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58" r:id="rId4"/>
    <p:sldMasterId id="2147483988" r:id="rId5"/>
  </p:sldMasterIdLst>
  <p:notesMasterIdLst>
    <p:notesMasterId r:id="rId18"/>
  </p:notesMasterIdLst>
  <p:sldIdLst>
    <p:sldId id="260" r:id="rId6"/>
    <p:sldId id="947" r:id="rId7"/>
    <p:sldId id="1016" r:id="rId8"/>
    <p:sldId id="999" r:id="rId9"/>
    <p:sldId id="944" r:id="rId10"/>
    <p:sldId id="1017" r:id="rId11"/>
    <p:sldId id="990" r:id="rId12"/>
    <p:sldId id="1015" r:id="rId13"/>
    <p:sldId id="1013" r:id="rId14"/>
    <p:sldId id="1018" r:id="rId15"/>
    <p:sldId id="1014" r:id="rId16"/>
    <p:sldId id="688" r:id="rId17"/>
  </p:sldIdLst>
  <p:sldSz cx="12192000" cy="6858000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5143AD7-E749-5E1E-371D-A585C0C727CD}" name="User" initials="User" userId="User" providerId="None"/>
  <p188:author id="{C78ECEEE-148C-7130-6104-21BCCFEA7165}" name="Mwangi Gakunga" initials="MG" userId="S::MGakunga@comesa.int::f7c6b70f-ac42-48b9-8d9a-04cd67946fe1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indows User" initials="WU" lastIdx="11" clrIdx="0">
    <p:extLst>
      <p:ext uri="{19B8F6BF-5375-455C-9EA6-DF929625EA0E}">
        <p15:presenceInfo xmlns:p15="http://schemas.microsoft.com/office/powerpoint/2012/main" userId="Windows User" providerId="None"/>
      </p:ext>
    </p:extLst>
  </p:cmAuthor>
  <p:cmAuthor id="2" name="Benedict Musengele" initials="BM" lastIdx="1" clrIdx="1">
    <p:extLst>
      <p:ext uri="{19B8F6BF-5375-455C-9EA6-DF929625EA0E}">
        <p15:presenceInfo xmlns:p15="http://schemas.microsoft.com/office/powerpoint/2012/main" userId="S::BMusengele@comesa.int::269d48e1-30fe-4ac3-ab81-4d0eb563f50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79" autoAdjust="0"/>
    <p:restoredTop sz="94291" autoAdjust="0"/>
  </p:normalViewPr>
  <p:slideViewPr>
    <p:cSldViewPr snapToGrid="0">
      <p:cViewPr varScale="1">
        <p:scale>
          <a:sx n="74" d="100"/>
          <a:sy n="74" d="100"/>
        </p:scale>
        <p:origin x="38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r. Christopher H. Onyango" userId="ac379883-0fdb-42ac-a183-e1ad86109b17" providerId="ADAL" clId="{FA1270F4-2B1E-4124-9A6B-503D3F9CEFAA}"/>
    <pc:docChg chg="custSel addSld delSld modSld">
      <pc:chgData name="Dr. Christopher H. Onyango" userId="ac379883-0fdb-42ac-a183-e1ad86109b17" providerId="ADAL" clId="{FA1270F4-2B1E-4124-9A6B-503D3F9CEFAA}" dt="2024-04-05T17:52:44.164" v="1056" actId="5793"/>
      <pc:docMkLst>
        <pc:docMk/>
      </pc:docMkLst>
      <pc:sldChg chg="modSp mod">
        <pc:chgData name="Dr. Christopher H. Onyango" userId="ac379883-0fdb-42ac-a183-e1ad86109b17" providerId="ADAL" clId="{FA1270F4-2B1E-4124-9A6B-503D3F9CEFAA}" dt="2024-03-26T15:33:44.469" v="885" actId="20577"/>
        <pc:sldMkLst>
          <pc:docMk/>
          <pc:sldMk cId="1921526065" sldId="944"/>
        </pc:sldMkLst>
        <pc:spChg chg="mod">
          <ac:chgData name="Dr. Christopher H. Onyango" userId="ac379883-0fdb-42ac-a183-e1ad86109b17" providerId="ADAL" clId="{FA1270F4-2B1E-4124-9A6B-503D3F9CEFAA}" dt="2024-03-26T06:41:14.218" v="21" actId="6549"/>
          <ac:spMkLst>
            <pc:docMk/>
            <pc:sldMk cId="1921526065" sldId="944"/>
            <ac:spMk id="2" creationId="{A6FBC74E-FD5D-1E02-15FA-9282618E46C6}"/>
          </ac:spMkLst>
        </pc:spChg>
        <pc:spChg chg="mod">
          <ac:chgData name="Dr. Christopher H. Onyango" userId="ac379883-0fdb-42ac-a183-e1ad86109b17" providerId="ADAL" clId="{FA1270F4-2B1E-4124-9A6B-503D3F9CEFAA}" dt="2024-03-26T15:33:44.469" v="885" actId="20577"/>
          <ac:spMkLst>
            <pc:docMk/>
            <pc:sldMk cId="1921526065" sldId="944"/>
            <ac:spMk id="3" creationId="{C12097EE-E700-4ECD-09B9-24EA328DA149}"/>
          </ac:spMkLst>
        </pc:spChg>
      </pc:sldChg>
      <pc:sldChg chg="modSp mod">
        <pc:chgData name="Dr. Christopher H. Onyango" userId="ac379883-0fdb-42ac-a183-e1ad86109b17" providerId="ADAL" clId="{FA1270F4-2B1E-4124-9A6B-503D3F9CEFAA}" dt="2024-03-26T06:42:05.638" v="24" actId="12"/>
        <pc:sldMkLst>
          <pc:docMk/>
          <pc:sldMk cId="3656731096" sldId="999"/>
        </pc:sldMkLst>
        <pc:spChg chg="mod">
          <ac:chgData name="Dr. Christopher H. Onyango" userId="ac379883-0fdb-42ac-a183-e1ad86109b17" providerId="ADAL" clId="{FA1270F4-2B1E-4124-9A6B-503D3F9CEFAA}" dt="2024-03-26T06:42:05.638" v="24" actId="12"/>
          <ac:spMkLst>
            <pc:docMk/>
            <pc:sldMk cId="3656731096" sldId="999"/>
            <ac:spMk id="6" creationId="{DD71A8C8-9724-E196-E1CD-6A7B88A5FDAC}"/>
          </ac:spMkLst>
        </pc:spChg>
      </pc:sldChg>
      <pc:sldChg chg="del">
        <pc:chgData name="Dr. Christopher H. Onyango" userId="ac379883-0fdb-42ac-a183-e1ad86109b17" providerId="ADAL" clId="{FA1270F4-2B1E-4124-9A6B-503D3F9CEFAA}" dt="2024-03-26T15:33:08.013" v="872" actId="47"/>
        <pc:sldMkLst>
          <pc:docMk/>
          <pc:sldMk cId="1309715378" sldId="1010"/>
        </pc:sldMkLst>
      </pc:sldChg>
      <pc:sldChg chg="modSp mod">
        <pc:chgData name="Dr. Christopher H. Onyango" userId="ac379883-0fdb-42ac-a183-e1ad86109b17" providerId="ADAL" clId="{FA1270F4-2B1E-4124-9A6B-503D3F9CEFAA}" dt="2024-04-05T17:50:14.367" v="1033" actId="20577"/>
        <pc:sldMkLst>
          <pc:docMk/>
          <pc:sldMk cId="1176679763" sldId="1013"/>
        </pc:sldMkLst>
        <pc:spChg chg="mod">
          <ac:chgData name="Dr. Christopher H. Onyango" userId="ac379883-0fdb-42ac-a183-e1ad86109b17" providerId="ADAL" clId="{FA1270F4-2B1E-4124-9A6B-503D3F9CEFAA}" dt="2024-03-26T14:34:11.200" v="493" actId="14100"/>
          <ac:spMkLst>
            <pc:docMk/>
            <pc:sldMk cId="1176679763" sldId="1013"/>
            <ac:spMk id="2" creationId="{A711BCC3-24A1-E503-52AD-5A0DA2D8F055}"/>
          </ac:spMkLst>
        </pc:spChg>
        <pc:spChg chg="mod">
          <ac:chgData name="Dr. Christopher H. Onyango" userId="ac379883-0fdb-42ac-a183-e1ad86109b17" providerId="ADAL" clId="{FA1270F4-2B1E-4124-9A6B-503D3F9CEFAA}" dt="2024-04-05T17:50:14.367" v="1033" actId="20577"/>
          <ac:spMkLst>
            <pc:docMk/>
            <pc:sldMk cId="1176679763" sldId="1013"/>
            <ac:spMk id="3" creationId="{F6CB8A75-D877-439B-5638-5C439AD77F88}"/>
          </ac:spMkLst>
        </pc:spChg>
      </pc:sldChg>
      <pc:sldChg chg="modSp mod">
        <pc:chgData name="Dr. Christopher H. Onyango" userId="ac379883-0fdb-42ac-a183-e1ad86109b17" providerId="ADAL" clId="{FA1270F4-2B1E-4124-9A6B-503D3F9CEFAA}" dt="2024-04-05T17:52:44.164" v="1056" actId="5793"/>
        <pc:sldMkLst>
          <pc:docMk/>
          <pc:sldMk cId="460847259" sldId="1014"/>
        </pc:sldMkLst>
        <pc:spChg chg="mod">
          <ac:chgData name="Dr. Christopher H. Onyango" userId="ac379883-0fdb-42ac-a183-e1ad86109b17" providerId="ADAL" clId="{FA1270F4-2B1E-4124-9A6B-503D3F9CEFAA}" dt="2024-04-05T17:52:44.164" v="1056" actId="5793"/>
          <ac:spMkLst>
            <pc:docMk/>
            <pc:sldMk cId="460847259" sldId="1014"/>
            <ac:spMk id="3" creationId="{B17A1D33-E21E-A564-851B-AA09DAA0A9EE}"/>
          </ac:spMkLst>
        </pc:spChg>
      </pc:sldChg>
      <pc:sldChg chg="modSp mod">
        <pc:chgData name="Dr. Christopher H. Onyango" userId="ac379883-0fdb-42ac-a183-e1ad86109b17" providerId="ADAL" clId="{FA1270F4-2B1E-4124-9A6B-503D3F9CEFAA}" dt="2024-03-26T15:35:27.986" v="1008" actId="20577"/>
        <pc:sldMkLst>
          <pc:docMk/>
          <pc:sldMk cId="595831735" sldId="1016"/>
        </pc:sldMkLst>
        <pc:spChg chg="mod">
          <ac:chgData name="Dr. Christopher H. Onyango" userId="ac379883-0fdb-42ac-a183-e1ad86109b17" providerId="ADAL" clId="{FA1270F4-2B1E-4124-9A6B-503D3F9CEFAA}" dt="2024-03-26T15:35:27.986" v="1008" actId="20577"/>
          <ac:spMkLst>
            <pc:docMk/>
            <pc:sldMk cId="595831735" sldId="1016"/>
            <ac:spMk id="3" creationId="{A9D26013-8707-518D-F5E6-7BFA96D663E2}"/>
          </ac:spMkLst>
        </pc:spChg>
      </pc:sldChg>
      <pc:sldChg chg="modSp new mod">
        <pc:chgData name="Dr. Christopher H. Onyango" userId="ac379883-0fdb-42ac-a183-e1ad86109b17" providerId="ADAL" clId="{FA1270F4-2B1E-4124-9A6B-503D3F9CEFAA}" dt="2024-03-26T15:26:27.306" v="871" actId="20577"/>
        <pc:sldMkLst>
          <pc:docMk/>
          <pc:sldMk cId="1601444280" sldId="1018"/>
        </pc:sldMkLst>
        <pc:spChg chg="mod">
          <ac:chgData name="Dr. Christopher H. Onyango" userId="ac379883-0fdb-42ac-a183-e1ad86109b17" providerId="ADAL" clId="{FA1270F4-2B1E-4124-9A6B-503D3F9CEFAA}" dt="2024-03-26T15:23:50.111" v="820" actId="255"/>
          <ac:spMkLst>
            <pc:docMk/>
            <pc:sldMk cId="1601444280" sldId="1018"/>
            <ac:spMk id="2" creationId="{FFDF72BB-DCBA-4E6F-9E69-A9B1F10661EA}"/>
          </ac:spMkLst>
        </pc:spChg>
        <pc:spChg chg="mod">
          <ac:chgData name="Dr. Christopher H. Onyango" userId="ac379883-0fdb-42ac-a183-e1ad86109b17" providerId="ADAL" clId="{FA1270F4-2B1E-4124-9A6B-503D3F9CEFAA}" dt="2024-03-26T15:26:27.306" v="871" actId="20577"/>
          <ac:spMkLst>
            <pc:docMk/>
            <pc:sldMk cId="1601444280" sldId="1018"/>
            <ac:spMk id="3" creationId="{2150166E-32CC-AF31-8D57-28B218852DF4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44EC14-22BC-4C41-9F0A-B580B9C7BF3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26DDC8D-5CA3-4EE7-AAA2-EF48720EF593}">
      <dgm:prSet/>
      <dgm:spPr/>
      <dgm:t>
        <a:bodyPr/>
        <a:lstStyle/>
        <a:p>
          <a:r>
            <a:rPr lang="en-US" dirty="0"/>
            <a:t>Background about COMESA</a:t>
          </a:r>
        </a:p>
      </dgm:t>
    </dgm:pt>
    <dgm:pt modelId="{DC2FD210-E345-4676-A0C5-EE700203D771}" type="parTrans" cxnId="{FBB49285-5921-4483-914B-5FCD434DD2F7}">
      <dgm:prSet/>
      <dgm:spPr/>
      <dgm:t>
        <a:bodyPr/>
        <a:lstStyle/>
        <a:p>
          <a:endParaRPr lang="en-US"/>
        </a:p>
      </dgm:t>
    </dgm:pt>
    <dgm:pt modelId="{5619519C-917B-44F6-B5AD-128FB81016EA}" type="sibTrans" cxnId="{FBB49285-5921-4483-914B-5FCD434DD2F7}">
      <dgm:prSet/>
      <dgm:spPr/>
      <dgm:t>
        <a:bodyPr/>
        <a:lstStyle/>
        <a:p>
          <a:endParaRPr lang="en-US"/>
        </a:p>
      </dgm:t>
    </dgm:pt>
    <dgm:pt modelId="{3B1A9C95-8CEB-4C13-BDAF-6349845005C9}">
      <dgm:prSet/>
      <dgm:spPr/>
      <dgm:t>
        <a:bodyPr/>
        <a:lstStyle/>
        <a:p>
          <a:r>
            <a:rPr lang="en-US" dirty="0"/>
            <a:t>Some Studies in COMESA using GTAP Model</a:t>
          </a:r>
        </a:p>
      </dgm:t>
    </dgm:pt>
    <dgm:pt modelId="{6B91B0EC-6446-438C-95C0-4F0D7F97C307}" type="parTrans" cxnId="{21CC3995-B865-4F6C-A6E4-CC3F04C1AE08}">
      <dgm:prSet/>
      <dgm:spPr/>
      <dgm:t>
        <a:bodyPr/>
        <a:lstStyle/>
        <a:p>
          <a:endParaRPr lang="en-US"/>
        </a:p>
      </dgm:t>
    </dgm:pt>
    <dgm:pt modelId="{0A6D4014-2496-4E03-A592-A1C5BB0D62F6}" type="sibTrans" cxnId="{21CC3995-B865-4F6C-A6E4-CC3F04C1AE08}">
      <dgm:prSet/>
      <dgm:spPr/>
      <dgm:t>
        <a:bodyPr/>
        <a:lstStyle/>
        <a:p>
          <a:endParaRPr lang="en-US"/>
        </a:p>
      </dgm:t>
    </dgm:pt>
    <dgm:pt modelId="{DD397899-E2E7-49D1-BE30-2C1A90906490}">
      <dgm:prSet/>
      <dgm:spPr/>
      <dgm:t>
        <a:bodyPr/>
        <a:lstStyle/>
        <a:p>
          <a:r>
            <a:rPr lang="en-GB" dirty="0"/>
            <a:t>The future of Policy Research for Africa’s Continental Integration</a:t>
          </a:r>
          <a:endParaRPr lang="en-ZM" dirty="0"/>
        </a:p>
      </dgm:t>
    </dgm:pt>
    <dgm:pt modelId="{D669E9BF-F900-4090-9DCC-993E84D374D2}" type="parTrans" cxnId="{2FEBA2BD-857A-422B-AFAF-24CC4085A30C}">
      <dgm:prSet/>
      <dgm:spPr/>
      <dgm:t>
        <a:bodyPr/>
        <a:lstStyle/>
        <a:p>
          <a:endParaRPr lang="en-ZM"/>
        </a:p>
      </dgm:t>
    </dgm:pt>
    <dgm:pt modelId="{DBB77E97-0E36-49F2-96D9-ED002BE72531}" type="sibTrans" cxnId="{2FEBA2BD-857A-422B-AFAF-24CC4085A30C}">
      <dgm:prSet/>
      <dgm:spPr/>
      <dgm:t>
        <a:bodyPr/>
        <a:lstStyle/>
        <a:p>
          <a:endParaRPr lang="en-ZM"/>
        </a:p>
      </dgm:t>
    </dgm:pt>
    <dgm:pt modelId="{0C3B6BD0-C1A8-4865-813D-3E8BAC4A21FD}">
      <dgm:prSet/>
      <dgm:spPr/>
      <dgm:t>
        <a:bodyPr/>
        <a:lstStyle/>
        <a:p>
          <a:r>
            <a:rPr lang="en-GB" dirty="0"/>
            <a:t>Relevance of CGE Modelling and G-TAP Model in Africa </a:t>
          </a:r>
          <a:endParaRPr lang="en-ZM" dirty="0"/>
        </a:p>
      </dgm:t>
    </dgm:pt>
    <dgm:pt modelId="{142FF75C-3A91-470D-922B-CB6CDACFEAEB}" type="parTrans" cxnId="{471F0D5B-2522-46F0-A5B8-71AB56BBAEFC}">
      <dgm:prSet/>
      <dgm:spPr/>
    </dgm:pt>
    <dgm:pt modelId="{4E060300-2A2E-42E0-B5BD-741E85B9047B}" type="sibTrans" cxnId="{471F0D5B-2522-46F0-A5B8-71AB56BBAEFC}">
      <dgm:prSet/>
      <dgm:spPr/>
    </dgm:pt>
    <dgm:pt modelId="{B547C30F-E029-4D7F-9B28-384F2FC8055B}">
      <dgm:prSet/>
      <dgm:spPr/>
      <dgm:t>
        <a:bodyPr/>
        <a:lstStyle/>
        <a:p>
          <a:r>
            <a:rPr lang="en-US" dirty="0"/>
            <a:t>Policy Research and Regional Integration</a:t>
          </a:r>
        </a:p>
      </dgm:t>
    </dgm:pt>
    <dgm:pt modelId="{BCB2976F-C5E2-428F-8ECC-C7E6BFCDAAFD}" type="sibTrans" cxnId="{B1F0FACC-4609-43D4-8971-30664A515769}">
      <dgm:prSet/>
      <dgm:spPr/>
      <dgm:t>
        <a:bodyPr/>
        <a:lstStyle/>
        <a:p>
          <a:endParaRPr lang="en-US"/>
        </a:p>
      </dgm:t>
    </dgm:pt>
    <dgm:pt modelId="{F744D4D4-A9FD-4350-BD15-92CBEA41ED26}" type="parTrans" cxnId="{B1F0FACC-4609-43D4-8971-30664A515769}">
      <dgm:prSet/>
      <dgm:spPr/>
      <dgm:t>
        <a:bodyPr/>
        <a:lstStyle/>
        <a:p>
          <a:endParaRPr lang="en-US"/>
        </a:p>
      </dgm:t>
    </dgm:pt>
    <dgm:pt modelId="{50AA2B36-A8D6-4E78-B5DE-AA8034B6346E}" type="pres">
      <dgm:prSet presAssocID="{0844EC14-22BC-4C41-9F0A-B580B9C7BF39}" presName="linear" presStyleCnt="0">
        <dgm:presLayoutVars>
          <dgm:animLvl val="lvl"/>
          <dgm:resizeHandles val="exact"/>
        </dgm:presLayoutVars>
      </dgm:prSet>
      <dgm:spPr/>
    </dgm:pt>
    <dgm:pt modelId="{D4A442A5-477D-49E7-9DEE-2D7F3A810129}" type="pres">
      <dgm:prSet presAssocID="{126DDC8D-5CA3-4EE7-AAA2-EF48720EF593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B5F9839D-6464-4D0B-8148-597717AB8532}" type="pres">
      <dgm:prSet presAssocID="{5619519C-917B-44F6-B5AD-128FB81016EA}" presName="spacer" presStyleCnt="0"/>
      <dgm:spPr/>
    </dgm:pt>
    <dgm:pt modelId="{5034E1BC-C892-4DAF-89EA-90E9B10038BE}" type="pres">
      <dgm:prSet presAssocID="{B547C30F-E029-4D7F-9B28-384F2FC8055B}" presName="parentText" presStyleLbl="node1" presStyleIdx="1" presStyleCnt="5" custLinFactNeighborX="-82">
        <dgm:presLayoutVars>
          <dgm:chMax val="0"/>
          <dgm:bulletEnabled val="1"/>
        </dgm:presLayoutVars>
      </dgm:prSet>
      <dgm:spPr/>
    </dgm:pt>
    <dgm:pt modelId="{C3594D8D-1253-450B-800D-E93C5204A345}" type="pres">
      <dgm:prSet presAssocID="{BCB2976F-C5E2-428F-8ECC-C7E6BFCDAAFD}" presName="spacer" presStyleCnt="0"/>
      <dgm:spPr/>
    </dgm:pt>
    <dgm:pt modelId="{0E9570BA-5161-454E-8559-F1363DA1865C}" type="pres">
      <dgm:prSet presAssocID="{0C3B6BD0-C1A8-4865-813D-3E8BAC4A21FD}" presName="parentText" presStyleLbl="node1" presStyleIdx="2" presStyleCnt="5" custLinFactNeighborX="82">
        <dgm:presLayoutVars>
          <dgm:chMax val="0"/>
          <dgm:bulletEnabled val="1"/>
        </dgm:presLayoutVars>
      </dgm:prSet>
      <dgm:spPr/>
    </dgm:pt>
    <dgm:pt modelId="{391D1298-83BB-4FED-8664-BB1D323DD072}" type="pres">
      <dgm:prSet presAssocID="{4E060300-2A2E-42E0-B5BD-741E85B9047B}" presName="spacer" presStyleCnt="0"/>
      <dgm:spPr/>
    </dgm:pt>
    <dgm:pt modelId="{5477E96F-3352-48C3-B4CE-6AD6C3EF84C6}" type="pres">
      <dgm:prSet presAssocID="{3B1A9C95-8CEB-4C13-BDAF-6349845005C9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FA3E68BE-8AEB-4E61-AAE1-361745D86F11}" type="pres">
      <dgm:prSet presAssocID="{0A6D4014-2496-4E03-A592-A1C5BB0D62F6}" presName="spacer" presStyleCnt="0"/>
      <dgm:spPr/>
    </dgm:pt>
    <dgm:pt modelId="{C8E7823B-83AA-4264-B8C1-9512051C5964}" type="pres">
      <dgm:prSet presAssocID="{DD397899-E2E7-49D1-BE30-2C1A90906490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B1FEB40D-98BE-4B80-9AC1-9039E093D866}" type="presOf" srcId="{0844EC14-22BC-4C41-9F0A-B580B9C7BF39}" destId="{50AA2B36-A8D6-4E78-B5DE-AA8034B6346E}" srcOrd="0" destOrd="0" presId="urn:microsoft.com/office/officeart/2005/8/layout/vList2"/>
    <dgm:cxn modelId="{471F0D5B-2522-46F0-A5B8-71AB56BBAEFC}" srcId="{0844EC14-22BC-4C41-9F0A-B580B9C7BF39}" destId="{0C3B6BD0-C1A8-4865-813D-3E8BAC4A21FD}" srcOrd="2" destOrd="0" parTransId="{142FF75C-3A91-470D-922B-CB6CDACFEAEB}" sibTransId="{4E060300-2A2E-42E0-B5BD-741E85B9047B}"/>
    <dgm:cxn modelId="{17A1B35B-F9AE-4C1E-B253-8E2D063F1F77}" type="presOf" srcId="{DD397899-E2E7-49D1-BE30-2C1A90906490}" destId="{C8E7823B-83AA-4264-B8C1-9512051C5964}" srcOrd="0" destOrd="0" presId="urn:microsoft.com/office/officeart/2005/8/layout/vList2"/>
    <dgm:cxn modelId="{FBB49285-5921-4483-914B-5FCD434DD2F7}" srcId="{0844EC14-22BC-4C41-9F0A-B580B9C7BF39}" destId="{126DDC8D-5CA3-4EE7-AAA2-EF48720EF593}" srcOrd="0" destOrd="0" parTransId="{DC2FD210-E345-4676-A0C5-EE700203D771}" sibTransId="{5619519C-917B-44F6-B5AD-128FB81016EA}"/>
    <dgm:cxn modelId="{9A95708E-1E2A-4FA6-85D6-0305456CBFC2}" type="presOf" srcId="{0C3B6BD0-C1A8-4865-813D-3E8BAC4A21FD}" destId="{0E9570BA-5161-454E-8559-F1363DA1865C}" srcOrd="0" destOrd="0" presId="urn:microsoft.com/office/officeart/2005/8/layout/vList2"/>
    <dgm:cxn modelId="{21CC3995-B865-4F6C-A6E4-CC3F04C1AE08}" srcId="{0844EC14-22BC-4C41-9F0A-B580B9C7BF39}" destId="{3B1A9C95-8CEB-4C13-BDAF-6349845005C9}" srcOrd="3" destOrd="0" parTransId="{6B91B0EC-6446-438C-95C0-4F0D7F97C307}" sibTransId="{0A6D4014-2496-4E03-A592-A1C5BB0D62F6}"/>
    <dgm:cxn modelId="{DFFCD4A0-7880-45FB-A55D-B47C62B25AB2}" type="presOf" srcId="{3B1A9C95-8CEB-4C13-BDAF-6349845005C9}" destId="{5477E96F-3352-48C3-B4CE-6AD6C3EF84C6}" srcOrd="0" destOrd="0" presId="urn:microsoft.com/office/officeart/2005/8/layout/vList2"/>
    <dgm:cxn modelId="{1737B8A7-40F7-4F67-8557-96F7C2C444E3}" type="presOf" srcId="{B547C30F-E029-4D7F-9B28-384F2FC8055B}" destId="{5034E1BC-C892-4DAF-89EA-90E9B10038BE}" srcOrd="0" destOrd="0" presId="urn:microsoft.com/office/officeart/2005/8/layout/vList2"/>
    <dgm:cxn modelId="{2FEBA2BD-857A-422B-AFAF-24CC4085A30C}" srcId="{0844EC14-22BC-4C41-9F0A-B580B9C7BF39}" destId="{DD397899-E2E7-49D1-BE30-2C1A90906490}" srcOrd="4" destOrd="0" parTransId="{D669E9BF-F900-4090-9DCC-993E84D374D2}" sibTransId="{DBB77E97-0E36-49F2-96D9-ED002BE72531}"/>
    <dgm:cxn modelId="{B1F0FACC-4609-43D4-8971-30664A515769}" srcId="{0844EC14-22BC-4C41-9F0A-B580B9C7BF39}" destId="{B547C30F-E029-4D7F-9B28-384F2FC8055B}" srcOrd="1" destOrd="0" parTransId="{F744D4D4-A9FD-4350-BD15-92CBEA41ED26}" sibTransId="{BCB2976F-C5E2-428F-8ECC-C7E6BFCDAAFD}"/>
    <dgm:cxn modelId="{D6DC68E8-22A4-4F8D-869B-9D7B408FC0AA}" type="presOf" srcId="{126DDC8D-5CA3-4EE7-AAA2-EF48720EF593}" destId="{D4A442A5-477D-49E7-9DEE-2D7F3A810129}" srcOrd="0" destOrd="0" presId="urn:microsoft.com/office/officeart/2005/8/layout/vList2"/>
    <dgm:cxn modelId="{7CBACC82-6BEE-4F59-A3CB-6CB5F9E40C8F}" type="presParOf" srcId="{50AA2B36-A8D6-4E78-B5DE-AA8034B6346E}" destId="{D4A442A5-477D-49E7-9DEE-2D7F3A810129}" srcOrd="0" destOrd="0" presId="urn:microsoft.com/office/officeart/2005/8/layout/vList2"/>
    <dgm:cxn modelId="{164AEC5A-66EF-46CF-BC59-2D0680145C14}" type="presParOf" srcId="{50AA2B36-A8D6-4E78-B5DE-AA8034B6346E}" destId="{B5F9839D-6464-4D0B-8148-597717AB8532}" srcOrd="1" destOrd="0" presId="urn:microsoft.com/office/officeart/2005/8/layout/vList2"/>
    <dgm:cxn modelId="{EA373DFF-F2BD-43E6-9F80-30E20AF186D1}" type="presParOf" srcId="{50AA2B36-A8D6-4E78-B5DE-AA8034B6346E}" destId="{5034E1BC-C892-4DAF-89EA-90E9B10038BE}" srcOrd="2" destOrd="0" presId="urn:microsoft.com/office/officeart/2005/8/layout/vList2"/>
    <dgm:cxn modelId="{E749621F-6396-4502-8027-E4E2012CF4A1}" type="presParOf" srcId="{50AA2B36-A8D6-4E78-B5DE-AA8034B6346E}" destId="{C3594D8D-1253-450B-800D-E93C5204A345}" srcOrd="3" destOrd="0" presId="urn:microsoft.com/office/officeart/2005/8/layout/vList2"/>
    <dgm:cxn modelId="{1840EE7C-8610-4AE5-A8F1-C9CDEE97C50B}" type="presParOf" srcId="{50AA2B36-A8D6-4E78-B5DE-AA8034B6346E}" destId="{0E9570BA-5161-454E-8559-F1363DA1865C}" srcOrd="4" destOrd="0" presId="urn:microsoft.com/office/officeart/2005/8/layout/vList2"/>
    <dgm:cxn modelId="{4AD83920-13EC-4AC3-8BA7-83AEA805B449}" type="presParOf" srcId="{50AA2B36-A8D6-4E78-B5DE-AA8034B6346E}" destId="{391D1298-83BB-4FED-8664-BB1D323DD072}" srcOrd="5" destOrd="0" presId="urn:microsoft.com/office/officeart/2005/8/layout/vList2"/>
    <dgm:cxn modelId="{4B940655-E4CA-40B3-BCAD-693F519A8464}" type="presParOf" srcId="{50AA2B36-A8D6-4E78-B5DE-AA8034B6346E}" destId="{5477E96F-3352-48C3-B4CE-6AD6C3EF84C6}" srcOrd="6" destOrd="0" presId="urn:microsoft.com/office/officeart/2005/8/layout/vList2"/>
    <dgm:cxn modelId="{A192A218-B752-4247-B587-5DF813A3CB3B}" type="presParOf" srcId="{50AA2B36-A8D6-4E78-B5DE-AA8034B6346E}" destId="{FA3E68BE-8AEB-4E61-AAE1-361745D86F11}" srcOrd="7" destOrd="0" presId="urn:microsoft.com/office/officeart/2005/8/layout/vList2"/>
    <dgm:cxn modelId="{C2872B22-351C-461E-9864-1A0719BA181E}" type="presParOf" srcId="{50AA2B36-A8D6-4E78-B5DE-AA8034B6346E}" destId="{C8E7823B-83AA-4264-B8C1-9512051C5964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A442A5-477D-49E7-9DEE-2D7F3A810129}">
      <dsp:nvSpPr>
        <dsp:cNvPr id="0" name=""/>
        <dsp:cNvSpPr/>
      </dsp:nvSpPr>
      <dsp:spPr>
        <a:xfrm>
          <a:off x="0" y="203994"/>
          <a:ext cx="10515600" cy="7195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/>
            <a:t>Background about COMESA</a:t>
          </a:r>
        </a:p>
      </dsp:txBody>
      <dsp:txXfrm>
        <a:off x="35125" y="239119"/>
        <a:ext cx="10445350" cy="649299"/>
      </dsp:txXfrm>
    </dsp:sp>
    <dsp:sp modelId="{5034E1BC-C892-4DAF-89EA-90E9B10038BE}">
      <dsp:nvSpPr>
        <dsp:cNvPr id="0" name=""/>
        <dsp:cNvSpPr/>
      </dsp:nvSpPr>
      <dsp:spPr>
        <a:xfrm>
          <a:off x="0" y="1009944"/>
          <a:ext cx="10515600" cy="7195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/>
            <a:t>Policy Research and Regional Integration</a:t>
          </a:r>
        </a:p>
      </dsp:txBody>
      <dsp:txXfrm>
        <a:off x="35125" y="1045069"/>
        <a:ext cx="10445350" cy="649299"/>
      </dsp:txXfrm>
    </dsp:sp>
    <dsp:sp modelId="{0E9570BA-5161-454E-8559-F1363DA1865C}">
      <dsp:nvSpPr>
        <dsp:cNvPr id="0" name=""/>
        <dsp:cNvSpPr/>
      </dsp:nvSpPr>
      <dsp:spPr>
        <a:xfrm>
          <a:off x="0" y="1815894"/>
          <a:ext cx="10515600" cy="7195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000" kern="1200" dirty="0"/>
            <a:t>Relevance of CGE Modelling and G-TAP Model in Africa </a:t>
          </a:r>
          <a:endParaRPr lang="en-ZM" sz="3000" kern="1200" dirty="0"/>
        </a:p>
      </dsp:txBody>
      <dsp:txXfrm>
        <a:off x="35125" y="1851019"/>
        <a:ext cx="10445350" cy="649299"/>
      </dsp:txXfrm>
    </dsp:sp>
    <dsp:sp modelId="{5477E96F-3352-48C3-B4CE-6AD6C3EF84C6}">
      <dsp:nvSpPr>
        <dsp:cNvPr id="0" name=""/>
        <dsp:cNvSpPr/>
      </dsp:nvSpPr>
      <dsp:spPr>
        <a:xfrm>
          <a:off x="0" y="2621844"/>
          <a:ext cx="10515600" cy="7195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/>
            <a:t>Some Studies in COMESA using GTAP Model</a:t>
          </a:r>
        </a:p>
      </dsp:txBody>
      <dsp:txXfrm>
        <a:off x="35125" y="2656969"/>
        <a:ext cx="10445350" cy="649299"/>
      </dsp:txXfrm>
    </dsp:sp>
    <dsp:sp modelId="{C8E7823B-83AA-4264-B8C1-9512051C5964}">
      <dsp:nvSpPr>
        <dsp:cNvPr id="0" name=""/>
        <dsp:cNvSpPr/>
      </dsp:nvSpPr>
      <dsp:spPr>
        <a:xfrm>
          <a:off x="0" y="3427794"/>
          <a:ext cx="10515600" cy="7195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000" kern="1200" dirty="0"/>
            <a:t>The future of Policy Research for Africa’s Continental Integration</a:t>
          </a:r>
          <a:endParaRPr lang="en-ZM" sz="3000" kern="1200" dirty="0"/>
        </a:p>
      </dsp:txBody>
      <dsp:txXfrm>
        <a:off x="35125" y="3462919"/>
        <a:ext cx="10445350" cy="6492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6434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8102" y="0"/>
            <a:ext cx="2982119" cy="466434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50313C12-92D8-41DB-AEA8-904969ECB14E}" type="datetimeFigureOut">
              <a:rPr lang="en-US" smtClean="0"/>
              <a:t>4/3/2024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6" tIns="46223" rIns="92446" bIns="46223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182" y="4473892"/>
            <a:ext cx="5505450" cy="3660458"/>
          </a:xfrm>
          <a:prstGeom prst="rect">
            <a:avLst/>
          </a:prstGeom>
        </p:spPr>
        <p:txBody>
          <a:bodyPr vert="horz" lIns="92446" tIns="46223" rIns="92446" bIns="46223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82119" cy="466433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8102" y="8829967"/>
            <a:ext cx="2982119" cy="466433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D3779848-B684-4EBE-A6B4-06BFEC0CEC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2863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779848-B684-4EBE-A6B4-06BFEC0CEC4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20645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4B904B-A572-43DB-A58F-9051D7CBEC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5ECD15-FDF5-42AD-81E6-9E59269DCF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C586F6-C03B-4E1D-8219-9B685FA687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0F2097-1A5B-491C-90E0-3BC67D16AB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THE COMMON MARKET FOR EASTERN &amp; SOUTHERN AFRICA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80862A-1928-47A8-8EAC-024D6F923E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3BD64-EB8F-45F6-8446-4EFA742338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2555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8AE3C9-AEB9-4CC2-8026-932AC96125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CD31053-F11C-4D87-91C0-DB4CF0C0E5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626A11-25D7-4AA9-A59A-9A519BE3D2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BF8D8C-20B3-423A-8F95-59D6604E4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THE COMMON MARKET FOR EASTERN &amp; SOUTHERN AFRICA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40039E-23CE-4682-B1A3-2DF77C5E5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3BD64-EB8F-45F6-8446-4EFA742338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7903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D34FD1-66CE-48F9-A1A6-EDCCCC82D2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B357B57-D9E4-4D63-B7F2-D95B0523FC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609748-0530-4D6D-8A8E-B0AE1748F7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EAEF29-041E-4E96-8E8F-B49CEA360D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THE COMMON MARKET FOR EASTERN &amp; SOUTHERN AFRICA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1263D0-4BBB-4E45-B0B5-104CC63906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3BD64-EB8F-45F6-8446-4EFA742338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9563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59" y="2166364"/>
            <a:ext cx="11471565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15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96250"/>
            <a:ext cx="9144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THE COMMON MARKET FOR EASTERN &amp; SOUTHERN AFRICA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3BD64-EB8F-45F6-8446-4EFA742338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02665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THE COMMON MARKET FOR EASTERN &amp; SOUTHERN AFRICA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3BD64-EB8F-45F6-8446-4EFA742338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92811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91" y="2208879"/>
            <a:ext cx="105156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91" y="4010334"/>
            <a:ext cx="105156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THE COMMON MARKET FOR EASTERN &amp; SOUTHERN AFRICA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033BD64-EB8F-45F6-8446-4EFA742338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03937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0391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THE COMMON MARKET FOR EASTERN &amp; SOUTHERN AFRICA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3BD64-EB8F-45F6-8446-4EFA742338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13533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008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7008" y="2656566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31230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31230" y="2656564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THE COMMON MARKET FOR EASTERN &amp; SOUTHERN AFRICA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3BD64-EB8F-45F6-8446-4EFA742338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83163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THE COMMON MARKET FOR EASTERN &amp; SOUTHERN AFRICA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3BD64-EB8F-45F6-8446-4EFA742338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34414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THE COMMON MARKET FOR EASTERN &amp; SOUTHERN AFRICA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3BD64-EB8F-45F6-8446-4EFA742338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97895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6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THE COMMON MARKET FOR EASTERN &amp; SOUTHERN AFRICA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3BD64-EB8F-45F6-8446-4EFA742338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507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CAD82F-B3DD-4441-9931-E973F6BC80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365CF8-CEFE-413B-8B30-8D9484E4CD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C889CB-EE2A-40E3-904C-E4ABD91059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C9678F-2834-42D6-9DA6-313FB8556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THE COMMON MARKET FOR EASTERN &amp; SOUTHERN AFRICA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4FAE6F-6799-4DC5-9FEE-261A4510ED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3BD64-EB8F-45F6-8446-4EFA742338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5682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THE COMMON MARKET FOR EASTERN &amp; SOUTHERN AFRICA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3BD64-EB8F-45F6-8446-4EFA742338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17730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THE COMMON MARKET FOR EASTERN &amp; SOUTHERN AFRICA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3BD64-EB8F-45F6-8446-4EFA742338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06213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4" y="274638"/>
            <a:ext cx="2402380" cy="5897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274638"/>
            <a:ext cx="7973291" cy="589756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22854"/>
            <a:ext cx="274319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5" y="6422854"/>
            <a:ext cx="4279669" cy="365125"/>
          </a:xfrm>
        </p:spPr>
        <p:txBody>
          <a:bodyPr/>
          <a:lstStyle/>
          <a:p>
            <a:r>
              <a:rPr lang="en-US" dirty="0"/>
              <a:t>THE COMMON MARKET FOR EASTERN &amp; SOUTHERN AFRICA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48" y="6422854"/>
            <a:ext cx="879759" cy="365125"/>
          </a:xfrm>
        </p:spPr>
        <p:txBody>
          <a:bodyPr/>
          <a:lstStyle/>
          <a:p>
            <a:fld id="{2033BD64-EB8F-45F6-8446-4EFA742338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5682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FCF75E-EE0B-41A5-A9F0-42DEA04B23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DD8450-B760-45B8-8677-048D3337CB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3F28E4-108C-477D-B6A4-5ED5550652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C8ECB8-F48E-4F34-9533-ECEE35DA57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THE COMMON MARKET FOR EASTERN &amp; SOUTHERN AFRICA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3BCD07-BD77-43F9-958E-92681CDE35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3BD64-EB8F-45F6-8446-4EFA742338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0835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423C27-C9F6-4416-93F2-470D597B39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7A8224-9983-4814-8B05-232596F1A1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E16B7C-40D4-4504-A98A-BF71692017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4EBF20-C492-4491-BD8D-6EA8EFF8FA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D88D0E-DB82-4DB8-946E-A0EAF1E46C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THE COMMON MARKET FOR EASTERN &amp; SOUTHERN AFRICA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85BA8D-8E8F-4219-B727-539744442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3BD64-EB8F-45F6-8446-4EFA742338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5881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E6304-E950-4245-9BFA-EACBA4384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D9EEB3-2DF2-4614-B140-ABF0BCE126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AB9B35-3638-4DD3-9AB8-DFD8CB2951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1C8CE37-178D-4BF4-B0B7-9032E7F020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B01D9C3-8829-4910-8DC8-459667C164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0E8D193-E2A4-4CDA-AA8C-C127FEBD35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E6AA701-10B7-448A-A83B-044ED381E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THE COMMON MARKET FOR EASTERN &amp; SOUTHERN AFRICA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6F923E8-1571-4FFF-83EE-57F6C4062C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3BD64-EB8F-45F6-8446-4EFA742338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3341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9B0EEE-29EF-49CB-9D12-21E1A5680F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7026F3-EC1C-474D-907C-8994F0198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09F3CAF-1709-433D-BD7B-0FB5A78F9E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THE COMMON MARKET FOR EASTERN &amp; SOUTHERN AFRICA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B084CB7-48D1-4297-A1E9-5D95A5630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3BD64-EB8F-45F6-8446-4EFA742338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9066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DB0BDD1-187F-48B0-9BA6-D9DC0A965A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A3730E3-F10D-427C-8202-0C247C1B66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THE COMMON MARKET FOR EASTERN &amp; SOUTHERN AFRICA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AE8999-55BF-4954-B4BB-5D3D71F42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3BD64-EB8F-45F6-8446-4EFA742338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3630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83517E-3FBD-4FC0-9998-0CC6522882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DEAAD7-5319-48D0-9130-697FA51129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1C83B6-BE0A-45F4-A5C7-8FB8417A9A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E89AB7-EB53-4ACB-8C1E-9983E49F45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2244F4-3589-43ED-9158-65F983EA0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THE COMMON MARKET FOR EASTERN &amp; SOUTHERN AFRICA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5DF7F7-3BE2-46FE-BEE8-1F3FEB198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3BD64-EB8F-45F6-8446-4EFA742338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6232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24222D-E4AC-4F4B-BA23-05473955E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25AC0E2-E598-4714-97B8-D818BB3D60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58CB5B-B6CA-407A-B9F5-DB441E4064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F10F1A-41B9-4968-9048-217FECAAF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C742CC-F9D8-42D3-BC34-75DF876DF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THE COMMON MARKET FOR EASTERN &amp; SOUTHERN AFRICA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59F7ED-3067-455E-9672-09934EDE9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3BD64-EB8F-45F6-8446-4EFA742338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3179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A5D2CD5-D026-4DF7-B77F-ACD8D9D3D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F51C1B-DFD1-4F3B-97DF-5FC687FA92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C3FF37-08DF-48DE-B7F1-3A3AF83E5F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0D207E-8890-4CC8-B8CF-80B73E1A2D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THE COMMON MARKET FOR EASTERN &amp; SOUTHERN AFRICA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90E9D7-8A30-404D-A110-81BEC5516E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2" descr="image">
            <a:extLst>
              <a:ext uri="{FF2B5EF4-FFF2-40B4-BE49-F238E27FC236}">
                <a16:creationId xmlns:a16="http://schemas.microsoft.com/office/drawing/2014/main" id="{8C2A57DB-D52E-4DC5-9656-6773603880F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7889" y="230188"/>
            <a:ext cx="658454" cy="6584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7927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9" r:id="rId1"/>
    <p:sldLayoutId id="2147483960" r:id="rId2"/>
    <p:sldLayoutId id="2147483961" r:id="rId3"/>
    <p:sldLayoutId id="2147483962" r:id="rId4"/>
    <p:sldLayoutId id="2147483963" r:id="rId5"/>
    <p:sldLayoutId id="2147483964" r:id="rId6"/>
    <p:sldLayoutId id="2147483965" r:id="rId7"/>
    <p:sldLayoutId id="2147483966" r:id="rId8"/>
    <p:sldLayoutId id="2147483967" r:id="rId9"/>
    <p:sldLayoutId id="2147483968" r:id="rId10"/>
    <p:sldLayoutId id="214748396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2919" y="2011680"/>
            <a:ext cx="978408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4"/>
            <a:ext cx="3000894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THE COMMON MARKET FOR EASTERN &amp; SOUTHERN AFRICA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8" name="Picture 2" descr="image">
            <a:extLst>
              <a:ext uri="{FF2B5EF4-FFF2-40B4-BE49-F238E27FC236}">
                <a16:creationId xmlns:a16="http://schemas.microsoft.com/office/drawing/2014/main" id="{2110C0EC-C873-4D21-ADE9-0A40C191BC1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7889" y="230188"/>
            <a:ext cx="658454" cy="6584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555428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89" r:id="rId1"/>
    <p:sldLayoutId id="2147483990" r:id="rId2"/>
    <p:sldLayoutId id="2147483991" r:id="rId3"/>
    <p:sldLayoutId id="2147483992" r:id="rId4"/>
    <p:sldLayoutId id="2147483993" r:id="rId5"/>
    <p:sldLayoutId id="2147483994" r:id="rId6"/>
    <p:sldLayoutId id="2147483995" r:id="rId7"/>
    <p:sldLayoutId id="2147483996" r:id="rId8"/>
    <p:sldLayoutId id="2147483997" r:id="rId9"/>
    <p:sldLayoutId id="2147483998" r:id="rId10"/>
    <p:sldLayoutId id="2147483999" r:id="rId11"/>
  </p:sldLayoutIdLst>
  <p:hf hd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D308C1-D65B-41CF-8E4D-2F11B4B113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6277" y="2021840"/>
            <a:ext cx="9966960" cy="45719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br>
              <a:rPr lang="fr-BE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fr-BE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fr-BE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fr-BE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fr-BE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fr-BE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fr-BE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fr-BE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fr-BE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fr-BE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en-GB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GTAP and CGE </a:t>
            </a:r>
            <a:r>
              <a:rPr lang="en-GB" altLang="en-US" sz="32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Modeling</a:t>
            </a:r>
            <a:r>
              <a:rPr lang="en-GB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in Africa </a:t>
            </a:r>
            <a:br>
              <a:rPr lang="en-GB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en-GB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on April 9, 2024 </a:t>
            </a:r>
            <a:br>
              <a:rPr lang="fr-BE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fr-BE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fr-BE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fr-BE" altLang="en-US" sz="32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Presentation</a:t>
            </a:r>
            <a:r>
              <a:rPr lang="fr-BE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br>
              <a:rPr lang="fr-BE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fr-BE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by </a:t>
            </a:r>
            <a:br>
              <a:rPr lang="fr-BE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fr-BE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Dr CHRISTOPHER  H. ONYANGO</a:t>
            </a:r>
            <a:endParaRPr lang="en-US" sz="1600" i="1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E26ADE25-9B45-446D-AB85-B54C88099B4E}"/>
              </a:ext>
            </a:extLst>
          </p:cNvPr>
          <p:cNvSpPr txBox="1">
            <a:spLocks/>
          </p:cNvSpPr>
          <p:nvPr/>
        </p:nvSpPr>
        <p:spPr>
          <a:xfrm>
            <a:off x="354139" y="4073236"/>
            <a:ext cx="11158988" cy="2269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r">
              <a:buNone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7" name="Picture 4" descr="C:\Users\user\Desktop\COMESA logo.png">
            <a:extLst>
              <a:ext uri="{FF2B5EF4-FFF2-40B4-BE49-F238E27FC236}">
                <a16:creationId xmlns:a16="http://schemas.microsoft.com/office/drawing/2014/main" id="{FCA2D965-0043-444F-BA3A-9B85C29296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9455" y="2189018"/>
            <a:ext cx="1515147" cy="1519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07359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DF72BB-DCBA-4E6F-9E69-A9B1F10661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23396"/>
          </a:xfrm>
        </p:spPr>
        <p:txBody>
          <a:bodyPr>
            <a:noAutofit/>
          </a:bodyPr>
          <a:lstStyle/>
          <a:p>
            <a:r>
              <a:rPr lang="en-GB" sz="3200" b="1" dirty="0">
                <a:solidFill>
                  <a:schemeClr val="accent1"/>
                </a:solidFill>
              </a:rPr>
              <a:t>Some studies using GTAP Model…………………</a:t>
            </a:r>
            <a:endParaRPr lang="en-ZM" sz="3200" b="1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50166E-32CC-AF31-8D57-28B218852D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92038"/>
            <a:ext cx="10515600" cy="550083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2. Impact of the African Continental Free Trade Area (</a:t>
            </a:r>
            <a:r>
              <a:rPr lang="en-GB" dirty="0" err="1">
                <a:solidFill>
                  <a:srgbClr val="0070C0"/>
                </a:solidFill>
              </a:rPr>
              <a:t>AfCFTA</a:t>
            </a:r>
            <a:r>
              <a:rPr lang="en-GB" dirty="0">
                <a:solidFill>
                  <a:srgbClr val="0070C0"/>
                </a:solidFill>
              </a:rPr>
              <a:t>) on COMESA</a:t>
            </a:r>
          </a:p>
          <a:p>
            <a:r>
              <a:rPr lang="en-GB" dirty="0"/>
              <a:t>Impacts on income, trade and food security</a:t>
            </a:r>
          </a:p>
          <a:p>
            <a:pPr lvl="1"/>
            <a:r>
              <a:rPr lang="en-GB" dirty="0"/>
              <a:t>Objectives of the </a:t>
            </a:r>
            <a:r>
              <a:rPr lang="en-GB" dirty="0" err="1"/>
              <a:t>AfCFTA</a:t>
            </a:r>
            <a:r>
              <a:rPr lang="en-GB" dirty="0"/>
              <a:t> on Income, trade and food security</a:t>
            </a:r>
          </a:p>
          <a:p>
            <a:r>
              <a:rPr lang="en-GB" dirty="0"/>
              <a:t>Model: GTAP Model 11B</a:t>
            </a:r>
          </a:p>
          <a:p>
            <a:pPr marL="0" indent="0">
              <a:buNone/>
            </a:pPr>
            <a:r>
              <a:rPr lang="en-GB" b="1" dirty="0">
                <a:solidFill>
                  <a:schemeClr val="accent1"/>
                </a:solidFill>
              </a:rPr>
              <a:t>Simulation Scenarios</a:t>
            </a:r>
            <a:r>
              <a:rPr lang="en-GB" dirty="0"/>
              <a:t>: 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Cuts in bilateral tariff rates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Reduction of the NTMs in intra-African trade flows (50%)</a:t>
            </a:r>
          </a:p>
          <a:p>
            <a:pPr marL="0" indent="0">
              <a:buNone/>
            </a:pPr>
            <a:r>
              <a:rPr lang="en-GB" b="1" dirty="0">
                <a:solidFill>
                  <a:schemeClr val="accent1"/>
                </a:solidFill>
              </a:rPr>
              <a:t>Preliminary Results</a:t>
            </a:r>
          </a:p>
          <a:p>
            <a:r>
              <a:rPr lang="en-GB" dirty="0"/>
              <a:t>Increased GDP</a:t>
            </a:r>
          </a:p>
          <a:p>
            <a:r>
              <a:rPr lang="en-GB" dirty="0"/>
              <a:t>Increased food consumption/security (0.35%)</a:t>
            </a:r>
          </a:p>
          <a:p>
            <a:r>
              <a:rPr lang="en-GB" dirty="0"/>
              <a:t>Increased total and intra-regional trade</a:t>
            </a:r>
          </a:p>
          <a:p>
            <a:endParaRPr lang="en-GB" dirty="0"/>
          </a:p>
          <a:p>
            <a:pPr marL="0" indent="0">
              <a:buNone/>
            </a:pPr>
            <a:endParaRPr lang="en-GB" b="1" dirty="0">
              <a:solidFill>
                <a:schemeClr val="accent1"/>
              </a:solidFill>
            </a:endParaRPr>
          </a:p>
          <a:p>
            <a:endParaRPr lang="en-ZM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E93824-771C-12EF-2202-A83EE678DA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THE COMMON MARKET FOR EASTERN &amp; SOUTHERN AFRICA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52550B-9EE5-64A5-E1F2-8E62C0864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3BD64-EB8F-45F6-8446-4EFA7423389E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14442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A450AE-32AF-24E2-4C1F-CDB34A103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future of CGE Modelling in Africa</a:t>
            </a:r>
            <a:endParaRPr lang="en-ZA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7A1D33-E21E-A564-851B-AA09DAA0A9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162032" cy="4351338"/>
          </a:xfrm>
        </p:spPr>
        <p:txBody>
          <a:bodyPr>
            <a:normAutofit/>
          </a:bodyPr>
          <a:lstStyle/>
          <a:p>
            <a:pPr marR="317500" lvl="1"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Clr>
                <a:srgbClr val="DD8046"/>
              </a:buClr>
              <a:buSzPct val="100000"/>
              <a:buFont typeface="Wingdings" panose="05000000000000000000" pitchFamily="2" charset="2"/>
              <a:buChar char="v"/>
              <a:tabLst>
                <a:tab pos="1021715" algn="l"/>
              </a:tabLst>
              <a:defRPr/>
            </a:pPr>
            <a:r>
              <a:rPr lang="en-ZA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Partnerships/</a:t>
            </a:r>
            <a:r>
              <a:rPr lang="en-ZA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collaborations – international/</a:t>
            </a:r>
            <a:endParaRPr lang="en-ZA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317500" lvl="1"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Clr>
                <a:srgbClr val="DD8046"/>
              </a:buClr>
              <a:buSzPct val="100000"/>
              <a:buFont typeface="Wingdings" panose="05000000000000000000" pitchFamily="2" charset="2"/>
              <a:buChar char="v"/>
              <a:tabLst>
                <a:tab pos="1021715" algn="l"/>
              </a:tabLst>
              <a:defRPr/>
            </a:pPr>
            <a:r>
              <a:rPr lang="en-ZA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Resources for building data banks – SAMs, Integrated Household data </a:t>
            </a:r>
          </a:p>
          <a:p>
            <a:pPr marR="317500" lvl="1"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Clr>
                <a:srgbClr val="DD8046"/>
              </a:buClr>
              <a:buSzPct val="100000"/>
              <a:buFont typeface="Wingdings" panose="05000000000000000000" pitchFamily="2" charset="2"/>
              <a:buChar char="v"/>
              <a:tabLst>
                <a:tab pos="1021715" algn="l"/>
              </a:tabLst>
              <a:defRPr/>
            </a:pPr>
            <a:r>
              <a:rPr lang="en-ZA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Conduct analysis focused more on distributional effects</a:t>
            </a:r>
          </a:p>
          <a:p>
            <a:pPr marR="317500" lvl="1"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Clr>
                <a:srgbClr val="DD8046"/>
              </a:buClr>
              <a:buSzPct val="100000"/>
              <a:buFont typeface="Wingdings" panose="05000000000000000000" pitchFamily="2" charset="2"/>
              <a:buChar char="v"/>
              <a:tabLst>
                <a:tab pos="1021715" algn="l"/>
              </a:tabLst>
              <a:defRPr/>
            </a:pPr>
            <a:r>
              <a:rPr lang="en-ZA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Trainings and Capacity building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31C494-3A93-E2BB-551F-07AF412683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THE COMMON MARKET FOR EASTERN &amp; SOUTHERN AFRICA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9373160-7A01-F508-9634-A29662896D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3BD64-EB8F-45F6-8446-4EFA7423389E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08472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188" name="Rectangle 5187">
            <a:extLst>
              <a:ext uri="{FF2B5EF4-FFF2-40B4-BE49-F238E27FC236}">
                <a16:creationId xmlns:a16="http://schemas.microsoft.com/office/drawing/2014/main" id="{8555C5B3-193A-4749-9AFD-682E53CDDE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89" name="Rectangle 5188">
            <a:extLst>
              <a:ext uri="{FF2B5EF4-FFF2-40B4-BE49-F238E27FC236}">
                <a16:creationId xmlns:a16="http://schemas.microsoft.com/office/drawing/2014/main" id="{2EAE06A6-F76A-41C9-827A-C561B0044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3"/>
            <a:ext cx="12192000" cy="6858000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90" name="Rectangle 5189">
            <a:extLst>
              <a:ext uri="{FF2B5EF4-FFF2-40B4-BE49-F238E27FC236}">
                <a16:creationId xmlns:a16="http://schemas.microsoft.com/office/drawing/2014/main" id="{89F9D4E8-0639-444B-949B-9518585061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80861" y="0"/>
            <a:ext cx="7661934" cy="6858000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  <a:alpha val="45000"/>
                </a:schemeClr>
              </a:gs>
              <a:gs pos="100000">
                <a:srgbClr val="000000">
                  <a:alpha val="29000"/>
                </a:srgb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91" name="Rectangle 5190">
            <a:extLst>
              <a:ext uri="{FF2B5EF4-FFF2-40B4-BE49-F238E27FC236}">
                <a16:creationId xmlns:a16="http://schemas.microsoft.com/office/drawing/2014/main" id="{7E3DA7A2-ED70-4BBA-AB72-00AD461FA4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480862" y="-6"/>
            <a:ext cx="11711138" cy="6410334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rgbClr val="000000">
                  <a:alpha val="41000"/>
                </a:srgb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27208" y="857251"/>
            <a:ext cx="4747280" cy="3098061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br>
              <a:rPr lang="en-US" sz="48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br>
              <a:rPr lang="en-US" sz="48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48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Thank you</a:t>
            </a:r>
            <a:br>
              <a:rPr lang="en-US" sz="48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endParaRPr lang="en-US" sz="4800" b="1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192" name="Rectangle 5191">
            <a:extLst>
              <a:ext uri="{FF2B5EF4-FFF2-40B4-BE49-F238E27FC236}">
                <a16:creationId xmlns:a16="http://schemas.microsoft.com/office/drawing/2014/main" id="{FC485432-3647-4218-B5D3-15D3FA222B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4844797" y="-489206"/>
            <a:ext cx="2502408" cy="12191998"/>
          </a:xfrm>
          <a:prstGeom prst="rect">
            <a:avLst/>
          </a:prstGeom>
          <a:gradFill>
            <a:gsLst>
              <a:gs pos="0">
                <a:schemeClr val="accent1">
                  <a:alpha val="24000"/>
                </a:schemeClr>
              </a:gs>
              <a:gs pos="78000">
                <a:schemeClr val="accent1">
                  <a:lumMod val="50000"/>
                  <a:alpha val="0"/>
                </a:scheme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1127208" y="4756265"/>
            <a:ext cx="4393278" cy="1244483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en-US" kern="1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  <a:p>
            <a:r>
              <a:rPr lang="en-US" kern="12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http://www.comesa.int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3503DF-2FBC-4804-B304-36D0A78A03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-1627736" y="1792986"/>
            <a:ext cx="3713794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lnSpc>
                <a:spcPct val="90000"/>
              </a:lnSpc>
              <a:spcAft>
                <a:spcPts val="600"/>
              </a:spcAft>
              <a:defRPr/>
            </a:pPr>
            <a:r>
              <a:rPr lang="en-US" sz="900" kern="12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COMMON MARKET FOR EASTERN AND SOUTHERN AFRICA (COMESA)</a:t>
            </a:r>
          </a:p>
        </p:txBody>
      </p:sp>
      <p:sp>
        <p:nvSpPr>
          <p:cNvPr id="5193" name="Oval 5192">
            <a:extLst>
              <a:ext uri="{FF2B5EF4-FFF2-40B4-BE49-F238E27FC236}">
                <a16:creationId xmlns:a16="http://schemas.microsoft.com/office/drawing/2014/main" id="{F4AFDDCA-6ABA-4D23-8A5C-1BF0F43081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90589" y="1062544"/>
            <a:ext cx="4756162" cy="47561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124" name="Picture 4" descr="C:\Users\user\Desktop\COMESA 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61874" y="2108877"/>
            <a:ext cx="2654533" cy="2654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704320" y="6451600"/>
            <a:ext cx="4445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72792C9A-9909-4860-BA5E-16403272209B}" type="slidenum">
              <a:rPr lang="en-US" sz="1100">
                <a:solidFill>
                  <a:srgbClr val="FFFFFF"/>
                </a:solidFill>
              </a:rPr>
              <a:pPr>
                <a:spcAft>
                  <a:spcPts val="600"/>
                </a:spcAft>
                <a:defRPr/>
              </a:pPr>
              <a:t>12</a:t>
            </a:fld>
            <a:endParaRPr lang="en-US" sz="11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338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6487FA-40EE-30B1-5B41-0FE728526D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Outline</a:t>
            </a:r>
            <a:endParaRPr lang="en-ZA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6" name="Content Placeholder 2">
            <a:extLst>
              <a:ext uri="{FF2B5EF4-FFF2-40B4-BE49-F238E27FC236}">
                <a16:creationId xmlns:a16="http://schemas.microsoft.com/office/drawing/2014/main" id="{91C40148-F8C3-8E72-E788-1ADD74D8AD4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1574333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37774F2-EF05-F335-3E77-4FC3AD332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THE COMMON MARKET FOR EASTERN &amp; SOUTHERN AFRICA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ADBFDC7-19B7-4983-ED81-B2DD97F3F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3BD64-EB8F-45F6-8446-4EFA7423389E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25571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2D8FF-3A4A-6C08-9F09-00B41C05B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solidFill>
                  <a:srgbClr val="0070C0"/>
                </a:solidFill>
              </a:rPr>
              <a:t>Background of COMESA</a:t>
            </a:r>
            <a:endParaRPr lang="en-ZM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D26013-8707-518D-F5E6-7BFA96D663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First established as a Preferential Trade Area (PTA) in 1981 </a:t>
            </a:r>
          </a:p>
          <a:p>
            <a:r>
              <a:rPr lang="en-GB" dirty="0"/>
              <a:t>PTA transformed into Common Market for Eastern and Southern Africa (COMESA) in 1994</a:t>
            </a:r>
          </a:p>
          <a:p>
            <a:r>
              <a:rPr lang="en-GB" dirty="0"/>
              <a:t>COMESA established in conformity with the objectives of the Lagos Plan of Action (1980) and the Final Act of Lagos (1994) of the Organization of African Unity (OAU). </a:t>
            </a:r>
          </a:p>
          <a:p>
            <a:r>
              <a:rPr lang="en-GB" dirty="0"/>
              <a:t>COMESA is one of the eight Regional Economic Communities (RECs) recognized by the African Union as building blocks for the African Economic Community . </a:t>
            </a:r>
          </a:p>
          <a:p>
            <a:r>
              <a:rPr lang="en-GB"/>
              <a:t>Current Strategy </a:t>
            </a:r>
            <a:r>
              <a:rPr lang="en-GB" dirty="0"/>
              <a:t>covers 4 Integration pillars: Market, productive, Physical connectivity and social integration</a:t>
            </a:r>
            <a:endParaRPr lang="en-ZM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2986E3B-2513-BE36-F4A5-DC91EB3FD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THE COMMON MARKET FOR EASTERN &amp; SOUTHERN AFRICA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527045-FFAA-5634-9A73-8655E33DA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3BD64-EB8F-45F6-8446-4EFA7423389E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5831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angle 56">
            <a:extLst>
              <a:ext uri="{FF2B5EF4-FFF2-40B4-BE49-F238E27FC236}">
                <a16:creationId xmlns:a16="http://schemas.microsoft.com/office/drawing/2014/main" id="{AE3A741D-C19B-960A-5803-1C58871478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879677" y="2347416"/>
            <a:ext cx="1630908" cy="7390262"/>
          </a:xfrm>
          <a:prstGeom prst="rect">
            <a:avLst/>
          </a:prstGeom>
          <a:gradFill>
            <a:gsLst>
              <a:gs pos="0">
                <a:schemeClr val="accent5"/>
              </a:gs>
              <a:gs pos="47000">
                <a:schemeClr val="accent2"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DC39DE25-0E4E-0AA7-0932-1D78C23727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 flipV="1">
            <a:off x="-1919061" y="1919060"/>
            <a:ext cx="6854280" cy="3016159"/>
          </a:xfrm>
          <a:prstGeom prst="rect">
            <a:avLst/>
          </a:prstGeom>
          <a:gradFill flip="none" rotWithShape="1">
            <a:gsLst>
              <a:gs pos="0">
                <a:schemeClr val="accent5"/>
              </a:gs>
              <a:gs pos="47000">
                <a:schemeClr val="accent2">
                  <a:alpha val="0"/>
                </a:schemeClr>
              </a:gs>
            </a:gsLst>
            <a:lin ang="42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8D6EA299-0840-6DEA-E670-C49AEBC87E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461657" y="4425055"/>
            <a:ext cx="2928605" cy="2432945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1000">
                <a:schemeClr val="accent5">
                  <a:lumMod val="60000"/>
                  <a:lumOff val="40000"/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2BDD05-1C8D-3449-3EDB-99A2B99D95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77795" y="2343890"/>
            <a:ext cx="3369234" cy="3447832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000" b="1" dirty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0" indent="0">
              <a:buNone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5C3FED-6E5C-4E2D-FB3B-530587348F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514569" y="6356350"/>
            <a:ext cx="3096030" cy="365125"/>
          </a:xfrm>
        </p:spPr>
        <p:txBody>
          <a:bodyPr>
            <a:normAutofit/>
          </a:bodyPr>
          <a:lstStyle/>
          <a:p>
            <a:pPr algn="l">
              <a:lnSpc>
                <a:spcPct val="90000"/>
              </a:lnSpc>
              <a:spcAft>
                <a:spcPts val="600"/>
              </a:spcAft>
            </a:pPr>
            <a:r>
              <a:rPr lang="en-US" sz="900" dirty="0">
                <a:solidFill>
                  <a:srgbClr val="FFFFFF"/>
                </a:solidFill>
              </a:rPr>
              <a:t>THE COMMON MARKET FOR EASTERN &amp; SOUTHERN AFRICA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2F60CF-5468-F13D-C39A-BDDA4C215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2033BD64-EB8F-45F6-8446-4EFA7423389E}" type="slidenum">
              <a:rPr lang="en-US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>
                <a:spcAft>
                  <a:spcPts val="600"/>
                </a:spcAft>
              </a:pPr>
              <a:t>4</a:t>
            </a:fld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Content Placeholder 12">
            <a:extLst>
              <a:ext uri="{FF2B5EF4-FFF2-40B4-BE49-F238E27FC236}">
                <a16:creationId xmlns:a16="http://schemas.microsoft.com/office/drawing/2014/main" id="{DD71A8C8-9724-E196-E1CD-6A7B88A5FDAC}"/>
              </a:ext>
            </a:extLst>
          </p:cNvPr>
          <p:cNvSpPr>
            <a:spLocks noGrp="1"/>
          </p:cNvSpPr>
          <p:nvPr/>
        </p:nvSpPr>
        <p:spPr>
          <a:xfrm>
            <a:off x="244549" y="1286539"/>
            <a:ext cx="7233245" cy="543493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1033145" marR="0" indent="-575945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ZA" sz="2800" dirty="0"/>
              <a:t>COMESA , the second largest REC in Africa by Member States, presents a huge market</a:t>
            </a:r>
          </a:p>
          <a:p>
            <a:pPr marL="1033145" marR="0" indent="-575945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ZA" sz="2800" dirty="0"/>
          </a:p>
          <a:p>
            <a:pPr marL="1033145" marR="0" indent="-575945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ZA" sz="2800" dirty="0"/>
              <a:t>Its absorption and expenditure capacity can be demonstrated by the combined GDP OF US$1.09 Trillion and a population of 640 million.</a:t>
            </a:r>
          </a:p>
          <a:p>
            <a:pPr marL="1033145" marR="0" indent="-575945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GB" sz="2800" dirty="0"/>
              <a:t>Increase in intra-COMESA exports from US$2.3 billion in 2000 to US$14.1  billion in 2022 (7 % of total exports)</a:t>
            </a:r>
          </a:p>
          <a:p>
            <a:pPr marL="1033145" marR="0" indent="-575945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GB" sz="2800" dirty="0"/>
              <a:t>Intra-COMESA export potential of US$ 100 billion (2019)</a:t>
            </a:r>
          </a:p>
          <a:p>
            <a:pPr marL="1033145" marR="0" indent="-575945">
              <a:spcBef>
                <a:spcPts val="0"/>
              </a:spcBef>
              <a:spcAft>
                <a:spcPts val="0"/>
              </a:spcAft>
            </a:pPr>
            <a:endParaRPr lang="en-ZA" sz="2800" dirty="0"/>
          </a:p>
        </p:txBody>
      </p:sp>
      <p:sp>
        <p:nvSpPr>
          <p:cNvPr id="7" name="Content Placeholder 13">
            <a:extLst>
              <a:ext uri="{FF2B5EF4-FFF2-40B4-BE49-F238E27FC236}">
                <a16:creationId xmlns:a16="http://schemas.microsoft.com/office/drawing/2014/main" id="{A0E8944F-8447-9EFB-AB96-8B465E0D820E}"/>
              </a:ext>
            </a:extLst>
          </p:cNvPr>
          <p:cNvSpPr>
            <a:spLocks noGrp="1"/>
          </p:cNvSpPr>
          <p:nvPr/>
        </p:nvSpPr>
        <p:spPr>
          <a:xfrm>
            <a:off x="7605395" y="1847881"/>
            <a:ext cx="3944256" cy="45295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vert="horz" wrap="square" lIns="91440" tIns="45720" rIns="91440" bIns="45720" rtlCol="0">
            <a:noAutofit/>
          </a:bodyPr>
          <a:lstStyle/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  <a:tabLst>
                <a:tab pos="457200" algn="l"/>
              </a:tabLst>
            </a:pPr>
            <a:r>
              <a:rPr lang="en-US" sz="2000" b="1" spc="-15" dirty="0">
                <a:effectLst/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Member States</a:t>
            </a:r>
            <a:r>
              <a:rPr lang="en-US" sz="2000" spc="-15" dirty="0">
                <a:effectLst/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: 21 Countries</a:t>
            </a:r>
          </a:p>
          <a:p>
            <a:pPr marR="0" lvl="0">
              <a:spcBef>
                <a:spcPts val="0"/>
              </a:spcBef>
              <a:spcAft>
                <a:spcPts val="0"/>
              </a:spcAft>
              <a:tabLst>
                <a:tab pos="457200" algn="l"/>
              </a:tabLst>
            </a:pPr>
            <a:endParaRPr lang="en-ZA" sz="11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  <a:tabLst>
                <a:tab pos="457200" algn="l"/>
              </a:tabLst>
            </a:pPr>
            <a:endParaRPr lang="en-US" sz="2000" spc="-15" dirty="0">
              <a:effectLst/>
              <a:latin typeface="Arial" panose="020B0604020202020204" pitchFamily="34" charset="0"/>
              <a:ea typeface="Trebuchet MS" panose="020B0603020202020204" pitchFamily="34" charset="0"/>
              <a:cs typeface="Arial" panose="020B0604020202020204" pitchFamily="34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  <a:tabLst>
                <a:tab pos="457200" algn="l"/>
              </a:tabLst>
            </a:pPr>
            <a:r>
              <a:rPr lang="en-US" sz="2000" b="1" spc="-15" dirty="0">
                <a:effectLst/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Population:</a:t>
            </a:r>
            <a:r>
              <a:rPr lang="en-US" sz="2000" spc="-15" dirty="0">
                <a:effectLst/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640 Million (2022)</a:t>
            </a:r>
          </a:p>
          <a:p>
            <a:pPr marR="0" lvl="0">
              <a:spcBef>
                <a:spcPts val="0"/>
              </a:spcBef>
              <a:spcAft>
                <a:spcPts val="0"/>
              </a:spcAft>
              <a:tabLst>
                <a:tab pos="457200" algn="l"/>
              </a:tabLst>
            </a:pPr>
            <a:endParaRPr lang="en-ZA" sz="11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  <a:tabLst>
                <a:tab pos="457200" algn="l"/>
              </a:tabLst>
            </a:pPr>
            <a:endParaRPr lang="en-US" sz="2000" spc="-15" dirty="0">
              <a:effectLst/>
              <a:latin typeface="Arial" panose="020B0604020202020204" pitchFamily="34" charset="0"/>
              <a:ea typeface="Trebuchet MS" panose="020B0603020202020204" pitchFamily="34" charset="0"/>
              <a:cs typeface="Arial" panose="020B0604020202020204" pitchFamily="34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  <a:tabLst>
                <a:tab pos="457200" algn="l"/>
              </a:tabLst>
            </a:pPr>
            <a:r>
              <a:rPr lang="en-US" sz="2000" b="1" spc="-15" dirty="0">
                <a:effectLst/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GDP:</a:t>
            </a:r>
            <a:r>
              <a:rPr lang="en-US" sz="2000" spc="-15" dirty="0">
                <a:effectLst/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sz="2000" spc="-15" dirty="0"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US$ </a:t>
            </a:r>
            <a:r>
              <a:rPr lang="en-US" sz="2000" spc="-15" dirty="0">
                <a:effectLst/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1, 09 Trillion (2022)</a:t>
            </a:r>
          </a:p>
          <a:p>
            <a:pPr marR="0" lvl="0">
              <a:spcBef>
                <a:spcPts val="0"/>
              </a:spcBef>
              <a:spcAft>
                <a:spcPts val="0"/>
              </a:spcAft>
              <a:tabLst>
                <a:tab pos="457200" algn="l"/>
              </a:tabLst>
            </a:pPr>
            <a:endParaRPr lang="en-ZA" sz="1100" dirty="0">
              <a:effectLst/>
              <a:highlight>
                <a:srgbClr val="FFFF00"/>
              </a:highlight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  <a:tabLst>
                <a:tab pos="457200" algn="l"/>
              </a:tabLst>
            </a:pPr>
            <a:endParaRPr lang="en-US" sz="2000" spc="-15" dirty="0">
              <a:effectLst/>
              <a:latin typeface="Arial" panose="020B0604020202020204" pitchFamily="34" charset="0"/>
              <a:ea typeface="Trebuchet MS" panose="020B0603020202020204" pitchFamily="34" charset="0"/>
              <a:cs typeface="Arial" panose="020B0604020202020204" pitchFamily="34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  <a:tabLst>
                <a:tab pos="457200" algn="l"/>
              </a:tabLst>
            </a:pPr>
            <a:r>
              <a:rPr lang="en-US" sz="2000" b="1" spc="-15" dirty="0">
                <a:effectLst/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Area:</a:t>
            </a:r>
            <a:r>
              <a:rPr lang="en-US" sz="2000" spc="-15" dirty="0">
                <a:effectLst/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11.8 Million KM</a:t>
            </a:r>
            <a:r>
              <a:rPr lang="en-US" sz="2000" spc="-15" baseline="30000" dirty="0">
                <a:effectLst/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2</a:t>
            </a:r>
            <a:endParaRPr lang="en-ZA" sz="11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B32A975-4779-8972-5577-2471213E82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19937"/>
          </a:xfrm>
        </p:spPr>
        <p:txBody>
          <a:bodyPr/>
          <a:lstStyle/>
          <a:p>
            <a:pPr algn="ctr"/>
            <a:r>
              <a:rPr lang="en-US" dirty="0"/>
              <a:t>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Background</a:t>
            </a:r>
            <a:endParaRPr lang="en-ZA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7310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FBC74E-FD5D-1E02-15FA-9282618E4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285" y="1036321"/>
            <a:ext cx="2743200" cy="3648838"/>
          </a:xfrm>
        </p:spPr>
        <p:txBody>
          <a:bodyPr anchor="t">
            <a:norm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Scope of Trade Liberalization </a:t>
            </a:r>
            <a:endParaRPr lang="en-ZA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2097EE-E700-4ECD-09B9-24EA328DA1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66484" y="802640"/>
            <a:ext cx="8859494" cy="5414106"/>
          </a:xfrm>
        </p:spPr>
        <p:txBody>
          <a:bodyPr>
            <a:normAutofit/>
          </a:bodyPr>
          <a:lstStyle/>
          <a:p>
            <a:pPr marL="0" marR="316230" lvl="0" indent="0">
              <a:lnSpc>
                <a:spcPct val="63000"/>
              </a:lnSpc>
              <a:spcBef>
                <a:spcPts val="1235"/>
              </a:spcBef>
              <a:spcAft>
                <a:spcPts val="0"/>
              </a:spcAft>
              <a:buClr>
                <a:srgbClr val="DD8046"/>
              </a:buClr>
              <a:buSzPts val="1200"/>
              <a:buNone/>
              <a:tabLst>
                <a:tab pos="1021715" algn="l"/>
              </a:tabLst>
              <a:defRPr/>
            </a:pPr>
            <a:endParaRPr lang="en-US" sz="2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316230" lvl="0">
              <a:lnSpc>
                <a:spcPct val="63000"/>
              </a:lnSpc>
              <a:spcBef>
                <a:spcPts val="1235"/>
              </a:spcBef>
              <a:spcAft>
                <a:spcPts val="0"/>
              </a:spcAft>
              <a:buClr>
                <a:srgbClr val="DD8046"/>
              </a:buClr>
              <a:buSzPts val="1200"/>
              <a:buFont typeface="Wingdings" panose="05000000000000000000" pitchFamily="2" charset="2"/>
              <a:buChar char="v"/>
              <a:tabLst>
                <a:tab pos="1021715" algn="l"/>
              </a:tabLst>
              <a:defRPr/>
            </a:pPr>
            <a:r>
              <a:rPr lang="en-US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FTA   launched in 2000 </a:t>
            </a:r>
          </a:p>
          <a:p>
            <a:pPr marR="316230" lvl="0">
              <a:lnSpc>
                <a:spcPct val="63000"/>
              </a:lnSpc>
              <a:spcBef>
                <a:spcPts val="1235"/>
              </a:spcBef>
              <a:spcAft>
                <a:spcPts val="0"/>
              </a:spcAft>
              <a:buClr>
                <a:srgbClr val="DD8046"/>
              </a:buClr>
              <a:buSzPts val="1200"/>
              <a:buFont typeface="Wingdings" panose="05000000000000000000" pitchFamily="2" charset="2"/>
              <a:buChar char="v"/>
              <a:tabLst>
                <a:tab pos="1021715" algn="l"/>
              </a:tabLst>
              <a:defRPr/>
            </a:pPr>
            <a:r>
              <a:rPr lang="en-US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 Member States participating in the FTA </a:t>
            </a:r>
          </a:p>
          <a:p>
            <a:pPr marR="316230" lvl="0">
              <a:lnSpc>
                <a:spcPct val="63000"/>
              </a:lnSpc>
              <a:spcBef>
                <a:spcPts val="1235"/>
              </a:spcBef>
              <a:spcAft>
                <a:spcPts val="0"/>
              </a:spcAft>
              <a:buClr>
                <a:srgbClr val="DD8046"/>
              </a:buClr>
              <a:buSzPts val="1200"/>
              <a:buFont typeface="Wingdings" panose="05000000000000000000" pitchFamily="2" charset="2"/>
              <a:buChar char="v"/>
              <a:tabLst>
                <a:tab pos="1021715" algn="l"/>
              </a:tabLst>
              <a:defRPr/>
            </a:pPr>
            <a:r>
              <a:rPr lang="en-US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Established Flexible Rules of Origin</a:t>
            </a:r>
          </a:p>
          <a:p>
            <a:pPr marR="316230" lvl="0">
              <a:lnSpc>
                <a:spcPct val="63000"/>
              </a:lnSpc>
              <a:spcBef>
                <a:spcPts val="1235"/>
              </a:spcBef>
              <a:spcAft>
                <a:spcPts val="0"/>
              </a:spcAft>
              <a:buClr>
                <a:srgbClr val="DD8046"/>
              </a:buClr>
              <a:buSzPts val="1200"/>
              <a:buFont typeface="Wingdings" panose="05000000000000000000" pitchFamily="2" charset="2"/>
              <a:buChar char="v"/>
              <a:tabLst>
                <a:tab pos="1021715" algn="l"/>
              </a:tabLst>
              <a:defRPr/>
            </a:pPr>
            <a:r>
              <a:rPr lang="en-US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online system for tracking and monitoring NTBs</a:t>
            </a:r>
          </a:p>
          <a:p>
            <a:pPr marR="316230">
              <a:lnSpc>
                <a:spcPct val="110000"/>
              </a:lnSpc>
              <a:spcBef>
                <a:spcPts val="1235"/>
              </a:spcBef>
              <a:buClr>
                <a:srgbClr val="DD8046"/>
              </a:buClr>
              <a:buSzPts val="1200"/>
              <a:buFont typeface="Wingdings" panose="05000000000000000000" pitchFamily="2" charset="2"/>
              <a:buChar char="v"/>
              <a:tabLst>
                <a:tab pos="1021715" algn="l"/>
              </a:tabLst>
              <a:defRPr/>
            </a:pPr>
            <a:r>
              <a:rPr lang="en-US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Customs Union launched in 2012 (being operationalized)</a:t>
            </a:r>
          </a:p>
          <a:p>
            <a:pPr marR="316230" algn="just">
              <a:lnSpc>
                <a:spcPct val="110000"/>
              </a:lnSpc>
              <a:spcBef>
                <a:spcPts val="1235"/>
              </a:spcBef>
              <a:buClr>
                <a:srgbClr val="DD8046"/>
              </a:buClr>
              <a:buSzPts val="1200"/>
              <a:buFont typeface="Wingdings" panose="05000000000000000000" pitchFamily="2" charset="2"/>
              <a:buChar char="v"/>
              <a:tabLst>
                <a:tab pos="1021715" algn="l"/>
              </a:tabLst>
              <a:defRPr/>
            </a:pPr>
            <a:r>
              <a:rPr lang="en-US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Trade in services liberalization-seven priority sectors; transport, financial, communication, travel, business, energy and construction services</a:t>
            </a:r>
          </a:p>
          <a:p>
            <a:pPr marL="0" marR="0" lvl="0" indent="0">
              <a:spcBef>
                <a:spcPts val="1225"/>
              </a:spcBef>
              <a:spcAft>
                <a:spcPts val="0"/>
              </a:spcAft>
              <a:buClr>
                <a:srgbClr val="DD8046"/>
              </a:buClr>
              <a:buSzPts val="1200"/>
              <a:buNone/>
              <a:tabLst>
                <a:tab pos="1021080" algn="l"/>
                <a:tab pos="1021715" algn="l"/>
                <a:tab pos="3413760" algn="l"/>
                <a:tab pos="4509770" algn="l"/>
                <a:tab pos="5099685" algn="l"/>
                <a:tab pos="5985510" algn="l"/>
                <a:tab pos="6713855" algn="l"/>
                <a:tab pos="7009130" algn="l"/>
                <a:tab pos="7698740" algn="l"/>
                <a:tab pos="8023225" algn="l"/>
              </a:tabLst>
            </a:pPr>
            <a:endParaRPr lang="en-ZA" sz="16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342900" marR="419735" lvl="0" indent="-342900">
              <a:spcBef>
                <a:spcPts val="340"/>
              </a:spcBef>
              <a:spcAft>
                <a:spcPts val="0"/>
              </a:spcAft>
              <a:buClr>
                <a:srgbClr val="DD8046"/>
              </a:buClr>
              <a:buSzPts val="1200"/>
              <a:buFont typeface="Wingdings" panose="05000000000000000000" pitchFamily="2" charset="2"/>
              <a:buChar char=""/>
              <a:tabLst>
                <a:tab pos="1021715" algn="l"/>
              </a:tabLst>
            </a:pPr>
            <a:endParaRPr lang="en-US" sz="1600" dirty="0">
              <a:latin typeface="Arial" panose="020B0604020202020204" pitchFamily="34" charset="0"/>
              <a:ea typeface="Wingdings" panose="05000000000000000000" pitchFamily="2" charset="2"/>
              <a:cs typeface="Wingdings" panose="05000000000000000000" pitchFamily="2" charset="2"/>
            </a:endParaRPr>
          </a:p>
          <a:p>
            <a:pPr marL="342900" marR="419735" lvl="0" indent="-342900">
              <a:spcBef>
                <a:spcPts val="340"/>
              </a:spcBef>
              <a:spcAft>
                <a:spcPts val="0"/>
              </a:spcAft>
              <a:buClr>
                <a:srgbClr val="DD8046"/>
              </a:buClr>
              <a:buSzPts val="1200"/>
              <a:buFont typeface="Wingdings" panose="05000000000000000000" pitchFamily="2" charset="2"/>
              <a:buChar char=""/>
              <a:tabLst>
                <a:tab pos="1021715" algn="l"/>
              </a:tabLst>
            </a:pPr>
            <a:endParaRPr lang="en-ZA" sz="1600" dirty="0">
              <a:effectLst/>
              <a:latin typeface="Arial" panose="020B0604020202020204" pitchFamily="34" charset="0"/>
              <a:ea typeface="Wingdings" panose="05000000000000000000" pitchFamily="2" charset="2"/>
              <a:cs typeface="Wingdings" panose="05000000000000000000" pitchFamily="2" charset="2"/>
            </a:endParaRPr>
          </a:p>
          <a:p>
            <a:endParaRPr lang="en-ZA" sz="16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739618-0666-BAEB-4B75-A618B62F4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>
                <a:solidFill>
                  <a:srgbClr val="FFFFFF"/>
                </a:solidFill>
              </a:rPr>
              <a:t>THE COMMON MARKET FOR EASTERN &amp; SOUTHERN AFRICA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EDBEB8-CC4C-8EB9-D834-8CC4C0189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2033BD64-EB8F-45F6-8446-4EFA7423389E}" type="slidenum">
              <a:rPr lang="en-US" smtClean="0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5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15260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187B61-A0F7-4151-1D4D-F095BA29C2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199"/>
            <a:ext cx="3932237" cy="2760453"/>
          </a:xfrm>
        </p:spPr>
        <p:txBody>
          <a:bodyPr/>
          <a:lstStyle/>
          <a:p>
            <a:r>
              <a:rPr lang="en-GB" b="1" dirty="0">
                <a:solidFill>
                  <a:srgbClr val="0070C0"/>
                </a:solidFill>
              </a:rPr>
              <a:t>Regional Integration and Policy Research</a:t>
            </a:r>
            <a:endParaRPr lang="en-ZM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BE5DD2-0DF3-06CD-4926-8730F13329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5223594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n-GB" sz="2800" dirty="0"/>
              <a:t>Regional integration (RI) helps  overcome divisions across nations - geography, poor infrastructure and inefficient policies etc which are an impediment to flow of goods, services, people, ideas and economic growth.</a:t>
            </a:r>
          </a:p>
          <a:p>
            <a:pPr algn="just"/>
            <a:r>
              <a:rPr lang="en-GB" sz="2800" dirty="0"/>
              <a:t>RI allows countries to:-</a:t>
            </a:r>
          </a:p>
          <a:p>
            <a:pPr lvl="1" algn="just"/>
            <a:r>
              <a:rPr lang="en-GB" sz="2400" dirty="0"/>
              <a:t>Improve efficiency of markets;</a:t>
            </a:r>
          </a:p>
          <a:p>
            <a:pPr lvl="1" algn="just"/>
            <a:r>
              <a:rPr lang="en-GB" sz="2400" dirty="0"/>
              <a:t>Share the costs of public goods or large infrastructure projects; environment, climate change etc</a:t>
            </a:r>
          </a:p>
          <a:p>
            <a:pPr lvl="1" algn="just"/>
            <a:r>
              <a:rPr lang="en-GB" sz="2400" dirty="0"/>
              <a:t>Decide policy cooperatively and have an anchor to reform;</a:t>
            </a:r>
          </a:p>
          <a:p>
            <a:pPr lvl="1" algn="just"/>
            <a:r>
              <a:rPr lang="en-GB" sz="2400" dirty="0"/>
              <a:t>Reap other non-economic benefits, such as peace and security.</a:t>
            </a:r>
          </a:p>
          <a:p>
            <a:pPr algn="just"/>
            <a:endParaRPr lang="en-GB" sz="280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2FB083-594B-8DD6-C751-FDDB4C12EB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THE COMMON MARKET FOR EASTERN &amp; SOUTHERN AFRICA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3DFD76-6488-3077-DC28-3F03EC924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3BD64-EB8F-45F6-8446-4EFA7423389E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55089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D9DE19-851B-76E1-90C9-F646FF9BE7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405" y="1138265"/>
            <a:ext cx="3030279" cy="2909296"/>
          </a:xfrm>
        </p:spPr>
        <p:txBody>
          <a:bodyPr anchor="t">
            <a:normAutofit/>
          </a:bodyPr>
          <a:lstStyle/>
          <a:p>
            <a:r>
              <a:rPr lang="en-US" sz="3200" dirty="0"/>
              <a:t> </a:t>
            </a:r>
            <a:br>
              <a:rPr lang="en-US" sz="3200" dirty="0"/>
            </a:br>
            <a:br>
              <a:rPr lang="en-US" sz="3200" dirty="0"/>
            </a:b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Regional Integration and Policy Research</a:t>
            </a:r>
            <a:endParaRPr lang="en-ZA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0CD8E7C-C23B-A3B9-B18A-838AED877A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5140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7220C0-0B58-499B-A8BC-0616F673D2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97087" y="753376"/>
            <a:ext cx="7364698" cy="5434637"/>
          </a:xfrm>
        </p:spPr>
        <p:txBody>
          <a:bodyPr>
            <a:normAutofit fontScale="92500"/>
          </a:bodyPr>
          <a:lstStyle/>
          <a:p>
            <a:pPr algn="just">
              <a:buClr>
                <a:schemeClr val="accent2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  <a:defRPr/>
            </a:pPr>
            <a:endParaRPr lang="en-US" sz="2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Clr>
                <a:schemeClr val="accent2">
                  <a:lumMod val="60000"/>
                  <a:lumOff val="40000"/>
                </a:schemeClr>
              </a:buClr>
              <a:buNone/>
              <a:defRPr/>
            </a:pPr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policy research? </a:t>
            </a:r>
          </a:p>
          <a:p>
            <a:pPr marL="0" indent="0" algn="just">
              <a:buClr>
                <a:schemeClr val="accent2">
                  <a:lumMod val="60000"/>
                  <a:lumOff val="40000"/>
                </a:schemeClr>
              </a:buClr>
              <a:buNone/>
              <a:defRPr/>
            </a:pPr>
            <a:endParaRPr lang="en-US" sz="2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316230" lvl="0" indent="-342900" algn="just" fontAlgn="auto">
              <a:spcBef>
                <a:spcPts val="1235"/>
              </a:spcBef>
              <a:spcAft>
                <a:spcPts val="600"/>
              </a:spcAft>
              <a:buClr>
                <a:srgbClr val="DD8046"/>
              </a:buClr>
              <a:buSzPts val="1200"/>
              <a:buFont typeface="Wingdings" panose="05000000000000000000" pitchFamily="2" charset="2"/>
              <a:buChar char=""/>
              <a:tabLst>
                <a:tab pos="1021715" algn="l"/>
              </a:tabLst>
              <a:defRPr/>
            </a:pPr>
            <a:r>
              <a:rPr lang="en-US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relate integration policy with theoretical and methodological developments</a:t>
            </a:r>
          </a:p>
          <a:p>
            <a:pPr marL="342900" marR="316230" lvl="0" indent="-342900" algn="just" fontAlgn="auto">
              <a:spcBef>
                <a:spcPts val="1235"/>
              </a:spcBef>
              <a:spcAft>
                <a:spcPts val="600"/>
              </a:spcAft>
              <a:buClr>
                <a:srgbClr val="DD8046"/>
              </a:buClr>
              <a:buSzPts val="1200"/>
              <a:buFont typeface="Wingdings" panose="05000000000000000000" pitchFamily="2" charset="2"/>
              <a:buChar char=""/>
              <a:tabLst>
                <a:tab pos="1021715" algn="l"/>
              </a:tabLst>
              <a:defRPr/>
            </a:pPr>
            <a:r>
              <a:rPr lang="en-US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establish potential benefits, risks and challenges associated with integration arrangements</a:t>
            </a:r>
          </a:p>
          <a:p>
            <a:pPr marL="342900" marR="316230" lvl="0" indent="-342900" algn="just" fontAlgn="auto">
              <a:spcBef>
                <a:spcPts val="1235"/>
              </a:spcBef>
              <a:spcAft>
                <a:spcPts val="600"/>
              </a:spcAft>
              <a:buClr>
                <a:srgbClr val="DD8046"/>
              </a:buClr>
              <a:buSzPts val="1200"/>
              <a:buFont typeface="Wingdings" panose="05000000000000000000" pitchFamily="2" charset="2"/>
              <a:buChar char=""/>
              <a:tabLst>
                <a:tab pos="1021715" algn="l"/>
              </a:tabLst>
              <a:defRPr/>
            </a:pPr>
            <a:r>
              <a:rPr lang="en-US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harness data, information and knowledge for research and policy analysis</a:t>
            </a:r>
          </a:p>
          <a:p>
            <a:pPr marL="342900" marR="316230" lvl="0" indent="-342900" algn="just" fontAlgn="auto">
              <a:spcBef>
                <a:spcPts val="1235"/>
              </a:spcBef>
              <a:spcAft>
                <a:spcPts val="600"/>
              </a:spcAft>
              <a:buClr>
                <a:srgbClr val="DD8046"/>
              </a:buClr>
              <a:buSzPts val="1200"/>
              <a:buFont typeface="Wingdings" panose="05000000000000000000" pitchFamily="2" charset="2"/>
              <a:buChar char=""/>
              <a:tabLst>
                <a:tab pos="1021715" algn="l"/>
              </a:tabLst>
              <a:defRPr/>
            </a:pPr>
            <a:r>
              <a:rPr lang="en-US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inform negotiations of agreements and evidence-based decision making </a:t>
            </a:r>
          </a:p>
          <a:p>
            <a:pPr marL="342900" marR="316230" lvl="0" indent="-342900" algn="just" fontAlgn="auto">
              <a:spcBef>
                <a:spcPts val="1235"/>
              </a:spcBef>
              <a:spcAft>
                <a:spcPts val="600"/>
              </a:spcAft>
              <a:buClr>
                <a:srgbClr val="DD8046"/>
              </a:buClr>
              <a:buSzPts val="1200"/>
              <a:buFont typeface="Wingdings" panose="05000000000000000000" pitchFamily="2" charset="2"/>
              <a:buChar char=""/>
              <a:tabLst>
                <a:tab pos="1021715" algn="l"/>
              </a:tabLst>
              <a:defRPr/>
            </a:pPr>
            <a:r>
              <a:rPr lang="en-US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Evidences as a basis for sensitization and awareness creation</a:t>
            </a:r>
          </a:p>
          <a:p>
            <a:pPr marL="342900" marR="316230" lvl="0" indent="-342900" algn="just" fontAlgn="auto">
              <a:spcBef>
                <a:spcPts val="1235"/>
              </a:spcBef>
              <a:spcAft>
                <a:spcPts val="600"/>
              </a:spcAft>
              <a:buClr>
                <a:srgbClr val="DD8046"/>
              </a:buClr>
              <a:buSzPts val="1200"/>
              <a:buFont typeface="Wingdings" panose="05000000000000000000" pitchFamily="2" charset="2"/>
              <a:buChar char=""/>
              <a:tabLst>
                <a:tab pos="1021715" algn="l"/>
              </a:tabLst>
              <a:defRPr/>
            </a:pPr>
            <a:endParaRPr lang="en-US" sz="2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835342-841B-D3B7-FBD0-1A8C19C540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THE COMMON MARKET FOR EASTERN &amp; SOUTHERN AFRICA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33D1D0-BA36-1D83-9C57-BE41C5BE5D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2033BD64-EB8F-45F6-8446-4EFA7423389E}" type="slidenum">
              <a:rPr lang="en-US" smtClean="0"/>
              <a:pPr>
                <a:spcAft>
                  <a:spcPts val="600"/>
                </a:spcAft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65973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2328BA-F488-F809-C440-9011971E718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1920" y="850882"/>
            <a:ext cx="2310728" cy="3477278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endParaRPr lang="en-GB" dirty="0"/>
          </a:p>
          <a:p>
            <a:pPr marL="0" indent="0" algn="ctr">
              <a:buNone/>
            </a:pPr>
            <a:endParaRPr lang="en-GB" dirty="0"/>
          </a:p>
          <a:p>
            <a:pPr marL="0" indent="0" algn="ctr">
              <a:buNone/>
            </a:pPr>
            <a:endParaRPr lang="en-GB" dirty="0"/>
          </a:p>
          <a:p>
            <a:pPr marL="0" indent="0" algn="ctr">
              <a:buNone/>
            </a:pPr>
            <a:endParaRPr lang="en-GB" dirty="0"/>
          </a:p>
          <a:p>
            <a:pPr marL="0" indent="0" algn="ctr">
              <a:buNone/>
            </a:pPr>
            <a:r>
              <a:rPr lang="en-GB" sz="5100" b="1" dirty="0">
                <a:solidFill>
                  <a:srgbClr val="0070C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Relevance of CGE Modelling</a:t>
            </a:r>
          </a:p>
          <a:p>
            <a:pPr marL="0" indent="0" algn="ctr">
              <a:buNone/>
            </a:pPr>
            <a:r>
              <a:rPr lang="en-GB" sz="5100" b="1" dirty="0">
                <a:solidFill>
                  <a:srgbClr val="0070C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In Africa</a:t>
            </a:r>
          </a:p>
          <a:p>
            <a:pPr marL="0" indent="0" algn="ctr">
              <a:buNone/>
            </a:pPr>
            <a:endParaRPr lang="en-GB" b="1" dirty="0">
              <a:solidFill>
                <a:srgbClr val="0070C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GB" b="1" dirty="0">
              <a:solidFill>
                <a:srgbClr val="0070C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GB" b="1" dirty="0">
              <a:solidFill>
                <a:srgbClr val="0070C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ZM" b="1" dirty="0">
              <a:solidFill>
                <a:srgbClr val="0070C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75AA65-FBBD-7967-29D1-5882E5F038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432648" y="287079"/>
            <a:ext cx="8784701" cy="6069271"/>
          </a:xfrm>
        </p:spPr>
        <p:txBody>
          <a:bodyPr>
            <a:normAutofit fontScale="55000" lnSpcReduction="20000"/>
          </a:bodyPr>
          <a:lstStyle/>
          <a:p>
            <a:pPr>
              <a:buFont typeface="Wingdings" panose="05000000000000000000" pitchFamily="2" charset="2"/>
              <a:buChar char="q"/>
            </a:pPr>
            <a:endParaRPr lang="en-GB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anose="05000000000000000000" pitchFamily="2" charset="2"/>
              <a:buChar char="q"/>
            </a:pPr>
            <a:r>
              <a:rPr lang="en-GB" sz="3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Economy - wide analysis to address sustainable development issues </a:t>
            </a:r>
            <a:endParaRPr lang="en-GB" sz="38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>
              <a:buFont typeface="Wingdings" panose="05000000000000000000" pitchFamily="2" charset="2"/>
              <a:buChar char="q"/>
            </a:pPr>
            <a:r>
              <a:rPr lang="en-GB" sz="3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Market Integration, agriculture production and supply, regional value chain, connectivity of physical infrastructure, energy supply, environment protection, decarbonization, circular economy, climate change etc</a:t>
            </a:r>
          </a:p>
          <a:p>
            <a:pPr marL="457200" lvl="1" indent="0" algn="just">
              <a:buNone/>
            </a:pPr>
            <a:endParaRPr lang="en-GB" sz="38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anose="05000000000000000000" pitchFamily="2" charset="2"/>
              <a:buChar char="q"/>
            </a:pPr>
            <a:r>
              <a:rPr lang="en-GB" sz="3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Vulnerability of Economies to External Shocks:- </a:t>
            </a:r>
          </a:p>
          <a:p>
            <a:pPr marL="0" indent="0">
              <a:buNone/>
            </a:pPr>
            <a:endParaRPr lang="en-GB" sz="38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0" marR="317500" lvl="2" algn="just">
              <a:lnSpc>
                <a:spcPct val="103000"/>
              </a:lnSpc>
              <a:spcBef>
                <a:spcPts val="340"/>
              </a:spcBef>
              <a:buClr>
                <a:srgbClr val="DD8046"/>
              </a:buClr>
              <a:buSzPct val="100000"/>
              <a:buFont typeface="Wingdings" panose="05000000000000000000" pitchFamily="2" charset="2"/>
              <a:buChar char="v"/>
              <a:tabLst>
                <a:tab pos="1021715" algn="l"/>
              </a:tabLst>
              <a:defRPr/>
            </a:pPr>
            <a:r>
              <a:rPr lang="en-GB" sz="3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Financial crisis</a:t>
            </a:r>
          </a:p>
          <a:p>
            <a:pPr marL="685800" marR="317500" lvl="2" algn="just">
              <a:lnSpc>
                <a:spcPct val="103000"/>
              </a:lnSpc>
              <a:spcBef>
                <a:spcPts val="340"/>
              </a:spcBef>
              <a:buClr>
                <a:srgbClr val="DD8046"/>
              </a:buClr>
              <a:buSzPct val="100000"/>
              <a:buFont typeface="Wingdings" panose="05000000000000000000" pitchFamily="2" charset="2"/>
              <a:buChar char="v"/>
              <a:tabLst>
                <a:tab pos="1021715" algn="l"/>
              </a:tabLst>
              <a:defRPr/>
            </a:pPr>
            <a:r>
              <a:rPr lang="en-GB" sz="3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Pandemics e.g.  Covid-19 and Ebola</a:t>
            </a:r>
          </a:p>
          <a:p>
            <a:pPr marL="685800" marR="317500" lvl="2" algn="just">
              <a:lnSpc>
                <a:spcPct val="103000"/>
              </a:lnSpc>
              <a:spcBef>
                <a:spcPts val="340"/>
              </a:spcBef>
              <a:buClr>
                <a:srgbClr val="DD8046"/>
              </a:buClr>
              <a:buSzPct val="100000"/>
              <a:buFont typeface="Wingdings" panose="05000000000000000000" pitchFamily="2" charset="2"/>
              <a:buChar char="v"/>
              <a:tabLst>
                <a:tab pos="1021715" algn="l"/>
              </a:tabLst>
              <a:defRPr/>
            </a:pPr>
            <a:r>
              <a:rPr lang="en-GB" sz="3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Extreme climatic changes</a:t>
            </a:r>
          </a:p>
          <a:p>
            <a:pPr marL="685800" marR="317500" lvl="2" algn="just">
              <a:lnSpc>
                <a:spcPct val="103000"/>
              </a:lnSpc>
              <a:spcBef>
                <a:spcPts val="340"/>
              </a:spcBef>
              <a:buClr>
                <a:srgbClr val="DD8046"/>
              </a:buClr>
              <a:buSzPct val="100000"/>
              <a:buFont typeface="Wingdings" panose="05000000000000000000" pitchFamily="2" charset="2"/>
              <a:buChar char="v"/>
              <a:tabLst>
                <a:tab pos="1021715" algn="l"/>
              </a:tabLst>
              <a:defRPr/>
            </a:pPr>
            <a:r>
              <a:rPr lang="en-GB" sz="3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Debt burden</a:t>
            </a:r>
          </a:p>
          <a:p>
            <a:pPr marL="685800" marR="317500" lvl="2" algn="just">
              <a:lnSpc>
                <a:spcPct val="103000"/>
              </a:lnSpc>
              <a:spcBef>
                <a:spcPts val="340"/>
              </a:spcBef>
              <a:buClr>
                <a:srgbClr val="DD8046"/>
              </a:buClr>
              <a:buSzPct val="100000"/>
              <a:buFont typeface="Wingdings" panose="05000000000000000000" pitchFamily="2" charset="2"/>
              <a:buChar char="v"/>
              <a:tabLst>
                <a:tab pos="1021715" algn="l"/>
              </a:tabLst>
              <a:defRPr/>
            </a:pPr>
            <a:r>
              <a:rPr lang="en-GB" sz="3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Disruptions in global supply chains </a:t>
            </a:r>
          </a:p>
          <a:p>
            <a:pPr marL="0" marR="317500" indent="0" algn="just">
              <a:lnSpc>
                <a:spcPct val="103000"/>
              </a:lnSpc>
              <a:spcBef>
                <a:spcPts val="340"/>
              </a:spcBef>
              <a:buClr>
                <a:srgbClr val="DD8046"/>
              </a:buClr>
              <a:buSzPct val="100000"/>
              <a:buNone/>
              <a:tabLst>
                <a:tab pos="1021715" algn="l"/>
              </a:tabLst>
              <a:defRPr/>
            </a:pPr>
            <a:endParaRPr lang="en-GB" sz="3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GB" sz="3600" b="1" dirty="0"/>
              <a:t> Leveraging on ICT Developments </a:t>
            </a:r>
          </a:p>
          <a:p>
            <a:pPr marL="0" indent="0">
              <a:buNone/>
            </a:pPr>
            <a:endParaRPr lang="en-GB" dirty="0"/>
          </a:p>
          <a:p>
            <a:pPr marR="317500" lvl="1" algn="just">
              <a:lnSpc>
                <a:spcPct val="103000"/>
              </a:lnSpc>
              <a:spcBef>
                <a:spcPts val="340"/>
              </a:spcBef>
              <a:buClr>
                <a:srgbClr val="DD8046"/>
              </a:buClr>
              <a:buSzPct val="100000"/>
              <a:buFont typeface="Wingdings" panose="05000000000000000000" pitchFamily="2" charset="2"/>
              <a:buChar char="v"/>
              <a:tabLst>
                <a:tab pos="1021715" algn="l"/>
              </a:tabLst>
              <a:defRPr/>
            </a:pPr>
            <a:r>
              <a:rPr lang="en-GB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Digitalization</a:t>
            </a:r>
          </a:p>
          <a:p>
            <a:pPr marR="317500" lvl="1" algn="just">
              <a:lnSpc>
                <a:spcPct val="103000"/>
              </a:lnSpc>
              <a:spcBef>
                <a:spcPts val="340"/>
              </a:spcBef>
              <a:buClr>
                <a:srgbClr val="DD8046"/>
              </a:buClr>
              <a:buSzPct val="100000"/>
              <a:buFont typeface="Wingdings" panose="05000000000000000000" pitchFamily="2" charset="2"/>
              <a:buChar char="v"/>
              <a:tabLst>
                <a:tab pos="1021715" algn="l"/>
              </a:tabLst>
              <a:defRPr/>
            </a:pPr>
            <a:r>
              <a:rPr lang="en-GB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</a:t>
            </a:r>
            <a:endParaRPr lang="en-GB" sz="3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v"/>
            </a:pPr>
            <a:endParaRPr lang="en-GB" sz="2900" dirty="0"/>
          </a:p>
          <a:p>
            <a:endParaRPr lang="en-ZM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C8E571-4791-5C74-6698-1F985BA2DF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THE COMMON MARKET FOR EASTERN &amp; SOUTHERN AFRICA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D464CF-8B46-66A3-5010-E19C51F60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3BD64-EB8F-45F6-8446-4EFA7423389E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25948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11BCC3-24A1-E503-52AD-5A0DA2D8F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23396"/>
          </a:xfrm>
        </p:spPr>
        <p:txBody>
          <a:bodyPr/>
          <a:lstStyle/>
          <a:p>
            <a:pPr algn="ctr"/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studies using GTAP Model in COMESA</a:t>
            </a:r>
            <a:endParaRPr lang="en-ZA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CB8A75-D877-439B-5638-5C439AD77F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69675"/>
            <a:ext cx="10515600" cy="5107288"/>
          </a:xfrm>
        </p:spPr>
        <p:txBody>
          <a:bodyPr>
            <a:normAutofit fontScale="77500" lnSpcReduction="20000"/>
          </a:bodyPr>
          <a:lstStyle/>
          <a:p>
            <a:pPr marL="457200" marR="317500" indent="-457200">
              <a:spcBef>
                <a:spcPts val="340"/>
              </a:spcBef>
              <a:spcAft>
                <a:spcPts val="600"/>
              </a:spcAft>
              <a:buClr>
                <a:srgbClr val="DD8046"/>
              </a:buClr>
              <a:buSzPct val="100000"/>
              <a:buFont typeface="+mj-lt"/>
              <a:buAutoNum type="arabicPeriod"/>
              <a:tabLst>
                <a:tab pos="1021715" algn="l"/>
              </a:tabLst>
              <a:defRPr/>
            </a:pP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Socio-economic Impacts of COVID-19 Pandemic in the COMESA Region: A CGE Analysis</a:t>
            </a:r>
          </a:p>
          <a:p>
            <a:pPr marL="800100" marR="316230" lvl="1" indent="-342900" algn="just">
              <a:spcBef>
                <a:spcPts val="1235"/>
              </a:spcBef>
              <a:spcAft>
                <a:spcPts val="600"/>
              </a:spcAft>
              <a:buClr>
                <a:srgbClr val="DD8046"/>
              </a:buClr>
              <a:buSzPts val="1200"/>
              <a:buFont typeface="Wingdings" panose="05000000000000000000" pitchFamily="2" charset="2"/>
              <a:buChar char=""/>
              <a:tabLst>
                <a:tab pos="1021715" algn="l"/>
              </a:tabLst>
              <a:defRPr/>
            </a:pP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Objectives: Impacts on income; trade; agricultural production/ manufacturing, services; employment; and welfare</a:t>
            </a:r>
          </a:p>
          <a:p>
            <a:pPr marL="800100" marR="316230" lvl="1" indent="-342900" algn="just">
              <a:spcBef>
                <a:spcPts val="1235"/>
              </a:spcBef>
              <a:spcAft>
                <a:spcPts val="600"/>
              </a:spcAft>
              <a:buClr>
                <a:srgbClr val="DD8046"/>
              </a:buClr>
              <a:buSzPts val="1200"/>
              <a:buFont typeface="Wingdings" panose="05000000000000000000" pitchFamily="2" charset="2"/>
              <a:buChar char=""/>
              <a:tabLst>
                <a:tab pos="1021715" algn="l"/>
              </a:tabLst>
              <a:defRPr/>
            </a:pP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Model: GTAP Model (version 11) and country specific models. </a:t>
            </a:r>
          </a:p>
          <a:p>
            <a:pPr marL="800100" marR="316230" lvl="1" indent="-342900" algn="just">
              <a:spcBef>
                <a:spcPts val="1235"/>
              </a:spcBef>
              <a:spcAft>
                <a:spcPts val="600"/>
              </a:spcAft>
              <a:buClr>
                <a:srgbClr val="DD8046"/>
              </a:buClr>
              <a:buSzPts val="1200"/>
              <a:buFont typeface="Wingdings" panose="05000000000000000000" pitchFamily="2" charset="2"/>
              <a:buChar char=""/>
              <a:tabLst>
                <a:tab pos="1021715" algn="l"/>
              </a:tabLst>
              <a:defRPr/>
            </a:pP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scenarios: </a:t>
            </a:r>
          </a:p>
          <a:p>
            <a:pPr marL="1257300" marR="316230" lvl="2" indent="-342900" algn="just">
              <a:spcBef>
                <a:spcPts val="1235"/>
              </a:spcBef>
              <a:spcAft>
                <a:spcPts val="600"/>
              </a:spcAft>
              <a:buClr>
                <a:srgbClr val="DD8046"/>
              </a:buClr>
              <a:buSzPts val="1200"/>
              <a:buFont typeface="Wingdings" panose="05000000000000000000" pitchFamily="2" charset="2"/>
              <a:buChar char=""/>
              <a:tabLst>
                <a:tab pos="1021715" algn="l"/>
              </a:tabLst>
              <a:defRPr/>
            </a:pPr>
            <a:r>
              <a:rPr lang="en-US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Business As Usual; </a:t>
            </a:r>
          </a:p>
          <a:p>
            <a:pPr marL="1257300" marR="316230" lvl="2" indent="-342900" algn="just">
              <a:spcBef>
                <a:spcPts val="1235"/>
              </a:spcBef>
              <a:spcAft>
                <a:spcPts val="600"/>
              </a:spcAft>
              <a:buClr>
                <a:srgbClr val="DD8046"/>
              </a:buClr>
              <a:buSzPts val="1200"/>
              <a:buFont typeface="Wingdings" panose="05000000000000000000" pitchFamily="2" charset="2"/>
              <a:buChar char=""/>
              <a:tabLst>
                <a:tab pos="1021715" algn="l"/>
              </a:tabLst>
              <a:defRPr/>
            </a:pPr>
            <a:r>
              <a:rPr lang="en-US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COVID-19; Reduction in Global Demand; Reduction in domestic supply of services, changes in remittance</a:t>
            </a:r>
          </a:p>
          <a:p>
            <a:pPr marL="1257300" marR="316230" lvl="2" indent="-342900" algn="just">
              <a:spcBef>
                <a:spcPts val="1235"/>
              </a:spcBef>
              <a:spcAft>
                <a:spcPts val="600"/>
              </a:spcAft>
              <a:buClr>
                <a:srgbClr val="DD8046"/>
              </a:buClr>
              <a:buSzPts val="1200"/>
              <a:buFont typeface="Wingdings" panose="05000000000000000000" pitchFamily="2" charset="2"/>
              <a:buChar char=""/>
              <a:tabLst>
                <a:tab pos="1021715" algn="l"/>
              </a:tabLst>
              <a:defRPr/>
            </a:pPr>
            <a:r>
              <a:rPr lang="en-US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Stimulus</a:t>
            </a:r>
          </a:p>
          <a:p>
            <a:pPr marL="342900" marR="316230" indent="-342900" algn="just">
              <a:spcBef>
                <a:spcPts val="1235"/>
              </a:spcBef>
              <a:spcAft>
                <a:spcPts val="600"/>
              </a:spcAft>
              <a:buClr>
                <a:srgbClr val="DD8046"/>
              </a:buClr>
              <a:buSzPts val="1200"/>
              <a:buFont typeface="Wingdings" panose="05000000000000000000" pitchFamily="2" charset="2"/>
              <a:buChar char=""/>
              <a:tabLst>
                <a:tab pos="1021715" algn="l"/>
              </a:tabLst>
              <a:defRPr/>
            </a:pPr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Preliminary modelling Results</a:t>
            </a:r>
          </a:p>
          <a:p>
            <a:pPr marL="800100" marR="316230" lvl="1" indent="-342900" algn="just">
              <a:spcBef>
                <a:spcPts val="1235"/>
              </a:spcBef>
              <a:spcAft>
                <a:spcPts val="600"/>
              </a:spcAft>
              <a:buClr>
                <a:srgbClr val="DD8046"/>
              </a:buClr>
              <a:buSzPts val="1200"/>
              <a:buFont typeface="Wingdings" panose="05000000000000000000" pitchFamily="2" charset="2"/>
              <a:buChar char=""/>
              <a:tabLst>
                <a:tab pos="1021715" algn="l"/>
              </a:tabLst>
              <a:defRPr/>
            </a:pP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Reductions in GDP</a:t>
            </a:r>
          </a:p>
          <a:p>
            <a:pPr marL="800100" marR="316230" lvl="1" indent="-342900" algn="just">
              <a:spcBef>
                <a:spcPts val="1235"/>
              </a:spcBef>
              <a:spcAft>
                <a:spcPts val="600"/>
              </a:spcAft>
              <a:buClr>
                <a:srgbClr val="DD8046"/>
              </a:buClr>
              <a:buSzPts val="1200"/>
              <a:buFont typeface="Wingdings" panose="05000000000000000000" pitchFamily="2" charset="2"/>
              <a:buChar char=""/>
              <a:tabLst>
                <a:tab pos="1021715" algn="l"/>
              </a:tabLst>
              <a:defRPr/>
            </a:pP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Reductions in total and intra-regional trade</a:t>
            </a:r>
          </a:p>
          <a:p>
            <a:pPr marL="800100" marR="316230" lvl="1" indent="-342900" algn="just">
              <a:spcBef>
                <a:spcPts val="1235"/>
              </a:spcBef>
              <a:spcAft>
                <a:spcPts val="600"/>
              </a:spcAft>
              <a:buClr>
                <a:srgbClr val="DD8046"/>
              </a:buClr>
              <a:buSzPts val="1200"/>
              <a:buFont typeface="Wingdings" panose="05000000000000000000" pitchFamily="2" charset="2"/>
              <a:buChar char=""/>
              <a:tabLst>
                <a:tab pos="1021715" algn="l"/>
              </a:tabLst>
              <a:defRPr/>
            </a:pP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Increase in unemployment</a:t>
            </a:r>
          </a:p>
          <a:p>
            <a:pPr marL="800100" marR="316230" lvl="1" indent="-342900" algn="just">
              <a:spcBef>
                <a:spcPts val="1235"/>
              </a:spcBef>
              <a:spcAft>
                <a:spcPts val="600"/>
              </a:spcAft>
              <a:buClr>
                <a:srgbClr val="DD8046"/>
              </a:buClr>
              <a:buSzPts val="1200"/>
              <a:buFont typeface="Wingdings" panose="05000000000000000000" pitchFamily="2" charset="2"/>
              <a:buChar char=""/>
              <a:tabLst>
                <a:tab pos="1021715" algn="l"/>
              </a:tabLst>
              <a:defRPr/>
            </a:pP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Positive impacts of govt fiscal responses</a:t>
            </a:r>
          </a:p>
          <a:p>
            <a:pPr marL="800100" marR="316230" lvl="1" indent="-342900" algn="just">
              <a:spcBef>
                <a:spcPts val="1235"/>
              </a:spcBef>
              <a:spcAft>
                <a:spcPts val="600"/>
              </a:spcAft>
              <a:buClr>
                <a:srgbClr val="DD8046"/>
              </a:buClr>
              <a:buSzPts val="1200"/>
              <a:buFont typeface="Wingdings" panose="05000000000000000000" pitchFamily="2" charset="2"/>
              <a:buChar char=""/>
              <a:tabLst>
                <a:tab pos="1021715" algn="l"/>
              </a:tabLst>
              <a:defRPr/>
            </a:pPr>
            <a:endParaRPr lang="en-US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ZA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3F39F4-9854-F0A6-75F7-89543B46F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THE COMMON MARKET FOR EASTERN &amp; SOUTHERN AFRICA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5DEDA8D-5530-11A7-ADC1-469C86696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3BD64-EB8F-45F6-8446-4EFA7423389E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6679763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anded">
  <a:themeElements>
    <a:clrScheme name="Banded">
      <a:dk1>
        <a:srgbClr val="2C2C2C"/>
      </a:dk1>
      <a:lt1>
        <a:srgbClr val="FFFFFF"/>
      </a:lt1>
      <a:dk2>
        <a:srgbClr val="099BDD"/>
      </a:dk2>
      <a:lt2>
        <a:srgbClr val="F2F2F2"/>
      </a:lt2>
      <a:accent1>
        <a:srgbClr val="FFC000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Banded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nd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nded" id="{98DFF888-2449-4D28-977C-6306C017633E}" vid="{9792607F-9579-4224-82FF-9C88C3E1E53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F564038FE5C3A41B938A48583A72BD9" ma:contentTypeVersion="13" ma:contentTypeDescription="Create a new document." ma:contentTypeScope="" ma:versionID="d5dd139fadae818cb688ad3be1bda264">
  <xsd:schema xmlns:xsd="http://www.w3.org/2001/XMLSchema" xmlns:xs="http://www.w3.org/2001/XMLSchema" xmlns:p="http://schemas.microsoft.com/office/2006/metadata/properties" xmlns:ns3="90efdea8-cb2b-4c78-b23e-2be7fae1fdec" xmlns:ns4="1d38ed50-0f27-420b-8fb5-99770e8816c3" targetNamespace="http://schemas.microsoft.com/office/2006/metadata/properties" ma:root="true" ma:fieldsID="d62bf9751b3c830afbae116102dc7d0d" ns3:_="" ns4:_="">
    <xsd:import namespace="90efdea8-cb2b-4c78-b23e-2be7fae1fdec"/>
    <xsd:import namespace="1d38ed50-0f27-420b-8fb5-99770e8816c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efdea8-cb2b-4c78-b23e-2be7fae1fde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38ed50-0f27-420b-8fb5-99770e8816c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207C459-DFBC-4553-B023-656A82EA8FF8}">
  <ds:schemaRefs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microsoft.com/office/2006/metadata/properties"/>
    <ds:schemaRef ds:uri="1d38ed50-0f27-420b-8fb5-99770e8816c3"/>
    <ds:schemaRef ds:uri="90efdea8-cb2b-4c78-b23e-2be7fae1fdec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B4A5964-2839-4B4E-B6CC-36240178068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0efdea8-cb2b-4c78-b23e-2be7fae1fdec"/>
    <ds:schemaRef ds:uri="1d38ed50-0f27-420b-8fb5-99770e8816c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30854CA-9BB5-4A95-B1AD-F70EB544222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33167</TotalTime>
  <Words>902</Words>
  <Application>Microsoft Office PowerPoint</Application>
  <PresentationFormat>Widescreen</PresentationFormat>
  <Paragraphs>141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Calibri Light</vt:lpstr>
      <vt:lpstr>Corbel</vt:lpstr>
      <vt:lpstr>Wingdings</vt:lpstr>
      <vt:lpstr>Office Theme</vt:lpstr>
      <vt:lpstr>Banded</vt:lpstr>
      <vt:lpstr>          GTAP and CGE Modeling in Africa  on April 9, 2024    Presentation  by  Dr CHRISTOPHER  H. ONYANGO</vt:lpstr>
      <vt:lpstr> Outline</vt:lpstr>
      <vt:lpstr>Background of COMESA</vt:lpstr>
      <vt:lpstr> Background</vt:lpstr>
      <vt:lpstr>Scope of Trade Liberalization </vt:lpstr>
      <vt:lpstr>Regional Integration and Policy Research</vt:lpstr>
      <vt:lpstr>   Regional Integration and Policy Research</vt:lpstr>
      <vt:lpstr>PowerPoint Presentation</vt:lpstr>
      <vt:lpstr>Some studies using GTAP Model in COMESA</vt:lpstr>
      <vt:lpstr>Some studies using GTAP Model…………………</vt:lpstr>
      <vt:lpstr>The future of CGE Modelling in Africa</vt:lpstr>
      <vt:lpstr>  Thank you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Jane Kibiru</dc:creator>
  <cp:lastModifiedBy>COMESA USER</cp:lastModifiedBy>
  <cp:revision>285</cp:revision>
  <cp:lastPrinted>2018-08-02T05:53:33Z</cp:lastPrinted>
  <dcterms:created xsi:type="dcterms:W3CDTF">2018-03-19T13:48:16Z</dcterms:created>
  <dcterms:modified xsi:type="dcterms:W3CDTF">2024-04-05T17:52:51Z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0x010100EF564038FE5C3A41B938A48583A72BD9</vt:lpwstr>
  </property>
</Properties>
</file>