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GP\GTAP9-P-W-NILE-GTAP_conference\Simulation%20results_NEW_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Egypt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FinalSummary!$L$32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FinalSummary!$M$31:$S$31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FinalSummary!$M$32:$S$32</c:f>
              <c:numCache>
                <c:formatCode>0.0</c:formatCode>
                <c:ptCount val="7"/>
                <c:pt idx="0">
                  <c:v>-7.69</c:v>
                </c:pt>
                <c:pt idx="1">
                  <c:v>-25.22</c:v>
                </c:pt>
                <c:pt idx="2">
                  <c:v>-15.99</c:v>
                </c:pt>
                <c:pt idx="3">
                  <c:v>-13.83</c:v>
                </c:pt>
                <c:pt idx="4">
                  <c:v>-11.09</c:v>
                </c:pt>
                <c:pt idx="5">
                  <c:v>-24.62</c:v>
                </c:pt>
                <c:pt idx="6">
                  <c:v>-5.03</c:v>
                </c:pt>
              </c:numCache>
            </c:numRef>
          </c:val>
        </c:ser>
        <c:ser>
          <c:idx val="1"/>
          <c:order val="1"/>
          <c:tx>
            <c:strRef>
              <c:f>FinalSummary!$L$33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FinalSummary!$M$31:$S$31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FinalSummary!$M$33:$S$33</c:f>
              <c:numCache>
                <c:formatCode>0.0</c:formatCode>
                <c:ptCount val="7"/>
                <c:pt idx="0">
                  <c:v>-7.37</c:v>
                </c:pt>
                <c:pt idx="1">
                  <c:v>-21.89</c:v>
                </c:pt>
                <c:pt idx="2">
                  <c:v>-15.13</c:v>
                </c:pt>
                <c:pt idx="3">
                  <c:v>-12.5</c:v>
                </c:pt>
                <c:pt idx="4">
                  <c:v>-5.49</c:v>
                </c:pt>
                <c:pt idx="5">
                  <c:v>-24.1</c:v>
                </c:pt>
                <c:pt idx="6">
                  <c:v>-4.29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035456"/>
        <c:axId val="192041344"/>
      </c:barChart>
      <c:catAx>
        <c:axId val="192035456"/>
        <c:scaling>
          <c:orientation val="minMax"/>
        </c:scaling>
        <c:delete val="0"/>
        <c:axPos val="b"/>
        <c:majorTickMark val="none"/>
        <c:minorTickMark val="none"/>
        <c:tickLblPos val="low"/>
        <c:crossAx val="192041344"/>
        <c:crosses val="autoZero"/>
        <c:auto val="1"/>
        <c:lblAlgn val="ctr"/>
        <c:lblOffset val="100"/>
        <c:noMultiLvlLbl val="0"/>
      </c:catAx>
      <c:valAx>
        <c:axId val="192041344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2035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Economic growth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FinalSummary!$X$131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FinalSummary!$W$132:$W$135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FinalSummary!$X$132:$X$135</c:f>
              <c:numCache>
                <c:formatCode>0.0</c:formatCode>
                <c:ptCount val="4"/>
                <c:pt idx="0">
                  <c:v>-2.09</c:v>
                </c:pt>
                <c:pt idx="1">
                  <c:v>-6.88</c:v>
                </c:pt>
                <c:pt idx="2">
                  <c:v>-5.38</c:v>
                </c:pt>
                <c:pt idx="3">
                  <c:v>-2.0299999999999998</c:v>
                </c:pt>
              </c:numCache>
            </c:numRef>
          </c:val>
        </c:ser>
        <c:ser>
          <c:idx val="1"/>
          <c:order val="1"/>
          <c:tx>
            <c:strRef>
              <c:f>FinalSummary!$Y$131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FinalSummary!$W$132:$W$135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FinalSummary!$Y$132:$Y$135</c:f>
              <c:numCache>
                <c:formatCode>0.0</c:formatCode>
                <c:ptCount val="4"/>
                <c:pt idx="0">
                  <c:v>-1.63</c:v>
                </c:pt>
                <c:pt idx="1">
                  <c:v>-9.27</c:v>
                </c:pt>
                <c:pt idx="2">
                  <c:v>-5.68</c:v>
                </c:pt>
                <c:pt idx="3">
                  <c:v>-2.89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210816"/>
        <c:axId val="192212352"/>
      </c:barChart>
      <c:catAx>
        <c:axId val="192210816"/>
        <c:scaling>
          <c:orientation val="minMax"/>
        </c:scaling>
        <c:delete val="0"/>
        <c:axPos val="b"/>
        <c:majorTickMark val="none"/>
        <c:minorTickMark val="none"/>
        <c:tickLblPos val="low"/>
        <c:crossAx val="192212352"/>
        <c:crosses val="autoZero"/>
        <c:auto val="1"/>
        <c:lblAlgn val="ctr"/>
        <c:lblOffset val="100"/>
        <c:noMultiLvlLbl val="0"/>
      </c:catAx>
      <c:valAx>
        <c:axId val="192212352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22108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Welfare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FinalSummary!$X$115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FinalSummary!$W$116:$W$119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FinalSummary!$X$116:$X$119</c:f>
              <c:numCache>
                <c:formatCode>0</c:formatCode>
                <c:ptCount val="4"/>
                <c:pt idx="0">
                  <c:v>-13628.5</c:v>
                </c:pt>
                <c:pt idx="1">
                  <c:v>-5888.64</c:v>
                </c:pt>
                <c:pt idx="2">
                  <c:v>-12813.02</c:v>
                </c:pt>
                <c:pt idx="3">
                  <c:v>-1353.05</c:v>
                </c:pt>
              </c:numCache>
            </c:numRef>
          </c:val>
        </c:ser>
        <c:ser>
          <c:idx val="1"/>
          <c:order val="1"/>
          <c:tx>
            <c:strRef>
              <c:f>FinalSummary!$Y$115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FinalSummary!$W$116:$W$119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FinalSummary!$Y$116:$Y$119</c:f>
              <c:numCache>
                <c:formatCode>0</c:formatCode>
                <c:ptCount val="4"/>
                <c:pt idx="0">
                  <c:v>-10643.3</c:v>
                </c:pt>
                <c:pt idx="1">
                  <c:v>-7673.13</c:v>
                </c:pt>
                <c:pt idx="2">
                  <c:v>-14185.76</c:v>
                </c:pt>
                <c:pt idx="3">
                  <c:v>-1766.9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237952"/>
        <c:axId val="192239488"/>
      </c:barChart>
      <c:catAx>
        <c:axId val="192237952"/>
        <c:scaling>
          <c:orientation val="minMax"/>
        </c:scaling>
        <c:delete val="0"/>
        <c:axPos val="b"/>
        <c:majorTickMark val="none"/>
        <c:minorTickMark val="none"/>
        <c:tickLblPos val="low"/>
        <c:crossAx val="192239488"/>
        <c:crosses val="autoZero"/>
        <c:auto val="1"/>
        <c:lblAlgn val="ctr"/>
        <c:lblOffset val="100"/>
        <c:noMultiLvlLbl val="0"/>
      </c:catAx>
      <c:valAx>
        <c:axId val="192239488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1922379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FinalSummary!$V$152</c:f>
              <c:strCache>
                <c:ptCount val="1"/>
                <c:pt idx="0">
                  <c:v>Egypt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FinalSummary!$W$151:$AA$151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FinalSummary!$W$152:$AA$152</c:f>
              <c:numCache>
                <c:formatCode>General</c:formatCode>
                <c:ptCount val="5"/>
                <c:pt idx="0">
                  <c:v>-80</c:v>
                </c:pt>
                <c:pt idx="1">
                  <c:v>-948</c:v>
                </c:pt>
                <c:pt idx="2">
                  <c:v>-10727</c:v>
                </c:pt>
                <c:pt idx="3">
                  <c:v>-1121</c:v>
                </c:pt>
                <c:pt idx="4">
                  <c:v>-781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FinalSummary!$V$154</c:f>
              <c:strCache>
                <c:ptCount val="1"/>
                <c:pt idx="0">
                  <c:v>Ethiopia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FinalSummary!$W$153:$AA$153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FinalSummary!$W$154:$AA$154</c:f>
              <c:numCache>
                <c:formatCode>General</c:formatCode>
                <c:ptCount val="5"/>
                <c:pt idx="0">
                  <c:v>-455</c:v>
                </c:pt>
                <c:pt idx="1">
                  <c:v>-2857</c:v>
                </c:pt>
                <c:pt idx="2">
                  <c:v>-6243</c:v>
                </c:pt>
                <c:pt idx="3">
                  <c:v>708</c:v>
                </c:pt>
                <c:pt idx="4">
                  <c:v>-321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FinalSummary!$V$156</c:f>
              <c:strCache>
                <c:ptCount val="1"/>
                <c:pt idx="0">
                  <c:v>EQL Region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FinalSummary!$W$155:$AA$155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FinalSummary!$W$156:$AA$156</c:f>
              <c:numCache>
                <c:formatCode>General</c:formatCode>
                <c:ptCount val="5"/>
                <c:pt idx="0">
                  <c:v>13</c:v>
                </c:pt>
                <c:pt idx="1">
                  <c:v>-5629</c:v>
                </c:pt>
                <c:pt idx="2">
                  <c:v>-13667</c:v>
                </c:pt>
                <c:pt idx="3">
                  <c:v>1419</c:v>
                </c:pt>
                <c:pt idx="4">
                  <c:v>-204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FinalSummary!$V$158</c:f>
              <c:strCache>
                <c:ptCount val="1"/>
                <c:pt idx="0">
                  <c:v>Sudan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FinalSummary!$W$157:$AA$157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FinalSummary!$W$158:$AA$158</c:f>
              <c:numCache>
                <c:formatCode>General</c:formatCode>
                <c:ptCount val="5"/>
                <c:pt idx="0">
                  <c:v>-190</c:v>
                </c:pt>
                <c:pt idx="1">
                  <c:v>-866</c:v>
                </c:pt>
                <c:pt idx="2">
                  <c:v>-1737</c:v>
                </c:pt>
                <c:pt idx="3">
                  <c:v>-910</c:v>
                </c:pt>
                <c:pt idx="4">
                  <c:v>228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Ethiopia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Sheet1!$G$115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Sheet1!$F$116:$F$122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Sheet1!$G$116:$G$122</c:f>
              <c:numCache>
                <c:formatCode>0.0</c:formatCode>
                <c:ptCount val="7"/>
                <c:pt idx="0">
                  <c:v>-57.3</c:v>
                </c:pt>
                <c:pt idx="1">
                  <c:v>-49.26</c:v>
                </c:pt>
                <c:pt idx="2">
                  <c:v>-10.87</c:v>
                </c:pt>
                <c:pt idx="3">
                  <c:v>-36.22</c:v>
                </c:pt>
                <c:pt idx="4">
                  <c:v>-22.61</c:v>
                </c:pt>
                <c:pt idx="5">
                  <c:v>-8.0399999999999991</c:v>
                </c:pt>
                <c:pt idx="6">
                  <c:v>-11.16</c:v>
                </c:pt>
              </c:numCache>
            </c:numRef>
          </c:val>
        </c:ser>
        <c:ser>
          <c:idx val="1"/>
          <c:order val="1"/>
          <c:tx>
            <c:strRef>
              <c:f>Sheet1!$H$115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Sheet1!$F$116:$F$122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Sheet1!$H$116:$H$122</c:f>
              <c:numCache>
                <c:formatCode>0.0</c:formatCode>
                <c:ptCount val="7"/>
                <c:pt idx="0">
                  <c:v>-68.25</c:v>
                </c:pt>
                <c:pt idx="1">
                  <c:v>-61.77</c:v>
                </c:pt>
                <c:pt idx="2">
                  <c:v>-7.98</c:v>
                </c:pt>
                <c:pt idx="3">
                  <c:v>-40.75</c:v>
                </c:pt>
                <c:pt idx="4">
                  <c:v>-19.59</c:v>
                </c:pt>
                <c:pt idx="5">
                  <c:v>-29.65</c:v>
                </c:pt>
                <c:pt idx="6">
                  <c:v>-10.01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845504"/>
        <c:axId val="193859584"/>
      </c:barChart>
      <c:catAx>
        <c:axId val="193845504"/>
        <c:scaling>
          <c:orientation val="minMax"/>
        </c:scaling>
        <c:delete val="0"/>
        <c:axPos val="b"/>
        <c:majorTickMark val="none"/>
        <c:minorTickMark val="none"/>
        <c:tickLblPos val="low"/>
        <c:crossAx val="193859584"/>
        <c:crosses val="autoZero"/>
        <c:auto val="1"/>
        <c:lblAlgn val="ctr"/>
        <c:lblOffset val="100"/>
        <c:noMultiLvlLbl val="0"/>
      </c:catAx>
      <c:valAx>
        <c:axId val="193859584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38455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EQL Region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Sheet1!$K$115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Sheet1!$J$116:$J$122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Sheet1!$K$116:$K$122</c:f>
              <c:numCache>
                <c:formatCode>0.0</c:formatCode>
                <c:ptCount val="7"/>
                <c:pt idx="0">
                  <c:v>-18.5</c:v>
                </c:pt>
                <c:pt idx="1">
                  <c:v>-64.81</c:v>
                </c:pt>
                <c:pt idx="2">
                  <c:v>-9.58</c:v>
                </c:pt>
                <c:pt idx="3">
                  <c:v>-25.87</c:v>
                </c:pt>
                <c:pt idx="4">
                  <c:v>-21.91</c:v>
                </c:pt>
                <c:pt idx="5">
                  <c:v>-9.44</c:v>
                </c:pt>
                <c:pt idx="6">
                  <c:v>-10.039999999999999</c:v>
                </c:pt>
              </c:numCache>
            </c:numRef>
          </c:val>
        </c:ser>
        <c:ser>
          <c:idx val="1"/>
          <c:order val="1"/>
          <c:tx>
            <c:strRef>
              <c:f>Sheet1!$L$115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Sheet1!$J$116:$J$122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Sheet1!$L$116:$L$122</c:f>
              <c:numCache>
                <c:formatCode>0.0</c:formatCode>
                <c:ptCount val="7"/>
                <c:pt idx="0">
                  <c:v>-24.41</c:v>
                </c:pt>
                <c:pt idx="1">
                  <c:v>-74.72</c:v>
                </c:pt>
                <c:pt idx="2">
                  <c:v>-4.12</c:v>
                </c:pt>
                <c:pt idx="3">
                  <c:v>-40.11</c:v>
                </c:pt>
                <c:pt idx="4">
                  <c:v>-20.36</c:v>
                </c:pt>
                <c:pt idx="5">
                  <c:v>-7.28</c:v>
                </c:pt>
                <c:pt idx="6">
                  <c:v>-7.65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905408"/>
        <c:axId val="193906944"/>
      </c:barChart>
      <c:catAx>
        <c:axId val="193905408"/>
        <c:scaling>
          <c:orientation val="minMax"/>
        </c:scaling>
        <c:delete val="0"/>
        <c:axPos val="b"/>
        <c:majorTickMark val="none"/>
        <c:minorTickMark val="none"/>
        <c:tickLblPos val="low"/>
        <c:crossAx val="193906944"/>
        <c:crosses val="autoZero"/>
        <c:auto val="1"/>
        <c:lblAlgn val="ctr"/>
        <c:lblOffset val="100"/>
        <c:noMultiLvlLbl val="0"/>
      </c:catAx>
      <c:valAx>
        <c:axId val="193906944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39054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Egypt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Sheet1!$C$115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Sheet1!$B$116:$B$122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Sheet1!$C$116:$C$122</c:f>
              <c:numCache>
                <c:formatCode>0.0</c:formatCode>
                <c:ptCount val="7"/>
                <c:pt idx="0">
                  <c:v>-9.3000000000000007</c:v>
                </c:pt>
                <c:pt idx="1">
                  <c:v>-29.64</c:v>
                </c:pt>
                <c:pt idx="2">
                  <c:v>-19.12</c:v>
                </c:pt>
                <c:pt idx="3">
                  <c:v>-15.62</c:v>
                </c:pt>
                <c:pt idx="4">
                  <c:v>-6.75</c:v>
                </c:pt>
                <c:pt idx="5">
                  <c:v>-29.5</c:v>
                </c:pt>
                <c:pt idx="6">
                  <c:v>-5.54</c:v>
                </c:pt>
              </c:numCache>
            </c:numRef>
          </c:val>
        </c:ser>
        <c:ser>
          <c:idx val="1"/>
          <c:order val="1"/>
          <c:tx>
            <c:strRef>
              <c:f>Sheet1!$D$115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Sheet1!$B$116:$B$122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Sheet1!$D$116:$D$122</c:f>
              <c:numCache>
                <c:formatCode>0.0</c:formatCode>
                <c:ptCount val="7"/>
                <c:pt idx="0">
                  <c:v>-12.09</c:v>
                </c:pt>
                <c:pt idx="1">
                  <c:v>-40.29</c:v>
                </c:pt>
                <c:pt idx="2">
                  <c:v>-21.06</c:v>
                </c:pt>
                <c:pt idx="3">
                  <c:v>-19.88</c:v>
                </c:pt>
                <c:pt idx="4">
                  <c:v>-7.76</c:v>
                </c:pt>
                <c:pt idx="5">
                  <c:v>-31.24</c:v>
                </c:pt>
                <c:pt idx="6">
                  <c:v>-1.56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993728"/>
        <c:axId val="193995520"/>
      </c:barChart>
      <c:catAx>
        <c:axId val="193993728"/>
        <c:scaling>
          <c:orientation val="minMax"/>
        </c:scaling>
        <c:delete val="0"/>
        <c:axPos val="b"/>
        <c:majorTickMark val="none"/>
        <c:minorTickMark val="none"/>
        <c:tickLblPos val="low"/>
        <c:crossAx val="193995520"/>
        <c:crosses val="autoZero"/>
        <c:auto val="1"/>
        <c:lblAlgn val="ctr"/>
        <c:lblOffset val="100"/>
        <c:noMultiLvlLbl val="0"/>
      </c:catAx>
      <c:valAx>
        <c:axId val="19399552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3993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Sudan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Sheet1!$O$115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Sheet1!$N$116:$N$122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Sheet1!$O$116:$O$122</c:f>
              <c:numCache>
                <c:formatCode>0.0</c:formatCode>
                <c:ptCount val="7"/>
                <c:pt idx="0">
                  <c:v>-18.5</c:v>
                </c:pt>
                <c:pt idx="1">
                  <c:v>-64.81</c:v>
                </c:pt>
                <c:pt idx="2">
                  <c:v>-9.58</c:v>
                </c:pt>
                <c:pt idx="3">
                  <c:v>-25.87</c:v>
                </c:pt>
                <c:pt idx="4">
                  <c:v>-21.91</c:v>
                </c:pt>
                <c:pt idx="5">
                  <c:v>-9.44</c:v>
                </c:pt>
                <c:pt idx="6">
                  <c:v>-10.039999999999999</c:v>
                </c:pt>
              </c:numCache>
            </c:numRef>
          </c:val>
        </c:ser>
        <c:ser>
          <c:idx val="1"/>
          <c:order val="1"/>
          <c:tx>
            <c:strRef>
              <c:f>Sheet1!$P$115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Sheet1!$N$116:$N$122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Sheet1!$P$116:$P$122</c:f>
              <c:numCache>
                <c:formatCode>0.0</c:formatCode>
                <c:ptCount val="7"/>
                <c:pt idx="0">
                  <c:v>-24.41</c:v>
                </c:pt>
                <c:pt idx="1">
                  <c:v>-74.72</c:v>
                </c:pt>
                <c:pt idx="2">
                  <c:v>-4.12</c:v>
                </c:pt>
                <c:pt idx="3">
                  <c:v>-40.11</c:v>
                </c:pt>
                <c:pt idx="4">
                  <c:v>-20.36</c:v>
                </c:pt>
                <c:pt idx="5">
                  <c:v>-7.28</c:v>
                </c:pt>
                <c:pt idx="6">
                  <c:v>-7.65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012672"/>
        <c:axId val="194014208"/>
      </c:barChart>
      <c:catAx>
        <c:axId val="194012672"/>
        <c:scaling>
          <c:orientation val="minMax"/>
        </c:scaling>
        <c:delete val="0"/>
        <c:axPos val="b"/>
        <c:majorTickMark val="none"/>
        <c:minorTickMark val="none"/>
        <c:tickLblPos val="low"/>
        <c:crossAx val="194014208"/>
        <c:crosses val="autoZero"/>
        <c:auto val="1"/>
        <c:lblAlgn val="ctr"/>
        <c:lblOffset val="100"/>
        <c:noMultiLvlLbl val="0"/>
      </c:catAx>
      <c:valAx>
        <c:axId val="194014208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0126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Ethiopia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FinalSummary!$S$19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FinalSummary!$T$18:$Z$18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FinalSummary!$T$19:$Z$19</c:f>
              <c:numCache>
                <c:formatCode>0.0</c:formatCode>
                <c:ptCount val="7"/>
                <c:pt idx="0">
                  <c:v>-30.85</c:v>
                </c:pt>
                <c:pt idx="1">
                  <c:v>-23.23</c:v>
                </c:pt>
                <c:pt idx="2">
                  <c:v>-6.59</c:v>
                </c:pt>
                <c:pt idx="3">
                  <c:v>-19.420000000000002</c:v>
                </c:pt>
                <c:pt idx="4">
                  <c:v>-13.4</c:v>
                </c:pt>
                <c:pt idx="5">
                  <c:v>-38.54</c:v>
                </c:pt>
                <c:pt idx="6">
                  <c:v>-9.2899999999999991</c:v>
                </c:pt>
              </c:numCache>
            </c:numRef>
          </c:val>
        </c:ser>
        <c:ser>
          <c:idx val="1"/>
          <c:order val="1"/>
          <c:tx>
            <c:strRef>
              <c:f>FinalSummary!$S$20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FinalSummary!$T$18:$Z$18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FinalSummary!$T$20:$Z$20</c:f>
              <c:numCache>
                <c:formatCode>0.0</c:formatCode>
                <c:ptCount val="7"/>
                <c:pt idx="0">
                  <c:v>-51.72</c:v>
                </c:pt>
                <c:pt idx="1">
                  <c:v>-43.72</c:v>
                </c:pt>
                <c:pt idx="2">
                  <c:v>-9.3000000000000007</c:v>
                </c:pt>
                <c:pt idx="3">
                  <c:v>-33.03</c:v>
                </c:pt>
                <c:pt idx="4">
                  <c:v>-19.55</c:v>
                </c:pt>
                <c:pt idx="5">
                  <c:v>-5.13</c:v>
                </c:pt>
                <c:pt idx="6">
                  <c:v>-9.36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066688"/>
        <c:axId val="192068224"/>
      </c:barChart>
      <c:catAx>
        <c:axId val="192066688"/>
        <c:scaling>
          <c:orientation val="minMax"/>
        </c:scaling>
        <c:delete val="0"/>
        <c:axPos val="b"/>
        <c:majorTickMark val="none"/>
        <c:minorTickMark val="none"/>
        <c:tickLblPos val="low"/>
        <c:crossAx val="192068224"/>
        <c:crosses val="autoZero"/>
        <c:auto val="1"/>
        <c:lblAlgn val="ctr"/>
        <c:lblOffset val="100"/>
        <c:noMultiLvlLbl val="0"/>
      </c:catAx>
      <c:valAx>
        <c:axId val="192068224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2066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Ethiopia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Sheet1!$G$136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Sheet1!$F$137:$F$143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Sheet1!$G$137:$G$143</c:f>
              <c:numCache>
                <c:formatCode>0.0</c:formatCode>
                <c:ptCount val="7"/>
                <c:pt idx="0">
                  <c:v>25.57</c:v>
                </c:pt>
                <c:pt idx="1">
                  <c:v>30.46</c:v>
                </c:pt>
                <c:pt idx="2">
                  <c:v>34.47</c:v>
                </c:pt>
                <c:pt idx="3">
                  <c:v>40.299999999999997</c:v>
                </c:pt>
                <c:pt idx="4">
                  <c:v>106.2</c:v>
                </c:pt>
                <c:pt idx="5">
                  <c:v>3.85</c:v>
                </c:pt>
                <c:pt idx="6">
                  <c:v>92.03</c:v>
                </c:pt>
              </c:numCache>
            </c:numRef>
          </c:val>
        </c:ser>
        <c:ser>
          <c:idx val="1"/>
          <c:order val="1"/>
          <c:tx>
            <c:strRef>
              <c:f>Sheet1!$H$136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Sheet1!$F$137:$F$143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Sheet1!$H$137:$H$143</c:f>
              <c:numCache>
                <c:formatCode>0.0</c:formatCode>
                <c:ptCount val="7"/>
                <c:pt idx="0">
                  <c:v>33.49</c:v>
                </c:pt>
                <c:pt idx="1">
                  <c:v>45.15</c:v>
                </c:pt>
                <c:pt idx="2">
                  <c:v>70.290000000000006</c:v>
                </c:pt>
                <c:pt idx="3">
                  <c:v>71.17</c:v>
                </c:pt>
                <c:pt idx="4">
                  <c:v>168.3</c:v>
                </c:pt>
                <c:pt idx="5">
                  <c:v>18.989999999999998</c:v>
                </c:pt>
                <c:pt idx="6">
                  <c:v>147.53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320256"/>
        <c:axId val="194321792"/>
      </c:barChart>
      <c:catAx>
        <c:axId val="1943202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321792"/>
        <c:crosses val="autoZero"/>
        <c:auto val="1"/>
        <c:lblAlgn val="ctr"/>
        <c:lblOffset val="100"/>
        <c:noMultiLvlLbl val="0"/>
      </c:catAx>
      <c:valAx>
        <c:axId val="194321792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3202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EQL Region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Sheet1!$K$136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Sheet1!$J$137:$J$143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Sheet1!$K$137:$K$143</c:f>
              <c:numCache>
                <c:formatCode>0.0</c:formatCode>
                <c:ptCount val="7"/>
                <c:pt idx="0">
                  <c:v>50.16</c:v>
                </c:pt>
                <c:pt idx="1">
                  <c:v>27.67</c:v>
                </c:pt>
                <c:pt idx="2">
                  <c:v>26.45</c:v>
                </c:pt>
                <c:pt idx="3">
                  <c:v>10.1</c:v>
                </c:pt>
                <c:pt idx="4">
                  <c:v>153.09</c:v>
                </c:pt>
                <c:pt idx="5">
                  <c:v>13.09</c:v>
                </c:pt>
                <c:pt idx="6">
                  <c:v>74.09</c:v>
                </c:pt>
              </c:numCache>
            </c:numRef>
          </c:val>
        </c:ser>
        <c:ser>
          <c:idx val="1"/>
          <c:order val="1"/>
          <c:tx>
            <c:strRef>
              <c:f>Sheet1!$L$136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Sheet1!$J$137:$J$143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Sheet1!$L$137:$L$143</c:f>
              <c:numCache>
                <c:formatCode>0.0</c:formatCode>
                <c:ptCount val="7"/>
                <c:pt idx="0">
                  <c:v>100.75</c:v>
                </c:pt>
                <c:pt idx="1">
                  <c:v>52.97</c:v>
                </c:pt>
                <c:pt idx="2">
                  <c:v>66.58</c:v>
                </c:pt>
                <c:pt idx="3">
                  <c:v>33.35</c:v>
                </c:pt>
                <c:pt idx="4">
                  <c:v>281.33</c:v>
                </c:pt>
                <c:pt idx="5">
                  <c:v>41.93</c:v>
                </c:pt>
                <c:pt idx="6">
                  <c:v>144.69999999999999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355584"/>
        <c:axId val="194357120"/>
      </c:barChart>
      <c:catAx>
        <c:axId val="1943555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357120"/>
        <c:crosses val="autoZero"/>
        <c:auto val="1"/>
        <c:lblAlgn val="ctr"/>
        <c:lblOffset val="100"/>
        <c:noMultiLvlLbl val="0"/>
      </c:catAx>
      <c:valAx>
        <c:axId val="19435712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3555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Egypt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Sheet1!$C$136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Sheet1!$B$137:$B$143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Sheet1!$C$137:$C$143</c:f>
              <c:numCache>
                <c:formatCode>0.0</c:formatCode>
                <c:ptCount val="7"/>
                <c:pt idx="0">
                  <c:v>68.69</c:v>
                </c:pt>
                <c:pt idx="1">
                  <c:v>12.88</c:v>
                </c:pt>
                <c:pt idx="2">
                  <c:v>56.39</c:v>
                </c:pt>
                <c:pt idx="3">
                  <c:v>37.549999999999997</c:v>
                </c:pt>
                <c:pt idx="4">
                  <c:v>11.19</c:v>
                </c:pt>
                <c:pt idx="5">
                  <c:v>50</c:v>
                </c:pt>
                <c:pt idx="6">
                  <c:v>58.23</c:v>
                </c:pt>
              </c:numCache>
            </c:numRef>
          </c:val>
        </c:ser>
        <c:ser>
          <c:idx val="1"/>
          <c:order val="1"/>
          <c:tx>
            <c:strRef>
              <c:f>Sheet1!$D$136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Sheet1!$B$137:$B$143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Sheet1!$D$137:$D$143</c:f>
              <c:numCache>
                <c:formatCode>0.0</c:formatCode>
                <c:ptCount val="7"/>
                <c:pt idx="0">
                  <c:v>79.88</c:v>
                </c:pt>
                <c:pt idx="1">
                  <c:v>19.739999999999998</c:v>
                </c:pt>
                <c:pt idx="2">
                  <c:v>68.069999999999993</c:v>
                </c:pt>
                <c:pt idx="3">
                  <c:v>47.43</c:v>
                </c:pt>
                <c:pt idx="4">
                  <c:v>24.01</c:v>
                </c:pt>
                <c:pt idx="5">
                  <c:v>62.08</c:v>
                </c:pt>
                <c:pt idx="6">
                  <c:v>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370176"/>
        <c:axId val="194126208"/>
      </c:barChart>
      <c:catAx>
        <c:axId val="1943701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126208"/>
        <c:crosses val="autoZero"/>
        <c:auto val="1"/>
        <c:lblAlgn val="ctr"/>
        <c:lblOffset val="100"/>
        <c:noMultiLvlLbl val="0"/>
      </c:catAx>
      <c:valAx>
        <c:axId val="194126208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37017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Sudan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Sheet1!$O$136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Sheet1!$N$137:$N$143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Sheet1!$O$137:$O$143</c:f>
              <c:numCache>
                <c:formatCode>0.0</c:formatCode>
                <c:ptCount val="7"/>
                <c:pt idx="0">
                  <c:v>94.81</c:v>
                </c:pt>
                <c:pt idx="1">
                  <c:v>30.74</c:v>
                </c:pt>
                <c:pt idx="2">
                  <c:v>86.59</c:v>
                </c:pt>
                <c:pt idx="3">
                  <c:v>42.79</c:v>
                </c:pt>
                <c:pt idx="4">
                  <c:v>141.86000000000001</c:v>
                </c:pt>
                <c:pt idx="5">
                  <c:v>22.7</c:v>
                </c:pt>
                <c:pt idx="6">
                  <c:v>200.04</c:v>
                </c:pt>
              </c:numCache>
            </c:numRef>
          </c:val>
        </c:ser>
        <c:ser>
          <c:idx val="1"/>
          <c:order val="1"/>
          <c:tx>
            <c:strRef>
              <c:f>Sheet1!$P$136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Sheet1!$N$137:$N$143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Sheet1!$P$137:$P$143</c:f>
              <c:numCache>
                <c:formatCode>0.0</c:formatCode>
                <c:ptCount val="7"/>
                <c:pt idx="0">
                  <c:v>82.31</c:v>
                </c:pt>
                <c:pt idx="1">
                  <c:v>27.35</c:v>
                </c:pt>
                <c:pt idx="2">
                  <c:v>84.08</c:v>
                </c:pt>
                <c:pt idx="3">
                  <c:v>26.86</c:v>
                </c:pt>
                <c:pt idx="4">
                  <c:v>110.33</c:v>
                </c:pt>
                <c:pt idx="5">
                  <c:v>22.86</c:v>
                </c:pt>
                <c:pt idx="6">
                  <c:v>191.46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151552"/>
        <c:axId val="194153088"/>
      </c:barChart>
      <c:catAx>
        <c:axId val="194151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153088"/>
        <c:crosses val="autoZero"/>
        <c:auto val="1"/>
        <c:lblAlgn val="ctr"/>
        <c:lblOffset val="100"/>
        <c:noMultiLvlLbl val="0"/>
      </c:catAx>
      <c:valAx>
        <c:axId val="194153088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1515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Ethiopia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Sheet1!$G$159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Sheet1!$F$160:$F$166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Sheet1!$G$160:$G$166</c:f>
              <c:numCache>
                <c:formatCode>0.0</c:formatCode>
                <c:ptCount val="7"/>
                <c:pt idx="0">
                  <c:v>-3.66</c:v>
                </c:pt>
                <c:pt idx="1">
                  <c:v>60.84</c:v>
                </c:pt>
                <c:pt idx="2">
                  <c:v>26.6</c:v>
                </c:pt>
                <c:pt idx="3">
                  <c:v>110.45</c:v>
                </c:pt>
                <c:pt idx="4">
                  <c:v>204.14</c:v>
                </c:pt>
                <c:pt idx="5">
                  <c:v>0.27</c:v>
                </c:pt>
                <c:pt idx="6">
                  <c:v>369.76</c:v>
                </c:pt>
              </c:numCache>
            </c:numRef>
          </c:val>
        </c:ser>
        <c:ser>
          <c:idx val="1"/>
          <c:order val="1"/>
          <c:tx>
            <c:strRef>
              <c:f>Sheet1!$H$159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Sheet1!$F$160:$F$166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Sheet1!$H$160:$H$166</c:f>
              <c:numCache>
                <c:formatCode>0.0</c:formatCode>
                <c:ptCount val="7"/>
                <c:pt idx="0">
                  <c:v>0.54</c:v>
                </c:pt>
                <c:pt idx="1">
                  <c:v>100.54</c:v>
                </c:pt>
                <c:pt idx="2">
                  <c:v>76.14</c:v>
                </c:pt>
                <c:pt idx="3">
                  <c:v>295.63</c:v>
                </c:pt>
                <c:pt idx="4">
                  <c:v>531.57000000000005</c:v>
                </c:pt>
                <c:pt idx="5">
                  <c:v>36.619999999999997</c:v>
                </c:pt>
                <c:pt idx="6">
                  <c:v>988.38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204800"/>
        <c:axId val="194206336"/>
      </c:barChart>
      <c:catAx>
        <c:axId val="1942048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206336"/>
        <c:crosses val="autoZero"/>
        <c:auto val="1"/>
        <c:lblAlgn val="ctr"/>
        <c:lblOffset val="100"/>
        <c:noMultiLvlLbl val="0"/>
      </c:catAx>
      <c:valAx>
        <c:axId val="194206336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2048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EQL Region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Sheet1!$K$159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Sheet1!$J$160:$J$166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Sheet1!$K$160:$K$166</c:f>
              <c:numCache>
                <c:formatCode>0.0</c:formatCode>
                <c:ptCount val="7"/>
                <c:pt idx="0">
                  <c:v>76.510000000000005</c:v>
                </c:pt>
                <c:pt idx="1">
                  <c:v>-4.07</c:v>
                </c:pt>
                <c:pt idx="2">
                  <c:v>13.5</c:v>
                </c:pt>
                <c:pt idx="3">
                  <c:v>-0.11</c:v>
                </c:pt>
                <c:pt idx="4">
                  <c:v>218.48</c:v>
                </c:pt>
                <c:pt idx="5">
                  <c:v>12.08</c:v>
                </c:pt>
                <c:pt idx="6">
                  <c:v>273.83999999999997</c:v>
                </c:pt>
              </c:numCache>
            </c:numRef>
          </c:val>
        </c:ser>
        <c:ser>
          <c:idx val="1"/>
          <c:order val="1"/>
          <c:tx>
            <c:strRef>
              <c:f>Sheet1!$L$159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Sheet1!$J$160:$J$166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Sheet1!$L$160:$L$166</c:f>
              <c:numCache>
                <c:formatCode>0.0</c:formatCode>
                <c:ptCount val="7"/>
                <c:pt idx="0">
                  <c:v>1281.52</c:v>
                </c:pt>
                <c:pt idx="1">
                  <c:v>1.44</c:v>
                </c:pt>
                <c:pt idx="2">
                  <c:v>62.59</c:v>
                </c:pt>
                <c:pt idx="3">
                  <c:v>67.2</c:v>
                </c:pt>
                <c:pt idx="4">
                  <c:v>741.34</c:v>
                </c:pt>
                <c:pt idx="5">
                  <c:v>224.67</c:v>
                </c:pt>
                <c:pt idx="6">
                  <c:v>1032.3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236800"/>
        <c:axId val="194238336"/>
      </c:barChart>
      <c:catAx>
        <c:axId val="1942368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238336"/>
        <c:crosses val="autoZero"/>
        <c:auto val="1"/>
        <c:lblAlgn val="ctr"/>
        <c:lblOffset val="100"/>
        <c:noMultiLvlLbl val="0"/>
      </c:catAx>
      <c:valAx>
        <c:axId val="194238336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2368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Egypt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Sheet1!$C$159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Sheet1!$B$160:$B$166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Sheet1!$C$160:$C$166</c:f>
              <c:numCache>
                <c:formatCode>0.0</c:formatCode>
                <c:ptCount val="7"/>
                <c:pt idx="0">
                  <c:v>210.96</c:v>
                </c:pt>
                <c:pt idx="1">
                  <c:v>7.13</c:v>
                </c:pt>
                <c:pt idx="2">
                  <c:v>16.329999999999998</c:v>
                </c:pt>
                <c:pt idx="3">
                  <c:v>42.46</c:v>
                </c:pt>
                <c:pt idx="4">
                  <c:v>7.73</c:v>
                </c:pt>
                <c:pt idx="5">
                  <c:v>30.67</c:v>
                </c:pt>
                <c:pt idx="6">
                  <c:v>210.96</c:v>
                </c:pt>
              </c:numCache>
            </c:numRef>
          </c:val>
        </c:ser>
        <c:ser>
          <c:idx val="1"/>
          <c:order val="1"/>
          <c:tx>
            <c:strRef>
              <c:f>Sheet1!$D$159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Sheet1!$B$160:$B$166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Sheet1!$D$160:$D$166</c:f>
              <c:numCache>
                <c:formatCode>0.0</c:formatCode>
                <c:ptCount val="7"/>
                <c:pt idx="0">
                  <c:v>370.49</c:v>
                </c:pt>
                <c:pt idx="1">
                  <c:v>19.149999999999999</c:v>
                </c:pt>
                <c:pt idx="2">
                  <c:v>27.64</c:v>
                </c:pt>
                <c:pt idx="3">
                  <c:v>81.05</c:v>
                </c:pt>
                <c:pt idx="4">
                  <c:v>32.19</c:v>
                </c:pt>
                <c:pt idx="5">
                  <c:v>46.78</c:v>
                </c:pt>
                <c:pt idx="6">
                  <c:v>370.49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251392"/>
        <c:axId val="194257280"/>
      </c:barChart>
      <c:catAx>
        <c:axId val="1942513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257280"/>
        <c:crosses val="autoZero"/>
        <c:auto val="1"/>
        <c:lblAlgn val="ctr"/>
        <c:lblOffset val="100"/>
        <c:noMultiLvlLbl val="0"/>
      </c:catAx>
      <c:valAx>
        <c:axId val="19425728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2513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Sudan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Sheet1!$O$159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Sheet1!$N$160:$N$166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Sheet1!$O$160:$O$166</c:f>
              <c:numCache>
                <c:formatCode>0.0</c:formatCode>
                <c:ptCount val="7"/>
                <c:pt idx="0">
                  <c:v>-28.6</c:v>
                </c:pt>
                <c:pt idx="1">
                  <c:v>17.329999999999998</c:v>
                </c:pt>
                <c:pt idx="2">
                  <c:v>55.08</c:v>
                </c:pt>
                <c:pt idx="3">
                  <c:v>29.82</c:v>
                </c:pt>
                <c:pt idx="4">
                  <c:v>48.56</c:v>
                </c:pt>
                <c:pt idx="5">
                  <c:v>47.85</c:v>
                </c:pt>
                <c:pt idx="6">
                  <c:v>206.51428571428571</c:v>
                </c:pt>
              </c:numCache>
            </c:numRef>
          </c:val>
        </c:ser>
        <c:ser>
          <c:idx val="1"/>
          <c:order val="1"/>
          <c:tx>
            <c:strRef>
              <c:f>Sheet1!$P$159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Sheet1!$N$160:$N$166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Sheet1!$P$160:$P$166</c:f>
              <c:numCache>
                <c:formatCode>0.0</c:formatCode>
                <c:ptCount val="7"/>
                <c:pt idx="0">
                  <c:v>-56.15</c:v>
                </c:pt>
                <c:pt idx="1">
                  <c:v>17.68</c:v>
                </c:pt>
                <c:pt idx="2">
                  <c:v>37.54</c:v>
                </c:pt>
                <c:pt idx="3">
                  <c:v>8.08</c:v>
                </c:pt>
                <c:pt idx="4">
                  <c:v>11.35</c:v>
                </c:pt>
                <c:pt idx="5">
                  <c:v>116.26</c:v>
                </c:pt>
                <c:pt idx="6">
                  <c:v>205.94571428571427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282624"/>
        <c:axId val="194284160"/>
      </c:barChart>
      <c:catAx>
        <c:axId val="1942826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284160"/>
        <c:crosses val="autoZero"/>
        <c:auto val="1"/>
        <c:lblAlgn val="ctr"/>
        <c:lblOffset val="100"/>
        <c:noMultiLvlLbl val="0"/>
      </c:catAx>
      <c:valAx>
        <c:axId val="19428416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2826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Household income (% change)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Sheet1!$C$178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Sheet1!$B$179:$B$182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Sheet1!$C$179:$C$182</c:f>
              <c:numCache>
                <c:formatCode>0.0</c:formatCode>
                <c:ptCount val="4"/>
                <c:pt idx="0">
                  <c:v>-1.1499999999999999</c:v>
                </c:pt>
                <c:pt idx="1">
                  <c:v>4.63</c:v>
                </c:pt>
                <c:pt idx="2">
                  <c:v>9.7899999999999991</c:v>
                </c:pt>
                <c:pt idx="3">
                  <c:v>2.1800000000000002</c:v>
                </c:pt>
              </c:numCache>
            </c:numRef>
          </c:val>
        </c:ser>
        <c:ser>
          <c:idx val="1"/>
          <c:order val="1"/>
          <c:tx>
            <c:strRef>
              <c:f>Sheet1!$D$178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Sheet1!$B$179:$B$182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Sheet1!$D$179:$D$182</c:f>
              <c:numCache>
                <c:formatCode>0.0</c:formatCode>
                <c:ptCount val="4"/>
                <c:pt idx="0">
                  <c:v>12.18</c:v>
                </c:pt>
                <c:pt idx="1">
                  <c:v>27.44</c:v>
                </c:pt>
                <c:pt idx="2">
                  <c:v>54.56</c:v>
                </c:pt>
                <c:pt idx="3">
                  <c:v>-8.61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405504"/>
        <c:axId val="194407040"/>
      </c:barChart>
      <c:catAx>
        <c:axId val="1944055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407040"/>
        <c:crosses val="autoZero"/>
        <c:auto val="1"/>
        <c:lblAlgn val="ctr"/>
        <c:lblOffset val="100"/>
        <c:noMultiLvlLbl val="0"/>
      </c:catAx>
      <c:valAx>
        <c:axId val="19440704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4055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Change</a:t>
            </a:r>
            <a:r>
              <a:rPr lang="en-US" baseline="0"/>
              <a:t> in Real GDP (USD million)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Sheet1!$C$205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Sheet1!$B$206:$B$209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Sheet1!$C$206:$C$209</c:f>
              <c:numCache>
                <c:formatCode>0</c:formatCode>
                <c:ptCount val="4"/>
                <c:pt idx="0">
                  <c:v>-12013.31</c:v>
                </c:pt>
                <c:pt idx="1">
                  <c:v>-9960.36</c:v>
                </c:pt>
                <c:pt idx="2">
                  <c:v>-18919.53</c:v>
                </c:pt>
                <c:pt idx="3">
                  <c:v>-2850.14</c:v>
                </c:pt>
              </c:numCache>
            </c:numRef>
          </c:val>
        </c:ser>
        <c:ser>
          <c:idx val="1"/>
          <c:order val="1"/>
          <c:tx>
            <c:strRef>
              <c:f>Sheet1!$D$205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Sheet1!$B$206:$B$209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Sheet1!$D$206:$D$209</c:f>
              <c:numCache>
                <c:formatCode>0</c:formatCode>
                <c:ptCount val="4"/>
                <c:pt idx="0">
                  <c:v>-2214.88</c:v>
                </c:pt>
                <c:pt idx="1">
                  <c:v>-6693.25</c:v>
                </c:pt>
                <c:pt idx="2">
                  <c:v>7656.94</c:v>
                </c:pt>
                <c:pt idx="3">
                  <c:v>2389.65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428288"/>
        <c:axId val="194442368"/>
      </c:barChart>
      <c:catAx>
        <c:axId val="194428288"/>
        <c:scaling>
          <c:orientation val="minMax"/>
        </c:scaling>
        <c:delete val="0"/>
        <c:axPos val="b"/>
        <c:majorTickMark val="none"/>
        <c:minorTickMark val="none"/>
        <c:tickLblPos val="low"/>
        <c:crossAx val="194442368"/>
        <c:crosses val="autoZero"/>
        <c:auto val="1"/>
        <c:lblAlgn val="ctr"/>
        <c:lblOffset val="100"/>
        <c:noMultiLvlLbl val="0"/>
      </c:catAx>
      <c:valAx>
        <c:axId val="194442368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1944282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EQL Region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FinalSummary!$S$24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FinalSummary!$T$23:$Z$23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FinalSummary!$T$24:$Z$24</c:f>
              <c:numCache>
                <c:formatCode>0.0</c:formatCode>
                <c:ptCount val="7"/>
                <c:pt idx="0">
                  <c:v>-19.55</c:v>
                </c:pt>
                <c:pt idx="1">
                  <c:v>-48.67</c:v>
                </c:pt>
                <c:pt idx="2">
                  <c:v>-10.11</c:v>
                </c:pt>
                <c:pt idx="3">
                  <c:v>-40.619999999999997</c:v>
                </c:pt>
                <c:pt idx="4">
                  <c:v>-10.88</c:v>
                </c:pt>
                <c:pt idx="5">
                  <c:v>-11.1</c:v>
                </c:pt>
                <c:pt idx="6">
                  <c:v>-4.58</c:v>
                </c:pt>
              </c:numCache>
            </c:numRef>
          </c:val>
        </c:ser>
        <c:ser>
          <c:idx val="1"/>
          <c:order val="1"/>
          <c:tx>
            <c:strRef>
              <c:f>FinalSummary!$S$25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FinalSummary!$T$23:$Z$23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FinalSummary!$T$25:$Z$25</c:f>
              <c:numCache>
                <c:formatCode>0.0</c:formatCode>
                <c:ptCount val="7"/>
                <c:pt idx="0">
                  <c:v>-15.52</c:v>
                </c:pt>
                <c:pt idx="1">
                  <c:v>-58.41</c:v>
                </c:pt>
                <c:pt idx="2">
                  <c:v>-7.58</c:v>
                </c:pt>
                <c:pt idx="3">
                  <c:v>-19.61</c:v>
                </c:pt>
                <c:pt idx="4">
                  <c:v>-18.760000000000002</c:v>
                </c:pt>
                <c:pt idx="5">
                  <c:v>-7.12</c:v>
                </c:pt>
                <c:pt idx="6">
                  <c:v>-8.06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765888"/>
        <c:axId val="191779968"/>
      </c:barChart>
      <c:catAx>
        <c:axId val="191765888"/>
        <c:scaling>
          <c:orientation val="minMax"/>
        </c:scaling>
        <c:delete val="0"/>
        <c:axPos val="b"/>
        <c:majorTickMark val="none"/>
        <c:minorTickMark val="none"/>
        <c:tickLblPos val="low"/>
        <c:crossAx val="191779968"/>
        <c:crosses val="autoZero"/>
        <c:auto val="1"/>
        <c:lblAlgn val="ctr"/>
        <c:lblOffset val="100"/>
        <c:noMultiLvlLbl val="0"/>
      </c:catAx>
      <c:valAx>
        <c:axId val="191779968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17658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Economic growth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Sheet1!$G$205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Sheet1!$F$206:$F$209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Sheet1!$G$206:$G$209</c:f>
              <c:numCache>
                <c:formatCode>0.0</c:formatCode>
                <c:ptCount val="4"/>
                <c:pt idx="0">
                  <c:v>-2.08</c:v>
                </c:pt>
                <c:pt idx="1">
                  <c:v>-10.92</c:v>
                </c:pt>
                <c:pt idx="2">
                  <c:v>-7.18</c:v>
                </c:pt>
                <c:pt idx="3">
                  <c:v>-3.23</c:v>
                </c:pt>
              </c:numCache>
            </c:numRef>
          </c:val>
        </c:ser>
        <c:ser>
          <c:idx val="1"/>
          <c:order val="1"/>
          <c:tx>
            <c:strRef>
              <c:f>Sheet1!$H$205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Sheet1!$F$206:$F$209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Sheet1!$H$206:$H$209</c:f>
              <c:numCache>
                <c:formatCode>0.0</c:formatCode>
                <c:ptCount val="4"/>
                <c:pt idx="0">
                  <c:v>-0.38</c:v>
                </c:pt>
                <c:pt idx="1">
                  <c:v>-7.34</c:v>
                </c:pt>
                <c:pt idx="2">
                  <c:v>2.9</c:v>
                </c:pt>
                <c:pt idx="3">
                  <c:v>2.71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463616"/>
        <c:axId val="194465152"/>
      </c:barChart>
      <c:catAx>
        <c:axId val="194463616"/>
        <c:scaling>
          <c:orientation val="minMax"/>
        </c:scaling>
        <c:delete val="0"/>
        <c:axPos val="b"/>
        <c:majorTickMark val="none"/>
        <c:minorTickMark val="none"/>
        <c:tickLblPos val="low"/>
        <c:crossAx val="194465152"/>
        <c:crosses val="autoZero"/>
        <c:auto val="1"/>
        <c:lblAlgn val="ctr"/>
        <c:lblOffset val="100"/>
        <c:noMultiLvlLbl val="0"/>
      </c:catAx>
      <c:valAx>
        <c:axId val="194465152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44636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Welfare effect (USD million)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Sheet1!$C$191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Sheet1!$B$192:$B$195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Sheet1!$C$192:$C$195</c:f>
              <c:numCache>
                <c:formatCode>0</c:formatCode>
                <c:ptCount val="4"/>
                <c:pt idx="0">
                  <c:v>-13656.08</c:v>
                </c:pt>
                <c:pt idx="1">
                  <c:v>-9153.8700000000008</c:v>
                </c:pt>
                <c:pt idx="2">
                  <c:v>-18024</c:v>
                </c:pt>
                <c:pt idx="3">
                  <c:v>-1973.86</c:v>
                </c:pt>
              </c:numCache>
            </c:numRef>
          </c:val>
        </c:ser>
        <c:ser>
          <c:idx val="1"/>
          <c:order val="1"/>
          <c:tx>
            <c:strRef>
              <c:f>Sheet1!$D$191</c:f>
              <c:strCache>
                <c:ptCount val="1"/>
                <c:pt idx="0">
                  <c:v>SS3</c:v>
                </c:pt>
              </c:strCache>
            </c:strRef>
          </c:tx>
          <c:invertIfNegative val="0"/>
          <c:cat>
            <c:strRef>
              <c:f>Sheet1!$B$192:$B$195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Sheet1!$D$192:$D$195</c:f>
              <c:numCache>
                <c:formatCode>0</c:formatCode>
                <c:ptCount val="4"/>
                <c:pt idx="0">
                  <c:v>8622.0400000000009</c:v>
                </c:pt>
                <c:pt idx="1">
                  <c:v>-4039.08</c:v>
                </c:pt>
                <c:pt idx="2">
                  <c:v>19289.240000000002</c:v>
                </c:pt>
                <c:pt idx="3">
                  <c:v>-4366.74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507136"/>
        <c:axId val="194508672"/>
      </c:barChart>
      <c:catAx>
        <c:axId val="194507136"/>
        <c:scaling>
          <c:orientation val="minMax"/>
        </c:scaling>
        <c:delete val="0"/>
        <c:axPos val="b"/>
        <c:majorTickMark val="none"/>
        <c:minorTickMark val="none"/>
        <c:tickLblPos val="low"/>
        <c:crossAx val="194508672"/>
        <c:crosses val="autoZero"/>
        <c:auto val="1"/>
        <c:lblAlgn val="ctr"/>
        <c:lblOffset val="100"/>
        <c:noMultiLvlLbl val="0"/>
      </c:catAx>
      <c:valAx>
        <c:axId val="194508672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1945071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Sheet1!$B$220</c:f>
              <c:strCache>
                <c:ptCount val="1"/>
                <c:pt idx="0">
                  <c:v>Ethiopia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Sheet1!$C$219:$G$219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Sheet1!$C$220:$G$220</c:f>
              <c:numCache>
                <c:formatCode>General</c:formatCode>
                <c:ptCount val="5"/>
                <c:pt idx="0">
                  <c:v>305</c:v>
                </c:pt>
                <c:pt idx="1">
                  <c:v>-3240</c:v>
                </c:pt>
                <c:pt idx="2">
                  <c:v>-3349</c:v>
                </c:pt>
                <c:pt idx="3">
                  <c:v>2395</c:v>
                </c:pt>
                <c:pt idx="4">
                  <c:v>-297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Sheet1!$B$222</c:f>
              <c:strCache>
                <c:ptCount val="1"/>
                <c:pt idx="0">
                  <c:v>EQL Region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Sheet1!$C$221:$G$221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Sheet1!$C$222:$G$222</c:f>
              <c:numCache>
                <c:formatCode>General</c:formatCode>
                <c:ptCount val="5"/>
                <c:pt idx="0">
                  <c:v>4681</c:v>
                </c:pt>
                <c:pt idx="1">
                  <c:v>-6911</c:v>
                </c:pt>
                <c:pt idx="2">
                  <c:v>9941</c:v>
                </c:pt>
                <c:pt idx="3">
                  <c:v>8915</c:v>
                </c:pt>
                <c:pt idx="4">
                  <c:v>2409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Sheet1!$B$218</c:f>
              <c:strCache>
                <c:ptCount val="1"/>
                <c:pt idx="0">
                  <c:v>Egypt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Sheet1!$C$217:$G$217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Sheet1!$C$218:$G$218</c:f>
              <c:numCache>
                <c:formatCode>General</c:formatCode>
                <c:ptCount val="5"/>
                <c:pt idx="0">
                  <c:v>8</c:v>
                </c:pt>
                <c:pt idx="1">
                  <c:v>-893</c:v>
                </c:pt>
                <c:pt idx="2">
                  <c:v>-1071</c:v>
                </c:pt>
                <c:pt idx="3">
                  <c:v>7511</c:v>
                </c:pt>
                <c:pt idx="4">
                  <c:v>3128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Sheet1!$B$224</c:f>
              <c:strCache>
                <c:ptCount val="1"/>
                <c:pt idx="0">
                  <c:v>Sudan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Sheet1!$C$223:$G$223</c:f>
              <c:strCache>
                <c:ptCount val="5"/>
                <c:pt idx="0">
                  <c:v>Allocative efficiency effect</c:v>
                </c:pt>
                <c:pt idx="1">
                  <c:v>Endowment effect</c:v>
                </c:pt>
                <c:pt idx="2">
                  <c:v>Technology effect</c:v>
                </c:pt>
                <c:pt idx="3">
                  <c:v>Commodity terms-of-trade effect</c:v>
                </c:pt>
                <c:pt idx="4">
                  <c:v>Investment - savings terms-of-trade effect </c:v>
                </c:pt>
              </c:strCache>
            </c:strRef>
          </c:cat>
          <c:val>
            <c:numRef>
              <c:f>Sheet1!$C$224:$G$224</c:f>
              <c:numCache>
                <c:formatCode>General</c:formatCode>
                <c:ptCount val="5"/>
                <c:pt idx="0">
                  <c:v>-1896</c:v>
                </c:pt>
                <c:pt idx="1">
                  <c:v>-765</c:v>
                </c:pt>
                <c:pt idx="2">
                  <c:v>5116</c:v>
                </c:pt>
                <c:pt idx="3">
                  <c:v>-2753</c:v>
                </c:pt>
                <c:pt idx="4">
                  <c:v>1248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Sudan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FinalSummary!$S$29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FinalSummary!$T$28:$Z$28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FinalSummary!$T$29:$Z$29</c:f>
              <c:numCache>
                <c:formatCode>0.0</c:formatCode>
                <c:ptCount val="7"/>
                <c:pt idx="0">
                  <c:v>-11.44</c:v>
                </c:pt>
                <c:pt idx="1">
                  <c:v>-46.02</c:v>
                </c:pt>
                <c:pt idx="2">
                  <c:v>-3.51</c:v>
                </c:pt>
                <c:pt idx="3">
                  <c:v>-29.38</c:v>
                </c:pt>
                <c:pt idx="4">
                  <c:v>-22.73</c:v>
                </c:pt>
                <c:pt idx="5">
                  <c:v>-3.95</c:v>
                </c:pt>
                <c:pt idx="6">
                  <c:v>-7.91</c:v>
                </c:pt>
              </c:numCache>
            </c:numRef>
          </c:val>
        </c:ser>
        <c:ser>
          <c:idx val="1"/>
          <c:order val="1"/>
          <c:tx>
            <c:strRef>
              <c:f>FinalSummary!$S$30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FinalSummary!$T$28:$Z$28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FinalSummary!$T$30:$Z$30</c:f>
              <c:numCache>
                <c:formatCode>0.0</c:formatCode>
                <c:ptCount val="7"/>
                <c:pt idx="0">
                  <c:v>-13.04</c:v>
                </c:pt>
                <c:pt idx="1">
                  <c:v>-60.44</c:v>
                </c:pt>
                <c:pt idx="2">
                  <c:v>-9.44</c:v>
                </c:pt>
                <c:pt idx="3">
                  <c:v>-44.87</c:v>
                </c:pt>
                <c:pt idx="4">
                  <c:v>-35.049999999999997</c:v>
                </c:pt>
                <c:pt idx="5">
                  <c:v>-7.08</c:v>
                </c:pt>
                <c:pt idx="6">
                  <c:v>-12.93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797120"/>
        <c:axId val="191798656"/>
      </c:barChart>
      <c:catAx>
        <c:axId val="191797120"/>
        <c:scaling>
          <c:orientation val="minMax"/>
        </c:scaling>
        <c:delete val="0"/>
        <c:axPos val="b"/>
        <c:majorTickMark val="none"/>
        <c:minorTickMark val="none"/>
        <c:tickLblPos val="low"/>
        <c:crossAx val="191798656"/>
        <c:crosses val="autoZero"/>
        <c:auto val="1"/>
        <c:lblAlgn val="ctr"/>
        <c:lblOffset val="100"/>
        <c:noMultiLvlLbl val="0"/>
      </c:catAx>
      <c:valAx>
        <c:axId val="191798656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17971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Egypt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FinalSummary!$C$117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FinalSummary!$D$116:$J$116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FinalSummary!$D$117:$J$117</c:f>
              <c:numCache>
                <c:formatCode>0.0</c:formatCode>
                <c:ptCount val="7"/>
                <c:pt idx="0">
                  <c:v>50.35</c:v>
                </c:pt>
                <c:pt idx="1">
                  <c:v>10.56</c:v>
                </c:pt>
                <c:pt idx="2">
                  <c:v>42.08</c:v>
                </c:pt>
                <c:pt idx="3">
                  <c:v>33.28</c:v>
                </c:pt>
                <c:pt idx="4">
                  <c:v>22.65</c:v>
                </c:pt>
                <c:pt idx="5">
                  <c:v>37.51</c:v>
                </c:pt>
                <c:pt idx="6">
                  <c:v>43.59</c:v>
                </c:pt>
              </c:numCache>
            </c:numRef>
          </c:val>
        </c:ser>
        <c:ser>
          <c:idx val="1"/>
          <c:order val="1"/>
          <c:tx>
            <c:strRef>
              <c:f>FinalSummary!$C$118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FinalSummary!$D$116:$J$116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FinalSummary!$D$118:$J$118</c:f>
              <c:numCache>
                <c:formatCode>0.0</c:formatCode>
                <c:ptCount val="7"/>
                <c:pt idx="0">
                  <c:v>49.14</c:v>
                </c:pt>
                <c:pt idx="1">
                  <c:v>9.01</c:v>
                </c:pt>
                <c:pt idx="2">
                  <c:v>41.56</c:v>
                </c:pt>
                <c:pt idx="3">
                  <c:v>27.47</c:v>
                </c:pt>
                <c:pt idx="4">
                  <c:v>9.24</c:v>
                </c:pt>
                <c:pt idx="5">
                  <c:v>37.15</c:v>
                </c:pt>
                <c:pt idx="6">
                  <c:v>41.79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879808"/>
        <c:axId val="191889792"/>
      </c:barChart>
      <c:catAx>
        <c:axId val="1918798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91889792"/>
        <c:crosses val="autoZero"/>
        <c:auto val="1"/>
        <c:lblAlgn val="ctr"/>
        <c:lblOffset val="100"/>
        <c:noMultiLvlLbl val="0"/>
      </c:catAx>
      <c:valAx>
        <c:axId val="191889792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1879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Sudan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FinalSummary!$C$132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FinalSummary!$D$131:$J$131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FinalSummary!$D$132:$J$132</c:f>
              <c:numCache>
                <c:formatCode>0.0</c:formatCode>
                <c:ptCount val="7"/>
                <c:pt idx="0">
                  <c:v>65.010000000000005</c:v>
                </c:pt>
                <c:pt idx="1">
                  <c:v>18.98</c:v>
                </c:pt>
                <c:pt idx="2">
                  <c:v>40.950000000000003</c:v>
                </c:pt>
                <c:pt idx="3">
                  <c:v>24.88</c:v>
                </c:pt>
                <c:pt idx="4">
                  <c:v>72.510000000000005</c:v>
                </c:pt>
                <c:pt idx="5">
                  <c:v>13.88</c:v>
                </c:pt>
                <c:pt idx="6">
                  <c:v>87.27</c:v>
                </c:pt>
              </c:numCache>
            </c:numRef>
          </c:val>
        </c:ser>
        <c:ser>
          <c:idx val="1"/>
          <c:order val="1"/>
          <c:tx>
            <c:strRef>
              <c:f>FinalSummary!$C$133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FinalSummary!$D$131:$J$131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FinalSummary!$D$133:$J$133</c:f>
              <c:numCache>
                <c:formatCode>0.0</c:formatCode>
                <c:ptCount val="7"/>
                <c:pt idx="0">
                  <c:v>50.72</c:v>
                </c:pt>
                <c:pt idx="1">
                  <c:v>28.32</c:v>
                </c:pt>
                <c:pt idx="2">
                  <c:v>75.09</c:v>
                </c:pt>
                <c:pt idx="3">
                  <c:v>38.799999999999997</c:v>
                </c:pt>
                <c:pt idx="4">
                  <c:v>130.43</c:v>
                </c:pt>
                <c:pt idx="5">
                  <c:v>16.38</c:v>
                </c:pt>
                <c:pt idx="6">
                  <c:v>184.61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906944"/>
        <c:axId val="191908480"/>
      </c:barChart>
      <c:catAx>
        <c:axId val="1919069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1908480"/>
        <c:crosses val="autoZero"/>
        <c:auto val="1"/>
        <c:lblAlgn val="ctr"/>
        <c:lblOffset val="100"/>
        <c:noMultiLvlLbl val="0"/>
      </c:catAx>
      <c:valAx>
        <c:axId val="19190848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19069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EQL Region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FinalSummary!$C$127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FinalSummary!$D$126:$J$126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FinalSummary!$D$127:$J$127</c:f>
              <c:numCache>
                <c:formatCode>0.0</c:formatCode>
                <c:ptCount val="7"/>
                <c:pt idx="0">
                  <c:v>25.4</c:v>
                </c:pt>
                <c:pt idx="1">
                  <c:v>17.29</c:v>
                </c:pt>
                <c:pt idx="2">
                  <c:v>48.02</c:v>
                </c:pt>
                <c:pt idx="3">
                  <c:v>17.489999999999998</c:v>
                </c:pt>
                <c:pt idx="4">
                  <c:v>40.53</c:v>
                </c:pt>
                <c:pt idx="5">
                  <c:v>26.59</c:v>
                </c:pt>
                <c:pt idx="6">
                  <c:v>23.79</c:v>
                </c:pt>
              </c:numCache>
            </c:numRef>
          </c:val>
        </c:ser>
        <c:ser>
          <c:idx val="1"/>
          <c:order val="1"/>
          <c:tx>
            <c:strRef>
              <c:f>FinalSummary!$C$128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FinalSummary!$D$126:$J$126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FinalSummary!$D$128:$J$128</c:f>
              <c:numCache>
                <c:formatCode>0.0</c:formatCode>
                <c:ptCount val="7"/>
                <c:pt idx="0">
                  <c:v>38.72</c:v>
                </c:pt>
                <c:pt idx="1">
                  <c:v>22.93</c:v>
                </c:pt>
                <c:pt idx="2">
                  <c:v>20.03</c:v>
                </c:pt>
                <c:pt idx="3">
                  <c:v>7.33</c:v>
                </c:pt>
                <c:pt idx="4">
                  <c:v>118.19</c:v>
                </c:pt>
                <c:pt idx="5">
                  <c:v>8.7799999999999994</c:v>
                </c:pt>
                <c:pt idx="6">
                  <c:v>58.47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929728"/>
        <c:axId val="191931520"/>
      </c:barChart>
      <c:catAx>
        <c:axId val="1919297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91931520"/>
        <c:crosses val="autoZero"/>
        <c:auto val="1"/>
        <c:lblAlgn val="ctr"/>
        <c:lblOffset val="100"/>
        <c:noMultiLvlLbl val="0"/>
      </c:catAx>
      <c:valAx>
        <c:axId val="19193152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1929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Ethiopia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FinalSummary!$C$122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FinalSummary!$D$121:$J$121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FinalSummary!$D$122:$J$122</c:f>
              <c:numCache>
                <c:formatCode>0.0</c:formatCode>
                <c:ptCount val="7"/>
                <c:pt idx="0">
                  <c:v>11.67</c:v>
                </c:pt>
                <c:pt idx="1">
                  <c:v>11.66</c:v>
                </c:pt>
                <c:pt idx="2">
                  <c:v>18.920000000000002</c:v>
                </c:pt>
                <c:pt idx="3">
                  <c:v>13.63</c:v>
                </c:pt>
                <c:pt idx="4">
                  <c:v>47.9</c:v>
                </c:pt>
                <c:pt idx="5">
                  <c:v>19.84</c:v>
                </c:pt>
                <c:pt idx="6">
                  <c:v>126.24</c:v>
                </c:pt>
              </c:numCache>
            </c:numRef>
          </c:val>
        </c:ser>
        <c:ser>
          <c:idx val="1"/>
          <c:order val="1"/>
          <c:tx>
            <c:strRef>
              <c:f>FinalSummary!$C$123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FinalSummary!$D$121:$J$121</c:f>
              <c:strCache>
                <c:ptCount val="7"/>
                <c:pt idx="0">
                  <c:v>Rice</c:v>
                </c:pt>
                <c:pt idx="1">
                  <c:v>Wheat</c:v>
                </c:pt>
                <c:pt idx="2">
                  <c:v>Cereals</c:v>
                </c:pt>
                <c:pt idx="3">
                  <c:v>Other crops</c:v>
                </c:pt>
                <c:pt idx="4">
                  <c:v>Vegetables &amp; fruits</c:v>
                </c:pt>
                <c:pt idx="5">
                  <c:v>Oilseeds</c:v>
                </c:pt>
                <c:pt idx="6">
                  <c:v>Sugar crops</c:v>
                </c:pt>
              </c:strCache>
            </c:strRef>
          </c:cat>
          <c:val>
            <c:numRef>
              <c:f>FinalSummary!$D$123:$J$123</c:f>
              <c:numCache>
                <c:formatCode>0.0</c:formatCode>
                <c:ptCount val="7"/>
                <c:pt idx="0">
                  <c:v>21.77</c:v>
                </c:pt>
                <c:pt idx="1">
                  <c:v>26.11</c:v>
                </c:pt>
                <c:pt idx="2">
                  <c:v>29.58</c:v>
                </c:pt>
                <c:pt idx="3">
                  <c:v>32.869999999999997</c:v>
                </c:pt>
                <c:pt idx="4">
                  <c:v>86.89</c:v>
                </c:pt>
                <c:pt idx="5">
                  <c:v>2.6</c:v>
                </c:pt>
                <c:pt idx="6">
                  <c:v>72.099999999999994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100224"/>
        <c:axId val="192101760"/>
      </c:barChart>
      <c:catAx>
        <c:axId val="1921002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2101760"/>
        <c:crosses val="autoZero"/>
        <c:auto val="1"/>
        <c:lblAlgn val="ctr"/>
        <c:lblOffset val="100"/>
        <c:noMultiLvlLbl val="0"/>
      </c:catAx>
      <c:valAx>
        <c:axId val="19210176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crossAx val="192100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Real</a:t>
            </a:r>
            <a:r>
              <a:rPr lang="en-US" baseline="0"/>
              <a:t> GDP</a:t>
            </a:r>
            <a:endParaRPr lang="en-US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FinalSummary!$X$123</c:f>
              <c:strCache>
                <c:ptCount val="1"/>
                <c:pt idx="0">
                  <c:v>SS1</c:v>
                </c:pt>
              </c:strCache>
            </c:strRef>
          </c:tx>
          <c:invertIfNegative val="0"/>
          <c:cat>
            <c:strRef>
              <c:f>FinalSummary!$W$124:$W$127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FinalSummary!$X$124:$X$127</c:f>
              <c:numCache>
                <c:formatCode>0</c:formatCode>
                <c:ptCount val="4"/>
                <c:pt idx="0">
                  <c:v>-12079.94</c:v>
                </c:pt>
                <c:pt idx="1">
                  <c:v>-6277.98</c:v>
                </c:pt>
                <c:pt idx="2">
                  <c:v>-14195.3</c:v>
                </c:pt>
                <c:pt idx="3">
                  <c:v>-1790.53</c:v>
                </c:pt>
              </c:numCache>
            </c:numRef>
          </c:val>
        </c:ser>
        <c:ser>
          <c:idx val="1"/>
          <c:order val="1"/>
          <c:tx>
            <c:strRef>
              <c:f>FinalSummary!$Y$123</c:f>
              <c:strCache>
                <c:ptCount val="1"/>
                <c:pt idx="0">
                  <c:v>SS2</c:v>
                </c:pt>
              </c:strCache>
            </c:strRef>
          </c:tx>
          <c:invertIfNegative val="0"/>
          <c:cat>
            <c:strRef>
              <c:f>FinalSummary!$W$124:$W$127</c:f>
              <c:strCache>
                <c:ptCount val="4"/>
                <c:pt idx="0">
                  <c:v>Egypt</c:v>
                </c:pt>
                <c:pt idx="1">
                  <c:v>Ethiopia</c:v>
                </c:pt>
                <c:pt idx="2">
                  <c:v>EQL Region</c:v>
                </c:pt>
                <c:pt idx="3">
                  <c:v>Sudan</c:v>
                </c:pt>
              </c:strCache>
            </c:strRef>
          </c:cat>
          <c:val>
            <c:numRef>
              <c:f>FinalSummary!$Y$124:$Y$127</c:f>
              <c:numCache>
                <c:formatCode>0</c:formatCode>
                <c:ptCount val="4"/>
                <c:pt idx="0">
                  <c:v>-9426.56</c:v>
                </c:pt>
                <c:pt idx="1">
                  <c:v>-8454.15</c:v>
                </c:pt>
                <c:pt idx="2">
                  <c:v>-14976.92</c:v>
                </c:pt>
                <c:pt idx="3">
                  <c:v>-2552.6799999999998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146816"/>
        <c:axId val="192201856"/>
      </c:barChart>
      <c:catAx>
        <c:axId val="192146816"/>
        <c:scaling>
          <c:orientation val="minMax"/>
        </c:scaling>
        <c:delete val="0"/>
        <c:axPos val="b"/>
        <c:majorTickMark val="none"/>
        <c:minorTickMark val="none"/>
        <c:tickLblPos val="low"/>
        <c:crossAx val="192201856"/>
        <c:crosses val="autoZero"/>
        <c:auto val="1"/>
        <c:lblAlgn val="ctr"/>
        <c:lblOffset val="100"/>
        <c:noMultiLvlLbl val="0"/>
      </c:catAx>
      <c:valAx>
        <c:axId val="192201856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1921468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F8B17-7EDD-42F8-AFE1-72DEA6C0D00D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233D5-B948-42FF-9BC8-9B78B43D2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80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0233D5-B948-42FF-9BC8-9B78B43D2A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74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C097D80-394D-48A3-816E-8AD3808B192E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08577A3-183E-4E24-841D-2C448B6FB72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5.xml"/><Relationship Id="rId4" Type="http://schemas.openxmlformats.org/officeDocument/2006/relationships/chart" Target="../charts/char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28600"/>
            <a:ext cx="7772400" cy="32194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The </a:t>
            </a:r>
            <a:r>
              <a:rPr lang="en-US" b="1" dirty="0"/>
              <a:t>climate change – trade – food security nexus in the Nile </a:t>
            </a:r>
            <a:r>
              <a:rPr lang="en-US" b="1" dirty="0" smtClean="0"/>
              <a:t>basin</a:t>
            </a:r>
            <a:br>
              <a:rPr lang="en-US" b="1" dirty="0" smtClean="0"/>
            </a:br>
            <a:r>
              <a:rPr lang="en-US" b="1" dirty="0" smtClean="0"/>
              <a:t>An </a:t>
            </a:r>
            <a:r>
              <a:rPr lang="en-US" b="1" dirty="0"/>
              <a:t>economy – wide analysis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7406640" cy="22098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err="1" smtClean="0"/>
              <a:t>Tewodros</a:t>
            </a:r>
            <a:r>
              <a:rPr lang="en-US" dirty="0" smtClean="0"/>
              <a:t> </a:t>
            </a:r>
            <a:r>
              <a:rPr lang="en-US" dirty="0" err="1" smtClean="0"/>
              <a:t>Negash</a:t>
            </a:r>
            <a:r>
              <a:rPr lang="en-US" dirty="0" smtClean="0"/>
              <a:t> </a:t>
            </a:r>
            <a:r>
              <a:rPr lang="en-US" dirty="0" err="1" smtClean="0"/>
              <a:t>Kahsay</a:t>
            </a:r>
            <a:endParaRPr lang="en-US" dirty="0" smtClean="0"/>
          </a:p>
          <a:p>
            <a:pPr algn="ctr"/>
            <a:r>
              <a:rPr lang="en-US" dirty="0" smtClean="0"/>
              <a:t>Addis Ababa University</a:t>
            </a:r>
          </a:p>
          <a:p>
            <a:pPr algn="ctr"/>
            <a:r>
              <a:rPr lang="en-US" dirty="0" smtClean="0"/>
              <a:t>Department of </a:t>
            </a:r>
            <a:r>
              <a:rPr lang="en-US" dirty="0" smtClean="0"/>
              <a:t>Economics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9 April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50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763000" cy="5943600"/>
          </a:xfrm>
        </p:spPr>
        <p:txBody>
          <a:bodyPr/>
          <a:lstStyle/>
          <a:p>
            <a:r>
              <a:rPr lang="en-US" dirty="0" smtClean="0"/>
              <a:t>AfCFTA impacts on crop prices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87214"/>
              </p:ext>
            </p:extLst>
          </p:nvPr>
        </p:nvGraphicFramePr>
        <p:xfrm>
          <a:off x="152400" y="1371600"/>
          <a:ext cx="38100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995382"/>
              </p:ext>
            </p:extLst>
          </p:nvPr>
        </p:nvGraphicFramePr>
        <p:xfrm>
          <a:off x="4953000" y="1295400"/>
          <a:ext cx="38862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4462888"/>
              </p:ext>
            </p:extLst>
          </p:nvPr>
        </p:nvGraphicFramePr>
        <p:xfrm>
          <a:off x="152400" y="4114800"/>
          <a:ext cx="3886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635696"/>
              </p:ext>
            </p:extLst>
          </p:nvPr>
        </p:nvGraphicFramePr>
        <p:xfrm>
          <a:off x="4953000" y="3886200"/>
          <a:ext cx="381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077611"/>
              </p:ext>
            </p:extLst>
          </p:nvPr>
        </p:nvGraphicFramePr>
        <p:xfrm>
          <a:off x="2819400" y="3429000"/>
          <a:ext cx="3352800" cy="832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2800"/>
              </a:tblGrid>
              <a:tr h="573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The surge in crop prices is induced by the </a:t>
                      </a:r>
                      <a:r>
                        <a:rPr lang="en-US" sz="1800" b="1" u="none" strike="noStrike" dirty="0" smtClean="0">
                          <a:effectLst/>
                        </a:rPr>
                        <a:t>fall in </a:t>
                      </a:r>
                      <a:r>
                        <a:rPr lang="en-US" sz="1800" b="1" u="none" strike="noStrike" dirty="0">
                          <a:effectLst/>
                        </a:rPr>
                        <a:t>crop production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425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763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791200"/>
          </a:xfrm>
        </p:spPr>
        <p:txBody>
          <a:bodyPr/>
          <a:lstStyle/>
          <a:p>
            <a:r>
              <a:rPr lang="en-US" dirty="0" smtClean="0"/>
              <a:t>AfCFTA impacts on crop imports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8821391"/>
              </p:ext>
            </p:extLst>
          </p:nvPr>
        </p:nvGraphicFramePr>
        <p:xfrm>
          <a:off x="76200" y="1447800"/>
          <a:ext cx="39624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519538"/>
              </p:ext>
            </p:extLst>
          </p:nvPr>
        </p:nvGraphicFramePr>
        <p:xfrm>
          <a:off x="4724400" y="1219200"/>
          <a:ext cx="3962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134001"/>
              </p:ext>
            </p:extLst>
          </p:nvPr>
        </p:nvGraphicFramePr>
        <p:xfrm>
          <a:off x="76200" y="4267200"/>
          <a:ext cx="3886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396635"/>
              </p:ext>
            </p:extLst>
          </p:nvPr>
        </p:nvGraphicFramePr>
        <p:xfrm>
          <a:off x="4724400" y="4343400"/>
          <a:ext cx="39624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13811"/>
              </p:ext>
            </p:extLst>
          </p:nvPr>
        </p:nvGraphicFramePr>
        <p:xfrm>
          <a:off x="1524000" y="3657600"/>
          <a:ext cx="640080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08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Trade liberalization (AfCFTA) </a:t>
                      </a:r>
                      <a:r>
                        <a:rPr lang="en-US" sz="1800" b="1" u="none" strike="noStrike" dirty="0" smtClean="0">
                          <a:effectLst/>
                        </a:rPr>
                        <a:t>results in immense increase in  </a:t>
                      </a:r>
                      <a:r>
                        <a:rPr lang="en-US" sz="1800" b="1" u="none" strike="noStrike" dirty="0">
                          <a:effectLst/>
                        </a:rPr>
                        <a:t>crop import to fill the gap in domestic production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433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49"/>
            <a:ext cx="8229600" cy="4540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09600"/>
            <a:ext cx="8915400" cy="6172200"/>
          </a:xfrm>
        </p:spPr>
        <p:txBody>
          <a:bodyPr/>
          <a:lstStyle/>
          <a:p>
            <a:r>
              <a:rPr lang="en-US" dirty="0" smtClean="0"/>
              <a:t>AfCFTA impact on household income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0890787"/>
              </p:ext>
            </p:extLst>
          </p:nvPr>
        </p:nvGraphicFramePr>
        <p:xfrm>
          <a:off x="152400" y="1295400"/>
          <a:ext cx="36576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2229116"/>
              </p:ext>
            </p:extLst>
          </p:nvPr>
        </p:nvGraphicFramePr>
        <p:xfrm>
          <a:off x="4876800" y="1219200"/>
          <a:ext cx="3962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5560659"/>
              </p:ext>
            </p:extLst>
          </p:nvPr>
        </p:nvGraphicFramePr>
        <p:xfrm>
          <a:off x="4953000" y="4419600"/>
          <a:ext cx="36576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960758"/>
              </p:ext>
            </p:extLst>
          </p:nvPr>
        </p:nvGraphicFramePr>
        <p:xfrm>
          <a:off x="228600" y="4267200"/>
          <a:ext cx="4060371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313899"/>
              </p:ext>
            </p:extLst>
          </p:nvPr>
        </p:nvGraphicFramePr>
        <p:xfrm>
          <a:off x="1905000" y="3714750"/>
          <a:ext cx="594360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43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Trade liberalization (AfCFTA) significantly </a:t>
                      </a:r>
                      <a:r>
                        <a:rPr lang="en-US" sz="1800" b="1" u="none" strike="noStrike" dirty="0" smtClean="0">
                          <a:effectLst/>
                        </a:rPr>
                        <a:t>enhances</a:t>
                      </a:r>
                      <a:r>
                        <a:rPr lang="en-US" sz="1800" b="1" u="none" strike="noStrike" baseline="0" dirty="0" smtClean="0">
                          <a:effectLst/>
                        </a:rPr>
                        <a:t> economic growth, welfare and household income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582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892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/>
          <a:lstStyle/>
          <a:p>
            <a:r>
              <a:rPr lang="en-US" dirty="0" smtClean="0"/>
              <a:t>AfCFTA: Welfare decomposition results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335977"/>
              </p:ext>
            </p:extLst>
          </p:nvPr>
        </p:nvGraphicFramePr>
        <p:xfrm>
          <a:off x="228600" y="1676400"/>
          <a:ext cx="3810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4035828"/>
              </p:ext>
            </p:extLst>
          </p:nvPr>
        </p:nvGraphicFramePr>
        <p:xfrm>
          <a:off x="4495800" y="1524000"/>
          <a:ext cx="44958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5473420"/>
              </p:ext>
            </p:extLst>
          </p:nvPr>
        </p:nvGraphicFramePr>
        <p:xfrm>
          <a:off x="152400" y="4191000"/>
          <a:ext cx="4343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2942120"/>
              </p:ext>
            </p:extLst>
          </p:nvPr>
        </p:nvGraphicFramePr>
        <p:xfrm>
          <a:off x="4800600" y="4114800"/>
          <a:ext cx="4343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78416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83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05790"/>
            <a:ext cx="8991600" cy="6172200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6800" dirty="0" smtClean="0"/>
              <a:t>Climate change depresses crop production, increases crop prices and limits growth in household income and imports, thereby adversely affecting  food security in the basin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6800" dirty="0" smtClean="0"/>
              <a:t>Climate change significantly impacts economic growth and welfare in the basin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6800" dirty="0"/>
              <a:t>Thus, implementation of AfCFTA substantially but not completely redresses the adverse economic impacts and food security implications of climate change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6800" dirty="0"/>
              <a:t>Therefore, </a:t>
            </a:r>
            <a:r>
              <a:rPr lang="en-US" sz="6800" dirty="0" smtClean="0"/>
              <a:t> AfCFTA </a:t>
            </a:r>
            <a:r>
              <a:rPr lang="en-US" sz="6800" dirty="0"/>
              <a:t>need to be supplemented with policy measures that enhance </a:t>
            </a:r>
            <a:r>
              <a:rPr lang="en-US" sz="6800" dirty="0" smtClean="0"/>
              <a:t>adaptation to climate change in agricultural</a:t>
            </a:r>
            <a:endParaRPr lang="en-US" sz="6800" dirty="0"/>
          </a:p>
          <a:p>
            <a:pPr lvl="1">
              <a:lnSpc>
                <a:spcPct val="170000"/>
              </a:lnSpc>
              <a:spcBef>
                <a:spcPts val="0"/>
              </a:spcBef>
            </a:pPr>
            <a:r>
              <a:rPr lang="en-US" sz="6800" dirty="0" smtClean="0"/>
              <a:t>Crop diversification, water &amp; soil management,  extension services, capacity building and knowledge transfer, credit/adaptation finance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22072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57200"/>
            <a:ext cx="8324088" cy="5943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US" sz="4800" dirty="0" smtClean="0"/>
          </a:p>
          <a:p>
            <a:pPr marL="82296" indent="0" algn="ctr">
              <a:buNone/>
            </a:pPr>
            <a:endParaRPr lang="en-US" sz="4800" dirty="0"/>
          </a:p>
          <a:p>
            <a:pPr marL="82296" indent="0" algn="ctr">
              <a:buNone/>
            </a:pPr>
            <a:endParaRPr lang="en-US" sz="4800" dirty="0" smtClean="0"/>
          </a:p>
          <a:p>
            <a:pPr marL="82296" indent="0" algn="ctr">
              <a:buNone/>
            </a:pPr>
            <a:r>
              <a:rPr lang="en-US" sz="4800" dirty="0" smtClean="0"/>
              <a:t>Thank you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9325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576"/>
            <a:ext cx="8229600" cy="53090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Gill Sans MT (Body)"/>
              </a:rPr>
              <a:t>Introduction</a:t>
            </a:r>
            <a:endParaRPr lang="en-US" dirty="0">
              <a:latin typeface="Gill Sans MT (Body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90" y="579120"/>
            <a:ext cx="8991600" cy="6248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100" dirty="0" smtClean="0">
                <a:latin typeface="Gill Sans MT (Body)"/>
              </a:rPr>
              <a:t>The Nile basin faces several challenges</a:t>
            </a:r>
          </a:p>
          <a:p>
            <a:pPr marL="457200" lvl="1">
              <a:lnSpc>
                <a:spcPct val="150000"/>
              </a:lnSpc>
              <a:spcBef>
                <a:spcPts val="0"/>
              </a:spcBef>
            </a:pPr>
            <a:r>
              <a:rPr lang="en-US" sz="2100" b="1" dirty="0" smtClean="0">
                <a:latin typeface="Gill Sans MT (Body)"/>
              </a:rPr>
              <a:t>Population growth</a:t>
            </a:r>
            <a:r>
              <a:rPr lang="en-US" sz="2100" dirty="0" smtClean="0">
                <a:latin typeface="Gill Sans MT (Body)"/>
              </a:rPr>
              <a:t>: 2% - 3%</a:t>
            </a:r>
          </a:p>
          <a:p>
            <a:pPr marL="457200" lvl="1">
              <a:lnSpc>
                <a:spcPct val="150000"/>
              </a:lnSpc>
              <a:spcBef>
                <a:spcPts val="0"/>
              </a:spcBef>
            </a:pPr>
            <a:r>
              <a:rPr lang="en-US" sz="2100" b="1" dirty="0" smtClean="0">
                <a:latin typeface="Gill Sans MT (Body)"/>
              </a:rPr>
              <a:t>Poverty</a:t>
            </a:r>
            <a:r>
              <a:rPr lang="en-US" sz="2100" dirty="0" smtClean="0">
                <a:latin typeface="Gill Sans MT (Body)"/>
              </a:rPr>
              <a:t> : 30</a:t>
            </a:r>
            <a:r>
              <a:rPr lang="en-US" sz="2100" dirty="0">
                <a:latin typeface="Gill Sans MT (Body)"/>
              </a:rPr>
              <a:t>% - 55% </a:t>
            </a:r>
            <a:r>
              <a:rPr lang="en-US" sz="2100" dirty="0" smtClean="0">
                <a:latin typeface="Gill Sans MT (Body)"/>
              </a:rPr>
              <a:t>of population </a:t>
            </a:r>
            <a:r>
              <a:rPr lang="en-US" sz="2100" dirty="0">
                <a:latin typeface="Gill Sans MT (Body)"/>
              </a:rPr>
              <a:t>earn less than USD 1.90 per day (</a:t>
            </a:r>
            <a:r>
              <a:rPr lang="en-US" sz="2100" dirty="0" smtClean="0">
                <a:latin typeface="Gill Sans MT (Body)"/>
              </a:rPr>
              <a:t>2015-17); the rate for  Egypt is less than 5%</a:t>
            </a:r>
          </a:p>
          <a:p>
            <a:pPr marL="457200" lvl="1">
              <a:lnSpc>
                <a:spcPct val="150000"/>
              </a:lnSpc>
              <a:spcBef>
                <a:spcPts val="0"/>
              </a:spcBef>
            </a:pPr>
            <a:r>
              <a:rPr lang="en-US" sz="2100" b="1" dirty="0" smtClean="0">
                <a:latin typeface="Gill Sans MT (Body)"/>
              </a:rPr>
              <a:t>Food insecurity</a:t>
            </a:r>
            <a:r>
              <a:rPr lang="en-US" sz="2100" dirty="0" smtClean="0">
                <a:latin typeface="Gill Sans MT (Body)"/>
              </a:rPr>
              <a:t>: population </a:t>
            </a:r>
            <a:r>
              <a:rPr lang="en-US" sz="2100" dirty="0">
                <a:latin typeface="Gill Sans MT (Body)"/>
              </a:rPr>
              <a:t>facing  moderate or severe food insecurity </a:t>
            </a:r>
            <a:r>
              <a:rPr lang="en-US" sz="2100" dirty="0" smtClean="0">
                <a:latin typeface="Gill Sans MT (Body)"/>
              </a:rPr>
              <a:t>Ranges from 27.3</a:t>
            </a:r>
            <a:r>
              <a:rPr lang="en-US" sz="2100" dirty="0">
                <a:latin typeface="Gill Sans MT (Body)"/>
              </a:rPr>
              <a:t>%  in Egypt to 86.4% in South </a:t>
            </a:r>
            <a:r>
              <a:rPr lang="en-US" sz="2100" dirty="0" smtClean="0">
                <a:latin typeface="Gill Sans MT (Body)"/>
              </a:rPr>
              <a:t>Sudan</a:t>
            </a:r>
          </a:p>
          <a:p>
            <a:pPr marL="457200" lvl="2">
              <a:lnSpc>
                <a:spcPct val="150000"/>
              </a:lnSpc>
              <a:spcBef>
                <a:spcPts val="0"/>
              </a:spcBef>
            </a:pPr>
            <a:r>
              <a:rPr lang="en-US" sz="2100" dirty="0" smtClean="0">
                <a:latin typeface="Gill Sans MT (Body)"/>
              </a:rPr>
              <a:t>In  other Nile countries it ranges from </a:t>
            </a:r>
            <a:r>
              <a:rPr lang="en-US" sz="2100" dirty="0">
                <a:latin typeface="Gill Sans MT (Body)"/>
              </a:rPr>
              <a:t>50.7% to </a:t>
            </a:r>
            <a:r>
              <a:rPr lang="en-US" sz="2100" dirty="0" smtClean="0">
                <a:latin typeface="Gill Sans MT (Body)"/>
              </a:rPr>
              <a:t>72.5% </a:t>
            </a:r>
          </a:p>
          <a:p>
            <a:pPr marL="457200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100" dirty="0" smtClean="0">
                <a:latin typeface="Gill Sans MT (Body)"/>
              </a:rPr>
              <a:t>According to the 2022 global </a:t>
            </a:r>
            <a:r>
              <a:rPr lang="en-US" sz="2100" b="1" dirty="0" smtClean="0">
                <a:latin typeface="Gill Sans MT (Body)"/>
              </a:rPr>
              <a:t>hunger index score</a:t>
            </a:r>
            <a:r>
              <a:rPr lang="en-US" sz="2100" dirty="0" smtClean="0">
                <a:latin typeface="Gill Sans MT (Body)"/>
              </a:rPr>
              <a:t>, all Nile basin countries except Egypt are rated alarming</a:t>
            </a:r>
          </a:p>
          <a:p>
            <a:pPr marL="182880">
              <a:lnSpc>
                <a:spcPct val="150000"/>
              </a:lnSpc>
              <a:spcBef>
                <a:spcPts val="0"/>
              </a:spcBef>
            </a:pPr>
            <a:r>
              <a:rPr lang="en-US" sz="2100" dirty="0">
                <a:latin typeface="Gill Sans MT (Body)"/>
              </a:rPr>
              <a:t>Uncertainties related to future climate change pose additional challenges </a:t>
            </a:r>
            <a:endParaRPr lang="en-US" sz="2100" dirty="0" smtClean="0">
              <a:latin typeface="Gill Sans MT (Body)"/>
            </a:endParaRPr>
          </a:p>
          <a:p>
            <a:pPr marL="182880">
              <a:lnSpc>
                <a:spcPct val="150000"/>
              </a:lnSpc>
              <a:spcBef>
                <a:spcPts val="0"/>
              </a:spcBef>
            </a:pPr>
            <a:r>
              <a:rPr lang="en-US" sz="2100" dirty="0" smtClean="0">
                <a:latin typeface="Gill Sans MT (Body)"/>
              </a:rPr>
              <a:t>Agricultural production </a:t>
            </a:r>
            <a:r>
              <a:rPr lang="en-US" sz="2100" dirty="0">
                <a:latin typeface="Gill Sans MT (Body)"/>
              </a:rPr>
              <a:t>and </a:t>
            </a:r>
            <a:r>
              <a:rPr lang="en-US" sz="2100" dirty="0" smtClean="0">
                <a:latin typeface="Gill Sans MT (Body)"/>
              </a:rPr>
              <a:t> food </a:t>
            </a:r>
            <a:r>
              <a:rPr lang="en-US" sz="2100" dirty="0">
                <a:latin typeface="Gill Sans MT (Body)"/>
              </a:rPr>
              <a:t>security in the Nile </a:t>
            </a:r>
            <a:r>
              <a:rPr lang="en-US" sz="2100" dirty="0" smtClean="0">
                <a:latin typeface="Gill Sans MT (Body)"/>
              </a:rPr>
              <a:t>basin is vulnerable to adverse effects of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3070651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804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Gill Sans MT (Body)"/>
              </a:rPr>
              <a:t>Research question, model and data</a:t>
            </a:r>
            <a:endParaRPr lang="en-US" dirty="0">
              <a:latin typeface="Gill Sans MT (Body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915400" cy="6096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latin typeface="Gill Sans MT (Body)"/>
              </a:rPr>
              <a:t>In light of the foregoing issues, </a:t>
            </a:r>
            <a:r>
              <a:rPr lang="en-US" sz="2400" dirty="0" smtClean="0">
                <a:latin typeface="Gill Sans MT (Body)"/>
              </a:rPr>
              <a:t>a policy relevant research </a:t>
            </a:r>
            <a:r>
              <a:rPr lang="en-US" sz="2400" dirty="0">
                <a:latin typeface="Gill Sans MT (Body)"/>
              </a:rPr>
              <a:t>question </a:t>
            </a:r>
            <a:r>
              <a:rPr lang="en-US" sz="2400" dirty="0" smtClean="0">
                <a:latin typeface="Gill Sans MT (Body)"/>
              </a:rPr>
              <a:t>is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latin typeface="Gill Sans MT (Body)"/>
              </a:rPr>
              <a:t> Whether the implementation of AfCFTA alleviates the expected impacts of climate change on food security and overall economic condition in the Nile basin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latin typeface="Gill Sans MT (Body)"/>
              </a:rPr>
              <a:t>The study develops a GTAP-P-W model of the Nile basin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latin typeface="Gill Sans MT (Body)"/>
              </a:rPr>
              <a:t>The analysis uses the GTAP 9 database (reference year 2011)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latin typeface="Gill Sans MT (Body)"/>
              </a:rPr>
              <a:t>Regional aggregation highlights the Nile basin region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latin typeface="Gill Sans MT (Body)"/>
              </a:rPr>
              <a:t>Sector aggregation focuses on 7 agricultural sectors directly impacted by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36928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690"/>
            <a:ext cx="8229600" cy="45471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Gill Sans MT (Body)"/>
              </a:rPr>
              <a:t>Scenario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" y="624840"/>
            <a:ext cx="9067800" cy="6172200"/>
          </a:xfrm>
        </p:spPr>
        <p:txBody>
          <a:bodyPr>
            <a:normAutofit fontScale="25000" lnSpcReduction="20000"/>
          </a:bodyPr>
          <a:lstStyle/>
          <a:p>
            <a:pPr marL="425196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First, the study develops a future baseline scenario: Updates major macroeconomic </a:t>
            </a:r>
            <a:r>
              <a:rPr lang="en-US" sz="8400" dirty="0">
                <a:latin typeface="Gill Sans MT (Body)"/>
              </a:rPr>
              <a:t>data of the GTAP </a:t>
            </a:r>
            <a:r>
              <a:rPr lang="en-US" sz="8400" dirty="0" smtClean="0">
                <a:latin typeface="Gill Sans MT (Body)"/>
              </a:rPr>
              <a:t>9 database </a:t>
            </a:r>
            <a:r>
              <a:rPr lang="en-US" sz="8400" dirty="0">
                <a:latin typeface="Gill Sans MT (Body)"/>
              </a:rPr>
              <a:t>from </a:t>
            </a:r>
            <a:r>
              <a:rPr lang="en-US" sz="8400" dirty="0" smtClean="0">
                <a:latin typeface="Gill Sans MT (Body)"/>
              </a:rPr>
              <a:t>2011 </a:t>
            </a:r>
            <a:r>
              <a:rPr lang="en-US" sz="8400" dirty="0">
                <a:latin typeface="Gill Sans MT (Body)"/>
              </a:rPr>
              <a:t>to </a:t>
            </a:r>
            <a:r>
              <a:rPr lang="en-US" sz="8400" dirty="0" smtClean="0">
                <a:latin typeface="Gill Sans MT (Body)"/>
              </a:rPr>
              <a:t>2050 assuming no climate change</a:t>
            </a:r>
            <a:endParaRPr lang="en-US" sz="8400" dirty="0">
              <a:latin typeface="Gill Sans MT (Body)"/>
            </a:endParaRPr>
          </a:p>
          <a:p>
            <a:pPr marL="425196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Then, the study evaluates the impact of four scenarios in 2050</a:t>
            </a:r>
          </a:p>
          <a:p>
            <a:pPr marL="457200" lvl="1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SS1: Climate change only – IPCC’s A1 emissions scenario</a:t>
            </a:r>
          </a:p>
          <a:p>
            <a:pPr marL="457200" lvl="1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SS2: Climate change only – IPCC’s B1 emissions scenario</a:t>
            </a:r>
          </a:p>
          <a:p>
            <a:pPr marL="457200" lvl="1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SS3: Climate change_A1 coupled with the implementation of AfCFTA</a:t>
            </a:r>
          </a:p>
          <a:p>
            <a:pPr marL="457200" lvl="1"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SS4: Climate change_B1 coupled with the implementation of AfCFTA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8400" dirty="0">
                <a:latin typeface="Gill Sans MT (Body)"/>
              </a:rPr>
              <a:t>I</a:t>
            </a:r>
            <a:r>
              <a:rPr lang="en-US" sz="8400" dirty="0" smtClean="0">
                <a:latin typeface="Gill Sans MT (Body)"/>
              </a:rPr>
              <a:t>n 2050</a:t>
            </a:r>
            <a:r>
              <a:rPr lang="en-US" sz="8400" dirty="0">
                <a:latin typeface="Gill Sans MT (Body)"/>
              </a:rPr>
              <a:t>, AfCFTA </a:t>
            </a:r>
            <a:r>
              <a:rPr lang="en-US" sz="8400" dirty="0" smtClean="0">
                <a:latin typeface="Gill Sans MT (Body)"/>
              </a:rPr>
              <a:t>is assumed to achieve 100% tariff reduction and 70 % improvement in non tariff barriers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8400" dirty="0" smtClean="0">
                <a:latin typeface="Gill Sans MT (Body)"/>
              </a:rPr>
              <a:t>the </a:t>
            </a:r>
            <a:r>
              <a:rPr lang="en-US" sz="8400" dirty="0">
                <a:latin typeface="Gill Sans MT (Body)"/>
              </a:rPr>
              <a:t>economic impact and food security implications of </a:t>
            </a:r>
            <a:r>
              <a:rPr lang="en-US" sz="8400" dirty="0" smtClean="0">
                <a:latin typeface="Gill Sans MT (Body)"/>
              </a:rPr>
              <a:t>the four scenarios in 2050 is evaluated relative to the future baseline scenario </a:t>
            </a:r>
            <a:endParaRPr lang="en-US" sz="8400" dirty="0">
              <a:latin typeface="Gill Sans MT (Body)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endParaRPr lang="en-US" sz="2900" dirty="0" smtClean="0">
              <a:latin typeface="Gill Sans MT (Body)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dirty="0" smtClean="0">
              <a:latin typeface="Gill Sans MT (Body)"/>
            </a:endParaRPr>
          </a:p>
        </p:txBody>
      </p:sp>
    </p:spTree>
    <p:extLst>
      <p:ext uri="{BB962C8B-B14F-4D97-AF65-F5344CB8AC3E}">
        <p14:creationId xmlns:p14="http://schemas.microsoft.com/office/powerpoint/2010/main" val="219186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462"/>
            <a:ext cx="8229600" cy="4329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09600"/>
            <a:ext cx="8915400" cy="6096000"/>
          </a:xfrm>
        </p:spPr>
        <p:txBody>
          <a:bodyPr/>
          <a:lstStyle/>
          <a:p>
            <a:r>
              <a:rPr lang="en-US" dirty="0" smtClean="0"/>
              <a:t>Climate change impact on crop output</a:t>
            </a:r>
          </a:p>
          <a:p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7427964"/>
              </p:ext>
            </p:extLst>
          </p:nvPr>
        </p:nvGraphicFramePr>
        <p:xfrm>
          <a:off x="152400" y="1143000"/>
          <a:ext cx="2819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358146"/>
              </p:ext>
            </p:extLst>
          </p:nvPr>
        </p:nvGraphicFramePr>
        <p:xfrm>
          <a:off x="76200" y="4114800"/>
          <a:ext cx="3200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468974"/>
              </p:ext>
            </p:extLst>
          </p:nvPr>
        </p:nvGraphicFramePr>
        <p:xfrm>
          <a:off x="5943600" y="4267200"/>
          <a:ext cx="3124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8869153"/>
              </p:ext>
            </p:extLst>
          </p:nvPr>
        </p:nvGraphicFramePr>
        <p:xfrm>
          <a:off x="5791200" y="1066800"/>
          <a:ext cx="3200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412624"/>
              </p:ext>
            </p:extLst>
          </p:nvPr>
        </p:nvGraphicFramePr>
        <p:xfrm>
          <a:off x="3048000" y="1773375"/>
          <a:ext cx="2667000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9000"/>
                <a:gridCol w="889000"/>
                <a:gridCol w="889000"/>
              </a:tblGrid>
              <a:tr h="4064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06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Egypt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5 -</a:t>
                      </a:r>
                      <a:r>
                        <a:rPr lang="en-US" sz="1600" b="1" u="none" strike="noStrike" dirty="0" smtClean="0">
                          <a:effectLst/>
                        </a:rPr>
                        <a:t>25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4.3 -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24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06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Sudan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3.5 - 46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7 - 60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53792"/>
              </p:ext>
            </p:extLst>
          </p:nvPr>
        </p:nvGraphicFramePr>
        <p:xfrm>
          <a:off x="3200400" y="4724400"/>
          <a:ext cx="2667000" cy="12279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9580"/>
                <a:gridCol w="907165"/>
                <a:gridCol w="770255"/>
              </a:tblGrid>
              <a:tr h="365384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SS1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538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Ethiopia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6.6 -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31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5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52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1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EQL Region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4.6 </a:t>
                      </a:r>
                      <a:r>
                        <a:rPr lang="en-US" sz="1600" b="1" u="none" strike="noStrike" dirty="0" smtClean="0">
                          <a:effectLst/>
                        </a:rPr>
                        <a:t>- 49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 7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58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854546"/>
              </p:ext>
            </p:extLst>
          </p:nvPr>
        </p:nvGraphicFramePr>
        <p:xfrm>
          <a:off x="2514600" y="3439888"/>
          <a:ext cx="4038600" cy="832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8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</a:rPr>
                        <a:t>Mainly due </a:t>
                      </a:r>
                      <a:r>
                        <a:rPr lang="en-US" sz="1800" b="1" u="none" strike="noStrike" dirty="0">
                          <a:effectLst/>
                        </a:rPr>
                        <a:t>to climate change effects on </a:t>
                      </a:r>
                      <a:r>
                        <a:rPr lang="en-US" sz="1800" b="1" u="none" strike="noStrike" dirty="0" smtClean="0">
                          <a:effectLst/>
                        </a:rPr>
                        <a:t>land use , land productivity, and agricultural </a:t>
                      </a:r>
                      <a:r>
                        <a:rPr lang="en-US" sz="1800" b="1" u="none" strike="noStrike" dirty="0">
                          <a:effectLst/>
                        </a:rPr>
                        <a:t>multifactor productivity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124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013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6019800"/>
          </a:xfrm>
        </p:spPr>
        <p:txBody>
          <a:bodyPr/>
          <a:lstStyle/>
          <a:p>
            <a:r>
              <a:rPr lang="en-US" dirty="0" smtClean="0"/>
              <a:t>Climate change impact on crop prices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6528139"/>
              </p:ext>
            </p:extLst>
          </p:nvPr>
        </p:nvGraphicFramePr>
        <p:xfrm>
          <a:off x="76200" y="3581400"/>
          <a:ext cx="26670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4209866"/>
              </p:ext>
            </p:extLst>
          </p:nvPr>
        </p:nvGraphicFramePr>
        <p:xfrm>
          <a:off x="5791200" y="3505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629087"/>
              </p:ext>
            </p:extLst>
          </p:nvPr>
        </p:nvGraphicFramePr>
        <p:xfrm>
          <a:off x="5791200" y="1219200"/>
          <a:ext cx="3200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990558"/>
              </p:ext>
            </p:extLst>
          </p:nvPr>
        </p:nvGraphicFramePr>
        <p:xfrm>
          <a:off x="152400" y="1295400"/>
          <a:ext cx="28956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25416"/>
              </p:ext>
            </p:extLst>
          </p:nvPr>
        </p:nvGraphicFramePr>
        <p:xfrm>
          <a:off x="3048000" y="1402080"/>
          <a:ext cx="2667000" cy="1310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9467"/>
                <a:gridCol w="926727"/>
                <a:gridCol w="790806"/>
              </a:tblGrid>
              <a:tr h="4064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SS1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06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Ethiopia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12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126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3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72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06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EQL </a:t>
                      </a:r>
                      <a:r>
                        <a:rPr lang="en-US" sz="1600" b="1" u="none" strike="noStrike" dirty="0" smtClean="0">
                          <a:effectLst/>
                        </a:rPr>
                        <a:t>Region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17.3 - 48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7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118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018064"/>
              </p:ext>
            </p:extLst>
          </p:nvPr>
        </p:nvGraphicFramePr>
        <p:xfrm>
          <a:off x="3025140" y="4011930"/>
          <a:ext cx="2590801" cy="12845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4009"/>
                <a:gridCol w="1187551"/>
                <a:gridCol w="989241"/>
              </a:tblGrid>
              <a:tr h="428173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Egypt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Sudan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281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SS1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  11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14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 87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281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 9 </a:t>
                      </a:r>
                      <a:r>
                        <a:rPr lang="en-US" sz="1600" b="1" u="none" strike="noStrike" dirty="0">
                          <a:effectLst/>
                        </a:rPr>
                        <a:t>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49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16.4 - </a:t>
                      </a:r>
                      <a:r>
                        <a:rPr lang="en-US" sz="1600" b="1" u="none" strike="noStrike" dirty="0" smtClean="0">
                          <a:effectLst/>
                        </a:rPr>
                        <a:t>185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413691"/>
              </p:ext>
            </p:extLst>
          </p:nvPr>
        </p:nvGraphicFramePr>
        <p:xfrm>
          <a:off x="2830830" y="3028950"/>
          <a:ext cx="2979420" cy="832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9420"/>
              </a:tblGrid>
              <a:tr h="573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The surge in crop prices is induced by the </a:t>
                      </a:r>
                      <a:r>
                        <a:rPr lang="en-US" sz="1800" b="1" u="none" strike="noStrike" dirty="0" smtClean="0">
                          <a:effectLst/>
                        </a:rPr>
                        <a:t>fall in </a:t>
                      </a:r>
                      <a:r>
                        <a:rPr lang="en-US" sz="1800" b="1" u="none" strike="noStrike" dirty="0">
                          <a:effectLst/>
                        </a:rPr>
                        <a:t>crop production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1544142"/>
                  </p:ext>
                </p:extLst>
              </p:nvPr>
            </p:nvGraphicFramePr>
            <p:xfrm>
              <a:off x="1524000" y="5730240"/>
              <a:ext cx="6705600" cy="88582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6705600"/>
                  </a:tblGrid>
                  <a:tr h="885825">
                    <a:tc>
                      <a:txBody>
                        <a:bodyPr/>
                        <a:lstStyle/>
                        <a:p>
                          <a:pPr marL="285750" indent="-285750" algn="l" fontAlgn="b">
                            <a:buFont typeface="Arial" pitchFamily="34" charset="0"/>
                            <a:buChar char="•"/>
                          </a:pPr>
                          <a:r>
                            <a:rPr lang="en-US" sz="1800" b="1" u="none" strike="noStrike" dirty="0" smtClean="0">
                              <a:effectLst/>
                            </a:rPr>
                            <a:t>Decline in crop production impacts food availability</a:t>
                          </a:r>
                        </a:p>
                        <a:p>
                          <a:pPr marL="285750" indent="-285750" algn="l" fontAlgn="b">
                            <a:buFont typeface="Arial" pitchFamily="34" charset="0"/>
                            <a:buChar char="•"/>
                          </a:pPr>
                          <a:r>
                            <a:rPr lang="en-US" sz="1800" b="1" u="none" strike="noStrike" dirty="0" smtClean="0">
                              <a:effectLst/>
                            </a:rPr>
                            <a:t>An</a:t>
                          </a:r>
                          <a:r>
                            <a:rPr lang="en-US" sz="1800" b="1" u="none" strike="noStrike" baseline="0" dirty="0" smtClean="0">
                              <a:effectLst/>
                            </a:rPr>
                            <a:t> increase in crop prices impacts food accessibility</a:t>
                          </a:r>
                        </a:p>
                        <a:p>
                          <a:pPr algn="l" fontAlgn="b"/>
                          <a14:m>
                            <m:oMath xmlns:m="http://schemas.openxmlformats.org/officeDocument/2006/math">
                              <m:r>
                                <a:rPr lang="en-US" sz="1800" b="1" i="1" u="none" strike="noStrike" smtClean="0">
                                  <a:effectLst/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sz="1800" b="1" u="none" strike="noStrike" dirty="0" smtClean="0">
                              <a:effectLst/>
                            </a:rPr>
                            <a:t> Climate </a:t>
                          </a:r>
                          <a:r>
                            <a:rPr lang="en-US" sz="1800" b="1" u="none" strike="noStrike" dirty="0">
                              <a:effectLst/>
                            </a:rPr>
                            <a:t>change </a:t>
                          </a:r>
                          <a:r>
                            <a:rPr lang="en-US" sz="1800" b="1" u="none" strike="noStrike" dirty="0" smtClean="0">
                              <a:effectLst/>
                            </a:rPr>
                            <a:t>aggravates food insecurity in the</a:t>
                          </a:r>
                          <a:r>
                            <a:rPr lang="en-US" sz="1800" b="1" u="none" strike="noStrike" baseline="0" dirty="0" smtClean="0">
                              <a:effectLst/>
                            </a:rPr>
                            <a:t> Nile basin</a:t>
                          </a:r>
                          <a:endParaRPr lang="en-US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b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1544142"/>
                  </p:ext>
                </p:extLst>
              </p:nvPr>
            </p:nvGraphicFramePr>
            <p:xfrm>
              <a:off x="1524000" y="5730240"/>
              <a:ext cx="6705600" cy="88582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6705600"/>
                  </a:tblGrid>
                  <a:tr h="8858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b">
                        <a:blipFill rotWithShape="1">
                          <a:blip r:embed="rId6"/>
                          <a:stretch>
                            <a:fillRect t="-690" b="-165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348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136"/>
            <a:ext cx="8229600" cy="525464"/>
          </a:xfrm>
        </p:spPr>
        <p:txBody>
          <a:bodyPr>
            <a:normAutofit fontScale="90000"/>
          </a:bodyPr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63880"/>
            <a:ext cx="8991600" cy="6248400"/>
          </a:xfrm>
        </p:spPr>
        <p:txBody>
          <a:bodyPr/>
          <a:lstStyle/>
          <a:p>
            <a:r>
              <a:rPr lang="en-US" dirty="0" smtClean="0"/>
              <a:t>Climate change impact on economic growth and welfare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7605195"/>
              </p:ext>
            </p:extLst>
          </p:nvPr>
        </p:nvGraphicFramePr>
        <p:xfrm>
          <a:off x="152400" y="1600200"/>
          <a:ext cx="30480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682659"/>
              </p:ext>
            </p:extLst>
          </p:nvPr>
        </p:nvGraphicFramePr>
        <p:xfrm>
          <a:off x="5791200" y="1676400"/>
          <a:ext cx="3200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8398343"/>
              </p:ext>
            </p:extLst>
          </p:nvPr>
        </p:nvGraphicFramePr>
        <p:xfrm>
          <a:off x="152400" y="4343400"/>
          <a:ext cx="29718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443379"/>
              </p:ext>
            </p:extLst>
          </p:nvPr>
        </p:nvGraphicFramePr>
        <p:xfrm>
          <a:off x="6400800" y="4343400"/>
          <a:ext cx="2590800" cy="1655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0800"/>
              </a:tblGrid>
              <a:tr h="144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</a:rPr>
                        <a:t>Mainly due </a:t>
                      </a:r>
                      <a:r>
                        <a:rPr lang="en-US" sz="1800" b="1" u="none" strike="noStrike" dirty="0">
                          <a:effectLst/>
                        </a:rPr>
                        <a:t>to climate change </a:t>
                      </a:r>
                      <a:r>
                        <a:rPr lang="en-US" sz="1800" b="1" u="none" strike="noStrike" dirty="0" smtClean="0">
                          <a:effectLst/>
                        </a:rPr>
                        <a:t>induced decline in land,  land productivity, and agricultural </a:t>
                      </a:r>
                      <a:r>
                        <a:rPr lang="en-US" sz="1800" b="1" u="none" strike="noStrike" dirty="0">
                          <a:effectLst/>
                        </a:rPr>
                        <a:t>multifactor productivity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412742"/>
              </p:ext>
            </p:extLst>
          </p:nvPr>
        </p:nvGraphicFramePr>
        <p:xfrm>
          <a:off x="2998470" y="3200400"/>
          <a:ext cx="2887663" cy="15201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5863"/>
                <a:gridCol w="719137"/>
                <a:gridCol w="982663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smtClean="0">
                          <a:effectLst/>
                        </a:rPr>
                        <a:t>Economic growth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SS1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SS2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Egypt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-1.6</a:t>
                      </a:r>
                    </a:p>
                  </a:txBody>
                  <a:tcPr marL="9525" marR="9525" marT="9525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Ethiopia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-6.9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-9.3</a:t>
                      </a:r>
                    </a:p>
                  </a:txBody>
                  <a:tcPr marL="9525" marR="9525" marT="9525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EQL Region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-5.7</a:t>
                      </a:r>
                    </a:p>
                  </a:txBody>
                  <a:tcPr marL="9525" marR="9525" marT="9525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Sudan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22819"/>
              </p:ext>
            </p:extLst>
          </p:nvPr>
        </p:nvGraphicFramePr>
        <p:xfrm>
          <a:off x="3078480" y="4800600"/>
          <a:ext cx="2835275" cy="15201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675"/>
                <a:gridCol w="889000"/>
                <a:gridCol w="736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Welfare loss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SS2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Egypt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-13.6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</a:rPr>
                        <a:t>-10.6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Ethiopia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-5.9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-7.7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EQL Region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</a:rPr>
                        <a:t>-12.8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-14.2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Sudan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>
                          <a:effectLst/>
                        </a:rPr>
                        <a:t>-1.4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-1.8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0879"/>
              </p:ext>
            </p:extLst>
          </p:nvPr>
        </p:nvGraphicFramePr>
        <p:xfrm>
          <a:off x="3268980" y="1219200"/>
          <a:ext cx="2432240" cy="1764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9406"/>
                <a:gridCol w="587685"/>
                <a:gridCol w="625149"/>
              </a:tblGrid>
              <a:tr h="47250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  </a:t>
                      </a:r>
                      <a:r>
                        <a:rPr lang="en-US" sz="1600" b="1" u="none" strike="noStrike" dirty="0" smtClean="0">
                          <a:effectLst/>
                        </a:rPr>
                        <a:t>Loss </a:t>
                      </a:r>
                      <a:r>
                        <a:rPr lang="en-US" sz="1600" b="1" u="none" strike="noStrike" dirty="0">
                          <a:effectLst/>
                        </a:rPr>
                        <a:t>in real </a:t>
                      </a:r>
                      <a:r>
                        <a:rPr lang="en-US" sz="1600" b="1" u="none" strike="noStrike" dirty="0" smtClean="0">
                          <a:effectLst/>
                        </a:rPr>
                        <a:t>GDP </a:t>
                      </a:r>
                    </a:p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</a:rPr>
                        <a:t>(USD Billion)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7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SS1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SS2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407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Egypt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>
                          <a:effectLst/>
                        </a:rPr>
                        <a:t>-12.1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>
                          <a:effectLst/>
                        </a:rPr>
                        <a:t>-9.4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407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Ethiopia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>
                          <a:effectLst/>
                        </a:rPr>
                        <a:t>-6.3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>
                          <a:effectLst/>
                        </a:rPr>
                        <a:t>-8.5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</a:tr>
              <a:tr h="2407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EQL Region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>
                          <a:effectLst/>
                        </a:rPr>
                        <a:t>-14.2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>
                          <a:effectLst/>
                        </a:rPr>
                        <a:t>-15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</a:tr>
              <a:tr h="2407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Sudan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>
                          <a:effectLst/>
                        </a:rPr>
                        <a:t>-1.8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600" b="1" u="none" strike="noStrike" dirty="0">
                          <a:effectLst/>
                        </a:rPr>
                        <a:t>-2.6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263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462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Welfare decomposition results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7893776"/>
              </p:ext>
            </p:extLst>
          </p:nvPr>
        </p:nvGraphicFramePr>
        <p:xfrm>
          <a:off x="76200" y="685800"/>
          <a:ext cx="43434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9826504"/>
              </p:ext>
            </p:extLst>
          </p:nvPr>
        </p:nvGraphicFramePr>
        <p:xfrm>
          <a:off x="76200" y="3429000"/>
          <a:ext cx="4495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601487"/>
              </p:ext>
            </p:extLst>
          </p:nvPr>
        </p:nvGraphicFramePr>
        <p:xfrm>
          <a:off x="4495800" y="3276600"/>
          <a:ext cx="44958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710206"/>
              </p:ext>
            </p:extLst>
          </p:nvPr>
        </p:nvGraphicFramePr>
        <p:xfrm>
          <a:off x="4724400" y="609600"/>
          <a:ext cx="42672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99032"/>
              </p:ext>
            </p:extLst>
          </p:nvPr>
        </p:nvGraphicFramePr>
        <p:xfrm>
          <a:off x="3276600" y="2209800"/>
          <a:ext cx="2743200" cy="1106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200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Technology effect and endowment effect are </a:t>
                      </a:r>
                      <a:r>
                        <a:rPr lang="en-US" sz="1800" b="1" u="none" strike="noStrike" dirty="0" smtClean="0">
                          <a:effectLst/>
                        </a:rPr>
                        <a:t>major factors </a:t>
                      </a:r>
                      <a:r>
                        <a:rPr lang="en-US" sz="1800" b="1" u="none" strike="noStrike" dirty="0">
                          <a:effectLst/>
                        </a:rPr>
                        <a:t>for Welfare loss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086852"/>
              </p:ext>
            </p:extLst>
          </p:nvPr>
        </p:nvGraphicFramePr>
        <p:xfrm>
          <a:off x="152400" y="6141720"/>
          <a:ext cx="876300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6300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Climate change is expected to have profound repercussions on the Nile economy and 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further 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compound the already precarious food security situation in the basin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013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9808"/>
            <a:ext cx="8610600" cy="425012"/>
          </a:xfrm>
        </p:spPr>
        <p:txBody>
          <a:bodyPr>
            <a:noAutofit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Simulation results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839200" cy="6248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Economic </a:t>
            </a:r>
            <a:r>
              <a:rPr lang="en-US" sz="2800" dirty="0"/>
              <a:t>effects and food security </a:t>
            </a:r>
            <a:r>
              <a:rPr lang="en-US" sz="2800" dirty="0" smtClean="0"/>
              <a:t>implications of AfCFTA:  SS1 </a:t>
            </a:r>
            <a:r>
              <a:rPr lang="en-US" sz="2800" dirty="0" err="1" smtClean="0"/>
              <a:t>vs</a:t>
            </a:r>
            <a:r>
              <a:rPr lang="en-US" sz="2800" dirty="0" smtClean="0"/>
              <a:t> SS3</a:t>
            </a:r>
          </a:p>
          <a:p>
            <a:pPr lvl="1"/>
            <a:r>
              <a:rPr lang="en-US" dirty="0" smtClean="0"/>
              <a:t>AfCFTA impacts on crop output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7920829"/>
              </p:ext>
            </p:extLst>
          </p:nvPr>
        </p:nvGraphicFramePr>
        <p:xfrm>
          <a:off x="152400" y="1947772"/>
          <a:ext cx="2971800" cy="2319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412628"/>
              </p:ext>
            </p:extLst>
          </p:nvPr>
        </p:nvGraphicFramePr>
        <p:xfrm>
          <a:off x="3276600" y="1982063"/>
          <a:ext cx="28956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0735463"/>
              </p:ext>
            </p:extLst>
          </p:nvPr>
        </p:nvGraphicFramePr>
        <p:xfrm>
          <a:off x="152400" y="4343400"/>
          <a:ext cx="3200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35742"/>
              </p:ext>
            </p:extLst>
          </p:nvPr>
        </p:nvGraphicFramePr>
        <p:xfrm>
          <a:off x="3429000" y="4267200"/>
          <a:ext cx="27432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1200" y="1371600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en-US" b="1" dirty="0"/>
              <a:t>Intra-African trade liberalization </a:t>
            </a:r>
            <a:r>
              <a:rPr lang="en-US" b="1" dirty="0" smtClean="0"/>
              <a:t>(AfCFTA) further </a:t>
            </a:r>
            <a:r>
              <a:rPr lang="en-US" b="1" dirty="0"/>
              <a:t>depresses domestic production</a:t>
            </a:r>
          </a:p>
          <a:p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3505200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en-US" sz="2000" b="1" dirty="0" smtClean="0"/>
              <a:t>Domestic production displaced by imports?</a:t>
            </a:r>
            <a:endParaRPr lang="en-US" sz="2000" b="1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44432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840</TotalTime>
  <Words>896</Words>
  <Application>Microsoft Office PowerPoint</Application>
  <PresentationFormat>On-screen Show (4:3)</PresentationFormat>
  <Paragraphs>186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Solstice</vt:lpstr>
      <vt:lpstr> The climate change – trade – food security nexus in the Nile basin An economy – wide analysis </vt:lpstr>
      <vt:lpstr>Introduction</vt:lpstr>
      <vt:lpstr>Research question, model and data</vt:lpstr>
      <vt:lpstr>Scenario design</vt:lpstr>
      <vt:lpstr>Simulation results</vt:lpstr>
      <vt:lpstr>Simulation results</vt:lpstr>
      <vt:lpstr>Simulation results</vt:lpstr>
      <vt:lpstr>Welfare decomposition results</vt:lpstr>
      <vt:lpstr> Simulation results </vt:lpstr>
      <vt:lpstr>Simulation results</vt:lpstr>
      <vt:lpstr>Simulation results</vt:lpstr>
      <vt:lpstr>Simulation results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climate change – trade – food security nexus in the Nile basin: An economy – wide analysis</dc:title>
  <dc:creator>Opti 3060</dc:creator>
  <cp:lastModifiedBy>Opti 3060</cp:lastModifiedBy>
  <cp:revision>95</cp:revision>
  <dcterms:created xsi:type="dcterms:W3CDTF">2024-04-04T06:09:59Z</dcterms:created>
  <dcterms:modified xsi:type="dcterms:W3CDTF">2024-04-06T12:41:39Z</dcterms:modified>
</cp:coreProperties>
</file>