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8" r:id="rId2"/>
    <p:sldId id="269" r:id="rId3"/>
    <p:sldId id="270" r:id="rId4"/>
    <p:sldId id="272" r:id="rId5"/>
    <p:sldId id="265" r:id="rId6"/>
    <p:sldId id="271" r:id="rId7"/>
    <p:sldId id="273" r:id="rId8"/>
  </p:sldIdLst>
  <p:sldSz cx="12192000" cy="6858000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BA20"/>
    <a:srgbClr val="F38F22"/>
    <a:srgbClr val="1B42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57" autoAdjust="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0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399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5902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tap.agecon.purdue.edu/databases/Africa/v3/regions.asp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gtap.agecon.purdue.edu/databases/v11/v11_sectors.aspx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Center for Global Trade Analysis, has been working to increase the coverage into the African continent for a while, first with assistance from the World Bank and the Netherlands Partnership Program (BNPP) and recently with contributors supported by the United Nations Economic Commission for Africa (UNECA).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u="none" strike="noStrike" kern="1200" baseline="0" dirty="0">
              <a:solidFill>
                <a:srgbClr val="000000"/>
              </a:solidFill>
              <a:effectLst/>
              <a:latin typeface="Verdana" panose="020B060403050404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Mission: 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To provide leadership in economic policy analysis by fostering collaboration to achieve better data and research outcomes.</a:t>
            </a:r>
            <a:endParaRPr lang="en-US" sz="1200" b="1" i="0" u="none" strike="noStrike" kern="1200" baseline="0" dirty="0">
              <a:solidFill>
                <a:srgbClr val="000000"/>
              </a:solidFill>
              <a:effectLst/>
              <a:latin typeface="Verdana" panose="020B060403050404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u="none" strike="noStrike" kern="1200" baseline="0" dirty="0">
              <a:solidFill>
                <a:srgbClr val="000000"/>
              </a:solidFill>
              <a:effectLst/>
              <a:latin typeface="Verdana" panose="020B060403050404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We value: 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International collaboration because it increases quality of data and analysis.</a:t>
            </a:r>
          </a:p>
        </p:txBody>
      </p:sp>
    </p:spTree>
    <p:extLst>
      <p:ext uri="{BB962C8B-B14F-4D97-AF65-F5344CB8AC3E}">
        <p14:creationId xmlns:p14="http://schemas.microsoft.com/office/powerpoint/2010/main" val="4146119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+mn-ea"/>
                <a:cs typeface="Times New Roman" panose="02020603050405020304" pitchFamily="18" charset="0"/>
              </a:rPr>
              <a:t>The international targets include macroeconomic data which rebases all data to the reference year and currency units.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+mn-ea"/>
                <a:cs typeface="Times New Roman" panose="02020603050405020304" pitchFamily="18" charset="0"/>
              </a:rPr>
              <a:t>Agricultural Production Targeting and </a:t>
            </a:r>
            <a:r>
              <a:rPr lang="en-US" sz="1200" b="1" i="0" u="none" strike="noStrike" kern="1200" baseline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+mn-ea"/>
                <a:cs typeface="Times New Roman" panose="02020603050405020304" pitchFamily="18" charset="0"/>
              </a:rPr>
              <a:t>disaggregation</a:t>
            </a:r>
            <a:r>
              <a:rPr lang="en-US" sz="1200" b="0" i="0" u="none" strike="noStrike" kern="1200" baseline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+mn-ea"/>
                <a:cs typeface="Times New Roman" panose="02020603050405020304" pitchFamily="18" charset="0"/>
              </a:rPr>
              <a:t> (FAO)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+mn-ea"/>
                <a:cs typeface="Times New Roman" panose="02020603050405020304" pitchFamily="18" charset="0"/>
              </a:rPr>
              <a:t>Energy data, bilateral trade data (merchandise and services) is balanced as is needed for CGE modelling.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+mn-ea"/>
                <a:cs typeface="Times New Roman" panose="02020603050405020304" pitchFamily="18" charset="0"/>
              </a:rPr>
              <a:t>Protection data: bilateral tariffs, agricultural support and export subsidies.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+mn-ea"/>
                <a:cs typeface="Times New Roman" panose="02020603050405020304" pitchFamily="18" charset="0"/>
              </a:rPr>
              <a:t>Income and factor taxes, labor disaggregation.</a:t>
            </a:r>
          </a:p>
        </p:txBody>
      </p:sp>
    </p:spTree>
    <p:extLst>
      <p:ext uri="{BB962C8B-B14F-4D97-AF65-F5344CB8AC3E}">
        <p14:creationId xmlns:p14="http://schemas.microsoft.com/office/powerpoint/2010/main" val="1101503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third GTAP Africa Data Base includes data for </a:t>
            </a:r>
            <a:r>
              <a:rPr lang="en-US" sz="1200" u="sng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51 regions</a:t>
            </a:r>
            <a:r>
              <a:rPr lang="en-US" sz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(43 African regions plus 8 other aggregated regions) and the </a:t>
            </a:r>
            <a:r>
              <a:rPr lang="en-US" sz="1200" u="sng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65 sectors</a:t>
            </a:r>
            <a:r>
              <a:rPr lang="en-US" sz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of the GTAP 11 Data Base. New and updated I-O tables have been contributed with the help of African economists who were funded by the UNECA to contribute this data and pursue research on African economic issues.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3</a:t>
            </a:r>
            <a:r>
              <a:rPr lang="en-US" sz="1200" baseline="30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sz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GTAP Africa Data Base is packaged with the GTAPAgg2 aggregation software which is freely available for download on the GTAP website.</a:t>
            </a:r>
          </a:p>
        </p:txBody>
      </p:sp>
    </p:spTree>
    <p:extLst>
      <p:ext uri="{BB962C8B-B14F-4D97-AF65-F5344CB8AC3E}">
        <p14:creationId xmlns:p14="http://schemas.microsoft.com/office/powerpoint/2010/main" val="20070352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Rest of North Africa: Libya and Western Sahara</a:t>
            </a:r>
          </a:p>
          <a:p>
            <a:r>
              <a:rPr lang="en-US" dirty="0"/>
              <a:t>Rest of Western Africa: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Cabo Verde, Gambia, Guinea-Bissau, Liberia, </a:t>
            </a:r>
            <a:r>
              <a:rPr lang="en-US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Mauritania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, Saint Helena, Sierra Leone</a:t>
            </a:r>
            <a:endParaRPr lang="en-US" dirty="0"/>
          </a:p>
          <a:p>
            <a:r>
              <a:rPr lang="en-US" b="1" dirty="0"/>
              <a:t>Rest of South and Central Africa: </a:t>
            </a:r>
            <a:r>
              <a:rPr lang="en-US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Angola, Sao Tome and Principe</a:t>
            </a:r>
            <a:endParaRPr lang="en-US" b="1" dirty="0"/>
          </a:p>
          <a:p>
            <a:r>
              <a:rPr lang="en-US" dirty="0"/>
              <a:t>Rest of Eastern Africa: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en-US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Burundi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, Djibouti, Eritrea, Mayotte, </a:t>
            </a:r>
            <a:r>
              <a:rPr lang="en-US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Seychelles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, Somalia, South Sudan</a:t>
            </a:r>
            <a:endParaRPr lang="en-US" dirty="0"/>
          </a:p>
          <a:p>
            <a:r>
              <a:rPr lang="en-US" dirty="0"/>
              <a:t>Rest of South African Customs Union: Lesotho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041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6172200"/>
            <a:ext cx="12192000" cy="747583"/>
          </a:xfrm>
          <a:prstGeom prst="rect">
            <a:avLst/>
          </a:prstGeom>
          <a:solidFill>
            <a:srgbClr val="1B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014343"/>
            <a:ext cx="10058400" cy="2051367"/>
          </a:xfrm>
        </p:spPr>
        <p:txBody>
          <a:bodyPr anchor="ctr" anchorCtr="0">
            <a:normAutofit/>
          </a:bodyPr>
          <a:lstStyle>
            <a:lvl1pPr algn="ctr"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157786"/>
            <a:ext cx="10058400" cy="137623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87026" y="-163440"/>
            <a:ext cx="1720662" cy="7396838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95250" y="6260501"/>
            <a:ext cx="3305175" cy="5078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900" b="1" baseline="0" dirty="0">
                <a:solidFill>
                  <a:schemeClr val="bg1"/>
                </a:solidFill>
                <a:latin typeface="Arial" panose="020B0604020202020204" pitchFamily="34" charset="0"/>
              </a:rPr>
              <a:t>Center for Global Trade Analysis</a:t>
            </a:r>
          </a:p>
          <a:p>
            <a:r>
              <a:rPr lang="en-US" sz="900" baseline="0" dirty="0">
                <a:solidFill>
                  <a:schemeClr val="bg1"/>
                </a:solidFill>
                <a:latin typeface="Arial" panose="020B0604020202020204" pitchFamily="34" charset="0"/>
              </a:rPr>
              <a:t>Department of Agricultural Economics, Purdue University</a:t>
            </a:r>
          </a:p>
          <a:p>
            <a:r>
              <a:rPr lang="en-US" sz="900" baseline="0" dirty="0">
                <a:solidFill>
                  <a:schemeClr val="bg1"/>
                </a:solidFill>
                <a:latin typeface="Arial" panose="020B0604020202020204" pitchFamily="34" charset="0"/>
              </a:rPr>
              <a:t>403 Mitch Daniels Blvd., West Lafayette, IN 47907-2056 USA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242887" y="229671"/>
            <a:ext cx="3676650" cy="1308422"/>
            <a:chOff x="3719513" y="458271"/>
            <a:chExt cx="3676650" cy="1308422"/>
          </a:xfrm>
        </p:grpSpPr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1038" y="458271"/>
              <a:ext cx="2724150" cy="94848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 userDrawn="1"/>
          </p:nvSpPr>
          <p:spPr>
            <a:xfrm>
              <a:off x="3719513" y="1397361"/>
              <a:ext cx="3676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>
                  <a:latin typeface="Candara" panose="020E0502030303020204" pitchFamily="34" charset="0"/>
                </a:rPr>
                <a:t>Global Trade</a:t>
              </a:r>
              <a:r>
                <a:rPr lang="en-US" sz="1800" b="1" baseline="0" dirty="0">
                  <a:latin typeface="Candara" panose="020E0502030303020204" pitchFamily="34" charset="0"/>
                </a:rPr>
                <a:t> Analysis Project</a:t>
              </a:r>
              <a:endParaRPr lang="en-US" sz="1800" b="1" dirty="0">
                <a:latin typeface="Candara" panose="020E0502030303020204" pitchFamily="34" charset="0"/>
              </a:endParaRPr>
            </a:p>
          </p:txBody>
        </p:sp>
      </p:grpSp>
      <p:sp>
        <p:nvSpPr>
          <p:cNvPr id="20" name="TextBox 19"/>
          <p:cNvSpPr txBox="1"/>
          <p:nvPr userDrawn="1"/>
        </p:nvSpPr>
        <p:spPr>
          <a:xfrm>
            <a:off x="8243470" y="6321487"/>
            <a:ext cx="1859160" cy="44627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900" b="1" i="0" u="none" baseline="0" dirty="0">
                <a:solidFill>
                  <a:schemeClr val="bg1"/>
                </a:solidFill>
                <a:latin typeface="Arial" panose="020B0604020202020204" pitchFamily="34" charset="0"/>
              </a:rPr>
              <a:t>Stay Connected with GTAP!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00" b="1" i="1" u="none" baseline="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0" i="1" u="none" baseline="0" dirty="0">
                <a:solidFill>
                  <a:schemeClr val="bg1"/>
                </a:solidFill>
                <a:latin typeface="Arial" panose="020B0604020202020204" pitchFamily="34" charset="0"/>
              </a:rPr>
              <a:t>www.gtap.agecon.purdue.edu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43BA3CE-74C9-4CBD-9112-41B9620542FF}"/>
              </a:ext>
            </a:extLst>
          </p:cNvPr>
          <p:cNvGrpSpPr/>
          <p:nvPr userDrawn="1"/>
        </p:nvGrpSpPr>
        <p:grpSpPr>
          <a:xfrm>
            <a:off x="10067378" y="6288455"/>
            <a:ext cx="519492" cy="512340"/>
            <a:chOff x="10067378" y="6288455"/>
            <a:chExt cx="519492" cy="51234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08921B0-2C90-4C21-92BC-36E0155F28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8270" y="6288455"/>
              <a:ext cx="228600" cy="22860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413DF22-0F2C-4ED9-88C6-FB9E190BD126}"/>
                </a:ext>
              </a:extLst>
            </p:cNvPr>
            <p:cNvPicPr preferRelativeResize="0">
              <a:picLocks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69848" y="6300216"/>
              <a:ext cx="219456" cy="21031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B309514-7418-40E2-B732-F3BAAD4AA9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67378" y="6572195"/>
              <a:ext cx="228600" cy="22860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6D17CFE5-801B-4730-AA79-7710EA60600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8270" y="6572195"/>
              <a:ext cx="228600" cy="228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4730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475" y="1825625"/>
            <a:ext cx="10972800" cy="4351338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52475" y="365125"/>
            <a:ext cx="109728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982075" y="6356350"/>
            <a:ext cx="2743200" cy="365125"/>
          </a:xfrm>
        </p:spPr>
        <p:txBody>
          <a:bodyPr/>
          <a:lstStyle/>
          <a:p>
            <a:fld id="{89D7931E-637B-46D8-A580-615CC76C5C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-28574" y="0"/>
            <a:ext cx="152400" cy="6858000"/>
          </a:xfrm>
          <a:prstGeom prst="rect">
            <a:avLst/>
          </a:prstGeom>
          <a:solidFill>
            <a:srgbClr val="1B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190500" y="0"/>
            <a:ext cx="209549" cy="6858000"/>
          </a:xfrm>
          <a:prstGeom prst="rect">
            <a:avLst/>
          </a:prstGeom>
          <a:gradFill flip="none" rotWithShape="1">
            <a:gsLst>
              <a:gs pos="0">
                <a:srgbClr val="F38F22"/>
              </a:gs>
              <a:gs pos="100000">
                <a:srgbClr val="F1BA2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514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6172200"/>
            <a:ext cx="12192000" cy="747583"/>
          </a:xfrm>
          <a:prstGeom prst="rect">
            <a:avLst/>
          </a:prstGeom>
          <a:solidFill>
            <a:srgbClr val="1B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014343"/>
            <a:ext cx="10058400" cy="2051367"/>
          </a:xfrm>
        </p:spPr>
        <p:txBody>
          <a:bodyPr anchor="ctr" anchorCtr="0">
            <a:normAutofit/>
          </a:bodyPr>
          <a:lstStyle>
            <a:lvl1pPr algn="ctr">
              <a:defRPr sz="48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157786"/>
            <a:ext cx="10058400" cy="137623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87026" y="-163440"/>
            <a:ext cx="1720662" cy="7396838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95250" y="6260501"/>
            <a:ext cx="3305175" cy="5078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900" b="1" baseline="0" dirty="0">
                <a:solidFill>
                  <a:schemeClr val="bg1"/>
                </a:solidFill>
                <a:latin typeface="Arial" panose="020B0604020202020204" pitchFamily="34" charset="0"/>
              </a:rPr>
              <a:t>Center for Global Trade Analysis</a:t>
            </a:r>
          </a:p>
          <a:p>
            <a:r>
              <a:rPr lang="en-US" sz="900" baseline="0" dirty="0">
                <a:solidFill>
                  <a:schemeClr val="bg1"/>
                </a:solidFill>
                <a:latin typeface="Arial" panose="020B0604020202020204" pitchFamily="34" charset="0"/>
              </a:rPr>
              <a:t>Department of Agricultural Economics, Purdue University</a:t>
            </a:r>
          </a:p>
          <a:p>
            <a:r>
              <a:rPr lang="en-US" sz="900" baseline="0" dirty="0">
                <a:solidFill>
                  <a:schemeClr val="bg1"/>
                </a:solidFill>
                <a:latin typeface="Arial" panose="020B0604020202020204" pitchFamily="34" charset="0"/>
              </a:rPr>
              <a:t>403 Mitch Daniels Blvd., West Lafayette, IN 47907-2056 USA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242887" y="229671"/>
            <a:ext cx="3676650" cy="1308422"/>
            <a:chOff x="3719513" y="458271"/>
            <a:chExt cx="3676650" cy="1308422"/>
          </a:xfrm>
        </p:grpSpPr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1038" y="458271"/>
              <a:ext cx="2724150" cy="94848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 userDrawn="1"/>
          </p:nvSpPr>
          <p:spPr>
            <a:xfrm>
              <a:off x="3719513" y="1397361"/>
              <a:ext cx="3676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>
                  <a:latin typeface="Candara" panose="020E0502030303020204" pitchFamily="34" charset="0"/>
                </a:rPr>
                <a:t>Global Trade</a:t>
              </a:r>
              <a:r>
                <a:rPr lang="en-US" sz="1800" b="1" baseline="0" dirty="0">
                  <a:latin typeface="Candara" panose="020E0502030303020204" pitchFamily="34" charset="0"/>
                </a:rPr>
                <a:t> Analysis Project</a:t>
              </a:r>
              <a:endParaRPr lang="en-US" sz="1800" b="1" dirty="0">
                <a:latin typeface="Candara" panose="020E0502030303020204" pitchFamily="34" charset="0"/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8243470" y="6321487"/>
            <a:ext cx="1859160" cy="44627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900" b="1" i="0" u="none" baseline="0" dirty="0">
                <a:solidFill>
                  <a:schemeClr val="bg1"/>
                </a:solidFill>
                <a:latin typeface="Arial" panose="020B0604020202020204" pitchFamily="34" charset="0"/>
              </a:rPr>
              <a:t>Stay Connected with GTAP!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00" b="1" i="1" u="none" baseline="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0" i="1" u="none" baseline="0" dirty="0">
                <a:solidFill>
                  <a:schemeClr val="bg1"/>
                </a:solidFill>
                <a:latin typeface="Arial" panose="020B0604020202020204" pitchFamily="34" charset="0"/>
              </a:rPr>
              <a:t>www.gtap.agecon.purdue.edu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B9FB13-DE85-4A16-8B74-C972A48DFC01}"/>
              </a:ext>
            </a:extLst>
          </p:cNvPr>
          <p:cNvGrpSpPr/>
          <p:nvPr userDrawn="1"/>
        </p:nvGrpSpPr>
        <p:grpSpPr>
          <a:xfrm>
            <a:off x="10067378" y="6288455"/>
            <a:ext cx="519492" cy="512340"/>
            <a:chOff x="10067378" y="6288455"/>
            <a:chExt cx="519492" cy="51234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774509F-56A0-4137-829C-89271E4161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8270" y="6288455"/>
              <a:ext cx="228600" cy="2286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7786882-370E-4246-9E30-E0E3D516D1F9}"/>
                </a:ext>
              </a:extLst>
            </p:cNvPr>
            <p:cNvPicPr preferRelativeResize="0">
              <a:picLocks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69848" y="6300216"/>
              <a:ext cx="219456" cy="21031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41A54EF-6F35-4545-835B-0D2A316D7E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67378" y="6572195"/>
              <a:ext cx="228600" cy="22860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77A0B384-4348-48A3-AA53-B0A398B00A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8270" y="6572195"/>
              <a:ext cx="228600" cy="228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2624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7931E-637B-46D8-A580-615CC76C5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836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rgbClr val="2E3640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rgbClr val="666767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rgbClr val="666767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666767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666767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666767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Io6zr0PHGV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reepngimg.com/png/65094-emoticon-icons-youtube-computer-facebook-smile-emoji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playlist?list=PLPxv-eNe5-sG03RpQQa16B87xC88jvj42" TargetMode="External"/><Relationship Id="rId3" Type="http://schemas.openxmlformats.org/officeDocument/2006/relationships/hyperlink" Target="https://www.jgea.org/ojs/index.php/jgea/article/view/181" TargetMode="External"/><Relationship Id="rId7" Type="http://schemas.openxmlformats.org/officeDocument/2006/relationships/hyperlink" Target="http://www.gtap.agecon.purdue.edu/events/gtap-u" TargetMode="External"/><Relationship Id="rId2" Type="http://schemas.openxmlformats.org/officeDocument/2006/relationships/hyperlink" Target="http://www.gtap.org/databases/v11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GNq_Ifo_IbY" TargetMode="External"/><Relationship Id="rId5" Type="http://schemas.openxmlformats.org/officeDocument/2006/relationships/hyperlink" Target="http://www.gtap.org/databases/contribute/" TargetMode="External"/><Relationship Id="rId10" Type="http://schemas.openxmlformats.org/officeDocument/2006/relationships/hyperlink" Target="https://freepngimg.com/png/65094-emoticon-icons-youtube-computer-facebook-smile-emoji" TargetMode="External"/><Relationship Id="rId4" Type="http://schemas.openxmlformats.org/officeDocument/2006/relationships/hyperlink" Target="https://youtu.be/B4IiawOzzc8" TargetMode="Externa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16D4E-0197-4E6B-964D-33AB3CF5A8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GTAP Data Base – Overview and Increasing Africa Coverage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F4A50E-E8D0-4741-863C-192E2D502E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Virtual Seminar Series</a:t>
            </a:r>
          </a:p>
          <a:p>
            <a:r>
              <a:rPr lang="en-US" dirty="0"/>
              <a:t>Vol 5, No 2 (2024)</a:t>
            </a:r>
          </a:p>
        </p:txBody>
      </p:sp>
    </p:spTree>
    <p:extLst>
      <p:ext uri="{BB962C8B-B14F-4D97-AF65-F5344CB8AC3E}">
        <p14:creationId xmlns:p14="http://schemas.microsoft.com/office/powerpoint/2010/main" val="1618623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692066E-E77C-40DE-BF94-B4069191F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475" y="1825625"/>
            <a:ext cx="11299978" cy="4667250"/>
          </a:xfrm>
        </p:spPr>
        <p:txBody>
          <a:bodyPr>
            <a:noAutofit/>
          </a:bodyPr>
          <a:lstStyle/>
          <a:p>
            <a:pPr>
              <a:spcBef>
                <a:spcPts val="800"/>
              </a:spcBef>
            </a:pPr>
            <a:r>
              <a:rPr lang="en-US" dirty="0"/>
              <a:t>Analytical database for general equilibrium models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Constructed with global coverage (200+ countries)</a:t>
            </a:r>
          </a:p>
          <a:p>
            <a:pPr>
              <a:spcBef>
                <a:spcPts val="800"/>
              </a:spcBef>
            </a:pPr>
            <a:endParaRPr lang="en-US" sz="1000" dirty="0"/>
          </a:p>
          <a:p>
            <a:pPr>
              <a:spcBef>
                <a:spcPts val="800"/>
              </a:spcBef>
            </a:pPr>
            <a:r>
              <a:rPr lang="en-US" dirty="0"/>
              <a:t>Regional coverage in GTAP is given by the contributed IO tables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The database is more than the collection of IOTs</a:t>
            </a:r>
          </a:p>
          <a:p>
            <a:pPr>
              <a:spcBef>
                <a:spcPts val="800"/>
              </a:spcBef>
            </a:pPr>
            <a:endParaRPr lang="en-US" sz="1000" dirty="0"/>
          </a:p>
          <a:p>
            <a:pPr>
              <a:spcBef>
                <a:spcPts val="800"/>
              </a:spcBef>
            </a:pPr>
            <a:r>
              <a:rPr lang="en-US" dirty="0"/>
              <a:t>The IOT provides the structure (shares) 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Other targets such as macro, trade, energy, and protection data provide the values</a:t>
            </a:r>
          </a:p>
          <a:p>
            <a:pPr>
              <a:spcBef>
                <a:spcPts val="800"/>
              </a:spcBef>
            </a:pPr>
            <a:endParaRPr lang="en-US" sz="1000" dirty="0"/>
          </a:p>
          <a:p>
            <a:pPr>
              <a:spcBef>
                <a:spcPts val="800"/>
              </a:spcBef>
            </a:pPr>
            <a:r>
              <a:rPr lang="en-US" dirty="0"/>
              <a:t>Currently working towards the 12th version 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Since 8</a:t>
            </a:r>
            <a:r>
              <a:rPr lang="en-US" baseline="30000" dirty="0"/>
              <a:t>th</a:t>
            </a:r>
            <a:r>
              <a:rPr lang="en-US" dirty="0"/>
              <a:t> edition maintaining a time-series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8E4F41-4429-4FAF-AA16-5D48E91A7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GTAP Data Base Overview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F3E2F4-BB81-4FAE-8E84-ADF80F851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7931E-637B-46D8-A580-615CC76C5C6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840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EAB3555-D5B9-4A50-8FFC-006194F19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Based on GTAP 11, reference year 2017</a:t>
            </a:r>
          </a:p>
          <a:p>
            <a:pPr lvl="1"/>
            <a:r>
              <a:rPr lang="en-US" dirty="0"/>
              <a:t>Focus on African countries (51 regions)</a:t>
            </a:r>
          </a:p>
          <a:p>
            <a:endParaRPr lang="en-US" sz="1000" dirty="0"/>
          </a:p>
          <a:p>
            <a:r>
              <a:rPr lang="en-US" dirty="0"/>
              <a:t>GTAP’s 65 sector classification is available</a:t>
            </a:r>
          </a:p>
          <a:p>
            <a:pPr lvl="1"/>
            <a:r>
              <a:rPr lang="en-US" dirty="0"/>
              <a:t>That can be further aggregated for modelling purposes</a:t>
            </a:r>
          </a:p>
          <a:p>
            <a:endParaRPr lang="en-US" sz="1000" dirty="0"/>
          </a:p>
          <a:p>
            <a:r>
              <a:rPr lang="en-US" dirty="0"/>
              <a:t>Greenhouse gas emissions, energy volumes, and nutritional accounts</a:t>
            </a:r>
          </a:p>
          <a:p>
            <a:pPr lvl="1"/>
            <a:r>
              <a:rPr lang="en-US" dirty="0"/>
              <a:t>All included in GTAPAgg2 distribution</a:t>
            </a:r>
          </a:p>
          <a:p>
            <a:pPr lvl="1"/>
            <a:r>
              <a:rPr lang="en-US" dirty="0"/>
              <a:t>GTAPAgg2 </a:t>
            </a:r>
            <a:r>
              <a:rPr lang="en-US" b="0" dirty="0"/>
              <a:t>- User-interface for creating aggregated data bases from the fully disaggregated GTAP Data Base </a:t>
            </a:r>
          </a:p>
          <a:p>
            <a:endParaRPr lang="en-US" sz="500" b="0" dirty="0"/>
          </a:p>
          <a:p>
            <a:pPr marL="1371600" lvl="3" indent="0">
              <a:buNone/>
            </a:pPr>
            <a:r>
              <a:rPr lang="en-US" sz="2400" b="0" dirty="0">
                <a:hlinkClick r:id="rId3"/>
              </a:rPr>
              <a:t>https://youtu.be/Io6zr0PHGV4</a:t>
            </a:r>
            <a:r>
              <a:rPr lang="en-US" sz="2400" b="0" dirty="0"/>
              <a:t> </a:t>
            </a:r>
          </a:p>
          <a:p>
            <a:pPr marL="1371600" lvl="3" indent="0">
              <a:buNone/>
            </a:pPr>
            <a:endParaRPr lang="en-US" sz="3200" dirty="0"/>
          </a:p>
          <a:p>
            <a:pPr marL="1371600" lvl="3" indent="0">
              <a:buNone/>
            </a:pPr>
            <a:endParaRPr lang="en-US" sz="2400" b="0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8CA051-5693-4D3E-B190-0B96A3D8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3</a:t>
            </a:r>
            <a:r>
              <a:rPr lang="it-IT" baseline="30000" dirty="0"/>
              <a:t>rd</a:t>
            </a:r>
            <a:r>
              <a:rPr lang="it-IT" dirty="0"/>
              <a:t> GTAP Africa Data Base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DCF63C-26EC-4FAA-8391-2B073A73D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7931E-637B-46D8-A580-615CC76C5C63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B0E11B-C079-44AF-AC17-AD75D5BCA3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557628" y="5554233"/>
            <a:ext cx="531105" cy="53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570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FFA492-1F2B-4C03-BD6F-09A5ADF05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GTAP 101, fully online course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EDE870-F524-48BC-A139-31BE1007E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7931E-637B-46D8-A580-615CC76C5C63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028347E8-E804-4812-B633-8491A3252E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1809" y="1440800"/>
            <a:ext cx="8743686" cy="4736163"/>
          </a:xfrm>
        </p:spPr>
      </p:pic>
    </p:spTree>
    <p:extLst>
      <p:ext uri="{BB962C8B-B14F-4D97-AF65-F5344CB8AC3E}">
        <p14:creationId xmlns:p14="http://schemas.microsoft.com/office/powerpoint/2010/main" val="1714102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65793D-AC28-478B-8F18-6B7D8A1BA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474" y="1825624"/>
            <a:ext cx="11351293" cy="4773479"/>
          </a:xfrm>
        </p:spPr>
        <p:txBody>
          <a:bodyPr>
            <a:noAutofit/>
          </a:bodyPr>
          <a:lstStyle/>
          <a:p>
            <a:pPr>
              <a:spcBef>
                <a:spcPts val="900"/>
              </a:spcBef>
            </a:pPr>
            <a:r>
              <a:rPr lang="en-US" sz="2200" b="0" dirty="0"/>
              <a:t>Algeria, Egypt, Morocco, Tunisia, </a:t>
            </a:r>
            <a:r>
              <a:rPr lang="en-US" sz="2200" dirty="0"/>
              <a:t>Rest of North Africa</a:t>
            </a:r>
          </a:p>
          <a:p>
            <a:pPr>
              <a:spcBef>
                <a:spcPts val="900"/>
              </a:spcBef>
            </a:pPr>
            <a:endParaRPr lang="en-US" sz="900" dirty="0"/>
          </a:p>
          <a:p>
            <a:pPr>
              <a:spcBef>
                <a:spcPts val="900"/>
              </a:spcBef>
            </a:pPr>
            <a:r>
              <a:rPr lang="en-US" sz="2200" b="0" dirty="0"/>
              <a:t>Benin, Burkina Faso, Cameroon, Côte d'Ivoire, Ghana, Guinea, Mali, Niger, Nigeria, Senegal, Togo, </a:t>
            </a:r>
            <a:r>
              <a:rPr lang="en-US" sz="2200" dirty="0"/>
              <a:t>Rest of Western Africa</a:t>
            </a:r>
          </a:p>
          <a:p>
            <a:pPr>
              <a:spcBef>
                <a:spcPts val="900"/>
              </a:spcBef>
            </a:pPr>
            <a:endParaRPr lang="en-US" sz="900" dirty="0"/>
          </a:p>
          <a:p>
            <a:pPr>
              <a:spcBef>
                <a:spcPts val="900"/>
              </a:spcBef>
            </a:pPr>
            <a:r>
              <a:rPr lang="en-US" sz="2200" b="0" dirty="0"/>
              <a:t>Central African Rep., Chad, Congo, D. R. of the Congo, Equatorial Guinea, Gabon, </a:t>
            </a:r>
            <a:r>
              <a:rPr lang="en-US" sz="2200" dirty="0"/>
              <a:t>Rest of South and Central Africa</a:t>
            </a:r>
          </a:p>
          <a:p>
            <a:pPr>
              <a:spcBef>
                <a:spcPts val="900"/>
              </a:spcBef>
            </a:pPr>
            <a:endParaRPr lang="en-US" sz="900" dirty="0"/>
          </a:p>
          <a:p>
            <a:pPr>
              <a:spcBef>
                <a:spcPts val="900"/>
              </a:spcBef>
            </a:pPr>
            <a:r>
              <a:rPr lang="en-US" sz="2200" b="0" dirty="0"/>
              <a:t>Comoros, Ethiopia, Kenya, Madagascar, Malawi, Mauritius, Mozambique, Rwanda, Sudan, Tanzania, Uganda, Zambia, Zimbabwe, </a:t>
            </a:r>
            <a:r>
              <a:rPr lang="en-US" sz="2200" dirty="0"/>
              <a:t>Rest of Eastern Africa</a:t>
            </a:r>
          </a:p>
          <a:p>
            <a:pPr>
              <a:spcBef>
                <a:spcPts val="900"/>
              </a:spcBef>
            </a:pPr>
            <a:endParaRPr lang="en-US" sz="900" dirty="0"/>
          </a:p>
          <a:p>
            <a:pPr>
              <a:spcBef>
                <a:spcPts val="900"/>
              </a:spcBef>
            </a:pPr>
            <a:r>
              <a:rPr lang="en-US" sz="2200" b="0" dirty="0"/>
              <a:t>Botswana, Eswatini, Namibia, South Africa, </a:t>
            </a:r>
            <a:r>
              <a:rPr lang="en-US" sz="2200" dirty="0"/>
              <a:t>Rest of South African Customs Union</a:t>
            </a:r>
          </a:p>
          <a:p>
            <a:pPr>
              <a:spcBef>
                <a:spcPts val="900"/>
              </a:spcBef>
            </a:pPr>
            <a:endParaRPr lang="en-US" sz="900" dirty="0"/>
          </a:p>
          <a:p>
            <a:pPr>
              <a:spcBef>
                <a:spcPts val="900"/>
              </a:spcBef>
            </a:pPr>
            <a:r>
              <a:rPr lang="en-US" sz="2200" b="0" dirty="0"/>
              <a:t>Oceania, East Asia, South and Southeast Asia, North America, Latin America, Western Europe, Middle East, Rest of World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9321551-5205-4C5C-A1BA-E5081F915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51 regions covered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4D018C-354C-48F2-ACC4-F0B061E5E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7931E-637B-46D8-A580-615CC76C5C6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703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302DC28-ECD7-472C-8DD2-8E19718AB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474" y="1825625"/>
            <a:ext cx="11255041" cy="4667250"/>
          </a:xfrm>
        </p:spPr>
        <p:txBody>
          <a:bodyPr>
            <a:noAutofit/>
          </a:bodyPr>
          <a:lstStyle/>
          <a:p>
            <a:r>
              <a:rPr lang="en-US" dirty="0"/>
              <a:t>GTAP 11 Data Base </a:t>
            </a:r>
            <a:r>
              <a:rPr lang="en-US" b="0" dirty="0"/>
              <a:t>- </a:t>
            </a:r>
            <a:r>
              <a:rPr lang="en-US" b="0" dirty="0">
                <a:hlinkClick r:id="rId2"/>
              </a:rPr>
              <a:t>www.gtap.org/databases/v11/</a:t>
            </a:r>
            <a:endParaRPr lang="en-US" b="0" dirty="0"/>
          </a:p>
          <a:p>
            <a:pPr lvl="1"/>
            <a:r>
              <a:rPr lang="en-US" b="0" dirty="0"/>
              <a:t>Aguiar, A., Chepeliev, M., Corong, E. &amp; van der Mensbrugghe, D. (2022). The GTAP Data Base: Version 11. </a:t>
            </a:r>
            <a:r>
              <a:rPr lang="en-US" b="0" i="1" dirty="0"/>
              <a:t>Journal of Global Economic Analysis</a:t>
            </a:r>
            <a:r>
              <a:rPr lang="en-US" b="0" dirty="0"/>
              <a:t>, 7(2), 1-37. Retrieved from </a:t>
            </a:r>
            <a:r>
              <a:rPr lang="en-US" b="0" dirty="0">
                <a:hlinkClick r:id="rId3"/>
              </a:rPr>
              <a:t>https://www.jgea.org/ojs/index.php/jgea/article/view/181</a:t>
            </a:r>
            <a:r>
              <a:rPr lang="en-US" b="0" dirty="0"/>
              <a:t> </a:t>
            </a:r>
          </a:p>
          <a:p>
            <a:pPr marL="1371600" lvl="3" indent="0">
              <a:buNone/>
            </a:pPr>
            <a:endParaRPr lang="en-US" sz="1400" b="0" dirty="0">
              <a:hlinkClick r:id="rId4"/>
            </a:endParaRPr>
          </a:p>
          <a:p>
            <a:pPr marL="1828800" lvl="4" indent="0">
              <a:buNone/>
            </a:pPr>
            <a:r>
              <a:rPr lang="en-US" sz="2400" b="0" dirty="0">
                <a:hlinkClick r:id="rId4"/>
              </a:rPr>
              <a:t>https://youtu.be/B4IiawOzzc8</a:t>
            </a:r>
            <a:endParaRPr lang="en-US" sz="2400" b="0" dirty="0"/>
          </a:p>
          <a:p>
            <a:r>
              <a:rPr lang="en-US" dirty="0"/>
              <a:t>Contribute data to GTAP </a:t>
            </a:r>
            <a:r>
              <a:rPr lang="en-US" b="0" dirty="0"/>
              <a:t>- </a:t>
            </a:r>
            <a:r>
              <a:rPr lang="en-US" b="0" dirty="0">
                <a:hlinkClick r:id="rId5"/>
              </a:rPr>
              <a:t>www.gtap.org/databases/contribute/</a:t>
            </a:r>
            <a:endParaRPr lang="en-US" b="0" dirty="0"/>
          </a:p>
          <a:p>
            <a:pPr marL="1828800" lvl="4" indent="0">
              <a:buNone/>
            </a:pPr>
            <a:endParaRPr lang="en-US" sz="1000" dirty="0">
              <a:hlinkClick r:id="rId6"/>
            </a:endParaRPr>
          </a:p>
          <a:p>
            <a:pPr marL="1828800" lvl="4" indent="0">
              <a:buNone/>
            </a:pPr>
            <a:r>
              <a:rPr lang="en-US" sz="2400" b="0" dirty="0">
                <a:hlinkClick r:id="rId6"/>
              </a:rPr>
              <a:t>https://youtu.be/GNq_Ifo_IbY</a:t>
            </a:r>
            <a:endParaRPr lang="en-US" sz="2400" b="0" dirty="0"/>
          </a:p>
          <a:p>
            <a:pPr>
              <a:lnSpc>
                <a:spcPct val="100000"/>
              </a:lnSpc>
            </a:pPr>
            <a:r>
              <a:rPr lang="en-US" dirty="0"/>
              <a:t>Courses – </a:t>
            </a:r>
            <a:r>
              <a:rPr lang="en-US" b="0" dirty="0">
                <a:hlinkClick r:id="rId7"/>
              </a:rPr>
              <a:t>www.gtap.agecon.purdue.edu/events/gtap-u</a:t>
            </a:r>
            <a:r>
              <a:rPr lang="en-US" dirty="0"/>
              <a:t> </a:t>
            </a:r>
          </a:p>
          <a:p>
            <a:pPr marL="1828800" lvl="4" indent="0">
              <a:lnSpc>
                <a:spcPct val="200000"/>
              </a:lnSpc>
              <a:buNone/>
            </a:pPr>
            <a:r>
              <a:rPr lang="en-US" b="0" i="0" u="sng" dirty="0">
                <a:solidFill>
                  <a:srgbClr val="EC5900"/>
                </a:solidFill>
                <a:effectLst/>
                <a:latin typeface="Verdana" panose="020B0604030504040204" pitchFamily="34" charset="0"/>
                <a:hlinkClick r:id="rId8"/>
              </a:rPr>
              <a:t>Free Training Videos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D0DE80-0B8D-4DF0-87DA-17BD0E366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FDE422-1177-415D-A68A-5285CE6FE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7931E-637B-46D8-A580-615CC76C5C63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35E298-B94D-49DE-BBE1-DFA69985B07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981142" y="3869633"/>
            <a:ext cx="531105" cy="5311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7787E3A-DAA6-4730-B50C-53B8A356FCA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981141" y="4915701"/>
            <a:ext cx="531105" cy="5311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5A2CED-7858-4AEF-ACDE-491CC08E81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008890" y="6076070"/>
            <a:ext cx="531105" cy="53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757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82C7E8F-358C-432C-9B66-A1CE204B88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Questions or comments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0DAABCD-E395-4B4F-8D4E-B014C5132E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aaguiar@purdue.edu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1AEA77-3403-49E8-B8C6-F3FED4643E3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89D7931E-637B-46D8-A580-615CC76C5C6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521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AP_Template.potx" id="{9E561A9D-D840-46BC-B52E-37F78FB7D9EE}" vid="{0E974469-5AF2-4CCA-B2D8-D55B0EBFBC3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GTAP_Template</Template>
  <TotalTime>382</TotalTime>
  <Words>768</Words>
  <Application>Microsoft Office PowerPoint</Application>
  <PresentationFormat>Widescreen</PresentationFormat>
  <Paragraphs>78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Candara</vt:lpstr>
      <vt:lpstr>Verdana</vt:lpstr>
      <vt:lpstr>Office Theme</vt:lpstr>
      <vt:lpstr>GTAP Data Base – Overview and Increasing Africa Coverage</vt:lpstr>
      <vt:lpstr>GTAP Data Base Overview</vt:lpstr>
      <vt:lpstr>3rd GTAP Africa Data Base</vt:lpstr>
      <vt:lpstr>GTAP 101, fully online course</vt:lpstr>
      <vt:lpstr>51 regions covered</vt:lpstr>
      <vt:lpstr>References</vt:lpstr>
      <vt:lpstr>Questions or comments</vt:lpstr>
    </vt:vector>
  </TitlesOfParts>
  <Company>Purdue University - AgIT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Batta, Ginger L</dc:creator>
  <cp:lastModifiedBy>Aguiar, Angel H.</cp:lastModifiedBy>
  <cp:revision>48</cp:revision>
  <cp:lastPrinted>2014-11-19T20:05:55Z</cp:lastPrinted>
  <dcterms:created xsi:type="dcterms:W3CDTF">2018-07-29T20:24:40Z</dcterms:created>
  <dcterms:modified xsi:type="dcterms:W3CDTF">2024-04-09T14:44:10Z</dcterms:modified>
</cp:coreProperties>
</file>