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24" r:id="rId3"/>
    <p:sldId id="327" r:id="rId4"/>
    <p:sldId id="329" r:id="rId5"/>
    <p:sldId id="330" r:id="rId6"/>
    <p:sldId id="332" r:id="rId7"/>
    <p:sldId id="337" r:id="rId8"/>
    <p:sldId id="338" r:id="rId9"/>
    <p:sldId id="334" r:id="rId10"/>
    <p:sldId id="336" r:id="rId11"/>
    <p:sldId id="335" r:id="rId12"/>
    <p:sldId id="339" r:id="rId13"/>
    <p:sldId id="333" r:id="rId14"/>
    <p:sldId id="340" r:id="rId15"/>
    <p:sldId id="326" r:id="rId16"/>
    <p:sldId id="342" r:id="rId17"/>
    <p:sldId id="343" r:id="rId18"/>
    <p:sldId id="258" r:id="rId19"/>
    <p:sldId id="325" r:id="rId20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BA20"/>
    <a:srgbClr val="F38F22"/>
    <a:srgbClr val="1B4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2907" autoAdjust="0"/>
  </p:normalViewPr>
  <p:slideViewPr>
    <p:cSldViewPr snapToGrid="0">
      <p:cViewPr varScale="1">
        <p:scale>
          <a:sx n="92" d="100"/>
          <a:sy n="92" d="100"/>
        </p:scale>
        <p:origin x="117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0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_Power\Note_fig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V:\data\PovCal\deltaGini1\incDistScendelGini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V:\Env10\CHN1\SSPScen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_Power\Note_fig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mchepeli_purdue_edu/Documents/Files/Projects/GTAP_satel/GTAP_Power/Note_figu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-nonCO2_upd\Research%20memorandum\Figures_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-nonCO2_upd\Research%20memorandum\Figures_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-nonCO2_upd\Research%20memorandum\Figures_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_air_polut_upd\Graphs\Driver_shar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_air_polut_upd\Graphs\Driver_shar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ojects\GTAP_satel\GTAP_air_polut_upd\Graphs\Driver_shar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DA-449B-8A3F-9EE83C645D6E}"/>
              </c:ext>
            </c:extLst>
          </c:dPt>
          <c:cat>
            <c:strRef>
              <c:f>Figure_1!$J$3:$J$26</c:f>
              <c:strCache>
                <c:ptCount val="24"/>
                <c:pt idx="0">
                  <c:v>Lithuania</c:v>
                </c:pt>
                <c:pt idx="1">
                  <c:v>Mongolia</c:v>
                </c:pt>
                <c:pt idx="2">
                  <c:v>Belarus</c:v>
                </c:pt>
                <c:pt idx="3">
                  <c:v>Russian Federation</c:v>
                </c:pt>
                <c:pt idx="4">
                  <c:v>Latvia</c:v>
                </c:pt>
                <c:pt idx="5">
                  <c:v>Denmark</c:v>
                </c:pt>
                <c:pt idx="6">
                  <c:v>Kazakhstan</c:v>
                </c:pt>
                <c:pt idx="7">
                  <c:v>Finland</c:v>
                </c:pt>
                <c:pt idx="8">
                  <c:v>Ukraine</c:v>
                </c:pt>
                <c:pt idx="9">
                  <c:v>Estonia</c:v>
                </c:pt>
                <c:pt idx="10">
                  <c:v>Moldova, Republic of</c:v>
                </c:pt>
                <c:pt idx="11">
                  <c:v>Luxembourg</c:v>
                </c:pt>
                <c:pt idx="12">
                  <c:v>Poland</c:v>
                </c:pt>
                <c:pt idx="13">
                  <c:v>Uzbekistan</c:v>
                </c:pt>
                <c:pt idx="14">
                  <c:v>Hungary</c:v>
                </c:pt>
                <c:pt idx="15">
                  <c:v>Czech Republic</c:v>
                </c:pt>
                <c:pt idx="16">
                  <c:v>Netherlands</c:v>
                </c:pt>
                <c:pt idx="17">
                  <c:v>Iceland</c:v>
                </c:pt>
                <c:pt idx="18">
                  <c:v>Slovakia</c:v>
                </c:pt>
                <c:pt idx="19">
                  <c:v>Sweden</c:v>
                </c:pt>
                <c:pt idx="20">
                  <c:v>Austria</c:v>
                </c:pt>
                <c:pt idx="21">
                  <c:v>Bulgaria</c:v>
                </c:pt>
                <c:pt idx="22">
                  <c:v>Romania</c:v>
                </c:pt>
                <c:pt idx="23">
                  <c:v>World average</c:v>
                </c:pt>
              </c:strCache>
            </c:strRef>
          </c:cat>
          <c:val>
            <c:numRef>
              <c:f>Figure_1!$K$3:$K$26</c:f>
              <c:numCache>
                <c:formatCode>0.0%</c:formatCode>
                <c:ptCount val="24"/>
                <c:pt idx="0">
                  <c:v>0.76024871610730083</c:v>
                </c:pt>
                <c:pt idx="1">
                  <c:v>0.68112606118572538</c:v>
                </c:pt>
                <c:pt idx="2">
                  <c:v>0.67848598028527551</c:v>
                </c:pt>
                <c:pt idx="3">
                  <c:v>0.57257737834662104</c:v>
                </c:pt>
                <c:pt idx="4">
                  <c:v>0.56016091804896451</c:v>
                </c:pt>
                <c:pt idx="5">
                  <c:v>0.5052525907580141</c:v>
                </c:pt>
                <c:pt idx="6">
                  <c:v>0.50363236983368931</c:v>
                </c:pt>
                <c:pt idx="7">
                  <c:v>0.42848748068611903</c:v>
                </c:pt>
                <c:pt idx="8">
                  <c:v>0.40005596792027864</c:v>
                </c:pt>
                <c:pt idx="9">
                  <c:v>0.3515307412822079</c:v>
                </c:pt>
                <c:pt idx="10">
                  <c:v>0.34827331411347989</c:v>
                </c:pt>
                <c:pt idx="11">
                  <c:v>0.33694645815094509</c:v>
                </c:pt>
                <c:pt idx="12">
                  <c:v>0.31900191252550975</c:v>
                </c:pt>
                <c:pt idx="13">
                  <c:v>0.30872044396574055</c:v>
                </c:pt>
                <c:pt idx="14">
                  <c:v>0.28874549136894567</c:v>
                </c:pt>
                <c:pt idx="15">
                  <c:v>0.28133190243822581</c:v>
                </c:pt>
                <c:pt idx="16">
                  <c:v>0.27948189320102035</c:v>
                </c:pt>
                <c:pt idx="17">
                  <c:v>0.25972476789376359</c:v>
                </c:pt>
                <c:pt idx="18">
                  <c:v>0.25560656473221949</c:v>
                </c:pt>
                <c:pt idx="19">
                  <c:v>0.25411303076680986</c:v>
                </c:pt>
                <c:pt idx="20">
                  <c:v>0.23938494375671565</c:v>
                </c:pt>
                <c:pt idx="21">
                  <c:v>0.22977735725581577</c:v>
                </c:pt>
                <c:pt idx="22">
                  <c:v>0.21903432065846376</c:v>
                </c:pt>
                <c:pt idx="23">
                  <c:v>0.12937807895929554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DA-449B-8A3F-9EE83C645D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6788144"/>
        <c:axId val="566788976"/>
      </c:barChart>
      <c:catAx>
        <c:axId val="56678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788976"/>
        <c:crosses val="autoZero"/>
        <c:auto val="1"/>
        <c:lblAlgn val="ctr"/>
        <c:lblOffset val="100"/>
        <c:noMultiLvlLbl val="0"/>
      </c:catAx>
      <c:valAx>
        <c:axId val="56678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6788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GDP!$AN$5</c:f>
          <c:strCache>
            <c:ptCount val="1"/>
            <c:pt idx="0">
              <c:v>Global GDP per capita, $2005 PPP</c:v>
            </c:pt>
          </c:strCache>
        </c:strRef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GDP!$AN$6</c:f>
              <c:strCache>
                <c:ptCount val="1"/>
                <c:pt idx="0">
                  <c:v>SSP1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GDP!$X$7:$X$25</c:f>
              <c:numCache>
                <c:formatCode>General</c:formatCode>
                <c:ptCount val="19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2025</c:v>
                </c:pt>
                <c:pt idx="4">
                  <c:v>2030</c:v>
                </c:pt>
                <c:pt idx="5">
                  <c:v>2035</c:v>
                </c:pt>
                <c:pt idx="6">
                  <c:v>2040</c:v>
                </c:pt>
                <c:pt idx="7">
                  <c:v>2045</c:v>
                </c:pt>
                <c:pt idx="8">
                  <c:v>2050</c:v>
                </c:pt>
                <c:pt idx="9">
                  <c:v>2055</c:v>
                </c:pt>
                <c:pt idx="10">
                  <c:v>2060</c:v>
                </c:pt>
                <c:pt idx="11">
                  <c:v>2065</c:v>
                </c:pt>
                <c:pt idx="12">
                  <c:v>2070</c:v>
                </c:pt>
                <c:pt idx="13">
                  <c:v>2075</c:v>
                </c:pt>
                <c:pt idx="14">
                  <c:v>2080</c:v>
                </c:pt>
                <c:pt idx="15">
                  <c:v>2085</c:v>
                </c:pt>
                <c:pt idx="16">
                  <c:v>2090</c:v>
                </c:pt>
                <c:pt idx="17">
                  <c:v>2095</c:v>
                </c:pt>
                <c:pt idx="18">
                  <c:v>2100</c:v>
                </c:pt>
              </c:numCache>
            </c:numRef>
          </c:cat>
          <c:val>
            <c:numRef>
              <c:f>GDP!$AN$7:$AN$25</c:f>
              <c:numCache>
                <c:formatCode>#,##0</c:formatCode>
                <c:ptCount val="19"/>
                <c:pt idx="0">
                  <c:v>9845.4852649999921</c:v>
                </c:pt>
                <c:pt idx="1">
                  <c:v>11370.94728</c:v>
                </c:pt>
                <c:pt idx="2">
                  <c:v>13520.73813</c:v>
                </c:pt>
                <c:pt idx="3">
                  <c:v>16119.01413</c:v>
                </c:pt>
                <c:pt idx="4">
                  <c:v>19228.353749999991</c:v>
                </c:pt>
                <c:pt idx="5">
                  <c:v>22712.397870000001</c:v>
                </c:pt>
                <c:pt idx="6">
                  <c:v>26369.704249999999</c:v>
                </c:pt>
                <c:pt idx="7">
                  <c:v>30129.204539999999</c:v>
                </c:pt>
                <c:pt idx="8">
                  <c:v>33894.182309999997</c:v>
                </c:pt>
                <c:pt idx="9">
                  <c:v>37737.78731</c:v>
                </c:pt>
                <c:pt idx="10">
                  <c:v>41820.025280000002</c:v>
                </c:pt>
                <c:pt idx="11">
                  <c:v>46136.644380000012</c:v>
                </c:pt>
                <c:pt idx="12">
                  <c:v>50602.28888</c:v>
                </c:pt>
                <c:pt idx="13">
                  <c:v>55172.770879999996</c:v>
                </c:pt>
                <c:pt idx="14">
                  <c:v>60017.404179999998</c:v>
                </c:pt>
                <c:pt idx="15">
                  <c:v>65128.718560000001</c:v>
                </c:pt>
                <c:pt idx="16">
                  <c:v>70541.859230000002</c:v>
                </c:pt>
                <c:pt idx="17">
                  <c:v>76272.783009999999</c:v>
                </c:pt>
                <c:pt idx="18">
                  <c:v>82266.102829999989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42-4F5C-B5A7-14652628E292}"/>
            </c:ext>
          </c:extLst>
        </c:ser>
        <c:ser>
          <c:idx val="1"/>
          <c:order val="1"/>
          <c:tx>
            <c:strRef>
              <c:f>GDP!$AO$6</c:f>
              <c:strCache>
                <c:ptCount val="1"/>
                <c:pt idx="0">
                  <c:v>SSP2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GDP!$X$7:$X$25</c:f>
              <c:numCache>
                <c:formatCode>General</c:formatCode>
                <c:ptCount val="19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2025</c:v>
                </c:pt>
                <c:pt idx="4">
                  <c:v>2030</c:v>
                </c:pt>
                <c:pt idx="5">
                  <c:v>2035</c:v>
                </c:pt>
                <c:pt idx="6">
                  <c:v>2040</c:v>
                </c:pt>
                <c:pt idx="7">
                  <c:v>2045</c:v>
                </c:pt>
                <c:pt idx="8">
                  <c:v>2050</c:v>
                </c:pt>
                <c:pt idx="9">
                  <c:v>2055</c:v>
                </c:pt>
                <c:pt idx="10">
                  <c:v>2060</c:v>
                </c:pt>
                <c:pt idx="11">
                  <c:v>2065</c:v>
                </c:pt>
                <c:pt idx="12">
                  <c:v>2070</c:v>
                </c:pt>
                <c:pt idx="13">
                  <c:v>2075</c:v>
                </c:pt>
                <c:pt idx="14">
                  <c:v>2080</c:v>
                </c:pt>
                <c:pt idx="15">
                  <c:v>2085</c:v>
                </c:pt>
                <c:pt idx="16">
                  <c:v>2090</c:v>
                </c:pt>
                <c:pt idx="17">
                  <c:v>2095</c:v>
                </c:pt>
                <c:pt idx="18">
                  <c:v>2100</c:v>
                </c:pt>
              </c:numCache>
            </c:numRef>
          </c:cat>
          <c:val>
            <c:numRef>
              <c:f>GDP!$AO$7:$AO$25</c:f>
              <c:numCache>
                <c:formatCode>#,##0</c:formatCode>
                <c:ptCount val="19"/>
                <c:pt idx="0">
                  <c:v>9845.4977909999925</c:v>
                </c:pt>
                <c:pt idx="1">
                  <c:v>11333.39688</c:v>
                </c:pt>
                <c:pt idx="2">
                  <c:v>13325.912249999999</c:v>
                </c:pt>
                <c:pt idx="3">
                  <c:v>15364.893910000001</c:v>
                </c:pt>
                <c:pt idx="4">
                  <c:v>17354.759969999959</c:v>
                </c:pt>
                <c:pt idx="5">
                  <c:v>19260.16995</c:v>
                </c:pt>
                <c:pt idx="6">
                  <c:v>21212.963380000001</c:v>
                </c:pt>
                <c:pt idx="7">
                  <c:v>23227.80501</c:v>
                </c:pt>
                <c:pt idx="8">
                  <c:v>25290.654480000001</c:v>
                </c:pt>
                <c:pt idx="9">
                  <c:v>27497.579020000001</c:v>
                </c:pt>
                <c:pt idx="10">
                  <c:v>29973.510490000001</c:v>
                </c:pt>
                <c:pt idx="11">
                  <c:v>32724.415140000001</c:v>
                </c:pt>
                <c:pt idx="12">
                  <c:v>35722.037470000003</c:v>
                </c:pt>
                <c:pt idx="13">
                  <c:v>38957.485549999998</c:v>
                </c:pt>
                <c:pt idx="14">
                  <c:v>42492.609570000001</c:v>
                </c:pt>
                <c:pt idx="15">
                  <c:v>46328.628669999998</c:v>
                </c:pt>
                <c:pt idx="16">
                  <c:v>50502.365919999997</c:v>
                </c:pt>
                <c:pt idx="17">
                  <c:v>55027.34276</c:v>
                </c:pt>
                <c:pt idx="18">
                  <c:v>59884.696539999997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42-4F5C-B5A7-14652628E292}"/>
            </c:ext>
          </c:extLst>
        </c:ser>
        <c:ser>
          <c:idx val="2"/>
          <c:order val="2"/>
          <c:tx>
            <c:strRef>
              <c:f>GDP!$AP$6</c:f>
              <c:strCache>
                <c:ptCount val="1"/>
                <c:pt idx="0">
                  <c:v>SSP3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GDP!$X$7:$X$25</c:f>
              <c:numCache>
                <c:formatCode>General</c:formatCode>
                <c:ptCount val="19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2025</c:v>
                </c:pt>
                <c:pt idx="4">
                  <c:v>2030</c:v>
                </c:pt>
                <c:pt idx="5">
                  <c:v>2035</c:v>
                </c:pt>
                <c:pt idx="6">
                  <c:v>2040</c:v>
                </c:pt>
                <c:pt idx="7">
                  <c:v>2045</c:v>
                </c:pt>
                <c:pt idx="8">
                  <c:v>2050</c:v>
                </c:pt>
                <c:pt idx="9">
                  <c:v>2055</c:v>
                </c:pt>
                <c:pt idx="10">
                  <c:v>2060</c:v>
                </c:pt>
                <c:pt idx="11">
                  <c:v>2065</c:v>
                </c:pt>
                <c:pt idx="12">
                  <c:v>2070</c:v>
                </c:pt>
                <c:pt idx="13">
                  <c:v>2075</c:v>
                </c:pt>
                <c:pt idx="14">
                  <c:v>2080</c:v>
                </c:pt>
                <c:pt idx="15">
                  <c:v>2085</c:v>
                </c:pt>
                <c:pt idx="16">
                  <c:v>2090</c:v>
                </c:pt>
                <c:pt idx="17">
                  <c:v>2095</c:v>
                </c:pt>
                <c:pt idx="18">
                  <c:v>2100</c:v>
                </c:pt>
              </c:numCache>
            </c:numRef>
          </c:cat>
          <c:val>
            <c:numRef>
              <c:f>GDP!$AP$7:$AP$25</c:f>
              <c:numCache>
                <c:formatCode>#,##0</c:formatCode>
                <c:ptCount val="19"/>
                <c:pt idx="0">
                  <c:v>9845.421053</c:v>
                </c:pt>
                <c:pt idx="1">
                  <c:v>11277.71322</c:v>
                </c:pt>
                <c:pt idx="2">
                  <c:v>13093.071529999999</c:v>
                </c:pt>
                <c:pt idx="3">
                  <c:v>14641.64932</c:v>
                </c:pt>
                <c:pt idx="4">
                  <c:v>15801.50223</c:v>
                </c:pt>
                <c:pt idx="5">
                  <c:v>16595.746790000001</c:v>
                </c:pt>
                <c:pt idx="6">
                  <c:v>17221.774789999999</c:v>
                </c:pt>
                <c:pt idx="7">
                  <c:v>17683.466789999999</c:v>
                </c:pt>
                <c:pt idx="8">
                  <c:v>17977.38984</c:v>
                </c:pt>
                <c:pt idx="9">
                  <c:v>18221.379799999999</c:v>
                </c:pt>
                <c:pt idx="10">
                  <c:v>18520.414550000001</c:v>
                </c:pt>
                <c:pt idx="11">
                  <c:v>18881.034619999991</c:v>
                </c:pt>
                <c:pt idx="12">
                  <c:v>19266.365659999999</c:v>
                </c:pt>
                <c:pt idx="13">
                  <c:v>19661.418580000001</c:v>
                </c:pt>
                <c:pt idx="14">
                  <c:v>20081.718099999998</c:v>
                </c:pt>
                <c:pt idx="15">
                  <c:v>20511.713899999999</c:v>
                </c:pt>
                <c:pt idx="16">
                  <c:v>20983.565190000001</c:v>
                </c:pt>
                <c:pt idx="17">
                  <c:v>21501.715609999999</c:v>
                </c:pt>
                <c:pt idx="18">
                  <c:v>22067.1888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F42-4F5C-B5A7-14652628E292}"/>
            </c:ext>
          </c:extLst>
        </c:ser>
        <c:ser>
          <c:idx val="3"/>
          <c:order val="3"/>
          <c:tx>
            <c:strRef>
              <c:f>GDP!$AQ$6</c:f>
              <c:strCache>
                <c:ptCount val="1"/>
                <c:pt idx="0">
                  <c:v>SSP4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GDP!$X$7:$X$25</c:f>
              <c:numCache>
                <c:formatCode>General</c:formatCode>
                <c:ptCount val="19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2025</c:v>
                </c:pt>
                <c:pt idx="4">
                  <c:v>2030</c:v>
                </c:pt>
                <c:pt idx="5">
                  <c:v>2035</c:v>
                </c:pt>
                <c:pt idx="6">
                  <c:v>2040</c:v>
                </c:pt>
                <c:pt idx="7">
                  <c:v>2045</c:v>
                </c:pt>
                <c:pt idx="8">
                  <c:v>2050</c:v>
                </c:pt>
                <c:pt idx="9">
                  <c:v>2055</c:v>
                </c:pt>
                <c:pt idx="10">
                  <c:v>2060</c:v>
                </c:pt>
                <c:pt idx="11">
                  <c:v>2065</c:v>
                </c:pt>
                <c:pt idx="12">
                  <c:v>2070</c:v>
                </c:pt>
                <c:pt idx="13">
                  <c:v>2075</c:v>
                </c:pt>
                <c:pt idx="14">
                  <c:v>2080</c:v>
                </c:pt>
                <c:pt idx="15">
                  <c:v>2085</c:v>
                </c:pt>
                <c:pt idx="16">
                  <c:v>2090</c:v>
                </c:pt>
                <c:pt idx="17">
                  <c:v>2095</c:v>
                </c:pt>
                <c:pt idx="18">
                  <c:v>2100</c:v>
                </c:pt>
              </c:numCache>
            </c:numRef>
          </c:cat>
          <c:val>
            <c:numRef>
              <c:f>GDP!$AQ$7:$AQ$25</c:f>
              <c:numCache>
                <c:formatCode>#,##0</c:formatCode>
                <c:ptCount val="19"/>
                <c:pt idx="0">
                  <c:v>9845.4719079999923</c:v>
                </c:pt>
                <c:pt idx="1">
                  <c:v>11318.481100000001</c:v>
                </c:pt>
                <c:pt idx="2">
                  <c:v>13277.706480000001</c:v>
                </c:pt>
                <c:pt idx="3">
                  <c:v>15303.33951</c:v>
                </c:pt>
                <c:pt idx="4">
                  <c:v>17343.89675</c:v>
                </c:pt>
                <c:pt idx="5">
                  <c:v>19271.80889</c:v>
                </c:pt>
                <c:pt idx="6">
                  <c:v>21088.593730000001</c:v>
                </c:pt>
                <c:pt idx="7">
                  <c:v>22758.310140000001</c:v>
                </c:pt>
                <c:pt idx="8">
                  <c:v>24247.388770000001</c:v>
                </c:pt>
                <c:pt idx="9">
                  <c:v>25658.146349999999</c:v>
                </c:pt>
                <c:pt idx="10">
                  <c:v>27119.281930000001</c:v>
                </c:pt>
                <c:pt idx="11">
                  <c:v>28593.089950000001</c:v>
                </c:pt>
                <c:pt idx="12">
                  <c:v>30015.00877</c:v>
                </c:pt>
                <c:pt idx="13">
                  <c:v>31350.438160000009</c:v>
                </c:pt>
                <c:pt idx="14">
                  <c:v>32685.585609999998</c:v>
                </c:pt>
                <c:pt idx="15">
                  <c:v>33995.208610000001</c:v>
                </c:pt>
                <c:pt idx="16">
                  <c:v>35323.788620000007</c:v>
                </c:pt>
                <c:pt idx="17">
                  <c:v>36674.449630000003</c:v>
                </c:pt>
                <c:pt idx="18">
                  <c:v>38012.503049999999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F42-4F5C-B5A7-14652628E292}"/>
            </c:ext>
          </c:extLst>
        </c:ser>
        <c:ser>
          <c:idx val="4"/>
          <c:order val="4"/>
          <c:tx>
            <c:strRef>
              <c:f>GDP!$AR$6</c:f>
              <c:strCache>
                <c:ptCount val="1"/>
                <c:pt idx="0">
                  <c:v>SSP5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GDP!$X$7:$X$25</c:f>
              <c:numCache>
                <c:formatCode>General</c:formatCode>
                <c:ptCount val="19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2025</c:v>
                </c:pt>
                <c:pt idx="4">
                  <c:v>2030</c:v>
                </c:pt>
                <c:pt idx="5">
                  <c:v>2035</c:v>
                </c:pt>
                <c:pt idx="6">
                  <c:v>2040</c:v>
                </c:pt>
                <c:pt idx="7">
                  <c:v>2045</c:v>
                </c:pt>
                <c:pt idx="8">
                  <c:v>2050</c:v>
                </c:pt>
                <c:pt idx="9">
                  <c:v>2055</c:v>
                </c:pt>
                <c:pt idx="10">
                  <c:v>2060</c:v>
                </c:pt>
                <c:pt idx="11">
                  <c:v>2065</c:v>
                </c:pt>
                <c:pt idx="12">
                  <c:v>2070</c:v>
                </c:pt>
                <c:pt idx="13">
                  <c:v>2075</c:v>
                </c:pt>
                <c:pt idx="14">
                  <c:v>2080</c:v>
                </c:pt>
                <c:pt idx="15">
                  <c:v>2085</c:v>
                </c:pt>
                <c:pt idx="16">
                  <c:v>2090</c:v>
                </c:pt>
                <c:pt idx="17">
                  <c:v>2095</c:v>
                </c:pt>
                <c:pt idx="18">
                  <c:v>2100</c:v>
                </c:pt>
              </c:numCache>
            </c:numRef>
          </c:cat>
          <c:val>
            <c:numRef>
              <c:f>GDP!$AR$7:$AR$25</c:f>
              <c:numCache>
                <c:formatCode>#,##0</c:formatCode>
                <c:ptCount val="19"/>
                <c:pt idx="0">
                  <c:v>9845.5676319999911</c:v>
                </c:pt>
                <c:pt idx="1">
                  <c:v>11397.708269999999</c:v>
                </c:pt>
                <c:pt idx="2">
                  <c:v>13665.51024</c:v>
                </c:pt>
                <c:pt idx="3">
                  <c:v>16781.564129999999</c:v>
                </c:pt>
                <c:pt idx="4">
                  <c:v>20896.753189999999</c:v>
                </c:pt>
                <c:pt idx="5">
                  <c:v>25803.190310000002</c:v>
                </c:pt>
                <c:pt idx="6">
                  <c:v>31075.28009</c:v>
                </c:pt>
                <c:pt idx="7">
                  <c:v>36663.373780000002</c:v>
                </c:pt>
                <c:pt idx="8">
                  <c:v>42483.488100000002</c:v>
                </c:pt>
                <c:pt idx="9">
                  <c:v>48675.219089999999</c:v>
                </c:pt>
                <c:pt idx="10">
                  <c:v>55494.135979999999</c:v>
                </c:pt>
                <c:pt idx="11">
                  <c:v>62988.358240000001</c:v>
                </c:pt>
                <c:pt idx="12">
                  <c:v>71100.287229999973</c:v>
                </c:pt>
                <c:pt idx="13">
                  <c:v>79828.195540000001</c:v>
                </c:pt>
                <c:pt idx="14">
                  <c:v>89426.712799999936</c:v>
                </c:pt>
                <c:pt idx="15">
                  <c:v>99947.095709999994</c:v>
                </c:pt>
                <c:pt idx="16">
                  <c:v>111498.1522</c:v>
                </c:pt>
                <c:pt idx="17">
                  <c:v>124180.72440000001</c:v>
                </c:pt>
                <c:pt idx="18">
                  <c:v>138022.217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F42-4F5C-B5A7-14652628E2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539297408"/>
        <c:axId val="-1539292512"/>
      </c:lineChart>
      <c:catAx>
        <c:axId val="-153929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7030A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39292512"/>
        <c:crosses val="autoZero"/>
        <c:auto val="1"/>
        <c:lblAlgn val="ctr"/>
        <c:lblOffset val="100"/>
        <c:tickLblSkip val="2"/>
        <c:noMultiLvlLbl val="0"/>
      </c:catAx>
      <c:valAx>
        <c:axId val="-153929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7030A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39297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Global population,</a:t>
            </a:r>
            <a:r>
              <a:rPr lang="en-US" baseline="0" dirty="0" smtClean="0"/>
              <a:t> billion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9328418202434031E-2"/>
          <c:y val="8.8820548758913431E-2"/>
          <c:w val="0.6602770929767271"/>
          <c:h val="0.7936409728638083"/>
        </c:manualLayout>
      </c:layout>
      <c:lineChart>
        <c:grouping val="standard"/>
        <c:varyColors val="0"/>
        <c:ser>
          <c:idx val="0"/>
          <c:order val="0"/>
          <c:tx>
            <c:strRef>
              <c:f>TPOP!$T$7</c:f>
              <c:strCache>
                <c:ptCount val="1"/>
                <c:pt idx="0">
                  <c:v>SSP1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TPOP!$T$8:$T$101</c:f>
              <c:numCache>
                <c:formatCode>0.0</c:formatCode>
                <c:ptCount val="94"/>
                <c:pt idx="0">
                  <c:v>6.68160737</c:v>
                </c:pt>
                <c:pt idx="1">
                  <c:v>6.7637328700000001</c:v>
                </c:pt>
                <c:pt idx="2">
                  <c:v>6.8464795800000005</c:v>
                </c:pt>
                <c:pt idx="3">
                  <c:v>6.9297249600000006</c:v>
                </c:pt>
                <c:pt idx="4">
                  <c:v>7.0002527400000005</c:v>
                </c:pt>
                <c:pt idx="5">
                  <c:v>7.0704269800000006</c:v>
                </c:pt>
                <c:pt idx="6">
                  <c:v>7.13989472</c:v>
                </c:pt>
                <c:pt idx="7">
                  <c:v>7.2083024400000006</c:v>
                </c:pt>
                <c:pt idx="8">
                  <c:v>7.2749241500000004</c:v>
                </c:pt>
                <c:pt idx="9">
                  <c:v>7.3402023600000001</c:v>
                </c:pt>
                <c:pt idx="10">
                  <c:v>7.4037838100000002</c:v>
                </c:pt>
                <c:pt idx="11">
                  <c:v>7.4657022300000007</c:v>
                </c:pt>
                <c:pt idx="12">
                  <c:v>7.5260095900000001</c:v>
                </c:pt>
                <c:pt idx="13">
                  <c:v>7.5847582000000004</c:v>
                </c:pt>
                <c:pt idx="14">
                  <c:v>7.6419627800000001</c:v>
                </c:pt>
                <c:pt idx="15">
                  <c:v>7.6974943400000004</c:v>
                </c:pt>
                <c:pt idx="16">
                  <c:v>7.7511873900000001</c:v>
                </c:pt>
                <c:pt idx="17">
                  <c:v>7.8028765200000008</c:v>
                </c:pt>
                <c:pt idx="18">
                  <c:v>7.8523959700000008</c:v>
                </c:pt>
                <c:pt idx="19">
                  <c:v>7.8996503600000008</c:v>
                </c:pt>
                <c:pt idx="20">
                  <c:v>7.9448257700000005</c:v>
                </c:pt>
                <c:pt idx="21">
                  <c:v>7.9881779400000008</c:v>
                </c:pt>
                <c:pt idx="22">
                  <c:v>8.0299631900000001</c:v>
                </c:pt>
                <c:pt idx="23">
                  <c:v>8.0704375400000004</c:v>
                </c:pt>
                <c:pt idx="24">
                  <c:v>8.1097899400000006</c:v>
                </c:pt>
                <c:pt idx="25">
                  <c:v>8.1479417100000013</c:v>
                </c:pt>
                <c:pt idx="26">
                  <c:v>8.1847470400000013</c:v>
                </c:pt>
                <c:pt idx="27">
                  <c:v>8.220060290000001</c:v>
                </c:pt>
                <c:pt idx="28">
                  <c:v>8.2537355100000003</c:v>
                </c:pt>
                <c:pt idx="29">
                  <c:v>8.2856487200000011</c:v>
                </c:pt>
                <c:pt idx="30">
                  <c:v>8.3157610300000009</c:v>
                </c:pt>
                <c:pt idx="31">
                  <c:v>8.3440551700000007</c:v>
                </c:pt>
                <c:pt idx="32">
                  <c:v>8.3705136700000011</c:v>
                </c:pt>
                <c:pt idx="33">
                  <c:v>8.3951193900000014</c:v>
                </c:pt>
                <c:pt idx="34">
                  <c:v>8.4178500400000011</c:v>
                </c:pt>
                <c:pt idx="35">
                  <c:v>8.4386642900000002</c:v>
                </c:pt>
                <c:pt idx="36">
                  <c:v>8.4575154599999998</c:v>
                </c:pt>
                <c:pt idx="37">
                  <c:v>8.47435765</c:v>
                </c:pt>
                <c:pt idx="38">
                  <c:v>8.4891444000000007</c:v>
                </c:pt>
                <c:pt idx="39">
                  <c:v>8.5018496199999998</c:v>
                </c:pt>
                <c:pt idx="40">
                  <c:v>8.5125278400000006</c:v>
                </c:pt>
                <c:pt idx="41">
                  <c:v>8.5212540500000014</c:v>
                </c:pt>
                <c:pt idx="42">
                  <c:v>8.5281030600000012</c:v>
                </c:pt>
                <c:pt idx="43">
                  <c:v>8.5331497299999999</c:v>
                </c:pt>
                <c:pt idx="44">
                  <c:v>8.5364576200000002</c:v>
                </c:pt>
                <c:pt idx="45">
                  <c:v>8.5380458400000006</c:v>
                </c:pt>
                <c:pt idx="46">
                  <c:v>8.5379213700000012</c:v>
                </c:pt>
                <c:pt idx="47">
                  <c:v>8.5360918800000007</c:v>
                </c:pt>
                <c:pt idx="48">
                  <c:v>8.5325645899999998</c:v>
                </c:pt>
                <c:pt idx="49">
                  <c:v>8.5273511099999997</c:v>
                </c:pt>
                <c:pt idx="50">
                  <c:v>8.5204787600000014</c:v>
                </c:pt>
                <c:pt idx="51">
                  <c:v>8.5119791899999999</c:v>
                </c:pt>
                <c:pt idx="52">
                  <c:v>8.5018832600000014</c:v>
                </c:pt>
                <c:pt idx="53">
                  <c:v>8.4902229299999998</c:v>
                </c:pt>
                <c:pt idx="54">
                  <c:v>8.4770267400000012</c:v>
                </c:pt>
                <c:pt idx="55">
                  <c:v>8.4623142100000006</c:v>
                </c:pt>
                <c:pt idx="56">
                  <c:v>8.4461024099999999</c:v>
                </c:pt>
                <c:pt idx="57">
                  <c:v>8.4284081200000003</c:v>
                </c:pt>
                <c:pt idx="58">
                  <c:v>8.4092483800000011</c:v>
                </c:pt>
                <c:pt idx="59">
                  <c:v>8.388639490000001</c:v>
                </c:pt>
                <c:pt idx="60">
                  <c:v>8.3665962399999998</c:v>
                </c:pt>
                <c:pt idx="61">
                  <c:v>8.3431327700000004</c:v>
                </c:pt>
                <c:pt idx="62">
                  <c:v>8.3182631899999997</c:v>
                </c:pt>
                <c:pt idx="63">
                  <c:v>8.29200187</c:v>
                </c:pt>
                <c:pt idx="64">
                  <c:v>8.2643630000000012</c:v>
                </c:pt>
                <c:pt idx="65">
                  <c:v>8.2353608000000005</c:v>
                </c:pt>
                <c:pt idx="66">
                  <c:v>8.2050101400000006</c:v>
                </c:pt>
                <c:pt idx="67">
                  <c:v>8.1733253799999996</c:v>
                </c:pt>
                <c:pt idx="68">
                  <c:v>8.1403209700000012</c:v>
                </c:pt>
                <c:pt idx="69">
                  <c:v>8.1060084200000002</c:v>
                </c:pt>
                <c:pt idx="70">
                  <c:v>8.0703859400000013</c:v>
                </c:pt>
                <c:pt idx="71">
                  <c:v>8.0334486300000005</c:v>
                </c:pt>
                <c:pt idx="72">
                  <c:v>7.9951915800000002</c:v>
                </c:pt>
                <c:pt idx="73">
                  <c:v>7.9556099900000001</c:v>
                </c:pt>
                <c:pt idx="74">
                  <c:v>7.9147071100000002</c:v>
                </c:pt>
                <c:pt idx="75">
                  <c:v>7.8725199300000002</c:v>
                </c:pt>
                <c:pt idx="76">
                  <c:v>7.8290931700000002</c:v>
                </c:pt>
                <c:pt idx="77">
                  <c:v>7.7844722600000003</c:v>
                </c:pt>
                <c:pt idx="78">
                  <c:v>7.7387022600000002</c:v>
                </c:pt>
                <c:pt idx="79">
                  <c:v>7.6918288300000004</c:v>
                </c:pt>
                <c:pt idx="80">
                  <c:v>7.6439006400000009</c:v>
                </c:pt>
                <c:pt idx="81">
                  <c:v>7.5949672300000008</c:v>
                </c:pt>
                <c:pt idx="82">
                  <c:v>7.5450778000000005</c:v>
                </c:pt>
                <c:pt idx="83">
                  <c:v>7.4942819400000005</c:v>
                </c:pt>
                <c:pt idx="84">
                  <c:v>7.4426140500000004</c:v>
                </c:pt>
                <c:pt idx="85">
                  <c:v>7.3900489</c:v>
                </c:pt>
                <c:pt idx="86">
                  <c:v>7.3365466300000008</c:v>
                </c:pt>
                <c:pt idx="87">
                  <c:v>7.2820670200000004</c:v>
                </c:pt>
                <c:pt idx="88">
                  <c:v>7.2265703500000003</c:v>
                </c:pt>
                <c:pt idx="89">
                  <c:v>7.1700582100000005</c:v>
                </c:pt>
                <c:pt idx="90">
                  <c:v>7.1127003800000006</c:v>
                </c:pt>
                <c:pt idx="91">
                  <c:v>7.0547082200000002</c:v>
                </c:pt>
                <c:pt idx="92">
                  <c:v>6.9962931700000004</c:v>
                </c:pt>
                <c:pt idx="93">
                  <c:v>6.9376666100000008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C5-4BAA-AE1C-78965094E64F}"/>
            </c:ext>
          </c:extLst>
        </c:ser>
        <c:ser>
          <c:idx val="1"/>
          <c:order val="1"/>
          <c:tx>
            <c:strRef>
              <c:f>TPOP!$U$7</c:f>
              <c:strCache>
                <c:ptCount val="1"/>
                <c:pt idx="0">
                  <c:v>SSP2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TPOP!$U$8:$U$101</c:f>
              <c:numCache>
                <c:formatCode>0.0</c:formatCode>
                <c:ptCount val="94"/>
                <c:pt idx="0">
                  <c:v>6.68160737</c:v>
                </c:pt>
                <c:pt idx="1">
                  <c:v>6.7637328700000001</c:v>
                </c:pt>
                <c:pt idx="2">
                  <c:v>6.8464795800000005</c:v>
                </c:pt>
                <c:pt idx="3">
                  <c:v>6.9297249600000006</c:v>
                </c:pt>
                <c:pt idx="4">
                  <c:v>7.0062751200000006</c:v>
                </c:pt>
                <c:pt idx="5">
                  <c:v>7.0827390800000005</c:v>
                </c:pt>
                <c:pt idx="6">
                  <c:v>7.1590305200000008</c:v>
                </c:pt>
                <c:pt idx="7">
                  <c:v>7.2350634000000005</c:v>
                </c:pt>
                <c:pt idx="8">
                  <c:v>7.3103785400000003</c:v>
                </c:pt>
                <c:pt idx="9">
                  <c:v>7.3856085800000004</c:v>
                </c:pt>
                <c:pt idx="10">
                  <c:v>7.4602916500000003</c:v>
                </c:pt>
                <c:pt idx="11">
                  <c:v>7.5342741100000001</c:v>
                </c:pt>
                <c:pt idx="12">
                  <c:v>7.6074216900000007</c:v>
                </c:pt>
                <c:pt idx="13">
                  <c:v>7.6796047200000004</c:v>
                </c:pt>
                <c:pt idx="14">
                  <c:v>7.7506927700000006</c:v>
                </c:pt>
                <c:pt idx="15">
                  <c:v>7.8206327300000007</c:v>
                </c:pt>
                <c:pt idx="16">
                  <c:v>7.8893800700000005</c:v>
                </c:pt>
                <c:pt idx="17">
                  <c:v>7.9568906400000001</c:v>
                </c:pt>
                <c:pt idx="18">
                  <c:v>8.023123420000001</c:v>
                </c:pt>
                <c:pt idx="19">
                  <c:v>8.0880376900000002</c:v>
                </c:pt>
                <c:pt idx="20">
                  <c:v>8.1516463699999999</c:v>
                </c:pt>
                <c:pt idx="21">
                  <c:v>8.2139687100000014</c:v>
                </c:pt>
                <c:pt idx="22">
                  <c:v>8.2750234000000003</c:v>
                </c:pt>
                <c:pt idx="23">
                  <c:v>8.3348324400000013</c:v>
                </c:pt>
                <c:pt idx="24">
                  <c:v>8.3934030499999999</c:v>
                </c:pt>
                <c:pt idx="25">
                  <c:v>8.4507232400000003</c:v>
                </c:pt>
                <c:pt idx="26">
                  <c:v>8.5067705199999999</c:v>
                </c:pt>
                <c:pt idx="27">
                  <c:v>8.5615232100000007</c:v>
                </c:pt>
                <c:pt idx="28">
                  <c:v>8.6149593500000012</c:v>
                </c:pt>
                <c:pt idx="29">
                  <c:v>8.6670561700000004</c:v>
                </c:pt>
                <c:pt idx="30">
                  <c:v>8.7177950099999997</c:v>
                </c:pt>
                <c:pt idx="31">
                  <c:v>8.7671559600000002</c:v>
                </c:pt>
                <c:pt idx="32">
                  <c:v>8.8151192100000006</c:v>
                </c:pt>
                <c:pt idx="33">
                  <c:v>8.8616657800000009</c:v>
                </c:pt>
                <c:pt idx="34">
                  <c:v>8.9067715800000009</c:v>
                </c:pt>
                <c:pt idx="35">
                  <c:v>8.9504014300000012</c:v>
                </c:pt>
                <c:pt idx="36">
                  <c:v>8.9925149400000013</c:v>
                </c:pt>
                <c:pt idx="37">
                  <c:v>9.033072520000001</c:v>
                </c:pt>
                <c:pt idx="38">
                  <c:v>9.0720345400000006</c:v>
                </c:pt>
                <c:pt idx="39">
                  <c:v>9.1093627800000014</c:v>
                </c:pt>
                <c:pt idx="40">
                  <c:v>9.1450300500000008</c:v>
                </c:pt>
                <c:pt idx="41">
                  <c:v>9.179010550000001</c:v>
                </c:pt>
                <c:pt idx="42">
                  <c:v>9.2112784800000007</c:v>
                </c:pt>
                <c:pt idx="43">
                  <c:v>9.2418084399999998</c:v>
                </c:pt>
                <c:pt idx="44">
                  <c:v>9.2705802200000011</c:v>
                </c:pt>
                <c:pt idx="45">
                  <c:v>9.2975994200000009</c:v>
                </c:pt>
                <c:pt idx="46">
                  <c:v>9.3228766200000006</c:v>
                </c:pt>
                <c:pt idx="47">
                  <c:v>9.3464230600000011</c:v>
                </c:pt>
                <c:pt idx="48">
                  <c:v>9.3682495600000006</c:v>
                </c:pt>
                <c:pt idx="49">
                  <c:v>9.3883726599999999</c:v>
                </c:pt>
                <c:pt idx="50">
                  <c:v>9.4068343300000006</c:v>
                </c:pt>
                <c:pt idx="51">
                  <c:v>9.4236815700000012</c:v>
                </c:pt>
                <c:pt idx="52">
                  <c:v>9.4389617700000006</c:v>
                </c:pt>
                <c:pt idx="53">
                  <c:v>9.452722510000001</c:v>
                </c:pt>
                <c:pt idx="54">
                  <c:v>9.4650110600000001</c:v>
                </c:pt>
                <c:pt idx="55">
                  <c:v>9.4758775100000001</c:v>
                </c:pt>
                <c:pt idx="56">
                  <c:v>9.4853722900000008</c:v>
                </c:pt>
                <c:pt idx="57">
                  <c:v>9.4935452400000013</c:v>
                </c:pt>
                <c:pt idx="58">
                  <c:v>9.5004468500000012</c:v>
                </c:pt>
                <c:pt idx="59">
                  <c:v>9.5061185200000011</c:v>
                </c:pt>
                <c:pt idx="60">
                  <c:v>9.5105666700000011</c:v>
                </c:pt>
                <c:pt idx="61">
                  <c:v>9.5137893500000015</c:v>
                </c:pt>
                <c:pt idx="62">
                  <c:v>9.515783990000001</c:v>
                </c:pt>
                <c:pt idx="63">
                  <c:v>9.5165489500000007</c:v>
                </c:pt>
                <c:pt idx="64">
                  <c:v>9.5160833600000014</c:v>
                </c:pt>
                <c:pt idx="65">
                  <c:v>9.5143959799999998</c:v>
                </c:pt>
                <c:pt idx="66">
                  <c:v>9.5114966299999999</c:v>
                </c:pt>
                <c:pt idx="67">
                  <c:v>9.5073959200000004</c:v>
                </c:pt>
                <c:pt idx="68">
                  <c:v>9.5021038700000009</c:v>
                </c:pt>
                <c:pt idx="69">
                  <c:v>9.4956325100000001</c:v>
                </c:pt>
                <c:pt idx="70">
                  <c:v>9.4880010900000009</c:v>
                </c:pt>
                <c:pt idx="71">
                  <c:v>9.4792305300000006</c:v>
                </c:pt>
                <c:pt idx="72">
                  <c:v>9.4693420400000008</c:v>
                </c:pt>
                <c:pt idx="73">
                  <c:v>9.458356460000001</c:v>
                </c:pt>
                <c:pt idx="74">
                  <c:v>9.4462993500000003</c:v>
                </c:pt>
                <c:pt idx="75">
                  <c:v>9.4332132299999998</c:v>
                </c:pt>
                <c:pt idx="76">
                  <c:v>9.4191457000000014</c:v>
                </c:pt>
                <c:pt idx="77">
                  <c:v>9.4041437100000014</c:v>
                </c:pt>
                <c:pt idx="78">
                  <c:v>9.3882548500000009</c:v>
                </c:pt>
                <c:pt idx="79">
                  <c:v>9.3715252600000003</c:v>
                </c:pt>
                <c:pt idx="80">
                  <c:v>9.35399958</c:v>
                </c:pt>
                <c:pt idx="81">
                  <c:v>9.3357215399999998</c:v>
                </c:pt>
                <c:pt idx="82">
                  <c:v>9.316734760000001</c:v>
                </c:pt>
                <c:pt idx="83">
                  <c:v>9.2970831600000015</c:v>
                </c:pt>
                <c:pt idx="84">
                  <c:v>9.27680215</c:v>
                </c:pt>
                <c:pt idx="85">
                  <c:v>9.2558950400000004</c:v>
                </c:pt>
                <c:pt idx="86">
                  <c:v>9.2343567600000007</c:v>
                </c:pt>
                <c:pt idx="87">
                  <c:v>9.2121824500000002</c:v>
                </c:pt>
                <c:pt idx="88">
                  <c:v>9.18936697</c:v>
                </c:pt>
                <c:pt idx="89">
                  <c:v>9.1659277299999999</c:v>
                </c:pt>
                <c:pt idx="90">
                  <c:v>9.1419717600000006</c:v>
                </c:pt>
                <c:pt idx="91">
                  <c:v>9.1176280600000013</c:v>
                </c:pt>
                <c:pt idx="92">
                  <c:v>9.0930259800000002</c:v>
                </c:pt>
                <c:pt idx="93">
                  <c:v>9.06829471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C5-4BAA-AE1C-78965094E64F}"/>
            </c:ext>
          </c:extLst>
        </c:ser>
        <c:ser>
          <c:idx val="2"/>
          <c:order val="2"/>
          <c:tx>
            <c:strRef>
              <c:f>TPOP!$V$7</c:f>
              <c:strCache>
                <c:ptCount val="1"/>
                <c:pt idx="0">
                  <c:v>SSP3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TPOP!$V$8:$V$101</c:f>
              <c:numCache>
                <c:formatCode>0.0</c:formatCode>
                <c:ptCount val="94"/>
                <c:pt idx="0">
                  <c:v>6.68160737</c:v>
                </c:pt>
                <c:pt idx="1">
                  <c:v>6.7637328700000001</c:v>
                </c:pt>
                <c:pt idx="2">
                  <c:v>6.8464795800000005</c:v>
                </c:pt>
                <c:pt idx="3">
                  <c:v>6.9297249600000006</c:v>
                </c:pt>
                <c:pt idx="4">
                  <c:v>7.0098120600000007</c:v>
                </c:pt>
                <c:pt idx="5">
                  <c:v>7.09010812</c:v>
                </c:pt>
                <c:pt idx="6">
                  <c:v>7.1708220500000008</c:v>
                </c:pt>
                <c:pt idx="7">
                  <c:v>7.25216276</c:v>
                </c:pt>
                <c:pt idx="8">
                  <c:v>7.3339692000000003</c:v>
                </c:pt>
                <c:pt idx="9">
                  <c:v>7.4170879300000001</c:v>
                </c:pt>
                <c:pt idx="10">
                  <c:v>7.5009639700000008</c:v>
                </c:pt>
                <c:pt idx="11">
                  <c:v>7.5852739200000006</c:v>
                </c:pt>
                <c:pt idx="12">
                  <c:v>7.6697119700000007</c:v>
                </c:pt>
                <c:pt idx="13">
                  <c:v>7.7539730000000002</c:v>
                </c:pt>
                <c:pt idx="14">
                  <c:v>7.8378153100000008</c:v>
                </c:pt>
                <c:pt idx="15">
                  <c:v>7.9212535000000006</c:v>
                </c:pt>
                <c:pt idx="16">
                  <c:v>8.0043664799999998</c:v>
                </c:pt>
                <c:pt idx="17">
                  <c:v>8.0872328500000012</c:v>
                </c:pt>
                <c:pt idx="18">
                  <c:v>8.1699314100000002</c:v>
                </c:pt>
                <c:pt idx="19">
                  <c:v>8.2524852300000013</c:v>
                </c:pt>
                <c:pt idx="20">
                  <c:v>8.3346957800000006</c:v>
                </c:pt>
                <c:pt idx="21">
                  <c:v>8.4163085300000002</c:v>
                </c:pt>
                <c:pt idx="22">
                  <c:v>8.4970697299999998</c:v>
                </c:pt>
                <c:pt idx="23">
                  <c:v>8.5767248700000014</c:v>
                </c:pt>
                <c:pt idx="24">
                  <c:v>8.6550921400000007</c:v>
                </c:pt>
                <c:pt idx="25">
                  <c:v>8.7322786900000011</c:v>
                </c:pt>
                <c:pt idx="26">
                  <c:v>8.8084640000000007</c:v>
                </c:pt>
                <c:pt idx="27">
                  <c:v>8.8838273900000004</c:v>
                </c:pt>
                <c:pt idx="28">
                  <c:v>8.9585485400000007</c:v>
                </c:pt>
                <c:pt idx="29">
                  <c:v>9.0327798500000007</c:v>
                </c:pt>
                <c:pt idx="30">
                  <c:v>9.1065657200000008</c:v>
                </c:pt>
                <c:pt idx="31">
                  <c:v>9.1799235299999999</c:v>
                </c:pt>
                <c:pt idx="32">
                  <c:v>9.2528709400000011</c:v>
                </c:pt>
                <c:pt idx="33">
                  <c:v>9.3254252900000001</c:v>
                </c:pt>
                <c:pt idx="34">
                  <c:v>9.39760521</c:v>
                </c:pt>
                <c:pt idx="35">
                  <c:v>9.4694346100000004</c:v>
                </c:pt>
                <c:pt idx="36">
                  <c:v>9.54093926</c:v>
                </c:pt>
                <c:pt idx="37">
                  <c:v>9.6121441300000008</c:v>
                </c:pt>
                <c:pt idx="38">
                  <c:v>9.6830744200000005</c:v>
                </c:pt>
                <c:pt idx="39">
                  <c:v>9.7537221499999998</c:v>
                </c:pt>
                <c:pt idx="40">
                  <c:v>9.823945010000001</c:v>
                </c:pt>
                <c:pt idx="41">
                  <c:v>9.8935673700000013</c:v>
                </c:pt>
                <c:pt idx="42">
                  <c:v>9.96241384</c:v>
                </c:pt>
                <c:pt idx="43">
                  <c:v>10.030308170000001</c:v>
                </c:pt>
                <c:pt idx="44">
                  <c:v>10.097108590000001</c:v>
                </c:pt>
                <c:pt idx="45">
                  <c:v>10.162806230000001</c:v>
                </c:pt>
                <c:pt idx="46">
                  <c:v>10.22742605</c:v>
                </c:pt>
                <c:pt idx="47">
                  <c:v>10.2909927</c:v>
                </c:pt>
                <c:pt idx="48">
                  <c:v>10.353530920000001</c:v>
                </c:pt>
                <c:pt idx="49">
                  <c:v>10.415068570000001</c:v>
                </c:pt>
                <c:pt idx="50">
                  <c:v>10.475645</c:v>
                </c:pt>
                <c:pt idx="51">
                  <c:v>10.535302720000001</c:v>
                </c:pt>
                <c:pt idx="52">
                  <c:v>10.5940844</c:v>
                </c:pt>
                <c:pt idx="53">
                  <c:v>10.652032270000001</c:v>
                </c:pt>
                <c:pt idx="54">
                  <c:v>10.709193710000001</c:v>
                </c:pt>
                <c:pt idx="55">
                  <c:v>10.765634400000001</c:v>
                </c:pt>
                <c:pt idx="56">
                  <c:v>10.82142496</c:v>
                </c:pt>
                <c:pt idx="57">
                  <c:v>10.87663584</c:v>
                </c:pt>
                <c:pt idx="58">
                  <c:v>10.931337170000001</c:v>
                </c:pt>
                <c:pt idx="59">
                  <c:v>10.98559704</c:v>
                </c:pt>
                <c:pt idx="60">
                  <c:v>11.039469930000001</c:v>
                </c:pt>
                <c:pt idx="61">
                  <c:v>11.09300814</c:v>
                </c:pt>
                <c:pt idx="62">
                  <c:v>11.146263810000001</c:v>
                </c:pt>
                <c:pt idx="63">
                  <c:v>11.199289180000001</c:v>
                </c:pt>
                <c:pt idx="64">
                  <c:v>11.252126820000001</c:v>
                </c:pt>
                <c:pt idx="65">
                  <c:v>11.30478171</c:v>
                </c:pt>
                <c:pt idx="66">
                  <c:v>11.357250390000001</c:v>
                </c:pt>
                <c:pt idx="67">
                  <c:v>11.409528190000001</c:v>
                </c:pt>
                <c:pt idx="68">
                  <c:v>11.461611470000001</c:v>
                </c:pt>
                <c:pt idx="69">
                  <c:v>11.513500330000001</c:v>
                </c:pt>
                <c:pt idx="70">
                  <c:v>11.565212710000001</c:v>
                </c:pt>
                <c:pt idx="71">
                  <c:v>11.616770950000001</c:v>
                </c:pt>
                <c:pt idx="72">
                  <c:v>11.668196830000001</c:v>
                </c:pt>
                <c:pt idx="73">
                  <c:v>11.719512830000001</c:v>
                </c:pt>
                <c:pt idx="74">
                  <c:v>11.770732460000001</c:v>
                </c:pt>
                <c:pt idx="75">
                  <c:v>11.82183279</c:v>
                </c:pt>
                <c:pt idx="76">
                  <c:v>11.872782730000001</c:v>
                </c:pt>
                <c:pt idx="77">
                  <c:v>11.92355094</c:v>
                </c:pt>
                <c:pt idx="78">
                  <c:v>11.974105750000001</c:v>
                </c:pt>
                <c:pt idx="79">
                  <c:v>12.024428870000001</c:v>
                </c:pt>
                <c:pt idx="80">
                  <c:v>12.07455221</c:v>
                </c:pt>
                <c:pt idx="81">
                  <c:v>12.12452036</c:v>
                </c:pt>
                <c:pt idx="82">
                  <c:v>12.174378090000001</c:v>
                </c:pt>
                <c:pt idx="83">
                  <c:v>12.224170220000001</c:v>
                </c:pt>
                <c:pt idx="84">
                  <c:v>12.27392294</c:v>
                </c:pt>
                <c:pt idx="85">
                  <c:v>12.323588200000001</c:v>
                </c:pt>
                <c:pt idx="86">
                  <c:v>12.373099190000001</c:v>
                </c:pt>
                <c:pt idx="87">
                  <c:v>12.42238936</c:v>
                </c:pt>
                <c:pt idx="88">
                  <c:v>12.47139209</c:v>
                </c:pt>
                <c:pt idx="89">
                  <c:v>12.520063650000001</c:v>
                </c:pt>
                <c:pt idx="90">
                  <c:v>12.568451920000001</c:v>
                </c:pt>
                <c:pt idx="91">
                  <c:v>12.616627540000001</c:v>
                </c:pt>
                <c:pt idx="92">
                  <c:v>12.66466162</c:v>
                </c:pt>
                <c:pt idx="93">
                  <c:v>12.712624920000001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3C5-4BAA-AE1C-78965094E64F}"/>
            </c:ext>
          </c:extLst>
        </c:ser>
        <c:ser>
          <c:idx val="3"/>
          <c:order val="3"/>
          <c:tx>
            <c:strRef>
              <c:f>TPOP!$W$7</c:f>
              <c:strCache>
                <c:ptCount val="1"/>
                <c:pt idx="0">
                  <c:v>SSP4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TPOP!$W$8:$W$101</c:f>
              <c:numCache>
                <c:formatCode>0.0</c:formatCode>
                <c:ptCount val="94"/>
                <c:pt idx="0">
                  <c:v>6.68160737</c:v>
                </c:pt>
                <c:pt idx="1">
                  <c:v>6.7637328700000001</c:v>
                </c:pt>
                <c:pt idx="2">
                  <c:v>6.8464795800000005</c:v>
                </c:pt>
                <c:pt idx="3">
                  <c:v>6.9297249600000006</c:v>
                </c:pt>
                <c:pt idx="4">
                  <c:v>7.0048018300000008</c:v>
                </c:pt>
                <c:pt idx="5">
                  <c:v>7.0798087200000008</c:v>
                </c:pt>
                <c:pt idx="6">
                  <c:v>7.1546758700000002</c:v>
                </c:pt>
                <c:pt idx="7">
                  <c:v>7.2293334100000006</c:v>
                </c:pt>
                <c:pt idx="8">
                  <c:v>7.3033366600000003</c:v>
                </c:pt>
                <c:pt idx="9">
                  <c:v>7.3773309800000009</c:v>
                </c:pt>
                <c:pt idx="10">
                  <c:v>7.4508147900000008</c:v>
                </c:pt>
                <c:pt idx="11">
                  <c:v>7.5235924900000004</c:v>
                </c:pt>
                <c:pt idx="12">
                  <c:v>7.5954856700000004</c:v>
                </c:pt>
                <c:pt idx="13">
                  <c:v>7.6663156600000004</c:v>
                </c:pt>
                <c:pt idx="14">
                  <c:v>7.7359293100000004</c:v>
                </c:pt>
                <c:pt idx="15">
                  <c:v>7.8042741300000005</c:v>
                </c:pt>
                <c:pt idx="16">
                  <c:v>7.8713226500000006</c:v>
                </c:pt>
                <c:pt idx="17">
                  <c:v>7.9370470800000001</c:v>
                </c:pt>
                <c:pt idx="18">
                  <c:v>8.0014201099999998</c:v>
                </c:pt>
                <c:pt idx="19">
                  <c:v>8.0644238900000005</c:v>
                </c:pt>
                <c:pt idx="20">
                  <c:v>8.126078810000001</c:v>
                </c:pt>
                <c:pt idx="21">
                  <c:v>8.1864147999999997</c:v>
                </c:pt>
                <c:pt idx="22">
                  <c:v>8.2454619700000009</c:v>
                </c:pt>
                <c:pt idx="23">
                  <c:v>8.3032503900000005</c:v>
                </c:pt>
                <c:pt idx="24">
                  <c:v>8.359804930000001</c:v>
                </c:pt>
                <c:pt idx="25">
                  <c:v>8.4151300300000003</c:v>
                </c:pt>
                <c:pt idx="26">
                  <c:v>8.4692258100000011</c:v>
                </c:pt>
                <c:pt idx="27">
                  <c:v>8.5220913400000011</c:v>
                </c:pt>
                <c:pt idx="28">
                  <c:v>8.5737263500000012</c:v>
                </c:pt>
                <c:pt idx="29">
                  <c:v>8.6241301100000012</c:v>
                </c:pt>
                <c:pt idx="30">
                  <c:v>8.6733002199999998</c:v>
                </c:pt>
                <c:pt idx="31">
                  <c:v>8.7212339100000005</c:v>
                </c:pt>
                <c:pt idx="32">
                  <c:v>8.7679286200000011</c:v>
                </c:pt>
                <c:pt idx="33">
                  <c:v>8.8133818300000009</c:v>
                </c:pt>
                <c:pt idx="34">
                  <c:v>8.8575877600000013</c:v>
                </c:pt>
                <c:pt idx="35">
                  <c:v>8.9005293100000014</c:v>
                </c:pt>
                <c:pt idx="36">
                  <c:v>8.9421870300000013</c:v>
                </c:pt>
                <c:pt idx="37">
                  <c:v>8.9825407800000008</c:v>
                </c:pt>
                <c:pt idx="38">
                  <c:v>9.0215709999999998</c:v>
                </c:pt>
                <c:pt idx="39">
                  <c:v>9.0592519500000002</c:v>
                </c:pt>
                <c:pt idx="40">
                  <c:v>9.0955343200000005</c:v>
                </c:pt>
                <c:pt idx="41">
                  <c:v>9.1303630900000012</c:v>
                </c:pt>
                <c:pt idx="42">
                  <c:v>9.1636831100000009</c:v>
                </c:pt>
                <c:pt idx="43">
                  <c:v>9.1954395600000005</c:v>
                </c:pt>
                <c:pt idx="44">
                  <c:v>9.2255878400000011</c:v>
                </c:pt>
                <c:pt idx="45">
                  <c:v>9.2541253399999999</c:v>
                </c:pt>
                <c:pt idx="46">
                  <c:v>9.2810602099999997</c:v>
                </c:pt>
                <c:pt idx="47">
                  <c:v>9.3064009100000007</c:v>
                </c:pt>
                <c:pt idx="48">
                  <c:v>9.3301553200000011</c:v>
                </c:pt>
                <c:pt idx="49">
                  <c:v>9.3523358000000005</c:v>
                </c:pt>
                <c:pt idx="50">
                  <c:v>9.3729730500000006</c:v>
                </c:pt>
                <c:pt idx="51">
                  <c:v>9.3921012800000003</c:v>
                </c:pt>
                <c:pt idx="52">
                  <c:v>9.4097556100000013</c:v>
                </c:pt>
                <c:pt idx="53">
                  <c:v>9.4259706200000011</c:v>
                </c:pt>
                <c:pt idx="54">
                  <c:v>9.4407836800000009</c:v>
                </c:pt>
                <c:pt idx="55">
                  <c:v>9.4542440499999998</c:v>
                </c:pt>
                <c:pt idx="56">
                  <c:v>9.4664037700000012</c:v>
                </c:pt>
                <c:pt idx="57">
                  <c:v>9.4773142999999997</c:v>
                </c:pt>
                <c:pt idx="58">
                  <c:v>9.4870277999999999</c:v>
                </c:pt>
                <c:pt idx="59">
                  <c:v>9.4955956100000005</c:v>
                </c:pt>
                <c:pt idx="60">
                  <c:v>9.5030673000000014</c:v>
                </c:pt>
                <c:pt idx="61">
                  <c:v>9.5094914100000008</c:v>
                </c:pt>
                <c:pt idx="62">
                  <c:v>9.5149171199999998</c:v>
                </c:pt>
                <c:pt idx="63">
                  <c:v>9.5193929400000012</c:v>
                </c:pt>
                <c:pt idx="64">
                  <c:v>9.5229600800000007</c:v>
                </c:pt>
                <c:pt idx="65">
                  <c:v>9.5256275100000014</c:v>
                </c:pt>
                <c:pt idx="66">
                  <c:v>9.5273966200000011</c:v>
                </c:pt>
                <c:pt idx="67">
                  <c:v>9.5282686900000009</c:v>
                </c:pt>
                <c:pt idx="68">
                  <c:v>9.5282449500000013</c:v>
                </c:pt>
                <c:pt idx="69">
                  <c:v>9.5273353800000002</c:v>
                </c:pt>
                <c:pt idx="70">
                  <c:v>9.5255856600000008</c:v>
                </c:pt>
                <c:pt idx="71">
                  <c:v>9.5230501300000014</c:v>
                </c:pt>
                <c:pt idx="72">
                  <c:v>9.519783180000001</c:v>
                </c:pt>
                <c:pt idx="73">
                  <c:v>9.5158391400000006</c:v>
                </c:pt>
                <c:pt idx="74">
                  <c:v>9.5112627100000005</c:v>
                </c:pt>
                <c:pt idx="75">
                  <c:v>9.5060588100000007</c:v>
                </c:pt>
                <c:pt idx="76">
                  <c:v>9.5002224000000002</c:v>
                </c:pt>
                <c:pt idx="77">
                  <c:v>9.4937487699999998</c:v>
                </c:pt>
                <c:pt idx="78">
                  <c:v>9.4866329700000005</c:v>
                </c:pt>
                <c:pt idx="79">
                  <c:v>9.4788843099999998</c:v>
                </c:pt>
                <c:pt idx="80">
                  <c:v>9.4705686399999998</c:v>
                </c:pt>
                <c:pt idx="81">
                  <c:v>9.4617662400000011</c:v>
                </c:pt>
                <c:pt idx="82">
                  <c:v>9.4525568900000003</c:v>
                </c:pt>
                <c:pt idx="83">
                  <c:v>9.4430206400000003</c:v>
                </c:pt>
                <c:pt idx="84">
                  <c:v>9.4332187400000009</c:v>
                </c:pt>
                <c:pt idx="85">
                  <c:v>9.4231354500000002</c:v>
                </c:pt>
                <c:pt idx="86">
                  <c:v>9.4127366200000004</c:v>
                </c:pt>
                <c:pt idx="87">
                  <c:v>9.401987720000001</c:v>
                </c:pt>
                <c:pt idx="88">
                  <c:v>9.3908541799999998</c:v>
                </c:pt>
                <c:pt idx="89">
                  <c:v>9.3793215200000013</c:v>
                </c:pt>
                <c:pt idx="90">
                  <c:v>9.3674535100000007</c:v>
                </c:pt>
                <c:pt idx="91">
                  <c:v>9.3553342400000012</c:v>
                </c:pt>
                <c:pt idx="92">
                  <c:v>9.3430472099999999</c:v>
                </c:pt>
                <c:pt idx="93">
                  <c:v>9.3306765200000008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3C5-4BAA-AE1C-78965094E64F}"/>
            </c:ext>
          </c:extLst>
        </c:ser>
        <c:ser>
          <c:idx val="4"/>
          <c:order val="4"/>
          <c:tx>
            <c:strRef>
              <c:f>TPOP!$X$7</c:f>
              <c:strCache>
                <c:ptCount val="1"/>
                <c:pt idx="0">
                  <c:v>SSP5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TPOP!$X$8:$X$101</c:f>
              <c:numCache>
                <c:formatCode>0.0</c:formatCode>
                <c:ptCount val="94"/>
                <c:pt idx="0">
                  <c:v>6.68160737</c:v>
                </c:pt>
                <c:pt idx="1">
                  <c:v>6.7637328700000001</c:v>
                </c:pt>
                <c:pt idx="2">
                  <c:v>6.8464795800000005</c:v>
                </c:pt>
                <c:pt idx="3">
                  <c:v>6.9297249600000006</c:v>
                </c:pt>
                <c:pt idx="4">
                  <c:v>7.0007078100000006</c:v>
                </c:pt>
                <c:pt idx="5">
                  <c:v>7.0713676300000001</c:v>
                </c:pt>
                <c:pt idx="6">
                  <c:v>7.1413813300000006</c:v>
                </c:pt>
                <c:pt idx="7">
                  <c:v>7.2104258400000001</c:v>
                </c:pt>
                <c:pt idx="8">
                  <c:v>7.2778057</c:v>
                </c:pt>
                <c:pt idx="9">
                  <c:v>7.3439868400000003</c:v>
                </c:pt>
                <c:pt idx="10">
                  <c:v>7.4086138300000002</c:v>
                </c:pt>
                <c:pt idx="11">
                  <c:v>7.4717115100000004</c:v>
                </c:pt>
                <c:pt idx="12">
                  <c:v>7.5333226500000006</c:v>
                </c:pt>
                <c:pt idx="13">
                  <c:v>7.5934907900000006</c:v>
                </c:pt>
                <c:pt idx="14">
                  <c:v>7.6522249200000001</c:v>
                </c:pt>
                <c:pt idx="15">
                  <c:v>7.7094043300000008</c:v>
                </c:pt>
                <c:pt idx="16">
                  <c:v>7.7648748700000008</c:v>
                </c:pt>
                <c:pt idx="17">
                  <c:v>7.8184824700000002</c:v>
                </c:pt>
                <c:pt idx="18">
                  <c:v>7.8700732100000002</c:v>
                </c:pt>
                <c:pt idx="19">
                  <c:v>7.9195556800000002</c:v>
                </c:pt>
                <c:pt idx="20">
                  <c:v>7.9670917900000005</c:v>
                </c:pt>
                <c:pt idx="21">
                  <c:v>8.0129057499999998</c:v>
                </c:pt>
                <c:pt idx="22">
                  <c:v>8.0572223100000002</c:v>
                </c:pt>
                <c:pt idx="23">
                  <c:v>8.1002662800000014</c:v>
                </c:pt>
                <c:pt idx="24">
                  <c:v>8.142202600000001</c:v>
                </c:pt>
                <c:pt idx="25">
                  <c:v>8.1829605100000009</c:v>
                </c:pt>
                <c:pt idx="26">
                  <c:v>8.2224090600000004</c:v>
                </c:pt>
                <c:pt idx="27">
                  <c:v>8.2604185399999999</c:v>
                </c:pt>
                <c:pt idx="28">
                  <c:v>8.2968581200000013</c:v>
                </c:pt>
                <c:pt idx="29">
                  <c:v>8.3316177800000002</c:v>
                </c:pt>
                <c:pt idx="30">
                  <c:v>8.3646675800000008</c:v>
                </c:pt>
                <c:pt idx="31">
                  <c:v>8.3959975800000013</c:v>
                </c:pt>
                <c:pt idx="32">
                  <c:v>8.4255979400000012</c:v>
                </c:pt>
                <c:pt idx="33">
                  <c:v>8.4534590100000013</c:v>
                </c:pt>
                <c:pt idx="34">
                  <c:v>8.4795670000000012</c:v>
                </c:pt>
                <c:pt idx="35">
                  <c:v>8.5038924700000003</c:v>
                </c:pt>
                <c:pt idx="36">
                  <c:v>8.5264019600000012</c:v>
                </c:pt>
                <c:pt idx="37">
                  <c:v>8.5470622400000007</c:v>
                </c:pt>
                <c:pt idx="38">
                  <c:v>8.5658400400000012</c:v>
                </c:pt>
                <c:pt idx="39">
                  <c:v>8.5827180500000004</c:v>
                </c:pt>
                <c:pt idx="40">
                  <c:v>8.5977446900000007</c:v>
                </c:pt>
                <c:pt idx="41">
                  <c:v>8.6109843500000007</c:v>
                </c:pt>
                <c:pt idx="42">
                  <c:v>8.6225014200000007</c:v>
                </c:pt>
                <c:pt idx="43">
                  <c:v>8.6323604400000011</c:v>
                </c:pt>
                <c:pt idx="44">
                  <c:v>8.6406162900000005</c:v>
                </c:pt>
                <c:pt idx="45">
                  <c:v>8.6472862800000012</c:v>
                </c:pt>
                <c:pt idx="46">
                  <c:v>8.6523775900000004</c:v>
                </c:pt>
                <c:pt idx="47">
                  <c:v>8.6558981500000005</c:v>
                </c:pt>
                <c:pt idx="48">
                  <c:v>8.657855360000001</c:v>
                </c:pt>
                <c:pt idx="49">
                  <c:v>8.6582597500000009</c:v>
                </c:pt>
                <c:pt idx="50">
                  <c:v>8.6571338600000001</c:v>
                </c:pt>
                <c:pt idx="51">
                  <c:v>8.6545033500000006</c:v>
                </c:pt>
                <c:pt idx="52">
                  <c:v>8.6503936200000009</c:v>
                </c:pt>
                <c:pt idx="53">
                  <c:v>8.6448302899999998</c:v>
                </c:pt>
                <c:pt idx="54">
                  <c:v>8.6378371100000013</c:v>
                </c:pt>
                <c:pt idx="55">
                  <c:v>8.6294310100000011</c:v>
                </c:pt>
                <c:pt idx="56">
                  <c:v>8.6196270699999999</c:v>
                </c:pt>
                <c:pt idx="57">
                  <c:v>8.6084405300000011</c:v>
                </c:pt>
                <c:pt idx="58">
                  <c:v>8.5958862400000005</c:v>
                </c:pt>
                <c:pt idx="59">
                  <c:v>8.5819802900000006</c:v>
                </c:pt>
                <c:pt idx="60">
                  <c:v>8.5667409600000006</c:v>
                </c:pt>
                <c:pt idx="61">
                  <c:v>8.5501871400000002</c:v>
                </c:pt>
                <c:pt idx="62">
                  <c:v>8.5323376800000013</c:v>
                </c:pt>
                <c:pt idx="63">
                  <c:v>8.5132119300000006</c:v>
                </c:pt>
                <c:pt idx="64">
                  <c:v>8.4928283499999999</c:v>
                </c:pt>
                <c:pt idx="65">
                  <c:v>8.4712050699999999</c:v>
                </c:pt>
                <c:pt idx="66">
                  <c:v>8.4483599700000003</c:v>
                </c:pt>
                <c:pt idx="67">
                  <c:v>8.4243107000000013</c:v>
                </c:pt>
                <c:pt idx="68">
                  <c:v>8.3990752000000004</c:v>
                </c:pt>
                <c:pt idx="69">
                  <c:v>8.3726669900000008</c:v>
                </c:pt>
                <c:pt idx="70">
                  <c:v>8.3450826000000013</c:v>
                </c:pt>
                <c:pt idx="71">
                  <c:v>8.3163145400000005</c:v>
                </c:pt>
                <c:pt idx="72">
                  <c:v>8.2863550300000011</c:v>
                </c:pt>
                <c:pt idx="73">
                  <c:v>8.2551966400000012</c:v>
                </c:pt>
                <c:pt idx="74">
                  <c:v>8.22283951</c:v>
                </c:pt>
                <c:pt idx="75">
                  <c:v>8.1893160100000006</c:v>
                </c:pt>
                <c:pt idx="76">
                  <c:v>8.154665940000001</c:v>
                </c:pt>
                <c:pt idx="77">
                  <c:v>8.11892967</c:v>
                </c:pt>
                <c:pt idx="78">
                  <c:v>8.0821471700000007</c:v>
                </c:pt>
                <c:pt idx="79">
                  <c:v>8.0443589800000002</c:v>
                </c:pt>
                <c:pt idx="80">
                  <c:v>8.0056075399999997</c:v>
                </c:pt>
                <c:pt idx="81">
                  <c:v>7.9659356000000008</c:v>
                </c:pt>
                <c:pt idx="82">
                  <c:v>7.9253858900000003</c:v>
                </c:pt>
                <c:pt idx="83">
                  <c:v>7.8840013700000009</c:v>
                </c:pt>
                <c:pt idx="84">
                  <c:v>7.8418112400000002</c:v>
                </c:pt>
                <c:pt idx="85">
                  <c:v>7.7987899500000006</c:v>
                </c:pt>
                <c:pt idx="86">
                  <c:v>7.7548987300000007</c:v>
                </c:pt>
                <c:pt idx="87">
                  <c:v>7.7100984700000001</c:v>
                </c:pt>
                <c:pt idx="88">
                  <c:v>7.6643501700000005</c:v>
                </c:pt>
                <c:pt idx="89">
                  <c:v>7.6176542100000004</c:v>
                </c:pt>
                <c:pt idx="90">
                  <c:v>7.5701688400000009</c:v>
                </c:pt>
                <c:pt idx="91">
                  <c:v>7.5220910300000003</c:v>
                </c:pt>
                <c:pt idx="92">
                  <c:v>7.4736186300000007</c:v>
                </c:pt>
                <c:pt idx="93">
                  <c:v>7.4249486800000009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3C5-4BAA-AE1C-78965094E64F}"/>
            </c:ext>
          </c:extLst>
        </c:ser>
        <c:ser>
          <c:idx val="5"/>
          <c:order val="5"/>
          <c:tx>
            <c:strRef>
              <c:f>TPOP!$Y$7</c:f>
              <c:strCache>
                <c:ptCount val="1"/>
                <c:pt idx="0">
                  <c:v>UNMED2010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TPOP!$Y$8:$Y$101</c:f>
              <c:numCache>
                <c:formatCode>0.0</c:formatCode>
                <c:ptCount val="94"/>
                <c:pt idx="0">
                  <c:v>6.6616374300000007</c:v>
                </c:pt>
                <c:pt idx="1">
                  <c:v>6.7396102900000008</c:v>
                </c:pt>
                <c:pt idx="2">
                  <c:v>6.8177371500000001</c:v>
                </c:pt>
                <c:pt idx="3">
                  <c:v>6.89588906</c:v>
                </c:pt>
                <c:pt idx="4">
                  <c:v>6.9740363700000003</c:v>
                </c:pt>
                <c:pt idx="5">
                  <c:v>7.0521353200000005</c:v>
                </c:pt>
                <c:pt idx="6">
                  <c:v>7.1300137900000005</c:v>
                </c:pt>
                <c:pt idx="7">
                  <c:v>7.2074597100000002</c:v>
                </c:pt>
                <c:pt idx="8">
                  <c:v>7.28429561</c:v>
                </c:pt>
                <c:pt idx="9">
                  <c:v>7.3604304200000001</c:v>
                </c:pt>
                <c:pt idx="10">
                  <c:v>7.4358098800000008</c:v>
                </c:pt>
                <c:pt idx="11">
                  <c:v>7.5103413600000009</c:v>
                </c:pt>
                <c:pt idx="12">
                  <c:v>7.5839379800000009</c:v>
                </c:pt>
                <c:pt idx="13">
                  <c:v>7.6565280000000007</c:v>
                </c:pt>
                <c:pt idx="14">
                  <c:v>7.7280455800000007</c:v>
                </c:pt>
                <c:pt idx="15">
                  <c:v>7.7984503800000002</c:v>
                </c:pt>
                <c:pt idx="16">
                  <c:v>7.8677340000000004</c:v>
                </c:pt>
                <c:pt idx="17">
                  <c:v>7.9359076200000001</c:v>
                </c:pt>
                <c:pt idx="18">
                  <c:v>8.0029783999999999</c:v>
                </c:pt>
                <c:pt idx="19">
                  <c:v>8.0689249000000007</c:v>
                </c:pt>
                <c:pt idx="20">
                  <c:v>8.1337256100000008</c:v>
                </c:pt>
                <c:pt idx="21">
                  <c:v>8.1973899499999998</c:v>
                </c:pt>
                <c:pt idx="22">
                  <c:v>8.25993697</c:v>
                </c:pt>
                <c:pt idx="23">
                  <c:v>8.3213795299999997</c:v>
                </c:pt>
                <c:pt idx="24">
                  <c:v>8.3817126700000006</c:v>
                </c:pt>
                <c:pt idx="25">
                  <c:v>8.4409265199999997</c:v>
                </c:pt>
                <c:pt idx="26">
                  <c:v>8.4990224600000008</c:v>
                </c:pt>
                <c:pt idx="27">
                  <c:v>8.5560032699999997</c:v>
                </c:pt>
                <c:pt idx="28">
                  <c:v>8.6118672299999997</c:v>
                </c:pt>
                <c:pt idx="29">
                  <c:v>8.6666104300000004</c:v>
                </c:pt>
                <c:pt idx="30">
                  <c:v>8.720221050000001</c:v>
                </c:pt>
                <c:pt idx="31">
                  <c:v>8.7726793700000005</c:v>
                </c:pt>
                <c:pt idx="32">
                  <c:v>8.8239599300000009</c:v>
                </c:pt>
                <c:pt idx="33">
                  <c:v>8.8740411300000002</c:v>
                </c:pt>
                <c:pt idx="34">
                  <c:v>8.9229149400000001</c:v>
                </c:pt>
                <c:pt idx="35">
                  <c:v>8.9705729300000012</c:v>
                </c:pt>
                <c:pt idx="36">
                  <c:v>9.0169926900000004</c:v>
                </c:pt>
                <c:pt idx="37">
                  <c:v>9.0621485499999999</c:v>
                </c:pt>
                <c:pt idx="38">
                  <c:v>9.1060219399999998</c:v>
                </c:pt>
                <c:pt idx="39">
                  <c:v>9.1486076800000014</c:v>
                </c:pt>
                <c:pt idx="40">
                  <c:v>9.1899086800000003</c:v>
                </c:pt>
                <c:pt idx="41">
                  <c:v>9.2299256700000001</c:v>
                </c:pt>
                <c:pt idx="42">
                  <c:v>9.2686627900000005</c:v>
                </c:pt>
                <c:pt idx="43">
                  <c:v>9.3061279600000013</c:v>
                </c:pt>
                <c:pt idx="44">
                  <c:v>9.3423306000000004</c:v>
                </c:pt>
                <c:pt idx="45">
                  <c:v>9.3772855400000008</c:v>
                </c:pt>
                <c:pt idx="46">
                  <c:v>9.4110153000000007</c:v>
                </c:pt>
                <c:pt idx="47">
                  <c:v>9.4435474700000004</c:v>
                </c:pt>
                <c:pt idx="48">
                  <c:v>9.4749108</c:v>
                </c:pt>
                <c:pt idx="49">
                  <c:v>9.5051275700000009</c:v>
                </c:pt>
                <c:pt idx="50">
                  <c:v>9.5342241600000008</c:v>
                </c:pt>
                <c:pt idx="51">
                  <c:v>9.5622385000000012</c:v>
                </c:pt>
                <c:pt idx="52">
                  <c:v>9.5892134200000001</c:v>
                </c:pt>
                <c:pt idx="53">
                  <c:v>9.6151892100000005</c:v>
                </c:pt>
                <c:pt idx="54">
                  <c:v>9.6401946800000005</c:v>
                </c:pt>
                <c:pt idx="55">
                  <c:v>9.6642581700000001</c:v>
                </c:pt>
                <c:pt idx="56">
                  <c:v>9.6874198800000002</c:v>
                </c:pt>
                <c:pt idx="57">
                  <c:v>9.7097221400000002</c:v>
                </c:pt>
                <c:pt idx="58">
                  <c:v>9.7312023800000009</c:v>
                </c:pt>
                <c:pt idx="59">
                  <c:v>9.7518914500000005</c:v>
                </c:pt>
                <c:pt idx="60">
                  <c:v>9.7718116699999999</c:v>
                </c:pt>
                <c:pt idx="61">
                  <c:v>9.7909799100000008</c:v>
                </c:pt>
                <c:pt idx="62">
                  <c:v>9.8094089800000006</c:v>
                </c:pt>
                <c:pt idx="63">
                  <c:v>9.827112790000001</c:v>
                </c:pt>
                <c:pt idx="64">
                  <c:v>9.8441151800000011</c:v>
                </c:pt>
                <c:pt idx="65">
                  <c:v>9.8604396699999999</c:v>
                </c:pt>
                <c:pt idx="66">
                  <c:v>9.8760991100000002</c:v>
                </c:pt>
                <c:pt idx="67">
                  <c:v>9.8911042500000015</c:v>
                </c:pt>
                <c:pt idx="68">
                  <c:v>9.9054685200000012</c:v>
                </c:pt>
                <c:pt idx="69">
                  <c:v>9.9192125100000013</c:v>
                </c:pt>
                <c:pt idx="70">
                  <c:v>9.9323615900000011</c:v>
                </c:pt>
                <c:pt idx="71">
                  <c:v>9.9449446600000009</c:v>
                </c:pt>
                <c:pt idx="72">
                  <c:v>9.9569934100000008</c:v>
                </c:pt>
                <c:pt idx="73">
                  <c:v>9.968538220000001</c:v>
                </c:pt>
                <c:pt idx="74">
                  <c:v>9.9795989800000005</c:v>
                </c:pt>
                <c:pt idx="75">
                  <c:v>9.9901985900000003</c:v>
                </c:pt>
                <c:pt idx="76">
                  <c:v>10.00037425</c:v>
                </c:pt>
                <c:pt idx="77">
                  <c:v>10.01016751</c:v>
                </c:pt>
                <c:pt idx="78">
                  <c:v>10.019612070000001</c:v>
                </c:pt>
                <c:pt idx="79">
                  <c:v>10.028730340000001</c:v>
                </c:pt>
                <c:pt idx="80">
                  <c:v>10.037533100000001</c:v>
                </c:pt>
                <c:pt idx="81">
                  <c:v>10.046026920000001</c:v>
                </c:pt>
                <c:pt idx="82">
                  <c:v>10.05421222</c:v>
                </c:pt>
                <c:pt idx="83">
                  <c:v>10.06209033</c:v>
                </c:pt>
                <c:pt idx="84">
                  <c:v>10.069666440000001</c:v>
                </c:pt>
                <c:pt idx="85">
                  <c:v>10.076948120000001</c:v>
                </c:pt>
                <c:pt idx="86">
                  <c:v>10.08394386</c:v>
                </c:pt>
                <c:pt idx="87">
                  <c:v>10.09066026</c:v>
                </c:pt>
                <c:pt idx="88">
                  <c:v>10.097100230000001</c:v>
                </c:pt>
                <c:pt idx="89">
                  <c:v>10.10326223</c:v>
                </c:pt>
                <c:pt idx="90">
                  <c:v>10.109139970000001</c:v>
                </c:pt>
                <c:pt idx="91">
                  <c:v>10.1147217</c:v>
                </c:pt>
                <c:pt idx="92">
                  <c:v>10.11999089</c:v>
                </c:pt>
                <c:pt idx="93">
                  <c:v>10.124926140000001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3C5-4BAA-AE1C-78965094E64F}"/>
            </c:ext>
          </c:extLst>
        </c:ser>
        <c:ser>
          <c:idx val="6"/>
          <c:order val="6"/>
          <c:tx>
            <c:strRef>
              <c:f>TPOP!$Z$7</c:f>
              <c:strCache>
                <c:ptCount val="1"/>
                <c:pt idx="0">
                  <c:v>UNMED2012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TPOP!$Z$8:$Z$101</c:f>
              <c:numCache>
                <c:formatCode>0.0</c:formatCode>
                <c:ptCount val="94"/>
                <c:pt idx="0">
                  <c:v>6.6731059000000004</c:v>
                </c:pt>
                <c:pt idx="1">
                  <c:v>6.7536492400000006</c:v>
                </c:pt>
                <c:pt idx="2">
                  <c:v>6.8347220100000001</c:v>
                </c:pt>
                <c:pt idx="3">
                  <c:v>6.9161835600000003</c:v>
                </c:pt>
                <c:pt idx="4">
                  <c:v>6.9979987700000006</c:v>
                </c:pt>
                <c:pt idx="5">
                  <c:v>7.0800724300000004</c:v>
                </c:pt>
                <c:pt idx="6">
                  <c:v>7.1621194100000007</c:v>
                </c:pt>
                <c:pt idx="7">
                  <c:v>7.2437840900000001</c:v>
                </c:pt>
                <c:pt idx="8">
                  <c:v>7.3247822100000004</c:v>
                </c:pt>
                <c:pt idx="9">
                  <c:v>7.4049767700000002</c:v>
                </c:pt>
                <c:pt idx="10">
                  <c:v>7.4843255200000005</c:v>
                </c:pt>
                <c:pt idx="11">
                  <c:v>7.5627600100000008</c:v>
                </c:pt>
                <c:pt idx="12">
                  <c:v>7.6402448600000001</c:v>
                </c:pt>
                <c:pt idx="13">
                  <c:v>7.7167491300000002</c:v>
                </c:pt>
                <c:pt idx="14">
                  <c:v>7.7922094300000007</c:v>
                </c:pt>
                <c:pt idx="15">
                  <c:v>7.8665797700000004</c:v>
                </c:pt>
                <c:pt idx="16">
                  <c:v>7.9398769000000007</c:v>
                </c:pt>
                <c:pt idx="17">
                  <c:v>8.0121431300000001</c:v>
                </c:pt>
                <c:pt idx="18">
                  <c:v>8.0834127700000007</c:v>
                </c:pt>
                <c:pt idx="19">
                  <c:v>8.1536774600000008</c:v>
                </c:pt>
                <c:pt idx="20">
                  <c:v>8.222926600000001</c:v>
                </c:pt>
                <c:pt idx="21">
                  <c:v>8.2911927700000003</c:v>
                </c:pt>
                <c:pt idx="22">
                  <c:v>8.3585190600000008</c:v>
                </c:pt>
                <c:pt idx="23">
                  <c:v>8.4249375100000012</c:v>
                </c:pt>
                <c:pt idx="24">
                  <c:v>8.4904556200000005</c:v>
                </c:pt>
                <c:pt idx="25">
                  <c:v>8.5550675500000004</c:v>
                </c:pt>
                <c:pt idx="26">
                  <c:v>8.6187736000000008</c:v>
                </c:pt>
                <c:pt idx="27">
                  <c:v>8.6815689799999998</c:v>
                </c:pt>
                <c:pt idx="28">
                  <c:v>8.74344696</c:v>
                </c:pt>
                <c:pt idx="29">
                  <c:v>8.8044057900000006</c:v>
                </c:pt>
                <c:pt idx="30">
                  <c:v>8.8644367800000001</c:v>
                </c:pt>
                <c:pt idx="31">
                  <c:v>8.9235147599999998</c:v>
                </c:pt>
                <c:pt idx="32">
                  <c:v>8.9816073599999999</c:v>
                </c:pt>
                <c:pt idx="33">
                  <c:v>9.038687190000001</c:v>
                </c:pt>
                <c:pt idx="34">
                  <c:v>9.0947435800000012</c:v>
                </c:pt>
                <c:pt idx="35">
                  <c:v>9.1497685400000002</c:v>
                </c:pt>
                <c:pt idx="36">
                  <c:v>9.2037405799999998</c:v>
                </c:pt>
                <c:pt idx="37">
                  <c:v>9.25663634</c:v>
                </c:pt>
                <c:pt idx="38">
                  <c:v>9.3084381900000004</c:v>
                </c:pt>
                <c:pt idx="39">
                  <c:v>9.3591399000000006</c:v>
                </c:pt>
                <c:pt idx="40">
                  <c:v>9.4087412200000013</c:v>
                </c:pt>
                <c:pt idx="41">
                  <c:v>9.4572408100000001</c:v>
                </c:pt>
                <c:pt idx="42">
                  <c:v>9.5046403000000002</c:v>
                </c:pt>
                <c:pt idx="43">
                  <c:v>9.5509449600000007</c:v>
                </c:pt>
                <c:pt idx="44">
                  <c:v>9.5961602600000013</c:v>
                </c:pt>
                <c:pt idx="45">
                  <c:v>9.6402982900000005</c:v>
                </c:pt>
                <c:pt idx="46">
                  <c:v>9.6833794400000013</c:v>
                </c:pt>
                <c:pt idx="47">
                  <c:v>9.7254300000000011</c:v>
                </c:pt>
                <c:pt idx="48">
                  <c:v>9.766475100000001</c:v>
                </c:pt>
                <c:pt idx="49">
                  <c:v>9.8065304200000014</c:v>
                </c:pt>
                <c:pt idx="50">
                  <c:v>9.845614770000001</c:v>
                </c:pt>
                <c:pt idx="51">
                  <c:v>9.8837621799999997</c:v>
                </c:pt>
                <c:pt idx="52">
                  <c:v>9.9210122600000012</c:v>
                </c:pt>
                <c:pt idx="53">
                  <c:v>9.9573985199999999</c:v>
                </c:pt>
                <c:pt idx="54">
                  <c:v>9.9929419900000003</c:v>
                </c:pt>
                <c:pt idx="55">
                  <c:v>10.027657210000001</c:v>
                </c:pt>
                <c:pt idx="56">
                  <c:v>10.061562420000001</c:v>
                </c:pt>
                <c:pt idx="57">
                  <c:v>10.094674110000001</c:v>
                </c:pt>
                <c:pt idx="58">
                  <c:v>10.12700706</c:v>
                </c:pt>
                <c:pt idx="59">
                  <c:v>10.15857896</c:v>
                </c:pt>
                <c:pt idx="60">
                  <c:v>10.189401610000001</c:v>
                </c:pt>
                <c:pt idx="61">
                  <c:v>10.219473330000001</c:v>
                </c:pt>
                <c:pt idx="62">
                  <c:v>10.248786490000001</c:v>
                </c:pt>
                <c:pt idx="63">
                  <c:v>10.27733916</c:v>
                </c:pt>
                <c:pt idx="64">
                  <c:v>10.305145640000001</c:v>
                </c:pt>
                <c:pt idx="65">
                  <c:v>10.332223130000001</c:v>
                </c:pt>
                <c:pt idx="66">
                  <c:v>10.358578360000001</c:v>
                </c:pt>
                <c:pt idx="67">
                  <c:v>10.384216440000001</c:v>
                </c:pt>
                <c:pt idx="68">
                  <c:v>10.409149000000001</c:v>
                </c:pt>
                <c:pt idx="69">
                  <c:v>10.433384570000001</c:v>
                </c:pt>
                <c:pt idx="70">
                  <c:v>10.456948720000002</c:v>
                </c:pt>
                <c:pt idx="71">
                  <c:v>10.47989287</c:v>
                </c:pt>
                <c:pt idx="72">
                  <c:v>10.502280070000001</c:v>
                </c:pt>
                <c:pt idx="73">
                  <c:v>10.52416094</c:v>
                </c:pt>
                <c:pt idx="74">
                  <c:v>10.545552860000001</c:v>
                </c:pt>
                <c:pt idx="75">
                  <c:v>10.566460690000001</c:v>
                </c:pt>
                <c:pt idx="76">
                  <c:v>10.586904910000001</c:v>
                </c:pt>
                <c:pt idx="77">
                  <c:v>10.60690381</c:v>
                </c:pt>
                <c:pt idx="78">
                  <c:v>10.626467440000001</c:v>
                </c:pt>
                <c:pt idx="79">
                  <c:v>10.645602230000001</c:v>
                </c:pt>
                <c:pt idx="80">
                  <c:v>10.664297940000001</c:v>
                </c:pt>
                <c:pt idx="81">
                  <c:v>10.682524180000001</c:v>
                </c:pt>
                <c:pt idx="82">
                  <c:v>10.700237900000001</c:v>
                </c:pt>
                <c:pt idx="83">
                  <c:v>10.71740097</c:v>
                </c:pt>
                <c:pt idx="84">
                  <c:v>10.733987350000001</c:v>
                </c:pt>
                <c:pt idx="85">
                  <c:v>10.74997969</c:v>
                </c:pt>
                <c:pt idx="86">
                  <c:v>10.765365200000002</c:v>
                </c:pt>
                <c:pt idx="87">
                  <c:v>10.78012996</c:v>
                </c:pt>
                <c:pt idx="88">
                  <c:v>10.794252290000001</c:v>
                </c:pt>
                <c:pt idx="89">
                  <c:v>10.807702770000001</c:v>
                </c:pt>
                <c:pt idx="90">
                  <c:v>10.82044196</c:v>
                </c:pt>
                <c:pt idx="91">
                  <c:v>10.8324204</c:v>
                </c:pt>
                <c:pt idx="92">
                  <c:v>10.843578860000001</c:v>
                </c:pt>
                <c:pt idx="93">
                  <c:v>10.853848600000001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3C5-4BAA-AE1C-78965094E64F}"/>
            </c:ext>
          </c:extLst>
        </c:ser>
        <c:ser>
          <c:idx val="7"/>
          <c:order val="7"/>
          <c:tx>
            <c:strRef>
              <c:f>TPOP!$AA$7</c:f>
              <c:strCache>
                <c:ptCount val="1"/>
                <c:pt idx="0">
                  <c:v>UNMED2015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TPOP!$S$8:$S$101</c:f>
              <c:numCache>
                <c:formatCode>General</c:formatCode>
                <c:ptCount val="94"/>
                <c:pt idx="3">
                  <c:v>2010</c:v>
                </c:pt>
                <c:pt idx="8">
                  <c:v>2015</c:v>
                </c:pt>
                <c:pt idx="13">
                  <c:v>2020</c:v>
                </c:pt>
                <c:pt idx="18">
                  <c:v>2025</c:v>
                </c:pt>
                <c:pt idx="23">
                  <c:v>2030</c:v>
                </c:pt>
                <c:pt idx="28">
                  <c:v>2035</c:v>
                </c:pt>
                <c:pt idx="33">
                  <c:v>2040</c:v>
                </c:pt>
                <c:pt idx="38">
                  <c:v>2045</c:v>
                </c:pt>
                <c:pt idx="43">
                  <c:v>2050</c:v>
                </c:pt>
                <c:pt idx="48">
                  <c:v>2055</c:v>
                </c:pt>
                <c:pt idx="53">
                  <c:v>2060</c:v>
                </c:pt>
                <c:pt idx="58">
                  <c:v>2065</c:v>
                </c:pt>
                <c:pt idx="63">
                  <c:v>2070</c:v>
                </c:pt>
                <c:pt idx="68">
                  <c:v>2075</c:v>
                </c:pt>
                <c:pt idx="73">
                  <c:v>2080</c:v>
                </c:pt>
                <c:pt idx="78">
                  <c:v>2085</c:v>
                </c:pt>
                <c:pt idx="83">
                  <c:v>2090</c:v>
                </c:pt>
                <c:pt idx="88">
                  <c:v>2095</c:v>
                </c:pt>
                <c:pt idx="93">
                  <c:v>2100</c:v>
                </c:pt>
              </c:numCache>
            </c:numRef>
          </c:cat>
          <c:val>
            <c:numRef>
              <c:f>TPOP!$AA$8:$AA$101</c:f>
              <c:numCache>
                <c:formatCode>0.0</c:formatCode>
                <c:ptCount val="94"/>
                <c:pt idx="0">
                  <c:v>6.68160737</c:v>
                </c:pt>
                <c:pt idx="1">
                  <c:v>6.7637328700000001</c:v>
                </c:pt>
                <c:pt idx="2">
                  <c:v>6.8464795800000005</c:v>
                </c:pt>
                <c:pt idx="3">
                  <c:v>6.9297249600000006</c:v>
                </c:pt>
                <c:pt idx="4">
                  <c:v>7.0134270600000006</c:v>
                </c:pt>
                <c:pt idx="5">
                  <c:v>7.0975005000000007</c:v>
                </c:pt>
                <c:pt idx="6">
                  <c:v>7.1817151700000004</c:v>
                </c:pt>
                <c:pt idx="7">
                  <c:v>7.2657859800000004</c:v>
                </c:pt>
                <c:pt idx="8">
                  <c:v>7.3494720200000003</c:v>
                </c:pt>
                <c:pt idx="9">
                  <c:v>7.4326631700000005</c:v>
                </c:pt>
                <c:pt idx="10">
                  <c:v>7.5152842100000008</c:v>
                </c:pt>
                <c:pt idx="11">
                  <c:v>7.5971755400000003</c:v>
                </c:pt>
                <c:pt idx="12">
                  <c:v>7.6781746400000008</c:v>
                </c:pt>
                <c:pt idx="13">
                  <c:v>7.7581567800000002</c:v>
                </c:pt>
                <c:pt idx="14">
                  <c:v>7.8370286100000008</c:v>
                </c:pt>
                <c:pt idx="15">
                  <c:v>7.9147636300000004</c:v>
                </c:pt>
                <c:pt idx="16">
                  <c:v>7.9913970500000007</c:v>
                </c:pt>
                <c:pt idx="17">
                  <c:v>8.0670084099999997</c:v>
                </c:pt>
                <c:pt idx="18">
                  <c:v>8.1416609700000002</c:v>
                </c:pt>
                <c:pt idx="19">
                  <c:v>8.2153488699999997</c:v>
                </c:pt>
                <c:pt idx="20">
                  <c:v>8.2880548800000007</c:v>
                </c:pt>
                <c:pt idx="21">
                  <c:v>8.3598237100000006</c:v>
                </c:pt>
                <c:pt idx="22">
                  <c:v>8.4307124800000004</c:v>
                </c:pt>
                <c:pt idx="23">
                  <c:v>8.5007659800000006</c:v>
                </c:pt>
                <c:pt idx="24">
                  <c:v>8.5699999000000009</c:v>
                </c:pt>
                <c:pt idx="25">
                  <c:v>8.6384166100000002</c:v>
                </c:pt>
                <c:pt idx="26">
                  <c:v>8.7060323100000012</c:v>
                </c:pt>
                <c:pt idx="27">
                  <c:v>8.7728601900000012</c:v>
                </c:pt>
                <c:pt idx="28">
                  <c:v>8.8389079000000006</c:v>
                </c:pt>
                <c:pt idx="29">
                  <c:v>8.9041774199999999</c:v>
                </c:pt>
                <c:pt idx="30">
                  <c:v>8.9686624500000001</c:v>
                </c:pt>
                <c:pt idx="31">
                  <c:v>9.0323481700000006</c:v>
                </c:pt>
                <c:pt idx="32">
                  <c:v>9.095212870000001</c:v>
                </c:pt>
                <c:pt idx="33">
                  <c:v>9.1572340400000005</c:v>
                </c:pt>
                <c:pt idx="34">
                  <c:v>9.2184006600000004</c:v>
                </c:pt>
                <c:pt idx="35">
                  <c:v>9.2786940700000002</c:v>
                </c:pt>
                <c:pt idx="36">
                  <c:v>9.3380724400000013</c:v>
                </c:pt>
                <c:pt idx="37">
                  <c:v>9.396485890000001</c:v>
                </c:pt>
                <c:pt idx="38">
                  <c:v>9.4538918600000006</c:v>
                </c:pt>
                <c:pt idx="39">
                  <c:v>9.5102677300000007</c:v>
                </c:pt>
                <c:pt idx="40">
                  <c:v>9.5656003700000003</c:v>
                </c:pt>
                <c:pt idx="41">
                  <c:v>9.6198696300000002</c:v>
                </c:pt>
                <c:pt idx="42">
                  <c:v>9.6730571200000011</c:v>
                </c:pt>
                <c:pt idx="43">
                  <c:v>9.725147960000001</c:v>
                </c:pt>
                <c:pt idx="44">
                  <c:v>9.7761381099999998</c:v>
                </c:pt>
                <c:pt idx="45">
                  <c:v>9.8260196000000004</c:v>
                </c:pt>
                <c:pt idx="46">
                  <c:v>9.8747720700000006</c:v>
                </c:pt>
                <c:pt idx="47">
                  <c:v>9.9223719900000003</c:v>
                </c:pt>
                <c:pt idx="48">
                  <c:v>9.9688089800000004</c:v>
                </c:pt>
                <c:pt idx="49">
                  <c:v>10.01408458</c:v>
                </c:pt>
                <c:pt idx="50">
                  <c:v>10.05822298</c:v>
                </c:pt>
                <c:pt idx="51">
                  <c:v>10.101266450000001</c:v>
                </c:pt>
                <c:pt idx="52">
                  <c:v>10.143271700000001</c:v>
                </c:pt>
                <c:pt idx="53">
                  <c:v>10.18428997</c:v>
                </c:pt>
                <c:pt idx="54">
                  <c:v>10.22434065</c:v>
                </c:pt>
                <c:pt idx="55">
                  <c:v>10.263446510000001</c:v>
                </c:pt>
                <c:pt idx="56">
                  <c:v>10.30166769</c:v>
                </c:pt>
                <c:pt idx="57">
                  <c:v>10.339073710000001</c:v>
                </c:pt>
                <c:pt idx="58">
                  <c:v>10.37571896</c:v>
                </c:pt>
                <c:pt idx="59">
                  <c:v>10.411635440000001</c:v>
                </c:pt>
                <c:pt idx="60">
                  <c:v>10.44683019</c:v>
                </c:pt>
                <c:pt idx="61">
                  <c:v>10.481298350000001</c:v>
                </c:pt>
                <c:pt idx="62">
                  <c:v>10.515022220000001</c:v>
                </c:pt>
                <c:pt idx="63">
                  <c:v>10.547989000000001</c:v>
                </c:pt>
                <c:pt idx="64">
                  <c:v>10.58020707</c:v>
                </c:pt>
                <c:pt idx="65">
                  <c:v>10.611688650000001</c:v>
                </c:pt>
                <c:pt idx="66">
                  <c:v>10.64242851</c:v>
                </c:pt>
                <c:pt idx="67">
                  <c:v>10.672418200000001</c:v>
                </c:pt>
                <c:pt idx="68">
                  <c:v>10.70165287</c:v>
                </c:pt>
                <c:pt idx="69">
                  <c:v>10.73013918</c:v>
                </c:pt>
                <c:pt idx="70">
                  <c:v>10.75788421</c:v>
                </c:pt>
                <c:pt idx="71">
                  <c:v>10.78488435</c:v>
                </c:pt>
                <c:pt idx="72">
                  <c:v>10.811134350000001</c:v>
                </c:pt>
                <c:pt idx="73">
                  <c:v>10.836635100000001</c:v>
                </c:pt>
                <c:pt idx="74">
                  <c:v>10.861387220000001</c:v>
                </c:pt>
                <c:pt idx="75">
                  <c:v>10.885408780000001</c:v>
                </c:pt>
                <c:pt idx="76">
                  <c:v>10.90873953</c:v>
                </c:pt>
                <c:pt idx="77">
                  <c:v>10.931431490000001</c:v>
                </c:pt>
                <c:pt idx="78">
                  <c:v>10.95352473</c:v>
                </c:pt>
                <c:pt idx="79">
                  <c:v>10.975032540000001</c:v>
                </c:pt>
                <c:pt idx="80">
                  <c:v>10.995954360000001</c:v>
                </c:pt>
                <c:pt idx="81">
                  <c:v>11.01629872</c:v>
                </c:pt>
                <c:pt idx="82">
                  <c:v>11.03607019</c:v>
                </c:pt>
                <c:pt idx="83">
                  <c:v>11.05527004</c:v>
                </c:pt>
                <c:pt idx="84">
                  <c:v>11.073895350000001</c:v>
                </c:pt>
                <c:pt idx="85">
                  <c:v>11.09193945</c:v>
                </c:pt>
                <c:pt idx="86">
                  <c:v>11.1093919</c:v>
                </c:pt>
                <c:pt idx="87">
                  <c:v>11.126238220000001</c:v>
                </c:pt>
                <c:pt idx="88">
                  <c:v>11.14246063</c:v>
                </c:pt>
                <c:pt idx="89">
                  <c:v>11.158037030000001</c:v>
                </c:pt>
                <c:pt idx="90">
                  <c:v>11.17294225</c:v>
                </c:pt>
                <c:pt idx="91">
                  <c:v>11.187146810000002</c:v>
                </c:pt>
                <c:pt idx="92">
                  <c:v>11.200617560000001</c:v>
                </c:pt>
                <c:pt idx="93">
                  <c:v>11.213317530000001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3C5-4BAA-AE1C-78965094E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539279456"/>
        <c:axId val="-1539284896"/>
      </c:lineChart>
      <c:catAx>
        <c:axId val="-153927945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-1539284896"/>
        <c:crosses val="autoZero"/>
        <c:auto val="0"/>
        <c:lblAlgn val="ctr"/>
        <c:lblOffset val="100"/>
        <c:tickLblSkip val="1"/>
        <c:noMultiLvlLbl val="0"/>
      </c:catAx>
      <c:valAx>
        <c:axId val="-1539284896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3927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5152857917052"/>
          <c:y val="9.7337523497353889E-2"/>
          <c:w val="0.68631961490643634"/>
          <c:h val="0.8053249530052922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6D-4CCA-BE49-8FA026EFC5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6D-4CCA-BE49-8FA026EFC5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86D-4CCA-BE49-8FA026EFC5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86D-4CCA-BE49-8FA026EFC57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86D-4CCA-BE49-8FA026EFC57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86D-4CCA-BE49-8FA026EFC57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86D-4CCA-BE49-8FA026EFC57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86D-4CCA-BE49-8FA026EFC57B}"/>
              </c:ext>
            </c:extLst>
          </c:dPt>
          <c:dLbls>
            <c:dLbl>
              <c:idx val="0"/>
              <c:layout>
                <c:manualLayout>
                  <c:x val="0.16999356084996772"/>
                  <c:y val="1.363016810540663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86D-4CCA-BE49-8FA026EFC57B}"/>
                </c:ext>
              </c:extLst>
            </c:dLbl>
            <c:dLbl>
              <c:idx val="1"/>
              <c:layout>
                <c:manualLayout>
                  <c:x val="4.9854049969392571E-2"/>
                  <c:y val="1.3272385345715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6D-4CCA-BE49-8FA026EFC57B}"/>
                </c:ext>
              </c:extLst>
            </c:dLbl>
            <c:dLbl>
              <c:idx val="2"/>
              <c:layout>
                <c:manualLayout>
                  <c:x val="4.384383213841813E-2"/>
                  <c:y val="-0.17453855915004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86D-4CCA-BE49-8FA026EFC57B}"/>
                </c:ext>
              </c:extLst>
            </c:dLbl>
            <c:dLbl>
              <c:idx val="3"/>
              <c:layout>
                <c:manualLayout>
                  <c:x val="9.7847558182902181E-2"/>
                  <c:y val="-3.569197208934077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86D-4CCA-BE49-8FA026EFC57B}"/>
                </c:ext>
              </c:extLst>
            </c:dLbl>
            <c:dLbl>
              <c:idx val="4"/>
              <c:layout>
                <c:manualLayout>
                  <c:x val="-1.0760377425455431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86D-4CCA-BE49-8FA026EFC57B}"/>
                </c:ext>
              </c:extLst>
            </c:dLbl>
            <c:dLbl>
              <c:idx val="5"/>
              <c:layout>
                <c:manualLayout>
                  <c:x val="-9.556232177042924E-2"/>
                  <c:y val="-6.334121137565128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86D-4CCA-BE49-8FA026EFC57B}"/>
                </c:ext>
              </c:extLst>
            </c:dLbl>
            <c:dLbl>
              <c:idx val="6"/>
              <c:layout>
                <c:manualLayout>
                  <c:x val="0.21138207515851826"/>
                  <c:y val="-9.501185279097941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86D-4CCA-BE49-8FA026EFC57B}"/>
                </c:ext>
              </c:extLst>
            </c:dLbl>
            <c:dLbl>
              <c:idx val="7"/>
              <c:layout>
                <c:manualLayout>
                  <c:x val="-0.16999356084996786"/>
                  <c:y val="9.086778736937755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86D-4CCA-BE49-8FA026EFC57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Figure_2!$K$3:$K$10</c:f>
              <c:strCache>
                <c:ptCount val="8"/>
                <c:pt idx="0">
                  <c:v>Nuclear</c:v>
                </c:pt>
                <c:pt idx="1">
                  <c:v>Coal generation</c:v>
                </c:pt>
                <c:pt idx="2">
                  <c:v>Wind generation</c:v>
                </c:pt>
                <c:pt idx="3">
                  <c:v>Other base load</c:v>
                </c:pt>
                <c:pt idx="4">
                  <c:v>Oil generation</c:v>
                </c:pt>
                <c:pt idx="5">
                  <c:v>Solar generation</c:v>
                </c:pt>
                <c:pt idx="6">
                  <c:v>Gas generation</c:v>
                </c:pt>
                <c:pt idx="7">
                  <c:v>Hydro generation</c:v>
                </c:pt>
              </c:strCache>
            </c:strRef>
          </c:cat>
          <c:val>
            <c:numRef>
              <c:f>Figure_2!$L$3:$L$10</c:f>
              <c:numCache>
                <c:formatCode>0.0%</c:formatCode>
                <c:ptCount val="8"/>
                <c:pt idx="0">
                  <c:v>1.9216015121672097E-3</c:v>
                </c:pt>
                <c:pt idx="1">
                  <c:v>0.34215351598377675</c:v>
                </c:pt>
                <c:pt idx="2">
                  <c:v>0</c:v>
                </c:pt>
                <c:pt idx="3">
                  <c:v>7.2138537956148482E-2</c:v>
                </c:pt>
                <c:pt idx="4">
                  <c:v>8.0477051844713668E-2</c:v>
                </c:pt>
                <c:pt idx="5">
                  <c:v>5.8979848393250996E-5</c:v>
                </c:pt>
                <c:pt idx="6">
                  <c:v>0.5032503128548006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86D-4CCA-BE49-8FA026EFC5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493875765529309E-2"/>
          <c:y val="5.37109375E-2"/>
          <c:w val="0.91923261996096639"/>
          <c:h val="0.735698354191939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Figure_4!$C$18</c:f>
              <c:strCache>
                <c:ptCount val="1"/>
                <c:pt idx="0">
                  <c:v>v9a (updated inputs)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8.2034443873002412E-3"/>
                  <c:y val="8.5909660485233316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21F-488A-9C48-6C9DA8EB7F2A}"/>
                </c:ext>
              </c:extLst>
            </c:dLbl>
            <c:dLbl>
              <c:idx val="4"/>
              <c:layout>
                <c:manualLayout>
                  <c:x val="-8.2034443873002412E-3"/>
                  <c:y val="-3.74882849109653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1F-488A-9C48-6C9DA8EB7F2A}"/>
                </c:ext>
              </c:extLst>
            </c:dLbl>
            <c:dLbl>
              <c:idx val="5"/>
              <c:layout>
                <c:manualLayout>
                  <c:x val="-6.5627555098402533E-3"/>
                  <c:y val="-1.37455456776373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21F-488A-9C48-6C9DA8EB7F2A}"/>
                </c:ext>
              </c:extLst>
            </c:dLbl>
            <c:dLbl>
              <c:idx val="7"/>
              <c:layout>
                <c:manualLayout>
                  <c:x val="-6.562755509840192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21F-488A-9C48-6C9DA8EB7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Figure_4!$B$19:$B$29</c:f>
              <c:strCache>
                <c:ptCount val="11"/>
                <c:pt idx="0">
                  <c:v>NuclearBL</c:v>
                </c:pt>
                <c:pt idx="1">
                  <c:v>CoalBL</c:v>
                </c:pt>
                <c:pt idx="2">
                  <c:v>GasBL</c:v>
                </c:pt>
                <c:pt idx="3">
                  <c:v>WindBL</c:v>
                </c:pt>
                <c:pt idx="4">
                  <c:v>HydroBL</c:v>
                </c:pt>
                <c:pt idx="5">
                  <c:v>OilBL</c:v>
                </c:pt>
                <c:pt idx="6">
                  <c:v>OtherBL</c:v>
                </c:pt>
                <c:pt idx="7">
                  <c:v>GasP</c:v>
                </c:pt>
                <c:pt idx="8">
                  <c:v>HydroP</c:v>
                </c:pt>
                <c:pt idx="9">
                  <c:v>OilP</c:v>
                </c:pt>
                <c:pt idx="10">
                  <c:v>SolarP</c:v>
                </c:pt>
              </c:strCache>
            </c:strRef>
          </c:cat>
          <c:val>
            <c:numRef>
              <c:f>Figure_4!$C$19:$C$29</c:f>
              <c:numCache>
                <c:formatCode>0.0</c:formatCode>
                <c:ptCount val="11"/>
                <c:pt idx="0">
                  <c:v>9.8876509057906912</c:v>
                </c:pt>
                <c:pt idx="1">
                  <c:v>40.0418066931705</c:v>
                </c:pt>
                <c:pt idx="2">
                  <c:v>19.397253631127199</c:v>
                </c:pt>
                <c:pt idx="3">
                  <c:v>1.6623851870462465</c:v>
                </c:pt>
                <c:pt idx="4">
                  <c:v>10.904002749246985</c:v>
                </c:pt>
                <c:pt idx="5">
                  <c:v>1.6171713270151495</c:v>
                </c:pt>
                <c:pt idx="6">
                  <c:v>1.707736463621127</c:v>
                </c:pt>
                <c:pt idx="7">
                  <c:v>7.4924423763763555</c:v>
                </c:pt>
                <c:pt idx="8">
                  <c:v>2.4498201541897595</c:v>
                </c:pt>
                <c:pt idx="9">
                  <c:v>4.5870291226499527</c:v>
                </c:pt>
                <c:pt idx="10">
                  <c:v>0.25270138976603268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1F-488A-9C48-6C9DA8EB7F2A}"/>
            </c:ext>
          </c:extLst>
        </c:ser>
        <c:ser>
          <c:idx val="1"/>
          <c:order val="1"/>
          <c:tx>
            <c:strRef>
              <c:f>Figure_4!$D$18</c:f>
              <c:strCache>
                <c:ptCount val="1"/>
                <c:pt idx="0">
                  <c:v>v9a (initial inputs)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562755509840192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21F-488A-9C48-6C9DA8EB7F2A}"/>
                </c:ext>
              </c:extLst>
            </c:dLbl>
            <c:dLbl>
              <c:idx val="1"/>
              <c:layout>
                <c:manualLayout>
                  <c:x val="9.84413326476026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21F-488A-9C48-6C9DA8EB7F2A}"/>
                </c:ext>
              </c:extLst>
            </c:dLbl>
            <c:dLbl>
              <c:idx val="2"/>
              <c:layout>
                <c:manualLayout>
                  <c:x val="4.922066632380114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21F-488A-9C48-6C9DA8EB7F2A}"/>
                </c:ext>
              </c:extLst>
            </c:dLbl>
            <c:dLbl>
              <c:idx val="3"/>
              <c:layout>
                <c:manualLayout>
                  <c:x val="9.8441332647602291E-3"/>
                  <c:y val="-7.4976569821932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21F-488A-9C48-6C9DA8EB7F2A}"/>
                </c:ext>
              </c:extLst>
            </c:dLbl>
            <c:dLbl>
              <c:idx val="4"/>
              <c:layout>
                <c:manualLayout>
                  <c:x val="2.1328955406980626E-2"/>
                  <c:y val="6.872772838818665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21F-488A-9C48-6C9DA8EB7F2A}"/>
                </c:ext>
              </c:extLst>
            </c:dLbl>
            <c:dLbl>
              <c:idx val="6"/>
              <c:layout>
                <c:manualLayout>
                  <c:x val="9.84413326476017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21F-488A-9C48-6C9DA8EB7F2A}"/>
                </c:ext>
              </c:extLst>
            </c:dLbl>
            <c:dLbl>
              <c:idx val="7"/>
              <c:layout>
                <c:manualLayout>
                  <c:x val="8.2034443873001215E-3"/>
                  <c:y val="-1.37455456776373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21F-488A-9C48-6C9DA8EB7F2A}"/>
                </c:ext>
              </c:extLst>
            </c:dLbl>
            <c:dLbl>
              <c:idx val="8"/>
              <c:layout>
                <c:manualLayout>
                  <c:x val="4.92206663238014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21F-488A-9C48-6C9DA8EB7F2A}"/>
                </c:ext>
              </c:extLst>
            </c:dLbl>
            <c:dLbl>
              <c:idx val="9"/>
              <c:layout>
                <c:manualLayout>
                  <c:x val="4.9220666323800243E-3"/>
                  <c:y val="-1.37455456776373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21F-488A-9C48-6C9DA8EB7F2A}"/>
                </c:ext>
              </c:extLst>
            </c:dLbl>
            <c:dLbl>
              <c:idx val="10"/>
              <c:layout>
                <c:manualLayout>
                  <c:x val="6.5627555098401926E-3"/>
                  <c:y val="-1.37455456776373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21F-488A-9C48-6C9DA8EB7F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Figure_4!$B$19:$B$29</c:f>
              <c:strCache>
                <c:ptCount val="11"/>
                <c:pt idx="0">
                  <c:v>NuclearBL</c:v>
                </c:pt>
                <c:pt idx="1">
                  <c:v>CoalBL</c:v>
                </c:pt>
                <c:pt idx="2">
                  <c:v>GasBL</c:v>
                </c:pt>
                <c:pt idx="3">
                  <c:v>WindBL</c:v>
                </c:pt>
                <c:pt idx="4">
                  <c:v>HydroBL</c:v>
                </c:pt>
                <c:pt idx="5">
                  <c:v>OilBL</c:v>
                </c:pt>
                <c:pt idx="6">
                  <c:v>OtherBL</c:v>
                </c:pt>
                <c:pt idx="7">
                  <c:v>GasP</c:v>
                </c:pt>
                <c:pt idx="8">
                  <c:v>HydroP</c:v>
                </c:pt>
                <c:pt idx="9">
                  <c:v>OilP</c:v>
                </c:pt>
                <c:pt idx="10">
                  <c:v>SolarP</c:v>
                </c:pt>
              </c:strCache>
            </c:strRef>
          </c:cat>
          <c:val>
            <c:numRef>
              <c:f>Figure_4!$D$19:$D$29</c:f>
              <c:numCache>
                <c:formatCode>0.0</c:formatCode>
                <c:ptCount val="11"/>
                <c:pt idx="0">
                  <c:v>11.66563934899888</c:v>
                </c:pt>
                <c:pt idx="1">
                  <c:v>40.975064231199063</c:v>
                </c:pt>
                <c:pt idx="2">
                  <c:v>14.763408793680021</c:v>
                </c:pt>
                <c:pt idx="3">
                  <c:v>1.9621759944542418</c:v>
                </c:pt>
                <c:pt idx="4">
                  <c:v>12.110878931360114</c:v>
                </c:pt>
                <c:pt idx="5">
                  <c:v>1.6209824605579186</c:v>
                </c:pt>
                <c:pt idx="6">
                  <c:v>2.1873417370156591</c:v>
                </c:pt>
                <c:pt idx="7">
                  <c:v>7.6219340605802142</c:v>
                </c:pt>
                <c:pt idx="8">
                  <c:v>3.7824771584226582</c:v>
                </c:pt>
                <c:pt idx="9">
                  <c:v>3.016348567690561</c:v>
                </c:pt>
                <c:pt idx="10">
                  <c:v>0.29374871604066977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21F-488A-9C48-6C9DA8EB7F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9"/>
        <c:overlap val="-50"/>
        <c:axId val="981637944"/>
        <c:axId val="981633352"/>
      </c:barChart>
      <c:catAx>
        <c:axId val="981637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633352"/>
        <c:crosses val="autoZero"/>
        <c:auto val="1"/>
        <c:lblAlgn val="ctr"/>
        <c:lblOffset val="100"/>
        <c:noMultiLvlLbl val="0"/>
      </c:catAx>
      <c:valAx>
        <c:axId val="981633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1637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693535904165824"/>
          <c:y val="0.14123477485236222"/>
          <c:w val="0.41365048118985126"/>
          <c:h val="8.23980376476377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LU_emi!$C$3</c:f>
              <c:strCache>
                <c:ptCount val="1"/>
                <c:pt idx="0">
                  <c:v>FrsLand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90B-4354-879C-3D121C2512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B-4354-879C-3D121C2512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LU_emi!$B$4:$B$6</c:f>
              <c:strCache>
                <c:ptCount val="3"/>
                <c:pt idx="0">
                  <c:v>N2O</c:v>
                </c:pt>
                <c:pt idx="1">
                  <c:v>CH4</c:v>
                </c:pt>
                <c:pt idx="2">
                  <c:v>CO2</c:v>
                </c:pt>
              </c:strCache>
            </c:strRef>
          </c:cat>
          <c:val>
            <c:numRef>
              <c:f>LU_emi!$C$4:$C$6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0B-4354-879C-3D121C251207}"/>
            </c:ext>
          </c:extLst>
        </c:ser>
        <c:ser>
          <c:idx val="1"/>
          <c:order val="1"/>
          <c:tx>
            <c:strRef>
              <c:f>LU_emi!$D$3</c:f>
              <c:strCache>
                <c:ptCount val="1"/>
                <c:pt idx="0">
                  <c:v>CrpLand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0B-4354-879C-3D121C2512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0B-4354-879C-3D121C2512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LU_emi!$B$4:$B$6</c:f>
              <c:strCache>
                <c:ptCount val="3"/>
                <c:pt idx="0">
                  <c:v>N2O</c:v>
                </c:pt>
                <c:pt idx="1">
                  <c:v>CH4</c:v>
                </c:pt>
                <c:pt idx="2">
                  <c:v>CO2</c:v>
                </c:pt>
              </c:strCache>
            </c:strRef>
          </c:cat>
          <c:val>
            <c:numRef>
              <c:f>LU_emi!$D$4:$D$6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90B-4354-879C-3D121C251207}"/>
            </c:ext>
          </c:extLst>
        </c:ser>
        <c:ser>
          <c:idx val="2"/>
          <c:order val="2"/>
          <c:tx>
            <c:strRef>
              <c:f>LU_emi!$E$3</c:f>
              <c:strCache>
                <c:ptCount val="1"/>
                <c:pt idx="0">
                  <c:v>GrsLand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90B-4354-879C-3D121C25120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0B-4354-879C-3D121C2512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LU_emi!$B$4:$B$6</c:f>
              <c:strCache>
                <c:ptCount val="3"/>
                <c:pt idx="0">
                  <c:v>N2O</c:v>
                </c:pt>
                <c:pt idx="1">
                  <c:v>CH4</c:v>
                </c:pt>
                <c:pt idx="2">
                  <c:v>CO2</c:v>
                </c:pt>
              </c:strCache>
            </c:strRef>
          </c:cat>
          <c:val>
            <c:numRef>
              <c:f>LU_emi!$E$4:$E$6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0B-4354-879C-3D121C251207}"/>
            </c:ext>
          </c:extLst>
        </c:ser>
        <c:ser>
          <c:idx val="3"/>
          <c:order val="3"/>
          <c:tx>
            <c:strRef>
              <c:f>LU_emi!$F$3</c:f>
              <c:strCache>
                <c:ptCount val="1"/>
                <c:pt idx="0">
                  <c:v>BrnBiom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777777777777779E-3"/>
                  <c:y val="-5.0925925925926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90B-4354-879C-3D121C2512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LU_emi!$B$4:$B$6</c:f>
              <c:strCache>
                <c:ptCount val="3"/>
                <c:pt idx="0">
                  <c:v>N2O</c:v>
                </c:pt>
                <c:pt idx="1">
                  <c:v>CH4</c:v>
                </c:pt>
                <c:pt idx="2">
                  <c:v>CO2</c:v>
                </c:pt>
              </c:strCache>
            </c:strRef>
          </c:cat>
          <c:val>
            <c:numRef>
              <c:f>LU_emi!$F$4:$F$6</c:f>
              <c:numCache>
                <c:formatCode>General</c:formatCode>
                <c:ptCount val="3"/>
                <c:pt idx="0">
                  <c:v>108</c:v>
                </c:pt>
                <c:pt idx="1">
                  <c:v>512</c:v>
                </c:pt>
                <c:pt idx="2">
                  <c:v>1176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0B-4354-879C-3D121C251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1577631"/>
        <c:axId val="811578047"/>
      </c:barChart>
      <c:catAx>
        <c:axId val="811577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1578047"/>
        <c:crosses val="autoZero"/>
        <c:auto val="1"/>
        <c:lblAlgn val="ctr"/>
        <c:lblOffset val="100"/>
        <c:noMultiLvlLbl val="0"/>
      </c:catAx>
      <c:valAx>
        <c:axId val="811578047"/>
        <c:scaling>
          <c:orientation val="minMax"/>
          <c:max val="3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MtCO2-eq.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1577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'non-CO2'!$D$38</c:f>
              <c:strCache>
                <c:ptCount val="1"/>
                <c:pt idx="0">
                  <c:v>N2O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82B-49A0-A97F-6F5400CACB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'non-CO2'!$E$37:$H$37</c:f>
              <c:strCache>
                <c:ptCount val="4"/>
                <c:pt idx="0">
                  <c:v>Output</c:v>
                </c:pt>
                <c:pt idx="1">
                  <c:v>Endowment</c:v>
                </c:pt>
                <c:pt idx="2">
                  <c:v>Intermediate consumption</c:v>
                </c:pt>
                <c:pt idx="3">
                  <c:v>Final consumption</c:v>
                </c:pt>
              </c:strCache>
            </c:strRef>
          </c:cat>
          <c:val>
            <c:numRef>
              <c:f>'non-CO2'!$E$38:$H$38</c:f>
              <c:numCache>
                <c:formatCode>General</c:formatCode>
                <c:ptCount val="4"/>
                <c:pt idx="0">
                  <c:v>543</c:v>
                </c:pt>
                <c:pt idx="1">
                  <c:v>1366</c:v>
                </c:pt>
                <c:pt idx="2">
                  <c:v>929</c:v>
                </c:pt>
                <c:pt idx="3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2B-49A0-A97F-6F5400CACB9A}"/>
            </c:ext>
          </c:extLst>
        </c:ser>
        <c:ser>
          <c:idx val="1"/>
          <c:order val="1"/>
          <c:tx>
            <c:strRef>
              <c:f>'non-CO2'!$D$39</c:f>
              <c:strCache>
                <c:ptCount val="1"/>
                <c:pt idx="0">
                  <c:v>CH4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0185067526415994E-16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82B-49A0-A97F-6F5400CACB9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2B-49A0-A97F-6F5400CACB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'non-CO2'!$E$37:$H$37</c:f>
              <c:strCache>
                <c:ptCount val="4"/>
                <c:pt idx="0">
                  <c:v>Output</c:v>
                </c:pt>
                <c:pt idx="1">
                  <c:v>Endowment</c:v>
                </c:pt>
                <c:pt idx="2">
                  <c:v>Intermediate consumption</c:v>
                </c:pt>
                <c:pt idx="3">
                  <c:v>Final consumption</c:v>
                </c:pt>
              </c:strCache>
            </c:strRef>
          </c:cat>
          <c:val>
            <c:numRef>
              <c:f>'non-CO2'!$E$39:$H$39</c:f>
              <c:numCache>
                <c:formatCode>General</c:formatCode>
                <c:ptCount val="4"/>
                <c:pt idx="0">
                  <c:v>4951</c:v>
                </c:pt>
                <c:pt idx="1">
                  <c:v>3408</c:v>
                </c:pt>
                <c:pt idx="2">
                  <c:v>284</c:v>
                </c:pt>
                <c:pt idx="3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2B-49A0-A97F-6F5400CACB9A}"/>
            </c:ext>
          </c:extLst>
        </c:ser>
        <c:ser>
          <c:idx val="2"/>
          <c:order val="2"/>
          <c:tx>
            <c:strRef>
              <c:f>'non-CO2'!$D$40</c:f>
              <c:strCache>
                <c:ptCount val="1"/>
                <c:pt idx="0">
                  <c:v>F-gases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2B-49A0-A97F-6F5400CACB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2B-49A0-A97F-6F5400CACB9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2B-49A0-A97F-6F5400CACB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'non-CO2'!$E$37:$H$37</c:f>
              <c:strCache>
                <c:ptCount val="4"/>
                <c:pt idx="0">
                  <c:v>Output</c:v>
                </c:pt>
                <c:pt idx="1">
                  <c:v>Endowment</c:v>
                </c:pt>
                <c:pt idx="2">
                  <c:v>Intermediate consumption</c:v>
                </c:pt>
                <c:pt idx="3">
                  <c:v>Final consumption</c:v>
                </c:pt>
              </c:strCache>
            </c:strRef>
          </c:cat>
          <c:val>
            <c:numRef>
              <c:f>'non-CO2'!$E$40:$H$40</c:f>
              <c:numCache>
                <c:formatCode>General</c:formatCode>
                <c:ptCount val="4"/>
                <c:pt idx="0">
                  <c:v>986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82B-49A0-A97F-6F5400CACB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6944303"/>
        <c:axId val="536924335"/>
      </c:barChart>
      <c:catAx>
        <c:axId val="5369443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6924335"/>
        <c:crosses val="autoZero"/>
        <c:auto val="1"/>
        <c:lblAlgn val="ctr"/>
        <c:lblOffset val="100"/>
        <c:noMultiLvlLbl val="0"/>
      </c:catAx>
      <c:valAx>
        <c:axId val="536924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mil. tCO2-eq</a:t>
                </a:r>
              </a:p>
            </c:rich>
          </c:tx>
          <c:layout>
            <c:manualLayout>
              <c:xMode val="edge"/>
              <c:yMode val="edge"/>
              <c:x val="2.5000000000000001E-2"/>
              <c:y val="0.268140128317293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69443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00447983539486"/>
          <c:y val="4.4354838709677422E-2"/>
          <c:w val="0.77116565846076246"/>
          <c:h val="0.630870794139138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GHG_fin_cons!$E$2:$E$21</c:f>
              <c:strCache>
                <c:ptCount val="20"/>
                <c:pt idx="0">
                  <c:v>Cattle meat</c:v>
                </c:pt>
                <c:pt idx="1">
                  <c:v>Food products nec</c:v>
                </c:pt>
                <c:pt idx="2">
                  <c:v>Processed rice</c:v>
                </c:pt>
                <c:pt idx="3">
                  <c:v>Cattle</c:v>
                </c:pt>
                <c:pt idx="4">
                  <c:v>Dairy</c:v>
                </c:pt>
                <c:pt idx="5">
                  <c:v>Raw milk</c:v>
                </c:pt>
                <c:pt idx="6">
                  <c:v>Other meat</c:v>
                </c:pt>
                <c:pt idx="7">
                  <c:v>Beverages and tobacco</c:v>
                </c:pt>
                <c:pt idx="8">
                  <c:v>Animal products nec</c:v>
                </c:pt>
                <c:pt idx="9">
                  <c:v>Vegs, fruits and nuts</c:v>
                </c:pt>
                <c:pt idx="10">
                  <c:v>Paddy rice</c:v>
                </c:pt>
                <c:pt idx="11">
                  <c:v>Vegetable oils</c:v>
                </c:pt>
                <c:pt idx="12">
                  <c:v>Cereal grains nec</c:v>
                </c:pt>
                <c:pt idx="13">
                  <c:v>Crops nec</c:v>
                </c:pt>
                <c:pt idx="14">
                  <c:v>Sugar</c:v>
                </c:pt>
                <c:pt idx="15">
                  <c:v>Oil seeds</c:v>
                </c:pt>
                <c:pt idx="16">
                  <c:v>Wheat</c:v>
                </c:pt>
                <c:pt idx="17">
                  <c:v>Plant-based fibers</c:v>
                </c:pt>
                <c:pt idx="18">
                  <c:v>Wool</c:v>
                </c:pt>
                <c:pt idx="19">
                  <c:v>Sugar cane and beet</c:v>
                </c:pt>
              </c:strCache>
            </c:strRef>
          </c:cat>
          <c:val>
            <c:numRef>
              <c:f>GHG_fin_cons!$F$2:$F$21</c:f>
              <c:numCache>
                <c:formatCode>0.0</c:formatCode>
                <c:ptCount val="20"/>
                <c:pt idx="0">
                  <c:v>1146.3</c:v>
                </c:pt>
                <c:pt idx="1">
                  <c:v>778.4</c:v>
                </c:pt>
                <c:pt idx="2">
                  <c:v>691.4</c:v>
                </c:pt>
                <c:pt idx="3">
                  <c:v>589.29999999999995</c:v>
                </c:pt>
                <c:pt idx="4">
                  <c:v>511.4</c:v>
                </c:pt>
                <c:pt idx="5">
                  <c:v>319.10000000000002</c:v>
                </c:pt>
                <c:pt idx="6">
                  <c:v>314.8</c:v>
                </c:pt>
                <c:pt idx="7">
                  <c:v>298.10000000000002</c:v>
                </c:pt>
                <c:pt idx="8">
                  <c:v>249.1</c:v>
                </c:pt>
                <c:pt idx="9">
                  <c:v>248</c:v>
                </c:pt>
                <c:pt idx="10">
                  <c:v>121.9</c:v>
                </c:pt>
                <c:pt idx="11">
                  <c:v>117.4</c:v>
                </c:pt>
                <c:pt idx="12">
                  <c:v>101</c:v>
                </c:pt>
                <c:pt idx="13">
                  <c:v>87.5</c:v>
                </c:pt>
                <c:pt idx="14">
                  <c:v>63.1</c:v>
                </c:pt>
                <c:pt idx="15">
                  <c:v>57.7</c:v>
                </c:pt>
                <c:pt idx="16">
                  <c:v>51.8</c:v>
                </c:pt>
                <c:pt idx="17">
                  <c:v>27.4</c:v>
                </c:pt>
                <c:pt idx="18">
                  <c:v>15.5</c:v>
                </c:pt>
                <c:pt idx="19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6-4199-BE3C-0EA38982F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867411032"/>
        <c:axId val="867406440"/>
      </c:barChart>
      <c:scatterChart>
        <c:scatterStyle val="lineMarker"/>
        <c:varyColors val="0"/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GHG_fin_cons!$E$2:$E$21</c:f>
              <c:strCache>
                <c:ptCount val="20"/>
                <c:pt idx="0">
                  <c:v>Cattle meat</c:v>
                </c:pt>
                <c:pt idx="1">
                  <c:v>Food products nec</c:v>
                </c:pt>
                <c:pt idx="2">
                  <c:v>Processed rice</c:v>
                </c:pt>
                <c:pt idx="3">
                  <c:v>Cattle</c:v>
                </c:pt>
                <c:pt idx="4">
                  <c:v>Dairy</c:v>
                </c:pt>
                <c:pt idx="5">
                  <c:v>Raw milk</c:v>
                </c:pt>
                <c:pt idx="6">
                  <c:v>Other meat</c:v>
                </c:pt>
                <c:pt idx="7">
                  <c:v>Beverages and tobacco</c:v>
                </c:pt>
                <c:pt idx="8">
                  <c:v>Animal products nec</c:v>
                </c:pt>
                <c:pt idx="9">
                  <c:v>Vegs, fruits and nuts</c:v>
                </c:pt>
                <c:pt idx="10">
                  <c:v>Paddy rice</c:v>
                </c:pt>
                <c:pt idx="11">
                  <c:v>Vegetable oils</c:v>
                </c:pt>
                <c:pt idx="12">
                  <c:v>Cereal grains nec</c:v>
                </c:pt>
                <c:pt idx="13">
                  <c:v>Crops nec</c:v>
                </c:pt>
                <c:pt idx="14">
                  <c:v>Sugar</c:v>
                </c:pt>
                <c:pt idx="15">
                  <c:v>Oil seeds</c:v>
                </c:pt>
                <c:pt idx="16">
                  <c:v>Wheat</c:v>
                </c:pt>
                <c:pt idx="17">
                  <c:v>Plant-based fibers</c:v>
                </c:pt>
                <c:pt idx="18">
                  <c:v>Wool</c:v>
                </c:pt>
                <c:pt idx="19">
                  <c:v>Sugar cane and beet</c:v>
                </c:pt>
              </c:strCache>
            </c:strRef>
          </c:xVal>
          <c:yVal>
            <c:numRef>
              <c:f>GHG_fin_cons!$H$2:$H$21</c:f>
              <c:numCache>
                <c:formatCode>General</c:formatCode>
                <c:ptCount val="20"/>
                <c:pt idx="0">
                  <c:v>2.8600285129598237</c:v>
                </c:pt>
                <c:pt idx="1">
                  <c:v>0.46359843989357485</c:v>
                </c:pt>
                <c:pt idx="2">
                  <c:v>2.7807998519909827</c:v>
                </c:pt>
                <c:pt idx="3">
                  <c:v>15.495539083309886</c:v>
                </c:pt>
                <c:pt idx="4">
                  <c:v>0.97737885872575325</c:v>
                </c:pt>
                <c:pt idx="5">
                  <c:v>2.8122466245990059</c:v>
                </c:pt>
                <c:pt idx="6">
                  <c:v>0.65240846075124792</c:v>
                </c:pt>
                <c:pt idx="7">
                  <c:v>0.37177864591258003</c:v>
                </c:pt>
                <c:pt idx="8">
                  <c:v>1.1047783103322717</c:v>
                </c:pt>
                <c:pt idx="9">
                  <c:v>0.33345878375480237</c:v>
                </c:pt>
                <c:pt idx="10">
                  <c:v>3.6667167995187246</c:v>
                </c:pt>
                <c:pt idx="11">
                  <c:v>0.61513407984272683</c:v>
                </c:pt>
                <c:pt idx="12">
                  <c:v>0.89806116596792762</c:v>
                </c:pt>
                <c:pt idx="13">
                  <c:v>1.0377368560249816</c:v>
                </c:pt>
                <c:pt idx="14">
                  <c:v>0.69611609142398212</c:v>
                </c:pt>
                <c:pt idx="15">
                  <c:v>1.1161189237286497</c:v>
                </c:pt>
                <c:pt idx="16">
                  <c:v>1.0770439924648505</c:v>
                </c:pt>
                <c:pt idx="17">
                  <c:v>1.0645282857597975</c:v>
                </c:pt>
                <c:pt idx="18">
                  <c:v>1.6058681530444152</c:v>
                </c:pt>
                <c:pt idx="19">
                  <c:v>0.23827386683066779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366-4199-BE3C-0EA38982F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4217128"/>
        <c:axId val="674216800"/>
      </c:scatterChart>
      <c:catAx>
        <c:axId val="867411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06440"/>
        <c:crosses val="autoZero"/>
        <c:auto val="1"/>
        <c:lblAlgn val="ctr"/>
        <c:lblOffset val="100"/>
        <c:noMultiLvlLbl val="0"/>
      </c:catAx>
      <c:valAx>
        <c:axId val="867406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GHG emissions, Mt of CO2-eq.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11032"/>
        <c:crosses val="autoZero"/>
        <c:crossBetween val="between"/>
        <c:majorUnit val="150"/>
      </c:valAx>
      <c:valAx>
        <c:axId val="67421680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Carbon intensity of final consumption, kg/USD</a:t>
                </a:r>
              </a:p>
            </c:rich>
          </c:tx>
          <c:layout>
            <c:manualLayout>
              <c:xMode val="edge"/>
              <c:yMode val="edge"/>
              <c:x val="0.94636440613817041"/>
              <c:y val="4.34633020088481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4217128"/>
        <c:crosses val="max"/>
        <c:crossBetween val="midCat"/>
      </c:valAx>
      <c:valAx>
        <c:axId val="674217128"/>
        <c:scaling>
          <c:orientation val="minMax"/>
        </c:scaling>
        <c:delete val="1"/>
        <c:axPos val="t"/>
        <c:majorTickMark val="out"/>
        <c:minorTickMark val="none"/>
        <c:tickLblPos val="nextTo"/>
        <c:crossAx val="674216800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Emi_yrs!$C$15</c:f>
              <c:strCache>
                <c:ptCount val="1"/>
                <c:pt idx="0">
                  <c:v>BC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Emi_yrs!$D$15:$G$15</c:f>
              <c:numCache>
                <c:formatCode>General</c:formatCode>
                <c:ptCount val="4"/>
                <c:pt idx="0">
                  <c:v>4.22</c:v>
                </c:pt>
                <c:pt idx="1">
                  <c:v>4.617</c:v>
                </c:pt>
                <c:pt idx="2">
                  <c:v>5.0259999999999998</c:v>
                </c:pt>
                <c:pt idx="3">
                  <c:v>5.1719999999999997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DA-4F98-BA83-7608B62C3E7F}"/>
            </c:ext>
          </c:extLst>
        </c:ser>
        <c:ser>
          <c:idx val="1"/>
          <c:order val="1"/>
          <c:tx>
            <c:strRef>
              <c:f>Emi_yrs!$C$16</c:f>
              <c:strCache>
                <c:ptCount val="1"/>
                <c:pt idx="0">
                  <c:v>CO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Emi_yrs!$D$16:$G$16</c:f>
              <c:numCache>
                <c:formatCode>General</c:formatCode>
                <c:ptCount val="4"/>
                <c:pt idx="0">
                  <c:v>532.71500000000003</c:v>
                </c:pt>
                <c:pt idx="1">
                  <c:v>532.91800000000001</c:v>
                </c:pt>
                <c:pt idx="2">
                  <c:v>553.47900000000004</c:v>
                </c:pt>
                <c:pt idx="3">
                  <c:v>589.58199999999999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DA-4F98-BA83-7608B62C3E7F}"/>
            </c:ext>
          </c:extLst>
        </c:ser>
        <c:ser>
          <c:idx val="2"/>
          <c:order val="2"/>
          <c:tx>
            <c:strRef>
              <c:f>Emi_yrs!$C$17</c:f>
              <c:strCache>
                <c:ptCount val="1"/>
                <c:pt idx="0">
                  <c:v>NH3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Emi_yrs!$D$17:$G$17</c:f>
              <c:numCache>
                <c:formatCode>General</c:formatCode>
                <c:ptCount val="4"/>
                <c:pt idx="0">
                  <c:v>43.57</c:v>
                </c:pt>
                <c:pt idx="1">
                  <c:v>45.101999999999997</c:v>
                </c:pt>
                <c:pt idx="2">
                  <c:v>47.173999999999999</c:v>
                </c:pt>
                <c:pt idx="3">
                  <c:v>48.395000000000003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DA-4F98-BA83-7608B62C3E7F}"/>
            </c:ext>
          </c:extLst>
        </c:ser>
        <c:ser>
          <c:idx val="3"/>
          <c:order val="3"/>
          <c:tx>
            <c:strRef>
              <c:f>Emi_yrs!$C$18</c:f>
              <c:strCache>
                <c:ptCount val="1"/>
                <c:pt idx="0">
                  <c:v>NMVOC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Emi_yrs!$D$18:$G$18</c:f>
              <c:numCache>
                <c:formatCode>General</c:formatCode>
                <c:ptCount val="4"/>
                <c:pt idx="0">
                  <c:v>129.126</c:v>
                </c:pt>
                <c:pt idx="1">
                  <c:v>134.245</c:v>
                </c:pt>
                <c:pt idx="2">
                  <c:v>140.446</c:v>
                </c:pt>
                <c:pt idx="3">
                  <c:v>148.09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DA-4F98-BA83-7608B62C3E7F}"/>
            </c:ext>
          </c:extLst>
        </c:ser>
        <c:ser>
          <c:idx val="4"/>
          <c:order val="4"/>
          <c:tx>
            <c:strRef>
              <c:f>Emi_yrs!$C$19</c:f>
              <c:strCache>
                <c:ptCount val="1"/>
                <c:pt idx="0">
                  <c:v>NOX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Emi_yrs!$D$19:$G$19</c:f>
              <c:numCache>
                <c:formatCode>General</c:formatCode>
                <c:ptCount val="4"/>
                <c:pt idx="0">
                  <c:v>108.98699999999999</c:v>
                </c:pt>
                <c:pt idx="1">
                  <c:v>117.336</c:v>
                </c:pt>
                <c:pt idx="2">
                  <c:v>120.354</c:v>
                </c:pt>
                <c:pt idx="3">
                  <c:v>124.108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DA-4F98-BA83-7608B62C3E7F}"/>
            </c:ext>
          </c:extLst>
        </c:ser>
        <c:ser>
          <c:idx val="5"/>
          <c:order val="5"/>
          <c:tx>
            <c:strRef>
              <c:f>Emi_yrs!$C$20</c:f>
              <c:strCache>
                <c:ptCount val="1"/>
                <c:pt idx="0">
                  <c:v>OC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Emi_yrs!$D$20:$G$20</c:f>
              <c:numCache>
                <c:formatCode>General</c:formatCode>
                <c:ptCount val="4"/>
                <c:pt idx="0">
                  <c:v>10.098000000000001</c:v>
                </c:pt>
                <c:pt idx="1">
                  <c:v>10.628</c:v>
                </c:pt>
                <c:pt idx="2">
                  <c:v>11.379</c:v>
                </c:pt>
                <c:pt idx="3">
                  <c:v>11.73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FDA-4F98-BA83-7608B62C3E7F}"/>
            </c:ext>
          </c:extLst>
        </c:ser>
        <c:ser>
          <c:idx val="6"/>
          <c:order val="6"/>
          <c:tx>
            <c:strRef>
              <c:f>Emi_yrs!$C$21</c:f>
              <c:strCache>
                <c:ptCount val="1"/>
                <c:pt idx="0">
                  <c:v>PM10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Emi_yrs!$D$21:$G$21</c:f>
              <c:numCache>
                <c:formatCode>General</c:formatCode>
                <c:ptCount val="4"/>
                <c:pt idx="0">
                  <c:v>50.915999999999997</c:v>
                </c:pt>
                <c:pt idx="1">
                  <c:v>55.493000000000002</c:v>
                </c:pt>
                <c:pt idx="2">
                  <c:v>59.439</c:v>
                </c:pt>
                <c:pt idx="3">
                  <c:v>61.695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DA-4F98-BA83-7608B62C3E7F}"/>
            </c:ext>
          </c:extLst>
        </c:ser>
        <c:ser>
          <c:idx val="7"/>
          <c:order val="7"/>
          <c:tx>
            <c:strRef>
              <c:f>Emi_yrs!$C$22</c:f>
              <c:strCache>
                <c:ptCount val="1"/>
                <c:pt idx="0">
                  <c:v>PM2_5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Emi_yrs!$D$22:$G$22</c:f>
              <c:numCache>
                <c:formatCode>General</c:formatCode>
                <c:ptCount val="4"/>
                <c:pt idx="0">
                  <c:v>31.321999999999999</c:v>
                </c:pt>
                <c:pt idx="1">
                  <c:v>34.401000000000003</c:v>
                </c:pt>
                <c:pt idx="2">
                  <c:v>37.255000000000003</c:v>
                </c:pt>
                <c:pt idx="3">
                  <c:v>38.430999999999997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FDA-4F98-BA83-7608B62C3E7F}"/>
            </c:ext>
          </c:extLst>
        </c:ser>
        <c:ser>
          <c:idx val="9"/>
          <c:order val="8"/>
          <c:tx>
            <c:strRef>
              <c:f>Emi_yrs!$C$23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Emi_yrs!$D$23:$G$23</c:f>
              <c:numCache>
                <c:formatCode>General</c:formatCode>
                <c:ptCount val="4"/>
                <c:pt idx="0">
                  <c:v>94.975999999999999</c:v>
                </c:pt>
                <c:pt idx="1">
                  <c:v>102.563</c:v>
                </c:pt>
                <c:pt idx="2">
                  <c:v>106.619</c:v>
                </c:pt>
                <c:pt idx="3">
                  <c:v>107.26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DA-4F98-BA83-7608B62C3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385465280"/>
        <c:axId val="-1385468000"/>
      </c:barChart>
      <c:catAx>
        <c:axId val="-138546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5468000"/>
        <c:crosses val="autoZero"/>
        <c:auto val="1"/>
        <c:lblAlgn val="ctr"/>
        <c:lblOffset val="100"/>
        <c:noMultiLvlLbl val="0"/>
      </c:catAx>
      <c:valAx>
        <c:axId val="-1385468000"/>
        <c:scaling>
          <c:orientation val="minMax"/>
          <c:max val="1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 tons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546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Drive_shares_EDGAR!$G$46</c:f>
              <c:strCache>
                <c:ptCount val="1"/>
                <c:pt idx="0">
                  <c:v>Output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Drive_shares_EDGAR!$H$45:$P$45</c:f>
              <c:strCache>
                <c:ptCount val="9"/>
                <c:pt idx="0">
                  <c:v>BC</c:v>
                </c:pt>
                <c:pt idx="1">
                  <c:v>CO</c:v>
                </c:pt>
                <c:pt idx="2">
                  <c:v>NH3</c:v>
                </c:pt>
                <c:pt idx="3">
                  <c:v>MNVOC</c:v>
                </c:pt>
                <c:pt idx="4">
                  <c:v>NOx</c:v>
                </c:pt>
                <c:pt idx="5">
                  <c:v>OC</c:v>
                </c:pt>
                <c:pt idx="6">
                  <c:v>PM10</c:v>
                </c:pt>
                <c:pt idx="7">
                  <c:v>PM2.5</c:v>
                </c:pt>
                <c:pt idx="8">
                  <c:v>SO2</c:v>
                </c:pt>
              </c:strCache>
            </c:strRef>
          </c:cat>
          <c:val>
            <c:numRef>
              <c:f>Drive_shares_EDGAR!$H$46:$P$46</c:f>
              <c:numCache>
                <c:formatCode>0.0</c:formatCode>
                <c:ptCount val="9"/>
                <c:pt idx="0">
                  <c:v>13.57041957774978</c:v>
                </c:pt>
                <c:pt idx="1">
                  <c:v>23.021373077417124</c:v>
                </c:pt>
                <c:pt idx="2">
                  <c:v>5.7079055796535814</c:v>
                </c:pt>
                <c:pt idx="3">
                  <c:v>33.352976500788586</c:v>
                </c:pt>
                <c:pt idx="4">
                  <c:v>2.0466386861484005</c:v>
                </c:pt>
                <c:pt idx="5">
                  <c:v>22.019488913194788</c:v>
                </c:pt>
                <c:pt idx="6">
                  <c:v>21.25812895279304</c:v>
                </c:pt>
                <c:pt idx="7">
                  <c:v>17.850032327254439</c:v>
                </c:pt>
                <c:pt idx="8">
                  <c:v>4.0065462909962797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15-426C-9277-97920936D6BB}"/>
            </c:ext>
          </c:extLst>
        </c:ser>
        <c:ser>
          <c:idx val="1"/>
          <c:order val="1"/>
          <c:tx>
            <c:strRef>
              <c:f>Drive_shares_EDGAR!$G$47</c:f>
              <c:strCache>
                <c:ptCount val="1"/>
                <c:pt idx="0">
                  <c:v>Endowment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Drive_shares_EDGAR!$H$45:$P$45</c:f>
              <c:strCache>
                <c:ptCount val="9"/>
                <c:pt idx="0">
                  <c:v>BC</c:v>
                </c:pt>
                <c:pt idx="1">
                  <c:v>CO</c:v>
                </c:pt>
                <c:pt idx="2">
                  <c:v>NH3</c:v>
                </c:pt>
                <c:pt idx="3">
                  <c:v>MNVOC</c:v>
                </c:pt>
                <c:pt idx="4">
                  <c:v>NOx</c:v>
                </c:pt>
                <c:pt idx="5">
                  <c:v>OC</c:v>
                </c:pt>
                <c:pt idx="6">
                  <c:v>PM10</c:v>
                </c:pt>
                <c:pt idx="7">
                  <c:v>PM2.5</c:v>
                </c:pt>
                <c:pt idx="8">
                  <c:v>SO2</c:v>
                </c:pt>
              </c:strCache>
            </c:strRef>
          </c:cat>
          <c:val>
            <c:numRef>
              <c:f>Drive_shares_EDGAR!$H$47:$P$47</c:f>
              <c:numCache>
                <c:formatCode>0.0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37.937296827294553</c:v>
                </c:pt>
                <c:pt idx="3">
                  <c:v>3.5675775553165234</c:v>
                </c:pt>
                <c:pt idx="4">
                  <c:v>1.0015647750033798</c:v>
                </c:pt>
                <c:pt idx="5">
                  <c:v>0</c:v>
                </c:pt>
                <c:pt idx="6">
                  <c:v>3.2943398875508163</c:v>
                </c:pt>
                <c:pt idx="7">
                  <c:v>1.287445736394331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15-426C-9277-97920936D6BB}"/>
            </c:ext>
          </c:extLst>
        </c:ser>
        <c:ser>
          <c:idx val="2"/>
          <c:order val="2"/>
          <c:tx>
            <c:strRef>
              <c:f>Drive_shares_EDGAR!$G$48</c:f>
              <c:strCache>
                <c:ptCount val="1"/>
                <c:pt idx="0">
                  <c:v>Consumption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Drive_shares_EDGAR!$H$45:$P$45</c:f>
              <c:strCache>
                <c:ptCount val="9"/>
                <c:pt idx="0">
                  <c:v>BC</c:v>
                </c:pt>
                <c:pt idx="1">
                  <c:v>CO</c:v>
                </c:pt>
                <c:pt idx="2">
                  <c:v>NH3</c:v>
                </c:pt>
                <c:pt idx="3">
                  <c:v>MNVOC</c:v>
                </c:pt>
                <c:pt idx="4">
                  <c:v>NOx</c:v>
                </c:pt>
                <c:pt idx="5">
                  <c:v>OC</c:v>
                </c:pt>
                <c:pt idx="6">
                  <c:v>PM10</c:v>
                </c:pt>
                <c:pt idx="7">
                  <c:v>PM2.5</c:v>
                </c:pt>
                <c:pt idx="8">
                  <c:v>SO2</c:v>
                </c:pt>
              </c:strCache>
            </c:strRef>
          </c:cat>
          <c:val>
            <c:numRef>
              <c:f>Drive_shares_EDGAR!$H$48:$P$48</c:f>
              <c:numCache>
                <c:formatCode>0.0</c:formatCode>
                <c:ptCount val="9"/>
                <c:pt idx="0">
                  <c:v>86.42958042225024</c:v>
                </c:pt>
                <c:pt idx="1">
                  <c:v>76.97862692258289</c:v>
                </c:pt>
                <c:pt idx="2">
                  <c:v>56.354797593051863</c:v>
                </c:pt>
                <c:pt idx="3">
                  <c:v>63.079445943894889</c:v>
                </c:pt>
                <c:pt idx="4">
                  <c:v>96.951796538848185</c:v>
                </c:pt>
                <c:pt idx="5">
                  <c:v>77.980511086805208</c:v>
                </c:pt>
                <c:pt idx="6">
                  <c:v>75.447531159656137</c:v>
                </c:pt>
                <c:pt idx="7">
                  <c:v>80.862521936351243</c:v>
                </c:pt>
                <c:pt idx="8">
                  <c:v>95.993453709003703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15-426C-9277-97920936D6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385467456"/>
        <c:axId val="-1385473984"/>
      </c:barChart>
      <c:catAx>
        <c:axId val="-13854674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Air pollutants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5473984"/>
        <c:crosses val="autoZero"/>
        <c:auto val="1"/>
        <c:lblAlgn val="ctr"/>
        <c:lblOffset val="100"/>
        <c:noMultiLvlLbl val="0"/>
      </c:catAx>
      <c:valAx>
        <c:axId val="-138547398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546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Emi_yrs_land_use!$C$15</c:f>
              <c:strCache>
                <c:ptCount val="1"/>
                <c:pt idx="0">
                  <c:v>BC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Emi_yrs_land_use!$D$15:$G$15</c:f>
              <c:numCache>
                <c:formatCode>General</c:formatCode>
                <c:ptCount val="4"/>
                <c:pt idx="0">
                  <c:v>0.71099999999999997</c:v>
                </c:pt>
                <c:pt idx="1">
                  <c:v>0.66100000000000003</c:v>
                </c:pt>
                <c:pt idx="2">
                  <c:v>0.56100000000000005</c:v>
                </c:pt>
                <c:pt idx="3">
                  <c:v>0.67800000000000005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14-405D-A28B-30023AE9FCCD}"/>
            </c:ext>
          </c:extLst>
        </c:ser>
        <c:ser>
          <c:idx val="1"/>
          <c:order val="1"/>
          <c:tx>
            <c:strRef>
              <c:f>Emi_yrs_land_use!$C$16</c:f>
              <c:strCache>
                <c:ptCount val="1"/>
                <c:pt idx="0">
                  <c:v>CO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Emi_yrs_land_use!$D$16:$G$16</c:f>
              <c:numCache>
                <c:formatCode>General</c:formatCode>
                <c:ptCount val="4"/>
                <c:pt idx="0">
                  <c:v>252.60499999999999</c:v>
                </c:pt>
                <c:pt idx="1">
                  <c:v>211.25299999999999</c:v>
                </c:pt>
                <c:pt idx="2">
                  <c:v>202.78800000000001</c:v>
                </c:pt>
                <c:pt idx="3">
                  <c:v>233.46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14-405D-A28B-30023AE9FCCD}"/>
            </c:ext>
          </c:extLst>
        </c:ser>
        <c:ser>
          <c:idx val="2"/>
          <c:order val="2"/>
          <c:tx>
            <c:strRef>
              <c:f>Emi_yrs_land_use!$C$17</c:f>
              <c:strCache>
                <c:ptCount val="1"/>
                <c:pt idx="0">
                  <c:v>NH3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Emi_yrs_land_use!$D$17:$G$17</c:f>
              <c:numCache>
                <c:formatCode>General</c:formatCode>
                <c:ptCount val="4"/>
                <c:pt idx="0">
                  <c:v>10.464</c:v>
                </c:pt>
                <c:pt idx="1">
                  <c:v>8.0329999999999995</c:v>
                </c:pt>
                <c:pt idx="2">
                  <c:v>8.4250000000000007</c:v>
                </c:pt>
                <c:pt idx="3">
                  <c:v>9.3680000000000003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14-405D-A28B-30023AE9FCCD}"/>
            </c:ext>
          </c:extLst>
        </c:ser>
        <c:ser>
          <c:idx val="3"/>
          <c:order val="3"/>
          <c:tx>
            <c:strRef>
              <c:f>Emi_yrs_land_use!$C$18</c:f>
              <c:strCache>
                <c:ptCount val="1"/>
                <c:pt idx="0">
                  <c:v>NMVOC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Emi_yrs_land_use!$D$18:$G$18</c:f>
              <c:numCache>
                <c:formatCode>General</c:formatCode>
                <c:ptCount val="4"/>
                <c:pt idx="0">
                  <c:v>66.293000000000006</c:v>
                </c:pt>
                <c:pt idx="1">
                  <c:v>54.933999999999997</c:v>
                </c:pt>
                <c:pt idx="2">
                  <c:v>52.267000000000003</c:v>
                </c:pt>
                <c:pt idx="3">
                  <c:v>60.09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14-405D-A28B-30023AE9FCCD}"/>
            </c:ext>
          </c:extLst>
        </c:ser>
        <c:ser>
          <c:idx val="4"/>
          <c:order val="4"/>
          <c:tx>
            <c:strRef>
              <c:f>Emi_yrs_land_use!$C$19</c:f>
              <c:strCache>
                <c:ptCount val="1"/>
                <c:pt idx="0">
                  <c:v>NOX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Emi_yrs_land_use!$D$19:$G$19</c:f>
              <c:numCache>
                <c:formatCode>General</c:formatCode>
                <c:ptCount val="4"/>
                <c:pt idx="0">
                  <c:v>2.7509999999999999</c:v>
                </c:pt>
                <c:pt idx="1">
                  <c:v>2.48</c:v>
                </c:pt>
                <c:pt idx="2">
                  <c:v>1.9410000000000001</c:v>
                </c:pt>
                <c:pt idx="3">
                  <c:v>2.3580000000000001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14-405D-A28B-30023AE9FCCD}"/>
            </c:ext>
          </c:extLst>
        </c:ser>
        <c:ser>
          <c:idx val="5"/>
          <c:order val="5"/>
          <c:tx>
            <c:strRef>
              <c:f>Emi_yrs_land_use!$C$20</c:f>
              <c:strCache>
                <c:ptCount val="1"/>
                <c:pt idx="0">
                  <c:v>OC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Emi_yrs_land_use!$D$20:$G$20</c:f>
              <c:numCache>
                <c:formatCode>General</c:formatCode>
                <c:ptCount val="4"/>
                <c:pt idx="0">
                  <c:v>11.465999999999999</c:v>
                </c:pt>
                <c:pt idx="1">
                  <c:v>10.177</c:v>
                </c:pt>
                <c:pt idx="2">
                  <c:v>9.6379999999999999</c:v>
                </c:pt>
                <c:pt idx="3">
                  <c:v>11.295999999999999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B14-405D-A28B-30023AE9FCCD}"/>
            </c:ext>
          </c:extLst>
        </c:ser>
        <c:ser>
          <c:idx val="6"/>
          <c:order val="6"/>
          <c:tx>
            <c:strRef>
              <c:f>Emi_yrs_land_use!$C$21</c:f>
              <c:strCache>
                <c:ptCount val="1"/>
                <c:pt idx="0">
                  <c:v>PM10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Emi_yrs_land_use!$D$21:$G$21</c:f>
              <c:numCache>
                <c:formatCode>General</c:formatCode>
                <c:ptCount val="4"/>
                <c:pt idx="0">
                  <c:v>58.771000000000001</c:v>
                </c:pt>
                <c:pt idx="1">
                  <c:v>49.026000000000003</c:v>
                </c:pt>
                <c:pt idx="2">
                  <c:v>47.962000000000003</c:v>
                </c:pt>
                <c:pt idx="3">
                  <c:v>55.037999999999997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B14-405D-A28B-30023AE9FCCD}"/>
            </c:ext>
          </c:extLst>
        </c:ser>
        <c:ser>
          <c:idx val="7"/>
          <c:order val="7"/>
          <c:tx>
            <c:strRef>
              <c:f>Emi_yrs_land_use!$C$22</c:f>
              <c:strCache>
                <c:ptCount val="1"/>
                <c:pt idx="0">
                  <c:v>PM2_5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Emi_yrs_land_use!$D$22:$G$22</c:f>
              <c:numCache>
                <c:formatCode>General</c:formatCode>
                <c:ptCount val="4"/>
                <c:pt idx="0">
                  <c:v>26.920999999999999</c:v>
                </c:pt>
                <c:pt idx="1">
                  <c:v>22.690999999999999</c:v>
                </c:pt>
                <c:pt idx="2">
                  <c:v>22.018000000000001</c:v>
                </c:pt>
                <c:pt idx="3">
                  <c:v>25.366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B14-405D-A28B-30023AE9FCCD}"/>
            </c:ext>
          </c:extLst>
        </c:ser>
        <c:ser>
          <c:idx val="9"/>
          <c:order val="8"/>
          <c:tx>
            <c:strRef>
              <c:f>Emi_yrs_land_use!$C$23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Emi_yrs_land_use!$D$3:$G$3</c:f>
              <c:numCache>
                <c:formatCode>General</c:formatCode>
                <c:ptCount val="4"/>
                <c:pt idx="0">
                  <c:v>2004</c:v>
                </c:pt>
                <c:pt idx="1">
                  <c:v>2007</c:v>
                </c:pt>
                <c:pt idx="2">
                  <c:v>2011</c:v>
                </c:pt>
                <c:pt idx="3">
                  <c:v>2014</c:v>
                </c:pt>
              </c:numCache>
            </c:numRef>
          </c:cat>
          <c:val>
            <c:numRef>
              <c:f>Emi_yrs_land_use!$D$23:$G$23</c:f>
              <c:numCache>
                <c:formatCode>General</c:formatCode>
                <c:ptCount val="4"/>
                <c:pt idx="0">
                  <c:v>2.0659999999999998</c:v>
                </c:pt>
                <c:pt idx="1">
                  <c:v>1.6879999999999999</c:v>
                </c:pt>
                <c:pt idx="2">
                  <c:v>1.7230000000000001</c:v>
                </c:pt>
                <c:pt idx="3">
                  <c:v>1.9550000000000001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B14-405D-A28B-30023AE9F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385470720"/>
        <c:axId val="-1385470176"/>
      </c:barChart>
      <c:catAx>
        <c:axId val="-138547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5470176"/>
        <c:crosses val="autoZero"/>
        <c:auto val="1"/>
        <c:lblAlgn val="ctr"/>
        <c:lblOffset val="100"/>
        <c:noMultiLvlLbl val="0"/>
      </c:catAx>
      <c:valAx>
        <c:axId val="-1385470176"/>
        <c:scaling>
          <c:orientation val="minMax"/>
          <c:max val="4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 tons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5470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0.71378</cdr:x>
      <cdr:y>0.18808</cdr:y>
    </cdr:from>
    <cdr:to>
      <cdr:x>0.84263</cdr:x>
      <cdr:y>0.24225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242435" y="1031875"/>
          <a:ext cx="765810" cy="297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x 14.0</a:t>
          </a:r>
        </a:p>
      </cdr:txBody>
    </cdr:sp>
  </cdr:relSizeAnchor>
  <cdr:relSizeAnchor xmlns:cdr="http://schemas.openxmlformats.org/drawingml/2006/chartDrawing">
    <cdr:from>
      <cdr:x>0.74541</cdr:x>
      <cdr:y>0.46192</cdr:y>
    </cdr:from>
    <cdr:to>
      <cdr:x>0.87425</cdr:x>
      <cdr:y>0.51609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430395" y="2534285"/>
          <a:ext cx="765810" cy="297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x 8.4</a:t>
          </a:r>
        </a:p>
      </cdr:txBody>
    </cdr:sp>
  </cdr:relSizeAnchor>
  <cdr:relSizeAnchor xmlns:cdr="http://schemas.openxmlformats.org/drawingml/2006/chartDrawing">
    <cdr:from>
      <cdr:x>0.74818</cdr:x>
      <cdr:y>0.57743</cdr:y>
    </cdr:from>
    <cdr:to>
      <cdr:x>0.87703</cdr:x>
      <cdr:y>0.6316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446905" y="3168015"/>
          <a:ext cx="765810" cy="297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x 6.1</a:t>
          </a:r>
        </a:p>
      </cdr:txBody>
    </cdr:sp>
  </cdr:relSizeAnchor>
  <cdr:relSizeAnchor xmlns:cdr="http://schemas.openxmlformats.org/drawingml/2006/chartDrawing">
    <cdr:from>
      <cdr:x>0.75481</cdr:x>
      <cdr:y>0.68461</cdr:y>
    </cdr:from>
    <cdr:to>
      <cdr:x>0.88365</cdr:x>
      <cdr:y>0.73877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486275" y="3756025"/>
          <a:ext cx="765810" cy="297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x 3.9</a:t>
          </a:r>
        </a:p>
      </cdr:txBody>
    </cdr:sp>
  </cdr:relSizeAnchor>
  <cdr:relSizeAnchor xmlns:cdr="http://schemas.openxmlformats.org/drawingml/2006/chartDrawing">
    <cdr:from>
      <cdr:x>0.75182</cdr:x>
      <cdr:y>0.7772</cdr:y>
    </cdr:from>
    <cdr:to>
      <cdr:x>0.88066</cdr:x>
      <cdr:y>0.83137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468495" y="4264025"/>
          <a:ext cx="765810" cy="297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x 2.2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0.37804</cdr:x>
      <cdr:y>0.4247</cdr:y>
    </cdr:from>
    <cdr:to>
      <cdr:x>0.37915</cdr:x>
      <cdr:y>0.5753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9CBC25F4-8A77-407C-A080-372E2E1498B0}"/>
            </a:ext>
          </a:extLst>
        </cdr:cNvPr>
        <cdr:cNvCxnSpPr/>
      </cdr:nvCxnSpPr>
      <cdr:spPr>
        <a:xfrm xmlns:a="http://schemas.openxmlformats.org/drawingml/2006/main" flipV="1">
          <a:off x="2089801" y="2235038"/>
          <a:ext cx="6135" cy="79249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0.2076</cdr:x>
      <cdr:y>0.33132</cdr:y>
    </cdr:from>
    <cdr:to>
      <cdr:x>0.37989</cdr:x>
      <cdr:y>0.39155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099258" y="1743616"/>
          <a:ext cx="912249" cy="316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/>
            <a:t>1.5 billion</a:t>
          </a:r>
        </a:p>
      </cdr:txBody>
    </cdr:sp>
  </cdr:relSizeAnchor>
  <cdr:relSizeAnchor xmlns:cdr="http://schemas.openxmlformats.org/drawingml/2006/chartDrawing">
    <cdr:from>
      <cdr:x>0.54817</cdr:x>
      <cdr:y>0.10369</cdr:y>
    </cdr:from>
    <cdr:to>
      <cdr:x>0.72556</cdr:x>
      <cdr:y>0.16393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030276" y="545679"/>
          <a:ext cx="980615" cy="317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5.8 billion</a:t>
          </a:r>
        </a:p>
      </cdr:txBody>
    </cdr:sp>
  </cdr:relSizeAnchor>
  <cdr:relSizeAnchor xmlns:cdr="http://schemas.openxmlformats.org/drawingml/2006/chartDrawing">
    <cdr:from>
      <cdr:x>0.66421</cdr:x>
      <cdr:y>0.14928</cdr:y>
    </cdr:from>
    <cdr:to>
      <cdr:x>0.70421</cdr:x>
      <cdr:y>0.24658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DE3BF0B9-AE80-4DDB-BE9E-FB45EAAE2D1D}"/>
            </a:ext>
          </a:extLst>
        </cdr:cNvPr>
        <cdr:cNvCxnSpPr/>
      </cdr:nvCxnSpPr>
      <cdr:spPr>
        <a:xfrm xmlns:a="http://schemas.openxmlformats.org/drawingml/2006/main">
          <a:off x="3671732" y="785588"/>
          <a:ext cx="221120" cy="51204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0.34082</cdr:x>
      <cdr:y>0.38069</cdr:y>
    </cdr:from>
    <cdr:to>
      <cdr:x>0.3786</cdr:x>
      <cdr:y>0.47597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2C69C971-CE68-4961-BC48-460EE9C7BEF2}"/>
            </a:ext>
          </a:extLst>
        </cdr:cNvPr>
        <cdr:cNvCxnSpPr/>
      </cdr:nvCxnSpPr>
      <cdr:spPr>
        <a:xfrm xmlns:a="http://schemas.openxmlformats.org/drawingml/2006/main">
          <a:off x="1884022" y="2003431"/>
          <a:ext cx="208846" cy="50141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0.04699</cdr:x>
      <cdr:y>0.89897</cdr:y>
    </cdr:from>
    <cdr:to>
      <cdr:x>0.75719</cdr:x>
      <cdr:y>0.94667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59773" y="4730889"/>
          <a:ext cx="3925963" cy="25102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99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0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337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56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571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746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070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29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83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315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082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669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108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864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Land use GHG emissions are reported for consistency purposes, they are not linked to emission</a:t>
            </a:r>
            <a:r>
              <a:rPr lang="en-US" baseline="0" dirty="0" smtClean="0"/>
              <a:t> drivers, as we do not have explicit land use accounting by types in the standard GTAP.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185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80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403 West State Street,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 smtClean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 smtClean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10067378" y="6288455"/>
            <a:ext cx="519492" cy="512340"/>
            <a:chOff x="8593544" y="5744285"/>
            <a:chExt cx="519492" cy="512340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5744285"/>
              <a:ext cx="228600" cy="2286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5744285"/>
              <a:ext cx="228600" cy="2286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6028025"/>
              <a:ext cx="228600" cy="2286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6028025"/>
              <a:ext cx="228600" cy="228600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</p:spTree>
    <p:extLst>
      <p:ext uri="{BB962C8B-B14F-4D97-AF65-F5344CB8AC3E}">
        <p14:creationId xmlns:p14="http://schemas.microsoft.com/office/powerpoint/2010/main" val="744730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825625"/>
            <a:ext cx="10972800" cy="43513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52475" y="365125"/>
            <a:ext cx="109728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982075" y="6356350"/>
            <a:ext cx="2743200" cy="365125"/>
          </a:xfrm>
        </p:spPr>
        <p:txBody>
          <a:bodyPr/>
          <a:lstStyle/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-28574" y="0"/>
            <a:ext cx="152400" cy="6858000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190500" y="0"/>
            <a:ext cx="209549" cy="6858000"/>
          </a:xfrm>
          <a:prstGeom prst="rect">
            <a:avLst/>
          </a:prstGeom>
          <a:gradFill flip="none" rotWithShape="1">
            <a:gsLst>
              <a:gs pos="0">
                <a:srgbClr val="F38F22"/>
              </a:gs>
              <a:gs pos="100000">
                <a:srgbClr val="F1BA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14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403 West State Street,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 smtClean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 smtClean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10067378" y="6288455"/>
            <a:ext cx="519492" cy="512340"/>
            <a:chOff x="8593544" y="5744285"/>
            <a:chExt cx="519492" cy="512340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5744285"/>
              <a:ext cx="228600" cy="22860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5744285"/>
              <a:ext cx="228600" cy="22860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6028025"/>
              <a:ext cx="228600" cy="228600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6028025"/>
              <a:ext cx="228600" cy="228600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 smtClean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</p:spTree>
    <p:extLst>
      <p:ext uri="{BB962C8B-B14F-4D97-AF65-F5344CB8AC3E}">
        <p14:creationId xmlns:p14="http://schemas.microsoft.com/office/powerpoint/2010/main" val="2772624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3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E3640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tap.agecon.purdue.edu/resources/res_display.asp?RecordID=5993" TargetMode="External"/><Relationship Id="rId2" Type="http://schemas.openxmlformats.org/officeDocument/2006/relationships/hyperlink" Target="https://www.gtap.agecon.purdue.edu/resources/res_display.asp?RecordID=593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gloenvcha.2016.05.009" TargetMode="External"/><Relationship Id="rId5" Type="http://schemas.openxmlformats.org/officeDocument/2006/relationships/hyperlink" Target="http://dx.doi.org/10.21642/JGEA.010104AF" TargetMode="External"/><Relationship Id="rId4" Type="http://schemas.openxmlformats.org/officeDocument/2006/relationships/hyperlink" Target="https://www.gtap.agecon.purdue.edu/resources/res_display.asp?RecordID=616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599" y="1404742"/>
            <a:ext cx="10058400" cy="2051367"/>
          </a:xfrm>
        </p:spPr>
        <p:txBody>
          <a:bodyPr>
            <a:normAutofit/>
          </a:bodyPr>
          <a:lstStyle/>
          <a:p>
            <a:r>
              <a:rPr lang="en-US" sz="3600" dirty="0"/>
              <a:t>GTAP air pollution, GTAP-Power, Shared socioeconomic pathways (SSP) </a:t>
            </a:r>
            <a:r>
              <a:rPr lang="en-US" sz="3600" dirty="0" smtClean="0"/>
              <a:t>databases </a:t>
            </a:r>
            <a:r>
              <a:rPr lang="en-US" sz="3600" dirty="0"/>
              <a:t>for GTAP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599" y="3792682"/>
            <a:ext cx="10447283" cy="2271787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en-US" b="1" dirty="0"/>
              <a:t>Presented by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en-US" b="1" dirty="0" smtClean="0"/>
              <a:t>Maksym Chepeliev</a:t>
            </a:r>
            <a:endParaRPr lang="en-US" altLang="en-U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23rd Annual Conference on Global Economic Analysis (Virtual Conference</a:t>
            </a:r>
            <a:r>
              <a:rPr lang="en-US" dirty="0" smtClean="0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June 17-19</a:t>
            </a:r>
            <a:r>
              <a:rPr lang="en-US" dirty="0"/>
              <a:t>, </a:t>
            </a:r>
            <a:r>
              <a:rPr lang="en-US" dirty="0" smtClean="0"/>
              <a:t>2020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1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227" y="147185"/>
            <a:ext cx="10972800" cy="577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2.3. Land use GHG emissions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69590555"/>
              </p:ext>
            </p:extLst>
          </p:nvPr>
        </p:nvGraphicFramePr>
        <p:xfrm>
          <a:off x="3048000" y="943340"/>
          <a:ext cx="5969404" cy="3566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3048000" y="4727863"/>
            <a:ext cx="6096000" cy="8497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global land use net GHG emissions in 2014 by gases and categories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FAO (2019).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59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227" y="147185"/>
            <a:ext cx="10972800" cy="577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2.4. </a:t>
            </a:r>
            <a:r>
              <a:rPr lang="en-US" sz="3200" dirty="0"/>
              <a:t>GTAP non-CO</a:t>
            </a:r>
            <a:r>
              <a:rPr lang="en-US" sz="3200" baseline="-25000" dirty="0"/>
              <a:t>2</a:t>
            </a:r>
            <a:r>
              <a:rPr lang="en-US" sz="3200" dirty="0"/>
              <a:t> emissions database: An </a:t>
            </a:r>
            <a:r>
              <a:rPr lang="en-US" sz="3200" dirty="0" smtClean="0"/>
              <a:t>overview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52077" y="4325642"/>
            <a:ext cx="47338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non-CO</a:t>
            </a:r>
            <a:r>
              <a:rPr lang="en-GB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GHG emissions by economic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drivers 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2077" y="4860646"/>
            <a:ext cx="21643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Chepeliev 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2020b).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775845"/>
              </p:ext>
            </p:extLst>
          </p:nvPr>
        </p:nvGraphicFramePr>
        <p:xfrm>
          <a:off x="500227" y="999211"/>
          <a:ext cx="4885693" cy="322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4214670"/>
              </p:ext>
            </p:extLst>
          </p:nvPr>
        </p:nvGraphicFramePr>
        <p:xfrm>
          <a:off x="5527342" y="956440"/>
          <a:ext cx="6526114" cy="4319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527341" y="5167810"/>
            <a:ext cx="572923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 GHG emissions embodied into final households’ consumption by GTAP agricultural and food sectors, 2014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Estimated by authors based on GTAP 10a non-CO</a:t>
            </a:r>
            <a:r>
              <a:rPr kumimoji="0" lang="en-US" altLang="en-US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database.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carbon intensities are indicated by orange dots (right axis).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6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107993"/>
            <a:ext cx="10972800" cy="578759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ea typeface="新細明體" charset="-120"/>
              </a:rPr>
              <a:t>3.1. GTAP air pollution database: Introduction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16DE3DE-6EAC-445A-B530-CC81A79A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46" y="810490"/>
            <a:ext cx="11274458" cy="237951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(Body)"/>
              </a:rPr>
              <a:t>Ambient air pollution is the cause of 4.2 million deaths, making it the fifth-ranked global risk factor (Cohen et al., 2017).</a:t>
            </a:r>
          </a:p>
          <a:p>
            <a:pPr algn="just">
              <a:lnSpc>
                <a:spcPct val="120000"/>
              </a:lnSpc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(Body)"/>
              </a:rPr>
              <a:t>While GHGs are usually well represented in most global economic databases, including GTAP, air pollution flows in many cases are not reported.</a:t>
            </a:r>
          </a:p>
          <a:p>
            <a:pPr algn="just">
              <a:lnSpc>
                <a:spcPct val="120000"/>
              </a:lnSpc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(Body)"/>
              </a:rPr>
              <a:t>Current effort is aimed to fill this gap.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2475" y="2961786"/>
            <a:ext cx="10972800" cy="359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290763">
              <a:lnSpc>
                <a:spcPct val="110000"/>
              </a:lnSpc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Key features of the developed air pollution database include:</a:t>
            </a:r>
          </a:p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Nine emission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substances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(BC, CO, NH</a:t>
            </a:r>
            <a:r>
              <a:rPr lang="en-US" sz="2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NMVOC, NO</a:t>
            </a:r>
            <a:r>
              <a:rPr lang="en-US" sz="2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OC, PM</a:t>
            </a:r>
            <a:r>
              <a:rPr lang="en-US" sz="2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PM</a:t>
            </a:r>
            <a:r>
              <a:rPr lang="en-US" sz="2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2.5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SO</a:t>
            </a:r>
            <a:r>
              <a:rPr lang="en-US" sz="2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Emissions are linked to the emission drivers; emission factors are used to assist with the reallocation.</a:t>
            </a:r>
            <a:endParaRPr lang="en-US" sz="2200" baseline="-25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Land-use emissions are estimated by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land cover types, based on the volumes of burned biomass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emission factors;</a:t>
            </a:r>
          </a:p>
          <a:p>
            <a:pPr marL="342900" indent="-342900" defTabSz="2290763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Special treatment of the PM</a:t>
            </a:r>
            <a:r>
              <a:rPr lang="en-US" sz="2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2.5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from bio and fossil sources.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defTabSz="2290763">
              <a:lnSpc>
                <a:spcPct val="110000"/>
              </a:lnSpc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Documentation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GTAP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10a air pollution database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provided in the GTAP Research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Memorandum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No.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33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(Chepeliev,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2020c).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4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66429"/>
            <a:ext cx="10972800" cy="57875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3.2. GTAP air pollution database: An overview</a:t>
            </a:r>
            <a:r>
              <a:rPr lang="en-US" sz="3200" baseline="-25000" dirty="0" smtClean="0"/>
              <a:t> </a:t>
            </a:r>
            <a:endParaRPr lang="en-US" sz="3200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02227" y="5340687"/>
            <a:ext cx="559377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non-GHG emissions by GTAP 10a reference years and pollutants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Source: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Estimated by author based on EDGAR v5.0 database (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Crippa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2020) and GTAP 10a air pollution database.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81354" y="5073403"/>
            <a:ext cx="5510646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average distribution of air pollutants by sources (2004, 2007, 2011 and 2014 weighted average)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Source: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Author’s estimates based on EDGAR 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v5.0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database (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Crippa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et al., </a:t>
            </a:r>
            <a:r>
              <a:rPr lang="en-US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2020)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and GTAP 10a air pollution database.</a:t>
            </a:r>
            <a:endParaRPr lang="en-US" sz="140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829624066"/>
              </p:ext>
            </p:extLst>
          </p:nvPr>
        </p:nvGraphicFramePr>
        <p:xfrm>
          <a:off x="406978" y="899605"/>
          <a:ext cx="5831897" cy="425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023253134"/>
              </p:ext>
            </p:extLst>
          </p:nvPr>
        </p:nvGraphicFramePr>
        <p:xfrm>
          <a:off x="6370493" y="987137"/>
          <a:ext cx="5354782" cy="411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009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66429"/>
            <a:ext cx="10972800" cy="57875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3.3. Land use emissions</a:t>
            </a:r>
            <a:endParaRPr lang="en-US" sz="3200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63336" y="5802352"/>
            <a:ext cx="966008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non-GHG emissions from forests and organic soils</a:t>
            </a:r>
            <a:r>
              <a:rPr kumimoji="0" lang="en-US" alt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burning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Source: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Estimated by author based on FAO (2020), </a:t>
            </a:r>
            <a:r>
              <a:rPr lang="en-US" alt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Akagi</a:t>
            </a:r>
            <a:r>
              <a:rPr lang="en-US" alt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 (2011), </a:t>
            </a:r>
            <a:r>
              <a:rPr lang="en-US" alt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Yokelson</a:t>
            </a:r>
            <a:r>
              <a:rPr lang="en-US" alt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 (2013) and Hu et al. (2018).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75582529"/>
              </p:ext>
            </p:extLst>
          </p:nvPr>
        </p:nvGraphicFramePr>
        <p:xfrm>
          <a:off x="1693719" y="1683327"/>
          <a:ext cx="7564582" cy="4050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647700" y="594405"/>
            <a:ext cx="10148454" cy="120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 use emission estimates are constructed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using FAO-reported volumes of biomass burning by land cover types and emission factors compiled from different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sources.</a:t>
            </a:r>
          </a:p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 use emissions are not directly linked to emissions drivers.</a:t>
            </a:r>
          </a:p>
          <a:p>
            <a:pPr defTabSz="2290763">
              <a:lnSpc>
                <a:spcPct val="110000"/>
              </a:lnSpc>
            </a:pPr>
            <a:endParaRPr lang="en-US" baseline="-25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3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139" y="139165"/>
            <a:ext cx="11274136" cy="66093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4.1. SSP database </a:t>
            </a:r>
            <a:r>
              <a:rPr lang="en-US" sz="3200" dirty="0"/>
              <a:t>for </a:t>
            </a:r>
            <a:r>
              <a:rPr lang="en-US" sz="3200" dirty="0" smtClean="0"/>
              <a:t>GTAP: Introduction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16DE3DE-6EAC-445A-B530-CC81A79A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46" y="841664"/>
            <a:ext cx="11274458" cy="5514685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Standard GTAP Data Base represents a specific reference year.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For the dynamic modelling (e.g. </a:t>
            </a:r>
            <a:r>
              <a:rPr lang="en-US" sz="2400" dirty="0" err="1" smtClean="0">
                <a:solidFill>
                  <a:schemeClr val="tx1"/>
                </a:solidFill>
              </a:rPr>
              <a:t>GDyn</a:t>
            </a:r>
            <a:r>
              <a:rPr lang="en-US" sz="2400" dirty="0" smtClean="0">
                <a:solidFill>
                  <a:schemeClr val="tx1"/>
                </a:solidFill>
              </a:rPr>
              <a:t>, GTAP-RD) assumptions about future development have to be made.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Shared Socioeconomic Pathways (SSPs) database (</a:t>
            </a:r>
            <a:r>
              <a:rPr lang="en-US" sz="2400" dirty="0" err="1" smtClean="0">
                <a:solidFill>
                  <a:schemeClr val="tx1"/>
                </a:solidFill>
              </a:rPr>
              <a:t>Riahi</a:t>
            </a:r>
            <a:r>
              <a:rPr lang="en-US" sz="2400" dirty="0" smtClean="0">
                <a:solidFill>
                  <a:schemeClr val="tx1"/>
                </a:solidFill>
              </a:rPr>
              <a:t> et al., 2017):</a:t>
            </a:r>
          </a:p>
          <a:p>
            <a:pPr marL="685800" indent="-280988"/>
            <a:r>
              <a:rPr lang="en-US" sz="2000" dirty="0"/>
              <a:t>Time framework—2010-2100</a:t>
            </a:r>
          </a:p>
          <a:p>
            <a:pPr marL="685800" indent="-280988"/>
            <a:r>
              <a:rPr lang="en-US" sz="2000" dirty="0"/>
              <a:t>Population—source IIASA</a:t>
            </a:r>
          </a:p>
          <a:p>
            <a:pPr marL="1090613" lvl="1" indent="-290513"/>
            <a:r>
              <a:rPr lang="en-US" sz="2000" dirty="0"/>
              <a:t>Age (5-year cohorts), gender, education (four levels—none, primary, secondary, tertiary)</a:t>
            </a:r>
          </a:p>
          <a:p>
            <a:pPr marL="685800" indent="-280988"/>
            <a:r>
              <a:rPr lang="en-US" sz="2000" dirty="0"/>
              <a:t>GDP</a:t>
            </a:r>
          </a:p>
          <a:p>
            <a:pPr marL="1090613" lvl="1" indent="-290513"/>
            <a:r>
              <a:rPr lang="en-US" sz="2000" dirty="0"/>
              <a:t>3 sources—IIASA, OECD, PIK</a:t>
            </a:r>
          </a:p>
          <a:p>
            <a:pPr marL="1090613" lvl="1" indent="-290513"/>
            <a:r>
              <a:rPr lang="en-US" sz="2000" dirty="0"/>
              <a:t>All harmonized to same (IIASA) demographic scenarios</a:t>
            </a:r>
          </a:p>
          <a:p>
            <a:pPr marL="1090613" lvl="1" indent="-290513"/>
            <a:r>
              <a:rPr lang="en-US" sz="2000" dirty="0"/>
              <a:t>IIASA and OECD country-level</a:t>
            </a:r>
          </a:p>
          <a:p>
            <a:pPr marL="685800" indent="-280988"/>
            <a:r>
              <a:rPr lang="en-US" sz="2000" dirty="0"/>
              <a:t>Urbanization—source NCAR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4638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139" y="139165"/>
            <a:ext cx="11274136" cy="66093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4.2. SSP database: GDP and population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403578"/>
              </p:ext>
            </p:extLst>
          </p:nvPr>
        </p:nvGraphicFramePr>
        <p:xfrm>
          <a:off x="581892" y="1036954"/>
          <a:ext cx="5652654" cy="5041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251871"/>
              </p:ext>
            </p:extLst>
          </p:nvPr>
        </p:nvGraphicFramePr>
        <p:xfrm>
          <a:off x="6463145" y="1052969"/>
          <a:ext cx="5527964" cy="5262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Straight Connector 8"/>
          <p:cNvCxnSpPr/>
          <p:nvPr/>
        </p:nvCxnSpPr>
        <p:spPr>
          <a:xfrm flipV="1">
            <a:off x="10474036" y="2094581"/>
            <a:ext cx="0" cy="2674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94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139" y="139165"/>
            <a:ext cx="11274136" cy="66093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4.3. SSP database for GTAP 10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601807" y="1035915"/>
            <a:ext cx="10972800" cy="4723765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Data processing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sz="2000" dirty="0"/>
              <a:t>Population and GDP data are splined to cover annual </a:t>
            </a:r>
            <a:r>
              <a:rPr lang="en-US" sz="2000" dirty="0" smtClean="0"/>
              <a:t>steps. 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The country coverage has been expanded to cover 230 UN </a:t>
            </a:r>
            <a:r>
              <a:rPr lang="en-US" sz="2000" dirty="0" smtClean="0"/>
              <a:t>countries further mapped to the 141 GTAP 10 regions.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Per capita GDP is reported in MER and PPP in 2011 and 2014 constant USD.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Actual 2011-2018 GDP growth rates are introduced to the database.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Historical 1961-2015 GDP and population growth rates for 230 countries are compiled (World Bank, Penn World Tables, Angus </a:t>
            </a:r>
            <a:r>
              <a:rPr lang="en-US" sz="2400" dirty="0" smtClean="0">
                <a:solidFill>
                  <a:schemeClr val="tx1"/>
                </a:solidFill>
              </a:rPr>
              <a:t>Maddison dataset).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Constructed database is integrated to the GTAP-RD data aggregator.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400" dirty="0" smtClean="0"/>
              <a:t>GTAP SSP database documentation forthcoming.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032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GTAP air pollution, GTAP-Power, Shared socioeconomic pathways (SSP) database for GTAP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3600" dirty="0" smtClean="0"/>
              <a:t>Thank </a:t>
            </a:r>
            <a:r>
              <a:rPr lang="en-US" altLang="en-US" sz="3600" dirty="0"/>
              <a:t>you!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62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2475" y="944545"/>
            <a:ext cx="11305641" cy="577692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000" b="0" dirty="0" smtClean="0"/>
              <a:t>Chepeliev, M. 2020a</a:t>
            </a:r>
            <a:r>
              <a:rPr lang="en-US" sz="2000" b="0" dirty="0"/>
              <a:t>. GTAP-Power 10 Data Base: A Technical </a:t>
            </a:r>
            <a:r>
              <a:rPr lang="en-US" sz="2000" b="0" dirty="0" smtClean="0"/>
              <a:t>Note. GTAP Research Memorandum No. </a:t>
            </a:r>
            <a:r>
              <a:rPr lang="en-US" sz="2000" b="0" dirty="0"/>
              <a:t>31. </a:t>
            </a:r>
            <a:r>
              <a:rPr lang="en-US" sz="2000" b="0" dirty="0">
                <a:hlinkClick r:id="rId2"/>
              </a:rPr>
              <a:t>https://</a:t>
            </a:r>
            <a:r>
              <a:rPr lang="en-US" sz="2000" b="0" dirty="0" smtClean="0">
                <a:hlinkClick r:id="rId2"/>
              </a:rPr>
              <a:t>www.gtap.agecon.purdue.edu/resources/res_display.asp?RecordID=5938</a:t>
            </a:r>
            <a:endParaRPr lang="en-US" sz="2000" b="0" dirty="0" smtClean="0"/>
          </a:p>
          <a:p>
            <a:pPr>
              <a:spcBef>
                <a:spcPts val="1200"/>
              </a:spcBef>
            </a:pPr>
            <a:r>
              <a:rPr lang="en-US" sz="2000" b="0" dirty="0" smtClean="0"/>
              <a:t>Chepeliev</a:t>
            </a:r>
            <a:r>
              <a:rPr lang="en-US" sz="2000" b="0" dirty="0"/>
              <a:t>, M. </a:t>
            </a:r>
            <a:r>
              <a:rPr lang="en-US" sz="2000" b="0" dirty="0" smtClean="0"/>
              <a:t>2020b</a:t>
            </a:r>
            <a:r>
              <a:rPr lang="en-US" sz="2000" b="0" dirty="0"/>
              <a:t>. Development of the Non-CO2 GHG Emissions Database for the GTAP Data Base Version </a:t>
            </a:r>
            <a:r>
              <a:rPr lang="en-US" sz="2000" b="0" dirty="0" smtClean="0"/>
              <a:t>10A. </a:t>
            </a:r>
            <a:r>
              <a:rPr lang="en-US" sz="2000" b="0" dirty="0"/>
              <a:t>GTAP Research Memorandum No. 32. </a:t>
            </a:r>
            <a:r>
              <a:rPr lang="en-US" sz="2000" b="0" dirty="0">
                <a:hlinkClick r:id="rId3"/>
              </a:rPr>
              <a:t>https://</a:t>
            </a:r>
            <a:r>
              <a:rPr lang="en-US" sz="2000" b="0" dirty="0" smtClean="0">
                <a:hlinkClick r:id="rId3"/>
              </a:rPr>
              <a:t>www.gtap.agecon.purdue.edu/resources/res_display.asp?RecordID=5993</a:t>
            </a:r>
            <a:endParaRPr lang="en-US" sz="2000" b="0" dirty="0" smtClean="0"/>
          </a:p>
          <a:p>
            <a:r>
              <a:rPr lang="en-US" sz="2000" b="0" dirty="0" smtClean="0">
                <a:latin typeface="+mj-lt"/>
              </a:rPr>
              <a:t>Chepeliev, M. 2020c</a:t>
            </a:r>
            <a:r>
              <a:rPr lang="en-US" sz="2000" b="0" dirty="0">
                <a:latin typeface="+mj-lt"/>
              </a:rPr>
              <a:t>. Development of the Air Pollution Database for the GTAP Data Base Version </a:t>
            </a:r>
            <a:r>
              <a:rPr lang="en-US" sz="2000" b="0" dirty="0" smtClean="0">
                <a:latin typeface="+mj-lt"/>
              </a:rPr>
              <a:t>10A. </a:t>
            </a:r>
            <a:r>
              <a:rPr lang="en-US" sz="2000" b="0" dirty="0"/>
              <a:t>GTAP Research Memorandum No. </a:t>
            </a:r>
            <a:r>
              <a:rPr lang="en-US" sz="2000" b="0" dirty="0" smtClean="0"/>
              <a:t>33</a:t>
            </a:r>
            <a:r>
              <a:rPr lang="en-US" sz="2000" b="0" dirty="0"/>
              <a:t>. </a:t>
            </a:r>
            <a:r>
              <a:rPr lang="en-US" sz="2000" b="0" dirty="0">
                <a:hlinkClick r:id="rId4"/>
              </a:rPr>
              <a:t>https://</a:t>
            </a:r>
            <a:r>
              <a:rPr lang="en-US" sz="2000" b="0" dirty="0" smtClean="0">
                <a:hlinkClick r:id="rId4"/>
              </a:rPr>
              <a:t>www.gtap.agecon.purdue.edu/resources/res_display.asp?RecordID=6163</a:t>
            </a:r>
            <a:endParaRPr lang="en-US" sz="2000" b="0" dirty="0" smtClean="0"/>
          </a:p>
          <a:p>
            <a:r>
              <a:rPr lang="en-US" sz="2000" b="0" dirty="0" smtClean="0">
                <a:latin typeface="+mj-lt"/>
              </a:rPr>
              <a:t>Peters</a:t>
            </a:r>
            <a:r>
              <a:rPr lang="en-US" sz="2000" b="0" dirty="0">
                <a:latin typeface="+mj-lt"/>
              </a:rPr>
              <a:t>, J. 2016. The GTAP-Power Data Base: Disaggregating the Electricity Sector in the GTAP Data Base. Vol. 1, No. 1, pp. 209-250. DOI: </a:t>
            </a:r>
            <a:r>
              <a:rPr lang="en-US" sz="2000" b="0" dirty="0">
                <a:latin typeface="+mj-lt"/>
                <a:hlinkClick r:id="rId5"/>
              </a:rPr>
              <a:t>http://</a:t>
            </a:r>
            <a:r>
              <a:rPr lang="en-US" sz="2000" b="0" dirty="0" smtClean="0">
                <a:latin typeface="+mj-lt"/>
                <a:hlinkClick r:id="rId5"/>
              </a:rPr>
              <a:t>dx.doi.org/10.21642/JGEA.010104AF</a:t>
            </a:r>
            <a:endParaRPr lang="en-US" sz="2000" b="0" dirty="0" smtClean="0">
              <a:latin typeface="+mj-lt"/>
            </a:endParaRPr>
          </a:p>
          <a:p>
            <a:r>
              <a:rPr lang="en-US" sz="2000" b="0" dirty="0" err="1">
                <a:latin typeface="+mj-lt"/>
              </a:rPr>
              <a:t>Riahi</a:t>
            </a:r>
            <a:r>
              <a:rPr lang="en-US" sz="2000" b="0" dirty="0">
                <a:latin typeface="+mj-lt"/>
              </a:rPr>
              <a:t> et al. 2017. The Shared Socioeconomic Pathways and their energy, land use, and greenhouse gas emissions implications: An </a:t>
            </a:r>
            <a:r>
              <a:rPr lang="en-US" sz="2000" b="0" dirty="0" smtClean="0">
                <a:latin typeface="+mj-lt"/>
              </a:rPr>
              <a:t>overview. Global Environmental Change. Vol. 42, January 2017, p. 153-168</a:t>
            </a:r>
            <a:r>
              <a:rPr lang="en-US" sz="2000" b="0" dirty="0">
                <a:latin typeface="+mj-lt"/>
              </a:rPr>
              <a:t>. </a:t>
            </a:r>
            <a:r>
              <a:rPr lang="en-US" sz="2000" b="0" dirty="0">
                <a:latin typeface="+mj-lt"/>
                <a:hlinkClick r:id="rId6"/>
              </a:rPr>
              <a:t>https://</a:t>
            </a:r>
            <a:r>
              <a:rPr lang="en-US" sz="2000" b="0" dirty="0" smtClean="0">
                <a:latin typeface="+mj-lt"/>
                <a:hlinkClick r:id="rId6"/>
              </a:rPr>
              <a:t>doi.org/10.1016/j.gloenvcha.2016.05.009</a:t>
            </a:r>
            <a:endParaRPr lang="en-US" sz="2000" b="0" dirty="0" smtClean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234497"/>
            <a:ext cx="10972800" cy="82058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References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5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2475" y="1557495"/>
            <a:ext cx="10220325" cy="2678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 GTAP-Power database</a:t>
            </a:r>
          </a:p>
          <a:p>
            <a:pPr marL="0" indent="0">
              <a:buNone/>
            </a:pPr>
            <a:r>
              <a:rPr lang="en-US" dirty="0" smtClean="0"/>
              <a:t>2. GTAP non-CO</a:t>
            </a:r>
            <a:r>
              <a:rPr lang="en-US" baseline="-25000" dirty="0" smtClean="0"/>
              <a:t>2 </a:t>
            </a:r>
            <a:r>
              <a:rPr lang="en-US" dirty="0" smtClean="0"/>
              <a:t>emissions database</a:t>
            </a:r>
            <a:endParaRPr lang="en-US" baseline="-25000" dirty="0" smtClean="0"/>
          </a:p>
          <a:p>
            <a:pPr marL="0" indent="0">
              <a:buNone/>
            </a:pPr>
            <a:r>
              <a:rPr lang="en-US" dirty="0" smtClean="0"/>
              <a:t>3. GTAP air pollution database</a:t>
            </a:r>
          </a:p>
          <a:p>
            <a:pPr marL="0" indent="0">
              <a:buNone/>
            </a:pPr>
            <a:r>
              <a:rPr lang="en-US" dirty="0" smtClean="0"/>
              <a:t>4. Shared Socioeconomic Pathways (SSP) database for GTAP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39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107993"/>
            <a:ext cx="10972800" cy="578759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ea typeface="新細明體" charset="-120"/>
              </a:rPr>
              <a:t>1.1. GTAP-Power 10a: Introduction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16DE3DE-6EAC-445A-B530-CC81A79A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46" y="841664"/>
            <a:ext cx="11274458" cy="5514685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Standard GTAP Data Base reports single electricity sector.</a:t>
            </a:r>
          </a:p>
          <a:p>
            <a:r>
              <a:rPr lang="en-US" sz="2400" dirty="0" smtClean="0"/>
              <a:t>GTAP-Power 9 database (Peters, 2016) disaggregated electricity </a:t>
            </a:r>
            <a:r>
              <a:rPr lang="en-US" sz="2400" dirty="0"/>
              <a:t>sector </a:t>
            </a:r>
            <a:r>
              <a:rPr lang="en-US" sz="2400" dirty="0" smtClean="0"/>
              <a:t>into </a:t>
            </a:r>
            <a:r>
              <a:rPr lang="en-US" sz="2400" dirty="0"/>
              <a:t>11 generation technologies + transmissions and </a:t>
            </a:r>
            <a:r>
              <a:rPr lang="en-US" sz="2400" dirty="0" smtClean="0"/>
              <a:t>distribution.</a:t>
            </a:r>
          </a:p>
          <a:p>
            <a:r>
              <a:rPr lang="en-US" sz="2400" dirty="0" smtClean="0"/>
              <a:t>GTAP-Power 10a database addresses several </a:t>
            </a:r>
            <a:r>
              <a:rPr lang="en-US" sz="2400" dirty="0"/>
              <a:t>limitations </a:t>
            </a:r>
            <a:r>
              <a:rPr lang="en-US" sz="2400" dirty="0" smtClean="0"/>
              <a:t>identified </a:t>
            </a:r>
            <a:r>
              <a:rPr lang="en-US" sz="2400" dirty="0"/>
              <a:t>in </a:t>
            </a:r>
            <a:r>
              <a:rPr lang="en-US" sz="2400" dirty="0" smtClean="0"/>
              <a:t>GTAP-Power 9, including:</a:t>
            </a:r>
          </a:p>
          <a:p>
            <a:pPr marL="1025525" indent="-457200">
              <a:buAutoNum type="alphaUcParenR"/>
            </a:pPr>
            <a:r>
              <a:rPr lang="en-US" sz="2400" b="0" dirty="0" smtClean="0"/>
              <a:t>Both heat and electricity generation volumes are used to provide GTAP “</a:t>
            </a:r>
            <a:r>
              <a:rPr lang="en-US" sz="2400" b="0" dirty="0" err="1" smtClean="0"/>
              <a:t>ely</a:t>
            </a:r>
            <a:r>
              <a:rPr lang="en-US" sz="2400" b="0" dirty="0" smtClean="0"/>
              <a:t>” sectors split.</a:t>
            </a:r>
          </a:p>
          <a:p>
            <a:pPr marL="1025525" indent="-457200">
              <a:buAutoNum type="alphaUcParenR"/>
            </a:pPr>
            <a:r>
              <a:rPr lang="en-US" sz="2400" b="0" dirty="0" smtClean="0"/>
              <a:t>Country and year-specific shares of transformation and distribution costs in electricity tariff are introduced.</a:t>
            </a:r>
          </a:p>
          <a:p>
            <a:pPr marL="1025525" indent="-457200">
              <a:buAutoNum type="alphaUcParenR"/>
            </a:pPr>
            <a:r>
              <a:rPr lang="en-US" sz="2400" b="0" dirty="0" err="1" smtClean="0"/>
              <a:t>Levelized</a:t>
            </a:r>
            <a:r>
              <a:rPr lang="en-US" sz="2400" b="0" dirty="0" smtClean="0"/>
              <a:t> costs of electricity (</a:t>
            </a:r>
            <a:r>
              <a:rPr lang="en-US" sz="2400" b="0" dirty="0"/>
              <a:t>LCOE)</a:t>
            </a:r>
            <a:r>
              <a:rPr lang="en-US" sz="2400" b="0" dirty="0" smtClean="0"/>
              <a:t> generation are updated and made </a:t>
            </a:r>
            <a:r>
              <a:rPr lang="en-US" sz="2400" b="0" dirty="0"/>
              <a:t>year-specific (IEA/NEA (2010) </a:t>
            </a:r>
            <a:r>
              <a:rPr lang="en-US" sz="2400" b="0" dirty="0" smtClean="0"/>
              <a:t>is used for </a:t>
            </a:r>
            <a:r>
              <a:rPr lang="en-US" sz="2400" b="0" dirty="0"/>
              <a:t>2004, 2007 and </a:t>
            </a:r>
            <a:r>
              <a:rPr lang="en-US" sz="2400" b="0" dirty="0" smtClean="0"/>
              <a:t>2011; IEA/NEA (2015) is applied for 2014).</a:t>
            </a:r>
          </a:p>
          <a:p>
            <a:pPr marL="284163" indent="-284163" defTabSz="2290763">
              <a:lnSpc>
                <a:spcPct val="110000"/>
              </a:lnSpc>
            </a:pPr>
            <a:r>
              <a:rPr lang="en-US" sz="2400" dirty="0" smtClean="0"/>
              <a:t>Documentation of the GTAP-Power </a:t>
            </a:r>
            <a:r>
              <a:rPr lang="en-US" sz="2400" dirty="0"/>
              <a:t>10a database </a:t>
            </a:r>
            <a:r>
              <a:rPr lang="en-US" sz="2400" dirty="0" smtClean="0"/>
              <a:t>is provided in the GTAP Research Memorandum No. 31 (Chepeliev, 2020a).</a:t>
            </a:r>
            <a:endParaRPr lang="en-US" sz="2400" b="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6472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66429"/>
            <a:ext cx="10972800" cy="578759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ea typeface="新細明體" charset="-120"/>
              </a:rPr>
              <a:t>1.2. GTAP-Power 10a: Treatment of the co-generation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2475" y="764482"/>
            <a:ext cx="12004034" cy="45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30161295"/>
              </p:ext>
            </p:extLst>
          </p:nvPr>
        </p:nvGraphicFramePr>
        <p:xfrm>
          <a:off x="542268" y="699252"/>
          <a:ext cx="6941098" cy="3730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 rot="10800000" flipV="1">
            <a:off x="444015" y="4545326"/>
            <a:ext cx="703935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Share of heat generation in aggregate electricity and heat production by selected countries in 2014, %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IEA (2015).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231593847"/>
              </p:ext>
            </p:extLst>
          </p:nvPr>
        </p:nvGraphicFramePr>
        <p:xfrm>
          <a:off x="6547945" y="764481"/>
          <a:ext cx="5644055" cy="3504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 8"/>
          <p:cNvSpPr/>
          <p:nvPr/>
        </p:nvSpPr>
        <p:spPr>
          <a:xfrm>
            <a:off x="7735614" y="4430180"/>
            <a:ext cx="420413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 average shares of heat generation by technologies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IEA (2015).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3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3592" y="87878"/>
            <a:ext cx="11471056" cy="578759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ea typeface="新細明體" charset="-120"/>
              </a:rPr>
              <a:t>1.3. GTAP-Power 10a: Transmission and distribution costs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2475" y="764482"/>
            <a:ext cx="12004034" cy="45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772" y="764482"/>
            <a:ext cx="8881241" cy="45404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847069" y="5402795"/>
            <a:ext cx="10062670" cy="129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Shares of transmission and distribution in the total non-tax value of electricity output by countries in 2014 (or closest available year)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Developed by author using EIA (2013), EIA (2018), Trimble et al. (2016), Eurostat (2019), ENTSO-E (2017), NERC (2015), NERC (2014), He et al. (2015),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Siyambalapitiya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(2018), ADB (2010), EY (2018), WB (2019) and NEEA (2008).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Note: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Countries colored in grey do not have available data.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0163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3592" y="87878"/>
            <a:ext cx="11471056" cy="578759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ea typeface="新細明體" charset="-120"/>
              </a:rPr>
              <a:t>1.4. </a:t>
            </a:r>
            <a:r>
              <a:rPr lang="en-US" sz="3200" dirty="0"/>
              <a:t>Comparisons for the GTAP-Power 9a database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2475" y="764482"/>
            <a:ext cx="12004034" cy="45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8D33B76-7E6C-44D3-A315-418F06C0E0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267465"/>
              </p:ext>
            </p:extLst>
          </p:nvPr>
        </p:nvGraphicFramePr>
        <p:xfrm>
          <a:off x="363592" y="666636"/>
          <a:ext cx="7480738" cy="4112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557049" y="4779328"/>
            <a:ext cx="7287281" cy="1759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Shares of global electricity and heat generation from different technologies reported in GTAP-Power 9a for 2011 reference year under different input data assumptions, %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GTAP-Power Data Base,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erp.har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header: GWHR.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Note: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“v9a (updated inputs)” corresponds to the database developed in this note; “v9a (initial inputs)” corresponds to the database developed in Peters (2016). In Peters (2016) only electricity generation is reported in the “GWHR” header.</a:t>
            </a:r>
            <a:endParaRPr lang="en-US" sz="14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881" y="899345"/>
            <a:ext cx="3816141" cy="48991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72612" y="5798532"/>
            <a:ext cx="43193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in generation shares, percentage points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647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3592" y="87878"/>
            <a:ext cx="11471056" cy="578759"/>
          </a:xfrm>
        </p:spPr>
        <p:txBody>
          <a:bodyPr>
            <a:noAutofit/>
          </a:bodyPr>
          <a:lstStyle/>
          <a:p>
            <a:r>
              <a:rPr lang="en-US" altLang="zh-TW" sz="2800" dirty="0" smtClean="0">
                <a:ea typeface="新細明體" charset="-120"/>
              </a:rPr>
              <a:t>1.5. </a:t>
            </a:r>
            <a:r>
              <a:rPr lang="en-US" sz="2800" dirty="0" smtClean="0"/>
              <a:t>Illustrative application: carbon intensity of the coal power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52475" y="764482"/>
            <a:ext cx="12004034" cy="45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966" y="868391"/>
            <a:ext cx="8790709" cy="43478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191580" y="5488753"/>
            <a:ext cx="9815079" cy="1050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Intensities of the CO</a:t>
            </a:r>
            <a:r>
              <a:rPr lang="en-US" sz="16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emissions embodied into the final consumption of domestic electricity and heat from coal base load generation in 2014 by countries, kg CO</a:t>
            </a:r>
            <a:r>
              <a:rPr lang="en-US" sz="16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 Kwh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Note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: Only individual countries with coal base load generation over 100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GWh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per year are plotted on the map. Countries colored in grey do not have available data or have coal base load generation below 100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GWh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per year.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5917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107993"/>
            <a:ext cx="10972800" cy="578759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ea typeface="新細明體" charset="-120"/>
              </a:rPr>
              <a:t>2</a:t>
            </a:r>
            <a:r>
              <a:rPr lang="en-US" altLang="zh-TW" sz="3200" dirty="0" smtClean="0">
                <a:ea typeface="新細明體" charset="-120"/>
              </a:rPr>
              <a:t>.1. GTAP Non-CO</a:t>
            </a:r>
            <a:r>
              <a:rPr lang="en-US" altLang="zh-TW" sz="3200" baseline="-25000" dirty="0" smtClean="0">
                <a:ea typeface="新細明體" charset="-120"/>
              </a:rPr>
              <a:t>2</a:t>
            </a:r>
            <a:r>
              <a:rPr lang="en-US" altLang="zh-TW" sz="3200" dirty="0" smtClean="0">
                <a:ea typeface="新細明體" charset="-120"/>
              </a:rPr>
              <a:t> emissions database: Introduction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16DE3DE-6EAC-445A-B530-CC81A79A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46" y="841665"/>
            <a:ext cx="11274458" cy="155863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Standard GTAP Data Base reports only CO</a:t>
            </a:r>
            <a:r>
              <a:rPr lang="en-US" sz="2400" baseline="-25000" dirty="0" smtClean="0"/>
              <a:t>2</a:t>
            </a:r>
            <a:r>
              <a:rPr lang="en-US" sz="2400" dirty="0"/>
              <a:t> </a:t>
            </a:r>
            <a:r>
              <a:rPr lang="en-US" sz="2400" dirty="0" smtClean="0"/>
              <a:t>from fossil combustion (less than 65% of global GHG emissions).</a:t>
            </a:r>
          </a:p>
          <a:p>
            <a:r>
              <a:rPr lang="en-US" sz="2400" dirty="0" smtClean="0"/>
              <a:t>Since GTAP 6 a </a:t>
            </a:r>
            <a:r>
              <a:rPr lang="en-US" sz="2400" dirty="0"/>
              <a:t>special version of the GTAP non-CO</a:t>
            </a:r>
            <a:r>
              <a:rPr lang="en-US" sz="2400" baseline="-25000" dirty="0"/>
              <a:t>2</a:t>
            </a:r>
            <a:r>
              <a:rPr lang="en-US" sz="2400" dirty="0"/>
              <a:t> emissions dataset has been </a:t>
            </a:r>
            <a:r>
              <a:rPr lang="en-US" sz="2400" dirty="0" smtClean="0"/>
              <a:t>constructed, using different approaches.</a:t>
            </a:r>
          </a:p>
          <a:p>
            <a:endParaRPr lang="en-US" sz="2200" dirty="0"/>
          </a:p>
        </p:txBody>
      </p:sp>
      <p:sp>
        <p:nvSpPr>
          <p:cNvPr id="2" name="Rectangle 1"/>
          <p:cNvSpPr/>
          <p:nvPr/>
        </p:nvSpPr>
        <p:spPr>
          <a:xfrm>
            <a:off x="512617" y="2686795"/>
            <a:ext cx="8143009" cy="3496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290763">
              <a:lnSpc>
                <a:spcPct val="110000"/>
              </a:lnSpc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Current release introduces some additional updates:</a:t>
            </a:r>
          </a:p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Four GTAP 10 reference years;</a:t>
            </a:r>
          </a:p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Reporting of the land-use related emissions;</a:t>
            </a:r>
          </a:p>
          <a:p>
            <a:pPr marL="342900" indent="-342900" defTabSz="2290763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Updates of the Global Warming Potentials (GWPs);</a:t>
            </a:r>
          </a:p>
          <a:p>
            <a:pPr marL="342900" indent="-342900" defTabSz="2290763"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Updates of the emission mappings.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defTabSz="2290763">
              <a:lnSpc>
                <a:spcPct val="110000"/>
              </a:lnSpc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Documentation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GTAP 10a non-CO</a:t>
            </a:r>
            <a:r>
              <a:rPr lang="en-US" sz="2400" b="1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emissions database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provided in the GTAP Research Memorandum No. 32 (Chepeliev, 2020b).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923" y="2206060"/>
            <a:ext cx="3071007" cy="30831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8899923" y="5289258"/>
            <a:ext cx="3187099" cy="849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Global greenhouse gas emissions by </a:t>
            </a: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gas and source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2010, %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IPCC (2014).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94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2030" y="717721"/>
            <a:ext cx="11595798" cy="127103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400" dirty="0"/>
              <a:t>Key data sources: </a:t>
            </a:r>
            <a:r>
              <a:rPr lang="en-GB" sz="2400" b="0" dirty="0"/>
              <a:t>EDGAR (non-agriculture) and FAOSTAT (</a:t>
            </a:r>
            <a:r>
              <a:rPr lang="en-GB" sz="2400" b="0" dirty="0" smtClean="0"/>
              <a:t>agriculture and land use).</a:t>
            </a:r>
            <a:endParaRPr lang="en-GB" sz="2400" b="0" dirty="0"/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400" dirty="0"/>
              <a:t>Data treatment: </a:t>
            </a:r>
            <a:r>
              <a:rPr lang="en-GB" sz="2400" b="0" dirty="0"/>
              <a:t>gap-filling and mapping to GTAP economic </a:t>
            </a:r>
            <a:r>
              <a:rPr lang="en-GB" sz="2400" b="0" dirty="0" smtClean="0"/>
              <a:t>drivers.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en-GB" sz="2400" dirty="0" smtClean="0"/>
              <a:t>Four GHGs </a:t>
            </a:r>
            <a:r>
              <a:rPr lang="en-GB" sz="2400" b="0" dirty="0" smtClean="0"/>
              <a:t>are reported: CO</a:t>
            </a:r>
            <a:r>
              <a:rPr lang="en-GB" sz="2400" b="0" baseline="-25000" dirty="0" smtClean="0"/>
              <a:t>2</a:t>
            </a:r>
            <a:r>
              <a:rPr lang="en-GB" sz="2400" b="0" dirty="0"/>
              <a:t>, </a:t>
            </a:r>
            <a:r>
              <a:rPr lang="en-GB" sz="2400" b="0" dirty="0" smtClean="0"/>
              <a:t>CH</a:t>
            </a:r>
            <a:r>
              <a:rPr lang="en-GB" sz="2400" b="0" baseline="-25000" dirty="0" smtClean="0"/>
              <a:t>4</a:t>
            </a:r>
            <a:r>
              <a:rPr lang="en-GB" sz="2400" b="0" dirty="0" smtClean="0"/>
              <a:t>, N</a:t>
            </a:r>
            <a:r>
              <a:rPr lang="en-GB" sz="2400" b="0" baseline="-25000" dirty="0" smtClean="0"/>
              <a:t>2</a:t>
            </a:r>
            <a:r>
              <a:rPr lang="en-GB" sz="2400" b="0" dirty="0" smtClean="0"/>
              <a:t>O and F-gases. 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227" y="147185"/>
            <a:ext cx="10972800" cy="577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2.2. Non-CO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</a:t>
            </a:r>
            <a:r>
              <a:rPr lang="en-US" sz="3200" dirty="0"/>
              <a:t>emissions database: </a:t>
            </a:r>
            <a:r>
              <a:rPr lang="en-US" sz="3200" dirty="0" smtClean="0"/>
              <a:t>General approach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500227" y="2325146"/>
            <a:ext cx="10972800" cy="3694809"/>
            <a:chOff x="0" y="-53739"/>
            <a:chExt cx="6128554" cy="2584478"/>
          </a:xfrm>
        </p:grpSpPr>
        <p:cxnSp>
          <p:nvCxnSpPr>
            <p:cNvPr id="41" name="Straight Arrow Connector 40"/>
            <p:cNvCxnSpPr/>
            <p:nvPr/>
          </p:nvCxnSpPr>
          <p:spPr>
            <a:xfrm>
              <a:off x="3360717" y="629392"/>
              <a:ext cx="0" cy="27350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>
              <a:off x="0" y="-53739"/>
              <a:ext cx="6128554" cy="2584478"/>
              <a:chOff x="0" y="-53739"/>
              <a:chExt cx="6128554" cy="2584478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1911927" y="902525"/>
                <a:ext cx="2998470" cy="789899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500" b="1" i="1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Output data:</a:t>
                </a:r>
                <a:r>
                  <a:rPr lang="en-US" sz="15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342900" marR="0" lvl="0" indent="-22860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"/>
                </a:pPr>
                <a:r>
                  <a:rPr lang="en-US" sz="15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2004, 2007, 2011 and 2014 emissions;</a:t>
                </a:r>
              </a:p>
              <a:p>
                <a:pPr marL="342900" marR="0" lvl="0" indent="-22860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"/>
                </a:pPr>
                <a:r>
                  <a:rPr lang="en-US" sz="15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3 GHGs, 141 regions, </a:t>
                </a:r>
                <a:r>
                  <a:rPr lang="en-US" sz="15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10</a:t>
                </a:r>
                <a:r>
                  <a:rPr lang="en-US" sz="1500" dirty="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emission categories for FAOSTAT and 40 emission categories for EDGAR.</a:t>
                </a:r>
              </a:p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5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cxnSp>
            <p:nvCxnSpPr>
              <p:cNvPr id="44" name="Straight Arrow Connector 43"/>
              <p:cNvCxnSpPr/>
              <p:nvPr/>
            </p:nvCxnSpPr>
            <p:spPr>
              <a:xfrm flipH="1">
                <a:off x="724395" y="1674421"/>
                <a:ext cx="1213352" cy="286698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>
                <a:off x="3170711" y="1680359"/>
                <a:ext cx="0" cy="273050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>
                <a:off x="4803569" y="1680359"/>
                <a:ext cx="928048" cy="279779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tangle 46"/>
              <p:cNvSpPr/>
              <p:nvPr/>
            </p:nvSpPr>
            <p:spPr>
              <a:xfrm>
                <a:off x="148441" y="1965366"/>
                <a:ext cx="1166495" cy="558951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500" b="1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Output-linked emissions (GQO; NCQO)</a:t>
                </a:r>
                <a:endParaRPr lang="en-US" sz="15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2594758" y="1959429"/>
                <a:ext cx="1153160" cy="55245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500" b="1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Endowment-linked emissions (GQE; NCQE)</a:t>
                </a:r>
                <a:endParaRPr lang="en-US" sz="15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4292930" y="1971304"/>
                <a:ext cx="1835624" cy="559435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500" b="1" i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Consumption-linked emissions (GQF, NCQF, GQP, NCQP)</a:t>
                </a:r>
                <a:endParaRPr lang="en-US" sz="15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0" name="Group 49"/>
              <p:cNvGrpSpPr/>
              <p:nvPr/>
            </p:nvGrpSpPr>
            <p:grpSpPr>
              <a:xfrm>
                <a:off x="0" y="-53739"/>
                <a:ext cx="4879827" cy="792412"/>
                <a:chOff x="-186200" y="-205393"/>
                <a:chExt cx="3187976" cy="793682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752532" y="-109960"/>
                  <a:ext cx="2249244" cy="587795"/>
                  <a:chOff x="1258638" y="-171449"/>
                  <a:chExt cx="2276048" cy="588189"/>
                </a:xfrm>
              </p:grpSpPr>
              <p:sp>
                <p:nvSpPr>
                  <p:cNvPr id="53" name="Rectangle 52"/>
                  <p:cNvSpPr/>
                  <p:nvPr/>
                </p:nvSpPr>
                <p:spPr>
                  <a:xfrm>
                    <a:off x="1463257" y="-171449"/>
                    <a:ext cx="2071429" cy="588189"/>
                  </a:xfrm>
                  <a:prstGeom prst="rect">
                    <a:avLst/>
                  </a:prstGeom>
                </p:spPr>
                <p:style>
                  <a:lnRef idx="2">
                    <a:schemeClr val="accent5"/>
                  </a:lnRef>
                  <a:fillRef idx="1">
                    <a:schemeClr val="lt1"/>
                  </a:fillRef>
                  <a:effectRef idx="0">
                    <a:schemeClr val="accent5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500" b="1" i="1" dirty="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Processing steps:</a:t>
                    </a:r>
                    <a:r>
                      <a:rPr lang="en-US" sz="1500" dirty="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 marL="342900" marR="0" lvl="0" indent="-22860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Font typeface="Wingdings" panose="05000000000000000000" pitchFamily="2" charset="2"/>
                      <a:buChar char=""/>
                    </a:pPr>
                    <a:r>
                      <a:rPr lang="en-US" sz="1500" dirty="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data gap filling (emission growth approach);</a:t>
                    </a:r>
                  </a:p>
                  <a:p>
                    <a:pPr marL="342900" marR="0" lvl="0" indent="-22860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Font typeface="Wingdings" panose="05000000000000000000" pitchFamily="2" charset="2"/>
                      <a:buChar char=""/>
                    </a:pPr>
                    <a:r>
                      <a:rPr lang="en-US" sz="1500" dirty="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mapping to GTAP regions.</a:t>
                    </a:r>
                  </a:p>
                </p:txBody>
              </p:sp>
              <p:cxnSp>
                <p:nvCxnSpPr>
                  <p:cNvPr id="54" name="Straight Arrow Connector 53"/>
                  <p:cNvCxnSpPr/>
                  <p:nvPr/>
                </p:nvCxnSpPr>
                <p:spPr>
                  <a:xfrm>
                    <a:off x="1258638" y="142581"/>
                    <a:ext cx="205063" cy="0"/>
                  </a:xfrm>
                  <a:prstGeom prst="straightConnector1">
                    <a:avLst/>
                  </a:prstGeom>
                  <a:ln w="1905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2" name="Rounded Rectangle 51"/>
                <p:cNvSpPr/>
                <p:nvPr/>
              </p:nvSpPr>
              <p:spPr>
                <a:xfrm>
                  <a:off x="-186200" y="-205393"/>
                  <a:ext cx="977488" cy="793682"/>
                </a:xfrm>
                <a:prstGeom prst="round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500" b="1" i="1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Input data:</a:t>
                  </a:r>
                  <a:r>
                    <a:rPr lang="en-US" sz="1500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500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EDGAR v5 (JRC/PBL, 2019); EDGAR v4.2 (JRC/PBL, 2011); FAO (2019</a:t>
                  </a:r>
                  <a:r>
                    <a:rPr lang="en-US" sz="1500" dirty="0" smtClean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).</a:t>
                  </a:r>
                  <a:r>
                    <a:rPr lang="en-US" sz="1500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</a:p>
              </p:txBody>
            </p:sp>
          </p:grpSp>
        </p:grpSp>
      </p:grpSp>
      <p:sp>
        <p:nvSpPr>
          <p:cNvPr id="55" name="Rectangle 54"/>
          <p:cNvSpPr/>
          <p:nvPr/>
        </p:nvSpPr>
        <p:spPr>
          <a:xfrm>
            <a:off x="422030" y="6130158"/>
            <a:ext cx="829165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GTAP 10a non-CO</a:t>
            </a:r>
            <a:r>
              <a:rPr lang="en-US" sz="16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database construction process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Note</a:t>
            </a:r>
            <a:r>
              <a:rPr lang="en-US" sz="1400" i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In the final GTAP 10a non-CO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database emissions are provided in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Gigagrams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and mil. Mt of CO</a:t>
            </a:r>
            <a:r>
              <a:rPr lang="en-US" sz="14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-eq.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6882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TAP_Template.potx" id="{9E561A9D-D840-46BC-B52E-37F78FB7D9EE}" vid="{0E974469-5AF2-4CCA-B2D8-D55B0EBFBC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GTAP_Template</Template>
  <TotalTime>4258</TotalTime>
  <Words>1795</Words>
  <Application>Microsoft Office PowerPoint</Application>
  <PresentationFormat>Widescreen</PresentationFormat>
  <Paragraphs>183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(Body)</vt:lpstr>
      <vt:lpstr>Calibri</vt:lpstr>
      <vt:lpstr>Candara</vt:lpstr>
      <vt:lpstr>新細明體</vt:lpstr>
      <vt:lpstr>Times New Roman</vt:lpstr>
      <vt:lpstr>Wingdings</vt:lpstr>
      <vt:lpstr>Office Theme</vt:lpstr>
      <vt:lpstr>GTAP air pollution, GTAP-Power, Shared socioeconomic pathways (SSP) databases for GTAP</vt:lpstr>
      <vt:lpstr>Outline</vt:lpstr>
      <vt:lpstr>1.1. GTAP-Power 10a: Introduction</vt:lpstr>
      <vt:lpstr>1.2. GTAP-Power 10a: Treatment of the co-generation</vt:lpstr>
      <vt:lpstr>1.3. GTAP-Power 10a: Transmission and distribution costs</vt:lpstr>
      <vt:lpstr>1.4. Comparisons for the GTAP-Power 9a database</vt:lpstr>
      <vt:lpstr>1.5. Illustrative application: carbon intensity of the coal power</vt:lpstr>
      <vt:lpstr>2.1. GTAP Non-CO2 emissions database: Introduction</vt:lpstr>
      <vt:lpstr>2.2. Non-CO2 emissions database: General approach</vt:lpstr>
      <vt:lpstr>2.3. Land use GHG emissions</vt:lpstr>
      <vt:lpstr>2.4. GTAP non-CO2 emissions database: An overview</vt:lpstr>
      <vt:lpstr>3.1. GTAP air pollution database: Introduction</vt:lpstr>
      <vt:lpstr>3.2. GTAP air pollution database: An overview </vt:lpstr>
      <vt:lpstr>3.3. Land use emissions</vt:lpstr>
      <vt:lpstr>4.1. SSP database for GTAP: Introduction</vt:lpstr>
      <vt:lpstr>4.2. SSP database: GDP and population</vt:lpstr>
      <vt:lpstr>4.3. SSP database for GTAP 10</vt:lpstr>
      <vt:lpstr>GTAP air pollution, GTAP-Power, Shared socioeconomic pathways (SSP) database for GTAP</vt:lpstr>
      <vt:lpstr>References</vt:lpstr>
    </vt:vector>
  </TitlesOfParts>
  <Company>Purdue University - AgIT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Batta, Ginger L</dc:creator>
  <cp:lastModifiedBy>Chepeliev, Maksym G</cp:lastModifiedBy>
  <cp:revision>46</cp:revision>
  <cp:lastPrinted>2014-11-19T20:05:55Z</cp:lastPrinted>
  <dcterms:created xsi:type="dcterms:W3CDTF">2018-07-29T20:24:40Z</dcterms:created>
  <dcterms:modified xsi:type="dcterms:W3CDTF">2020-06-14T00:13:11Z</dcterms:modified>
</cp:coreProperties>
</file>