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Ex1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charts/chartEx2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charts/chart5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6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8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4"/>
  </p:sldMasterIdLst>
  <p:notesMasterIdLst>
    <p:notesMasterId r:id="rId22"/>
  </p:notes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71" r:id="rId18"/>
    <p:sldId id="269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C8A8"/>
    <a:srgbClr val="D5BD97"/>
    <a:srgbClr val="F3ECE1"/>
    <a:srgbClr val="AB11BB"/>
    <a:srgbClr val="89B9D8"/>
    <a:srgbClr val="F7D3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81FFB7-0BCF-467C-B8DA-2AE456C356DC}" v="69" dt="2026-06-10T12:24:27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sshor SAMYRAO (DBT)" userId="e6223b41-6c15-45c2-8e13-f348cb7a0174" providerId="ADAL" clId="{E692CE16-9B7E-4A8A-A6EC-FC647B503075}"/>
    <pc:docChg chg="custSel addSld modSld">
      <pc:chgData name="Kisshor SAMYRAO (DBT)" userId="e6223b41-6c15-45c2-8e13-f348cb7a0174" providerId="ADAL" clId="{E692CE16-9B7E-4A8A-A6EC-FC647B503075}" dt="2026-06-10T12:34:51.295" v="634" actId="20577"/>
      <pc:docMkLst>
        <pc:docMk/>
      </pc:docMkLst>
      <pc:sldChg chg="addSp modSp mod">
        <pc:chgData name="Kisshor SAMYRAO (DBT)" userId="e6223b41-6c15-45c2-8e13-f348cb7a0174" providerId="ADAL" clId="{E692CE16-9B7E-4A8A-A6EC-FC647B503075}" dt="2026-06-10T12:10:40.595" v="5" actId="1076"/>
        <pc:sldMkLst>
          <pc:docMk/>
          <pc:sldMk cId="3215879319" sldId="257"/>
        </pc:sldMkLst>
        <pc:graphicFrameChg chg="mod">
          <ac:chgData name="Kisshor SAMYRAO (DBT)" userId="e6223b41-6c15-45c2-8e13-f348cb7a0174" providerId="ADAL" clId="{E692CE16-9B7E-4A8A-A6EC-FC647B503075}" dt="2026-06-10T12:10:32.812" v="4" actId="12612"/>
          <ac:graphicFrameMkLst>
            <pc:docMk/>
            <pc:sldMk cId="3215879319" sldId="257"/>
            <ac:graphicFrameMk id="10" creationId="{B5DF7CBA-70B3-1011-72CE-1E1DEBD1D047}"/>
          </ac:graphicFrameMkLst>
        </pc:graphicFrameChg>
        <pc:picChg chg="add mod">
          <ac:chgData name="Kisshor SAMYRAO (DBT)" userId="e6223b41-6c15-45c2-8e13-f348cb7a0174" providerId="ADAL" clId="{E692CE16-9B7E-4A8A-A6EC-FC647B503075}" dt="2026-06-10T12:09:04.728" v="1" actId="1076"/>
          <ac:picMkLst>
            <pc:docMk/>
            <pc:sldMk cId="3215879319" sldId="257"/>
            <ac:picMk id="3" creationId="{D8790E6B-65CD-2B61-CE80-115E07C25889}"/>
          </ac:picMkLst>
        </pc:picChg>
        <pc:picChg chg="add mod">
          <ac:chgData name="Kisshor SAMYRAO (DBT)" userId="e6223b41-6c15-45c2-8e13-f348cb7a0174" providerId="ADAL" clId="{E692CE16-9B7E-4A8A-A6EC-FC647B503075}" dt="2026-06-10T12:10:40.595" v="5" actId="1076"/>
          <ac:picMkLst>
            <pc:docMk/>
            <pc:sldMk cId="3215879319" sldId="257"/>
            <ac:picMk id="7" creationId="{7E7C7D47-4EAF-585C-864C-DE03A816DD87}"/>
          </ac:picMkLst>
        </pc:picChg>
      </pc:sldChg>
      <pc:sldChg chg="addSp delSp modSp mod">
        <pc:chgData name="Kisshor SAMYRAO (DBT)" userId="e6223b41-6c15-45c2-8e13-f348cb7a0174" providerId="ADAL" clId="{E692CE16-9B7E-4A8A-A6EC-FC647B503075}" dt="2026-06-10T12:31:53.586" v="558" actId="20577"/>
        <pc:sldMkLst>
          <pc:docMk/>
          <pc:sldMk cId="1935615054" sldId="263"/>
        </pc:sldMkLst>
        <pc:graphicFrameChg chg="mod modGraphic">
          <ac:chgData name="Kisshor SAMYRAO (DBT)" userId="e6223b41-6c15-45c2-8e13-f348cb7a0174" providerId="ADAL" clId="{E692CE16-9B7E-4A8A-A6EC-FC647B503075}" dt="2026-06-10T12:31:53.586" v="558" actId="20577"/>
          <ac:graphicFrameMkLst>
            <pc:docMk/>
            <pc:sldMk cId="1935615054" sldId="263"/>
            <ac:graphicFrameMk id="87" creationId="{06E52F08-3FFB-AA05-D321-96D1C9F95EA0}"/>
          </ac:graphicFrameMkLst>
        </pc:graphicFrameChg>
        <pc:picChg chg="add del mod">
          <ac:chgData name="Kisshor SAMYRAO (DBT)" userId="e6223b41-6c15-45c2-8e13-f348cb7a0174" providerId="ADAL" clId="{E692CE16-9B7E-4A8A-A6EC-FC647B503075}" dt="2026-06-10T12:13:09.089" v="24" actId="478"/>
          <ac:picMkLst>
            <pc:docMk/>
            <pc:sldMk cId="1935615054" sldId="263"/>
            <ac:picMk id="4" creationId="{AED6BD9C-0B90-8EA9-091D-56491E2A1DD8}"/>
          </ac:picMkLst>
        </pc:picChg>
        <pc:picChg chg="add mod">
          <ac:chgData name="Kisshor SAMYRAO (DBT)" userId="e6223b41-6c15-45c2-8e13-f348cb7a0174" providerId="ADAL" clId="{E692CE16-9B7E-4A8A-A6EC-FC647B503075}" dt="2026-06-10T12:12:57.707" v="22" actId="1076"/>
          <ac:picMkLst>
            <pc:docMk/>
            <pc:sldMk cId="1935615054" sldId="263"/>
            <ac:picMk id="6" creationId="{536A8E72-8B39-C1E2-8CEF-6D7A8268928F}"/>
          </ac:picMkLst>
        </pc:picChg>
        <pc:picChg chg="add mod">
          <ac:chgData name="Kisshor SAMYRAO (DBT)" userId="e6223b41-6c15-45c2-8e13-f348cb7a0174" providerId="ADAL" clId="{E692CE16-9B7E-4A8A-A6EC-FC647B503075}" dt="2026-06-10T12:13:13.684" v="25" actId="1076"/>
          <ac:picMkLst>
            <pc:docMk/>
            <pc:sldMk cId="1935615054" sldId="263"/>
            <ac:picMk id="10" creationId="{11D25829-A32F-1261-3668-CF89DA6BB142}"/>
          </ac:picMkLst>
        </pc:picChg>
      </pc:sldChg>
      <pc:sldChg chg="addSp modSp mod">
        <pc:chgData name="Kisshor SAMYRAO (DBT)" userId="e6223b41-6c15-45c2-8e13-f348cb7a0174" providerId="ADAL" clId="{E692CE16-9B7E-4A8A-A6EC-FC647B503075}" dt="2026-06-10T12:15:33.339" v="48" actId="207"/>
        <pc:sldMkLst>
          <pc:docMk/>
          <pc:sldMk cId="888351468" sldId="264"/>
        </pc:sldMkLst>
        <pc:graphicFrameChg chg="modGraphic">
          <ac:chgData name="Kisshor SAMYRAO (DBT)" userId="e6223b41-6c15-45c2-8e13-f348cb7a0174" providerId="ADAL" clId="{E692CE16-9B7E-4A8A-A6EC-FC647B503075}" dt="2026-06-10T12:14:38.304" v="43" actId="20577"/>
          <ac:graphicFrameMkLst>
            <pc:docMk/>
            <pc:sldMk cId="888351468" sldId="264"/>
            <ac:graphicFrameMk id="3" creationId="{34150B20-680A-FF84-7D1E-92109B684034}"/>
          </ac:graphicFrameMkLst>
        </pc:graphicFrameChg>
        <pc:picChg chg="add mod">
          <ac:chgData name="Kisshor SAMYRAO (DBT)" userId="e6223b41-6c15-45c2-8e13-f348cb7a0174" providerId="ADAL" clId="{E692CE16-9B7E-4A8A-A6EC-FC647B503075}" dt="2026-06-10T12:15:33.339" v="48" actId="207"/>
          <ac:picMkLst>
            <pc:docMk/>
            <pc:sldMk cId="888351468" sldId="264"/>
            <ac:picMk id="5" creationId="{C79C86F8-D210-9091-A2A7-67F2BDA72DBB}"/>
          </ac:picMkLst>
        </pc:picChg>
        <pc:picChg chg="add mod">
          <ac:chgData name="Kisshor SAMYRAO (DBT)" userId="e6223b41-6c15-45c2-8e13-f348cb7a0174" providerId="ADAL" clId="{E692CE16-9B7E-4A8A-A6EC-FC647B503075}" dt="2026-06-10T12:14:31.784" v="38" actId="207"/>
          <ac:picMkLst>
            <pc:docMk/>
            <pc:sldMk cId="888351468" sldId="264"/>
            <ac:picMk id="7" creationId="{B91057B0-1D74-6F1D-14DE-CAF4631F0F08}"/>
          </ac:picMkLst>
        </pc:picChg>
        <pc:picChg chg="add mod">
          <ac:chgData name="Kisshor SAMYRAO (DBT)" userId="e6223b41-6c15-45c2-8e13-f348cb7a0174" providerId="ADAL" clId="{E692CE16-9B7E-4A8A-A6EC-FC647B503075}" dt="2026-06-10T12:15:31.046" v="47" actId="207"/>
          <ac:picMkLst>
            <pc:docMk/>
            <pc:sldMk cId="888351468" sldId="264"/>
            <ac:picMk id="9" creationId="{05E98845-4837-8388-FC5D-288D746B49AF}"/>
          </ac:picMkLst>
        </pc:picChg>
      </pc:sldChg>
      <pc:sldChg chg="modSp mod">
        <pc:chgData name="Kisshor SAMYRAO (DBT)" userId="e6223b41-6c15-45c2-8e13-f348cb7a0174" providerId="ADAL" clId="{E692CE16-9B7E-4A8A-A6EC-FC647B503075}" dt="2026-06-10T12:16:01.244" v="49" actId="20577"/>
        <pc:sldMkLst>
          <pc:docMk/>
          <pc:sldMk cId="3971794786" sldId="269"/>
        </pc:sldMkLst>
        <pc:spChg chg="mod">
          <ac:chgData name="Kisshor SAMYRAO (DBT)" userId="e6223b41-6c15-45c2-8e13-f348cb7a0174" providerId="ADAL" clId="{E692CE16-9B7E-4A8A-A6EC-FC647B503075}" dt="2026-06-10T12:16:01.244" v="49" actId="20577"/>
          <ac:spMkLst>
            <pc:docMk/>
            <pc:sldMk cId="3971794786" sldId="269"/>
            <ac:spMk id="5" creationId="{D582121C-861A-199D-57A0-D39331DA268E}"/>
          </ac:spMkLst>
        </pc:spChg>
      </pc:sldChg>
      <pc:sldChg chg="modSp mod">
        <pc:chgData name="Kisshor SAMYRAO (DBT)" userId="e6223b41-6c15-45c2-8e13-f348cb7a0174" providerId="ADAL" clId="{E692CE16-9B7E-4A8A-A6EC-FC647B503075}" dt="2026-06-10T12:33:32.767" v="574" actId="20577"/>
        <pc:sldMkLst>
          <pc:docMk/>
          <pc:sldMk cId="66431383" sldId="270"/>
        </pc:sldMkLst>
        <pc:spChg chg="mod">
          <ac:chgData name="Kisshor SAMYRAO (DBT)" userId="e6223b41-6c15-45c2-8e13-f348cb7a0174" providerId="ADAL" clId="{E692CE16-9B7E-4A8A-A6EC-FC647B503075}" dt="2026-06-10T12:33:32.767" v="574" actId="20577"/>
          <ac:spMkLst>
            <pc:docMk/>
            <pc:sldMk cId="66431383" sldId="270"/>
            <ac:spMk id="10" creationId="{7A9E0E0D-5B55-C7BF-784B-09D77078526D}"/>
          </ac:spMkLst>
        </pc:spChg>
      </pc:sldChg>
      <pc:sldChg chg="addSp delSp modSp new mod chgLayout">
        <pc:chgData name="Kisshor SAMYRAO (DBT)" userId="e6223b41-6c15-45c2-8e13-f348cb7a0174" providerId="ADAL" clId="{E692CE16-9B7E-4A8A-A6EC-FC647B503075}" dt="2026-06-10T12:16:29.633" v="58" actId="478"/>
        <pc:sldMkLst>
          <pc:docMk/>
          <pc:sldMk cId="443131487" sldId="272"/>
        </pc:sldMkLst>
        <pc:spChg chg="del mod ord">
          <ac:chgData name="Kisshor SAMYRAO (DBT)" userId="e6223b41-6c15-45c2-8e13-f348cb7a0174" providerId="ADAL" clId="{E692CE16-9B7E-4A8A-A6EC-FC647B503075}" dt="2026-06-10T12:16:20.899" v="51" actId="700"/>
          <ac:spMkLst>
            <pc:docMk/>
            <pc:sldMk cId="443131487" sldId="272"/>
            <ac:spMk id="2" creationId="{AD62C2CE-4A4E-E8EA-9521-83419934030C}"/>
          </ac:spMkLst>
        </pc:spChg>
        <pc:spChg chg="del">
          <ac:chgData name="Kisshor SAMYRAO (DBT)" userId="e6223b41-6c15-45c2-8e13-f348cb7a0174" providerId="ADAL" clId="{E692CE16-9B7E-4A8A-A6EC-FC647B503075}" dt="2026-06-10T12:16:20.899" v="51" actId="700"/>
          <ac:spMkLst>
            <pc:docMk/>
            <pc:sldMk cId="443131487" sldId="272"/>
            <ac:spMk id="3" creationId="{4B5DCEF7-C2D0-4BC6-C453-670DCEB45445}"/>
          </ac:spMkLst>
        </pc:spChg>
        <pc:spChg chg="mod ord">
          <ac:chgData name="Kisshor SAMYRAO (DBT)" userId="e6223b41-6c15-45c2-8e13-f348cb7a0174" providerId="ADAL" clId="{E692CE16-9B7E-4A8A-A6EC-FC647B503075}" dt="2026-06-10T12:16:20.899" v="51" actId="700"/>
          <ac:spMkLst>
            <pc:docMk/>
            <pc:sldMk cId="443131487" sldId="272"/>
            <ac:spMk id="4" creationId="{FF98C5CB-3433-4515-01F1-17398194CABA}"/>
          </ac:spMkLst>
        </pc:spChg>
        <pc:spChg chg="del mod ord">
          <ac:chgData name="Kisshor SAMYRAO (DBT)" userId="e6223b41-6c15-45c2-8e13-f348cb7a0174" providerId="ADAL" clId="{E692CE16-9B7E-4A8A-A6EC-FC647B503075}" dt="2026-06-10T12:16:26.056" v="57" actId="478"/>
          <ac:spMkLst>
            <pc:docMk/>
            <pc:sldMk cId="443131487" sldId="272"/>
            <ac:spMk id="5" creationId="{5A2AB342-ABAD-A929-75ED-2338C67B3782}"/>
          </ac:spMkLst>
        </pc:spChg>
        <pc:spChg chg="del mod ord">
          <ac:chgData name="Kisshor SAMYRAO (DBT)" userId="e6223b41-6c15-45c2-8e13-f348cb7a0174" providerId="ADAL" clId="{E692CE16-9B7E-4A8A-A6EC-FC647B503075}" dt="2026-06-10T12:16:29.633" v="58" actId="478"/>
          <ac:spMkLst>
            <pc:docMk/>
            <pc:sldMk cId="443131487" sldId="272"/>
            <ac:spMk id="6" creationId="{2A012AA9-E1FF-26C1-67BA-1FF25551E85E}"/>
          </ac:spMkLst>
        </pc:spChg>
        <pc:spChg chg="add mod ord">
          <ac:chgData name="Kisshor SAMYRAO (DBT)" userId="e6223b41-6c15-45c2-8e13-f348cb7a0174" providerId="ADAL" clId="{E692CE16-9B7E-4A8A-A6EC-FC647B503075}" dt="2026-06-10T12:16:23.027" v="56" actId="20577"/>
          <ac:spMkLst>
            <pc:docMk/>
            <pc:sldMk cId="443131487" sldId="272"/>
            <ac:spMk id="7" creationId="{19017B2F-6091-B026-0BC1-814DAA9C8A8A}"/>
          </ac:spMkLst>
        </pc:spChg>
      </pc:sldChg>
      <pc:sldChg chg="addSp delSp modSp new mod chgLayout">
        <pc:chgData name="Kisshor SAMYRAO (DBT)" userId="e6223b41-6c15-45c2-8e13-f348cb7a0174" providerId="ADAL" clId="{E692CE16-9B7E-4A8A-A6EC-FC647B503075}" dt="2026-06-10T12:34:51.295" v="634" actId="20577"/>
        <pc:sldMkLst>
          <pc:docMk/>
          <pc:sldMk cId="1886572444" sldId="273"/>
        </pc:sldMkLst>
        <pc:spChg chg="del mod ord">
          <ac:chgData name="Kisshor SAMYRAO (DBT)" userId="e6223b41-6c15-45c2-8e13-f348cb7a0174" providerId="ADAL" clId="{E692CE16-9B7E-4A8A-A6EC-FC647B503075}" dt="2026-06-10T12:16:40.666" v="60" actId="700"/>
          <ac:spMkLst>
            <pc:docMk/>
            <pc:sldMk cId="1886572444" sldId="273"/>
            <ac:spMk id="2" creationId="{72C432CD-064B-8C0B-9A31-4D90239C8B97}"/>
          </ac:spMkLst>
        </pc:spChg>
        <pc:spChg chg="add mod ord">
          <ac:chgData name="Kisshor SAMYRAO (DBT)" userId="e6223b41-6c15-45c2-8e13-f348cb7a0174" providerId="ADAL" clId="{E692CE16-9B7E-4A8A-A6EC-FC647B503075}" dt="2026-06-10T12:20:40.893" v="138" actId="1076"/>
          <ac:spMkLst>
            <pc:docMk/>
            <pc:sldMk cId="1886572444" sldId="273"/>
            <ac:spMk id="3" creationId="{298E2A1B-0FC1-CE4A-9EAC-2F3BEFC529CD}"/>
          </ac:spMkLst>
        </pc:spChg>
        <pc:spChg chg="add del mod ord">
          <ac:chgData name="Kisshor SAMYRAO (DBT)" userId="e6223b41-6c15-45c2-8e13-f348cb7a0174" providerId="ADAL" clId="{E692CE16-9B7E-4A8A-A6EC-FC647B503075}" dt="2026-06-10T12:18:08.170" v="112" actId="478"/>
          <ac:spMkLst>
            <pc:docMk/>
            <pc:sldMk cId="1886572444" sldId="273"/>
            <ac:spMk id="4" creationId="{24AF7854-63BB-F802-9B0D-700A71A2B6BB}"/>
          </ac:spMkLst>
        </pc:spChg>
        <pc:spChg chg="add mod">
          <ac:chgData name="Kisshor SAMYRAO (DBT)" userId="e6223b41-6c15-45c2-8e13-f348cb7a0174" providerId="ADAL" clId="{E692CE16-9B7E-4A8A-A6EC-FC647B503075}" dt="2026-06-10T12:34:22.265" v="608" actId="6549"/>
          <ac:spMkLst>
            <pc:docMk/>
            <pc:sldMk cId="1886572444" sldId="273"/>
            <ac:spMk id="8" creationId="{55017364-39AA-DC78-DA71-388A414D6D65}"/>
          </ac:spMkLst>
        </pc:spChg>
        <pc:spChg chg="add mod">
          <ac:chgData name="Kisshor SAMYRAO (DBT)" userId="e6223b41-6c15-45c2-8e13-f348cb7a0174" providerId="ADAL" clId="{E692CE16-9B7E-4A8A-A6EC-FC647B503075}" dt="2026-06-10T12:34:51.295" v="634" actId="20577"/>
          <ac:spMkLst>
            <pc:docMk/>
            <pc:sldMk cId="1886572444" sldId="273"/>
            <ac:spMk id="10" creationId="{39379F6E-043B-200F-BF28-5B80B0C6C11E}"/>
          </ac:spMkLst>
        </pc:spChg>
        <pc:graphicFrameChg chg="add mod">
          <ac:chgData name="Kisshor SAMYRAO (DBT)" userId="e6223b41-6c15-45c2-8e13-f348cb7a0174" providerId="ADAL" clId="{E692CE16-9B7E-4A8A-A6EC-FC647B503075}" dt="2026-06-10T12:24:13.288" v="173" actId="14100"/>
          <ac:graphicFrameMkLst>
            <pc:docMk/>
            <pc:sldMk cId="1886572444" sldId="273"/>
            <ac:graphicFrameMk id="5" creationId="{6E5396AE-1A0F-76B9-71E6-4B03E3F3479F}"/>
          </ac:graphicFrameMkLst>
        </pc:graphicFrameChg>
        <pc:graphicFrameChg chg="add mod">
          <ac:chgData name="Kisshor SAMYRAO (DBT)" userId="e6223b41-6c15-45c2-8e13-f348cb7a0174" providerId="ADAL" clId="{E692CE16-9B7E-4A8A-A6EC-FC647B503075}" dt="2026-06-10T12:24:34.767" v="178" actId="1076"/>
          <ac:graphicFrameMkLst>
            <pc:docMk/>
            <pc:sldMk cId="1886572444" sldId="273"/>
            <ac:graphicFrameMk id="6" creationId="{1D93F5D1-5496-F0D4-0235-82654E2CDCB9}"/>
          </ac:graphicFrameMkLst>
        </pc:graphicFrameChg>
        <pc:graphicFrameChg chg="add mod">
          <ac:chgData name="Kisshor SAMYRAO (DBT)" userId="e6223b41-6c15-45c2-8e13-f348cb7a0174" providerId="ADAL" clId="{E692CE16-9B7E-4A8A-A6EC-FC647B503075}" dt="2026-06-10T12:24:37.890" v="179" actId="1076"/>
          <ac:graphicFrameMkLst>
            <pc:docMk/>
            <pc:sldMk cId="1886572444" sldId="273"/>
            <ac:graphicFrameMk id="7" creationId="{1D93F5D1-5496-F0D4-0235-82654E2CDCB9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sam\Desktop\Kyoto%20GTAP%20work\Compilation%20of%20different%20migration%20visa%20scenari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sam\Desktop\Kyoto%20GTAP%20work\Compilation%20of%20different%20migration%20visa%20scenari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sam\Desktop\Kyoto%20GTAP%20work\Average%20prefecture%20real%20wage%20impac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sam\Desktop\Kyoto%20GTAP%20work\Grey%20Box%20files%20for%20outputs\Template%20Kyoto%20GTAP%20Dynamic%20Grey%20Boxes%20-%20India%202%20Japan%20of%201000%20BFI%20worker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sam\Desktop\Kyoto%20GTAP%20work\Grey%20Box%20files%20for%20outputs\Template%20Kyoto%20GTAP%20Dynamic%20Grey%20Boxes%20-%20India%202%20Japan%20of%201000%20BFI%20worker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ksam\Desktop\Kyoto%20GTAP%20work\Grey%20Box%20files%20for%20outputs\Template%20Kyoto%20GTAP%20Dynamic%20Grey%20Boxes%20-%20India%202%20Japan%20of%201000%20BFI%20worker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C:\Users\kksam\Desktop\Kyoto%20GTAP%20work\Average%20prefecture%20real%20wage%20impacts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dirty="0"/>
              <a:t>Muscle Labour</a:t>
            </a:r>
            <a:r>
              <a:rPr lang="en-GB" b="1" baseline="0" dirty="0"/>
              <a:t> System: example – share of region’s labour by type in dynamic CGE model</a:t>
            </a:r>
            <a:endParaRPr lang="en-GB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Sheet1!$E$8</c:f>
              <c:strCache>
                <c:ptCount val="1"/>
                <c:pt idx="0">
                  <c:v>Multi_disc</c:v>
                </c:pt>
              </c:strCache>
            </c:strRef>
          </c:tx>
          <c:spPr>
            <a:solidFill>
              <a:srgbClr val="89B9D8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Sheet1!$E$9:$E$27</c:f>
              <c:numCache>
                <c:formatCode>General</c:formatCode>
                <c:ptCount val="19"/>
                <c:pt idx="0">
                  <c:v>0.22999999999999998</c:v>
                </c:pt>
                <c:pt idx="1">
                  <c:v>0.26</c:v>
                </c:pt>
                <c:pt idx="2">
                  <c:v>0.2893</c:v>
                </c:pt>
                <c:pt idx="3">
                  <c:v>0.31790000000000002</c:v>
                </c:pt>
                <c:pt idx="4">
                  <c:v>0.3458</c:v>
                </c:pt>
                <c:pt idx="5">
                  <c:v>0.373</c:v>
                </c:pt>
                <c:pt idx="6">
                  <c:v>0.39950000000000002</c:v>
                </c:pt>
                <c:pt idx="7">
                  <c:v>0.42530000000000001</c:v>
                </c:pt>
                <c:pt idx="8">
                  <c:v>0.45040000000000002</c:v>
                </c:pt>
                <c:pt idx="9">
                  <c:v>0.4748</c:v>
                </c:pt>
                <c:pt idx="10">
                  <c:v>0.4985</c:v>
                </c:pt>
                <c:pt idx="11">
                  <c:v>0.52149999999999996</c:v>
                </c:pt>
                <c:pt idx="12">
                  <c:v>0.54379999999999995</c:v>
                </c:pt>
                <c:pt idx="13">
                  <c:v>0.5653999999999999</c:v>
                </c:pt>
                <c:pt idx="14">
                  <c:v>0.58629999999999993</c:v>
                </c:pt>
                <c:pt idx="15">
                  <c:v>0.60649999999999993</c:v>
                </c:pt>
                <c:pt idx="16">
                  <c:v>0.62599999999999989</c:v>
                </c:pt>
                <c:pt idx="17">
                  <c:v>0.64479999999999993</c:v>
                </c:pt>
                <c:pt idx="18">
                  <c:v>0.66289999999999993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38-47D4-B358-DB16FFB8D98E}"/>
            </c:ext>
          </c:extLst>
        </c:ser>
        <c:ser>
          <c:idx val="1"/>
          <c:order val="1"/>
          <c:tx>
            <c:strRef>
              <c:f>Sheet1!$F$8</c:f>
              <c:strCache>
                <c:ptCount val="1"/>
                <c:pt idx="0">
                  <c:v>U_Agri</c:v>
                </c:pt>
              </c:strCache>
            </c:strRef>
          </c:tx>
          <c:spPr>
            <a:solidFill>
              <a:schemeClr val="accent6">
                <a:shade val="5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Sheet1!$F$9:$F$27</c:f>
              <c:numCache>
                <c:formatCode>General</c:formatCode>
                <c:ptCount val="19"/>
                <c:pt idx="0">
                  <c:v>0.2</c:v>
                </c:pt>
                <c:pt idx="1">
                  <c:v>0.19220779220779222</c:v>
                </c:pt>
                <c:pt idx="2">
                  <c:v>0.18459740259740262</c:v>
                </c:pt>
                <c:pt idx="3">
                  <c:v>0.17716883116883117</c:v>
                </c:pt>
                <c:pt idx="4">
                  <c:v>0.16992207792207795</c:v>
                </c:pt>
                <c:pt idx="5">
                  <c:v>0.16285714285714287</c:v>
                </c:pt>
                <c:pt idx="6">
                  <c:v>0.15597402597402601</c:v>
                </c:pt>
                <c:pt idx="7">
                  <c:v>0.14927272727272728</c:v>
                </c:pt>
                <c:pt idx="8">
                  <c:v>0.14275324675324677</c:v>
                </c:pt>
                <c:pt idx="9">
                  <c:v>0.13641558441558443</c:v>
                </c:pt>
                <c:pt idx="10">
                  <c:v>0.1302597402597403</c:v>
                </c:pt>
                <c:pt idx="11">
                  <c:v>0.1242857142857143</c:v>
                </c:pt>
                <c:pt idx="12">
                  <c:v>0.11849350649350653</c:v>
                </c:pt>
                <c:pt idx="13">
                  <c:v>0.11288311688311692</c:v>
                </c:pt>
                <c:pt idx="14">
                  <c:v>0.10745454545454548</c:v>
                </c:pt>
                <c:pt idx="15">
                  <c:v>0.10220779220779223</c:v>
                </c:pt>
                <c:pt idx="16">
                  <c:v>9.7142857142857184E-2</c:v>
                </c:pt>
                <c:pt idx="17">
                  <c:v>9.2259740259740292E-2</c:v>
                </c:pt>
                <c:pt idx="18">
                  <c:v>8.7558441558441585E-2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38-47D4-B358-DB16FFB8D98E}"/>
            </c:ext>
          </c:extLst>
        </c:ser>
        <c:ser>
          <c:idx val="2"/>
          <c:order val="2"/>
          <c:tx>
            <c:strRef>
              <c:f>Sheet1!$G$8</c:f>
              <c:strCache>
                <c:ptCount val="1"/>
                <c:pt idx="0">
                  <c:v>U_Industry</c:v>
                </c:pt>
              </c:strCache>
            </c:strRef>
          </c:tx>
          <c:spPr>
            <a:solidFill>
              <a:schemeClr val="accent6">
                <a:shade val="68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Sheet1!$G$9:$G$27</c:f>
              <c:numCache>
                <c:formatCode>General</c:formatCode>
                <c:ptCount val="19"/>
                <c:pt idx="0">
                  <c:v>0.19</c:v>
                </c:pt>
                <c:pt idx="1">
                  <c:v>0.18259740259740259</c:v>
                </c:pt>
                <c:pt idx="2">
                  <c:v>0.17536753246753248</c:v>
                </c:pt>
                <c:pt idx="3">
                  <c:v>0.1683103896103896</c:v>
                </c:pt>
                <c:pt idx="4">
                  <c:v>0.16142597402597406</c:v>
                </c:pt>
                <c:pt idx="5">
                  <c:v>0.15471428571428575</c:v>
                </c:pt>
                <c:pt idx="6">
                  <c:v>0.14817532467532471</c:v>
                </c:pt>
                <c:pt idx="7">
                  <c:v>0.14180909090909094</c:v>
                </c:pt>
                <c:pt idx="8">
                  <c:v>0.13561558441558444</c:v>
                </c:pt>
                <c:pt idx="9">
                  <c:v>0.12959480519480523</c:v>
                </c:pt>
                <c:pt idx="10">
                  <c:v>0.1237467532467533</c:v>
                </c:pt>
                <c:pt idx="11">
                  <c:v>0.11807142857142862</c:v>
                </c:pt>
                <c:pt idx="12">
                  <c:v>0.11256883116883122</c:v>
                </c:pt>
                <c:pt idx="13">
                  <c:v>0.10723896103896109</c:v>
                </c:pt>
                <c:pt idx="14">
                  <c:v>0.10208181818181822</c:v>
                </c:pt>
                <c:pt idx="15">
                  <c:v>9.7097402597402641E-2</c:v>
                </c:pt>
                <c:pt idx="16">
                  <c:v>9.2285714285714332E-2</c:v>
                </c:pt>
                <c:pt idx="17">
                  <c:v>8.7646753246753278E-2</c:v>
                </c:pt>
                <c:pt idx="18">
                  <c:v>8.3180519480519508E-2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38-47D4-B358-DB16FFB8D98E}"/>
            </c:ext>
          </c:extLst>
        </c:ser>
        <c:ser>
          <c:idx val="3"/>
          <c:order val="3"/>
          <c:tx>
            <c:strRef>
              <c:f>Sheet1!$H$8</c:f>
              <c:strCache>
                <c:ptCount val="1"/>
                <c:pt idx="0">
                  <c:v>U_Services</c:v>
                </c:pt>
              </c:strCache>
            </c:strRef>
          </c:tx>
          <c:spPr>
            <a:solidFill>
              <a:schemeClr val="accent6">
                <a:shade val="8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Sheet1!$H$9:$H$27</c:f>
              <c:numCache>
                <c:formatCode>General</c:formatCode>
                <c:ptCount val="19"/>
                <c:pt idx="0">
                  <c:v>0.1</c:v>
                </c:pt>
                <c:pt idx="1">
                  <c:v>9.6103896103896108E-2</c:v>
                </c:pt>
                <c:pt idx="2">
                  <c:v>9.2298701298701311E-2</c:v>
                </c:pt>
                <c:pt idx="3">
                  <c:v>8.8584415584415585E-2</c:v>
                </c:pt>
                <c:pt idx="4">
                  <c:v>8.4961038961038973E-2</c:v>
                </c:pt>
                <c:pt idx="5">
                  <c:v>8.1428571428571433E-2</c:v>
                </c:pt>
                <c:pt idx="6">
                  <c:v>7.7987012987013007E-2</c:v>
                </c:pt>
                <c:pt idx="7">
                  <c:v>7.463636363636364E-2</c:v>
                </c:pt>
                <c:pt idx="8">
                  <c:v>7.1376623376623385E-2</c:v>
                </c:pt>
                <c:pt idx="9">
                  <c:v>6.8207792207792217E-2</c:v>
                </c:pt>
                <c:pt idx="10">
                  <c:v>6.5129870129870149E-2</c:v>
                </c:pt>
                <c:pt idx="11">
                  <c:v>6.2142857142857152E-2</c:v>
                </c:pt>
                <c:pt idx="12">
                  <c:v>5.9246753246753263E-2</c:v>
                </c:pt>
                <c:pt idx="13">
                  <c:v>5.6441558441558459E-2</c:v>
                </c:pt>
                <c:pt idx="14">
                  <c:v>5.3727272727272742E-2</c:v>
                </c:pt>
                <c:pt idx="15">
                  <c:v>5.1103896103896117E-2</c:v>
                </c:pt>
                <c:pt idx="16">
                  <c:v>4.8571428571428592E-2</c:v>
                </c:pt>
                <c:pt idx="17">
                  <c:v>4.6129870129870146E-2</c:v>
                </c:pt>
                <c:pt idx="18">
                  <c:v>4.3779220779220793E-2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38-47D4-B358-DB16FFB8D98E}"/>
            </c:ext>
          </c:extLst>
        </c:ser>
        <c:ser>
          <c:idx val="4"/>
          <c:order val="4"/>
          <c:tx>
            <c:strRef>
              <c:f>Sheet1!$I$8</c:f>
              <c:strCache>
                <c:ptCount val="1"/>
                <c:pt idx="0">
                  <c:v>S_Agri</c:v>
                </c:pt>
              </c:strCache>
            </c:strRef>
          </c:tx>
          <c:spPr>
            <a:solidFill>
              <a:schemeClr val="accent6">
                <a:shade val="93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Sheet1!$I$9:$I$27</c:f>
              <c:numCache>
                <c:formatCode>General</c:formatCode>
                <c:ptCount val="19"/>
                <c:pt idx="0">
                  <c:v>0.09</c:v>
                </c:pt>
                <c:pt idx="1">
                  <c:v>8.6493506493506497E-2</c:v>
                </c:pt>
                <c:pt idx="2">
                  <c:v>8.3068831168831181E-2</c:v>
                </c:pt>
                <c:pt idx="3">
                  <c:v>7.972597402597402E-2</c:v>
                </c:pt>
                <c:pt idx="4">
                  <c:v>7.6464935064935069E-2</c:v>
                </c:pt>
                <c:pt idx="5">
                  <c:v>7.3285714285714287E-2</c:v>
                </c:pt>
                <c:pt idx="6">
                  <c:v>7.0188311688311689E-2</c:v>
                </c:pt>
                <c:pt idx="7">
                  <c:v>6.7172727272727273E-2</c:v>
                </c:pt>
                <c:pt idx="8">
                  <c:v>6.423896103896104E-2</c:v>
                </c:pt>
                <c:pt idx="9">
                  <c:v>6.138701298701299E-2</c:v>
                </c:pt>
                <c:pt idx="10">
                  <c:v>5.861688311688313E-2</c:v>
                </c:pt>
                <c:pt idx="11">
                  <c:v>5.5928571428571439E-2</c:v>
                </c:pt>
                <c:pt idx="12">
                  <c:v>5.332207792207793E-2</c:v>
                </c:pt>
                <c:pt idx="13">
                  <c:v>5.0797402597402612E-2</c:v>
                </c:pt>
                <c:pt idx="14">
                  <c:v>4.8354545454545469E-2</c:v>
                </c:pt>
                <c:pt idx="15">
                  <c:v>4.5993506493506503E-2</c:v>
                </c:pt>
                <c:pt idx="16">
                  <c:v>4.3714285714285726E-2</c:v>
                </c:pt>
                <c:pt idx="17">
                  <c:v>4.1516883116883126E-2</c:v>
                </c:pt>
                <c:pt idx="18">
                  <c:v>3.9401298701298708E-2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38-47D4-B358-DB16FFB8D98E}"/>
            </c:ext>
          </c:extLst>
        </c:ser>
        <c:ser>
          <c:idx val="5"/>
          <c:order val="5"/>
          <c:tx>
            <c:strRef>
              <c:f>Sheet1!$J$8</c:f>
              <c:strCache>
                <c:ptCount val="1"/>
                <c:pt idx="0">
                  <c:v>S_Manu</c:v>
                </c:pt>
              </c:strCache>
            </c:strRef>
          </c:tx>
          <c:spPr>
            <a:solidFill>
              <a:schemeClr val="accent6">
                <a:tint val="94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Sheet1!$J$9:$J$27</c:f>
              <c:numCache>
                <c:formatCode>General</c:formatCode>
                <c:ptCount val="19"/>
                <c:pt idx="0">
                  <c:v>7.0000000000000007E-2</c:v>
                </c:pt>
                <c:pt idx="1">
                  <c:v>6.7272727272727276E-2</c:v>
                </c:pt>
                <c:pt idx="2">
                  <c:v>6.4609090909090908E-2</c:v>
                </c:pt>
                <c:pt idx="3">
                  <c:v>6.2009090909090903E-2</c:v>
                </c:pt>
                <c:pt idx="4">
                  <c:v>5.9472727272727274E-2</c:v>
                </c:pt>
                <c:pt idx="5">
                  <c:v>5.7000000000000002E-2</c:v>
                </c:pt>
                <c:pt idx="6">
                  <c:v>5.4590909090909093E-2</c:v>
                </c:pt>
                <c:pt idx="7">
                  <c:v>5.2245454545454546E-2</c:v>
                </c:pt>
                <c:pt idx="8">
                  <c:v>4.9963636363636363E-2</c:v>
                </c:pt>
                <c:pt idx="9">
                  <c:v>4.7745454545454549E-2</c:v>
                </c:pt>
                <c:pt idx="10">
                  <c:v>4.5590909090909099E-2</c:v>
                </c:pt>
                <c:pt idx="11">
                  <c:v>4.3500000000000004E-2</c:v>
                </c:pt>
                <c:pt idx="12">
                  <c:v>4.1472727272727279E-2</c:v>
                </c:pt>
                <c:pt idx="13">
                  <c:v>3.9509090909090917E-2</c:v>
                </c:pt>
                <c:pt idx="14">
                  <c:v>3.7609090909090918E-2</c:v>
                </c:pt>
                <c:pt idx="15">
                  <c:v>3.5772727272727282E-2</c:v>
                </c:pt>
                <c:pt idx="16">
                  <c:v>3.4000000000000009E-2</c:v>
                </c:pt>
                <c:pt idx="17">
                  <c:v>3.2290909090909099E-2</c:v>
                </c:pt>
                <c:pt idx="18">
                  <c:v>3.0645454545454552E-2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A38-47D4-B358-DB16FFB8D98E}"/>
            </c:ext>
          </c:extLst>
        </c:ser>
        <c:ser>
          <c:idx val="6"/>
          <c:order val="6"/>
          <c:tx>
            <c:strRef>
              <c:f>Sheet1!$K$8</c:f>
              <c:strCache>
                <c:ptCount val="1"/>
                <c:pt idx="0">
                  <c:v>S_EngTec</c:v>
                </c:pt>
              </c:strCache>
            </c:strRef>
          </c:tx>
          <c:spPr>
            <a:solidFill>
              <a:schemeClr val="accent6">
                <a:tint val="81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Sheet1!$K$9:$K$27</c:f>
              <c:numCache>
                <c:formatCode>General</c:formatCode>
                <c:ptCount val="19"/>
                <c:pt idx="0">
                  <c:v>0.05</c:v>
                </c:pt>
                <c:pt idx="1">
                  <c:v>4.8051948051948054E-2</c:v>
                </c:pt>
                <c:pt idx="2">
                  <c:v>4.6149350649350655E-2</c:v>
                </c:pt>
                <c:pt idx="3">
                  <c:v>4.4292207792207793E-2</c:v>
                </c:pt>
                <c:pt idx="4">
                  <c:v>4.2480519480519487E-2</c:v>
                </c:pt>
                <c:pt idx="5">
                  <c:v>4.0714285714285717E-2</c:v>
                </c:pt>
                <c:pt idx="6">
                  <c:v>3.8993506493506504E-2</c:v>
                </c:pt>
                <c:pt idx="7">
                  <c:v>3.731818181818182E-2</c:v>
                </c:pt>
                <c:pt idx="8">
                  <c:v>3.5688311688311693E-2</c:v>
                </c:pt>
                <c:pt idx="9">
                  <c:v>3.4103896103896109E-2</c:v>
                </c:pt>
                <c:pt idx="10">
                  <c:v>3.2564935064935074E-2</c:v>
                </c:pt>
                <c:pt idx="11">
                  <c:v>3.1071428571428576E-2</c:v>
                </c:pt>
                <c:pt idx="12">
                  <c:v>2.9623376623376631E-2</c:v>
                </c:pt>
                <c:pt idx="13">
                  <c:v>2.822077922077923E-2</c:v>
                </c:pt>
                <c:pt idx="14">
                  <c:v>2.6863636363636371E-2</c:v>
                </c:pt>
                <c:pt idx="15">
                  <c:v>2.5551948051948058E-2</c:v>
                </c:pt>
                <c:pt idx="16">
                  <c:v>2.4285714285714296E-2</c:v>
                </c:pt>
                <c:pt idx="17">
                  <c:v>2.3064935064935073E-2</c:v>
                </c:pt>
                <c:pt idx="18">
                  <c:v>2.1889610389610396E-2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A38-47D4-B358-DB16FFB8D98E}"/>
            </c:ext>
          </c:extLst>
        </c:ser>
        <c:ser>
          <c:idx val="7"/>
          <c:order val="7"/>
          <c:tx>
            <c:strRef>
              <c:f>Sheet1!$L$8</c:f>
              <c:strCache>
                <c:ptCount val="1"/>
                <c:pt idx="0">
                  <c:v>S_UtilCons</c:v>
                </c:pt>
              </c:strCache>
            </c:strRef>
          </c:tx>
          <c:spPr>
            <a:solidFill>
              <a:schemeClr val="accent6">
                <a:tint val="69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Sheet1!$L$9:$L$27</c:f>
              <c:numCache>
                <c:formatCode>General</c:formatCode>
                <c:ptCount val="19"/>
                <c:pt idx="0">
                  <c:v>0.04</c:v>
                </c:pt>
                <c:pt idx="1">
                  <c:v>3.8441558441558436E-2</c:v>
                </c:pt>
                <c:pt idx="2">
                  <c:v>3.6919480519480519E-2</c:v>
                </c:pt>
                <c:pt idx="3">
                  <c:v>3.5433766233766227E-2</c:v>
                </c:pt>
                <c:pt idx="4">
                  <c:v>3.3984415584415582E-2</c:v>
                </c:pt>
                <c:pt idx="5">
                  <c:v>3.2571428571428571E-2</c:v>
                </c:pt>
                <c:pt idx="6">
                  <c:v>3.1194805194805195E-2</c:v>
                </c:pt>
                <c:pt idx="7">
                  <c:v>2.9854545454545453E-2</c:v>
                </c:pt>
                <c:pt idx="8">
                  <c:v>2.8550649350649347E-2</c:v>
                </c:pt>
                <c:pt idx="9">
                  <c:v>2.7283116883116881E-2</c:v>
                </c:pt>
                <c:pt idx="10">
                  <c:v>2.6051948051948052E-2</c:v>
                </c:pt>
                <c:pt idx="11">
                  <c:v>2.4857142857142859E-2</c:v>
                </c:pt>
                <c:pt idx="12">
                  <c:v>2.3698701298701299E-2</c:v>
                </c:pt>
                <c:pt idx="13">
                  <c:v>2.2576623376623379E-2</c:v>
                </c:pt>
                <c:pt idx="14">
                  <c:v>2.1490909090909092E-2</c:v>
                </c:pt>
                <c:pt idx="15">
                  <c:v>2.0441558441558445E-2</c:v>
                </c:pt>
                <c:pt idx="16">
                  <c:v>1.9428571428571434E-2</c:v>
                </c:pt>
                <c:pt idx="17">
                  <c:v>1.8451948051948053E-2</c:v>
                </c:pt>
                <c:pt idx="18">
                  <c:v>1.7511688311688312E-2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A38-47D4-B358-DB16FFB8D98E}"/>
            </c:ext>
          </c:extLst>
        </c:ser>
        <c:ser>
          <c:idx val="8"/>
          <c:order val="8"/>
          <c:tx>
            <c:strRef>
              <c:f>Sheet1!$M$8</c:f>
              <c:strCache>
                <c:ptCount val="1"/>
                <c:pt idx="0">
                  <c:v>S_BFI</c:v>
                </c:pt>
              </c:strCache>
            </c:strRef>
          </c:tx>
          <c:spPr>
            <a:solidFill>
              <a:schemeClr val="accent6">
                <a:tint val="56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Sheet1!$M$9:$M$27</c:f>
              <c:numCache>
                <c:formatCode>General</c:formatCode>
                <c:ptCount val="19"/>
                <c:pt idx="0">
                  <c:v>0.02</c:v>
                </c:pt>
                <c:pt idx="1">
                  <c:v>1.9220779220779218E-2</c:v>
                </c:pt>
                <c:pt idx="2">
                  <c:v>1.8459740259740259E-2</c:v>
                </c:pt>
                <c:pt idx="3">
                  <c:v>1.7716883116883114E-2</c:v>
                </c:pt>
                <c:pt idx="4">
                  <c:v>1.6992207792207791E-2</c:v>
                </c:pt>
                <c:pt idx="5">
                  <c:v>1.6285714285714285E-2</c:v>
                </c:pt>
                <c:pt idx="6">
                  <c:v>1.5597402597402598E-2</c:v>
                </c:pt>
                <c:pt idx="7">
                  <c:v>1.4927272727272727E-2</c:v>
                </c:pt>
                <c:pt idx="8">
                  <c:v>1.4275324675324674E-2</c:v>
                </c:pt>
                <c:pt idx="9">
                  <c:v>1.3641558441558441E-2</c:v>
                </c:pt>
                <c:pt idx="10">
                  <c:v>1.3025974025974026E-2</c:v>
                </c:pt>
                <c:pt idx="11">
                  <c:v>1.2428571428571429E-2</c:v>
                </c:pt>
                <c:pt idx="12">
                  <c:v>1.1849350649350649E-2</c:v>
                </c:pt>
                <c:pt idx="13">
                  <c:v>1.1288311688311689E-2</c:v>
                </c:pt>
                <c:pt idx="14">
                  <c:v>1.0745454545454546E-2</c:v>
                </c:pt>
                <c:pt idx="15">
                  <c:v>1.0220779220779222E-2</c:v>
                </c:pt>
                <c:pt idx="16">
                  <c:v>9.714285714285717E-3</c:v>
                </c:pt>
                <c:pt idx="17">
                  <c:v>9.2259740259740264E-3</c:v>
                </c:pt>
                <c:pt idx="18">
                  <c:v>8.7558441558441558E-3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A38-47D4-B358-DB16FFB8D98E}"/>
            </c:ext>
          </c:extLst>
        </c:ser>
        <c:ser>
          <c:idx val="9"/>
          <c:order val="9"/>
          <c:tx>
            <c:strRef>
              <c:f>Sheet1!$N$8</c:f>
              <c:strCache>
                <c:ptCount val="1"/>
                <c:pt idx="0">
                  <c:v>S_Extraction</c:v>
                </c:pt>
              </c:strCache>
            </c:strRef>
          </c:tx>
          <c:spPr>
            <a:solidFill>
              <a:schemeClr val="accent6">
                <a:tint val="43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Sheet1!$D$9:$D$27</c:f>
              <c:numCache>
                <c:formatCode>General</c:formatCode>
                <c:ptCount val="19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  <c:pt idx="17">
                  <c:v>2040</c:v>
                </c:pt>
                <c:pt idx="18">
                  <c:v>2041</c:v>
                </c:pt>
              </c:numCache>
            </c:numRef>
          </c:cat>
          <c:val>
            <c:numRef>
              <c:f>Sheet1!$N$9:$N$27</c:f>
              <c:numCache>
                <c:formatCode>General</c:formatCode>
                <c:ptCount val="19"/>
                <c:pt idx="0">
                  <c:v>0.01</c:v>
                </c:pt>
                <c:pt idx="1">
                  <c:v>9.6103896103896091E-3</c:v>
                </c:pt>
                <c:pt idx="2">
                  <c:v>9.2298701298701297E-3</c:v>
                </c:pt>
                <c:pt idx="3">
                  <c:v>8.8584415584415568E-3</c:v>
                </c:pt>
                <c:pt idx="4">
                  <c:v>8.4961038961038956E-3</c:v>
                </c:pt>
                <c:pt idx="5">
                  <c:v>8.1428571428571427E-3</c:v>
                </c:pt>
                <c:pt idx="6">
                  <c:v>7.7987012987012988E-3</c:v>
                </c:pt>
                <c:pt idx="7">
                  <c:v>7.4636363636363633E-3</c:v>
                </c:pt>
                <c:pt idx="8">
                  <c:v>7.1376623376623368E-3</c:v>
                </c:pt>
                <c:pt idx="9">
                  <c:v>6.8207792207792203E-3</c:v>
                </c:pt>
                <c:pt idx="10">
                  <c:v>6.512987012987013E-3</c:v>
                </c:pt>
                <c:pt idx="11">
                  <c:v>6.2142857142857147E-3</c:v>
                </c:pt>
                <c:pt idx="12">
                  <c:v>5.9246753246753247E-3</c:v>
                </c:pt>
                <c:pt idx="13">
                  <c:v>5.6441558441558447E-3</c:v>
                </c:pt>
                <c:pt idx="14">
                  <c:v>5.3727272727272729E-3</c:v>
                </c:pt>
                <c:pt idx="15">
                  <c:v>5.1103896103896112E-3</c:v>
                </c:pt>
                <c:pt idx="16">
                  <c:v>4.8571428571428585E-3</c:v>
                </c:pt>
                <c:pt idx="17">
                  <c:v>4.6129870129870132E-3</c:v>
                </c:pt>
                <c:pt idx="18">
                  <c:v>4.3779220779220779E-3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A38-47D4-B358-DB16FFB8D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110724368"/>
        <c:axId val="1624338672"/>
      </c:barChart>
      <c:catAx>
        <c:axId val="1110724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4338672"/>
        <c:crosses val="autoZero"/>
        <c:auto val="1"/>
        <c:lblAlgn val="ctr"/>
        <c:lblOffset val="100"/>
        <c:noMultiLvlLbl val="0"/>
      </c:catAx>
      <c:valAx>
        <c:axId val="162433867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072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="1" dirty="0" err="1">
                <a:solidFill>
                  <a:schemeClr val="tx1"/>
                </a:solidFill>
              </a:rPr>
              <a:t>DinD</a:t>
            </a:r>
            <a:r>
              <a:rPr lang="en-GB" b="1" dirty="0">
                <a:solidFill>
                  <a:schemeClr val="tx1"/>
                </a:solidFill>
              </a:rPr>
              <a:t> real GDP change for Japan ($</a:t>
            </a:r>
            <a:r>
              <a:rPr lang="en-GB" b="1" dirty="0" err="1">
                <a:solidFill>
                  <a:schemeClr val="tx1"/>
                </a:solidFill>
              </a:rPr>
              <a:t>mn</a:t>
            </a:r>
            <a:r>
              <a:rPr lang="en-GB" b="1" dirty="0">
                <a:solidFill>
                  <a:schemeClr val="tx1"/>
                </a:solidFill>
              </a:rPr>
              <a:t>): from +1000 workers by labour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'Japan GDP'!$E$46</c:f>
              <c:strCache>
                <c:ptCount val="1"/>
                <c:pt idx="0">
                  <c:v>Unskilled Agri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'Japan GDP'!$F$45:$V$45</c:f>
              <c:numCache>
                <c:formatCode>General</c:formatCode>
                <c:ptCount val="1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</c:numCache>
            </c:numRef>
          </c:cat>
          <c:val>
            <c:numRef>
              <c:f>'Japan GDP'!$F$46:$V$46</c:f>
              <c:numCache>
                <c:formatCode>0.00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28.735546960367991</c:v>
                </c:pt>
                <c:pt idx="5">
                  <c:v>38.783765189713385</c:v>
                </c:pt>
                <c:pt idx="6">
                  <c:v>48.394967406235011</c:v>
                </c:pt>
                <c:pt idx="7">
                  <c:v>57.222748307648118</c:v>
                </c:pt>
                <c:pt idx="8">
                  <c:v>65.858097260401095</c:v>
                </c:pt>
                <c:pt idx="9">
                  <c:v>74.127668007419743</c:v>
                </c:pt>
                <c:pt idx="10">
                  <c:v>82.163902277452067</c:v>
                </c:pt>
                <c:pt idx="11">
                  <c:v>90.058244621931692</c:v>
                </c:pt>
                <c:pt idx="12">
                  <c:v>97.717351185165228</c:v>
                </c:pt>
                <c:pt idx="13">
                  <c:v>105.47299799418784</c:v>
                </c:pt>
                <c:pt idx="14">
                  <c:v>113.2810841305776</c:v>
                </c:pt>
                <c:pt idx="15">
                  <c:v>121.32718551786191</c:v>
                </c:pt>
                <c:pt idx="16">
                  <c:v>129.64623082462271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E0-4318-8BE9-E3968CAF60F4}"/>
            </c:ext>
          </c:extLst>
        </c:ser>
        <c:ser>
          <c:idx val="1"/>
          <c:order val="1"/>
          <c:tx>
            <c:strRef>
              <c:f>'Japan GDP'!$E$47</c:f>
              <c:strCache>
                <c:ptCount val="1"/>
                <c:pt idx="0">
                  <c:v>Skilled Agri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'Japan GDP'!$F$45:$V$45</c:f>
              <c:numCache>
                <c:formatCode>General</c:formatCode>
                <c:ptCount val="1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</c:numCache>
            </c:numRef>
          </c:cat>
          <c:val>
            <c:numRef>
              <c:f>'Japan GDP'!$F$47:$V$47</c:f>
              <c:numCache>
                <c:formatCode>0.00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39.85268899465995</c:v>
                </c:pt>
                <c:pt idx="5">
                  <c:v>53.553338802275469</c:v>
                </c:pt>
                <c:pt idx="6">
                  <c:v>66.373781529174479</c:v>
                </c:pt>
                <c:pt idx="7">
                  <c:v>78.601780300509091</c:v>
                </c:pt>
                <c:pt idx="8">
                  <c:v>90.515189432134761</c:v>
                </c:pt>
                <c:pt idx="9">
                  <c:v>102.0659240991335</c:v>
                </c:pt>
                <c:pt idx="10">
                  <c:v>113.28891297008737</c:v>
                </c:pt>
                <c:pt idx="11">
                  <c:v>124.27611016586549</c:v>
                </c:pt>
                <c:pt idx="12">
                  <c:v>135.11854331745414</c:v>
                </c:pt>
                <c:pt idx="13">
                  <c:v>146.01401801483382</c:v>
                </c:pt>
                <c:pt idx="14">
                  <c:v>157.05638768313344</c:v>
                </c:pt>
                <c:pt idx="15">
                  <c:v>168.33908882703457</c:v>
                </c:pt>
                <c:pt idx="16">
                  <c:v>180.00878479498644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E0-4318-8BE9-E3968CAF60F4}"/>
            </c:ext>
          </c:extLst>
        </c:ser>
        <c:ser>
          <c:idx val="2"/>
          <c:order val="2"/>
          <c:tx>
            <c:strRef>
              <c:f>'Japan GDP'!$E$48</c:f>
              <c:strCache>
                <c:ptCount val="1"/>
                <c:pt idx="0">
                  <c:v>Skilled Public</c:v>
                </c:pt>
              </c:strCache>
            </c:strRef>
          </c:tx>
          <c:spPr>
            <a:ln w="28575" cap="rnd">
              <a:solidFill>
                <a:schemeClr val="tx1">
                  <a:lumMod val="95000"/>
                  <a:lumOff val="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'Japan GDP'!$F$45:$V$45</c:f>
              <c:numCache>
                <c:formatCode>General</c:formatCode>
                <c:ptCount val="1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</c:numCache>
            </c:numRef>
          </c:cat>
          <c:val>
            <c:numRef>
              <c:f>'Japan GDP'!$F$48:$V$48</c:f>
              <c:numCache>
                <c:formatCode>0.00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33.516313507320014</c:v>
                </c:pt>
                <c:pt idx="5">
                  <c:v>34.43078218390292</c:v>
                </c:pt>
                <c:pt idx="6">
                  <c:v>35.342235135917278</c:v>
                </c:pt>
                <c:pt idx="7">
                  <c:v>35.755949928188329</c:v>
                </c:pt>
                <c:pt idx="8">
                  <c:v>36.033929320177947</c:v>
                </c:pt>
                <c:pt idx="9">
                  <c:v>36.357496646851345</c:v>
                </c:pt>
                <c:pt idx="10">
                  <c:v>36.587377316574759</c:v>
                </c:pt>
                <c:pt idx="11">
                  <c:v>36.724956431722987</c:v>
                </c:pt>
                <c:pt idx="12">
                  <c:v>36.724956431722987</c:v>
                </c:pt>
                <c:pt idx="13">
                  <c:v>36.679553795015771</c:v>
                </c:pt>
                <c:pt idx="14">
                  <c:v>36.634118731162644</c:v>
                </c:pt>
                <c:pt idx="15">
                  <c:v>36.541784749441568</c:v>
                </c:pt>
                <c:pt idx="16">
                  <c:v>36.514884115694102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7E0-4318-8BE9-E3968CAF60F4}"/>
            </c:ext>
          </c:extLst>
        </c:ser>
        <c:ser>
          <c:idx val="3"/>
          <c:order val="3"/>
          <c:tx>
            <c:strRef>
              <c:f>'Japan GDP'!$E$49</c:f>
              <c:strCache>
                <c:ptCount val="1"/>
                <c:pt idx="0">
                  <c:v>Skilled Engineers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'Japan GDP'!$F$45:$V$45</c:f>
              <c:numCache>
                <c:formatCode>General</c:formatCode>
                <c:ptCount val="1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</c:numCache>
            </c:numRef>
          </c:cat>
          <c:val>
            <c:numRef>
              <c:f>'Japan GDP'!$F$49:$V$49</c:f>
              <c:numCache>
                <c:formatCode>0.00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39.628413588727554</c:v>
                </c:pt>
                <c:pt idx="5">
                  <c:v>51.042921815806992</c:v>
                </c:pt>
                <c:pt idx="6">
                  <c:v>60.654142562126268</c:v>
                </c:pt>
                <c:pt idx="7">
                  <c:v>68.698344645150783</c:v>
                </c:pt>
                <c:pt idx="8">
                  <c:v>75.347947832071938</c:v>
                </c:pt>
                <c:pt idx="9">
                  <c:v>80.938109837997118</c:v>
                </c:pt>
                <c:pt idx="10">
                  <c:v>85.556383956852102</c:v>
                </c:pt>
                <c:pt idx="11">
                  <c:v>89.387975516211057</c:v>
                </c:pt>
                <c:pt idx="12">
                  <c:v>92.525904100308367</c:v>
                </c:pt>
                <c:pt idx="13">
                  <c:v>95.157876559401828</c:v>
                </c:pt>
                <c:pt idx="14">
                  <c:v>97.236919856432863</c:v>
                </c:pt>
                <c:pt idx="15">
                  <c:v>98.994007919186572</c:v>
                </c:pt>
                <c:pt idx="16">
                  <c:v>100.50645632838368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7E0-4318-8BE9-E3968CAF60F4}"/>
            </c:ext>
          </c:extLst>
        </c:ser>
        <c:ser>
          <c:idx val="4"/>
          <c:order val="4"/>
          <c:tx>
            <c:strRef>
              <c:f>'Japan GDP'!$E$50</c:f>
              <c:strCache>
                <c:ptCount val="1"/>
                <c:pt idx="0">
                  <c:v>Skilled BFI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'Japan GDP'!$F$45:$V$45</c:f>
              <c:numCache>
                <c:formatCode>General</c:formatCode>
                <c:ptCount val="1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</c:numCache>
            </c:numRef>
          </c:cat>
          <c:val>
            <c:numRef>
              <c:f>'Japan GDP'!$F$50:$V$50</c:f>
              <c:numCache>
                <c:formatCode>0.00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38.233374609929861</c:v>
                </c:pt>
                <c:pt idx="5">
                  <c:v>42.343028945367884</c:v>
                </c:pt>
                <c:pt idx="6">
                  <c:v>46.005221094553441</c:v>
                </c:pt>
                <c:pt idx="7">
                  <c:v>48.764219949029894</c:v>
                </c:pt>
                <c:pt idx="8">
                  <c:v>50.934429850529661</c:v>
                </c:pt>
                <c:pt idx="9">
                  <c:v>52.782221272810716</c:v>
                </c:pt>
                <c:pt idx="10">
                  <c:v>54.259231443990224</c:v>
                </c:pt>
                <c:pt idx="11">
                  <c:v>55.458896868749882</c:v>
                </c:pt>
                <c:pt idx="12">
                  <c:v>56.428329557630626</c:v>
                </c:pt>
                <c:pt idx="13">
                  <c:v>57.167158914679383</c:v>
                </c:pt>
                <c:pt idx="14">
                  <c:v>57.675199641919555</c:v>
                </c:pt>
                <c:pt idx="15">
                  <c:v>57.998359313044531</c:v>
                </c:pt>
                <c:pt idx="16">
                  <c:v>58.289138162765191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7E0-4318-8BE9-E3968CAF60F4}"/>
            </c:ext>
          </c:extLst>
        </c:ser>
        <c:ser>
          <c:idx val="6"/>
          <c:order val="6"/>
          <c:tx>
            <c:strRef>
              <c:f>'Japan GDP'!$E$52</c:f>
              <c:strCache>
                <c:ptCount val="1"/>
                <c:pt idx="0">
                  <c:v>Unskilled Services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'Japan GDP'!$F$45:$V$45</c:f>
              <c:numCache>
                <c:formatCode>General</c:formatCode>
                <c:ptCount val="1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  <c:pt idx="7">
                  <c:v>2030</c:v>
                </c:pt>
                <c:pt idx="8">
                  <c:v>2031</c:v>
                </c:pt>
                <c:pt idx="9">
                  <c:v>2032</c:v>
                </c:pt>
                <c:pt idx="10">
                  <c:v>2033</c:v>
                </c:pt>
                <c:pt idx="11">
                  <c:v>2034</c:v>
                </c:pt>
                <c:pt idx="12">
                  <c:v>2035</c:v>
                </c:pt>
                <c:pt idx="13">
                  <c:v>2036</c:v>
                </c:pt>
                <c:pt idx="14">
                  <c:v>2037</c:v>
                </c:pt>
                <c:pt idx="15">
                  <c:v>2038</c:v>
                </c:pt>
                <c:pt idx="16">
                  <c:v>2039</c:v>
                </c:pt>
              </c:numCache>
            </c:numRef>
          </c:cat>
          <c:val>
            <c:numRef>
              <c:f>'Japan GDP'!$F$52:$V$52</c:f>
              <c:numCache>
                <c:formatCode>0.00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19.354605274421736</c:v>
                </c:pt>
                <c:pt idx="5">
                  <c:v>20.269064686105821</c:v>
                </c:pt>
                <c:pt idx="6">
                  <c:v>21.180517638120175</c:v>
                </c:pt>
                <c:pt idx="7">
                  <c:v>21.640807076800204</c:v>
                </c:pt>
                <c:pt idx="8">
                  <c:v>21.964203002845284</c:v>
                </c:pt>
                <c:pt idx="9">
                  <c:v>22.287765697069272</c:v>
                </c:pt>
                <c:pt idx="10">
                  <c:v>22.472220567838392</c:v>
                </c:pt>
                <c:pt idx="11">
                  <c:v>22.517623204545618</c:v>
                </c:pt>
                <c:pt idx="12">
                  <c:v>22.517623204545618</c:v>
                </c:pt>
                <c:pt idx="13">
                  <c:v>22.425442093655196</c:v>
                </c:pt>
                <c:pt idx="14">
                  <c:v>22.333196128472977</c:v>
                </c:pt>
                <c:pt idx="15">
                  <c:v>22.194009553378073</c:v>
                </c:pt>
                <c:pt idx="16">
                  <c:v>22.075015825279063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7E0-4318-8BE9-E3968CAF60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7894863"/>
        <c:axId val="247895823"/>
        <c:extLst>
          <c:ext xmlns:c15="http://schemas.microsoft.com/office/drawing/2012/chart" uri="{02D57815-91ED-43cb-92C2-25804820EDAC}">
            <c15:filteredLine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'Japan GDP'!$E$51</c15:sqref>
                        </c15:formulaRef>
                      </c:ext>
                    </c:extLst>
                    <c:strCache>
                      <c:ptCount val="1"/>
                      <c:pt idx="0">
                        <c:v>Skilled Extraction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'Japan GDP'!$F$45:$V$45</c15:sqref>
                        </c15:formulaRef>
                      </c:ext>
                    </c:extLst>
                    <c:numCache>
                      <c:formatCode>General</c:formatCode>
                      <c:ptCount val="17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  <c:pt idx="3">
                        <c:v>2026</c:v>
                      </c:pt>
                      <c:pt idx="4">
                        <c:v>2027</c:v>
                      </c:pt>
                      <c:pt idx="5">
                        <c:v>2028</c:v>
                      </c:pt>
                      <c:pt idx="6">
                        <c:v>2029</c:v>
                      </c:pt>
                      <c:pt idx="7">
                        <c:v>2030</c:v>
                      </c:pt>
                      <c:pt idx="8">
                        <c:v>2031</c:v>
                      </c:pt>
                      <c:pt idx="9">
                        <c:v>2032</c:v>
                      </c:pt>
                      <c:pt idx="10">
                        <c:v>2033</c:v>
                      </c:pt>
                      <c:pt idx="11">
                        <c:v>2034</c:v>
                      </c:pt>
                      <c:pt idx="12">
                        <c:v>2035</c:v>
                      </c:pt>
                      <c:pt idx="13">
                        <c:v>2036</c:v>
                      </c:pt>
                      <c:pt idx="14">
                        <c:v>2037</c:v>
                      </c:pt>
                      <c:pt idx="15">
                        <c:v>2038</c:v>
                      </c:pt>
                      <c:pt idx="16">
                        <c:v>2039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'Japan GDP'!$F$51:$V$51</c15:sqref>
                        </c15:formulaRef>
                      </c:ext>
                    </c:extLst>
                    <c:numCache>
                      <c:formatCode>0.00</c:formatCode>
                      <c:ptCount val="17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58.233178173843328</c:v>
                      </c:pt>
                      <c:pt idx="5">
                        <c:v>117.59208787979784</c:v>
                      </c:pt>
                      <c:pt idx="6">
                        <c:v>160.16916206691241</c:v>
                      </c:pt>
                      <c:pt idx="7">
                        <c:v>195.88664413516636</c:v>
                      </c:pt>
                      <c:pt idx="8">
                        <c:v>231.81360556592421</c:v>
                      </c:pt>
                      <c:pt idx="9">
                        <c:v>271.03965849589457</c:v>
                      </c:pt>
                      <c:pt idx="10">
                        <c:v>312.47251767773582</c:v>
                      </c:pt>
                      <c:pt idx="11">
                        <c:v>354.57546066732112</c:v>
                      </c:pt>
                      <c:pt idx="12">
                        <c:v>396.28751757534786</c:v>
                      </c:pt>
                      <c:pt idx="13">
                        <c:v>438.30184180764212</c:v>
                      </c:pt>
                      <c:pt idx="14">
                        <c:v>482.33387570672528</c:v>
                      </c:pt>
                      <c:pt idx="15">
                        <c:v>530.33624302511851</c:v>
                      </c:pt>
                      <c:pt idx="16">
                        <c:v>584.42194291405792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D7E0-4318-8BE9-E3968CAF60F4}"/>
                  </c:ext>
                </c:extLst>
              </c15:ser>
            </c15:filteredLineSeries>
          </c:ext>
        </c:extLst>
      </c:lineChart>
      <c:catAx>
        <c:axId val="247894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7895823"/>
        <c:crosses val="autoZero"/>
        <c:auto val="1"/>
        <c:lblAlgn val="ctr"/>
        <c:lblOffset val="100"/>
        <c:noMultiLvlLbl val="0"/>
      </c:catAx>
      <c:valAx>
        <c:axId val="247895823"/>
        <c:scaling>
          <c:orientation val="minMax"/>
          <c:max val="1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7894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 dirty="0" err="1">
                <a:solidFill>
                  <a:schemeClr val="tx1"/>
                </a:solidFill>
              </a:rPr>
              <a:t>DinD</a:t>
            </a:r>
            <a:r>
              <a:rPr lang="en-GB" sz="1400" b="1" i="0" u="none" strike="noStrike" kern="1200" spc="0" baseline="0" dirty="0">
                <a:solidFill>
                  <a:schemeClr val="tx1"/>
                </a:solidFill>
              </a:rPr>
              <a:t> change in welfare EV ($</a:t>
            </a:r>
            <a:r>
              <a:rPr lang="en-GB" sz="1400" b="1" i="0" u="none" strike="noStrike" kern="1200" spc="0" baseline="0" dirty="0" err="1">
                <a:solidFill>
                  <a:schemeClr val="tx1"/>
                </a:solidFill>
              </a:rPr>
              <a:t>mn</a:t>
            </a:r>
            <a:r>
              <a:rPr lang="en-GB" sz="1400" b="1" i="0" u="none" strike="noStrike" kern="1200" spc="0" baseline="0" dirty="0">
                <a:solidFill>
                  <a:schemeClr val="tx1"/>
                </a:solidFill>
              </a:rPr>
              <a:t>): in Japan from +1000 worker by labour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Welfare!$C$192</c:f>
              <c:strCache>
                <c:ptCount val="1"/>
                <c:pt idx="0">
                  <c:v>Unskilled Agri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Welfare!$E$191:$N$191</c:f>
              <c:numCache>
                <c:formatCode>General</c:formatCode>
                <c:ptCount val="10"/>
                <c:pt idx="0">
                  <c:v>2028</c:v>
                </c:pt>
                <c:pt idx="1">
                  <c:v>2029</c:v>
                </c:pt>
                <c:pt idx="2">
                  <c:v>2030</c:v>
                </c:pt>
                <c:pt idx="3">
                  <c:v>2031</c:v>
                </c:pt>
                <c:pt idx="4">
                  <c:v>2032</c:v>
                </c:pt>
                <c:pt idx="5">
                  <c:v>2033</c:v>
                </c:pt>
                <c:pt idx="6">
                  <c:v>2034</c:v>
                </c:pt>
                <c:pt idx="7">
                  <c:v>2035</c:v>
                </c:pt>
                <c:pt idx="8">
                  <c:v>2036</c:v>
                </c:pt>
                <c:pt idx="9">
                  <c:v>2037</c:v>
                </c:pt>
              </c:numCache>
            </c:numRef>
          </c:cat>
          <c:val>
            <c:numRef>
              <c:f>Welfare!$E$192:$N$192</c:f>
              <c:numCache>
                <c:formatCode>0.00</c:formatCode>
                <c:ptCount val="10"/>
                <c:pt idx="0">
                  <c:v>5.6740719999952489</c:v>
                </c:pt>
                <c:pt idx="1">
                  <c:v>4.8041979999957221</c:v>
                </c:pt>
                <c:pt idx="2">
                  <c:v>4.022794000000772</c:v>
                </c:pt>
                <c:pt idx="3">
                  <c:v>3.7268059999980778</c:v>
                </c:pt>
                <c:pt idx="4">
                  <c:v>3.9772320000025729</c:v>
                </c:pt>
                <c:pt idx="5">
                  <c:v>4.4210809999993899</c:v>
                </c:pt>
                <c:pt idx="6">
                  <c:v>4.7727900000004553</c:v>
                </c:pt>
                <c:pt idx="7">
                  <c:v>5.0794820000036793</c:v>
                </c:pt>
                <c:pt idx="8">
                  <c:v>5.3079220000006266</c:v>
                </c:pt>
                <c:pt idx="9">
                  <c:v>5.5471190000018851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76-4DFF-9CDD-FA1DBEF9148C}"/>
            </c:ext>
          </c:extLst>
        </c:ser>
        <c:ser>
          <c:idx val="1"/>
          <c:order val="1"/>
          <c:tx>
            <c:strRef>
              <c:f>Welfare!$C$193</c:f>
              <c:strCache>
                <c:ptCount val="1"/>
                <c:pt idx="0">
                  <c:v>Skilled Agri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Welfare!$E$191:$N$191</c:f>
              <c:numCache>
                <c:formatCode>General</c:formatCode>
                <c:ptCount val="10"/>
                <c:pt idx="0">
                  <c:v>2028</c:v>
                </c:pt>
                <c:pt idx="1">
                  <c:v>2029</c:v>
                </c:pt>
                <c:pt idx="2">
                  <c:v>2030</c:v>
                </c:pt>
                <c:pt idx="3">
                  <c:v>2031</c:v>
                </c:pt>
                <c:pt idx="4">
                  <c:v>2032</c:v>
                </c:pt>
                <c:pt idx="5">
                  <c:v>2033</c:v>
                </c:pt>
                <c:pt idx="6">
                  <c:v>2034</c:v>
                </c:pt>
                <c:pt idx="7">
                  <c:v>2035</c:v>
                </c:pt>
                <c:pt idx="8">
                  <c:v>2036</c:v>
                </c:pt>
                <c:pt idx="9">
                  <c:v>2037</c:v>
                </c:pt>
              </c:numCache>
            </c:numRef>
          </c:cat>
          <c:val>
            <c:numRef>
              <c:f>Welfare!$E$193:$N$193</c:f>
              <c:numCache>
                <c:formatCode>0.00</c:formatCode>
                <c:ptCount val="10"/>
                <c:pt idx="0">
                  <c:v>8.3652349999970284</c:v>
                </c:pt>
                <c:pt idx="1">
                  <c:v>7.0978990000007798</c:v>
                </c:pt>
                <c:pt idx="2">
                  <c:v>5.8663309999993203</c:v>
                </c:pt>
                <c:pt idx="3">
                  <c:v>5.3037099999990005</c:v>
                </c:pt>
                <c:pt idx="4">
                  <c:v>5.7120360000026267</c:v>
                </c:pt>
                <c:pt idx="5">
                  <c:v>6.3272079999977393</c:v>
                </c:pt>
                <c:pt idx="6">
                  <c:v>6.7758540000022869</c:v>
                </c:pt>
                <c:pt idx="7">
                  <c:v>7.1745900000021834</c:v>
                </c:pt>
                <c:pt idx="8">
                  <c:v>7.4558519999993571</c:v>
                </c:pt>
                <c:pt idx="9">
                  <c:v>7.7793579999990925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76-4DFF-9CDD-FA1DBEF9148C}"/>
            </c:ext>
          </c:extLst>
        </c:ser>
        <c:ser>
          <c:idx val="2"/>
          <c:order val="2"/>
          <c:tx>
            <c:strRef>
              <c:f>Welfare!$C$194</c:f>
              <c:strCache>
                <c:ptCount val="1"/>
                <c:pt idx="0">
                  <c:v>Skilled Public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Welfare!$E$191:$N$191</c:f>
              <c:numCache>
                <c:formatCode>General</c:formatCode>
                <c:ptCount val="10"/>
                <c:pt idx="0">
                  <c:v>2028</c:v>
                </c:pt>
                <c:pt idx="1">
                  <c:v>2029</c:v>
                </c:pt>
                <c:pt idx="2">
                  <c:v>2030</c:v>
                </c:pt>
                <c:pt idx="3">
                  <c:v>2031</c:v>
                </c:pt>
                <c:pt idx="4">
                  <c:v>2032</c:v>
                </c:pt>
                <c:pt idx="5">
                  <c:v>2033</c:v>
                </c:pt>
                <c:pt idx="6">
                  <c:v>2034</c:v>
                </c:pt>
                <c:pt idx="7">
                  <c:v>2035</c:v>
                </c:pt>
                <c:pt idx="8">
                  <c:v>2036</c:v>
                </c:pt>
                <c:pt idx="9">
                  <c:v>2037</c:v>
                </c:pt>
              </c:numCache>
            </c:numRef>
          </c:cat>
          <c:val>
            <c:numRef>
              <c:f>Welfare!$E$194:$N$194</c:f>
              <c:numCache>
                <c:formatCode>0.00</c:formatCode>
                <c:ptCount val="10"/>
                <c:pt idx="0">
                  <c:v>-0.74609400000144888</c:v>
                </c:pt>
                <c:pt idx="1">
                  <c:v>-0.86645600000383638</c:v>
                </c:pt>
                <c:pt idx="2">
                  <c:v>-0.71673700000013696</c:v>
                </c:pt>
                <c:pt idx="3">
                  <c:v>-0.56213400000160618</c:v>
                </c:pt>
                <c:pt idx="4">
                  <c:v>-0.58398599999657108</c:v>
                </c:pt>
                <c:pt idx="5">
                  <c:v>-0.56904800000197042</c:v>
                </c:pt>
                <c:pt idx="6">
                  <c:v>-0.47819800000042889</c:v>
                </c:pt>
                <c:pt idx="7">
                  <c:v>-0.37261799999907907</c:v>
                </c:pt>
                <c:pt idx="8">
                  <c:v>-0.2859689999982642</c:v>
                </c:pt>
                <c:pt idx="9">
                  <c:v>-0.21127400000011676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A76-4DFF-9CDD-FA1DBEF9148C}"/>
            </c:ext>
          </c:extLst>
        </c:ser>
        <c:ser>
          <c:idx val="3"/>
          <c:order val="3"/>
          <c:tx>
            <c:strRef>
              <c:f>Welfare!$C$195</c:f>
              <c:strCache>
                <c:ptCount val="1"/>
                <c:pt idx="0">
                  <c:v>Skilled Engineers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Welfare!$E$191:$N$191</c:f>
              <c:numCache>
                <c:formatCode>General</c:formatCode>
                <c:ptCount val="10"/>
                <c:pt idx="0">
                  <c:v>2028</c:v>
                </c:pt>
                <c:pt idx="1">
                  <c:v>2029</c:v>
                </c:pt>
                <c:pt idx="2">
                  <c:v>2030</c:v>
                </c:pt>
                <c:pt idx="3">
                  <c:v>2031</c:v>
                </c:pt>
                <c:pt idx="4">
                  <c:v>2032</c:v>
                </c:pt>
                <c:pt idx="5">
                  <c:v>2033</c:v>
                </c:pt>
                <c:pt idx="6">
                  <c:v>2034</c:v>
                </c:pt>
                <c:pt idx="7">
                  <c:v>2035</c:v>
                </c:pt>
                <c:pt idx="8">
                  <c:v>2036</c:v>
                </c:pt>
                <c:pt idx="9">
                  <c:v>2037</c:v>
                </c:pt>
              </c:numCache>
            </c:numRef>
          </c:cat>
          <c:val>
            <c:numRef>
              <c:f>Welfare!$E$195:$N$195</c:f>
              <c:numCache>
                <c:formatCode>0.00</c:formatCode>
                <c:ptCount val="10"/>
                <c:pt idx="0">
                  <c:v>7.0590829999987363</c:v>
                </c:pt>
                <c:pt idx="1">
                  <c:v>4.199950999995508</c:v>
                </c:pt>
                <c:pt idx="2">
                  <c:v>1.3511020000030385</c:v>
                </c:pt>
                <c:pt idx="3">
                  <c:v>-0.74365300000044954</c:v>
                </c:pt>
                <c:pt idx="4">
                  <c:v>-0.66217199999630338</c:v>
                </c:pt>
                <c:pt idx="5">
                  <c:v>-0.34173600000340798</c:v>
                </c:pt>
                <c:pt idx="6">
                  <c:v>-9.7757999997632794E-2</c:v>
                </c:pt>
                <c:pt idx="7">
                  <c:v>9.9791999999865766E-2</c:v>
                </c:pt>
                <c:pt idx="8">
                  <c:v>-0.16236199999832657</c:v>
                </c:pt>
                <c:pt idx="9">
                  <c:v>-0.35622999999935701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76-4DFF-9CDD-FA1DBEF9148C}"/>
            </c:ext>
          </c:extLst>
        </c:ser>
        <c:ser>
          <c:idx val="4"/>
          <c:order val="4"/>
          <c:tx>
            <c:strRef>
              <c:f>Welfare!$C$196</c:f>
              <c:strCache>
                <c:ptCount val="1"/>
                <c:pt idx="0">
                  <c:v>Skilled BFI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Welfare!$E$191:$N$191</c:f>
              <c:numCache>
                <c:formatCode>General</c:formatCode>
                <c:ptCount val="10"/>
                <c:pt idx="0">
                  <c:v>2028</c:v>
                </c:pt>
                <c:pt idx="1">
                  <c:v>2029</c:v>
                </c:pt>
                <c:pt idx="2">
                  <c:v>2030</c:v>
                </c:pt>
                <c:pt idx="3">
                  <c:v>2031</c:v>
                </c:pt>
                <c:pt idx="4">
                  <c:v>2032</c:v>
                </c:pt>
                <c:pt idx="5">
                  <c:v>2033</c:v>
                </c:pt>
                <c:pt idx="6">
                  <c:v>2034</c:v>
                </c:pt>
                <c:pt idx="7">
                  <c:v>2035</c:v>
                </c:pt>
                <c:pt idx="8">
                  <c:v>2036</c:v>
                </c:pt>
                <c:pt idx="9">
                  <c:v>2037</c:v>
                </c:pt>
              </c:numCache>
            </c:numRef>
          </c:cat>
          <c:val>
            <c:numRef>
              <c:f>Welfare!$E$196:$N$196</c:f>
              <c:numCache>
                <c:formatCode>0.00</c:formatCode>
                <c:ptCount val="10"/>
                <c:pt idx="0">
                  <c:v>1.4819339999994554</c:v>
                </c:pt>
                <c:pt idx="1">
                  <c:v>0.5385739999942416</c:v>
                </c:pt>
                <c:pt idx="2">
                  <c:v>-0.19458200000070747</c:v>
                </c:pt>
                <c:pt idx="3">
                  <c:v>-0.70178300000225136</c:v>
                </c:pt>
                <c:pt idx="4">
                  <c:v>-0.70776599999828704</c:v>
                </c:pt>
                <c:pt idx="5">
                  <c:v>-0.61853100000419658</c:v>
                </c:pt>
                <c:pt idx="6">
                  <c:v>-0.49510299999886342</c:v>
                </c:pt>
                <c:pt idx="7">
                  <c:v>-0.39529299999946943</c:v>
                </c:pt>
                <c:pt idx="8">
                  <c:v>-0.4305159999986472</c:v>
                </c:pt>
                <c:pt idx="9">
                  <c:v>-0.46014500000103453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A76-4DFF-9CDD-FA1DBEF9148C}"/>
            </c:ext>
          </c:extLst>
        </c:ser>
        <c:ser>
          <c:idx val="6"/>
          <c:order val="5"/>
          <c:tx>
            <c:strRef>
              <c:f>Welfare!$C$198</c:f>
              <c:strCache>
                <c:ptCount val="1"/>
                <c:pt idx="0">
                  <c:v>Unskilled Services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Welfare!$E$191:$N$191</c:f>
              <c:numCache>
                <c:formatCode>General</c:formatCode>
                <c:ptCount val="10"/>
                <c:pt idx="0">
                  <c:v>2028</c:v>
                </c:pt>
                <c:pt idx="1">
                  <c:v>2029</c:v>
                </c:pt>
                <c:pt idx="2">
                  <c:v>2030</c:v>
                </c:pt>
                <c:pt idx="3">
                  <c:v>2031</c:v>
                </c:pt>
                <c:pt idx="4">
                  <c:v>2032</c:v>
                </c:pt>
                <c:pt idx="5">
                  <c:v>2033</c:v>
                </c:pt>
                <c:pt idx="6">
                  <c:v>2034</c:v>
                </c:pt>
                <c:pt idx="7">
                  <c:v>2035</c:v>
                </c:pt>
                <c:pt idx="8">
                  <c:v>2036</c:v>
                </c:pt>
                <c:pt idx="9">
                  <c:v>2037</c:v>
                </c:pt>
              </c:numCache>
            </c:numRef>
          </c:cat>
          <c:val>
            <c:numRef>
              <c:f>Welfare!$E$198:$N$198</c:f>
              <c:numCache>
                <c:formatCode>0.00</c:formatCode>
                <c:ptCount val="10"/>
                <c:pt idx="0">
                  <c:v>-0.68920799999568771</c:v>
                </c:pt>
                <c:pt idx="1">
                  <c:v>-0.77075300000024072</c:v>
                </c:pt>
                <c:pt idx="2">
                  <c:v>-0.71527199999752611</c:v>
                </c:pt>
                <c:pt idx="3">
                  <c:v>-0.62024100000166982</c:v>
                </c:pt>
                <c:pt idx="4">
                  <c:v>-0.65075799999760875</c:v>
                </c:pt>
                <c:pt idx="5">
                  <c:v>-0.65869200000142314</c:v>
                </c:pt>
                <c:pt idx="6">
                  <c:v>-0.56177299999879082</c:v>
                </c:pt>
                <c:pt idx="7">
                  <c:v>-0.44663999999883686</c:v>
                </c:pt>
                <c:pt idx="8">
                  <c:v>-0.38407600000064335</c:v>
                </c:pt>
                <c:pt idx="9">
                  <c:v>-0.27032400000030066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A76-4DFF-9CDD-FA1DBEF914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596143"/>
        <c:axId val="85608143"/>
      </c:lineChart>
      <c:catAx>
        <c:axId val="85596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608143"/>
        <c:crosses val="autoZero"/>
        <c:auto val="1"/>
        <c:lblAlgn val="ctr"/>
        <c:lblOffset val="100"/>
        <c:noMultiLvlLbl val="0"/>
      </c:catAx>
      <c:valAx>
        <c:axId val="85608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596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>
                <a:solidFill>
                  <a:schemeClr val="tx1"/>
                </a:solidFill>
              </a:rPr>
              <a:t>Change</a:t>
            </a:r>
            <a:r>
              <a:rPr lang="en-GB" sz="1600" b="1" baseline="0" dirty="0">
                <a:solidFill>
                  <a:schemeClr val="tx1"/>
                </a:solidFill>
              </a:rPr>
              <a:t> in average real purchasing power by prefecture (%): from +1000 Skilled Agriculture workers </a:t>
            </a:r>
            <a:endParaRPr lang="en-GB" sz="16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0.11422837356887643"/>
          <c:y val="0.14136396656431913"/>
          <c:w val="0.8625316202160439"/>
          <c:h val="0.774661526689460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S_Agri!$AI$3</c:f>
              <c:strCache>
                <c:ptCount val="1"/>
                <c:pt idx="0">
                  <c:v>2027</c:v>
                </c:pt>
              </c:strCache>
            </c:strRef>
          </c:tx>
          <c:spPr>
            <a:solidFill>
              <a:schemeClr val="accent1">
                <a:shade val="41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S_Agri!$AI$4:$AI$11</c:f>
              <c:numCache>
                <c:formatCode>0.0000%</c:formatCode>
                <c:ptCount val="8"/>
                <c:pt idx="0">
                  <c:v>3.0468414089814379E-5</c:v>
                </c:pt>
                <c:pt idx="1">
                  <c:v>7.1633917519351928E-5</c:v>
                </c:pt>
                <c:pt idx="2">
                  <c:v>-3.3897424116792346E-6</c:v>
                </c:pt>
                <c:pt idx="3">
                  <c:v>3.6455865372482659E-5</c:v>
                </c:pt>
                <c:pt idx="4">
                  <c:v>3.2448652964538042E-5</c:v>
                </c:pt>
                <c:pt idx="5">
                  <c:v>5.1050201439406951E-5</c:v>
                </c:pt>
                <c:pt idx="6">
                  <c:v>3.9882330763914402E-5</c:v>
                </c:pt>
                <c:pt idx="7">
                  <c:v>-5.3801889564289213E-6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A2-40C7-B5D5-A5876648007B}"/>
            </c:ext>
          </c:extLst>
        </c:ser>
        <c:ser>
          <c:idx val="1"/>
          <c:order val="1"/>
          <c:tx>
            <c:strRef>
              <c:f>S_Agri!$AJ$3</c:f>
              <c:strCache>
                <c:ptCount val="1"/>
                <c:pt idx="0">
                  <c:v>2028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S_Agri!$AJ$4:$AJ$11</c:f>
              <c:numCache>
                <c:formatCode>0.0000%</c:formatCode>
                <c:ptCount val="8"/>
                <c:pt idx="0">
                  <c:v>2.7199754026197812E-5</c:v>
                </c:pt>
                <c:pt idx="1">
                  <c:v>7.118230241351747E-5</c:v>
                </c:pt>
                <c:pt idx="2">
                  <c:v>-9.0054274709035768E-6</c:v>
                </c:pt>
                <c:pt idx="3">
                  <c:v>3.381697558978876E-5</c:v>
                </c:pt>
                <c:pt idx="4">
                  <c:v>2.9520266520590416E-5</c:v>
                </c:pt>
                <c:pt idx="5">
                  <c:v>4.924495031245513E-5</c:v>
                </c:pt>
                <c:pt idx="6">
                  <c:v>3.7293975019057175E-5</c:v>
                </c:pt>
                <c:pt idx="7">
                  <c:v>-1.118346101864997E-5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A2-40C7-B5D5-A5876648007B}"/>
            </c:ext>
          </c:extLst>
        </c:ser>
        <c:ser>
          <c:idx val="2"/>
          <c:order val="2"/>
          <c:tx>
            <c:strRef>
              <c:f>S_Agri!$AK$3</c:f>
              <c:strCache>
                <c:ptCount val="1"/>
                <c:pt idx="0">
                  <c:v>2029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S_Agri!$AK$4:$AK$11</c:f>
              <c:numCache>
                <c:formatCode>0.0000%</c:formatCode>
                <c:ptCount val="8"/>
                <c:pt idx="0">
                  <c:v>2.5736960161877203E-5</c:v>
                </c:pt>
                <c:pt idx="1">
                  <c:v>7.2385220032745963E-5</c:v>
                </c:pt>
                <c:pt idx="2">
                  <c:v>-1.2685355493243674E-5</c:v>
                </c:pt>
                <c:pt idx="3">
                  <c:v>3.2940847611837109E-5</c:v>
                </c:pt>
                <c:pt idx="4">
                  <c:v>2.8368839398911964E-5</c:v>
                </c:pt>
                <c:pt idx="5">
                  <c:v>4.915551312593287E-5</c:v>
                </c:pt>
                <c:pt idx="6">
                  <c:v>3.6472136676746492E-5</c:v>
                </c:pt>
                <c:pt idx="7">
                  <c:v>-1.5045181320933304E-5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A2-40C7-B5D5-A5876648007B}"/>
            </c:ext>
          </c:extLst>
        </c:ser>
        <c:ser>
          <c:idx val="3"/>
          <c:order val="3"/>
          <c:tx>
            <c:strRef>
              <c:f>S_Agri!$AL$3</c:f>
              <c:strCache>
                <c:ptCount val="1"/>
                <c:pt idx="0">
                  <c:v>2030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S_Agri!$AL$4:$AL$11</c:f>
              <c:numCache>
                <c:formatCode>0.0000%</c:formatCode>
                <c:ptCount val="8"/>
                <c:pt idx="0">
                  <c:v>2.6094067198901464E-5</c:v>
                </c:pt>
                <c:pt idx="1">
                  <c:v>7.5274288812043235E-5</c:v>
                </c:pt>
                <c:pt idx="2">
                  <c:v>-1.4434749653659416E-5</c:v>
                </c:pt>
                <c:pt idx="3">
                  <c:v>3.3833431610171824E-5</c:v>
                </c:pt>
                <c:pt idx="4">
                  <c:v>2.9003476956647666E-5</c:v>
                </c:pt>
                <c:pt idx="5">
                  <c:v>5.0808364106551989E-5</c:v>
                </c:pt>
                <c:pt idx="6">
                  <c:v>3.7433470448730406E-5</c:v>
                </c:pt>
                <c:pt idx="7">
                  <c:v>-1.6961618972161292E-5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A2-40C7-B5D5-A5876648007B}"/>
            </c:ext>
          </c:extLst>
        </c:ser>
        <c:ser>
          <c:idx val="4"/>
          <c:order val="4"/>
          <c:tx>
            <c:strRef>
              <c:f>S_Agri!$AM$3</c:f>
              <c:strCache>
                <c:ptCount val="1"/>
                <c:pt idx="0">
                  <c:v>2031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S_Agri!$AM$4:$AM$11</c:f>
              <c:numCache>
                <c:formatCode>0.0000%</c:formatCode>
                <c:ptCount val="8"/>
                <c:pt idx="0">
                  <c:v>2.8225727378597026E-5</c:v>
                </c:pt>
                <c:pt idx="1">
                  <c:v>7.9839952323900977E-5</c:v>
                </c:pt>
                <c:pt idx="2">
                  <c:v>-1.4328495366807387E-5</c:v>
                </c:pt>
                <c:pt idx="3">
                  <c:v>3.6448545163322946E-5</c:v>
                </c:pt>
                <c:pt idx="4">
                  <c:v>3.13756140331496E-5</c:v>
                </c:pt>
                <c:pt idx="5">
                  <c:v>5.4179638543305414E-5</c:v>
                </c:pt>
                <c:pt idx="6">
                  <c:v>4.0140729647182617E-5</c:v>
                </c:pt>
                <c:pt idx="7">
                  <c:v>-1.7004547002127359E-5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A2-40C7-B5D5-A5876648007B}"/>
            </c:ext>
          </c:extLst>
        </c:ser>
        <c:ser>
          <c:idx val="5"/>
          <c:order val="5"/>
          <c:tx>
            <c:strRef>
              <c:f>S_Agri!$AN$3</c:f>
              <c:strCache>
                <c:ptCount val="1"/>
                <c:pt idx="0">
                  <c:v>2032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S_Agri!$AN$4:$AN$11</c:f>
              <c:numCache>
                <c:formatCode>0.0000%</c:formatCode>
                <c:ptCount val="8"/>
                <c:pt idx="0">
                  <c:v>3.0156611751899342E-5</c:v>
                </c:pt>
                <c:pt idx="1">
                  <c:v>8.4386181200859955E-5</c:v>
                </c:pt>
                <c:pt idx="2">
                  <c:v>-1.4570077952801701E-5</c:v>
                </c:pt>
                <c:pt idx="3">
                  <c:v>3.8879545560244487E-5</c:v>
                </c:pt>
                <c:pt idx="4">
                  <c:v>3.3546375765832547E-5</c:v>
                </c:pt>
                <c:pt idx="5">
                  <c:v>5.7439743602459308E-5</c:v>
                </c:pt>
                <c:pt idx="6">
                  <c:v>4.2687153031199983E-5</c:v>
                </c:pt>
                <c:pt idx="7">
                  <c:v>-1.7401022389943427E-5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7A2-40C7-B5D5-A5876648007B}"/>
            </c:ext>
          </c:extLst>
        </c:ser>
        <c:ser>
          <c:idx val="6"/>
          <c:order val="6"/>
          <c:tx>
            <c:strRef>
              <c:f>S_Agri!$AO$3</c:f>
              <c:strCache>
                <c:ptCount val="1"/>
                <c:pt idx="0">
                  <c:v>2033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S_Agri!$AO$4:$AO$11</c:f>
              <c:numCache>
                <c:formatCode>0.0000%</c:formatCode>
                <c:ptCount val="8"/>
                <c:pt idx="0">
                  <c:v>3.1540325247643569E-5</c:v>
                </c:pt>
                <c:pt idx="1">
                  <c:v>8.8625171673954267E-5</c:v>
                </c:pt>
                <c:pt idx="2">
                  <c:v>-1.5553652928519687E-5</c:v>
                </c:pt>
                <c:pt idx="3">
                  <c:v>4.0796263745429549E-5</c:v>
                </c:pt>
                <c:pt idx="4">
                  <c:v>3.5178377865495235E-5</c:v>
                </c:pt>
                <c:pt idx="5">
                  <c:v>6.0273819699479853E-5</c:v>
                </c:pt>
                <c:pt idx="6">
                  <c:v>4.4740973372637085E-5</c:v>
                </c:pt>
                <c:pt idx="7">
                  <c:v>-1.8549148912100165E-5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7A2-40C7-B5D5-A5876648007B}"/>
            </c:ext>
          </c:extLst>
        </c:ser>
        <c:ser>
          <c:idx val="7"/>
          <c:order val="7"/>
          <c:tx>
            <c:strRef>
              <c:f>S_Agri!$AP$3</c:f>
              <c:strCache>
                <c:ptCount val="1"/>
                <c:pt idx="0">
                  <c:v>2034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S_Agri!$AP$4:$AP$11</c:f>
              <c:numCache>
                <c:formatCode>0.0000%</c:formatCode>
                <c:ptCount val="8"/>
                <c:pt idx="0">
                  <c:v>3.2308378584773065E-5</c:v>
                </c:pt>
                <c:pt idx="1">
                  <c:v>9.2493451314749024E-5</c:v>
                </c:pt>
                <c:pt idx="2">
                  <c:v>-1.7353615000103823E-5</c:v>
                </c:pt>
                <c:pt idx="3">
                  <c:v>4.2137270095142974E-5</c:v>
                </c:pt>
                <c:pt idx="4">
                  <c:v>3.6209473827823594E-5</c:v>
                </c:pt>
                <c:pt idx="5">
                  <c:v>6.2616003934296206E-5</c:v>
                </c:pt>
                <c:pt idx="6">
                  <c:v>4.6235895384304712E-5</c:v>
                </c:pt>
                <c:pt idx="7">
                  <c:v>-2.0526036200941133E-5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7A2-40C7-B5D5-A5876648007B}"/>
            </c:ext>
          </c:extLst>
        </c:ser>
        <c:ser>
          <c:idx val="8"/>
          <c:order val="8"/>
          <c:tx>
            <c:strRef>
              <c:f>S_Agri!$AQ$3</c:f>
              <c:strCache>
                <c:ptCount val="1"/>
                <c:pt idx="0">
                  <c:v>2035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S_Agri!$AQ$4:$AQ$11</c:f>
              <c:numCache>
                <c:formatCode>0.0000%</c:formatCode>
                <c:ptCount val="8"/>
                <c:pt idx="0">
                  <c:v>3.2532177459999582E-5</c:v>
                </c:pt>
                <c:pt idx="1">
                  <c:v>9.6059932745725759E-5</c:v>
                </c:pt>
                <c:pt idx="2">
                  <c:v>-1.9896281574712338E-5</c:v>
                </c:pt>
                <c:pt idx="3">
                  <c:v>4.2971844350677428E-5</c:v>
                </c:pt>
                <c:pt idx="4">
                  <c:v>3.6709611159355136E-5</c:v>
                </c:pt>
                <c:pt idx="5">
                  <c:v>6.4535700881798242E-5</c:v>
                </c:pt>
                <c:pt idx="6">
                  <c:v>4.7241923289901189E-5</c:v>
                </c:pt>
                <c:pt idx="7">
                  <c:v>-2.3256383129305122E-5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7A2-40C7-B5D5-A5876648007B}"/>
            </c:ext>
          </c:extLst>
        </c:ser>
        <c:ser>
          <c:idx val="9"/>
          <c:order val="9"/>
          <c:tx>
            <c:strRef>
              <c:f>S_Agri!$AR$3</c:f>
              <c:strCache>
                <c:ptCount val="1"/>
                <c:pt idx="0">
                  <c:v>2036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S_Agri!$AR$4:$AR$11</c:f>
              <c:numCache>
                <c:formatCode>0.0000%</c:formatCode>
                <c:ptCount val="8"/>
                <c:pt idx="0">
                  <c:v>3.2899946778473815E-5</c:v>
                </c:pt>
                <c:pt idx="1">
                  <c:v>9.992948363309028E-5</c:v>
                </c:pt>
                <c:pt idx="2">
                  <c:v>-2.2425507568669538E-5</c:v>
                </c:pt>
                <c:pt idx="3">
                  <c:v>4.3972170593391191E-5</c:v>
                </c:pt>
                <c:pt idx="4">
                  <c:v>3.736013609638514E-5</c:v>
                </c:pt>
                <c:pt idx="5">
                  <c:v>6.6678347565859476E-5</c:v>
                </c:pt>
                <c:pt idx="6">
                  <c:v>4.8427864612509113E-5</c:v>
                </c:pt>
                <c:pt idx="7">
                  <c:v>-2.5980540016859204E-5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7A2-40C7-B5D5-A5876648007B}"/>
            </c:ext>
          </c:extLst>
        </c:ser>
        <c:ser>
          <c:idx val="10"/>
          <c:order val="10"/>
          <c:tx>
            <c:strRef>
              <c:f>S_Agri!$AS$3</c:f>
              <c:strCache>
                <c:ptCount val="1"/>
                <c:pt idx="0">
                  <c:v>2037</c:v>
                </c:pt>
              </c:strCache>
            </c:strRef>
          </c:tx>
          <c:spPr>
            <a:solidFill>
              <a:schemeClr val="accent1">
                <a:tint val="42000"/>
              </a:schemeClr>
            </a:solidFill>
            <a:ln>
              <a:noFill/>
            </a:ln>
            <a:effectLst/>
          </c:spPr>
          <c:invertIfNegative val="0"/>
          <c:cat>
            <c:strRef>
              <c:f>S_Agri!$AH$4:$AH$11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S_Agri!$AS$4:$AS$11</c:f>
              <c:numCache>
                <c:formatCode>0.0000%</c:formatCode>
                <c:ptCount val="8"/>
                <c:pt idx="0">
                  <c:v>3.3426172775004388E-5</c:v>
                </c:pt>
                <c:pt idx="1">
                  <c:v>1.0412494223602016E-4</c:v>
                </c:pt>
                <c:pt idx="2">
                  <c:v>-2.4934183558052552E-5</c:v>
                </c:pt>
                <c:pt idx="3">
                  <c:v>4.5151748949954411E-5</c:v>
                </c:pt>
                <c:pt idx="4">
                  <c:v>3.8173883617936716E-5</c:v>
                </c:pt>
                <c:pt idx="5">
                  <c:v>6.9062163331361887E-5</c:v>
                </c:pt>
                <c:pt idx="6">
                  <c:v>4.9810011627692962E-5</c:v>
                </c:pt>
                <c:pt idx="7">
                  <c:v>-2.8690744392004158E-5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7A2-40C7-B5D5-A587664800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6988799"/>
        <c:axId val="746981119"/>
      </c:barChart>
      <c:catAx>
        <c:axId val="746988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6981119"/>
        <c:crosses val="autoZero"/>
        <c:auto val="1"/>
        <c:lblAlgn val="ctr"/>
        <c:lblOffset val="100"/>
        <c:noMultiLvlLbl val="0"/>
      </c:catAx>
      <c:valAx>
        <c:axId val="746981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6988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accent3">
          <a:lumMod val="7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i="0" u="none" strike="noStrike" kern="1200" spc="0" baseline="0" dirty="0">
                <a:solidFill>
                  <a:schemeClr val="tx1"/>
                </a:solidFill>
              </a:rPr>
              <a:t>Change in average real purchasing power by prefecture (%): from +1000 Skilled BFI workers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0.1062824313446596"/>
          <c:y val="0.14327647758825862"/>
          <c:w val="0.87155941866442355"/>
          <c:h val="0.76714235591633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BFI!$AI$3</c:f>
              <c:strCache>
                <c:ptCount val="1"/>
                <c:pt idx="0">
                  <c:v>2027</c:v>
                </c:pt>
              </c:strCache>
            </c:strRef>
          </c:tx>
          <c:spPr>
            <a:solidFill>
              <a:schemeClr val="accent1">
                <a:tint val="42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BFI!$AI$4:$AI$11</c:f>
              <c:numCache>
                <c:formatCode>0.0000%</c:formatCode>
                <c:ptCount val="8"/>
                <c:pt idx="0">
                  <c:v>-1.4174173588024676E-6</c:v>
                </c:pt>
                <c:pt idx="1">
                  <c:v>-4.4712372124706407E-6</c:v>
                </c:pt>
                <c:pt idx="2">
                  <c:v>6.4360662104592131E-7</c:v>
                </c:pt>
                <c:pt idx="3">
                  <c:v>2.0063232929528532E-7</c:v>
                </c:pt>
                <c:pt idx="4">
                  <c:v>2.8245901966629511E-7</c:v>
                </c:pt>
                <c:pt idx="5">
                  <c:v>-1.6323295374103702E-6</c:v>
                </c:pt>
                <c:pt idx="6">
                  <c:v>-1.0413465210956421E-6</c:v>
                </c:pt>
                <c:pt idx="7">
                  <c:v>-5.4773571817311854E-7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C-4297-B5A4-31EF3A3639B6}"/>
            </c:ext>
          </c:extLst>
        </c:ser>
        <c:ser>
          <c:idx val="1"/>
          <c:order val="1"/>
          <c:tx>
            <c:strRef>
              <c:f>BFI!$AJ$3</c:f>
              <c:strCache>
                <c:ptCount val="1"/>
                <c:pt idx="0">
                  <c:v>2028</c:v>
                </c:pt>
              </c:strCache>
            </c:strRef>
          </c:tx>
          <c:spPr>
            <a:solidFill>
              <a:schemeClr val="accent1">
                <a:tint val="54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BFI!$AJ$4:$AJ$11</c:f>
              <c:numCache>
                <c:formatCode>0.0000%</c:formatCode>
                <c:ptCount val="8"/>
                <c:pt idx="0">
                  <c:v>-8.0515256697824706E-7</c:v>
                </c:pt>
                <c:pt idx="1">
                  <c:v>-3.901947909513982E-6</c:v>
                </c:pt>
                <c:pt idx="2">
                  <c:v>1.2790850721971239E-6</c:v>
                </c:pt>
                <c:pt idx="3">
                  <c:v>8.5852689209033252E-7</c:v>
                </c:pt>
                <c:pt idx="4">
                  <c:v>9.4307869764200061E-7</c:v>
                </c:pt>
                <c:pt idx="5">
                  <c:v>-1.0281371565188537E-6</c:v>
                </c:pt>
                <c:pt idx="6">
                  <c:v>-4.282104401179207E-7</c:v>
                </c:pt>
                <c:pt idx="7">
                  <c:v>7.3210773027112469E-8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5C-4297-B5A4-31EF3A3639B6}"/>
            </c:ext>
          </c:extLst>
        </c:ser>
        <c:ser>
          <c:idx val="2"/>
          <c:order val="2"/>
          <c:tx>
            <c:strRef>
              <c:f>BFI!$AK$3</c:f>
              <c:strCache>
                <c:ptCount val="1"/>
                <c:pt idx="0">
                  <c:v>2029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BFI!$AK$4:$AK$11</c:f>
              <c:numCache>
                <c:formatCode>0.0000%</c:formatCode>
                <c:ptCount val="8"/>
                <c:pt idx="0">
                  <c:v>-3.7950326515326216E-7</c:v>
                </c:pt>
                <c:pt idx="1">
                  <c:v>-3.5148434128919479E-6</c:v>
                </c:pt>
                <c:pt idx="2">
                  <c:v>1.7278132863438589E-6</c:v>
                </c:pt>
                <c:pt idx="3">
                  <c:v>1.3230003023936019E-6</c:v>
                </c:pt>
                <c:pt idx="4">
                  <c:v>1.4092697407355242E-6</c:v>
                </c:pt>
                <c:pt idx="5">
                  <c:v>-6.1332028828920185E-7</c:v>
                </c:pt>
                <c:pt idx="6">
                  <c:v>-4.0698232466443501E-9</c:v>
                </c:pt>
                <c:pt idx="7">
                  <c:v>5.109740892087358E-7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5C-4297-B5A4-31EF3A3639B6}"/>
            </c:ext>
          </c:extLst>
        </c:ser>
        <c:ser>
          <c:idx val="3"/>
          <c:order val="3"/>
          <c:tx>
            <c:strRef>
              <c:f>BFI!$AL$3</c:f>
              <c:strCache>
                <c:ptCount val="1"/>
                <c:pt idx="0">
                  <c:v>2030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BFI!$AL$4:$AL$11</c:f>
              <c:numCache>
                <c:formatCode>0.0000%</c:formatCode>
                <c:ptCount val="8"/>
                <c:pt idx="0">
                  <c:v>-1.0592637335230109E-7</c:v>
                </c:pt>
                <c:pt idx="1">
                  <c:v>-3.2710639187913025E-6</c:v>
                </c:pt>
                <c:pt idx="2">
                  <c:v>2.020247873647212E-6</c:v>
                </c:pt>
                <c:pt idx="3">
                  <c:v>1.6250591947473311E-6</c:v>
                </c:pt>
                <c:pt idx="4">
                  <c:v>1.7128557669536244E-6</c:v>
                </c:pt>
                <c:pt idx="5">
                  <c:v>-3.5092638219013125E-7</c:v>
                </c:pt>
                <c:pt idx="6">
                  <c:v>2.659513929929972E-7</c:v>
                </c:pt>
                <c:pt idx="7">
                  <c:v>7.9807798290767288E-7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5C-4297-B5A4-31EF3A3639B6}"/>
            </c:ext>
          </c:extLst>
        </c:ser>
        <c:ser>
          <c:idx val="4"/>
          <c:order val="4"/>
          <c:tx>
            <c:strRef>
              <c:f>BFI!$AM$3</c:f>
              <c:strCache>
                <c:ptCount val="1"/>
                <c:pt idx="0">
                  <c:v>2031</c:v>
                </c:pt>
              </c:strCache>
            </c:strRef>
          </c:tx>
          <c:spPr>
            <a:solidFill>
              <a:schemeClr val="accent1">
                <a:tint val="89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BFI!$AM$4:$AM$11</c:f>
              <c:numCache>
                <c:formatCode>0.0000%</c:formatCode>
                <c:ptCount val="8"/>
                <c:pt idx="0">
                  <c:v>9.0532513406798916E-8</c:v>
                </c:pt>
                <c:pt idx="1">
                  <c:v>-3.0948141616869785E-6</c:v>
                </c:pt>
                <c:pt idx="2">
                  <c:v>2.2293627459048468E-6</c:v>
                </c:pt>
                <c:pt idx="3">
                  <c:v>1.8394038909562691E-6</c:v>
                </c:pt>
                <c:pt idx="4">
                  <c:v>1.929234397083441E-6</c:v>
                </c:pt>
                <c:pt idx="5">
                  <c:v>-1.6392427871828225E-7</c:v>
                </c:pt>
                <c:pt idx="6">
                  <c:v>4.5779460335084813E-7</c:v>
                </c:pt>
                <c:pt idx="7">
                  <c:v>1.0074747790529277E-6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5C-4297-B5A4-31EF3A3639B6}"/>
            </c:ext>
          </c:extLst>
        </c:ser>
        <c:ser>
          <c:idx val="5"/>
          <c:order val="5"/>
          <c:tx>
            <c:strRef>
              <c:f>BFI!$AN$3</c:f>
              <c:strCache>
                <c:ptCount val="1"/>
                <c:pt idx="0">
                  <c:v>2032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BFI!$AN$4:$AN$11</c:f>
              <c:numCache>
                <c:formatCode>0.0000%</c:formatCode>
                <c:ptCount val="8"/>
                <c:pt idx="0">
                  <c:v>2.5533018513737544E-7</c:v>
                </c:pt>
                <c:pt idx="1">
                  <c:v>-2.9458981897086609E-6</c:v>
                </c:pt>
                <c:pt idx="2">
                  <c:v>2.4038242909682514E-6</c:v>
                </c:pt>
                <c:pt idx="3">
                  <c:v>2.0174933153902469E-6</c:v>
                </c:pt>
                <c:pt idx="4">
                  <c:v>2.1095032372571559E-6</c:v>
                </c:pt>
                <c:pt idx="5">
                  <c:v>-6.9833334351673E-9</c:v>
                </c:pt>
                <c:pt idx="6">
                  <c:v>6.1808819389350404E-7</c:v>
                </c:pt>
                <c:pt idx="7">
                  <c:v>1.1840155359168583E-6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5C-4297-B5A4-31EF3A3639B6}"/>
            </c:ext>
          </c:extLst>
        </c:ser>
        <c:ser>
          <c:idx val="6"/>
          <c:order val="6"/>
          <c:tx>
            <c:strRef>
              <c:f>BFI!$AO$3</c:f>
              <c:strCache>
                <c:ptCount val="1"/>
                <c:pt idx="0">
                  <c:v>2033</c:v>
                </c:pt>
              </c:strCache>
            </c:strRef>
          </c:tx>
          <c:spPr>
            <a:solidFill>
              <a:schemeClr val="accent1">
                <a:shade val="88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BFI!$AO$4:$AO$11</c:f>
              <c:numCache>
                <c:formatCode>0.0000%</c:formatCode>
                <c:ptCount val="8"/>
                <c:pt idx="0">
                  <c:v>4.0591915780948073E-7</c:v>
                </c:pt>
                <c:pt idx="1">
                  <c:v>-2.8076864460310632E-6</c:v>
                </c:pt>
                <c:pt idx="2">
                  <c:v>2.5614517084315503E-6</c:v>
                </c:pt>
                <c:pt idx="3">
                  <c:v>2.1776449903053745E-6</c:v>
                </c:pt>
                <c:pt idx="4">
                  <c:v>2.2719987618623804E-6</c:v>
                </c:pt>
                <c:pt idx="5">
                  <c:v>1.3766838766408967E-7</c:v>
                </c:pt>
                <c:pt idx="6">
                  <c:v>7.6469141673541333E-7</c:v>
                </c:pt>
                <c:pt idx="7">
                  <c:v>1.3447779142179091E-6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35C-4297-B5A4-31EF3A3639B6}"/>
            </c:ext>
          </c:extLst>
        </c:ser>
        <c:ser>
          <c:idx val="7"/>
          <c:order val="7"/>
          <c:tx>
            <c:strRef>
              <c:f>BFI!$AP$3</c:f>
              <c:strCache>
                <c:ptCount val="1"/>
                <c:pt idx="0">
                  <c:v>2034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BFI!$AP$4:$AP$11</c:f>
              <c:numCache>
                <c:formatCode>0.0000%</c:formatCode>
                <c:ptCount val="8"/>
                <c:pt idx="0">
                  <c:v>5.2482012846791434E-7</c:v>
                </c:pt>
                <c:pt idx="1">
                  <c:v>-2.6964840008460334E-6</c:v>
                </c:pt>
                <c:pt idx="2">
                  <c:v>2.6841849053548969E-6</c:v>
                </c:pt>
                <c:pt idx="3">
                  <c:v>2.3009336166387071E-6</c:v>
                </c:pt>
                <c:pt idx="4">
                  <c:v>2.3977187549787089E-6</c:v>
                </c:pt>
                <c:pt idx="5">
                  <c:v>2.5190760871822501E-7</c:v>
                </c:pt>
                <c:pt idx="6">
                  <c:v>8.7963903811237286E-7</c:v>
                </c:pt>
                <c:pt idx="7">
                  <c:v>1.4728415970706268E-6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35C-4297-B5A4-31EF3A3639B6}"/>
            </c:ext>
          </c:extLst>
        </c:ser>
        <c:ser>
          <c:idx val="8"/>
          <c:order val="8"/>
          <c:tx>
            <c:strRef>
              <c:f>BFI!$AQ$3</c:f>
              <c:strCache>
                <c:ptCount val="1"/>
                <c:pt idx="0">
                  <c:v>2035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BFI!$AQ$4:$AQ$11</c:f>
              <c:numCache>
                <c:formatCode>0.0000%</c:formatCode>
                <c:ptCount val="8"/>
                <c:pt idx="0">
                  <c:v>6.2541742302070844E-7</c:v>
                </c:pt>
                <c:pt idx="1">
                  <c:v>-2.6037401113436172E-6</c:v>
                </c:pt>
                <c:pt idx="2">
                  <c:v>2.7887857082685769E-6</c:v>
                </c:pt>
                <c:pt idx="3">
                  <c:v>2.4065670660134972E-6</c:v>
                </c:pt>
                <c:pt idx="4">
                  <c:v>2.5055426689109265E-6</c:v>
                </c:pt>
                <c:pt idx="5">
                  <c:v>3.4836396585472291E-7</c:v>
                </c:pt>
                <c:pt idx="6">
                  <c:v>9.768527597338295E-7</c:v>
                </c:pt>
                <c:pt idx="7">
                  <c:v>1.5814317640186587E-6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5C-4297-B5A4-31EF3A3639B6}"/>
            </c:ext>
          </c:extLst>
        </c:ser>
        <c:ser>
          <c:idx val="9"/>
          <c:order val="9"/>
          <c:tx>
            <c:strRef>
              <c:f>BFI!$AR$3</c:f>
              <c:strCache>
                <c:ptCount val="1"/>
                <c:pt idx="0">
                  <c:v>2036</c:v>
                </c:pt>
              </c:strCache>
            </c:strRef>
          </c:tx>
          <c:spPr>
            <a:solidFill>
              <a:schemeClr val="accent1">
                <a:shade val="53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BFI!$AR$4:$AR$11</c:f>
              <c:numCache>
                <c:formatCode>0.0000%</c:formatCode>
                <c:ptCount val="8"/>
                <c:pt idx="0">
                  <c:v>6.9374101211701054E-7</c:v>
                </c:pt>
                <c:pt idx="1">
                  <c:v>-2.5420098911857399E-6</c:v>
                </c:pt>
                <c:pt idx="2">
                  <c:v>2.8604583018760449E-6</c:v>
                </c:pt>
                <c:pt idx="3">
                  <c:v>2.4790678181751279E-6</c:v>
                </c:pt>
                <c:pt idx="4">
                  <c:v>2.5800323078810119E-6</c:v>
                </c:pt>
                <c:pt idx="5">
                  <c:v>4.1270814380845344E-7</c:v>
                </c:pt>
                <c:pt idx="6">
                  <c:v>1.04194357685825E-6</c:v>
                </c:pt>
                <c:pt idx="7">
                  <c:v>1.656775871702164E-6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35C-4297-B5A4-31EF3A3639B6}"/>
            </c:ext>
          </c:extLst>
        </c:ser>
        <c:ser>
          <c:idx val="10"/>
          <c:order val="10"/>
          <c:tx>
            <c:strRef>
              <c:f>BFI!$AS$3</c:f>
              <c:strCache>
                <c:ptCount val="1"/>
                <c:pt idx="0">
                  <c:v>2037</c:v>
                </c:pt>
              </c:strCache>
            </c:strRef>
          </c:tx>
          <c:spPr>
            <a:solidFill>
              <a:schemeClr val="accent1">
                <a:shade val="41000"/>
              </a:schemeClr>
            </a:solidFill>
            <a:ln>
              <a:noFill/>
            </a:ln>
            <a:effectLst/>
          </c:spPr>
          <c:invertIfNegative val="0"/>
          <c:cat>
            <c:strRef>
              <c:f>BFI!$AH$4:$AH$11</c:f>
              <c:strCache>
                <c:ptCount val="8"/>
                <c:pt idx="0">
                  <c:v>National Average wage</c:v>
                </c:pt>
                <c:pt idx="1">
                  <c:v>Tokyo-to</c:v>
                </c:pt>
                <c:pt idx="2">
                  <c:v>Fukushima-ken</c:v>
                </c:pt>
                <c:pt idx="3">
                  <c:v>Toyama-ken</c:v>
                </c:pt>
                <c:pt idx="4">
                  <c:v>Mie-ken</c:v>
                </c:pt>
                <c:pt idx="5">
                  <c:v>Kyoto-fu</c:v>
                </c:pt>
                <c:pt idx="6">
                  <c:v>Hiroshima-ken</c:v>
                </c:pt>
                <c:pt idx="7">
                  <c:v>Oita-ken</c:v>
                </c:pt>
              </c:strCache>
            </c:strRef>
          </c:cat>
          <c:val>
            <c:numRef>
              <c:f>BFI!$AS$4:$AS$11</c:f>
              <c:numCache>
                <c:formatCode>0.0000%</c:formatCode>
                <c:ptCount val="8"/>
                <c:pt idx="0">
                  <c:v>7.4096857304766869E-7</c:v>
                </c:pt>
                <c:pt idx="1">
                  <c:v>-2.4972084630833073E-6</c:v>
                </c:pt>
                <c:pt idx="2">
                  <c:v>2.9081220230720229E-6</c:v>
                </c:pt>
                <c:pt idx="3">
                  <c:v>2.5263547441920531E-6</c:v>
                </c:pt>
                <c:pt idx="4">
                  <c:v>2.6298585747966191E-6</c:v>
                </c:pt>
                <c:pt idx="5">
                  <c:v>4.5716556703258109E-7</c:v>
                </c:pt>
                <c:pt idx="6">
                  <c:v>1.0855903402463764E-6</c:v>
                </c:pt>
                <c:pt idx="7">
                  <c:v>1.7098940164853205E-6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35C-4297-B5A4-31EF3A3639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-27"/>
        <c:axId val="1385167935"/>
        <c:axId val="1385169855"/>
      </c:barChart>
      <c:catAx>
        <c:axId val="138516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169855"/>
        <c:crosses val="autoZero"/>
        <c:auto val="1"/>
        <c:lblAlgn val="ctr"/>
        <c:lblOffset val="100"/>
        <c:noMultiLvlLbl val="0"/>
      </c:catAx>
      <c:valAx>
        <c:axId val="1385169855"/>
        <c:scaling>
          <c:orientation val="minMax"/>
          <c:max val="3.0000000000000009E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16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Change in real wages in Japan (%): +1000 skilled BFI visas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91541767661556"/>
          <c:y val="0.12464957264957265"/>
          <c:w val="0.85413058340385051"/>
          <c:h val="0.70228467595396737"/>
        </c:manualLayout>
      </c:layout>
      <c:lineChart>
        <c:grouping val="standard"/>
        <c:varyColors val="0"/>
        <c:ser>
          <c:idx val="0"/>
          <c:order val="0"/>
          <c:tx>
            <c:strRef>
              <c:f>'DinD wage analysis'!$D$27</c:f>
              <c:strCache>
                <c:ptCount val="1"/>
                <c:pt idx="0">
                  <c:v>U_Agri</c:v>
                </c:pt>
              </c:strCache>
            </c:strRef>
          </c:tx>
          <c:spPr>
            <a:ln w="2857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analysis'!$E$27:$O$27</c:f>
              <c:numCache>
                <c:formatCode>0.00%</c:formatCode>
                <c:ptCount val="11"/>
                <c:pt idx="0">
                  <c:v>7.4033690000000012E-6</c:v>
                </c:pt>
                <c:pt idx="1">
                  <c:v>1.0584166999999999E-5</c:v>
                </c:pt>
                <c:pt idx="2">
                  <c:v>1.4056502E-5</c:v>
                </c:pt>
                <c:pt idx="3">
                  <c:v>1.7482858999999999E-5</c:v>
                </c:pt>
                <c:pt idx="4">
                  <c:v>2.0552291499999996E-5</c:v>
                </c:pt>
                <c:pt idx="5">
                  <c:v>2.3293398269999999E-5</c:v>
                </c:pt>
                <c:pt idx="6">
                  <c:v>2.5619098999999997E-5</c:v>
                </c:pt>
                <c:pt idx="7">
                  <c:v>2.7590393E-5</c:v>
                </c:pt>
                <c:pt idx="8">
                  <c:v>2.9382310999999998E-5</c:v>
                </c:pt>
                <c:pt idx="9">
                  <c:v>3.1026570999999999E-5</c:v>
                </c:pt>
                <c:pt idx="10">
                  <c:v>3.2509284E-5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9A-4374-9A3F-E38EF000BA06}"/>
            </c:ext>
          </c:extLst>
        </c:ser>
        <c:ser>
          <c:idx val="1"/>
          <c:order val="1"/>
          <c:tx>
            <c:strRef>
              <c:f>'DinD wage analysis'!$D$28</c:f>
              <c:strCache>
                <c:ptCount val="1"/>
                <c:pt idx="0">
                  <c:v>U_Industry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analysis'!$E$28:$O$28</c:f>
              <c:numCache>
                <c:formatCode>0.00%</c:formatCode>
                <c:ptCount val="11"/>
                <c:pt idx="0">
                  <c:v>1.6830528999999997E-5</c:v>
                </c:pt>
                <c:pt idx="1">
                  <c:v>1.7709536999999998E-5</c:v>
                </c:pt>
                <c:pt idx="2">
                  <c:v>1.8248831999999998E-5</c:v>
                </c:pt>
                <c:pt idx="3">
                  <c:v>1.8493428999999997E-5</c:v>
                </c:pt>
                <c:pt idx="4">
                  <c:v>1.8552281500000001E-5</c:v>
                </c:pt>
                <c:pt idx="5">
                  <c:v>1.859338827E-5</c:v>
                </c:pt>
                <c:pt idx="6">
                  <c:v>1.8631399E-5</c:v>
                </c:pt>
                <c:pt idx="7">
                  <c:v>1.8629872999999999E-5</c:v>
                </c:pt>
                <c:pt idx="8">
                  <c:v>1.8642961000000001E-5</c:v>
                </c:pt>
                <c:pt idx="9">
                  <c:v>1.8609771E-5</c:v>
                </c:pt>
                <c:pt idx="10">
                  <c:v>1.8516684000000001E-5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59A-4374-9A3F-E38EF000BA06}"/>
            </c:ext>
          </c:extLst>
        </c:ser>
        <c:ser>
          <c:idx val="2"/>
          <c:order val="2"/>
          <c:tx>
            <c:strRef>
              <c:f>'DinD wage analysis'!$D$29</c:f>
              <c:strCache>
                <c:ptCount val="1"/>
                <c:pt idx="0">
                  <c:v>U_Services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analysis'!$E$29:$O$29</c:f>
              <c:numCache>
                <c:formatCode>0.00%</c:formatCode>
                <c:ptCount val="11"/>
                <c:pt idx="0">
                  <c:v>8.4113290000000013E-6</c:v>
                </c:pt>
                <c:pt idx="1">
                  <c:v>8.8118169999999991E-6</c:v>
                </c:pt>
                <c:pt idx="2">
                  <c:v>9.0546619999999993E-6</c:v>
                </c:pt>
                <c:pt idx="3">
                  <c:v>9.1825590000000003E-6</c:v>
                </c:pt>
                <c:pt idx="4">
                  <c:v>9.2839414999999995E-6</c:v>
                </c:pt>
                <c:pt idx="5">
                  <c:v>9.3662092700000002E-6</c:v>
                </c:pt>
                <c:pt idx="6">
                  <c:v>9.452519E-6</c:v>
                </c:pt>
                <c:pt idx="7">
                  <c:v>9.5364909999999996E-6</c:v>
                </c:pt>
                <c:pt idx="8">
                  <c:v>9.5968279999999993E-6</c:v>
                </c:pt>
                <c:pt idx="9">
                  <c:v>9.6311729999999997E-6</c:v>
                </c:pt>
                <c:pt idx="10">
                  <c:v>9.6545679999999998E-6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59A-4374-9A3F-E38EF000BA06}"/>
            </c:ext>
          </c:extLst>
        </c:ser>
        <c:ser>
          <c:idx val="3"/>
          <c:order val="3"/>
          <c:tx>
            <c:strRef>
              <c:f>'DinD wage analysis'!$D$30</c:f>
              <c:strCache>
                <c:ptCount val="1"/>
                <c:pt idx="0">
                  <c:v>S_Agri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analysis'!$E$30:$O$30</c:f>
              <c:numCache>
                <c:formatCode>0.00%</c:formatCode>
                <c:ptCount val="11"/>
                <c:pt idx="0">
                  <c:v>7.4033790000000002E-6</c:v>
                </c:pt>
                <c:pt idx="1">
                  <c:v>1.0479546999999999E-5</c:v>
                </c:pt>
                <c:pt idx="2">
                  <c:v>1.3849422000000002E-5</c:v>
                </c:pt>
                <c:pt idx="3">
                  <c:v>1.7270688999999997E-5</c:v>
                </c:pt>
                <c:pt idx="4">
                  <c:v>2.04379515E-5</c:v>
                </c:pt>
                <c:pt idx="5">
                  <c:v>2.317905827E-5</c:v>
                </c:pt>
                <c:pt idx="6">
                  <c:v>2.5504749000000001E-5</c:v>
                </c:pt>
                <c:pt idx="7">
                  <c:v>2.7476043E-5</c:v>
                </c:pt>
                <c:pt idx="8">
                  <c:v>2.9267961000000002E-5</c:v>
                </c:pt>
                <c:pt idx="9">
                  <c:v>3.1009761000000002E-5</c:v>
                </c:pt>
                <c:pt idx="10">
                  <c:v>3.2492474000000003E-5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59A-4374-9A3F-E38EF000BA06}"/>
            </c:ext>
          </c:extLst>
        </c:ser>
        <c:ser>
          <c:idx val="4"/>
          <c:order val="4"/>
          <c:tx>
            <c:strRef>
              <c:f>'DinD wage analysis'!$D$31</c:f>
              <c:strCache>
                <c:ptCount val="1"/>
                <c:pt idx="0">
                  <c:v>S_Extrac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analysis'!$E$31:$O$31</c:f>
              <c:numCache>
                <c:formatCode>0.00%</c:formatCode>
                <c:ptCount val="11"/>
                <c:pt idx="0">
                  <c:v>-7.1621020999999995E-5</c:v>
                </c:pt>
                <c:pt idx="1">
                  <c:v>-5.6950792999999998E-5</c:v>
                </c:pt>
                <c:pt idx="2">
                  <c:v>-4.1631148E-5</c:v>
                </c:pt>
                <c:pt idx="3">
                  <c:v>-2.7163271000000002E-5</c:v>
                </c:pt>
                <c:pt idx="4">
                  <c:v>-1.46665685E-5</c:v>
                </c:pt>
                <c:pt idx="5">
                  <c:v>-3.9824847299999999E-6</c:v>
                </c:pt>
                <c:pt idx="6">
                  <c:v>4.7019330000000001E-6</c:v>
                </c:pt>
                <c:pt idx="7">
                  <c:v>1.1902213E-5</c:v>
                </c:pt>
                <c:pt idx="8">
                  <c:v>1.8243970999999997E-5</c:v>
                </c:pt>
                <c:pt idx="9">
                  <c:v>2.3789511E-5</c:v>
                </c:pt>
                <c:pt idx="10">
                  <c:v>2.7827893999999999E-5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59A-4374-9A3F-E38EF000BA06}"/>
            </c:ext>
          </c:extLst>
        </c:ser>
        <c:ser>
          <c:idx val="5"/>
          <c:order val="5"/>
          <c:tx>
            <c:strRef>
              <c:f>'DinD wage analysis'!$D$32</c:f>
              <c:strCache>
                <c:ptCount val="1"/>
                <c:pt idx="0">
                  <c:v>S_Manu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analysis'!$E$32:$O$32</c:f>
              <c:numCache>
                <c:formatCode>0.00%</c:formatCode>
                <c:ptCount val="11"/>
                <c:pt idx="0">
                  <c:v>5.5685290000000003E-6</c:v>
                </c:pt>
                <c:pt idx="1">
                  <c:v>7.3155070000000013E-6</c:v>
                </c:pt>
                <c:pt idx="2">
                  <c:v>8.9231419999999992E-6</c:v>
                </c:pt>
                <c:pt idx="3">
                  <c:v>1.0266049E-5</c:v>
                </c:pt>
                <c:pt idx="4">
                  <c:v>1.13817415E-5</c:v>
                </c:pt>
                <c:pt idx="5">
                  <c:v>1.2262418270000001E-5</c:v>
                </c:pt>
                <c:pt idx="6">
                  <c:v>1.3016289000000001E-5</c:v>
                </c:pt>
                <c:pt idx="7">
                  <c:v>1.3510013000000002E-5</c:v>
                </c:pt>
                <c:pt idx="8">
                  <c:v>1.4016321000000001E-5</c:v>
                </c:pt>
                <c:pt idx="9">
                  <c:v>1.4477221000000002E-5</c:v>
                </c:pt>
                <c:pt idx="10">
                  <c:v>1.4878304E-5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59A-4374-9A3F-E38EF000BA06}"/>
            </c:ext>
          </c:extLst>
        </c:ser>
        <c:ser>
          <c:idx val="6"/>
          <c:order val="6"/>
          <c:tx>
            <c:strRef>
              <c:f>'DinD wage analysis'!$D$33</c:f>
              <c:strCache>
                <c:ptCount val="1"/>
                <c:pt idx="0">
                  <c:v>S_EngTech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analysis'!$E$33:$O$33</c:f>
              <c:numCache>
                <c:formatCode>0.00%</c:formatCode>
                <c:ptCount val="11"/>
                <c:pt idx="0">
                  <c:v>-4.6455659000000004E-6</c:v>
                </c:pt>
                <c:pt idx="1">
                  <c:v>-1.9286189999999999E-6</c:v>
                </c:pt>
                <c:pt idx="2">
                  <c:v>6.6531400000000061E-7</c:v>
                </c:pt>
                <c:pt idx="3">
                  <c:v>2.9927389999999998E-6</c:v>
                </c:pt>
                <c:pt idx="4">
                  <c:v>4.9683084999999994E-6</c:v>
                </c:pt>
                <c:pt idx="5">
                  <c:v>6.6304042699999997E-6</c:v>
                </c:pt>
                <c:pt idx="6">
                  <c:v>7.9585920000000001E-6</c:v>
                </c:pt>
                <c:pt idx="7">
                  <c:v>9.0441460000000012E-6</c:v>
                </c:pt>
                <c:pt idx="8">
                  <c:v>9.9448509999999996E-6</c:v>
                </c:pt>
                <c:pt idx="9">
                  <c:v>1.0800791E-5</c:v>
                </c:pt>
                <c:pt idx="10">
                  <c:v>1.1496808E-5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59A-4374-9A3F-E38EF000BA06}"/>
            </c:ext>
          </c:extLst>
        </c:ser>
        <c:ser>
          <c:idx val="7"/>
          <c:order val="7"/>
          <c:tx>
            <c:strRef>
              <c:f>'DinD wage analysis'!$D$34</c:f>
              <c:strCache>
                <c:ptCount val="1"/>
                <c:pt idx="0">
                  <c:v>S_UtilCons</c:v>
                </c:pt>
              </c:strCache>
            </c:strRef>
          </c:tx>
          <c:spPr>
            <a:ln w="28575" cap="rnd">
              <a:solidFill>
                <a:schemeClr val="bg2">
                  <a:lumMod val="2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analysis'!$E$34:$O$34</c:f>
              <c:numCache>
                <c:formatCode>0.00%</c:formatCode>
                <c:ptCount val="11"/>
                <c:pt idx="0">
                  <c:v>2.7467128999999999E-5</c:v>
                </c:pt>
                <c:pt idx="1">
                  <c:v>2.6386597000000004E-5</c:v>
                </c:pt>
                <c:pt idx="2">
                  <c:v>2.5484791999999998E-5</c:v>
                </c:pt>
                <c:pt idx="3">
                  <c:v>2.4726108999999998E-5</c:v>
                </c:pt>
                <c:pt idx="4">
                  <c:v>2.4117101500000001E-5</c:v>
                </c:pt>
                <c:pt idx="5">
                  <c:v>2.3514428270000002E-5</c:v>
                </c:pt>
                <c:pt idx="6">
                  <c:v>2.2970428999999999E-5</c:v>
                </c:pt>
                <c:pt idx="7">
                  <c:v>2.2511683E-5</c:v>
                </c:pt>
                <c:pt idx="8">
                  <c:v>2.2031990999999997E-5</c:v>
                </c:pt>
                <c:pt idx="9">
                  <c:v>2.1602851000000002E-5</c:v>
                </c:pt>
                <c:pt idx="10">
                  <c:v>2.1180323999999997E-5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59A-4374-9A3F-E38EF000BA06}"/>
            </c:ext>
          </c:extLst>
        </c:ser>
        <c:ser>
          <c:idx val="8"/>
          <c:order val="8"/>
          <c:tx>
            <c:strRef>
              <c:f>'DinD wage analysis'!$D$35</c:f>
              <c:strCache>
                <c:ptCount val="1"/>
                <c:pt idx="0">
                  <c:v>S_BFI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analysis'!$E$35:$O$35</c:f>
              <c:numCache>
                <c:formatCode>0.00%</c:formatCode>
                <c:ptCount val="11"/>
                <c:pt idx="0">
                  <c:v>-8.8651051000000002E-5</c:v>
                </c:pt>
                <c:pt idx="1">
                  <c:v>-8.8346003000000013E-5</c:v>
                </c:pt>
                <c:pt idx="2">
                  <c:v>-8.8103188000000001E-5</c:v>
                </c:pt>
                <c:pt idx="3">
                  <c:v>-8.7885880999999993E-5</c:v>
                </c:pt>
                <c:pt idx="4">
                  <c:v>-8.7684898499999997E-5</c:v>
                </c:pt>
                <c:pt idx="5">
                  <c:v>-8.748219173E-5</c:v>
                </c:pt>
                <c:pt idx="6">
                  <c:v>-8.7298971E-5</c:v>
                </c:pt>
                <c:pt idx="7">
                  <c:v>-8.7135437E-5</c:v>
                </c:pt>
                <c:pt idx="8">
                  <c:v>-8.6985789E-5</c:v>
                </c:pt>
                <c:pt idx="9">
                  <c:v>-8.6862548999999998E-5</c:v>
                </c:pt>
                <c:pt idx="10">
                  <c:v>-8.6739406000000001E-5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59A-4374-9A3F-E38EF000BA06}"/>
            </c:ext>
          </c:extLst>
        </c:ser>
        <c:ser>
          <c:idx val="9"/>
          <c:order val="9"/>
          <c:tx>
            <c:strRef>
              <c:f>'DinD wage analysis'!$D$36</c:f>
              <c:strCache>
                <c:ptCount val="1"/>
                <c:pt idx="0">
                  <c:v>S_Transp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analysis'!$E$36:$O$36</c:f>
              <c:numCache>
                <c:formatCode>0.00%</c:formatCode>
                <c:ptCount val="11"/>
                <c:pt idx="0">
                  <c:v>1.4847038999999999E-5</c:v>
                </c:pt>
                <c:pt idx="1">
                  <c:v>1.5246986999999999E-5</c:v>
                </c:pt>
                <c:pt idx="2">
                  <c:v>1.5389381999999999E-5</c:v>
                </c:pt>
                <c:pt idx="3">
                  <c:v>1.5348189E-5</c:v>
                </c:pt>
                <c:pt idx="4">
                  <c:v>1.5247371499999999E-5</c:v>
                </c:pt>
                <c:pt idx="5">
                  <c:v>1.513925827E-5</c:v>
                </c:pt>
                <c:pt idx="6">
                  <c:v>1.5052359000000001E-5</c:v>
                </c:pt>
                <c:pt idx="7">
                  <c:v>1.4977573E-5</c:v>
                </c:pt>
                <c:pt idx="8">
                  <c:v>1.4890060999999998E-5</c:v>
                </c:pt>
                <c:pt idx="9">
                  <c:v>1.4785841E-5</c:v>
                </c:pt>
                <c:pt idx="10">
                  <c:v>1.4669824000000002E-5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159A-4374-9A3F-E38EF000BA06}"/>
            </c:ext>
          </c:extLst>
        </c:ser>
        <c:ser>
          <c:idx val="10"/>
          <c:order val="10"/>
          <c:tx>
            <c:strRef>
              <c:f>'DinD wage analysis'!$D$37</c:f>
              <c:strCache>
                <c:ptCount val="1"/>
                <c:pt idx="0">
                  <c:v>S_Public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analysis'!$E$37:$O$37</c:f>
              <c:numCache>
                <c:formatCode>0.00%</c:formatCode>
                <c:ptCount val="11"/>
                <c:pt idx="0">
                  <c:v>1.3385649E-5</c:v>
                </c:pt>
                <c:pt idx="1">
                  <c:v>1.4361056999999999E-5</c:v>
                </c:pt>
                <c:pt idx="2">
                  <c:v>1.4991442E-5</c:v>
                </c:pt>
                <c:pt idx="3">
                  <c:v>1.5349758999999998E-5</c:v>
                </c:pt>
                <c:pt idx="4">
                  <c:v>1.55455615E-5</c:v>
                </c:pt>
                <c:pt idx="5">
                  <c:v>1.5710978270000001E-5</c:v>
                </c:pt>
                <c:pt idx="6">
                  <c:v>1.5865528999999998E-5</c:v>
                </c:pt>
                <c:pt idx="7">
                  <c:v>1.5969992999999999E-5</c:v>
                </c:pt>
                <c:pt idx="8">
                  <c:v>1.6050121000000002E-5</c:v>
                </c:pt>
                <c:pt idx="9">
                  <c:v>1.6084960999999999E-5</c:v>
                </c:pt>
                <c:pt idx="10">
                  <c:v>1.6068704000000002E-5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159A-4374-9A3F-E38EF000BA06}"/>
            </c:ext>
          </c:extLst>
        </c:ser>
        <c:ser>
          <c:idx val="11"/>
          <c:order val="11"/>
          <c:tx>
            <c:strRef>
              <c:f>'DinD wage analysis'!$D$38</c:f>
              <c:strCache>
                <c:ptCount val="1"/>
                <c:pt idx="0">
                  <c:v>Multi_disc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analysis'!$E$38:$O$38</c:f>
              <c:numCache>
                <c:formatCode>0.00%</c:formatCode>
                <c:ptCount val="11"/>
                <c:pt idx="0">
                  <c:v>9.9933989999999988E-6</c:v>
                </c:pt>
                <c:pt idx="1">
                  <c:v>1.0680597000000003E-5</c:v>
                </c:pt>
                <c:pt idx="2">
                  <c:v>1.1119761999999999E-5</c:v>
                </c:pt>
                <c:pt idx="3">
                  <c:v>1.1375668999999999E-5</c:v>
                </c:pt>
                <c:pt idx="4">
                  <c:v>1.15509115E-5</c:v>
                </c:pt>
                <c:pt idx="5">
                  <c:v>1.1706578270000001E-5</c:v>
                </c:pt>
                <c:pt idx="6">
                  <c:v>1.1871029000000001E-5</c:v>
                </c:pt>
                <c:pt idx="7">
                  <c:v>1.1976073E-5</c:v>
                </c:pt>
                <c:pt idx="8">
                  <c:v>1.2093451000000001E-5</c:v>
                </c:pt>
                <c:pt idx="9">
                  <c:v>1.2165482000000001E-5</c:v>
                </c:pt>
                <c:pt idx="10">
                  <c:v>1.2276974999999999E-5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159A-4374-9A3F-E38EF000BA06}"/>
            </c:ext>
          </c:extLst>
        </c:ser>
        <c:ser>
          <c:idx val="12"/>
          <c:order val="12"/>
          <c:tx>
            <c:strRef>
              <c:f>'DinD wage analysis'!$D$39</c:f>
              <c:strCache>
                <c:ptCount val="1"/>
                <c:pt idx="0">
                  <c:v>CPI (ppriv)</c:v>
                </c:pt>
              </c:strCache>
            </c:strRef>
          </c:tx>
          <c:spPr>
            <a:ln w="38100" cap="rnd">
              <a:solidFill>
                <a:srgbClr val="FF0000"/>
              </a:solidFill>
              <a:prstDash val="lgDashDot"/>
              <a:round/>
            </a:ln>
            <a:effectLst/>
          </c:spPr>
          <c:marker>
            <c:symbol val="none"/>
          </c:marker>
          <c:cat>
            <c:numRef>
              <c:f>'DinD wage analysis'!$E$26:$O$26</c:f>
              <c:numCache>
                <c:formatCode>General</c:formatCode>
                <c:ptCount val="11"/>
                <c:pt idx="0">
                  <c:v>2027</c:v>
                </c:pt>
                <c:pt idx="1">
                  <c:v>2028</c:v>
                </c:pt>
                <c:pt idx="2">
                  <c:v>2029</c:v>
                </c:pt>
                <c:pt idx="3">
                  <c:v>2030</c:v>
                </c:pt>
                <c:pt idx="4">
                  <c:v>2031</c:v>
                </c:pt>
                <c:pt idx="5">
                  <c:v>2032</c:v>
                </c:pt>
                <c:pt idx="6">
                  <c:v>2033</c:v>
                </c:pt>
                <c:pt idx="7">
                  <c:v>2034</c:v>
                </c:pt>
                <c:pt idx="8">
                  <c:v>2035</c:v>
                </c:pt>
                <c:pt idx="9">
                  <c:v>2036</c:v>
                </c:pt>
                <c:pt idx="10">
                  <c:v>2037</c:v>
                </c:pt>
              </c:numCache>
            </c:numRef>
          </c:cat>
          <c:val>
            <c:numRef>
              <c:f>'DinD wage analysis'!$E$39:$O$39</c:f>
              <c:numCache>
                <c:formatCode>0.00%</c:formatCode>
                <c:ptCount val="11"/>
                <c:pt idx="0">
                  <c:v>5.4123310000000005E-6</c:v>
                </c:pt>
                <c:pt idx="1">
                  <c:v>4.5333229999999999E-6</c:v>
                </c:pt>
                <c:pt idx="2">
                  <c:v>3.4126179999999998E-6</c:v>
                </c:pt>
                <c:pt idx="3">
                  <c:v>2.1678210000000002E-6</c:v>
                </c:pt>
                <c:pt idx="4">
                  <c:v>9.5478849999999995E-7</c:v>
                </c:pt>
                <c:pt idx="5">
                  <c:v>-2.4268269999999999E-8</c:v>
                </c:pt>
                <c:pt idx="6">
                  <c:v>-7.7813900000000003E-7</c:v>
                </c:pt>
                <c:pt idx="7">
                  <c:v>-1.3696429999999999E-6</c:v>
                </c:pt>
                <c:pt idx="8">
                  <c:v>-1.8759509999999998E-6</c:v>
                </c:pt>
                <c:pt idx="9">
                  <c:v>-2.3368510000000002E-6</c:v>
                </c:pt>
                <c:pt idx="10">
                  <c:v>-2.7379340000000002E-6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159A-4374-9A3F-E38EF000BA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98784671"/>
        <c:axId val="798783231"/>
      </c:lineChart>
      <c:catAx>
        <c:axId val="798784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8783231"/>
        <c:crosses val="autoZero"/>
        <c:auto val="1"/>
        <c:lblAlgn val="ctr"/>
        <c:lblOffset val="100"/>
        <c:noMultiLvlLbl val="0"/>
      </c:catAx>
      <c:valAx>
        <c:axId val="798783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8784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846430398385995"/>
          <c:y val="0.8160067850943552"/>
          <c:w val="0.82515382298524143"/>
          <c:h val="0.1703008369960145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Change in real labour stock ($</a:t>
            </a:r>
            <a:r>
              <a:rPr lang="en-GB" sz="1200" b="1" i="0" u="none" strike="noStrike" kern="1200" spc="0" baseline="0" dirty="0" err="1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mn</a:t>
            </a:r>
            <a:r>
              <a:rPr lang="en-GB" sz="12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 - 2023 prices) in Japan's </a:t>
            </a:r>
            <a:r>
              <a:rPr lang="en-GB" sz="1200" b="1" i="0" u="sng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construction sector</a:t>
            </a:r>
            <a:r>
              <a:rPr lang="en-GB" sz="12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: +1000 skilled BFI visas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331952723439575E-2"/>
          <c:y val="0.23009166107757656"/>
          <c:w val="0.86861387197211226"/>
          <c:h val="0.5669991955230948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'labour sector movement'!$D$20</c:f>
              <c:strCache>
                <c:ptCount val="1"/>
                <c:pt idx="0">
                  <c:v>Unskilled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'labour sector movement'!$H$19:$S$19</c:f>
              <c:numCache>
                <c:formatCode>General</c:formatCode>
                <c:ptCount val="12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</c:numCache>
            </c:numRef>
          </c:cat>
          <c:val>
            <c:numRef>
              <c:f>'labour sector movement'!$H$20:$S$20</c:f>
              <c:numCache>
                <c:formatCode>0.00</c:formatCode>
                <c:ptCount val="12"/>
                <c:pt idx="0">
                  <c:v>0</c:v>
                </c:pt>
                <c:pt idx="1">
                  <c:v>3.8761141064751428</c:v>
                </c:pt>
                <c:pt idx="2">
                  <c:v>3.2767156420450192</c:v>
                </c:pt>
                <c:pt idx="3">
                  <c:v>2.7730911673570517</c:v>
                </c:pt>
                <c:pt idx="4">
                  <c:v>2.3643400437140372</c:v>
                </c:pt>
                <c:pt idx="5">
                  <c:v>2.0174710472056177</c:v>
                </c:pt>
                <c:pt idx="6">
                  <c:v>1.7284368834225461</c:v>
                </c:pt>
                <c:pt idx="7">
                  <c:v>1.4818747006065678</c:v>
                </c:pt>
                <c:pt idx="8">
                  <c:v>1.2805963659338886</c:v>
                </c:pt>
                <c:pt idx="9">
                  <c:v>1.1048616225889418</c:v>
                </c:pt>
                <c:pt idx="10">
                  <c:v>0.94755412715312559</c:v>
                </c:pt>
                <c:pt idx="11">
                  <c:v>0.80864002066664398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97-4FBA-B212-EDDFA9DC07EE}"/>
            </c:ext>
          </c:extLst>
        </c:ser>
        <c:ser>
          <c:idx val="1"/>
          <c:order val="1"/>
          <c:tx>
            <c:strRef>
              <c:f>'labour sector movement'!$D$21</c:f>
              <c:strCache>
                <c:ptCount val="1"/>
                <c:pt idx="0">
                  <c:v>Skilled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'labour sector movement'!$H$19:$S$19</c:f>
              <c:numCache>
                <c:formatCode>General</c:formatCode>
                <c:ptCount val="12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</c:numCache>
            </c:numRef>
          </c:cat>
          <c:val>
            <c:numRef>
              <c:f>'labour sector movement'!$H$21:$S$21</c:f>
              <c:numCache>
                <c:formatCode>0.00</c:formatCode>
                <c:ptCount val="12"/>
                <c:pt idx="0">
                  <c:v>0</c:v>
                </c:pt>
                <c:pt idx="1">
                  <c:v>0.33001597917973413</c:v>
                </c:pt>
                <c:pt idx="2">
                  <c:v>0.26622753779884079</c:v>
                </c:pt>
                <c:pt idx="3">
                  <c:v>0.22200971914935508</c:v>
                </c:pt>
                <c:pt idx="4">
                  <c:v>0.19072267047522473</c:v>
                </c:pt>
                <c:pt idx="5">
                  <c:v>0.16736868847874575</c:v>
                </c:pt>
                <c:pt idx="6">
                  <c:v>0.14520924901080434</c:v>
                </c:pt>
                <c:pt idx="7">
                  <c:v>0.12709005200304091</c:v>
                </c:pt>
                <c:pt idx="8">
                  <c:v>0.11234591388711124</c:v>
                </c:pt>
                <c:pt idx="9">
                  <c:v>9.8285392781690462E-2</c:v>
                </c:pt>
                <c:pt idx="10">
                  <c:v>8.4789814940450015E-2</c:v>
                </c:pt>
                <c:pt idx="11">
                  <c:v>7.4212956740666414E-2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97-4FBA-B212-EDDFA9DC07EE}"/>
            </c:ext>
          </c:extLst>
        </c:ser>
        <c:ser>
          <c:idx val="2"/>
          <c:order val="2"/>
          <c:tx>
            <c:strRef>
              <c:f>'labour sector movement'!$D$22</c:f>
              <c:strCache>
                <c:ptCount val="1"/>
                <c:pt idx="0">
                  <c:v>MultiL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'labour sector movement'!$H$19:$S$19</c:f>
              <c:numCache>
                <c:formatCode>General</c:formatCode>
                <c:ptCount val="12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</c:numCache>
            </c:numRef>
          </c:cat>
          <c:val>
            <c:numRef>
              <c:f>'labour sector movement'!$H$22:$S$22</c:f>
              <c:numCache>
                <c:formatCode>0.00</c:formatCode>
                <c:ptCount val="12"/>
                <c:pt idx="0">
                  <c:v>0</c:v>
                </c:pt>
                <c:pt idx="1">
                  <c:v>1.3455810077211936</c:v>
                </c:pt>
                <c:pt idx="2">
                  <c:v>1.4002248040342238</c:v>
                </c:pt>
                <c:pt idx="3">
                  <c:v>1.4102384184952825</c:v>
                </c:pt>
                <c:pt idx="4">
                  <c:v>1.4019739327850402</c:v>
                </c:pt>
                <c:pt idx="5">
                  <c:v>1.3995461977974628</c:v>
                </c:pt>
                <c:pt idx="6">
                  <c:v>1.3962982816738077</c:v>
                </c:pt>
                <c:pt idx="7">
                  <c:v>1.3927336080523673</c:v>
                </c:pt>
                <c:pt idx="8">
                  <c:v>1.3943295337230666</c:v>
                </c:pt>
                <c:pt idx="9">
                  <c:v>1.3929756421130151</c:v>
                </c:pt>
                <c:pt idx="10">
                  <c:v>1.3798731297138147</c:v>
                </c:pt>
                <c:pt idx="11">
                  <c:v>1.3662910526472842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97-4FBA-B212-EDDFA9DC07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100"/>
        <c:axId val="898178703"/>
        <c:axId val="898179183"/>
      </c:barChart>
      <c:catAx>
        <c:axId val="89817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179183"/>
        <c:crosses val="autoZero"/>
        <c:auto val="1"/>
        <c:lblAlgn val="ctr"/>
        <c:lblOffset val="100"/>
        <c:noMultiLvlLbl val="0"/>
      </c:catAx>
      <c:valAx>
        <c:axId val="8981791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178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00126590833043"/>
          <c:y val="0.92454675559921207"/>
          <c:w val="0.58399746818333909"/>
          <c:h val="7.54532444007879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1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Change in real labour stock ($</a:t>
            </a:r>
            <a:r>
              <a:rPr lang="en-GB" sz="1100" b="1" i="0" u="none" strike="noStrike" kern="1200" spc="0" baseline="0" dirty="0" err="1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mn</a:t>
            </a:r>
            <a:r>
              <a:rPr lang="en-GB" sz="11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 - 2023 prices) in Japan's other </a:t>
            </a:r>
            <a:r>
              <a:rPr lang="en-GB" sz="1100" b="1" i="0" u="sng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business services sector</a:t>
            </a:r>
            <a:r>
              <a:rPr lang="en-GB" sz="11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: +1000 skilled BFI visas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57664501749801E-2"/>
          <c:y val="0.20908884344467166"/>
          <c:w val="0.8893621280910341"/>
          <c:h val="0.702346102442716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'labour sector movement'!$D$20</c:f>
              <c:strCache>
                <c:ptCount val="1"/>
                <c:pt idx="0">
                  <c:v>Unskilled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'labour sector movement'!$H$19:$S$19</c:f>
              <c:numCache>
                <c:formatCode>General</c:formatCode>
                <c:ptCount val="12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</c:numCache>
            </c:numRef>
          </c:cat>
          <c:val>
            <c:numRef>
              <c:f>'labour sector movement'!$H$20:$S$20</c:f>
              <c:numCache>
                <c:formatCode>0.00</c:formatCode>
                <c:ptCount val="12"/>
                <c:pt idx="0">
                  <c:v>0</c:v>
                </c:pt>
                <c:pt idx="1">
                  <c:v>-0.97813324275193736</c:v>
                </c:pt>
                <c:pt idx="2">
                  <c:v>-0.94000547122413991</c:v>
                </c:pt>
                <c:pt idx="3">
                  <c:v>-0.89915202426345786</c:v>
                </c:pt>
                <c:pt idx="4">
                  <c:v>-0.84551172306964872</c:v>
                </c:pt>
                <c:pt idx="5">
                  <c:v>-0.79352018296049209</c:v>
                </c:pt>
                <c:pt idx="6">
                  <c:v>-0.74219923147029476</c:v>
                </c:pt>
                <c:pt idx="7">
                  <c:v>-0.69604767782584531</c:v>
                </c:pt>
                <c:pt idx="8">
                  <c:v>-0.65012719854712486</c:v>
                </c:pt>
                <c:pt idx="9">
                  <c:v>-0.60906366587732919</c:v>
                </c:pt>
                <c:pt idx="10">
                  <c:v>-0.56933752134500537</c:v>
                </c:pt>
                <c:pt idx="11">
                  <c:v>-0.53141178165969905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45-48DE-8BED-6BC7681C1298}"/>
            </c:ext>
          </c:extLst>
        </c:ser>
        <c:ser>
          <c:idx val="1"/>
          <c:order val="1"/>
          <c:tx>
            <c:strRef>
              <c:f>'labour sector movement'!$D$21</c:f>
              <c:strCache>
                <c:ptCount val="1"/>
                <c:pt idx="0">
                  <c:v>Skilled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'labour sector movement'!$H$19:$S$19</c:f>
              <c:numCache>
                <c:formatCode>General</c:formatCode>
                <c:ptCount val="12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</c:numCache>
            </c:numRef>
          </c:cat>
          <c:val>
            <c:numRef>
              <c:f>'labour sector movement'!$H$21:$S$21</c:f>
              <c:numCache>
                <c:formatCode>0.00</c:formatCode>
                <c:ptCount val="12"/>
                <c:pt idx="0">
                  <c:v>0</c:v>
                </c:pt>
                <c:pt idx="1">
                  <c:v>9.7263916767842602</c:v>
                </c:pt>
                <c:pt idx="2">
                  <c:v>9.4252625232475111</c:v>
                </c:pt>
                <c:pt idx="3">
                  <c:v>9.1499473843578016</c:v>
                </c:pt>
                <c:pt idx="4">
                  <c:v>8.9032280000683386</c:v>
                </c:pt>
                <c:pt idx="5">
                  <c:v>8.6559533370600548</c:v>
                </c:pt>
                <c:pt idx="6">
                  <c:v>8.3861328805651283</c:v>
                </c:pt>
                <c:pt idx="7">
                  <c:v>8.0986083934258204</c:v>
                </c:pt>
                <c:pt idx="8">
                  <c:v>7.7858548011863604</c:v>
                </c:pt>
                <c:pt idx="9">
                  <c:v>7.4669023280293914</c:v>
                </c:pt>
                <c:pt idx="10">
                  <c:v>7.1408839451323729</c:v>
                </c:pt>
                <c:pt idx="11">
                  <c:v>6.8215006008394994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45-48DE-8BED-6BC7681C1298}"/>
            </c:ext>
          </c:extLst>
        </c:ser>
        <c:ser>
          <c:idx val="2"/>
          <c:order val="2"/>
          <c:tx>
            <c:strRef>
              <c:f>'labour sector movement'!$D$22</c:f>
              <c:strCache>
                <c:ptCount val="1"/>
                <c:pt idx="0">
                  <c:v>MultiL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'labour sector movement'!$H$19:$S$19</c:f>
              <c:numCache>
                <c:formatCode>General</c:formatCode>
                <c:ptCount val="12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</c:numCache>
            </c:numRef>
          </c:cat>
          <c:val>
            <c:numRef>
              <c:f>'labour sector movement'!$H$22:$S$22</c:f>
              <c:numCache>
                <c:formatCode>0.00</c:formatCode>
                <c:ptCount val="12"/>
                <c:pt idx="0">
                  <c:v>0</c:v>
                </c:pt>
                <c:pt idx="1">
                  <c:v>-0.58538909198614419</c:v>
                </c:pt>
                <c:pt idx="2">
                  <c:v>-0.64415318515602848</c:v>
                </c:pt>
                <c:pt idx="3">
                  <c:v>-0.70071363940951414</c:v>
                </c:pt>
                <c:pt idx="4">
                  <c:v>-0.75153601154306671</c:v>
                </c:pt>
                <c:pt idx="5">
                  <c:v>-0.79235046009125654</c:v>
                </c:pt>
                <c:pt idx="6">
                  <c:v>-0.83439067405561218</c:v>
                </c:pt>
                <c:pt idx="7">
                  <c:v>-0.87342892309970921</c:v>
                </c:pt>
                <c:pt idx="8">
                  <c:v>-0.91425199086370412</c:v>
                </c:pt>
                <c:pt idx="9">
                  <c:v>-0.95238240202161251</c:v>
                </c:pt>
                <c:pt idx="10">
                  <c:v>-0.98793029636726715</c:v>
                </c:pt>
                <c:pt idx="11">
                  <c:v>-1.016048188386776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45-48DE-8BED-6BC7681C12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100"/>
        <c:axId val="898178703"/>
        <c:axId val="898179183"/>
      </c:barChart>
      <c:catAx>
        <c:axId val="898178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179183"/>
        <c:crosses val="autoZero"/>
        <c:auto val="1"/>
        <c:lblAlgn val="ctr"/>
        <c:lblOffset val="100"/>
        <c:noMultiLvlLbl val="0"/>
      </c:catAx>
      <c:valAx>
        <c:axId val="898179183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178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248468751230047"/>
          <c:y val="0.92007995211822768"/>
          <c:w val="0.60633686274979592"/>
          <c:h val="7.99200478817723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S_Agri!$U$4:$U$50</cx:f>
        <cx:lvl ptCount="47">
          <cx:pt idx="0">Hokkaido</cx:pt>
          <cx:pt idx="1">Aomori-ken</cx:pt>
          <cx:pt idx="2">Iwate-ken</cx:pt>
          <cx:pt idx="3">Miyagi-ken</cx:pt>
          <cx:pt idx="4">Akita-ken</cx:pt>
          <cx:pt idx="5">Yamagata-ken</cx:pt>
          <cx:pt idx="6">Fukushima-ken</cx:pt>
          <cx:pt idx="7">Ibaraki-ken</cx:pt>
          <cx:pt idx="8">Tochigi-ken</cx:pt>
          <cx:pt idx="9">Gumma-ken</cx:pt>
          <cx:pt idx="10">Saitama-ken</cx:pt>
          <cx:pt idx="11">Chiba-ken</cx:pt>
          <cx:pt idx="12">Tokyo-to</cx:pt>
          <cx:pt idx="13">Kanagawa-ken</cx:pt>
          <cx:pt idx="14">Niigata-ken</cx:pt>
          <cx:pt idx="15">Toyama-ken</cx:pt>
          <cx:pt idx="16">Ishikawa-ken</cx:pt>
          <cx:pt idx="17">Fukui-ken</cx:pt>
          <cx:pt idx="18">Yamanashi-ken</cx:pt>
          <cx:pt idx="19">Nagano-ken</cx:pt>
          <cx:pt idx="20">Gifu-ken</cx:pt>
          <cx:pt idx="21">Shizuoka-ken</cx:pt>
          <cx:pt idx="22">Aichi-ken</cx:pt>
          <cx:pt idx="23">Mie-ken</cx:pt>
          <cx:pt idx="24">Shiga-ken</cx:pt>
          <cx:pt idx="25">Kyoto-fu</cx:pt>
          <cx:pt idx="26">Osaka-fu</cx:pt>
          <cx:pt idx="27">Hyogo-ken</cx:pt>
          <cx:pt idx="28">Nara-ken</cx:pt>
          <cx:pt idx="29">Wakayama-ken</cx:pt>
          <cx:pt idx="30">Tottori-ken</cx:pt>
          <cx:pt idx="31">Shimane-ken</cx:pt>
          <cx:pt idx="32">Okayama-ken</cx:pt>
          <cx:pt idx="33">Hiroshima-ken</cx:pt>
          <cx:pt idx="34">Yamaguchi-ken</cx:pt>
          <cx:pt idx="35">Tokushima-ken</cx:pt>
          <cx:pt idx="36">Kagawa-ken</cx:pt>
          <cx:pt idx="37">Ehime-ken</cx:pt>
          <cx:pt idx="38">Kochi-ken</cx:pt>
          <cx:pt idx="39">Fukuoka-ken</cx:pt>
          <cx:pt idx="40">Saga-ken</cx:pt>
          <cx:pt idx="41">Nagasaki-ken</cx:pt>
          <cx:pt idx="42">Kumamoto-ken</cx:pt>
          <cx:pt idx="43">Oita-ken</cx:pt>
          <cx:pt idx="44">Miyazaki-ken</cx:pt>
          <cx:pt idx="45">Kagoshima-ken</cx:pt>
          <cx:pt idx="46">Okinawa-ken</cx:pt>
        </cx:lvl>
      </cx:strDim>
      <cx:numDim type="colorVal">
        <cx:f>S_Agri!$AF$4:$AF$50</cx:f>
        <cx:nf>S_Agri!$AF$3</cx:nf>
        <cx:lvl ptCount="47" formatCode="0.0000%" name="2037">
          <cx:pt idx="0">-3.4673853874655144e-05</cx:pt>
          <cx:pt idx="1">-0.00014549944413955464</cx:pt>
          <cx:pt idx="2">-0.00011230386943536852</cx:pt>
          <cx:pt idx="3">2.5433629663193464e-05</cx:pt>
          <cx:pt idx="4">-8.9582337351133679e-05</cx:pt>
          <cx:pt idx="5">-8.3654424146562554e-05</cx:pt>
          <cx:pt idx="6">-2.4934183558052552e-05</cx:pt>
          <cx:pt idx="7">-6.0998980147667321e-06</cx:pt>
          <cx:pt idx="8">-3.8949414601004342e-06</cx:pt>
          <cx:pt idx="9">8.7206922124153353e-06</cx:pt>
          <cx:pt idx="10">7.9287727601780463e-05</cx:pt>
          <cx:pt idx="11">5.5273752579981363e-05</cx:pt>
          <cx:pt idx="12">0.00010412494223602016</cx:pt>
          <cx:pt idx="13">9.522430368357294e-05</cx:pt>
          <cx:pt idx="14">-6.4683121506798479e-06</cx:pt>
          <cx:pt idx="15">4.5151748949954411e-05</cx:pt>
          <cx:pt idx="16">4.9824317222062938e-05</cx:pt>
          <cx:pt idx="17">3.6446332522315106e-05</cx:pt>
          <cx:pt idx="18">-3.870065341170514e-05</cx:pt>
          <cx:pt idx="19">-8.1830446145139855e-05</cx:pt>
          <cx:pt idx="20">4.8545879316800156e-05</cx:pt>
          <cx:pt idx="21">3.3497810753534263e-05</cx:pt>
          <cx:pt idx="22">6.9093780987682644e-05</cx:pt>
          <cx:pt idx="23">3.8173883617936716e-05</cx:pt>
          <cx:pt idx="24">5.7031407518741195e-05</cx:pt>
          <cx:pt idx="25">6.9062163331361887e-05</cx:pt>
          <cx:pt idx="26">0.00010246897524065674</cx:pt>
          <cx:pt idx="27">7.2694298450079475e-05</cx:pt>
          <cx:pt idx="28">5.9707374999600914e-05</cx:pt>
          <cx:pt idx="29">-7.1399772461624002e-05</cx:pt>
          <cx:pt idx="30">-7.3132437803703857e-05</cx:pt>
          <cx:pt idx="31">-4.9609544676645711e-05</cx:pt>
          <cx:pt idx="32">1.6809195852024558e-05</cx:pt>
          <cx:pt idx="33">4.9810011627692962e-05</cx:pt>
          <cx:pt idx="34">1.4917743061942917e-05</cx:pt>
          <cx:pt idx="35">-6.0894760272467903e-05</cx:pt>
          <cx:pt idx="36">4.245729870793038e-06</cx:pt>
          <cx:pt idx="37">-4.3562162282497791e-05</cx:pt>
          <cx:pt idx="38">-0.00013251862200257703</cx:pt>
          <cx:pt idx="39">5.639534729405072e-05</cx:pt>
          <cx:pt idx="40">-6.5980226199603362e-05</cx:pt>
          <cx:pt idx="41">-4.1682751277587285e-05</cx:pt>
          <cx:pt idx="42">-9.0234429331700268e-05</cx:pt>
          <cx:pt idx="43">-2.8690744392004158e-05</cx:pt>
          <cx:pt idx="44">-0.0001168770788198083</cx:pt>
          <cx:pt idx="45">-8.1261513527420166e-05</cx:pt>
          <cx:pt idx="46">1.6605647373081456e-05</cx:pt>
        </cx:lvl>
      </cx:numDim>
    </cx:data>
  </cx:chartData>
  <cx:chart>
    <cx:title pos="t" align="ctr" overlay="0">
      <cx:tx>
        <cx:txData>
          <cx:v/>
        </cx:txData>
      </cx:tx>
      <cx:txPr>
        <a:bodyPr spcFirstLastPara="1" vertOverflow="ellipsis" horzOverflow="overflow" wrap="square" lIns="0" tIns="0" rIns="0" bIns="0" anchor="ctr" anchorCtr="1"/>
        <a:lstStyle/>
        <a:p>
          <a:pPr rtl="0" fontAlgn="base">
            <a:defRPr sz="1200"/>
          </a:pPr>
          <a:endParaRPr lang="en-US" sz="1200" b="0" i="0" baseline="0" dirty="0">
            <a:effectLst/>
          </a:endParaRPr>
        </a:p>
      </cx:txPr>
    </cx:title>
    <cx:plotArea>
      <cx:plotAreaRegion>
        <cx:series layoutId="regionMap" uniqueId="{70D4EBE4-EACF-44D7-8368-2C136068D08D}">
          <cx:tx>
            <cx:txData>
              <cx:f>S_Agri!$AF$3</cx:f>
              <cx:v>2037</cx:v>
            </cx:txData>
          </cx:tx>
          <cx:spPr>
            <a:ln>
              <a:solidFill>
                <a:schemeClr val="tx1"/>
              </a:solidFill>
            </a:ln>
          </cx:spPr>
          <cx:dataId val="0"/>
          <cx:layoutPr>
            <cx:geography cultureLanguage="en-US" cultureRegion="GB" attribution="Powered by Bing">
              <cx:geoCache provider="{E9337A44-BEBE-4D9F-B70C-5C5E7DAFC167}">
                <cx:binary>1H1pU+u4uvVf6dqfX9OaLZ86fauu7CQkgUCY9vDFxWaD53n2r79PSALE5JDNabrqJV3VXS2jSNbS
My8p/75r/3UX3t/mf7RRGBf/umv/+uKWZfqvP/8s7tz76LY4iry7PCmSh/LoLon+TB4evLv7P3/l
t40XO38ShNmfd+5tXt63X/7n3/Btzn1yktzdll4SL6v7vLu4L6qwLN54tvfRH7e/Ii+2vKLMvbsS
//Xl+210G98WrqcF9/GXP+7j0iu7qy69/+vLzp9++ePP4Re+GvyPEOZXVr+gL+VHXGdCMszQ44d8
+SNMYmfzGFN5JITBmJT88THeDr24jaD706y2zftm9Dif21+/8vuigPd6/O9O150X2Hlyl1RxuVpE
B9bzry+z2/QWXt4rEnP9wExWLzE7f3zrP3eX/3/+PWiAdRi0vEBouGiHHr0C6DgJglvvV/LWSrwP
G0aPCNUJYVyusaG72DBypEuDCl3I7aBrVH5nKvtBee45wOT5wSeC5Cy47UBsPlhi2JEkRDLOxF5U
KD2SmHKkI914/Oxis5nTtvH35eWp4wCZp/ZPBMxV8g/gIo4EY1gXbLPuxq60UP2ICEoww3ifJltP
6f2wbPsNUNk2fyJQTr3u1vlo8yKPOKa6JGwtCwZoqpfmhaEjQ+pcMGTsA2U9pfeDsu03AGXb/IlA
+V/v7sNNPoM1JzqHZV+Dou9iAoKCOaUE0YGxf5zL+8HYdBtgsWn9RFBMvIfqg00JB5WFhc4QXSMx
kA4qACmKmM7k+vl28ddmfjWhbcvv25F1rwEa68ZPBMb/JlGSf7CyAmUkGCcYnKrNZ1cw4LkUQicG
ALb6DMXjcUrvB2T9Kl92Hcq/vmybPxEoZ4EX3zYf7G8RccQMgQgmAz1F9CNDYM45G7i/m2m8H4mn
jgPpeGr/RFhMqujDPV9xBCaDQEy4MRxDD0seGQQeM7Zd+o2equLodtv0DkW17jbAYrJu/URIrGJk
57b8YLGAwJxxyqXgA6MBWgqDk8vRsxJbJwueI/bVbN6Px/Y9Xmmq5wefCJVpc1vef7A5N8DZlRLs
+caADJHBR4xRUGagyF5C8jiVbdPvy8em20A+Nq2fCImrpCw/3JZDXoshYUhB/kNeix0h8HEpFRvX
a7v+aynZzGnb+PugPHUcwPLU/omA+d/A+3CtBSJCMZdYboL0gU1fKS9IdklG6F4XazWj94Py+CKv
1Nam9RMBsgA7EicfrLTEEYIUIzPYa2uOGIVMF+bbFV/LxnoW27bfF41tv4FkbJs/EQ7jKqggE//h
/pV+RLFhEAr+0yBJgiSGzJa+zjgO4o6n2bwfkhddB6i8ePKJgJn+vM1vgw8OCyEKx4auU4wAnMfP
K3gYlYQStnm+xWEtLps5bRt/X16eOg6geWr/RMBcJf+MxNAjgzKJGeivx8/A46LsCOJGYnC+15w8
zer94LzoOoDnxZNPBRDkGT88+yuOdIhQdMk2TtbA2lPjSIe8LzWQ2CKwdb8eZ7Nt/H2ZuUo2HV+B
smn/RJBc3oKz8+E2ZmXuIZnyn3JcAAnRDay/KKK8DFU2c3o/ME8dB8A8tX8iYEzX+/nR0TyEKxCs
SGqQtSIbOGPgF1OdI4G3meItAmt5eZzRtun3pWXTbQDJpvUTAXK58sXij47m+RGSkkmuk8dQZJXu
femVUQIJGIkE/M0asu36ryHZzGnb+PugPHUcwPLU/omAWXmRH+2NcTD5lEOll6+XfWhTwFuj4I9B
XWW79mtAHueybfp9ODbdBmBsWj8RFOCWdIlWfiA9BVIskOmCqERCgLgjGWBDkK4bDO8tWz3O5P1A
bLoNgNi0fiIg5kDjcj68SrLKd2GdA41rYz8GBgTsOqUGoxBFbpd+LRbb6Wxbf18ynnsOMHl+8Klg
+QdAgfDDgOot4Zts1zA8gfDFwFyAnOzLds0f98l/A8zqVV7lu7Zf94lAWXjeP1A50SENLzi4Umsi
0CvDLo/AD9OpMPamhjdzej8sTx0H4vLU/omAWTFp+o/PtJAjiriOgPSw1wum+IgaHAONay8y20m9
H5rnngNsnh98InDmXVIm2tvckPcxUcG6UB0BLhvu3CuRAesDZXiDQ2y5+gwylI8Tej8qm24DSDat
nwiPaeF6wcdbfAFqigtBtsIyNC6QfNFX9CEDaMMvY/jtdLatv2/xn3sOMHl+8IlggYCqr5Lg4yP5
x1Q9pIwfRQENkvlQt4fy/KosuVdUtpN6PzjPPQfgPD/4ROCceh8dzrMjRoGagvGGtj0M54FmJAkG
YECOXooLzGTb8PuS8thpgMNj2yeCAPaN8/HCgYBgB+T4dT7+lR2B4B2DSiMGHEN5CcLjXLZNvw/D
ptsAiE3rJ4LirLgFPfWhFp0dccQZ5Vsnd2g9VvwJqoN1GSDxOJX3I7HpNkBi0/qJkDjuEuejK/DA
xzbAHMBZn7XFGBzzgSIW8OeBQb8iQL4Uise5bJt+Xyg23QZQbFo/ERQLqPV+MBeCAfOdw1ob+yu9
4AZLEAoiBjKxmsn7cVj3GsCwbvxEKHwFzfQPHOahUBkEFiOBg1SPn+GxRDi2SICFCrWq9We7/Ouk
1nZS29bfF47nngNgnh98InCOPTi6+g8QVcB4wOIDD3iTgx8aDziYCNw7xI1BIPg0n/cD86LrAJkX
Tz4RNGcfz62D46KICCgSbmRiiArQT4EsAVSJgR1ZTeX9gKx7DbBYN34iGB65y9XdP3DGikBSl6zo
vo+ffVisnC99QK57ms/7AXnRdYDKiyefCJoRKK6PDgLBrCDMwa39D/EHOQI+vU7wMP54nMv7Idl0
G8Cxaf1EUMxXtJoP9rXoEYcIhBPIs++VELo63wBcejpwth7n8n4oNt0GUGxaPxEUq8rzxyetKNzy
ABRgoJjsBwOBOyaojtnG4G/X/7m0DnPaNv6+t7V5mVelqqf2TwTMJVTrPlxEKKAiKN+QgoZUB3SE
hA5ndbekoS0Aa1RWE9q2/D4k614DMVk3fiIwVqRyyJl8tM4icLXDKqOuD8w5MeBkKPxD5F6G9nY2
70fjuecAkecHnwiVeRXdRqva1MdeYQPRBgW6D5xL3J8/gWO7Ol0deN8LznZS7wfnuecAnOcHnwmc
W+cfiRXxkZSSQm1we6p6QBZCR2zlk1E5iBWBrrCez38BzHPXITLPT/4/hmb/1Napv7Um3/mL9175
BBelAFGIA7FxbeyHVCE4V60LLsggNNlcvvSfp7H/SqFNt50Z/8M3Of3nW56ersKy4Ajs6PEOrRcX
Pb39dHtD1KDrJiW7F5f1Wk1//fUFTiG8gGn1FTup3J21ffr7+9uihK4caEJAoV+Fis39YwshKxIk
WCIiIEUGF0R8+SNO8tL96wtbJcYoAn63pBDj6CupKpJq9YiApBGiA9seQlOKwOF7urHsPAk7J4mf
3n/z/3/EVXSeeHFZ/PUFBk/Xf7WanoQBiCE40RmDK3UgjoUppHe3F3ApGvwx/n9IswPZt62xyOKJ
14xQOC6D0Ysl2DMEMNMGQ1AEF5VIBhlXHd4T8uIvh4DJ2bgra2PRG6r9lfeWXYyqevz3BoFy7ctB
+ihMmE1hENaZYWZ52KKeyX3r742yWs0Xq5U0TugHUWMsiG72zcImJiEqqOZvj7Ka6w4mhgQXhK3O
W8Bywd10u6P4lPUdq13vEjV5P+4MFC38rnYmb48yRB5YIIQJMLkCwfFaOBm1O0oR4CJFKOvPE4Ic
q+q7YBL7JRl3TYimbw8FmmjnheCeGkgigmeF8IrQKwbL5jUZdjy9xOdVYvDE9LTQP8GCkYWNkuDE
jcvquq+R+03oTQdGOfS+vT0+Xq3YyxVdTQBIrnAQElFiABd8913tpOoKJig+j/XjQJPK1bJ52J+H
8M6BU6o0iOYFccc5u/ID78D2f/3ycHES6GgqIAKAVVg9f7FnjLAiAQncaGnHjgp7X/XNN6OYSXFO
im+OLM2gFurA+6JX77szpr56/mJMgRLfbUgcLQ3W/Wi1iqrcEKpPgl+xSIhq06hUvRPN6sa96CLn
7MDwr5d7NTxkjiWX4LGhAd4dhWsJZeNESz/LZ3abfav6yqQNmtSe51mpGz2QrEcm9pKJ5sJqtPiA
BK1I4gPAKRxJglWHaJcaEH3tLoAX5BSXBIdLotFFq5WnZVB/L9zUMmx538H1MGbbl9cFT091v5n1
JDzLq2Akk/xK+M1FJDLL0LzQfHtd9u0EA0PRHI6G6hKU++6kQN60qPFkuAx4dSsC79yrQYcYwSiN
NcsLSn9U+Pw6qqIDqwFRzevFgCoMnEsBZgRd8bxf7oYiLXDA/DBaBp03LrpQ5TFo4tYbRfw6T3rT
F8Z/swFXhZ/tkCt8XmzALqwqN09hB7AuO26bH52zZGGpIKNn2ravAhmrpE5VVLmH1vjQyw4WGSVe
wmUTRUstSKjq/e48ziqmXFpPuYh+1oIFVunEhWrcIlSExncs1mai76ZZKS5kXo7AXo+zXj9JE3/M
Uz5lSPdUi9NxQLO7xs01s3LRecm5M4ayzSRtYJy8j85lRiOV2uGENfGkI+ym713H7OrqIYm6TvEY
/qdMrEavLBzLiZbmd26r+abW5wuHOdO6Y4vcK+YycFolEzdSTZ2fxo7z1UDxzC08q0pzZtI6vNFx
8NXO+oUdpKbBvdPGT46RRq2CdxZO45nM8Khh9nXlxxNXslAFjd6YWVv2Vlq7qemBsvMkaSyv9JDq
sG+1bjh2pf6t4GTe6MbcYyVTmq59t1E8raI0UFlun0GefIzLuDKR3nwLRT9rGt9XghW1wlU9Sfsu
US1Lj4neVMpp8Lhx6pMeeVMptaWmu+ME1sXkTX7S++nsbel6FJ9dJQ8yb4CWxUD5heTvAHkQ+T4J
WxEuBe2R8gM00byysXKRzlqHTNwuG/HIs4ToJ4lG55FIrTAqZq7XmJh3qrDJbVxpSyf0lgdm9lof
MhB6LAXc0CogAzfQRjTpWOqxJF0G2S8Oer+NFemvmJubhRgZtrC4s6xpo1BQHRLE1+LAdIF1uGGG
rW4YHS4Kcjy/Fl2QLkNNoDkyMB1TjeQjD4liKtu2MFEAGGFbeD9oQ+qJz7vq1CeZmPfAux5pIRUz
3XOzhejDTGmeU84YbKkxaoLq19vrtCJCDBQVTBYuqQVeHXikQKjf1RrSE23qNDxZ5sbUq395yVdH
r+Z18b3qYsXq3vKrUwf9wDFXBGW12Xae4sa86Fxl27VVwjaMyss6fgiceJQis8WJikNvxH3PdOhJ
izxTS9rrt2e90p672w4OWWIigRAF4JJXzo3vpFTILl32rJzbXXAeeJmnGkcLDqg2vHKUByMBtQ1c
dgxWhMONDrvL03gJzglt0iWVTjYnjURW12v2DEkvPJaaH6uuAAEU2EunnsHaUy0uDMvmhm9mQRVZ
gdeyA273nu21ukUVLvACkio494MpCd2LGrsq0qWX3XQNv4ij3oziTFH92AjvGAqP317s1yYU2H1g
P8FdhVuTmBxIkoacBPEAFtuQHb1rk7I1S9aHI9fJ0ThievfAOq03A4Mlqqki7QAEe18X8rQCWKEQ
Cq5C65dmTUNVXfAsBgRqFJtVLXuFsT2mrXfq1vGvLIpclSXGAfs9jAcgalzdvMl1MI8Q+JHBSxfI
tW2tXy2yG5p2EVqa3h4YYu+6Pg9BBw5jHrJU2kEJm9imipFJW9sjxB3wTdnYIT91L1SJ5x/YPHsk
B+JCCsEHHCznxtBNjBLNSxrXSJckNpa1xJZs6muHuIcMw2v1yyHEAZIcVD4I/GtgGDLPqRIS6/my
wPys8OJWOW5xmYTEAuu3SB10mnts2lJZKyNKL5oAHwgbX+u13QmsttULbyhs0qjrpczBATvjRa5a
J7ayJFIdC8waG6O3ZeS177saTYej4WBtKOjR3dFaoOL0XsHzpe0ZEx7kx01VTnsZHZeNfsC87BkK
IwM09Qo/ATcx7Q7ldZ7vdGldLKEU61gy8ug4wKkxdnzy4NidfmAdX28YOO5jPHKFVhzgYWAM6KLa
KcpimeLEIkE+dnRXCU8ekPLXwsAxxhyvIhggibGBUnONxoNMTAvD8HyUevSs98Kp3vhzyH6C5Acj
vyxOcNscEIfXYr4aVsJdiCDoEJUPxFzrcj1sMQwb9A2Z4thzjxGV+o+3d8feUQwG8TAQ1+Wr2KzW
46JPfYBM6+PzuGaXscanbw+xJ9yG0z1w9xNGksLh6mG4nVGPoaDsi6WMHnKSmNLPVCVq1corrUqt
Pm0tFi9bbQlVhgObf9/rvRx6IGq0sTNHSlhEDctj1LmukrU8FN7s2YdQqwPSGhghWMmhIY7TVM9y
WvFzva6zGcYkunb0QhzDPukXb6/l66HAaUMcgkXYj+IVXJpfG0UnfG/Z9F03Lkmfz2Oc1OM0C/rJ
u4aCi4KZAYCBC/1IYh3qjcCB2kyV1N2ygF9FmJOuY3OZIH0ZCq0+fXuogd4giD1mBA1OgZgMm32w
1e2QhFlZVfpS2kU1trERmDoW/D7WQm3esiY6tCNXX/jCdVoNCAkYuAML+GwGgtNpu4oqDcLIQTnS
ljgyjO8Ore15leBsGhQOPoOzauiG5ClWmY/ab/A7EJlpx21zX8msPEuYHywqakBE08KuPtFsv7VQ
yYWKKGtuiyQqQ9VmkXYgi/J6jUCdydVvNkDaFDTCQAulKCSVA0W4Ze/eBp0F6Yk2Pw+6A4Z/sL9g
YXZHIbsLwzLeB0Yba0vmutzyUp6cN46rnSCU0PfpN0gBwqvAKVpQ05C4hisUd4cKIEAFzaBny6pT
Qas6+4AxGoj+q+9fPX9hZbMijHCGjGyZ/ShTk7l/c/rDLdT2iR5pMH3WjfRwktjW2zIxdO9fzX+1
IV7Mn3BNR05nZ0ujP5c3Bl5CXNZ4KoJkADVrNvGTcWEo9rXXLt4e+dDCDfyjkrM2SSuWLcES4NZK
qwNvduj7Bzo5TaPGFYgDMP3IDxVz/ybwA23S9RAFoR6QifsFYxfI+XvfzwfOsW5UpZ6U8P3gRyrM
Fqn2Xs37KBk6/NQEnImFixMHL1A4ZZtWQsuWUl5myaRlE1zcvY3xwAXdbK6nIfDgHVBQ16GeOPmy
Zu3Ir4iqKmky+VUjqYrBFX17tFdaZfeFHh2EF1tZssItux5EEfK+RnLcFNOcHdhUh4Ygu9KS0NCg
3Urabd2MmUnwSdUfGGL/vn1es4HCwn7u4NiAIYRjJhAbaAdW6dD3r56/WCUbOzwOSvj+JjjOo1F1
+fdAGCgsrDEPBz1A3oemV1lRrZryb77BQGU1QRQKL5TZMr8iLWinAwDs3bTwEy063FYNtQQ2+Hqa
x74h3ALipt6xijQHi5soPTwR7cTODtnbvWi8GGygBWWhRSUReb409DNNxFAfOf4v8JCQ94fbhZmA
TNsu3JEedz4u/HxZGrbictayb9JNDiCyVyxeDDLYU04fkD6KAfSoz8dpzy/zPB1rBjrgnOxFxoCf
k9IxZGPgFobdd6mivmYdoqCxJtI1G2Ge027a8/O3V2yF747XtlIjcPZ5FUkIqIMOIOF1oclYwPZi
eObbc/rQl5b49vYY+2CH61EhToYbO6FKORgjIllZQuE4h/T0aS3HaRgcQOTQAAPrJ2hZ5r2AAYzC
rLIfXpYfGGDfKkEsDEfPIMe8unhhF4uI5w6sYJ8u4WfQmlHSTnCr0uTk7WXat6/gIiAOCUgDQd5t
MIgdlnZfO5AgEtWJFn5r80V5qGi39z0IhxsIgAIGdaqBvpJGKJ06glR1kKFLvw8WiVPeuQ7SISEF
GfO332cfKnChy9NgA9XiplWdORqk5Ll+p4jx8+1vP/Qqg9XqnIg2UR2my05awpnanmVwq6wOCOHe
URi4DHA3NtTx9YFCiR3pp23vZMsOqOpn0r1jwbeeHLAiexcKfnAJ7rXjaBVC7e4uiBrLKk0xAB/M
0jEV740/QMSh8v709WT363tZ1B3SULqMnUr5ZAmGqkLjt9HYu3eFEKvdC+H6MNrsI6jkEdamS0dy
1fb5RGJb9bo3eXuY/Sv1NMzQTQT7JIBQAMOE4IlE/WWXYfPtER69tKFChCBdhxO9bKUSByKil1FP
ysqGAol+XKYT15hyOS485dWqykfRT1xab4+4d+leDDgQE89NIhHlMGBJVO2fuciMkgNmce8uBqYa
AmohEDyHcS7neafTGIbQkMItUWH2K+O60g+kAPa/yfMwg40G0s57PYJhmG2bHfWtuvCVA+O9vWD7
NgFkaxDjK+YdEBB29zPQoJquDlzYa+Sqq+CN3Pu/NcAwU6+LugkcCQPIBy85oex9+abHOIEjSDoA
XW31c14Da4V4FGHsgF6UdCzFcQRlXHoA8P1L9DzEcIncoC0xjtJlop0b/c8ounp7hVbKdSgkz68A
RcpdCFjKuawFFGkckSoSBYp5iWmzXNmVaqJDhmTfvgKHDmpBq1vZIL+0O1rBcreGcnuyBCJF5t9B
fBu13oFNtU9EXoyhD3RwXQR6DCYzWfbUZOxrx6yMjWxKDwwDxBh+4HWGBTYdtaKzwc1eJtWFlzkW
qm9ycdqloyR90KrChPpIShdlfe53l67x0Fbh2HaIgjIt809tZ2xU3zFMrEyP43zaNq7CHACovrNG
N8t2VWm/s/2FU0sL2z8Fu47rJa4f2vxKx1hp8X1ZnQJzBMgSl9SYi5KrWgaqTq69chy3x35wQuA7
/X4R8DO/P9fspductvShrJZe2ABhwVc8Aq5RfemJ2yCaUC9XlfxeywsnOdYhj6JrD1001x2g1c1Q
etzoJ0Ywr+JcBe7UdS4TKN0ie15nIz06Y1mmyv5UtBd2TVRMMiXjScpOfRkqWfhmz0addlwkX+NC
qDI7Lcg4INdp1aqiuk36QJUNUVScoOQiZFASjgPVu6nC+ahwvhb4VrankT1H/UQvgC/y064h2QP1
WxT44yTyTOAFGDKda8WyYGeae9sW332kz7L2zk9mSRGOWRSquqmVmy+FPkqrZZuXZhGAXOmWr9+4
DTP78KoF1e0Wx7Z+UzZYxf6UBJbdX6d0jtuFTMYMzWh/GTgXbTmCrKcp6UmaaaYfXgNxDICw7CT+
HjntKHbDS5SNC3EThcscYj57HPKf0l4g7y6Up0QUI4JGMQqnLKXK556qARISl6rRexVqgXKBl+F4
p7V9Q/mUZBO9HMXtFFyWICaKtb6q28tMP2+aXqXRnR1cRqVjuqxRTT7u7WlQnXcN7K0VjavULQGr
zvhNUF0V6CQNTwN4PeED/VObVDgZOai0eg3y5qOyS5XPXJNXS+m5VpKe281JIFpVpXcNDlQr6MTN
XaW357V76Wk/2mKcJmMkz3TSmjytoZ58pfUTYVzkybWeuBMnArKGe2q3D7WcluiiJ4ZygMsUM/um
i66FSJSWeKbUsmMtuoLSWJ+d8OBHWy5guTJt7NknQDXTu0aFbaeQD+mY7FJzZ2X9zatHujvJop8R
u6gwNTvHNSV58I2rSLPNpv+ZlFM4CNyQCRTeVZmc9aRRvTxh3WUCLx9UP2semho+KVvfZI2Akmat
EolVCmLXWTnwP8ITCll27qu8tIKOqLI8rtpzDIGD8YMkJ4Y2czSQudMmHPvIgFztkoaVRYtJK44r
OuvjE52OK/0y6O5Jdo7sq8RY0ABolNKF/XLiFlbtuCrtHUX7b0FElIGshF0DmanLJlAuT70Txzgp
9HnZtgqxxIzFKKrPM+NSIk/pwMaCsk3ijSGdlwWpColuyfjE0UZFP8sbE4FK5/QcB1esnJToPGsn
DPiMDJ1q5JLLXy7HqgBuVnrl+nde+kDwKLVt5dimkzqqT4tJEViiuXSoBjvwa1v1qhS+kvaPtAKe
CBOmXjkq68d5uSjRTGDH5HiaBTdGP635sZaNRTAtk/saL5h33ib3ET7RjKssqM3Cdq2iD6zM/0ad
seaMQ38edAujWkSGJelCq1sz1yxCrtLwMpQzkk8LMjXItUCg0ZYeG+GyVTQKzJbbphZrUO53x44W
qRAFqiAz3Z5n+U1YOyqXtgq0eGzgxGTwblC0mAELZdRx5wzofpA5bq48OXL9W1EjFRffGsi5twEU
WjJsMX2S5p3SKmYBZWsEaWeLVb5puHdhCl/L77J0zOUox7OAngW9pnB8obW3mpil3UyGCGzcktXn
PYE6dnHNEssJrMp1TaePR3F0z/Pc6qITB1KZoaZyfaFx2IvBuRacG6CQXe/Bzitg4blma8xlqo1k
NukbOsocAujaZqmXvwLgn7n9GeGFZYe9akS40NisbGbA9rSypjZzCqRJbxoZroJMowpT14zyEfZP
i/ZU0FNU/WB8Kaul5pxD6G/p5VXpA4MoB0pQWVkZvw7an8gQJpS4FMJ4wgWauNo0D+uLAl8KI7ww
4puefS/pmS3ElNW/ggjqmI6WWToFMwOpeT3xZimQqWrmQ30mtYRvK5Jw1cf5Avex2QU2rC9QcFyi
urxXGTCA45ArqJhe4SA6jri7QLpvSn2BnEXS3LjGFUnnrLxnJDMrB487j6sc8mq1/dPHbOyyYozF
ie/flu41auV3g92V/nlMLrKWmAJYenk8ln039hJ96ohjRGZNvXDiSdkuMR/5/SQLZ56IVNVdtdmS
NiMCPhj+FhHgwc5DsCNGpJg+93TbipxxVc51/YdTPTAgimozjV3KHOxj6ypNHnP3PGhOHDzp6aTq
fxj6Vzf7jvi07s9pdlFUPyNykeRyLLRvMr33/HsvrEZGkY9CozOBnay6JDRrA4OFvKvt76LrVeFe
ohpcqLnjLX1nxtrsWOhXMV86KZjk66y8CDgUjoBB0aT3DrhZjnZph5nJwpmMltyeVUalSAraVMvM
IDw2kmLMtbMwbM20M5QepUqXwYmuHeNoXNVXDQE9nV6m/MSlHdAS72Nn3tR3HLRXCFoVuKA1xFT8
2quyYxd2rN86Zus0ENwhq0guOf3aSiC0+g/CW6IwVQma6U0G1GJvipE3jpJzXn/zNfi2zhu1bqBi
MDTlLInAWnTgDDSLrJl3ZImyk9ie6QYwNGaUnbT6KPebUW6coaI1mVZPEl1YoXCUFp3phrfS+nZ1
WvRnwjvHoLyNS5oxRSusKlJME4FUZkCAQ/WJ3UcqzpqpoV3XKT2WGdxiypc+i01RGyZxSjP0fyWM
m3UVWmn6vXCO6w7YqF+bbIHaxrLpD00zoFAAnkBDrZocixJUbQRkj/7WyITZlNchP6l8dhzQCZDM
Zk7pmsJnpijwnPigzEC/VAUwwoBuCTwnMwcqnwbOYA0xnmOkSmiesiFjJckFlCJhC9zKOJw0oPbC
oBmDBbQ8ULdtln61jV867MKiK8zY6VXbxCMszgsHFErgmSm/8/wboOkp22PHISQ93R5IB9UI43gp
wlmif8/r2qyLueHAHk/piZaA5KErxK9oV/6o0U1Y/NBrM3Sk4v03wwe2PjvpYWNE8msDvpnG7xs7
Nu0yUAG5RMCjZ7kPvk150aaGFdZANe3OwxSbRXGC0hA4xDcJN8ukGPG+sHxQrJTcwJ4JM8ek2oUR
xKppf7XdIrGXLJ1Xq7fXgROtEUVKqnj9kINZCrt+jJ12LnMxTkBnh92iZ19Jc+xVt0VOVMozxf0f
oB9Nnd6l/gX1b1I6svVFmlxgIElWSbjowS7EYAJzsJQPtj5PHDrt2UUuJklTmWl55VcLGQgFVdsR
7lsV5ddR5IBP/CurfzoO2GU+YnIkxDVt+lKVQXJHs3FEvtVlpDIHdn41sjOonwM5E+uqLb523X1I
dZXCkgfduM1KsGY+5O/nruebDfNMo+KmndeWa/dA2gzAXQiVEwNdQz9pnYltgytBb7zm2IW0vxSL
DOgjsoTlJjdFNq7AnTZ6q+uuJbPBbLVmXGKwW1+z7ByDRxcnrfJ4oZL/4+hKlhvVoegXUcUgpi2T
8ezEieNko4qTNCABQiAQ8PXv+C26q7urYxuQrs50r0s/7owLRx0rwT3abeAgDTWeOGtik90UaXb1
aETucLBXEi+zk7jjFFX6VDpmBM8Sb1JFTqXxQlcjFJGjCxTyX6d4Df2vYHzYYZ0gBiLIP9fblPZ7
RQ5V9eWur5qyWE1Xr7iuzb5de9SSi1Y6mqlGCLxOVx/ZlyttGGLwVSrKKrbQdzXPf6ysEzQyJdpM
m+AqmjXq4REMxd3uekCwFpF5nmqdMumfzc5M6EwSR7koqPsVvIGTNmmsOjKMHsXx3hQf5vBKwRPa
ILfoXfYt4PPJsLdr/9nNE76lc48irtps7bpDi0I4SDh2w7FiOrKWJhlROmttxwNDBF4G8YhmCS+d
IMf2Mg9KGtH1qyocAEwkfMwxGhDsryaBYrHEazXGs7qPVZe4jERSbgp5cKpTM7z4y9XutoxuhQIi
m+pELMhUkFfLtiPqmbnBDwRUr3tXHB0KB9Lifs+JpndnmWKH67gM3tpFRQyhm4kh797PkRZN3JdF
NFXv3GCgTlPqWVPM2gGc6K93ztbQIb+8bao+DouTbv9a50LHnOvvRW4rLzN85Mn8FNn6xIeQhoTH
gQ9L4jgbF2XTPUnmnbxSX1hQHBp6sdWxDHYqtDfI5b54hpcQXLDvHlSYh+WBhjlnu8nbIkYj/GPg
bUfytao+NpDErylAfQ9+FzbJYhmbyoJzHcbeSOKZgv3WLOnJmthmmLbDsBknHIZhl4weIu3vUwiC
2hGshAmREODj4jDTvDLWi2zD2DJel2VPQwd5gXnjiNwS59m61+LX7H7W3sktjXUs3XTpirhQp6E0
UIbwkRozUrSOydCkweptiupt9c++iai4K7Zhf7SDrGTZau4XZ4xkpSJveIzlYULOWZk8poDgy6jO
ReBEEjXNk9taNziNdSJbyIZYNg4rt76B2uTCxXMzPZAo7D4tb1vRN7u5DnLTwI3m+h0UTPC9i1yN
D5SFZZk42PBSfvfOb6OPUnxW9pKqzow6SGw1/s8aYnEdvQWtFRbaS/oqmTqZ2d1sRcESXA1UR2Ox
khZKELMPIejSWmOPtYkFquGFbuTSr8JJ62GnvOtcHRYz6waRLOabtH/EfPbrCys+S/nkLl4JtdUp
os5wo8bct9558I+4s6lq2o2NbHox+Djm/pBEy5omSGbKIya28+RsaSNSDMVOPAPJdK/9EUguW2++
yHmIhE/zj1UymfAgSptHTv/S8iNDlNvn35wMVmrTyspoST44yarKiB2rxA7r538av+znX9AriP/e
HWrW/Bp9mM0LzbhPjqbhHjp6m+nHIocUXDcLGBghnyIGVcUbvuwgAOOyogUHxmTfGgnu5h1Wt8um
wD+PY5uYVlNFdamrITZmYf7pTvtHXbi/UgRrOq40THgw+G9To0U6txWNpYvmAjulixWPNt4JoWXK
1riV5r4Z/p5P1hzcbJ6gyQ80HuSPGext528ejdgPqqhU80YKvZ/LcVsrnj1FhKq4lHUTFe63SS5T
d5lnEvvYdcvSmlD0/aRrRVRaa9zVh7HbFPq8Mp654E4cvTmTvNIwVe1XWLJoCavMmG41RIOuHqMq
uDpBpiA2dTqrlzMpXrjx2rBjMf84Kh27Oab2qSxBSiZruxTFbl0/XIZUgNMeAd4liKmqN3WBW7Hr
OjcyZXtY3Ktku2U8q25JZo7bi1LaAwQt7clXZRTOH675avk8wkFRAWM1nEcjdJDSx80BpJvCs7LS
wH10wbGiJXjSTQE1o18tnuYisgqVtA5KlXcjvN6rlsVCfui5S1Qgcf6UaPubk5ksLzrYsrCNG/tN
zFOEcFfcURVx+dVCMavIq9PeeX8T/xPzkL125GdZurhFJa+tvw4gVwxNFJRWtgLNDu0SaZxBITOS
ph7Sih0XC72cMoIA2JkphQhqA7+7UxB3Hj8PmkaahfuQQR4CVCoNffbaHRhLje3r8SWepiEu2Dfz
Plj9yRg9cUAY7W4V/xio2tb+xm6CKNBd5OKw8aoKhY1n0jhK7uLs4buAv3XmZg1TGbYRvqzhqdhM
7VnZqQpJOoD30+mmgapkd3aAxtzqfdSfvG22oTrT6hiYNTDZuceuWKYlEsUA6LL11rSzHmHw7prQ
AMQ2cMfIV3uvBo0zd6PtR5UnIyL7mOrfzj4gzgEZa42HGjfAbdEMNsIAmLLZPo8udnX44k8vQ5ct
y3aAOlVJFpltE82LG3GGzqkQesR84HxneTtXvqGsRqo3Urv+s43ct29Uby33odzdIjMiH2YPy6zY
O+O2o2/z9BHQ64gDMOy3QXWa6syr9tysk97nqZTncGxQcljkCJVo1zy6S/2OPlj0Pcm4oRXWcxsP
+pe4OqrWfHKDGAszcbVIAr5Z6IckqJhYdK53LjqwPlUmqsTG8ZZ3l41R33WRDnersVuKv6k+BIBh
K06p0e2TUciL4/G7jeMC2pbpROX8SjhLpF9Gtn3z0a5NoRf645ew13Qow5Q7fWIVY1L3G4nDmCFh
W21lAGGzm7KnEB2glMOR3rQzuvQadHsAiQiJNjXxbrEhnugWpCWZTSi7+nOysAA0P1WFBfAKEs/u
0iURR6EuHdTsHjftpQRmKq2/0t427ldtYfOoE52+ZI3vaIe6veB+DBHRPDG7k83OiorYLLcj+IvX
43mbZ9PtI0ymPtuLExXqXBXPpoLDNN8VCa/V3MVelTvY7Gu3JoofJNuvsxHXjnUQzgBZct/hHHbG
CcdDCCBRpYE+1j7bieCbTCK2TbYR42UMD5AlIa3JI7BC2vlf02qlvT+g+qt9B9zhh0MuxADgfSmH
2+S/tLNIWeDGTlfHMNdRzd5QDaKmwNfyAELiwLFpvjgb07dxYu1Iex+R0aRjF+sqKSFeQMkp/TeJ
hmGWe1ggUBSokZkG+hytNhqxa4z1tGpyEqqKrK7fKz5vLXTHu1irXCSmnoFQi99RhbHhXJxCf1Kg
6rBEIxd4/9TrB61xRM+iiBBzSJmP15kgngXBnkH9mrqzVe/HWQFjnaxgJyi5oF2v9lLgi9jES3nF
CY10UdGU+dLfXevjWWSs8Nw7XjK0QCzOACTZAG6PkRG6h6kyEZVQySw2HtFZgRayWYpIeBADzTSo
d031VkmsIbSv8gtzwNi7HExXlUM8y+e+OzfWGT3CESY1RtO41Z2MbKiyYfW5Fh9L4SdYLoCGTV4E
Ysd9GJst4sbffogTtrvPIJQTu5Pye5jDdEaPoteTiPWPMTBiIpvERQcTylBCTYVPgedGu5M1gP8V
Xews3yUX0eSjK6fZTzpj5JeX/qZHv0Ljywhhqq1JHdgMJwj2vWeALpwmmTSNm3grtjxOo45FUq+x
VwD9lrFJj3ADI7v60eC0PVQgYe0s+jZ1LGkQDGbBz0L6WAtoGf4F6YZsXUXiOmusgj5fS/LSD1cY
JcaiY1baAE5fRXgbQh2pYoJJ8Ws3JA6BUpZ88A+We0PO5N0lAEZg8qR6caAphf0b5y8+TlsGZOFc
jPEkazT4mYe2/ldIyJWMbwpzQ4M5I4MBA5cgfGTGHVTMRg7RrPpIOFAmIN+MrIwFJBwbgLJBt+7C
PpAkywoO3jf0sSBn0qyvTQg9csGeLhJh2kk70VxAhgzbLh3mLivGdtfW5ZUC0fSV9yvrYaPAQdFO
mZtTmNbO8oqpHpCErAQuOST/T+rcXSNxBEWqMryac64VgF6w5kUBVNMXB5QusOTcZ48an0VPJBp4
t+ncbuPX1caT18ADv/aCWBkWKHMBv4Rv19LbzuFZs1Nv/wylh+7RcLOWL4GaEqn6xB74t18caIu1
dndhiFVfdvHPXa6cznC8KBqNzNg1f+zyUzdLFIAPutZTprxTqMdD/13NQ+SB8Jf0hvJSL9fV+JXQ
a8XLUuWNkGgyruN5/Kfpyeg2E5ZQASBcOyBCvU4NdIatQT7yR7/sKw8McVMF320rcFcH9OmIaAFJ
WNWLO1kZNNPE5DwLlISG3W1LnB1uAYXTxZP0vsiE926hBjkxOsFguoGRsHdmgiqwEPgTstaCx98b
kWrqBFRzb/S5QTK7+uVsQZt2mFFcoiyKNMTHnMct6dfDSlDOPDdrvKM/3OsKi7mJa1gWDTDvrPZq
hHInthr5aodZybjs6vDhGBDfSr6notgJt0wc3DIX6EnXrzqwo7V/ZfPWnW6hYuCuHi4QMAnhlZX2
29UHDMHSaLmVgocd+LO5gItMgPj15Fs336rCCBEniIh39etr2a17mx9639qM9XLnoZEsdQ1uWG1r
aABzTyCeVCrtJ0gGM2RIr29id5ggiLQ6daA4Rna5cVWVSS/MOgZ4UGXO2EcDpDofhKVtPkb34ZCH
ZjvH3tpOtnAASIiWMuC48VumP3zzJdAv/XgMnE+7vVSO3tTo+ZX2lhU2QMx+hsDs+juzf0PCN3YI
fFUjKrCE0GmUTxrd9ZYXSeB0i+RO+C2NvYMDPkRr7iiLtAVFcKHBcPVXLm7udCqrg++uDuLKH9MR
72LKOJh8aG44eylqPfai3UDWh1Bhh69yuGlaZnTdVtUNt40O7Ns1jo61GyFezr6K29VNeO3fwsU/
49iCs9fYL/7q5sQ2Tpz/s9bgK7SGNhF2eTS4/TBWd+PT5oaUy3cxd2ngowgrB1JIwzfWol8Gzzr6
6NozB4H1TaHUQ7steXmfLJ5CJ8bqMvekghlJ3Kuxhi/YumCFOHx9Akhls6/RwbKE/YvhB6o8jGW4
60UL0eiNCGx0C6aHZMd+8jI8h7Pi0AJKM6tsCstnqi8BF7nHZmihoBprKLrMtMO0sJtdu8x3MkNA
DTlC3U53b542Ytf0+6rAOBdjyJvQzkIKZ5K04qfxp4MkYtOBm48FyUd0KmFaz1lIlBarwhQbaWaY
oZN2tfeKVC9UJHVd5+DfCp1TNagxfrNhDmxmxiGxDbtnb0zUUufcdv5bV9o5YRS8oXUTarc3f+42
bTNsmwbeEeuTHiePoHDLHMAl9PBlpWn/mrTYjDIEs8LslFgHkJIN/uBuJSIFektolc/ET5e+eS28
OsUUhWh2AZ18UGHfy/ul2YjOvTQFRKdF+6eykA+G36IwQANLzc4a+1216Ndz7Vy3xb9ugmtKqm1p
tnvtBRejb7unofPBZXjG7IRNj4blZphvACVmBLn4BXGynK/jm4RNa6EJN/K0tYWNXQNKk4cBT2Bl
GNSgguVNLNUK2LfUsNPs3CrW3NZ7TVFUp+WBFrEX0S1nVrhZz7C2/cUDbxsFQLq14Y6xm9YAaItt
Asj+lWVmXgNu27j1eQCMt9r+bC78ow7DN6s23qbCjAS3EM6xwr1pz6k3+hnr5aVuu5sMV/C5xceU
G/fIKd+GAQTHEqog5WzrNAVKCakACMcX34N403QH22KPxbN3jmPnPvi2G0JlwbKHE29BYeBv/Siz
sh63c+2/LECpXgu2GmBll65MZvAx3bc3gzQ4lfp907VXbQRbiWfiWDPKv2n42BT1SzeLx6SCd2+R
MyL1RuYY/TkcADWGOW90vzEVv1TtVML8qK+FYK+Gb6fjKA7m2PjIFMB+CozxiJVztpYiw7yhrWys
hzLc92GeMyzWI8oMZuys41WoPh9scVvL8Fi3PezY+aINnloTmrg4kg9q6f+cyr7oqbzDIUa+YN0s
TbOFxZGSablJewQhWy6T0W/lCHuDYEaW16cuxP3OCpJJOa8h+X/WxPjFuubYa+OrGQkmXwDMhi0i
/Rbu4wDHxkCWOXIX84FIDiTkRh5HzzrM/RQ5ZZG1U7WZKMk9apwEBN1WD/ewITtqTkldgLu01IRM
1U57W/HfaapyCVw68eJtacUbM55HaWml7SrOLTib1Yyf60gsjEtoPm1JT7bUJ5f7f75hlzE3rc+J
sswbdW5JhJ77hidopvi1V/eT+WuQ1nROh7r3I0z+lVFbVjffWY5VBZUGbYcvRl8mmLuzmy1Yhl2B
QuqeSLPs+eS+WAiIEpvnjgxTMJiMgVpZ/ng3bQjNg7woMfexzYuzEO62mCiP64rmStkHrt2dUi7G
l/DdaM4vTIz3NdC5WKsqHqf20fT+AXjm15TOT4/zIyidnWYeeDlNXV/GPbTjzq9OaGx5py7Lilrv
BeWn3lAvARtfVwM28tLyDHYBcNKyr232QWh5cmpIMUw0p7aHgFRbp7ADWmzZWRjGrbLgMimIjMy4
1oO3h6MAmuwWn561bpE2gSYYHgdq7l1Wx8PKcjQOnxExvHrj/N7S8qWZOCqZkYhSQ2Atae4V87kK
GLrAyfzqj0yiCx32Igl3weocWhiy2Plfkw8pki5XoJ4lQV9wXgaGE40afNLvfzBLdkk9p/DiCg5F
7E82JltQtS8gbBcuv40d2jGUbX6W1bizCx9oVBpD5Bd0E+ri6jt654onaXaXn6YPEQbxH+UKDF6F
ZZF6fnG0pxLOiVOj9tNbM5i7fqzumEeTW55xaQOoQJaE52fTN4zrsqCuOEbUtuBaToAnYmXWyN+r
yX3V/nyYm/W3t7yXsK5fMGEs6uwA85j8j6BcYe5VV8vwY9wMtJw6MA8odCb3x5slbCh/+QAAT8LR
3HMZPOZu3tQceo7tIg1WJUZvp1hdgEqOHVlCnK0Co3sYgSgIuzbqlnYjJDxuK9hXnH45HBMNrKJH
IGvE/KFGQXTQTYwJVr/lSI24n5F0YcWrp+jvaAWXIlw2Nu2yvnbBBaestJAqoWERqVCf5mU4CbM9
Q6fPTXOIlYYo2xe5a2vY00V5QQDSiMse1CEwttox18T1dF6vZo7xJzdfI0zV9Uenar+LxvMjjCOQ
UCibXQnJfVIW9LAupTN05gaKh++ILCDrmbokey6ZPuSHWtfIt+kdVTptXbJfRmTipEoLOPfcszPl
QZ5bixRzO88DgkzAYHtHFqeJrajGTfO1tMO/ka6/3QiyqvojwbQghfYawqCsFxV5UGDK1TaGpJ+X
o1qKWxU0G9L624DCt26nd6FA6zQzE0N3Bw3z1KoQugpqDIYGFoa8Fg0rAEzvx76SaeUXqen0KSuG
3VrRSPnL0RMTHGq72syLt+GyeFO2SCtiQEQszzqgPyPyFQvG5DgtebOc9dQOfirq/4kMpr0MNpRg
sqlm9k+awMi07GEx+cks7Z03UoTzRvQTY/6QM2VsxKgrJEw84X+Pw5p503Djy/DFexMTuIo7nYIc
cxFzDKD5ZKv1G0L5hnSQKSzrRkypSeo3fCvDtyzY2cWT78SKSIeLrcB89DTi+xowOsOj6dCqkyWg
ZjZiowR9L6cGREg95ieARCRyh87jFN/SqHBTAAGNLlPufG4gOWKgWmZQmuiA54MjXjtr3DTwhSjI
4zQdjALEpu+SrrgEwfJMPUwF8njLnbVTphHrEwPM3PoC94nUBzHslm7nSJkZ1atQawo4smAGlzUZ
CL4NeDJHWf2zUfNKuHPOeHLoryU+Qxefyf0SMMerMMg9Q2AvY3IVFISh++D0FEIu6NpgW5dOBPPA
mC+Qv1Iz0Jkhz6sbIth5DdXJK6BfgD3Mjo4F4leTYWcVEG0JAsxrWM3wtAUSfJ3lpXVtJs6sDz5K
faDSlbWw83Plv+khG2CeTiGKyjwmFUgPqaZNi0jWENDYd+ZYqmfv+D9vfHTQ74gJnD0iyzF+Fs+r
4g9/GjYTII9Ds3l84wixtdcVklY3qWgk46a2vm08q6XNOiQVCkzsaqwLvjAl7ov7TIq4d2cwnZ8W
I+GM1UksuWFWj/k2ux5shT3dra7GxTRRiAFj8jdUX7aB19C/3nO8GDtPPbQbbAR/AOTqrF1jwJbR
SEXpT4XPA/DYQ/qtaOZqBIhw10mB3jOkpDAOYhtArZqMJqdP3ZZea/5eQPNq+McCPDp7D2JUuTEs
sbRpvCLQJ6BOWNZVd+eVXGukD7wQT/KDoNzRFpb5suu5TjicCLfFxBo36uCuc+fNwVCzXoN4/bmw
RgoCrZ3f2nA/IQGKR4q4119oQc6p4mqGkmcQRLR+BxOJMX+BzoKrEwuuEDcB0KGYnKwrjGOBfSPp
psDFj/ZFmlO8mjPETytpyD+n34jpg7h/igKvz2FWBQfIFq394zm/Hr9Qf8Nh3vkcZXwaYwOYrvKR
WVAbo9WJ6Jt8HU+6IcAHdlZjsAlKB8ZlpgFG5LjGu4FhaDj24goFxVsgJX643XfIUWoQQ13ZS9ed
ShfpRyTtiiYP5gc8NrJihcl/i/03l5+dZtm0vi815O8RMlu5a+2PdvyYxbHj75bBrsK6dvqpdp1K
KOcVeVpxdMObdRfCsDR7nQ2wLwJjX/Mj0Tpyid4EE8JK2E01PbULslPmfiArjPIfhTBYZeRUh5Hw
dwXW50SvshIJKV2oREipBX4socYSFP9FvVrjMew5RhzhrIFYFMDJc4IBmB4OkI1UcDlEbG6xeN2k
0TdCHxYia4W4G02xsQP44G0Tg2m3/nVAUaqN1wkHjcE2xQzobf5brTYO9TlQvwJApbWQ3nC3SIZD
+vwmxa0fvgvknIQLDfuHtSqZ0NQW9vDe5Zb2H779UoOSWfRgGH+ITsdG/dFWh7XJdXgkBFP5akim
zn6Aj8KaW9GAPaCHZT4L/RjGW9cPSQf9WfAj9R/1YKKq7rh5wowHJBaTKdCxUUKguIVB4pNfTDeD
8HomvISJUsctspsjDdDaMadaXCZh4Y+HakTK8pdAWCiaeyV/nunH2oTygFiJMB7z6sV0BnJ2cCDC
0+hUVDmf3L0u/asdyMSqp1gjac2Km4Pl3OJ8rAcDktlP20Mr/1ps/EP9PcBQlu2LrS487OC/feqR
JwukH2FMiT3fMVw0KuWc1P5+rc4UYd+KRaH7Ypan0frzEGKY7T+MC008PMdi/lNoepzWzye/rbAI
yUJiazB2nUBC1s1p9WgHjqw7RbpWRyC1EVt+hfFVzkj9rgL7FAciLhxh3easIH537J9b3zEiFXGQ
El5pDZP1bkIeIXsPCtLiQS9aG5iHn6ZCUg0OSbDcNAxXGrZJJ+t45L9D+93bQE9lFdVjB/EMcwUx
RlWt217jR9Wvox5PiyBUa2RCc2Y6L5w2cTgUpjcp3kwgzvBfv75oI2/51tQpFMEIM1byZyBqLZsY
Rn7fOKg5RYJxtCb98q2c6a+5ztcWAXYfdSoIUt1BV+6/QthOI3lfDLGfjd/Ve4TjwacIl+J+TchH
BB6EK0yWUqdZhBuPmpk9O5HjvGLWLQDil7LWKGzfvPkPw2LuSiBKcvLrLq86stU1VFETuLa6u4Rm
FnHShn0bxrbg70q/2AF+BuMSEEAliFR2PcopXlQC1A04Jft4dJEnKn56+j0Vf2aJVeEhFy9uzPAO
pCTIGexMFmDjIlGKCPWwVLFNFJKzXtwgwVJMJJkYTQLzw+dDynHBskZccnofkOjF8EVbbxxl5a5R
ZZ0+h+HV4n6yYiut459yoBfJfwZ7W+XP3HxxjvoBAjTLv8pd4rFmMM2/SYh5lNDGgZYaEHb06a/O
t5zN1CnnaML6mMTOXvYezSRMfZ5LDCkM1zkbyzaCtYbZiid/gB9R52QG8SghoCDe0ZJD2O3rxsho
Dd05eDOdOxh7ZPrwJKcxsZe3wLoiKxz7a71RBCJ3ofKS/gl7PE3jiFLCI8NDJUInCC9/Rv9YzVcd
YvAmpgfVWOshbL2w+WDz5ul5L9aPQKLMHo5TvUROd1L6InColkrEMAKSAHZG5U65bE42wb5sv5R/
YPLTsP7hW9civ3/p512LEcBI5wj3q0ejbqdunB3wACO6OBhYjOIJAm9PTToEBB7veRG7Yd6b6rpA
lg6bJVb0H3JrvtEBhV3WAWeU99myu+edxuBmPKtvD5ZxKXyIyMqEYYzo6RI+x2XBx2Gw8Trs4I0p
P9r1aKEdwudYmEEXj8szp9nFz0Cqcpvk6fvXArAA+SZzOlvdRxBe+bPFoL3KZsvUllrvCmsRgCt2
nTaWZNOiNFM0SLhuTOZnmK3bmiD+zptXnQQ5EHFYLASSUEihhtjVAWdfA/AgcJgbHNnZ8lWTQ4cP
xOBvOWPcw/QjMN2KXuFikCPQN70izWidKVCO6HcYHZf6wZBhsl3Uavh0QWLAe2yDPbgeRt3unPLq
iX0NQWXGIath7ZIhMuyjrB/dkEvk4arg1WxlSsDfyvLuKPjYaMrvkVVWn5O8uL28CrjXwbxC6D9P
ZMLHzan3QUIZd/abhrRQEFjBOVycSLX/fCA7Ribc9F8fAE0XoJHrjQXWBkJMD+YZVG6kbQwGxsOG
1RoPPjw/GPeYGecO6wukQbShoNiYdyGhurILAejr+AM1zeGbZxELnmmbYbO2QRa0OLb7N2N+1ArO
NfrQ9PU573NZARpDuKczLCQEmHsPnVFXu6zRMnRUxtGCD1m7TcQ9FZflv3L6J/AT9XhcArxZe5/l
zzNet7Qsc+CvlNggtDjAbGZAOKgb6BGry0srkF3/7JcPeDgFRHRrAPmcV7RW/KuWvcSOXTQ99KN3
9JiNlDoIwXqqzNchwEMo+mzy9yPYaI9SYrtHuCvL/Av1MiEOCr9v4R8fM9nP9ooN+caoFVt4emy6
IE3IECQhL4JdbD4AOFzc+T+Ozmu5cSSJol+ECHjzSgL0TpRIUXpBtBw8UPAofP0czkNH7O7MtkQJ
qMq8ec/Ne9e/dGUcpOk5rFIf1b8Ut3L6dOzLXHRcHngkwjcxxb6DGbCvL3XxEU//OuXumte83tTa
sKrbbK86l9xiIlQ8FPGobJPY2S+dtyiiHM9wcUFUpM41pN3QJ+o7An6ZpDXDZjTQLj4y53US3Ej1
9+AdomjvGEfHe6T9nbmyO+AS87ju9zFvq50Go6S0C5elmPibq4XAqNZMPEU98RNDsXKifpmZu7E9
JcZLJF90WixoD/ssYZhjHpeGh/jNU9ayjFYaGorLHM+R7pvZgVr1vuNdh/JUYAuj2W6Lf6r1qs+n
wY1IJ3UDI+Pm1t54OIX1SJ3vxL3Y4YVXvZp2ojhMLT+kFFcZVIbe/OnFtc2upo7K+aVVGbbraC0G
fC7jtqnfhqwJagRHs2GcMN16ZFh8Ob19lW7j80vBvnl9/gL0hipvygJTeMdKnlk2vNSyaNO5UzBr
ZBRWDw279vP1cdNvfOWBmliBm4y+F7+mYdCrAoFswhfaBnozEigMAoADVz0XOCOGLmbUvgm930b5
aKlUW0qobPIw8buASh2P3KWKv1Oi0dOcFr08mB7k1d5gRhfGOwcIsEQgUzB1MA4OHXWRZGowJxPm
mGRpDvoqxhcXefYq7Ed/jLlxsxl3DhVjU/AdJNdI0dYFkamlOy6EaXJ+3tJJ+rGpLN1q3eDWet7B
2bQqunXPeY49tXkK9wZfrv8rnKupPCxik4fhLye9WiTUY2hBNQVb7Hz3kb6osFNQOlsNp2X6aIYD
Mp5dbfv5PI3HEaWwOU4ezhGXvEnVXE24yqPxZMtLWJy0mgKrjWktCSWOcAJbPNAMSsWjzl5Loqya
5FfWxOVtJ/Qnlb933ndKvzcAvApN3wuLQtfcaVPIBPqRqlwwfbhoaUszr8fp9FCTs9O+R/Jrdj5a
xiRajbPgrLf4lpunV1N7So8pP020cQHYmZ0j72UmbrqeAmJR/jUcyY20cbtg/dX7w2S7gSb3E0+H
25nLBscq6FeAQ2Eh52ZZynpJHMUG7H4xmh9C+Wnr5wQZRah4DkUmn09XPGN7oPpKXADRgtsa7xG2
fHlqiudc+Geiu5YR0KTsINPCNasAT4ldnSrcO2npLgeXYb+F16NagkuU0UXHNtdrw7GhqjdN7pqQ
qGyFWptEgVF85ZW2TIiTIBF+vtlOtlRI3TcZ2pcIvNms77QyXDPO9KNkRrHD5tQFWQ1Jou1NMrqj
7g8uckjXeYgplfdfkwrIFP5WiYrI/2XQXltra+PyqgsXg429rKlA3ezXjX/s+GXqvBVdc4sS6BEf
iWhwSPJVTtlYjdcMZ6Xj1ScrfO9kus1xmcmcjzd7izLaceEH8B9L2QeKcpuKbaWdOd1RrYjE2afJ
nY+VazeXaVA9ecupUpae95kb9zhBcksZZZs3u2DlxnxCP2XoX9NMNJiZ8E8x/rLEqysOMFiD5+Cz
uecq46HePY+xXDTmoVU+x1mg0nxEFB19gz+aMZcOv2uMe2+Olk64Yzy4qSgQRZPvypQ8cVIvHBNf
Tos/HCO8TBOK2WC27vCQQ+agoPCoMs/RcRZkxBZ7xKMXPVgT0BOmWUhKmDfcEHH74hW3wWUAkF8H
2Z0K2b11vFRulZ6LUFw95NBCvvUEQBEdEkhGfirm8/6eYFSp+TmmylmqO+HES2OyNnn4aSNJ9TPt
J64IE2rW0qAEIBg7bQ0Ft3welArngRrTq77SF2fzR5Os605ZhJXYSm+AIhqWUfhR8gFtire6/unE
DY9BkT8sbhwDfEKTPymHa073N4RiOYEZGeO2DE+RRry8yE5dwpPDCVP0F1gYBAnmyTVjIYujbVw4
NRnw98ls/LbbZvW7Hh009RgnH03aItxupL4tLabwv+30SSlpzjut/vLUTW+GOyTTi+C77OSLrW9t
g20b1n58dhWUBfpVdTxfZUKVRm6g9J/jKPmPvBlP7HhO/Rw9JvnIczQi2sWeFzmS45s+/8V4sz1c
n5irmSri/tC3o4oPhRu/w47fuHpAwUZu/IhHzDX90L2GI8/+iHPb9isjOxvUT914UlT9kSliGQp9
XRiv7AjgLysWcYmNLHz3vKugLcgpNRVx1kdvyaQTEO7NLt/K6hF3NK0rvortIqvz8Eicpinuhjou
AgU35agnC8EXHafj3EIl0MGOFfIcUuATsvT+CefqlFtHcj6Mz0zwr5pjg00Si1luEvnWQoComr6a
29/QVVaMjWt5p4asot/Y5kc0rSuiNlLUuWb6USBWbLK1W207lZuM65NtG+hQPy73ZNT+PDn4hqFN
WPEbNs8Jgx0GNiNAo1X+ak24ARot8CmBNsAj/aTi06aky6Bm4q4PnP7NK3iGYPQU73cer2r8pilu
0NiV30790mrOIcH+rjW+ZBWeChZ6GHFgQ0FGJcJ4v09cdfVEN0OOEkbpYHM4Z7ti6Qgw+kdHdHot
YoC844xqUzrvhRcFepz5YiRkmqyzsBDBHF5LfgFejm9MExxfT2GWvRVgJFHxU2QICNE3Jy9uBwzr
43dR419QcQm71QI95QOhZKXgFFYdaiN8EewwSPAvGEW18gCPI+Lh8NqYrbVo822oCGiHVwxsm44V
PhBxRBst8eMXAPyixaoAeYYx3Jnkau7Vk9tDC80HytnVFN+M/Ghn/QowYdNT/zTOtHLcQzQcJP+a
lQo/7r9Ga0/UDDDsQSuurvKUioNUjYIpSbd1equd3xrZxLW8TTH1C3O+RtzVvfsZyx+encr5FHl7
62wwO2v+bY2Za7tajpO1dJBoZ5QkdOl83uJc91vgca+mywRv/yJw18+GixgubvsVUaVVpYuLbIBP
tynKGSgSfBN9iGiv4wrKUYedxFuo4z+B18UiB4lY5e6OHtzkD8P90vKSOYoRJCBdNk9Fk+zC8Ak2
8aQ7H6N+nITi27QwUQFTwqQgp+pIN3P73mu2L2SEuWyfPclAp/DdMPILl3cOy/lzhKqwDCRzZgxt
c2CTeVq6sK7De9ncQgRqo30i3uOiDnezzPwZWhJz6zvTo0Wr0mUDKBlavTJQSTlg4TCWcfdW9ivT
dFaJlgQDo33Fmt86DhK3Y0jumuycupccmp1FwdKB/MELib7F0whOZFDGg7p5X5mg5ey/Zl76QtzV
ngFC7Pm9zjBd4dVHOXMjhtbbVvllCQQ6GkJAszIV+WsUTN14PRKz8OOm3kE400pqgPbub+L+VCpI
E91aCtqnMwE1zE82RPhWSwNG4m7SVlBrayLEKc5/XBgjQe50aX1IWJlRAivePJ5Zo10185vlnmjM
TBwL47bT3zRzl5juQXeh9+pmbZH0p3Z3q1z307bsr6hMDAA9Chm12kuuEjPuyJ39KMOE+vqrT36S
8Gzz2/KMdpfkwh8BRDILwSahzO+XI9RzYqtvDMA3mh6unJwTC89bk5Y+gSF+1KU7hTJVg5mN3dDv
3WEVgW+4ocO5BYQC7d6Bm4eKgTRi8k6wUyRZpNq4aK2BO4F7Pq/uqoZdCY9qYVVIPMbJAiuI7OYt
79kEgfwfWsXK4tbFshfUIbNkcnzzKVWACJtLVJDm01hc3AjUVruQosU9BKbprMLqexLAJHH/Ehof
lkBhVCF0+AV3k+4PZrdUa5UNHf3eyv+Z+eQXCP9a9W5HuMSQ3nok2dnY6SqZApLVJ/rDo/SJ4jFw
le8xZLdG0eJQn88WCXVzp+4boax6E2yNly9W7ZU9caF1KCnkIxodE6bB2YZZvNQrVDYLtJ1R9zYe
tLXB91GX2MsGsEXAo2oYF2n414TE+6S6b1lWoJcS+ttax1GyF0BWM+Bp6/EcTi4RNCmubuyhjFVk
Fh9NTXmZLCMwkKUKvdnocbdpbPvFVCsIK88nwcNLIZWJRCjH+rcYwmPpmJsZj1010wRFuCgBpEWe
30NdCWbKLrjC+XtoWyNwMwge4UwoI968xL2wTGJ9ZXP+Gb1FcMpfmqNzmK7YDPZfm9zaaHyJnOij
0Z61XOa8qU1001CDogkfS/KIQ4qoJjnOogyiFiU8dG5pLv7V0oUjSeTOius7M7hNVxz08qNS5CGW
GqaDJjnEMVObQUx8qU9PNxdzuE/G9gDr9E+vmeS4RvVeJQ8GLnUpd236ZTfRxXJQXbOQOZ24C7R8
mRf4Dpt1QfmpeGtN3QjtVmCEjrk2m/aNjmoo2G0xgtXndxvMm3dkKXMP1Z2iUX9riYvQhr1GGkre
wYdnc3utS3Mh0aYy4Fm1C55mbKNYqfNqlt9u89YlW2mP4fMYerXaNabMyruP2qa08TbdJFW3aQUh
yxLUfiO4kZQnvYUMbKcai3Ny9OlrE/O3oxl4+CEqGjybL59KIuSbbt/ATU8ZY0FnXnWcaSCszWys
Wp5or5ru0IvQ7qfn2NjFuCA5f9WrEYt17r4k1luMbNfrB3WM3mOGQfXY/hO98mMqePLGQ4Z90gqI
w/VjvXqphUYiYPgndAA9zuZ0OsOjnGvGwOp8qKJ10Z9djKKAMVW3H62vtMUKnVWBWf5pTB28ER44
XXNdQBcmGebZU+y5lxRXLheVVq6jaNWpLiYh418vfozm3cjfk/qWgLnZyiJVV1Y9EG/T7Zy0WI0O
hWFqXRLF+BiJYJkZ67CQDcP3YBAicxmbO/0j5ySTtA0oo8x2VXY1zB9hahAjl8jm4teD3N5MEtHC
LjZpclTzzI+0gy5vSqWsNKw8M0hXmYL4Q3ZRedv9r8YqL9HEO3XIj4kN5ucMyCw2wLGMPrU44o1p
HWCUAecVXF93zeWxqd5lceorzNRnNWXdzTokyUZB4TEiNSB3RofXZocQ5Qhji3aPFlMaZ52nKRMd
lFixjZmHFFn1oUDBAP+h6ffbhOiARZHnf2FSUS/myl0x8bTDRFnWwxpkuYwT58L/VuSQsOVmStCE
i7GlD7V8fdhM0zbnn+jTGlH71lWz3zAwj9WDHgNZKWFybpBe3fmcEdShPsnDbuovsDFPnANQJ85W
uXj6OYQfqXipk2vJ/RMnge7+NR0eTiyBLxazJcaZVU3W0LG20JpEAkySL6vuWvAB2Zuwg1i5thNc
sbIR4Vm3j2WV++34r2vorSy5qhwdo2u1bZppreatn4mz4H6y800Zbnplm2bXjA2NY/JhWu9FWyxL
9b31fl13dPihYVDvOpvHdX7RWJtlKp3fCEwqbq8GXcWbmFk7vQpxvR0tfI1DhV/EOHYVHTVfPvpJ
5B32Lh/+WkYAAx4RD99/sa2dwzjd2DrirBSNEIowWTVDvJo9hrv7bkTchPGOw4/CarNz6Xp+6iWB
7A/lEOSN5mBDi9AGD5qyHyDzW4vSq3G+C1v6blP4OeM5pTpn5lFUahBTOLg1DBwDnBxUAKOay3+T
SxFdEW8wi7C0pvSl3SPlarRBXbSR0UZr2ifn/xUmxZoSbhWWhJYBhNGmdM8Qm35cDnEZWHGyzVyV
YczBancR+jMj9FoEDuW8AxkLZcGoJHoGzTovtv2q9wlZSSdpslgp+asG1oVSvsoCy0phyJUgX0IC
sEQmV9bwAzeTY1Gh4/E6NGWSFVhxZqu7eOZWE+wc6wXp7d7YYYaPlbVbzUGW/xlMxbAqM5xbSa07
s/Hcp9sL+npcC8dj+B8vsVYjpSAQNuXRmxRG+iOuMRY5FdNK6H+JtS2Uej0xu3LY6mGqqL+0VTJW
/dT+LOdx6SXg8RORH0mEw3frlilHSqFcBVNUg76YvT0qMQs02TRSBUGCGGfMs81bqzEyGq3jTLud
k6A11hut7y4svfFrD48Qts6csJIGz74BR8SkZ9HiJ8rHlf58xyvG8+xDq4OQ3WwDh4+bnxqIteRp
/Bk+Zus6dFdViRZ6tnM0xht48dIJPp0TsDGP/AbKbF6Ro7lo0/Al1IRv4rc2Nd1XQTkqNeE8mvG0
lYscTJ+r0JQfWUYbwr3HuLKGziJLaOM671oxkRRCJFb4GGyxfYr8xrNLAiPsFb8vnzAfsUEMblUl
W6WC32iFgNUV1Tv7Mf28/kylr/SPNN8M5qc7pFh0vN9YuRVOCAJMAEnM3C/nOiXtqaxT8grwGJGK
oEXffbbNFXa3qV9kduXNsNR57DFqRgGPi6QOy+NlbK11eW/tcVW4WyqVcA4Mnf4Omo2GoiPlad3C
ixnDxSu4oykWZfLmude0xrH+3DE0Wp9hDyjXq2jt8nXIntP/EWIl4ceumMpFka8GxYo0DdTL8h/L
WnZoU0ud2rVR8i8H5Mlww3VSOn6WBrW5hRPVRss3KTlkpxErFT1S23lwljbZjsyOxFq16XfEgCoV
D6fe2vTGbRhk+rWJqFqcT+LE7rXqTMsu/bLqgJl/244Xq557cLksmGcCw0JtyCmtmYzpGkW2GGkg
nKImRVHWnF5lRddVqIYfV9hSHKy0CVzIgo1Sl6offlLVOHe0EnPHKF245F4h/o31rYn4NjiBO7lR
Z65Er5MMpjgEcexj4Ca8KN8b6tlsyW7Th6NgmzDZE915oolK55e55pGwXtXyotQH0a215EN69VrX
rmb11MFDgkRvlUalp7LXAoMOtKcz3efio5u2rd0u9ZziesLbhNODAImPpqO+Gg+i2TwHPRJbEagI
SmpDyntXVflZMDLlSGN6z8Aq6tTymLU4YeS7TbyS6HZtl69UqAVD8nrEoRtIPXnMqr0UM01cL7Rg
yMuPdvxsVZusBKJH/ZDOtE+eKdPpNRafcbHx+p0TJ4cW58JM2nFHmM1ugvwjwsyiq849sbaSc61C
FiW+VcDSpj4jlRBRUNOK7xmrPpPOcgU39TfDkobY4FXFeB2o2LkxnqsA10Vhr7usfY2zP9NjkVLZ
0TVZbfiI7VVSbjS3+3YmusGxj7bwEEtZKduKyZ1eNN+tp2xdnbwl80vt2mU9gFTi43G8ba+/6t6H
MnwKhtX1yY3gvQnEq091BIqK9XFWb8K945ggkKFbgjesi3RfehsJahuypZkELjQHFTI4z5rjQDdh
l0sVbZ0AhVExqXiOCngQV61pY/FIgrFOTuZwaikF5u4k4nWXv0NWUaNu1e7U5wXmsfHeu1+OdsXJ
udaY1qE4Z9WhTo7oq8zXjiivLiq9Ll/NcOOFm0lP1065CbHxVdjM2/aSaZdBv2XFKh5essy4FPpe
MhGodo3RrSfnpe6fv3lKHQtobyzOlmH6HVU3t51fx8pK2HINy72VcoarnM7NWG8jvAqinsHrSB3i
z4xip5Uz/kxzU2Ssjw1hdJ2+SHaKm55BPux+Z5KrENo3mewmrHN9vJcOMvKW/CYLqTOOtrK2/bBW
j4nxO8T0DRx0IC0NyV+8MKNcJvzhCHO45Gz+xLyGAp1C1faqB6Cm9nfeaQ1Ri5fS6h5S+Wn4yaq5
tTPCgZ5sb+sHFrlKOp84u7Sxcm4V+7Vu93F89vJ/dDyZcuvtQ90RTWJsUmVjJdDFz4w+sLdSbxZ9
FNHA7XVGk8O0dW1OxCZdJd0DuGFJoBFxT/mKvXu+9PZ6AfHO1Z45PatD3yMTA5rU1k13NshmqZ7V
yhaeuZPbCR8XK16W4A1q8cKSCa18M8EPEPRt8ZfhU0QP6vuPqv4oS+Atg4yjA6clzhmdJISvbD7i
L5fOd53gi/8K548c2J1jaCm87qp4jMpKN8CKvKosCrwE3+B81RPYXbv8tCZo/ha0lspwXbsheJee
YZuo+H6UcJub7g0B4gYotmwJcJgaslMECygtfAP1WGOrcYAWIS4IUFuD0lBf0B3UHr2aQ5XVKCB7
BdfR2LqHJ7saqruq5oOTxsbdC+pOLIjwFQVvrr1mqGVlxT/LxBBJRNF56IEHatviN5C+i+zVI1ZF
zcDht007ccHMS5kwgxs/vGbjRj/ajLFg/o7ludA5vF5seWBnTou1QnX/2aO7qAHf46eQ5N7o2SZ3
qxcvPeBIV2305OkKoDqxCQNE75gILaKYWbW0ZWOzy8wH8FyQ1Ci6P1Z3mCNOfVx8LVeJDY7K/Rez
+9Xal2wt5dHQ7mG9Cp3rQDSUwVw/vGnIPBZDrFF9UkiMOdr5Z+h3U8Va2ByZbFxGuMHy5pjIZq1k
Hlb0axi+x9H8aqVUBp12VoHvu6Ek4eWq6KnvRh75BLwM8vK0W3RZz/LYMSa3YEQS/irkypY/nvkv
D49Y+XDUaPwkBgeW4izw7FTsN2WWjegKFblwnkQnzTDELjqTQN0egiz6GhBGjDmjsWsoOomHmkEV
wkOsJ0Hp3DtT2end3qrUg4dVs8PVOG86ZdsV21l92Pg5C0rQ/DiGhR/pTGe5oV07SPV93jZg/tfe
m459xUyVf1h18b6Ank+S1Vi/CZOJ7HcqQA09H4qXBKjaXlAWlcpfOhzEzI5m1flyreNgEzNlrGKk
FngpRhWvlYexm2YZAqX3WpyPcqdEDys1FoP94WHNjzEdK3n05pHAJ7TzBPfOMmLpkUxmVdcYITUa
TSD5j4weqKcwZOIyEuqSkI6A38fwDmF+Gjg9ZxVsjKl9DPOl39nUuhqZl9lMTBKI0pnmqujKQ1sx
QBJQhUbQEFHY2Tc0Oy5+hylLCdfPP8vsozod5nnvkMerrAbzNYaaL7cRrRZEEJiK4Gy8dwjaOrUb
8x2y2ZeF88h14i+IRunyf07yY+UHDxSWO13tt02y1111iWq0LHBtpY52rB1ufg6lxHMQuvmmW+bj
BpOYjh8m1QE+s5k5mf2rdiGelp1BQrBl7D3G3gCBDdPG3vzG0RRo2ItiTQ0a+TMoP7qxLxU4YdBz
8zJ212o8Ekakpfeh+XHmRwTWXaJrDN7FRasLcdBj6EyVk+ZwpvYHGWJvMMl8AqN3rW3eqMva2QM2
BFkGihAJYgLaFSk6fjcPB8uKlxaq4jhxy2e+3p3UCpQ5wgJJWF7I4MPo1zbcVUlCLYGoqhsIm1KZ
XiZRwKXaVeRCKdaAt8q3NP6140eaI70yGTCd9+p/3rn0B/StuCKd00Wxal4nHZLVxnbwXajvwm4Z
VZ1TibOGzAiyH6KsWeh0ud1d4eYsB7/SE9+Qtz7ci+rXAvb0zkLeRn4AvFpa0uA9KZdWyAwgWVkh
dUj7nqv1tuJJSWMuG7xv+fxpQMqkPExSJyDzZx7mVWiQMrTu+LDW1PBL/1acs6B6dwjdIpliIui5
opRHPom2T3uu17s4w5SnTdfOWO/cgQkSqqa6flofO4GMr25cYwZS+S4x6ljaUSeix9EveWMA/vDc
5kwTvnkvl3T4qPh0ro3grmcmKNYw4iFao8fZITlam+rPlsTTznLpMeYn+4wPcicfnHoAHRTNxWGq
XTeVb7P5V2rD2sJhbtjrMkdIMx+j9aInN9m+zh22jt9++Kr4JDrm+TGbfwfzHvUPcv2Chi6wovrA
q0mltRj5Flr6TpeKK6FoYxYV5xcAp8FjloijthK3lrmrxkyuxXrgEZxISivBmgDCUmCkwoOEfaxA
wW0GwOPSV9ADGNrb2u8zsJlVggGBkJb22te7YdizxhZHxsZlMjtgY5iIyAtNihEIAQP/g9beFAIh
O4bIev7m6hFaBdWQ2FTJVov2SfKBLhBjPDPU94ZpXkXOTymyZWvkhCbETKDNldeUn4kzvHRWf1YM
bz2QjUp8LAkPQAMnRwTNc026WI04Mxztw64i5j84WwAyMP8ZMayqtpMhbm3vXSnRIERI2tkMXz98
1ZTA1vQXteOrnQTJdB3Rbz00JOk9DJiqlvzq0P4d3bOpbe0RI7HzoxQ68yw8f5H86qEOxs5hpGq9
zerIEHUGvh5pbn/C5+X8/OibqDk1WB5cs/twerxrpE7hdd9YtbNqJmers/6brMlfk7DwLhzXqqKS
n6Mc4oKj1oxbze9MsiqU9qhP6lZ03jZSQ94oZdvb6hWlmkQsYhOSXets8jTw2P5GkkLxOWoxF1Zc
vU1qDmkVIm/wxapjyd3U9t1aJfGK1iqrH5V3IQOCznSpCuZJqk6IM7OF0Sa5ioUwpbFsWFM94jVL
EwzYOYmDMcVybbyr6bclzo5zFzXqU5u2BqHd3aUasJCXafMYcmZN82ttYH2sj6xaPXhNux493CYo
7cDbaCzHUTsifRwSPLLe8MOUjzMZQ24EksKDHtrYf3LDY5cyQ4e0vlLJ7kM72ikxQkYapgcNUo8o
BwKdp4QHvq0uALwHZ65/Jei4SsZBVlMp0LSp5UlpLl4+fTmOR7wierj6jycFxsEMYqWglJTYo/Gu
9g6avtjWdOt6UhLkvdJGHu1uNSIn6w3HXHJqekTUVyN+m6kAvKvU6GB9Iszs7mgVt/j5E48xthqf
BkhXrnGTmNwjlGocSa2fTwnJr9RzutptDe4PPkp7VaIMG019HO1rSVPVeb5Hc2wzLSFkHLEnPdQg
qtFtyHZpszW9xh/TQxQPH/UzckYnyeFLi44F4CebKnBQoGm7PP16UM+XkP66gBUyEtISXY+fVB/d
VRWcOVfUhaqEJnEXGc9MRXZP85fp3bLwjB317ya2N8Ku1yOGsJaQTFXDlWA7tHpy8Uw1YjmGnxSH
pHnYpAaY0CiRUePydJbkVOC4FV6FGQV7gxMqn+2QnCRCo+dhHlK3VpLv4XVPVjQeIIoPBojfmDEQ
MqylQIjsGeQxu0L7ltR1lzrjQiaNsQwGhhskMlnNT4Q4ObXmyhZEU1V4KjH1j1byI1D+QhL7TO3P
LdIt0oHP/SKJFddisk2I1ilBJ3CBU2sGmQo7j27/rP6SmcbaOVnVsqNssbZxS0ibb0AQjkO6Q2EJ
++soN4ZaECSGebY21qXC6YXc+gSYdMo2GI6BP7ypOR6b7PlH4UtTTmHBLWoM2tnCFajU+Y+gYlaf
3FP/Ys7aNslZXQTCj807IezESPYm+VENGjVs3yd22IXqEXlbbYxMpwbLMe/HqGCojvjXFAu/ArTU
E5+fXGYpM4Nyyb9YaG+m+cRAfQe4MNTdpTo5uND5bsVnhRTSMFA1iKSyCHerk51dE4g13WtWJjTu
20TAOSMRyXc5ZSdkXh+lpteOOZjplGT7qtGW7kxOE86Q6JjHv08f8lyRhXRVqDUTMFA4PBGt4hmP
wBT0w64yX8b+L+cZdcSJuc3Ep2ghwpCnrZ6bk8yiMtOPXTNiyh6Ry1dTseqMb5IIFrLba8rO5c0W
U720iCCpMzB25POMWLG4JKOZP6JistFcDIYJ8WvnHPWIqqW+KgWi3EhmKEHxDLXNwZ+eyeWSKIdk
5Tn/kuII2AkaN2gbs7pMISPYq8OtIm0+fXQdY4JBW4KEf9TiK+fSslBhyeiXxETFpLUJphontQQb
GPYj+ewUUyN2wLJfz6BJaZrD5J0i4tDM5nfuCS6J+3Wb73Vt51bg6E/xtlh75Jzr3s1AjR4zkk93
pbpPwuNEECju3D6YoCo9Bk99HahVs2RhmJ/Gr7ql79Xyk+uPGilFfBOlAdooF63brUwH/Iziw5te
6hazHh7umgmqWgOtMr3Hf96TEK9igaKE6R9d9uYR4mczEtcxwllkIpHzsLTmIsimJHgKJNy9avGv
b47VUxRrtyayZv6lWeTH3Mfpbj+xqj9vPnoIwR6jgUisvejFavddtGUD5jBchuyCT6rXg1G8pXjK
dLArp/3CNbgoLaqukqssZK1hcWwNgr1JTFC2ZRm03dXD/FjjO/fOQ8fd+EAGXzrjtLKBLUehbaZe
Hux2ptFlpcY84j1wd4U45yUWtGNnHnXsXLM4CnyEbXy253WmHTQStkp/fNp3qcIqBgtuZWwVB5zB
M/zZ4l1OCYnBmMB+atIv2Ve4itu9JMm9urvJJSdQxYt+Su+TDRV+LtS1x+cv73aZ+cpwMIboWMtN
bb8JDEcSPbeY8VRG7ofVvNrteBK8J4kgpq8rH51xr+u3ydb3XlVe0nDaS5MeqGDAl1GLOsaflr/r
qvOJC4s3wdw4s75WNXU9TsOeyEwe1QmdPpX9ppXTX0lfkuPsVzAuaI3P5FpdEngCVhQJckehszl/
yAMsCzwS2CyJvJSltmzwnI0NIy73u5ZsjpEjHrBdWxAi4L7L8EP+x9J5LceNZEH0ixBRsAW8sr1j
N715QZAUCaDgXcF8/R5M7IN2Z0YiJXWjy+TNPOl99QGna5B1DQO38OQO2T3s08j5F4bf83IGk99B
+OJqRETr6jTy0ar2dnjlzPZPz7uY6UhF1liXn0P6Fyx+toC94z0GHLXgLsODgjrkPo4QkvvoIYZF
F72PrG0eboXeuapFh8HYNXdnvJbE0vz2lJr2Udl/hY5uQ02kIdmMiq9W6qy9+GlCxouIFBhcjqYG
1fYzgvXaTtNmTq9WeQQWGXjkhF5lvkqY8updnPwEOImLP2ecdjkkMs6B16xX90nNA4FvSbjjzZqs
e82O6AtoqpLhYB5tqPrlOPCTt7c8T/YKx74dM8iHkz86934Wc4IEAy5uQ9xwKFWbuMPT+IpnelvO
8pzkf0KDpi4s+GI/vsXfoZpJHeN5j19D57lzfsLQ3Fuk1u1AbTIU3AVlHIMXIFuSFruGmdeMpd8H
XBzBas45WxukypwyXQf2aYGXFlAifA3UY2uToi0ekYvK5uRUDy2DS74DoysaDPQmcm6tesirixOc
INUxzZLJJc02XnN1PTSv+xxny3DMErj0hC0OCzYzwMdwb9rLT4XN0fY4Z68b9A3J6NUzSI7ScRRK
6ORIE01xT3jEQ6AQIuSOFw27efLZajBspYu7yuZVA1WGOIxvQcB1C8I/kIgRZ2xOYXVi/htQ5Uo/
gN7ZI50KbPjZSH5zAI45LoBMF6dDHTMK6CnUWM2TALFYmds0abHtTvohKRE3O4tpV1Jd3UFACm/b
O4oM2ZRQCWJHfLndfPS76F46aP643dgRcpK1TIVDY1iNdhEQZW9w7ZRiuax8GRCACm4CPYsWvsJH
/n+VmsHjmIZEj8a9y9DJyvOtVaTT3ikKdUrmAWywgioQ3XklpNxERWeLuAIhu800Gclq9iDZ5Alr
tzlgdCvBssQM0vrAkC/x4E+70HSTnxIAouFGezfKQgJHScQMbzqYPTp7nu5FGewj8q52buKuJWKn
hgFBau754mLnq2nc14GFOhzB3gq74AwmoOakEVxI7nUbK4A52PKMlfg86WA6Y5LodyaWWugZWAsC
yF05DIdF5g24b/VY1pucK5/FBb+vMx/kvH2VFXY1zYrUlaz7YmIOHdnE3rCq3vIlVeaPsIJclF3m
y2vfWrz1jGHE+Oixk0YLysIJP1zZg1GXDT52XNyR7Z0Ch/WfHGJTctH0Kaa/o2aLgzhlGmZB1Z1b
h0uWYi5hnVgoeb1q3/BK7oY23KfS28BdZ5DBjXQgPO0EJiprVH83ntUzC5sni1c5aY9O1hWXbLKH
azROJ2dQAOO9Y54W5AX7J4tAjdFPm7Dxbu7g9i9NRwbDLmoM7WPBgGhl2aU97H23YCwSeZFrrgLl
oW1xXhCHkuuCICpXe8PBKabwFk3cQxabJLtPOsQ4iGOvMJHxTb5f7kLe8Tnut3UDAYZ2nY9+cg5V
88oI5q4SnDy9KHt3JncjBm9jFPOjKu5bG/InY27L+htH0keVc+gnb+uwU8eMIET9OLW30cF7OqSr
2lh2QO/b4hxsFvm54yKM15+JYr1VYY9/F/iLmK9Baq2D6S+FfzEow7xXNNRcxpJUYUBRxORabymg
EdA5mJGtbcMPwT8r/tvIz8V0Cg3LLyasINBAlPqLpz4vWO9s/7n3Yq6ew6wkx7HgrTPbbxCJIERG
yBTGBC3C6Zjwmcrut0aTrS1jEhzGyVSj8Ny5S0CqLZq1rt0VAlrSndt2L4x3SNQES31vN9u3BJsz
2Q7v4rYJAduZsYTFq/5v7vOdJjmjjO8h/JXq3hfDqmVSOrJ+V9O/CaO1lB9JgcEu41K+XD620skI
XV1Mk3ErxpXJ/l4uOu6gsQxxI8IuleIIF+IPpcFtziFSfAKVIsYKV/kOA54aABEhjuwztZ8698YU
aJeExUNFw1NX4nsm94e3led9S5LlWLY/onhJ58c5vvQpc09Po55jMzIIPrQZOJR5FZV6Jfpo19YX
MkVfYXHSJfeMxtznCvd1leT/EtzXGc+nCCF8t+8Vs7cierfT59yx8H0kPk+Gv3c7yGCWfVBjc+7g
PuKDqfSXDL6a4dC6P5X7UzK2LDCrY2c3hnoXsw9jGWsyh108xo0hVmQX14Mnjwme+AqnsBX9c/KC
JicImej640R+E2e6mJ4pIkAu5fQYAmkanxO+WMecEtDwmvRVhc+OzLigO9injUvRd69VFv8RYOWG
Fj0X9VDhYkVnq0NMpjZcl47M5cScaYm9lcRTgRgm5BhdiwsKstKYPc68rz709wCmYaffDIO1KRUH
X1wqVW5q8p6GWRGhdp3vGQwO7R+bCVpBl/9xCAMIyWTVWYXlE37Buxz1VbvXgUxiiJeFbgELBdld
4isZRDdsWeu2dr/o+epXBVJiRn1Tx0MztheXFZ7ik9cYlcfiwhYrL/jw6p42qVOlf+dMsDZNpOGA
5pjTrioPEgPEgOvd0R2pgm6Tc8hlidxlaKgWR5AAHxqyxVKC8NgLY5dK85zG8LIKf10aWM47dHYa
oIsVIcIV6ZRVFm3b8E13Zb123IkUE9EFCHIc32fg7FxhvelBJg3njiD7N2Koc+p/tglwa7Ebvi6f
DG089gRbqKdHLuiR2F+Z08YICLHVrgvhrrVJoiPGG5nyiWOwgaxEkM4uk69C47XA2w0bxW8FQ99K
KyT+tsD2ho/a6EyfaGtBhIhvbDbOkx1wglfTc7RYOhuA0LLGJdLImJ4p8rY9QkZEPQwjihjkZ2hh
iiC8UQPRSgA5u7iftccpWvvo+8EhnpxXasn2fm5Q6tQ85VF+SeLi2ETGaTCR0ofmpjrnufIL0jPk
21fEX8cNTxwBsAqLILsH8VUJHzwHs2DvS1eh0UfHQHX9SmKuPYVkT2gqwGi/bsnzf/X4jIlYlt7Z
7+rx2FrooPkAhjh17iwsCGVVvLRifh0Al5UxMHgTyh1ml8M4Dwe7wRRgJujIfRZfa6Y/ngS8YqKn
DPZXI/XOHgUSftzOZAD6HjFzyfTNKTchDQzUhwYBBvXo5QX+kZYbyvxmxObJW9xpPSI2fyVTkYuw
aIkwsGRPymU0lSNEonMFbFF5lh9VJd+GKfzNC7gZRuPgmEIR6KlbAVUTOlGPIlZ8e1RYBPSaRKxN
Y5Z/ex3ERbskr+OzaGWk6sUIkk9rA4CRY93BrNo1gfOSTUz7qhRkttMwccVUYTfLTa6gda71gVpm
Zi+Ps2l4m6Sb6guZyn5Ns8m31Y4bp4yfG8e99nBe8wzU/tCOyeMQGcElSkPr3coZoVIgUK2MSFEY
NJekfOno630mAA4YrcNQx2jV0JYAgK4KI8evXNVPgx45IU7OfpL2gQrMQx4gf+gCoT2RHWp8EBbP
49zyuHL+qX/5/UkRFNVs7CBKnOdmfI0rD38AeN1CfMbNADPGODYuAwzyth9yJint4vlscswiyn4w
puYQdu/AIu9ELzdm8qmg2LggB6sR80t2B5ldTull6CduU4TbM1KNTJcGzjWxu63zU0iUtjTnvefx
Bzu5MsB8zbsryQQ+Yh8chzP020024eNnHBvQmqGcx1L964aHMt2Bio3978KHVc+iEe7zcFek4L+a
q2X+iAqhLnY33fRS9BgVY4KTQ77RHBqqtjs3WXgeBJMLmCZJ4pPNfdOu2NclW+e4nMqpkDT2afOM
4f+uXxoM5/vOI6hx66dXTKsrs/odeZk5WuGCZzc2A5aTd7ozMZIC6rgG+sQndttH55mPHjVbebR3
Mt7Y+qnEj0CJ+tpAjEqivczeRuctyzllHSt0ymR4yOMvSRgHn0DWvtZFc3R6cDvuQ2yy6m45fNAd
ovPzoqNkaNw2vvMm/10SNcuHPGQqKPDPGEmwXggvqF1lS5XJRNLDP1mBROcrMDXmm9yXR5h7fFyv
beBBfTGO0s+ou2s+4/41bG4ZM1UHg28YeqcGXLVgklcl1Q182KULW+45E8MFK/2ZZXlvpf5P1luf
Fif7JDX2Q+h8cjADW57kH7Aix7VOqR4NgI6irR3dxLwXofvrJFxh0FvvCi9/j6wSxhjg/9oZmc4T
R7J9wZkY1wpjb7kjSQjOSmcYL0zMwaB5i9FmqkrbTmY9jbPsVzghMFYUA5XPRLR3k5tzx536myQh
WWbNIQuGRxlqUN/dyzxwcRzK98ozN3Icb4HGDN5QT8FniSYbNCjmDeVBJ12M5k5mqGlzXHYgIpzB
ZE5flS+aehP0KS4pBhfXTnHoNrGvsy1WGopAWL8bApdJXr1FC1I8j8Z3+DTHsAiQHRfcKpxLEnro
ZwDquPOk7Utq1RcRk+3NeZn9LMKPbAS3Rhrb3OA1H+ttGkVX34TB24cHA6s35oCeuJ8+RDTwKaxd
oKtxoQFEhVPUqOqIu2TfxiBkcjrDmcvcpYCYlVIYmhxCL1D/lXtt6qVIzNuNCYNSNb6HNfTF0fvi
PdSIexiUUvMi3OqiTLU1qKDpHPOF1ZtdNpZMVNudCjUIOfRidsxVYDj/2gihDoo+HMyDRS9rjPQ5
Zem9UYTbtkmgIFXF3qmqp86uz0YB1ghc3SQNFB5iTYFVnb05f5NDt247APoR5My6WuVxy6lCAB1I
Lzpq/qpEUMU67KcMmjPh8/M0j7sK9lGOqg6zk1mVeYCmt6+gUA8RLmgyax+9WU87FiOfUHJCQUd5
a9r+0RflRdIOyF0DJ43Z1WvXLJ8NbOfa5u1p241pugcnqbfJkC0E+V/fSQ8lez68zPuY6tTAEocY
QqnrqXVi+Pf90Pw4Mr8PCWoYQXQjP4PjCnujVBA3Gbz2LHo0xGwDGwFD+M9hwS1vqn4ag1jK8F9E
kH01j6+5TzZFGxNOZ/3t2z7JBD/fctmgI7I6Uea7qTWJRHiyDzI1mdsRdw+VdZuLisxlfh+zOqRZ
ei6WPNCIaXqoYdpG6tXK6kUBW4eGPEW4il0w9oOHVSEU+9aYHmsrvsdz8CDyALrr9Dxk9kWAqU7H
8KoI0AnVPTT2uKnM5MGcsSx5NijlMTgv7m7dMX/Ni4ciJvhVY9P2y+8JlRMwzSmzecP84r7hknzX
1tV67rNyZUCyBnQhoVewfmFkH5Ghs3dppwyaWPRktli4up1rlVz34NH0OHdDVMIkSDdxEZ7iGhOs
XwhK74x9Ju2jZk6vQ+NsUhrUaf9zGuVNj/VLCepF5/Af8QJL1Xyb1SRhanaglPJb2aIIQf2JfI5g
jTz6TvlkgA2Hawotnvsi5FqLsach5DYtIWiDZh1seeljiwU5VhB6m1XWBFjhvNM4jM+l56MjKiQv
B+OQQ41xj23DLBeDcHHG5rlxu/KfBsbKyGsHfBYhbVnd8gvhi82c57fBhvg4ubc5bA9DHn5ZDfVq
NBOawqIGwyeV02Xi0e5JvLmwcczo2kzuIcig9hcaJ0w8hZuIHwVlYiua35Ygncl8zDkGZoC2b28l
lrSw9gGTmYdQwE+pusW6mdFJlcfDJy7tdQZJuAELjT37KhzrxWaymhclU0ZcrjSiRfKubf1jmk8/
TTZuOq86sXBtZ7um8pHKP2Id6VTN4Dk4A9pTIrDJLvaxiCm0FyE3DUeLY1vmIhaf1TjuIqyCmIok
rZ5TZu7qxt1acj8B4Of+N0sKUZLgIBmy584Jm6eaQbOQAOsyFKoCymQlDjDKffUHFBGckPFYJF+Q
7Fk9L6S+SHp1G2GMDBHhOOqrM3u7sAfLqtjpHxL1MAl9WPrbULbW/0lrDNBaxya8pTe6tlfpgEhs
vUdMfiznqcVqOFwR0PitwUgXv6J6zqafJXaR5txrkLz6AawjE7Hu1QPcBeyO1c7mW+6z6KuaniUx
/1xiAdDFahTdqic7MuYfTvXXx9d43Lo2hoMPPWGCO9aIYhKOEbGXOvltmV4WFwCad4zSSzwVZfsZ
GD9Z92aX1R0XVdf7xyeNUe68cuVZyJvDJ00tTjCMXr5zq9x/HU5//Rj7WPBHClXN18h6n+STpz9i
99eV3am1+PYcOzKsFTOfzykGV/aGKUWrRzV4W9hWuBy4aKWUG4NX880fp3ieeS8CuctxkwmKakRn
PqjwS9afXQl3PGc8yALAraFp3+b07IuXBF6Ntt4CIkU1Pqu/nvSm/hssiswitt7oMTY+Zv+i+pvN
eSO+DmO2VtVEZ5W7losLx2PwisUbJm8lsGrPNQ8ug0fvOtqsRaeeG5+uGfHy0Rphn3Aqk4F5G6uF
8JFvxvKht6xVzRQM4s6EnciVuNbw1uMwChJWlZ3Xf1Q4LqniXLvw2IR4HuOTTS8GZkHRE09a6qiN
r2rcwXXqgWwJ5qO5UcDwBHWHXK5xVJFjZ6jp4BH/qHhhx/ktwI1LDdRqpKU8LOlpmRoe93PMSSq1
+6fYi0HHLuB8lg+0aPFb4aOJS38TUOTjJuLHCSVOGkrn0lMrL5Na5oDQ3xkqce/JKDRccDqtpbdI
si1ldXF4n00c7I2523nOm4r/PDhNUXqO+XU2moLWv0TU0AX9vXIZpPG7hgak8reZdyIq/yL7p61J
QHTHWW9N4+ZyYNYDB1MMh5Om9Sn6hYBhpngI2mGXggIJvK+q/fT7FMgZQqQvcB4zx4BJz+zZcdxd
IPqPrCIQiq7gQmMpyNDqW1dA5K/1KW4+ueAVtOqOn74FD8X+ibk3snKspHidPC4NuG0pBwBaDAO/
2k0BuAhZPk4Y+5s2fMYB+Fwk3efokebjg5f0+ssLuW07EGQlPs5A60urgrsxHvCcMOW+qZGrx4OY
qIRR52QGeDZvexbQmkNq1B0i6qaluNd4++1TzPPG/Bvhe5tYDFi99hAMPuyU7xhjCXS6vRH7LLsF
1giG6x2u+GPjowtjnDPok2OPNoznBqU4XniSyWnmlRy7D0pAVhZ1gEqGGxH4bw2PuGyfLCSt2H5K
W4JPxT5xHqK4Y67vrTUjuSqPXwOUa+n3fOqQtDWwiBfWcsZsUF9h1fjqNXe50kE84SaqrX02/vlt
8kSc8oB0e+eii0CvIPr5WpWSUwWhfPPeiqwLkGFe9H1R8rrsFT2YI2hYkBwmKSPY4NZXjV8i60ng
yTPRIUwCYmX0RLfNAeFt+PKoK5l+SUsZ1tcYRTvBtjeHuF8oOTimc0riT3/gYDiXZvgY85dupNpX
wXg2+/YKXv6o3eboQvRqEp64GFYnRksNn19wqgxOWQfjYKbddl/VVNaq13KipeBgMrosuJ+6mnEu
6Rgz+R1o3O2q767gtfG2JCecEG5V8RuP4WqSw2Z0SppCXmwIv4VNiD5jhTbOwIZc/SSIQPf2SQFz
cpqvYboK8aIIy3r5DRehAKDPBdTSLxJMS8EqV6dnU+4k+LXkOZ2Ts4riTRygGtsXF3KUF3/GBEOq
5QOXBfsW434SnPvwE5WKos9s5LNLK65TU4nTD6xZ8c5r/bukph4M3gFPY2x9W8bFM8KdT49u9RYg
o4nyNgn2/fFNdluC1Tp6ihmoe4zGinA94VN+ySw7OJRiwhkk8mnxxvktN8tOUD1/Nmquyds4dceD
mkuKLttwXmdCJCueDk4RhQ3RtnUyeXRUxkPgA2ZwvJxCBQfRWwvghl7vkk/DYAdfpqp41nWy1qJx
v7KgTvfRMDOt7qH+6K6K19zkPDIROL+bzkvI4zfqWWRsvGYzZYegrSok04xSekAuqzQfrbtacSKU
onXXZlqWAMoDlzcyrc5MpfSJ+QntMj7obS8j4GlLa+nCEsVOxE60L32/2yVOGO0bjr0nsn7jZ1WF
GHDlvtHgdt2wGz9UpLszrmf4Cz00DDDxrA+eSO7dzA0w6rLCN0JNWP2cAJeKAXFsztW/cYiKTcc7
fdK8PgwkWyh1quNpicFZmMQ41sM8DUQ68UgzLPtXYYVeh6nG9OpzuZxmLhcq4OmHqfc96qZ5sVtF
/i4CKhWH4gcEOPvJNDmPhYxfZgU1KjLY8mzbp1YomkBqjwWlr5bMWE96JvNRF+3IFLIxZbnJATSo
Dq4ujBOBZZucnySAWucLPNlHnGzVH3x2xMU8mQld2+XVsBYPCVoDGL9Gn3rUe3RIUsuulOlxHBgh
eC52jigh+SyisLw3PL+/JgWn3Nid9cU2fG/vWRYwuL4AJWa47Re13Bjd3dJf0Y05cCJnW22iEd6J
hJR5jmhsy0mK8imbKy/9mGuu2uQhTTLYvLVzQINmxgSPsQfmqX08uJz9WvJXNRCPO3h2APhSV5D+
A72eBFl6jA2sNGJKoKvN//0vmbNuZ8Nb2PR5zZkriuzmsc77kQ8gbum4QraD3BJlCG/spEYbtltv
4JWVQsbroAJaOSLzYtln+O8VDYUlEzBdMzD7f041UyJZtq55JdlW05tFw67laHvddzAplfLxCqqY
i7psjl4EeihAO936GWmggsMiYx784NXUjaiPraDFxowfmtYmG5r68n0O+uFUZ6QzNLLTQzQT2xXV
0uYjKTCzAoYDBhvoxqI2AgBfT9Y7pabyIyfidlJR4++rpkt4JhLvDiW32fFaIYybBC6jqZUbe7Kz
YyLtZE19Cwavwgq5FkHvryrGYqGdcVkPzHI3dOGb3dBZMxfzl0Dfe/CUrcrdJNzhlqLd782WgWBb
GcO+m6k6j/wYB3zGBd9LHO8wjM6em4uEqJziqlOo80rE6rAQ/+8Dr00BubbdqW58vCVm5js/1RCI
HxEEMcc1IHtWw86C0sf4YUbiZXLcswxELEnRhHsrn0eSSRZVX45MxdWog3AtQhjzREe7fZTjqTQG
uqH5C1ZHA5DhkxUq4o8zma+C4QgfK2MdVklHaBtv2GgAd3fcuqSjsC6eW8PH+O4gq4oCZD0HnuSj
tJrpzIWVY0xiaK7jSLF91Y+cVbNgAyjZe6SphlM0w2BGEMloJGtKFQCY5wpeIVe0jUwhhquIRW1S
Gg0qBVHVeGDIzdZzP2RgiGNieiGghJFhwtgItncXsJSkoubA8l7cRkvoTZxbw3426uYxizOTVqxK
bl1zNP8R3VgANFJgkk5LQRsRUbe/iokdufOMQE1C1PKEEJW8FGW1pIj8aXymT7pYCx2S7UprABU1
tuY7J0v9a1RQlmcnfQenzsftGHENnhKFg6exDAdbh+ceM+UvaQfzHQkR9UMW5NZUF30mk2992kBt
NzFHUsh+jDQYGYOycsNJYXEKrVcvQ34w5XxJCxx/ZdSof+08/vhljjFVZBlEkzA7ejbKcom1D/uA
GoE14StgpmlVxFrsuBcPpvSWAoMKYwMV0Hycg7fIRkC0Ooeza2MGzTmJMnk2BprTxgi9hJNk8EAx
WwT4AMsC60vX/6unbHgiJilf9QBBedYTHu426Pa+DvsTmb1pwHhGRqJQEV5hY3SDSxWY1YcLjSRk
dtUSOHESAlC2JunMlIrLHPniyB45PNVpbWAfI7hm7EhFLLfvnlVpdss3EcGeLYd56b4VmZx/aW9+
o7+InCEkM/mN/8XCvWxQPeK8Sgyz+dg8FSzLOhRyRaHQZH7TryadblNGYqAHQjAG200QGDmL02/t
baLyYi4xk3ZV2sy3cbmn4kUOOIum4yTJZo8t10DcfP5nU7MUO+LFHbbs+Otcm9SyjXi6cbuYFN+6
tX+XQs6hn+CAULExHN7ibDhorzmJ+dsz63VU4YLEgYOnzYw+LRIvWfnpZSk5sD+fWV2GMyt54F9c
Gq7a4ZqUHGNDPD8w0ZJwnRZQLzgIcxS1Kpt2T0TBtP9Eu7plwe9gbjPnVbeC+KdN3tYwi/s6qBZP
IWZ4Fe8DRCV3mHbWLNZu9mAGHBgpvsOOltACK52bzUygTt5mCytljN+59o/1vPTMJS0A5xZSCHh6
ClZmHL5FtjI9i4xx/zBTLwe9AlG4c6N1AGclvSgQF43r/pWK6wn+nPIrDraODcpHvormwvjLSonV
kia2nM8q/SeZXPXxPyP6bcJwGYHdGflj2RyUj3SHAh+XK6e4RuU3DJIlU8d1Ymm3deM/13yw4g9R
Q146+gyIDH7Mw2muv2jXWjCidnF1qI3RS0VE9zkER6Xfmjl/Zf09J858506Mtl+7hTJhnLv8uXfe
pHinkXqBM4TRqWnWi4daKBTT+cPkJJdgl1Y18/QvE7E+BEpoPaVMGRKuU01zVtnZSqHJ2vtxno9z
3B5wtOwtLp6m/+J6jC4pYYVDOL4BEVk56rFQj3X40VuvcUeZKbzH/sXSTJFehwSiO4fDKur3vp9e
Iv5QDQBCi4TEJIF2PHj1j4X/drT+eug7U4z9LObStg7C84gAk1AEVbfmA3jgLXvLxvHpEEhwqe+b
5tRPUOTHneDQIWhiLZch9cRlXN4N+Qk+Rat3gdwa1SHP//BWouhbj5nEE2odMrEtm4ecIuK6ubcs
d1Uz6IpSuMnyQaQ3kzWdp3NrMZBKUq6/4avE88w5mnxeZH/Ec3QjnsHDDhuFzE6OcRRcJYmvmHw0
t81sOfOK8suYcRF0Qw/hXJ/gwmQZh5FS8i2lwgQ+6g+/fMwgt4bQY2VkH4fEIeMOCMcv1p4/4mRI
OMTDZYvfKbkhAR6vjIq/YAtIwSePK4sPLqC4cCgu872DX0KwN2HTo66tPBu5C6FRDSZrq2E86KIB
2hjyk9yvRX/16tJfx3I4sQ3dNS6tfvX4QisFVMRLVQniFt+MaTdd7Z68nDurtjcsyGP9rDvGAPeA
dfeqw9wFv7Hr7xMAgxyOVmGdvlpW/6Kz44jvICh/kqT9CFJjQwaAoaxcqcWwD6vhJQsrGg92DH8I
55FwVpoAr/Ns1O9ZfwrbazHsoZAZwGDQxGBB1GeTzENxKOJzLs9Rus3Np6wa6PQDGVBUHzlHAgxX
7sVnXmu9jSNXNGpovm3rFhfngKmAfhjNJd3i6/Lg9k6wD6O3MLhRGennj2bJE8QE3WDsmKiQUXcp
91XX75hJA9XITzaVuFE4Uxe80HE1JrMeAaZzqm1skOipUq4MGElNVKzQDNiXUALC9MlNn5yR0Ff1
HDqPRoNeYP3mqOQ5iSSTWUzMDi6rZ7Dwyy9rrecqeKoySjaSF4Ogfw00Rb8o/hufLUe/FNYzVoq7
OniynMflZ5V6capn20ZS0C9G+vT/f+LYatEK2vPLxyeL7xyrl3R8Wr7C0y8W8Ur+GyXqfGeXr+U7
s8kpBIMREN24MEP489n5HxZC4vXNNbIeKu6LfFZ5NziEUjkAJ93KRyBSsDjC/pb51IH05LdWToXU
Ib3mcerVRQIkH02b71HeynC6eQUGYboWMBXALuEzn/zm2DFtzXfxeAgpC548Y2tk+Cf9lzYtmSTn
ZK4NQu2JsdQZ3RJ+aDEYHwMedY9NiFQbCeP7weowRwFQxexQkAStZ+ojubprJ3rKg3nvCwkPZbxP
87e6BpcWSWRMTmxNPx7DFIhxjKDuD+K7tTzuUj09L6nVvioWMsVlNmuD65Qk69plcmiT8/5Txp+r
uWDEMUmpbMfo1R/exqVMpqB7t00Izo33kLD31cDIvEjw+1u/MeYFYnmSqTeOFIzkWpIBo7f8UAJm
iAhSu8qn2wnjGtZlyL8Rn2oWzJAYA1LhGpcb1GPs9WMOJK6ECcbEe+1Qzkb101VpWkLqd9dP3rOx
Bm0brOKqJLFVUCXEz5VMzKUDsaKjpTHi38NzQFhr3qqSj/u2dsf2v84G99nxUHXAOsLFa51kx4tb
bLAkTk+uYVQo26R7GbeM+6EaPga98EcEfYuMzae79LV5Y982n3DSb0OcpTT1UhA/MBkR5DTUDMjD
p4UgpOAWLuncgRxnW4ZEbOwiflsuQjBYpNdTL0x4cY6w7k0qfTFNjotVVwc7YmHfdqcZZjlm56/n
vNbHbHYuZUAyY5hMCjYW97qmbyaXJ6lvgfcalREG5gzHbRxwkTI6FEu3/BzB3zrxR0AGQ7XDnWFw
NXAZgzLqgDaTEssYwQFB1Rb+Y8vof3n73D+HYCrlamnz03XPlsasFg1Lzd2BzNCqLcz3OTGeiv5i
ZeqHcact/yw1I0gYxqU2FSxMdeyxSSfcOCdd/rBf4LUVm4LU5zT769yiEhijmCYV1UU8qnayYTZ1
5wZ00JjuazdI/v4z/hoHSzLiRzMtdrldtBiaUHC95Ddb8pVYcDMsco5HKr59qwUd6eysaUXypwlX
lmGcWtGs2Pw2fnAryZsPEjShfl5+T1c9dDnDJQW3wa4CUqKRSyUDh/qmNLKNm0hgnU8FB66I4EZR
349c6u35r16aRkkiGznpf7jJhEyVaaJPO3cClIgLWNJozXvfLClunmGV1yblL75B6CQrOJ64IxLk
zFdoG58glvlL4b8YBMCNTORgDBI2bPliWpWBTailz9U0/xDHSc3+qeIYzdVaMiZ3Igef9gS05sMP
z+gla3OAzWJC28hPkQMdByst8sqQUdJEECu9TgEDsJn84EwsDS+tf+8z79IjvaGoZ169HRir5CLe
4RoncmVuBn/eDZGCDtggc/ikuak/IQTGK76K3AepAzQ/Tu6kwhtvgd7hbDAo/oFw/T+OzmO5cSSL
ol+ECHizpfdOoihqg5CoElzCAwnz9X3Qq4numSmJLCDzmXvPhaEWXiFe1iU1XMeKFou62t2JUlKc
YaZE8AmQzZQDszukvDmK+zbUzoVDqeF3AP8ahiIHs0fnXm9oldeF8Vt617Iqlw2NXAE0TsIdMapn
qWmLKdHOvpkAKybNSnXLvBNQs5VC017jcuj+jK7Y+ZRntgNozh8WCQUEObdrYbIqv+favc25aKr3
0O9WdQjSoN6NLi99h/ZRI0ZglIKIznKgqdW1h1nba00+7fqrHaxPh31+r98oWpYVwZcURCp3frwv
GyACnC0slUIvXI72pYi3nfZsQHloBTzi6maRWBO6pJqnnzpDCkChIRF1FYv7jFTMxk4Xnc4SKbAW
0z2DvcnKxE70HyJgXeeDqgkecONoE9leqiRpbrT4oOjhq8UHJAuShRAmmJE/t+wGVyx8wp31/1wO
j3RIgDsruW5ijB5d7xQ54tsah62eQH8i99v2yDIp9EUYBccO87bD1L3A6WgWtO5DDLs8Xjgd3Z4+
xmtLYUqcpPglGiTUug5TmnFN3hH2V38EHnkgjfep2rD+ULG1obnU+dBWNkkgOGuwmsSTVtEfu4Me
pNeB2BADbBQJZbdRkNaUvMLuPuLXR+9tcPBazrIMnj0pGa28D415mBCDcR6+db5Yq76xb+pwKeP8
PkgH5yHzcwRx1qIOewJNlH5r5eZnV0JD3HiqcR+dEOQ9KtcYq2ZKZlpibSog7D7a0TECP1QZKadJ
Ha7KFoRL4V7Ar3/mpneMXAgSXI+KdsBF+hbV/b/REXcl1A8tP7Ri6tWCT1CGC8CpnY5goUbciruV
rsdfNkxdfHlz66ve7TwSg9p4x7vn684p4hUYqcKk8d4OX4Nv7TpBZ6cQMeVk98KH3Qk4mz16p61d
6oGq/LB6VJaYc6NXGL/AbIXgPFSWqFQmvF3RrTQPQl4VHNpe+pbF2moI8G3J9G44ePFo1phbzkfF
3xgjo6pgUaXZ0pfKbgh2gX/uuIQtfzfBpCvaRuiIIUW1xbnfyCnFprl3DqlkqgnqZBobOrdCPpjf
ID42medb+ldOq4um8kzS+qolnK9xi1XslvuE+WLxKHuyvANrbtEodDnr5E0AwZeE0BxcPDluDqFc
BVRuQbKgTzNqw3FVA3aTOm5GvktTgwaFv1ktbmHu70c3XJeoNmRfzxPc+IIFRRoDiIekAGqJvEb0
sNUizm5MsGa2mqwMvMg6mtGKdXTzLwmIxrHqTaCYkwj03yi7F36phUoIooqQrLHrlbCIi3MBD4zx
Pybbh8al6VbZzVlkEqkBDiUFo2Abn6vuF1HJFRqBEb9nGq1w6lXzIhVnBo3Iacb9yEo1SOxFV8qt
3mGC0nWj/a5FA1EhN19VlRDd5IOpUrc4g5Zqa/70hkO23LiGHIXc1YiBhDXvDvsbnp+q5iNJlHUM
+lu/2hY1hAE8zwtsyFzQOjLaOAeZXw7c02icYq5M8Y1hC3odWcvLHFsuBDj9Fdj1semCf6mmEThX
PtVk+C4tFZIoM3RlGP9cxlM9dBmf5WdY190+MdZ5kM9z0925eCprltodB3joPNke6WRi1D32bNdY
YKJdDBiWjUUGCmpMWWpUKRKFZqEi2cljuNApbOS2+wkLulC0rhKTadwopDAhLFLQ3GAnbPSNJXNi
Boxf4L5Z6vxTlPilDleJTEr/TrBahu8FAy6/rlZV7VxCZdPUVznh+gpvKXOXbwrOQXaLdIxzRxxT
ECoYnzaI4B6mBhQA5hVrCy2wwewzPgkMelvGyxG/J125e8NvAlJqHztoPiDZUOAzF0PKgGv+d7Cp
Y4clIDLG1VnPVWxg80QKjxbBROHuYbenwOnoihIXTmT3LNhkqEQymPElVN+qEJA5Pgn5rPD1e+53
i0UpibU5WWAz3HRedIjaMxykCPGaCmp0ihkMaWF2IfI7Z0WWvGZ9JTkdAPtbEYPfYMSaS7lLsPRH
lmDNmszs4rvA05BylvvB1dV+q0DnoBre6ZPVOrwSJWnNW3V8RQaCfT5WZJ6TQeWGGF6K9BaD3GgD
wQGd+6+o/Z1RboVtI6RK5lkIt3Ikma4YyI8b8Q5D2DV1HH6ZsmQwskOBt6aBCGuYHKWFGpbSQxfI
dS2ae5tDffR77mMdvRpr6uTDsI11DNsnoX6SIct9RlYxg4MEO51h/TXad9g+s6hn/mXPs4AUJOuh
OtqmTe82OFPmQZuBzk3Y1m+UEzMFbMh614dtwFcwXur0osqri/HIyzbV+MDSbYGGN3cFy9vw1qj5
JvaZim0QK3KlI9LZGDFiNcYjXsQIqDhNxWsCRoAftMe04kmKwoprSB/lnI3UUwHySc9rEoPCYoD+
ptxyoxezpAtWIhs11BQQcGxI0SXGf4Xl+KJrscni6d0MjP4JKTE5JeyDJkCsxp4KicDbl6ONpB+D
sG2vlSb2gDJdKxCaTXatxcHp/qU6hv+MS0Ypf1SejGSfacmBf/MVWOVzbMCptdgxpPvGjIqUlQ9/
NH70EukhZWtYg+eKNlZ5hk+5cJWcDLE2+CxD+TbY+TpgMme125wwjjIH00dafcnFzPqGJYRY2/3d
k191T3oCf7oKwM/lHmSMNOzG8pql28ZQmfFGtFQWWeEwlKMonyluCliaUZhrm4sBB2YZHgN3bRf9
dtpUd8gLPOgRKLKXQ6/dyvamaujmpqGTFkHdCyHvZoRtfNtoUw3xaRcxE1frKxj99Gy4fXnoTRs/
JV+VsE8x+dkM9gmpgqqotNhUzL0uwyu/LYg91m+0mL6hnlSXXCWusWoYl2kfzWOaAuZoQNw5VVN3
VrfE1qIymvBt1STYNQ5Fm57UbrgWQbUxAw0klvVRKW4+L60atbyFYWecshvb1CSLRWl3gpK6cOhQ
fUKtG2z58WCt2xIUT9R5iwLkpBjEk30O2F+xCpL0wHpjDbp411bEQMboKxqQrBHfb6WDOKzG/sdP
3J8mbDuGVVN8bVfRBU+nl5NImOlM+gVQBmxhog6B8vVbVa1XGsBvgE6lum6pbfWYLpYi3Fa9g566
q1R1KHGBG1cu2BthTHddNYuyZtPH40oqsBoCl1TOwGlRk+JCwUuU0TYLUiHnpg2WE4idg7Vj+s/+
Xzw8EubcDQethUfSq6lP+cO7yFip7M4rJDy4YAlqA2rB4CjBEZyBeXB6lyO1xq2lmyZyr+otLysU
feQBIjTNWG63nA8+KpOw/VZp0hoSGJUABy4p3CJ/eQ0fAHZtr8EUHIqD7sO8kaQRhPjt3CHGvcCS
l4FZV/GzoLdjLxgNd9agjfTQl7lEVwYXcsB5EJ1FZXGEDyqRiuFDBiTWhcemZDLUXHVSGTEFmzmb
tPpDlupl6NVTLEiUhainMk0hfX3llpQMSXSlZN4rMec1i18O7mbEglUG2ZpBaHC0dZB5Q34w9e4L
Vy22F23gVXDosRgGGlz9n0NMoyosPZnJwLlELhaNOj5qPv87PAmuGA4xYEYLQaRGElxGy96y6XAb
Z13xU7QSxYeyrbSTb8HNoE3z1WnoI5wF2Sf+wUCfsPTtyFpYzp/NUgqmRiQ+h3H89fxojgqD9wim
hsvugi39qiuiTdsSQtqXYpuo1jIQ2C8czTDpcU9V9tZROLJD6zfTir8R/tll+aUaI7EI0B3Fd8S9
f4sKh1+ruSa0TZUFM89qLnXXIkGo7IWAZGOFnsmF1pH5Tihp8XCEeCjqpY4GsBMZYtRlbLx841aT
tsmkJ/7AiRTMdSu49iR/MdmJT0FtrFvMwVYG4Fkncy1UqxW7oF2Oltx2TknUzacEIs94C/RNa+GP
Z3NY+wJZxG8OfNiiiE4mtZnFxrucihU0OIjTerTMeXurU8OiFcCuK4hLYuRVo3nKkKCzO16UVOiy
kLgkK7ZWI2wUYknSeN03xjwso3U0xvNQ0q9hag35lY3wSqoZPtcjTudFYqOIw1zLt4HdCkqMU28N
MKvuvmE/RVSV373XyVeuy3nYp/AOLgUYMI+Q40qYK6IzTrGHZrWAneRjZ9OdyeGawH44aRXIQqoL
t+QcjUEbDpAUkp+hYibQ1HsfuJJJ/4HUci6G7WQaGql+Kncbp9ZMC2n2cGimVLRdDlsbujOVfwie
SOcuUzplXVSHVv/2hrNiH/Ncv4DDA6x5K5CT6tmu9j/iAnXGVgR7GD52UM0N1vWAhDUgRF42crk7
n5hmmPNulGYzxnQHcqUXK4v+kv8r6tJ1Ha3clhlTDiju2NEMSHVvqnvdTM9h/pmAu/Scd8nCUx21
Q4GGjMXzMeeGcYTKWoiHJwz34/9Bzdbc7cevPhLACAg/W1tZ9ZNMRlHvs3IuakJmBuCHaqXkN0rC
yMNIQwgUZXVo/aTJuWwRaLyS4Q5aE7XYkZlEaxwjrBsqNafP2eyhaAhw3Du2jTvyIzdHQJDmsvCo
/el+JXv+1CNpNk1W01NahQTsWcDn3C5hcsc/GEwh66Y+TKBIDXbgxQoudpC9OnB1XU/nwMFXXRPU
5kFMLhGpIjpLXs397jM6JeRaenYX0TXGi1DayzzXZpILL4+fofts8j+XbkkUKBsRQUPIqSh1dOtH
LQ9ddh7YpZKK2jt/DlF4ODxZXnQ/vfos1UMcbaeQKzTAYXWOhs+A653guIb+1AZbp4ZvFjJPvrap
tMY1ZsHfa41wztyaqgJsku3jIcVoGcWcZpLq5pJPvsx2x24cqNoG5QxSDmiW9j2sQGwV2N9zSsxf
S//0AV4Ty5Xo4bxmRWrXdOT9Z+tjehWnrviN4KMTHUNhsvXk0S23XgFe6wJP2ErX9BRorI8qGmlw
R03xbhPVGo+nFr9dRMhpnHpAHBiXQ3Lx4NqleLiOSbcLnUsTEUOZApBmP2Zy0WsBPuPw3Rjc9Qiy
qhK8QoCGufCFihOLoQ+CmIAgMMgeTWsy7eNZFOey0xfcrITzeDM7EysLfbHtPzou6764inHHGWPk
Dh8RCxOwB08BZGjfR7Ism/DmsiIxJ4+stvfFHiMNO4NLx6lTQHpwxU9jYnNNbILnQDUPpwz4rfgG
uOVMwGImJOiKKIqMDaaPMP5SGPw09JDh9EvbJ9+8aqY2Kx1MbcqtdJd1/YeMchcUV4ew6NY3F5FH
3KT5FvVcoeT+aiqi3jnKXc264lFFfXCDGLeJrXqVw1/R9h3zrRgMEK+owrzwtybFuBgmLxIFsQ9z
zRnuJX7s9GHw9eTi2drioclyBWVsJRDlKP0wTzviwTMSRqoPHOJHDUsHPffSAy3di+YzZNbX2h0A
R7nt6hX9zQpD54jCNMIG1stbkO6ynAfp5vBUDvBF9ScDVwjXgDPqa5xcKv5qUyNb9cEFYcms4CLV
PCZelPJZwfWm77sGD+h3h1bb9+89L+7AO4RM1minYdhkk37m7ZfeWstB1Ds9FKsKWTPDbXIyFEah
/tGqHhWDWhl+sY+b4ccry88Sx8e0nXL4y4UHReoiCePKEeJPY2Hb5Y5PUlIlT0njbCejXc+mHr/x
3Bd/Es97qV0MXvsW5aj6UM1jw76vzZAnDeTsUfgrW4UJWa9ysoys4/VLIMlwrliZyphxcZte6tIl
crvrZyLojnlvLuOBmTdQ3biNlxGVlk6+QT3YnNiPUI+vQavYgM8hmjoPFpJQDE6qg2xgZ/ZvY3JS
JxRYsu+Uo5sdFOfYm1+laa5qHq/GimCEvtEOzsDnDeHP0AYbYewi4+QmdPC7mrOBQJG5kf8W6UQN
4u8G7Yn36sqHELvAfcOZR1ya7OEjB4fK3jTmdXqBk7PKONziIC+OkuvOYi7cy5eq/vg0BTaWpBjX
UeQse1hRo78jYS8tk1VfbUYBy6y4DSzylew9QiVLo7SoWFB4BTFUMQu5TMe/R04e/LSyvGvVsxs/
VWePyg2JDHbLCzNUPLpcC4DuYQQSphlW3FXVt8koq4EDQIAxu2+27d5X0r3Z4kuYZz3ROCCAraKS
Txh9I4ajdm+UAc3ETnJXsSTbGslvQRS4KrE8NO4xLV8JpVReXvzmaJo7WBKblLYYFcg8ToelVp+F
9QupT3NhWfDKMdP1Lr0ER3Uw66cKoiBINlV8BcQ0a91Nqr+pgPS1a8RUg3d3F/K4DYQKpLiz/YuH
yFgxGft9OPb3kP4a4xrii0ovxFGw8ykUJ5aVaMjPCU71JBoRXz1SvGl+UoONSxzS4gRVbef+CMZI
qUR5Wq8KiUxLdzZhpIIxU2aa/FBrQu/CxzDse/Qlw4dPrp9oaevQImTJ3KmeHpNEdfC2iXvrAfP1
Cq+f9Tcw8xDxD4QPashpB7QlQuFUwpwYx6Mfnpt8rUcHV36k4S0zTzLehkjmK0YehFm2B4OP7VMG
hZJot40Cqd0+BwVjGsS5wJSWyoRU2pvD2cvR+K6qiAax7FZC6Zd5e/FNRj5wy6uMVD+0s/ouq5ay
+uwALkRGvDAYTXYZSRji4avdBGOe5zwwHtQFbdgzJmFuhnMCH2zKaYCivPZ2pdgExkFVzxoSpmlx
BQb+qkJey1cdwuJyawbH0Ni2kN7jsxpcGWKxvfrRQkYDHCAeNXd7jRkGYdjV0Na1f4V9y7kEzINh
1tuU3icpv1RGDtL0Vjk0oXYSgmLmK/J6ZhqnuDk7mjKrCHlTP018A2TrNf61xzbeXjU6ugq1j6i3
tv4bO8g7EkQNV/4Z1SGC9Bscajvh/wrBx1wY/T0zz6oWL8eYJedSGbZltyywKBDSy+HWaB+jBfzD
n5sNC+QRYOELw4ThvAfVXYflAgsAqGAJrDWiHMaIaYy4UVYli/zaBIaPMB+61UExTma3ATQ+vUuW
cyvB86PwMeULPRX7YCyHM4fcVeC5Irk0jL9s3ohHUbA4Gu92eXXouCL50tWjMDkfqmGtGGs7RR7m
S2yt9GmMLjqIqOG/RjCm82hDESdpabkxyXqZvK/uq3PCdcSjidzxKgyAC/9vLQP/XiGzG71lpKAf
fEva7ZC+8xsyjY/ooLJFn2EJmszC6VrBZtyMvxXBFrXxUTFDxyYxVnxMhoDxKUfO0FJMnbSRW0c7
2chwcu3WtNQqyjtzFbzsaDNQTXXZElXMPKkvISJlJIRmTJBDDpbhQ1e9o1lCpCAwerS7X6ZTPDeC
jyTVN4ksB7ziPyPcKkgqsg5z1G5ooSmUKuHqEGC89jQdEqVq8+3Er7jdS//sKwlcuyFfjOPEVIEA
FuvaT9Rb5xhSYzF+pD0qugKNY1TeJi9voQ8pq+Nn2D9d6w2AEMpy5iHIbtM6S1a5mlyLun0bvHcJ
VQ3Totox+yluovmHdPfQkrY2/ibatVOIDqkvigy1lVpfO3luxD8HlUQPPAziShVt3UEheXgXUvsK
dVd3D5eWA5uY9n9YBvt/dR8W2qLkpLeocxw241i45UrU/sUeiKzoC8iYoGJLfCqBgEEMHHSLHDTH
pZ4fW+420twXjLHJLE7Qtxt70Pa8NGOQbXTicJIxv+c9ySzaMRsQHJWHaKh3NVtOfZ+IGq18DLIU
Y1+wjL30JLt1a21Y0oKEjAPAhBIMXN3S/FALAIylpBiohRF2TWi0pxzfmoLxt1WRcTliEPIqGvxB
hxjBgJwDhx6AP0AJE4LvMCaGXbKqQv/QlL+W/22wWaSWC9KZVECa1E25DLiMllZRLGwNtszAXprR
lsOUO3MC8j5/ZUpT0FKEgOlgVRyBy/Bb+U/TeDlPHhB4RfkMtPMILLkBq94TVUsm9snVVzYiRdqR
ji95MI8qzQ52tF2SQM2Mm3VZUxFRbSgdO7J0HQeXisK/I45XWosKe6PU7xB3hto/wHtedyWRs4R2
DOLda/ydWbgrVernDsugQy42IXYsXCj0jGOOMlv0D0XKVQYMsHNi0HBi1g4ChCdRYg4TBgkf2QA9
TB+QQ52tF+ZQk/xRbEJJu/qhl/VioO7Djcua77PRrz2EJQrJOqSHJrjGxW3IaezZtPpcegp8nID1
Qq/ySiIfy8QDg+LSNG/WuPM49lMc2AE63pY0OMwVYKOYt3UOeEZ3O3Yvf5r0InKNWfSp4m6zl+uh
T+p1fRckbuuKBiRMopeAJQQGC2EfZxKRA/w2/XCz9HTO5GWdgvNKh6MLwyEJymVrHqCwLgykltOM
1sMBiM8qZiQ0RelNf/OdhsAPg7kd8Kt+G8HVjB9OBvLJH/a+89fqaHCrBM8DFysnEk8KqgEKCeeZ
JhZe23VTkb2kcZdo7IjIiEg8D9TGeuB2spgpV+NvrsqjsF9WeER3NAabJsKHjDWHs9Ai4Ah9q8uE
sxuR18WXwTw0aryJ0tOofyQkjzi7WP9wgT0EzQ84k22XfE5vaFZ8RR13Ljx2hVAoGT09G3WdyUwj
nyclPVSIcA/dUU+sNhcwayp6Fzf/1rhIAixqgYcdocfYgtJDEenMYMdYJndpHh1oDHVDjPSt5O81
Ig0OA67KaxbBB1TEyxJvzlAR/vN0mDQLDbe5JVcJDti2/FMsnnGasIIpUirvfXFrrJ84gRDEXnX0
t0n629TdVuG2aCgdmjKDDggjg2R066Dqchv3hL7BaFRisgg7Y0FvlFq/JXDDlF231YRfDQOoJL3j
V2HOlLMVfuPnLxXeeBOZWkgzzKOIwXmuQgiwKTlt+LEVcijJdCd/mzr1CPdXxFzMISyrDQ2UOz2G
QW5Yl282eYzafUBcWoV/dd5vPO9DVeQ6GxkFQv/AVbbL6mFui2037YjrH72WS6aVJM8DpR8V7lkE
1eiwAV1IklfEZ4JLPEkERLZrgMgnGJUZ0pR5xmupMFLGlD+zcpXFOWTr/jLyr2MSdqbBGNVoB9TP
Sz4jJduxJCTWzV8x0Nd18KcfWtMwtr8GgFqsX1OHuxT6CKAhVw/5Mq0nXp6yj/EaY/cpUCm7AEkT
GsTRjnGqDyvHS7CYaLCXrw5QDeZOYLQD+cHCtE0RvfFf5QFbHA4hRp2Mot4V5aK3fMuZMgv6VUXj
g9M0JptBDg7bBHr7ibWJsIle1s2hR/yR27ZAW8oCBv4jxiIyYRmjwSZG0NFqd6lq6MXRgpIAoTfA
SfekMGsB6yzv3HhHqS49+6cajjUCwEAnUIKheUUM4/jhxSpf5YsMEjSF+0xVvtDQAnd8i9uSLadF
M7ixOEfJg5iuesSK9xIZCuYuFvkIT+y3ad/r5tXCTnQ08nsZA/gPmf0Zb6perdx040zK5MkrirwH
2ZnJlC2wkkVDCnJjXUBUz3QmbanVYZtHg9hXKFtLOP6kQEhlnpqfY9/NQvSAAsWVaYPf2uTFTc8A
1J+0gtuUA7a0j633QNI85urZlfpsKA82HpYIyQDJnnPNoFZseSFkheMFuIT/riERqEp9QWqEWby7
9cM2/+EFm+mQuJseQ7IoIJC7S1GWxAj/4BCcjwyYovGY03WlJORZ7UFyc1sAOonTSg1zBQB1rdHa
5N0eOCHbB3sR1n82rNyOwRf1ksSnZrDARlu0qP1X7QYbQw9WntKfYw5mU80/DWapaVht9Bjkq+xf
aZDd2h5zo2PJD83ChO3ljAkLFw2K8L5yZlmktKUbJct+O/T+RNm50Tx3lE9C2h9FJxaoo/FeEozZ
F4hp3dSAHlsuwGB8S4TCQMPWUAfXScVU0hkfmR1zA9suKcLSXbZKvWkxRs3UCkoGxzQmhF0deNjs
3ZvI7Csn8I6GZmMLLZn3jfgxDLCZyjTv8P9Fo/I15AY5Dqn3nkEUa1NCxr2BmjwzVwKhWwp6l1kk
BtJ6GgPXMQ4e6jl4b2wMmZcG3AfvWnolmRo0vxPcVN3kcduHfEbQDxiBNnF1DKdk7WFblxfR2gjG
9ir3QmOQg76BBbiIumc9pczH/6w2XNXm2UwfhAlaytlyvkbml+LXKiCnIqDXy68kvUBrANbtIUR8
MI3n5MBX7LNQ7JKlAW820svlMH6HCt5/pCMO3j2vP0+L3ba9mYgJHQ4zPFQb2qOhvqkc0/E6ZixA
WT53htuYkCnhrgaj5Qib8lJZKw6nojgHnO8OGJ18n5WLvFQpQF9B9u3XPwGf1TqxF3exV2q/dnR0
eTaL0sDs+KeXnzbAhyJtFrp6BsjbTM1us2gAMgz9NvLOWgOr5ytwUF9D7s9J2rCbdA6IVw6Mos/k
uwdUIri19WoT0clQ2BHi9OZVIdoxEAA00QbmPDrQKepKJ30MFCpQpGLljeZ6JMESkZQiL3XxDPw/
3wIRVdasjGCMoprhS49Mclv8d1f2aK4H/J87jTRB13/T2VfVkOLi/s1uYElPN18CvBnBTOgDNgcq
i+SPfItjEI7YIQ6yvApK/oHxhiQnzNppGmRIFm+jdy/zHeRYvisW/AWS23K8OvqfVpDfOmkGTmF5
xTO6DFAOCUqzWr0bHUF90JFXMXrUokHOCBpfT9cmCogGPFKUrsz6UTP7ckW3VoJdq10VjVyhmx+f
SzYWCZANd+YaXLiJszBRyREu4iqY+sSXgZOCeapKvprlsL9sUf0atwK1Wfg9IBIpKDom6rhFuoPH
+j8m2JCrZEFSuptvNSyIMdpKysWseTHymvUeGjPcnwWZG3inSJytjF+T0oFNWf/uxtsk2DWQJZNk
b7rrPLpSYSXuvk2uFX6ppHzTg7M2TaI92lF4sQSSlsZHgXAp03fGhKXiyoEmPuWQoQIxAyT9V4As
jKp3sb0v+++wgTKoJ3jDEIkFiDSQXVmnhkVQvNamqLvimgcPW2X01HwBOi/sIyTqIL7oKQHugL4Y
MOxtucWqy4ZyI9AVR/JioHSVGpma/hfVRuSuNRpxTTQkXebwaaG59xfSSJKsXegwTzPcGY7FfIQN
oGrCJWCDMI4dagvQm4inW0VZJMS+Zj3mJ9VZEO2WG282zaihApNxtTVY2ij4V1vqlvUAapF741qg
TIKDxL1sh6egcue+dNFzRZCGN5Mso43IPWTckugd78kzHX8KIl48FH+SBMGyvPblczI/GqQVX6XO
7W7TRrIhjvlahPIOtruxtzQMbJjKKa08+h7lWlfWGemBXUpDMnLCDPKheyDCHprzRARtaRR2v513
rviHGOcfygYJ81aEHRFJL9HD6/b2GpMorX9J5Q9d24CfX7IxdBEhxJCkFcrGIRDrOLQIZccd9Jti
FugGYmf5Y6lxDTTvlbL0rJQEm3vAIKCBcF/xSNYgdFUk5c0VDMJayZmpeXBT6eCcaB1aJOMWlMkx
gM8RYaqB8RF8iH/OUrJZMm1R1dk+o+S3+4VdfYaU571Hke3CXXlCOFdzSM2Eb6jWX22D9mENgmMT
34MxxwNCCtdCteWsAKw37HF7ouycoly98WmHiO/4EtLkr+kvbXPxTGMf0FPm+pdIjinUl3qTyh8l
2prKyTO/QpIRJMnVJywQKjsQCA2L1qUpleVCB8Er1pV8xc1xMnL0sJM0HyhIsCxgwQ6kMQRsrJ0c
vtlhcJC0iUtRrANISg11mCJ/Yww5MQWpma/dfq/pyPnsvcGnNRijK+o3hKlpaO85r776aI2TrK8h
MnvBPo3I58nznrgYfkz+IJy3JiJhh3u5mqfa03W+i0lw0a6aZOXAEk76y5Du62iTML7zHBTl2PIy
9uew6OYokefp0NysgDwWko+Na8fIrcdZE6dLw+dn1O3aIcSvHMqpu5Lmrz58K9DVFf+vRJHBr28a
69pe4hZdjBFXAOI8R7Ia/R1J9ur/FKWbNagyVSaG5Ld79TnhXXHFIqkfQ/4XQvBuALOtLQKTSovP
mE6K4o7p997iKYkBA6BxodxNcVYDbizrv9gNFioLVzKVZ1mw1SnbrRI3m4AsQX1roGZuaqrJ5GZa
1MT9NnGYk35CstCUYKl7u0L7bSj9E1Y62dMJLzKFpg93wv/O2mdgYU5zPlsJfvy3Meq1CNjF5wf0
bYDqFy7JGd7IasQDyj2kq6mqNXhtWxWdvXhU/Z+YBNtMXIUG/CHgKdfPBvBPlb2kEUXYjPolxFqU
/pgXuWJKugW71Nm/0X+bzMi/EwSYWcG/OObBrs7f0IlNWddxoDP3Qh8enifHgO6BiWMgPC1eQm2B
62JuDlitWAPETBP7acyle6huqXZc4kXLt0F/eoxRW47pKjwk8augB3QBpMGcX4Ylr5aBw9yENuND
6kx+CnBHns2enOY6WHb2SR3eBFMGMsqZapyTftLGUfbtreEVKUSJfUS82DEiQm9kIPc2afllbk6W
mXnOqeaIV8LmkDvHLchq9e+UvwTjMfXSd53+jLqbxa/WspOph5VnnlRmcRG+Tjt6aiy2gXbz7vCU
OJD2aaZ17z1pPqrwFiXsiQpG/dvQukcUbY3HlJiNBxizRu5VArMyFnNKfxsxHNebKPuerJCmp0I8
Rk9ErekWJSRbBgHoNgJeaa/4CMcX8pCrbhDa4vECMM8S0Qn0r2/y85lnZvkiM/6gZAfMJUTB8Jeh
jYk/bDi7/tUFCymQpPjs6g2+Er+4IbT8n3iU2dBPgORkJM+EIfnVuLrjgp6AOaKQSJYsyvU3UvHo
7f5UREsZeZJjQnXHYFrXNgYMrrJ9OUSWqGp+qxRMjOC4O05U1StBjDEYFn3xkMo76a7UsmN3gad3
1LjvzAa1kzOsAmdAgZo8uQeJFMTdYcoVEEDMESYd1xLCCmDTJ1DeIwCghci/kRp3wTHloR3za4CP
TCcwZroouv6WMFWquvdGzxiEsmlGh6a7XxkCdM2zlxXN6WA2K7v+kfJdoFIxI4bjkM8LrNUITDx5
0I1/OcO9WHlzO3OrOlQLYlnJg10iA1F45KhQfHkpTWSdBf5eblEVHA+jG4iMjF3Aq3NlokhFwIci
tmQyPm5bDmQ/hz0i3TmJ40LBvW5Dwe2+SnabE2zab3We1a8ReKm1S9plLL/dOph33osUBj38j6Tz
WG4dyYLoFyECpuC2ovfePG4QFCXBe4+vn4OezURHTJsnkSjcypt5cmMPxtpXG95FJMxol3NvGgmx
IKLHueKkYzlqEdLmJuorHmX17BEcNgcaV96rQlJK4881mGe5XQQKIzJxFJCEBKt0+zjUjy4apn5x
bMxvQJbsqmHemftInHuH5R0XXz97JD2X8+YdDZwAw7Yy2cyNYDl6Yg3xSbEcVgEHxDniOx9mGPz1
b7XVkelByB3USp7Wyp/e/ejknAL5WyVjkZkkOI5adBna34SWqtA4dSSYiFsulPbqdiklIIDUmo0b
3W2aCYC5Ft6R9t6FxWusu/najSX5IjDvVvGrAitWjBO3Bbc8x8SNG+Un8ghp1FwBP2H23RlPg5NO
qHMXJ0GbUFPNUp6HiCulyefFNfUrbF6Ks6GmVAxcobaoAZILV4K3n2ZuNPSscJZzYo93z19GR5Jp
RFNCCnJxIvAu9otXLoFgx40I4IAIrMZk37V/AodvYp1UKd1DXv4KMENDugOWj/M6yFdScYL4SiVm
2az8ED6tPFVUbSrSN20yKK1LEPJod0sGA81/WB4ShLlorWOp/BYDSkmO6TvfOiOfCCdfYJSzbLj2
Id+BWZqdugoWx3g3ObScwAbbaFqWZgRvy3wjyTiWCZhwVSAhURq8aF5K+kNcvq1nJt+uBgGzYMEb
cWNwaFW/Jph+O42NMnG9vDvllFXJ8Sv0bmbDWF8gPMv/nASiIV66ilYOeeckrCHibdequKWRSYZ3
hOm9zux5IP2r2mynFtDOiUTkRNxIqvLi4O3HeNLKd6J1ofPDhTXVVJCNdGtZcJNieqzXLi+goODf
CTJDP1XFsMhjRoIC0m1g89l28xBd3e6Yz/17nJ+1EptzdJXsQ2dX/D3JzUcIqCxtJjCuxEN4zOJN
p91c21gnTTdTkHXc9Oipyaz22IVb91B2Z5XCehReteSxHhDxLNHriYVeIpyIvZ+69NRnKz5+xeFn
qvy/5qzKEL5wdyumj4BDOSQmead4kjqA1kyfs21N/DK6Y9PdNzWh3z66tHBPi+RT8EISY3NTV2xM
T5qQxkOuBI/VBLNkwNoouxOteoSBhlxOsAclomj/MhB4VGrUfGU0Tug8/mTiDOg4reK5FGs8UqfB
k6bYGRdqom/M9i8xZ4X07tPwRE7rUMr+lK8YNUNjRI9bACBUB7Kf0Shz4SZz7iiTAu2iNWcsDiBJ
rBSiyf4wgERZloO6dRuBnMNY1fk/Btp8H5PcLoNvuzhIQb+v2uCUB8HHqOFNOek8tBmfTjL3SQi/
0HK+/GjZdXgwX638VoatDCeNUzo0KPTCpwekiY5mICf6GYycnBSLMLxX5Rrepab+qjwv9HiQZSR0
/gxZwenhTWCrtNhI02xGgy+vfH/fJUQS4m+ZymE31TcyMkPl3CwKs8Jam8XyadD3hdczIFYUah5K
RkPzIJM6ryFbIzPg59WUb6NcJ2ChVSySOW8tSIVTdSTcQfRS+NxqVLxQ4zfYU4TxUls2PCpZSlWZ
aUo7serfIlmbeBcC7ayExxjHE9LGBGsAhaGY1SFy7BLUQUu5uv0a1c7I6Tvm0OMFBOoEsiKICJKR
Mltkxf0Zs0WiOui4d/z8Rf/1Ok/3FTBDK9swW0TVpUX21dBGy2g10DNGwMxYRi7GaC75rM6mCq+1
InYATd3Lau76HQItI3SzNrHaRuZV5b6sQHjzDGuO3QcSDiDgtru7HPi2s9DVg1t+ch5xm5m+au8B
7USNfDalF0uJL4YDgKwew+usbxGsuNQJkvU4RsgFOOktMlY4zSwTbirVih4OXeQ0Wb1TWcPdEBKV
lnG+6jiMMVVi39duGlYTFX3a0nIAOTjZgQuo3mjHvyiCpUiLx/+3DHfkjMkj+hS74ueHYYQJNf6t
QWqjXokR99x9WgB2g/MjjxJS9uv3VGSJa514c0uBa7KD5Yb4wj7/1/cIXCDq1oKO020pJMJb3N2L
i4sNyiu+G/SAgOMU9A02zogZYq8kSy2bdzDX4/xWJRY3TK7CYYQqCb2U14HFtVnWP2b1Q7/mrEOz
bGNrYne/qUGBcH/tNKyQ4dUJr72/UJGQDaeCRy5tO/eeiLULv4ipXkHdKaBx8ffEoloNvM8dwBRp
plw1LOYxx07Mnk3FnSAISyfcgJSajueD51MkhWcRSVBPkQgCAZ8DxxUfjUTto6nfHeyaHQ7DkAFF
USomyWrWgQVwQnuRYvQeKE4x8Cv23UEQWx3qeJqBx22zkgywoF27XppYeJho0+GSsT/E1aGvZfsc
DOavRQdbSJUJGr1FSI9HQolp8v0XI7TV5PIZWXyHKymEo5jHTsQ0IaLzym9YKEqdTxK/PQZxCKmN
GnunUU+1bExdj2fHyo8+JWC5U647+Vdpskk+cIeMT6z6FvJwyjSUVu8UEAH2Sedk0R5jdGC2S0Hu
Wh03R7z4JF7tQrUfmq/NOkw09k7WCmQ5a0MLhsfg78lPyTsrxFStO0cef5650oeT0U/Voqf345g3
SvfAo9Wry7aqGxhUApogvZVOJcwQHEaS9GhVjghsBemYgFO/KDMDn0JmX0dadc9x8AGZjrUc52XH
1pTB2KUeSQG3IXnfpY91BCwcIR5EJhK8eo6ShSEl/8i5xOgBpsY/BvZNLTd9lm3ApM4sC+EwMtZN
5E+Z0wCynQokNT34lqOr6+z77hxoh6IEc5lN9eIdWRcfCWvcdkgCYAk1VIDKsZXwkkJu6bPf3n6o
aHzYhFe0YY7nVMBLLuK95/PH1HkvGd5vmn7GocZI3nW8UqT3eMQMwQMSqsHKsguuWsiWTDrG/Jsw
dyFhslu4SQ77Mv5OdcgmWVfMNPwYqs7FIjzEBve/7h82edX7y1lb8ArJaszpBCs92p7RW2JSIMLb
6+qlYQPWaQ8tZhc6HNEBYX4/O2MX086pdB1CbTMXajELBoev7SyIV5Z0adQHdmC0Nm6DRDSaBW6+
L996JLjqILpPDeOdtn8uo/4Q6NBp2UdV14I+Uk+/VnG6t+lcA1VSILGkXb6WVBrjSW5oc4U8U0hN
0b30L7hfLUpyqCB1fV75NCRawbV3Ea0AUnVgO6Gj5H8KlykrJbPM/qSJf0ARsB4/RpiBG26GSUzm
NEVAQnQMfeXiS+49VunB4djrwu/CpHlBeQTmBufXdHAvhdujU6QzanV5j2PiiBg7lIUYJ+B20eOr
br1NK9OyuekdjIpYu2OPtDk0NTQPGtN8uVr0/lORvwXpjt79UXXcCjRQWt00tOfmsE2aS25OAH+w
CXmY/TGUn226ryHlmITgjHzluNRrpPSS7mtMMnF84Rm0OdCH+O0OLxuPj7bKO2Sxs+fNU3Utitl/
0YYFnRVSyYICXk6of3vhwanogMlZzvd4cr173q3i7NTIH7s/msAvBkTDJrknMaGUjOcs+i5ER7zp
uxsiLp0J0hT22F5DPGSsMr+L/ONyOIeoK2rDPTPhZr2w+ycLb5WsuZv/yuZhTLlRURS389iFjsom
+WS2F61hRwwFxVHyhYxNXNEXVDzXBpUT5/GpLCkFvMre3S9/CDI31S0zFgGbX0W6Dwb9NNwQcty0
l44YeZ4tNOQCo7g4AXxVUAykC8etiPgHe4hjgrgVM40kfgP+NrlYldmmaj6RfiOswoOwkfGKabBS
Zk3IZyNt9ZY5HZ9EzaYqDykXCpGPcGnQ+ulxzA6vAulaDHvO+0TaVyNKnP2/EMecp1FlOWUVV9M7
dLp1ETn2XwNDO13BAyQV8nBd+DIa3qPviihSgrm3gOnsNcQJthlKgwfnrffPbXwwu19sKLay65lJ
3YwIQATd5V9rrjChpik4Vi7qMe/BHI3cTF9xffb5kzPL47h0YDsVNsK1dJAjkN3E6oU3TLJ+6lFd
6ZAfGpAf+flTCRMdjD2zZ2vTcCInOxlx0n0Z0ifL/wnMosb43faGpZIfEMzhMGwtbz3om6bY2da4
/CYk0G6gPyWozfqjEERJol1a3F39UWHrzoyXl+71alWAvrH+FIl1Go1owAUy9Ppx0akwVtrMWZb1
F7BbTsMVW56BrRHJen9493BCVFa5gbtXWASXxFL7+AgnKKk3XX1U3XNkHCLuqp18a9QBhy1nvGCQ
z29lehi8K2XW1C64zrKOPlwlPX+j2RsTJw97bQXOgGGHE5e8QafeGLw5XDv88vnSR0GtcDiFqHht
+OubCZljwt425cRLMz1UWPTtYQu4Y0aPNIUtGARLE3yJ8qsATfEZmRRvWAX+AnzfLCZCwKQpEJfc
8lKWJ6W4apjYoEo19r3TkBdRT5Jyh+lvFjIdmGjhCeEgHFBMCmD9gXKjU7tiWVOyEwYbOKow114p
WdT0EUMIoc/Tn1T4r4ZuZ+oIGb+K8S7wREfXrH1EUr0Iu21Etr/lfNYAadTVpsmuVXuS7aVZHLgG
DPo5qo897JThJpfHmNpq6t2z9EdLVqHyjFPqx3V1ViP/apjAYlLahBLZ4DlEuB35mrEorSH4p0zE
hVgWFS6ce6pwlFNBk7FYqBoavFcOX3zq6GUv/woYHWFpVAq5PRTq3Od1rvDikr4tEjakHWSRP5vY
OvTC3crJSSoIEB8AcPrpYbxmYTOvfRJHyDpucpfYYQrrkUYZzSsApjGHZfnDQRCNjWWaIgMhfHAB
HZJVhTjp+Neaxjl3eKf1we19Qriz1l8HcXuQEVp92lgKM6KtQ1sIfmQHdc/A9BK+W4zujUEtpbIA
9gVRCAWApWdkf0usG8CrNNjTNBztqUo1TkdVjvlQ5EfBnTHSLn3LUo0G+Kajvp2oankQpbx1jGHa
AHofl6Fmuwde12O0NFmHlc2tKdJLkH/XqbYgiTgpFFKVAyts1lgSxA0zR+uFNGuRQn5JPH7tXBI9
u7F4UXIq5BJt6EnPbOP8UtryNSIJK8TdDi8vIrBkv13EEbOUeN74fwsySFM71Nb8VZ5uIwBmVSR9
2SXeRVYTPhb0Ipn7ys3vdy2Zt9FOMFrqOpNn2EbxwhQkzhrBg2ZfO8Df8GI79CuEa9cuZzKQ75Jj
RJEdHOVzljiSfkiUdaMVtJnw3uYPF/tblwZhVSc7wTrUKIF/quPQR+0nw35lTuXsF5Mrmnyy8lOx
UNnyYZGbFGU0t0s6u/sMXgHGuhKZ1MDACDfHpE862Es9VAGd/aUlzS0yHmGwHccEqQdN5NAo69US
+3TggU2zwrhG4RT3hB5T0anh4qwjm6SXJOISynE/wvAcF89n4Sz7QVorwF4IXlnGG4T3DN8lM7UU
3K3mWQ97zbjwscjeIzTXsbWKh49sfKgH0rn4VgQ1fFYKYxwy4imnqjKE+q3wjU0Z6AM+djVD9nTI
hN/9sRVyXBa4xRo89rUK705+87FzOe3eVk66PB8tKnpSTzK4urUEFRKzpAXMAO+5pfXzFA8n9wm+
2oGw6bBHrdBM1gyswfA2aPrB0J9a96N5L6nucYN5LPtvTY4+0XxxdeDDfNlVOcM0iI/SWpDwoCeA
TV40z8yPSprEZ/EAo4gbFaQ6oIQy4hULE/Np4O4NvacKOjBCFgkYRFuyPl3xMops6gKTFtFTBOtM
p5+qJhvHS8pkOsrbU8MrQqGcN5fXdblv7IVldleXu58hFGZgmxGjmUClyZubXT8Tf2vX5dTMdoXf
fA3cd0N7wpGW6ozdNqGfU8CP5rQeau8CSjkx/Amc4bndvxWGNLpEh4IvHi+blHejF1D/TNw/daj1
GfNBKbXeyDi8XJNiKY1P4fCwzQMQuCK/h87VkPcZs9aQH5PgmpXfwjnEjCExqi5j9ODiRaVFWcY4
Zs8jXPUyCfbeg1OxhzCLQRV8RzrvSKtrF/puA9wpMM60+qbLLN15OZDHqxvC0fzIFYQlpVqNZEkd
o270aIiYkkjz0mOoXBReOEp5D/2bASmLKCcSxjtGL4jyfW5hBOFOZVTXcnjq7XWsXyjDg4aJLMb6
piFoCTRYVkx7zfkZy93ocbDo0iCtThbBmSesgGzEvIE8iRXNa8SNgbwVHVwTApZfsqRzKrCM5hsm
pTeNt+koegTKXS0fGCkkdd4wVbrRNpU29M7NWvSYJtuE8SIiE81QZ1nfmRnN8wCArTsdok+VnvLm
yD1uwtIizSiKewZ4ahSfIx4YBirkuHTLWfvxjXai3zjE+yA/spgpedbzlo/SZ2muXJnJgGiMGF1v
7KAydK6/JF+QpQ0LliGsQatVlN2zfgPKDsPBzBzO4VjxyCNZV/5Mw8Olrgex1Ai5p2LEO9wMWjZM
elX44sjmsVWwI+cTHQMsPU4xyISAi27X/ajxowygoMx75+wOO18QmKGbEzeCnzyMgvl1PGBZ05sK
G9ZuEwBRs/RthlSrhOcau2zgyiTCOLs49SyucNxLk+4ZWdhkB+49YDJQNrXhEbN5bJpyrtf7iJrJ
DvNpKqGQPbCIfWlcLtlykm5I8lOmfFvNRcd86f6G1lSWf8kdjAKSlbxTZx0zORm4HMpdD5Uc9nrI
QR2HSL6I7ttMI0/poQlR3snEE+J6lDAXtjxgYXfybGyDHYnrh67daH2x83+tMGdyhyOCuGuFKtXh
QPHqOSXpLUivSoyIT5QC5UroPnShvo53/GubL1N0N3ObEvYzs4nbHkfAcFpdIo1HjTExiJ9Wjf6S
caIaryz/pDQgmFXAf1O/+DGOAj7LQKIeJZlWvIZq7yoVd6S7NsAL6z9Q5FkV420ABePNTHWLXozK
7qevrFI5PUH/cTM2qnOfXgODKoFnmj/rAM9OUHNTruZR/A6Sez3c9HHNX/KZuUjsjxE2VDjYytgo
C7Uj1XoJVDojtilymGu+oNQ6xlGr4AajOBIxR6kZtzEnlZALPbY8IXTEGlBu7hpHcBT8BB5FhGiX
/FY8vGmmQ3CBZkaiJ0Ii49f+oQfjBGchRVYn+Gvr7aDuDeSXOnpZ/BO5e5TifcnroR+WlLXa5orM
pI+QH0VbAGslEks/LHTikdZb5vXbc3x63KyhQJMjGh21brOK2j9J+RvE0+o5c/+4tdr0Spq3Di5o
1JMVxd7s+W9ER/61WD24AEGyXrb2QzZ2hfvThn+RfYu6FbVJjDXcotB5np6Y9M0KGiweq6RaDDKC
hbty+cjKixu+aL+w5Ls7LGoHgQZyQrLQs0UB66ZstWVO8bjDzWtrFNqyblPad7sJK3LO0z/TpNeK
NCos2jTYtOGq5BIaE1cxEe1y9apz+tAzkoyDfHTvip0VdJOA912lNGs97iAwnxT/rPLOiYEBAKqx
8TSkL1O9VR0VTjX+V9ZpymhHTTE6q9dm9GXQRjQhC4InW4djEepvL3iQWBrkU4MPhanE1ihD3sj+
pm+5ggX7Fk9E19xa5HmgHJMAxV1AR5LYdfoHwX2gCecCOXD4p+P4cmaeufCrA/wgMmMUqE0VDBgF
3w4+5MGbS9pJVTgEi2Nh+jN7+Lj+weVr3MW/FCbSIo6twSSxDOc6wwwOOjFgrxXtlGA42ia0CD3n
yHSavVTzUkcqA4tDZ8LaDUdVISquIkvWfsj7ACnGDflZo3oi3EOW6RNmSKyk0yAUE8P96ZmNQMMV
BTZRxCPK0jBZV+LXU/eZTMC7UOeZ/RPL6xGiywInTHaGduj8Q0LFEFdxywsX4y5IB3oXe/rEkKeU
usIyItVDLs6AcvlMZGJcfJSArvXsUUuH/47vxsYNzr7SYh0dwInSQzIhPR9mdofp8HZRYMvCmRYB
TiSdyz55NLXJzkbNiMpzJVXb2NuZ2iXhyTb/SdKPa/7UvQkggxYmDumavTiqiLGSjAtCKj3mJuof
QNWjnl6tClH3kja7Ut8lzt4oLXS5cx+8a/tfmh16wDJ1+qciKwA2nuiyR4EhQMJXYf1VNY1tLi8y
LzpYlkVOjSgMUpLlDCx54M89DWzN5luiso+joqgPlk4MKU4n1NJajPN8QU1Sps4PmEECpWuvmpWg
ulQXUxJHEMAQfBI7mVxRXaDY7q3qHWW4hbHDKcPedMaH6lhZNc21KDsrv1xZMF/aHvRGRSHtLiEb
0fdPE9+E6l1qNj0m9GTr7YYdn7HLyp0p2fuz0Wb0dKoQNtHMYZnh31Gaue0vtJCU8MdBAbRTfId3
fkuNsex9dGP36HKpSLJrQHtjTIqmgHRLni37F0DpxdyqSns3rLaWeDUDZRIh6ws4JnhSNG7fPe8S
MbdpRPW5xc8zKge1lYhWLPBZBnXRK+tLTKXfDA0xD4BgmeLG7iRT9iPdMCFpYffeJGyXcvrjd7sW
zizGGcqrsNT76jZA96m5Drb9XeSgHq9EhEd4M+FCSi4mvrHn+yvMbdA/LO1ii08fzURBudimH+pN
JGBR/sOW1g/7JIMCoZ/I2X1p4jNusvqX5B2CaoU1JS3HRXOvocGQ2lYtcNMKAoW7tMoXfMkBExgW
A8v5424FADqtAzoX8PBgQgcCv6y9R1n+SwGFxl6/UJz6K3TOitXuAjYcqnhm2VzuVhrTRz5+sZy3
8D8Wj2xyN7q1ZHynwV6Mt2JUhmGjofsF1Yetfi8OmYrZcDg7+CDc7CPwmcqQ4EZov4dmb7jgW5tP
lz2yci2rm8a/63LFI/Kx/WuVXYvgakn3YoQJ4miREQwE4FPb3+TuWiI72wZPTSfa86+BY8LoLjkB
kNYUao5xcvlD/3faHfFE6Tj0nHDdGK/IYVpVX4XyrQESLFUcBP9640g7DixiABEqPEOs8zrjks94
oFa89seqGiii2NHbkspkdVNkOSccb51kLhKWNIhExgD21VHOquteUofkP/61RKF9XUFNrP7KbmWG
L4nQu8VIboVc687CuYv01wQfrqDfdHWGs5oC3ojHp8Gos4qIrLh0qrlk2oeWJqQ5/b2MAL5l4TQH
ittca74QPDmxX21qxtNeeYesCsCldlKx1LhuaCNIVxpR0dOOSSfeK+pNdtlUcEyN7wRn0ozhLvOf
6/8Nwcn0b7j74fU30i6IF2p6zHhIknLhJUe4ZRgFAAjK8FYKsl6r3tvlhPSba1Q/Su8gp0Ql2knl
a3QpnRUbXNw7UfO1Lc66uVcQmtsYySx88D00hpPVz+Xw06diUmb0R3K6omCW8lGoj6TeGxgEHZgD
svEAC7arPPo//kxo2RULeQ85spPx3GsdwTf+WjizXIV6KgF2ZgZpNmV4DKNrEVUsw0iVUZCu1mCH
bCrcKO3e6vSk48wX6S0EnYNZGGBbCMEiO1R4VOhQmuTiz3X8tWbcIxTlhBVXpm+xJH0JjGQ+N83M
q2eDRS7CLEZYxCUltTpsOguQ2lLV9i49UjprRt6VovqOzB8523mJf9cqjL/6BoiVJ60GCShzPxfh
vMqSSen6S5fHtK5+BF9HGQqq1x8L9aBnqIX4Omnn+zKMJbRlKcOCSIONrr6teEOWib6tOs3+SjDi
HFHbTI9vmRbdBBipEUthRGhNaoa2xVQpkj9T1SZ28JtX91p/+VB+ctKKIdxQ7sHRmAFEdg3/Wyfc
fZu2Nm2becyEOLFSei2HE3FdspkpS9ZoYnBjyGAvdj73xiFeCuBh/UAbm493y1D4OYFTYYbp3J84
LZYNT1eUUHYtVip36bCQ+Waa80L6GbqVDRaMohsXzbCSb0Si8aosKDwVuKLqEkJ/tJWxknXVJyV+
5rIEHqyVol4sjqw8TiEf/4C7BMbI2WL1RLyzWVptvKpl3URyBf+V5jjsILYVb2MfTyhDt1lx5Q4n
DOmG+Oe1mwTlU2iHge8ZvZgES0pcKawAIIsjHvuGNx9z10NiHSnPqg1QgFxfHBoXWINLprTqWP0L
KKyQnXfjFlKKykUvvIXWlp92SHcde1lDb4Dz8V3PnW3qq4jA1mao5ZnmAY6JDhodlAw6sYq23Tx0
GaAG/ysmkbWk4hVnKAzz5M81rpK1C+P2y7CPTV3R28P2nZVsj3CmnVvj6IJhbn1vKtxNSGIjVM+t
Wq4iD2TGCTtGJ3vLwAeDQr5IOtktd/PqNvrBsVJZd8X5zoDGB+zj6RS20xX3xVQ5KMQlyVNK3I2d
u8MwQVzL1XZDMU97bd5zp6VWXirXUjvzqiXY1gZcDB6HmmemtF+xsk7EvTb2aboPrBdSYsy6TsIy
kRRrhzfsOMb4zTLVq4Vd37gBlZX5pbW7fMz/6ei63IJ/aPRY6JQVt+nOHwFd9y6cFdZlqGfeyAck
gOVhHLDLdqpzWwEOXls7daSYGBjZkjUkIxtWrh7u9fps+tMi+x6CreFsqqyelG1LvHItNRfL3av9
B+OG3L1S46Xkv8hGNcY4518pL1tv21fHTDpo9TLO71KOpgepgv2zY21ws5q8oBT/JyMeE45rcYPh
daskVy1ONxTRdmzqklMuPWxv05VTlwkMwG1bHXHIVDkT1KXyn0PAUCnry9z71xlnpBF+FIyHuv6J
klPAFY/m4lZb6PkzNRloSD/KKnToVejNoN59udxdHVgBOQsf9e6LHctae5ip8Q8+1sS8F+VSL4B+
/D+rVXV3Kbu6pFnlaJ6Icx6cPfsc6eegffYA+4vuqpJc0KMQG/6xrM4JBAt9XjL8chl0Sx6GTcaP
HkA3IuZsUoeRH2gWt+l+GRfG+Uik51MRKqIy35k5VynVZhebzLziIncSqj+g0HgqWgvozS33ycFz
77zE0SaTl415rXiZ5ni8BbJO4l9VbAMyfgaTe1Ch/HRsqm2FxAKijtgkEdccFMPw5XUHL8HZdrT5
HUNysnpOaoklB0ay8Nswvi3z6RbLHKpN2W1L9LoaWy32O+uu8RmqILhSsBXDsCSAMvSrqOdNW333
9Jp1/bAx85F4CCEUl+GiGl5SZ9B+/dsXD48Uq8G2TE3hD8NSpUUpB2IdIHnPyv5pqQtJXmX+w9S+
QxTswuDh5y0UjHTvsJ05hLGadlXJdxmH+gD73PpiB5RZZxIsU1Nm9CTfItps6pintPg1je+R7C5X
R73iFXTT4T2RYWXfzj+lUwdSUD+DhtgP32kBwzk4jdvMfl+W04I3LUv5aQaFLiWMggjb2RjaN321
6qPfQD6YLLJpFIdrIq1Dk8rwtd/5X+g6FdzpgM7V8SC4SOoiaJZ68Bqsf9jB8U5s22FrcXqbDOJR
sQ6VeSDu0EN3QaLPbEhxGvEUagjZUdIPxdHpkT7WxhkOGxT6hu7Ya7Wd+/VW7YaZTouMwnLExQJd
UcdF7ssU8w4SVM1VQYW5ISV7rd2L5DcMQU1A6THMG1DcoP62XXzEUT2LCJahyoUeSAoAqjhW8yqa
Zs3awHlgjfYRo59q7l2EHXv7aNqFf5q+kNkNjHflAMwQA4EVKmscuKsoxoRfUeRQgc1eFNWfoc+F
gyZUmaD5GDp7vBw61T4hKZV/KQpkrPpfRrbVlaeXbPjw+E/eDeuWuQe/fchAl5roFmqXdABx95Oy
9faxJ7YljhL1XwX3l4K6WcfsgrO/ZiFZOCcdfBHf7LE3qTT5o5Hv8RpzhfG8dP9EsKq6M/cM8jim
x8gkAMNfxr7ynCRPjYIt0MP0LdlcsBbkMR7QJ+1yWgk2DYVGZc2l4OeIo7tLdiIYZoH8lmz8KwTw
cp0tncXDTebNGlYOkl/fTnNICb1YBBSHxZSxEW5YtE45GfhRx7bBRhSTFuNqh//Pys9UVIXJOvQ/
Zf0qBzoYp0PmsEJZdj6Tk2t/KWLrqAlJiJNmvg0ufK1+LRGDA5egOb7orv5Wuh6rJuZJdS0pZxuY
64BNpJR5Tt6lwsDjPQzWOt5vpy/T3FuPTnD70xkBQtlCtD9q9B2nC8NidcVpwkyzdCssdPGvXPJK
qadG381A6JK+qL96u+NHWeod5RTOQ9L5ve6dGl+JOLAI5mQCoXXgFzI3KgNzXQ/r2fWmPWHKZBVp
AIrts0MjYX926AaiFCSkhEmO/6C/ThXgv+Ww7nqFHJXzJZqFV+MGBYfkVNnCjKNZYuEHMLDgzc2E
Spf0FEWHBLyZADCrRXu1ImtEyp5ABwbB1F5pDAwSpGUY5FLmzZsSIHIytYgflyj7GlNN5WzjkJGE
dqi/lsiB0j5UmX8hd/+kPCid9aWzIOMLEBjPtj7iTI+ksx62zMc7V1FnohGLzln1wbUFcJ4jo2o5
dPCtW79TlMoC6y4FMssec0TdjV3K8TzCCRZZAHnRnrGdpuazUd/CAf+QUBV6rhk/xx/EYmrGLtv1
PEw0duWqQIG/Z+pWdwGHjb3pg/QjUT3rc9wRHqPPIwatH6n3mN+IQWKsVmD6ZbvAn9f62gvPGGq+
TLHSkaQjAAhOYbJcZgkRXOLwNyho/NpZY8xVmsE9RaB+uWg1TbayycUp1JqBBgcXhmlKf9AqgrfS
nejOxdEuEn94UP2TEplY5bRlYPFQaerhqKA9xuFRRN4kA/tqKhhIyVO7BTe7YpORfWnsA9953bwa
0TZzrklzM/tLh22pC85oFYBADg7ipR9fOpcu7mjmZZfA2/eMtD3jnrDuOujCjhoYvMY4cstkDcZ3
ZhEpr4DYNzizmK0yc9cMcFejWUgJpavQPHbJQTzIgqaje6gnq969aOqa6E2Po76oTrKzznGz5cQh
gMvMh5IqYHGLsh+72uclIjm/OCJeLSRNMK7OVW0fBHQo08UaZUxq76m0Lz0ckIrZirCpTBW6iFk2
YD/u+E06bJCM7h9YdULp6NBUwvRvAcNpZHnoxQZCdNo/G973fb6SbfL3aFf3yD4k0a7O0AWDjSBz
EVr3nAyfrNybYhG3/rz392260cNLU+5UCXrJwC3yX/c/js5jx3ElC6JfRIDebFuivLel2hAqRya9
d1//Dt9mgBlMV1dLZOY1ESfaH5itHHNrPeNXQR2ebDMGzVEj5gofX5ntOyNYRO0u6w9jtawbiN1M
eiQUqJaEelhZDwIK81stTpFzaTRINVMK1FVqmTfFa436zuE6zAfwcSvNuarpUs/vtr+sWvq04hZ1
rJWulXcwxFq1t175mbBEdahfBuZRITIQPwBMSCQ9vkSioJdeSFeL1oGcTJhv1py/aBlMsQyTKoYF
l72dDr1JNNTQk/tIr0g8nAdhij0WZ1rmHKrc3gCcV1qq54Q4t85NrGYdoZp2mCQYCQRGLpaqeCnJ
JU+Axd+9gixwayX0j7IwF23JS0cQaeOseySHU1/sB4bb9+ksan9VrIUpYvYKZYZiMK2VFrJ4CmZU
mc4u2jLOoTzOdbEoKOssbaN7UGa70wjpBE103X+mQP6HYkD2os+nAO7MHHd6NL364ItrIOMWtiax
KTG+afAre0Iy4Y2PDX9fxE7Y6ecDy7dY2Uj9daL/6Q9F38P013jqO6hBgbEmLMKS3dhbNt1n2a+K
+m7yXVsl0w0etBhtL7G+RUDmBt1YbxdnvBhaN/06ASEMRJEhr7VY9AfySvGvRf0Og/Kkchz76kvO
74UNXQrrz/BN1zTK8L2Y93O7EHa5MFC6QQaZS921THaGzZhSHt0UcTdtXWruc3G3pRWHSh5pYIEz
VohLke8zAHoVjl7b4Tbl6g8Nm+koQnTuuxicRRWgaY/mtqzNvPSqNxokTbbAugm58m47OxB0erIj
wAFM+iXhy5DyE4uUuTxeTBsli46m/hihqrMspj3XigAxLMshPkEf0bv57Ot3jpwQQy7wXr43zl+O
88xDo2XMFKWcpc4X4nJlePTNfVo5KOLZAejRGZgNcM4dJpVM+3Vj0fMRsmxr461Bs4y2sO2SpcnX
kSqkSxM3g0DZlHDZ4a2xeXv6cRdk0zQAtgJa4wzOenIcpG0m6YAKbiFcUo6jeZ1d0mFVUm/40U/c
/MnScyxT+OyTR/8UceshramkNxp6hwWdjMSrIrZMV8+hhIO1+hkwcWfIhNuRxzjsthaDDpIP/1Wh
8c8oJ1ghqOb22/HXYTbMlX7f02RFDbOXinKqJym4v3fdLo56+EfMSaJlre5Ueq+CPdrkA3QooqrY
zf190X0RcfYv7a4Zvm7lThHpxdceAsJAZUpNm/XvsFg2+q1DgFh4n0G5qehYS2Xnia+cwVHO4eHV
qKPWxIrMAcRA1h+Lbq4ZaDYlXNbo8z/j5q0kL7JNYFHS3Co2SMWv0OBasGFrXHOWQ5EM2o1NsHzU
o1UdHiwED4Eizj1zSoSlXoLghHfYYLSDO78bwt8+rPjgPiwWcg0rPHlymzNxzGz+5Z+mh0B0uFjh
Z8m4wqiWenAJ1DvBJP8qfoXMeWjV2SoCdzKp55jcaKJ8vittgs5ehxIPtr9WPEhkgMRCZjAlfpx4
Bmi2Ig8WnURW8NSnq8D5BdNTI/r48Cwmy591PymVmWalP2b40lgbh3r5L3DeBWr5Lhv3Yf2iN0Hy
I+WkmmlfMdo4ZNQzvbtlkgqWv6F2w7tlh24fUAGjwsuwBCbxDL0dgoWXAfDYz2/oIZNJqAnGI2H4
BytvQMWYEJzCXaorW8kkxiKS3SLrkXf9yfTXqHOHlq1qe5DVo5lQoBm7Ot6DG0/TfpPweAnuqyaF
V8XsEPaSYrqeTFuHwNzclf6loFzG9DKkmxpVkRScnOBrYpfKSEU7+ZojXA6AjqUUQAQm26B8vzxl
mcPG6u99E84G6ZDhjQgL063Hre09UWvHzY5unWflEAwUt8Y5Q/WV/1berwa2uHsMI2bgdudJVIor
D22hAx8GFht1EU1BfWK6ZaCus6q333zS+RiQfRRIwq327vt347fYrupFG6LeG1ECB/yw9ciQsEH1
2O/yZKdTPXtStylrjv4Pak+YbTPHihhVEfvHTh4zmdN8lRBIm0Jel8NaiE1bXUzzafTHHBZD4e9I
71bHbctsKNTpIUb2VNBOPMieBHvNBqZSyMN0tMS6BvfKZnH1qIKdoTX4VilciWTrSn/eIudXiRly
0tptgH3YAEMTHjtryiNv5vLwTIyX0lxyTF190M5tIN9euLMglKP97JuHrz9jvvcBV0x+dqSZo28k
ZnJGvqPTAbUdZ9iW+ZojsgD8W9v5c01K3AJViohvWoUvz9/K6UVp94KsCx3ZYUmLozhbPFtAxWZm
f7ZCtksGyjgHtFehsNj8iIabk7F17QPlYCmQQoK3Fe8tZSfZqNztU9MSEpytrepD7s/C2KQGK+rm
UlTVbghiHKLEQCNlSvxVpS5jsc71nWy+nKz/G+1vOaa0CJhNw8IZJpt/uW41mt+sdf0KwlsXrqdT
P2OKbDfwzqIPvXnZjBAiJ0UV6PEffnFQmUiZvuHq+QFd8lxpxw94ZESQ8RGJmUwaCKVRUS9CshFV
C3IvDxZXkSVuQJiolm0KX5B08c2D0S6FLOrKWc15FSI/Rah/Ih9lliAv9SWbmNxPfVqvEUZ301V+
rWqnFc8mx7WPughXHepbBajNgEDYZ1zu2cFyrHXXG5ZJCfEJe6MmoT4xniZoFya9SU7FP7Iss86K
Xq7YnzHQjmdaiJ1QRGyQLFd3Dib9S5WubCwFAk83M1GL/Nd4ZTJPtJWdIx2b/6dBDEGM35CvVas2
nX0e8oPMfToRg3L/7RVXjZDHGBq7JeEXPTnyPtVWcX4MGTn20XXU3ra4kInIOOHpgJP00THr6HgC
Z26DCaPCaXG2lYk2Ndlm/VkyfZC9e6Oq/1ofCSR8ULzbDRV57pwdX2WK5vwbk18Nk1LcUpLz+Bur
3H7k5r4mHLZ4RZA/B4QVYMfGllLL0ODSVqso7+Y+biVdJz+CL9HMz7mJNdbBCInFw2EQUuYmal1m
UChYR9Q4BbVQnWFeyliHHJqRwrj+mCSgseosFPGlxE8HR6NMHIPDLd/jywkICLCam+Nj81EuIKNm
et9uk+5LCh69z05AVTh7WFTZ/CL6amAIN7DBoo1DTIldtJ51tLAp6qcQmgt6B6X48DhpZWZh4oHy
T+7+GEoJ/Z3k34r6ZQ3mrJTLvWRcAvsE1uBfJ1lAzZmZ9R6C7QMiMABhuM7oW9sDYBNEQOdYeaSs
O4YIUigYr4r8RVl6BWo0k+pi6zAlKsZ607Eb8EC/65rlOg5i6on2O0Egmos85KAWnGWIJDm7iOCt
1keJSDKndZXka4j+uq5bqYE0UbxmskLo3ynikyoVnspB7I2eigLaG2LASZ8pww8a0fCGRugOxinW
1WXrh4QpEx+DQkDiBitSmHDqBx4rn+hGCYRWSiMVmHeNQZlDPZaX41yT4Qz1Pw4VdUPqTFt8NpRx
I13EdOvU1EhVu7O5eiXuK2tc4B+cqUAVamqtSNqWqBX84CQzRk9YvsR5eS8bAsuUM7Bx1hmgRNZ9
sBXVZfrw7P6zkXcZL3VtWUtH3yvtU2DFVSy0sN/kcbRouU2GeyU1UY1bqW5mSXcuqBx04xCYziqI
z3m0doJjFWKUyr+4G9iB7BBrAGonwo3H9NlXATLKLQttWOHziSdKYWb0L8MK9hNxV80wX18HBu/a
oiVJDlc6dnGyB/Rfj+ujpCcFIdxmW/J5ugLv6l2IC7tDWNYtm7+EzCeb9ExayHHcquAFZe+iNZuB
WB+nYDWWXEJmAnXYXZow25BiH/CemMCmCNUTzS2hjyHrlZdSAwXxK7Hr0r0UqO0Sp6gNGbKBU0qw
wb8eRe4Av9VC4i8GGkFu5cK/hBWyw4U2lepYADXcooF8M72AvRzYzQAXAxpxUcwq/qsCKZEvLkC0
Ovi/GQkJSltvEuJCwblwrGLBViAW6tq3aV1LicE/+njaISW1XdUHrF/PB58ZFr6kBknS2LtmHbIh
nxOG3eToC1i4ZAU8KF4guTsRvDj5TAb/T0u+Uu2WFsj80fY7iAOLgwltFOfWuxIOoint17NfCrm9
uPEhnv1NSZ+lDXrAZ5y7HmVg2wOLtAHEIg2eCgQlxcWpfkagV4UGMRxGfRXVhNgh9zVulnwkpuCf
hXzRsrZS8SSHa645eFbDucnUwY5uWbE3cJxBqdfCo0CSbzefTVusFHNpoOWIVaIxppVyFQbLCI9X
Ve+cySsvr2j9kuYVe+SlTB1n6EC9I8d8oovqxq+FhzQXIByaPz+7SlU4G/Vzk6a7lv1BjmGf0c7F
44slG/lAEW7U2g/3s5sTexexaWx9+yPolbmhKkQRtMgAkLOSvETaZCziZQxq0UuUbdJfCV0r4Evq
647tW9gccocJDjMAbEkhptx63ljXiLV3Ir9IPChBDKfarmJ8lBTkaXz2YIb4EjgqY8JfwcMsOoNU
SwgnKhJ4Pu+5Ym6QDbG5YSIHTJmPEvKE3hMq0S/7fi+Gp+6rhM2R0q4/kOpudOmdctxVGGXUoifV
J5kp9YHqy4JCqMqYyj9VVM++DSn+SFb8rCyLmUzTLyJ1H/nnEF9zgozrxPBV9vpbq4QHjxGVXZ8E
sYnlGTlI1mH8oebl3qO3aO27Mzh0Chz/U/Vhuqa9b4b74CWLHvEnt0QXr9LmFolVXTylTmH3cc2V
LRSGuADAfPSDjS3YjGyFje4Ym79jr4xiGvukAwGSJolNKTo+qiWBGNJNNN5VdQaxZ+Smx1BrrR2L
M2lkJB9RIO2Mcqlw8iTytkZfiqJPlCtF2ksY7Lp3yk4GqlxENojrWYtALCsrx2y5HjLWAgiOu1VO
mIbPWLbZVNJM5RBOs90gH6MJBXCqGSg2IprHbY2ah+UtzAz2Cw2UlED5raQ5/WXZ7Prkp8mtmeod
uB8UPACI+lgmRqc0KBd+dsPYLhU7shgqIeNLVlHB05s5C7ABuygh5PEE6MDN+XI8IkWYwmxlGnka
ZQQ3RsR6Cd+LTKcAeIjU8Q5Z98DrFc4Trn0GQOGw9s0fi5+rhMjxtpk8zsC5CO2IXbUQTwB+kvJr
6Cs5PiPRStPlgH4MxWQNzXsoZi2rFz/YCx7HutyHTHuy9mf6zs3gbySnNcXwYALa1FzDPmblU2a/
jMttM5E1FEgi9zHgKJwU8/GT9OJlritACY9pByEKmd8cWlqXQLbcmoNbI4y2BmeWjgtwkFq5bCp2
UgDf9QZfYv+TCzSCyoZkFnSUObNN0plT9G80bHL6yMy1icJhZA49yo+8Wo8m/cdmUL5YsnU8lI7f
UEMs+CdGADmVkySjcXiBvoiVdR38oDz/l0sjqVMkze4ldWPY+35EUrcR/qvGG2KdiSL5VxkbCaYy
MgrlhtFKTVeWNiGj2dwBIJ3lEJnsJRKJLtoH2VwKl2q99LR9aroAYBO6eGgtVEIR6dbiNgk8bWkv
qE0csYeunXareMDlGO3tYd1LKUWslDWHJJNK17Fb/W6lccuOAsCxGqnRAS2hO7BII1WubvZdcoPY
7SKB+FeXPTpn/WQbgFk1Zl9Mr/E3s6/eViEOzHjFiJ1BHHg4sr5aBWOzmvAZpmu7B/6TRHOr32sN
oZ3CbQVeH25YsD/DPq4eKRoYon309u5FPMuoZZ3+VdR0+8g6aaLJn6bSS1cMqn3KdY1Mj+FkJ3sT
ox0KcdeoPkLpmQWbclwnErI+8FhR6y8dNKcVZIf+jmUePms4cJHnfwMJAqi7mZGpzt3nqQjYuRw6
oBiAbDIcAhJjbDJqZXjSygjwDV8bwToGuMHhpVOKj1Bht3IrrzwfhXInzyLVgvUOBoAJkclSTGrw
ZJTrAY6pTuXmIK8v02ulPCoUDOLTaBHJ4vTO1Ak4g49F/OoNTeCA7oxfkWHuvxyNRGKC3qkxXOxG
vsKGVs5H0oJJl7DIWWNLJ5O9pdo9WKwhr/5ROb0G/WSZP0UzjZexkeA/hWjnjipDJz5N9aINK4hK
3DK1Ps9QrjposQVeBFkONtDrOWIQl0n8bS2Fv4aYAARWZJz6IFpF2qdlo13Oerpx5jv5Z+ePkLdu
XYkMF/cKE1CNTyeW1gaHt4NNJWT5quKEE/bNUV1ZzTDTP9IBoEG0mFYhcpmsy3yDSB19wI8lbX1E
xhKR2awQbLaFdXvqB3wmbQoWiPIwnU2hJU7EzYWJAOVhOapAmrYZC1Bfe6TZS5b5RHrsxAxgMxP2
6mLKegqGm+lXGCLmQ7zRCfjw7c+ak0cWQpnXZBC0tgMyYW+is0qeTfdtyKshWSro9yNnkzrvzDgJ
zi/BrhiRFBaCTYmHi00XL88/TMoj2oEIfgDpWudw0mxZUOyt75FTviu+y+hmGTuvOuosZ/zmlUWQ
gxm2K2i+JOUwwv4sVh26un5lqr8Zrq/Gu9bJh5S9Cjuc5zo9CkpeNO68PqX0kolIyh5+VyBXhkqJ
ukLNrjrMqoItfuNoLl/VtDdXWSXg6dH9U9X+ls6mhoRFKdsF1yp/Ukwk2A8LumgJsGw0EnGOKcRr
v3LjFIQotLu7I60M8xL3f7m4ZdVPSIaJFe0qBElKSLen/iTDBvrXoeA5l5kaOhYtiRYux+TWUFqL
EbvYiet1MV3VRfsFa/DW5n86039T/NYAMP1H2J7l4WNK9QJUKyHF8GG5rLxOj9ZhjFtoSGCHUyu0
bhD64UXRiAYJUxwbUZeg3EyZwSTNM0OkZYCUMrtzSwxS0CC+oHF0OOrDs9Y+RNfMK0gh/W+FrC3E
MGb0ZLiO/poAMzeRML6Hv3R3cxu6ZD2A4Aj0+USDN6TlIHEmBU9Jp/7wRta/YCxZ+aYYI4PIcBXO
ZoekbGAdLyTzy8T+KKJuqSIebaiHvHCVGM/A+zUPNdJMGdTP214X9dHM+R+2bDnBHJuuhWEyWIMK
+pcjNgjGXWbhX6cMyafDQP9JuOY8kAlecLISOEQTePsS+F82NTHPPYeXIxEgEB1CmSUNWinOERvv
FRAH37hWzS5ktlpQW2x8FC88K2a9V0x4b4B3Le9eqQeRXzw1w/kBnghLklB+2ZXOtcLtqi+Hf0zM
mCuAVVf6TIPEO4z2eXNVyaofTbexp8U4TPVBWZeMoSmk9d5atNwbGnEqDBCjijyRg0mCOqm0RkrS
KkzN8jJ0b0vh8XjFcH4gB1NAW5vIJpcAbEAu7TELKSOm0ZB9LxxPa2sJxc2DXSceSsfMtrjJ2paB
uGxtTf3ilwdFu2U+I8lFGWyT5IJAhzg7ImDnenJgBP8v645xeNIhZoj6MxaoRcOtYRPFt+yhKAkf
JcTdUG9ZzMGCLqWoPzqaq5rJShy7AkldrHK3mJcuOAqChVPpY1SOTuPikZgb9XfrPWK9B6pDgpT3
a4VPqDMzLd2F8VopANoiqiJp2iU00MFeW5PTk6hAovaRBcGOPleRF2bhIOaL1rDAgOOxI98nQ4/P
58Vkb9eqn37DLEx1jg2DVd7wW0ZbP+aMApUcS0nHPBQ9K+WyZMqLyEbonF4wGyHN26iM1gu4eDEK
ib4YET99ix6ZSsosOV0nyi8ikn+oakNeZVUOXZInKfdeRUHeADOphkWtJFiB+AMZLVOmLHtUNJMe
Oj0nXeTJhvjZ2P/om2xpZecEh6QC3GGkcxuoKgg7njybuXlVmZSIrro0vrNSGLUX2MRL79WjiMq6
u4cg1SP1GPhfBoV/NP7aCsIz0KX87QW7PKMmCnnFs8AdS2ku5GPlGKfRiXZ17qNk5toBYe0xtPD5
iDt4o44arLhIV1Wj3gvgJE0Wgzz2v3UNXHv4m47Zsa04PzrMwAyqfLbNVrPxTG8jFVgBWM1rDl0o
PzVF2crOB7kpAz9mnOOw1fMlgDgv+6lCAPKZtyjTH40szEqNXLPR0dZ7d7A5DyMnP9lqFsD1imKK
Y5tA3IgPm4SdYOlQcHKpquG6cqQPKezXWcruNsIspPX+X4mxxl4pnj+XbMEGmTspuBEnPVcgZo11
uSOFhQ1HwQrKI5Vee6hR8R7Ri8UyuxDtp0j+AsPid+0hD9x9tlZJ/BE7CZ+0RMjlQzj3gD1xU6LK
Gr96w5URJgx/ToFcJfx2lBcoXYNhRloB/sl5F0wylOHOzEtYbVqya8mla8wbWLsMIHPHUFtBAkhz
JJc/YbptirehncmF/pdp26DfFhnWVgaoBB6tg/R/DAYP2ryiBlLlR+fHsxrFupkKBiT5bIAC0bAx
rMtto29LQeYdP7zMjX89IOJaWqs9vvBc+7L5BCfFr2IxrkCTXpK7JMyN2VEaVyD8EY2ykTJxzvgx
zM3W3mABg+EC7jrRZ4l+yLRbj3FSsORR9F8W8Lp3KKWtggUuXDb43Gx+K2eaGaHo/msYWdngT6Dd
s2TiTNmpmBR4QtKeGarxmzKgtTVK8osodybLXXNchvGf3O/l4mY02yHdQTNCDcZoFT1joz8L6PWD
sdJMOEyR9q9sQGXdzIZmXfaQk5w80m36R5t9oOGrC8Q1gorpqZDeNBDMZ3GG0AJOG1BvbwlepvSa
tMhUr3Z5Mapby1SlN2nkOX1UGg/dAScsrzNQ6xHMQ2PU4GwhgxgFUqxDLm0TSp1qvMTWNjE/SLme
jeCasIMAXQETkwbdMeg2fIwMX/5Cbu4RaKSGUSmh2Q4S6Z8c/rVY01gI+ohyCEUQiIdTLlfiCuTS
WAx6uASUqgHhKcKDwnFawGeBZMMwdN4r9zZjLITKR46/Rfd2UJgGLAgk7SNVv0bma8pBk9cJqCfN
7/5VBTik7IE+yIn+GqIbSedWnEsvbnpNkAJJPRn9bU2QCuT6QjSoWFkviUul3hXCp+oSTarULka2
OGbBSlhn2FfYc0h9uLe7CW+h2DNUFlrzSOofD8ZWwGy0Yfnb67i/mafiN4jUipzgr+kOthqFsVH6
DDKYwzjwWxY+BRK+SonOdc063yN/wt5l7ZcNNtHbjxoLoF+zOqbQVfIzTlcfiYXPn7JrQkdqVuGe
Pc+5jAZEZR6bPSQTvQ94qfqwcFXm8tUMIZQNQMNx5/biU0O1qoKtr8ptpR2AdI+y7mr0alkRg2Zf
jtwNDP4KpLU1uFe9424mfCQrzGVs/jXZxhkXASdGhl3IWgfa22er7JmIItlTRP0qSdlkdihX2xGm
LB/sGEJ7QQKqFySerAYEwKJ9GWBfAnGxqEeC6IOkK98ggwLtm3cX5c0jccCxvvziWmJ8BAo0IyIC
wDSPu3l3fGPesyou4ShydZdM7mzmq8Am1P+N7G+HUkwnAJGhsZy7MHR5n1kvlUclvEDzZbF+lxkJ
1Da7O4UyKpFcLVLmOo+KhWbRXxCcLEd/ufXUyS1vSIhGfMomp3ZNg116e8tISurbP7aJ3MP6ymY9
Iaq/xJGRbh4Nds0RFb2ITibeZutBzBjtVoOT+9pbTBMYcz8NfG2oCyEiki2JN2xuVheplhiWQ/KU
zr60K6x9IdZ8wfBvYcawpYMNurdNIoi0H1N9eryf/cQAP/dsKUIOfCu7QcOejsQh3Nr0ljVtjFp/
WtJuWgo5/DHBm4swZfyViDHKPgVD6KmNY7xmYfP0Mxet67zibcur26g+scn56nrIq1XKAlUBk9+x
iKTAdQzBiWuiLpPXgk4qmihiyizBe40NlwgcVhATrYlzd2KrGsRF0RPCqkAnHIXjvM+I4c0OhfkU
8cYUDFB6rKJcK45es9x19WZlCuYahFUby5CFCPlQbO40GzcGIyFCldHOqJjW2NXQ22bDvuLUtQBL
JhilQU1x0gPGVsDQEIzcHZinieEVcddHj8D7rAwXdxNL0NDEtkIofK04CzVk+q31rOchiL9FhAgF
emFa7OHSqDbQkniWd8ukYdy5JHM09U+q92xJMwj2peZR+6qzSThcZ+uevQnrlJ1TiYskaFRlpC3I
v0CpWg7pjraCmhHGOgO6lONPVVhxju28J9RGkoDgZVjB8XnnDYQJh0wjil3Wb7CcYecgPJ5kfCpj
fMKakVZQ95R8vgI177BK1Xgm0nbjFJghPHPe2dzef0Nyxglt5jcNC8/AppepS58dQ+5ojg42sGFP
t8CtmKJiwwG/bHEOGNJLgUXrW8hGFQpfrAp/PZEt8TNAiKDyYnSUyRO3x2MZalsA0XnHu23TXCQt
mUnGqlT3ofUyM6SObMkt/clnOXKHpqUyk5ANihZTwDTVI2qkRTHF5oTxS5mTz3qUU2DJvT0ztFXA
ISoVNgoKdTGg/kbRIaksP4EGEKALawfTKAe9X38pDu7qhm6JsBsDuyPTQiSB3Pxoff/hEkEBqM4r
JrTOuB2DZ5bDlgGGhffWbYqXkPcd8lkVeYmzjfHn6ZiEavgAe8K0TGZaKojTAkUnmLzC2eVAP0Mk
Ed6rmEoPCHGh/DRw2Pmbor8EbN+SYKOSWSLBGfC7ldQRg7AhsA1LgsZ2SM2RQFMqN7G3SrpPp390
0rkviU1heAFFWePDF+wi+nBXK0RMed+FP7IZ0N0m+hpkmSfsI8z3Nb7AKoAowaWcciwZ1kOhXjJy
bmDyCUmVMA8NRkyZaryLHoby0ClFKvXmBR/jAKqpfTYBBpHq2KhADO55+E4C7NhOSwCasjP1U8tP
Lc1zZ14a6xmMF5RaxB6h1OoUav3vSUqq/bY2zzdUhyx1E37NPHhJ1q8pnSfIfHbU462ELahfIQEv
0TyEJpMF78cvvyrzWtJ2eG0MpmhVR7eSFtE8mf22wzOY3GXRoczjvk9PpccL1h9M7WyhHxVTfM4L
wUXvLSSDhuXLE+xkJclNy4eF6XWIPgtPLA0kOTnWwkhs2Qha2OIyfI5WsXJ07EJMF1Art6TSwt4Y
LwaHCCF1uX9tKUlM1k4KsFRihVU0IDIS0g7cV6MHbtJa146/b3SWAjAA09VGMtZd7fr0ETpE6EH6
MQgZc8h0bqttLb1lXi/SpKEmtsEhkNcBcoBC/KGV9MSi7RaFtBjrEfwMT4acLoxs6+RkCFvbQDZc
omIY94H25UeqPllp9q88ikXiPWt0oKMDRA08a6bOVeZYYmnyy2cFp5rtzYOYkQeXBusIEaLaxHHY
7LxiNUiT+AXXDFqGRyrITdx13Zn4n9x3ucSbyiVet7Vfqb0tg3JVBxIJbh2qE3YYX22+qdGHpe8K
bUJh3a3+KvU7OX4OwV1Czxo0a0Xby4yLxb2v16q5CqqbQNpE/l3h/MW40PJzUn6n6lvEuEdvKA9F
R4WNOR/RjsVkLX83xV73b6L56JnMN/nZIjPQRK6tRQYK0GwuoAxWhMSxEaF0F2G7aMS3ToJcGNfc
Y8uIomzcB82ZqCIOUFCM5P9ZC1GekbgONKgpq6qW/2t2i5xdQRtuWT/4+/0edB17AOwVyoizUSaX
6Kjid+FGdcwjc0vL2AYpdHeu+/jQ1DfY1W7LDqO28oUvmXOYv3SM9lIiX5KnwiFG/qb3m9j4TmSK
H+/a2W/DOld8UijnJVIs+AV6oydpaAosraj+LmWJtnxnI/8RH5j5mcZqs8kxHVPiy5e8XAjx0cEc
ySPMDSwkQDJM2wLYAUSyXqRyl/p33m9XH26RZiNWSr+yhJTITnEH+qC4+qgKyNJINowjXBqrIvoW
UZn1JWFTyw2BuZOpQJLP635g1Ot9aGyGRJs9BxQJGftf2CuBhXA+VAH4js4hZ3vGQpsZhI+E667Y
d01aoZPsUS8U1jkidUwqSe8TBrAYUoYAT4dd65bajniwRWr/pLr8aEmRNQN4g00QLAFqB3xehd8y
R9jLrIXD7Ap+2uzSRdrPO+JoNW+pO6zKa9eBHFR3iRswbNCQrA7dr512xAi+beSvMiMNZGMIw9GV
0xLlGoMmjwkyILICcTFdZt2QEtl/Ksa+ZYHdyBTxPIPWm7IVgVN4nMh+uY3xTUV2mf9LtEVd75T4
bGffqtj26e/0aSiEj2qLTqXSQiiioNBMN0qkrianUKKuaBoT3hi+dAWOkM2BksqYeak5yJhJGQlZ
OrHNzLkv0uTBwuEIACW143PB4FinFKhYJig5E6sGwyqzaSbIWrWMPfLqEHEUCAzweGKYliWgOlip
FyWHR7KU2d31xlRSs4Tb+CFj9gCYGuP5ZSM9/WipVMhRdob8qspPG19zVjk0v+xXaesC9RjSjBvA
VSpIh6QhtlBfmFH8i1FMD4teeekK9DA8Wjq1fThwPKyk8WYzONKPiPINYGcA2fCALVSExq1Bgco5
PGbzQO5nzGoK/pikaNyq90E9pNER40orbxwDNdm7kq5DcBVhyGjMWcs+qpbkS7BIKWDAGz5DBFpt
7PLM/dfK4K2CxDw1NqPZ0phnHXmL2sEqA4xX7QIfHAMMWVqE1iYZHh0+h56RSogWrB0DyrVl0n8V
KVbDgbcEYqKXf6ea5TBqT2AIKN3RYSlOKEn/lQYnVd+awVZT2rmWV7PBWpjaYXAQIMLkavXh05L7
Ny81ebw1bl2SXSeFf2w7Jx3BYQMZB0+ujqMkNLENIkbtYcA6frvTrGMIbS6H7oWlYabbgKpE7cbJ
SN4b/C1G1r7pzCr8Qpq0zMpvOwAV9x03a4473A96CYFrwq9/NdpVVW6J99lMFyaWc+Um5ZBgaTNl
utzYOIvuktbHKRtKhdIk7R355cR7NcYzv5GZHZgd5nvUAVL46avEg43Mob0emyzmxByRkWeqbosJ
hMuko7ZhPLsfymtU3Jt8CkQTNnSAuzlSQYgM3l9GkYTsWeyLcKkxvUxLlT0qIJf4w8peXvMMjR8j
3KPXgyH34zkHz/4bGEprIgKLSzuMjyf9NqPvOrh0EipGIEVHA/VK6QYajd7Abwf9Chstjy3a9Yyc
oBxHIzP1BOCIwwI10zqWsw8skm25tfrthClSp0gL6M0mELwx/46w7aQ25rCL8A+1ij5sChO6xvYr
CA6FfO/GbebfNAW7MDwZCICk/NEKuv9xdGbLkSJZEP0izNghXqXcV6WUWl+wkkoFBFuwB3x9H/ph
bNq6a3qqUglxw6/78bRk1MAYO1nH1MAJs+v4XufRplvElz/augfVPsbeRKoFNr6qPmw+dEuxamBN
Mu86dajdv6a1a4jGjBqRaLllul9dunVz8mwpBUyvPBZgIlz5wfCetIc4eWn0V5M9Bxbzz3NYYH2b
fpT4KZfLOIDp/JiNN7v/sOpDgwd1JGe85qrhVz8ZAomcaNPVJ93RYfXd82ujVxAbnjgO7ok5bdfE
4WPP5RZVyql3HVt9600Zd4CcfUst8yu7CIEtnsjgRGWieykpUXF4eRcvJlxaJV4S+3kuX3qBGDk+
2qQj8cWGIy15R2ofau9seu/UXrIM9vDTknrjPlK5L+Ewgs3elUm9kSGGmw0ODZtuDWOdcX3wpkvh
vLvmTfAdjtQpp4sJb5RSFwNxixsSr/Zd3GzyfuekDBc4pvfSOdVgIqbwhWrJZrq65VZ3F4c6dgx+
9JnPKnv0k31hnudgI7jFZTVNZJvOeQvJt9q3inXKRI2Lhe4xef808V+cGIpoeYxoK6xdGC/sv12u
nyWyh29sa/tQqHwbT/c6wlIhA/zh466h96Y2WENbHoKC56wUCf4UiJPV4TEYvGPmXYAzRGC2HEmw
KsERkSFcE3BFK8rRc2obt3517AjkFPPwkIi/bZUzP7wtqKgxhokfqY0Dw24CkGI3KBxj/qYoT06A
5zOEhwHDqQVsruquQTlfPTZPtaR+r/X3VvpZB3s7uU2J3FacG5CAWoeOB2vLrqq3tnm2U/kt8KyN
9vq3fJhKfHqUJxF7Y2e2RZmiBiM7ziPwMf3S4Gp1yU1hU9CYmVAyguYb09bF1t3GGgFPpHKTZyc7
Otv8cMb2ZLPcHeyOTfdb6RXPWVP873FFKdTG14KTJiv8ODs958KxQ4GY36jGGvmnM1z55tVfMPzd
PgsvKZaNNDRx4WMfCHe+8ZSMuOX0OS6fQPtXvIwShmIXaFxnvRUc7YngU8x9eCqUbkn3VZjbLtD4
Z/35EGEtd0iC5fy5Sn0M+SQnBK4m1V8B787WDH/iNj+akP4IBnrDCgwyNUEt9guPMikOKAXB32BH
Q0hHFaSCou5W0TjUd9lupM1jQgUP3iOTOzHbOtu4O+adflcwJGfuP/RG8Hbx8jVhWDMiZv4YBqvJ
SX5aeqIrh3Mt9xZ7FH6MeDcU4eMczzcDi1rZExgvGTJ72kpayFkowXlj/jhUsdtR8uMGEa025Klc
RiufXTnptGrOdmHHv7sFwZn3nM0tNyAlpq3yxeJ5OHojw6ZIqHC3umDvmelJqwQ7OZFW7W9Dm/t1
PeL5iDsCqkO/qrJpHQl5M7tw7Tt0ifufpuASVxifTuXfrI6obQvY0WdBlROtyAD+2zVNirPu+30Q
6nPeDBggah7WCcEcfVRkvzXR5NA1zpPG3FYb0GZNjVjJ3TMCOS8CeZgmc9+29p+hnohuEZN08eV0
AZs7nfCCxU+AD+ixmQCVm/FRQuBxXfJXfbevWXvZvnxOpwC/BsQpQ4DLyqGpyPG77IiaOJh9/al8
nsdiN1X23jEFghOYHpP6Mw+zShGhSgGJ8xRj0ZgOv63TXGwv+JgMzEVdG1zSKv6oETVHV5uPkVHf
8l7z3jGAWZX2JvfFe6ai09y3FJITkAiT+C5Kfe7yHoqNtrnhQ5ftJ+KHzlBtccUgDKdXl8haAhNj
athJ4ivYqaJdzGbGOh1wYuux2kW4VQJnXjspx2E4AGD2AoN9A533uEe48iaxOpQJ7wM/Ui19lmTl
usTlKkl1QOSQBI7Yv9li3oViYu5pz4kttrUxHtuE/6HjeJhkxN9QOxssRvtINph6EfJin1Q7sn46
tKuaCq3EQ7Qdx2otrHHTl0AYfGvaNmC9tNsmj6nvbDF8k3ZiSVZweLcYcHB915NRHhscUHTknrJo
+NKxdXJU+o8Oul8Rzsh12UrRqOq67Va65WEED5DAsp2h0hbcir04B3aBJzTAwxh219hDfxNABZZn
/dcs/fqosVBJq7xKQ7y2UuxakXNfreO1kY6b1hMY5pt3lZccm7j2cpeBNg64HUTTzk248aNYJhkX
/tllOzx04FsO2uj8TeqYPRBdCto9DXGd0Cv8Ty+pn/sWwY6WF381ibi8mOHCR8qL5jFKQrxrVRJu
bNO3kqMd8VKh9plrjeF4R9OrBd5bXWYD7oIgUuwLZ8JyNS9bp/EdGPVI97Rq9Nu8m+fgsfILRmfV
+mwwU1VDUOhKDaS8iQlFKMODCUqgPCwFYr0sff0Q4GYjuqbbQ95YwuNx6Ebgmrbw8PzFERJmPzsj
6NWkYFi14rE4ZlajWYtlRGd6NsztUHorr6rNL5oF5R+LffYpsCIbQHG9RFZAR7tdzG/EdeZtGJUB
tOCsxQz0G1jY4GtZwgaTY0bcUhESZLXJnOqKjKSIq8tT6kr3xfNkwhzvEKq0o7R+y/2I4F/mu7g1
wnkhNZQOVLeu+iItJJCIY2ATynbcu2UU5keLe/OY5W7zJO3aZMud0sGGu23ZYnQzboV5GsyPYkRP
kX3NQteQZfhdtcmwUSDMVl4UImH3lbubTQ/ZcC4LEo5DDBGMiIbMPc3UXXn5LS1LkMxjLESyS6vS
0oQrNL/EKKKCI0knXDazaf7VFl+UcYB5FrkDe86k9PsLC/a8ewzCMrvl3GuDJe5pKT/cRRnCLJ5Z
cZ/j0LyVEkW1l6N5bFq731qa3IUXz+3JFH7/2rX0+CWOyA9hRf2B1kn6ZJnSfRpNTUVZCA8AM3ry
LntF6GrWA+5oP6BFe9YUL7nYDn0CQlJSh1g50wQ7o6z8z9q0nYMkV0GR0WSuqGzFtDDCsvJsXjB5
aJDes1L7bnbBv3awSQMFxbjC7FWxHY7MYTuFMV9DUfImpa4c20/fD4K6N2sJoPUaPha0ae+nXtp8
KwB098LwyaIqlSUHI2intYjN/Izzvf0JLd+9hqQyaYsa9AywV7pci2SXB6tGtO5KpTCFqsX6hUNs
JvqcdTeRNjl5OcqKVMIYG9hEVavagDBu2HozTJAAO5vm5CJlYuu8Wa7rXizfthGUh2sznpMHqJAA
os7B+2Ww84y1a/LtT39NoIbnjm8rIKY0zoiEJ+aC8+EgcRfgkRkyHStpeJxdElNFc8GgB6AvH5Nn
wHvkDfgwsbYKkv1xScGDOLXq25Z4NmFahOVvTUNdlAPz9gJvM4fxwZVMTpl3qxXatJ7FN6whvos4
qOW4DZGRSK1cdV1fQ3JIZQ3Kwk3SN6gk3wZwTmBC6b8wyjeZi6X+Wkw28UK+9XJIFdQG+V3pBoRJ
tZmXXDyWHBQSNW9Hj1AjZR70fs/tLjd3PvjbYFfP5hZO8AiUmTV0TyLO/Bqw71eiRp06u90ZjAip
pPeyJTsIEViALBC/gjMgJNjlpuCU8pdsfrJYZw10ZWZddIDi9RfHL5Ew/6Pz1S1taa0osj3p5jDe
KGqaBrJxu8R5ndgqDVF7REQjkTY+8gKExPE1Jr9YaGL5Zs8XgazB4f3YW9+j8duGZ2V+W91GwRhZ
QiaZS5xta5GrqdxhPbjJWQWA0642tKbC3QdqejT0Tgb1QgZky/1tC9pRZpNGFociOOzzpbGLh308
/6adZNpgOpQzvsrfYYmlkFKp8mBtFH+1ExEcIbiWNSlm++cs4akJ8cWysskLeCLiIWohl3/Qrwqr
xzc++mJjB1Rbc0V3QjLc+UtOv2q+7GxAvQ/cDMtNyyYNKCM0MI+pcSmZPQUuK3KiOxzNCXi6iUoO
pfBpJxQy2ZZ1CiljtjvgPjwnfqW5DpY7A1ivGxefUTSsbAvBOyaFUQGstbblfOptb4M1aAkyVpRo
lDN9I3mL6jLexoBSq4kFnFcfE3gehVVvahzNpTfBntTkhoFszmutukPC97lTrDCjbZTNyGJGsI2R
yBPyUC7vs7Yb/6r+2eIVXQ1PWfo0quv/oA3B3uApqJ50fvMi9jxsHof4LF2akSPMBnwDsJXKDi4b
ent5jjQRe0qZjG3vw+vcCWfbNKfA3IoellRGQTfVcdGHrU6BYudCz4akKatUSLZ8FkSGcDktHeR1
vy7GSwc8sRw+m543U9Ou5kLcTN+lO5MUDpAzsGJWwwX5uS8vA/1/8CFWPQ+XYnsM3HDNWfHIzngl
8lu3MLzRrrrynZK0zgIGDOO+xv3OSd7QmMuASY2f88bRvNYEATNuvOHcPhopTOyMBSzv53Se1h7a
eyufDCasJt+iBppMIN4mYetcvoc0RZYD7xOPyugO7nxw4Clqx+c5DaE9eCM+tZGSGf3H4qFInG0R
XXGhYKJ2xLOPZEq/u2efxmRHc40gDOvezebqtQ3FKMyRMCKk+9GlZ8zEeI/yi3ac9yTM3mfU0cz/
Nsedha1k2o3urQBoOCJ8DwOg5elMz6TuERoKsIv/70c4igXzVE6X9gQmovxw07tKAYN5tx4bA0ML
lVIvQXeM+2ODuc1uCM9fKxtEE/pkyeOVF89Jep7klRjEggt7GAIoLJwJuH4MQnNPGeYCj2yL3DM7
bxsQ+jl90ghIo+ZLVHmbMQRR1fLiRWc0MNJq2sIMUG4lNGSWoPjRsuB1jE9xAsSDgmEDJ2vkAWo0
TUIgqA0XUvoZ1aKiF5iQY6YFOpiAkERoCSmsUqRgDZfB/xisI1a8hfZpq13P0SpZizJJUGxqPDlT
9pGy7EUITZxVQw6r/ubVgeVH95cK9dujDyqA9E9XSMsLqqcwI/0DmK6g/q56m/ndOSA75uBN16ec
tS1QyoEmw/hV8tbqoOuk2C+gMJI15CEuLxmKKDe++tsan/34brdQkFilmucuIuThj8+2zMiXhati
8QW8uv6BcchMeuo+/qT2Zxw7h4EX78oAf+EY7Trpv3s+a8dAZzhMekOXtjufDHlwjB8Ldhc8bLkX
HrG5Q59szTp55KrXksbN15Xzw7ySchFI38k1rlubvlTuIQQENclYktQKGkCNoIo9lhiaBnGCWSz/
tgfcgDmSyp7SOhLaG+xpIyJmwRWNkw5j579u/PTw9s/JQEi13JrSuvS+tU/ML2ac1cTeq+gLSjAT
MK85GWYv3lf1ho75kbd87dKSyP4WREVz9blF4foFCcYuL0G1DcnnkzGmB7ROnwwImTXs7Sx3YL7g
Fabzb7ahILFm8788g/6SozCeR+KukeQAVI+DrQmo2VyOsbU17do1XnVDNBb5YeANb2BhyVq5aRrg
Oh0FcpPGyNTtpjrZJDFJMeqoz7Z1TuqnZijg03rkuCjwiMurGyCwDfvEgvob7WJB6BjDWoVrfED+
rHe8yU06FV0XbP6G6pFAH7J4fHaqQ21QD2n/Mzq+lNbnkFK8OPz18u/BCWhkDx4KvPa0RxvWZxry
rLQfVElUEGHb3YB5n/4Qu76O4zZgFSsPNgI/bcPefdC8q5919i5RdCVk6lMyXWsKjrEGuyeAxi6/
w1eHIhIrj/86Iv5yg0vAytnCITK4n8stuLHvNUtiRslsiY7HJvTXn2mil2EJNhbkaohspna4MXNy
noTQee12iLeqnagBIMcR/rSGWikIoGW6ZKZJPWFHxhk2lJRpJcMup9nNIWyvgyerG1flctvq+k+z
GHYtL78UVxmJ7gnDpOO9YB5jasfnDZ1s6Ou9Xbx6PPQjmsCs21Mr6mPtl5tCk+elPK7uKKbiAjUL
ks5Dua/RB22N98OCWEsDaSfPU/Vvrk/gzKkjvYK0mbzXagA1GNFV7vKo8ao3iHn1zyUGTLf6mQS2
BRYBcfE+4XbIDKqo4mARDx640lz7ZvytbRqYaczSCaiCKPzf5iqNBBoU2lPtcYRbYBCxIGcBm4sn
SaOGF2VHy/swC7zpKuEu01XFIRfe/DZR40NrQRwhjSgPkgVdJb3mR91egprkzKxvOeD2xmBvJdkv
wZOFPxOF+HQHwOpc8QcxyJVmlzMoDLL+/Mevq2QTZdcEButmYowdXcK9fXLOuN5Nzni1UvhEvNQ9
z97Ws/pqlqirc51gAQYC1Gge9KtiGjYlFWcp2H/3NGXpKdQpzDKiSC7sBxSxdth7rkUToZRffOB+
sSrLPvwb5bb7ZBShMT4aYS83CBa7CEdiTWeBgtZLkdejzocFW/Nh8J9mEBaxOotPirDCg2MXa+Vh
1wjlxhFieB/R+/8FYTvtA5vcbiK4HrmO+zFD4W8UoYzS7ZbagWbXe9zOHZY2sNPrjcPqdwEeWyl6
q5pcvpk5/GLaOfk7b7qrn2Njwf1jvIOfzybJ5dY9C/bjicRBnNW0Mhss+IYITwhRBgKVHVdsEvic
cNGAjT4kE5S372VHoxJX+lNRiIMnXZCOiIQu+C2vvARVyo0aNGfPDKcBTPj0/PIT33RTvfFxVEW+
b8IOCr7TqL6EgjnBkzbwg2iLvXarCY+pRO1NWntMEiB9Zrw07F20DHYV68WgFLS6clrhrqoodRSK
VggHxwjRIZ+ku0lJ+owdETVvY/uEUyLnySCmW3XWftbJEzW9GKjsbaABzDXWr4lobdRUjZtyNS1P
vsez6brFv7AEa2JLWIR5eJpnCUO1/1eF/pGezJVJc1VQYVdAnWk98zS2HLoWP/bYobQnpV63+chp
bVe83OZkwkxqvuaOPlYpYR+mQbshdUrVbhaCCxeOTz9YcMzDAK+/czZmYx1TNZ1jYO4ami06CiGj
AL0cq6cAceJNlC8D3nHHlpgNU6H0DvzCFbdnXt/Rrgt6KtDm99iGUp1AEVoyeloobrRJ95s5pAjY
xN7LpvkrAv/H5dQxcUfRKPobR96lnntIJwS+zKx+n/SIh6Q9kMXABdF3KPZZR+OGzdkr7PIQJsSE
zYi1pGwD5hqLdanxUY3OS5sDe7CVf8IU+TBTmeVxxmUKd6G2QASLbK3p/BjQpnNs5PRF6ydfGUAR
EG/KZnJXPW8TJeDjkZ7GJBZsceU80seFrXCwm02XjusexGfAiqPpOtYIIRMXgUJmxqklHFPeqC47
GoN5LPLhPlrFGwSFNzoeuJRMYWewSc2Re8taGb+xVzQ7xwmJOzNyFLHHpjDyF89djWVPmtmmnVks
KvGZRu2L3cCvUDNFIiT4OFFSuSJWQTDI8u1VH5tQggpMQXHSnLTtn/DyH3ysmsCAtgnh6JytKnI3
j1bgkMp0i2sZxcTNp/AO3qs5JCoPHs1OmQQ1ebjZ4CJgziRao4pxUAen1jLbtTDxCRohdotuMvG0
0AKGbDp3rJFmH49SQnglGTznUFsCIkIcA4kcaDqy97oq3sp62mLXeHeLQxXNSNk+1ohuOONV84+y
s8JfS4Xh2zAocs1R+Gwa0XWQiPeVKBGYC/B7ERMg2Yz4tbLPYZ+tnJGho/5NKZ/SKcS92mSXlax0
iCDrF+XX4Fs7RSawGsRuWGjn/d0scjYDpBwLvR77GqkP3aia1r77VQfJIfAohYxILY5ew7J7gpU9
yX3psqVyau/YxePZNGlzqxIm7LhNggfFZ592Ah92fXJ9dBdR0Jx0LgW93QBfA+5U4UzGoY2Q+F0g
jC99eo/qD6O/N3gOelT4FmtVYrzmGM1dBtdhpOpQPNMFv6AFBaIcHIeBGmEOsIse++eCRwVwOG6g
Mt0ZmPS7uL2kIiQXNsVC74ssF9hpASDiG2HLWobB39oEMVsPAje1jjDX5qIlRcgrMcvzl77wQf4X
hpK3JiSKGRimeEHLpXtsaM3H0WQgFaGLSyctmxBJtabZIza1vxcL/7SdUNd8wZqP92FwVnbrbnJZ
WjtvLpDmCnd+LDXjYt/niy1kbLi5Kg+UfjjnPyBz1B+HM4PisgWEhAKJS2QKUF5UMuI4NPSg+WT5
MMaui0hsK0HJQsjWSPW4K6XPmBQGFUVLeBYU8bUw2FmoxOgpqv1EUMOoG0wzJc+hjZlFSJydWsMp
C9ocnrKaW/AoSeK1T4kKeKOYTWQGq1pn/h/Ot3HHo4/lxmKpctRxOXL7rPIVZl9Be2aYNBRMLj3G
pbsoXlEIucKxsCk2U0z6ZMpZgGh6TKQlk0PMtrrGZe+CH2915597/t+vocMuwehgXieqfPNuUYQt
M+q4ZYC5cu5OLPu7jGPr3U6a+EMsXxg+u/nBmO2/jl8lZ1gczWV2UAUkSwSZu6ticI8xFASMHnhp
HAg7UyRA/VTPrtdsRuGj6I8HVWJwyUD85+W+HUuDDiQMjwpjpSjDWzBVPQSgRSjNLSztfrYzHCAT
dXqP0V4frci8GuAspcq2LbVAKjPuGWR23CGHNKfXO06P/NHx//JxY23ic8u8B3uoLk3KtrcI6XEM
zWTfszKMebaWiz/Nz755lTl/kQMbZe++g9W1o6lqm5Xlk9uJEynpnW1zfBUR4LCG4V0egkL+rVF3
p4eZggLyzEz8qPdnVhBt/9CHlZJYBJv70KGcxhWurOEKgf45g0cYVHLr+2pbY2saxuGoETwHPkat
AmKxcRubH3VD5mys+RSHFLEyllAD4ww0bJA3FVMh/4Ai3/LV6hcGAsnavIv2g2dyh+MeLe2bkySP
CYCOsjRXJs9yJrkWFvaZNfxLX0cENsHx9SGygSuhQabBV1iPGNCjbF83mCSdANgNB7JHPedSDmB7
+jeH5BbTn8sKbtswqWjsRzayrR9ZhND1C9+zF/jSuCzZgrNS6S1S3e6NVsanIcTMmFTWVlTDaupJ
qDXTIZmctQBG7ubDCU7SoXXjTTyNx2Ds75Usn7GCF89hj2YVZ39ClhqARIBPg/fEZIEQY9EjmSfy
ymr0d2hgLvX2JloMho33GPqYFIqh+2fM/stsRFsrn958ETyKen7MMb9qD+qA7xFbVVm79sXwmdTz
PRtYlfECemBGTR/siCRW2B5k0q2DTqFXO098Uw4yiykly/6UVMeDNpLriCYVHBwgiHd42CnlmcyA
UXPYDMURM7AmBsxyU0X5NhAUco4alkvk42HAIKOHN+kf+/il9H80XjIovj1bqbSlYRLsZkLmOKA7
ceKW2rSXqcSbAS6p+Vkav6QTQczzT4PPq8f8aqDi6id8KmtqI32TSr1l0StY/q26zD4oBTKiJ6Az
sQ4V9T9PhZ89rQ2P2SJl0Ncjgk+H82Ou+CxZXLIW23ZDs/IIvfjWb7wwr1nqO2LvW6DLLf8cWqSO
kIMrOd94uaDxDkeboIZww6NoulOc2y9d7L64jn+0DBNZflxlrGvt+Cd2z+aEVT79g0ndYJnfJDV4
7NZx2LyzzDVt8GRd81dROGXxA/XAtXWUBaZWuY/5/fLe2w1mylo2emhD/dQbGgroB92aVOxyz0u7
ez3VVwvNdzL6swL3MfXNR9M/N/lIkEadOPWvQOR2fTK+u+CrethVJkcPxzMAtbtSyV34NwhoflM+
pQlnUm6ykvulraecP+oInvYSBX/OvLcQkkxouc9JNARnSRGTRSYTQ3ELVDmLxkdKg4JtklibnB9a
xqDbSGtDyGnvO9NjgB7gt/XKp1YvBk8Qt9UmBqHpkPi0h2sbPce5PJRxjRzqI2XJvw6Wkdm132a0
qRh/+8R/L/nXMLLWrj8gV/wlruymF+3eM4/LJbsIw93nrKyrutiXPnvmPvWekl7cshgrlNmGfHEx
xBNIsX5LKM1Dvq+NLwHdSvjTcQAyJCq0AG5WDsqseJrDM9vUhz7YmcY/d/inqbge/gkDwP9+8gnj
jHtXsE2+VD1hpovZX+ocJ86dDwIWyyVyLiNxusoDriY1hKMQsgYIIfljpk+J+AhFiN9Y3aGNrNgh
rfG0rIWTveYC1645vtclzcVsqmgdoGi47T5m19rGSb5vLbYAeCNvtiEuFrwPmQj/sdKKNtmAm4/d
zWgehPLS0kzZtwYkE22K+kxKrPtk7il+ryBGFhez08SmwH1Bhp7Ry0ucDzaTYSt6kgpmxHc9O/Q8
X1nJA2vEv6BQ1/YMFzqNNmE8PM09dsz4z6SsF6chswCDpTwklV7ZBtb0JqDmmvnEHnwgONNzng1I
6A7msT5Vrw5DaYo/fFNW6acSPlNU98uu4XVQMUvpYR2ReQ1mwrUqnO8BTALGiZjVCuCTOv2UCPmj
bL47RhY+AAL8tk9WtKAFoBvFLuZu1rhE/pYgBS69EciYURPP6OydYUOxsRU0Z0lDOH+dyRjdb35J
PVpPqhertFZ1CgAnQDYn5O4XZGpMxmreE2kv7gTkU3YwjoJ2EIfzl6/ke0lAc8yNf7iRX5oMXkDL
sJvacmPV6doYKkxtH6rF7oXAruGaDHpjIwa1f6RJ7+iAzQWCbQwY1H5p8m+easyzoA2q/jyEgbG2
0+AnsrtdAawsYN1GZ8gmi4OV0325xNf5q4S/E/JPSn4FaZnd7JLxqp3sNNUGh4PzHjkFf6rubqXY
L7EBhilXsItdX3jKNgPgAxsU5zyEGz3+ZatI3Ai1TapXj6UupkZSZwC4Cw13p+KS6vR/uoJel8Zl
nzLg92EHl4HwvDQgODKzeW4Dd10w82qYu5gtWJamDRgbdVx2OZKtWJ5wKSOi42qczqwE+2M4HPqp
XUXVd4+6xm95BLMheqYpYuCNa4PpgDzgIUkBbysSuWpoB7BMYqTpcwn1tAbpxKVEBTczexqNz0km
R+Bdr7Oot7p4GeV97mib3iqcdVPyIx3zQ8TdoeHN4TnmHuPB8+Cy3K2A27mHMfvTRADcrWYRST1i
PGV+G6Nsyxi1hHSuc2PtzD7bzUtEa7qO5aXR0JCD6pLyxaiGDJYDEg+ZZJwtD4tcl/jZPzbvhL4X
LuQgfyOoUcE5r15SHPr4Yw22iGSf5n1TggF+SZq8O5oMaXqtMWWZ2dHPq3RXqlgCwyMPa3/39q8f
Y9+2nsW0BxZZw0ahk5zHfI3WDp8OH6HahwN+LWN4DEV+9Rpg2twh/VgdO7PfqZIfY8Zc7+Z45CuJ
rHRtmx9pQx/RRb/pZQF3yldUZowl5SCuQEKTPYXYbj5+dz4BFPY54/Sn93/LlqLtzAqctcMd4pg4
ncGhXjjHSKiV8KnVrhskKTh3vb+VdpqsGa3bH5WaxcZf6vk4R6IpeOwN95jyB2/l9AJdjgF0gcpY
onLfyYJizlXjXXmTf9C9SwueX09HoDWYmitAIUXv1a8iHO11M6N+tvEmL31oMUHCWiDkkgVQunQh
N1UwoNjyTzp9Hmt7B1JK1Lue/oWJtwdAzOxSpSVlcCk1YsR6eKDYjX0G+XMFEDlHMeXU0OqW1H8t
8TlRINkU5tJ8x5L8cVSvdnDOKJsX/XCUVnZxXb1OA75iHcxAR2/agMIhP4aEc7QXexpiRmuCj9+4
5p8mhlgxdu2pTui/YFlJbRZXJfnNgf1gtbBgHXtVxkx4Tnmc+r+VW7L8KB7i6mvCGJdP5xniampB
cPjFwZ6alyJv8EopJE/fu3rxz8Q7qDOI4a7YiNkSAGyJLo1OYoygPToTbKAzRqcgZQ1jeeFLhIuF
qmsCOgNhrx5NP3suCKzRxW2zGLW8BDzcxJ4dridOm9j5GekQaHF5Yp5Swy2Gbe4pdZS9YJAGsypH
F1sT8Gbp0VQVuduGD6Aknd9TPb20aL9S3kRST6yqqnssjPFcNx9tOZyHaeeYKIIjbWhPlYqAalMZ
1h1L94it9aEi4lXTouyl4rGh/jOgeDmugrVlEAauVrQQbGRSwN+6xlhUvIUJ6JJxqg3Ue+BYWRLe
DPNcs0/OtcUflS6srvrr+VQBldMvj+inERo0pUC68hsacY9h8h47QCPam0MdWm1ENOwRLqmeRlK1
XXLrLJ4MCKlGnhwKZJ9UUPHcGbvI+A1mDBBxQAaNLy+9VT9z8kRCnZZC8riiYE0U0IaNWbLBEAXd
uDwL24aQ4qHCcQFlhK8JopXxiXvSo5W3X4PcRPSDzp8GEZiBAI4X5KsIfz8vz3FB+M/OgTP6mmtn
F7KJd/Ifn0B5G7zRImdOx9EcbhUwDRYMMH/1nZIUK7TZS5kPSBEzLmQGJEf9aIwZRbdp/A3/tidW
k5IxcWkfrQi8txALVIf1zflTducia/a5cUd9ekjDdBtX70sIPm/Vqk+vg/pN8I8FcQc1u+VJZLmt
fqbEXiX1VbGPcMi8ROLDw9bvmvvaalfDdEwJ4eQSwxKggDD1xD5VONhw15ptto2phaugcI00+Xp+
tzVxfwiJYxYTHEBr279PZF8LDjzggpSmwDwZNfqBIA4/ftXsS6SNa3gubwNiI6kEWtMinnU+OTqz
NGTVmRah0HpnLxW3oJqAgzCqh4LqnVhByvvGOXRgf7JJ7E9lBOvYLW8JIUGsVNsu+eO0x3ohVPm4
XihQ3NMX2lFeDddA6nwf6YOpnsq0JuXK9FIXv0snTTAf6srECIfqGDu/oQjWbd3uCiZvxmTWqWcj
81aojHk33OscQhD3W8y5FnyvsvlrsD9sRv84pvgoI55ZJz8F2P51/aPk1XAv+fgaWS9TpHdRGD6C
2Y/+4+i8liNFtij6RUTgE15V3khVJS+9EHKNh8QmydfPYh46ouPO3JFUgsxj9l57cu5MKJkDOgDU
yjOy7aQs/1lkJzY4a2cWfiErUtMBeg28sDOvaMeoWB6McAMUDVkwZNIU+9eT4l9D0bYxWTJFItMr
pJ7yyWjBxNY2g40t9D2/b/RCrlqQBJ4bkURDaPA8/nj1P1kTP4yeJ8mHfWnlp8j/xlvCjFbcKfnY
+ie0jza7+tG+MD+/GxzvaPFH0mF1pnHx1NWdELlG4uTxchZltkXHjQ6OMOkWQy83jiIPaiSHhJXb
ZFYvwQiwcJTcekRe0si0FsciJkxLvPGLvON7Vlm/SsbhwXP3IFTynqgFKsnysco+hP0vmTEdmOV5
SRJNCFGymbOn2Dpm2Gqx+1iaT/lwT2LXoPfdEsULEIlZrjcYW8V3YaM7j5B9FPYp5CaLSrGf2R/I
SnCHnZHU9OUnHEu3epqDywAvneK9Lv66OV6lQq7a8cM2ZkIcGPhE1slf5FnFObeufXearDeGjDu7
I4QIOQbnss5Xyn3U1qdm9+HQ6Lpbz3kwEKo5xCxbIBj7qb83WbDNmCaLUP6YUm+zJgJGMl8ZSO+b
Rr8Sybxxg3wbk325uLFRWhjDvzTEsh4f5+yyREtFiFYcfg+sZnYpfW9YE2gRb5ps2JYV7soUHGhs
3ROfxmf5LZYDe5t6H9L96RU69V3gYE6NTk50KvtvZAeTPDojY06D3JBtFW2TOVkLk6ELLAkLVhYS
a3LYqpWipo4wyiISJhAP1AZlbQrmS3TPLUZFxxu22k/ubcRU/KSMfT7QwWCrJH/ckGg+DXD++zDj
uM0wp0EgZT1oOkwpGezhRVxYsJV9kxqcGC81K5jfrL5Y1A5+/NQ32CjiPz+nZEXjqRkvRqiCgpHc
1XQhqvmbxgSPdHRZbEbNWpv5HuzFAVAHuZ1vLT7+BiiHnzx3yWtvPhH0OOFbbI8c1g5WCt34eMxc
bt3xbjJYzXxrvTf9T59qFBMypUCL1/UvTL777Dby/+djSZ0lA4n9P9TLgYG+6ySPwPYBGKTktKXe
pR/ftfkep2i0CoImqWNwGdyE72JiuHnG1g0JXaFAjkA4gduJitOEenPu2sXQAFhOD4duFHct1y0F
5WQde/Er03CtKILt8Jmhjk/h0lBGFnSucbNOvPF5CVbOWspI4y+aXsoeLpd9dkqkJVZHUIrDXPdJ
p9W+g9U/4OLV6atZ/pgwY+zB2vYYdKLCh3fsbf0RuhxLgdp4FwvcgLsQI8p6BjExddfGf09pylrm
a+hPX2oOr9l7yRa2IaaFMYifuwCe+6aZyCpHgxo7Hzr4QR9zctz7tirfQg8/pu4ubL2OS7kG2DEK
vkieqvlMTDTJ9WPcAZMzPdgjK+bfhKUmBLAyqZnRUDn+Rk7nEDsoJTisgM8y02jFfyP7X1vkG1Nn
Wzu2Nz3CM5OnD5rWxnCu7BioCgw1HGaE1vrXp3pOiX/xcYRmWHVcyVC9Uhs5in2l1RK/R8+9pSm5
pdxvLhGc4/hrgzwM4wSIFJb5au//byWwn2rH+YSNeWVSex5VgMkluJvLHlw3VkTxXYyvaorpXZr6
miGXN9A02I2F3Qoxjz9vFVLdsKi2oAbWPkQlh3/HpcyI0eWk8T5v5JM3sqma2rNyrW+G3pi9fov8
Z1y0gwtW+7fDgWdzChb/H8/gvLexYa07JsoFJ+fYo1qyPgbtgrc37+yGwWC+byvgRNPiXvVXsY3/
I9S3RGFN9eeVAdBh+ZXqoNrZ6DUIoGKEZBzhetHxEFoXeoQabeboOW/zhwkVQdrib7Vf0/KUskHO
dfQbsOea0/mjt5+NEjoqz0FdIpppVoUBEEiGZwO+Ym8QpIiKT2EBC0qHnqjFLQEst5+BaQMZNVlL
6QBZNfdouK5CaCSaIyF/Kr2MjU/0HXn3yIr3Y2buUt9kThEf+2BgEgCyJKyhslUn1Acc5wcc6qSu
WnDo4NNsRLyay0Pc7MweQV4CdbfBGSUgaaKirB78oiK/b+BHcRjlFxfZ3bTJh3O0gKQYw3VkBhgk
9lGPKeBCLb6aWB9qQHUlzG8hQI2PhxGORIDPpo5+XBqigox6P+vXVQ/QpIJRBpol88lXYEZq+Afh
3pz/8YPZyqP/ROjEa0hyCmNLC1dRGa47+94TsL+eQhiw2KzWUyU2DskOWlC7FPueaOmOmtPmKQIt
Mw3E73CpVRl3fXgiFyeAvTyj37bwKMvpofWY2tSUdH29xQpxM5ZYpxTvLFxBAy25i8UohdemOMps
FGI2MqpSERRGoEjnHubxaANmEEOzWhQitonr6Cex+LazxWDL8q9GqPHsYBgxyKpmpznbp7Q/l7j/
ITRN3D3p5+zJ1wjmPCA2i88FHwnsFMIJTEyAU7uuTf++RX/ndRRN5Mxdmv6InPquj6FO4BioWxyh
5qnB6tQW19L/iZp0XXX3zngY0H51g/9gtz+kNuOidXYqvoHhZaPUOIDc8JQOpcE7tzaxoy3ZAfN+
KOJ1Zs37KWdBT3pgOnX7ToMQIqOe8B7cW3N0MTkSTOyCjrXzBZug5tOpWeqye7BwPk3eh8Z/3yEy
7NWDxPXl01EpvieislLxklUFNCe9GjrQe3Le1O7FqMLdkHxEdvDosOsexIcYmKb7YKJx3Aj3vQ4w
O/fL0lZt8whtS/03o10cKoKgiJFK8rfQLFa2veaewH1+rsFxZFZxX/egoWqqf+5yO9U4BRnikF2L
kAOc8z9FQpgcYdSL4JBZGFHjb/zg64DHavTDk0X4+NTBs+djgEkNMqJGzl6VxNqFhH8g1TfgGNLT
0fFsHf6YNZqhMd0y+3YzvbeRbmsLXIM/jBeLgfUyahL6AxzdBrnbfpQmblDVcIGjqOXX4Xj8B3XA
pzxZ6h7YIwTkhZpVHnIDajZyZ8HZEfvsTAugcONj2iP1Jn0s8jyk3v8cVwGlxlkLPl/nxynA0WYe
nWyB3ra7kTqnZDib1/k5h1gEHnU/oPsh8XzmabcJuPJe7erMpcB3+U13cdegsCyc8SG3AFCEn30E
xAFuo1kiY3Iug4eis8WRG1wcQhuYZ/h2cagztRok+kPhrBI5nnu25LJXz1NE4rC/seXXzKQ4SE8d
dINc3k9KPJpMn0x567yPOWeJh14NtuOSqySV95Mg00vrm2RN0He/Rg2mPkW0F26IsKWj4HIkaURO
5b6MH2m5TtOgDyHTdUF6KOTnMCdg3VvQC3T+DIEKpHluDIAcvmv60rIiz0Z/p3ywaEjCBjZfhQb8
QjJcNh5l/WSHXzFmggHtp0BBZJrf7B9WA9QaK/ZI374fYBC00ykiviJA5NSg3C7H9woIhhNo6HmY
k5k2uRijvSGla9Ugi4kHEBW7etaKKnnUHuoZcTaYMYvh1jZEgODriaNy3TvmLmvetf9TYe0pES4z
euyDN7mkoNMJhzKHT3BiIX8YFrERd4KdPVZmuzVhp0GI9FlKvboN+gbyXOu62KGdJ70EJs58MadT
b7+kw2MgnyNEtHAQPXKo8Ir9lfZuyRWP9I2QDB4w0NZC3MgJbqAItm+WeBrEY9CY29arb7akMte0
ie5PDr0gA46UdS737nAgBqNDZxz8ldAj6Pi2hcsypGVEZvewGPUmJ/9Alwt/FtW3HW1riPmySzkq
EfRPhAlazyLEKO/GDzUoWCDKa0Gc4UQbbD9PHh0CLx5okHTfUk+Y5bfF3rXJN11Gvi7P4hlzQzsd
PW6t2MLCgbSdUIWKaWAxMLOw2//nwiYWtbl5beoWi3p9bZ1fJCS71nwWOUp789TSoOG7QnRPR0L/
qWNuzJjzJmCoARg/TK+dCTWetjiLmNQTRELoZoedVU7hxo2WJRKz6tdykuvR3ZnOzqyIuipRpySX
gvg/ZrwGXOqSalbrfp1yxgzU2kv6GtFr2zRC/BPxoMAfZQx4x9HIFUADT9GTMv6xKl5Z9i2h228M
+F9N/i/Dju5y5uBt0EW5awcCFOdk10dPNTYMO8AxxjQupkbt0zeoFXcWBK0ZLDD0MlMwXMU1XvJl
7OhnMt5QtmwDBFVBwsUhmxfUG/sSDWBQtmczHxnbkKaLUNB6jehNSkaHKL69EdoA1us4pgvlocYD
Q4az2jQoclnpb3Iqssx01lE6bjTOL0cbKymQA5inYfrC8rYbs2Jdl1cHFT/7wqQP7jom4rb7OQaa
yysjWuVJJNiR9h5RGyFIPzMmEoMOcNSrcuKUUkCJKhbIHj5QpUgTcsiQmTUbgPExDuufUeirC4S3
6Icjws2HynxQCo1ZRU0GxImmGF0h/AnrJNDhFmEDjIDQr7Z78c3o3EyMuQNnG0wxy8I3Pq/tHFKl
N99l/tUYyAJaorBoKPL5nDUZAmdnMRDCxcVtUWQWmkZaEpXvu0ge88zfy7ndGuIdLde2KJ4rz2f8
POxKJ8CbASoAKYX9FkcJiFUmCrFHUCr3AAiTpqNAUBXZnAqVJQ6SxcnOLeDZHWi9ECtCTb1FivxQ
PwY63cbDixpuPW48E5xJSQmuCKtt4visYhxjw99Mvg1UXt3fjxYreN7worz0/JJkwByCMW/W3VLp
Ik0IT4Z1Tv16UxpvLJVrk5f+KVUZKAI0ZfbAxgsVEqsJ2aOW4yD1jjZWAJnqjTWe8hnQE+uKRmnI
WZ9lucCiHsf4OmLNyiM0hPODLbP9zEMWM5UtXC6Ld4vVuGH/FA1hysWwTRgvWPGbVz2naXYJ3eqf
Gi/D2OGA4N5maypvI1u0PtDnjPiOomp2DjWyjH97hnJt1mzGLEeUm2yr7ppb/DXtcWbNQIK7SxCJ
na3jX1M7pyqo9ppzxsjqlSZNayR+LpZsGtJLxRwtwDpbQ8hxAHxOBGe4TxaCPSNhp/Ja8jeN4kfh
u8kZEGScsM6znbuvdp+fvD5EAZLuHAOwIQCLFruCXUtUGoyHRb3x43tIOWt0ZRsC4rYcorAUDEQs
VFaK2s8sPti1XhTzsiG1VjZ06xgJgN+tnPipmd6z/qMvyw26qf0oSDjFSOCSTb3Ea1Ov6hcTVkaC
7zBcslxSUo0odlK0xSTav47kGEgaxiXCGsjYuee1Tft/WfjixXvZ8NrYdxGqEmG+j9RHVnULUtx6
SybGw2iiR5Tb0XyYQRsp20AC+pMMiA9R5i0z/tC98l3euRXCRwzeUn64Xb1JmVml8b0f0hV+k7QR
0XuN2yJGKosfACn3ZoJE1jCK7biSayq0yEuP6fzADUuvDDOG0aC1uGWYuinjrSWJz54RShXEl1NH
jkiCB7i4EhSyjcJLyQID5LzvFr0HcUykNPcex3y3R3bHbV6DD/uOU1SFTPQGrinJXVRxvPvTJ+YA
XOaSYoLjMD7FwDOG5VDceYppRr/R4VsWXof5Joj+qVqUPvVeGv9qknhSCwBReW0I9FQQrIbHjN1J
5yGR4CJ07pdwtXzAvIoPrPwJQC8ioUUEsQ5H0mR4KWIqvJ6l9Nw/6+F5gEiZF4ozxN1wQW59wBAB
ydEOLqeJS6P3+c4Y2nhy2ncWT2GPLevenM6x/OPEgh3jgmzhDCEhgPZuXdB3hD5xP0ZysmobXI69
ETTucfQQTM1mmZgKhqy+wqtiwSPJ/mwRH7pkFyDa9saHAvopjZujKJyYraVAxUtQ8NWknntEY26i
7g0JnSrGGLeVnN3kuqJzfFKg0yMbzAxLhRZb4Zh3axqt+5DdVKdfE7Bm9UBqifHGanBjsgQcyE2o
vYfOukn4nF58KQz7mpcHkL/bov9Oki/LbG/SLM4GX8YzF9JVfY7wkyEX3I1pxQbqr69/HFvtDe/X
IdLY40mm82ScSQ5mF721GiWN0TzmeKmLTCB7/h0UkpThgmANjNypWUbADF6cDDtxupZoEux53KvR
pD5GL8Natg79e9JpiVVFRdQmhzbcV9y2NRZpAMvrnpmFzdJptvdMu8b0ikMAV8czYmQsJ+y38Kui
SM5w1hPXwT/Z2eHHxEG/IKvQwrsgjRiqrDu2JBFo7QXmk/j86Y4cL5vZ/HTKwzJFVQM7H4UoinS3
wL9lASjPhdlR4XzuugfXpEFqAe8w8Myt93C+Dv1DIn6DDP/sHyl6Gww6ifW5rHF6OM7YtaCsnlLY
j0n5FEEcGtkYmxwco3nXopntuYx90Z0c9ZhR+i9BV0q8dtGZ5iNha+jK11iQ+DIdBTkNWLw3vfLo
4nlBjHVGO8Hr+cg0qHe+GgsWvwMxbilUfiUrropDkuDZcNwZ6J7tzNuZcbireslgXeyk7e5VQ+C1
wlif/hjNi2W9mXJfWNUmw5Yn2+em//Sqa4OUMP8LGSDZI77k4j2Rl94f7szkpQRcL4sXkXwQY4fL
jWBJEgOeM0KpJqRxAaDfeNkPYh20k88MZ+R8LkgyoDXIFTrCK9hapqsvIjrNDPvSX8dh4P1m9MdO
nadIsijhrNRvJg1TymHeMHkK53xjiGwzGNzMpKwEwOY6NIV/BeOoHuBBwNYQ+ioitDj8hd8MdINv
khqvu69d4DGbCotQlyRsqUAU63RTiJdhpAPZsSkArFlbn7H/HtVnc/wcsvQ+8ORKQdp2liq6CG8N
alPERrCbUUUx5JyQ2UriGlpEci2zOYj1xRqWaMTnsQR2tAza5p6pHiuwKfhn2fuJmU1AmMcS7NBg
LXEaZhUuoeM0ImVyG2mTjOY+ZrVDxGzg/dqqJlBrQnCET9F+FuKDDorlTGhfplntAeM6ulk7Nj9d
RLmNIx10IISkOwuMJJINP8KODcHImXYYdYl2fMKtkXuIWUhCITbgjtFLDQG3rdxVW8/7kDij/oIj
Vtn7fLyvUXBFDMVinzmCXPt5SNN9aWZGLnO1Ccx/KepVnb41kMA0RJwB4IZf9HxY9akJ3qz8cwoo
kpxy501PanpaBAo2hYg6tbARJh91Q15QsJursOe9ijFbNeU+C7q7IbEuaZUdmVuzbtpZBk0qfq+y
fcgDEq64MBoW2vQRUX8WvN99f4wq90qaMYkJZnudATzbyfCrc+/YdAp5gUMJncA9A79Hj+2TA9eZ
r0E3Y6ZERsP/BE3lbsz/lMqPrqoPAdgtANvIKPVTxT40SvWFHNeOJnzo1y5bRXqN1oPqNyXtR4Rp
BjPDxMV6GuzTwMBDN80VTQfH5YfN3N4uYA7DvXKIGesRPMxQBWfqIwveeEGSnhLIizwY3GyyQyh4
NQ6QHhpr9Z5gTypr9VBn3YL3ScDuZ6/zssO32MKlqxCZtNAPSD25rQU2wKm0ttIZTtIuT0rRePKR
NQA1LfMyWF+yfKj9tSVeo5BuNaIc9nbEISDfII27fPdZcaAYVMwoWTkBh/426qnAsw7Y0Z5kuPId
B57wTQAI6XrwjvWjwbhYiafGehMVZsq0+nK7djvG+WVgARQ25TX1oBWgaWL3UVN7YqFBOgHxYwS7
OaFchjdtHbLGY6UuX0pq7EZHZ7v+CwhmxOlBYgfwk+EnYgqYBySEyGfIElsR/yV8gRxdqc++rqT4
85XGleLu2xFf3T+St1Y5TBITm0R/WsAyae7SLgG6Ay7vpStpXwmuXoXAsgqapb6/VsPNLV7tZmvJ
p5Zfj6aQG/uTCr7VvCFCPpAvvn4p+GVxos3kAqCc61BR0mVDbB052cPhlPf9YUj/DUBPIspsBhTt
snDqjg6xFSyuMODBrfYZdWO5hTnrGR8Tx0J6b/jPLNDv8P0TReNsrQHBh/E9ND4mpnEte/dchD8t
3sqkBF3I+QHosh0enJpn1WdFk0LghYAPXGnrzc0m6pqD4aOOzIJDwpOSM6PS2Yv0HJAsOL05Jaj0
dk3FKNb4pJk/JtOn4V1MeMTYUuvxI6umxdJf1cHWR1ZTAMq3QvuZNPo8VI85GzmdOwcDUSERsjvb
eoX/tFBYI85oo/gmjbcjYj5XOI7MSwODCkB0STlv/ktICHI5XxoXkVXxM8NbMxBzmPEvUp6oHo4t
6OtGEHkEFL1CWtdQIVQxlPb3od3p8Gt09jZ5YHS63UFwe8v6tymaje7fDQqIHoOJ8zKUX9SrEag8
j4uknxoaS7ABRobckAvQB3XFOZ4WLCD5e0qQchA668E9knxVo9qC0VxAjOrwAXvWiy/IAz0wg8BD
9RshyLA47kzgv4+iPLbFvyl6nDlhcW2yXGM4Bur2lRRqTP4LdMpmKsloc9yk9OkxWjs67ix5j9AQ
WMiTHawk7AuO1YStLTRO0XyaoDXnw2uypK3GRwOToGeEvM5Twav9rRCHRZDXZslSJVT4YZlNTbcS
5708iuKapBfLfHecD3P89WAvpI69B1OiiCQv6S6KkI0fMkRWIAxUvCo61GN3doNFnRnt2NOxcehZ
/nrbUbZPNI0M5txt1b4FamvRxxlfmrO6rJ+FdFZ5xm8RX8w6d31qN2QS7q8R8cVikA7QxohObvmu
J5E+NQgRi+IwFF+gjTx2muDbdUqUEMsam0mKjNy13R/dKMfHQWqtu56bH1htNmGeLt5Cvtx9tsSY
wgF4DXWxa0bn0nM5pgSU26NiKFu5j2k2nMICvczcTFfTMMRxdNS18uX31JK5nunhGLQjeAvNYHmk
G50xnfDAJ+kWXtoWnM8l7/Aaa4tPeU5IlkssPOUj8hFR+fCRgkVVyWXCM5vfTeST+uSgS7xZfVOA
gSHaLulvONJWcHQwhOGsbwiHlJRpTrMeOyb4Tc2A3v7s8vFBUk3Vs9xVgCO7on31q2BY6zqkJxIv
9hj/japF4Y2K3Myyf53rYmAvjrYzwXNlMVjne1Hap86UvBcToko42IHRIpanXGx1He10hG1nHjee
6qiRig+uwIeK7FY3D+5jTz+ltXX2lkF+HWWPXci3G2j7yYGOkPf2RqXpOmuoKweHRZFpDGAw25si
FMcpulsy4AIv6wAfEpdht/QcvJojTZ1KgxhBnV7DqO1XVZV1j9Kd7w2n+9YhFWIPpcopcTEa8UeV
+OfeNXaTPf+knbEVA9xdIFFCcPvP8VOO3ZvQLu/LJsDXHqdNMDu3ORsGdBOIaGzuqzUhy0TTdHW1
qhUQqZgSRbYf80idYw/IR0Z8p0weyvso858c5HpFS86haR0DSdE1BYxnXRZ5qY0gwmKMOWz7RXti
LhN+nCGdj2DV0/ObZQiQoFl1j58ZtKEBagItlMAYBFM1PWFmAuZcm89pRebjqDDWkzn9MgC2M0qw
gE23SdEVm2DgW5pjc15q+pJpfUYCmnMs2/o4hf011ySfMRaEnDGgUFOvRWe8la1GXtkysO3J4Mvd
goQfNz5YMd2EJvxsKrxj7kaca7LgilPtPYLQRxfxlQrmE+XxxRtIlGsJjYL36Grv4JvNSdYMINFj
u455NUBiVtbwZMjxLdIJ25HiN/GbyxiU+xE3YZvGn13rfwvBxYcRXBCe6k/qbPoQ9u2ci05n7a7J
nItPDKASHSR5wrBC6wU0zzVW0HpKHIYuc5OJY8hxx/egNc44BL/NOLgYg/9J1XRGM/VnJjgUEw9h
Imd4z6Br0uJosT+Yg+TgTsG9QA7SyB3RXBFIruCDioPcDHAcUGeb64AFieQ4XzzJhuSqHw+qSe5d
QMcuVHePLk0ojkyb5xW0pdXADTIp8woiwC30B/AleLkmdDOTT7Do2XLlqk/eDGuJ7xjhfsizi0+p
nyXjNEkKfCHUnRWa76JNHiOT/NxP2M8bCyBRZqI1QaiNaawJ4qdCOvuUo6Qph1tmAHci4SBnmki6
yS1Gckudzra1iAnxDOR0mX19M6tnCDQPpW63dikPBkpmoF2Y2pmLGM9twvi77m4uXXPrM7cf435H
2OyivZTNr/CK/CCLuD5b6kVFoXtx/BmlBCQGaA1KO5iOfPD3JDxIbMRG9VqyDwQ2tVWNv4m192wl
YXqzC2JHZY6UUEMJ97g/DlXDeMJGARo3hBcMgvlaVQ6PocNArw7T15y8nxL0RNOZX81oVKvRIfpo
6O+FY/6mghC/cvQVnWlwY9REbdmZPJjwORNUKk4e7lNhEgZEh2QXs0sumvMCHd7C+qs5A8y7wW1H
wi8rR38xdhFHFxMwWRZGaIf71tKtu+IbzPdyBDKWZq137KI2wylM/tWAivQ+LyHaIJMJAEt2xTb0
sSkqFLVnK+etNDO/XtuhwSS9Dl0qeGTVxSyN9SwEmrhKeYiesxoFcSZRtmW56d2HJcoE3fbpuc00
zU8Sh87KMc2IkX4Y+i9k4BmgCYGAaQKVML2f60y273NOQXLXk7NDReG0j7bELVxa6bwWbAkOFicV
qx9m8Qni+ltk0g9OI/BrkuC4hIdQQgst9G20sLh4hpCXdMhReiN1BvjHtq20yOXVCQfrIIfyNSNr
aA5R6hHWNjH2bO0HD9ItUgF+c5tW+Nalc8CzFFNbn70KAFdpkX7t1ZzQnV/REieW9zBHcXWcc57F
REgFB6LTV8k8nFRFl8CUFhBQG3nJZlBeSBJfm2HBdaIHRUD2ru1QpNcSaV4VlaiBfTdCFbNQMAYy
IiNXK6K5oUe7Dvk/czMCiNToaIsA2nejiIERERo0pM3GqkZWsg8TW3wyqwIACor2yeKwXtUexFa/
HugaRGYSfDQ1xi7pBF41qExrP2RCYeVcs5MDYREbK4NAoWI0imZvbsEZyutoxdE6bFr73vFaDBG5
ObdPSit1Zuyc7DOVNnx8hnGerAj1vM5ADeSe+2UJiIWJ6XKmJkG5iED8LScrgII8Ew8daVb3pRPH
j72ZRZdy4HFgFKkxdTQ2zWw3xm8KbfW+K5LygAIWNI4/yJWVpM2v0oSXa2Fy2vvdMjV2YuKa+DHw
nhHFmzqR+yCQ0+5CX6prodV8L0aifXUPeFTz+LCukKQ6GQtjN/BJ8OglEh67oUOe6nknTMtfFwsn
HDcTwsMePP66brmZXC/Ot7ARxiOYX5QmY89hrwHs9SjE5ncvZcksMAyt5mBQz/kUhAweXa6NmopX
LiKYJGvT7Vz5aCH6aID51rIuH6JaYFwakeJIrHCcXc3G9Fv70HeT/520eFaLWkV7nPAgRrwcsXTH
nMlKWY+4fq7gmobpthpyZxeASWFH3ibHATvDXpgo4CoPCkIVsoLKA+wAo1mZe1GHz6jkhl2kq2wd
FCMhABYcCR4ltB6pAtJImOSdIa3qJR+sBqF1Nu3w+k4PjafJkLO8N9d1WGF7EI0fgy7xd65ncMjE
3OQ1h/iqE6m4VnnavbvBJPfhQInuK5A4PH/+u9S2Xk9yUuSJz+7z2JEPPwsCDaXLL7sUNBROF8bH
xGxtf+HGlzYDEKytdm1YX5Xjdte+Gsjw6kyGKDZqhtz3Apw2ObLdqZveegRKx9HKKoIPYNOhb3B3
YE7bdWjiM3BagmkBMBSk1cd2+TxSUhB7H5EOk+RTc4flbUHO9MiD6OvQ1IwmUvSQtJGxWhIW3WTE
L1JDBTSCGUbM5GyMrkKvM2Z9w89fdx+eJ4J21bCh3efUXVdPmRVrxAChiMa45Poi2k9tNZ2TyIw2
dVlUX2VsIP4TIBzgVUkSl0fJ21UwqsllNRIWOyKulQZY+CXvHRFcTzPdim1rsIMDFCbulanbq5XA
FctDrmB+6c15cGxiOxPc7W1slquqwapSV5MD7k6xf40I4ehsxHLmGMLX1DkCLtHzoQ+MgteIQJud
woT+C0g1vkgTuoWo6bRjLrPOCBy1KUNULwObc6qfsT40dejwhTHOmAUb6hK0zdavGG3MI5r1xPXU
3jEWO+5klVS5OAqL5e3sGvmnnLR4bEYsokaP7aOXaJHNcKFalcOM5UFECVuh0oULkQVvxIV4/+ze
rwqiHKzmo8dC8exPTnPpp2j6nN2WOMEg63ZSld6B5Q8SRL+VrINqjuMiU43zEKPKFlvylE8tgpHH
QdA2a7u06Yf7vv2zOmwWFY/uLS8C9wFga/s4qyK+aQxZyDMUne0m6FJrp/HPUA5Vi5aMbBsngDFb
agfVA4nOjHLJ/IbZbNUYJsbx2M1tsDb9oVpVOU5yPzE/nMKJ2arwsWmXliz2l7uznN3XJsohuFnS
3vWeGbM1jMKN407D1oqJrm0wpjEQBklrDokGEoeAM+oqZoMiMHalMBiNJVD/7CqyiH5O87cuycst
h+dvXHQOEAyvO458cne+E2AlmN3xGYFxtSoS+hbSVSgK+sbeuRXr4LhQGc0QcMB55P1J+voPXRoU
KkRRiG5yrqxW4nPWKDdnHd2rOjJQaileC2Bqm7I03D2R4GyQPFI+tOHEvAytNeyz1iCxy3XH5Mto
ggEHuEEakyYYaA54SqqqTTTz5SYjfZsW2cqDchONUCUifwZi3MTp/DYZMgb5J9xd5UHu8g3/1XPD
8KBMEi4cl2sTxGx453dOse3yyNvbYgxQj4ZsB926YfKok16ITdOY6gOnSRSguVT9tZXBdBglrEZO
WbF1VYtEDoP9vatG74YeyfydNMoPIPtLqJRO7kVi6IURCpJg5D+avsgES7glX3TVHrEMblSgn8Sw
BH2SqFqCAEBB0JJI0szedYxTCi/uKibOCGShtL2khCgPDJ/SKQNx7jyhZfpBx/okx5YZcX/QDIcD
uhkvCDcGmjBtkHLXp1ve2oU+tPWC4jSn5nfWWkfUlM+UJLsMaubcQNPQ4YdvT0ef/AkTPqLNZD3B
9V2y9NZpt7NKdRp0yBJ2ePJ8dw0k9aTMZm13eh+L8ksk8qgTMJ6NffiPo/NYbhzZgugXIaLgga3o
vRMpUhuEpJbgfcF+/RzM5sVb9HRLJFDmZuZJ3tKNwcHMpCmxrXtcpdUGU/s+xq+Xxi1rULeLdW0P
N+KjigeU4pyno50pXUqwI0XfljMfRVPtSwKKmAET/dSB0LYEJtOa+XLaK8s8D1dh3fK5dYTdkg13
0nlXk3bV+EdUuagyZUUD3k4WzJoN3JZ1VWoACfQ1OwI1GhlyEBabxuR/fIFQISIyz11C3fUQ87XI
7pAUDfZ8RgeyMDaDHW8yKgODjLmrH+IJ78LgZZe4Uo0w/NLbmn5xcR4G/ZRaQM0UX06+NZN4nQ5V
L2qVEcMmqLrcVcIVbN9TMVzV4CjK12gfsvCQW7csunR8hwM/Lf60Nw89NaIQtz1hgWYIBAtSRX2l
L1pz7hO7Sv6U4cNt8AxiGo5hg9o5F6BECw5mIJm+mDAafe1qCpBJ9mXa3CWjFGpH9UbOhPLPKwXA
HhRT2vOc9FMnGye7bSo37MAzdUwXcfzdJeaqq1dtG8wTRF2jH95EdzO656jhSjXzRaswysVeFBYg
UZPfMcaggfEqHChHK9/ZfSCoIlzTdqjhvoUvoHQkONvt1KRWqJuCkK7a7zRuiFG912GOZJhZfOXd
Nz6ykBFd8j1wvMjgdwzUR3W5Oh+b77Kodmy5M76dnZ8/HXno+QwqsVKoJ2HQ8aYKugbgc9vvWujP
GnCrGbqPzRPq6OG2lMCDDXtlGV+IfXgEqZXCLVW2W4+lSFESqCHcOAo6MhjMhYnOxP+siVUwflL4
M6jfXbS30vMYXCazeo/2PJKzdNGrU7HVEmdpcwToo3bWFvEh8pKj7T7GmlQszqF+cOYtQ+XpbS3k
1IwG98866uazpdnCldqMJXPV8x5DiJ6NqBkWI5vpJ2/5hh1kZEtXiF7hzI58fHnUuNnaMx0STlDp
Ihmg1KQmvRJI0hmCRnCrCTxhUueW28w67YJpHGxaghmUV9tMujMhE45vhjtTtZuDMy2xYUFIm6cV
82mEYyvMu3cdmTLigc4C5yZ80thM1W1kAMIe8yjektSvLGuTm9Uvd49l3n2PeG7bhmo7PpjGqc5l
xSdGNezBF6vO++nan9DbqAgqHghEL21WPQ9iJDCPkTpAsTNDj4pXpB+mqk3YzCOeCrLRDF8vVkoP
WsY+4l/h0JGNX2TeC3w6FhJUh/xfGH6DKkdkmmp0NjocWz+75G66btgZSMyvIRalWY/v6IpzY4Bx
ybRmZ43/gmon3HBW4Y0YcQiY0XN0L118d6ZqRIymUw5aLY/JcPUYQSpMwQqs/ZlyjOxLYz2S/tfM
HkqwtrWNCs/XAPA0kaIk5/Pe+Erl07YfRX/3PIs3ZR3i6HfiT8GbDgUbM3yISZKrHBpBkF/NSs6H
WnyD4GcCwuPSErAM7676sOIT2yRpDwxr2kARV30l3/bWtNrGIFJVTTeZMAUA5c8Fjl7geqvAeq/Z
IFKFTDIMZI7Dc4W8cT5ZjqC0RiWxE2JVNea2MoAfqvEC8+A3BX32hrWoA/3S8mMG3bHlHKlsivKk
Gx7GE34gfVdn8a4oGziwzZs6fMQV4m96KCmCU4MPrtTLjlayOIzQqray/1S1f0Pyjqw4F9rV9TA9
ghrP3JH4N4GvGtIWAa6g5U/Hi6pWVz3zmJh1zeJUamES7sEOeKq3oUNxyjUqgJus8ZZKYrbCukG6
xKmQTrncqmUKS8RaJ07pYhoIFcxbpbdsAncTxENCwEKCfsoYbnR4WtiP4FtNEqXfaNCNnK+yoCNN
EemOOomjIFXYDvGhy+prVec0pBWkO5xtC6/VyfFsSWDWRI4jz12nbB1LZh/r0kQ2isNlUZkntup9
3zjfVik4x5GiU+J8bTTBtvMo6e2SdaeCL/L46BqF8EVmTrXQ7b4DvaMWzl8FdwiXjvqWW0hIUCh4
8V2Lq+Mob73ZzARsJXUgZ8e63Zb4AxvprIroWUf/hAHGufsIu+oqA5RV5v0h2R/oSKhr72mM5pvt
FeXYY0HXRHmx65aOSLghDFFFn21sqiMRkSmBOaUCmlc+Kd2TEbkAuRS+dJqperyxK1UvZoH6I+QW
A1nZfJTtR5GcMvslRxvbHDkhXDO5eTV4zhL+Ip/nzyD2wPciu6/Re3Vij5pIVY/JF5mShsE+lRDh
1nOMjUy5MY573QbE3pvTv2wH35j5FkgGEx4VMjpYT21JsB9BPoQCuueX6iAL5MzHFHvqwuUZYpEp
A7kKaYoD0kEYcK2h2KT+yR9ugKVk/U3nHkYJDmzNxoPvnCqo4e7RTJ+K9kKxrP2zyE6O+IGGYJZH
m8W+pC4Ae1ixN4eNRTwn1FUqMM468y2HFcspPnOchMw7VZOm96denhOvnUXKugM1p6rRjC62t56T
SdDAT8Ee2E0wR0wQcGauvtjhwguMdYsndbj06bnAMsB5waDiS5KbC8xTL9apRe3lp0U2qeZdwMzp
pCcQl721F5NFk6NPYyMokn1pnrHAx9d+h9hBs1TB03Y0eaUUnZsuaBbNwIYFKFqqT78ELSa/hvyq
+4wTcHto+l8dnElDpPi/Irx0kxEHv4uwyVZSp1d++OFdS+4VP0hC05eUe118V/FHxNoQ0sOhg3sz
dYXR8p8VEsu+KPApIbuyupvimoCwoOFV6zay2SvFLcJIYEBYjvdl89KQ3UomUyQUPGvW1+LW9Mmy
936gu7Q0ILQBiXIJBzImNsQIyet8Dhjjv5Y1OrEnHxZaO9TPkD7jtNoUuL2J+OssuX1HZ6D1GRoX
BVB2lKx4lsDlzczmMAJ+9m2BDbKb65PUDvXAxpZEjnYm6s8+wjdgbf08WQe0O8CHpbUs4t3OgEJT
hsnjprdAOC52sWazJ/TFjsbcMjio1ERX9qshixRYHQnClVmpc98x5xaGgtjb+LAFFR4hcgJzy0G5
MXHaJe8KnsaBWEnkybX7/7zqnNKZViS7DhdsLg+6TPcJ36HOhhEWkJ04TYmHZyfLIAA5QIbTDNiX
mmjjjf5OA9TcGp8BcYoAjJaS0aqMxahxyXue7fav0N4b5zI5/HPKGaeLe8ZxkzuD9W0qa4NMS+Q+
MgV6X39t63vYMPrJieR/j2AdfQNS294ujxoiJ2UXzlHr2vcRfcka9rlHd1uL9AkYwOQXiv0WeBA7
hP6KkmOgYbYMdhbIHxuGUN/3i4TiZFzLqk9u1mDk795d9x8Wj6Nls4AxI9fUh5b81OaXoOOqR2th
dZQwupuRSmOaCBKb0wEIcFNS8rkp3VPQ/ZE5KrtNj6MqB0xi6d9Bzyk5ErME+aEk7+MyYeH6yDQV
8/S4Njof//Tk/+Y1zX6r/F8SgsOY0EEQT2yVGP01V28mlkriUmyJz2iIMdLiDwgfiv9hhST0yKrW
6ddkbe1wrQ/9hioYfEkkte2li0rWGF8Tb9fAoCWYIpbRp3CCZccpEQYItk3ejbpblQwhQcHUccP5
1p/p9sm3+7WNvSaxtFlE9E3Vvka2eRrTqIphu/c3qf6ABTVoU31cvnSaS+x+qtGtsMQGVXzMxCaT
3TJzBbW/GOFIf8Mw02amKVi784eVhI/Q5kTMNtxFwaM0cjD+IS7NHqMtkolucK7ehNpDdGdDX0gF
7AjkRRlofyykj6oY/5EnnAeQaNOQY9PHGF5t61zXW0kKirl7Z6jzIUWFLmeK+d24P33xOzbL3NtU
/daPxcR5xn1h/NTkxgZcdUXGNSTiU0FnbZB5wowtgwMtAQ6sv9gLGUKBkZPBMDPtW0IOOsSgFYFZ
sziTJ9uOw3vbhCiMV8U7+PrCwfMR6hyKKOEJGt4/UHVTP489FUmpJw/KtiBe2KUkr9F7qTBRf8BG
K+rOCcW67PWt8B6AfuRw7ZNVFvFxVxozaB1/FwSD+JZ7/arE/GRwm8zzheEGj6GyHm1n/pKJrmZp
QrqRuqRoXmjyVNE4W8Xlluvdus6jdRM3i5y8Qzt6q4RommzrRcqaRpqX/4qqNQK4eBG4oCi2cXLN
4S9KiLA3yVVJ9ZuGSS2lm9FoBQdYtUmWEEJYTDMw23FKutRX5w2PuQ53P+KywmRwBflhEYQFGYf+
vQn996qhA7dX9xSinQzPIyyLj7pk/Gx4tc8qDNDLGS6pmR6U7l1MKQK65CT2QcT32YTNFSPsYKgi
+QoSyywQVA0cHGrrWvPHIjlFR3GMMdbOSuZjZNspN8ahTBStUG6a35Bg5LBRqFxgyelEl4RheD45
LF5AeKagNsIDrVEtzLXpOMUCPegS0nLJzweFQc0RtAFT2XucF7I418MzE2fy14ZNn4DQZ6S6AkrC
y3iLQYwnbc7hD1szD2zMASt6KCYp8xVLHrONaoZKs0j48LLuw9aWjDh7+16MgvcWKOmS+QQWToEb
KNhWwc3jWY27RwGfic1SsPunI9xZZSsa75iw/5ZIPpOTq5S3wG7PVlXSbdBdYsyO7CsFPvzWyQ+m
MhAv0zdDDFQ1EzfTozGMo5vVHhuuj3kdz0jzgTdvwn0ZEUzGIN/hXKiPHoHh2v9z6ATl9KA0zsKo
Tjz9M2EmW4Cam9pmwMC4IEI7ta3+X9h7Gy2uEYchTFAYNfOSYel29yhH9M5yDDB0hTPcMw0xd6kC
wH6a7EKdik+fN+LA6PitbgjztOFeEyAXsNQ7NiAf5V0SKJAFRIUoIAv6Jc2PVnuZ1GXw80V4IWjR
nflEhqkegKGp7Ix+wrVHh67Yi4rm9AqrR7IwK2fRasUu8WF4Ye1u9hFMJNfH4FNt8+jHyk9MuYjY
Eli21lN3SWn1b7g0mMelvxq5gDTn6Q2TdQNYjFiCbi87hJyoQYHgMOIkKNXlPideHUxtqfanTKEK
Ne2cMTKXiq8AkGrBkupQyDEaPtsGC130JBi+FCBUi36ZtmeakRa2X836CBdfCL82Yjij12+W022r
AuA41ALnM/CHk4lFA67E/7cA3zjWznaKkbYeapASLnM2XTfdxmm8Swf1pdKOjQIGWdvARN16IAZy
a+lxWU6S9CzLEHmHOIP7QXfYW69dumELS9UmvRslxOnjc2OvJvqcEZ9HkpIl8XNp77rm5dIikDXf
rrHjwCtpYOxxjA8JYwTuOh42/QRUKicZG3NRBbXfxF4odaTkkl7AYjlof7kTkd4j7IXpJ1KBpnJc
AhLDc4ZqacLe5mGQjDs0969sAE9xNNKLE2Iaf8++1D/MdmtrL9K4a5toCB/OGG54ZXQ5ORzXVgD7
tu8Y6CuLTvmueC/og+0Y3ZUaF7Hy5eiHob0wiqSUjO26WmWw7h1sj4PlERbZmu3ECup3xoDTq2fa
SAAopd+9V/RlzMMX6y+IxRsqJtc9UzMsI2D4uCXiBxonJqk4KgNuOC6Y6GSgThnde9sRD5olPnL/
VqnvruTAzOtL6AbDI0gt44+zB+cen+6zdjto0WeNsNY359rfGeZ4kTQBSAEYC5iDUmGBnYZtXUrJ
z0kmtJhZfFjORyvvdoGJOmSFkYQ6yJy7JSfWjMwwhn0esKWhuuucIWnIRLVkb07DX4PrRtkTs/yH
uE+L682TGDzkJSBMgUt85uCBCCxmNQ4Dx/4Tf9VW7yHNBscGupNdfyI5z0FyLFlFPJtF/yYg5gwj
Vrx0UXlHynI4TZnZpXQObrgeoAJV6p8ZXztudoJ6aKW6MiqcGcPaNnYmtxPXD7cKaZ24TBn9/poI
YUEoQFzB0a/LdWHVyIj4AflKcUoSLzYxMNRz8CXwr6iuqJp9rUOxH0BLjuepiQlO3ptVfPD0pu13
a0oi3Pxd1k9l/ZSlvxmbc0YlS5Z/2HQio2ukOJOD4inKh4xxQbaEnEuOAVF8VPGRoo8WvHhhc7TH
qxEgRVv7CjW9P9O1SSMMZjNOb1n7E5jM1UcH0XyNfL80WGgYjb11vN1ZDiWAANjgXlDZF1JVZ7XK
TIHvOVU2SnII6x83aOaTx6B/2HwETvrXOw9G9jMFv2cCbNombMrRT6cA1VMYA4AqYRCXmq+mPgIk
R1+p+mMnD0zvWjJxtX3BL05AqLaXTrH2OQen3kYR8CuHv5ojtdl8duohGsh4jJva3yfOtvK2df/b
m0/wjVwY1LcAB25/GGmkzM4IIW/FQBpLh50aURs22DtIXFSI7UHbZkO4EbQ6Vvym2Kx7SN0YG9aZ
8VcoH2135kdOxksdXGxAe6TRQh6MsdRnzAkWuQPCLh9WuXkp6GnBpQqqqY8TNL6aIAXvv8tMIwCt
A5rRAsBWEu1FGZq1aOvjz/C/dYLLQUU6nsupj+XOl3zyVmvOpybjsqLAVpegCn0en4NdkrZ/Crcn
l3AeGGYbOlEPnqCEKmzjMUqDkR/hPNgpxfjtcPcSdrONOQZ5Ovl/8nlZbB9874SKvqiFdoyjP8ai
BWS6AZRKm3yU3Rp7GO1U7rc30LP3ZTViZcB3KIeDFR7d4UNmm6Ja+9TQKsM1Hm+mfqjSiyjolv9K
xafFl+wOxCC/MrYaxnoLjcR2znnc618Z7fZDBjXuQSMF8cKtUi5N/p8n9EWo3QbjRdMQvMSdBSrM
8/ZOevHJKsbqhye/guhnopM5ya/mnUJ1K0AMkAWImnFf2XTJxfQs4ljSOY1aAx+bjYWfQwSOPcyK
zSYVOsqwSxOPwV5FW8+IncK6atU2bqfLBnHkmP3RJ0eumewTWCNp/+MADkRr1oufXmckq6G9jXNV
yRbkJd9Gx7mZCmFn6mwa1cKO9k8v6k1rvzN+o5N6XgREXfeqXYF0WOsV/bYN0DFdiWHgNRQsiG1O
hU6eDnN8slA/yZ2G0BCYmbTVX0qGMyjomerfkvGVOw9hbGMJ7+Wf0e5a/VsZgVYGhCFMuXKKw1As
QQLg+sjcEwAHau9DYqUj3id9lpCq05yTzRsf9ozVJ3OSevAlw1JKLurqc3R5b+0nWDIDbkbcdvNU
f2eqnpTiQ6ItFeOPI59xQSarebZOCUGDn4Shqwd3Q/N+Sw6D/M5lvmyzT119KHpDGo7y+OIXXMnS
sKnMwaACcH5bB8OOiUxkM+JHPKmyS+OBT2eQGF6ziZ087guGyFw4gX8/Ku/b0DkzPoPy6SXNbALV
Wu73lKHvI4rUTgW/h2YTqXp0RCk9+NyEVLn5aj4R5OyQ6Fz2qf0Z7J/Q7d+i/M/uCVty8ApGi7Dy
AAm0xi5HjW6nbjDKsfV/5ohtYKuZ0WAwrf9i9eBSxpXcNe0m2dACHy2WT9u+ZniIWrqwuYibDHky
se9rYCEgj0hZNso3856oPHvqZ0kspFMOVDcoWOwCYyutbaHh5CHl0Yh1VWdbOGn+8JGW96KiUHtq
pczgA2PgHp3r2Hw5XAcajcFYQWCCFRa0XDtyk+F01r5FTI8rgQ7I4MfIHrK6AyLxw+9AnkmzDPof
3UEYJDCiAsMvmKSlB0n2o8L74TzT+EgTieLuYOeRpsDWRbTHoZ8ITdI0B7BE9BXDdS2di1Q+7ZGy
IJxNxh6hS+Ne1BvDtsv8s8kYtMId3sJFcvThmIX4l7k6QubR4U8pllx6lb9iVDQf4k+HraEfrGcV
W1TxUu/AybyhJd0k81ARHRuzn4YRmTu+RvETm0vYCUMYwm9lwrAMc8604WbMzlqYLIV9sezfmgdj
lHhzY8g0zjGJTinSjBtEC9sqjtJKN3pT37TcuycML/Lxy6dEYAKU4mEE6foAdKGwQgiWUDUu2bKW
Ulwtrj04Q1L73uW3LFvFdF2kW+bt3IyOMLILnx1mwzUF20PiAtBFACHsESWP2DvJCQhEt1lddTu3
2I3RpaaNsSfBPJL/uNlgYNzmy1fcFVs7B4yIxTpepex23WEYP1iqNiQ/3oT6p8VHYVpg0D/0sepn
dkqeQHd3mRIvhcg/EUAIsQXcd9pw5/XuNSab1hJCQK1YZjzSgeAEjmJEX+nb0P6mJkl9deHY7lxq
r0a9h/U65GwkGq6IXL2qwN9mVrDM43gDsppDKixn6Ccq5PD0cxxIh7kOhdx/bYNMQvrefKiFdQlp
8cl5AM0i27AFzqkXOCAmzxyGy1k3soghDTGKMZtTmBzj0WNHeIDjmlloLAq2oIqDQc25frLA6ObM
jeP3qAk/OgY/1SQTQbQouz9K8YzgK82/hg7YBMPc5iXCeF9X8dapxaFBn41sCLp+MLfI9aTgcoCb
veldCUkyZVL6k5ncNMnVQjOf9UO8ssKMoDVxmOjuV7fWfe/HCk6Z/Vb3kFJUOgDb9wbabkGK1NXL
g9swwOAoNNxas56TnJl1HHtisargJjC7XVm2PYt1gEnRXYbHyWVPkxnl1/+MGE+CdXGcS6rvdY8q
2FOFQcwrNgHzJBn1d0BaFGLgtELqZPiwopAN2i+liuldekRsemA/RxGcZMDD/P/44E71MH98mMnp
5Ib/LQnUm+pOYJz36Ygnw/LNNc+mQOX989qPVN5RULqSAZDHvgfdQ3CY6ZkqDAWsgb6AKK3sUoso
1Y+VVts+z9dVJd4i+5Ub75Psyq1wmKhMIBIw55DpAJlgxndRIzoX/iLN7yUHNA7tg8BWU3NKE85+
kse0nK0k1MDJ5z3nTU6MrB96f4o1zA2gtkv1amkMTY05VzfXulGeyUVRKYlrrEyc4ESxqaY0RbPo
8r1LxCgkfaKUx2pIiYTRQpnAaTep8WRoKK4hzjfP//WrS8XK1YNW/ReqV80NNmF78OtDic5aY0+h
iQp+ycOTi95nuWbJ7/NJ7uAWb0hlWZNUwfOOjLiJdEZE9i8CPWk3mwGD75LuwmanktEsG+5RxqEL
v2gM3kbu5PR0N4jLWOzIGOqsgljr4yP2qnHSTAkvVFRSw6tW4xVJsZDQXqM8EucrR6MfCKHFLHOe
iiUeNrvLceAm/x/Ec0jAHUOM101vIS+hdLZjAQ61X2bml1kjV6hc0m3gSj+pv40Mzu8CQGukzEOH
uW9SbLJu59efYtxEktExlbHRd4QnIHkWcm+gnaew3cxo6aj7vkDFIrdjmt8R+8vIl+QoX7a39Kut
Lu9+suMOrstf2/l0rK9Bewy0k5oDZc/cQ1PqGYfok7ViDLksR6G9gPvGh23gunEYYBSCohSPu89P
OazVTi5l+pEU4JlHOCThU+ErD6ertzIXKmRZlJuI4fuws/j8Yipfvfqi5ljYWAQUAu/swCWgZgMI
AG3YM2AhtCa/t1Ta2UTQZc4EJlzkYbti5gslt3NeNWiWodwW6GijjTqToI/+FcN7N4HoSmwHZHn5
5ozoHYMdksKuwuHSffg94/ic/BoyUM6no3EX96lEDjCoqyn+dwne4Dqq8IBAJWT+oeAMZ3EQAC8c
6Ie0e8BejYe9WfzTpoDpdjK/Tx3ylbY16l1LWV6XPWMHFwNe4BYTZcsZmVRHzfnWRw9lTmShn4X5
K2G9LNBMUwMvHj2EfIQdexTdy18TMkDPEYphLTbdp/A/G+VKMUlDdUyHzOOJl8aA3zOh35TzWjrP
KNJ2Pt40zOLYeKnZzuSiKL8DPL9ufjQ8mAcFH89JIfnWOIzJHLo5h4VgdzMGjujh00RClb198x38
hIzNXGQ2n2AcLk8dG4yZHyKWTOluW8ayeXe1uaVqe1fnivbMJFkYvhtOGvrCzjaGvI3jRirPUHkE
I/rlFKOU+3Do+LqLpU2kzKLlTVfWbB5Ytipek6YgowIPgOPkpJUbhsQ+YEFtHiZ+7JsgWzr67wEI
ZA13UrSR/stA2aBVYVCKTeq3J6Ool4ma46GKN3lVEVAqX37XI1+GK4/zvNv1Gx04p+dxgOmxGokV
cUIq0qennQ0lw3vqjdVqKvqpCQP6AEosQEOm+JFcOSPzqFQbSrGceNsJbgi0YPspaH7jV1jJOuvc
f3VB1gorV9OAAy6XvvnVsI4AYcx2SjgHBGI153BYSn1ZDPPU+CqMmT1ctOFamzBZsCMOCzrMjf5W
kItw1UPqwpi+aQ3E33mW/vSkZfIsI+FNQcwtDSBM3gdEZE1b9BWYQqa7EfwUNYpOekD6EOWI2fvM
Z5jQa7uupJSwATqPvmQ/SBTze1juGj98Wsi3rL4TexLDQYF2jE/6bfDpvByuFjm+XF0aGJRtc8dP
W6i0NlbeFyYYut1dycVo5wHwUcxjOyhvse7OqDu1Yo2BJ5fl/kdafKxAjmxjE+SvzrnXsDvrp+59
8AjhmmaJbs5OmN2nYlslkHOo2sZYrNP6Mwa4Un1qBPoUZVMrBwMPT/AS5jPTzhV+ACuAdbCvnZ88
eUrjhW3zLeIfDatrWfxECrKGv+hiroTutmkeUv5EUnsz0FbtJQhUnb8B0Y+bBbN4EeytofvuKGHh
RnkywMpkqr/UmOUoDSzEhacTNvfxL6osYGsj2oE9K7qHXaAL32IjmncWkAODnH4xYufokN4Xvd4u
XS1dYZDk4P5Piwgaq+pOUdrZGKS7Is0XEplMGV+EutGbik1Sx4vQhdkwZNSqKMtMgD6r7ka57rH0
6hGnlN7biRy1xGrWVo9aOuaripmuQrtuZn5kmFG1kNMYX4kaYVXs0D4oipmmYNL0nwJC/NiYs6g4
UKKg0yQZk6CHBa/IE4GGuRKKOU0fXBa/R4t1FfQs+Vpu83XxMaZ4uQ7U1YCYhiVvP1MYGmQMZ35F
PmiavTONCwuG/au6g56V7HVqYNuqXjk9/d09pUyDi8zbEt6P0Bh+Et1krSHzjBadjJ96AoWQpT8J
JHUVGHk3vv/TVfTaGSdABioYkqlnRBuTdWUOhx5ERHKq6PrhIWVMR/SqF1iXW8jK1kKJh11gBXiH
koWBjUbV9V3IBWpKstfsQJig3wrr0Wj3LH5PoCgMKWMs9dKSwfb1U0VsjrmTyV7BPeLNZTSv6g+f
BE+ASzGMyvmkosbpIWlyaMbT68p7we0ThTFUoaSjnLcsNGNxN0mCUsA2ExZO6kmaIGhV2Y8qzy8N
QDGf8CoPF3gys3pLDO+LtIrNMBd+G6KPAC1C9d48LshvoRJ618jeed7OS/5sifbJFQG6StuW2Bbb
maUc3GxP3QV15+Uz1PekBURmcyFly2WIHA0qtPaeJZIibtRyFFHSg0aMPTzIgSxV6sKUygovIJ68
i4CBL7v7qMxV9aW3F0c9B+bOYX+LBp3zNHKZbXLtFzXjT9qIy8DYF/miIGwLQBLlLhPKulbHjySe
CpkYf2owbBNMcIH5CowT+EjVPFfGxUmzva/aB88215O7qsrRjTnrUPkaXjJOIGa/MRGSFeWXqQap
H5bNkCeGObO3qDVqjLp5yQ1+2GQT7cOL+JPdxcD53Lh3P1pVUl0k8S5jbpCB5ujwxygTPwxMrIbg
VKCOF/WHna90Psuk2nruwaluRbx2FR83xSuuOO+Hz5RB0ijKX2p2sWsgfqNHuXnGDK/fFUwqtPgu
G5BNfI320/dvfBbg2olZ7Mpha4PJLtplY+N5bxYtPEbFb95q/RAySkF6wTdF4ZaCgY1b2yEU5waf
NjY1pKKUPXhUV4F9hhPdthzKMGQHiD0GJ2d+UUZxqvIgMJPxr7XZuY8esV6zuRUoF/Cz/WNfXbn2
OLQtWZA8LRPF66qzGgVs9JF7n2wNFoMmk2kvNaAtZsZ60aOBWlCkWmxLLnKKk3zHzR8Ul6pJgRPD
5fRo/2ZLl/GPrRVrSW6ggXE+Mmi3KsqjBgwc2VHYYlFE3k4Z801NKL2cTqkaLbT7kamAUeRLRYOt
UoF30rZxs0wocVS1HFgcsirMvZbHZpTY+j38WqPxr2vIkodLEQOnR/JiMWmYFVlr2U3+zKlKfJzZ
TsK4dq/3W62259NVBVDPUsBitvp92P0OkfGO53jDIjkvI3/ppSamXa5NRy04WeIc28mhU30uUPZO
7VZetxqgbGkJApKKZaeyu60j6WtgWamVVSk+U8GrTUg1H55YmsMWR4aS4zH6LsNrEMQbrQN5ntwz
u/qpylNtm5cErG+qb+JgV6hAjXap/z7a5j8VccW08n1OmHcc6o3ESltIlquAe5XDvlEVy65jespS
wKmoUechkphafo/QBBTTOtuk0XxWVzHOvWzRhuAPgITZAQ7wSn9GzJVNQssUIxOjIv2qj2d2dzeF
cO++47zTBrydwPZyDfDPTYbATcfkfSCNlpFwLrWEu5l+bKrg7AMRSm1rwoJUHIq1dVKJqxZMA8lm
lTnGIlQ5Vmk0f6gMCZognAcEy0x6EIquxmK+UttHoBO4es85XnbVA1W3jU5e8tFl44qUiqHcLCdY
aPpUV2B+hb7AJjPsVeWfNl34PLquy2b8NiP7Fzz23MDSbA8fFvHaN1EvTct7Z1zZtkwG49/ac6ls
4hAMKjZTqI+nhV4bcR6GIMHG66jX9tqL3X+RHY5vAct2DWlVUkDfCHYf5jsmwQoTQmTf4jp+qb3Y
Ql9ho0I2YhvQ/N+seB9UJBhK8H4Dqm3Y3CrzXakW1JrNGlcykhELx7g5JRq6fiPAP+syIKtj6h/V
FlBHlE7Ggbs01FdRu0u77tcZnWZR0a9FHqyo7RP6eHD5tusi/aLkoCyReLiX6d3GZPlA6Zlc7TBq
Vo2Wr81Qf6hgefAaYB4PsWjApCR61+rnkhuJA4y7XEb+KaKaXs6g99nDmTMhgRdWAjYHZrBa94Xj
HbiS4eI4sa5N8RizW4rYSZJ4ytosI/Xek0EdmYIrGCbNB5GhWcWX8f+Nh56pNPszGFXaNH7jg0kG
HOwkszLquHCVzWza3A0paZ1MdoG64AU6EpCaWnUoL/6yMchSZPndVuS6jfqz8qNNmpgfHPpiiXOJ
Ghqa0iNG8xE2lLo29o2lbdVmT+z/3ape7fDpIlDr/3F0HsuRG1kU/SJEAAm/7fK+WEVbGwQtvE2Y
BL5eB1popJ5RD5ssIPOZe889VekD2iZrpHulqX0DECVjX+nl9gN28eT+khsytYhw5jWK/opTcJUw
FA7DjwkkW72rxTkjFRblZ7vua5NCAYSD3x4bMWAcJMGY83uuthKUXOFX2T+N9tFpDg6RD9gBH1Px
W8WY5xhT1LW9aj1cwmgTsbj4ij+7SjSUkQ+wEbuBx8GwIdjuS5t9A4VQw3Cq4ZMAJOogYw8kLDRk
z6Yllj6yFNRk2lkPuN+lv5068TqIejmNO11jnSoBoWyYlR2s/r3zGQHa6b/UYgBb81MEj+4Tf8Rl
lNrkIyl/E0K69KZFrmeruGqody7+bHHIicWBapfBYWGJrPXRySHudYjOgbyU842VFgdXGygtcb9U
HImww4NT56DbnQ1g6qULUGizFULukedbQm3d5AmLyrySCD9S8SfrtedeitH41wDnipnENByBsQHJ
q+bJCuQ5qnDB4iboGCREfPCVvq+dkDslpqFGWE3KQwbOKhdfE4ejInZX4+hjxuuDjUKTDTZbHQtQ
c6a8uOoZEJyV7yx0Luz2ClCZevqw+h13iYmtYWQIoNxZVJgsffdVWuqBmI0hNJs+3qyIrJRS/9KY
W6ANQOr+WsCrzZEBipuLhjDnV0N8t0gtt9ufqbt7KRsF+TuJ2wDdyuRX/JsBewebf3Syg2huWvzE
f5dYLUocXEqEMrGBAlWEOAR/STOLBYf2WOM9QNwxfGdeeh9ZpzTiz5SoJiy0a1VxJpoZhdj4zzH2
sJyWtFSNvx+07SQpzwHjy4NebBjgQUDPMafcSwLD+DaWcTu9zuQJh3GHRWZhlRy8oNqYvQfK6zFq
r41/qiBbGivXWDn9p19+Zlwo0iIzwdQ2Wrkf8WFLpP98wkFgrkKoh/8v+Q+D8+4mb5n3ZOGPrwQD
xXATokLRJpj0Bl7W7pRHW4OJrcHn15EFYOOMtLkUJuekjecS4x7HpO18Q1TXwf0DJkBhi1yztpA6
6FFwt1NlnGNJfGt67sphbbZzpzXjlAvnBefp3Y7+XOqx0c6XiZuBAqiuTs3agEEpwut2Q5GzIWfv
AjzkRK78OsbQlxhvoVEiWAfgHV59RL+BWBU4Dhkmxxgaog6RvYIVI0nJgUtW/Y5BumxhnZmox+V6
pPvvqUS6ALP6EDf3zMuXlU99CNgsbNAv+NPWsfsFERCkBTIOJq2MlZIy765PQuiXAMliJT7bTHBT
WLl72judvxSasEgDrVLQdlMpLNHgYv7RYGdT34NxDVimCkpzK7y4jK35gRQzQQb7k2V/l8M2i7YV
e9x+0Pfg0RcTg3KTEB4jubJe+mcP7040viTgARjWU4oXBtZfvzgn04dtojicrX+4UPT2L8seY5k9
9yphVkZt5oprXbPWQhPZMQythw8jPRIfNQs7ysCbWX9ASmcquCKy98dTzi4F0iEiSDg283h2br39
2qHbJoDRJJ/V9JioOsu6o4+O9713acGaauVu0qebKp94BmgUkequHOtgWsT7PgRKVvJ/UY2hhflV
dINOhfROEf3XIWkJ/HvdPs/m4LapTzgeAGbSUPfsrXjnKnTEFnmagTeS6V7tUnTabOSWAXjDzGaM
iJXWYONnZfJjzOmq0+4IsOjcB7QHZ0zaqMbRjlb3IESA7S5CyhxdsC8ilsuDXpU5L0bw4+PFjdvQ
WMlxwqTD6hkMEM6iQT3S5io09jHZcdBTzMQ+vxfpwZBsBbj0SAQrl0hEXLpbX1+T/PdXucPNo5JL
0L7kyISV++xOjLW5OZzit+b1xC5Ct9pbyZOP0MjhTme6h1/on49jOG9IBWtyPPbZm9/+5WSo1ae2
ZbA9rGN/FxqUPdpmKJ5iErLwj8IoEVBwcqx/Pq07U9fcOsdkR9AMJz4eYn6DEK8A6uH+GNACScrM
bRrs/BKgUAoiaKsRvWipVtgfFwWvhxiDpVU3LOvtOXkxQpmYLg0mwFNAYH3X7Hr2EBaOAUsiugqt
nY7VDOfvQtErNCw8/f7ehc8eKLI2GFZCf1f6W+pfkhE4tLnu+3SrrAaxeXDn1GGas5HUQJCCKNfw
Q3UQjwgSd/W71VnstLWVPin0zDd0aQwjmdDtZX3q/LNFOtK87c3IfE/5XQUzKeABtnsdomSdtD/1
GOFzoU3x2SJHalo02mxndA9lCC1nZECG7xh4Y4Xyx+70pU3G28gu2WTrMk7dYhwAoXPZcugfsonE
xtza+Ok3KZSnBBlP6aBa0udWSa40TZ0yOe1ckF2u8l+jMdqy3FubeboykvxghP7Wi/l5I/RzTZcI
Fj7YIF3XaBUG+Bqx4HBABayy31Dg4c8PDXiqLkARPWdGOuUJ/9nKMb5K8doiHbLICsek+avhXwRD
j140oeVh5qohtPBNh+QMHG2lWDYDkBs8DiwigWfLtSGnZU6AW+Ix8lKcl5L2hCF70NEwTswLvGLc
CHIrWSuhzhWuWhS4YoqX3oNiwebMw30jUrxekmdhL8TcRLJfZvPoql1sshAFIBKtMwqcKvkJ+b/p
6OLzPg3WyRTxiGoYAw274FUWl65D/mel6WGkFNHw+2W4kgcfl7Lp4jgeESbQPQwWE4ZaWziO3OHX
/yjM5k337KtJb0XIa7MrHX+Pl3Xn9pQ4U7D1Qiinfqb/jSkQzHB2omfxsMzsaeeEYO1qs5dstMeP
0LCGhZMhE4IvgsVtjpXUonIBGoOQtMp4jjXxSB0tWXizaA7cEv/RXROTiTTj9mbBvuVuhJG+Kmiy
gDMzpYgoc0aIk4u2cvWtzkLKTtTSLvwD28Y11uiTjNPVkCOgrIpVxbNsm1jvYsnFbolHVbTnYXKZ
82noCQMc4wCU/bJ989z4223MX+4Z/LwQpMBwLdKauCOfkUmkEo9usoXX4oAz9iYbXcmYsiabrDcj
4B3g/K26iIF7sMpTgqxZJLb1gKYG+PGIuhSAyF+Wqm5nWCRVWIa9mByy34aaoLLsqdNwZ/aElvfF
l+qZPUOE3GYBoi/H+DH8GicDrHbTu+BZ4U9jkqha1t2PNkT7iezO2hnWvVtthOE9w2/6KAtc8I1T
MmfhoeenLif1CHN7P4aYNr0YNyZ49cLaj6BprFCt7Ix7JoYs65Z/DVRG30y2LS7pnOcqTbwOODmA
AJc3WBjDr26nqzDSLkMTJ6tcQrDuyWFXMfcPoOCFPuDDFBWM/v5LM5OJ3CQEYrVTLNyB7p9auWMY
XfegefX8zfKYVjshdWGgEblLWLo55xHptEE+K+UIinUUgoOkTbFrfWkwbhiZX1gaIg6w7nE+XvTa
2ZujxERnFodClG9ppB1kw2g2ItXR15xDmrQwyrASMbpIPOfYT+7WlUAQqHaKwzQyuegtdlJBeHK1
WG0HtO6az5jXMGfag7nvYenjg6Od44i16nOrDReLuiJwtI2TMavVUgJyJJkl/MW4kXQKdqFSandJ
LJ3H213kAZreKluKrr6SC482dcgYdUlIR6zykzhFWeQtUe+GiEsZgQZwcbtYLbQoOSaDubEn0Me5
7r/ERvMmVbhBkToshdbuZhCLbLVlE7fEQAIV7PN5fk39U9ElmLM3bhL+0Wu8vzZEWK4pWjb+zBWP
AxbE8j3KsYD21f+HEg7b0I6YX9YfiRf8IbkicyJ1v+vU+1IG4tCskYu4QFhlTIS7miGx5dBZ6FXI
rquVdakcHDGy+gjZZqv4Kqw/w2IczhzAQdBp+NDdLRK/UgSEtoBMtGxpB4F0V8ivuyVTzk0/oabH
OKPrPAOk8bFCyJmhsxbGXtpZJBfip4V0mhGaoOeQUwh6aXBS+tlPy5AF6PWpxtITox2y888AV5k+
fUXJFDMBz8jPrnfVLJhzQRiiKRJ4k0Is3060p63D2MJJw5tTLkt5ktMZEuyTVkEFVum2xvZDvxDd
6F61bMsthSE4yFfI2Bj9kjm8NMRDFM968t7nW4tdUIWbaDN0K1UhqdAPWviuUDhkxrhGN7iOho8e
olU57ttxrxW/qQZeydNx5B/KCBLLuWX9FxIC5jPBL6u9N/7FOHRmV11R/ljlKUY7FnQ80/iOS9B5
waHpvhx5nFvsOD826lgVd5POVXL9QhHsmn8RLF3osx4xqaMg28PPDn4ebpuKZM90nTVnLT9qjLeb
DtYpqzUt4d21Xj39qSeHSrcR6RBRi/ewal7C+LmIn9P+0tdQghm3f6RsSDr7r+mfaxyGASpsADH/
3OrHiAk0eXZahDp80363A/5hFY+ELQxGNqgFWhFtorkERjb1GXQrmxFUR9oHzq2lg/Y4G14becrE
KYS6C90hjSGkHtLsixxB1b54E6mLZF+z5HVGmnk5LmRGakxvbJuaz3NUHnGKWbvP9OgEDx0ryFCd
XJrwyRofYY8mJtGpIByxYTWPv954+PQiUGtxLNbPVcEsR5vshyeqNSKLdu2nnw6+Bgt3BQGZ2FXU
3WDkgEyepkywMsppqxhmRMyDvJih/8kr7xL4cNARJOxnm7YddnPBH5B5kDQne3wd3IMi7oyJzwJ/
VmcjwsZgFKLK8txf3Xr42qNNq5Xg8DaZCLQ43yqNdT1IcgivSgfcOr7GDhGfEIFANnGtizvR5Jsi
wL0Y4/UErc/HQy2Ms30KHpX35QEHSKqFqI6+WtcWvvGTLKJ1ha0gMQmxcDFHpnIfROWGDA96ZwJ5
49eyfrb0rfR3nfki/W9KWLQ/kA8MoAQc5MgBEF+gUIACAJz32dGwmSJKCbFTpi4pS0szWGuhDa2D
ML1dOekLUmgXkSBt/klXiF1XtUJBd+D+Wofdtcx97AwurMdqAxemCdlSNgtLrqNxp4HZ4swTKW8y
ecmcLmzSp81obtzmgrF/6TXobk3ff/SGhphsFv//iPY36i9BNPyLe9ZBEt18Szf07XP1ujm71Xi8
5VF4jpBSdzjB+lAxFiNO0Ht1/Y013dDANbyywX6Mt5G77bzqanbjJ9iRDx1UWOGqb66WJyx0UOyC
4q9zr/rkE14xwbSLEZXjjfAumJSEh+2Imb/v4CVlkQqUqnxCQEObUty4bPjeNiE5NC0zw5IIuW00
4DFyNzo7Ap1PsrRXrrkrYo3d2mYUFc1HPO06AcrBFTQ/pc3eg2gDxP8FYUZ9j/bHDNhZQs92Lz27
otlEW9bxTmAE9dSXDH5M+xObU+jzSS8KqJpG9gAdh1WQOZyOaoKrizRgA43pl80N4iNaE7Qank5w
nFe/mQivGt+/yYjFfSUFm4hhUfQwn9qM6e+L3mfLFJdsIT47RHSyPXXkzDUdUuYIaa6DT4AqO9V3
tE2PobVXafYWIE6oCUTCkbCuAQ0X7p6YLXycT910c1yq1wT0k/mJI621DwF1c5lzdtS7jhV1TUEx
+jc7/JIzYJwQrtmx2DIpJmxGrDLzF9WxTWxA7CJlZEHm7uv4l0gDQzMYFlcMF5tD28H+zAw4qd5r
D1nGg6SMUewlCct9FKlb0CBm0z5Fem8jQl0gBBb2OZWUnCh/+QlgtEWkpa3SYgcPC+mYdFHW6Rjx
EZvH6lpz2viUaqahnaYCYBahCbTTdiTWcXcsrLuqnxgNhekhZpbBxD1o91W3yfoN0jIngEdH0rp6
C1EnYMME39/aO9HiONNpbdGKQxdblSOJEh4ZHNlEEigfLAs8+20WGgxwIFoCBR2f77Zno4trRMYb
usgfG6SSRYKi3z5AuV304ncAnqrPzWBNB0SGU26jhZb21po8mBbzLg5iWvkZu28xs5MUxGxwBpiC
ci7XkTyckpQGnDmLfkglPuttBXMQaQnwtq1CkBI26Y6Mj2r6QIepmXevEufROg7jFVGQQVxNHzk7
8CMMcc6AZNOQI4JNrLbvHJI+mVSi9wLrxrjKjyuY43BWUbvJkev9wXQgFbsGXwD6ARLMNzRMywjt
VLdKuxfZ3n14aCT6au1xHN8Fy4l4toUE9xxFZt1OyzpPOVZfeoTBMfIXk7B03fHWdm1vU9tbR0DC
qb5uSeifJ+RzXcdRxFzL6C4sjQ6l+Uv0TGATy4sAY4axI1GqjEPn/QSjdZs8uWcguoJFzV4GKG12
0ZIXwdVcDTcI7cK96NhySrwkZfmukRyW0o0/twRUOgO54A7AvoYUX/kWMll2mvdw4J6D5lKW16Ik
yG5WfHykBVuxYti44mceBjXae1Z9zQos/Q6hkKqQ1DgSakkNpOQq6OTJ9FlpMafXQN0mEMU3qGjY
+ducDSlldzRcam0dFhhHzPcyQryTXaxSLl3Aa0n4a/fHLr6O7RVHusrzZd0DCWk5/54q1z8MCZ5L
BAMNJkdsqbLtX7owWA/TJgN4P1Dh8y6LrY9SuQ3LlerUqiKCJB0HnqesRC/z3o+UUiWu02H8zHih
RY9yIeRhSu4W/vSO/0WMaDRGiDe4IMNmWoKSBUw6As+z6CSnxVRT36NfGLDohPEFVSrt3Lis8NWr
gDkGqqxMYbiqN6xul1m9K6DfQ13e9RPjdA14Brmlo8VcH15PRKogwkunlQsXJ5achaXO58BWMddK
et1dKsgBYRw8JYTFZ4fKx5PTXXRB6s+mzA/Q54ELsb4A0YpeR+L8qH98MoXaOQCVBYNOW2NYPR0E
ZwkKTwEnC0hZ4dExQJ/WYczb2LBApa11dgEGZZwJIkXkBtOYKzzKhbBTVqisDNmxDh5iVvszctBl
fHs9AkkWxz2QjiY8Cutescu0IRRn/FSb6m9gZZMJexFp9dYhi9njIdD84Axidh+hwrHoklr3zaqp
qo2MGT9qMk9b2Dz2oDfrk27AgfCqXdPb2yH/LmKdkwacnKchhsuXFkOS0rvV6LsCZsdSR/RfFptA
VmshP/Efr2KLIJHytwgzdMDFEjTfwnP+2I0HMekkp274QIMWoZeJ37knrehQ93Bx+GEhD+pS5l71
HxoiXXvtsaxXXoAufFwN8mpS7/qnwaOF2jrTi2xiLDM+WeCntKgXOTsH3CQ8LCyQBrFphELmozOm
wkTSvg55iCfqywmBe4GGJHbUfdfbezEHYmzr/pELA9HwcPVnzW1LaCfpaXaBoYbjliGXTo5hywJo
IkCQHTbTJnu4ezGeoMHkNUPBPFKPtb+deRpGqGWr3rvqAtpIiD15HljY7JZRa40kzsDh3lVzk6GG
f7UdPpkgubwRfS/HunxyDId8GzR3LV4wdkXKOdNe74UWvoTldylOWSbJvdTWVsmilyekpERLD34H
DKK1AANt4DFuUl4VDbPfqKnXlO8h64mLGS/+RCLaJifBjFw6dWNSaSiCIXs0yU2wAt9Hjlm98dV0
4Od1q2Ry0Hpn7fgcFdNT2T+7waluUwpqtuEcV1NLuTXPz8euXU8lCMJScq93S2+eI9PdOZq9tgtC
il5QBhwrgewp2cpi3RpvhUE+AMu39luLmmsbIBwgANF+JSgnD7RtwkAfGqLRnmIXphMeGQiXBCS8
8B7zS8bIsbttqGMz5MlcKuuwyjcd174c9oNPXp96ELhtjCyi7M/R3fTFHBuHQnBntFTJiN9tVRx7
tMBWdykYLQgLhjjC2UAudXxWbnhzqU1bF9XLl+YQVpoH8NA4dTekQZEbvK7koSmDe9t45yokMCZB
OcMHIBSVat+rtaeHR3SuoeFfWl87N4199Mp+H/I6GAQfdcgMMSbPWZrxdubQECtk4Zdt1w7c/3LD
+iyWR43bVOL4yLnRp/ysundnuoUOKVko4zAN8Te93IL2jcAo567xhMuCp+Lqmb9ZdWKiWEiuuSeV
3rQSjImVAKQwE/8cuo/eX9viqCBkRYRKeJSdYmVgT5M4hYv3xvFW1XBkRz3v0/kdPUjesSAMtIR1
tS3Mgx3j1N2nVbxUVEoFIY6gBHISwnil4tcwPMfgQPz2s4zuufEErKgZiAm0SCnDGmif7bJd18NZ
MMktC2AxYbg2RLQWtL/QpbunzJd4Yjyj3Ca6ycOhV4QaQFrEaFOuEmXNnus5ucZe2oJ457qm+bdw
7OqERWDWqarHIEamLOiQFCaOvKuxjPjryAMjJg31KmX12zcAwAeGFJZf1Id0nuWYxcPy37TxtcE1
03wm+SuKu4nthLIPYe5iPfnVzW99kCtGN5sagdrAiEFDJ+vZvwFD1KY/95aaZZD/MoI+OD4B+Bhs
dYDIVKjzqLIi5wPrDox6rvbvPLqa+t1EfM9uDtv0Z5NiWZSnqDxpwY4m2gqu5bAf+Upas+dCM8ts
2dicecUhVtm5CrZj/wwaEZD1yjQZnrOIE6Rb4/u1tRoz42pohqMIeemDadlYBZqMyjkl7jxbAnVK
1gEddXc31ZumPsbkL6L3zvpzYkf0aUeTMs0ZrYOlB+hx4LlAKoK7JMObgUOkw6nRZMEzdO4eWi/p
hm36EghIgi70hvLiUbaxD7P2NiieYeMEG8II4BAJ0OHtrdLRSx37jkoaPMXUnAzGaln/IqJ3RKb9
AhTqMhzAPyhan6kL4eeQWz1YXFxzqhZuDdclFxvOljEduxCOqk9CyMqvXdbczkLSgEw15Sdm0I1T
RLe8Fh99z48phujQvNtJeHd67SXVHhq87TLEx+AzWCanLyGMrUfpzhR1G2CQkhxAXjv8C4b3WP9s
QvviCQ2D5C3i/XELZ98jyOwQddW5iaEDBkCF/7+e2oYnO1u5XG96C9akaZauvzW4LC3PZwRgMQHv
3pgMINFi8Y7TdXIzWFd8JxzGOopbEkfIGLg68ylonnNzbaOoUuNhnL4G62eCBlEYXFAlDi5R4HGl
q2AQFvse+y+6+eSrZezgF2uHDVVAeTahaSem2bsNFIZ6cSUS2nP1taTByXlxtScvug/io+DR0Uxc
Q7y4g7WN0WyzlqNk6p79cNxatr4dUrmrII72ASwX1J5fZUocNKIgsGEk95qAvEYiVXcZFqWy3rIM
Q5X2K82nNiKpA0uRanDqP6tuOmhy68mtpYggGvsOtAzbCggFdQFRjme74KY5z22RSTn3FlG2GwJ5
9a2W+9QLN9RKyOCBYc2hADpYtoJ/rbxUykNyfHYGFgnEjsJg8AzwySGvHhioKbc3RfRS93dJOrRn
vlVQQywD1a27lvXbrPwYO1KoMa6je8OJsPLqVYxQE+5nFqH+ty33nZsGqwYFP8oCxEJjFm0coagm
qQoQPkFi9JaZtvccKOPOsyv1DXLSZ4V83SShLH241DTEA2w9OyTCWP7r412j7Szn0pSY8xgLqFhH
CVasXehgWPk0CjACvhBErjrODe/WI4tWLlrOsNm4Q/ue15TENJzrqUWdjy0xboATEWMZ4ZIDCtuv
RfvZD6+e8z64xJp8W7hdxusIrTWF2mxdHKv9tiyaYVbWTlydDfPG6z7JpdO+1Hyhad6bCOx4DsgD
0Lwdi1IqrdEl6oEwDOaJdQHlZ+bfHS06AA8hhsBhvJpQtbfTuTeA9+sfYTgtLbW3nCeI2z3DFBfl
78DX7JOrW33UXM3VBdUlGiaR7XNF9vod69hDE/53jnUqjPwrh+8CNSX7gZayw0vK1cysbZEJpOhJ
kqR3SFeesS/nSS8RRkaPafr2ScBQ7bkkPtrb+kTq9tkr/j+FjEmpL6e4JyA3bP2ORJ828lC208L3
/kYufrCuZn3MyhMtxHJ2HvbQjlTJaDuw98SUPkuZEqtiBMlKIqCoWc3qJZb8/MUpB0yzXFCsHmzC
NfoxuBHTTTVAGRMOx9CuHP68NdMIhEJmINcToSMDgYKNxC5fMxJrLRYFepp82DhJU5jh+CBMJpEM
tYPoyaoNXp5iD7Jz4Q+Fh6Yh2BjzpBLcIHAiCKRQm/5NYuNKsgzAMMit5m5j9vC0REAVyVJBXrF0
56HUOANFpCP+sbo3uw+43f+GKn638vDAjMnRDqwkc8P+0smsX5nhVoK7QCkrg97GkcU8VVXfvoyY
b9snplgsFArkifGy1Ib3no6JzZ/Qvsi02AnCNEKkSqjBEPdl3Airoli1EWUXVsp4lzPqDfY1+kgV
Vn90xa8DnbHXuM9TR4M5GTvPK6Aa6EzA49E9prRbvQRUgZutHr9s+VSn5MDU1WtE1assfR8w3CTk
69SaZyKSJXTIolhnwc2wFCR6akCwSx1VPpW7lAgTzUuZv0QOXpt+1aWU3SxAFUsCwK6xv+q0Z3Pa
JqRDpucRC24VuQstYYOrv/hVxytUnvoYcOtz4J+d+EhG3bKW6JtPJMQIJjHiyFMAJxp/MTyYVecc
U0kE1AnQE7Rp8k8nxu3DSrV76E9TB/4BWpubs5+FzAksnKuSOStlhKVIHgxew2HvWwxRFty31PjJ
3KVO20p9GpW2q3v6Oof8YgBBVb5O6PNHr6FCRttktOEc4/qvrbEQOrzDAYkICFv5Kdr0b9QJ/NiS
78pmQt81iyw8Ze7DR/IY3iJK74LxqJ5BLyJct7hn5tlGwp1HB+kdZLfWfA8QBj0viyR5Jad40DUM
nwEHmYaI4QUH67qH2GB0ULCKl0jf5eEx51sxzRVpLWtlnQM+bgtdXRVQ3jTNIkhvccbkyPhU7scs
/HD6n0J969M9RAsrAJPrEVMy3PjO92D9Ohrn/XwGJwYjCBDr7EBaBveZsXNAZuJd7LR9w42p5VTA
+0LPWMdFgAGupXNx0nuDeD9WB5MYpfZT94FH8hXz8Um5kCiN+tDrLsshaMqYsoLgpOun0SguYP9Z
zQ4QATi5OMkzqvj4xSMwQyLDY8Kmu4se9Q9/NvgKXqGtjfinxlvpkJ2dw7pVc15Iu0srxFXUE8hM
q6T/1Pp0HcbOQQYWfflRiGuGZzCyNkRbzuY8oAeoKJP8qhHrlWPYy8RsH/60WAq5iGusbsbWsVuc
VmYjiPGKTwCZ4LgPzCq5WSEweOXKM3Zlua+oDLGaFtWtZT2WI8lI7T9bfXjlVeXblLGJdH9G89dM
Lk53DnlwUvZ2E/JV10FvgaXVb5ktUl83zhPTnfeqkMco1K6NHR5Lv/suCz5zpj5Tpu+8CGYvZOYi
a59FzrVS6fkxHMad6Wv/Wt3ehl5C5holhs+fxWXSlYknv8TqmATnShKoJhyQQGRJ1Un0l9PXZh23
Uli/YxnH59nVd0cYy6Etd22DGNvIJtYk0ZuaBwRkHFHjTf9IBmBiUXKHYDBlZSMqxlHpcaqfgpHj
g/CIMHljdXyzI8BLEg7q1HcM3nOKFa37gSS/INUAt6jE26v3apFI4IsGpn8iblvb+4wFmBPlUqPr
EDDA3Q5Ao6wb/ssrIRA+rS3cT5T5RjDACHE7rKvtAMAGSyF35l6JZCfwOLCfZs1uTh9xgyQLAEdk
mJ9Vlh0avUaKJb70fHox/GGpczU6CaVqq+0T4R58z1mbPjc6VLuNY0fcjThwM4bzGhVfY9EG+dVW
i8tPFRanofOiRTemcBZmqz2rtRGxvDCHAoxJ++s01QG9znMQax0i8vBcsTKTGY0aynz8sWJdw+4K
aIc6vTxNFbbxiQz2rmCiVuJ79Faxm+DZgBkpSaVM0sn5JwXOJ2TkXun+6XF/mczo1VTel47zqmyG
c54Mh0ggRLcYtcSY1Hr7rGfdJk/KZJXk9Yfyq7U2Buum0086nMkAYRKzJfiCqEbgaiB7d7s3LWCo
1nTOSlSChBFeiDywiIzO3WvpAn4QGQPCDhdIR/4CQwa0m2amPuPGc5ahm76gimEg7xTbuKo2fkbM
hwp01F4KU0eU5u9pAKHFwg8qAL9rCidpUaPMtxNa0Ik8Z/rrk5D5Q2GrzyICUXX501TwXb2U4jCe
Vg0L/C5qbyb5TQPVYDgSoZkxW8Iaq8ZgX6a/fag/ekRpTe0d8zF+Jy3mOTaMN71v9wI6UDhnsvQa
m0UJ5svU6qtRx1iuY5hAjh9ti7o7q97e9S0XrVu/NZPcdB13zOAy8JW6/psZSEVNNTF8gY1oidle
cm1H52zH2cWNaeQj8WjNxl1ELhaYRl45AC6WZbw3+YMMqp3O1q+Vz2DOOJ3jy5ThxuS7ZEt0UGW0
d7Ea2d6rYtguQrjtxloRyGaIAdGZ/48xSdNEp4EpWBqdINg6XndTzZ8tJKI75JymtdPCbxQ+RX2O
u+tEw2OFR4s7MITAwTdDyLabpSefkdlkW6cOe4qWmU9TrL2ZKlqxXsqYkFac77P9x43tZw2Ft5PB
TArfKm63mOYVl5uVvxXaa0iasnOMg007IZOZIBgxJM/nDIeTYYr9nL7nrlqe9sI1kKkwuM2OgfUY
zWeBlsYsflswfyVHssfsF7wRe5w6YZeEUcNnO5f+dpa3JsfEiEhPzZpVXV1DdnmwKKp/YXUo3M8p
7PdqevAAc48hgSeOoxvxF3V7UwCoMBuefKijfvmaQV6oSr4a4YmPWZDZ8iUkjbHen13rFNFZiaOb
nIljTWFj1jQVUfSlWrTt3iZV6X6cVgacnQiGItk/uHW79DNi/pMzbc7xThhO/d011bJkUDePr8rS
QAUGLZcfMSVBfqLB2sXTx+h3L2G3CZt1zQorB9yGy7c2t4NY5zxYurWJVXoqUt49iwOHKQKtymju
Yj0GKmzz6qntyGXdWMfSOqrpKPO1bbz4IwQ10rDbCs82qsLyf6SuReBao06q5T14cocVRS7PUyLm
MT95quFXirsq5eToZ+FgVe+7ofvNcH/JxmY7BfhvXHqDPHho+/38AowtTsFbIM5jGwMloNg6/a6w
yX6MEGBkN2O45PJaon4gF2ZJ6NDOTd+c/lgEL868sTx1jEHkmJ0N3yA81F4Y+Y0F/MFo5LeexVtn
dkz41ZML0qZimuzwd9Fz15ax8R9H57HkKBJF0S8iAm+2Je9Vksr1hiibQGITz9fPYRa96ZjoqZIg
85l7z52xJupPc+BaNEgjslILFtS7W9C4l5hYZhOAnZheZP+RN9oPgMPcfIumpTbX8fFB1XBxr5p3
4HNLEmIBKOnBJKNCL+RPx/mpe+i/86Vt7jLm2l0qIX5CsHAOfR7u4/GnTXVSVVFI5v/Q6JgwwBJ+
Clnl7zbHKNCiVZ49dxSNJZEV+nEa3weyBftDMyzz8jkISQWAtag4JLHloc8hHeNoh7tWrUuoCjET
EspeFue6OrnargDuTtiLTQUWU79FLou8cYLMy0DLqAO+u3PtEemJdqC16BJ9WNdtf2xcdCfh+EwJ
0UXkfgzrMYSzZu157gk2ymT9VPfrgdiSieqySi8VF3+Xn1X9VhdXRwN1xIiVVtT/sJFASGDC0xuc
EeQI+NwsLkY5PXnWnktfqBVBya7GV/9SFK/4Qzy22JQV6HThkaSvHIUMysKnyUETNLYtvO1NWaAv
hQiFRhJCFcidA9KQuEkfuoOWZlkZPOeceRa7dnkYsuAc+L9NmgAbFB9ZQ0iVz2j4HgXQPDgDDWPF
OoiNLD1gJ1YeA6Xafsd8thgnh1KMoChvExIthg6omDnR/isz3Tj5Gtp7E7R4RQHhXgnMYI7p+Cej
8g5jiJrMl/pTX6f/POGfesE4I52cDxmzvg6rt9DjszT5RxIT3WJrbCfTAoGraQhnEJQzkMJ4vZzw
Epn5NG8VH460C3p8Z0ByhUK1IS9dmPWaNKdPiMsbldDmWejU4nTaDVp8QZi9Lg1jl4ZsgU32Hoj+
wlveMXDPOjZjQ05NbqS7MTf3lRb8GGBrq7h8LhsS9Drz08RWVOnqYrIxiUe225X+lyfMqopsPSCH
DozpZIcjfOOczSc/M3Z0vaXMk4grXN0i0R7dCW+WZP06ldFKSLHP0uBS8xAM5O4g8lpIlU1Y7PJr
xmfiue6pkeYZTeNaJ8m87keIhQ3ddX2JipksrdfmLEw2iVLQvhPgEnimOlJQiH/jyNIR3pnRcyaa
PdqMXeOmH30NWIm1VRfwtMXdIcIUD+PFfqsVUmZ/Yvhuzzok5HZJg0iBDta2iGtqpYPNIg3utNb8
T5pcu7E513dmCZ8zsrD9Bg4axBoVHRZB/vg2ZVhPj27BU/ETqqDGNbSjABGGbJQNjCS4iRGB7hnR
sRi7T12J4O5QQU9Z0OLvKtQi8HgIS+c9TWCKFzQWklmBUuLqmnKdBIyqo2nejUrygXuRvqahTxvj
Ig+MMdkmE45C0YHi6/dVZn5EqUDB5pHwSZ+zqPH29PR0JLVQd8fua0OGOSl6GQOTLiLDAPZrj117
dNEi8vp2FhMk32aCSlzTVrAHGIilUSGAQa2tt0i9C2bLYzwEC+kRLlc6BAE7YtsUW1wssB+yE5Ek
PeierS1Q+dPl9HjEjfKYGzWYOgVIh7wkpoE+YB3FXmxTRojY9CQjYpNKbWF6Cl4Cs8tVkw9IqZ3Y
WfcdHfyoodfPlaXQBoYWs1lRi+QcsMqjv8c1liS+/exME4o6eyiWiVlSAzstznUL/6qrUFlqTUUZ
0QApnKwwQpvh5HR0NscAnNYm3ZixHV/dZo4+TWV1dZzYOMRJwsvfllATpPCRGLVz4nRZsgVsK49J
RQbyOzGCQzy/Eb5Iiq2cfOs8xHl/NUpB5uo44OYz8/GWj714VEYjQYSgS68SqpuiGGcEOiughLRG
qN5ezGhrAB2rLD1f9Xb0SAyVvENENCEloLKPXeb3AboJwDErNiKXdKBP5y9ybj94gw0771pOj64i
T5n3N/uKEyYBIhKHYJCUc25bLt1x1OZJ/niqksxfKFGY0CA7D8Inm87l4LIvQioqzhag5jlcCItP
xB5fjNTlkZ20RzWxXijIFN1Yjcv8Ab0ZOwIrQzAvmMtnZrGxowmNVO5FB6kBtOU2SXdG0RXrxOr9
owR7tgOD0K0mft6FW/HS6pNmodMpwpvrzi1+YsBZN4LoPa8U20DgYVdLQzqUddFcLre/tZ84J9XV
IGWrBtlLitUm6IxubVgCCUBuw7yawWcEy8TbWKuR6ghFYJGphwvaMN5DVYJzaYiOVixBwYIZ2SkL
Zbdtiec8aSJIt0GsNNA31MhlDU0yHKyEcojFq+1X3QfS0njlTFH87nUNM9YCCYDlpfYTmLC5e05J
GoxMzEk67r/VYPo+yiEQmqU9sKpsJ1jIqpRY5QPxkJPm7XyBvpDJ5vhKbcV7lE/YmCK8S33PXEtM
HY0fYabMmBrnRH+PLJvA4I2j68U5Mdr58WFt6c95D3pUtjsSb8Eo5Pmsr5TG1k8JabM6AEOlUY/H
BmvDyo/xdWmktaFDbQFMWB3xcBnyQ82g/GwnTW15vZqlW+O4gsJDGxv33YGsV3MR6Ah2ILfF+zrz
y1vl0/eIlrEmNCscU3NMM/myE8t6tht8ssVSSheh8Og2qOoAEYaGfjPmrflo+jNOCXGnSKm2qYoY
m0Kev/VyEkfZoA8qGp4KVYWsIts82jZ2yBOeVQNJ7LZaq6oED5ZVvBvDRJhZSNrIdpLoHNJmhgAU
ZAlWGiZRm9wdZoVMC5Hc5GdNy/3ViKyba2FC25yDcgrNSb+UrSCBt7DYWCqz6381I6KSnExERJmK
D+Qoj1a7I3OI4MOMtX+h/+TuD7kf3PEfOvNzBYE+spxtVP3jrGfzglm5ACari7OPMA8sodf5X+xs
cu13Al6fI8ZSo99tiXGctlEMJBo+eOEYSHk4k+n3lXZI8SBDkengWAuwDZP+rmDnILKbRWcAzCv6
TSnwCxU3BbbRq81zXDrsaR92AzzJm5CfuJtw2o+DvrTqlwJRuYOZqhr5ZUG9zeRFS4WgEpno4owU
Rr9tMqGjRPVWiNpejehnanZB/16KN0PAVWVtzVW/5MWFUrA3XJfgUrS3HejLGKhtzIgvYQqMXT9c
KI/Kunmz+rdBfufDX23+AjBfOBYfB/xM075n+BwRaQPAmO3zybEt92LAY/FnyLPen+qiRLhMk+Ny
G00bnbhkF2PZBMFnwNTft2xrv9qSrKatJo86o9maKIACb06DIMjd1S2v+Vgwol6nnP9llazQaawI
6Umr9QDjUDSsvqEM9zrysI6NHuV5C8FzjL/0gFDl50L7QT6XFY/MfdfDW5CyHpRvKnjNhrOILn35
4RFiCV6XHHo2Em3yGMP3qHwe5/CW7l51G9mLHbatS9YQpdIfPKweaQ81GPeBh/KJk/tJy4hmimNt
3ZMmEdAj6sy9k6+xCI+Z9W8aPoTzHXEvttTN+nw+fc/apEpBrZjjxjxxLyQ/tJOytQ5RjBGUMYXu
HE27dB1zzVO2jWoIwXz5Pa13jcwZS7SWQky0MvxkJCnWfy18ThxLO98d1zNyklnVdXDsN66vhQGi
xh7PBu6cFtqA690JBkGWO/uijRiQ//Sb2YzGJfy6+KlP9rRhOH0+nCKFPWPge1hrZUqWqY+Ypnnm
nMNpS2SYMDeAfAnthnEBHDMFitNG6BhpYvBOyfzZaqpdQzRXoqODPyXmt5tcfOtDd4mrOErnX1c/
56bxMpXMiYng08qAD0lu53uOpoZAIbRN3IyUJbvG+dJayVaDq6PKd372400RNvHZOKo2cfo3Zsi4
CBFrGvHoi2tlTYhAoHyh25htLGzkYSI4JWitqulXbFQWDR+my2UAuDfOlbbhQgARKWSBkKrZTlmF
gvrUWQdseKQSPBFZmOE+WWV5S5S6IQ4ClIPvsuNKwPj6ECo6f1iWNUopibGkIfA3LzTKJKwfWq/v
OJePaTSz02pRb2rW2f2cDdOaK71nndPpycHUT4V9DZkdjnBXWdxGtrOMneazHjHPkjHkPwWgjhyH
NYqNznvELsYaOyToXkARtpu9UQIlgNWGpSQdK5AOCAD30Ed13AhOi/GGCAXmR2icYcjL5sNjn2kN
+croEyQKSAdjSixr4kTmivHZ+1pcpp5I36WHZzEazX84nmkvOngkhJ62JMqUx6Tc98j8fKT0CWWZ
Sbfq8SaWA/itcdRpRHW0NDXyRKhe0qf4aZhC5DtNax3Qe2zGbbCjDV5FLbAJF3GJADB53fycPENx
wYxK0TiqgSXnc23Mk0aw0URO0NPWoDJ6o/+0atKmajSyjpuswXz6az+z299CtL/20FMrxcPGCJJw
oQX6dzk61xF75CINo6NhBkxwbAg0rf4e9MHnaLnbgSGKxfJZeHRBOoYpO/9IaOZ01/2xgp+g/Ru0
SwSFXKvJQ5wga9iwuJEtFh7Ifh6jDOv3ADc6Ja0pxgbVYpYdZ2U6rQvrh8a46umwMAIge96iNK6k
GyY8EYIKIsYTpgFDyHLny8gm8BH1p4AwVpL3TQkQMzJkVTeDfhLcPhZonb6/y5L0HaEBJKXnLQJq
cHkqquHZQ0Cs9P/ZcRz3tUvwnl3mS6PTMOdETrgeEvPHZbIxRPu+NG/FPMFqDA7qMLg6OXzbfmsQ
JdkjOvNvhhcwuVJnjFuFuZYaWlukRAgidwmB4p58qAw2QUhqUOp/dwYBuBVfFlgnq1gOBkCULDmk
URWuQiKM1/mACniMPJRLaBhki2Otn8hoUMDw67dhRLKc4wNu3erY6G6MV4mpuUgAgeOi5U8HOZpt
c04b71NHOda/PPucrL3kgOTKltG1ybdeS+bJlbqQCJ14A7zqs+4EpCqVfaRGaq1Y+b3KFhSYg0x+
Wpe+6paFeHCzk4DRUBTY9SPin1/VflSsIlFYS48hPwyGqQn1Q2GQjuW0P5wFr77Hrg4tC/sr/JnY
0WWO6tuy/GUNt7ey/0K2GSB/nlwP1VmDoH+YIlSwE+GrLHvldMz1N6cA5K8zS4fjwSZR++egW20F
MHdF+IE5VpegwNacete43XjOytfgkq8aq0S3XNywyAB4WyfdNh2xcGTkXvULATXGM15cHVtMg2qd
4Rsj4++UkM25wR4wuHVN9tRWxz7ZasAmzMhGPostQIlT1XPx0hyCg3n03pddj6s4qy+QecBxFqht
4y8F9iS2s0spjLc+0JqlA67Edpto2Vrlx+jhb8OaeHealga4/DdVn+48xSxmC/JfNIplm74WbIZy
xq0e71MdfrcWcvtsWvpkyHs58zDsMoxOpoRdDaZL5Tm7gpyOnuARv4kR2uGGatFDiyg+ds1p4IDB
ZIx1pgvBMvT91mO5N1Sl2ARlwKRb2qvW+Jx47ivFInnM8baF5D+Dn+XzQ/FbJZsJS4oyz2oGtUyC
kvG5skg6JR8Gh/Y3qEWu3wrcEvoZmT/Cyb7peShXIV92or5N9INjEQC6y76F/5JBq5wn187PkAAx
ncmswEG0aBky6dOxWzj9nr4O0MVT1DIBrBwMXEODFyIgh72lkap6ZofxwKPj1/ximTpa2rPNTVKQ
7uXL6jT5NNNBKN8GY1ZoONEpSZPDhNfOrBX4ZhTgbRwcyoqL62Eqzn+/JFuW6wJUmZbMv71LQC1q
L9NP7i6ZDF3MkYwPQmccx6wS2FBLtaCDv9ZwireILrAWP00gbCr7PhrYw3ynQAvmEUmBDZJl+tgt
UUsvLJ2ZpnYgaThloKdY33voqKMco73OQrPV0SOgBCLTJETdkfPf5NVtaMWekHSCTDnnHfPh9ddW
3xRsXzx0rdaX6xG0fmUlzFZoHOBdQbMijvEtY6xSkjQBLnUPUK3eRlBAKG2QdhjBXPGMnKEpEKzG
IpXeyb+dYWvoDwTri3DYYn0y+n04PZv6e8GrAgB32sMtUNW72+5jHOa2PKFegTV4M619qlhSIlNw
0XOWcUs/RGdX/nO0u5NdO+sR1RcUlHW+LQVvefTNRHgRI7hsOYmDuFnErX2rPXllCHLAKRsTyxse
rLY/G4nFFII84JzW0XRvAJEDFf3rivhfX4+vHTO/qH+JSvvDyIKZFePBmzRj960fkrkqYXKBUTxC
MKYgh7VA7rm07yPUmK4wUbo1vBbqzs6fUqp9U/LgBljaWVkDqImlts3kxcFhImgZYVLl/ZZbqVZo
YTLvueiJnAGVPjANHdWDwLwwZKZ9BMEbgXZ3znZ7LvydaR7GYiet14p0KGE+BmQqM3TuRPSsW2zJ
qjXaU6c2Tn4Msb+Om5DFqb3L8K81Po4Z/Ubq8laX4tQ4zpeVGbgae2xFFQZqyu0DJCBuUy1asziE
pgdWQ0dZFASdfjHySqyUj/zKLrcJkSSRJwKM0iMCCv4VH6fN2iAPo5Yj4kyYUdqbGYJCZ+jEaD0L
YCCUkhsgyYy/JOGUldlHMu2kUb212otyXiu/fG6j4jEWrNnQFLQeigrVG7A/3acWdwi7WXLHT26z
z6S5FDmPR+GyOhMRwjsAJRljKtXiNTU+8yHBjDhcEvdSqjNx4Mj3uNbQCxvaNrVH+orfvv0jzBvB
LbLjyTmn8bpCfGQJ1gl4UucwRh3FXL01+Buo7NR5lFgCPJTHlN7iJQklcYfSR1/TpYecmIVhKLY6
EedFhJQoL49u7b3HA/G0PdYoidZraMvfWFYfuZnt7aHGiQvsjDDoe5ghZOWfzK3mVcbqqma1RWnd
u3Emiubr0K8yMiXY+wuwbPCtIrHTw/RmSfXWMiSdcs6vXj7raf5S+slv6XgHQsU4zhv91+ut51CR
kGf58RVD8MVAhOv1XfZCMtHKJGrSJYYeeMRuMkzEULfeebaRxY4svJrqAH+2ba9M1F+UNBcjdUeC
ZbDvxwV6JAoOuI/1qu6yiIHnfoi5TNc6y9jJmBhrAZsObiOb0Ti2156xMUaKG9lLOGAhnOjgt+nk
jZCvgIwyJwq22kQVRQVKu78bqNgiaM6JZ2/run3k6hs3zLbGv2jddU7o3AX2M8vQsR0Z6AbKyTzz
bD91xe9kbwaBsE7dGEKKOF7n+qmCkwrQa4x+dApfb6IbIh+rzX9gomNs29UOTHlIOXzXZJxvOxZP
PcuRltRGdcidekUuCq9LcjYBw1CyC7u9mxZ9sqZlZGemJssoFQ24dTOC7MU5SDhYxURZYWzbYBdm
R1DwEzoH1PqjT3+W1UjcIohK01IaByS+iySfKKIqg1RtJkqB+AeDYlH3BFdU+osN0gcn5KKJEAwI
jPt+5/1ZtvEnZb41XXGvkX4ETUuXIzXtmEzOe9wxm0aYN/JfOSOStZR00AIt1kl2clhI5AqQrkd7
7ZDEXeXGs5aF+bVofnsS0jKLOUROSGkUT8/CPZXlaYBWj1EQOSnU6ZqnliUuG4i+bXCMPcRMnyk/
JmNl9q8GPnaBE6nkjwKf3eAPNAp86tSVGhKQeLYlYVONhmcXGsVMtWhXNaHKOEdBF3cDH9W5mas9
uLAA/CL4Plo8rio7B+/2zP+niqZrO+wzb9PiU5kKIpF3Ae7nxgA50p3G9txbd4QMdCwkFN+z7p/J
1Cb1Vy3HeMk9HFT4k6oLF7Hr0tGBBf2LExaQIXPHoyQoclml/pYkupACtOnZTc0GzhHrqpW9+ZhV
Ku3mCmDgcz4W0DVm7sSR9P3DxP2A0wGee7bWwB83DdVfDH4zPxLr1DrMwOINv66wllYFQ29NYrOm
DklxnKZFHbya+q21/noLc9I1H8UKPKcXbSMZropy6SBinheFINU9Y62n/5ARDzkO0o2jvoMhwUgG
ACV7BONzw8pSRytiuAdlgJym7Ipeentj18uuas0np+avWhqiou/WZYlGGxC9cuZe6EeT53pels+x
xME6L0+8/KH5KhH5deMddM42j5ttS7uZJFC2/RVG6i15V3XxwUz8VgyPutnjBwkpoazqRQ+BNCK2
0J9rZ6f3RDjTEBcPs3xp5Z7Zi5pOMZ8yVw2cyJPpbmD+OVQ3uXdR3lmmA0LzfT+7+/EtRE8dAZM5
8Nnk6pKuRhW6tmzME/hYgwpoCzdSWz1shIb6+yS3RgDc90PlGyv4cLoPEWxSkFigZwg5CvMN6YNc
NxlMq1cfOSR5YSNSrSUTB4TUsz8geQlxBFC/0yCWW7K4rhbxFk2ZrhPQQX2zcTyySbEfh/1dK58d
aGppjnYwkpTPnN4ENZWUmhM4IX5JnqqPtLNWOml7bI/Ud5ojqt3wALJJQQ03iRO2Jcw4uvM9jps4
uYFrIdNHJ4OIDTBn/UL5O4u6VpNseIriMiEz6sN20/EONOYO6jaLPNTfxLrT/IiCOdWcHKUvlYVv
w3mLInM/VfiApksVcofNDh2FOs+h2zzoLiJu6GlMYNWGzQpBFs7KMijCLg65KLJOkYnhE2zXsQdy
cDrprgKc/D6SeOCZNVx85xIZNesw+aoTw6AeTfIajP98ZkZ1sUu7Ty/qj1wu+xKpntXjBWRpPf7z
tHJJ9BflBwF6JFEpDw/USFynnhoPOrpzr+l4VPBlmdnS6omogtg2TZ/e9FYqRmnBlw0LthmSRUVd
inzVwV3VTjPnveTL84699dqnd4ghcw1e1+zPZlU5I81mRPw6UR9QQTqNd3ZZi5YaMIfBRx2RkDqS
aBb4ZVrNNFxV0QuBYQ0yJgXui9aQxQpJqeEyx+XRa/mOChkm0trRSbGg2TByNBjHxjliSNToekZx
8eNtED2Ug9GO1UmXBpuaRs7qwYG76bdbICGzvaMGD8fPUb5ORK14+rOkPWUHSFCjdS8m50tWDExL
cw9E6YziDC7Ci1SvZQQmwGH9A60QH4w0rjDWnnzWV3LYAIu16JYN9pg5q/2ENChug/iQmRwJDlAm
B+5pF/+5DC793n8zpxKgqd3dzUhn0oc3eN7oSPNEotG6xUovcBtn72G5R74MQOO9KE69liKecKbL
NM652rm6DD5T3C6g2CySGsxcj3SiNuYEUsH+gXET8LllhlUuycS34UL+yz+MGHkUIB8mecMymr/x
GAp5/heHb47d0aFV167+seLgo5b1P9XxpqkIoGK6KKzqbNQexLUA5oM/75RyRvr2xe7HeyhPHjHw
TSu2A8j4DHA7lOk+N7beQGiJSyUw2MRJMIMOydemeTuEHO0JVusg7jcaANEi9Z/KCC0AAvWOJMDi
SbS0gDtGlxj0zHpjYDyW+adDMILK1hnPJrF+TfCX09nZxR+N+1PF5RgSDC+tZ6W/Vs2KXKqyujnB
hZH1amBip4+YfFkfDDGgIOQyRvwvSl7FcG7rPbr1rVmly6LcJNSCCcQWOrjppsdfpf4aA8jzWEQz
uTaH3y5g2fHeV690w1V+DxGSDnMN9YaQLeFaFQyDPZ3CuvJXlWeuvBiJTHAR1BkFbk8Tclgs33Tc
cmHx4ZofXOFR/R3p1aIDzT1nz5hz282gbhxPUOJRydXXktuqi24iZdedttD5EBbdTKoF6SObZvcO
dZgjarAxb7fjU9VFR8/N4Ofs/PY9wB5sVi91UvqsXbWbQw5oCC+tHptlxAM1rYYoeCcHcNaeoD/M
3e+idDAEYhhNWqJjgVw1TB+i9Csd9BgXizpoTA1q55pk53KCBwCuMT06Ylr16ddIjHE1nnCqUnbQ
wXr3sKKJRkYedvpGcifVpvukuc9GxopW+4gGaLXatw7snPhBnoR7THnbqdcMX8UU6ItxOGfpyxyn
0gTADAV23eEeB3+yYdjg4OjM/7oeGSxQI48FGas5xojaO80f69YmfsQTP7N1LqCfxYLptDK2SDzh
yBCa5j9phbFwSY9uP0Yab03+Kudf6y0HXNsjvEwSK3PDvrJVJZyCswvBcxmz0RnSZTlgv7a/I5h9
Ar010B9m6NVKaj/ObNEasf1O1qGmRUMYaUEE60a63fwysW22AdkFfEF+Rh4w/SgXS4ACvFPuKk9I
1lKbPvlneNj1Txjdl371HKcfgfNsGPdR/6LkGoqD6u5a0UCxgCim/zoteq7x2UAjBObkLFmKFX81
3aLSu4XR0Zq375Z9FRWRcp55MBtASAHJImC7YMPv6na8xuwyJo22fhMHm86DgkzJuHTVe4aiuRnh
5ZmvIn8g3dbdcx4esUv4xWeu3sfoxXH/KsSCRfQONQQ4k04oNDWa47NYnzBILSPVnKP8x8gYlYGz
qh4p6pi++8SVjj0GHZwZQMlDjtGi7QOex3Ni+zCbRcP7cjBwl+BgWs66nZTDOG9cSuxbVO5t/JgE
HQ006YCGCAiP3jXfXHokseC9LuyPwXs3fRiTFhAl76mbDDz93alox3NUtF9IrLE5wB9AdeR7tzgi
6lN1h0S2aINIPoDM6bE57BpUErRI5TCAG6DOQc3oV9QmD9XvNBfosl3us9j9TFkAmhwzFC9YM06A
aCIHauZFy+JThBnXgmQTWegA8Qnp5FLqNfqUXy36bemhSf1LuP64133zr6MWsc0NhjcPoFCAfYek
vEZQvyMyD3x4U7LfmC5GOmoQtCeL0mEyS4+AdHPIvnR3QvxEvLBdLFp2BANTEsdR27wlq9a55JF4
bkFljGxKneRu4fOxfMJbx9849JZcrp1Mr8JBuPDbd+dC3WzYo7MKIkm/KHFIuEGWznhzir8r1Fa+
QjO2MPhmCqwZA9MIsHIRbxe9fui+i+DhwzssooPmf/bBS9KePBaONCdM/WDkqvGejvvC2Cl0Hzr+
3BAvZBK+2c6JdxDbmi+2UIo2FsvkOkWrih7cxnwjS/cUJXxFhFC5ENEBzEZ8AV1SHFL7txnee/zy
KRKdmO+rt17Sfj8RmuazAEUw1boKBwOLEe8UBdCIDI55+ijtLWBqLPHTdz5qyldXkAXDrhsS8LrF
d6kVPs0uejgE1JJnEg/KpreWIt1P0Y9kmB2VZyjxA4INHUc8K7tlNfgro8EdU3+G7NGqdLrGA9vI
Xv6T8BJ9XszJdXZVo5/CERpCSeQ4rs7xWtNg2WvCUeGuziiu1NjHqMYnIFUpqSXCb4+6Q545uIwo
gSoIyKaculVFe1wXA7KpajmChKm4orrsaqb9TmB4qbStB0dXUoqHg8MbzrXBBVfXw9rwlwIpQDF3
qi75Uyj9RHFvOnhKEstIt4wkNGpIObbwGD3lkKZmb8Gf1SYbX2hcPb8umTSoPlPWJN6V/iSLP2r8
+h5C67igGsIEQNbQrvJgcSpUzyWRjsXOUXRKrAMruLlBRzdI9xGghsJqExbbSUfGjC4wY/+UB3CP
3huU4UHVfGZqGybWoinkq/CIHdH8JcQ5DHDIY5maF58dBoR2YxABVRJKXQIFGeAMD6tMgwAV37DM
IomYWTWMbjDocgkjBVrm8j1JTSx3vBfYU0vqi6bQ1hEMZCxFfswjqvRDPGdQYlswyeCs44PFSNPn
801G71HpPwXaea3C/xhu2H2U3jHGONnZq65nlEgog9Wy89vGFco5FwzwGdHIE9zKkYmNnn6mwxUi
Qxius+ycqC0CAc0jBtlYZDUzBvv/fnlyToaLOa7Jd1ZtbyKWrw03pke9EzMDlZ+a/10xhsW90kDU
tmaYk35mAINYqkp7ICAEif3zIa5aM13vkXcPE6pHyZTbQTnTUEgHWnqO4fB12x6FAXvzbEhZ5xiz
ppSVzS7CDA4v9sn1fPCAck1bD4XoS8QfkrMtZNwCsWUTgTT26bNTQVodhWofE9w8z98bomQVLfvw
4yJV6BCyoYgdR0pYNHE0LwneVGAzi6RjfjiwV/H5Sy6sZYfNKJgZTTBrQKg38tWF5mPcRh6ROii/
puZfDZXea1L8p5tcflVqDwfx2SjfKxaBWf3aZj8lCSGQWR1+5snVIKARi9KSU/HddfOTRhpoGBH/
oY/rxEVzVXU4umOa3DO6WkGCjGxn+Uu906Szy/VsjePkjvfpZrQYU7ybJJrJwSIaOTpOWoKDZpNe
dnHVKa7OE5Z02WcgLbaYoxcx0U12722UfNO0C3bZQzew3XZe3QoMBKVexXOfMKFv/JhlGx1ijxdu
DueoeRHBcnNBn2xr4xuvZX0JOK6GS8D0IfO//AhSUTzsXHENzHBtkNBiUFUH1lpTxEj7SwyBscHx
Tm5nwzlQYaQpOJ6K9NuPH1WNGuw64vSIpkee1DufZUc9kYtHz5Ohta8szv6vQUeiB0Y+49fSu9+a
yfXQXsakW9ckHLM7IRjJ25nBpxEAGdZJYiEjBkhX1L50YPxh3FTShiC9c6ofiRkk4NdLWd5mYDjq
9CWoTtmAxAYDAuf8ZH9p9kyee6l7JNTYUc8ekah6c5sAxxrRn7T+LPYyHbVoaTD4/HXK3zLeRbTb
MZc8sBbCObDUEuBU1cfGPJSwqpP8y+XYjUhJc/+C/LNyimfQto7/sPsXWFE1jn149OPeZS/aJOee
Q1Y8i+k2CnOlAO5rW6vbWvjxPZFtLIpPy39K1DXDWNiwInTkGewic2HE497WbnDxmR+leVBDd6gZ
oQmAmx6SBgY+7Vn1p5ChdVt+1gQrQEtU7kcLB7b0SPzbonw1OiJmNiL6afsvj1us126Teq48ezmm
DRBCBY7hnxZRalsQ4yvrXA9gawa4zdQxEB1RpqGyjat1FcudTBHRgd1kYGw8uuwCRL9C7Zq1PCrR
Pam/Suj7BvPjBnZFR5Vrosclt/g7YRQ8R1JpMWD4/svlbbOZs9jrIEQhuY/kd01U+ZiQsAheHrXg
oRQdmvkBULvY9QyBmZnv0vJuQ78NffTruB4q0gKgOpToLRsP20jXLU1QDW64slPeseFJTQqTBasR
UmC36EvIc9QEmkaUS6yDseckDzlzvrZWeElxDOLANXPOsHmcuiWmIwxWY4rNCSWebizQQUjrkdTB
k2ZsAn3JNIanDLYGaAS7BSnPwLLgac12qn7Xx69sYL++csaryLbG8M69q1tbdNz9iCXuqarhKcAe
qT26wtZ7QpZMgkza+svYLX8ylI9PFBIKbpVtgArAyFCS37Ur/V0zMkFKJ/rJZouWuf+PtPPqbVzL
9vxXafRzE8OwmQZz58GyLFtOkuj8QjgVc8789PNjXWCuTQsSqs7BQR+gq8Ctndde6x+U4UKQn3JJ
/Jsg8GLJoPwvv/mgTWXzTYvrE0lFbgoXwIgEduYu8/jGIoviO4VWIjSoyytp4Obw4Tk9Den5kH6i
1hzpyAbsEsIMu78NqpUIHqMGDNZ1aWPUtm3Rghjwa8y7BzO/nwKXFH8IIs4+PZexyaKqsmr9iFq3
j0aSAWcHRr+lQaCOZRnfo24hN8Tm/DjXzU8n6Wc2ElpIEgCq2n/0xRnhf1mjFwWYf0qVmSh3QLy1
u0VTWkt8gEGXYJNGqNJNZSXcGy4Iirvh1C4WTY04JRKcGNHKCFL4Y3iqN1dau9TkK0TSSh9yQIvg
xgWAXcQ6qdtZ/cqLdjp2hPbVoCJe7eJScmNulShZku4KqR8Wyac6QvbdSUO1maqQUQpFVx8oj5oI
j98N3bvuFSj2bV13ExkPlb0bQ433De80+VVF2TMZKQ9WJM9y0OeeZ54a1otEXXaSwxilF/wETzsf
jjoZIvImAPnR2bgJixdB0rSXQD1hVm5gJRFrAqPBiAfyJG/P7Ic5EkQ5cUXMTLanevWEJPht2YMb
IxXr3+otuXKxjHisIvoJDhOycGStJI1nF4l7jyp9GSBwhnmv5CdLEwOf3EQkQ1cvbNWZ3lDmvclk
tFApktG+rEQPleY9i0CAXvVmRFL0DEDBrY1JsJBLLvmE7IdNHm8Cfmm3DXuxBc0tyDJHCuU88ay2
74m8Gy1yGKTTSFycgrsms2mjgY3j32ISgZDVnodqtKNYc+4O3Zqa3tIVV4Z6V+NvOFT9SzmuU2qJ
lgKg4coOSBBux/zWVZVVnXmbwYZanOhLCUp7tTOSO9c9V7R16m4DQU/BTZpvefucRfcylBrVfi6T
tVe9Fcpj3WXrsnwx0aOEBaGSuLbtz5DFSkhmejBGh5OhsIGNvMI2XBMwkv7jxZoUxSYkJ4y3i1Te
17bj9w4oL3QEZITbOKGMhGfhZpS8RUUloVQ9WKrGQnafy4jUEnI4CQduiQ5JLMFZ7XxlFWXqZW3U
16iTLqqg48eDM07gCjVIoPbdI7iFC7TiboyRhKSunWvT4YDoNkbiLg6YbUwtB6lvSlPMC1T/k1i7
arJbjxqjyiO1JizzkGFo4Y+CdaL0BgfjZGKualT91G05Psnpk2Iv8Hw3kEyGRAt1YOwf+36b8ooM
fEfY26YmDNKBf2R5tWjJbg1k3btopYybSHtVR2zQcOEDCAuStiO+b9vqLGiNdQWRpeZANvvqsm11
jB/zJ8u+bMot4oDUKZviwpYqXM/eQgvd003sv8remx5sMoDG/hlwhhzj5Ogd6UAMEwrl1feuQip6
CmMgOmw6xgVaBuiLR/j35MEGJaVJZL3xINL1wQ2B5Wh5wNSfqP/Cf1VO+uoxG3HRkU8k8zXst1r/
a4DuhpelkINFxFDCg79U9S0yMaSny1ZaZCa+v0lKef59VN+ApJ+IFMcK/dTTLxPzNoT02gyXYCOo
YEjDSgvP8/y8ky8H+X2K0F1B6g5kZqqeVR563BUqUgRtUD0j0sr6NgjffalfRQXFIW8deg9aszW8
mzA5K8gNmmApDfm1GKnJh48FDq41sJZMuwrCcz3BQ1C5K8jWDJVTSbB5KAWGxnNInBdrGKLca1Oh
ZHqwl6eG9wxY/rQje91BoECQCO2mYqFEKAEOmDk03VnWEJfa5dpzq0Vl3bSVuC27J13c+vKwwKXx
rDTDp7K5VsvrzrQdicWOJldDrZHMM9HACjo6xguJig4S2OnQxYqYGDOInjNpoxow40fQWxepgiYf
YC5dRV202UjyI1y2QDyONuowlwUSasFF7N0BC1eH9zynHPoi8NGMwD5kMoiE+2nxWWDUjfpcq3cR
0uTVEmCMzVuvxlUXiAU/qD0RkDtCNLCIVhrEf8oRb0dPnAKe4MSK812iXqm8eFOP2/qiKO4U5V1u
eRCTC4AHFG3i8bHRecVnL0NOee7RTzEMtCDEI/ZuXkz5M1hZ0H/uau6vgAxqRB46ahwTKm+nLmt2
T8mLRfNQUQOul8Bkrh3drpcq8cbo30x+ivK4RT+YlyoZ9WSCLo7oTebdvZkYgN7HMzMiWbYyZMHP
2NghNcHkXYvONYGbK+SmDvdUf90SYUZ3BSKtQ/oR1de6+qAmT3px0/lY8tz73YAu2T2nL68B/Ofd
ipOInJz30qG3G3grA/NUgbxtwjKGLdZdagg0UdABH4swNNjZMsSl6rTu14H8Ula3EmAoF4ibofwS
5NzjcqP4t1F0SxgueReoqrcqQqBblIwQ488DwimKp1iG6+p51DzJ3I1+ep3UT1zOCoDpEfDiazU6
ASoHdTBskmFjhTdIwkc+ZwQrPlnLJGgNtFG94DU2AwQ5vbNWxbXKdkr9VuWQias31//ItadYXuXK
W0UuQtPQu2ZrqGDaeDqYHQ5dT670Ycg7mUJnEV2G8pT+OokLZ7S3eXY5dL+8qagLJTVU7yV/HWEW
Vum8LRDagoEaY06KFGviUP4lOANGa3gg69EqJGtWd+OCghpOLhgyXhQIz5nNiUK1RCUHnJWfpSD7
gSbFOsw2Vk2mzGmT3SA/xIh1FtKnXN6rIbH4lHF1CUeVX53YGsUZh2Thb6PyLVI/Gtm4GJBlLnNY
wOWVic51/2HGHByTYbBMWg96b36bYHBi2DuPYlzcfeTFVTlMDNnzHAjhABA5t0NApxW4Uiq06P4X
oJhIxtx1lF41jeJ2bxYnkHJOY0/g0hUjRqHdqAS/dhTcBgOBmad413Ybb/CFWWY+IO8A9NggLbF3
WTfTYV5nl/qgnqcGSO2xW40BIX7KiWPXw2lsOZ773AzeuibDKIXrJn6SkwgprB2upxMJsPMccP8g
czBuW+doTTRAE6WPgOT/eJGgVV13lwVZYx9jvN+xwq6HvJy1p565dXOo52dRnS06MPv9dS5hPXSN
Ax1GV+ReGjCRZ+24Bf0IiAJJFwAqpBkTyVu2gOnHAWcIOIvgsM4G+Soutr515Y2rTF+B/88AZw8R
6GgZPkoMBthMfXika9181qG824O+sOoBRRI0ETiM4+uh4+KBTf4x2p+FdBvb975+kyt4JYZ3Gnn3
BLyHDoBVxjiwUT1oOTd+vDNtkEDFmabIF9KwaQmdPbJAwOuEqpy10pXUNPw4XAFIrNf5fam8+ClA
g1UyebR0qwJY6lDiguZxF8F6pxSNsXZEdachTrsZC+qcvxKKBRoPupaUtuwvJv2GWq4ggf8qCA90
fldKbUy2Y7iCrz5saY4ZEyPTvr2QxhcpuEc1Am/B7jQDpqKBxfY2IRLwGohMBNK85KXIdfDrTp/r
ACV+5fVDr73kFFugrEVQH7X+uo1+Sc2uKBBuW43tlYT/G7ltw3sxmusU3ajiUu9vu+DVJE6Uz/uC
gIIEQ3Op8yKbtH+Api27EYmStTLetp5+5tvxqd2g4hEgo8AJlK4nHxpBysQdLr2U1Dv6jCK68HRj
bUCJaAcEUVHuB1EKjSLtof5aJwVZ2PQKjb3Rfwm8Tc5RLdQrQYm6BVNPFukkKMhoT+rP6xicUZNQ
I8oogdpktXdgwKwJYVnz72XTn3UIOgn5YrSwLde5G65H5VdvnVVoyYEfJz2wNnDGcWNq+1s7xEbc
KUbQIwEIi1tbYFv9puWvunvjh6sQZYPOu3KJRsFfifA+zu+k9hYwPZ/hFEczeUCmk1P0PRDGsuEI
j7DllSaqzUZ2eaYs6+7ZHS58/9LPz0bpusdACiAuctQfFRggJUHZEGmhEM5WtZMwGBDjtRI92P6N
aXJqwMqY4GVGufPdC2+8IsbvPEjRpzyAoxzwaYNaPeI15NEBeo3SeduRM9WKpWc+96RgJUSi8ve8
vvWR8JLHh765lvJbxQXzSliUbY0cuMGVajkpN2E2gICQrqICFxF/N+lbSSTfIdrm/Z2r3yneObGr
psEihlcr1c++escerfX3keR47tr4n93IYI8T/ZMag6B8Sra2xLDOD4GFbhAL8oNhrUFaNNHJ7VbC
/GCopshoQmdhYiPjIhf4IMmRxOssNOFQGJlO+ua5C18NfKEw7PN3nfEpgTuJ3Oc8w6stehioRcqA
pnTIfRrE/R45qxhGN2op+rtsvZVIxkYvpWh3gXgt4pQXM2OMRoHxS5bvYs9/rip1Efvcl5FjK4/g
EVcCB9QaIWD0eF/c7qonsavDr6JG0GdnBuEr+cmTGDUxE+C2clVqz4JlqpQvQtQfka9vvEac6uRQ
YA4hjfBsG2cj2geVjYolJp2SHOJbJUP76BYEkesGFXjF3jWMXjOVJt2PyQ1Pku97nuNGcamSFE5K
73yy34Hq5ZpXeUf2D8Pkfh2Zl0b/XsLVaEaq/5hcD5Z9Tt6UWG1tV0/W8KmoW6CN4K4XFWQLD0xK
WTmxjlT9k9ysfMADJY+YACCMQK8zTZ+sDuVf+NBR1lOJDSEhUlkzl6N2p+EC7dW/yCOWrN0MGmAO
Gb/4FLxAQR+cGGCLqAVeDMObcLduFy9bEqG8U08rzz41II1ry9ZGw81YJv1t2vVvPeLgWvAWmXAC
yNV5CU4r0YmEPZgd3ui8/RTpEvg5WSGeE8F4FfaTQUh24eYS2a8nd/Ly0l+0ZB0rGopl5EI0Hj+D
vPQA/OfSJ8rYCic2tZa8JbXjYnUE4aBIF1RedUTSKuQ/c/1mUInBJy1GRIOiXzlBaoPNXsQlNvYx
+NStDtADJQQ/3Cr+WgP/UZNdtvy7fjIJgVDVKGRJCZnJB5io5ucdCGqCctQYkdSizMHrnSI3lXFQ
tUtpVHkqPiWJ8WIXxk2JVEoNbQSUxqnAHcOnDEG1JI5e48rCGOBaqtaV+RK7N5FB4l5aDwxzEr/8
LsH35UKHozb4zz6M2ILCkk0Rv0ZZ15zeaxLyzspLb7rrFgxOyZtzRCe68fXHsX3K0svBc4LwWpIu
bOoBmQH6VAFz0HWk6V8EumK1X54Z/a2pXWjNqmGdGNWTqm+s0jGtCdO8TfL6VM7hDHZwgS/zzoan
4jSlI4K1DlojvwwHnMU5OXa9em9XK1/Cn3Ip0FmdCIZ2fm6YMu66N/hOBLgoo8pSkw+FR67ft9ZF
nyFFAkILIeeGuyovttB5fZI21fDRW69a/5CF5xpk16JNoBU8B6jYddVu6AjmPezA1yLcWuW1jNWz
tWZiWmownoXoAe8ZvIRcJJMFD20Vmgda4pPSzHT+xOTvwvYOWb7Ypvzq1NPe8SmYlbtcviEqGtp7
Obi16ETCO0fCO1tM2hb5r9Ag+YvrmVu/9rz7ZAQQS4u6e32m51dTnciDXfVc+q9+fVujg9fHvHDc
rZ1E3A843XBhJqnjt1slgEtg36fBZYW+JcRbRawb93LUzxUD4xTqAO6rKN4s7RfiFGzo5wBNddFc
99RVIiirOhL4GM50OdVVEjPu++SVUWafVf+poIGJJ5NtPvggINNyXAzAyG3vXouvsvaBSN4cn5tk
K4sniQDA1xwFEvDYYqbcIfir/vLY7UO+tTmOJoZGHyGWb2L6AmpYg6QpBvNchh+UxR8qld2ekpu/
U923RDiWt0m6K3janFTornhOrlwJm8KeoKoXXJB34Ak9PXaClALGTg8/bPtG15FF60HOXgrkx7To
2kjWRIsKMh7ts8CbqNeLU029tD3EoT+7kOu8vasN2IFXBUgomfSE72Fh2b+J9smjGFfVN3VNVQwj
01I+Nwrw4UCfpFJeysY2gFWPYjVnEyiz+1ghCxEtVPdRVSYbU2pnSDp41NBioPxe6WShdErJQbjI
nwKjrdznxHTheWF5cq2Qwzf5jtWAedwpMiLk+tquL1g6KYpUDcL8qNSRZL8PzQc7Ts88HfGW3j3F
ok0KUf+Cd91mrxNkOKckYI0fekXRGclH9if8nqqGr5oIbqKtXKGjA7jDfJQDf1EOKCVOeGhqWNSu
3HCbpyrYV8cdfiXho0XNygdwlW+l9C0c0D+4Kttrz93GLuaVpxZhQYSz1bqyOO0RHbGY2DSaKrOT
kQPUsDe73xjRThluO/OlVK4U+b0FCZ4Rg4vkY8CWU2cE0ycVW69khZt2hkalB0q9zPnFAA90xEiB
RWt+e6LjiVqM75XhL3ygUTXqVnlbolzc89+NK1lnMmrDebesoIS1/EkJjlR9Nrk3enutlO9WzUxR
XdQ+mvoSf6us/yir6jbutqH+ERWPsfumkrqvL2pzq3kEOkTNjX4VTLJntkQSHYpZ8yC1m98q8Qa6
WktZPwsQaxbhZ886yXyIJApB7KUOFmCETJR/2NVt7m89bJh+HzjT9niuTcT7BwDV1DAyQGUQmaxS
vXC1NxQcr8zyvOs+NKKTBjKIUjyl8pkW7yQdsx+L8vxOJgdSIs/bq8RYPXpFLXUNBRAYCI8uZ5t5
PJLzXy2c3ChHPiS8TfNNCfUYiW7unSfZ3kEUXMjKXWo6XlmDnPmwCcV1xZHhoErx0qXnNiSmgPuh
YRKwhPXRHkJnA10pdM1xE9G6/MxIJlUW1p+hKVc1CDeIZsshjE8NBcEIm3AHQzNilYKIN6rAQtuf
XrPW7Q+tQv8IGJ0Fs6V05Bxlv9HCXiFYjvomF8myAr6u82pvrOd6eEGDAVTHhQQsxAj8UxQP8vg6
rKfCz4kfbHKLWtuN5n62Anz2femBFF1bQIKxz6jrm7C9tSkX8nf/Y3deH2qWOTpd2t40PKO8OIWn
AJa1jT7EAEAR2oyttCf/Ubw0GY2AvwoRqXXJtmZba7z597/+1//9P+/9//Y+s00WD16W/ittkk0W
pHX1X/8W//5X/t//78XHf/3bUimyWbpmWUJRTWHyD3/+/roLUo+/rPxH8m11qAM720oMcHaavvzp
53VN1WxV14Sl6aqsfP+8FZHvzcF5bHF3wxZHJhdt3h1uwvjRA5rQkb20NdXQhWx/b6L0yGuGSCxv
kZAfrIeoXhocboHuLQ+3M43E95GiE/CCVYZKA74/G6kSAgAaW3aKJvEml95FDpA3gRPzy/DTI03t
69LXpqxZl3pXC3B7SbdD/5x6v2w0NmyCRxMj6cN92teQhSUn1HCN/9Gm1fFl9kUDH6UI+nSriCUC
6TUPXgO8/MnhVqafOxs5IZsmW1C2bcO2te+tNEpeDnogpVtsPgkZ+2BZPQ1IX6jnRfdxuCll+tah
tmY98jCBZpnTVkb5OQZ40IxbS3sY3PPQ/OxJksNYa4C8++JyULnwgR4e/gVTAz9+gAWaGaCfoiry
NORfhtRzsdJrsiTbJmtTRp3h/PDn98yYkL98frYKbS2vSm2Isq2cXwUFFNaV5CHzuzncin6kE7MF
aNmWYlkdrRSUxMDXCg7+13/WxGzb1m2iJmlAEypuii/QqDlaD7ewZ6gwkWR5I1eKuIcxayHui8Yv
dKzG3+Lsxe9f/Aib7yNtKOrPkdJVXTU5GnTGRMwaCT19gGjKVo1ezZPPllS/ubHiNaqBSFLDHu2H
hW8/HO7Yntn52qYuf19iXQXko4msdJv7EDCsxyi3l+7oHVlpx1qZHd2RX2PQHHLeme2jTwWihEnZ
9cORs2HPqTqNniZs2xa2rM9WWjqaIqp19qtqP1TJ6YjcNj6GjQ7PcHw7PGzK9K3Z1tQ56GxDZ1HY
XBbfx632O1QWenqknUWgTBZ3BgID8bPLSd5y05vujYpz8+i+omFBAT0ebsP+AphvdHb4h/wYWVOV
TZnlomqKPv37/XcULazc0bPVHYzttnoq1XvVkj4Ot/HjGJq1Mf35l2OojguEC7nckR/epvbm1z/7
+mwk21K2ZT/k66VSL7voVAKRd7iFH5t39vunP//y+0vXUJpepgVTwbKBVwzvkcvoyO5VpzX8bUVM
rSgWa2E6qQ1ttvpapfCMsIqxyLDcz7rwzxBAOlddfCdbVEib7h27Cgqz1VYAIzcGbamEzRlPOAfR
O4TEY3Qr0JwIjdWQ2UjERjzQtLXrhqvDg/FzMg3F4JfqFpeordqzQz/K3F6RZTgPjf1oGPfh+p99
fjYKEBTrqEMo3YFXYBDnHtnie369SnChyJqsEqj9noQvU1lEQa75vY6+3nje9KuwP7JU9n8fWSJh
mzK7ejY65C291pUUdwe4jBKB9Rc/XzUMk6tEUHS21O8rUU0LJTflytyV1XWJa/TlHw8+EaUQhsVa
JLCcbSX09kJPQa5xh0gENfT+z+dW1adoRBeG4Oib3U9Knul5KMXUzMhHqOykPz4JDFW3VEtThMZ5
ps2+r/mi6mPJlHYBqBYvuyuk6z8fny8NiNll1zeGMqSlJe1AYIfeKs2OPICm8f1+BBiqoZjoNysm
iWxltnp6TzUVDbiQQ15+QNpogo7+xQI1TN2Queg49K1pAX/ZALmch2OYV9Ku8j7saxV/msND9POs
NISsGaxNQnlVnj+ydKmupQHVUnxxTwfsWqm5jee2+ucL9Vsrs32gABKsS00LnACLl2EBLPZwL/Zs
42/fn92KvGTjrGr5fl1e1MEFvgr/7PuzWeCXEzajtuoMD3AKrOLPz2jenorKa5fgjAj5+ySXVofk
nV6EjuLihBQp79pYvR3uwZ555oqyLVsWwuYVMGsCdopbj70WO3AcIMfFl7wLSRYcbmRa77P9wB2j
8ZYWqqbS0Pd+VEUZD5TOYkduAGda9+5U77wEUkFx5XBLe3Yem06w+UxZsYn9vreUBE1ummFTOYl1
w+s2AmZi3x5uYhqRWWe+NTGLIorMR83VLiqn6EySR9B1kcsdimuls81HdCfDjdQF1DjdRIgjvdsz
jjYPD5msh2II60ewaRp+GaVq6VDdjKgeG6V8E+Z6s9IajZSmnmHgVsTan5+W31qddTj1kaYUklI6
Z0X/FElPh4dzzwLk60KQMLBl8jqzLaoXPbiNWqNPykOCqGPVXmQUfuNg+xftmBBKCPDI6/x+5H85
MM3KlrOup24zBveNvRRKuyj0z0aSjszRvhVI+ouoYQqsjPlah6pjelWhl47VacAqPzvKYIl+ZA3u
OddsXUeZ2mJP2do8w6agbFvA/y2dxASOHwTXQ2leHB6vff3QDWESYJnsp/l4lWnQj1ZYlk6n9DX4
QCvcIRcG98+O/SNN7VvWpqrSHQJnRRazV6Enh8Ahtax2MiV/lFQLm8tJUdK1zghcqegcS4Up+4bP
JD4nfvx96s3OIw3T61rAYHVEbqWASbpz38Am/hcgjzPPVc99VXoKUnUL2AOC8jpDuRLL6TOUmXd/
PshffogyC0Tqoiv9eOSH1NC6jBbLAjDkxePhRvYdWF8bmQ2vZttobpAQd3z8tMYH3Vz58ZZRdhEx
ILw93Ni+ZcPTm01m8wJSxOwAHivZbY2pR2n/WNZbF+VLPbs63Mbe6fvSxvxAkj1Zy/y0dixMGyZh
ybIHGnm4jd9DPz/mWfioqlukxrhQvt8ktmnLndB/w1w3o3s54bsQRbKLZ0VLz4ULw2IyoTjW7LTy
DrU6u47dzlNcbxwrRzFd6PUXqXhwu7UvHjRqjgZCTfi8H7mc9zapayZ3v6Yb2jxz0Bd9gZeuz4xB
ENQVJCndTUw5BFHQk1D6FMWdiP7i+DK/NDkLm+y4RkXfosnALp0KCbMWd9LD87d3HRrkfmTTYqlY
sy3uZyAmpdytHI0HkHGNKBfGU4eb+JmnMw2bOMNigcjCgrX2fYm4VipFAUeJU8Oiy4ARhvbWqDZq
g/qLuSjUD9SuDDtawcpN/CON79sDlqxYiiq4APR5oOMlkj0WGntg6E9lgBvFkfV/7PuzPWaFYCw8
wfcBtSJBLpojb8h9h9LX3z/bXlGbRXGkhLXTDCTVMYvNAGZQVNMHFF4iqgpw6XygRTrl4MPTdqxn
sy0m/A4xe4ueZUCvInC5dnckYJrGZr6JmRieTSTsLZRDv68LZYBCnYALcUqxM+tHWJq2tQ2Ujz/t
hynLPACh1BJZm/M8U1izLoZQcFScSVp7GqvdkYH6uYWmBmxdoXI+3cvzo9z0hNcXLQ30j7W7UmF7
oM1yuBN725iSZKrAGtcS02R9icpEF/eR6nsVlctVEcHchnt25Hz7ORt0g2c40aWJ5uH8RrK93m2F
RBMZTj1gdShhY5USHZnzn6vqeyuz/ZKovVY2iG07iXgKtVtgbIcHas99RAM2VVz5v4dqNhtyXUY9
cWXlRBi9Fw4enD5rN8lXPeBW1IctJV3i/HW41X3TMwVkpoXYvW3NT1GqNcmoqlblDEimSUBcAIBU
7ZEJOtKIPQuClFbrccMyK8fPb0edcvxppewO9+PnacNzkEWgkBWTLZJX35eZi48uViTs+YBaQL3U
UQPCPSGEG3ca5EdOtv3d+Z+2ZueL3Ft+XJYJux/vH8SE0Y63juzM6ed+P2C+d2d2wLS1i3ZAAbfD
1Dqcf6g+mhAZOsK7ySkF3MTh0fsZIXxrzphNUJhmWS2mE3MAHyb1S2XA3twHVRVfIu/XK9dl+Ha4
xX179st8GbOQNXSLnn+IIkFgtNEtEBVhr+rmyDAemSlD/b4qWqzURlOnlUra9OGzF165OAYd7smx
NmYxQl6rQYOoB8E3waN9Cj0SFu7hJvYdPV8Ha/rzL2dobxS6VcC8dixxhvVapR4ZpmPfn7r45ftl
09ejWxV0oX8U+sKUNn/x+ycQhCobvP/nk51lIpPjjg2DoC2kI+QJPv6iAVWY5LcoacjzUocU+prc
FRpJofDRPwvzh7/4vMYByV1p8mCYTXHZy2HTdkrlYIOE5rW6+2efn02vUEfNGns+L6vSkhwmqrSH
G9h7OOoc44rFRfnj+R24qja0iguiVakXAix6FiLXf9XpH11fLifM6+H29p5eU4bf5tGv/ngiiiqL
BiXzKwQ9sb3xKPrBGKw+5Xg8x2hhmejd6nCDe88vm76ZOqCUH2+BCLPOPDRE6bSxfjEIHPQ05DSG
W81c+/B1MJlto/TIptl7glEaIak6vULU2aYxm8D1GpdUXReVQNCsE9HepMmzpV8c7tu+zTnVGcmu
6tTB5mt7TEbdLPOEbGSJzi2cfVnp//i5TcxhqsCgJizCj1qbHpqwXl2NgNlOsImGXRUaR/E8e/vx
pRH1+yGTC6mtJTw6nIjpMNANH/z4yLrb81773pH5RjULtylDs3aKdOO7dyCvwABCbAKnOKKXkyF2
fV6jrxJDIwmSIwHivkWocgQp1LUo/c1DEHLCuiIqpXag58PePtOhC6BzdCqNH72hY28rTgs0Jv98
dWgKRUBLF4LQcbYKtSpTIq1KGodU3snGhSXzz74/7YIvV4PfBa6oBN83NX8Ro7nZA/o83MS+CxRg
HA8EYl/rR942TcuwStBLc1xsdsfQQ/JAW/AXj+yjfftV03mATPVSSi6ziEMeKksPpZSeGOqJZ0Ct
W6jqCTIaR7qz5/DjDKLeYnLZKfY829J2PZ5nvtw7mcihbHXQVi86OOnipjgWiO7ZUsrvhyHpaOzY
7GlFfpkcKey7ME/qwTG8D3Rm09fDE7NnxBQwNqpucG2QOJrvptAYWt03e0fGbKQ7G5OLelxhZ3m4
FWXP/NMMmRbVBHQly+r3XkRj3GCCNvaOgaxqOdFB0KHz7sMcS1mklqNtBsa3bsUCOOBJjiJbhvFM
JCBBCefwT9nbYSGmpDihijmvGmdCRqoUurDTJCtUhlELc911+HK4kb2T9qWR+TqMRKt0cggtD8Gh
+wxR58Pf3zucX74/G86gJdWie+mAss4FXvbQFbX4yHV7bJxmC2PAzEFvtYQuhO8Tev5K0hcByk2H
O3JsoKY//7K6w14axsJgNvzqHIXPoNoe/v6xXsyOTlH3iocHKwPVrAExu+31aF/Zf/HAVrQv0zH9
ii+9wOpFwxcnGpxAvzR8aaFD49G4fg73Zf9YsU2JE3T7RyYnU0F6y342OJV1iqykGpz9s+/PegEI
QsElkUWlUDDRzsP4yAth/6L9n98/HapfRsmNUR4wFaQa0Xl1lTMdcl97pAt7m+AG1gwSHaDWZ9Ot
WV4S+w1mIAYMhnwJwcxQln8xSl+amI1SoZXYBCTe4CTlDWWRsdj9s+/PRskvtQhlJLpgNwuzPWXX
Hf7+viEC8qoZ4FI1LuLZ9+WegmBbI1ikG7tQfh9g54ThEUDI9I1ZZkNBYR3bJ5u7EeTV95kubcMr
vTCXnRCRHEl1PGi8anEejGsfvZXD/dm3K/SJoCCI0+nR7JxSKgR2Mlw1HKW7rGRcXxHpOtyCMp3W
8+4A8wInRbXR1NTZFVzKY595vEocT2SrgT2eYHocdOlFY8nnWmXemOEId8p+VHQ0QVDfP9z+npcd
EGUFIoNssvHn4R/GMLVXAFdw7GpCjVvhWvXW8aSQhg/Zkb7uG03TkIk2dYKBH0DYJOiGkTSr6jQC
M0fQjljOH+7NNPfzwfzawmxtVGPdurlJC113ilzNWf/LS/5iiVO1pzbF4mOpz5ZEN0zsmEzAGEpO
obGluC0eg0DvGyeLVygFN+pSPIO/r3DTdQUeNf7oZCpakNGkz3ekE3tbYDlT2oZjbc4XnRRKuT8m
2eig13jiox31cXge9p0DlJx0UgbEQfTiew8GjOFqIRNXFo2JK/tt1GtotB25fvd14msj059/OfID
3HQhVeeDM8JS1U5U9S8O46/fn01DHQ/YpSEO4mjeCpNf+NGHB2nfYv36/dlijQfV1cOUKwvk1qpB
hijxH3R1O+JDfLih/QMFgosCJO+XOVBPU1236KJ2cKJwXHoI2lj6xx+3QFoOrKGiUMv6mT7xhdFX
GjaKRZlcJH6/Mz33yNX1k2Jj4mkGCkiDzwOqZb4rksTXYl0rOnKYeMgWlN5P8GJAEVMUydlYogWs
tZhymhKScXZtYCvKqfpYiio4r/oBqWFcj9sjJ9qeKfz2m2ZTqKAiaJk5v8kvz1ULhSCUTrObEhX/
w+O7r7TzraHZxRr0UlLIStk5WpLCJt7K4T0+R/CHMZh4MYadiWQnchl/06oJtgHwKGHh/HLQFdKt
ZeS1TqRBskSdwM4Xeb/CzhQnQXshp3eY4ZRafqTdPaeHSrmPdCNEQZqfnR6SHeOCaJmNo9ivIWiD
coIE6kcuvj1hBJjJCc9oEEgQT3w/Pao+cqFIpC2gsispxXdq+IyGjRSvlfrYg37P/gPRKE9oWS4n
3vbfmwrjamx0pWmdDv10tAvGPz+oAOFyHVnA/n7mP5os8q1o6DsnhM9UmsFNmXtHch/7pkRnARAp
kGP5ESbI2pBkhSiwNkhOEzaU2Cmac3i1HWtitpfKMohMr6GJ3j4JZLTy1+axTMGxJma7SAtV5BtH
mtCwYA8ue/x+jq3dfXNNxZ0lRVJXo5Lwfa6xZc0Gm1Ycser0U1yvDg/Skc/P0WC+aqa5rPH57sES
N3X0568okjX//9f/Dla/XKnCqJPebfi8Xi9D6TI1FxgXHu7BviPzaxPq9wGSM6+FY8oceA9ljffl
CWrU/4+081puHFna7RMhAt7c0sqQoiS2XN8g2sKbggee/ixo7/+0BDKI6N4TczcxTFWhTFaabwH3
u2xkbpomm3sYqtQp/aI7Asto0Wkewl//m4HxD/gwUYHiIxw97odRdPN7nP7+h58fi+qp2aCAZ3o4
+VWu22XGjh5FdNDsDN1/iI2Q4/5jYTIAVReeXCLleQyA4l5r0fpfBjC+KXjRjMHFz/OT9CqQc79s
j/kgljISR3MZqXPHN9Wt/2fAmuwzYceNjaIE3oB1F8fLjvIWb0hWtNZn9kwp2rknmmrSo04bkUU3
1DTwqwyG22mir49ydpsgh6C86vnPyoLphcqqbt5U3a2ufM/0v08HjN4Opy4N7NTdTYeoJb4f64E4
ugUwa0QnpJci8VfjCekDqPTQDjRmTJ6ZVSKXHF42NT2aOq1oNPuw4j+AlVESNK4g4/l7qUDRGnJU
ZP51fzbP6o/GJlUQwtZcL9Hs/Kjzgrdt9DezLdVeZfPgITVrdtry8po8c/J8sjeZzxh3pvYDNz+6
afwKzKF1HHSTihUdJnMh1DPnD/Ghsf7e0vl403x1UDrC6WQFPI+66H9mMzfl2YF8+PXJ5iILV7qN
yq8b1gGhjM7Y99a1Em0vT9c4HZO39KcxTM7QsnVSvdCw0vdXbYS8cPAi/1YhLtfO716ql2anzvh9
k3ERuVcIhJDytakxpdtkEthO6IZMCNeWd16cOI9QTaE7l7Zz0+ihQALV0Z4uj3DiDpzYm8xjbVvC
NgBB3NmoOYftb1/7EpM6uGxksqVGI9QIEy5AwcHEj56susKPbI/IYX2Xhmb5pRKmCcURuC+5JGfV
2H31EDr1XBxuemS9W6WxwNQN23BOK3YTpSpDxWzKu6qxHwtA0mh1QeJotsJsVpoCoRaiH6DlVR3s
svbH5SFPVv9o3ObeMiijwrm2plHArHZSEDlVcVfCFW09sDzovF02cWapYIJ/ycWNZYHTxcnbXySC
KKk/KmEDmsiHfEfn7iLP51alNtYufdgI78PRZUJWlIZotNJNbOlBC+LVCwu0+/LrIpWuAuhDmWei
UVasc/urGUlrv6qfqqx6a5Ao6hTnyswtZIweC/KdnrTvgQkbqJKbCJ1abnSfNIBFUPPpwZCl8Fxq
ZGpx3eEBrQX9krW5b9r+7zyW/4yCFLGG9goVbtN1GLcmavaKI+7sFAhqgwR/WsbXl7/KJJg4tTFV
CCDY4WVgkAUa11e5XQGEMReh4HGMnKST7IN45mZ+v3lPPg3+kaGQvmRUk80V1X1veJQC3CVgJX/G
SWvcoSqT3sZFVV/DkC2RGNWJeZRBtBCO0+16b5BXedrAEhGVQQbNSL5ImlU4CzlBREdLaWyjUV55
1NXqF+ESk86BSgu0hdXH7dzRQF7/ZGnxsKbkUOe8s6nSHQ+PD25kg25X6tRuu6+b3tklotokebgr
dB+ymd3sLc3MbmRqiK8TG4HibJCPnu9/0XwtWelGMFwHZknEw1Gle8MGs6khdbWJLau+UfxaffBS
A06FxCwkhRpsA2Gh4SqX8UOcycZO6Lm0Sjsu+kKyQlgdUbkbSv9X7wkQmAYQJydoh63UNZBX6dMw
yKpv8xbOvGkbvxoDXE9XoMAs+yq5tQCyajASkAJ8qPXQdcaNlKATlZUwEAqhf5M70Oki1lEbI264
RjrnmA5VdNArH7Z2tUdc/4fdFe4mTwGUqrkm/0iNAdlSgNPIjLe/hWW7V7mP2lgVH/wuuifsiH6V
STlbJ+B9VPIPOTbqlVc50k1ZVuoX21W7fdIjpaZFMsPJgOD1Jnp2RlU/8Ae3VwaaXTe+5nxXYwfY
HGiZfkD/UpLQfXIDx1v6nqssBDoyKy3vu60plODWdase0KdjHEqSZl98yUCMKdaCW7voICxk7bfU
0n9nvQb5ETp5YjntWhuRNZ6PHnLr+i+p44MJRvYYvUYaWgspE1s5xiVJChdJZLRHb/TGbveBZh6N
TrlJrWzjpupzCDuvrYJt3+U/MjSvXRs6NuyAtgTaZgJFIrJHqadEnge+ClVFl7f36aFr49HwJpFl
atcpzf+8Wnk+J1bnoZKrdEdb3cBt6KzbVlpetnJ6K3+2MrmVuUWVvB2/nIpWuQlfPNbeAqGtLls5
HQt99fb79YG+wUmFWWF7/uAbOieHbr01RlwshOlvUljwsWr+vZ/BvY8NuhhRAZleIHVnqMVQmYBK
Q5Toym7hoPVmBm+XR3Tu1iXerlE7RA2zPc2LNU4BHM/jLHQfKmNvxzNPg3MTZlPlTZmFSYn09Mbt
kaVQiYcLYOjrhi3rfQPtZLTry4M4YwVJqFFNQXFME333z0ssNdOM6sW4vKuFfVOCrRmgqgj9d+fP
da+cHr00/9K6jvwUrjRZkM+WYlAmqYg9+a7Q09+JEhtAGIubqkbdNEH2UoobtEnH3rTLAzx1B8mH
jMIfiIcRDJzuocCqHHYvnDNj5A5VRQkd3tFp/ueZlSb2ttLbv3zqcyuPJikxdBB+0UkqTUbaDa2Q
0hicsrLSnxpl5p1gnX6zz78/ORYcRNRVNef3kx4Sd+FV3+Tev7MLhGYBQjSKum5Qx7URIrci8G/p
UxTAhJQSsJGvHoRafcA90G1468ZV5T9rof3FH+E7hoG0Yvbm0rjUVMoqR3dcUQZIVYmJPKGsPA2K
senLbw5i/rQEsVTQ1gMQlNcvceeuS02/DzlOFdhNmTTc543zkCQR7q9IrkWGlnnQPwoNOI3HU1PW
6ic/5bFjBYCKvaVUGJyj+iqzm7VCM0WLVDbiulQvSbd+gxwrkD6yKogxItkIuKCw412RIedMF/TC
Qfw0LcyrqDWWJgidUk2XAhqFFiU3UdNseSjMRLPV8VT87AnxzkRxQzZZVZRgTpxUh0szNKNWvpPI
W60LHXFDS6jZvWmW4qmS9GTl+aryGHTJONuwrF7zoMqOslKXT72kOauyAw1m1lvX3A9fWx/5vJUU
2NHecc2U/xdYUF3XMhqtECMvb4nTg+v9L+aNRECHXsrJ+pH0OrP0ODH3vf1a2K9zWlnjRv48M5/v
k8nMSMKP+kzmPpGz32GAksetLL9cHsGciXGEH9y4TrU7I1IxAXTT6/alvpTmGsZOz41xFHxb1FoI
zkzfVFWku0pFC9HeKrk7olXtf4NgVBbow8/s59ODkVQCkjO8rKi3JznyeTC50tVDlSnNXnL84kGV
pHaVVz6Kqw268SBW6l2WmtK1W2vej8vTSLnpybci+EzEEPFTXlwnTeuWiHq/x2XcQxXZVr55pcY2
RIbvKIj3lbTIrDc1uk3sB4VaVQs8UXkv2+XScXhODQhEm8FCU9p1ZwJiS6OFKjtXnXn02ifbfNac
bNG396b2w0y1TS4LXLiSDOIPqxw15POtTzlJ1sBbapZ691POQWm1m6LMl3Z+R7nLRtW/9Fm0jHVp
KToLnCSox/53KL6oxi5srhznyYkfG/O6DaKRBrytFUilWr9SgP6V1CNQY447+SQNr9BV0eB+RXF3
0eX1Qg19LILGqJZJ8qNoGeCN2l1nyW3n7GwzWWUgHhs9XiDT6qYBHUkAHoqvDb1d+IxA5ZpVAn1B
zRGRQU2p8u5LYaFn3O8UM3nqfXA7QyFvCgXh1KRfteTy9MxbFyVoLVGuGmLLrgAJYOS3A9Qk8var
IgoRwna438UyqPXrtpW2LmhU5Gx+ejGvVPh2TaA/qL0NbTu9y3L1gR6HVds413Xu7SgwQAsdEp3n
XDkpoqN+IK+8tr/uoPc12yZ0AatVj7EXrc2sXMPOWSY2fFREERYiSH+UTbSBJw6MIPOv+6H8ITmQ
GDQeJlLafNf1/psaw56DexOWIfDS1FykbgscaYTYk8zzYcG2tVjp8m/T9oEYG0czA/Er35dITnfo
LejCXPQ6mSaupCY/VipZ8b6+TQf3EGhCg4KlR4usQ6otqfRb+isQanUOASRjz5EgCUZXjQbdAsH8
oBKkGbq1rilvsmQtiCZeWagKEljaDfW3XG5Wtk6mI/ndUVFT11vL/Np531z0cnR0aw3j1fPt21wa
bq1GRjzZT7Z92W7ek6wB915clBvXV1FddODSS6EKMMhc1qOEL3wQ/5iA8R06Ax7qN9/8wl8GrdNZ
tal9nQEMC5qfdDREzX1rvpXd97S8L4NnT7x04d7sX4X6bWDVeN7eGJ608MUIw1UNp9yN4N+09trO
G67bYi0Hx0g50oa31ivn1g2o1gzLG5/2b6v5ISXVFbVF17EBOqh5g+1hDY9e+xJbTxYJcRHXq6Ec
VqkOhcCHHcftXTjyJunKK0dr10b+IyqPVQ1eGul2P7uNsm4zGN7Oh98Qo2Gc5R1vvrcsU1aBAlLF
eO2rrRrzoqes11Z+e92VJX310rfCAOpb7xzf/amH0b1LpUME5dp6kkgByam/FsZj2u/i7kkzjiOO
wANxF/H2R3JP8JqpE+UBYu0jQhYo7hdBteIldPAs+CHRYO68QuaB1SOKWsgPeiq/tF6xtGWK8mE8
KelLCEsslbxFFb+I4ZCp6PG+5jV3gWyPMMA7ZfgSpGJp195taKdb3Re3aSNvaoP72UQ5gAZd96dU
Mq44W8UpwLrsPgRsEe4aO1ukIGYN6aiBjFA561SfmB4JAfSmJW409VvjPZjI0DpvUVCu1HrtkNos
rDcr/a6aV0KmREZ+aN2aEyJgVllfcQ6hSAEoWCIjYF0l+aPgZBWAmXv5hQ4RzXrN+puwYOq6tyY5
liYQrRp83HeyhMAP3I0kqKduJHOtZOmdkxhoHjyDWKKk/GvZhvga5cpGSD3IZTAv+apNIAYTXxmS
ZNEaT2aUWgs9oplCTpxbDfl3d59B1rair2r8Co0E9W8fzhgUI0+B+WkVNyIIt2btrooihu39ZubZ
kgbnVad+D1oUW0BOGt43W04B3dndpum/8v2GZZApu85U7/oifY2saqdWpDJEjpaycisndxEwT7k0
NmHgFzfdYPEGqG9d2brqSxMfSl6UdEx2owx8GC4DH0jQbTOagsSkv8blUy1f+4ayaNCYr4C5edZr
NKjAKKSl69zrNCVw8Zh9txbFDym0bkShrMv8e+Q9uP5BaouvvgdLh5WVQNLMQmrY42Us4q3Z3ctV
AovYWQh5V9KIbmtzToX2Xoj12TkyFaK1dG9TfGip06hgkMW5S5LNQI3aAsnmN91KBS+mA12Lhx+W
8WhL6loO47WT/TK7a7dcqxoetv8t7UPiUemyIUCVO3tNcba+Otz2kbrQPeTB4+sWFUtFiyi0t5ZK
WW9Tx105Fgdc9bPT683Ay6dU4nsC0tsiNqjU31FAsa6a+NeAbC67A2mm64DEg+UTu3J+1emDaV0H
ym2CymkavORavXI18BTx4C8K5S1UYxQWkk1fP9TNTRA8wVHaJLwHyASDcnEXiIa7gzxizs300XCO
xKm3AvRRujJkID6UkJnaiya6pWY1W4WtEtfZysiyVd0VKzVwV4YrvoW2v818Y12m1YvVivteknGd
+Qs6NbjLCMkYab8tc28R0q0s2Vtl5OBkBcGSCHR1Tn+8fTPAVo2rYFOp0EKpei8BcDcNCMrowQ1t
2s/UReODF/vuJ/d2dS+rP7SCVU6WvJOA2ACSaSXxRS4eHdd9buCAumF1a0q4F/ZBtB2U73BDtSpx
MfiPQC3xVHLtnq6smxHCZ4eHXLkHhS6591773ECepoXAKR+97CoonjWkklOHLw3rRnuzYWgKE6xX
IYF1UhYM97r39J1HGQLk5epbE4Vbv1W/dGW1w3Fb9MQpXeVrA7lI5xE35BLUHYq0il/Cf4YW0bvb
QNnU5gskIS3lZovir3JhLLXkQThiU3PPW/KrKR6C9j7UMOjt+vimhcEZFwEnvrJKUPZ31LuifBbZ
ixo+mj0B+XTd9pTnYpVe/oPh3BAJXcng1kM1XGY85bVqj97CIrAPpQErC1aSFH3vi4cRTpBIcCee
BRr2Ma5VK7+YUGN9DmIvONTZ3h1xKPH3un5JuFG6Ml51/ktV3nvyRjfDJQ7jlRZ3CNCnTNUPD0lX
WvhKx10k7jrmoqGHLM2AhZuUIjyADszCGxf4gfyQc3i74aMdPjj+zVBCs7AhXnXX8kDgC5KsWm9l
E5RBeVCKjofkE2KWvfkMnDb0b/LhQLwRgtBjpe/twtomMo/v6CtaDWvbKa9tLqUiyrYtePYAbks7
ulZNu2w8Z6Gn6T4t8IeG6sa3NhpInFChDKM/ttCMB6h7kfbcSq+ZcYVQAZEYU1BtfS8Hj7HyEokn
vdGW4EmAOzw3FvAp7S6sgxXrbKnU7VKBCa6Hz052MKVoqdhwbS135fGoRvN0CTg8xofRQSIl4Ils
tktCos9ovHXH85oPAEgl0zj9XbowuWCMQFnCqTczY0WIbZGxLfD3Df/35cfH6RuOk5CyZKLGlIWd
dEn6sV20KXjQvVGxJd00g+KbGk+6XT9dNnTmuUsB4yhmNUpLnUh/JGmmtGXUGHtdcr4qWfbiN+vL
Ft5LIU9O9T8mplVCeBlxVXa1sZedUr5zddXbZEmrvvRSlvZ0lzfuShLSY52GA5Si3xSWbdN4VcNo
cbtfQqwqPLx9VpcwwDXgO4nMQnOJjWtls3aIzm1aQvjfOjMCXOQKKiL65C+zzwStSCC+t78hhIO0
4SQKHCGaCA5uUPZu50I7ghJf7IqCGksNjD2UV4foHEkHcCJ5VN1kRdVfXZ7E08+EoIVs2uRsx7DE
tPZRLkQeGU6m7iPihPdZJiM3I+tzoILT2BkkEWo80CHUCXza46r8EDkI1NJubLJY+2RY17B3kusQ
hks1IzZ6Ziyk8mlupjiQu35aOiusRuQeO20fioc+PcxlSE+3DrGJsYoc3UEa8KbV3m0TRBXVqeRa
HMQ/RKRLC6X2XmRTdH+fgRiRDojB0ITDdh3jBx+mK86yQq9zExILtGoeiVfwlxapXyxdpJUuf//T
UIQ9dkuP/1JurNjjl/tgCiyR3idpV+0DNxbXZVC42zTPxc8EtBKFQGG/VlDXm4nhn5lJg9g3QXYZ
iUoUKj8b1dwuqgWh573aSv2qgmW4zkeAfWP10vby+M6sCcMk2GbTBqBS4DuJuhlo0VAHlNOzxp9z
TByZzJuuDKvLVsxzZmgqZg8TZKekaBJNIu/m2byZ+GJ9Xd0ZOs/TqifwopA1h1LV48VXIA25bfN9
EOQCxrmVfrHNLt9VrlY8dzm0C5hjwY1b5fE6d8mcpZVwVlJch/DnHFBGQ1ZDO/VwLnLEJ5xcIXIs
4MPte6ka7hKN26eWY3lT1dFv2anaYw/xfpk7lQzOC7xtK/s4Ow1anIaXhOu+y7ZJI7WQIsKxvmvn
6qDcNYWgSp54zSEPDW+jdwa1DUj6bKIoIWc8+OpKFSOqJiW1boZ6/NIFGn6h0bXNQoSet650pb7p
UYdYR3Jvb8NURAc5rQGr1hRS/AKK4YOYDgD1akqY20uzKNuHKgRAP7O0T1aZQjW3g2idjNQRpc/j
N/uwtEOtamvNKqFzUVgWp9zRxuvAnXr5089ZGf/7BytqjiDa0DRYce+M6NXSbiz978pV6WTQUTyi
74CQKDqa09eL1fRyHw8MxCJa7yTKMtGfw+Lv2m3/awS5dnus5iIF9nkcUmT5tSbZwUFBs998nmte
P7kBxjFQljEWytBYOD3SACfKgo0eHlTX6dYG6KV1JLkDdZ8517YyuMCA//rDjCIHRCbwQE5vgzax
vaFV3ODQg/9RbbHsHfib8cwiOzsujconxsSkTUvgTENIeecNcLyIU9b6Q9o91ylgx7nGz/EA+eTr
KKN+BiAMky5Z3LfJMoOkqsbUHESHCq24jVkW4SZ3zHZNf8iT7Zhi0SqODiIWySOAcXOl9yeLfGxF
wV8k3Yp6zEnugvNAHeS0b/d6Jbt72dWllxI10jsF0PZMimfaAzK6RGSQSe0gdUC/4HSlDIWLoH0T
tftSqiHRh5p3Y6i1vwQF6kG49L1NlXEeocs37CUrIozS8gD6y7Uz/g1oG0M8sug1mGaBY7VRmioo
273mxUdceo/jNv+VGtUws0jPXL9kLOmwI0SDJvRUtKRWYl8zBD6FT+QqhAu+stE+DQ9NuvnrEX0y
NKZDPhxTUlrWjltgqLPaZeFoG8VP1v3wP1qZXIOZii5QpQ24SMNVBli7QYp5xsk7sxQ/DMSQJ2le
qPCNFGgMJOiXQ/glF4jR/o8mJj5DnsbkrktMRMl6aLaZ9FWeKzM42c7046j0V+IrkOrCBfr8OQJf
oFxmUPvU6cOhjRUQrMPWpvwj9bVlYojN0LqPERyVy6vgTNLLJDk+nsWKTonJ5BSxS4sTXg3aPaKg
+7z/7TdPQmwyqH6VLQMJ/HbZ3LlvhdoKRxfbmba8ySjNrBOOBIZ13w4PUqEupHTtUPN12ci5qWSz
ovxo6+qoDPh5Knv4CzZU02ZvZtaS3Ov9CEPr+ug2kqV+UWvO11yptnbczrGoTo7+saeKQkM0tPGc
T7rAHV/p9S5ohj0ZZ9JTKPZ99RT8Pqiql0d4YghHhqehxXFEDQeP9s8jNNUk99xChPRFw8jc6emT
W73W+lwf3DkzY78yPQAKGiPTK0Zx+wRstREcmuZVcd88P1y6RDWE+pci+KOrQdELsQdGQ+Pb9IuF
SNzEbczN3BawtQ0NwWl/q0PR1XRtW7Yzu/nENccanRnU4xGHOFU8rBsigqYww0Of3Frss5mCoZM1
PnqZNg4NG/lMnMPP/TpwAoLc9pCuhBV96RN17Qfay+U18F49NXEARrgbnaFUjuMDTLZuXetqpvdF
cIhCfWmXtzTsetoxiPZu/RiYW99YIrtP3jBehN1jqs75b2eH+cGZ1j6vQVeOGzVUquCQ+eYvUpQ0
+RWk6LTZnoLT+3/0dGhAsRHzomx0evdKQjRm0oTxQRP+WpH0LeVNm6iTa2qK82ZRGMY+MoeVLtKd
Wv++PMunoyR8QPgRmItlsDwnO03utdiu5SA7yA9lR/4I+OXmsoXT1fjJwrRKKVXlRM9NLFCnQ9oh
TodnYWlJNnPQnx3Ie8kti5Luz8lAitBzNV/xskPXbdKfXf3LtB/+fiDM/HvYgC7+abVfUzsxXbNp
fuiorVlmdUIWzJlV3j2t8Ke+nl4cAlRjwd/J+13r1DAqlCI/yHF858oqWTB/nTmUTz2lob6zwcf6
gXIdxUTLyCNdHuPJLFJiSKUh/xA8OFMM2Jr2IEJlOJQlGf8ylMqN0RUxEFNUwS+bOnEEJ6bGdfPR
PwszT0lsksoUIq9bHuJJb6+p4ErUfUY5xmVjJ24AxihtpcSR2CNfZbI6xOCVRqKm8iE1q2bnIKq4
tLUmv6IrMlxxNvMpi6K79iP7r59Lo2V0xcajmF7haQyts8MqKyt3ODhyTX4nN9ZWmuycPPyRiXx7
eZTnvt5HW5MpFSLXXKv15YPlOEstVH4abbbFl3+7bOZkR78PiWe5TBeKyuU2+XK5V2gBJ9JBtjod
WDoBE9+oZjypk7sZPhZhe9UwbNqtWIyfjeidUEgX9tJBU3dD/hIVd1r1rQz9v1/wtsxLFuEPoo+6
Ov4ZH1ahJqpI1G0lsan9epu0hISF1Wp0KvnazNc5s+DJuHKjc3MyadOHc6VKfapQg3qI6zHT+taP
yWb3mEKXzZuZBoozKwFbhB6U8V6BUvh5WJFhSvSrM6wgvgmpOnKfaLW/vApmTLx313yYOQCykqG7
tXQACy9Fr41yXUd/e+KOa+DPKLTJGojrpDb0omXG4k2bEpCbORXmhqB+nqXe0rNUA3Z1MNI3mrUW
DqUjSfzXBcmMgjgJzTk88mnMnYxC7yjhpOfAPSj21ud8UZz7trrutaPtRqg3z2ncnxsUwV+N+8Mx
adMdl+GH72LEFlFHVyVZCje9orosimjU6v7u09DAPApl/WmEnBw1VDXbidkp+TGvl7WyoU/j8uqa
nDEnvz+O8sMopLIUyQAp74gucEUh05x0w2SW3n+f1xOz9E6/nb4LXT9pKoRvs6Nh04SwU+2bIvr+
90MA8YfehQxCBG/58xDiqrECzY/zY7yTqIvu/mGGPv78ZFnJVkidc5/kR7lH9/sVguvMBj/3CTg6
0LHliYmjPzka65ZXjSRp2bHX75zy3i3MGQOTA/E/3wCUIMoEqBXxWv48QWlfajRoqMUxyLLbLgg3
VVhSHQ6AvRwbhdoZfbHJjfJublQCdiycXY7fycZARy6tKh9wEp2TUuYuk4zUqHy0ZiRzz6wsYq/4
oDwocd+mKysOpNzLy1Qcg99esSh/AFW7vK7OjAPKK6HJMfGinnSdRKkS57Uai2Nm0XboBsVN0Vmr
kErRtotm5uzMGvhka7LN0d2pDdtOxLHQfrmStLLTuQt4zsJko1eVM3QeeNljJW3y3qVMYo6rc2aZ
fRrDZB0nrZ0BdGcMUUG9SrChBEoutuB7LPPl8pc59+kJJ7xHjnEyp2mL0pYsdK09QW/XkS5JQVWo
sb1sYuLIjosYPP3/NzHtxOykRrShTq97UV5X1D8Z0lPMzQVxdRmKe0Od660/+3lGv5VAuM3zdOJI
yFljRoOlcs5rq0HZatXq8nhmfn8KgAgqlSOs4Pdje69rVFz9uvz7ZzfLn7/fmZwxfhNQHu3p+dGv
RvlI1V5F0S5pZvJVc1bUzyeZ5zdZ6wUaVpJl6V/r6sqtlq45kyiYs6J9thKpEiW3NmNh4z9Qcrji
1iH5WKzcPLy6PG1zn2X87x+uXxRWxX+mLffXJUXB1czlNTeUya4PJLPUM40JG8qboFlL4sajnmxu
P86NYvwrPozCpaFTFjJWLG87tsnPBWLnRjG5UeqsVqlJxUmpafZdRW4gX3VSS8ux7jTLMa+5ufxV
zp5kHxbzeDh8GA89C4PZJIwnEstG3qlQcuUN0Mlw7qnynin+EHv7zzHzwdJk22cIP2tawrYk2HwT
d8ZbNVDCaQlrhZYDEqmV/dDW6daWxpYB+Spm5ELKdm3jqcvGt2YenJfnGY7D53GHGXpsYco8Z8na
T5dVuYve6Br5XyaX4tnPRgaRBHIcsbvcWqGfrgkL6iA1aWsHdreoHYO6JFifM8f5+RWKK01ugnTl
NPWn+KYjWoEui1tsomwjzWFOptGk/37IPwYmS8bzFTWSUxMvMVAerKhaq6X2Rfb8K0l3Ng3N3C2j
U31nMyjFVjj2l8uTev7L/TE/WUeDHA108nNdZfXOakZmkbYAKbIcKCG9bOn83vj/lqagGrJIrWmQ
ST0O+vPg39IRkvpXmXc7S0c7e8nzwf77yabPeMdyi7pumNFGXdHqUQYL1vzlsZy95D+YmFwnNLXS
S5AjoKPq2aJzfsftayDv9ZzOCeO28meulbmZm1wrMs1neiJhzffbp0SqlrIfLaXauy6jbF3I3Zwy
7syaf68s+nCKeapNwU8zygM5O628UymKvTx9cwYml0sty62ljNOX0lW16GxxaIxyZuPObazp6yhH
HjwgZ4FjpEYLmW4WJ/+h5k+Z/y02tmQ0Fr5/R71AW3ary6Ob2VLm+Dk/TJ9Vek3caKy/UtnS6SU7
T6m7juqZq+bsKicQrcgq3acnTefkMPMhrQY+klUugwdeF8uZcYxb/+SK+WBhMg7bNdSQKgvEjopr
p77Ss6WRf4mkDTkQT7nty5ms1dlF8cHc5CDUmsKpTavl7qQ/LF9QOX75s8z9/uSky+PIywOTCRPR
9qWauydmJmsaS0BhmdIyhcnyuZrMRXEfeL/cgC66nbf8FzlnA3Wy//v2J2E3K2gUbRyKodL+EHsL
/+HyXM0sLm1yvolY0Uuz7vOjFG9q72jIh665vmxi5nNMw+5R3HR+WDNhWdEvHptwrmD1/BD0sTqJ
MNsJ/zNXk7Cjvz8/asWVrz3l8oP3b+eY8cfGOMYPO93oMkeLq9FJLq768L41rv5ljv78/uScbJSk
rNOM3++NjRFcU2Z3+ffn5mg8yT78/SUIQRwA5kgpHyLpRqt/p+FcZn3OxuQUsRwEAu1onCNv3XpX
LQAX+592NjXWKqrgIEAmq3VQujhz8lGuT08XRoiYSzZXFH9+FH9MTK5gHcW6NrQJHOTyY9W81vRQ
FHPljnM2JqsptRS/tRIcpNJ7NbOlZN5G0T9dGn+GMf4JHz64St9BlKIlfCyKcqX7N4i8LU3nnw6P
P0Ymq6oXqWnK70EW2nrEuk3oyf+XLz6KlOgK/5y0jCRtLnW8gDjLRbSyemtp1n9XovHulpNsMkgD
kQo64Wp1VpLlddhxxPrrutvS+3l5643Lfnq5fvz9yZrleO81CK5c3+EvEgJ0Cz9W1oNR/kDZaOYU
Gef7kqnJ2hXUC3WB3eRHSFZpSofxRrXWSfHyvw1osnrVofUjepBwiaUX0W/DBCrLJlDQFplZw3PD
mazhRmSN2iYlX6YsvisINglRbGLF11Hn7p4uD+qcn//xK02WMnpeRpJVDIoGa3xuN7oZurXarVr5
3lZnbM2Na3JQKp1HN2PDuBR11QdASK4oWozmeHHj7FxaDBMvK63lUutj1h29cVa+0nqCrDO3yvmB
UBhE6THErmlEUhFy50Q2J37VGHdZJ39R7Hbre8U6kVBhuvyBZmxNo5NZ7XqdMnpCxbV3JWs06S/6
f4iwUxn2f8OZBiiltB/UpCa2YSdbpbqz9Zntec4R+vj7k5MAde9M1AhCglMJFrL4Zhv+zAeZszA5
AIau6urQx4J11IaF8nb5E8z9+mTj1xSG0f2Jr5jA6CvXNIJe/v25TzzZ73XiRZ7psZxq+Uqqn83o
vsi/B/7f5eP/e97/+crjX/HhZjR8sw5VU+YrZPdJ9EzDpTTXHDg3UZMNHvSWBXOCrdf1Gw/lk+Pl
eTobEvy4kCZb2447VVju+Jm9GGWEYOVFzz6ogjS/lZJ7nQZtuCEL2/qudzeNuvedX46YI2vOjXHy
yMrKUcfMYz/WCCVX3kYuZkZ5eTVQtfP5O3l5jvrN+DJRlYdOvwqSTecflPD58lxeHga18J+tuLhh
Q5ZgReMJp11pcx0Fc78/2fOKGbRxkfP4UcWybK7jfCbFefb3NU177xSwKbr7/PdromxkSRS8pfPw
QNztqxqWm3+Yog8mJkPIAkXtTY3rqizuq/pZjpWZfT83hsmpVXTl/yPtynrjxpntLxKgfXmV1O1u
21msbsdOXoRkkpFE7aL2X38PfYFvWpTQhGaAvBlRNckiWaw6dQ7KxJilC7B2oByCs4rQxSIL7O83
e36226HtRwwhH30w3nQiiMSmr6K9CGhBFLNXzZ+9QoBrhjg7OL090riZ+aBIh2wQhNvbo/jHCvsV
N6NQJZsmA8WWA5OXXwK5lFmiGqNoINzJ5fRoz45DTFQUjS6NrjrIiXrraRq+3fepzeAEIYNuIP4F
bzN3ehR53QxqpSEnYL4bCIr7irhtJwsc674VYCeWE1amcpaAjgIZdwfZGrA6vDWirP7mmvxvICsA
Xm71YWaxbJDxF0jf2j/3p0n0dW7rheiYGMcJz/Y2CmqXpIIjVvR5fuNJjV6rBVZBsh4K7STMXm16
083kMPs3Dhu2mtokFhy2MB/sY/n9RRNVikQrzP5+YyGq+hzUGWz6M28in1HqLUX30PYkWQooxhn2
kc/3yVOL2q6BQaBsnYIuQVRh2L7NsQdsRwcLANR1l2MAb+SUZ2nNwh7d7erf5vCUmJ+HWDlS/a1u
JT8GYGk2HtPwuaKaS5xndHT9m51y8xu4/QityzqjfYX8U/h1atHi9w78x35fRj8kUFjgwVlDVQsS
toXRDzkwP8rJyQpfp4LdsuUMtxa43VKGcz46HWiUZu3vqPys12cNotL3R7FyaTTdQOHAUNHrj84p
ngPSyEJ16CdavsZOYp+pmvfnrkSe2SLdH7kuRMV5hS3+4hX3YY/xy+toVlkhVcfUkkFlP5evjG8u
A62bZflzfiyAeO/yU0efu0yDGG/q0anyyjYNpKp9VpLiWU8rN7RUD93cF5qIruytaTAB00WnIlC0
qx7FJuvmSar6+jUCQ61mtgeJXMtWRUNN792fcHbj8BNwa4k7Q6ZKReNYM9avaYcJ0Eqvn06T85pA
pNskgsLEyoEw2be2uNNkks20rlEEfjWj8DDF4AQY8sNgiqKRTTNgPkAxB+JbK3YSHOm5AaepX4n+
GzxIIN8DSXgp4uRcnVsYDCRU4aOsUWylqILeXDSH21P1OrTZ137OH0OIIdxfG5EJbsMNFO39tT5U
r+mo/J1K9inN6HW3CWi1GxrQ5xpELT90qW8OeH3qa9DYFtVrCxLB6s0uqMC/Njx5YYD9/cYAigeq
IpGyemVEBG3x2BnlcRycgyG6bDd28sIQF1pFKCBAfSutXpVY+qoAcJ5G7eNcnkmkHEnb+pWWBbvn
DvwD4O1HCwn+8cjz2iitvoyH8lWbizN6fNNOFuQ2NzyZadXYaOoEcHRFWG3l4IGYmrgCvS09ZJJu
+mhBCN2SpgJDG57GhGiB20ZzALAZ3OTZErjESQhDhaTiCv417o6twR4O4lcNe4KpgvL9h1avGTqB
VADA+T+muD6gQep8fzU2HA0WoHQLCTlgUfnWsjbt2xKqo+WrgZes/OL6SvLtvoUND4MFBwB3C/9w
PS1dOTP0Ph1LuXxNjNzT6wH85+D3R7deNnrKAN32UJSx2Vr/W4vcAWDMXdy2BizODmia9aCVr1bf
7N+huP7A2wAfsxAmcTs076sOgscd3FhOz60mtyCfLchhqKzey4mQ/2ZrTOgsY8Bk1tTLE/nk6L2u
hjlLX5MMoNEkPaZmoCmih9aWQyOcxOZEVwWYw7m1krq0kJzQIa+xcZ78shQ4m+jz3MKoYN7vVNsi
r47RxOh3UtSzZQoTduup+oBXg+Ad1CAAQHODaNBtKgHXH7+2Q3yUYhDEjY7vgG/zvl+vzYCqB/0T
YPBg3cH83my0sTQtdWxfIdPmE+0kjZaXdiII/HrKsP8BI7PRTgHAON+sQc28gxQJIrtpirzOjyNR
fXQdyZiI36Bvg4YQAMZ5NHpvlV03zFL16kz60Ri+ldkzQR+1Nv+whu/3Z2xjLAtT3JYZh6Rqm8qq
XnMTnC1uLWrZ2Pw+lh3NiegZWJXcwemaahTw11fCyB9tycxc2ogodNiPXEZ+4PuAwjlOYxt3v8G9
TuFPZGrlFqI/sS9XR7M5jZFni06XjaGgE4FFsoy8H8oLy0OTgvRMgQZL/ApgYwj5HB1suXZSCZLO
aysWckNooEYcA/FeHhJn4HEFbpE6vEZNa/jOQWmo7u9d86UJbjPaciwNaJwLr0Yc5OOFnv7b57kT
JZTSqW4jfL768NoMHM+7DUD3BMQncChW7WWnwE0gpkMmqB/b2r4qXXXov0ZUP/w3A9ymMDXS9U3U
2Fc6Fu7cAo4mqCSvHRZH+c0IuCClAeGGjheEfQXNvw9QjZuBubd3pUEEdl4fiCyEwANCARk4eBm4
vFYCDYKpqOz8tZiepgLc49qE9LW632mXZjiPgtptOYF5In9VH+p49MEmv9tlgWZDaw5SpnhFIv2x
XHJtUuW5GZz0FQQXrn3qZRF6YGOiYIBlGLHFEdzxS26EYaqBc/HVyBixBFF+JN3lvletFx0XBlhN
QF3B2jL4i7ygSglRvT7FWrS+YXil7rXxoXJEDZLrE2Rph9t/RAmzyYlgJwRnfPUzIc7u/bc0wC2G
nVq0ohMMVBD2mKDgBBmm+1O1GgJaLkEfhUNQsRhzCbcaaVRrk9Kbw1WrDnj/+uifF2zx1XrDAqgE
4S7sxgBdydKhctspR5CtjFe989vIj6zD0DzsH8SNCX7v4VFFCpPAhIIi2xcn/Xr/8yt3Wo7A4PYc
aaEvZA/4fKg8dn+HJHPt6rEUHSBbK4HDw9AdNPUy9cTlPGVGmptkgpXkUQKl7dBRgTNtDYO9OFGl
xEm16rwb5ZlSUPP11+kFcg19+BpOb10s8Kf1arOmZBWto6yrc9UQlSXJ1DaohV6guOI6kUpdWy5t
T21qweuT5z+BiAWzxHQeof69pgUjtB4as8lVIDb+pCEE2m3Ft7PKG/THKv7UT8+6XnsEcFY7OZpt
kPy7kWI+QTkFMiP+TTLmijb2aa9e+kx226n3KciVx3raex6zYUIUSlYdxFxgNVq6RY3GAzmuJ/Vi
vMn9SRYp3669bvl59vebGx6EePqQVfi8BgLtRn6I21qwOdn+XoSMbABwB80G1yvIUjm/Bh8ete3a
wACG7DAMJTbP7E4kAB98CuGJAeySwm6HTS+8scle5TejAmGXbhYgyLkY/ROVH5v5kxWf7x8KmxPH
VFtwcpp4anH3vVSaTSVllnrJ6HsWvkn/5vN4V2PeGJcKP2vox6y7EgqDl4SCBRVyjgK3Wh8G6LvG
SYBLEjxFK3lWiJGHUYVQ/zLlh7Y+ZU+USc169+doYxlUUPYoWHVgQ3HrL5dBDyUNxEeFfpGa4ZxI
/XMCEb26FpHMsc9wHobTAAQiWA2mpMTdMGkTy60iN/plNke/RRtN6Hyxi+emCybIBN8f0sayA42k
MF4xHEAY2nJIdTsXhVNAR6NMYq9RX8Z692WDBdGhMoj8A+Mn4Fx3blhiPYzNC41fhn52yx8NAJyV
cd09DpzQYPTAyemAkI0bh6HNllVmknHpnaMqeZpgFBvTtPg8N4pUdWpkcPF5Kr+ALh86InsxFhB1
00CQ/SETbq/05JraSRo5DI2L2ZTubyvdXQ9A2z3SgmhFBEEIYkhuflIHUrFFl5kXoBohMAgSBwUq
DoLLcmOWwBHKNiIoSNhKLJ3Jyee0kiC2c5H7HjKdXhb93r3KFsIJOBTTz7IM9gNuzsFJLRIFqj/W
BTpOXezr2cPu7yNrgtmXwau7ZpUCedWgxUj6XXI02aDAeCCHvQY00AKBqxcHIRob+eDR7Jw6Gx2I
VmihTyEmJ6JdXK/A4vuryDHE1ZchAXGRlaf2T1Ye7//89SmrOQx/wvYxlA81bv4LZ6BWayrhZcgT
kI0o6HfqPlv9D0uExFyftEtDnCfpjR33YJUPLyQ6lI/SeCCCc29rJJB21aCMpjKRcs7AqFpxH0E3
8qo7haeQ76b+GvWuQmXBlbGxIEx9jb1JwHih8vuuRV811EKr6DrrXhE+xfrl/opsfx/lN1VDWwqi
x+WOyCrA9GjXRlekEtP+RIa9KRkQdiBOQ9oHeQdsbO4usgdMUqkl0VUaILbSjo+pUu6G0Cxt8E5b
FJ0V0QE2psaVp/yYJq4Dpdy9EwVkOnIAoNzFxkaEvZwoJyeOVIBW/9L6wF63IodlF8Dyzl5+nvnb
zcmkqUkBCXN8fkoPoBOHDorsad3nVrO8UFO8aP8TEfYQioDsFEH0KlpvI3Cs92riAOdr4zngHAVH
OZuO1Xhuvs+Nx3TmjBbQFLpMs6tBRLn7JO+/8pZD4K4kY8pyTUlhQjWPUutWqiDkZP+fH4KDLQ5M
Ayi5V1dqOI80mq1UuqigfyvR1pGWJxs9Q+FnJ4xe9nvXrS11ufwjpOQbULJKF5sGSCU7AF/vNgDg
F+jRLLx3UZ7k3uyh1VtOJRnhxf5GoGvCBNj2G8D70wFYAAnGFdpCjvQejJFteKGPpe5A9U8kCbyx
QyBn/I8B7u5o8rGmTUjDi0LSh6izHsv+aOR+o/qm2p5CzRZs+A0PXtjjNrwpjVlmphhQZsi/47Q7
QZHvBGXbP/vnDYzhqE7rUM0Af9Jy5bsRinNJjmGR7EUrn01Bvnd9vn8QoiLkATgByl7c+UtyPQF2
oAovMf1eoG0fcnL7fz+QRmBkgn4YAivOsYZEobVpF+Gl6YGaOtbq7sBWxytZBnAVGdJ1uizRu6kz
qWNctMbvFS/L/Pu/f2uZ8UxiSWoUcFe50ZJkI9V6U7/oZX5utPotG6ojII2C83BrHW7N8Bs8bsqh
w9vwglY3CNSLmg5Fo+CyIoYRg3UHr9sLuJ29Okm92SJeXVWCaGTTDJgGcFSB0RkNaUtnbTOSkpIQ
4xKR+ZecOp8ouoJaQnaH0Xi8mkjEQuMFORK+zNlXbWfVQ2pCaRLatuVxyKx/s+oQ20HpDiLceNEs
B1JVSlKBewleNc/+mDe+5fiT6ATZXPMbI9wFpcs5KnU9jIwpk1B9yZO9FTv2yL8xwL0qK1LYaRTB
QAfxTlTS3X8RJSwMcKeHTEt0brBpAr2Y73yynP3vGUZKpuJkQj0baV7OoeQyI3ocWtpFK2co5kIt
thK8vDdcdmGBW2lV77sQgZ12CaW3iR6a7CRwpY1Vxsmq4YgCdx+0qrg5QkhRqXKbmJcoHM+SFQLG
8i/OWDCO6njgA8oIQi/OkVSagBFPDs1LFT/rX/R+/x0B8CYuH2jCMb5iLnWXmzQce7UwLwP5Zn+R
RMzcWxMEbBdy4IB4wWO5GyIuIQs6dHAiVDO1H8n06/4BzhaQC9MgygLQDQMUOavAI9KgRAZ5Qeli
/iDz4CG16lXG5JWOqArPE2+znBqYxXFR4/QDOy//zigVK5tno5NAjjNDV+RQFE9y/TkZoWSYepbm
y1Cps0tBXn/DfwHABAoTFH6WgRLC8qSa1Qa9M+nsXIborTaNg15Vpyza/QoEpOzGCLdEkSbPJGJG
CuNLeczs/Xc4tgbeGiBTVLSV/06aLEH4Fp9HHvHLBLnUyJJ+7vYC5NMNZC/AhI2nMnPCm/cTaSTH
qOYsvDi1r3Wu9GeyHhIRDnPjRQAcBvBEwPmAoZVPEqZDk85JFzqXGR33lvPLNIMwO2vfiCIC3G+s
OtsroHhSDBQKeaInyD22Da4tvAf66aHB80xptGNO1d0XLVj/ocsDBBlE2PG0Xc6aRse40cOpvcYQ
Yw4GWaT9tN76SBoqJtLdAHmi/ZY7G0fJgChXn7fXQvudP0Dh+f6ib30eug+sPmg6KKly919XRtY4
Fja9OuNXO/aU8j9+n/v5YTWXWkPx/cj2rNfq295fD1EkRDjsfYm9p3M30wAmy3kMneh1ks+NcaS7
gwMLIB7kUXGrAv7Kz72Th0BXWUlz7U+WmR+cZjrs/f0fUT+Cf11BvpZHFUjqFCKRntdXIPid+ADd
o//2fS5kbuXIDHUjq8Hyk36CXnBRCwysNxlmHsQMSAQib478Oef9YTM2Q9lW1yqaf7Td5Dk9ehHa
+Mf9cawvKNwW7PQDVpNdIZyZGHh+ueiBOqfD91TXvAnivSGwC3ktKmKt98PHvWRCzwt4N5TOlwNy
miYejKrFdu5BzubWok4P0fe54yKhTFmoxfe1yB8tN/l9f6JEn+c2xGjYnQVu/fYqtZFn/JgMERR4
wwDAkzowFwaKAEhMLufHHGhVQ+a6veYFpKLPClQqd48AByme8/Ao7Ai+U7csej2ZJ5pdSf7eHor+
++7PW9htqBujVQKlb27+Z9OezLyqyLWzfdoeRM+ujf2w+Dw3/0kkIbwq8Xk/M37U56L7jz+fC2Oz
nGohgGbkqoJK5mdlx8f707P1+6FjCCgHzj0AJbkDY5oUdZ6llFyz+KBPkO4+jKrgGb9OQqEzjGmn
MogvXqjcjdA5TDRPJgTwuaudlF7bQHeNpG5jW4eo+sukAnsbHgsIK5DeOKTkNR4Xmj9ZM9sxucqD
DIHTc9Nf78/Z2gBU3FgxGm8gVD15AOtAQ/S/SkZx7SE67urt7tfX8vPM/E1Y1lfQlQc4sLhG4F8x
wA1YKq3bt4Zg5UWj4DYGNjwtkbEorrVbEn8WsQ4zx18+MZaj4DbGHKYDHkn4fKZPrqF/kw5T9w7Y
8e7TA7lZFO3xDkOkjyLrcrKAQgQxRpKN16asXCtLXBGn08Y0seIhOkSRZ1wjnsrMtIxOHbur6end
S6ZedvsSdKxRW4VEEF4r/GOeSrNm97k8XJXkucwdL45EIn1bA8BDBSAQGT91xX+KGkkzTdSZrkny
GD3Ezu53ChPs+efzXDwZkzGKox6fV823Lr+ah/vzsz6fEIaBtgNtIlBJRkC8XN+mmiAMa5byFTDv
0c/yQjogh2ZHXts2Qt5RfqpQHVYB+gSaF9JeeLVwJ5We4U2X19p8rZXz10w53R8KvyM+vo7ozkB2
GYv9AUa72demMkGCp6rnqw0Zni/Qa7KfUUcxznXaVImXpWHt3Te4Hg6GYoO9hRXuwaHHzV1nWzN6
RZIhiN9L+xCJ0HPr8Sw/z10dMUD8hDT4vDY5btK+q7qvlMdYVFISjYILQFI5bpTIgJleBz7PnR2B
h4m+z/5+uyyWGTk0wfcLJ3Hr6YlmgkcF78IILAEixt4DHhote3w5VwnTWO6hZBwo9VVxfFvGJn/Z
vdK3JvgsS6TFUtogbxooqtvUXrzzyfsxApyzgN+xbcjHgMTRujrV8j7o5AeAohxRIXdjCViHBkoh
DIEAfOlyCTqpUco2ifsAqVMQzhF3//QA+vHRYagxXSBuX6tRktkapAkCAlHKxEnd/K/7888nOTBB
KBbhrY6LnwnQcD7aJj1NDGekgVGdpfBRk93QPuOuS6XrfUMbM4UeRsZph2B2LRcPiHKGHR0Cimq6
YeQrgtBD9Hn295u9kFr25EwVPj9kb9LwQ9/LufAxTzc/n22V2+9PSV8MA74vy9+VJiDB/dnZ2GnA
TSDfi9Q665Hmg2V9bqs8Lrog7ov3uqJHa5BcKNELrjyRGe7Ky7VcQ4Uih0RifVT631l2KDuR0PTG
4boYCueypdGXpjliKErsQz9Nyg5O7UqJYGOzr9wGaR/r8c+E8ecG+LIIkimwYkiPSSm5YANyZ4N6
JPk7677PQEF3AgfmHwPMIqI8tkporli1Fk5mRecuakhAjQT9IWYzPCIXY/8Ywtg+h7MVv8RJR0+Z
MmQiioePTiNutIwKA3C//ye24+ZUqghgHZVFgngys6tudXPmQvyy+JIpeJJkpJ4PiAOTT2lcJa/d
XPfQjgrj+oEkzuyHRT520BSz04fUaZxDY1iR4KL4iAC4H4iAFcNFKwWD13MXNsQPIWYe52kwS1l6
onMa5l5c2uVlnojxyZCgS1jNRPJ6YsgvhU2KL3Oo6X4XqYrbyfX4RYrV+s/uPbX4TdzZrKAdKazR
ChPQKf7c6cUfCdIbam+d75vZOHmg34QzGlRXClA2nBlC2tGZVJwJ6oulHHZrXcHtEErhDcqEidC7
wM3snLSGOTZqE7RHKbw6leDg2fr1KL6i0wkNC+sab6wqea3Tugmy3jMy3xj2R3JITKIWgIYnFPRt
7mDLh96S4Y400JMncuryfzH5t5/nDrSQUKPUKD4/GVcjf6t3Psgx+Yy+hRUBAHZYtWJOeSK1iSTT
oNF8mxwiS5CT3Jj92+/z5Z6aSkUSh/j+kPp66A6C6GHjuF98nvOdcjKNsmgnGpT2BNHp8dFuEm+O
G//+Dtg48REbyhZemUhAmx+VtJu7kdTN1Jay0QRyFfmF+SJ3D90culUkgp9vnYOo+5g6GERM9C7y
pdFCC806UtoiwM/RPKAoSz9uzNlzykw9Kq2RHiZzrhJXmaU6xg+g6R9I1he9N08J9KLLYXxoqhbM
g2k2o2kmBl5OkP7dmHLUJlgTPXu2otK8jBMGKdflyC6yoO+Gs55N6qnOktlvQu39/qRvGUKzJYq4
QOFoAK4tDel5mVtOQrOAVkX/daqc/mmM6vbZjiIqKEpurC+WFWBIEFIA28mXdDV7zJK8koogHU9d
eo6q5z55mSqBlY29wMAZTO8NGSqLJ9SY7aKKhtwqgip5ViBxLGoX3pqw2+9zR0XdS/DfEt8n9Yvq
fKrJZzsV7DfRELhrWqu7EW2vMCErD9MXU7TP1rE6+knwCgA7A4IQSJ8ul9zJOzVuTW0MEt1V9e+o
E8rqIYp/zb/vu9Z6GKxvBW1daLrSWLJwaaedk9wyyDgEJTklh7Q57f48gFfobQcCTkNJhlsIqtaJ
TXU6B2P3d3xq9qL+IUrBAhDclCACgC9xN87YG30qR04fUIgTaG/FbnDl/xsA+Q9woki3rC78vkcQ
ZGRDMNDfqvVbpAm8MftYY0wN2lIBoeY/30wzqmzShNxHFHrpg6Ybgit5vREAxWdBLIBdqABonJcO
VhoBH1qPgZEabtQEtnwJ8729u5gkHSR0QPsACo6LkwMyZOiwIladGIE8P+q637SCc3Z9JkFBD8wy
yHaBGAXlnaWPzl0Wo38nNwPjmcrf7Co7pE55MJS3+766QoGwceA9ht2AKWMhDGcn1MM2rhMraOJA
+Qs0zJJ+bP7up9+g/DlBUPy+uY21hzXGJwT4z7qCPhQxcpITrHUxyLGDsvgXy4LBoAqNshguUT6f
MEeOXcpj0QaZYrqfHDC47R4Avo8iBmoywH/w4V4PUZAmBgNPAGCypx6ghyRwXnY4LB8arCQGp7Ih
fg5WIS7aBpmQlaAfuQ3MePAk+iVpv9DyyX5Vr3IuH/7FYG5scT5W5FLsdCFsSVBcqBNPqkVAzg0v
RmIbOCwAUvHA4+lq9BEEVROd28CQP3dUO9mQex4tBdQlIsmeDc9CSwYwrzDH9Om5uwMy7TneKA0S
VT9b8yGyHvZPFd4/OLgc9EIh773cJtHQxlJEUvboh2rxYXdlDNuQva/+931uKUolBhQrJF1QzE8S
8TJLAIrbcivEr+i8Qai/zhNWlSZpCvqZA6L/KafvNP5dNb8y+Uc+/m0oIjWgFYUiGw3g8SgeIyAB
/w47oW8CZqOXhhkshl3gjI5b6AeZnOjLBGbIVn4zM8/JzkX2WP2qa6+avCH0SX5BEy8eaOi6vL9u
K6Uq/qdwflGWjtOpkoZmUatya+lzL/2Ykh9E+pxmTLDBaIM5/qIm1/tmN64gbGDQUwAJirCSJxgF
o7rW5GmMY+id/gC2AAiA+wa21hMcgyhXwGlY/Wg5w1rVVz2NcA4pVvVQJ6fK0B4a6UlPia/qJynu
BO/QzQEZDFcOJgbWQ7K0J9t1klHFoUFoGF8aCe16vfSCmPl4f1hbuxjPC6QbQJXATqalmWEkRa1W
cxNA1VWqHiQRQHdr2tCKicgMESayGVxo0MaxEbVR2ARz8aWNnjVSPVTlpU+e4/FTh1Pw/mi2Jg2o
N8dk1TGGFVyORp/KtqSaSoPKSMih6QHqiqehPkQg8PPvm2I/nLs2wJbAWouRTkHMyZkyQqM0k3HA
+TTM3bEwLfJg1rHuh/NLQVwlfivDQfPVOirf7xveGCMDfKmoYqGojxBiOUYTAAgrB5FXINXIziUg
+n60R1G7z6YR+MVHywfuRbasN+dJTKxYB59mF4zRoZB/d+VzbxuCxdpwPfujkIwCIx4hPOFDjxJn
SSar/aiZQVJ6MmOBha01AowG/gDfXit+a0o2oAhcDAFt6VMHiK/ck1M/OV9Sq/wErp7z3KSfzSbb
/e5UMR4bmLAPikJ+YBk6WqJetbsgtcbTd8kcT/c9YGvi8GZjUDAVvZ08uFMZxkafy7EP0r+l+CiL
UKpbaw//+ugnArRe5o4ERe/Dop5mFNB63BXo64wmxS27P7sHwR5TSHICN866i5Ye1oxt2GsVspDJ
N+XX/HPvx4ESRl8t7gN0rK0g49TISWeihhlIofaI6O7JrPXrfRPrWVqa4OKTrqR2SHOYaOXBm0v7
BDXuT84sghR88BMszxkGeEZSBiuN5zOPkuzqUZ+0jMKOY/8I0Tbslqb8nsXacQztgCjZedRAGGtA
8dXtO0f2zE5+KmT9u+qML5MefY4189IZaEGUHGvwjbJ/tkiev9fDGL7rVf4HqKHRbRQn8p3UBDOC
XTqurQ9vGu1m15K6AEfqJ32sS7dL7d+qluiQmtaJW0zRe1Q1Z6m13rKxPSejIgpmmafxY0fBnsEP
EMuuACGRmg36NEdJkJD8IdIbz1Yeink69/Z4LiURz/pGyQEEqLg0GIsdyz1yLtn1deaMrUaCNJMV
T41eXV8eTehDVhX1EVy5UtfarjnFxXeT1IVntI3qDW3SCUKNjRAKP4TxbFkA6qGxmrs0Z1qj6IkO
rICQ1ymDtqd8qNOnMny0h09xq7mZAnXk5pdjivDWLIjhJxyZRjwYke0wV93WEihu7clK02CqoKgU
EyDhO3Om0HvXXpooP9zfQgrbI5w5ZACRA4Qy2UbUqqpVlUNomQRjP58Q3nnd8BTK6Oxvc6+WP2dg
pS6U91Cz3LL+puaCi3R9jDJgPHR18ahEGxef+k1z8FXMYZ8GVnqk0SkSvYw3TojF97k7tAa1oyOn
XRq09YtcSG4yvaW7mVzBHLkwwrlKbZpT1ZVDGsjxpyYt/ar+GXaie1QwEp2LRcd8MiNjonAL22vK
86g+WCKI3OZigJyNRbqIbviMcKThkZo3Uxr0v4l9dBRB2WVzBDef505rihjbyWZME57CfeEOoJcT
lRLWwQZWAjg/DAHbFs/W5YWWGkNOJl1Pg1w66PP7GKZeMj2GxnubK26Rp76W/7q/f7YG9YFFxl2H
nBh/XhWGOhqNXaVAWpSuFqpeLH9BCVvwQtg4hMFthhuaPXuQs2e/4iYU1NVeV4leY2UqPwr9LnXD
8JSiGNPvLl1pC0PcC6tTjbrQKxjSlRe7+kTP92dry8NMcPMgCY0kosVXxsah6Wu1zT62e5ceB4GH
bU6TqWEl0AyDhw4XNTVDi15Ro4E4geZBkln6rP2EfFshkqPbXHP8eDzYkMpF3n65Gmai11Wm42qY
RtZzqvYu2tjvT9TmSP4xsSq+lUqu9qZJgqg4YLVL9cVOvD48ZI3olbFx3YAk/H+D+bgHb1yLhFM4
QJKeBI7ituSY9ccJ+pR7xS/ZEXlrhdv7TUVru+htEoAOdRjcUoSl2BwF3oLgvAUuzLG4JUlle5Bk
M06DcPY0ZNpG7PazUQb3V2XTfYHkQToJyF40ISwXHizFJQqlBlYF4sJm9E2DFtp+C+AvY6TggF3A
0NKCrqSdNhlVEUBxSUmOvQhcuOVXt9/nRlA0aCKbFVoEs/NqgEg0QWoyAqRbJu99KtiNbM65yAKk
jMiHIf0Guj9+tqo8DxPLjsrAiKvBnYzub7WvWzeXzS8tbTxpHlxJrx9KupevBs6GZjVI9+KIQa6I
TxOBWzm1TYKCnRoeGutoE0FsuLH/HQQtiFnYww9o4OUipenY1bWR50HdSJ9bovxMnfacj4kge7nh
bazHxcKznFWC+SSDmlNATQnNAzX+66dBBBeX6Ovs7zf7PpmbBp1rTR7E6tfUCkQ4adHnOUfWRmAs
GqQDA2d+cw5m9np/n2wtATqGcdEjaASxL/frB6g9RVNLSWBA06u4SsZ1b2cfc6JbC9wAZrS2qLRm
FvRDrh+Gt/sD2DiwFp/nfEgz634yKHBnZv7Y9p9Mg/hNCV5PUbVj0w5erwgeTEA0+RRZ0862kVIC
O+0zSesj6LuOGUSt00pE8re5JJBOYHVsDRg57vKlvaFXo5aQoM5jV5+gopvbbgUqp/sTt+VY2NtQ
RoLABfKlXOqNTGlujHMMrk1yDF2Uyu9/fmu+UD9lQjaALKyOeLSiTnZDM8xX9XluFK+wn2jxEna7
ga14SwO4jCcuiyB4ZB2lld7EIE4IpmJ+bKbykKaSf38k6/VgVH+ob7LOVAY0W27wXm+cFGVWEqhp
86AWr6XaekW2l9ZAYa0iN1a4VZ/MpoVUKwIVoEO9TLvqpUgCar3gSwvcEy4cQ4nqIyxIeuk7jmeW
exlR+DFwwYNJaWEWEeI5rTnF1Xkun+S9RMgfJgArQKM2GkOQzF0uhjJFM3g4sBhmLHkDOAYcVfCS
3lzuGwtchDVGToUcOSwM5M3uP8kOUv3nf+FR6GJDmhgbBK+e5SBmohtQYsY8SWrqNXkNogSUUFtR
LLeResGK/2OHRwHjDdKBsB0haftOOldP/aJ+GNujfRwsj77FmTuLmADXocrSIrc8htrPCdqwSZAU
1J2PJeK6rD73+bOt0WMGft+0vdyfy/U5s7TILZc2DnMLFRMS9IxYzU/Nk524uqg+vOUUJnocwXYH
GbmVnFGfJPmYpxIusfHSxt/H8HOZvdwfyNb2hGKhg+cpg1Ty5R5Jb8ouTqQMb67YVcKvoajIs2nA
QHWCMe4CSMatzRwO0IUidQ7FucfQkXy76B7uD4GdUctAVcfxiFhLAQcJTmTOwmhN6gy55izoWj/T
M88mzxUks0jiOYngUN4YDMuF2yzDidCYB9DkOWDkZjVEQaSUBy1+smZTMBiRBW4wTjRPWSvBQvm5
0Q6Vtfv6ZdIiJrAgkHUDlIl53E3YKJGaTFUvx0FBz6VXpYIjZuPX26gYIN2KLnhcv9znC31OFDnO
qqAefmZgBBQEvRv7YfF57k6EUGgVU/SzBmniQabOI+bgm6LazXprA9KPHAfofExG08ddibj4+9Cm
fXmRdb8sKh/KGb5BTq26+32wtMNdjPqYVrnUwY7VXIbKnYbf97fFei1QPkNR1UHwCDAWX5Z2zDwD
NjFNLu1fpvkEOMv9z29ME7YCAEvYDIw6g3PUjliD3KNLCXhE+7spT0fyVYqbB1Orv983tF50ZGfx
lAY9KuPR499RUZ3aU5J3YUClr0V3jOajKXoRbkwVdKnwKARuEFVBfixqqTljBazMJRoP1a9S1Nko
+jx3WeiFXpeqg89L9Zv9q2oF+LT1+QfWGCDTAA5g2kR8M0LR0EJtVJpdIBOmaZc4f3eyi5n44f7D
AxQyeDIznCj2hs6NwwCu3xqMNr9UUu4apuRa1uH+Wm/MFNiv8C7EhYHyjcFt8F7XErPT7eLyBUTg
7giFrf/2fW5vA4+tS2iHLy76fNCHUzEIlkL0+7k9jb6HAcUa/H51PKXj0RZMz8ZWAAQE146G5m7w
hXERnDFW1M6yMrv0LPtu/jBI6qEtXmBlYxC3VvgsLy3GosmVKrtIjlv+Zb7tXoLF17lzI9WpXeZm
kV1AoDGPB6rvvoJAcQZmKEYqiGwej1jv6wHr6yTZBcqvNfEnEcHL5hrcfJ9bYk0J2zQz4uxi/R9p
V7Ykp65sv4gIkBhfgZp6oqvcbrf9QnhEgBjELL7+Lnqfe3YVRRTRPk9+aAdZmlKpzJVr6UDHbMfR
y9Y0fNZMzJZ5GBVURJ2EfyL61mF+bO+0NZG5Be99PktzaFTS8aGwgNb9lNpW90uRenLUeDJ4ncOb
bVq1axip6SdfxGhgkgQ/6dQoh/gDEOHLuMMinY3kpWocYzv0sjHzrEzbaGnvVnzTda0n1cLFM+6j
xx0ZROAHwS0JNRaAJGbJBkdLmAElIfUoIjdSXEfb3t7LVws1+/50ks6iKRY1gykGfF9pPer4OspV
K6flap1mFqZfcGbBilMnjhpY6KutZn+Nke79maxV9uZVe+ADkIuDFBJUBRwQ+M0FHqTSlS1JSBio
XSWeczWBgnl+1ycGC8yEjbuKdqmfNkVVuVBpeCYOmoiGVn6ng+ELqiUfm9b//Bz0LYFOAOjYeQJ4
UJ28Hq0wDBT+rbAeRsj2VHLlvT2b2HcbQKiDDxH4HyCNZmcsrcAjUkvVDmQUjIeX8J5WK/EdsryX
m35uY/5a6FgR6zV6VwMy2FoguQRpuWMdSBELt6/p0SHQBor69AfgaM427SrHc8q83ydpRv3cLokX
NYS7CTO/FINReIzRx3QMFQ/EIl8lzUOv0+zM5Y71XbC+dp2+6Dyt1lTPUtk25wCTGMJJ/NCMTozl
vWsNCvq8GSB9YBBgXhmRB0U2pes44THkEZJAabYZ65b49ai9pEICLsK6n/nAnsu4j3a9FnebNjMq
TwK84aIHr9jxprJOGev0p9ZKqZt1eu+Zao3XMI/YgUkaNCSjrpLrjqdVueoaCtxyAlSIa9ip7nK8
GHDTQ4CgMzUIilHuE+ikuVFbWq6Tct1PE6JsajXDiyvXGj8jwOSO4H/0bBvlNdrHD2Ge5psw6n9G
Fn5WZJHjGKOTou8Ml3L9sdDrL9AKuE+LGkXeWDfdlGi1W2q0dNuxsjdIFgfCBo631NkRD/JvVdp0
Pumtfq8OsbpLHLN4YKn5HbP2qmXlnShwRngh91kch25uhD80lj6CmxDYItYRbWfy+pdkjbatxrJ/
NkbMe6bU5c7Um+k3qfC0kYw/M4zeHXu7cmuWFa4x9OpOjGWz6WhibFDJUr26rEoXAV7kQwGa7ktb
afZFBf300Mz6ewecan5lJqrryPZR0dJjhW3m1hF/ctRSd5MMwDNukFNqZj9R74ISp0bd1iDjXlFV
SMEbQ+QDJJthRu3RU9ohwBr9rrU6xk+P+abt03DL02JwE5EeMz4kfqxYrzxuY98Z8z9FTP/gP7+J
pI08Pqq/JLHyO32sp75SR9lBvxZClkzUT6ZTGW5YYzRFqg1btO13rh433U7GTujFocE9IXLhGSR8
ywnWMVeqxnOGcPBGbjyXQ2tu0wa3LjNxkAZd0YCoa3460K72ShV6KCIrIqi69IU/Upkf2pR/yiC0
6KWKbu2GzsxdMKW0XjvW3+LGhrSJAUnE0cKCWClEI2ymB9yWDBAl+hhbHL7OACiUSUv4Oi25O1St
4TKkGx5o5mQbjYlvYPYeXBDuHLPeIfjB47NRlJpfw309FVr6bCsKhksy7oZlre7NtMPk80b1MjQU
uUy3XkAu+YJCFXetqPtSgyzQBTcJ0ldlKTA7uuYDzJP7PCbRZmKY9uowrdys4p+aDt44qq2tWhbN
liR4qd6+3KZA5uzK/sd7TW0QENPWgS+cxcpDbAxV1ilOwGj4xUAxxYUfvYd0yHMconWdRfRzk3f7
20Znsec/RvHeQ/p+4qOY53JK7Ku0400YkG82tv3mf/v67AFTUWcslAJfNwvukSTxjfZjAIx/fj9Y
56DgPeFl5/mViNs1+OGGMAhjsNigle85A7u5+/FhgJxqoq5EkRmAicugwLb6ZOzyNgycMfvdlmxT
JfHKOGaRzfs4kO4GowLgGNdaRg2Fi+G0D4Ma59yM6SeQhbtVvSb1tmgG2NKJex8pyHmwPoR5mGSF
5gSgjfOVsXlKDWAYxg/SZP4zmjMzs5g9SfqOy250gtEKYiLc1PpgF+iVhVk40WS0t1sJC1oWFP0h
K106PJS9T9bY6JbiFjA+/f+MzQN3ozYcZVRgqBUPZha5BaPuWP7RV1Fxa4ZmEftoNkoV1wB6F7H6
SW+cDYKyxywLOhA7397OkyO5cjQobiCFAU36K3gu11ncNaFpB6Aq8BJlfEGC8bvWDa+NsMHQSU+3
zS3uOaRKAMQCDxs4Ii5PD67GhlhQcArk6BXJM0ItZU0pb3HusEqoDgKTecUiB1l1VgqoJwZhqnsR
eUs59DmLBCJFH6x8/LPvkISDnDDeu+CkuByM2UnWaX3kBLR4QatdCl0RhTw0/R+uvEXoY1rt+VqK
adHb+V+D09DPHiQSr4dIxDAYU0je98ghF19ZMnrMfCJFjZ7/15it8OMs7Y9zk7OLyOxt2lcSJoWe
eWmeuWr2aoJ1qS2zrRGuwV4Wt8ckWD4JnSBzOtseqIWCK4CxMJAAOSrJS2QwV1XWLtfFHYKEI6hj
kHVEyf1yGlN7pDSLIQqoNq03jIYrym/gDdvafK2vbelGne4j7EOkasm8CVBTulShKiyVleoSexO3
a7xw84Lf+yZ0cNmhDwGPqatNqEYp+nSi3gwMJXtUuuRLpdMgF/ous82XSujeODpfDPzL2PgrHZS1
+3BhyQBvn9jjTDSqGPOgQUn7yNDizAwqK9N9oWkZYKNc25hWt6YcvLBuMIVWyklKFpmM2V5MESi2
RZyagal8GYd9BKnQAsU/bex2t73UoiEMyQDeEtireSDBTUfUsV2ZQTHwNzNvDirHpVKR+NiP4uMe
EY35eAOjMgTO3HmGPTSUpFdlYwaIKz0OB6wr6mNhkjVntbAVAYmHguiEJsMbdXalqKVMkBwNzUA6
ubbPszjdGIiWVkLIxZmDYwcAGgkl1Lovj1avirQuJDGDOmlcK6RbRUk9R/nZizWo/9K+oxDcnIC9
2A/zm6SVQNLYFjODKCHIVYydS2mkbxtcCiu7QXtntZ1dkjhhwEUjFkeZc+7oqdOmamz06GO0w+JY
xJCY7Ouk9MgQam4cVV5lP1GG8rdeRORYW85PSzYQG+5H6zUG5E24agjur8GsmZs7NXUbnmkA1Mc8
9Qu9aA+D2qobtc7ENs0SwwMfrZW70JQIXU0KzTf0wvCJqQhX6GHndlpFnxzkf55KSxDXFonum1pk
7SF8mhycXkW2raHKzrAUA2Ke+CVZPTiebnS1Z+Xq8JMNWfIMtmP6TELWenmUSa8pi8RVbWlsQ9Kw
ICwaUMf0TbSRjsJ2YQbjUTZ2XgRKu5OjlMOhIRFxFUXRcL9aJf86xXnQbWvJIwmF6uLdrvk9Km13
Rjuy+9As9LeGaHj2RpbtQbsFchgFAoDISOz7Pg6z0RWqU9znhZE9UKczPuMiiI+iKPOfPK3bLRzM
cEflkB+sTDo7PWYxtpeEsDPp4gM3G2B0Btvc9rQ3vNYuwxcU2Md7ltbcH7EWdzaalDYGFRZSFUjI
ECnHJ5aL1De6Id2B5DYBGLnvjo7V1siK8HrH87Dchloegu4bAhe9QhU3jIGqSIemd9OaRm4pKN0m
jZBepzfE55acvsf0OyRHh2/9UMYHcCbbHsLt+K4oovLRCnPrk1STYWcOKfOEpReHrhwx/AouYKjj
dmeUNHkB8b7s3DAxUn8YO+2z3qvhCsx0uumuNjaaVybsATQd5m3XpdXlvGtMI2Ct4+f8s9FLQAJD
N0xTt+x/tHytp2QhgnFABfJfg5P/OItgKDN0RUGVJeiqoMq+DvRHHj7FbG9QgLQBFUEW6rYrX3IT
5wZndwZ2VWS3kGEIsnEfdT6yIIa5vW1iyeehXwIloan6ftWCHAsmmlYPraD/MzhHFJXdTihuugZr
XxoJmgGh8gKA8zXTUxoROg7mYAUd/aWFdGONmSvNduV5+47+nG+JidkbNQM0rQFwdblCA4FMNnDJ
VhAJs9yQque7rC0qLxrIz6Ft9XsnpPQL9LQTr2uUzAtFafu8SvLtmFqlb/CMPbEe5GO3J3lx9Gjl
A5MGmp2uVG6MPiV8CDHJhu0WaodT03qrPfKLRiz09CI3DQzVvDmhTA2eDynGXmtV7fUq4XvALZIN
TYu1GpC+dB+DQRYUgZOYO2rrl/McIeucsnG0A7sp4mMraoTXWp0Fdp0l3uigQbGBLKnX5IBxFXVU
uYWRdC7aH8HqONjFIydx645xEW8jWauPBmlMt6gSFHZCo91mWaoeJMs0ZFUHuucgi/AtZCv8CLm7
fVHi823hmPeRWZs7g0u+08qCneKRlRtzgPeOxq7YqFljjIhb9WFj6j3bRkMOJ5joDpDbQ3ZAvXjw
dXXQN7TJ1S1B5s/ruRL7BfbvSk/y0tKAvQBoT5AMTdLxl9OltFxJIuBkwbX8u+V+1PjOGjvi0oqc
m5hFSGXJGzrg3glAoGNzNx7WOqwmXzM/WoBSaHj3AtwPr3Q5hj4JWx6b3AgSK/rdRVnrhQX6B4y0
G1wi5BtNIv/2qVmyeLbJ5mhAcyBU8lCzA6uIhEsNpHpNErloN9kltNiCH3bNwS+tE3AQ2iQliABl
zjVVO06qcIVCRsvSH2VZvNZx89LTzF7JW6zZmb3hUCtLMzzdwL1t/JKAHIIQZIw/2Dc4va1Q6f93
MLMzShxuxzmi5qAuXwm/r41kU7Jq5fpY2nZnRshsZ1uNjHK9wkgi8dqaGqgX6jWfPn1ivvHOTcx2
ttA1yRHaYrKgDmDE4PEHfoTo9ZOttLkr1fiIkQoUGfQ9H/S1LbF4Pzq4uoiGGjSQMpfbHgoLiRSs
sYPWvFdKzcuS2kcLygYd7msDnQZyPdDpkYhsloG8+aUpY2B5ypXeDtQ0BMuruDMQODtJuTWZ8wk5
Vb+myTfT0p8a6FVYY3y4fdyWNiVCAIQCyNrjBTTbL42aUyg+8GkpPUX1dNThTn9jYWqaBLnFxMN1
OcBR5JqVK6UdNNqTZImboZ9qlCvTuLQjEWSgZo9oY1LduzSiho3aWeDvDaoQBbXtKhZ63jf9fq7O
DcwOr6E4ZWU30gqadhdjB2Z260r9a4t0au/s+7ZDkezR7HfNsFE/yhl4ZXy2SCFlXR+pGF1N3tQh
caVNoWz83Wxtr43EigNe3BH/TuW883hs1JhoUoWxOnsYDdTTm9K34jV0+ZyU7Z9BTeRfkzo3sL6z
jY+2Eb0jYD0JkiENBJjv0VYLnDmKxRkI61E8om+55K9NFf5MiP3r9qYkS9fMlFeAgspUEpmfcGap
YW1ohRWgeidQX8vw2hS95Ic+6YBKFJBEYFZlfKqbhj7VDC9LVqXaloQRsnyl8rPu8EDK067z4yhk
e4s76s6oVCg4ZVqzMdqy2VoUNDh5irerUNVXZlnoGguBTQDTfO6i6V9L3Z5kax0t79WcuUMxUYSD
ogekyq5ALNBWAzQc1gKSNr5s/4RNjOIucXJXoyAxTQG234P9y3ZtqZrbMiOFN+rSeSwAIzpqCgLI
worbz8Rm6h8+WspX2XfxNlWbrHFHvH7fIsSGcBSmeseGQgZtHfV+rFtRAf9cFh4QO9WjbsvEtbnh
bNq4OJWKoA/CqFqfm1K8Oh8USflnKyEFi1AIodYV//2QNPVYJQ6KNSOK/ka7MelKkmjRv5xZmP5+
9giMGz2XhoZYvkq5z4DgRxl4JTxYNAHIO7CrIIa6Qpi0OkBWHGwjQRjVnzRF3sHkShvS8pn718Y8
JC17jVR5a1hBAQoj7tiNixj6B5p1ocXe5YGuJZthUO7yLt+MLP56+8wtOpYz47MrXW90J0s6DHDQ
I8A48FBAdX2dR2np7p4YQ/8zjw65XKpRyFBqHGNENahjrtU8FQIQkZUQaNF/IDWJVy2iVfSfX1qx
aoaYUeSIEF6LsfRN07OmaDX3k5Xrc3lb/GtoGu7ZzktKw+zaPrODUfcocjxrGNG1789uTjAv113c
4PtvrSxciVN8e9WXvo+m2YnvDC/UK+6s0B4tzUwLO9CqsHUzp3lqlL+owThodpr0AIHGvqoIavrA
KIoKVpBDqTs7RW9N/hergFc2qjxkKm/P30FKySJmdhSXYkJcE/qYrtKR+G+mCgUREJROGodzYHYt
WlRrdQ1Gunw/0mbrmP5fLAY0CCbVd1Q/roDrIC8jGfSLgjIqtrT+Hkb2yhiWTt8UgOG5OHXXzPMR
qgD8RBTMCSJ1D3iSJ8LcS9K70uArVb7FffWvoXdXd3YuABRT0q5BlU9Gjwgw0Q/x+y/mCgU9MGZN
F8xVfOKohZ0XqRNYqnymUfgsG+v4FybAhoP0lA3urHkhyqlNGWlGZwdMZW7duar8878ZIJfOI01G
4JIiPC7KzAPETqw4wSWPPmX3JhlaIC/noEg2Au2VhUgIIXMTKr9sc0fE7vYIlvzsRKWLjlZw918B
ZMJS6zUzC2FCqAkKgiz17NGpPbykude3Vrm3SPpBqaz3eAJjgnufSuRXgkMtJ5JJhsdnRV+LiLmd
cV9098Xa8r8zB8xDNVxTUIbALkPlaRbXRw3I7lteO4FTVMcwTn5YhvIq+K/R0F+r2HriKKlZTRoQ
DaBTkDSpdhOUIgPIFuz4ShUQENLHZf1M+OgjNHrrIW8gDMUDoVaHuot4KBXyBbojn5Dd+ItoBRNE
kBpX8Xadv+pMs2kT4N2cQJFbVX+W9srRWEzqguEDsCVkboFcmj0P1FIrG8IwN3nmVRqSdK6uH1Cy
SPVPOvXFV7XYlqhKxR4KJONai8ySczk3Pv39zLngoSerkjZOkBSj+OGIhm9FYq9Jiy3t7XMrsxgi
04241iiGaMQlYIaWq7XPSLC6NnnV5ErwNSuboOCINgdAtkG2jZLR1WvLKKcnSe2kn3gBVcoI2Wgg
EWsjdQnbQaQUsiHfbx/c2RTCCnIaAM2AihfNWFdnKCVhloRovvtUKd+JmeIx8Pa/GZitUdsyTkkp
0LhRHU1xEP2Kc1sbwGx1sLmjQg5ongnH/ZgfVtmWZ87zaoKmm/RsjxURBH9aBxMUZX5J/c554q3/
4SlCV9TUdQeVdWDzZrFdHho9BWbdOIEjBzzARfYxJzANAXpj00KDfgl+bOa/LBYVWZRF5olUT+Xe
XFOum2bgzD3OPz9/rYxlWel5qhinoiqfbF35PfbyK6gBdnaXrMzUwmIYFk4ISvOgEIXXuVwMu24L
2SiacbLiLSsE+Jq/moDVfnw5zo3MliPOkozYIYzYeu9ORJ/1GhP0wowBFTmFEogiQRI+WxAueDto
bShPeKT+KNm2yz3prEzVwrmAbsukjjKBC3BXXk4VUBjcqY1OPaXlc99u1I/3TE+6MP9+f+b4BS4+
whV8n9FT2TwTurJppzmY7SoEdADbIfczCfRO4zs7d0Yy9WlzEyTqJIv2sZZuhrh6gvL6b3Rp/RFD
ddfqDbtz2Kfbq3+1NhreDahYY1vjqYJSw6VdpnWKHBlpT2qDor3uGhWAYtZr1P36CzvI5+AhhIv5
anwVbQfFViGqFkOyre78TPilXror9/PVgcEo8FBBvxQevxTse5ejAaLbEllSgHA334Gljlk+Lbe3
BzK7HhFy4/kwrRKSWHBjV4TIRGuZNoj6NBrVXglaBdX2uPVFlKOyWNe729autvVkDWVaBDSoc4HW
5nJASWdz0+51sJmHu6zZv37469DlolBiea+HzyM9u4YEuCIzeZJ3oFyLxOZ/+jyd/Xil67qaj/h8
bz9ouzb5aJsqJLTOfv1cPyPJQ2pWHT7fKFv0FegrC70w9fj8lAo2ANnFOlxOPeclBBpMIk/dg1bs
u7VM88JWvfi8Nvs8McMutPB5mW5s+1FPHmNlxacsjABPONTggScEBHSeTTaVGNJUhVBPcR262Z10
1hz7whgmoCQQwmi4u07qNsVAyl4y9YTeIbQmUnfIhNf1a1wGS+OAFfTCTmQPV29eYMXbDidbPWWm
Xw6+vaYssjSM8+9P9s9879CpTomOGPVUq0EWP+fFdoxXMrXa+268cPAIcFEOnhYCRGpXCktFkqA1
K6TjKZLF8FQ5UtuEYdm6qiN/SJBBmLr4VhvKb9oz1JMd8JgYVX1UEvsnXpKGi8un/0W4Re8qSw8h
+ptY7XOsxLmHBq/EU4FcCI34gTbluGFloWyGLHbuWZGjS26QIJowURpCJpUdepn/Ge2s9htRpjsQ
b+dPrGbxL7TDO4Ob6mqvbKXiFEFcQ6QcibJu2zGS70AaAnKlPC4yNxlMuqs7of/WaVq/dlT7xQqw
EWq9SI4c8EzrLjNK30HPUW/rUoIAT+TSRWay2Ye1KjeJjJQjevDpVpN2v3Eyi/liVFCHM1nYfAE9
RvNHb6Tmx5nTvqUAcNQ+77NNTyKP6LLZybwnzDU7w3yCtJfidlBHO+VSWG+1bBu3stXihcei8bWQ
W5veNEqXlB1Iaxmvj2Uhx1+RTvF4ZlDHS7MRGd9YY2jH6qqtKBLda9RefMrsJPIqXtRoudK6bZLp
tdtA6+QnVRyy1wTLXgZagkEQUsyh11flt3i0sm2vyN2Qa9x3ZA0UcVRxvwMMNsg4y/fSjscDF6L2
INFePjpcy147e1Q34yBaL25I6DqQPN90nEWuOdLvnGn7vlJ6jxZ0cJUMaMmOpqdW4LWNJErkCaNG
A1hnvFma9SUbNbxKszoD7K6AkGdrAy6dMzQAFq/UXCNqvT44iFVwIYJhBIcT77jLg1ONXG/KLtZP
VAceM9zq8SY0f370Erm0MT+cfQs0H9hOTxpa9Z7YWrLo2rfg8xNhBggbbHRXz4Zg05IWxWDRk4kK
Q+0VoNf+i98P9POkKghU8twJgy+sypvI1E8Rwh2bnNq1PuPrCA4jODMw/f3Me3VQ+om0wdARkPyG
orNbJZErUgi+rNFaXEc+MAQeFuj14aV+xTJMBSuHNKr0U5reQe2Qhp+lfLO6k1OsPNKXtpUGDCBE
IeD0rzgnzY6TvpeJDpGq2mXVXQKm86T6fHtdrlIPk84u0lxk6ueHZ55+xNm0KUDQoid9oCeiRj6O
rQuvLPSD1n4u2JNJVqwtbTMwWqOPBgTjYA6cBRN1ofaN2vbaiYqXQXlew9mTxe/juyCywQ2DN9Dl
aDRJHTGanXYqxn2LVj1H/klFvwMvlodUN9V2jv0rbTYgW03EQ69G0LeyNiNExY3qvqfcFWa1GfOT
lj/1zZNhAtL7rFsrumpLy0r/+xvNuZwEOrJtGjmYgzh5FiMkqD2rW4n/l6YBlNvgp8YbcMKPXE4D
N4ckS/qKnFRtr8r78fn2ntGWhoBIB+cNPRpTEvby+31UNS3IGLAzddW1ChstzdxrRO0TyX2LhZu4
fOClvdXi32HseFHxrcj3lvoo0Rp7+6dcjxQieO9tCKBuvBZ/sczRNmu8I49qUnlualcrseO1V7n8
/mT/7HiUWhcndYLvS/Gnp9ZGJ9g9/GA33YqhtYHMl0xArLnsYYiCe64jXhqPK1O1OBSAUMGVDI7I
K05QxQwHq5SWcYRG19dEyE9NWR603n5OADi/vSrX+4Pok+YUPKQF0ZF5b0iso1u97aBTa1Ow3Inh
uTXk6KJ+vmJnadLO7cyyHVURNQ4odMxjq3yhOL7QxliZtCUL6MWbWsgmAtr5Szp1+l4P0c5+FFaH
JojGVVcMLE0VhGvACAivBQ6x2cWbsyTjUCozjkwfXBUevgz7Dc7N7QVZHAaYWnTU/RB9v9c6zrax
ogxyTFHHOToQM1ddxVzD5C0b+JcSZu7YIw76NuAnj8AL3adJ/ZKaaxmHBRPvSF24HXQCIeVweRS7
0CxUu+3VI9AznAXqx/cSMmZ4W733XiIKuvy8EkGtqqWdekQjkNvphwYMwLcX4fqqhRTomYVZjins
S6VRQwyA6b97G1rjP7gsPMt8TskD77sVawsb69zaPD/LAVSpjXJQj61ePImI/qhG604CDXR7UNfR
0MWg5lxATpd3rFYxqDz8HNcnNX4kDkN/bA0M3Iqpq9wgcuTwJohXkDW/phOwwNJc6FCePebOIcsP
Mvsykszvh24XR6emsbd5vXJVLw7OBMcq6IEnHNzkUs+OjZ6iPc9SMvU4OplvpUHKPofiBa9HV1u7
sq+XC+E3JG7QjYg9cuWdCSkjAZDpCFL+TdwfIgqs2sdoAKaUHRhycP7ViQH3qirIjJzpmhhHEKvu
8IDs0j0Q/7d3wzQh89c9oOjIg6iA+ABRcjlhEdQxS5oa4wkMTiCI2abKk0GO+fBhpuOpTHZmZ7Yw
FXzBmKbmeNIq3/w1rgGcr10NytlIB1q4LFEge++RPVv3uEjArqJUkIcVoCvxIbtze5rWvk8up0kM
doNUS22dwNAD4Iw7cH0lnJi38U6LjeAM/HsGpJEmnuNLE0PDCDhukvAkdB0at2Qg/Y8+K2pf7yAB
4DZUbVzOiXI3jrg3beNTa7LPRNovHx0pzuzUJQqiQagozVujrQya46rZqEetenTKxivlmlzt9Za7
tDDzqlKXpCVNDT8XMQBu5ZfEDH0eGm6vRR9+kEHDAOy0Jm5qPF+uihNET0z0y2tHy95HxC9H11mZ
rmsvcGlhtmpGGOqA6zPt2IA7xsn3deiXcmUU15vv0sbs7OQ5mH6yETbA12RJP1sjtVgcA7YfqgPI
71298SKJJCLSTdpx1L/r/MGB2uoHiWWwuTEE4LCm04l0xbz4kEV94XQs144lR/fq3kZC6uPb9tzA
bFORXE2NrKm1Y298abfN2r3y/gMv/eTFAOY9Gjo3K0FagXWu83uQrrml0f9ImH1Kw/wOF93etIVn
jvkuHJovaL7fa2Gy6xL5o+wsnyWDz6jwmzr2eVp+DLr1z9zi8ThJrWJm52Vj2Y9xZZSOduzYxo58
6Af8xdT++/15XBLlEwYUfZnHWNsl8QEZwL/4PhA7kD1Aihkp+UvHh/Q7j7qQ4Pebn+3m5fPtry9u
biCP8CCYbuq5WzVHh8sqR1O2QwVQB4Pb9mzT951/28xSqAio5LvQM0Tv5nkSAqwhjWpVPeoyOVgT
P1VuHNSm99GvUbtyEN81W19ZmCVHem5zFl/XoFurIg6bUYw2bOcw5veECldL1yrti3N4NrjZ7cdZ
z22rGdVjB6ixYXyLig7Y9ZWFWhvN7F3ldB01hAIj/cAeY5wSWSJNofU7O7FWFusdbHh1ms8GNHnc
s3AhS1srlJ1Up5e1P2rHvGduBr42A+67TdH+nboZqMzz6q0YXmW9r8LT7e2yNFj0QCMmhug1sl6z
twv6hEbKBMXbxXCzNgCdyhh5eGLctrK0KQ0QZaBehwK9Ofe6elEbqLRgmD17TJOgakAP8mLKz4NW
g2vgy21jc77Fdz90bm12jhNBw2HoYQ1YVk8M3FMr0O6x76kET1Ih3Rh3lyHZNqwMCDiAogkNvHWK
Z0f8UxjdvohR9yaFH5cGCgHfLNm7aicBoOfoFQNTIIM8cda7o4IZMwNC8DFDc6PoLel6vwoFiOPA
6Zb/Ui1AvlQwHhjfKNgVyjUZq2kY871zNsz5TYDClG0q0zA1/Zfj/KbhIbXwZItQiQHsX48O41r+
eun4nVucnXNmE9AcCpxzVJD8SqQ7B+Qummhebi/g4p78d7eQ2SlvQDBt8hQHsJHbvH8GfVYh9qA7
uG1l8SY9H83snFPRDqWq4tk+TnyIoCJ08nRbVPbWHMZ9nvaBkfNtw/NnPcwfWp5t6iTbJlG1bxzN
ZegJa1XpST2rsIGGlZrHvC/tnz2MCAhobrQpIgq+dAx9XDp14kwnhoOqYe/kFGXKz5p+aKsHWSWu
0j8UWXXHBPN6Z42pYPI6VzvrzPgsSWunbWxiY6nHqt6kd4myuT3zS29jg7yTPMCtXQk1mDQHB2aN
san8T81Qpm20w9B8o8N3xtYQFAueBxwOuNImaQhU8GfzmKadUytOoh7jcJMWW/VPOewk3RraS7QG
LFwyhSAf8f3UrmCSmStlPFUdk+HJ3xjsQM00yO34JGnxLQ2rHRSVtgMwtbdncuFAIqGBkSGqRfFw
rmhslj2rQrTVHbtoZ6Kflnk0XVmshb1wYWJ2GAES7IxWx6iUPvc08QUotJWDuDaI2TkEynTIaIYl
Qm3AtaNPQ1a7qzW+tWFMfz+7aHmu9D2RMBKmn+r6Li7/ZhBAS2I7g3jKmkNporZNzUpBhomA8JSh
cbQGzcqahsrSTL2zkSGCtNDuMf39bBDmqJl17NDx2Frmt7TnPuB0vwEMP318V9loGcbOwj9XiWUA
HUDukVnjMTEehBJDnvqlaFYKQQs+Hjmrf23M1kPJBcUDAkMBX48LLk5w2biD9pDGK9t3ccrO7Mym
jOd9njipPh4VEMaCly7bFWvecsGdTY03KLUCFD2VWy9XZUDuv0AP3HiMtIMc7tAl3L32H2TInO4D
PFffK1UTUmCOy2dVYzKrU8ej1HZVtavyXbmWJV8KRhERQS/NIiBov2qGSlMLoact5RHctd9qJ3Yl
sBhQVHqGCOyua5sdJGU3NUTUDJMfLGA8xMSOXFH/9vZbOKr4GSiQo3FGQ7Z2Np+q0ym2Lqg8ggWS
p54+Ft5tAwt778LAbO/RNsoqllnyqBv3pf6j5iqYdO+UfnfbzNI4/o+0L+uRG0e6/UUCRO16VW5V
WUumvFTZfhHcbVsSKVH7xl//HboH15mUkEL6ojE9AxRGkdyCwYgT5wBgJ8l4UJ2ZZTSjJi57FIGm
ULQbVIDYyjQt5OmA90fpEklmyRWiMmqwnESkSGIRurF+qsx8U7hPGSgYK+LsJvLqRFlQ22fd/bfU
Vkb2+xGpBAg+OiSxRlgfiQC43vK85EbDBDPDHLiabVRVu9p2W1zkaDxgcfmzadwfA9qCHRt5YmYl
KwwsSwsInSqgQQA7mBPfdpHBkGXRzbBx9q33r1smSHnvzRUXtXCuAYOXLD/ockRSV/79wtv2QBeK
ihEzpNlz3tbbekqhSPuLF/5miFfivcURSel0NKWhyVsFeBtZDnqUzrRCbziJCAwApwysbO0qT+iS
HSAxAUMBkGIhxVEbVpKBWCP0aLOz7KMkQu/AHL8mXbG09y/sqMDVBuV6t4cISjh4ry5o7vGWvf9w
XRpQniKohwEXZMKAzo6uHhZrFaOlxYfkADLQwCgDQKMsfjokKOAUuhVmZTY+osCbPydc54dcM8Zt
VmrlLgfj0f2XFZwFOo+hIYDUjaVEkLkdmUWiDXZYtM+V8VDxZ9Len6ODCVzssioNFTbF95VM0xON
lnYo6PTFMMd3Ya512S2u/YUJxTkMLE5ANgETqdXsiDdsx7/IsV4NQu7yi5OZp16bOk5hhxn9NO5G
4+PtvbUQyKNVAapZBtDL87dXStAjz0tihU67taMnKz36zp6yJw/k8GsoETkZqie9tKXss6kBYhIt
PlbIOyPIjI1XbjvkDW4PaHFFLgak7Kuuqyfa/DbSbn7q94OkUbQD76sNRXuEKWpoEqVpM4LqGGc9
bY9AdmzTUfubXXthQhmAO0DrQatSKyySwnuq2Zi+DDEjK3HB0pl3UXxwAC/GraorgcdYWNSrXQ4r
6AMH+RkeIz9IjU6Ibhtr44qxpTVBFYL8JmxGJ6TiwNypHME9U1qhVj2U9OHh/hXHtQUvj8cbmdXw
mOlkeU5iuMcs0L7na+xGS7v28vPKAeRF50ypXI/e2tlQM6mfPWulN2Ehu4U49M8IlIPhxXk09DlG
EPMD8OoFR+HigWs7CKcVwbgGsFgbkLLBNMiAx2UNa2bpbSbndQAI2C0OtxdlcX8BWedKTIAUWL52
W2i1tlpuUiv003wzTdB8sf8Zq7cWDBPanbo28r0gWc0BAEV2AORMyvRBjK+G8Af2MrozAsbenF7b
uvxTO/7FPXxpR5m4CFzCWWXADoli8zgaVb6NJ9yOt2du8bBAkc/DOZH/KCez8JuhZKBDDMfx7CXg
rl4Jv5a/D5osFJzRp6IChAo2IsS2hRXayQEKH/6w8vuXthc6giEVbsgtrdZ+AEupPEh5GKE57Du+
R22EZSsQjaXI7tKEciRRGhkydNwYYdJvbLEdjSP0UNgaDcTSREGAEaSJQIEA+CsHenHzdqAwrR2Q
f4esBY0y7cS4MVhirNxXi2PBgwlEE4jB8Mq4tuLFdgGuotQIDR+9YX7mb1nV1tDXKXaad3+DGCrB
QLuiOxACluiuuzY2RLHmFAR1OTvfJO8QuLq9dRfHYoJDwULZH/gZ5SAade0LUEIZoTvF0Rt4g81d
XdQ59F0mS9v4oHL+C9ePTAFykJDCtWY9S4PQCpDfNdA+sp7d8tVeY+9eHJCE60FXHe2ottwiF1tg
su2YAktnhGnxVCUQCv4JgGLQi7tbd+HBJAwU7yEd6Ek1raJVjtdErQMMkCY2unC2jWdtXH9aWZ8l
p4z0qWRNQS4TQdD1cOy+i5GbxfIP3D+4/fSti8rvxmA0gUEiL8iNcg12smZROUOtbTs072Cxs78m
3ucs30fZnvefTf/L7a0nf7oaW+JJCSIjYN8Q/qkhBulJq9sasA7Ao7vDtyRaCcuWtsKlAeN67kA1
kFmihwG3fkz9XSkereaRpIfbw1iKBC6tKN6A8MaDOAzmC3hwMe7jJ4CQBvcAwS3zVxStbIdFY9jW
PvJOwIqqx7UEswb4ynFc055mj1Zctp+o3rh4B+TkMa3QEYitLrEvzKV6EAEYvfID5IU5WzSwhiBO
QFUW8qfXczqVmWdAVsoIM617zt02ZLZ5GBuUFd0iOXRJ8eynze72DMtv3rIp1/niSMcVUMaTlsEF
1rv6B6cPxVrAuLgV8UyQ9R4USGxlVLmdicKXTra3P7TNazI+/s0I/nxfGUHGjLzIdWqESJMFjfGj
Rp/YXyCsAPD9Y0Px5PlEReP3sNFEuPZGW7zjABhBWvTvtwezNllKTAWP1FHi4FgBx3Qo2nwDuuWV
Xba84n/Gol562kDHEtJpIa75NIj6fAPtgr1mr9G9LHoISGXjEYJ/zbCpeT+ZaBp0CXbWNn4BEWn9
Mq6xYSyO5cKGMl0uWvw1DelKwHa+JeO+JQ9d/+v2iiyaAOMJMGnyH7XOlvkcr80C02VkRx59LUCn
qg/RStSzZkTxppBp9DvaRSQE+BrURCe99oMOdIu3h7K4uS6GonhT2lVpDvZlDEU7u/Ro3J8NMCWc
BITtMoE1U7RBc2pPxwEk+g26J+vvg37/AEDmAapLsNriSkP2+dpZCd0AOkBDWnZ8EqUT8PZuFXAI
eaBQjGIOQKcgP1HORkSmEZU8G48Bqu+8kW0SsfK2nZ8KFIjRywaKFpC4QGDoegjVOIq6HZFcNMsp
fo4H8hk96ACDZcUHv15rnJ6HG0hjQlABKkN4FIJD5NpYHA3MYV1uhejlFexrLSDcuNHjb+b9dRto
mP62AQQnMoxyf1/cIk09JX5at1YYvYzOMeIrLn6+ceXnAQwF3bCJF4gyjrE1wLlO8UbT2RPyM2nz
8d6Dge/LQh4ezlh9taZR8x4COCnaqJppk/WH1lh5Kc+PtymrQbJUI/t9VY6+BFpjHvUT2Q+EutZD
CvXR+29ZmICeGZ4aILibEfnbBbDhFVDpIclH8qlM/eGbNibWw+2JWsCmIM+Hoo8sd6Lp11YOCER7
PK9Fb3moQVms7eoAfFHfRz5sBjcH8Wd+qNMjb7/qUSjKH1m3cngW9gEBRFOWf9D7BELc620GupUy
hnSHHu4jSz8UqbESbi4czsvvq2U1UYi40w2AnCcy7dEJsxt5Epg2WlwBVbk9k0tDwZYGTaAFoDtS
DNdDsUtRawXHzWU10+61q8bd3d83ICGByxfqGZCiVG4UYnFapAPKdJr3tQ+76v4TIxtqsKtxcJCs
U1YCfBI55BxN6KVAeXV4s+4PuFAB/vP9WREpzrjr1J4J1OCvqXimI3IB48pqLywBUjIWyD/xWkay
TFmC2uYp2lEHM2Q4kOm3xro/s4jSIarZ8jGLU6+Sf+pokG7bkvahhkceesp/pfH29irPNywsIPfu
EDR8GDOdgziJsh6CxQOqIZ9b8WIZe1r927QrIdB8omAFswRyKMjh6ap7dDsbbYau1odmVux7Uw90
e8XC4jguLMi/X9wfJWDzBKpwfRgjhq+1rQnmITd5JNn9qXc5FMQPQEwhuaRmFloCId6xMPqwH+gO
OYGfLfN/3F6TubO/NiFn82IsNmU9JZHeh/qQH82aPWbgY66zaKXLbP5YBN0ViNoMYNw8yNEpL3wI
c2ukBPYozMx/fSd0zTQosl0NviBToJNlraV1yRwyCTZieXirWRuYpgvOoHTQhqR95Pa59x+cGJAt
9mmIvzfpp/unEFgUvBWRLJcUw9dT2NgtQ4JQa8NKPCRumLEHs1m5SpZWCUceOAYf+B1g/q9NgLrI
yLqKdWFCraB2Dpx8isTbXwzDRTuV66N1Tldp1aCbWzCwlmHOso0FjRoS2N72fhOOTGEi5YfbXa0r
oKDbJxqUx1Cr/tT6XcD1k7VGFbU0VZCNhEN2bFNykF1PFa07kkGVboAvRsG9tF4rMzmWtvd4eyjy
XFxnIhA4gnQWVQskCmbZ0liUXZVP2RhGHdtZgh2g/7C5bWJ5JH9MKM9FqhNWCw0mNA/sld4bWsED
SlYKCku+DESz2FdI+c6Jo+qEQZCvwnTF4zeS7kd6LKFTv9YBPg/t5Wz9saJ4TK+BDl1dwEpGny1t
PBDIihmQtNaSH2b87+1pW1wZbC9wwqHau0Dc0PlJbTZj6LeQZ2l/1mspnMUpuzCgrIttTsygUT2G
NXkbi2NEH40EunsrG2wBNWVhxky4KQTiYO5T5oxHbe1lE8cOo++F9sa6DzWrd5afBUNMg7jgG804
1sZz3a1RHi/g62BaAiPw/EaQrlaZIL2X0N41hlCv4KcL+tlvAbD0zTNl/Cw8c2cKZ5Nm1pGm6YPF
prOomkfh1F9vr+TSrkGwg7AHtWdvlhaeSlpzrO8QGo0ZWD16oBkIqSgg7s+NvYLUWjpsl7aUCJQW
htdlsTeEUb0nznFK/0lX8ybS9ag+49KG6sUhx9GNrQPXxJ9a7QXswUO1ddpjCSZhdgSv0u3pWzoI
l+bk3y+udmMq7ESfYM53aZCUaZCsXOpLBwFc96DvQQUX6Hi5fhcGimjsSzIN8B08BQ2yP70Cwv7I
i+gLCD7+uT2Yxb2Ad5y8N9D/o77ZvSGDBHEkhtDpvrv5A8mLoBtB7WFsmzbf3ra1OHFo74YAsaRB
Um9CPzcp6GviMSy/0OiztUZztbgNLj6vbIMsjQyvL/B5vTzzLtm6MdgrjWBwjAC1w9zvt7p2d81V
tkzhaSVZg+bvK7NOUuRp4yK0is/+YAQW3aWxuSnTt3tnTmY9IOmIdBSYWU1ly4G8j3e9RXhYBGCW
3/j4z20D822Aj6P4hcotoogZ6wroS/lIxcTDZI9mEueXP6H6tcsOt63MnYG08ru1F4pRyFJcb2y0
VyYi7WGFgSI1ABtWsFYEn2+xKwvq271gfWZ70gLx9hmu9Tu1XICqwPfBw4GsB6qSEKa5HkHSmE1X
ogkaAeOHfGPGKymi+cnH53G5QgsCUjHAkl9/vmhMzQX3FA+Rf6rIU4FHUOJOgduuiXcsrYQJaQKJ
KQekQj324wAaRDthHE0dH10auny3Sgk5fytAqx0FBuCfUYVGt/X1WOredhnkrYrQHmtIaZVBI77Y
wPrrcbOjOhLc3hrmdGn2LizO0gUdpGLRaVgAc1rtDLt+7FqnCPJ2fKFltNbyujSDoJJBuk06APAI
XA+vdahvc0vnIdXTd2Ok4QgCRhuUlLePzNKGlnkuiQcF/Yal3J8W5V7epS5OvuABVDTvzxgii4dn
AwJuFD1nsh75AFWpytR4CFaMn3kc/Wq5v8YmvpAvlEbw3gY5Mv6HikXys4ihSYkWYc5fG9sKOGTi
aiS79OIx9T4X/avoCDA30JkaT7zd357BJdd2aVwJK5NWn3AAWIF++emZNC0kiuLuQTfqh1jk5xYy
XrftLW0MFI8BTZeqMkRtOEMISyGWHDdhgrZdF82CZHqo1hgLl7bFpRE56IsQQXSsa9IRRri+hRr2
WlPw7c+jFH39ecgJWJGWpU1o9nt936zJB699XnFzFWhArV5+3kPT2o7e37EGJB2ejvCf8HHItyu/
fjK7PmrzOrQhnLqztO3tBV749a4ULQFWDMDKWZkj8bNaRHwqAa2Mg6Z/L77+xfdlfxdKHIBAqTpX
tRbRkdb4flS+5Qedfr7/87haZLugPBZqWiWKiBt34EAN/S7ZO3q9Y9b9zHqy1CS5Y5BVQain+MZs
KJsKebwypPH3tk8DeODbY1g4Y1cGlBV2KXMnYcOAP757/Yso3zLr420TC27jyoT8CRcnjDZ9Mtjt
UIZTHqEYexijrW8/PXPzy207C5cWiNABnkYWHbekGrG0qEiRxIOdASrWIHDKWbOLTScYeLu7bWnh
QgZ0EqAtNA8iDa1mPY0KOiHctRGsVtGXsbYqSWsbosL6bujV3u3SjyUVKwChxYXygELVpfYCHhnX
sziRtNUh+luEo5OjBWpExauK3Sfq69XdrzIk8vCcB+TVAR2e2joxFWVF+WhUIZjkp098+IvPg9UF
4E3JQD1rePIjluWeg0MZl6Q84rVZfvD6Zq3/Y8m1XFqRm+Vi0xUdGwqNyn2deAcDuW9mVysrsmAC
7QQoCiHKB9BdpRC1nIgkfWy0of5tbI4jX+mZWvu8ctuKCv4MWmRt2Dnb5Cz0lRfE4udREwKdvISF
qrV/CLlSoKXx+fib1X01tbW3/cJ+9SQLs5Q+APBQ9b209LQqmbIu1DVZ1aRBVkAi9S8GIYnMJSxP
doort6ub6lpfDXkXguF7w3ZRusZjs+BTUMZGXQM5HpmmVxahKNI86eyoDSfnaSyP6fg0AaNvbW/7
k6W5AgAJmW0IHHuopFxvVr9tqphqmKtJ5EHMfzbGT0Nb0ylfWvALI55ylfQA9hROj7lq7C/VpuMr
d+3CGEA1h5QEYE7yXEvzFwduRLtV3ekELPHRgRqbWqw86Na+L/9+8X1S6l5e2Ph+2R41H+LjG1F+
uL0MCxcVkh4OQW4eyczZMhhJ7pPRY23YYIVrMm0t40vDP4z8Q9y93za1sBhSSQOqbQhu59y9elOT
buRlHX4hfphNK3M1/zowFw6evb4HeMQsLdk1vt0aqW6FNRQMH6J2JRO58HlEg7iC0PoIKSBL8a1E
GHaZ8NGEB4+DGgwazu7e2UGeXzI9uuivW2hK1TV3pPYEnE3889gnP+7/uuxKApIHkcKMWyvrq5YQ
2tvh9JI1r1G5Eu4szI6Ea6GjFo8hPDSVjWqZmTtUbgdyqszYm1y8gVpqpdg290rQpURCAGIpGMes
tEO53aQWJ4BP1kFib2p/G9UPdnd3aCjboVEEB1ATaBu1b3NK8eDLu4GEDjQdev8f6up7Dh2026sx
P9ewggtUUnnBPaltEJVVjV6kVQawPENQuI9IOujW3Wlg2MCrHCzSLtgk1SYINuYGaO8FGgeE99yP
qLokzH1F4hmwY9QKbg9oYf2RrpH0hHiz4umhXBmeFyeZFjVa6Aa8fk+it9ufX5gvNL/4vsyWmBJl
f+0H0U3rVaQqPaCq288di2DEDHyifb5tZmkUl2aUbEma2daUu5UXQvw6ICLox5U1WTAA7W30IYFE
FOdczWB2TuunGcEptOp/jU8GW/n98xBdahwADyRTjHg5yWm8uC4ikxoOLww7zLN/43ZfftGL59HY
62Kfjr/uniqst+T30FFFn1XXidc0KatMoNF2enykw8P9nwcfBhwu2kJRxlBiHGGbieh1zQm5EdDy
oV1LJS8txOX3lQ3lpTqddJK6IflYRyjjxvfT0eLHo8EcEBEJDjKVpQBrkM/dIgYjGwPqqHnMpwH9
c0++ez8YRYq6I54F1TxqCCqLF2Va3kxlpYfNkfbnaLo73r/+vDJRvQGVE42B45QFbgQNiBVHuLAO
V79eOXGlmdZ6PuLzqb1lfpDQlTq6nObr2h46pxDHoktRAmpsGf1cnIiKdragMRVh3n3onLPFvo10
xTctDUGqL4MR1JAFEGWl0azYV1pRAz5OvaBxq02Trz1OF0eB1wTiTAIomBoqJ5bOhJNRcHYaccDG
MGV004h/7j5yQOSAPdkA4bQsF11PFdI6PrHbSA+9zgSin2/6ei1bvDgOlLARLaN6DlzhtYmONoKi
+onL1TjGDHwf4jQYawTNC3GCzFEglkKNCKdCGQcEsCIaMTA16fxXYTxHCSSI9/6aeMnCql9Zkb/i
YmMhKQxljyrRQ9P+WehnFu1vr8bCVEF3hYBFGYJVsgCifB9J76GlHMSOgJfoSb0xIWOAEuX95w8h
p4+UhwR4ziAFTd41bdJnetjqxqGyxldWuysR1QLZCzqIZTcU+KAkZ6760EOBJ22TGuTzZpME9WDs
utxOAhGVDzWe+TrpwSRSfnStbufkoIS+PZFLCwVNShscLMCdzUqTFWRsdE2yK9XaZ3t68SHb/BcG
gGnEJQhuVqzX9Uq1aVRqoGUVoUPdZ7NvXyO/X3k4Kfc6mLqQ/4JuJ/w7SixwZNcm+iIjTOvS6Vzm
9T85SV+QqPM2kVuQYGLaFJS6qe0rnt/nEWZmleM6xeWAU5ZM59oeoMuU7Krpw+25U+Vc/jMhOcLw
eJaJN+Wed/0UsKBcGzGyCJSYiYk0KZzdtko989FsWi/oKpc8jXUhXtIspdvMHePNyLV8R3NWPeqJ
lxz8mHdPQ8H7lbtPOYP/+3HyACKcAiuxsrK2iIqEW5h2OjwlX7pqix6L2+NftPCbJQTNHMRUY/Q0
yXovTYfpTKZESsgEkfa5aIaVQ654xN/jcLD9HfQjAmWgWhkg9EHzBJPcU7rh1fCUD0NAMzeo09f7
x3NpSdkxSeJUhGXReB4i8VOr89OYjzwADGVlZy4dCETPLpBkiHgAvrw+EEMaC5f65nTmmvYyVv2O
iugAoNCnWGNjkA30XdfTldh9aRblIqGoAh7GWXNEXPVJ5NVCnLPoVFihB9avgW60NSiFWu38vVoX
dtSMPvA61KinUZzZyLdFSvZN1SD1rQU6e3OzJ7M4t7gzfXqE236EFvr29hIuTe2leSXgy6cqijRD
F2dOtuhkqcV70RyJvc0NqNKuRPmLtlDogSoQno0o91wvY8rGKnU6Q0BG0Z4CkeYBsgZO/hXshwdw
XTx1WblyFORdcxEP/je5su8LHSBw1irFuEdTt/BjLCK6ufuDqWni2aziaBOZbbnLfBOcLZ1eB5Nb
0EdiC28lHF0csOx8kT2szixNYmY8RnYMk1uDitloIYaoB8L4lBJr7ztn4q44MOmglNF6kgEFBRQp
863Cu2svHfwuisTZ1sLeP+TTvqyfDD9w1oCkC34MYFt5w6NBCVehch6572Zw4Kl+Jj4Yr11oXf4o
7JXzp1zkcunAe46NApYK2dusRFyNTiY2uZ1+LgRQ1nt7eLy98Re/D6ZXvGcBgZ6RY5ZFDInJsSLn
xt+MU1B598UJ//3+i+8rv1+vBa4pMyNnw6cbRsagWuMQXRyB5BvDgxlpBjUS0SG8kWeTqZ/1hAWg
A/fX8PtLBtDcKAscuBJnLrD0miHPwQt29l4magbQdlqZo6UNizZVfFom02c8J62XeCZoKo1zFTXT
I+sKP0C31j7vq3/Hhn/UujX2hgWnLjv2HBP1TCTx1di04wzEUC1OiCiCYdg4bxqEP/lKlLNsBEl2
CeFH/lWJI0wWEeqOiX4GKTQL0CZ4hJeFzlo0vTlmfri9jReNAWcvs36AF6mbwOFJToYCxjzuh11H
P8axTqRq6Unv1iRWFtwZQGB/bMm/XzyCKARhM8ti+jnLvuG6mLqTkX7u/DcHKRXXW9scS07GlErH
8nU6T5CbLvfc2tXEua+AYTQAy4QEYJ8kK1fE0ia3gGwDkY/M/6qxhcEiy41EgwvQbDcsazbpSiJ7
2QCe2nh3ST8mx3kxa2CJsrleOvLWqwL7iY5ruac1A4qnMR0BBqnWFGer2jvDsf15e4ctrQNAnvAw
mCJQbCm39lgPbjtFRJzp10k/euY5WitALg7Axq2FTYykr4pj9N0hEdTvxNnLf5Q8sAGUuT2EuZ+R
AH7sI8DJ8N8qfpEYUUaTmrqnLqKbITnF/pcUoFgN1Jy8vFNyCZ+Hsd/tAmiwQa5fOf4FsD42SSfn
VJBj+pRGK+/r+WRdf145hOjPdIjg+Dx/9oqNn64cB/X5/vvng9EOHt8FZw/UlK63a6F51LSHFnwC
lbGtxWlEqq4V8XagUOiAPKylPWl1si1sd2WRlgZ2aVgZ2KDFJo+cwT7F9Vtle5sxrre3t8F8J4PY
Bg30KFkgsJg18oFdl1eCYWgk/VB1pyrOA0ggrNiYO0m8bmVWHpgvBBYq90MhfAABEAOfkBTDeaRo
GQtAP1u9DlzzjkmX0ncnI+YGBCQfBJgD3lMjpx/bsSt+6PXIj6XeWgfQI/mhm2beI8sG8YE75vRo
aNb0tdM672D5Gj/G8aA/d1FR+kFpcmNnW6W146REl8GYGu0Doo9m2o51Y5/twc1eIbft7Io+RagD
MsOvRV7yc9bTcgeddPLOxKi9j4Ygz05KLRoYZekcdMborusiyNhPyLd8zKRUKE/0PkhjMI02WV2/
TNYoPo7U/9gW7a8hS83dgNuuf3aiOj7X0xR/5Q7JnvW87KNtTKCiDYh903/LjGkNabewdRGRymBf
lqUAWjKut24vnDaqWts8JVojoPei8ziwEp/uSd/aTzYb0gcoBhhfmcUAvo0G/CDPrlYO0NImkxc/
nvkgPJuFGA7Pq9zIbfuUxhCP3LvpQ3Mnyvf3Eb0woT4ZzSaqeVLChL/v2D5P9re38JK3lFlI2aoP
zi41fimKAaS1XeycdH3Yp9qDqH6WeRtY0THW7yTz/99Q/thSDn1hWwxMKbBV8KMZxbtY/1lGa0uy
4FlAMoc6MihaEW0ayhsX3+dmhVDjBE35cmfHD7fnax6CIfzGtSJNIF5Rt50blw24ioh3IiO07fQA
+vCoJj5Ya9mjpWGgPxChMohlJFznens3NI0rjfTeKdW/9U/c+3L/MDAONLEiJDdnsGtkpbUyiX3n
hASqd8pYFX+jEDb6JDJzeLV7PVt5HP8mqb5+rgLjLXcATosHlg4lURx1XdyLrOYn5huiDVw709Jt
gRTPpiODtfPQefY5TuohyDVc0i3e2UfQXfVobUod45D6k7fvCv7T46zakAYdmvUUDY9dSZ3N1Hpi
U2hF9+n2HM2XAH2mAGzgDsH9iPLP9RKkdTk0jRMbp3b6WJN/Sii/3zYwP3vXBpRgq+0J5TmIlk5w
pfp5qNvmhbi1xwG+9MCL3DS9eOFEr1YSefMtLK9FZM3R44jKgLoUcUbaXstFfuoLNOr3gduYwfFO
7gSsNNjnJZgGKAg0xqh+JfFxgyVkoCdXh9hlpKHSuxa9zJ2vNIF8FiLJhUAvYhZ1h86lJxa3m0z7
5LTQwelXJmvRiKT9BYwKvTcqMjaJ42lEKwc7mbke2BCyL/UuGO6suP+erd/IF0e2z+MRfr3VxmKC
bzSL7DSlmyKc0u3tjTbPjFk47ADW/O/zcqdfvEooaUFZbuPzkf1VpDutfd4NUVi1B9oeyFpBc35s
gB1AEgctg0j8zVaejpM76SO2l8GzF9cDTHJYWZO5BZDLoCsF9z+QjLOyj+TQpV5bNKcSrYjaARJI
t6drfi7xfbzffJTd0XGlHhDojCdQUqHNCSQpzUFUA9mUpPRezJJTwG6d+jkzi+n9ttHFQUnuBDCB
oANODcUTqzSarK2aU/ujz4I1ZP98G8sh/fm6cp3og2lzN6mbEzMOXd8HTvvYrtEKL40A2TsZCgEf
OyNJ8llWVVSw5jRCgWoKKPQn758iOCzZYS6BC+pZNGOsB/RUmtNUv07pq4sq820Dv2/V61sKpwRB
Jeh4AeNBWfP6oJAO6raxJ10+bO2Yk1VbKqDUEXgC2ZynOo+TF7yQi43jc2tTR5yaG0oHPQ8yjxl8
QxO/ApVmNW7sOk22bCogWq1PeElVXV0+IBYtX0g2tXuiVTEYq61xT0RZfmDwcBsPHFMPCR+iJ9p5
XR8A0JxvE2ds04BoDQzZhV1s/TrLH1gOWQ80G3YfIcliBqwjxhjUaNAvNkzY4wOagMTh9tzMV1f6
JVDJoKAMwlUVru8M6HipOrc769FretTLuxMnV59XMzO9l3t+xM3uDBS6CADJ+J6Mxpp4+fIYfncz
g3EQjUDXy+tnnNeE+93Zf0hB4Q7G4pUNNPccctsgpEItCS5X3T+6KKI6c/zyzFx9M/QhRaNhhUpm
FwWC38ncj0sDxgChAugMeTOkBK9HgzdVV3akqc6ZZx6Hsj8UmrGyKvOLA89bYM5QzQA8b1bD5HSq
4r71rZNt9tM2sdzyNOVptMl9bmyJHfUbVyRs249x/hA3zPh+756DeTzwkI9CanBG6yb8VBMVnoEn
A2rZurG12Jrc3HxH4P/+G1gMMxKRcT2HDLWVOBaVdSoTE5x+/NlOxMobcb4n0KQJvB7YMVC6B3zv
2kTCLBRQYpucpqLetABJ+N22iHeNv7X03d3zBVNwvuixQmFbTX01tWU2AtyLJ9N5zJyQDCvb+zfg
TPGPgCqBQA4pQhwj1QDN2yIpcYZOtc7yYzI18SNrC3KKnJbsWvBwj0FepN1LmiMRbo+F/tD0g3Ok
k4dSJ2h6A5KQeJ+w0d3bwm/3NSXm65hP6DQrRPJpbFv+nCcD/3F7XhZuP6iXAi6EEg0o3NUlQL2h
MevINE+WvRflcRL7KV15Ry9tJFcWlxBZIxGgxrsixbJkjWOeKM5hskXJ//YQFk4i2OCA+cWko3VO
jUmqbJjqkrj9qYhy+Hq46ZQFmRiLc9F2iRtAusX8gsqyd+BjhyxU4Uf94+2fsJRykQlb7C7gJgDG
Vw6L3rra0FTacKIW67Zlp2c7aDUayUbUrNjUkz5tDR/pQi/xu49dHhf7OHLbO4Fmcltf/Qr5vLkI
Zm0W50als/Ek6kfN38fms+mtnKOF/YLTCpiZibcLYljlyFJqJ2nfwMSkP5pS2Uk7xtraOObPMOkS
/p8Rta5aUhZPBocRPfQjvHgfXLHJy5VQdmFbXhlRsiGG3WnDyGBE8wHwDOidPTi/F+NyEMb1YjjT
0DYG4+PJ07/l6Rlativ7fsF7gnJTojx9ufXVmC+JWuGTQW9PBM8jd2MIVn9BWrz5N7VK83sZeaLZ
AMazFmrOdwA6BGQRHyRjaMZSabNMMSRJ2prdaRyMbuPH8YnU7msE1NDK+FYMqSCpSQhhs8joThrZ
knI7ZfvRufsCwt2IHkuZ65EwISVOsK18tAZ0AZ0QlPdsw/PNUO5Bxdqthc9zH3VtSHlk1H2Gjiw3
bU8pM5DD2EMwA0LzaGsCmUeeQ075zVtrdl+avsuxKSdVm5wuh350e8ppXe3FaIMZzBzbxynvuhX3
Nz9KgHwDpSfJUAA+VUt7OklSqycoJURWEQj6nt/J1YizdG1AcWx5XIP6N2u608CnfJs7rolkg56E
U99NzyxCv/1tf76wXKiOyO4RgGXAH6H4Bs/TCGOsxYA+R58J2FmnAxQV+cbkh3q4u5CFVA0YHlB5
BdR5JjyRjjVCOZcZJ6iX0eqQ+NvbY5k7U5kKQhMuCgLoWVDRRuXA8sLFE/o0NM+U7n0XScL99M9t
Iws74CohqEyYASo9ZPwT45QY28qE2Pf9vgBpEzRdgM4DLYfqtQNtjlhw3Ly4dkAL8ZQbW5eebw9h
4bxcmlAvnSbWIbeOPt8Ty8C2skkRkd3JfiK38ZUJZZamJpc8ITBhjk/sW08f6ztlU6QFwGDQye1Z
+NeMX8VvEjG5NRennmVkG6eePCxNACbVjy27s5X1P2NgtJTvLMlwp3jP3nY6ir5fcfLL8YnXxUNr
E+RNdef+mw6jQjIe+X4knmY9XZ3dxDyqG3FiYKbwxOdGjzbpVO11qwnQBHL3pYAngg3RWGgSIzRW
Q2JgHceUtX5xjjQSONCSbMwfxQQtreKrXZh3b+wrY2oNq+9SUeQVjHXiG+Rhi6IPgJG6d2df21C2
HQiqxsw2tAKw0ZeMP1jDx8R8//8zYVwHO3mmcWCNMIxagxzC4zTVQXsnnRe22/UwlEywZg58mEhS
nitd38blL+yAlXts7irhJ/GkR2UJRPyzDS2M3qEWXmlnd0S74GQnD6A3fmdp8rFrV0OCucu8NqaE
BA4x86moqv8j7cp2HMeV7BcJ0L68St4yKzNLdtb+ItTWErVvlER9/Rxmz52yaY4J122gu4AuQGFu
wWDEiXNI3GceCcHP8OQwa397Wfg3Lh+lsAHqWU4lgXKGuJUnOhGSEi+LcWs2fjwNeMhHFKW54cjS
j7dtySYP3Xf43ehtR7Ow4A1oPQy0w1BisMCEZgHIetijZ9hTuTjZvHE3AJQXctxX6E57yuhg9xOJ
R+vh1UkUr4LrW8BDAu/P14WNPOWBTUYDX68NdmQ+e3FRL3VXpsq3SWcLpLNItTlAj4q3DcijEL9Q
g8RVBdjAu7R8yOsccn2K4IJPurgBOLftf8wIRz/rJot6g04A/P0KSIm+aqFZEhD1g1zVuVN6ih9Q
zN0fY8LctQ3IqDQXYyomd5OARhlJ4XA2T7f3mXz9EbQDwAiYlLjPqsHLU0Q8JLYrZ/jRowL2oM9j
9RdWQIwC+TFwIuGxy/fJ2VOatMh3205CYgfF7CUKvC/3j+L8+3x/nH2/7euiTzOSx01ZnUBic/Ba
U7H2sq18bkI4kHpjLQCtYghp9aDnh1bfk0ZhQra9uN4SPIsHNyN26OB95ldVjRVvTdDA649j/Q5s
cmFlm+FaqIqasoU/N8b//mzKfEhy6TXBXtbdecMaCE7+vL0m8gn7MxphzYHM8+aUmDiTxbQJgjqs
2nzTmKqsp2wcYHMEwgCxE9p/BDNmwowaz1powD2yr+X9NUau8fDn68LGMvWxIUU5ZbGl2eFL26li
WNmSn39f2FXjipZeAyRYMaHg/aVbs/lW6N+n9L0q6JOtxrkh4X5c7bryW27o/az99Hda+f32aquW
QXgf51rtAeKF79dW2E2RitdCNk/IBaLkh4aL65g1myfLH7Qyiw3qbaZuiOrBC2ejiNYOl6LqBS6b
LDyRkcXAfYQQRthTfp0FS8uyLLbHJ0M/Wca8xw2tQKpI7iwkttH2jq0LKiExmqhHiDLUNktjDUQa
+jJ8NNr64FbOE0ksVQpQMiCugQF5BlQhgGITBmQktd51QQBb6Ub7AfVKJVxJsv5AdmEgwCzxYEK4
GovKHzWCrEJsOOnHynow0J9y9w7jTXS4qVCIR+VUOIqWpc0asZs0Tshj+hio6Nyul4M32KNJlm8y
gAmEk2guxNdcW6Nxa7ihtfogQKtbULNPH1KzunvpYQuoYbTTgMMBHFKXvteuKnc2vX6KyRSY235p
p6dET+bIydJkZ3nZqLAnLD8eX2haRVEeu8wxkFkQFsfoxgXUZFlz9JqvVfvd6wp00Krad4QJvDIi
xCtLS9wW5eLmuA5bJOGy4jljUd7sbu+Ct57lsxjszQxQHyZQRcjBGGLAwgCU0cATAh5Pe/UOiV3M
EVQALLQkIuJzrEXba90MPF5TBPtFhwQfRZ09zsqu37uAgb1jhllsBwAjHpcyG4+aY7QPbNSCd4Tp
dGMlerUhq61Hy7jqD9jv300bFSgfLAzvrIUFzzqgQBvIIWphbzfNDux8zqnymBb5fkYPZdol+8np
7yR5/nfUSEAAAYq19Axh8/dDBwrWBUyvA5TlWInY1vW3luaHKfl6e4LF1sErU8JB8IMKW7a36qPN
vg3aO6sAcKt8CsYVLLYfm+C97jS7wf5n0j3I0ZPwtnXZJkLp6f/GKVxTi9nYpQ7/d5yd0LMOZf5Y
Fpt1fvwLK8gdoZ5tcMkS4TxA4ixBncuvj2sZgXHLaPcFBeZqe9uK7NThWnBxyJHSuZLEcRMtBeLV
wZpVW9PYBd2uGRQHW/C6/67VmQlhuqoxb5IicLFW7hd3eF/biu/LlgN5AiAu3jh5xERhVrRDlxkD
+JPJe3vZgzls2fe5AmUl3O1vg4ACgIVqG0Lfq/RwkJUpup4wiNZ/P63vEjOF2/jk9s90UOkCykyh
7Yc/djlsV6xQ2NTElVsEzXEyn2wKfSI7XPQPM/GjStVpKDMFUNdbGh/Zw7em9fP4eizLzCdZd0zY
c5f/rtMtQPuhbgCkqGQMlNoCExCYdFB4vkpMpN4A8GaetEdzMCOXHTvts7WCN9CyHpykVxxR2Z7D
1WXztiYLR5X/mLOBGU6huZplN0cg+g9Fmj8yT5U2kJvgyWmQ3F7Xf8Hf4LqpV7THuVunHbFzbTfW
uUqxRmoFSXwgaLDFryrpeU+g2zYlzbF/yNOnPFD0zao+L5xNNmRpuxANn3e+PwX1j9vORXYyoU8D
3wLMNpg0BRcGzn+N6nQAF+gwOht0ggDKZ7Cv49j8KlE1uG1Mtr+4thdAB6iQXjWb2W1OiTZnMNbk
aDU+4LEdjuB4gU7ZOtz5JHpzB8CjA3CERA5XFBL2V2sNVYqm7ePk/XTQpJ4GVahB5z0gjxNRvFGF
ytSVLb6GZ3s5Y6O1DAFsVW4bkvXo6WXod8fUfe2qr6k+hEuqakiSziXgVOil5usmBspB3ZRmu8AF
mbR87mkVJlBgH5cDWQDn6BQLJ7uCzgI/0X/XXTmwiSX1sTfyrcaeliSuxv4v7rkzI2LybfKcqrB1
bsSePyCtDJKL4eR17uH2JhSR/f9edkBlgpYH5QtQmVwuVgs8RmqUoKEHe2y68SuS7TOI8x30hPUx
ajXPZt2v70DrUbw3isbfQuEUoEhvrA5eg748O8+aR53OTpR2jRNWQ1pFIPlBq66zAD1eggdF8YP5
GbwOVf/8YCFoy4ZKX9wWAUDa2lM4essjdYJP3ppsHXOIBoQ4xdLvfTz58qSJJmIoZkzmgbyzCRM8
NQlybUUjPeQBkEHqiwF9rv+lBcHHOVO26FmFEdJP6NzrVGIK0gGcRYOCKwA+txpbLjlScNXF4Xfa
qPioVRb43585gD73y5HosJBk0ahFmao1XHYAz+NZYc+Spm2Gko/A9qN83bAqMlVKwdcm4ERALWOD
AQcJfNFfcpLl0dRod3TRQttbiDF8BqfSRLd38/VM4arhMnic2QAYRmEkugmKJ60n+RGpwgq9MHcq
ouF0X35fOCxr643ZUuP7phOu/i5YtkF9940ME+izwW0PgDG6KS8XGyn6utCChByz0dsMI5jiGkW8
LFkLgLiQn0JWBxeYmETALaJndleTY+e/I/m+rjdFpUgSq0wIR66wl9RgZkUQV0YmUNjOVrtT3Ppt
Kc5HIeTymFfro5VhFO6wG6tt1W7u30pn3xeVp7N5cBM3KMkxp48pUgWmMm2rmCTxgbd4zO1B6ETQ
4fLZbf/p7BPzVbOksmFe7ia/awHHLWGDdpHO9qX1aKu8x9uz/vIGwduRq0+CFhCgAPHQsZxlrdZp
GRI3U1jma6jn2wa9dPUDTZBlMyNU7czgG81+U/eXFvyu0YtKd0U/7G6vmHysf36HcDgDaxqS2kiy
42puqLnzs42rAgnJTHjILHDgDkJyMSemJdPM2jEnR3/eWO5+Sl77fH//KM5NCOcfCbfJK4qMHBus
WAplnoOmYk/hEyEu2LkJPsqz+6SkRtMDmUqOWvPVqLZafQCXY3v/tYun69lcCcuB28BItSrFXCXb
YT50+l8sNx52SFpAOvK6/4U4K8vTwsqOjf7Q5du23t/bbfzmY85NCGsBFbZxGkoTO3sMuzry67sj
E0wRypoQF7FBiyZKMThLZmRIJmfHhe0Sb5urjib/fVcLffZ9wUdOVlIP7sK/b0Vgr3ALhZtXfF9E
smikBuGhh+/3TTj8Lu9s6fh3+v/8fEd4Plpj7oF+3OUHOuy+uIrHqerHC67RLEbLx1nLjuP46HS7
SUVvJj1lgEUAgofuuauGlHEefI9ZLDsWa+R0+4q8EAjOqlA40lGcWRFu2mXOvNnscQoKP3KqQ6KC
Eko93tn3hS00QEiiST3gLof1YYrz6mGZt3/h8P5YEC9a2piJPcwYwaw/FsFmmtEG/+VuE7yggFAH
QSHPRF46vG4sgPlc0vQIeTh0o7XtfhkVvUGSdeByGMh8czw+WFkvTbBpBAQ7o1qcJUkYeL86fVH4
u+s3Oah6OEYNn0e5V8R+J0bfEmZZSezmr6bThKT+6M0Hq/413Nnxyc/dhSU+1rP7wUDKfkIrdhJr
CEFr8sMMmo0bkHDpvpmNYt74vAgu6sKWcBfZQdf5rY9RJfa7JX3JrTFMsj2rwFTxVN6r5oeRASSJ
2hkAvlwKXMxrJF1XraxI9NhxIcgdefXLSDe399r1RuAmkPOy31TNxGyGm2ZWM1u1Eddm5KX2dsxU
EYLCgpjKWP0yH6o3C+Rr4EazKl9/feQ5Cy+61bnCIkoPwpLQIHVG15mNeBm4mHhybBg4VrLh7voG
zKCbDghP/tQRk4Nl4lfQvhqMuGjyp6Qa91rf/jKSbtt69yrRvq07ziQSMpDy8a5Ky2u7sIoNixFX
2vToTc2WzCrE5fXx5IKjyAmieA0tMjEKdqwONFiZqwPbt7zLu/k0eH0Zoc/x5wxyfcZcFdnS9f0C
g+iP5kuEeFQEeWfZFPT5XOoxCGbAMVxU393F+lKy5aG3lCUv2Z4AdSXKLBgcOAOFJIcx5ONa11SP
Xf3RQJFS/+37X28fHJUJweuMc8lc7Dwd5X8/tKYkdEAallJVU6rs9IChiBfWOBWeK177fl6BLCfQ
Y2bXm24doyBT1QdVJoTJKiyrd/ImM5DvexjX960W3p4pxffFSnleuxpdE3ixwZ3CeuO1KmoaqQEu
oILSiYTk0nEn0HiBkDUu7FdCfpbIC90egXStgYUCuAAEs1cgMjBMd9YA8e/Yt5N0A+ngbt/OPqcG
He5PnuGY8ModevRAhSBmO7p5bo1Jw2LY7rAZkY9wVHhu6WydWRCufiC+TDTN+jj5evsK8c5Xx1DS
uEkK3hgGIOooNKEN64rZGJQsbTAunh5nff/DznETZ/rTaJfaNu2H380Kik30aB0mtzkkrREOuRYS
y3i4vWwylwNqcRCNcPpvFFouAwOT0Emny2TGjhV1nzQQiBpxtyriHNl0cnUdD1hfifqezpg30cQx
4qxJzAP1kMfrWjQ03B6K1Ar6dtEwgSaZQOywL4I5nXQwrcYEXYDpB8Q7/6UBYa78NpkmXBhG7OVP
XFfsv/y8ebkUve2kRc9WI16TcAYn3ef/bnoEF4aKpjM1Oj6veYepfWh0xfelOwmMOx6HljloLL38
+bRd6qKithG3djR2+yF4HxhPprP/i1GcWREmKekqkGqjSyEOunxjULL55/b3paeSY+OQsgVkCfvo
chiZ5uSI90BXRKrPjvFau8U+c+LMfDFJ89SD2QkyExuiLRGYtKc7u8jeghqgr4GZA5cN6FmEOK0Z
17bPOh/ckX69IWm9OdwenSyiAcTXAU0zFxUR85Np0TRtaYBBGoWNhIBrnJo/UOcsocNXjxu05mlb
x2KT4kEg2xnw0qBvR2scInVhSuvcoAM1EGnMNVh9aVOuz1PpthvXTKpD5RfsPsTe2ywCXQNGXDRL
gENa2IlNAS80B70eQ7XyoQnKneaqiAJkvubchLANO28efUin6ICv2z/QsntY60pBGS1bK06+iXXy
wIosRp9dkbjoDGYrZHGafdVlz7YNBWx7Wp6bMfvEWHBnp+6/03ZmkC/j2RuxzIw8A5cLuGOHL870
2LjdBm3i29s7UDZxwASiwx6oYID/RS9kakk3g7gkhiJdRIMIjCKbv7AAUIrNYVbAO/JfcDYMa2Ut
MXwGXl/Shk67z4z7S0aIY1BCx/MDfAWGyBRDWrTjOCvfz3ML8vW4dQ00nv+4PQxJPHVuRLzNkqpY
wfuG2FlvnDHE62QLkXVejfTv96gwxBmDOd/UFZA9d5ekqCAEGQfjYdB+udQNb49EsuS4j5FdBxI0
ACOuEEwVRUWIpxVWXNlf0uB3eX9WDuIbeG7y5y2YSsXjjo7iXgMP4Bq33kPePPfDl8pCZqP+fHsY
kgVBkAREFfhU+CUn7Nyp64yGgXM/JkOIXnP3S+so/JbUAvjDTfQomDxcuty5Xlr71uLba8y08WdR
D1sv657mQIVClJnhbG8gOgH7H66CSzOt0ds+g4hYvGrPOtgFvDWP+lZRkZQsOnjJgadEUQCoLTHj
0Cz1ao0rbrKkedHZS/n7/sWAujleGthTvG/lcgx4PmdBkOR4L9ntd8dtQCwRfKRUU1RupVOFSwtE
CZB5ucLKo9PXSp15hgYB7XZMm3ammbz6i/N6ezRvEoCXKTN0/OIQ8vZunEQxcQJOxKJ36xSuF6MK
13W0tsWAvNmYZ4c54zQy62aqlp1pu4TTYA0hzVPFj7hO2/HfgO2H6cQbUbylM88ED6uWrzHoiraB
l7ynlveB5u5nK8m2jWY89WWgeHzIx23g8KJcAkScyAk3gXkwKacR8zvnJphrjPxXC2L2Q28lPwyv
qx8XVyu/9OlgbCZvrh5SfVxfGq9SuRDZOiNtFeB5DDrHK5rjtPd76BLjd6QZaMYYC1kSgC5g3d5e
Z74rr5YZEqA6mNc4QpP/jLOriTlV1g2ls8bDQrMg8oq+3eukrJ+baclfWFlNG9Na5ui2VdlRBGoS
0mvAfaGnTnBcFDgzr6KgPC+xsJqfPI+rqmokifDgSP6YEO7cpaNFAYQITOR26C7P4HTe9CmoOPr7
618Qj8YLQwflJnQWxExptgZLQo1yjQMrSqGWo//FZHFp6reDgKYFIXYs5hXZwJWxeI6m9MXTFaGw
bAfgfKEvGcDma7aXIMczeDKhymSU7cGxvpFS33bGa+N/A6pDMRTZosBv8UlCcwmgzJe7zVy9LEDD
PYvfmd7nHcR+Pt/eV7Lvo68Sesi8oHeFNKadvY51MbIY9Nzjxs1eVvOFqOibJZsXbolrXKDHjmdG
LweBR9ridRNzYhCDJx/yO5XweMyLz+Mo8ksdYZA4R3ZKXa0YnRjhe+08EJREbk+SxKteGBCCn6DJ
ZzyMYaDHQ7I3e4wCXYn+B9OZtmavh7ZubW5blM4YyBzAEfJWghOeJlnhzwxOBRazLUn3qh4iiatE
YgxtouhSQwivCzM2zlBWHPrRiyHtR3BIjvWdDchva3JuQZiypHLGEmp7Xjwb+5x9KmgXNqkKMKEa
hvAmpSQ1B4zDi2myNYyt3m8GxfGQWwDq/40CC9xmlzvXSiynQd3Ci1FmQdK1KZ7M5P4TjrX4Y0K4
T7S609mA5FpcLwF4pbk3hEho/fH+DXVuRXgXOqVvrv2KgRD94JV7U8Usx3eMcCvydkTOKcdrVKI2
UoD2qGWcSi92su9u8+gv+5Z8t7/2qwr/JV0RlGyQi+A1HRHqM/ZNa/Z948Wj9qhbn4P2pSaKEF7i
EzGWPyaERa8KcF67BUw4xtOsb83kHxs6ZFVlKFZePmd/7AgrPw6LSaYJdnBGJvuQZKCO3CU/Arq9
vfby8aDxizc/2lcdS1BbBQMVYplYc36UWjT47ws7UnH3yjyWj2vqP0YEjxUQ3Su6IIERv/8A4UJ0
d6j0xOVL/8eEdXkYma1rNWoGbqyv5qfJdnd2PU7QblgVFVDZUHAngkABfYIoGgt2liYtfUDf/Vhr
QtZt0mRzez0k4wj4OtggT0IYKTbvdmAMNRY2QW4t2DvVA/3lqfj/JSNA5RFgBF6DBKe2cOGa9jCN
M5pIY1o+goROlf+RDcBEcpgzD4IwS+yEcjs9qIfJQUa1ncAs3EVZD93RD7dn6XoM4KdFfYjnBLj+
pTAGd0Y4ZC+5iTg7AntwoCKKlH0fmUxcslwv8gp8sjBa0bZEEtqqNVALFPumGhU4rOsDjjw2Il20
CBkIdMVScGpNtp+vmhkH+SlffrresTKexmLfFcfbc3W9IJeG+FjP3iTZ6OpF08OQvVZhBRC0AZyi
EhirGg7/FWdWWjfXqqYMzNhw58i23lP0DSUtuiHIdyf/ff+IkBvg8TUaq6+60vygt9Oy8MzY81Ks
fRY66TMl5fa2lWvPiLbBP1bELErjg27VwKM5Ttk2sV/TWgsX+s1LVJxpsplDmR6ul6fQr87jDEY2
Xdc7ByKz3Wa1C6jZ5PMPM7XeQQ3wZK7zl9vjkuxt3v8UvL1QOOrlcqVA251M1FiW2Ju9X6ULH+Pl
ir0tNYEbH1QHAElePYNBdGkPeWkvce6csp2dnW6PQLKjDQRFLn/3IEYV1evHdmjNLMXnvc8Ffeqz
ZyVnp3QAZxbEiMij1VIl1hJzmhQ6vjJVYCczAH5O7uDxBxzZ5SJAGNgjlllDvJewqB3dcEotRe5F
NkvnJoQAuEp9d2k6mLAQNY7rZkYisFSlHiQJHqQdOM0EEoFg/hMzHmnDLHOi2E3T8GAlEUg66m7v
pvtUizwjdNgWGtru/e07wIPpOlK0CCbB08+P1JmzSae+KvoRqfPAnCN/oJtZNXmS9YEF5MtR1Qaw
Sjwkic0Gg1qQTq/TH7bx257+ub2F30LRy5g4AD8DGo0QQiDJ6QshUVlaSUkn1GLa9nml+94xNp0W
gbgjtH3ELexrSp/T5rGqd1OT7dtG0RotcW7A1IGSHHygeNiL2VukdX2w0yOlPjjOzlzpA8nW19Eb
ixBc44qQWTaX0MuEwhgQPEBb8o16tlpsJlPaQSIbfCTf6+l3S+6HB2EuzwwIpzUvWggr0w7J1VHb
ZDNBoUOl/iMdA8pZSFSAaxCJtssxDMRF2ckhUOIMqj506PoIfivFmkguAkSVIMJCiQbBjVh1ykbL
JeXcojZclM+Llm20OdiZcHaAPOXxXN0Ppsa0oUqArAg6Qa6ObqHleOXXWBdrTEMnGpNft/e4xAFh
HyFvxLWH8IYQfByIJCYwdyQsbsizDmaQBT2+E7n/qgHrFz6OeBboUNGRzsniF0OKdF65apu8BwG1
6oUkWfoLC4IfZcOq5ZMBC50f+V9ppXjo8VkQHAFwlAFaIrhEAFJglzurRTeG2TvaGGdO9wjpDBAa
zm1Yj+yly82XBnAXiPX8RfwMZVSeA0UDkItH+aXRbsn6JqM1RQSFaI0VUeoobh+Jg4EFkDWjkgr+
ADGLZCUusynLKPDIc+gMT0zbL3NoBdvbe0zmR2En4JLnKAXDw1yOpNE14B002BlGF9HTL9rsGOQ9
rOVB1w79+Jgu+c71DsYILZO63geaoaiDSQeKyA1XLWbzKp+s9dMKKciCxjX5qK1FVNJHRoFYK+9H
PwE0cmZIuDGYNfJ0eUljCLlAorkJ8xJKs7enU7bX0TyOfwCIv8bGoBhEvLwt57gqP2tQyTUUp1Xi
4hBSm9A34rT0V7pHpUmXtC3AT9RV/m6c0tA0WVRrU2Sl/mYtFXGi1Br8aACVRWiMiwUvSAs7UISu
p9iD6sZsPhft91RzQzdJd6T9envmZNsArxEgbfH45aCBy32oeyA8dCn2YaZ3uFDZFqo7WVTlYE2Y
VQQQMpdxbkvYCeswGTO1cxqTf9x0eO5/Wt/GuXnufv7FbkC6zsPVbQBo4QoOfGzyqrTaZQRR5AaC
ip3i7MruBy5Oh+IgiK8tsYlkLkg1cTbSuC/SF50sH9d8fLTyVPH+le1pwDiw3cCtCmCZ4CFcYBNM
XJ44N5DR/J0aKqJT2WogtQl5FGxqlFWFla8WOgOvk9DYzD8jtonW4BWxfOo++Pk3Q+VtZHOGzYzC
OFKc4OcQBqPp5jIUObwNyuZhYExhtYI2elJMGb/SxDvp3Aqf0rOILZhRyTYHWHFX/51hkkcwyq+h
3y4PIBf7UPvQiUqsdEM8FbRHFOhAaQBCkS5y6Xig8s5z4WIqTH0AQqmicTNMr9OU7I21f9+ApzRg
fTSN9HmsgNrri+/FrKkwwbIjjCyljtoHQparh3gLvsS+oThWJrXDqjz409HzvjSJih7mbRBX0wsR
KrgLH0soBpOTWzqLlsBXVIH9iqboY5qPG2TlWEQW5xlKuI+um2whXbTzmRmRKthoLN/UfVCGZrO8
UD99oWmwB7BO4cSkuwt3Ke8YwOtajECDuvACCOrih5GHpnsq0EK92vcj67giKM8MQMARyTVhiQGL
CRyALlls69CG3BvfbztiyXFH0gY1Ga4phY4rwWk1mZlS0OgvcW/0YfrRYSqQsGSSkHIAmsHBGcRz
gP/92eFwK8OsgwK/37Ue8zmDPnFMVRxPkgNoW7yqC65eZFFEaCCdtK4pl3mJNeOT51fINB9H9tNy
PoA2rqFb0labv5i1M4P8bJwNqqg8K6EZW+Kl/kLIO5bc3/+Ad7SHhC2cF1ZedFyGCxSRl+pL7Njb
PtgsKhYJ2aogH4/IBeGFgQrN5QA6u3fYErhTnHpB+OKbHzOV65VEE3hjYu+CdoOraPA1O5uiOdMg
b0H1CTlh91Vbg924QtcuAMSxaAY082ipIliS+KNzg6KwirWkJU17Y0LLCIQ715+eNYUtefVsxftc
PnX/N7C3FM/ZwHRwU/p1AzvW4EAghhz6jH4A28T+9hZTmRGilt6YzbqeV6zQjJya+eKiFFTd334M
HC3YL3GBAIkID3u5SKYLVjk6IMCcSLg6T8nw4f5BgDIOHcIciAgaMeH79pobfTIuMWNbG2zjA5Ss
JlBo37Yi82FcugeEcoiPdFGieYDEet/6SKq1UKtLPqX2j/u/j5wdEs4IW0DuJowiyNpeL+d+jmmG
qHHIFCst+/nnnxdccO9bNG/WYY67ZbN6UaEKHPnPE+5PNIP9+fnCSdQJkHPrjO+j+2hG72m9N4zH
tt3OqnqywlAgACnnvnGNHI3OOBmbvoRC5jFgUekgxamAgsvOBpwjoh+8YK9rALU/OpqfNXPsQs0Y
1Pbo/AdbaKtSBZMujA2gDThkJLKwoH3H/ycL1n39CqXNkCrLQLKLy/tjQZwx3e+HJfCnOUaBZlMW
p8Z7Wka0VUZ9865sn4xCRRoonbkzg0L03Vu0dxsGg3Sxwpk8Nd3Xdf1y+7jIbQA0CU5dibCtxjwb
YFd9jjUwxjF0HdmZFg7oFLltRr46f8wIx6abiqQEmBe7rdmA/Q65ivnhtgXpfkZ7BvJM6Ki/YsCr
gJtf+hTnvuv1+V0xTd0z2l/bV9Og094fC/eYFcw53DYqmz2E9Eg0AlR9za7msALZ+gWdj03yauiP
1rKZVMGFyoRw+Q8NWpWBq9Vjo/maEgs6cWMYoLvh9kBk64NwjDcGgIDnCh/uLl3tVoOJmoD3ddhQ
XRG4yhbHR10DCWa0PF8hMfxkZkm7UtSch35b0yfmoHoafGzc735Z7G8PRQgtuP4HMs3AF6B8xuWa
+YSeXfnVWFRFVZvrEdnmPtnpabqdmRO2qQodJzUElhTk5wCLxaPi0tAIjmOn7Wb9WOjNGra1Z4e2
kT00BbDPbbt8uj0sYR+8DQupF94FCxz/VdneJxBX9jtXPw4NiZwJRKXkNYGK8W0r/ByeXT9XVoRA
JtW00m9XRz9W+vOaVHtox0IzlIZjTWH0e6d3CszJ9bAgEW/wDAl2MWBNfGOerdbY48ySJVtBa9WG
Y29ExLE2val6mEnNcNQDKKHQkyRCTxbCTFZlHjtCpwZad9kaZxn1QKJFFbedcEnwDgsuQPcfQ1eV
dZ2wtipgCIFcmLeIatcnj31zyAfQj4EDboygyKhYtOuNiKAdGFNIDuO/VzueFrj6ytlkx7kMabHt
aBgUiBAVGTPZFMIApxtGcx/sXK5UYrqLnpvLenRJH5aAmfcgkMx/3t5/gh96m75zI9yRnG0HdCoM
bV+x9Qii1kejrh+n6k7JsH9NgNcfCtBAzV4p/pI5p6s7OOzoIc2wvtfYe1wQd48CYsKo4QLozfnx
halaC7MEQ8HQnN77vR0iTr3vNuVDePPVyMa+PaKFWQoGDVjjIGtOTlKHvlGEKnpEyTIgqYh8EVDx
uA0cwbWhaJNXFVzOiZYbVu+yj/fPz9nnXSH2LJIO/tTD5zPzY7ru3OzDX3wfqS6ke/g9IDZVcT1D
I/eN6rSiQGNSI1RRFsrmB1kSvGK4O4bGxuU2NdOq7BlY+E5FOCRfmkbhRK4/z/s/ecQMoDI4PITP
r3rdev6idycTOvbmEOq1ihXm2s/DAggPUJjDJgK74+UAansxRqMxupNDo0yHHvG73Aj16qnOH2ai
aBuQjoZDfZHCwMYVU4JLFpRosBj7UzqiAbl/6n1FmeraM6HtRUfNDyhPvPpEMk8zG8EbvTrdKdFO
OXQfK3CbZINiFHxGLm9GbgQpPaTDef+LEIzTUatXvVq702YIXoJgQ2nkhkqdPNlcoXINNgMuDIzZ
ulyXSvfIkM5Be7IrfZOsQTSoUnwqC0IkvvilbeULLJS0jmaib2ZVMuT6OsJMvamaIBZH1ZD/gjMf
HlSeUzSB3p664rECtU16GOjjqKLpkowDhPTQgsGrEswporJJyga3XXHST8PY7gw/rJ1kd68XAd00
nB9KsB46mcW18LI8W4LU704W+Vg38fBw9+eRw4GfBv0P108RllpLmtUoCalOLImXPKrv91Eo13ko
vKMSjoSC2I7fWuPoBWVSnkYwZCeOFY6a4vUjWWgkJfH2Ab0tXwmhYGMAM+Ky0S1P1N612rPbPwZ4
GKu0MCVW8PPBNMYZDeBF+Ok/206Ja5SlP0/1SQuL/vfvIvipemdLthLXprUNDlaA6KJwHbUVo3lS
LtVpMPRNRj6sTJW6k7hbC/ySyK0BCoFLSTgSBYqEizPiwtOc4imfHcBf7E03BrtFD/MFWohf7t5b
F/aEOSuzLpn6HPamjG1de9zqKuEaic9FxZ5j45DIA+m8MKJJz9elWLz6lHQ7H7hR2w87e3//KCC4
CgZlVCJQtBceI1ZHwfTT0uZkfpvn6M7uKQRRSBIgIQUoAEoq2F2X+yptjKyuE6M5UfbNNH9D+uH2
r5fNEEAivJDpoyQkVuhBuu5RdJ/UJ+8VD8Kgf0fK419YgI9FcyLCJUh8XY6gzOd1GcCcfMrQuOgT
EgWg4VuVKvKyA8jhO/9rxhImqisA6eodmGmqrV3HWv5qG6GqJ0R2BgGdwEIjf4MKnWAE+egWvOVF
feqC39UrzRUHQroYyDrj8Qdnggv2cqr0CkpuIG6oT1byLQn0MHOrCKpYt9dDrPD+u6U4U4CFgx4g
QBSsmJ3mD7lRn3xdCw16cPwEKrG/8zzfVhoLs1kP51YP26W9+23Gux08dAED78ix45eG/TKroU3s
VKd2/W0FH43uk8n+uT042QKBPhdBLwikAKsUnL2dEZpWM2LqtA7a0G2HAxg3VOz/UiM4jyDi4bRO
oie2RzyahiGpTuhyCa0WpJITUTgV2U7AJkClC9mo6wJ1k2dTyTqY6KYn30OCY2Mm98ejFvg7gK+F
rBu2ghAqlnXeW32PG6vVi4ilXUi6KrSWShFA8ABBiEiReMKTH+wUCCBs4dqaTbvGlmbZaayWL1Nt
bJy1C2dnCd1x2i6z9/n2BpCZg7w5qoNoMOZqvpd7LOhGiw1FXZ6C6qhjg+UfW9MKGf7Vkw+3TUm2
gYMUCtB1eIVyf3BpqlgqBNuTg8DC+wz4uKlwBtLPBx5yg1gbH4iIy88nbE36EWtyKj8QGikZ/SQ7
DLBtzrGLz6PrQTgpNTLoid41zWk0N2WycbwNM7a3J0jmaSC+A55pDAD3oxjcEXduprHjUbxZvPfH
Kiqm3ajvS3ZwvU/B8KOpX/RBhaCTXAQXRoX7xtP7JU+GpD05fv3YsHWDZt0ni5jgKh4Vp/T/GSCw
lej7B2JYxD7i2drrqY9HBDBnUZq/NH2FdNrXigZb1//OFnufIJfWlYqtIdnkyBrrHOsI/Dgc3eXW
yPoF4qWL357yjkWMvBboQ/bYPukOfqDwEm+pTeH8IvLgbggJBHAyC6/8vguWNl1mrOEae3YfBekY
ruN2nc0wLSrU4n676QHINL1JI8DMw7aLjUxVmHlLSAq/Amll3Bwo/wBfIGZGSdt5hW3+D2VXtiO5
rSy/iID25ZVaaq/q7ur9RehlWqRErSS18Otv1H06njFsGPDAHri7VJJIZmZkZMQ8PoDreQkw2TQG
5yIKs2i46qnamAAIUPzatr8mZ6VN860M9Jwq2iz3i4yopcdUNIIG675qSDaSBxeG23anjjMbEfC+
sNFo2Dh5WWyrxsqi25yWa2UTkXmkYO7G3Y1T6E0vYthGvnPMNRZdR73pquADwdxNWXY5qzgIWu9B
ePLHMekWtieAICfxb8jgHy8f0MHNOOD28t0/J+/KJpqYwda9zsslcGO62vk4Zh7bWOV/RvBwAURT
sDcxYg1W5W8nnLv0sx5H3V/dpkk2PdQm/vmA+LtbQeGHGXqw1LGQf0sIgpWsDosUPt+mnbOmS4sZ
8S85fLDu85+v9MdhentUkF7EJBQSENzUX3eMqCvYQbXeeA3gc5c1/yah8Dc3At4p+Ie36WrAVb/d
yMLdQUBWTl4bJ4LLVE4W2BBAQqV2k7j4N22sWxb4l72AghnK/VgDCHOQ8f/t5PZbZwUnL5iu8cpS
eEtZ42YmD7HzpsS29V7+84ODtTfuDPki2oe/89QdTebRDbrx2o5bArD7X5LRv3kv4PmBen+jVaMh
+ttJJpu6mDzBxuvo/pSZ2/7XdBCoCGSr0Z1GyxAM/99igZnbIKoDZ7zGTvql4n9Zvn/35f/302+r
4n9q/l6D04ohshGOYh9J4P4LvPpHgP7tu/9WDHiVKjGgiu/+Xq0P5H3Wz//9zQLBw3F64xf/MSJI
5Cwm1LTDVbRvqpWJtr38n6/w5x0gRQb2jOob7/eP1iPMK+va43i50XpaFlQX62tVLdk/X+TPrYeL
2CgroUJ4w6d+2w0lfJYL3lfjlTBwRvucsIFiZssPn5b/OOmC8xaX+n99nxs7Fgo2f33fls3jbir1
eLV51vFs/pdQ++dy+uvH3/7//yynxbKEbAU+Xssj758E3/7zk7ot9r+eG/j8ANNuoE5iwv13NF1y
r3A4n8YrzCH2LIxS24ZNGkwoyCD/ZW39zZuH2C2GzcA5uHVMf3tSGmhYzaxlvgr3y8hd560J+8/5
sYP2OTqlIBagDvtjzH02ZY0UvFquczinfjemzn8++m4zwcBebiUYyNC/ZT5lIQULuJ6vLKawoGPk
v38+evKYnrwVeJAF++34wKMb1siq/avKJYpV2+h/wXb+5oUD9ACtE9UD2Ay/KyWYpharEzL/Gtfv
fnXlTe5aefcv9d3fvGpsPWxvQBagl/yei2q/WJGzce8qH1wwSxQccVnwnw9ayIz+zzV+g10mjEVi
teEanDspn58H99/6DX/GVFzhZrP6/43EP4phr9O64Tau0LO0cc8IJ3ng/GLhjnhZbf2buMHfPLMb
/RqlI5zRbsjkX3e6padOtFC4uEbG2tZWajglqtz883ZHlP6763jwIA8RwrEAfi8hhxGC53MRuFc+
hc/O4CroHRbOg7/G/kk56FnLlhc5EJJQJnDHZiWdvCpM2Kznk0NYBGfOxQIBvgKVZ7P4jTgOSn3C
oeXTqsOCVkMdjdlq12yv2aS2MzSELp5xPEWJ6OCd1RO72fcNyqBgiKt8aQZ3N9RtCNJuvFQYFiQ9
cjHOEtSIYN2NwfLAFr08OIpnmF5iiUPKfDJOLj2W281MVbjD36IoI5i+6kMXJlk6Hzsna6zE9e/G
geVhmTP52JkliePmRbjDt+GpENnSCzgqxcjl9yVcGtdNi/n4hDDWJ+Pqfgf2eCxDaxfFhE4jo84U
vku/2vtCf5KqT5yopYPPaGhVufZmGI7n1uwkRWcn0AvdO+w5tA7McpIp7KG/28Hb1P7lYATNio46
ajBXfIZRdBWYNARZ1eNFwrqPGgJPa9zCblxCL/rm+PYxRUVSA+Dvoa+vO/awWsU2xu9GW2Fea72x
SV5aX7V1duVeRnbudNPGxB6tHXtDYBo+rO5h7a2kcysgLF0GLgxV0UPDN1rs7N6jxXgy/GG0MbVk
fXQjOrdtrvAvf+2S2XESH+VPMWammzMbz8Et4Toof0QPzW8yH4x91OtX3KPUiAHhio5vA1Hnvn9U
8ctkzlOL6ItJ004fWpM3/EKs3aj3mA6H6XNX9fdxOOeD6526ZqBV+wsQTWhO1ZzX1W6QE13QCo/a
MpVjszPjlK2GoaosNgzmh0TobRvDAw0TZLigK603WT6UGImBngYXB2SBmMzbzJg3oqsL1T95It1O
eXrnd4gSXm5ZKpu6V4gl91RazdYX6g6j0TTwNNXkvjNPxL4qCwqwo0ML8927TQKw9gA15yPnNays
LNxzU2aOPgv1CR+tTE5uYrFx6/LpZ+rvWJmR8hXiG6biqQOOIrNTJsNsaLurR3pIk81Ig6oCvE95
6NrdihpVrGE+yX2zbJkDw6n2G6TNVXTnWfl54yWyDuncYQh9vtbzdvHRJcOUEw5AKHRDnfvNMTYt
xzqd5CHy3xqxgIdJdNpwMCWnljV5ERCJ4rj4RW4/SkRD7VHS1j4GfGNP+0I1dHDR3bH3je6S1RIv
nvfBpHMeWosnpMd22jvBZbAfY4HhMJ507aGBaEpj0UBOGeDeTJqsqW0qvCzUd1P3OIVhOgeYL6ws
SoidVlMHfGzPMSllq4H6Tiamlyp+NtZ7TOoktD5bcqnKh6FTkEldqR999GShJNj6JnPIEReG0yZ1
dcbqXGk/iZoSxO8x9avnCueOhgaB87bqu4Xv9JBF8/ssd9I7Ld5DWO7Wau8GuSvVbjXvYn507FPT
no21fPOwTmcQYkflpkX4UzH/4PM0Lti+qexkWl91sfOGs2sd/IDkoleG8l6/1YIcnea+D/WJewtl
+pWtPZwt04XsxdBS6T5LXSVGGwrsZLNAXU2OSza3ZK+AglKv0BcylRvD33sB855n2dcJ6R7d4dgO
rwM0oeeXG4zg4XHZuegOjtfg4T6U69GovYjSptpiXHjWT3bhp5hypFbY5+Ei0hY9roDgeMWgXQtK
jCW/CndMm/AhCA62INSD2SCsx2gwvYOZT8jHWpcHEWccAHMcpaHp8sGBFnLlBhSyL9exy0TU7blW
ia/KVxbyVw/ZKcg8OCvb7hJXgtrAUOT01PtQm+hNMmImNuiadB4zN7owfmLVAUiLGx0K/yDbkxp3
rti6ZL9wdBe7mNbNRqprX6bBuG3ZnvsHaG3BfII69TFUGyXzptpZRT7WuVkvPburx0fY3U7RZpBb
q94v8y5yU7+saFhvrWbjkweivwSalpGV924OnVHVPwRmSNmUuWZHwmMoj5bzVLn3k94p6yz8GLDd
gehNzGvqoHYP9o2XRfqZzzbVLrKAjdXfKQsQV7zFW67BeWDO1sOiqNgTxG/saH4u++dVvGjDNoFE
6OIXQE2cnGzvC+X6W+VWsDOG9k/fHlyCMHQXYerW7teOwpATbck7IMx0hKxZvOHrQ8geMFJJFytv
EaF89RZ7F38NEs63JsYoKOvSAnYSkN5puy1WuBZAAv187e1UB/czhBD5ZiS34Jz7bKuja8f28QLh
hHrTqz2vs8DmyUq2Rg400F6iFdat+jDVBQJnfXmGJXffP7rrd4hN3T815c4Mj/a6m633xqgvtXon
bwoxoBZDEm9ng1pKKuT5bKMcpE4h30T1c4zD3I1/mQAg2nGBLHXjUA5MzPTv7XCOp4Nf70LLpLK7
W93cEaDBagEZk+pxbs0pKnvqSJc2dXwIBz9fhMpte4OsHADfPmh3hL+PzkEi+49nfK/HJuqTwbkW
lkwEIpdnetqpp0m9RThC1+Wy+jspDqb7QqwYw6eq27vDqVvv2uDSeCWykZ1mW4hZYqtJOqiDh4GD
stk6/p1b555lErc52djXHHPudXP14pQhceP6mZDDNB8GDLxHj7731AiGQ/1xrl7jemt8Tpvifujm
XAIbisddVJ8Xubf6rajeeYjj7YWrtA0vMz8UUlGrjOlY/KjioxtC6iJzh4tACVx5jKNMOR1lYbxV
4A+V3ts03XO2DTBgN9nXXp1L2CES2JtVHlMJNI32k/B3wXy0iE5mc99InizqfYU8Zh13h9CZ6CC+
ljIrgpM/nYvJUGdBTPmIV5xYWB+S/ZKQbTQG68Yg7qAOKibIoTxby2PlpkMI1/gHr/9BDkc76xS7
L4JZyYCRvJXMuO0HIV/ZmEm9c1qAo9bBKe6Mgvyv8xJNfRKSi6MmlYGy3iZt3R3L+V10O38SGVBB
2q9DstSZS/BQHHP0efNLwZu4CFW6sAmSUzIhwztUmhMyN/BXcg/eHGUOzjs5lamr/HM1b9v+UVY5
J3dGWnSCAs9ictXl3GycWbiU+2nZ/Hja4JSaL95kb7WKcj1WI12cV18f3GAnmrPXXd2eQcLysfWX
XdebE/xcMkf0uyp86rxLuWRj9AzBsmSqn1YtHgy4rQEyh4CnHHpSrfHTyDmzGAFgpqIIN3Y3Zp2K
M9NiI2uRsGgTIP9u+buJN5Gp0hIE2Xm6FGCjNUSlw6JTey23YPLjDJjyyMgHw5yNIAHIIB5Oe5GG
TVaHqWM9VDHW9qqp17/P1q5zjsviJUG9neOTZH4mew5IHI9hB20GEC+WrbWArh3EbdIZdomn5iFs
Zc6VV4MwPvDUm5vMVn7aKY7HheXYjxu5wl69bLPKdumNkFJjEroEx9McavYg8eVdAUHtyLzgTAST
a1tI/+TW6hRKkXP/kdX3I7no+Mn3BKLjzS/9CZPu1CLnGVEjskERgGJSNW39IVv4E/CMNIg+2/HD
ay68gYHLcSBfI3KgwN97BfQzzES5ijYjSBhx3x4xakEn4tOw3cJWzm8XKsmQ2LLco/o5ErKf1Ic1
VSgb3u3gu7TuFM8DUGps9DCabkpmrERW9KlXbX33KQxeV1efTAyCedFlywL1+/ip0t+c7dSC7MzN
lnU7+VuHbCAmRKx547FfIzdbR753DEcDfoNj16IRm/r6GUq10P0DrpWE68EP0WLw1vOKiNlCJSrC
BumSwmxGL0Qj4dTrz2qtKRPpEh9q3qdtebfO19m8zsHBj5AlssQMQc6wFNzsxqtGXMHP9yojDk9M
k8+QF0LSD0OQsHgZQ3vj4O4Ci12DsIa3u5U4ZkBelzRL2hXezldQnRXf/TLtQDJMLf9X7bzU3bW2
83aNEKf3ZZy1rdlKZJKKRee13wcCcai8q32WG3NpI0JXABqLVaYE89udEAmHpVcvOXVl59BpfV+i
Lb5eOndhJtCuEW3ax3ZWLTovZJwNBTLFALUhD5wMqELq4E+BumMNvxacRL7eF8Vp6I4B/inOk3BQ
OGiKZhlly4+cXgbnEiM2xgTHCca77gpdZgw7Btj8RvXfM9hsUfDKp4F647vTFLQP1nQqzcXp45Pb
TVMSh48or05BUSChcfFlSBbb/T3n7sPC9559XW4z+TGjynqR/FzFyPwrWilYxiIrtIPUG8bD0DbX
doB9hYn4XcnJxhuPk/UpkD6LxsfsskVdKJDFTNO6KlOnB9pUruyr1WZTy+duOWhfHGXcJDZkyxUz
CYsNDUrMQIHfGWNYGMd2CP212MEKG/DXllZs3gg13IEf/bKaqqEKtWeBAnM0xW4V7W5Rgnq1kzTD
V7igzh2oCCrUtw3sSCJ4yEXifrEuDdIEFp8Ff+h89jU2YHEXsPSt5F244gfqfrOu7tbv3xRmPcUo
0w6JTO+RB1UXtK2nR6kc7Gs7HSskRNC8PHGHvAVD56Jh1zlJ5xeoOZavln1ye81M1Gd+Z7LeFoik
DpXaO7jjmpgeiiFqPBCuUw9/OB6mM0Vpq6MNogZVfLoAwdh3DEMTOli2y9q+ywiPo4zIm0E6ag39
cY2bQ6td7AokHFBVrgcXu8TkcGzbaubv7PaV6eEwkPbI/avLZYvEvj33dflr8but8sM31d9SUQ+m
w5+B3eU3uQAHtoVO+Ssuhlun79GrxzxQIdVOQEu4ceUW+PdZRYo2dT1N0h4FE5yRdVITZCdlox4h
V591qD8Nq7arP2/YuFJR33cSCwkYRlQq7E29LfnyXMftOYDxa9rbbk+hrvrhDjzjUEc6KdHsCKyv
eWPTMKwSgmpsbt58+RQNIguClzJg8DOo88pcu1EnTYiI3rY0nK2SRh0J/z+aarKkRV9smhkVGpzM
Hpq+eweXB02szk5Vj/Gh6FrI90JcwrnLzPI81OSM+7pU8IftRlUm5WAXidNbo6GsVe330rSQkK/K
Qby4sxs2m7UdMF+FCaQRGzk8lfOk8r6xyp/ZBdyEsdLXQi4rcJa+kK/SU2QXRJiL0qUGvA/TNjyW
YgRXYYI0bz71hRCITsWXRnYAeStTR0c1asc7epNLbqLAjxinwcOa2uVN2AxIUFgNG/A5DNSIlPL2
vaiiF93W8Opslk0IzpO3BJtg7I5u6+yCoMLiJffD6u0qYsdZ7+sJeHkQb20WQfUuAmFVrhmRqJwR
YE1kJXWgk8ECY6NjL3VQ4AxkDLz1GaMotrvt/U6mtvTum3gFEmLX2K0RO418zcZ62lt2lcMm4b4e
+buN/EpZ+lWAVHfi/XQJJdZ7+S6D5qmxyxQT90k8fUzdsQMoB70A0pd5JMOX2e6/DBtfO+tZOGM+
gj4yDJchMHRusXXECwY/KF4rrGlPSqLCiLZt8cMwFG6s/Ry7VOM2uvktHiJa23UWyQcxgicyoHgZ
0krPWdDhLQNcaiKq/Cpdh9OMSiUmR4GCxGp0YqoXq/0w0kG71aVQ2sOy3xfekGp2jhXgNKkO9SJ+
LWxIqrrNKxlSAvqnh0FVb7A34JHd+wJjuGIVR4h1LElRAC6pesqjq8WQ8lk4plhEC9/Zz/3j2hyZ
8A7RbA64R5fK+liar3g+LByFJWg8LxFm9+u4zjgSTpzHjzMbxkT20yPqjqTwd414LYnGot64mFdb
lw+mi2QonkLve6w/Z+4n67Rzqkvo74vxEMwH18K6QupdLHviB1kTA7VCtxDD6CjxZ0fOqXLW8TJA
LiXu1m/4NChatju3r3bAf/PSzDkxQSbEl9t/xXXeii89H9DMjTzAGet6sFsLFUnBN761wDbQ3bLV
czchIKh5nvdTWW0AIu+Csnsfa3YMrWcVXkuvR9xFocx2mnxVMyzOSH0uSCt2gd1STH0hW0ToqG0k
wthPSNbNvpYjDZasKL18QoEU7pa4Pli8mDLfAZI51dtBpGMDHJhkxUSSofZ+1pK8397DtBY5r35p
iCfiU7r20q8lapgsrBVtnce2ClN4vSXDOKStwkQWxlxcwFPBatG2PCz2ycd/lbLKOEqbeRizRtq0
lTXakelaoGwJEEoGnD446FmbEPzuWDxOcZcbYA0Spo1L++MptnfNfix+we0R8j/2Y2Crs2EhNZBS
R4+Fxg2Q3RoL4GVtXsvhs25e48FkrFjysvtuVJSNYutVu8J9npuNsS9Dt1/crxF4rYSwWHFmHPjJ
uygerfglUEE+Y/hYdVGy1iafA413AlbrCHxV8TF3y4KWBnRz9eZZR64BMfc/XiM2DXFThl6rkCgP
4opKj6fY1cO0W5ocCkZbay7pEhzm8mS8KS8RVyeo7EzzkQS7phA4hJecrBvhZta681EVErGp5NUG
dW+p/L1TS9TNx1L/aOW/9oF+XaLlPE3KSTBHtTch2ZYAC/y6wI82u7odM7srVmQh4SZo+HWRYWqR
dauxDVXMX6ZRV+daO0+yhoGdmbO2HNNlrTehDO7HyD0gUYU2plgJJgPs89SZ3bDAxqZnOW/9LEaB
04ELNRXMn9JxUl2zrd3uviDFZzFWIfC6dWMYCrMiTGOBITQAJLouoRsfgJoaDVYyuu2JQII6UasQ
5b5aG4UTBqToJJhnTtFE27mkzCqvvjCsTaqb+R6qRpcekwrCE0/L2D7OEd83BiyhqnzsOEcQKG98
IRU8OxD7plq73pG7WPDpJBaDpkLrzJIWQVd1CZSO0Wa46bakvBm3UYnWrz39IvP6bls9hl+CTWEB
DjMmfK0ZNpEVJ2M53IeV2jWRl+qh/Vx5+AzJuM00Fk83/HsiZrvWTn4bZl9IuPMlu3aV5SBNcw9N
3+dBNdwMaocTYU70A8z1Hu7mGx0PDza4u+9d5EOHSBEksK57Zy+AVUK/RFdhqtK6hyw6sdkmjPzu
yev4U1SBrRX7yRjIw0wqPGAxnNoFg59t6zu08eP7Wcryq+bQI+CLSuygvVvsAQnjXjm3JJysYw8g
h4BNh1qr6ZKwR9TyHy11asy3CloKR5fjCMKylP3dHPTkDaSLKZVr49FQ+3YyF2jHQ4ViLYH+IBzN
U4S929Kyg2UZ/MqlKM9+uHjHbq79JGAshQpSqoj4riys8XXKWdm8zSvbeC3bVUo/BpC0DZuzW0Mh
WIpTxSDajLOFNeOubOWjR8y98pZPY0O9MexCdBa4k3hojkQ42seqSMJi8JO2tLSftjBJzMVYIs+B
Fj8SJxsqdVHuk2ZOR0mqzQyiW8st/OmwX36iDpn2tGS+djOhrU9e6C8CaiPsuKAePpdD3jt+c8CI
xZq4gwmPURkxaHHXXh5ONV4dY9sqAEIa9zng51M8WX7CjatRrMbHsVgDHAx9nEYj+YBsW5MN7pis
enqEicOT2417H9sm8L8GgK99FeUDVrPj9TsRvpT6E9Y9JDEGfTwttlULzUc4wspD0JE4a9xQ3DeC
h1812j6tshKL1x6FKMEPcay8Xt3Uc4aDbno4FL57/EP6EYoKO9ER6kTZ5F2oE4JY3Y0sDZpbUYbT
CQAH80WTIhY8zUJJ2gn1VMbDE5sACNTlbu70hKN7QelbDRoNrGU5DaFEEWeCsw7jF6W3asRuxsxJ
P6URZp6rDsmv82zmlxlzcty6c4HMCzvKpwFCCfEnFMrQflh3yh2DtLBAtJptfoL8LB1gH1/reQuM
9m7yZVqO8IEhLEzQ/d32UNRKATnUFBpntGMNDd1+69T9tKlXLlLRR/dOzNPFHc9Wu7fDg1e8VBjK
n9HYsnSZ2Do+rsbLekAEVg1ADORpEbuQCzDUmjQibJTBtAe8T2wAb1p+QMd4AgPap1bc3/t+9UJG
ZFWR+WWz4NEW/sPSASuLrU4meGwS/Eq0Juc5W/s2K53vWI5JD3Ipc76bENlzmbiAf5ciShwfY524
EejhUIWqVyEG+B1qjFVsBh6NSaGmbzMAPa4Hcqytd5D4qBjWjbNC2cKV1C+WzTieK6DtM3nU9iVq
ETyLi9PWSIIPIZDLbl0y7SIkOcfm1rADeBHymZLwc1jPvMU8mOioDVuUEnW+ZI2kVex8LYN1WMbL
7Vhsq04goKH7OJHv8pYuOws6nEM8/hRhmSHwJu00UewGuoz3C/kunPvCtc5gfVx6NZ4nbbBrn2Jo
ytatziL/MR5gCIm3JYDOeBnkAJFW43SwUwchwys+3Riyf6+y2Ej7NFafFQcYAsRGqV0sz6I6iPHZ
bwXgqz53h5mWDqpqbzWJCoH0213C1JKvHjwtI7NRRp8QcFxKwBJBlx5RYUBuPXjI2psYStG9uE0m
Qi2anZxbNBL7NXwDSrhgE1TjWWkA3uO+Lt9C9Srnr2jGwgaMPfsrRmFurRYkLQsqWRPmUlm5N34B
gNt4hX13ayNzJMoGY9kcQDD3w/fB4iYvBd5LZBw76btDF2vaYAghQsHtrKiNep4yEWQrTpYW3c6u
IUOmEQAKro5e8IhuXmcMNbHAa2VJ3f64LtshY/5VzWHuzQtSRBRMJF2bFuyABVZtNbRVAUgW5S4q
1+4HqzZEZyYo8RalwXmEYrHGovBqdEfDEbey1nBAY2tSx6P5aIdudLNi9QFt2P4UBhsf+LWhckXX
YIw4Wr6zRuCYJ0jgL5XnFBjYD4CDKis6j+2tW1BznPlJNLrro221QeYGBICqEPWW2J71aukhmgEQ
hyFSIoezzDE3sm9zuqm2eXP13WlEkGGhRV0eUaO9kx4AIVOHCZ0vgO0ftY5PZR8mRSvu577Ckz7z
0qR26+Ib9xtjdIrV+DJP7x3/hEBfvgxYJdMdKz4ajQbYi8LirW6wLlgU7sjveOg8dCXZV334y62n
B208dPn3a3mtC5wkgZa4bpGix5tgXOUKlu+eYCYCE7X7xgoAQHO2cdBNscjyVDvNk1J3PaRgF4n2
l0FJ4kNhGTxr/UPCCo32D/9WiFgslWICMF5lJoCaecOucGngtEKgAnLUSJD80TBVeKW40/C+RZfP
9gaKQJVOY5zo5RbiIawkPxd/UwNHIPGckeBdiiug5soF1QB9feGSzNYjBSEep9TZ5/UB9ScpgEg5
UWLQSVSln6oVvlitDfe9XRceXBmheY9argrb3cDK16n3N2iYSHY7gpfwjPmRAhWbnfs1isXZLvA8
C2yxRdk6c+JX3tSpPbWXDpM8UVyknd+mZoUo25VrtB/5oUGesfLyWKCPwAOAan6800LnUKbeoOI4
xY5EZ9ZmkgqFpi6OY1q33/2IritBDh/Xcs0xOnYqLIhtlvZwEEppgP7FSAt0Uggp7pAzkW5Ni8D7
Fo35tEuWWihAIE2VzM2STC5ac8RLoX6S386rvp+hd9vidZvaOPexH+xXzJzGiEsRx6Zavir0+ebm
eiPZVEgN1bYCTjHLE9DJ2DRgZeicicfKQsZkN3GrHqU/e9GmxzymRLSxTcbhZJ7p3gKpRwK+gDvG
WIMd0LRJP5rdwtptJftdDS77oqLP1Q8giVxg7TiUFJCZF3YIRjxMdmkIGx0EhzNr7CV4Dhu0FHTN
7rq1kztWDeGhimV9aFjk7gNNNhiJQqk2ezH17DWNuJ9NY5Q0WFD/x9mZLLeuJFv2i2CGHoEpwJ4U
JYrqJzDpHCnQ900AX1+LWZO6J6/ltVs5epbP8kgCiQh332tv7/mtAE7WUrZ3sxD0N9r8PSWKpd44
XILJ0hwz5K6lThZSRxQkw9R+zhfOxzSaePMLhitl/6o384Hox1/RzCrbiUNaprcEick8a4k+XimR
NT9ooFdN2q58MQOyeqs3g5ckQq1jL2rEG69vyey8GK12lf100Hp1MZf6qAr2pUbdzhrmdzG4b+U8
hPXAlSvdnVdhgYzlsHcLGq+p8vZ+WnzpTNZZFH0knhFRoQ99BrisdghHe9kMU7TtZ/fdTcqDoCt0
pfbAUVjhAR7DLGLrQ+L/NL55147qCSnwaFD+Z9J8wLJ9mNiLFtfxvetN1yWyzjRhvM5iM8mUo7j8
dOLIXaf0eLWdolTZIxmEFcs8BrIoYKPqceErOKxKITaJSo9DiiBR0gqp8U6fYA6caaQdrXH4ZO5K
82rUzNZNwoxxhq70I+tAD0ovQg/1VOuzn6KSP02Sf00GxRQXSBu6RlFTTjA27KuKU7AZD56Mwrla
Nr7LLgvd4+WnHzJbtlu41dqOovgxqyZzDd4yhrUZicDU6h8rL18LDv28nVZZN62tvtnbycGkPtW7
S8SSBVX1e8GlHl8ADBG45mHTdOlBX5rX2hXpajRdXp5IUeyYm8pk3rcUR9/C9oBjYHIZC+Vt/+Hw
gprUS0AWLUP9Rq6ErZ3j1mfsaZer2Y23wGbtmkN8CnHiF5tZt4swVoi6w7AcRdxalDz8HzfrSDOu
3eY795ewNrpVxB/U8em33sLDaXZYYmg2mCrIet8P6apJyw+vRz/SlnhHeeaQzVtvbOn91G1uhObo
h0Qtg1b1G16+V6lXW72x1mQc8j1pIdf0X5WcD03vmNvMsIADXjzEhLY00fvVZVTRF9o+71Avn0ju
3WYeYFcz8Vv4vndynIYdwwi2wqZvJzOWsXlveOsFw7vWgJ8NOqp4l4rs4JUl2Fd6bWrwNYsS+jR5
SXWcIkI8Yk2FPYYlus1XXyarKNbXlX+ZtWyV9Plj1Lq7KBkdpHVTbexxTteVpKSLl9k7qKyIEF0j
tRJau3NNSZq4dphcpi5DoTETsjjFp3yytpVmmeuEzjZs5tTb9K5ThpYpz7UTBbadJF9t1I73fVrG
D3lc22vNH1GUIzYdl+vSMfJNPeswR3Uht41vzbte9eW+jermkpU0OmlvqH1RVMU50TqNm2rkdWuW
HPxcaeuOVJQ91iqKZU76HNePPgdRP2efcTomh1JL+3eqpuwixtQ9xY1WHaKx6/JDqsX6U+YQ/Rws
UVSMa7lU0g5vWerHomegZxZ9wlHiGB+DTdnSZRGQReLYgZ7Reuq2fFtuR7eWu902quYYxwATQdtf
njPW8+1i9t08uLGWravRyG5BxNwXFhbQoI2VOuACH9Z2UbjBnHXLKptG92g6CMleIpt16fd2zAnZ
j3u71hOGLE63GXKyjGcRy5VPavra8SZnXdDzb5NcuPtG5h9T4xubYijvuiKeAPcsKS9jUsZrV1rc
Hsp23pLaevAou7ZqASOb+rRiyJf+MPCftpENTNZZEqIS1fRYe41trjKbHxEox5gTdhpYY9gKEEJS
HoanngUea2UK7j9Zj99kw5vEz8uEKVrOjs64TwU6xASZnrsWcBpPVR2Kvu2N0HCoW0bmbBu7ssZ9
s7DJd5/kaB5syFTIOm4i9VXmMsPmbsyDxIyrfSRZHGVGbbfN3NvdzPA7LbqdyO5gMPNwAFvTjfJ3
Y9WMqPP7GsACt9OqaZwPvTqzy5BmwaTSojvN0tg6dVN7nyw6NGkCiVz9duM6fbfc/D4h/m7dGsst
lsZVgTUXHRe4UR8Gpzh3KQ9ZGeXVdSnbFl9/IFP6yHLo7ej/tHq38uWnWQvS94d5l7iavq69ZZ8n
+YPejxNql0UOJXVpmbUtUGN/r8qKB25ShxqS2iXap6Pa1KrTef1Ri0xn66fJ/TgVz1lfrAg6CUFo
tnYqVtSOv/lkdfLKGVordYym4d2p8p/GnBnG6P4+E81KU9PJS4urwyAckKOUjCV68B9xLDr1qSr/
kI48BBMIwVc48XT+txlUWmlR0eqVeKvcGnV9uPe0aK0v8aae4m9ggonD2d7ps1o5Rv2q6qwDCuxe
Cd17gF7AI+q+m4MjVz0Gt0BIC3kh2rI49l5zeLHqDq1c1D9R4b0miXtIncE5qbmy4cicejM48Fgt
yiBn3DqWcg+tx0Rssc9obun9IiL+LQnQmZsVbWOj+ee0dgD9In3elTOZu5pyxg6Gas5dOuabBtXU
hX+nwb0FvVv/Yo/2OdGdteT3dpz7LuvCSetwe9ERJHVIMsd2BiytmFDHkxPIiVrM91ECtNDIxF3L
gE5CIYz1d8XMKY751mv6xjCRJlt9BcYfiGmvHD007B7k5kHaCfTFV2M/al2/No3oTuleEaDYr4Xb
hvCMYSTo47Rum1d64CmSheSkBUWfwgZGc02DHGWEb02AIFF8BNLPwy5q1HaYNYuRYJxsKdqePKv7
1kq93kAir/QyfjKs+JRkycpRRmg7c2AtMoj9O5zITv+alXRIiXWQtXa0+t9U3ivDAtZJHffaxrRv
49TzDR7l7yXV4Q+FF5RtVqzYF+ZhwU63hlndL1qLPGahEVrkrnMinzjtwiytVslA7UTdNFGAUZKF
kt/JkXNInUFrPSAJdPXKZLlIYFvj1R2G+4o1QAHrzhDNl6BpCyYNdCNK058ijKFW1r1Kg8c1Ti2H
MLhfHldPZEzPj/aYbTPKLVHPq06jdkzmZOLdM7wwv90MnDvXmW9E4Y935E7Qo1mC7X0gvrNhDNxy
YFTN4vaBx19DAsDZENwsprsfRbufLM7U7IWvHblhzmeLNdee3I/Yd1/ypngrxvQ9FtNT2rX3vsHm
DfzDF1fvn/04feIEfm7jIg6dtGMICg8XlK72lccZttLcfG/r6qC3I0Gow/jNvqoPpKBiZ5dVuEh7
P+HUQF/g6zsUhXMuDO7rzBXRJa1ws445R4Tnyy4gdee9jBxmGJR5a3LzZiilG8Y61JvCoXRIAQpF
dLb61AxqDUuvLbJ0lTjDN1Osx44zKaCZ43CwEjcYRlsLnNSUqNUGHo3F2OWUW2lrbkcrZhVHuiPl
hFtfbooZlM5I85dME3vP7LZTSS82jpthLr/6LjlUrvfQze6LEkjiKL5Ut+CnWqaulUFX3KWvhlXM
jP4VC2wRNf3GDYXRSIaSN6ZDszd81x6kw2gqSuxN4S3bOLc2inonK5y1N2ofhB8cVClfGaKHU+q+
unWyxx56yeK2CEc/abhKPMZftleEemFemkX+GpPmnvnCLWc89ZEze85n7yuTjYvQJd6zjsUwtmQq
6KVvbH67qGXiZQUkj1qQ/jq6usWi+FaZdylrG8K0MGJyNoRkWJzXj4VdedjXsnEnq6XelouAyfAq
ufG8EdYGVpbubnxiadCHkfR35SgudUxBBFBOrWHn3UpLmmk1J/RRg1du02Q6yNm+7+Gu3br/KanP
u1LfLPn4KbPlbdZxq8f1qqgBYmv0tlmae741TRi5LfYznQbIi8iEiZl1JEeMxiu+k+fSiM9KGtvW
HB5F1Bwzoa30VuwtB21Kec9MkX+yJjLDWka/u2667+v6PTfLZ2ZZ/0EWvERD+eJFTlzErnTlZ/km
rrKNlkwfjVNdHKt68qR9HWK465yjlrVlu6hqt4Mdv3RTdEHKuK9qn29i01MbQcsVS3HXFv2lpDVU
laK2jOwnq85OhRpPlo3/dmIzEFXLrjIn+KgiYvDoTRlDsQk6yZ2HtSSCCoAmFaF0OTFYo8mMVWbw
mp0fbys7k4yXc+/D1m5FQdKZdOyRp/XrRlq2PAHfSnF0tFFNm6SjggfJ1MN8jNJN2qMZZD50baZF
H7w1MQ8YB0iTWv3WokAKEw/dIuOeg6EX2SvBZ+K01Ga6VimBo6Ohg2i0VdN/+LM+HIrEc0Mzlwxj
iSkNuBonfpU0T9YsCFm21jJFV9JbRL9VUncpVrMSYNa1GrzydtyNbxTjXRDPS56ujB4W5WmZi/pb
6YpRMhOeB4Nr57Y6ifLgRyereMUR6fkbB/MCVrhq+nDyhzJVDy2MWKuPocMIhsv9mEMkFeRt5sny
KJJxZXXuJhFyNy7xObJeB87N0lMr1V2lN/LouUaWhteI6EPNQ+rJVlYbP7PxZp9X8SpHA48qOkEB
mS3LR1uUG6IMQ6npO0FCt44e4VVx6I1iF7lDUCNwUX89GjzaKfM2VY+6Du+X3pRYYWztYdwBSL25
Mq6Z2hYXQ3tqqu+89u78QjFGg6YpZXRJGi3aFVay1w0qaUGNqCVPvIJAowRy0md1odsy4CxSALSZ
oWGUMq2cc3HjAacDROeGX+8tySsaBo9r8z5S3PntGqQUSP6l4rthXlMm5xSZ/mQFUp0KZtiy0hgo
sEqX+AJNVgxYZ771Ylt5XKYEalfjvabd28JAA4pD1RX73JpXvSOqkAyZ6FLnrXs3VI3Y3lbSWNEc
7Ze4eUngUlrOPdccVlGOxxf6syl9rqsC+0lyMkaCFbMOtH5pL7RQ5cVA3zvGbds8zerd0j60RINc
nZlmfy1OhSr/PlsJgPJAsSnXlQcoJIp7aFR47ocM5lIhRsVTFCjDWKn+OhWPFdvNRJ1fpZltpwiX
0yDTUM/LXw3pmkGv2GPT1U3C0lXnQ1l2wlTIrSGlvXrV6fxFqrJPxL08umR9AjEx0M+oPZOi5+P4
TYbyJh/EWo8xBdWHDN/CYBJ0/jLJKhQKQUYx9dNuFWoUFKweku6xn4qw9SmbjHZrDeK56NIz9Mth
zmjucxD4Ymi2FvOHTmOWWWE7K1gpxsk/q+ce5X6agRh5+Yz8qVv2zL7XPhR92xyoLRnWAIoLl1nt
CAWOYkGp1tIcIkNQ+DYXCzwoKrXtuHRrB7MZc0qcFnOPiEXhWDT7TPXvc63CdLLZouGeTd5XW9a7
yOC9zeLXqe0Yf8htlYx2aM0/pSk3bu2/IaA9TaqZA9nELYBnd0j9ZpN6trVayg4yKC1O0YJMN3Mj
QXn7sK+qOEs9fqkqJz8MtHlBbVYzbGbPxQvB5nnbtDaZ10SnKI0ZjRhhPHAGde2zU0g3UAs2Bi+O
0rBK4T2IXaHGb7QGwAmK2tEwOREtkIam206PdmU/eIke6PZynDXv6OfePrGrlnNAkweFohDE+tBt
NAG9dBMZvMEeaBW0wII5WWxq88g4sgbw2MfyKnWiJyviLkO+65wFUblub14czYBCVed6nvf2BE+Y
RVjxDARkUVV8AbQS20S8ZfQZzgYTlBRnIRC80QQWLk/f1D9zTFJTxnthYTmyAnqCMbCVeKj7DtdY
ywVZWYLOohyeMpk+iaRyaOpi7APlNW/UzmgNEJr0qDXtDYZkWE9TDJKzJa/6MGrzOp/iVWsNj4mr
v7lRfqp0fAaOhCeZfdGFbeIfVDqdQdbwmAw9tiECk8fIRXvi8+z7vNwgnZMf6uu7VigqAPFSItnj
A+L10AeEzkGPSY+u4r1h5vNWRUa7znUPmdbIugTQLcbBRVNGcdLYKskwXFmD2T5G+u1XWTBhBNHN
GGCXWmgOcx3KiL6C5r6mTnXq56UezC+WJdicaB1yWsR5yWcFUup1ANELR4S3aZYWH02bs72bfmOl
F5zcs5a8DEX7MPXGx5iAhouclyQ3zZ1mO1OY9lWJyDqka0Pjw4JT3tlS3WFXPyUS8bIsMOkGncud
ygPxb+qdNsiXKp38YGkIazeq4hALeF9OmHLVFU5yZ5vgMuMyiGCwrUuPVVW04z6W8YXEi5pubHml
7/hK0vxQ5iK0RtxUg+Fdy3SpgkJ031i7fDr6/PmmjoWNbI696FkHNf/ECEGMjnBwsZhmhwhfhp01
OutaE8M5jo2rPlnPkW2IZ8cdvgGj77K2mT8G+N03LZ1WixPPP3Rn7i4FCivCzsmytZ+KW0KebDc5
CWAnW3MadJ+mGZ8rUdIMkVIec1/FQoELWH63YtIBOMKOjC8TVwjHUF0936ZBazmNv5wo38ux/DEZ
zPdIvm1vbRgIQfZ1KNpmUMnxTU9jEJZfjYfVsEOugF5mBOCGY/PZO0fd3PjmxizPBV4XzmQQHQon
cV8tdyPZN/yPmWgxEnX2Y3fyjX7tIYkCLoS9ycDRLT5nb7mOUh5wXd7PYFmUWW1y7jSToSv1NY+U
iumc8Chs5QSODujexpDwbY7NxhytVcccM/c/YvOnzZJ1Gtuhjbm0/O0wHaiLFy/ny2B+1j478rbk
F1rwaJykeVueunT6tJNHmaabFhS2NQv/vvJY7NW32pEqDLTNLn9XS2WFKRdNy4ilWba2l037uKSJ
jGxnr1n6ildno5S5SlEyyHNNSQ/lmUmZfKaYIBjdbLyMB9q5k31iTAeoahl+9t57cX+3VIu59/vK
u+8aoyfIjaitSmcA73zZjnU0tP5Ez3diPd5dXxtrhVktmsvQHt2NU+hfiwCp7hLry8/nDSLsNmLz
W21wxYwCH6/NBhGHc2Zp9OqQy7x7nGtTbGfp8jX01LO9tMexs7n725Xnamu9VNvaz6EYtGBqB5iH
AZQF70cyeE99re1njndZ9m9w5sU+ThpGLQxweocJmTHHl9Kp72ZG4HlQqlnbG5wzXa7tcumFZa2b
u7KYKMrTqTi5ot850Gij0nfGIPeStyPKEQ/H4WT1tOkCxIgDlaeFtJMrbStE+SQ6S0G7aMsWr8ut
Dm0/lqFYKYpPu4kZ+DGCtLNDzKlg9hScNb0aPFbHaJBLQOUu9hcK6bgpf6We1gR1a7/GsTICSq1d
HVlrd/afnHQ4mFO1GXSqdRMzaZzembaHQbrFb8QIKzf3NuZcZq8b3fe3smm2so/3Fm2TJspVITfa
bSybU9gpbBbGbiz2bvY7F/FTW4hnPY8eTcWZZvwy4IpbnNljRXs6Guajn85PFbvdZoQc1ZgY8B8V
Nyf63sZdlnXedRff6O7cFBL1ZpKsmEVcl6I5ufFjOv0q8QZNRwQbma/0/qeNTqUDZidLWl5uFc98
runWuaR4pOWDrVZxdOYiAky4trQWCMX815KmvRgf3PF1QSxpnW2cbf3uS+pvbZEfuEBT41Vr8nNm
UPaV9b4q/A+lsKJP6RMU1WHQMp6FfxV9uRXaV925QYWbocG4yz0XaMz5B87b2T8lYKlpgyAtXrus
3gn993iDUIfBDcFEHWq/JaicZjMLbISzyd2vlrVIUfaz4UlbxmNZkV+N8pJq8jJnnDEQfq6vWC2i
PZZVxnDYORvjtO1G/TjkzAJq6W/0BCQMIFFrMCGiYbyg+YK9+fGT9J7qGlfbi0H8HPsp1IKZ71fi
kZ7m46Q7mdpGZL9MbDjVW18AFIaSF8cEv4g6d+2PdUCW7EYRJGzrXKYaL9XUEKph4rAdcUKNhxgN
b4AAzQTfRAxruV1EGF86FZiF8wxXwD+ByKvp/S/Vow84y2VYmkud1d8+j9uHlqnLs8WfZnVb0z2V
vOFScP1ti+Iio0/PiaBKjP1sXKtyDMe0QfKcSPj+SYUXwsdN6i1qrZBwRKAQsDk92ciU3x+4Ejoi
UPaRBjc0cmPdepe4/m2YxtoDr5bLC/PnjSBBQQPoS4rTPJlbQTrf7GgbDyLL0OyjQ2xa7FR3eHBc
F+dkol8ri4y0OcLskjKyGoef1jpMjdoM3osxHBdBpYa6bOn7aNoW7jfegCM3EsdQ993Ud/YkWaJp
Xxc8k5H74wgsWrYTjP6bxZCLmWgLLbUkPwm8ix9HqxKizF/sVc3epBJXuQackzOjcCD0TDCp2jXD
SUrI/+8x7YOKjztV0WfcQ7OI5hDpLUOrEV+pto8UY33vyyxPyq4PNU79qu9DesO3JGV6FjPjxfK1
U968yuHvfH5lEN+KWb7aTjn+Yzwtqng39RcrowtOH+CuukyDSXDDwXwhy2xLqUKnekgxtKX72V3W
2dis3FJ7NTIZWNa76dKfp9BTHiZIzIMOkA07U275E4P1LORwJc1050zQFUzjmumXUgL4VVsN8wQH
luLL4HbI70fs8Brmu2F+1Y1nZbwQQpBlPKGMDjnOAue21ENDC0PlhZ7rRgTV985Wazsff3ltv+sn
uPXWRxVnnKbtSvnm47Kn4ghM/VVm6QY4+BKZNoSZK4EwsmbbDsYx96iW6IlXMms2hv/qSLBciVI7
P/jsmPfKQ2fh+2p2c1eeM/phLpOD14LgeYt8XIzul675ocZvR3Qb6NyvwbVgdl5njKqV/Vy3P6Xv
bDrDf+9KTaympWP2QT/HlHDl+aCkTrWt8nE/J4ilt9/k5rLaOth9E+yIZKGlEXP3V0JKhHOuTUAn
3OblPetidooWzIegq4s4yLx4W/jVtR6tL5UZb9nM62ryLqUfVmlvtci01qY9UJPM1j5V75GfvjWp
+Wta2ETV+N690aR7B9cda3a5e+cwtbh+R/tiVf7WYf7k4mE3NBnmZbIh1yRoRHwaRzNkl/Qe5fdS
RiOk+uvYffWQRnTv5yaOP7UWKrQrfs1z9stZ2nM8V5+VUlgz6Mk1NhLauInowEJpIsM1Fp9csr0p
oPkyfxo+FTQep8dcRAepP2doUt+m1zVYr9wnWKiE6JAnwSBy8l48l50K+KRSCyyEwH1Zp2E95Suj
WLbKRR5syzuhsJU3zj5vnLXG/EctCHq4B/BYx5/NAEqUmOU6ZqJ2uxfq293gN4GG38/kGz7BoCUk
wlB4c/aP6gJLF6+0EtdWCpDtREYeukK+z0IxYE2jXb9kn5q2QIYZnnlG4nWItCCCwwJGVZmFAoi/
QFinXkSnOLHJd1Wpd6O3Jrxd0m7fR2XskwqqKVYoBsiqkfmSV22DzDVw2UAYVM547XL3t+Mzu8yc
wGp4zLQE3DtuFh1RXdcG53ReuGuKjk/HxVgsUTHMAnu0WatjK2DR62gJI+1dTQsdOy3RvOhPowfP
7k7tCbL83jPTXZaoe98bdzF5DkSTbpbBnw9ls+z01gNFmHrw5dQVzbE1qnQIUoJcxtTCCcOgh0mp
sRp9qwAeLhyCZByqdN/57ZTimdFQKd4GXNFuJvt1rqx+NeQaaIRxyVI1Q4kv2s0AdDELAyvT1F19
pQh0L4EIa1FzN3WQooiSmxpzVmk0uzJl5AY1gteeFVs2c+UctjYiIgBx7j0mWNMCSRrn365mvgva
y8KLX/zKXSMMPnuePHmL811hrS5142TxWNE/TrAGQWsnF2eEVfQdSkQ3D9OKVDDprvL5peb/J3LE
YftCYN+xnLr7PPZI2OBdWfQ3HixG6+VgOBpOKTPIsT0yWFghCIddu4Rab24LZ9iMptxJw7nPvRZK
WYTRBNih11x1ybqb5dMcj1R+YGsiP1mafWYDDt5NsVPTuEci37giPi6u/uC282eTDx1KV/8dV1jy
uqrczqMf8fHC1zM0eMmSCpjVaCHO+uh5dGOMcE0f8M0BXrUfMzs7TZgaczPaZDiwF/t2K3jfXYbn
uOqpkaJY2xJd9yAoTxJb2xmWLjf6Ut6hJn/hhSpXACEE1yabxK1+MO2v+1KEGiaMzh7WDNwxGufr
xLLDKgPT0AAtHBhZRC6mM8S8hJad7zqcE17mHKqunp/KGshztgDpuUW9vrvTJVKR7zRAEoBbndr5
LkVn+yasXc+8wZidb1PRii6D/jQIsTVc/gjdOoIhvSeivvO7/i6X42mypnKNKretomyfy54IBUfd
6zd/qzLkHsr3vrGrTzRJN+i9LKZhs+GUyLWY+7tB5Oh1M3NaeefCBiTsJg4nLMKVZp+MRDvr+NJr
/axlV8P6ztWPWKDMiTywm4O/JOiF4CS2op/29fAGwHoLfbneWdhzo40VL5vcP/l9/uJG+OlIpelq
FySSeD1nlJ+JPJbmr34sd5OkhlAOhSXMTbRY+1p9wHwFERLlEj237UtimLsBwRNInA7qfsAQOTf2
esH9MgP8NtNnxMDdjNSz5JrVx2Vb+vFaaDmzeUnNwHlChlWadK9FVx+n6UN58iWbAPRSfEAMCKrA
neXjTf+UZbGelHYvpbbjqI93Tl6bzFcW+zmaW0y8i/S4I61q2tlmK0E6pP9Y2zJ+jopuQULFPmDq
sBbBEJNEwrpi/47RqXfVRuPqLnH34meO4EONGdliASjXTc7Qfilm9Na+nfgUMZqaFvsZAGcrhgux
6yP8mbCKmTmRyMB+wyPEhnEeKubg1Lz2aYi98jHX8vYQWZn9Vku+n6Md6YCmzOnSdtS3pavc82SS
1RKxjy5IhvJHxNp363ByprXxrUamOnUMEy0S/QvPH/EiEennLMUl+kufmgYmf3SfcYqDRXQEqoQT
m1QDXYnieSx1qhbP7vT7Ycr8u9L2NYJYIrZb5YndPzZDaVz92HsdfeB8y07jFztKqk8uJtTUQSzN
GyJl8a6nRgTbl8nskkRNvDOyUbzreB+ddQJWBr0c+Vy5JQHtM1kt/VRtiZCaXgkb42l6QIL7xepe
meThAxCSODQVa/QEWNxCyzBThrN9f0/Wav2oD3hBA310XC+QgyPOkQQ3oUiJvA0aPnAp59R/xO7h
daCr382NBfLX9QSa8o7zplTYiYlzikWph8omYxcuj9YKHRByCn32JS87Xh70xN9zogTQ+1CyVYAb
1QOyqJd1KnhdADl+jzMlVdGQBGBCe4GsZfbKs5PmOyVt+LHwmv7RiqHiurR4adsZMJFQt84+lH6C
lXhJMvrxdmBymnh5nYRDSfRPRgxyM9Y0WwUSeajGPH2LcRWt2koqFIcc7KQ3OhyYhq+Q2nseINFg
4smvayTPxiB65X/H4v1dJp5jsjDMMXU6M+OPJOC6ttGIptm6evS/3nq0dtX074MdhXAJ5nVdgzBg
+4+4wswTeBuKzCKZcmUQ1fRPadh/ExQqyGS+hUYa/OfPWHWnjTIr7krrSsBQh+71Twnqf/Pv+yYr
HG/7kTyffM2/xhMWmR75WeeLa+98TUSB5f+QS/k3H8H/++9bf3wELpE9oP78+zmpf1EEurCXqGj/
+3P+hz/C+iNZ2Ggl6FvJDzGSU+PutH9KV+QZ/BGmessT9i2XiH68k3+EtZop22eV5XpsGTl8S/EP
oZr//cuzn91wbjHPLGt33T+ekJh9S7OSwbreYg/2ovjXSbB//ef/eDbo2bbZxfzzen3yvf247Kd5
62XZv/4I/vpj/ngP4OSnOqdDv5bLr0U9JV//9hP+6z//R8isWXe1JDTVIvloV9yV1j98wv+dnso/
T0wnOxhZr8USvb++Be7I6ZrUDr+9zlSI7jSwv2Hf/v3fwB4Z1ySm02C/zx9JoFFtxFmdkgFLSGbg
kwWGzez/4yf8Z7O1Jwzjv7Y8JmlXFknqO1cb+wZSZVH9w8q5v/uu4oFldfb//QHeH8+JReNp3fED
Bhz2k0DH7P91/KtjsHDHY7cPa0P5WX/9CRqkPxSjaV9fuEgCN/qnHUh/9xewqtKzbAJZfffPTSiT
L/C+1oN7nao8bAG6ULv+94dwewZ/PS2IxyV5mV0eLgn0xh/PaMhskvNs/PnjdF7gcYv9tG0f/fLf
vxF/+TF/RIZDJWTSF/wYqmB7BeL6v/+K/0Pame1GjiTb9ocOAdI5OPka8yQpQhEaX4hUpsR5nvn1
Z7H6ArcUmZCQfR4KaBSq5UHSBzNz22v/vm+bAisAMiEmkm5cGz5WaVegIk3lWY2dm4jb7GTNz/lm
Ov1h2YG3Z/eflh2uKlcfu7Y0vU1yRz0XdtFtMkPnWg/w9rLXfSRv9Jl981B/HM8SmqXDxTZ+44cX
Ru513Pyp59L50Yto3vUuYUqA2r1d/PXrswVj4LaimzDLryZBF9g9z20NZ9FanQf/tR0PxKDuG306
2eXrsf4wpW2MdgWWHcw5Q716i7KOcuy4aojJA4zSpdV+M6HFH2a0Q/2Vvi+8Sye69Oc1WerS7bOM
GMSuSmXVW47yTgcRW8zQVT12caoLB8LoDDmrRwRV6H+iLbd9JLPoZt6xtpG3jaY2+5qy41rWeg6a
imRvOdAlfUfZJbrV+9chOwRtbW0izaxXUUSHr54Vxi/yX0C7aF+1+zC0+vXXr+5qQmCjKMF+q8Zk
IqOqtNR8fjJHrbii9rLwxI0KeInSOukIF/S/O+F/G0V8HiVMjcYwWkbRsotDLStuvllHVzPgtwGu
ZkAJygC6MwOUrjsL5EPVnL9+T9r0Iv61qf0zAvkQ+PXJoYjN8/MjZBUQHyftvZPuNMe4drlk6IAR
Qqrq7PKAipoKo0+nl3ucOtUqylVf/4Cr7ej/jY9XmgXa3GFRfR6/ru2gc0h2TrHfLDyqD5WEPvL8
V4PA/J88Ti10OLQYSefas8yRg69aY8k8Z2478WXgTsJG8Pn1KFdz7j+jMI4wDGI+domrR6FpX0CI
0M/4SS0MFIy+Dx8JEJyWf5f//JPg/OuzMRZGf9Neh6WUM3nRfh5Ln9oIUlt1z9pdJc0ZIkUgOj9z
48EJMnC/VDbopjt8/XxXk/GfMQlxQJoTSRni2mXQbazMhq3knklI166irE5//ffx7WXBmhgGW9wQ
fX4mOahdbLl5QE9fR49qstO1m//bCNMX/Jc5Q5ag3REmIzQDYhaEsX9t/kBKB0F/otwjlbWvvkpk
Wn7S6FFwCen2LuAnfTPD/vAF0GWaZCQ0t1sM8fn3O03eqHET8dUF6l0O7vq/+QT/GuBqNVYut2hD
wQC5uqou7M9/+/5JRymJ4CWCwTFdLp9/v9rWrp7lnnLG3jHKX/vq77ZLZih/ny8gTXsqDIirXT/S
PIVOP1c5J3Kfamvuw77+/Veb1fT3tWl+EmIQYP4WAQql5nJIM6OLPW5T5xJakBT/Opf4PMRV9Jf2
hamC/YkupkLlDhrnXy9ih5QUFwFnylh+W2TA9IqIS4foYqjbZJd5f70CHOrHBjZNEh7XbxEFGr+4
S+itv6Q/0Vwn37km/b4AJhNjjSTCZhSMSD9PoKhIRFIMTnThopDbiOzp6+/73Z+/qpmItrRqOvWj
S5Lu7eamlN/M/2n9f961P/18+yobNUTNdb7B39fQKyMDAnc5yYwDpCd2vPn6Wf4wV6mLSQtPWEh4
pnm11vrQsvzYSVKEpg+QW2ZceNNx9PUYv594zqcxpvf5r/20SCo7SHPGUGhgpINrqU014eXXg/zh
o3wa5OpYsK0UZ2kE8ZdML7hV3I/pN0vij29KYDUqBQ6H8npXRSno9lWYppepRcxz03lZBhs3btb/
xXP8a5irD9JVrpW61EovjxVOSuFfH22OwccmlOfu+fe8JIrbsvdSX56T6K2mQi1u//rXYyCIEY3D
JydgvPrUcUbRt89ci/uYBeTPv7ZYx5/u33/+6iNHMAVM3+PPt0G/QpmZIZ79Lx5ANzkcbGIX8rfP
czUWgTW2Y8cLov8xQKRPr+rXI/xhHmEjytlm2AYF4+sKBI3TGjV2W567EsDR0opWcLa/HuIPC85U
SaixWXP+WdmfHyJDiSyyqrXPpgNiEfGPss/h/8XdNwfdH9Yc5QE8UYWp2pMn5udx8iSIA90GOO+F
+R6+67eR0h92wk8DXG3kPp1u5dD29jn6QEqKohB1qAR+/V0eOO3Y/9px8ZaydRs8KwXAKcG99vRr
NQOtYS+VSzboywS5kNLgVYJTSLMdnYHGdNoohf/N1nudVzMUZxT5jCTxoCJxXdtP60DXPLfXkV8M
Wc+daIwdBFn+xo9HXLSaIkfAF3hOdhfVjX5KpddDEQ2hrQuXPuWkprMIFIi5aBs+rfT79sMPhzZb
CwR9XGk+0MEIYyOvlg4KwEntP8xy/MuRBBcuTEWz3dKySt9hN8hI+bs5+FvGdrUTyFCJuF/TvNMk
N66QAPl0+wbKSWkvX0/2q/X0n4G4unAwmdbxqbiahI3ZOfHI5etJWv17Yha3wDx2FEB/fj3M1Zr6
z8fSqdFLMNh8sqt92ROg0n3Z6hc8K57XWXqInr8e4Gox/WcAQ6d9BVDw7zER7aC1o6qNflEh2ksA
k61Y/N9GuMoLqqTWhOHzCEbzoqzd/+IBhE4+qxkE1UTWV2GRn1K5pVDAnzeUdRD6m2+Cxn/uij6t
Uq7Y+AKWY6iUbXR5FRfpXUDp1i70C/AaZ8dddLit0rZ7xEpvOMZaraBz6umq9Ad09GaUmzdB7XA/
2nayWkm9MXcyzOPXRrAW54ZZW/MUTf7SM/F4csZKw0a2sXeGZcfbpFKQXlSBnLd2o9F77joL7K25
B/U7LYQU3ai/gKWMK99wU0i4bv9NtHE93abKFNIhYZHlUhC/Lo3CNbXN3hX+qXWMuaanP1I7f8v1
8Wcpyr87s6eJxwbIS9WoiDP1rg/VEC9Q3+qNiy4+nB+e/vj1rLten/x5JoSqGfjfQem5Pu/y2rWd
xHb5aijA7PrGTjIKh9+szn/O5au5MfmrYdYmbJPL3quHSEZZ95HjGRc5SAj0WIc80yVXG68C31Rz
Hr3DtpfQA7tVZu1KBNjyteWmR2m/+W5XJ9b0Mg2WgIX/uSSuvs4t6aarbK3PeZl1TCuZfwSsdigk
LeGOBmixq+6/frvX8+R6vKs17SRgiFw6Fy+GSTtbBZSC3niYnsU341yXkvBWVfl8uoBkKXXNMq5W
91g1jgnl3ADpbC4gGO7Lwf2QFlq2wti1ERwh26Md1KSI1fnNN29VTEv735/XsbgDnxzlqXFTrL3e
W6JOp+YQq96daMYaTkOmbJ0UFWtSqPEN6wj/hpAWBqXXxDZHpTarU9DWdAJroG87U8UVJ/YA/1Ac
V7reWbLJ90tZAAuwyrbbiBh859cf5veSKT/ZoDdgmgucS9crGNV+BAxR9+9S7gJnZqA/96W0MWbI
2FRCh+CP8vct15HoCBWnXoFlsbdB2kTf7PrXM/KfGvd0FSHI8TTnemXooRqXGGIHp84TKfwiiJ5Y
PKm7xgjjhaXHaGS1oVh//fRTYPbpe7F9GSblTVNALKes+jkypEqL+MYJUV5ZbwQ0YXBpaZJhRRYO
aiSwFl8Pd73HTM/IviynXg+diXq1+isa022vK/xThw6uvITlY69/c/pcH8//DDFlfyxx2hb1qzAj
0rqCqovtndxyZWtoxo5fP8If/r4k6+B14e04BdWf3xhi+3FwRs89FiF25cYF37m/H4CSmrDY5U1e
/tUDxKiVFKAszjHplir9pd98gj/9fmpSNpGYRupkXoXqmp3LQfNM5xi3t4fW/C9+PEcefRLC4Sbq
+ozqVT3V1Ew6R6zCMvOpS76paF5vo3xdW+XCE99zWyN8uZqvIZxJfaCh+VSZNAH+hPAnsGbyvqna
/WGafhpleof/KoRktXSBHrfeyanAbpbWJcdNR4KL++svzTDohal9ccutXp0JreoSqmJgdrKGYW3r
7h4p4uLrIf78vv7/EFfvK/EqLCIwfDl5YqejGjfnfrquv7tK+NP7opZAw4EkYWZxf35fDgrNosWv
/BhjGjTo926xLc5fP8gfpi2lZnKH6dhmlKtlpwFpG0v6i4/oQYxyQyve13//Dy/KmS4YOTBpD/ut
uydRAzsaapVVl72rwH9VZ5ejBujU2dfj/P6q+ORCpWBBZYqVcrX8+tg2PZpDneP4s47u4sem/esV
yACmTVXHoFBIiPz5W3imnZamZ9vH1DsE28L6u8IU0dKUfE+dJfbkIX29ADWl4sIlFvZRKqvhxgy3
X78ezoPrHJ8cl0XO1kpNns/x+Zpc/I/VujCrSmU4JtoKMt7qf9pcDLoZgV+y3WOCdCbSdkWI6dJF
q56CaWVmT773g9tu6XWQURxItfkcjNGGe7W17ottDAvK99/H8jmqwT0ScVg2LEn0gh3+SvRady7V
nVIs+hTta6/d+14Ae38NMj8ZEMtwCYfmaYt8Z9n6kPGd4qlAOl1W+dKNa/h7UBcs3G6HAke84JRJ
rGvo2u6Dpwms7mgnJM2LNL8Lx3un9eZjoB3U7FiGp8F4kciAyyGzZjGWvGER74q0pn/fWSmJvsiJ
g6LhrsCfTYXtk6FSSHajshVuPCv03WA8memLEe0h7y7KqZGoAGWE9ZB9U+XmiiB2wppALLpx0GDp
yQm1uI3dAb6mqoBxUIOo7KsbuOZL0dezsnhyy/LWkyhyYqg9CJlgTq1KPECa+E1qezd70VtUw9sc
xrGKIEiPsIbVf7UooQQAV/zrlyOIBDzYBLoPMz0G8VnH7lA2tyJ5rTxaTiN3lXVvSTMsOudWBcQR
asGMJm4fohzqV33yZLF+Fbg2qHXXzLUWzVlNF5MM3F2rvxY5hDJnH7dw3H75soGTfnH9c4T7J0BO
vdpCVC8wfTVeXb5xUeMkBTHW6YdVgBxYluXMi+tFpa8UCbmyrOYRtMlqkq23wBLyx8w+QKnp7ZcC
8K4f5oBmaAuhJdaR9cx0hhn3xXMZ8GbaG8yfuNEx5i0gCVM/9Pg/RjU0PI4kFUonIRciUtpNxwhh
GOGUmR+IjMit9l5SzqHXLWRE+0Q9tVnzx+pdWKE1g+QBWnGo33KscAyn3lhpv9XpSO4xQ1CVN1A+
M6d9gcK1LbkSs4J7KzbBz+vgM7lGmb7MeOrk1tCzZdI4P32z+ggy8Rpbyab3h+VkhRiYb6gBZlq5
kcE7GlveYoP1XfWKT8umqt/Bed7bVIWjKFpZ2RvNWGtRwdhPZjZhaa+DYa4NbFI0RHAY6GKFEoxH
i8+qqgsDazHMV3Z6h88uxi69/2MwQGKX1ZLe7zUWE4uyuHNIRvRxPpoTSMMDFXqj+U8SuxIlB91H
p3NBHw7loWFR1iertWdVfhyym6q/adA9Jj3IknEDgHqt2N1cSw45S0TyP0ckdl2C7M4tt3m5F0AZ
yvaxhdMC1a/zn8zQhxB2yXCR6t6iDPXevV+95IiGxITbuNRA//z2VlUOrlCXSAjQKP1SjZOEZ6jH
z3hMlpDtvBLVvwU+NLBnGT+uGI4qxrw6/lUSnaWRPzjpS4mOMqf/BliOvUpBtXsQQJMhZCtCIKk2
j42Dbq6U5QlCQYhonBJHTzKKKV+SuD8pYNBzDok4zOc69CZH/zDlClgEdLB8JoEak2XD1H0p5L2G
r665GS38g0EonwwkDkMcrCrDZVYyd7sjeum86WexHd50sEFG+92H/9+VwapInI1ZtXiHtae6UTcK
MGItPGjjW+9sqzpZ2fFRseHIXDL1lXaB3m5wL0DzCIRbhbGiC+gAaLoA0NflU4Ze0gPfV3T4hNBi
h2NWhFH3c4GIwZUHX5YI8UPAcOw+pTaPMgin4zPCGi3ZD8AyYvPcCewX25OITmMEx8t/EcFZh0Jc
+BeJ5yomJ+LY5C+G86HSfmZUAHuynYHlpGMdctgHiOBzp+Ij3KQh1pStREGysXAWKtFKVuGT3/3E
A0CtD/EkRdKRK+J6g0HkTCANtYpXTX2SyjlsR1DuZySvDnDGrl9GKFSybGRuI3GFyqD777V+UtAE
wsB1EFGVBvY4dr4yR6gpiNpgGNwXVaEuSqVrl7TeG8syeEiGnyI+TpSAODPnoXvo4qVW5v9RyIJ+
UxUNb2FviR4vVW780aWXP7lB5rLQwxC/1IDdyAGrVoNGRmMyEKqACocmTQvMB+RiLTgqAE7Be0Vo
MAyVorMzS5qPeDz7ir/EYnnlJM5qUH708NFL+lkmd7lBrbZOni3beosL9WDhMvResTZ1/ut/JL4/
NNwpjXrc0BC7wGbrxqisfQhTpIJHUYf7ECx7jFdBFzwVavNSiB38u8lZu7F2si32QcIyxc1Qk+oO
EnZZe3vPeUgE3lcwAmtO1QA/Ds86xLx9cerMsxqeYmsHfXzJplVnz4GDRw8YqsQVN4N45njXAPBZ
bzQJzAVdun3ULPKJEofozlCHFWXtXZ5AAW5eQKxswhGddG+Jbe9a+A5GG6AYSytxV1x8Q3zC7VMr
eOqB11nuGzWfJ2r0UE/2m5wfBoSLWiD5leYcmV3nlcA0seVpYzg+0Y3uK4fRy1CgV6+K/lPTmlVZ
FSiU/E0Y67u26mBcZwco0Xj6Ro8GIO/iHwPcAKJKLJHS94tC1cDkB3sTMmul2OuqfQkLZaNWPVjI
Zo1EYuUWw70Zy5OmJU/EI+UiD9XdkJpHhGErz/mlAXMa0/K2FLBALZFKBHduiTE3JS5VIGLOqmgJ
yGPf1AIe1HAwoQpYUf6iZKQ42OQ16E1zK9qitT664bh0IhSZKqxxUQGLwQ0tGMBhZfp7KMtjWgQf
TaZ9hF6yCotxIUOU+xhomaacFaKf59UUOeHCUcitHwWn2ITrFxXbxlRvR2OCOtuLAYSharHHYsfU
9Dbyy26LtBa+CI6ZdX0bo7/30hERClh48F848vzj7KF44a2tNTfpwNKwOvA6anfw0vDN0PJt2/tL
3A85zqNCRb4/HAPTv+NPUVSZKOfYHkwyx8DX25Obl94sKtHvKQHumdpG8ispW26SSVTu6d3MCBW4
BUaxrMdkEdEV2KWSi/H8TpPRQejuW2irj7CmEsRUuoA4VuyE6C+GZBtFQXUfR7giuyg1k/Ah9gfW
omnug7RbIjhG09qvwyx/0ohdKAfAwynOVgmIrE1f8NHDnyZD7jPMlVIFoe1pFy3z+El+ufD6+uCX
/XpIUfLWlfqUOuquajSdQ3Z4N/VyXPRFuRmZPnrp3sVuDfvCXoL8WAeAkhtlXIT9XaRoABWjbWmx
0Vb6cuC+ygqD29L9FQSPBiJcEAYzU3BfBWp30EBcF+veqLm0iu5KbwK/zm0tmxnOpXIeNOOM9ULr
wTSwkh6J5W5UwYQGYBdw/R3TYN3JfBvwKKUK0gD74kAHlwS6Qy8BkIQ0EcUgIYHrw28S+nPsv2nV
e92NLyUo0M58kjB8S5YrNkuYbLEcu2SmZsQWQ3UwJtpg12+QwAKeHanaaRylWIlLtKaKvaw5dAvz
xcoePDaCABvoauKsGOkKMw1EpR8VTXejvDTFz144hLPtZKw8H7l6L5N8PqS3rZRzM33GVOum9OOd
RyrR7GLrqOfVohD8J8RRqQdpAXWrGKp9RImwrOo7kfR3qZctFPEDutCyiW9oNl7ggrQolHs3ewcQ
7ec7X3/PUEzg7RYq6o0YxU5h21T4MBESVt/c9zJamCrw4RJZtsdG3Gv2zM3wlkNHTeKjin3vbVUM
mtV8Mnl7pblg3vCBXB37JtMmYHqtVIgjhdjnvnEcIdzGHeY0sh32ucX3lcqiV4toKfELn1eNe0Y3
uLLacp1FwR1d309Ypj5bqbrpRXKDIyh2uFhYmqaLkbV7nxfFbMjw6zLUNXQw3CW6F34C7pX+wayi
o27Ud02JwW/YJ3NlyH80LUyUaqj3g0zvOjGdGOqRRn0YT7CbZ8KIjzIpj32CCMYVzlM18OQm9bbA
rQ6w9SaW5sIv1JtGZN7cSMKf0ARR3pZQeUDLqzAQoNq8mf2RkHFeSWLIxDhUPd4LGdrqkfUOVB/V
r8eHgtm6TTpMuOsfhv/iqS+YoC4NbprHHBoiHjQq4Z6uKPzJ4Y29kc5obRHqzUPqIwpG3qk0qyro
qWzb97rhr0ywpyPAA6EhLazkxXH8lVbc9sUPHp3Ewpt5mCeV4Y+mOlbFYxMo81JYs8R/mczTDUSE
RvIaE4I27bOtrqXSoxpViJN/uj0mRiI7CTbl0Y9JCslnRpggmC1L8O9e5B4GmDFYEtitC6uavyxv
hmLTasU8KdHYQVdA0leV950qN8jT581Ii0mOpZO7F/6wSLC5UNdEGEb87ODFi+kC8smUC+2cAFdx
8SVCFcxOFvZoiR9bnLHR8je82BQuJiiLpcNS6IduIf2bJLoZcCvC0ZFM7C6BiuE0BzOmHV0REICf
B/ex9os16FUQb0iR23Qey6MukPPjo4cBHCX5CKzfXvoCHQsBc/7aOt08SW9TY6sN9tzHiKLQlk20
VvBEoydoPpZn+naHJAZWjyeqva2yfgFwe17mwaEuYJnRbeZE9yLZFMNzr5ezWjsI0pDpIPbNO1U5
RvJJ+vdFfezlTZZ9iIpH4MNk8rZ27kaMxjLr3IQjuyb+3/1mFC9ZigiV0KxXnpQMi19wJf6h8o9G
/VaWPzV5Gbp4bbbnErmzSWk0cxZeVu1i/77VTrRqn1TiQSObuAw/tFE9iPKjahh+E7UkO3gd+S6z
DppnhlK8kN6OfcOEsNTiGyL6NcjHOa5LltjV2jHKWmrTa8x35nhshM4pL8JFg4cMySL7Tle4C3rX
OFYg/nHr77045rosYXC3W4O32VdHNT9zEUtjxXFMxT+0l+Hs8B2HKNjADVq6KdorYBIJcMewe9eV
Dw2uBQa9dbzvxw0l1HVRJMtA5YA3j5pyY+obv9mVpCj9KVE4WCqatxs5Vni0+Nid+QrOee05wKQj
qeuHdAAN29F+FoKSNiyiRx2KTixvE/GE8ed6EKsiux3SuxTgI7tfap4dOmgBEUTxLeJ8yLzZrsTg
ItQO42Re1Jmki4FzK/pyFQ7PrsCY9MGPK+fMSkasVjwo7gOik200mERp7DRm8Vjj0O179UvaHGLR
3wWOXGnDOjLanYlhtQ7fUFjYod5KDMBLvr2aIo2J+/De7R4Tz1/XRvoWmeGmTTPi6ArnKPL/Tjxl
OtHvWXj3SvXUVfdcBA7meUDUXtXnUTt56TFRblEKYyh20rvOzm51NRsvsoKO1DQtwUKrVFQQ+gja
b4cVk9EaFoUhAjQS5ZjieA/fZJxnqgf5G3OnH3UqAxCP6Mk7Q6+fMg38idKV+BW6/F8vLVkmPedG
IbA6iYgq0YODu8pEf6yLWL+kVd+5G2JUdQMWEXs3O+R85XqkLeChim7exz4U2CZysNKgyhQUJh7v
qQUOyYwwPox1e632qbrUw0aPwUOHzaOLz9VrH4clbhs9QHScE8bH3pd4v3l4W1LZSBDaoytZ2hJ/
qBz6BvkOt1mLxlPEY1Zkk9ee0ZAF5QqccRoSZgXgYao+Zb/QComhZl3jhw6QorsD+IN/CuD0DzWR
S1PjTjKSjMS5XSPxQ9SOMzx6b6KE9Jn3NIsg1k1uTppzUrq1TkivPCTmHpflme48Gca6G8619thB
nVL7sxiUWVYER9AY25SLbLt6GNJD0SGy8DN4ABi0qemy8TvMovSNBQPbN06WPc7wTVOcJ6FvmjDH
8PY9bSBG69XC6rALY5HlrKBSfsTU6Kx64zhbs9tFdjBTw0fHXjTuxlV/RD6e5wS8AP8L+wWbgnnf
Z0ufpWljb4AP0i0OYxeJ6Qot85uqj9eaE25USF91XK3V2HuwCQRjzlm8cgawxBWxeUpcDrZ33jfP
ib/ym1tNf3S6i2s+JsOPqbyXjbsx0ec6Dnw5aMfJBcprnt3+LSt/jPWL37+7XffR45WKenwe+RW5
hHGMuRny1YsSK7Oe6lzQwGKN8HXPouNQR1utuTgFwT+LBpE8KQ8QACfYhyWJ571u79oGgjccCBIE
PyL7wvtGQPDXFZhMjaM/eViEBa6ACBqO6zK38TlUf2lemUEKjLp7ltJbnDJHcPtyADc6sB8qreIt
ywHyd4xdQXhXpemTWeCA6IY25cLwNhTxpaOaNPZgxy3vjW8TLw2CVz1hszEwoB2gxsok3XmVslf8
4KnGsIPOZ7b9bBdF7bbSmWc4AuhhejtAUPFj+4RdzFZiym2O9VKtAYTVQXSs2mLTY8RlQ5Sc27UK
x8791RoVwFwg8L0bHLAgX2ZwlPLSXYCjWiLC2EVSrIMAyqIMTuQkC0E3ZFk0vzizVyMlH4jbC65M
qXTm4qUeuAtSPUo1YjXQq0cDC+TFGoeawoOr4OPNaixlheNHXK0wJ5sNNhx6mPD2bTjeJNgTxbX6
0KTFnYIvTd04MIWpu0ekNXEAotK+ianw9MoP2/4oOCVBegYGlLsag2vyObd/1qKXAgcHfyQoxv6u
48m06XTmCCNxWJcdkZG5FzEJUEyXSJ4DYO/Zrpr5MNBpB+oV7MtB5updl5s7LVQnwwsq5OXajanB
5is5KnQgTBfAztIRWw8kVtX91AXhzGLALT4JmrsEk2fnTk/eZFDNC5/0L3xw80vE+pZg3Ch9zmIP
c++flna0jJUe/FKj10K8tMZZYjCp9u0lGjwcNvZWmy0DD5ozTta5dR+o1a0m4QWydeMAV0ZHyJMU
dhygtc49+UUpw00XrFrsKvNInTfVGZtcjkydufhLqBa25cTWcHByrbvL/V9l9YvOUAAhBB1LNcEs
AO+J+kFk7XvKFthg2toku9r/ifGTl+zIIbYR2VFDZau5tM4G4gYMnDW+7S0uds2vmghUgngk5qWz
eNO0hyDE6XxVtbjwEfrHQUo9e8AiI1nHcEWM4AG/BS6TKQ5gYemf8gH6kRqumhZLTLQ9F+m8FL6x
bRr2KtN4AOOxwWDFGdsljE5w1l0NuDJZDv29099Pfrd54O9xrCVI1+agmOPkprcPZfrhEeLzF1Y+
QOvQwgk5EavWfTDLGB7LD9MplzLx311a7mgMgZjYz024TPVknQ3vIlCN2YiFBXpGUpF4k3TBxqic
k58ADU1hcCrJMo7KJafie2Db+yyg7sCFVg6P584gj4ps9QdvBrg7LCon0n4VHG1GaCxS0g92ZooP
XD8NBwXXBae2t3Fl/BRYXirGJcmVWWSM6za+sQhvohyhrHUjtIsxLpoeXN2dPpyN6t0LXrSW02r6
B6/aygZfFm8wq18qundQG5DKvr0oh49k6jLR9pSbbwP+bdQ9uTFBEk2PNyKeJhxHU1z+0OpzIU6m
+2YW7032koV7ywSH6M81TcBPiWdx+4ENwhzj9pktWAe2cdeLD5yaZsm4G+p7NXhoImxxEvw2u63D
wahm28zDuSaq12p1mC5zg+wRBu6rM0Y7rVuDvmnTverEdyWbe9OebOsNY7ptkj7l8S6vCIsDL7gb
Su++TvynHo9HcfTxqnFiLpgGUGAbbATXffzoCTDzHr7O7MiOM+CzK0H5dthZv8nwrRU+mOOUA+y9
9LcexeSuOgguHWqvnNl+DbmmAAx8BHu9GIp41YanCtqmSy1JOmczuud+C8PaBSajSgA22qRSQDGv
I4w1rGMSPnX5g5EvA5KRFHx4Hj6k2SGcOLm9uAtx2VUS5xcWHbMy5DYgxcD3Joe42wYPqQo2K1kA
0J9jzfmzyPqt13AktlZFUa5YqEGzILJZ+TnBeVhSo+0fa7ApVbGSYbBJhkUoNrm18NonnPHmKuw5
gZfx6CR3eoUQZoRnF81HaRHocUBgxFSa2G2owdqfGqp2PamfvqvMYOdx3QjgqOROVGaX0ttKQti2
KB+9ku6FFuSdvmwp+zVYe5kCiHm98rQ7CLdh4HMlOeePYUW8DUVyaWkLV+zhrrNSflvKyZMcm4H3
VY84u1CrJw/jthNLCazjf8RttAsmQxfjVtik7M175f2qvVc9f62UXwbnIpKnsj8avbMx+mY5yHri
7a2Zw0Rpk+nSIYzuA62eNRU4bLBM+F1gnFym6aYx5E7nQK6Nx4KVz2/URu5rCFCru9p6rlDRD1E8
b8GJDcHOYF+uQncVYt+TTla/7Nw4UsEdHUjnP5hXhDZHC9ZfQvhMUwzcSOxpKDcL6vvyYuKsUBIa
5k63oD2AWzHkPLYBAqXaoQ1cdBGspnTmG86moV5tY5HildVB74tDkz15bKSqvfICJJpxTtUznWkD
OfFzKe+DIr9LqskGGCZwr28VXEe0KVWw0rVihituAJaxt2qjZ7REmyQ6Ex1jMTKWm9RyHtL8YqaP
lhY8DEWzaU0aB9Oq2Jm9+QiIUYUYqWXqrVekuzG4qerhPiQLVCWmc+RNU4CkiftkCLZRrZ2K/jD0
a5PyI4inuQptKFJ+0aqzpFtqRlPNnO180TibcdhLg/L4rh8o6x8BAxfNwZWXgveQxjcQ5x8keIFw
dDjHnfWYKOfKK442rhn0+OV3ktBXJDARW3NvtMF6jN/pRZ6sr1EDwyvtmp0eiTn87DgajjF9GFOq
QI5J3DjgUJ5tu0I28zDOXzJa4VPP5z4+XGAV8erlYuE5N/TE4QDCS9eo9YdsyVGDY6eHG4gAf0gP
sTmzW2tZ6FQXrHHr9PIciamh3vH3oskhVmo4UdIDkGNsbYbcEFIjNsUsHNYd4UwiKec0ECGHFbhG
YroYY2h/Dh39rKfhj9JVnvRGecag+ZQrco3rCFX7rVasZePvKbskbMAxpTjalJ4DaT5nFtlvIFZy
AtZiYTswfa18oVOJlPZeMZKXGrfTMSb0Scp0urfxHtQif4Ib/NLX6aujuGesPtdWFVM9padNpMla
U6yjCbqVAKnwcX9LLX8OYXDkSDCh/dIcoxnlMnfcl7zd6OGdFefkvQmJ4BvczlRrNh2MJRadEm86
46cDSt8LAEvFTy0lcIMQrEtSLo7uWHlFWsD9joEXsxDdoxdZB3RVWLHjG1fYYpWStdbVo1LxW7J7
bOB3jprshbK04hV2jltsLWdijB7xM45Tscja/+XoPJYUR7Yw/ESKkFJ+CwLhoaCgzEZRruVdyuvp
52MWEzdmbndHF0iZ5/zWvjoVYdpEeytjs3zqP+v+WU++jlEAJCkV4zXVYQMV28N0KWt32ZrGtq7q
q8znTxky8NgGdxduBVki67AopaIaMnWtRWV/aHQURIDRBJBnzkdpAduHwSPVCcUuGBGFc6ZJmaqN
+btLB58cek9RjfVUEVsbxQqdWzX3ECkawy9hPGBUPGzz9DrBhE3FH9U0C7u9NS0ntKDpqzjkydqJ
1KWV8aTbLw6EERlkWfcdNeVm6qclIbV+UZDJulW5VoTzRV/4MEcPOwED45WaKbousnHfU4LWQPG3
4yPp2PmoMpXDsKBfV2q7QlxGUlHzJ8BOy+C0DafQD4ltGF3B75wPgVNQw7ZRSpIW4/irptbH4iyv
CvvUxMPZcH5J2Npk6alwwD6qHDjsM3cI1KPiN6DxyFatdYRafphPAwJoJTkp+iOLjqTJOlxqY3qt
8mvETRbOZKVSP05VzbJWz4wnaF7Ayp2EI05CaP5MZnfoDfdoN5zbWm7uCp1hGGdta3W3Se6Edg+T
C4A5JXBKt0toRaraPQCEMTzMeaDfLAd1PZTJ+am1GBEcROm8UsZgAQgauI9CP1iJP5H3Pln/qAR4
BmnHjqcbb8FIV3e2U6tXcoiXCl2opKW8A716Sf5Sskgn1BMuJKBZ37wK2rctMlV7kGj3XE8NYmTl
ZDhfiUpYJ+V3kU03d31Xk8ZLDKQXxpc+vRRhuyn7N7O9QWtReDpSYBVAedaPKPvjVTL6W0qlnVWw
y8SheQhyHk5RWjN6hWKJgg0KV71pBZIO/WYFX0ii2+aQluaBLHdCgSnqkPuYTmD1yReZPkWIr2ik
dkPQ/1DmuJ1z99uM2w/iXn/mgEN9oKU9A3E1dkFy150P236vOQM6AnxLgwYjC24EajCjAl3djrRD
m9JDxKA3G+iPSnzJ6gOeIeBV1JXdiDrnSfZF+ktVmoCJLBvmdEzpXAA+p38w6q+iuDGhEyNe7hRq
bmhCZes6UvS0ikiljpofFyfT0F2RCaQzAKH1bpe/NqIbiG/N2I71Y8ghbC/qfClzlFHRASp5GRsM
k5wsfz2FMfSXgYJbi56rVaU5T7vmNXM3wYQuhdyV9YN8FQy3WUYIcYhbYcb4ywcmN0oVSFcmIjgc
jXURpVuVGppBRydKCbvavktw7yY4OeNtHH5NLg86KsgSP7bJmRW/zh6RCQDcngvzKNx9Y7/Vda8h
C2JJyZVH3JfbuCZzuo2AX3s1Xz0JnD6+TWThZ/W+q18iPnEiIHkeNzMsnd69inxtJVtr/ovIY+90
f5R/ovsL+51aBPvA/urma9HTHK2mu7b+MEDq3ZQmO06/9uYWyo6PWchHqfgUWlismjxsakAQQe7u
SOn0RnM7lg96bdDNqyL3HOOgZvuOJZDASlXC29GU9lTT+7bNaTl6NH8azc6Q7kFPKq6jxDem37jZ
MjLqxdVAw2DVqGQw5prtZlDeM+MQDOIAo7604q0TnoeUhrHUK2cKS/yKt3Lmvp9p/rEJIuJ46DYU
99UI6ui82smkyJ5rsm8IxCVoyz9Es4rp+YnFB+f8FjZlkZQk5PZfCGYK1CCOtilVH3C0kijFqvlg
Bb+JHa47FWbELNfM3IsyiY42lxxZmHQ8nnP7U0aAmkrrmc0eJYPJFT/HlNNDhJEJTTT2su0Dur1A
5rNNUa2cnMqqiEh4SYQugOKzZY5QR8vVlrlWQj7yh7TFn+7GXqxxGOBT0valikgtFh5ybc+tCGc1
flNrQOvKzcOQ5qY0O/IWBp9BcLfKTSB/jeg1zl5dCWGOLsSej6lrwjA9KHAT7N9Od5WDtrHoSutT
AMJAEkm+i4Ccp9sAmzOE6iWmwHoIaJ+50qhLoAsHtcG+y9G4j+jXyxTSuPdSpKwbIFFfJaOc07KF
2uwD9KAP8jN78uUjg8J3BtCA2H/RWuLEIXcyEIwAeuwnzXnp2AvUdcDbm30YNiHC0bHunn3jfJ43
GW54P9sO+mIF8L8tM/r+nlXl7jHM4+Nos4YWV615mY1gYdfffc8gwD+is1gmf2L67MaOoH5Y4JFP
PoclSayf4ClxI1ZD639n4nplnSyfZTXmUIO9t+gHiApnQFfRWblDvbDIPSbU6IDhcmPaw3Hm7iQL
lLzaW1rw1NLCOFfaMtYA+kkydgmkVrRT0sDmRHsaV5dzMJ4Jaf2urXkd0mkyKe7OQubriKspry6Z
RllJt/vZMLJ1MFx00DCny33bPMmmg6ZizGnoJPqIWTd6P9aeNk7Enna+Vcp3gWCQq5DmlL2an7pi
N1CMY7jg56G14784Rbgsq7sq7lr1otQHpSd1fqDxlgepEoCXONwyVz5rrbyIsoT+2accg7+UySbC
3izyn9h6hDadEbO1MQuATZNuh5zN0KF8CVZQlD7Pxh4Hy86u+cic4pgGX0bJtXYlNwCn0TUO76A0
E09RGn0yvnoDC4ihsGsPr1z8SviTli9Nl1wsCmVLYdyNaIcdd5H0/0hCXlKu4FG/A5o+7tL8tSwP
VOv5XXlVWdBdLiE8BVC+6PG1uw1TmEWjH7eMV456UJl/LQ7GQH7RpKuY41KJQ/JoS89IrZXTz8ue
bGrS5tBl/kUMg9pIIch3hR5JDNE6tL5lB803U4nZjl5ot7RO7bTqe3z+mVQaV2xnRf4zm2KFWGfp
JHKNXJh3COWcg1amZBo0XT9mHdI+xEA32b0yPjTpftvzP1l1G0Oxj1TIrlqX0wylZqJ+F+XXFH5j
BPCSwB9UAO2/Idxb864OooWm7wpK4/Pmp4/cnXTEuQROhdpH8FOWe5NdPOWz5FMJkk0SIcf4Svma
Yrlt6WuT4ZfBi2yYiacaSKzi18hsV/N4sWuSop0LLsfM/i2FuwloRy6nE9H9NmNyNtMNBSIXEkw/
Iq4iw3bmyjGMTTluRLep7Td91D2iD1ay6NcV70lmU4Gjuys6hxZDeC1Ul3abexiZiyYVIPzyoJSv
c/pjt68VOr2ut1eVFq0wGAJIeyG3mAmrlqrbPvx8Ptfiaour8SwP3A8G0kED62ZRkRdveWmp7fKk
3Ev3lcbqrlPBVNEmxNfJJIjqUFdfMv7sta8segmoxx2K/mRYdEGCL8unNAkwcBhZAIYCcPoYSsSP
3WPWODL3Oc54bSPLX42oH2UX2meTTc810jcJ0ar7Vvg7mJ9pt7GCeKHEdJgodxV5L0G5LBONHxtf
I50hCW+GGr/KyvCe0ricybdsS29mNxg5uwA1KVL617ibsPltmLYUKKgSluStazvG3ecpRJSawVsP
y0xxVxJ9xgmx0WChxTJ1fwx5fjKNLS3dWbScUZcYT4EDaLVtpBxV4LnlzjF3eZT5KdK/xNNdh3Py
X5vQMXxMCE0fxnY79pc6Pdvjue7JqQ+ZnAuPOlSzazfYSwlpI4QqWvfEldNCYqAoINkbxqd2/pQA
y/ggHi5wn6SPIMVC3ulrktq9hMK6LNFoJWZ4oRSVBdjrKVsajFdl3KECoasYeZzc0G/YIs7qYMDV
bBuLl6B7xS+8eG4nBXlUI+dJeY8icQnicWuQ4i2vep2j5HEPnZlwRYB+4Y9eJjkMtRK9d7S3ts3Z
1rZFv4PdSQCUE3s1iUNVzF4+fJtdumCNJnT2ex79chyQn713zqZLVfT4+UL0aEWN4uBO5rLp9d1Y
rY2UtqBskviCSSIvnzwOb8aGhd0rBEl1N7pcXvpS8hT7Od78qfnXtsg3JvdSzqdQ0WBDgNoHp1oZ
uBT15tg3HtzKAmJ36LaIBPNulVPeEbbHvNE/s9DxFTbqJyVm0D9i8bjIJF1p4FED8RwdRQMaNdzV
bQbkDKpVVFCVqe4hwsqB76R4ozppWVEtjy5r11PQMHQvA8p7XaAHHRf0vB7M4YBc7VRPN2tKvCK9
qwDKAXqKziKrurM3HarOKKKi3rw8a5VpK6D5JmZuUZeVvSsCqq8dwvsDZV2HW1lwFWYaqoVgqo+W
m946IjgQhE3ZD8RYqrVLB/A0kc5StC5PCoYBvriK5+uQNBHvG9VFPBVTvrfrwzgzZhACLXc5VWs9
QDQIfp0fuuYzoXtRlAcZbyQwoUrnsdx19SZC8sTO2nCiief4HdHewX1lVbkfW+9p855Wznk01cPE
ezog5u/svczvhJ4stOifFbdrOYo9bGcTqmtUpIlot0I9BXzgug0GtCGc3cwORX8w7MdzeghSwuS1
Ly3buLOLzwnQwXwp3WtrEayt208BymgvhkhQDGGeR9jcqrnKqjjbwE8papOcijWwywJv7Cw2Fs0O
le9aa6BXkyT2MOxgFClTApwOxQNuNqdqukn3uQLdyKlDAwGFHHGLRhJZ109BOI828DTSyf6lD39U
D9Ebr3YtrALQMLDVwEBGmdyUbtQQs+k1Sr2abYs9qJi8kKoBPM/BJhwhXIJxEzTpugaiob4RJcX0
ihrXc+x5rSevVSGuMy11yAoLsUJYqCkXPf5AOPKU1rl80ykdr0mh0MJKHzW/Jqkaqhl+QstZ5uJ1
7gK0DjFdPPfauri5YLCPL7KFUreiYuNCUM9DiIxfW5jRD04PEzYt6h+x+56jnMF4sMgqCdzdLtKK
Qp6h9QZ0+WGYezoqQ3cy/AoBklnX37Vb+KQBeFHReplp+VYg6B8Mb9p8DQO+kZazKVyJzoe3GQnt
iYK9QQ3kXFR+1EfLqn6ht3ylPUdJTldH7FNdovUlY6PIPatGp1JfJ471SkWHtXRD5bMdj5JiRQcl
S3JrBnQMFM4oftKluzB3gJbgmfpO/5i16txb6UkMzj1wjXXi0MQpHz2CokSrFiZaFfLX8ZE8Jrmm
1HY5YcxU04fdBp+WA5U9UAhpjS7a0XvUURvsJB6VB7fM6VYV4tiAXZSwipVTjZes1C4jZyrcBj2K
ziM1smZl07RhwZTizkcHReF1XEEaRJ4eOP/syOHR7WP8TgcGAc9BlJ0i1tGTPwJMEQTBuDqbpBzP
WR4sdAPPSR/hE3AHtmYUhJuKQbPt1R+9Zl3WX3UjvUiAE40q1p68liJtkRvAtbTugvEoMd/jZudi
H1N2pEO4KPedDD2osy5pe1fJYLD5tU5+ErWGQpUrnAIegU+jXuVoG9zgNE8UnYaNnzx/ilHc7aZZ
OeZhwraJoc5OWH0O/XgMaXQmDOqRoZNzOu7/SWzawvRGy3i+OmwuBf/+Mqo+0mDA1rCqV2XuT/Vh
SJPvHNdPWPNF908QEU8ORYeCkgC4EBxgw9oy9w0Lj+H0i1K7DyYj2AchEOgDOcl4xzrtzJfG/7js
gV9mqqHgeeXZMOe/wGZoV1UwDs5MVg1XP8KRKPNnp99FlXOSMzIiidZvLUIrETou8LxRYBfXHqZp
XbQOraYWY/Lvvax9mcZ+V4G7+Q3iQZqCMnbC2HxMaEgy9qw8/Dam14SUg9kEIHwp+osdVr4dwZQ1
X3j5SbSod3H3aGlKr4uBkT2LdAAidOu9vWgmd4MX+VRUP3p6LcTnUJivtRbAN+YLfLRLd8j5ST+g
+gIo+BCuanCabVlyn6Zd6eUlCGYQ8d0PNNjheMdhgA1sUWTFLXBiajVPDqzZ6Nwt9bsbPmbn3vbt
eu7vEbu39q7193Q4Do72R5ypcKeVKtpTMn1qYt4HGYaHaGegkm0QVhfWMbZ/mFbbLDmU4+somI0U
Y9OVfFdx+MK9elHKTdlYV3QQEoo1HjhQ5dKY7EPmao+ZUk9BlfDTzbXrgjed/TCqj0G5cVsILjkz
coc0qyI8CUC2V/mIVKpg00VX3kDxqfxlVUvLvQZ5xQJb7jKJeVLxb5SGZ2FebQOKewd7Z6nu0mGI
jhP9BQ+wZvoaw6NMHoNOWWHmbsoAFhY59q9giy2zXansavVnpj4bcVqq/2kZeFm8ztkSWsVrZ9SP
OlMP5JMCHs9nl+CyKVo6vRuNluQoQZWaUrKHPajXkp3k0pz1M4KYLEzWJbG3/L/Aw1zl5KkezJIs
113dr2fxkvSvg0YlOL+jmFt/4iuNXJsCNdTNVETyVXdlhKwb14+hQmJ25yCRvz22qr7U9iSde2NJ
KW/bLeowHmj+Gbw2VQ9DSclwWdNrPXnGiN5h+irtAIXjRcz4RDBL4DHHy1N+B5F9mVT3kVUD1+Xw
TVU0sldGIUS1p1A/NaqLICPxyS+BpSfLw94AZjbPputt3BzLwWV6/JvQLte4rUcoXuR2tdLfG+G+
FoygsbwSlv416g2BOwrttEr8T4C+RIM413A2yPoWfYJr0a7uNkaZgE+UB5HVaTeP25jDLMCN1Y++
TiNx0Z7c+twPo6/Ug7bUoM+sIKi8PGHRai8SXjXMc0x9BVNn233bOI+S8l4DpQbJLc+vLTeqaKEL
e78o3dXcFqxafzTSbGiKPkHL+QPCpHCw2YG3aenTxUlYBNq6S2d+Ks3BqnYibsCr/dr0c4564vw+
qqZb68qwiu1/qlHv7VJfIY5zrHMr14q1bfNNpn5r2s5QVm57V8BU8lPOj6hrk2eP+Nmauz2ov3MD
O7xR1G2rDccpMde1cpPUxZhV+0jADQpis9IW4lfcA+c1xu/UpJSDoeqj7HU/zd02xM/nCoHAhlPH
lwRyoCSRiPzSrXC2dpQg6x+3doC25ZYDqJf1qYp+Ml2FnwWIscvNEJiHosIRKx2/Mlt8IrJEkjcE
77NrJ/dUZ96UUJTnjkbFQEluKmAf6kYOvL+RR4papGXKK1lIsjamtzHN9ma+svAdhs0tw1tlaY8g
fgtH6qu015rGirldF2biW9q3ghxeZTTJqP92XFT5WE/ZHPQtqJkGx6MXLJ5+bcWeUGpkSTLF+NWt
0TKiIaG+s7l2xVpzNqb66C26VHn23RqoqQUEA4tpqgPVS35PIDAzmEKNyHgwyY7v+8hDFzo7mSeG
xO/wRyTGZkjdrWHDlYaX8FksZ7xP6cWMQQHlQRtuCHMLQpIdEirqsVlT67VOiMGZvg2CZmVXrw3t
+3kIRm1NP3Z7aiSeslZ3PgOHPW/OzBdTohJOTeR1gE+gpsLa2DX4ULyyYz/jrWI1ZOfrcDFzFFMk
06Kmm2g5lm7wO43zunFs3+VvyjUC2DSD4YAYfKchlsIGgWG9ci16ilrdT1o4WH6j205IeJ2VlWtH
kwVUrZ1VQ/Jlyl8OQOJFF5MnO2Bdks5Qw4ASkjPkNZbf1u+dCZLKEeu0n9pIfU7xzy6+HabLevBj
vMmJ9V46n+XAfNNTsL1vgp3d+Uw9cUGHdlyuk6coXlDn1Vt7voqr2zUrahpWjl19F/q8HmiI7Owf
W+B1FLCiAbtuW373pLuO1j5FVT+/xfFJj1cdi2JUKgctKI5zR6F5BtUsXhvtNzT+6DV7Np9U6Iad
VZDiU26XFLb1005Q2z6EvqIjKNXErpu7oxi/NbPeUAKeAuq5/UGz+MK8Pv2lhLQadtlYUn+4bJKf
2XiJ0IA7GhwDhqgwWo05hLZKgSpuMAZW4YfN2RgB2J/vfwt5Oq0DBSkAZFhRV/vSXuncguGHEkye
6NZ5Twj6rwpNOE1virt3nUcYYc0U1zENIEFRuZhlvVHs+h1KI6dhNDa/4nGv5Pc8xRKRLnhLcd7d
cIGtY+RhA4sBz2mAXzBifakoSSuapRP7SnnQyu5bTO22lzTmEUGEHAd/LKWE9IkqHS7ZrAz0tdS6
2LclatSpdeZNTb/lGpUmOG3R6hRzYk2PaldckqiRLwG2tLtZaMo2zmvxJ92pR55j5eywcTC9Tz3r
SSUyAPtYWCQZ0cHqPN8uypdqHhEsKLNuhVTRVrZHsFewD8cJfjlkXHBzNfTSQkVda8zGdhAYieo4
RS5A4bfALbfMTGjWeQLRNwIEt0Vt/ThzjzJvtD+oL2yZCyyFXy/wQZAIjyX9ibvEFSWI4Ed7DHLh
0bX5kRnPfscOribL7GgtQGn8Oq2zI3cp8B5JdJAzJSRwMGUHbFouqa0FfrkY9KDSa8IMqFKMl1lN
5a9swhTRpUK1Vp67hmc6RrimRHokCzwUFzVH3G7rYdQvNXcGke2fqI9grUzUIWyW1ABruEFm00W2
m6kHXTbFutM659I7kTyqcUmneKUHuwnrt1fNfeUbUrfo6E27LTpu9yCEVgEsCbTv7QQR385Ff5tE
+JeBWuoSwkVqo7iiciuMZVga4qNoc6Lm87yhVhNNSZ8M84Mcw3Iln66vQY1+hnagCZr6JbrsDP1A
v6O7blw73UP62x5W2XHVdvHIszlxzlas0QRVPsuFQT1m5NPoCLt2RTcrBMAY5JxA80gSd0x8YIvB
HAcFOEesiD06S3qJ+UKdqdtMKLacsT5OhvRzggpWnW3O+3pwxDauGn07tA07/YjRsB39MEi8frIp
qHdwUkmuR1fTq0Mc59ZrHpHRVcybp/dG2OI9HyzfbqxPS5kFFFMI/ycVTA/o51GlEbg1VSudijVz
uBrqh6x/HeNax7cwwAZBkWcrLfqLZXTIZbeLOuduK8PFJMwuxYubY39OiMhaksl4KlLUoLFEVmIt
GoMGZo6jeldRP5zbfwLIUg+QM5IEYHy66d2Z2Ae45zE4rp5upiBSb30nb1IM2JcvBaIkVeYbeJJ1
7F4qTjj+6CDoXmjzRHMh/dQaMbQ9+69hwaxz2Tyre6NVp8arwf5QotwrkU8oUU/EhHxYfGFhorwl
0jr2ar2pHXCqyJR7qEM2QwiqZtWroYVdDvSYDdVJzkPTeKWRvJuN4htpskx19KEGmg0easzQktit
oTkZoX2JtBa17bQVIcetxBhMCaKlK0egjHsN+5Dom0IO61E2i4ha5Ccf0IIPV6jQxmTwZ3OPZH92
EFLi1nWTN6v5nOtj07y3NjMjVbBW2Zx7x/DKktZlS/dLmXnxnPm2gZyUmIK2eHpgyH/I3WQ1MopU
EU3IzM7N4FyjCqEQJWIjp8jUAzDw3FRLEeGI2rrZuzogImYpoTm40BAbBdl3nLM1Szw73T52tJPM
4ClNlkqpfU6N8IvwnLX1RlZUgnTVqnOOES3pSs4MO7v3aMx3pBmfBjV+0Sv1NhsRwMZvSsnzKCit
Y4NXPtIngGBgZn/6qFtRUb+YrOk61odt76pfiVv6SkHeI1bR/5NCynfZqDzLIFGiYCgaUPKeIB7r
p7Ilw6hDd67miKU1neLqmvf1T046nqmBPzXU50WUyk0q/KK+lHwKlvlPT4JFMq6eagw8KcteCgR6
7tYZpvdUGmvI6KcJB1FWgVmI6z++mPzGuu+BN7VHMh8I9CJUwCDowPIKg1JWyZV2Si3Xy5qv1HGp
LNEQWAeyWwwwY4BLTKhfhnkt4c6COIL/eDGjd7wwoHdH1RRLRbjngJpUpUK9Ff2b5bApgC2NCnp9
nN9dBVzRvGG9qOxba6Hmmv9NPUQEiaRLh+krUf5VHAUOwf+m1rJ32J90sL3WBUo2hPyxqa1ttLux
+l5378/LoojGd7vOLlEX7wcTX0bSXDHkooqyVoH6FkTvNSqAocIFhOxv1hXfKp+WX2jWfGbo5lEe
mJos/Teo0s0TxmplDofZxospiH7D5F9jdxeN9lm16vbsyNgZdc8og2VKJopOj3wynXXld7AVBNcm
FtQ9Vh4IxupYmu4iER+hjSKp0UC2UlRuU4LZn5jJ7gb+0q4KPZzvrYZpvKW/Y20VonixWyXbgUr3
16m3R4Mxb27KPcbucVrEbqgvE8vICHDIakwT47OgW3A6d5aN7ayyGDtdLuMyM1MUhVFxVtKpgonF
5BsR8XQoxt65xwQRrqiqQt59G130cQridb3wavlngDg5FZhZEq5ngnNV5c12ejyFOJKxuCFSd/rz
jFHISFxiraTHm5AJmF9rmyovRVd7xB2HS9usvZrkHL28TlPpTzY+d4RJbfTo9HfVnQ+6nT8yenTr
NF02lG0INN6aeVQxjNaApsbwVRHrHiXvVfk5PaEyynIIEr0Fxocq640xsGE/nyas1oI8jW4yPNmf
4H983RoPRpQjca2+3K7Ez4MBqh7WZHMsi9EkLeJFM8olvqfTZORb2jQQGRR3eq5RoxXo8Sg1ydgx
sarzR3434cvoRJ6F3Kp+5j3gQqwacXQd64OciOXsqJ4aiU1ffs+ITPss2OiZAarmLhSTBA0MHhpV
6256sh1npVX9xa1cKMR67bL301IBWUTXcPXDrgZMC0MGuwUgHxdEvrj5m2ji94K22UwGfhJ22xHT
uoQ1AKBZD2NI7HPp1bVLP2rL55itMLI/aLZdu9Xoqam7oUGKCJCJhJSPups2SeCsRlmsdBqGGMDB
LSnHNqCqpmlhhR26dbaX9iqsTxs1rR5DgsED9NU5grES5XbKrnbzIfRs05bdMlXrvzK9jo6GnAYV
qdiaKsc+2m1TnqYM21ru7I1JPyYgkCNVygWYit5iNm3QkjH24lvhJwWPEjYCBejSiu5epgD5j9CP
ZVXijwJRUd1q10ru+ZE4hpGCWB5VV5KREsCVuN9CQD9bw8FR3hVs1nZhIu/D6gc6Px6V7uYkL4XF
IYReUzTnOD43KbJslAKD8yvjAQHpuJ2ZNNtGWRfkFI1U7gqyYQqUO3XMgmqrD0cx9zpYaxVonobs
ZcjkKpOsi0SP9CPYZpQcmPYJf0Fd0L6ET0isNfy+mdYUNYE81gt1AK3SBRkebNUI942kgbf/Lgog
B5QBZmXuFSXYtsNHCJbTNfG+1TaOk3rW+JjzcG0QYFXhidbrXwUBNzFMK2W4tuNvxJhkl/9KYmFM
s9nlBK4E9mcjzYMBvc7tqVsfenF3IwjirT6BigDlZWZ2bUa51xoWpyDzlH7iBQ9IDkFy8cyiwvva
2tVa5d/1NljklXG16nHRtPpJD5W9nvRov9GsR18Ww7LjmOs8gazouo1dTtAk5WNEFUfl3jIkTyt3
ms2M5N9NLnp3YtHEOO3p8VCwRyVrZrMs3/cKPiL+OWntzxBoq0ZLUc8YflM0PEjaogc1mxFUpSVT
agj6xIiJzP+TQI5bwNxEQlVRm7sRWszF6KRo+kmNEUgZ85fmygtK4p1m/OTWKYKmC4iesKxgVeTV
kZyzdTzUoLOEIyTCD8AjSKVbtXwb7r8sApatjq2+nxFLQs845bqqqgeUEd7rMXsvpb1VOvOiA2+F
pobmLzikdMtCdrvY0YPal1b9QhH8o2nQZbCj5ZR8ZSnZ4m413JNErOcpPYoye+3C+sPK6ltvwnaw
ZiPIE8ckcRGSVdbENW5UyLRrArHMzhPklrnVU5JPTDpX2rhHqnUdAnVVhPNHYrCLOlrvo8NGoWFz
yeX8ncqwetMz8U84yrfK8ci8Fm3tRv9IAsgUzRo3hpXsqtb+cp3mLarC91bJXwwYCvIheOOsJVN8
9FQPIxYyGLCEa34SwsUYrMqXOOQJEs2+bpOPrKkvQRXHS6LQllM4bJ7KVbtjnBmLrRabmKzKiN7z
acXKVa5sCwbVlfUfWyYDS5vEOCXiP2xeb5CYq0qNzGVeThs7ES9FOeCMT1YCs7m0ol9dmfbxxJem
Zcc5UIF6lXuvDG9Tp+HcpOckmecUwWDsh0/J5DwQ+d8m35mctlFWQBwD0aR1+9VSMk58yrS3MoW0
ICFwcUS+ZSJcAKE9TSL+dJzOF6G54lLk25lExnsOMN3XX+3cvmn26I+GfnbKClibFmYCFcyNmHkc
aVX+0wV0lmhm1LLBSlWnrTKgqA4U12sjAp2CXLXRldbMIaB9MR9AgKevMWwe/4RzBURtIAOpD0xU
nDbrCKGAn1mJsI36YsJT8peJVcRSqy06/29rrF6R7NPhJw6xruwzdmM8R+soyq/PxriwRv7QDf5U
IjDq66OqjRxSQY4zEPmmHFe5TC6dXfNKwMuitoS8/QwBVuXYINSKkVI9X4CW9Dezu7lZzwBgvBk5
TduxduVe5Pkwlhm+UTUM11HZ3ELa0CqNGWtKE3qNlXVcgt217jv5azsHHfEogCEHo8OvgrUyLV8r
O3tx05HbBdY0QOUJv2m4+npmpg2j8WjE4yYHrnFd9yZHWP/EgWROgyVZNbdkaGpeIma00ErSZQbo
SgwM3sAIgaWyxdF/L4seWw7u3cD2yLr8bP8j7cx6W0fWLPtXCvVOVHAIDo3uerBmybLlUbZfCNvH
5jzP/PW9mA+dxzpqG5kF5L24FwkoTDIY/Ia91ydwDJhmwcd63NoUm7Va3gfJsLcCBrjF41tpBfsc
ZcWQNk/DmGwSrbnECXVZqMC4SJBpfpjHErm+1zCdc1Cq20QtHiM/PSZdufMTcEUj5iGPKp0vW5VF
04/IrjG/D+ajkg3PZqSsdOwpqURZ3RebRAkXmR4eRmA+DE28Z67BTVHr14o+8nqH49Y0rV3UxhzO
zSdDxecFbT+TqRNZZK7N0F444hBDYbNTfVNkwUpC5AFX9xH6w6UeKe+ZPl7rWnxVON5uJG6I6RKO
AeV96ui2Vm6EMq5bZl3reTwfPGWT5u17GuUHTBSbzAX2oSMvtdJ90RObNASKpofPuVpP9WHfJaLQ
wA0w0DW/FUn1KAKx9iJ9q5rt3vHHbdSpT5UWPygVEzh6i2jcLSpYBEpM3mvQI2ySRREEfJadl0TR
bwpk+2IwwZN0j9EoVr6qsPerdalgaG4jZoAP+0Idjio0kMlpCXCyMOdZqd4xBAL4GZANL0A7p08C
oY7wIGrRD1HGrr30ykst8vzGv8COwvxvrfeXiPyvG5UkXDXCFciC7KItvGtpNm+FgXnctm/hcJS4
zcerqCGf8JLqKVd06JPJVjY+2u6cAl9Gd9+PLh21+ITvZyOw1dYOd8JFkJJG2k2D/FDpxUJFRHdR
drgf68p7qiA30kjOQD1YGAQiaVy1rb3W5LhwW3rLSgMzrKgUxJfmjpkJL12TPpGE4aVwN2E+bAlL
ATE6HV5jWDMJYuBkWFfIjhufdxfDoiiR9BaTIMgbcAyHTLAH0xF22dFOXGXeIMJJEd/ZSfkw1pQR
I4RSnueiMAjfAKHPRozQAxbSBHheWxL2ubl75ZVTiWBsiDf6LbQZXFE+pow0gcnnNgw5ov4HKFAC
npGbcLSQLVvFssW6bzdip/aoJUDbIrZslkFAIofRR+/4yU42jwZEbuJpC6xDY68Mp9/GHQBBYXO9
4xXBlocHo9qXBmRLSgeUD5wlBxVaUtpRxUhnvTauSwvpvRPioQrsQ+D5N7yy905aM3ZYGx51q7zq
vP4F1yZaUEVHW0K0y1efp6sjyY+9iI88B7sccXxOAUGheVcBjAvEBOw/ZSOs5Ib5BE+DqQm07/Cm
Mu/B0LAx0a40koRoIs2PFFEISQtrzXhrnH5a9JqYiER8e2W3xs5NgNKNrj6DpwmMBvtgInZ1V9xM
RlzTI3DOmmJW+frKD+NJrvEYkuwtxgqwFi6QqyrH7sLASZwKaH6rToH+UbwaFeL7LKfnHZb9Z2Hl
vOYu0KBydJ/FRKgZ4MaJprzOgSkFtvHhusrDYDCTPuvWZde9lWl99MPggVHNQA8Mc09/k3Y3WmlV
Bke3M+89B9H7WGcUz71Dkw5UbqZmPSXxXDR3RoOFrIoQtvVQFMLxPhlBIoXRTVQnCy91tow9uzEj
Y2kWVPyK9K1XJzmnIj9cTDsAEjHZCIEuIGzwj9hXTlXac3Potq2TznGjIwjorihMrgpILW5WXXm+
ssoyCySEdZHbzV7P5WNohEe3cI/TjViiZ6wvqBr38y7xXvnSXeMNCC80XcHLZMHTspJgjh/tIErt
ww6A2uRthPWKXNziCYgivEmc7iaMy+VUa+lTRlD0SAbx1IflYvCcha2EmwErJnKo605Sxht1ZK8t
b5e3081urfHFpXuykg2xhIHLS83cIyNdsTk+DbjZwbYrMNuwBJkjwZ19H41XLv6k6N11oVVRrUPp
4jjxIibtF6hr3aUtbz39VQ+RcSJT1/ZaCWhsdMF1alhkNrlJwQx1Ng0skRxH8RbrCDeC/joJ2q1l
1Del7s2x5tzWsUsZzjKQE3VrJgpsKJyWGI+Guerm74M18nXCEuI6+8yLFtlE7yq7/Nmss5e8HTYl
NO95k9T3FLZfqgY9dpTUc8+PFnHa3XuFhxwJNq+M3uxQWQd5smB+1Ws1OjfZIC6dHK2LN0LP7NSX
NnWuoTVxghjhS1TBX9ADfJuUkzXoZGaCcqJXtSuPCnVUQqjrtGYfKyR8ZkaJoTIeM5vOlxjouIXu
vAqQyoeWuInV9Eop6I574DABqF82PCTRandK1q4thtlnTvuhl3ggY8t+BdW4auv6WdWJlGsSTygk
RCb6axiQeuHG/PS75C5M1edQert8tG87syTH76nTOt7EHZDjVsdzmHqQAuG8zYLSe+wi2c6ZAgcd
xdwXcCWolpkIg5+FyhuEDVOWmXyoetAAae6DWKmjOzuY5H0tYr48XCJWogYpcZCIO9ueVAJoP0UC
oBnxghmbNy3d9cEdHms1e61tZV+Qu45OSN4a3nh2t88ldoIwK/ehTxHFvwvAlNSQQmzKLj21P9Mr
F4qrLQo68d6lLt87c6/SQqDbPtOGjPwO0ALvJlKGnST9M5/U9IG2E86AmzFUST/dCw16nhai2EEn
7ThHG5N1WWmzPkLm1R0jtLP9XzpsyiVoRFqaj3kHm0O3yHOfAtTfaU5bF7cbdiEf/XrSP0X03bB9
0+ZTZ9KlJMuEZ6UOZkwK2OmljbP3SfNvgvrVBiOT1cEqS/INo3GomlwUOKYk1Lcq02Zp/VRnr5y8
FxSwQotXHKot8I8LbCezVFxGoVz4MsUNqS8bnDMjnU4xTqcxTgA++ea9kR4K97kKt2FMrZG/2Qja
lSMvce69jOSaXvzWKmhQmoOb3MV83lWPbJaMrFeWXrku+H9asVTDeFaBSoJrTKRKqHgxjCPVtmTr
1rvIWQCfnFnZEjcgCJ9Z6ui4uUFGENO1wArjSUmaUQOK1WWFgXcY3uzxTqGSYDQk65Rh35vuSDX/
otW2zN+eFcp9R2M4wj7d+d6EBKHOPNIDamdNaF1Err/R2mRdeQ4+/myK/0jKKE85y4BMTIPWB9oG
EVfE85zkAQFi3GqWjQhYGuBjl5UKwefZIwD230KoCBFFht75GBm45eLXbPJi5udvGoLMrIZIQ7sh
4x6Z7eOQfGg0ptvXsn8yaeJ1UOlEiWyxWxjqQ+HBScMTn9jttjbnufwVgYkd+3VDd6KDSRU7v5oC
9AZxBG/HzKhf0+zW8h5tjzK5fekZwXXLmaFnL6L7bH3lWHXTZdR4Sq+B8sZ1MnkiIYS+qEAPXU17
dG1vJdoP0g6oP21dLJu0evKSGOyqidexOkz2Gvg2Fyr/uxP6E+SdZdaAknpI+mKryus0eI2ooTjR
IRm6veVA3YJ71sgnZYzuPf2Xw5d+MKYuAkWmY1s9KXS2JF78TK71RuCzhWREsyojqnWww1Wg71Jn
HzpbT8GhZl2FuI4CCmZS7FMf3chksaxSCmi8YpTeHI+vxq2BpHuYQmztdiCkET0kQ0gtlOOy7NjC
/+llPvdh0zbgvLsGQAQvnIfNl6Rw0ag3ef8rMXjnKD80zXMSH+MYmWh5r4XpzJXyImUv0HqZB/6E
j0mXJTG9CoxT1jTRMw830p2N1SsXyVPLGx1j/knlceh3tOZhxXqIvbrkBgHnLKqe0zSd5xDKi0Cd
NbSHrChf6/R1ANymoz+P+mxVGDQCMZBZQt9EPdoF0z8asJC6D5XRuMzSVJy7zLiigczxA2VA3/ud
iqL0Y1J1DciqtJHaCQGqHqMYVAnYfhnNbVq8DMTTEuZoiOYcRTCoDF7mBIaGDWOgdRhbG3A0Xfou
kSI+TQ1ag4VhCFGAqh2lsbXsK8D3DuLwcnhraNhk7aduPZnUCT2qzbJ22ZYhgByibxtIYnjMcfaF
IUrsZJln7nKwIR6rD6LapU1I5GvOGhj5pbrH3TG3IYojeFOyuYdvcOQ51fGdX6JLpNBBD6gWG5lS
09HVj5LhqFDHQ9XYZXRbytJaeMRnAqBvilInzdc+wWBGwIdErvc3lfYZ0IkxTTlZ+NnPHYc8RWGb
5NfT8DE850TiWko6iKEKMpFLbIDtbzCDJ52Ph9OF3N+t3+7r6KnlFFO1Cj/xqnA79AbRcsTPFWvJ
rY69PfAsKKvVjY9SwwW8NjD5x1Sww6jR9Vh+lNWtO96piravaUZkWyvnBdxjjgY6NVeQgcfkv2Fs
Qw+9UfGFawOaLlh/GXNJxrFaREa3i/mPkVd05vBqo55A0wA6vlj0ujaPmpJm9TEOD66yr7MrqCQu
7mxBBm1oG41atKcxtwM+oxofU/+zFNdIA4OkY0qWRH3+YTrgxYAprSJOy9S7F/arpm9q00D81220
gGRgTDeWwdHgX5WtXAQDdPFLy/6sStrDNdX5dw3QB46OCwUAD9XOCygqWGlSbHQCqq9PLwKGORI0
BEkmUbNDy6mALC6M8mL03w17UWb3Cj4sE7ucnzzaBPTdGC5kOq/DXwkykPa5R+00lsM8oH/RRPUi
y9dGvRrRnUCBQPPoiXd6yiN9OswSJdIRzDqFalAjC2bIdzVkRMLkHFQFGm6APtlRYNGps6M1tpvS
w7T+XBT4Z9KMIhWgNng+oXaXl5fYqJDz0Zy5bKNNxySEuLlUagj/q7RAiEkdDH8/4jIFPcxIZGeh
lFOay0rPENn6s2yIZoZyb+jIqhYRbkW6YvMesTpCIwQYj6N9JD+eA2lOKQOYv0bJsK2A+IIfppqn
BVeOi7qT3du31xAo4S0m7K3JGp5flLSZHQW3SZUjlwZ+RAuSxHGFl5qMA00ALSFQm6a/omqiNM+p
py4i6801rlUgh3ErZzoYLy1/Gspuk6nZsodvGOPLG+3iIUTtAfjXRN7nqGuVIziqtwZY7AHJv9h3
tF9bci2TD7zKoIjAvm6xtaFXANo+F2mElo9SYJ6vJvl6XQV74SeMBiapgUYjk/eumUqBym3pxvty
xKM6eqvOfzGsN2HDGkXdO6J/KuUhR0uY5AhZus+w+PTqeFkD3fNgtleVjwCKIh2IEwfafw10ww1f
oKrQmm/wc98nDe1m7z52wo1BSGwRDZJo03OjQKcTIrSINzW2lsr9xsyH3jxlpICxV8hTioTMtqUJ
FzsLfYyu1O7WDS/HFBBy2q+jCmdc96BYDsyBcFFEwxJJ1Kxtdq5/rKfBrzXRAFWD6CrApgk8mn1P
H6hsmaKRUvFId2WdvLTJexPiFFb3jZ3tLNt6y7rHIIW0ALQYqlX2UfINRWQ/E/BWo2xhR592u2+q
W7W4Vvj8WO4zgN0qxoT5mDvBRajf9dpHXd/BtafC3+Jrx0xu03fIazFL4k3t3urVqumAqVVvLoFU
hJLfpyVoZTcT7qb013lMy1LF6OrdVYjEtfa5SzbQ/BTQDZabb3TQBGQQi0Q4N23LkIpBWbjAXwI4
YwrOgS16nzk4o4vWUxYeMW06fKbqY8CHQ9Ke9OhIympp/9WOuVQ6HPXGQ8yp7+mYAuxsbQ3tshK3
iU4ogXrCTB+L6N7XP4v8snYeG/HUDiBJBH8Ln3D8dbYIVx1+dT6sS8+LNjX6l7x8VOJXrz/qJnWC
Ye+rj0IQt1y3OVG0zU6m12gcJjgPIlHhr+LcxEaGzsUBRo+ykJUXbv5YCBi/NCBH44Wywa4EHwSc
k+rEQokOUCJdGlfDLzP95ONBl+4+J7aJ8rsh41SYbL/iJTX6eYOlRKQ4Lu4tea3afJTNO5MIwazp
s9Kjc1MeMC5Pk/q4Um8LuXYltbRtLY5leltUvwZxOySTUfJQF3TaQ8ThPIMUnA0U9Ew/JJSJUp6V
o3Y4MTmG+jV7e4E6KyEaLkZQ1sj7mJtph/eW+ohDUEvfO2ZlxP2+H/dWiTflsQg2qWdSK3UvWv/B
MAAWcJKDDZ8TZqDnSXe4ihc2gydcxAYGSQsbgKoTNOso5RgY8KVNI0LmXYpVAT2IBdKqyq/qjCaS
fQlARBTseBS9CZ3Kx6CgOEEL3pX9okP4KAB1ZdGDzO99j+cPYYXEBc2S8paOV6K4rHMMIY1YNXGK
tav4lee7HOWR7NYKxV933UiXMPCSukuvbU37qibeV0cQAjqouHhd9O9UQajgKbTlD80ooTrcJf3j
5HN3KQRpIwwNW3Am7OqMj7J4k8ajpjJD9d4tMOZXO7LXTUE3zQ+cjaf0h0nQ0BRvdP4GrJKD9lAQ
rWf+QZevOZ/EJn4de0wg2kObfrag+aYYWK94DgGTOai9WbDHcqBLBsKp0baWIlv0ABnUoxrc+TR0
9csw1rgTJDvZG1tkTuBf5b/scuWT6g62vkBKG4DVa8ybwQcdfWyQUguGXIW7lrzO4oXrm6eQIhB+
ftcVCDLNeRFu23yjcMgyuvAiwkagm8uJWxdQOicB96K9xymW3KHkx3iAw0K9cSlMOdZDFeJf7hlp
0ASXxfCqq3unx3nirAkYex9HfER10TFWks5rkpdEpetKrCMXXYhQ36bBH0plzjrKFgqTDnocI+VT
nzyG8peEkVDTI/chkdY2dGz8grVZLAscOBW0NhgBar8yej5jBtw7KtC6tvUoUeUQNMZjVnUAL3eG
ckAbklT3bgqKIs+XQ3J0gsvWxULE5jN7miLLwNxk/j7w3+o8PYAOqluO55bCu0LWboEBA/JD/RkE
K8IqtucQvwgYzJ2xzKgzOwWVlKcgo4OAv5pjoDReGVw3r0gJEKXDyFjX1VoY1zLJdw1jDEJ92afX
AUZ6rX3N4ucKG2aZPlTKO+px7t3Wrm86tJpM1kmwj1dMrnLLDqgJ5P/NpAtziZ2gQzPgiehSfQuY
e2uiUM7STazfNOmuhcNUT36IKr8W+TaQ7xaeivG6gYdG+bWNj6b1WPjurKD9kh8y77klKJEMo0EP
Jy5NNkKGKKmNnyW2CYlfZek5N2p+F5Q3EOMM571WLlsnv+iSD6/Zttaa/LKhm5x4V77zNrg7dCVa
92KXdxwVF+14paJ1BLM0De1JgAPtQu+oV5dtvHPhngfdpxPgrYcvIA4hvQHffxtbyDEXnULB9H0s
8FxNOgN3Q/UDjgc9acRb+yHyL4zoMrTeEnelpQysoTfOIyuqdybe8Ac8Zz6EomILMUQx6CjPOazY
tMyLyBld4KFJ//Bp2tEwSrKVr20z/76qSVti4HR7Ah8twntWgDQId67yHnsj4SHPJBHzJAUeWl35
1WtdGhdJsKWxFeRAaXilOX7HZheCjREx879QutAnasyRcSMCxYl/2cKrq7NNQfCbm1fw/4b+agyX
ivGmVccYh2KAUWZsnpAWX8hylVODa2zSI+LDDJrZ9BFB0C2wo4/wLltB661Gwn7TykOXHIvqU02u
fJhEPaAvu3ptvI+O7KkAv5I2zcKgnWFNSq76tireizjaoB5et9FdYeGFp0QFO9SGnE53sQsnGvdN
khnwoxamfShQ9Cc3BYA5jBOpWkIevjfgUquP2PQSCvLCnIaLovx7d6n9GAzn8g+esaq1J5HftNov
x1GeNQCYKjwZtRzXivuaksVmxr4pH6T8pcltCT+3Zm9WNsYDLDU2prE6uGHG1bXXgRGkk6SpIDIo
fNecVp7GYAb3TcitRrwt62chjl371lbXJjZuyP/ztN5kwSFPtvkkQ2d6VY5hGpUtHYL1RGb2vPec
cT5e/BDWKIdV6HS3FbOvAjTHyaQMZEuJatNm15n21rpoDddV+Nzw0vbKL9NiZhBFWiU68il3tOdu
/Ki6B9tZGTxsi9MWTWUkbxpNe7AF/T73RZdXPbUznwYRDd4xQYChg3IiGhQhnqO90V1r+SpqKWez
v40nH18PnwSaVTNQZ1iaAiK5F6c6GPXSsGKCAsoAw7EKb4p+rzHFoaCIEQztrrSvQxECiBi300y2
UPnFJdODfaCHHrm/MuWh6kwEbWJDqou3QMP6hPy/9mZFjpGbx9m6V/BBLuL6qkzfDcZkJCEddHs9
+Net4J+HsvygP8XdIfwcxTXSsYaj2jZf+uY+I9FGIhJ5Tzb72Yu8pU4WXCNvFQW+jXyZ5DAZzYOI
do23p8WKr/s1tt+wBAj5IGvaE80+wDKrdR9Uba/8mOPt1ireM1VfaXwgrfS5K17tnO7LMwJoU6QQ
r7Z+fFkitDXilqSF25V0F1XLtAT4SjVC8zKbihDLzr5zU2VteLRcpmtFZn9Tmeq8EA9I1C8GfOvj
jUtmFWtHof9SKIzTlvHz2zF8aPNPoZEdFbMA5kE1vJbmXeg8ROOuD26VftMMtwmFl5BWZoNLsO/t
me1kM7u8TRlZEDEu412QyQXcG1CJqWnRBRYLH8eMpH5n1Hdl9BDFD2ZxjAxgYQpTy/v3yID4ga4h
hn6Kczi4M+pbDJ5R+8vt5w5RjF5eh83OLI8qVmud/NjGdMMTaj7zbKeke/AVcI1fYnWui6PaexxH
i7ha5w04SmTy7EgD85vlUNWVHwqMXmxgTUP7fq+QXKbtjp4eqrqrwrw1kg8VmmuQmTOFyinZRCif
E+YZuONVKan5UHkl7sGvcdGpB9/5rEkotOFdTMO1yICSBHwkyA11nWqfLbFziCO8hms6YBz5z//4
r//+3+/9//I+Mr7Fg5el/5E2ySELEGT8n//8c9CnY1lwu6QDH9uxrZOJpWXfmXJ07PGAYMbULsfs
h0Gf537ftlA4UnUSmv7X+MnfZrsyr6EynbQfD3Vz1YcbX/vHg0oZkfn37xvThOzffr9zLcVWA37f
YegOJc/Z97fnz/mhzMdUNc2A52Ob4q/56r/9fG/ZudR7dzwQ+CP6hZWyHGB5fb/IuXv0+yInQ0or
yicdczjHQ+TDCb0I/4c/fzKi3BkDs+prft6CgpPdFN7zv/jzdc02NdtRTe10CPFgFYMZ5cp4SKqX
Q6W/fv/r6jTN9uvMbCbFOoIR1qZtq6qc7t5vj8BWXfCOjSkOw6Owu8fRWiaTzGwGNBxZYB7Ngwps
Tnf9/bJnHrwjNE1Q8WSDsfDXVT3FFE3X5hLacXEp5VRDC9uHqbL5b9aRUmjSwntknDwcy0bUFKSN
PKjOtVodoCcMwf2/WELXdMuQqgPj5mSWb2PgAzGZdnJoDBt+hHmInfjFSjklv1/nz+HmDmPUNf5L
NzWDpb7estCTIJha5qPZOJZ1NKt2yaHoqPcMZXsu4TD7XfbDpU3P/mRvsKRpaKbOmtI8WRJmS2+H
BkiRzAsv4q3v/fr+ks4Mx8V8pPHeWyZbwTzZBbEWjdJNXeugpb86EHyMdCT6prBNEwUOUeL/cAvV
cxekqQbTtlnW4uZ8vYcyp5+f+mLCZcMJ6YluS+vWETDNc/25NsutdM1Vl/mLkpmqjhfsh/S+1xUM
nLn7w9F39k/h4LO5w4Ymnenf//beDW5dK1D6TOZEiBlKixCVyvd396cVTmYnt2Uc+V2omQcPYj7q
QeY2fb/An1OmHcc0GKJscTjphn3ycmW2k9o5HfJDBsrBdJYdn3gc+IwdUf7pzYJPIXS+Exp3yxHW
yTs2qMj5OqvRD1WKOQIJGznS99ei/XEOTkvYFgEqTn/NOd2LURMXgPgZxhnncJ9nqli2zcrKt3bz
0I0l2Wl1VOoET443C2ggWiSsGWl5t/GbmADpwyxqnC0zr1n16t33f9sfh+X0pznClIZhThv35D73
UrFBTxTaocl2xofW7Rh99/0Kf2wVVlBNx7TRTzm6dboZqzxvS3+sjEOE88GoaKMVPxz451bAcck/
hmk6uqp/3e6KOdk26ZcdQFC3yDvtHwKhv37gy1llC80kBJKqrktb162vC8jWa6vUzceDH0+TM58b
ip/Fne3sp/kbkX0VDHedeEZgXGJmKn6YI/7nV3RaXXNsnUDDhO13crDQyK3thk7xoWpeSeYNRNa+
C36v3430zJ2Vc20+0F/7x09N512QqrQ0qat/benfjpAOcLaluVp/MAFBKJAh//m+41dtIaU+xR+G
9vWWNnGIGLXJh4OI5+40I3Wr+Id/fgmq1FRhqYbDy3f61EK3LMBbcQku2tKAOm3xw4t9bmPoqpQS
qD+7Q9onx6AG47v3iq4/5OTJBYZJhkZTuqDiXV8TVenv5rMMgQMz8G1g/Nn313fm1dWJrFRpO4Q6
1ulH28yhfOhx3h/Uzrtre+NS2t69a8c/LHPm7dI1KVXb1E3DJtb5+qQS/HWRVK3hUNtMSOi1ErBi
FEc/vGPTr5y8Yjq720ArxUK6eXInAwdVWhsqA4D8DPhZv7Hh8ImJocUUHaa5fn/rzl7Tb6udnPmm
l8UGDazxYHvZWvOZeCd+uJ4/wg+bb4oleXU17G/G6fWoJZ81R5Hsb+fOxsQ2NuZG6stcRaXCsA5w
yKN2/P6izt5CWzMtY9qSRD5fH1Tb5V2kYVDAV0kimlb+sdONfQQmYDDbySNz8/16fwSN0yXafDWE
qjm6PM0/8ZHJLgeud7BgdncyWYowItFCvSIWRomM1kp+iLHOPjaHo5B7agldnDy2yEtSPcr04YDP
lLx9aLeZavyw3c+9Vdpva5xs97EVjtWUGmskzypU0QTwHeWs72/dTxcy3drfTlcRRIj+XBZJE4Zx
59htjB9WOHcZusN3g8Pb1gijvq5AQ1MLez9ghVoH3RMyMny47LmyH9ZRpyz95MWlLUKkRktWJdU7
+fiKoTCKItG6Q1lZHljlsDOXHIkQC+ywAnqnmMBtEk1j6JjfPmipEcEw4el9f0PP7H1D5yg0HccQ
vHcnf0XSMU6gw217qJGTW9B6KAmBF7nUVYzrvHPfrzbtsz+umUVU3dbln2kzc9A0aAM6QAIYgXr2
1KPnibHR+4P9w0pnjhFDtwkcJRbpPyNHq8RsqkL6PPS9eNSktyxNk5vK5J+LKLOwK3n9jUz6CxVB
zvfXeP7BOqS1+lRAIUL8uoMgZDmZ0qrdwWnvGsR7XUNzXFFnhQR6sFZbCHUIPOinfL/umY3LbtKn
qMMRxMsnp5jfSlO0qt0dmNw6zrMkDbAu2N2i1mgxfL/UuZsrLcMk/GfWKXvn6xXi6UQ0Vzr9QZJc
JObKUy4dhNTtZ0GTOqqfSvR+36945r0nzCaE5BwmzT7N52Onz8Cj6P1Bp/ie0EX+Kdg+d/co/vMR
oPQh9NP3QGdOTtq0DPJOB+rQDhJcoKuMTP0XD8l0DAJ63jYDC9PXO+dRmLBgQvSHYkwZUGFhd0Wu
zAjuf3G7OO0dqVuUqE4jOH9QcisqWyK4DJ2A1wCxCSI/efh+lXNvs0VxypL4+vhSnxyVieOWUioZ
A5hshogZa1obS1U5esgDv1/o3CH1+0Inp76uNbIp3IJDyn11sge1/7C1+wF0KonHv1lKI3G2KOao
+mls2AiG+Hgy7Q9ul98GVXIHUQDvzPDutAyG9Vrvhw1x7lXiTdKpIAl8e6evUha3cezbIQPk6SKq
WLyx8S2krBbCxAH3mbU0vHHHfn8/z212y7LI3S0KZH8kRqEHHcB0CfCbCrMXRTFZfob9/feLnEu/
pLD4dXIvdvpphmyKQKnyDui4J64lEn7M/TMlvm5w1QbAvzxEp7rY+9pnhgDh+7XPHBcoEqfDF9sq
Fzj9+9/CBKODt6IHQjsU6YAxGdsc/I7/2RLTPf5tCbsuVKeWo3awE1SfyUr5KUo8s+m/XMNJzNbV
g9HoPtcgpA0Ofuk3mw7pWBgSXb39i2vRVcZB8cki/j05lcRoaHoYpzqyiHeGxvyUopx9Gn//vHbS
r+gjZ7SHNObnQYUAnYx/qvaf2c8MEKISNR13lGVOPn3MYswzJVDHg9p04aWWDDixhpaZWYpML//x
rbKEPUXvmkqx/K+P/2+PvYwSZIRZx1LqZ409mZkk3y9wLnz4ssLJxSAJS0c1E+MhYFyiKw8grUYl
wFL8aPi/7JEGY1ysQ4xc3697Zrt9WVb7up9DGelMrWjGQxl6d9QwmO2Lx+1QMwJ+MH4qm/9/LtKx
dLYFpSfj5O1xma+HPK0aD8M0pdLWurtcyxepAxsO3GcQpoxlt97Lqr8afGf44fg7sx9xr1okmA7J
l31aIm2cXNpJQ76n0bhGL/38/Z384eedk+2uy8atgimdLJG1VRnnnvbDszq33zH1GtRGSf0pjH59
Vl6FZNTuGnLkombEYNO9aYb3Mub5D/XBc0e49dtC+smlmCnmlcyh2BRG6QqS77veIL7oEQBG8sFR
nF+9n854I5/TxHki3PnhQZ29TlOlFWXyuMzTRLks+6BS3ZCXrXoCxmrWK92ef/+wzsQwlvrbEtPD
/O19NirT7Nsq4W2z5sZrqcIBWGPw/X6RszvClDoHFB1nAtivi1RqounVyCL6OJc42/rV979//iL+
/v2Td9cdFJFLqAgHoPGts/LUZVevtf6Ho+/80/h7Ff3kKmqwd2nLKnqxEPoFJoifruPsfforNiYz
Vv9oDGbmUIOOJbuPatHO/QZMT1pa/+Yy/l5Enuxpz7IVQfuW0ZBl+dgDkvbypLhQa/P++4dy9nbZ
JIGmISxaF9OB+9vOQltYBEZD+U9me/q2fXUApvj9Eufv199LnMTFjldaXhGzhIfQVu1vKZV9v8DZ
ayAqtQ1yaINS8NdrUCAUZ1Vo8kCITvGZohM15yPU1u+XOXcdHMYO1F8pSFtOQp2oxuI5KAZiABJz
dGw/3KZzV/H7z588idiuTSdp+Xm/sebaR3vTdsb8+ys49wYSTXNKqcRPVJW/3qihwtg+hJlgBvEc
2SKjXfoZkyG/X+TsddDSpi9kEKyd5gpuiwHc6tF9KMyl84fimI7V2oraq3+xDNGzpEJDqfA0rbNj
1w08leFgttUtnLAEozVNKR1+OLTOPXS+/qQI1MAcMq6vt8yIplIGXoEDnPRkF6oMXyNzFD+87edW
MYiQDWpb7OPT0FBYijSVgGiqq5bKoh//xSPhWahS0KYjIDx57mbiSeFCSjoMOsZ/BnvElrVItX/x
GlLbMXWbtNRGHvH1VilDpzIKyyVfwzbZRq/phGaoHr5/7Gfv1N+LnJ6LqoVF0kpYpAY1nRdHUf6U
657bvwYZ2dT1MbhXJ+8haUDaerbseRYlQrDPFB1w8VN/7OxlEN5RwaWG+0dzR6PuF9IS7A+ZzIvL
QirjEjDL5/f36tzrzqP4f4uc7N3/S9p57UiOJM36iQhQi9uUpSvZuvuGaDXUWvPpz8fa/c9kRhFJ
VC1GAdMAPUN5eLibm5W1EdMIpwy4dA/mlV/0/oPJuxmUH++wAwpI56FB+k7cvYDDU3g0erIDHU07
NAbfR2n8x4LfT9FWc+uLg3KoSNncV2wEYZdptaGPUqWPJ48uclSxPNqh56bzlSOzYsYS7t+YpGLt
KJhxLLDquyl59G36WFZCrvnqEzLNQEmIGzn81JM04Wr0uqwoGp2ZC6wRRrAMfoUBco8bmIZ6clWg
YmMbzcBWNuX762smbEBd1ixuAZYL2JGhy2Ie1k6KSe2lvnDh8C6gNVwrUAjz9+r7QrCnFXapwada
uKMt32pF8HXsw2Nt9BAWtW/LcbwyJUR82lCPiPfOpqqNTL/viscR/MGrzwunKG8nNa+krnCt6kai
Pbt4hD/oHYsBaTqlRHY1NfNLz5lX8SClvpO7Sg9hyAQRWZPm0spzbHFFNF6UhC5cNOJ7chqkOte9
vHA9VIj9FqKKMbyRaJ1PfGXlRba4udjVVM4JlIBoXY5HGSzUqFW7cKP4AcroeOW2XFyRs88Lp8aU
y0BtTZPP1zHErZAS7vsqXrnN1sYg+BnFTKm5AzJ1YSm3k0P/nk377xhswb+QdezLJLIKF/VlSFUl
c2VLLc2RJmsAWlSLpK0Y16teU8RBzpaa2kr5oEhK/amJfflW1/rJvb575+k+c2IvB2SGEJNFVWE2
e7V767EbNB/8ap9kyuPUIIqkxp0DoTt8c0he0wUGodwPUp2qvLKnF0apKeRnSOuTZwAKd7nR6jTO
IvgcMnfUwbs3N1Vy4wfpSmC+cHA04CUOcaZNrcwUtltuZe1geVnmNs0xrv6mw51s3shTvTKWhWm8
MCOMxY6VhN+QZ24R/jS18DZxjrbnbAdnT//woQ3W4pxFe2SfNcpxPJpkwUMHKT0GKp3tLhyfZO9B
INcpbNvdruqggfwNRdL1bbJwoNiO5Gkcg/AG3aDLtRq5tjWzC3DTBjpp9c4a85U9v2gBsIwGCsEk
EBHfgZ7dm1pQ5q7hHXzpL+pF7xjB2feFGYsKiKmyIc9dXgUbdfgbT7u3G6CACHQTsC5ZmHm7nz3G
2yZS81aWIteCUJxZile22NJxmat6JotuAi4SnE4Yy4qU1VPkosvudbeStC+1m+tDWDMhrIHWZnpt
eH3k1ig+2W3vKm35HGfZymZaMsNrhhcTTf+Uk4UbJizMULbyNnYbOEzwzshbvjGtN7s17dyEcOyD
1lEHJ+hjN+mm4lj6ur7PA9uhWV6TV9Z9bTTC0VCkYFClYoxdx4BOrg+e9B42p9P1lVlyY4Yiz5WT
ee31+c/PNlfZ2c5UdTLNQtke5YDJ3MhIKv66bmTpCJ4bEdalGABQ+44au6Pp/JkkCnee0h/fboMC
CqgrQASqKUJS1GFSMgNmJpfEuO1v0+7t36clBjTcXMY3XmEjK0meoGsMC1eC9GdATh0m6DeP4MKC
4EiGilqqr0SF6zT7ktT7GuZ5YT9dfF+IJ7MqM/JOYQS24toZWg7dh7L/c30MizZU5ge1gxn7K6x0
mKZdmvp27qJmOn6HBSVe2UrLBngTWRRAcFrCIEIH3dtAGXOIwpvH0aweK6f8VjjyisOaf+er6GV+
ev3XzLyjz45F3IGCi6Euctvyl+N8nmBFgR19l2h/wuD79SlbOByUkqiGkK+ihm4Ky55xK+ayMhEo
QeYKMp6ay8frFhYHc2ZBmDMvN+QSQmseEpk9679uFfO5pm0R1utNmH67bmxxgbS5AUHWgaKIZZeJ
SyaEQSN3uzZnLLavIXtAczBY3OuGlkf1ryHhTgkHVAsM6pluAe3rNgnhXOlLOoxDG7JbRfLSD+nU
pysP5OXRkb40CJ5JMwj72+jisvNN9kXf05d9bD0AKivxxJoJ4YYJy1wppAYTTghbxp3/KYK24/rU
LZqY8UL0PtjgVec/P9vdxmB2WlNJuRsZHzL40kp0TPbXTSzcK9YMRfw/E8K9UqRTKrUFcd0sD0C/
cNjIMBP80ehVfrshXlwvIEAdFIAwFsQbk9hCuNSVMlRonb47jbaJ6NKAQvrqJbM0cYRK+hxfgP0W
awpaJsmJPlqZq+YKshOw2lNbmEUKro9pzYzgEoap6pWAx4UrqX+ivN9o5W9DfVt67uV9dj4UwSmk
Uz6WlW6jH+vAcTz8DaFUgbNxV68WzJe2wrklwZeG+LWoyxlNG3/Uqy/G2O06Nd87+hr+acmT6hRc
5/ahuSwqBEyymhpoNfq5q2YoNGgwYAbByuFcMgG9J1B1/rLpCrk8OdCZjBA6sAE86WMx/qGTcmU7
rxkQJqtSesnTOiOD63hXQOq3NkdLW+t8AMJxMUaI8sAJs7VC6MnUQ9lSBA/XQplFKzOACjynodJB
czlNHZ0TJcVp6JVRYZJgcm6KnW9r75krYy5h4IlleqIvrdQetNOqFacsxgd0I9E2vn4MlzYuzYo6
UKa5S8wWnL0GuNgJazN15enYJAUMV7B1Jcc/160szRVtAQARSfjTsyJYoe1eKtOE9+PUOhtb9nZx
lME7/Om6FWVpMOxbOj1pFVBARlxOFiLv1IzNJHeHCK03Skszg2gFb9CgSEfJQaQenGIA4hatqqZ3
APKp4I2rPG83SmnOjIpFgQoounNGFIUPnq0pu+s/cXEiQIS8lLyAswoXelco4CThh3bH+iFGpWsy
v5XD3//NhuBZURCToeyTMleGQqV8rgySbMXhuo3ZzYix44xs+b9xCDM9oQjup9AIuzVqOJbaf7C0
6XOuandlVOwc5M2S0H/QSYJeN7s2fYLnSBW1S3o6KN3qW2o9VemuK99jgdZq3kBzS6Po/EA9TJZS
kj1s4wGKg3+C7hftGCuHbnEYZ0aEYfRSkxXIU+duTKu4Dq9T2d5VyKm9Y7II4uhCdih2iPUiS1I6
Urkma5TfB/10nFQIp3mzXLcyh2riTiAAAu00ZwrJ4V+eOUelo7MmI+EW2j+OdprCT15+TB2UZiGf
TN+KHH250s/NzS7gLKyLaPKGFJCwbhi+9N2T9uf6aJZWBo+OfCmFJUe1hbOTtAnUHZ5G1GhqaKeF
h97xTvGkv62E/59R2HMhjx63uUP9chSWV5LH6abMzYPGLQvpvnSkB6sYVp5dS88HSur0uBGbvM4V
FTAjQCwS5y5+LG3QKTjAkKdB9KHs3zxtpNZYfkquJFhecGpnq1LlfuZJmjVT5/9OoFFUDrG1sjIL
+2wu38xN79SmuUMup8zJI8mwDCl2zeIflN2BjGwdCabGGEy7A//+ih9YuEouzAkvlH6oaKwY/cQt
u88T2qfpZAKkGzeJ8+HtUzc32+gWOJ7XDkeC+MefUid24ZQaEJ+CM8tD4fi6kcXR0PDizDE9CmHC
fkP4LZgQ5SVx5H+jaI3W5w2qglBrrdXzFs4PVVVK+zQQORaIwstVaqsyQwyCjaCj1GdCQm1/a8qV
qH7RhgWMGIQ8cCTxlvdVkwbHgKXJVLhad1rwLPd/3z5f89uelkNKLK8yMJMil3HV6Amk4dkWYWoN
xSk5LjYOPUorlmaPIvhPh04Gm8ZGk/5GkYxGippuqtoqcb22GJ4suYmoShcGnM5UZf6RvVHZ+IP5
EE4qXEhWVNzaSPF+CWoYk/0R7k3W4qcdZ+mP0lCQrJQrHfZY1TMPth9ClDSk+m2Egs39aCKIHNWt
umsmNbpp6yp1JWqVmxDM185DfGXfh1nwl2SG9FCTw9k6eq3dpZ5W0nhmGNWdI2fOkxFXKQJqqSQr
6GVL6WNPHAblZzFuPb92bho9qraRPEKN29jBZ6Semy9+akS//Tx3gEVPCL6AxdnT+I2eUZ7+DFiC
PcFYeAjVfDyUNqRwo5PBEmB5NRzEdJHEWg9LoNaDE5gU85CHjXSv6qZ0vL4Urz2MLev4EIMnvQKj
gRCb+SUS62mfkfZWJ3SbvxglpPUHBbkKn4jQkW7fYc6iRkzWWJ/TiZdHpW4qszGagER+5nifTLWd
tloUOpCYpzVkayR7N1VoQU9tlWsJ8dcniJGemZ735Jm7dlLokL0UpZMmQLHKG8OtOQOH5blF+fog
5/N+ubuxRC86XEU0Wr/KXPjJGMd15MeukX/PYBydpjULC2PhrUojFYQrTKQYsPWDrY1V4IRuqB6g
Cd05GYLea5mehWFcGBHcGroUpobwXeimP3W73EUEudfnaXEUMxCGW4XRiA5aHnM5KVr0W2yknfwq
PhVj8qj67cqttmgGCAQtJAAuuaovF94YkC1pzDZylUj5Sj0cOrDsXh7ClZO0OF1nZoTLM7JMc2r9
LnKrMHLRCvmaWfWH6xO2ZIKWMwWCHXJVFA2FkSgKmpSJyop8UevPUvjxHZ+ng8SxqKkCIxNGYKtd
Y+Yln/egvzNv1NhZORgA6l4fjRk4xsNeh+uAe+ZyBNVU0ToPMaA70AxICf/Zqw8ylEHlqPVbb/iR
lx+t5gQZxmD7j4r12UKQZfws+d9Aelbap0n5HGroq2i3k/khTPe1/0SjwVbp+plq5TDIz5E1qw5t
4u4QB0fLOWrl0dNTVKI12N8+JuMfP67vivwbT/6DH/yQtBvUlxv9AERWhXqyORbxdzn5Z5LvEhjR
u2xnIn7bJ/sgcHaS/ndEq2ByftcJ1Jl1w6teQVltOAXyN0mr4fRExyYMocW876N9QOMy3H5FDLPe
9I9l9dvI+2H0v5UM9TwYFrUSvkZT626cGmm9NufDKL/SuNWk5p6jcVSUr3qtb1vnlJu3ZnCbdV+T
EvluhNxbmDn70N4Nxr6tv0XmMwyEaTTeTFO6K5tuM2kDbKcbK2rutPFGGT/5MJpbs9BUte/HDlGe
D1NvPKNT7cUPKXzoKgAHXX9WEfMNtZ9ZEiITr+4nJA7g/drI+XQsK5jpW1/eyP6vsEM8Ru+qTah7
e3gvN83wfabtw7PD22xvNdidPQQGPSRePiQRrLt2taunQ2Mrm1ab9l3xmaI+ysbFLsoKe+XALx4T
2MKoFNN8RW3vcpPFXddS59FDty/HY1xq91UJU+L1szI7DcHHA3SiDjKnA15np8e+UspRwjkm2hfT
DHaJrB/78CFA26iDifu6sSUPxhsA5AukOJTghAEhX5RqmpNGbmNYzynCvk6JwGqc/71u5vWY5nCc
9kt6yGzg9YJ7QRYiq514ruaOn6IOAkzI26OVeVsKylkZSnyIl9vw+1yuTR3pcRIGKCg2SPhIm6dB
Asz5Zk+MAQZAZQy8OCDrSxv5lFhamWAjRenmSc6q/fV5Wthf1NWpR5uGQa+q6MRMs5SAPRDvl2gz
wHtufo866+vbbbBzZ8AOz3L6wS7HYORDF3ZFHLseWrhAN1biMLHXjcc4DeWaNnP1QL3xKtjPc2Uq
EwVERdqGUIMG9cxnLvvbvCrup5727Hy4D7yZ+RWx7G3upSs/YGFLY9/SZqyaCeWNEAjKcVbJqcVe
A1LoDmF0I3fQ6ablWol0nifhnF7YUS/nkRjbjsdEY606e5cjaG9OtzHCmEX1wa7sR637dH3dFsdF
GQm0Lc0Kr+qIfVtZOrlI5rXzkEG1UQicG4ynlXLFohnKVXPXBdgIEfukxJXT2BQt3VgetoX/oCoP
/L+Vs7q0zwkyLbLKOB4IuS7nDmWmLGx6LXKng2OSq3vHGOjhJd4w1JeG7MvP05JYx7KGAlpdVz+U
KPY2oRV90r3u5/Ulee1yCMdBRtLTQb8Ch/bSTi8jbO+UXuR6qErdTx1y6j5tpYgaIGsaOGXhXre3
tDYzUn1uFyOnKgbncTd6DjI8bG31GNt7qdub0+EdJkDxzRRmJFBECjOzLaFRR10OxEfMLV3V6a7x
ZQlWlmxY2QQLo5mRmxxDCm8LlVFvGNum0LhME+QIzeJ3ntk/w1b//uYRkUmdcwE8uOB9Ee4Fuw4B
sYR26KJ2bMko5z319fZ/MzFv97MHID1pWimjM0KnlZLvDGd6UuP8m1EGa0wGC+fmYizChquGypf9
0uJ1Ft+o2hMiD9cHsvb9ecOfDUShIqANKt+PQvlYGukT236lU2HJBIsOOhFM1NymdmmiNrTOK1OP
l0ZG8+kuWjkiryMNW3Fo5YINB8z4K3C6r9U8CnVbOkm0hJoIPnxU0TgZ7i3t7QcF/0LaTCPB8boc
EI1yV2ZVHCD1gdJFMNyWgbzT22H/9hWZOxLJo9D//CrVaJRx48xxjRt8yoHe/Prfvi6sd+KMocmz
IgA/ts0zZP1Wfv1SMMAs/fvzhYAJVfExMWoMlHF/k8BiKkWknZLhOZEnyOPD8XMshyez7z4Whb0y
OEVlKwk3NMA7WsgAqUKmIwKFtTpR67gpfRcFe9foTkXzK5PaL0qRfEAM/hBpxjFDgExDOGbynUel
Vndvnt7zH/AyO2fHqVcmrQwRy3Udr3Xl3Pssd/rKi2TBiZJ+oG44d0jQaiasoG/qZY+0ge/KzsMg
PaaVOzorR2rZxMxUSxYaZz2f6LNRBLZZWolm+m5oHOr0DsFRyXvHPgE4PrfjAf+CTlIAFJuhEbea
LvtU/9vioWyN4nYYle4G3e34gzLKtHjbPmiTxhkPXe/0D2ZvvL2MCF+cBtxjbj+YKy+X4+yLXK3k
wQjcRjkl6Tdd+unYX65viKXzoOL8ZsZx7tZXYMc8lTsyeFlIlap5SEr/KCXJTva8z7Hn3bZZ/tRm
1WctVmfxKW+NenjB9VKt4O0KibfKfSgcRhLIUazFduDaXbgdvk6I+10f3uJOOTMgPC2kapz00bMC
F4ES9CnCgmr5SqlvcQz2TOTzQmgvZvZauUetri7IJE3lvm/g3Ss/vWMQsC4qMlhRLAnxgtnS8B17
XegaoTHshiGkKRANeEQlq/dM15kl4WC1aq04aY0lrbyNOrSBwVMp0u/rw1l4pqgyzyDaTaDLpCZy
uaudws4dq0pDV9bKGm7rkeReB0nJI/ny4TAWyvjsyL660yy0Kq6bnn3PK//rwA1LpppwUoSpkJmV
xsAcQxeCoq89Krr+qCPJ3N4NtbmyLRZ33pkpYed5A0jrrCb7J4VTuXPQfb4p6wn5Izla2+SLO5Aq
80wERveo6HGpXmpSlJEDspAn/Bg3KyHY0kgU2qtnHCTtdWI/pRfGfuG0U+iOGpqcw1NVJnQNxysv
pKWlObcyX51nPp3+wSgc9dkKgq9S/3dCi0SqP/TKWml+abbgAJnbk0lTU7q4NOQNURNluRS4XnKs
1JtxBVy7+HmqPQRG9AdStrj8PBVlGIoKPo+4cv/ZK99x9VHsp6GePAl5JWFbUcoslGgsArc1FGTT
W7/5nHXG9GBWtDldPyyLVwPscs7cbAdSUHzccQh1a5BUrh+zniokDBtEbbRIQf0rOCJKtovDFpaQ
REa2L5TQ8ajTdKXdcnHvzZEm9B3k0URfQQ9cZygoIrvmYN8rCYmbzsPi8fpIF/cenPPQVc5lJjEs
k8kFyiQAAggpxwc7yo/j5Pz1YDGv6/DbdVOL28MGraxDPiu/4l3KuQ2N3o4CV4mdbj/yWD+Nsi2t
7JJ5F4h+bs41zNlHsH9iGWiU2q4cQ1YuMNsB1UnUM43yFOlDsw0LHTknn9y6VpXjynLNTyXRLqxO
6hyXOXPS8HLzT8XkQCw1MJFK/6tJRnjtKK9YteNsVZsbfoofZDUg4faeoBNQoDU3AIGHEaFQUZDb
xVQgg2WV8EnNGpXfy3e8qdUzG2KLWeFVlqfa2CiSBzX8bZhACZV69/b9ASpJnuGgNrR9wmNUpa9M
iZHJcOX4BukUK/14/ftLWx21DFBUaHPQFyJ4v4jKfTWaUeomQXesy2+kp6He+QILz3U7Swd37lWc
W/HxIYbgp3w1lsbOG0FWEKjU6p8xfigRqrxuZGkwxP+4KIUn7yvxD0PzM9+Ju9StxsOkbkP7FpVE
fY27eXko/1qZj/TZzRQNeZVpGlrhfTVuEBzZsbeLsH3PWEhBgPym0xji90sr1HAyKJXlxI20HXFd
42y8/OfYrKW4FqfMBi823yCzeM6lGa/Sk8os68RtFWQNrSLYlfm4y7XmR2u850rHjvWilWK+QnRF
4aCh690mru7kXxQr3/U6Aueakx9BQHy+vhUWL6tzY8KGayalqxy0Kl05MBGJTT7GiXEboqNp+vJh
muyPEbLUUlo/6/maEsWST59zhpwqUtS2mHSVxzrL62JK3G6ovsBLcRoHZyWqEIng5hoGj1FqJDMK
EyymEDRLgZLWZZSlbqBYzzkIL1+OcHHGAXdYbAJZQRO7OsaDc5fmEWKUa4zD4g+AS4MiCmmTmQAH
5yECJ41J7uRq8LuTgwo63B6bAKH05ndooff6XPnDvtV/Sc5TvIb5Fib3xS6jJzSEnEp/VTyhfNdI
Qzp0p2m0blFgPwyxvXJbCrfWf03QZ89xIMoRoQZ+AJlfPjfdpCqIVlij8hzZbaR+ef5uxnja6O1R
n6qVoOO17A4zSo5kdo4v1EjCkjq23pQ6Qqon6LEeB9oX4sreKWZ2CLvornaqeMNzEDFEadflGnrX
enNnWNmTYWYoNcf9GomG4OZeZoGTSszATL9WS6ChNc0no2xgi9WkLYgu4z4IbARyvMpZ8XWLpnBx
gMx0kJ5iAjyrw5kc16pPXf0tD+JNO8HasdITvGxjZjkCe0H8Ksxun9m1bZFuO5mteVQD/1OhpLdt
vuZPl8wAv55FwqgegaS79KeB1VWyGaTNSTL2yizUWccbNPyuO7elM3BuRBiLHVgVGLKk4ew9dOrj
2tUjRIsvK0+CCweNl4GPWMjCFL2pBDa8Iyd5yPdt8HdA43YKf+a6dSxld/DHlVf44nDO7AmuOp0s
ZyxkpT1ZQ/6jLPIPbeAc3jFjZyaEay6soqD0E4akkUU17kCB/E/fN4VlL7xW98yI7/vZ33r4Bsrl
Hd/nfcpZ5EVAY83ltgL8rNa6HHenzu635pxUaldulMVFOLMgLAIV3Vprq6g7xcnN9EFZo/Vc/Dx7
aU6KwVchvh2TRDZouLHaU1S5MDLkKw8NIYx52bK0ZkJHj6zRrGN3OT9G32lxKGntqXO8ZyXoHtLE
+8wT9ldheCsTtXQ7AJkCIsbVQAlSuzQV+roZ1KnTnsz46AzfkgDdZHMT+zqgJH8fNt8Lz1vJhSxN
Hh6Q8Iz6Cn8JJnvTChQZ5fGTkTwHP4dx5b5b+/z852cBbTBCMdA6U3vykl3U/Izrldh/6fvAHKl3
WzDgv0pbNyhd2NrE+VYRj2+zTdCu3VVitPey/ucmhGwR1dtWGRVmyLPH5Gci6fptZrftJ63q1CdA
xPQDmgNF9in43mtS/0S59Y2UKf/9CXPOlwCX5K/gYvTMLKZmMttTrHeb5GBIa0TUS1cL9AP/Z0B8
qtmdlVt+orcg4naRulPto74Wgyyv1L8mhItFsvxQHgaOkd6Ee7WWdsXft/ux8zEI61R1lPLikjE0
1i/jl6e95/OqiswC6BqDhtnLnYy+YyNNgF5PPtL2xBH2G99+/1lkWAxnRhlCbxFeZRlxqEjOyEkM
yBX7+9SOj7TyvP1ChK8OSQpiCJJ7Yob1hfRrbMby1E63wELs8u3+5OL7wiqYsar4Ssf3s+qxKL42
9Y/rq7x0HAnQacukv5Tswqsm1sAf+qErypMSfUgg4jSGfBcFT6rhbRLpUWntnaE8j9ma1Js6//Cz
fNO8PHSDAT4imARjL55BL7ZHLXEqmH2Be+ZqtjGHbAP8ZR8MXyvvfvKPivetM3946C/KPjDCbiN5
EHd91PvPk12fev0f5NyOoU9PRvmod2+PQc9/nniCazsHZdw29QlsXiHtcuumiffXp37hBF+YEE6w
lSZVXDRdfbJHRHzz33Zxe93Aghe6MCDsHXuQg7xV5jFUbpPfqvmPaZW/b3H/wAwF35GigJgWs0XS
OEYd4Pj6JKdB/6RJobOXxlbejJJn7sbC/mIEQ7aLplzbTabzixYUfyXgWoiBGea/v0Dw5mqB5JnZ
hPXJ78K9kzX7LKs3VfbTag5xcZqCb9dndXHZyBRQB+PV8CplECRllSkG5mhk31T3SvHn+vcX4iMA
lVC/UCXgSSfqF/dkzYlO1eIUJfU2LH/Umgk/6qEL/0c78+45CyW8Tu66UNGKkzQcZJPH80PoHFVj
xX8t7UGq8JRTyJwTigmbvNAMLy3LvjhV7bYpbpNp75Ur52gOqEVPQpFjrjIADgHyejkQZdTksQP/
eZKgLDSUD35bbvoS/ffbIPlyfW2W1v7clBDdeZEM1MTGlD5uCmUbqytvk7WhzPbP1iQxfSVMRr7f
AMofyxu//lMj3KcbD+1apLds6oXrEf0PtEsEU85USrHjl6epHe7oGPsZDfTcU1Yw0umLbXprKfil
bQ0LI9hGEgdz5H9pz6n0QvUcuT5pwU8rrLeZEW0jg0rG77cvEVEdCRqSB1zKwhSqxTDY/VDXMPFK
m00brxEULmwBkuPsZ3nGPuDzLscRp7I+5Q6iQ903VbkP8xWfvfh5qL3V+fU4S18Kn2ef95mJllby
EJg/LP3rm2eHaIugl8teN17RSAeJWWZeSitIZCSbcfqalh/fYQAKNDjqKB8A37j8/QMXva1MSLh2
erKFym+o1zh8XypgwnmncjCjzSlT2TwlL03YSgKzR212p7x1lEOoVx9Lr/4aq/qdWRufCooWndZ8
iNThS1xkh0wajggj7NXEvAvT6k+hmyeQO89Rt/bDFpfu39+lCycq8OEx7AKtO+m06smkWZ3d9bld
8KUkU2UAaAydvwVfqthdm2bl2J2g8trENm388dc0XLlNF/wC6rIvbxfS4q+Sb1GZp6DDpe5kTpOy
HY3yYxRZN0Oh1xsAfoexHlZGteAYZjlbrgYgF+QOhWmrVTVLnC7sETDQlI1aGf22HaEG1yrM1v0/
1+dwaZFA48x8J6TDYbW83Dy+WgRxa0oksDbV+ODkb0PQzVEtA+HDDqKy4JBn82cOXPOMItJruz1N
KPJEh14CxbmyQEvzRaHWJPts2vMhuzQxBVVej07CLqgUhJ/Nz7FvnYY83WvxGgPkoikKBxRIEKLm
qF2aimrJrs0pZS/MInWJdT+M089cifZNu8bQubguhAhzvw3yz6Jb9Ulhe6M8dae6SDb7gn9dX/eF
IBE0ID19wOTIa4hJLQfU0OS1fX+yKyfd5HX5oSVDT//rXZ1X5o0Sacc6cN6uJUjmido2MQOkFdwX
lxMY50kP916Lyp/qmsaHNQT3kkOAfojuIWh7gKPPZ/lst/VZNoxqNfaoZd7XUrXJg5/mG+kBX3Y0
cT29lnhublVhu3VVnUHUhT/wG3P3S6LOcX1hlvbY+feFC0/TU9muVb6fV+FNYrYHK6CsgKDCfSH3
K7aWNhl85sAruP5mwZHL+cqLNvGnKepPhvSzA/QeHK+PZXE9KFgQ3sD9bIg3U+gpA4NxoIBrH9Tq
Xguf29q9bmJ5CP/fhHjJSEFVOUBPulPmRBs9SDdr3G9L6wFBF1h69UV9W3CQ+Sgp0IsiWwNdsZ0+
jepT396s0VsuTRRKFlTPUG6k9XEe5dnGRcG8HYYGEa5WddXSrcMjIvZvn6iZtBiA/nzuX96tZyaU
aizz0KjHkxR+lrbtsBLnLBVVeaLhiP+TxxDT2INWy92UlPJJ67vxS6CN9tEcs2Hvh6W2kZsp29NT
Nt4pUxRt/CmRbtOsKt1qcNZoqxZ2hA4mZIZlgoJ6xameFdpo0BCD0NeIIrb6x1BWQtJ5xYV468KA
4MTQGe5tc8BAWR0QH/Glj57yEBPetJs0fujXLp2l+O7CnrADuzotAiU3UNNzglsVJQjLeNLLhveQ
v5Gn734zHlKINLK22WRJvNUCHq+g6ALrkCUnCd0dT/p2fS8txES8W4iYbarnwAUEP2vZWa6HctGd
YMJ+qKXo4Nc3mbfzcmVTD+94Y+qE5jS2cunSvikYY1/JRqp75F2rbmukex3M8PXhLJw+RoN+Otl8
mE3Eaz1wtKRAyovUq2RvS/UxkZ7k6h1X38zCi7IkzxiwlMIweq0mSqopgw3Rz2STdytLsrDrLz4v
bMpoyKzISsLu5EE0VB/zZO1uXTJAlAUSdI63oXm9dFHV0A1GmDvNqR630UF5u44iELGzz89u+Mw9
WdGohWXB5/1g3MjPnWGsLPLa7xfmP4GL3CoSrzmFkw0V8gT1y5t30dwmAh21jfg5mjmXI5B10mD9
EPQnk94bGAGy+2Z4e/IIsCXqU6CquE9FfP44aHk/xrz0qiI8ZvjVqd/n7yhEgOMgMqT9jDZjMdM7
hqEVGqGPrLSxRagtW5mmpXU4/7wQP/kwFQFJlfoTmN88277nmIEvQHV5BvbQony5Ckln0cWgxkSY
UFwq/LMSbyz4CvDQOD6CTFyFmLaxghw0t4PuFDJ8dNrX6XZ6I43mHGEaL21dqqbOaRvhpHXB4MVW
P2sdo0j9dlrW+ftzbzpttbMrAgp1OUWd7ettR3/CSR22lDOjNU7W2dUI9yOqDnMPCQ8/ejzmHXB2
lHkLmtGQsMKe/zhpzabQqq0WPto5glP+Lh5WSrQLAdqFOWG6yElPQ+0hLxtO21/yz7rbFG8kgf3P
jM0kNDrL/rrNI+mqTjamWcE2OUzpMfh83XMsBBTmS38WlHRwIIqY7abL5HjIkCQHGto8dlrmQJoi
F98TVSIh2PZDsjEJlm5MKbX3heZJb+saZXjk1njQYF3jNSg+0mNH0rxhTtT04V9Z2QxG+Wbfe2lA
WKK0bRrDk1QyQe6o3tPOeX3+XrsUPg+/6Vwh4HJyBJeSKQrRZ8wzxuq9zaR/fUfS/tKA8E5qu9To
PZuUjF4dhm5fRc/Q6L5nDNAkUxeYC8DC7dGHQWk3lQ2GpXzypWdjd/3z8wxfnkkIeTn0JLZxW3Rr
X55JSTeaPu1ycIF6+CAnM0eIWQQkzd4u7Eo2gYuD1n22FCH9paGqssHjVXV7SuV8b6XhUeafYUz3
18ezsOT0Y86dI3M7BaREl2ackcZzPVCaU/Nsor2jymtZpTUDwnqg8SJneqJhoLd2ve1tAm3lMl8A
TTrECXNDJj029H8KJjq/CarWwQSk5fvRcAvjU1L/Y/SQJt3Iervxm3KDiO22qBNE4bmMbXWXqIfr
E7mwMTSgfrQ5zGKp/IrLiey6qNFs9t5z0dzZdrk1jedOO73dBilNEK846tfClqrV1kPbNtazXNvQ
+im7LFc/GEn29j1OSmtuLuVxAlRfGEqe4R78tLSexwBuqb7ejMNXUDMrvoyZMecvCafpwtK8ec5u
OPhWI9mXsDTFDWW8qVe2gxJNxwQWrpvcyPJdXBTFY1dVxpbyiHEsU0P7YpdytU/lMTiqTa3tlCrw
jg7/NdMvkaNRAYIpSMqkg+Lr94MVfjHsZtf69aNcDsOmCIPfVTQ+DRMYRqOr7rs024B/ddsI9ugk
vEtBwN2pSl9tjHGKb1pV/4q2SHgTZlFwG+bDyVRHeV9YFjELGT+zV793vnwzeXQmWkaxtw24oDw7
v6mVybrpvO7zMI7l1ofpdVfk7b0T0wBtZWASQjXaxNUkb7Kh1fZpMnyxovpHaTPjbe6oe2MqdkFj
NrteST9GdfWlGrt93aYjD1c126tqqN7GRdDCrxJqm8aCvNhq03brs0u2SuVbG8iUsltdHu+GpvjI
+/Y+bXsMZ3YGeyNK6JrUIlmTZx8DtXuukvap6/xsYxTJ7ehJnzst8rnEhkOUGbdyIc9H2N86IwGn
qaU6vy1vDhAlHPy0/vT/OLqOpciRKPhFilDJ61oy7Q3dQAMXBWZQyZSV19dvsoeJ2NkZBlqqeiZf
vkw44ABdY+zcGTsfyibxGy+JRHMVbbFxTXBBiIPCoRunUwAtgmZRqYzLNrUi9jsWUTaLAf3i+qKL
X9m/9Bjogwpssph51JtcWjZDosMdCdS5jU523T4m7l17yKcVHc8YRKj95Wey5L4wAzXGob3Sv9BF
2KKKpWvIqc3Gsxi7u82Gfd0H+ep9DmrEVteUdbzbEm2SwXETVmRhOSRFLdKwCbJmHU6xjF58UR8K
DeStddOulVcYFm5dD2tvdaDS1b4pZrJOQCQMZolDl/q191xU4WMcMA0b5zVp9daT0qaDF6T+HG6s
KaC1bxLHz21bXCwpaDu/q/LT5lvk4L+kQquuyyBzmEGmZefb5c4aZGb8bW8bWjvnhT2760GvBx/S
JEONgeSaLrKl0+rnhGwDG6I4uk40vFeCRpXJapstUXlVOn6ykOgyBDDGLbH+7PLrxIbDEA/Il+bF
BGLNQTMr8jnQ7C7bLtrZq92/BEBKlBvcCTxod5Hi4NDeeJv3JTlWw9pTAJQyd8nDMQoLu/PRmvUR
coC7LjLn0u0zMDPf43CE/Fq0aUh0b/uppUadTHdc9LplxZTX5FVYceq00yYgWb1ynAo784O9Wx3m
Ydq1fvwe1e1WWUMipzCpV9CKgkPpfQb+byTXfIi8t7kdk84p6Fib3FMkK1i5X2x+9AM8RlYkQpvt
ICrqNq8C2vejl0HszlNHHr1ZgU587edB1NA6Rsegkq6INn54ZZyoBGz71yZqb2F48lT/LXi0keGN
2Pms84A8lc1ENRHpCOG5JqxSpzwYCDaofsJzK+FNk4lhV7pfQ/0WzT5eVJB6miVKQM91gCdp3N0W
a6FDUCWr76ULdLtIvJ+W+gilvLSYItoSZyOceF8H/DsUNjXjo5z+GWLT3m+Pkg0bZ/Y2Q6MSXb4M
7aMrj9q+SBhf1V6EVagfDtPojj9HHFp8M0nK+FtGK8VtSrWPA7/YNOxvfvQcm496ZqkH0b9am02p
GDSXf8B7S+P5JAaWCvM5YZS2QKoGgYn2EM4mq9gNhYR2xr9Zvi/tFaGYmsaiZIZZobfioBfffD30
5Rk6y9QLLqQ8Sx/+Q1gYLcxyZ279XHTjAzf0vlpBAuf5bVM5Gx1gswWrEAMi+pw3/bNVXdyo3bht
tYHoLbU5ZnpTkXDgBZVrbWLZltRoO7fG6p+szYN0dh6HkE2MhoMvo3Sy5p0cgHCH01F2LzaoRJIn
YaW2nOvEiwZAcS+mDw8iWK+BNhcTVrvCW9I5/lAmShy+LYSfsgH0P7EFU+/mxHk4xVAR7E9sPI1s
BP2g3oTluwcBub47ryw4cf93gDOIP0Y0YhG2pYf9aKFxXOsNFGHTev5txGmel20l3bclsErULf7R
7sXbrBSUBsEPonFff/rx9MrLGeCvz56xTH7CwohHeydCBuE7m3UfXtWCJlUWOCNQOuxfQnP2y6uN
aFWGN/jKUC9uX6L5NtnyhAoiD5w/LdiJRpadw2c0jXuZsNGnBqZpGJ5lZRPh6mPtAxvl1BI3VCY0
tlFLgY3VjRxqEM5xnMlhCH6aIPxgLEQ0I8NH69RLMrfNYZE8lVVZUVnqZynVF9MQA/ajFrug4YcO
15oSMBNEMOfhzHZF6W0MGzGtXXKYhuYWNol0XWVC/VMG+z7IBv0+rN4n8TbqNtEAwmf/Bz4QqdHN
wYpftTMCOaopd+eLwI2lEL1K4GR47/sVNZN4KaJgN/gRJQWcKfCrDV+88s6rMZ0dZ7cSk8nmjTcc
mbdMBTd7UgSIoAgXwfjlFzCQbKy0dzRkK/WlheOU8r4MdqDAmiVeuW1mslWQK0jmoN/ZwBGXsKAy
fPy/pTPBYsDqOirFw4TchQmFe+mUf12QC0Qwvs7Ib9pM50m4WWS1b77CQ5e7rnfpIN6s7hFw58Dh
POT2D918jNa7cl5tc2bLpTMdBfeKwvk66yOekO6fU3yaEMKetZV0xknapc0GsY+Co0cK3DyWexYD
C+yf00S06gsECpIu7o6stzieUxvandXipERDoHyIqHRXMKDm76kLBooYuIEK08Fi7V4tr8V4Hvm/
Hq/FFhTdEQ2ncmtKTpmsqLeA8113T0WhzpWbW8aGTQBSw3pUo6DCwhusvyP+Epm9O23GqqMsVlSw
eq+YC+er8NjAWXf4IOzTZq+rDg5KTXht30W84uyhYrRVVi97D9qnUdEkdbiJhoquhZNE7gx1T5JA
gPeI/W2c1m/onZr+DQPO/QDVtWLcFCMOi/jgwUirCvryI0F68BPXQxscNGkBqFYCQ4IgXb6QF+2/
l2B2h+70jM+aGY9tAoU9Ux7v++B1EXvHPtj8UcjvMLwu8cXRUYq7HS//7O7Tx8kpomEzsC4pEKRs
zWmNGtV9rR3rS5B5U8AK1TYNChqR9FGdjPOym5EY6t5Ko+K9mN6hHU0BF6UWZI9JV++Q3vZmKBI9
xxv0vlugL3t/HnezCWmPCAoc9ItP7bktS4iLIe6bIG2jIeVNvfH4VgqWMFds/HLYTCE2o0p20/jR
9FRu4shKJHmOJp8W8ftqTclfhbg2Fcq4FKuoiVWoLDQ6s+Y5cVygeJ3ak+FJOh+k+oiZTGQ9HCod
poHawYoJg6Qg6VoPHi0ymafgaBw7cwaxKVsYsoQgB4smnih8MrIxYLgc90mfwwYDqAbBSDmJNUOO
0fi5JZuL1ZcJ5IARbEQWqjcy1w4VDm9hX1a71FtHSXsjP/jE6OLDbYp9au7d+wG1MCtfezIj9d0r
9mWR60TijXB/fJcd69XJ7DE6VFxgsRDqBs1wdIfujlORQ9A8c1n41AbLUYwMPFB8Cm+ivHsFY4Ka
YElH42QlaV/1euIxuMWoNzt8lbfcZXBtfZ0U6nnu1lTqH7a2uWdOi253apXY7UZ6K+eDO3s7XoZb
a3APVbhf1/FSYmnVKfxk7IKksV7UcFZVfWSk2xHTJw6IichRmdU/IJ5DMaLMIMKMCryk2ro3wZ7/
xd5wSJh80rrKNChKfB5oBdHdqsO0bZb5OrK9cs8j6XdNK3+qWNChfHSgaUeO2diznbuudRq8j4lP
Z9NfRP8Iq59i6bY2/9fxMJn5r4MNaE+MKakI1ojbpG8vcwl5gX7IsEyZ2V2fg5q8g75+7jCSNpHa
lyEGUXrcRX6f8xGquZ7auvV0WEC1nV2WFcjTcu5A/dU7FumjkdiJ5DGV6wr7PQ7eNodPWZCI9jVY
Q8pwm1ryw4MpWyB4qf3LYsl80mUmdXuFptKjhXsA2E6/ZqpTPdmJ9uBIOf6b4rdmhkRApfJxrbeW
9W+t2l0o/E1FFlpiCiT1Y/Fva/w0Bm99WyXOsiSdrtLRrvFB/dxfWB5rRZcFbhifGFBnEhJ+Yz1u
enilpErgbTR1tI/Kb4OSaUFPErsbuABceH8LfTj9LYxOYGzPjncZxjaPgn8GAIb96VT4UHB+rbGD
OSFXuu2EXNil6/RTQ0cmaMsUMgRbZyTbCp+/mJzEYVWqvRi+zcMzadq/R0QXkbdtiQv4tMhHVcaH
ALBSOvXuZviTTGb6fcYd9qV9miyCJnuhEdgybHyJ2ycAn9SKFOVANsYqSoqeoEeyk3k4QCctkfP3
3O7i8gIzUdyPLx/RY13Pgw73E9K1ticE3HnbooNvR5EteqZYbcDSvMINrGgR1nuvtF98FSGvjztw
Os+oOfCHTPiorgv836DZ1XGQdVaFT4tN2FTpEN1pa29Zyw5SQV8ZH26xuycIxmxGkMzo6FhILdWW
RROOvLzaVXVm1bvdb7VZKUhWWdM1DnVgfjkp5yDB8B48vkNh/q5nvuuwAZ/OK8J0DA4UsmHviY2L
5dxEF1Nql8D+1qCAAsngHYmZ7KOB3BfFLgdlBfJIMaBiCAwME6rERE3SNDdfejvl3CWqTdJh9Hx3
xjepd4XY1/UbHEbPZHwT2qM1qejCLot3RaOwL52QkoZD+ebqVn9Ta7ga02H+nZWfTD1ksyEcy2ry
LOLuEvT2w+87GCWx2+x8zSgESFNdVx0m0iIQCa83ayCu7cAPq2yBikCaGsdOzVbaYFO1t/DxUV5r
gXxp86Rw9gUP8SDXfcBxGLvB7StaQndxz3rrDtzDfsweyJAwRbxDVZAPPFERhK0NS7rxuyxs/IS2
11O4C8ucuEUJfI69qdY81UpcV0ufJDeb1arSzmAJQ7d73liJqjjOYQ33jSjrEKz22MSe4Hyr/oWx
ONs+O0UNmMs9zxvvPVjuE+ChNTCZ6lVSkXNbhXkbn2HVWY+vo3wp4y0R4BeUEbS4cNN/8UQTawAJ
PiDpgAq+e7L7L5SuWy3Xc1yuFKYUKYmLd1mXO7sMexoG8GBsqmZfOOWur9AKu3J2UjO4Lg3+LsY0
u1j3mu+T5IdwPlb6IpddO/5G7K8TFU+RCRq6ungFi59wFLd1ce7HImuXivrVC7j5VAAPqPxviGQk
XqUTaOgWfbaueWQOMoD0Q0GSDvVib8fg/lVbb0ASByo3YGPPHqar4gCgRDPCb6G9FKRrfwqwvrOB
yBqQhvNjAEWoAbXDNqq2/ejviDrVYuf6JC1DawNkBpwDlGYrzNGipyoAMKTAdLdPsRhSqyip6zBa
uTjMJeJA3aQzXHgmH/Gmu9VtBpZVCt09yECiGG8AeHSYveRTd7PN09Q7lMQv/fisLfsq5M4SZ2xO
yiJzrN9ajjRaxySKx8R4L0vYUBVv4+ixdvPGyN2EZmmp18zwA14kXzfx+rQiErr+xyjP83xYw9yU
t9DdlfFCe83Txn2anLuA69xc3Zj8kfMKX+YjWDTglXz3qAuxEAjWLrJvNz3kDHCokECj3pqSJ0Px
gEjP/2U0m9+6vjgpe0CkdqmI/7XrPZ6Pa3WVRZ2U/r4jxWfo/MJzlq79wcSnEdyVGXERTQbq45vC
Y7PllyP2XbnT/gbGT219juWuMH8k26OAPG6Ve+FTbTXp2llJzRRsAFB6tQ5+Vo9q/YGhFv27uyWX
WeE8WbUD7vOYMGdFDL3PYQuwcD/ZTabgCb4oH1+kzJs1QferFTD7qKHpePRXrJC136UiG6XwNxha
5TrvvCdbnFudA1SmxfpN5kPHjjG7VeN+wOvonMNkP0/lU9v+ht7N48DSOeT6zxIHpTMPZeykmX8M
ZGkAl9rhiJVkkTM35/XOVS/W8rR4B9PfyJhJCPYH9fM61lkbPPeelbTqUPRAx1oG15rd4DmZFeH9
RZnnvS/+aVTTriqA1zao6Nvv2j5ga2yos4Cf/xqMyjF0jG82UwftNokcXGp6PzH1B8Fjc/2TbW5W
g170rexHnIg6jYs5n+ptgAMqQATEBFLBGov/C62rDxuR0kF/JV8K+dNrFLlrrqpzWOVlUG1I8KqH
nzJ4W6scsvoIT3YWeY8eodDHnSBD3g2vQY8GZ1QJjK4Ta2nTmV1DiMe2w5A1OIK8hs57DIeEGvn6
YRVH1b+RFfwV+ev1XRIPKP2f1frcF/fVjaiPlEv2xmwG92bpKw4QmovG6HwmKl0c1EaABDTwjIps
dcGyStg7EUapan89i9CJePlE7oG8izht40PsFSlB32Hvre7cNXOAgBYnvOC56Tj1Zqh2DH/Z/lbN
NwzNDzLWH+HAfhgpwb/oshLXPUQe693U6jSi+a1aUK7y1BtPfrA13Ua5DzCkEls9uRxCGctFu08k
vEcLOgRuqBvMKQnfObZPxLIm0K6snCPrdz4sWm2WGHKtG4AZALDxuxJn2LfBoy3QyTapHRoYSJzn
YqDtsJ+sTW2dilGmwWzTGhHVn2ooZ28YXOSxHSJpMyH+oCXZ1Kj5oyWMtj2DEvWE2rQ7kD9Yqz50
U/gad4eFw2ATd5+VbuLU4ZeII+y8usWmHabc9asg8Q0aCdAI7XnfTgvWplTeEGhtkN8ZYE4fBrRD
80UihkhOUE0V4VWFz3agse94ZYD+bJL27Ci6t7g7BcNOLXkkbjWeazmhndoty6bsjkV/ce3chGFi
+9+18+J2SKXP3brsGbzrXQ5bRznlsUSlhY5KdfuIbYv4LuySyukFQ9Ak1E4Gp+isCQnORZMMvqDN
IpOWYRidhXWTFDZKwuqrLBvq6TVbhXdgCkhaLLAsb58iJDfHUsfFel3HOdfyMSwAKerwNDCOQcHW
ie/IwtkQq40dnypgy6Q6LqpPSIT4qN8772Mmn39VVaTnNEB1TOZbh3zh8Q8mv1E4JAorRzWUSsh4
hKD+bJ9j52ceAOhvnOXJJk8TPFHIikMQ3EW70nl5YeRYG+Az1odXvy7hU2CiHBp0lJsoC0NNpbaw
aoJcJv3MB+oVqikNR54EpaQhugb1wpY773858MN+eerCbRVZFEKSrbjFSBASrmsGfaZv/xbDL6wy
vLXLUMqG9QsPEBD8twh4WvMwo0hGcXLUd+u8NI5EM/zrrZnQXzA/pRCPbMSajFzuRv5bdreyeucT
BiTtsz/rRAUbiIFAHC2x5WdbHZxy/6eaN4vLZG0XoDKB/NTNXmDuUw3/SP2B7dQRnUSPieZ6cKaR
lubVFxa1cQVtHJsVOBRq0pJjT7A8xrOhE/BdUX2oKl3li2pYuuqnBRWOiQCVPjPvuk7rYUEi4+Jr
Ef9qtMdz/RHWduqQF7fe8WC/RPAggHbPCeAax5tDipj1W4mWbjBHAkny8YmT90GCbVRP+P5X5l9m
/awnCcbkSL0SF+PgiLNbvrugrArUAW2YNQQh51B3HhrUhvprHnTvhftUOAqGXwc1/45S7tuhSY15
jpVGhcJThaGB59MlbpJuvVYLehR8j346WsM/CTb6NFqpJg54olMSI9rY9VFArkKdvfG5NQNQKy+p
zM5afmDQnvLpyx79xDPAMIvdUv6G4aaLM3wFA0Q4Wb9luxX9OQieBxtAOlCIIToMPcAuD2UATKOH
+YP0W0gAFdFBkCcFSGtt0gHOHS0KcbIiHbIlxTJ4rHKYs0sMDxZ9nnGyYjitteStMLtx/RKYJoTo
aSCMz41MPJlr/OyDd4+7/ex8hrCyCdwz4n9oJag/E78qgFDzVPgs63yUAytmA07SlbfVq9MJDZ8I
6rR3ny1X5XzBJe8eZQHQDN3xIO61OocwtSDuktfFta3enPZrcb20x7BiFMALepPE7amAB8+o3xc3
zGETWA4fakE0BeK+eEsylIcWde9iA27iAEBFh2SC1h4pWTTPDRwSreJH8XPpIfq1GFEAOsP0AnPL
/VChq5h0AlfIddRZBQC0NPsovpUdZItHXHN59wCiwXp1a1q8XqCcFRDZOfzm1lazeGPh4Ta9v22i
Lo1K5xBx/YYqDrt+VHs31rOXWoKgFLYjDb3NMiKsTXrYjPDh2faSIFLp6SOOBqwXWQtcSn9E2wI1
WxKOuLE2fAsO1RIAo51RXxYekF/gBqR5QNIYxtGPRqI1WXFj/Uvvw2xo+hiWb9iJ0A5zqI7QEaW3
T45zKzJWolfz0waPaqhPuji50IiC5S+1fHRrwOC5PBFy9rGDbuxrq38qb+dj7lQ2awJbRbSLt657
LdczXjnmWogKDJaTLFms3WRDKa+PMxZ3CDnXZkbj8NdkNgirIwoZXHGnvrC/og8VkBdwqoC8WvOT
QiEZ9U46eJse1kfgJUQ15rHdYYoDamMjPl4y5eBBzD9yycIipJV6LmH9V96NLhOj9pYX0DU+yvZB
6i1gW3/I2w7xObqMpEkhnOy5WQglmhkzrHVAGsAifWgeIsDbezKLAtjPU1aUeRE0+QqPpNGv0epg
tlpcTbgv2zfUknW9qfqXv2/li3PNjmv4HLAmsdA9CPdMEEQq24PK6K4qbwuMWGxWUhZ96ziG2koP
7+ZjyU4qwJ6pd4xKeK/H14pHFG4eFLPhJIh+7ejYuK9Tf1coE0I/U+Tgwl4RsFsPZ8+eBLjBHo1H
CehtzaIQBnzsUCw3Tx7c6ehKRXWMiUdF7eqzcrY6+vIAqVmndgZpMebJ7GxdOG1hoi6KCkDIPogf
livzCN0Ga66cV5jWksQq28wjzQZOwzmZ4iSAg1ZHoHxXsqwETCiAUKsBo2rAwrN78INPEQOeRJvg
YK6gUVozBNpJvTvhK1ePBh+hGF+V+xNOKDWQES1mJ0ptSHkc5UVYxziuQDewt3+okuUiDgWZCXNM
82G9LlJtfvyyRw64VP577H+ThtBoPsXFZ2XLZBhuwm+TxfyLfA5MBQj8n4Ccb+2gVEghAVW5HyPj
MBj2No4bA1/G/h4aOyOoDL6n+Bm7xUh+Q6aEzkSMZhm9J4B02nh7hUjQBh8dfDztEnxGr6SLmTF/
epYz0MIzLHna4DaUPw75GKcFbwZmZOa4zF3iO33C+Jvt7U1dX90FgWD6FiXuYY2M3zQU0vNbGdnX
EpX2BCy/QKsnBmTa+ssZTuV0mybIZIdXazj88Tuq8mB559L5p8hvYMHIrEPUwyAAUldW/DVP+3aE
RcapMj+Dc7GLI6xBIwB+S3XV+ldhcx4TNWAQ0fo0dsjIwbPr/ToMml/dtnW2Qr6Nptq0vn3sHRdE
FuvvEOz7WCYNcPBuarYWBncF6p0WU0xmzdmEHoRhvVUwaxdbF3DZMISvsbyEoOWUqL5rREP77BVo
PIjYNvazN50DsmCAOGQTAs3YXL0S4lCr2AuhtwY0vgXKJLH2UweTsgilt4qddG0ggYh+xXIrqv6K
iMWh9RCmbjfBo5OlNj4lBPawhv47ye/Feq9mfVgxpm1HDm5AtI1FgPtVZJUWGYGArKjmw0SWjFdI
OSPCV7n8IdJxCo9GPEt43K04TmrnRrsFxbmcIFNsvaw4FYVzDsRdlOvlj4+gVsxffazABxNm92Fa
cpMXANMm9i0kFh/DOOmngz31GKqitp+nVIBZMA3TeV6ibPQuoXUhcJNrljJ1GpSlK0p2IpMlSk3x
KzD6ZN499PdSp8Z+ZW3/iP9/Fb8MnI9pnGncfhaolyXa27/Ozjwi5zkA6GKcaYftzy13f3X8q4Gy
hs5RI35aajtGF6e+RvXWH/PW+a07+FHGzzN0vXHhM6NH9IMkieqZdhj7Re7npE9j+W+c/G3EdmHw
0qFNdzUF6/Bsdw56P5UKK6AWQQkINCb2903/AgQwWQHKG39MIambgzj8Cp1+hTEUMP0GHUmflp3Y
RLy+8oh8ib7KezCWYO+QhujKfWyz9FB8CPDfgO3SDn9m4D08TN5X07ZQ+JMbFzaXDS59eRumyxh8
t+q1c92EL03G0YxF0s5CImkMvJ3N/7CIQQckIBI+rWAfhD9goiz4HGBybJyiOsA/ZVu1CAn2Sa6f
AYSadXgwfKe8l6m4y/Gpa9HeI8u7odoMyy6q9tihBv9h65dnjx91iSZp/YxG3Exn1xWP1Uf51iAf
3izs+HNwnkDR2dcofyYMNPzox7j/gvI+ztuh/KwbteENYGJMaTTwOg/fyIJAF4eG4uSVaQWjQWm9
Gfal+88WRIeYgcIt1j8qwh8rCMlbwlSI46E9lvZ1EKB64fWZ/tcg6TmGHw0+u+7AGAnSCYyxcD/a
p1DffPzN2bpDhAan6acfUYgAcGZeZrrXTumkAZRUV+jHV3szzVbikzkp1tc1guzqCloKu45tQ13M
4AuUYlAZibrfWK10xQGKyr8W9HXE3CbQz/Of+ljd7Bx9bSrMWG0PHT4GEF4MLjqq03rf1rgL4JYA
+aya+1+TgMVb6utdgFLdy9vgNGlkNqe6xNgYqaNuN7IPoLIUxDCw8pckYJgOY9SP4TZaT0zfEP+D
9V2PJumCCM0IhpeEpRFKK6jBJ3FZnifUUw0G0dVY0FpdGDl5YKLFlpXD95IG9jObL0v1AwUfzF26
Hdc/ssACRtRlNTdJVGA3qS0Odu1Ty94sMyKTtlBG1lQasJtw4HXnoudftnP7KPwyd9YSo5JLCVE5
D7ix6K/dWG0iubMxkFsCzKXBAwIRwXRtOsWb0bvOAvVaCGrfOGTE/ScQghAEffvJcj+Jy5ImDuB2
sWOAxpAB/rwewc8Dh8CHgJiiQwdsm3uUiYtx6rSO0rHSGf8bfzrthlthpqp3hZEAxglyRoXvB5vI
gF741Q0yceLDyjF/KOnQtwmfUdPjHC94dRFcgAsrFfVnLV5L+ZhFtB1jNyH43hEIUX/45jepv1ZR
p47BYDHsj0CXNyVKlBBeJ9VaAVRF9xKINwhYUHfdePp10V8o2U/h0qVF8w29VDBfMSRFnPXXR+w1
x5HcLAZIOrDfiuU5RpQpwTuzzJiTsLtP45dY6g8VToe/EZUB3wCAGEqs86LZriW7dnqvbA1ukZ3U
jZd6HFQiGNrWHRr953BUOdGPKTrEsPTE5ljWmvNST3QI5SWoTcY4UL9K7QPsfiyabPrxvnbL0Y4P
IDQlk7zXzmsxq2RtX3hdp9byPUc7sX6RYUbo2cbui3JCGClgbl212zpekw7a1X/4HOQGctUP21qz
A3c0LMiC3QRmmlHTF+dkE6A8kKOfGSyh8pFd7eYEPt9WdgXKMvXPl/2JGG+nm+7I0eHHYDlKZdEO
1e3gJ418MQ1iJbxmptFO4God2exbTu6haZsbt4a8ClE0oBUS4x/sqesHRu94WSr8DMO3ZvmImnf8
W8OyDfqnMMyL4fwfR+e12zi2BdEvIsAcXkVSOVsO8gvh0GaOh/nrZ3GAOxjgAj3dLVM8e1etqqNr
1zr/XLgaPe7RelgpwViSuFiNpfAbdTMjhhNuXeXWt9weTH2gFLZ19QSDoQo9DQrKKAbOmp2iniwV
nKtTVxXV+DkMS5J/BxHSiEx5rUDGNzdlPa5NatcxC6Mu8BLy1451bzHWdCdx5/C4CKX1VKChoBV0
JnYf1qQ8u2ncbvrpnT4mfL32MWDslFPFEwORtHw16ksVNuu4UjgbJ1wlFPAog7qRVjH4Gr3027A/
DNHky0rmlhCtxXyZxTt3rK2UiHMSLq3nhdDPX9RRrnIswnB+2vItcd4j/TgPWGN8e+yc9jvOD0vp
PV06VuLYmc+OWZAf9lbm5DBz1pdZ2S2ndzHLXHsPfquUPtVtpyyhCxBJwhyAS5c3TOa4Ixp+hJzH
dSO2vE67n6aNVrK5luipn8dq2/BuyYt30CnPNqRH5bwC8Eil4mnjIx4Vz45xl5D7oyFyC1PsbFPy
1XYDEr7v7XXHQDLLhTcgt1bsHFV21uSfsP9rJ80bu3QrF4kbWeewyj3J+ZCUeGfKgA3pVpHESlFy
NCYTYfSpT/p33nyP1WvCUNmgVsjdcjrH6wybxsho41LEiSe5jZ11mhRrgYTQd8FOTXeN/RHTS4pl
HFCXtIRuxU7mkuMEM6NOek9qK3YRh2eZ9/BYYuz/kuTej+O+SS9gOZow/ag+VUbmSwY7pS5/6C0w
VFKyrYHZhgiGNZcCyfjyXDLuLvK9wD6UrO3QbxM9OReh/SHwrgau6VvM/KF3tWYL+hANNzOyEYe2
gDwbxUGrhZ0JBAqxpK/S0UAn4/Ov+7OWGWyWrL9Du9bBkwaUNBqTvckWayN1dkoaHLlPkxU+dNXs
X2C/zjF7Y/amAYtGlhd0WL842GX1tIwPdXywNNWo2+PZ0jbRyO3z9aPJXsoZZNYcvDxp+QmzX+Y+
rpjdHqZEXXdsoUJ8g/bE8b6NSO+6UvsVxR0UzE/cHQftSLMcP2d30Uj6qnAp9/GK7t2xdoFxKqtj
NL/XxnuAcjdG3Os1sYXSIsgNJChIuAN8prHYdFW3m2AiIut74syoOSGzv6n6CjJ9K5m4s+JTsjc8
I7PVbgcpQzcFz7KNUw4tYsTWKple+g4dhpf6BCsc3vSK3Rr21UCLc1QAKl1s7EBaSZwH9O6s1PTZ
q+9186Mn5rpzDiFMtsKV0btFSjazRzvnCA03u3zP428uJAh1A0rvr+RgR0jQczo1e6/mNurcaCH5
X2PjU+mBCeNdBSUAzqeCBsqIgMlHVRjI76XXGccpNFZVc53Ex5DN66y6OxANRcoaq3UHXn6s89+O
NPstFmsNWsi2N0IFJkfF9OJyk4lDIHDgDzmceDTfUWXy6jVzdpS/rJaiatVBQar+xWxAfQ7adm2G
1KvF9zDtM4PsjrLWM4a3vSN2XfWqVA8ZBMHZjVrmJtkrNxqnzI8g8Lj4K5WfdZruIgHH+lmrt7Ba
pjITYOkQtqDiWPIYaxFGYih/5ml2yPJLK6I1c6Bbpw2vJf487Z9Q1+z2PB4XpplVVXgzmn1FYfq8
azt2oKBdB23jKVGJS6Lt+RBgU/WHGM7VcAhkGYWWR1D7FyeXGf9SlQ619LUsEbzxgvZt2fBp3TK1
V5uZdZjeeuT0cjqZybccZjC0KUjhTZ033G131hN4fgSGAhTYBLvpcbmlF7k6WdLesR71/Dr0oY93
z7q9KUW76svvGCxHDr608hQ7gu/iJrb5m1tQzbngnWxsDLhj8+BMKCM9O8v3yGu4t3U/llPPbn/b
dl0amPXlRiRXKbwnjPZdfNBQEHTeHqG+DYFJxYuoPzLtgCPm9/n3MLxP3PQyp7tw/hmnTxNxdoha
zPZ9LFSCCZ9mmXCDOIomggfTphvNW3t6NMCKZNvcrqaJDvoV+VSn3ihLulU/AO3KVPay7SaoW0mz
sbQ3IINcOak1tPZmlI5ZCDypJSu2XhdnZmxQ0IJj45yV8SeFmQ6r3zRqUEAQXvEUR/U1q1+d8teQ
IRXXA0t+mL6ZxoGb1+vgTcJZlxDgTCQyIYJNos3cQfZatKfZQDRLNa77Q1IVb0pGCwDziA0dyKoV
RMbKGb5puOEA3Nus9jOWVgfAEg27qPpLEQ9Nbve109cswm9H3ZJjpg+Hod8YvFLFis9qv5egSZKH
gv4S47sUSPnIr2N71fk4RvPoMBTX6W/e4jGCKhfNL9jDKtCsFUlKL6pGtwgfZfSsy34d14s1U28i
80IVOfM6W1j6qEVy/x9tYJsZTPikYNdYk6cKaz1wpprDVZ6SUzd+5H0NE8pxOV+s7NqWuB3fAnHW
xrSk/dDKf0vtxRrOYoDfjm99sJthTrhRTUKjgKNYmSi2vafKR6nFxhF/Tdbw07kZ0lMvsABYmlpH
bO0w2UQGYz3rVBNxyne3bFD9ujinziHQeDxtbZWX5YEQMZjCs0+fczOwHD/6AaK/C/3l3xEpjBBk
FcmEu20hqemeDLZts2x9uBmQYz8di0kYHx3QoyHHj+HRiPIXXpuFLu9q6VcvnrUzX53yzyp/EtoR
Tb4MgOmsSkR6ZNsd6pLFL1oJpMo+OIoMUX7qWFWfo84ioH5wR8YqiH8E2rPoNpp5LKtLXISuSb7V
MG6mKTAwMJX1aOXYr0740rXUhWTHBFKxJ6tjyq6sYHXq8nZS6DbA49yo9kfRsYvxz1yV6wRTgtCF
TA5G33XDF9ENfo1ynHlJl8bLPBzr4Yl9ujJYqMvKXqPwLnwmYclVUUvkoCAZsgi7uDgkUnd20npl
zTBbDiprhYkia/su/8sgBtPwHI7avp8AxQg3mIYbLOYkL0P9Xqq/mcGbkRMtn4xPiXm2KRvI+ZDD
C6OnIiP21tX7JPjOUczS6kK45xgZqa+yOSpU/ghe7SFDadQmviF3XgG0pRdrpd8TQuBGBTPbRSry
f5R6uv7W9P+m8hCnFkAp6qiXGmfF+WrGz6hKNx3vPxByJun03g66r5NVGR17reaa25b5VVARxxp6
7lR1IyLmCj7C9EfH87aHm4COaAJPM4ajUrY4JgXoCnLhyKtxl8b3OizdRLH9jim/GNWdjBXfDj8Q
t+BXDVbOpTYVWMy7iRFooGi21lmhOU1tGl+zO18Ngfyd5p4571rWcaxMrpaOXqwqnoyHo5p8u8zY
Fxo2/KQkXpmr7KQDa060lXQMfa25yckVZHUVlhuFg1Vu/nVsY54uGC/zcd9hsClth7nDu7weU5aM
ujpHrb3uM5Pk+3lY1kjoIjtyTQsYjWPdTvc9P4iqaa5OM5KjQuYO+72iv2UIksWkcrR+DFICRvnR
dJnb1O9qx1DSRyuaB25ak/rB+Oxk4RsoUCq6Y9GXbNnbLGN3+54Za5zkmaT5h9mHmwEpoPut9VsA
ftJtw/gwZ/onEqiXSjEv+GSdcEDMWvc6MVLZ53Tcy9PX8qh3eFDOtI+jnSyORvBmjw+F4ShdDiHe
jW1d+SlzQ0C4rUT7UBxo8HG3qNGJdAnDpz2csqzzLPGowicE3FD8T8wVlbrLGCZrnTRaLtFvtsQl
HnVG7gpLLyo3cv8xDiDYAWCEdrAsaHws0e6faqM7Jt8DisQsNXwPEjfGb2uZreGqNlNGO9OQbYbu
p5A+tLzysyBzs2YTSxvRE2u5KPVJTY5Z27otXx4NXXtIlHVin+LxF3IiVvEBNrKxZhDFymrYCiP2
rKKSOWGYCBFa8P5VKuYaDPtM8tShvth8SpH+7qTvdt09knovxw8F5L0YU5yvm4GhIaeQcIsQdYzL
7jsfB9/QAdZgN9q2wbO5W/zFtWoX5IcG7bxyLuzZpIve2ebWQ9z6AjBqUd+DWyYCtzE3hv4b4JKC
CVTFrhonV5Y3juw7c7CJ0NichHdGf7WCcgvdaAMhqOWpIm9T6/uRBYHrHvjzY444nOebWWwTaOpw
LeKBCvgfq1mnQOR1B3GcI1VDTafPrCn3CtLhsFPwzHJecG2367OcONW7XO778VAMMh1MbHlkBhD4
0sV4IbygWtVvV4++NUTHvnZY5w9cx6NlXzxaQY2MVvyU5Y3rAXkY1qWDvstboZClHbWz2NIN37Fu
2M66ebU5bvSq92JDO9slmCzR1uLLtNntCYtSwxH29FbzgmSDnJwj0EY9HxPCBc2+q7Z0pLJITBge
pGdgTxXOBVuRNvPYHopyYvypN5lafvbWWs7Y80AxWI3zgDDpsr/3pYIYwJcYvCvO75Jzk6Vbmz7U
xU66Fm1HLCe921yM7CBvJNs6OXCR/GoE553hUTFTsfZzamG4zHyVh4e+2BawRpV6HI0DxQxLsnTR
5deTdmg5LDtqlQppmwWRa1d8xNMXgFY93lSyLk12grUi5OTp5VZv0bOU2iX25If9rZEWGW5vhdvY
/OV2BzckgJefk+SW10cVtmbAKJB6lI2KOqUX7rwCQqr5fQ4DOqmYzmqsrxNeN015zac/O/xSDG7U
QX50VFysrWLC7ehu71xFnK9FsCuaXTR/9d2/poDiVIttyafktBvZ4nUVB+vlS5vlX2pEjHJfKPiD
38tFrCMZFhF+kr/k0jZ5FWcfvIgb4+HwmI3u8vA4EQ3jp8i8KpYnm+yJqokHSSUVn47u/LOMLxnb
bJQkphZkcOmt6y2vNkN+N/rTS24m77ZN8mEBa5tElKqJiNNRUcG2808mM67LBtzAvkYVjfj8rZAZ
aVqVOAuN/TpMx84+9pLumvKn0Z2VmhRi8hy7mtMjX2naVTYXUBudt2O5DN7HvHTpom8jlCGl2caY
Jg7vKYQxLwxqIhnXhG1vrpZ3N8ffxcEZMl6RvjOFNPTOKU9JfdeIA0n1l0Ts0SBPls53PdgYxtoJ
Do7CxiChuE/3GtYpgvV3UFyd+KEafoHWa8I/xg/+biK9WP0ZHBmF6zxwExJaGTpTQxz5XFZXrXqJ
kV4Dx3CXf2sgH+mSpOn8ENdKalXX4BQa0nfFPlvF56j/C/NrybdMDsAKCWdCXxk1QZVuem0pfy65
hFiPho0hvZYKeYKWPV3+C4fkpObBRrSqr8jPVs5YTj7S/llExyz4y6tjF1wL4zrOr1q91lCytMHX
2uM4y6s6LWAqbL9AH+kKGHOM52L4itLfCgVlSvnDSsZaBYKemfBjHiSHzMX42oV7Wb84+Z+t4WuA
WlbaDqsHDJNdd14XyewmSFSQbgZfkkFFtVH+Wkv1OfxWKiUyOWx56fyrum8tcXCorkPzoQ6ox2BR
lCJope2XE1E/xrYUVyXnDr2Z8GLAA4YgFaqEUfdkdw4aDlWd8y6VNH6chJ0Ow/QuO/cqblaB/C8h
SemYP3Z5yRKG9RmtXHhFqK+7fNgwR/k9p6YxfY8xEVzH2rCn+0YFYxJnlzxqV3VDapzXUDKVXL3F
chaYx0SLvUbinRUpq5hAL8ZQln1o0lNV2OqSKzhrnFxjZBwr9FvJclkOV3P50eWXJudabuMY8UbV
0gmD9ZKRaIgrZ60lZ8UoGZJHX27/1U6yMku/EP9CLpCRcJbK4RAXwY3rYVdt748MvnSYuEC4SNcT
motCXXe2THuCYyYmkeCwdE0TYF7CDeH9Vkhb2gBWRjgAqx0KquPHbcVtd8mMtMdwWxwz+6WHPBLB
lkU8FLvYOsgZAhh8uSoFu1Rbqzp6a9a6TbuT9G+z/EyUM3IatsHfgtjndfemJKRDqwVuOZhNzRCN
pb7oH21JAquTEJHUd037NIt/QY0s3F4VQoMKsoZEPocxsZx3eXUXwnCt6iY0lJDgKoQCI/IC8rXq
lYNRHDL1N5eVHefwMFp83XKmGMyRnsqFYD8ScKorL7YB/2g1y9r6FJqWb3NDRh/LXuewg5a6KyWS
PysWW63sF9qlK18agbcsSFdka8W0j6bJPsVV93e7fu9weWnQWmUQb0r43aNlojqCVCNj2ewsEhNh
shLSRcaKHRhBA3ubo+eMFelePIWmXZuFrxepy0Vp5BRWKY+1GF71rHa5xIDzMXxJBbmo7FuS/2Lp
HsUbDda2yP2SW8/r1G3h6VPlohDZL/ZW/lkQIWnfkH7bKj0oykuJ3U4iaqPYjlskxTUYzF06mBtn
YeCT96z2DMYF3XiWbNGiQzmV+rOzbDXoSqYhNgqKllWdC/1z6vA7sQj0z2DmT7c185Sh61NjjA7U
R2LCk7V7tYM225rWumK9gc5gZd9WJhEKvtZRx5IuWr53j5bBpW14fzPrNwYFCM2a9vWRDHNFJF+V
/6nJRzt6FjSthcA6zcZdhdnITXPl6GfSR/4Y9N5kXAyp85rhoqohTzrPPei6+mbPe6PbRuNxlB49
9popXxvMjnq+RMUm6hHUNbQ5sr/D6FPNQsfDRaQTEFLmxZ3iExbZGwrbDhPoiAJvZHgrPEP0wM7V
b4AgO+rMBje94ezaFOFl1Hat5aryX5ZdiP0vNjgrKax4tOh7q8R2tjW+XZNcO5C+WPx0yWMsX2xW
akUhzSFKDHxsminZO9WwnpV+q0LUpx1B7rp0leQswm8j28TFbmDlitLbZH8oJl4JkcuAACpGkVAZ
RLpVrd3GiLg0ZlgIej4BiA8Mz5BfVrEhTRBqvZshFxSV8dYSHVf1yNc6a5fBvy8ghWEi/0W+HO5r
WGg6g6kM5vmQvXQiAPC00n+ddU0cT2tznMEtxnA8f+TqxQheRgSgfj41+RLYuEcLTmjmh7pTd1L2
3SBW2kaDjrGUWC7+0x0IiP0blnayQXpfkapLaLpZkMx6aRS+ByHZVyQbO6rWAhW9VD7bxiAQ077I
ElUbeX1Ja3VHdPcgzeNahBCXufFWmcEmZba2wK9DBa76OZrf5nA22o1efOv6lWPjp4pCN2/pwv3Q
WTsN/e6Md9YCTX03dXHWmsotYf/x6FTBp2CtLQ2IfNvIH32s86DJXGZfrmwd8iNuV0a+qGUjU3jO
PFB78wiqgh2Y2LYfJBM5E83LS9wEZWG/mbouxXDW64c63trkdTL3MhpyWznExhm2GU0bgmFj+tJl
j176sPtmJfpgU0xgdvVbVe17sY3glpGAtflizG+mtIfrsvhu6OwCSs/a8FYEh777SGqYFeXP6cUG
MiTU3+n8iLS3IPk1UiphCHID6WVZ4aYNnQKOH4iro/8VYHpCVbFlLuyXDKqROwS0TkzPQD+a6jkN
L3VCpjjlhJV/E7z1uNK3qp0T/4XHZ3JI1W3WvHCfB3PETYLkETWMZdT6DRChchipdmnLhy3ek1Dy
7TH6tMfAbzLtowOB7Ro2xnlgiKys5KaXluXp8OQj15Y5TfmitvzR0hS5p0msC12+L3a1oGdhuZ+T
6K0BSG+i4osOyz/dGeEKIvQ/jBImY3SnE70SVNVC8kYDEw43grvDMHxkTXFtZuGV6fzoNSaTXAk+
nTDgN9GsbWlSaS4b9VvDZrzQT2BRskJQKPCVicdu7hJPQbtKluuxx+6zy7XvprEPcjrc5RnUiFPO
D4dxnYXmoePiniw1VkKovj5D3Nlor+9iCRNwDDb6p6TdnB4NlomHekaO5Iuh7WP+y+XGUjeSnuA9
fSf9r2xK6wajauqtCwcQ12++1iN6R00zyDJ6SNPT0EcWCPjJeWupBw0FgYPfoTt2sL14eGbGeyFv
JXJ6usEbp3Vzfum8o/XGkvyQ4aTPjiGAqqV6Jnx6KQEpdO5Umo+++tBJIiPyqjy7c/bUzKcm6fce
t3fWtTvtO31d4q/YvpZLH3Gx0MS02Oj2tjHO6XBs020eLIRFtY0mzU1MSv0ynUWkqUiH0VukRDpG
mMnTid1Ai46DEdDHJAKVWyWzKSjSOQGNyynCSbvotZ8ueoAR3PfvA/Kg1lo7UZfHiclSC2B7dbSR
ubx0WbAdudH41EaFReS+wiCpHdfGX3BldouacQ/NghrrzrhLE77tdky3DavJ1L9L41sjvZXN3bJ9
3jB4ncaJC6NVVyn3ZbYYosx9nZjJD6BKrCnE4N3Pu6412LxDcJNcgiyWZuCUjimAUPa8jof8LFn2
E0nBNhIfFDNcopkHOT7PGvGks8GSmQznOCSunJjQFofCOliD/eibpPMAKbwGeoybBG5KoJ+tlntD
z00JOmOeRSS+yoB0hBASZx7JpnibWtuE2TRmuLA07R4nOY1N9SqUXlPhlxmXx/gS2K+q34pgJmMC
LpGdyRwwcbT8taZUeCHqe1MdckXmfPmXaOgMRiGkuwAjNky4iL7OkSS4xEdQLWEHMdSRtGd8OkdO
cBZYwdznzSVCDHUyYvNLV/EN6SBEbLqvEOiRJ8pjK/tj/SIx1svC8Dst2yjd39B1DqwcC1pEf2x7
1nL5Oi+pWi06yRI2M30RMzX9cADEcpa4WvUT471GYECztZ/MzCujtyBTcVex4pWe0SednZfSEC/8
3i4PFD2oHz0Xy0VGeEyooXHM0E8ZJq0hpuggJVsA9Tr8pNSf2M1PyqNV1TQYiYyTnL6qetOYpt86
lh/xVuWRdyMd4KbVDcgbXLrKUrZTVV1KxNRJaw+lHKEALzngcd7P9k8x2m8xAIw1cE6r2uQyMz/6
JDzoDTn8cDjSoVMWTyk7abFv2i/NmK5wboTCVL1WyqMK5jWgMY3tnul3UANXcv6VVESkGgU0AN5j
urY1v21Oo3FKAzIp/lzvlp6iaXzKxdXOLzZHrH02x3PpnEWuXGrrNdWag6Ucy/o42l+RsufJ8Bum
VX2hMbrJE7ThUEIwjefE2DJDluWbnvNdEOW/3v5q5ecwc1oqXwryz6BjfdWfsi6t+rb2LLgC7hF2
7QHUT3wRja7z7cwdIrpDJUHrVvKbYOWu5+FKrnLK983wYhYh5ypICRWNrd7uVBK4HVUP86Dfk8I8
pCo/+VQ5t478Gmg4Lgb+GVwxhJ+SoYh+NNLNQtCrXiAB87JhFo+/s+CmqEsE7RTLd8vZNksMbGzg
wHlH1KrnZOoPFS2ortdKXHu6oerlhjSaLhLlAw2Os+QjghapjHPH/6r6omg5f3ECPnR7ymKdAT7y
8va7MaPqoa8+7YyCPHrh5NjwRiTOZEYmoDa6sCmOQkzjt8gAVxDUNgIWwv7sDAF+d6n64whM3PJi
KGLnt+ruTmCBav0riawtWUdwyEFLvVB1kKLhOeZ+mQL3RQKOUBj/VFFQocM6z85ZI6kCJKAp4bHs
pXRXhIeOrztRkZzZWD0mgFmzqn05jIkj5Wo8D9ot4cplMEeTihlUv37oNyHIS5i+RAL/Ad4nfK0W
EaanyaU5VUiI6vBdVBENQB+SBckuX0sqD+ou8mccDQVirCypO+jCbR7tyw5xNHW2errlImsSHRPx
cQMOsfWtznSHrL5bsXoW3I0+5T8iMmFHoDt6O6Y05FWfHcJ+sMwdyfvgSH5xrr960zwkk3XNLPMg
5W8zHR9TPqwnVdvx/Rh7zYsMHoYW7bz2bbk6K3lz7dDgppyUAmn2bGYEwt6+lOlLOcDATs5Ojaqd
sLV1j6sV82JSKlhNbmLD0SC92RHo7BC9zhq1W/M4s7A8CmM6qkyAFoZvp3xomVhXJRmCtrEIMbHI
Wcq9Uoni4wZmPK2SJnkDSJQzlvta/1DFM6nnvTVg78E7cF0wWFxGdiUkSkvXVD+89hThiFH2wvEv
tmQ626RTFVmnhoXUmS8xC/diczqtSmiMd+JcwHOoh1S+mXPHCIWqpNBQRJQpatmjo1tcEBPtkM6U
bzFdHI24h140VEvZ303eHChzMhrpwD+nAICCVkC/DVjfB3XL/bMrq92FrbI22J4HI76YwXdStZSg
AXymmat1Ci1Q6tYagQtJ3hcBBVoI6oZFnVLNm3pYqdVuqXOh5cTLx4MVWifFji+hOnuJ3q4tCu1G
+LCs0g9Daj1aQ2bdwwrEFy67dh9Y2qmR8m1VdWfhkF0sIlxIy6tsHfzglKqTl1WYptOGdtS824Mu
IwUYpI01dLhpUzeyjSBO8ldo9VYaNpXz3SbyekqzWz/p9Gf8UpXuhkxAy3Fe2Sh6IB49UpchMD3V
YN0YI/UpHVzHdmF1K/noJCGMED9Xadqg1L9nFiL24JmkXyp79tLSXKdNhMO2t/POn5Q/2WRK7nZo
jhYTZOFYIDTjLm4OYzu8hJMMh7zUbih7WQPhk+LzwC1jW7seyT+iSJfUCBSvFuXPJtseby50JCqy
hkctv/XYV5H2nfeUIBUkb452si+tHdWOpbKvi6NCNVUUYbQ5L2aPMPSUlFOaHkZnoKLwn9Eb0KAG
3bLvVbqOzaMkQ//OOwQkB8U1a2kYw7nW+pco/2GwBnLaR2VDXU+O1Gy6XGCMs3wclZMyQ41mHEaf
hn0ykUqmeK/bE90/uDPlcyQ4VlrHumhXQ2ZpbBcU0cjVdajfc/29n8+KNHKYkFVP8IueqECaU+Mb
ftm66lp2cu+12XNw+wPk/YpxRUdzndR9onIulu2vyrQcREsh79xceKHzPoITu9R4mSbbs4i4MmlI
N9lIhJWVb7IZ3vme6VjtcWGh119GGt0o/NmNkPJcfVQqzTHQflK0I+29Tt+5PAFO08px8I8m84Ay
DUfs2djkvxCUnSs7OHgayz3ujU0ZwAwJIEgdOPKONkIXDH4VZQHPJwASKgsOasQCM6O/WKA9ZQYa
ydhYheSX0Jg6m0C5+Lbx742zLayj2fxqORmAdpXQj2RKlLE3b854dqZTM+UQaiW8HykwsFCBDCAo
sHIK6IeTMhJTwKqyCTFN3Prk1tp0QhHFchzWXfMaZQfF4iENOMcXJWwpCdC/Cu1dTOsx4IjoZMQQ
mvgIQ8eVVxmGW4E2xnHlJhyvVus8E4mfapXJj8XsHOy3lNOYLhVm15Mybbkha1WbNp9Sf5uyd7m6
W/NNUj8jVulRfbadhDSm7S0ePH1odjNfeBHA0TPvCXQ+1SahgBvSZ2Qn3+2keV3yklRPev28ldoF
/6dJK9EYMi3EaKLJjfLREQNTy4FxHGWm0VejHXojaocWfi2kicWA4WTyOmy2NHb2qUZpiUIb2CPu
xw1NoNu5IEwj5PMAiaXEv015tp0jXXhI6HQc6s5F7+udzXkqij3BxJCOiPwUag8FJSEkRQOz6bf9
DNlRxV9NySYUXFrKFCJ0GMJU7Pkx00/jOcld0rwWQ7rM+Zal2PHmcOSmNMC22p2in2h+KaAE41qh
nIrKHdUGBqh8ky2zNhkKScNrIyLvoyu/JDlas8IEwB3wovheNilDWHyX2jJux7Qc1I0kpCXJ9Dpa
t+Ipod+d2YTSR1X5UxDiHWVv2oBlt15T9qh8Xlx1L1K/toEYq70a0Uzyr5DvkSi9HjncZCOpbOPb
Qv/VZMPP2r8l+Tw0z8omlGhqbhN81gXVoRoRNhyOKOTr3fi9nRKX2KF++5J5MKXoaVvXnu9LTq9N
o/+jPZSXlEPup8U3LbWbSF6zVF9l2rju22ClA0DFRuJN87rWiJ9LvqMxkT8D860KD2F4SPp/9sgx
7yOz1/VvSCNnLkaclruR804XMFRdciWZqlJim+tns+LbE41Q1Btu8qI1755yJM3Nt83uUrAGjsZn
NvKrcOgxB9x5alZZ9FLrJ0MH9H0GAuTdUt08/+lVahG7D126DXxX49ZxNWhiI5p9g+XRmZnNVZzw
KLtRWRYarhI9Ctoi65DulSvtnDKSCX9IOLD2btMHNFOdZZQqF8q1l5i3IHGn3scQcjHRMd/Jw9JE
gZnUZ6DB6fBbdNXaZgEep3ZlpsOWmP1EbqvcjIm0mg28VxYhoGZMtZLgLgpcRpPst+HsavEXt/Aq
WFJaaiM5FXsWmHWoaKDzSAnOpQXppjrI7ZISZnpnJARlu73VxcB+9KoUZ8n+i/MHfECk83/T2pL2
e9vQvHCKKJQ4T7CJ7X8cncdy60gSRb8IEQAKdit6J5GUIZ82CFEGKHhbMF/fB73omZjpfmqJAqoy
b957sjv6Jp7H5H0cDp2Fb3+nKGxS2awzt1kLyEdUUqAaKT3Drl928edkM0LIb7mCRPWtOKMKoBB1
79Ks/3rZxYXgCSmqT8nl2i4mZlftXNweQy1Wgf/bOXBMXLAS7T6Bn6cdLFghzguAMQMVIkrAv/7K
rl3PhE/QcyuHVz5zJvq+Q1t3OwI0bWMdkcRlXpK+wkXMb8fUfmP7iK1fGnsz/VflDFV4fgb76KL4
FCQSSyZ6HkVkpYMCJ1VP9NKIqnNsbGi44NXhaxr4gDRvGWbdsgwYaozvw/AedkTvq1Vh3krzkRGw
HcdhXQ8YX0ir28N7iyvBQMQJRn9R+Lsu+SAVgL/gUrgYp+csa/BINWSC1tmitO1mGVJYH2WOlaz6
7Sxt29p/ZTlHQ5bKxmzQCfqlh8v3aDFHSx8Dtp20QHLkkWxr4rjeW5iblJjMxKrvppHYoU5VdWur
EdfdpvNvPhOpKQWEU96mwGVi/GeXr2UHj8LZEjUX5aVSZ+zOTb/VwmgBDLSoVmlOlCySMc/ISsY7
hQOys3YTTgHPu5RiX0FHmRhgh8HWVfdU+SWOAXPvJfG2FID9ZXNg38eiEGDL0psL5WT01dVui5Nm
YoYT48pJxLnvoejq75Ft/Pb8JcR31nTEyLBKacfByj+GIeC3ULfuUkVJQPXb/mTTdGkc8ecU85Wd
cCPl8YbR2lfsdHQBOaN0zDYy1B4eHdQUj7cq9t/MjNEjuAxHJC+Wkx59Ka8IdbziDPyNao+Sx9yu
oe3wdZOa2dORiwX2LrTpnpRpiMkQ7Dum6OirwEgz2gXEoY4xqrNu+3Y/dv6HNRfW+CzJQFCVpt2/
MTtr/XVqmHqlwMs9Zmh9iy5orQMQMvOM1pm+cs879GW3MGFONZP6rlW8icfOXGb6j65ePQ4QjzQq
IwE72okh+eMhATVU4G7MtfRgxvLFsMO/yiYsAmq05jpqIpKMo71T5nxnBOQBzaVowi9J5z21oGAE
rmc8gokGoTwVqMwWCDdQGCETGs2ul6bOvww7zP+xI3QmGzwprJ7emaC9RFuPIWQpiG3rbzIskSFV
dp2Y83AmrRToaD8BwNDXzzo/ddvhgMxfNeyMZGwWRVMucoEh0WF2WTOKZRM6Hv07K1QWg4YJJPVF
uFUWrBy3JWQHjvri+vzsIEL51ndszj1FggXM3GDROFEqgK5mOq7c8uDN+b55CmjVDJFLsTLI1FbM
ZSa8dlHw6aB2uvOMnYd3wYY1Uhw1ZWjTWu+t01mEZSputEtrlo8u1b+6IplZhD9qap4aGawsXWhP
SdHdU4fRRRZS1RjuKq/PCYqzwH2R4w127J+BgD4PK0FYuRjsP0wHTC7m0QrOOqatFAR8oOBS+XAG
TuvW8Jh0nl1M1XNGExeZrdvvMkTbmH4LL16XxngzCXpUOtNoJ1827nSdsvrF0Xz8GeGfpQcf43x1
e+XSAAuYRdal8wcIEzGNtb6wwsvAYV8lr6gSjDl8NoeSSW3kmsAGiIlym7CttBHFnzZ1H1oereB5
43TzqYD9O2Ek7NB4XFq7XylbA9ft0FJWe0GVqfXT2sLvYMNtRiqK97o7/gtV9Ery+pFJNG7H7YEO
MuYaomhnhuPOhNCSRvhdE84wZRFQVeMmDfNlirfCLJh61ooQsxtzkHgRTAMcgww20T9NbxsO0Eqr
PrgGEb4YEj4iQu7KS4vBt99tMj05QkK0SUtgSCjI43tDumwTLOt6+alDhFy70j0XEJ8KL0TvJ1VW
BBsHcmOHet4CWkoRCdedYGJnu+I9ZFCdoNYP+CuzhGa/EflDWsRG6Ga1AZfhCHrUV85LH+JgJW4f
Yw7vLeBfMAMbL9mlcfXc6gQ/rQ9vvNU8Fh2D+wSzL5k/9KiMEI3L6qYJi9oM9I30tZdQG/TKokJy
UHA8Fv4GXfmnZdNvy/mc6ojmE7SsvtowOMDXQzUey2mlgOCH1NoR93M4dJwtBjMcCov6XGo7GzD+
0//Wdp7mbgdabymDHQlmhqHOfL6EW7ujKww4jdF+7U1oZisMAKN/QodnVrOP0rOUIx6g18LF5Dyu
hEieJBNAHmw5qud4WLIbe6vZ7spR5GzklwNgWlhb9vDgvUVBXLrc/60uT6ZB3xfpjCCi8ha2+XML
OkaW+pcc0oUP/CElaJ7Rfspm3NJrvbqh/WG6uG+xrGttzBFyqsKXgEiwl65Ss9+6tkEYvCE0MzFb
19yHa/P2Tg4zGNRlJTbK39o5xjX+0mbTQ+UW74DBt4M/38F/ej5hVTD3dWDzuMVEMLKq2OdjfdRt
Pl/KNSL7WEe+6Ua2mc0UC14cQTunorpAxNV1tihAnyrnj+XVAb42/6jj22jj7cS3mQTpJjDKjS+J
9ncuBvqjhMpgo2Wx1GUR0a/nuvnZ9jWdSQ6qq23xzvmBXDq6HS4DeFjIjx3ECwKBWR6xfp7MaIcz
ymbGpIpr4dPKCd52AzlNMLAJezzYsJ+bpYsPh45ilXo/VoAzLAADDUk0x0/F5MRxjIMqiJ4nD8fY
5b29nH2WdNt0VmQmultu/8h+X5fRctZm57Rbefckj6yFPmIZp0462IFMOZsAUQ+XmryYMyHdyH49
0Sw7tLBqk8N4CLuz52pbYwTfghN7y4wmJDxpZdg/TETf1yy5JEDssuG7sqO9Npy7onxk1nAJepdx
wDEvMOr3K7Oly0IkCChMsx5bHF/b7hhgPjQm/P3YrrImXTtlf+zNeDcYBL2yHIpnaFMORWQ0ppUL
BUfTV6kPOXRH9tJot6iherDl/0naXY4NY/ajaOXUgcM2QbQds7FY6sxJW+2sJnMjJntVEKwRE4HE
EgoqdAMsh4wUUS6McF8IsemtcT2ChKDqygKfHORHRMjcKc55SFpjmyltX1biMVTh2uqTVaLIxbDZ
y8EK0FWc2FOyoN6sohGTqb3wXYoEkgJNFRx7YnU2WGY2iixSd9iYCtN6/9bS9bfziyCBVUAd6Sk/
CZINEM284m3KQFcr82ip32xizOV9cPhJK31Vs3+fvFyncyHLxlsnDqZs82KEzI4gow2wC80AAX1V
jvsiQ4HwjHVlV6vJhC06kbbFPyhJzwV/HSWC1ng8YTUBsO5JC+ylDwPIBoriMgPNqd45KDw8hcFC
wcTh68dQjXJ645oc3k2Z45Pteseyimal5N3wsTfXtwiTwhQ8iu6TqV0THCLzPlsgfYRSIlnMHlCc
epBe4cPydW0xWHQBscUf2/kNrgmEKRgkBxPSYmu/dpDGcvviyYWOwDvzh2JESRetdtVl9Aga6NAV
FK9iGPDyWxikrIPt4Z7Z4s03/WeucyyTBI/i8rmXHFARRpsmXfnhraK7d6NLxPy3pdokLp+bjEW8
4eb18lLhY5/Zk0buoyRgX2dDB/AJm3hG2B1qA/Qm70fEuIaghrHWnBOw+7Y6xPxvTe4GdxfZN6pN
eN/lCF8IJpYJ+8Y41d2Z1H5o4PEzd8phZg6CFIBP7MyR9K+q87ZF9sgZBLGnhSflX1Bzii0RQyPC
Sg6/CQPTjvMkIF40Tb1EYbbRmsCSkbxYOILCLGrpsbFpwbQh0Xzs3PAnKtonz5SrHs6zdO1tRHy7
9/IdNESvW1t6tZZDzwP5jtvcgSvVYEq16vtUEmT8N2mHtC/PhTjq8bM23hyzXEUgCZgb1BaPYcrc
j60UA3YbKApRvyjoRoziX+2aH0UMAUMnxJqIcDaq0NJTWBlABwpj7TB3qXx2YPRYmjE/VWLaNqX7
bWgkAnDLimo5agfDORRxs1Llc42yAZQECK896O+4Hp5SXSz9uRgUK/DcB/LXa8rsjQTxZRjpwVXm
KgkTXs4IPo+iv/MnNMLEQ00fbQ2Z7JIF2LIERZn0Hm0BqalM0m1i7VTwDPBlocyv0WMchWnwTbP8
aRM7m77VkG69fdCPmN+sd2YLK4XtwKO0YqWJBTyoidFLtE9tApoqbxWuw5jJuCU/bRrUTTqyJdMi
QMegYl9YahEwWCgN4yXvtKNjlNh3SCM58nkEvxyjcWc45MbqJ6bpiRh0BQ4kIGN4a8kfW4akMg2e
BzboIG+GKPOYr6b6bBtvjdM9D+Le9uI1SsJj48e3MjxJjYDcjOJgsGvpHDYdNFB4ht5DFHMwTz1E
jk9CXxHiNBRcHT7cOqyeVGct2Mz97E7VIeRlR0U61LX5MInA5P200/kXJ8U1TvzPER3zzQExVVQZ
I/oIV3l7yJzqImDVpPmxwcCWWvlqisJXL8BoAwpznUOkcc9CsBFHRqueJTMGIsne0Xk1Q6yym9qq
5ueqgzVhRru4jdfMoV/LMCFLMVqMuH24WV3aHgI8ttshwkonWKNAs2iOv17g5Us9zf/GGULj+AQL
Bp9WgkUzfy3rQAsUbNGv0RKHT73EYKKFEt1pUBoaIktK/KPeE3/Khe2fs/k/IstkY4LVYapKJZ5V
Rt0P22I8aaWt/562QfiRF7E+J4TQVThtdkwy4rXUMaNXExFBfbR5+0vZfWBwNHCl+yAXsbVVhbXG
XItEqtdiN2F/diErte3FB2DV5LcsFpANIHw7n6P8x46iJ8er4faQJ0CORy1JCxxW/CYTS61qggJJ
eerTXTttw1ruIsTrhEd4V8PK1L1hWZOqKKbxqLAbeGHIdBUoJypp0qO1t9q0lJW3mMCGSQck5TBw
UtQHzzB2LgWQ5pbH0oGGEEmm+B6ddpuYlEVuvHBDb92jL2aG8V0xI1+IjEo7jKtXW4wvETJH5LrX
hKZPpv255K0d2SYU6dkyyzgO2WuT8r6OAelbVhBVmM19+2AEED2jjc8GCKu5W5BVXFByBoScIMZM
wy9VMA43CJNWSfRbV8jB5rSKsaGVfbkbJRB4gzXBsL9y7cuZByUYM02itFD/CEFR//GoUa+of6oH
fJxgbRveKsvdjdY9YYIZW1dtSp6DjBvJM5Er5/hFviQC/1T7IIZwa9O5uczyYg/jA/UUaMABsaN8
s2do0ARRmm1FJqJVAPwv9u9F5HwF9JADKxmWTUHGwsQFNVRX37BewgogHH+u8JOH5PuaBhoJ5p04
w10saMamSu+VIlpx8F1tKbzwEJFc6PzwWbOmRWZ8Os05ya4zEEKN1L4yXdswAtL8xaEWSGpjo7Rf
pf4Ck1FXfyETTzGl7wETJK++mNCqsnsLdmT0Z1usAsZKHH1A4RezDDv80pREHsEp1eANK7iz2MQO
7Jey35D2sclOptO6ACeCi6z1pSrCReLIE04EIseZv2VUglbguh8yIDFfFkQ5IEhVOKO0GVGnUwWH
1hxW3YQhgnGVsw6QsggwFfpnV+aHYSBvKkCu+cVBGeVKhLBgLH4nGKC7jc3IPD1p5U+k+O4Rj+Mi
eKrR6RYNUnieZ8+lY/YL6ApZ8FzgvR8O1nBUbHAUIANjwrOTUsSZv2L2ebhGv9HFbwOsC5ELjxQ2
IXXoQKcE8ywI2xZ9Uk1TJ7LmNE7mdqya/YxBoIdF42WAUZOmgREcYe0fY3mcGHkaJrv0ziZfPkr/
2CgOCOXXTSkWh63uMO7reULL4GY2VyP+sHX2f2Aar+TvIN/1mniKtqzzEXfiuAqYIvjMCNI3fWC9
hsQ3W7xU011ScQPRgVewRShcCdBP6a+W/PYB2Wrc8BvT6RDUC/IxDFWseGNoYIomxobtImCkieAA
bqKZIUEszJCvbRoSDmHrA/H3KlH0+V9lyHnEP1FDTaiN8mDJYtkoLAXXbrx20aY0t0GNSf49NliS
t5pabp2UrBkgQvctlx8xgDBBJtUHTTRUEUsWPlzvZx7KM/5sw0vt8fezc+t8EFQK4fOS4ccjpeMe
CyLi0jmLGDBBKbXN7WOK9KrzmJFiC5P3Knr3WX7SEslzYPnWCltPRQKjBqDGYIzQblgytlQzqdUy
fpTdb2q1cIPyfZhFbPvSyGsviQ4aaLi2xmesKGc1aBseLZHyD174pguGtKCZmVT6rbOrRnOdjppk
C6j1cOv4n2RI0hT6b5YjY6A5a3bKgsPoddLjcWmFjIboCBzvH9Dp7TgRIvfQh8dx6XIuD0nE1bux
xmmlA/03BKl+g0MSTE5BsrygdBlcZ9HOlSK9ORXewUpG9iukWxiJ28SbG1cf7wQCKxdcj4ZWVMF7
OnE1e3F7kxJQBB8OsPLOYjpFXJGziaS4eahmhJ9xbb3nTqdSVm2yqSFT6NA3oHNmSDcs9gB6WaxD
6nPr1LbPimHIxPCmxflkwePcc3OT3jtKkOTWLVWg6rWtL6+JOo1kxuaVP0pqC1YyvNit9uLI7GDx
NfX8UeUsc4GBiLsN+VNeXMCYUv5NTN9dL1jWxIYcIBAW+X+ssl2fYeJAMRyMHZ/ukw2u2HcznHfU
wrx9DFxqP8ebFZJD1NBLgCI7gdr6zcak9rExnSv51jA2rbU7jSg8HWzvpQ3zPQCC+FcVv3rH2sNm
L2OMcpZ57qBwFNojlBk6aZpvqjzdayju3GxrMp+YRP58rteaX6Vm6xBR7iYujSl6bdBbQ9xkZCK2
SYmTawSnibzbM0cwGQZpFij2j6k7tzjrfDablDClTzJgVFQqnjF3pWpQ4MafZfCAgypJmt2Y0eFP
6TKbwP/Ybx32p4QJp9FeNBa4Yita6OOIm/orat8xmz9ZrJWrrN/UpZieA3bmj68jzYUXHdeEcxoL
l9rZ2ZTF+O47bDw0c9x8IV78CIkPlxaUcN44Azia5rfAI+XeEN33MImSW5QFOOi9af0SgOv3Vj7V
fo1+XVU5PwWmvhI3ZZosI+4QxYMX4WdpcMA08Vc7Pfrh2+XtzoExO5IFOYSTbLHRw2BZzHunhqPB
XkVzPDRWv2jgDXtudQ6y5isgtmPgwgug6s3TJj19MZGCmujPtO8zfa8+Vg6bNvFEafH0lYKq9qiM
uaVdh8WdqqKLAvaFYquGgv1R5blqnVMemru6Iw5H+KBjIXxYqi0Do+3UfqTVnRiwz1ArPEwxQRby
qj7uhGDV1CebAnVscYO3zd0I0iNETuSbn0SIk0jT91Cb1powXkqSPUOYr2QHXpENHHpcrIkorb3G
X2Oe2pADYqKVLUzc0bl+cupbTKnTVW9pdbMbCpi50AAeF8XWJrDV3rYpAuMe+Oy0TkofE1qGq6Xc
ktmEbFZygD/PeKocgXYexrZ824l5Ur3OjcRkK0T1kuqtsR2UXO5O4e59km6t/6W3I5EWHehWhBRK
1gjaUkbEM0kyBBn7QxR4Ogzn1iMe1APIXcLv41udbezodUjCtaoZwDvFqy6I1xkv83g6j3ceKBjt
Wc4OjVGdNfmdG+9o6NzR3q1jxWFMMRvm+lqprxQtO8p7ZIfk4CXeKVfuUdD1SMRpm2ekD9qlxj45
F2iCFj8q3AvQ0DYuNssmupnTvw4bbkF+E9j9rpCrmOpRi577zgAKIXbScn+IE4BmmRY1YaDYbi6D
yUKEzNzak79w62PMozFaHMCMZLJxBe+pddNFFH5UEhiRBnqKyPsUIvxhNOolm2nn3AzC6PSTmReX
fU5Tj3hLqmrRcYloxBVa0PLc8CaZzcT7A3+IYMGFUzdnDe5RHjyC6M3q4kWNY9l3vjwGPELx57Jv
URhsCvpFSiR8CtxCWEgqOqer3X8aYBPCdDySVXrCrIubQHL7OM+Z4hSiVvFACKQB2xFq+ND3DmP9
gKZWZPSnFfSpwttZfnfs0zlilrNWT38BE7WW+KrDEHGbnKtGn5+DfnamCBah379E9Lipdu5MoCjo
rAyy4vonkje2ej+5vBWGxgwmgbbK3whRtLG0MDgCLk6ikEkKe3dXg88z2eMbJEJqKFZYMHhgt03V
2CDdxN2ElLnw5uA2YWnkKmBpfh8xX7bulSzOGnF8VHgmyxTIxXOBoGMPXxkxuWx6yRBxybFJ/YPN
sxS/76W6W7LdjDFwBxzNNQidKtAP44yYtuNLE5L8Zl5Sdu0dMJTne8uArrPRWFIAUMhloGSxX6D5
VOOaFa8knvFM5D96ykAUp+acKLDj34pVAt4gtlGm4MGl39OczJ89+fQ3y5ktg6+gVl9d9R02vz5Y
GYla7gTdXbkJZ2vgrwv8llUSsPbgazJvM/UavKdVLtEPfhNH7FtzG+s0BxgbBkcRYotP/sRUILOv
1kATR5I/8winROJWBxUNhbcyotliA/9+ctlaQVw1v042jOSp/Y14DXOQoDWdSvonk4+RhWYhPn+v
uRg6Ua2NK0+iRJMy77lxkBC5XO+vg90zUUtZbbibPYPhWQuCRVSxNGOQS90ZD07110njpZ0irLQB
ZZmS23Z+WJpH6q/ZpZmMs8XKSqjoWGx3IvHQo86q7NVnNKLaeZoLSarHMWUHV7fNz8oykAemdUNA
NQSi3BHtahtEw1i1q4FL1p59KxEGAtig2PlLfxd3jzLylgpR0xv7pRS/Pdnx3HuZxqsqX2oD0Tgm
d4iszNR7HWUnBQ3cZBbcsiGvSR7KuKbNOcLGDlKb0HHLtqRBrd1qOEb692iRw9WfhXEaPR/jg4lw
5j0F8awdZv/iCX09048mtAcQ15NDCe8xK8WKRRK+FdRnGvLNmQCazQ6XElmlMN4b68eGDWrwgKYa
qYi78AZSybzmZfzW4E4b+gyS1nCsQ3bM0s+nBODxG5wFVjRFIjybfX2yh9uLSR84eWfgjN7WrCvG
finaLZVSrf1zAhagYqwd22ejThYRZuWkosSwiCEFw2tN9mMiwKkK1htz57c0fT2/7xGhOnGos8LP
VPx61At18K38lyqNV6VLi00li9VjYVtrzbsYFMa2xTJkMDjtnAXM2q1OkTWj1EiTVA6wv7OXf7Wj
uSwG8npvof7HtoJGwxAp2YJcgOn5ycU5oomIHEgOL3iTsXkRLYzqdzAN20a1H2G88k18svKWJ8+l
9W/GwGs8z6n6l8yaLGtimuRDn44FDnT2PzyVs1WJYB99eFPcHBYFO78mAv4AHMFub5Vkpqtes4EB
Qnhvhb8yWhdgNgCk9C9NzH3lo01hs2zTBnbZy2zYaFomKyCKuhEmBcKTb3D2s1ANHGtgs1QtOmNQ
Y7kZTVCTrHtou2N2yIZoHzLmSuuflG4jJ+/5WsBAyZNh1SZixWoHjjq8GuOmadnnhpOogtpj6C+e
lSxN0z97vb5PYsLLGINt7NAB1sxyHoNr8dYCgRK1N5FCLDFSvkNjC7yf+QcBywaK2PwhIKLXKLpp
sdai+teiaIfWaYXRM2sZguEtT06Dk6516e3s0MC8DhkCv5+Z418kvxpqPsYoTDGxvXRjYztAEp3d
2tSc+eTumnzdI8NAKZkLyJo7aErdJ5yjC894UwF5Qh36BQPbtHotMJiz5uFo4JzSPZw6lD5BGz+l
4Efyl44pvdPZy7qxll15B+mPM24fttdgqjc1lWyETON8qPpo68ucr+izoASaY+DA2q/ug+LDvWbl
myXzVeVtex8532yOhW5uUgeQ6PRpxYT+cXgK56wXz21Kx9vxiz1h3kgUB2cMHhCRHWXkyWYDc1Gz
zBEQ5iCCPYtSVuMIs996Lzn83Ch+LQNtM9otsly37dhB0QekhqK3JGcSyIITrfkdMeaWRIG9+hha
8QXLOgtCEbVxKBSSy9pUa+Tip4iPcowUjyn6nnVyJtw1FI7tkLMwZg6NDxuXq8jS3gbwbpGDa3Ke
6bTZEjSZgSpb+GxRhCKhTaTG2IAw/SbI4aVBEyN+WEiEOf+i/Q/ehs4iC6RwmyBtzwH66IgSR6jP
baugF+9i9+iNzxxImgUqtCvLbVkFW1FNBL8xDvGvFNrZ7NjS7O+FwsGIVcb39RdngA3PerbMTonl
WQthfnY9dFIMo1RGy1jhYzaImtPLy4G6wX825/Jiph+of47/MMSr2RA/7JOFrj9qSFAxe2NQzH06
atWNpJNLshFfcQG1k3FNTkKvtP/l+VeI9Sct2JbZNs+lL1+kmW/ijOSNFMuRMlonAa5+pp7pFGLN
YL+TCRpGPvQ6IZp7r8afyYKmQNyqPIuQyRMSj4mlPoYSLnA3x022rd1ncI3NdC09tRrreu+Ob0a3
iyP6DSxKmo1NiV1iJQyVgP3grnWZOmbehJDxLFy1OlxWLsqbHawd4bx4uc6DzY8fj4QOMO+bZwtC
Xh6xyrA/h9pnpV2GeluMPz4j1TFjheJZSy6MbTDukiPiQvFBnGk4aCM4xKa9zXs+JOufDw2bd98f
0qvJ/lkPKBG7ItDEJrPdKzp6q7zq43MNxpEoCCtLtw0lgwzOXdUuff2a4pXtOH3MdcVdqMFAbBr0
LdNZJin4lCRn4xlTN3ZoZZXY+mggagyPGWd9hTPWi/8kqK2UG86CjTV1Bs4fjLP23enOjXNurHYj
PDxkvr/k29x3/EMtekiMvtgxp+yd/LnyiPv3N8VlVVRsbWQZEoHUAEt6OwgsndoT6bktqbSbRYC4
GGoccS80rU8hC3r6+EvF4mrWNv3bMUOl0ogoo7Y/iaAimRYuhAdorr0F4sPzZsy3T+CNbIL57s1c
HKLILJA0UbKjwn4ykAhDbtmIF7TLrs14rcMLVoAN5/ZT1kogKdrBbAE59+5e6JfE4Hhkc6LJoqN6
/MkliGWgFML/9oKbhaTHCr2uxhEOfl+b2KdivgXKu9dKHh1cAY3OJsB5Pbn3TXQxA2SVYUqx/LWn
bcxSgc8rwbjfO5yfffIvHsTKm7kGIYE4WvAQ5JOnymWNnhiLXzXdZ4JnB7jP2IrsK/G6HTYkxkXc
iPB4MOiW9Vc3vqpI7LKaaWM1bjJEa52fkm8ihBeqFLt1EBMQbcvLfMG6753+ysxLgEZPwxqPI/BP
GoWK0BVa3VPvd9e0vcfSXQle96Z/LXPxZALDl1TsifvjdA3/IOvQuITz8d5FW0OCy0iJhpI38SC8
nXKBZzW+ZuzV5NZ0wl3QF6ca0cW24e3jOvRxNtWRQBlIF7r5N6lPH4pwP/wlOHsd5IEYl9Mg61MV
1Zu5jOiE+ySoNBIoaNb4EXr/yuYem9iOb+3sEehrXM7GkvDqquQhDL1nEMoLxUZZn8F8YLbLCD+1
w0UFACuPv63WYjsz08WED3d6dfyD7IgQ8wlapzB8RPIbi5yIPoX+WuIPKVBzpvJbaS9TejLwD/na
V2Gfhf4vNk9+f8xbQKOp9gJ2mzruvaJHZr0wAGK+SHEySXHn8R5NHcceZXp6dFxMCDvdfbUj1BgT
p3b52aMzmUDymFaTXf6I5NZEXCqLeu3GnwnOoM4x8IAcGaSRR9Q2VTSTs5u1cvaW/63kJ/6t1xKz
5Ih3wMTKaXtst1BXdtjsVL8L3QecSTZKzfS5XT0vN6D27aklI3Ignctq8ZL9vtFnIWdD923mMpTa
2YPQysbnAKd+hlTm95ew/VFoGime5IK6mI2CJGINC74K+GmJA6lOwBF/m+orVue097fS5h03AOHD
UcpxssL0aFgxSZbBX82A3ay7aRP+GiqIkOTAOJ51tmrH/CGfb1BnoEApyNpMGGH4301arPoU2GTG
kQrsIljbzRVilwezXEE6TaOT326MRN9ZtMI5Wk+t9SyOWWVkHzDAwPkOf9vymx7jiWO39798sc6t
F734Z8MQ87GKeBq4Zo7nkS8w6W+OFtxYZRSXFFwAVHSc3a+u6x4lk1BT2/ThY973FLIfTO8/89Ra
EjRGs38F6Shb8rTWsIurY8fi8ZoFc5QwstdwYhTLGiUi7i5DtgMhl0sAUcTbUutOgtTFW1b2p55E
lmvnkMcPZfraTeZS5saS4caGne4K5bmzs6VdlRsVt9s4A3bsvXccr1HyOhSPiF9YNX1X8baLHnGC
Ys6U0fVXjXomm8FG+miTZ1sVp+CaCMFzjhOCIs+p1foT8mZqvnhMwrqaVNW+np8KGv4SCd9siE4M
Y1+DginOluHsx8m6Z6z/NVvrr2E3uk0/E2rdR1sqqjLnOUD6qOS3oFXF8vUFdgD6jLtvsckLOvmE
AL7Dm85CrYrlqQkA70tED1LMwig49txjB0BIbuXCgjD2IVgLqwlnyQMHGKZtoXYlJqHIJP1HcaCC
cV3EeBIopoVgVxlPXKSuELdhZtsuJs11b74E2ZvRYIC6+q23ZBLJNXSAejc0mG+q97qdtSC5MJKz
5BEdsKv7GecdDgHiDEC7Nex87tVBMBB58pFb0lgqYX15yCb6yLjfRQqu2aqYxpA1ti67cZiDa7l3
N9t+WROe8RCMdbsm0OsScUxIbaq3wB6/c0eCynFolBJ8Egg6zus4j7mcv4TuY+i0BYP95dB/dhFn
Z2pcE/5bGsbahYfiNrtW2EtZ3woV/+v9Enx0/2KH2rmgJeL9SHWiOvBuCPL0uyGeW1uyRaQeW64X
itNmQqcDr4cPMD33WrAgXSj4eQMksBDYTBe+x6R0s8m4GDGzxG4gMNCflBEcanfAmjZvXAFxgoLk
Bc+d5b72UfM9gVWxuP3VBG3SxFLTB8cu0dfItweTQSvAbEyMbFa5Cf0xqMcQ3LTwX6WfNfR2LehO
WvPOJ7sVJpUavj857FT1pmx9IWy6TDwPjrsIaak4qoD8xeRFxsfoDN8DBkIFeN3xi6PzH0fnsd04
kgXRL8I58Als6b3oJFLa4IglCd77/Pq+6MXM9PT0VJUkAvkyXsQNl/YJSEVqNfyOvjx31t2JHgog
Bekc+iBDUd8Oro51ob8og/joXBhnzk1DCExGSs9bVEc+Ke6n9IEnYoQQyW0cSOBGh0rBZxTAQMNk
3dYA7NaV/PW1hTtsfELU1B5Yoba0E9715H4lER+WT8Vv5+1J7OYc5R1CfpTDJKHSa0lGYu6bRDOn
dJTbsEo4WCzqiKz7gNVZhCsqQUN+G5ciQJakvMgKjNvsPNaa5O1S7Vt3WXK00y8/69MEVIPxzEJs
7H2v/ZjYldN2wsX1zkm3dETsbK6mp4b7TmazZ+KPN2VAimCbqpDVNMIu43O0MBEWAD9vKd8P9OpF
FFzxCS1HgsYFit7gPD1LWwYYwYXDOVWfdNor2k6A5MCXXD3r4lhl1kLPTqPFu91EQBua98ZJyOfp
eB+uZD+2FWbOgMuF5DqTppc8fleqZ8EYX073rXFbaI8xHRaJWW2wjK30khIGyd28ssCnsLulzFc7
qPW1lWyHcgeNe9gC3Q3VmokNhlDU7DEHbRQIHsAb+pfT43fw4F3iwylunfPRtzrrG/OVyksOnCxC
JfBqdemjKSq4eADfp/Fnb9OdwjyKaCXUvcExSonfjKLKY4wEM4kfbl+tsso8eMQwaHRRoltQYAeL
lwbzA5E0VyPgyiu+lX8OB4LBNRG/MxH0dUdoipOQPV/1OcKZ0QPqvGBgSxOtH5zSEj+8IPrJ3Xvb
ZX9196016AUAtRkcn3aBIxOHbhvDE538ZsYs4fGIerbKq1L97gEAhaaKAwN4BRlGUQe7GKW4muZu
/ybJ83b5VEHhUiaJdgCokfBkR+Z+UEHNY7QZu2GXwpVySwjuUYFA/tX6bLK6fI81nN5sG0uHsRbJ
72AS+mXzqbmYtxPqmpWlAhdqVP4SAXLBWDuoTXYGyXZvjXybsMjaDTtDBPJojyrN7QRZazOMSEUD
fCLjpQbDpsLlbnFN52uDqtWh3aNjamwVSAUs9T4+jfr/T3lsVZsxqy55Hp9KEh8uT0iPYj8U9bYm
g5c9c1Ft+lRZ6dorSB9V+/RymtBGLLRUrrBG//EjJMap3aq8JDhV7Axq3IcW7FkiCvdO61gS7yjE
gIJvLDo2eSM7/KTA/0sjYXCxdRzpBIbdxLlHAvNpWkjAPwWRerHL+O8jCExFdKvAhdvgwCV9x5um
qNtYZheLpy9zHwouXr0hNOv3G/oJ6IkKUVmJpfSCmoPyoGl4FKYhJeTUUhNJpdgqCLqFhWTQsmcq
o63qn8IIbWib6hj6MBkTMNCNggpevm3dXlWuqn9P3N+JK8yUvrTZiAVRuujrYl2V2cvGD9q6nwZw
ApsEk92/FRAuFf/dNX/U1gVH0nL1fHQmSVq5ClTaXvwIfol7YSvQxtElqxFHNXdbk/mJtEupnw2E
Ec8/c8OcMy7ycQFSkqk3ao4OEXKxmrCIEIfU+MZvXI8PIIz4Z66o/tCUpofjyJUXEQlLb8RdEC/R
iDTcuBenuOk4O+1/CaNep3/qVbJsbA2A7qXlul70uArvJiOFAe3GUv5VPeO1pS7N+qXZTIFbr/zI
O+64PJeYskPjr4l/NYHxXnmI+JjwV7b8HfGZ6M3NAUVHg3EcA/QHCCGeCQADD3XTA1Lcyn8+lyW9
RwenPldedPez+p+2US4j4ju6Sy8IYz6JZD5d6dY3mbArXK2c3a5H3Kk8WOgXuUWdnzzY8FlN/LGd
xbtlZ2UfVbOpUOnbEQ8upwsXuNB0+MmRL7RYNXwKB2svsVEbiYm2mERHjajw3JbHUvCs2yzoUb5z
MTcgdWjJu3COybCSuLIzPJg27wH+PGm67e3JO7Ky0K9V1i/tQ+SUINgzj3bQFnxYAktLDfcBub6Q
mGH5mevvddAAXNapK+YQcP+oWAiTZOlElzY7WpKOqlfPnGgZ33LcRLhcKOdo221fAVLm7OyefcbA
Fr2npLPH1uIOyDht0D5PxQU9JV1x5MKV8K3rcFcX1j1SftLgTefIqG2XjPaXoqVLO/inTdYxvqOj
86soFFoEp4AkjnS4YuP9ZbHerLEVKHxqRxXMOjXAdnB1ontMNXA9zIJULnqNGSbk/vYcPcLYh7g9
ynzvs8OovVeJomqlKmm2GpzRLSu3ZbuveR50JOVg0xVsuMvNdK/XyFJNm0XbpGGe4a37pvZ41qiX
RnwNMDeF+LPR6By0PNv6TlMO8hzWh7OYdoGRcqpLGp3ae0DdhdIXq0FqrKKnUyY9DtpfJ9xFo3El
sPO1Fz8VzOK9eapIg49Mw23yrqdwTZH9uNkXcbeM+fPG4NOMAjllZFFBLjMJxhWc6RDYrMOI2QBf
jGlM9u+eRwSazrW/Nn465h8khKFmcG81zCpgi1hUYDmv9G3e3+gwzwHXEi1YCe88kHgzkofDV+AT
D66LkzcBVDIyv4SIbQZQwWbb/jI5n4zJSeChOxkTjiGeZxmmp0+t4nf8dPJ/GtKJuuuLva3+cxWs
WQSnFHYNkWCBf/CQ7agwJzj+kYaSqBqCBZGKDFVuqortOYjcnWsRIODqBKaYFmrgJROn6zuwmAfA
ADssLd3qNaQxL/CUS9G7VlHaJya376PhihmlDJ3dVyqwj3zwQ23Ed6ngsNHVrT4mxL6uXGDVSqHK
DZOQ8z52O58vL2KwbnII1bzsbI4pfDr++ElGaYPdBg/lqSXJrVqAWll/Sc5lPXtE3I9K895rnzp3
Fl/+6u6zY2cR7Ftx5N91964b68JaKFioIpBRNiggeKImTfJ5xMJbrlXvkRi3mA1diK3GxBKdaR+A
8H2W0qnLxcTcmFANLfcfXl1u0vaG/QWWgRnYWAKGLqcENffkMSHrLQLGmRj7YPzldU93UDH71LRe
+Us7hCAN+yp5YUmcqwpYW7gYJSa3KGC/dMpJ9DYQ2jLSIY02HHMV08j4DLlw2OaLmwKLfT6icu+5
HplB2tedY4XjzIj+ej5PFJJEeXVwzE2FIDK2+GPDbZi+19mE+oc54slFSUWGJADa2CVBYzC8Pq1n
0SEazA+P91KUEQxgGeZkBDGflf+yu78yHNZFcalLyhttD0nB25U0TEacRzovzviRQQwYiENP45Ew
mQKiuw8htAwfvHVSJreQ2yVChEuHsIUplTbvJn2hIM5TlQEHjT/9oy9zTPQpNb+qbIy37s4KkOtt
gXsI2wRUBTokuSzMPeVDlEenv5sm5aGdv1CsDzeFgfIRONmSUuR/FoaYITM+3AY9wgcFQEK1zaqZ
aOAFQK8aQUZplsAiP84UdHbBknZAM9e8gHRFMSvUq2VeYPkt7WGf6vTs8IKK0EhaClKcU5GTj7V+
DIPok4CywCXHPPYAvjMDQwgXyU2DX6ckzM9M2khYc8WXEr/cqEKTCPZ18laniAIKVTFMUfpO965x
c2gVbsfanJjxomdvHr1F8TUYoRu/MKERj6Oth1eCUd8Ey/eueK+Z3dSYuQa/iWWwy+M+4X7HFWXZ
GEQIjRHf4yk1eNAnzx9GH1cNFhWsKb38MadDtMo2kWPzHIGgMn9tg8LSkjWTUdXUlMuZL3jNWS45
Cgx0wO2arluTpJgbCaew7wTsrv/C5JKnxV5NLXrR5F4w9SlkV3DVpZxzUmmuKm2vKUvVGEWGLkzD
pb4Ljzw4YZ9/Da722Y8wdiXqKoQmE5tjuKDUfG7kh8R9GvIY4bDt8W37BFCMfsD19tG0ZK15OZvG
wRx2GH4V8t7hPq+pp/fWTd8uhEHLe7AKqq+of8X6d5V9NOi0jhMhxEgS4Fgu4R2H1rXRBeOwOu+U
VTN8+qM2w5yLjremBSckXWipuwDVJveO2XgAIqBrn4YXY7jgG1Ufar5fDX5abswuF7arx4dEb56+
uUao1nh91fTglljXGfUbfEa5cw9APRsjsybfM+HFayvf8zlXQLMkxibPb6n+YeMLCc+Tx1NVmZrx
hOEqwAeQhyzGBbMLliE6NyFKYEumnwIx1zbJw4qlxfou4mBoTGYRfGrO9Lc0EnUA3kFWFtzSA+SY
WKrvvcNuk3VtD3YhwqAydohq1VuMVcLRd2wDFmX8h1/fp+iSa98ia7aEbyCsaPMS7kZlI8HwP6X1
TTWabUkNVpHvTO09wiooDnRBq8kGUGmR0z5t/rX1SUlukXj3WHeYDa05UJXTlEHS4K3IU513T0qc
+RPJBZQ3kNZ7o/hNkeb5aPT2v6jeNQRtwq3qqosGUIvOsVVzt2O4q8ddQFIb8dAdd/1EN+DgSo2D
xWgextcRtDDby3rcuOKr1S5F/4tMZHX7evzNsrsXbYTPXnQ8Cf09ABNtrOCRzUzcUtT9kVmCMeED
HlRnuXrtih9Ne1ak2hOuT7ECYAeDpjlRvcxryss/3g1YllK4QiGGHwPuZf8nCx4g4cxGHIQBvsap
oMdqLyM9a23y53GcCe80sWGru4zf7XYVmPfMe6+bo2/eY+roSP6DUJrGQ0r0Nplys6o3s2FjCM6N
DURDYKzn0+6kd2GR0cepPVkYcWfE5Sdu9UUbH7zkT1iPPGf7xSoL1LunVYx93wYYoV47JsZxypT7
2qvzn8nUBg5yjOUuUwEE4tydJxzzirZ3xGYkxRrJLyXgDTTNR39gP4rmzZTtrHap+EBcirOn5JMF
n6GuN5k5LMxyV+BX6Nh8DAy9NqkBH+BOjJm14JFsAjbn7rUVWFtYx0Yhh5UDMfGbH6IouGErLNXh
kZF2yD5Se92UV8IpM93AKY21y5PKYux+FfFJbTBx099Enuzww6Z3JOGWrCPMPSgaRvPmAeSjU6KX
sDEsiA1qyjOQJxJkc4/Aoj1Z17EOSzZqBtIDxr4INlAvjY0df7MOKNx8hV16qr8moOWFgKk1dis8
NbCcQ4QuDGeavJjVSHrkQ5+IGeajCbhD8NUbzA1olhPDoYKUxbNR9+Tm+eEVLp4tSCw2hcqs6Srj
ZPRk+ugHSjp607iDBIa2zNVdizSkoe/G9oRfp0YnZBthqltHcp6AOUfPWeGRbr07tCcLU1DONcbT
UGXOiKku613SPhhWueUaLmgkCg7ZKzOmCxhjQHsqTFeHUCOtrtD8dvPx5jWjAtqA9mjYHSNjTVuM
7Jt3JccbXPn52L8CSsZH+aaSsM3aex39wKfxQqxjIUCLBGYsKkJtIU1vbW/EGct+NCaI8MbvHBjq
TNZfKJXE2BiwcfsksJImPEPC38MoOwP+N9McOksxk1hyX/Oz5veLcv0Ys7dOsqumTvtIxDH/UA7W
QwTNTnrZOhEfJmp54/4bxw0BNlP9ijTv00A3MxuLD3I/04wfx/n2OpOqKi44+IVt1yXyeU+7dYu5
Mi7JNWs6zBUGTtfcOJJxsCSU735LPM7RlBvS2CqPcIbt6lr15h77/CIH9FpPvWBQByoENs19Tb0j
FT3SHKvL2rY3mocdLo1XMTB71/lEtVt4rsLh6DGAIUVazWQM8WfVWFLFhQ79IbQj5r40OWQmIP/V
1EQsDX5IIj7kzbiWKn+vrRalXW861hMuGo2XFQsT/R/HktIDxk82YciMYqerSH3F7Svjaphbezfb
jcoyisdDKTi4Sjxr76LFgaleXFsjPhmj/a91rSeVlu7ZV+F72nQoa7rq7IuKIDhNdcG0I19Uhrqy
EB1lExwwtEKiMcAkBcehn05Lwz2MuD5KQceEzkuAPFBU5Qvd6eZ1Kxd1WC06xvKheVRQi9r+0CBY
h0dPmOhUEX21JFKMZcEo5kWf0v4MsR0HfCr6c5b+Sv1H1a5BSrnHSsE5amHW7RDVcS+TQMQ8XiJ2
exix7Z1Dp1Zd732dvhv0QJV3kr9L/W1j/uSwUJOIq4vtXaUhz+2QsoDG7r608DDyolb87zKPNrb5
wePLhSWdLuVezmBmNxGW1nJmox/3hYQ5Fq5cnLPFxLFrkKCGEj/IqMydACaWmW1wv+xE5K1asGtx
hSEvvwyKtVVqXsMFblZjq3gcS8OHoHJYa7+L4c+IfvR+X7X9XAh1bZX+OjD/cizrElKj0/5FaUH+
AHo7Ok1vnjMcTCxgn7HSMFI7c0M7s38hi/GetlxXOZ8s52GRF4geXQPlkkVWDqjNzb50dUnlkZFz
JipcsTG0OeV+dD4tFSgQsig6eeRDg1VosIVOpVcpCz06ZFeR9RWDUke0jTEuS+K3iX4qJiMYQ0ni
HBTgZ+ltkE8ZfGq4hW1rzf2L2/TdqrEHPxTtldtP3l9RcHBxgdGxIfODyw3Gs1kBQm84UPexgEWi
ggVwKtiFY77JzT+w4sC7J4wFJX0KxCOubb6lH7hbkhgNNlnJQ055QHK1qVCbgD2O3BdQ4yzghVhu
gUElT+JgR5CRxKcClqNw9fJ0k2GC6rlu1/RKVAbfHTBpKed/jGwSYMaIGLJ9fMOjEvD6e++0Hs49
Cyaf5fLGc759pyIRcC2Qbt2PSfwJrHNFrgP7kek5iyrlUYmhj1dXElYL8k8z0h0KKcZI4PAaBpqr
8ftSk6MQhiYNj7zG6qLSZqTJoVSzWSccUJHyUUuHJirJQbbx/K+QsJrUCAegqUJA7rng+9pZa87D
8D3w1Wu44Fx6z3Crzm3sJo6fHhVrwC4UrHwqGBN8Aw5RXMc+GLp9CZwvDfglm65ThzoU+enJcrk1
5VZ2Dq2CNm0a2hnphMNNNoP35ATgy+ko7MtzEdhzzDyadyM3qlpfQt/JYd9Z545YOhKFdiKPi/Np
JxmDIBrNu15n/wgIAMiRkiwj9TLYS9Aerfelym+LBDjmmDWQp3WOxU8z+l2NQ2qkrChF9Si7fj7G
Bz/H3cuOpTEOtfpKHf7Za6+dO12sTEsSPtdIq2XELKqlloHz96D8VayKIq5vpkrB5djtlZLVo/7r
1Nho+AwT5161iGINhaU6C03cIwsTRpvpvIJRW7IXWPmV+z4UxrrEn6Gz+8QusYDRMUXU+PPNRczM
bX1zlq4LHiy/IhaJH9qgScxcBTnfcof9m4JmI5Y6WyHw/DXPsuQ3ofdALwGk1+8mBVc21GiQ7pY8
DpF7pt4H6D1rf2OpRgRveCkU1C+lnLbgH0XasG55iuFbJN6qA7evjv8SwjiCvFDt6PTmHTRQCpH3
2af/tBxcD6g8jIHcRjVRoMdZy8L8MHBsK/5r0HGIBuVNYQOe1uG+Yq/mWnKnQ2RkVbsdcmwjrrmd
lllUiDGxtfMaWVTq30q7p6hy1tufNWct7X/w4Sb711vdEdvFZ02E3IVYZnLxafHoBBOtRAuhwWir
uMQQwBAlBh8hibddY61KGPYS0lFQkCojmhrYoFhwr5nwR0qAAbm+YPvr0EfUJdeSd/00LAf2j60W
eFZvevVlcS7XFGRa449HK2I5vIvQhUsGbEHpidpwm23PsuaTRIOEOkyPxrB3WYWbAc4KA8CgxLpY
3idMUWVcisxbpdxUdXFzdHdqsF6l6j8I3XOV964b7whWz7DHzXAxWx314wPG/uI3qPdipKsF9Fwo
tjmlSQZD8ggV1x2gHtfnKPsyW+NgT3WE9COF/aZNjoHCe9Qh5P2IwrPgWtikAGC4PTX/QuoCOBGo
kJpoPrO+feF1G4gKjM2fY7y32GOkex+JmMQuyxbAanluLHXwuBEiDk0cCxg1LOHTFIjdeyX3TvT0
wB+bO16MUbmv6iN/EQcUmPGaWvoVbeFI1NSXaczAoKMkdai5h0xqycegASTI7aWf3Q2MXCZra635
CcpsYbREyBQKImEVSlYRLuvTAF4zl/NxwDfQfjWo64xvVUZ6KdyEJeGxf3X5tJGFdVR3q+LKOvlG
RrpBfu2wYnKkJTg8Kf6zpZU1oRzR9oHvdBXLJrQFPV17wbDD0ky/Qb5ygai0/Z/GwjJEhCp7DD+D
2Etl2Ey5upIRBt8rut7Nh8Ug6H8GKU2CIMIiS44PjoFAHwEqtY7YVEsusw5TI4zL0dw1cuJkuWvN
LpfUwawBFGDiBHCdfGhUCSqrOH15Md9lbgK1xH+Co1EFnhill4TZOorZGcH7a7CCGfJLHwZk/Ikt
lW4dbquxycde/XSREwf9bNFkVeOqTEGaJSAzVfz4/EM42/aBly+APFNlTTRKKzdOwX0odBGDMyBE
81ILMcnm7iavw4XFsSZJydfiohp3Wytm+pjNUgLZNVlf4AkLC2kI7Xneaz3+6EuaRrw3ubfdNSZ1
k2e7ELi4x1MvIdYHZMQBUZOFyTLIKeqw8iCFEBGeWwSoexKSSvDK2UBk2VUQ5PSZ+J1s1YYXrWh3
KvAXvXZIIAfLlmaBjN2tz69ZNMmy59LVsCkQdbxM+O8hdBsdoz9S+M4b6MPTn55DGgbfV1hMJgbq
nVsydtWqt9ZOsqFstw0daHTiWo7XJOXzNvKTUp7FSLr3lDnvurj7xkL4ay2/onRgzUoRmdRNlFPq
HY5MzAX0cDRiReXalj+anv+M8aChSnW+u2zwcscQ18ii89LSjO4gciLDrExoEj+NbMe1YVx5ATI+
ZjqLlbPLxt3jAU9gDKtCnkZqALjHfKieekiRZrpC2zGrsH2+1AjxQfbq1Xe+3tRnUAJwac7dqD7H
9BCo8l8wPjt/uMaw50PyQMlFSeSuDgGhdtE+5PNb0J1XkBLh60ZyYQuYrum37npBn9SPxsJIMhpF
Wfom+IIGRCULSkRUcC3mvVLw3HKUkA9n24UoB/RtMnacE8Dx6rN23piF0FMeOAfnIfgs03AXIcvI
RL4EHAjUyMH/rJV2GcIKUYszPVpBdK5ieibbk1peLGPf4QjqTip+VQ9VvQu5YQplTgc21/OFMl2b
EmkfE918iwqEWFzVPi083NVEudI8rG9j2//z6uzL1v4hGzc6SmFR4+MJcYeZnLiYA1izFyylSlbl
xXFMVzVkFy+GVoZ5fcCzbBnJKdA/aUwY/JWkXtbftTFma9J1QXFyuM2HxlmpTmUHM5/Fx2QXvjQT
J4JP91SNU56G8epW5ToNqZPzf4bxEhvqLmnDt0xBMC3BZK0qcrhenKEa87qk8nMfTB6vYNP6x2xa
HLj0Qu+UbhfiI8jxnRGgrB5EcjMyjI7Lz6FZEF4VFr1DAGaSNwvtuFiZ9VEJ8ROH49khQ945xrnu
uVSTjPHqtQ8Y2PKR50rSEv3RqVgyb0Zni8Yk5BbUyfQrqzoVilNGR6CFvZfoxgwnnMsqb4R1xkVZ
dO8B30eFwXgo5DYpdrl2xE+sy2M5HnKGCx3bSJrAZhHURy6DEDpcxHZXQ4qo8k97+AWUMZJJ8NDP
kvLYZK/ctDBSgMgy1ScQmaI8Veo+poBZPuAChexGeQ0xCIwLI7+W6S9KrJ1sdMqGy4+yR9jk5Wfs
uu5WQkW22QoB2l6q3HSKBiLoW+V18wYnVuXhYmlZU7wF5c7p/7V+c1CSZIejfd5kN/DBhB5WlUvR
Rd8tmlr9is34FmbXYoD26/ZUZFGjyputtmkU4lNs96xajHvt/Pa8yTJvILhdMZgoXONZ8kbujp6j
hcy+ZXxxqqtWYcOHwDrKteuwRgPNZjXlunSde6GlK/TtfZWjf2A9dOm0UVOXZQ8ITweDHlYFhETC
NhMriDJnxDoEebofQOko9qF1C2z65rac8rO6bX1UGN9tx7pSMbChdntfRsw7IDsCpklKTFr3ZxS/
FclA5ebwM1DpvdPMPxqRdj0yfEyNZB/1tBXTZWyGC6NEVGJJ5tUTGp13EFtdgawmaLwagpNPHMjE
kZKm3MSrcAdQeRM1/JJDtx17rsegD9FAm/kwBGuYbKTEPn3dxjlZXqXWe/NQP9bSfAuDa97RWvov
Jj2BUYcFBBaXyeSKulo13IshzSo6p1/2LCcTuEozTvMXKQ/0fpPkjE20lLOT5jH1Te+aW6NgqsJJ
0FASqbXLvAMfbnMLsJa9ftPyveV5q5FfSMZcjjzbXHjCOiJ9w9Cr2A0my3Q8+zl9r3a5d4ps2dIM
qbGXzbm55/64CUX2coO7Y7drnCx5s+qNH9PAjybpWOxo2SyJjnh4HFn2egpwSN24eB3+wUFzdr5u
8ibOlsmI6beCP6Yp0FFfAfpFZ9HZRz5FUaHmQYbhLm7/Py78WAV344pcHlCfwYckwQVbHEv4tsCC
sKTgmhVvXDsZbOdh5R49Z++ZPGuBWKZYXHqwWgqri5xeVqPYVfKWgyEl5Q6qKOZbNaWSoJvT5o3E
1XY0DSVrRf+IydwGZYWSwRL3HOev2GeuP6nmlRGoCVAIHh7E9cRYpoQDsY2nFnKH/xkqR50OTOFi
JA8g6C8bBpJcBT7WnQYdc3t6hLrmDGdT9sfWwIKj+KsJAqBlp8DfDsi9XcMoNsVN8I3prGKp6zgY
/DlBp8465ThMW3KelaheDA7IWCrDs9oCl/JutJu8b5lLHspkwe92qnYrw0vhfcHexFsJEjQ7QavY
lOOA4E3JlkhXo6ftxuyli5qi1vRN8WhveVPcR20/QrxjfAxZXxUp3Z5FXJxdsQNhe6ogHXGt5+1C
+pz4y6LTnTlQNlTP9qNl1y/HdF3W32ZLUMLYewbiMp64kKCpyug44OAR+aaqoL1Of4sazBDLjud9
u90XMbQAOndFibAF6ZNnwsm3TMwiHxZe9W2DzzEQkPsQY8dRjY8FmC6/2Lv6KR8vVKXkardy+5Ue
v6SNXT9HD+cd6RknDZ9JwCsyYtCzERcEZjZZ7ANtmanqzFK1TVR+KCOJfewDefUTK+abnrPc6M4N
T310baqHxgIZAgJOH1zRMw+Nd3K7WuFdrX4kd6SOKKvaomPx6CO4zkLGa02NAJc/TPMzct4lrjQw
R+uwgwCfTrY95CXjKhA2ZPQ7Ik8RvJLK1dEOndch85AHw0rS9we/fJuSy8WEQ8p3IetlZ1DQL26Z
RwNu+iMFNspkqwP5tjhnUyxetYZJHBNQGB8r9VDHt8Y/W5T/mI+YcTGbtj7jVxVfLbAFAu0G81lG
ojwkAjfsvHrFFsCLQfjxasQAEJbRzjH+uhGSeGYv4/JembeeBkh48TkycsLECxN2pkAtbDj3PRYt
I2NVVhDiXNAP19AKj/KtOrA84aqNfM2Uo6r0adc4qLEhToTfSg67hKfASp+kmukVA23QLsruoWWL
QqRbkwbVAMPJwR1+vOCQgteMapIs5MXp/eIDJUjM4x8IJIU+VNU4O1ceG1zXo3etQ+TY4tvx5UIP
v1rzFqLj22snOBWwNJsBUiy3yJBcC0+bxwjkP9V2Qg39xeTBVemvNOeAsxxBLlnIiHpj+TVwG7Da
gRcR10gCAENFLP7uBCY9tW9Dd1czFmLpiIaGqM/v4rMUE6yQ8yhcGdS3+NFGevd0eOuCU8eexG6Z
urEvTj2RNXcHrO04A5WVYVxM62hxjVARlWvKpTRmL3P4Bog0yZF6kMHqxrg0ugTobmX+SnIkhOyZ
5R8k2ULvJ0YMrfq7i2MbfnEVsosMfmIc/55TcYcmRIqpbWQp0g+YD7oXQTvT5IU+VaqWOMiNrey8
5cBrRPj0HrIss1kYVIy5khqr1mMdGcxHcRgwacW3OH2UBknU4qmrb20J0w+LRXWAAn+l6RhR4a0C
3QESfADsGfKQ1/5BMmHADVBRBM2q4Y5IhR7rNsowZglORtuMt6SEXQzy1JLwHWdjwucriLcu2KGW
BIzjsJaF6s/msJuMSO8yQZhXZnSEcWe9Fcaj5mpOwIjjCD3b/fZ6QLs21e423/mI/ws6v01YI4c0
pWM88HFUxUxtzrgdejawPV4Gft76WVDL5xgqL0FeytNLsF6Td1pmTPtaPS7xzqXxvXSUlUUqJMDW
6jGh2LuCfZyK8adv7EWlf02uSJGg1HNnAvRV1yrIP4aG9ksJvzrvzwZcozospTIWd9zSbfsrBUgc
Qxlst1PDnXSeCTl0TW8ZknD/E/LXsyV2l7kY+SBap4JTrcZ6YwKMNLXvqCHyM326Svx6kc+n6h26
HIraDi6sQSDJkyCtwfgn8VsfvarmLtkb1NQ0UxvYG1fsNssS88vgfw/eh8jIe4A1M9n2wONJpkyK
fh/Gg0nytUOvz4lHC/BZVrAu1R7ML5BYtGOHV1J0zpx9rKwdraVWFMsJ3iDF+YeXke9cNz3+3EGh
OXGByTBGSPhc9muqahiDd+G+jMmoX5NgIT2oHvFMQO/0WbjiPW+If2JHlKgdHZfpgs/FoDxovz5m
+iVSsXfyMhOEwEx2wj5bkCT/y4rvMn53cd0KhyGehAHattv+FRpl7Vy26CcHYiApOguM7wneTKek
zcneKK8K33qNIpy2fFEo+ToVd/hwUq+a94T0R+bWeOAUN3ne0g+jejbFu2b86SF+GPQpny8stedW
rq7owKDSmczCsCPCwtPPhgM4r8gUpmGWez2IkQxlR95H+gJM8oianXBBYp3vYYIpzhkncjikc4th
3jUhnjCMucon1ezNWDBPjbOC3Q+pIEtD5hSbkjVyrj0cgk9m9sSl6wIJm8z6Db7T0IFlTe9TRhwU
W0Vd3RvKOEyHl3+2hL09QNQ08GxYAHrirSX6lYsa5pk3G3SCAWk/A6sGGzO5K5XYGImkL+4zA7qr
4hHRpvZUZ0PHhXQpKufPUfIQVeLsDHu7Re2zfgfv0+p4gHPoOdQDtYeAUJh90Jp/oBwSTM2J81YO
p7CguxnZLOJU4innPJ3XHtYNZXgK8Vl49a1QAMYWV8vbZV137+1fUcTLgg1C6VbrrOfzFpzNTnAp
f6OFmZ0C5/+uYzQe+701sOjuP8ZyBRy3aM9l8F0gHEDw7k3YvPR9RSh4iVOwjZxWE7ydi6tS73rL
X5L55VMwLwdtgxFsr9b7CEGd1O5sSk6TrlgD2Vqy2CdS+dYrPw6xcbXbhx4WX8jmu5r0MgRAy4pR
8s8y4B9/mj16GJpMgEQhMH2y06y2LvO+3ewUhdTemculCmonogcBZQ9j/ohQO1Vqc2SHw6Me152B
DL5tYWAy/NSHVmeeYddVnqP4LMBvpc6XMnxF7aNt72NnLDWTKZWG2IqNUIjSy9HjC4xOdo2+QDgo
FCvPP/mI2V7C2zNjuUo4o/wygkPrM0FeIdMlzU9o/cbDfzSdV3OjyhpFfxFVQBNfbUkoR1uW/EJ5
HIAm5/Dr7+JU3be5Ned6bBm6v7D32t9Jc2V8OVLE9fIYdN9pdhUKNpYOqAceA5dtCKqAZINibPKh
6RO2F/pXw0XQGxTLKjjMIYIusaqSgQ6eca3hztHWZY3Mvv1MeOcrl+UvpYVUnzWkgojhjWFecrEL
gRNzhnbTdWTVPDAh3oej57ZfpXErnWsgF4Nya/JHGt2D8T2C1adgWAPm0RvblN1T8pH7a60/m81X
6tybYO+o2EGIs22Opam+lBXusqREp6ABTT/iGgPs/G9qNgaeFdPQKDPQGYuB0GTEC2w+I7lvgQVb
QJCQrzgErvCCGtF3gvi64EO1HWiLl7Y+2ZhHUzr2jPtwiutXQ10WUJ6wyvr2gVlqlJB9zGyr+nCQ
+ftF5XWFuGjpW2jJVWN1hN1wLIrZWA8xFbS8z+zUHy8+IyHXPUQ5zFXKnAyYSVCCDQbHSEMMFSoj
b3ly/80Iz/GGKhmz7rgU/WYW3CL98vGr6HOiXKqTelyDXauIrm3ASXctxOSgXVoA78g1W2VBsou4
pxRmQWAFCS5KeUbKwd0VmrpJx4sUm4AlJ3zRjVVLKtCTkHtD105REB1bq3ob3XxbtHJlBt1FYYTj
qm1CfauCeUlwCve0TGqzE018cxxqpJBvoFVnXSApekqGjo+2otJQEfvVrHGC/NIdJoffXNq+DeQr
KCQPDVZ/aGS2AooJp7FDgxvh6APJlSfpl9CJi621lZuI0zxzt8gNDWznpw3IUa9xy9Y9gr7S/hVq
cnFZr+AaSw6VNs9WMHaMBCcXqbuxRirnuT2LzejuIP+BBeqiOm4PdaY8qowpgONDCZ/2jhbug86+
TUr2a5Br2jkdkXLKUgW4aFuMx9P6RPglm4v64CjZTuAVz4Tzo6fKbJibNi1gTIPsWLSNR33wcRXk
M2NVAaNhq9ZRjOkyZHgTMdZwBZtS7TEqZxKGTlG9VWiqBMYYbV8V9mZ2NZawPiewjZ2Zbh3G6v1E
GEYwoTTwmTid64I6+T9fKnLIATRqiKgySGiwEcYQmpZH3zlSyoLnVE83GinS/cburiYcJiC/L5ye
0NF5eRDtCcYAqr3pKSw6Fh9w7FdF/IUQJVIfjrlT27eJXoFJ9yv77tl9J3USJQJyNC6mRRNcvSNI
eqKdexLT6Jk2oUw4qpQ8/zAJSAM0eLfRpLuKWMPG98aBu67BUCEszjZQYr2cWD92zmLCBGxkWJeF
+290zXVfNgenS3HOde8dRdxrZ5BV3tdnFRbHABKx7tCXFOHFVpmYBaTyBROUE2ZwvqZ7Xb82dECB
4clvGaoifG9OncJtTF42ykRDfEtGzi1TQhVEqobtRJusBQYM1LzrEW1uDudE10aaAZOyT2e2/DFG
Xi/AoH0ZDqw5jDkuojTJhTLAURUFg2R5ZZkVEQFeWF8DdcQw97zsyAXK5CSCEe54Y+B71FQmGVRF
riOvQApSbcqiZVI+AiRUltRJi7L/MsjotqmFR/13GP5YPNCvIXkxkEqmWz3C/FJum74jnKdkJ/4t
aYUR+i5S8ptaHFHVEkZm0nsMyDOZ7qvqwmr1pTQ7antWWPkbl6wA9JNq3x3RjZn/0Ln4DO45ZqWJ
AI2QPCtmH5w4r7lzp69dlDWNC4u/kH2JzfyxtfvXgtRG0nPr6L3CbENQ5iqMmaVwZkPvAXe3GcEv
jT0VaHPIbbo0ok5t+3XkQyeH9aUn2bf/QS+6ANSgDt8mWJqC7Y4Fouxo0tgxScf2yu3XQDnypuIX
WOFLPvR7VS8uJsobh8mx2heLjmYM5kzhn8Z5HOXeDHCzCPeWWflIAur1OL6qRY9c1GaRlTCz5psJ
6JttYWFJWPtQ4LLiNVXuVQ8lmSbHOSpYt/XyTVcQnaobzLz+tGt8Lw6eivoTIpZIuFuQNyxQPnql
JGI+bqhYH2U2oH5r2ODT3fGJk7tI8wfmD7RUXP81Np5S4u2gDlNpac/SubjUuHTcDaUFkeiNXGts
S4mwJ1ICeED/x8wOYfO7UjKnD046yDTBa0OCB959r4YRpzQAGQYikBEjahkKx21jnGt43HHFJ42g
1ijf2YnMDgs39qBHzSBUv8vwOc85giR0Ogsjvydp6BncSM1zUPpdR8Bxl1E0gRtVWPBZjEfK/k01
tlMeeK6wlnpM+my6nVMsJ6gKTB2QrHHhOS8KG85AGgzq6NaCK3Rf2mra8WMNAUZBSUL1qriRp80R
rAyestErqEhK4zMBui95FxLtQalJOEOE7YhADMSvJp95z3vbAZGQDRIT9MrNTPcnrikh+wEHNYgB
fNPd4C96tCgNo1CtPKcwMNLv1pYHHgWKlPHmIH3Rhmdk3dCewIpiTIUpEditKAaauS9/xGDwadeJ
F8/VcsiCvbtO8PRTycovPbjkhWFUdG4RAgAnvEbOVuaQZxOPOTzgWcrGe5wCDki/m3Fu119zyC0F
UC81YrZnIEWZTko8HLUASr7+7AkIArxCROE20v+S0Tp21DoKpB1A9uukUlbUMUty5FiAt9TOKoZf
wnbxhqchok2FKBsSKFMNDYf5aeoXK7kYWCuQwNv0WX/cD6S4hqe6ojowpkNuaBu/HffBQHBM4Sx1
41Km/2KLKS2cQXbpvc1NdTOJvHADBEhoCpP+6obBR+RTlYUaogz7Jaz9lyL9S8efhqBDHa+6Vg4L
q0Uf3c8siCW1pxRHK8Y0IMw3Az5V6n9n6VeRfdYMcRyep5jPr4XSNGYY1LiuMGvQhvLOaKdBHvFV
vzgMB6r40sEFwE7bK192cVUjLzW1VTK1bL43WW3zEHcLpAavBVqI1n23tH+y3gTWFl52j0RxDi3m
mEVr58d03ohOM7ZbHxgnVmr7UEfYamTSI6EdyMLpzq2z4RnlBsE+ybOhHdLhKRK4hwE1YXGT6qFg
pOnUa9KY0HWl54i8s0LsZbFPuASUB+boBP1r9d2Od5VaZp5C2HDDWcuq/jGg7CVSFOmWhcWCRtOc
eOapn5jzg+so5hlK+Enugc/bM6VPa/wNrbWU23Q4htG9dRkMMQCqlwbnoz90tMzs0Pp16r5HWPRt
ezn059g/kNmWsdScGvo2sqWp1OYRthN0nFiIW6iZ+faGmpD688yHbo0EvNheICdKcSu1E1G8yRae
gsOjUH7NDal5y9JdNZ6sbA3nw+/2MeSj/DFNx4IvUIW/OmMdZQSOwItA+ARrP8SQGIAUtr2pda2b
ZtcJbaFyQww/uDkXZotYN/ptGHAF9ScLaLdZFcPGRVGsqY+hOI4lxAnLXLoKi/GOqhY3nbBnS4vP
DjlB8TCx4oC7UfGrwM/G0Q8LySJ/m41faH8bxBunZrEqwIbpLvVmpXCSZRAQiNhWSgyuKx9VKD+0
AZNT5CiBO/TlaOKCjI51vOoue0EGOwl9nFOdeMisgi1/e4x7xlDTDDy2UMvHBDLwhOSMwDaSePQ8
RART7OFApKSICv2glg+7hjOPcPClnwNeYY4oQcymD5PFYCD7oTkZIeG4xbvhVHyAcqEjWtO5d4Wx
0qjQxNxioZm1BlqAAp4Z6o+hXwwjPAKkigZ9BWckjIxNoIF4v2E/WsR9uQiRVaqdvkpdCNuBQ1YV
CH5jGoiNBUzd3bLB/shNrngZ7w1pLKP6qfY3O3uroRG0SGUbCo+JU3dCKwvvpRwJRrGjRTbhUmDc
znKdKqeh0/CPY8WOj+mdZEZAvtTLTClzmNtFNLQKzhTSQb3OR1GoXX08x+CBfXmNXQzolFOucm8V
4C7+SiOqR5Rvqdw7yh0iXjsTH6JD0j6mDJ9O4a/66Ctvr5Z6FcMymGCYw7hk+tWPF138Fu5VlD9q
4WCMGo41wXkDb4bK+HgsDzOXNsSMzISmIVEKPYPmK+StzAbeazycFCSlWbsqiP4L5yxNFIvdQMMK
sHwIu4uGxWIqnU3J5rFnMC+ZbkmWPJH8JwQFGn0eSjTN+CeZberEwArUcXCJSV7L+hOpd+h9VjDS
W3krg6Mqzlm07chtoivrEujd/TLq00UL+LIGF12nf9Vw6WcKXayup1retXK6VlwWStAvGdktOpRn
FntZBWVPxp1asvTF8OQBi70FRf2b+DnSkXpJO8A9jZEqmj3uEScB22I5qLvJJqcU5UvPlpIzctHx
jDvlrXZtL7O21fiO2qAL1kmCAdCLTE+KLb0ZfFPqmFJ6iOdC+MeBPHfNoQ6Plf7PajY47hznnJKH
YU7gq4m3mhAVlvyTPSNRE5Uor9ionwcqOnfWcQQPE56cxp0rGKYEDvNm1JKWn20y5QNBYYDwLj6r
2S6U3/ZA4jM1kuD1K/X4Y0T+XPARTPYHRhYdzrJiEjj62TlksZ6GfqeNl1rbGPCsW+yRpKRhPVhm
+RaNv8RhHoJ046TXqfwH/2gzFcKm5xoE+UC6COPzMLtTPwDe53RbFlpVf4AHxUsApICRlMTyh3eR
SV7wCtrlNdFL4uqGBSJVBnNYxmvWwx/x7KkjwwadWaLYq4TPbMZP2woDctp1XbyrgIjn8DMpcQ3Q
cmssva3+WHI5FvqpMNLXyvk0p+5Fb6FU3y0CwKfcBcByNvmvfcdT+a3a5Z8i6Lg+BvdZiG2VPpi0
VInJ+vSQyRuqCszF695f+RNrRAStmfaXa2Dw18G8AZEDOEZiLijeNHGs8QATJf5KoAHTaoD63Hs6
Hb6bsiJbx7ykaOBfc/GJFAj60KS9i+7NMVl++Olnz9Esqg4y4M+MEOn130YnsprD/oegKv5QZL91
sQoFNsGf8v9/4K+Qx/JXTvjbmNOqiHJvkh8+5SkAsbFBSllD3bWuNkmdplxJuVBQlY3W3lXQRlFJ
G+lpMA6hZTLjxz6StqcSK5qsg8UgGaVN5yJYW9lTZ0yYdvjNwk2rhhcnedhxsJ1xSzluOtPB5zH8
88t/ov0rVaz097hZkfgnh71dvmUMvaM8xv3XnACNa3BaLS7YcR5Cxz2urIuTcUG+9+0m9pHWOQYw
QCQ8pjiQq7rKuN8CXCM55aURn8byZignYd9z/DcWMVKjysQ+XEws+oHerSqRbhPtS6NpKb56a9eb
32hfKrnVQYOCwsqXhloB08+XKlakjvUScF5GVzEn8ggK4hw5+zJWIMxoS6vfZBipYRI6NkYfugxY
4ouRX6XP6mIuJaBYo72gK3EB3LNrHIe9CJ52fSiAAvtvTnojK9eK1FtlzXrUEUv0Z4SJqAPXYHBT
F7eMqAXnZib/kLHgDDpmFHHm8GE5aMYuSFxXjf8I3Gc77Ea58e3fyMwIAMuXg9xH83XIwVFdffGE
qDjTbepx1gNwP0VhRQ2TMc7Ghwiauh1Pagh6h+pKnvomu5uob1oQIVLbN5B0ARKoSf3RB08iLnKs
Wbm2K8gFHFTPmlctGVmOWLTSklgqdyGJ/5Hqgn+wZUtVDPvW3yXQxhpubY09R5ysOvVHGbQV/E72
kGskXAGN3uwGYCapju42ESiVnpQK6ERumo5bxHNGMCUcqM5KauayC26y3LCf8udVDs1yY/mvRcR4
W1XeKyKchhQH8Gz677b/4SzLTY43/j8bC/YfFnUOGIyWVPV4U5rNqq1lvxKTQREwEmlueqWfXphm
7Xpn+K364lTCbsky6JAS/uLYvLdIOvwe81hDVHHukXm/bgcm9F4Uf48Ebyvdu5HjcNglhFNF5TLl
gbUfIZOUZJ6s9gjcmRiFbO1KgF65uPYwj7n+EeR4LnxOpfjV1Z3TbTPt2bbPpvyrk+xfLH9MsAwT
zjNFsyBQcBDniae2+jZD8N4gyMJgw6yBuzCTLJ2G1tMjf9eysJZEjrQoSl6yZAQormMTMfR/pOq9
jQ1DRk0y7LOzgzunoGNQGCUxtSiXHdF+5zEpkTJauhzMGeOn8Zmy+dK7v6giyLGwl1pFRTVMO47R
RdzSLraTfmc2miAyN5mmSbZtaaJ8AsNZTi3k2qReivYLyFoDAUXrsXlX5sLEXdtEj3RuBqezlh2g
2Ws22P1DDQqpIECOPR4CbZy/yO3xFuNUx+LT9e/WjGgYD7F6jE3Ek4QFGEhUpI5vaGX2nkXh0kH+
pgmWFEszjFA6H4LSwDZK5rrprib/JLtMiKl6QTjye8DjbCf3ON439NMGguroK/WJ0HhazMnCcGYg
Z0BxEEYrPVsdfg/oRSJ2gln153culhSdQdDEdJV3vYCqggsJtyopAgFfAAQ6Q9pHV0Btd4gfTIFk
72JmzC36ahn9+OiojXVJNVsVPxOr5Kr6sRnAKu33aG/K9qSMW1xWCRK7ju1vRGZBOeBAbHaW9WNW
14BpT8fSt6LKn8P1RDvrGadVOqxULu0EWWSVEkoB06QjFkKSjlNUP7W71RGkzTQQ19qV1js6MMtw
+R/kbtZrg711ylZGhhjmELY0+qGX3Qqy3dyVG9k3IzNqzkeN8iQLESgzmkL54BeQIXumUUR9oW+P
9klwyuynBtleFPvRYGy9QyBNw7gOOlLmIZTl1m+YU/sFHwk0OxZUUriQbQh18Ytlx5eWGaigh5F+
jjXGsxByQIDuMdx0gNMNnoAxQq5EyCU7QKNE14x9SyMD7re3n5GKymXiB0LxqES/3X8ZixyrKJXN
p+ACqfIVtQSwsotWvpvj0cjb1xKKmQ622p8QQ06/k5oBPkMczl4bGte9oGWhr/MjgO7kQMozCWUo
kl+y9hNt3sIFYd9/BtOf5n/YyTwpIoFCWTYEs5fDmV0oUwVEx/KQ1hei7waOPUdCdOearsjPSE1W
oOrSwskyG2WDQ9Nf4OG/jAxLe6r9smq4/Aykax3BT8mrVsLJ6I5By96R4tcA7eDiUi3eWGw46kqJ
P7vpb5TmdkB2A4VBZU9mY+9uh7sDNThUaGxVIAxhvkzCdwOPnGUhAsucNWO3nMuQ9dTSEe7ZEjMv
UruZGtMD3iFW4FpytuRbMaff4b4vnW9MjJDocntnhyBgS/jaXOFqdZb5zo4eev9RgPCdsw19NCdZ
sNYLh7X1P9hChknQZHJUrXVQbGt2qxEBUVmxyRnkN+2znU5We8513HsxG/iVaHqcEgn9mrmsuk0P
vh4L76ngI1DRbBFpNbt/i5j7EAPpQwOWUNO/SoHzR5wDJmdO36wnkzQKlW4/hHtiTA7yX468+BaM
9zDF8XiK7J823jZSeS3cRV5hyiISE8WveBfDLZ2OCVzONvyKWImRVFnPKwIyYJgnKsoVUN9CJWF+
XtfLWVhdE21wUeCHDMMnWtJXwUePM9wYfvRyL+csMUbXLtcpB/FygKdY1hqFOvPmGhG39lFaTy1g
o6GTUE0MU5RDgJ4TOa1HVdHPWmiWtJ/K3UbuBa3iNigoa5Hg+gFJ6BUKDP+3TdZs7kNOu9x+c62f
ujk6KFmS+NhWx15FVFbXzR4/FFcR91a9nbK1wZ/S2tyNvYL1XVv5zFwHpCWyufQkcxf8hIbSfGeD
8RfVJFNH0zYW/n5MGwYAzTJnN2xPv1E5LrLoqlAsB+0/lh6JRisVQh929XWOMq5vTWI+n5l7HUgK
DEKIrAPzvmChI0ULwgP5aDjhPQWBuUsPkSNGtRlQGWW6gd392nd/5Dlzq812lO4l1g8DsKwxwKtR
n/X6QzWRiu0FT90cw4VRc63i5kJn+ZKTzOhg5LZZD8ic8AhEfRuzyTxF04+EpsZsRaprI/4xvid0
8p85nifzThwvOox7l8agtdZ+fZjqU9ydKg43ezd260I7aio0v5HJxtIkEHGM8AONN90BnQkDunQX
I0dFtza5c/RVr8WcdO+OEyxJRqPDQd17CbAQSaU8+uJg4aFMLCTum8jYBJgzRx2aKDo9YvqU7paL
bT/hMdgIzgTWXIP724OiJZ38JVGJzymWbRi8FDDv6gb6eLfRSG4ToHTK/K6yHTW8KU0WyegxSoUw
A0oA1DwZHDpycd91qG8DDCVGiYUEUAJwEn0/ucwdYWK2to4KoVjEQ3xPiArBHU52LFODDFrR0C79
tj8GyafMNnhOfdoNa19XjxESxphGnjNR4xX4zZJZDZMuOtLYmmdhgeRYdfrRtcXKpTa2GWtUBAZF
rNfthTYbKtm8+/51tMOzy97UzEdGGycRfEGvQ4J87LF3h6W5akY23yRQO7+Z+ZHVF5wD5OFWIdoV
jczsdNvDBzAFQ1iWPOYVVsJrHEzbYsrxrfIzMzBO0O8GzoeCtaS+1fhd2L5PyldjHnC/rUz/DXce
NgF47Q3LcbygYfoseudgA4dJwntof9UoloZA/yGMdZuWZ4NFuRHQBOk7Z4QhwtTBBu/MuY1c2UI+
ThKT+5a09mIQHyWnk1JyX8rTZF1NCoaM3bA5K4mQbcUhsRLhW842vGGxTzjGUPU75L272GYwq8GM
bK6MEreNAjhRecn038C89Tjhza0Jry5ny6gSt2Z6wujuDsjJKDK3I5yx6OBw6WTI5yyFXQWPFeZs
P9s27dVuxoVaf4Uq6e7Y3u+Elg3srFWk8Cqu+QbbdWzvjfjLYL+UV18xhR4WS0W8TYDhZtcrO0Kr
uEyAjR3zrtanIJHe6H82SL4iopAGthkRzMsYdWxH5GIBSa2jWOuqlJc+8GLmgNq8xvJRguSvAyir
lg2tTzKrjkmrqscD2b84JhEOxuVpgis0jxvnLMtc4YKAHTivs/HlvIb0BoW8VECde0o/ztdVAg4j
JP6rQrsqwAzMmArhoQkA+3BSlYOKVSgNGgKT0SNXkzcJ/A0uypljFD2c2qem2RkIfllZ0BWrFS2n
D/eYEbN7DpCjKgwRBJdAfMg1VPB8wvU4LA1tFkJh8ED+Gxg1Non+iobD1D5T88nRPeG7r4LgQrLu
q4W8TacUYGmLlJVdOzWmELc0w0h5MoJTHA0ER7WvRRlCXrUWKR/AfKq2hGVQPWGW8+MnbAKwVM7d
RmVDfZrrPjt2/Chr5J3e0B2yiX7zL4OBNMJ9iEqqaaMc/lTW33lOu9ImJBEYDDQ+O6QvBeXqrBBW
NJMQGZtw4mhTgxtIbbpHkjY1tXvtdPNpAtd7DcP+pHbReoqTbVmns6J3rRQNWJQ/BBRL9Ec/bT2+
4ac9lobcD9Nxth36QD4n4pRYpxcKq56QFVf74oIHK2hPTGQENWSmkjTFhtPK1Xe9YLt1ssMte2dP
868chQyY99BWFzXh5gGSuSa6NuqbU+wHKjHdkfdpkos6hVGXOR5ejpADOIR9Y37rVMeVBU3T6q4R
yWU4d72O7JRmwJwmjk68U6oiXtSKsR1j7VdUklSgoGnBarpgTEr2Dhjqgl3ONFWtH4F8lhH3b0kQ
68Y0wpcp/MXxSSofyxvGZwVCXZ01uu7zTYoAvJv/IwsG0irzVh48vjf69L/KiM90WC8iPxfGugHV
33/4XI8mGJ+qY44NM7iutgUxYkYhYKL1z5GTPuIgEiX4yuqlUCFHyaXmfxkq/79iMyfd+hjcJ9z4
kuAgxpNxDS4L3Y6wmIf1HSAvGqHGuZDHdfBHJPAVqwahqOs07Lyq15Y6HUBUfGo0j3lBHvWyIRbW
wO4ZMouvwZg4cIF5IC0fg+wpp5oYSIvxWa1XreZJGqQpItz4I882JvL2UsWGXSxtVssDyjvTYtAk
71gmPB8iudp8+s5WrYgr5e4JyVglLWuZYcXSoRdZCQOPANmaVq4MZWVNnkFV4scnJ09RNjmM8tsI
pqAKI4E1ms3kJ4FKPKprv9gGCHVnhbm4O/5nRaOalTry7Wirps9e4NyKmOg4zKhgONRXDKuvFftA
WfE7nNr1zOjUUjIdf+Y0MotyoGFFWMXfqiDuLfe5cMtl286jE5b/yrB3aN9tHjkXJmh3zVVi/5Y2
FzdSE4JOrOjZ5IDhlrq6SJ0/4nuQb3csM/SNqv/EQGHEeMbyV4RsYdKlSvSluasbvEiDex5IYvQH
mPNrKzob4KvhYZWruFoFDpsOFBoBCrmtyuGSSvAiGPJ8FXktdmTQFqrOS1EdUzTwWn8UhK34/Ug+
XHPFPn+qIcSG2ngI/e4meBCRDVF5RcNhEuxAwnINRdpxPomUW7gMQVUSlwWCcgQHPmP4XF3YA0cg
y896gOCiVJBSkdHRzjYzMyC8W9qxCX/nE1U/OdEqDP+j/YyA7qfq3cccHjAN1HGhXcICzTrqU7Ei
7ZuR5b/JeZqseCQFVwUfg1VCcQD2wmB2erBT79krVYtcQf+G4DSsSJOfsA8hwZrVjyoFLCZbp7cR
rqB5YNQdoZAdyLZP1COK71dNemJ2w0xbwJGcrNcmOldNvqnokJBmc/ftDKbyrEFe1cg4dEh+4nOl
r23klgyMnFWAAYa0JgK9Onvf4OD2r369KfJTP8tkHVp93lCl5bUYPUtfMf+JUaRLsAKbtDgNzcMI
IF6TRV7r5zGHQYZqbPym13Osa+k8Q/lXqJex2UA1Y+oCWNCmZSOlKcfJn4eHcTZejEsbiVeCzTBy
/wVAQKZPn+Y9Th34WVgwxYPBitR2fnlV9a0PWEweffpPEwtYxHvepjiHBEIanwBZ3B/pBIWdrA8G
sUFDfsZunD6ZBLft1ZyutvntQrfAae2CiDG/M9bHAnuwyg2TwPg3VGzyZ0Xs+/Gq8cUa+ZUbbIJn
ZcdECgpkDykvpbsZ21UKG0OznMWIbapF+UciFD8diYIkoC0jBbrfLNIfVg2t/8CvAYN2E3Ih8/Ph
+myPdn6aInOVle9zKlwFRMZSbyX5EiYskAhvhI6nAz0kEAszeKthjFhrztBWu3W8XqO/tUN/0RAI
iIhORa9rE4zXkgXO1EcuHCu/E8Z2m2z1kJoEwLL/Y86XFUB2r2p9F9XBZsqJ59Ga5WeoCUi+JZpn
0XQcu/YhR+nIemxro6DnQB3y35aIb0zeeDsTFAt2rDPF5NvI1zOzFOiuieMhICoN7/0ic86FzUyc
WYrZboqM5JVXtSeSpKtp5dul1I5prC1jII+THnsEnK5CzbnC7GcSWa98rFxNNSydblwUTu0VTEyD
S2fMEToSVsCwjgr+lUS9hUxDeoHOqN2DifBaVJFRRYcSYU+JMdr0jDAsd8nqLpEOk6USF21yi8lH
17cudGkBNTHX3sT42xPR6mLY1MpNUXfrtm1fI0YijrNvK+zp2T3x3zCqU8+US6cXC2D0plotCTDE
iYZLpz+IaV8x0x744jl9s9gq7RpYBBuDJ+KVJHNXWdIdrbCHP4LwffBAp7yYMQgzIlxBmtaCWK3i
hU4xNfmLgadqRPx26MBsdPmGHfm8BZqof913HaAWWo20JRlupDivT0YNnhlfvEEKyCwdMnle5ktP
Uxcl+Kj59ylww8T+R42VqzRIiFq7EGfhIlP1InxfONjlFTyGuOhtENJIllGoZhNCNXRjXV/tCsWz
ps2gMiHujrJmkP47xp4MvwLAOPyIjXy3OA8SABCGjtyMK61UnVvM1tc96MO0lj1MnyRetkB3Wbdo
vA2drLYWDAyjujnGUSobX/dXBqhY4g2KgktkoUuPrFeU8RDGINDWOI/F8BMDTc5VwsDLVaBsrOHi
ctEPNTWq23ou1kC1dl5q0jmpX3xO1IK2LEbFl3mtgusL5ZSPA6RSfw3nqI37MaEl5uPR1U+9b9n9
Yk7xj6B3HLkT/UdtXCtnOGvIfMsBzYEKEZrKTWcC8e4oOr+HiZQQn4kjtGiKk2aka4oaJm0JFY79
2effDdtBDVb0kLyVRg0FOEDAc5uTJgz35kJTdM0A6OJax9SkMViYMXEkvW2MZkcWC3clQ4q7ay3V
KLy4Uwrks3TZw5MGoFLAMpVIEXu57Y9R0x3wGooG3vFNcj04IyVLyREb4u1yfLZRUPWGWRZGMomO
3l7kj7C6jVPEAOhtpFTo7EcRHEc2X9rANsn4Yj/TBHgpQGWb3R4IGuA8gK/plwIaynqPuZqK+m0w
eRGJtXc4RXv3M2BR4c9OifohcZChYmsMUr5C+B2kALCDZWt1Vt0d7yBikne9o8jTf+vgZnUM0IyH
M60M6wGku0ka0g8Ql8WU1e0Hsz9WX6m7m6qTFh7z6krFwEe7qbth40DLQwoCyoXmCElXoNosdWB+
sHDMzQKYEKE5GEz4CNL2AM0XABk7dGetqQUbxH92T3ZVk+1N+zp0xNck4wqUxikz7hLisHkW01Ho
T5tSzKr3Cas3t4LkrcxcK5pgPMn7ssdWhkR2LaCLTlpNGW3xT64d5iqiQYumAEF2toZyr4eAzyLH
i1KwIbwG1TbULnZ3rJO9mz9YVSB4AvAktxw3sZSvSrnk9VV1jH0wZ2gP9xBvDQZRYT1CXLjY7a/O
HLtIWejH2slnS+KP9XocsZdr9wqAXDL4xMRKT/JJKvU+j7apfFDnhaLcxqX+6jvdPuXHkIqxZvem
5xDS0V314q03fsr6Z+STnN1OJAGsu1L9yO3+XUWE1/aACGG44yB66QpYA2+F9RZbhHXz/DScwz4n
6zR3fwHYym9Mz2ypRbNTuXvq8d2n8BT2kSCSkjOj1xjdczVzCAb2qi4vU0WIHObNZm2H5bkWB8ca
PKP6iVJe8QiOUWNfk+LkZ4zfMdbk9T+N+X20zqPNlGw01K8CpKKD1klkqldrg9fkDMOCf7l7192b
Hr1HlbZGh75OkL10irOo6dZrXsIgsl8VZGWxzmWIeAuLY87W5gUR9AHiKT6j8lj0X25fb2clHYvp
dTP/TnJGtHiyVb1Eus0sP9Q+qHtebXaSTFtWRnrw+w8VfrUGrLqTkN7l0tRyn9wPtD4Ns06AFO0f
OwqTPK2Yl8jEQ+iyPAhMIilBLFcMGRtRLv1ZLB84D7ME39xthhAzLp05GNa6BfPWfM0qmpTEK4TE
EVogIzSYIzMg4allrTfKVedoJ8X+6HtjWfbbKtn12h/CA/bRWDuYcIQjz4pNMlnXrsOsw3pO5jMo
n6ufBd+T/Qz1dYwKro/eU52gW9Q8HR+XO9lLSWHOamLqx52T5Sh4w0U9v6epVck5/zVivreahpJ9
Gusv1hAWH3usBZ4yYbT5VgdYPObDzTdAg18F6yAX/XZJF55U/+PoLJYkR7Io+kUyE8O2gxkyImkj
Syqxi+Uuff0czWZ6rK26EkJyf3DvuS9g0dauX60jghrZjc6rB9ndbJq1KMvQbLO0Z2gdAlpmEQZ4
vvsaqXHozQ2eZzd4YdJKMiryuvJiGzzsGhcDFk4Ll3tvzumsuwllVMBllTJdk5HcEhc4Kv+/hn8t
sZuLLjq4FTpQnGnKJzx0T4jPox1Rl3IQWxr/MU9BkHP3o4cP83Ohsa/ANmjNFDk0GgVpnSAm512h
Qzw6bUKAz8uEKaw9FW1eA86KZWsIWo3MPIAFuzpBVEf2AiA+jC4uPtO3gP5rSk8BCG5JV5az1H3B
CNF494rYaJEBTC3uDvDvgeGSnLj4/e7H0NVSI2Iw71m28WxNtdpkxMAYymKgFO/06jVnejOUGwfa
SuFZfLj8Djy5HKdXYh23Q0j29HDqYIhZnbf3aea6fLoV5msquYish8E3wozNsM3/qoH/e6mnbdu8
BTlLfXZjv6AFFJsByUI+lb++i6x4eB25BzRNZ/aFjVkjeWnOi4OA7ZHfmB/1alOaB00/etNKDFzx
P2HyL8w/QkbFwfBWUgS21n6sNhigPXTKqJ1RCLA4ox1wyL21E1huvDfR65wD7AX5dhCfI9EWxMdB
/kuWDe5Cgix90AEcHREqG4jeQ0NpsIqNZydZD7XMR7KjM30OsD6MCNdyKVfZ0L526rvnQ3RGxvDp
oXPOMQ+i3/8QFOYFjCN8a+NQiOjOy8gjiEtFDADVahtPIGOr8EWiNe7EbaBTKKMvm2qgAlgyTOaF
RGO2dybqymOK0JAcLdOfdrVqsUCSHBG+2N7acV8DILlQLPigkBLM592XyUrI+u7Gt1Y8UyCUkdv+
Vsl46qCnDdmcPfaasNLwe0KS6mHVl+21cNaN/VVxtIt0aYujrcdI7z8d+aVikI4B7nNUTslhTE49
E3HXggWUcmCqF5uQ4VbMnA82r4QfNSUqVf8cEMHu2ZdiJt5mNwM8XK6hleYiNPNrXEPDdNOnFj8G
wtGbajl3vvW06bCRDnOvU7PWlJ8O351ydqb/iQrYCW+mgYDsp3ZJKTlUpvcZkw/Hqn05BZfOe7g4
tWQZrQcCBvOBdsK+Y1Ewesa/VMKd1m2dYKTcUD8Su2KNMC9Ky6+oa0+2JNxXaYR6ERiBy2KVec2p
8nMcY93VThk/NTqDhVIvCqwivCKE/EKQQXniwTrm14q2mmDhZcMO3i0CLhu8H6WVsBxIdG5d925M
s+tPgmhLcYileQaSfJQLY6JJ6Sz9rYvi8m6zm6Ite4euz0XrFYO64GZnUiCMvd041z6CpGT454J9
98qwILr2rqEQrco/Jeq9XSCXFr5jbsy+94jusS+V3iCL8Ik6sAimXBpjoP+bCmksMiuql7WPONTG
tybtRUlEVtIgd7HNi6ksxLGVDA8w/rdRBKWhBTW44kqAeVOxCy0UE+AM3dUsupItx7lrNuQ9IXNp
4dK2IcMLKzX4ay0WP3M2XtEYBuBDgtsCd6N36W8WaxsPTpAT5z34bP9REB69KbKRfFRUIKhVin4v
FUq8AS+oL8W5KFm8NLoO6pkzikVebu+yNEE5jYf1v7YXIUDGoT6FQX+Gxa2WQYtgC8/6eBGm+9oR
URMkWbW3mFoeVC6Qt44V3ZzJZTCEPWSLsb/GcYscWHhka9pYHFjfZc7wF6Q/Tt1urRk0m+drG6YE
gXPrPNBPMepApwGvwRMn8/wxszaj7M1prC2aYJf5Ncr/hRSIQjE+gEy3rb+Mf5Pw9uGwdflzM7SB
/0pq1E78LS5/G8Y+AkemU8ZXKSEIT3zVlEGCy3cRpj8531M9rxYnNW5Md0rAVbkE+ziXXrXMBue3
wYznyeBI+glZ51bwVXvs7XAf5r11UnDlMmjuFcP+1toNkb+flcN1ibJtpDzQJ4JlhOfc+w6+O+fi
IJ21br0n9rshmZjBCmNRfEP4g/FxhyZx1QRfBkREKV/K7GX2qE3FHdUan4v+baX5dhqu7kAcJqLv
0jQ3dbnuIePOdUbCiYQLd+jlyvAp4n9192LUwVkz1jhgmmRdC3trkQfc+XuXabuXPwtkHziMIiyN
YMDDv3nMYrLFckFA4phgIz/DkChlGdDRnVeYDpeiicBI9/Y9bpC8S8HSzZww4vBRRjPpElQE9qmU
nq9D2nMq9C1k0V4chP4pkrWefXblhy52c+JLZcK7QsLdQW8ta/Vf6mHakTruR31XadPnPGke8NqW
/LlJJB9pztGcaagkAbnqzV+Zxks7wS6Wfzn1rZtQAwNjKwNvSYDQGrfAgvkS2QovgXP1Wy5mFNIx
MU/dlKz0fkQNSNuCOnqExDT6d58quthVMHXjtSV2MCTYgIpPr3ZuXhkRyKXnFCaoD1KGRrbfHnBm
WLrc5CW59M5rNmxFfoQpXY0oFvZWdVBYGsgWyo8WJlfPpAb76on7DdEYrBtE+jqrGFrFXKbgr/FZ
qpprdSSXtptALEdIhFr7FETi6syvnDg75a6KLrMXwwwZSU3ub5JB3zF2Zv7dzr8eAm3mKY/jHyPr
QBQAxf+l9cr/HGSieX+PRyguR13SbGqnbqzvA3lxfEzteEzp+Uqm7f1xwgLPbNflvYmOGngXr/sT
s4sC1YyGaoMB1hLWIRzuFs8263Uqg0E1iMTffLjTmuQU8m5Nz53hbmR3ruq/FFllb8bLguxwCK3Q
P9i2VTGyTbpqdDoZcy5vAOCJOTAKk5Ng0eRhhXABj4a8ynxrGH3UhOvcXDb9M2c3JEDYd9jzkwhn
iUmJcBmxbEtpoC2cMQLIe0S7t7QZrYx/guIEgaPVrpP6jrECVAfzJnTw5MQ1HrxNIqpaw0RMksuV
Of8PJHrKXhBWhf6NDnhHN8g+0134BJ8Y6BvDEXOC6SNSTU56Em5wTLOzyG4db1aIT9jislM5IGdr
ftXio2Ti3qOLSzxmoGwwXD7whQItpbMh6uv6XIcNYjOkVO6M52mTh2BeQU+o65SCZ8HOKyF+d4X2
S6BYRe/MT6W8efsZrZ2UcLmDzyDc4CEw9H5aJAoRVOvEZ13TTmC+iEBOQGZXU7o3mLaEHd7gXr2U
GAwgNZUG6TlrpkwNNO7sxyvOgXWt7S/4MmXbrfQaxF1uOJuw8dnTmva5G/x1yTCo0ev3wv7NtUNd
NHsxbzGzce91+wiM1MQ/5K9C9e5TcpfhvUGH1vLz1t0n+ERQSY8YLYM1ziaet3Z6s7GPpNAOcveE
CUjZyMfG/GMqdwmzMLo0M2MckJzcyHofa+sWsP1jxUVuISWTRymUPYPhOiuQ9Gudw6yCaiZBa2IX
LGivAjJlnPwU+dGaE2vdWUx0aexIZR+d/MN18NC559pkDldO/xqP1JcER/O6HSVLNaIkJml9aKG7
hcNAurSG0QirgamtrDFZJyb+bHtaD5i2YQgoJCkIdNJPNxr/k4zLvdg5xrQ+Vg8B2NhMNNMN7rtc
/bbjq4YLMnZ2Xc7lSJyEelYFHWmSInpxLiWz6wo/sMnSCB4X06o0xoIVswVCtqa0g0rfqurhZViW
0ZPsjOLFRzCX9s6qZvrug3MAxbi0Kn9f4ohhi79NaD+LjRJH2pMuv0UVv19jmdVcBVOYvWlIG4yb
775Wc0IHGg7+xDrGGZN9VcW3Mh85xq7A3thsDkr03TAWIETVyTauqz/fSknOaDnoYrgZzK6JQgXl
zJ6bG5N1g14cwhTaL3PRlBTe4enlH3gyz7nMD7St8SiXQYC7g5RG5GL2rrd/wYh3GBEJPQiCfxYV
E3l+i2BE8IHfg22QwNOXk0jnHzqJHN7R2aPcS/UcJwI3inOeHIPZIs9KYaeXh6o8auGBKeGcpVx8
hCCug5U27ABiZs13X+/z5DPo/kJyBSJieppAcPPTugOQgTBOXmW5n4qfKtyhWgLaDBVCGS94nP36
n4E/umksdJ7ykkcovPT0PLT+RrEAKCrrLhQbiWjhwkwL1Ueg3jDMHjsJnAcBFlGtOTDGWdUDS4h1
Sr3wGRuIQmdol7JMvMTyJU4tBO8fZXDqsUJqs2WFZWozXSZrNcUU5TCWO1hLU4D22YHQyU5rdPGf
ts8BpVrWnEXdvOYEeuY4LEiMwqUUk5+N/LAdd3X3CLTnjJPtTXk0EMlL7H298jntsD0w8OH935Uo
T11IrBFoIw89Ivw95IZ7uG2LnD4/SQgo4R5H0FmjUAArFGq4/hhrBjRcEbVSeZNILOXgkM3F+6fi
nTEH93ibASOLnvy6SNKcltqCbiNBzKP08jJ4BKVDowmok2yUY8cYqYyFIz7sv9sQFrUUICBafgkk
VSf+bgqtJeP/9YRoJe1YdNI6+t2fxi/adzaK7F2jtrZ157w7IYlKEumR5S4njyQXBF0FAyZeNsvG
LhALcqGdW5YRW/8JlHc9tjxArw6UukgebW5Rw8a1lTX7QdzxmhFugfjWsQjWMer+m+TBkse+RQKr
6tco8GPmSCreFjZnmdP+BiOkDZHpfG54o8iEddfOuG4R4moaSO4ehdpwSo1sDkPD8UALw3isehNO
9VMBJ0pwIFvMs7/acNZ/RqAYbxEjVaNF4PWc/NdUB7FZh3ePM7KfaT1JkMA7/tK9HyKRsZ4iKxl6
Ah5d3Tw6zCZH/6CS05hcJ/3Fzp8quYzJrWX9OQlckj7COeJ3HPTNICztNL2ixV/pSm1Ywc7/Wmos
NeYkNfrtagZqBZRLzdaiOiLBr03NZeHin4MqLOgi2Mqw7SiDj3T8ilEGaXR3KKxQKJfG1olaZw82
oFVHBBpaKM4+OgXVfqIL8wL8+QZAT1G+ZDYmBzIl/BucU9Ko0mCFWhvH0m5Q7s7WiRYIvZ9SU+uy
wSscOE/mFcu235vkBhKdBbcWYHjWhYcsgscTMGWPVERUklUQGhhyzoU/aJG4qakI7Ya5ha/rZ6++
SWc/JKdSePeWLKHQ+ZHWtmChlWJuTHPAp/10jIhlSIlD95A794gX9PDomV/twDrXNACNJQpfxrhJ
TZdBP6oxuvZNk4yIbKEpWKD1xxrLi+GykC7pgrcabw/UDBft01Rlr5NdvUUj+aS0/gP6qYS9BT8a
eoIMKE+frxP1ry82eXOU/geTApxTJNxNpyl11i1utxKyslTPXvsqEAvRFEl2RFWsjTjUHtMgV4C0
fPe7Nq+Tio56b9F2aYsWlpPtqqXB1S47wk6jV0e8DD7WgtY7gwFeumC5svASUNGl6ishwI37L7ml
KelA7krqxB9BpO6q9tRQR5qBp6+7qLoRTm6QxZoItcW9Gusn39r2kDWqdTptWmz5nlveAsGWD+aE
Z79V41PM3Vyz0ST6ISBYAxVrV0/fAUgGDy3JYJA4yYOYTOqrL6zFPDbVmAdKNnTd08gPQeRtOx1K
kf1jzuepuPr1Wu/fbPra2sk2PG/gmGLkw0H5WyfZ0p95NH31aIs5Jyu3LzGwN9ll+yR/5rRu6O5b
ccVMzF72raMFaJv/nFnCztJMC869ds21ZFmwZHRFciUcxwjmL+LpfwK+S0xgmMOx6MWfETuc0SyP
FaMdV/+eR1pxN7uVNDqXlUstOHOGkO9xjZfIhjoSDkCCjcE/zOt42IItnpKOlVrI76GLibRBoDGl
uKYRpyhQBOjZovAEYmUZM7jP8GjHPEI9rs92wmvbku1+16I3o0TSFsyzG8I6k/coY7Bd/IhxOonu
s+Jzrz579Zu0xLqymncuLoLZfm2xLLbSb0dH6s+eFjZQ5j6qTlL7MKFuVlplbPMk2GesK/Tx3aIK
T/MHlolLXiKYcMho+7/3Y9+S7lOSppmjhTbyd+U885iAYv8FiQPN3tkd72P7BhyQVTfKhWLpA5EV
M8+8/2dor1Vyw3sYupeGAbyVYNdN0FuX37pJZEOxT+qzy/vU61+iaNaYVRGslfhcnHJjDjA/OohU
KZeWvA6oslEfmjyI431Go4/3JgNCRG+eYuI222rbJf88HzVs2EFo0VbOyMJJ70+MdTIuPGBdYQEP
ZamVJFvwAV0LDG8D9VKor4uCZcZrDKwJV2/afPPGm8ZdGyNUTzhRiFzGi1Xvx0i81Nk7JJl97R6d
EtEbLkzkgohMCiDCFtyl2XRsGMUlLcC3OI/Be6huR5eYh3IF0YGdoQPjxSMfkcnnfhhXEfHtrvnu
Gx+w5yPrrXNQOeDWCZetPCBgULDTgK4OiE73GilxBfD1qSYgkKXByGgYkA3DS6obWg26iUks25Sz
90lwss+mCddw1kPzitc2kzxPJbw+5LeTw5IihkMn4hwwcmN3sOcwHYYMZE1w+po/nX+ft4TF9KQk
oDIguf2jlW8pzZ20DgF/uzsXsrpPwbGdmjc/JNC7oAcCUQgjf2o3AReGAy+wqedpuWJqixKtbfmE
/mnwPPU+nk178HN9TjU9PtQOv1rUHwivpfdMeAhZmUxQEBG9g3/9LdAQRGRYYwGgw1inuPDREwMn
9dNNUr7bVYsnD2drXK/N+D2oD3mnFhoLRZPUPAM3b/inAwKygmYPFm7BTCcLg02ROsQheau4+irh
Fcco5hjNohXpLw6Xfj7+xjigQxAFGD6iCU9VdB9YDOVltQlsb5VgmFH5y9yt+pI9vX2L8POO3p2g
bdwnlzB+DsxXm/buscKaeJ2T5uF5NQIfY6OId7Ng5Wm0yT4mX1TkGJQddj/R1mX5ZjFp8mqxDMdD
wxC0Y6NClp/KXqi8Fav+ftvEG8hDDcaJkZJxPojBObRau7F4/h3g9bOhP7enozRS7N9RuEijvyJN
VylHhEl3X4QHnVaBSKYxD9i9XsCwwwgjr5wluXZ0nLcG0/+MF7OSg50SwBXufA1jB/sX513wVPbO
JvNWBLWyl9s3iIgQFErxJcqbjkO5T4go9BaVu7Pqt5BgFaIwyj8vWBBS41j7Hsw3GUJlRoRAl2ym
nPjS9s9Ib5W7UVzJrvGesOJvra0w7hGjtiyeg7829lQiD91p06rH8qxrH7WGib4/l+Q0OEqsJbuh
UfxOsxSyuVoltcuEC637zhS4pb4lRPmUwILs/b+GpW/NZnMAr6rjjOXUeAN5LUO2VTSdGJPGYdNC
RU+pXEwAk0Zv/TbcC1ba64Bv0Fx7V89gArcscPGYrb6ukRfGvAkGYCuNLWeG31VCPFI4ofqWJBlw
U8OqTNYFH7KvdYuavQF87f80l5wOAksn1KkEVxGZzeuhYcvfRuBzILb72Fm8ZmKz9P8d4mKM+mWQ
HDTiKHT1WWBjtQWiS3/neijv0cn1e6vfJRqau2TPxx6pW+s9EkCBxDKBIXChtjwLzEqK5VAx3Pn5
nWaTEytnFqgF74p2PgtmY56xaqpjUO/ThsjHYScwSulO9eH67Q3OEVvblOXSuQ6Oiu7fLm9l7lOU
4gISfxFbDm3Zmg/cmuQgEleCF7rUIb3Ou0wqUvJikoERXbrs3X3KLWzSyPAemuxhIps4UeMSiJ2N
SkTynvVgktHA6oKAHAP8dviqm7vRvUhGEtqEs0t91+5uSH56CmEUW7X5U9YcrEwDaISb6mfyxdIc
LHzKUJF7cMEdEectP0QPgIvsIDPOlw4DGzVhoeH0tdBsR83nYHx0EkUsXbYAuuSCbupGa5sZ1qYR
d8GQ1Sp/WeMI8W0Ye99/0ZpnGiz19DNirZ1b5sHS0LAOxwZXaD+dPfoVNgVxWh/bGVw9QuzkYUqr
xSgJaSGiT7GUD9iKR85FMb+b7AcXKWAZuXewkTa2WgQDODAeQU079B0ikI+YISeqGeTJJP7Q6hXQ
VHqfg7k6kG+TB0vLZ+UDiSV1ol0r/3zNBQ7eLl02Pi5hAwhiGILWkPaKbtx2mEcb/TPSP/vmxdDO
E3P29JwlDj0x0jv02xYheQa9h5/t8XAsovqm4fvw0OSOwy2tep7dZN8CCqj5xmYNa4+TKWKQa0TT
mZSQJQW424iNlXONT7+c568NAYUl+ccJuWWD5u964y4DzHvuZ0KWnTsbbcl5LdmEUZTUAElTNDIo
22NeZCPd+Qz2pfdjogOzcgaf3Eo6nWlWGGjO9IbBHvnsNodKbJK96mCiyy5KcI6S4kQlWStJcYj+
F5V4bEq5CjBuzZZMntL/koohCLnorsas32cOvsZ4io4B1Fa19rhzGvTlFg9wYnNphPrB4Yrgi2G3
dZda8vSBXbT6NQaK7AXLAXVLFWM7GdCVdjPhYjS+5+7HYCOWaf9sFJ2TtTUm/tQRo2VKaEQFejvB
WEx6zhAxLTZw/msrfj9MQ+ZdqFseJLNuAibXrWJHFqXPZBCvg+tD3i/jK8sX6uxd41597VeWqA8w
lafyQNoy7zBTe8FH5nDiEvDS1MS4RYjmToqRst6u9bGAqWJFF93/7lJEidMlnOagcmY9j5jBNrdd
qCCN6t9zPW31x9HpTtPIeR2NiEK/NP8KS2rdtsAJEoaGTB9dQ+6QVfyHHmxTx/2WdnEGz1UVZ/yh
Tz7LkYSpbO+DDmh4GjPt3SxArhHSUx/sYT+iENPw706CdmRUT/5K5MkDc2BQusXObPaWcfQxZ3DV
ShCCPvwxEWVEWjKxITnMpAz0qLqZ/D6c3sGsQcBm8/x/xDhUdoqpfrjJiteAtVPlEWBDMfkeF0gK
ta+RaeCYI8H0yYlj3ze7m2KWz0aEgcgB5SCeU4y8f5b4RgUjT778VrnXogBSFvwODMLtpP7W+Bli
HegpG2YN8W0zVJfGQtCa1HiUBhuCH1pd0V4N1jn2iGSC5pstSd2ezekYxuyhnI59P8+Ba6/dgvZf
h3KF5RofDjyQH53WXslbZ2ZbiMSntnWwB7IGRtrRii/y4rATa/9VjA4ko1OXcbuVwJ7bGNXVTvBe
xRzBtU+XPRvdeAvoa/yMZUZ6c+BFNsEuBNfqZk+LFD5kWPOJob5y2aBe4FbR//W6ttTMbMGemox7
76BbVPd4u1rxMoM/Pe1qV+Gty8tnXIll5OCE+xs05K0e39CwjAGv1MOjmT4YQDaWvRt5sXAQ+aBu
KlQ98HYLj/Ze27WQtos7Zn3Bt1lV33QB9H8C03OATvFfS3pNbRwiDE91dtLJ4bPODkLzRBwkCbAD
4XklRJU2uSgQlr3rcaUxX/b+Mra/4Zgd8phGcc4ghHbHiZ3Ply/ZiE64qllZJ/VDVyyNvZ59VoON
d6MsXmZ3Z4hNpQ56va7gadURqr1Omistmm7s5HznEjCvpfAEVM1xzQbQhZflL7Ap7TrTAWJ69YkG
8krIB3AxvBYa+8NUPIHpa8/AUdTe0nLXgXXWfZtj8seZMIQUX02x9TpA7QwcEIWAU58zw7vqk6n3
DD4fMKrMZ3Xnx4ese0gc4LByJpTSYPQ8f+lbh16dw5Au7p/VQEh9JCkqpfSnHHDhuRx++IBwR0rv
kcuL9DH+o/4KuEZN9ouGS9AfwRUzdt9gtuiae1cdRXY3WSIQQYNvZz/Ys8l9J+pDpH5LqDTBRFyt
b29K3QSVnspVwxTHjqgpWGZnSMgK/XUgBso3gTGd+cXW4D59F1GFjwDPp79rOLi4N1FimKEBFZe1
bAlvOuaJJjBJsonX0Q5afIMhVCQ0BWaLM4prShClWuIaSI0vsixr9ZJGCe/86zzQc1vIPdyhrnPw
1I2jlHiSYxjeBq5zVrN9ui/pk6fRezbmQ+/PaTqjN3nUdXOjWySnULiPobccs8869Fio7RVLUf04
skVntKm9yOBjmPd0iN8rSoU0e6tYasP631fRqbOerfbFLM+1Dy2Tg5DcRis2rpoqV1P4nhbpOqLj
auIL5ZUv94p2Fw3whNi9ZJCd5fiO20PA91SqY40mfA6+YpMbcLeN6VcUbQ3tIg2CGWuy35l7FFQh
42yAsOiKJvpmzmdwCaZ49mW/lG53A28omZL6/CprdyvMCDU2qKdcoK580cuffkD1SqU22OVa+Cka
rGc0UhXG+Xmkxki2BXD8qbDJqWA6NBOkkp3RblIsvVPTvbYGnTJZ0WLPySkQ3HQjbes/T22tGW85
6wtC/QX2TmKiGMcAlvnezR77g+BhY268GLhxXYXcBoVaiCRcC6L9/BJonv8S68EmiLsPjQiaBrJm
aGZvPl1t3EC+CDqq69eaKYuy9h1tHjElEb5lIfYlmQRUReaEljjbRFjOyB8EIS3FSfMjd9WwUNWH
5mxXREIbwLtw3+Q8XDjyFqqikB4OhuSjYRjdNV8pamEEDAj4KHvIF7FCZyGCYp0YvHHUG2PAEQDn
Q8FyYlhSpjC012awmQRUCrX0BaTCTRWfCBSifIYl1V77lgF6rx3L/r0AllFamwowLWS7CcJIA1uG
LW83vKge5OuIyZqaCLhyieBEMt0aWX87462hO0kZ1IQK63n44ROSLg6J0yzbqLhFqITRpMEjcdhZ
TGsr0taJ9nDgurftmxfBniKdu3r6BDv5TILdGeAiiAph8iwHMDX3ka07oZA+9/40q8LcaxDyVHFI
Ty+zFWi2ETvhtI47kx1ZjxjnIE33ENSIzsFCsuyY3+BuI7qNB3dDd1ucfc9g3DaC1Cu4VfG0VenJ
mtWhcIpIMc1PVnZsah0Vz8woCjeeUW11fhZMlx3EGqOM3hWRaQ5Ttw70fYwnTTftD8yMFy0+mcXv
ML1MpEvRoq3rGTwBxr3a5c1O+c5u5CYMYpyO94iOPrxoytuERn1PErB/L5b0Wd/lq6rrGJwEy4Aj
No69p8MoC17EQlAiBBEHj8+ZNed+1GDdoweym3NRDSjrYjoZeMhe5uJUmgk4MljUeMK7I5lNjU7+
kppl5gX02GlAiC3WNdqL6Fy2b+bwNk8UclTxXZCR+cQSuie/NwGTah/MDKr15+g/yf0FZ0oKPCbp
s+Rr2vN/pMQC3hlUJdWhwhx3rPIXGeNkoJodN1rEcRqZkEj2XKRl/UB9n3inUWOmjIkQKFUaPfMU
QnS0nKI9adpdxOvDGHTr8IVMwz5NTbKIJKEvcPcc6peJRV+AxjI+ufGvTVBcHe50G0arMIZzFsdL
L37RnX2SIZtYG9TtNbvcSQ083tyXvCA5kU7AeuI8WgX498L2bqCNTMKLLf6I6gboQarrxixmqjJC
VtdwGChEjLSD/zzrwTjGdWDG3+OWS0QeGCEVI/Vy+Dd7hSbtXopVKb2tW8IL8YdbYQPDdFCNgsZR
/tXyLzHGvExfpX64j7x/LTMs4rpXVSuRjc+pnutJbjlvc9wfYELH2do+XBOXuyXYoO7GaAEktWCC
4DD89T4Ssg2z5Fi4DDtQBqgo3+s2tDjSJa+ZQLQQ8lIw9qqJ8+vhqJbwk9U2TwWD+uGtNof4ZEM3
TiR8L997030ZfgFuxU+e2HnHcVCws+3yXVQIQEqmktg8poSor7hZY+Fl0QzmoNIfQtAnOcjojq2r
8cByA9om0Z8RDMuCSRDZZRvpNpcAG1yuIX+ow3cnAAxezb/l0fLdi2ZhnmILxmhdB36A3wuWFd4i
rs8ouLsdgtPegtRlO2rlMF+q6OkZZKF/9EX4ofi9lAX+CYWbMGGyEAWYY8xU3XK3R3uBAtcYsntQ
l+w3CKNpU5/oEhM7HK86DK0zzceltlkpkkvMVqm5+baWrfFPZKyWJUYHjQJTMxptKRv91TYHNlt8
0Bhi0ISg5eSOtcXFxLwiE7B08WR+uhykWSAh/BHf5Hrui54bBFnYt1ynr/EJBl52wTx46pg9DOGa
++s8ZuKz8CCJ1rKEUs9U3RP7CoeBGQePVMMg0TB80Wbol8afckb4GJU9nw8NzQ1FMFCJADl0MGWv
blof2rBFMOMfNbs5h6P2KZgnRAzQkjYBmKaf+8G4WEO+iZr+EOsD9i1kCg77gcI58xQrej4sPhnD
QiDEx8EZWfmzZpEDbMOEarOO8ze97fYeV4SK7XuS83Y1qCgWQg+fdoSXJ9PeupytRuUCiACW/Vm5
MAonYyBjtEBsa9QmKit9FXnuLq2TVVwCWxqyrYtW2sQUqresR1Urjl019P9Njbst6SfzerxIDWie
MS50ZNdCpe9Z5bBeBMWd0IYRwlyQHCCyfi1DlpEYdsbWYyi0itofHcVyXQ2r2SXjAgQAwI7fiXes
ZPc/z5PL6VCwyzArKlPDWwSz1bbdGuLO1I+id18pZN8h+UeZBCIx/eeV9PU52e8DJ69AtTDtNJZ7
MQ/TjDGt0MpH8ZdPm4FlbAFJ05FvE6J9rzo5ELMn6z6LX108VZEAMjXuY+SX0mVuPP4QF1W67Pt1
tL9PqriMHcqATtWHgNUoHS83+ym+SRR7JVefZLbfs+hP3GPR62uX/aQ1QG/8Tc172Hxn8k1roPPw
PXjMWaG6AebGMAQxdcTdOYCt9tN6mVa3Pnt4I6JF3Kue+Berfy2NYtlxfAAN8/huCYiKStpixhsW
2rSa4b0P4rCrPkR2rbmi6T0nJsJa+5nShtgBj8hXqf+0Lg1zf+ttWGvmKplOaCZlc9QR0+nFX45G
r9y43T1NT9APqLQPxDKuPfAgE5prYmD+G4aPnjlEy3EUG+9CAY0k7CXPPg3BqtQN17X5pY83q+MZ
pwlmIxwQkVfv3B4ZckeWUHsWsEvML4SpSz9DtmpfsW2sQl4kA+03em7QNVwezqEabmqQ3IXnhrFF
vQqiftV5X4qxAPapzJqVTQjr3X0UgD+OFk0APMz6ymjh9W/pMb9Qa3Nk5wni5f9ayf5D8/FoMQuy
wBAl9e8s5gTp1ML50NqUWd687IHN9uoOS3/8C52HF+BHY8SXFk+pLlhXovIl5uzy5KnlwSj7P4nt
MfbUsi3YjWyq4YSS5L+huRGYq6UEfH1C39mMLUHjHKNV/WVGgB55FrXquxDs9ywqOcRwMkQ3OEBD
AM6vAXkI2hG18OzQwwYZmpDRGgK7mYaNzaJhJlcVny1CvahAJiU0qm1AAzVX5SjBDwE36tSjt/G2
S+CeGOFltGqzm4n4tZzCV42E335bDWcZnzTjLdUffffqux9Rf7P0l3n8kmwrnZf2Sj44mku6YeAT
6PLQ5sGlYxnhMXf6H2nn1Rw3ku35r3JjnhexMJkwN/bug8qxWCSr6CRKLwi1DLz3+PT7Q9/YO0UI
URVST0/HdDQ1OEyfec7f9EDCwv4lLWFe5+i63ri457pVvfewmsY38SucUadHNf4ozfuwfRnst9qh
mOrwoNA+twEZrP4GBvymjNCIRPcs9Rt2vRqBI7e1bhKM18P8xC4IZP+Jdq6C5MVAZzRWGLX6NXJP
dcfNw1mXCKgE0UuW/wyRHrfSp7ZvgYkg8m1gJIk1tcotcKTOmpIZtpF5K3aeyVqO1ol1wKJ+IxNS
7g2F8YwsGcQO8kN6h45eeZdju2iXU2b4g5Y/xdHeEhXEzNcwe4rK71H5yWy+tlM5Jv/soRznfcXJ
bghei+EbGjxuMoGmP2TRwySz5kQHQyd3r+xE+5ZgJq3kr+34yVZA3sp92B9qoSD6sh/NOyXbkYlM
7JeKbTs/etCGqNxCkb6n4LrXwPRF1OiZKRb0rezYwEMakANDpcZTn4G5rBP2N7dzNzlTV3FfelZS
/jmqXpBrJ8v7LMhkpfVGS9+QIP6QhEez/9TZn1CxUbObemAQAIuO9o0nqHOEwwejcj4Y4yf0yQ33
xnH/8rhTIxC5ah0e6jihjOorJUqAFQB+wHfawdoyH+Lsnp0NONfehB3c9BxDzYtqAfHkmYlmKUpz
OFBL9RjCBKqap7AuVh3XjjijGNOu3BAkOIDp9rZnuTTdVI5hVnBsaNnXxHv1wmc/vTET/DYm4Lv7
rGkpd4sfMvyiFKhS1LzXm3XJgZPtm/otz7cptiIjPmLOLa4Vnc5Vdq33P3QfhIs4GMWj7YG9nd4c
/lfkhRBtwuN7uNMxBlYQzBuBegKb+1jp/apvP9uQn4Tz6LuvJgAPeDFafmdXd5W3b8KbunhNNOxI
GhwfVxjA2qDt+o9lhHwXhOxEvPrTgCDtbG4nQaKCtwPaM0n/hYR42b2Okufukw30ugSBGZnHBDtW
tUEGoOJB4iJ7DfQYTTxXApTuyic4TPvU7/fgTvB7yROFe41FRRIspElZTRWRv40D0e293LPY2Kvw
roUsuNXi4RD0pka2ufpskZkNEc9zM1KrQ9nfKeagrN2gPhmeiLhyddnGQldH5aYGO21XeLjZjvoq
GyEYmsOa1423NsuR2mM43sRcZHE0z25yBVeE0EKQzFO/9VwIYQaREozbp8bEhNTzAwApKmgy2I/O
jYcGjCv1l0LjviDr8NEOQgcOgNzmUJ4CYb6UqvFswiaLIxebKDh5hZluPVE/Z4HzpLRMWD/CnQGd
USc2b4PKkNu+UukNDd94FV5IPdwbEqAOwDa84iPAQQbDBGrbswMUpd1Pvk5qrkXn2zVFte8q+6kK
na/BMH4e6vLJStwTlKptJfwdeDAqAkMJrI6srx37DEmP5hECSRYyCiJOdhLg/05NUAjU1c1A+aJP
szUKJpW6QmPWJkedREdTl7vUu6177khKBJrw24CVQMlFl89awLmc+mCLv0bvoVceTJPy3Su7rSwP
sXzpOPRK/ARt/aEZLRrR3OuB+iWnJlVFw84X/YdSkyfXBR5/SIwHvwTDMpmJFszEEGOXkFuING50
ziBdPYGS+pr4xj7WXAQkfipcMsE6pBhVhWjWvvh2+hbW7TFGwZRnh5672rrQmw+q/VELy7smcdEp
21Sgwdz2oDQ2orR+uPcs2DkdSgwIoT7XOrRN8TexogNHmOn1bZBAbhUNwLvuc4kgR6DygLCCV3MU
n12U3fzkqcQaCv+ylyIJyl0VPNBXwNLHfgN3QEdCF3ReXh+y4rbh4IgouG99/HCUSc9mQklxYUnk
AVEA/F1ekqxa6030EJgwMWO5yUzv5Jko3KoGkLABiIK8F7UD8Cte08JtCLNdad7QT1TJfidPZLWy
vLvNC+fWREDMowyfWjzqI2RJgAwNuxSeUB0WsD8iAL2T1XO9aWpUqXL+XdVsFCtDj+9jEXOUFyCi
YvL3evhgQ7kbxpNF+ilCniL3n8zkGNfWLoDdOuSrgkpB7PHe4Brgk+FEp1pwM2u4xHujt+nxGGvx
HLSKb47ylnXodnoe3MbhJi2rk8NM2Dka8LdGfW1xDNmGDoQTn5SBBBJeuC2lAJ7bnh+R88EvLbOP
UsUd2n1qm41Pxk7p2OTSV1X/FkkYcH6zsyWQkb56juNuXZfG92G6wwCjh6nvk9C1dpYFDaf0bpKU
1DJ+XlXS35cII6RN/5cZoTrN4o7YLXLorVEV76NpfjcduWRBbjX+nmg/nCADR0c1mpvmgGGOwwET
VvdZcNTUkHSxiUoaZM1AwzgJ9jZWLEqhGjvD7IpdNnkl5RTudCo8QEwfNf+jsHh5aeikKPYPn5O9
UZ4nHdqC1LyFfrRP3kRr7myQARmHXhtl69Qpb6hUl+5rF3xTxphbbcUJdWtAIkx7NB97blw1OVmq
S31vHRs4w0lWruBhIjur6Nwwc2C/UJzxQO/siWAaVccWyGB59BLK+c/Z5DcUfJbyR8Zjx1ZCNCq9
lZxktKIUXTryzW6j3Tht8Sh5zXVtfJ8n6g88JJH1mYiPOx7IVfJdZ76JYquVt7pW35TyyUdCIRsg
hJn1jS7LVRKA77WOIa9oGzvV/K1TP5ZU4SaL4qpv9mVzkyj7EEkmO71zyUkKyT0pwUkb93LxCasj
1dkaqnkIGmUXI2ZsZD+j8lVz770CKx0ASOYnC9kH5GTBrnc8HSGId4+oKgFmotgIIAGhz5PHugVf
c4eqN9NlM7T1Zz0sUQxGv7sdjiUSqMDjc24Hef7o9REVsPaQZu5BK4HCxAhjl5N8BuoRGYKqGCh4
Ni5e/AOMGTI5Rr6uI/XeMyA9VilenUVcfIqCdJIjtZ4SA25yqQcvShW9SBWsYdxzJHTdZ9vRx49J
qIMqR4nIdOHKjP2+dNEoivHJ9ima9jQ/oEGO5eNkqIRwa/xPehwoa+6xmFZEmApO5tIW+u04YZD7
rhKPt2jIxwyl/CyT8tD44yG3eRoCq/0hcVBbx9AYx9jcZwmjiRwOYhEwkGswXMK/acvhrgZ8WxnH
JFF3RQd1x/46js8R5E1dYMijVkhTbkzT2GrBWyHpa1QyXPdNiJ95dHKBIGSp/ZqGNvflvzRACvnA
6SNuLfNzIlOoCsY+JE0S0mijbYEPqo8mdeqiBOZWsERU0SJu/qAi4acM+2YUDzLGLTIYSey1toXn
s/PD9wwoikBP3BFCZFscTSd9GZXq0Qu6TY6AJvnL770abNyMu0Ddo2/O5hEzxRIqh4hvk4DfFc2n
Qgk6ZDNANVugbzQDP0n9hMIXBnt41OUnNwC0znFFlnIP2OepUW1UzOBYGV2DcVJDBrbzEwgFbe42
O4+c3W7UdazRGfZNARwddgcGy/xWQL9UDRVPoyiGjTOEkLutcGyAp8fjW2r9LWxOCsFTjO6guYb3
lyDXC6dZMQ5d2te4oFF7HjxUPfUYtWhEhgbgHkA6ogbabFoM2b3IZQeyC43mNqqxePQmT8DM0I9G
GQO8d1VUZNeRQIMMIBRYVQQWEuPRh0vXVCP3VBxYqwnjT4c1Bxxu29hb14Gxt/nDkMLWfvmUQdf2
O1jSmQsY9quLjkhwGBvWFZYN7VNrWetJJCMrSJr5KCtHZO/sZwHDDIbvpusPCbQDx7yv20NhYfLk
ddDrrbL94gXMbj3W0eZ2bmWEjGU1vA1ofvoDhTyqFgpZSm4d4k5nSCynhepKwh0xE4FRJtBF0kUA
EDgrFBRpKgNUZPA18oAIYXpS22STW8t7kpyWvt1gSgdKXvgq5isJdADXFjbogwa3RMsHC1tXAO7M
qsBBwmw8Ch0VNxoDYM6gSmvchWFgflQTLIWUXnEfAHsgn2eNlrb613/87//7f771/+n9yE5ZPHhZ
+h84LJyyIK2r//qX+Nd/5P/9b/ff/+tftuHYjmFYUBNsTZqAyjV+/u3rU5B6/GHtf8FvqXz0Huxj
YoLKBy0dq4ffjyC4r9iEsWxVziJA5e5URQucIyhBNzjJ9v6ffV9/3wJLyVzptKFzFMOKslT16Z99
3nj/+UC1WjLYfJ7F2qNFPbmg/UEEy5ASfLZl2sY0RGdDUHhwmGIJgqtMErRt0QBI/2EE+T5CWaK4
UOhEgNkyfrTkw+UGmPzf53MIPqqtqcLWHEubdVGh5xUCGz6fL1FEJ9H9oQjgEDuOgUpGm/+8HG1p
xp5Hm3UXBTUVJbDIgTtLskpHKlp8vRxh6o5L7Zl1Vx3pJbacRBhjlFKoOe4R8rgcYqkRpqqabCa6
Y4r5ouj9MKoqiwrOYKCKycHqfPz9ACiA6FIXWHpa9jRmZ5PKMTJDWo1rHSHs9S+193z580tDfv55
6/3nOQRGqbd8PiWdG/Y3Pq/ZgoL473eT4JfXbd1y6CdVfx8m8Awj7kTiHlWMuIMHmV4Z6YVhePf9
2czF/EXVGofvj8bKwSU0XV3upqXva7pj67pQ2fn02d6HwIdSdGPpHi28dEhKPV7+/MJEFeefn3VP
6PUySFs+j2Fk00D8XBv7yxGuNWDWQXErQXE3RAAwjNm2tv2Dz1PMkUJlNknDfj++LbU5BCNq5LVI
le8FshiXv7/UQVQapa4Kgzk073/cPFX0rUrlWGn1xwRoRl+VYL+KK+OwsBoER6gznaC6ptrO+2bk
ntSLoqDqWYrvbv618TbSeA6rb5cbszQWZ1Ec9X0UPVSsroK7fBwnUBBMFTX/g9HmDGK9GZL/mZ9E
sK+VwGg697g2k2Zl1/UfLIfz78821iH3eX7brXsMwVR7BwPw0e93EVNJM0zdZmGI2a4HgkDtmlhn
v+jjexSceRK3fzBlpaHZhmYYjtCs2Vg7UlOi1tHtY6p8tfGQWF9uwdKMPfu8PRtkUYnK7SIOBq0n
FYay61+6cvv7ISyBUIO0hCFIxL2fR0nXGLHZYR88Ah2w1P4GT5CTj33i5TDTETA7RYVlScuW3Aps
w5ym89kJpMdWoae+4xwLZOVr8ruYYqL+iYebpXtbp6ySP5hdHHSqww3A4O/ZyPTgaL1Wo10ataCq
QziR7MnlNk370S9t+ncIbTY6Y4IAfdsTQgme9O4Rvaq1USM+CjnP02psRsYrbVraWSzbkbpjWJZm
zWebDvxhEBorBg1Ec9PexONhsL5fbtQ0EL826n9izKdcKXxPeta0Kt3PLu+WcfiDVcnt3zQMddoc
jVmvoRCKwePA9XOMwy0113z0dpebsDDXpKVyn9IFGzHc0fdzrXGNUKXIYgI7eQ2LmyJRyHq9heQs
IfVdDrXQW4QyhGOz+C3TnG0xWRPZCF205rG5t/Vn2Xy+/PmFAUcBjK4yBB6o0p4tTodUjGOnoXX0
YG8GybcE40a7O1XdlcPk76k6G3Vz2sB0R5MIRxnG+y7TrdpA1aIzjz1eZKiptZ+8EJuYHJ3/qP+r
7zp1T7e+6jz3OzPd/H4rhaE5urAtTTPt2b3Iw91MD2rfAieR3vrixn9Ar91LnCs73cJYmULoujFd
H012ovdt1GQhyiYjTKPtPDTbr0yFaUOZd+H552dTQXZ9icoJY1XqKDiob62BeMltVuTYAjyW1ilp
fl7utun3vRRwNs3HysxC9Emto0Iu6iOC593HywGmD1wKMLuPGaoEQGUQYIJrqijI1CRqfIqGJoJk
dftyOdpic0yOasGmLY157gE5HLcJRpaSiH8qwdFUvgjzygxY2LBZRRoZcGFYjqPOZkCa9nbWB5YC
Ld3EkOQ1Tr8Xw62UPYXCdBuBLPz9Jp3Hm02JKHTtmsewcvR09Fhjr11B0TyUTvMHXceFVjU1mz0P
4bb3MxvjVBcVWKkc9Sg/kGDaB/6wjuJyc7k5S/PBNlQxXQZN3bDmO7djdKNX0hwdgoB7wv+T9A3a
OIKC2+VIC0vVFlKSPBAmeYT5dgQDMYorofinAbM/SBaRc2VjXWgKB7cKiJaWIMsya0qAngYgvdg5
hi8q1k/k8nAyjt8KPBMut2RhVtsUnabrISkdS8ymXOPEVpCJxMEeZy0ppwwbbdhdDrHUWechZrPM
ggwigzwl5fWIdkQX/v4kdlTTMtiYocRw83g/uUQHPrbJbPuYl+O+RAeq67DyRajpcisWtk9HJzGo
ckkUhj4f8pGLdN/6PP4cgdKCeM3Nx8zcGs7Jjb+41UOFVsHlgAvd9i7g9POzGykaTz2FAQLWb5WH
7ljiXAmwMPSOtNkLbRsXcDnfbTySIrlap1SDEvC9N6DnFOP599sgHbK2uiVs05lfCNsu7NLOMLyT
ezui/JZeueAudZFp8VwmkUeIeQtaB3Vz9NW8EwCYcud0Vz6/sAgd9mMx3Z0MTbVml47Uk8no1Rq1
aX8S56NUWvg9oK3vioEARiPHl9/vLUtw88T90mA2z7bJQuurHi0u/0SNsl/hiPEHn5e0Q/JcZq3P
Ph+3VtCLpvRPlvWjB3ztXPn1l+YT3/2f7+vvJ+zgJonXurmPTGcLy2BSfHHbjVqLanW5IdcCzcaF
WlqtoObmnxBkqDEOjFdoml4OsbTayW7rUgrT5K4+/fxs8emjaQdW5fsno6FmnAb+a9qy90aKvpWw
/T6kRn3yJyWYZEAO9XJsbeqo2b1mSq3//+Dzd1voeY0xtq53EpaCTJLZy0PsFSDEgyHfal493mtS
5NBo86cayZgt0AFrT6a/XMsE+eXLv83CneTdLzObNQVOdZGVTT2him2LU7HSHT3vpHsQ40W86sYr
BRhtsestzXQ0IVTJQ/J912fcglPLZBU4DDP6yAqy4cVzb4OGVdPMXys+t2/NBtVvx9rPzgByPzZN
S7U06ZlxDTKGOch7L/ZsRO0nOGLgawdhutWWau7b5d5ZnIpc1XmR2LauzYsJAWVE153mSaglr8gy
PsElObZG+PlymKWNzjoLM/38bDpqrWdGSh36pwJ2r+l9deCH/36EqRzikH4n12JMDT2LANZZ9bpq
dI8VVXoZo3517bhZasN5hNk1QHFBq+aSCG1zQtMltD/+sxbM5k2NI44fm3xfRbsDJO+Vw+Darz+t
k7MOGnB7rVPAdcfUpUCxEvmVu//U/PmiP++e2Y5jVqGqJjagL0zkKzBQNTZQUfgYi/jucj8tnWo2
573BO5oihTqbS6kb4vtmu+5RuveKs0fzhBI/YIPo6GLd/gexmFEa9VTbssXsSAgQQyTjL6BOmv69
4+Oumj/mNd4SaPTp1pXS6mIPSgpIXAd0U5/v2RLXGdQZeWVAWvpLdvn3NGz3pSyxEq82l9u1tOzJ
c0HNIbPCm3C2WgKAAinqBVQCKqii3p2O/DLOPFfW5GKDzqJMPz+bcp0MKCmNRNHjW8SrP8T1PoPD
3ltXttyl1jggPKVNFsf45WWbi7oTTksiHTFo5IXDe2+QN9XgXRmfpSQOj9p/x5nNhq7hSYVmN1Pc
7vd2Mu7QOv4qRnlfDeFN2COUJ4vPvVK91EbyB/s0PQligyOF6v7sFDPavk+lJd2j2yVob8FpgOBi
OMa1+b50dJ/HmTUxM/s60wfTPXopSNtYCJj/WSxuyZONt0mDS7NRBOpKMbScS0Tp9egdTLsVE+hD
qRjjB2GBJCojpYAvmSOTnmNZo2jJwXbNLVSfComLFgtbADDrKndAFwIa2fgtGFSMMxBNCFCMiBCz
4FmCQavqOB60RlwmpCnh7kQ+1W6+/tDCzsNKFMC33XnKD69CRijtonKtyN7bdT0kT/TPrBs3QHwI
7hSCqClWR3ZiuvdlFP/sEfUWXld+K4zyq+ySkjwcUCelKFFwtWsUY3hE3egIDKkSWS0A7Ul8CEen
XfkIo64AEcVbk4LzVjW7ZOtHbbFqk8o46Kg1rkc9B2qUSHRO0wB4vF3iMUuqQgXbaHdXFtkv26HD
M9uyhGOgiqxqxmxmBG5Rhl2meqfWRku5+l5jB114YPsDRNB/+7U9BWMjJLPMDvzLI9KqzcZV68o7
ZQCRtfRWH37if3p5b/pl15jFmO3veeGm0sga71T3CqTKFi05VBsVGH+G/HA51C8bxxTK0aZUC68j
c/5gSR03cKUVeqcE5RZP/9KhqgE+5w+iaFyGeYsJaVFdf78Nol5sJ3bEIWLj9en1ezQPsYnfXW7K
1Cvvjl+ach5k9qZolQRiBymdY1gYP6oASciofLkcYqm3zkPMBkYJ2jFXC86n3H4dolM2QmDeXw6x
3ApHJYWsTfXd2SWi5Z6o5z0JRFReYhTTss+VPly5PyzGkAYyGSRBSVfPzj5hUMe3BFVqc9fLj6n2
5XITFnvJ5PVjk3KHWjy7xjmyG0yjUqhO9+mpgWDSRPHRc73N5TCLrQDipaocCpRhZuNNpcHsW9dU
jqr2GTr1oD5f/v5iM2xynSQkp3TxrBk+lbDa10vecNHORSFIR53vShMWQ5AC0rDk0AXF/Pfroig0
0fuloRwBFPSwR+FCmG3v7tKqiK6ca9PldrY6dIuSBFsyNyt9ngmJ7b7T62zQjlozPKsFKiFmijJK
q9uPboHVi5uQB+1trKYv9+JiXFIiBtVfwATzK12q6+ooo1o75ggheuouTGFGFR8x+y3Gw8hhdjnc
wlmg88wik4jkFJNjNmjSdj2lzRz16GboSuFUlCPkiLOZYR0KXLIuB1vYpyn0aGyfTD9W02yt4vwy
mE2Y0qdRitNIqRR3pVZMvMRwE3gQLy6HW5gthJsu4XTkr6W63rRtpaVoRjEY9SKkRtPoFob8lUYt
ReGKZf79ICZNOpuTXpj7TlBp2rHpYoDn3109RfypuBLll66zHf6DYavDrPi1gFo0ahqGis1TsgUh
/rhdtfqVXWhhJrAzMNkn4MGvIEEDz2ezqfE+tpWTIu4QW0OP2G24wl3ZJ5b2ofNA08/P7vgKBNyy
0kblGMcQubCCubk87Ne+Pw3Y2fcFrMQmkHxfee4P2ekPPs4GRP2X41/Mp7BZ+SKKkWJBZ4XbZQjr
o/Cdp8sxtIU9gEcqMwqkBFlkbbYoR7fS4zrnkiF6WOJGktS3OUQrxM4E9Xmv87+WaBF+6COBUiAs
d5RqO+8Gi5xoZXtB+Qw1FjB6x8XRHrh18iz2d0FeFR+VAgn0y7/sYm+f/a5TW856Ox0tFfvb2Dtp
mv0jaGHzFEWjXwmysMbedchs4yCxRR0CuvXJ9x4S2151NooklX9ly/9ljU13O0ldn5q71KQ03jcF
Xn0coF6B+3fzCTcphAEOEvqTDqnkD/rs3xdwfd4cJPyTkVfIyQ2H1zgRz4XSbf9RiDmkIwSEIxu4
VSfp3zm4/CIkfSXAVI+bHZCgrFQwFtQ5TDFPn9Uub8o4LuSxbvH8aQzkkDhOMQGK3PqQpxiwR2NS
4rfEY/A+yMf4K9bg3qFvmmyPxxhs8xz6c6Sa9U4v/fJza1T1c++lNsIiWspRF9rbylPUe1eXkws0
6HF0Bv2N6YTK1ig5NrAxRHc2x4s6jSejxBhVvtrGmMHKhxa3HnXwN0GPF7Uy8sKsigFhfryTENrm
9oJCoWI+l+7Qb4UMmit70MJUetc508/PVoWH75lfiVoeQ+gklYaOwspEeAu1rsujsLAwgNMZ/GXC
OtDnO0XcCCfrSw3anH2TaYcs3dr+lZm00JR3IWYLPGetJHFGCAU6EeXy/tYf9sr3y+1YDMIhDdKU
whzd/76/QnTzoy5o7aMNUVy7gXuOLh2z5MqkXdhYgZ39O8y0mZ0NS134Y6PGhDE7pEWiu9pZa8YP
v0Ms4hj61pVJ8Gv2B/GY83CzkyjWFSWrshqimNS5MN6MtT3ZqW+kG2xqbIVazUT26C8xfrrcm0uz
QuPBrdkcH2AqZudHlFtViZm6fTSwlak7PGhC4y0Pks3lMNM2NdsBhEYBQJ/Kd79SU/xyEJGl5BCL
UV7KsqfS+q5AV5rEvVv9RVfeojC/MoCLLTsLqb8fwCRCRCXqSvtoZS8tRGh/5fhXcnYLB9q7Vs2m
YjCiityMBYQbL/tmDNFfeSR2lztuabafd9xsGjZJlVmaR8cZ/acsvoHthKXUrjOujM9SZ8EvmFI8
5Cv0+V2Fymei2YMOWAi9qVx/ajGwaoYrI7LUFuT12CKko/16aKps3XDUQCSJ1kATzFkZ8PPz5GsV
XGmNWBoYQ4JHMwHqm+Z8VssMbmWoTvZp0rU2yIQFmyYZsxcjcTgV0qzdNiH01TbU9b9Mx40wIkAC
3glR8h+0BO+ysJbfANJgiApB8lhi6XBri7q5DbQm3epm6e67WIPm59fqlzb1x03Bu28TRBxE0LER
sm7VDh+9DKLZk6yxrnF4DRwGrcZopKuVTaFEITp/gjxl49p3+Ee2KBQkJk4LVk/qUW1vLLIUKyd0
nEONQu0WdkPGyAh5CA2Rbi/PMv3XuiL7D16OZPkk+V9wD+9XiyVU7b8rXE6LSrudSowOCwj7hi8R
prIS1Djl5HamrUKlNO57Q4HoOBjuvs+xFHDghm8rnqnYUKG9kSHGvo7Abe9wtED0BsuzOztFzEj4
GJLLNHY3ql4LNNYqz0BEJVB3cW46n2WXWacYEUP8vLPyMDKZdrEFKzMfmhJNLtPdVAo2kL0ostuw
04b7Skk0KP0BwnZhY34vbV7alpuZa0p25SpHBhivBmd86P0hRtoBadUUcZBVF2WYRZPR3VSOae6i
TEGeO6ywOPZDCxFddXy1Bwu/xwo6fKYpZGc1zUUrZEB7U8/kzdiH1hrpkS3CnnAw/faBAOM+Uq1u
E6Y5xi1oVEBHLeubKhGfLTP+SzMw5lPtFlOcOMRZNkHKAg5604/qbdkbuPHmCvplqlqemgjK8hCM
ygfd08OVGPz4TViBu1LRzN6IWv/GQwAflqqy1xL9V9QB1UctT1B30jJ17eVI6rQjqE/QFMMaqeTx
QSWdsxMK1M/GVr0br+8Rg4a3TMK7QyQybqOVEU1s7Yi36TbiMWCscs1FMsNAD6NQpLgdfc28sSK8
+IoAtnsPUg/hmfFHMVgMqurrMA3K+NHRJ2JulBZ7HhPNA4MPbbLNdWwDZLPREwGVk3vIJEwpsAxF
7agx3S96hqFbrlj0HNIl6yIOh51m5nq3Ur1J7aVH1u6TkQjkf1PFAI0Vu69521H+RixgjzZ0/wNL
8zc9o/JNDl9djbGPGKQXJV+p5qGAFUDhrGpHx6HOQgFJZqaBB6NVYp9ZG2vPKwAROViirrNmlHd6
EqU3VsfbfIioLWUGOAbLSX/mVYIYq4v5mJ4W3q0bqu7HogiGH6CMMX4NbWxaFLw3kXls7q02xGqw
7uvgW2SUA8akgbIis6f/FIVn44HueTjQie7OCZH9aUqRb7PU7dZRhNB8LKyKq5phfzBd5q6J0uRt
kMYoVlHnwNS5wuzEytv2UMnOvO1jtPzGVtVW6N6gig0rfOc7dvOY4F7/VY1yXFDTMZWof8s8WtU5
CrAJ+smTNX13n415fK+FinOjq+hA2JkZI4g1OaKWhbIqFMykYWVm92Pa+fvAqPJdO/7Edmrle+1d
RWp6bYg8/oPTgiwtdaeJLGbOiThq11qdmWXucbB0SqMdFwf+4M/epQKG1dnlDXDp/JvKvZrGO5qb
5ewaVKh5GiMtTYHfQYcg67H9Kt1dVmJvcTnQ0snEljJVfFmjljO7MmSDgZe1QwkMFSTejXn++/ln
EJ4GKCYbzgxcg/f7ONoqqBn5FMqjEPWBFIGqHpX1y21Y6KyJ4KqTHAZ9CZD4fQwrjWxsnwLziJKN
GuzScKN0+38WYrpKnN2+qSBHihwI0WRbO9XZBxX44lcu3QtjAakFGOk0u7gtTD8/CxJzULApB+EJ
1xIT35ErhePFzztTtX0CRDKF33++1fPBGSIZntgyTNwRrsykhVHgAiLAD4LtA4Skv/98QU4oxBcm
PLW4duoR4pho6HQvl8dhmvfze/v5RWr2ohNjqYyKwpWNMzRElZgKK4qjTXXr2T/+IBLrgb6S0oRB
+L45WdR3VDZq88hGg6DzjRXvmvzJmSyFtafLoRYGBgohGAgyyxT054U54H9lGFbCPI4yW/naFweZ
o9+PMBGXJmykLuEVvG9MIpswHBpkP/xViTCdczUXvzD45J4M0wHIAQ5sDkxO3AYETObbxyLGMZcz
jZvFlVU+Tc/50J+HmE1fA61QRUwhKu0RLxELq/Pwznv7g44Sk5KAbUCfnpfLJMe8GEMV2oV8UtxT
uPn9z7NTTXge/vtLziNxUXoJu8o6RuDjUPQJ8vbKSC8NBNVECuQWpNdf2Eo+Si3YToBCyVp3rdcj
rgo+uSNqDVc2q6WVeB5othJTHNYSVQBDiZ3kwSgFVtrerdYXSJii0jgoV86RxYTEebzZQVK6joci
zMBB5QbpRg1rkh+j7a+jBP35OME0xtTbCuADovvR0HRHyAXlx8vDt9i5bJ9cAv4+bmaHZaiGlex7
QN4SyQblR9vc9dcUJ66FmJ0Bg9YnRqoRogv3hvYU10+O+gdzfALWTBgKUJvzmi2lMsDfBULSQV98
6XHI/uDm4sp5qS3taTZnmQlag76aQ3gsaVZjylP22NqoYDrGdhW1CK6GaXijlNmt6yuP2yRQ9qaC
C2NjfxJ4bl0erKX9Aqi8+BuIoP1SXbfavOisJKaWYvY/AuqDaRh/GhHucX8bSj29VUG2C9Vk79P0
2e5a+yaYXg9mcATEOM8wicvyYgsEJ1xdbtLS5Dh/FM94JmHK6ReFPRRRxDODQR60KIbdFl7puYWx
o6xKIF1DBUmfU7UTTfFNf9CCE6pa2EnxhrjcjGvfn5p5ds/ptbyuLJPvW59Cse2VK3NvYeChFEno
GCpH9y9EgNwrySwEWXDKJR6LzkcohyG2V5gobf6gHWeBZmuVp6NMnbEKTv12EM+q+nT58ws7rGWT
ndKlybn6y1nU24ptm0OGK3emHirUemLrUQQZOX8cdKrXfxZs6tSzMQlSw8xxgg1PneE5SIsN97ze
gFjVZrzSJ332PBSfLodcmM0WK4f067RmfgF1WJ2LAKeK52+MTzJGtkOQ3Q44RVyOsjTZpuMQ5BOv
A+bE+4a5ljGobe+EJzT4JaY/1+CYC7PNVhE1mA4FSsPzjc5nBaGFrYWn1EdAu0OoS/0mxbCO0Qu/
3JKF/noXabbNRK1nI+rEBTs0ITkoaL+XLw5Q+stRrrVndsaN8OjiKFXDk4y+ZCAFc5RFW4xJr+qj
XGvObPUodu5HkaaHpyY/Ge6uzU9Bd2UjWwwBcO9vPPOEZH0/9sL3a6HnjH0UvNUCydSNqf7+JLYn
mA0sZ6CCv6Bx5ZCYqW/lvHqieMAqKwn9Fx/b1KdMHbW/Lg/NwlQmlslxCqwOiM1sKqPQ5Zb6WIWn
UmxGzNQ3lz+/2Ftnn5+lXFVk+n3VLdkCdBfyRfgQ2upeN9Tfhc6jB3beitk0dv22qjuvDk/ViC78
lxxRzXyL/N7lxixO47PGzKZxMGSV5rhFeBqVW4natnjJKkb/yoF8bURmc1gTDH3tMCJB5P4/0s5k
uW2k6dpXhAjMwxYgKUqyTUqevUG0J8zzjKv/H/j9/jZVQhAh9Ua9cAeSNWVlZZ48xy0rSjr1+fo4
nrcX/ZkuEk8sOa5SFha9aAApyzr+ZSoVWE71lFxcbErqDbRe09uuoK5Jsi6B9SLTMy8cNMcrgwha
xyApXjXavz9F2CBOjeRAEfJTLH+nIa8gH66PdX02/35f2BltGAITApNxVjmou6neXf/8yn1KPyjA
F7iDl7KwsFjDQD8Yjy/u0+YhS+B1fvSTM6pwbfBi4rtlzS4sLSft4jKFmklp5qrnzpF+Aemdt6il
Vjf3xfeXf7/4PpVZk4Q2R0jKLQNxhx6Ndagzw6zwZHRIr0/b8rAS3t0MBiwa1LBQHYjZialH2KTp
WfUs3evj6IXS97mD35AulCbo3S772Ww1Ca9uBK5UCI/ofORefTq+Ug0NFOWy5IzokWY85PprDpXB
kGTYsyxAhIKBGNXOUIFV8pwXKD0486cw4AApD7GDXitUr516S6tc75xBbO6QzXzFRgf0QBWNHm6q
N8L+yIo5zOfESc68mjuocl7Kmcf2ozOENmuHpNszoBdswpUzBmp6ro1/gFkNB2ehZ/1wfVsoy2kX
9wXYGVK7NoXNZ5CjNBl8tZqwsnTV1+/HeGfGdD7uoFeVwFsMLQTEktduo3fW7NqohCj0Kj/PlpnL
j0mGGbvNG//DUG+8Htb2nkUOjjZokpiymPfz09wc83pIz2DYxvgQRS+/xOmqsXFBi6N7tvWmwGhn
W4uis9896l+r6nR9WVZ+/pPPCz46SWBGjR0+Dyt2rMN5Ona7/2RBDHiLLG+VIZXQXfX1u6aW32dx
obnXbayEIsDibd4FQGDpRRMcnKql0D7qWXSWG3TabDpeHozi8b/ZWK6LCyeaxb2Vo9AS0XlRuzqq
kbXxRdbqjZGsrgfwAgaCChj+5qmVsjajARneCJEZQjbpA4IRrxgGddMFxCDz6BUWPLBCPUh9DfLT
RcTK/5201cHO2v11Kys3DhAJuutlkOX4FmGyYgOtD2jAozPog1D7PSO/YA32bpGvuG5obeUvDQkh
u+z0dRd0DCeaTlCrWzPyZP2L2bzg01uA3DwHeXc+yxBMUj/ryUwCYqJg7TuogQTda8ahgt+mS9Qm
yyas+6yktWwmU3juZBCZXfzRjvOPeaE/vGK6LswIYa46VXS+ZJiZhgnxj8RodoXUzTsVycGNLbAW
iToKTKyGSVUSdMWydBcHRkrjoDXCHlsEnE4eHiC9+NXI7SPw/G95FS7SsLLro1fl+5TNx+R9ovsb
CKfV7XHxGwTHkLeUfyab8do2rAUgCO+aKH+gXr1VF1273p6MVtjxMw9t2y9k3JxtvpkD+RSpycdi
/qeu0rOe6gjoDKeygNLA+GIHW9bXvIZCXmQpp5DBFBvV8ybNkP/Ww3ON1Av0zy8P5OnX//v5xfzF
SlrmNAaBb4bnyN6hK2N/v74pV3899UvS9byMLRERqQWaWSGnF56pmaNJFPKSdIYXkxkuZ/jCiDCG
Lq8rZRg6jFRnTfsnNLWbvhg29vzqdqPgv5SDFBysYKQIp8xoFiOOdQt9NhADF3GWDVexNl2EoSwz
zR4gngQjVmQ7eVslXETab/CcgbwRDq4Ngmc6lCuUz2BFE1zR0Dllk8Y2q43kY7pzin265RtWh3Bh
QnBDYZ7NaZtiwkGzLthZu5dvKGCAkGzhQbjihLMIGkUtg4nCeInma2Yobjb/vm5h5ZHjXFoQrp1C
Trt4MMlF8jY0mrMc3UnSGxXtpPmfrvqOgst1c+vz9XdAy8+5OIBtUjVBHGCukD/4iG0UCKH8Jwti
2hOEW5bIlJXP6CQk1o20sSLLjAvB/+V8iVFHbU/GUFesiJwPN5M0HqdoPFZyt08U6aE0x5/XR7NM
/zVzwhYmL91mcp/EZx/lJB30m3921HOM7REdND/+57q59RPz7/Kownbu8SwhzV0kIiQE4CTkX/VS
9V3DGT//N0PLPrnYB0Pnj1ykGDKLn374kEQfk+HLdRNrkdvFzhYr2ha56bpWQpKGwT6KjlX5lsQ0
yvfXraxuaOKppbCtP+9XQ1k8Mq2RWoWURTd+Eu/aV3QvQen414Jw8yuSlmclKNoz+pUuukcIuv23
IQhOxpzqhKY79libnPJjv8Vqvj5D8G4qf0J1Q1jq2srJeZpSdB50gofxQR+2+rtXV3ph9vw/C8uu
vthMZpk3RmQhgwCS3cv7X7PxoekOUr1VUVk9jBd2hJUANmnlqc5ICjgGJP8niiXtjNouqjyqgkTU
VO1eszJ/ByasDOBnUwsA2p4lZGwVd4w2wqHV434xIMH506thpIpkR2c9CxGGrFAgtKl5/PhPozCF
UaSFU2uDGXDWH5xyJ40bk/Qn+//MR/LckJeme/Iygo+M7Hia6DzC4ycjEjwOCvNIhTRerSUKwkAR
Sp5pni/8EjqyQYBgh9Jpvd6UtW9OnzQ3BXqqnlrFxkOWZ/0tFDq/lCQqkPe04r3loKs1V2a8i9TR
96CRRk04jvUbQw/Tdyo1kBul1LVvyYwKC/Uwqvx+lt8UULxuRDNrNzU1Q8ofIH2RHxB2uUPBLYl8
mwbDcP7cpOjPh/6icWVJ+Lbs6FBNCvzua9e/mF+OgBP+GBBhwAwJCAXDgyRLsaPA6sT/hz75uNOQ
ex9V66iq7ft6cPbXt8uyHcTlvDQnnLJZzUa7zDEXIjBeDuMhMSXAz9A9ZdPJjsKN7bPqPAzAIFzr
tN+YwpVXdZ1dWaDIz3CLnHSrQLIN3v92PMbRVvZ1bWQq8hFLog4uSxEoGFRBZVi9w3GLchJUZlsf
pLAID1ZlKm/yqpyONkz0rznjF0aF8aVGRKd2ilGjG1yKzDT7hF27cYWsOpILI0JYl0C9YpeVhWeU
j0515xTvlGQjdb1ugmQSyXGe4CKeFn1tvZ6QfD3XvoQY1CQhx543t2OQbOy/VUPkrMgq0bRtiygh
mm+MsYPV5QzLeuyj8dV/j5oNROqWDcHxDkbe6imItfM0Du9Cab5LHPM9qg2314/ScrWKR4luehlW
SH0p1AprH6UIhk0BN3s8HGQkf//r9xf7FxdvHc16gZYfZeZPleFZW8nQ1Z+PS4fZUKWuJBZgmtBq
IxjtqQAmn3U0nLZye1vfFy6Okbpy0kqUsJPZC3pE5ze27Nb3helXx6Y07ZBSrD3snGy/lcxYdSeL
W4YhjaZBMTU523buyAlPkSLbGxY6gn7ojnnk1uZngsbd9a206iZ5SfNa1zmCsuCV/VIepDjQeBlg
IRsLt/B/IzPmTuV8uG5p7Wxo8FmSoSSgs54d9G4c/CQbAGFZtlulP8LZ2E+2uuEW12CVQEVphgbm
RUXKFFyWFpelGoz4xTrsb+ZiftDGAXYnKUZVTKGrpkAIKQn7HRe8kQ/RhsNc2xo6bLAkrkGb4W2e
npwgAHOU2xRKp+H4td26sbe+LmxsLa/qvve509ovtB2hf/7yFbr88cK+1ieprINkis9aSFvebsoR
Uvh63cTadlt4NWlrAL0Ed8bT+ZntKRuGipDeSXS3/GDdd5k31ls597WAftE2MHjx0nAnuvqkkMe2
tThBfpC4nfGutY5hchyKx9JxELF/BRh94fD515zg9WuzHifYH+OzgmRt7Crt4/VJW1t22EYAo8P3
DQJw+fcLdwz3qj2ZchSeeyX/bOjSvZHaGy5t7XCCkNSRzwBG+0wOJJLqwWh7pDkTc9dXN3N8Q/fT
9VFsmPhzcC9GIZco0LTWQpubf1WKT03wY3R+XjexNlFL7XaRmwCnK579NjEywwmogE3VfRE8Ihz2
ihNC0w85u4WUhdLR05UYozALbCNKznnF21Af73XlsbS3hLDWLgAic1knPwsdvyjkRaRMWtBOkrM5
eU12F8YHGO2q9M34Ymr0JRS6MCQc+LyUYoJvYAl6fQC8lNQbxY210375fWHjpjCm+5rB9xvnfezv
5PC3LP8wkw0k/dqqX1pZNt7FxoJ0wQ7aME/OQ3Oa3hjtxiC2VkO4IYMuiTNoXxhE+2ZAJKWKf6WI
gATdvSMVu+sbeGvChP0lTWVvqS22RhTtE+7iR2O62cxtrZ3EywkT/BXY70nxW/aXgcpy3HwNEdvM
zNeUfC6tCK7etLqwjhrGYpe/a8Srhi2RAmVjHKJHyeWqrHVoV8+J5RwRME2ce8m/lfyPRfQzoM0e
qlm3Ld5pzm2nHKbm6GT0AG+doY0l+1N2u9h9irXI4Mb8CL/0pnEXhMdgPijB7fWNsbrHbcJBusAt
TTcEfE+YWmRu1YKhhkfnbbbV3bC6xy8+L4QtWePUlWrx+az4B6ap5Fed7H3lJgo3rv/nwwDvB8Mz
PacLv5XIghBODo0tM9CrpEAXw3Xkl4N9YdqgDQQtR+hkeSE99QW4m9EK7TY9RypJ1ehL0+5rmebd
lz+MFei/FmYi4AP6szimmGLKttTyz2X5tZ8ea+1ONTb8ztpcIb/hGHRtOXB6COcnzIdyTEw9PtO/
7f/KpS3+leenh9ejbkGoR9aCFPdi/2Lj6gA9B7nuo3MuoXUOH2zx4prQUwOCX4YkKNeKHANF1rqg
7tvyxWKwgB4Whvylr8MA2ySsdqzYfTuHWXa+n8qP9VZr5vOTzddNSnG0XfA6EgkOQ21C8y0KsnOT
vm8lyCwaWkDNd+nLwY/sWDgzzUVE4nkPnRlU5pwYYXrWGv1DGj2MRKtZc6e3GzHeyoZ6Ykdw+1Ju
1kZtYyc5Gu+ire209nVkUJbmBxrswaA83U6j6mRjFUTlWYqRrX60202SKz7wNOlBO+aFAeHnF/1A
u3qLATveAaIau/11F7uy3E++L5y3XBoteS75fl5+GY07SBva8S423r/cCipeCCzRhA5Rl3Aoonhs
KxqcqjMRUXnstds6OCbl8bqRtbXg7Ymf5Q8xpLAWZa34ihNZ5dn4UTmfdPXj9c8vv1FcicvPCyvR
DZFcjHBHnMu094oGufad7W+J+a2OwSSSRx6Gri3xcrcsaY5KnfZ6q7urQ8eFgcN7xTCgFVUBA5Nt
EfUv0aGPSNOqxdmqp/GYRGn/VY/i7qM+VM7uuqm1wSzCvCY4bagJRAxmVlaGEUdJeS6Se2qwL846
gmK6+Pqysy88eWbOqWkkfL017mrUQTRIu+tho8thbdFBLgLxpPkRjinheCRKGhZZyXoUwUg3/23n
PM71K5wIeBFmCJ9Le5OormhIk29ZMDKddfmhzM/Jy5fhyeeFMEfiOpealM/7HI3y/AoPBSCFTBrN
qBAAiQUVs6Z1tBq14pzbjuSNhWJ6ABbUly/E4mMh3lqkLqHTeLrahhxnhhbPxZndBte65ip95A3w
fF3fsst6Cof8iZllS19sKp+4tvc1zCTlp6oePZUsZN4jcXgagXhU+zFODtctruwwsk9Lep63u06z
+lOLVZPnLcSzLPuYuaO2m4qTlG243y0bwuRlMk8so8FGr3yK6p/oG+yG6ub6OFYukiUZBFYM/U5o
L5bfcDFztkQvQ4oU3Fkt38zzo5R3N1FXHEHdbyzRild5Ykg491YW2xKFUyqHXpRAPzNuRdMrs4Wg
0sLaa0Ih8IycvrfSkibhhYZW/Spbh1a71begdasmFDB1ZEzxLaJnnKCM5sXbI5rnvNfjyVXN72FS
b3j6lYkycCv/GhEmKq2QSuoajOjm4CbpmzrYclwrpwUaBCDwNCcs5PrClej4kqp1BcJEpvzBUStv
DGxP637q8ZumUTw1L17TM0PcfmFScMgF/BRJXsKQmiSfa+OtA3VXeJPrGy5zBTa6PA8o0yxYFZg2
BJ9Zj3HYKXMIp2x9jKKfoXMT5MVeQaulLT+a7ZcMAqMk/1BNP66fotU1A2b8h08TgKxwUhPQZI02
lMG5M73s67iVydv6/PLvF4d0VrvMqZwE3YWk8SI1dMv09voAliUXHCgT93cAghto4A1znBoKdtr0
0p1Z3EjRZzlEHWrvv2Z7G3Q00UZJVl1sYCCKSeKUcvCJJ7z5FrL05lbJX1EUZCNcWBHcs2YV0pgu
Yjp2fdASLy03opjVFcHP/HnvwoYnBK0a/O2dMdCkUv+QRyiSd9eXY83R8Ewku406J6SmwuenoS6g
i6ZvQemyhzQrjo1sPlCK3HD+a6O4NCM4gsBqmkGWMZPn6vs+0t87Uv4aE4t0AEQQ5KF1wYRvGU3d
5W10Dor7qT6OG59fJkLct6pD1E1gTAJFDPSaTouLQjPCc24tbPDqro6dXW41XoAKofJiiUYwzxfW
xMa1viLxGFQWqGc9O6hdegIXu8Wrv7YmJOuRBVcIky3ROUO7qBSphY2+vfsVyxvnfP3rzBYjAaom
4nfsoNQaZQTajghJ07+VttqT1jYuFGD/fl+4vNSxzXlugdvX20d5rm6GwnbD+cWihvz6SyvLrrjw
h4hN2pUuMwqj+AB65bNpbQQra9tKQ4dVhUQFxhlRSyGSo75vCg6GpcJuV0Pn7WeP7aIc4Uj7ECjL
hr21ZYGRyCB3Q/qMeOzpgIbcKTXL55QQQrnvOl6Q1/3J2njQqePL8FChbS5cv3Imp3pULVwZ7Z3Z
v7UVKPpgYtlFP6/bWR2HjlNXtOU6EWuZRjeneqdW1LQiP3DHdKARRf/0ChsGaVMSUKQlRE02CUal
eqyYq/JN0tsuoksbk7U6CKgGIXAC9eGIyhaF02d0e4+Alepwb5v7PtY37sDlFIhei5zE0p20PCBE
SMwMWtCa7BGvVUu7eADqpT908FzO4Vaot26JMI9mVKJiEb0SNIrd2O0UnB3F0+Bt7d2FWnk0XzWg
v2bUp/tXn0odkTdeEamV7eJ63lWkaR1f9hpjSyZv2arP5g61G14rNJE9A5yUsG+p49wyItWFJNQY
DrryBuYUs+Oh7/n1xkW/AtEgjriwJ1xghY84TVphbwpUNwePodUHuA5zt/Wm8uRHslvML64RPjUp
nlazCuEUR/lKS70y3Ukv58Jevg+/M73DJllWwdsoMLlpSoGKgOO8leJDX+aeLb9cquCpEeEm6OXJ
jFOoJs5z9aEHGCS9ghABC8jg8YCRLVp6hWnSHHUcEosXZV18K6zHST9edzSrZ8exaFAkt4Boh7Cp
fVVq5slskRj2g4cYXVQYcx76vHnbDlsA/tVdtkhyLzpRPJNMYbakSa3stgRvgB5rg0q6fxdU/kGT
kvNsjCRMokNaLrS6LeH5y2nxyNBc2BZuU1ONjLgwaBiTnIMt30/9FrZ/7fa5NCAcoRCZBNDXDK4f
7uPiqwRhtTWbu0QmZJNf4bxBYfO0YGMTFAovwG4srXLwLTZFe5yTW+v25XuChlJEX2HmfQ7YUkK6
r7MQR5eH9Zl67mEa57eSOjwEmvXyitRC6EucQ5VQV8SGz2qeuhF+8aVDemoOXRC1vwstmbdAYGv+
FMa5Ra7dXCAcwuqjUzLChEsEXeum12nJYTTeOFABB/DFhcawM4r3nbEVXy0rLjrxS6PCjlCVuZRS
WQnPLY9ZZNUBuH2tQh+WsJs8+pWFW8nOtaNMkmsZJs4CPO3T+2lw6nlUIxBDTRi8CaW0cafGhE9D
3oXT9PJS6NKy+P9tOUL125GtudN6uhalQUMttgLAt3E/rKY5HEh3SaMjjkM18elwDEUafbWZw/Mo
m/flXL73kWyIDARD/ODdYNUf/GYRq1ROeeV4Ulztrx+CtSAftOfSU88RA7L21Dys5ZOPWAttwFb4
biqcL3VZ73xbe809Bf2qtWDwqKyITjGy7TEA8smqzfnObL6N7S+r3MpLrgyG/Q3PHoCyhRNEGEyB
ZEyWFSkgv1l9jyLu7dwM8HBvFchXdiBmTATSCfrggRWWjAWDtH5gzhT5UzTCG1+OXsSJK5QfL14c
CLLhJIKiQ1/K/U8Xpy/DISpayBvUOr4Neu2mVQxPbcyNxP5KkEzoDa4AbulFbVswkyk6NILQJZ8l
+xiEN1vl+NXp+vt5UzhEY5plRt7zADMgoSmbm6RCxMc/TP3Gg2V19S/sCNeF7xM4pwjB0rZDIIcc
p0T6y4m38jlrJxbKGbhn6cYHgCEKKtS+ViMMEUCpUXyKu8+OlB78WHObHN3bchcbs9tLtask71Ve
A9c3xOpUXpgWwpg2lgw5GFmpJqbrYlRBmpwjTdtl49azZllzwavTArOgP2gUfo5onPpxlipY+E+6
9qWhzy6tpaNcPBrl+1RqPHSebtthw9muDY6WIOg3+EunvnCsutYcVFNHsq3U9H04/5SbUz9FXoX8
xotn0aL9cXlDk5ezxPM79ShUyFFFOJugEmuj7+Xv5y46FtNW3W9lSy5O1QRhCqEd/ZxPD7Ae6PS8
FyQ3sqnZw5Nx7ADsOJWxMaC1LfnEjnAHj2U8aYavhucU9iplzt/C8f9mlJubqHqUIvVUKvaB2vmx
SeqbvMpurs/nyl55Yl3wH22M9G7XaeEZxStXbwsvS0IaM++T+bPjU/eQ4beaH6/bXIk6Lm2KuLS4
UTLgXIQ6ltmQN3gX2DFvOOObNbc3c1a8M9v31w2uOEmLiANOeZzkcyqoIY+rNi9pzGdn7ZKy2TXj
p+sWVjfLXwvikHyugTDKHaZR/zJEbw3tbSp/u25iddZANgCCg2b3OV1LopUDGR9qKvkprXZIowXK
zkk+VMPNsHVLrg7nwtYyoReJvXJwYCTVEJjWq/v0Hi4GfdyInZbTI/goig5kViGXIqoQK0SjSv0h
dAzO8XCvxIc0eSuXR/1kvaYU9cSQ4HZ7vQ58ACO8FGKk7LrOneRz7DxE6RsfEdhej/aZ1XmIA3mx
v7EpVrfdxRi1p7ModUqg+0upVXMe5hJNpe/Xd8TWHAqrlEZaAb3W8vCO9pZ6rE2vyb3+l7NFJbw6
joU4dsG0UVUTLueK5mnKlBm7wY+l42j30TGTq9G9Ppq1/c0jCyVKLubnBalBzu3SGnsq4E4/vtE0
P/ZKM2xvbDOkwdpO0n3cz87BQSXo93XLa7udq8uB7gyu5GehWt3oaoOwHHkY6TSPw3c/tL4TwL/C
CIkSKgk8GPjzdDM0Cjpy+kgGUG6+t47kxuPHMXhFgdKCg3dpAiP9xh351IiRj63ZTLyv/LhxR6N0
t571a1uOC35h4TSJ0cX4KbetRgLSGJ4R3hnvI+der3Zx8fnlQS3JHsCNEJaDVREfNl1UFZUa59QV
1E9xDU36Fi/V6l77a0DkkMW/6cMsZ2RCzJ8RUmQZMkuQOblq6o3G7vrCr50eCm9Lrxwjgn7m6Zog
Bd44Heov51q6k/a2fXv982ubl6592m8ovj2vvKWFLOd5Z0unSlF+TyX9Xc6c3WWZpm6cz5UQjxfg
v4bEohtsjVobFEAHmiby5uahz1pPR6ErNV4OOUW1AbU7Gm5Biogvp3aSfbOfuHzsAA3JAKar+3BW
8ofr87a2BS6siDd2ZqROl8UcestOv6pa/y7R00NR9ac8zW6Mpt9RHdqItdaWyqSWteTDbN5rwums
1LaqJ5OryGpvMqSfAtXT9I3JW1slGthIXmoUZp4RNw5SGxmkjILzkE+uIr/LFII4q3FNfSMttmaI
QgalmT9a7qK8umnnvONLDFlKdVtF5m0xTb/M3tyPabjF+b1yhIgUljQLm0KzxLJc4Jh9kGa0ZxYo
dyGGZr2cqnYp8v41sAz2It5xaMcwepl+8sGQvWDcwQKx4QVEKT8ashZwn6ZaiHqSEBD9/0CxltfQ
YJ+6pOk9PUKAJgra+yaIJHdW5/PsZB8ms26oNLBkg9y+b7Q0uom7MPcSiMP+SJ55LYfPLegaTPxU
3/eK+r3sA2XjpAv79NlPFWYjjczGjvoO1dM+3ql6/ktz2psxKz5fP4HCqv6fGUJZU+EskNp/OumQ
b1iOVKb2Sa+aPSG621XDC6tG/7PBncvkOws7vRC6tDJAgt7HxjCWnwHnd26rZ/eJJaduz6OnK6x/
lLw5wqz0GMVb1lfn8cK4+nSAXW4XduJE9klGpELjmd/SmCWN+tYgl0FcxNJ/BgkEkj3FPbNcmE/t
JJUu5UltmSdDPjt5sZv9u2F80JKPTWzuJCV1fdXxFDMgBRV419dQ8AL/M02yQeWBTMAhzq+UBnrb
0O1yUsvyfvSNs+XUB71wdqOR/7puSqzNPLMlTOcUV5LSdo55yotup87a51B17v3IfKfm84cyDz7a
cv1O6movzk174/iu7VUQuiCM/oxULGeEoe+3aiyZp3C8bz5q7cZraOvzwtBkP63nOOTzepW4B4M/
1+fu+fdVas5kPMmGr3AhV3x98MfBOhXlz7wdPMj8NjbCqoWlPgt4gjBETADVk9FOltVTkXVj41bd
qgE+P0oM4OLzy21+4aDNSS2CxOHzWih9zdX2naZVtVuZ5UY0tToMSNFZajAnz56lMdq3ahVMiJA5
rRtTfkl+Xl8JIYBmEzOQ5ZkBGxlNVGL+SmqGxMj1zjyZ2U0AzKCav42l5vblvWa/kDHqmS1h0pII
zolBasyTrUyHImt2YbYRbWyNRsgehU3djqHJaPT2TQugwY4/Nc7bbgrd+qUEkX9GQzIdKRg6O8Ac
CK58Tq02tJBNRIpOeVP5zs281bsFk+8zT0rGnuID1wI9Hs8itCXWHFudR9rUW8U7SC6cfQ+Np9fS
NfgpK4b6PlWUD1bBwtGl03hSGmbv4P+O7y3ulF3WZsbtbETyXjIbeTfaRYVOKKkFM5s/V2YT7mLa
nW4bOSAgk0PFW0hNPD0rP45SZdyGkR96o6IMRyi4aAMonf6BGgYIjtH5JbftfWA0zm3cp7knUaZ2
oaR3XD7fuHMxWJ9q7s+7fJhPU5n9KorYvAsdZz4EnQ1f56gqXqGVCKnqloQ2wmwebDX8Ho7RR8ny
f/iOFu7atjT3UpL3hykvon1UpsE9zBQf5D7+nkqx7OaQdruW2YfuMFcfZ7v6ZbRD79ZJlXsOssFH
2y6MO9WebW+uJttr5vafUfPv+6FHRCe0v46+9NPvshHhUC32ukr/1Aba41RLCSOiZdkppuAmkHge
k4+tvQyh8KNaTD2ytF1yV8XlQ9KMX+LA/5jl8RdJm+nVTRvlOHVtCm2O0+2qSpK9TE2cfVsgkasV
/oeuaqvdOENVIlet5Uoc7zcBErR3cw+XT94ZqBn6Va+5bV9MJ4P8+JIaCqCYahKvjgz6nIfhh9/O
+sEI4+9UgROXLaB4lYOYdD6Yv6NUOce0IXidPhS8v+rAjWvrt6Xkb/JCqo/thFgmEjwPXdPe4xTi
m3KAkA42t+8D+QY5qmMOjJO5ziDruzkaip1GWnYX9OEXXc6/SFz6rg6lCwWkTHPNvoacv6tVT43C
cJ/3U38Ipu4dkqzlYzN2d5lVaF7Rg+s25jpy9SB6oK59VqqyugsbU72fk8hcYGGFl8em7ypl/23I
xn+MKnpfVrHpjUOKLm47krNSba+y9C+lMYYe1UHdnYo5eLBk5BbmyHcOgTak95YmZ7nrbBUe19zL
8gyExo2H87P2Ias1I10fSHn6vXFQJ//Au8pNkAByG9Vxc6V/8TXMiwlypKVtgdKCGEh1pSU1cUtS
slteaFJ+cEbzZWmgP17MNIjSoI9eaL8ELxbAGd4naCVB3KbCm5OHb+QgfoiV8Hj9nlm7yMhoQcvB
e5OXoGCnj8MM8LWPdK45f7czgsBW8V+WpvkzFpAKWLEJ4Z+VbNMyyLXSb5ZmAtVVtdhNpU/XR7Hc
H08jW+BEfy38CQkvrn1Q1/B8GR05hzk6TXP7scwQNiyy5JiH8nueFY9mbe2U2Ply3e7aPUBnyXI/
A/x4xjydxDOEHVbpn0akr+P0n7JN9rGz1S31PHhmdOTrUFgABPaMIZrzpXVyNvunird60nwc8n9k
M3JT88UPrcUOPXgaRNRQ2wjRZTmhI4Aiun/y072WvE22qqore40OfbJbwGPICortOGSNoh4P5Z+6
7NF28+zx+mKIFbJln/F9RIEtzeF8ijDNSIJOMfcj6YQ/UE+92WteODW/mlJRD3OdB2+By/Q7GRFw
lynVbmLF6N5RA94i214dJ32MPCeZSlKTT4PQYZ6bLlcT6YTCpvUWPNj1cYrclf8bJ23pIAZUktFi
90qh14PG70dbuw3LvRqZs1cXBWTyqW8SjCrpl2nI80Xj3L4B4FB6de9zlUSygVP2w5+tnISHMQlK
TyeM8YLakQ8jqVTADVLnVaHZeIXVdm7eTdytyBjt07L7HTnG/Zw2MfhwrjqzsNW9TjFrn2j26FnG
tIUBUpawUzjU0GzRxry8pfAby+G7ONSBOfZW06O8WdWplyOvZ/0pfP4wp9ztFDhn62MdDG6a31Xd
1yIJd5n1M1NrV3VG1yZDK6lfFD3d8GV/WHie/Sp+EgAUWvDYy09/la+nk6lkinMyg7dZq7tFYbmO
7buJUlPG1vbTTM4+PkXKbVF+09TWtUgm6NVXSQYPaMx7Pf4egPapyx+FY/IPhhv3squob834CxK9
TqHv/GorJ6utOCrYhpeaCQ9wUvJCAN76lYWoMUKsiL0uuuL7UOdNEfwmDNypyp00fMr11iuMz235
tsgsFnXft5mrhjeafAAAuIOzdNdk3wwzd33/Pk5uTcN3U5hkFDRzmuKhcT4N+nEev/VteqtL+7z2
KRF/gJryRlW+Xz8AorbCcgCWixGpCDrdqTEIo7HtOW/DxtdPRqu4ffhOau6yhHaVB0MpvLj81Fa/
9Og2Dw7JZvVp5WzL8FnwRta5b2j4ebr8sR8HzWQQ+VtgM3yC3C3o/5qzX/qU4Moy8YgiJL/rC18O
a8DEsQ9zhjy7lh14pVW4yVaaeSVRwisGYrGlikYlSExWWE3WRJIBVFrLGq+RsxsnHm/G0L8P03rf
tPmhyYaH2tT/oTr78/oSrk7jhWnhqkG0pIvGaKSlcbK/zpRvEHTbSDyvmIAihK4AgKWAP0Ui/66K
cE+GjQSyM+8D1EAjU9oI0tZN2NDcgp6BP0fYhzw+1ZmXmXTScABFGnvVRnT2py9N8DYM4l8LYvVh
CMp0UQ8isNEsL6S9b1RUqJs065zNhqdV6SOIkxvd6s69Yd9PgwPfQ/RpbKZ9qw970u17aqHuqL6w
b+h/VxDECXgS3sHP/IliVFUcKFST+vItSbRCCdxq2oiyV6J6+oOtRYqBOaCE8PSopbUxTKWsSKcJ
7Tn5Y56mO1Wu3NkxDtm0ETus+EeF1lqwUCYB6rMuBTOBYDyP0uAcQeRbVD8k29zpZbl/8a4nmufW
MMEyWDRDPB1R3OVVYxhUj8fpXRwfq41Dpaz4DoICdWFyIjUFDPnp98nGF02vAugyG8s6QB0V7ONI
U34jky3dBZ0u3eizle7srPsuN3HtzZ3m76UuUR/SZrR/Zami7pPSrw9jWxSPWT13G0u6Os30e/PW
gDf5GX9mbBnqoKZMQKN9CMzA09TUnfru5vo0r07DXytiBdKYJPgqIkM6yQp7x4u/deDYt3ha13Yn
eVL6MhbwMP99Oteykhb6nOfSqYj8FO/Z1y5ZoWzXRoO/CyZfO7Z6UB+uj2xt/pYMLSyEQJR4HT41
OqfBwNO6WFS6Y7dEaWFwfivDtPt/pF1Zc6Q4s/1FRLCI7RWoxXbZrrLd7uWF6OnuAQRIYhPLr78H
T3w9ZRW3iPbMxLyMI8iSlErles51KQuOlwHcEnjqmGdEaDMv/czxImUuykxgaU4RB35eBW4FJHNS
711Kg964ncTKstYEzn8/E1gQbgq7wLLy6pB39+34LNCT4PqvrXkqMQz+geVh3gBkiejZ89SJZqs3
fNoIhKMm21XpvYFUgR/siJ0G+hrk3sLCEJPMDTFwGOasurKwySVWrCNy4yDfQFkXY9rsAOSLnYjh
gYv6Fr77ioO68Cadi1SVv+6zkqceWM/HKZjah678cn331r6vqGABr8EdHXx/4gHSm+Vaa8rSkzcT
jc3MNXBLXHXaSbdz0MtxGT/axhCYbpRwRC0bgTwjdvCn1jsbvfSfu3y8a3wrso0CwYf7OvT9oeLG
V633f11f8OIZIupG3Rfd0+jPeH+GYH8y9Ywj2prircSYXFHdarIL8jTdD2gI8eo/nGec31b886/A
2Qic3QZLck/HnDfiHkt8t3P/dojd1+tregsRFb8CEQwa9TEqAupAtYu+Gw2B93SMH+ETlY6/54Z7
m9MvPKhCa+x3Viz3fCpuqMl/ejnZ0nJYA7lbMNL4BUiboPsdsaxqZEbpaAMy4PgFAIQm2gN2GaHc
cytP15e6YKehTQQHB1RV7yJFUwtEmPmcoul0BjIce+MZh2T4KUYSyWntbiwuCoYZ0eoMdKvCDBjS
08eO1/A5nacC8MDaOOxq9jgRI3Dbkzt8GbwGM1TGRnZ+IBsWCDQ/Y4A81FgT5iBpAYdWkE/3c5HA
R2wb2+RRFy+szMMSnBH6dz7s2xpB+WRhVNMMhngP5MaQkju3usv0Ee9BGmjtIwcMsR7vsuZb4Ykg
6R+y7DtYiMKaAYtCntKhX3kyFqwCgc6aGFrFbUP7xXudbWpAIIBxnTw6MUbi7sXKIS68e8C6gFeD
MGBuK1OuBGlyCee3sh87I7src75p03rnlGtMusti5gXMMRHYed6vAvlL1PTgdz4yce+ZoOWJD12+
spTFnbL+laGYkyHpJtk0nf2okxPqNAG1Pl9X+CUBQFs258ohpqLVObSGOGwYWtt+NGUZBC5wBT/w
fZDE4ygwy3SRjbQYsCsbhMiPZRO0+/LHf/u6sj11DaPetfi6qF6Y+eA1a50IC/YA4TXym8ifzaZW
USW/Gy2ZsMp57Ln7d+miB4kO4oWacTS6yX6wmzX6zCWBiA9BvjfDbV5k69ze7A1Jobs1eqz2Hqq4
G0swPUBXVgwmdBccdrb3h+TjBKgBaGUBpgLOCJdGjQSybJyIx7vihIpTzV6t4q/rx3RxU5TvK7GZ
6XBNSlEVp5SN8qYzrXxT6U2yt5N8zTm82D+IQsZ4jstAj4ii+PtLWXoxyKA6iHIBf4t2c6TbHI4p
xKL93oHiaGRDdH1tF0Z8FghaYDRiAtjpYty67qesYlmVn5hzb6Tfa9ygrNpT8/m6mKUtRPfdP+iA
mOOc1332zOvCqatS+vnJRjo3qlj6IrzmTp+mbntd0NJ6wGQIXHG8f5cdZdVk9Whtd/ITOHLgs+lk
jwA4pH77Q5hr3X4Xxgd7ByZyBJ9IzaFnSvUOzRKhyzTlJ5PHaFb4UbWfry9mPu13josiQFE8UKel
hGKa8QSH+ychyedWZze1U+xtjUYok/8wEwyGoOi+YvWW5c6ICdAIANgoWhgLNNBXI8lPuiMCM351
ehG11jeUnIi8G/QuAKTB9ZUuHttMZ/qPRHUutfNYGdealZ8G41cJZ1uXVZi4fyf9isVd0sMZZBgH
A+cWg9jv9VBqeZJ3RQ1TYeYhG9yTPWIMof9D2rA3i4SRGgMDdcC9vbjGvTfGxsyfgcq8mz6RZLI/
e1kTZTEs7/WNWzIYjouW8Bm+Fxh5yis+2iwpjCnmp7Gu0caQ7wHaf+P3ZdDVt66x0lS3tHvggUAZ
BsgMqPkowjANaGVd2QiU7GGT+teRc3hta5t3EYNA69GVhX59GHQgnChnVNq8yy1L46eqSIytlutJ
qE321qPGT8ekz9SIHzB4W65s5NJlBqwo3koANTnA53qvGcDNaXSXQmprHgzt4K8o+Nrn5wtwZgBF
nmFavkrEqQp6Grntyq9fOpnzX6/smUN5o5kcv977himBkMohdP40xTwfy9kGzcd2tgJq10UH8l5x
mrKN1myt/7hBis3pKalLMDdCt/S99mCYu+v3ZMmkAeELY2KIjwBqo2yQ3hupxBScOIEmesfL26Hf
ivIL5U9s2NvmrhrXBC5YNDx4KN2ANw0+vMoP3NWDxTpasxPA9Rugc2Ass5gYWHPsLkFjCjVXNGBR
HkCdAW00072rnsNQTzyuugHy/C19RsX5F/M21/fQWbiZeO7gm4A/xbmEt7FHA2UFmbJTiXCkCLyB
aiFGXE30OYUeQJLrFABUhf3UltqmsvIdQauKjCS+6N7rrS1+STc1XyotTX+JFCBcKSvcKhi9wrrB
h4fAET6AcmSpH9ATFAdOhcKuYFkdOGme3MSM9AEl1vSjqZwkQA+2TwI7lsIM9KRCwxerUxwqDwdm
h840bcB0i3lYM3fYVjrduEt1fTogctNu4JfGYDs26WMsi2nYjrTH/0Bqfkh2Gnenfa+54NZrRuLU
QGqT8avX4ukD1qpDQgaKwecCiMongET4RUS414Wx6Jx9jJYdpOxb6w5n34OVpRy/IVnmP0i3I5+4
W2JWPPbdUBuJdxpK33j2LNjpmPX1ijYsmBu0UiL1PCdXUFdQL6srh8JCOIT3rTv8KhtjJbe9oG1A
+0LPDrobLKiD4vrYLR7s3CblKSE8yKZvRn6f9beSsBVPZMGuIW+D64reghnKVrHKtJ+6GtBj7FSM
A7KzB1F7UbfGNbewWXirETnMsw4zesp7y5YaVtzroi5PZXoTP7vjnyYpAWQMcgPAVRMDkaSaPOej
PTVGpc0+/ac+jwMLQdH1i7m0ACBuII+NOP4yIeELoQO6krFTVoV29+qsFYxWvq8W5pAgH8tY4vvE
3/hAHVuxzWufV5Qp8fPY1kd83r2zEGbT6PruzKZd8aIJoKTQuTZXmi/KXc1YJHWai+I0OV3YiO7G
sh7hU9d2dqNra/0qS2s5F6ZcPK8vwNLj8+I0GnceC6y1QGrp4s2VeET1wGoABM97XSV5OTgASixO
bbLheRN0lAelEfHt9T1buHc2ai+AXkZw6F2E1JjQpcwfy/IEnO9QT/ku6927Rh/+/ogYdDC9DX9e
QImKiTfUjrPy5FnaXW6WQQUkJqCury1n4fVHFmQOqqEFlz2MiT+hRVRP6tNMimn63cbp6WbM7uv4
waFtEEtkH4sV9IcFTZjPCG45KsYzZML7k6KEQekMXp8AtlOyDZqW/vzWI08PyE8T83OXQH0pz6D0
Q1ufpA2yXl8PDfkBCcibo9tvHpsDItv7JZQurT2X8+pkCWTwAputZAUWbiaAHzGiiTlN3EtLufgZ
9608b01xss2ofHoaXushouF1FVs6erT4gbgWI1Vo+VPWUJHOAKlQLIBUu+WNOEqxIbqGduF+a7qA
aPw+rdGjLh08HhPMuMPb9C6iJJcZpKIDVjWUIuzw3+n6ipa+j6EiHLkN8ouLcYyxwVExnUKZ0yIc
o2Fc27JFAUCjwmQ73GUk894fu67hMUFnc31Car6K4KJFf74AuA6IIWEp4UIox14Y3Hf7ssYGYUC/
a9OtZdxcl7BgJZEN/leC8qK3bmXUXiIRqyRFkLhmlBrJRpN/AfD1uqClrQJ3AMCDcSLGRYdUmk0j
KC9IdUq+V+CTWksHLn4eTj06HObuaJUKxtVkoo+OU50a/jpWoen+8QwU0ubotv0tQDlq2ueiSzHM
cSIlKi67+E97huCEYsbTNTD95KJYoiQMSFeVxKk0cWqy+m+r6V64yf7Mu0JKcZ5S9ZBqmeteQN59
r6yTSGKNJwQspZQFms6Cn9dPWFGlt+8DPAAuHOgQwbk6//0s7E3sqW09Ce4lbSx/IVkRugDG0rsK
HSftysVWe9T+kTW/heiZAZeU+mSUE8272AESbizjg1fzX3bVhalNNkOFvk/a3cua3vqCYIxDrs23
rglXa+keSyVHEi47OuCIt/oTvPuoYd9drcPg7V2r9Rtmf02TDxwfalxIPCNlO+MJvt/eAjheflIA
SLDKUBAcd4O+Zs0UV+ZtU1FlRDUCiIWXvSsN6zEpNK9rdO2wbu5clLYLP195ZhalIAcMFxN00giS
368DbSxDpgMA8Shs63FsyK1RGbuh+ABENibIYZbRYIGijjr0PaeuuOYY2dFy900S8TUMCOVFftss
dJTD3MDuY2hRubBlJUUDxQSyZ16GdrVDadwsQy2pd6XtrmzZoiy4ZGgcnAHu3hTy7GZZZdXoDbNy
oCzxcKSYkSQMMqfQL+uwdjfX7/GifiMinvmEMVhw0TDP27iuqF/lQDlLAk2IMC38IJUGRtvhE2YY
UeoeW/9Xaa+h+ryNEpwFIG+bilrxDM7lw1yp1xqIem7amKDVBE+Ce4fSchGkjd3udVsk4YC8d+DL
2omEiIFXo7dTGBOOXsZRk1EhynrvOaUX2R1SVOPkuJ8w8UefMPJphfXAqm3FvV/VFNNb1+zajQAO
ysoVXVLtmavIB9cWTK1a7sa81VTHXIAxMc+2eT/8VRrdNo/17ysHNOvWxTb9K0eNMkfa1V1HcUCe
VWDYPzfumio7uABB4o+NkHug+h3qnkUDd6IKc09NUh88+w+f3LfDQmUAPimmCAG7qDgnDqvgN2h2
Cd7pdten2j79AKStdy5BcU7cQXRT50JCwYNGv+vI7vpGLp0XLi/SnPA+sZD53p3fq7qy0Ntolseu
nG7r4sUDfXdi/rguRPFM/tkmoNAg4wXX2lETM5gyyUs0ApdHW5pBpUXFGlr77Hmo2oBg7bcA5d3N
KmKlIocA4Klvu6Lb9GPfh27h+YE9aL8ckt4y31kL39Veobd1IUWMJkekUpG1VdyJYXRk5VG/OMY1
x9PrIcD+EaOtJMt/2RkLimZX2He+fHScYutWPzNg1l/f2KXTO/8Biv51hWS2Hbvg3RSHuPY3pZVs
USq9LmSB8BWpKEAQIGEEXOeLZxf0HR7CIjAycmJGJO12biJucs+7df0fpdR2cWHe9H4S5XEfwbTd
Tqb83Df+xs7br7xLfl3/OUs+FqqMGACYmVNhJ99rbGtpaVfmrARDHciNzYK6Ecy1sclAfRukibWW
DljY4zmrAb8XfZF46ZRXTmOl1TY+Z0AvxovjuGHmPhny5Y8XBVsPBC0D6RNATirXXKeY2TF6PKVF
ijAQtBMY9sX0iEfgXa0F0gu38Z0sZUFTPthlHHv50Si3xA9yM/zAWuBjo/MfZgVR9PsDQtG2cvx+
JrzsnJ3VPbfF31r/NUES5bocY3Eh/wpSfYK4q8HzE0OQZ54MpIQwn5wAVTct7m2UnUlq3Yzjc5s8
1W4T8frb0H8n+rTyI9Z+g6KNVmdNEsS3xXGQ2+lkyJXYdMGwQSV+7+XbvM+ZeUb9wgP2aF4cfV0L
/enUek96dZL8KYlfV/ER1emh2Z69k6ZoBpIRjXT8DNIysCpPX+rkTqAoof0S3l2DoRstvis4ACd7
euvkT9dPc+mana903uizlVYGPBWuQ7bWPHciQOvj5L9+RMSMIubMEMlqnaN3HIEBRJyVASehLqpj
7psYUPH3/02Mov/pwBs7yyAmpQe9uGNxEspqrdax4A8jy4YZHjRqL4AhgfZAZMyGTRborO/yuyz2
NuMB7fbJ1+urWVJweN34IBqPL/tW8sHFs+XhjSvoVgTGapnw8uWe25l/f14xfCjstbVpYR0V3WdF
pHv3DVB+1siVlpQLtRq80zpmEpDVfa9c0AjU2VozP4o00oubvt5X3coruSZCSY74ZJSVm0MEjw+8
nKDA92P9hznWtwsKFh90pOCVwBiCslt65YyY5ncRHASZe0j+MAv9z+dxM/CwIvC56FXVPNqBLnXM
j5XoguEht8vgujItbhJCA9B1IFy87FbtkMGv9D4/mkkZ5YkeFvJAnNN1IW8egOINwhcEVyfia6CQ
qNPUTWw6LMmxS+huIeLvOPsc107gV58pmVA2fqqHz3bxZBuPTrcdus8ZbSPPnsKK0jBvutCstJ07
pLfA63pm7RPey02LSlztgFxkeuLpt7Z9BFRPGLNbQTFWbJvb6wtY8HDQIw3+R4ARoiBOFDNcAQJD
9H0JA8I6zB/rXhVqoDV9dKdq2LaOXHMIFuXBMwf1yNt81HxqZ6ZXEp+RWhTlMcNpjMjc7ICaASzU
66tS8dvetAuF2d9i5p9xJmbmPrP8AbThKctvy54FXlI+cK0KMzvfcrvcpcQL9DSPGFJIqTvdWsK8
kQw1RIOeOKVZ0JrFQ5eJjbCce6fyXq7/wKW3Fg3/GH0xULy/gK6Z02mmPsZ4gcx22Pi99crYaN6O
eUkekrE6mmNxAE3aWhv+4u6fiVUePkOPJ1NQiC3GJHBfJx2klWBOacin68tTQQD+2X/02mLEDhHl
BXUExoJbYVU2CM9Heq+BH08vjF2WDzXgAD2kFnIk8wicpfGRdM2LOZYrFnJ5ob/lq217RTpWpptA
vj88W8NTYgV6HaKz7voyl0zMW38b9GwBRivjZVW1JGdYJSY22gcRf/bWMK7WZCi2vvIHQ5osY0cd
wV6p/RDunZmtdFAtPfDoBPDnMWR37nF7f1uqZvTdJHHKY0+acHB/GCnexSre500dpB5b2bVF1+9c
nPKycHRBtWXlwgYYSST7NET+HIkuN6DTvQGfD+cGKJtbQu7BHBuO5Qf83HPxiskTFRF6aUI87eyg
JM/ST8PczgKH5EFDPwH/deUlmp0w9Y04F6jcOlKil1nAdzqWfh/pUx0KoKEMbKOxIsxR4TXwVDCT
7q4r59IVACgKOq5QxQT3ruKHgMA6LrSpLY/AAA4963Ysvhuduz7AviwH7ZCYeEXfqtpP1mfJKCYH
Ft3h/bfJ9u9KZtwmVEfNfGDfrq9p0a6g/PBbmPJ8NIWh8d5CQN7V26zCkE44gb/Fg2kJRB5IjNA6
+/YDZCe4GBbgilD9gDOk6Otoa40xeqChcIsyFCPMFnAAyIpWLvm+swOBMHauPKsoypYzdT24uEFc
BLLdHTc313du8fNAspsfPlSb1VEEvyBJYzqg5+MTC0pxXzUfiERmbpO3xBhqDYqSF07rt1MGThBp
P0l+ozVPMV0xU0trcGZTCwjLuYl+1sSzR73l7UA9KwdJC7sr5Wc3W3k0lh5luEDzg4UhEXRdvf9+
PGQmTyWWwDDjAIXYeOlwRFYocorpaMHBLqc1tJy3Y1Vtw7lMRbdoIV0wP4J4BjnfW62bBy31yKrc
yM+ADj9qGARMNr4wke2dNjHLb6bBPYAm8sZr+aFs00Mp6A2zRQTgfvQJ6shBAGCtGG4Kb4y0sooS
xwnzfAh5499ZsXtTkXl0c4quq9fSKzWXzFFsBjk2yMTfbx24jaZk8GcqTsyh8I3LdyX7wAXB/UNr
AapyMACzlT07fakV1PYyAU7cLkIqSXNWbshSHcY/E6AWbH0g6xUig3oxPw5sJHTqMRiMpz6vNo72
qdV+1AXmTtERcn3rluznuVhF6yxzrICcAdKeSTShOz5Z/ZNojkW/RiG9eET/7p/aTFgbhl2MJiib
itp7KsYK6cxWBlOyVj1bfN7PF6S8r84ABg+/ROU0dvJ9ORpPLqsPNRHHRGO/0G68633vNkHuEW5x
mA7G1uqd1+t7umgpztY6//1cV3Jg9Hlz8dbNDnbbhnE2rbzpa7s5//1MAh9iCcoy3Fuj6YMx3k/t
k7UGpL1oj85WoVwqpwWhjNvhxCiXKL29jAK5qmxXI4RJ6y90+G8XTE1cFJoNFCUP+q/LJ+5+MuiP
64eyVG7EBUO0j3GQt6r6+z1LKKPp5ONUEjTUyRpASy/IYejxw2CcmHzw7CdtaoIq/yTF57KogoJv
SBOHzA+tFHB1cseLL6370JB7Vq20DS/VHd79NsW6ZKNbJtWI35Y7D5LTyDOrIKmP+nhjNmMkrCkY
+LEz/5rET2BT6/aja//F5NfrO/T/XJ3/7RA6w97vEPUY8qIVbJzTkc++OcqgI+1tY01RQuoI1VZg
+Fsbgt835nQ/pORxqvyf13/EomZ7gPpC/x5aBlQ1kGMzUTGCZrcBSJXV3gws2addvuIuLFq9Mymz
7p/dH8viE+gFwVIXy2RjAevKI8VNO+bbLI1XHOGlawQeD5ArE3TaYST3vag0NgevyPGsO+iJN8pT
4/ShsJPAmXE0smQ3Adz/+hYuVgvORSo3dxrTpJ5q2PQC6PFZt/W9bwPS3K1/yjM9HIAnJWekNLPe
mtqAns+Hhjsh6vQrv2Nx5WgvcQ3kGtAqqazc8DWrEDUMiJAw98PXTjzaMsNE4HfSfhnyPxuUeYv5
3TNpyqIdMy0MGcN+2H62FwCoW0PJnO+g6iudC1AimoH1rMJkBlxMRiNQH4ZMfNWq5z77ZtevA6aL
tP7Pa56YzfEATgAqAKBxK1bBshqAOemzU9vSTWZ1DEDAzWNP2xXPc+m9OpOjuh6WKWlHTOiL1oYC
zEpy5Qos3ekZLg3XGQ1Hllry8xraCM2EXRHaN1vubCBnjHLl+FWkwH/O/0yI8u4jf2D0QoDGvBGv
cvpVjE/EuWt4s6Fk2/LNUD8z+UQw2WIebP3V1O5c8SI4mpybJ2NYMS+Lmn/2WxQHQGBkTItb/BY5
HcrXjIcc7DrWpvYOjrtduezzui7U8kyWcsuaTjd7SiErTb+XzafGe4bKBJr56NPXyj524E6Nj161
Q6WaNSy6Ln15oehgRF0DRRp18nFq2aRxijthsZPefnKK5tZGO5kfZ4HrEiA0rtq22R+9WC6aM8El
j6l21Krfm1NvElOWTDPTXtFXG78ekg06Di3wY8SINACYFDgT6wI0hxbIprrZjcPj+tgDJn9FqReX
Do1GcWLuCVYbYqwRvqRRg6JRuva+6eQuzbxIa/KNa6e7ybD2PF5tT5gf4MvF/ytTCdfwZGDoykUq
oGH6gyW8jV1MN7QnISBHtlorI1LSRyD6ffdrvQg/cNRn61U23vGQBwRuF2Ks0Q1s0ga19pC7mEHL
ik3v7XXx+bq8RaNxJk+5Qz0bACOLkP5oEv6j1GA8dCfyKvnzupjZal/bUuX6eDLtddrh2ehFHvU9
ASLLQQD3dBApnum1N2RNmvJIpVbn5WgwmZ0B/SQ6vQtbqj8YfvfSD+mDzP0VJV2MKudiB1rWkQxH
L/b762JNTeI6GnaxQkhpFM2B6eKrn3f7kTYvRd6GWT5FPaoPbb4Wic1rudhZzzGBw4uYGUmz96JN
3hq6VoA9l6fNTZ2lW71nuxbNM637kcYVRP2/Rc139cydA746j8nM1GoVI4hutCdj6iJJy4+8xwDJ
dNGcj7EMtZkV+EcZqXSIyVkblPzgl6/1Ws/PotqfyVA1BFAaAj4vfDedAFY9+eoKeig7Z+XJX7Re
Z2KUw+FWEiMvDOs1JN59aqUHV4t/9f1UhIbWfJKef6tl8Ur6dL6xqkJAJObkMYmBTVSuWuIwpJub
kR4Boh8OWQog/RV1X5IAdAtkZ9A2iwlPxUb1oqMG0KUReLMb1EPWctprn5//fqZmfq3RDICi8JPK
b2P2HaSD123R4vcxrwhycDBXALz6/fdbcEgYckKfe5VkDxnGshgQ4q6LWFIv9AX8FqEsAcSJhdUZ
6PomXpTZYSnDdG2XZtVRj/lcxMUx8zbr7A4Gu43vGtZ8k3UTGST/VSX6I1qmVzZtWRyQTcDQgRbz
ix6s0s+FSCccSmOEmErYeLDelJEDKZKHTDP21zfw8oyQvkZvHEYq0FqGf9+fEYvb3M7zkh49NB/7
nE4h58AJvS5kodAwJ8nhLQNHBQlzta6vZeXkU4OC9bYeQ+l8B1NjOI000Piu6T/rhsC8vBP08Vff
blbu0KXZhmhwQ2FiHvM7F42+btdOJolFekwBbxKKnA+h3gsApYPXc8JcuaelK3Hi5QlCIh4p0NOj
IdBUS0XABHHr2EEwPhDn6AKtGZNQgdlXN0w+6n+ICIwwAcLAqunMeXz0nSt3TGsxb08HLT1W2ijC
vLIe+05+vn58l8b1vQzlkjkOQOjtGi9f7tJbDQ87uHX2dZcDgbjd6W11qku5MlF0ea8hEq/srCu+
DqCk92pZguLIqYcOywJTmd8DNg5A6XdDAvjE62tbEoSJagdzZHMuXM3PTPEgbM6M9GiKnz64e1qA
q7rayiVbFoIBMhAYg2VDteNmHRtV2iAJ1Nf9FvH85yknIWh2flxfy9JdNucGfoDRoBFIRb0BPkyt
6+3sYpovGLgI2LiWAllayLmEWVPOXoy+t/PYtfDMToB7t3wT2Dp1mMVrg+7LYuauXcw/Ihac/34m
JjFjwCR3qN6Bza3Sbhj4WvoVM7vgSeLVfusM/keG4piYoIrU6xauq2E9mf6Xsh4jh+7iDiMJ5ilu
H4a8BS/Fy/UTWrpJ50Jn03G2sG4CkcEEasMjteqNKAmQq76moC0VEziChAycNvmAfp9LVE7M5aYE
9BwkYrbxphPaQyWLiFH08FxfmYrT/GaIzgUpyZ3EKo2BThCUZmXgeS8m/+HzvWH+naZ/DcYQeuS5
J6+AZkBnwFc9zwPSydDqbuIxW/kpS/b37Jeo3SpkMvnANRQT0Cf3Se/tJ5N1t0Ib9ph52lNtjYdg
5UxVjAyg/XjoOJrz8P6DMR6QgPfB6xAjQelMX901DrXFp/R8deZ7FcoaCSwOGwHeBOKD7JduIpNt
QWnFj05LghhgmBmbm/p/GP3p+hEvvaTnkpWnhlijz4WJfbUHI6BuHLQ2eOIS/1j7/1Fr1S4IL6/R
UuxjkVV3KOVJGDc9WZnbX1uNYmPamKJrq4e+QnEB9G6lW0fvbmlqBJO9xkqwbJh/2zNfsTWTDyIw
4mHnpD4Ew/TXKL9cP5o1lVfsipdqNvXr2WAWxAlk1h6Zk965Jj8VVMAjWGvUvMwdz8YTeDOYGsey
1IFfISgnDYXXUdBqmxtpMBnlrpHojLHBGofCbltuzX7NsVo8MlDtAP0E7vEFrxMwBMaczRlrOz45
cR4WMyMXGGDX2sAXdxN4DkBBnyckVVw8llABIEh4/L1zJ8yw5RFPdqkT2WvP6aLp+FfQhaVyM32g
cxE+tu5c41VwVJDRRFgmB5P87fKn60qyJk1x9Su7pOBfhJKM/nPBRvQtwC21Pieg4bJ+tvkaJPni
I362OMVQJRxs0FxH9AcuhF3lHUDOEzi5vvKOL16tMymKURqtVE8thnSxYSNt91oNP//bps3yz15s
QhHbViZWUQ/1pgMGFbpJNq70gZcgbmITkAM16sjXZa7tnGKakhGUTwwcHEfb2af9FqnP0oqui1jT
BcUi2c5YEt5j2wjJm0BkxgbwLFGJOBBV013rZc8DWWOYWzQaNtz6eeLYQ1Lg/VZOZZd4cYFrNXlg
BGSHxN167JinzzGVWy/+qypWrOKibqDEBQgz1F4xAvdeYOYmsdUw+MMYF0caOy6DnIGp7fpOLguB
HYTj7cEuKWo+0JZIbzZKsLRh739HR+l1AYvaAAKw/wlQVtG4SesYFG+hOfj7uDE2ZmN/necjr4tZ
1IgzMYqiV0OcaDqfxZgsAovlLpFVwNuTQV/JUAVybT5qbVmKktPcnZKGY98qE3mhl7QHxVSZrKj5
4uEggwYMEgcFGrWokcayzcQAVAfahRpALL3d9U1bXMTZ95XD1/SWjr6O73demPRPR0x6rxzL0gqQ
N5l9hxnbQO2ia0BlaPqjixWA94bHkdCblT1aelXPJShr4G7BwfzuIQtMJIbj0RRhiR1qi+5ad97S
s4oRVB0jMB6oPtSGw6kTLm0ZKh/I2gV912+I8UVLQOBKLExv3Fw/meV9+1eYYmw4gnBqNhA2VM1O
7240r9t8QALwGTBWi8TLRZv3UFCtgLeFBp/pRlIfYeNacXBxDWcSlJMRWYHGbhAKHF/86RNd40tY
PHcM22CiBy1EwC14bx1jV4o0QZPpsQm4th8xdG2Hw9otXzxzJLCRYEHR5CKDnQlbMkNnKYIjd0ON
PADxbjBOP1Owx5YfGFJCzRawlejyAs7fBUlh3kvJTfABAJ3j5+S5B+p96TSxYo8XTwX5bOQS4f5e
wBpxNBbbA0Myh9Kv3k03/ryuVovHghlp5MvBlX0BrV7FFtQqx+ed3t5o7RBNxA27OAurfkXSksVH
Hyw8eNMFEK/qxFdtnnhsgg9QxWPY9DSk2j3jd6IGR3rVgmzrI2EQwYQHOrHIzKugaFw3erKqYkTK
nEUyKNZcwcUUBCYD5rZ5IIAg5/teowHHF8clp/nR0rP8AJxpTCXWpNz2WetjzFJnX0mbolcD8BN/
xVVZAI20qu+wQV4U89bbohrsfAdEhh4VWud9lSKeVro6lnQHFHtAivNnZBcVBkfQtrOdJMuPwEbd
mzrjAU55Lf+x9CidC1F8Oz4UWjUV2AZc6yqngYe0Zm99wL6eC1Hs6+jWGVAbIEQLmLcd1sY+FzcK
ERg6zBCFXWTtLeZ3qFjXOMp+1ENXSjRhkNRbucpLdw2wd3ARMaYDklglIiJjTRIUJzE1qdNbvdCC
UrINOMCDwV0b01lcEKClMBGEYiHQjt7rpgvSh95ObXocenuKwN5NtvmojStp8zcCwPfFKhPjmWhP
Aw4mLtgb7sVZuGIVrpMXGsEAIthgwYANN7EcXOtRxBkKLwlpvMCz2BBQv5NRmmFKCKno/CYrWL6x
EoQzgztqGweEq/dCJ1kkcNsCHwS092Nm5dEg43rTS+Y95URkD2lb17u6Nbu7mPn+BrC+BdjGPdAU
28ZURNo0+kGCuiBsGCnD1Ci/ZGbHQp10HrhIMKrUifSXP5DsFrgDOh6Fuc1kbL74rfN91Mf8yUjy
dEPRq3M3ek6+aWMSAaAou7V68ZMSp9+OLUWMZOZ5KNOa7hkIyo1Aq20Wtj0HdPGYsMDuPD3KEjZt
0/y1HF686cTRVRe07g6AX+MWdPFZmMa0j9Au4ejI+koABo0hT+ww5jPpdzLsAFwdR1XTVDuLWyQC
8JweapJqO4mx2DDDZO8WiMB2IIem/XT9RVDu88xnhJAJqBkAE0AFjShXrQJv7WQ6bf8AfsIA5Fvg
c082xP6z1+AfKTMVDR5q4KeqxQOci9thZqd/kH0FiGUrMlMT6yqDpuwCn9R4GvLt9YUp1+9N5Fwg
Q3XVsgAIMj9QZ8oKFgyJezH0DyAnHMwjuCOCzAJu00qbg3L13sSACADOMzDB4ekqbhSwolqrcUT/
QGZ1f42btQzw0gGdC1AiNGesOiJNCPg/0r5sx25cWfaLCGgeXjWvueZy1YtQk6mBGkiJksivv7H6
HGD3Lhs27r0PBrrd6FJJJJOZkZERxlO1NZGTObAc//On+pZH/fIO13f816eCUIxiTOMRFHYhGFz8
jHUJIbX3Pz/ldwuCexlTbricoJ/1LUj1xhyUg8RT9BKRMN+i2cu8v32t3z4EexmyLMg6Eaz++1Vq
gwFgbdrlTPwlbQASBtSJnPCdNX8Jht/W/Z+OBERgsaNhEAII4NvbjAwuX/PsQTRCPWMKrPzLsfxd
+vSvH/+dZcow1unqCj9eIXxt+9LNfDeD7Khdf/T1/90W/udVAtDHXcyUonD6nqtP22BAMQhz5Qxe
VNSnJzZ1+Z/X/tsm/p9H4CDC0d4Cr/U7OgOBYWrKcMaM8ZXM3b/3s5NUXPwlbfgNlxtB5F+P+bb6
ntF0aO5JPMajl0auRiSJtStXEbuwDbMDdQFMmap2OwUCBAFj6I8z6xI4goHN1vzl/v/9O/8zoGZA
JeMXLrtlTOVaruxG+B+O8xrKL4jX/7981v884noa/nVwe9tUfGwUu+nUm2+LuGzvKATp/vyQb9Hh
f9fuPw/5dkNQu9TDKvCQajwxdllk5qPP0CS9+Zemyd8+2LfVYxDgrCyOD+Y6Kgq73bxdB3zjP7/N
twDxv29z9aBATobxlm/hdNI1bPr6CdP8vrefTT/ygarU/m7w/8a1uUaA79lS4P7nSd+iKvEMUZcD
nrRKx4j7FQLLoMfSbLRbJxFu1yf+IMMUOtxDDBO85S8v+rsABfLY9bRBSBjD4v+9N+TAtGwXYK4a
mqaW6GB/97c3/N3O+Pcjvi3Y4IXdREPa3KylkcD7+AlOtanuVMKrLhsbnv556X5bgiGCQO4RPH/M
xn57HpvxpnCxAiduWs3E3zY72hzp7xckpbuJbeYxYHBGMCu1pT6xwoMpjep+4oh6mOPe1lOJGiyz
ecP2W93xfKbM/kss/d0eBtXpakSOVtIvmTjsB6GpSEVzEzbXInRIQpDnuf//0Cz95+q5KtIH/ncK
A+vLEVYnQNXgWNyAxL0BaAEPyEhN1H9Hz4N3xZ8//fXLftvLoJCjtoTWDwDv76dGc7jell4HSc++
76Ky6ffmXJ/L3i22kDyUJBl0+ZfVtn7lb0NfDdkptMKgAQL9s//ewKUd1jpc6AZynxX17XZgQHem
uc2W9rRUJ9DXI6s5TNUPHorI5z9XZ41rYz+Kj8C+RwoCNMjDpHl9MYO/8Xp+DSIofjwfM/TgToJ5
8+1Xa3kJnkUYqvM6txjLpLj/9a70v+jm/CXN+PWI4YMjQUMZCTTtF+mdjXstIY6hzmN9t3bvvHth
IYbCzTYxzLc/r/GvW/e/HuV+AzgcA2LBntLqPFtzDEPjyB6uQ7V/6z/9GpdwPjA2D1wQgirgnf73
spqMWFXjVvrc2VmDMvEvB/C3Px7ZH2R60V/9BRMcmbKVAtP/LCioKJALW9X9n7/Tr3EdLwBJhutc
JKzNvnMo2eBygOmoruV2cbD+vrUj6lkE53W5QKk6GkYz+fMTf/tO/3nid0G7UYOTMbaNPoNe6IV3
1V9Jhb/Zz1CPgrwN8mbM3n3nqS21y6qxwThEO4vY4YdekcicL0Q8/flFvvOi/qk04JACRQA85Oqt
99+L782B4K0JQl8/FVOQ1eCWLMUKV2SfHVo338InRfM/P/Pbx/vlkd8ujZqM3WjTYTmrkz2ka1/8
//34b3XA6kBt1gpQcEz0dtaX9m+0BCi7XFOSfwXf/3mDwIGJAuKg8wvBzyCUujMh87lx5U274GIZ
lX9pSrgbGZ27Z8LYB8ql8VS1O0jAx11f9PAZnTsIDTyUUKoep4vV5rI8EL+JQEtLPUAaHrGLoAPq
4uZSdtjCn7NtJ7MhIpCm4Hq4Wtk42DAqGvO2oZGrgkLYY+rOLoy1oHdAjWizzKTTR8vai/Ig7Vsb
A5M+3fvDzueQnuvkgwBERJFgWc3eAj6/upgVYTJxzXknlyBRXZVIrXJFl2w2Pho8z6szbaX29tzA
KgkuhU0Ql7qLreFmE/PDvAF2WWZY+z3hAi9Ca0hgpVmQto9UezUMryEeNCPrf/DgF2yFJJ74EntD
Jv0LtGMSy+0j01NxrbtjFxx6+070JGn6G9dOGlUs5fMGWzXfvg20G0EvtraTIbjQ5udGlxtYjz8v
Xp+vArzploPp+2gqMw7V+uzr5iybwreM/VUjseROTASGzce0cR/4+DF7UDWaup1ZJsFUYwI9Lull
mJ8HdoL/Y+RPbqRHI+krKydTlS7tk56GeHWzub9zTQinfNm0inqH7vvWf7fr+rZTmbPSFKwpjK+9
1W2B81pqGBuFBuZybz2c4LAr89mhEW0fpHpQ1o6Wu1Ueg+GozJNfkXsAdhl1VDaDvNfta8wQk5Kl
IBNHpbfX1aHGcll4iGXSfBxghszHwkTdJMaCBHko7hsFZRz/wzfS3nzl+odbVSkfPhW7layoFGio
c1o6eWA/iW1DhwYzUFYa9DP+8SKmn0aX0aVQ2457u3Eciqu62mLJfb2glJEymvmUWYMXlYTUEWb3
Ih9LNxIWa5bXDn4PCV7jizu9VX5uk7Ol7HhmL6OUSRmUOS2TirGYuSzxyH4Mb8aJF70tY3cqE2ft
d3TqCn8Eg9pbihZ/+PJThacgWGMzeFCOiAEZxqr0khJ8SshVu1thuTebm9A2wEymuG2wohzqDOZ6
8r0m67WbVGGuNhVRbExatQXD/WDWc7p6VtaA1do3eWheWnbP5R6azZiTL2svsXBrjLhwibGbMIWH
r99Bf7K5KMgHr+tucO82+3EEXSi87UqSE3PIaHfc5Avw/Xgdb4jx0PGjS5K6ubfnn72WuVd5x60f
Y+HdDu6pq2EHf4EIuzT261yMph0tFYiU20vbPLtwPWvgYwO36ARptedC3e4HqSBHMj8qpABlHyQi
mDJQUxb7xTZELkUdaYkxQo8Uc0BiU75gZAkkzBzgT8SbBwW33qVJhlaAuwUv9OcZAyBtm3Ul9EM9
Fwqw66EKYCQ850vLE0JhnkfYJcQE5FZmlsnTau6jebzxYCVLhj5u+ikpt0/PhpS3EQ2tl8Hjk3RG
2nHIvDssdgGn+lB1aKYQxt8zVJdV1MvWjSawQ223zO0RgcBvvypQ5q3OizW53YxHp69jEbZTzGzA
1tvO9IuZX0qw6St27IEXWEEZU9c+2sFD54vMrqDbeag6lnM57gb7pW29XPjmsZkRfzFTaKPQN8Er
3wVkx9vCoT/n5m3G1HrlysQMWSyZF/OyPDgBMN3liW2ZJ6CGhCudh8XWvS7N7RqMseOeJnkRlp2s
G330V4XfwtvZ45aPrrcfVLODSvw+LN0dA5OimiBsO7f6DEnOc1CSOdKwx5tQZ6KPklrzjAjJXoIh
jI0Gl+wUr0TcjgECJtWx6/fpFpqZMEGcgZzgVLqAxs3c0zlExnc2Pv3UVrfGlk5mZpbb3tNOvISw
oePTOcQaTFWNiXWGSYQHYK6xFYAwqpuY69du4Xu7918aFrC4Rrmm4QfhGjrzh+k4W3AlB2WRBiBX
mW5st+etfqfkAsOY2POWuFM6EeazU023i7M9LfWn3QV39uLsiegzxQ5E27nb95HGjYOJdnQk+L4M
vKM7FFOPibO2exOS7/uK54Qp6JU1N5WqilZbp5rAc4+JpAv7pGu9nSpPa72cAfZHdKEJq5bUHPbU
CNDkGyN7a/GGb75zKtsTnR7WpYktjhbYmNegCtotO5rwpF9n/9GjS4ul6NNVNjuDebgXm2wCgG8S
G1VoA1qcbU73pfYfys13ISygDQjklHvh06PiLG7WnSR7G4Y5FFhZP+6nawFpxM4MaQmfn6XL3iY6
RM4kLhvzkqFCf9VjUet5Pwi5t8by1ur4DUaNIUSBiW23i/2wzpugu1C63pcr5LecIMZEcOSYiKCy
LbEGVMVB18Hz82Vwzz2EzlyJIRrzx+ohzFpZaa4Rmsep8uSjP4h96A97twmiWd4YZIn8Vry46Pk4
A903EtestjN3aBMisFwkpvBCVA9biD3RipiqS73cGGOmtzaeIWfd+CLXdgC9nt203NsLf7RXO55A
qalDK1OapAuuz65Lq+5BBg/G9DqG7cGEMgPZgmjcpjhYoORP6tRe7+lmRa5xs7bW7dqwVLRb3pEw
mc12H7IxJ9W8swj8qbu28Cr36DVvlhjjng0oFpY7d7K2WHRBwQL9WI5ukBqb89nr9RO9KJffUn3c
2OO44caFJDEmqX74a7gkaHQ/TG1/1NOnmoaoqW/rVSJovpo4TubPab7t4BexDX7s9ofVO2v6vDTH
ZSumDjIFDDmNoSLSQ92xNo+87pMet8E4h/FmsaNvrMk2OntphzGxfnKX7vhgJbafw8Kh6s84p2tT
GNsApt0R4S41YLFg82cGuVwuq8iBAe5AnMgvdaR4idVHeIQJUG+LSAW70hhTz7736ZuqHUg13LPl
R+mlEntABS2ITQT5DPCGuA/qnAgvU74qeoWuXC0PHV0SEgTHujPThssh9ksEwsafEFahuQ7ZoG3B
DLSjT0Ht66xks4k9NpZ715F3W8eR/29WXRdKt3euzpZgTbh/J8CAnL0bo7ob5jvL2a3bfcUfGqy5
9RAsj05YSDPn25fG2clDzORioDdlvnoGOgzVUPtecGs3VPWuD3QqVxnbG9mjvIknFj7pZUq1Ljg/
YsUiQvFBKv9l8be4gXJNy6/9yhIyl/p5pObRCt2XzjDeS5fNCYMDTKT5cnDKITG3m3J4nZvTYm9P
LMhM/66fWRzSEuEjNPeYx499qfdQqXtCxPwKeHvSzs/FeRvQA1amn3XzsdvCOLRFYvKPBaKUVj/0
kSOuVIKj0ri3qxpV+GXdVOq6j8Iys1E+E/vcmkve9+K8OHOqvZ9+MEdTGCYhC6KmylpfIevaG9WW
wbYBWgoX1ZxNnyFOihzidSiJH9uyXqJharN+IH20zXJvhsveW4AmTbTOXPPDbuxksWnEgjvMJyZQ
GN7P9lezngL7oOaLjxsH0DNsXZyIhiySlbfTOJ01qMYVMgotvE+HGHEQnNz65XolGZh5cTWLhsHc
m0aL6YWT3aBaqYZHg0PZfuvnx6ax4JIwR775AN8JPgFZ6Qisg8bLFlRRuyHsDnbkLLdg/2YSMdyD
PFGD3zJc5jTEZt/88KQHCBtaT0bd7Mvl/jp3VVI0zhSL7A6TzqTMTRVmtps7YxMp24oqsaE5/67K
uxBpwEKhLYmcg7qZsLtMGwGUE8yYA6u10EVAkXJP1q/FmhLD39Ugl/Z5qz6tLZHOpS9xrji05k15
z5kVOf3O5E9+87iOSN/JPUgTUHVPSzTyQp2XRiGmmacDmNqwj+0t1CbrvSLsUGqV9T0pTKjCGb7/
MFefLSRwGLQTMQUC3mHOQYxo5zfZFcZ057ZfVsXjakXaerQxr+5tIDxWP7l5CXnNEEqMqK+MG8Yo
XMzOW2cl8yyixRB3jdaX0HhF8z6yqucVPrnCaqJ+XaIarK1J0QRCw7HZzc/+eKjH+6UuPNM/aow3
LuWJQcoC8phIB7wYk/oxNlICCW2X1rjBP8cmtat3yrcUPNmiGqvUtXbBVqjytTMXpGa56l5Wnhmw
HJ3ZOwtdjJdgmcOirk+G+gxplxs+iLWBqGLS1rttAoPIOBPIyi0TSzaMPQaYwl79Lq7Jcm40aSKM
ZCZkxm1CVNTwKlllgcoRP38oPOAngwvpUGrXmdndierd7I8te9i0jANsVq98knIBvimiqQ2j3gdZ
qQZFwbAPwZw5I8Qyh/Z2BdecbO+z+1XhjHT4ZCp4WLcOdJsPhQm/adgv8wrmyp0XVAWw2dypr6ns
vUnCOEDPf27vZhNljf+zpB8j/n/b6pLVtmJ7ZDu/fpoc9FhK46JxM7H2ZtNDwrsp2riTeiHS5rGS
MVsfrzWepzCMjjvmsazKlJbDoS1pviqQu+QJvYF4kE8D/Wk3U+wxZNTtjVvB/EaHOR+vwkaPahtQ
oqIgttCTe2nWEFVjf1gaIx4hW7ZMCbDUZXisfbA33RPbgp2z2gWYr9i5x5qdSwE5j2s1JNOWrxHr
x5TTT+b5EFNvb0oQMzohXl1YnXl2HZu0T8ruy4FHU+0uKEbNuBdI3K0pCvyDgsi2zx7pJCMf0lna
cXHJ8bOJIDduOIAaOEK7Rt1a5dAWSoepPjNLZ6My8lnzwzDPSFjlHkExoiXySa7zkDXpBo3TSoHi
Y5/N+RxObWzWQeRYSGJXOyK4Fta2TQ1f7tqynBPT7TG+e1vW7a3rPGk/Q5agsbg4imiLTztcZOCX
I+FCBLepWzTtkIDriHtrOc4SurwmdP23IG2VXeiwjdQ6on2rEiSJieheHE12bj/duP1xWVFwgTtF
ahvTTi8tdYqGkqhqxc1Yw7PN/ujmOlk4YlWHc89vjeowjLfldD+FYMwcG+Mopn1o7Eukg/B7wVdr
APv4Ebx2U/h7xSSwMgmRFcujqWHSt5aEN9bU4cbSiIeUJwu9hTwayAWFt/g7Rq24VKhOP8oxuLWQ
AvNmPDSQioEX0IGaYa55A4DH3q9cvOJ9gPSwfWkbu8oTb6hFfxiQ40b8/jFu+D0w0tIeOIoNi9Nd
w8eLcG/1dp64tdcdfa+G+bBUW9yNdaKB/fnDyUAcRpIOEyu3sKifB2N99TtJzTkAf2gF6oOt5/dL
ArJVJIMf3mIgT21zq32nsJ4gH1VY43JQbxP4v1DUfYCpQyxmlnVT+eXaU+4TdR9sgGxxEJ21jDZM
V6zmoxsM0YxbAeerRx2jeZty/BlVlQ09RlBXXixXNHnxXoX5Y+nuJdpT8aAuTl0QfihBM+bzZ7/d
j+WD4w4ILzuTWAVczhNn0qlw5nMwjMni1fFqzEipTFSiDQY9wIUxNh01y3boDMwCaRERnyKrdnEU
6VlPW7yCZ2hdEbSuoGBLQPg4WWtY9gLVqMr+RDHkbnYfpToJtSPehQGQ6thdAFeOlm6Rv+xtTPlj
Bv5AajelvL9MaFcYxoS517qOhHZeBaGHVhlJ1VvJ6O/cxUXR0Bz1GD5uwsigQ5FtiKWegslP4CSb
ZOmIO1SON8NyKcPDqJ/xEsCodGKa5FT2UOOD2G+LqVNMatxMfF+BjVkbgG9GiAiiRr/6nw8X6Wpg
BWvudE8+mtbG9SXHe1jwpraHGl3iCrHXjHv2mUxzbKAEGrv2aA33komcGD9NyRPcr9W1cgcYaQp6
cuSBQZ8OI9eR4Tws491UVXGJQmFygWI5POc4UDZ+m42YqZygIz1DnbU2s9ZQOXgjaR940TStZ181
mdvJA1LXvYLqnTfeccliFJkxkJ7CD7fjjImMRXvo304Rum5ZVwFGYVZGmNwZmibXRGXT3p6EOnFH
kgj9xbfgvQt46of8Q9ghVgcVV/dAxz2ZANHtxsGIxrC761B3OFiu2n8uV4AvEhBhuWh1KyVsa8ZN
CNQvtn0bNhgTmnxto6QkSPH0wHbYGF06rq2RN623GtgMhnFnEwmUT43QVQ+4ghvI4pZOtrml9UN1
ejrNJUFtqTtIfeL/m871FGDHhzkzKHh35Z2WKkwkTuW2yq/as3aetUI+QmVWrW+mYI5tMsWiuYzq
QUwflQ8QiBQASJqJndUGjCcXlXmjvDmWvbiZmizUksdQ0IeCJATHwvXO1piQrtu4Uj9K45M1RaBm
oCIik66VB0ATRCOKMaxOTV1G9XbuBi+DTV1MpiUPWqNgUsIm97YZh9gp2V70B222WACwCbzWygwd
Zk01H/0KwUxP53G+IZTElkUAnvAV+tRAoYbmpe5hJ9B1fW7O7aNldLA09VoAO1tWm2TXcoFJvY86
wLEkPewGH0VZJioIL941k+TwhMQ8QB08OvLDUBdankjzYiMsWIXD2qjmZ6M9cesgg7yS9GBiDIYU
7nSrfOTkLkqhoImoHCI2Hpg4WGF18NQZHXweYI+5zeOC4KxccAj1iYFV3QPirusjla+uauNWHmx9
QrLaNZlhPvjVnvtFb+E/HxTDViLge49A25+ZPvVIK+fgsQ8PAvW94cI94W7rwyhALlIBkHPYCrVz
bEY7X8sDlpSiZb5OKEgodw/S7KNWAMyR7pMEPubUiA6WRnlRLB3fsekBekC4Hu+E2+AvccfO76V5
sAGkoMARyELCyHaL0ck380TC27BT0cAfF8fNJo8klXpYDHx4UkxKwQYEI4X9kLRCFGquYjSqEq2Q
7634JLotiJyyrv0hgqQP89I+Mjed1b7eHofrMDjK69k4QLB0lTqSXofrwks26+xrYLETaq11KA9q
G4t5+Ok2W4pxuwQeWIU3gUgKYKH07xZWR4HcD3DKXOo7f0Wf2YtDr4nlcm8ZNB5RROH+yxigyr4x
E2d8kM6x9B/0ohJFFVC/KYZ7aMohQhKEQ+xtLAVAemq7MVLITKEpXYy4doQHwW8D+QeNpO1H1TDA
jeFr4mhnCJ0AUkpwvMLqjkHfyGn2LZTNpX3pxYWhnhw0ya3aTOzq58JMqPkB4eUj8IN657Z+6iBk
bBNHoDoEGHq2d0s97Xl7DPnOay68OQLCrMKUjV3eznc1HXasvKllk9hXHBbKeIYvoLOKVEICaZrO
uECidkV+1fCI8BnOAAmTByv4MDFwT9lLP3sVMiaWTl6ZLgTamnljPoxmif1tA4FwIkKGLGgeQxcF
YX03tpCGX+06qeS94/MPH4ra1lY4yO/b+ZkNZrSsZW5Yr9umn2jjHWseXP0ING6w8XOW4Pr1L5OY
0s57qckP310A1b7Z7fogQuxKFykbjHeIBJcutw0/MdFWatSQzLjshNKF8Md8XA2gFB5y2WKw98DI
D94aZCN5WcA2HinNTT0lbDhVNcKN3iKwQRPwrqO5cuNqWvFWLO3K7X2wjlMdngYlE6bvvfa4zeeq
yjuwEBoc8AlWcRDAW8IdxeXlA2clS1qXPO4mJ/MrA4UPAK3wzWc6F43z0NqH0c4q+H3Okwkt2WPl
k4ij5G299mATWBYP+bD6iW3nI5FId8B5tMcbEeDbrfcWE/ZR+xUyXcwHjG+ioS3+squP8NVCV8Ds
1r00ZQXkcyp3tSEsGqFCHWO06DcjEoPvHVa/RyVdbdOpDJflR4+m4IRr4ZaRV18ZRdW9u/JYLiih
muWdUiu1tv5ozB5S4yNGPnjnRxayIu4CPrpvR2SAuGy8IHKR5ALdsHEUgqPLxygYzXhEv+k6v6Cc
CvZY6tCOKR4fueSjbkjUmk/KeNx6pHDLHRFnMRs4o+5LCOn1yJz4ENPAfvUsDrB3zTyA0xsFGMya
21oNSM8BpyD9oXI/OWdlvDcawVZ+YVa0xleSX3NPc786eyvblXpBoEJiOC0YZHaqZOqqL1uOiave
wm5OqKiOKN1Sv8ZprEBqhPMPbxVCxRAt7nEYLgaz83LdMgjDRGBdJhZBMWCcOhc6dkTglIASzqrC
F4dasPu64mkbvtb63dVFadypVt2P3M5UiO6HvSdo1+jGhH3UBv6kijtyMhs7Nam/61WdzY6MJiWO
1EHqJ6IwYLlwV8y9opWqnmkLqGynTKB5c5sqsJSR3thjGDPsrA39yK4ZMiv8DDUEZ63h5KFNXNaH
kN/VEuooPk16TFRtxN6B4JL2dn3v9xU6pQCIuvZzseakql777uIxZAT9o70BwPEf4GOBac/Ynm4m
SpJZv5sDj2lpxKim4APxhnlMMOojyZzMmu/EcIdBxMggt2GZlziOPXDHavES7ffFjMh2hSVEiAHV
EgszI01TuKuMfYsNO277zropO5YZRKBjtwc9HxNzOFKAv8L5s3aL65xTiA0UNC9t4MTusFsHFBTD
4yC+Zm9AQoijacpH3OHO6sUNSyD0ih7Wist2SOprmADxiThDagHs4oKi7/aMtuU841yWXTzAh084
WJ/hWfZICgV8rHp4btMgWY01hr1OXFfNXSstFa2A60zAGoEDrK5cXsz6XoDgO68FKBoJOjfwq5RW
bEnUng4Ky2WxI19sCTfM59D9cNUPuP5FHPtSYJ+qtGrrGANp6aDNDwLK89q9cJwAtX11uGrgVhJ7
gNdctg/tz0CC7bjc9cEbW1Uyl5gRApJbIgFKMMNBnR/lIiLLRvV0aHBlDqDo10gRNPBpY9EF22Si
1xEfod8JM+1mGzV9EegqGWe0ssFUnu0qn4drHWdnsntl07knb6haDX0Ygz7yNyRM23LULs3qDVhJ
BdRekTsj7G8B06TCOpNmJ4Jbhr6OWhE1qzgE6oSmxPiEHuzs3U2wvDWcxwH5EBMRx7/58+ti8VSx
EZ30M5G08Eu1H+RNJdARFm9EFHT78rFUjXea2guFKbJr9fgpU2av79AT9qNA4IriZmFBfMrui6o9
l+iHXEVIRFjGfKsiIt9D9uWibwKaM6Qh7mF/uqcBS/l2QgIWLcMpBLgqeu9d1vpL6WHXreBOqANh
jybajotzHMN7iX1ktmbuM/ni9gSpqZN1EgCVPrM5q/sDpuP6DuVYIxKn2dUo1QGMWm3GKLaNg4RD
mUWNXW8yEdvWmAh0Fzn+dI6yAK5eJoMe5PKkMAEzQS2Hsiam1cvIq2jAbQ21E1LnrgBSrdtY99df
Gm4Uysl1WD5WJn4wpRPQijGpg0vj3s4AS647MCAEGoSnwCsC+SoB3Ps9ySdU+QCFAKwWJUV6V72H
5udCf+JXCJyTz+4dB2CgwqSYwGRmr33UI+JBYoez5gYUhALQcdxsIlkrB5H4Om0jRyRpVdJbSzKg
oQh0uuJIF+x93+28MQHvyr821dcDRBnxRuhBkU/T+2HKgk5o6xpqvwBPWXWHg/ND4h1nc0wc/myK
KXJGntG5KuqW39bUfC/lBgYFPGJL/qNbDy76xdLg6SQrdIXPntp78wFzdDHlWU1Qny8UwD3Cq7sP
MbswZqZ9O4yZDDOvfyn58M9boCeVjyFilAVd7ereFA+i+lyuxWF/szUtTpZ8IUFq1s+27SXe+oPa
Rd07rz0sgfn/Ie28dhvXlq39RASYw61kBcu2bDp0uiHciTlnPv3/0Xv/50gUIcJ9sC7WAno1SzPV
rFk1xqiaW3JbpxZtzBFAa17hpq3U4IeskdwFLFf1/pHL7VaAeOdZoB49fn+ZPDuuAxpFW+ViA+GI
SN99V/tf1vBH0Z/a/KiUj03+x202Sv2g9nCeROpez4Lx6vUvun/nqgfy1ttMJhPXdhun0bfsg5WZ
tKsip4nVT7+229zizpa2lSD+GNW/4E7duAqxMpkT8t2J9eKk+yT0wpUXtL8EKvFS9sQDcZzKxnTt
DDyB5RMy2KX1y6SBqE/beV3aG3VLiaDeKmQYkvin0crrmPRAXpMmMKVNGBIXS3ccp4CYxMjyNbDm
TYHUkp4l69x9r9N7iSyiWGVbw8jIMjQr00nuTFAnReGQK3R2QCZuNBoBC3K50Yq/0MhWRq28mi23
kaRy878MWcBfL0wqkvUXORHj9aA1D47+KGh7zXMfWsm/4c0p0DY2zKtspRdPeTWs/CAAOtStCuMx
yoxVizw8iGIWxOP32ELNwbV+1eYefUICKdvJ/XWjSftEvDPMO6mPd5nyFDujO6FkaP0Oxdeh/5lx
SQmOs+kJI+mIuDLzdJUa4l3QNA9hcF8R4zaSyc331zcBN9LsoFL9DfS0XeGUaz95k+rqWYuM9y4s
iQUEYCY8Y/zuoDQvQVzdSlwFfLslingd/zs23n3w/E5xLCnJh98kRgKa24SV5jXfexN1bMy28oti
lOswu+XhYlAkIoAsiUHpDLlySAQqvt0R3kTpwTMywAewiEglS+Ufz/0SFtVtaeVHr5VWrfpoqY9B
8ZpZX4z8axfzk01e7v2L1iCP5/qrNKHSqOzL4qWiZCpSh+ior/IETaLfBr3OjCR6C5tmZ1Tpy5B+
DUrhIPLEqykPGeSFlBR1rEJ81sm9VRRsSJvLQHzkkre0bP1VSc5KbcV93K8iWbalvrWRDVm7ldk/
DImxd9TgroBFGIdk74fuueJ/9Ad1peXuuiqV5C4jrMiD4sUtASDJAzhcVLjACr8ANLwRxJIz5FKs
EK0dQeOqpCBhtOFzasoPArnP7qkzHlU1WGtB9rVq9IPUwAdunHUq9cfQO9IQSGj2fvVM7GUBMjHW
pXIDGZYAkpDXslvpueN4BA4v5gb2nPlDNd9HLAV0xFD+QxdCUDMDAKJqC3vIW2u1sGoUCukg+jpK
SfrRL+4AqK8d/V1Lf3VxtUqjGyd79st7re6h5d3nVIKa4Etm9KRSOX2USwTpPiq1jZirGr5Z2fWB
ty9LBPpSry0IjOWtmQZbn7dzkyPXqN4EAy2W7w35PouecnA97VtWHi3+phkQniBYWZTPjftMy3cj
+6XpP3VyYv5X1f9KcixMX52cQtHfKPhDvrpOnhrzJSWhnGxbId7olM4l8dUl81Yklb+GgM7T271R
jTfd/5oOO6Ku1N04oCq4iF2uxLzcUHGURdAHxc9UYnTZg+MX4PaehOhXXLyH4UvX29BaO/e55qkp
Vha4Zx7rxGqaGG618BEt1Y0CRKFVS9uNHlU5XSX0bcpuWx6MaVDeFXg+sdjokd3Uv3jzJmnNCryK
Rb9TK2kld/epOb5Y3kegQ+dxY0rRrq92vfZuotTd2k5wUKs7Nbxz04DEF4fH/FpH5P0UIC/0Kw2z
1fghPfkdxg+6J3NWAeF997RjFLvPhe7eKmlwX/cp4JhiLdT4TqegRuXiT3/m6ZdweDHzbarfauoD
j0g1e5a8F0V5MoHvNwqOH0KW498irfOcD86+F7l7eLeFr5LnH+K0WrsESYIRbRqedG7ItMbhQY/z
N8d65Epd4BvMgXZR8RibrBmqBmnsHCecmaks0c69PmbEymR8amWpURyt6s9htTCBrDPQ8wQYLJF+
zFKc26NexfJGa8WfiJt2b7rYDyuvq6iAh2ToqsLU71xUWPgNgvfDDZucQp8bBPug8OtHSQj7vdik
5UveSBw6P9Q3Xay1T0YA31lpQ5BbRtYXf7Siq258KdT3mhWrz22Rhmvq9mQ8xSAms1TxbrcSOStv
CjjAEKd16VCksvxXrXUv3g+F2j86kZc/C02Rr7Nat7Zm65j36SAnzx395wFHGs2DFtUuqeYC7BJN
zal/peIuarvy4FYRsXzr6sUulNrRLZWGjtqPLuhrNVTjQ1Miam7onrAqWheStZkqybBSc0ffJbxW
HqDSitsAXwvK0Gj3TQdkyKKEcePTQ/lWAKQOgIeGZSWN57ZJK4njC80HRCg7CNgMZBSiJN0ZIfgO
tyrpXekHJNUBo5PHiwESt6rlPvdqE99Lqk/f0aE1ap5KbXQAL2YW9V/Nd792lbtvfWE/UHiN3Mh4
AleaH0qxsT2hUnehnOQPcppS5U7Rv6xI1UCrziGnj6AXhHO1R1NIo2chk71HTSrAgeq6+7sw03zn
d0HzolqCcKenprIRAzpe0i0qU148lUYUZjMkW4il3qb0czTpwk7iEk11VbmXqjS+M8pIRdHIrHfl
QIHBg9WxCWKcEWlcg32hpcyW04JIqFq03mIH2LuV7Y3EdIk2shZ5ZKBHMVI5t0EkGDd+jX/tpQZ4
YYgPKq3K5HloaLeZkrtbNMlIC7QxpSjRq5/Fqql/KFouHOKCdH6dEiP2FFR2mIjXjVQXG19QmnUf
GcbBGEJp36GafNNFkbfrqKDdCXWbrv1RvwI9lW7Vy2UGVpTgOUIqbJXyjD0AJwpepSI3eXSU8d/c
G7TH3DHbTaoW3b5Dr3wjaC3p71pk0ltgG4HZBhvo8VD+AYbtdF211uE4Xlkr61uv6JNbzcB1NK4R
ws+S222mRe62iCwQOtEQ8tdyEr2xqW2dhAZvpmktKGbMUF7OXMAEvK86QmYUBS6gApQuK5Aekidd
XJKbMCYA/g9PgxYKgsMaNB4c2rk3Q83C7cKk8x87xdPfY02MgaREbvtQy2G6cSt0IWqVRu2RWgV/
ak8x7yUl8w5l8wMVj3U0QCEThogKVv09U0XgZQ16kqqPsmueju/2XNmUkev+6ocGCJn03Q3dZB0G
eXETCilFD04FEDHEvYKWfkpBHZc3eUEms+6E18Zo5HtT9+l5YuXVLreCeIfo1HDn14JAyZNXjFt0
PCtyX1pLyRBsomDghneiYi+mav3FCcnAI9RZ3jqKD5ws7sRNlsj7ondJh/mZ2P/KjarfVElBkc8U
6yfHsfR9Sq12G+Q87xw3rMgHddpWLegyV0rAs30el7zuKoItowIzZul1e6PSk/Wn1QstMP6Mu02Q
2+9CTB5ZLULpEcyHv8BYn9xCH+tmInlhyCimj4yV83WDIUFc3Uoe+Cn5WRykfRy37afZtQi2qLBr
4SohlDPV1JB5NodpP3iPcnujNE+hthkCcoyroL65TlSZ4/icGhoHe8IV1mtRQXgGQ2XxM9SfYupx
EtHsAun54/eekFX+M2c0RR0VomlMNqUmln45lF4heI+tmd7FqvXNVFuitLonN0acJOYyzrC1G1m/
KaVoj8z9vZSVb4nPK/L6gJWZ0w0xn4lVdU4fIlHnI3YVE9g69cKjVvbhHxURtwM1Pt9dC35j3pW1
kd8XcVRu2qwtoQOP7+wgcO4F36zINCsFOc9K9RxCWb2mSJvGjzVtyjP8miu/Ek9226STjDtuyHzb
qhEViwzn1nFnQAeIwhvV4W4ahl5A8EzW9zrvrBvUU2LK7kEG3kZsqY6npXeUw7oLVoGcAimWif+v
z8Nk4T/oQ/S9Z4/psoxMxWQaCprRuOh81UcveEvKXQFQOWp+xJ/UQ/yvGXh9o3CPKF1QREEdqpoW
1scSyKCxVjNhISacLOd/DOgw76D2wb6byhtVrcNLwxCbYyxzi96GFuSYf+CK0Vrwf0yMU3lyRupC
N6SglppjVR6afl99egQjXRD2LP/IyBSM98TJ57NGDM2g0OujVaWHrCof9PI5GT49BkkcuxJjCAEJ
dSq10KGBJyVV11HjPgT+1hy217fT6PRODjjLwPc/2kfT8UBFDP58EFLbh3WtJt1RbRwgLX9r//fg
DQdHbbi/ogU256wxA2diobFJi4Xxz09mzPRUwRfduDtaUnIb9w8WcqU9HbtExHDEpWYOE3f/MTKa
IgNisWiZpWjTRweiUBYqKP3Rfc/gxpkLEydNCM0f39cQFoY5OhL5zMn3AcUnUViQBqgBqHddtKUZ
2A+gYk9IJ5FK6cVvgcs91rgk0du3T63af0KQsZ20Io+dn6edODIt8XUFbf3HJvF3TaYfZNUqSTTJ
X5Q8O5ALXSATf+jenGyT/xg0AF5jE38wZW+HXR4niWh4j8QB3UE18+42HMlzLsyrTSwWyWOReSaJ
RKBHD24udI/cTcIhqgXPVureWbj9Jmt78XMmc58YsedJvT7efvq9UqkvPe+Q61M88U//NYEIF7qQ
BsTjyV6Vai0wmlDzHg1JWusxEFL9LVLMhYEsWZm8WsO0NPVOUr3HsHnrqX9YJXrY6cv1oczNlkZj
DF02deTuptJlfW5lPIJqqPNStxJAnJCdv25hcrA/JmsUHeW00VBCnQpCWYOVlgHdGh8HkOGSOVC9
SFYFJQbkx26kZEk6Yu6tbwIRo0eGDm17GgrEPWoKfpmxNtxNd7EvpveB7Lnbvi2qvZXQMMPLdHaj
UkbO9+sjnaGLW6olwt2n3/oonnDuwqK+CUUTvYCjJ9bSXhXj+llSm9p2kiw9iG2UPMBYMLZEJvLG
yzRaXly3P9kwH15H1/gXB9FAFXByp+WtArorrttjTf6ZTniF+kMF/XLdyKxvo5UKfWlkBBJpxHk+
SpP0fB0FaX8MCiHjvS92674QC7KSYaXeN8agf2uMKLvX07x4qIqhepXbst5d/xUz29Yi30fcyf5C
8WR6As1ead26V45ZFB38OD3UC6HUnAGuVZkOPAr3qzQZpZwnYej2rnFM7iXtMYkWxB6WPj8u5clt
F1NB8EtF0I9Vc4gi9OYWVmmyFcZDZ53+/MlWSBs1khBGNo5ytk2a34L1t1w6aPK4nSd+n+XnTOM+
0Hqa9rG1CD46MfYZQ+2TlC6ATNdreSiMYI2rJ7/bhyAw6kw3duTA+vCGchMUwiyhqCc4Tb4qC/fZ
JPVCqycF0pxcHuMqAk4ugnazUrf9Wnuus8PV0h03dUNolmC4NhFPxQUXNbsaJyOZzJYDGSYCxKof
DeM5vC2Kzy02B1JErhifJKLvgWLMZLH7wDI0QaslVFTCDSnk+yhIfl8/D5P1Hk3QEojInw1LyKmN
a3Wyn3qFqoLVx6w3naIpGcX1lywRlHUh50vKDpPJGk2h5kDfBlOifyKx7bkpmhoKbRINzTHUXCte
RZ5a//QFcoKfHhHOFEk/zaJD7kVwq5AMMs245A3A4yxOfZBUX7VUvbluZVzZkz38MRh8rkLnN475
xUvDz3sz0pK+PTqdsomUt0zUNl10VwHt+QdDJ+KLky0mFZXTikPVHuMCVTe3SpqNqXnRXknC75Kr
pAvjutwP5BckQyKbQc884rLzReLFGw2JVtdHo2hfTSs81m0cwD/Mb68P63IznNlRJkoy3LUhZKC2
PiqN+Ufsi695IPzLUGQReS1uVmLViasPpZw2z1peH93hR6WYW0KWmzYoHq8P5HIjMBDKBOxtwiG6
MZ5PmFuapSCZWX0Mlf7OCCnbkGqOb1Rgu1FXLvW1n7NGvUNHPUa0qHxMPIJjOQC+jK486qFabvJR
5FSE307RzzXurFbuNrUODzh8NMvK2hmDmhwTp4x++J1PTO97A6VHFFTLChpgVvrCwqpOAhlOBefh
5OdNNmtaKnDeuqY89oBRrD55B7MBDSk5DPS/UzMURXrtGIjuQo52dlZ4ydJhYYxgprrOhtRIUV/0
5bEOAxAmTL2cN5uu1R8ynrfX13va/+hjjHQrJF2ESA3X2MSNJa0SxnpGsTLLX4f2zwglVYBdP7lg
hUXuGq2gdpn/Vpzf1w1PwuELu+OJOvHUhSwIllfDp/d7VwY2Kr0Ybv9Uh1Fz4wz+MRWar9cNTt9n
/7XIM5SOzBoJj8nW7sLBBBpalkc3L41VJzb5fRSiTRDJ4Orirg7uolZQD2RuHQqPhrdO20AnhSeo
6zKplyK3Oc/EVYvOqYjOzYU+bJVHcdR4Q3UsWuiaDVQxaDtPbgZN+fq453bTqaHJ86nzCZOZm+pI
oUgC3yxEAoUpb10lyYKHGpfs/BKRcLWk/DWabaJVNznNKDMakueW1bEpNekLOBGQ3k2n/ro+ntmJ
40mPHDPlE4Lv843jOJ3eNT28tmHIj74V3Q56vK2HJWnG2WnjPahyuaPENr05xmSB6bRudTSa4dYD
PAuseh3k3WOJ770+ollTmqLxVEJhy5x6wVryW4mOxMybUsFzStM7wYm3iZz31KbUBQc/59PIiKK7
SOdEtIIn590KQise6LJyNGINJSThoWiTp1ZBqUXXS/i2cffW54ktp0vJzLlR0nNFU0kHkQ6cTmgo
OVrVy1Z5DEJnDVFnJdfBtgh/+2a7MJ+Tp+/HQSejZaBGKI8RzTgFJ66lDvPIcE2RMBocHGXQBkEm
0H+JAM8g0qxdSmpk1zney/VlnNv+42ObuNMQgUdMtn9oBUMr5JgN+XyvNUfejT+vm5DmNr9JbmlM
RKISOH10lgVg00hWyqM6NMPGapNh40gfiM0Rtkym8iZHN2vtmZ0OYM1Qv7j0Wtr0qjHc1HmiAKYy
QDmrKBaEWS1//vzrimlSAFa50S9Slwj4dsD14EokBrBMx1u5ME+vT8DMHFO+REtNUkxF5BVxvrSl
BuXIbzDRiECp/kjFYt/FmZTlmQX53EIftGXQRjHgnW6bZWA+Qe01gEqt8qVAWKdpvwT5F7ltNtcH
NrOwZ2YnxzKOGz2OdcyW2ZccyCtNOVaB8+W6kbnZUzkTqDfjZy4CC81JEqsc79yuR1k9+SNZS8q5
CxaMSRxcy45Kj/W6PBbyvePfL0Urc7N0MgBjsvxFIViOrzCAHIJEF0BuQj5GlhbeqXOpHf3UzGQP
kDaLY0XATJkdex/WYuqgTIaYU/UFUi5QN2PdiaNMwLBwV8+OT+YAgWvgNTYtm8uaI9Sa6ZVHJYv7
TZ3CAx+bpd2jSJz9w0mi0aA23gMaV+lkKmnjFFmphLeyrBCSoIoK1L+M5tTEZBo918wTOWqZRnBV
JahLgMRZ9uP6np65Vmg1/L/jmBwcp7ScOtaJ0a3uq9uDk9f3qvzmh+/XzcyEq2dmxo1/cqfk+PMq
G8cC8N83kGRbg3t0y4egWrif507Q6XjGLXJiCKI6aqEihM3Y6e/EMgVLvdQSZ26XnZoYp/TERBdp
MV1xmDId2S03+ekr0rrxP9nIbbyFdTKSVGBJyGBu8l6Vq9zwctihR/gA2kFrTV6RlKE319flYiwK
OAJlLGASeErmVJrUDAY5tvwipudZi5bjUAGh17WVCyznuqGLDTAa0ugDLYo61UBt4tnCOPR9Gt3E
dtuFwWsCNGubZ3rxArZopNJD5nVghi74g4vN8GHUGMtJKLsSVZ+vVDgUbqVXSWxL5c46VtECdGHp
85OnQewYjlZ3UWw3YD9b11zVX/9h0ki9KKTjTFpJTTazlaChSU+Y2JYD7d3I4BCshTg5lFp+50nB
zXVjs6PhdYfMEGrZFx5Nstyqk6wBVk35zciqdWRoC8txGX59fNocH8qIUF/EsGXNewNdksSuVDEi
Nzs80vB+Z/rBVkXPM0PEpGie4biu9HInD8JD6kmPuWjuU62NF/z33H6kjZzJTU4tiY15vjU6jw4c
dRUndkMsfVMZTrKudV+6YycBjBx59lGKttT1KZ41ioSxQTmVku40xI0dXkSJxPPAjCgi9dL3ILUC
0PyopHa58bf2ImHhfM8tKrlPAmoN8VxqjOfDzGO3VoCiJnaBwJzlfwtgFlwf08UFwppqOA+VmaRU
PO1pmOkDcLSOiVRMZDU2kgcvcKcsNW6b81MkHehTBbQXMxOf2/LIF+RMjW0vifd5Fe9aUTqWgre7
PpjZBYIzZ9FyhAjZmFy5viNJIRWR2I6l7xZoeJfWYMBxVln0M4n9hS04uzYnxiZroypN4Mkkp21p
1Bz9K8tLouNzBohTNR6qJNkvZICp3hhmroVoq0q3vnunLeTZZj+P+LBhyjQlJgN5vrdCAjAPXElo
R7hwHYIqDIt/mCL9f018RJonV60iBQNd4YTQVkWtgklSdLf+qIH4+VUnx82bkGaQOL5xV5xYqdtq
rDzKoT2IGnowpogSaRGLXO5WhfyppsLrT2odwdDrduc2taFaIJZNEDIXDz63QSGk0pvIToRh7QrZ
tyxp90m0VMSbWycQMUQROAGqupN9ZgyeLw2xFtm+46z7DCKqujCQJQvjn59MYE+y06OtQGTDgzCh
t2rb6xM1/31wVh95MRSpz7+vOaVJA3YhsgfzIbqpu4UHy0XCAxfGa84ijNdA8UzdcqSkTVBmJUwM
9d4MqpVuaOuRA8Pt4wn3SZD+g1M+tTdxZi6ZLD+1CqbLhaOtF8Dvl26aj8LyWTJxMqbJnh7UCjFC
6qC26CPqUYT7BKR9jdJH7WuHVkc1MHCSvZtH9L1M70E2PjR+uy2q4qZ2gs/G5ONvwRvwUOLq4+I/
Xz4hkwpEL8ffAsuIw/Tmgf///A4BrmGwgLwzCJfPTQBk19MsrkO7tyzU7QpVPphG0325buUi+cdA
TKJkQhfTABMymVQhi8QwcIbQDstfVvPiuW9qcC9FD6l2X2nNKhD+Xrc3dx0RjFFLkumzRhxwPir6
86lFEyMgB9Iaec/G2seRdeuF0YM/eLd1BUX4usHZAZ4YnBw0ocmDkh51oe161VNSdOWNr5aIsgY/
lSC5i+NBQ3ZNzVdK1P3LAp5YHn3liQuRke4d0FgP7RLdEeXGixdwgXMuhMXD08oivW2m7/WsVkzH
kvLQLvxnOfoVeEvF/zlnfmpgEjpoVVgJARwdu2mafgUb8K4Wo1+KmrxcX6JZO1QHKBWwNaRpqTTq
AlXxhIAlEgUJhVjzLmih2VeIzvyLIU0GA8i5vSiYmoln1KLAXqD6+ABU99VHitlQliAHo7ObOiqi
8P8xMwnEw87sY71k3jTdWXkIyrmwaXNXoB/PUiORJVPj7j/ZYxBVhE5TGVGmwx7SnpL0Sdb/FnCo
/y8zB2Tj3E5N+jyOUvay0NyZ7lYsHlPjc52vVB6DbOb/P2sUjM5NkEf/rwmj2MvtrvyNqun1Qcz6
nhMLk/0caW1UhvXoe8ISLWUzJyTSbEVyHg1EoVPDX5q1+dUxQe6yqcWLMo7uRZkZWB0n1EKvchem
iCSBiNxdH9asH6CGwpsFiAkl4vOJg0HfCmYuhrYlfAufzPTr9c/PDgLUui5xGRmg2s8/X3oqZX6H
Wct0tCUkUOeK6jyrSb3Rm2oh/bBka7JCqN+asd6XoW0oH9JHiKhrm3xYABksWZlMGB27LORXMu48
kCDI3FoPzUCf6VJ9jjTn030lx20N8FFRRCpdyjTpFZsV2pz04bE98GyhHWf9OjdQbPHXUfcvFwLd
xtlvVEEp4Z+vFFiZCmGEOLJNRPz9fbS+vhFm3TS1LEAg1HLFaaXJCPUhj4Ars5vfReFZyX5Bkb5u
YnZlDB30uanK8kVzXQfUQR35jKAa5QcgAa4aaJ+f7BT8H09jkSIETv9RYT2fp9RVosYdl6SKXbRM
4p2RiJ/NQY+rDnaC1KA5Is4nG1lwfMsPjSCyQ7rckhYe0HmAULvg0GaifJKqQAyp4MA4mSbTokR2
RIHg1pbq/BaFEI5nBgc7N7ufZWc+wB/70gcoxl5fpBk3emZ1XMSTOydNI6RtXZe7QOhvgUAiYJMM
f+VOeBeyegsdfsEpzOw7ynrwOXTiHHIyk22deZ3TtGLI2Ul+m+ZdkSEIkXz+8lGJfkHX0JHJlPXJ
eiHp5Gsx2m52ruyG4ShYR+BE16dtxk3zGCejxLaA9jKN57OqRhi40MktoD25bvqF07n0+fHPT1bF
TJIslB0+j35V7x7wMZ//+fB1lRF0OKLIx11x8v2q8fooUePARu6oQHdxYQHmfv7p5ycxU52VQtnp
fN6NIVe+dcY/REoq2fqxNTwgqgsGmClwT2aR6tslcpcmshqljMAaZVwDTvD1qZrxYqpqjDcySDG8
zeR+8eMuy2Vj8G0D9QvRRXA0zVZih3rYIj53zgMAFeJcEM+KF/XbxBFSVKRq3858xVYifS9WA72v
0IVMm2QnBz59h4wF3zZ3HgkHGBtYdwh1k/MI1zpxEfoYhWzcx86S79qyeDOcfzkvGpgGyCSQFS7u
AolJM1WfNhLD2HLiqCws0syGG2UVqKuOm4E38Pl+bgZfzpJa7my52JrfaU90fQ9cYssoDJ1+f+JR
YqR1jFwYOluVaqTDqnWmHjt5XRYmmpCHxnpNy1uxflBQuQiMBeMzGxB8F7lxGUgUN/VkA8aJlbVB
qLR2jHiJ1v6KlDs1eXR0+/oYZzYfhagRpESK8ZJPpcRDb5ie29qKdRBQWA3oqjL8kBEG6r+2gXdz
3drMtsMazWTx0YRSU7SQEkd+30Dgt2MUcIVAfyoT7c2vlsqHM/uCTQ23kucoYM/pzR3UVVgnTdXY
gyqveu+LUXw+x3xmYLI4llXJfd7UjQ2Msoa3PXx+ns6+Pw7wxFGXOS1i4dY0thnTSAhIwsZwf19f
iks4BKCe00mauABEGLUQ/aTGFhIB6rC6Eq31YD31cFvEiOZmd+VAB1Z54cjObOszq5PAw6vEOCG2
aexMKZFnSFbRgDjNkG/o07Jgam4X8ASVDCIPOBbTlIRv1S2Cq1ljo3Kk7aTm9foEzpwcyKn/+/mJ
86lrUXVig8/TjyMOd0F1Y8EZ1lAC3OXxt+u25odiih+UZJMg53w/pIbqlkqaNnYjvEn0Q8zoOHfd
wty6kMceKS+0ggdUf25BjhXyfYVc21H1TS3cFfcwyvQOHSHaz8dQJg8QoIpcr5fVVsEMAxlJj9r2
vGTlq7+GL9dHMjdXJ9+fLjvEkEbt3Ki2qyd0ZmlqcP3zMy7s9Ocrk4lqwfCEbsXPV7RbP7gbugPC
8NdNzKyFxZOACBYqv8Qkna9FWXZiZbhRZfvSgfJepOxTusyWC8djruyNGcoLJkjhyw7ifRjFkhTL
lW2qJIlbtNPyb4nzEyptizRZsUo2jb4ynvxo7enbUqI13f6z4+QBZ320wZapvn+0yT7xck2rJH0s
e4yz+IXg1VC9IxW9eJFe7geoYgDrRsUSWP1TiAc/ISXIsVAnj4xVnuYrv1p4TC1ZmGyJTs5SKx8t
eGgqVLRqXthys98H30c0AH2DzMD5fhASI0/FQC5t/0sq/OnS9+vLcLmjmSDm5mMfXIYAch4VTSYG
FXCOveojTLiOm8+e+RE3RGJYHDnjPJsmO7oJQN/TO0V40ncWdLcYjbzrY7iYotGAxfsSGhrU9KmD
zBxXFCM1dJ6i+xRdniX86MUUTT4/ntiTnZrnSdw3Gp+ne4ZUI4Ep/Ha1z5YaJjYmcwQKRQsrJ3Ce
HJTFNXopIiH5+UnSVB4Y5DWQBpiugqWgX6y4tfWU9u+o9MTeUp5sbppODYxX5sk06allxLJVWU9B
gFKTgtoqPR+i9hDmg/7ZhAKzhYc0wLwDP2fxz00litAFuZxaT6r0IInpOget0PYLRuZ2Fa2k4QKj
E4Gjmix770L/c/NMeOq1RNx2nuLeynIS/sPhICtLk3iNkVwIjrRDkZRykbt2k4TfyJGgnCd/Nl5l
tkxQ3NDlMHRRsWvzxOip7zpPtPd8tJr22KXhgjOfW3s+rmkSNVXo9uOfn6y96riqmjqCA4NK3WvV
2NLI3XhS9g9mkLtT4dxL5Mz0yRaLikh1mtBybcN0nJcmBBFY+UlFj80k+6zbZdJOTU3crjIgbdo2
nmffqOUvpfz1+cNIDha3C+Ad5NXk62qb93ouFTQuskxhMzg6Hf589P+vW5lbFcskLQaIQAbhpZyv
iiX5fVgZmmtb8t8ies9ppyPQluq6kYt4ZUztQaZB/B3SEYmxcyNRr9VBZUaebdLKQXLWVUXDOI2m
BMESqmtc3bOq3MTSeGBPNlnTw6LLh8ADFyrbsVm+ifXwk1YK714+bEgbfbeq9u8/DI66OuwHVIfE
aXG99QNd7h02XC+7a59sNi2exP7BN5ZwV5ecvXFwJ5YmWzszBwk/YOAHlIB+sIX8JyDdtTFdUd8p
nYUik5f29G9JBhpi5ZDb4AHZHk5lqWY8u56ajESmqoC4nOa+IBMlsSfSBz61tHWePAtDslLU74q1
MLUzmxMZB5jJQH1FgASTG0+COCR1WuXaku64azjR0k62anedZH61vb6K42m62DgnpiZzC5NUt5qs
d+2hb57QP07W6RChPU0mJ9XoSx5bqwG0S9QsseNnd6w5UpVHv8gz9HzHxkHWy60qCAiixe5q8LO/
ZMltLfRfg2z43VbSF/ocLLHLZ+4tAIlsJ2AF1HnViW9p4j4PzDpzbc3S9p6a7AvNv70+obNrhzzG
SPEljzAFp2WpEqu57rl2gjToTWsV3ddEK7SbMPbNhftx3AbTtRvrlpQOZCK8D6WGk0Nv5Z1IeIcP
M4ygPKSRm+5QH1FuekGhR6zZfJW6tN1fH97cEeCGGRHBlkqyfDKDShgIelRKrq103k2kyo+wI7eG
FNMoaombPTeTI8adlxCWIO+d7xDHRFrV0XAwsraFXlbUP6sl5bQlE+NoT2YQ+BN1tND17LygU5X7
qzQe9ObTqHb22+k4Jqd58GLVJcR37bptActE4bvXfLp8OdoY4TjjkoCpmkR9kSm2UPGRYa9MGsYa
D8WgbWKU2a8v/tzxObUySfvmOU24eoDntpIW/RNw/YgGvOo/BMtnY5l4htKRhqzpHaxk/rucS3dN
yju8Iv9/fTSziw8qA1VGXDnB7PniV00mZ83A4uMB937mbMPc20SmuYCmmzODxCRoOlkHRz4FheVU
Sgc4ds6TiT0U0xPaXLf9o9HJ4j8sD4VZSuTjeEgjnw9INzLTQ1eTt57rvcSq/gTVfMHlzA4G6TS0
Xyj3XcTLXk1BRqhS5ykuaBhXqv3vUBukOy/3l0pyc46GqH+UBeBZdgEtCJ1cRSzZc57KMspRpC20
XYq2O5FnRqfTRe22ua2tcKWPbIqRkTbZdFlhNIpDR2s7cFBPo5UHnYg/v91OLUxCtEEVKqXPsUAr
RDRnwuKBvoufN6GqxGISOk0afNvzDaDweNF7ycdjOhv9nY4P2p//m4FJtPD/SPuy5kpxpdtfRASj
gFcBe/KE53K9EGVXmVkIxCD49d+iIu5pGxObcN2H0ye6q5vcmlKpzJVrjTOLg4ny+G2XM+g4RGAX
KhwoY1VGrG+MZW1BPo5lcTrtUcmtqMJY1BzqOuljkzz/w1hwIoGzR7+WuTwt5cAs8HEiAIFecl5c
6OJW/EPmYo5v/mdicb3w3rDKiRMljFwVrLxIIcXfRfvA73+0sFhxEjfQc5EYxJTv5KB56QQ1LQfq
Bu3t+dmap3sZa3w0tFj5yZkmHTKvMQpUXpWfeH/tFicAzUyHQn4aqdDz5lZXn8yYL/R2GGCo+7yT
meGgnKxgXOAIrpmfycL/vgF0VeOhPHszIHY/G8hALTOJUSiha75p/O39/Nfnn7ecLbh7MAvNGaUv
QWAVi7pDSiAKFfIaTTp0fx6r1KKGskWBu7YsFigY4fPRdmgvQTId1rxNU4YomvESutYFnkRAtBXg
j++h/zkk4340ZXmXc17tHS2yN6D4a+sEYAl8JsLQme3v8zRauVq0GimU0IQg7ATdByv7h1sasTS6
SmwdrSvLgDPPcNNBaVoJuU3KW1mp0Qk0dMYBir/F7vyqzYfly6phtVCDATsPHomfB0PalLOeT0oY
I8PIagh1pJSZ0JzJX3CSN3IDqzPnIFUDEIWL5v7FBhRtNTlAbyuhkUAn2E+2mmS2vr84QaKfkqaM
W2zw+NIW1K4fz0/W1vcXnsfgFuIAG7+/BLN9DzkY5+W8AW12KV+W48MMLVwO1G7cVswWIBYAZQMt
pdmT8mbcKm/a3//1CsiWafNuoAMxhYzGIbo//wvmJfjyA1wd8LP5fYr8zef9AJro0UgjiFtGXQBd
YOmCHn1jy63MIjKbIFWEpwCgblldZAO4bysnccLKItDQaa+MyPbPj2LFF30ysQjaB4aq2Wgqdlgl
xlPp4qUGkljQUTNPs+VWxWfVGAIPQChnTq1lj1mt2lHbgFk0rOr+2KjlqZqmjsrGOOotCqfnR7ay
Pnj5WqgFol0YieLFFrSgIc8SZCpCZ2h3rLKPIum9InI3fNyaGaBAgM5DWA2c3sLH1R164Z2pskM7
utIhqTJCa+vX+ZGseB6MA7qkgFPOzc8LEwKqexWk192QkOoPK7RrJREQE9USDYq9yr3esON5g3/T
K4u9/cnivDE/vHyFbtSQq0rdcOiGvQL11tiqgqR0rk1oOKegqKot80QYuTcBROFx81RycTca/cbA
V+4vdBKgtA4mLjJz8C9+hkwmw43xnjDxfqXV0B6aST2WkLfnqf4OUrYEcnvpDpSWz+cnYMW5oL8O
cTIaLhEsL68VOZR5BICEGxro6dsbcVbegLPUgODTqHg1kfJCi6FwmxUQejtveXWt8WU0YcI6+HM+
DxmUk+CUiSB8pLHOhCZpkULqzJ5Z502luHCtptchd24kr+fN/g3+v6w4wNrYZcD+4H77bFcSO23T
BqU6ZSLduyR6ctSErF/KGsrVXdymV1EXQyhL7+pDXcsyYHVjPkRCr3z8V7mnKbVN+/lJCUY9iJTi
sZHujKn/PoMXuEhAb/6/H7o4DJ3GDWNIIzcEHiPxclspfDsBX2KT9YB6YScF52dm7Xx/tLc4Clo9
9HHdpVHYjobvJBDCNSkTT+eNrDnGj0bmH/HhvMlkiEghYaSEOB14gJ1d1XuTvfEcWLtOUMonc1Ef
L4NlSqPviSN0FrthDolsdOr4IyS7zw9kfbb+Z2KJIhkAUGEGV5ywaCGXm3ehoiuPptuOG8dkzQ4E
25DOgMwyCPsWE8YGRyGkTVxwp9/FYOqqpbmLuz/nB7M2X3DqhoHZQkZ/mYTO9M4EFR+8IMuQyc9d
3PF35y2srftHC4vNRSah6lEOC9V04M6hJq/lm2FszNWaSyGQoMM9iFvwC9yzhGC0UmSuE/Jq9Brg
cTP3p9b9BldIUOrfBl3geKK5ABVTPM0AvphH/GEnRxor1CrV3LA2TgPbASJ7fsZWFx6pJRDbgmAY
LI2fv5+5ZhRlg+qGBYQoAhHZDIeyiPaycbLdeVNfoX7zWD7YWvhE9EeCKk0b3JAL9TFpoodakCvp
DifGivsssW5zJVE9Ybm+0wDReN766kBBuAcwJgRikHX6PFAohiqjGEdsvs5gDTULw3rrRuK+kKmt
N2KY1W34wda8gz4sWpY15uRaQDFWj5MBQXbzV6rSesM16HOj3PKKITZ61vGsxk5cNtIBOd3mWZoD
e2Bz/TIf2jpIwSZ8JZmMfVXko9/UxHqcJlc/lnmH9sSp4J5QyvrK6k2ov1p978vBtoOiMKdDLafp
orTQyRpZOXxmWuh+CbawjVhobW5mcB9BrUHX8LsXc9MqI/jK7SjMjWxvQL4NmqDQiLW4/g8L/tHQ
4kGjDWmNVgA3Ci0TGDbbSsix7FX+XOey2tjZa47NRr555rpCfLMsdClVr2WpXkahHHbaT55vnNHV
z88MCGgBAF3JMnqy0FnNQO+PnHZ+QUIt30BlrEangKWhtwxQfJToFz7AEVLreWkiVkljKNhWbX4J
NHaGhjnb9MY4relg591FUlb2bc3B4agPmXkjgdPflarW39plZm8s3uqQoQMHOkek8vG6+bxL2jhi
iNCRxjcSX7W8fIvveC0gRfiPFjTTATp7WSaYILDZWnWCdKRS/VSm+hIqKJdDFraa09Gm5O9ptMWC
vWoSBWaIBwDZ+gV0nncpmBQk9mNavFmWpC1IFUv3lzY6VG00D7R25x3e6kGb+zkQ7jsIuxerylH2
iG2QMIXGFHZa5o3KT6YGoMP2zttZXaoPdhZeXa2IkgrLiUIVlPNVUtItjtk1A6BJxdlCpmjGWX3e
CywbWqNLEcyNgWYcnWoD5rr1+fnPPzhrS9EbvQJxQehOmQQTo7yLmmjDV2/ZWIRX9TBkURnDRh+H
0A5O0Vj1/UX4OEfzZvgwCNvNk4lrmCNxrfb3TbLhItYuz4+fXzhtLWFodLXi2WmXl7GIfk4GuQMD
3/P5UWyZWbjsJGLg4IxhJmX7CGrYnQcdr38wAaeCuo0GHbpl0cYVzGBxb6PBwPEd5dA7KKtt3HCr
i/3BxGIUrG0bCHLCRJLsB8NLtY0hrB1sFJxw0bgg20Th6fNalznJpOz7KBzUfRSjLLBrpp91sdFF
t2oFXFJolAQAB2HTZytGVrrMVmtcCp2X3ED9U9yXWwJea1gjlIT/M7J4nXe8BQ7X5TgXbcxQBZT3
CLpBMZPHPsROH1Mdeuu588Ns831lFZDpdG7Pb4eNUS7vmdxI7HLq8QNixk+SWZcDM+6LWPqFS7bw
aau7e9ZaQ8UYgfCyBJblQubERBKkTWk37sFqBIXM88NZNwFJB8wq0oHuwpeBfVmgHxGP+UR/T9ME
xFk9HclWGWRe+mXgiS5BpJCgsAg40WIDTnqqSI4HXtikpPipJ3x4Kmxd7lS71U5xl7cHZBEzv6/R
aHt+fKuWwRsAFKmN2G4JtzUKOysTB26O9dkPVONuTQjXysl8yrhqU6AjfCa2+HlWtwgx4DLAywgZ
nEUoIlpjMuxuQp0/H/uDlpcjHWQ97CVRVA9p82Z3foyra4hWu1liEGySf7mLPrhyrUU4lqVI0qXG
Q5y+N3wEz8MWf8WajwJN9sxIN5M7LVMXNgLWohh0JwTwDaknGVjdFn/XfCcsd8kHE8vURY/0e6Zk
hoN8/msRPw465ZHHEwiW1y/nZ2xjMMv9qMfqQNDFAeE33dccb0vxaevz+mdPmA8NUVrkAcLM+TXU
P77dPYpXMVjO8H7DlYSwcOFolbxA8jIiDjwdjXPaD8H52fm6DrNeFl4PcxviV+L82jRl5xhSQxD4
0jsNpNwn3zV/Nv3ot/33X9kwhkLyrJSILbzEUk7VYKVpqaqIcrIkqCEMfSWJ2d+oeis3zslKxWq2
Nb+I0JACxqn5IH04KEJB07SKEmXo9ONOiJtUvY2VfOfk/BL4bGqgczk1Yho5T9MQsBK6C9orHy5b
9qZ2ZDeSYz1OG7Hw316hz5t+/k32TCEODs8v7bIOh5BHYwg1nMx91NpeFWk3Rkc8oXKKFjZAqynu
WhopvyzzmNe3eVR4mik8U2n2vOg2lv5vKPDl5xAECziIeG0vH9sC8KTcKbAcQ9NfjFHhl9WrwrJb
0gW1VdHSvpT1VVq9AjVHIXxAzQQhV/c7Qhdu13GqNHGAVlmqkenKQetVLLYIGdYXETOGkg+wol/y
TyJnUc80LGKdPblOQsfpOmv3jfW7kNBHBl/HUMVHzsKyH3zBLZoMttdAVwOPG/Bsabuok76hfR9W
ClgfuNjmBoJZRmNxj0aNM8iodKawF2K8cyGyeIFitdwTqBhtrNHXKw00AojigOQBx96XgDSLe8Vq
BJaIK4JfIvFV7zBP/bFW487v8IK9ma+8m1a4ykb6+uvFBst48xto7gaYYHkHWHpuaRke3+Hg6P40
yH2WCeiCecrU+Odd0BcPauEoAp0LbkJAF/D4/XxSmZZnJs/KFrXlC328eD//9S/jwNdRY5l3uKuB
xnXx9XFSTHB6aG2YVJYLKso8oWaaSs9glblPcyXbmLf5e58O1cLe/Hs++p2hVsTgDm04pIqnRXlG
nTJ91gGc25i2rwnT2RL4gJEsQ98rEtsLS6AnRSJRdiFpQfs0Omzcp7reAvYR115dxXdiNNmeW/mV
nZvSU9lUbuzO1bmdRZ9nesKv2PjKLboScWAbavJSmBpV0GpaPYpvv8HngX4ws7gDbWm3vS5hxmCW
b3NAnLKNGGFl0YD6wDEDszCqn8vNLohRcOigNCEIP59YorlUg3blreqM5ncfsXNpGc8mXLjQiEaD
8edFA+uUCul01iDvUj81Rf+gqeOdjiDo/K5fGRBIu2fMNB5QX2u5DXC2DWFWHY4gIKnQMF0cK/Hd
xCOizw82/u7PDzu9SDTE2xVsaMpJxDHNIRX8D6OYGYcITvCc3fw8WWUO6dW0jngoUnugvVX2AdeK
Avz007eRGfNgLLxY8MZCrLXcAXpcj9CJ5qCUcAJwdFnTQfQHWfzLsqC2Du5saGDgmbIYEHin1Jpk
Tag1I2MU5a4OKPRGcyC546bfTfH9vZyQTEeghQBvmcWMxhJJRdRUwqI/tWNo5Txgce5Z0RY71IoD
R/8hAi1MGzb1Uh4OZfNhVPSqCfHmhPCwO7r7CR0WW5vhy10IqmycUYKcBg4q4pXPk1fbpYQQ2VSF
NQLTqck9/B8D7cjcyJX7dQNPaxwBRGs77iUTrSBDo1C0qJrOXnP27nhCay/Yi7wko7qTebUekCRA
MQhoJpMW/T4rHswKH3LmunCMp4hZ9b5IT3rybkW6p2Pf9XeOcZGmf0Tmt9WFZd8mth+ZHsQyczPa
DwwFFIzd3JXWcVQiZCpqv85NmrgBVtrroTxkbDZCfT3q6CwFC5CBEjzqdEvYBnjy7FyqQxnGWe+T
/qUeTjLZ6pv46uk/GVmedcuByKuqT2U4MigIK/WucvOdGJML7qqH84d+zup8vkA/m1oc+mhy1Up0
Whm6uUrH6q4rBJXKD+YIT1VS2owvQv92QcH6bFP/vLUSbuhopdHLMDE86KNQRdtqV/t6RmABJx9b
V4fXXLqyyeW1cFpYqN6bi29K2c7tDJ8+vvj56GtkTj7i47l+MWp+H92dX5LV1f/w4xeRRqFGMhcp
lkRxTvXDSA4lmvC/3TT7dxCgDwHMEH/9+xb4cJ3ExFViSxhlmNmnuLnE3iLWRtZyZREQSaCTFZQo
EDxblssFg/g0yZIyVO0go322EQ6tf97G0xbdZuhaW0xTk1VIiyk5dm6262s8m7YQfbOHWxwN/P7/
DMw/4MMUlXrfd0ZVlmGhk50sIJ1SJgee2Xv0Jl6OY7mx7CsRJmqwoPwCom/mFlxeV0nakQo593LG
xTZH6aDb/5Smp5zc1dPF+JBrGw/ktfFBNW1+GgOw/SWiVSPIRiB7jfHl0YWE5MI0sGctzWuaozhL
U7KFpP+aYsY98tHiYkYNmwm3ylXsCBekG0pW+Hgb3MTVGIiq3ae9uq+lRVuX7yZi/UmbaSPw/Fpd
/fsDABtHiAOdkmXOskpM4SiiL0Ort0OkYgKzjebc6M6W7k5U1VOFcMFLnQx06qqnNnkAbvKbqqp3
54/4yi0ycwUimYQCJDgwZq/8YWt1nSvIpKtFqEGR0qxDpZcea7aS3KsLjE4lPPKAeoNEz2crMlYy
lzt2EbZRTiP9JsnuEkY8cAJ4ZrvVIbdqDA8jtA2CfI0sidfU1FCmss/KsGE3di9oya9zTd2riULB
MbgxfysuUgNnCHqjZ8z6l27WBkooZSVw9jXkvN27KN6jC4TLjbtxdZX+s7KkiYkrPLhagiGB3pyC
EQ1g65+gM6ff3gszmwTeCIB7fdVpdCboG5LSZih7PMv6OS8fc/3xvIkVV/nJxOLcpZNp59pgsbBT
D38gevL/9/V5Gj9s5nacykhtMAAGlDWW3Ky36DBWlvvT75///IMFRKKVVlTzFA2/oMMNwrC9USI9
GyXB+aFsGVqcmLppGon7jIVWRxPDhyBvkx9LY2tfba3HHHt/GI+ZEmPKGcyQqfPy/LcSIe5yPWvM
A7t4tesUyS3TA9XgnpGCknLPhsibqhu3UyBi+9yrlyrUcYhyCbUonls0q17wpPIGqK9B5O3A8hbR
+oUDWkop/hTsqM9Nyu0D2Ct2rsI8V/8zOmjwyJ8z6AImyoHpLCDMh6qrH4+qn6XJ3rF+q/1TDiny
PLsb1VeZ6JQke7PvA7O5sqCVeH7mV6YEJw2plZneELwqi02Ud1KPipJxIDKKgwPpj878/sNppm4H
qxRYG3ABLGu1lQU+EIJ3WQiKAW9wRirdje0z/8hFxPDJgv55XWOJdy34xnlYaQ99tJ+iZ/Bc/8s8
/TeIRdTTtaiXO03BQ7N9TdrLZkvad+UEfBrCwlX0baNyNcf3B/WqGPaxcxynXbxVbJ43+LmJWqw2
2Ow6aepYCtsgF8JRaaEHcbRH9ENdcmpsd+PErVxOSK2i02QGHCLDsTjXGpq1FHSRVaGVlR6PAUQG
ob4bZCyCIPMWJe3qLsDthHYGYHitZUe6hTyN2Q5RFWYaCRQ3h3DKi9Ebu3/YCBbqr0hJgiFkWQod
dSD3+5jzsGsvAflqHf/891dH8eH7i4dh02U1WFwqHubAg7q3TXSvDcfzJlZXBYpPSM/MzJzqwq13
Q95D9knHXisnr+ruUv2pqME7ecXHX+ctrQ7mg6XF+ru9CXBmpPEw0sogtbt93V1U3e/zRlY3NSHo
YwEt2yy9+vn0K5nITTUimDFC5zLTdGAa1YdnM/emLZ68VXf5wdbimEbQ9kaxElMn2vYQCxBRsOr2
/HDW5+y/4cx//uGSchrWaJPAcOysp0q0d1Dxkf13KQIgDIG5ml88iOKwmz8byas4GzPD5WE5TVe9
xfy0c4OxdjdwZWtjQQUfwpHA36GndhFv9xmPHDNP6xDLQ6MY0elQBFz5c37G1hZl5shBBxgqSF/4
m+wqNayWFEgDFwgWIyN9smz5cN7G2iaDg0aWeSaG/0LYhn+e8LRmGIlFIXo9lAGUmYx61083Trqx
OKvjgQ4NBN5npqPlhnYwDDCD53XI+Y2h/ODJxnyt3TWzotj/+/5iE09JpitTlNWhFIrv9Bda9mKq
u8j+h6cJZuo/O4udXEcRemdVzJl1D2Ia3kMsD7XK47S1Nmv+DATD4IUC4AZl8MVmrqN+LOMxwXgy
9gtvzcu0iHwSMxSg9Qt3Sja2wur0gSxsTqXj7fAlngF+Y+h6DEttXpn6Bso75FBvJpSNv7nl0OMM
ZC4CJlREv/br1mhf1K2aF+GkOZc2fJqKdH1U3A9Rt4cO5AVwJRsW/76sPsUH4L0ALySedlBDxUGa
T8EH3zNFBY96rWdhIppLS9ZUmCrlAlVyVcUCvgiLXIJWEifgNoqmS06MCzu75va+mMq9KK3LpL8b
672qTr6Ok16mBm34DKKOr8vG9TMBYgUroSwZ6MRTOo25P2QIdYlKHfnSlb8HTaUDyngT5pWh5z8O
OsjFKdpVnF9rIvW68dmGXrQZPcR1H0T1TRezIzetO02Kjdjli++a5wL1BKQuQAz35RSKuHdqx8Uu
sk2MIOIULUe05+/nF/nLWZ+tQPwMEdJM1bdEKJNOQG7dzFjYGG+pkwQAiWxE+F8BEAsTi+hYdDE8
QZcydLflBIBP8Q4+pWTnCBO9zHrb+WnStjtHLYcnpIPsQ2SYYlcWjuWnU5fsbUc0vmzq0ZtSjXul
a/Igrft0Zw8d2pecaPRBmOEGAEFvNS6CtGhGli12JCYHm3FuugWmZHG5F043gs8iKdBLXCdel6e/
TVJeqpNzL1P3V91Hu0mf3rkKZagEaax0vIjQTdilcdDLho7G21AatGOVNwqXEtLsElXsdHvYZTMu
xuqKfTNmRwOFPW5He86yYFQbH0zzl5bbeSQSXsGJZ466R7KngTs7RxpHWU2XrlT3WvlTk8Tj3LrE
xHm1ZgSpSH1hYXuzFwbEWpfNAPfiqKKdUQ6mrxZWgApT6NYV1SvzTQxPFnRMZFfTsqjRRaV6zljt
BYCFlVbdQruHxhN44C2xm6DnK53eb+RcBk98K7qVmoG5/11BibADPbijQy8kJtS1w6ZLfOI2NGs4
rWx+iMza79V6lwqTVvyJq781rT2B4Giy8NA1lHdbY4HFSpqpORXRvYJ/rxVvbdIBYWLe6vhdaZI8
D1EWEAwn1rqLWNdRZGIBdKfB/ZB4ZmTshTsG06Q+V0rmWfVIbbPxnP7nOHLaGJqvT9VVqyuBGV+1
cXoxFvkb+qxOI5KQslGDUTCfTL1HFP1qyvQQoNlHBrInsEw+6RW7ccaOthAJx73b7fRcf2FViapU
d8nlu+FcV5LQZOy8ynhW45cklbQuIRod3xtoq61HRiPkLmq1pa2UPtgj3kQrbk239/QW5clxonAH
9/WUe3r+jl4T2onKQxovVJUr1eaenRcUVVpqEHYDhKWPNn2Q1mmezh90XaGp8q6BMLkW+lVkd8Ho
jJ4i9KPqKBQhC5AK1k5VokDrS78Q9tFKX+To7khXHnKkDVztPuUdHUbTb2PhD522K8l1OzzryWPJ
nhrUgkzgWEWDX9o9y6T0IB4SxOQW7eNBnHMqVIOmVgX8w01avrbc8XWD7zJFPI08olMxUaet9vqQ
Bm5rBqaIdvh1+4GwQzkVXuagA7gFighlvDRRrubEpZlUPnSY9nHJT3ZeYlr1oG2B2+K/9Mh8GAeH
Znrpy4ofprbcJVFEjUb6PSeBYHEgh3avoGjZj8OFW79Gw11tq55hVlCiin10BN8qttg1sjrJgR+S
oqO1qXqJUXmGkYAFkASp09N6MCFYBRrhVLnoOFhNWjr2AH+0kdcND3kuKRTbdnbxlDWFh/K6l/Ff
iv6UORNtx9Fz2+YYsT9aCzIctw1UBbCvIkdfl/47LrKTPT4nRUkVp0XTb4YRTgF3csCumwNENymi
Z09HRDllr66d/UQXYjCPtANgngzuPh1Kv9NTn3VZYMgH2232eu8EM+VKL3scJYaYt8At2JY0yfiB
6CjXapVnijSiuoiPhhiC0SR+PnSeLSvrsbEGxUv5JOnYtjhdiM048qtVGjwnAbjJvOJOOWoDg9CB
tXPiO050ytTq0MIHW+NrPdrUwVGrCSq0+SvRxOVkOVQgdADA2xszG/XcPzaSWSD7pswycL2nVEwR
RV9DgGTidQ9qy7qeaA63kdT2XiJzJTThF824K9G6MSEuwPfs175QfRXlZyOJvRY3+QCy7WT6KdXf
ha77bCyQ3QeKihQ48xnlTeRZFVCvbu3lw95MDd9SEFSwB7spPQFYbKlKqhWaXzq/47zxtB6e1NUD
BwDxqPqRIhHWMsDD4GGpUr2Nqroj8rpv5SlTMzpmIJdHpbbHLTB1r11V0sb8bRgAQpWnEl7QUMip
7EavEAK1Y1SqjRsC3R21iJHhc6jCEy+qreOMlqxqx8tkdhXDzbDyF9D3fqaUOwP967q9j83kJmU2
NTqgqsbEM+CRWM29oitoAZqwCvPHp2gXJ9ecyMOIVk4JQgETvYTE+t3G7632mBUQwoDCQgttTk3i
SmjbQCPD1djjXBa939l5kEFkOMKS5WAAiYFtUeObDO5GyR6nzKJm9jxDlW2MplHr09SlPugfqcWj
Axmgv2nMGOMpILEZAA1GcaEBffECuh5fA3cpqkw43DHixw4notJOszBkksY04/lVXMf7pPnZgsM1
03mQ9A9Gj7+L922uBXX/I0VXQlb9iRXp9TPoIJdeblRQwEaVDse7aJCt5LlHVPWHCyUwLsdd5RBP
1QFGdfXYhxbZ0CKw0OrjVEo65JOfTem91UN9IoVT1Qb7TiBFqGoMl3N0AIqI9nDZE+eBgbNjF/E1
w4zGJlKmzaOGo5i4fG9UP2p5bXbVyQaCWO8kFbHmt42BEJQEJUClndDuVOhnjyI51jIKEOMiZt0N
nXkaubmza4vOfElAlgVOYu4EwaL01cE2khMSsQw3hKJZgcM7L4IQvcq1IE2MwO3AEddpPwdFBLbR
Bi1TvLZ5m1djSjMkO39YpL9kLWiyUnksOcMheSQSvKpFH4Kk08sKkypjfSH1X5Vue1x3H3KscC07
6k5PCSKqsX/JhiwYjOmQScVTTDuYkpBnuWeXAIcMjQeez2DEYVHZ8GTWtjco02FEn0rfvJXpyzgq
ONpvGSkulILdlrFxVHoCd8hOVfvKTfUajBhBbGte45Z7OTyjBfZIpmkHFfq9lthUL+xLhbhe2/0C
jjpom2o/amVGGwfx0UwwqBPhq7EIBohiV81AO1DGQiXdZ+2ritvbJnHQINBPrVuu64CcDFctY0Fq
Fiddc04xgDo1ueO9Azpfzbc7K4iGKagKRBb6E2sUGGFeakM8HMFGizJh7tw4Xf5Qm08ImPeisHZV
Zu1BnQRfxo3QdcRj05kUTNHQv+rA4+zK+qIqNDrJX8yEs0O6v+l0OLiYxrERjHB2baL+FHjRl1bq
W+U9mompBoLOKnL8kVu/Ji3x9DjxFRsxWdIj8MtDvM0uudI/OcarO4AQqIAoaW7/qVT3jz3mh6Qb
dlbx7tTI+0sEgmAJhoD43kJHipWwQ5Lg+kT6jc15FwB7mvrnHOzpiGhKM/VN+1UDCeGg4OcM7gXy
2yDT13eNwgI7yXD1nIRrACr/lqIrKe3ZrkEbJQSY3hI9vkAmz+iTY9zzG9RWj13Gr/L81WYQ6Mzt
3dCMvlK7AXRt9hOUQfkw7oqUnOqoA29OofgiUfZjk1x2LmLItDm5JdgQ2bOSi12kIAIjaWA5yUEo
iGpAvgVMK5WtG+hA7SL6hBawtVNUctWZP5LxYDctrQvlCjVvKDQ2+7RIPU1vfO4Oz7WSAaulg9M7
gmu7nYZ0DxXjoFA54MwZdZPW58zZda6EW3d9Rc39Lhc0z9OgihDBq3xvKU7QghOgazvK5x5vnd+p
RbQbCKFAX9BmuNNN6bd15jndDPj+4doxJVlFh0m9A+f4hYCgmFPfFO21oaIZu3xVSAT/NXk6ZjYZ
2U5FTIS2AuoWCkjuWs9JhTf26q6cGqqiU2FsTE8y1xugDKiqwndqqJP1racKJxgqNACk7g45w7Ds
iiOSoUHPVQ9vKFAHVUdGsFFq3TNsfhKdegT+xUe/uodLyqu7nwkxAgLUfMQtkF7kJ8V0Asuobgqr
CwYQbho3GUm9yNYxzvfKcC7U7HeH3hwjQwRl2DcqVGMkasKRLY8yBRkgidF5kuyrvA7MLgccrAhk
bx71mN0o5XQ3pK2nMOkzyJxnIqZNkiLi0Q5YLKqKHh4i9uKGeyoI8vqB+KwZ/gzS8kXBDg4kZAa3
8IzBQKiQIf6Ld4mDkKdosJype1Bw7fCo+CGZegTHw5UWV4HS8kuOiAEHd3yHdval6d6bSk6VSd0D
4e67IBLHo+/GaDVQ9diXongQHbsAkCDhAjUz3KJ4nA6oQ4NN/2g6b7E1BopIUddghypq79ukeDQ0
yfxoFDddAzxcnz4Mcb2fEu5DPtfDIzZwxigwc6woswPTKf2xuJKd4VVq6xMy0lGxvUwzaYa71MWN
Dm1DGkt2ZH10aDCwcnQpy8Dl30vkN9tZn64a8Jwkdwx003sDd2RVANiZyD3OSJh19jVaR+71WH9l
rQgS/kKwiq5ZBVJaXpUBindXQHdSEwh22amsb6BKTcsRRIgZVeJrtJpjNRq/0NhB6Ybr0W72WWJe
j9l9rT7b8V0n/5TZFLpDv0dL36Gsrp0KoTa6PY0Kz8DkB47DhaX+EHFHNTW5zv6PtPNYjhvL2u27
3HEjAt5MYdIxSSaNWJImCFl47/H0/4LiRlcSzGAG1RN1dasaJ4/fZ+/PxOX3oe/vTf57XxYvUtnu
qtTYyoLwkzrKJ52LsCmzH1LKrsAHLxhMr5FeBD9zTOEHqudurHc3vVLzOIj0e62bPueV78TRoVST
LZCBbeD/niRC8lEBcvxFAjkUx6JbN6NXN8+h9rVTGqznn1vkKJQaRSReKekpiW4Ly3RH9SbO72T/
GCqfFbpeNd3L0BXw67StNj0YDIDOpy3BS5Cj1vIKNw3Nybr2RpQBHfOaMjWKtorwtRjvY9ZHH5t2
Dam2VPnhZuP2puFmCL1W+T84T8ANGuw2+ZYNh9b8oaVf6vJ71E4clfDT/fYk84uNQNqkveQNYIOE
/ovcS7YSlUfDSm1V6L8PQha4hEW7zrhGbryWLlqlQ2TE9UU5SElKKb+H5r4wP4od+5MrIukMN3jB
6qwS9kafpGNimMDTtG/tlOCuYrl/k/D6bwtrjCXPgrnxZ1pIfFZqxHkwmNccIy+PEpiYBWxErn5V
dgLR08pjEeYk63v7XmyHKym1NwnnP6P07/dXadLY99u4hLZz4uUT5NvR3Pg82Q/Sl78Zqn+bWU2G
qPhD0QV0o8u++zEJqSu5x7e4sNf9MFe0zq6oVSHrhOzUJsI+ynwXqoU3K/EjglRkFfRNFco5L7jR
C4mH/bq7shYuplixNfj/87RO3BsK17Zf+iDhqvsl/SE3t4P2YZrn0klcyKhyUfJCJv91TjsEiIXr
Vp6fmqXChXRknGzen6eL3ThrYSkYnGXNM7WOZrGq81MxfqvF77L2Q/SvbfxrbayWtNwJYzMN9EJu
DATqMgfO+DbUnt7vycWNc9aT1cKWgwkMeAjVTJsJ/XjVXykwLCOxyua+movVim6U0qgCo8hPZvxP
YqVerx6s4jnsr2ycK4P1p8xxPiFDVAaNRjdCI8JfR7bngPdKNV7pzcVj4N/RWqOdKX0J5KfoDYUZ
TW9Jl2cEBtGRrLJTK+rn/2lutFUaP/KhjjQlnRrm7j6uIzeLzY+yuv5sFeSpoJEtLnCr26UwzdYK
x4ZixHAzE86m8nMm/ny/G5eXwL9tLEvwbG5Gq9PzSKnyk1r8jNtbgeAqSMkaC8lfzc6/Da32fVCK
ZZ0HdCaoYjspjF1YqmiHayhWN9u++jBAaDV2q0OAg0eU6mXsrBlXMqEuHysp374/dsv2eLt9/u3S
anvmYQnLW6GNuRYeDISsFGPwRvVLmB/7SHVa/8mQr6y6a9O12rFd7KddbHC2qam/Kxr1zhIASpIr
tOfwGgD/8raFAfpHz+tNHXfq5pK0KNeq7nudvIn6bfrr/QG81sJqDwXiHDWTxCmaN974Uxw37bUz
4dIJijUK4n4L2fyNDJaP7liRUKw4+WVoJ3NpW2QsPt4JgHSmgrYFGNU1Q4jHWGDpucmFxgOh6zKn
XdJE8TWJlUtjdd7MarENjVGEfqwzG/GTJh5ro3GE7spBfXm0/u3KanWNkz52Q0EblnYYJzvV/+JA
O+vDH/m4s8PGr8VBzmW+3xo/jPhZE07Fh02p2PfnTazABxaC+PGABwZgKtWRK+vYcHF2wpchLK/s
/ouDBfQa6MFCglrzOsoskwMkb4g6hycN4ay+v+JEfmmvE/nje2dKpvXGX8vqWyFCrrk4deWNlfVO
2JNwsb5TZbsSPy9LZ32OLRrXsDygQ0v66p4ZBgnnWU0imDFu4sbVIlv4FmyVb7J8RbPp4pCdNbT8
/dn8K1GMc7dMQ2ZNCcYeZ+/9rXgpAkDzzlwwE0vxetlDZ9/Pm1lJgPbzmBEzz1cCisWnPP8+GYOj
4kD6fmMXOwMvkIctmC2KT68bA4ySSAUiVNC37DL4ZKQ/3//+5c78+/3VDZZkOtrj+RKNg8ygRpSh
TYpDzX2ZXBm15Ye+mf6zjiw/5GzU1G5Q0kijIwW6CkXwKAo5omkfBVEt+/KskdXxJUemJSgGjaRx
/mk0irs6vuZJ+da2F4QO8CaMbyyQQG8ooaFSjpEw6MkptmZyo0ezvWl1D3v4qIicPNqJRb5p6s9a
/WmIj6XxFM3abqg/irGjo3hxsY8WZi/6Jq9Hk7vI1KVyocWxBI1Tp0S2FX1Yf27VyGo0uwSy5dzD
jEzxEZ2pXf3F2j7vxOoimMvCV3MIDScReuc8C7ZUbN9f3ZcW3VkL66tgNIs2bRU4UCo1ZK3RnUhU
3EJp3f+tmdV1MCMoYRoCJEK//tFNk1vIuhdXypXOXDqpxQW+iUOFhFD8as5j0ay0XodF2DWbqn8I
tF3sc3teCTSWr6z3KT7nyC4sOChLXvWlnahEhCE8pok8h1x8MxDNGWd74nH78P6oXTraAG+ivwEx
UnujFD4Z+dAm4GRO82eQI+RR/+Lzi9CHifEW5O2l+bMDpydUq3OtzE65/0AusdT+JlY6x82t5kNU
B6m2/JYHp7UlOTo1nlhfmXIotBewUKDzwDkCDiZl8trXVf5PW7RmobVWfopP9+njf/Kp6bupJ15m
MaDaiCWFxCXXZsc4sO4s62tdFMdMo+RtUtQNAlcXJMfMSjdTcqo2oDyG6JccaU6oIjNTx3dS8qe6
r78Is7ZpC3jn+ug2yifZ+twIMiJ+qpsJgBCEZCs04bZrS7ehSFKPyk4Ks081dOLQaHdhsZhXiDsh
iu7ygqo1YINe/gkFhSqPTzrpe1OHdgmGhaozNYXcCRA5Bb9r17rZUkP5HOQmwAuOM2xlAj+2U57v
iei7uVXZYpo4jX6g6LnZAGu5q3vra6Elx34ebvt03PoRBqv+LgP8YAnCodXBGYxo5QTSIRIPeDc4
lVB4qlJv9MDYIu1gD2K0rxnAsFHdSRfdUZa8MBDtDAQuGdybGnQFQvauWKibBM55JdebOcR8Rui2
CEltA1Hz4dmLQKBiHSCQRhEsNqTGXgTTbcI2qgxtvRHzzvXphCWkt41Obi0DN+VLrjgmXquVO60w
d72efMY8WZj052IO1X0zhBniTbUOjJKcQgRhM2hvorj4ofn4OEPOclMhs2WxapwuVHvKup26Vyld
7azECO+UOfxq4s7jNGHzKw5ke9BfJtU6pNy9QX/oqKimmrkB/uiqEQAyYXLZiDcNMKOqa5xcSrdk
yPezpn1uOqx22sBrQp/DxvwaSImXkVhP6sgeOREqofLk5FcuittsXOCEuS2DS9NLpgwVN6kZdlnw
T5b3N602bEHe5GG9UeFeTlHllBNSAo0IRIVpSEGIMlCbijWT1bvYeJHaB6sNtv5kAQoSqEBqbqDW
rpmI+y79XpfPfRI8zr2gbKXJyeVy0wOzy3MfUIEYeChRHxTkr8a8PeYY7DBTXmHMG1bVrRUP91Lc
4/AdxZsiK2lRckpK93oigEEz93pd7PtIcNuwgcDi20MwOL7Q/IxMyZMoGFfmIkiOOjC1E5gNvdQ4
/hgfw6Twsh+R8tINL0q6NeQ9w+5YyiYOK2e2qNzKoyejSLZp51B0NWQyfN8Lgn2Rd6BKBIYUHb9c
3kfadwtkVVmlm6jVt1INBjaOvmjyvBl67SBo8n6IChvJCBdrMUeXf8SWE/eAjFR5M1BV1+3R6BQU
EIP6cxdmMhM7NzeQ3TPPwoHOgZFWHMKZmA8GFRVOVHSAh4GkksK22Ggd6hJxQ4G2CXzwXzVTOqkz
vM+67G3cBahXIlF8jMWx2yRmF9yA9B/dUa84CyLgvrKQ/BBzMbrNBtBOQ6HmriXVsuP3TfVcjiFp
LLmv3HIIAdyZjbGdR+q1idCHRylJtX03jJGXxGmxmeapgAqeZpvZ79PPOreWV0RZDXBG6h5H1RQ2
Qjz623waDS9Pxn6Xp6ASgsAsnEFOJi+KptpR6tIHxuZL1Pebad+qfezMnFoeC3b2msiMvCBOFBcT
ZQEYTtJviRnEbe934G6ytnB83hM2jgSqaw5Dc6BojbqwFElb0bdQHNeQGZN7W5cE0Q7V0nJ0o6V0
CJHITgbhSFT6aOQAvNIkceOeVQ+auaXgH44L5AoRtxa2n5w23+bEvzdbCOJx+VwTSDq9pN+VovC1
xnqGu1qH3lQH4BbTbC8b428/mCipisd5UMG868cgoQYrqT+DtnrImvBXVWkvvp/d1YW+m5r0fpow
21VS5n3qQToIRq0jftV5tSZs1KTbGZLhJU2xVSrpUBXpaPtV5Yhm8VD38XEEF1KrygEe48YCr2RS
VB6NpUwfuCixebEWAw9L9z03TlaWO7IZt5B0joIqsJA00BJ61FN+NjIgjdOXtq/uIFc4tWTt+45l
0labSjceu6q5iQFo5ROYuspUNjoXUj1H30NgS2ES3jdCtNfU+lmvqLf32S9f6X4h8wWUrzJ3qlht
lT57zOdEsbFi8NJc/qRr4z9qbL5Uhow0XmLcBLPkoUq2S/V2A24D3NVoPVMA309jT7F92IadYCPz
+8xzwkE5ZdsaVI4tLOj8yDqYkbERIulGDMyHTO/cQisBMw0g68jSQNzsHUpUTt1NhxDVGNvKv5a6
/pjUBgdkvQXS6QnTAFZe2eFJ29pFLgJEHv1NW9aSKyXzXdXl+yjPb7u4PuSDsjXV/FbVhx++bwrO
3JZ7JCvQPtJZxuAXfiPd6k19+sKBAkA6+6Vn0oOlF8dB8t1GF0O7NYJfUWa6CAPfDUH6HFbjsx5G
2zBOf8dRcNDV8hhb04ZQ7Tio4OH8cZeUxOQD5Zli4G2RTI9VFd60bAPRaPYjYA7BKu1UKN1Q7p+m
oDvmoA6lCiHKODkmXL5l8CsUrF1XAdCNawBd+jO2a44FaqqfWSkxCsEKSGgMYioC/8y3bKX3Perx
diaMbtGCxo7LTZ7D6aMiHJsB/zveWIlkV2CGlMLfLIFHL6s2YucMuwLep9nWceYmOoitzHCDfoBL
ruonw1C8uvgVjlSCLHPflGg8QHRQS+MwgNvWKuETRhEAcIQ7S8XkqY4/gZ7HPmXYm+KTnoubsIvt
wC+8xB8cQdD2Pr3tzeYXsZnXqOCPa3kbL8CnIHfaoN5NWs81lWxSsbGpVh70egY0PT8AJjxaQ+cK
8WTr6BFgjXOQ2uShtAxPSEs3rgvQFv7BTLpbBS3ZwWDG684TE1jSqV7jiGps1L65EwxQQspPCzxf
A6gwLfTjnBvHLg53Mli5vBVtjAjcQSycxs9cPf3CDY0jQ/NY5cDeQhnEK3FQxIxmmn7QW8ntdLwW
RTJ+OkFKM1EYZOkUwk9Tiu7kJDrKVQhWU/LasfZU9RsnUc3/3/SitsFPqXKLuHMovLml0oF/BdYN
rBZgqTf5P0sLdJdMfUkALxPnm4hrSxGYlCXfq7YvAyfDBNEgLYsfvLsBp0gqeL/ydlTjbS+Vn0fg
4q0YPlVghPVyduCxAbi1vDJPXeZmA772bkQIcxYBXFggf4byqar4d6CEIo7GxUaHM4Ctxc/CmMBG
34Mq+1TFRB3dTBT4Ke6e2oHATIo3cunvgSvsaxirSpgXLH/129SCLJYsr6jZvlHt6gAv40q8n4P2
OChcqdpzD9LVR5pRXkSERhweSs68LtlGhkiCMHEmzP5qpbtJjJ+x0QHQ+ZoJoS1zlxA92pJU3FhJ
iRYIOJGYGnYcirY85o7WzptQg7vegoVOy4MZEEpkuYeApAuswdVQkBag2SbUOA0E1pUkOaVZejAs
w+l6C1IUUEox/yr6oD2G1MlncObldIQSxpILHNOKIbbHQK5Sb8YcLFDErVb0dkcyy0iZTkl1BAVE
BcjKHKFBISE8JhmAaxbGTMUNdzlJNlTLB/Epa3K7kcPbqK6eQll1rFrfpD6Yuqhz61h0StXamkbj
qVN6j2zQTlQGIIySa4WC5yP4i9D1nTEONqeSq1UyoIv4SQ2BhJvlvp2fJD8HAavZ5D82ypBuJ0W7
x999D32WMxXk69zbcG5sXD1vAP6fkrK4awHdaXgNjOw6VQKQV+rPap8dW0G8Q93YnSNg8SLxtCR8
akB3W6MAP1//1Of5XSLGXpxFP3MQaW3fcUf+lEGAxbXyvR8I3Xphk8nyZmThB9rADBVunoCO0yuv
LVtHlSsnFbVtJKYbnnZ2Xcg7S2w8IandvqghhrxE3eeCLSQFEXMRfg+0xJWTlvt09kIxvdGSZJNb
sZsvGgmF4Zgg1OVQOhK0c6zIjgGDoQpTLzZpcTKPyWQ9DB1QuSFkHXEQZ6WXwESoK9Ftpdr1s84N
ciQPJp9YiFVcJLeh5m+UXtsMSeU07A3sQ1xJm5zAGHaB2P4IwTobrIkyLvcakDsZpZZwVA27suTd
VAdPVSl7pS9sI0vcACS56axoo0cFYCaVfys0AAEpeUwEXe4m+QtGorYMiggf6d8KN1/VcmIluSMm
8Z93Iabfm36khmL+UK3cNvvUDjXxMUEswRZzdReMyqMGJSbKQjcnOzEil4bElZ1UKGiN2bYfDQ75
yUv0hDCl3CRa6vpC8plCk0PUj3Of8k1rKjtQ0E4p871Vmx7mwjspUg4S79JUTQlUJ1vTEacpluvb
shGI8uYRLJzR2jVKXYRAk62SVyoHHnRq/ysSxwNC7U5iwcyom02D/RrQz8VAZGbfwz6C1t8IcCC0
6nFI1WM2TwDs29vZCJ+MYbCt5eoTv0T5aEfqwHURHzMxdRP8E9s0OFSLjEwYelPS3CZibWdFDbr0
XpjDbWi2jyqhkhgaB2mWgd3xmDQCr8QIuLNAUqb5U9607mB229j/IlgN9JjgQGnvpjVldmgHmBLh
SfCpDYweg0Ct8yNvhG5jmuUmS4pjH0RODV3NkgtPzvqbKpX3vTW5wKPgJ8b0VviagVqXZ6JDnpA9
shICEb28gGx54TU6qPlacKUSh9AObGyKYwZeUjdCCF1o7A5dagKYNXdZ9tAMkTMM1l7PSkT+ZUbg
S6F1W3iLUJRaB6MpB7irreAEVjR3yeKZGaeH0tSA4clb7PwA07GBZelGAdU3AqkL+u+w2ewJYsek
YLktNwejHty0/JUBFgXw7QT68EhO16nagZzIy2CGm7qIvaYRD6oeMbFwdVRA/4l8a+kkyaUSmoDA
EKHGpyv7sFF2RW/ZcRxvA738mteB2wHkHQkJ/XJ00Chw00GHwVT+kqdpMxTpJk118I88O7ljYl3e
ISmyReKXO1SAZ+zz/pfcQZ5cnXexFJcH0IUAEY3gWHHJYLxOimQ6tiWBYxq7KbGLr3Ys+cjWZ9UG
sQoHqdqODY9HZXSsIrsdmtzRQexOqPmClbPHmJjJ+orpjd1DdPLBY/ljfqP1AFGjnnvyRzVE37rl
HvLlLaLPCeDvlyRNtwuKeRBicHn9vs+0Q63Jm0kD7+gXdg+OvDfTfaN+zsuGbAkoSj+wIZpvUZG3
tYEcQ2byEiBCqIS90IJLjb5kqXzT98MmiRRuiNqbhnAzTBb8DNEbQOYOYboJk97Jitk2ZvM2ryov
jnlpoNTiSzE4UPloRbAQ2J5l2mwUvTmUs2h3s+RoElznDGpSre0NYsjSim56U95oucC6F69kgi9l
T9GuR4xCxibAFOX/9yrpyMyrYQZOFBCa5gC/d7I+B1z4HW6Ikj1+PMF53tYqwWm0QYXVxwDWoTvK
HS9P7cPOpxQAzltYFZ9g6PZRl9DCOP7jK3dG+tT3+/+tE6v6k9hKEY3QRBZWkAi+Wdd44peyzOd9
WGVp9RAHZ3lgRpZoZrbLa3C2S1n58++viiSamqiB0S9jRG6qfyw0V6+fG233/jBda2VVKhFjNNyG
qc9Pkvqrqh/LlhNoYWeP399v51LB5Kw3a6Bmmc+Dngn0ZokFqse+evHVKzW6K135g088y8srZAJ1
A/W7U/Vbgv5RHIXOlc3N+/241shqH5pGwm08Meupjxb+Roru0xqA//84WquS9pzlTchjLl+sYsg/
qIXNJfJ+R/4Mx7oecz4jq5mvrKzTwlgk/1+LKljGgmM7LyaIW6bimXrT22g8QSYWIlhjcTPdIook
2CjkXqtEX14a1GpUDNIhZq9+iIIygo9+NJiH0CG7Jox2ce30vNgE5kScm+DQ3uhtZGpplobFKg/8
uzl7KJUv9TXbx4vHwVkTq+06tuIkJD1NkIQk7xNcKwoto7CeLrjrFv4M+BNiBvH6AvDlQpQqJQNs
lMVupj0PxU8RylllFEjlQnvUcmI4/8oiuXTrnDe67IazLdXNMgCqkZpQ2uzDCS5DwBs8Jz3QuKqy
f39BXpojcIIqVuVYq/Hn67Zqi0i1L0A/tNKdRhqi2EbdFQDHpc2LBJ1B9RHbM3QwXjeBHHrRliLl
1JyF7VvHumrtKLs3zef3u3JpLZy3s1oLlh4DQizQAC0F55+kdP/m67qExQHlR8NcrQQxmPwOcgWS
qbp/j4oCCrPTFRnsi3Nh/dvEat5BIM1SFbYZFVQcwzW0qfQrU3GthdVUiP1UaXNJC0nwkGmnvjua
/ke11gkyEKHTkQtSFUqdqwXVGXGkFgLsnt76LsYvjXzN+ezyNP/bwPL3Z7sjRb3SFyRUpAeJCuK3
sr9Cn7i05dEhVxeTPkS81zEf1q0pxVYAmlMr7vVmwMrDot7xMmm/i+FTWN1p3d9Aqs+bXI3ZnAk+
EmsANPvYuJGqGort6Fqiucmm/uf7y/jSCgDZiBoHuxFhgdWxL7Rz3Pb+DGxLep6qb0rDm2a40sal
GUI4VZRl9PQ4OFdtmEqDV1fBCJp+gZ5/s5MWzv/7/bjYBogd9I9w6XmjSqcHXZekfgXDCKrRVvuw
QhyrWNVEOFwidRj+8fUia7Me0UeCzZNmPWvdvXxlp1/69QuVQcLpQzWA6b3+fJ+Z6CPnbJImpbJt
U9v4+Oicf391kmBrlsZpwFGI2ZyZE2F88PvY7+qgF2XJMrDsBebw+vfnUi01oT60t6FAjtz8XvQf
VRNdt7DaEkoMpUgqx/Y2GXZieadbn+pjom3fH6Y/V8/59U4rgG/B/DEJeK+slXtGAQcAXOPb22qQ
7uUy2Ex+8KwCltP62xT+WPBkhvEptSCm+glJgQdBeNGUL6RPD4FY7zrY21d+0TJy61+EjCeCRWTT
VDSOX48sBPpCGg2zu/Ur6yETrW9+qn+qK4UURBJvsePba03vpYNxZ47d7yhPf2qz3l2B8ryJUpdx
wR9BUpCP4h/Whi1mY1W8RPkVEkR5DBu26gAqou+qWzS/j2MZot8it2jZ6OZToTf3ymwG7vsj8YcL
8XokLJUCMN6Qkmophr5CLgWKD6xB6erbxTN4H87d5Bqi/tRa8WM9o8xiRP5W0IUXv07mYzrPd6Vk
fM3V+amKdFcN6p+CqnxSgyXRSsmLWPpZNCOQGHIm3vkSYI4aNJnnT8MjjipUE5SIlA7J5rlTb1pV
uYnTaaNY8x1XHElqgCuq8Bk7YW/EYd6pZqA1UWn8SitqkGODpopqwVltM3lXKNMmMshcQnImP2a5
StYdwRfchXL8j6XOm0bQyO8V8XckeD7qs86Jgr3NEm0tNuhv/GGszp8Vc07r2+YlCw5KcAWo+Obg
Wpm8rY520MXKTHbWPEn5Zx+poSjWrs37agOIr1pAxez1BggkMxjQaDJPenGn6FvN90R///7S+vPs
PV9a6zZWS6seDQX3bss8iSJojURyiyX5buX91rSGG0nNHgXY+u6gqM+Ncs1E6k04vOrg6uysGyVt
MYY0T7VO7QtFq76/Kyvy+2hUXennMhtv+omnDgxK8KXwGV6PpY/7YtTmqXkyKdZl21rrFG9UavVR
oJr9PRuV6YUUeprYijnMNxTJY2BDfnwbWZCfEwnVtxBoCXrGSnWv12Pp9WU83+dJ3zwIhV7fFtkw
Xom+Li6ws5+8/P1ZdFcTNzQjoB1UpA8oMnT+5v0xuTj6GsebZaHdz6Pn9ff7yqphrwXL9yvkMZJD
WlJRTBW7wET+/aYuduWsqdV7BOdtX6j7xATUe4iTffLRS/jPKtbAEWrAIZGAXV0VYQGso09z81RZ
uMnUzadeMX+834XlE28W0FkTqziikZFRqozIPKmIZonpD0rQDgjmK9HExVYQv5eRDNBFfR0vBl1c
hFpFRzp4phyhPsXlDHwRcN/gCplkmd43HeJsXCJHhf9cjVkbzL2Fsj8739KPZZdtMFA/mHNEnSI/
tHJ7JcC4uARMUUH2Tsc1bm35HQiCkoY6x+Vo7Ot4d00K+o9/35vuYCduaJgjWsTCr1ezJtSiFuGp
dpLLdP7Wq6gvFQYYXNsIM2srWTDmDCkNd36XKydYkPWmDALdo7Ke98BCssELmxJojJKKH30GLqec
pUKoIH1uaNpqH6dC0ei9Tvl5ltWNj2lmJn0Yz/6nCdzJiEFF+DSrU1ygmNzETWqdCJfsuxbu8fuL
/8Lkcf3gkKLgdq/K5uquQ4gaonuNHav4NVaQWHPf//ybIGs5kOFoonar4LMpr4MsoSynLCXCPmVx
SuXLOk6t/KhT/zEj4TmkbmkbWePJRg/EQzkGonwtyrvYQfJyxHeEnNjJvV49cp9Q8ip041ToJobx
R/h6CnChFCkKqnPt0yIyFReHOC/cippZmBuOaFz5ERfO44X58N/fsLoNZ4TkSiFFoU+LKUlJ1AZh
Rs9bGE6B3aKBcmVOLzaHdR7KryZHgLE6kzOzU6mVq8YJKZu6yO68gj9g+rw/tRcHlvNMN3ibIgm6
GlgRWWapx3TuNDhi8NlMP8rxWhYOFrgKD0dNpCj0et5apSvkPOBU7pMGMaLo26QBS2qjYacb6pVV
euFsxleHRiTyn7rxxlg8i8ZiMgTj1Kqtvg/jP54r+ogyJyIi74+afHFyLBEtVRSAmZ9Vv4JK7ozO
yLhtFsHf2C/Cp2jQjEdU24xvQdhyQUR5dWdN5ryZC1lGu4cA57YKRXNvjj5Qv35S9nOBKI2u1KAr
AKS5chdJh8Lsyq+hgbRhpFfWZlRBXfqqKDgWr4fbNJ3AHUiIWMViU1wZwOVHr45ovFYMlYeUpfCe
WnVqkGVclyOV347ja9jfqEiTjOqDqP4uwyu39aVlxzwBjzOwaFhxC6T/yKrgd0NNwGHO2xq5mab9
/f4MXVoMvEsVIidVEt88CwsebD5gaRroUEoFgoUSJpjS7MqQXW7GMLnXJMSTxdX2qUW6UVXEgFJk
oOBnZo96AeBEMoTd+/259BBQyFPqUEpgrrypUMxmpDZy0LGTUgSCQzX8EmnGP6qOkmVtardl59ti
LXhRrD6mVv7xUPdV46uzSLEmVPz1AWNxS9wbfXugln8lz3RpR6E8zVEHt9FQ1vHBELRzLUWzdfKb
XMYNq6qf8O5W/+nUzHS6nHr8+wN6uT1wpeTONMyQl5k9i96Vok0Qn6msUz/dNcpt3NzF6kMhfDy2
oDz1byvLrzhrxZdyv6iMpRXEIifrh/hh3iEH7CIYDTuL+/8NOzuS+16VQtU6SeJdA1BBl67xvy9u
1bMWVnOflr0qVERQJ2XcwC77i+hrqfRbEsi5xd9taf5shMJxHK08LBihDP8BBC6vHAR/ykJvTjXM
ABbLcuWCV7Eg1MVgjtZpyLd6cOh+B+MN5AesNOvJG75bjRclTmq4wpf3F9gyLut2KSgSui8H3Jsq
jGzOcgsu3DylIt6qL7IG9q+wK5IxU/E57rMrF/nF5jReNdgeLAbtyutxLMp21JSEKNbUi20Q+0dZ
yA5FZqJBKQG/zTWw8GR3rtVmL60OKML/bXY1fVadA3MQAus0ZmTpTemLLvH++ouRpL6BZS3cffKN
r7umRY2ZV7DIoUflLjBoSnIok81fsvZBRCiIM/hKg5dOdRKbEFk1qsEYFb1ucDCi3qhCjcsjv1kk
xeo9urrv9+nS8XPWhLLKHfWNoVfQCsyTEJl70GCfWByineeKndXSr79piyKKwQ7DhW51r2tZRJ5Y
MUzcs8sfilYiJZcAt1P0X4A5u4+CLDiQqNIaBOocGupr1qD0n5L0Dku/NzEeL8PbpkxEdxaRUh06
s7wDLx5v3u/cpaCFCg6GzBjMsEJWi8NPK3+SRzV88Oc9D/ExdBGaxM7LSP/iKOdaMhfLRhVO/OrC
iGbMTaJmDB/q+Gsn/YZl+H5HLu0klbcxgSs2HNTYXi+6uW+BSZd1+CCbzqDcqNqVfMLF7wOfoH4A
u5ag/PX3c1Nr6nSKwge1QJrVJX3x/u+/MBGQdCgDwE1fUniriYjFQQl6ElanPi82fbNVpu8acP5A
JgE7X2nrwu6BhqxZZMZIt3Pave4LuV3Yn0hCInsCG0WK9+I47zv1CGb8/U5dGDQ4z0SQzAclhvWg
RRoq4QgzaqdFWb9sYb3+TVewkeFtLesEkcrqep1qOc3DVNZO45zcV0ryPKDVX1TVrd5IT3/RGZ7v
y2ZZnmOrURvhWbUzVZGTn93oAnZxV66gS4PFDqHgBplY4s/XsxJVErCkMaJYr7jJtC3aK7//whW3
BIb//f5qBccIz8vazPfFwSu+Zk3iNXXsmYhtZJS9zA9bseNpu9DQ2fLL9b22+m5lPZnN2FJPKnBg
3Pa278/GpYwYpXteWmTdKOi9SarMEEDLYFBP0kydxwit7lvf+pj9GIblBQUnmTHo9dHMeSaB68ES
AZOwrZb50mYMTA0F3EK9t4b8Ghbq0uYi6wjWCs9SDGOXaT6LyOI0QlIg6tSTJUlHQr+dFhSFK+Qi
fldpe+VlcenUAKYiAcLAbvsNailLRUybsEE8Sdl9rv+s6k8a+GXIOe6IPOr7I76s71VExhn9f6R9
WW+kuPf2J0LCBmy4BWqvSip70jco6e5hx2xm+/TvQ+v9z1QIKtT5STMX063B5f34nGdBDgfqfICR
TXMdQ2L1eQqVgTNVzoAwwDvAs9Por9UaRytkgwO3YBFAMqapAdPMKt0PCuNMrYcAjEOqngb1KYbE
LeDx3+gQDiULWxqJqendl4P2ixxBYoDF0zYOqWs49qhq6wQdKEPXm5rb28iO/tvUZG9bVtE2RRYb
Zx/5iFp+FHyhXDe7ELhOGc5CjNs0SEFaujHbErstj1OyalgHTf+MB3tQ22GSEhdgvHZ1tbveq7ml
jpIEHu6w8sKlNTkRGaTaYbBiGWfkb10v8cEOyhwva3B/GQsDOMaM08UHo3LUDFAi1ok+/pSLXUWw
+IxSmsYZB/7PGupWMevXuTr8aFprTzyIYRrlS5tBbOd6F+cWPRIGMP+G/R5S++O4X7RrqR7PrQzL
sbAi2DT8avJfQbWUq5xbHbAyhwc7YNsclNtJI4n0Gq0ydGAbN7S8TfslJNVsL5CYMhhVEeNNz2Kp
g0fZ+Ryrg0IYAVx9cIzW1wdqdoIumpgeeyQs+WDo+lkqIM+lEJIIudtU/zT8psnes9ZwkoAuLAoy
2yh21Vj2RBQwxTjloaxkauEOMC2tvpVFH50tCX5AlhIoxvt9YSdVIfZF15M9FPAr8KnhDSRK0iDj
7nsn+COA4rJWO7BPGg3yziLsYEmAXKQKoWGzLhdW09wuxVZEDhy4OaR1J6tJNyC7zNvx93YrpUHa
ewuqH9jZzVIyd3ZFmSquOhQ/v0bb4MlnbRzgrNbq5lFX65XO2FJVZrYzCFbHqiRoJNPgjqqCKrzA
RQcLoZ5Co5yjwl18jNyhiDSb68trvkNjsAp5G6BYJ+ExbA0kV9tBh3rnrcl33V+LzuDa4TDZHEtA
KE5Or50qAftDgbzKWcnDJxoPO3iOL6zWuU142cQkVAWPO/Jh36IDDgDAuSy1Z6sRcPmo5MKxPBfo
YZEZiFWB2dKnY6VpSuIhwuFnv/LhsFnV94VgD4nG7qHgAcbisOd1+HZ9fmY7h1MSz1OEIl/KLTmQ
jaQtVX62SiQhO88abpGSqFZMwPLqelNzSwGpYmg2As2FY3myiQZ/GBoZDByUimjtR8a6V7OF23S+
CY4IDbWQEd/6+UAORaaRilX8zGAhqZySu2/0YPRYRvlDQ7Q/ucy6QuNBwjFBer8p3MxfmH+q4edN
L0vgJf/9/mSEYEgKXZAI309SIwFeCdT6c5tGxVvRVs1bH0q6kiJO3ruy1M+Vp0Z4zoK61vJAcQo1
TTYJTYM1j1Eui0mnubraNq9BzfxjPsDWr5fd6FciYWfGcu5miYRbEA4h//H6MM2tY5PixcJMpOS+
IJwgBk+tMCjMM7RI0sxVd+mrAmImNFuWcPhzgcxFS9N0kvQ8JYMzLRL0pf5ARX9bmsPeH7TbVis+
rndqqanJQcY1TwlA7jXPfCTxpzqI9uN9mcHrhi7cNrOr+L/x0+jnVUyAwldEVJrnHh4+ua0sxUaz
XUHgPBa8KGLASdjSZ02hFd6I5oiM/UiUUPlK1sap85WF/Th31SB1+W9L0w3DQk3tKFqq6vcMBlmN
9dMETRUQd9sqq+8M20Vjk91jeoEIYWSHzDOjEM2h0MH6W3A+LpvL7kxuAgNyPj18bcyziLc9W8P9
OFk6A2bn/qITY+R0EbeOhsFlW6GJtL3n9Yeub64v47nz/qILfJKABYai4UGAQcqtp874IUwQmxaD
bzKu0C8H2X+9mOIW0qI0ofsj8ICvurUo86fQi14Gqzs1gjyAl3o7aBLWU3p6RH7WlWp+ErRZfaen
Y3aUA7n0Jc8A2KjiG37Pz5UCfS3YrPmW/1ZBjex/a2Zy5VSQkvLNGLdaEOfb2KI/YdS8lnG6sPRm
1wVA9H8qrqgcTdYFsbqcmork59B/ESFeT9U3ohwc2RC3ZHhoIFH6eeFFAc8gpAPYHYwJDVHYnXpn
Fot4x/GU/LIwLlqZ7KA4l3Wr5wAreD38P6vOMU3PqZrbAhx/2r/46V0tOajxI8SGu9+YqdHzXWfI
nCNV/7mHLCCxzEOAMjLvNKQ7SHmDkX29idlZumhishgolB9CUaOJqrSNZgMqyne+P9ZugcHDop5c
QloyRJnvc6wCj7/lUfNCNW9h28zvXWBX/lSIgSqZDFOZUK0qkAU8C0vcESguKTl0n4wISRYYPxuV
v41VYLCxNsjQ7E041dq1v/RCnL2iAGpBH8cwYuotkEBYFvXfCEKrBcSHXPaaCAf/XB/N2TjlopHJ
aHq5mnFFRyMtVfPA9fLK+F0Gpv9DsVT5XovSgI0F+hlG3rBQLvqTqv+yEXAQq0jAQD93mp+IoAMC
81/BzxDpfwwgeMUbWOl50iG0fLQ437A8vOUQ7WlZ82xBqcc2S/WkhtDmy+vXNG4er4/F/IAzYPlR
UMf2mMQEbesPshEeOzfQX7sDdie5V0FuvQffVt/4NF96t43HyZf+o37PR7MQ8qX+rfRhrHZqDJhX
sg+1g1m4qM3p+nZIttc7RuaOHBxnADiOdDdAfD5v+yjOsgS/gp1jDbp8dZPA6cvUNgrn27hqNjKH
KUshuN1TsQbcfxt05P76T5gbWxT6cahinqEZN1lnKFHD1BppnLFGDRm6n3l1YsA2N8X79XbmTp/L
dsZb+SJ2iAavYEWvoKfpBu6Uw9IBOpu6Bx0KKxaveQDuJ5eQ6oHEkUgCea8kB93Zq4NyU6gAEQyC
kSMFUhDeeTUkstiwAVNabAkP2pvWqPI72ULJoI7gVQeFkO9kuC9+1/QZwIJIYVRiinst2kNS1TGy
ys7ZNw7fy1Ym0xjEJMaiwcHopSjywMV34fKYC80sXO042xkSitMrPql01Qs0XPGj8Gele3uPiVev
XsJuza5GfdQbHtmT5vQOgdc3ZwrrcPIQ65DX5rZkHmzg21eINn4nJMc98m9bkxVpRSbezD1gllLm
kEISN0B9L8Rfc4c4OoLMD9Qd1S+VFORla+gdmwygBSifuFWxbtkqhu93edCWHk6zM3TR1ji0FxsM
2MWwNzIckjnEhhikmgPYTNYLV8Ps/CB1TS2ky/iXcg0RetuCloAkQ3Pf0BKW6vC7jhTAZ4aFo3H2
vAAGCWNnmWOCftIdVZMq6Vrkm3BahE30EnQwU75+Js0O2X9tTC/yWHomCCNoIyXkttDDLdFyCFDQ
hYfmbFegaP0HdQTtyfHvL2YmhBJpGWqAX7S58StTk3thpgtAiLkbC2TKf5uY3JBFnRHKCzSBJDQ1
HDNeKcqx7JycPnxjyBDejLgfDq35ybT4SDD4rMTzX0K/oGAQraR0w5NoYePMrjNkTFHmhTkESiWf
h0yjkVpWfo+XoNjq1nN/CJM7qi0ssZnpR4A1cgNBAgZaahzUi3mxILAJ1XwkANLkIclamzZIa0UL
O2apkUlPVD+WTRLhzQw1640OqegBtkdLwMnZRsYSP8pmeCVP7z4vHhouBLgAdWI899D06tL6rVat
1fXJn1nIJk6r/2tmepV5EErtQJ7k5yZonlsRQpdyeLrexMzEo4nRDw51JaC8JsPFIJ0t9RGEnARP
NHuu+UOdPYcLi3i2H+CrQA8e9UU2zTEprJQROKP83DVwY3bI3z+Hwf/mY/IfJzyZYuN8KDENZlPi
xoc3PfT/2cJ5MrPZP31/cnFBH7XNAetAOFxJ3e6y1K3gyydl3diqCJ68TlsABMxNCuAp5gjdRqhq
TfIyTdB3LSpdDD5A0AoGZrFaowBc6AtzP9svBHAAhiIS/gLg13mJ2D+FakU79Aek7aBtgzw56eXa
ZxAsb5aWwVz0PV5jnOCG1ugXtnQRxKpUTMHOJC/YD0/1AzihI+HkCx36nF3/mqbx2oNV8GrwWvZq
pYNcGx77RnYD5VlcDDjpMMDW5H6gpYRmIlAfZ8oOivfWKb6joX53fWPNDi5YZCOcF1vLmhzcQaRF
lNdQvyWgfIyUrc2gJk8QiX2OvWJvoGp4vb3xe5M3FFTP/q89+Ih+PlzzwhQDVInY2Y/xDndNCTG2
2Ik41MYj2FU75bC73uDcpobsDQOemAAwNQVtpTjhw5p3eGBwV6vs7P5/+/xk/Lo65tDYwucN+drt
Vf6dz+M6BfsaeA7U7T8Pl5mJplQVfD7lB0vc6N9AMuJm+O/7k7uuDau8rzx8P9lRsi7C9fXRmVtd
Gh6xIPugdsumuCnowihRM6jGeUhgFKL3xlp6FVQ4wUlwYFcBfcdm6cWz1ORk11ithfwt7Y1zlkeO
qjVOw9weuos6/dmannu9f3OLC5gTgEABdaNfotEYNs5gdQApYmbPkXpnbf6nz08D0bZIs5YW+Hyk
xgBawbj874GmsD1BjRt2RXhWTeeHVbRuwBfRzjhkYX/RSbHucNwutDJ3T+AwHQnjEMj+ksSsA78c
wMfTzjTdJHAnKLa02vZ/LXeDmwiVDg6oNsCtX9ZaWSgVI+CwnYcudjqN70y4oiFBG+x6Kd+uT8xs
j6DigrVtwatsiq2AshUMz0lNz1nJfyH4gr6uFG9wxKlXA2uXXqRjcDM9M1FiRffA+fqqppVCPBCA
0E6DdpB3HArKbaUaLQjgKNFb2YsG/XnA/WABfr2Tc4sbyLiRpMcB2ZgihWBkEkNxx9fOqpSPvZJu
/ZovvE9mmwBbQAeoEk1N81xZ2BVJYAZYGfmBxR8GAq/rfZibqBEPiur3KIE1jYBhhYuqviX0M+6c
AUD6IjffQTc0tkkb+K4ntO+E3AiFwR8GGAY0n8mBClURQ4MXg3YmVdf8qC0tfWYla92ctsNCKngu
ugdMDDgovIi+ii4lA+spVwr97MXipANTD8XEgyei78zRf81Mq2+iFzCgCFC8RwoJTgzx0mt7dg2M
QHcQcKCNPt1LJOIVdNDx/aE7S+/dJAvh4+wwWQCEY/voBlC8n6/QRktKK0gsDbbi+aOht1sr9H4N
lfV6faUtNPOHFHjxahxQnPbakmm4qbXCNTPa2HqoGBvSB2wh7l5qaprUY6ocgszUzlAPDyD9G0LR
ly+VvebuUSDZ/m/Y/pRcLvpTofAUqr0PtC/IrRQu9r2yTbnQV/lgZC4vOh/Uh0Vo1FzXkGFHamfU
xwUQ4/NkwQAe+Poh1M9wTVT0beCfovjvU6J4CkNBACUMIKeN8SdcdCyXfah3qQpo8ZC8th4EdDp/
IWqb7cVFE+OpdNEEg/1PYAhNP+PULB7jEC4uRprC+XMgcnV92elzlwOIzci+4vxUkar/3FZH1FTT
At84W14CC5U8oCuFBNbvXijdLvQjGH0NkJMWWSFcs/JguZErnaPmfaDAjBSGV4OpC3gtNZ2yrmQn
HIhTVnuzh2UXki2ejfeRt8pzojoWrawthfXQqhFxvfVBK1qrsRa5Pf7/NAa9o2fERhqQ/VStpj2l
lgIDldZXoO7e9i50AYDf6RAiOLUJMx3ZNApEKOVwqvoOgS0EAZAyCpJohQIXsds0jJ9KVsC5KoQM
Z5ZBSrxq9fBWbeBUcX0Q524JnD+oDwAWizLrZEmIIuwqvbYAo1ehq6SlNlFKEBwhYRFbCxfS7NK4
aGqyNAI/0AurDQDOtpyEnUqxCuj6em9mVwRKkAQwAqCzp3deAsvJKOE4UEVTH8fcPywUofReDgco
oXi2YbUEHENzIaE1d4xj26LMq0KaACft53Uo9dqvJMSxzkisvQOZg6RWvbBzZ8fuoonJ2Fmh7zVN
omnnjBC3J8a91ZFtmXULL8bZ8TPHWxUCBdCvmJ5BIu6UTHJcGHX9XGVyP5QoDbVwbe79dIUl8Rvw
6YWuzY4e8hvIausW06dp7UHxadyECPFYeg+3PkPeXV8TM0NnIafJkDkDDwt8rM+zUyeVlWc014AC
2vcMrDUztBvxdL2RmW2EaFE1QChCD3DGfm5EdJ5URId7iZcpbPzynjxIDd4Saa7AOawlSx7OM4OG
8iRKpOCEgykyjR7bumo62dT6mWvRyqOGWzQLKbvZHl20MP6Ci4O8VZLBahO0IGFpDluTrVSCg6UV
G0+NP64P3mxndLB4RkYKATP4c1OMQD8Tf66dCzwmuLKyBnXhXJhdA/+1MA3kQGLAk5giNO3C8J+B
6QXAleU+D4vk7884wGWxfQwQRKDqMNlAULxvy8TztHNb578VjwS2OWiBnVKYB14ftHFQJi+jTy1N
5icHH3CgPVac8lpHK/25ijB2sMFz82w19Av51dnxY7ADg9LpWBWfhPZ4JP3/iMjT8se+h5Nhmm1E
aywcP3/mYdopAikWwGUgp/pFqEKHeUwdspaew7iBaSHh5U6Lmb8RnYT8BjFDC1nQuN5QifArkUDD
EyVg4MFU5l2vZ+oWZXviBHCng6VKFSovzK8Kxw9h/QtHv/AQwoXshiUkgzphlT8Ts0xvUfMuHdT8
NdeEMNe6YXUHbSIcs3oIeo3MhmRFvQL2P6CbqbZX6eEDsRoYTMIcBbm7xujhhZiFeyLz9Nga5Y1q
BMW6j7emCYcQWL8lrpo9dsSBkWA/SPiQFvoJNzlSjWleurEZvGitnx4DzWJODyTpjue9/5BCr3JT
iTiTtuRDv6IVVBjNvi6eYmCyYGqk8xXzdOWu7YbMIZ3KHcEz/qYlUn8KJLwB4fFRr+pGXapDzi0G
8NJQWEUlany7ft6uVq4hcarm9GzE0YsvhgJansYGVZK/TwGBhABwG5KmSEb/YaVcnECxL1Ji5R09
d9SBE6Wtx0v+DXMHz0ULdJKRTUuFw45YRU+ah65+MpbSCDMPCfQASUAQsi0wNMeRvOhBoVhWQIRG
zzrkRkPRbxpQjiqou5q/BWsX9iiZO7EJBgsJRzDN9WkoB02wqpZFRc59yIxHaOLDpYQY/Dbp4OYi
chY/47+Yq+Z6/lj1/llrlGGX5bR3Iio9N01DeEdmevmsm7I8FnEWv10/suZ+IMh5uOM5Eodfav9K
jsViIJ9zLgsz3Wlem2zhUBK9J34Y7PR8CBaSb7MLFbl9FHp1BhbQGO1cDH/q6xoURU2cJiSzS3Lf
JRWMwPqFg3h2EV20MtkOXl8M0H1EK0UJEyHIOVn9EmV5bh2BvoDiHG5HjjDjc0fKodH8NhrImZnw
TDRhqahSeaJeCYGlPD3UJXxbrk/VXKcoaB9Q9oJe7ZfsrgIboR7oJOw9QM7Xtdx+4/PQrkcOB5mJ
L/ILJhz1qFIG2sjTxDl7H8TfQCSinAmav4VjDoTGSUAWKmZYF6aHlGi1j8SP2g/glBM4Baza/74r
lw3Rz3PTp7zKmYpUIb7uZdU2SeOFwZqb/csWJjFF2WZdD+QjTqmhpI8ZLC1goJ7kK6UyyKnOPH8d
DOYSaXduAYwigMDqICwHkPlzt5Rc9E1TRUi80j0tf/tZ7nxn3P5rYDJBUJ3X6jhHA2rrenuwTK9/
fm7vA5w1SuEBMIFV9vn3A6ooyzERcWa8uw1EtmqH4kZtlYVmZh5MoMarKljhhEBXebIzW68KQM4g
9MzK2kacbsfpQ67yrcie+vJOzYKF1TYeJtMAaRQ9QzT8hxE8GTWBC6RVk1Q7G6GyDWn5yjJ/DRTc
lsjmNtL9FWF4u6uGfL4+nHMwYzQJgK+GY2FkJHweT5CaYZ4l8ADVirh0qlI/aBTQYtHBHzDnNonh
5Uib6hdN+wfNKn4g/dLZqd+oCwfT7ICDew18Cg4nPBk+/w4ayJGTVmBe430Hq0kryWBvWrueN7iU
xK7R+wsLdW4lQUkFUmx4oo551M8tKiI1SEF6ek7NAx12fr2vmoWre26zXTYxXpwXF1XeEGQWW0Q6
qniqT0m48JRb+vxkzAaZ5YVmIaoO5KvGX/8+SY768n/jM87YxY83ipw0oD3TM302uhpumt85YS8b
mFywmi4TPDnQQNptmVrgCv/OZQH/BgbhVwP12im6e0CVjJQpo3B10gy4nqf6pu5J4/DaqmxmwOj7
+m4a53O6i5Et0lRUMBjBLTUZMhQv6grZxbMAwz4YYCmZ3arGTwpngesNzc083FsR/WD5Yv2Of38x
N0oM4xufg26bk1Xv+vnq+ufn+oE9qEEcBNxkfQp9K9s8CaKsA2u/OqrBnRBQu96CgPudXqDWCO18
REBfUDAxfN555GvGOdEc1tm5unDBzu1w6FKM+U9kDb/wRJuiiuKirYxzmt/w+mkYIP25uT5SsxMx
agqPDyeIHExmvKjB/qgqaGCkID4emyWm2+znERliDWMJf5Fd7P08pZ0HA5o6+CigAaDHxfp6B2an
mnPgnVDux7qd7HK9GECt8DHVIrG7+8J3s2jlfqMJcIFxjY5iRn/eNxeLtfLKAAG7Z5yZt+JpYYfI
BqbRzyZ//9/amRyHPC/9IIdO1rnV4SvQ4d4CsSijO1MuRdGzC+uiR5NBA8JeEwLR79lq1yGwW8Ma
7g/XOzPfhKlCMQYPgy+PcRmKSFheA2GmqPqtlMPt0EZviLsX6m6zC8z6t5kpHAP8h6iHGalxjlWy
DYZw1WaPf98RPF0hD4PMDyBZk1mhJCwQrg0Yq8G3dXE/8iJIuHCSoDo0c/SOfDIU9yEwhVT35xOx
6niRpCYEDgaN2YNuvEk8CnvUYOrytZc3CZLDQxWt/LzdFDK0SQnHiyKzwxD6/X3g5p38CBtIOmee
Q/N2jVjNqdt2FTXQQVK6recBxxXsrdbYUhHstO6Q6E9VrtlcK48691xPJg5rflbF4MAELWojB4Qi
KL/sQp7bIjl54ncqnwNgwfTyV1eYwKWxXcOfhaR21FZghkN0STjjpxRUNEwI7XfiNwxO8TMgeQNH
bwV+p8O6U53BuuXaTaLc5do/MgPDrV375g4S2TDthkxYe6NLpMWq9FiR1NbzJ9XawRGFG4kdJWtv
HINkm5I3v3z19JdMGDYvH1Jyy7SHPg7dNlHdGIbhgw8NpFNnhE48GA5hwu009egHa+kDi5J0DpJh
WP68JWt0KgjfAiYcNW3gvA5n83VJfjZS3yXqGWwqu+QV1Kp/wUhZJI1tqR9RD7lBGBTD5W8zWpX3
EPIAbtFO4cMc9bozwPUVfqqOIeTKAv0qqX8b7XkwVmV80BWwVzBGTbGJIgn7702k1U4k1im7Abeh
KuK1UNZBS5wK1bxhnyDZaB2INDDmOQyJ+Su3ohvdw9DC4937HSTqVifaDuUeO4H9gHEq+hiW2gkS
k9C69fYQvXLYmBOEoXPha+soMQA3/4ARNpKLmuHbg3LwMv/YQbmewcxbk902FDeGCpIYs6Ea2Zvp
sas1F2kppGOsTSdvopCcwgg2tTFzuqx1W5hSq7DqbJvSjYbfIRWbIVf2EXyxWUlsLcpt1mV2YJ58
kNBQk6+NlZmtwYCm3bow1kl7bNNtz9dVc+qDW3N4hfgnIudTQdZ1vcqjDe02OX4rxcSCwOr4GUqr
4Y42QC6tYW4GXa9EgWlkCbtcmgMdHmyYGruyeEyC98IP12lw53twuwVqtIN5PWCbSuzkcEwS/VOj
7BL+a0Cxs4axvOHm8OnEowKKkrCgXlkCHtD+Kz5ptzFMpskxQj5bFeMDF39UR0ckZ+0q6247CcHQ
8rn3m5OMTZe17CY3A1vKfayJtVn6awqD7lJTbdMPbMyqzsOdMgyrqjn69LdGvF2m6k4C+xrW71ht
OC05CfFO04eofw61I6vfihwiCNGPXD9wHsNTROA5o+Lai2HCXq674SZiNxwKI1D5s4ka4ihIUAEe
nJyvuQoTLYmtGK4HOAIk/3QitZUSq/lepafQh1Jbb1csd9IwBWOwckPDtEn+HmcfqB7YjfbEMGRJ
vIcuApj3uasoB2540H813UwpNpqfPNfJQ9fWuLtShzbhLii2QXzSNfmg5r4bE5hOx++NhBlZDJND
c/XHlSGHTs9OhUG7hRgHAD4HEmArn3pQ8mvugCOye45Fmg03hsjtkGrwHh+2fSDswb8vq2obwYUd
nOnRshxesf4qyH/FpbABmIBWxE7Vn2qpu1EvnW74ACDOLSnOIxEFRxlShCZyx7pulXjlrcflKsoz
e0DBGSHHKgtyV2stN/L9c2BorpGTlyaR0Oxxm+aOweI6PlVabXs4Mo0b0v/I6z0LeocB/kUDfS1N
5A97V/UNtwwSV9d/R6i7Wfm5YdL2u9EL/rVAtgx/SJM7Ip4JSqeF8krMDxrc5sZNoO46bH8sFsY+
9PIDOhV2m6cn1fuou+YmBW4ADvJV8rvoQEqsjjTYVvlWz256NcKJ1duJpW7rCB4Q5Z4rrw0Wf6Ru
veSxz9YEbMUACIRccxurfkpruiuJcaDWHa28Q4O/5Qwy5t4PpW1wAhPHtM5+eFNgR5DeWyUmcwtY
iTYpfe3aB0hj0vwOqqxO1tA7Wno3PWySKoGKPYvWkRYezLTedfSdGwA1676t0Cf4BkNoREDcWW0P
zDj05j5tolWmizvmQ5DE2wzlEVxynsC5YBvgBrCiyE60t6Y6UGNtGsfBv0nYNsJWtTosZYu5DY7r
hnRrXZq2FAPwpr9zaz3aOMozxdvfAiSjtt48PNiCcmX5H3Wsgnl86JiKaT/qhZsb7414b9K7RHuJ
Wg9xfWQ3dWuLwQNetgGRWLPzGkUTdEQ1buJUtYtml5btOkN0CNcfrOZ8XWgPIttk+lozdpUKVfvY
MTPNKbNsp9YbHpLetvx2FxrhLsTBImF0JeF427emrZjyZyjaFevDHe+POnUZOaT47ax/8fp9RRnA
IkdqrYnS2rqn4bCDqhW56aOTYCurXhfdNjcecxgNF/WzVp8803BEDEeX+Ey9jbCObb2DmLNhPmio
H6n/sBQ1wdeIrYl5Z/owRy83erM3iL9m6m0avVbmP1p+CIfsCanL3dAVq2GAapV8BwblaNISPsAf
OXIdw0MpYpsrjqm6NFtr9MlM1138iiykVRYOiQY7wgHblLe9DtcX3q1HyoAXmq5otRUYoKCPpdu2
Ji5oWK5WRjbs21eqgHwNICsF53apvTT16wCgoEUO0j8Mcm/VzUbr3oJhGzfPaSzBe9RvqT/YXdC/
8N5wQv6Rd8km9J70+DHxGluCVt/71tE3bqR1qis3ovtaea+IcIMYdIL8tYpzp+t11OM7p6i3Hr2l
JD+16jGo4m3UV8dECTdS3MYG7isU8I+l9q7UPWopH33zDoAmlt2zGr8osJPfCI8fg/Cnnxl2HrlC
6R2t+WXpRwuRSq1hJ/6TZXviZ9CEMp2GbwZYttSquuXCu7FQW1L7k5F++P5GqTck1HY0GxzphSsj
LX5YZXirhBHBvX4seHWKRYlaiWHL9thF3dEoxd5iTx45QYATPuNbLYTX7LMZt47u3erhGVJUP2X0
NPjPardi4Yokt2CM27Hu5og4uQIqAH9PtB+BoTsGCdwhfgRTwEkVwwbLD2fxreo90CzcRsXIb3F9
saEMHE3ES0X6IMw7UW1k/MPvfnvRR+q/8eGHB8ZrQl+sfG0GNzq9za1VGkZOExQHHf9Cs8aJpL5n
IoTWbnesU3GwuNs1h9jSbJNn8Ksq9lAXdVKd2kjvuYB12uXQOcx/iP2DTh+G5rFK1n52z4d1nBwz
87EOODJy8XPVraRxKBkk4VAKVf4hiIaQkT/AiW9Fh2Lt5fg/IO9alM6oi62FOHA3Rf5gxLeyXCua
72Teg7Tu/apyW7EeIgQR2T9V/BGVP0uBnYufEiUQuuXlGsFZH71FUt7mOtslIYQqiG77TYtI+E5Y
8dFIA9fy+1VKfEjObbP+gTUvAyRMTc90Ol93Bwg/e8gSs71erSvzrTHfAgWxJr0ty9TlEng8S7eH
WN/y5kOHYT3UY23R9o7eMcdszoQdJC5wQ41Qgo1gA1Q7SXKj53dl/dxW97KLDrBBc3xMiGdoO7U6
ayzeoCgNGW2/xZuB7jtSPhi8wCvk0Jmq3WfmSc8z3OeIHWUE7/SDpOUq9u5I5ttl/Yv4pd3170W1
h9qzzVprHS1JZH99WY5JozGhAHQ/aiiTjG8YeKFliaC4K1VjW1bpTWnit0eL1K3xxfU5Gfa5nfHF
dvHsTxIKqAnc7WFsGvd7lJ1/Gb5nOX3YeocRjLSNkXw6NlzBFep15qY2m8QdykQ5l2mvbcATQMrG
B4U4UsaxEfIjqnK5qqLkF898EMsNo3ENWYqjPqTJzgvhTFe2QeiEGHwbiQAAQbj+MKiRBpcc/z7y
S5z4nVY/NnSIbxBAJs86yUKHVQh9WqNHlS/TOxwNneeQUg2diEjLyaxBbAOWlesiyFpnEEnulAlP
V2U3WHtdbcpdizDWQaoxc4uqkYD9QebAxZu+3dQ8VjelqMQafoPWbSJ5tWFclS9QM5WOx5hc5XWr
rIyeZzegAogdLARytzKJ/8KNpl7zvqD/QEE92RleB4dgGXMF9tPANFppzY5wAcoOA2wYNmAx4z3G
rHAd5JnmssDLXCIRIF5/zf+BLk9nFWsHpAcwRAA/njzniyGMB9Rfs7soTAvTQTWGO1EGd1ZD1hSP
sDx1UGrGG6lSchc6M4pLyqZe0TjsN5ZiEhsiAeG6Lzx2YiElT4aii9BW2MCfyrCt7ghD/BlFFr/x
VDrcSQBay5QqbhVqOKQr1j8IUfMPBLd4ZiqmtdIUOirI4A2iV3jeFMIUrvSt9mcZRrVDSyXbqpYc
XoI8V5dQQV+TDiNmBqLmEB8FKkifbKVKIXEBXAseRsxWVOibLpQovibnPn9/soUsLZcwjMX3pXXj
j3DSG1wq/RKj6f9RdybLcSPJun6VttqjLqbAcO30WQA5chJTpCiKGxg1YZ5nPP39wK7uZoJ5mEfq
1TWrWshIZmTMHu6/f/72QDhuZf75q42atZkIK08EB2rgqtFl3LqqdXh/2ZzryPzzV030Y0MmdWoG
B/MRU8qyXDu6yPozjbyNoR33Y7E0eyvJpgZ60qEPsk3ZyFxukmOJ5yHaK/UHQ75N8o/vd+vt/JNY
ixOeMCrJHkgrj7ulyhQimzhkMAM2qfcxOifPejtsx5+vHn++mfdDjEcIsO14xX8SHHB1Y4er/6wX
i1Us616qV3MvwBdmHxvpjG/u7fKaO0EhMYJ65Cyai04MpBKSLkcnpsYZjPsmozT47zQhmAkdmQwJ
RYsVnEat3ZcqApRx8gXG0ZA4lKXeANjY/cZQkdMhVPKxZGShxxNCqb6hScdK3ArvXlxr/Zf/7OMX
60kTjdxZAx+vKI7CQ/LMMJ1crvhHiRsxViANjr+9Po12LvQcB7mMF3KHx+M3vj4XFKYFOc1ou44/
XzWyAukksYTxIpe4sv0f/9nnL45DimxmstTw+bgsk2s7/w1ZEdVr/vX1F6uokRu1r3Q+vvsMjk9w
vwzb9ztwaiuYpAwS4ia0RkrV8QCFY11704ywLax9oWy1IoZ7VJxp5NQsv25kMcuRNwpfaDRiZJel
Gw9nwsIn+zDX3NERKGMELD4ebaSHUqkQt5r1Qc2vatUd9fX7w3SyBwQFhYqNStBgsQ3kuqCQQ2+J
28rak9yR/04P5sJv+qzsRj1+PAsefFeyAAvjVsYzG37CU8vj5zd6gJqCU29G3C1l46aZilHRY+OW
qsHdRooJcOYduSXvt3LqerBIxURgTwGDN6p+xfdMq5v58XXUX1DA4xtR6cuhC7bUJ/n0G02RWgTS
BbUIofTjMdN4zEfURqKpKihXRm11lKTA70ocDJpXRBmm+/cbPLUG2CFzKRqQBW+Q66hdzSYvGMGo
ubDsC3Lqf+PziRTN+Xk2ZNTFWRV1Sj9g7XOW9PJHzTD2kXYOdnCyC6+amH/+yuhJUIg2oSDyJZcu
/tOuODP9p3YiXM1/dWH++avPn9Qq9jOVzxdEnrsboR5a/cx9Nx9Ix9Y+uDTSK5h1i5W2NHBGybQz
TAPttoqjpzKjZAD/4y95LFFvOIQ0zpxd8+Fx3J4iyzL4O1Su5ixDPu6SIg1NnyQzd52EtnU1Tco6
wMMVFcnoxOGgUPl1UFemSXzm/eXwdixpGCw67G04hwihjhtOxGApcRqS1Y8UXARr04jW9a+vueNG
FgtiSlLY6QmNRNU2pTaRdWZBvF1wx5+/WBBWWKSaN3++/LOr7uL67v0xOgERmT+fZA7OTZlRWhyc
wkhKBjDCPAm7bVThkS3r5irteV8Puuxog+n4jZ+4tpWstdDfd9I5fenJaYJmYxmkJrzFNQI1l9qo
N8gDm8TlJBffxjDdjMWQ//LpQFY6pQ2RJ6kCmtniou5x4STR1BBlq/ehtTtncZ/qBukQXG4cqG/R
UlRMDPQ0yPXbQevxalvER5SNPZ2TYp6o2jkn1/+rnSXNJkzluLamYs4LTc2fBgkSNGXhNtV6JXtI
vLH5KCue/l0p8vgxrCppV8AQfXx/2ZzoLGcHVidlrlVSQBarxiyFb+QTqsmqGy500W5b75NX/fKd
PsPgudPn0mXkxS8a0ZumsHSjqQ75gywXjnnwCCW8348TuwtaEyR11BIywuPFmlADdaRgZ10dRqPc
GeQKV51++M+aWNhWYe1pbTg3oaTqN60Sz7aR/8YZQa0jonRYcHPe3PFBV6dSAM6ejCnPIn1lcLN6
XP1yJ2D7/rsF9biFTgKZpfncGcH9GO4Sdf+fffzipPaaf3YgmiJnKFwe/Wcm+u2lx6551YHFMZ0X
5O/Lk0FSmRq4SblR6vUAm+3Z7M7pE08sKRkVMzcseWWzF+F4qIoxj4Os47oT9ldrHyhP7w/VCVAo
PUHYxX6g8P0bsXStUEoLtwi2egcKhTpDUeL69sc+7zaUhnZCDuwInVSnbFojcG4i4h6/nELLN3gB
IcC4n4HTxz1MRzGWVYCMafqWkb5Ufny/h6cGEOkd0jVo2WAnFwPo22WYevivbgf5Voo+o4z4jc/n
HUKuCURe9v7x14/72oxqHhLEz/YZwdgza3k+lRbmDlh02ADCmt/Ly1IcGo54PU5k71YC+qV9nXbS
E45XJzJRtRCV935d7Ec3VDK2uDoxqpfPEq8cM6/LqAccTIpbeNvMKjYyBevL7pxC7sTEMGBkkc0v
LB67i4GTx0KXrIkaphoyHRLJ+l9XwMIPR9XJHYrsC2vgeGbKQJmdo1J6SMuHb2N5//68n7iz5tR5
jBxbpWb6MsOoIS1bi7MxO2jQArpVpj3Z3ZkmTozQUROLGytP08gXPU2IjZTeatWZjff2bcgME+UB
Mgcshvk+Hh+rySjvZ7XpwQq7feCZrq4AGhxRtJw7xE4cl0ctLc77ZAi9MJcJ90vBOlTpjCtBZL1u
tDPm54nNctTO4uBXqPskUWQuPbT5N3aVE9nfw9G/MKx0p1QGYoehderO/g1TEDAru2V+ikIMWp5g
wwjxwq/Tgyk+YFicOyBPrLSjj19c+YMepRRPrtLD1N+lk+6kduLEwnbfX88nFhvwV/JLZlU6d/9i
seGSsgYDXsch6C+KtVme8ZydXGwzVmC273Atzp189RK1iaq3apSlh0i67oyJfKn7qA13qtb/uvVi
GPhdybcmAEXZweOGqlwpCz+hPEEK76OVHRG0vzFSxsxJxehH+L4kTVQVGIBwsJJDJysrK0YTo395
fy5OzThu0FmmOhcEXwaNIEcZ/RBqyQG3AKIgJJf1ryPwqBn6qol5Obyaj2ZIPawjAUi2k92o/wRj
ZPV+J07N+OsWFjMelzJanZROeMmKEDlyPlFveMz8Z63M3+JVP8gmHWJv1JNDj/Ysj7/XA6rQNqLS
0pl1depsed2dxSZXuOX9JqChTGn2cW1f60L6lOvRSrPCbx2J6vDyrkorPGdqnhvGxe43izSw9chI
Dmi9XNt2glRx/XJHYa73B/LU/qeSGRHkufQo8ujjgTTKQcn9kenSs8Dx2/tg+GUdOSvu3w28NcR6
0l6keVH31BSKShR9h/e7cHKoBNYszNyXDNDjLuiSOUwk1yQHXA4NiosRiR96omj9nzUzf41XS05L
7SZuPIWVEKxCQtvEqikGce7UPzEfpkwpZJ5giPvfQOKGANDBGCVIFqMed1bkmohN3+/IiWPmqInF
GcB1IMvNECdk79zE4fdBvci7M/lnp/wLR20sToGMWFWhFwCriwZZw5VsO9hLtbJBhGHal5b5pT7H
mD6xUWmRZEWZsSPlfGHWIA+xGrkskkOKQlfunsJOceJg13WfDBMM9M5qz/TxXIML6yZKpMj0UMyz
7BJnUh206v3gqqPTt+tG3Xj6uWKmJ9Y5LwJMz/kFyiWxuOK4+2MFd1p8UBNED67Xb6PJNZQzy/yE
0XbUymJ1jFYeh1ZvxAd5bB1T39f9c2UXqxDA/XSOJ3tyJeLGl2VYtbiAFnPWmUZV5pEUHzL1pyJ/
UvKbPj+TaHmuicUsZX2uJCKnibzatOG3KF3Lw7f399PJhfCqF4t5AaVQp4nJfuLFsFOyJz16sCnV
WnTfRfZZ1r6X53zvpxfCv4dtMUUGLpQijaIEccnjYEO7Kp7rej+Wd+/36+TQUf591rDMHrRFvySl
60bPGriCxGXmbTscuZl5xj4818aiK2lS13GDlOeQJS6lDZp8RT3xX+8Gb01eCKja6MjihssU1nNA
JZvDEHwkdbiI7/pzKVmnJoTyMSBsFKCsb1KUm54qrUraxgdbQmq8V8td3n3wht94OpuQDfBp4Hye
kX7HN5AU+x35VF18EB0P810qf/yNkXr1+YsbLrYRzkHq5/OHz13wRcp/WM2ZQ/PUfL/uwsKcCtW0
F300xgfDXEXtTRquzlY0ODkZr3qxsJyMummSPO3jw1TDp90Xyb0W75vw3Gl8oidziTJirEQd3go+
NGNUUiKI5SGzIMGPMrLey1I9Fxg61QqxdEsBS0sK/vJWS40Wub6oy4PSXJTKTi/3468zU3D2ofwg
QKMZOJsW27yTvIISELiWhfFVYoPETUJezq9rfWjFRhwDU2BO+VtMfDAVqd0lMyGhzpxmtKEztSvk
WOv3l/CJySd1DnYGZGQ4JuriuEcnk0ZeK1cHasKvyBIIpG0oDKfJzpUAPWXhHLW0GLZyyFQraPrq
oCvFKogi16B21CB1iH7X8dju0sBy+lJzxvLz+108tSRed3FxZGbeVA21NBHQMOdUoptZrN0Ydy+N
/J9vw//1f+S3/3A11v/9X/z7W16MVegHzeKf//30I6vC7L/mv/nX7xz/xX9fh4iv6/xns/ytoz/i
g/9qePXcPB/9Y501YTMe2h/V+PFH3SbNSwN8xfk3/7c//NuPl0+5H4sff//j+XsaZquwbqrwW/PH
Xz/af//7Hzi6kZkxmv/ndRt//cLNc8rffoifx+f0+eRf/Xium7//oWj6n2T88YKeWbGc+Yx+/+Mf
P9H+ZNXNzpTZsw6w4o+/ZXnVBH//QxN/ooBgPc5Z+YqOZ/KPv9V5+/Ij/c9Z/IaXmkRrHP6y8cc/
v93RJP170v6WtektdVKb+u9/HC8Nrh7kt9ZcbwAVN7DXN9WVKyvqBBleh0gfyCHUD3rvX2bTOTiR
Mh+h//ZO/7MdbjpcOsR9jcXaj4Y6r+LR9g9CS5+bUn1WKuF4cko6qiRuiqpy0pw48Kiv8inbW12/
CvxkV3ZilQ+lq03WatDz9VBOF1m3ejVhfw3J6yE4NsbefrXF7mj8Ht+SxFdrjWYzVtPnIvrokzol
5K/UXiYSPX1ug/7MqXNy3HHVI/dlaWBmHF/MEEdx1Gmyf5B19h7UNlIsfiRFd+YpfaoZgBUKoUwQ
D2ArjpuhnkqCQ5XpNcgMzJCm5wkMQCM5V6T7xSRazu+LxQd9itDMMi8/1srCGwF3HQYLChD1BQ7V
SCYOOXf0M3KKSnaSsHazyXJFmpFp6H8KKwMhMpmBevRETdd9N2g3UipdZ9a4aiT/UOvxh1prr+su
WJe8BdOyczTlMZT8Z0o+PGG+XReGtX9/MbxE4990hIItswoK390S9xbrNlz3yfQPZiW2lt1+6KhC
73TFeENpyacq6q6oru5GYrpTdO+m67p7Qkn6qhXKzp/WgaLcl2b01e5jUkpNY292pP6WoeHqCRr6
vLwYOpKG4nCfmvq6D7tNRQmVeojWlZaui7HZqSLYqcFNQv52FMWrvjcPraregSC4jnzpchLRoZUD
SvHFpZMZ0yEsY8B3o9uFKOapb+M0wTmL4tQGIVRkYrMQ5kGuf7yItDpO/SiMg0Nne+tpaMlMrWAA
q9K9JMfrEk1NovVrtOWb9+fi+Gb+x8Z83e7881fuk8ym0lisJwGOJlQFpJh8nf/Lz93Lb7tHcAZD
XKaeDWVEltQKe9IHTytH/xCH7UOoZr47FeNnamEgt3KTgeRRMq1tQzpz7CxQfHP3aJfSgFhpL8Uf
FkdAnQSGGlmNf7Diz+ABAzCR5mVkh2u5IlfDULYgDT1KhPWS4bZld9W1T1JsbP2mvxQ2+Unl9PD+
eL+YOsdrn2/E2cyppBGkWGp61SDMbBFyEmbC2AijAp0utK3olMTpx/jnYAMsUIUzJea1F7cXdSh/
UBPZNezwoIjpPm3HlVQqh6SN9nmpbtDou7L4EEhz4q19RqSxiEf/NXzcWvZst+ELWKyOSSkNkU8V
J04u7c1sonL7ZFwLskdF4l3bXbWZym4VT8GHzm/cIU92ej89lEG1G0zzl94oL98F0JRC6UWb70Jw
93iliiKps0jyQg6NXN94ebru1bhfDcN4ZormD1rMEHrrGWw180/enE6FmMyW3RcehOT5TpYXl2am
nGnjxH6YNd0vOlCsj+UqiNVxLECrhofAJCeqKAH3GPda4q1FEjh5QMJ9GaxhXJzbD/LbvvFGRTJH
iJHY2LL0UZ2poTrqIdlAvflBsbItoWsShfWrSK7vlHzONU4vKs7UuFV+p+3ZT8YBB1eWUO3xBAZq
6AX+UGYcMg9Db/dOmnbXUjFt7VbztkH2Q8/JZpSIPJcg4d/fdvNCXcwpQCkE0PhNMPi0xUJupzLM
CnKvDpWp71r4GUo1kPzq+ZFrm6Sfvt/aAm7yslZpzsThiUFA7GuxVic4sQIDLzsUrbihVrybTGIn
S8XHDgqDZypbj68hyeTLp8OKDKr7wFYevcRbJTWEXPKXnrXJIPFUg2De7/s8dWvL3qKw3QmUlBit
u6BJzvh8Fk+nv770i78E4jiO+8UjDd2XyD27yjCXLMpgAQIorR+6JPZJ1m5Do7kc0q2sBJWTq805
6e3J+eFERLFBVJIKGcdrA1RuHw+lThlz5btNWKrRJNcXydVUZ/94Qh29oF5boqfONHia+PHn5CM8
Nou56Y18MIVUE1oJiRaCrVs1kbSOK9Xxa2MzWyRGSEafgt/LKgAc5Oa1MPK9LkFJsP0zh9oC5/eP
QZ9p6/Qb/ziesOOOW3GrNsY4xAevDF3ZrCI3i8XOT9O1VwabIiIjXSq/yTpMS7OuwGZ+wBMkzmzN
U6MvZgMZNz2UpOXoF40ch4pHlNZr7A+53KIXb1e6FF+ZCEPf3xqnm5ohvLMlAHb0uL8toZraywmf
ZwDuncKw773Y2PVmLkhDlM40duqy5b7ALidrlvfdcnQD38C5IaL00E/ddT2QOi5KaAml7FKz+wtF
QC5Mqy837ZTfq/EmwImfg1htWzx5jQqXJR6fJ03sJDbEoFeYqJl6YRXhQ+ptqdJ4eH9oTm5A2MQv
L1i8uy9r5ZUt1upTbRpxnh5ycSkpyjdJ7fYEa260UnzzpvrR8B1NCtxCOZci8lLCbXE8ophAVYDn
jDPSWmy/diR8A88SbUub6I5OLnSvJVdtp++qRrsoNIKQ1JpKsNKyp0IM8CPyvHC9eEj2uhb8VLRA
X3GZRo4SStHGyKZ2G6vqerK7fBUp8kFuAUkQjJEb1nZePIrKvAH/dFv6wKVIU+fCwHxJbw1sYMfz
ACMxA609PjSWDUFCc8nEucn0yMHB8iNQ9T0VS580OfpZ9MnP2ZBSdFC8pnJmRo6DLi+bE3mEopAZ
RT0BAljHizURlqcrzZQdplBeC0qF2BWX9XwYy5dmnJ47gE/sDUoPEWAk9IrqY9mcavu5p0p9eMjh
VPVtN8HnyFeTFbh+PHITCGdIpO+Rbt17VrETaQgtwl8Vlb0z4gxiUI4tmZ7TJZ0YAyw/vg7MUb7a
csOqSdQZvdDCgz/2OuYfAKCpshOStoVbchE1gX9m154aBsh5s7yS1yHQ6ONRF3VNCreURgezp56U
BNOjzh2hShdSZJx5iVJTlQ9brHwQ2GjeEDvzhrcW59EgUzOzUjCuC31G08dkdsOm4Ens2GG5KdCS
qVryQR7gf9Xlk9IlawvCRlQrN70E8CJc6wX6H189pLmxJXv/YfY1ZOno+lO7VlPrYmz02jHt4U6q
9ANFFS4TqVrXeci175YaRXdBCeUiulIT/DPUOtrZHrtNiarvbTNeiojxtrVi1yXw9Nld204jlo46
HKR4Ja+SktzMsM0uNEA3cXkXG+kmSfKLCk+PUwBbcKiJ7JrDDKTRIBlBVurR+zfZT+H5V2kVV04U
jv268kCQlMNWyorHodWemhqmmtVHCCoG73JoRgD2lYTkQZ22Sd595WL4Guvl3WgHN+wEb6/LYEUm
EzBWkIWwJRpz29a24Qg4z10YXaVWsi+k+roCLBQp1r3c2+BdythwVI90816Jf6aF/8mSsrt+kC4m
qU8AEoXfvdTY51Lgu0UWQq4R23n5S4r80I/GjZ2I7aDrN3LWlhSZ1TM3q7RDVJh7v569bNVjUHuZ
oxTWRZwlT3pWbc2OYS5HfVwl3pTsK0/fhXY8bWwL/gQJETdRUXCMSd5F60vrZsw+dFXu5j1HTNr4
a83KK9cfdQBqHWNSDWnhTjHOFyNFf5CU0SEqS21vyDnVDaoShItg8zayG5f+pp/UBJgFHZciXNB5
zOloj5TGNaKSWqTpdZLUW5lCZxDipHXf1o+23668EYDKi8eHSm6UU5omRNqB/JDW4QThDC6bqbTX
fZtdaVQEWVXGzFtpxm3Wi+u+LAAUi50ZN4/1GH01Y+M+GrK7sTBu0H1fR834AExBclTZW0d4lbZh
SeWwXAuCVdPDDFbxPmwaowXsw8j61ESK0151p0mtcb3Y91Uvtm2l1U7Qyw9jrB6CMX+qwzJy+Npo
l0X5GJNPAUQgu+3hYZYdYDWwklkHcMuWqqsh9zUnMQwXbcKM2Eqtla5Ka3k0tknXcQ9a+lZvzRtq
/4YUhwgPlBC21pImbcIcTIeajLuRLE2cXsWdbGd3WSZ2VE561KbmuvP4W1Fdkeb6jQLah6TzwFqM
+QrByDrRsD/qdHowWmvj9wlAgKRBqeTNoDsYy04KgNklDp473sBICLUMHLUywaFJKvwRY69AAXMs
L+Hqw3lBatpNMGVXdpjf2QbkgsJQiQcC4tqYRbuqtYKCzjqCztBmdIhb32iB9THv9WRTMIhqGnyH
e/ldNAZADL9R1wU0js0oJzBtYnujqmzoIOzkFaUmLvDYq64fWINDAEGl0qS3Vorw5+AbUF9hqFmS
dhEE0XCh6aCT+u6aE7xzRaHGK7WjeV3hhWfYGQZN5VNnGstyakS2DfWRLz4fG92kHuxAWks+jXR5
rjm8+k3MZa247loqaJiAuYKs2MnZpO6KJH0GJWPiLUsMGIBiPyYhq4oDcGVZwc4UAaz0sTY3pT9Q
hLXljMynaU/dPfCLngQqLpzuRrmZHKvRjY0OFK+soIjEZXqhZeisqAGy9oz2sgGs6ntJvsrz8eNI
uI8lOgZu7A+Hwki+mPooubFF6l5Q1fd2mVY7zas6J/LS/IJft13McAFkIL4OIgUImUiLvU3q50z3
MdmIyceqV+/aSavXYYZyzZvayzDsdP7EvItS/26kChmx5tUIKV0S+vU4SAqYWtWHDoLXMfImR0nl
zA1t+TasI+pJJt9V2wNYF2o2rpusds0igpYFZCvwyn0cJOZalNlzK+DokBGD5DfMHE0OP8eR2XAU
2QHZ02q7Qy3Giq0z82IKs+y2Vkz9KhYh1kGG2D3DsM2aYjt5QbvGgNjLCWw+s+uKtZ2WIPbq9FZN
QlzDfgzoyOq/9vNma8PCxyGff6lr7Zulw+YK5b0ctxnK2em58qT7UujxdmRLPwufN0olD8UNmMRm
Vde22Gg26RxksXnumIqPVmY/1nYtu6LMTXcaqO9W2Jq/1mvtEnWet6r6MHf83srcIGyuegbGCTSA
bjZn87rMg02VkDmaJ3H50wzYULEizQig0pGn4TJr5c4d/eQppUS3qwtf3VIx2nb7IrI3+DqgJcUU
aLPbGl5NYT/6FbAgS1/VyUdhJtuibYONJpePbUiVA/IoyAgqTWXddHayFXbw5OcULk/lfkNBjI/S
IJdXXNDMsqWnrpZ63UrPzIbtBBbP7A9pnaynnOCJlie9EzTNp04MukPWg8Yiy9e+xqsZuptba/pH
gk3DfNNh1wkD5IsaNZT1gh1UtsGckJ1nmyGNuXBqO38KZKBvepP6K0VwvUqyuZZttoacV+M+RC34
yYrjjeZl9qYXBWCdPusxCZhkLKZwXYrswW6TB0MOENaUrWsr3jd5CAIng9Pe2WyrbkzDfVGWlUNF
rhKHg2Sv/QQWlD2p8oOtlOmmMpTbwI+jTagOdxZ0Q57EVP/FVXhfNHb+yU4Nz/F8cKveFN7mFboq
v8uGu6mF7Vn4CAl0LY7XSVhiuqp6AWwliBxLi/XNkFArQ6+gW0kBNmUicSRYSvRZSyAOoj25srXR
VF0j9PM9/trxziq4bqapfeaRMrgiicp13gdR6tRCUnYNjpiNqWAoeGbU74w+paCgjE81rrKryuJy
kKi3uIq6EKpscUsxnmg9V42/iMkj+E7OVQpAM4AvZXfw7jqlurLywN6PPUdmGIy9W0VBvLXLJFwN
UTBee10+XVLj+ZFnIXi9SCoGvghHAtj/Zj0a2gsfh3JHPLi2Xj4BYq2NqzCwPGa7TrdT02xsgi0H
Oy0ugrpl7agQV1MFZ2bZH6RKPtRqnFyUQdquqsq/qu3yo9YUF/pkj67khxQiyvmwIR+/h5IRHfCr
FOxQ+yHr4I8FlnlRMspajms4i73pJjCtbG36VbyOZK5qYfQZBY2UGB6gfW3ird0EM7xK9e2Q09Qq
PuSGFv6kcAyUXDNtri2ttjcljjsyxcLE4RZO3NZKhsupMB5SLXtSVDKSUinf2WgvQxC8XAHNoxHH
WxzcTjnAyAP3NzppgOmjlG7Ds8qVwTlFXu4SHV1XttgL3zzUUcYBI1HiTHa9qViZvtiOlb5TC27l
JqWim1wJYF1Bn3OKtqtsrI1rPRTSOhmSdewbtdOqZb6rA2yvWOSPfaMeak26bztLuapnRGwTARoM
JhIQFDn9WuF32kCueqx9Ma7p1MoE9WBl6VXIXo0afxdw1wRTf+2D3DQwX5wuqU14cASTpl1hxh+K
ItwmcgwpT3uqMMGhIl0lsvakW8l9DTvMKYZxYtu3e4Z2S5n2vRHx0mXfgr7+4o1f8CDe9EoQuJGl
XZZW9iVVQ3fqpg/I1fZTA7gEQytuwTt6gbTKGkCa3Oyqn0HlzpN1G+ejk8nqPXfHz1rt9/AyrmOo
kvD5HjKPCbeqQqyzoc3WbaE8xIm+RXZyIGz55Jvc91mccYak5OTWXfHIbZrOPLVNlQrYVwNu9jhd
N+QG4ZMo1Pse94HTV/XjvIWuU+F/VRqChiJX21UnrAprVAQbE/sL7ptebxOSsLrCLl1J+17p9Wc5
GT+oIXeOTs7xJD55taXhWPuuaL4T5YlxNVHQGGbSMKxIUuAC9nVAztqmijCALG98SIF8cmwUjjIN
11qrAeOCBNdpmM1Jzh+MEw+EUbqoBo/CF0074EEDxdmXbjj125rsYTcf0yuc7tAWrcTe2EF6JRXg
/rp2Bd7+ZyBUZ8rFTSlQJRY6FEJ95wXaU+8V1ErKLs06ZX2HGyHdDRNsTZImca5sa8oH9BnMqyFd
lRTACGPpqx4O12NNQZCCMuB+xMtiyOL7XJ3uOi9bI/t3+xZEccdL3sCxOsXxzRiou7w9J8w/+Yp/
9cydf/7KtSTBrrPtmGeuJSLA2NV4rx5g79yoieBpid//fVfW7Bh571W9cPUPtYhVvTTDg2zmt0av
PNTVuVDGyR5RFAdtFJ7LN9GEIVZb3gRtdICmCWQ4vdK99jqTG4iY3MtS5r706JeUN/+jrOZIivO/
0Odsf+SzsqX+/0Keg71iMvj/szxnl8fxc/g9P9bn/PVnf+lzdPEnsjx8SJqumJTPYkH8U59j/0ma
loACRf7+7BT+lz6HvyFWRfojkwuZhYIH/9Ln6MqfMwtmTpfDOwc+XvkVfc5L9OfVckWWTkSIJHQT
EScOv6WPKzDHoQZOoN1rXUBpE8XHG99Hn5MWFh31pp/zyEovSWBsdtVgJ89GNmoY8CnnlxWv49z6
wi6+IwxkuYXm6xdUkbFWU9CGMBfseKsGdbhKKJf4UDWFOAxJI+AQ9/gH8O/hAhjyptrond/e2k2f
r3QiR/dyPlwWZhLEK2mKZN5BIW9JCSwjaHPFGfP6XHGdF5n6YgwYhFnDio59ZmUdnxBhoSpj1Yza
vRzzwK9lKf/gJb552Utt6lLk0nLy2vM/27E83Hr2iBNjlHW60EeZ96CN6ei0U0zt5XgqPuBPti5U
7t1rtFW5Anq1gn7LqbDrK24XvysFCOMEhrY65yINTfxDDspuG9bZ06jyCMEJDmxV6Uju8XjMrccu
Gra5lFyXTXNOvqvN/sRXPae8JbVADPy8uiDs9TYE48FHDNNcu/P7kXmrdfOaqIxwyIizr+OBV0YQ
wH3UCz36apGXcyERXN0rNiUEpQn+KaF6GKC+XHyh2Fl8q9V57fS1BCk0yb2N2WPE7DLLHO+5IZIB
AwSF7WCMYjdO8vgpKRNCXaHRbb0aZ1LvYzHFajKtAKpwQbVZcpd54hyKRln4PedOWwTSgYO8RINf
BuXVhWAlDEdJ5OnOVwKqF6S58kjiabbxmbarruqSbTsN39R8ULheW3/NQ7Lfvjolbv8xwq8jcQg/
34w8Ul1CwWDmkOjZS0GTLUvSCIlWu2vH+qDrVX0hUTd05eFvRA0x6eNjKvJrEY3prsA2LbWg/ILU
SboUUw8Y3Yjbb5IFlNOtc7v4GJAx+dG2IVj2eEXWvhDiQzIO+HrQBIvPOTcSOhO9mfYE/rDljUH6
3EeSdSVn/nibF214k5lFsK3kpnXr0vRcu4aaayqe2MEd/xh0qvcz6mMqYEZBb38KKae+NvVGWhey
0SM0SiGEquJeLY3+A360n7IX1DhQBsOpp7RxQ8q2bMdEKqHNl1QpG/xq6lA9Fc2X1sSyIw5trey+
sla+FybXBsiRTVzF9bPfl8qHOgsrNzLTcFsg6Lqv9Kr72DUYDTzPrXWL0bSe/EtLwcQe47q/pwZp
ua+khOe2lF83rbpRvYHclNGcOWlDuW/IJIA/P3T73sSHb7Ea12ZNUkERl6AmFNnDIT5/Jan1NKpi
VMUmESk2OzUxLMc0K3Ib9C7+CIM3q1zx/9g7j+3IkSxNPxHqQIvlAHBFp1OLCG5wGIIwaBiUGfD0
83lUz1R19kzV6X1vcpFB4XQHDPf+kgXluwzG9mz5Q7aLUOZQTVAZBanUy3ospr5g2Oi759Ispt+T
a+aMdpVrkHTfFbwhtX9qOZ/2fdPlBzGGCgTErH4hUeiJYjW2Z4SltGRUa6iewggApW5N3r1smj4Q
xUV0x/j6YOIIlrEOupw5f1rHORkmGZ5XzqTTgtj2zjKlwSg8NM2ALzEjDpvkmGuzFK2wdSunX4Hd
+8ACVl5OhykrhHtczdVZz6KW4bLDOxU+oHLqYls7FjnpAk3nItbP2Wz9wwopRrDk5L1tOBLvUKNC
lOlWWg+uIRhTLY+GhGBbMCX3zXBjbn17Wtegv1WRKFQiqrXbBXw0ZNgPZsNlODpRUljV984M1E0j
ZmdOgqGo30btVW+1DfxfRGCEUojiTps6Y9FtNg+zzkJOdE07U+dl35B7qEtEz8Broc0N6moT287N
+rk+iNI1/FhGk2gec5QZF6vZzOAlG2f/ziyX0roZIw1GoJvOvMlLZ0YbuCwCrNNR7A5imBlfQ3Wx
52LeEz1fHMe2n8dkLDOqCpRq8htDZiiilQdeIQ1ZPG52VxyMBdkFJuo11rNNij0/tHppqxkLeubm
STD5hICDpdAanHXlpR3t/Ec+UcoeT9BRXwuyDVCDPJw/KrMFsx03xzzAT4olUQFB0UVhWY/QY9s7
+03EAjrx/nXzSGJ4X7ZTYi15Me4NXZ2axRqTaab0QDeLfPbhQrhh/aPZDM5TqK/MW++IX0hXm1+9
r979PljgF4z51VHcznHvEsdP+B37igca7RVheDuUdb7Hn+reF3BbZWyj7OOibLrwzpxt9352J39J
V6HUyQGWvYm6wEZv4QOdkunvj0m/yU7HnT/YBxM4+jnrdXHnRlNnxk0bKBeNUPOr9Z3ybE2+82XU
lZv47Ba/jXkbrwCayeonDRQLbri31ETwktWbiTGufR7Dcza7ktDd2Jwreczdpry11sg91pFdnQz3
kxURtruekfGl0UTA5SXUffYe2cqZU240u/iow7acgZmMNvzIeSO8x3BYA6Api8rmG57mTrOHXOXx
OPnTe29HJpYPnWsIIr3MB1EZ3rcqM8dvgLl+Us3leGytmfiw3iD/dY3m/TDwypdxPUw1qzDQO2i3
NVTfRt+bwfTWmQtEKOHqeLZgPesN8FMj8cHrNwRwXp6/Pow9b3Q8FBAzwJHh9d3zsTWxNk48WNUs
g980GDKeWUX+YyNU1QYi0t5ZAet3lHJYN+Y63lfmylSns9uyG6ExBI3lUzVC/mlEKq0rd60joh0c
YXCmT6JOs3YCUV8W7f+cQVYSy2iKNc0Q1uyCjmqXIKCNYDWG6NC7q34INgNcrhg364WktJ6Idv5l
KKmZ1k7j7Pre3m5nWj5e8owbZyQ33osdf/DfxTj8CmmHPTpGad5vOjD3BBZ6x8npokPBAPYOutTe
uRaEwSizfqd1ezJWcJN67dnpwy7PbsrN+7IhAq91FFwmc15Hh7Ce1t3aEKlfAv4khj+dhiuMHjnl
Cm+p+n1BofDZpDllJ6J63DkuiC2h9YGfDCxrR50J92Q0dejs/rwOX8G41FSM7iuEBM9dNNIm0QTe
8c8Pm69j8prLa8NDKV+I2Hhyymin8lKmUhXWwV0KAu4N6KJVzXYyde72YI6u8+JXZfaBkTBMK0M3
T96Ap71c5t/VUssmKcLRiwdQVvLKJ0yZJmdXZ+39DjIByUiTtlnlUWuSDTuLk+vWMYb6Rqih262T
tJ5ybnYbX1fSdXCujpMRd651/cMVVnWUxewfprEzvd16DRFvGkI1fdMRK70QoJGx3Zel3nd9Dw0x
udBv1xFii3T/HZhE7665fTpx16D5YiQNHrear7ErEaKOdStoRKuPmDl7GNsQuvdkOot+sD3NU3na
MuJHloK6qqxp+mq31DaPhZDH0YvlNu5Nh3ekIP9krB6smYJaHm0/Crtqj65hcxFYo5pTz8iz/UAT
Dvky0w1kCnn8a+VfZF+o1OjMFTjet5KOwJMo1ltn7sX1Ah208ihuZ1baNpg5mC2u5BH+2fAIAQSw
rurubYqK6WDk0gq4TqPGTW23rn7NtpjefKspuHja6j0QtP8EbgGj1XrRkQd9T8/VtURUzNMPZ5yt
W1dMw9MS5fomV713xmNnfe+g/L5Cc213pWEuz5GpobIXSa/F2kz7ZpL6NAAyv8nK7s1YzFvwqA30
tKGYu2dy0rq099hBqq1+aGyzfUB7aN0tW5jf9SJ6KuUsD2jCcF9b0obk6mgaGykXsQp6Moytrt/M
ztEXsx+6FNmtSccKn7sdTV8GA0m8NNr9FTZgOevCAGnW7XAbGNL8QYRX9GEHAMarals37no5/zYm
URyzNhNfwRZwU8NLS0IUKzXF7Qro1hOxDxc9jpc+HMXDtBA4M0Ig7JbhGiuvoyhKvEixdqmyuZ5q
BVhh2Xy4y2Id277fkk3K4qCb0d/5lmEet8Yhc7SD2TwtZvC9VN6iaM/qWnHfuiP1W7mbuS9hFXb3
jVd/5VWgH5QxOPE0y35veVB9uZdHnwzRzg5ci264cJApIsfgArk6/sqxPxSxQ1PEM4KFq7SnpfTI
L0BiWYTewq1dv9VStR79T8pniJ61bTlPraxl6pkDPSSql01/qdTQW1BKZXskrNTXKXQRmzKT6M1m
+tuhCdvpjki5wk0jZAbFrpwtnyue8wjfX3GtW5mVQ/lWfggc49z4Vn8QEf5VVy7c7RN6JD9ePLXc
hY2oT8YS5kmdcXTaS4UbZfL7h2EiyIhG780OYuU2G7Gzg0UHUe9ET31lZh+qygWddBKPYdTX5Xky
1/LYSbM5Fobh7Ng0c6i82ngeDajSxvX775OKprPSvvmkezrjWuLc6giYnlEX5122+alllNHtpiyF
JkTcU4knnxBFZjG01y6sukuba2rfTLmvtTdSINMY1KZdS3g2DxRCAR0w3FEYZ1sD7hNou5TyRrfg
acBnnSJ6dEP252ahnkf6cBuuNspv2mphGUKVX2H1eszN2DDlvFuDABxDTFTLDR3Uky8KfUYTVvyU
q6fv2rLuf4jFGH5lquqeAeW7e8TS0W2/0JSCyb4eZWyF16aZwi4PG5soqlIpU/gDa794/aUjwXBX
DMZSx6H2eiRvbnQh1qvbqboqH3MBbitygNKgcdvnqukV021d7PMZ8UjUOrORdEYYHl0v647b9QCx
qpbzsBBC1aSjLctwFsaWW8/ZQMPDn8kuHEAlUbEShBI31crb5Cw8rEN7Zh2I8pGIz7op+nskxM7J
sMoZr2Jtr1Y6he6MKGNa87spR7A8WTQHSCN6QWrCYlcNPS+x8O8QTa994oyi/zm21YczTBvLnh5V
4ngi2HZFgCE6Qe2JlhfjwzkfSvZL0wgOKOiK33OxXqlF0R2sMUQorEZ/4xQNpBnnNCyhQ8C0wEVr
HqZO9PcMxxSDEUt1Lc2cGknhWxZ9BLMN/wjKG1dqJIogCNJRCwqXyMYJLj0Gjb2Z98NDKe0cmU4V
/qzoWbwFqKLDDE7hU0mk33ORNceroczkXAvcb7ZT2Hcsi9Tk1quZt/Sr+AaDdDg+Z8G1klG1/rky
F53O25SfxlEFt0YQ1Hujk2W2k0rQENWFDnV0Oiq/5Bx2NzV/I/U0mu1jySvrEpm9dcSH2n1rlQNl
hEOUSB/JLLULkK2/VEXR7pVjzexrhUWbmEvLn403vbNC9TBN7YwvhyMKE5QT7lmpEc02levcTI7H
nhm6l7rPnvT4M5pq6I0+AmnpkBUxf0nbO3q24i3IynxMtBdsipSFkhBg6Xqfhp6Dx8FeiwPZePrN
ExVapmk5ab/FGa/9+0mF+UM7Z/Op2gy7TfAQuFD1WJ3zMRfHyZ2KgwjQSpWz893qAPNQ2LJfd8MQ
PdfCG+nCqiSFB5QE8xpcu027QjR3pa3XtFeZdw8gmKdh3oSP/IniZuVLdFwrZV2bUJz1hz9V5QqP
UpVPXVD9iK6gk5Vty67A1n3be8wHYgmeM8ssH2rLXWO/zdq7ZRq82wrm6mRUnKu7meqOd1HQAQMI
mH2314hFfK5U/rF5XfnayLFNR3MeX6vOmWIB//lA7BKyhzljjMXu4twsPEsBGBpOY2VZDxhbzBtV
Iun2CbzeNZXHHbcxGrHM1XO/L5VRvTnezKcQTlv+mSGKV6uz3C2Dx1MNaVMLiSONGwvE6tb3luqs
VP49K7JwS5cty1Nntuz3crCsIrGaoT5WwtSx5URr2uT2EiWIHtw7V0fu2YxWjHn4SFBhFU10i4d7
3Ill4HmgC6YPl5mouhZHYrATwXlcgu5p3gyKCkP0PKZfzCfJx4tvwXVOI6D2ceoW2psIAfLO/gLy
a3O8xe5M+Zbsq+B93Doxx5j56D0aXe/dCVZLxD2XxK5bopmn1swmy/VgfYEGmA8tw4cgzeAq+fNf
qNZkveia7INqOkrteQYnINKUwi1taD44PchiHChqZNTUx1FTUQiry/otszfnBquMc0PRUvc01bRx
XT+pYI7YQ8PZQnrm49uJudTHXSXd+d5yNAKA0rZvNZ/hCe08h+o4t1/CRzwVA9noF7vw8tOg1PjT
QcQTz6bNau2MoeYa59Vfd1NyK7lCD65LnhVSoEo/1LLt/o2A/8od/We41sfBgn6cSDEg9b/aSMpV
1Bum7u2FXkL+4tX0EOpHy0UAn94P7drdZstQvVRy/P2v8cr/xy92keoT8YJJL4RF/c8I+Sjbxcly
ab7oMpc7MQg7Xgi7ov40CxtaMOkgcFe32lljvr3/61/9F0ks4lQgZYLjoTuQBv8XZbgtVVfiWBGv
oTNkH39w6nopjF3rNsshnKme+9e/77/8qRHmIIe8o4hfiGvmL6pYQi7spcnn7pWtiBuZcyfpV7v/
XpW++SNYx+7vD59lXbzjn9/8Pzzbv7XBk8Z1fZ///zzb/+oatre/sGx//6b/w7JZf2PDdkOiHK4m
pyth9g+WDQc6wvKIqBUiH/iX/3DBQ6VBokasnI7D9PEnwv0/XPCu+Tcb7Qja6NBxSZzx/1su+L9w
wlzDmAsih0xpOCYskH+5fRpHUrJsrNGzs6mK8tjyy5fLv2s0ISLjL8cDsLBN+j1uAygdrl3+0n9m
uvGY9mY2TtbzJKLXrJxkyvEtUl1VrJcVa3nlgXabGer62rP0YfGXV2m37iE39RiPsrsYKuoANvWT
vQ0NbizlWadAsFeIaeNrnbJ8QbyGjWwLr7LxTv3OuEFfXJMq6clspoMOfYoye8psWcRwkgz1YUCL
YGfZj22yC4i0ukysbkAAHm6JsEy6Whf+v2rlm+F4TVy1U31AoIPs0xXLo8zRNjD4X+0fgY77EFGM
jM5rYLz5nTGn89JVexOzclrPXvMqPYSdTu9PR1X5N3mgDhGijVQI88NqjcMIkBuvs0+VLjtqMolq
P0xXEe5VfmdOeEpx5nxF+bacALBfRdQ/4xm0boqAKj6roAOaMET3MQvVjJw3lL+XYs7i3NrMZ+iw
Ns4Ro9vZubF1FTf9DH8Q1cMRtSKiIaeibWzLQZkWl208ix66yHhGWQrQFNhfjtZIFqUACK1gO+j7
/r2Qe8KmyY/JanUbZvYtBU5olab+WuUNtDNUJpCpEV2uAa3xIqy0rewqEYZ3lK35VdgbtpMsnJi4
MqzGQNHpJACNGqNnMV302yRGFasGOWbRUhfcr1yUiyVlvK4z73ugaR3pSqo6Nf2nTzporJNo6JiN
pg8eASKuKlkDRjZqPyOuqA6lHxCuaKuyTzwDIVXaI5tGd0g9aGB8irXe+9NKt3AwP42MzQ9DEdyH
xcqLp1BvRADnlN0Ncp8IZY+oD0v+yrXxos2fm7eKvT0b1otqJGNhE2AgRvgzIk5sW0TZJUkcgWar
i23ZWndBnrc7vMIqNiWYW1SU8BTreR6gwdpNPTXuBqHSVZ9Dw/t/FVnD4qqrzyHadUEQHu3cpMg6
yOFwiHAdBLZp0Yp6N9iFu9u8JhhTWuym53rNx3Ro3YnarpZVKl9sAEIa4SrCywEeI/Mxc5zxl6Ji
oLScr8118FnJYJ/N9ru/tFaKWpiK1YHSZmJv3gwyw1MZ5X4617QwMoJCbiSg9HkacOmX9Rku7172
dJXy7IMcV5XNnXvdMLLxxzoHZ0x100X61vLQVIx4+dpegkbry9gvd6CQP0fNntaK9iX3EMP2ExeM
MaLlybzyqzOKzznQijGcK5i6Qhi3a0E78O0SD3Bt44hdEG/nlmPHdn8XjvHeAmrNzMXpVsBLdm7I
LrXkCeZzm5NniOLe9i8KFhsDBccCeCUKRWvZj7X5HXowzHIzUcLnmmvq78Y2I0mGh2G27wsgCQPF
e+lG19JM6LzoiupSIgj4NczT/WS5z6KyzyX41nmgixAJ9NsWdZ/QNR9LRNt7E2aKG7d5mtuCEd+j
f7SN5JfTLL9VPvzG/ZO4gxfAX5XyzHOfIVEZ8tbVkO9t+1lk6kdZPFsL+2JvdBwtdnYbXp2JmTIu
WlgnN6v3pglvaWV90vcNqxO5a3FHdagzRAqwDBQHXbqfRB43svTYWF1p/Qr8hcWY283NQdz1PVsC
Vd09d7aoUN9VlXsSM44K3X5ZG3FBwCg3W77OF3L3x8PgFjbUjjbiZjPc2Jmw6LRA0c7cLFe5cOpL
97l2GMj/XOgyVOJYZOtuE95JKsx8Uz9UFJi2L52fz3tLumzc0RLt+oofMAlKYr1mSQMB9IxWvtlV
uoDgXTubxklrTXNGbISuppkMtjuco4ag5qrt2sR2KNtuKDVDXCvadMk37gm75ywZwTvSQbJjexSt
t72iZX0nc+r1OPplMvpNkWjCFxIp6y8fiwz3BBj04vk7A+HgZZVdMlugbGWYL6j11HPn93u2DIrj
rwB+SBfBxImF9ztpOkLiWKDAzNtqULdisG8UHCNvSzXHDWa2iixDtNg8jIlnGHf9PAVxUND46cii
vpVLb17srYzyhKe2ynfe7HD9mnMUffB+Lfs8grDi5BlPXm0rjkgVHEe0iLvKID6mzhBqkJcdHIVs
m93qQeEUqF2SKsrOlbA2MC+x7AKv+Db0ipaLKP9qRBWXzeLcRoadZk11YUX+HCPFW+S8VO1W4TtB
SNJ24murkXq2mqRFhlEYxsEHlV+hpduMy9c2ov1KWSXzOWLnTQ0WtFJwM/YlHYPI+I4zdrcdaNaL
Qnt3KEP/buJ2PPArIF/br8V1brOo4VivAzeR/KrCaTEkgrgn0o1eg0gSnjsTy+CJMI+VsJo0nMkG
9ge63t3aRg6JqqINHUSHnsMDSLYnHJMGTysefr3kmLXtjaeCiqA/QzpsjAwRdDVkjCbKPiAMeIZY
/hiAdrmA5n2Ql9ahg/zYjS7sfy+c76V9ZKPPDtIwsDF7S5EWPu40qXERuBkGNItjqh/VzsPOc+rt
eTmVK1gAhrXyxkA4/6t2JuvOFJPK9rUJu9PYwZ2FauJIV3R4yw3RfG2Twz5XZ8dpYxEA3lKxt9RU
TWNQ2wWUPVOyq8yd3YePpUOU95BbU9wQl3dvuCCcVT+oXTeaew8vWRyMqOX7ILzRdUi17jwDoa6a
5uF8pGzABPgIRjTs9U09MsF0trKpl+27h+Uq0pgN5MGzzvfE++9GXXs8qKB5ogXsYl1PvApmEHgO
eMvqaBcbBy/uplQ5RngMZK32Re9+q0VI1EEfoMzXxReRTF8cC1a6WHYaWS9zWXzJbPQPkgCIw1zz
1kkBzn0dT1av3w3dFnEj+9/Hyr7TSxnFmyvvPezyuyFAyLX4+g0DWx2XxkiJNxn9hePvQFsaxhE4
ea3ku7NwX/QFV/okiFururlNGjn8MHPxw5xOjF0ikUODv0abQxKs4j5zrkT/BInWeEwlHUjt6c/k
nOv6s87AtzJnwsfX50U/ps2gIXi9guQOBqHsR0dbF9PQZDKoXLH0nDqmJcsqnmmSIRSZLWSl+d72
05sQdPcqP/suCGLYB9AUXLfl2pLrETg3rJ8dybdOcMxH3Zx0PvFIrJfo3g38KSkFX0LIW3ceNec3
9eMdBb/lJ12rn13BuXmdZg86r1HgbI6ImxL2gbJZDbJtvhkyQn8B62BmzB5Zv1gv3haV3F2GzQvF
bVoP2UKgNPNIFxh8CPnsHXIAodAUJtGhZrlHicV4MmS/Cg1230K1E9XDf3J0PYfNR9IyX4c6D+Qq
no3rvxKCHmc21v7Fnn95wUKZxp+xL78yFoO3kLcgkXLZnd0gjAGrysaAxPQl0juvlE/l+Kud+7sF
b+yzSTPejlG1gdl0MaQEeBPUFuFo6KtjURcfsxg+ZFVcrG7Su9XInwzVB8kya0RisrlDLrvGqLRR
CpVVkOJa/3S1/RG4UbUbN+2nwNJcRAJX5VagVrCMnnZu1wHGg5GOi6Aje20Ii10Q6GwX+PmKHkMM
KVPX1V7g0+yNNCOZVBU+NO2U7a3OgGObgzwB6XAAkLS4hUwgMXeIylNPZe/rQnSFM9UOzVAhtqBo
/B6QHhWPYX5rT+Frva1tHBEHsQug3FOm8PHRUc5xtYyn0ms5qGSdX5wi+B7m/s81awJIq83bVyOW
G2jXBiwpaGDplkvgym43DHOWNJgpknnWH2BgAkdn/zPo7M91GkYCPLcziOyEn8t4hEl8G4o1Oqz9
XDL1uQ9L3/4YmJnpV+AtA9JP21Hl2FWoMO8pAkqxNF44Ust0NoufAuMpETai/d453faY2arflSM0
Ex08b76SDtdU/S13iu9zuJWHSER3mzN91EO3JFnUlk/EM8L3+L/gSClAF4DX6NzSgtqzN6b2GRjZ
9XFhobXODK9IV6tG6p1xInoCOxfPl/W+aUJrX2f63AUjTpqK/1hA4zjyDLIeGm6U62jUrdtbXaA5
jcSn7ZPiBkkG6Mc8Sq9WFv8hxm2+ze5byaOLcQ8J0ZOxMb964/Xyb6TB6VNiZghNbjlUp0cUKNjK
y+AOSch5wNgVdfV7O1fLvt668YFiBpFSB80WY1jhbc7wm1aFNz5Ntrkx1+rU5YLbT1V+0lwNsVNF
J0cz5FY5ab71FF02Y913lXrK5wmmgAaIcVKvHdo1xieTt5wMxjAS99NcvwLCn0TgffPN7XUYOlDh
1TrMRoiRES49yfl87pnvTvQznlh92LBb57BQEr3rHe0mqmpf2jU8RKV5ykDPE00d7jov91M5TY/F
auhY2JgpC22Mfw8H+B+k6t8gVdeWFcJV/yVUtZ+reWQw/vxntOof3/gPuMp0iQZHww/I9Be46uqT
M0kKu+JO/yQKd4K/EU7jkJxkUzbJbmL9X1G44//tGp9G3h8/jeJiO/zviMI5GP6KJAHMRy5BXYRf
0P/612zUxhz7IVM6eBJGcAnKikGlL5YnM8+5tfnte09J/7tZl15qmTOK0rDTj2rUr1GdPxN2ZL60
DjvlOLFvNxHDWDWviSgzlYDlyJ0z+gDIfnAOcp+N1C2esIF7cWe6WAw71JyB90rchb7vSrw5ScbC
fOMamXPvhtJ+4NadzhaMIWlRUVIhpmAX4cmLbiICgmi2vUb1cCxlCFVhhDeAQl3cd3iel+sTEPER
KlYXHZ4u1T3Y7i5kyhCT8Si3ClFqZxyL6Bo0UJnnq0lrDb/hWTyDQLyHHPBkw7CpYfiqPVxIRHkf
8LefjQ6RNpoXTvg4EsNtNfnplYxSs3nXd/Z+9bOjMvMb5MUP4Zw9DpvxWNfqoWZ/DJ38pm7EJRcZ
NrMKvVi1y0kEGebufZkskSjpPtpyXl+b6wZmShewjpIURjC/SsOSgfFPooyBNjLFdq73zVLLBMlu
izeflDdK7r+RUfAIuleyWjbj7cS0fvBaP0OFY1e7QSElrHzvsc2zl8LESfTnm3GRmenUsaqWVvZi
T/lrYHPg5FvX7Sx4+6fGX7K93dp9PJKuk8gyLBISkra9xZMizpyc1RZ3valzCCtMb8nURNF7Y1rG
kRPxrRc2LI9iLdjC5mqGxnS+iokqEybmkK02mct6vxl62xcKyK1e6x+D6rabsGk++Hj2NRr6RLeG
3A/efINQ6s2w8z5VTcXEhK6U5uf3KxhTA8DC5Ah1aL3PAdD3l7ySZG4px7Qq++qyVflwiFbX2Zve
Et1s0eSfXJJTCZMsjL3bzPZOK7HtGdIRWl6lIdZEFEkvxQODX3eca23AiNkZ7GSL6VPzcS5VGb3N
TqPT1e3twzjzidFJc1dkXKtTtaBjoLEYD7B78Ed5PaetjeeTWd5FM4pu+mMgcqIwWR2nb8htCFGN
kZBmFsbFd5D/NV1XJzgr61QE15zTavuZSyZRqL60C9ubImKY6ycef1XQBYS3OCj6jS4u1km82hk/
KrQHg2k2Wg9CZnQvCEI0h/JUZK9So50wmUBWgv3H1X8YFvIbwpbgqKe2bZ+9cfNhC7cRHnKa3+3J
1DcyxKbst+I08gxjJV2WuDDt4tCMxtVdz0VVNv0334Wez9v6yNVqHXAjeylylh7sY+HJCCcc2y26
Pz5U1tW+fQ8QGR0qF30wy8+7gXQv6docD6H9uQ0yI02AVRSnzJpsddXeRbYc49ITD0GnH0asmLvF
MPQbf0/2QyK+2KtelMmWIUVD/nPX1wVL6HWBGsv1O9jkI3wtZnCPxoZ5rdxLibwibvjVYCvZSc2Z
n5pL87vHin0oCAb0gry6Kk7sA6O9FSOBmeMwD2sQNCt/b1rkuxmLYSxr9u9QEqLpSqQxbj/erjbX
NTkD/lNUOYgdTI2gnVymlCnf3eO7J8B7+AQ4D8JwfN3c6qHzRh/wfA3i2qXQNLJnMCuiOEJruA9z
bq+wcErWVZDuIlIGDunWvIyqdEmPCMQZKN3U2Fsi56FnV72seTPvFZGp1x1WpRL493Fgt7U9kpbk
Wt9a6A9TOeDsReNqkI/Xhs9y9f3bYMjlBVDSwtmsX8smMMlQ4KuKlaBZd3xtXPeb3wI6yYh4DhM4
cAkblrKS9qAt7G9diW5CoP9Lc7jrWIrNSeuK3AHMsAQejFWVNnqJ9r2YzjLioJ/m8HnRnf3RUhV2
xmglWGRg+HkN3K29QctFKH5HbdiQ+TE8u73PHaOrdZchHikArRrOqFBl1g1+EjOGsFnfsoA8SdhO
xMrBRr4QDthEm97jsowbWgukcXAH4SWqlvk2wpBwnEcEuNrbwnhymmGn2gUlzLK9IYgH9YjAH8e6
8gmLsdPQ4n6y3VO7KKJT1wWo23Ty2yrPwSvK7Lh1w3w2BDtg40+XXBNba9d6+Q2dfNCZNyTc1saT
Y8gPQ0c6WZbsmxDbZcCFn5YUEqfV2myIvdywjHNTjDHBtgvV2q44EMgMKz7Lu8xw5DnPsrOJYwNx
Goh3v+B6Noe2vrQEbO1b1XhfSMzfNukR7LO0N7XJLt+6CmZ3MmwEKihZBzkaDx3KgEXOP0JPA69k
0jli8iLAAWG6IQc2CxRmhzCsRxZX6caBOUiWNG86uavYbjfDau/GIuLp22Tq6h2u3VM41TqZbUQS
cdeIt7bJ9q4rMQmN8llClkF9WETASZI3AuOkGDWQ1vPEXaJh14bKYcFa92ygxDq3JvOBlV0bIrmp
Q91O3wXWzk+PJp7LZGQDnFu/vDhEM+xrYniYNEYbY8sYHeuhfR7L+n+zd2bLkRtZtv0iyByTA3gN
xDyQweCcLzCSIjHPM77+LqSqbispFtO6+7UfSlamNGVEYHD3c87ea3fbKCweqq56yrTxwWx/BBY9
eoPG6hQAlamkfyiMiddF4LJocw/SV6k0+1oLix955ERbdQiqReYnP0arv2VMde94006rC9iqXfjm
d90uidULK7WyzhCLrpym89ds2xYKK0VzlQAKcDpm+dYmYO3aTKabrKbPXIhKHLSKBtmUYwue2jnI
uA/au9garU0TjleGUP1lXZL/NOZdvfW0CEW9CTJM8cRCHYCJYW1uV1XaDTQMFeq8pL2SSv7ATCvZ
yrxBWwozJNfHdhVDSFhR/cQbZLb6VeCN9RKeK3oqmUX3hqSfjaphGxZxQdB5MS29eKJVobf0dVDC
3uWV+sE8/0RNK7Nq3CrSx8xSNqdA6feEapQLn2rktdObbBlZeb7RRd3k3HGWn8kqLXe0IrnN6yoB
sBK36OisabpBMUWDD4javmrEvEX6P4y634qB+AG9Mk7GuHPIi1v4Nj02nwnNE6iF52EITBcLW79o
lHSggQ4xuWoUQGYFOImyx0oOmHetSnXYBrnzNDmoF2WmvpYRedqTKtZOPKtUOJQI+hGZVJ+DalA2
BS2G7aS2KF9BoxiZ7qyAE9xXZvlhtNpuHNhaSuHtaK5pbp/H+E6mCsVXlNxzUtqMuuyOhWN+cAIP
V15lceCUYlMhqdsGjsfpD53oBkxkcEg0ixshFX0XCEn6bTMOlIAFYFYAM9UyRJNKJ00E6xDxoCvH
qF3bSU6TrzWsJdbMypWxtq0SeS99ymkvb59/zuD/rwz8TRnoWGRtCqqv/yxY2PUvDRqbv2IA/mL9
/+u/+XcBqP0BcVADi/ZTkfAvrQKyA8yYeBOFAev3J+j331oF8Qf1ILg2BAkaad8aw/1/E/vtP0D1
O7ODcy4K+ZP/DrB/LjB/ERnp819B+UliKRZVZBO/qgjQaWWoF5PmFntesVSEaPEnRhnLcUJnRRXJ
n2lrYHNjqM6hM9xNNWjAlNipw9SzKncKsjUvEW9qnQePiZJlNFaBpia53m2LDqofdqloG2T9EbKh
CnZAYnctkShUmQy3kTYpbgL0ZBPhirx1yrhnq9HalYjqG+qFexZrkS/VvhuXoPvKe19x3pK6V92x
MlckVIZoQVtnY7Vlf4UnTzth9jFf2RLUTTep/q0vrPiWAwwHa6EVb73dckakR1kuIqGYt5oFWB5N
3JhtKnWqdgn+5w9q3wIxOt3PCoa1G43GSOGIPa9Th/ad/JvCHRANPYlSC2+q1Knv/GbQLrFHQ87Q
OmxvzWD317npVOtxzAXnnAqqHEfggwxVjTGBSdOrV5t4ycwZ7BYIoWAR1YIL3vKFNlAHY0oFQRy6
wNKwN7WKMU+RiWWdg9oarGi6SU1TPap2wOxd73MKLEowZcwLZvOzx1PL4302dt5zJqv+2tdLCFv9
xGbR5RG0JI1qgl3fwNUdOGn+YjtKcMOW47ie0JRtOgSCxph3h3sXXgrd7NeBhKlV1BQRjBnV2QPE
nG4403vPZRN0kxv/VUZSNCFtYDpMJOfRD8OEg9kU8uXLgi6nmmmXCYk2ozGWORhdnHmLLttYPupF
i9JkrRtpvRwxCF2ltmLjBEfB/ASkBRZ+29V3CT6qP+GDMO5LjP56iIOPQWHehh2nv65MPThjggXo
RI/+OKYG48N8DF3ppacgFMeQdCHXVMt9FMLUzmaS1cwocoeY/kFeossX4ciRQ6WxnfOQLJKEcBP/
EHR2tCYVj2cE7h01CL1LUdMpNtsWY4HAFFcLRnaNZWEulZlLj25ZAgHYiTTSVlH3JDkic8bVo9cw
YJ+z0mDXOcwKEA7iws/rjRcNxnORTOlSy1EYGkr5KnNpXPmTqb9J2zrnQUyPEGkn2idgPYaTb8om
X2WadZayS699K3/wYm1vjkm8zBjHL6oKiQpD0SuPIcDK7A1t5Sk0Eo0J5UqeXnuj+lQ1HRJvniuZ
AkyLEk7tvlWpqzywxKLlXLGoWoFXKyruGvgtSTxZ60iNxvPoKM8ARoLFbIeBEzbEwx1WKgahsYB1
xgyFqYce/+Dld9uq23dGcYObqj4mQ1PthtzBDF/kHIOj2jzLgUpsMop2hxI2WrIvGicIgNACQQm5
RgFerZDv2M8YHLB3WtoTcMJlIoA0ZVp05UOsIj12Fq9UBpp0EoV9D9d+ZKavmc38OuAN6KZ0lisE
9ZJ2HIVeMY/NzfStCQokS3p9aqYW6qvBZVD7BIaTx4iA+I6Sfk3WMRAR/q7kx4x1jKoDca2nhB9R
FNIxkXVzW0bT0feFf+jHpFiKWE4kGFgQrxnBbbtgIn84xqYw4BPcRR4DQD1t7X2aFOPGC+SIRXZ4
Tr3Rd806u7Gt4bkkqWBVV6hZWoyH6H0z4+IwBWWYH8D2wbfrL0qO3tDF4zsTVJmJ0sUuDmZNuRDh
v38LLKW6MzPerFx/tka512Sb3BZzqW2hh6QvbdBdol1iOdqNJdVsj6apWKLMwaYb927X+w+Qw7a2
g7DV9p2nxmb2MuDBWZS1/EingYl/1P1ZaxEImiQ8Br25cDztkJlZcqTuxM7aBgyCYctu6moAZlPT
knK1qtIuHY97nvrM0aUVYgh2aOrxxhwBpy9R2dvAH2GD9nAUEQdcBbJ+suve2xoQqTDGNY6bSR7O
ApKpPnqYVoq0BQ7mmcdC5x8JlWm2BlYOeK7PHbfhJaURMvFX8wqaTDixRaIG82s1WiaRQV+DQvN6
wCl5DEyTvyuIsbzRBdGXITg517d1BbBTp88K6AQtEPp86QA7UqM6f+wbYEl1ZQTrmpUEDpA4Ef0+
e9jV84RiYA8LK37VcRfdWeRdSyAIjbHtAO/f0Qi1043hhJey7Q+qWTNgNJpXawjjnW1gLRG59P70
a4VHQxXt8MEshcJjKlr4VYF+HxtpseIrmlQYCnSk2k7rVcsSf610eZ9jcQmHiw5+7Vlt8LUUnD0T
JNFbPxWs65ZjMIHhmPzC9Wq3nISbVW621bRO7F5gKJoYLHlZpB180+nWEEGzdV03DjrZ0byPPC3c
N9NIeoc/Iy3HdoA2LftnP46tQx6Yj6VFk6glqYpE7ADjOtAByGCxTe4Htd9SRR/5aliN9hA07bgu
gJFBblOL4i5Axzku+W/ADMbgiXTaT4j3dyAFMNjCUbougjS9KBjxDtk8tC/MrEY2o6Nx6AyAd0sn
n8ZjbuN6Xig6zk6R76yh2iLEWTszfnvEGg+tzEuXel+pZ+C49A8RNe8SrxDLtCzrzSBD7KIps7+2
ltcFqo/DNCWcxy1WXvyPzK/HYfLnYhOwHdW9S8TYSWAk30xk7ywtj8/NcueFWn5TB+CXpKXcRnKg
+dITN5gEk5ivmok9hzTUYY+4EqEhxTwTLQbCNl1sO+fVkSb6pwp8O0qxZyuZgm3GvrBpKOnWKO47
lAm+OKAvDI56WFVHzfIzqsKakdCoKRZovHEd9OMyqywWgzzxtwRS0iGMAKwgdYFwbFl4fCNQQnqB
aUHwrCwQXjhwzPLuT4SezbKhC7AxJ3BcMbqS23xoZlBoPwRgq6oM5UUXrLvOgSDC4nfBevUz1Sba
iwQwQpTCfuqtIZsXFbanWL6HAIxXZVUUu9i02m0NgeWUpEZ67jgwLZ3Od1Z/O5B/weD44pwLr8s2
mGvqqm5/1rR7WPHYxkyVpZpsHcHuPhGct5BtW+0gytl/caH+r1j6bbE0O7tQPP/nYmkbVvk/RmaO
9a//7l8Fk67/YRB7Tc45cm1Jat9/CbwppfgjVYM9qs4pO/9f4K2bfwhi5HFE4psAhi+IBft30WT8
Mdc4WBqwFlg/i7D/RtWkfwLpgPSYfyQ6c5TXJDmITwrvGF7G2NsaR5dUPnW6/+GpzrQIPXmVdP2b
n8mIedIzHT/G7M5jWW3zpLq3RPGCTGKHVuOuA5MqOo4REZBqPaJRK4u73Jzwmfj+qp8GojD0YyGd
NQiBVaRFj+z4GKGbZaqevKk/M7H/TbiXSkX790rwrx81p3gIbOEWVemvlaAXR5MaRIk8h4rgTAbe
lTPvKenJw/H7F8yKl6EZ6LQ5L6rGFtkNN397Cn7/hv71+RS2hjA0surUT58/aTIlK8Yxz1rdbHyK
pWZIP/IkfElFd/f9R33C8fz8KMuYfyi3kFTcT/dPaSmuyfcxztKu1nX44QVmsFCqZtumkLW16OP7
jzPnv+9vTp5/fR6OBJWWvmV+DsHxBryyoyyMcxVn/tUQ9M0yoQnu2yUSDi3fCCc8tFb8ATvpQKP8
qVLq9TAHVULH/EiMFGkqLWEoszAZtbcxiN4Rgp7agT6640MFAAvcRi9q01/MIH0ZtfFczsq7xtCJ
T6mthZEqQJybM+bSi9VYrlDbo+8F4X2nG6+UrBO+4PjkcXZae0193ZjjQRuylYboO8fLGtEv9nT1
0YmMJwOAE4TSpsCNG/2FnvuPiSXap0X653ViQo7tCBWJZLn+9RHEkpQS0JoYZ8w6d32Lv9sqMAwi
iOny8UaLx2fT7O4sr2fDBpcy6MxtRLA1s/7KYQBY5uaGbsYR8T9k6OLJAndptOZDUYwHf3A2aVaS
ATfuAEZhAnj4/iZ/+f6wuhC/SOqKpn9Ox7NyxfOwd5rn0ho3Wj3u5iaAWdhPPXo8JWzuEehtZOb/
GdrRtd0rl+8/X/vioZ4JU6wowM1MfsOvFy9JoVpAijTOiIg4V8SSvRkf7dKPITphEqic9tKhefRs
7SkQvkSl6C254Ou20W9N4GVgsbZaFl+mOD0HXXvntfFukhrni7K+jB2GBTCvQtcObQ/BTdMDV5PK
1fe/4pOpZX4CpECJgEdnvpCfV9YAbFFeo3c55za0afS0dYW92Rq31QSZZCC9veg2338kIod/vp5S
GPDg5qeOW/jpynU1ZIIOafBZKn3lxiGlcI381mv6B7smvyPVfmC3v3fA0wmHpg6qxmxVyuSlMcaz
5odvdrCbwugm8X8UkbEv8drnAOKaRrRug4B2VC61dI4qdbFW3/a5uW4yfBFqeJqwQRih82iqwXGs
jLNf4SUQ04Na3ZhF8Armd9OJ8GbsnddRz4etaj74iFZcqAh7rO3bvmzWSgj/SBvXlixdrzZgXdAf
GXmnzTJaNkZ2GTDCp4mqularvEH0Q5IXnrWx3nZTv9X6PlhmKFDciUpJQ1gEwm4LVvTBqMU+Modd
Q9BZpmvkb5j5e41R2WmrZdlulfqDHoZY6BNQLGW4R9+yRaTIGNhm4ORQFASbVGNkFPn02HovfJxJ
ukQ9KczIjNs+ZYLT+tEW3vC1HxvbKNdWQVwvS/tp6nAI+MY8GYZFz4DykJiIvvriWm01oMkK5TSA
fB/yTknRKw3zqpHDIbWYuKpDgzC3CV+caTyUrTjTwn8a7XLt+Qmi2aJ6jXRzn4/los4x//Z3pUM3
rShvU6UEOKRtNM1ylUZHCSKuA691p4wqf4wOujlsooKlJYnjN8bo6EwxYpMVcoIlBaOYUAvFO2jx
D9l7Zw7JOckYGQiKH21GjxQCz8EH7Z3L7BCm2Qnk314M2Xoa+EG5jgMEb8oCLs8Desg15tcDtKtn
xQIUZDj9Wq18Z5tDUQTipN4HCuZvOpTLTrd3Pg2otKnald8oYDmClwrxIsnGa1hxXDQF0AZoNsaB
mvU0VoBSOvNom1Ad0MA9VgOT/qbRllDHfMSg6bazxC5sIMrT6sqc7FQ7SOkrHnbadzstBgPI6Wfr
1dOuK4f7Qn3XC9HT5JJXStgqrp0JUPLIOz3xHJT2msiOxygvf5Mg89VaR7ealjmbBDGwn97YtKqr
QFDYIeFTGajHVwBTmDPKp6lIXgLbefp+ifgiSktw1KOnzxGSpfWngupvEEHmvg2QbWGerd6cG6PA
dzs8Ox9qS7PXDO7HWjsNkEtokSf0YjUuO7kDdJlHOfzmp/9kBX46THCEZWkE8gbZ8HNUYdqPxCE0
qTwHEeeIMunu6j495XNUjel1l0qlV245HB6cKvgodIbnKnkQbJSgySkowRrh6N/k+NI2mhzO31+p
r26MNU85+J80Lf2TKbHIEp5+wZejx4cBiawJDNZaQGuidE5dZcnF/+7z5hPF327MWJtKKkWEZMWh
w11jMvBaCc9jemwyJJ+V+M0RZf7+/7j49jyWsQwqjc+b7Jg6qSPy3jo7zkhKSHhE3vOkBupvPmae
uvzzY3TqHu60RLn+68/Kkf0PXqxbZ6sd6lUWNOtoqrijZp5uYh3TpZ6LMzG5nBAn4zdb8Je30CEo
iOoGp6zz6Rw+dD1ofgAY55qPxqV24Li6A80fLMpsOvtO+/b9Lfzqt9pU5I6JcVb8I7psCrJ4aqFb
nYNi2MgOXZOO98pS1HNcQ+/Iyie/KHfUir/Z938WFJ8vMnpH0tn40NkY/OtFDrM68fAY2WfYoU+a
UV9Uw37SAmOb+sYTkYBXhB0j/SLypBtYP+X8TlX0bZff/36pf3Gz+flMAoWcXSefbnZp+WORtNxs
leIOKd5diF7GxxRh4nusRPKamPG0CMp02MC3b5YdEkxCrI0r3ZweDGc8KIOCaauN9qEKzWM2tyg1
Xi5p2tPtpGJ7wm80kok0PUBKkuBr6b6GerzvQSUtQQJfkgLvZOAnp9RITkUtDkkWTQv8WcqyHQos
fq2K8lIhI1gj1aLolH3aCTwwRrWGKHqYgvEw9sExmbGj9Cc7w75DNbDuKURQSB9Cwzx6Ru/aza0X
4aQrs9csDa8xV63qcHzCobLvdCU8lR6ZkKRNvHhj+pvT8ayW/ccbNdf+Ds5sRrGfV80CrQMtPJUd
o6apbnWycEfHA7iSwjytUMtoGqeUriTLR8UqR0IWHgqj7bt1XkcvaQx7VUujF0WLX/SJM6hhgMTy
Sy5On3IVGVE95KmUC14c4H0IN6XCALEM/ZIADhTr/TB1GzOlzizHej2lseJqCuL275+lL98l1gxA
0qY2z3U/PdLmGA1N6Miz1tty0ficU6tKDVZYY/aZEwjY4Vxa5hfjyi/j/fcf/lUFxBb5X58+64z/
thjXedRBbjbkGYLH1ppyAmqS8ICifp1VyckDibyQPcEm5nCSXrBJ/ifJnoJ6nmQ/3iTqx889BEfq
dmf4mjyncLZc5raGL27JQbhMRbg0h+4pb8cXhm4HmKW/OyPM6+Ln5cTRVdJuKfIl0I5ff72KkjGY
ysI6h+q4YQvE+4O7TjfwT8h6QxDgXazq1zV853FA9tZMJ6WOHr+/BV8lp1OB4me0Td2mQfZpLZks
aKOlGllnHIPnQsUX/XO18CiH3YD3TYfewRhk+jH2CWOkRj/boV2eh85/m1UoiygismPwP+ykh4nc
Iflp1v1AExwtKalVPmdrP2NO7U/EpTqVlbtGBuiaX8hZZ8DTAvmZgU5n/ObqfrEpAQe1bQFBeQ4R
/bQpKRy5nDFpjDM+2Ive+0vph25NbLCEETt7Cn/zIqlftGwszSEjlMwJ/vF5UWZLsBQOdLRs0pp3
GY0cHNOG0Y96bormGIvox9RBaQxrNuOw/s0erH6xJ2A9QN2P0czmRn76vV6BsqjANHA22k7bDA4K
R8O94wK/iQiicoKR087NwjVsXMxZGxKllc9uLp316/tHyvmqe0VSJ98BqSF71OeXKqf9p7aOYpw9
xoqmrz7Mdcz8RktghAYHESRPOoku2QmiwMsUsldmxO64Fbq5yNamVWWUZ2NKXC3HcUnCfKe8SxFe
leW0sUtrNz9naBK3cPswBCvtppK8POjMLi2WO+z8znvcNu89pPIcyzs85KtaMdaTt9LC2QxpKu7o
GQSd8oaZ1lLroq1t0yvzM5VEl+bH7GFNLLbBvsM6Fc2F+XAIcDjDniZW6A5hNPQt6JGOW6HOv07j
+JROzY7+CFFilQQi3DFmai6lQsEJNe6JUvngKe+2lmwS+6JRJUl0Aq0AoWgn2A5LkPJVeU8E8UPa
XJDxvaeFtuCP3Gy0/mSGt4/y5h1W5n2rk2o34ae1AFB2Xo4H8yEgWSzrmiuvHi9t4F0FFRK0qiCi
BucBg7JutM+VjA6TEHuVfxf6HokvXrcYS53ZbTKidelvykCuysKBxjqVu4RybFEHyY2SF5smDt7N
usMA4RSuqiLJKzMun2WlbjPPHCkPcP9V0UdUUDuCSV3RSdhD+FgKgEeLIIVtEcc0LpzpscKgvUiC
5nrIGUG1M7Wtr9DeOtdBJB5o5Kx6ZtycXV6gIEzDmCNmnjZZk64zE3pBJA8dQstF5YQvXoZ5wfIF
QNDUhfgJk3J605r4JfKxOSrTMg1oDBsBysXBIvwwxtih+sM286y3qmDL1v1435C/xSr8rIt0WbTT
Uk1LUhjNK9WO96oYTmGMabGyCb3UeF3qFkcLF70OkDDqtynAt4UyNPfeGGzl1Kx5QSdUA+ND7wSH
EXWRF6R7hyZq0qlvNoIqzljhn/Fo/RCRsjbppardct5u1ExeIV1ickz0ax3tkTi9IWs/ZEko1raR
bEQ0XDmDd55fibmTRI/zr5NbEZAY4PSYAdJyKzTrRnXa2yHuA1dExVofOKQ0ubMWaXmdmIwHNAyF
ZrXluzyV2A3UxrUyE2J8njzAYdbIcVoEdrxtaDVwsF+rXbz3JnE2Onmqc3ggmf0y9O22Ar3nZeG1
FR5LDpKxQIzaDfRPqhixq94vBhsfgyaBaSjTwS67u6JHeCM93LBS8kONSIeDzuQAoghxi3YH9h1Q
LMwo2AMyxfM3AqtZ/uynwXLCl5mdjIKaRtPjD1OfDtrYbwI7KN3C5v6bUTYi0Qk/GsFJ1okC5dYf
LX2jJGO58+kiuvQmsAIDBn4UUkM0HhmpflQgAC46wVcVVm0uzTC/BhS0VzI2PCnOPfmc09B0tMzJ
lBVG92pUpKYpnFstxe83sRV7CzkSxNm21xYGFDrz4kekOTjzquvc4t4lxUPjJOA0xLFqsgPuhA1d
k4M+6iQ+WfhP4VpixlaBXbQ1n6xpJ87RBy83Tnlr7FW73uVSu1EL62M2y3QSd0iuZosYIzqmSqCK
iMo6DXKBaWhvjIHxLhvq44BuTDHCm6Rh9kOQMxaSif5SuUYEj043M26R710nRbWl4Ka1Y6vJSlX9
Uxg6EG7EauqyE/BdRgFZex2DDVjxOa9FM73hkoVXoNz5kKMXxqBafJ+JF9ACeuY4w7aSFS59HXBP
da2Z/TnEJxNl9bssxq0h6j8ju34xcNK5nYOJI8BcVSeNGwiPhh7+E6tvjEXrOfTTxhY0AGGJdecF
D0SLqDss6MAuG+dqGELlpoDtv4D3dMeRJAMBKBGYUB0ufMKVt2LC3czMAmZCPGwxYc1htPKSFz4U
AL/I3dTHOmkdiuhntiVCYMJIT30cP1NjOwer645mWeBSkWVxQ4vVWSsQLVm3yf4q5hQwuvPFdRpS
W4dzRpg9p4WFCOi5OzzAEpluLHTUBORogbcEIVgxqb6aSoYvFXTTIiCNLCeWDLnbg2aQUxbNiWUj
0WXdnGE2AQFELUWSqUHAWeOUF9jsx7IgLqjOm2SPF+BmLPubrEd33UizZYCPu5bgNOT33o0gSq2a
M9WiOV2NMLCjMuetMaSEoUoC2yTnMLbYwL3RUGejNBoR1/smrWCvd5403CcHvPNkus3pbvWc80bC
W+9OPS1FZ06Bg19IHtycDGdpZMQBfs1cURNFlbcyZa+p6TLW8Y+w4qYOuPkXKJrEfhghK7qKMRGH
W+mkzgIh3zagPV0Fft0ODWmFM0zWbAe1f1FrICZekYsfYFi9te4L7WI2HERtTInrzJPxfd1YGJbh
YewlT9wiGR1EBFHsuZZnWC4rlrKcWGF26JuDJdNC9ZB1eHmcnhKrahxMgkG8z5NIY9nD6zYKBmLl
zKVHE0QRrfUm7rvyxZ4N771JQJ6p+4jD63Qeq0Krt7xbRh66G6Vy3OhDV+87IMvHzHbaLfRD8eob
tVzrSgd7oADOWXXpbW/xFype6cI4UMCCR5ybSQ1lC+n7Ved7S5x8YKlqGraGEl5VXlWvaGbjj/9J
RUQ2vuicGfYc+h3qCCMhbqW4GvrCc+kjTg9daFS7OJ6mtbTY9HK7zbaMDfuVL/RDpQKDRRz+ygGs
3I0ewtMeyRL/p2f9swcQq2X8kLPIz+avY2ME992EdipR4r2vtSUofP3Y+va7IpJmjZiD0Etj7E+2
ZF9G9ae53eTEJ5pecIv9mq0mR3CO9at4Ad7xTkMH4hKUpbUele1CFPlj01MfDzb188DivyxEfB/3
9d0cfCnq+M3QwtJ10qG/aCVamb6q5CaHNrgAUp3AhxFbwcB37sMuB0ZSblg0pAGWoYrDLCI3c44l
SUooJ4hmFoEyvvfejLfQM+tHVIyOq6Kfd0ur6g+1NHYIG/f2jGYuRH6p0HdGi2qSNodBn7FIP1bV
ptRHc0n4Y7rBMQnymf744HT21oS/BNwfLX1aTxvdsUg5ThpvScDCGuOY6gIiQPmjOOG9FQxoJdWG
1CBiTa0QskBBtFkOXvNGjezHGE/SMjQb+N5O+W55BKgECl2BEh4B70xqguQK3q2mLVadmjxZSXNp
m4rsVQEcwi7Hm9ZuKwIbqmrZdybLq515y8FMSJKz9eBQMu5ZdLWxBl/G4VupVVq7HBIz0gcHL9vk
HkwTaZf7RKc1T8MRIWMXozzwPXFiPv5CeObaqcbqasJftBp89pE0GGu3bMpnR+nuxKRPxz5Iti1n
iX4QS16Yxp1C5oBZDr44fSud+KO0lb2wnlDSAp4RySnXKp6NSYMB4xcny1aOXZqw3ik9+IjkkpJS
Hfr9iUj6N5GPG1MA1dcD7W3elJPkSKTaqglBtudjf+w5gU6d6uKcKee14GoeBDYU0wahoIuBmGeR
JKcqEggB1chEXh1coerJ4xG4NqygucgQgALWzDUO4NQAbNHzQmf3Ugq+pebHLyKnjeaI5kdW16j3
RjUni7t6NCEou02XSAYs/r7phn1KTIU95doisorCxQY1LsyuvldDeoOxNPCUTM+YZcufrTi0lHcW
1ujZkfrBsQNal4fJtG6YF3ksSfNXb8weyCdsA8m36LjKlbbIoPLATj6YTf3cxWdoUddzaqzdrDS0
+a7ijOc2BNXtQ8sPM7nKGsR6fkpkNpx77HaC7FsACd7A9MsQ3UaVnIqUTnR7vERyUZjRnqWbnN2e
WWSpz+LBYjq3ZX7kMt1K4lYmv2Z2oA0Hdrpd4Bi3Vameq4FzsT+MZ6OC303yQrQceoZ3Sbv7qdat
yBqZjmhAbyQ3Ke5NYnlQm6nYNTmtlUtLIyMnLU9RYrzbbXIKk54zUxmvWxYlXw6LmKoGzucuiBOU
54w4FiHtyjZDVl8oO5qYJWQULqmjoNuqDxNgzjSbHlKP1B5lvLMnleXWuIxhdRNBR+8K/UqGYqWO
zNr0lymGHl7qIY0DI37WwuChseBM4Kw76d1Is7fc6imP51gJFZmDiQ8yp57lpcNh1785UXFTNBDL
9GynwrRbFM6kMwMM945nPyodMdeFucRQemUS7FmrDF/m+4t19b1ktKqHdOwJSSsWpqqdSHNZIorm
1FXwRNASpNlsMukeg6exsK7VzrtEcmSXa+WREGhs2dgJO+8tcIDGYYkKOw6Jw8bHeQjWMGHZIbY+
zAjyJLzXGqKrpGxuR7+9FhpEmqzfqHl/B/16nUXVyVZq9KbTIZgJr2I4xJp4B1q4Hpr6QhjSCujV
e8SGZWfTmiTWdWqYd0YeuT7rkCrLQzGlN4I4+cyPbohJvZ25ahwbQx4rstUORHa7dt+9GUTJ6crG
k0+qwROpR+OhpfrG7fbi+xFyRwJ3t+3cdf2+awEC4R/dOIZjuiFIpATt+VmNkaptqpais8+drh5T
kVySiXx0/ZmTvyvMG0sfj0RrIsqvdiaxaQCl621TPFrVrRGGxPU2O9poO8WalqAx96NtXg0WOcoW
giGzUc9l4HEK7E+K4Z8gfG6Jwlp//wu+aOXyAyRyRamZmrQ+dfKSPsDc51j22bPGB4NADhVsTB+K
jzgOJ9Kz5EMzAmJHxvr9537RaUN0x+jJNOn5ILT5tY1Jhnhrmkz3zjY0rmEQr7E1h8MMG71u1rib
P77/uC8Gatwm+np4mVSmTZ8GhvzlnUF555xFPr0FDacjKp4uU36j+Prqcfj7x3y6mhqyuq6mk8Sy
RaHdVtZWKXCKYLPiNF2MZwIKrpqMFuf3v077oo3IKA0Zo03vzEJl8uvVhHmEzKOh0Meg8FBbxY7E
esoAGAKVv5rnTXWe3nZs8LmZkB6Nvp/y5mzPBKq0IM9VrnNpk+3cnkQcbZWWFkQ+PXz/Jb940lCl
2TT+GCjLfzSuOdBrZjVFHoUlm6yfHIEW0VCg8TsBjmdL2XtVtOXL/ebifDUvcJgvSp4y5D7S/PSo
OYSqjQaa8HNGilgzAg/EInsTN/2mQokd+aruds343JbYlpACDf74u2/wRZsVEelM0kULiOHu02OR
IY03aSw7Z7vgsTA1++nn5DyBIuBCaKhXXVSvOT5yCO40lu6qbddxaT2pGS0DSdbCb5Yt/avnhekN
MBYWZax5n54XMidyRelth14rTZqqyGmllmD1Co5bTSo2XcdYx6tvae6hQo2gIeLAmWmuYaFvMEyD
KmtonlZGe1f+P/bOYztyY9u2//L60ICJgGncxstEGnpPFtnBYJFFAAHvzdffGZTOU4lXT3VP/zRL
pUqDBCJ27L3WXM1422TJMzv2RT2rk3hdR2Z//u8t1m49rfHI9rX10AyPSSu+dQmpFZl1+883l/jb
b6QFcXpiLq2vslINcKMnKaJrL6lf8sQ8rQP4BZERGkbdHYsRSmjTYW/QHWA9GrN6yRqwPgZOt8/S
fpfaHZuPT327OtXOUNhgoeahcJqGywQrINT+9DUZlooEOfhsfo9KKuAsncX1po0C3Co+kNKx9RH0
42tMXafhaEiYjxjSszUqb5Kg/ZEm84ddBTeUuTc4y4tf3Gd/s/oEFru+S8/GQ12r//6nwVikhgb8
Wudf66qtipZ7JK77JLvx6eSJxnp2srN/vup/N+4MQEIjnf5cWD9/lZ/ecR6KgpNpG1zLic7o4Axv
joA6IoFMWTn/pasA6xqyeDVwTW7qCKWnYmePKx6DnCixrRtzc0fF8kZPNDkZZkabzkL4eV+jMwmc
pg+1rFFPA5JpeGs1nAOvCU3bxPHJNJrfgDE+z2uQhL5HZ5Dc+WX3i+/4dw+vcMnsZaLLxOvrSBdW
jlsnUcbyIcdbBiaHJJdYcihy9LjTGwD0jLNS+9Ls/PBTD9mXfDNn9L7F2fSW592492qtcaVrgq6Z
E72N1cHJsGvJPjttI+wX3NVHOdHEN7gFh5rpmX7+Rc5Qte/M64EDM8jZfK42i2WWp9LVtbLdqP0/
f9m/XSsZLLo2EyaP7fnLWlma5PlZTWJce/H60or6sgzGk5VuwOzfj00WBqt6Dmx5kVvV3o2dXxQF
nxz8L8PNwKMJw1iZUgTA1V/v4LGZXHthE71RQbYx+9c4PbHjG4JyN2OBUHLdMIujLRhtRZLC0bvA
ZMda04UCNl+MrSWp8afDAHeTs6lqDirodjLptzOz+Bl/S7Ke2lW7xaTiEeqS6mo7iHeVRXp5TtRk
fTAQNw7wj1Co/+LZ/NsFiiEbaiVcAwh7vuwBVKnkWY2ZwdzWYOFMNnZBSzAo7y15W6zpGW6tU8wy
GjtzBK/IvpBvFzcJARm1ZXLdOLdYvEb4tRt9L+iOTo5IsLNfFHdMZZ3B8vted0RRSu9EpMT10Ro2
DAL0FoORxosFkbzp/N1ovzsAkwP3OYNjky0cRtJfTBWdv1uHPAGcyUElDO3ry+5i2EPJ8DKIrn2z
VLvKTe4n+htbN2jnvZHY+xIVX4nwKKxXSDmxaPKjiuAKV4M+IrtAfUwruhVRsqO7lNBjgHcjzL1w
jb1qcDH24mqCYTQuFiFILkM1bZfC+3mbNdBjnEzONA+sdTe46CboMmgxIoZfumwn8wAfda3jA2rP
aoNK8sPss1/srtbffX/qDMGU3kci/XV3pU3ZAmtN4hvUNXerXVwIxXyxLK6L1jkChUIEYyM4VeAY
oyp+rzJvb0zdBZm7F1O6XjWGGyZmedM61WlrJ8kv7sTP0vrrQ4aez6G+lo5J4f/Xh4xT6WwvkWEQ
j5afyyliWoBTLRZHs3Qu1wwCyOQ8uVnBgbcLp3XSDuX19w/xH+PSL41LroMX5KdVOXztX/9AOugM
+//6Pxfpwrr2BfPw+z/6F+aBWAqPM6dJWgMaEE1t+BP1YHuej1/p086kK4A/UA+O/1sA6E94luDW
/KtryfsNW5THuUGD+XA/BP8W64G756e7K3A0ScK3TFtCm5D/wwEHG9xaHbjhd3q7zGmZABfZ6IHl
T9fk+vcX/DnsWt+kX9+GQg8BihWg6ftaecSQz+yAWOo7h9Em440zZB1Hv5zPgCAe//mtvhxVP78R
hj4GrWyJEBH14/5zkcO0Dxd51d9VGYzebmAzsZX6gKns4KCMLw1Rfv/nd/zbL4flCyUKEiOkRn99
R2pKWIlo8O7qnkF5B7VbcgHBJSybZfXe//nNrC9nY/39mO3pxYCcE4Gr46/vBi9g8Ke2ae/YQpyD
YzPbnB26dWA/w3ZkWDaRv4TyoNv6VfaRjZxJPgGoUNBpbSZkRoA9mMBCMDT+54/2uVJ++ZW5Xz2P
RwbFIlaqv360tAualh2jvXOB/cUWCV81FPuNFUF/9payO8sq22LAkj4GcQbZpxchnxqV3dghIJzX
762L4KFDSeTL/EjKU8Oog5W3hAVYYoHdOD5yw9WdSej01M7v5l9Uj/Ay+Yh//QqUjnSGELRIoJyu
vvo/3T2RRwZjj67oLs8F7oe2vpuG26C86TT8ru8W99rXQDxlvjHO0tQHBvzZifDwkscA9AAZLgdP
M/Uil2TeRHP2TIfWXpBShWkGX9MrYLSfXD4AfQw3QRGA7Etc6y2wSCgGgks6q+b6saaAtAD112vm
n4YDMV4hu09pImCs2YDz3N5CKDnxnOmHTVQ9I8vQ9qczb6UEK3klZoLjxeA6JcES6QVNcuvUyhJ6
ucwWaGBv9LhJ1WMBP3yi6Qy8eTfb5XA9iAAKhxt7u2BKoCq0i0tDJH81rTqUTYplvSof/J6uaS/q
cl8KRiVJ9BYXvEoAL4kdM/FPRdQ/2D50D1dVd4Kft4kotPsW1WlNyf0pSZ3nH7ag+9aCAwYu4VoX
WaR+qEhiL1D0WRMUOpY7wUJgZx0n81RGwzllJyhrWs6TS08kj8vXeETpUq/LB31u7rApCleJkTKH
PuYQhrx20KQcUrj9SIRtVoCOE8bLSHYYOPnrMegc4g1G4OukzwDSP8xWfd4y4PuMJAgSsgwcc4AP
50z3rYw/etuh/zzSs0HvvhG5+D6ubs+9TOlvgQ1Vwp5DiRDAymsO4nNNJ1CUnJ6KA/EUzdbgw8Ec
mb4ny/IyLcttFwc3FKIGUxqPjqxVH1NzxWfjn5At9q7kenSYBFKTAOfzqqtpZHQV0V3H2g9yM7Vx
+hvEN9LH0Rnv/PZ2d+IueQHCA/F74KaXhgYs+yM9C+KpeZACulqzuTx2JatCp/XL8UhqmWcyf6LZ
tqArsB4ZWIPEScyzRrsWLI/7qM93SXSIA02S6/htmGqcydUkdJb/I4ZrAGeF37ZbmKPUAdM5M7Ne
VepeEoRrbIU5XNUmhXCr1EUG19n34NK1ikWCO4KAZRtDmSnLUEJr3zgiXp7mTOW3BN+wFCRAf8D9
91tpt6TIV6raVRVYNLo1kM/m7g6VxUPcL2eOU75aMaoUx3PDvl4uqoSnSJYna1IhdlhX77ZbWkQd
DdNys0ezO04ItyIazijnUBSUsX8DgfBVaPZ9VifVaTqMt8ilvBsxQQ0ItA4YhaC1twZxbOUE5VSt
bDfIgipYnG29b0kW3dAQUoyLBh3SSOiN4/dc4hQTZlyik5GC4UvNBRROZ52bi5Fi/0WCJiZIQIOG
sQNWv808yCNAWghkXxT3EK2OzBDHMQd6z1zjyTG8HQiQ19IsAGcm6ryJkcoQuLNAFLARkbnLW6Xq
s8KsAOGApyCueCHx2gydWZXbKG9fDNk8BmS/aNI2gebGFg10BW6P3/DzVvt8Cm3JTKk0hlv9k0d+
/lGX/L3+g/anfe6z3eASb6o/OKgERNsq8q+inuQjP+svU7s5uFX9UVbp9eia5ySdO6ctqXVM/AF7
W6QMVxNLv624Pi0xQC+A7j6AfXJeGn28z4OnEKogoi5Yh8PYzD4+l5rMjfpthT3XnztSbHuuaTVq
QdQijsuiPoLIfAT69JEWsrsWaCd2VTY/BrkdbcsBR1mtEeOeedbqO5jtNt+6giwdz2CT5KCKEsfj
U0V5Ue4yETG9qxZG0LxLJL3LSCDgbmF9z7EAjMVYbCAcftspdrVyDvqtNvDyDqxSEx+unR/bRFZn
sSMvDY+eSZe4MB88feOl2jhEV2uGWE4YF6k/Rf4xxv2HWa7frb540NIrff1VW7z2+g1SrvskqW+I
VT7G9ox/J4kaKIZUIVnEhWIILU7JEa3OUDnfol05p2NTbYqh5y1s+OlICCiK9E2uf4MkaYLziJz7
wlD7IrBRt87Mcf3kJXG6u65eHiEO+uFkI/5JUQBtPNp4ZBwj0KykepV1R5iIrjfEzAjTKnu1b2L+
WPHxMC5NaIF5CD6jEzKtftfz5dkSl7aOUCB6jBpmgtmOF5DIcsDDjOT85pyB/rLjrkQ2x6P96WEQ
qMMGK//A+vkhx6oNVT+9NtYMVEV366EpsRa5iPnXIpEXZeLw8nqJG0BNAmllJTTBv0ewYU+kgIlY
F8VzbRevIGWCne2mbP5YozvjCbzqQ8dd+HkflOOMXNIQIRxJJthc0p3dqrtkRlknvfpurVu1tyYn
HJQkedvbsPGDskxj9gmvo++onw48mbeJTevJcrndZFZ+c9RVRIA2sgDMdO7R8YfzWYgLvc94Br+k
dunSekG6lMSJto4hHbJICSCtVWaELrICZfso+oHedyCLnGSHqNczS4SbDPeXcNCjzJ6ob2Vkw3Xg
Yr+SvXEn2oAXid654bmySEEB7oMQTsv5ypjyO3TN2aat+5ee0KNN1fd6n7OOcI8eC8Cdrd3famt+
aEZldmrU+RxmUXwCWmW3wPbaljFecLXOj92UpLddCxNV7yPWAt0/dlBvEmrk83xv0OnYWzgkHn0i
CnSqwY7zqxx2sLojGi886d7oYWSh4f1Z0NIwTXf1YIn97LN82fXkbqZFHNreOCOg3D3UYwv0EZAb
K0B2sVTRMedQFmpgKZlmVbpVJM/ZRB9vll6+WyhQqb8+pLl4odE2l+RcFuFSIJEiyOcmr92ONDBi
qDvjzkNFj2GSyAOqV9aFuvgOLinbYk4hO2ktb1hmM3oBwOWstNIdLxh5i6bODWjwwjmf0Cg70wOk
bfNos6Mzu0aKM1DvI7qfoc5odN2kY2XSuvtRWNhQ/bc1w3OpCPy+mhG4hJNZmOdOW9oMvAMZJoqS
KYaBt6ruZtGQPL8WL+hYu5DgrJPeHvsbv56ushatcBnDgmqXjkK2rs+yuSWGyGRCHTHFyDzyaETX
QBkV6W2aWsdoch9mn+Wg0cQ+I3Y+onXwyb9ad5HVxDsZTZdSefGTAemv8CS6le4ZaAKIgTIv9xZc
CpjsRKm0JM46KxnFivCXxOE20dxAjPvRro7Sdzfz0otoqPMLQbTyZsmREWYY98uy4wkOihLxNmBV
4k8ANGkQDIQebyPTtD8MRTafcqz8hsmHsmrWPWcBCzZLDggqaNohj+Xa+T9iuZDUENB4igtS/zLN
nqlVcwlwjSJyNHcUNM9mHdyJqXqetWhxNdEJDGVSbY3MBt2tJvCFPLcjhPG4gpaHzyQ7TcfZPvY+
7OZoyqMwIqvqQPRPuW/b4XX22fLWoWIWPC+bEmpOZhpEMK+ERqGw5nJ/gnVmeYFv4Vlp3o5onAOr
FLNmAg3P0qyR4WoydvK64CyoUPeU0bfJMseNVxunyqamd5Zik9IiVZ217REadqq+Vp7ZAv1MvQ5q
a07AmAYAVZOdnEtLUWDEpuR5Xevl3VcUfQY4fwKjVLpZ6Kd/m7SoezQzZC9oKHcm8rUNA0J3jxr5
mZD7Brx044TdEsx3Y15ekTLOgGmK82OFN2HHXdkcjHTttjbF+1PnSowtbLTdJYNlco5Z/DLkVlNr
X41LGZ33bZw9Y69tvhNnnKybWDWIhOq+uxR5vJK+2wg/2dfo1Z4wXOUa/zeTPAYY7UpQE9xkFn9k
R3jnKkzbWZQkni2e/ZCp4TRuCprgBvMgKQo4VEN9sgyy3E1Vfp53AFmiqjzJ7PQxkgaX2669M3MM
Qrp4cpeWUu0Yj4i9kojv5tilsEQJVhOylqXFM1HXiDTa4odVLUVY2JN7ss41uGmjuUyb7iooyK2L
I+xNReDxKbxonxL8hS6KlnHqZdYGGtWyNVrCcpA7h/WQIfb2gJ5FXvsI1utsVWm+c1ov2nZGhZJD
zeKKZwWXweqkZwLN4aFvLGfvZf5dHLSPhlp3thk3D0JmfTivhXea4r67sNLRuO5s28CgQqPeX0jc
TAuktbmOB3Pxg/OrZuEk5KOnEhZvnQooUjGEDpvsWEXNWY/0BQtAdhmjzMdDHFv0swGbG75hfm/6
5NKl5NngnbQ2UpPQAwIjqC7iUxSM6KXL+kcck+xDUDauA0jqqWaqsz6Li0yH34mqEG/r5KPBHZ8h
aUEtTg1OTpCcF81pHzWxvR5ht7vjDA1d9cuj6UDtRMN9XTrqmrQHgIua/o6gAA5805hbo+Yguvji
tQQWT+c22kIJfFKaI89ApT8ozZZHAg+PB9w8tzmBVn0LAy+FRZ9kUOkBRRI75qtj2hI4Z4jiW6IZ
9rmm2Seaaw8UlFBEzbovNPW+9vGQ9XDwSYEfnqRm4392WP7Th/1lH5YFQI/F//8AqefX4jWmOfvX
Tuwf/+xfnVjQuo4bmExd6U79DN11gt8AzLiWhapH/N6j/VcnNvgN8CG2KzxXjMqwD/7Jj6ITS8OP
mGjMwnQ2EQr8G/woIXTn7i+9JxZRIFU+I/FP0I2WZPzUe0IBGNk9ISS37ookEWZ5f4HaUVwbpDLM
23nK0jOzqMSWesS8WFzH2M882YcO7A1WDXFrjd4NR4wr12J0SZoyd79gpF5LIgNMsgMcq8bF0r81
7asaiRYYZSYhFhI30EZmu0kEVXvNYe52RRi+p7MD9HFK7jvsFEAEXuMhuxz0OoDpvD1TY/Uh9RpR
6dXC1+tGpfzHgHoQAiT7dR6T2JtWya2n1xv1ufKMcXxh6tUorUzWpXH02L2ZGjP5bh7awtwRYfno
s5zVKFj3dAy6w7DG6oy8kgB9psf6l1BMrGVsbEu/zHcmFKAoHx5LvW42egV1WErjjjWVbhDqOL3O
pnrFXRyPtVfFB2aIeTi5sN7qMfB3bjFcDW53aeq1u1DSPZGNU5ALUv8wJY07n4KgJ9KKZitTF/YA
LFGEe2bkM7hRpHZ2Wcod5oWwiVe8S1hszkwjeyQp9KTQO0wcFedpTWDT6jcnlmYP1CMtl6pBBN2h
uyyGynkgMcSC+sX+JdnIcr2jSb23NXqXa/V+Bx6PrS9no3iyPjdE53NznHAfXIpohebP8HnV+3Tz
PamG7LltZwxgepclpJ4N1/ncfEGodFBR9Jbs6N05ri2wzEMfnVQTAZ7B2INJmA95C0tdSHfdspx9
X9YJ4owcxq2QMeobp1KQ+/3p2IxVAHq9O0dc/epiE9k6iGHwJC3MZmXqhCbHIC6lWQN9rwAyI6s/
7YzgKuiHl5xzbhQ15klcpv0e5Ss1FLEyEGIGoicYgJBNooqtVQ4O/NZkW9ZSi/Rad5MpwjVce/Y2
ZToI5oYe2xjxf4jNTyn720X3w5JOHKbGunWs9TZeKNArQSii7RGdgPqSUycibnOHILvfVI7yIFBW
PyxCbokubc2TAHboZa2A2vvk3F6h8TeQ2dfWrUdWwkOJNvGhG6eH0ZisR+IO/UMuFu/C8LLrrKqz
bUY7kqYTo94aUlLvi5sJrgo+5+LJVPkur+uPxPFI3R2Y7jLeQ9ufReFoZcc4996GWb3Ec+/sUmc9
itggNcTJtphC/ddB5Dm80Np8y/L+G93mnXAqsTeK8s5psZEMuA6OoiJQw2tITSJxbj1aej/1rd7Q
3RxfbqslXi9IInBOBMFs1Pwz79In5hGnxRRyXluOMsLi1vMSiD0cn2SfkXrdyNKD5XM3N5amP5Pc
4sjHDM8mFbZVbcw2P1cWuoNxSo/adokCGg/HlJ1bLgf6SXT7eonQ8ieIt+l4HJrW87fkidwbaUrA
kZGdj1yYjbUaP6gJ96scsSL4FyiCptApea21Ns2NmGYirOkswdMcw7nhAtZ+q7bt6oeJgckIs/ky
btBlTqFnzaRRmoDLSo93Bqw+4bNzzGeG2EnB5LYi9BQDqXCCu0YZSWj3w7UsFwA2ThO2SX+qRNbw
TLbJjTMMxS5Khxei5nDNpM3rHHF+HWr0Z/Rc71zTw6Ch1nAuABjMnnGjcs1XcCg3TKdVpysBe4QE
kb7A+p0chTuDXJtmUiRAgWLKIMKqXYez0TI/msAsz0aSQrb5WM7guGS1S1R/TwLjCT3LR6PB51ws
dsBsHAV1bmFdLDsK9m5mzdqgaNL86hzp1NxjRlDuRLE523BxCRTecwzDCZeCW8AkeSBM+XKVZbOF
jDtgkTVobHXJezS2P8ZegSyc+qPfFu9k6IlblrerMQA9bObEvESOMe8lwAR6ze4TcIhyRxOZsl7R
lZ98bxMP0Z4ROW1tQWYD8rmNaXfJcai7mNQ7T17Zab6GSow1mQ2CqQrfMy6Exxnef7bnZd6XxiIJ
hW87etEGtlG+U9eQa4r3ut9ayjhbArxpdoLTJCXQ8tqxy2DbieYcf9PWcRa8jlj+oQiCjS6D0KjV
08QwSclubsmbnSn0fHleZXTnk7osr2Gn/1h0lkyvU2V6nS9j66QZ4A71GcYO+wUP212t82gqgmnI
awkABpNVwwaEfZ+YyF2doOA2TB7BvE38UMh82oxLe17o5JuhVTiBs5lqNhguLIaYeB68YCdF98Dg
wQ0XMnTSgjCdllQdPoQO1SVox60z73yOTZ/wHWJ4ODf2O1NH89Q6owd1xLYhtcddx/pGYOcAXUyk
z39qz7JP++WXtSdQyH+Gl/5fJIdfCs8//s2fhWcQoBhH2AofCJrc/5MAfBaeiNVcLTZFb0t1+VPa
A+oq8DcWKWO6KP2z8PR/8z1sxvwblCEId/6tqD+t7/m57KR0tZHZys8PCITji8Ak9d1o8NqhvcMt
DhMNiFigm7g/FePXv7/czwKAryobxEWQ9GiHCV1gozT4MhtGAZjJJUtyGo/OZW4mum58zPFQ0S3y
yS8fTbKO8gdMSRi/k4E5wDocqtI6r53a2FB9JJu0sG/yjmiEwQlrg2TTf/6I3t98RqyRkBUcYMAe
iogvBXjs5qLPhVXfWaq66kS93NVk4IQWx8kjS4zuUrj7VfdD6BbXO69vip1oh5rhU+t9SxFF89Ej
G4UqMzg6xcu7iKIZKL0HTVTCZLYY9mnw+FWlWc1ZmuRha8tnt0WmV4xTSDmWntvEGJy0RXALTY7Y
q2S1YSQEJxFlHguXDikm/2XfrMtwb2cpiYaN2HNAUKcLABDqRshsIouQy5qvjVivIdjBcFOkg0s5
nQSTPbzQYoGRlyYvvRhJQmjTNkSraO1bTaBm8jaFTJozertk1vUwqvPGPFQwq816PikWpvaqbR/H
AcGBm+BrJs/6pfSN2wbSdaG9uf3iHb3JZzpEUOqqcdi0LjiC9PVmUnW3Xb1hK6tVxPTNF7GTfv1G
UNVrSbLjaSeQTgq6UhGQq4NsRjP0G3ldlmxktWV8U1pPl3bdsR7O8IbRETcM4xgMqgyN0v4GM/+7
Rfg8TULrbsQtbzGtG1I65DK/tIv2YwrsxwYz8j7p1H1LxUZWu/mUzM4Sdnh9FfN/DjiMiuo8KL5L
DQ8HufVQNzW4UzONt/Qd0yvbI5WhpV8MTjWrdyWS4Y3D1H+YdPyBRxevZOpxJf2p27lNraex47fY
Mx4t0OXJBLlqwdiTG555lQ0g48ZlHm68iLaoitUFuwHFX5qsu9gqH/FX64b19JlhBsBgpXPYG1hB
O28PdTEi4QgngBEETZgOqcEenKbnGbFoOEnT6pBpyjpUPhJZZv89aEWBLVk+mVVin+Y8VUPTYghP
t6smtZfMQEnzys6LrnT2ZIoUp07utRtjMMAxTXkCfz0pjtVY3FsRz4FvM2vIm6ALDaFh8EmLSTor
YC0qfk9noO/eB0TY+hMRVoYaD8HE4LGmIxfCD9Fj/cU6VesKYFfU/Q7Ewn2kVQIQhShh6/Fmjoch
tFXTH5pxfu48WW4niRw5EnF5BeMC718K6rKBYW9rmD0orpZZznRi+P60m5uOaIAE2IDsoo/GEMNj
YFfR3uomj8ANOsR4u/jLIFUvhI42mn+E/nTpfqxmmuuxDfbpcboxCngQRdue1LO7FxZkwSE5BL0t
cHNJJuKNGEl16s+NEim1M+UDdwmzHOJUDoXP6SdYc7VBl3zfru0xkfZblMrNogIeisTsgAtHE+Fe
L2ZcY5FOlldziQjHYlRSKpqco32ixjHgYi8XkuH9nBU3c1AcZF/4OyeCu9lj4ETkwzBKpxWbfnwk
qgBjjtlcZjrJeIr7JBx70zxp6viycHqLu5WruKhuPMSS0djs46XIs3nvaP4UNiB51KYwPXeuGIbs
2sJ6XGM94x8Zt4oi1l5VeTQ7rz+YI6rOOJjd3dy6/Wbol+WRvYTfuVovmhH8gSqKJz+WeyRNxZ0l
u3Fbo1GhX026tJOI92qa/I2JXWaD0/exszEtFm3lc7RbvBtNHiCgrASBbaXEe0/BEzZ2nxdV2U7G
GcT9bnkN0GgyZA2mndVPkELw5Vqt+9Ji6NnlZhOQZRk8OHF6S/okSGfaq25S6ku/vkbKxP8wMTay
5o4jb8xJwEHnvVtJSMTiTCPSz5uTFiV5aOKeP/gj/U/DHZ/WjAVoHPLqwlkTsWuo34uxvjLMur1m
wMygSnJTTQmopN4u7sGQHcZ2ZbdLJaOvLFMnro4YV6tzWSFZe4irXp1M5FFvRh1J7uNV3MtJJRjs
IuOsxGB/gEDk33lWigDE9V8xCTHCB9YUujr1PGJStVM6Cd0NyFerpMkPJslJN3ViehL1BHIXnB0a
NcXbtjVs+j3RtMuqBbe4ki8iqRgt06j1JAM/aoaFwCErv5y4XF49eNt+qR+xOcZor2LYXdVLY2Uv
yGKyI6r+JyFi9DOoiODG0IFZ7MncyaVprvDPHEerFGw6Crpbe4swfStQMdQ52Jh1HKAKmNl3qTTj
T4mAx7s873mChrg581cwED1Zh9RVodcTjNAI873AfJdkRrxnMztJ63UG5Cy3k7Pk3zBySZKK+rY9
daxSawC5WHAVxizrr4Udz6dEk9doPjgjtDN8HqP0OAHDf24JQf2ICKJ9ySJq+62vzKu87T3CiSQ7
RQKvlXAVr73r+qhh4bMW2tjlIocfMXvlbvG9Gc0Rv1c1jJfpHPCY9Xhzxnp9IGFjZ/fKJHSh8/cw
g2jTVXWIiKbGqO9wY5j9ZeOnTLYi756E3vdct7rmOT9fVXxet+NLVq7QhJ3L2sHAwmDyrcdSns3F
e2OTAbnGHxMsklQwQSpwAIz4/euKjb4uwmQR79MqHwYneQwW7/4zrquhRU+sc2iX0V3qTwffHx6t
atgaPumicWHGcIlYu0j55TTp0T3whtLG3p0iR2HVIrM92Uuk+5GNWwI/e9iv4scqBwsWbPw903Yc
2AuXGOxqoiqsG2XZzHYzydhzsGsEBpI/Tul3B6MfOVSCnWNUAf5n2aNrGt76SdzIaIG7nNA7KpYO
isUQ3Ft+/61q1h9V0nSAkSg/kjPbK4+MDC/0LCFuXRiI1hMoy3O6/9CDukmeTaZ3765E82l0DV3R
LYmV5R3bbrFHbtXde7MBNcpOPBWmGY48eiQMO6JxRQcmbqoSwgRBHtsVfES4lNw4qeOXd4pQ0nAs
iA4xJgzbOd9owUGyDRbrUTKY2mf5qvbUPebZkq6m2iZR7HOvD+6sxwgiv0QjsBJ04V1B0WGuRIjM
G2Tf+9lrx51nx9PTHMGTqLOK1EG/evDzaCsX4xLhK9hJZiq73snNDW51Lisxp+a3aFjiOyfBfe5n
5IAVBXldqyRemau/y2J9LEW9gM1ChFlfQdEoH7RIQgjvPSpeBjJO3ZUeRTvNDxEZRzimKFRB24qs
9cgwKkB1KHMbYANNDUY8fnKad+0eO/9u7H12O7J6HHRBZluml73XOQd+8eY0ge4VRw67nLBurZQZ
rcUUxp/tDYmV76XulCndM1O6e9a6xXWm+2lOB8lk0D22lmYbL2Y8OEraD0a9VtdccaqiBde81VbH
yMFsU3027HTrLtdNPJysH4jkkGYxs1xb77nS3T5P9/2YhjX0zEElDLnUHcG2gXq1QFQtMZhX7oRf
fT1WVXHh60Zio1uK9DHa7pRctXrf65ajV5rUrroNqXRDctWtSR4FNAl0K00/c7aR5bLMLyoJJ2p5
ll67gk8zrhsc//jlrdQ8gdYQ1l52QdG0N5R7lVZIakZG9yGOh+DAZ6UFrXI/jHQ/1S9kfSiClc2X
ep05rvvq0H6tdR+2SxaaLC45UAy841CWBdUJGbPbWbdvTfq4EGVJopyTfFNY8REYE0gU9CJJYNHB
0VPbUs9vXT3JXfRM9z/9g/9l/8AkvOKns+j/8BCcfH9tX7MvJgLv93/1ZwfBJ+yWjQuZuf3JsPzD
REAHgRmNz9RIonj/JPz/a3Tl/kZrgK4Dthbk4ngP/uwgSPIiaUUw1bIELU/v3wqM5Az/pYcABBBH
M8uqZZLsBjn3r6Or3op5XsbSuR1HI2YZHXSu2vy2Grmxm/MRNZsBe3IvY9WDCW87NI/2zBqF3JU9
bSq+i4y+g2iz9UVY5KsnDkmCrszOyUGfr4bFzJjNRMR6wzg/5LgZiBmX5vfPNDoRxdEHbrxvq41S
spirDheV0zfgidq6PPGbYEz3buszXSk41J9qQpMDw2MT5LSSBXEYtU0NT8VPIxhkkZ+PLqMZo91n
sJw3jtdz6CpX6AmL2FMXJluIyy827i80n20Vgon/Bv3rwfGi87VkL3S9z3zxnHew4C1FzoJ8yRc7
UEY7uqhE5iL03pcLdr0momvdBihNOhhZCD+YhY9YnRCifa7nxk4s40c2M3VmLJKHs+3fc6kegsB8
aMGXopAqroPZRmLWDu8IjNCEKraoDF2illo3O6uu7EMu3evVNc790YBSgV6vdoP7VWAUJPhoftBh
by4T+W2SlOC0sn1SNtZJ5Y0VJwHjwtHjBMqUoIhpIvjetwCDJFNIRzw2Zbcc3NE9sfOsO3NJPX9c
h869Q50X4P5K5Tsp7VlozAwQAuZmHFu+I1mi8cO0aSkyEuPS759Jbyxh9z0CLvr/BR3dgQ4rer/+
TNIUuJZG5FwZfeOd1oofeEv+7nwFPeDB4tS2q02xbW2In70Z3fhdYL1NQ3oOkcnezPTvd/kqp63K
hmWbB8au7WluFQ6rOacJ897P47uxmx/AW9z8N3tnst24kXXdJ4IXEOinBHuKFEX1mmBJSgl93wXw
9P+GbP+VVlbZX81rVq6VEigQiLhx7zn7mDOndKlqrrF0W8d8HuzeWSeWaa403x932LDEdsyJXyab
krKSVN0oKVaRaRhe0sE/cufoXWBM3ToGx+KFTHPX8SzYzeaw3u4rt7eYI3wj1ZLeMMf6joSJbtRU
Knsn439Fc/xvM2v9Y2VU56SEhZhDgovKTtbKpGqe4UCYUfcBTugXmhXGM90XytvUXg7ZoDxwUHHX
kIwmzxlD2vxaDmUONJyt+U88fy9jQJVMgWwBCaSVlNZIhsy8IHUZbVYci+OAynuD+fFZahl/o1Yt
K7O4hqhU7DHNF9tcMCzJdH9CJN+/2Hr7wRZlrcBVO7hs3Z0WIJ2Titx2dFFWsRIh1MOu6xlWrFDJ
kSWQJDnp6DWRlEjR7ukHyVOJ13JXT+aeQPC9kjbHmvAJT7eRJrrwI0kg65WrYAhUbosZbZhtQlLM
Up/RWtEzOzTHdQY/jjJ1It3e79QNwaGfTjVRmKIah4aWb3LHxBgxnCdkSSQs9y3ThKzwhmK66bPw
3JTJUSRiCWCMe5C9d72CsdElIEazmFZMg7u2p6pbuhVZ8NokyCNTgeHRMRw3cdwkyy4QPNKCBAg7
tfqdkD6cGYDDKx9pIUdtzvaAT5OYIEKoNRkh124bJSunCmz8oc57Ur2WFRi3wBFvxDTCDStMaz0U
SParuiUcxmBmRmgCWWycIQv8tXZ6Lsygoh+ahdM5Qdu1DZTaWo9Fu+5S6zNQTOSsc9SachZxzows
6+7K1jeB59UfA6JkM8UI4jS5tstytf1snUisgtTMT31mMo6Kk/JgFADH6ICmTM6ymsqnCK9y1Elr
27IZKEnG/Yy3P0K4tafCJH20RuBDcZ9WcFHGKLvTJ00+DX3K8T1rtK0hwWpmsZGfiprmVDe6K0bh
/NlCPdJtG1Z0I6jKIguglVGm7VH3dXaGLCc0WJZintFphE+ZsVi7GoEikzQ5MrVmdmgaBYcwDm9y
Xbt8mU0MJbXIdrfGqJBf7KfwXAaumYNyXUcVlWAnCg8o5XPi1ygNe7LdWU9SBpdsIZNILHjqITxv
1RG3asK8JqexyTeJSvEc9AS4jhoZHjiB00UT6tEFOT3dgPJGzW1K+VTBnhAFD+NkXk+yL+5rt3gq
XH0zBrG2cpR2Ok1WlL5k3RjPsPGtg5Zr0WZGC507eUFO0HuCpZ1+BlujUAv0y0oDqNQ172yD8Woo
50WYEHAYmu8M5ScKTI0Q0Sr+rNtu/CEGDDSUpjdpWBKDIDPFAwyrPwu/UE6F01ZrViFG+Wbt1Idu
NIzd/wq+/0vBp1mqiSnxP0uVDq8Ykl6Hv0yM/vihP6o9ajpkkjpjISzov9d0f1Z7GEM1aj3wKI6A
HsOI4s9qz8RmqtnEieHBYzSkU4P9GXRnfmmYaJpiGaWL9t/Ni36RKc20CgBK8AbQyRnfa73MJfeg
6fUOmlbVryLm7l1sdVtXCRDHttPakG6EmLD4h/HMrzXm13VdF6aebv2KcR9xdmSd7neXDlwOSwgC
eIlWxQ4s98EBMO8xTUIYSlCBpIGHluCs1EXgId56ymwwOb3xFITpp0ix6Pz09f2b4da/uSNsYTpY
UDDrrAbfZltjJstKG7T6UsjycYyLQ4bNJrOG50zlhNtN4d7AdPMPE7VffKDYIqjp8c2alhCkcvy1
5NZ7a/RdP2outvEuoGXm067+J2fr99Gg/u0a38v6VjNKReEaFT3H/t1x1v/9jYOQYBg4gqEsfE/s
ycWYoBPw6QfGcusT/kBXwgmipSOypdJd6Zqy+fsLzhO8n2ed8x+EEoN75mpAY78/uyPFRJ1FWXfp
jWwAq+QWI4V4u4uy4MWwwHPTCUi3LT0/8uiL5B/spb96d+fLayrMDM5rDPc5Ff6s8FPpEMkhkt2l
7Mj3toPsdTDVc+t3t3qb1cj6J+60vZLSMpeFoNBmg1PCesXAxLgtAowB9eyg/ft78p0i4n7dlJlD
RUQAQ88vXeLPukOlUroCjc4ltJDNTpNGJYfcegX/6SGfhLOM53GFU0cKvTKkJNhB8QxOcX75+w/y
b542WxUW51FbCKJbvr1GYWVVVdcGLX6RBrE2WMvR9K1/WEZ+sYfjuGd9ZgZtoLbkqfvrV+AMWsxg
zW0uhjVcpch6W2NcmoxBydJcKcL9p5s7/75vTxwJeLC+LC4sfglmciajohnOI96JJ387BBwtfEh3
J4uJoaMzUNpM/kdtr+zoH7gevEbzDfvrtRG6cj/J7VSZ8AvEBT8/bhWHBBE7RXHJirekNc+WCaxu
yFzs4fGHRDlCSLKqoOir49PA+YYvmIy0YFGqBIwJxSfnc5tgJZWKerCYJ5StuCob8PZld8WZmSEO
JFHb/GEQ0KbRMOpVE23MHQ/+M474dS/zTdqluqdR2s92ufVMsU6VNzNPNlS4j8TmYRgTa2bu7wx/
PxINoX0XPcW6hP9hcpSeRvC7yCifrXS8Bwv4YEJLeK1beKRFbFVYstUym5UwzMZ9ozVW7B6IK5vm
JHW9uAxS1xYFVlpY1V4rjVNkBrsS9vqixmB7Yzt4TnthLW0koSphdkD2wftpIltx6IvXqkhJRQ6H
jRIYnJocI9+URbJV9enWkuJQ5s+EWOEEUez7jGCgqts40bCM4gD4SXIhjGNjwVRZueI40mmM0mUU
hHcK8jedRLoeGE4+pSHfSjfsqq5QvWp8kAEWRrnkEGdStIZlu4zL/NJiEyo4reNOXxPGGHs4Ed+i
/NxWzFFt/6iEqMfUnKmbe+wC5sehBx3g5HYbYR2yyLwx56wipWXOMnTWIvavFGwhvlMd3Owhcy0M
XivRb52su+ryD9Ut+Q79VTDOtv3niDlWzXI14fgb8KCoKkEbEoGtGa6zgm/Td7zGvgjjhxyqlXBf
hxEJSb2W+UMX7lVkBQpjiXabMboMlQ9NnHJnQ66RFn0oCQwfULbdYXJP5qCvdPVzmJ2BXFkx7siV
9vdZ+JEGpD3JrQTBE/bVOsjGRdJ+jITr2f1NlzNbzZmgdYn1OoU7geALG+7CSu9dExVGtdeCaKVZ
b0K9E0q6c6sugrC+JkdhGu6MALCg+uAiKhjsvcv5gyLDY0RcB+9GVK7gK29V+402c9bcZPYL0EjU
B2KRMXFliyE+BZ2q9WPAuxvS1tamZNvpdMAgYyX9g5WdJGMQdSzfrby9S7a51q2bwF/hKfLMCJPq
cMBnMBU0eS0eQ2aBKqaJEVRT6F41uFhNDAZMg3mgUGYQXk4HpHiVNIWlbixLQT/Cta+q9gb3JNYD
hDLpFuDHAfHjVLzHNhoDWGfjU3FhgfdofKQaV01D18MVj63O9k/GcDLG99x8s9gHlYca5afBqKsA
34rJrETGN+njGtiy6r8lCKID1OQhg11qUAR7R91+rpm+DCXEB/EqaAeU5gJHCnig+6a+GOWtDH4Y
40NESkaKOkBoe90w1qoeLtVhXeO3yFH0RPZdhEIB38SpQ11q6oe+R2U9d9RphHH48YqAiXiCz2Ib
a8E6TqEws+JUmjcWOADpF23y8UMymSsMvpjnsbprQICYG2f4CA06U2DoOe0VQXQ3N74rJ+BrNyFP
LDSlObsZZ7Fh3flI4fUXa3x0bNx46o0Gcd0fUC1g90Un3rfnJH1B8b0CtleWb9hLcQHiqPYvbQVU
utiYKV7Kct1AazbRRzJsqZCFjq8K40tICBU2TIzO9BSfg3HfVbAxTDyyYlVMV2On7fC0QKreM4Vj
riO9Sd4xvI847JvGDbe1tW3sfVst2eOznNR9pqQrTS9fHSPgXZdM+tirc1bFKX7BTo7mEw9n+0Od
dQ2PeJIWc5IFJ9iitY6RrJYFHNbewWOqFwkTb54XZiW9s5iNALYdrsG9LoVbAKZKdqgutwYiMbvM
l0NkM+9fhB0s5IDbjZLACgxU2tckYi3RP+4tuE1qPBOhg5XA0sn6g9s+J1grZWlo1zK4Tfty5cst
0hPMNrRTsSD6S6Aka6aPvGHrPM9Zl2MP3eauluG6Ei/E3x1avnkS58EM2AuHjigMsGU8FIueyWkg
o6ULLTBrbpMwhsn4Jsqzk1GSE4vMP5clzx0fqnitAm5gcGbl5QYdu4gYGj5HTWaXYP/LsNZ3/U2d
z0ZXc0/yG670aZHyKAb1j0LAV/YMP/FanK6kpQzDXma8FE26DqJ4M6nVm58DVBj8+9qSiOPHG+DK
kE0cHtg2MlZJy39VmnmdFdlSAEhHL2Sm1mMte21ZFNZmGkEZSnWXl/QfkFKcCCpmqPikDPYGNfIS
bYQns+K6nMI1YOa3EhPuYFycQKxVRTvEiTzEAUGgImbnc9ZW488TujsmsHAF/KMarsVsaXO1uzx6
73ymRfpn7xtbLYZ6T8yCWvsr6T8bdn8lbLFCwYW5XbdeywHVU4dOuflRV/h7rZNdMXTX6jXtVQZJ
c46BuK8NqBulslKzt1iZNmUJlCGBQjF3CUsvhWAuTRYDq70dohs7UY49ceZhp6zTpnxvEbBEyoNq
Sy9BMJv4H3ZoeDlmbrPSNiFExwIpjOuWKlTiD8t/8QsUZ1l3HDBpA6HLbjPzrQmaBXv5oZJbxSGi
gB1CzYOniJaKqmnUroHXRM0tRpZ9CaO3SU+jwLGOJk8Z3LsKF24X91uQd+DJ4qXCe+yY3VOm6/jI
TXbfVO7tEAAn/PZmgs4fRFun6a5EBXvEZTLY5E9pX63iGLG3U3h1GLy0lPIttkIHeqd0Tqm7xPuK
PdxXLr5WPMpB8aSj1V4VyJtc8FzKcXK9vDZJZUlI/kEEObZyJ4stA/Jl074pk3XutdtWS3aD0+y7
Qjmk5ZLx+oPafAS4v6HR821Cw5/iFcfIJabGHaPJS6VhqsyQHtDT88EhKra7bHp6bm60GktofCo2
BMfaNvmWAe0hCRCJAVtZAMVAIahdi9zeO6IzvJnZLJBnmbxCJMNyj9QFT+8iFTEO43pFHb7tY4eq
BaYd08umxIs5eqAd+Cd8WaUgkXsyPTNwQFTXyHtIecrFrmsxHjTQFZKYlQ6lAVbDs5LKJ1E2e+y3
Wpy+Y/a/H1WNXCKAZ4mOdqDMwQvxmuDyRe1h1guTywele8TWtYg6c2UZ+wY7Oe26o4pCnNb1Ppy0
D6cy9p3dGEQKIJswkLxoSrQVsbKpsyMz3nu9bmeVBSmuzgbZjJ7WSGxiNrJDlTar2C8Y1+DlyFpl
M1XP6hieM6JbYmDgZi0ejThkBETcTNLbXlZ/GJJZsQneJx0jDh+QGAwt2FiMtTIs8ZF2m1HdRBAG
p7F6xvXKIeFJUao3lz5uXzHRB/C6dsSu9+UJz88lx92AttGzVZjrSn9uLeraFjpsFDN3csMFQKlF
6pfn0Om3fhbjj6BfGXZ84Wns6RodHGjHRbOjubEiRmk9qBW4GnqwZTAt8nLEe0FCjb93rPiTduhS
VRqUNPq5gOq9lBYCkygGOEeMNtfq63VX8jr2yBe+SIdd9DmUHCrbNif1tV1qPTuDibyzmJorzU/J
knSjPeqmmPCBaM8A8EFO6RJszfPkhJ828Yqwd9ol07s7SM3LlByiKOFMMHZ03CmK8nbOe9cQfjQZ
AybCXJaB0q6xs7PcoTQuw+U0llddgwdK0YcbawTB3vS3ihEiEXKXRTIdbMCNQyMPYJy2IpvhInbp
xUYH4ghsLrkzgedMPTPMQX2ITBc3e6k+JhXBSlP8mqLxRF0af+Lg6BHothdHp49AjtCDn/X34FQJ
a8iKd1OGb/CK+r1J6jahLCOCyIABXCKolSxkpor2keJKmHzz0R1um4ytIbLLhZ7ph6YTh2HoNrj4
lkb+5MTxdmzVJWHfO5lV+IRADGTAeYr0aIbY/qjh4qlE0lO+O+Oqtuoe6V3RrBuTkcWYcXz3m/jI
k8HLLC+GCeMgVXEhEHYAWco+kacE7ShUPucXpcjyCxad2ey8caxyHxTssp0drBu8x01IzeD04GJD
JETEAATIKEa55ch7HkoXvod6yBzSBlrtumpcJBs8w4fIKYK9PenBIYu1g1YEKiDfiXDRSX2bdcW4
haJq1zuteR0ZOVSrJOSUhrEouRUaPBnSHMsV2h42xyyTsGCgOCjOMJIuh9wPDgmDr8ZH+YmKNGSW
gewRF7E+VtusZBJZxPpNM4XRPlAazy7SW7Uor/Si1NeFPjyaeoobhrAlChr9LQuUN4k7jcKovkqZ
G66JBnTuwyw8OYnQr0K//5SiwLdut6HXZ8lVlOaILkTbMWVi52Bod22GJb+Nif8Gkuvab3Pitqjp
zeCOkSKRIX6XLWXJLAYPoFwidZ7j+5ib5oH7VjdjyzZBQeoHMKgYDnIsRq50PSRhtmsQdSBU5Sk+
MkB8TgUBFKqi+xDDmQXkltbtB1NTiRyzH8usZEWRziW3k3qb4CZX84RqrhePJVTvrYMe2bNcyuk6
7DDX4X7jtyyjZk5Dq4QMjgirwYTNhhjmTE+lMtaboROnTFoF+lfwr0HmvPuWSkCUWd5MrryZnIYY
I51AO5BxlwJ6/SpNB/LUreSdvHrW7S7D10PtnkdE9LmdCC/jLObzM/WoV+rtpPb5Er2ke3I6KHEo
vjMv1QPLU0xj3ERKpmEzIuWoy9ioB/UpcgWSdoPkNRWI2rqogcQZVrirUMWsEqJaNkiUkOUSeL6m
eM22YVuFh66Lcu6vlS8sHx2WTMDsxJi+JqtYJpEGFTG5iZLRvQJ68VorI8lXWftkO0a1tXq6CYVq
e0FpYtLX2cQSU7FPKKCGVUvan8dSw0zWcE4DiKIfilpPXm1KBcZDqL3mtcNorY+ZIUWcE4kQr956
DTqJ6Pq3SB+U2ySGXNVXVYo+Bx2E7Yb052Qpr+KWSAZWqByjY+VfMeT8p+bVrz1mGqUzV9gAMGyY
+rdmWWXhm0MaWF/KsoR+nK8z37zmOE/eZ8pr2DjOD99PAIjX3XbSoh2PDKLZ7Edbdjv2m0ttY8b/
ahL+zwL/jzYkeuSCL+A/z5XuivcwCr7JiP74qX/JiGahjkCbMWt+/gSRMm/iFdRUxzK+LO5c5s+p
kv0b+VWMsmG1f+mO+KE/p0rWb6SkkauLYeZ3sul/Y39nXvJLt3LGRgp4qIiVTPD/f+1WTmmKbhQB
72UYSnhp3UeaR0CRm+HOzzB49tUNhRmprgy1W6bbkin3YI7WGnF3/KUpOgfA9QpenCw7s7lAbqkw
zy3ceXBezYrbwiWcNYgDe03yDAFltngr5pE7XoWWCbyTJhwS56F8ynS+LHkbk3lgz/bJgQmxPfLF
RiarroyQcLfRsMO6SwdgHvzjeZxVN4gBQoXDhzoLBErX6K4Uu+84wiMfAMS/c2qkmO0sLQBq9G6i
NdDQHNRoD6YkPhuldjO0FR+80Fqy+FhAwHSekTofFAuZyCxlsGdRg4W6oZ5lDmhIJZIn7BtNHEzr
cuj7dTsLIxTbtk69H8QbBALIJmJTAf4yImIidtPrAeqxV7bHxs/2fWrvq1mAkQshTw2aDHcWZyRj
Iyjt02JlI83cwBuwZ5OGse5nYceIwkMESD1ma1LWle7CahNON+hBRnQhGfrhTRwk/m1IguBWG+1i
j7kJqZLj5V9gysR+bion2QxGv2bJIDq2vob8V3jsg2dGODQBs4h00FmvMvXuC0yfZ9+E2OgUODHz
5mLVpbNCZoABE17PA9nKy3GWwvSNajyHszwmUfeGBLZZmMhm9DBdV675OelWf6XnYhPWICyB4u0l
myd5TQhOatWH4UKlgFR1p4ztZ+Aq98ZAXCpKYIOaovvEph5so1oqm8LSnjUpXorOxxmUWOiGaHPa
Sryyc+1NdRUsPIX7JCxNbkNDYjqpBrpJtIuaVlGW0Ojx3igZgnHJ6XqUoQlBP3kOaxE9sXaCdgIH
tcAqNI3iqMlK25rE+3SF/9y06rSFY0Jbu3NIsK6QsEQJIveyqeFcjr5NYhYmUq9rnGFZaxb7po60
fzPosykgjpS3MBtwBijDXlTt0bf4ABYWse1Io9Q1j4UcMcuYLVpr3p8u7Dnyjsm0rDDI7/O0yreG
QwkOi+Y+g2GwiPyxWcZTqhPB66A1VfV8VRhNRwcZsaxlVs966ybbSGRkSjSnqUFgrCCN89q+7FZm
pPWeXdkqn7w6+RbktBFY7FatJpwrOrHOxBSdUgKqNlWotXcq3DBPLaSc7dp02NpIPdjEH620RN7Q
CsuuOU7kWzCfVAWOgv9ZIQAYxX+whglEiV6mn1WUWTejUg+IdQdoM2DMVmMo22VIJMzStFPIWd0B
wQl4f6TjtITKQF+5Y3BuOibcOTlyuP73hoGfoapobOP2+EF/6A0kHeuJaFnBatF5nTv8SHRzDgUL
nrC2zeVgBLCPecCaSuU6x8mx84MWom0jYcSTKOkZqaBOa/lbSuoRMwjCpYU4B2LZBA+kPHZNbryr
vWrfdmMe72pTH/DSi3GZqDxSGjFOpBGf7IAFCW0zCV5dXm0ItHqqo2CPFbG8r7SJdDStzBgETdNV
b8UGkiAsOOHgPxmCYY1b14DSihpwQN2dYyPTt6DYjUvVmY+TxnFpNHtGtdDBQCgh6zcbjZi/Sc08
JbK8cqBhnBnNqtEh6ixCkECewPaAExKShjmkc9ZleqenYbgNWjv36lyJjjWa+/ukc+AyanTXR47b
SjaQDkLgclv2W0z/H/rcE59sKk09Yn7bDO8DKGSacDiqhwmkXWVj/lcK4xEdzamsMUp2IaaHPjTU
a1vq9joGqQwoYIxP6NcrT7fqV3VAHj9GKcMQDUOnommeDeSDk/bcjm2qlzKU180o6pWf0W3QK/Iv
XcR/tGmWmtK+tpGerjqkU7g+bkU/7hxBvKNuhwcW5vr3mux/9c8/1j821QY1wX+ufzZdnv1FVDOj
qL9+5l+yGsuC+0OPD1HNz/WP8xt89p+qnJ/rH0KAMGF/8X3ET9WP+Rs1sUvMyB+/7r/zYM8KoW+z
WpSzBsoaVePgSnX21+qnUcvQgi1YX4goVC17lYacXkLiQcmkyutlAQHyMOWh3NcZoDYk1WJRBUW6
60aNKVz/ODguLOdUyr3sjHzVa/YEfCazCGtQrHcjN1n5VL+Inwxcvp4gKvpU9MwCdROjYyJ6emE+
9YQaPoxyKvYm0IVDFI35USZ25UlS/4jlkcNmsDCW4gz5SBKLAASZtwcO6KCus3JYmzM8BL5iYi2q
XnH3oaiaQzpF7NqV7TluwQxZoenqyrw5VkpwH4zlpVBpazrx6FGHUjnJ1FqSgZTsS4zQ24R4u0JM
R2rCx65WhnuXl3hhmQ1uWBtFW4/3EIANf4Nfmzd+lXxOXDcumusxJyVPjkSH2+6YyGXW5TWdcKXf
Wb0OH1r6951GyGpo04oMpACeWflkeLryAbOZ6rV6wrKtUEbSUbQhtqnRSybC2fttLbR00E6KAtOl
hfyA0c5pr1M7OIaJvR+J8GOFL6utHxgMjJVjJ9yVGyeUooNo8dICjmG16OZlQ7B+FKwjqBPvjXlh
YcmjpJwXm4pVR7D6+AN2aegvqWfOS1NJEPtKnZcrbV63ivK10gICSOYlTS81pLVfy1zeqgQXV+FD
NS+CBNWfKAQe63l5lPNC6c9LppwXz3Zg0sliyjYX7QBuAjVhpe1YccsBDKOtjy9j526KeVFO5+WZ
YKbpvpmX7HBevI15GZdxcaclXbk3Awz8GXbzpQsk2QMd0tGKTXzCbcW09tkdpnmbSC2DrWPCMOXO
mwiwF4MCio2lZofxO1gj+tTpW5fdJ5m3obJDolEMOkMwP3im1+PAFGTbqlp3unLFkG0iC4qlNm9v
Dftcx36HtLbaZPMW2MPoWHKWP/GCHdN5m6znDTMfh2EDhDDeMY23kYGzsWrssDFxJMexGz5bPG5L
p2Pu03bTTZAk1bMMtdwrU5CdfjjJ1YRReRezk0OFD9bqvLm38zafsN+rLZ3nDoA3Qt7OQ68FgXOG
bGfUCWYbflQ8I4tgKOJVzTNbtLzhXGbtU2Xkc7nRf1Ue/VcRQjViUZVoBdCbqKSRWvZIz0UAESfC
yOiNmrRumvqhNVqFaMbpEvb9TsXCWCTxRahoWX1/2lWOeT/ZwywlehGS5x5mU7xtRVS+AKiA/VT4
8VqqOnDrpO3Wek50K3slHYzWYUZrr63uRTfq+zi2nhUYAAX9AC9x7WA5DYikO4VukYu+oagVLMgy
t7zIxM3gF7rB6mGc03EwQXgbtOBKp7mW9ehszEZpnkp99pzZE+TvMnpJRux2KJDDA7DykFhdi0Ss
MI4ZANpeBMPpkPZuu01zpoq5dB5o2bbemPeTJ6QRX2J6Koue5ObFlCnaWkAp9qowwk8bJt16DIji
1hP9ynUZ1cRqf9sNxV2Hn3LDnSQkeCCINK3jcl2EHUQlx97GZKpehpxpKsnTLjHmZG4vBLK8ezPU
miW6lPYqChm5mGp7nZumwpHJJcvHLFmqrEbfuQF9ZFdRMNPjzS1cGqSpXu6VLH7WjXZYhYOOl6Mb
enWj2b17k8mEMqfynwpROp7RpO9ZYAGpaqe0PFSD9DeTMAOPTqlCz52BwaSQmGZUww8tKV+jYaDY
dAavdpxs2bXDjxHEFX5XH+2CkdsLDazbTunKz1IF2M/A4QRpsd7a/chhyvBp77K9oDofrCNk4itH
V6qN1iPucGncLsLAfTQ7uK5DN+BVCOuLjmAmZqWGAMdgJIKl6eFLGb3RmCwiaSBImWP+owjCZkf9
af4IiHa4TRBPQwfXw11ZD+UWPhah9upQ7+lx3CVx3yxrVQGAraOaID2simx9EyhBeVKnXPVSoO/n
0E5rksS18Cil86KpUl5LxXBoTvr9BpPwFS62Z4dXZqEllrLyw0xlGADFPi5tEhXo9B1EJurPCpsw
U0winOws4l83Df3Kzg3qXaUuaaaXUIwa84R+vUZeorxTwb5MaW5RWgPmMgVym0RnJcxA6flKY4Jg
IGw1KgqVcaDcx0FEDFaqm6uhpqcgGkIB7LAl2ZsjhayHC971ccEySg9wwtuH2b+6MQskC3N+xKJq
ss/JEdaKrV4+ZLx+VdbDC83FMU8qawUhhN2tIKJBgN0/tRxYEVtZ5jozknxtZRqNDq3ed10+oDKp
35y6OqedQvydM6Q3/+vO/V803+6s65xrtv9cnR7m7txf6ZR//Myf1anxm44U1oJA83s/7V/tOfGb
YZPcpxIyg/B6JgH92Z7TIQGRTsZP2NZMteQj/NmeE7+hpqR562iawMHl2v9Ne+67dBUFo2aRPGOa
kDAR6n7XOHdNm2hh5g7niL0JLVCHQ7bfmD6xCIV21ibtOp7MMx+G7lTZLBlHn7PgnizPZ8yBq0Ln
///p7p1/JQp9E11/fSAKZT6UoAb/JbkoRexiD9YwnEXJyMAq79J6uIbGdvaNjH69ekvG+fbvL/nN
5ThfkmKf/inydyr1r/ybn4Sy5Kc04JNLeTZB0+BYvwlj/VlKuBFZzMHk/z8b/+av+6aF/f1Sgr47
in5NR7j/1+MAyECL+KJBniNyKvIi2Rf8ZX9/ia/ksJ/kob9fA/EvotQZYvo9KnHE3zf5rcAS9TXm
0Vx36Qs6aFQHrz6zNw4Y1jEXJeGPzNcQFK4SkzkATvKbSPUfbRL9AGOtpDpsCqKbUyj8bC3xZ++U
j5wqLhU8FoZvzHiiKzo6Ryc6WBkw+5Fl3SlhU5cYxcm2O83W9IgBJszO4ST8bAO2ef/3fyxE/G/9
5fnPpV1NNJcN/P4PtexP317T95gSm3E66+YcW2APEAtGiO70oNplmiGbhCOyVJs+XiPeqD0Zl8rB
6rWz448fbtgZR6NBCTSkEtp5vHdDEiwnFTOBmLM2yiF/nWx+cTsw6nbzWVCYaefewXJeRjb0Crj8
8BlBIY4V6VB6P3OShn6dT+wsetQuaVmuO7satwzP9cU052aqSg6NKJAQLgQ+yUJ974i9x5U3vTvm
dC4UBr2pBbClGc0nLYkJObGeqop/MgSEMYQlwYVagu0+15USZZqPWCnpFJAI09kJx8NXgEJG9nc2
XCgwPu3JUt/0DPT/HFA+6SaNY0bCqZ9wADOfgnZmCKRjyGRTPQOrz2atxLioKNwJR0+Y9gUPGWz1
NdJSrHWN9oIanvh4aDH81nbZYu/TNOtpwrfRpvO971HyxlbceTheS0+Nkr3o+WXMGd+VmkiQWBtP
jdbYKEeJdHcGd6VO6adZ6xryLv5hRfWDRzCjAU5eSxDwnTRD9JrNf28ddxc16y+SZPqtOqZHkVuQ
e7g7soteUYKdAa/N+sHigH70iciDlhFi1S6Yy5E6WesL2+GEpyT6vk0UixFjxxggeZ3ILUW4p51K
s95GiBq9HGOmn+S3qBU25jSDQBAMltBEKLr6uzQmXaHq1HOYdg0/6G9sZmaaNU+iFe5hNKg3Zaxd
2ZGTLIX+XJXjoYFBGyTqQ+BefJxaA/rYqoiPcVedC3BUDdFPyBGc1SziqaLm3GPpX3SyuotgAlEY
b0Ad36mFtdNVAsJSfDCTjLcOs5Oc+AMX4n5h2TpPQ7L1u3rHEG87hrO6xTQPtalcF9KsPWEz6ZO9
g0t12ISYrLN0U3fJobFRrBjTbSSZprYJY4f8pa/TfaxVnlXYKLQc2nEjCrDWvLjkaFTlZyR9hBEc
I0NiIRE/+hyJdMJnFf//sXdeTXIj57b9RVAkPHAfy7v2jt0viGaThHcJIGF+/VnZc+eIw5Fmru6z
IqQIGQ67C1UF5PftvdcWl26RxcpiO+5Qrjxx0kk6fDBwgee8eKkT98T245LJaV9N7nXfGLdmULyn
NsXHhfW9tvK7UYiPKaNioekfPegLphvep1KcsXLb+DiDM38p73QsOP0Ph2a+lU54aibqfska9735
ghP8wAF0D6FnNfbkEjGAlBVEe4gn7EPe8Tnv+j5+oWUFxLr8ahvl2mGJsZLcx6K4PhqLzhliV0Sr
ACJm7mZZhUwowdHMEGwKA+d8xX/I7YpzNnnHqKmfy2p56UOwDnGFH42DcE04dLnYdO7K2mGfX1Vw
R9uzXxUXdjoFIfNs7jBhpMciSC4DtQOzorMzw+JF31cDamyodumMvc0s2cnUbX+mnxct2RM7eyZx
IIphHdm8Joxce7exvwqmJoAR2UvDTmBM202TyOf52dKJ8zKJd4Zl3MR+flfpX56c0zPH4pe2aKmw
SZGIjGfLbzC5ASnie0KcNgBcS9odmyfMDHqAOvzRXWHfzZ5/TpOa2mz/FV41Rp3Z27MBOY9V+b33
sq+o8q+dPT0YbnRofeOwSHtDjQReVro8zpMdbYGrvqQFXyxzBtaWyoLrBht3aLlT8Yc7xQfdnF3s
rUnOSdq1L1GRHwrfPqFp3TuFd6wiKm1iHkiRcK5LRKTNEvDfaOf4zsr4aiFUt85a55LD2NzS+kxJ
mrCoN2pxJ7qMTe2o1pA391Qp7GpHvDlBHK+Ik+tSt1dlzw+4UQoAQMtH6XiPuTAOqd3vKZSzcfG4
V2bVsRAxaFP1YgnZJ3psPR1493lNXqxtYln+NR9lTFTc/C666i0gISrXnUfrZ10nUKa8mX1U3Xd4
d/3i3Fs0H3Et2aS12z6t273yqBIqQjyPoW6zwp2ebqeRnMkk6ksyszBLa7YTBbLKStHuoP/YVpUY
ZvJ5aO8Kx38EJHuLmvSStcSt56AFmF29danbbPuu2ntmu69thiyUSVecoiY6pj+obQhwk1nLCTdA
dgMhu1nTS26tOnFPGIByXMat2qwuMJ/HVWrEJPgroBUagbPze7Rcn/wyfzCIs/nRj7ob+r+eLaMh
dx3fZC7gHbB/C++U30f7qAwfDYWNsq9YppndJU/kS0jdUVh0xS2uR1am0jQfXQ6C1yqz6+soi+EJ
j7gEDZdALQtJPK3utUrib7gbvI1ZzgLDlmbKmNyJhkp8rdNmXEeegyVnjvdLStfzaLrr2GU8nPPh
gWK323GIS4hYmE/suP5Rz357yiLsKD5ryyi5K5E+oq5AbcjKcTOl4HynRrobeGuvfd6fpN29LEqs
gy6azgXMvDnBreyK4NCN0+siDDJJkLmv+rnKv84WRW7sEnh2x/5ArxtYXsvum63dSHkIxjZlpcJq
omycd8FekyejP7S4oQ0KDQAUoDfb6ZYoB8ZjvRmRomgAAta3CzmRBHjHVVkU19USf9DLfqG45jEL
29NijC9eW2ICdgRs73oLOPKtZYfXajjz6D12TgZ9xtg2mXuZ3QQgElesdrFs56qEZuPM8qoWtI+w
EJlwojrNFr/LCz42/87NqJlSCVOvPQ1ocIneCAr4VtaIhT3pyleMAl/gpjmbrmvLayOzQsw4Fk7M
yqJnZGZvWGMsvxFhAs6mTFieygbkLoBOVLK5Lc6R8qzLUvfVnZFxyFso4Von2VgcWk7DZ2m4p66y
XtpMxU9NL39MXnSDhzzHak3LRTyGybrkgLLrVVEfTQLzazhQ167RF2veQL4c0a3sP/tSG+u4RMi1
cTuRGu9ttZ6q9FaUhtrmkW8/Zcpvbmf88xgFxvoiqHj34/aGaBj9Rq7XbEm2j3svjwvu3GB98Smx
UsmwvVNROUMkFCBCUjvZNgGO3plOph37lvk8tzFLqTrYWaZytzZi2G2USHFJaxB6eB/9vYpBncmo
nji8K8UHlBhABF4LkObAIj/HwtrkwImWJqO1iN7SxrciYwVMDXFr8vBm9jQWOhjzT1HCJ9oLs3OS
1PGLO40og/0itkYycNdwghup8uEUGHvHG040J5RHswGTGflLvKW87Rr/HqKikf+oHN5Ezy/fTTdz
10UeQKSzXOtMKd1N0Bq6eqhj+si77JiJLDpYphGtB8N97fggIrlF68LMvrYOsbnUpVkLHjsYVDu6
1EZwGXxz3PmAvnbI39YGaWPblxMNUrF/K0t0XGr4RHMYzM/bOneCtB89VpTi0JtDu5ZpJr8Otmev
vaz9kI39LQ6Mb0GlajLzjihZgYfpnYeB5GBMYJQyXz3wl7owCmrD3YuyjK+ntJS3DRwx7NhGvPX6
MT5Qa/RtofoAD/w074q+8Y965F+nvXXn0XeEvHk7yLpfe35f71jYuOtU9WrDF+RU4IZg4exOQm4a
hB2SCNF56ez8lpIHDLJIC80lcYglQbP84SeRtwIU5WFAidTGhkf51bIMpI5mCa2zAYkXvpxEZnCD
HDNs4y5rdJ9+6+RGvXag3FzNLlkv0dLqZdgWqVO4grgJEVHNjYVGqvn2WavJmzjFu3g/K1gXHrHO
VSu9j9KIoVH6XOLA/N7P8YSzzX4n6vaFpAEPZnAN46OJlw7FyTxmBR7XgYQBXXiggzLlLpc+8Bgq
rDQH/j6wQo+nE4hDVuj2grtxTsUG6bXgjVv8NZoJaSWjZdUWyG8Vp8K1LZxo3eTEsNrBGzYqrq0D
x/rh0c+nW+bGHr8kBVw4SRkvKloNOLlcwbTYSMItWH7I3OEF5VcBMjIyYX1OKjBTD3XC12MukQby
J2BdhyphlCnVDzdfrlsz3bOf40SBDCH65Ww3ODKmlr+xDqkyS9zwiAn6azYn9Dg4LG7FgAHVNzg6
zjexao81aRKTbyIlTJQ18dpxdoeq3ip8924YsQ5N2LMT13S8+EOWJmb1dL72MTuDzG/5x3SWpDjV
prsJ+M47GZV5sh1uyhwSUYuQYSrORcs0PUqjgK5Sq03Y8KTuZHKJBw47PH1XMN9PuenRcjQjC2Zc
VVVscxCuPlZUFhK71Cu2EcUBZDlJCaW1/SUq8ys3M9n3lx92G23MFL1EWNO9spwvds1NK5UY1MG0
Uv3m4ooJjZshc/dmHeC4rrZdkV41zk3lmLeDW76XbXIYuS241khigI5EOXVbjddjUqiR7eD32SXC
WZ6d+ogp26ZRep70zBjn7yXVYmsvd+ztUkd7dvo4M1KfmTC1zj67hylmdNOIgHxxE3KjOSW1zIMS
mc13cHn3HfGug1t9Lfrwm/CleU2Dc8Y9kVeBRJBsAWYAsEm+VI5ushPzh+12OzzoB9f3r52uOo2i
+TDr8bEsxQeiAyS6+NoL+h5ft/+FrhB+V3wo2B/W7bR8s7v6Led+xQRFcNM5KkkuzY9v+DHvpLO4
aoBZYcdgKLdnTvQThZbxwqq3cbMT+ZTnOuY4aftfMt8+V7F4cpZ92dZ3ihk8DI+UM+ymdN5WPGRJ
9F21I+BosM003uF+D1jm6EYTmNvG+nMZk3fjM2df2hpmnuODkXFsK8sfnzsag185sVlKRNHQbYMc
LzenAby2sf9F1yl2rB46vtlp42LC9b5AwEPCtewtFX9Eg7NCXHxWDqoVzw4WPI4Qw8df73h+cauy
4IFj7ptsSYVN07j3C60AHMJIA4yK7yLm7dQ1MZiYbwFkk/9aML7/vyy52RGaRMz/d435J47dwzsc
/D9aMP7vP/P7ijv8B3Zi4v0Ub2seHVvNf3JN9E6O3Ta0ut/4dr+vuL1/4AnlXzZHX4q5fRbBv6+4
odiBjQiwbngOmwm23/9BAZP96TD9aSGqQQhw7ABScCDWOIRfPBiYLYizDLG6d32VXUrLMGlQ6gL8
+Ut3tmLlbeea3IziDt+Z1z4RNHaK15an3hYpTlnmv1IlhROzwdkXsGbj65a/lh44665C486MO8QZ
wPJApMcu/rEMol+HtLZd5sJ7T8lhwUlnhTBaJrtzKAyg2I9zO79mUeIf8954TgxShzUuCCuuaZrr
2/2Ek7EJCP66RT0eHXN4SryaGg/iYkUf3NO1ch1Cszik9JtQhBS9i44o19QIyOV+f9Ug7mt3Z6vG
QyMnGtqyQGddNjyaH+1x4HRajZhMgjHlVuFvqafgkOGxbiDc1WyTon8E1w3k0g5P8+BxmjDMtxjh
cMddu/tWiD6+nVVGSapvnhzyC3BqK1MXOQYKbilxCoWrYYJQn2ggQuMOB1GxzySJmTHQpNHOihuK
5Zw2x7Til3JNBUlyCTWKytJQKlfjqToNqho1sgpEc3WNKdLaVhpoFWq0lachV7N2YjlYssJPbxYm
rbHpH2Kwojy82dA2CZM8No1a2zVsay/DpD20JovYcCIBirWj0R6PQbs94liggnJzuTY56ZQ6cOZx
an9ztE8k144RZEGi07y/63pRz4vDZjfRDpNUe02Udp0I7Ce+9qH42pFSaW9K8GlTmbVjZW40r1u2
N1UfnELOdENr3yGU5zyOWWThHWYOdPHANNbigwPjExEX1Qti45VgCmktnDOO9tCgaXq4B/HVzNph
MxbjcVTVPfL8U/SbB0e7cbQvJ1DeekoD2KZz0p1T5s2T4eDxWYW1Nx3MKSWsHWq4fR91BEy95spS
3ffa8KF51e2474mjHDDRtutMu4b6YMA/FLU4iehKSrW3KGA4kJy1VrHZskxtg+Z6zDtouNJPv9RO
MfA+N87HCISP+Ajmz1UhaD1XfQ2w2benLQ2aL4qTh9S+p8Tlk2iQ515VozOeGK3GczDHI/ExnL6d
7W1zz3zQJ2ePRT05oTu7NJovoJ7ZR1jRDcUOGY+mQRyDRvjbnNz0FgYvdH6IfCu/Kk95IU458x9p
5KG+NWX5lE3jtGGaISLYEomOW+89oOmSAYzMcp7aHLa1q6ZTuhQW/+fOaZk+Oga9Wc7RGlv1jS9h
pU9MN3FdP5tx9NRGzbty7ZslnJxN3Zg82pO+PoiCpRFr92LsqREvBhf/jTmQyZu3bsgJ1ifqZ+ZY
M9zGtfZ+Zs17xECgv2bCir4aWEwMyaHGDI0Ul3+YbgP6G7s8xd+5vx3xcO5tl7VEsszGPqhDyW5p
CA9jPeMi6/FdO/N1XloEuAJP0VHTky7Pyu002bcaELvKRcOnfyihADtg4LwO+5QwrqK0n9Z4IrKN
ZdrPbUg4rKio05rZo6ZZaR7Z6ELikPI8miFx8EKeRkM8sEyjpbTSmync+6uRzcaKtfyByMnXTPxo
Gkmu3ml42Z2/tSt2Q9nIcWfq1mOFI4FpBMa8N7NvdLv1zDqAC1UVuNdxnoEyB4MWJ+59EDL7ckr4
lnII34Bis05eE+SHEWgi6Et5Z1MI0IwRnjDFMM6ws+Q9GMe0mdaq8jXUODPvclc8J7GMDks1hGvH
cag9pYlTqvg3fe6/Ts+/cXqCcedk9+9PGVzwr3+wef72D/wz4RLQ1CiIo/t/9HjCVGOytyh/FC5C
B6fDf54wTOC1pE/AinF+1P/X7ycM5x8Io6E2kv7WDWn+JyeMXw6o+nzBY1GgeVF08GcN3W3E5HLb
7u/BjRwX6d2Ahrwou3z96XL8C+34X/0YXRkE9ZfXCSLsj9px6gnfD9u5v89Lj7WecWoXeZ/W8f6v
f8wvajivhsJMh5oujky2R63PH39MtxiNkaBH3GPGIko73lRJAxpo+fB5YPz1jyIDxF/2x6MZIrXj
AljTdDv3V+k9DbKhGCNL3he1dgjRPLHcRFZzwspIrV57kcFwMlT04PYl985gRxgF/cQygQexYUrN
JyW7x9alpIE4Mrvv1KUc0Y5vg94M8RehX0GfgnPJzDwrQuRlTzQ38C5x17Z7YUxgelExQ55Q7E1j
Ief95BesgCMo8RNpRE+Gw9GTxQ9HTPciGF5mO7+gOV5nOVYup+73I0cn4u0UVySF2nVEHveWcJ1V
E3DfKtj6Zgl32qGICTNVXvX42yLbq99ChRtVdGVy09BMsFPmeF/4/UsnS3moY4j5owoek4k/5Nhy
3FiRze25mO4DOgzwWZa3NLOcWiQyFin9wQedGub1xciixznOP1iN3TYGT7moHw+hUOhs5CZMXvWI
Fr03KJpe5/5C66fJBfL69M3owLJWlXNAmL4nb6qglwBLJgwIkj7jOS8OqiMXNZXjM8UnHE2N8ipC
/JcEe5fa2BaGuv9kCjdpvenr7lvoJ1sZWajWJWgW/KGrqcYzViEQI8m/un7/5lXRV5C4RyMM7vFG
MJf23TGf+1fpdrBsw9Rda9b0gm+2Mx2SG+U6dXy0VflUc6Jcz0PQPeXJUOy7dgpoq/DACowma+eZ
p46BaPheQAF49orIeRJjXN3HNudRERa3bpHOaC61uk0oeScOU+0G1nxrCYHzlKdXlRG4z3UzE6f3
o2VCQ2UvgXe796d062BRWZmkJV9NCFxa6gY603YRfR/s5pTDMbedw2oTQkNqTVgDfLxGr1s3bfxS
ifFWdrROh9nGW0itFb7yV9DiO+2xMaKNYwbzSYZtSnNLYjAYWD8cH2abkkcIZ3sjYTesxMGeXVSD
+WwM0dog7TJZYmv200sr8juzMh6b1j6IqLj3ews1VOFEbEPzVNg/ZlSFvJzYvnCN0OdXXp7RNOJ7
rwETP1ETtCcKOqoqPAVdX29igNFUqDYrJxk2OKbu50HwuUjfK0UvTMD3ZGfNHDpQnp23OGigV5Vx
WF1ltBNdepdxxk/y5CGhdv1oQ1t8rp3kfWii4D6jGJ7RjFCY6oj1CfhjfRoGKwtN6jT2pntmW4a1
OM1QUVMQsKKPnnoNZU00nrXFYYAfI4ERruGti4h4V+hmgBrSjdaDNAJIH5HhAggH/WppCGxLWcou
aeGNGF3/isugpvKBagANjx0Dn2NnHMJP0FTZMRMDagYKcIkatEo1fdbQHNpeE2k9zaa1JPbtoJoo
0Qa3v7M1wxZjLzhbV5NtHc24dTXtVqUafOtpBi5UNJyhYHHBwUasnSHl1hkcY83OBSZQbyfN0500
WddZYOwGmrZbfYJ3O83gbTSNl32oe52OwfcFXWPjaWZvKaD3mnqWKj/HKlNPWE7nh7tWT115RV2S
2feHWE9kzudwRqWgIjSoR7b5c3yzP0e5WE91s0weJjPlVjrWNg4ORBOfDqdN7mf2hSn4CJjOOGNK
mYCDzN2zUSUw4XUhVEDbzTo3OPpF42RsFK0eGwRR46KSlPdDCWhYFLsc+sZRN1PEl96tqnw7Z9xv
2bW7VAAP3O+6Ptxyd98LZtipiz8sFoJxiV/Dc7plJ1PPuZ4rFwwJDaYHnmY3M3cZ0fSXzHNht1Cj
c/BbfoAn6QRXwSH25Vk32OZNQ76cRiZf2M018qFak124BaQrX2csIAc5YhNVORJrsMhsqxD8Wz/Z
q6x+pfQCZ4PKtiS5r3vocqrJzwHJ8oXV7KqZDGw/9MkF7gGN+tpwbGDp1hOp/lUy3eJtOkkcJRke
D+VPX9whG1dxcsNI/T7X4YmRgYaUcaQstn1STQjvg9YgRZ2L5J3eLgiZ0eA8tWb9g6Do2pqr28rC
Ce6PO0c8jeh5OYZeDBuUuyjqOpzowcA2kFAdaic8V0nOnevUto6wml8G4pihP7EzKNCYzeRA1oqm
ZWmd2MBRGWFlUEuKHwFBjD3Zt3GVSLb6nmp/dJLjQFm+KfrbqVVuMDxP1YLrle9JxGo8hjQlcvR3
ff+xC4YYj+hBVx9I6BabZcFzbNZ7kwjCrNxr/TzNFN/APtBh2fKmnO2TYVg3pgU4zGvarbSCJ8cM
sRTYDccq+AA3+AfV1hvkyUpEu27Lpbpkc3HrBLtBDt0Op5+503U7md9sSA2TFwEbBa6mAL4dXlek
QAXVSm6h3x7cxxgQzCS5sqZwg7P5FI7ZeihoNU3C715DXciQ3QoyCUoA+DSKl6awLM14/sj0hqSs
TfzoXrod+2neqLm8JzB5rlT+wsK3gHCBmJw7gLtMRjUzc7KrOoL53LMpWrEVA/82zF/kqIBciCrd
h1n5Ni0lyYjEeaxx7Me+lR182D5O5GNh6lMYE90blTSnzDBeLdm9UVRTAr02q1M+c1po+TwSmlOv
apAmJ6LiNsdtvnGj6q7pgE8gu29BPTQny+/fg1jWZ0oZGr505lPQOAXUyFY/X70UoIW5rSt6YiPw
+cESsCj2au7txawoPRDGOfega1HqtzdquW4C40wB9U3NvgSKDhowXvk87rZ2/cMvs29ogh8VGItJ
NWe15I92nX4Ui3Meawp9cu/EPH/uKoLeHg7v1HdYvdd7I/cZXiVGLvrr9CVTc3dqRNDBCgkYOMNH
0yguo2MdekJ8K1dFcNkVEj6OuNDSciXh0Poy8YnPEvVSTwIDQRsAD+wrtEcLF1cgTynfobVt0GAj
2r2lsmvT608WlX5xaB3Ahu/tysVrMZWXSBexoK5eHM2Ow2ltAgQ2r5eGjf1TZvOw5ANI57eq32eL
G9741uXGdk4p8lNps8owYoy92idq2QIu3sAHf7IXeUxS782SYn7IF3Mt3Xm/GJ65j9z8ey7iHyrj
ge2NlcX90O0ehpQmjSWiIbnG/9XG84SeRsIaFEyB6hx+qTyBwqCSmy5p3lgzdasx3Wc2ZbiL5/sc
sehlooxylbJ9ajEmr1TVXwY4Gk4AynyOyTT4zon10spFc14q4skIOSOlzS1RXqrYz2FO1raNTiKy
+FzuuKv8cIbvNIABODG5zaJjV76A8OeVnIuj7NX14rvash7YbW6KjpNoVb30U7WZRY+PlMBNofJ7
kzwssBtuBhQ43S+u1n3wTqbqVsJ2DIPlgX5pora1/IIk8Bh5krIzKobiyG3JwcD2ENEaR+o15+X9
YgJcpNR3yGw8icszqse5gBjglCHnvBXl5w9ZRBxldI5CucG2bpxLOwKmKmu80OJqIV3tKHGkOq2y
wE0P1bJJ/IXJY6YNjQq8eWUbcl5ZIcdZU85b9iDjZszSkzOWX6vMPwyQ0ISv1yzu9NQssOh7doSk
sKg4tQf/WGXV25Q6X92uuQd3tUfRBfMm7vsyX1tJBmlPWQcW7k/TKHajzM4zTy02IO0XOiHXXuS+
1XHIZ7es3/CTelsPKA9rSxLcA7vpqEOwbptbqERPVZbt/UDeJbFFwV2dZKTmWAlyfMIsEno4YmL/
2XXVHV2Iq9Aqjn895lnhr1MeN2SBgOP4tm0Bhf5lci0SmUZ+Lqx7sC6otJppn2m6fSwlNFbhAXmq
hy84Eg82h1W6GEySdqDzS2t8LnHCwclPQ3HsJZQ/dNzuPbXsG7T5p0zT+DuQX0RoegkrKJZ3iIYt
pWR1DNwmr5PjggP20Jelu4uk/xbn6vHz1f13n/M3+xyOKxzo9Rbi3+90Hut8rn8OR/zzH/p9r2P9
g1QsrDaI87bGg/wsHYWOS3rWdAPyDiai0u+LHZftDaXcPlsDzasPzf9d7FgOBUgO2BIcoLq3iNbj
/0Q68v+8n/DdIAg8Vk5CBELoncxP5nLutIFn1GF3L6vaBTAGs4kv3Vd/oDbQz712lY+QnWbNeEpj
UaKvwH2Kue1EXbgzAEJBK4dqGoh9r3o6+Cb7xqg9BnG7GpBZmGAH0FJjMCXroqE0ObTnH6HmT6WA
qGJqbG9St8/OI8+wscOmYzf5B03AX7sc8pSZkMSsOb1YmnFFZPRCKOqBLwIkRyhYTu7elSEWODDV
B9lgce39wT2CQmAawKa4rvEHgiPE+j/A8zEW0gCV5m75msBlx7C4CFwXmNvhc2UJpK7kE9o1aH6X
0iSvgaTaugXuBUhyWQnN+yoAfykeIWdPTmAJxgTiCG/9wXCy8rpyjOVgx0WzHUVxYXBs3oXfYRYe
xxzkqKg4iRvHJseMl0zpcBg9Ia8sx0AVgSd574J3IGbKzELja7Apra44TtFgbbuK4lkrNdOD2SUO
pvrQ2RoLax034Q9nttXtrcnzWUDTuaqUxeFAVJgiZNSeph5XZTSr+UwP4g+rNSlTzT3Mk9mVCWHu
maFnWM0tfOAx7O1NmQQ2+a183CgIzuw0M5S/1J8OPCto/DSJZbVpEl9JoZaNVdjGptCTUKhnollP
RzFO6W2jJyapZ6cQ/+Bl0RIbcN1TilUUoHSPRmdAQtOC3Gw3PGMxT1uFZCLRsh1pwZlm5w+Oy1ch
op5yq0tid/6aOr1DUIn7YMyuOqu9s1sKJBMzumfXh5s3eZoSka6jT+EQBXHEExzicQJ0O67CJjpw
pL7ytOAYaqGRAwdluO0+rOJFI7ZgpbmsXiqSsRR/Yqnn9N/66pXt58EOFgwajroti6WAYdqmd4Fv
PCDGvQdiemkUvUns6b3dgFJqJ+FdGucD1jc01GXOXsu4ZR1Vwd21UFpzFFfmflyo/ZsUyzVKzi4w
rqUmMmLbxJaJZMtej2YqgKxreDXA6wGFXcBd3taBQb+0/sThMqHQEJ+ZyOxnel7MO2nzQtPPvX8E
sQZAxhVd0kBN8wcHjSAyyjulRQOcCPmhzpR14r1INmnlf+sWXOEqNZ17xY5mVeCFhfCLGLFoWWKO
u7U9qXblU2zMhXYpLdQyho2ewXfmOUDfcDLcIq2WPKr8B9j1rw1KiJNyqC+1OMIMnK4aLZhMKCeG
AMjnw1sZ0FQWLa5kWmZB27MwsItjajvAX9BiUi3KGFqekX545WjBJo0gKDdzVe4K1BxfyzrzZN+2
6Dz4D/nI4WNcFVoEEloNQhXKUay3uRjiY6glo1SLR46WkSYtKHUNBWdRZHLW0XKTQndqPgUolKgg
BjsUanHK/JSptGDlaenK0iJWgJpFtUYPqHLcIm1TAe+W7h40W4mt/MrUYhjZES7DMIGE6jsqyAPz
pu2q98n2n1rLxacroIq39XTlmz0p4bE8NzYny6Bz6guBAxtDbMJE2A1yz2UHWhMW4xaZ96aR9dis
6yHpdnXMygPaCQTIhAXC0lHo04TJazZxuZiHMGbGtGZZpuT2IrlkJebfUHGYBHXXus1dqNl3RhF8
TJqGV0xw8RSAPDPz5D4CmTdqdl6uKXrcZsEFfKL1AiB7JbC9GgoCGEVH52CLDzuuyLP3vnfgRvSy
aFIfLeo3pWb3pdU43PSDv6tB+hmF/6I0469NaRLyY5Rkzf7DKRbxoxikCLW+8mYsV/ITFqg0N3Bm
13AjNUuQKk9C9Zm1+en5/S9ECPPPT8SQaJnN6R/1hF3AL/IAtQMTKGEzu/cssreFld/kjiU3LKOz
VVexIE3dRTvnR3l0AhlsUlbEv7HiPqb/E3+v/8XvYOmU3C+qgW3qakQP4QBO2S+/w1SD5fFVl96H
Qaa2VgVoKOnoAjMLV27nygY2rdgRURoVbNrWNLZD2AQADoedMCOxtQ3c8fQtcQodDZyLDn3GztS7
t13OHSj2enmsC1byo+c+qsaP/u44rI+7v/z6yFEWsUvTo7rH1grMT4eKpOuw5NltdT9b5XKVSkxd
Ztdl+HeTbB05NDBYg9J987AaSgx4CXP4ZA5sMIMecD6tsMcuHI1znHXPsUvWjBtXShhFGO5Dmy4w
/0cIATHBirPRWoRjoAfvRcjWYbDNbjW5pXUOG0PcuKysX/768/GvXhuHfJfIq8kn4NeA41Kzr6pG
WdxXrO1TWEi3RWUQoMinayOwzEtrEbaWEufCX/9cU5t4/nBRbYGzk64TTbpzyM7+8aIGTQp5uijz
+89PAqc2aijdMZqvZEXmnM7BYFN1KtyPNMvFkaAioRPEz3xj3g1u0d2m3Qbh12JVOPbbdrCiUwev
4OY//y0dujQxPfE7wl7Q366f3nqvMyt7oN/3fphAevToKVd+PeLNrCqaY0klHqvaMzZ+MhqP4yBJ
YU72wGbRLJtDzmcRrAY9b1lT1sc4DrqXqfPqm7kn0fc3v+ifvmIskE2POgwKZGgU/RURmUfuPEqE
8XvDRg4XYFVOzO7WfW6G442XzvLoqtHYYg5ddvQez+zU6bXF5Nxvm5Qez7/+dX79VDl4xNzQsm0C
rd7nqf4Pl80SaVx3dWXc1T5Y/KLP13kywseM6oVhnrBN2BRwk6M++Jvb3Z9GV9pXbSiZmNpCy3Vo
lvnjG5Z1Sjags4w7PLZWxYa66JR7TiuEj86YsGLAEoVT1b0rkyWbtEl3gEjrXlxfQD+LDCDbn9Wl
n8fMMXan68/Ga2d0ptucaPVZyKEiPTdFrHkkFzkKloOqZ/43eL7rKbSXC/cmqAmVaZ7Hv7mu+kb5
85fGNS3Kpnh/ccWhn1v6uv/0cVQ5Dg78YR097LJ4jr0y+dYFc7/963fvV0VZ/xSXCDzzGEPbn4Tr
yispPMqH7s4qLHnkP3Qb1XIbyO0geiQHL//mBvurUP758yzHd3CE8289Of78qkKvNKyU58NdoHgT
gqThg9mg/mZu+vX/45V5LuswJmHb+fX6+Y4R/faTGjje68IC9103WP28xtf9HGr5jcPwb598/+KV
+VxM3iwHSyxWrz++MoJ6PAwtR975QNpv6oyHP7YqmDxdsVz99Utzf33Q88G3HY9sNdOeHn1/eciS
wJgZnJz6TswtH7/BY+nYZM66SQPoGUHzBJ56m+Zet0XXZ6RpVLWXeNHxmceSRXiUrTP97CfuyuN5
Rpid28m8DHW1XDk2n+jQDOlZ0G+/3WTRaSr0eT0Pl4NfJeIAOoav0gT53Yqr5c4oYu+haw3xpfhs
jPf8dF22k/vApxcQ+qTbgUPISp9/s2OWHQRwcm3JCEDQiFkpytqrkL05EXRsjZOmnq4nt31w6jTZ
9PpvEzWjidurv7uFuH9+07SVAoMIng2TC/rLk0k5QsVWZhV3tgL/+VnhuzQ8zQPUuC2lVVyngIV6
3FQnp9L3WYdnFSHjYJO3/Lqp4PuSptX/sHduzW0j2Zb+KyfmHRUAEolLxJzzwDspiqIoWZL9gpBk
Cff7LYFfPx9UXd22utrd/dIxEzEPVVF2mYYIgpk7917rWxhXDKRTzZ0ofYRc899Q56l5IWI43855
uwWs0q1mVa+SkfQVJjeb2ZhtLf2Q95Q19KuRmMkr2wbmUrax8eRGjCcdjbCUDlfaQka2QuiB7gt9
laCfgWkWWxBcRDP1toRYtGsbg+GNo09s7Q7Pnhjs2czGrMdlq1hUUTRtRCaxnGgtVqnYbPZe7F65
Uw7KRiUCQjcV/6+f089bA7sBsW8WFQexiohJPi1hRT2pDphidlvNs4as9J8ndHXPH6ssLcLxWgU4
Mj2L7eLXF54hcT8vniZ3z9X5InqCf+uftwZnoMNSt8aZGWZCLqmNL1g2tGDHmrlJj7YkZ+B+7Gov
uMH4A+e8fm+D7Kh6QzAOaJKdNYQliU54+eIqP0Yq1VeK0x15UrO9L++gFlgnoRjFMdi+CRJ+twr4
HD/eyH+sgTlf6BUhBJzJsG3+53//5cKzjPynX6w/xOi33Vs9Xt6aLm3/6MzNf/Jf/Z//9S9J2uG2
AEehLfiPW5OnKAq47o/Nyb++6idZu6Q7OYvQkaP9rTfp/EZVRAGHVArlks5X+o/epPsbKBVheCZ4
j1mqxov+EJ3ZKNVIbcOX+YdM/o87cP59U+bm/cOt4O8PQawldEBnNZgNL8X6tD67wihGkmD8i6VJ
jJW4Z4iimZtZgkhx4jEfnHSYWFAZT/SN3Hssewy89HSrT7inhnooGFlum0h7/zgVNIyFlnYeZmD/
9fXE0YBZAiEmlvgnGwtwmU9fHFgdHpI9SWGFKo/68uddbBryJioJTL9kZIwdtaBPV5UMGHdL77sR
J9ZN67g50C2SDrxYX0e2l11NqaHOfTf7qv3OXg4y19fKK4bNYBFLY1elezBE2y+SDjYWwIXHsgiG
YzUvWn7JBvRxClB5xUbFvrdwU4VgwNb3KHPtLWTfYa9TYC5zhXKZtIPXWGHAI5ksX/YKin9bsxuh
rRqWcqrxs+bQ3dVYrcaqIgZCDOFyGBrW2wabfFlZlHBO5eKda0rguyNi+M6/qBDnoDBaem1D/AJ2
KFqbwke6G1nxxken3LecRqWZ0QqB8YTLpp43CStcZ428WLyXZelYOq5ZiZ9vPm/Xpm3sTW06Knj8
C3RVyNnM0DwawMaWyudIafvafT5O+KGi5KVW3v3HLYym4PcT5+glzVEfxIaDFeRbJD4zho0YHnZr
D8TddTnIU6m7+ynnAmPf0cVLVQ5DrLNpDnOVsNKNU6aHZ6HTi5ZQBzQPAf2sBPCS6FYxzr/vZQnH
QJZEvEXOGb+Xveu8ylnlw2BsKHrB8FbddW+C445N5wsD75de69o1HQD74Cftxum0bzk9nSssteo8
9OFLyReC+MyyWHsduvBaopcPOiICUuAGpUlgVke49YKJcY/4gf4AeE7U+RYBS53+lvdtvZpAPAR5
BiMmwL4pVS63fdg9RNJa6yO3rrfaS2rr6JMMqB5jsp4dK8tWyldlcWj8+DwyVFBL12+eeu3OKaGO
oMu6S60CyELfYOXlOSB4YTXQmEKqzsrNQ8ZVx/pWjiiXNPRCZLUgah8CPImo0Ea87XGG+ZdMJ9rS
lqMh1QnHdW9kBfzh7kSb4kGPiRpoMldbNwV7ry3mR4HPdjRmYczIIWh02349oGfCy0UJQSyQdmV1
VkVCDZIjUH6kXSSPRe3XSzoV9PCRVBO3VaWsC335oDF+2c7VMgOKdd9FxzqPkn0PCgY0sjbeBoAj
l2VNRszv/zUBMpoGixS40tU3ZdbsM+Ux2rDFghPuuA/cCQ9Mjn7zhxX7L2vifyFqJ3Qmb5v//l8f
S/BPezBtIGO+QY6pU6u6H8e3Hw4w0upivVGyJ6Tb3MM0chkNBF874suBHjvebTuz96DPI36L5URA
vJF+DZGaBiZiVscN47ULvi/0XYz1mSH2zCdhxc+Uv2Lm/TGQvrFzoCDlzAI0CpseDCf4L14SoN9H
q8YQpaBlm8wkwR6kYDmzBXFflpuoG6prBOc2kGMYhC0wQs1Sd1IyXhczp3ACWOjN5MJ6ZhiKmWbY
+6m5ibsZ4oBiiTQIqIe2nKZlJkFCZCARk5mNGGZpB3U7Sa5KXExFruJv0KT9TTpTFX1Rh1cuJqeV
BXKxmtmLaK8wycw8RkB17jYvYTSWM62RBodcpb11Npve2oUz0zFW0B1zjCQ7BG2QTR049poXwsKE
BpnPXEjXbnrkaeWdD3h3V+qNuctqgBl1qeCAYFi/V2XEU2lpznWEw/45wWT8VRMqPEnDx1CR687B
FlG/xee6KdxBYDnxauzmNF1VTL4e5tkIw0Qw9sHGDokF65rqTvKFQ6bn83jBfTZ7Zt1em6olj6i1
99lNdg3qLjF7R4pTwPT46GBg3wsybzaebImzc9Nm2VtVv53Hzqs0tEG/8yc6MSbLmAhqokzUHDUz
vASIr3JdaGfTJNYtajVzPQ3kerLzF6uozw/k6KC9NK2HqTPlO8dNlL+5Sq8N3fCuSVOC8sjJg6XQ
vwIYD1WlbE4R8XObJNLCbV1Xw7nw0WU4zCjweY/ECNLRpw0NxnHlSf3a8YKvToRAtR7abw5Gzgvz
GaINakiSqerftGFi8DH213Wc4gNt9e4qVNoupRBeNLoIjgMEmfMUMNcrTWvvGf4t2q5VmzLaotNR
roQS5qLuiWVCqoSxKavp5UJ0NBN8laGhZRzAiDlgO/EQLDGMdNJp2qSmc4vkNl0CLpB4TnKy7nJ9
XCniCx7MtgW3UeXmwed5RVmQoVtZYt8YKTTAXEx9e4lceUxrRQKDbJDBKfgyQRU/2n3orWZ/edfm
CXrn8URg27Ilpcgycw7uRiTOIpyGzQRYbWHG2pWjoXJqq5Zrp3InQZesJ4SBFD2BTUCTVJtU87+i
YHa2hMytw9pCrOfq6ME65IitgGJhlnqwJyog3PUaaq+4GXcqmjQ2hdke47BgmWhfKwqFyQPTU2nu
oz16Pjlm2UjSxAgD0xNoJ8zqZgpjeaGo+Y50cVc3lA5Z0b15TfjdcTV4U7rV7UaZwyU38tOEkB30
SP7SzKehutPjTTFKpGS9bjC+yD2TXayVO2gD4K/ylHHxlFYZQP15M2sZHyQ2kt8pgog033etcfZR
3N4bmcS01edqNSRASbB15dhx9PdmAjJLihUZEeG0MgYVb6QNcRX3MW89ZW3QG7fGfl3Hh0qMBSiw
ZCRW19Fux6wDWeRjF6RXaurVXY9TiQoM7bvSm+duGKYrcxq+WV1Hti4rz21iQV/vx+5g2Ejs2kH/
ItruXMdEt0vh3RWmXNRagQLKqsLsBgeC/nXU9ODZsvC/AdNclHYArp+A3CAa8AGlkY5THiF5qEUv
ZjHD5iONMN6WWuXj5JmXFS2CuX2ueTI74tehJRixAHXgdHZOlqtDL9uvzpg7qG7yaB0TFv4uHU64
eQQ1ilY83iyD22PRvVu75IIuBSXwk9VT3uhGMm3yiNjHj4qkorW9bxS1YNkL49LSJFmkcHm2ZHmc
Pl46zFWXqK18nH2NzcrK+HUU0SCpyhSyycTBlHEufemwK6fbudb5qFucvkXZ6k/biLb0bZJlxhdT
q58NgkJOUCC5p54FZzigMDNb+U4wmgZUhoKnxUy3tTXzDba0uJZ+cCuET1ukF/VeCwAQT7pMr2zX
Z98J22lEuDzcJ9nc1K1AAJIudQCl3G6I/oqejZZSqZ/6khBGB7fmUB9VVamTrGwCKHryjFsLqsQ4
5duKIp8el6idKwWvIQERA6Xf4M/WNVUIU+SlzKf7j5vw8cF+tODqlKLh4/dsPZ82LerMY96wd/UJ
NRtwlWLhZeNN3+c1uqmYj3aclLwi5Wm4hF7RLZng36V8J9cRgOWNljEn0VPnRW8bRmi8xaZuSqJb
8HeVfccsVJB7MTd8Evg0F7Bs6cI2mDo3LbT1JInGR35uOpG2mnZ24vrrouEvmUZeqtoiOOptfFJF
OD7oAhwPUCFy4/QanX5CNV73YLmcjoms1VVvcUz9JxCHkjFPlV67/LRNVcaryehIzHTZobykJh6u
D74r+ut3YaL1ZJI6KAu0Il65w0B730n1ZYhWcNdK7Sru24e4aqCqQDx2tzSAWqy6DKIjunEb9hl3
Q//u5ETNprSdkfwY3IELv2LsVg/cTyKeqAW1WL61dOP0SdYnq7f1pwY8zGPUNc9pFWxcR8MewMZz
45fRNvHUiTMncWiOc//x8Iq6mm4V05KnIU/xqVSe9thro7b7+HiYslsLp53qtRnyQRl1qd1HQFFW
WV6268Kvh7twaLRLqfNVQbrcrmVsd/u2G+oNY5fpSUsCvhuuKWCIzeIwbzLA1XNyTXLjuYhdSfQt
zZPIjr7QDkOOHrXiYiXee0lldHIlC38/9jiGJ+PQwHe8bj3ginowvhtqlLvQBLWrsdpXpUedFgAT
E4h0+P2RgNIkgFpsj91ajwNzKwGBbpGoDZDX8Ayk0lgT0imRmQYhInVwQQtNxf1V6AXUGSJr1lXV
XykMB4SSUf3quSJEtYL9k48MadGvHtADdqsmyHhP2rATHtucM541hmOQxvrnzJ7uEzPMl91Yc8gs
vRZKMAkoxoxrH4Uj7pvIIKbGRRmOVYSzQRczV3WSnHhlS2NiaIklCWv9AkELIJOiFkgi0QnBTpJn
yZFxDSDKgZbuUBRptXuX+/lzr5MSDlZ13frRucwROtZGlB6ypEs3MfNarKhjfnR1ETOhKsn44NPC
2YzKWFqzRUtNX+04h8+lE5lpKndtyIwZlWXdy7Bl+p27WBcS/TuiRHszut1zm8BsTWKObHpS36RY
IxatyuA68XtfUlfFx0kzLUxfprVpPee5rVmZnOEqyNJgq6cQ7CSSBcYl37OhRzfO97FESbHDtPwE
yW7pK3SVY2fnK1zXLA05Aa0BwrFrx87oZ2QJCL2Su+ypZDpo5YAgNg1XFg6dPWe16Noin/Kq9ekS
F2xpK8QZt66ovyQ6AxjLRsyAfH3TN16xbgcWPTPV2Y3bJLnNOEBfsGpI5PFwVJlKF6s0x2kKB+c6
I4SKRNeaQ6MP4gX2+KvZoPvUo+oreUHf8sig8THk2pMrKuQDHcbvYBYSVLl3pROBsYwypLrdgJqz
K7vjf7br92PT73+2b8XpOXtrPnp/f+0F/t79++sv/29pDc4NvV+2Bu+L8RPuwnP+8qI/OoPOb3QY
aefPbGb7p8gRmny4SuepE8bTn1SLNskis0MUaSJGzRnc/ENn0GSAROoIMw9rlkH+O6pFDKGfG2wm
gzZTx25pSCS3Lu/2xwFY0ztxRBhreJnIGzhgDYiQKIbDxqhp75UdJVXmhNfxLMgBIfPqpvrzJPpu
a7JBbaeB2KIyz17T3h2B5jns5pTKi9JPpqcwcIk9y+T3gdURNZbMl26kbkMalbexF1wNQTmdcLKV
i4qOO1E7hGXDwMNObgY7TniY3pzplhwAdqh+ouwjiG0fkVStBkiMIvWgWagk20sQN1t0OOm6HrwH
eLdsa31G96k0X8x+MA+V6kjWRXAjcs/aT1kSbAIdV4wqVLaNJ8PaJBnBBspJnsIcAKqep2qrxWQp
csqBZ1ln1pdcGWoHnGun0GktGisNdqUyXghzGG6T2ly6lWFeaIh425AVZa+GNFslhRNcVWmhFqkx
WqvItNhx3QoXnzc47MmaTQ9/6C/MDcJvqg+BWLawRSyfE3JXVTtmYBGqoNIH7Z7eWwV8Q4kMiaOM
VDRM7Aed7Iat2Q4R0eUZ8adlxWm31Q7DMH5t7IhhkSWoESrWxkV7Dk0cGxyqIDWlxhIBOGLBtlHB
So8UXoTGtO6I7wA6ZGR81tXUQthnC4QvNxM43Zto3h7NeaM02DFJxKB4mjdRm920DsyUozMbbDVv
tZI915s3X7eQwdkO0y/s0IDL5i06Za/O5k1bzdu3N2/k9bylBymbuz1v8x/KFSO61RDrMyhKC/gQ
6TEtMIXq4Xh0U/sOa92F0LZFPrUryoPvvYPYH/rAGzGBJ5G796Ak7z9cPFlag10g+eJLMQ2XAQcF
y7392mo0ykbv1UymWx4Lshy6IdtRoFwAxzprjYhv5YI6DuYtT4XlSZjttupo4rQoFuBQiqx/tpz6
oqVZtcwn/0hc1gKHKAdVKJ2ZlZeroYK9rOUB9af+pffN63EIXnWcQ2EFwKJeDQFCwqB+haLJnoyF
IBpoUfbmBbYW/l2MQISLbgpoFY0+bUd/2NY92j2ZwVpsD+TV0DlquaERPtzUZ0cxQjJdxJxgsLAo
Q67mv4Kj+EB1TOvY4p2Tr9xN8ChJAVoCURsPHkEvYBdSg61v/tesBGzgxJBHOAfQ+gu31Y1102TT
yg1fBUjkZYeNPBTdpccxMFkW+WkuxUaeBVST5dMEV0THkV0M6sC5kMv2jAtl1h8t19/CjIC/QYlA
WYIptuseALXQpJJbyvYnLx1xJyUeUFD3HgHEumyhezWiguzcX0a64cojoiudU+8gcXb4oJmc1+Ey
MMlDlzmurp5xhshvkpykmpbk2zhOtgb52ytyATl/G8mjIm/b9bU7z/1aDM0B2cXaAwNsj/mDr2i/
a4nP4BVbayfNt6gH62Ho9NDB1pQ8wrZGPoaZHdvOvdfCmTOMojUmBb3s6RJ4zbsXsJ7Z3TWy2FMi
ippIDy5gVuqqBo+CD3gAGKKGhYjtpZ6Y3T4q/GZFgt19UCS8nTB+LU3tpauSEwqIZeNXsLe7Sz12
W0sU5zpqLmRYXMUlASAiesz06yKyHvPM3MMwIJ2Rnhg1gMLDp2PGcTJxhhS46As32M/tZZugQwc4
fyD8TWK75aJI9Dul9y9MBM5GZZVIVeDVZQZWGRndRA2xe4NzMxrlSh/aLw7r71LCiSk8QrhhOWp+
kOzcfpk0drsqhFq17XiVEN1Xj7F+SPXqCQkA3J4pC2f1NwiQGsf0NM5odK+lBmvu6cI84+W4lxFd
ypZR3FqXzrNZBcOD3pE7qKTur9wW4a4mJLmdk/rqde25GOHV2fakXdPVTegyxf3eKhNrieoBE0il
8a+Gjpk5BHi34duuabVeixKRe98P577v5Ir0AJSqSZRshCD4xKNi56FP77H5IppKhm6FquApztzi
xsQ0tAjIdirDEYuN0F9w1txlJKwvCnaJTTwN5YbPk9I8Y6dDKxCvRxFfhxnkH9nIYR+F1rByo7pl
yh7dGkX5PsK7DTIXGHBIJeojK9UCMJUdj/FWp1LflCW9sbABa4naSW4bZSWnyQ1nv//0HmTxsB9z
enouKyyAgeplaMKehDqdEVNS5VsfH95zGjrfMBXQMdZsYuNbDqOGlSW3nocQOZ4qOnoDTMOQuBLI
5wTYFNUqsgL0vxwztL5/GO22eM/aqt91AqBi4RZqg80pXsAeztdKC96wn7+BXQrXksilhGJ6CdDP
3CecJBaDX0PUByF5VDY6eodw03UmZYEWS9JpZky/B2To7VB9u3spgjX+pKPBufH/l7D/CrAN4S2D
PQbL/3i6vekS+D+fptt/edUfNaxBzq/5YceiIHbn+fEf0Db9N51q1AK8Z8FVcSgv/5huW7+ZYFYg
jdg6qjgdMttfa1jzN89jFONQvX4Mxf8tpMonyRj6SIk+luk27h9h6e6nEXEb51Yi5FScA6N7k5m4
iUaQlhGLAr7f9OGHW/MnY6RZIvKDCu7jYpDr4LKiHAUS90nI4ehJ6vt1UZ8LpMS7Thq7gqpzCX6b
rb6Xh1wApobC+uurCu7V58taHipQZHGziPmzckUZ/dgyv6rPvY9LjYQDrRe3whIrDWn+4LoISQjX
k4TE6V9KrToAqT56bcm05czPt/Pi8htRH98glV5U1z/6te/O3shV0bd712DOV1lYfFS6UpU4FS0w
Nh84iF2U20yfbmF4Y5bZAlohLRjbH9yZZwjZ1/YQdf/knX7W5s43WOpkdCDRtTg0GfOn/eOUzo1C
zSr88uwW46UT9gp8xoo2wr3vDydakfuwsvZtHu+Yatwox8KBUcsTZqUrVIs3Gp6YDKvtQjDA/PVn
YHwSuX38ZLBuoN3MagppzeEiP/xkfRX6VsCU7+z2yKNCPV7Rfn93U7FjJnhPZ/2+k5FECOB9byys
Gr++/J885cAN/3b1z095RGtPWkN7ppu9VrFXYNxqL7VKt53RpKtfX8z4HJQyfwrk/AhUvRja7M8K
6VQb9dDBh3rWLGzbOSnUad2nsOyDS5tiRdVtl3yRolqWWncXV+42dfT3dmpWYdLc/vpn+ZNHn7Ad
BIyglWfdtvnzbU8BCzNiyuszTlVgEsnJjNpHWTtf0VNwHsjOv76cMR94f/6Go9RCd8NqwqJimJ9u
9IjBO7CmsDs39JuNEDNXXNn92vVmy67hA0wQ4KZ3yWjfDLNlg2SX5J+YFv7kUQNtYhB7SGcAzc5n
PWVg0hYN8qQ7dyRgmEN9TVLIJcu7faiXrw3jtLaAJqnn+TfNUcnm13fgU0eA55yLoxFCyWyimJtV
ST8+53OLsEpIiTg7aWMexil7K8f20eJb+e9fiIcMwpGOcppLffqqJ4mMLdT13ZkkxIyBQI2csO1m
Baic//PX7+rzwm3RlnEtyVkaVSXbxad3ZSuz9UKM/+cmB4M0liCaqD+0xn0wuvi1mxAWQOH9Jxf9
ZGYGd40p1TYdnGisPubnranKQtXPNMhzhvTPT7NLGWE/b0IQ+51ORMxhKAtzDXz+92rnHwq+/m4V
5cI2qjbTMzk6e/Zn78BAvkIWtWZxjl2TwY0ZE2PXXwG+2SCu5TyGmH/JzO+cmTbTizK9iJLzaJp8
owotFxhZGZUE3beMuIHFZCIv+Scfhv75W205tjB4ujHmAmH9O11XHGhirDUTEEcoKDx9AFieRkAs
vBaYz1qEosGnlh/LXi7Lgnn6yBqwKthx1mq0vtSDedd345nxdYMNJjVpeQ/ZKk10zFilDYXRCYob
373jeN4vQE0UO6dneFqm8muVtOfM7bG9601JDO6YHtvKqIgsMexNzASUo3dV3dQ6P044AZjPuoxl
lyXj3TWLhyaKqwsy/3uyBJ2bVJJkGk4IdGD3JO9hN7Yr1+s4HNSvbCPlNvCMbt3IGdoa5WKPpBdA
z2C95A6zWghtBv49TvXSCP117hnl7WBaVyiExQsQ9fA0BSwxKE2OHt7HhR+lkEGV+Bpj55QNjJZy
7nYVYblyrXaYDxPkMVlkMToZBUmlFVulTe+qDUcm5a2/hwB0I2OnY3SRElGF03ZRN0yKvJbgNM0K
93ot/U3l2TjuzIijZ61b10rU4zX0XY3sA+tafnTsIpTUjkPSgoPYY8uxRT2ZSWUtYOlEexGiQCI5
QNHZk96pIdMgIfNTA/pdoUIJUVYVeWDsLUQJcBHKI1T8E42leY6eXOteexuZaXUYzBhuxgy0ANql
dhV0pUh59PtIXIT9cwQWf1XU9tZDXUK/oa5XSN0ZfsY0TEQjCHI3p7VV2z6Nv4zTo6FfMtWfgsmo
ZrgtY2zPIUVVWPVG1J6zU1p9NcZMwYYbksdvq6q6rkr1PJj1pY6SB903jEVVE5MrmDnAmU1eZ8yH
oXevE+dOWv0Mfbyxf3Sn9KX2xl0UMOqwck64pbGZYjybFvIdEBRqoYKWzEs+Q4krWrTOrq7vEGdv
2xzDc5ODiBmN8H1mDek9B9YxgbgztdODDnMWh6a2Fgk4EzaFyCKMBdPnSgZThBwzHZa6bV/XBfZj
K+JbA8hO8x4HffDPZh0/VxV+RlywtH9a/IhaeD2MwyqNo1uqv207WpDwvH05falDoi7IdGl87RrV
EU+oYyXLofTfNJsp5ESjK+8HcaNztljnVdDsCie6kga5LoX4kgSwj5OWKUbFaXVSuDjs1yEtz0EX
vjJCweWs9XeU2CsNKSqKa8Ygdga9Ai+ECaWlHZNXkdNh9ItiaValv3aROrFkdc5dTfQafmwmUWnM
uX/MnqvSbDa2hkhPhZiDvd67b6T3SKTJgbzeGwcyVAC8y5bkaofxXVHF39tEnM3JOLeCMCseBhIK
IDgtsjkaKK2naFvr5XZON1ho9M6MOLoS7fDYhl14sDzYzogllhFiibhO3xLaO6SBPCNjvdH6gKLM
eBmI9xFed9H66dx26cEpeWcqzl4BsyLWhwy7Kokxo8xmN5IjobkYWns3/KqRjxIa9QO0KDKZK1oo
+YVx5J5YgwPhUltD4M3TVZcy1XPOtWpHRsKgfEp3Jqm1xZ658TKbn9LMUSsBeR3+S7dHlEHLBRoV
Glj6c+4OVNVyKv18reveCREckT7lHd7+J1l030creO1iJejR6smmMNqlsFPz4KRvjV0/sqScTBE+
dLl8DtMSmt1AT00Sp8X0EilDP+3M2tpFE69FmOEfqlLk13MLwJzLmCI5ZTzqoPyaO7uwnhx4WGS/
OvRmRL2BRWItLNEfh7Cb/eciPDN5PlIRrSIi2zqRH4vgVXblxizCnQnQ6aCQGK5TZ2bmEFqkKXCF
CL5JLDfoGFMWNPvQMNXbWDYHcrb5BtpacMufoMUX6W8wy9QK7hg9STzxmIrZMDkD5NfGaG5UHAEl
wnC7QquNzh7P/13VB+3aGHHVArvrDnpQfQOn8iAnWqHkqVfbyM+5Vck7Zn6+Ueg6VH+hhN4UvrWl
s/LKpg2ilunHen5CBgJpEpXM4P9kG8ViHwxavOim8iytkWjeRL46Mrj39JqQi4BmCnG7JRkU664D
AtjV9okI72kxDdEJ8Xm9qRJSFANr5DzKAcGs9Cun7p67MXy1ZXHTkIZbVQ8jwjDc2TTWCs/a1LV2
IaFvazejyZcVfl1grem1XcUyuTipvGWcTNEgomYZhJV/HVl2udM1CDpGoPJzaLU7zce1H/YFTuXx
iNXkKQjJjAlpwy7zgHm3Iwa16MYAyUcRLmFg3PiaOmbKWHSZri8nLZkjunWxNxVpclalvZuwjyBS
kaNsboV5U5mgM4WNQit+JKmCx7uX0c6Op26v22m6Ldkn3ZxpMQ7Wm5BAEAR6m44nt/Gb/RQ3J3bT
azmU7wHirEXR9A+5mWGjRFVm1e5jHeXsnH0+rDjjwetgJC6seJvm/WGKXKw4VTotcDH20NBZ30w5
ZSgEyrs476+yujjPbLI5SMvL0rMuubmU9snKZxoFMrHVUSIzsV+3CfeR2JXxyEQ/RLwhd3RALzTQ
j0age+skyY6WPneHjbnQKWDuqAwmoRN1+kGqDMoGo+V1jM5r7dv6bVd13W2Xpyeif+/7irUvd+0N
elN7MRpe8z1MZphph+Q8J42RdZyApJrvfDVmwRIh0FnWHRrRORtQJwSq8aa9P3RXWhbu5MChBzAH
w4MCfFTqCr7VM/MrQv+70Kz0iGurXGkGLW4iUautFAkwpfA1gptnBtF74uMfTjUSJQ3nvrX5Ygba
/UgB3oILWeUOXKyO70I9EaNuwaEjSAJyFWhGZG3mSjn+JbTmC1TiK7ztYPUxFPnYDfnMc+ohsHyR
1h5CMmvYzMgRpAJMWfpQXqNmAIWq5hDMiulBRx9nqcfJO8E+2rIWxTb2Qv/w8asy5Ps+FJmFHSok
64bznintldlBn8ry4DZLopee2BCbidxqQlZ9aIr+NmCAR6eSXn3bHuY1aZiixzTO1cNkxvxcM1yN
f3Tsntp96A8Pog5ugWojmiTlYD8xllyXtUkRXuX2FtvAoy8otUsbSB8ahAFJevBKq3gW1OrJambM
uil7xsczYKZDtQoLsSuAm31Q2xBBbPvCuTctXqpSYh9BzrHkV0vpKxbCnNUwY1bDZsbPFDAVJLaF
ekSwqtHQDd/TwdoNGcpnNFEXZ+QMlk7cgLGn8vaE91I4TFk+joGgTvm8VbLSez4mff6bw5Z4MIiL
RQ8JXuYQ2g1gV4Y3fhcTmeKj66H5qnxy55AkVjutRRlckOi58JAa8qWF6+SIfutahXMMAxvsOqE9
p2K6juthvKdvlW9KXz6afXQSTW8z9EqIM0dNXzq5XBWGGraupK6keLKWdmQaoFbaZ0EbWrPrYeNi
vXocp5o0UjuV8Hr9ah3oY3sYE/0xS6NvssyTb0boTitHlsHaYCvZtRoToDBn09SC+OATRLfMxuwx
b9yvktGH6UQB8VUJU4IaTIpn1s4y99Hw1aSyPNWTah8MTRhbxjaYMNBuHhw9AN7JOHxlKztZWya7
6wQD5tE3YwKyMMUxX58I1nKRA3p1LRg2MNFwcv27Zc3kkna8qwbm62xqm8ov8Lsg8124ONmItOMU
V48c7BCI5ksRhs5VOuUbyxufyfMjw3AwEfc27WskxEo3Z4U7oW+rsQBBg0E727rx0C6EBFqPfPS7
WU1PBbZ35AKPKTEFjJ0j5I5l0m3zSEtXQlRwJTt5rxVYVTCzYFWxUO2P1lOr1/5bnNQ8nwaoWYHO
WdO3QnnPmoFCj5H48FK0nYCTGtFGSserFjv3Fmkbk7COxTwgCmxfDpHxXjnOTavL27SzKBNtqPpD
PTk3H3T2ZM46lfQiV1RC3zLSDbZA1x7UyMHx46j6H3O8/b+rfUHbPff9/vHgYN+EUfI8fJoc/OVl
f0wOnN/gfyAsYcSDBxLG1l8nB4S6IIgivfv3qHPzb5MD5ze0MvQt6HPDFNdt/tfffHEcX3gFXFQ6
VKbxb6lfPjUhGEFQ5WEEwcvKUQPc3M+dLjQmZVHGA0Rx5fQUGZe0MogeRHDgE2qVDsGXH27PnwwP
5obWD63F+XquSx+TS86W88/AC390Ej8bVXmRY0zuwsjqHXjTRBqtq7ZIFKLdr6/3J+/PhXEhpOU6
jGc+W84Rr9JIER7IQBjio8rTA5DKPdpizDfeIa3gQ/36gh9dtJ/fIUMHNJ+zmZ4cps931IAUEgPx
yC6MD5C9+DC84nYOZWn+D3tnst22smbpd6k57kIfwKAmJNhJJCWqs+QJlmVb6AM9EMDT1wfdzFy2
fMqqzHHdM7jrHFsiCASi+f+9v42ImBTP15j5+Y5loVrHPZBdT+FHcos6O0nff/ALaJVJSnvaa3W5
c1L00ItbOaZCcvYjNlQJNYeLMURvTdo8J7ZzaF3WkWUFQzF1RpjK0boD4EML5TzBDUOMjFh7sc5K
0TzPIa6VqWvpkxt2trEQTYDKDBdrx1fXyY60X3ZlP3ybEOP7bdQQC2c/yMTGBhlyFqncQ1yACpzN
vFoPCep2LR8enGh89kJEDjUe5tVQ2/Rl3EOEEIXMPHkckAFSaTIvQ+KplRQ4rnrfVqvJzV7LBkGR
OVkXvbLPf38SQucl+X2wUSoXeJ6WHhtLvbfUJn9tV8CsYUq0Q3YwU/Gkmb24MlLcJkhx8y16Hnuf
J48a8SdsseK32dTvRrN8KUU6HMtKosfRPGpiPdBEiCx4RlGxIVgAek5QH3aKhdfT25l9bTZSBgw+
goitUQQ2wgIZiWsqqoBgc1f9TD2cmE2J4SBJ7OlqttWFnt3X0Yl9zJWFTexQJ9JLaGVPpmHfkxZ4
S3GzXxdL0zrKom+1LqjvyXq8sZsGDDKZyStEtPFaLe1u+tWvOvU16l7NsZ84o5BCS8ZNZb4ZTo6x
Ju7yMxORs2NLEx5Dwm1PhZZC/XSpk6VL171hmtjENOJDr7yK+JLrpkqQ1y4N+3TUWoKzo3I7sZvA
QiRP9BdT3EFsdpaoEuBuVrUtZVptCwM5QYgsQAyjf22rkU1o6z61Pjy8cSTEhCpZvKgKDM0rDzB8
H+DiA95etAeG0rqT0GYnaACiB1rcnCIfejxqahC75YicvUSqo9Oz4HoR0M+L4AG/VIYTtxleTMen
GJIoYM60QFs0yisvjrQAzi+M8m6YVtHsdcfW8hANFDbcWXeiOjWHd2XO8adU33Mx3pkAAKh/ZV9y
jVdKI0nPWpQbeeMT0mPVX8fWmdnpl1f0Dfbp1F3HFA81FzlYHH1ZnCB+XO5Roa+YjpC1Y6skBHKe
vYdFOG0LAqsS0KhZD9lPfUfgjsHzVIXjyQStwHawB7Kq1UtW3aEpEbxX87RKl43xOLX7zMgPGTw0
2+G/MvxkMMTyrqWKzhbqJZzI9/XS81ggSNJ0SMAQl+kTfgm7CNi6QpHvbMxSfk+wNdvK/uEY8tDr
849ExuEjcHkqen2ywA+N22F2vi2ZT6ir5CrWYSroI5Iyp3yWPvWhueNA60OtXw2afslTrq8owocw
7984NpjrpjN+5nX70Nv1pjRxp7HvPGodQuzMpWzl5+5WTKicoKgRcBSW+65C2B9JLdx0qRZuo/bG
p/qOC40kLhDqCgkyr5A5TT/7kIfWaNZRNPRhw8q0dgXI3NJIJaHKyWvT33tuziZK3aA+u3XC+NjH
z35RE3rbaDf6QLW/RSKGmu15OY+9T85O3T13NRECajA50tNahidlHlOvuyDmO+RV+EDPiQpZxFUI
I7xpxuhk2KFPAcTbzjqYXvQ96673H6wMpXsqx0eiMcCO5+MudI2vjXTOjivfehtgQWazc59B0a1a
x740TfSskEOSuRlf241PdDCVEQyY43KwowuxuEwig1tMhx+gIDmHiW88QueF3YC+1KcXTwODHS2K
u9s4NcTaT3kGkT+9WTXpiZR/7ACo1aEu3a0x9vdZV9SB0qmbw7W/Nyt8QIm7nF9CCorY4lhvas2+
zFQGt9KzbjMypDk3iQ1RxFd4mgi2bMNnoeAt2r04D576xmHtUkC1HJcpvpvrA11TtIkGdOdSHy/4
eNyN1IgT6bzuHpkrC02F6YqypA3RHzE8LX39BOHrACv0rXDFmy2jYxmHe8jZziZncEVQhmX4NmfV
eqrnIy2jn0OICnEcbvniFNrJoCXD6y3p49t0tFsQkd0zv7H6gmgR+tcQEInerLIQESnhdC/45Yg/
IJZq6HXFKYLiWVvTtJ7NjnNSF16TSXdPTcxV0CDbeT6HUX3qElx/Y2bcVy6LdSluiW/GX8KeG8I+
1amYs6HEUB8QUJEgCWyfwZQ9KHoqjGDqwFWRshCTt7SJBFi/bLJeFsmgN6ILg6I+reLK4dfUNA6q
No+3onDZIcQo3yUMacZ6m2MAB0e/CTlfW3ZhI9Jz7wpE+xBPcBjEvXcTJXJDaeLVkSkGC1LgyorV
CKMYyv90U6B2XilatvhIkP+ntekFbsXOwnf1U9Y6F5K3yOx1nYsheMHNGMtOlKH2f39Zw9rmCDTa
dwTmYV2BkDyZ0S22p0tka0RP+Xe8s+GKSuCha6ih6OJiiZDMc9jfXTabG9ONXmeixIOwriHdxyxi
oTc+kv+OCT+uLxBWnFXoqsAsl7q4MKnOLNeh8iboJIHnxhS9wbAMimJrJNoPImi3RUxYcyX5q5n0
Xg1cG5u8p75g1WxTNBGlW6xF3XruITioJjvgWCt3klhyTouUf70W2KtSCE7nFHDi10Hvv4y2oXbU
w71AU9pPTRs5ly4xGI0gQcYlB9qEibCqTK8mJ4vEAk2CH+gGK7srWyenhjr5e4+D9snR9C5oIt54
ScF0LRBLYLOm+incXZ5X2VXviQMCxZ+Zo4Eq5AbiEcXaD1JibdcEx8ASWLcmgHoNYmY40ylrW7ZQ
TUupUEtwW5NCkmzpGlKCI+y8tYBD6lr3HNXtM8bfbkNt5bFZeiMdEAUc3/hBB6e4wjxxb2XVw4BJ
T8TVF68srHXGzBB5V4VmB8SO3YmhBm0TdtldCyQPA70F3BFMpB72a2acoPXrlyQZn3zrqlf1RY/D
+8V5KEuNqmberzzLvERd89qiHY0icZkTrmCqxa2ZO4+Gn745WvrqRtZlxOZM5QAK3cBKMTVOdNM1
TCW6nr1GBTvkVLFSsD5ABdaw4LYzssCRXRhwvZluDnifngZXadvZtoucajfNnYtQGNLC5BUb3WUJ
xyo0rNilkehgR0Hkd28R1d2gMHgstqNOlbFPOXav6o4IZleq59rH+zARc451jQ5q+kYH2VwNpv8M
TnXXmtOdpxFZyUsemZgcdfEzTxrEsqNj3CH/r1c6yFpmhKt6cBZRu3WKTR8AJKDNjNoupGF25Yaj
fkRQkLWQvJvGPSaUMq6F3VcPPbciMFUm3G0YW9AAU+BtYhPl8yX36+HQT9a38GaIIbj6tvs0AApH
q9x6ey9JXqRlUeLwklcnss9sp4TF959HtJ4mxR4QWGO7K0U/WxsLKx4zXzbfDTMCRDmXxlsrErZb
IFXHGz8C0rG8A9FYVluLnvYRW5LJNBI+jLM4GHURwh+d3F1fF1jymF1uxsVylddQjQbVPmoTUmvp
RN112PQZDYhG22F/I+DFVuQrZmW/EX4OXVDl6ko3/fPEbrzJBjZ4knyoOpy/Q9YvA1EwlQlasnQ8
YQC1xitdf5xeosuD1ssNvm9OsNSYUwY3/JwECkU+u3s1kRh0iJGI7Sehrym+bxXaES5y/sLXXOYg
3jDoNI8hapSNyMYfsazvy6ayX9PQJV+xIUzapqccjN7oHRrbPJdmB2PWaCPC+IQ17aLBwN6bPL+f
YP5/4eVhqn7+7//17UeRSLp6XZN8734nC2Ew+Hvh5SZL5B91l//4qf+suxj/WnQVMF+polik6f5X
3cVEfIn+Ba4QGpHldPhfdRdT/AtI0fIPx3dqK7/wiEz7XzpnuMW+tMAeKb/8d1xH5keNFb/eMlCn
WK5jwBR0P6gojSonjcaTzUmZCC9qcgmg5oTlMaLwCR3LoouIXykg/EHsROhXvE49AnE3mll5nOrN
reSTtLudszT3qWV4m9yx+l1aZRvR1d6aZpMejF1uflLfeK+Y/FLfWAobiHl07icFFe7tcuj+5VCt
53XZTanSz6pQBLoyD9P19TCFF2xq0s54GYAQqTAM124Eay/pI52Uv3G+GYAFX5VaNC42+/DYhp57
pQrrYXl8e90dp41Ls2tF82dngeVYgS+dTonsHVjQ7fQAXgn+W2N7q4ZfdyhZm7d/Lxj88UyWr4bQ
T7dsNEvIyT88E2Y1ROoi0skqquFOq1iQhYe2I+oz/1zVbnutd6Zx7Q6ztgdTpt/T3zHgTbp3jt0U
N4R/yZ2K8KLEEA62neM7x6LTHMrNRODoWuXd2KRZXL3/vb9f+rsE8PenwsSL7AOVlfARIS91t1+e
SpZFcKJC2Z+jCglu33C6tdJsCjovmnZdgzZDTMzjZVh/r914pq3YWFeG1wMiTJNPpJP/cB9di0wB
gLZ46hA4fRCatVoPqQX+6dmjM0H/m/ihkoMVG+WW9AzHbf3bYbCWf48mVBhVHt3QQ1Pf9GxyAjK5
ousoJ9A5tqqNn6gF7S1plrcAtOmWeHvDKKZ9HOnjqVbZ9PLfv5PgKS0bqSUVJVrav9/JziTjJ47m
9hz2GE2kN7PTSUxS1YRV74noAmXahFAJZAUbGcFF8VQ6Bk63tEmBAPnG6u/XsxRgPzxYLodZB5HY
ksn94cEaXdPSSrHbM3GKlA6Qvci7v38CBeM/PoKBwzplmsxsfwi6DQ5Xk+JRnCt71r/jGkddO1i0
jjXaVfXQu6tU0CP2pzv6NnfAdFlI69Ta+nj11oM+p4gLajDFCjsk8y2pv0l/Dkdhc8rgdfn71f7D
/XCBFzJ9c0McYtJ/fzzuWIALMN0JWVj+WnfVRqOq9/ePcD7KPx2iOlzuBeZS6obo837/jLgaiEmK
hvYsUxWiVyjTTe/IZlPEGJajMRs3KonrW9Mfusd2GuxNp8V5DYSq4nhTSedV6F3zhnQoP7r5pI4h
J6JmzeuS6hynOrYcljGFX0XRDPuZF5BIRqrEVMTUQ0JE+SGrDJr3ujPuxrYwV6OqFXVHkZwqt6iu
saoWdxqGrrXHdHv2wTa7K8s9ItR4tfExruaGUuDUNtXBlub8mMZhdeVygKPuUyU3ZknAufQ56SQe
OVnv30lLtXHVaATBFbWgDj/4yDtimvurOFPJuWqS6spo5adMyPcomw+j20Ney5SL9xbGyfK0f5m2
OhxMtkHI4FmKAV5bP1g39FFCqE5j/YK+PjkUiUsLsB/4Y92AOqA8J5xRb1b6juOw2rX6oKNEzjdG
VjXrsksgmxGdRrNQG2/GphKPY14PHO8rLOZhD12LAsaxh6ULC88odujp/Y2O7m1veHEDjS4TW3si
Ir1NOq5DFv5LqHQ8eEOrA6afyk7u9dg3SSER6b4OjeFQ9aZ9GjML/NBSfCH1CTKPaYpFfoTkCvB6
K2dji5u5XyPAare5OUYkwJXTk1/OOxs3vW7Fzx7GqBuSPSGWxRS8Ysjca01SXpitvji03cLdp1Zw
iwBakf5ZEiI3zy2ZDbGxGJ6sK6oM2ZfWNELYohqS0qwBxGLAscBxxrFGMI2SR2pP+Q+wW6QEWpP8
mkSnMa0JRwH8NVKcfqZK6W5QUTVXyoHFk9tFQdHcTvfToGXBnI8/cq8IEX0RGxHhmtKz3g7YSBEk
CFX30OC/wpeZslPHYvWtmac3xAk4FIaE55vV7ganWHdC0Y6WM7dNmuSJBZs2bDgTuXS2jcya7xYR
wL6s646qEI1+ECLxDsSK9pXwSvQyBsljXwEWEcUSsmJMZTge9eV+FCjasITtMhbsDas5u6YFi2O7
xFbkmXYrFIkWrV63wO4VGa4iVNdqKYaVEiMJ6KWgY4UPTAqFq9Ds9DWoqB85cjJ6BlUdPZZd5u9k
S5hFobfF1qeEcdRz1RFCrtNRMbEPreNqlNdTS/VHhaW+GTVbnspq5DSGrKsIWvTQG494WiqHQ0f1
2Xt2U/Fdcw3rYliIjqlY+xsvT6Kt3s/dtZ8k4kS2sA3h0TPfRumCSMO0PVY3/UxoCmGk3ZXWEyPD
YWymzVJ4GyFQr6S6S2L8jCoQ3Ni1CimYSLO5GkpIqq3tlluaFv31ZFUE7mUlUbgSdWsz5RORJSbf
nPf94GQ4EUXd3lEFRkFZaNmR85m1RhiHAD9HalW6kX+Qdfyj98nriHmjVm0FnsWQHaEjRQFUUEdk
QpFKGo96NOiBK0V6XS8PeKp5Zp6Thq8trsMN+4iYe4/MLtCkl16V0/jk9LyEfWRoKyMv+x3N0joQ
bhbv3NluT9octWdK/9ltV2vz7SQKMjWtsgdmJ8mmwOJ6gFZ2chWBIO2MsVNElyxOzMdp2bqSg4gb
r/F8tRGJ9pX4yW4dJcXLLAt9rapGw8yJ9NnXkybIVavdkCWRlpQ+DY7LBPbS9kG31phDs3dlOX7W
vfpjUaYn62MbYw2ysGN8mBlZ8unvmNI8ve+io5S2znqCcHOd60PFoxytnbQa65PV9R/2kRx9fNKb
fNrPDvaHDxOyLOGLjpNxqq3BvSBx7G5qT4aoKGe1A3tZIkRW8yaeOYubnmquwlJTW3hw47bJcvPf
1I3/dxG/w7XQntXpF6PDgR3x++UYY5U5Pf2iE/9/ImEHCEH4pvTCwt0UWqQ0qGRrUm8NbB1pLoSm
b5R2vlhddNT89Kd0SUdLJ2MNCUDc+RrN5r/vFP5h68T1EZDJxYGv+GM30rIzTNUwjv9+SqkS3jr3
Y+r6MUIq1/ih+lZhJMckbTIblm5xgqS916fpRXejgPgSFxH2KiNGBgF5lW4sorK2Wk+O8ycX+pEi
y7EN0yInA8+CJ4sV48OdnLLE7Ms6UyfOolj5B5IxPUfeT/WiF+zQzdSNHW7GOSqv5mIsjvWU+PdV
P4frMU7uAF7TGxhTybbE7oLJAiqmOTmlfjKnQYlBYkVXnm8l6Ol/34thkSEXRZUzMZkezRrMYpEx
o/3WW55UCO/NjZorB73cwZjThv1GRWW8ZbXqW7ddyx5R0aT7gLry17J+kGH5VOeD2goesN5NRAZ1
WRwYZf/dsMYLC+9ThLp61cilfBzXy22HEiD8Yh1Z7rzidyrm3Wy8EeH4NdSRICubfRVCL6wS9JQe
k9bIdo0p3TsMIjRpSsgLcX8VRcOyDYiQvPsEO3sgaGeXYwxUY41yd/c1EsYPvY5ramh9S9ZjV+zw
gyZ7M+oyys3jY9SoV0ks+547TK2So2dgLncxHgcn0Or2XivgjxpxPm9qZ6zXXseNrWv33ojtggSF
cGtrsLBL5KvwehHPlxery6dDnoiIDk40IGCq/VWCZ/HBF0O0BmVZnBkNDwm4ooAQSjfwS9BfQrTQ
thTiKXoRGJh5b3Je7FtlOzLoTDf5JL9DfPQLLoMO84/Pxg4bmfExFoNsDjk5Uz6cULTs7dTv93mT
gLBom2Ftsxm70Bd+MqSZXZrKszZ0a/NdUmWsxKZxJYYE5eUkwkDvTcgmZmuss0oz2cFF5qbDUbUq
+kZsEThsXRLLgxaO6RpBVLg1tRTK8YIh7AeAQnarRShz2/FKkRpHLhurqeb05hFYdQdTv/fOHjv4
Vdfp7l404k33SDImHAgpMOnS6zICiGANbcGyUxWEEPfpDog0meKhZ57GvNdOoSTEyo2ddidBqm4T
FMonjAqoD/Uu3Fk9koLRUHOwlIUOtBKHnTaJZj1pWbZP+oEIt4aPuqWWwJLI9mvnlaN6Qx3nP5dz
ij5Z+Omtnrn2zusrhMJpkXw21y5T++978WW98RzDQCpBbezDiiO8hOCsSh9Oc+9Y247i5onmC1Cr
WTNgnMoQg3qXBYr2rDEYtP4grAezG09bNyrK3ScT1j9eDVZfW+gO51LxYSHSIaMYnZUNJ5H7TiCt
FGZI4tNZjQt2MobBHi8h+1mfxiOOpnTr6gClBNRikdMG/x9cjOmQZwJMlMPKx8W404n5MPWhO72f
i73aotBO/M0Bx0m8s53JxKjjl4fZSMprYibuS/zHTh0PBA2E+WcX80HSxAPSOffiNaFSb3vApX9f
E4HaTKB0E+dEgQJpdgMNBeGH0PYxoGQhtfZ7OLj2bUFJ/nuYWHSvbeMmGyRGqAYjFkowg0Eu+93g
xHTnxyHasP3a//2W2X+coQ3dpYCCAgpRmYsQ5/erBJHs9XofO6deUxw7OkdVBysqikcHddO8stM6
hhjRZSqQhn8/EO53QnddBhUa7tcmVbGzwnFPKV8bvPQG/Jm71tgwXhUYub6h9s9/wI/hK/mi2vSx
X9/67OZupsayH4dy0u4So46u+O/NkTKc2hUGsZB5qo718qOe7OL1pJoEpGLtosotsgC+k82psfUu
Zt3ZK0SsnPlmZ9jbbRkTb1zrO3Py9CfLQDjWt2NyYeYLP9l//VHdMIlngPbOdocChCeWUs0v52Gr
VA5wKBFDGhrSPdvbjROPxSf1jU8+xPtQ5hxDM0wncL83em1U9ENmzl/qk1G6DMLfJhM0d0zqRK+g
+GNLuQziX76IPerU6xhgN327EJfsV8uJj22FB2b0P7Ol/8P3+e2zPmxtOpjSsYPN4GaIqq9li9xu
+kS1+Ofuia9DtXuxkwqaCR9no6zyNHplZnSDWVSQHW27MQc/ZqCVdCllrpTmmi/Cnuj7yxxTNrt1
KCxpyoF2qNOwWJX+RLE81/y7MjHjo0+0YrT6+yv3xxu37JWRVnKhC4viY0fBblM9Lhkup4mJu8YK
8M15eP+E/9+P+rQfhQXdpoPzfxcCX/fFt6LsfkvvJavh3z/2S0MKqgCa0CUgawlI+Q+CiOn/C4My
sWFA2T/kY1hQR9Bcch7jl73/zH/KgE06VbBhWAn+BwCRj2sKfQ+WEv5Bz+4sqJLfX1e3NWFfz15y
23r2ZZGaZKSerpQrevafhMLq6Nd+uT23/54KfoPRf5gg+ER8755pGtT+PEP/8Ilp5mp2F3rRrWED
Di487zVqaImzqNBID9F7/P3jPta4l49bulX2EikCBf/DcuQMOZN3McW3fY5tlxCNbDUU4Rc09XeR
8Ohbld/Hxseb0qEY+ftHf3wvl48mAtXDeb/IUT/mdyRaRoBFOqe377KffrQB+tE/jyz7kz3TMs/9
OucuH0TbBS4iJBrL+rjb9lK3aO0oTSFkafCrJpRGBspaWiYmkmCihd91enZC/Nzfv+HHyd5m3iEY
je4ZB0xWreXPf5nsJdRtqjNNeGMu2ZIA4J5l2Dx7FLTBPX/2Lf/xw6j8w4ZgfcHi//uHKW3kTNDK
8IbY3leR4nt2qH7i1Y9fB3aIn3y1P+8pX404KpP0FUBCHx+eUy87ZuEjs7ARO1eYO2kbYdT2zrUX
YlE0Cs7M4vD3+/nnYKXm4RgMGIu93p8NGduOEOaZRJMWg7Vp8KqbWfNstcmVUSEAyUTMOTz2HvDU
f/ae/DkRwPSht7IAN5cWyIe1NML/pqWA827HKXuTTorMuNVIOEGioc+LVML5pM7l/NEI57Bh2Iwa
2BC8ou9//svgGQm4VmnoR7cLkXslR88+2AItVkR9bMXhvPq3ALJpzO1YOSP62ui+HPO3RuSvZm1e
6wZxKQ6eUgOBap9ldL3j+yKnYZW7xsXv0le62chTfVTLdt2tUgCIQRZWX6OO4DBF03Rl9BkFJZCJ
73DycGDcKlU/W276VphI1qwuPZLv+4ycoNvQTSGnI012biGfLKd6hkHibvr0OtWsU6fqI0XPHUcj
b+XXhblWHZe3iN//PkT+YVz+dtc+vAWA1bs+BLR82+j+Q1rDaWgs4xuZU/eRt4CNYv+mMqdy/8mn
vh8ufp9jfE6otKqW/8Fn/bCvA/Gju1XlJLcT7aYD702BoGzAxOFkw4pgBuT/Kmye1FgKzAtjF2iZ
lqJHTV7HMmse2lrrtqDPjqJHEYbehvJ0X343+5FiS54SPkdcBixlEpq85tZ3vONs+fKMWulLUerP
DBUiO8rkTvPGG+mqhsJvhnqu9I09Hjk7yDnq70BExxSXQ6pcFulg1Lv7MC1vZzncVaPZkCKdbMpY
vGSR6BB4Wc5tEY0yIOMdMb6gkdHYyKSE3yP1wktWEilPc8/NjUtsi5+J0tuNBFJaNXqzpTNl4KAg
QIAT6w+I8fNGH7IyUOHwWvmuxBTfROvJ7cG9lxVnfZkUG2jTzh6LapasImviEvOpvOaAf4dWsDh3
emrSPs2e5hhwZpMiBS2g7Gz0FsJ2MTBUa1PKpWVCfo8FVLFzje9iglsXEmFFx6Nu9tIer13OfGt/
zGEbGFLbhBIliW5Z+aWJJ8gQWlWvjb7t11YBeLOhWQmZMew4+CCSknZfrgcrdjZKKvekx2O5K+EF
HkOXrgLwVXmdeSjwGjMkWEjhBjVEjh09v0iLcHpLm26n0SrICE+MLcL44SIXf4hvJvo+HaKfhRYb
W+oN68lKBIJ3L/vuG2UerpDHWuTuFksJBcPiGkzifCXggwdV7haHKs2ioJ4VVH0/Ga4dvwsvWWe+
UGZ19+DcxSXFBB5XREA7uXjWR91HAtGoa9Tzt7GX9Sjc3VubcvWtU3vEWqfC+Unik/qG7P+1QLYB
0iFPbyS9vquiwAaVDVkP9pLyZ7KESBZxqdY+GQYro0uvZOVctXE9vPpLEE7lRdWWpyJBEfTqKc7M
EAd9N3GtQ7GyQsK1FI0p9NV0cbsSW46pqeSKRlaDSrS+o7f4M3NNsrVsLDbQYiMOGh5BK16PiDsZ
1XkA4njt2vh1SDsWKy8s+qBqPRfKG4p2w0p6VCdwVgij6RHawl4JgbAwe78mC5XFXfgsIBvYHCzM
liIX7o0DxqVL4LlQt3yqcGu/hbVob40mF8DQc7HWYyTS2cKEySfoMHE/QC+krnuEAVeBE22wV+fN
LaSbFwlvfcsOt9yndoLUcrxPC1PeOJExBEzM+OcXQo2/sGrmhVrTg6+RjX5P3/zRbycqPG3bBP4w
2rgdiuw4LBAcWh8jXcaYABvRbWcTEayeLWUDre+DetnpmKIPEC1a+NI9qqKGbO7aHJK5ZnkSb33+
mjX2blHZSkFuBcAlD6g9+tjBvKQammFAptiSFL9JRLTQlfZ1ILr+WQxVv3WtaNijFsBVOxbJmbSx
LIgykjix4BQNiwmYlwpo5m6xRmiALlfl7JyZTo5lT3ZDGCIon2SHI9VK38Yhe+saDLVL/gW/hPhH
WZT7Ji2O88jOiffn+L6CxZSi4Rs0z0D5mwMeso0T4RYwkvrZCck6c9FHYxlHd1o7yLip5uw6DOTf
/EHrqS3HCTd5nF6xYryFpW/uhR6fkgSagOPrW1vVyTH2JYk0YEmbENoQ9EprDd6r33oxklR6tfBw
LMY8s9dO8y0OANk47y0BqTJHhztRqVmH4CsubSp9WrOscUL3s2AATw+ZCyxvyk4UpkFNoByLH8hR
68ByiIicmvBq9NhlI/HgDXALHeuvvRNI4PZOjMmMXApGf0s/1PJhBQztYisq+dT3+K4s8yaw+9WI
vR9nftxqP92axE6PHK2Atmv7pTHti9unb31nX7QqL/cz/l8+03ce3tX3hsfnclB+U6ZN0GmEMjsa
+QuGy8auN427smKElAaboARi/ToWslovgXDaVLGegyDYagsUStdrHRF63j2A8BrIrUKiMLulv11G
QG7x9C0UeT9nNuvBQKd4NbB5epduAz4i7U4R6hp17bM/4VofJacSlomfsimOedFDU3HFxu7jYsex
7ZtjIN5qCvJcWGgTcjpwO5OrQpYsfNEh8S92I5Cf+0TPRNMPNF9ruqcgDF0CiSDqeNcTzVTT0QLH
S1+twj7XPkaWSeHCE632ULoWNrG+0EqaJcmb1mvOylDVbaUbF922Lm3pP+Rtcu8I9JwsGkSjsHda
Lj5tecfo/0zbSXF1KT2lbS2jFyOdTMLC3POiAK9xmCSFeSlynxotZ7uuxYBpd+BEDN7dRuGamee7
sEdAmMlbq1Y7fai/jCN7M/Q1z0rD1GiMjI20DR+mJIXd7Tlvy8CyKl7IjjMVvvJylSl9n5i+Fphm
DAQ4fmEuuHcVsSV9cotK663NqFsXdGEsrDa9ujGVT9e60q78EsaimXmvdu/U+ACqiBI7hqhlaBqg
oleRR+v/3fEU5Q4jEE3gqup0AYCdHNISJ/qqzkwreL+xZsdW1p3zb60nHruIl9Vx4x9zklTrXnHj
52UByZaJyPWn53Sc2CyCiMDSAg6ni6+7hcLcksOy3GItbSsoHdq3VHCis/1K3WCkPHgTkw0AAuJj
G3g4QvISVG3zXCz+rPfde9piV6zBSRkho2fQMH26WQfvi+cfjzTAtNE9517L902bZGfT9uPUCBgh
bby7uq1DGBd0WxYb52KWCgv34C3vphOrt9Evg+VwaYYAfUfGgC7FAcnXOcJjUY1iMXsA2KhDvPIm
QJh+pLuXsWOpJ5DiVe+sMoEsQJnOGYbV1qkMmzJuf1cqYmHmaIBWLdMOJ5YIsIcFWq+/SL1+qUui
Qbwk3PUkw4o+VGhK/GuQXgFShS9xa15spX+T1bAiHf7U+ywKeWo/RlYHFJPBOyZ4eSbXpU3AUhqk
IcbNRNO/tIsoQ9ZPVaLuhvxVebW57pYQS2Py7jJkjCtDEoETZtP16GbFJqnLRamRedv3daNQziWE
fkkV5+yJ0t+NI9K5iiRI2NIkkGQM3bhj9uhLqg8Cv4NZMnmIrnp+rzqIESZ4o6NvRUW4gvdB93LJ
Cc4HgAGLLVfH8+LCxILjwS9mExkFc9WUyLViKGXAFEKDnng207e0lTiPUjK2c6GhuySnVBsYgS73
js25jM7v/iSvIZb4PQ2qtvyHNmJqRt6hB3SGy33ZGjDAOj7KaanOED/5nHGiT2IWPtIa2lUasUMx
Y9Ys5G9nM8+PMmGGLjhxzS2a/TIn6D4TGCs0DMB9znoiBncTk4Lg6dNLYvg4+qR9ES2N1VHJw/Lo
TIyX+qxfajbcHK3ti9m5chVa+KaHmamgbpBfRIIfffcgm4t9xOd+xRUX08Y55lLv4EtWS8JmeM+Z
sq3F/5JOTOC8v0+DL4HpKP8c2ddjGh20pmfEI/HcVIDHD0jx4v/D3pksR46kSfpd+o4U7MuhL+4O
3+l05864QMhgBHbAYFgMwNPPh8iqrpjsnqrpex1SJEUymGQ4AVv0V/10x3ClAlNkbg0n6jfVyDKu
Waz2puBGGeUGBUWEf9xBWzEsk3h00mDlw+he/fpFMozhLjQFO6fiiGIZDPvoM5qIqUw+MOpJRcd+
IFI6mz9y/rZdF3nYpOllmFKGegUP7GLIDbM4dbaGcI2NOSfDK7a9+kSQkbm5zaS9SmcuqIpY1lQm
n0BIpp2KOdlEOWklPUs+c+qUL4PJpmzVAMUng6CbKiPCcvFItZaVGOOzs9iBAzJM4TIGv6IcWYBv
iuLFx1H35yrV2lm+9Su6wpVr3P1Ct1Qxf124aNxZyM0eyV4duqX7Vqte5yamMci03vQ66k5yaYfs
O3xriFY8WSRqcp0TYD8nHoFPniz6t5NLALV9/Wsf9iduzJ01yJPBmWq/CA3LImZ79PAahsFdzE8w
B3PHX+JCreB8xz/FWl8of8wpvfDXJ5Lm7VuddlsRCxckMZg4A6M9/MRpDqP6ufMJjCyPq6XnBI6r
mAeeW35cNSZag/+DPYxW0TnbMxoBLzu2IUcqY5ULc0tfXRqmI6pPFWRnRg6Qp7ivrVTGrjn6+qM/
NNuysQ1a1OnIKnK4Mvgqn+LJSw9+nnMXo/lU8LKZxGxW+Hop512OIr8i+0biHSw+K+Kd45oKObKI
cRF2PAfrAeSZX8MIwlhC3JFPMsLJt44r9yTyKLooz28PRRcvNZFZQdWe/2Dmmh762WPHZgibPXbX
LjIsM9Jux4tebAoPNhb3BgqMRosYpj9EO61wX4OCWg0tonapxPx8i3vx2sUTTWuQC++EM/7wW/81
6Su6HbUiuJ+V4PLriEMdx2qda6b+qzIRmJ1nrPvUMB+aoXgh8eoRszamlKInmqLGlFFIPeLQiOHe
lMI+xC6vhDelJSmvKDvIgeGJVzEr/KVe/Ht88S/GF4jr7tKX85vWs3SI/60bfGki+s//eKq7rpbp
7ymcf3zZ3+cX9h8M5E3bQFsmOuOj5P1tgGExpiB34PB7/esAw/nD/aXuOQYym4cp5h8gE+cPxE2D
/xUaKgNPlNy/FHr/s4LvX6VE/5f8bblYtXViWIxNQX4shUG/q9BNn7i57Lrsljcy+JpHJRkWz1mY
++KaAk7Cb5JuGr9t1wUXn7MPdSpPjIogLXhwClZBW2C82oLdMPdCJVm5cousCVtd550oxg8PxOJq
HLzpkWrJ+jBmnU/1ZNGeyeNw9zSyV4FXcBWTd1g5ErDDVIjyFFg55ToZ5846DsRaNOO0s6ELh93E
2YbNtFvb+jw+1rW34OrSKxAUyh9BrNMI3YhnURA9H6CZ6TYRodSbH2OoSNvGNa6YIcutP5v6i5aL
eWsbGEeDgeOrMdNp1k9leqCiBnaqHMJ5ZL0Cc/49pTwaU0ryHVHhRTjViwu3K5xYuNYSUEMV1zff
1d7MiFpPL8+3CbbMZzjp02EOuhluoM5KO2cXD1/i2vU5546zFN86RVf4VA3V1uWkv24VhzvuoN2L
XRCFiYzZAgXC3RBN/2ES8BhsbcDOWYfj6FDXMhr2qjOGZ8+qudjV+KKiFp3Mn276YOMb00BRKIAx
HMeRG7h9UAMsm7PZZw9mP2w1JNgrUMpvnFaKHWqoQei1i9ddmpP1Trs3g7/xFkLAThYP04LchNMa
VSJ4kwGeLY+gzFJCvxpEFmx1Jw3W9uAYuzKjNnaMi29ZYHO3m8dTrOV8vFqpveP1uVRF3vxsir5b
NW26dchqhMacylAZCccD+mBtK2ZYjHV1Fbd0GNWJcwqmIA4tRa7XbmpUW5oCWeuCt7F0Hso5w4IL
4mmllzmmJqV13Bw9cSm4v6xT+o0/XEfLWarT5yExP+YcKSfo6SRiM/lu63fUHAWhO3vyQJ/gh1dF
4hB7PMh+odnvnYbLgdZ2V6xMzBKfxBGetd4XGwQ/lyZ0s9ygWfCD+8G1KtCkLFtaD1HA79VQ8iI1
ChBrWa3TQiP7gZio+m5eKghFd8FNVRzs2eLCgUK5M6TzmBVkXge7umd68jOyqubQF8q6Gpn/3DAP
RDZ27/06h5w7oPPFueq2vUw8LFrAxaxm3i7ZZ7ONm/XccE/XOh7IJXOOI5/HKOaGUbTdXoybacnc
dxZ3qwjmLX1I7aXV0/YI8fhqRe5BJbArB6s4/xqX2B03bWU78pT51OhtfsVb8wXQAw8sf0gaNubQ
iwM7hIv2k4y+cULLXu5lbtfdQKPTuYoTKMRIxt7vVDo+NQizM8S0NTRnbW0U2QlVFyYcVNhf5ZJp
grm+9+1zjHk9bGouA5phqh+GjqUtlBa10mtn6CbcQrURjhr6o1l3BAkaVGNK7cjoL2yB1C+/0iT+
1kgPiHJO8eqv4nUaKHyOHNV5VPNTYXAYw4yXh9y1fnYsPmFC/PXMmkZdQNxPG6kP+wpl8MDB9akY
qCYt0PDJOoCWFd1NBy4ZelUGqI3YxDHuUMmn8V52NN43eGBWcKof6l7j3BKRwEOmF2NG/CAe1x0c
PAKH4CaLGjIgotuqNrfCDjYZ6WzDWorJNApk9PbCAO9Y2iwRi9Z4Up7qD6M/07ZWkxumFA7SDM7v
leq6YVP1IyfAzhnWyvEOvwLkHNsI0g8wLsRo3IzB37WGp31H2fvwyDntTFvZryNAh5sOXWnNB/ad
ZPmnWUl6F9My3eaNlYYc6zdxViFQtdFjmisDAALioivRNq0RFznImLsZv1EokVP5/QenqqkveO0x
mMqaQHezzI7MjJ5l3EaEvbN+4zEnXDVjpG2NVvA3rxN7I5MMEzuX2kvVVLbcNHRoPpuJT1XmgBQx
x9bZUdNdFLRX7nvOFtf1zU+Miche3C2+JvDaMgWToJn71ICSJ4Xef8zIsYdF/F3Rz/1dTl0XmolV
YTs2Y9qcYRfH0pI7L3XUxiBjLddNkBjHbpQ9wg+wi0Yvvk2QXVYVtQKnGabjnzP3f5+3/v/OW5w/
/t9+kaVx5n86bfFFfz9tuX+gjSEOQq7i2PSbXcRy/rCx/2H0IQen4wH5r/iyBVAOD8fiAvAISvDl
v5+2LNsinbGETZEyOR79L05bfxnCk57moOXRlmgw93f0vw7hS3ipbal3/m1KFpXQP1hB+mWy+Yix
3/z2ufwPRpHl2PbbxHH5VqS0bd5b7JvMw/8ykS5wSmntOKHV096i9TApKb1dj/BPC/S3VZH8K7fn
X/waf35DDrLkvzlF/mr6+f0cKW27NSq7QY+gINvr8y+vkW/jlHz987/X//RtMDCQ7HCW3+ZfP8IB
aMcQV8wgyoKDqJF/6zz3AtLp+s+/DUff//4B+gGJ5sWYwaP0y6n524AdOsiooqbUb6lT2Hun6r41
DmCn3H532vqh0keEOwa+KzSZY6BlJ63J91VXUtvsCX/YjqICMya8r5Yw7zrJ8n3pobfh/Uw3cVE5
N21GkXYkzXBGgKcQrhPCqCNDC010Q31mfe9IM1mXljmFxILkOqhGAdO4j+9o3YtfZAFuvSsVWp7B
gNG0ZwSu4QEN5qiYaIaYo5qNi9d1I6d4h7fzrS1AyuapK05NEBTH1I1QS0fLO0cdIs1c+PEm8exz
UOoTW7FmHefi3bemU+BrIiyXdX8aA9SleAg9fuZVUqsnU//gYWCGGEB2G3sScQ5jbdBsSNx0C2SZ
vMt8dUpUAyXf83/4QIJs/Z4IzKaubW89ulmxcedAD4mdpU+UeWthnrEtmK3/fSa2TS8AyFg+hY3M
y3dvqHZ01bOpGd1zZBb4EoQL2EdpBs3vw70xj9a+0SuNZLw4tXP8k54yjvK9M63SrHpL5oUFFEzR
mmuPOKQ+x3LDiS9tqpwX2itvdt0jIg7c/VcEpJqtPfcirKch2UfZAKo8K3NyKHV3joJU4LFQ1l0+
eoS/hv5tiriu/OoBjt2UqZiQZ6McXc4b8c+ABGBDVSNxVQXYeoBZ0yQ4QxoJ7sjp7zqX2kHwvfam
qtIzZYWrRkUDPKDyhxelD3NZy3M9sP1YebHoaHm7k3QjrgpH/ihN69WxK/IMTZXt+mGa+FM5VNaA
tGGRzQfDk9EeK9VDxCRqtMZHT2tf80C/DF0mDgOzaLMvPsQyHozm7ssAyLy2/KnfUtp9EJo7rIhR
9qfCUPeWT2Oe8hpiVFCMNsVYHCBgwvGJ0iO9x+TN+qPmxI/miP7DWdZdJ670aLarqBsqOWUVEGmF
N4KxpbHNVkaP7wQJH7fM6JUPqPDZ2u97KpEL6qMVKmxem/fuEhOpZrJ9nSzWVpptK5dW8rSotqk5
fhdUrIfplFgb3+me3IGTvU5CcC1jQQ4nyvErcwvETjDspjbYmRmkJSOh1TGdpobAQ+DDlqKqWe/m
a14Ct7Zbq76LRk5avjNUpyZy77LKrfflPNqbvroHr2bvO9NTDCjIAIkOOdahJzJMKhz+VtFWL3Yw
fxN69WYBj2GdWpAnwoR+0i4YlBYR0ow6BzF35kOU1DKq3rU+KfV4SfGf+8oESj2Ll9zWqc1MID6Z
w/gqmC5TkVgfxOTcd5kc98xBhkMx1nfg8I8mmQ2uBqiivGGjad7LOZiAMbXWyXXrYiMlD2oO/8XD
iLWidKFZWxLFi7TslwfgbkdXJl7uGILShLIbZvXI87wgZlh1+tBFoT/qCxhdmKBoepcHMaolodY+
8DhcNc/lgq6hDBf1ecHZDBlnWcrsXwox3CVpFa3r1kx2MVlDXsmp1B8TgnF2mY77ST9ZhQF2y6lP
UzKdUkpWunmgxh5sTfYpWrExIoexcvDNKYmHjDqQuxrxTPf23AbQdadmDwEBLdgJpbQ59K1dD/Hf
bVBYo+9+HlN8iaSbfXMn6yTsnnjKNCOiU6poLDf0LLbQKnuDypT4pKeMBcxOWKws6OmD4sdMhp/4
hBnA2BND7eo5Fyxj1nhHL3e0c2bxxiiRE20P87AtzBCz4r3rerDBzWNbIImXzG6JFGlhBnuKFnR9
M9j2jPvHbkDb4yVRUbZPvT7dIieDp/Os19JmbaM1K1+NI/Ap6sftyNmpmpfXtI5xP/6wAu29G8wc
9wzcJeDNKCY8zLnjbJrGuVhlfbWFdbPb8jr1Rr1hDeRNUnoILkI8uJVjroyaDt9SMniYKgN91MOb
5/Y5Bv5ZPXlD8F3zkGTZlJ4oacZV4YFjc1NmE6iOdbOyAcaA4Kvd3cS0eWtqic2I2u+5LOIx7JcC
cypqCo32pIz/Gr9QX4+PqLXkC8Uzx74kXwoT5MonwzZJ/tZuWBfye0rM/RDWNqUlWWWsG718DTq/
WCs7/TlBmat0fphmjMmtI47OOau2YxBYr4L3Vuh7rLAgmB6hjr63SfQ0OBjijDH9FLF+bnL/0PvT
VY0Og119a0lKuWKc6eZ4sfTsJcdbY0Jcaqyrgtje0vazsjEF9Z55m3TaQV2xjJUX70ph5h8F1TRU
jTJz4d1iAK4/xdRlFjH9p/7C2OwknggKO0wu1Uy0diZNH+u04iadTde5aN/yILG3igEKYA/rKFT9
5LX+oR3Gl3T0tlx4MOWUn41nHjjC4bSJoyfRSQCZmnj0a39bqvRTMzqmoiLfziMltAv0y43r69Ca
+9IXR7xp8SG3Smed1d5WGMTshpmjYVTAjSteI84FPmLVyhkkj5f/1gtShwrsnifOIjfQaNrFyDEw
c+qilShWXjd/VgZ981HW3vtF/oUytK+1CIYWI6DIOKb+tWWAj+j2lEZEoBw2M0ptKJrJDSTxaVfA
WQCo6q6wT1CVoi+EOgIuDF3OAw3HDqu/G9vfiUFvEA7uA695a+zsU5uZu9qiuTZ68iNr6Cfo61/K
hPkYEGxqS84GPGk/rajZYJosiVt9Q8DdadTSmnO/U1Jejd6CDGbuom46tAI6gSqzPf47e2XFU7tW
8fiplQ5JZ2rqNv5MALUb9pSqpQDyi51XkjZf2gkaLIRW1H3PzOlpLCjS1eZNhwyz/tMIkZT3lE2E
vpVf/bb45uji5Oo1hQPGiItM37kmvQ/lOPJO02GWgJsXGp86EDauyYylbBAqq05ER2xTF2gmzwoe
JZTFiVaqlgaS5ZcGLfqrsmnZXkZOXuK8ZgT7OvpMYK8wjjOpKSurbTLp16oa7mqpmpBM7saAMena
vLcRpwZYlFpIPu8I32aVd8DucZXy66mvrsxuIs0zMp3Dza1QXrzsdWkWWjykDtbA0nEuUevcJ031
UEsK0kjkrWKzCmFrHHtHP+mssHMtjlbi7QnsYhdnCNnHm8mxHhjfn3o3vXGHWfVedhFY3nIkv1KB
FChjYyUq+YS1kC9yV1StsBB0PC6OW++wr92Bc3jioLE1+h+8MT+8KdtA76SnQLQHHyOiLRU15O1w
p8zmlS61YiXzboew+RYo9u5EsA567UNeDhcxBK9N5G/zQPtAfGa5It/K0z/JiaeLRyCHHWwspaDs
33abPtcLnNru30fH3/KqhL7n0aeDUaTeTakWb+CMPkpqD/qsTncGfeHkbKh21hAJu/yY+QZJV+ui
so6xs5O8IJTdm5Z2UDnGSOnsvNjc2wy25hyjRmvdZiAJeppi8zLOae9e9AyJiHhkORQHv9tahXut
bQAN1nDrE9GtasKwNBwRaDXOXcdf1A+ak4e4VUXqOtQ/3FrdzxydEbZCrY77o2lWZ860d60HUS9N
ECDNCbvJZENFQY8FZAtcZS4vQVI+4GffmRVaoiBpv7FYW3un/NbFeKIoKtjBbblLBUAU4T8FmX/I
BzoPKfodOueGoeaIBkurRb2jA+Ciq/JmtByiOLkFHLcZ4vIhx1K+5IF1G3xmio416uS80eSi6nHu
imvSaw8WJWVzcO+1xatkdCu7aT+42b3fYBc07WvuO88Ypc6B2C2TtlXqJx/ORFm915phT/2IoA5s
7OZ35MqN8LEq2vORjMq31ngcWJzXQ9Gzq5REfWEQ2o1/I6s07+M8yRipEipF8j03c/pVG4XYFonZ
QlfBaZNXUJ49B4xInzAf7uA4Brp9MBrrQWnLBza7W6EvwmoZDm4ib6pOXieKGYBF7uyEkQBv+Yuv
msXjA7jTvtdzcV9b/Ubv+PKoF7BZO9oUwKQykmc943rYjBwRmkRjxGo+2kurghl7W3/o1rjU7zBh
PliiOUKJMrep756APoddFOwBq7irGgo3Hi6oRbisahpvV6nHcakuD7or303duWgNNFSDR6Ev3EPa
aUe346DizUuFJMZlIxV3ZvSZ65eClDBfnWzjqmrvqL/BXPHgKGqNGv9sFQWXRQ/ks1tuVFCcE4pw
VoXqb7IyVg50ZpLn5bnOcUNRsNVM+C8Atm1jzzn4TXY1l/eadwkDXcVwCsMWdwueReYE+RcS4BMq
yM4FQNOPOFjyhLMbQ+81J+Zt6YOGtdpLJmmq1VwOa92lycrPoKxC4v6HYBpDoXvn3Cl/1Irdu3DO
PqBqDtkXaSKA16J7KlIIYJjToM7wMBbiRdfLe6cz1qr4orCcwbIjH4tgxKA1x8BvJtHf5Y7+mrdB
cUsqnBlmPoLDHm/9GMWhk/vyqNLqCVJdsPIoK7zra7N9ilMrXxWFUa6DKTGPGCtvSpXJLs+17hBb
eFRU3LZXGDXTTYg+tOzpAkv/a9C014gKF+W/EnF4KsU0H5K67N8jSivvhDn0YRkYu7j2GHDHf1rb
/y1W/guxMvAcA7vhb6LSf5sNv3+UH9UHTRe/T4f/6+v+LlcGjIAdih0CUuSkZex/DIf9PwxQhYGh
LzM0km//kCsdcm9Luo0OVNsI0Nt+lysNAga8m9iUecPt/5VcyUz5v4lgLlNrMlF8G0Ju7qLG/SaC
2WmZNyR88wfVqbPvCoqW8LCSQ+4EdH89437oY8zNKy/ZTRkV7zRKrt15Krc204xNiuP+G2Vu8QVb
KBDrvqsObZ3/EDlcVSfVrIMxcaXi/VEsCgg1Oc0ZbcvwNafM62cFJ2TN6c+6uLkJ+jeCXUAA+L51
wUA0lGVevHYB/McMPSIslNiN2kjBxtGMk1ULbWPN2Ycy/HqdcSe7t7g3oNo7Nlt8Z5c3XYvx46dc
wUEYTB/0Qu2rnnwpviRqqyQWx0gm1h2JgzEkhHDTW+tltrR6U2UZm5l6cBudP1OwPkZYxyCKz3gQ
Z63cl7rpMC0R9q4d2m7HQYrBUJ0d6pb1pkVsQbZoNIoHmQd5kflmogzSUEBdpVYaK+Io8y4ZCpSj
tCQ5pQ/AyfQsuvBvFaMS8zHSFNRvf9pFvZk8zDRH7ePY+BFwmwqnIMDu4lIxCStwJyDch5HjcD6D
wGz1RnGMhmjtYxZKV/osL5Yh0UmoMnBLSFn52PbQOZJ3vSV9Dpbb5b5bThsRM7MRPRCuRtZweFsk
ywxNK0wd5h/xaMid9BL7nqkXV8TWrs+NpVcrfN4nn3vSmg6x8S5n4saw6ZAXLKOxZ24iWdzPEjHO
z+r7WKohLFVubpcLLTAOanuK1OIoUU/wcbV0XiWN+8HnBog6ZUPMRzVunCx/JjJdX2lrRdUu9KNf
lccUtYHPQOWMgKsmDFji8aoZGENV79wmzcjf1FJGmlS+eYySyXlVreWxvtqgpGX6DrXq1rvxGgX9
NRrqYeuZ1dWprHhTFZrad1F9FYs9KBDeU2nM4hTTOHEujAV6oWfTejDGB7aTM+EUd9MSItyUmjw3
8UwxlpF8UC5Q4E3k9xSTLdxGDQAnva3VRva9tRGjNn7hwoMQU2cYrAFCD/eytuNQyGUqzeVODVhY
SzQQt3RLwMuTWM+O3d0UjUiha+DrG/lYn3Rr2Vvzggz53JTVwRiWCWxC7I8fep+5w/Qm48E7jSWA
77z+Gc95dgV5hXLdW9EOiUw7U0tjAYYKrjPVTIRgd4C2jtLvT1he48sM1GyjMHHgqctf7LR987jf
h3Mb/UB64s6zqmyeg1HFVzmBY490eNpJq24DcLxVCgJi8VnxADT9zTCwP1W4G8sieU67DGBXV+A0
x4e+BrQtmXB+NtIeNwONIbPu61e8ZcF3o6QOVvGgRlXUr7TcG9eFrf+cR27sk0gpLXMGH/tkZa1V
XkXfbek865UdOoM53lxP7XqcGnH/Cnbsnfpsb80j8pw2EUdAWDqhFrfVNtPc+VCCFjkrd6xCSBbd
/YghawXV/bkc+3cushMUHoFQEMXPowV+rp3saJ/gHuBAmqqE7Ihn7JWzmPxibV5ZKvswLfPI0FVf
DzII4/4iZftdtBlHlhmzWRoflD8cJjdWK0pT8SzY/Rz8GYj79/79L/dv12Qq9s/278tH/FH9NZn+
5xf9ffP2/wAnwkwQuIjj/j5qpLvKZJjIf6AO3VncW1Utu+Q//8OClGx6JvkjvFZ/gyj/PZruLKF1
BxCc7/N/Jdb+vxo1Alb+6wSQODOQLcaMnB9c/y97t4LHgEc30W60WjfbIOk3ruraKyRGcR68AJtP
HssHNYrklCTzwSu7+GjEs3eMGxg/nd0kNFknp6rW2QRcN1siDJDlsF+5GEe3g2AjKm3oqsygHs08
m9d2TWMI3S6Uy0DUN4rlYA84ZK1LLqNCmjg3Gyv5QScNlXUjuP8GHPGZUHnzOUEeRz3xJpwPI46u
fqCHJFfeeqp79ySzIt05hfFqTml18jPLwseJSXYxGGSms/FshMzCJ2sD2TD7MVRVhVBRvveGPEnL
vQ8GEz+9Vb+CIzUxkruPOqHlk3BbzvHeYlDHr5z8gr6krXZiFXA3skznXdFQ8RV4Z1vU3Q4e+4sT
p698132TVRDOffBoNuQhOR6oprFeqpQzzBCh9WeBpHwnsr4mQ/phNA0z1R4TilvTn2tqCDSRyIde
ANG0GsooIPR9c4SUa4dggxya6CHQYZN6mp8CM/VwctSROFeBnR80R//e9fJL+Tm3J5gW3cnnqWIB
ZhFfVnN4kNMbxdYu7SfFExMJKtDryH/mwlUh5GpR9OQsW8SwbBbTsm2IZQOZmqCkwtVhV+kikx0G
jmKz52JCLs7j2qIFOLA09NR5rvVDXXM7rzW3eiwZXXlc1IN2U+k1VvtpaM9azr42Lzsc2TaFP4W6
JSIVyCs25ZiUkrfDlGysXuAlqazzbM9MVNk4GZSwhTbRspmyrQoiLnRjM0SCVFMuW6+9bMKDXVxL
PxnAKPp3ZmNv22p8JIvxPiwb+LBs5eWkOa/xsr0rifSbzlnxFmeUc3Q+kgVlu/qBRDOWcTO652aE
c63UxJsob15iuevSa1bTNF8A1xe3ste6VSCbq973n0NfKUIthjx6NCBWdl5tKR5wtr2NYNR7Pi1w
UI9RAGaqgXO4nQ0sQvLo+aaP+2eTMuIX6A5uKNvyZzoxqHLrWFvlw9DcCMFiMSwAakVmQxvUKNVD
nlrhkPVLYy8i3wR4Ni0sJ0zjtKeufDy6nqTA3MfnV5azE9LUCZoMlzPtecmassScfG18kF3+5qri
G9Oe7yMNyocxbZ3LzIF3K4mRpUIe9Jjj4aAbyPpMALAoRg7hu9KUP6fU7U5VGTFTmyxE8J4vMXPm
GEHNH06M/F3a+jluI4Zrmg0KQh/H+yJ2v/WRdi6quZHk//vsaswEPAmtiAscKGuXxd5ZxRZQTV37
WWRDu0nT+MmhD+SInyvDfaTEXussiuUbp7rnpKY/6sy9vuoShc+dqq8aBzeSN5WrHCamdYbFby2W
IEiec4eerSqkPlM+VKOuQpM1ChapBoexNRsEu1LuBFjOaXDdO38YzXVNn8Omap1gO/u13JcJogYz
BnCj4qepVHLIMJxTfonbqmlp8erz+cuKIAr4y3hfqfjNMeWHncxfmjk5a38oJ+47TEYHi6U21WyG
REYvTqO1VLeQkTwPyi3XTapjqGecjkUAMQAwPyOsll5Qq0kQIA3tbSZCTSjL+EaM8d1qe++QxOV3
wbBr08acHSoklg163V1ZwS+2IljL3TzBYWMwtaqmIH9wmcHcrEIvw17xRqo2qEOrb3GL2a65K3TG
aDybTS/oojEokI0sOpMkeF2nztI7UL3eKW4UJl7Hm6gjT7Dk05uDEYzDKMNC6y6NqLDJPTDO/MQV
x/qJZLTHuE/z3gKdIleomC8AwvlGrfqK8dKtWlj7dY3fy6pOwi/Uamycj4pUzNbKe/s49nV2zmrT
eR6hARHkBrdo5PIezgInN2VW+6ZpP+YeSc3uKAKp/Dgs6iy+o8nkiTJUNMeOdTfPe4llojrDkHt3
7dTZG6NNprjr+YYpc8TcQDfuelGdLYwgYW9WxXbI3PwIVpEkEqAACtFDpTONqKPqI9Gk/8jWhDjU
Kw+RHItwbqI5agmPuT3RBDPqFX226TCsNLIhDC9tbeUsI9G8z+Rh8puSskGYr/a0NGVPyn82W6wf
+TCOG/aDbj1MsqQWi0+5cucnYQ8fcV0sn9PVa3yyavOw7+LS2AESYEf3aoCvVsTn6U0cz8mlaxNz
QmYRyGFDc5pdYFgdVzvWk2w44QgoSG8rwh9m5Q/sLYrXvqQypBxUSMCk3SFxfmYW+ePZVPZXMNTa
nbRNc4/ltwNvWxLrprXlo2G885hrhKnE0MYbw9WoNbezggpd37nDBMkiFNFLYDlBrq9bC/dmnah3
zKLaMRLNixm03tboVMq4vzF2neu+OA6WcTcb27VTE4Eq0+ypd7No48o25QJFviqPfg4TgpsaEiKS
Q5t8U2p4sCZDXwZ5wzZXjouGWPcAm4vO3iiliU1elXejM2o7KCCQ93RvNzftM8J3zoQobjYiH+t9
rPyGO79vH5m5YkWe6ICqKsZXq2AMlvle18y86k55q5uZFA6yNuEk5hHweKxwNKcZjnE6bRtj/AE9
ckEq9Nk+U0kcVl1UrOamW+TtpMMGVL11mt/fe9zWgJIU+ZrYorev/f6zCpJPKsnJbA02378s6d4d
+FDwUaQ7YZr0m+vavdXnuC5YDPdK9QE3QRGFk2a+6bhYKISHblx6stlTHZC8uYVqN4Uo1oHhRmeQ
no8RI+a1TyUlVeV6sgGGTfeLUXxqunaKzQlyZuDukqq7JFEenIn7PbMW+cz3hfk+y1mdsEw1G1N1
ZNKqNNvZjKiUknJbBsODNIvmSH2J8eV2xgel6RmB3HJeVfR6CpzI0nXOmZH3Z2aurIpxRCawMosj
WtAu09PxirJ15VN6sjLWcNm7z77SvvxmPEvTV+tJDpshrd6bcpjvSMpkVyV6woS2qN4lI23KBU3z
6mtzTWXjTE2yy+mFdSFgV27tBycungbBE4yvyyWk1sNwxWWxLEa8pLE2PXKcrtZ51+FpqBlTZUxZ
S9rIKByLMFQV/RkPqfisA/dZBhKRfrDTc47mjY8nXjqJQCfruv3iC1rGUpfdQUP7WRPy+4HWjncg
14ILcQJShvypxrFO/uAQOfo/7J1Jc9vI1qb/SkfvUQEkkBgWvWjOpCiJFDXZG4RkyZjnGb++n1Td
imvL9ZX77m9ELRxlSyRBIPPkOe/7vLW4SUJh34W++ZpFKGlk/BD6RByTCEQ4WBy0N01i5o+ziDa4
HppNFyPJGhDebuzSyK4sis81T6qJdirY5olnL+GyzGtw/LDT/SZHc9UwD6oS8i1IiVrGNauF6363
i5xeTGtcIjkvkfYNCF+HM8i2P5Gm/z1m/vaY6Qgu2z8dM7fR9+7nDvG/fuSvQ6bzB3yqHwBo/+4Q
I1slI0YIh+r6TzLaX6dM+w+2bhPSDHpMh5Qc3sEPp0zTtlH/0axRWT3/UQ4yv/SXUyaZJchtdQSg
wuL8+nOHOOyZBtmDb5FX1jW71ja0Y1uL5NqLmX/NdQZDQ5fdK1xGY8NtbQ6YXFo1yRJpvyOVm/5m
Vntk0LMeaN2k7/IiIlCxrOnVzh2BlnqdGlecq0KMiV7y0MjRW7MQv0/4mhbRQNpjVx4ra6iYhx40
r9hEGkECU1B31PRVvxVpBB69oaVISFu4IBoyW5FHCi2WJXcoF6M33dhzXB1jM38PRxXeME8XPgI6
zUw+GIrzSKF0rjVaw0bkfothTWdzu0JlWa+ayNq48PCxq3D6m7WlG/XAZHSzvDTRbTMZ/lUpMUD5
EjQFocoQUL3ypi7NbS/aF1lqC9OIxLqUZrRysIMshoLulmP11halGBWJFPrOqSqB8aDJj0Oq470d
09J8qlSyVmpY6TanF8keIilp7R41KSZFhBzacsw480uvFFjxXbC6DTo8GD8LR9col+uI+dn0igKu
eZxYAde2qfcHObtjs7Cxz6xpnQYrKyNvciaGyAySbGM7HPUGQ15pmFy2Ue2z9IzhsOnw9wDftxqC
zkjwUUsVR/72Bi1YxSmYhWxiReum+NBO9musljpHrXkz6jO7lVcMMh49tSySNuDd4PWn9cmaWfs9
jUU3y1cMhPUlkxJm7CyxEYPRZZNU0ClYf5uPlbjQrYcekvUrX1F7TFmvc7Vwg8imNFWLecqqPrqk
0dpqoW/Vkm/bsHgKtQ1oakMY1NaAP+s+Cyw2C9l6NxpAoWWmthJPbSpgSMUJ00R2KNSWM6rNB+YJ
6Di1ITHTY4dkh0L+uvTYszz2roY9zFKbGfare3JkTona5mz2u0r66SFWW6ClNkMtgqHUsD9qaqMs
sjvsBRjH1BbqsJdmvTDezKpjew2muyCaCBFwtUOTlwxbU9IdUlKX2dMQ2+a1Kb6UekekJrt3oLbx
gP2cXWE7uLhWYMgeg7LA5U0op6ZZ4crte5u6H1Y+cW+XsE+0o4TZNjUGxQOd6GcySqsdilFqIIeY
3KmVz87Q+zQtJ29hwF3YYfrFygQp0Ii9ZDNaYbz1NGtc1mY1LXFe8ylUYVNQ4ZRUOpMqeVJV/Liq
DOpUQZRTGRl52TKFmQmU6zlq5Sksp7FkvuEJpJeMn98LVWZNquByVOkFPJQQLVWOFaRQLxo0oWdc
L/NKIn9plnU2UsNZBruwVIVdpkq8gT8tgboToa0KwKCkFCTd4sGs7K1QReKkysWUurEwkoq+F+qy
QL9qs745TEOKnzCnlh/rHrRFhV3XHWha9NlAvuD06nKq2U4mXY+ejO5iNMYdvSDrwSTBA78W0zIj
T8dtlA8Arpzk2a10Z2PKztqkeUVAxYwBDx8bmcSI0vcQCeZFPYKyYxk5kCj7qvWZu6wsnuM+dcgy
w++MXj7aRp2b7p1UamBmJCdVP1gVwKn3ZpgGL/OguSvLc+ZzgCcefE+wy7J2Q9fOf4hG6gMWTszG
kz/d9JV2MLLew0vTnyv65lxYw1jYnXiLAnJzISZMz2bEEMEfdGgFPSN2ks2+mX0+rnEGVFvlAto2
wKHwO5DQ0XULwcmMPhgBCCW1cGVQt2j9EK1UnNUB8MhTUKDXMMP1DOtkn6eet5OEze17XdIpBHy2
cYe2Wk82yROAk9MjsDQKmMkiV8KWxr6hl4Pes3yOmHXgHove4Rm8lW6erwGhRYsij0ayS3T0oW1F
ggbTrO9O2qKh56wVoglgxSqXqS44fhHOUro+uPU5KZ4mHlgQQUDSSxhtlYoiB9poLnR82O8AFLpN
GqUlu4BzxRj3CzPjtUFAyCrOUZk2LuqUKdXTg06PdmnlOa2diV8RaO4xmCnKLTogGwvpxVGrI+Bc
mj3e8BGuGyvLr/wi4EwJV+K60WZxQv09nzJkyuRfuMtQKZd1pWEW0HHhILjbEXkzk7ds2SvFs+m0
PhrjzlUeOaYPrnU/ZjUM8BHyWp1Hr7pST2fIqAVyathG+pa+ZrmY6JZxS94Wk7tsU8RxXotJDZh4
jOw7uysRavcItgdyxTFmThy75bBWmTu+N1WIoEHRt0WGRbehAVmrrlLnjRfgb4cJZXKgRYdJ6cUz
hOOFUpBbQ4z6RanKM+TleqF3kAzMfpEP9r4um24TGjN/51Vvqe0PtAzTF6qN9aCU6ykSdhcpuzH1
l66Re20I70ZCo3alPu4tpX63lA5eeB2TmhoeQAsqZumXxhO4pnfTENnCUUp6S2nqrYLukGn41ZFz
6x3b3fsUOj1uyVTdPsdcafM7pdInWuOaWe3NRKQVB0GU/EJp+rFIF7uwRz6P3F8o3b+WNu6frZJZ
OQO4+uOOPiEPmhtojdqj4p3IyXug7xHuCqsgmMf2wCR5IfYDN/LsFcQmOsqRbSEh03KuMabsSRj6
okxskBNxvcGdYmy7BmOeETdiS/BPuOs6Ul5kX5zrCtGMWSb3mDvMVV1FT9mc3bHDa9s+nZ9bgqEB
drjeDozn97Z3b4vIqM8oy6FvCX9ecsDLl1i/kRxaGUxq95r2BpVNlZ1LnHJaG9z5eXCVpCFpA4V9
yAhyz2LDPGakyACjakllyI1+51DFbHB5+EuTqA8LCsSyqa2BGB1ZLZuMJF2RFMbexjuyNFwtAd4p
6e0FBinyiKLOSTq0V5Xlxnuv1V8aEcRrDn7YOS1pb2tDHvIpD77B/DU25XBfCehk2F33xhDCewm+
2QRAcRuia5vD6LVuul2X9/ZNFvEZYrM7Ao9g4K9Jzuv5A7yY255FC7g3c3eQVfq6NxFK+cX8VpSP
LvXX5JxR9FZ70dOHKZL0tRxoxLU9WnICWtN12TTFNtTi8zi3mH/zAiV+0e+GpqhvjRYfZKOhKM/T
5tastO+MF7Le1uHKYXaIJhQWKf0LQUKHF0T7YUzZBjO6SAFA7KNRMB78OG7892z227OZJEMN7cz/
bDe8hGD9iuTl5/PZv37sr/MZCh7kmpZkoGd4H7O+v/AOzh8gfh10PS5uPJaTf08BwTsAG+dvbc9V
ZkTce3+dz6BF8FtQ7pLbg98Qm+J/YDgkgfGX8xmhFPghBYIgJn6GsiT+oOARkTQdtLraGaskudCN
4QMgK/aV03314mQbBPkNb/1GA9dPvzP+YvZUaZOp38xDT15GUl9FNV39OjFOKLXJsNKnNbkqGyY8
7OEUibMXmut06J2Frglxn08tD0hFumqvOh5wZr7jcEgx1yQZO4fQ6CQFb6maShVZau2RiZhXAFgO
HV61m7Ql66QJ511GYjyFN1UUNhVYD518wW4Qn0Vqze8MxJB9stIptp27jabkvaogZvmEBCQLArjt
c1dG7kNszpiPo1F76ok1uNaKkDGZDuFZFcv27TAKedKs4jlipAKLlDoBRhfOIJ0QZDcz1q3HsNFA
uEQXEhCWejcG23QEKGcQabB0ihpgRJh9y4SOBM9SuNPmrXXtR2JA2kWnW/6ynqt0P9s8xGGTgxRA
WI4cooLrCqy3nabjxx8iFdkwGPEBkT6nTLLXdyz6b1FMoRraGDcynWI2xG2uTda8b03kLxalt93M
wylDYIC1RPYSUaUbPTd14uxiJBVvkDTCtwoj5TId7eSplUH3JMHdbEZvqLHUW9lmYiDVDPa6T5G+
w0uGBheh0RhrccRgiIfKQmEVD222DtV7LELEO97QHROvPfW9KxcjeHCiIOwUHk4Lb0OP7fUsjLuk
m76CnY3T/i6T8dOsktQzrRvphnnOrTk0/rZqg63Rdg9TCsNGlEiXHcZLq9HhRAium+uUHYc5Tcm6
0E1mYNnrnJE2wb8Gutp/xK/PS8kd5mpAdTVnGyFlWwQ0rrc9jb1tbtlUvXW9tlqSAzs852SBpZe8
maYNqpxi0aGM3sBAwGaZ2WQxBW671EgHXFWaLA++6Qm2I7wsidCwgbrvhhZhOrHRPZcIi0dNPDpO
+eQGSbDMoGgzp2hJbov1h6LsLEBfXrwYC+0hxQSverhMtfJhaxrW9yCrAEJ4NLKJD81o0lUztEgr
0Tdk28OH1REXaRb+TpxKKMiluY1m8XVsTGunZzRCU6hyiwjZ3SrqK/YHkhywGQKrmBF3jQkdgBTH
F57Odl6TFw8dgDkcijt882lTLNNyeK4aBFCWEtv6Qnu25/ZQJ91LLrIvZg7ySg9TOIkcAT4+xdRY
X5MqezI7IoHcMXyMs8bZNm0Jk4spIFzhJ7doSqp+8EZRjFxQVItcwDqpMu0tbQSN8f5KC0MMPLX1
ZmugjcADftENOySZHpifqz94gbgYwACsOubJLgGbZkxcRYuzlWwdARi1vMLfj2OiHi9d4a202MJ/
YDByzzmuQQhGr/w8YEAqu4K3QXij5zygpHxqQw5VRdK+ukn0KnznEtTlcRwRBTDUePalt7MSQaOm
BkODfqiGDcbjaiLaw9Bg+DM+y6aeuFOaehFFySHDLreRc/MyVBwxjNZGcBUUrH0K1RW7907dz8sy
aB79CaedJZWKzwsqsmBJ3JwGZA2+z9Nb63RddZ80U98JNhDbMLYN+daWnKaa6qHNewaBMQVgbQKr
MXWat4l2acBrGVp+mjnga71D4Euvfe1CTh0KcrirM7tbRbhLVjGFOgNa3AIx4bPYtSyy61UJU1Xj
SjjmUVNLlj75lI1DiS+3CKC+9dAeMuyTzECqYQ1G9JBLujihg4w9NEgSmtNHZ6YE1bp0ZlARdAt3
NL53dk8iW2wgKfDmacH7wjyZ4GONI5cm29DdI62nkzbGz65e7GNz/NqKHluB9wo0fFWJayuhSaBX
+JlGliI7qw4uo4hFYU2Pbp1/E73+paqTp4wj77oNHbwtBcMrIACrvrYvINkAzUvUmZ7J/x6ryj92
dOC3CZdxLcZyPLpeiO0RhNl6qKoUZ6zMeR+DdjG7/hWQbI3MqnptI11hxEbWmFpG2Qa9o/GiQQla
xPkwL4s8bN8cy70JZOhRbUq0GXXO7ExqQAxNo9uGpQQ21/eo1uDbmbDwKK+r50YDH9023ctUF8xV
mmBcZ6UprqUvkRcoyWmhxKc+KtQONWqTTojjDCVR5e5Fl5CE6FZrvWRjHcL0dlSyVgt9K8cGbeV9
SF6V+NWPUOAjcenahavEsbWSybZKMEuWxu2sJLSOEtN6pFbdODrYyMSCCKiPSbAAQXePd5U3kUVE
gyppbgpNYd92wlzqQ/guqxTmYOxHi0mJeqce64ephL5SSX7JmsPyjgo4VnJgKiP6c0YAA3SOOfO6
HP8Y5bNKYmk4SiVl0z9UbYwomcaidMtQvEUo3yolgWvQwoXdzYAyzlQSOZNOAWfFF3PmaD4qGV2u
BHVQLSkDsODlp1YJ7ojYA2uPBo/VqAGmqWR56PNqi11GCfaSuWlvCzR9a6Fn4zFRwr6AnRlAM2K/
WMn+BtN5sLrcQX5Yfwm7px59oINO0O4RDPIJ1mYtHwYQ3t/ctE0PlUvupa7UhhmywyBl/dCUElEq
TaI0BLHElvfNtHODAa4OdQQFo2G+ukrR2ChtozQLZDJK75gjfATHfhZKCekhiSS2VcOPBv5x+NBL
IpzUlIIyp0+ymhBVFkpdaSOz9KetjujSVepLiQwz8sJHsvO8u3QYni2lLMplYy7jzg2OgYzdjd6H
RN0qOZJjMvEp83mP2dKF02++QfvMFp2SMdHLoGfiB+ajg8bJZVXw0TxNbSwWZdXuLNRQVGWPppJH
JRxkkqq+0zx72najYa9KEWlXLarFvQ+WdNEyLVsYXnU7K/GVjQoLzwT3OLosVwm0KpRarVJsefEX
lHXZk9bG8TvMlXnXRwK5FYbCZJg6yrRk7ykRmKnkYIacnvrEJ9zUT+wrJpE8eHTsbg2HY1SnJGWR
bqWrQBjlK9L0+ej0OlfPZy0f7Tx8Z7lCmKYkar6VgsiIJzSzTclgGLLPnlyAJ1OJ2zIynS8dWH02
8YbueKSbJ5m5V6GvOTs5FcU6NcgD1DHhLIZkstceNG/qpeixdjJ907e6sesSnYgsTKALMPmUzrKZ
9jUSrlVaeReKupqKu+RfUncb9s7NB2PHFkjVZWUn25sl6h9yZ7MmuB107Qn13/c4JNxZD4S4Cjxw
1s4kzOssArAKZhppFklLeggUNyr8xznuNHS9FVRLLh5ePxQgHC71LcmzM91yDKSidVjSrQazt2zn
24n1dt+mNjyBbsBGRi4TG5d4kU6lKmTmq/CgQjcq13Ye5DutCtzb3oQaIWsx7foWF6rsxwciGh8y
WImrRod6nrp82TwdCduz2en+0e4a/ylWfv22jMLrKKXTZlHWVgNxwrL1D2OeDo9xbnkgKL10GTZh
cIW4BR9WgNFboh+PCk2sDVxWi1BNOjhSLGYDoQRqReNYRqxBYH9Yi5tkWg8ydE4IHKLdqBfj1zwQ
K3zuDrpr3Te+G2qTYjVFfpHIcjNnGAdbEhGPPqDsBUqwntl5Ui+qCh9mlLvtraWqvNaTrCMlCbs/
HDf/vygurnSEMKTjGKTEWJ/ifixTa+cwCYs7EGuUFiBybURgK0Dol1S6V6q4+m8zIG+jdvptM8Bh
JMrh+H9uBvzf6NtnL8+/fuavToADeojvC+KOLn8GPdp/2IxhXc7gjuE6zEj/GtTCJCJWidAYkwgg
ifT3p0YAAmKdX0l3mAhF8z9qBPzSBuDEZNlSIldWjiJ8Rj+2AZDGVhYMPeusTUN16LyIgRO5n5sW
iOmO0crWSKg8f7g8f3PzqtHvzwgiC+ExXRFJSg0mJyVQ/qH1YIV+VuYs2udaehrGePu+zTnFaoF2
/88v9CtWyTLwK/MfM2j6LZ9eyPPtWmMFlucxDN6iNtgMdPemMD9BTPwP4z6ZcvNaALANDr9CBf78
/KH6oNZCU2OTHp1YX825i0PBlqeoIkJPHDMp9n7RPn9gbD13fJo4DTfmbwJi1Zf16cIaIDtthvc6
isCPtJkfLuxsgh8EaG2duwJRZyPPVVJc/vmSGr+qx/nNdI1AaXLC1z8nEVYdNeOUR9aZomA/ad0F
qNZi0pp1G2fhYhBWutB7/6FmcD63ZMlYWJlGs4posSI+QZctDXsf1CMhCdYzGLbrf35/f3Nv/fT2
Pn3lzOWscc5DdQnsPRkIJ8OsLiGjhH9+GfNXAxyXgQeTOCtLAGr91D5rUR1VXqxb51nrv03ENxR5
t8Etv9Qq905HdKDMzJA+NPfiTwB+3d47enMSAiK3mc/AOy3mZSMZGZpkRrQbMj92hadtWvvSlswI
jMrZWnn5aDsa1How/BWMlUgcjaT/zRUjsvrX20YZA6npeRolBfPPt27lW+iEutk8+6GebKLavYl9
Rtdhc4/gWLbL0Ch3Zhe4IApRy9rYkxd6zYY7aGrGSM8AIB6A8Enq5amc/IMV6kcxEjWR2FuALV9l
34cv0Jl2jSaLBy02YXpW3qhfgsaznWtZu9O6ZdwyRqJYtqoWyAbakZCyHmzKhEHVC7aqHIiaSr/E
Re3eRk6e71q8fGsmgVcDJYetag8xypfEnW2693O1GE1vUp2wZE+8/XxbmVPHmZxKJlM1jV539EC6
Vt+i9tig7sY43fgUQbQdNCbTwVMziJ4oPUSoogxhKnAE1YzAukYnkIOQ1gQT9VyA0ApU/yt6xvJ7
G6tCrDJNuSipzXJVpOmRRZxS6NkE/sYd+WoybSYKIO2SF761MiNj2ufY6JdeREuxV6XgoIpCOqak
i1QJFH2sCLRH7HWiQXrKVDlpq8ISfa2zs6k1y1IzT3Y3OeC4mF10pBjEUSwuE/LmjcHWtIrxaKTK
rEG6p71o8G+UaRBCaMDSIZS5w1U2D1z6zOqD8Gqs9eputiX2DGULsduoOZVJu2rLstqACLnleHVG
9jNsY1oVKUIxRynGiK/+njCBtZSWTCpVmVT6sigbSUYBr7pk1KSvHTd0lk0VghRBmWZkRF+E1lUV
DI4KQc74/Xg8MvqoJSe/FesZw1OzRH4ShU3PuDBx19Hg1Y9WPJBFE5FvhW4Fw2O4iJSWRVDqMS4T
27Yjz4f2g7YUSvvSMqROu6neFkoXkymFTK20MqAdzKdCjxjgZHOUHzUtFHs6kvouGQZ3zaDV2g7E
OS5cpcNBnBetLKXNsRHpDIh1GkQ7YHBucqXi6ShgV5VS9rRK49NGt5nS/CSKQuuQbL2ci0dP6YJa
BEKjUgrlSIYSpEMCCRHzH2ZRiIrKmtzGoHce0CdFqwjhUaQUSIyj36ukrY4T4qRSqZQ85EpW9VUq
9VKqdEwmP7E0lbZJKpXTrPROsVI+kXNOKwkAi1mhCSiPMRIptA5ikXjiXVfn6cmIHiCM02LkEutX
vWnUtx6g3UXs1Pgngh4V1qD0WDrZ41uzMRkpa4SQu1IvmmXbVGJYdhbgHFtWKDmUxqs0QzARQ5Nc
N0oBpjVowbI6qo9D7BBDPaP27gIzXUWVYz12nFofg0xEN4WTP/W1eQ9HHjReP5rXsR2ZTAC6fhUQ
bRBN/bXvxxz7BD2lbijtG98Egm+1/bBPoAAyppT7ugsmAEV07TOuJ6rUaTz1eSju8gCeSO7lxcEL
NYleoLRW4Bqu/cDdVzachamsLzm8JxIpxkXqGWcdbRoonqbAipl/9R3tMIc4CgRcAppLMUE/UEgX
np8epSm3EGNB6GIwIEuG3+ak1WVqiQvxApr8jPDXga98qr17P5Zga+pO4cySlFwbz4h2A2YgSiPK
ozEvdiOfLQ3YSG3jjAGoX3RvVqzf94jDuWX4YYLIVB8a+k5xElGwKRuGLx+Rn1k+OkvD9x483187
FljfgXPtQhVCrgDTkBBQsCDC5Lo0a2QIgPu1mVs1IiaA1j+HCRAhnha+gco+OaUsXvDBFrd0LTk+
x3xcwRCh5Bpzystp6haXccovunBGcAnsB94E8qRq7U3W9skmbfj/nH+RmQ+AV4027w4p3e19PM32
0fCPhogOc2O+QEa/qm3/McvFcCvHIvuqecmL0YfGVS8xF4VpCKUpybadBSBBIiUPBKSqJm7em9y+
zEEB06rs3/J6uMHC+eYn84iO3oVWji/9bQyzi19AVGBsd292CL2c4NadnTsTDMmqKMen2nzOxXzN
QbKGKM2ku6bZD0xuaB7yViNAoLIfK3VtikqcB/etc+pjORkoHuAcUQS5S3PIvyGfOhUzl9GN20s8
fkG8fNcJOqMhHa4FYzZ/URcEebXheUyyQz8CPNabtH/RSoZtNSbozF6PKL382LuPeH+DWzOVwW5B
h+ZJ6YgH2XEZYZHlbXIqXPc+T8qjk9j3cd1UkMSAtDTMRxaWznmZbsxDATRjMYOLoixGW9AcCaa6
Ycz0nY4I/YniRPNt02XzoSyqdWwSzRF413r/1BpfMJvscRgcwd68T3H7rdTjXTLj99e6V6MaCugw
xpKQ0VctD3dDWBJaRHA039ZYJ9Yid4IrAf2zlP56NL+6Mty0Qb1jK77qGCA1vr2bE4mULgBv5oZk
pFEzEq1EJ9ehvSrdx2lO7qxc/5plCUT0+ehG0W3vhxIoOvw8FDH4ieUpc5yV09M1hCa+zsz4LYZ3
ZptzuIsQXarLMKQtXY6+TJQ9cIcedmM5mbOOMJz7SbZq9UBl9iBrRx33QO8bh165GztxUu8TiumW
u+DOCY3HdJCwYjJMAokPcgljj1meUuAwq8xDXJlkLaCs1yotr9M0+15m4i7W0KkpRM1EPsycsQYk
X2PNA5EzuotIZZzI7JvdpJc+ERggs68DzaWxdDaabqZLQcsnRW6w6sK2WeYdOSxmXntHR1BT+rUK
TInb+WxD82k7az6j0Pmea9Wwiga4X7jumBU49439AViJsKsxaKpdtv2cZn6HIWkRGdDR+/IStM0z
WLJ2kVljsy8lZLFRnHtvIKWxeyyn7BgIf631JqC05kw9NS5ax9l4cQ9Emh4/BsliDdbx2Mf4V7KB
njIDhx1pfjYWIMAx8djRtyVTw1xEWdhu9SRi8sT3vs8QIWpNJndaAKAe8gLrnpvcOlF2YLrAEm3c
uamBQS38VohQX431cCm97ho1C9aWwNKpH6qzTX5PW2UUS/RHbWISi6L4GI70vbbSzf4dozw96eY7
Wk2YDuIeVs4eYMLZnLRwHYKHGspSUfgckC3J14/IKlQaYVKQhNhBqB4vvl3cCAmisnAeumzY4Lx6
V8S1nnQ8Aj9XdlRfRkw/mBK3lkEX0UCpRnj5RF4fhvqL4bFY1v2GScmTNxpHQOzL2cjPk5ltDTVT
tof3MJZHqzduaU8cbHGfDCXBlvZ5kP21GxW8BQfnaHpkDVVhhtce7rfOJ1RuXFNDXRgU3rRFc2qp
fus8uYkVEABv7S6wOhqwvbYWQXGtNXC+mKYsIVUdcqa0AewIktn3+J2IS5LTV4MViwcejQolc+yG
twl1eF6kxqoTJPAx1ony5tks/SstIUtyrFJrKSVlc+FDZnRWIQInYpHoSsmHKRyuCPBD7v2tTce9
bjd7ob+RwLnPTGIAvflbAwytCpmdOxXFIUGVDQ43F+PfLZKvW99OkegFuOrSY2JwvLLccBEb6Hhp
41rxhaF4spjc/mXEaRiEWgT3Ib/knDtzd9wgJXvKSCXDN7Zpq/a2KXOwxxHnHdmv4MMTdEpjHCVm
TMBqxzrbg9GycsbuVi73tIrJMqpL9lzMXwVG1IABYQcsjiiiNUQfJF+D+xVl0sqfqg0SD6hJltzP
RbDvxdAcCyotuyOjji0L+VCrXcl4F1r2Lg2zZ53H5YO2JOE4UY/6+2zI222VSAgn2ZO6DcdI7mEP
7zQyNbykWDojOCaOBGU4bxgGk6NcHOZBPPSMcSfGHQiHjLINuBnKbpd73jfL767tkRWhNjWyOMZq
Lby6eKwR6qMpCPpvYVx4y8jo4jUNy6uASoPXJYATMmReWdxZRG4hK/MOgFk3bIKbWlbfB+nex7m8
StVZIaMUJi3DQkHV3Hak6my1OPzqgolbzP7YHcoMma7RMX6NWvYl+1XOiIYbj/wJvXbfyTR97kzy
rWB61U1wNWfOBgkeQWc6S6ieXnt+4qx19Qsis70qNLmdyLdjk/ySIkPQxjvijXbp9JiF+a2VofoN
WCFH28S0S0+mrKx9z3CBU1i/MklEXEVJgvDc2pkBwcyDSZt4YAxpWdwVXjd360ZvmQcBaXptUq5H
olnXAn7EMuqn5QBPi9ShCd1Kw4Nvo0eXp39uMvxNLwOoMwZ9YQkEOuJTj8EykLlaJFqfAUfvPae5
1mNOVeh0//ll/qZL9tPLoDn6sR0X6cGoi26W57YSaz2p0fWuh8h8noZ+/8+v9De9IzqMlicJGtdZ
Uj41GoakGE2XIu0cSoVkrpYi1nkwutUo5xuKA6gsv+tuqDf/qSVGX07SKSf/W/3h04fDhmoJ5Cjn
2BpB/unrMbnO2vy+wCHaaOlvvrG/acD9dCk/dZ/oF5B/kfGNFRbV3aqyDx8X8L+SvN904Q1a8A76
lx9ut1+wWhewHD/q8f79M3+14fU/cIp6nvWhrLNV2/lfgjzhwetADKdzl5g2pup/9+HNP2z6I4Qx
/SXW+3cfXvxBqLyBl8rWCQL4D7Ec6rP8eKOyIdB5o+FP+xhv1q9J8Syigniy9OT3KGrzN6BWV4BC
jlKPb5A6HzIA2sRi3jtZdmIJ3EXwBDXoddNk/aa3Kfi4v74VmF8WrBHh/YLSL/tIC13XT09CZKg9
jDWIvWXfkdE9Yz/S3Pxi6Lhn7Hg3kWKKVsjZlepQaMYd6TNsmD2ha/nAoTcA7JrL+uL12V7YbGb0
9tC2X5UzE2+b3BtUiIvKBfQZouy2FeI9ffzhJjj9+aj/r7zLTkWUt83/+d/GpxXgzwtrmpBVHG4i
Bic/rwAhxNg+A5R7MhzA4V28VaWJRtVg9hc9GdeeHxzj6GXSvH0Fh36M9jTyCSXurrHWXZLwODXl
7p/f00dH9YdV6eM9sQgKiSBR597+tE44dMfZ7rMUOqh3X1BSV1zDBkX5mFpXhZ3d6vlwkJJ2DpqO
w5zDBfKoHREY1y9C09Y2l1/CQ+6C9FI57QrcxHLcGh1xN5O1gp2GnwV+dYOYBQNWbPSbvmweSQtA
IcApvBmu6jn/zYVW7/nzZ7J1nIMIBenzfV5pEycA1p44yUkfaG4AAn4kbu/e9rRlMJ4qTsXeYP/m
OhqfOtcf15HZDiU0TwwX89MOOVckQmaK+uG7IKenMdiI0t5mVnZkGjoAAWvTK83Wz+qlC4AViBei
77nlH9DYjot//lL/9kZzmbrwxUL4gbb3843mkXLaW2GenepqPPSNvk36NyuB+jRF32lqvQJ9vbcg
4gaKchkGzG3pFS2qvKeG9zjucFdihSIkNv3dbAqs0C9fDVwYl+a+jfnz8ztjEj8mBprcU4sxpy3F
sVGtbNe6aTTjC575XUc9a/bRhfrW9H93YT6VMepLYiLmSEuwuEIE+HRdTJckqLoq4V0Bw/se1AXo
siFE91FE42+mU9QRv3xUW3gOQzjEyZ6ui09Pe9S7ngOaIzk5TM5pGGe30Cca47qSWNFwpHeOdxRR
uela4nCDdHxspPscp8WqqzhDV4jywco6azr8sHq6d5x897SDF8xBEFv4B5K5l1XqhPg77HvZVCfD
AmaU0iEurR0w4VcW+TvDyQ9m7n03YolUzAXe0nHSNKtkL5Dr52N/GiOUzL5/0Dvq/jBdB+OwEpyC
iaW8mv1h08sS+iGyJPH/2DuT5ciNbNt+EWRoHcA0+oYRjCCDTXICY5KZaBx9D3z9W0g93VIGeZNW
81uDkswkJRCAw5tz9l6bimJfeBu82oTKuVtPVie231vR4m9oHCKCg/cJ8+1ozSGWI2UwlAmLIOOP
yvqlE1GVAeyDfWNkF23qVEIrKqG5oKw5Bhw8qywqvg2y9F6ItkMvpZF1PRNTDd2wTpBHHpFC5Dtd
xM0qbINs3ZClueKAj5MUqvwy5Hi5SlvjO8ZQfLQGVYk4L1icdDu9I8ls2RkenYiG2Yqg7N5Ou0XM
PjeY5V247hPvMQ+qTUbM0tw3ST0JcrHrdUw5vtJg4kFoQpYZ+mJO1HUIDdwayJJ3zXDt2BoRZp5R
L5MqfbYiwPGD1a7jqtq41HC9RtXmpY6QJ1KlsRASqaMTjPtQIebCAh1I/sOdW9OPoBWQPNsRpZ9J
c4boOCMbvtWRZ0t0NGm114rxWWE5rj2BJbEloI1DWbIunAKBnIYqHMFHCtGHwRN3+jDveXAzTjRU
fcvC3jf0qVgKKULUUsWE4uBeLpBerdu2iW7GcDiqGIkXiJNa9HMtImWq1PMocKK9npgl2GJSCvnC
kqeuQmtno9ZeErlFzVr1XVqutbEzYooVltZp67aT9WOql9GzbQTVgja7DT9cpZFAaMeyDOWDFxhP
fR2Cmva+pXn5VNV2PrdZYiKXYRpE9UEneG0zSKqZjsXGvGkGpDBx+DJK9SkAu7/rPa9Y9iK2TuMI
E9zJDPPJt6GU0/OfFPCvdqiTVppSB5B+BsylKTqAKKG1GDPk6FEt382KUgjTzdHtjSfFh0gOSHu4
ZPlBtSJxDH2R7Fwzs2/owGJdKxDOYTDHHHPorOLblFDkh8XB9sYTUQ2bTiAeS119qYTATCyVF1jY
xU4yPGCwpA9O0IPyRyumxfbZSPn3HIeWSkBrwB8p3gc/ozRYNAimiBj3XqoeKTfQSMyQFiHS+UnG
yiZr0RjpVMudyFpnY3xP9KCybDtvnbndMWhp9lOLf07hK7g6Ff1BIVrc9tq3PGuWUyEH6M4lVdMn
kfCHqIk4BimdQS+kL6MFAht4TwIKGfC13VkzheloAIy/qmrsQITOPFdnwPIA0dS1b6W7SHHmIRTJ
gBDkWZ9SIq2K8L0LhufA7895B8rYLtFyiFXjOcvaSeZ2JOCY4Vls3WGp2OXW78EeZTEAdP8FN/hz
iZIc6/aDTfpj28itmkQ7lKvHpin2sN/3UUCrSWvJixM7I7EPbZ4cmk6fB7UCADvdIDKjoZJ/r4t8
GXUI7MvnCNp3WlgbUSurURYXlcyXvLvDH4Lsl2N7q1BVsYo9OkkMGpOpwjgRzHxKuq6e0RBb96jx
Att6FxX3nIcrhCoLE+ZmkiJQrCHn5L5zqRLSzJ0ohPMSfa81E0CTsuuM3JjThEM03zC7ySMR5auq
sbB0kuoN8BKEmutaP5n9Fr0YVn5knKKumcd6f3FL8TBgZV1YSX0kDYIGi0Un7hjr1WMTafemaTy4
bkt7l7XDax97oa60CtFZL6s5e7FVVuF4yNgsa9oPbJYb10FzQj9pGFmPKt5106FJ9dmiEEROL2SX
OOETIj6k+NY2aLxl7mYPtKU2SeS9jORnsJU4UJ86Qulagm/b6q44qGzpCr3fFIa3K5Js7zkB1VCC
MeIMIFKDY81Kl1Bil7hUaEpW+fPUm+oJjDdJdiIKtdwoCq2PYLykuv3oT6Ag/dWuM7QM2DpKsUVh
1s90iYhW08pjYIR4piutAzcuj6gskPeDrW3Nnympeugl2xsz0ndWKhYF9HZaqA9Sa5YIHWZQcmZG
0G9QIOFMZ6/KRzOENaVgZjbd27rKPchTZCHqRqvyW4WRZJQSGJK7JwVnYSTWTmvc82gTcEooXzR2
j2bgP+RZtncG8QoCEIhJf+dECBHrlHyb8qySTq2QvIoXZxWonjJzrWafI8yT3ouIoxpdcPyuNfHB
CsnsGaBa9dnrr0JQ1/4EiAv4zyi+1ToVJMwN2ZxIV8DFIQ006WnkMQzKQ6mNz4AD78cqeAcfsyzy
fl4I/0x6L/gI9RjSqO7poXrOKTFxQlIAblT9KUqVmATq8REJ0Wqckn7CPnjy/Sn8UujVJbHHR4s+
e1Ko5ZakpUNXBd8J5TrpyFiIn56FTSPXoZnVwIbtlyBJj8qIwzEBplaJu3yygCodM1CMDx722lz0
1roPij0iCkDz8FjHXDvIPIUhGNvF2+DFcqkXop7bVQLYLSCyIxPFXZ8hKTRN5a7GATwrsGVgqkjM
fT/tHLSKidPyxmcXItvSDsmzbPm3UPXuKAinG9rrxySzijtNTAdHClZukbLxaW0tnY1jcW6T/CcZ
s+bahXm/1Xiycz3kwFKxpdthe381gpZCewEYLmk17zEIOmOFL8p6q/zm5OgIQUnuhFbLkRHtiXC3
ZtE+lWgTJkgRJ9OyrZYtAlqEqI35StYFmVPiJjcFWxafrVwiR5NfxXGbdVkjC8rhHEsjvlvrGruq
QUuibZQCnArpqf19Tvi/Gs4XNRy0jFM2378OVR9KOHtKON1vRZz/+Y/+qeGYf5km1n0Hmz8iGpc/
7h9TpcE/sXUL/CX6N3X6J/9oKXFOCpPCChpAyhn85T81HPMveDeYLZFfIvWwbOe/0VJel3AMMSko
KSEhseIEqF6dPVrHg4/QKd4JacTZleELwWjxF6fMT69h6GySBVgdzKK/HzLN1MxKyMbeqfD9B8KZ
HpOo/0IQpvE8fjsu/vodjor/lLP8RxmhH4+pDTFFORkBRHTRnIgf+hbZ/aEK5BkPzq7Q9COnacRo
NjxjcLEgzt2vzvbXVSjuwqJoY6lI7LiPa6Fh12uj5xaZPGeG2MZFes44mRYEpyS5hseDiBRhEfGr
naMwuMX+tzdx/rWh/60cjGNfdfeTwY9DwLeOw9KsZGv0xau4Ptde3+DVuZZdJMVeQrjOjVeNq3CU
Ryei69PkLDj/+gpOn9Swrg/wf19KuCaVDqork1D43yX6gNQLt+3c6EyI8sY0q7MRWnOkFQ91uYZK
9CuJomK/Y/gm/UYypf58/c9fxX8uf1VmiY3A7WAuyTMAlgce/y1suIujtI+c7RelMF6rwbmo+VcP
+EN559fPdvmokSdSgb0WWeIrtpKwbuS5IINE1xtq6vWB0yCqC2JyfM4zIxZTVcW+gPSaNnP2hNz6
SPcw+uIJfHordFqpGlNYsLFe/P4GVBXJkEri9xm8+p2mK7gpiexxwmGntoh+pPLdduIzDboVBoPn
PvUvplLc/Top//ldmNOw+nedbXoo/A97opjUxtdqTVWP48oEQwUzmONXES7DAA9GBFV1VleyWyhm
+rNoEBoVZnEfqa+e+ypDkpysfBaX5hE4E5ZQSQZDp7HR9YyZYhPO7Hr3mgbco9kJ0/8e+9ZJxz7W
1pBlcYStYk0nks16AMkwC4ZbYlBuM3gFU13NVctjNKQP1fAGvHhGnB0EgwHBoSNIvHe1WYBmY4pO
q3Oad5k2xwD/GETm+c/P5fM3ZLkU+C0m9A+zb567tqKmikSSQJiE35tzEk+A4zreLuOICIqD4yU4
65xEmkKLzmzR92Ks1pbSfSHD/mxioN7FQsN9UPXSfx8rdq5k0sWwdrZL94gca98k3i4lr+fPv/i6
1DUNBKwDtssyQF/j10D5l9o7rLIgd8sGEHGJdx/WENlESM6k5W9UtftqOp5u+mrYuRTR0d/YuuNS
6P39R5FAWTZe3AcEwyXHiMC9WvOglqQQVREBeJF28D1zPimJytQ6ZiMCh0r94iv81fH8cBO0Q4HX
qfzwDw1EyMU1EKvgzIIRcsJLlpPiLRX6LNDsReoNW08LNkl+8BRjYcSdukDNeB6U+uAGAh1kkx+C
Kn7sA28TI4yB8ujuW45PxFVtzRjVj1WsYOzfjIZ150j5RWPF+GQedU3W1amZhL1DXG0QHD4X3c2S
8ExFaenBaUZa0N0LjWJUDh3BrNjXduW8gigWRtW+dKyNNyr7IH0NoaBXCTwWkuOwZl36Wifq4Jeg
Cd8aRSHL0x9H0d4PnADxRK6Rjf6QCP04FZxjYazqIDwojTxooPJkga5PpA/QTABv4aFCzUWnoSS9
OLJWfx6kH6rijFKXb4AK/VQa/zBdoe2mu2xEwblxi+eCVxOJX6FjWNb623Z8tyOrmlRUt14Tb0O0
+4g/yIYpOiZ9hWyq7i3AVpXX0c8/39h1W+jXfdFS5N5Utm3G9ZoGu84RZRrA5iL6WnHR31AzLNOX
yR8Sh+KLd//ZpmpKjSZRkc2mi3Pn9+8n6jxHtWDqn6PceHYHzm3eBY/6nSFedDGiIIByIaS1tSux
tUHD7rBZF198P+ZnHzHbIhqdjkFj7xr64UsJdCYxgrPMTQqovX52E2c7dZSCTn3E6rouWm8buihJ
Vb5eQiHPqZWhXnafMcMedeG0C2gUD3rEPiNoD64cH4E87kRBjnisx8+93YEJCp5hHt34SrqN2Zyw
X92VkTIPQnOjh/FNpRgHuHuiplBbXCB5nwQCuKkyEijDTepRTnDhPliUtP/7V06VQfAOOIrQ8f39
FfSAkMJR9OE56oujOm7i0VzXsXwgipGcWPuLkf/JOs1411S6x6Y+/fX3q2EQCYpuNMIzOuObMdDP
fkLly7QIa0TytQeFwhJtm1/M09M0fD1Dwu904MQY9vSmf7/qUPa+K+A1n8eAZB4WPRb8rxrEn/4y
LjHJKoCYXi88iPktdPpdeG41OreV+0Zdf2vr+T6usw0nZtjIbvTFYvfJmupaYNJUbWrHG9cjt7bp
iEDSCc+Ioy6uSZ6bmcRLqACXP4+Rz6ZoS+Brwg3HILnuH5kyM9A68daa2L/JHH1VFt7Zk94Ost2u
zaqlER2Tuvriw/xsMmItJzMHRQ++uKvJKIlQno2tyhMtKTLp0DpIomKFmyYDDag+mJ3iq1bZJwOF
38kv5CRJY/zqklh1yRhqiugsNTjVfbIoUmOT5/6lqbv5f/9MgYSyb5h4tR868FmY9WEGWu5cVKT5
FfZRqZTvemahUa6fElvSByHhNaWS9ufrTibJDx8De3UNm6yuaq4+fSz/2iG5g+60NXS/M04WCsPD
Y5H5D3GfPvlgsJPB3XQJ4i+1f9dKqCyNfVdpO9QPhH66oA7kkzWY0QRZe0yTKaCd1AtF3CPPPPu+
/561vBdjxNPn5m96mt+KXqFUiC5XQZUYV28lYg5pCdzWxj4N+oU5gi0IwnWaDlvDqb88onw2uds8
XsudTggku/z+a3Wol11iBawwdbQaonu9y9amqJbSRf8+OdBtcgUSXaxk7bER91fT7PDnJz4pZT4+
cXtq+cK94tB+9cShkmpAOQv/XITW2WQvZsTlsnLop44PYUnbg7q2DGje4RYE2wAtgCALCto3ufvY
inyDqrOrxjVlUzSb1hdr8Adhi8FIn3YjYK/AaJGv9/sTKqntSXWI5LnVG3fexBXdgHCv1ibAFCv5
6UqisQlrZW7p/e92aa3LUHnrqvy+9IsHN1EdcAoCT5MRpuueUA7RmluKoXeFjf4yoL3LqtWT46Q3
96A52E04WyLa74JKbkwEpX9+1h8H9+8/5up1E7chahnzY3T23EVIxmhGzFw/jkeA83tldL4Ti/Ln
S35yxtJV3bRs+GMqhbZrjQcqmqLmecizp8ufMuW4p6VsY/T0+zgor4Gnou5BQJiY0dEGgetX9IOV
APx++MWP/2SgcSdA0lBM/fJ7Tk/nX5+24VD1dX0P8JcSb6OxgPcTuWQKj9tKgfhceItQzX84XXNb
SgPqaWQtotzeUjRnSIof/UhDMbG9YO7WhEf31nlsv/KIah/XLO5xMmnj4kZzdn1SzxXEPy1Q/rNq
Z9AZ28Mo00NV/gj8fKClRF7u4O8tvEf4ebKxp2W5lhAQ6xLkrfrVaVH7WENitmcS5nSMEOrDqi2F
itpDUeXZSdvn0M9PRUtoL5QlVe6UyIbEIObAod6alAa2kW//PHQ+rnBcHSWm5kAERzh19b6q0Ui8
2hVcHRBs4GqvBdWAQL+I2jsxka7+fDU+5g8TEdcTFj9Vhy3L3/8+PpIuaswsL+NzpZonDMEr0eSv
ZlwgAybmCcU4DdoqqMCDRt/LuCWcuzd3AM3JlUqWfYY6qLCj74HjLV1prUVngKeVI7Kqo5ExhU1n
txAm8iJszLkQ6zrr1nWuPVgGhxsrWrZF8EaJpmG2NcHr6FPIntHu3caYVbG5GiO0W9ZD4Y3b0TEe
80Z5cEEoYdlGjl8v8qjHvKqeNDtEkwFydBZIl+zW4hIl+rnGiiLVeBkI9w4S3UNfYubkE0BU7tIN
GW5KnyQKRw5bxWtve0/Z5JhYoJetStdcRg7rrWec4ewuSdZckAe9rI1uCar3u2KnN5PouojVQyi2
ioOJsC6wqJKVODjxWkmrH4GhrQQd9c4F6hMV5l2URicd8MzCAuWzmAKBW5m8G5mc6xY+SwvmsE+7
KbGnjmeI9akTK60jDRp1vFvxQEo2wVZDvHVsTbHSDio9vdHpoaKsAUm9l+AtAZKymyWDoe/Tu1Ba
e2FWlzJ/DPXk0QHaipIY3VcZbpQufFTYWigVIqtWDabeN3+OMjjE8gL9SlttbnQhMsQ+mXeRvLB5
P8gkfIp16CulSGccSxsFJGJu1O9Rm6czFvsDco+D735vDbQPYb43hfuTZsAlzorJhYdypnetzZQv
b43KDznFGcv0qYuChWkT6tM7ixivyray6TOX6T3A0vus+1kg7aSKipdFriOhz52kB/QpjhWNR3I5
jG1qhLdai5O6L5x74aW7gEqPNhRoOcq1M5RgoOTJkGJeDXbCHnEY5rH2pht/Cy3LLFirWofHEFQz
8U5zv0nnqlW8iD5iwPi73AZI7AXwbUaVhAwcm4x4rPJ1KzZMSxslUvah4z7pZvpSCX9JGsiD6Y83
bJGemev5GeKclsPWJk4VjROOOL1TH/KgeGIaWquht9Nb++CFzipIKNcX40oTiEI7fEaOvQWbuO4N
7KftuLTrYtuNytpNMnQTrbNls/YNiUky2DeKyF5UElP1xMCUEO/CDJyNH20L0HzA2PTzWATfcAgs
yQTfofzy5rnyVpEwO4PSRfBjV+EwqJ4B4BGJEkCe61ogXR0EnKZ5HkIN/x+bObc7dKJchjnNQE4y
imbMpXMX52RnVu25HPzVEFTdnNMenya0ca+8lF4VLDIVijuZ0WmMFVn9ZmDs6pryZuwQBNVyWNeW
B9knrL/YylgfhG7sZTSmNhRuKA6mI9HvE1xMmnPRmJ1yCgzThHpHSDaFJ2/J3qxeE0Mz0+v6Ucuk
8xQQyH4KqhGfyChOgNMXALDpFSRQzQsZsyOuIcRn+X3h9N9S0wgWaa4z5WRGsArBcKKHbY1tHkr1
lg1Svwnc9myCjQ6bOJwb3qCyfpFcE+58Ny3mhO7Ey260rLmIYedUJYbTwLwPZPWdQgBBWJW8HXNy
kwLuvU3I4QxMtJIujWp2YgZWPxsfZmeW4hRlTGhRlXmrygnSHZqJd10flV3TJdFNChQhKamYmTnO
kw7D2T6m/7/o4UzuPcVnHxn0c21QyB/vbI/IVKBAzSDfK6MeQNPbWC577g1HyByjlHoiNkhu/AIg
J9VtZZ8g5ITOicG9JvZUZl68yhEFcFzBTG/mPh5he6MN7i51hglBhbg09ikkcNwmA8zeena00PRg
ITOHJ1aoq3K8K9q22gdExM/sroNtVp0zjgGRJRdWE+0zhIvwpsw1uKQLJaCDavYYcrAJphI2txla
cKqTJSCwmcyd5zoj7t0onnO1r5emG/xEuVGSH65sBqtmQtERAOTusxePN1UUfmM92FXJSCIGeKzY
W3aqesllsg2jdAGRAAe291B3csrZQrQVRevISC4F5x8qSTurYhLvUhRHE667JwCsI1yRLSgDH5zA
pLNQrepI2SzBr1odXNW6WPa66cuV2pFAMyDFmwrh+giB2VfNnYx0wMrDN0thmol5CJNHt7KsdVGG
3/uRrYEn8rU02ocxsHbIIY/N+Ow34jHHueZ01sE3lUVM7PQ+ttYxQWqBnVxCzSfM4MGO2te6QaeA
tuHGSzV8tb5K6KKM5kpZHUukOUaRvhAG8GJ5RY7OILnzOwKJUAFGLk5GJ94FeXuox4dOBcVshSut
hjhF2Hzma0+1QCTGzeElOOdor4qeCDwP3kHnY791il1B5DRiggD3rq0ujFbZjMaiUcpj25QbzQx2
Sq3eyT5cJk0FAE07O8lT2ekrt1TXChJSu6R27tQ52JT4NVPjrdHLBYCBR11R74J4B68vYYcGaw58
mK1kB1DjF+FHc+Hz6dLicBSxr3FQGmp8Gk1nl3XJo9sGd6h+/WUVgkS1yarVHGR5aY5hFv514njG
QjGU9xoXY2f3+sJ1sjcUlG8UlS3iiNNDbLZ7KdVH1QtvUbeWCwKwTqaTogsCaQLKkjXABSseFzJf
FEmHsF7Z8fBeFMQqgqBAeH9ybuPw85rG2zh9fJNF9a0TGxvfwGopIWN66mmIOTjpDADeVA571cE8
3xrKLtWi21YC8tI9KuXFoDG6L+gCx1lG3ovakMrtJt1rHJWnpsR0H0X6GaMgJzKrx7gAh8XFNUmE
8iEKcOfnqrOt0eFo0nvTJLRCT2z12LroVXYqRHNoUsmSxdKP8cG+lKHAYO/yxyo+/+dz6rfT4hkj
cLyl3n8GnJius5jokNDjRWBdfx/G5OwUVATAeBzIqgEU7y1FxZYAOCAwCnRCgo99MejyhdPb3BTh
u2U2hzSrnE1EVvMMF4Y1B3l6mdpHuUAmrElGv1Z4lxRsIMLI8aIqXrhzezbzcfYaGdlrIlXyoB2C
dKYtPjuxpT9w1mWrehl7b9mCRltNjtZ0oLyEQ3+Yj0jOPETJ6yaNLggeq4Xb2hclL4l2Ixtm6UgD
WI9XPFNH6BcGmVvzsi+9bemz/vpWfKO4KsV9b1kakIsRK6c0ExWkzdYFw8Y3FrA9FAhCPb34xSy7
R2QNcgVb6BIo7UtODOClH4ntJJxqbTXhXcEiERb4lQ2R3bde9F6JFM5D0ucrR6QnJSfipbeUHoql
JNfRLI560ZJEx+NkD5lk4ikzjXFuZOzcfegRmWb2W1IpajYZ4yOJ8vd96BJ0BqmwMlRxoDp73yUe
Xj8+KlV/s6ZI6yYGD2vv7aqlHSFhhcbEUAbiycEWbFh4rRv90SXhVlPueraxVQsGPmpvfDTCuVLs
1L5Z1VG3q4Z0CTzC9cyT9GFeDyjk1MdGUV8HYcPhFCVNUW0npC7Wto4NHP7kCaPjy9BwtK5l9LMN
mcfo+N6IUqzy2Dg3Evs3oFC2pczHCrnvLaA6v8xJlKjKe7sM3w2DnVgYeGTjxept0aPoJniNcj8e
E20cDomDPjBs0nyZ0jpfIG67G60MYHOgvjMSAdvCvC0ddePF3baQ5ovJ2gkuweYmAO50xPzh07Hz
jUBzvWzVoYQiEQXJriINalXhKv+ifjhVMn6vaVOxMTB40EpyKS1dVTrGzg3DaEiSs6leirFY1h6d
kU5lOfL1vy/1f+KsL8RZ/98sxyn6f+fcHcIfn/jr+E/+0WaJv/D92CoCDILFoMf/R5tl/eUIKPO8
wwl/NwVi/6PNsv5CdUUrhmnA/oXJ/482y/gLOhw2Ddump8+f+F/FXl9Vy8Cz0fOZLCETok2lRPr7
dtkoQ3YWY9qfk2Qd2D5CopXSJ+vM2YVUIQ0//GLMalOj5V+D9u8LUucw6JZbyBKuCh6ulZeW1nbd
mWjPNWHabHFcEBKdtTa7+G00hmUGIVkFCDtqyfJf7+X091V+87x99mup0HF5dFOTI+nq10orGJlt
urNA+N+VzdI2ckTIw20b52uyJTb0tmO0uU4s922LVRtRenkwdAwueM5C573QXZIymrs/39dVEejX
MwFWafyS6aG3u3omJZTOyguc7oyS5sYtu42vAoFoOXLgI8ArYwRfKDGuZo7pgnRV8T1NLdePeoFI
bUk1r/X2LBHBSykWg9s9AvF8szTti4rkp5eCoUgnhcQm7brxphKCgoVFa8+FKNZxj8PO859HsmV6
oWz+/BgnweL12HLpqBuuhbXqYymPtG/hxOoAIcjBVYUQbTmEEZyOEFHKCchyu2Rf7Wz6IhpXsQo0
RABQnTlO4J6cTHvPelqPWI7uFAf2lhY55YrzSAynQFfnZT4MFye0xFl3Y8T8iOdWf779a0nA9FaQ
bpiuS48NfN51FdlOIlsjuME8ywnqZE54J7uw5WIcrAvRfE/BhIBqJxhUNGGhxrb5VkGi27ARAWIT
ZW0wp8gwRZQFxZK2EdE9lvHFTU5JG1fP2CS1A8gmXDzUVtc3GUSBp0V+TLnN5okRaAQ5Jz0RpboC
H4KciFKZKsI3wtjoXaB5GjsYDUnNml/COuyrYI6p7idRQuvR6hCJiY3CjgpK1cy0c7mu3fopC6qn
CO7mLDCNp/jX99hHR28i7hsoQJQino9qw1gNjrHZl7PW6Vjus6RhDWYIB+hXiD+8FQO9/HIAlh6E
ZBI4rbkkUOZxEOVTnMlj6cX7MkjlF3PMx/HO88FLyDRDV/bDouzbVlzkVCjORZ28ZMJdma1/H6Mj
KckC/uLb+mQy5WK24xLuQK3jg3BG64CEkXmhnyNdfEcYt06rC0CSb1HQHasYhv+gl0t9KKneuc5X
X9tUSfl9JufiJFnyvWmQGK5nrYLAOVJ0JVqJET2O1jzxYt5cs3tqlXwddxn6eFcn/y7t5pEfHcsu
diBNdXdlZihzznsmZSeH9lsSYb0hqhH8h4FGS8/z9aDnuz5/xQfw9MU39nH5meyW6DxYcFler4cv
UYoN9ltpnI2ob5dTrUL1khOg5mqmGWM3y4f6qWmah15N5h5H1C8u/8nXg0SZ2vs0SzEJX830EZ93
VlfqcFYb7wU5Evz95eQX6tNw104p6YGxDjI8K2pyO0LLNJRhZ5BKEFb8M7d/GCPvaI7eF2NW16YY
n99e5lQsw5xrO46LT/SDt13RqUcgbyvPtQtd3da9b4k6LMpBo4Trm5tBhypEVuCsyCGpkneD6Nmx
0TnKW6KnNlkCoiqIijkTx1MLBaX3b2KCnSrnyVWVdGa37YKiRb5wZQ9Y39esaGHmLhkvg/5upf2Q
8ItLcR8mdrfpyK9I8zubklro6d8wIJ1D3cDhFd80urshKJXoFyL4OGKv+pKjQpkuGtJ1hJJ/c6hJ
DVm8adSHBIauoqdz0FbL3IxXMhAct6GKYb1s25rJKOIwKKIb0/vuxunCqFxOvwbwUTR8CsRtt142
hcCTZaGBgoQTLgbffSVUFAX2jqxPzkmo/IYx5+rEL2qPNK1Ug5qst7H6nxksrQIGVQO1KqqbQ6K7
y6gkgy7WvxEugMpu59neri2qH6aDK8ycmGD1Mz6YZRJYMIK0uQP7lHCfWUjcYmaQCxCT44gjEzAi
+J3z0JMzBhHqycTR28n4kgl2TmHcARArHvP4aOM9Ra7yWIzNXTUYN61v7XrNXPdKy1GxupdJ/DQF
A0jwl40b3ziEzaKJ2+aOmNJBToNf3zY9cK5oF4QhrBedTDZ57L3kiArRniF7WtSed5ISgqd5yyZ3
nSrZjelYOzXo951azycOjB2nG6popP8Q04nV23chs6mH5ujSLGoKrFdtclMri6KBVmgXz0mhU0jD
yV9VJE9oJQ5gXIbdT13WS8tkPEoyS6ubAiyANnZ0EdqnjqDJBoi7a6gY2EiAtHrnxklGYlGCOz2C
TEPHR0maQz6mc13I1zQoFoMGVjZEENya+TbRKJSwLQK045JB0eJIJziCOuOo6y8B78luqHpbB01a
q9qytoRvsHkE5mfzUWhm8qMH5IPfi9IfC83ZaK1j4bVU2KKVyRmzonjo9N0hzd1XoXe7poHvUymv
RRPtcrpOgT3cW162sErIsSoUVMiEbWPtxizciLS6CciWMvp35C4zUSQb0Iu71MTRCdxfSlq4aXw2
88WgvlWYVg3kvQV0xwDYuvUoaax4uGUjV+xip7tzm3gtwuI4IduV/MbrwqOvDXcppVgWZxuaBmS0
1Nf2sJhOlgMajFw9dBr7VKmfNVW+JRB9yfE49q217oqkpYbXPMncO5JMyiTqzkCVkWQY89goRpXh
MrXsmzHr99Js51HAgDD1laaB/fejZEnA3cKMqasTPnlXYlAjqG7WDNqitH/6frcZ0c1Ae+gORpXs
CbldieE7obHfgOhH3SSKzLfkmlIV0LOFyTavLmlsBqm1GSp7lSfdbDS+T7GppV+tPGo0SW7O+wk4
DJfoJq/tm8owXt3Io6gKHld2+6ZoAHs6O8/x1nFDeEZqjo8mF06N5FT5w360yO4KmnBdm81tHNpQ
ztBrlMle9529Rn9Fzdt5q1P4zAiYTdJbhWpNy8zla49WMWxzm852uikJJaQwRl/x0cvKtSndV0YA
AP+soAnuEQ9fr9LSXJa+N1f7/KljHrUExa6Kia2oyuciUt7HYrjn6LCUYbgIKkpMTkHTzTXkumch
Zhu7C91TOKFLbS/nqwXcB6akLNtZ23RP0ql2FgmfM2Jdz3Dn/FkePNS6uiOl+tZtQI+wc6DVsRey
eg4MRv5IrIe096yX6wycZqjcmnmwUXSM7Eqx8CpT3bbNsK9cbaHZ1swABcv0jKfSWJeB1c3wQNrF
nZDN2ir9tyiaRmmz18ihmtWGcjM6ysltmlsttbdUFNeBOFAiO9fdrQAx5f8/9s5sR24ly7JfxALn
odDoByfps8fgMccLERFScCaNpHH8+l5UdqPuVSZSqHpuIB+Ukq48nIPZsXP2Xnt67dT+EqsR6xDt
H886FqJ+mbIIfaWGz7bZwrQ6Zh05hBlELCb7cQgp4EoUam5R8VkGY3b6mFV0aeZNlZF60N/jReAJ
bTE7GsqBsFb8wAw+ml2cp75GBLKcpq3O4lurB+ExPyDCxNaGy/pQK211Zy9ymyskMWvTyevQmhNM
08qfWrNC95xNFHU/Y0gks85hrkdvj8SekQcTcXM5Tz2nykw3w97sz2oyHPFIPM1V0wezOZwTUYQS
aOPSaSE99MBSP1xr2XWp+9BExITayt0onHM6KEcwf1Hbdv6gshYwq5VyeChB+C4KjW3lJ6agUkpo
75gOzIGeeRqMZQJlnL9Bza7mEPuIdpuQ4kfcCc2qA+Rj2wwrtjsP+25gFG4u12LJ3jEmYhU0drUN
TyXNkIyOL2sVVenDNeMgiWiCiLwH6rfG8z6y8tUtTVQ4qEoSB4t5vrP0Na8nIacRRipfdExeVS+5
leP3kqBGiFAwkrTzlD2g2PxRmkRJuRXBbOZ4zIdBbIv+xZrKZ056/qSQc542wWIpL5p8q2XiEUlt
owNY/PVhpboMUskgqk8JKWvu7d55Gm0RMA/eGq3crsi2pKzv6BxuxdQGEXnPTueSUyxf24ZHbsBv
2lv3Gg/6yAhaHbKMEC5zs3BemdQhIBW0SJtDHA0XHPJHRPKv1tRcquLGlky35+V2iqNQFl9prfJi
PmbLzN3ITlmK5KDq4HvKs0mUQO4ML5Axdw7E2lHEoUGWJnnFvqUtW9c6xXZ7UF01gbP2kutxMJdi
50XdlrMHabpk69L608v0TgxMcwHhetl0UqrblkeGgOKrg0wiI1Nas0a/HcdgmmjEQ+2YIIi6H9r8
qjI2QQJ3J+1l6zjy5MwnMUBSIOAIKMaORNXdUtYPjYAR6K3FXBOfXL3dIuk/yRyxTJ9AzSiGs4aV
gCyii2Jkt8xvCl/FQkw3HBptubOd9Favp8BpKt9TJ07iHBDqst3Z9Uu2MC//7jOXcN7HuaLYctvA
0oeNTMp3rQwGPd26ahY4bEz9pxrX/LwPpctwHlaJJQ51nZ8LYsFKAJw6qq94sWF9GHvSDXlK8pPK
7yfqeO0JY9K1DZUeHYj6TQdJjRjwqKrdfV7SE48yjh6VOCzaDWbfjWEW4RRdItM+d5XmLwToZGhY
RAynw23eSLc6jmp0g1qnqr9ZwoIJFrxG4nDK+D4DcLFkR53Vu2Ro3gFIsaMpnOMaPqrDrgTShvyw
m7X4EjlMNJeQmgZn9UjDIpGAU7E0Q1DJb4pcOXRLe+MpH7VD4LYGs4ILaDJqbI13ZKqnaES3MZDo
bWR+gpihMKo7npJwtOavzui3uJPvbNk/m+onCYphlo2+dKOTFuNKV0bEVTouj9uuZHrQOD9HXMzA
iq+jWdwQfkdGjucP1lGXl6qqfZF+mhmizfQLeVAOWGKmkCG4x+QXmjcGQzf43bRcoH5/pPG0gubz
i20z9nd08C88FQWGanK8SzAjGds12oxau9QA4v2FVdiYHVAwzGAMy+dzakKwPTc/NWQg11q5G8rP
Qc48PYfZcoMoYreDzBt6JB7ZsACtoO+Uo+znYDQaH2AtqTS8OKuCwbbeBv2oDGjxuMKaRn+ik6/9
kH39iu+14Y/wS6JvoikODNM5NEgXN0ZN0nBbbDUhHtv6Kokwt5wOUAqUPlu9wiKkBEamOQnGL8z0
q4XgWd0KrDS7m7T0ZSZVehK5b1NAtJPYtR4jxqkgSycPYM7oQZ4aCCHWMxRNG1Mf2bn0V5MMtIbB
VgZwWJvvs1m/GchU72Pz0VzkS0YUQV7QelFmxjfTSwNaMuWMszFc8cpqfBdX/c4etBfhlse0NRBU
zVtPzw/AsQNV++zdHygA75YJ65fRXEWh+zWogRmggjUXgZJCOWkIoLfKC466jVKqR5mm+PNhOROh
WNXJmZR7DmnTdoo5oJjEYgUZIDZFwNJU1tbqCPOke7fV/MWpolNciEPTOsDFodAY6cxrjNluGLxw
PaGZcXcpwfOTFrl1O1QwZbRXMWtNFzEzjnI946s39mQMBt5CBL2rvBfKcp0KFaHPOHKU8R5/Ec2h
IhTiudRI07PBiyRoy0TrM006Qj3nbe43srP3Nozzbohul7Ve1+obiqQLJafrZT9tT//0NLl3pAHt
WON78U+lYHmiOj1oKjgPNvclYg2sixowxZR9VU3DNfm0I91XdOtMlsl9pmqYzRDJ1tYudq0fsknP
c2Pd6n3M5ny7ZPcDvFq9IfeYIAC34MpSKYfuQr4WJvsE1H02aocFDT/e0pMbd8ey1LYp5FnHaa+W
0d4pWXvodeRhinur58qWnoMZup55P5Nv5sN/Pi9OTEvfH6HgFXrCz9ffO1688QBAmzV7fIxaYnYv
7XjPVHwnlPLJinBIZY38pv44pSScIocchPVoC25BNj07iFXJmfhBoNiOTAnSCwTlPk00+Pt12Zxg
qfoCVEsBkKhIXrSk9cWkoxzpKKkme58k1hfx3A9W3L5VwNtsjSAUseub8pyJrefcJagNMWGuPKnQ
YIC+kXZ5I8R9oiE0dB+FcF8mB7hF5QC+FaEoWUr0Ff3tHtLePqvW9CgyMEKz2C31uNVWhmbLsh0l
J2cA/Z56ENdJE2GxFAk8a2k+SbmVkQDYfht7yb61SFVonqrcBCSnXud8/FD7JoDvH2ppeaja5wog
fe+A0wE5knBcHefhuSjMnUrNmDGbNTndlJJTt74Zhwap7c8YmJ9mvVRuEwqAu916SrHHg6QCYhTy
kLMjb1blVzzVDzo8azLnt1WSh9Q1sviMEqjAzPrVNhhEshUCkJV519mDbxvpsKm5tOReb+tFgBGM
KbWbndaKfUdeHVsKU+zQXOerafFttPXeaSDkOR7rc4EVusnADg2OTqRRE8bjfGLnZPPpt1qSnjxl
79h62Ot9qIzZJWsID0XGWeshAcJbGBc7le5UrpHuxYaqryH08nvEogQ5kE3xVtZvhshomOwZ1PPP
MFgW0h8qwHvqjeKSPWd6oeCrW7eRybm9uvZzF8ZecYhmY5+iKJkug+Mhy1cQOeHpbsFxFCEJ8WGi
xX7VgP1imt24NaWHoAZzepbzOzdVAgs6cWLs+6zbEsy6ad2XLq3e0ULuh4U1XxVnklB2Gv29PrFv
vHYMNQsNxgRIxmkQuV2tlGDL9GiMeyIJgA6tj9ErNTy+L4/VUIOTjMQsUOP8MKoEXE7kPZQDJc9a
HxrqcsSLuKaQ1MlzCXkey2eA4oQpNXQ0+ZbOuxRFJbm+NLa2HbJGGc133ti+rak8CSpXBoNbXfd2
kSweNbvARp8ELiEIzlT8qGd+FIKCiFUQG2uwL06MehLJTOHSliIIo0j2VbulSb8hoAC61EGO6s5k
WTO2OseQ9bhsZ+pPsbrJrLumPtT2/MJcah9LCCzx3OWBW9J/SPqD0XfISnVyIIetI8ZtXd23QLyK
6dHGKIaqq8Aj83OsntqYY+I4nWpS3wHZ0lSDJKMfhVb7Q/OF7Zf3gfBnlKLZjzQm1WRJAmWJtrJL
aRhyTqbIG8MhKo5l/tbA70SjfDuX1TnOTM75RsntUBGEt4HRutu5UwAxe6fMjY+91A6VfWe24lJP
/AyxstGIBnCK8bpKPMb5QoYp3s700dXGH/CoqLteC2oRmqD7TNlFpfnt8KbYagvAgQpca6kw5CXX
+zs9P5EeEsQrO7zg9GXeWLPw554itaKCzkkhxTP+REQvaZKpBapyujVsYi21ld2OVGSUJinNZXvU
qfdnEE+gQl/idAkhjd/UaNLayaH/EY8TLRflw4XcnL4LGkOJxPinEkqZOAI5q7bp9Y/ejm7ytKA1
YTWhE0XsLMiMnYep4Egf2cjBag450R2xx4ErjOcpl2BQuSQmy3ACbjRpIfcQWksVu4slAs0kIWjr
c0p+eM27M2kkyUoEOvetOiAHrJ44OvpzEhr5wVxFv87Dmk3boK2dlM6fvWtDxM9m4N6MfVh5N31J
SyH/mbe33bQmPS8Pov3sjNGF6Jg8enDJZI14OkUCtsJvasTeqtzPYKuc2NlbafO2Co8TRgrh2vcu
2uyEUeFdr5ttq2uvXiZD5Lc7w3rVCjqwaXLXAy1muHATQ7vTeipHvM+n3GmCzOKt6HLWNo12tfbd
N5TjnQoCHfQwGwss1n2cdgAwz0OjQLrfCohRbU2EZ+KB+qMJak3EqXCa7i9D9KO0v3PrR7XA+xZ1
dTK6ybf4k1KBDJ3S3coJbda8l1ay3evjHc5aH/4rjDTgQ6UtCObg2M+LhxxU+5FWiKyiEgbhwqZX
0y2zGvkql+peSRUcp9nX6hCiKcTocfiUirZdLNq8ML+iQ2OAs/e857YT4DSAuQNlN3d1hiuuWj5F
0p8HfNuGnHA0MxJCIk4c7ulXgrpVm48SvZluRwjUPLKzCbGkq9DSGehweRbVS6bS+B5nqp1GpRNU
G/QTuhotE0e7kOIjMCb5lWfyEeDGoYj1/YBUGzp2j2g883o/J7WG1ld9JoHZpqIRWCCVF8NWntyB
rK6cOIlOwnPyes5v9D1BHi7khaOG3Y4KbERuAn8YNfSbD+qaeBGhqcuNbWUm4Yp/IpImnBuK3Erz
3ucU5tlMc04x+pbhFiWTTXNHITADnJiYyjvdUxt04IEm83dZ4jQdm7Mj07ta4KnL7f6jBpHnlNvO
zPf9NKN6bfzIWT7qNt2aI8p6UWVB0jdH/I4mCNCaJrU+YABu5+deUw4Yzq6z5t02iYJvXp5MQwmL
OpEbXUkC1VX2cKOI8GL3bqxqF/fCV8d4x+ijIMU2vxkLDI0LQRMxcoPORB/silUXtUOjFxIGRe85
CkyDNBSpDT9iBEStKt8r17lGawMdXOBBZMZ1Ju7L6PtjayJdSoYXmYLc683hOtIUJL553pCsF5QD
wnl9NCEe2kQBtAWGN3Nw3myTuBRbE2xDBgaLlsZF4XxosgH43tuhs6yIeRepH/JWPe2xf6mnIsvO
eVIRSEy3Ik5oNQurvzpG9a70tIDcWW6GOlr8nKC5cKam27oT7ujKFaepq25FxONWuvn3InBXK9UK
TSa0qATREEQDmRmR5RJ8GhHKZGbSC1VxJZP0uTZHjlWl9yay2wolS1AKu2O4kfEle+bcLKuXsSKA
1I5Ui42ROAGzukHFyqzKNTps/cpzP4swL9RTHWfHxkzSgOtz01TeGbveu2wJWjZaAwYGOrOKc+rG
zKL7MTGnNbaJ8y3FQ6lk37qQ886Nnl3T9a1W2c6RQhdhoS2lMUOcRpMrOvHXYhXkhI7Kuo3H76qK
7h27uEQGMpN0ILk+YqmRVqpTcVf6rZrl30wYzEMvam2vidE9EbkmXm2tgW8Q1USaV51y67FEtHCu
BdJNjl9QFaelrs9UIvNZ46bVlfhRJvE+J3Fmq9fRZhzlnmbwcbalFlIlPhe6PEYjc85Yq5odye7s
0k91pLzpjpnsMBLnwVwNl461uHIQlMq6f+X62xvFxt7iGXe/kHJKByhYx6zYQmk2bDuIZb6Nc9kf
chpnQbPwmqskHFcR24cOVpag8+q9FAOH9Vg8lEyszy3zV590nuaslfPFqj7Q6+SswLO9nRK78fkF
53+bWCH0nptRkYzZhvlYF63yM6sMlR98yrd9JWGuCrOyd6oHwMUhz3bjojcPCIXR2NfVwid+VGNC
CWJ2Ir53My3xoV/ar6Eg7jjPh3RTGhz+hSCWZD6bjfK91M2tVEBM6hKWy4Ro4Bb0xLCvpd7dpzZb
WNPRFwHeV4T9AJ9NZprqCyTKk+0UBIiUR4iozWFx7js2zdp9iqbxB6hHXgJzA14K2r7qntK8JlEI
u6RT2bc5dRQ7yt5ROvoe9nK2yXD3sRPaN/i1NhUjO9J/PgcPUbLTRJiaVO/TUuOASdJhLlZ6NWdS
EvwaxSc98CUbildZ9nwHo1X3ptZPz2asInZE+8wU4XEk8zt0mh4NKOVbipC/+0hpMpIgpw1Pecm9
cBM2aqMdtMMYjT8pt5ugtcz56uGsOMUJ8zLEmzvPovvX9SUWpSZeDtLx6huO17uOHDWUS+bIGCSZ
fbtcDprbq36HgdwfaXlydgdY1Bn3mQ16N3ZQ06MKQTZeJP7YsCrOafkzsmUW1oPVhpNW4oOZXCqj
skHSoS/5zpUYrlTmjYjYXUKXMppsqYrPQiXhwx/M6XYSg6CUMh5GM74UzH4YXTNBwICCwu5cGrzY
WibSoHY0QHelA6kF3yOH+9PSe5/orB910V0Hzf0yGG5FvKExYTEbvbd7ZpXFc9FaAGmtnWqPzHzs
MqW9Kt8Mqe3bDsyqsG40CfidTf+OJWrTDuKsR9O0SWwsOKpGe9SGuhktH/rs/ozH9QReQyYXIMp9
MkLuqMKKm1KtUl9kmbG1zPQQRW5zQAytbAoise5cxjaHLhElRVn3KmM73XXGctIVo7rpkOrg5hMN
54NEnhtQIkFM+FGYIJXaeK04eCR5kZKc+XrDMCCL6Ix1w1xwVlCPXa8JSV2vBDQL2JBy0KJTnP7g
qLS6kjj5e8w8n/W11zFD/cz1bLl1CEtnfMWJSief8KQTM3i04Ab6Cq/rpp3K+T2aiQ6PdQNsldX3
26KzJnCx0xljrXGyk6x/WsiBXJwIl43tL5WrbTFFunAyMi4PcZTeAq60GR1Qn9ivaEN16Jo1oyO8
qBXM8JoBNT+iZ9Q5grlNfq4W81NtzXRP9uR5VLudTfwqIxPpiCM06e+pYhg3cSresZjVu4nb7VUD
weoQLINhRtluMX18m23IK7oDzzRfSG/USfgE6WRFdOPLW2Wi0i7GqPBTidUXjYcWxgkBcGB5eH8x
xNEOhvjEgfO+Qv4Iotc6jb3TbDGxFcQJ98+pg9Z/rD1108X8+8KtXzSXeSMqdiKwWpXzSTsek6K7
TDS1vpbYuIlLerBDp5f7fmxOduu9mtEIr6Avr31Xb1Sv7PassT7N0ihw8XqFonXePalc3VHaJJLJ
4tAaxo2dEdHJ0xv13QtFNYsmevtbIabV/tPeZlFHAnyW/hya8RuFk7I32qY/dGp1v+STTaMD0qxm
MW0tLSM61CNjKmT/vq6lNyWfxJBPKNuqG8TONFE6zPCKyAAHD5eU8XkcdOPUDxZ5j5p7brXCpr+f
7hOrvuPYQyRmZ5ym8UsQZ+TjzH3sRxpYlZqdi9g0doypq1DxGqJOSc3Zjkt1HDRyF4typp2DPInb
lPhlC7NCM+ORGKGahHuS4xA+piCvZwlZwjYucTLJnQZM79znpsXR8B/an/8vof6ThNoEt/IXmdQ/
0S055cX13xTU//gv/p982voPqFaabuirLBIGyX/Jp01E0iipbN3A0+yuwur/kk/bjvWLjQfD6He0
pbZCIFxX01TjF1Pkf/+vr+k/45/13T/Ubd1v//+vimI+4q+yKdeAA2nj3EbdDa8YAS9//he7Pbwf
QeK8XXNisxHjLD1y2gzHq6mOf9D6/atPcizTAF1jWDrF5N8/KR7rmIgj4L3JzOzb6wko01HtcuJi
Tv+Xy/9/v+Rfv9RvEsZfXwpxtAXUDC8lstS/f5Q9VZG7EIt6P2m9ukXN8RVRIm+YBakh0IA/pDD8
qy+2Cgg1NOErQXCVzP3lEhoyWWwlVev7VhY/KOaxgJFJ3OWv//5L6auz/S9yxV/f6q+f85v0jvmf
O+qlUUMgVZ91Ns1lqm7U0mOYaGYhw8c7h+/Wjv3VW+ZXvdU4UdNVUKG3GeIrEbMX5KS9Vqr8QE8v
/SkxDlrqTLQJ0l2ut1iI1XOaK/H/4G54QFowqIK0+ycBdbL0rpGkY31vjgu8kna8gm19W0qCCgfN
+PHvr9K/vBngfun48c5xV/5+M4iuxQenVuJeJtiC7YkzhBoj2Yy09//BB60uXZdneoXP/v2DvDni
KGoP4j4inkxvJygnawUBSPvff87vuez/uO029FmbVQUB0G/vjTOMbU0MXX2PMZhGRevc2gvnH3Mq
vuPCRGA/LoVfme7jeufrYblDjM9pb078xdOIElK9cyMaH5nXac5cO4xNbfvvf8R/ec2hl2KURBPq
2b9d82JslpbGZn2f1RYuzAx5FqrIBGvEH7wX/+KDWDw8Lvi6VBHP9Pdrnlfz4KUA0O8JG8MJtXRP
EWIyn+zL63/7G7kk3rjYC8i74cr//YM4IGR9O3nVvWVUDifBMcBaR6fcaqo/3N5/+ZVstgVWYNtB
cPj3T1K7WTa5xyetBCP4ZkgdUvFpqsXHf/8bgZVRDdM2TBbg354iRatWnntS32vVcDco+KYjg+p9
WWT9h29k/jOhA3Uum9Z6g9Ao//4KCld1O60WNYS54VrqE7JR27lTlOgk4vjRSBob/hz1OMqiMUy9
aV8WWuUz4qZxjEqQnkhB4s+xrycyowmDVJPPriUnS1LbTx3S+1bmeN5408jlvUrduJil+i0scdIH
WvXGOr/DWYkz3UbgWyu3qDeynbdAiyEJkAkVlLMNjvpnMOpOKKSNIHSZCFj/kytmvXe/LdhcCAwq
1A9I6X9fIgbHjZ1liar7IlGf81S1fUVKgBDEttQq8+V6vLrKn270+mj+/qGWtdII+Z+OVPvvD9SQ
0XufekXcj3hFN9yjq5r/kRusWb/J0FmVUMzblsWqjgnKdX57nsyY9oKuxNV9tKC2cGc1f1BmI91r
3uyedK9aVo70LqOhQ3+5cwMlV8VbMzbzTmTCO0uJLcTRFGJ1k6kyfA1wF6LJnhjubsyZgdCJizrr
ZM0licb9kEJD1sr7YZ68Y1pgEWFjz5jYN9lh6ZlP2aLjr+icJerSNY4VY0fDjD80kX6zYnyk3Uhn
jcQSpJ10e910uA6Fbvp1x3QRsA0Cs66+9M38pLQy3mNvbSBC5U9Ap5JdVwAgUtWKdG/H+0pbYqM5
iPutnj653XAReqBap4Zcy83IIQ5VgKATaDk3ZFYaG4SqczCL4sNdT2Et7aVNz1mKAwSUUthpfVBN
aDm9CMZ+S3uHhJKSLqml+2AcFiAJ9IvrRf/IncnejJFTh0OiutRnhhMWxJVYXLyMkEWj9YiiqaQV
TP10HivtS87vrpcP+9SR3Rl24IZ4lIoA5QoBo9y7JTn0njYRVTRnN00tCFtIjWSD8ZlcLxNugOLA
Bojq/pLP2aNbzB8ZoZoqFzTRtOmpn51420wTh1AbNnEDbTQYe1aU1sIXQdJpxxA3b8nsHZsjPR+i
58mI94sCvYNrlPAzoolM3iT+7rQy9YshSc+aimQ5lt6p18dlj9NtYJJEDpEji3pLh645rcGOttIa
/DsLk6S+mjkJN/2uEsPNUPDpWjtjH/LwzTQIZTZLPoubkuM2s0Kjh/gD08IBgOmbuQJgukrKP+xQ
/5T2t74Xhk6hxUthUTD99vq5EUjvUhHVvT1zQ9wpYnjOeZgX9lET9Xeipu9RR+sEbWSFOg36gEAE
TM1Mh5n4iY0AOfaHBfl3QBT1LyldvxD6mFw4U/z2ro5m1SpOj7CDnkpMak1W3qRpeS16FZWtId0A
O9kpbd2vxBX2hVh0B9vNH6sE/bcl4x8/BglemEcomP7pqOGRAxx5nkvkTeYYB3Qec6DWah3E5NNj
wWfopGUfMT9HQJQxkchiDrqG30nIsF9/p1rJP3M3jeSLJVXYZfbE6j1dq6Wrjr2Gdfjfb5lECP59
Lf31ExMYhz7HBvTFL/6+luZ9U5WZpbX3cR2HsAN/aOq3O+H8akYVMhFCPadD39m2WVjMKiOneQUC
ReObbS3FweJeogTrX8m1oF+t4LLGj1Au6gGwobIzDAVtR46Ihlm8jhaafozxLDPWsKwtPzyNHtho
vyNYpK9NOwqeh7qNDe3Jy7N9Uzlk8SKgI0Hj024MssRQzXb5QaENTA8jI5VGmlvRxtgwK9Kvq64h
lalqNxG0RHhEcWglD50z07hsTPkr32ZsDKLeeYm6hFYa9H8agou1jiHTD6WbTyiF5qC3Z+aQQ06/
L5J+38TfpVt8pFP63XmEn1SE0uglehzQKWXFLJl2OQQqS9/pNZmTVcFE5NflKEzW4a4lUI12LZTz
zpXEaaEeI4Bpj9KWltncbfGveju4b/Upi6ZThx/P7y3iyEtFrU+4GC513r6yBUP4Ve18Zo3hSjt9
8UbPm35yZPtRjg5s6ivkpAUTu8VwodjRcGOFZs4+TAxNuoTOujkpSoAAQQlrrX0v6R8Hrrckh7Lp
oEyYBn5KY6rJ71ZGI2gzfS8UWF517aIZWmY7XMiIYV7dnFTYVKzpSr/R3eWVA8EzkhnjRRjdvSrc
gfR6lYWb5mfXx3dGYlxrgZJDn5W7fhm2alcwva2Xt6Ybdllmdi/Eg04bkHiACBAlMsSJN0kW+SQg
tgc7lv1p9MxbPcnw+XaQEqYXcFLZZtAl5JcU+aqrRXPgJEjNvDZ608US+bMwGDmOOGWhGRUBPbnb
1GWvKuJIHCytRvyiiEBaMbTBQkdt3jKIAAyA+ozZcl/oF4ZN9dlyZ1a4ETRCW0+YVRQ6Yo1HY9Nw
ToyezN2CNmhXplAqjCFBtR1D/hEDaYhdRwOgYJDXWfoLNE2C0LKw5blGWLuKrxbhhqifqAVNWDia
BENeo3SqXMkBZwDYKF7yBSni7EIlSUz71jYQSc5QwdWEyUkdIyI2CVSyUGpj/kDjNzKTMNUP0/s5
pJrc9K37Ga1KA2nK71oWfrJ0hGolYNNWTo3bwc+eojws1qDLiSkCkNPXnk0VTjLVCTrnMLZmAtTd
orgTA/Xo7LIQSE8jAVxDHZNHJkA02TwkXhwO5vBi9uPdWJZHi6SFUKouzojyOonJDEutuLVTMw3M
xG14/JtV0vmUuNr9oO8LVc23xPspW4uEL4CTmgs+pBt3y5SQCCCQQ9PO3Y9GHiJArUIBOQeu2aiu
xrAPeKH3xsyMrp8HArFU80zI7BdYo5zdXZ95kMY4KB29B8OhT1x8FVNCpkWnzixFAEiINDNbf6pF
9SBMA3tI3Pp0yxdqq05sxmRCxLuU81YzaIlaLeKjonK3mYtspKUU4iedf4kuYQypXeObT2VWSp9M
9G+DpnyZjfspN9JLWtLMt2taEqpTKQc3A8pj5uOtIxqUUpNtf8ZKoW0iJ6525Zx7vizENrco+Ebh
3YwLlqMRTEwg6wL5cZ/V0bOtJ3oIVKkLJLphYFaD8ayZw3hOClryUU4KERSscQMonRO0OXS+ohTW
Xu/yG2Mqy43XqddKjghasuRSUC56NRaKiqqHcTNx4tXMTJAp/bvVtyB9XbRyaopWs+/akylKPWhU
71GmFK9oZVAlYOudcxZMDVD3wYzY0XI5MGJQjXVghieqz77d0lnRPtM1U4ApmVH0mC503pUi7X1l
XUsBFBahleZf+ZJ9UdR8NR4YGx0gad91L8uI8CVLeWwmI+xLOCXMlW2iyOSQfsUpg2SZ9ox0bdSr
xdpBiA36IgnIFKq/s1YjjRs8oj7QPk9bTwOQUhpA1RCKY8pNfUhdz3OU/JxynDELx8dsmOlVY5mU
o+lHSvptjJBnWlPhBWEsnTUozSJwJs5gH9q8+PaakoVbt24WDR9tK9rXMTa6XdpUu7lLp/1UIyzJ
E4skqdRhXCTpb/QkXmTMcCZVPDoMt9fuEaK8ygIiWz6wafCXqyFwB6Sw7jg866DoeCayIwuUA/xy
lNtoWFqce3m8QwZ/KwA1+2rmPsliNO6iWRGHIXO/mbXfpgWTSbW1HhZGEjtjMSAVGiXmeU9ICE+S
hEg3dXZJgSAyp3L3K9l80H5A1+4poW62xrUsovaSu95dPJSrihqvo9YMNkMJVwSanT1pXlV95orK
WEcoSR502WS+1SZaTjIOVw9f+eEsTnsAweOFc2b8xFYeb2sAjIFS958A2FOsZM17MdlPeVfeuWUD
pRJbSbis20QljIOiOIRnokstkcGifI4PNP1iX9K5PGMowQE2RvYRLy2DHXzC+ykl9NTVGWcsIn5J
JgaYJFUyWkrhLpk5jp3IDkvdxaSPIdQWmH8UIuPK1PDwHmDMkU76Y40Wsb35TsCt8fuREZfe6gcL
c72fuqiYnNi42Oq0zQyXTZbFqYwfIB4/JOkANH3pSULos42uTV3IJOvByoprTP4hdsTJ3BCKVB+k
15uhY+UXmwMpDE17BaiV9VGPsIK53IW9xnzabYXYDq7Ent1mb7nS35dRj6G2MOY1D+Fq2nEdCDv6
8Oz+FJtpF+oVWpSmPM4jbhGD45wKCno7qRIRXro8FJFSbxOG3L4zOQuKwvpOxHAbq9WcZ1vsao5L
ym6OU4fIFbQulnFoAQr5nlgcPrL8WCrcNk2EiSSJ3f/D3nl0t3GlW/S/9Ly8KtxKg54gAyRIgASD
NKlFUmLlHG/9+rev+rkt0W6r/d7UEwctkUiFul84Z59jbOqQy7xHkYc0Q0K7N7RqHZb+qxXEGNMa
7k9yl1XDTk+rkVRFQjccTibLplscff1+MjNofPp9VJRXouFL7EhjR/7wY1ia0IIcXjlHRILmPnqx
eoxxZUX8gOJBd7q8Ctu8okkM7qLe/qRSGHXaPY5LGkbzuS6IkhRaf6WX5qPkqpaEfDYJUjdjOKQy
ZQ2tcdcndfu1Dd3bwhdfsVvXK9dWtZZf3dW9fCg0tUWIrkUTfClrY+0YdIOltcf2M6HdipJNCl6p
UKtUQBak1o7jrrFS1MbWhOJz0HGZKre/ipc1qQy3fYumJOk2Y1ccrcy71Yb0jEDfoWLidqrFZbZo
Wh1wKbyVeOR3mIWG2jZ/6gLMQEiqQCO+hzXEQHAh28CjbMdvuzCn5CmFaQBtbtHMlJ0+B9yi8uVN
NgmQ4SmGnmk6u1a5J5bUWWVDAY4Z/+4APUory0dHNfcj1CvbkuqjIbC9GNuDBXi0jEptm1OTQgCY
7vKC6QdKi31jyho1Eop5QkI+iaB9li7HaZi+zBypS9cDIu75+wk2E/GILk6uplpNKqvOyTHO5Fp0
o9PtL/jmoS8GltoPa4Jan+L+negTcXAmwnlKVelMTmkyks4vSW3gy6Fn36ohCDEJL8Sw25BDSILN
x0dnij757QDZL22qKxwAE6UZZXlsh8WycdGxGhoZffawCWtnzbB0r1xmWdvtMMma28gbDtpMO6ZJ
+mi7mOkp3L5dVL197Evr1GXySku1q0pQtgfc+Blv7zKDRavDCUCuqgiR1XDEB2glPbKCcSwmmynW
LpBPcDbqMcICeqw0Sau1qD2SjhiPss7Ha+/yadW+86yFwzEzWYU3UfU+VhIgatCiTxxQaIeD/1RO
OHdBG+1HzT54Vv9ANe9vG3iu33rFv3ejP9mNYkhydYtO/z/TpbiJhwyrvxacGHL/5Z//+PfP/Lof
dX4R/Ba2G7oHCkQBUcevbffPf8Bx/wVGFFwp8FPmR7wUAGh2iSY4+m9Yqt/wUuIXIBCuQRoLs+e/
ipdicPO7IQATC52nJ2wGnuS0/TgEmCCUwGUU8gxb8qIVaAwTrFGFXm3hSu4yE38muTusVdAmm2i7
msl8Cctqb9BJg83sFwSvU1UhnCnNGQV+cJpKKKN66t6gC1hLkgq8QX4alfamrTAkcH6C1XCuCI1/
tJROJ1KKHQ3pjkDCM6Lt6Nv+rgvLS5GEbylSnyjKX3E2CiRvqIB0pQfKlDIIxsG1liAVKuWx6DN4
JYiIZsRExigB2xgz3NcJxKZSHFlKexQpFdKs9EiuUiaFSqM0K7USEkhmrmmvQV/VmnUv52QtnRI5
hdI5yQq4uW0jpe7gOU4DQwVsp5PUzuUcDAu9r8BFD9+kmnwT7Uwui8JnDig5wHRb21ZZWd2gBIRw
OVflIqqzacEoajt28CCiJrSvYJnPdxz99WpCyiWUpgt0H9qgAsIVEKTxoUb4u26RxWLXQQ42ACQl
xjZFRMob1czFyaYHWZA9Mz1aSlHWK21ZisjMq/wnAADaclL6s3q8QPk0NqUswrcBp46XRu42ZLu/
78wwWU+h9VI7KU60yu6uYHzPZzc0omUL0ImOX0vXTqZTHg0YoNJWNHsSp9Dl5o3YtGh/NwIdkDv7
wVLjON/omocqr+1q9M8eI558YlSL988oQR1kEa1yEV6FfXhXQuQdJvMM4qW6D7LgmNGm+y3CatlX
uYp3f7Qbku0ti3+MY9ieAaY95YP/aPMNIaI3DDZjRrDrhOcXpvddAPzVS4W7FlV6aWvwns5QnnO+
wzjqxmhXhVjB7clBu5/4MeD0milESqytHnFBSRKMM73u18DHtW1sa1hiG0pebPg3CeQahtRORc0m
gyVdtsUko3gudYn+nLXpIuG9nMN3w6muGoLddnAYrJ1jDbewdo3V0CHe7hvKz7JrHtDOD3Q/OdLO
5FOPItL1cXhIVvELYj/fEEXVC4FncW20VXyxZ19fj06SYfET7lLXMT/Vtx7rJSN2kKcBSixKaKcJ
ZTqyslUhxmcTse2in/p+KWE3LYkm2Fn6Sxf1F3Zp6D35Bq6dwT1T92PK5XWtMZNdWRY8Ac06TGEj
r7LUutYzL1xp3cggxgbKQCYG0A6kQAddG6srvWnSuzx3bxOjvc8GBoYoO9XFnI3rKjChsQx3mgk3
JtNgZbBOxozX+/uwEtpDUadwyoupWtteSYvJl3ed1ex3JXslUMmYr9zciW5ikzqqLofj2DFDDvUU
z0RW2GfXGyBGuiT32LWF2cIxvgCwpbMe/XEzxyYW/lS8BMYQL/sYhHExlHce8OVF3KHWGgZxZbFr
oz8E8tpqFNJTTVg8k3QL5odVd/aLNRqPciBeoNEZ3GM5u/Mba+9ThC4DL7HWFBTzq9ta1coZqxLB
f0jv4GZf9SxigiunJacAQHvLkfsuy6+dAf3Z2CMLaeZmfmMEMnJjYEAo7LFadlXQbXLbhG6sPYl4
HvZKXIfYOocuM47akoBWF9aFdUGsesygbZMKbbB3Qn4Zm4jBEz/iNxtEG6V4VQgk54oPkkNqK0yC
IAyoFYAjeu9THgXotgVQluA6aU81hjJsnc5pbBtjkYdpyTYF0SeItsWI98SuafAUYdZMaKd5prnD
VJ+aPNkF9OXkwbe3ISLjB8tGlcA2dpuScroM4BjbA5K3afIw/gzvWEVc3MO0tNhz4IyOzbUQ7IjI
LiBNDGz0YnLTq1SvWz4qjalEFIPNSLL9RFLGDdunM3rquyxPytXciEPoyoe/i51v1clPih2AH2qH
+59LnStZdj8Kwf71E78VOjqBxSxhWIxD8SJj59dCR/yiIpQIpkIk49gOj/KbEMx12ePiQvymA1M/
1JbwJf75D4tCR2Xo6kA2SR50oG9+EH79BSEYuw5dIDgD3sczIY/2g+TBKJzRLUJbP8s5PLsRKpMJ
PnP70+zX3+9UlJ4ZrZmKOqV++7BTEXTuMAcGHYCYcmSnWCM86+TEN9WQ1FgFEGxa7k/y4dSC67ud
+LfX5rsWWjsU/vDmeHu/V2iZ8AoNezbnc54OIDWa6S0YhjuvYhk7jKB3vvvMT//6vd+rz/7gFdpI
j3iZgtAvascfHy3S27zpk0Y/h2n2kozFUdIIZaK7S2s0b53rbqZB/kTe8UePyYdHrjLBbb+X8SWg
F4MIhcfZ7op0WWs+HobyThshDmneusew0UAU/vPX6Rt/VBoDhHV4ZEOQOKaUIN8p3xD5akJPYa8i
vLdPMuDWlJdCXvs6IQyF1Jw18pbuBt6kxgS9nnf8laMQcC6a7NIrqyLFR2KbTNYkzTiwj+c48a9c
g/E7miJWNqxoUFk3EmedD8i8yydW8fBdeTlzi70IG23fJdo+ZJNB1J+TffZnB4sfi5Y4lDs2scmp
UlJzTYnOHdTntZKhUzZgSecG6bEHnev5nJFhc6NP+b5UN9NS3Vb1qmgXkjvtqG65oYnL11a3YTyN
15Kd6tqu4VsE6mbtcddmF+5RQ1k7jft5KnvoZ9zhhbrVR+qmH2X1bT+AvRFlnuzyCaDcBJQbzlJy
bXJqkLT4MHGKOOo4cTlXCnXATOqoAXNxatThU1gsG8KjCOxN3oZPRZB8htE9YK8Mi4MHIsFQB1nG
iZYpPNe3I04ddok69mrOv1wdhLk6Epl3HPGqX6CYkGysjk1bHaCNOkopk4Z91z3nDAlXvTpuw8TA
SRVFpGF57bgfLGd+Ex5zFHoAKhLObKkObxrt4bZWB7rByW5xwpNGoi5FAss8dfxLfZhfzQiHGAEh
FAdUCQbVAkRwrg0zsReCSkKokkJQW0hVZFRUG54qOypVgAgqkZGKhO3XeCAtELM91cqgypZezJi0
81eKzrVWX/URvlV/OkygBRZuXrl7py0h/IhPjQ12yao/xyhodlYa7qLSvSt8Y1ubA27xLsiPMSzO
T+zj533mRpdweDIc81LlxbNt2V+EkDdG0WE5B/sy+mFLUkerr0qTIUlsGuFVFtZon4RxQNiUL8PE
YdjVp80FNIR9hGvrL6a4uPh2ChehoENx9fncmO64dCpxznDcnDNbfxoIIjvq2ZDdBb15ZFOz81Kk
MTxrh/W8tcutItnkgobNThvoMPlBV9//Kl7Pw3jf5t60rDP5MMbOsW6MM/uEpd0bN2FVG4tB7+56
v7l0zrN0hgd439eO3fJNq5qNSMUhiMh6tBpcCZZDqQIQy1ckLYZ5uOq9ccV+lL6MfxgO3ibfIagj
7Ly7pJwfke0wr7e6jaE3mzHFTNGV7rFonGOYMc2cVeiAOTzU2GICJCrZvDNnan1LePdW17313nxi
4f/mNMyLplMuiqfIPPbc9QigvuZPWreAaBazBTXCbYdY1QNNvU46+Vjr88mTX4t0/lqZ4SHrmqXR
1tApT8kYtwvi/cj2GN0bL27WwFUsEIUSY1ZtPhRTdCX9ZiO5ey39dnpjmdyz1axuQhdXso0H1iwH
XMLWdQwtzJeNscSwsoZm8zzSMcaS8AvwNbFTsd9njWXQGMTVjZ961cbIWQBlhv+oQ1yM2vjAnOHJ
QflB3sZFZ7GfNHZDncyzQ6t9j/F6Jbrk5A7WpY7To5bC9mXt2rXjRcl3+3EgU8w55RjYqP/EWxTW
qHZBxZndJ3OClM9S1I7sQ0unqLHslxVRoZkOJWou1kJzLybkv8IB9pOknysIWLP9GDBcDHztc6vZ
7tJmwCZn44xfatF7zdEec8po76aK2VWo+xkQr5OohyXaSKZwPVsrPZEdQ068h967kOl1ZCSkrbij
sZNxG1/Xk/6Wdf1FH5tuQYipcXEnjNXIv+oVHAH20btCInconJuMuCUZBZsEP0flceGE7rtrdBhr
w3476z5+mHRolkUzvhhYFGFFGdGa9RtPFT1XDbCutpp1w456YAyeGOE9ntqbHLc7zvd5EdOle4XA
TrIaw/KmwdgVThcNvtLOc6YLlKwVWUg67CpXsKPGpFvbUY3vzj+QP/gYmO7FCYYr0es30pSnJqc+
Es2niH34Mui5tBmHZA4vqRhfBzs+1rjGrGzcYg1E2hXlV1OM+DCYPXYgbnDPyns/aNRBbWQ3i36u
H6bcv49H4Sy9obkTZKWwAPU6ZC9U+0lkcOfCuKdUWIoznMxjvVLu2cDHxjpa7IrZEe7STvOu67h5
CnQi0SN/3oYFAp/R2tSpNoIw7TbJbNeok7JxMWQezYzDSsdK3HhjDQM4yEQSGpI4nyZ2X5jGAAUE
7WGCZxZxXCyymDdTJnDOyuBWl/YmNPJ9NQgGEuMqrWmay2akywue7arb4PBdmAMIPt+4ztrXLhz2
JleH7eefwpmYBRsjtNkvmJhcyyx9GnT9aaZv6tMvmLqPtl/c5rr9nGbDS9W1dxH4oz5u4Uk5pBaj
dQk8d1rHro9yRv8Ujc1b5dR8aeydQu10kXMCTXPSa1IaCc99G7vq0BOHMFio+YqoWEBXgi2c2hAw
kvIm1GIAiAhQTHEXMogvyRFspV4vmygNie9uSTpDcxZ32dZsvEXX43WdBoCv9cEBGAKTobckyA0c
1EzHASlKc9d68zmIxVnLorssQk0HPGoAYtNG6yCLD5FAl1bGOFDNm0auLYQxC98TT2V3cLtwH4Si
XY4CjMJUIr7JXstqOvZdeoy7+Etfcvg31UkvP3Nfup2REyx6X3urc1Eua18uiqK/4ONbyHA4zbYJ
Q4YvSOmar9o8XHWNeYyt+Llx80NgwQSLuwnF0LhtzJkTPElXgn0ZYRZwboSEM2OzUBkWI/MIcoDB
3KfxO4B/NjHpstSbrzWJmH0nb3SjQO6TGLC4EoLfbMmAIfCIjCpiWvbgK6RWFibatZlk91mMgtCM
9Ds90XemcPGWB/kXMd4XMFC7STuUNQgDTqs8jt8VpKkIp7vJA7zb6MgTmb8RxjTxURRQcRY07O+W
X6XrLi6/5KW+qSSsnD65idiAxra5S0SaLGTwajbxU2rB8yyJcck+RTI/ZXn0hCYyW/ipdl1pNnMv
FymFkgvoSjgw5aW5k4Yzrey2wvIasGvqnXTL/HagcqiN26TqxaMP+W1h1YiYyghcu9tyx2tGgGFj
lalEqHhb1fXGRMq09JWeQcwV69G+cl9Z14ZLEclblsJAHeoRi77SRERKHTEqnURv9TsXV33bx++m
GSEWeNBmdBV9CKdRelACUXChulD6i0EpMQSSDBThFLSYFMAJotdw4Xwtcua3m9yEFuMnJmwrPoem
Mx961KNqhfg8BEOF3EU/INIBJRbX19KM66tED/A+1smqCXwDwTbeZmx+6RLtEP87Ii6IsL7spZKm
REqkwgzRWwglXLGUhKUfClZJCFs6BC4AbJ8tpXixlfYF2N7t+E0NgyymRR5DoOO8HhDMWJzf8ACe
QoQ0FYIahEVk+CqNzaSurjiE4OEP3wqjMTuFLTN2VCQAbHyEarlvvdVId2yl4UkR84yIelyl7qmQ
+XRK72OIjChHI10SGYVWWGmCEAf1SiVk+V9jREOj2ql1Skckqp3o530pYYWkESiyCckRJSEDNKVC
qpUeqXXr7SSbJ2FND6Q/35kufE0bGpWltExc5lSyBOGtPaV0qpXmKeWC1YAENtQF0FBSrmqgQIVR
YXik8jeVdirwYNhZ0hq3KLbsbYXEqlVaK1eprmrkV67SYQmlyCKYrbzuOABtD62trXRbZL8YqwAp
V6s0XXYCQ7Kz89vKNap9nKGq1ECWDgNW/QiQChEzNAEo6aKlJSLW3EXnLHPLAD3bpkAFe+RQ3JGW
o12d0hacWuCF5Tb36+A6I4BxQepXsYNFaa+cITi3IaLDCXDrYpBBy6WTcdWN3rSwqJDxE8cEumX2
VRG0zRod/xuVN1qmuD/xw/Wiy6n8k6JB6DgBn5gqMskcr9xyaqX8F3rpSed2lOs4N/FXZKRbEcrR
6yNlH6q62NoIr72uEgOwZzW/ImTh7RLl6zg5PdLbNl6n0XQiWGg7DIax1o2QmhcTtWQ7Q9wYfQxF
8exNayRxvDut/U1LFOwLfdjKbuoP0SwezJqwMSIJMShjO5jRsawc3LKdEBMAWO1TGujXhdff52i7
FyzB3rAKcmPtU9vl5O0f0T4o3PDBj2k2UYmb7pBpi5SorRsv5b0PiInKRtGckEuXV6GJMqALwOPU
hH14JtlgqAlyhaq1CCVqT7bv3xAa4S41j/q2TsBc9GG+bzSbbrqr3qMIYsjgoejoOQGiFLjs3/PB
/2o+qHOJgZj4bozyO6/obfuS/rAN/d+AHn7o1ykhS0/hC4IhPcv+mLaDUVONBxnE/DYfxBpmmrBS
fVTiGG6+nw8iRLfhxNj8G8H1X5oP/pGK3GV+ZhM6Q3KG81EMXafogmxnas9l1SJo78t7YjhfhehM
oHCAm3WZrUkjPZl6eh2HPSIx+ZMx3u+HXEA8UPMSQ+4QGvHR2oJMouam53XnoBO7njSBvZLNVSDf
roMU9QG7jHCden34r+v5B8/s9wO9348PWZRaxGE4jAl1/2MCTNT05PcGbncWZn6tCQjL+VD2u2gg
zNYU4c8iQH8fscCMkkci7g83KU6bH6dqSVFCXUsGgF5NJL5g/hOHxiR2k+S2gZVAObMMHsZi+91l
+AdTS9yx/N4fp6QWVjcMfIJrGBfDBx8rq4skDhwf62ThP+gjWzjEGT5HW2sBb3BfiS275EM0r4wQ
I02tWldJQuwiEOMqjOby4ALaC6rsSEkrdlxKoNkiBF3e/NmPxjezqNJzUZfYsawcchS8QkuWLLqi
CAqSPYL1N9wMJZLaGMNhnUNIQJw6L4PvHzqEt8Q+Bnuma5THIauPTE9PTdUSjjPNyT7tqKOkN/mb
3vdy9kzQYQYzEIQXS2hpIcKnsSX0Di0XaeJpXl+nqlsJEw79zJT3LsafWw3aZUhScYmmxdaPaeIw
qjHJSHOaCkVxUFrrVongbNNEuhkPy6wdn7yyewwTvXvQfaQ8seDUtuRLlNpHd46bcxCyph6U08Sc
nPCJhGZrg0BZHhwiXpjRsXov5gECV1XezARnjCBwqTwvugdaDLadDy8uhJA4gKf1LVJoK8d+q4Ov
ERLUFfcFutR+3swBezUv9maY157KvTMonQtAURZ0rSs9CGAwRn0DIayLLs5AJ8y2Clg2XBXaQD7J
hjxhbI/I6EJsdlmZXKTj95yVyF41T7v2YpSBmt/UZ/zOL3JENZSpA8r6dlaNhknsK3LxITmUnGYF
p1oe+hjuvp10DmdeoQ6/klMw4zRM6vizPU4THM5v/gJ/1XByJuoItdRhmjGUYVcJyp9zFiNDsI/V
0RvVJHm26jg2OZetugfhad8kkSD1z5PLUR3hoje3YBFO2ZzH60Ed806av7qhhhPaGF8ziR4T++g1
yPZNR40QDg4r2Kzdzqp8yDEJLDK9oLgQPYwyVWY0Rl9ubQuoQ0wNkqpipFdliasKlIpKpVIli03t
QhpPsw4n66pVZU0y0FkHqtTB8IU2WpU/hkPNqld1o376rKkiKVflUq4KJ/jvAbNgaFuZKqsm6ivI
tRUSYt5RVXpBdWJXqsqxeWZsG+qUaIkq1hwN9qqltP0eIn/Rd82irW3JLAQ9Vq+8ALZyBdjYA1Kr
2ykF44BtAASKvzOr8gK5IN22rQeMmqs9t6ejFaPXmyGnZkpYGisngp702IVwbrd4FDrMCqYkjMRr
MCVn9l2DnSFVvoYMgwMDihFi/XgOUJc/JabxaGCGmBOvXxjKHzGL8krrucN0bQunVbkoSuWnqDFW
OL1prUzltRgzZJUBkQ/oxPwm2mfKlSHS6jPiTm2NhFxbcYfUWN4ji/WVnyNTzg5p4fGAhawMafg+
fOUAoYRnaopQsQiTTzppDItZ+UUQh2Idcdiv92CmF4SCWIdxDICPkiy9tbLaucfE5tJheO1d5suO
4riyGOJrToUE2rOB982fAamOuyB1PmV6Ft+CbkVJOPifuOnF51Afmn1mdVg+d2ECuHGy7PU8WfTt
XTyjAgGpOtGhO6IC+yRfPOc9TqoTi2g6/lTsDWl0a1gfhOOqzFE/A081pqK5ikP/OusGvnLk3Vs6
gFHprkx0z1h4yCLVQgf7juFucpcAY98gD3TkPhq01JeIjm/6Xrxrls11XoL1dMryPg46AEM+wpbQ
4VYLy45F+C4rimtsDfGu1QFEE9uxY6z/mSuDyZ+pQnLm7tqM/evG5AX4AxokG1cvai+VAKPf9sxa
rbAwFu0Yn7TS1xbkCm+7TOxzwpG70FoX7vTYNuMxk96lJvCYiNBnk0HnGmEDoQUSniInvL0zIIp3
7QzM2Ruv2wkBqTF6l2Eikb2ReCALP1tNjSg29uwBLi8RF6cVmU0RCqn81ByECXPQmwmoSN136Vto
zZ3+FI5Msg7s8SKwt0C7NTVIy4b6JBpEUKbmz7uMP9HaDjaun89nS3NnUItZ0KIAkNpOY2bp+Y2P
B8CFvE0cSVg/5y4Wijo+jMCv/EjWYCMVjbEIYEklbrWspQhvldFJodpkWD2bWqCtZ318dF33Yjld
u9IzdoUK8C9oVBl01YwWlbio7VcMtJDgGwLN8vQeaRZJpdaNyTBf421mZxS47TYSNa2G1u6sJn+d
0oaQwijpttkQrrppnBf5VLarEZ39Qka+/2AMCUBZTWxqm8wCsyWSzLoSrnY7keXM6s24panbKrYx
QqZPLSkIfcb+LSuLewxRwAVI9u6BYVdudSZxHR5u0JyzHt6tCFdu1n/RPeegG08YtE8Fuek2Jo66
na5YcYBHy85uMT+iAD1Wkc/KaHZXjeidq54JdjPnmyGUT55dEdubgGGdRLwpa40lm8mtCv6kl2Dw
rXM2c1b/zG4U2inastA8jkPwMAYo3aq2HBAuu2z42pWXaE+9bRwtTb6lXncMpf/oFwCZbKMzj27T
Oad4LPayHlZmYp2lxhpwEt31aMTv8ZzB54WiuOgtnagMw9+AeKcmxaQccVMXbBIU8v4B4gI6+fCz
Cxlh0YW0YE2FPa6Ztn0vy0XlECcSQ9GKklvfBo+GKP++7nVn1TcJbZ58SEp0L/ZDN1cw97qtxSCo
bvorFH8b4HN3Ll7lrTPzq7SBx61b7mJlftM1BjNq60hUXc7fkzioKgdLPPretVuzQiG/4O9e77/p
9aisVPLnf9aC3Lw0P/R5//sDvzZ5zi/8AZJSleFmWkpt8asUxP7FthFjuEQp/ku9+u9WD72Hi2wP
+eE3+YjKXvtVCmKRw4pIxBcmyldW8t5fkYJYLqKSj62AKxDjYnuFxwpM4McWxCHv0gng3589tJcw
1UiFsOqTA9MKr4mzaNvgehjAXU0D4CtWpNf2PM8bx4GbbOfeZyfMUBma0AXR1r0MtlM/KAUUcPS6
uzWIHtwNbiPvWJORhxDA7LOkfVOmZG6nveHs8G/clVC+COEJ1pMCf5G+vtTnvt11HOElbDBLQcLs
xn8mlP5qVPiwSIHEdIhiRlC1b2xHjgAlDjXMsQr2mKWf7FG/Arf91DGzROuJKTtRuDK7Hx+pJ/Lt
1IMyQ55pX5UjhQuUM13hzkoFPhMmRqwyg/6RCoGrwWLrHZlI5UOp8MRueZvoITRmtW/hxhgyQwKy
Njvg1hwL8NqozP+Fk2WrquHslmh4hQK1SYVskwrepkFx0zpwbu43slvod1u/g4zpafFuLtzXCApc
mrD+Ampnb61kHNZNgcYMs1u7yRVALi6ByMo0HjeewsvFmHBCBZwDVucvWTKZmxj3Gn6iraXyMapm
2zNo4Dln2bIddOcwmd1Rq/VjMvUWQkfifgIELGWL3KEOnxmfY68PjfpRFvF26jKGYzh5l3kff6ks
gGu9liRkoZRM+3wMzQTrcfEk4NU9G38i98W6Hx4txdqDF1euchFccOp6jLYDtL/A+KIJLJ+EzzeX
rIzIu4cJbb4lsec/zbWWb3UnZ6Ors5208s5cDYr6F4D/A7a5zwKXJXsAGXD08o05FZT9VnQEImvs
O8UP7L6RBLv0wugy33cABvspO8ZpJ1YEvFBr+QC4A1AO5MDhOv5MN7xGp9CoCpV4c9x6zM4QmpRO
2q5bJT4xlAylV4KUWElTtBR0FoIQsgCVbBHRKVPmBDXLmHo4wFmvaC0WshHFy4DyhUbjgnt3N6OI
0UIJoluJZLw86W7YBzvrKNcGxpq9vEaZwqBYr+wTz7Ze6w378JHpXazGeOyz3gs182YJs2/UqC/0
GfphEMSoyBywNroThC+L9oQRoa+GhQ1TQxJMQdqpQWKsRopxSLHRu/PWNQu5IVL2UkUUX5zIzY71
4iWdDYw1DVltQnWNtuof8dnctxPOq0XqsbYxVZ8JtmbGdt0iAm/G8r5tyf8pvJjOlBbVUL1qqLrW
Kvha0sSinc7X2HQl21gbjUnQgNot42FDWXIZaIMl7XBFW5yr/rhRnbKteuZCdc9S9dGG6qhxcNJb
+yDNNVQdZ78mdJYGXCY0L6xDXkPfeGtJRj97Qf2oI9vXwi+QVvea4xSI9afukFi0dIbfx+yHGneD
u0nsIiT9OZyOLvbp/EuybiJh1mundm4bpyk2BSGNB8y2SsmvBQ3YeL6WbsUaWOTJkejGdm1zm1y7
siYmjmUIXEQiH5u680BWSLGavDgFAmq9tql127UuQUo5wEW9yA+uSdrd6MLt90INm5gzmA9Knv9m
dWN3iJALbnM7f9dFHN2DhU33ltU6ZxYwvEQ8W+XgvztefTdJlaebWdFGz+NLO9hP1KZveVgN15U1
NBuvq7JNIIpLP7twVavyC5xxWvJvMYW56+7l2H41O40wy7G5CfQXjPKXwhXz2nUwWJeD0eIXK5+H
+aJ3E2oObJ0zahKrj9b6xJ6ho0gn353sw8LEA+vQSIZuddfM/sU0EUYM/h2cnlu3NrdelWKVxeQD
/kcWqzEPxTIe+k0yIiwwrCHce5HxMrjmnhaEEU2Yhyu0mOaCbAFrSapGt87i0j44rn4OfJxoi8q0
xaYxNzA2GNYAXWSOxpMY3/6uf/6b+gcTj2m4lC3/uQJ6YtItX/IfqqB//9hvdZBuMFtFSk9wB/LX
3+og8Qulh0nSK38BFjnawl9H3uIXCw0oty/MQsATlZzztzpIMFLyPBSJ/ORfnHirKufDQJQjDI6g
ryNL9T5OvNNkiggEl9VZ88Q2wy+yRLT2WhHoZFmhxISGVHAYtQfF5a5h6NUtOjg3fIcz+xPE4Dcl
5YenYhoG7BTibdEJf1Tnho4MDG4B1dkX8ZNphhst1NylaMZnYQTHaARaH3nRSjr2Lhnpc9tsjxWP
BSpO8srhbGttLAk7GnWLyCbSY8CB+09NQf7rdx/x6ffi1z8YXlPYmi4qNN4xUGM/Vo42anfdMI3y
3M/6VyJf0EeE58xPdxqCDY6ty58/3B8UqqZl6Cwl0M15v4sj9u1isMzYLs9tDhg3o6bkrOcUehnY
/BM6vAt0E3Gn9pONAPuWj1eGZVs8pKlz3QLj/PFVtjH1iOmANHRULphpYsu0MkYWep385P38g6G8
hSzb4/WpddBH6XKLfkoPirikD7XuZ+Gkq6rUNoAdiYskHLNMATcVybD787f1Dz5FHowvH9Y2wsA/
hkz7QztliLaKs1Emay9oT2Hq7NPQPWuoNPB//V8ezYekyBIL0I56D76TEedhZ7Febko2SwnDEWIk
TVZMS4Jv5BBf5CBu/vzxrD/4+JDLmo7qlEwbaOePD9hWjakZpNqeUZFqG4Qi7PoB/cKP8JYMm7Z5
GWp7XdGAI8UFRqjnrHAqnV0p+z19j7Zr0vl9AieMLgp6SW41MFNQHyrmsClLVvWd/eAiYWvItEeN
Uvd3klN9a/vS31m84Nse+xeqor6GCVC98DVleZaGcmnTpq+Ejzs/xzK4/fMX/vF1C+irzI8d26C5
U9L0H193GLPAS3uvOCdDcOkkSxrUYrHxsy/lx33Zx4f50D2W7ly0rWIamvHXBFnw4PZ3msuIuPZu
/38viPPo+ytHcC2Zktrv3Kbyzvsf9s5sOW4k27JfhDLMDrzGPJDBYDBEUXyBUZSIeXDMwNf3clXX
7RTFpvpav96XsizLlBARANyPn7P32n5xpr7Yjml5/vwy71+HX18IoigHdX5A4z1Ptremvml1u7iH
VbesYQRFpOY1yFkZvS7b7vvnV/vwLmEccXy4vH8ixPKs7n2UoDxuKn8tfAgYpio//OdX+fAm4YbA
qS3AO7xfqDESNFpkEduSDc6umsuHJAbXbxQ3Fjii//6lMLYYUMjYx933A82GewQqgccOvfZ9LDgG
SCKQCoNQaltsPr+WuuP/3CjVrcL9y4yaAkXHtvv7ExGXkwE6Jizvh4ngAS29Ie72L5vxB/cH8wqO
B8MFIPDH4g/+zZNS5+ukNr4Od2BOgMAzq//yTT66DON2ps4u4HjMJL9/k9qqtMELOjCaQAJxBG0I
3r0d9OEva8IHz4GLpxHRsSPo+bxf6tEzukmUTmxlxvSaVNgWumSTGNNGxH/ZVD74Qh69HbzcWEUs
OlXvvlBIiGKD9fJepaeYE28OKxBAi7+8rB9ehi4Y9SRDdNRAv19GmhmLOk3R+86ZtnLst4AMDjZt
ic8ftA8u4+um+iqq7GC3/P0yDPgQeMZjdd/7zcbBDqAZpNhycvz/usx7zUNNk8fpWi7DSPdcSnc3
+s6TzJq/PGzwmPm8714cdmA6kopmrLtKxfLPpTQBOTHrmgkzu3TcRZ/QqZYwSmIdnDQi1L1up7dD
aZ+qdjpH5bAnVOmuqvUlx6r1OFQ7dpZDxzFepOKnWaPgq8wKbt80bYU/bDNiW3fEtl5FNp3NEZBc
AdJpaUbxeRA+Y+pMGCtTG7+l1kzfiQH8ZLftskY4njvuLrOS27nqkUXGzaENJ2/pCuO+6ArMYiBP
BKE8i9YtyPIgwtMtnwVbpzfHr/EcboK2xgjbkIczD+mzjJkDOpCS9DB744x9Kgu0JBCSxtzZ2ZOO
Dbyf031kM8hKk/liTDa5gvqTQwJv0FXnEiMImBoiiUqKaBScZ5SWFQRu3O1+2V9IxPxm0oIqKZia
1rxoduKvZeVeMxPrisjwMYSSPxBEBIMmdqTMnO6OrLcTLI8b9WFEQ0RSLOZlFdJ0irzhB1wYcjZk
/zWYy29Vwd+D55SvUzrWonPk7SzdNzhcRJqG3/xJSbddiJcY1HZtFp/CkTg/9cMMwvvaZdJYEZQO
orMHJwaEfcds6dhwL/JYDGu4grs2JdKurJOTQlBJQcx9VcWKQxW9dXX4pargNJGr9Wwmg78uzWib
CMJQc1BlnLPHi2tYRJnp0StaM21J7UNM8WjS0MuGU4v9/pwFKB91LzpoufctmkkF1XJ+ASILSPwZ
b6KIGAOSNG4jFWyQqYiDRIUdzCr2ALnNACKIKIRchSIQNUtIKDEJgwpMGElOECpCIQwIU5ix86/p
I1jbucqA7uBVaFUvoDE3UvUGSFygTTC5031UaPah9WO4SZVvQp6ir1AlEWg01WsYaDr4NB9M1YVI
VT8ioTExqg4FBDx6FV6Op6DVgmXXD9+kXvxMYfrIwviKSezSq65HHk8Zbu0OILnqiXhBeMzJ312Y
QhPg7ca1hXhFs4croeT8GiXO51L1WUrAepSSdGDcsv/Zwq3aa7pkRqr543YO6x8mDOUFJrerjgxj
I1VXp1D9HaLnX1saPqBVr1J1gCbVC6KLfmEwTeOo9ZYZ7SJb9Y0q1UEyVC+poKlkZBk/WOK0hzmx
k9cIY+qXtEcJWQ69fmPZLZ2pfMgPpdEY6zEheypy7vK4njhzQmDWOMFukUsXy6kvh2Vvg5e2VR8s
Ux0x1Le3FhJXxOW+s2Uq2SzlrxZaqbppjeqrCRpshhjkuix4xFFEgmmlFdeqnhxjb4IlVZ8uVR27
onBb3M108QLaeWH0o/V8wGcB4mwl0GlsxsdubK1dPyNTXISkgUPrwEUx30JfVQoA4lHQZkTtnaNV
08NQFW+ZEgXpSh4UK6GQ3UGkqlye/jbioIc2iSz4NpTgfax8JUM6lgB6SenD0b8vZJUwJECW5GAm
IqQs5p0J9p2SLiW1d6iT/qU3uMG61q/sggAhP5+ym7mrQCV2LIK2kkMFShgFECHfiDa/y0n1vR+b
9pUY6edKyakC6RETDTQkn5LbwqHH3cryELj9alZirMlQrdoQgVahpFqtzK5jPn/XazjB6S85lwGo
tCJwsWAW6DETtNVw0FFjQs4fpF07Zb7RmCF2zBIFM8Wa2aJhVXvFQoZwWJ4Fh0OWD9h6o3lbhr69
iALrobLSXabG6bN3Dabuvp7StXTkKUmMUyMigiSL/Afv7HWcQffKptYvMqhWZQyIQGt/8APOt0kI
T2oaWB5gX7Soq8TJbcyv82RhEghkszMCvFleEhFwmBTroDGrXcpfkgxGSvwmAYiRJuyFPjrXFtvE
HLXmIqzJbtXwJpDv555dlDVL6nl8X0V8DmdMPlmPlqGt8gAYegqDCxn7ENAZ7zMSzuqRk1jltF88
U55CPWZGo6uJQfycm9Nz6fdMYqduLYaG2EZ/EuSv8LrbeGj02tuNRvqSWISqpmoCnxoxsXTjcJFh
uW9M77HvQVCAZYglTA8HXmEpnqN875bpJa2n25G0cN8fHrLS3kaGQt1FBrBYvFCtVh3CpjzMnXc0
6nxvOdXXSc9uJj2HQeM22olN79Brgb6cvfq+sokjg6+xiEpWydn/2XVvrhhNfKs0gNFhLYyG7zqX
uHAcwI9mKtlCTGxoYksvZRU5SbqoVHgXA+qgKm6TKjwDmTSxGpRPCO3nTRaTgVlWRyZU19ow3+jO
HyMBl8kE4IQq/Dvjy3u4cqdK+vf21M+7LkPYEklWBr6eGraHeVCuCquEwdLal9h29nrR+MtsrsnE
ip0t1jnEWgSGOG62YtjyaEbEvTuoDxetFx2lI571MPpuFLxhNInvbS+9KUl0XYVD86T1zrWzCUE0
g1celrcwCkDMADXF7QY41yq8K3ywcdEm9ZOd9RZZgskZZv5DMI24p9Bs2d46oTdvG5JUYSP63pb+
lQEltFwz/dEP2crsYBXmmFTsbS71RV00bKAdSCDzWUrnlEXpvZUU28pzSBI17gGnotUfjS9W6t8l
WIuW03BsEwSmwNqAIt7UIaiU3iHjjQ1hY2fj7WyHp7pmh2rAKSYhrf6cOicxpbfCe+IvgwqRWx6O
b44+e0tba9PDHFbYQDGJ0RbrsLjiM4PW7vBK4Ba/EsuMYcGKiXZUP3XU9nhIQa0M1WpO4zvNRkyV
WW+9J1AFlTeIrfZdwDyjioAjtm3Bg6NGUjZD1rFzEiy4YieBmmU2CS+4lm+I6loFbrP30cwOlX31
ewSlhZm8ZXoAgtYVp6TRz4jivmjltETORCHo1A+TwxzN1tYyajbUnv2294O16lMwnr1mWb0dSPKy
qvIoivqxiTxU/Hr4ppuEhRUxfmThnWA/3orumazVXYm4CY7OzVQHl9G3l8zTmPNhOy75y4rsqNnZ
DX2emybQbrpmem7j5IhYL18QI7JDhb8CnLMZ4I4tXOaz2RTv4wrjsZbo+9ALX8IhfhYmGLQu8khf
Ze60LKV57xf+Pu3ldtJaNPY/nChdunG2cuOaZlpaLUfQ9Y01gaDf5QXrRRGFNznU5Gy2j1gV0BJB
uuziYu9luN1lCK8zLW9EOh0RZh76WG5Lpz6ErLLAf64dCyvImROCtvVIUZLj11WTVZ4QhCA+Gi2o
OTJ09sI0kZpCYiyMfVKjjmxtEHHN/FhZGZmeD6R4Psk8O3iYmU1LbNHdKTkqcywUPnW0dmZ3G/DA
hDaeY/abIXw2AJjP/O19dEDoAoUVutOj1/lHF1dOik1qjsM1JEcQ419TDwnBTJL1QPRDDiH1Bzg3
YIfUeMLHcBO/JMBbYl17ccf4h2+732xqgdCLT95E9CE6TTK2h9u5dveBZm+bXINNWT64cn7s8af5
ZJ7FRfBGU/9UO9YSzRcPkLHV0Bio2xzUOzkYr4HKjlcZyFn8GPfW0lGRES5CQTaD1VQFB0ShDRKo
7KZ1wEOQNcALkmwC6KIMU5eAEpDxIJ0Ko207Q6muBtzpMf6OCtbvOUmTZ57aq+0UmwRMNF35ljJy
ZK2AW3Ql//JmNnkPQuGz+wzNI3yFXR1riAvUDpHayXEm5d4J9AAaQLCFrA8IdUk64Zkq90faBNeK
0pgJoX1S61U4FDwXUbUULq+z2n97y9kbg/2lzv0GlaK99ZtuVxirrnG+V52zy8b0ViTDVjPJ4lEs
fns6y4pwnta2lkEkH1u8anEcHCwxnw3ymmeBUdERT046Aihs7mkyngx3uDgaGhBZ3PodL3hhaMvE
2FTFS5XrOLP64WD2KK7BGJne16psfzbRvCa6+WCM8V6XpaIN4j2aWnJ1Ib4CYz06TrPRw2RX5S+d
/RycBjGvq9raIdjbTaOBD2kktESmq18TXOHtRExSgmZuEM6goRzPXdpBwPa/6nX/QCDAbh6MZdNM
W6dCQZWk2cHsOD8lWnXbFP55NqKbIBIrqsNlQJhbXgJ4TfTHhqSAVSAd9gJ9WIxuFB6HuY63ZMmS
HsH+IZGIkaREiHonSX0jMaufxZOU9TqYQKFrMN045i3QVoBCrNf6XK/9EZEh6o9NPmKlj4DUCiJ6
F2KAjkj526ylPx/JIH4kc3U7BwZyY4JPGSvvDOVz/byt8CuU6v1xH0aJAzaGLrjxvueOfqatZJFV
9+rcDu7yNZcaxCLO2kIipOFACBNT78ioaOzTxC+AI7G/RmazKc3pkpuKfumBb0t9NhREZi7AJqYg
pkGfyhHagXREqMa5rWDLzk4X47aZAGG6fvTSm5QlLbpuQ38cveHi5f0KWsEFpwxnL+PVIEwpMKiH
k4aTv+Rn9Fp/o9XlVouzEyshqRjuTtPGo5fAzSwj5IDZv/sh/8Nz/Bvi6N8WJqZ2//e5LkDH/KX4
+U+k4/82MfHH/jPXtZjRktXEv3Cg/aBH+y99m/EvJrbgHHQ8Jq7u09b8z1zX/Re9W3reJNuR7yt8
2vD/mesy8mXSxqiNZjWDPrpt/w3UkeoA/uPZp1lHRxUQE7NUwzBxTf3e6iomt6m8HEFNXVnPPk12
nqE97lgU2F0M+phjcGrDFfzHj3T+99//m4vIedebVtdl6kKHje49Hqb3Bhu0NRF61dI897kcjk2k
v3ROhP3D/xVTyx4IurZet2aH0rWxvpqm/JqEs4Hg1+l2Zard+kSBo37ZSs+91Qp6CqWesXvL7gdC
J4H331PZuGBmJ4fQ7LZofipVTqTPl8gtMF13jbtozUShGkAZGhGoIDHqxx7vM55/h+KjnJ44ZM9r
Ovn+1nTio1706HraFps1izwqe1i5TjweGVERppM389aHebsAuQdBo/d2di5uyhjAy2TZ+dYt0IHb
5lRvmfE5+wLFHmmfbsyRSOrlxY9rzqlmir3HJszAGI4RIWgYYjG7Tokpnm1ziN6gyP+cwCfkchKH
JgWPkyTRxh2gtMmoCLDFwFUCRhGLhRugL9T7qz0bOyx2jEZDSvHQnlw2bFtuncgfLkNYSMgg6auD
W0M3u2vm5V9K3ZkWRtnumzDWT6M9fvVN2J1eMcPIwywFj6j/WUuzejEgC676sKnhLOjpMumL7LYJ
JpPtl4NtZE/DbWiM1YkhWLvBFXGLqOgVzz2Zt5lGj3RGTmywWTWI3Abb7vZ6I9NHQ4JVhG05rMAI
50v+6c7Akbsvm+R73/bpeiidIx92WNu9WVBlE+2mEzOyqcuw2ad0/B6HoQqWwcyVcwRZlqSWwRZY
rPUBLwUYU3uRYrFea4KehqPFp7jx/BU6JgEKA4klECD+HThGVJfdqur4p8bg4Igq7wVI8EMb0Oio
HSNfD9PssouVxveZLvBO6BqhwGPfHPouQs7Y6BZD3AiOJlOyqMlv2zSFR4hLa90YdDIru3lpRyA8
MgsgcnQJG0Uy5C+t7qVELOUmjZAqPYx16yPa1uViDvRvWYZTPchnsjX8qafbY2rQG33agglVbjqx
nTp45ujYBOmhboV7nMkZ+JIC/920PZRoYCHmpQ+dYONXpf5cNYamyp3wAt+quXNcDDQidaN944gI
4nIR7aKC07TI/HBjpl6xUiirdRHmr7LxXCRRroGELO5f3ACVYNWPO36VaKlMVor81J7pGcJK5K3i
W+cYfBOxjQfzKod5omtLIFIs8vmLMFKnpvMt+5Mk12PTW7m90sEDrOI+C7d9LcKFMSG602NDwtyR
w8aRuC3ZDkOYMwYAJFmeNNc/WpJTk5630dpu+9s5qOmyuPSX0NMTNzXiGdAaQtESRhW1JVYp5P+1
jHOQH0VdLSiL6UfqfHW0UmeY8IS0jU31LbFVSYpGfplVVrvqOLNhYcagkNleTKaGRMhPZ6ArUkjw
nH02VcgBqDJQoIaVRYCXgQkt8uoaOncIQ8oIE/6t6y3GampWRZT62191cKV7+7EKpy9xSBELTHRi
YeGfAncgNYAGgsWTscxMnsGmGTSeieEa0lX2ZYZzyo6dbk9buT0mhs30XdKYkwy5D4Dh/a3ewhBN
4vTGVA0w3WEAyaDqNNHDBM6Ld6PMoM8XRn5TQTeCe6Q317lLs31mFohobbxmjVG9CPCwAHK1ZRyO
a2kXO5i4K70nJWLGr7mwdHHqYv+KU/SKnwAOfW1801IkrUwgk6h8xb/pL/VpLHeNi+c+KfUns3Cf
ZEnlT3Vp8oqLuz55gocwYU5x7qM8obPSF9Vy5twQivAuA2TA7138cDwOK01GFI76JpC4QLeP4Xdn
wkGjshjy3mw4ropr48ps6bm4FPD2QC1oSEMIjObJKtPvEf0jEAYRde9IhVlmIXQS/hzdKm2H3BMX
SOJZjICgzTQjz5xVr3LMGanXPJM/+j2tgmsuwwsCmaOTxdWGIe81m/vFTMw31kresG4wVmFcHgxM
ToABMNYnKYHdgOAXyQQXS+ghndpZHbC9DDZ7FAVLTr/bYDTvUzAXrewJ9wh9he7AR6VFKItb9xTO
fMKoaBNSgvRpP+C7P2YWrjYMig3nf4i7spcHZgcqBcfU1vWsWG1tscZEUewECtLjkOnHPBr8i2nU
d+MU2Ce8pXsi4/mgUbhBgkikjDWu8mkoT6XPjUXknBo0W6zKuqcT2a6neOqXI5rre7enpVWop0e1
cMYMvEcSDPVR80R9HMEoEwQBeqLL/Gtf2PfFyD1HIlvckOnZXNnm5LyowjQ+u3XmL3FZ11vaEOJc
G3V3Z4aVOM5qKyXiJtlkA8liaNf9zTzDe4CUxmHLaDjX26F5g8AccEvf+8suxeSk7vMQ4hxT94b3
Yjqi/7A3rHw4m6Lmyea7SJ/HUWSSNVeXT1NLK0jTtZ9MpsnSyQOGMAndR3Oy7mudL+wZmsfoitfc
SAQDBVoORJQSbsfB1pw5BEiPgRmdFxpVHU2yBOfh1HTNCgwjH60186MSyiyM1v4+uaa38NuXckrm
VQc1XrVVjIPjdK8jrzKnWO9atdGzlzIfdLEvkQYxpivL71l0u7AmHY897cUHdO1lXcT65F/DX+6w
wbOQXbdrt5hHsvygfenPQTI+xM4Xb8ChntJ/L4JQidEfh4jVq2TStRQJ2TiR29D4ckgky0FTLQA1
efh9gvSC6xsvVn3XcPmFVyZv7M4PmtvelHP2VvgdMSCx9wTKS3zr8ux75NH5L6F497BzHmwoDvqE
D1mWzcVriQwGY2J8nWzmFJXAcYoFYD+mwdpwapDdko4kjZaN70qcWgE+Z8cP9PU8jGzyNjINbb6V
5EsuiomFmHHCuEgMGgr4Qa9hzspJhQDvWvOfZIs+mSE4jje7u9dAGKo7Vc+ZfxEiGFYN6Sl7EzsD
KVApCeKtNB6MtKxucdIFJIO53hI594EAmLcgJKChN0teMbhsiXtbJWSvDw0mRgZ6C8ieM7Jzqo9S
iIvZu86mSVKUJSY7ZDkRC9+1nPUKPV/nCf5EWc/Jiuq3JtGNZ7hL+70D54kQkQcOCcOe4TMV0OR2
q6kWT1EkUFC5/ZZJO3q7sfnukp++NJvumfYXYKm83tTZlgnh3s9cCepGesuk68lzZJi8qVmkUT6K
e5t49HWYld026QQfgiqlGkaeBiNOKCuZ0NoRFs6sCnqiwkr6di3JHlrW/xQ6Lc8EAsBZJN5aWMXr
1CKq7BkZ+BNBIaWXh4dKt7y9NfpyWQpqSi/on6nkQLyIwtrSNNl/fqx4p0PgUCEcms8CbShgEoRd
vx9mnBySYpfp9T2v5ZUOHX2lsXmxGMN9fh3vnRr214UcIGdcw7F0jk+/Xyih5GxqvvN9XXv7vrUf
e08bue8lbY66pEtYA+azkknl64hLEoY0zdUiyf1AIskYQJd05q3CxZbciUsPK3+VtUSZ9OFTVxJb
Bcd4bYQWaz/b3hA140Evmc8g3TCWljv+9Ef91sjrC6GwlBSyWo+Gk+0lLAW6xkA3fcKQp5h2Ya1F
X2RfMuNxglNTZ2fsTMl2mPEbF3Ff7lJGxqvCAVvKWJEZ4cWfSfCqwrnYxrV5Mwj3m7Bjl35/+83G
GrPwrfBLApl7Fc7TMvHyaZkbDp8sYknHSbEBq3B0PLx8wquuhUxuKls+qP04q5IfjDR+BGaJX9xv
ToVp3vzaJVPh0R3C8hwjoKAQzb4Xgp4eD/FN7Wrm0k7qNYkI2L1REfxFj/VO6vHrTlLGofxyDajD
76VfvZfGvghqoqtbTJVFIHZVmz6kE5rAwb535GMwgj+cWPM/f4QMdbD+/eCNktsw0HmSGMsJ/53G
ZPZae3Qmmk5z3AFOBHZJBYFpg9OgIHt0zks8t1jIRxsWZRxAQvv8AwhE4398AF8AH+Y5FujDlRjq
H0pTR+RjEDopSdXEKi5wr5jLLKh+xIOWL4NA30wCe1ng8AQNpIzV/hVXOvQsf1A+2fLVinIKduZQ
RgMFzo/aJzPn4R5rFBHA+KsN3vynmYn20puT7+HgbXsHApaQ5c3IsQuCt1lsa9krDkDJzbZrfWWW
GbKP+LvRl2BTgr3SoSBi2+pqjmUXIRckx6uw8HwIXqkkYLVPnfIJ/WC2cOr4mTGAuzPb4mwngs4q
r2Ni+XdmkRbLHGrsyi3DFVvoQfr+hgQF9Yp9iZNmxLeDUdot2LAHh0naOIAzGWpqYqJ9ng0syZTV
ENaRUC39+c6qi+qSdhpy//9qHX3QFbE/Wla4IQI1tW9zY949E97k6VmeaUiNqS9cwY9Y2BTiHAfa
lozgpGieEK5VeObSS5W0FpN8kHGc/uEaZN6m1msEAjwuRHwtjCw5FjbhCCGeZAKly90wU8z4FcM+
Nb/kDSx3hCKaEAvck96TMEExNtmMNBpxJYySdFifOSUlNYyMlfoQCIipelhVBdu9h3x3Wet4j7UE
kYtqFBkt9/XznwQhzp+PKfJkJTjVkdD/mZQaaW7QoOFQ8eMz3Db/1GYOk8a2BqClBgWEXiWLuu+J
Rui9aVOL6LtZSlXvpIegQt00epx0tIhjUMmxpieEmtUq9RcT4qnzmAkQWzpYl8kSHVwA8zFm1sdY
2V3b6CdviGq19g4sUfJz2zURRW9my6vCQQj8ps5mLkW7JeuUEVNQzhugRSeKjKURQejV6ydvbhnM
xrG/zSpt2sw2hWPrfzXb9m3ymLb6Wv6WRKjDgkjhuANyflWZCrCtYgjgUUPHfFuXadNg5e7dPPN0
VjmKDSMKCaCYqIX0kHvFE61qGl6IceYARvYWtZtatibdQW8Vf3e4TdA8WF+QPlRLp6Zm/nXOyPVZ
VYaNtmOUTnVa8Pv0oQ0/OMQKFVoZf7kNW9FC18I4e9mHGAonwolkc9O7hInJSSnMeDYY7znHvqQs
tquZs3CARcNqvoxo1UytOPQOf31coVJKK7oHNDsWuJnOMwBwVHX5v2uB/+la/791rVla/mvp+QO8
9Q0nUti9RvEHfWv+4H/61ua/bJ++tMnGSPiiWo3+48vWcV87IKAEeCQXheT/6Vvjy8YkTUnFnqJc
TOy3/+lbW/8SdJgRSeHLxr3huv+dvrX158bt4KlxdCzeyND/AGB5nT51WTPr5yRPViHY4zQOjxOn
apbW+wymLU8ltr4Yf0h6pG7izAMvwKKUaRySU2S7SFvza2g7i1QrHySgFkc6b6PeEMwXX0tDW9tj
QdL6EtfEhnKT2C7ATwil5kMwFucUk0LcVM/V8ELEznfKnxh9iVoFVGQb6bFMg4O/lJ3mn/sDRhSL
akW3faBf/rv9YR7yOS1CqNB0EJj1stIY1p54ym9W6FznMrkPqnQ1jM6tTf8eTRMHWRop5U01v8Js
pbFn73zZr/ueA6cWqh0QtjAz/dghEq5y8vU/HqoP9rM/Zwtq2kGbn43BpNf/7uN2E+huP630M6vA
psmGXUbAZjsYT7GktdydZJ4ePr/iB1WVcgoQkgW+i7a8+a4wJ6c24XSn62cn6C9KJux208V1zrky
VhsvbTU9llP8Yqf95fMrM495V01xYfxBuBQgOBnvbRGVrg1N7SHgiHLvqQ2+54yVh659Y7S7gdT4
F9eOqs1+Lx7V1YASMFPyqBTeHXTSmr60Npf6GTkuYFfaytI+Je2wbdzkL7aS93Y7KmSuxfuq2wr8
hgXx9zqx7aipAiS95whDbOrpz64K9g2yTQb+c3CKH3lkrUPSjQorP0e03Rt9fM1TDd1wdZmzdlfS
h16MBeT5uES9PKon9cBe+fj5HTD+fNxcZeFwmYuhaWQJ+v2D5nOOpQhm77lq6viGUooRrJW+TVF/
za2hXFlq2t0m8yNwkbM1IXPo4ZWtRKD35AQElJkMYRPumzFltxw3jlif/mb/MP4sZ/B8GFAmBJ4J
ob9/hctUDmyrc3/WbQMdsT3f+ZGKeIx2ue7flHZzU5PRa3qFCpqlvtN3xFBtZ1DtvaE9/+UX++jD
+J5h21RWagL57hfzDNk1upTzucihGPbMs9PsmZpqzfGt0DydQC1EKKSNpzoS+GHic8onLcb+Fvub
zz/Ln8u5azOAxMOqxqF/rBWmj24dLdJ8ltnPLpgfUoTqdeBCSDcugbc38TD4s7f6/KLmn2+ta0Me
4RWyiFX6o7hkBpQ6thi7sw9VyUvJi/CSC/qx7awHd0YhBuiu7WNngGN11KxtDHYIloDqzs+0Gi5d
5T9KwpWbyD04frRR57VUbmO/2MghfYMAuYgn7eIEP0UgvobV36ywxp9nOD487R/HYJ7KKPndcmdX
epVaRt6dZz/6EtXOvuysre+ai35GQZRX6zJvzoGIXvIC7U7p/M09+GfDxWWuJFiI1Cr/h3LCIIwv
rYemO+PavHGa/mpiomusfv/5ffrgMorraXjYL13dfe/4DUCRjwYhYGd9iKKtnhg0yWYyEfrk/vML
mR88hpzIbUy7tHd0qDS/ryFdWlrCqGH6Exk2Af0Kth1CXNr+85F22RmSybWIzn4v8+WQ6w9pWX4j
sXOvu8g/RukS2ZIePQPFXxB+6XWNURJ9Z88End6N5i4Y0l05wLGvuxIDiYffwATY6wGENJoAfT/S
kc+/0HttC6u3sh4Lvowa8BvvF8VutAcogMN8jtvsVht1wqSj+D7ptHjdOeKhGn9qSXeOnHgp8une
d0a+gnXbJN2mmcg31ZxjSEB6eB6b5muedHv62Y96798JQOceZiK65NWiDjGsgGIOk451y3IuWlz9
iLJh40qOEKMH+DJM76eUcW+Rjo9uQAjcHJ/MrOkX4dygidJvaqu7q407oB8bpa7SmuRNDwVzJbrO
n/8mxgePk0fApm8hkVTYoXc7GgnlbUekIctejLXV8F+DwX6Kh+kAVDOmtVyvzdJ9Cjjot1SfKysL
Yyinh56wZqSAP5Ao/6Wwsz967LhHrmOb7GFUML8/dmU02yRNsvqNVpgenGxMDqGKhsxthGi51l0M
hj0kms0Lotff+A9B61gtakLBa62zOUCDPMxa3W8ywSI2uE9ERk9gYSSagkSPFsz5XnMNTdVMysNk
j0eL4gG+/pMzoMoiRkOQDKEWCrMYL5JGyEIpkwg0AXiWE7sGOt+B4WLn6n+QbCxqy+A16C9NbT/l
EeaoxoxehEeTfmoLa1VnkwX5Lr31y+4vldYHNR7JVZxKqLIEkGHn3TsaGqbtJWarn0FxLALemyKL
HmOTcNzK0RmspezyU3MDikXNJf6yT314dfpJHisE2kbx/uHxEV4UIaqWs5d0V38svlbo5gatuGU3
5XBc+uce3RdilBfxN3vih9cWvgPPTqe9zff8/TEJTY0JWT/N51YUl5YJ+5DUSMxQfbPmXkrRPJMx
tFBldZW218/fml+WxN9rTqyROk+o4Svs8XvLoiNLH9TkPJ/NjLmQiKKj09m3hSvP86iRfD2oWSPG
o6n/bsrmniisrUOYC1PnYOMqxSHRoNNSPd/SD+6mHESt2+180V5qOKf/Fs/RPH5K6DghFI+QFA7f
XLN77UD4f/5dfpna//gumFM5I0CJ/mOZx2YUgMLx9HM9NRsPxUdooc8fea6FTqh4Kq2FIbyDI6yT
Jo6+nXyFhbcxG6T6rlJfyxuSgW604C+P9ge1Nr+x42JpdjlwY0H9/QbPNqqOKhk4vgyISL1+ftUE
dao160fGay+SRbjtwnvZVuskbb/E/fwElYNMFjKGpIPaXHTiwQspVyRBil0AA8ZboUnZmWPzlz35
o0qWXiX0EQ4I6hDy7mH0qnk2tNRlGYHnKGS0LunzRkN7NLtu1UXVoRHDW29F902YDMu87e9ioh9y
o9y5vfzy+Q1Vr/z7++kDZqWidpj8vN+269FPJmE3LEkO5tNyeCTi7jU1afL6/HyfX+sj6RpEDzYP
+hsmttp364+07bw1QHeeJwvNAfFnu8oetkljkUBPvoHLWWgRhqRw4Rw7GjFmMwj3s1pIIYRZLikD
sbmFFn1itvRaNfqxIYLbTTD5OD7BeFn6hnR7rZyivQcHq1ASWT9syYDV4pe+5f9h9iQENb1VltAy
+1/sncd23ECWbb8ItQAEAuYN0xsymUx6TbAoioT3Hl//dqhMS5RaWt3jHtSgSiVlJkzEjXvP2Wfc
stY/6ioBiNjyM9KXZj0LbVzzPjIIR0nbuvWzpnlvcaJTjRjzcQrbfEF0/Ll38ruqsJ9gcnprJd0t
i/E+SOtTpNvPxZy8Bk04rf58AX9zTqN7AebGVVy/X7oYg1loRTCTwpT53ttU0ga0QgDVVfESNBgf
Yv6g+GtjQPzueEgPlKMhvSJXJSD+/G55XtqiFvKwWFDxLCMjqXdNSoVeZIrrEabXytVLGN+1z+u/
mjPa60kXo71HmBVD/dqYXvxhIAAf3fFMkvGuaRAxl3H+GvamvTQS7r87jcwFeFGNDtee0/gbk3Ok
iz5xNRcwdtuBYZKb6efBDfOL5sce9Cr66Flk3HbjtAt7rMHOiFeAGTuhL1aj8paUddS3aaBmdX5W
3zA3kkMwj0dC4Yr9NBcc0HhUrxtLXpK2uCbH8TGgW6vZO8g2e7KtEDKjACHYgjAcshaabjOZ9mXM
8H4RkbXqZ+seJOidOdCIrnyEiBSCb4QenUJPR0vXJOtsvuEBv9JG+7munds4jTeyx1Km/g89KXbL
MTbD9dR13kY3QsbfTuZtnYnvb3SJwbyvekqlvZnGnsRHuuq+c9V3r9IeboP6xIwVTO1I2omXLqyg
PzfzsMI+ecgq3KWlughu+yXOv3Q9GkJtNIfDYDRf2ezeLY2goMmn7GQ5Wvq2fS60xtgKRiSLOBOb
SatnpjsiPE4yDTBp5T6kRsluFNb1qpM6YvRquiVNCzI5U66Vm7aXwUife85Wa9uP390sk3hOs3HL
yZigKD8DQ+ZV77zd8kjfIFuZsfsUuHl0W5VEDbpRvPfxrC0ao31yQ7Q+FYLGB1yPJheJdJiya5jN
t/7K6/pjSSDgAh8nz2FXxIScZDPSPr5tq3vbojRm3CL9M1JwE2oquZDCm466EquaSraaeHF+DJSe
NUDYWvTjsezL96jQ7JUxdBVExDFVszAu/Fx/C8aAGNyoS5dRLJFiFlsfES20setIqWqTAH2tMKun
ITCeZMk4NI64PHGswVxQulw/QJToduNrHIbDEeYPnh/m+KMgtCXp2i9FaQJZVdP+Ss390RUHB19p
ATAJ64sZeYCLTIC483WidAOuUhDQeX6XSlPQ1U2yLK1ogLs9o5spyQabwzLegE5WEcU9PjcUCoUW
dFupVAuGZiHgSEjg0cZ2kyhtg6tUDr7SO0iED026lYiHCDJOvnbe8MVRCgkLqURgsr9DK9oS7lJs
Z+QUls1vrCS61DJNx32tl3epNb5ORtPvS+QYhCIh2qutGAUUSohcqTZapd+olJIjUZqOFnGHUCqP
ErlHFWgpS4Oclwg5Q5Ir7WWl1CERMhF2DzjvGsZSDT+bXUsEePLJFZTj3f1o2jdTkCzCUpAn3i1m
QrhGgghN4d4bZrPj9TVNb1WY4kCo1NnJR4zH5dGr8UVnlMO1rwereQjW6EcPDb2uWI3z7aJ5A4m9
G514Fw1lyCfWjHZs802M+rfc9le9Xl2EMe5LL9gi1r0TU/pkO4z7ARWu9NF74HnYo7ZdR0V/JeIe
7Q0yWSLTPZVDkB1cu9vkjXFx/XrVj86JpJkNNiACtoFQh7yt5ovW3BR9dSUZquqz/9KF6ZWejQeH
QMHYIk4LFn1o9vfs5WRBj2+GjOCq4nKpguhjrM1Lbk07wsF2s6i0Rdi1T6roiWO7WNUIrjOHK+6V
DXxqcajGs8CCRZfyBEYUMGWJELTWYDPUK5Gbh8rpH1xr3opOnGICyxnQPU1tdzDqiy/z+7YKv1iV
/dQ37oZoBSwydJ7yenqcHUMS//6kd+XaQxBbGBykQhIBg+5+LqezjSDcZ17mBdEpyeSDrJ1TXbQv
2TCRgl1s6aVs7ZGXJHfdPeJX6KpcjQxfFy3VcKyvq9i5iSDMplV8LcJ6aSbWxkiM/eDQQQiDvl17
JatzalpnzykecQ8uk5gUBivcWtN4qA08sHhQ2sx7EaNcJ32yHxoMdYSG7ucGcLbqz4g6G5ZzF9JR
lMtUpHBEB+Ql8QGVecs1e2rJU5UT6xNDkZZM+UFaa5eHttCzY9t5ay+0bh2VvzlPGIAbWgkFzMxK
aLuZGHvl5qm87jLb5jUgnK96t7Uj+aS1zRFN67k3zWs9n3O8ogE7VLPq5mofDJAVNGd6dBN7NWve
E3/APx8zwA/MIOZlrb5ind8KQ9sWTrhvOXIuR83tllV+8WMzX3osFwyB78qAg1dL+JUZr3tn+JI0
ZEn61kddlucAEoJIk7ci67fQ09F7OsHBbrHl90l6n8T9ymgaZVts3wbLIHRhQJ8blifL7B/J8Xjr
6vFidc5JFQD1hCiw6++BocBwCfeOX+30JlbpePMli5sXxwmva05iY+I8F220NfJ5rTtgDRJxsICl
z1q8tNz8vkmGS0q12kYceTQ/v7fGiHBYFgpwbSWwjvhaGYFcsgPscgiWQ/Xamdp9nolD2Ett3xMo
u9Lr8qlJI/gAOepiIkjXw3QdEl2CNhahdPzRT86piOJdOGovtTIKZs06pdxr7eGrPqRLTWirDCUo
RPn+Sc/0l1nMd5b2JcSZycyb0AHdPgq/341R8tq63Tv1wzGIpqvM0Y9Br0wbOLX8QVujXqTyFXG0
VPWSZZs7z+vuRcnWNIMKLZKXLkiuk5JevBbx2FPdEtlALknrN2QQQyrKFVAf5ukhyXFfpQlHx5Ei
O3CZdbMNI7oU1oOnoZQfwjum9jflVKrwA9AD6cW2qnCrfplWZNdkoBwrmh2FbZ+ShAy0QsxvakKf
NNOgoJ2EthoxYlh8qb4b35d6zi4wYzIjGBTrSEYtOmfVuBAGNDTcOAAq4m2ZsdQ4WsY2muZHG5gw
/bebNFLG/CRfjzAjpHuUmfKJJdYltxOIreqIK+PpsWXujS95YE6vk3RIEN601juaJTRyg1UftVjE
++buu7mur/WrqELy2oNfDphmRAQ39IRwsrXMRwSPX/PUfSE6/NFK/Ycimg6xjgO5im593dsYE4hW
nR8T1CurCnYq10CbEEmavscMNF4StbsZxxpcc7iAA/1gO92dih8dW/e5tOSV5TW3wRB8lDV6JNnb
uyhFmevCUrZl25Hinb2G9ozgPJCvScTqZ2UfDFqOpQJeY5asWtpVFWbH4LmV5iadoyvZWmfhUuhH
/JOYoJ9NXburHe2xr8jEHbRVZDhnMAr7mbDGjH6Y28ysdN43Mvf8tWWgOifO+s6p3iiwqpXTyGef
BOJC+xKMT2Nhs61PIfhHJBPJUB98R7srUZgOdnFf5d6uLZEwh29Gmt0jyauQNPDOqQj0GjSy3VZv
pvXue2lIiS6eE47TWRq8jM10Qci9c42LpuXbIPFfvD5emmSwDBMtXK9/MILkdQz4t4a0Z31ql25C
B7lI7nKHPNPOiG7Bx9yC/Lyb4xgISDIwVWHfI4Dj4JbWXivQZ/jkv+b1jYYN1J70txxtL3pWCkqf
FSOcxmnlBCmQVzN4LXze8iJDwjKlEfQS77br573eIqi1q+y605MajSa5NgEu/8Dm+syPYzfyVZrr
NOnIhc3ms989CzO5Bnw7LSgvqbEDO4CIgGDG8Vcymh4aPLEMvM37rF5h04bRU8hT482PXoARoU61
d8Aml6Yf1jWBe0EYnTQ3/dB0Ko4gyz/KitsymXtRqt6cvCr98mZy27uiiramn30Qv8SyLbdVC5fa
Kp9rI7nWBzBKlTccwpGEgRRRJTW3Sg0nY4csyG0dMoaBx22gx2o2pDTFyHtYLlQtEMTTWXP6i+kb
3FWB3baOmAGCLqtPsx2ggxcsOhSb2E1ySZisV0EodgiKke7w2JCNuEySkeobBVVPHshmCizWtbb6
mMx+utba9EJKnbj2+yRZzUZ8aIV35cTRlhqL7n+Eiddw2je4UeGii5zn1pDhKp6USYxhtLBtufZQ
ua1Fpj96Argw0SO+BOvh8ChOsdd9i/POepA9amzMEOPBCuu7topew3Lc5kDPRnVql7X+FpHrvbDE
dKNzlJBjf+ldGMJ6wcog6+6l7Cp7QcFWM3pNr5OAzgI06lc63UTp0lqOLDaDWbMJk7ee9bimxVy7
D6BzvAucCgAIqXj0annRsXl5RUu5bmY1eG2yb/VCy9aY4qBxECeeTsesT19BLC6TEcUpdcdCLWOi
H/aWzxLrjcNliohK953pPlbH4DQ0dk2gr743KGB0aMumPc1+dJ6jhvgsUntB/D1N+NS7IkApbZoZ
NbJ4dpHcrUjQ+NI1PhnQ63SaVz5yKXS1wzthbC9g1o5BfBlinTIoszHaJwc4N+tpbhBdk+oqb0TX
n5qovp/07iGNT87E96F8Isvbr79qQ+3SYn9K8XJCFukfqll11rLAeMuHLn6eR+cZWPW5GmpnLbts
35cBi3hUEdBhY7KA9XU36MWtKedHvFPbAeHqaB0ZaR1miQtMRZy4OmVO3Lb3lqWNZ0JOef5ZE0wB
RQPFRjzyFjpBDVCIvYOmesN/U/my71y+G9WqFJ30v8xBsy5j9+QW54w1lKRXYoNKBP8yMA5KYt1i
uZaBztUbR5Xp/SXTCgtJMYQhw7vxAjz9tHdpHre3SC9PbhVexjhln29eAACZmNKGbeVzLpV2+DH1
XMdwWPt5H6+KhHe7DgUYL7q5+3ySX4EBtFiY8wbiTfjqhq1YSfrzIOFl/yysISP2J2shtY5UWLRI
9JFQ8FbErxoXZRqt8wh4ZJyxtlnN+FFEKSgs1iEcI2vPR4la1Cb3Rz5Hc3zJZqg1vvsYGe6zzbE1
IMqzbdNDVza3pDrb+C1B9eMF0t7lWO/qskd4gAcuy4c7tsjrBNf1WFPvzaa8wA1gsQ1PYgS3XUkM
/+30gO7nWQM5P+CGX8iZF2oIwguAlGtVUzRhQ2O4Zb2JMY/g4T6VY3vnjsMXvS/B+zfEY2tp89FL
XS4iqz3X8xSsBUFAttQeo4rhUhG+CvRvi5mjhwPdIDAnGnsceIti3aI/MEfvDRaXtRFJkW4GxD2b
gZilBSIPcwvW7SMRbMBp1JnbQU+irU3gE5O8aev6GpV8yrtObh2DRyt8F5L1gi1Ox+fVITLPX8Jo
1KHQ98NiCAtmds2067xWW1kwUfifsuvKnI4iYOfx5m7CitfAFgnxt2dsiF7K+de2xLM5TEfDGCCY
1OsutGxU9jxBFU0ky2zEih3GX7Rg0Te1gY9+MupmmZK6ufT7nqw8IDI+K7VMof3gnPmgX4fz0Zm9
9VCCgbe63twipiHkRySv2kwLs04TnaU5vElqP9kOdD7IsOLXRhFnM7NoN63gMFLMkVgFdHoocGiW
ljqIJjucjqaBmbSBSWJ7DNPIE3xVVBlcEPHm+10eSa5KhYPXh8Oma4UfTcTUSC/6aNvpZrNumcpS
nHIPCMnGlCTCUwiZb0Fb7PuksmvDnPaHcK9GnefNp7tHD2S+Ghv3yoJbccgK76OEzUVJ0mznMWrX
DkqDOZ0e2OzGRe8LTqmRdgpjxmiRTeNfuLOALcGd1YaRM3Xw8f2aEncN0UTjXNEM2HqDDxPmBGUc
Nd1so2RpTPKq4wzlZsv+rFLkJQVSURnnMQQp46IyWagesgyzV0Vq7PkLi0rGBzuoxUrXgF16BX8d
5+pRy/j5Ln0Nu7Bhr8zxtVrAvv+xojr06BtgqjjPioaRRDmPfEOcfSaLVeLTKw0GPT9IuuFzV4HQ
bEa5czS6LlaZmwsnFCnzRcAjQ6h55Cnmr8UwvTkp1yhOchoX8PXwhYoWxqH5nDbsSRLjnao4CDs6
6CI8OxVdocqar4LUn+4rrRxRpY9b0/KdTTGxBDMDdYN5249G9CLC8WsHuWeTdzy1TCSnrLEPFKIb
B0HKWj34esX3TwL2I4WcUF9Htk28sTzIbUkxzwer5vHQpuQap1W+4NKEyANUk72bj5kXXTd29OFw
76NiuMiA2e2fm+a/mRCr9BkLhgBKj1+kOjQH/zVtMfCl6rpGgcuD9H1MNNCpysboNBguEWXVX+Z+
v0hkbKgFNiNpROlITD5PO/IO0mNaOuI8NckHDvlrK/KhAOVH1/fP1fzXRv0vw3kbSSf6OVONV5Gd
fWrT1wmjbM2wzTOc96N6N1t4jH5rnKXs75XEYpLDU9kPm7GRGxPLf9b3+9ZxDq3fH8Cxvf35uv86
c1XfBy2rGivpSrv689gAuxRKaXJOz+Y0PZrC2I3jTF+G4mZ2Tm3XAxioZtBtyT7Gq/7nD/9VjsKH
m7opsQLAWIdS/fOH9xna/rkIxDkc9Md6wsxPdCQH+kMoEhrJzI7Ue6yIYdSkBwe7hDnHr77E7V/2
ybWtiV2ulFQ8PisZzgdPx0kqbpLSO2Hm3hajhLDmXom83eepfRegijfKfCVGks7+/FN+mdCpXyIo
6Tleo7MyP/0Sk6Ny6kaaOBOlfqfhAa3H/klGLNSkPX78+bN+FXioD+OJZZJqORIG8s+XzTTxYE6R
EGci5Cg2IgRtyggqSjIomQc2Xn1v1va9N8cvrRXdDf5LjuCuoKaaLardQL78+Qv99sdDSVZiTSKI
7U8/vm4Mqy8N9eP94TYK/VUh2Y/KOH0KTE5yf/4wU70hPw1D+fWIhLnWJlaSX+aTnoumrQTxeW4j
g6ELnL0KJyPZfCLDMEsAYF5Aqhi841QDCXCGR7+KrmzZrQhJewwo+FGOxcDPeLBKGEiaeRdow2kK
ZkJw0QL++dv+Oorn26LYRS/Oa+aCq/50r0Bf+yU+grM6x3QjWDanP9pjzlYVYD4CfjC72n3rj+dI
N3eDE2yKxt8HdbBLjIca+F4cKltF8pd85d8sez99rU+PEInzZVEKT5xLneicQJ6mijpDn4410mvb
Kv8iPEM7/5u7BgOGZc/kphmW+Pk62EEipizTjXM9sAWrI5p6e0ekORMAgKXq5cvENDbGEH+IlLNK
Dj6RENmE/ZqvpcrgyvHBFuk0k2JNlehJObJQMP/Ss/6SRUjeVeGgxAR96MqFxUu5IkSMLY/TauZG
H4ilj6rG5J8gJxN1l+66uAqHziJCC3FxkrxmKXU25yD0PsOWe3qaYvCbffIts/t3HUQzBSfjVQsg
Ej4VKqeOceaipAGRmKGaxCVfdF9c1XQ959J4U31BwYlJ8/kaWc3L6bvIrxL9WvfLaAWJ78RTCtOv
804EVuKKTxzKxpCzuloSEwbFKWf2yefApDF5R6Tv7CbO5t5c3MdOsa4TU/X0TG3buCJY5+yuC10L
Xyc+lV4KFVFn5MnOzNNX4nkwmnPAcUO+vD9RJRf40teMYpE3eTz+nfIYY5CeVoXqUcIFnlaIIxBo
hBStAy5rxMT7jJhWypve2HiNc60RSrK2bVAPTk1GjGmfsrbIl7oBf8awMfIMZvDidNqz6GNQfJlb
LfrU0PYVCIUwpUBze/FNeCUwtr5vV3aPE8Gti2iZuS3TvNDPQOCyymkEKJCM219Uzeeb8sRI89mp
1aiaykaPZ6LqIOTRT9Ve55M26atQaw48AsT52vd1amAVyq9Nt77xaQvB7aSrmI8HLXpy7OEjTio8
A7WbLRDVkz5dODjMHPmc0RxcEPdAVG+bwtMx5RGgI/cCRlkt63hTorX+84rxu8X0xxflk+6EAwiD
q2Q0ziUnCTpAH+5Mt5eSXp/+Jrj63SKA2gqTpOsq5NKndRteATMwozTPWZXeRuODNTU7lGnzQk0c
A+gyf/5lv601eADJ/2Grl9ZnnWshBisJ7clAQoacKwKeqTfHNM1f1YneDjgnCW0dcS5azJb1l4XY
/u2PVZIMHUez/kuhNwf9vzQ0MT009b6p130A89kRFmra5HkLsMG83e8DapslzYbHAZvxoof0HRLo
adXDXpbj1YTIVVhAK+cAnu/8mOfOcdT8r5penMaodxZD1x1NlrAlequl4RKZXMojmekPanIkWfRU
03cohlVY9OuSVk9WryVAujabIKFXt3rT7tkglpk3fTguhVgLFI99cIdm90M2PLxdaB4t/SaqjxaV
wLKw0D2AmZ5mjJLC4VjY6V8nTxJmBgADyd7DaPmPtZZdj/PwKKRaQBFxfO/AzsW0/ctd/t3+bLsQ
IyB7UVJ/tgCIuYmHLhjN80SfaKGgU0MRvxJvjje7XasggKxk8AW/VqA0rzlSWmyCw/+qsnV0nRrI
ogfq6Z+ebifoej0UozjHQ35tdeNbVDi7nO+xDCf52kAdpwFG4rllPJp/fbV+Oc+w7WMBoxbiUCN/
EQGljiCfrWvNc2j7T3WaXrmgg3M9P3My2MZJRnwaDbzZH/+Hxxm2JEwXHj5T/CziF/9F3QdBgKBj
PitGoWhYQdJiC8mDnWk6Z/2/ItHexv8XvBfnf1ZdP4LOhLqIPxZj3z8PQxzCI6mb1H8/b+tGHKXl
WFf6ufKSjxaJTBxCZ+5voK7nyzatX6y4YBXrexjd3PSxPwDGfcDN+9KYtE2spALVwmnendQzTlQe
QQQrq2yWzezuMtt8xVlOT5E0gUkjydup6AjMCZzA1GwQCfccqRW48vsj/H/eyr94Kz0HdaG6hf+9
tZL5bdcoKOCP1sr//L1/Oyutf/zHBYmUliPwv42V4h82AnALLohp//NP/g0EtP5h4rgECKj/hxX4
X8ZKKTyDstFCPCr4f/1PjJXqgfzxgWX/4uRtsQtxTFNH358f2LoltaFJ2O9a0YZL+Bk7L6jCv5wG
fz3k//whn6prz+xmM7SL9HZkBLbQmN83sX3v19NfdtRfa4WfP0etQj8wDoArWuyWeQqBeJ83ct/l
2a5g4FsH0+aHu/ybF9347XUj/4QegY04+7MufOYkivPZSG6d3roeEK/Av9hm5bfWaJdRIraZW7+n
hrFBD7Iye23fEFVt6T4jmvkvB0B18X65g9iCTCTiOivPp4urd77ggOglt7ll5Cuki7d1qLGZIrwF
1bqcSZoAP7b+8+//zanTtHUyhpTZBAvwZ6MJucMJYxKeG1Jgv1ahdwAXD2gorb7ZYXlL9DNoxQ6N
ZbzSELuNsIMXqeovzlb9BQ4P0zAGR1nnfLOdGg6tebBr4PlBuMlD4xgzVP/z9/38BOKmAKckAfYY
Ur03nzY/GWllW41xeNt7Hka/Fnt+sIan9BdD6uei6vvHoJfH2QZi8xdb20zzJqd3Ht5mmv/Na7SN
kTOMA6KWB8So/t0Y+nlbVZ/Hruai0Udhywry8wNPmzrpYVaFt+2EAM/fRg6Mcdc/IWHUuOD5fHL1
8H9xKX/8zE8nV4RAfgrRL7wtnBjxXr9R2G8SRVZ/vmOf3+XPP029gD+8y9NY6TFA7PA28s5SezAD
G/XEXRsGf3mSbf3zq6w+SWJtd7lxODw+F2hGDcqM03Vwa7fZVVf7X6ZhnfaEQgQBeuEU5U025vt4
CJ9GHWfTm5PAE9Q0zsZcbYotE+FifZVouF/o1vll906y8WMPaV1FCAa+DtAlTQ79rOUrfZ4APCf1
qunqfBmYHdGUxqId4htaBWvSQrpV7XTVtuSghsgeyLDukTQzlwO+pOydC78xq+bacqutQ35fbYPx
NOSiliZRsOl4xXyW+GfmQI1M1qKWoK/FDdOCL1GWnSfZbsNK34WIjHSIW+0c73xAp21PomKYE5bQ
0g6vvpjMCDoajAyFd37REB4yRBfic85hgiYnToebfkzIOR4JROzvQoB2veatYFicE9GSg+3hBnHt
pR7N0MzGa8URZ+tZT9lw0sf+CM+JzuR8k0TuSzvq6WbOItqroXnnK2oUpm0iRQkF8FROUFiP14IW
sNOig0PbtuqMZKObobGUxvTha8ApstldDIa39/z5kHd3s29uO6t5S0dOJfqYMhXp6J4wJ/ba95gs
g0abHkBcoApg/prk/peGGlwWiVx0WrDHQXpvo3BesI5spT9fJssARuIBynIxt1kehlH7jmnWrpqd
6zm94GWdGMqahzYkyT2qdHqdT+6oZtKBvq9iNIoEljbLfkq2RhgdvCLZANQGDFWIdT/5+1KfTk7n
PZQj3vFGZ/yJELOmSF4V/nAeoqe07HYMOP3lkGgnfTaPamLXevaGs0uw9gz3SzSihRGUglj7UbVJ
7n8/LhMBPjEeX+cWfiRRtI1CpuxRNg5LD0+P7LQHuj4M+DX9VjOaE7meZ63U9njlbmYiXPws4dlO
yreuyyHh+dFVMs03fcOAKNQJbcgCbl28Guw4eYxaj5HPAKPEKO5dN2gWgyYfYbPeeUK7ZAnBkq+V
DbLA4Md10bw3+/SuSbLDXCKPFdDbIl67qbPvsqHYNMhCrCbdhab8Kox2Wyu6QezFW9WfZ1Br0tmZ
sqUHttEYQDE45MXjzCB8iUR3MQXsxt1VkGj3M8nlq9TmHJ8VOxRxBz3egijffAdg1rC02ZcPWTgd
HCM4JHI4+Vl5ggYJjCmvbmB4XSbUcIj5T3Elt22gkdkRIXOLP7K0PxYlbsjZ4KUAAL/+jm7RtOQ0
IBiMzIxJZqFvfX7Pqq5BvjVp/E1P0ms6SDclYtsVq8IaoDAT7DJCEV25X301GEcRApDGbzkPpHW1
0OvqObJ5CzszKla2Tqs0btwHwy/iRWoVgIua2GHErZHBFhXeMdDQLvdtxksEAh+ey1sd8Ea24N4s
+Yj25RJV/iHX7KuqylDrgX7qrU1aGh9FIW8DurChixpZc5HPM+3zGffhbwFKE0273tO/xUD4pzY8
FVZ2I+bqbCBcWOlTyZi97lbzVF0U9cauwjONzcxWCgIueJKj+0s+ECKqCOsgWUYFdoNqvuQtUMGM
w1cnb7tChX/K9COKZpg/OnQwnKvLrgXx0esqbn2kgwAlx0Zpm1n1Mylm1l6RpwyX/+TOvk+MextN
P9LK7E7DxbQsiFBfejb8qKBl1mrI9nkK6hkAWPxVE06OaFzdWCvB851ND06ArnUsCiJp+vSrDiFv
mVfR1zHie9h0RhQgSZjtc+ckH6Hj3+vwlaPMvGVgD/vye5yIQvY09bPQ4VzZPZkpYISBFwEeHBvQ
Pf6Qpo8BIG40APKWhbI+yqF91hOHrC0BGot0lVDv9E2vS2Xn1N5j3yK3KIY328YOUSODVi/zARpn
EET4QdUzY6bWwEOVy+Psw+KJbAYg5uC9zy0Lgw817pJ3XoLMB4X2Qmap2A2+rDfSDlYeHVZfl0Se
iyWNW3wUBAwsYjCqC33yDrbLJuJlwcIssRm0OKDTAhpE0uakaqXZsM3z7JzmhXYMK7a/xE8SVKMh
J2DhSKbVHYt/y7hOtKhN8/RdRjyycnL8be372RttzXwVEMX4KErulh950ZVpVdoBKeo3HUjJoe9D
f6PpubcahsA+z07urkipch9H4vqOHgDALWqCeQnJ7KyXKXPqNkyAySavUQIn0THuPAXEc1KxGmcp
l2Ce0nXoAcKO+uCMbgnjQ4euDj77PYn3tyA0x11ayPkmICBjX81Nvo8KgsRqDFILQl3DVdT2L2V5
J3NBZlNvafe1Hdnbys3JZsuDlTFbZ8NQLSyzLM4SgMWTGdePINDgveot4i4iTf3JGzde11h3TudC
W7CuSFB8Ge3E22WeizLPfvLBz67yDHCFRv/eb8QFY3q46fqwW0MDdpZhZj018zRsqlzcwCEedqx/
tKz9qIXp1ORXtA/4ykbGaLX8DmkE7d4ixkQvrCMwteWEN2QMN2XKeqFnkbmyS+SrKWPwLQfWcl32
Dr5ir75B67CpZwnNzeowyPdOeY59RzzMmdavVaCU2QqQXOWIZBV6NCpRJQWsMS1PbnAbDt0uTaG2
x014E0pRIAFqi71p2+EmmEIkDBPnIm2IkuVg+zdFW39UlhM81Ln5VGnyUOLQQ+41pLuJzNalH3ft
aira/NbrbfPKH8P06JdGeR27RYQDMgsB8Xoh9Es5jjf2JLqFDAdrDY2TAi3GUYHANjuFeQhwuhDP
rRe/GEOFo0APxElH/L0wRzwsXRhiUIq1WE2cnNvKTZ+8zi/Xmh4g6mf8cQXzvL7W69G+ySWpN1EL
YKjqMOXmw7F2vQu495c221lUCiWSRi+5qe0MyW26F+Hf2IafK+ZPR/nPM1e9C1ANpk16i1BNc3am
dzOzdv3ztPl/vaC/9oIc0/M46/z3vaA1faD3n/tA//o7/+4D0e5RhCSXWss1QVj+VyPI/Ae0GdqU
2CQ5Ttuc835oBCEEUQMJxzYJxeUr/LsRZP4DGAghDgzZESr8DxtBxuezpKA760EAAznFgeiXjkZP
nEDttjqCbFRopAdk7wlGr6ahyDMfLFW/YIsx3OoKufVyGAAolqRdr5qSOUWJ4GzS5q2eNPUCbU2x
gTR/wg0c/qXZ8d3z/nO3Q82PTZWVwWj9l7FFJygEmiGwzp3ulht/eAW+XwD8db8MHBka2JQZseVZ
TC3Ype2tIf1t2yIb1GW0ALKMyWBoF5n5CJbYg1LERjyYKzMPW4ZcuFG9yli25SlK2v0Pj8LvGkaf
WwNcXkberocWEDnEL7BH3/YnIhT44j024dkPH4m5/kDdzRqrBR89anFsL/VbL+BwdoAyWkUsaocM
rahdL2LCvRYy8Y/k4FoAHf2/9bN+N4+m3UlqCX0dVAufOglGqxHZOQ7inIvk/7N3Js1tK9m2/i9v
jgr0zeBN2IuiKIpqKGuCsGULSAAJJPrm178PrnoRx5KuFfeO76gqzvExSCKB3Ln3Wt+6blJEwiYq
V1+0hDlgGGj19qau1BYziYYuvBmXRmd/cW8/vr90yKjggAxGUt4HGYeVqQbBWWgD8UrfWIpvaWUv
A7oNyxlB/vfb8dndAHOFbATAAgvpXT+oDJCgZp3vnPqOo2RH+QAaaEepTl5u6a5qX1z+fsFPGma6
T7/MIL6VJfBBpjGlASPmsLBPmt3Gy7RmgYYxfErIe0uokNfJvGmLpDwNxXDx5HzWrAjfFHb4MNPg
hwKxTusP7SJrEfnJAIOY7yGrxPOaMzlq8TZjkdK/wIE5n7wVaEEjq4EDgSbpPfrYqFuJlrG3T3Ai
D3lq3yLbg7Ymb9JJf07b7BhJ8awc/SZSJHt0QeJw7K332IN+mE1LfhRDuNEWV5zm1qU7baWsMCxH
Sx11bC7sFxXgnMV1JAoObo13H5mS2VCJ7ttbExPyGrnpURnOQ9rZF1n7D7JtCT2ey9ugbvQFygCw
WgE/pgbGtNWy1ygsoBbnJEulusfnKJ6gMK81w76LidO1reK5Hgjbyxrz0SqaHeIAD99s8EPDTzB3
cyhN9Ig1rocrN4HG/Pdl8JlWiVc54x5SuWg6zXvAP9taVZ+SUMIg9aTb/Z1vtfSGgIThHHIX5hg2
Gz/jLdbejKHK1m1Puqnu0L7Nb6IRnEBvgHl3ne6LFthng2gfCRUoJOAY89zhzw81Tqi0PCGdkwHw
benOLJjRc7dJBEza8FZq9DcJ4WIibJ9Kq/3iJ/nksfchc5D1zieAEPDuF3HssJpqaTknMXJdfVBi
YZo1kRZPoeb9D65luRjGAsC50EXeNRXbvCXDMGqxU5KeyEZxwwmHRkju4oazu6+mHvMnf7dX8YVQ
poGpmxEu714yAaF56djw7MzZ0VKS3dr5+tmM5UvrCnzi7U04eiQPlWrZ2MkhKGv+hIqOThci1PUJ
OKCkHRQJPzrZyxiouh0HlBs0ZER39g9+lR1/q6hijRDc9i6vojcLn6Lm4odyzGJdh/olgkhflv0Z
tegVwL8JBP/4nQn8nEVj22CD8XJAT8en9jbVdDkmDLRmg7NY1FdlQMSCO2zsJAOqPK7TzH5pBmKf
7fwWR89XeLq5cfzu50IvyCoAjWRZQGf+XIWc1KYogwR+woQcQWfxs4XbRxuSRPEPpggwxr1o6wMh
upcxKI9Bau8SvdwVX+2FnyxIaiDAN8wJKDPe7w1Z6WhFQ+D0SWbZ0RrLE95eINbDE/SzL77zR7gI
Iz6yJGc8lQOz4T2SrxkshzGS9E8Fh9ZH9o8dYH4iyMfp4tHvWVuxl99okoT1QcsUtoDs0KWwoUd0
T6T2daQBG+Yavay/06vskFW8hG2pDYepNvl/lTVtWq82roYCPICqBkz2rnh124BzcMGTVqiZ3z0U
J7s1bOwKigR6Qog3o+CfEyNzib0AA80QL4u6u6D4zJbBfFlCLeI9RSFgYqe7QAtQ65xBUGC0Fwsz
sNTo3eSJ/0DoaLkXBSuNHCFB5KO9M6QUc9KjQqgo/z2p/i/n75/sVpSFFLK8xJCA/K4e/zE0cPs6
70bN8U6cNdWi9sNN2MhnrUEE0jTTz3yy76P6Yf4Vv3itf/Koc2HK5xnPGXyYIXiV5yGc0Lhw5qHv
8JY8L8MqNENaIDPpQKY+W16+LJR960cCtoR2NPrA/+KV89nSnWczOpReH2jsu0cIFGpitHbsn3js
XwKFPbcurzuCtgxf+2LT+Dh2/E1UQ8LIsAta6LtXaYGAOMthlp5CkgkJ/ebmynKLLZIe+fCYCHCW
SVZ/MV/7vRO9f0eAOIKYRBDerPr98x0xah4mdLrRJz/MbpUMHvJO7XSjf8xM9Cth8KuNulPekRCW
WrSUG/tQkcNLW3nVjnSNq6h8RgC2+fvd//RXZxQP3QYh7geRCdVsIuwm9E6RQSjL0OcvuhJvppe/
xFHxxQp3PinUiS+gTkbpweHv/RbGxE81rZ/6p0nrL0RLl8uswwiqAyBfNQjt15bbnRlCsvx7pkZF
WQfXNLn7lenLQ+KjMGRpZot2xEH/+7b9for9DFs6UW6bts9PgW7jnqwhv1eFeilTy8aiapNy0/bJ
kxXP/qm43YdCvBVT9FrhP11ZQAfJyyQBg0hcBR6et4ntVees7MuVckLs/GS5djrV2nwFKFfHKEfY
L3kNIBk9zwm188tBKPDrbdtdyrqnFTrGr3+/VbPY4sMmA69aR3KH8vZDDIIm8sTohzE4JXb1q+zj
43zIjcGtJK77oxLVT7ZbvLyMlHh9bROZ4hmFcb5O5/OOGTfPWoQAx63u+rZ/nUzjpfTjpda0m8Ky
zzFjUQiH+SGZklc4Zm9///Cfvd1sYksh4VmOzwP+5+J3pUE03dQHJxIaj6PLhKkley+Y9HOpqiez
xgIYaXRsnWL39wt/pG/Pui0U7TQu9ACG4rsaTdDN7GqVBqcwT16ZauCV9yHj4/dcpDD6F4WBk9MZ
NCK1s/zeGpp9P81VjsO4LnqFNW3ddWX8xkBiH4Xpi00VjPyUdTU6+O49lb8UXc9mxuzNDlhEeVBF
y1kaF01EHsk5FSWpwmqDuYyKmNQuaxrA08suX+Vmdw5czK9R1ey5Sxdi6Fhy1ldb9Ueg1PwbACM1
maUaeFXevVtl55aeHYXBqUGFuqz7floMDAU41M8BGQTUTUQAtDV0loS70jrGIVP+xiIEy06He19F
t7Yy7kctedF0o1x2Rn/++12yP3s12D6qIWduJIFG/nN9KKQeLblA4ckgCU9XDLF0tNELf2oXWhuR
LekeS4ZRQkIN6KNT0I5Ht2W8krT4zDlnM532HoxYvXSE6ixiq7ySZXhstVQAGWT8kY8/xwyXbpTm
d4bZwTF2xTavcZA2YlhM/fdZup1m3anuYh2ZZ3dv5OY3OQumk/RXIO2ZNXO0Y5fXj7EIsvQL+c8n
ohxuEboLj/2INsIH5ldZ28k0msHJs9n+xRRtRKU2Rg8RXlk/hqn7rk/2o64qsQr85G0+6bOZkyRe
PgNC/GKDND/bFqDkBobFHuk77+tIrwnMPu2dgDoy/F6ok9a3+9TW9q4l75n8iITmvas9Si8+dxzn
DZSsJQb2MdUWkMvOted9H6f8WlrWPJnPloA99iOTz7DZWr22HQG75WOyBMryxeP+2XkQDYvDk+7T
rtS9dwupxdzZOkXgnxKzeyxK61s7ab8sN77LpH1ldVSRchR7n8llT4jr31fxJ50ZCjgQYOgW/Pl5
+3MRFz6Zcl2l+Se9lC8Tdhk3ZWxPtnmF1V/Kr5bMZ8+Mq6ODhtJtWlzzz8s5iUsHwIqDE2nLqxAQ
diX0s1dpz0TK10uCrG88UgSdhFTWgfiwJGiSxd+/8GeF1D8/wbsfe1KRIZiSBqexmxjZFz/reUbt
y5OZoPBsg3A9Zt0X3aiP1+QNEVizQBUs5ocjjqEY0IdOEZ7m8JfST4+Oym81Hu081j1gxuW2cEz3
iy/6ybIydLrbBo1QKmQ+wZ+/daxruDn6OMT7w/FAlHJvSCbDFqQ8v3ZAVekPxoDA29Kzt9Zrv3g9
fqRnu1w++N0oR5pF7+/Py2c1mXSmxZdmWnmYe0lFnN05OEP1qrmUZoYluue9BKrwGBYOGWb69GUQ
Mpf4s3ylv8qZ0nEsY261vFvcVmu7xhj34UkJVHGSwVBDcvxQYpDVe2zif19ZH+sFfmqHfiP9B4vT
5burtWTM/btYbgbjMEHRySADoIbXtkmQ/qKnoBZpRV7NRArh/+DKkPlNi3kG/oZ3d7rwk0i1Hseh
KhVPI83rBUrltdnjxXeAbAw035iN3s4A9b9f+JMtgL3Z1WfrIS0l/vfPm0yp0RmR3QSntM5uyjCc
mS4bc36VWWLbaJOzIFkUkTvWFjF6zAQa+eS3tloMnk4D1UwfvvhA81f95y1nI0J3CqmUEQ6L/n29
XuhhppV9h8FVqpOZMqDHd+3o7SGl7FWVS3ab2JUD4pyiNb5ab++fcy4eYJ7FaWfgMEH9/+evMVR1
OyZDpCPSCK+TAm5vPFzoJmycNEUsM+anr89on16Txc0pBRz5B2Woh0W1TnyuWXTBDs0VqDzM49i2
n4aKvKIRG1PR51/0qT/cd+oeHSkq596A6oxGxJ/ftOC7K0xz06mFIrgeYwRcqrAAGLQu+rm4BEWi
LHJcu4nRlLWymmgzhDUph5mljnkrOSTSyPj7vX9/1pg/E40dphqzFvRDQ0tEHLs63RpPgd+dS+wC
y7iYfmga9Jy/X8h+/6TPV+IwyHiJ2sdB4/rnt5/cBueLDmQk0ABnKvLA5qESF9oaDmgFsyRAe9Ru
dKBaC9UzbHC9pRtbz8mIr9gkqpP27s2YTWt/eqHEPYRRtMsQP7VdftEQsNWkQ1dYSYnLvMxVfSiz
l8jtz2igz00RPiQB70tdyjecrmd9PhYwjtfBQMTJUqvjcIHCwiSUK4Cw579ZxSEx0nOd2I9TisKB
1J2wgtWTJCtysWN2hOorBPRXP9C75YFJF6S6GY8nZckb0Ti/pK1tddiYm752gQTiNcqqKdrmPgfq
v9+cT5cmi8AFRWsHmPnfvYZtmkDEyYLqRR9Fe82wt1iv9oH/NgllbPHbn5LUIQtyXAxTCYEIfBWx
z9NVPagXJHlfjdms9xXWvFgCRP9sCGyCH95Iaeo3XRj242lK2n1fqpNd8o6sRbhJo2RrJNaumNzd
3M0hgQ5pWw9RBOkl+HlrOGZR+Rqgdxqi+i0W4rXRCLbto+wwifJM8D131N8YYFUmHJ5+a91aLgBS
dqIMEg5s5Pnk75vDHg7wJobZNNnJI5r52zrK1nYrwHLW6fbvN+Czx5BXEZFEKGg+tuHJY6/tqRzH
00y05RBz6csegSWavr9f55M1RoExm7Fpv6E0f3efR0Cfodm1oLaEri+AI93ZMjkXhERpyn1xiWBt
O/FqWV+d+34LO/7cYlD+8/U8KnZ93v7+fPrrsalJVtanU1HEzyhPD2R2Gl53W2TyJXNI/oQmWamK
dJAxW0GU3FlKMzDUMlltRbQNDVfwYtQazGnmITXwDSfjZgZJ//33+T3b+vA5ET5gjppV+O9nX3na
mb1hAM6MtHqH9XVDe+sqKUyapreO1g5LNKFLGXuXutDNpeCpXBRp/PT3T/HJXWLtY5SYS6OPyTO2
VfkOhObhVJeTjlQ6O4xxc04y40eTgdbpaIrnM6QHY+ZXL4JPFiKXpoViItZHCzDvnP/oTofmBAI6
6oaTm9EQj8o+XMbsDpPlrLQAtV3mYVVxyTAO9xa5BvhrrWOJfnDSrUvQjxCAwi9uybwk390RDOi0
Em13LhLfV4h42CBhtPVwGgbAUOn4LMjj/LIkcz7WQL+9j1iZkJXQR3r3xZU+6DKIxuE07xVuN266
cCSrEzI3E56DsNVTGxZXfjKtYVqoRUNcV1ob7exAJlMUxDQT201Xhdivm3wjYBPqXUxOdTQs4q6/
pJxySLOXcmG2467qg0Un4GshCIRRk8JZL9tL2EWgPjNnOVrxWaTyuSoRMFZWe6dwg2iF/jT19mPN
lTWQokkVbWlTXHnOg0gHnVYUwoDBsUKE7Gyurp4dzbLB94wp2M+KE5ly+yoGCxq7J7OLt5or8Dq1
z3qIBMWPV11M8alT8peWugp1e6koNivLOZtV/1IE2bbzUNjGqKmXBX8/QXfajhn2fU8O+BCaG+7g
2XDUjszpRVPbCAWkt/F78b1ElV+1Kqd5692aleGcrFa9WE639NADJA0nO0fSRQPDoyXTiWMR6Fqv
M3euOSOQobfhSrLDZSEsfVlM7U+hlfO7sSN+tJmYjHd6tjZGoa96a6JJ6gMx66IBduxoLsahTm+G
NhxpAjrToYm1aNENU0R0NGoVBjRIyf3k1kBBGCI81HQHzqz/3M73TRr2rzHxlrVbA1Gt3NcRfjyy
OWEvNH78SIh0lzkpo9GpkhWMIht+lZaavKQSRXCDr5cD2NQQMKLm2zd9gwlF6nGz9j3EHK4/I6R6
r+fE3ibZg+FJ6zq0eti5U6dlPwyZ9itZwiB2Qj/dCJsmVppG6sBEI6OJCV7h1E/edeQL3hGDXq1M
eh5euYDntE86SNA+sUFLcCMF67Jo6KGdPDcVu6QxSbgPGNe5g3dFx2HcWDXa8CGrfzpNH+0SR0Oy
PymPGD5ZnVL+2dEqNGdr9njbcO0M914cRLsxb9Kdcgj5i7oScGmQd8Ux9rWftbJ+ekn52jYaeFtv
qH5Ab6EfaxhcvHeJEhfm2hwGsqAHX+2sAtHRwqefEkeWXGdmB6Q5tgDI2NVG9n6/6c3w4MFZn0hy
WYioByqpDR7cY/lDeaDo2VSB7vjfzBmclk9VuBNST2gN9qCsGQHtpl6/VXRNr6kskNH2hbN0G/Wd
QlUuOjt/m0aah5xtju0AqdapbLnKPV9eURnsPW1bdmm7l7Xt305F/5D3jr7mONWeoriILm6fXbdV
T84iU889YYmUmYMr9maHU6bwzJBeGdp66vnsPshMcpdEVa+xwKo17jSIdAVUvcTpun0ZFsO6Urla
xmbhbeOijxZBDHI1mUxE7EaH7r0LNvkg8kMdN4jEbLK2W63qdxXq2maW2TYjolwYjktycdp1Motx
NVS5/SzPDYI7kTdqpbuXfNbvklob7KAMfeuQ9qoiMdYNnYGNl8Ry3+tjxYmfIfR6BNWwSnv9nMTq
qVPNIx6bxYhvyx9fjAY6WwBy2TlgB/hlQ4+IdTqtuig2xAH9TMpYLRxD7pPhJYnsdTN4IJOi1QAu
Ak0DUF2k8pY095pr/VQxk5hUa7fdhA1dOYbYZmb47OUIjTzVLYhPNpn4+sW6E+j/tKSHHRS91lGI
zQDkoAEUK/8tq6MjBWSOp7ZAw552wZPOJhooEPn0T5Ai87gmNPKNcKo2tqtKVro4NG74g+J+Rezb
XZygjK/DYhd02kvnTRbmU39Bv6hf5JVrr0KCHbCyhLccBh58Vzz1ZUjEQDHejnFo7tKK7pERc3F6
CCunlNuyQIedO8uE+I3V5JbPLWxhIcMlYBy18FRwV+X1ng4figptvBDoc0kCEuljE6EvA/eVW2Vv
uYueiNDrY1d4D2JomJ0NcmUH4Qk95kopqAh1uSmNJzjQT11IGTsQ/9AX5KKj2Wt5xhj2wq01dmWT
RdiTOns5FuZ9VeQolsD1HrTGFevOsnjcyl9Do16bNCOXw863pd0i0+jFmx52h8YocFtk7m4sZsaf
Oc/MStwPYR/CLNO0iGKOg8QsWMvL6a62ymHLobdFvY9lSNrPZWM9uAkBjuUh8rqZqqb23hRzoMiO
DZiYtWx8/uKWBWH29zz2DxyAv+tR9mYMHMNiAzKJXZbVqgpCe+3xpl0MQfpt9MZipzF/XBhus1dl
9FoIY8B0zgechRppOVyRD/cwNLyZY3Uqu+jMG3JTFMa1i5slFMa1RfWJeHzvZxZmghQlgDLqiwrT
YVnWxvVQJtlWS9D9CVxKC82AZVIn3TZW/XU5NhcjCsBrEjY2djir+HeTf1uM+Q+TAOtFgmqIqJQT
xd+uB3JCxANUeG/hgc1Fg5YcE44m6YANgPBBYmPEinbMRkpkarXBu2pq/HvTxJaXqGAnvBbCbIST
or4aWJipjC6N6r5linhjQ7D3B4rB12gDufY0LFTuTap3D/O4yw+N5dQbb0jn0Z4iYaPfl1tKLYo+
4WzA1FT6r5VpwlzyooWjYyigk4U0gDZJQDg7zF7Phy0dPKRWlp0ynX57HBbbzp6gGrpDe9VWBaGv
dWJu0BtXG83HBoKKx4BGnr7lJf5tvVHb0XXvUzOFkqhX1p0TDtm/57IFHK4FGMgng1hPskhi76oX
vLQly/NaigzbVTfbw6z02Plg400z46PXezAsrxNN+d+jkzF7UWxZACHRmYCVOVSyvXhddipZ6os6
z9S66vgafiJP5LuTY5IcnZy1w/Tsknv8eUbIM55ehY4Pj5pOlF6c6tb/nSlIQsbZTUwGfjzVepK/
RRZHU6dtSbD1/Fs51u7WlYyKSax/UNNgrlG2dQR7q2CNmC3ZunkBk7Uuwr2dQYSdl4Qs6fUuiLC3
v6U98it60TT3kX5NRnNWqFvmj1iH86pmawS4xjwyEcchCG4ao721+qhZscvSNkMGcPX7t2vZ5/b4
A4qbkGGWyclZmaW5GsLgNqriYJXZyGGyuLmdf5igk8bRnbS1ipNXKoB4mWftOStGd9O48jAGVr7u
sp5EkQKem/TEi6E1l3TipeVO+bYu235VtpgspqrXl1UYEULT+w9J2F0EeQ7LaJZcpEN6ZCFdcu7X
EEEiAtG5ICwtW8QeXygK+X25WSFRQgvXSQ8QhC5eBPsSg8p+7u40Gm0qDIQnIVOw53p/Q2P0HsfQ
g+I0gn3jZh7VkyNPWiiPVFaAQU/mGTgvx3TpKp4Yrb1r4gSWrl2e66yFhVteAo5UPHdzCd7vhVMd
zNlSyNO5K91XHcJtN1Bmo0baecJ+muTgLHpPvCWu3Agll5lx26kEPcLcR2gGxA2FrHgZzihd8Hh6
G/D+r2+TXHvRS+qLoilXtKb7pRUCWAqNYN9UwZ2u0YXtOPu3AGvWeIsSzr5leFN19krpGaUzD5gx
ui+NUzB0mTH4iuNXNESvkdWe+4571lC5oVRGGGc6SzXWsF6T3cRbFQKpr1P55q+N494OisFqYULT
CfAeWZa5FT5IpaG+7Tmr9Fn70wrzDVNzQAHjJdAwd5JJojY8ERHVa32vAShe6JV/EwzNIa6KtZ76
v8qRGaEQYstLg6llv5/BPozPheSxCmxq3f5KU94PrytezHkBM41/KWlw4fQNSWmRV1k9jtvSCXZJ
5d21TQ82CraYRSCT1KxXn31l7U2R+5x7HqEfVXGANcUxCQEhCuF+UXGAokLGeRnRq+5DqD1F115M
DaBLOSJrTuXBKbJXsmCmTaj8B1uFsPEN3pR+2F7mLaYuTD5XIV98k4gQl5eMWWBlFVpdriRbWj/4
5d4r4PBQ2bzMYyC6NdyymreaYYGHLRR+Q02pfWmkB31kIc/r1u/ri2fJEZiM361t8KFmXGG9sxAC
MylgA/AAvWvNUN97HJx2WTXCyUUyh2OpXvh0a55AD5f8YuJOOsG9VNN/JkC2Bf7bN7D49s0q67Mz
+N5rMfg3pU/6cQ8qu6zMOxixl1Zwqshm1p815uGm669THETM9LiSUYLRMry3Ump7qaJd3Ma4k5GZ
w02+dsbmW2wX6zTm9SJ7g5++zL/hCXXwi7NHa0tGsj9JdxSce7L90NdHrIRiIZB4LQHfvs49WUtJ
c9W0Q7UJkTktzLp6HUrCX1rKwIWVh7+syTjSdx3wzyYXSxn7BCeCh2FrtPy3OBmvFQecMCm3emEk
y2qq7uq5whND+qahtJpy+6zLcOVX+n3BucZV/l4bg4ONQ20pJrqH2gGQ9wFfqlobdPJQBj6xn228
ID/5Gr+Krcn7jiiChWfGr1oTvxYpdYhAHbusAb5rJUV75L/pOeVzVLh76ef7JglxNpPNiTR96Wk1
YxsizWVAXMkUgIUPHswxup3sjYjRi7YVB0SNcTvReQlMN/8XqwVkXHYSnlzpZfhWVf7etaudK/WM
QWP6iD0fuFyFFiW1an8361qdWQupbBIHyoYsjTI/qsb72YxHw/Y2ZVREi97s3nJKiwniftkCDAMr
v8jxacwt1TTODw2VhWEEB2MgSWjoTHQRMOkCCoC+iiVKdwPnvbacePNoeETXPqSSKQD0PVVLy+q2
Yf02SPOSmgSUAMOKF1UvN2kW7GOJGmNU2gtfYD9OTDlw/cEE2hqZR9o2uRVW0/4MRbvrJbC5+WhU
sfE3VNpxoxN/bbuHRunY5wm0CYPxqDp50OZSJjHq175Jt2OenrXJesxaypmouWD6wx/bTosKxkBY
kvLjZT/YERmmxOJZBEjxUyN9IWdoE+b+r0ELEOnjHgctc1PZxilwwBxzqiTM98p2+30F/cDUqye/
Cx7m5JzKqPcVp7Qw9IZFbtO6GB2qmyx59c3xexvnFw7W+6xqH/LCvk8FdwqNwIvhU3kNsNLq/rr2
qE54k6D5esj69BVp66nQ2xVGlx9BzbG1DuXJ0jFGe9LdaNQzddTduN1wiQpSFYlgqAr6SZmWSLQs
2qPlRo8dFmNVWjcqPDjC3oVZsFY9XQBbi17d0FtoElq4z1TTaq3d77dkPLI5zSG2iWQ7tswQcmL4
HEMTZCL5LW2oGYtC3VlV/KqkkISw8MdQVIDWG5M3p6KN1MTXQ/XWm+neNsp90nb9qiWZhGXePkVl
d1HC9VdUOfdwLB4SV0GIa6plZ/sEhFWQAo2gXnU48R0zO+VVDMFTVN8tAgZUbdyV3d5uymo92s5p
HKtbxQC+t7BWFNW+aULJYc1fqaFZJtALo9B98PyYLhgz21ATmylFem0WL5HybgZTp+TvHoUz/Uw5
NjL94WypXN5zAyySelpzvDqaTXxl2M2lxX+VJsV3cuNuytj71pYZuzULwjJWk+4t6cauuT6YiQxd
FFovSPR07ORksduydqfaWHfKvGCeOtsNfbi2eHDI5rGoHhM5LOgdvgywxZYG21CYOw9eReDAwEes
hvBhchmnDH11b+fil8tEcBr8DdNIohqznTv6tMPyE+6HoxYcozHjz9rBTuXVVWBJ7tWuFC0s4BLN
QjOnha1cr/k2mvb9XGGRmHTrEuuQj94TDagN+fM/gHqSzOchOubU4ADyo8J4cPtZApyc0mBY9WVO
06LdOL6YkRY5zUA5XEgMeYgHn1dK/R3u6IPKE8qG7Fma8a5V6Ulk3VUKlZuvqABupypBmp6DsO7X
tu086kb0aKHJXgyp2mS/j4hz4AkpGLiNVpQeeOQsuc9U9tLr/T35AxyAvKWTXfvKRBUm3pwR2WoV
bALqqiBN1x1rT+8cY4k6bOm0zm3FO2oTxuWPWmUghDUfjzjKMqHNE4aGjTuYI1Wri6msb/xly7iD
6mH77TkXLpgBxUGyu6J3dkS7hxK0XGGzRYBuYelPgqd6MPawV6/Qu9/q1Mijd2sLgciVTTAbwJ/3
NxzdqDWV3KfEG4zNMULMMDU7bJNgIfpL3bTfQmaUIRFXAdaIYm6NdvrOEcFPm9qU+IrXpMOxjwix
AbK+mKbqwQb4OZMOLIFAIiJhs15acbhsPWsLkGXDi+TSlMbGht429sbSHkgRY9l1uncHxYV4a1QN
XcHYNLsLyTtqguYbytVH3wVz5WCfKJDB4OJoCWo0fvpWSEiB8RowI1Jlux+d+qUKna2knlzNPnsz
NQ9ZGyz71twMlCutile5ptmrqud8q2C/Nq1pEmLCaYZv3o4/eJdJ+BbuQgJwLB04JuTKjBXNGbcH
r0Bgspft41o8k+j3Bp+AWwVbqZr0K47am84Z91PhI+TzEJQqtmjXTWhzmIegERT+/r60RACzqdzj
n7ylzjzZQh2aDJNzoy55QtvSjm8S0sOWnEQJSBPLPByurBTpljd9n0JOgO5g7ixruOvsZhNE0z5O
jY2mnhmJJmulHiMPbhZa+QZ2IjkLeQbXvjkWwyliiZciOSrpPZhhv4VGda016gyc5ZXohrqUxrIt
gx0P+rnTow17GCtpJ4GuGDLcBTdRYt+GVXqdMNZkpx7OcTP90uhGkP9VsEzyNXCCa0eLz00E77PO
X4ypEesm077QgHw6ZYHQhA6G4Txz/j/nPkERggsSAdN50KUV0X6UbV9c4pPRkuugYjM8JoCoAN5N
WGw3yLSpYb7d2d3ZkmAOxKi283H69/Tsf+3fX9q/XTh8KMb+a/v38Xv0vSb56k8H+H/+s//vANf/
hXuBbBpswAZebtSI/0EBmv6/mA3SwMZFwozsTwe4p89zZeyC5Kf5Af8RHccm/r//xzL/xTCNJWWQ
IQ3Y07L/OyhA5pDvxoEWeQOEEiIiQU3CgW5eyP8YUHpdNyLJipl9eAgReBDsa6eiepBa7l5ZOWOj
cezUpnfwW44VJJ7cqn5qqU0eU/QqO2Y8A1GrhF/4tBDGYR1YCLe7QeiAvAG1OOSm02oz61VBm3fJ
OQHKrokvdOBIaGsNczhNtjQXSB7Q8eVVnTbt8lp4vPFStQfiJsiMnJ6YjllX2fhDHwEyN7rCB+4Y
13UwPFF29MjZKrmKJVu5Q5TSjVn31S6J8cjK1J7zM+cWp0nUXFrQeRK47hg71QrehU2+IOLW5UiO
PPEhFfW5MJ4s4k/QzTCD0otxWAS6pl0bWeYfw5gTgE8v7jotxkPkb03ZJGtTWpIZVSTWbXAvTDde
ZowFFgixm2UmxJ3rEf5GqPuWFL3wysiTjbQheNmV89OvunaRJl7NQM0ctEWEfwsIWS8ei8l7Uz6b
uJURKxUX2jpUwx1w7Gmjx5RPzBO6tTaOB3AYGtEojIaSMUZ3YXKOtooOp0CtaatmIHPWCNpgEbjE
Uo6tVTHHoXNsmDAT6Vczo62XvKmqXew5HL6ycFhHI18oN0WyrqwGmExE98sUcXDI3YSDaXTOS/tb
7VOfGC6pJo4pNk2OmDzSulsr8hPOhsPAvEK/UgVea6ubbuT/Y+9MmqNmojX9X3qvGxpSU0R3L2r2
WGWwoWCjwIBTU2qef30/Wd+90R82bcfdNwsiIMClkpSZ57znHazA2VBtoqgocLyJQBQ3TZQihDab
fl3iMLdffGPZOKNp7WDkBJthbIdzbkXyc+yM8TabkChy4H+v9N3OFs8ldCvlqu0x2kcTlPwqTJe7
QqjbRBENnBkuGTWCAChD+moruikDouUtrjxePRsk8JbuumzWYWXSf5jRtghGzuFA5Yji0NulVfpI
LYvTTNNtrKo+jkX4CS+Cr+6S3zBPEPsKvH8r0rS5Lc0JIVQS/awJBU/IqWHSWK7GAngXVHDYWb2z
VfMOlylxyJYW6MpqsPYmMGU3ed43ORt0GUyB1FyFmAf6XwLWPnNhTZ7MZ7kJ/JYCn9AdHdhd1zlB
KbiCL1ZBJbWEG1c17snH8v1hXAL8xEu+P5aeGwgd2LgP3tYxo3snCeSGuOmXy/8XYEDSJVq10+7t
Skb1bQWXZd/ZgbzVWWLKwLqJIn9VTSg3Cndctq2eOlBg41cLuS7qWS0B1dpaxK61WzyHKcGkris1
W/uBedgW3VS39pY2WrXVrH2skpdg5Dws7PSlo9a/iqq22jnmBMub26HTJCNK1VU7y2QVGuF+an2K
Fppds3mpfH5O3zk/4rJodszBzA1+Mc89+OPeT1MuvD1AwlHb0RBgR6ovARTML2M3hOvCMu9LFzs5
MaR37WRLzGCYA/VUoisZkuhoStiAWUWq0oS8lom/S9np1y+2V3425/BFRvl8DMjAWpnQ8q9isrc2
dtn8RhtxL3tzuesmaW0KtQA+G+68S/MOWMrFjqdwUWbWtTPuwsl9MDPe05hQnyuf70O6TZddW9LY
D65D7qci6s2SH+nP35AzocQKzhDYHgi931ASIaehXxJ1dEwT+cvi+a3MPt3Pnf8YdwExnI32zw6b
j6xpfOfVySL053rYS/ALBdFreqY9m8lQYVV6zAbxcxwC2K4VlWWkvCv+tlwTz0oAZP6CRyK+RGok
H3RIz7PhgNO3nlpjtnMXJMTr2lrHb1xZtrgL8ngPzPqlgZhQus13jodnnL0zmJ7Ro92SD46J4U92
aRCubjlbRm0x31PdKp3FFvMlLIDSVdIk34f6W5dicx8Y5kZi7eTBXduOuY0BQXB0pbftCx+wue2/
jvkYbzp3+dHbabehkXlMjBLzsbDbC/+mRhzlQH9iuJI+R1Z79i12EyydnFXrx8/DhKa2VBVp13AW
duWAEVZl1PgGjsnKyYLHsczIoCw6BVWOwnlw6LNGfT+grmMqCEbzr/rk9A/P599u1W/MCPRToWjA
9wP9JiLOV1Vj72TDEk+FcZTZiGtd9sTk974K4/0MHW8dZzW5fc1T7zc75qeo0N3sOpnU11BV14Xd
3+Vz/Ov9KxJv6lh9RfDY0PAgxuAp/lmBCMK7wZpGrshFAz4IDMNNioYuLG7Q5MmVymOCFkHLlwIq
qzUCGeWLddc7xikPBuLtY/NBU/zKtHmZjIC3uj2PTv87tKNt4GEO1nHWrDwJOjj46radnGRdFS4n
hC++2BY2YL0LE4epi0mwWn0jlp3ssI6k1S78SCJlJPoMJGudtPapNzhBLL9s2TyzZ6FC8lXrfWzg
d+m5Sf5BRIlm8f3B1YKtZjJackGtuEWvH9YYRgg/GdsdiZ6q2GvT5yJA0kqyBIQVPOPefxL2X1as
gL6MAAjSFhCCrhX/VQuOlY6oJKcM5T/kYdwEmriksMk8PAtrigxOia3Mlyc1kUMRDNgTjtVZhdW5
HppzrgCOBzmA9NsIZiq3aTeCcLMTXMNpVUuGUpDWp12SEUY3RR+xfTGN+cvNYqPDTwDHFX39f149
SZAoVptZnhDBPGQyd46MlCD/EKp0VWeq+lH2JLNqL8ekKG6XNH5ONam1ZvI2hsTWSQsT9sjx/NOM
rdumrWBLMYCa16lZccwr+BS5kIdIRVDQ2EJXjLOCPdYuwSakgFs1C0VDXmFrmVkseI07LMQQECjM
G2vGSb7L/frO6bPnJYuK1aVQrgJu1VBhDLk4BD8YJvcw6Id0VXsBN22mWLNG7PuCib+Loja6ziY+
eXTJ5Aha49Hr4mqtzRANi680i/vE8vaCEmjq+IiZemNFDEq3EZZqN2gZcawMKjbalOcljZt+xqEv
nP1HUXCNU0BoU5ct2d2Qgz0w/3dW5BZM961fUbHNPEYv5t8py51WKJbStScycttS54GI5XajfMGS
sdt5Hw382yTjN7tjfCOxNVi7Q4ip5Ijk0zCr7G4Rvb3Nl9Lc9DhsYtgoGYmaJuQlN6D5cO8n5SxA
HuU5jNlerYx1Zy7cipnKfZOkjF+AgxmSc6slhYW0uHWTy+Uxaicxt2zbjW9493Bcwp3dwQRMWWVf
srYF2uoQLXq5QXYrhqwbis1Hq+BEDyTzv8ZzcxhVrXMIo/4JPJQ8FUwkFW/Pyi8orJxY5ti5cRsT
3CK2nYfuIEqdNZEE5yVMqh0en3e1hRjbne86hyZEWExGeu6mlAWbi+JZhk7tbioPM1ZprFNHhtsh
rOVHm71+5V/tH56N/goreryVeO//XBKy81F/t5V7JHCZG9PIL9GI/00eI8XCi3AVV3hkNnlNxEdo
YVJc+OvETu/m2Ho00npaL233gT7iLSEY3Zve5mmSNXTx2pWbNgDSZNeFR6v2PpthvklbD7t0LEnb
soRfhI+tkdq3VpVQPw8w0IO4NeglxQfM7TeMeH0dGGlr5wTafPPVbuGF1INqVsHRT0jyBD65ayqs
mWwvWs9C3YuRl+797fUv+9NFg3ah4uNH8woSYkqXJ+1Qe8c2y18E7J21PwMHyzqEddI/JOQgZg5p
HO9/aviXdwB7CiI2tejPhan+5zsQh3HktbkNVbTy9jkLy8V51PHNT9mCw2cfMenr+zs3bg/wD24G
J/psNvV5SMuNiJaSlGXe+0gxiFflDOlFuuuxbm9Sc9jkSUcJ63Vf+nq4K/L0bI+ojl3cqGGWn/I0
/wbDG3JbgruPxwCG0NIXQoeY7cHP32DR9FUoavrajp+UXUCDNabfdSxIe4kHe1fS7qyZHnuMDl2y
1/1DtajPVgmfve67EMumgiO8w2JxcXE3Fm17HXv1tUeGEoRPzpdpaV6o1u8IpIrIytOu0XjAQloj
atWenlDVa1NL62fmU5T1C/tlFmKW0+CGLNJOrswMLoHPjAGy6b5U8tmpjWKN59s2AHAk4rI755nL
xjalL3MVP+sK0K69x9529yacMtxP/K3lMBWrMZ9q2uJrSKmPxhret6jZqIKoPVOsVAz/xeP7T/0i
MXu18qHcC6pN7ZyBTfyfTz0syTudzdKn+Gadd2KpVjJ+8MSIBFGyrbXLsgvm+NFYpj32nmx7k6L9
TMUPOXwfLZ8zXl1ZlbhHmluuBoXOPUxLk2l6/aXFo1bMhbVqrMnfMSh6yXJX7cBSNrMZnAOzPTvZ
iacVgek/GBlIcuT/cuPgsaJ/W7l2vCvrYqdcmusoot3qsJgpe+dzVXXbsc5ufOmbK5pTLDxL+7vX
Fs8WW7pjTbAMx+bKoynIzBxSQzGwyVf2zWg2t0gxjrT75sZAirrqGs5PWH3ZNqxQg4X9SFcfGldA
BMH2/Xv9t52EHdYi6Qc9GjvKn7faJn9PZmbqHxvY6pg7i0cfGw7mCPNDLodrKzI/YPD/bSPxA0Se
pOoIPLRelfCO8vupA3k+jgoQwsmLO8chvbQuoRsgdqRkCTcBHNPd+9/zkk/3+p3CJhJQHjGD1hH/
+UWZVnpe5wu+6BRc6Yn3BB/tolYOe/veMuXdMMO8l8lTvygGnPk18Q9Hq5LPJshDpzSCRci1VVE0
1w6sAtX8apS6FWxIoanOY0+zxLK21yByX80gf27yJaUPhDGZ2eOtk8vf0md/KEs4BEsMSYPsbd5a
yW+ZnOqNIaZ1APtDzPmTzIbHPs93xKzjMNt+pGz5y1NnO+U2kKOCBOf1+ZG6GM52rUHYtov/ZQqH
D64Hs7HJtU5y1OVPEnzgOGT/7TNpkHCT5NTiKbx68LOQyZxWVnR06ihcxcyvV6OVvQw5nhQYlgwM
ZJZp55VPtpEclWP8NlEBwwLDDwEwUeQSwmQMZ5joOGiW5yxIGdlNybgdM8pQKNftpk0ZQi42/upI
Jn+ASLxA0Onx0R5O779Nf2tEEcb4DnuTiX7p9YSEYjQJs5beJhrTZ+2ELWqO3HZi3c6I1Wmos7Wb
yfUMKdhIGc6OI1u0DBDtLDU0NUy5bUFJ+f5l/WO/9eotx4oMpF4I0P83nqjCiMnQk1ZwRIgBswW3
rpvEYg+V4xxsjPSCTvBHUDxz4+fpC/55UHcH70qEanlYOupUjFBRJuiCcQ50xRrrLTTn+WQWPloo
oEiV119m1uWqKGV7U/e4sy2jj5swJy122fNhrvrq2+TyJGKAR04qqt3StsvDpZepWIJjzANbkv6c
La4Bos6PcLApL538zm0Q9l+qCbhxXJ7gsiN98rnQ57dhZ2dbaeZ0HUK+ZIJyHtvpFzVErD/bvyqD
+EXWvMNx2jCStkZja2JKeNM24eMF7PB13a98DKbQnIWgBiHHoF3e5hhfY1OdPc+R82D0/Gd85ZyV
4UMox23vShTGl7ERVKBs8Flx06bMSwffWk/k0+q4YzgWeRZtOyXvUZXUG8tcPjmS3aRr82enCB5T
pNy7DH9w6uXxUarghaCOb93Ylwd95c7CO1TiT4LXPL+Z0LS2iYunggPjaEVyNLtFJsjRLtyv8HVx
iSet8dIwCBt+tVk8ziNFzxxw2y8Niyo4kyqPdmjuTNiKF5OzNniwK22WFtcC4QElAlK7syhoMnQz
5ZRJuIePh+zAEXsMAYGYfK6GFUUPMwF92YK7BnCMxGaIn6NAvYxYb6wsiO+Me1kBcQjCoKFs06X5
pmCfoHbmz0venztI5+t2wpulHxoc2sHN8olmJBUQeC+NG9SQ20LxjhpDWiPVwA8GhZpaOVMW7tqc
2klfblKxawZ2+nwxl/Pc9Hkp67M9OA9Kwy92kn3mo0gPLbCRkQOBI114n4UpPR0UdPLpq01Pexk4
QNczzPd1wJeEphQ/Y/Wx77FB3OcDzVmZSDJIEeusrEY3lKaqQDm9K1sDOaWMHsPCM7bxyKFt2xTF
rh0uB6FhNngZg/FThOYhLYKnqIY1E7gF0ezmsgkKWrhM5NeRcG+FZd15Vb+BS8F6MrLb0aDrNDzd
H46054PIXmjs6Q+LvgZldO8YAfxwF+IaHMP8QdF9M8uKcQRmMY33ws6OLwT0PwY0dH9NkG3immyV
IKJ5jSM8+RkWvXQ5TmQqWjaTHo31BIG4qVuuq9atdsTKPpJmc64cniVYeXkALIceIHkBKobXa4ij
P5Xk+vIu4an6yTqp2/MFCb3EGsweCtsAfFTx3hDYzotVVGdZG+1KeqzbRLIMsBHZt1l0dCuijYHY
dINMjRVDB+mgIq/MLngkcP3xgilPAW9nbfnL4f0NE28bjv3XGyZjTMoR0+T31x4breNjB5ZM7nE0
l/og3QToIIDS5bZWcyMz5OCzvyyH0eDhkC7BVei7Upst2Yd6t/wHCaeL/hY43KTLQ0SkA3pkZkiK
orLa4dxBSx9LdPwiup5gIK9kAc6aJd69H2h1nkBbsPS8WgWi0nvMeZja9RILe7bOuWyu8LjceZIs
nNj6icN7tbKDU6KTDwJrYSqGkgcFBMga51BX0U64MOaRh9GNIq56aY3++6JmD7JLyEorve8Ejmws
WeOWYzZQFkAxlPVUx4qwcrIsoLJ6iDVkv87nbUJYaqnGeRtClVz5oX8TtKlk0gevG2n6ijNh2eka
CPP4+K5JA9JywmzrGZWJ3EmiHEnjKxcr2M5sPjMMPKMR2jmWd474p0Ff3UdUYaInBtANqqs+SH/k
Znlw+pzGop5Ylz6vLfJuiGoTcURNLJbDxMRkVWDWUNCtrDNPJ1Xl06/KFt8K84uwmxANBnQMVEXZ
2N8g7//VBrfeMk9rnHcRFfSEFo3WjpSFbtWLobnKZpS0i1Fu0HFt5jqFtmqbX23+gEz7YdRwVILw
bzXxX/V0BnlbNlyZFY1iFX2C+LHsGoB+L2Lq2rTyO0W+sb5APPmYwLDSNyvTaBFDG04K734a546b
lJWfL0fViM/UxgVp2qo2rdZ1wh4G0P+C2ymvwsCwI7JwL/bcByflfnXax0vngQgBnDfo7q9nlxhY
1K1qzsZc2evLKdcQiL3HEVMf1ADHUvAdRmz6Vvh5l3DsmjMTl3szYYfOkbhdDMr2l29aOgNBLZWG
zrTR7AWpuqzSMumm68VS+M7YJvxL8TAkjF9qd7C3huSQHlugr3acKJidzNy3pp+TGkRrAx85u5Zm
FP/3wZAQP/lQaIMAGK2vukUXFMq0UXwd0Zq9RDBVIl9WhP3Ez/oMChVTuvd3jTeKbIzVQrgN2Fbw
pr4xrUwsggARIXpHId2TCOI7tscUf7Tgnik64Rw1dzJUQ7Oro2b//kf/BYGyQH1w6MJpyrbegOpu
XLh9hPz0iN4n3UBzc9amDphx6+4cKeNRBeVtP14rnBAOLpl3NBnWlbKY575/IW+reawDIATTQmDk
j4/Jn+2U8iLLntPcO0LUZndrYygAbvKcCPcqh+e+bUtO6vc/Eo3L680aiofr4FVAfBx74useDv8f
mUe2yE9M0KDAwu9uyOHYWPONHoDB50Q4QDjkDaI70ngYMSxUcm0XkYnRzYQjqa3VV/YeSA0ImOjs
lRDy62V75uBY1ykuwVPx2e24n8qDw0xdZ2yaYPnqepQhRWvgRlxBJ5vMu9Fj4N3H6KobtsGNZ8TP
iErk3rPGYY8EnCYeDSVlkvrkBSohq6d2dxgSfvHzbjqlmoQ89jkRq66T7GLlIl9qEBlaJFfdLqL7
2av82ZgHDPpkDhvWib2v/Ghv1RlUS7wAwOiBFV3bEXqPuLbsT/6A/hbBlr/T9VGUX8TitrWV+mdn
rZbhON5yKF3I9VEeRXvDqYN1bEIwzcL+u1PjXNY01oOPz/w6n4aJ0QlVSiB6sc0r615k8sloKkTs
FEk98tWVQOjFIAlYPyktfrA82WOSsmNP14E3PZnF3K9RkX22ITuXEVTPii+2guqREQufHqvFba8G
1T4ov/QOwzhNm9KQ8aaM7Y9CGN5OV3hx8F8VpI8yjrJfbxEOAKHdmRwKTVcQXG3+iBaDPbU8SyO6
JxtwWCF4Qh9rfB05sP3a4YgOYdEM8WdYNeewLK6rJf8RFGBNduNeAd3IbVedi6DcOFPA+Kj/PLMY
pOndFx2y17xfqgNad+is4fBNCNDC2kiuGbuF0Fu4C2TQ51lDRAEdRssAEPqL5CIWpGzk61V+vhML
OllrII+6BmccUAlLw9p6S/bbScrog+X8JkyDmSret3SOPkYTjv+ajydHINhM+MnJh5sOgdJ58Nrm
c2Gb3bZpYxKhpp2ROL+GKn+uFZBjmnHGYL84rVK+1AbQbeOg8t64NhQgZcEJbeKZRLaJN/WDbcB+
uwtg6skObOFKwfj11dZjVAK7rN5NT0PBzMpc5FPPBGtt2vJk4chAJ44Xe7vBoQ06uW489VEw5JRt
H1yIxsb+qB2ZQ8N+8nGOcgQW7fpC/zVxrLyhM5VTZycvMx2s+Ju1bJqrXAC/Mhl/vMypzCmEoFtv
lYERwfuf/xbS4vN9k+LVt2zGP29uBIlFMYGl2QnqWL/uRak2meMSFGb+6qfYvI59tkFfUI4lHtA8
ZCrA43Yml8Me97UTHzEvgHM95F/Kkao+WY55YVlYb44/eIKbVDJf0cVKLQQN24J4adAc9a7L2D3D
RwvGi5XIF2+JsCHCmyTz63k9DpCIqt56aJgmralNfsTRsC8RzBJ7MMBfSR+DCdn1EkRfHKd4eP+e
OH95JkIvcJwY4Sy+sRRVRFBamRnEp5Yz6ZT26sXSyhq8KZZDhzoGcQrd65K5GC4P33VFhY7dptIN
sq2BEBWomzFlRPUqRxN+uIN1gxErua4N3zyjmDa2Us+dYj1ZKCqKtXZuH/tYDZueocx9KpA+Gh6N
j6x49TON/b7/Fd/4urJUcd2DQ2Vrm/43+ewpXQGW71V8aiYKL8vAM5+J1JzAt+cE1rbrEPS5sMoE
U5k8AmKw8PsUWwTstl56nI0WqqReuRIF/Rrbhk+1H30w+39TInGNQUiFAAPAJsX2FdoKVR9mU4UM
gMi0Y5AtX5M6vXVDcE2qMWSGmMuNOFjNvKDv3x3xpjDhk0PmhUBzAme114QMX5Uh0swyO7mD+c0v
UtIAoDKvRFyhR5rrEqLnVO3qpXxkk3i2++lrpNx7UOefc3idx/VT5Vk/MNjsqMKdJ78mMM5HwO1k
5bcqwIgWd80G29Pia0mW4LYZWBrIYmE0DDOmJMmVxkT06si8pjykek7pzKiJI7w4fQXil7j9z7Si
NTOz+jEogTj9qN8BWuDOG4uHwOXV69llm6mg8W58eT0RcPbBTfrLFkqKDPCgp+1tcDj6c+fyjaTq
YX7JEzFuD3E/Ml6HlmfXHEaNw9gBe3CU0sQlHTrixhi+gOsxU6W4N/gnXY6Bdh/W57njVhq9/eAE
oBFZTTPSR96VtLNPizNeJVjbH+KR+TPaL9DPXE37uYameEEXCyV4Nt3i7P0JKVgTQh4MsYI7jI0F
UNCBWUSiuHXqvLxK0NGu8ssmJi/9TXKvG6ul/9AX/y8vLlRSPHnBdYkwej2ecBVTyEVhNmw6lTp4
Y7AzbedZNTzhoB+fZg8yfuwcQ77jBtuUXzleoE3UXRtOghkP8506BYc008xaeT4HkBlN3dbqAFLf
f4T6Cb06e0IPY2eCuZjbXKK5/n32wPZcLBMC3ylJ4NVgbr3VASjWLF+oKE0CENuHVFTOB5/6xpKU
7oqaH4/hAORKE/P+fHHSHkuUrsjk6QLrZP0CnoH4UX/2mHDCQjXM7pBm8owjrIHjKeu3Rmd/MCD8
+2UIxkfasBFj11eXgWwjo5UWxtEi3JU5KkJ8U1xbjCOhO+Oa0nq7IkzQxKOiy5IJt5sh+8DZ3/Pf
HjXg/hAQ8ZMhi/kfSs+/jv/cnqQriso4YqhDEdfQMJdj/hJGvPCzAWDVajC0Iov4IQzi/sYRQ7R1
3O586fEX4kEIrLEfkqZfdn4MeJg7QfRYM0TYpDMSrGyKrnVL3zVs8xCN05VpcLgor6HYKSradtxb
OAsaVD7dL2PCTgra4JruhRjSLkDLUyLZhQJzQkNynTvJfdG0C8lcICoogUGx6E9vJqIiWZ9kcOZg
0dix79vErLetKx4uYK5Isudm4eBcYAKuxBi328vrdun7ssb4gcwIuExTeaq5o2EY2OFnm7/z4kRi
GTG0h740urVqHdKqHVhypqI8q/Nk2SXUwztFgbBuyFxao4COT2ZcAwAVvbsR0LHMjBBKx2ypPaB7
9glazZbtfLI7hpSLnWyczO+vLpAp5HNQEZwrXa+tQLbxXrBIbEZ89MkX1WawZXy0Mn54YQEg66pV
IbHa49w+b8peBStjHjduXr3AGj+UjnHvVE6zJr7RwH0cFWPkHSbX/lknAiayjsSyR0yYZv8nXnYW
12g/6nxVLwngxPcTotc0VCtSHFa+32xjGmON0QQ5NAXDtglNHj/7wL62iJItU3701BQNQF4MEKVJ
SKmDZ7twbzC6Mjbz6N1hO6Trifq7k8Cu9JWeBjSg01BQcAxSuuL2CLqb3SneF34SUXJG6RZJxNox
x6sGgS7vy9cpAncalzsxh+BqQ/kT+X2+oi04ukF3hUju++A2W72iskRuYcGQyo7hgwyCZxGI+KuO
n1tXfW5sqoZh2zg7+xprsGIajg0jjEbKb+bCi9tE9VVW1GfTIdwxMpds2+vVQNTHI2lZUERHFohM
o+4+aMyHKrbVhpSDr5ObWzvc6QtoRwgqsrh66bN6WzaCJx3Exk3jR3pmCqW/ilKxgyf+q5h1QarC
8YbHbOwYaeb7MVL2vpnJqAtx9tgp02E4r0Eow0Von6EQzEdGYL0etIsOyupYDsk9KpJ2o0klllqs
LRnHa0DZn2GXc64l420ehgjtiKEwcO2QrrOrVHnbmsvvuoSbhx1PSORg9SWwEbEPPXQTe+Jbtw+O
JiKyaq29Y/XBVbl0434KML9wSxz1GiOBs1Vk5I6lskaoJjx/m3m3soCkkMV1jFJjae78BvNJFXo1
4apZjUUc6TaZF14VDCA2aQynI7TJIIaMekKD6v5M4tHZESwSfZnCxsTGcu6RjUQ/Gis0r/thIDld
JAbhObG6kmUh9qOqXoy5fEitymIcrEWfuKzcQCJnio299KfakfeT5RaH2k6uvbGDboxLxlqmMTnY
mvHnt4O4aQy/2qD+59sJ49NcluG+8upPIs6zX0Gr4KBAulnPdkPce1E3PxPXVvvQrLyVV5EtFfWT
vULWeuWNFqR2m0PeDh7bCby9L/kMh4EjXQ7rtiwBSdNmGY9ZOsgnBAjuCiv9nVlpQWIpnVXigTdY
ltYUMG9N9BTLHzRgKgeyfDB0zdx5a5vJbeNiZxpl+w68n4QpX8KqM3/Vrbq1ZuchMLB9Swh0cqrw
2k2z23rMeRmrtbRrf1Nm6gFzwBNtRIwAiKEmfiPlRi7h71rEN5U53l0mA7kD5KPGKl2ni3Wl3cHw
HBIPvs8w0lBGwC7R055VQu2MhYHVbDMFyjseadbgx1DOX0kZ2fU9dWmjGHoXEO7Amr5fOlxHjQIH
rNRf5QTGMkczVsAvdxVlPjhR0K8NAR+l8spPPiWKk06Upk76vUjYZGqF5t7wUhDwUB4DeyAEfWS1
lJwLGEDdhwqIqdEjMNYzup8KkvEMITP027PnwAbsGvOs2ALXE1vCrQaV2yYSXy4830rLVfzZh0iL
c/3nUYj72IHcmAYcPcz2kefAT9JN5jAxR2rcfNlNBSWi5kLPE0ZFwm/Ctedp1mEfFay/vFtHrnkq
pnpHHtFne6i+sNuVGyPpw22mrFsRTncKvGlNzDXqCfiLqxDPsb5COnuBz3yLSVYWcQgEybPrFS+4
5y27CnMFRuTsTeRhZtvJqc9EVzDNJPe7dv0M1C37bGTQsuakWRu9u8Z681s8lE84dnNd3SGoO0KT
LLmFskYJMLboO3XYuymRnAdlsO0n6B19an8Ks+XI1P22GIq7DFoEcX/u53A02BfjBUssBu3dxMh9
MnE6taV5h3sc49LU38/6bxpcp3ZF1Beb3vwNl/Uu9e37ZQz2mMY8dslir/VIv3H4CXnqVLug6Zi1
yzzcJT79qGaWmjCIUdPa6xlnkt2SZi9mbUywQNqzhkso6o2D9tvRo0FZ0CEX7A0H/JjvF8ZgrCNu
ocWILkEOsnUrdQTtRKcAOCljZltuRSp52RoPvqluIAwzhbXo9Rab5tRp5cuESgbaWi+ZEyNG8YmT
6CgrNvpCUv1aLEUOE0beB5wwm3YZ2CEHPUbTTlORYqVkBSB/Y7IlFAnFudI2VVNrb1PItSgWoSjX
9CSdz5cWVYa5i2YAo0Q6DwnzcMXTb9AdQb6qz5eXwiAuMitCdm1d7AAodVsfRz8IKIxMZ86YrVLR
Y1WV81NasT40cS71QHfcIH2+UHcvs/QstB4mzTqTrf1QptRrGFLeehEcAwuOOYYz/W1fT+fZgoxr
MV7fkEzWbqDDsE9a7NFW0nwzQWsY1Rprqy/P5PExYqk/M0q8ammUEtP4IWZMNCC+QR8c7pgU4PwS
cWcxGTy0aTTiAPS7ISbSSmD3orUiqZs1zNfBbCPrryKg4m0zMcZjphdv7XI5TTgzFDU1ozWqh9Bu
p21MgvlqEvPWJyb6MvzGejbcaxMRX8zgJGHarOcquPclwsXGUHfQHQ64wWZbf9JEYd0zXjCQAcvy
lTXVQCqh6neNY0PU8SOAXudEdX8ePWvjT+LUusZtXHSgySbJ0wabgOnlN/FU38HARpUYeGs5Fk99
q74oXopqcAssgvr7MOhi5HrBow8NYGyA3s2CpVf0nA+xalnBhfcyITfb2wsTRauFaK7Z3dFiG1v4
Dcbhcp7QNPBqtTyoGUvnT7IGCY6lH98bbv2fXyfKbYw8izg5XMa+M1o4fCIRVup3a5rJOpGV/Q+i
9f8FzB8KmF1CwxjX/78FzMdExzz8Lrqkm69+/a//EaLDufyX/xIvE1INDkimGFkSNPN0if8pXnbM
/wgcdBaEznkkk5lAyP8VX+38By11gM+4ph3DQAUg+L/iZR/WFOIo13f/EUP/7//5R9Jf++rP/9Yy
XVrlPzt4VNLQx9DG6CS+1+bKnTK7yZ61xMTNeD2xYM2j3FpnwDWrzg83omsZPnD0eyaWUS3B2kyZ
vH4LyBBsiNP9Mnsm7UnCVlQ3LNPWv6eXu8TKJhaLwRtM3FnxIkssvDSQUWbC2meYnFuZba1qtTz9
696f/rnyf3+hN0oon3tGDjep7gxj7df6G3xvnMKxjOE0xv0nR6A9L6AujWaf/fdBCD6JsAZk5FZg
+68hvqyZXFgF43iSJrnL2fgJIcaXxncPUTx/wZz6ELtq+lQU4lA0qDxp8j7gsL7FGMlJFzZ29IyA
8eZ+BT/4VtKCrZAblU3lXdP0B/wBf7GF3SsXMwOn+s8M+z/enX/f2r/gHVpdhg4R/pDt8Ur/Cbv0
xSRk03NvkWlc28x4cfOB2tXXkDRm26shQtaHurPSnS6lmib+7qEQfv/5ird4h39RcwHosi2zav68
iMWNm9pNLPqLQGgVzoAIMJ+1cybVND2Lys07w1SHfiqx0stv1aBPfIxfQML8R63zceX4jfPPcyFy
N3N/mLDPkVO4dbN0WRNXdi6S5WeET1LtD7ftKHZ1g18usbRrC68s1vrJStLrieB2zFKTa6Yu13ai
S4M++t6K+rYlODRZkNFHaF3f//ZvcUH95QMG7q4DtPz6kQeYs7pG5fSnwCtPc9Vet6m3QSW1TxsD
/4orUw2fNMfn/U99E8lFOkZgon1Bi4q57ht6EiVbUxd4PZ6WfrqpRw8993LscUsbQ/+a8n4Xjicc
0B49BQFO7Pz5dvT/D3vn1Rw3dm7RXwQXcnjtRudmsxlEinpBUSSFHA/CAX79XYe2yzPSeFR+v1Wu
scejYQDQOF/Ye23t0I7NJoDViC3JwLMPQxmzSn/jCsQtMts2nP0UIlZYE+0A1OeqF78Z/3+u/396
ufGCNdlRoMzw+cufn5WysXOKwaa/Bon+Bec5J/+msGeWLbARhfMoY/spmeu1b5CEiaEfYpqzrap5
2+fZOYMUSabW/d9fSxIG/uIVhV6H8BweFfvXvDlzZMCdodq6VkvWv83j8N1t2oMQ7cnyeyD/xdlU
wRKd8dXp3Qe4nGdBBMs0vgg7mbfFRLtnmMkmTrRHS6KniowwiW7Hyr/BcXWfVQWKOOPUl7AVbXBj
cw/O26urved0N4pkqRLkpnZ+b7N6p+E697L6wD7+fmm6blN12hsp6oQW4+H3KdrSIaH4NzZts5x8
pz8kc3YYxnpvtM5rCQzGbDy8IMyZi3zHi+6EwW41dNE5p4WYk/iLLwFaNJg2FClGW1AyWC1ZyN0b
iQJ73dB2gnFd2YOGrOwMSh7K0qkyQmcsqDNtjiNtvGf1eetS9tXp18qzUYMZ97qdnhsQvL4Fsdkc
4Fs1nnNvFOatiubJzOnJUPwBHVhO332XeXuYkTwG9XifjuW30R126LzBavIOAegBXDQOhZetEzt4
auP4Cy3/W5JV194u3gIFbfStfL/gclFhI2wriWnCMudeGOve2laHv1e7E/oVqOnGHjVkdKiYpnEF
MqREFIMJw3AfIapdl8QkpCDHExQR9JpqsOED1n3MM4/5qJ8k32s1lX0V0mlbGRntHklHi/7cL1q+
tqZiO/rGKUnnVOknz35u7IwYXpQFnFTr9HRjOsSyZOKs2fV9UfCIOfpjP2GZbA/s6pC88em09COI
150Bx9iLWmYD8NfY95yWiW+e+9Y+baKbWumYPRrzZi4/fA1jkFGGkVffEHmOt09Hu+I2wVsmol2R
Vd+WSvsws67YaoYZTuRnMD52B//DLYHNylcxNocS7mDWDlfQa/ve1k/+pJ+dXkdt0tJp0cAdqwZA
Vr4Vo1xX46b17+PFY7IjEUWIxjiwvD3P0Mhx+R2KadxQcR8lAi+mDvt0FgdfFsx4mV4m5OCI+r2y
R7qN+hJEhOWYAaKVmaHvh5eNPXujaAOtamWnmBN7BGxQ1BS+edDHzSw4ThmaFX62n/ruISBmjETG
/aB5GwsQrYEVWtNN8Nlomvzm0vnJdsqM3RRMobA90orGI6bnVZMsFwP3CqZoPpL2WUKKaIn3iQ3j
Cz7ZO7MbL6W97Hw3SdDZMS6vVCQwhjJULiucqAvrvPGSG6AuRu0WzN5TkQYvY+o8F5LRAf8/Uvet
FbtcW4CQdfnmOv7BAcWIiWEXtKDj4TU0pX+EObsyF3hyZbUjRH0XV8OxA4cVm4TbJuNzBaNk5U8g
zIBI+XLtGRmxJ+IUV8m3PJmfoSDfy9HYj375rffWyDSIJ5g2o1btk5pJsw7eYlRoaq3fTdZzO8tH
vYs2dRt96akG4Ylvzbi9L+dXtwa61WiPLQaKyLW3bv4FNfVdXpA+KnprLeILt4M+q8NrFrnHnPyx
PHJfXCzkjOWCr3RhB6G9a/a49wrrxi0Mbtb44GYBFhIPm0rUwciD5bX34oXdT3ViIv+t8SJmSd6j
LlAIgBO8RoyXVhbrQR9awjrvzWrtlWReF929RTscZ9X3pIde1jiAzpIbXrrPZTxSTch1tCDlypxo
X6veLi70O7OeUC5bd0PKrntmNgh0rDz6vbWxrQVRPj6foEMe6UEWG7vg1Pe8m9R6NencS2JW5xKJ
IBaFs4k2a+Nm8xeHEowRK7OQOIL8YEXQOrD3iWk+MCK+9wRQm8yZ1p0EjAJme5C0fg0f1wE1LMi5
ZJ3E0SUdPsYy2RY6L3SG0peotViU9g/CC977iJdPJ6wjrN97z8vOI5MniCHGpiiK78y1nhwO6ijv
4eI9DnZrrzrPjb5NMb4hyxNA+gowI63tjBzg+VqLiSnpvEebNJjIcBAHw3sbBs3lHbuR0Gzd6NYt
kTGMfdHzZtGvjPdeM8teDx1gHHe6x/tP2sbY3ro6e8pWVm9mmb32g3jO04qhiXMZBvcDucc21jGh
xaoZr5r71mGOkwaYIaXyEKHrRxnlGvmLOZSggC25X2T8A/T1qXT0bZWVd7zOj9aS7QpmpStjbADs
w/rV2/6ZbQdOumy+ZZjwDImwDxvgbessyfZ+rfG6zIHRuODiYMp90WW/bzSLK7IcpwYjpVfCl26W
vSmjEN5BPhJWkFdia1t0IgUNSF7nr5azPM05fzKvQqvTrjJQ0e7+och1CPIxCyq9/1I6yXutAXbT
S/0udiVJ8cO9mdHIlOb8wAjXWwkcNqulSX80jvWoASW1SmPv5Mt7J8WFGLchFCSxrFUYcNfjLhyy
VzPF87Mkmb+vxoQAkuxkMOXOTWoENzFGSDFyn2XL1arkDeUJqR1N92g1e1vEd5o7PiCTUONH9NEy
3oyjxQCWD1hpICu0+i8ynzf+YKEzJx2MkGr03w1DVyzafklygmWe7STaLIv+RUMyTYzkqEDVNscM
5MBHL5XP1bj8SOoipK7GiktEQ+p2G9y+h6DizZQPNZ1GuYGd9Sw5ygDpX3xHY8c5hdHos6EKHhxG
hXqlwsST5EfLYDC0s0lfcZ55ioz7oHO9pl7bCls84Fa99QEaYbKzeXkN3a4ei5ciSMRa0ingkppJ
TwCWSLCCnXyv3eGhae0bWS4vJBkUbL3qKzihN9kII1RfeGnZgAUC8mYjyysRtPmmz/QbZcrMItPZ
BFn+kvnYP33SYzQf4Ip6m05p8S1K3BvXaX74TGaZROvVtpmaIwx5xgo1JbQ9r9tKZ5zGBsDFsBiO
XYs3d5B3DPQeSR3xD/oY3XZJ+hEtNopqv7gZIB6vHG25Gr7Hvfmazc5b0PrZJS3IW5Cp0FetOfmr
UQXz1MwmYTQHEP1zhxUOfdM6SoaPYrF+jFH2uMRky8imvcxLDNU5Hp+i2j0gmGhXQHf2ZFKFcLlL
5N3zLbkx257hQdHOF4JSrszHHo0c1CgrQGCHXLgMFejot+/ARY5V6a0bN3+s1etRgKJZja62dzBP
NU1ytgSrT92urz4yEViNdBlGvkWBf/Y0NprBskBdJUVkvSAS3loB6ScolsPImmHr6ofO7J4blQ75
CWBNePehmfDL0lkZZXXQJS7nIImnvTIAfiIukY5cATCkO67idcjBAYplcviRYEhVdNU08U7zXaZt
cPaS6Evu1AvBb/LTgammHTVQYKuvYHwF1FR1FL1wpiKqNDNuxmcZqZwNLVgtPhz8XG7aJWe6PIrj
tCboerFY3sfanmtQ4IKJy7VtZQ7vzYpnHI8wYHwSM2wrIQNPDRjhcCdSN5mp8DGqI573RdG56rJO
dw6E3LDlHFrXDJLwNnqP2Uwsgpb90B1HkaxAYjQaywheEaPy37A/nHdEtMw7lStQjGr8zz8j3BVT
nM3J1oP+Wbcegx/DL88TjQn492/s/r99+paWgSokKMQhN/oTmmVnXcVqKd/YxEcVfBG7rK+N4/AW
avzcPmRR4u+XZTFDBf5b0y4BXO6n4Bi5fr+Oe6vY6pFThF064W2W/HB25lEea5l7yLnKh2UR80HG
6IPagV/Ek0BDW0JyVz2C9IPZ0/gjxPfZneQ/nN5rjxMvze0cDNoRuJu/M4q52yam2YdzZHR7bTba
EM3xheSL+wyGHfIfM2IrPS4bva4sikbyjF12X1NbdqFsAfdOibPDwnqMXedcmEtO8ekf2tLfk5Eo
91PGAtLWOGjdJGiORtDf5VV+M2NaXEF2usRibs6129/EIHEPgfDW5lT5azc2tFvdzXLG8uUYXJwY
xhYhoAzQ/Dk9mKK0cfxk8ivOq3hnNb4Xtkr8EQR1s8os86alqFnTI843DpS5m6SPkEUELsSQzom2
NaSdQyKHW60fMebFpoIT4A/m6g7oZ/LbuClA7PnUgcw4fnQabWJLWZpoU7nRCiJgCxdffya7JsyZ
Q+RD80402E2aGi+RQ+UpdfZkpdbBNUepDFY3uVi6Y30fTfvkjW1zZxvqKGCCxhYxMSDLK4d/nNrf
PbIut6LvkEJgqWR3W9FMqkLUTidJuA+ZiKim1KED/NyX1PmRlRkHWRPzo7X3uRZ1N4ZG2FTTsfGS
HO6noidQKAsMNicBtHRz5gOp+tGbdpBPWpdW+rr1Y/xmUoIl9OzxO3XOkT0sYSt8xoqk5qesbEmU
URmtSn2kFNE7uMS6n1GdImXUDAJxjSj5Xs6LfK0zz/lA/cuRVw4MBwf3aqByW4+zuAq/kwAXiV2A
T/c1hhVEejML/37w7nohXZWD9WIHfXSHG3Q8NYtcwD3mcVgXbnlwZwzflRvNR3JZAZ73Vhlvi6yx
SNWqi4gL7edvkJm8MEGr1zbOR21DmJ0K/FYG73SgHL2xLmfnu9uVjxJ0x0dRL+2lrnV6ywCqV9NN
2THVrXrjRovHEid7cSJzg0ynOVHukLRJ/7UuW5mFUYrQhzq/Iftair30g69LlmJga8ziZmGGskk1
8jY0c3bCvLWWJzcdl5U5Fq8ys78WSyxGjA1z85KIeDhFqZ8fS9Mu91aW8RYoMsJ2WmOl64Ja3KC6
W4LgqajlctF6pEYV1M/V1HA9Ah+Sbxul2cESHZwL4T7GudOFsYRti6LgKxZGHi6UqKshb4wv1UAq
AsD3CR9qZV9cOX0MpjxXWnX9+0GPyZLgJ20czy1IUMt0XSwq3k/DJ6fJE2YXSX9lBLVLHPfYAu3m
Uwhoq0b37B/glG+oU9nlIef0vnXOt561r8tnwY7o1PVdMABXk9m1IcW+FO6GfPl/mpb+f63z27UO
2BqbO/Lf1zo36fy6/Mql/ee/9u/VjvEP3ArKfw9QQPd8HoH/rHY8HT8SKxwm83jz/7PaMVn6sL/B
5wl6WdGN/7PaMf6Bk4D1kUf2OImrpvm/cGl/nX5C5eHL8+U88LSkaP95+mk4bTBFVNnX0osP3uKb
ezX9E1Q1mkPRMEj3EZLMk584R9TyX4yZ43OIvWs2zcN1SGoKQdsn0bTn///DlfyrJY3NL/nnD4cP
pt72gkD3dR1y7k9TfF4ZUYJkLrk6mUx3bpq4ePcS59YsyRcZqIs/XX4wGnA0txQitE4/5k4vDpK8
wDA1KFdSdh+QuYZh+xlJ+snXSTvx1gy89AY22StVbI1G1WxMl2JkVIc/HjIyfdoiYMVcD0+dRXmA
GZxShdprI7ri22fJU9LktjZxq02EDagFB7BKOupMyFr7RXMf3YZZJnuzk4n7YWOaTLvaQIpncqzc
taZqjs9vxCGmIWbQQ7dFEjYKXz5rrZ6GDP+I9EnJSvssA02+bWWr5DSdD/7MqFIJo6RMThDyX7EE
vytqnyaRbqD6XWu1+RwXpnb0BjjzcZ8/W0F2aEanXCcaFrvBYD4xE9BTd4qxhy1+Zze6cfZHXi/2
7Kv0PMIlc1qU3TR0/UZfKNPaEq2BrPnbKVvgJ2BeJ2K6Nw86r/qNzKx2M8xFdqN1Lce+tPy12r+t
6nHqyCzq0eNVlSkvziBx3WejcXYGJraNm34JkDLtBo2wIt1N2BOQXMbN99dZHekXAq7H9VAgrBIu
ig4twpo0THqwjpH1Qp8pGI0Nndwu/SL3jK+IxSEcbNXMUbstM/281JJDQ2kRBTrJA+K4nRG0Nkc2
gr/4eRbcuiKLnoxUu6aGBVuF9A4sQ8Ja+1j7UUajOc05Bwm6giRljcmwS6ZY37tVNK8l1nhkZ6Ty
fMoFC8/53hICQpqIt9csjwQ6IGkhm2FUAuoLeXDLGO0iOLWI9XEFqmtHcSP83ui3OdWjg68N8l1n
HIXZygtF3vKckUey8fBYIb1IvhSQsyzLFGvbBE7XzgAiOmW0Rdnb01ACScxMC2Wf/Q79IwoLb6x2
Xdp8bQzz1Qfft3KHsgTWwjKWZY7k5M/sdRUY59oUqiHjmI1pqmSOuz9HvdmU3+ohuS8a3T+4DvoP
1xbBDqAzU3nVqaWKX9HlYkQxhsgG6HS1w8ob4WQm59G5Us9F61HBT+pc7w5+YlxzUdzMefKFrCA7
7M22WIsWRVqcth+9HDfFoAGPtDKeO2T8koqffBT4BaLP3Z1ZdMwTiKDqevBvI0czbN2PeITLV6pT
u0ttkovmaDyWkCN2MUoi6vvqa10O8TZRJ79PCWCrWoCVfHqIVH3AZAyhh6oZ4oHqoUFoTAyE9wS9
JAkFEKxwsLESMwLedKAWaFF5qEq5AJatrP60EN73Un6WLDPFC1al13TCCiCKdnlayt4JM1Xr6Krq
kar+0VUlNFMSdZYt9p2qkjRVL1WqcppVDWWoaipQdZWrCiw9fkkTQQSKqr0Kt8oYIOMuZ3pBoalq
tMIx5YdH2VZRvmFgJH5eVXRS1XZE7gBcm8yPqPL07WgF75EJO7yOWI3yOh0YT/r6NsUlpnD+Vw9Q
OO9HElIrg1Z96u9ak7xCX18IJ7Hq6lRmszzGbO7O5PMSYpNV7s0i2btkE8YVukkdU4/7mSKI/bLE
n5QkOL8Ko2hVlWuFeicK/JSuu8uNihDXKuZFl4/VurSnkyPSDiYhEnBL8KCK3jXeSkueqqhL4YiD
0xlsVJN+jfY1QkCJa5tdwyiSGJ5s+oTOzLwEZsuHxMNOVMz1iRoTRa1QCT+cZezdK15Y4GPyvXQH
ey1yegWysipGw+P3hRADaLULLV0p350pJjdsGA20vTrBrvA4aajxONreh1W7DN9geTIIGzXChzzm
I3lnc9+8/oxj3VoVKIFCjJHONYu9/hFV0ouVppt6MjuSaMf7PsrqayLyPUgQnYYxumRmkuzhMGqQ
jRPi03ryZ4cWYkLtyu4aB9MtAYv8WjLZDq78miSk/g1LdXFS7+zHV0IlC0J3svE8ez4bDAO1KazF
N94lYuvjRuTvEANbZEZgPuoeoyz9niXstXpUgaHB/9xlo+x4aFF0JtwTEGEjA4NhLnmCvORAWEn5
pXIIpZiWAkKVYH81lI6JyYyGnWTT0HJRPJO21RsraXTeCn1ffMpRqqzdOo+uqQO6BdRkNZ+QMu1x
h7xkRJoilkZpbYJfCgNU3aDD+bhlU3Pj+wn0hTy2di7Am6eM+3DOA69mvtwQz9ihngMD88obbtjS
+X+NTYcsK09zDjbtO7G4HgeeZg7rxGXoNMbxE3uIS2SJB2PsHHabH0mnDzhd0zfPUe4HXWzzIRen
PnHlIc6kG3bBbNxKL5HIg+Hs4bs5+uTGbEi15t1i9cy0jdesYJtjS+3dnodttvhiR3hVuWZOH7JD
eo/TYd5Pk/2kshNJGEpW9mAh4CuguvMGH9WGiRGPPPSJg6C1ES+uWaJdFIsFoYk4kcp8KC1evGwN
3fWkze+scMTON/to1xRJdYiYBh2hwbldp3Q65LtQ35m7ORIPWrGcsozHes4DNyyAO+zqqUeNKeOd
qTM/ZTHFDbRICwmwx2A37yWiARTHS07I9qxxJFmD05AlQhdmZg1gvlKjN7GsvU5UYscnW2mX2ztF
GpsWxpxo79Dtq8Xh54AVzAIAWPUPookCqB6Y1sGo+epDXCFEijm00ikmtp/uNfLGcFjwR8fe0u5r
qeAAJV+oWQhqnHkmQzdRVV+sojAdkOKfpef/dzy/73hQG2CA/O8dz+k1rkWSlj+p2TCxqn/vPy2P
shuZyEF8lCBoG/6TxGEpMzSNzb97oX+L2cx/WIbxL/Wb+jf+pWQzvX/wZ2mPkFHproGN7H9pd35V
Vdi0VfiIQWAHlmP/1FGk7Ii8aC6a23HB/9L2qFKSZdS/L+go//kM/VchlNI5/VlWAtiZ1s6mtUIF
Zf70rRIcD55GmvSty+5xSp/Ytox3qR255yzD9abN+vTFZF75G8LIrw0dv51u4LVV8wRH/6Ry/MHq
lbKwimLDzm9T4tepr6m0ZQMbxTbEdJDa8tKncbmNJSuARBQ/pgBmg4bAkF4neXM4ZogQzVibdhpI
qwXfzB+elr/o6lT//NN1wQinJEJAaQNuxk8NpzVhmAc3593yrnFOn16xuc+YnOk5fgRVLhcWUuXP
ktV1KSujIJG3Sy+d06iqQJMtEEx1hNslyP8NVD3Q+gv/oGypLMcsC3ZFWibvKWG58zrKkP9XpkNl
C1rrhAYbQIw5LXeDThNjmD1f1UPUrPHU3vOzUY+W0ts5Xt9vqrkKdno/MP7s03TPn32cnD67RPb4
1Ip4uWG3vxw1om1/8+jwwfn5EqHzRMAFgtB0rJ8BB63w5gwsvnbrq5anTp0D6YqPf38fnF8/Cj6S
UiUMZL7g//J8mqPfpSMMvutnJ+pJ7XtUFXv4yucp8p/SwmrWtoEd0RuqtSaSVwewYRpbm1EwLQz6
vR0XF49EhzgP3oVT31uEcE6CEeai12FS8W6fp8usB/u+cWN2uT0rIclQdblrJvoTKaZ7+h2qsZkE
Oq3byJxgQt8pQxEsd5IGlLPLOJURia56dp6LxL+3M6Mj6Rr30QCc3XMIPgQYuI7dUax7tVXXoaJa
7XQ1IajFacGcc2SHOo3PxDU7vzEmG78qK7mAwF2AH2K4JH+Ku/iHDxpWKOLbXUe7nTv2TUKlQ3s6
Tkb8kWvpEIutgFYzLLhtvmRvgpni0XBngrdRxG8zQK+hLPtjEZMJ7NQEL8J8+t0IhbfkXzxKOO8D
FngKQfGzFhATDzaTyoluAe7M267v3a1hNBqhapRbQMJV+rS814L824hBnm0qGT+lbK5+Tms3EcQe
8ZCyuWyf8cJMYZDX58xvz2ma5yt7yV4rG5ODPYr7GZBTCKL1kaxg9kozrjelHfGsmQQj1P/r0kGZ
MrrvjlW04ZgTAz3Z47SiXiY4wCnTC60QkWpQKNHgMMloR/iJSMsicKf4FM/4N7+7WmkhBUjTrSui
pxnoDBtbEmyKAOoxjPDLZzWSFFO4DDWNBbG5uLy9b9ZS0onGJIKk6ZuK2Es8Cs0s8jYpOquVAcru
WDd8tYmVsOujKkOo8a+IWqXwq2Zi2Ek89T/1aX6CK1UGREKm3gyyrmB7TgLuemGxXbNjJA8oeYhH
Ol+rJy3azy8xS5T14iZuKKuGjFlZnpFGX62gQtU18Eoap/qSk1RHU1t8c5opuplH90ZLsh+fBRMT
ozekwSRqim8ycR7+/lXwVw+ySqbiPxachp9fN3RznlHBpLytZiSPi8d0qHCSGpEshLmJ9MgQzM3v
oEx/9Y6jCQRLRQgCU1A1+/vDp6cZJNhwgS3abBqCOFU2zlADfvz7X81RH8I/n8K+R7XhKlUqpNGf
TeCiW5JxijvnVhs7wntNQpI0dp5HqbH6qVQY5yQRHvQ4gVcON/GeaK2ed1raMamYt8OY7oPad88m
JlREAC1naTds0t7uDlpMLABDw80o5/g5HnEJGjw6YZCwcI478meGuo3XvWuBLjSHZp1bjIFIv0D0
lnPPgZVVu6iPwKFEsE1Egt3NbyXnL4GwCLliD5+jmaMIy8lq9zF+sjmi9lcjHnfpq10NDnQnrGY8
B7H3UktsTAkxLX4FefTvL+NfiLoR9lJV8FcE1b9Y+BM2bjF9j3HLY+uhPSN+fotXXtu4btsdUg/f
kRtTQhG7o79VQTtvStuZbovONH4j7aZU+OWWKqBW4DBLR2Pu/lxAYL+02qFroSMDudrnPpQ9N2fK
01aL3GQe09Gmcx5th/tBUvixHdLk3kz9iUWPdV4s8tFr2b9NmR1vkt6DjID9FxPFfCDs+GjlGXrQ
UT6KUQwkaNv9gdhkfs+mGQ7NYCZAY3IPjWNh3vWpGb0IdGVAS2YglsLNV0QWdKe59nAFSqRYQyzv
HM0oN1E8HiIthy+IVIIFPDKBQj0JbYq13BXGfO4dX8cnb5c7ILzPnS2HQ26K6RGIR7Bj5pCtzXTO
jz2Jnw+FjlswZbSTJnCbIaqa950JrTTKWJsKezxPbuJsO2+QV5KPWPjrWUHwjZ266FFnIjdEtQXW
2G9s0+FBRtPFaWuw/fz8lYqZIe8UcTtnNfMdCh64z2lr1kHfyOBGw3qO2zArKdZmpmb7wUIpgtO6
OHZL1NCboa7R0iRFvBKkZ/DjMoxUU0m0teSC02hGDmLTXDWfGNRuyJCydotqTHPVomYuOlN6VvOz
eVVtrDt72Y9Aq6djq/pcBIgR80V636mekHC27rpsuExjqj+4NMoEFFlrT/XOdS1fzFmSEqL6ajyd
rIq5nTktt6N6bycoGd3H2UnSllu0A2gCh23tRu+GTWBFYpfrXPXxDg29Q2Ofqw4f4/drSssvkNii
R1HxcJY8OmouMKsJgVCzgkRNDQY1P0DVxW5azRSabJ7Xht0RurN8TJnjbAlhekh8+yKW/MmYGGkN
vTesXTWwqC01na3Q0NgO6/RJlF+FGnBo91FsvrA4Wbtq+FF8zkHIGdbPnhqOaGpMAsShufRqdALp
yiBGrL5yEMd4cXC6dWJU3ouvhIW+CMYvi0GcQOobxqZivnYT+97M9l4Na4Qa28xqgFMWCnDd9Gic
aL/XfFzS0EHlC2MJJtOYGuZ9BAuPhyVHzKeZetgQrrf2nOagTw0sMK0IbtOhstGkuc9BPH7MuaHd
JOXgYt2untEZdneZ8AlJNnTyMBzr2erraMcOgQDzQS+2pcdhnpiCVAIhdmnQW4x60KwwGAkQXt/j
/tQ3Sereo0fmT/exd0TzJA7L4OoPaCkoKUy7zTjLcBQkQ/3eF7NxiGMsrmYwdIcMN95Or+L49Klu
qQucikqLAvgg2fWVkzzWZRKc0DpGORZ7kn/zqZpXvc3Qu0kGL6w62pahIJvAt08D+XQbZiLt2sU3
gEUd6bpmUiJVDJfWgYQ0gciBtKoM/UnXqDm6Y0yHYmESbPm3zPKXG8fOAAh0uIUeJhYH6OGC4QNE
pIq8oZgj38DfNWohQ8iuFrqBoPKI+bR79CbbWWfbESM62I4FMPjAnkDXOlDyhBxYu5gzusea9dar
N8TNa48rkJdXCYPbbSjlVkNDXBR2VfCulWUWT7Hbd4fBsvi3MsIAqefJtQbJxaIhomdfwXS4VFqZ
PUZ1oH+tiTA+mKgCtpXHvqX382rX5HZ5KGVCkjrA8c4C41VGNFjxwDFi5b2/NSdZhA2WR5FK3ukm
EiIBQWqXKgpIFfAWmiyzO3xSuvOWHo4JpHMCgMOh6JE4kfPzryKbo9lSNB7Z5o9yyPVtJrMOVSbI
Z0SW3Gh18RZ1gRvCKnYs57mB6jI2Ft9i7GD7gFWtt/BYtbClLjoKyusdyi62EwvfQgus6Giol7Ep
FESNw3hTK4BVhixzM48CC6bmL3s/8aebKS5rf92V/KaIV45jCjl/hn/KEu6Lr3mE4xUyGMJRdOml
tp0H0QfjRk+53a6tI32DdHeJKALXrsQYjQZ1xr8z5OuoQFHoGVhAEZRQXAqz/u7oT4Vn9quGme0G
CxDvOYW3CTAbb5Isr9axSL5Nfu/tvAjyWYfsKor6+6FexLNJ+fDPK+Ah+t3EIl3uTEwzK/IfuzDn
Av+zBvmszQfpT7fONNevbOLSUzT4TBqEP7M4xCgDRikCZEfkDIJW5Q7nijKrlZfOMRHY9HTtHYXO
rZUgC7ZYvWLwicR9PeoXUDBpyJwYF24gIRISMjLd2SO/xLiwPosEw886oCkefKd4ys1q2AhtDmWh
Z2Fb/SBONN40nfzQenZUsYsZ1kSkvKn90rrQnXls4XLjrpy5qU7GeaeXprt1yEhAdAI1goCoXeHO
xvmz9ff8IPjQ6/LcxA5SVkDEdK962LXLdNTE7D5AjoFkMrG1KrkAowk7k2tZ7BcnTw+JjY4bkZvP
8y7icGmaiGddR1OjfJD1uI/nagiXCl2X36K86tg5TZNVs0q320dkYmJnp0bJEq6Njp9P7+d3Ckrq
U3vRn1rDmcNOlMS2DhMVyUgwLDcxW0v6Yyz4BI5O+FfywL7jNdJv2nmk9VbudZjX/omAknw388PS
t+v7sSGxihxGcHMKY+9MGmuMRiQ7V9e2je3+GOlVzzqlcGjVM898o8cnJxOMtYAahhPOMJRMVAxF
U2pXUXePjusS5th+VLAOV0uh5Ztl6B/93H3oo3I+RRUFLEJPbw/hAOwMnJV1SU79pZ9YkuWwVcJg
9p0X3W6mbe6PA6iKyActZIFwTqjdQYUylhZt8YDUa7odFC+PCFwN6X93Py06Bw3cFoqNRD/NFshV
f0k+7CQekTEGOWlV0tg6nFPvemT/IMs22P19yfxLU+W7TBlRdTBoVI5e1f/8ob9BHMyPacMpdGf3
UOWJec5FvdwUAUOvUWoWjVab/C45xLB+ro1Jq9ChBCnNCP/180yC3ZUWRJVmECyntvWcaTsj4eT7
LO4SgmV3nEHBipeS91jS3526nPLZblVzEZTF0+ee9e8vhPFLC+a7ypxsQnDD+PvLnKSrvTJF2Gfd
yrrIsTLVkROauGXXy5iMN5pVgORJbPIFtXwiiDfhvM+zIfz7n+IXTyTmactlwoxbGlOo/9OwhuAG
K0kt376NF86HQSw8w5716A4RhUsNA8AsOFpy1J3bRM+73/RPv3ojfYYvBjZD18YkB9Xqz0/DYM8x
8gNh3H6W1Z/tY6daAtl6D5EJVItEpB6OwSivzSScUxYwSdEydG0gwxEZwuTfzEwEw4L1CDFmM1L3
vnslkXm+fpYQvloIRsCbMqhd4Wd7aDNoeRgqzoop6ORvrucvTZjPVTR1z2PEbWEL/2mKC/i806qI
Funz+NTpPta6VYpbWxBfIQPOkr+/f79O2/6PuzNpbhTZ9vhXedF7KZiHRd+IZ0mWhyqrpu521YaQ
q9yAECAxw6d/v0S42kIeqi9eEE93c7vlTpGQnDx5zn8AQ6XLJi0FysMUtHo/2KjiN3y3WqF3yXZn
ErxbNw5IAkh81HAhEp99GJwdKIhU2cyw3G2W6UZa5s7mvez7BWiVO6nR/Ms2Y8h0SsYvX+MT90RF
i8+SsINCmK9/iXkRyZq/1/MVoNU1yK3sLJboFW/j3XVrGvOvf03D7VzXeXWoQfZ51kgj4c+q+dmq
ithVOT2mQFhUEVShb0XIiLzCk20bFkelFHCtmsHP8TrTYujHFjl2ZGsykbLVfhLfNNRz6yz+OEk+
crpRoeLJzcKEc3gRoCd87tp78h8g7WiEyMa5EUn7mQPZBx+Ggk0mkmy0x7EtoN2d6hRLAK4Galqd
v3yLWnZ9/5IhAgGkE95zlC+OXzs12u7JT8xiFU7i4KoRHi+Q8aNlK6KTGMZf1kYiEWo1HrN2B9kD
KnJypKPLrY8Y8lb/JGXmVYm9D+U97SL0GxcOFtIrUajmlwly/oij3SNs28C9wgFjm5KMvTwLgfU7
rmFZJpEL0WM2DSEd31v6mzJ1ZZTSlNXOTkoSIRauW1nKOy/TnWvPpmanBxFg1klxQasYX6qiWtqO
E13INWiwuIzlO9T/0ptE01HQnIC/klMHgVjwfZ/29OlmcUC7lU31DFZUgKaOCI4wqWpDqyAWyihQ
ucpEv8gQg1sGNqecWrzgGyW8Q/5EJffV/kh3UYN2JJCjzTa+8tXJX+iShYgDVjYIIbxHdPzMfeq5
y6YpEwSHaEvRHBM7k4vZr3hrJ6hRf/JrHGyMYBNeTNK8JnQZugrWDCiLB6D6MnKxp5NUA8IBIuUL
WkYTvGNT57O6hxdQ5QVCYMmeVFvk27VGQpK4/L8sAtT98lNp73pvbbGjcLbRSWXQduitrRTJ5gAK
swFXREdKONwiJbaLi0VuoShq7/x55tDmw7TIO9/XnP5UShGLDdxgGp31K+8m3rEna4TzuQUm1DSI
k4oq1tCjdENPN8rWIQtZgapGokdg06SsITPeK3QC4ZIsXH/yLZ3470ph56BsOKQUQmkylwDUtQCy
tihVQB1+pxbktagMopZE4W+5d1gQbRnKS4V7xFbJLyjdp0vVjdGiohoBahBQwGQPg0rSUNSvdxMA
0/hdxcjTXNmhRKs1OPdB5Mxl3ZZuduj3zO005yQbSMEVMqQ8/ta4RWroCYJ9nzk1LlCtQ3PsBiS1
ifu19CeOcdZiAast5K7Qj/eXsWjS7XNOX0bG6VaWgjsl5blnlpimLgFD2Debj3JVLyVhoVRRofuz
CuTN5VaCrhhT8eSUJJxnVONb5L23KCRRcEDjrT0oe3kevLMSU56zpMBcgve7afNkB59aBEzUmtq9
5i1MO7LOHXEwDPMtPYpAWxVBlS5td7+D7apF8IzUbJXCMkH6SL2doCp11shBuEg0K5yzvOzzdiNX
Q51c3YCokYtH4QLnv0ozGiU7z7ycpLG+8GQIKbUEUEsGIHudRCVvUeQar+zwpxkTUg60jWhA0jAH
I3y8ojYOzGwpC9JVaZMZpbaDfJKto+YXcuZNBC4RScGbgEL+VbPRwlf2e/UkkyWVV9ntNR1cNCu6
lzGZSoVAl7SPVpFtf7GQqMOjCPcTCEPOVcxR6xxfrwuYHwrG7154FmfhbYKL3zzlmHMWhNoFBNwY
tvUkQIJMRYXT1P9sSkSQ9ikLpirUZMU/pYs9jmmrGCLFpRRBPJWDnTP3dZZnmUbOFazw6HwDBfN8
p+xIEgFlUUYVtQLxTrwcUfonBl3SFZj3Os1EZICsviiNlddJ6nuuv4KjIL/f5BbFldSj6JC50ffQ
i+xF5FIgePlHT+AC4lcRpkWohfq+avWTltiNt1ltxh7HeR1kqw6LqvLQuwY0hi2cFeiY7yorUjsM
CIEybZGOnFk6QN5UyOxprgVqHO9i6sVx+CfAutcSPwH9ONr9xAXiX0LTweBUcHKkwUfDqTmc+6tI
FGC0iJNaFhscbmptCx4R+mwMmfoduEL9GmE0U7CxOVAqtXoX7Ytk4ZfptbqP9TlOJIAcAilexluw
usDNg2vgvO/23gawmN/cOwXN5gos36w1HW4xBqVw+9N2ZJueAmAb2bEt5ooU7jaekd8LPqCX4YmA
uSyAgVYMLxBpgCxO0dI2Jx3j9D/PDWrtlYIJBvVt7OZlQArks8lli1loZBOa2Z61iZERepAy6zxx
CYmODCq7PSlr0k77FtR6sbSiqvlo1AgNJkJ2rC3zGZr53tWlfKYk7mfTK/6ORXwFQ7BZFDsUlfK8
htGf1FSt3OI8zJFZV/3NX15cuhdpvaWkqzXzwtzUIChj5dPLK+zE7Fw8QAFiIHF/qk8eGoA3KcJ6
K8/XbBBdGMzlMop+FhNu9pMfydaD/hzk70143aiJqDEld9ZRalJstnjrVI0Ku0KXf+b6/tqp2INs
oKn8x2GFHVkCnDGSr7woXVD/eE3Cvn3tHu/zXD68RY6NoGl0TPd6gQgv3QJLFd+5cSWzfFdUcXjr
AmD7W9Y9TLRRYV/alMX/5FgSLXWJk6Q1YQFsQipzfpAhQhmjjaqhTExlvPhTxblvbtXo3e1IBVBT
NalHOl8kIVToSOSdVQIH0hT5ZFxQnczKZjMv4AJzgrCuAs1TPmRpk84KxBfPjYRypq3X9M4Bx+M9
aTdINqrI18ToVvoSDUpXpxDZWjZtZWkyR9oumG0idbeI0Q5dZm4l3YKEDf4o6Xe/z7eSdLsRCV4L
vJFNV70MrHz/iiSV+sQrTZUCUSwFfAugr94tTVV5I8UV6k+TfYRZu4dmNJrzDWUJX6ZjY380Q93A
EJdcfAe58KJqctpX/ibycXiSQD5GUfhNKkm+g7jBs1ok7UFqoS8coKYMSiS/QAPDW25KBfWA2A7n
uVDNjHIf8/DMXMVNINgZ+/jaC33nKqNjslB3anBtKIFFMxV2N0KXFPxBT0F8o0P3yivRz+hZU6aO
OBo1GioCRn9vTfEFckwQ+jdBMwHmonBUkkomSJ1TET6DulVWHwgs+jVd4U96UfmwTuwvirCHIHc3
QHNnH6GMssT8FD0I7y9d2n9NPGdG1RdJMev7Niu3lxqszp0Hd54EKJfRWn5lGif2DlQAFOBtCMOp
Mo3a/uZRGvhvJGg9rwqS4Zkzya8B2nwpGu1dgKXbslWKzHlf37fQf1kR4sX1BJSDX5ULHa90+MiG
f9XSeKhcVx80UUOsXNjHmBDO/YgcMPWDdGZ7eXpWKrtCQEk3Z3uFmqsGC/UsgKV/FgEADU31cyVS
W79xpOVkEhfLBCGqG7Uw4eTukYyFxuPPGtFHt8Mg5GDgsjk4DSwcbFhRrsP0pMbnZr5Nqu8aaLRZ
iT5ysjOIM7LzNUwFEUasNNUh+IoXWoJj8l6t1OttYAGmcaXmdmfzG6WKBDfcigDhLdHYmdBWDJj2
BbLkAJ+KHH8hP/MvKGFns6COv6b0ZJeGJzTU9T29iWqHFjCQEejcO0ECgFZPljjfiYZEiLXp5zZS
xKIvc2gH2Yhwgq3M7/E1KD+kUq5fR/FmfzVBu/Yywapz6eGSdBNgcfKVcvI6mIA1aHemsPHvWltb
W6cN4wqHpNiMs0WqOfanPSWdM0ODcx/VlzS/6vdbhy54jN2QwZX+ISeU96Ewr9FBN68bCryLomba
bT1xkrvkT02pfMJIw/tYVgEiNhsy8NLalws6NxY2AIS51meuaXbvUhOtpcIvFTzPld23reUgv7Yz
4XCZNL9V10HWAVmQWWrEt5tw+3ei7thA4sq89dPAX6aC/yLD5phVJbFRLisaXuJcGe0j+bZt+kgT
jgOt0egW5sBHxMDoWKBOa9mLRjWKC1u0LCN/K5RZtM9oM7vzvUdJThOl5iLe2Mxd0RG4MuR3rcxz
5hKdpJxOG1zvu23h1HMJ4/Ubrwa6LKtUy/3AkUHgx7fSNrzLBI0Jjjxy8L58rSRNuEwME4cl0WuL
c5peiWJHC2m7bajx5XdA3SaL3E+bpWGm1nkpUhPK2PYyEIWerYAh1fsAjhJCYujbYWdgi4yhyMlZ
9r6JHZIoiaEj1iDkwX+7tSB1lADF4E0ZmDjLjTXTYufCdxJEh/wNpsr7eHJmGdlNWQffi31a4ddS
3cZasgQiVQKfcn8UrvnRFwc2KUvQH1axajdTFcpEoZEo+V+wO103iE20seb/DSK7m8h8na1ZhYh8
fszvk/rTfZqT3z1IbYpvP8R+lH2J/7s/enmgTl70gPH+HucRFPhP964fR4+VR2UIo8f47vaS2ut9
aYTtmmnlP+5//001poauySInwtpKfH77n21M6eXwtayaU/YEzk3s+wDJH92a5yb/8rwOd/Hlvzm6
8vWP0I/mPhIA/vfs8dwFyZXN5Nfm3xvln/lr6lRRTYGchZYqPpxdH89fU6a0BrHbEjXZcd0Azk/6
4aIOOPafK/L08T87fVWbgnqlnqoiCvvE9PnewtCbEv3hRo/r+SOmSDZ2xG94Zv0/ewM0aUobR+FU
dlj9/fXP97TheDlEH44PhO9xrQLeTmF4NfA2qPZUR9/DMDmctx8W1tFrIE+52QIcPb750xoV/YtB
y0DMn7TXokZ2mD/zPJq/NKXtQAVLUce7DCj5D70N2pSmBBVCRAyeWgaqSrighkd1eqy3gaOY9Yub
4rNBQdWnskzxHQ2PdprCEPbxalAtvtew64LNJD5jDArCIXjoarAICqrJBnBYDHY/KEhT26JpDHNi
rLcBVtivpkjPrwZjauqERthvT8YGYofJDVBpo44vOBLV1cHB0ZqCdOAWiHTj8XvA5sh7IEM66j5j
mz+e1bTQuucyIEsy4TOC/FF7cYD5S7TqiBRC2WWUcYAAdqJ6829zJM4IREJMerEmPHxOloEG8UNV
8MZqP2NbBiJHOqXC/uvbgPYP/p7YMDzkise3AXMHADKQYIQq0NiSRLGXDU4SjalOXZDOEubz3YN+
HA7YFlFdh3R0SENGdVZ4ytTjXy8AzopQl2Eud9PvhUOVJJneiAb/amwLoAuEgzMCfQqZ1aaleTgN
CYri0QrQpqLTq4LOe1ggY3sRICsLVOOw04IBj51GJtC13vytqaRRoMOeY2wrANDB28ybLs9zh2Uy
IUj/IAy608NhuY0qDmASM3w/RNBNpFVQrY8fv2JTLOB/iBWPMx/Ai+iwMAfkQoQAAoClCvOg9nN8
D8iJEIkgRpIQd1+PKwR0oZBHNywG6FOKJaR+4o4exUBeArC0YPu6NGFskQC7KlLWN5i/TuXFArfa
rvWTrcCaGoYN2APpA/EZXU4kGzRuhy8CFEionz+ckPv7gT1VYewDuhrd0VCBqD14DWhTOgcEVPsh
I+q9CvoU1UdhzzW+dwCu8fCE2KQqauiEOoJKt8iPQoGF8ic4TugK44yFhALW5xucCwxM0U2gSYdp
9t8CcwoOFsg2GqjdXRrXlsDhlqs7ZCuDdkbQ6ZTQH3a+XnbAMdoma6C8OtqNgdPd4I4K00QUyAD1
2C3609vA7ijSJ1pt41oHXWrwBrsCcFudV4JTp/j0mgminoKpGlvn6HYF0VTFG3LotqiJQoFNnaC7
Af0lQFOVU6SEh+HYlgA3gHxlaFdRtFVBhAEM6yol/RVgsnEKSLQ6uhtweAdODFD/da1EoxZCJUgm
zXoI+kdbozHVLAUYsODxjCsKCDtX9uyB74DCBG3AdKQZx0kRInjIuUH1GuXMwVQMfvv1KShhugJU
3p959KwKDuICYjiuR08u313UoDRAgCnAuD+TFHKA5tkj5zfa5iEZu4CH8mwG3AaV85/QZnzoDvX3
AImumaGaMpqK7Wd0a6HtHQmq2LD7wF4IiRRaxjPpkCipwvQCoDi2O0AgpNY3GFOAs7VN7g8z5RAO
mOfRTqBPYUPSXfvn8DCuoCDwb7S2hq4Dch4UMg26J4fb0AOaCWtwE/a1PtZeYpcYvMXuAGdeOJ0/
vTsohEfkBfibccaFNj0YXkYVwDoIKCDtn14OKjVm3hh0TMZ5G7rlcDjDDdgmQBwBJlIEuKz99LcJ
0VMTwVNwycYWF3TAMW8QHlHOtWT600/fAG4QMF/BV2oXyugODITHg0XOsG0SyWjqsaRN3TbZryHh
lIP5O3Wk0ZbSBIJ68OvAZgmEgHTgmdxZAa4Nj1ceX+7MOmBzG1w7UaeIQVJUpmj6ZDxQBRaJIps6
unSpi4hvEBDQPCA1xvC3/fTOjyQKgJooHzw04H49Lv5CJ/Ynv2Hm+dsfLbPBv0+fIkA89wcPh4bT
7ztc/+WP338TxIWjPxREh8Nv37eUC/HP/zmC5LXcg0dfPnAR2t/p/vNugqc/ffRbD7N6+JcX/n2y
Tr57dftF3V3mzTqEH8FQd+vHtINDC/Wf6/j9t6OrfJQlvjTsBTTm+PGwHZh/6LjX62jtrsujK+4a
XYOHruPs+JIPh+Wh496sk6PL7RpTQ4f9vPaz9bGzQQeBGDryV4aN1qnnP35+ZIWHpupbjO7CLeoP
3sI4hw7+1zpY17278vOUN3TwL/ETQx/aS8OHDtDZPjGq6PKv4aN/h+zWf5wH5PDQsT97PvLkQf9x
HkDqbzC42x/5UMAbOvIKh/VeGGnPPaIsOnzsp9YgYBoy/MFj89I/jCL2GXHRtihmDx34xvdP38qu
hzx4bEJ2emo8eUAqvcXg0VHcJlE7YOCGDv2yYebPbfy/2yHF4P13EuUsQWoYet3XebgOe5vZzyLP
4MFjgsnDNR6WYJcXDx75ZbeegfcbL6CTFx50j6AUDb3wy3Kd3T8M092SA2dt8MhsCsHpZR+62IMH
vyMzCXrPssPTDx37Ig6Ctf+j9152hNbBg/vYfJ7ull1nd+joyzw6TqtomR7A5YNH9v/Oj5dJB8sY
OvB5HpzuwV2TY+jYyJCHvcXdFQKGjvy/cRgn/eV3oLwOHjo42Sc7FuXgkf2T8Nc11IeOLB7iyao+
nLlFv/4thj+62d3QnL6HDv0Fd5GjN70bmlLn8KGzrLdIusHt4YN/FjEkOlrch8EFkHzolb/3nxr4
DTK1FanUUQ7YXTP1oqHXLE5+bt5b4N3wVP6GDv+ZLfhhlLZIcuhAvroDP1X1+CnVMHumjvPqH1CN
EQN/396vk//8HwAAAP//</cx:binary>
              </cx:geoCache>
            </cx:geography>
          </cx:layoutPr>
          <cx:valueColors>
            <cx:minColor>
              <a:srgbClr val="EE0000"/>
            </cx:minColor>
            <cx:midColor>
              <a:schemeClr val="bg1"/>
            </cx:midColor>
            <cx:maxColor>
              <a:srgbClr val="00B050"/>
            </cx:maxColor>
          </cx:valueColors>
          <cx:valueColorPositions count="3">
            <cx:minPosition>
              <cx:number val="-0.00014500000000000006"/>
            </cx:minPosition>
            <cx:midPosition>
              <cx:number val="0"/>
            </cx:midPosition>
            <cx:maxPosition>
              <cx:number val="0.00014500000000000006"/>
            </cx:maxPosition>
          </cx:valueColorPositions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ptos" panose="02110004020202020204"/>
          </a:endParaRPr>
        </a:p>
      </cx:txPr>
    </cx:legend>
  </cx:chart>
  <cx:spPr>
    <a:ln>
      <a:noFill/>
    </a:ln>
  </cx:spPr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BFI!$U$4:$U$50</cx:f>
        <cx:lvl ptCount="47">
          <cx:pt idx="0">Hokkaido</cx:pt>
          <cx:pt idx="1">Aomori-ken</cx:pt>
          <cx:pt idx="2">Iwate-ken</cx:pt>
          <cx:pt idx="3">Miyagi-ken</cx:pt>
          <cx:pt idx="4">Akita-ken</cx:pt>
          <cx:pt idx="5">Yamagata-ken</cx:pt>
          <cx:pt idx="6">Fukushima-ken</cx:pt>
          <cx:pt idx="7">Ibaraki-ken</cx:pt>
          <cx:pt idx="8">Tochigi-ken</cx:pt>
          <cx:pt idx="9">Gumma-ken</cx:pt>
          <cx:pt idx="10">Saitama-ken</cx:pt>
          <cx:pt idx="11">Chiba-ken</cx:pt>
          <cx:pt idx="12">Tokyo-to</cx:pt>
          <cx:pt idx="13">Kanagawa-ken</cx:pt>
          <cx:pt idx="14">Niigata-ken</cx:pt>
          <cx:pt idx="15">Toyama-ken</cx:pt>
          <cx:pt idx="16">Ishikawa-ken</cx:pt>
          <cx:pt idx="17">Fukui-ken</cx:pt>
          <cx:pt idx="18">Yamanashi-ken</cx:pt>
          <cx:pt idx="19">Nagano-ken</cx:pt>
          <cx:pt idx="20">Gifu-ken</cx:pt>
          <cx:pt idx="21">Shizuoka-ken</cx:pt>
          <cx:pt idx="22">Aichi-ken</cx:pt>
          <cx:pt idx="23">Mie-ken</cx:pt>
          <cx:pt idx="24">Shiga-ken</cx:pt>
          <cx:pt idx="25">Kyoto-fu</cx:pt>
          <cx:pt idx="26">Osaka-fu</cx:pt>
          <cx:pt idx="27">Hyogo-ken</cx:pt>
          <cx:pt idx="28">Nara-ken</cx:pt>
          <cx:pt idx="29">Wakayama-ken</cx:pt>
          <cx:pt idx="30">Tottori-ken</cx:pt>
          <cx:pt idx="31">Shimane-ken</cx:pt>
          <cx:pt idx="32">Okayama-ken</cx:pt>
          <cx:pt idx="33">Hiroshima-ken</cx:pt>
          <cx:pt idx="34">Yamaguchi-ken</cx:pt>
          <cx:pt idx="35">Tokushima-ken</cx:pt>
          <cx:pt idx="36">Kagawa-ken</cx:pt>
          <cx:pt idx="37">Ehime-ken</cx:pt>
          <cx:pt idx="38">Kochi-ken</cx:pt>
          <cx:pt idx="39">Fukuoka-ken</cx:pt>
          <cx:pt idx="40">Saga-ken</cx:pt>
          <cx:pt idx="41">Nagasaki-ken</cx:pt>
          <cx:pt idx="42">Kumamoto-ken</cx:pt>
          <cx:pt idx="43">Oita-ken</cx:pt>
          <cx:pt idx="44">Miyazaki-ken</cx:pt>
          <cx:pt idx="45">Kagoshima-ken</cx:pt>
          <cx:pt idx="46">Okinawa-ken</cx:pt>
        </cx:lvl>
      </cx:strDim>
      <cx:numDim type="colorVal">
        <cx:f>BFI!$AF$4:$AF$50</cx:f>
        <cx:nf>BFI!$AF$3</cx:nf>
        <cx:lvl ptCount="47" formatCode="0.0000%" name="2037">
          <cx:pt idx="0">8.0392993749459769e-07</cx:pt>
          <cx:pt idx="1">1.8445076919724014e-06</cx:pt>
          <cx:pt idx="2">2.2655291389278477e-06</cx:pt>
          <cx:pt idx="3">3.2865629142485317e-07</cx:pt>
          <cx:pt idx="4">1.8402778595860181e-06</cx:pt>
          <cx:pt idx="5">2.4264220719695244e-06</cx:pt>
          <cx:pt idx="6">2.9081220230720229e-06</cx:pt>
          <cx:pt idx="7">1.7550033735891233e-06</cx:pt>
          <cx:pt idx="8">2.2068728297359077e-06</cx:pt>
          <cx:pt idx="9">2.5335111287228267e-06</cx:pt>
          <cx:pt idx="10">1.3035650793937261e-07</cx:pt>
          <cx:pt idx="11">-3.4565639413163457e-07</cx:pt>
          <cx:pt idx="12">-2.4972084630833073e-06</cx:pt>
          <cx:pt idx="13">-5.6452840507397125e-07</cx:pt>
          <cx:pt idx="14">1.9345967440178353e-06</cx:pt>
          <cx:pt idx="15">2.5263547441920531e-06</cx:pt>
          <cx:pt idx="16">1.4811772803435075e-06</cx:pt>
          <cx:pt idx="17">2.0447967945190376e-06</cx:pt>
          <cx:pt idx="18">2.2876330624313534e-06</cx:pt>
          <cx:pt idx="19">2.5814376513732034e-06</cx:pt>
          <cx:pt idx="20">2.0785658756152926e-06</cx:pt>
          <cx:pt idx="21">2.2784587091902621e-06</cx:pt>
          <cx:pt idx="22">1.7004088698910314e-06</cx:pt>
          <cx:pt idx="23">2.6298585747966191e-06</cx:pt>
          <cx:pt idx="24">2.6474321257896564e-06</cx:pt>
          <cx:pt idx="25">4.5716556703258109e-07</cx:pt>
          <cx:pt idx="26">-1.5095782402069579e-07</cx:pt>
          <cx:pt idx="27">5.0214837050066672e-07</cx:pt>
          <cx:pt idx="28">-1.3599561896521971e-07</cx:pt>
          <cx:pt idx="29">1.6870397175982633e-06</cx:pt>
          <cx:pt idx="30">1.8416512395350823e-06</cx:pt>
          <cx:pt idx="31">1.8533821113738392e-06</cx:pt>
          <cx:pt idx="32">1.8224994153316805e-06</cx:pt>
          <cx:pt idx="33">1.0855903402463764e-06</cx:pt>
          <cx:pt idx="34">2.1227180124559381e-06</cx:pt>
          <cx:pt idx="35">2.0306375922715593e-06</cx:pt>
          <cx:pt idx="36">1.1010596221354694e-06</cx:pt>
          <cx:pt idx="37">1.4750984566346504e-06</cx:pt>
          <cx:pt idx="38">9.9715984036998777e-07</cx:pt>
          <cx:pt idx="39">1.7493164052886769e-07</cx:pt>
          <cx:pt idx="40">2.413835921645649e-06</cx:pt>
          <cx:pt idx="41">1.5430579701897041e-06</cx:pt>
          <cx:pt idx="42">1.6104112014922923e-06</cx:pt>
          <cx:pt idx="43">1.7098940164853205e-06</cx:pt>
          <cx:pt idx="44">1.8084875959952378e-06</cx:pt>
          <cx:pt idx="45">1.4110489216170678e-06</cx:pt>
          <cx:pt idx="46">1.256203936132465e-06</cx:pt>
        </cx:lvl>
      </cx:numDim>
    </cx:data>
  </cx:chartData>
  <cx:chart>
    <cx:title pos="t" align="ctr" overlay="0">
      <cx:tx>
        <cx:txData>
          <cx:v/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1400" b="0" i="0" u="none" strike="noStrike" baseline="0" dirty="0">
            <a:solidFill>
              <a:sysClr val="windowText" lastClr="000000">
                <a:lumMod val="65000"/>
                <a:lumOff val="35000"/>
              </a:sysClr>
            </a:solidFill>
            <a:latin typeface="Aptos" panose="02110004020202020204"/>
          </a:endParaRPr>
        </a:p>
      </cx:txPr>
    </cx:title>
    <cx:plotArea>
      <cx:plotAreaRegion>
        <cx:series layoutId="regionMap" uniqueId="{FAABB194-7E70-4000-8B74-5D1C882F9F15}">
          <cx:tx>
            <cx:txData>
              <cx:f>BFI!$AF$3</cx:f>
              <cx:v>2037</cx:v>
            </cx:txData>
          </cx:tx>
          <cx:spPr>
            <a:ln>
              <a:solidFill>
                <a:schemeClr val="tx1"/>
              </a:solidFill>
            </a:ln>
          </cx:spPr>
          <cx:dataId val="0"/>
          <cx:layoutPr>
            <cx:geography cultureLanguage="en-US" cultureRegion="GB" attribution="Powered by Bing">
              <cx:geoCache provider="{E9337A44-BEBE-4D9F-B70C-5C5E7DAFC167}">
                <cx:binary>1H1pU+u4uvVf6dqfX9OaLZ86fauu7CQkgUCY9vDFxWaD53n2r79PSALE5JDNabrqJV3VXS2jSNbS
My8p/75r/3UX3t/mf7RRGBf/umv/+uKWZfqvP/8s7tz76LY4iry7PCmSh/LoLon+TB4evLv7P3/l
t40XO38ShNmfd+5tXt63X/7n3/Btzn1yktzdll4SL6v7vLu4L6qwLN54tvfRH7e/Ii+2vKLMvbsS
//Xl+210G98WrqcF9/GXP+7j0iu7qy69/+vLzp9++ePP4Re+GvyPEOZXVr+gL+VHXGdCMszQ44d8
+SNMYmfzGFN5JITBmJT88THeDr24jaD706y2zftm9Dif21+/8vuigPd6/O9O150X2Hlyl1RxuVpE
B9bzry+z2/QWXt4rEnP9wExWLzE7f3zrP3eX/3/+PWiAdRi0vEBouGiHHr0C6DgJglvvV/LWSrwP
G0aPCNUJYVyusaG72DBypEuDCl3I7aBrVH5nKvtBee45wOT5wSeC5Cy47UBsPlhi2JEkRDLOxF5U
KD2SmHKkI914/Oxis5nTtvH35eWp4wCZp/ZPBMxV8g/gIo4EY1gXbLPuxq60UP2ICEoww3ifJltP
6f2wbPsNUNk2fyJQTr3u1vlo8yKPOKa6JGwtCwZoqpfmhaEjQ+pcMGTsA2U9pfeDsu03AGXb/IlA
+V/v7sNNPoM1JzqHZV+Dou9iAoKCOaUE0YGxf5zL+8HYdBtgsWn9RFBMvIfqg00JB5WFhc4QXSMx
kA4qACmKmM7k+vl28ddmfjWhbcvv25F1rwEa68ZPBMb/JlGSf7CyAmUkGCcYnKrNZ1cw4LkUQicG
ALb6DMXjcUrvB2T9Kl92Hcq/vmybPxEoZ4EX3zYf7G8RccQMgQgmAz1F9CNDYM45G7i/m2m8H4mn
jgPpeGr/RFhMqujDPV9xBCaDQEy4MRxDD0seGQQeM7Zd+o2equLodtv0DkW17jbAYrJu/URIrGJk
57b8YLGAwJxxyqXgA6MBWgqDk8vRsxJbJwueI/bVbN6Px/Y9Xmmq5wefCJVpc1vef7A5N8DZlRLs
+caADJHBR4xRUGagyF5C8jiVbdPvy8em20A+Nq2fCImrpCw/3JZDXoshYUhB/kNeix0h8HEpFRvX
a7v+aynZzGnb+PugPHUcwPLU/omA+d/A+3CtBSJCMZdYboL0gU1fKS9IdklG6F4XazWj94Py+CKv
1Nam9RMBsgA7EicfrLTEEYIUIzPYa2uOGIVMF+bbFV/LxnoW27bfF41tv4FkbJs/EQ7jKqggE//h
/pV+RLFhEAr+0yBJgiSGzJa+zjgO4o6n2bwfkhddB6i8ePKJgJn+vM1vgw8OCyEKx4auU4wAnMfP
K3gYlYQStnm+xWEtLps5bRt/X16eOg6geWr/RMBcJf+MxNAjgzKJGeivx8/A46LsCOJGYnC+15w8
zer94LzoOoDnxZNPBRDkGT88+yuOdIhQdMk2TtbA2lPjSIe8LzWQ2CKwdb8eZ7Nt/H2ZuUo2HV+B
smn/RJBc3oKz8+E2ZmXuIZnyn3JcAAnRDay/KKK8DFU2c3o/ME8dB8A8tX8iYEzX+/nR0TyEKxCs
SGqQtSIbOGPgF1OdI4G3meItAmt5eZzRtun3pWXTbQDJpvUTAXK58sXij47m+RGSkkmuk8dQZJXu
femVUQIJGIkE/M0asu36ryHZzGnb+PugPHUcwPLU/omAWXmRH+2NcTD5lEOll6+XfWhTwFuj4I9B
XWW79mtAHueybfp9ODbdBmBsWj8RFOCWdIlWfiA9BVIskOmCqERCgLgjGWBDkK4bDO8tWz3O5P1A
bLoNgNi0fiIg5kDjcj68SrLKd2GdA41rYz8GBgTsOqUGoxBFbpd+LRbb6Wxbf18ynnsOMHl+8Klg
+QdAgfDDgOot4Zts1zA8gfDFwFyAnOzLds0f98l/A8zqVV7lu7Zf94lAWXjeP1A50SENLzi4Umsi
0CvDLo/AD9OpMPamhjdzej8sTx0H4vLU/omAWTFp+o/PtJAjiriOgPSw1wum+IgaHAONay8y20m9
H5rnngNsnh98InDmXVIm2tvckPcxUcG6UB0BLhvu3CuRAesDZXiDQ2y5+gwylI8Tej8qm24DSDat
nwiPaeF6wcdbfAFqigtBtsIyNC6QfNFX9CEDaMMvY/jtdLatv2/xn3sOMHl+8IlggYCqr5Lg4yP5
x1Q9pIwfRQENkvlQt4fy/KosuVdUtpN6PzjPPQfgPD/4ROCceh8dzrMjRoGagvGGtj0M54FmJAkG
YECOXooLzGTb8PuS8thpgMNj2yeCAPaN8/HCgYBgB+T4dT7+lR2B4B2DSiMGHEN5CcLjXLZNvw/D
ptsAiE3rJ4LirLgFPfWhFp0dccQZ5Vsnd2g9VvwJqoN1GSDxOJX3I7HpNkBi0/qJkDjuEuejK/DA
xzbAHMBZn7XFGBzzgSIW8OeBQb8iQL4Uise5bJt+Xyg23QZQbFo/ERQLqPV+MBeCAfOdw1ob+yu9
4AZLEAoiBjKxmsn7cVj3GsCwbvxEKHwFzfQPHOahUBkEFiOBg1SPn+GxRDi2SICFCrWq9We7/Ouk
1nZS29bfF47nngNgnh98InCOPTi6+g8QVcB4wOIDD3iTgx8aDziYCNw7xI1BIPg0n/cD86LrAJkX
Tz4RNGcfz62D46KICCgSbmRiiArQT4EsAVSJgR1ZTeX9gKx7DbBYN34iGB65y9XdP3DGikBSl6zo
vo+ffVisnC99QK57ms/7AXnRdYDKiyefCJoRKK6PDgLBrCDMwa39D/EHOQI+vU7wMP54nMv7Idl0
G8Cxaf1EUMxXtJoP9rXoEYcIhBPIs++VELo63wBcejpwth7n8n4oNt0GUGxaPxEUq8rzxyetKNzy
ABRgoJjsBwOBOyaojtnG4G/X/7m0DnPaNv6+t7V5mVelqqf2TwTMJVTrPlxEKKAiKN+QgoZUB3SE
hA5ndbekoS0Aa1RWE9q2/D4k614DMVk3fiIwVqRyyJl8tM4icLXDKqOuD8w5MeBkKPxD5F6G9nY2
70fjuecAkecHnwiVeRXdRqva1MdeYQPRBgW6D5xL3J8/gWO7Ol0deN8LznZS7wfnuecAnOcHnwmc
W+cfiRXxkZSSQm1we6p6QBZCR2zlk1E5iBWBrrCez38BzHPXITLPT/4/hmb/1Napv7Um3/mL9175
BBelAFGIA7FxbeyHVCE4V60LLsggNNlcvvSfp7H/SqFNt50Z/8M3Of3nW56ersKy4Ajs6PEOrRcX
Pb39dHtD1KDrJiW7F5f1Wk1//fUFTiG8gGn1FTup3J21ffr7+9uihK4caEJAoV+Fis39YwshKxIk
WCIiIEUGF0R8+SNO8tL96wtbJcYoAn63pBDj6CupKpJq9YiApBGiA9seQlOKwOF7urHsPAk7J4mf
3n/z/3/EVXSeeHFZ/PUFBk/Xf7WanoQBiCE40RmDK3UgjoUppHe3F3ApGvwx/n9IswPZt62xyOKJ
14xQOC6D0Ysl2DMEMNMGQ1AEF5VIBhlXHd4T8uIvh4DJ2bgra2PRG6r9lfeWXYyqevz3BoFy7ctB
+ihMmE1hENaZYWZ52KKeyX3r742yWs0Xq5U0TugHUWMsiG72zcImJiEqqOZvj7Ka6w4mhgQXhK3O
W8Bywd10u6P4lPUdq13vEjV5P+4MFC38rnYmb48yRB5YIIQJMLkCwfFaOBm1O0oR4CJFKOvPE4Ic
q+q7YBL7JRl3TYimbw8FmmjnheCeGkgigmeF8IrQKwbL5jUZdjy9xOdVYvDE9LTQP8GCkYWNkuDE
jcvquq+R+03oTQdGOfS+vT0+Xq3YyxVdTQBIrnAQElFiABd8913tpOoKJig+j/XjQJPK1bJ52J+H
8M6BU6o0iOYFccc5u/ID78D2f/3ycHES6GgqIAKAVVg9f7FnjLAiAQncaGnHjgp7X/XNN6OYSXFO
im+OLM2gFurA+6JX77szpr56/mJMgRLfbUgcLQ3W/Wi1iqrcEKpPgl+xSIhq06hUvRPN6sa96CLn
7MDwr5d7NTxkjiWX4LGhAd4dhWsJZeNESz/LZ3abfav6yqQNmtSe51mpGz2QrEcm9pKJ5sJqtPiA
BK1I4gPAKRxJglWHaJcaEH3tLoAX5BSXBIdLotFFq5WnZVB/L9zUMmx538H1MGbbl9cFT091v5n1
JDzLq2Akk/xK+M1FJDLL0LzQfHtd9u0EA0PRHI6G6hKU++6kQN60qPFkuAx4dSsC79yrQYcYwSiN
NcsLSn9U+Pw6qqIDqwFRzevFgCoMnEsBZgRd8bxf7oYiLXDA/DBaBp03LrpQ5TFo4tYbRfw6T3rT
F8Z/swFXhZ/tkCt8XmzALqwqN09hB7AuO26bH52zZGGpIKNn2ravAhmrpE5VVLmH1vjQyw4WGSVe
wmUTRUstSKjq/e48ziqmXFpPuYh+1oIFVunEhWrcIlSExncs1mai76ZZKS5kXo7AXo+zXj9JE3/M
Uz5lSPdUi9NxQLO7xs01s3LRecm5M4ayzSRtYJy8j85lRiOV2uGENfGkI+ym713H7OrqIYm6TvEY
/qdMrEavLBzLiZbmd26r+abW5wuHOdO6Y4vcK+YycFolEzdSTZ2fxo7z1UDxzC08q0pzZtI6vNFx
8NXO+oUdpKbBvdPGT46RRq2CdxZO45nM8Khh9nXlxxNXslAFjd6YWVv2Vlq7qemBsvMkaSyv9JDq
sG+1bjh2pf6t4GTe6MbcYyVTmq59t1E8raI0UFlun0GefIzLuDKR3nwLRT9rGt9XghW1wlU9Sfsu
US1Lj4neVMpp8Lhx6pMeeVMptaWmu+ME1sXkTX7S++nsbel6FJ9dJQ8yb4CWxUD5heTvAHkQ+T4J
WxEuBe2R8gM00byysXKRzlqHTNwuG/HIs4ToJ4lG55FIrTAqZq7XmJh3qrDJbVxpSyf0lgdm9lof
MhB6LAXc0CogAzfQRjTpWOqxJF0G2S8Oer+NFemvmJubhRgZtrC4s6xpo1BQHRLE1+LAdIF1uGGG
rW4YHS4Kcjy/Fl2QLkNNoDkyMB1TjeQjD4liKtu2MFEAGGFbeD9oQ+qJz7vq1CeZmPfAux5pIRUz
3XOzhejDTGmeU84YbKkxaoLq19vrtCJCDBQVTBYuqQVeHXikQKjf1RrSE23qNDxZ5sbUq395yVdH
r+Z18b3qYsXq3vKrUwf9wDFXBGW12Xae4sa86Fxl27VVwjaMyss6fgiceJQis8WJikNvxH3PdOhJ
izxTS9rrt2e90p672w4OWWIigRAF4JJXzo3vpFTILl32rJzbXXAeeJmnGkcLDqg2vHKUByMBtQ1c
dgxWhMONDrvL03gJzglt0iWVTjYnjURW12v2DEkvPJaaH6uuAAEU2EunnsHaUy0uDMvmhm9mQRVZ
gdeyA273nu21ukUVLvACkio494MpCd2LGrsq0qWX3XQNv4ij3oziTFH92AjvGAqP317s1yYU2H1g
P8FdhVuTmBxIkoacBPEAFtuQHb1rk7I1S9aHI9fJ0ThievfAOq03A4Mlqqki7QAEe18X8rQCWKEQ
Cq5C65dmTUNVXfAsBgRqFJtVLXuFsT2mrXfq1vGvLIpclSXGAfs9jAcgalzdvMl1MI8Q+JHBSxfI
tW2tXy2yG5p2EVqa3h4YYu+6Pg9BBw5jHrJU2kEJm9imipFJW9sjxB3wTdnYIT91L1SJ5x/YPHsk
B+JCCsEHHCznxtBNjBLNSxrXSJckNpa1xJZs6muHuIcMw2v1yyHEAZIcVD4I/GtgGDLPqRIS6/my
wPys8OJWOW5xmYTEAuu3SB10mnts2lJZKyNKL5oAHwgbX+u13QmsttULbyhs0qjrpczBATvjRa5a
J7ayJFIdC8waG6O3ZeS177saTYej4WBtKOjR3dFaoOL0XsHzpe0ZEx7kx01VTnsZHZeNfsC87BkK
IwM09Qo/ATcx7Q7ldZ7vdGldLKEU61gy8ug4wKkxdnzy4NidfmAdX28YOO5jPHKFVhzgYWAM6KLa
KcpimeLEIkE+dnRXCU8ekPLXwsAxxhyvIhggibGBUnONxoNMTAvD8HyUevSs98Kp3vhzyH6C5Acj
vyxOcNscEIfXYr4aVsJdiCDoEJUPxFzrcj1sMQwb9A2Z4thzjxGV+o+3d8feUQwG8TAQ1+Wr2KzW
46JPfYBM6+PzuGaXscanbw+xJ9yG0z1w9xNGksLh6mG4nVGPoaDsi6WMHnKSmNLPVCVq1corrUqt
Pm0tFi9bbQlVhgObf9/rvRx6IGq0sTNHSlhEDctj1LmukrU8FN7s2YdQqwPSGhghWMmhIY7TVM9y
WvFzva6zGcYkunb0QhzDPukXb6/l66HAaUMcgkXYj+IVXJpfG0UnfG/Z9F03Lkmfz2Oc1OM0C/rJ
u4aCi4KZAYCBC/1IYh3qjcCB2kyV1N2ygF9FmJOuY3OZIH0ZCq0+fXuogd4giD1mBA1OgZgMm32w
1e2QhFlZVfpS2kU1trERmDoW/D7WQm3esiY6tCNXX/jCdVoNCAkYuAML+GwGgtNpu4oqDcLIQTnS
ljgyjO8Ore15leBsGhQOPoOzauiG5ClWmY/ab/A7EJlpx21zX8msPEuYHywqakBE08KuPtFsv7VQ
yYWKKGtuiyQqQ9VmkXYgi/J6jUCdydVvNkDaFDTCQAulKCSVA0W4Ze/eBp0F6Yk2Pw+6A4Z/sL9g
YXZHIbsLwzLeB0Yba0vmutzyUp6cN46rnSCU0PfpN0gBwqvAKVpQ05C4hisUd4cKIEAFzaBny6pT
Qas6+4AxGoj+q+9fPX9hZbMijHCGjGyZ/ShTk7l/c/rDLdT2iR5pMH3WjfRwktjW2zIxdO9fzX+1
IV7Mn3BNR05nZ0ujP5c3Bl5CXNZ4KoJkADVrNvGTcWEo9rXXLt4e+dDCDfyjkrM2SSuWLcES4NZK
qwNvduj7Bzo5TaPGFYgDMP3IDxVz/ybwA23S9RAFoR6QifsFYxfI+XvfzwfOsW5UpZ6U8P3gRyrM
Fqn2Xs37KBk6/NQEnImFixMHL1A4ZZtWQsuWUl5myaRlE1zcvY3xwAXdbK6nIfDgHVBQ16GeOPmy
Zu3Ir4iqKmky+VUjqYrBFX17tFdaZfeFHh2EF1tZssItux5EEfK+RnLcFNOcHdhUh4Ygu9KS0NCg
3Urabd2MmUnwSdUfGGL/vn1es4HCwn7u4NiAIYRjJhAbaAdW6dD3r56/WCUbOzwOSvj+JjjOo1F1
+fdAGCgsrDEPBz1A3oemV1lRrZryb77BQGU1QRQKL5TZMr8iLWinAwDs3bTwEy063FYNtQQ2+Hqa
x74h3ALipt6xijQHi5soPTwR7cTODtnbvWi8GGygBWWhRSUReb409DNNxFAfOf4v8JCQ94fbhZmA
TNsu3JEedz4u/HxZGrbictayb9JNDiCyVyxeDDLYU04fkD6KAfSoz8dpzy/zPB1rBjrgnOxFxoCf
k9IxZGPgFobdd6mivmYdoqCxJtI1G2Ge027a8/O3V2yF747XtlIjcPZ5FUkIqIMOIOF1oclYwPZi
eObbc/rQl5b49vYY+2CH61EhToYbO6FKORgjIllZQuE4h/T0aS3HaRgcQOTQAAPrJ2hZ5r2AAYzC
rLIfXpYfGGDfKkEsDEfPIMe8unhhF4uI5w6sYJ8u4WfQmlHSTnCr0uTk7WXat6/gIiAOCUgDQd5t
MIgdlnZfO5AgEtWJFn5r80V5qGi39z0IhxsIgAIGdaqBvpJGKJ06glR1kKFLvw8WiVPeuQ7SISEF
GfO332cfKnChy9NgA9XiplWdORqk5Ll+p4jx8+1vP/Qqg9XqnIg2UR2my05awpnanmVwq6wOCOHe
URi4DHA3NtTx9YFCiR3pp23vZMsOqOpn0r1jwbeeHLAiexcKfnAJ7rXjaBVC7e4uiBrLKk0xAB/M
0jEV740/QMSh8v709WT363tZ1B3SULqMnUr5ZAmGqkLjt9HYu3eFEKvdC+H6MNrsI6jkEdamS0dy
1fb5RGJb9bo3eXuY/Sv1NMzQTQT7JIBQAMOE4IlE/WWXYfPtER69tKFChCBdhxO9bKUSByKil1FP
ysqGAol+XKYT15hyOS485dWqykfRT1xab4+4d+leDDgQE89NIhHlMGBJVO2fuciMkgNmce8uBqYa
AmohEDyHcS7neafTGIbQkMItUWH2K+O60g+kAPa/yfMwg40G0s57PYJhmG2bHfWtuvCVA+O9vWD7
NgFkaxDjK+YdEBB29zPQoJquDlzYa+Sqq+CN3Pu/NcAwU6+LugkcCQPIBy85oex9+abHOIEjSDoA
XW31c14Da4V4FGHsgF6UdCzFcQRlXHoA8P1L9DzEcIncoC0xjtJlop0b/c8ounp7hVbKdSgkz68A
RcpdCFjKuawFFGkckSoSBYp5iWmzXNmVaqJDhmTfvgKHDmpBq1vZIL+0O1rBcreGcnuyBCJF5t9B
fBu13oFNtU9EXoyhD3RwXQR6DCYzWfbUZOxrx6yMjWxKDwwDxBh+4HWGBTYdtaKzwc1eJtWFlzkW
qm9ycdqloyR90KrChPpIShdlfe53l67x0Fbh2HaIgjIt809tZ2xU3zFMrEyP43zaNq7CHACovrNG
N8t2VWm/s/2FU0sL2z8Fu47rJa4f2vxKx1hp8X1ZnQJzBMgSl9SYi5KrWgaqTq69chy3x35wQuA7
/X4R8DO/P9fspductvShrJZe2ABhwVc8Aq5RfemJ2yCaUC9XlfxeywsnOdYhj6JrD1001x2g1c1Q
etzoJ0Ywr+JcBe7UdS4TKN0ie15nIz06Y1mmyv5UtBd2TVRMMiXjScpOfRkqWfhmz0addlwkX+NC
qDI7Lcg4INdp1aqiuk36QJUNUVScoOQiZFASjgPVu6nC+ahwvhb4VrankT1H/UQvgC/y064h2QP1
WxT44yTyTOAFGDKda8WyYGeae9sW332kz7L2zk9mSRGOWRSquqmVmy+FPkqrZZuXZhGAXOmWr9+4
DTP78KoF1e0Wx7Z+UzZYxf6UBJbdX6d0jtuFTMYMzWh/GTgXbTmCrKcp6UmaaaYfXgNxDICw7CT+
HjntKHbDS5SNC3EThcscYj57HPKf0l4g7y6Up0QUI4JGMQqnLKXK556qARISl6rRexVqgXKBl+F4
p7V9Q/mUZBO9HMXtFFyWICaKtb6q28tMP2+aXqXRnR1cRqVjuqxRTT7u7WlQnXcN7K0VjavULQGr
zvhNUF0V6CQNTwN4PeED/VObVDgZOai0eg3y5qOyS5XPXJNXS+m5VpKe281JIFpVpXcNDlQr6MTN
XaW357V76Wk/2mKcJmMkz3TSmjytoZ58pfUTYVzkybWeuBMnArKGe2q3D7WcluiiJ4ZygMsUM/um
i66FSJSWeKbUsmMtuoLSWJ+d8OBHWy5guTJt7NknQDXTu0aFbaeQD+mY7FJzZ2X9zatHujvJop8R
u6gwNTvHNSV58I2rSLPNpv+ZlFM4CNyQCRTeVZmc9aRRvTxh3WUCLx9UP2semho+KVvfZI2Akmat
EolVCmLXWTnwP8ITCll27qu8tIKOqLI8rtpzDIGD8YMkJ4Y2czSQudMmHPvIgFztkoaVRYtJK44r
OuvjE52OK/0y6O5Jdo7sq8RY0ABolNKF/XLiFlbtuCrtHUX7b0FElIGshF0DmanLJlAuT70Txzgp
9HnZtgqxxIzFKKrPM+NSIk/pwMaCsk3ijSGdlwWpColuyfjE0UZFP8sbE4FK5/QcB1esnJToPGsn
DPiMDJ1q5JLLXy7HqgBuVnrl+nde+kDwKLVt5dimkzqqT4tJEViiuXSoBjvwa1v1qhS+kvaPtAKe
CBOmXjkq68d5uSjRTGDH5HiaBTdGP635sZaNRTAtk/saL5h33ib3ET7RjKssqM3Cdq2iD6zM/0ad
seaMQ38edAujWkSGJelCq1sz1yxCrtLwMpQzkk8LMjXItUCg0ZYeG+GyVTQKzJbbphZrUO53x44W
qRAFqiAz3Z5n+U1YOyqXtgq0eGzgxGTwblC0mAELZdRx5wzofpA5bq48OXL9W1EjFRffGsi5twEU
WjJsMX2S5p3SKmYBZWsEaWeLVb5puHdhCl/L77J0zOUox7OAngW9pnB8obW3mpil3UyGCGzcktXn
PYE6dnHNEssJrMp1TaePR3F0z/Pc6qITB1KZoaZyfaFx2IvBuRacG6CQXe/Bzitg4blma8xlqo1k
NukbOsocAujaZqmXvwLgn7n9GeGFZYe9akS40NisbGbA9rSypjZzCqRJbxoZroJMowpT14zyEfZP
i/ZU0FNU/WB8Kaul5pxD6G/p5VXpA4MoB0pQWVkZvw7an8gQJpS4FMJ4wgWauNo0D+uLAl8KI7ww
4puefS/pmS3ElNW/ggjqmI6WWToFMwOpeT3xZimQqWrmQ30mtYRvK5Jw1cf5Avex2QU2rC9QcFyi
urxXGTCA45ArqJhe4SA6jri7QLpvSn2BnEXS3LjGFUnnrLxnJDMrB487j6sc8mq1/dPHbOyyYozF
ie/flu41auV3g92V/nlMLrKWmAJYenk8ln039hJ96ohjRGZNvXDiSdkuMR/5/SQLZ56IVNVdtdmS
NiMCPhj+FhHgwc5DsCNGpJg+93TbipxxVc51/YdTPTAgimozjV3KHOxj6ypNHnP3PGhOHDzp6aTq
fxj6Vzf7jvi07s9pdlFUPyNykeRyLLRvMr33/HsvrEZGkY9CozOBnay6JDRrA4OFvKvt76LrVeFe
ohpcqLnjLX1nxtrsWOhXMV86KZjk66y8CDgUjoBB0aT3DrhZjnZph5nJwpmMltyeVUalSAraVMvM
IDw2kmLMtbMwbM20M5QepUqXwYmuHeNoXNVXDQE9nV6m/MSlHdAS72Nn3tR3HLRXCFoVuKA1xFT8
2quyYxd2rN86Zus0ENwhq0guOf3aSiC0+g/CW6IwVQma6U0G1GJvipE3jpJzXn/zNfi2zhu1bqBi
MDTlLInAWnTgDDSLrJl3ZImyk9ie6QYwNGaUnbT6KPebUW6coaI1mVZPEl1YoXCUFp3phrfS+nZ1
WvRnwjvHoLyNS5oxRSusKlJME4FUZkCAQ/WJ3UcqzpqpoV3XKT2WGdxiypc+i01RGyZxSjP0fyWM
m3UVWmn6vXCO6w7YqF+bbIHaxrLpD00zoFAAnkBDrZocixJUbQRkj/7WyITZlNchP6l8dhzQCZDM
Zk7pmsJnpijwnPigzEC/VAUwwoBuCTwnMwcqnwbOYA0xnmOkSmiesiFjJckFlCJhC9zKOJw0oPbC
oBmDBbQ8ULdtln61jV867MKiK8zY6VXbxCMszgsHFErgmSm/8/wboOkp22PHISQ93R5IB9UI43gp
wlmif8/r2qyLueHAHk/piZaA5KErxK9oV/6o0U1Y/NBrM3Sk4v03wwe2PjvpYWNE8msDvpnG7xs7
Nu0yUAG5RMCjZ7kPvk150aaGFdZANe3OwxSbRXGC0hA4xDcJN8ukGPG+sHxQrJTcwJ4JM8ek2oUR
xKppf7XdIrGXLJ1Xq7fXgROtEUVKqnj9kINZCrt+jJ12LnMxTkBnh92iZ19Jc+xVt0VOVMozxf0f
oB9Nnd6l/gX1b1I6svVFmlxgIElWSbjowS7EYAJzsJQPtj5PHDrt2UUuJklTmWl55VcLGQgFVdsR
7lsV5ddR5IBP/CurfzoO2GU+YnIkxDVt+lKVQXJHs3FEvtVlpDIHdn41sjOonwM5E+uqLb523X1I
dZXCkgfduM1KsGY+5O/nruebDfNMo+KmndeWa/dA2gzAXQiVEwNdQz9pnYltgytBb7zm2IW0vxSL
DOgjsoTlJjdFNq7AnTZ6q+uuJbPBbLVmXGKwW1+z7ByDRxcnrfJ4oZL/4+hKlhvVoegXUcUgpi2T
8ezEieNko4qTNCABQiAQ8PXv+C26q7urYxuQrs50r0s/7owLRx0rwT3abeAgDTWeOGtik90UaXb1
aETucLBXEi+zk7jjFFX6VDpmBM8Sb1JFTqXxQlcjFJGjCxTyX6d4Df2vYHzYYZ0gBiLIP9fblPZ7
RQ5V9eWur5qyWE1Xr7iuzb5de9SSi1Y6mqlGCLxOVx/ZlyttGGLwVSrKKrbQdzXPf6ysEzQyJdpM
m+AqmjXq4REMxd3uekCwFpF5nmqdMumfzc5M6EwSR7koqPsVvIGTNmmsOjKMHsXx3hQf5vBKwRPa
ILfoXfYt4PPJsLdr/9nNE76lc48irtps7bpDi0I4SDh2w7FiOrKWJhlROmttxwNDBF4G8YhmCS+d
IMf2Mg9KGtH1qyocAEwkfMwxGhDsryaBYrHEazXGs7qPVZe4jERSbgp5cKpTM7z4y9XutoxuhQIi
m+pELMhUkFfLtiPqmbnBDwRUr3tXHB0KB9Lifs+JpndnmWKH67gM3tpFRQyhm4kh797PkRZN3JdF
NFXv3GCgTlPqWVPM2gGc6K93ztbQIb+8bao+DouTbv9a50LHnOvvRW4rLzN85Mn8FNn6xIeQhoTH
gQ9L4jgbF2XTPUnmnbxSX1hQHBp6sdWxDHYqtDfI5b54hpcQXLDvHlSYh+WBhjlnu8nbIkYj/GPg
bUfytao+NpDErylAfQ9+FzbJYhmbyoJzHcbeSOKZgv3WLOnJmthmmLbDsBknHIZhl4weIu3vUwiC
2hGshAmREODj4jDTvDLWi2zD2DJel2VPQwd5gXnjiNwS59m61+LX7H7W3sktjXUs3XTpirhQp6E0
UIbwkRozUrSOydCkweptiupt9c++iai4K7Zhf7SDrGTZau4XZ4xkpSJveIzlYULOWZk8poDgy6jO
ReBEEjXNk9taNziNdSJbyIZYNg4rt76B2uTCxXMzPZAo7D4tb1vRN7u5DnLTwI3m+h0UTPC9i1yN
D5SFZZk42PBSfvfOb6OPUnxW9pKqzow6SGw1/s8aYnEdvQWtFRbaS/oqmTqZ2d1sRcESXA1UR2Ox
khZKELMPIejSWmOPtYkFquGFbuTSr8JJ62GnvOtcHRYz6waRLOabtH/EfPbrCys+S/nkLl4JtdUp
os5wo8bct9558I+4s6lq2o2NbHox+Djm/pBEy5omSGbKIya28+RsaSNSDMVOPAPJdK/9EUguW2++
yHmIhE/zj1UymfAgSptHTv/S8iNDlNvn35wMVmrTyspoST44yarKiB2rxA7r538av+znX9AriP/e
HWrW/Bp9mM0LzbhPjqbhHjp6m+nHIocUXDcLGBghnyIGVcUbvuwgAOOyogUHxmTfGgnu5h1Wt8um
wD+PY5uYVlNFdamrITZmYf7pTvtHXbi/UgRrOq40THgw+G9To0U6txWNpYvmAjulixWPNt4JoWXK
1riV5r4Z/p5P1hzcbJ6gyQ80HuSPGext528ejdgPqqhU80YKvZ/LcVsrnj1FhKq4lHUTFe63SS5T
d5lnEvvYdcvSmlD0/aRrRVRaa9zVh7HbFPq8Mp654E4cvTmTvNIwVe1XWLJoCavMmG41RIOuHqMq
uDpBpiA2dTqrlzMpXrjx2rBjMf84Kh27Oab2qSxBSiZruxTFbl0/XIZUgNMeAd4liKmqN3WBW7Hr
OjcyZXtY3Ktku2U8q25JZo7bi1LaAwQt7clXZRTOH675avk8wkFRAWM1nEcjdJDSx80BpJvCs7LS
wH10wbGiJXjSTQE1o18tnuYisgqVtA5KlXcjvN6rlsVCfui5S1Qgcf6UaPubk5ksLzrYsrCNG/tN
zFOEcFfcURVx+dVCMavIq9PeeX8T/xPzkL125GdZurhFJa+tvw4gVwxNFJRWtgLNDu0SaZxBITOS
ph7Sih0XC72cMoIA2JkphQhqA7+7UxB3Hj8PmkaahfuQQR4CVCoNffbaHRhLje3r8SWepiEu2Dfz
Plj9yRg9cUAY7W4V/xio2tb+xm6CKNBd5OKw8aoKhY1n0jhK7uLs4buAv3XmZg1TGbYRvqzhqdhM
7VnZqQpJOoD30+mmgapkd3aAxtzqfdSfvG22oTrT6hiYNTDZuceuWKYlEsUA6LL11rSzHmHw7prQ
AMQ2cMfIV3uvBo0zd6PtR5UnIyL7mOrfzj4gzgEZa42HGjfAbdEMNsIAmLLZPo8udnX44k8vQ5ct
y3aAOlVJFpltE82LG3GGzqkQesR84HxneTtXvqGsRqo3Urv+s43ct29Uby33odzdIjMiH2YPy6zY
O+O2o2/z9BHQ64gDMOy3QXWa6syr9tysk97nqZTncGxQcljkCJVo1zy6S/2OPlj0Pcm4oRXWcxsP
+pe4OqrWfHKDGAszcbVIAr5Z6IckqJhYdK53LjqwPlUmqsTG8ZZ3l41R33WRDnersVuKv6k+BIBh
K06p0e2TUciL4/G7jeMC2pbpROX8SjhLpF9Gtn3z0a5NoRf645ew13Qow5Q7fWIVY1L3G4nDmCFh
W21lAGGzm7KnEB2glMOR3rQzuvQadHsAiQiJNjXxbrEhnugWpCWZTSi7+nOysAA0P1WFBfAKEs/u
0iURR6EuHdTsHjftpQRmKq2/0t427ldtYfOoE52+ZI3vaIe6veB+DBHRPDG7k83OiorYLLcj+IvX
43mbZ9PtI0ymPtuLExXqXBXPpoLDNN8VCa/V3MVelTvY7Gu3JoofJNuvsxHXjnUQzgBZct/hHHbG
CcdDCCBRpYE+1j7bieCbTCK2TbYR42UMD5AlIa3JI7BC2vlf02qlvT+g+qt9B9zhh0MuxADgfSmH
2+S/tLNIWeDGTlfHMNdRzd5QDaKmwNfyAELiwLFpvjgb07dxYu1Iex+R0aRjF+sqKSFeQMkp/TeJ
hmGWe1ggUBSokZkG+hytNhqxa4z1tGpyEqqKrK7fKz5vLXTHu1irXCSmnoFQi99RhbHhXJxCf1Kg
6rBEIxd4/9TrB61xRM+iiBBzSJmP15kgngXBnkH9mrqzVe/HWQFjnaxgJyi5oF2v9lLgi9jES3nF
CY10UdGU+dLfXevjWWSs8Nw7XjK0QCzOACTZAG6PkRG6h6kyEZVQySw2HtFZgRayWYpIeBADzTSo
d031VkmsIbSv8gtzwNi7HExXlUM8y+e+OzfWGT3CESY1RtO41Z2MbKiyYfW5Fh9L4SdYLoCGTV4E
Ysd9GJst4sbffogTtrvPIJQTu5Pye5jDdEaPoteTiPWPMTBiIpvERQcTylBCTYVPgedGu5M1gP8V
Xews3yUX0eSjK6fZTzpj5JeX/qZHv0Ljywhhqq1JHdgMJwj2vWeALpwmmTSNm3grtjxOo45FUq+x
VwD9lrFJj3ADI7v60eC0PVQgYe0s+jZ1LGkQDGbBz0L6WAtoGf4F6YZsXUXiOmusgj5fS/LSD1cY
JcaiY1baAE5fRXgbQh2pYoJJ8Ws3JA6BUpZ88A+We0PO5N0lAEZg8qR6caAphf0b5y8+TlsGZOFc
jPEkazT4mYe2/ldIyJWMbwpzQ4M5I4MBA5cgfGTGHVTMRg7RrPpIOFAmIN+MrIwFJBwbgLJBt+7C
PpAkywoO3jf0sSBn0qyvTQg9csGeLhJh2kk70VxAhgzbLh3mLivGdtfW5ZUC0fSV9yvrYaPAQdFO
mZtTmNbO8oqpHpCErAQuOST/T+rcXSNxBEWqMryac64VgF6w5kUBVNMXB5QusOTcZ48an0VPJBp4
t+ncbuPX1caT18ADv/aCWBkWKHMBv4Rv19LbzuFZs1Nv/wylh+7RcLOWL4GaEqn6xB74t18caIu1
dndhiFVfdvHPXa6cznC8KBqNzNg1f+zyUzdLFIAPutZTprxTqMdD/13NQ+SB8Jf0hvJSL9fV+JXQ
a8XLUuWNkGgyruN5/Kfpyeg2E5ZQASBcOyBCvU4NdIatQT7yR7/sKw8McVMF320rcFcH9OmIaAFJ
WNWLO1kZNNPE5DwLlISG3W1LnB1uAYXTxZP0vsiE926hBjkxOsFguoGRsHdmgiqwEPgTstaCx98b
kWrqBFRzb/S5QTK7+uVsQZt2mFFcoiyKNMTHnMct6dfDSlDOPDdrvKM/3OsKi7mJa1gWDTDvrPZq
hHInthr5aodZybjs6vDhGBDfSr6notgJt0wc3DIX6EnXrzqwo7V/ZfPWnW6hYuCuHi4QMAnhlZX2
29UHDMHSaLmVgocd+LO5gItMgPj15Fs336rCCBEniIh39etr2a17mx9639qM9XLnoZEsdQ1uWG1r
aABzTyCeVCrtJ0gGM2RIr29id5ggiLQ6daA4Rna5cVWVSS/MOgZ4UGXO2EcDpDofhKVtPkb34ZCH
ZjvH3tpOtnAASIiWMuC48VumP3zzJdAv/XgMnE+7vVSO3tTo+ZX2lhU2QMx+hsDs+juzf0PCN3YI
fFUjKrCE0GmUTxrd9ZYXSeB0i+RO+C2NvYMDPkRr7iiLtAVFcKHBcPVXLm7udCqrg++uDuLKH9MR
72LKOJh8aG44eylqPfai3UDWh1Bhh69yuGlaZnTdVtUNt40O7Ns1jo61GyFezr6K29VNeO3fwsU/
49iCs9fYL/7q5sQ2Tpz/s9bgK7SGNhF2eTS4/TBWd+PT5oaUy3cxd2ngowgrB1JIwzfWol8Gzzr6
6NozB4H1TaHUQ7steXmfLJ5CJ8bqMvekghlJ3Kuxhi/YumCFOHx9Akhls6/RwbKE/YvhB6o8jGW4
60UL0eiNCGx0C6aHZMd+8jI8h7Pi0AJKM6tsCstnqi8BF7nHZmihoBprKLrMtMO0sJtdu8x3MkNA
DTlC3U53b542Ytf0+6rAOBdjyJvQzkIKZ5K04qfxp4MkYtOBm48FyUd0KmFaz1lIlBarwhQbaWaY
oZN2tfeKVC9UJHVd5+DfCp1TNagxfrNhDmxmxiGxDbtnb0zUUufcdv5bV9o5YRS8oXUTarc3f+42
bTNsmwbeEeuTHiePoHDLHMAl9PBlpWn/mrTYjDIEs8LslFgHkJIN/uBuJSIFektolc/ET5e+eS28
OsUUhWh2AZ18UGHfy/ul2YjOvTQFRKdF+6eykA+G36IwQANLzc4a+1216Ndz7Vy3xb9ugmtKqm1p
tnvtBRejb7unofPBZXjG7IRNj4blZphvACVmBLn4BXGynK/jm4RNa6EJN/K0tYWNXQNKk4cBT2Bl
GNSgguVNLNUK2LfUsNPs3CrW3NZ7TVFUp+WBFrEX0S1nVrhZz7C2/cUDbxsFQLq14Y6xm9YAaItt
Asj+lWVmXgNu27j1eQCMt9r+bC78ow7DN6s23qbCjAS3EM6xwr1pz6k3+hnr5aVuu5sMV/C5xceU
G/fIKd+GAQTHEqog5WzrNAVKCakACMcX34N403QH22KPxbN3jmPnPvi2G0JlwbKHE29BYeBv/Siz
sh63c+2/LECpXgu2GmBll65MZvAx3bc3gzQ4lfp907VXbQRbiWfiWDPKv2n42BT1SzeLx6SCd2+R
MyL1RuYY/TkcADWGOW90vzEVv1TtVML8qK+FYK+Gb6fjKA7m2PjIFMB+CozxiJVztpYiw7yhrWys
hzLc92GeMyzWI8oMZuys41WoPh9scVvL8Fi3PezY+aINnloTmrg4kg9q6f+cyr7oqbzDIUa+YN0s
TbOFxZGSablJewQhWy6T0W/lCHuDYEaW16cuxP3OCpJJOa8h+X/WxPjFuubYa+OrGQkmXwDMhi0i
/Rbu4wDHxkCWOXIX84FIDiTkRh5HzzrM/RQ5ZZG1U7WZKMk9apwEBN1WD/ewITtqTkldgLu01IRM
1U57W/HfaapyCVw68eJtacUbM55HaWml7SrOLTib1Yyf60gsjEtoPm1JT7bUJ5f7f75hlzE3rc+J
sswbdW5JhJ77hidopvi1V/eT+WuQ1nROh7r3I0z+lVFbVjffWY5VBZUGbYcvRl8mmLuzmy1Yhl2B
QuqeSLPs+eS+WAiIEpvnjgxTMJiMgVpZ/ng3bQjNg7woMfexzYuzEO62mCiP64rmStkHrt2dUi7G
l/DdaM4vTIz3NdC5WKsqHqf20fT+AXjm15TOT4/zIyidnWYeeDlNXV/GPbTjzq9OaGx5py7Lilrv
BeWn3lAvARtfVwM28tLyDHYBcNKyr232QWh5cmpIMUw0p7aHgFRbp7ADWmzZWRjGrbLgMimIjMy4
1oO3h6MAmuwWn561bpE2gSYYHgdq7l1Wx8PKcjQOnxExvHrj/N7S8qWZOCqZkYhSQ2Atae4V87kK
GLrAyfzqj0yiCx32Igl3weocWhiy2Plfkw8pki5XoJ4lQV9wXgaGE40afNLvfzBLdkk9p/DiCg5F
7E82JltQtS8gbBcuv40d2jGUbX6W1bizCx9oVBpD5Bd0E+ri6jt654onaXaXn6YPEQbxH+UKDF6F
ZZF6fnG0pxLOiVOj9tNbM5i7fqzumEeTW55xaQOoQJaE52fTN4zrsqCuOEbUtuBaToAnYmXWyN+r
yX3V/nyYm/W3t7yXsK5fMGEs6uwA85j8j6BcYe5VV8vwY9wMtJw6MA8odCb3x5slbCh/+QAAT8LR
3HMZPOZu3tQceo7tIg1WJUZvp1hdgEqOHVlCnK0Co3sYgSgIuzbqlnYjJDxuK9hXnH45HBMNrKJH
IGvE/KFGQXTQTYwJVr/lSI24n5F0YcWrp+jvaAWXIlw2Nu2yvnbBBaestJAqoWERqVCf5mU4CbM9
Q6fPTXOIlYYo2xe5a2vY00V5QQDSiMse1CEwttox18T1dF6vZo7xJzdfI0zV9Uenar+LxvMjjCOQ
UCibXQnJfVIW9LAupTN05gaKh++ILCDrmbokey6ZPuSHWtfIt+kdVTptXbJfRmTipEoLOPfcszPl
QZ5bixRzO88DgkzAYHtHFqeJrajGTfO1tMO/ka6/3QiyqvojwbQghfYawqCsFxV5UGDK1TaGpJ+X
o1qKWxU0G9L624DCt26nd6FA6zQzE0N3Bw3z1KoQugpqDIYGFoa8Fg0rAEzvx76SaeUXqen0KSuG
3VrRSPnL0RMTHGq72syLt+GyeFO2SCtiQEQszzqgPyPyFQvG5DgtebOc9dQOfirq/4kMpr0MNpRg
sqlm9k+awMi07GEx+cks7Z03UoTzRvQTY/6QM2VsxKgrJEw84X+Pw5p503Djy/DFexMTuIo7nYIc
cxFzDKD5ZKv1G0L5hnSQKSzrRkypSeo3fCvDtyzY2cWT78SKSIeLrcB89DTi+xowOsOj6dCqkyWg
ZjZiowR9L6cGREg95ieARCRyh87jFN/SqHBTAAGNLlPufG4gOWKgWmZQmuiA54MjXjtr3DTwhSjI
4zQdjALEpu+SrrgEwfJMPUwF8njLnbVTphHrEwPM3PoC94nUBzHslm7nSJkZ1atQawo4smAGlzUZ
CL4NeDJHWf2zUfNKuHPOeHLoryU+Qxefyf0SMMerMMg9Q2AvY3IVFISh++D0FEIu6NpgW5dOBPPA
mC+Qv1Iz0Jkhz6sbIth5DdXJK6BfgD3Mjo4F4leTYWcVEG0JAsxrWM3wtAUSfJ3lpXVtJs6sDz5K
faDSlbWw83Plv+khG2CeTiGKyjwmFUgPqaZNi0jWENDYd+ZYqmfv+D9vfHTQ74gJnD0iyzF+Fs+r
4g9/GjYTII9Ds3l84wixtdcVklY3qWgk46a2vm08q6XNOiQVCkzsaqwLvjAl7ov7TIq4d2cwnZ8W
I+GM1UksuWFWj/k2ux5shT3dra7GxTRRiAFj8jdUX7aB19C/3nO8GDtPPbQbbAR/AOTqrF1jwJbR
SEXpT4XPA/DYQ/qtaOZqBIhw10mB3jOkpDAOYhtArZqMJqdP3ZZea/5eQPNq+McCPDp7D2JUuTEs
sbRpvCLQJ6BOWNZVd+eVXGukD7wQT/KDoNzRFpb5suu5TjicCLfFxBo36uCuc+fNwVCzXoN4/bmw
RgoCrZ3f2nA/IQGKR4q4119oQc6p4mqGkmcQRLR+BxOJMX+BzoKrEwuuEDcB0KGYnKwrjGOBfSPp
psDFj/ZFmlO8mjPETytpyD+n34jpg7h/igKvz2FWBQfIFq394zm/Hr9Qf8Nh3vkcZXwaYwOYrvKR
WVAbo9WJ6Jt8HU+6IcAHdlZjsAlKB8ZlpgFG5LjGu4FhaDj24goFxVsgJX643XfIUWoQQ13ZS9ed
ShfpRyTtiiYP5gc8NrJihcl/i/03l5+dZtm0vi815O8RMlu5a+2PdvyYxbHj75bBrsK6dvqpdp1K
KOcVeVpxdMObdRfCsDR7nQ2wLwJjX/Mj0Tpyid4EE8JK2E01PbULslPmfiArjPIfhTBYZeRUh5Hw
dwXW50SvshIJKV2oREipBX4socYSFP9FvVrjMew5RhzhrIFYFMDJc4IBmB4OkI1UcDlEbG6xeN2k
0TdCHxYia4W4G02xsQP44G0Tg2m3/nVAUaqN1wkHjcE2xQzobf5brTYO9TlQvwJApbWQ3nC3SIZD
+vwmxa0fvgvknIQLDfuHtSqZ0NQW9vDe5Zb2H779UoOSWfRgGH+ITsdG/dFWh7XJdXgkBFP5akim
zn6Aj8KaW9GAPaCHZT4L/RjGW9cPSQf9WfAj9R/1YKKq7rh5wowHJBaTKdCxUUKguIVB4pNfTDeD
8HomvISJUsctspsjDdDaMadaXCZh4Y+HakTK8pdAWCiaeyV/nunH2oTygFiJMB7z6sV0BnJ2cCDC
0+hUVDmf3L0u/asdyMSqp1gjac2Km4Pl3OJ8rAcDktlP20Mr/1ps/EP9PcBQlu2LrS487OC/feqR
JwukH2FMiT3fMVw0KuWc1P5+rc4UYd+KRaH7Ypan0frzEGKY7T+MC008PMdi/lNoepzWzye/rbAI
yUJiazB2nUBC1s1p9WgHjqw7RbpWRyC1EVt+hfFVzkj9rgL7FAciLhxh3easIH537J9b3zEiFXGQ
El5pDZP1bkIeIXsPCtLiQS9aG5iHn6ZCUg0OSbDcNAxXGrZJJ+t45L9D+93bQE9lFdVjB/EMcwUx
RlWt217jR9Wvox5PiyBUa2RCc2Y6L5w2cTgUpjcp3kwgzvBfv75oI2/51tQpFMEIM1byZyBqLZsY
Rn7fOKg5RYJxtCb98q2c6a+5ztcWAXYfdSoIUt1BV+6/QthOI3lfDLGfjd/Ve4TjwacIl+J+TchH
BB6EK0yWUqdZhBuPmpk9O5HjvGLWLQDil7LWKGzfvPkPw2LuSiBKcvLrLq86stU1VFETuLa6u4Rm
FnHShn0bxrbg70q/2AF+BuMSEEAliFR2PcopXlQC1A04Jft4dJEnKn56+j0Vf2aJVeEhFy9uzPAO
pCTIGexMFmDjIlGKCPWwVLFNFJKzXtwgwVJMJJkYTQLzw+dDynHBskZccnofkOjF8EVbbxxl5a5R
ZZ0+h+HV4n6yYiut459yoBfJfwZ7W+XP3HxxjvoBAjTLv8pd4rFmMM2/SYh5lNDGgZYaEHb06a/O
t5zN1CnnaML6mMTOXvYezSRMfZ5LDCkM1zkbyzaCtYbZiid/gB9R52QG8SghoCDe0ZJD2O3rxsho
Dd05eDOdOxh7ZPrwJKcxsZe3wLoiKxz7a71RBCJ3ofKS/gl7PE3jiFLCI8NDJUInCC9/Rv9YzVcd
YvAmpgfVWOshbL2w+WDz5ul5L9aPQKLMHo5TvUROd1L6InColkrEMAKSAHZG5U65bE42wb5sv5R/
YPLTsP7hW9civ3/p512LEcBI5wj3q0ejbqdunB3wACO6OBhYjOIJAm9PTToEBB7veRG7Yd6b6rpA
lg6bJVb0H3JrvtEBhV3WAWeU99myu+edxuBmPKtvD5ZxKXyIyMqEYYzo6RI+x2XBx2Gw8Trs4I0p
P9r1aKEdwudYmEEXj8szp9nFz0Cqcpvk6fvXArAA+SZzOlvdRxBe+bPFoL3KZsvUllrvCmsRgCt2
nTaWZNOiNFM0SLhuTOZnmK3bmiD+zptXnQQ5EHFYLASSUEihhtjVAWdfA/AgcJgbHNnZ8lWTQ4cP
xOBvOWPcw/QjMN2KXuFikCPQN70izWidKVCO6HcYHZf6wZBhsl3Uavh0QWLAe2yDPbgeRt3unPLq
iX0NQWXGIath7ZIhMuyjrB/dkEvk4arg1WxlSsDfyvLuKPjYaMrvkVVWn5O8uL28CrjXwbxC6D9P
ZMLHzan3QUIZd/abhrRQEFjBOVycSLX/fCA7Ribc9F8fAE0XoJHrjQXWBkJMD+YZVG6kbQwGxsOG
1RoPPjw/GPeYGecO6wukQbShoNiYdyGhurILAejr+AM1zeGbZxELnmmbYbO2QRa0OLb7N2N+1ArO
NfrQ9PU573NZARpDuKczLCQEmHsPnVFXu6zRMnRUxtGCD1m7TcQ9FZflv3L6J/AT9XhcArxZe5/l
zzNet7Qsc+CvlNggtDjAbGZAOKgb6BGry0srkF3/7JcPeDgFRHRrAPmcV7RW/KuWvcSOXTQ99KN3
9JiNlDoIwXqqzNchwEMo+mzy9yPYaI9SYrtHuCvL/Av1MiEOCr9v4R8fM9nP9ooN+caoFVt4emy6
IE3IECQhL4JdbD4AOFzc+T+Ozmu5cSSJol+ECHjzSgL0TpRIUXpBtBw8UPAofP0czkNH7O7MtkQJ
qMq8ec/Ne9e/dGUcpOk5rFIf1b8Ut3L6dOzLXHRcHngkwjcxxb6DGbCvL3XxEU//OuXumte83tTa
sKrbbK86l9xiIlQ8FPGobJPY2S+dtyiiHM9wcUFUpM41pN3QJ+o7An6ZpDXDZjTQLj4y53US3Ej1
9+AdomjvGEfHe6T9nbmyO+AS87ju9zFvq50Go6S0C5elmPibq4XAqNZMPEU98RNDsXKifpmZu7E9
JcZLJF90WixoD/ssYZhjHpeGh/jNU9ayjFYaGorLHM+R7pvZgVr1vuNdh/JUYAuj2W6Lf6r1qs+n
wY1IJ3UDI+Pm1t54OIX1SJ3vxL3Y4YVXvZp2ojhMLT+kFFcZVIbe/OnFtc2upo7K+aVVGbbraC0G
fC7jtqnfhqwJagRHs2GcMN16ZFh8Ob19lW7j80vBvnl9/gL0hipvygJTeMdKnlk2vNSyaNO5UzBr
ZBRWDw279vP1cdNvfOWBmliBm4y+F7+mYdCrAoFswhfaBnozEigMAoADVz0XOCOGLmbUvgm930b5
aKlUW0qobPIw8buASh2P3KWKv1Oi0dOcFr08mB7k1d5gRhfGOwcIsEQgUzB1MA4OHXWRZGowJxPm
mGRpDvoqxhcXefYq7Ed/jLlxsxl3DhVjU/AdJNdI0dYFkamlOy6EaXJ+3tJJ+rGpLN1q3eDWet7B
2bQqunXPeY49tXkK9wZfrv8rnKupPCxik4fhLye9WiTUY2hBNQVb7Hz3kb6osFNQOlsNp2X6aIYD
Mp5dbfv5PI3HEaWwOU4ezhGXvEnVXE24yqPxZMtLWJy0mgKrjWktCSWOcAJbPNAMSsWjzl5Loqya
5FfWxOVtJ/Qnlb933ndKvzcAvApN3wuLQtfcaVPIBPqRqlwwfbhoaUszr8fp9FCTs9O+R/Jrdj5a
xiRajbPgrLf4lpunV1N7So8pP020cQHYmZ0j72UmbrqeAmJR/jUcyY20cbtg/dX7w2S7gSb3E0+H
25nLBscq6FeAQ2Eh52ZZynpJHMUG7H4xmh9C+Wnr5wQZRah4DkUmn09XPGN7oPpKXADRgtsa7xG2
fHlqiudc+Geiu5YR0KTsINPCNasAT4ldnSrcO2npLgeXYb+F16NagkuU0UXHNtdrw7GhqjdN7pqQ
qGyFWptEgVF85ZW2TIiTIBF+vtlOtlRI3TcZ2pcIvNms77QyXDPO9KNkRrHD5tQFWQ1Jou1NMrqj
7g8uckjXeYgplfdfkwrIFP5WiYrI/2XQXltra+PyqgsXg429rKlA3ezXjX/s+GXqvBVdc4sS6BEf
iWhwSPJVTtlYjdcMZ6Xj1ScrfO9kus1xmcmcjzd7izLaceEH8B9L2QeKcpuKbaWdOd1RrYjE2afJ
nY+VazeXaVA9ecupUpae95kb9zhBcksZZZs3u2DlxnxCP2XoX9NMNJiZ8E8x/rLEqysOMFiD5+Cz
uecq46HePY+xXDTmoVU+x1mg0nxEFB19gz+aMZcOv2uMe2+Olk64Yzy4qSgQRZPvypQ8cVIvHBNf
Tos/HCO8TBOK2WC27vCQQ+agoPCoMs/RcRZkxBZ7xKMXPVgT0BOmWUhKmDfcEHH74hW3wWUAkF8H
2Z0K2b11vFRulZ6LUFw95NBCvvUEQBEdEkhGfirm8/6eYFSp+TmmylmqO+HES2OyNnn4aSNJ9TPt
J64IE2rW0qAEIBg7bQ0Ft3welArngRrTq77SF2fzR5Os605ZhJXYSm+AIhqWUfhR8gFtire6/unE
DY9BkT8sbhwDfEKTPymHa073N4RiOYEZGeO2DE+RRry8yE5dwpPDCVP0F1gYBAnmyTVjIYujbVw4
NRnw98ls/LbbZvW7Hh009RgnH03aItxupL4tLabwv+30SSlpzjut/vLUTW+GOyTTi+C77OSLrW9t
g20b1n58dhWUBfpVdTxfZUKVRm6g9J/jKPmPvBlP7HhO/Rw9JvnIczQi2sWeFzmS45s+/8V4sz1c
n5irmSri/tC3o4oPhRu/w47fuHpAwUZu/IhHzDX90L2GI8/+iHPb9isjOxvUT914UlT9kSliGQp9
XRiv7AjgLysWcYmNLHz3vKugLcgpNRVx1kdvyaQTEO7NLt/K6hF3NK0rvortIqvz8Eicpinuhjou
AgU35agnC8EXHafj3EIl0MGOFfIcUuATsvT+CefqlFtHcj6Mz0zwr5pjg00Si1luEvnWQoComr6a
29/QVVaMjWt5p4asot/Y5kc0rSuiNlLUuWb6USBWbLK1W207lZuM65NtG+hQPy73ZNT+PDn4hqFN
WPEbNs8Jgx0GNiNAo1X+ak24ARot8CmBNsAj/aTi06aky6Bm4q4PnP7NK3iGYPQU73cer2r8pilu
0NiV30790mrOIcH+rjW+ZBWeChZ6GHFgQ0FGJcJ4v09cdfVEN0OOEkbpYHM4Z7ti6Qgw+kdHdHot
YoC844xqUzrvhRcFepz5YiRkmqyzsBDBHF5LfgFejm9MExxfT2GWvRVgJFHxU2QICNE3Jy9uBwzr
43dR419QcQm71QI95QOhZKXgFFYdaiN8EewwSPAvGEW18gCPI+Lh8NqYrbVo822oCGiHVwxsm44V
PhBxRBst8eMXAPyixaoAeYYx3Jnkau7Vk9tDC80HytnVFN+M/Ghn/QowYdNT/zTOtHLcQzQcJP+a
lQo/7r9Ga0/UDDDsQSuurvKUioNUjYIpSbd1equd3xrZxLW8TTH1C3O+RtzVvfsZyx+encr5FHl7
62wwO2v+bY2Za7tajpO1dJBoZ5QkdOl83uJc91vgca+mywRv/yJw18+GixgubvsVUaVVpYuLbIBP
tynKGSgSfBN9iGiv4wrKUYedxFuo4z+B18UiB4lY5e6OHtzkD8P90vKSOYoRJCBdNk9Fk+zC8Ak2
8aQ7H6N+nITi27QwUQFTwqQgp+pIN3P73mu2L2SEuWyfPclAp/DdMPILl3cOy/lzhKqwDCRzZgxt
c2CTeVq6sK7De9ncQgRqo30i3uOiDnezzPwZWhJz6zvTo0Wr0mUDKBlavTJQSTlg4TCWcfdW9ivT
dFaJlgQDo33Fmt86DhK3Y0jumuycupccmp1FwdKB/MELib7F0whOZFDGg7p5X5mg5ey/Zl76QtzV
ngFC7Pm9zjBd4dVHOXMjhtbbVvllCQQ6GkJAszIV+WsUTN14PRKz8OOm3kE400pqgPbub+L+VCpI
E91aCtqnMwE1zE82RPhWSwNG4m7SVlBrayLEKc5/XBgjQe50aX1IWJlRAivePJ5Zo10185vlnmjM
TBwL47bT3zRzl5juQXeh9+pmbZH0p3Z3q1z307bsr6hMDAA9Chm12kuuEjPuyJ39KMOE+vqrT36S
8Gzz2/KMdpfkwh8BRDILwSahzO+XI9RzYqtvDMA3mh6unJwTC89bk5Y+gSF+1KU7hTJVg5mN3dDv
3WEVgW+4ocO5BYQC7d6Bm4eKgTRi8k6wUyRZpNq4aK2BO4F7Pq/uqoZdCY9qYVVIPMbJAiuI7OYt
79kEgfwfWsXK4tbFshfUIbNkcnzzKVWACJtLVJDm01hc3AjUVruQosU9BKbprMLqexLAJHH/Ehof
lkBhVCF0+AV3k+4PZrdUa5UNHf3eyv+Z+eQXCP9a9W5HuMSQ3nok2dnY6SqZApLVJ/rDo/SJ4jFw
le8xZLdG0eJQn88WCXVzp+4boax6E2yNly9W7ZU9caF1KCnkIxodE6bB2YZZvNQrVDYLtJ1R9zYe
tLXB91GX2MsGsEXAo2oYF2n414TE+6S6b1lWoJcS+ttax1GyF0BWM+Bp6/EcTi4RNCmubuyhjFVk
Fh9NTXmZLCMwkKUKvdnocbdpbPvFVCsIK88nwcNLIZWJRCjH+rcYwmPpmJsZj1010wRFuCgBpEWe
30NdCWbKLrjC+XtoWyNwMwge4UwoI968xL2wTGJ9ZXP+Gb1FcMpfmqNzmK7YDPZfm9zaaHyJnOij
0Z61XOa8qU1001CDogkfS/KIQ4qoJjnOogyiFiU8dG5pLv7V0oUjSeTOius7M7hNVxz08qNS5CGW
GqaDJjnEMVObQUx8qU9PNxdzuE/G9gDr9E+vmeS4RvVeJQ8GLnUpd236ZTfRxXJQXbOQOZ24C7R8
mRf4Dpt1QfmpeGtN3QjtVmCEjrk2m/aNjmoo2G0xgtXndxvMm3dkKXMP1Z2iUX9riYvQhr1GGkre
wYdnc3utS3Mh0aYy4Fm1C55mbKNYqfNqlt9u89YlW2mP4fMYerXaNabMyruP2qa08TbdJFW3aQUh
yxLUfiO4kZQnvYUMbKcai3Ny9OlrE/O3oxl4+CEqGjybL59KIuSbbt/ATU8ZY0FnXnWcaSCszWys
Wp5or5ru0IvQ7qfn2NjFuCA5f9WrEYt17r4k1luMbNfrB3WM3mOGQfXY/hO98mMqePLGQ4Z90gqI
w/VjvXqphUYiYPgndAA9zuZ0OsOjnGvGwOp8qKJ10Z9djKKAMVW3H62vtMUKnVWBWf5pTB28ER44
XXNdQBcmGebZU+y5lxRXLheVVq6jaNWpLiYh418vfozm3cjfk/qWgLnZyiJVV1Y9EG/T7Zy0WI0O
hWFqXRLF+BiJYJkZ67CQDcP3YBAicxmbO/0j5ySTtA0oo8x2VXY1zB9hahAjl8jm4teD3N5MEtHC
LjZpclTzzI+0gy5vSqWsNKw8M0hXmYL4Q3ZRedv9r8YqL9HEO3XIj4kN5ucMyCw2wLGMPrU44o1p
HWCUAecVXF93zeWxqd5lceorzNRnNWXdzTokyUZB4TEiNSB3RofXZocQ5Qhji3aPFlMaZ52nKRMd
lFixjZmHFFn1oUDBAP+h6ffbhOiARZHnf2FSUS/myl0x8bTDRFnWwxpkuYwT58L/VuSQsOVmStCE
i7GlD7V8fdhM0zbnn+jTGlH71lWz3zAwj9WDHgNZKWFybpBe3fmcEdShPsnDbuovsDFPnANQJ85W
uXj6OYQfqXipk2vJ/RMnge7+NR0eTiyBLxazJcaZVU3W0LG20JpEAkySL6vuWvAB2Zuwg1i5thNc
sbIR4Vm3j2WV++34r2vorSy5qhwdo2u1bZppreatn4mz4H6y800Zbnplm2bXjA2NY/JhWu9FWyxL
9b31fl13dPihYVDvOpvHdX7RWJtlKp3fCEwqbq8GXcWbmFk7vQpxvR0tfI1DhV/EOHYVHTVfPvpJ
5B32Lh/+WkYAAx4RD99/sa2dwzjd2DrirBSNEIowWTVDvJo9hrv7bkTchPGOw4/CarNz6Xp+6iWB
7A/lEOSN5mBDi9AGD5qyHyDzW4vSq3G+C1v6blP4OeM5pTpn5lFUahBTOLg1DBwDnBxUAKOay3+T
SxFdEW8wi7C0pvSl3SPlarRBXbSR0UZr2ifn/xUmxZoSbhWWhJYBhNGmdM8Qm35cDnEZWHGyzVyV
YczBancR+jMj9FoEDuW8AxkLZcGoJHoGzTovtv2q9wlZSSdpslgp+asG1oVSvsoCy0phyJUgX0IC
sEQmV9bwAzeTY1Gh4/E6NGWSFVhxZqu7eOZWE+wc6wXp7d7YYYaPlbVbzUGW/xlMxbAqM5xbSa07
s/Hcp9sL+npcC8dj+B8vsVYjpSAQNuXRmxRG+iOuMRY5FdNK6H+JtS2Uej0xu3LY6mGqqL+0VTJW
/dT+LOdx6SXg8RORH0mEw3frlilHSqFcBVNUg76YvT0qMQs02TRSBUGCGGfMs81bqzEyGq3jTLud
k6A11hut7y4svfFrD48Qts6csJIGz74BR8SkZ9HiJ8rHlf58xyvG8+xDq4OQ3WwDh4+bnxqIteRp
/Bk+Zus6dFdViRZ6tnM0xht48dIJPp0TsDGP/AbKbF6Ro7lo0/Al1IRv4rc2Nd1XQTkqNeE8mvG0
lYscTJ+r0JQfWUYbwr3HuLKGziJLaOM671oxkRRCJFb4GGyxfYr8xrNLAiPsFb8vnzAfsUEMblUl
W6WC32iFgNUV1Tv7Mf28/kylr/SPNN8M5qc7pFh0vN9YuRVOCAJMAEnM3C/nOiXtqaxT8grwGJGK
oEXffbbNFXa3qV9kduXNsNR57DFqRgGPi6QOy+NlbK11eW/tcVW4WyqVcA4Mnf4Omo2GoiPlad3C
ixnDxSu4oykWZfLmude0xrH+3DE0Wp9hDyjXq2jt8nXIntP/EWIl4ceumMpFka8GxYo0DdTL8h/L
WnZoU0ud2rVR8i8H5Mlww3VSOn6WBrW5hRPVRss3KTlkpxErFT1S23lwljbZjsyOxFq16XfEgCoV
D6fe2vTGbRhk+rWJqFqcT+LE7rXqTMsu/bLqgJl/244Xq557cLksmGcCw0JtyCmtmYzpGkW2GGkg
nKImRVHWnF5lRddVqIYfV9hSHKy0CVzIgo1Sl6offlLVOHe0EnPHKF245F4h/o31rYn4NjiBO7lR
Z65Er5MMpjgEcexj4Ca8KN8b6tlsyW7Th6NgmzDZE915oolK55e55pGwXtXyotQH0a215EN69VrX
rmb11MFDgkRvlUalp7LXAoMOtKcz3efio5u2rd0u9ZziesLbhNODAImPpqO+Gg+i2TwHPRJbEagI
SmpDyntXVflZMDLlSGN6z8Aq6tTymLU4YeS7TbyS6HZtl69UqAVD8nrEoRtIPXnMqr0UM01cL7Rg
yMuPdvxsVZusBKJH/ZDOtE+eKdPpNRafcbHx+p0TJ4cW58JM2nFHmM1ugvwjwsyiq849sbaSc61C
FiW+VcDSpj4jlRBRUNOK7xmrPpPOcgU39TfDkobY4FXFeB2o2LkxnqsA10Vhr7usfY2zP9NjkVLZ
0TVZbfiI7VVSbjS3+3YmusGxj7bwEEtZKduKyZ1eNN+tp2xdnbwl80vt2mU9gFTi43G8ba+/6t6H
MnwKhtX1yY3gvQnEq091BIqK9XFWb8K945ggkKFbgjesi3RfehsJahuypZkELjQHFTI4z5rjQDdh
l0sVbZ0AhVExqXiOCngQV61pY/FIgrFOTuZwaikF5u4k4nWXv0NWUaNu1e7U5wXmsfHeu1+OdsXJ
udaY1qE4Z9WhTo7oq8zXjiivLiq9Ll/NcOOFm0lP1065CbHxVdjM2/aSaZdBv2XFKh5essy4FPpe
MhGodo3RrSfnpe6fv3lKHQtobyzOlmH6HVU3t51fx8pK2HINy72VcoarnM7NWG8jvAqinsHrSB3i
z4xip5Uz/kxzU2Ssjw1hdJ2+SHaKm55BPux+Z5KrENo3mewmrHN9vJcOMvKW/CYLqTOOtrK2/bBW
j4nxO8T0DRx0IC0NyV+8MKNcJvzhCHO45Gz+xLyGAp1C1faqB6Cm9nfeaQ1Ri5fS6h5S+Wn4yaq5
tTPCgZ5sb+sHFrlKOp84u7Sxcm4V+7Vu93F89vJ/dDyZcuvtQ90RTWJsUmVjJdDFz4w+sLdSbxZ9
FNHA7XVGk8O0dW1OxCZdJd0DuGFJoBFxT/mKvXu+9PZ6AfHO1Z45PatD3yMTA5rU1k13NshmqZ7V
yhaeuZPbCR8XK16W4A1q8cKSCa18M8EPEPRt8ZfhU0QP6vuPqv4oS+Atg4yjA6clzhmdJISvbD7i
L5fOd53gi/8K548c2J1jaCm87qp4jMpKN8CKvKosCrwE3+B81RPYXbv8tCZo/ha0lspwXbsheJee
YZuo+H6UcJub7g0B4gYotmwJcJgaslMECygtfAP1WGOrcYAWIS4IUFuD0lBf0B3UHr2aQ5XVKCB7
BdfR2LqHJ7saqruq5oOTxsbdC+pOLIjwFQVvrr1mqGVlxT/LxBBJRNF56IEHatviN5C+i+zVI1ZF
zcDht007ccHMS5kwgxs/vGbjRj/ajLFg/o7ludA5vF5seWBnTou1QnX/2aO7qAHf46eQ5N7o2SZ3
qxcvPeBIV2305OkKoDqxCQNE75gILaKYWbW0ZWOzy8wH8FyQ1Ci6P1Z3mCNOfVx8LVeJDY7K/Rez
+9Xal2wt5dHQ7mG9Cp3rQDSUwVw/vGnIPBZDrFF9UkiMOdr5Z+h3U8Va2ByZbFxGuMHy5pjIZq1k
Hlb0axi+x9H8aqVUBp12VoHvu6Ek4eWq6KnvRh75BLwM8vK0W3RZz/LYMSa3YEQS/irkypY/nvkv
D49Y+XDUaPwkBgeW4izw7FTsN2WWjegKFblwnkQnzTDELjqTQN0egiz6GhBGjDmjsWsoOomHmkEV
wkOsJ0Hp3DtT2end3qrUg4dVs8PVOG86ZdsV21l92Pg5C0rQ/DiGhR/pTGe5oV07SPV93jZg/tfe
m459xUyVf1h18b6Ank+S1Vi/CZOJ7HcqQA09H4qXBKjaXlAWlcpfOhzEzI5m1flyreNgEzNlrGKk
FngpRhWvlYexm2YZAqX3WpyPcqdEDys1FoP94WHNjzEdK3n05pHAJ7TzBPfOMmLpkUxmVdcYITUa
TSD5j4weqKcwZOIyEuqSkI6A38fwDmF+Gjg9ZxVsjKl9DPOl39nUuhqZl9lMTBKI0pnmqujKQ1sx
QBJQhUbQEFHY2Tc0Oy5+hylLCdfPP8vsozod5nnvkMerrAbzNYaaL7cRrRZEEJiK4Gy8dwjaOrUb
8x2y2ZeF88h14i+IRunyf07yY+UHDxSWO13tt02y1111iWq0LHBtpY52rB1ufg6lxHMQuvmmW+bj
BpOYjh8m1QE+s5k5mf2rdiGelp1BQrBl7D3G3gCBDdPG3vzG0RRo2ItiTQ0a+TMoP7qxLxU4YdBz
8zJ212o8Ekakpfeh+XHmRwTWXaJrDN7FRasLcdBj6EyVk+ZwpvYHGWJvMMl8AqN3rW3eqMva2QM2
BFkGihAJYgLaFSk6fjcPB8uKlxaq4jhxy2e+3p3UCpQ5wgJJWF7I4MPo1zbcVUlCLYGoqhsIm1KZ
XiZRwKXaVeRCKdaAt8q3NP6140eaI70yGTCd9+p/3rn0B/StuCKd00Wxal4nHZLVxnbwXajvwm4Z
VZ1TibOGzAiyH6KsWeh0ud1d4eYsB7/SE9+Qtz7ci+rXAvb0zkLeRn4AvFpa0uA9KZdWyAwgWVkh
dUj7nqv1tuJJSWMuG7xv+fxpQMqkPExSJyDzZx7mVWiQMrTu+LDW1PBL/1acs6B6dwjdIpliIui5
opRHPom2T3uu17s4w5SnTdfOWO/cgQkSqqa6flofO4GMr25cYwZS+S4x6ljaUSeix9EveWMA/vDc
5kwTvnkvl3T4qPh0ro3grmcmKNYw4iFao8fZITlam+rPlsTTznLpMeYn+4wPcicfnHoAHRTNxWGq
XTeVb7P5V2rD2sJhbtjrMkdIMx+j9aInN9m+zh22jt9++Kr4JDrm+TGbfwfzHvUPcv2Chi6wovrA
q0mltRj5Flr6TpeKK6FoYxYV5xcAp8FjloijthK3lrmrxkyuxXrgEZxISivBmgDCUmCkwoOEfaxA
wW0GwOPSV9ADGNrb2u8zsJlVggGBkJb22te7YdizxhZHxsZlMjtgY5iIyAtNihEIAQP/g9beFAIh
O4bIev7m6hFaBdWQ2FTJVov2SfKBLhBjPDPU94ZpXkXOTymyZWvkhCbETKDNldeUn4kzvHRWf1YM
bz2QjUp8LAkPQAMnRwTNc026WI04Mxztw64i5j84WwAyMP8ZMayqtpMhbm3vXSnRIERI2tkMXz98
1ZTA1vQXteOrnQTJdB3Rbz00JOk9DJiqlvzq0P4d3bOpbe0RI7HzoxQ68yw8f5H86qEOxs5hpGq9
zerIEHUGvh5pbn/C5+X8/OibqDk1WB5cs/twerxrpE7hdd9YtbNqJmers/6brMlfk7DwLhzXqqKS
n6Mc4oKj1oxbze9MsiqU9qhP6lZ03jZSQ94oZdvb6hWlmkQsYhOSXets8jTw2P5GkkLxOWoxF1Zc
vU1qDmkVIm/wxapjyd3U9t1aJfGK1iqrH5V3IQOCznSpCuZJqk6IM7OF0Sa5ioUwpbFsWFM94jVL
EwzYOYmDMcVybbyr6bclzo5zFzXqU5u2BqHd3aUasJCXafMYcmZN82ttYH2sj6xaPXhNux493CYo
7cDbaCzHUTsifRwSPLLe8MOUjzMZQ24EksKDHtrYf3LDY5cyQ4e0vlLJ7kM72ikxQkYapgcNUo8o
BwKdp4QHvq0uALwHZ65/Jei4SsZBVlMp0LSp5UlpLl4+fTmOR7wierj6jycFxsEMYqWglJTYo/Gu
9g6avtjWdOt6UhLkvdJGHu1uNSIn6w3HXHJqekTUVyN+m6kAvKvU6GB9Iszs7mgVt/j5E48xthqf
BkhXrnGTmNwjlGocSa2fTwnJr9RzutptDe4PPkp7VaIMG019HO1rSVPVeb5Hc2wzLSFkHLEnPdQg
qtFtyHZpszW9xh/TQxQPH/UzckYnyeFLi44F4CebKnBQoGm7PP16UM+XkP66gBUyEtISXY+fVB/d
VRWcOVfUhaqEJnEXGc9MRXZP85fp3bLwjB317ya2N8Ku1yOGsJaQTFXDlWA7tHpy8Uw1YjmGnxSH
pHnYpAaY0CiRUePydJbkVOC4FV6FGQV7gxMqn+2QnCRCo+dhHlK3VpLv4XVPVjQeIIoPBojfmDEQ
MqylQIjsGeQxu0L7ltR1lzrjQiaNsQwGhhskMlnNT4Q4ObXmyhZEU1V4KjH1j1byI1D+QhL7TO3P
LdIt0oHP/SKJFddisk2I1ilBJ3CBU2sGmQo7j27/rP6SmcbaOVnVsqNssbZxS0ibb0AQjkO6Q2EJ
++soN4ZaECSGebY21qXC6YXc+gSYdMo2GI6BP7ypOR6b7PlH4UtTTmHBLWoM2tnCFajU+Y+gYlaf
3FP/Ys7aNslZXQTCj807IezESPYm+VENGjVs3yd22IXqEXlbbYxMpwbLMe/HqGCojvjXFAu/ArTU
E5+fXGYpM4Nyyb9YaG+m+cRAfQe4MNTdpTo5uND5bsVnhRTSMFA1iKSyCHerk51dE4g13WtWJjTu
20TAOSMRyXc5ZSdkXh+lpteOOZjplGT7qtGW7kxOE86Q6JjHv08f8lyRhXRVqDUTMFA4PBGt4hmP
wBT0w64yX8b+L+cZdcSJuc3Ep2ghwpCnrZ6bk8yiMtOPXTNiyh6Ry1dTseqMb5IIFrLba8rO5c0W
U720iCCpMzB25POMWLG4JKOZP6JistFcDIYJ8WvnHPWIqqW+KgWi3EhmKEHxDLXNwZ+eyeWSKIdk
5Tn/kuII2AkaN2gbs7pMISPYq8OtIm0+fXQdY4JBW4KEf9TiK+fSslBhyeiXxETFpLUJphontQQb
GPYj+ewUUyN2wLJfz6BJaZrD5J0i4tDM5nfuCS6J+3Wb73Vt51bg6E/xtlh75Jzr3s1AjR4zkk93
pbpPwuNEECju3D6YoCo9Bk99HahVs2RhmJ/Gr7ql79Xyk+uPGilFfBOlAdooF63brUwH/Iziw5te
6hazHh7umgmqWgOtMr3Hf96TEK9igaKE6R9d9uYR4mczEtcxwllkIpHzsLTmIsimJHgKJNy9avGv
b47VUxRrtyayZv6lWeTH3Mfpbj+xqj9vPnoIwR6jgUisvejFavddtGUD5jBchuyCT6rXg1G8pXjK
dLArp/3CNbgoLaqukqssZK1hcWwNgr1JTFC2ZRm03dXD/FjjO/fOQ8fd+EAGXzrjtLKBLUehbaZe
Hux2ptFlpcY84j1wd4U45yUWtGNnHnXsXLM4CnyEbXy253WmHTQStkp/fNp3qcIqBgtuZWwVB5zB
M/zZ4l1OCYnBmMB+atIv2Ve4itu9JMm9urvJJSdQxYt+Su+TDRV+LtS1x+cv73aZ+cpwMIboWMtN
bb8JDEcSPbeY8VRG7ofVvNrteBK8J4kgpq8rH51xr+u3ydb3XlVe0nDaS5MeqGDAl1GLOsaflr/r
qvOJC4s3wdw4s75WNXU9TsOeyEwe1QmdPpX9ppXTX0lfkuPsVzAuaI3P5FpdEngCVhQJckehszl/
yAMsCzwS2CyJvJSltmzwnI0NIy73u5ZsjpEjHrBdWxAi4L7L8EP+x9J5LceNZEH0ixBRsAW8sr1j
N715QZAUCaDgXcF8/R5M7IN2Z0YiJXWjy+TNPOl99QGna5B1DQO38OQO2T3s08j5F4bf83IGk99B
+OJqRETr6jTy0ar2dnjlzPZPz7uY6UhF1liXn0P6Fyx+toC94z0GHLXgLsODgjrkPo4QkvvoIYZF
F72PrG0eboXeuapFh8HYNXdnvJbE0vz2lJr2Udl/hY5uQ02kIdmMiq9W6qy9+GlCxouIFBhcjqYG
1fYzgvXaTtNmTq9WeQQWGXjkhF5lvkqY8updnPwEOImLP2ecdjkkMs6B16xX90nNA4FvSbjjzZqs
e82O6AtoqpLhYB5tqPrlOPCTt7c8T/YKx74dM8iHkz86934Wc4IEAy5uQ9xwKFWbuMPT+IpnelvO
8pzkf0KDpi4s+GI/vsXfoZpJHeN5j19D57lzfsLQ3Fuk1u1AbTIU3AVlHIMXIFuSFruGmdeMpd8H
XBzBas45WxukypwyXQf2aYGXFlAifA3UY2uToi0ekYvK5uRUDy2DS74DoysaDPQmcm6tesirixOc
INUxzZLJJc02XnN1PTSv+xxny3DMErj0hC0OCzYzwMdwb9rLT4XN0fY4Z68b9A3J6NUzSI7ScRRK
6ORIE01xT3jEQ6AQIuSOFw27efLZajBspYu7yuZVA1WGOIxvQcB1C8I/kIgRZ2xOYXVi/htQ5Uo/
gN7ZI50KbPjZSH5zAI45LoBMF6dDHTMK6CnUWM2TALFYmds0abHtTvohKRE3O4tpV1Jd3UFACm/b
O4oM2ZRQCWJHfLndfPS76F46aP643dgRcpK1TIVDY1iNdhEQZW9w7ZRiuax8GRCACm4CPYsWvsJH
/n+VmsHjmIZEj8a9y9DJyvOtVaTT3ikKdUrmAWywgioQ3XklpNxERWeLuAIhu800Gclq9iDZ5Alr
tzlgdCvBssQM0vrAkC/x4E+70HSTnxIAouFGezfKQgJHScQMbzqYPTp7nu5FGewj8q52buKuJWKn
hgFBau754mLnq2nc14GFOhzB3gq74AwmoOakEVxI7nUbK4A52PKMlfg86WA6Y5LodyaWWugZWAsC
yF05DIdF5g24b/VY1pucK5/FBb+vMx/kvH2VFXY1zYrUlaz7YmIOHdnE3rCq3vIlVeaPsIJclF3m
y2vfWrz1jGHE+Oixk0YLysIJP1zZg1GXDT52XNyR7Z0Ch/WfHGJTctH0Kaa/o2aLgzhlGmZB1Z1b
h0uWYi5hnVgoeb1q3/BK7oY23KfS28BdZ5DBjXQgPO0EJiprVH83ntUzC5sni1c5aY9O1hWXbLKH
azROJ2dQAOO9Y54W5AX7J4tAjdFPm7Dxbu7g9i9NRwbDLmoM7WPBgGhl2aU97H23YCwSeZFrrgLl
oW1xXhCHkuuCICpXe8PBKabwFk3cQxabJLtPOsQ4iGOvMJHxTb5f7kLe8Tnut3UDAYZ2nY9+cg5V
88oI5q4SnDy9KHt3JncjBm9jFPOjKu5bG/InY27L+htH0keVc+gnb+uwU8eMIET9OLW30cF7OqSr
2lh2QO/b4hxsFvm54yKM15+JYr1VYY9/F/iLmK9Baq2D6S+FfzEow7xXNNRcxpJUYUBRxORabymg
EdA5mJGtbcMPwT8r/tvIz8V0Cg3LLyasINBAlPqLpz4vWO9s/7n3Yq6ew6wkx7HgrTPbbxCJIERG
yBTGBC3C6Zjwmcrut0aTrS1jEhzGyVSj8Ny5S0CqLZq1rt0VAlrSndt2L4x3SNQES31vN9u3BJsz
2Q7v4rYJAduZsYTFq/5v7vOdJjmjjO8h/JXq3hfDqmVSOrJ+V9O/CaO1lB9JgcEu41K+XD620skI
XV1Mk3ErxpXJ/l4uOu6gsQxxI8IuleIIF+IPpcFtziFSfAKVIsYKV/kOA54aABEhjuwztZ8698YU
aJeExUNFw1NX4nsm94e3led9S5LlWLY/onhJ58c5vvQpc09Po55jMzIIPrQZOJR5FZV6Jfpo19YX
MkVfYXHSJfeMxtznCvd1leT/EtzXGc+nCCF8t+8Vs7cierfT59yx8H0kPk+Gv3c7yGCWfVBjc+7g
PuKDqfSXDL6a4dC6P5X7UzK2LDCrY2c3hnoXsw9jGWsyh108xo0hVmQX14Mnjwme+AqnsBX9c/KC
JicImej640R+E2e6mJ4pIkAu5fQYAmkanxO+WMecEtDwmvRVhc+OzLigO9injUvRd69VFv8RYOWG
Fj0X9VDhYkVnq0NMpjZcl47M5cScaYm9lcRTgRgm5BhdiwsKstKYPc68rz709wCmYaffDIO1KRUH
X1wqVW5q8p6GWRGhdp3vGQwO7R+bCVpBl/9xCAMIyWTVWYXlE37Buxz1VbvXgUxiiJeFbgELBdld
4isZRDdsWeu2dr/o+epXBVJiRn1Tx0MztheXFZ7ik9cYlcfiwhYrL/jw6p42qVOlf+dMsDZNpOGA
5pjTrioPEgPEgOvd0R2pgm6Tc8hlidxlaKgWR5AAHxqyxVKC8NgLY5dK85zG8LIKf10aWM47dHYa
oIsVIcIV6ZRVFm3b8E13Zb123IkUE9EFCHIc32fg7FxhvelBJg3njiD7N2Koc+p/tglwa7Ebvi6f
DG089gRbqKdHLuiR2F+Z08YICLHVrgvhrrVJoiPGG5nyiWOwgaxEkM4uk69C47XA2w0bxW8FQ99K
KyT+tsD2ho/a6EyfaGtBhIhvbDbOkx1wglfTc7RYOhuA0LLGJdLImJ4p8rY9QkZEPQwjihjkZ2hh
iiC8UQPRSgA5u7iftccpWvvo+8EhnpxXasn2fm5Q6tQ85VF+SeLi2ETGaTCR0ofmpjrnufIL0jPk
21fEX8cNTxwBsAqLILsH8VUJHzwHs2DvS1eh0UfHQHX9SmKuPYVkT2gqwGi/bsnzf/X4jIlYlt7Z
7+rx2FrooPkAhjh17iwsCGVVvLRifh0Al5UxMHgTyh1ml8M4Dwe7wRRgJujIfRZfa6Y/ngS8YqKn
DPZXI/XOHgUSftzOZAD6HjFzyfTNKTchDQzUhwYBBvXo5QX+kZYbyvxmxObJW9xpPSI2fyVTkYuw
aIkwsGRPymU0lSNEonMFbFF5lh9VJd+GKfzNC7gZRuPgmEIR6KlbAVUTOlGPIlZ8e1RYBPSaRKxN
Y5Z/ex3ERbskr+OzaGWk6sUIkk9rA4CRY93BrNo1gfOSTUz7qhRkttMwccVUYTfLTa6gda71gVpm
Zi+Ps2l4m6Sb6guZyn5Ns8m31Y4bp4yfG8e99nBe8wzU/tCOyeMQGcElSkPr3coZoVIgUK2MSFEY
NJekfOno630mAA4YrcNQx2jV0JYAgK4KI8evXNVPgx45IU7OfpL2gQrMQx4gf+gCoT2RHWp8EBbP
49zyuHL+qX/5/UkRFNVs7CBKnOdmfI0rD38AeN1CfMbNADPGODYuAwzyth9yJint4vlscswiyn4w
puYQdu/AIu9ELzdm8qmg2LggB6sR80t2B5ldTull6CduU4TbM1KNTJcGzjWxu63zU0iUtjTnvefx
Bzu5MsB8zbsryQQ+Yh8chzP020024eNnHBvQmqGcx1L964aHMt2Bio3978KHVc+iEe7zcFek4L+a
q2X+iAqhLnY33fRS9BgVY4KTQ77RHBqqtjs3WXgeBJMLmCZJ4pPNfdOu2NclW+e4nMqpkDT2afOM
4f+uXxoM5/vOI6hx66dXTKsrs/odeZk5WuGCZzc2A5aTd7ozMZIC6rgG+sQndttH55mPHjVbebR3
Mt7Y+qnEj0CJ+tpAjEqivczeRuctyzllHSt0ymR4yOMvSRgHn0DWvtZFc3R6cDvuQ2yy6m45fNAd
ovPzoqNkaNw2vvMm/10SNcuHPGQqKPDPGEmwXggvqF1lS5XJRNLDP1mBROcrMDXmm9yXR5h7fFyv
beBBfTGO0s+ou2s+4/41bG4ZM1UHg28YeqcGXLVgklcl1Q182KULW+45E8MFK/2ZZXlvpf5P1luf
Fif7JDX2Q+h8cjADW57kH7Aix7VOqR4NgI6irR3dxLwXofvrJFxh0FvvCi9/j6wSxhjg/9oZmc4T
R7J9wZkY1wpjb7kjSQjOSmcYL0zMwaB5i9FmqkrbTmY9jbPsVzghMFYUA5XPRLR3k5tzx536myQh
WWbNIQuGRxlqUN/dyzxwcRzK98ozN3Icb4HGDN5QT8FniSYbNCjmDeVBJ12M5k5mqGlzXHYgIpzB
ZE5flS+aehP0KS4pBhfXTnHoNrGvsy1WGopAWL8bApdJXr1FC1I8j8Z3+DTHsAiQHRfcKpxLEnro
ZwDquPOk7Utq1RcRk+3NeZn9LMKPbAS3Rhrb3OA1H+ttGkVX34TB24cHA6s35oCeuJ8+RDTwKaxd
oKtxoQFEhVPUqOqIu2TfxiBkcjrDmcvcpYCYlVIYmhxCL1D/lXtt6qVIzNuNCYNSNb6HNfTF0fvi
PdSIexiUUvMi3OqiTLU1qKDpHPOF1ZtdNpZMVNudCjUIOfRidsxVYDj/2gihDoo+HMyDRS9rjPQ5
Zem9UYTbtkmgIFXF3qmqp86uz0YB1ghc3SQNFB5iTYFVnb05f5NDt247APoR5My6WuVxy6lCAB1I
Lzpq/qpEUMU67KcMmjPh8/M0j7sK9lGOqg6zk1mVeYCmt6+gUA8RLmgyax+9WU87FiOfUHJCQUd5
a9r+0RflRdIOyF0DJ43Z1WvXLJ8NbOfa5u1p241pugcnqbfJkC0E+V/fSQ8lez68zPuY6tTAEocY
QqnrqXVi+Pf90Pw4Mr8PCWoYQXQjP4PjCnujVBA3Gbz2LHo0xGwDGwFD+M9hwS1vqn4ag1jK8F9E
kH01j6+5TzZFGxNOZ/3t2z7JBD/fctmgI7I6Uea7qTWJRHiyDzI1mdsRdw+VdZuLisxlfh+zOqRZ
ei6WPNCIaXqoYdpG6tXK6kUBW4eGPEW4il0w9oOHVSEU+9aYHmsrvsdz8CDyALrr9Dxk9kWAqU7H
8KoI0AnVPTT2uKnM5MGcsSx5NijlMTgv7m7dMX/Ni4ciJvhVY9P2y+8JlRMwzSmzecP84r7hknzX
1tV67rNyZUCyBnQhoVewfmFkH5Ghs3dppwyaWPRktli4up1rlVz34NH0OHdDVMIkSDdxEZ7iGhOs
XwhK74x9Ju2jZk6vQ+NsUhrUaf9zGuVNj/VLCepF5/Af8QJL1Xyb1SRhanaglPJb2aIIQf2JfI5g
jTz6TvlkgA2Hawotnvsi5FqLsach5DYtIWiDZh1seeljiwU5VhB6m1XWBFjhvNM4jM+l56MjKiQv
B+OQQ41xj23DLBeDcHHG5rlxu/KfBsbKyGsHfBYhbVnd8gvhi82c57fBhvg4ubc5bA9DHn5ZDfVq
NBOawqIGwyeV02Xi0e5JvLmwcczo2kzuIcig9hcaJ0w8hZuIHwVlYiua35Ygncl8zDkGZoC2b28l
lrSw9gGTmYdQwE+pusW6mdFJlcfDJy7tdQZJuAELjT37KhzrxWaymhclU0ZcrjSiRfKubf1jmk8/
TTZuOq86sXBtZ7um8pHKP2Id6VTN4Dk4A9pTIrDJLvaxiCm0FyE3DUeLY1vmIhaf1TjuIqyCmIok
rZ5TZu7qxt1acj8B4Of+N0sKUZLgIBmy584Jm6eaQbOQAOsyFKoCymQlDjDKffUHFBGckPFYJF+Q
7Fk9L6S+SHp1G2GMDBHhOOqrM3u7sAfLqtjpHxL1MAl9WPrbULbW/0lrDNBaxya8pTe6tlfpgEhs
vUdMfiznqcVqOFwR0PitwUgXv6J6zqafJXaR5txrkLz6AawjE7Hu1QPcBeyO1c7mW+6z6KuaniUx
/1xiAdDFahTdqic7MuYfTvXXx9d43Lo2hoMPPWGCO9aIYhKOEbGXOvltmV4WFwCad4zSSzwVZfsZ
GD9Z92aX1R0XVdf7xyeNUe68cuVZyJvDJ00tTjCMXr5zq9x/HU5//Rj7WPBHClXN18h6n+STpz9i
99eV3am1+PYcOzKsFTOfzykGV/aGKUWrRzV4W9hWuBy4aKWUG4NX880fp3ieeS8CuctxkwmKakRn
PqjwS9afXQl3PGc8yALAraFp3+b07IuXBF6Ntt4CIkU1Pqu/nvSm/hssiswitt7oMTY+Zv+i+pvN
eSO+DmO2VtVEZ5W7losLx2PwisUbJm8lsGrPNQ8ug0fvOtqsRaeeG5+uGfHy0Rphn3Aqk4F5G6uF
8JFvxvKht6xVzRQM4s6EnciVuNbw1uMwChJWlZ3Xf1Q4LqniXLvw2IR4HuOTTS8GZkHRE09a6qiN
r2rcwXXqgWwJ5qO5UcDwBHWHXK5xVJFjZ6jp4BH/qHhhx/ktwI1LDdRqpKU8LOlpmRoe93PMSSq1
+6fYi0HHLuB8lg+0aPFb4aOJS38TUOTjJuLHCSVOGkrn0lMrL5Na5oDQ3xkqce/JKDRccDqtpbdI
si1ldXF4n00c7I2523nOm4r/PDhNUXqO+XU2moLWv0TU0AX9vXIZpPG7hgak8reZdyIq/yL7p61J
QHTHWW9N4+ZyYNYDB1MMh5Om9Sn6hYBhpngI2mGXggIJvK+q/fT7FMgZQqQvcB4zx4BJz+zZcdxd
IPqPrCIQiq7gQmMpyNDqW1dA5K/1KW4+ueAVtOqOn74FD8X+ibk3snKspHidPC4NuG0pBwBaDAO/
2k0BuAhZPk4Y+5s2fMYB+Fwk3efokebjg5f0+ssLuW07EGQlPs5A60urgrsxHvCcMOW+qZGrx4OY
qIRR52QGeDZvexbQmkNq1B0i6qaluNd4++1TzPPG/Bvhe5tYDFi99hAMPuyU7xhjCXS6vRH7LLsF
1giG6x2u+GPjowtjnDPok2OPNoznBqU4XniSyWnmlRy7D0pAVhZ1gEqGGxH4bw2PuGyfLCSt2H5K
W4JPxT5xHqK4Y67vrTUjuSqPXwOUa+n3fOqQtDWwiBfWcsZsUF9h1fjqNXe50kE84SaqrX02/vlt
8kSc8oB0e+eii0CvIPr5WpWSUwWhfPPeiqwLkGFe9H1R8rrsFT2YI2hYkBwmKSPY4NZXjV8i60ng
yTPRIUwCYmX0RLfNAeFt+PKoK5l+SUsZ1tcYRTvBtjeHuF8oOTimc0riT3/gYDiXZvgY85dupNpX
wXg2+/YKXv6o3eboQvRqEp64GFYnRksNn19wqgxOWQfjYKbddl/VVNaq13KipeBgMrosuJ+6mnEu
6Rgz+R1o3O2q767gtfG2JCecEG5V8RuP4WqSw2Z0SppCXmwIv4VNiD5jhTbOwIZc/SSIQPf2SQFz
cpqvYboK8aIIy3r5DRehAKDPBdTSLxJMS8EqV6dnU+4k+LXkOZ2Ts4riTRygGtsXF3KUF3/GBEOq
5QOXBfsW434SnPvwE5WKos9s5LNLK65TU4nTD6xZ8c5r/bukph4M3gFPY2x9W8bFM8KdT49u9RYg
o4nyNgn2/fFNdluC1Tp6ihmoe4zGinA94VN+ySw7OJRiwhkk8mnxxvktN8tOUD1/Nmquyds4dceD
mkuKLttwXmdCJCueDk4RhQ3RtnUyeXRUxkPgA2ZwvJxCBQfRWwvghl7vkk/DYAdfpqp41nWy1qJx
v7KgTvfRMDOt7qH+6K6K19zkPDIROL+bzkvI4zfqWWRsvGYzZYegrSok04xSekAuqzQfrbtacSKU
onXXZlqWAMoDlzcyrc5MpfSJ+QntMj7obS8j4GlLa+nCEsVOxE60L32/2yVOGO0bjr0nsn7jZ1WF
GHDlvtHgdt2wGz9UpLszrmf4Cz00DDDxrA+eSO7dzA0w6rLCN0JNWP2cAJeKAXFsztW/cYiKTcc7
fdK8PgwkWyh1quNpicFZmMQ41sM8DUQ68UgzLPtXYYVeh6nG9OpzuZxmLhcq4OmHqfc96qZ5sVtF
/i4CKhWH4gcEOPvJNDmPhYxfZgU1KjLY8mzbp1YomkBqjwWlr5bMWE96JvNRF+3IFLIxZbnJATSo
Dq4ujBOBZZucnySAWucLPNlHnGzVH3x2xMU8mQld2+XVsBYPCVoDGL9Gn3rUe3RIUsuulOlxHBgh
eC52jigh+SyisLw3PL+/JgWn3Nid9cU2fG/vWRYwuL4AJWa47Re13Bjd3dJf0Y05cCJnW22iEd6J
hJR5jmhsy0mK8imbKy/9mGuu2uQhTTLYvLVzQINmxgSPsQfmqX08uJz9WvJXNRCPO3h2APhSV5D+
A72eBFl6jA2sNGJKoKvN//0vmbNuZ8Nb2PR5zZkriuzmsc77kQ8gbum4QraD3BJlCG/spEYbtltv
4JWVQsbroAJaOSLzYtln+O8VDYUlEzBdMzD7f041UyJZtq55JdlW05tFw67laHvddzAplfLxCqqY
i7psjl4EeihAO936GWmggsMiYx784NXUjaiPraDFxowfmtYmG5r68n0O+uFUZ6QzNLLTQzQT2xXV
0uYjKTCzAoYDBhvoxqI2AgBfT9Y7pabyIyfidlJR4++rpkt4JhLvDiW32fFaIYybBC6jqZUbe7Kz
YyLtZE19Cwavwgq5FkHvryrGYqGdcVkPzHI3dOGb3dBZMxfzl0Dfe/CUrcrdJNzhlqLd782WgWBb
GcO+m6k6j/wYB3zGBd9LHO8wjM6em4uEqJziqlOo80rE6rAQ/+8Dr00BubbdqW58vCVm5js/1RCI
HxEEMcc1IHtWw86C0sf4YUbiZXLcswxELEnRhHsrn0eSSRZVX45MxdWog3AtQhjzREe7fZTjqTQG
uqH5C1ZHA5DhkxUq4o8zma+C4QgfK2MdVklHaBtv2GgAd3fcuqSjsC6eW8PH+O4gq4oCZD0HnuSj
tJrpzIWVY0xiaK7jSLF91Y+cVbNgAyjZe6SphlM0w2BGEMloJGtKFQCY5wpeIVe0jUwhhquIRW1S
Gg0qBVHVeGDIzdZzP2RgiGNieiGghJFhwtgItncXsJSkoubA8l7cRkvoTZxbw3426uYxizOTVqxK
bl1zNP8R3VgANFJgkk5LQRsRUbe/iokdufOMQE1C1PKEEJW8FGW1pIj8aXymT7pYCx2S7UprABU1
tuY7J0v9a1RQlmcnfQenzsftGHENnhKFg6exDAdbh+ceM+UvaQfzHQkR9UMW5NZUF30mk2992kBt
NzFHUsh+jDQYGYOycsNJYXEKrVcvQ34w5XxJCxx/ZdSof+08/vhljjFVZBlEkzA7ejbKcom1D/uA
GoE14StgpmlVxFrsuBcPpvSWAoMKYwMV0Hycg7fIRkC0Ooeza2MGzTmJMnk2BprTxgi9hJNk8EAx
WwT4AMsC60vX/6unbHgiJilf9QBBedYTHu426Pa+DvsTmb1pwHhGRqJQEV5hY3SDSxWY1YcLjSRk
dtUSOHESAlC2JunMlIrLHPniyB45PNVpbWAfI7hm7EhFLLfvnlVpdss3EcGeLYd56b4VmZx/aW9+
o7+InCEkM/mN/8XCvWxQPeK8Sgyz+dg8FSzLOhRyRaHQZH7TryadblNGYqAHQjAG200QGDmL02/t
baLyYi4xk3ZV2sy3cbmn4kUOOIum4yTJZo8t10DcfP5nU7MUO+LFHbbs+Otcm9SyjXi6cbuYFN+6
tX+XQs6hn+CAULExHN7ibDhorzmJ+dsz63VU4YLEgYOnzYw+LRIvWfnpZSk5sD+fWV2GMyt54F9c
Gq7a4ZqUHGNDPD8w0ZJwnRZQLzgIcxS1Kpt2T0TBtP9Eu7plwe9gbjPnVbeC+KdN3tYwi/s6qBZP
IWZ4Fe8DRCV3mHbWLNZu9mAGHBgpvsOOltACK52bzUygTt5mCytljN+59o/1vPTMJS0A5xZSCHh6
ClZmHL5FtjI9i4xx/zBTLwe9AlG4c6N1AGclvSgQF43r/pWK6wn+nPIrDraODcpHvormwvjLSonV
kia2nM8q/SeZXPXxPyP6bcJwGYHdGflj2RyUj3SHAh+XK6e4RuU3DJIlU8d1Ymm3deM/13yw4g9R
Q146+gyIDH7Mw2muv2jXWjCidnF1qI3RS0VE9zkER6Xfmjl/Zf09J858506Mtl+7hTJhnLv8uXfe
pHinkXqBM4TRqWnWi4daKBTT+cPkJJdgl1Y18/QvE7E+BEpoPaVMGRKuU01zVtnZSqHJ2vtxno9z
3B5wtOwtLp6m/+J6jC4pYYVDOL4BEVk56rFQj3X40VuvcUeZKbzH/sXSTJFehwSiO4fDKur3vp9e
Iv5QDQBCi4TEJIF2PHj1j4X/drT+eug7U4z9LObStg7C84gAk1AEVbfmA3jgLXvLxvHpEEhwqe+b
5tRPUOTHneDQIWhiLZch9cRlXN4N+Qk+Rat3gdwa1SHP//BWouhbj5nEE2odMrEtm4ecIuK6ubcs
d1Uz6IpSuMnyQaQ3kzWdp3NrMZBKUq6/4avE88w5mnxeZH/Ec3QjnsHDDhuFzE6OcRRcJYmvmHw0
t81sOfOK8suYcRF0Qw/hXJ/gwmQZh5FS8i2lwgQ+6g+/fMwgt4bQY2VkH4fEIeMOCMcv1p4/4mRI
OMTDZYvfKbkhAR6vjIq/YAtIwSePK4sPLqC4cCgu872DX0KwN2HTo66tPBu5C6FRDSZrq2E86KIB
2hjyk9yvRX/16tJfx3I4sQ3dNS6tfvX4QisFVMRLVQniFt+MaTdd7Z68nDurtjcsyGP9rDvGAPeA
dfeqw9wFv7Hr7xMAgxyOVmGdvlpW/6Kz44jvICh/kqT9CFJjQwaAoaxcqcWwD6vhJQsrGg92DH8I
55FwVpoAr/Ns1O9ZfwrbazHsoZAZwGDQxGBB1GeTzENxKOJzLs9Rus3Np6wa6PQDGVBUHzlHAgxX
7sVnXmu9jSNXNGpovm3rFhfngKmAfhjNJd3i6/Lg9k6wD6O3MLhRGennj2bJE8QE3WDsmKiQUXcp
91XX75hJA9XITzaVuFE4Uxe80HE1JrMeAaZzqm1skOipUq4MGElNVKzQDNiXUALC9MlNn5yR0Ff1
HDqPRoNeYP3mqOQ5iSSTWUzMDi6rZ7Dwyy9rrecqeKoySjaSF4Ogfw00Rb8o/hufLUe/FNYzVoq7
OniynMflZ5V6capn20ZS0C9G+vT/f+LYatEK2vPLxyeL7xyrl3R8Wr7C0y8W8Ur+GyXqfGeXr+U7
s8kpBIMREN24MEP489n5HxZC4vXNNbIeKu6LfFZ5NziEUjkAJ93KRyBSsDjC/pb51IH05LdWToXU
Ib3mcerVRQIkH02b71HeynC6eQUGYboWMBXALuEzn/zm2DFtzXfxeAgpC548Y2tk+Cf9lzYtmSTn
ZK4NQu2JsdQZ3RJ+aDEYHwMedY9NiFQbCeP7weowRwFQxexQkAStZ+ojubprJ3rKg3nvCwkPZbxP
87e6BpcWSWRMTmxNPx7DFIhxjKDuD+K7tTzuUj09L6nVvioWMsVlNmuD65Qk69plcmiT8/5Txp+r
uWDEMUmpbMfo1R/exqVMpqB7t00Izo33kLD31cDIvEjw+1u/MeYFYnmSqTeOFIzkWpIBo7f8UAJm
iAhSu8qn2wnjGtZlyL8Rn2oWzJAYA1LhGpcb1GPs9WMOJK6ECcbEe+1Qzkb101VpWkLqd9dP3rOx
Bm0brOKqJLFVUCXEz5VMzKUDsaKjpTHi38NzQFhr3qqSj/u2dsf2v84G99nxUHXAOsLFa51kx4tb
bLAkTk+uYVQo26R7GbeM+6EaPga98EcEfYuMzae79LV5Y982n3DSb0OcpTT1UhA/MBkR5DTUDMjD
p4UgpOAWLuncgRxnW4ZEbOwiflsuQjBYpNdTL0x4cY6w7k0qfTFNjotVVwc7YmHfdqcZZjlm56/n
vNbHbHYuZUAyY5hMCjYW97qmbyaXJ6lvgfcalREG5gzHbRxwkTI6FEu3/BzB3zrxR0AGQ7XDnWFw
NXAZgzLqgDaTEssYwQFB1Rb+Y8vof3n73D+HYCrlamnz03XPlsasFg1Lzd2BzNCqLcz3OTGeiv5i
ZeqHcact/yw1I0gYxqU2FSxMdeyxSSfcOCdd/rBf4LUVm4LU5zT769yiEhijmCYV1UU8qnayYTZ1
5wZ00JjuazdI/v4z/hoHSzLiRzMtdrldtBiaUHC95Ddb8pVYcDMsco5HKr59qwUd6eysaUXypwlX
lmGcWtGs2Pw2fnAryZsPEjShfl5+T1c9dDnDJQW3wa4CUqKRSyUDh/qmNLKNm0hgnU8FB66I4EZR
349c6u35r16aRkkiGznpf7jJhEyVaaJPO3cClIgLWNJozXvfLClunmGV1yblL75B6CQrOJ64IxLk
zFdoG58glvlL4b8YBMCNTORgDBI2bPliWpWBTailz9U0/xDHSc3+qeIYzdVaMiZ3Igef9gS05sMP
z+gla3OAzWJC28hPkQMdByst8sqQUdJEECu9TgEDsJn84EwsDS+tf+8z79IjvaGoZ169HRir5CLe
4RoncmVuBn/eDZGCDtggc/ikuak/IQTGK76K3AepAzQ/Tu6kwhtvgd7hbDAo/oFw/T+OzmO5cSSL
ol+ECHizpfdOoihqg5CoElzCAwnz9X3Qq4numSmJLCDzmXvPhaEWXiFe1iU1XMeKFou62t2JUlKc
YaZE8AmQzZQDszukvDmK+zbUzoVDqeF3AP8ahiIHs0fnXm9oldeF8Vt617Iqlw2NXAE0TsIdMapn
qWmLKdHOvpkAKybNSnXLvBNQs5VC017jcuj+jK7Y+ZRntgNozh8WCQUEObdrYbIqv+favc25aKr3
0O9WdQjSoN6NLi99h/ZRI0ZglIKIznKgqdW1h1nba00+7fqrHaxPh31+r98oWpYVwZcURCp3frwv
GyACnC0slUIvXI72pYi3nfZsQHloBTzi6maRWBO6pJqnnzpDCkChIRF1FYv7jFTMxk4Xnc4SKbAW
0z2DvcnKxE70HyJgXeeDqgkecONoE9leqiRpbrT4oOjhq8UHJAuShRAmmJE/t+wGVyx8wp31/1wO
j3RIgDsruW5ijB5d7xQ54tsah62eQH8i99v2yDIp9EUYBccO87bD1L3A6WgWtO5DDLs8Xjgd3Z4+
xmtLYUqcpPglGiTUug5TmnFN3hH2V38EHnkgjfep2rD+ULG1obnU+dBWNkkgOGuwmsSTVtEfu4Me
pNeB2BADbBQJZbdRkNaUvMLuPuLXR+9tcPBazrIMnj0pGa28D415mBCDcR6+db5Yq76xb+pwKeP8
PkgH5yHzcwRx1qIOewJNlH5r5eZnV0JD3HiqcR+dEOQ9KtcYq2ZKZlpibSog7D7a0TECP1QZKadJ
Ha7KFoRL4V7Ar3/mpneMXAgSXI+KdsBF+hbV/b/REXcl1A8tP7Ri6tWCT1CGC8CpnY5goUbciruV
rsdfNkxdfHlz66ve7TwSg9p4x7vn684p4hUYqcKk8d4OX4Nv7TpBZ6cQMeVk98KH3Qk4mz16p61d
6oGq/LB6VJaYc6NXGL/AbIXgPFSWqFQmvF3RrTQPQl4VHNpe+pbF2moI8G3J9G44ePFo1phbzkfF
3xgjo6pgUaXZ0pfKbgh2gX/uuIQtfzfBpCvaRuiIIUW1xbnfyCnFprl3DqlkqgnqZBobOrdCPpjf
ID42medb+ldOq4um8kzS+qolnK9xi1XslvuE+WLxKHuyvANrbtEodDnr5E0AwZeE0BxcPDluDqFc
BVRuQbKgTzNqw3FVA3aTOm5GvktTgwaFv1ktbmHu70c3XJeoNmRfzxPc+IIFRRoDiIekAGqJvEb0
sNUizm5MsGa2mqwMvMg6mtGKdXTzLwmIxrHqTaCYkwj03yi7F36phUoIooqQrLHrlbCIi3MBD4zx
Pybbh8al6VbZzVlkEqkBDiUFo2Abn6vuF1HJFRqBEb9nGq1w6lXzIhVnBo3Iacb9yEo1SOxFV8qt
3mGC0nWj/a5FA1EhN19VlRDd5IOpUrc4g5Zqa/70hkO23LiGHIXc1YiBhDXvDvsbnp+q5iNJlHUM
+lu/2hY1hAE8zwtsyFzQOjLaOAeZXw7c02icYq5M8Y1hC3odWcvLHFsuBDj9Fdj1semCf6mmEThX
PtVk+C4tFZIoM3RlGP9cxlM9dBmf5WdY190+MdZ5kM9z0925eCprltodB3joPNke6WRi1D32bNdY
YKJdDBiWjUUGCmpMWWpUKRKFZqEi2cljuNApbOS2+wkLulC0rhKTadwopDAhLFLQ3GAnbPSNJXNi
Boxf4L5Z6vxTlPilDleJTEr/TrBahu8FAy6/rlZV7VxCZdPUVznh+gpvKXOXbwrOQXaLdIxzRxxT
ECoYnzaI4B6mBhQA5hVrCy2wwewzPgkMelvGyxG/J125e8NvAlJqHztoPiDZUOAzF0PKgGv+d7Cp
Y4clIDLG1VnPVWxg80QKjxbBROHuYbenwOnoihIXTmT3LNhkqEQymPElVN+qEJA5Pgn5rPD1e+53
i0UpibU5WWAz3HRedIjaMxykCPGaCmp0ihkMaWF2IfI7Z0WWvGZ9JTkdAPtbEYPfYMSaS7lLsPRH
lmDNmszs4rvA05BylvvB1dV+q0DnoBre6ZPVOrwSJWnNW3V8RQaCfT5WZJ6TQeWGGF6K9BaD3GgD
wQGd+6+o/Z1RboVtI6RK5lkIt3Ikma4YyI8b8Q5D2DV1HH6ZsmQwskOBt6aBCGuYHKWFGpbSQxfI
dS2ae5tDffR77mMdvRpr6uTDsI11DNsnoX6SIct9RlYxg4MEO51h/TXad9g+s6hn/mXPs4AUJOuh
OtqmTe82OFPmQZuBzk3Y1m+UEzMFbMh614dtwFcwXur0osqri/HIyzbV+MDSbYGGN3cFy9vw1qj5
JvaZim0QK3KlI9LZGDFiNcYjXsQIqDhNxWsCRoAftMe04kmKwoprSB/lnI3UUwHySc9rEoPCYoD+
ptxyoxezpAtWIhs11BQQcGxI0SXGf4Xl+KJrscni6d0MjP4JKTE5JeyDJkCsxp4KicDbl6ONpB+D
sG2vlSb2gDJdKxCaTXatxcHp/qU6hv+MS0Ypf1SejGSfacmBf/MVWOVzbMCptdgxpPvGjIqUlQ9/
NH70EukhZWtYg+eKNlZ5hk+5cJWcDLE2+CxD+TbY+TpgMme125wwjjIH00dafcnFzPqGJYRY2/3d
k191T3oCf7oKwM/lHmSMNOzG8pql28ZQmfFGtFQWWeEwlKMonyluCliaUZhrm4sBB2YZHgN3bRf9
dtpUd8gLPOgRKLKXQ6/dyvamaujmpqGTFkHdCyHvZoRtfNtoUw3xaRcxE1frKxj99Gy4fXnoTRs/
JV+VsE8x+dkM9gmpgqqotNhUzL0uwyu/LYg91m+0mL6hnlSXXCWusWoYl2kfzWOaAuZoQNw5VVN3
VrfE1qIymvBt1STYNQ5Fm57UbrgWQbUxAw0klvVRKW4+L60atbyFYWecshvb1CSLRWl3gpK6cOhQ
fUKtG2z58WCt2xIUT9R5iwLkpBjEk30O2F+xCpL0wHpjDbp411bEQMboKxqQrBHfb6WDOKzG/sdP
3J8mbDuGVVN8bVfRBU+nl5NImOlM+gVQBmxhog6B8vVbVa1XGsBvgE6lum6pbfWYLpYi3Fa9g566
q1R1KHGBG1cu2BthTHddNYuyZtPH40oqsBoCl1TOwGlRk+JCwUuU0TYLUiHnpg2WE4idg7Vj+s/+
Xzw8EubcDQethUfSq6lP+cO7yFip7M4rJDy4YAlqA2rB4CjBEZyBeXB6lyO1xq2lmyZyr+otLysU
feQBIjTNWG63nA8+KpOw/VZp0hoSGJUABy4p3CJ/eQ0fAHZtr8EUHIqD7sO8kaQRhPjt3CHGvcCS
l4FZV/GzoLdjLxgNd9agjfTQl7lEVwYXcsB5EJ1FZXGEDyqRiuFDBiTWhcemZDLUXHVSGTEFmzmb
tPpDlupl6NVTLEiUhainMk0hfX3llpQMSXSlZN4rMec1i18O7mbEglUG2ZpBaHC0dZB5Q34w9e4L
Vy22F23gVXDosRgGGlz9n0NMoyosPZnJwLlELhaNOj5qPv87PAmuGA4xYEYLQaRGElxGy96y6XAb
Z13xU7QSxYeyrbSTb8HNoE3z1WnoI5wF2Sf+wUCfsPTtyFpYzp/NUgqmRiQ+h3H89fxojgqD9wim
hsvugi39qiuiTdsSQtqXYpuo1jIQ2C8czTDpcU9V9tZROLJD6zfTir8R/tll+aUaI7EI0B3Fd8S9
f4sKh1+ruSa0TZUFM89qLnXXIkGo7IWAZGOFnsmF1pH5Tihp8XCEeCjqpY4GsBMZYtRlbLx841aT
tsmkJ/7AiRTMdSu49iR/MdmJT0FtrFvMwVYG4Fkncy1UqxW7oF2Oltx2TknUzacEIs94C/RNa+GP
Z3NY+wJZxG8OfNiiiE4mtZnFxrucihU0OIjTerTMeXurU8OiFcCuK4hLYuRVo3nKkKCzO16UVOiy
kLgkK7ZWI2wUYknSeN03xjwso3U0xvNQ0q9hag35lY3wSqoZPtcjTudFYqOIw1zLt4HdCkqMU28N
MKvuvmE/RVSV373XyVeuy3nYp/AOLgUYMI+Q40qYK6IzTrGHZrWAneRjZ9OdyeGawH44aRXIQqoL
t+QcjUEbDpAUkp+hYibQ1HsfuJJJ/4HUci6G7WQaGql+Kncbp9ZMC2n2cGimVLRdDlsbujOVfwie
SOcuUzplXVSHVv/2hrNiH/Ncv4DDA6x5K5CT6tmu9j/iAnXGVgR7GD52UM0N1vWAhDUgRF42crk7
n5hmmPNulGYzxnQHcqUXK4v+kv8r6tJ1Ha3clhlTDiju2NEMSHVvqnvdTM9h/pmAu/Scd8nCUx21
Q4GGjMXzMeeGcYTKWoiHJwz34/9Bzdbc7cevPhLACAg/W1tZ9ZNMRlHvs3IuakJmBuCHaqXkN0rC
yMNIQwgUZXVo/aTJuWwRaLyS4Q5aE7XYkZlEaxwjrBsqNafP2eyhaAhw3Du2jTvyIzdHQJDmsvCo
/el+JXv+1CNpNk1W01NahQTsWcDn3C5hcsc/GEwh66Y+TKBIDXbgxQoudpC9OnB1XU/nwMFXXRPU
5kFMLhGpIjpLXs397jM6JeRaenYX0TXGi1DayzzXZpILL4+fofts8j+XbkkUKBsRQUPIqSh1dOtH
LQ9ddh7YpZKK2jt/DlF4ODxZXnQ/vfos1UMcbaeQKzTAYXWOhs+A653guIb+1AZbp4ZvFjJPvrap
tMY1ZsHfa41wztyaqgJsku3jIcVoGcWcZpLq5pJPvsx2x24cqNoG5QxSDmiW9j2sQGwV2N9zSsxf
S//0AV4Ty5Xo4bxmRWrXdOT9Z+tjehWnrviN4KMTHUNhsvXk0S23XgFe6wJP2ErX9BRorI8qGmlw
R03xbhPVGo+nFr9dRMhpnHpAHBiXQ3Lx4NqleLiOSbcLnUsTEUOZApBmP2Zy0WsBPuPw3Rjc9Qiy
qhK8QoCGufCFihOLoQ+CmIAgMMgeTWsy7eNZFOey0xfcrITzeDM7EysLfbHtPzou6764inHHGWPk
Dh8RCxOwB08BZGjfR7Ism/DmsiIxJ4+stvfFHiMNO4NLx6lTQHpwxU9jYnNNbILnQDUPpwz4rfgG
uOVMwGImJOiKKIqMDaaPMP5SGPw09JDh9EvbJ9+8aqY2Kx1MbcqtdJd1/YeMchcUV4ew6NY3F5FH
3KT5FvVcoeT+aiqi3jnKXc264lFFfXCDGLeJrXqVw1/R9h3zrRgMEK+owrzwtybFuBgmLxIFsQ9z
zRnuJX7s9GHw9eTi2drioclyBWVsJRDlKP0wTzviwTMSRqoPHOJHDUsHPffSAy3di+YzZNbX2h0A
R7nt6hX9zQpD54jCNMIG1stbkO6ynAfp5vBUDvBF9ScDVwjXgDPqa5xcKv5qUyNb9cEFYcms4CLV
PCZelPJZwfWm77sGD+h3h1bb9+89L+7AO4RM1minYdhkk37m7ZfeWstB1Ds9FKsKWTPDbXIyFEah
/tGqHhWDWhl+sY+b4ccry88Sx8e0nXL4y4UHReoiCePKEeJPY2Hb5Y5PUlIlT0njbCejXc+mHr/x
3Bd/Es97qV0MXvsW5aj6UM1jw76vzZAnDeTsUfgrW4UJWa9ysoys4/VLIMlwrliZyphxcZte6tIl
crvrZyLojnlvLuOBmTdQ3biNlxGVlk6+QT3YnNiPUI+vQavYgM8hmjoPFpJQDE6qg2xgZ/ZvY3JS
JxRYsu+Uo5sdFOfYm1+laa5qHq/GimCEvtEOzsDnDeHP0AYbYewi4+QmdPC7mrOBQJG5kf8W6UQN
4u8G7Yn36sqHELvAfcOZR1ya7OEjB4fK3jTmdXqBk7PKONziIC+OkuvOYi7cy5eq/vg0BTaWpBjX
UeQse1hRo78jYS8tk1VfbUYBy6y4DSzylew9QiVLo7SoWFB4BTFUMQu5TMe/R04e/LSyvGvVsxs/
VWePyg2JDHbLCzNUPLpcC4DuYQQSphlW3FXVt8koq4EDQIAxu2+27d5X0r3Z4kuYZz3ROCCAraKS
Txh9I4ajdm+UAc3ETnJXsSTbGslvQRS4KrE8NO4xLV8JpVReXvzmaJo7WBKblLYYFcg8ToelVp+F
9QupT3NhWfDKMdP1Lr0ER3Uw66cKoiBINlV8BcQ0a91Nqr+pgPS1a8RUg3d3F/K4DYQKpLiz/YuH
yFgxGft9OPb3kP4a4xrii0ovxFGw8ykUJ5aVaMjPCU71JBoRXz1SvGl+UoONSxzS4gRVbef+CMZI
qUR5Wq8KiUxLdzZhpIIxU2aa/FBrQu/CxzDse/Qlw4dPrp9oaevQImTJ3KmeHpNEdfC2iXvrAfP1
Cq+f9Tcw8xDxD4QPashpB7QlQuFUwpwYx6Mfnpt8rUcHV36k4S0zTzLehkjmK0YehFm2B4OP7VMG
hZJot40Cqd0+BwVjGsS5wJSWyoRU2pvD2cvR+K6qiAax7FZC6Zd5e/FNRj5wy6uMVD+0s/ouq5ay
+uwALkRGvDAYTXYZSRji4avdBGOe5zwwHtQFbdgzJmFuhnMCH2zKaYCivPZ2pdgExkFVzxoSpmlx
BQb+qkJey1cdwuJyawbH0Ni2kN7jsxpcGWKxvfrRQkYDHCAeNXd7jRkGYdjV0Na1f4V9y7kEzINh
1tuU3icpv1RGDtL0Vjk0oXYSgmLmK/J6ZhqnuDk7mjKrCHlTP018A2TrNf61xzbeXjU6ugq1j6i3
tv4bO8g7EkQNV/4Z1SGC9Bscajvh/wrBx1wY/T0zz6oWL8eYJedSGbZltyywKBDSy+HWaB+jBfzD
n5sNC+QRYOELw4ThvAfVXYflAgsAqGAJrDWiHMaIaYy4UVYli/zaBIaPMB+61UExTma3ATQ+vUuW
cyvB86PwMeULPRX7YCyHM4fcVeC5Irk0jL9s3ohHUbA4Gu92eXXouCL50tWjMDkfqmGtGGs7RR7m
S2yt9GmMLjqIqOG/RjCm82hDESdpabkxyXqZvK/uq3PCdcSjidzxKgyAC/9vLQP/XiGzG71lpKAf
fEva7ZC+8xsyjY/ooLJFn2EJmszC6VrBZtyMvxXBFrXxUTFDxyYxVnxMhoDxKUfO0FJMnbSRW0c7
2chwcu3WtNQqyjtzFbzsaDNQTXXZElXMPKkvISJlJIRmTJBDDpbhQ1e9o1lCpCAwerS7X6ZTPDeC
jyTVN4ksB7ziPyPcKkgqsg5z1G5ooSmUKuHqEGC89jQdEqVq8+3Er7jdS//sKwlcuyFfjOPEVIEA
FuvaT9Rb5xhSYzF+pD0qugKNY1TeJi9voQ8pq+Nn2D9d6w2AEMpy5iHIbtM6S1a5mlyLun0bvHcJ
VQ3Totox+yluovmHdPfQkrY2/ibatVOIDqkvigy1lVpfO3luxD8HlUQPPAziShVt3UEheXgXUvsK
dVd3D5eWA5uY9n9YBvt/dR8W2qLkpLeocxw241i45UrU/sUeiKzoC8iYoGJLfCqBgEEMHHSLHDTH
pZ4fW+420twXjLHJLE7Qtxt70Pa8NGOQbXTicJIxv+c9ySzaMRsQHJWHaKh3NVtOfZ+IGq18DLIU
Y1+wjL30JLt1a21Y0oKEjAPAhBIMXN3S/FALAIylpBiohRF2TWi0pxzfmoLxt1WRcTliEPIqGvxB
hxjBgJwDhx6AP0AJE4LvMCaGXbKqQv/QlL+W/22wWaSWC9KZVECa1E25DLiMllZRLGwNtszAXprR
lsOUO3MC8j5/ZUpT0FKEgOlgVRyBy/Bb+U/TeDlPHhB4RfkMtPMILLkBq94TVUsm9snVVzYiRdqR
ji95MI8qzQ52tF2SQM2Mm3VZUxFRbSgdO7J0HQeXisK/I45XWosKe6PU7xB3hto/wHtedyWRs4R2
DOLda/ydWbgrVernDsugQy42IXYsXCj0jGOOMlv0D0XKVQYMsHNi0HBi1g4ChCdRYg4TBgkf2QA9
TB+QQ52tF+ZQk/xRbEJJu/qhl/VioO7Djcua77PRrz2EJQrJOqSHJrjGxW3IaezZtPpcegp8nID1
Qq/ySiIfy8QDg+LSNG/WuPM49lMc2AE63pY0OMwVYKOYt3UOeEZ3O3Yvf5r0InKNWfSp4m6zl+uh
T+p1fRckbuuKBiRMopeAJQQGC2EfZxKRA/w2/XCz9HTO5GWdgvNKh6MLwyEJymVrHqCwLgykltOM
1sMBiM8qZiQ0RelNf/OdhsAPg7kd8Kt+G8HVjB9OBvLJH/a+89fqaHCrBM8DFysnEk8KqgEKCeeZ
JhZe23VTkb2kcZdo7IjIiEg8D9TGeuB2spgpV+NvrsqjsF9WeER3NAabJsKHjDWHs9Ai4Ah9q8uE
sxuR18WXwTw0aryJ0tOofyQkjzi7WP9wgT0EzQ84k22XfE5vaFZ8RR13Ljx2hVAoGT09G3WdyUwj
nyclPVSIcA/dUU+sNhcwayp6Fzf/1rhIAixqgYcdocfYgtJDEenMYMdYJndpHh1oDHVDjPSt5O81
Ig0OA67KaxbBB1TEyxJvzlAR/vN0mDQLDbe5JVcJDti2/FMsnnGasIIpUirvfXFrrJ84gRDEXnX0
t0n629TdVuG2aCgdmjKDDggjg2R066Dqchv3hL7BaFRisgg7Y0FvlFq/JXDDlF231YRfDQOoJL3j
V2HOlLMVfuPnLxXeeBOZWkgzzKOIwXmuQgiwKTlt+LEVcijJdCd/mzr1CPdXxFzMISyrDQ2UOz2G
QW5Yl282eYzafUBcWoV/dd5vPO9DVeQ6GxkFQv/AVbbL6mFui2037YjrH72WS6aVJM8DpR8V7lkE
1eiwAV1IklfEZ4JLPEkERLZrgMgnGJUZ0pR5xmupMFLGlD+zcpXFOWTr/jLyr2MSdqbBGNVoB9TP
Sz4jJduxJCTWzV8x0Nd18KcfWtMwtr8GgFqsX1OHuxT6CKAhVw/5Mq0nXp6yj/EaY/cpUCm7AEkT
GsTRjnGqDyvHS7CYaLCXrw5QDeZOYLQD+cHCtE0RvfFf5QFbHA4hRp2Mot4V5aK3fMuZMgv6VUXj
g9M0JptBDg7bBHr7ibWJsIle1s2hR/yR27ZAW8oCBv4jxiIyYRmjwSZG0NFqd6lq6MXRgpIAoTfA
SfekMGsB6yzv3HhHqS49+6cajjUCwEAnUIKheUUM4/jhxSpf5YsMEjSF+0xVvtDQAnd8i9uSLadF
M7ixOEfJg5iuesSK9xIZCuYuFvkIT+y3ad/r5tXCTnQ08nsZA/gPmf0Zb6perdx040zK5MkrirwH
2ZnJlC2wkkVDCnJjXUBUz3QmbanVYZtHg9hXKFtLOP6kQEhlnpqfY9/NQvSAAsWVaYPf2uTFTc8A
1J+0gtuUA7a0j633QNI85urZlfpsKA82HpYIyQDJnnPNoFZseSFkheMFuIT/riERqEp9QWqEWby7
9cM2/+EFm+mQuJseQ7IoIJC7S1GWxAj/4BCcjwyYovGY03WlJORZ7UFyc1sAOonTSg1zBQB1rdHa
5N0eOCHbB3sR1n82rNyOwRf1ksSnZrDARlu0qP1X7QYbQw9WntKfYw5mU80/DWapaVht9Bjkq+xf
aZDd2h5zo2PJD83ChO3ljAkLFw2K8L5yZlmktKUbJct+O/T+RNm50Tx3lE9C2h9FJxaoo/FeEozZ
F4hp3dSAHlsuwGB8S4TCQMPWUAfXScVU0hkfmR1zA9suKcLSXbZKvWkxRs3UCkoGxzQmhF0deNjs
3ZvI7Csn8I6GZmMLLZn3jfgxDLCZyjTv8P9Fo/I15AY5Dqn3nkEUa1NCxr2BmjwzVwKhWwp6l1kk
BtJ6GgPXMQ4e6jl4b2wMmZcG3AfvWnolmRo0vxPcVN3kcduHfEbQDxiBNnF1DKdk7WFblxfR2gjG
9ir3QmOQg76BBbiIumc9pczH/6w2XNXm2UwfhAlaytlyvkbml+LXKiCnIqDXy68kvUBrANbtIUR8
MI3n5MBX7LNQ7JKlAW820svlMH6HCt5/pCMO3j2vP0+L3ba9mYgJHQ4zPFQb2qOhvqkc0/E6ZixA
WT53htuYkCnhrgaj5Qib8lJZKw6nojgHnO8OGJ18n5WLvFQpQF9B9u3XPwGf1TqxF3exV2q/dnR0
eTaL0sDs+KeXnzbAhyJtFrp6BsjbTM1us2gAMgz9NvLOWgOr5ytwUF9D7s9J2rCbdA6IVw6Mos/k
uwdUIri19WoT0clQ2BHi9OZVIdoxEAA00QbmPDrQKepKJ30MFCpQpGLljeZ6JMESkZQiL3XxDPw/
3wIRVdasjGCMoprhS49Mclv8d1f2aK4H/J87jTRB13/T2VfVkOLi/s1uYElPN18CvBnBTOgDNgcq
i+SPfItjEI7YIQ6yvApK/oHxhiQnzNppGmRIFm+jdy/zHeRYvisW/AWS23K8OvqfVpDfOmkGTmF5
xTO6DFAOCUqzWr0bHUF90JFXMXrUokHOCBpfT9cmCogGPFKUrsz6UTP7ckW3VoJdq10VjVyhmx+f
SzYWCZANd+YaXLiJszBRyREu4iqY+sSXgZOCeapKvprlsL9sUf0atwK1Wfg9IBIpKDom6rhFuoPH
+j8m2JCrZEFSuptvNSyIMdpKysWseTHymvUeGjPcnwWZG3inSJytjF+T0oFNWf/uxtsk2DWQJZNk
b7rrPLpSYSXuvk2uFX6ppHzTg7M2TaI92lF4sQSSlsZHgXAp03fGhKXiyoEmPuWQoQIxAyT9V4As
jKp3sb0v+++wgTKoJ3jDEIkFiDSQXVmnhkVQvNamqLvimgcPW2X01HwBOi/sIyTqIL7oKQHugL4Y
MOxtucWqy4ZyI9AVR/JioHSVGpma/hfVRuSuNRpxTTQkXebwaaG59xfSSJKsXegwTzPcGY7FfIQN
oGrCJWCDMI4dagvQm4inW0VZJMS+Zj3mJ9VZEO2WG282zaihApNxtTVY2ij4V1vqlvUAapF741qg
TIKDxL1sh6egcue+dNFzRZCGN5Mso43IPWTckugd78kzHX8KIl48FH+SBMGyvPblczI/GqQVX6XO
7W7TRrIhjvlahPIOtruxtzQMbJjKKa08+h7lWlfWGemBXUpDMnLCDPKheyDCHprzRARtaRR2v513
rviHGOcfygYJ81aEHRFJL9HD6/b2GpMorX9J5Q9d24CfX7IxdBEhxJCkFcrGIRDrOLQIZccd9Jti
FugGYmf5Y6lxDTTvlbL0rJQEm3vAIKCBcF/xSNYgdFUk5c0VDMJayZmpeXBT6eCcaB1aJOMWlMkx
gM8RYaqB8RF8iH/OUrJZMm1R1dk+o+S3+4VdfYaU571Hke3CXXlCOFdzSM2Eb6jWX22D9mENgmMT
34MxxwNCCtdCteWsAKw37HF7ouycoly98WmHiO/4EtLkr+kvbXPxTGMf0FPm+pdIjinUl3qTyh8l
2prKyTO/QpIRJMnVJywQKjsQCA2L1qUpleVCB8Er1pV8xc1xMnL0sJM0HyhIsCxgwQ6kMQRsrJ0c
vtlhcJC0iUtRrANISg11mCJ/Yww5MQWpma/dfq/pyPnsvcGnNRijK+o3hKlpaO85r776aI2TrK8h
MnvBPo3I58nznrgYfkz+IJy3JiJhh3u5mqfa03W+i0lw0a6aZOXAEk76y5Du62iTML7zHBTl2PIy
9uew6OYokefp0NysgDwWko+Na8fIrcdZE6dLw+dn1O3aIcSvHMqpu5Lmrz58K9DVFf+vRJHBr28a
69pe4hZdjBFXAOI8R7Ia/R1J9ur/FKWbNagyVSaG5Ld79TnhXXHFIqkfQ/4XQvBuALOtLQKTSovP
mE6K4o7p997iKYkBA6BxodxNcVYDbizrv9gNFioLVzKVZ1mw1SnbrRI3m4AsQX1roGZuaqrJ5GZa
1MT9NnGYk35CstCUYKl7u0L7bSj9E1Y62dMJLzKFpg93wv/O2mdgYU5zPlsJfvy3Meq1CNjF5wf0
bYDqFy7JGd7IasQDyj2kq6mqNXhtWxWdvXhU/Z+YBNtMXIUG/CHgKdfPBvBPlb2kEUXYjPolxFqU
/pgXuWJKugW71Nm/0X+bzMi/EwSYWcG/OObBrs7f0IlNWddxoDP3Qh8enifHgO6BiWMgPC1eQm2B
62JuDlitWAPETBP7acyle6huqXZc4kXLt0F/eoxRW47pKjwk8augB3QBpMGcX4Ylr5aBw9yENuND
6kx+CnBHns2enOY6WHb2SR3eBFMGMsqZapyTftLGUfbtreEVKUSJfUS82DEiQm9kIPc2afllbk6W
mXnOqeaIV8LmkDvHLchq9e+UvwTjMfXSd53+jLqbxa/WspOph5VnnlRmcRG+Tjt6aiy2gXbz7vCU
OJD2aaZ17z1pPqrwFiXsiQpG/dvQukcUbY3HlJiNBxizRu5VArMyFnNKfxsxHNebKPuerJCmp0I8
Rk9ErekWJSRbBgHoNgJeaa/4CMcX8pCrbhDa4vECMM8S0Qn0r2/y85lnZvkiM/6gZAfMJUTB8Jeh
jYk/bDi7/tUFCymQpPjs6g2+Er+4IbT8n3iU2dBPgORkJM+EIfnVuLrjgp6AOaKQSJYsyvU3UvHo
7f5UREsZeZJjQnXHYFrXNgYMrrJ9OUSWqGp+qxRMjOC4O05U1StBjDEYFn3xkMo76a7UsmN3gad3
1LjvzAa1kzOsAmdAgZo8uQeJFMTdYcoVEEDMESYd1xLCCmDTJ1DeIwCghci/kRp3wTHloR3za4CP
TCcwZroouv6WMFWquvdGzxiEsmlGh6a7XxkCdM2zlxXN6WA2K7v+kfJdoFIxI4bjkM8LrNUITDx5
0I1/OcO9WHlzO3OrOlQLYlnJg10iA1F45KhQfHkpTWSdBf5eblEVHA+jG4iMjF3Aq3NlokhFwIci
tmQyPm5bDmQ/hz0i3TmJ40LBvW5Dwe2+SnabE2zab3We1a8ReKm1S9plLL/dOph33osUBj38j6Tz
WG4dyYLoFyECpuC2ovfePG4QFCXBe4+vn4OezURHTJsnkSjcypt5cmMPxtpXG95FJMxol3NvGgmx
IKLHueKkYzlqEdLmJuorHmX17BEcNgcaV96rQlJK4881mGe5XQQKIzJxFJCEBKt0+zjUjy4apn5x
bMxvQJbsqmHemftInHuH5R0XXz97JD2X8+YdDZwAw7Yy2cyNYDl6Yg3xSbEcVgEHxDniOx9mGPz1
b7XVkelByB3USp7Wyp/e/ejknAL5WyVjkZkkOI5adBna34SWqtA4dSSYiFsulPbqdiklIIDUmo0b
3W2aCYC5Ft6R9t6FxWusu/najSX5IjDvVvGrAitWjBO3Bbc8x8SNG+Un8ghp1FwBP2H23RlPg5NO
qHMXJ0GbUFPNUp6HiCulyefFNfUrbF6Ks6GmVAxcobaoAZILV4K3n2ZuNPSscJZzYo93z19GR5Jp
RFNCCnJxIvAu9otXLoFgx40I4IAIrMZk37V/AodvYp1UKd1DXv4KMENDugOWj/M6yFdScYL4SiVm
2az8ED6tPFVUbSrSN20yKK1LEPJod0sGA81/WB4ShLlorWOp/BYDSkmO6TvfOiOfCCdfYJSzbLj2
Id+BWZqdugoWx3g3ObScwAbbaFqWZgRvy3wjyTiWCZhwVSAhURq8aF5K+kNcvq1nJt+uBgGzYMEb
cWNwaFW/Jph+O42NMnG9vDvllFXJ8Sv0bmbDWF8gPMv/nASiIV66ilYOeeckrCHibdequKWRSYZ3
hOm9zux5IP2r2mynFtDOiUTkRNxIqvLi4O3HeNLKd6J1ofPDhTXVVJCNdGtZcJNieqzXLi+goODf
CTJDP1XFsMhjRoIC0m1g89l28xBd3e6Yz/17nJ+1EptzdJXsQ2dX/D3JzUcIqCxtJjCuxEN4zOJN
p91c21gnTTdTkHXc9Oipyaz22IVb91B2Z5XCehReteSxHhDxLNHriYVeIpyIvZ+69NRnKz5+xeFn
qvy/5qzKEL5wdyumj4BDOSQmead4kjqA1kyfs21N/DK6Y9PdNzWh3z66tHBPi+RT8EISY3NTV2xM
T5qQxkOuBI/VBLNkwNoouxOteoSBhlxOsAclomj/MhB4VGrUfGU0Tug8/mTiDOg4reK5FGs8UqfB
k6bYGRdqom/M9i8xZ4X07tPwRE7rUMr+lK8YNUNjRI9bACBUB7Kf0Shz4SZz7iiTAu2iNWcsDiBJ
rBSiyf4wgERZloO6dRuBnMNY1fk/Btp8H5PcLoNvuzhIQb+v2uCUB8HHqOFNOek8tBmfTjL3SQi/
0HK+/GjZdXgwX638VoatDCeNUzo0KPTCpwekiY5mICf6GYycnBSLMLxX5Rrepab+qjwv9HiQZSR0
/gxZwenhTWCrtNhI02xGgy+vfH/fJUQS4m+ZymE31TcyMkPl3CwKs8Jam8XyadD3hdczIFYUah5K
RkPzIJM6ryFbIzPg59WUb6NcJ2ChVSySOW8tSIVTdSTcQfRS+NxqVLxQ4zfYU4TxUls2PCpZSlWZ
aUo7serfIlmbeBcC7ayExxjHE9LGBGsAhaGY1SFy7BLUQUu5uv0a1c7I6Tvm0OMFBOoEsiKICJKR
Mltkxf0Zs0WiOui4d/z8Rf/1Ok/3FTBDK9swW0TVpUX21dBGy2g10DNGwMxYRi7GaC75rM6mCq+1
InYATd3Lau76HQItI3SzNrHaRuZV5b6sQHjzDGuO3QcSDiDgtru7HPi2s9DVg1t+ch5xm5m+au8B
7USNfDalF0uJL4YDgKwew+usbxGsuNQJkvU4RsgFOOktMlY4zSwTbirVih4OXeQ0Wb1TWcPdEBKV
lnG+6jiMMVVi39duGlYTFX3a0nIAOTjZgQuo3mjHvyiCpUiLx/+3DHfkjMkj+hS74ueHYYQJNf6t
QWqjXokR99x9WgB2g/MjjxJS9uv3VGSJa514c0uBa7KD5Yb4wj7/1/cIXCDq1oKO020pJMJb3N2L
i4sNyiu+G/SAgOMU9A02zogZYq8kSy2bdzDX4/xWJRY3TK7CYYQqCb2U14HFtVnWP2b1Q7/mrEOz
bGNrYne/qUGBcH/tNKyQ4dUJr72/UJGQDaeCRy5tO/eeiLULv4ipXkHdKaBx8ffEoloNvM8dwBRp
plw1LOYxx07Mnk3FnSAISyfcgJSajueD51MkhWcRSVBPkQgCAZ8DxxUfjUTto6nfHeyaHQ7DkAFF
USomyWrWgQVwQnuRYvQeKE4x8Cv23UEQWx3qeJqBx22zkgywoF27XppYeJho0+GSsT/E1aGvZfsc
DOavRQdbSJUJGr1FSI9HQolp8v0XI7TV5PIZWXyHKymEo5jHTsQ0IaLzym9YKEqdTxK/PQZxCKmN
GnunUU+1bExdj2fHyo8+JWC5U647+Vdpskk+cIeMT6z6FvJwyjSUVu8UEAH2Sedk0R5jdGC2S0Hu
Wh03R7z4JF7tQrUfmq/NOkw09k7WCmQ5a0MLhsfg78lPyTsrxFStO0cef5650oeT0U/Voqf345g3
SvfAo9Wry7aqGxhUApogvZVOJcwQHEaS9GhVjghsBemYgFO/KDMDn0JmX0dadc9x8AGZjrUc52XH
1pTB2KUeSQG3IXnfpY91BCwcIR5EJhK8eo6ShSEl/8i5xOgBpsY/BvZNLTd9lm3ApM4sC+EwMtZN
5E+Z0wCynQokNT34lqOr6+z77hxoh6IEc5lN9eIdWRcfCWvcdkgCYAk1VIDKsZXwkkJu6bPf3n6o
aHzYhFe0YY7nVMBLLuK95/PH1HkvGd5vmn7GocZI3nW8UqT3eMQMwQMSqsHKsguuWsiWTDrG/Jsw
dyFhslu4SQ77Mv5OdcgmWVfMNPwYqs7FIjzEBve/7h82edX7y1lb8ArJaszpBCs92p7RW2JSIMLb
6+qlYQPWaQ8tZhc6HNEBYX4/O2MX086pdB1CbTMXajELBoev7SyIV5Z0adQHdmC0Nm6DRDSaBW6+
L996JLjqILpPDeOdtn8uo/4Q6NBp2UdV14I+Uk+/VnG6t+lcA1VSILGkXb6WVBrjSW5oc4U8U0hN
0b30L7hfLUpyqCB1fV75NCRawbV3Ea0AUnVgO6Gj5H8KlykrJbPM/qSJf0ARsB4/RpiBG26GSUzm
NEVAQnQMfeXiS+49VunB4djrwu/CpHlBeQTmBufXdHAvhdujU6QzanV5j2PiiBg7lIUYJ+B20eOr
br1NK9OyuekdjIpYu2OPtDk0NTQPGtN8uVr0/lORvwXpjt79UXXcCjRQWt00tOfmsE2aS25OAH+w
CXmY/TGUn226ryHlmITgjHzluNRrpPSS7mtMMnF84Rm0OdCH+O0OLxuPj7bKO2Sxs+fNU3Utitl/
0YYFnRVSyYICXk6of3vhwanogMlZzvd4cr173q3i7NTIH7s/msAvBkTDJrknMaGUjOcs+i5ER7zp
uxsiLp0J0hT22F5DPGSsMr+L/ONyOIeoK2rDPTPhZr2w+ycLb5WsuZv/yuZhTLlRURS389iFjsom
+WS2F61hRwwFxVHyhYxNXNEXVDzXBpUT5/GpLCkFvMre3S9/CDI31S0zFgGbX0W6Dwb9NNwQcty0
l44YeZ4tNOQCo7g4AXxVUAykC8etiPgHe4hjgrgVM40kfgP+NrlYldmmaj6RfiOswoOwkfGKabBS
Zk3IZyNt9ZY5HZ9EzaYqDykXCpGPcGnQ+ulxzA6vAulaDHvO+0TaVyNKnP2/EMecp1FlOWUVV9M7
dLp1ETn2XwNDO13BAyQV8nBd+DIa3qPviihSgrm3gOnsNcQJthlKgwfnrffPbXwwu19sKLay65lJ
3YwIQATd5V9rrjChpik4Vi7qMe/BHI3cTF9xffb5kzPL47h0YDsVNsK1dJAjkN3E6oU3TLJ+6lFd
6ZAfGpAf+flTCRMdjD2zZ2vTcCInOxlx0n0Z0ifL/wnMosb43faGpZIfEMzhMGwtbz3om6bY2da4
/CYk0G6gPyWozfqjEERJol1a3F39UWHrzoyXl+71alWAvrH+FIl1Go1owAUy9Ppx0akwVtrMWZb1
F7BbTsMVW56BrRHJen9493BCVFa5gbtXWASXxFL7+AgnKKk3XX1U3XNkHCLuqp18a9QBhy1nvGCQ
z29lehi8K2XW1C64zrKOPlwlPX+j2RsTJw97bQXOgGGHE5e8QafeGLw5XDv88vnSR0GtcDiFqHht
+OubCZljwt425cRLMz1UWPTtYQu4Y0aPNIUtGARLE3yJ8qsATfEZmRRvWAX+AnzfLCZCwKQpEJfc
8lKWJ6W4apjYoEo19r3TkBdRT5Jyh+lvFjIdmGjhCeEgHFBMCmD9gXKjU7tiWVOyEwYbOKow114p
WdT0EUMIoc/Tn1T4r4ZuZ+oIGb+K8S7wREfXrH1EUr0Iu21Etr/lfNYAadTVpsmuVXuS7aVZHLgG
DPo5qo897JThJpfHmNpq6t2z9EdLVqHyjFPqx3V1ViP/apjAYlLahBLZ4DlEuB35mrEorSH4p0zE
hVgWFS6ce6pwlFNBk7FYqBoavFcOX3zq6GUv/woYHWFpVAq5PRTq3Od1rvDikr4tEjakHWSRP5vY
OvTC3crJSSoIEB8AcPrpYbxmYTOvfRJHyDpucpfYYQrrkUYZzSsApjGHZfnDQRCNjWWaIgMhfHAB
HZJVhTjp+Neaxjl3eKf1we19Qriz1l8HcXuQEVp92lgKM6KtQ1sIfmQHdc/A9BK+W4zujUEtpbIA
9gVRCAWApWdkf0usG8CrNNjTNBztqUo1TkdVjvlQ5EfBnTHSLn3LUo0G+Kajvp2oankQpbx1jGHa
AHofl6Fmuwde12O0NFmHlc2tKdJLkH/XqbYgiTgpFFKVAyts1lgSxA0zR+uFNGuRQn5JPH7tXBI9
u7F4UXIq5BJt6EnPbOP8UtryNSIJK8TdDi8vIrBkv13EEbOUeN74fwsySFM71Nb8VZ5uIwBmVSR9
2SXeRVYTPhb0Ipn7ys3vdy2Zt9FOMFrqOpNn2EbxwhQkzhrBg2ZfO8Df8GI79CuEa9cuZzKQ75Jj
RJEdHOVzljiSfkiUdaMVtJnw3uYPF/tblwZhVSc7wTrUKIF/quPQR+0nw35lTuXsF5Mrmnyy8lOx
UNnyYZGbFGU0t0s6u/sMXgHGuhKZ1MDACDfHpE862Es9VAGd/aUlzS0yHmGwHccEqQdN5NAo69US
+3TggU2zwrhG4RT3hB5T0anh4qwjm6SXJOISynE/wvAcF89n4Sz7QVorwF4IXlnGG4T3DN8lM7UU
3K3mWQ97zbjwscjeIzTXsbWKh49sfKgH0rn4VgQ1fFYKYxwy4imnqjKE+q3wjU0Z6AM+djVD9nTI
hN/9sRVyXBa4xRo89rUK705+87FzOe3eVk66PB8tKnpSTzK4urUEFRKzpAXMAO+5pfXzFA8n9wm+
2oGw6bBHrdBM1gyswfA2aPrB0J9a96N5L6nucYN5LPtvTY4+0XxxdeDDfNlVOcM0iI/SWpDwoCeA
TV40z8yPSprEZ/EAo4gbFaQ6oIQy4hULE/Np4O4NvacKOjBCFgkYRFuyPl3xMops6gKTFtFTBOtM
p5+qJhvHS8pkOsrbU8MrQqGcN5fXdblv7IVldleXu58hFGZgmxGjmUClyZubXT8Tf2vX5dTMdoXf
fA3cd0N7wpGW6ozdNqGfU8CP5rQeau8CSjkx/Amc4bndvxWGNLpEh4IvHi+blHejF1D/TNw/daj1
GfNBKbXeyDi8XJNiKY1P4fCwzQMQuCK/h87VkPcZs9aQH5PgmpXfwjnEjCExqi5j9ODiRaVFWcY4
Zs8jXPUyCfbeg1OxhzCLQRV8RzrvSKtrF/puA9wpMM60+qbLLN15OZDHqxvC0fzIFYQlpVqNZEkd
o270aIiYkkjz0mOoXBReOEp5D/2bASmLKCcSxjtGL4jyfW5hBOFOZVTXcnjq7XWsXyjDg4aJLMb6
piFoCTRYVkx7zfkZy93ocbDo0iCtThbBmSesgGzEvIE8iRXNa8SNgbwVHVwTApZfsqRzKrCM5hsm
pTeNt+koegTKXS0fGCkkdd4wVbrRNpU29M7NWvSYJtuE8SIiE81QZ1nfmRnN8wCArTsdok+VnvLm
yD1uwtIizSiKewZ4ahSfIx4YBirkuHTLWfvxjXai3zjE+yA/spgpedbzlo/SZ2muXJnJgGiMGF1v
7KAydK6/JF+QpQ0LliGsQatVlN2zfgPKDsPBzBzO4VjxyCNZV/5Mw8Olrgex1Ai5p2LEO9wMWjZM
elX44sjmsVWwI+cTHQMsPU4xyISAi27X/ajxowygoMx75+wOO18QmKGbEzeCnzyMgvl1PGBZ05sK
G9ZuEwBRs/RthlSrhOcau2zgyiTCOLs49SyucNxLk+4ZWdhkB+49YDJQNrXhEbN5bJpyrtf7iJrJ
DvNpKqGQPbCIfWlcLtlykm5I8lOmfFvNRcd86f6G1lSWf8kdjAKSlbxTZx0zORm4HMpdD5Uc9nrI
QR2HSL6I7ttMI0/poQlR3snEE+J6lDAXtjxgYXfybGyDHYnrh67daH2x83+tMGdyhyOCuGuFKtXh
QPHqOSXpLUivSoyIT5QC5UroPnShvo53/GubL1N0N3ObEvYzs4nbHkfAcFpdIo1HjTExiJ9Wjf6S
caIaryz/pDQgmFXAf1O/+DGOAj7LQKIeJZlWvIZq7yoVd6S7NsAL6z9Q5FkV420ABePNTHWLXozK
7qevrFI5PUH/cTM2qnOfXgODKoFnmj/rAM9OUHNTruZR/A6Sez3c9HHNX/KZuUjsjxE2VDjYytgo
C7Uj1XoJVDojtilymGu+oNQ6xlGr4AajOBIxR6kZtzEnlZALPbY8IXTEGlBu7hpHcBT8BB5FhGiX
/FY8vGmmQ3CBZkaiJ0Ii49f+oQfjBGchRVYn+Gvr7aDuDeSXOnpZ/BO5e5TifcnroR+WlLXa5orM
pI+QH0VbAGslEks/LHTikdZb5vXbc3x63KyhQJMjGh21brOK2j9J+RvE0+o5c/+4tdr0Spq3Di5o
1JMVxd7s+W9ER/61WD24AEGyXrb2QzZ2hfvThn+RfYu6FbVJjDXcotB5np6Y9M0KGiweq6RaDDKC
hbty+cjKixu+aL+w5Ls7LGoHgQZyQrLQs0UB66ZstWVO8bjDzWtrFNqyblPad7sJK3LO0z/TpNeK
NCos2jTYtOGq5BIaE1cxEe1y9apz+tAzkoyDfHTvip0VdJOA912lNGs97iAwnxT/rPLOiYEBAKqx
8TSkL1O9VR0VTjX+V9ZpymhHTTE6q9dm9GXQRjQhC4InW4djEepvL3iQWBrkU4MPhanE1ihD3sj+
pm+5ggX7Fk9E19xa5HmgHJMAxV1AR5LYdfoHwX2gCecCOXD4p+P4cmaeufCrA/wgMmMUqE0VDBgF
3w4+5MGbS9pJVTgEi2Nh+jN7+Lj+weVr3MW/FCbSIo6twSSxDOc6wwwOOjFgrxXtlGA42ia0CD3n
yHSavVTzUkcqA4tDZ8LaDUdVISquIkvWfsj7ACnGDflZo3oi3EOW6RNmSKyk0yAUE8P96ZmNQMMV
BTZRxCPK0jBZV+LXU/eZTMC7UOeZ/RPL6xGiywInTHaGduj8Q0LFEFdxywsX4y5IB3oXe/rEkKeU
usIyItVDLs6AcvlMZGJcfJSArvXsUUuH/47vxsYNzr7SYh0dwInSQzIhPR9mdofp8HZRYMvCmRYB
TiSdyz55NLXJzkbNiMpzJVXb2NuZ2iXhyTb/SdKPa/7UvQkggxYmDumavTiqiLGSjAtCKj3mJuof
QNWjnl6tClH3kja7Ut8lzt4oLXS5cx+8a/tfmh16wDJ1+qciKwA2nuiyR4EhQMJXYf1VNY1tLi8y
LzpYlkVOjSgMUpLlDCx54M89DWzN5luiso+joqgPlk4MKU4n1NJajPN8QU1Sps4PmEECpWuvmpWg
ulQXUxJHEMAQfBI7mVxRXaDY7q3qHWW4hbHDKcPedMaH6lhZNc21KDsrv1xZMF/aHvRGRSHtLiEb
0fdPE9+E6l1qNj0m9GTr7YYdn7HLyp0p2fuz0Wb0dKoQNtHMYZnh31Gaue0vtJCU8MdBAbRTfId3
fkuNsex9dGP36HKpSLJrQHtjTIqmgHRLni37F0DpxdyqSns3rLaWeDUDZRIh6ws4JnhSNG7fPe8S
MbdpRPW5xc8zKge1lYhWLPBZBnXRK+tLTKXfDA0xD4BgmeLG7iRT9iPdMCFpYffeJGyXcvrjd7sW
zizGGcqrsNT76jZA96m5Drb9XeSgHq9EhEd4M+FCSi4mvrHn+yvMbdA/LO1ii08fzURBudimH+pN
JGBR/sOW1g/7JIMCoZ/I2X1p4jNusvqX5B2CaoU1JS3HRXOvocGQ2lYtcNMKAoW7tMoXfMkBExgW
A8v5424FADqtAzoX8PBgQgcCv6y9R1n+SwGFxl6/UJz6K3TOitXuAjYcqnhm2VzuVhrTRz5+sZy3
8D8Wj2xyN7q1ZHynwV6Mt2JUhmGjofsF1Yetfi8OmYrZcDg7+CDc7CPwmcqQ4EZov4dmb7jgW5tP
lz2yci2rm8a/63LFI/Kx/WuVXYvgakn3YoQJ4miREQwE4FPb3+TuWiI72wZPTSfa86+BY8LoLjkB
kNYUao5xcvlD/3faHfFE6Tj0nHDdGK/IYVpVX4XyrQESLFUcBP9640g7DixiABEqPEOs8zrjks94
oFa89seqGiii2NHbkspkdVNkOSccb51kLhKWNIhExgD21VHOquteUofkP/61RKF9XUFNrP7KbmWG
L4nQu8VIboVc687CuYv01wQfrqDfdHWGs5oC3ojHp8Gos4qIrLh0qrlk2oeWJqQ5/b2MAL5l4TQH
ittca74QPDmxX21qxtNeeYesCsCldlKx1LhuaCNIVxpR0dOOSSfeK+pNdtlUcEyN7wRn0ozhLvOf
6/8Nwcn0b7j74fU30i6IF2p6zHhIknLhJUe4ZRgFAAjK8FYKsl6r3tvlhPSba1Q/Su8gp0Ql2knl
a3QpnRUbXNw7UfO1Lc66uVcQmtsYySx88D00hpPVz+Xw06diUmb0R3K6omCW8lGoj6TeGxgEHZgD
svEAC7arPPo//kxo2RULeQ85spPx3GsdwTf+WjizXIV6KgF2ZgZpNmV4DKNrEVUsw0iVUZCu1mCH
bCrcKO3e6vSk48wX6S0EnYNZGGBbCMEiO1R4VOhQmuTiz3X8tWbcIxTlhBVXpm+xJH0JjGQ+N83M
q2eDRS7CLEZYxCUltTpsOguQ2lLV9i49UjprRt6VovqOzB8523mJf9cqjL/6BoiVJ60GCShzPxfh
vMqSSen6S5fHtK5+BF9HGQqq1x8L9aBnqIX4Omnn+zKMJbRlKcOCSIONrr6teEOWib6tOs3+SjDi
HFHbTI9vmRbdBBipEUthRGhNaoa2xVQpkj9T1SZ28JtX91p/+VB+ctKKIdxQ7sHRmAFEdg3/Wyfc
fZu2Nm2becyEOLFSei2HE3FdspkpS9ZoYnBjyGAvdj73xiFeCuBh/UAbm493y1D4OYFTYYbp3J84
LZYNT1eUUHYtVip36bCQ+Waa80L6GbqVDRaMohsXzbCSb0Si8aosKDwVuKLqEkJ/tJWxknXVJyV+
5rIEHqyVol4sjqw8TiEf/4C7BMbI2WL1RLyzWVptvKpl3URyBf+V5jjsILYVb2MfTyhDt1lx5Q4n
DOmG+Oe1mwTlU2iHge8ZvZgES0pcKawAIIsjHvuGNx9z10NiHSnPqg1QgFxfHBoXWINLprTqWP0L
KKyQnXfjFlKKykUvvIXWlp92SHcde1lDb4Dz8V3PnW3qq4jA1mao5ZnmAY6JDhodlAw6sYq23Tx0
GaAG/ysmkbWk4hVnKAzz5M81rpK1C+P2y7CPTV3R28P2nZVsj3CmnVvj6IJhbn1vKtxNSGIjVM+t
Wq4iD2TGCTtGJ3vLwAeDQr5IOtktd/PqNvrBsVJZd8X5zoDGB+zj6RS20xX3xVQ5KMQlyVNK3I2d
u8MwQVzL1XZDMU97bd5zp6VWXirXUjvzqiXY1gZcDB6HmmemtF+xsk7EvTb2aboPrBdSYsy6TsIy
kRRrhzfsOMb4zTLVq4Vd37gBlZX5pbW7fMz/6ei63IJ/aPRY6JQVt+nOHwFd9y6cFdZlqGfeyAck
gOVhHLDLdqpzWwEOXls7daSYGBjZkjUkIxtWrh7u9fps+tMi+x6CreFsqqyelG1LvHItNRfL3av9
B+OG3L1S46Xkv8hGNcY4518pL1tv21fHTDpo9TLO71KOpgepgv2zY21ws5q8oBT/JyMeE45rcYPh
daskVy1ONxTRdmzqklMuPWxv05VTlwkMwG1bHXHIVDkT1KXyn0PAUCnry9z71xlnpBF+FIyHuv6J
klPAFY/m4lZb6PkzNRloSD/KKnToVejNoN59udxdHVgBOQsf9e6LHctae5ip8Q8+1sS8F+VSL4B+
/D+rVXV3Kbu6pFnlaJ6Icx6cPfsc6eegffYA+4vuqpJc0KMQG/6xrM4JBAt9XjL8chl0Sx6GTcaP
HkA3IuZsUoeRH2gWt+l+GRfG+Uik51MRKqIy35k5VynVZhebzLziIncSqj+g0HgqWgvozS33ycFz
77zE0SaTl415rXiZ5ni8BbJO4l9VbAMyfgaTe1Ch/HRsqm2FxAKijtgkEdccFMPw5XUHL8HZdrT5
HUNysnpOaoklB0ay8Nswvi3z6RbLHKpN2W1L9LoaWy32O+uu8RmqILhSsBXDsCSAMvSrqOdNW333
9Jp1/bAx85F4CCEUl+GiGl5SZ9B+/dsXD48Uq8G2TE3hD8NSpUUpB2IdIHnPyv5pqQtJXmX+w9S+
QxTswuDh5y0UjHTvsJ05hLGadlXJdxmH+gD73PpiB5RZZxIsU1Nm9CTfItps6pintPg1je+R7C5X
R73iFXTT4T2RYWXfzj+lUwdSUD+DhtgP32kBwzk4jdvMfl+W04I3LUv5aQaFLiWMggjb2RjaN321
6qPfQD6YLLJpFIdrIq1Dk8rwtd/5X+g6FdzpgM7V8SC4SOoiaJZ68Bqsf9jB8U5s22FrcXqbDOJR
sQ6VeSDu0EN3QaLPbEhxGvEUagjZUdIPxdHpkT7WxhkOGxT6hu7Ya7Wd+/VW7YaZTouMwnLExQJd
UcdF7ssU8w4SVM1VQYW5ISV7rd2L5DcMQU1A6THMG1DcoP62XXzEUT2LCJahyoUeSAoAqjhW8yqa
Zs3awHlgjfYRo59q7l2EHXv7aNqFf5q+kNkNjHflAMwQA4EVKmscuKsoxoRfUeRQgc1eFNWfoc+F
gyZUmaD5GDp7vBw61T4hKZV/KQpkrPpfRrbVlaeXbPjw+E/eDeuWuQe/fchAl5roFmqXdABx95Oy
9faxJ7YljhL1XwX3l4K6WcfsgrO/ZiFZOCcdfBHf7LE3qTT5o5Hv8RpzhfG8dP9EsKq6M/cM8jim
x8gkAMNfxr7ynCRPjYIt0MP0LdlcsBbkMR7QJ+1yWgk2DYVGZc2l4OeIo7tLdiIYZoH8lmz8KwTw
cp0tncXDTebNGlYOkl/fTnNICb1YBBSHxZSxEW5YtE45GfhRx7bBRhSTFuNqh//Pys9UVIXJOvQ/
Zf0qBzoYp0PmsEJZdj6Tk2t/KWLrqAlJiJNmvg0ufK1+LRGDA5egOb7orv5Wuh6rJuZJdS0pZxuY
64BNpJR5Tt6lwsDjPQzWOt5vpy/T3FuPTnD70xkBQtlCtD9q9B2nC8NidcVpwkyzdCssdPGvXPJK
qadG381A6JK+qL96u+NHWeod5RTOQ9L5ve6dGl+JOLAI5mQCoXXgFzI3KgNzXQ/r2fWmPWHKZBVp
AIrts0MjYX926AaiFCSkhEmO/6C/ThXgv+Ww7nqFHJXzJZqFV+MGBYfkVNnCjKNZYuEHMLDgzc2E
Spf0FEWHBLyZADCrRXu1ImtEyp5ABwbB1F5pDAwSpGUY5FLmzZsSIHIytYgflyj7GlNN5WzjkJGE
dqi/lsiB0j5UmX8hd/+kPCid9aWzIOMLEBjPtj7iTI+ksx62zMc7V1FnohGLzln1wbUFcJ4jo2o5
dPCtW79TlMoC6y4FMssec0TdjV3K8TzCCRZZAHnRnrGdpuazUd/CAf+QUBV6rhk/xx/EYmrGLtv1
PEw0duWqQIG/Z+pWdwGHjb3pg/QjUT3rc9wRHqPPIwatH6n3mN+IQWKsVmD6ZbvAn9f62gvPGGq+
TLHSkaQjAAhOYbJcZgkRXOLwNyho/NpZY8xVmsE9RaB+uWg1TbayycUp1JqBBgcXhmlKf9AqgrfS
nejOxdEuEn94UP2TEplY5bRlYPFQaerhqKA9xuFRRN4kA/tqKhhIyVO7BTe7YpORfWnsA9953bwa
0TZzrklzM/tLh22pC85oFYBADg7ipR9fOpcu7mjmZZfA2/eMtD3jnrDuOujCjhoYvMY4cstkDcZ3
ZhEpr4DYNzizmK0yc9cMcFejWUgJpavQPHbJQTzIgqaje6gnq969aOqa6E2Po76oTrKzznGz5cQh
gMvMh5IqYHGLsh+72uclIjm/OCJeLSRNMK7OVW0fBHQo08UaZUxq76m0Lz0ckIrZirCpTBW6iFk2
YD/u+E06bJCM7h9YdULp6NBUwvRvAcNpZHnoxQZCdNo/G973fb6SbfL3aFf3yD4k0a7O0AWDjSBz
EVr3nAyfrNybYhG3/rz392260cNLU+5UCXrJwC3yX/c/js5jx3ElC6JfRIDebFuivLel2hAqRya9
d1//Dt9mgBlMV1dLZOY1ESfaH5itHHNrPeNXQR2ebDMGzVEj5gofX5ntOyNYRO0u6w9jtawbiN1M
eiQUqJaEelhZDwIK81stTpFzaTRINVMK1FVqmTfFa436zuE6zAfwcSvNuarpUs/vtr+sWvq04hZ1
rJWulXcwxFq1t175mbBEdahfBuZRITIQPwBMSCQ9vkSioJdeSFeL1oGcTJhv1py/aBlMsQyTKoYF
l72dDr1JNNTQk/tIr0g8nAdhij0WZ1rmHKrc3gCcV1qq54Q4t85NrGYdoZp2mCQYCQRGLpaqeCnJ
JU+Axd+9gixwayX0j7IwF23JS0cQaeOseySHU1/sB4bb9+ksan9VrIUpYvYKZYZiMK2VFrJ4CmZU
mc4u2jLOoTzOdbEoKOssbaN7UGa70wjpBE103X+mQP6HYkD2os+nAO7MHHd6NL364ItrIOMWtiax
KTG+afAre0Iy4Y2PDX9fxE7Y6ecDy7dY2Uj9daL/6Q9F38P013jqO6hBgbEmLMKS3dhbNt1n2a+K
+m7yXVsl0w0etBhtL7G+RUDmBt1YbxdnvBhaN/06ASEMRJEhr7VY9AfySvGvRf0Og/Kkchz76kvO
74UNXQrrz/BN1zTK8L2Y93O7EHa5MFC6QQaZS921THaGzZhSHt0UcTdtXWruc3G3pRWHSh5pYIEz
VohLke8zAHoVjl7b4Tbl6g8Nm+koQnTuuxicRRWgaY/mtqzNvPSqNxokTbbAugm58m47OxB0erIj
wAFM+iXhy5DyE4uUuTxeTBsli46m/hihqrMspj3XigAxLMshPkEf0bv57Ot3jpwQQy7wXr43zl+O
88xDo2XMFKWcpc4X4nJlePTNfVo5KOLZAejRGZgNcM4dJpVM+3Vj0fMRsmxr461Bs4y2sO2SpcnX
kSqkSxM3g0DZlHDZ4a2xeXv6cRdk0zQAtgJa4wzOenIcpG0m6YAKbiFcUo6jeZ1d0mFVUm/40U/c
/MnScyxT+OyTR/8UceshramkNxp6hwWdjMSrIrZMV8+hhIO1+hkwcWfIhNuRxzjsthaDDpIP/1Wh
8c8oJ1ghqOb22/HXYTbMlX7f02RFDbOXinKqJym4v3fdLo56+EfMSaJlre5Ueq+CPdrkA3QooqrY
zf190X0RcfYv7a4Zvm7lThHpxdceAsJAZUpNm/XvsFg2+q1DgFh4n0G5qehYS2Xnia+cwVHO4eHV
qKPWxIrMAcRA1h+Lbq4ZaDYlXNbo8z/j5q0kL7JNYFHS3Co2SMWv0OBasGFrXHOWQ5EM2o1NsHzU
o1UdHiwED4Eizj1zSoSlXoLghHfYYLSDO78bwt8+rPjgPiwWcg0rPHlymzNxzGz+5Z+mh0B0uFjh
Z8m4wqiWenAJ1DvBJP8qfoXMeWjV2SoCdzKp55jcaKJ8vittgs5ehxIPtr9WPEhkgMRCZjAlfpx4
Bmi2Ig8WnURW8NSnq8D5BdNTI/r48Cwmy591PymVmWalP2b40lgbh3r5L3DeBWr5Lhv3Yf2iN0Hy
I+WkmmlfMdo4ZNQzvbtlkgqWv6F2w7tlh24fUAGjwsuwBCbxDL0dgoWXAfDYz2/oIZNJqAnGI2H4
BytvQMWYEJzCXaorW8kkxiKS3SLrkXf9yfTXqHOHlq1qe5DVo5lQoBm7Ot6DG0/TfpPweAnuqyaF
V8XsEPaSYrqeTFuHwNzclf6loFzG9DKkmxpVkRScnOBrYpfKSEU7+ZojXA6AjqUUQAQm26B8vzxl
mcPG6u99E84G6ZDhjQgL063Hre09UWvHzY5unWflEAwUt8Y5Q/WV/1berwa2uHsMI2bgdudJVIor
D22hAx8GFht1EU1BfWK6ZaCus6q333zS+RiQfRRIwq327vt347fYrupFG6LeG1ECB/yw9ciQsEH1
2O/yZKdTPXtStylrjv4Pak+YbTPHihhVEfvHTh4zmdN8lRBIm0Jel8NaiE1bXUzzafTHHBZD4e9I
71bHbctsKNTpIUb2VNBOPMieBHvNBqZSyMN0tMS6BvfKZnH1qIKdoTX4VilciWTrSn/eIudXiRly
0tptgH3YAEMTHjtryiNv5vLwTIyX0lxyTF190M5tIN9euLMglKP97JuHrz9jvvcBV0x+dqSZo28k
ZnJGvqPTAbUdZ9iW+ZojsgD8W9v5c01K3AJViohvWoUvz9/K6UVp94KsCx3ZYUmLozhbPFtAxWZm
f7ZCtksGyjgHtFehsNj8iIabk7F17QPlYCmQQoK3Fe8tZSfZqNztU9MSEpytrepD7s/C2KQGK+rm
UlTVbghiHKLEQCNlSvxVpS5jsc71nWy+nKz/G+1vOaa0CJhNw8IZJpt/uW41mt+sdf0KwlsXrqdT
P2OKbDfwzqIPvXnZjBAiJ0UV6PEffnFQmUiZvuHq+QFd8lxpxw94ZESQ8RGJmUwaCKVRUS9CshFV
C3IvDxZXkSVuQJiolm0KX5B08c2D0S6FLOrKWc15FSI/Rah/Ih9lliAv9SWbmNxPfVqvEUZ301V+
rWqnFc8mx7WPughXHepbBajNgEDYZ1zu2cFyrHXXG5ZJCfEJe6MmoT4xniZoFya9SU7FP7Iss86K
Xq7YnzHQjmdaiJ1QRGyQLFd3Dib9S5WubCwFAk83M1GL/Nd4ZTJPtJWdIx2b/6dBDEGM35CvVas2
nX0e8oPMfToRg3L/7RVXjZDHGBq7JeEXPTnyPtVWcX4MGTn20XXU3ra4kInIOOHpgJP00THr6HgC
Z26DCaPCaXG2lYk2Ndlm/VkyfZC9e6Oq/1ofCSR8ULzbDRV57pwdX2WK5vwbk18Nk1LcUpLz+Bur
3H7k5r4mHLZ4RZA/B4QVYMfGllLL0ODSVqso7+Y+biVdJz+CL9HMz7mJNdbBCInFw2EQUuYmal1m
UChYR9Q4BbVQnWFeyliHHJqRwrj+mCSgseosFPGlxE8HR6NMHIPDLd/jywkICLCam+Nj81EuIKNm
et9uk+5LCh69z05AVTh7WFTZ/CL6amAIN7DBoo1DTIldtJ51tLAp6qcQmgt6B6X48DhpZWZh4oHy
T+7+GEoJ/Z3k34r6ZQ3mrJTLvWRcAvsE1uBfJ1lAzZmZ9R6C7QMiMABhuM7oW9sDYBNEQOdYeaSs
O4YIUigYr4r8RVl6BWo0k+pi6zAlKsZ607Eb8EC/65rlOg5i6on2O0Egmos85KAWnGWIJDm7iOCt
1keJSDKndZXka4j+uq5bqYE0UbxmskLo3ynikyoVnspB7I2eigLaG2LASZ8pww8a0fCGRugOxinW
1WXrh4QpEx+DQkDiBitSmHDqBx4rn+hGCYRWSiMVmHeNQZlDPZaX41yT4Qz1Pw4VdUPqTFt8NpRx
I13EdOvU1EhVu7O5eiXuK2tc4B+cqUAVamqtSNqWqBX84CQzRk9YvsR5eS8bAsuUM7Bx1hmgRNZ9
sBXVZfrw7P6zkXcZL3VtWUtH3yvtU2DFVSy0sN/kcbRouU2GeyU1UY1bqW5mSXcuqBx04xCYziqI
z3m0doJjFWKUyr+4G9iB7BBrAGonwo3H9NlXATLKLQttWOHziSdKYWb0L8MK9hNxV80wX18HBu/a
oiVJDlc6dnGyB/Rfj+ujpCcFIdxmW/J5ugLv6l2IC7tDWNYtm7+EzCeb9ExayHHcquAFZe+iNZuB
WB+nYDWWXEJmAnXYXZow25BiH/CemMCmCNUTzS2hjyHrlZdSAwXxK7Hr0r0UqO0Sp6gNGbKBU0qw
wb8eRe4Av9VC4i8GGkFu5cK/hBWyw4U2lepYADXcooF8M72AvRzYzQAXAxpxUcwq/qsCKZEvLkC0
Ovi/GQkJSltvEuJCwblwrGLBViAW6tq3aV1LicE/+njaISW1XdUHrF/PB58ZFr6kBknS2LtmHbIh
nxOG3eToC1i4ZAU8KF4guTsRvDj5TAb/T0u+Uu2WFsj80fY7iAOLgwltFOfWuxIOoint17NfCrm9
uPEhnv1NSZ+lDXrAZ5y7HmVg2wOLtAHEIg2eCgQlxcWpfkagV4UGMRxGfRXVhNgh9zVulnwkpuCf
hXzRsrZS8SSHa645eFbDucnUwY5uWbE3cJxBqdfCo0CSbzefTVusFHNpoOWIVaIxppVyFQbLCI9X
Ve+cySsvr2j9kuYVe+SlTB1n6EC9I8d8oovqxq+FhzQXIByaPz+7SlU4G/Vzk6a7lv1BjmGf0c7F
44slG/lAEW7U2g/3s5sTexexaWx9+yPolbmhKkQRtMgAkLOSvETaZCziZQxq0UuUbdJfCV0r4Evq
647tW9gccocJDjMAbEkhptx63ljXiLV3Ir9IPChBDKfarmJ8lBTkaXz2YIb4EjgqY8JfwcMsOoNU
SwgnKhJ4Pu+5Ym6QDbG5YSIHTJmPEvKE3hMq0S/7fi+Gp+6rhM2R0q4/kOpudOmdctxVGGXUoifV
J5kp9YHqy4JCqMqYyj9VVM++DSn+SFb8rCyLmUzTLyJ1H/nnEF9zgozrxPBV9vpbq4QHjxGVXZ8E
sYnlGTlI1mH8oebl3qO3aO27Mzh0Chz/U/Vhuqa9b4b74CWLHvEnt0QXr9LmFolVXTylTmH3cc2V
LRSGuADAfPSDjS3YjGyFje4Ym79jr4xiGvukAwGSJolNKTo+qiWBGNJNNN5VdQaxZ+Smx1BrrR2L
M2lkJB9RIO2Mcqlw8iTytkZfiqJPlCtF2ksY7Lp3yk4GqlxENojrWYtALCsrx2y5HjLWAgiOu1VO
mIbPWLbZVNJM5RBOs90gH6MJBXCqGSg2IprHbY2ah+UtzAz2Cw2UlED5raQ5/WXZ7Prkp8mtmeod
uB8UPACI+lgmRqc0KBd+dsPYLhU7shgqIeNLVlHB05s5C7ABuygh5PEE6MDN+XI8IkWYwmxlGnka
ZQQ3RsR6Cd+LTKcAeIjU8Q5Z98DrFc4Trn0GQOGw9s0fi5+rhMjxtpk8zsC5CO2IXbUQTwB+kvJr
6Cs5PiPRStPlgH4MxWQNzXsoZi2rFz/YCx7HutyHTHuy9mf6zs3gbySnNcXwYALa1FzDPmblU2a/
jMttM5E1FEgi9zHgKJwU8/GT9OJlritACY9pByEKmd8cWlqXQLbcmoNbI4y2BmeWjgtwkFq5bCp2
UgDf9QZfYv+TCzSCyoZkFnSUObNN0plT9G80bHL6yMy1icJhZA49yo+8Wo8m/cdmUL5YsnU8lI7f
UEMs+CdGADmVkySjcXiBvoiVdR38oDz/l0sjqVMkze4ldWPY+35EUrcR/qvGG2KdiSL5VxkbCaYy
MgrlhtFKTVeWNiGj2dwBIJ3lEJnsJRKJLtoH2VwKl2q99LR9aroAYBO6eGgtVEIR6dbiNgk8bWkv
qE0csYeunXareMDlGO3tYd1LKUWslDWHJJNK17Fb/W6lccuOAsCxGqnRAS2hO7BII1WubvZdcoPY
7SKB+FeXPTpn/WQbgFk1Zl9Mr/E3s6/eViEOzHjFiJ1BHHg4sr5aBWOzmvAZpmu7B/6TRHOr32sN
oZ3CbQVeH25YsD/DPq4eKRoYon309u5FPMuoZZ3+VdR0+8g6aaLJn6bSS1cMqn3KdY1Mj+FkJ3sT
ox0KcdeoPkLpmQWbclwnErI+8FhR6y8dNKcVZIf+jmUePms4cJHnfwMJAqi7mZGpzt3nqQjYuRw6
oBiAbDIcAhJjbDJqZXjSygjwDV8bwToGuMHhpVOKj1Bht3IrrzwfhXInzyLVgvUOBoAJkclSTGrw
ZJTrAY6pTuXmIK8v02ulPCoUDOLTaBHJ4vTO1Ak4g49F/OoNTeCA7oxfkWHuvxyNRGKC3qkxXOxG
vsKGVs5H0oJJl7DIWWNLJ5O9pdo9WKwhr/5ROb0G/WSZP0UzjZexkeA/hWjnjipDJz5N9aINK4hK
3DK1Ps9QrjposQVeBFkONtDrOWIQl0n8bS2Fv4aYAARWZJz6IFpF2qdlo13Oerpx5jv5Z+ePkLdu
XYkMF/cKE1CNTyeW1gaHt4NNJWT5quKEE/bNUV1ZzTDTP9IBoEG0mFYhcpmsy3yDSB19wI8lbX1E
xhKR2awQbLaFdXvqB3wmbQoWiPIwnU2hJU7EzYWJAOVhOapAmrYZC1Bfe6TZS5b5RHrsxAxgMxP2
6mLKegqGm+lXGCLmQ7zRCfjw7c+ak0cWQpnXZBC0tgMyYW+is0qeTfdtyKshWSro9yNnkzrvzDgJ
zi/BrhiRFBaCTYmHi00XL88/TMoj2oEIfgDpWudw0mxZUOyt75FTviu+y+hmGTuvOuosZ/zmlUWQ
gxm2K2i+JOUwwv4sVh26un5lqr8Zrq/Gu9bJh5S9Cjuc5zo9CkpeNO68PqX0kolIyh5+VyBXhkqJ
ukLNrjrMqoItfuNoLl/VtDdXWSXg6dH9U9X+ls6mhoRFKdsF1yp/Ukwk2A8LumgJsGw0EnGOKcRr
v3LjFIQotLu7I60M8xL3f7m4ZdVPSIaJFe0qBElKSLen/iTDBvrXoeA5l5kaOhYtiRYux+TWUFqL
EbvYiet1MV3VRfsFa/DW5n86039T/NYAMP1H2J7l4WNK9QJUKyHF8GG5rLxOj9ZhjFtoSGCHUyu0
bhD64UXRiAYJUxwbUZeg3EyZwSTNM0OkZYCUMrtzSwxS0CC+oHF0OOrDs9Y+RNfMK0gh/W+FrC3E
MGb0ZLiO/poAMzeRML6Hv3R3cxu6ZD2A4Aj0+USDN6TlIHEmBU9Jp/7wRta/YCxZ+aYYI4PIcBXO
ZoekbGAdLyTzy8T+KKJuqSIebaiHvHCVGM/A+zUPNdJMGdTP214X9dHM+R+2bDnBHJuuhWEyWIMK
+pcjNgjGXWbhX6cMyafDQP9JuOY8kAlecLISOEQTePsS+F82NTHPPYeXIxEgEB1CmSUNWinOERvv
FRAH37hWzS5ktlpQW2x8FC88K2a9V0x4b4B3Le9eqQeRXzw1w/kBnghLklB+2ZXOtcLtqi+Hf0zM
mCuAVVf6TIPEO4z2eXNVyaofTbexp8U4TPVBWZeMoSmk9d5atNwbGnEqDBCjijyRg0mCOqm0RkrS
KkzN8jJ0b0vh8XjFcH4gB1NAW5vIJpcAbEAu7TELKSOm0ZB9LxxPa2sJxc2DXSceSsfMtrjJ2paB
uGxtTf3ilwdFu2U+I8lFGWyT5IJAhzg7ImDnenJgBP8v645xeNIhZoj6MxaoRcOtYRPFt+yhKAkf
JcTdUG9ZzMGCLqWoPzqaq5rJShy7AkldrHK3mJcuOAqChVPpY1SOTuPikZgb9XfrPWK9B6pDgpT3
a4VPqDMzLd2F8VopANoiqiJp2iU00MFeW5PTk6hAovaRBcGOPleRF2bhIOaL1rDAgOOxI98nQ4/P
58Vkb9eqn37DLEx1jg2DVd7wW0ZbP+aMApUcS0nHPBQ9K+WyZMqLyEbonF4wGyHN26iM1gu4eDEK
ib4YET99ix6ZSsosOV0nyi8ikn+oakNeZVUOXZInKfdeRUHeADOphkWtJFiB+AMZLVOmLHtUNJMe
Oj0nXeTJhvjZ2P/om2xpZecEh6QC3GGkcxuoKgg7njybuXlVmZSIrro0vrNSGLUX2MRL79WjiMq6
u4cg1SP1GPhfBoV/NP7aCsIz0KX87QW7PKMmCnnFs8AdS2ku5GPlGKfRiXZ17qNk5toBYe0xtPD5
iDt4o44arLhIV1Wj3gvgJE0Wgzz2v3UNXHv4m47Zsa04PzrMwAyqfLbNVrPxTG8jFVgBWM1rDl0o
PzVF2crOB7kpAz9mnOOw1fMlgDgv+6lCAPKZtyjTH40szEqNXLPR0dZ7d7A5DyMnP9lqFsD1imKK
Y5tA3IgPm4SdYOlQcHKpquG6cqQPKezXWcruNsIspPX+X4mxxl4pnj+XbMEGmTspuBEnPVcgZo11
uSOFhQ1HwQrKI5Vee6hR8R7Ri8UyuxDtp0j+AsPid+0hD9x9tlZJ/BE7CZ+0RMjlQzj3gD1xU6LK
Gr96w5URJgx/ToFcJfx2lBcoXYNhRloB/sl5F0wylOHOzEtYbVqya8mla8wbWLsMIHPHUFtBAkhz
JJc/YbptirehncmF/pdp26DfFhnWVgaoBB6tg/R/DAYP2ryiBlLlR+fHsxrFupkKBiT5bIAC0bAx
rMtto29LQeYdP7zMjX89IOJaWqs9vvBc+7L5BCfFr2IxrkCTXpK7JMyN2VEaVyD8EY2ykTJxzvgx
zM3W3mABg+EC7jrRZ4l+yLRbj3FSsORR9F8W8Lp3KKWtggUuXDb43Gx+K2eaGaHo/msYWdngT6Dd
s2TiTNmpmBR4QtKeGarxmzKgtTVK8osodybLXXNchvGf3O/l4mY02yHdQTNCDcZoFT1joz8L6PWD
sdJMOEyR9q9sQGXdzIZmXfaQk5w80m36R5t9oOGrC8Q1gorpqZDeNBDMZ3GG0AJOG1BvbwlepvSa
tMhUr3Z5Mapby1SlN2nkOX1UGg/dAScsrzNQ6xHMQ2PU4GwhgxgFUqxDLm0TSp1qvMTWNjE/SLme
jeCasIMAXQETkwbdMeg2fIwMX/5Cbu4RaKSGUSmh2Q4S6Z8c/rVY01gI+ohyCEUQiIdTLlfiCuTS
WAx6uASUqgHhKcKDwnFawGeBZMMwdN4r9zZjLITKR46/Rfd2UJgGLAgk7SNVv0bma8pBk9cJqCfN
7/5VBTik7IE+yIn+GqIbSedWnEsvbnpNkAJJPRn9bU2QCuT6QjSoWFkviUul3hXCp+oSTarULka2
OGbBSlhn2FfYc0h9uLe7CW+h2DNUFlrzSOofD8ZWwGy0Yfnb67i/mafiN4jUipzgr+kOthqFsVH6
DDKYwzjwWxY+BRK+SonOdc063yN/wt5l7ZcNNtHbjxoLoF+zOqbQVfIzTlcfiYXPn7JrQkdqVuGe
Pc+5jAZEZR6bPSQTvQ94qfqwcFXm8tUMIZQNQMNx5/biU0O1qoKtr8ptpR2AdI+y7mr0alkRg2Zf
jtwNDP4KpLU1uFe9424mfCQrzGVs/jXZxhkXASdGhl3IWgfa22er7JmIItlTRP0qSdlkdihX2xGm
LB/sGEJ7QQKqFySerAYEwKJ9GWBfAnGxqEeC6IOkK98ggwLtm3cX5c0jccCxvvziWmJ8BAo0IyIC
wDSPu3l3fGPesyou4ShydZdM7mzmq8Am1P+N7G+HUkwnAJGhsZy7MHR5n1kvlUclvEDzZbF+lxkJ
1Da7O4UyKpFcLVLmOo+KhWbRXxCcLEd/ufXUyS1vSIhGfMomp3ZNg116e8tISurbP7aJ3MP6ymY9
Iaq/xJGRbh4Nds0RFb2ITibeZutBzBjtVoOT+9pbTBMYcz8NfG2oCyEiki2JN2xuVheplhiWQ/KU
zr60K6x9IdZ8wfBvYcawpYMNurdNIoi0H1N9eryf/cQAP/dsKUIOfCu7QcOejsQh3Nr0ljVtjFp/
WtJuWgo5/DHBm4swZfyViDHKPgVD6KmNY7xmYfP0Mxet67zibcur26g+scn56nrIq1XKAlUBk9+x
iKTAdQzBiWuiLpPXgk4qmihiyizBe40NlwgcVhATrYlzd2KrGsRF0RPCqkAnHIXjvM+I4c0OhfkU
8cYUDFB6rKJcK45es9x19WZlCuYahFUby5CFCPlQbO40GzcGIyFCldHOqJjW2NXQ22bDvuLUtQBL
JhilQU1x0gPGVsDQEIzcHZinieEVcddHj8D7rAwXdxNL0NDEtkIofK04CzVk+q31rOchiL9FhAgF
emFa7OHSqDbQkniWd8ukYdy5JHM09U+q92xJMwj2peZR+6qzSThcZ+uevQnrlJ1TiYskaFRlpC3I
v0CpWg7pjraCmhHGOgO6lONPVVhxju28J9RGkoDgZVjB8XnnDYQJh0wjil3Wb7CcYecgPJ5kfCpj
fMKakVZQ95R8vgI177BK1Xgm0nbjFJghPHPe2dzef0Nyxglt5jcNC8/AppepS58dQ+5ojg42sGFP
t8CtmKJiwwG/bHEOGNJLgUXrW8hGFQpfrAp/PZEt8TNAiKDyYnSUyRO3x2MZalsA0XnHu23TXCQt
mUnGqlT3ofUyM6SObMkt/clnOXKHpqUyk5ANihZTwDTVI2qkRTHF5oTxS5mTz3qUU2DJvT0ztFXA
ISoVNgoKdTGg/kbRIaksP4EGEKALawfTKAe9X38pDu7qhm6JsBsDuyPTQiSB3Pxoff/hEkEBqM4r
JrTOuB2DZ5bDlgGGhffWbYqXkPcd8lkVeYmzjfHn6ZiEavgAe8K0TGZaKojTAkUnmLzC2eVAP0Mk
Ed6rmEoPCHGh/DRw2Pmbor8EbN+SYKOSWSLBGfC7ldQRg7AhsA1LgsZ2SM2RQFMqN7G3SrpPp390
0rkviU1heAFFWePDF+wi+nBXK0RMed+FP7IZ0N0m+hpkmSfsI8z3Nb7AKoAowaWcciwZ1kOhXjJy
bmDyCUmVMA8NRkyZaryLHoby0ClFKvXmBR/jAKqpfTYBBpHq2KhADO55+E4C7NhOSwCasjP1U8tP
Lc1zZ14a6xmMF5RaxB6h1OoUav3vSUqq/bY2zzdUhyx1E37NPHhJ1q8pnSfIfHbU462ELahfIQEv
0TyEJpMF78cvvyrzWtJ2eG0MpmhVR7eSFtE8mf22wzOY3GXRoczjvk9PpccL1h9M7WyhHxVTfM4L
wUXvLSSDhuXLE+xkJclNy4eF6XWIPgtPLA0kOTnWwkhs2Qha2OIyfI5WsXJ07EJMF1Art6TSwt4Y
LwaHCCF1uX9tKUlM1k4KsFRihVU0IDIS0g7cV6MHbtJa146/b3SWAjAA09VGMtZd7fr0ETpE6EH6
MQgZc8h0bqttLb1lXi/SpKEmtsEhkNcBcoBC/KGV9MSi7RaFtBjrEfwMT4acLoxs6+RkCFvbQDZc
omIY94H25UeqPllp9q88ikXiPWt0oKMDRA08a6bOVeZYYmnyy2cFp5rtzYOYkQeXBusIEaLaxHHY
7LxiNUiT+AXXDFqGRyrITdx13Zn4n9x3ucSbyiVet7Vfqb0tg3JVBxIJbh2qE3YYX22+qdGHpe8K
bUJh3a3+KvU7OX4OwV1Czxo0a0Xby4yLxb2v16q5CqqbQNpE/l3h/MW40PJzUn6n6lvEuEdvKA9F
R4WNOR/RjsVkLX83xV73b6L56JnMN/nZIjPQRK6tRQYK0GwuoAxWhMSxEaF0F2G7aMS3ToJcGNfc
Y8uIomzcB82ZqCIOUFCM5P9ZC1GekbgONKgpq6qW/2t2i5xdQRtuWT/4+/0edB17AOwVyoizUSaX
6Kjid+FGdcwjc0vL2AYpdHeu+/jQ1DfY1W7LDqO28oUvmXOYv3SM9lIiX5KnwiFG/qb3m9j4TmSK
H+/a2W/DOld8UijnJVIs+AV6oydpaAosraj+LmWJtnxnI/8RH5j5mcZqs8kxHVPiy5e8XAjx0cEc
ySPMDSwkQDJM2wLYAUSyXqRyl/p33m9XH26RZiNWSr+yhJTITnEH+qC4+qgKyNJINowjXBqrIvoW
UZn1JWFTyw2BuZOpQJLP635g1Ot9aGyGRJs9BxQJGftf2CuBhXA+VAH4js4hZ3vGQpsZhI+E667Y
d01aoZPsUS8U1jkidUwqSe8TBrAYUoYAT4dd65bajniwRWr/pLr8aEmRNQN4g00QLAFqB3xehd8y
R9jLrIXD7Ap+2uzSRdrPO+JoNW+pO6zKa9eBHFR3iRswbNCQrA7dr512xAi+beSvMiMNZGMIw9GV
0xLlGoMmjwkyILICcTFdZt2QEtl/Ksa+ZYHdyBTxPIPWm7IVgVN4nMh+uY3xTUV2mf9LtEVd75T4
bGffqtj26e/0aSiEj2qLTqXSQiiioNBMN0qkrianUKKuaBoT3hi+dAWOkM2BksqYeak5yJhJGQlZ
OrHNzLkv0uTBwuEIACW143PB4FinFKhYJig5E6sGwyqzaSbIWrWMPfLqEHEUCAzweGKYliWgOlip
FyWHR7KU2d31xlRSs4Tb+CFj9gCYGuP5ZSM9/WipVMhRdob8qspPG19zVjk0v+xXaesC9RjSjBvA
VSpIh6QhtlBfmFH8i1FMD4teeekK9DA8Wjq1fThwPKyk8WYzONKPiPINYGcA2fCALVSExq1Bgco5
PGbzQO5nzGoK/pikaNyq90E9pNER40orbxwDNdm7kq5DcBVhyGjMWcs+qpbkS7BIKWDAGz5DBFpt
7PLM/dfK4K2CxDw1NqPZ0phnHXmL2sEqA4xX7QIfHAMMWVqE1iYZHh0+h56RSogWrB0DyrVl0n8V
KVbDgbcEYqKXf6ea5TBqT2AIKN3RYSlOKEn/lQYnVd+awVZT2rmWV7PBWpjaYXAQIMLkavXh05L7
Ny81ebw1bl2SXSeFf2w7Jx3BYQMZB0+ujqMkNLENIkbtYcA6frvTrGMIbS6H7oWlYabbgKpE7cbJ
SN4b/C1G1r7pzCr8Qpq0zMpvOwAV9x03a4473A96CYFrwq9/NdpVVW6J99lMFyaWc+Um5ZBgaTNl
utzYOIvuktbHKRtKhdIk7R355cR7NcYzv5GZHZgd5nvUAVL46avEg43Mob0emyzmxByRkWeqbosJ
hMuko7ZhPLsfymtU3Jt8CkQTNnSAuzlSQYgM3l9GkYTsWeyLcKkxvUxLlT0qIJf4w8peXvMMjR8j
3KPXgyH34zkHz/4bGEprIgKLSzuMjyf9NqPvOrh0EipGIEVHA/VK6QYajd7Abwf9Chstjy3a9Yyc
oBxHIzP1BOCIwwI10zqWsw8skm25tfrthClSp0gL6M0mELwx/46w7aQ25rCL8A+1ij5sChO6xvYr
CA6FfO/GbebfNAW7MDwZCICk/NEKuv9xdGbLkSJZEP0izNghXqXcV6WUWl+wkkoFBFuwB3x9H/ph
bNq6a3qqUglxw6/78bRk1MAYO1nH1MAJs+v4XufRplvElz/augfVPsbeRKoFNr6qPmw+dEuxamBN
Mu86dajdv6a1a4jGjBqRaLllul9dunVz8mwpBUyvPBZgIlz5wfCetIc4eWn0V5M9Bxbzz3NYYH2b
fpT4KZfLOIDp/JiNN7v/sOpDgwd1JGe85qrhVz8ZAomcaNPVJ93RYfXd82ujVxAbnjgO7ok5bdfE
4WPP5RZVyql3HVt9600Zd4CcfUst8yu7CIEtnsjgRGWieykpUXF4eRcvJlxaJV4S+3kuX3qBGDk+
2qQj8cWGIy15R2ofau9seu/UXrIM9vDTknrjPlK5L+Ewgs3elUm9kSGGmw0ODZtuDWOdcX3wpkvh
vLvmTfAdjtQpp4sJb5RSFwNxixsSr/Zd3GzyfuekDBc4pvfSOdVgIqbwhWrJZrq65VZ3F4c6dgx+
9JnPKnv0k31hnudgI7jFZTVNZJvOeQvJt9q3inXKRI2Lhe4xef808V+cGIpoeYxoK6xdGC/sv12u
nyWyh29sa/tQqHwbT/c6wlIhA/zh466h96Y2WENbHoKC56wUCf4UiJPV4TEYvGPmXYAzRGC2HEmw
KsERkSFcE3BFK8rRc2obt3517AjkFPPwkIi/bZUzP7wtqKgxhokfqY0Dw24CkGI3KBxj/qYoT06A
5zOEhwHDqQVsruquQTlfPTZPtaR+r/X3VvpZB3s7uU2J3FacG5CAWoeOB2vLrqq3tnm2U/kt8KyN
9vq3fJhKfHqUJxF7Y2e2RZmiBiM7ziPwMf3S4Gp1yU1hU9CYmVAyguYb09bF1t3GGgFPpHKTZyc7
Otv8cMb2ZLPcHeyOTfdb6RXPWVP873FFKdTG14KTJiv8ODs958KxQ4GY36jGGvmnM1z55tVfMPzd
PgsvKZaNNDRx4WMfCHe+8ZSMuOX0OS6fQPtXvIwShmIXaFxnvRUc7YngU8x9eCqUbkn3VZjbLtD4
Z/35EGEtd0iC5fy5Sn0M+SQnBK4m1V8B787WDH/iNj+akP4IBnrDCgwyNUEt9guPMikOKAXB32BH
Q0hHFaSCou5W0TjUd9lupM1jQgUP3iOTOzHbOtu4O+adflcwJGfuP/RG8Hbx8jVhWDMiZv4YBqvJ
SX5aeqIrh3Mt9xZ7FH6MeDcU4eMczzcDi1rZExgvGTJ72kpayFkowXlj/jhUsdtR8uMGEa025Klc
RiufXTnptGrOdmHHv7sFwZn3nM0tNyAlpq3yxeJ5OHojw6ZIqHC3umDvmelJqwQ7OZFW7W9Dm/t1
PeL5iDsCqkO/qrJpHQl5M7tw7Tt0ifufpuASVxifTuXfrI6obQvY0WdBlROtyAD+2zVNirPu+30Q
6nPeDBggah7WCcEcfVRkvzXR5NA1zpPG3FYb0GZNjVjJ3TMCOS8CeZgmc9+29p+hnohuEZN08eV0
AZs7nfCCxU+AD+ixmQCVm/FRQuBxXfJXfbevWXvZvnxOpwC/BsQpQ4DLyqGpyPG77IiaOJh9/al8
nsdiN1X23jEFghOYHpP6Mw+zShGhSgGJ8xRj0ZgOv63TXGwv+JgMzEVdG1zSKv6oETVHV5uPkVHf
8l7z3jGAWZX2JvfFe6ai09y3FJITkAiT+C5Kfe7yHoqNtrnhQ5ftJ+KHzlBtccUgDKdXl8haAhNj
athJ4ivYqaJdzGbGOh1wYuux2kW4VQJnXjspx2E4AGD2AoN9A533uEe48iaxOpQJ7wM/Ui19lmTl
usTlKkl1QOSQBI7Yv9li3oViYu5pz4kttrUxHtuE/6HjeJhkxN9QOxssRvtINph6EfJin1Q7sn46
tKuaCq3EQ7Qdx2otrHHTl0AYfGvaNmC9tNsmj6nvbDF8k3ZiSVZweLcYcHB915NRHhscUHTknrJo
+NKxdXJU+o8Oul8Rzsh12UrRqOq67Va65WEED5DAsp2h0hbcir04B3aBJzTAwxh219hDfxNABZZn
/dcs/fqosVBJq7xKQ7y2UuxakXNfreO1kY6b1hMY5pt3lZccm7j2cpeBNg64HUTTzk248aNYJhkX
/tllOzx04FsO2uj8TeqYPRBdCto9DXGd0Cv8Ty+pn/sWwY6WF381ibi8mOHCR8qL5jFKQrxrVRJu
bNO3kqMd8VKh9plrjeF4R9OrBd5bXWYD7oIgUuwLZ8JyNS9bp/EdGPVI97Rq9Nu8m+fgsfILRmfV
+mwwU1VDUOhKDaS8iQlFKMODCUqgPCwFYr0sff0Q4GYjuqbbQ95YwuNx6Ebgmrbw8PzFERJmPzsj
6NWkYFi14rE4ZlajWYtlRGd6NsztUHorr6rNL5oF5R+LffYpsCIbQHG9RFZAR7tdzG/EdeZtGJUB
tOCsxQz0G1jY4GtZwgaTY0bcUhESZLXJnOqKjKSIq8tT6kr3xfNkwhzvEKq0o7R+y/2I4F/mu7g1
wnkhNZQOVLeu+iItJJCIY2ATynbcu2UU5keLe/OY5W7zJO3aZMud0sGGu23ZYnQzboV5GsyPYkRP
kX3NQteQZfhdtcmwUSDMVl4UImH3lbubTQ/ZcC4LEo5DDBGMiIbMPc3UXXn5LS1LkMxjLESyS6vS
0oQrNL/EKKKCI0knXDazaf7VFl+UcYB5FrkDe86k9PsLC/a8ewzCMrvl3GuDJe5pKT/cRRnCLJ5Z
cZ/j0LyVEkW1l6N5bFq731qa3IUXz+3JFH7/2rX0+CWOyA9hRf2B1kn6ZJnSfRpNTUVZCA8AM3ry
LntF6GrWA+5oP6BFe9YUL7nYDn0CQlJSh1g50wQ7o6z8z9q0nYMkV0GR0WSuqGzFtDDCsvJsXjB5
aJDes1L7bnbBv3awSQMFxbjC7FWxHY7MYTuFMV9DUfImpa4c20/fD4K6N2sJoPUaPha0ae+nXtp8
KwB098LwyaIqlSUHI2intYjN/Izzvf0JLd+9hqQyaYsa9AywV7pci2SXB6tGtO5KpTCFqsX6hUNs
JvqcdTeRNjl5OcqKVMIYG9hEVavagDBu2HozTJAAO5vm5CJlYuu8Wa7rXizfthGUh2sznpMHqJAA
os7B+2Ww84y1a/LtT39NoIbnjm8rIKY0zoiEJ+aC8+EgcRfgkRkyHStpeJxdElNFc8GgB6AvH5Nn
wHvkDfgwsbYKkv1xScGDOLXq25Z4NmFahOVvTUNdlAPz9gJvM4fxwZVMTpl3qxXatJ7FN6whvos4
qOW4DZGRSK1cdV1fQ3JIZQ3Kwk3SN6gk3wZwTmBC6b8wyjeZi6X+Wkw28UK+9XJIFdQG+V3pBoRJ
tZmXXDyWHBQSNW9Hj1AjZR70fs/tLjd3PvjbYFfP5hZO8AiUmTV0TyLO/Bqw71eiRp06u90ZjAip
pPeyJTsIEViALBC/gjMgJNjlpuCU8pdsfrJYZw10ZWZddIDi9RfHL5Ew/6Pz1S1taa0osj3p5jDe
KGqaBrJxu8R5ndgqDVF7REQjkTY+8gKExPE1Jr9YaGL5Zs8XgazB4f3YW9+j8duGZ2V+W91GwRhZ
QiaZS5xta5GrqdxhPbjJWQWA0642tKbC3QdqejT0Tgb1QgZky/1tC9pRZpNGFociOOzzpbGLh308
/6adZNpgOpQzvsrfYYmlkFKp8mBtFH+1ExEcIbiWNSlm++cs4akJ8cWysskLeCLiIWohl3/Qrwqr
xzc++mJjB1Rbc0V3QjLc+UtOv2q+7GxAvQ/cDMtNyyYNKCM0MI+pcSmZPQUuK3KiOxzNCXi6iUoO
pfBpJxQy2ZZ1CiljtjvgPjwnfqW5DpY7A1ivGxefUTSsbAvBOyaFUQGstbblfOptb4M1aAkyVpRo
lDN9I3mL6jLexoBSq4kFnFcfE3gehVVvahzNpTfBntTkhoFszmutukPC97lTrDCjbZTNyGJGsI2R
yBPyUC7vs7Yb/6r+2eIVXQ1PWfo0quv/oA3B3uApqJ50fvMi9jxsHof4LF2akSPMBnwDsJXKDi4b
ent5jjQRe0qZjG3vw+vcCWfbNKfA3IoellRGQTfVcdGHrU6BYudCz4akKatUSLZ8FkSGcDktHeR1
vy7GSwc8sRw+m543U9Ou5kLcTN+lO5MUDpAzsGJWwwX5uS8vA/1/8CFWPQ+XYnsM3HDNWfHIzngl
8lu3MLzRrrrynZK0zgIGDOO+xv3OSd7QmMuASY2f88bRvNYEATNuvOHcPhopTOyMBSzv53Se1h7a
eyufDCasJt+iBppMIN4mYetcvoc0RZYD7xOPyugO7nxw4Clqx+c5DaE9eCM+tZGSGf3H4qFInG0R
XXGhYKJ2xLOPZEq/u2efxmRHc40gDOvezebqtQ3FKMyRMCKk+9GlZ8zEeI/yi3ac9yTM3mfU0cz/
Nsedha1k2o3urQBoOCJ8DwOg5elMz6TuERoKsIv/70c4igXzVE6X9gQmovxw07tKAYN5tx4bA0ML
lVIvQXeM+2ODuc1uCM9fKxtEE/pkyeOVF89Jep7klRjEggt7GAIoLJwJuH4MQnNPGeYCj2yL3DM7
bxsQ+jl90ghIo+ZLVHmbMQRR1fLiRWc0MNJq2sIMUG4lNGSWoPjRsuB1jE9xAsSDgmEDJ2vkAWo0
TUIgqA0XUvoZ1aKiF5iQY6YFOpiAkERoCSmsUqRgDZfB/xisI1a8hfZpq13P0SpZizJJUGxqPDlT
9pGy7EUITZxVQw6r/ubVgeVH95cK9dujDyqA9E9XSMsLqqcwI/0DmK6g/q56m/ndOSA75uBN16ec
tS1QyoEmw/hV8tbqoOuk2C+gMJI15CEuLxmKKDe++tsan/34brdQkFilmucuIuThj8+2zMiXhati
8QW8uv6BcchMeuo+/qT2Zxw7h4EX78oAf+EY7Trpv3s+a8dAZzhMekOXtjufDHlwjB8Ldhc8bLkX
HrG5Q59szTp55KrXksbN15Xzw7ySchFI38k1rlubvlTuIQQENclYktQKGkCNoIo9lhiaBnGCWSz/
tgfcgDmSyp7SOhLaG+xpIyJmwRWNkw5j579u/PTw9s/JQEi13JrSuvS+tU/ML2ac1cTeq+gLSjAT
MK85GWYv3lf1ho75kbd87dKSyP4WREVz9blF4foFCcYuL0G1DcnnkzGmB7ROnwwImTXs7Sx3YL7g
Fabzb7ahILFm8788g/6SozCeR+KukeQAVI+DrQmo2VyOsbU17do1XnVDNBb5YeANb2BhyVq5aRrg
Oh0FcpPGyNTtpjrZJDFJMeqoz7Z1TuqnZijg03rkuCjwiMurGyCwDfvEgvob7WJB6BjDWoVrfED+
rHe8yU06FV0XbP6G6pFAH7J4fHaqQ21QD2n/Mzq+lNbnkFK8OPz18u/BCWhkDx4KvPa0RxvWZxry
rLQfVElUEGHb3YB5n/4Qu76O4zZgFSsPNgI/bcPefdC8q5919i5RdCVk6lMyXWsKjrEGuyeAxi6/
w1eHIhIrj/86Iv5yg0vAytnCITK4n8stuLHvNUtiRslsiY7HJvTXn2mil2EJNhbkaohspna4MXNy
noTQee12iLeqnagBIMcR/rSGWikIoGW6ZKZJPWFHxhk2lJRpJcMup9nNIWyvgyerG1flctvq+k+z
GHYtL78UVxmJ7gnDpOO9YB5jasfnDZ1s6Ou9Xbx6PPQjmsCs21Mr6mPtl5tCk+elPK7uKKbiAjUL
ks5Dua/RB22N98OCWEsDaSfPU/Vvrk/gzKkjvYK0mbzXagA1GNFV7vKo8ao3iHn1zyUGTLf6mQS2
BRYBcfE+4XbIDKqo4mARDx640lz7ZvytbRqYaczSCaiCKPzf5iqNBBoU2lPtcYRbYBCxIGcBm4sn
SaOGF2VHy/swC7zpKuEu01XFIRfe/DZR40NrQRwhjSgPkgVdJb3mR91egprkzKxvOeD2xmBvJdkv
wZOFPxOF+HQHwOpc8QcxyJVmlzMoDLL+/Mevq2QTZdcEButmYowdXcK9fXLOuN5Nzni1UvhEvNQ9
z97Ws/pqlqirc51gAQYC1Gge9KtiGjYlFWcp2H/3NGXpKdQpzDKiSC7sBxSxdth7rkUToZRffOB+
sSrLPvwb5bb7ZBShMT4aYS83CBa7CEdiTWeBgtZLkdejzocFW/Nh8J9mEBaxOotPirDCg2MXa+Vh
1wjlxhFieB/R+/8FYTvtA5vcbiK4HrmO+zFD4W8UoYzS7ZbagWbXe9zOHZY2sNPrjcPqdwEeWyl6
q5pcvpk5/GLaOfk7b7qrn2Njwf1jvIOfzybJ5dY9C/bjicRBnNW0Mhss+IYITwhRBgKVHVdsEvic
cNGAjT4kE5S372VHoxJX+lNRiIMnXZCOiIQu+C2vvARVyo0aNGfPDKcBTPj0/PIT33RTvfFxVEW+
b8IOCr7TqL6EgjnBkzbwg2iLvXarCY+pRO1NWntMEiB9Zrw07F20DHYV68WgFLS6clrhrqoodRSK
VggHxwjRIZ+ku0lJ+owdETVvY/uEUyLnySCmW3XWftbJEzW9GKjsbaABzDXWr4lobdRUjZtyNS1P
vsez6brFv7AEa2JLWIR5eJpnCUO1/1eF/pGezJVJc1VQYVdAnWk98zS2HLoWP/bYobQnpV63+chp
bVe83OZkwkxqvuaOPlYpYR+mQbshdUrVbhaCCxeOTz9YcMzDAK+/czZmYx1TNZ1jYO4ami06CiGj
AL0cq6cAceJNlC8D3nHHlpgNU6H0DvzCFbdnXt/Rrgt6KtDm99iGUp1AEVoyeloobrRJ95s5pAjY
xN7LpvkrAv/H5dQxcUfRKPobR96lnntIJwS+zKx+n/SIh6Q9kMXABdF3KPZZR+OGzdkr7PIQJsSE
zYi1pGwD5hqLdanxUY3OS5sDe7CVf8IU+TBTmeVxxmUKd6G2QASLbK3p/BjQpnNs5PRF6ydfGUAR
EG/KZnJXPW8TJeDjkZ7GJBZsceU80seFrXCwm02XjusexGfAiqPpOtYIIRMXgUJmxqklHFPeqC47
GoN5LPLhPlrFGwSFNzoeuJRMYWewSc2Re8taGb+xVzQ7xwmJOzNyFLHHpjDyF89djWVPmtmmnVks
KvGZRu2L3cCvUDNFIiT4OFFSuSJWQTDI8u1VH5tQggpMQXHSnLTtn/DyH3ysmsCAtgnh6JytKnI3
j1bgkMp0i2sZxcTNp/AO3qs5JCoPHs1OmQQ1ebjZ4CJgziRao4pxUAen1jLbtTDxCRohdotuMvG0
0AKGbDp3rJFmH49SQnglGTznUFsCIkIcA4kcaDqy97oq3sp62mLXeHeLQxXNSNk+1ohuOONV84+y
s8JfS4Xh2zAocs1R+Gwa0XWQiPeVKBGYC/B7ERMg2Yz4tbLPYZ+tnJGho/5NKZ/SKcS92mSXlax0
iCDrF+XX4Fs7RSawGsRuWGjn/d0scjYDpBwLvR77GqkP3aia1r77VQfJIfAohYxILY5ew7J7gpU9
yX3psqVyau/YxePZNGlzqxIm7LhNggfFZ592Ah92fXJ9dBdR0Jx0LgW93QBfA+5U4UzGoY2Q+F0g
jC99eo/qD6O/N3gOelT4FmtVYrzmGM1dBtdhpOpQPNMFv6AFBaIcHIeBGmEOsIse++eCRwVwOG6g
Mt0ZmPS7uL2kIiQXNsVC74ssF9hpASDiG2HLWobB39oEMVsPAje1jjDX5qIlRcgrMcvzl77wQf4X
hpK3JiSKGRimeEHLpXtsaM3H0WQgFaGLSyctmxBJtabZIza1vxcL/7SdUNd8wZqP92FwVnbrbnJZ
WjtvLpDmCnd+LDXjYt/niy1kbLi5Kg+UfjjnPyBz1B+HM4PisgWEhAKJS2QKUF5UMuI4NPSg+WT5
MMaui0hsK0HJQsjWSPW4K6XPmBQGFUVLeBYU8bUw2FmoxOgpqv1EUMOoG0wzJc+hjZlFSJydWsMp
C9ocnrKaW/AoSeK1T4kKeKOYTWQGq1pn/h/Ot3HHo4/lxmKpctRxOXL7rPIVZl9Be2aYNBRMLj3G
pbsoXlEIucKxsCk2U0z6ZMpZgGh6TKQlk0PMtrrGZe+CH2915597/t+vocMuwehgXieqfPNuUYQt
M+q4ZYC5cu5OLPu7jGPr3U6a+EMsXxg+u/nBmO2/jl8lZ1gczWV2UAUkSwSZu6ticI8xFASMHnhp
HAg7UyRA/VTPrtdsRuGj6I8HVWJwyUD85+W+HUuDDiQMjwpjpSjDWzBVPQSgRSjNLSztfrYzHCAT
dXqP0V4frci8GuAspcq2LbVAKjPuGWR23CGHNKfXO06P/NHx//JxY23ic8u8B3uoLk3KtrcI6XEM
zWTfszKMebaWiz/Nz755lTl/kQMbZe++g9W1o6lqm5Xlk9uJEynpnW1zfBUR4LCG4V0egkL+rVF3
p4eZggLyzEz8qPdnVhBt/9CHlZJYBJv70KGcxhWurOEKgf45g0cYVHLr+2pbY2saxuGoETwHPkat
AmKxcRubH3VD5mys+RSHFLEyllAD4ww0bJA3FVMh/4Ai3/LV6hcGAsnavIv2g2dyh+MeLe2bkySP
CYCOsjRXJs9yJrkWFvaZNfxLX0cENsHx9SGygSuhQabBV1iPGNCjbF83mCSdANgNB7JHPedSDmB7
+jeH5BbTn8sKbtswqWjsRzayrR9ZhND1C9+zF/jSuCzZgrNS6S1S3e6NVsanIcTMmFTWVlTDaupJ
qDXTIZmctQBG7ubDCU7SoXXjTTyNx2Ds75Usn7GCF89hj2YVZ39ClhqARIBPg/fEZIEQY9EjmSfy
ymr0d2hgLvX2JloMho33GPqYFIqh+2fM/stsRFsrn958ETyKen7MMb9qD+qA7xFbVVm79sXwmdTz
PRtYlfECemBGTR/siCRW2B5k0q2DTqFXO098Uw4yiykly/6UVMeDNpLriCYVHBwgiHd42CnlmcyA
UXPYDMURM7AmBsxyU0X5NhAUco4alkvk42HAIKOHN+kf+/il9H80XjIovj1bqbSlYRLsZkLmOKA7
ceKW2rSXqcSbAS6p+Vkav6QTQczzT4PPq8f8aqDi6id8KmtqI32TSr1l0StY/q26zD4oBTKiJ6Az
sQ4V9T9PhZ89rQ2P2SJl0Ncjgk+H82Ou+CxZXLIW23ZDs/IIvfjWb7wwr1nqO2LvW6DLLf8cWqSO
kIMrOd94uaDxDkeboIZww6NoulOc2y9d7L64jn+0DBNZflxlrGvt+Cd2z+aEVT79g0ndYJnfJDV4
7NZx2LyzzDVt8GRd81dROGXxA/XAtXWUBaZWuY/5/fLe2w1mylo2emhD/dQbGgroB92aVOxyz0u7
ez3VVwvNdzL6swL3MfXNR9M/N/lIkEadOPWvQOR2fTK+u+CrethVJkcPxzMAtbtSyV34NwhoflM+
pQlnUm6ykvulraecP+oInvYSBX/OvLcQkkxouc9JNARnSRGTRSYTQ3ELVDmLxkdKg4JtklibnB9a
xqDbSGtDyGnvO9NjgB7gt/XKp1YvBk8Qt9UmBqHpkPi0h2sbPce5PJRxjRzqI2XJvw6Wkdm132a0
qRh/+8R/L/nXMLLWrj8gV/wlruymF+3eM4/LJbsIw93nrKyrutiXPnvmPvWekl7cshgrlNmGfHEx
xBNIsX5LKM1Dvq+NLwHdSvjTcQAyJCq0AG5WDsqseJrDM9vUhz7YmcY/d/inqbge/gkDwP9+8gnj
jHtXsE2+VD1hpovZX+ocJ86dDwIWyyVyLiNxusoDriY1hKMQsgYIIfljpk+J+AhFiN9Y3aGNrNgh
rfG0rIWTveYC1645vtclzcVsqmgdoGi47T5m19rGSb5vLbYAeCNvtiEuFrwPmQj/sdKKNtmAm4/d
zWgehPLS0kzZtwYkE22K+kxKrPtk7il+ryBGFhez08SmwH1Bhp7Ry0ucDzaTYSt6kgpmxHc9O/Q8
X1nJA2vEv6BQ1/YMFzqNNmE8PM09dsz4z6SsF6chswCDpTwklV7ZBtb0JqDmmvnEHnwgONNzng1I
6A7msT5Vrw5DaYo/fFNW6acSPlNU98uu4XVQMUvpYR2ReQ1mwrUqnO8BTALGiZjVCuCTOv2UCPmj
bL47RhY+AAL8tk9WtKAFoBvFLuZu1rhE/pYgBS69EciYURPP6OydYUOxsRU0Z0lDOH+dyRjdb35J
PVpPqhertFZ1CgAnQDYn5O4XZGpMxmreE2kv7gTkU3YwjoJ2EIfzl6/ke0lAc8yNf7iRX5oMXkDL
sJvacmPV6doYKkxtH6rF7oXAruGaDHpjIwa1f6RJ7+iAzQWCbQwY1H5p8m+easyzoA2q/jyEgbG2
0+AnsrtdAawsYN1GZ8gmi4OV0325xNf5q4S/E/JPSn4FaZnd7JLxqp3sNNUGh4PzHjkFf6rubqXY
L7EBhilXsItdX3jKNgPgAxsU5zyEGz3+ZatI3Ai1TapXj6UupkZSZwC4Cw13p+KS6vR/uoJel8Zl
nzLg92EHl4HwvDQgODKzeW4Dd10w82qYu5gtWJamDRgbdVx2OZKtWJ5wKSOi42qczqwE+2M4HPqp
XUXVd4+6xm95BLMheqYpYuCNa4PpgDzgIUkBbysSuWpoB7BMYqTpcwn1tAbpxKVEBTczexqNz0km
R+Bdr7Oot7p4GeV97mib3iqcdVPyIx3zQ8TdoeHN4TnmHuPB8+Cy3K2A27mHMfvTRADcrWYRST1i
PGV+G6Nsyxi1hHSuc2PtzD7bzUtEa7qO5aXR0JCD6pLyxaiGDJYDEg+ZZJwtD4tcl/jZPzbvhL4X
LuQgfyOoUcE5r15SHPr4Yw22iGSf5n1TggF+SZq8O5oMaXqtMWWZ2dHPq3RXqlgCwyMPa3/39q8f
Y9+2nsW0BxZZw0ahk5zHfI3WDp8OH6HahwN+LWN4DEV+9Rpg2twh/VgdO7PfqZIfY8Zc7+Z45CuJ
rHRtmx9pQx/RRb/pZQF3yldUZowl5SCuQEKTPYXYbj5+dz4BFPY54/Sn93/LlqLtzAqctcMd4pg4
ncGhXjjHSKiV8KnVrhskKTh3vb+VdpqsGa3bH5WaxcZf6vk4R6IpeOwN95jyB2/l9AJdjgF0gcpY
onLfyYJizlXjXXmTf9C9SwueX09HoDWYmitAIUXv1a8iHO11M6N+tvEmL31oMUHCWiDkkgVQunQh
N1UwoNjyTzp9Hmt7B1JK1Lue/oWJtwdAzOxSpSVlcCk1YsR6eKDYjX0G+XMFEDlHMeXU0OqW1H8t
8TlRINkU5tJ8x5L8cVSvdnDOKJsX/XCUVnZxXb1OA75iHcxAR2/agMIhP4aEc7QXexpiRmuCj9+4
5p8mhlgxdu2pTui/YFlJbRZXJfnNgf1gtbBgHXtVxkx4Tnmc+r+VW7L8KB7i6mvCGJdP5xniampB
cPjFwZ6alyJv8EopJE/fu3rxz8Q7qDOI4a7YiNkSAGyJLo1OYoygPToTbKAzRqcgZQ1jeeFLhIuF
qmsCOgNhrx5NP3suCKzRxW2zGLW8BDzcxJ4dridOm9j5GekQaHF5Yp5Swy2Gbe4pdZS9YJAGsypH
F1sT8Gbp0VQVuduGD6Aknd9TPb20aL9S3kRST6yqqnssjPFcNx9tOZyHaeeYKIIjbWhPlYqAalMZ
1h1L94it9aEi4lXTouyl4rGh/jOgeDmugrVlEAauVrQQbGRSwN+6xlhUvIUJ6JJxqg3Ue+BYWRLe
DPNcs0/OtcUflS6srvrr+VQBldMvj+inERo0pUC68hsacY9h8h47QCPam0MdWm1ENOwRLqmeRlK1
XXLrLJ4MCKlGnhwKZJ9UUPHcGbvI+A1mDBBxQAaNLy+9VT9z8kRCnZZC8riiYE0U0IaNWbLBEAXd
uDwL24aQ4qHCcQFlhK8JopXxiXvSo5W3X4PcRPSDzp8GEZiBAI4X5KsIfz8vz3FB+M/OgTP6mmtn
F7KJd/Ifn0B5G7zRImdOx9EcbhUwDRYMMH/1nZIUK7TZS5kPSBEzLmQGJEf9aIwZRbdp/A3/tidW
k5IxcWkfrQi8txALVIf1zflTducia/a5cUd9ekjDdBtX70sIPm/Vqk+vg/pN8I8FcQc1u+VJZLmt
fqbEXiX1VbGPcMi8ROLDw9bvmvvaalfDdEwJ4eQSwxKggDD1xD5VONhw15ptto2phaugcI00+Xp+
tzVxfwiJYxYTHEBr279PZF8LDjzggpSmwDwZNfqBIA4/ftXsS6SNa3gubwNiI6kEWtMinnU+OTqz
NGTVmRah0HpnLxW3oJqAgzCqh4LqnVhByvvGOXRgf7JJ7E9lBOvYLW8JIUGsVNsu+eO0x3ohVPm4
XihQ3NMX2lFeDddA6nwf6YOpnsq0JuXK9FIXv0snTTAf6srECIfqGDu/oQjWbd3uCiZvxmTWqWcj
81aojHk33OscQhD3W8y5FnyvsvlrsD9sRv84pvgoI55ZJz8F2P51/aPk1XAv+fgaWS9TpHdRGD6C
2Y/+4+i8liNFtij6RUTgE15V3khVJS+9EHKNh8QmydfPYh46ouPO3JFUgsxj9l57cu5MKJkDOgDU
yjOy7aQs/1lkJzY4a2cWfiErUtMBeg28sDOvaMeoWB6McAMUDVkwZNIU+9eT4l9D0bYxWTJFItMr
pJ7yyWjBxNY2g40t9D2/b/RCrlqQBJ4bkURDaPA8/nj1P1kTP4yeJ8mHfWnlp8j/xlvCjFbcKfnY
+ie0jza7+tG+MD+/GxzvaPFH0mF1pnHx1NWdELlG4uTxchZltkXHjQ6OMOkWQy83jiIPaiSHhJXb
ZFYvwQiwcJTcekRe0si0FsciJkxLvPGLvON7Vlm/SsbhwXP3IFTynqgFKsnysco+hP0vmTEdmOV5
SRJNCFGymbOn2Dpm2Gqx+1iaT/lwT2LXoPfdEsULEIlZrjcYW8V3YaM7j5B9FPYp5CaLSrGf2R/I
SnCHnZHU9OUnHEu3epqDywAvneK9Lv66OV6lQq7a8cM2ZkIcGPhE1slf5FnFObeufXearDeGjDu7
I4QIOQbnss5Xyn3U1qdm9+HQ6Lpbz3kwEKo5xCxbIBj7qb83WbDNmCaLUP6YUm+zJgJGMl8ZSO+b
Rr8Sybxxg3wbk325uLFRWhjDvzTEsh4f5+yyREtFiFYcfg+sZnYpfW9YE2gRb5ps2JYV7soUHGhs
3ROfxmf5LZYDe5t6H9L96RU69V3gYE6NTk50KvtvZAeTPDojY06D3JBtFW2TOVkLk6ELLAkLVhYS
a3LYqpWipo4wyiISJhAP1AZlbQrmS3TPLUZFxxu22k/ubcRU/KSMfT7QwWCrJH/ckGg+DXD++zDj
uM0wp0EgZT1oOkwpGezhRVxYsJV9kxqcGC81K5jfrL5Y1A5+/NQ32CjiPz+nZEXjqRkvRqiCgpHc
1XQhqvmbxgSPdHRZbEbNWpv5HuzFAVAHuZ1vLT7+BiiHnzx3yWtvPhH0OOFbbI8c1g5WCt34eMxc
bt3xbjJYzXxrvTf9T59qFBMypUCL1/UvTL777Dby/+djSZ0lA4n9P9TLgYG+6ySPwPYBGKTktKXe
pR/ftfkep2i0CoImqWNwGdyE72JiuHnG1g0JXaFAjkA4gduJitOEenPu2sXQAFhOD4duFHct1y0F
5WQde/Er03CtKILt8Jmhjk/h0lBGFnSucbNOvPF5CVbOWspI4y+aXsoeLpd9dkqkJVZHUIrDXPdJ
p9W+g9U/4OLV6atZ/pgwY+zB2vYYdKLCh3fsbf0RuhxLgdp4FwvcgLsQI8p6BjExddfGf09pylrm
a+hPX2oOr9l7yRa2IaaFMYifuwCe+6aZyCpHgxo7Hzr4QR9zctz7tirfQg8/pu4ubL2OS7kG2DEK
vkieqvlMTDTJ9WPcAZMzPdgjK+bfhKUmBLAyqZnRUDn+Rk7nEDsoJTisgM8y02jFfyP7X1vkG1Nn
Wzu2Nz3CM5OnD5rWxnCu7BioCgw1HGaE1vrXp3pOiX/xcYRmWHVcyVC9Uhs5in2l1RK/R8+9pSm5
pdxvLhGc4/hrgzwM4wSIFJb5au//byWwn2rH+YSNeWVSex5VgMkluJvLHlw3VkTxXYyvaorpXZr6
miGXN9A02I2F3Qoxjz9vFVLdsKi2oAbWPkQlh3/HpcyI0eWk8T5v5JM3sqma2rNyrW+G3pi9fov8
Z1y0gwtW+7fDgWdzChb/H8/gvLexYa07JsoFJ+fYo1qyPgbtgrc37+yGwWC+byvgRNPiXvVXsY3/
I9S3RGFN9eeVAdBh+ZXqoNrZ6DUIoGKEZBzhetHxEFoXeoQabeboOW/zhwkVQdrib7Vf0/KUskHO
dfQbsOea0/mjt5+NEjoqz0FdIpppVoUBEEiGZwO+Ym8QpIiKT2EBC0qHnqjFLQEst5+BaQMZNVlL
6QBZNfdouK5CaCSaIyF/Kr2MjU/0HXn3yIr3Y2buUt9kThEf+2BgEgCyJKyhslUn1Acc5wcc6qSu
WnDo4NNsRLyay0Pc7MweQV4CdbfBGSUgaaKirB78oiK/b+BHcRjlFxfZ3bTJh3O0gKQYw3VkBhgk
9lGPKeBCLb6aWB9qQHUlzG8hQI2PhxGORIDPpo5+XBqigox6P+vXVQ/QpIJRBpol88lXYEZq+Afh
3pz/8YPZyqP/ROjEa0hyCmNLC1dRGa47+94TsL+eQhiw2KzWUyU2DskOWlC7FPueaOmOmtPmKQIt
Mw3E73CpVRl3fXgiFyeAvTyj37bwKMvpofWY2tSUdH29xQpxM5ZYpxTvLFxBAy25i8UohdemOMps
FGI2MqpSERRGoEjnHubxaANmEEOzWhQitonr6Cex+LazxWDL8q9GqPHsYBgxyKpmpznbp7Q/l7j/
ITRN3D3p5+zJ1wjmPCA2i88FHwnsFMIJTEyAU7uuTf++RX/ndRRN5Mxdmv6InPquj6FO4BioWxyh
5qnB6tQW19L/iZp0XXX3zngY0H51g/9gtz+kNuOidXYqvoHhZaPUOIDc8JQOpcE7tzaxoy3ZAfN+
KOJ1Zs37KWdBT3pgOnX7ToMQIqOe8B7cW3N0MTkSTOyCjrXzBZug5tOpWeqye7BwPk3eh8Z/3yEy
7NWDxPXl01EpvieislLxklUFNCe9GjrQe3Le1O7FqMLdkHxEdvDosOsexIcYmKb7YKJx3Aj3vQ4w
O/fL0lZt8whtS/03o10cKoKgiJFK8rfQLFa2veaewH1+rsFxZFZxX/egoWqqf+5yO9U4BRnikF2L
kAOc8z9FQpgcYdSL4JBZGFHjb/zg64DHavTDk0X4+NTBs+djgEkNMqJGzl6VxNqFhH8g1TfgGNLT
0fFsHf6YNZqhMd0y+3YzvbeRbmsLXIM/jBeLgfUyahL6AxzdBrnbfpQmblDVcIGjqOXX4Xj8B3XA
pzxZ6h7YIwTkhZpVHnIDajZyZ8HZEfvsTAugcONj2iP1Jn0s8jyk3v8cVwGlxlkLPl/nxynA0WYe
nWyB3ra7kTqnZDib1/k5h1gEHnU/oPsh8XzmabcJuPJe7erMpcB3+U13cdegsCyc8SG3AFCEn30E
xAFuo1kiY3Iug4eis8WRG1wcQhuYZ/h2cagztRok+kPhrBI5nnu25LJXz1NE4rC/seXXzKQ4SE8d
dINc3k9KPJpMn0x567yPOWeJh14NtuOSqySV95Mg00vrm2RN0He/Rg2mPkW0F26IsKWj4HIkaURO
5b6MH2m5TtOgDyHTdUF6KOTnMCdg3VvQC3T+DIEKpHluDIAcvmv60rIiz0Z/p3ywaEjCBjZfhQb8
QjJcNh5l/WSHXzFmggHtp0BBZJrf7B9WA9QaK/ZI374fYBC00ykiviJA5NSg3C7H9woIhhNo6HmY
k5k2uRijvSGla9Ugi4kHEBW7etaKKnnUHuoZcTaYMYvh1jZEgODriaNy3TvmLmvetf9TYe0pES4z
euyDN7mkoNMJhzKHT3BiIX8YFrERd4KdPVZmuzVhp0GI9FlKvboN+gbyXOu62KGdJ70EJs58MadT
b7+kw2MgnyNEtHAQPXKo8Ir9lfZuyRWP9I2QDB4w0NZC3MgJbqAItm+WeBrEY9CY29arb7akMte0
ie5PDr0gA46UdS737nAgBqNDZxz8ldAj6Pi2hcsypGVEZvewGPUmJ/9Alwt/FtW3HW1riPmySzkq
EfRPhAlazyLEKO/GDzUoWCDKa0Gc4UQbbD9PHh0CLx5okHTfUk+Y5bfF3rXJN11Gvi7P4hlzQzsd
PW6t2MLCgbSdUIWKaWAxMLOw2//nwiYWtbl5beoWi3p9bZ1fJCS71nwWOUp789TSoOG7QnRPR0L/
qWNuzJjzJmCoARg/TK+dCTWetjiLmNQTRELoZoedVU7hxo2WJRKz6tdykuvR3ZnOzqyIuipRpySX
gvg/ZrwGXOqSalbrfp1yxgzU2kv6GtFr2zRC/BPxoMAfZQx4x9HIFUADT9GTMv6xKl5Z9i2h228M
+F9N/i/Dju5y5uBt0EW5awcCFOdk10dPNTYMO8AxxjQupkbt0zeoFXcWBK0ZLDD0MlMwXMU1XvJl
7OhnMt5QtmwDBFVBwsUhmxfUG/sSDWBQtmczHxnbkKaLUNB6jehNSkaHKL69EdoA1us4pgvlocYD
Q4az2jQoclnpb3Iqssx01lE6bjTOL0cbKymQA5inYfrC8rYbs2Jdl1cHFT/7wqQP7jom4rb7OQaa
yysjWuVJJNiR9h5RGyFIPzMmEoMOcNSrcuKUUkCJKhbIHj5QpUgTcsiQmTUbgPExDuufUeirC4S3
6Icjws2HynxQCo1ZRU0GxImmGF0h/AnrJNDhFmEDjIDQr7Z78c3o3EyMuQNnG0wxy8I3Pq/tHFKl
N99l/tUYyAJaorBoKPL5nDUZAmdnMRDCxcVtUWQWmkZaEpXvu0ge88zfy7ndGuIdLde2KJ4rz2f8
POxKJ8CbASoAKYX9FkcJiFUmCrFHUCr3AAiTpqNAUBXZnAqVJQ6SxcnOLeDZHWi9ECtCTb1FivxQ
PwY63cbDixpuPW48E5xJSQmuCKtt4visYhxjw99Mvg1UXt3fjxYreN7worz0/JJkwByCMW/W3VLp
Ik0IT4Z1Tv16UxpvLJVrk5f+KVUZKAI0ZfbAxgsVEqsJ2aOW4yD1jjZWAJnqjTWe8hnQE+uKRmnI
WZ9lucCiHsf4OmLNyiM0hPODLbP9zEMWM5UtXC6Ld4vVuGH/FA1hysWwTRgvWPGbVz2naXYJ3eqf
Gi/D2OGA4N5maypvI1u0PtDnjPiOomp2DjWyjH97hnJt1mzGLEeUm2yr7ppb/DXtcWbNQIK7SxCJ
na3jX1M7pyqo9ppzxsjqlSZNayR+LpZsGtJLxRwtwDpbQ8hxAHxOBGe4TxaCPSNhp/Ja8jeN4kfh
u8kZEGScsM6znbuvdp+fvD5EAZLuHAOwIQCLFruCXUtUGoyHRb3x43tIOWt0ZRsC4rYcorAUDEQs
VFaK2s8sPti1XhTzsiG1VjZ06xgJgN+tnPipmd6z/qMvyw26qf0oSDjFSOCSTb3Ea1Ov6hcTVkaC
7zBcslxSUo0odlK0xSTav47kGEgaxiXCGsjYuee1Tft/WfjixXvZ8NrYdxGqEmG+j9RHVnULUtx6
SybGw2iiR5Tb0XyYQRsp20AC+pMMiA9R5i0z/tC98l3euRXCRwzeUn64Xb1JmVml8b0f0hV+k7QR
0XuN2yJGKosfACn3ZoJE1jCK7biSayq0yEuP6fzADUuvDDOG0aC1uGWYuinjrSWJz54RShXEl1NH
jkiCB7i4EhSyjcJLyQID5LzvFr0HcUykNPcex3y3R3bHbV6DD/uOU1SFTPQGrinJXVRxvPvTJ+YA
XOaSYoLjMD7FwDOG5VDceYppRr/R4VsWXof5Joj+qVqUPvVeGv9qknhSCwBReW0I9FQQrIbHjN1J
5yGR4CJ07pdwtXzAvIoPrPwJQC8ioUUEsQ5H0mR4KWIqvJ6l9Nw/6+F5gEiZF4ozxN1wQW59wBAB
ydEOLqeJS6P3+c4Y2nhy2ncWT2GPLevenM6x/OPEgh3jgmzhDCEhgPZuXdB3hD5xP0ZysmobXI69
ETTucfQQTM1mmZgKhqy+wqtiwSPJ/mwRH7pkFyDa9saHAvopjZujKJyYraVAxUtQ8NWknntEY26i
7g0JnSrGGLeVnN3kuqJzfFKg0yMbzAxLhRZb4Zh3axqt+5DdVKdfE7Bm9UBqifHGanBjsgQcyE2o
vYfOukn4nF58KQz7mpcHkL/bov9Oki/LbG/SLM4GX8YzF9JVfY7wkyEX3I1pxQbqr69/HFvtDe/X
IdLY40mm82ScSQ5mF721GiWN0TzmeKmLTCB7/h0UkpThgmANjNypWUbADF6cDDtxupZoEux53KvR
pD5GL8Natg79e9JpiVVFRdQmhzbcV9y2NRZpAMvrnpmFzdJptvdMu8b0ikMAV8czYmQsJ+y38Kui
SM5w1hPXwT/Z2eHHxEG/IKvQwrsgjRiqrDu2JBFo7QXmk/j86Y4cL5vZ/HTKwzJFVQM7H4UoinS3
wL9lASjPhdlR4XzuugfXpEFqAe8w8Myt93C+Dv1DIn6DDP/sHyl6Gww6ifW5rHF6OM7YtaCsnlLY
j0n5FEEcGtkYmxwco3nXopntuYx90Z0c9ZhR+i9BV0q8dtGZ5iNha+jK11iQ+DIdBTkNWLw3vfLo
4nlBjHVGO8Hr+cg0qHe+GgsWvwMxbilUfiUrropDkuDZcNwZ6J7tzNuZcbireslgXeyk7e5VQ+C1
wlif/hjNi2W9mXJfWNUmw5Yn2+em//Sqa4OUMP8LGSDZI77k4j2Rl94f7szkpQRcL4sXkXwQY4fL
jWBJEgOeM0KpJqRxAaDfeNkPYh20k88MZ+R8LkgyoDXIFTrCK9hapqsvIjrNDPvSX8dh4P1m9MdO
nadIsijhrNRvJg1TymHeMHkK53xjiGwzGNzMpKwEwOY6NIV/BeOoHuBBwNYQ+ioitDj8hd8MdINv
khqvu69d4DGbCotQlyRsqUAU63RTiJdhpAPZsSkArFlbn7H/HtVnc/wcsvQ+8ORKQdp2liq6CG8N
alPERrCbUUUx5JyQ2UriGlpEci2zOYj1xRqWaMTnsQR2tAza5p6pHiuwKfhn2fuJmU1AmMcS7NBg
LXEaZhUuoeM0ImVyG2mTjOY+ZrVDxGzg/dqqJlBrQnCET9F+FuKDDorlTGhfplntAeM6ulk7Nj9d
RLmNIx10IISkOwuMJJINP8KODcHImXYYdYl2fMKtkXuIWUhCITbgjtFLDQG3rdxVW8/7kDij/oIj
Vtn7fLyvUXBFDMVinzmCXPt5SNN9aWZGLnO1Ccx/KepVnb41kMA0RJwB4IZf9HxY9akJ3qz8cwoo
kpxy501PanpaBAo2hYg6tbARJh91Q15QsJursOe9ijFbNeU+C7q7IbEuaZUdmVuzbtpZBk0qfq+y
fcgDEq64MBoW2vQRUX8WvN99f4wq90qaMYkJZnudATzbyfCrc+/YdAp5gUMJncA9A79Hj+2TA9eZ
r0E3Y6ZERsP/BE3lbsz/lMqPrqoPAdgtANvIKPVTxT40SvWFHNeOJnzo1y5bRXqN1oPqNyXtR4Rp
BjPDxMV6GuzTwMBDN80VTQfH5YfN3N4uYA7DvXKIGesRPMxQBWfqIwveeEGSnhLIizwY3GyyQyh4
NQ6QHhpr9Z5gTypr9VBn3YL3ScDuZ6/zssO32MKlqxCZtNAPSD25rQU2wKm0ttIZTtIuT0rRePKR
NQA1LfMyWF+yfKj9tSVeo5BuNaIc9nbEISDfII27fPdZcaAYVMwoWTkBh/426qnAsw7Y0Z5kuPId
B57wTQAI6XrwjvWjwbhYiafGehMVZsq0+nK7djvG+WVgARQ25TX1oBWgaWL3UVN7YqFBOgHxYwS7
OaFchjdtHbLGY6UuX0pq7EZHZ7v+CwhmxOlBYgfwk+EnYgqYBySEyGfIElsR/yV8gRxdqc++rqT4
85XGleLu2xFf3T+St1Y5TBITm0R/WsAyae7SLgG6Ay7vpStpXwmuXoXAsgqapb6/VsPNLV7tZmvJ
p5Zfj6aQG/uTCr7VvCFCPpAvvn4p+GVxos3kAqCc61BR0mVDbB052cPhlPf9YUj/DUBPIspsBhTt
snDqjg6xFSyuMODBrfYZdWO5hTnrGR8Tx0J6b/jPLNDv8P0TReNsrQHBh/E9ND4mpnEte/dchD8t
3sqkBF3I+QHosh0enJpn1WdFk0LghYAPXGnrzc0m6pqD4aOOzIJDwpOSM6PS2Yv0HJAsOL05Jaj0
dk3FKNb4pJk/JtOn4V1MeMTYUuvxI6umxdJf1cHWR1ZTAMq3QvuZNPo8VI85GzmdOwcDUSERsjvb
eoX/tFBYI85oo/gmjbcjYj5XOI7MSwODCkB0STlv/ktICHI5XxoXkVXxM8NbMxBzmPEvUp6oHo4t
6OtGEHkEFL1CWtdQIVQxlPb3od3p8Gt09jZ5YHS63UFwe8v6tymaje7fDQqIHoOJ8zKUX9SrEag8
j4uknxoaS7ABRobckAvQB3XFOZ4WLCD5e0qQchA668E9knxVo9qC0VxAjOrwAXvWiy/IAz0wg8BD
9RshyLA47kzgv4+iPLbFvyl6nDlhcW2yXGM4Bur2lRRqTP4LdMpmKsloc9yk9OkxWjs67ix5j9AQ
WMiTHawk7AuO1YStLTRO0XyaoDXnw2uypK3GRwOToGeEvM5Twav9rRCHRZDXZslSJVT4YZlNTbcS
5708iuKapBfLfHecD3P89WAvpI69B1OiiCQv6S6KkI0fMkRWIAxUvCo61GN3doNFnRnt2NOxcehZ
/nrbUbZPNI0M5txt1b4FamvRxxlfmrO6rJ+FdFZ5xm8RX8w6d31qN2QS7q8R8cVikA7QxohObvmu
J5E+NQgRi+IwFF+gjTx2muDbdUqUEMsam0mKjNy13R/dKMfHQWqtu56bH1htNmGeLt5Cvtx9tsSY
wgF4DXWxa0bn0nM5pgSU26NiKFu5j2k2nMICvczcTFfTMMRxdNS18uX31JK5nunhGLQjeAvNYHmk
G50xnfDAJ+kWXtoWnM8l7/Aaa4tPeU5IlkssPOUj8hFR+fCRgkVVyWXCM5vfTeST+uSgS7xZfVOA
gSHaLulvONJWcHQwhOGsbwiHlJRpTrMeOyb4Tc2A3v7s8vFBUk3Vs9xVgCO7on31q2BY6zqkJxIv
9hj/japF4Y2K3Myyf53rYmAvjrYzwXNlMVjne1Hap86UvBcToko42IHRIpanXGx1He10hG1nHjee
6qiRig+uwIeK7FY3D+5jTz+ltXX2lkF+HWWPXci3G2j7yYGOkPf2RqXpOmuoKweHRZFpDGAw25si
FMcpulsy4AIv6wAfEpdht/QcvJojTZ1KgxhBnV7DqO1XVZV1j9Kd7w2n+9YhFWIPpcopcTEa8UeV
+OfeNXaTPf+knbEVA9xdIFFCcPvP8VOO3ZvQLu/LJsDXHqdNMDu3ORsGdBOIaGzuqzUhy0TTdHW1
qhUQqZgSRbYf80idYw/IR0Z8p0weyvso858c5HpFS86haR0DSdE1BYxnXRZ5qY0gwmKMOWz7RXti
LhN+nCGdj2DV0/ObZQiQoFl1j58ZtKEBagItlMAYBFM1PWFmAuZcm89pRebjqDDWkzn9MgC2M0qw
gE23SdEVm2DgW5pjc15q+pJpfUYCmnMs2/o4hf011ySfMRaEnDGgUFOvRWe8la1GXtkysO3J4Mvd
goQfNz5YMd2EJvxsKrxj7kaca7LgilPtPYLQRxfxlQrmE+XxxRtIlGsJjYL36Grv4JvNSdYMINFj
u455NUBiVtbwZMjxLdIJ25HiN/GbyxiU+xE3YZvGn13rfwvBxYcRXBCe6k/qbPoQ9u2ci05n7a7J
nItPDKASHSR5wrBC6wU0zzVW0HpKHIYuc5OJY8hxx/egNc44BL/NOLgYg/9J1XRGM/VnJjgUEw9h
Imd4z6Br0uJosT+Yg+TgTsG9QA7SyB3RXBFIruCDioPcDHAcUGeb64AFieQ4XzzJhuSqHw+qSe5d
QMcuVHePLk0ojkyb5xW0pdXADTIp8woiwC30B/AleLkmdDOTT7Do2XLlqk/eDGuJ7xjhfsizi0+p
nyXjNEkKfCHUnRWa76JNHiOT/NxP2M8bCyBRZqI1QaiNaawJ4qdCOvuUo6Qph1tmAHci4SBnmki6
yS1Gckudzra1iAnxDOR0mX19M6tnCDQPpW63dikPBkpmoF2Y2pmLGM9twvi77m4uXXPrM7cf435H
2OyivZTNr/CK/CCLuD5b6kVFoXtx/BmlBCQGaA1KO5iOfPD3JDxIbMRG9VqyDwQ2tVWNv4m192wl
YXqzC2JHZY6UUEMJ97g/DlXDeMJGARo3hBcMgvlaVQ6PocNArw7T15y8nxL0RNOZX81oVKvRIfpo
6O+FY/6mghC/cvQVnWlwY9REbdmZPJjwORNUKk4e7lNhEgZEh2QXs0sumvMCHd7C+qs5A8y7wW1H
wi8rR38xdhFHFxMwWRZGaIf71tKtu+IbzPdyBDKWZq137KI2wylM/tWAivQ+LyHaIJMJAEt2xTb0
sSkqFLVnK+etNDO/XtuhwSS9Dl0qeGTVxSyN9SwEmrhKeYiesxoFcSZRtmW56d2HJcoE3fbpuc00
zU8Sh87KMc2IkX4Y+i9k4BmgCYGAaQKVML2f60y273NOQXLXk7NDReG0j7bELVxa6bwWbAkOFicV
qx9m8Qni+ltk0g9OI/BrkuC4hIdQQgst9G20sLh4hpCXdMhReiN1BvjHtq20yOXVCQfrIIfyNSNr
aA5R6hHWNjH2bO0HD9ItUgF+c5tW+Nalc8CzFFNbn70KAFdpkX7t1ZzQnV/REieW9zBHcXWcc57F
REgFB6LTV8k8nFRFl8CUFhBQG3nJZlBeSBJfm2HBdaIHRUD2ru1QpNcSaV4VlaiBfTdCFbNQMAYy
IiNXK6K5oUe7Dvk/czMCiNToaIsA2nejiIERERo0pM3GqkZWsg8TW3wyqwIACor2yeKwXtUexFa/
HugaRGYSfDQ1xi7pBF41qExrP2RCYeVcs5MDYREbK4NAoWI0imZvbsEZyutoxdE6bFr73vFaDBG5
ObdPSit1Zuyc7DOVNnx8hnGerAj1vM5ADeSe+2UJiIWJ6XKmJkG5iED8LScrgII8Ew8daVb3pRPH
j72ZRZdy4HFgFKkxdTQ2zWw3xm8KbfW+K5LygAIWNI4/yJWVpM2v0oSXa2Fy2vvdMjV2YuKa+DHw
nhHFmzqR+yCQ0+5CX6prodV8L0aifXUPeFTz+LCukKQ6GQtjN/BJ8OglEh67oUOe6nknTMtfFwsn
HDcTwsMePP66brmZXC/Ot7ARxiOYX5QmY89hrwHs9SjE5ncvZcksMAyt5mBQz/kUhAweXa6NmopX
LiKYJGvT7Vz5aCH6aID51rIuH6JaYFwakeJIrHCcXc3G9Fv70HeT/520eFaLWkV7nPAgRrwcsXTH
nMlKWY+4fq7gmobpthpyZxeASWFH3ibHATvDXpgo4CoPCkIVsoLKA+wAo1mZe1GHz6jkhl2kq2wd
FCMhABYcCR4ltB6pAtJImOSdIa3qJR+sBqF1Nu3w+k4PjafJkLO8N9d1WGF7EI0fgy7xd65ncMjE
3OQ1h/iqE6m4VnnavbvBJPfhQInuK5A4PH/+u9S2Xk9yUuSJz+7z2JEPPwsCDaXLL7sUNBROF8bH
xGxtf+HGlzYDEKytdm1YX5Xjdte+Gsjw6kyGKDZqhtz3Apw2ObLdqZveegRKx9HKKoIPYNOhb3B3
YE7bdWjiM3BagmkBMBSk1cd2+TxSUhB7H5EOk+RTc4flbUHO9MiD6OvQ1IwmUvSQtJGxWhIW3WTE
L1JDBTSCGUbM5GyMrkKvM2Z9w89fdx+eJ4J21bCh3efUXVdPmRVrxAChiMa45Poi2k9tNZ2TyIw2
dVlUX2VsIP4TIBzgVUkSl0fJ21UwqsllNRIWOyKulQZY+CXvHRFcTzPdim1rsIMDFCbulanbq5XA
FctDrmB+6c15cGxiOxPc7W1slquqwapSV5MD7k6xf40I4ehsxHLmGMLX1DkCLtHzoQ+MgteIQJud
woT+C0g1vkgTuoWo6bRjLrPOCBy1KUNULwObc6qfsT40dejwhTHOmAUb6hK0zdavGG3MI5r1xPXU
3jEWO+5klVS5OAqL5e3sGvmnnLR4bEYsokaP7aOXaJHNcKFalcOM5UFECVuh0oULkQVvxIV4/+ze
rwqiHKzmo8dC8exPTnPpp2j6nN2WOMEg63ZSld6B5Q8SRL+VrINqjuMiU43zEKPKFlvylE8tgpHH
QdA2a7u06Yf7vv2zOmwWFY/uLS8C9wFga/s4qyK+aQxZyDMUne0m6FJrp/HPUA5Vi5aMbBsngDFb
agfVA4nOjHLJ/IbZbNUYJsbx2M1tsDb9oVpVOU5yPzE/nMKJ2arwsWmXliz2l7uznN3XJsohuFnS
3vWeGbM1jMKN407D1oqJrm0wpjEQBklrDokGEoeAM+oqZoMiMHalMBiNJVD/7CqyiH5O87cuycst
h+dvXHQOEAyvO458cne+E2AlmN3xGYFxtSoS+hbSVSgK+sbeuRXr4LhQGc0QcMB55P1J+voPXRoU
KkRRiG5yrqxW4nPWKDdnHd2rOjJQaileC2Bqm7I03D2R4GyQPFI+tOHEvAytNeyz1iCxy3XH5Mto
ggEHuEEakyYYaA54SqqqTTTz5SYjfZsW2cqDchONUCUifwZi3MTp/DYZMgb5J9xd5UHu8g3/1XPD
8KBMEi4cl2sTxGx453dOse3yyNvbYgxQj4ZsB926YfKok16ITdOY6gOnSRSguVT9tZXBdBglrEZO
WbF1VYtEDoP9vatG74YeyfydNMoPIPtLqJRO7kVi6IURCpJg5D+avsgES7glX3TVHrEMblSgn8Sw
BH2SqFqCAEBB0JJI0szedYxTCi/uKibOCGShtL2khCgPDJ/SKQNx7jyhZfpBx/okx5YZcX/QDIcD
uhkvCDcGmjBtkHLXp1ve2oU+tPWC4jSn5nfWWkfUlM+UJLsMaubcQNPQ4YdvT0ef/AkTPqLNZD3B
9V2y9NZpt7NKdRp0yBJ2ePJ8dw0k9aTMZm13eh+L8ksk8qgTMJ6NffiPo/NYbhzZgugXIaLgga3o
vRMpUhuEpJbgfcF+/RzM5sVb9HRLJFDmZuZJ3tKNwcHMpCmxrXtcpdUGU/s+xq+Xxi1rULeLdW0P
N+KjigeU4pyno50pXUqwI0XfljMfRVPtSwKKmAET/dSB0LYEJtOa+XLaK8s8D1dh3fK5dYTdkg13
0nlXk3bV+EdUuagyZUUD3k4WzJoN3JZ1VWoACfQ1OwI1GhlyEBabxuR/fIFQISIyz11C3fUQ87XI
7pAUDfZ8RgeyMDaDHW8yKgODjLmrH+IJ78LgZZe4Uo0w/NLbmn5xcR4G/ZRaQM0UX06+NZN4nQ5V
L2qVEcMmqLrcVcIVbN9TMVzV4CjK12gfsvCQW7csunR8hwM/Lf60Nw89NaIQtz1hgWYIBAtSRX2l
L1pz7hO7Sv6U4cNt8AxiGo5hg9o5F6BECw5mIJm+mDAafe1qCpBJ9mXa3CWjFGpH9UbOhPLPKwXA
HhRT2vOc9FMnGye7bSo37MAzdUwXcfzdJeaqq1dtG8wTRF2jH95EdzO656jhSjXzRaswysVeFBYg
UZPfMcaggfEqHChHK9/ZfSCoIlzTdqjhvoUvoHQkONvt1KRWqJuCkK7a7zRuiFG912GOZJhZfOXd
Nz6ykBFd8j1wvMjgdwzUR3W5Oh+b77Kodmy5M76dnZ8/HXno+QwqsVKoJ2HQ8aYKugbgc9vvWujP
GnCrGbqPzRPq6OG2lMCDDXtlGV+IfXgEqZXCLVW2W4+lSFESqCHcOAo6MhjMhYnOxP+siVUwflL4
M6jfXbS30vMYXCazeo/2PJKzdNGrU7HVEmdpcwToo3bWFvEh8pKj7T7GmlQszqF+cOYtQ+XpbS3k
1IwG98866uazpdnCldqMJXPV8x5DiJ6NqBkWI5vpJ2/5hh1kZEtXiF7hzI58fHnUuNnaMx0STlDp
Ihmg1KQmvRJI0hmCRnCrCTxhUueW28w67YJpHGxaghmUV9tMujMhE45vhjtTtZuDMy2xYUFIm6cV
82mEYyvMu3cdmTLigc4C5yZ80thM1W1kAMIe8yjektSvLGuTm9Uvd49l3n2PeG7bhmo7PpjGqc5l
xSdGNezBF6vO++nan9DbqAgqHghEL21WPQ9iJDCPkTpAsTNDj4pXpB+mqk3YzCOeCrLRDF8vVkoP
WsY+4l/h0JGNX2TeC3w6FhJUh/xfGH6DKkdkmmp0NjocWz+75G66btgZSMyvIRalWY/v6IpzY4Bx
ybRmZ43/gmon3HBW4Y0YcQiY0XN0L118d6ZqRIymUw5aLY/JcPUYQSpMwQqs/ZlyjOxLYz2S/tfM
HkqwtrWNCs/XAPA0kaIk5/Pe+Erl07YfRX/3PIs3ZR3i6HfiT8GbDgUbM3yISZKrHBpBkF/NSs6H
WnyD4GcCwuPSErAM7676sOIT2yRpDwxr2kARV30l3/bWtNrGIFJVTTeZMAUA5c8Fjl7geqvAeq/Z
IFKFTDIMZI7Dc4W8cT5ZjqC0RiWxE2JVNea2MoAfqvEC8+A3BX32hrWoA/3S8mMG3bHlHKlsivKk
Gx7GE34gfVdn8a4oGziwzZs6fMQV4m96KCmCU4MPrtTLjlayOIzQqray/1S1f0Pyjqw4F9rV9TA9
ghrP3JH4N4GvGtIWAa6g5U/Hi6pWVz3zmJh1zeJUamES7sEOeKq3oUNxyjUqgJus8ZZKYrbCukG6
xKmQTrncqmUKS8RaJ07pYhoIFcxbpbdsAncTxENCwEKCfsoYbnR4WtiP4FtNEqXfaNCNnK+yoCNN
EemOOomjIFXYDvGhy+prVec0pBWkO5xtC6/VyfFsSWDWRI4jz12nbB1LZh/r0kQ2isNlUZkntup9
3zjfVik4x5GiU+J8bTTBtvMo6e2SdaeCL/L46BqF8EVmTrXQ7b4DvaMWzl8FdwiXjvqWW0hIUCh4
8V2Lq+Mob73ZzARsJXUgZ8e63Zb4AxvprIroWUf/hAHGufsIu+oqA5RV5v0h2R/oSKhr72mM5pvt
FeXYY0HXRHmx65aOSLghDFFFn21sqiMRkSmBOaUCmlc+Kd2TEbkAuRS+dJqperyxK1UvZoH6I+QW
A1nZfJTtR5GcMvslRxvbHDkhXDO5eTV4zhL+Ip/nzyD2wPciu6/Re3Vij5pIVY/JF5mShsE+lRDh
1nOMjUy5MY573QbE3pvTv2wH35j5FkgGEx4VMjpYT21JsB9BPoQCuueX6iAL5MzHFHvqwuUZYpEp
A7kKaYoD0kEYcK2h2KT+yR9ugKVk/U3nHkYJDmzNxoPvnCqo4e7RTJ+K9kKxrP2zyE6O+IGGYJZH
m8W+pC4Ae1ixN4eNRTwn1FUqMM468y2HFcspPnOchMw7VZOm96denhOvnUXKugM1p6rRjC62t56T
SdDAT8Ee2E0wR0wQcGauvtjhwguMdYsndbj06bnAMsB5waDiS5KbC8xTL9apRe3lp0U2qeZdwMzp
pCcQl721F5NFk6NPYyMokn1pnrHAx9d+h9hBs1TB03Y0eaUUnZsuaBbNwIYFKFqqT78ELSa/hvyq
+4wTcHto+l8dnElDpPi/Irx0kxEHv4uwyVZSp1d++OFdS+4VP0hC05eUe118V/FHxNoQ0sOhg3sz
dYXR8p8VEsu+KPApIbuyupvimoCwoOFV6zay2SvFLcJIYEBYjvdl89KQ3UomUyQUPGvW1+LW9Mmy
936gu7Q0ILQBiXIJBzImNsQIyet8Dhjjv5Y1OrEnHxZaO9TPkD7jtNoUuL2J+OssuX1HZ6D1GRoX
BVB2lKx4lsDlzczmMAJ+9m2BDbKb65PUDvXAxpZEjnYm6s8+wjdgbf08WQe0O8CHpbUs4t3OgEJT
hsnjprdAOC52sWazJ/TFjsbcMjio1ERX9qshixRYHQnClVmpc98x5xaGgtjb+LAFFR4hcgJzy0G5
MXHaJe8KnsaBWEnkybX7/7zqnNKZViS7DhdsLg+6TPcJ36HOhhEWkJ04TYmHZyfLIAA5QIbTDNiX
mmjjjf5OA9TcGp8BcYoAjJaS0aqMxahxyXue7fav0N4b5zI5/HPKGaeLe8ZxkzuD9W0qa4NMS+Q+
MgV6X39t63vYMPrJieR/j2AdfQNS294ujxoiJ2UXzlHr2vcRfcka9rlHd1uL9AkYwOQXiv0WeBA7
hP6KkmOgYbYMdhbIHxuGUN/3i4TiZFzLqk9u1mDk795d9x8Wj6Nls4AxI9fUh5b81OaXoOOqR2th
dZQwupuRSmOaCBKb0wEIcFNS8rkp3VPQ/ZE5KrtNj6MqB0xi6d9Bzyk5ErME+aEk7+MyYeH6yDQV
8/S4Njof//Tk/+Y1zX6r/F8SgsOY0EEQT2yVGP01V28mlkriUmyJz2iIMdLiDwgfiv9hhST0yKrW
6ddkbe1wrQ/9hioYfEkkte2li0rWGF8Tb9fAoCWYIpbRp3CCZccpEQYItk3ejbpblQwhQcHUccP5
1p/p9sm3+7WNvSaxtFlE9E3Vvka2eRrTqIphu/c3qf6ABTVoU31cvnSaS+x+qtGtsMQGVXzMxCaT
3TJzBbW/GOFIf8Mw02amKVi784eVhI/Q5kTMNtxFwaM0cjD+IS7NHqMtkolucK7ehNpDdGdDX0gF
7AjkRRlofyykj6oY/5EnnAeQaNOQY9PHGF5t61zXW0kKirl7Z6jzIUWFLmeK+d24P33xOzbL3NtU
/daPxcR5xn1h/NTkxgZcdUXGNSTiU0FnbZB5wowtgwMtAQ6sv9gLGUKBkZPBMDPtW0IOOsSgFYFZ
sziTJ9uOw3vbhCiMV8U7+PrCwfMR6hyKKOEJGt4/UHVTP489FUmpJw/KtiBe2KUkr9F7qTBRf8BG
K+rOCcW67PWt8B6AfuRw7ZNVFvFxVxozaB1/FwSD+JZ7/arE/GRwm8zzheEGj6GyHm1n/pKJrmZp
QrqRuqRoXmjyVNE4W8Xlluvdus6jdRM3i5y8Qzt6q4RommzrRcqaRpqX/4qqNQK4eBG4oCi2cXLN
4S9KiLA3yVVJ9ZuGSS2lm9FoBQdYtUmWEEJYTDMw23FKutRX5w2PuQ53P+KywmRwBflhEYQFGYf+
vQn996qhA7dX9xSinQzPIyyLj7pk/Gx4tc8qDNDLGS6pmR6U7l1MKQK65CT2QcT32YTNFSPsYKgi
+QoSyywQVA0cHGrrWvPHIjlFR3GMMdbOSuZjZNspN8ahTBStUG6a35Bg5LBRqFxgyelEl4RheD45
LF5AeKagNsIDrVEtzLXpOMUCPegS0nLJzweFQc0RtAFT2XucF7I418MzE2fy14ZNn4DQZ6S6AkrC
y3iLQYwnbc7hD1szD2zMASt6KCYp8xVLHrONaoZKs0j48LLuw9aWjDh7+16MgvcWKOmS+QQWToEb
KNhWwc3jWY27RwGfic1SsPunI9xZZSsa75iw/5ZIPpOTq5S3wG7PVlXSbdBdYsyO7CsFPvzWyQ+m
MhAv0zdDDFQ1EzfTozGMo5vVHhuuj3kdz0jzgTdvwn0ZEUzGIN/hXKiPHoHh2v9z6ATl9KA0zsKo
Tjz9M2EmW4Cam9pmwMC4IEI7ta3+X9h7Gy2uEYchTFAYNfOSYel29yhH9M5yDDB0hTPcMw0xd6kC
wH6a7EKdik+fN+LA6PitbgjztOFeEyAXsNQ7NiAf5V0SKJAFRIUoIAv6Jc2PVnuZ1GXw80V4IWjR
nflEhqkegKGp7Ix+wrVHh67Yi4rm9AqrR7IwK2fRasUu8WF4Ye1u9hFMJNfH4FNt8+jHyk9MuYjY
Eli21lN3SWn1b7g0mMelvxq5gDTn6Q2TdQNYjFiCbi87hJyoQYHgMOIkKNXlPideHUxtqfanTKEK
Ne2cMTKXiq8AkGrBkupQyDEaPtsGC130JBi+FCBUi36ZtmeakRa2X836CBdfCL82Yjij12+W022r
AuA41ALnM/CHk4lFA67E/7cA3zjWznaKkbYeapASLnM2XTfdxmm8Swf1pdKOjQIGWdvARN16IAZy
a+lxWU6S9CzLEHmHOIP7QXfYW69dumELS9UmvRslxOnjc2OvJvqcEZ9HkpIl8XNp77rm5dIikDXf
rrHjwCtpYOxxjA8JYwTuOh42/QRUKicZG3NRBbXfxF4odaTkkl7AYjlof7kTkd4j7IXpJ1KBpnJc
AhLDc4ZqacLe5mGQjDs0969sAE9xNNKLE2Iaf8++1D/MdmtrL9K4a5toCB/OGG54ZXQ5ORzXVgD7
tu8Y6CuLTvmueC/og+0Y3ZUaF7Hy5eiHob0wiqSUjO26WmWw7h1sj4PlERbZmu3ECup3xoDTq2fa
SAAopd+9V/RlzMMX6y+IxRsqJtc9UzMsI2D4uCXiBxonJqk4KgNuOC6Y6GSgThnde9sRD5olPnL/
VqnvruTAzOtL6AbDI0gt44+zB+cen+6zdjto0WeNsNY359rfGeZ4kTQBSAEYC5iDUmGBnYZtXUrJ
z0kmtJhZfFjORyvvdoGJOmSFkYQ6yJy7JSfWjMwwhn0esKWhuuucIWnIRLVkb07DX4PrRtkTs/yH
uE+L682TGDzkJSBMgUt85uCBCCxmNQ4Dx/4Tf9VW7yHNBscGupNdfyI5z0FyLFlFPJtF/yYg5gwj
Vrx0UXlHynI4TZnZpXQObrgeoAJV6p8ZXztudoJ6aKW6MiqcGcPaNnYmtxPXD7cKaZ24TBn9/poI
YUEoQFzB0a/LdWHVyIj4AflKcUoSLzYxMNRz8CXwr6iuqJp9rUOxH0BLjuepiQlO3ptVfPD0pu13
a0oi3Pxd1k9l/ZSlvxmbc0YlS5Z/2HQio2ukOJOD4inKh4xxQbaEnEuOAVF8VPGRoo8WvHhhc7TH
qxEgRVv7CjW9P9O1SSMMZjNOb1n7E5jM1UcH0XyNfL80WGgYjb11vN1ZDiWAANjgXlDZF1JVZ7XK
TIHvOVU2SnII6x83aOaTx6B/2HwETvrXOw9G9jMFv2cCbNombMrRT6cA1VMYA4AqYRCXmq+mPgIk
R1+p+mMnD0zvWjJxtX3BL05AqLaXTrH2OQen3kYR8CuHv5ojtdl8duohGsh4jJva3yfOtvK2df/b
m0/wjVwY1LcAB25/GGmkzM4IIW/FQBpLh50aURs22DtIXFSI7UHbZkO4EbQ6Vvym2Kx7SN0YG9aZ
8VcoH2135kdOxksdXGxAe6TRQh6MsdRnzAkWuQPCLh9WuXkp6GnBpQqqqY8TNL6aIAXvv8tMIwCt
A5rRAsBWEu1FGZq1aOvjz/C/dYLLQUU6nsupj+XOl3zyVmvOpybjsqLAVpegCn0en4NdkrZ/Crcn
l3AeGGYbOlEPnqCEKmzjMUqDkR/hPNgpxfjtcPcSdrONOQZ5Ovl/8nlZbB9874SKvqiFdoyjP8ai
BWS6AZRKm3yU3Rp7GO1U7rc30LP3ZTViZcB3KIeDFR7d4UNmm6Ja+9TQKsM1Hm+mfqjSiyjolv9K
xafFl+wOxCC/MrYaxnoLjcR2znnc618Z7fZDBjXuQSMF8cKtUi5N/p8n9EWo3QbjRdMQvMSdBSrM
8/ZOevHJKsbqhye/guhnopM5ya/mnUJ1K0AMkAWImnFf2XTJxfQs4ljSOY1aAx+bjYWfQwSOPcyK
zSYVOsqwSxOPwV5FW8+IncK6atU2bqfLBnHkmP3RJ0eumewTWCNp/+MADkRr1oufXmckq6G9jXNV
yRbkJd9Gx7mZCmFn6mwa1cKO9k8v6k1rvzN+o5N6XgREXfeqXYF0WOsV/bYN0DFdiWHgNRQsiG1O
hU6eDnN8slA/yZ2G0BCYmbTVX0qGMyjomerfkvGVOw9hbGMJ7+Wf0e5a/VsZgVYGhCFMuXKKw1As
QQLg+sjcEwAHau9DYqUj3id9lpCq05yTzRsf9ozVJ3OSevAlw1JKLurqc3R5b+0nWDIDbkbcdvNU
f2eqnpTiQ6ItFeOPI59xQSarebZOCUGDn4Shqwd3Q/N+Sw6D/M5lvmyzT119KHpDGo7y+OIXXMnS
sKnMwaACcH5bB8OOiUxkM+JHPKmyS+OBT2eQGF6ziZ087guGyFw4gX8/Ku/b0DkzPoPy6SXNbALV
Wu73lKHvI4rUTgW/h2YTqXp0RCk9+NyEVLn5aj4R5OyQ6Fz2qf0Z7J/Q7d+i/M/uCVty8ApGi7Dy
AAm0xi5HjW6nbjDKsfV/5ohtYKuZ0WAwrf9i9eBSxpXcNe0m2dACHy2WT9u+ZniIWrqwuYibDHky
se9rYCEgj0hZNso3856oPHvqZ0kspFMOVDcoWOwCYyutbaHh5CHl0Yh1VWdbOGn+8JGW96KiUHtq
pczgA2PgHp3r2Hw5XAcajcFYQWCCFRa0XDtyk+F01r5FTI8rgQ7I4MfIHrK6AyLxw+9AnkmzDPof
3UEYJDCiAsMvmKSlB0n2o8L74TzT+EgTieLuYOeRpsDWRbTHoZ8ITdI0B7BE9BXDdS2di1Q+7ZGy
IJxNxh6hS+Ne1BvDtsv8s8kYtMId3sJFcvThmIX4l7k6QubR4U8pllx6lb9iVDQf4k+HraEfrGcV
W1TxUu/AybyhJd0k81ARHRuzn4YRmTu+RvETm0vYCUMYwm9lwrAMc8604WbMzlqYLIV9sezfmgdj
lHhzY8g0zjGJTinSjBtEC9sqjtJKN3pT37TcuycML/Lxy6dEYAKU4mEE6foAdKGwQgiWUDUu2bKW
Ulwtrj04Q1L73uW3LFvFdF2kW+bt3IyOMLILnx1mwzUF20PiAtBFACHsESWP2DvJCQhEt1lddTu3
2I3RpaaNsSfBPJL/uNlgYNzmy1fcFVs7B4yIxTpepex23WEYP1iqNiQ/3oT6p8VHYVpg0D/0sepn
dkqeQHd3mRIvhcg/EUAIsQXcd9pw5/XuNSab1hJCQK1YZjzSgeAEjmJEX+nb0P6mJkl9deHY7lxq
r0a9h/U65GwkGq6IXL2qwN9mVrDM43gDsppDKixn6Ccq5PD0cxxIh7kOhdx/bYNMQvrefKiFdQlp
8cl5AM0i27AFzqkXOCAmzxyGy1k3soghDTGKMZtTmBzj0WNHeIDjmlloLAq2oIqDQc25frLA6ObM
jeP3qAk/OgY/1SQTQbQouz9K8YzgK82/hg7YBMPc5iXCeF9X8dapxaFBn41sCLp+MLfI9aTgcoCb
veldCUkyZVL6k5ncNMnVQjOf9UO8ssKMoDVxmOjuV7fWfe/HCk6Z/Vb3kFJUOgDb9wbabkGK1NXL
g9swwOAoNNxas56TnJl1HHtisargJjC7XVm2PYt1gEnRXYbHyWVPkxnl1/+MGE+CdXGcS6rvdY8q
2FOFQcwrNgHzJBn1d0BaFGLgtELqZPiwopAN2i+liuldekRsemA/RxGcZMDD/P/44E71MH98mMnp
5Ib/LQnUm+pOYJz36Ygnw/LNNc+mQOX989qPVN5RULqSAZDHvgfdQ3CY6ZkqDAWsgb6AKK3sUoso
1Y+VVts+z9dVJd4i+5Ub75Psyq1wmKhMIBIw55DpAJlgxndRIzoX/iLN7yUHNA7tg8BWU3NKE85+
kse0nK0k1MDJ5z3nTU6MrB96f4o1zA2gtkv1amkMTY05VzfXulGeyUVRKYlrrEyc4ESxqaY0RbPo
8r1LxCgkfaKUx2pIiYTRQpnAaTep8WRoKK4hzjfP//WrS8XK1YNW/ReqV80NNmF78OtDic5aY0+h
iQp+ycOTi95nuWbJ7/NJ7uAWb0hlWZNUwfOOjLiJdEZE9i8CPWk3mwGD75LuwmanktEsG+5RxqEL
v2gM3kbu5PR0N4jLWOzIGOqsgljr4yP2qnHSTAkvVFRSw6tW4xVJsZDQXqM8EucrR6MfCKHFLHOe
iiUeNrvLceAm/x/Ec0jAHUOM101vIS+hdLZjAQ61X2bml1kjV6hc0m3gSj+pv40Mzu8CQGukzEOH
uW9SbLJu59efYtxEktExlbHRd4QnIHkWcm+gnaew3cxo6aj7vkDFIrdjmt8R+8vIl+QoX7a39Kut
Lu9+suMOrstf2/l0rK9Bewy0k5oDZc/cQ1PqGYfok7ViDLksR6G9gPvGh23gunEYYBSCohSPu89P
OazVTi5l+pEU4JlHOCThU+ErD6ertzIXKmRZlJuI4fuws/j8Yipfvfqi5ljYWAQUAu/swCWgZgMI
AG3YM2AhtCa/t1Ta2UTQZc4EJlzkYbti5gslt3NeNWiWodwW6GijjTqToI/+FcN7N4HoSmwHZHn5
5ozoHYMdksKuwuHSffg94/ic/BoyUM6no3EX96lEDjCoqyn+dwne4Dqq8IBAJWT+oeAMZ3EQAC8c
6Ie0e8BejYe9WfzTpoDpdjK/Tx3ylbY16l1LWV6XPWMHFwNe4BYTZcsZmVRHzfnWRw9lTmShn4X5
K2G9LNBMUwMvHj2EfIQdexTdy18TMkDPEYphLTbdp/A/G+VKMUlDdUyHzOOJl8aA3zOh35TzWjrP
KNJ2Pt40zOLYeKnZzuSiKL8DPL9ufjQ8mAcFH89JIfnWOIzJHLo5h4VgdzMGjujh00RClb198x38
hIzNXGQ2n2AcLk8dG4yZHyKWTOluW8ayeXe1uaVqe1fnivbMJFkYvhtOGvrCzjaGvI3jRirPUHkE
I/rlFKOU+3Do+LqLpU2kzKLlTVfWbB5Ytipek6YgowIPgOPkpJUbhsQ+YEFtHiZ+7JsgWzr67wEI
ZA13UrSR/stA2aBVYVCKTeq3J6Ool4ma46GKN3lVEVAqX37XI1+GK4/zvNv1Gx04p+dxgOmxGokV
cUIq0qennQ0lw3vqjdVqKvqpCQP6AEosQEOm+JFcOSPzqFQbSrGceNsJbgi0YPspaH7jV1jJOuvc
f3VB1gorV9OAAy6XvvnVsI4AYcx2SjgHBGI153BYSn1ZDPPU+CqMmT1ctOFamzBZsCMOCzrMjf5W
kItw1UPqwpi+aQ3E33mW/vSkZfIsI+FNQcwtDSBM3gdEZE1b9BWYQqa7EfwUNYpOekD6EOWI2fvM
Z5jQa7uupJSwATqPvmQ/SBTze1juGj98Wsi3rL4TexLDQYF2jE/6bfDpvByuFjm+XF0aGJRtc8dP
W6i0NlbeFyYYut1dycVo5wHwUcxjOyhvse7OqDu1Yo2BJ5fl/kdafKxAjmxjE+SvzrnXsDvrp+59
8AjhmmaJbs5OmN2nYlslkHOo2sZYrNP6Mwa4Un1qBPoUZVMrBwMPT/AS5jPTzhV+ACuAdbCvnZ88
eUrjhW3zLeIfDatrWfxECrKGv+hiroTutmkeUv5EUnsz0FbtJQhUnb8B0Y+bBbN4EeytofvuKGHh
RnkywMpkqr/UmOUoDSzEhacTNvfxL6osYGsj2oE9K7qHXaAL32IjmncWkAODnH4xYufokN4Xvd4u
XS1dYZDk4P5Piwgaq+pOUdrZGKS7Is0XEplMGV+EutGbik1Sx4vQhdkwZNSqKMtMgD6r7ka57rH0
6hGnlN7biRy1xGrWVo9aOuaripmuQrtuZn5kmFG1kNMYX4kaYVXs0D4oipmmYNL0nwJC/NiYs6g4
UKKg0yQZk6CHBa/IE4GGuRKKOU0fXBa/R4t1FfQs+Vpu83XxMaZ4uQ7U1YCYhiVvP1MYGmQMZ35F
PmiavTONCwuG/au6g56V7HVqYNuqXjk9/d09pUyDi8zbEt6P0Bh+Et1krSHzjBadjJ96AoWQpT8J
JHUVGHk3vv/TVfTaGSdABioYkqlnRBuTdWUOhx5ERHKq6PrhIWVMR/SqF1iXW8jK1kKJh11gBXiH
koWBjUbV9V3IBWpKstfsQJig3wrr0Wj3LH5PoCgMKWMs9dKSwfb1U0VsjrmTyV7BPeLNZTSv6g+f
BE+ASzGMyvmkosbpIWlyaMbT68p7we0ThTFUoaSjnLcsNGNxN0mCUsA2ExZO6kmaIGhV2Y8qzy8N
QDGf8CoPF3gys3pLDO+LtIrNMBd+G6KPAC1C9d48LshvoRJ618jeed7OS/5sifbJFQG6StuW2Bbb
maUc3GxP3QV15+Uz1PekBURmcyFly2WIHA0qtPaeJZIibtRyFFHSg0aMPTzIgSxV6sKUygovIJ68
i4CBL7v7qMxV9aW3F0c9B+bOYX+LBp3zNHKZbXLtFzXjT9qIy8DYF/miIGwLQBLlLhPKulbHjySe
CpkYf2owbBNMcIH5CowT+EjVPFfGxUmzva/aB88215O7qsrRjTnrUPkaXjJOIGa/MRGSFeWXqQap
H5bNkCeGObO3qDVqjLp5yQ1+2GQT7cOL+JPdxcD53Lh3P1pVUl0k8S5jbpCB5ujwxygTPwxMrIbg
VKCOF/WHna90Psuk2nruwaluRbx2FR83xSuuOO+Hz5RB0ijKX2p2sWsgfqNHuXnGDK/fFUwqtPgu
G5BNfI320/dvfBbg2olZ7Mpha4PJLtplY+N5bxYtPEbFb95q/RAySkF6wTdF4ZaCgY1b2yEU5waf
NjY1pKKUPXhUV4F9hhPdthzKMGQHiD0GJ2d+UUZxqvIgMJPxr7XZuY8esV6zuRUoF/Cz/WNfXbn2
OLQtWZA8LRPF66qzGgVs9JF7n2wNFoMmk2kvNaAtZsZ60aOBWlCkWmxLLnKKk3zHzR8Ul6pJgRPD
5fRo/2ZLl/GPrRVrSW6ggXE+Mmi3KsqjBgwc2VHYYlFE3k4Z801NKL2cTqkaLbT7kamAUeRLRYOt
UoF30rZxs0wocVS1HFgcsirMvZbHZpTY+j38WqPxr2vIkodLEQOnR/JiMWmYFVlr2U3+zKlKfJzZ
TsK4dq/3W62259NVBVDPUsBitvp92P0OkfGO53jDIjkvI3/ppSamXa5NRy04WeIc28mhU30uUPZO
7VZetxqgbGkJApKKZaeyu60j6WtgWamVVSk+U8GrTUg1H55YmsMWR4aS4zH6LsNrEMQbrQN5ntwz
u/qpylNtm5cErG+qb+JgV6hAjXap/z7a5j8VccW08n1OmHcc6o3ESltIlquAe5XDvlEVy65jespS
wKmoUechkphafo/QBBTTOtuk0XxWVzHOvWzRhuAPgITZAQ7wSn9GzJVNQssUIxOjIv2qj2d2dzeF
cO++47zTBrydwPZyDfDPTYbATcfkfSCNlpFwLrWEu5l+bKrg7AMRSm1rwoJUHIq1dVKJqxZMA8lm
lTnGIlQ5Vmk0f6gMCZognAcEy0x6EIquxmK+UttHoBO4es85XnbVA1W3jU5e8tFl44qUiqHcLCdY
aPpUV2B+hb7AJjPsVeWfNl34PLquy2b8NiP7Fzz23MDSbA8fFvHaN1EvTct7Z1zZtkwG49/ac6ls
4hAMKjZTqI+nhV4bcR6GIMHG66jX9tqL3X+RHY5vAct2DWlVUkDfCHYf5jsmwQoTQmTf4jp+qb3Y
Ql9ho0I2YhvQ/N+seB9UJBhK8H4Dqm3Y3CrzXakW1JrNGlcykhELx7g5JRq6fiPAP+syIKtj6h/V
FlBHlE7Ggbs01FdRu0u77tcZnWZR0a9FHqyo7RP6eHD5tusi/aLkoCyReLiX6d3GZPlA6Zlc7TBq
Vo2Wr81Qf6hgefAaYB4PsWjApCR61+rnkhuJA4y7XEb+KaKaXs6g99nDmTMhgRdWAjYHZrBa94Xj
HbiS4eI4sa5N8RizW4rYSZJ4ytosI/Xek0EdmYIrGCbNB5GhWcWX8f+Nh56pNPszGFXaNH7jg0kG
HOwkszLquHCVzWza3A0paZ1MdoG64AU6EpCaWnUoL/6yMchSZPndVuS6jfqz8qNNmpgfHPpiiXOJ
Ghqa0iNG8xE2lLo29o2lbdVmT+z/3ape7fDpIlDr/3F0HsuRG1kU/SJEAAm/7fK+WEVbGwQtvE2Y
BL5eB1popJ5RD5ssIPOZe889VekD2iZrpHulqX0DECVjX+nl9gN28eT+khsytYhw5jWK/opTcJUw
FA7DjwkkW72rxTkjFRblZ7vua5NCAYSD3x4bMWAcJMGY83uuthKUXOFX2T+N9tFpDg6RD9gBH1Px
W8WY5xhT1LW9aj1cwmgTsbj4ij+7SjSUkQ+wEbuBx8GwIdjuS5t9A4VQw3Cq4ZMAJOogYw8kLDRk
z6Yllj6yFNRk2lkPuN+lv5068TqIejmNO11jnSoBoWyYlR2s/r3zGQHa6b/UYgBb81MEj+4Tf8Rl
lNrkIyl/E0K69KZFrmeruGqody7+bHHIicWBapfBYWGJrPXRySHudYjOgbyU842VFgdXGygtcb9U
HImww4NT56DbnQ1g6qULUGizFULukedbQm3d5AmLyrySCD9S8SfrtedeitH41wDnipnENByBsQHJ
q+bJCuQ5qnDB4iboGCREfPCVvq+dkDslpqFGWE3KQwbOKhdfE4ejInZX4+hjxuuDjUKTDTZbHQtQ
c6a8uOoZEJyV7yx0Luz2ClCZevqw+h13iYmtYWQIoNxZVJgsffdVWuqBmI0hNJs+3qyIrJRS/9KY
W6ANQOr+WsCrzZEBipuLhjDnV0N8t0gtt9ufqbt7KRsF+TuJ2wDdyuRX/JsBewebf3Syg2huWvzE
f5dYLUocXEqEMrGBAlWEOAR/STOLBYf2WOM9QNwxfGdeeh9ZpzTiz5SoJiy0a1VxJpoZhdj4zzH2
sJyWtFSNvx+07SQpzwHjy4NebBjgQUDPMafcSwLD+DaWcTu9zuQJh3GHRWZhlRy8oNqYvQfK6zFq
r41/qiBbGivXWDn9p19+Zlwo0iIzwdQ2Wrkf8WFLpP98wkFgrkKoh/8v+Q+D8+4mb5n3ZOGPrwQD
xXATokLRJpj0Bl7W7pRHW4OJrcHn15EFYOOMtLkUJuekjecS4x7HpO18Q1TXwf0DJkBhi1yztpA6
6FFwt1NlnGNJfGt67sphbbZzpzXjlAvnBefp3Y7+XOqx0c6XiZuBAqiuTs3agEEpwut2Q5GzIWfv
AjzkRK78OsbQlxhvoVEiWAfgHV59RL+BWBU4Dhkmxxgaog6RvYIVI0nJgUtW/Y5BumxhnZmox+V6
pPvvqUS6ALP6EDf3zMuXlU99CNgsbNAv+NPWsfsFERCkBTIOJq2MlZIy765PQuiXAMliJT7bTHBT
WLl72judvxSasEgDrVLQdlMpLNHgYv7RYGdT34NxDVimCkpzK7y4jK35gRQzQQb7k2V/l8M2i7YV
e9x+0Pfg0RcTg3KTEB4jubJe+mcP7040viTgARjWU4oXBtZfvzgn04dtojicrX+4UPT2L8seY5k9
9yphVkZt5oprXbPWQhPZMQythw8jPRIfNQs7ysCbWX9ASmcquCKy98dTzi4F0iEiSDg283h2br39
2qHbJoDRJJ/V9JioOsu6o4+O9713acGaauVu0qebKp94BmgUkequHOtgWsT7PgRKVvJ/UY2hhflV
dINOhfROEf3XIWkJ/HvdPs/m4LapTzgeAGbSUPfsrXjnKnTEFnmagTeS6V7tUnTabOSWAXjDzGaM
iJXWYONnZfJjzOmq0+4IsOjcB7QHZ0zaqMbRjlb3IESA7S5CyhxdsC8ilsuDXpU5L0bw4+PFjdvQ
WMlxwqTD6hkMEM6iQT3S5io09jHZcdBTzMQ+vxfpwZBsBbj0SAQrl0hEXLpbX1+T/PdXucPNo5JL
0L7kyISV++xOjLW5OZzit+b1xC5Ct9pbyZOP0MjhTme6h1/on49jOG9IBWtyPPbZm9/+5WSo1ae2
ZbA9rGN/FxqUPdpmKJ5iErLwj8IoEVBwcqx/Pq07U9fcOsdkR9AMJz4eYn6DEK8A6uH+GNACScrM
bRrs/BKgUAoiaKsRvWipVtgfFwWvhxiDpVU3LOvtOXkxQpmYLg0mwFNAYH3X7Hr2EBaOAUsiugqt
nY7VDOfvQtErNCw8/f7ehc8eKLI2GFZCf1f6W+pfkhE4tLnu+3SrrAaxeXDn1GGas5HUQJCCKNfw
Q3UQjwgSd/W71VnstLWVPin0zDd0aQwjmdDtZX3q/LNFOtK87c3IfE/5XQUzKeABtnsdomSdtD/1
GOFzoU3x2SJHalo02mxndA9lCC1nZECG7xh4Y4Xyx+70pU3G28gu2WTrMk7dYhwAoXPZcugfsonE
xtza+Ok3KZSnBBlP6aBa0udWSa40TZ0yOe1ckF2u8l+jMdqy3FubeboykvxghP7Wi/l5I/RzTZcI
Fj7YIF3XaBUG+Bqx4HBABayy31Dg4c8PDXiqLkARPWdGOuUJ/9nKMb5K8doiHbLICsek+avhXwRD
j140oeVh5qohtPBNh+QMHG2lWDYDkBs8DiwigWfLtSGnZU6AW+Ix8lKcl5L2hCF70NEwTswLvGLc
CHIrWSuhzhWuWhS4YoqX3oNiwebMw30jUrxekmdhL8TcRLJfZvPoql1sshAFIBKtMwqcKvkJ+b/p
6OLzPg3WyRTxiGoYAw274FUWl65D/mel6WGkFNHw+2W4kgcfl7Lp4jgeESbQPQwWE4ZaWziO3OHX
/yjM5k337KtJb0XIa7MrHX+Pl3Xn9pQ4U7D1Qiinfqb/jSkQzHB2omfxsMzsaeeEYO1qs5dstMeP
0LCGhZMhE4IvgsVtjpXUonIBGoOQtMp4jjXxSB0tWXizaA7cEv/RXROTiTTj9mbBvuVuhJG+Kmiy
gDMzpYgoc0aIk4u2cvWtzkLKTtTSLvwD28Y11uiTjNPVkCOgrIpVxbNsm1jvYsnFbolHVbTnYXKZ
82noCQMc4wCU/bJ989z4223MX+4Z/LwQpMBwLdKauCOfkUmkEo9usoXX4oAz9iYbXcmYsiabrDcj
4B3g/K26iIF7sMpTgqxZJLb1gKYG+PGIuhSAyF+Wqm5nWCRVWIa9mByy34aaoLLsqdNwZ/aElvfF
l+qZPUOE3GYBoi/H+DH8GicDrHbTu+BZ4U9jkqha1t2PNkT7iezO2hnWvVtthOE9w2/6KAtc8I1T
MmfhoeenLif1CHN7P4aYNr0YNyZ49cLaj6BprFCt7Ix7JoYs65Z/DVRG30y2LS7pnOcqTbwOODmA
AJc3WBjDr26nqzDSLkMTJ6tcQrDuyWFXMfcPoOCFPuDDFBWM/v5LM5OJ3CQEYrVTLNyB7p9auWMY
XfegefX8zfKYVjshdWGgEblLWLo55xHptEE+K+UIinUUgoOkTbFrfWkwbhiZX1gaIg6w7nE+XvTa
2ZujxERnFodClG9ppB1kw2g2ItXR15xDmrQwyrASMbpIPOfYT+7WlUAQqHaKwzQyuegtdlJBeHK1
WG0HtO6az5jXMGfag7nvYenjg6Od44i16nOrDReLuiJwtI2TMavVUgJyJJkl/MW4kXQKdqFSandJ
LJ3H213kAZreKluKrr6SC482dcgYdUlIR6zykzhFWeQtUe+GiEsZgQZwcbtYLbQoOSaDubEn0Me5
7r/ERvMmVbhBkToshdbuZhCLbLVlE7fEQAIV7PN5fk39U9ElmLM3bhL+0Wu8vzZEWK4pWjb+zBWP
AxbE8j3KsYD21f+HEg7b0I6YX9YfiRf8IbkicyJ1v+vU+1IG4tCskYu4QFhlTIS7miGx5dBZ6FXI
rquVdakcHDGy+gjZZqv4Kqw/w2IczhzAQdBp+NDdLRK/UgSEtoBMtGxpB4F0V8ivuyVTzk0/oabH
OKPrPAOk8bFCyJmhsxbGXtpZJBfip4V0mhGaoOeQUwh6aXBS+tlPy5AF6PWpxtITox2y888AV5k+
fUXJFDMBz8jPrnfVLJhzQRiiKRJ4k0Is3060p63D2MJJw5tTLkt5ktMZEuyTVkEFVum2xvZDvxDd
6F61bMsthSE4yFfI2Bj9kjm8NMRDFM968t7nW4tdUIWbaDN0K1UhqdAPWviuUDhkxrhGN7iOho8e
olU57ttxrxW/qQZeydNx5B/KCBLLuWX9FxIC5jPBL6u9N/7FOHRmV11R/ljlKUY7FnQ80/iOS9B5
waHpvhx5nFvsOD826lgVd5POVXL9QhHsmn8RLF3osx4xqaMg28PPDn4ebpuKZM90nTVnLT9qjLeb
DtYpqzUt4d21Xj39qSeHSrcR6RBRi/ewal7C+LmIn9P+0tdQghm3f6RsSDr7r+mfaxyGASpsADH/
3OrHiAk0eXZahDp80363A/5hFY+ELQxGNqgFWhFtorkERjb1GXQrmxFUR9oHzq2lg/Y4G14becrE
KYS6C90hjSGkHtLsixxB1b54E6mLZF+z5HVGmnk5LmRGakxvbJuaz3NUHnGKWbvP9OgEDx0ryFCd
XJrwyRofYY8mJtGpIByxYTWPv954+PQiUGtxLNbPVcEsR5vshyeqNSKLdu2nnw6+Bgt3BQGZ2FXU
3WDkgEyepkywMsppqxhmRMyDvJih/8kr7xL4cNARJOxnm7YddnPBH5B5kDQne3wd3IMi7oyJzwJ/
VmcjwsZgFKLK8txf3Xr42qNNq5Xg8DaZCLQ43yqNdT1IcgivSgfcOr7GDhGfEIFANnGtizvR5Jsi
wL0Y4/UErc/HQy2Ms30KHpX35QEHSKqFqI6+WtcWvvGTLKJ1ha0gMQmxcDFHpnIfROWGDA96ZwJ5
49eyfrb0rfR3nfki/W9KWLQ/kA8MoAQc5MgBEF+gUIACAJz32dGwmSJKCbFTpi4pS0szWGuhDa2D
ML1dOekLUmgXkSBt/klXiF1XtUJBd+D+Wofdtcx97AwurMdqAxemCdlSNgtLrqNxp4HZ4swTKW8y
ecmcLmzSp81obtzmgrF/6TXobk3ff/SGhphsFv//iPY36i9BNPyLe9ZBEt18Szf07XP1ujm71Xi8
5VF4jpBSdzjB+lAxFiNO0Ht1/Y013dDANbyywX6Mt5G77bzqanbjJ9iRDx1UWOGqb66WJyx0UOyC
4q9zr/rkE14xwbSLEZXjjfAumJSEh+2Imb/v4CVlkQqUqnxCQEObUty4bPjeNiE5NC0zw5IIuW00
4DFyNzo7Ap1PsrRXrrkrYo3d2mYUFc1HPO06AcrBFTQ/pc3eg2gDxP8FYUZ9j/bHDNhZQs92Lz27
otlEW9bxTmAE9dSXDH5M+xObU+jzSS8KqJpG9gAdh1WQOZyOaoKrizRgA43pl80N4iNaE7Qank5w
nFe/mQivGt+/yYjFfSUFm4hhUfQwn9qM6e+L3mfLFJdsIT47RHSyPXXkzDUdUuYIaa6DT4AqO9V3
tE2PobVXafYWIE6oCUTCkbCuAQ0X7p6YLXycT910c1yq1wT0k/mJI621DwF1c5lzdtS7jhV1TUEx
+jc7/JIzYJwQrtmx2DIpJmxGrDLzF9WxTWxA7CJlZEHm7uv4l0gDQzMYFlcMF5tD28H+zAw4qd5r
D1nGg6SMUewlCct9FKlb0CBm0z5Fem8jQl0gBBb2OZWUnCh/+QlgtEWkpa3SYgcPC+mYdFHW6Rjx
EZvH6lpz2viUaqahnaYCYBahCbTTdiTWcXcsrLuqnxgNhekhZpbBxD1o91W3yfoN0jIngEdH0rp6
C1EnYMME39/aO9HiONNpbdGKQxdblSOJEh4ZHNlEEigfLAs8+20WGgxwIFoCBR2f77Zno4trRMYb
usgfG6SSRYKi3z5AuV304ncAnqrPzWBNB0SGU26jhZb21po8mBbzLg5iWvkZu28xs5MUxGxwBpiC
ci7XkTyckpQGnDmLfkglPuttBXMQaQnwtq1CkBI26Y6Mj2r6QIepmXevEufROg7jFVGQQVxNHzk7
8CMMcc6AZNOQI4JNrLbvHJI+mVSi9wLrxrjKjyuY43BWUbvJkev9wXQgFbsGXwD6ARLMNzRMywjt
VLdKuxfZ3n14aCT6au1xHN8Fy4l4toUE9xxFZt1OyzpPOVZfeoTBMfIXk7B03fHWdm1vU9tbR0DC
qb5uSeifJ+RzXcdRxFzL6C4sjQ6l+Uv0TGATy4sAY4axI1GqjEPn/QSjdZs8uWcguoJFzV4GKG12
0ZIXwdVcDTcI7cK96NhySrwkZfmukRyW0o0/twRUOgO54A7AvoYUX/kWMll2mvdw4J6D5lKW16Ik
yG5WfHykBVuxYti44mceBjXae1Z9zQos/Q6hkKqQ1DgSakkNpOQq6OTJ9FlpMafXQN0mEMU3qGjY
+ducDSlldzRcam0dFhhHzPcyQryTXaxSLl3Aa0n4a/fHLr6O7RVHusrzZd0DCWk5/54q1z8MCZ5L
BAMNJkdsqbLtX7owWA/TJgN4P1Dh8y6LrY9SuQ3LlerUqiKCJB0HnqesRC/z3o+UUiWu02H8zHih
RY9yIeRhSu4W/vSO/0WMaDRGiDe4IMNmWoKSBUw6As+z6CSnxVRT36NfGLDohPEFVSrt3Lis8NWr
gDkGqqxMYbiqN6xul1m9K6DfQ13e9RPjdA14Brmlo8VcH15PRKogwkunlQsXJ5achaXO58BWMddK
et1dKsgBYRw8JYTFZ4fKx5PTXXRB6s+mzA/Q54ELsb4A0YpeR+L8qH98MoXaOQCVBYNOW2NYPR0E
ZwkKTwEnC0hZ4dExQJ/WYczb2LBApa11dgEGZZwJIkXkBtOYKzzKhbBTVqisDNmxDh5iVvszctBl
fHs9AkkWxz2QjiY8Cutescu0IRRn/FSb6m9gZZMJexFp9dYhi9njIdD84Axidh+hwrHoklr3zaqp
qo2MGT9qMk9b2Dz2oDfrk27AgfCqXdPb2yH/LmKdkwacnKchhsuXFkOS0rvV6LsCZsdSR/RfFptA
VmshP/Efr2KLIJHytwgzdMDFEjTfwnP+2I0HMekkp274QIMWoZeJ37knrehQ93Bx+GEhD+pS5l71
HxoiXXvtsaxXXoAufFwN8mpS7/qnwaOF2jrTi2xiLDM+WeCntKgXOTsH3CQ8LCyQBrFphELmozOm
wkTSvg55iCfqywmBe4GGJHbUfdfbezEHYmzr/pELA9HwcPVnzW1LaCfpaXaBoYbjliGXTo5hywJo
IkCQHTbTJnu4ezGeoMHkNUPBPFKPtb+deRpGqGWr3rvqAtpIiD15HljY7JZRa40kzsDh3lVzk6GG
f7UdPpkgubwRfS/HunxyDId8GzR3LV4wdkXKOdNe74UWvoTldylOWSbJvdTWVsmilyekpERLD34H
DKK1AANt4DFuUl4VDbPfqKnXlO8h64mLGS/+RCLaJifBjFw6dWNSaSiCIXs0yU2wAt9Hjlm98dV0
4Od1q2Ry0Hpn7fgcFdNT2T+7waluUwpqtuEcV1NLuTXPz8euXU8lCMJScq93S2+eI9PdOZq9tgtC
il5QBhwrgewp2cpi3RpvhUE+AMu39luLmmsbIBwgANF+JSgnD7RtwkAfGqLRnmIXphMeGQiXBCS8
8B7zS8bIsbttqGMz5MlcKuuwyjcd174c9oNPXp96ELhtjCyi7M/R3fTFHBuHQnBntFTJiN9tVRx7
tMBWdykYLQgLhjjC2UAudXxWbnhzqU1bF9XLl+YQVpoH8NA4dTekQZEbvK7koSmDe9t45yokMCZB
OcMHIBSVat+rtaeHR3SuoeFfWl87N4199Mp+H/I6GAQfdcgMMSbPWZrxdubQECtk4Zdt1w7c/3LD
+iyWR43bVOL4yLnRp/ysundnuoUOKVko4zAN8Te93IL2jcAo567xhMuCp+Lqmb9ZdWKiWEiuuSeV
3rQSjImVAKQwE/8cuo/eX9viqCBkRYRKeJSdYmVgT5M4hYv3xvFW1XBkRz3v0/kdPUjesSAMtIR1
tS3Mgx3j1N2nVbxUVEoFIY6gBHISwnil4tcwPMfgQPz2s4zuufEErKgZiAm0SCnDGmif7bJd18NZ
MMktC2AxYbg2RLQWtL/QpbunzJd4Yjyj3Ca6ycOhV4QaQFrEaFOuEmXNnus5ucZe2oJ457qm+bdw
7OqERWDWqarHIEamLOiQFCaOvKuxjPjryAMjJg31KmX12zcAwAeGFJZf1Id0nuWYxcPy37TxtcE1
03wm+SuKu4nthLIPYe5iPfnVzW99kCtGN5sagdrAiEFDJ+vZvwFD1KY/95aaZZD/MoI+OD4B+Bhs
dYDIVKjzqLIi5wPrDox6rvbvPLqa+t1EfM9uDtv0Z5NiWZSnqDxpwY4m2gqu5bAf+Upas+dCM8ts
2dicecUhVtm5CrZj/wwaEZD1yjQZnrOIE6Rb4/u1tRoz42pohqMIeemDadlYBZqMyjkl7jxbAnVK
1gEddXc31ZumPsbkL6L3zvpzYkf0aUeTMs0ZrYOlB+hx4LlAKoK7JMObgUOkw6nRZMEzdO4eWi/p
hm36EghIgi70hvLiUbaxD7P2NiieYeMEG8II4BAJ0OHtrdLRSx37jkoaPMXUnAzGaln/IqJ3RKb9
AhTqMhzAPyhan6kL4eeQWz1YXFxzqhZuDdclFxvOljEduxCOqk9CyMqvXdbczkLSgEw15Sdm0I1T
RLe8Fh99z48phujQvNtJeHd67SXVHhq87TLEx+AzWCanLyGMrUfpzhR1G2CQkhxAXjv8C4b3WP9s
QvviCQ2D5C3i/XELZ98jyOwQddW5iaEDBkCF/7+e2oYnO1u5XG96C9akaZauvzW4LC3PZwRgMQHv
3pgMINFi8Y7TdXIzWFd8JxzGOopbEkfIGLg68ylonnNzbaOoUuNhnL4G62eCBlEYXFAlDi5R4HGl
q2AQFvse+y+6+eSrZezgF2uHDVVAeTahaSem2bsNFIZ6cSUS2nP1taTByXlxtScvug/io+DR0Uxc
Q7y4g7WN0WyzlqNk6p79cNxatr4dUrmrII72ASwX1J5fZUocNKIgsGEk95qAvEYiVXcZFqWy3rIM
Q5X2K82nNiKpA0uRanDqP6tuOmhy68mtpYggGvsOtAzbCggFdQFRjme74KY5z22RSTn3FlG2GwJ5
9a2W+9QLN9RKyOCBYc2hADpYtoJ/rbxUykNyfHYGFgnEjsJg8AzwySGvHhioKbc3RfRS93dJOrRn
vlVQQywD1a27lvXbrPwYO1KoMa6je8OJsPLqVYxQE+5nFqH+ty33nZsGqwYFP8oCxEJjFm0coagm
qQoQPkFi9JaZtvccKOPOsyv1DXLSZ4V83SShLH241DTEA2w9OyTCWP7r412j7Szn0pSY8xgLqFhH
CVasXehgWPk0CjACvhBErjrODe/WI4tWLlrOsNm4Q/ue15TENJzrqUWdjy0xboATEWMZ4ZIDCtuv
RfvZD6+e8z64xJp8W7hdxusIrTWF2mxdHKv9tiyaYVbWTlydDfPG6z7JpdO+1Hyhad6bCOx4DsgD
0Lwdi1IqrdEl6oEwDOaJdQHlZ+bfHS06AA8hhsBhvJpQtbfTuTeA9+sfYTgtLbW3nCeI2z3DFBfl
78DX7JOrW33UXM3VBdUlGiaR7XNF9vod69hDE/53jnUqjPwrh+8CNSX7gZayw0vK1cysbZEJpOhJ
kqR3SFeesS/nSS8RRkaPafr2ScBQ7bkkPtrb+kTq9tkr/j+FjEmpL6e4JyA3bP2ORJ828lC208L3
/kYufrCuZn3MyhMtxHJ2HvbQjlTJaDuw98SUPkuZEqtiBMlKIqCoWc3qJZb8/MUpB0yzXFCsHmzC
NfoxuBHTTTVAGRMOx9CuHP68NdMIhEJmINcToSMDgYKNxC5fMxJrLRYFepp82DhJU5jh+CBMJpEM
tYPoyaoNXp5iD7Jz4Q+Fh6Yh2BjzpBLcIHAiCKRQm/5NYuNKsgzAMMit5m5j9vC0REAVyVJBXrF0
56HUOANFpCP+sbo3uw+43f+GKn638vDAjMnRDqwkc8P+0smsX5nhVoK7QCkrg97GkcU8VVXfvoyY
b9snplgsFArkifGy1Ib3no6JzZ/Qvsi02AnCNEKkSqjBEPdl3Airoli1EWUXVsp4lzPqDfY1+kgV
Vn90xa8DnbHXuM9TR4M5GTvPK6Aa6EzA49E9prRbvQRUgZutHr9s+VSn5MDU1WtE1assfR8w3CTk
69SaZyKSJXTIolhnwc2wFCR6akCwSx1VPpW7lAgTzUuZv0QOXpt+1aWU3SxAFUsCwK6xv+q0Z3Pa
JqRDpucRC24VuQstYYOrv/hVxytUnvoYcOtz4J+d+EhG3bKW6JtPJMQIJjHiyFMAJxp/MTyYVecc
U0kE1AnQE7Rp8k8nxu3DSrV76E9TB/4BWpubs5+FzAksnKuSOStlhKVIHgxew2HvWwxRFty31PjJ
3KVO20p9GpW2q3v6Oof8YgBBVb5O6PNHr6FCRttktOEc4/qvrbEQOrzDAYkICFv5Kdr0b9QJ/NiS
78pmQt81iyw8Ze7DR/IY3iJK74LxqJ5BLyJct7hn5tlGwp1HB+kdZLfWfA8QBj0viyR5Jad40DUM
nwEHmYaI4QUH67qH2GB0ULCKl0jf5eEx51sxzRVpLWtlnQM+bgtdXRVQ3jTNIkhvccbkyPhU7scs
/HD6n0J969M9RAsrAJPrEVMy3PjO92D9Ohrn/XwGJwYjCBDr7EBaBveZsXNAZuJd7LR9w42p5VTA
+0LPWMdFgAGupXNx0nuDeD9WB5MYpfZT94FH8hXz8Um5kCiN+tDrLsshaMqYsoLgpOun0SguYP9Z
zQ4QATi5OMkzqvj4xSMwQyLDY8Kmu4se9Q9/NvgKXqGtjfinxlvpkJ2dw7pVc15Iu0srxFXUE8hM
q6T/1Pp0HcbOQQYWfflRiGuGZzCyNkRbzuY8oAeoKJP8qhHrlWPYy8RsH/60WAq5iGusbsbWsVuc
VmYjiPGKTwCZ4LgPzCq5WSEweOXKM3Zlua+oDLGaFtWtZT2WI8lI7T9bfXjlVeXblLGJdH9G89dM
Lk53DnlwUvZ2E/JV10FvgaXVb5ktUl83zhPTnfeqkMco1K6NHR5Lv/suCz5zpj5Tpu+8CGYvZOYi
a59FzrVS6fkxHMad6Wv/Wt3ehl5C5holhs+fxWXSlYknv8TqmATnShKoJhyQQGRJ1Un0l9PXZh23
Uli/YxnH59nVd0cYy6Etd22DGNvIJtYk0ZuaBwRkHFHjTf9IBmBiUXKHYDBlZSMqxlHpcaqfgpHj
g/CIMHljdXyzI8BLEg7q1HcM3nOKFa37gSS/INUAt6jE26v3apFI4IsGpn8iblvb+4wFmBPlUqPr
EDDA3Q5Ao6wb/ssrIRA+rS3cT5T5RjDACHE7rKvtAMAGSyF35l6JZCfwOLCfZs1uTh9xgyQLAEdk
mJ9Vlh0avUaKJb70fHox/GGpczU6CaVqq+0T4R58z1mbPjc6VLuNY0fcjThwM4bzGhVfY9EG+dVW
i8tPFRanofOiRTemcBZmqz2rtRGxvDCHAoxJ++s01QG9znMQax0i8vBcsTKTGY0aynz8sWJdw+4K
aIc6vTxNFbbxiQz2rmCiVuJ79Faxm+DZgBkpSaVM0sn5JwXOJ2TkXun+6XF/mczo1VTel47zqmyG
c54Mh0ggRLcYtcSY1Hr7rGfdJk/KZJXk9Yfyq7U2Buum0086nMkAYRKzJfiCqEbgaiB7d7s3LWCo
1nTOSlSChBFeiDywiIzO3WvpAn4QGQPCDhdIR/4CQwa0m2amPuPGc5ahm76gimEg7xTbuKo2fkbM
hwp01F4KU0eU5u9pAKHFwg8qAL9rCidpUaPMtxNa0Ik8Z/rrk5D5Q2GrzyICUXX501TwXb2U4jCe
Vg0L/C5qbyb5TQPVYDgSoZkxW8Iaq8ZgX6a/fag/ekRpTe0d8zF+Jy3mOTaMN71v9wI6UDhnsvQa
m0UJ5svU6qtRx1iuY5hAjh9ti7o7q97e9S0XrVu/NZPcdB13zOAy8JW6/psZSEVNNTF8gY1oidle
cm1H52zH2cWNaeQj8WjNxl1ELhaYRl45AC6WZbw3+YMMqp3O1q+Vz2DOOJ3jy5ThxuS7ZEt0UGW0
d7Ea2d6rYtguQrjtxloRyGaIAdGZ/48xSdNEp4EpWBqdINg6XndTzZ8tJKI75JymtdPCbxQ+RX2O
u+tEw2OFR4s7MITAwTdDyLabpSefkdlkW6cOe4qWmU9TrL2ZKlqxXsqYkFac77P9x43tZw2Ft5PB
TArfKm63mOYVl5uVvxXaa0iasnOMg007IZOZIBgxJM/nDIeTYYr9nL7nrlqe9sI1kKkwuM2OgfUY
zWeBlsYsflswfyVHssfsF7wRe5w6YZeEUcNnO5f+dpa3JsfEiEhPzZpVXV1DdnmwKKp/YXUo3M8p
7PdqevAAc48hgSeOoxvxF3V7UwCoMBuefKijfvmaQV6oSr4a4YmPWZDZ8iUkjbHen13rFNFZiaOb
nIljTWFj1jQVUfSlWrTt3iZV6X6cVgacnQiGItk/uHW79DNi/pMzbc7xThhO/d011bJkUDePr8rS
QAUGLZcfMSVBfqLB2sXTx+h3L2G3CZt1zQorB9yGy7c2t4NY5zxYurWJVXoqUt49iwOHKQKtymju
Yj0GKmzz6qntyGXdWMfSOqrpKPO1bbz4IwQ10rDbCs82qsLyf6SuReBao06q5T14cocVRS7PUyLm
MT95quFXirsq5eToZ+FgVe+7ofvNcH/JxmY7BfhvXHqDPHho+/38AowtTsFbIM5jGwMloNg6/a6w
yX6MEGBkN2O45PJaon4gF2ZJ6NDOTd+c/lgEL868sTx1jEHkmJ0N3yA81F4Y+Y0F/MFo5LeexVtn
dkz41ZML0qZimuzwd9Fz15ax8R9H57HkKBJF0S8iAm+2Je9Vksr1hiibQGITz9fPYRa96ZjoqZIg
85l7z52xJupPc+BaNEgjslILFtS7W9C4l5hYZhOAnZheZP+RN9oPgMPcfIumpTbX8fFB1XBxr5p3
4HNLEmIBKOnBJKNCL+RPx/mpe+i/86Vt7jLm2l0qIX5CsHAOfR7u4/GnTXVSVVFI5v/Q6JgwwBJ+
Clnl7zbHKNCiVZ49dxSNJZEV+nEa3weyBftDMyzz8jkISQWAtag4JLHloc8hHeNoh7tWrUuoCjET
EspeFue6OrnargDuTtiLTQUWU79FLou8cYLMy0DLqAO+u3PtEemJdqC16BJ9WNdtf2xcdCfh+EwJ
0UXkfgzrMYSzZu157gk2ymT9VPfrgdiSieqySi8VF3+Xn1X9VhdXRwN1xIiVVtT/sJFASGDC0xuc
EeQI+NwsLkY5PXnWnktfqBVBya7GV/9SFK/4Qzy22JQV6HThkaSvHIUMysKnyUETNLYtvO1NWaAv
hQiFRhJCFcidA9KQuEkfuoOWZlkZPOeceRa7dnkYsuAc+L9NmgAbFB9ZQ0iVz2j4HgXQPDgDDWPF
OoiNLD1gJ1YeA6Xafsd8thgnh1KMoChvExIthg6omDnR/isz3Tj5Gtp7E7R4RQHhXgnMYI7p+Cej
8g5jiJrMl/pTX6f/POGfesE4I52cDxmzvg6rt9DjszT5RxIT3WJrbCfTAoGraQhnEJQzkMJ4vZzw
Epn5NG8VH460C3p8Z0ByhUK1IS9dmPWaNKdPiMsbldDmWejU4nTaDVp8QZi9Lg1jl4ZsgU32Hoj+
wlveMXDPOjZjQ05NbqS7MTf3lRb8GGBrq7h8LhsS9Drz08RWVOnqYrIxiUe225X+lyfMqopsPSCH
DozpZIcjfOOczSc/M3Z0vaXMk4grXN0i0R7dCW+WZP06ldFKSLHP0uBS8xAM5O4g8lpIlU1Y7PJr
xmfiue6pkeYZTeNaJ8m87keIhQ3ddX2JipksrdfmLEw2iVLQvhPgEnimOlJQiH/jyNIR3pnRcyaa
PdqMXeOmH30NWIm1VRfwtMXdIcIUD+PFfqsVUmZ/Yvhuzzok5HZJg0iBDta2iGtqpYPNIg3utNb8
T5pcu7E513dmCZ8zsrD9Bg4axBoVHRZB/vg2ZVhPj27BU/ETqqDGNbSjABGGbJQNjCS4iRGB7hnR
sRi7T12J4O5QQU9Z0OLvKtQi8HgIS+c9TWCKFzQWklmBUuLqmnKdBIyqo2nejUrygXuRvqahTxvj
Ig+MMdkmE45C0YHi6/dVZn5EqUDB5pHwSZ+zqPH29PR0JLVQd8fua0OGOSl6GQOTLiLDAPZrj117
dNEi8vp2FhMk32aCSlzTVrAHGIilUSGAQa2tt0i9C2bLYzwEC+kRLlc6BAE7YtsUW1wssB+yE5Ek
PeierS1Q+dPl9HjEjfKYGzWYOgVIh7wkpoE+YB3FXmxTRojY9CQjYpNKbWF6Cl4Cs8tVkw9IqZ3Y
WfcdHfyoodfPlaXQBoYWs1lRi+QcsMqjv8c1liS+/exME4o6eyiWiVlSAzstznUL/6qrUFlqTUUZ
0QApnKwwQpvh5HR0NscAnNYm3ZixHV/dZo4+TWV1dZzYOMRJwsvfllATpPCRGLVz4nRZsgVsK49J
RQbyOzGCQzy/Eb5Iiq2cfOs8xHl/NUpB5uo44OYz8/GWj714VEYjQYSgS68SqpuiGGcEOiughLRG
qN5ezGhrAB2rLD1f9Xb0SAyVvENENCEloLKPXeb3AboJwDErNiKXdKBP5y9ybj94gw0771pOj64i
T5n3N/uKEyYBIhKHYJCUc25bLt1x1OZJ/niqksxfKFGY0CA7D8Inm87l4LIvQioqzhag5jlcCItP
xB5fjNTlkZ20RzWxXijIFN1Yjcv8Ab0ZOwIrQzAvmMtnZrGxowmNVO5FB6kBtOU2SXdG0RXrxOr9
owR7tgOD0K0mft6FW/HS6pNmodMpwpvrzi1+YsBZN4LoPa8U20DgYVdLQzqUddFcLre/tZ84J9XV
IGWrBtlLitUm6IxubVgCCUBuw7yawWcEy8TbWKuR6ghFYJGphwvaMN5DVYJzaYiOVixBwYIZ2SkL
Zbdtiec8aSJIt0GsNNA31MhlDU0yHKyEcojFq+1X3QfS0njlTFH87nUNM9YCCYDlpfYTmLC5e05J
GoxMzEk67r/VYPo+yiEQmqU9sKpsJ1jIqpRY5QPxkJPm7XyBvpDJ5vhKbcV7lE/YmCK8S33PXEtM
HY0fYabMmBrnRH+PLJvA4I2j68U5Mdr58WFt6c95D3pUtjsSb8Eo5Pmsr5TG1k8JabM6AEOlUY/H
BmvDyo/xdWmktaFDbQFMWB3xcBnyQ82g/GwnTW15vZqlW+O4gsJDGxv33YGsV3MR6Ah2ILfF+zrz
y1vl0/eIlrEmNCscU3NMM/myE8t6tht8ssVSSheh8Og2qOoAEYaGfjPmrflo+jNOCXGnSKm2qYoY
m0Kev/VyEkfZoA8qGp4KVYWsIts82jZ2yBOeVQNJ7LZaq6oED5ZVvBvDRJhZSNrIdpLoHNJmhgAU
ZAlWGiZRm9wdZoVMC5Hc5GdNy/3ViKyba2FC25yDcgrNSb+UrSCBt7DYWCqz6381I6KSnExERJmK
D+Qoj1a7I3OI4MOMtX+h/+TuD7kf3PEfOvNzBYE+spxtVP3jrGfzglm5ACari7OPMA8sodf5X+xs
cu13Al6fI8ZSo99tiXGctlEMJBo+eOEYSHk4k+n3lXZI8SBDkengWAuwDZP+rmDnILKbRWcAzCv6
TSnwCxU3BbbRq81zXDrsaR92AzzJm5CfuJtw2o+DvrTqlwJRuYOZqhr5ZUG9zeRFS4WgEpno4owU
Rr9tMqGjRPVWiNpejehnanZB/16KN0PAVWVtzVW/5MWFUrA3XJfgUrS3HejLGKhtzIgvYQqMXT9c
KI/Kunmz+rdBfufDX23+AjBfOBYfB/xM075n+BwRaQPAmO3zybEt92LAY/FnyLPen+qiRLhMk+Ny
G00bnbhkF2PZBMFnwNTft2xrv9qSrKatJo86o9maKIACb06DIMjd1S2v+Vgwol6nnP9llazQaawI
6Umr9QDjUDSsvqEM9zrysI6NHuV5C8FzjL/0gFDl50L7QT6XFY/MfdfDW5CyHpRvKnjNhrOILn35
4RFiCV6XHHo2Em3yGMP3qHwe5/CW7l51G9mLHbatS9YQpdIfPKweaQ81GPeBh/KJk/tJy4hmimNt
3ZMmEdAj6sy9k6+xCI+Z9W8aPoTzHXEvttTN+nw+fc/apEpBrZjjxjxxLyQ/tJOytQ5RjBGUMYXu
HE27dB1zzVO2jWoIwXz5Pa13jcwZS7SWQky0MvxkJCnWfy18ThxLO98d1zNyklnVdXDsN66vhQGi
xh7PBu6cFtqA690JBkGWO/uijRiQ//Sb2YzGJfy6+KlP9rRhOH0+nCKFPWPge1hrZUqWqY+Ypnnm
nMNpS2SYMDeAfAnthnEBHDMFitNG6BhpYvBOyfzZaqpdQzRXoqODPyXmt5tcfOtDd4mrOErnX1c/
56bxMpXMiYng08qAD0lu53uOpoZAIbRN3IyUJbvG+dJayVaDq6PKd372400RNvHZOKo2cfo3Zsi4
CBFrGvHoi2tlTYhAoHyh25htLGzkYSI4JWitqulXbFQWDR+my2UAuDfOlbbhQgARKWSBkKrZTlmF
gvrUWQdseKQSPBFZmOE+WWV5S5S6IQ4ClIPvsuNKwPj6ECo6f1iWNUopibGkIfA3LzTKJKwfWq/v
OJePaTSz02pRb2rW2f2cDdOaK71nndPpycHUT4V9DZkdjnBXWdxGtrOMneazHjHPkjHkPwWgjhyH
NYqNznvELsYaOyToXkARtpu9UQIlgNWGpSQdK5AOCAD30Ed13AhOi/GGCAXmR2icYcjL5sNjn2kN
+croEyQKSAdjSixr4kTmivHZ+1pcpp5I36WHZzEazX84nmkvOngkhJ62JMqUx6Tc98j8fKT0CWWZ
Sbfq8SaWA/itcdRpRHW0NDXyRKhe0qf4aZhC5DtNax3Qe2zGbbCjDV5FLbAJF3GJADB53fycPENx
wYxK0TiqgSXnc23Mk0aw0URO0NPWoDJ6o/+0atKmajSyjpuswXz6az+z299CtL/20FMrxcPGCJJw
oQX6dzk61xF75CINo6NhBkxwbAg0rf4e9MHnaLnbgSGKxfJZeHRBOoYpO/9IaOZ01/2xgp+g/Ru0
SwSFXKvJQ5wga9iwuJEtFh7Ifh6jDOv3ADc6Ja0pxgbVYpYdZ2U6rQvrh8a46umwMAIge96iNK6k
GyY8EYIKIsYTpgFDyHLny8gm8BH1p4AwVpL3TQkQMzJkVTeDfhLcPhZonb6/y5L0HaEBJKXnLQJq
cHkqquHZQ0Cs9P/ZcRz3tUvwnl3mS6PTMOdETrgeEvPHZbIxRPu+NG/FPMFqDA7qMLg6OXzbfmsQ
JdkjOvNvhhcwuVJnjFuFuZYaWlukRAgidwmB4p58qAw2QUhqUOp/dwYBuBVfFlgnq1gOBkCULDmk
URWuQiKM1/mACniMPJRLaBhki2Otn8hoUMDw67dhRLKc4wNu3erY6G6MV4mpuUgAgeOi5U8HOZpt
c04b71NHOda/PPucrL3kgOTKltG1ybdeS+bJlbqQCJ14A7zqs+4EpCqVfaRGaq1Y+b3KFhSYg0x+
Wpe+6paFeHCzk4DRUBTY9SPin1/VflSsIlFYS48hPwyGqQn1Q2GQjuW0P5wFr77Hrg4tC/sr/JnY
0WWO6tuy/GUNt7ey/0K2GSB/nlwP1VmDoH+YIlSwE+GrLHvldMz1N6cA5K8zS4fjwSZR++egW20F
MHdF+IE5VpegwNacete43XjOytfgkq8aq0S3XNywyAB4WyfdNh2xcGTkXvULATXGM15cHVtMg2qd
4Rsj4++UkM25wR4wuHVN9tRWxz7ZasAmzMhGPostQIlT1XPx0hyCg3n03pddj6s4qy+QecBxFqht
4y8F9iS2s0spjLc+0JqlA67Edpto2Vrlx+jhb8OaeHealga4/DdVn+48xSxmC/JfNIplm74WbIZy
xq0e71MdfrcWcvtsWvpkyHs58zDsMoxOpoRdDaZL5Tm7gpyOnuARv4kR2uGGatFDiyg+ds1p4IDB
ZIx1pgvBMvT91mO5N1Sl2ARlwKRb2qvW+Jx47ivFInnM8baF5D+Dn+XzQ/FbJZsJS4oyz2oGtUyC
kvG5skg6JR8Gh/Y3qEWu3wrcEvoZmT/Cyb7peShXIV92or5N9INjEQC6y76F/5JBq5wn187PkAAx
ncmswEG0aBky6dOxWzj9nr4O0MVT1DIBrBwMXEODFyIgh72lkap6ZofxwKPj1/ximTpa2rPNTVKQ
7uXL6jT5NNNBKN8GY1ZoONEpSZPDhNfOrBX4ZhTgbRwcyoqL62Eqzn+/JFuW6wJUmZbMv71LQC1q
L9NP7i6ZDF3MkYwPQmccx6wS2FBLtaCDv9ZwireILrAWP00gbCr7PhrYw3ynQAvmEUmBDZJl+tgt
UUsvLJ2ZpnYgaThloKdY33voqKMco73OQrPV0SOgBCLTJETdkfPf5NVtaMWekHSCTDnnHfPh9ddW
3xRsXzx0rdaX6xG0fmUlzFZoHOBdQbMijvEtY6xSkjQBLnUPUK3eRlBAKG2QdhjBXPGMnKEpEKzG
IpXeyb+dYWvoDwTri3DYYn0y+n04PZv6e8GrAgB32sMtUNW72+5jHOa2PKFegTV4M619qlhSIlNw
0XOWcUs/RGdX/nO0u5NdO+sR1RcUlHW+LQVvefTNRHgRI7hsOYmDuFnErX2rPXllCHLAKRsTyxse
rLY/G4nFFII84JzW0XRvAJEDFf3rivhfX4+vHTO/qH+JSvvDyIKZFePBmzRj960fkrkqYXKBUTxC
MKYgh7VA7rm07yPUmK4wUbo1vBbqzs6fUqp9U/LgBljaWVkDqImlts3kxcFhImgZYVLl/ZZbqVZo
YTLvueiJnAGVPjANHdWDwLwwZKZ9BMEbgXZ3znZ7LvydaR7GYiet14p0KGE+BmQqM3TuRPSsW2zJ
qjXaU6c2Tn4Msb+Om5DFqb3L8K81Po4Z/Ubq8laX4tQ4zpeVGbgae2xFFQZqyu0DJCBuUy1asziE
pgdWQ0dZFASdfjHySqyUj/zKLrcJkSSRJwKM0iMCCv4VH6fN2iAPo5Yj4kyYUdqbGYJCZ+jEaD0L
YCCUkhsgyYy/JOGUldlHMu2kUb212otyXiu/fG6j4jEWrNnQFLQeigrVG7A/3acWdwi7WXLHT26z
z6S5FDmPR+GyOhMRwjsAJRljKtXiNTU+8yHBjDhcEvdSqjNx4Mj3uNbQCxvaNrVH+orfvv0jzBvB
LbLjyTmn8bpCfGQJ1gl4UucwRh3FXL01+Buo7NR5lFgCPJTHlN7iJQklcYfSR1/TpYecmIVhKLY6
EedFhJQoL49u7b3HA/G0PdYoidZraMvfWFYfuZnt7aHGiQvsjDDoe5ghZOWfzK3mVcbqqma1RWnd
u3Emiubr0K8yMiXY+wuwbPCtIrHTw/RmSfXWMiSdcs6vXj7raf5S+slv6XgHQsU4zhv91+ut51CR
kGf58RVD8MVAhOv1XfZCMtHKJGrSJYYeeMRuMkzEULfeebaRxY4svJrqAH+2ba9M1F+UNBcjdUeC
ZbDvxwV6JAoOuI/1qu6yiIHnfoi5TNc6y9jJmBhrAZsObiOb0Ti2156xMUaKG9lLOGAhnOjgt+nk
jZCvgIwyJwq22kQVRQVKu78bqNgiaM6JZ2/run3k6hs3zLbGv2jddU7o3AX2M8vQsR0Z6AbKyTzz
bD91xe9kbwaBsE7dGEKKOF7n+qmCkwrQa4x+dApfb6IbIh+rzX9gomNs29UOTHlIOXzXZJxvOxZP
PcuRltRGdcidekUuCq9LcjYBw1CyC7u9mxZ9sqZlZGemJssoFQ24dTOC7MU5SDhYxURZYWzbYBdm
R1DwEzoH1PqjT3+W1UjcIohK01IaByS+iySfKKIqg1RtJkqB+AeDYlH3BFdU+osN0gcn5KKJEAwI
jPt+5/1ZtvEnZb41XXGvkX4ETUuXIzXtmEzOe9wxm0aYN/JfOSOStZR00AIt1kl2clhI5AqQrkd7
7ZDEXeXGs5aF+bVofnsS0jKLOUROSGkUT8/CPZXlaYBWj1EQOSnU6ZqnliUuG4i+bXCMPcRMnyk/
JmNl9q8GPnaBE6nkjwKf3eAPNAp86tSVGhKQeLYlYVONhmcXGsVMtWhXNaHKOEdBF3cDH9W5mas9
uLAA/CL4Plo8rio7B+/2zP+niqZrO+wzb9PiU5kKIpF3Ae7nxgA50p3G9txbd4QMdCwkFN+z7p/J
1Cb1Vy3HeMk9HFT4k6oLF7Hr0tGBBf2LExaQIXPHoyQoclml/pYkupACtOnZTc0GzhHrqpW9+ZhV
Ku3mCmDgcz4W0DVm7sSR9P3DxP2A0wGee7bWwB83DdVfDH4zPxLr1DrMwOINv66wllYFQ29NYrOm
DklxnKZFHbya+q21/noLc9I1H8UKPKcXbSMZropy6SBinheFINU9Y62n/5ARDzkO0o2jvoMhwUgG
ACV7BONzw8pSRytiuAdlgJym7Ipeentj18uuas0np+avWhqiou/WZYlGGxC9cuZe6EeT53pels+x
xME6L0+8/KH5KhH5deMddM42j5ttS7uZJFC2/RVG6i15V3XxwUz8VgyPutnjBwkpoazqRQ+BNCK2
0J9rZ6f3RDjTEBcPs3xp5Z7Zi5pOMZ8yVw2cyJPpbmD+OVQ3uXdR3lmmA0LzfT+7+/EtRE8dAZM5
8Nnk6pKuRhW6tmzME/hYgwpoCzdSWz1shIb6+yS3RgDc90PlGyv4cLoPEWxSkFigZwg5CvMN6YNc
NxlMq1cfOSR5YSNSrSUTB4TUsz8geQlxBFC/0yCWW7K4rhbxFk2ZrhPQQX2zcTyySbEfh/1dK58d
aGppjnYwkpTPnN4ENZWUmhM4IX5JnqqPtLNWOml7bI/Ud5ojqt3wALJJQQ03iRO2Jcw4uvM9jps4
uYFrIdNHJ4OIDTBn/UL5O4u6VpNseIriMiEz6sN20/EONOYO6jaLPNTfxLrT/IiCOdWcHKUvlYVv
w3mLInM/VfiApksVcofNDh2FOs+h2zzoLiJu6GlMYNWGzQpBFs7KMijCLg65KLJOkYnhE2zXsQdy
cDrprgKc/D6SeOCZNVx85xIZNesw+aoTw6AeTfIajP98ZkZ1sUu7Ty/qj1wu+xKpntXjBWRpPf7z
tHJJ9BflBwF6JFEpDw/USFynnhoPOrpzr+l4VPBlmdnS6omogtg2TZ/e9FYqRmnBlw0LthmSRUVd
inzVwV3VTjPnveTL84699dqnd4ghcw1e1+zPZlU5I81mRPw6UR9QQTqNd3ZZi5YaMIfBRx2RkDqS
aBb4ZVrNNFxV0QuBYQ0yJgXui9aQxQpJqeEyx+XRa/mOChkm0trRSbGg2TByNBjHxjliSNToekZx
8eNtED2Ug9GO1UmXBpuaRs7qwYG76bdbICGzvaMGD8fPUb5ORK14+rOkPWUHSFCjdS8m50tWDExL
cw9E6YziDC7Ci1SvZQQmwGH9A60QH4w0rjDWnnzWV3LYAIu16JYN9pg5q/2ENChug/iQmRwJDlAm
B+5pF/+5DC793n8zpxKgqd3dzUhn0oc3eN7oSPNEotG6xUovcBtn72G5R74MQOO9KE69liKecKbL
NM652rm6DD5T3C6g2CySGsxcj3SiNuYEUsH+gXET8LllhlUuycS34UL+yz+MGHkUIB8mecMymr/x
GAp5/heHb47d0aFV167+seLgo5b1P9XxpqkIoGK6KKzqbNQexLUA5oM/75RyRvr2xe7HeyhPHjHw
TSu2A8j4DHA7lOk+N7beQGiJSyUw2MRJMIMOydemeTuEHO0JVusg7jcaANEi9Z/KCC0AAvWOJMDi
SbS0gDtGlxj0zHpjYDyW+adDMILK1hnPJrF+TfCX09nZxR+N+1PF5RgSDC+tZ6W/Vs2KXKqyujnB
hZH1amBip4+YfFkfDDGgIOQyRvwvSl7FcG7rPbr1rVmly6LcJNSCCcQWOrjppsdfpf4aA8jzWEQz
uTaH3y5g2fHeV690w1V+DxGSDnMN9YaQLeFaFQyDPZ3CuvJXlWeuvBiJTHAR1BkFbk8Tclgs33Tc
cmHx4ZofXOFR/R3p1aIDzT1nz5hz282gbhxPUOJRydXXktuqi24iZdedttD5EBbdTKoF6SObZvcO
dZgjarAxb7fjU9VFR8/N4Ofs/PY9wB5sVi91UvqsXbWbQw5oCC+tHptlxAM1rYYoeCcHcNaeoD/M
3e+idDAEYhhNWqJjgVw1TB+i9Csd9BgXizpoTA1q55pk53KCBwCuMT06Ylr16ddIjHE1nnCqUnbQ
wXr3sKKJRkYedvpGcifVpvukuc9GxopW+4gGaLXatw7snPhBnoR7THnbqdcMX8UU6ItxOGfpyxyn
0gTADAV23eEeB3+yYdjg4OjM/7oeGSxQI48FGas5xojaO80f69YmfsQTP7N1LqCfxYLptDK2SDzh
yBCa5j9phbFwSY9uP0Yab03+Kudf6y0HXNsjvEwSK3PDvrJVJZyCswvBcxmz0RnSZTlgv7a/I5h9
Ar010B9m6NVKaj/ObNEasf1O1qGmRUMYaUEE60a63fwysW22AdkFfEF+Rh4w/SgXS4ACvFPuKk9I
1lKbPvlneNj1Txjdl371HKcfgfNsGPdR/6LkGoqD6u5a0UCxgCim/zoteq7x2UAjBObkLFmKFX81
3aLSu4XR0Zq375Z9FRWRcp55MBtASAHJImC7YMPv6na8xuwyJo22fhMHm86DgkzJuHTVe4aiuRnh
5ZmvIn8g3dbdcx4esUv4xWeu3sfoxXH/KsSCRfQONQQ4k04oNDWa47NYnzBILSPVnKP8x8gYlYGz
qh4p6pi++8SVjj0GHZwZQMlDjtGi7QOex3Ni+zCbRcP7cjBwl+BgWs66nZTDOG9cSuxbVO5t/JgE
HQ006YCGCAiP3jXfXHokseC9LuyPwXs3fRiTFhAl76mbDDz93alox3NUtF9IrLE5wB9AdeR7tzgi
6lN1h0S2aINIPoDM6bE57BpUErRI5TCAG6DOQc3oV9QmD9XvNBfosl3us9j9TFkAmhwzFC9YM06A
aCIHauZFy+JThBnXgmQTWegA8Qnp5FLqNfqUXy36bemhSf1LuP64133zr6MWsc0NhjcPoFCAfYek
vEZQvyMyD3x4U7LfmC5GOmoQtCeL0mEyS4+AdHPIvnR3QvxEvLBdLFp2BANTEsdR27wlq9a55JF4
bkFljGxKneRu4fOxfMJbx9849JZcrp1Mr8JBuPDbd+dC3WzYo7MKIkm/KHFIuEGWznhzir8r1Fa+
QjO2MPhmCqwZA9MIsHIRbxe9fui+i+DhwzssooPmf/bBS9KePBaONCdM/WDkqvGejvvC2Cl0Hzr+
3BAvZBK+2c6JdxDbmi+2UIo2FsvkOkWrih7cxnwjS/cUJXxFhFC5ENEBzEZ8AV1SHFL7txnee/zy
KRKdmO+rt17Sfj8RmuazAEUw1boKBwOLEe8UBdCIDI55+ijtLWBqLPHTdz5qyldXkAXDrhsS8LrF
d6kVPs0uejgE1JJnEg/KpreWIt1P0Y9kmB2VZyjxA4INHUc8K7tlNfgro8EdU3+G7NGqdLrGA9vI
Xv6T8BJ9XszJdXZVo5/CERpCSeQ4rs7xWtNg2WvCUeGuziiu1NjHqMYnIFUpqSXCb4+6Q545uIwo
gSoIyKaculVFe1wXA7KpajmChKm4orrsaqb9TmB4qbStB0dXUoqHg8MbzrXBBVfXw9rwlwIpQDF3
qi75Uyj9RHFvOnhKEstIt4wkNGpIObbwGD3lkKZmb8Gf1SYbX2hcPb8umTSoPlPWJN6V/iSLP2r8
+h5C67igGsIEQNbQrvJgcSpUzyWRjsXOUXRKrAMruLlBRzdI9xGghsJqExbbSUfGjC4wY/+UB3CP
3huU4UHVfGZqGybWoinkq/CIHdH8JcQ5DHDIY5maF58dBoR2YxABVRJKXQIFGeAMD6tMgwAV37DM
IomYWTWMbjDocgkjBVrm8j1JTSx3vBfYU0vqi6bQ1hEMZCxFfswjqvRDPGdQYlswyeCs44PFSNPn
801G71HpPwXaea3C/xhu2H2U3jHGONnZq65nlEgog9Wy89vGFco5FwzwGdHIE9zKkYmNnn6mwxUi
Qxius+ycqC0CAc0jBtlYZDUzBvv/fnlyToaLOa7Jd1ZtbyKWrw03pke9EzMDlZ+a/10xhsW90kDU
tmaYk35mAINYqkp7ICAEif3zIa5aM13vkXcPE6pHyZTbQTnTUEgHWnqO4fB12x6FAXvzbEhZ5xiz
ppSVzS7CDA4v9sn1fPCAck1bD4XoS8QfkrMtZNwCsWUTgTT26bNTQVodhWofE9w8z98bomQVLfvw
4yJV6BCyoYgdR0pYNHE0LwneVGAzi6RjfjiwV/H5Sy6sZYfNKJgZTTBrQKg38tWF5mPcRh6ROii/
puZfDZXea1L8p5tcflVqDwfx2SjfKxaBWf3aZj8lCSGQWR1+5snVIKARi9KSU/HddfOTRhpoGBH/
oY/rxEVzVXU4umOa3DO6WkGCjGxn+Uu906Szy/VsjePkjvfpZrQYU7ybJJrJwSIaOTpOWoKDZpNe
dnHVKa7OE5Z02WcgLbaYoxcx0U12722UfNO0C3bZQzew3XZe3QoMBKVexXOfMKFv/JhlGx1ijxdu
DueoeRHBcnNBn2xr4xuvZX0JOK6GS8D0IfO//AhSUTzsXHENzHBtkNBiUFUH1lpTxEj7SwyBscHx
Tm5nwzlQYaQpOJ6K9NuPH1WNGuw64vSIpkee1DufZUc9kYtHz5Ohta8szv6vQUeiB0Y+49fSu9+a
yfXQXsakW9ckHLM7IRjJ25nBpxEAGdZJYiEjBkhX1L50YPxh3FTShiC9c6ofiRkk4NdLWd5mYDjq
9CWoTtmAxAYDAuf8ZH9p9kyee6l7JNTYUc8ekah6c5sAxxrRn7T+LPYyHbVoaTD4/HXK3zLeRbTb
MZc8sBbCObDUEuBU1cfGPJSwqpP8y+XYjUhJc/+C/LNyimfQto7/sPsXWFE1jn149OPeZS/aJOee
Q1Y8i+k2CnOlAO5rW6vbWvjxPZFtLIpPy39K1DXDWNiwInTkGewic2HE497WbnDxmR+leVBDd6gZ
oQmAmx6SBgY+7Vn1p5ChdVt+1gQrQEtU7kcLB7b0SPzbonw1OiJmNiL6afsvj1us126Teq48ezmm
DRBCBY7hnxZRalsQ4yvrXA9gawa4zdQxEB1RpqGyjat1FcudTBHRgd1kYGw8uuwCRL9C7Zq1PCrR
Pam/Suj7BvPjBnZFR5Vrosclt/g7YRQ8R1JpMWD4/svlbbOZs9jrIEQhuY/kd01U+ZiQsAheHrXg
oRQdmvkBULvY9QyBmZnv0vJuQ78NffTruB4q0gKgOpToLRsP20jXLU1QDW64slPeseFJTQqTBasR
UmC36EvIc9QEmkaUS6yDseckDzlzvrZWeElxDOLANXPOsHmcuiWmIwxWY4rNCSWebizQQUjrkdTB
k2ZsAn3JNIanDLYGaAS7BSnPwLLgac12qn7Xx69sYL++csaryLbG8M69q1tbdNz9iCXuqarhKcAe
qT26wtZ7QpZMgkza+svYLX8ylI9PFBIKbpVtgArAyFCS37Ur/V0zMkFKJ/rJZouWuf+PtPPqbVzL
9vxXafRzE8OwmQZz58GyLFtOkuj8QjgVc8789PNjXWCuTQsSqs7BQR+gq8Ctndde6x+U4UKQn3JJ
/Jsg8GLJoPwvv/mgTWXzTYvrE0lFbgoXwIgEduYu8/jGIoviO4VWIjSoyytp4Obw4Tk9Den5kH6i
1hzpyAbsEsIMu78NqpUIHqMGDNZ1aWPUtm3Rghjwa8y7BzO/nwKXFH8IIs4+PZexyaKqsmr9iFq3
j0aSAWcHRr+lQaCOZRnfo24hN8Tm/DjXzU8n6Wc2ElpIEgCq2n/0xRnhf1mjFwWYf0qVmSh3QLy1
u0VTWkt8gEGXYJNGqNJNZSXcGy4Iirvh1C4WTY04JRKcGNHKCFL4Y3iqN1dau9TkK0TSSh9yQIvg
xgWAXcQ6qdtZ/cqLdjp2hPbVoCJe7eJScmNulShZku4KqR8Wyac6QvbdSUO1maqQUQpFVx8oj5oI
j98N3bvuFSj2bV13ExkPlb0bQ433De80+VVF2TMZKQ9WJM9y0OeeZ54a1otEXXaSwxilF/wETzsf
jjoZIvImAPnR2bgJixdB0rSXQD1hVm5gJRFrAqPBiAfyJG/P7Ic5EkQ5cUXMTLanevWEJPht2YMb
IxXr3+otuXKxjHisIvoJDhOycGStJI1nF4l7jyp9GSBwhnmv5CdLEwOf3EQkQ1cvbNWZ3lDmvclk
tFApktG+rEQPleY9i0CAXvVmRFL0DEDBrY1JsJBLLvmE7IdNHm8Cfmm3DXuxBc0tyDJHCuU88ay2
74m8Gy1yGKTTSFycgrsms2mjgY3j32ISgZDVnodqtKNYc+4O3Zqa3tIVV4Z6V+NvOFT9SzmuU2qJ
lgKg4coOSBBux/zWVZVVnXmbwYZanOhLCUp7tTOSO9c9V7R16m4DQU/BTZpvefucRfcylBrVfi6T
tVe9Fcpj3WXrsnwx0aOEBaGSuLbtz5DFSkhmejBGh5OhsIGNvMI2XBMwkv7jxZoUxSYkJ4y3i1Te
17bj9w4oL3QEZITbOKGMhGfhZpS8RUUloVQ9WKrGQnafy4jUEnI4CQduiQ5JLMFZ7XxlFWXqZW3U
16iTLqqg48eDM07gCjVIoPbdI7iFC7TiboyRhKSunWvT4YDoNkbiLg6YbUwtB6lvSlPMC1T/k1i7
arJbjxqjyiO1JizzkGFo4Y+CdaL0BgfjZGKualT91G05Psnpk2Iv8Hw3kEyGRAt1YOwf+36b8ooM
fEfY26YmDNKBf2R5tWjJbg1k3btopYybSHtVR2zQcOEDCAuStiO+b9vqLGiNdQWRpeZANvvqsm11
jB/zJ8u+bMot4oDUKZviwpYqXM/eQgvd003sv8remx5sMoDG/hlwhhzj5Ogd6UAMEwrl1feuQip6
CmMgOmw6xgVaBuiLR/j35MEGJaVJZL3xINL1wQ2B5Wh5wNSfqP/Cf1VO+uoxG3HRkU8k8zXst1r/
a4DuhpelkINFxFDCg79U9S0yMaSny1ZaZCa+v0lKef59VN+ApJ+IFMcK/dTTLxPzNoT02gyXYCOo
YEjDSgvP8/y8ky8H+X2K0F1B6g5kZqqeVR563BUqUgRtUD0j0sr6NgjffalfRQXFIW8deg9aszW8
mzA5K8gNmmApDfm1GKnJh48FDq41sJZMuwrCcz3BQ1C5K8jWDJVTSbB5KAWGxnNInBdrGKLca1Oh
ZHqwl6eG9wxY/rQje91BoECQCO2mYqFEKAEOmDk03VnWEJfa5dpzq0Vl3bSVuC27J13c+vKwwKXx
rDTDp7K5VsvrzrQdicWOJldDrZHMM9HACjo6xguJig4S2OnQxYqYGDOInjNpoxow40fQWxepgiYf
YC5dRV202UjyI1y2QDyONuowlwUSasFF7N0BC1eH9zynHPoi8NGMwD5kMoiE+2nxWWDUjfpcq3cR
0uTVEmCMzVuvxlUXiAU/qD0RkDtCNLCIVhrEf8oRb0dPnAKe4MSK812iXqm8eFOP2/qiKO4U5V1u
eRCTC4AHFG3i8bHRecVnL0NOee7RTzEMtCDEI/ZuXkz5M1hZ0H/uau6vgAxqRB46ahwTKm+nLmt2
T8mLRfNQUQOul8Bkrh3drpcq8cbo30x+ivK4RT+YlyoZ9WSCLo7oTebdvZkYgN7HMzMiWbYyZMHP
2NghNcHkXYvONYGbK+SmDvdUf90SYUZ3BSKtQ/oR1de6+qAmT3px0/lY8tz73YAu2T2nL68B/Ofd
ipOInJz30qG3G3grA/NUgbxtwjKGLdZdagg0UdABH4swNNjZMsSl6rTu14H8Ula3EmAoF4ibofwS
5NzjcqP4t1F0SxgueReoqrcqQqBblIwQ488DwimKp1iG6+p51DzJ3I1+ep3UT1zOCoDpEfDiazU6
ASoHdTBskmFjhTdIwkc+ZwQrPlnLJGgNtFG94DU2AwQ5vbNWxbXKdkr9VuWQias31//ItadYXuXK
W0UuQtPQu2ZrqGDaeDqYHQ5dT670Ycg7mUJnEV2G8pT+OokLZ7S3eXY5dL+8qagLJTVU7yV/HWEW
Vum8LRDagoEaY06KFGviUP4lOANGa3gg69EqJGtWd+OCghpOLhgyXhQIz5nNiUK1RCUHnJWfpSD7
gSbFOsw2Vk2mzGmT3SA/xIh1FtKnXN6rIbH4lHF1CUeVX53YGsUZh2Thb6PyLVI/Gtm4GJBlLnNY
wOWVic51/2HGHByTYbBMWg96b36bYHBi2DuPYlzcfeTFVTlMDNnzHAjhABA5t0NApxW4Uiq06P4X
oJhIxtx1lF41jeJ2bxYnkHJOY0/g0hUjRqHdqAS/dhTcBgOBmad413Ybb/CFWWY+IO8A9NggLbF3
WTfTYV5nl/qgnqcGSO2xW40BIX7KiWPXw2lsOZ773AzeuibDKIXrJn6SkwgprB2upxMJsPMccP8g
czBuW+doTTRAE6WPgOT/eJGgVV13lwVZYx9jvN+xwq6HvJy1p565dXOo52dRnS06MPv9dS5hPXSN
Ax1GV+ReGjCRZ+24Bf0IiAJJFwAqpBkTyVu2gOnHAWcIOIvgsM4G+Soutr515Y2rTF+B/88AZw8R
6GgZPkoMBthMfXika9181qG824O+sOoBRRI0ETiM4+uh4+KBTf4x2p+FdBvb975+kyt4JYZ3Gnn3
BLyHDoBVxjiwUT1oOTd+vDNtkEDFmabIF9KwaQmdPbJAwOuEqpy10pXUNPw4XAFIrNf5fam8+ClA
g1UyebR0qwJY6lDiguZxF8F6pxSNsXZEdachTrsZC+qcvxKKBRoPupaUtuwvJv2GWq4ggf8qCA90
fldKbUy2Y7iCrz5saY4ZEyPTvr2QxhcpuEc1Am/B7jQDpqKBxfY2IRLwGohMBNK85KXIdfDrTp/r
ACV+5fVDr73kFFugrEVQH7X+uo1+Sc2uKBBuW43tlYT/G7ltw3sxmusU3ajiUu9vu+DVJE6Uz/uC
gIIEQ3Op8yKbtH+Api27EYmStTLetp5+5tvxqd2g4hEgo8AJlK4nHxpBysQdLr2U1Dv6jCK68HRj
bUCJaAcEUVHuB1EKjSLtof5aJwVZ2PQKjb3Rfwm8Tc5RLdQrQYm6BVNPFukkKMhoT+rP6xicUZNQ
I8oogdpktXdgwKwJYVnz72XTn3UIOgn5YrSwLde5G65H5VdvnVVoyYEfJz2wNnDGcWNq+1s7xEbc
KUbQIwEIi1tbYFv9puWvunvjh6sQZYPOu3KJRsFfifA+zu+k9hYwPZ/hFEczeUCmk1P0PRDGsuEI
j7DllSaqzUZ2eaYs6+7ZHS58/9LPz0bpusdACiAuctQfFRggJUHZEGmhEM5WtZMwGBDjtRI92P6N
aXJqwMqY4GVGufPdC2+8IsbvPEjRpzyAoxzwaYNaPeI15NEBeo3SeduRM9WKpWc+96RgJUSi8ve8
vvWR8JLHh765lvJbxQXzSliUbY0cuMGVajkpN2E2gICQrqICFxF/N+lbSSTfIdrm/Z2r3yneObGr
psEihlcr1c++escerfX3keR47tr4n93IYI8T/ZMag6B8Sra2xLDOD4GFbhAL8oNhrUFaNNHJ7VbC
/GCopshoQmdhYiPjIhf4IMmRxOssNOFQGJlO+ua5C18NfKEw7PN3nfEpgTuJ3Oc8w6stehioRcqA
pnTIfRrE/R45qxhGN2op+rtsvZVIxkYvpWh3gXgt4pQXM2OMRoHxS5bvYs9/rip1Efvcl5FjK4/g
EVcCB9QaIWD0eF/c7qonsavDr6JG0GdnBuEr+cmTGDUxE+C2clVqz4JlqpQvQtQfka9vvEac6uRQ
YA4hjfBsG2cj2geVjYolJp2SHOJbJUP76BYEkesGFXjF3jWMXjOVJt2PyQ1Pku97nuNGcamSFE5K
73yy34Hq5ZpXeUf2D8Pkfh2Zl0b/XsLVaEaq/5hcD5Z9Tt6UWG1tV0/W8KmoW6CN4K4XFWQLD0xK
WTmxjlT9k9ysfMADJY+YACCMQK8zTZ+sDuVf+NBR1lOJDSEhUlkzl6N2p+EC7dW/yCOWrN0MGmAO
Gb/4FLxAQR+cGGCLqAVeDMObcLduFy9bEqG8U08rzz41II1ry9ZGw81YJv1t2vVvPeLgWvAWmXAC
yNV5CU4r0YmEPZgd3ui8/RTpEvg5WSGeE8F4FfaTQUh24eYS2a8nd/Ly0l+0ZB0rGopl5EI0Hj+D
vPQA/OfSJ8rYCic2tZa8JbXjYnUE4aBIF1RedUTSKuQ/c/1mUInBJy1GRIOiXzlBaoPNXsQlNvYx
+NStDtADJQQ/3Cr+WgP/UZNdtvy7fjIJgVDVKGRJCZnJB5io5ucdCGqCctQYkdSizMHrnSI3lXFQ
tUtpVHkqPiWJ8WIXxk2JVEoNbQSUxqnAHcOnDEG1JI5e48rCGOBaqtaV+RK7N5FB4l5aDwxzEr/8
LsH35UKHozb4zz6M2ILCkk0Rv0ZZ15zeaxLyzspLb7rrFgxOyZtzRCe68fXHsX3K0svBc4LwWpIu
bOoBmQH6VAFz0HWk6V8EumK1X54Z/a2pXWjNqmGdGNWTqm+s0jGtCdO8TfL6VM7hDHZwgS/zzoan
4jSlI4K1DlojvwwHnMU5OXa9em9XK1/Cn3Ip0FmdCIZ2fm6YMu66N/hOBLgoo8pSkw+FR67ft9ZF
nyFFAkILIeeGuyovttB5fZI21fDRW69a/5CF5xpk16JNoBU8B6jYddVu6AjmPezA1yLcWuW1jNWz
tWZiWmownoXoAe8ZvIRcJJMFD20Vmgda4pPSzHT+xOTvwvYOWb7Ypvzq1NPe8SmYlbtcviEqGtp7
Obi16ETCO0fCO1tM2hb5r9Ag+YvrmVu/9rz7ZAQQS4u6e32m51dTnciDXfVc+q9+fVujg9fHvHDc
rZ1E3A843XBhJqnjt1slgEtg36fBZYW+JcRbRawb93LUzxUD4xTqAO6rKN4s7RfiFGzo5wBNddFc
99RVIiirOhL4GM50OdVVEjPu++SVUWafVf+poIGJJ5NtPvggINNyXAzAyG3vXouvsvaBSN4cn5tk
K4sniQDA1xwFEvDYYqbcIfir/vLY7UO+tTmOJoZGHyGWb2L6AmpYg6QpBvNchh+UxR8qld2ekpu/
U923RDiWt0m6K3janFTornhOrlwJm8KeoKoXXJB34Ak9PXaClALGTg8/bPtG15FF60HOXgrkx7To
2kjWRIsKMh7ts8CbqNeLU029tD3EoT+7kOu8vasN2IFXBUgomfSE72Fh2b+J9smjGFfVN3VNVQwj
01I+Nwrw4UCfpFJeysY2gFWPYjVnEyiz+1ghCxEtVPdRVSYbU2pnSDp41NBioPxe6WShdErJQbjI
nwKjrdznxHTheWF5cq2Qwzf5jtWAedwpMiLk+tquL1g6KYpUDcL8qNSRZL8PzQc7Ts88HfGW3j3F
ok0KUf+Cd91mrxNkOKckYI0fekXRGclH9if8nqqGr5oIbqKtXKGjA7jDfJQDf1EOKCVOeGhqWNSu
3HCbpyrYV8cdfiXho0XNygdwlW+l9C0c0D+4Kttrz93GLuaVpxZhQYSz1bqyOO0RHbGY2DSaKrOT
kQPUsDe73xjRThluO/OlVK4U+b0FCZ4Rg4vkY8CWU2cE0ycVW69khZt2hkalB0q9zPnFAA90xEiB
RWt+e6LjiVqM75XhL3ygUTXqVnlbolzc89+NK1lnMmrDebesoIS1/EkJjlR9Nrk3enutlO9WzUxR
XdQ+mvoSf6us/yir6jbutqH+ERWPsfumkrqvL2pzq3kEOkTNjX4VTLJntkQSHYpZ8yC1m98q8Qa6
WktZPwsQaxbhZ886yXyIJApB7KUOFmCETJR/2NVt7m89bJh+HzjT9niuTcT7BwDV1DAyQGUQmaxS
vXC1NxQcr8zyvOs+NKKTBjKIUjyl8pkW7yQdsx+L8vxOJgdSIs/bq8RYPXpFLXUNBRAYCI8uZ5t5
PJLzXy2c3ChHPiS8TfNNCfUYiW7unSfZ3kEUXMjKXWo6XlmDnPmwCcV1xZHhoErx0qXnNiSmgPuh
YRKwhPXRHkJnA10pdM1xE9G6/MxIJlUW1p+hKVc1CDeIZsshjE8NBcEIm3AHQzNilYKIN6rAQtuf
XrPW7Q+tQv8IGJ0Fs6V05Bxlv9HCXiFYjvomF8myAr6u82pvrOd6eEGDAVTHhQQsxAj8UxQP8vg6
rKfCz4kfbHKLWtuN5n62Anz2femBFF1bQIKxz6jrm7C9tSkX8nf/Y3deH2qWOTpd2t40PKO8OIWn
AJa1jT7EAEAR2oyttCf/Ubw0GY2AvwoRqXXJtmZba7z597/+1//9P+/9//Y+s00WD16W/ittkk0W
pHX1X/8W//5X/t//78XHf/3bUimyWbpmWUJRTWHyD3/+/roLUo+/rPxH8m11qAM720oMcHaavvzp
53VN1WxV14Sl6aqsfP+8FZHvzcF5bHF3wxZHJhdt3h1uwvjRA5rQkb20NdXQhWx/b6L0yGuGSCxv
kZAfrIeoXhocboHuLQ+3M43E95GiE/CCVYZKA74/G6kSAgAaW3aKJvEml95FDpA3gRPzy/DTI03t
69LXpqxZl3pXC3B7SbdD/5x6v2w0NmyCRxMj6cN92teQhSUn1HCN/9Gm1fFl9kUDH6UI+nSriCUC
6TUPXgO8/MnhVqafOxs5IZsmW1C2bcO2te+tNEpeDnogpVtsPgkZ+2BZPQ1IX6jnRfdxuCll+tah
tmY98jCBZpnTVkb5OQZ40IxbS3sY3PPQ/OxJksNYa4C8++JyULnwgR4e/gVTAz9+gAWaGaCfoiry
NORfhtRzsdJrsiTbJmtTRp3h/PDn98yYkL98frYKbS2vSm2Isq2cXwUFFNaV5CHzuzncin6kE7MF
aNmWYlkdrRSUxMDXCg7+13/WxGzb1m2iJmlAEypuii/QqDlaD7ewZ6gwkWR5I1eKuIcxayHui8Yv
dKzG3+Lsxe9f/Aib7yNtKOrPkdJVXTU5GnTGRMwaCT19gGjKVo1ezZPPllS/ubHiNaqBSFLDHu2H
hW8/HO7Yntn52qYuf19iXQXko4msdJv7EDCsxyi3l+7oHVlpx1qZHd2RX2PQHHLeme2jTwWihEnZ
9cORs2HPqTqNniZs2xa2rM9WWjqaIqp19qtqP1TJ6YjcNj6GjQ7PcHw7PGzK9K3Z1tQ56GxDZ1HY
XBbfx632O1QWenqknUWgTBZ3BgID8bPLSd5y05vujYpz8+i+omFBAT0ebsP+AphvdHb4h/wYWVOV
TZnlomqKPv37/XcULazc0bPVHYzttnoq1XvVkj4Ot/HjGJq1Mf35l2OojguEC7nckR/epvbm1z/7
+mwk21K2ZT/k66VSL7voVAKRd7iFH5t39vunP//y+0vXUJpepgVTwbKBVwzvkcvoyO5VpzX8bUVM
rSgWa2E6qQ1ttvpapfCMsIqxyLDcz7rwzxBAOlddfCdbVEib7h27Cgqz1VYAIzcGbamEzRlPOAfR
O4TEY3Qr0JwIjdWQ2UjERjzQtLXrhqvDg/FzMg3F4JfqFpeordqzQz/K3F6RZTgPjf1oGPfh+p99
fjYKEBTrqEMo3YFXYBDnHtnie369SnChyJqsEqj9noQvU1lEQa75vY6+3nje9KuwP7JU9n8fWSJh
mzK7ejY65C291pUUdwe4jBKB9Rc/XzUMk6tEUHS21O8rUU0LJTflytyV1XWJa/TlHw8+EaUQhsVa
JLCcbSX09kJPQa5xh0gENfT+z+dW1adoRBeG4Oib3U9Knul5KMXUzMhHqOykPz4JDFW3VEtThMZ5
ps2+r/mi6mPJlHYBqBYvuyuk6z8fny8NiNll1zeGMqSlJe1AYIfeKs2OPICm8f1+BBiqoZjoNysm
iWxltnp6TzUVDbiQQ15+QNpogo7+xQI1TN2Queg49K1pAX/ZALmch2OYV9Ku8j7saxV/msND9POs
NISsGaxNQnlVnj+ydKmupQHVUnxxTwfsWqm5jee2+ucL9Vsrs32gABKsS00LnACLl2EBLPZwL/Zs
42/fn92KvGTjrGr5fl1e1MEFvgr/7PuzWeCXEzajtuoMD3AKrOLPz2jenorKa5fgjAj5+ySXVofk
nV6EjuLihBQp79pYvR3uwZ555oqyLVsWwuYVMGsCdopbj70WO3AcIMfFl7wLSRYcbmRa77P9wB2j
8ZYWqqbS0Pd+VEUZD5TOYkduAGda9+5U77wEUkFx5XBLe3Yem06w+UxZsYn9vreUBE1ummFTOYl1
w+s2AmZi3x5uYhqRWWe+NTGLIorMR83VLiqn6EySR9B1kcsdimuls81HdCfDjdQF1DjdRIgjvdsz
jjYPD5msh2II60ewaRp+GaVq6VDdjKgeG6V8E+Z6s9IajZSmnmHgVsTan5+W31qddTj1kaYUklI6
Z0X/FElPh4dzzwLk60KQMLBl8jqzLaoXPbiNWqNPykOCqGPVXmQUfuNg+xftmBBKCPDI6/x+5H85
MM3KlrOup24zBveNvRRKuyj0z0aSjszRvhVI+ouoYQqsjPlah6pjelWhl47VacAqPzvKYIl+ZA3u
OddsXUeZ2mJP2do8w6agbFvA/y2dxASOHwTXQ2leHB6vff3QDWESYJnsp/l4lWnQj1ZYlk6n9DX4
QCvcIRcG98+O/SNN7VvWpqrSHQJnRRazV6Enh8Ahtax2MiV/lFQLm8tJUdK1zghcqegcS4Up+4bP
JD4nfvx96s3OIw3T61rAYHVEbqWASbpz38Am/hcgjzPPVc99VXoKUnUL2AOC8jpDuRLL6TOUmXd/
PshffogyC0Tqoiv9eOSH1NC6jBbLAjDkxePhRvYdWF8bmQ2vZttobpAQd3z8tMYH3Vz58ZZRdhEx
ILw93Ni+ZcPTm01m8wJSxOwAHivZbY2pR2n/WNZbF+VLPbs63Mbe6fvSxvxAkj1Zy/y0dixMGyZh
ybIHGnm4jd9DPz/mWfioqlukxrhQvt8ktmnLndB/w1w3o3s54bsQRbKLZ0VLz4ULw2IyoTjW7LTy
DrU6u47dzlNcbxwrRzFd6PUXqXhwu7UvHjRqjgZCTfi8H7mc9zapayZ3v6Yb2jxz0Bd9gZeuz4xB
ENQVJCndTUw5BFHQk1D6FMWdiP7i+DK/NDkLm+y4RkXfosnALp0KCbMWd9LD87d3HRrkfmTTYqlY
sy3uZyAmpdytHI0HkHGNKBfGU4eb+JmnMw2bOMNigcjCgrX2fYm4VipFAUeJU8Oiy4ARhvbWqDZq
g/qLuSjUD9SuDDtawcpN/CON79sDlqxYiiq4APR5oOMlkj0WGntg6E9lgBvFkfV/7PuzPWaFYCw8
wfcBtSJBLpojb8h9h9LX3z/bXlGbRXGkhLXTDCTVMYvNAGZQVNMHFF4iqgpw6XygRTrl4MPTdqxn
sy0m/A4xe4ueZUCvInC5dnckYJrGZr6JmRieTSTsLZRDv68LZYBCnYALcUqxM+tHWJq2tQ2Ujz/t
hynLPACh1BJZm/M8U1izLoZQcFScSVp7GqvdkYH6uYWmBmxdoXI+3cvzo9z0hNcXLQ30j7W7UmF7
oM1yuBN725iSZKrAGtcS02R9icpEF/eR6nsVlctVEcHchnt25Hz7ORt0g2c40aWJ5uH8RrK93m2F
RBMZTj1gdShhY5USHZnzn6vqeyuz/ZKovVY2iG07iXgKtVtgbIcHas99RAM2VVz5v4dqNhtyXUY9
cWXlRBi9Fw4enD5rN8lXPeBW1IctJV3i/HW41X3TMwVkpoXYvW3NT1GqNcmoqlblDEimSUBcAIBU
7ZEJOtKIPQuClFbrccMyK8fPb0edcvxppewO9+PnacNzkEWgkBWTLZJX35eZi48uViTs+YBaQL3U
UQPCPSGEG3ca5EdOtv3d+Z+2ZueL3Ft+XJYJux/vH8SE0Y63juzM6ed+P2C+d2d2wLS1i3ZAAbfD
1Dqcf6g+mhAZOsK7ySkF3MTh0fsZIXxrzphNUJhmWS2mE3MAHyb1S2XA3twHVRVfIu/XK9dl+Ha4
xX179st8GbOQNXSLnn+IIkFgtNEtEBVhr+rmyDAemSlD/b4qWqzURlOnlUra9OGzF165OAYd7smx
NmYxQl6rQYOoB8E3waN9Cj0SFu7hJvYdPV8Ha/rzL2dobxS6VcC8dixxhvVapR4ZpmPfn7r45ftl
09ejWxV0oX8U+sKUNn/x+ycQhCobvP/nk51lIpPjjg2DoC2kI+QJPv6iAVWY5LcoacjzUocU+prc
FRpJofDRPwvzh7/4vMYByV1p8mCYTXHZy2HTdkrlYIOE5rW6+2efn02vUEfNGns+L6vSkhwmqrSH
G9h7OOoc44rFRfnj+R24qja0iguiVakXAix6FiLXf9XpH11fLifM6+H29p5eU4bf5tGv/ngiiiqL
BiXzKwQ9sb3xKPrBGKw+5Xg8x2hhmejd6nCDe88vm76ZOqCUH2+BCLPOPDRE6bSxfjEIHPQ05DSG
W81c+/B1MJlto/TIptl7glEaIak6vULU2aYxm8D1GpdUXReVQNCsE9HepMmzpV8c7tu+zTnVGcmu
6tTB5mt7TEbdLPOEbGSJzi2cfVnp//i5TcxhqsCgJizCj1qbHpqwXl2NgNlOsImGXRUaR/E8e/vx
pRH1+yGTC6mtJTw6nIjpMNANH/z4yLrb81773pH5RjULtylDs3aKdOO7dyCvwABCbAKnOKKXkyF2
fV6jrxJDIwmSIwHivkWocgQp1LUo/c1DEHLCuiIqpXag58PePtOhC6BzdCqNH72hY28rTgs0Jv98
dWgKRUBLF4LQcbYKtSpTIq1KGodU3snGhSXzz74/7YIvV4PfBa6oBN83NX8Ro7nZA/o83MS+CxRg
HA8EYl/rR942TcuwStBLc1xsdsfQQ/JAW/AXj+yjfftV03mATPVSSi6ziEMeKksPpZSeGOqJZ0Ct
W6jqCTIaR7qz5/DjDKLeYnLZKfY829J2PZ5nvtw7mcihbHXQVi86OOnipjgWiO7ZUsrvhyHpaOzY
7GlFfpkcKey7ME/qwTG8D3Rm09fDE7NnxBQwNqpucG2QOJrvptAYWt03e0fGbKQ7G5OLelxhZ3m4
FWXP/NMMmRbVBHQly+r3XkRj3GCCNvaOgaxqOdFB0KHz7sMcS1mklqNtBsa3bsUCOOBJjiJbhvFM
JCBBCefwT9nbYSGmpDihijmvGmdCRqoUurDTJCtUhlELc911+HK4kb2T9qWR+TqMRKt0cggtD8Gh
+wxR58Pf3zucX74/G86gJdWie+mAss4FXvbQFbX4yHV7bJxmC2PAzEFvtYQuhO8Tev5K0hcByk2H
O3JsoKY//7K6w14axsJgNvzqHIXPoNoe/v6xXsyOTlH3iocHKwPVrAExu+31aF/Zf/HAVrQv0zH9
ii+9wOpFwxcnGpxAvzR8aaFD49G4fg73Zf9YsU2JE3T7RyYnU0F6y342OJV1iqykGpz9s+/PegEI
QsElkUWlUDDRzsP4yAth/6L9n98/HapfRsmNUR4wFaQa0Xl1lTMdcl97pAt7m+AG1gwSHaDWZ9Ot
WV4S+w1mIAYMhnwJwcxQln8xSl+amI1SoZXYBCTe4CTlDWWRsdj9s+/PRskvtQhlJLpgNwuzPWXX
Hf7+viEC8qoZ4FI1LuLZ9+WegmBbI1ikG7tQfh9g54ThEUDI9I1ZZkNBYR3bJ5u7EeTV95kubcMr
vTCXnRCRHEl1PGi8anEejGsfvZXD/dm3K/SJoCCI0+nR7JxSKgR2Mlw1HKW7rGRcXxHpOtyCMp3W
8+4A8wInRbXR1NTZFVzKY595vEocT2SrgT2eYHocdOlFY8nnWmXemOEId8p+VHQ0QVDfP9z+npcd
EGUFIoNssvHn4R/GMLVXAFdw7GpCjVvhWvXW8aSQhg/Zkb7uG03TkIk2dYKBH0DYJOiGkTSr6jQC
M0fQjljOH+7NNPfzwfzawmxtVGPdurlJC113ilzNWf/LS/5iiVO1pzbF4mOpz5ZEN0zsmEzAGEpO
obGluC0eg0DvGyeLVygFN+pSPIO/r3DTdQUeNf7oZCpakNGkz3ekE3tbYDlT2oZjbc4XnRRKuT8m
2eig13jiox31cXge9p0DlJx0UgbEQfTiew8GjOFqIRNXFo2JK/tt1GtotB25fvd14msj059/OfID
3HQhVeeDM8JS1U5U9S8O46/fn01DHQ/YpSEO4mjeCpNf+NGHB2nfYv36/dlijQfV1cOUKwvk1qpB
hijxH3R1O+JDfLih/QMFgosCJO+XOVBPU1236KJ2cKJwXHoI2lj6xx+3QFoOrKGiUMv6mT7xhdFX
GjaKRZlcJH6/Mz33yNX1k2Jj4mkGCkiDzwOqZb4rksTXYl0rOnKYeMgWlN5P8GJAEVMUydlYogWs
tZhymhKScXZtYCvKqfpYiio4r/oBqWFcj9sjJ9qeKfz2m2ZTqKAiaJk5v8kvz1ULhSCUTrObEhX/
w+O7r7TzraHZxRr0UlLIStk5WpLCJt7K4T0+R/CHMZh4MYadiWQnchl/06oJtgHwKGHh/HLQFdKt
ZeS1TqRBskSdwM4Xeb/CzhQnQXshp3eY4ZRafqTdPaeHSrmPdCNEQZqfnR6SHeOCaJmNo9ivIWiD
coIE6kcuvj1hBJjJCc9oEEgQT3w/Pao+cqFIpC2gsispxXdq+IyGjRSvlfrYg37P/gPRKE9oWS4n
3vbfmwrjamx0pWmdDv10tAvGPz+oAOFyHVnA/n7mP5os8q1o6DsnhM9UmsFNmXtHch/7pkRnARAp
kGP5ESbI2pBkhSiwNkhOEzaU2Cmac3i1HWtitpfKMohMr6GJ3j4JZLTy1+axTMGxJma7SAtV5BtH
mtCwYA8ue/x+jq3dfXNNxZ0lRVJXo5Lwfa6xZc0Gm1Ycser0U1yvDg/Skc/P0WC+aqa5rPH57sES
N3X0568okjX//9f/Dla/XKnCqJPebfi8Xi9D6TI1FxgXHu7BviPzaxPq9wGSM6+FY8oceA9ljffl
CWrU/4+081puHFna7RMhAt7c0sqQoiS2XN8g2sKbggee/ixo7/+0BDKI6N4TczcxTFWhTFaabwH3
u2xkbpomm3sYqtQp/aI7Asto0Wkewl//m4HxD/gwUYHiIxw97odRdPN7nP7+h58fi+qp2aCAZ3o4
+VWu22XGjh5FdNDsDN1/iI2Q4/5jYTIAVReeXCLleQyA4l5r0fpfBjC+KXjRjMHFz/OT9CqQc79s
j/kgljISR3MZqXPHN9Wt/2fAmuwzYceNjaIE3oB1F8fLjvIWb0hWtNZn9kwp2rknmmrSo04bkUU3
1DTwqwyG22mir49ydpsgh6C86vnPyoLphcqqbt5U3a2ufM/0v08HjN4Opy4N7NTdTYeoJb4f64E4
ugUwa0QnpJci8VfjCekDqPTQDjRmTJ6ZVSKXHF42NT2aOq1oNPuw4j+AlVESNK4g4/l7qUDRGnJU
ZP51fzbP6o/GJlUQwtZcL9Hs/Kjzgrdt9DezLdVeZfPgITVrdtry8po8c/J8sjeZzxh3pvYDNz+6
afwKzKF1HHSTihUdJnMh1DPnD/Ghsf7e0vl403x1UDrC6WQFPI+66H9mMzfl2YF8+PXJ5iILV7qN
yq8b1gGhjM7Y99a1Em0vT9c4HZO39KcxTM7QsnVSvdCw0vdXbYS8cPAi/1YhLtfO716ql2anzvh9
k3ERuVcIhJDytakxpdtkEthO6IZMCNeWd16cOI9QTaE7l7Zz0+ihQALV0Z4uj3DiDpzYm8xjbVvC
NgBB3NmoOYftb1/7EpM6uGxksqVGI9QIEy5AwcHEj56susKPbI/IYX2Xhmb5pRKmCcURuC+5JGfV
2H31EDr1XBxuemS9W6WxwNQN23BOK3YTpSpDxWzKu6qxHwtA0mh1QeJotsJsVpoCoRaiH6DlVR3s
svbH5SFPVv9o3ObeMiijwrm2plHArHZSEDlVcVfCFW09sDzovF02cWapYIJ/ycWNZYHTxcnbXySC
KKk/KmEDmsiHfEfn7iLP51alNtYufdgI78PRZUJWlIZotNJNbOlBC+LVCwu0+/LrIpWuAuhDmWei
UVasc/urGUlrv6qfqqx6a5Ao6hTnyswtZIweC/KdnrTvgQkbqJKbCJ1abnSfNIBFUPPpwZCl8Fxq
ZGpx3eEBrQX9krW5b9r+7zyW/4yCFLGG9goVbtN1GLcmavaKI+7sFAhqgwR/WsbXl7/KJJg4tTFV
CCDY4WVgkAUa11e5XQGEMReh4HGMnKST7IN45mZ+v3lPPg3+kaGQvmRUk80V1X1veJQC3CVgJX/G
SWvcoSqT3sZFVV/DkC2RGNWJeZRBtBCO0+16b5BXedrAEhGVQQbNSL5ImlU4CzlBREdLaWyjUV55
1NXqF+ESk86BSgu0hdXH7dzRQF7/ZGnxsKbkUOe8s6nSHQ+PD25kg25X6tRuu6+b3tklotokebgr
dB+ymd3sLc3MbmRqiK8TG4HibJCPnu9/0XwtWelGMFwHZknEw1Gle8MGs6khdbWJLau+UfxaffBS
A06FxCwkhRpsA2Gh4SqX8UOcycZO6Lm0Sjsu+kKyQlgdUbkbSv9X7wkQmAYQJydoh63UNZBX6dMw
yKpv8xbOvGkbvxoDXE9XoMAs+yq5tQCyajASkAJ8qPXQdcaNlKATlZUwEAqhf5M70Oki1lEbI264
RjrnmA5VdNArH7Z2tUdc/4fdFe4mTwGUqrkm/0iNAdlSgNPIjLe/hWW7V7mP2lgVH/wuuifsiH6V
STlbJ+B9VPIPOTbqlVc50k1ZVuoX21W7fdIjpaZFMsPJgOD1Jnp2RlU/8Ae3VwaaXTe+5nxXYwfY
HGiZfkD/UpLQfXIDx1v6nqssBDoyKy3vu60plODWdase0KdjHEqSZl98yUCMKdaCW7voICxk7bfU
0n9nvQb5ETp5YjntWhuRNZ6PHnLr+i+p44MJRvYYvUYaWgspE1s5xiVJChdJZLRHb/TGbveBZh6N
TrlJrWzjpupzCDuvrYJt3+U/MjSvXRs6NuyAtgTaZgJFIrJHqadEnge+ClVFl7f36aFr49HwJpFl
atcpzf+8Wnk+J1bnoZKrdEdb3cBt6KzbVlpetnJ6K3+2MrmVuUWVvB2/nIpWuQlfPNbeAqGtLls5
HQt99fb79YG+wUmFWWF7/uAbOieHbr01RlwshOlvUljwsWr+vZ/BvY8NuhhRAZleIHVnqMVQmYBK
Q5Toym7hoPVmBm+XR3Tu1iXerlE7RA2zPc2LNU4BHM/jLHQfKmNvxzNPg3MTZlPlTZmFSYn09Mbt
kaVQiYcLYOjrhi3rfQPtZLTry4M4YwVJqFFNQXFME333z0ssNdOM6sW4vKuFfVOCrRmgqgj9d+fP
da+cHr00/9K6jvwUrjRZkM+WYlAmqYg9+a7Q09+JEhtAGIubqkbdNEH2UoobtEnH3rTLAzx1B8mH
jMIfiIcRDJzuocCqHHYvnDNj5A5VRQkd3tFp/ueZlSb2ttLbv3zqcyuPJikxdBB+0UkqTUbaDa2Q
0hicsrLSnxpl5p1gnX6zz78/ORYcRNRVNef3kx4Sd+FV3+Tev7MLhGYBQjSKum5Qx7URIrci8G/p
UxTAhJQSsJGvHoRafcA90G1468ZV5T9rof3FH+E7hoG0Yvbm0rjUVMoqR3dcUQZIVYmJPKGsPA2K
senLbw5i/rQEsVTQ1gMQlNcvceeuS02/DzlOFdhNmTTc543zkCQR7q9IrkWGlnnQPwoNOI3HU1PW
6ic/5bFjBYCKvaVUGJyj+iqzm7VCM0WLVDbiulQvSbd+gxwrkD6yKogxItkIuKCw412RIedMF/TC
Qfw0LcyrqDWWJgidUk2XAhqFFiU3UdNseSjMRLPV8VT87AnxzkRxQzZZVZRgTpxUh0szNKNWvpPI
W60LHXFDS6jZvWmW4qmS9GTl+aryGHTJONuwrF7zoMqOslKXT72kOauyAw1m1lvX3A9fWx/5vJUU
2NHecc2U/xdYUF3XMhqtECMvb4nTg+v9L+aNRECHXsrJ+pH0OrP0ODH3vf1a2K9zWlnjRv48M5/v
k8nMSMKP+kzmPpGz32GAksetLL9cHsGciXGEH9y4TrU7I1IxAXTT6/alvpTmGsZOz41xFHxb1FoI
zkzfVFWku0pFC9HeKrk7olXtf4NgVBbow8/s59ODkVQCkjO8rKi3JznyeTC50tVDlSnNXnL84kGV
pHaVVz6Kqw268SBW6l2WmtK1W2vej8vTSLnpybci+EzEEPFTXlwnTeuWiHq/x2XcQxXZVr55pcY2
RIbvKIj3lbTIrDc1uk3sB4VaVQs8UXkv2+XScXhODQhEm8FCU9p1ZwJiS6OFKjtXnXn02ifbfNac
bNG396b2w0y1TS4LXLiSDOIPqxw15POtTzlJ1sBbapZ691POQWm1m6LMl3Z+R7nLRtW/9Fm0jHVp
KToLnCSox/53KL6oxi5srhznyYkfG/O6DaKRBrytFUilWr9SgP6V1CNQY447+SQNr9BV0eB+RXF3
0eX1Qg19LILGqJZJ8qNoGeCN2l1nyW3n7GwzWWUgHhs9XiDT6qYBHUkAHoqvDb1d+IxA5ZpVAn1B
zRGRQU2p8u5LYaFn3O8UM3nqfXA7QyFvCgXh1KRfteTy9MxbFyVoLVGuGmLLrgAJYOS3A9Qk8var
IgoRwna438UyqPXrtpW2LmhU5Gx+ejGvVPh2TaA/qL0NbTu9y3L1gR6HVds413Xu7SgwQAsdEp3n
XDkpoqN+IK+8tr/uoPc12yZ0AatVj7EXrc2sXMPOWSY2fFREERYiSH+UTbSBJw6MIPOv+6H8ITmQ
GDQeJlLafNf1/psaw56DexOWIfDS1FykbgscaYTYk8zzYcG2tVjp8m/T9oEYG0czA/Er35dITnfo
LejCXPQ6mSaupCY/VipZ8b6+TQf3EGhCg4KlR4usQ6otqfRb+isQanUOASRjz5EgCUZXjQbdAsH8
oBKkGbq1rilvsmQtiCZeWagKEljaDfW3XG5Wtk6mI/ndUVFT11vL/Np531z0cnR0aw3j1fPt21wa
bq1GRjzZT7Z92W7ek6wB915clBvXV1FddODSS6EKMMhc1qOEL3wQ/5iA8R06Ax7qN9/8wl8GrdNZ
tal9nQEMC5qfdDREzX1rvpXd97S8L4NnT7x04d7sX4X6bWDVeN7eGJ608MUIw1UNp9yN4N+09trO
G67bYi0Hx0g50oa31ivn1g2o1gzLG5/2b6v5ISXVFbVF17EBOqh5g+1hDY9e+xJbTxYJcRHXq6Ec
VqkOhcCHHcftXTjyJunKK0dr10b+IyqPVQ1eGul2P7uNsm4zGN7Oh98Qo2Gc5R1vvrcsU1aBAlLF
eO2rrRrzoqes11Z+e92VJX310rfCAOpb7xzf/amH0b1LpUME5dp6kkgByam/FsZj2u/i7kkzjiOO
wANxF/H2R3JP8JqpE+UBYu0jQhYo7hdBteIldPAs+CHRYO68QuaB1SOKWsgPeiq/tF6xtGWK8mE8
KelLCEsslbxFFb+I4ZCp6PG+5jV3gWyPMMA7ZfgSpGJp195taKdb3Re3aSNvaoP72UQ5gAZd96dU
Mq44W8UpwLrsPgRsEe4aO1ukIGYN6aiBjFA561SfmB4JAfSmJW409VvjPZjI0DpvUVCu1HrtkNos
rDcr/a6aV0KmREZ+aN2aEyJgVllfcQ6hSAEoWCIjYF0l+aPgZBWAmXv5hQ4RzXrN+puwYOq6tyY5
liYQrRp83HeyhMAP3I0kqKduJHOtZOmdkxhoHjyDWKKk/GvZhvga5cpGSD3IZTAv+apNIAYTXxmS
ZNEaT2aUWgs9oplCTpxbDfl3d59B1rair2r8Co0E9W8fzhgUI0+B+WkVNyIIt2btrooihu39ZubZ
kgbnVad+D1oUW0BOGt43W04B3dndpum/8v2GZZApu85U7/oifY2saqdWpDJEjpaycisndxEwT7k0
NmHgFzfdYPEGqG9d2brqSxMfSl6UdEx2owx8GC4DH0jQbTOagsSkv8blUy1f+4ayaNCYr4C5edZr
NKjAKKSl69zrNCVw8Zh9txbFDym0bkShrMv8e+Q9uP5BaouvvgdLh5WVQNLMQmrY42Us4q3Z3ctV
AovYWQh5V9KIbmtzToX2Xoj12TkyFaK1dG9TfGip06hgkMW5S5LNQI3aAsnmN91KBS+mA12Lhx+W
8WhL6loO47WT/TK7a7dcqxoetv8t7UPiUemyIUCVO3tNcba+Otz2kbrQPeTB4+sWFUtFiyi0t5ZK
WW9Tx105Fgdc9bPT683Ay6dU4nsC0tsiNqjU31FAsa6a+NeAbC67A2mm64DEg+UTu3J+1emDaV0H
ym2CymkavORavXI18BTx4C8K5S1UYxQWkk1fP9TNTRA8wVHaJLwHyASDcnEXiIa7gzxizs300XCO
xKm3AvRRujJkID6UkJnaiya6pWY1W4WtEtfZysiyVd0VKzVwV4YrvoW2v818Y12m1YvVivteknGd
+Qs6NbjLCMkYab8tc28R0q0s2Vtl5OBkBcGSCHR1Tn+8fTPAVo2rYFOp0EKpei8BcDcNCMrowQ1t
2s/UReODF/vuJ/d2dS+rP7SCVU6WvJOA2ACSaSXxRS4eHdd9buCAumF1a0q4F/ZBtB2U73BDtSpx
MfiPQC3xVHLtnq6smxHCZ4eHXLkHhS6591773ECepoXAKR+97CoonjWkklOHLw3rRnuzYWgKE6xX
IYF1UhYM97r39J1HGQLk5epbE4Vbv1W/dGW1w3Fb9MQpXeVrA7lI5xE35BLUHYq0il/Cf4YW0bvb
QNnU5gskIS3lZovir3JhLLXkQThiU3PPW/KrKR6C9j7UMOjt+vimhcEZFwEnvrJKUPZ31LuifBbZ
ixo+mj0B+XTd9pTnYpVe/oPh3BAJXcng1kM1XGY85bVqj97CIrAPpQErC1aSFH3vi4cRTpBIcCee
BRr2Ma5VK7+YUGN9DmIvONTZ3h1xKPH3un5JuFG6Ml51/ktV3nvyRjfDJQ7jlRZ3CNCnTNUPD0lX
WvhKx10k7jrmoqGHLM2AhZuUIjyADszCGxf4gfyQc3i74aMdPjj+zVBCs7AhXnXX8kDgC5KsWm9l
E5RBeVCKjofkE2KWvfkMnDb0b/LhQLwRgtBjpe/twtomMo/v6CtaDWvbKa9tLqUiyrYtePYAbks7
ulZNu2w8Z6Gn6T4t8IeG6sa3NhpInFChDKM/ttCMB6h7kfbcSq+ZcYVQAZEYU1BtfS8Hj7HyEokn
vdGW4EmAOzw3FvAp7S6sgxXrbKnU7VKBCa6Hz052MKVoqdhwbS135fGoRvN0CTg8xofRQSIl4Ils
tktCos9ovHXH85oPAEgl0zj9XbowuWCMQFnCqTczY0WIbZGxLfD3Df/35cfH6RuOk5CyZKLGlIWd
dEn6sV20KXjQvVGxJd00g+KbGk+6XT9dNnTmuUsB4yhmNUpLnUh/JGmmtGXUGHtdcr4qWfbiN+vL
Ft5LIU9O9T8mplVCeBlxVXa1sZedUr5zddXbZEmrvvRSlvZ0lzfuShLSY52GA5Si3xSWbdN4VcNo
cbtfQqwqPLx9VpcwwDXgO4nMQnOJjWtls3aIzm1aQvjfOjMCXOQKKiL65C+zzwStSCC+t78hhIO0
4SQKHCGaCA5uUPZu50I7ghJf7IqCGksNjD2UV4foHEkHcCJ5VN1kRdVfXZ7E08+EoIVs2uRsx7DE
tPZRLkQeGU6m7iPihPdZJiM3I+tzoILT2BkkEWo80CHUCXza46r8EDkI1NJubLJY+2RY17B3kusQ
hks1IzZ6Ziyk8mlupjiQu35aOiusRuQeO20fioc+PcxlSE+3DrGJsYoc3UEa8KbV3m0TRBXVqeRa
HMQ/RKRLC6X2XmRTdH+fgRiRDojB0ITDdh3jBx+mK86yQq9zExILtGoeiVfwlxapXyxdpJUuf//T
UIQ9dkuP/1JurNjjl/tgCiyR3idpV+0DNxbXZVC42zTPxc8EtBKFQGG/VlDXm4nhn5lJg9g3QXYZ
iUoUKj8b1dwuqgWh573aSv2qgmW4zkeAfWP10vby+M6sCcMk2GbTBqBS4DuJuhlo0VAHlNOzxp9z
TByZzJuuDKvLVsxzZmgqZg8TZKekaBJNIu/m2byZ+GJ9Xd0ZOs/TqifwopA1h1LV48VXIA25bfN9
EOQCxrmVfrHNLt9VrlY8dzm0C5hjwY1b5fE6d8mcpZVwVlJch/DnHFBGQ1ZDO/VwLnLEJ5xcIXIs
4MPte6ka7hKN26eWY3lT1dFv2anaYw/xfpk7lQzOC7xtK/s4Ow1anIaXhOu+y7ZJI7WQIsKxvmvn
6qDcNYWgSp54zSEPDW+jdwa1DUj6bKIoIWc8+OpKFSOqJiW1boZ6/NIFGn6h0bXNQoSet650pb7p
UYdYR3Jvb8NURAc5rQGr1hRS/AKK4YOYDgD1akqY20uzKNuHKgRAP7O0T1aZQjW3g2idjNQRpc/j
N/uwtEOtamvNKqFzUVgWp9zRxuvAnXr5089ZGf/7BytqjiDa0DRYce+M6NXSbiz978pV6WTQUTyi
74CQKDqa09eL1fRyHw8MxCJa7yTKMtGfw+Lv2m3/awS5dnus5iIF9nkcUmT5tSbZwUFBs998nmte
P7kBxjFQljEWytBYOD3SACfKgo0eHlTX6dYG6KV1JLkDdZ8517YyuMCA//rDjCIHRCbwQE5vgzax
vaFV3ODQg/9RbbHsHfib8cwiOzsujconxsSkTUvgTENIeecNcLyIU9b6Q9o91ylgx7nGz/EA+eTr
KKN+BiAMky5Z3LfJMoOkqsbUHESHCq24jVkW4SZ3zHZNf8iT7Zhi0SqODiIWySOAcXOl9yeLfGxF
wV8k3Yp6zEnugvNAHeS0b/d6Jbt72dWllxI10jsF0PZMimfaAzK6RGSQSe0gdUC/4HSlDIWLoH0T
tftSqiHRh5p3Y6i1vwQF6kG49L1NlXEeocs37CUrIozS8gD6y7Uz/g1oG0M8sug1mGaBY7VRmioo
273mxUdceo/jNv+VGtUws0jPXL9kLOmwI0SDJvRUtKRWYl8zBD6FT+QqhAu+stE+DQ9NuvnrEX0y
NKZDPhxTUlrWjltgqLPaZeFoG8VP1v3wP1qZXIOZii5QpQ24SMNVBli7QYp5xsk7sxQ/DMSQJ2le
qPCNFGgMJOiXQ/glF4jR/o8mJj5DnsbkrktMRMl6aLaZ9FWeKzM42c7046j0V+IrkOrCBfr8OQJf
oFxmUPvU6cOhjRUQrMPWpvwj9bVlYojN0LqPERyVy6vgTNLLJDk+nsWKTonJ5BSxS4sTXg3aPaKg
+7z/7TdPQmwyqH6VLQMJ/HbZ3LlvhdoKRxfbmba8ySjNrBOOBIZ13w4PUqEupHTtUPN12ci5qWSz
ovxo6+qoDPh5Knv4CzZU02ZvZtaS3Ov9CEPr+ug2kqV+UWvO11yptnbczrGoTo7+saeKQkM0tPGc
T7rAHV/p9S5ohj0ZZ9JTKPZ99RT8Pqiql0d4YghHhqehxXFEDQeP9s8jNNUk99xChPRFw8jc6emT
W73W+lwf3DkzY78yPQAKGiPTK0Zx+wRstREcmuZVcd88P1y6RDWE+pci+KOrQdELsQdGQ+Pb9IuF
SNzEbczN3BawtQ0NwWl/q0PR1XRtW7Yzu/nENccanRnU4xGHOFU8rBsigqYww0Of3Frss5mCoZM1
PnqZNg4NG/lMnMPP/TpwAoLc9pCuhBV96RN17Qfay+U18F49NXEARrgbnaFUjuMDTLZuXetqpvdF
cIhCfWmXtzTsetoxiPZu/RiYW99YIrtP3jBehN1jqs75b2eH+cGZ1j6vQVeOGzVUquCQ+eYvUpQ0
+RWk6LTZnoLT+3/0dGhAsRHzomx0evdKQjRm0oTxQRP+WpH0LeVNm6iTa2qK82ZRGMY+MoeVLtKd
Wv++PMunoyR8QPgRmItlsDwnO03utdiu5SA7yA9lR/4I+OXmsoXT1fjJwrRKKVXlRM9NLFCnQ9oh
TodnYWlJNnPQnx3Ie8kti5Luz8lAitBzNV/xskPXbdKfXf3LtB/+fiDM/HvYgC7+abVfUzsxXbNp
fuiorVlmdUIWzJlV3j2t8Ke+nl4cAlRjwd/J+13r1DAqlCI/yHF858oqWTB/nTmUTz2lob6zwcf6
gXIdxUTLyCNdHuPJLFJiSKUh/xA8OFMM2Jr2IEJlOJQlGf8ylMqN0RUxEFNUwS+bOnEEJ6bGdfPR
PwszT0lsksoUIq9bHuJJb6+p4ErUfUY5xmVjJ24AxihtpcSR2CNfZbI6xOCVRqKm8iE1q2bnIKq4
tLUmv6IrMlxxNvMpi6K79iP7r59Lo2V0xcajmF7haQyts8MqKyt3ODhyTX4nN9ZWmuycPPyRiXx7
eZTnvt5HW5MpFSLXXKv15YPlOEstVH4abbbFl3+7bOZkR78PiWe5TBeKyuU2+XK5V2gBJ9JBtjod
WDoBE9+oZjypk7sZPhZhe9UwbNqtWIyfjeidUEgX9tJBU3dD/hIVd1r1rQz9v1/wtsxLFuEPoo+6
Ov4ZH1ahJqpI1G0lsan9epu0hISF1Wp0KvnazNc5s+DJuHKjc3MyadOHc6VKfapQg3qI6zHT+taP
yWb3mEKXzZuZBoozKwFbhB6U8V6BUvh5WJFhSvSrM6wgvgmpOnKfaLW/vApmTLx313yYOQCykqG7
tXQACy9Fr41yXUd/e+KOa+DPKLTJGojrpDb0omXG4k2bEpCbORXmhqB+nqXe0rNUA3Z1MNI3mrUW
DqUjSfzXBcmMgjgJzTk88mnMnYxC7yjhpOfAPSj21ud8UZz7trrutaPtRqg3z2ncnxsUwV+N+8Mx
adMdl+GH72LEFlFHVyVZCje9orosimjU6v7u09DAPApl/WmEnBw1VDXbidkp+TGvl7WyoU/j8uqa
nDEnvz+O8sMopLIUyQAp74gucEUh05x0w2SW3n+f1xOz9E6/nb4LXT9pKoRvs6Nh04SwU+2bIvr+
90MA8YfehQxCBG/58xDiqrECzY/zY7yTqIvu/mGGPv78ZFnJVkidc5/kR7lH9/sVguvMBj/3CTg6
0LHliYmjPzka65ZXjSRp2bHX75zy3i3MGQOTA/E/3wCUIMoEqBXxWv48QWlfajRoqMUxyLLbLgg3
VVhSHQ6AvRwbhdoZfbHJjfJublQCdiycXY7fycZARy6tKh9wEp2TUuYuk4zUqHy0ZiRzz6wsYq/4
oDwocd+mKysOpNzLy1Qcg99esSh/AFW7vK7OjAPKK6HJMfGinnSdRKkS57Uai2Nm0XboBsVN0Vmr
kErRtotm5uzMGvhka7LN0d2pDdtOxLHQfrmStLLTuQt4zsJko1eVM3QeeNljJW3y3qVMYo6rc2aZ
fRrDZB0nrZ0BdGcMUUG9SrChBEoutuB7LPPl8pc59+kJJ7xHjnEyp2mL0pYsdK09QW/XkS5JQVWo
sb1sYuLIjosYPP3/NzHtxOykRrShTq97UV5X1D8Z0lPMzQVxdRmKe0Od660/+3lGv5VAuM3zdOJI
yFljRoOlcs5rq0HZatXq8nhmfn8KgAgqlSOs4Pdje69rVFz9uvz7ZzfLn7/fmZwxfhNQHu3p+dGv
RvlI1V5F0S5pZvJVc1bUzyeZ5zdZ6wUaVpJl6V/r6sqtlq45kyiYs6J9thKpEiW3NmNh4z9Qcrji
1iH5WKzcPLy6PG1zn2X87x+uXxRWxX+mLffXJUXB1czlNTeUya4PJLPUM40JG8qboFlL4sajnmxu
P86NYvwrPozCpaFTFjJWLG87tsnPBWLnRjG5UeqsVqlJxUmpafZdRW4gX3VSS8ux7jTLMa+5ufxV
zp5kHxbzeDh8GA89C4PZJIwnEstG3qlQcuUN0Mlw7qnynin+EHv7zzHzwdJk22cIP2tawrYk2HwT
d8ZbNVDCaQlrhZYDEqmV/dDW6daWxpYB+Spm5ELKdm3jqcvGt2YenJfnGY7D53GHGXpsYco8Z8na
T5dVuYve6Br5XyaX4tnPRgaRBHIcsbvcWqGfrgkL6iA1aWsHdreoHYO6JFifM8f5+RWKK01ugnTl
NPWn+KYjWoEui1tsomwjzWFOptGk/37IPwYmS8bzFTWSUxMvMVAerKhaq6X2Rfb8K0l3Ng3N3C2j
U31nMyjFVjj2l8uTev7L/TE/WUeDHA108nNdZfXOakZmkbYAKbIcKCG9bOn83vj/lqagGrJIrWmQ
ST0O+vPg39IRkvpXmXc7S0c7e8nzwf77yabPeMdyi7pumNFGXdHqUQYL1vzlsZy95D+YmFwnNLXS
S5AjoKPq2aJzfsftayDv9ZzOCeO28meulbmZm1wrMs1neiJhzffbp0SqlrIfLaXauy6jbF3I3Zwy
7syaf68s+nCKeapNwU8zygM5O628UymKvTx9cwYml0sty62ljNOX0lW16GxxaIxyZuPObazp6yhH
HjwgZ4FjpEYLmW4WJ/+h5k+Z/y02tmQ0Fr5/R71AW3ary6Ob2VLm+Dk/TJ9Vek3caKy/UtnS6SU7
T6m7juqZq+bsKicQrcgq3acnTefkMPMhrQY+klUugwdeF8uZcYxb/+SK+WBhMg7bNdSQKgvEjopr
p77Ss6WRf4mkDTkQT7nty5ms1dlF8cHc5CDUmsKpTavl7qQ/LF9QOX75s8z9/uSky+PIywOTCRPR
9qWauydmJmsaS0BhmdIyhcnyuZrMRXEfeL/cgC66nbf8FzlnA3Wy//v2J2E3K2gUbRyKodL+EHsL
/+HyXM0sLm1yvolY0Uuz7vOjFG9q72jIh665vmxi5nNMw+5R3HR+WDNhWdEvHptwrmD1/BD0sTqJ
MNsJ/zNXk7Cjvz8/asWVrz3l8oP3b+eY8cfGOMYPO93oMkeLq9FJLq768L41rv5ljv78/uScbJSk
rNOM3++NjRFcU2Z3+ffn5mg8yT78/SUIQRwA5kgpHyLpRqt/p+FcZn3OxuQUsRwEAu1onCNv3XpX
LQAX+592NjXWKqrgIEAmq3VQujhz8lGuT08XRoiYSzZXFH9+FH9MTK5gHcW6NrQJHOTyY9W81vRQ
FHPljnM2JqsptRS/tRIcpNJ7NbOlZN5G0T9dGn+GMf4JHz64St9BlKIlfCyKcqX7N4i8LU3nnw6P
P0Ymq6oXqWnK70EW2nrEuk3oyf+XLz6KlOgK/5y0jCRtLnW8gDjLRbSyemtp1n9XovHulpNsMkgD
kQo64Wp1VpLlddhxxPrrutvS+3l5643Lfnq5fvz9yZrleO81CK5c3+EvEgJ0Cz9W1oNR/kDZaOYU
Gef7kqnJ2hXUC3WB3eRHSFZpSofxRrXWSfHyvw1osnrVofUjepBwiaUX0W/DBCrLJlDQFplZw3PD
mazhRmSN2iYlX6YsvisINglRbGLF11Hn7p4uD+qcn//xK02WMnpeRpJVDIoGa3xuN7oZurXarVr5
3lZnbM2Na3JQKp1HN2PDuBR11QdASK4oWozmeHHj7FxaDBMvK63lUutj1h29cVa+0nqCrDO3yvmB
UBhE6THErmlEUhFy50Q2J37VGHdZJ39R7Hbre8U6kVBhuvyBZmxNo5NZ7XqdMnpCxbV3JWs06S/6
f4iwUxn2f8OZBiiltB/UpCa2YSdbpbqz9Zntec4R+vj7k5MAde9M1AhCglMJFrL4Zhv+zAeZszA5
AIau6urQx4J11IaF8nb5E8z9+mTj1xSG0f2Jr5jA6CvXNIJe/v25TzzZ73XiRZ7psZxq+Uqqn83o
vsi/B/7f5eP/e97/+crjX/HhZjR8sw5VU+YrZPdJ9EzDpTTXHDg3UZMNHvSWBXOCrdf1Gw/lk+Pl
eTobEvy4kCZb2447VVju+Jm9GGWEYOVFzz6ogjS/lZJ7nQZtuCEL2/qudzeNuvedX46YI2vOjXHy
yMrKUcfMYz/WCCVX3kYuZkZ5eTVQtfP5O3l5jvrN+DJRlYdOvwqSTecflPD58lxeHga18J+tuLhh
Q5ZgReMJp11pcx0Fc78/2fOKGbRxkfP4UcWybK7jfCbFefb3NU177xSwKbr7/PdromxkSRS8pfPw
QNztqxqWm3+Yog8mJkPIAkXtTY3rqizuq/pZjpWZfT83hsmpVXTl/yPtynrjxpntLxKgfXmV1O1u
21msbsdOXoRkkpFE7aL2X38PfYFvWpTQhGaAvBlRNckiWaw6dQ7KxJilC7B2oByCs4rQxSIL7O83
e36226HtRwwhH30w3nQiiMSmr6K9CGhBFLNXzZ+9QoBrhjg7OL090riZ+aBIh2wQhNvbo/jHCvsV
N6NQJZsmA8WWA5OXXwK5lFmiGqNoINzJ5fRoz45DTFQUjS6NrjrIiXrraRq+3fepzeAEIYNuIP4F
bzN3ehR53QxqpSEnYL4bCIr7irhtJwsc674VYCeWE1amcpaAjgIZdwfZGrA6vDWirP7mmvxvICsA
Xm71YWaxbJDxF0jf2j/3p0n0dW7rheiYGMcJz/Y2CmqXpIIjVvR5fuNJjV6rBVZBsh4K7STMXm16
083kMPs3Dhu2mtokFhy2MB/sY/n9RRNVikQrzP5+YyGq+hzUGWz6M28in1HqLUX30PYkWQooxhn2
kc/3yVOL2q6BQaBsnYIuQVRh2L7NsQdsRwcLANR1l2MAb+SUZ2nNwh7d7erf5vCUmJ+HWDlS/a1u
JT8GYGk2HtPwuaKaS5xndHT9m51y8xu4/QityzqjfYX8U/h1atHi9w78x35fRj8kUFjgwVlDVQsS
toXRDzkwP8rJyQpfp4LdsuUMtxa43VKGcz46HWiUZu3vqPys12cNotL3R7FyaTTdQOHAUNHrj84p
ngPSyEJ16CdavsZOYp+pmvfnrkSe2SLdH7kuRMV5hS3+4hX3YY/xy+toVlkhVcfUkkFlP5evjG8u
A62bZflzfiyAeO/yU0efu0yDGG/q0anyyjYNpKp9VpLiWU8rN7RUD93cF5qIruytaTAB00WnIlC0
qx7FJuvmSar6+jUCQ61mtgeJXMtWRUNN792fcHbj8BNwa4k7Q6ZKReNYM9avaYcJ0Eqvn06T85pA
pNskgsLEyoEw2be2uNNkks20rlEEfjWj8DDF4AQY8sNgiqKRTTNgPkAxB+JbK3YSHOm5AaepX4n+
GzxIIN8DSXgp4uRcnVsYDCRU4aOsUWylqILeXDSH21P1OrTZ137OH0OIIdxfG5EJbsMNFO39tT5U
r+mo/J1K9inN6HW3CWi1GxrQ5xpELT90qW8OeH3qa9DYFtVrCxLB6s0uqMC/Njx5YYD9/cYAigeq
IpGyemVEBG3x2BnlcRycgyG6bDd28sIQF1pFKCBAfSutXpVY+qoAcJ5G7eNcnkmkHEnb+pWWBbvn
DvwD4O1HCwn+8cjz2iitvoyH8lWbizN6fNNOFuQ2NzyZadXYaOoEcHRFWG3l4IGYmrgCvS09ZJJu
+mhBCN2SpgJDG57GhGiB20ZzALAZ3OTZErjESQhDhaTiCv417o6twR4O4lcNe4KpgvL9h1avGTqB
VADA+T+muD6gQep8fzU2HA0WoHQLCTlgUfnWsjbt2xKqo+WrgZes/OL6SvLtvoUND4MFBwB3C/9w
PS1dOTP0Ph1LuXxNjNzT6wH85+D3R7deNnrKAN32UJSx2Vr/W4vcAWDMXdy2BizODmia9aCVr1bf
7N+huP7A2wAfsxAmcTs076sOgscd3FhOz60mtyCfLchhqKzey4mQ/2ZrTOgsY8Bk1tTLE/nk6L2u
hjlLX5MMoNEkPaZmoCmih9aWQyOcxOZEVwWYw7m1krq0kJzQIa+xcZ78shQ4m+jz3MKoYN7vVNsi
r47RxOh3UtSzZQoTduup+oBXg+Ad1CAAQHODaNBtKgHXH7+2Q3yUYhDEjY7vgG/zvl+vzYCqB/0T
YPBg3cH83my0sTQtdWxfIdPmE+0kjZaXdiII/HrKsP8BI7PRTgHAON+sQc28gxQJIrtpirzOjyNR
fXQdyZiI36Bvg4YQAMZ5NHpvlV03zFL16kz60Ri+ldkzQR+1Nv+whu/3Z2xjLAtT3JYZh6Rqm8qq
XnMTnC1uLWrZ2Pw+lh3NiegZWJXcwemaahTw11fCyB9tycxc2ogodNiPXEZ+4PuAwjlOYxt3v8G9
TuFPZGrlFqI/sS9XR7M5jZFni06XjaGgE4FFsoy8H8oLy0OTgvRMgQZL/ApgYwj5HB1suXZSCZLO
aysWckNooEYcA/FeHhJn4HEFbpE6vEZNa/jOQWmo7u9d86UJbjPaciwNaJwLr0Yc5OOFnv7b57kT
JZTSqW4jfL768NoMHM+7DUD3BMQncChW7WWnwE0gpkMmqB/b2r4qXXXov0ZUP/w3A9ymMDXS9U3U
2Fc6Fu7cAo4mqCSvHRZH+c0IuCClAeGGjheEfQXNvw9QjZuBubd3pUEEdl4fiCyEwANCARk4eBm4
vFYCDYKpqOz8tZiepgLc49qE9LW632mXZjiPgtptOYF5In9VH+p49MEmv9tlgWZDaw5SpnhFIv2x
XHJtUuW5GZz0FQQXrn3qZRF6YGOiYIBlGLHFEdzxS26EYaqBc/HVyBixBFF+JN3lvletFx0XBlhN
QF3B2jL4i7ygSglRvT7FWrS+YXil7rXxoXJEDZLrE2Rph9t/RAmzyYlgJwRnfPUzIc7u/bc0wC2G
nVq0ohMMVBD2mKDgBBmm+1O1GgJaLkEfhUNQsRhzCbcaaVRrk9Kbw1WrDnj/+uifF2zx1XrDAqgE
4S7sxgBdydKhctspR5CtjFe989vIj6zD0DzsH8SNCX7v4VFFCpPAhIIi2xcn/Xr/8yt3Wo7A4PYc
aaEvZA/4fKg8dn+HJHPt6rEUHSBbK4HDw9AdNPUy9cTlPGVGmptkgpXkUQKl7dBRgTNtDYO9OFGl
xEm16rwb5ZlSUPP11+kFcg19+BpOb10s8Kf1arOmZBWto6yrc9UQlSXJ1DaohV6guOI6kUpdWy5t
T21qweuT5z+BiAWzxHQeof69pgUjtB4as8lVIDb+pCEE2m3Ft7PKG/THKv7UT8+6XnsEcFY7OZpt
kPy7kWI+QTkFMiP+TTLmijb2aa9e+kx226n3KciVx3raex6zYUIUSlYdxFxgNVq6RY3GAzmuJ/Vi
vMn9SRYp3669bvl59vebGx6EePqQVfi8BgLtRn6I21qwOdn+XoSMbABwB80G1yvIUjm/Bh8ete3a
wACG7DAMJTbP7E4kAB98CuGJAeySwm6HTS+8scle5TejAmGXbhYgyLkY/ROVH5v5kxWf7x8KmxPH
VFtwcpp4anH3vVSaTSVllnrJ6HsWvkn/5vN4V2PeGJcKP2vox6y7EgqDl4SCBRVyjgK3Wh8G6LvG
SYBLEjxFK3lWiJGHUYVQ/zLlh7Y+ZU+USc169+doYxlUUPYoWHVgQ3HrL5dBDyUNxEeFfpGa4ZxI
/XMCEb26FpHMsc9wHobTAAQiWA2mpMTdMGkTy60iN/plNke/RRtN6Hyxi+emCybIBN8f0sayA42k
MF4xHEAY2nJIdTsXhVNAR6NMYq9RX8Z692WDBdGhMoj8A+Mn4Fx3blhiPYzNC41fhn52yx8NAJyV
cd09DpzQYPTAyemAkI0bh6HNllVmknHpnaMqeZpgFBvTtPg8N4pUdWpkcPF5Kr+ALh86InsxFhB1
00CQ/SETbq/05JraSRo5DI2L2ZTubyvdXQ9A2z3SgmhFBEEIYkhuflIHUrFFl5kXoBohMAgSBwUq
DoLLcmOWwBHKNiIoSNhKLJ3Jyee0kiC2c5H7HjKdXhb93r3KFsIJOBTTz7IM9gNuzsFJLRIFqj/W
BTpOXezr2cPu7yNrgtmXwau7ZpUCedWgxUj6XXI02aDAeCCHvQY00AKBqxcHIRob+eDR7Jw6Gx2I
VmihTyEmJ6JdXK/A4vuryDHE1ZchAXGRlaf2T1Ye7//89SmrOQx/wvYxlA81bv4LZ6BWayrhZcgT
kI0o6HfqPlv9D0uExFyftEtDnCfpjR33YJUPLyQ6lI/SeCCCc29rJJB21aCMpjKRcs7AqFpxH0E3
8qo7haeQ76b+GvWuQmXBlbGxIEx9jb1JwHih8vuuRV811EKr6DrrXhE+xfrl/opsfx/lN1VDWwqi
x+WOyCrA9GjXRlekEtP+RIa9KRkQdiBOQ9oHeQdsbO4usgdMUqkl0VUaILbSjo+pUu6G0Cxt8E5b
FJ0V0QE2psaVp/yYJq4Dpdy9EwVkOnIAoNzFxkaEvZwoJyeOVIBW/9L6wF63IodlF8Dyzl5+nvnb
zcmkqUkBCXN8fkoPoBOHDorsad3nVrO8UFO8aP8TEfYQioDsFEH0KlpvI3Cs92riAOdr4zngHAVH
OZuO1Xhuvs+Nx3TmjBbQFLpMs6tBRLn7JO+/8pZD4K4kY8pyTUlhQjWPUutWqiDkZP+fH4KDLQ5M
Ayi5V1dqOI80mq1UuqigfyvR1pGWJxs9Q+FnJ4xe9nvXrS11ufwjpOQbULJKF5sGSCU7AF/vNgDg
F+jRLLx3UZ7k3uyh1VtOJRnhxf5GoGvCBNj2G8D70wFYAAnGFdpCjvQejJFteKGPpe5A9U8kCbyx
QyBn/I8B7u5o8rGmTUjDi0LSh6izHsv+aOR+o/qm2p5CzRZs+A0PXtjjNrwpjVlmphhQZsi/47Q7
QZHvBGXbP/vnDYzhqE7rUM0Af9Jy5bsRinNJjmGR7EUrn01Bvnd9vn8QoiLkATgByl7c+UtyPQF2
oAovMf1eoG0fcnL7fz+QRmBkgn4YAivOsYZEobVpF+Gl6YGaOtbq7sBWxytZBnAVGdJ1uizRu6kz
qWNctMbvFS/L/Pu/f2uZ8UxiSWoUcFe50ZJkI9V6U7/oZX5utPotG6ojII2C83BrHW7N8Bs8bsqh
w9vwglY3CNSLmg5Fo+CyIoYRg3UHr9sLuJ29Okm92SJeXVWCaGTTDJgGcFSB0RkNaUtnbTOSkpIQ
4xKR+ZecOp8ouoJaQnaH0Xi8mkjEQuMFORK+zNlXbWfVQ2pCaRLatuVxyKx/s+oQ20HpDiLceNEs
B1JVSlKBewleNc/+mDe+5fiT6ATZXPMbI9wFpcs5KnU9jIwpk1B9yZO9FTv2yL8xwL0qK1LYaRTB
QAfxTlTS3X8RJSwMcKeHTEt0brBpAr2Y73yynP3vGUZKpuJkQj0baV7OoeQyI3ocWtpFK2co5kIt
thK8vDdcdmGBW2lV77sQgZ12CaW3iR6a7CRwpY1Vxsmq4YgCdx+0qrg5QkhRqXKbmJcoHM+SFQLG
8i/OWDCO6njgA8oIQi/OkVSagBFPDs1LFT/rX/R+/x0B8CYuH2jCMb5iLnWXmzQce7UwLwP5Zn+R
RMzcWxMEbBdy4IB4wWO5GyIuIQs6dHAiVDO1H8n06/4BzhaQC9MgygLQDQMUOavAI9KgRAZ5Qeli
/iDz4CG16lXG5JWOqArPE2+znBqYxXFR4/QDOy//zigVK5tno5NAjjNDV+RQFE9y/TkZoWSYepbm
y1Cps0tBXn/DfwHABAoTFH6WgRLC8qSa1Qa9M+nsXIborTaNg15Vpyza/QoEpOzGCLdEkSbPJGJG
CuNLeczs/Xc4tgbeGiBTVLSV/06aLEH4Fp9HHvHLBLnUyJJ+7vYC5NMNZC/AhI2nMnPCm/cTaSTH
qOYsvDi1r3Wu9GeyHhIRDnPjRQAcBvBEwPmAoZVPEqZDk85JFzqXGR33lvPLNIMwO2vfiCIC3G+s
OtsroHhSDBQKeaInyD22Da4tvAf66aHB80xptGNO1d0XLVj/ocsDBBlE2PG0Xc6aRse40cOpvcYQ
Yw4GWaT9tN76SBoqJtLdAHmi/ZY7G0fJgChXn7fXQvudP0Dh+f6ib30eug+sPmg6KKly919XRtY4
Fja9OuNXO/aU8j9+n/v5YTWXWkPx/cj2rNfq295fD1EkRDjsfYm9p3M30wAmy3kMneh1ks+NcaS7
gwMLIB7kUXGrAv7Kz72Th0BXWUlz7U+WmR+cZjrs/f0fUT+Cf11BvpZHFUjqFCKRntdXIPid+ADd
o//2fS5kbuXIDHUjq8Hyk36CXnBRCwysNxlmHsQMSAQib478Oef9YTM2Q9lW1yqaf7Td5Dk9ehHa
+Mf9cawvKNwW7PQDVpNdIZyZGHh+ueiBOqfD91TXvAnivSGwC3ktKmKt98PHvWRCzwt4N5TOlwNy
miYejKrFdu5BzubWok4P0fe54yKhTFmoxfe1yB8tN/l9f6JEn+c2xGjYnQVu/fYqtZFn/JgMERR4
wwDAkzowFwaKAEhMLufHHGhVQ+a6veYFpKLPClQqd48AByme8/Ao7Ai+U7csej2ZJ5pdSf7eHor+
++7PW9htqBujVQKlb27+Z9OezLyqyLWzfdoeRM+ujf2w+Dw3/0kkIbwq8Xk/M37U56L7jz+fC2Oz
nGohgGbkqoJK5mdlx8f707P1+6FjCCgHzj0AJbkDY5oUdZ6llFyz+KBPkO4+jKrgGb9OQqEzjGmn
MogvXqjcjdA5TDRPJgTwuaudlF7bQHeNpG5jW4eo+sukAnsbHgsIK5DeOKTkNR4Xmj9ZM9sxucqD
DIHTc9Nf78/Z2gBU3FgxGm8gVD15AOtAQ/S/SkZx7SE67urt7tfX8vPM/E1Y1lfQlQc4sLhG4F8x
wA1YKq3bt4Zg5UWj4DYGNjwtkbEorrVbEn8WsQ4zx18+MZaj4DbGHKYDHkn4fKZPrqF/kw5T9w7Y
8e7TA7lZFO3xDkOkjyLrcrKAQgQxRpKN16asXCtLXBGn08Y0seIhOkSRZ1wjnsrMtIxOHbur6end
S6ZedvsSdKxRW4VEEF4r/GOeSrNm97k8XJXkucwdL45EIn1bA8BDBSAQGT91xX+KGkkzTdSZrkny
GD3Ezu53ChPs+efzXDwZkzGKox6fV823Lr+ah/vzsz6fEIaBtgNtIlBJRkC8XN+mmiAMa5byFTDv
0c/yQjogh2ZHXts2Qt5RfqpQHVYB+gSaF9JeeLVwJ5We4U2X19p8rZXz10w53R8KvyM+vo7ozkB2
GYv9AUa72demMkGCp6rnqw0Zni/Qa7KfUUcxznXaVImXpWHt3Te4Hg6GYoO9hRXuwaHHzV1nWzN6
RZIhiN9L+xCJ0HPr8Sw/z10dMUD8hDT4vDY5btK+q7qvlMdYVFISjYILQFI5bpTIgJleBz7PnR2B
h4m+z/5+uyyWGTk0wfcLJ3Hr6YlmgkcF78IILAEixt4DHhote3w5VwnTWO6hZBwo9VVxfFvGJn/Z
vdK3JvgsS6TFUtogbxooqtvUXrzzyfsxApyzgN+xbcjHgMTRujrV8j7o5AeAohxRIXdjCViHBkoh
DIEAfOlyCTqpUco2ifsAqVMQzhF3//QA+vHRYagxXSBuX6tRktkapAkCAlHKxEnd/K/7888nOTBB
KBbhrY6LnwnQcD7aJj1NDGekgVGdpfBRk93QPuOuS6XrfUMbM4UeRsZph2B2LRcPiHKGHR0Cimq6
YeQrgtBD9Hn295u9kFr25EwVPj9kb9LwQ9/LufAxTzc/n22V2+9PSV8MA74vy9+VJiDB/dnZ2GnA
TSDfi9Q665Hmg2V9bqs8Lrog7ov3uqJHa5BcKNELrjyRGe7Ky7VcQ4Uih0RifVT631l2KDuR0PTG
4boYCueypdGXpjliKErsQz9Nyg5O7UqJYGOzr9wGaR/r8c+E8ecG+LIIkimwYkiPSSm5YANyZ4N6
JPk7677PQEF3AgfmHwPMIqI8tkporli1Fk5mRecuakhAjQT9IWYzPCIXY/8Ywtg+h7MVv8RJR0+Z
MmQiioePTiNutIwKA3C//ye24+ZUqghgHZVFgngys6tudXPmQvyy+JIpeJJkpJ4PiAOTT2lcJa/d
XPfQjgrj+oEkzuyHRT520BSz04fUaZxDY1iR4KL4iAC4H4iAFcNFKwWD13MXNsQPIWYe52kwS1l6
onMa5l5c2uVlnojxyZCgS1jNRPJ6YsgvhU2KL3Oo6X4XqYrbyfX4RYrV+s/uPbX4TdzZrKAdKazR
ChPQKf7c6cUfCdIbam+d75vZOHmg34QzGlRXClA2nBlC2tGZVJwJ6oulHHZrXcHtEErhDcqEidC7
wM3snLSGOTZqE7RHKbw6leDg2fr1KL6i0wkNC+sab6wqea3Tugmy3jMy3xj2R3JITKIWgIYnFPRt
7mDLh96S4Y400JMncuryfzH5t5/nDrSQUKPUKD4/GVcjf6t3Psgx+Yy+hRUBAHZYtWJOeSK1iSTT
oNF8mxwiS5CT3Jj92+/z5Z6aSkUSh/j+kPp66A6C6GHjuF98nvOdcjKNsmgnGpT2BNHp8dFuEm+O
G//+Dtg48REbyhZemUhAmx+VtJu7kdTN1Jay0QRyFfmF+SJ3D90culUkgp9vnYOo+5g6GERM9C7y
pdFCC806UtoiwM/RPKAoSz9uzNlzykw9Kq2RHiZzrhJXmaU6xg+g6R9I1he9N08J9KLLYXxoqhbM
g2k2o2kmBl5OkP7dmHLUJlgTPXu2otK8jBMGKdflyC6yoO+Gs55N6qnOktlvQu39/qRvGUKzJYq4
QOFoAK4tDel5mVtOQrOAVkX/daqc/mmM6vbZjiIqKEpurC+WFWBIEFIA28mXdDV7zJK8koogHU9d
eo6q5z55mSqBlY29wMAZTO8NGSqLJ9SY7aKKhtwqgip5ViBxLGoX3pqw2+9zR0XdS/DfEt8n9Yvq
fKrJZzsV7DfRELhrWqu7EW2vMCErD9MXU7TP1rE6+knwCgA7A4IQSJ8ul9zJOzVuTW0MEt1V9e+o
E8rqIYp/zb/vu9Z6GKxvBW1daLrSWLJwaaedk9wyyDgEJTklh7Q57f48gFfobQcCTkNJhlsIqtaJ
TXU6B2P3d3xq9qL+IUrBAhDclCACgC9xN87YG30qR04fUIgTaG/FbnDl/xsA+Q9woki3rC78vkcQ
ZGRDMNDfqvVbpAm8MftYY0wN2lIBoeY/30wzqmzShNxHFHrpg6Ybgit5vREAxWdBLIBdqABonJcO
VhoBH1qPgZEabtQEtnwJ8729u5gkHSR0QPsACo6LkwMyZOiwIladGIE8P+q637SCc3Z9JkFBD8wy
yHaBGAXlnaWPzl0Wo38nNwPjmcrf7Co7pE55MJS3+766QoGwceA9ht2AKWMhDGcn1MM2rhMraOJA
+Qs0zJJ+bP7up9+g/DlBUPy+uY21hzXGJwT4z7qCPhQxcpITrHUxyLGDsvgXy4LBoAqNshguUT6f
MEeOXcpj0QaZYrqfHDC47R4Avo8iBmoywH/w4V4PUZAmBgNPAGCypx6ghyRwXnY4LB8arCQGp7Ih
fg5WIS7aBpmQlaAfuQ3MePAk+iVpv9DyyX5Vr3IuH/7FYG5scT5W5FLsdCFsSVBcqBNPqkVAzg0v
RmIbOCwAUvHA4+lq9BEEVROd28CQP3dUO9mQex4tBdQlIsmeDc9CSwYwrzDH9Om5uwMy7TneKA0S
VT9b8yGyHvZPFd4/OLgc9EIh773cJtHQxlJEUvboh2rxYXdlDNuQva/+931uKUolBhQrJF1QzE8S
8TJLAIrbcivEr+i8Qai/zhNWlSZpCvqZA6L/KafvNP5dNb8y+Uc+/m0oIjWgFYUiGw3g8SgeIyAB
/w47oW8CZqOXhhkshl3gjI5b6AeZnOjLBGbIVn4zM8/JzkX2WP2qa6+avCH0SX5BEy8eaOi6vL9u
K6Uq/qdwflGWjtOpkoZmUatya+lzL/2Ykh9E+pxmTLDBaIM5/qIm1/tmN64gbGDQUwAJirCSJxgF
o7rW5GmMY+id/gC2AAiA+wa21hMcgyhXwGlY/Wg5w1rVVz2NcA4pVvVQJ6fK0B4a6UlPia/qJynu
BO/QzQEZDFcOJgbWQ7K0J9t1klHFoUFoGF8aCe16vfSCmPl4f1hbuxjPC6QbQJXATqalmWEkRa1W
cxNA1VWqHiQRQHdr2tCKicgMESayGVxo0MaxEbVR2ARz8aWNnjVSPVTlpU+e4/FTh1Pw/mi2Jg2o
N8dk1TGGFVyORp/KtqSaSoPKSMih6QHqiqehPkQg8PPvm2I/nLs2wJbAWouRTkHMyZkyQqM0k3HA
+TTM3bEwLfJg1rHuh/NLQVwlfivDQfPVOirf7xveGCMDfKmoYqGojxBiOUYTAAgrB5FXINXIziUg
+n60R1G7z6YR+MVHywfuRbasN+dJTKxYB59mF4zRoZB/d+VzbxuCxdpwPfujkIwCIx4hPOFDjxJn
SSar/aiZQVJ6MmOBha01AowG/gDfXit+a0o2oAhcDAFt6VMHiK/ck1M/OV9Sq/wErp7z3KSfzSbb
/e5UMR4bmLAPikJ+YBk6WqJetbsgtcbTd8kcT/c9YGvi8GZjUDAVvZ08uFMZxkafy7EP0r+l+CiL
UKpbaw//+ugnArRe5o4ERe/Dop5mFNB63BXo64wmxS27P7sHwR5TSHICN866i5Ye1oxt2GsVspDJ
N+XX/HPvx4ESRl8t7gN0rK0g49TISWeihhlIofaI6O7JrPXrfRPrWVqa4OKTrqR2SHOYaOXBm0v7
BDXuT84sghR88BMszxkGeEZSBiuN5zOPkuzqUZ+0jMKOY/8I0Tbslqb8nsXacQztgCjZedRAGGtA
8dXtO0f2zE5+KmT9u+qML5MefY4189IZaEGUHGvwjbJ/tkiev9fDGL7rVf4HqKHRbRQn8p3UBDOC
XTqurQ9vGu1m15K6AEfqJ32sS7dL7d+qluiQmtaJW0zRe1Q1Z6m13rKxPSejIgpmmafxY0fBnsEP
EMuuACGRmg36NEdJkJD8IdIbz1Yeink69/Z4LiURz/pGyQEEqLg0GIsdyz1yLtn1deaMrUaCNJMV
T41eXV8eTehDVhX1EVy5UtfarjnFxXeT1IVntI3qDW3SCUKNjRAKP4TxbFkA6qGxmrs0Z1qj6IkO
rICQ1ymDtqd8qNOnMny0h09xq7mZAnXk5pdjivDWLIjhJxyZRjwYke0wV93WEihu7clK02CqoKgU
EyDhO3Om0HvXXpooP9zfQgrbI5w5ZACRA4Qy2UbUqqpVlUNomQRjP58Q3nnd8BTK6Oxvc6+WP2dg
pS6U91Cz3LL+puaCi3R9jDJgPHR18ahEGxef+k1z8FXMYZ8GVnqk0SkSvYw3TojF97k7tAa1oyOn
XRq09YtcSG4yvaW7mVzBHLkwwrlKbZpT1ZVDGsjxpyYt/ar+GXaie1QwEp2LRcd8MiNjonAL22vK
86g+WCKI3OZigJyNRbqIbviMcKThkZo3Uxr0v4l9dBRB2WVzBDef505rihjbyWZME57CfeEOoJcT
lRLWwQZWAjg/DAHbFs/W5YWWGkNOJl1Pg1w66PP7GKZeMj2GxnubK26Rp76W/7q/f7YG9YFFxl2H
nBh/XhWGOhqNXaVAWpSuFqpeLH9BCVvwQtg4hMFthhuaPXuQs2e/4iYU1NVeV4leY2UqPwr9LnXD
8JSiGNPvLl1pC0PcC6tTjbrQKxjSlRe7+kTP92dry8NMcPMgCY0kosVXxsah6Wu1zT62e5ceB4GH
bU6TqWEl0AyDhw4XNTVDi15Ro4E4geZBkln6rP2EfFshkqPbXHP8eDzYkMpF3n65Gmai11Wm42qY
RtZzqvYu2tjvT9TmSP4xsSq+lUqu9qZJgqg4YLVL9cVOvD48ZI3olbFx3YAk/H+D+bgHb1yLhFM4
QJKeBI7ituSY9ccJ+pR7xS/ZEXlrhdv7TUVru+htEoAOdRjcUoSl2BwF3oLgvAUuzLG4JUlle5Bk
M06DcPY0ZNpG7PazUQb3V2XTfYHkQToJyF40ISwXHizFJQqlBlYF4sJm9E2DFtp+C+AvY6TggF3A
0NKCrqSdNhlVEUBxSUmOvQhcuOVXt9/nRlA0aCKbFVoEs/NqgEg0QWoyAqRbJu99KtiNbM65yAKk
jMiHIf0Guj9+tqo8DxPLjsrAiKvBnYzub7WvWzeXzS8tbTxpHlxJrx9KupevBs6GZjVI9+KIQa6I
TxOBWzm1TYKCnRoeGutoE0FsuLH/HQQtiFnYww9o4OUipenY1bWR50HdSJ9bovxMnfacj4kge7nh
bazHxcKznFWC+SSDmlNATQnNAzX+66dBBBeX6Ovs7zf7PpmbBp1rTR7E6tfUCkQ4adHnOUfWRmAs
GqQDA2d+cw5m9np/n2wtATqGcdEjaASxL/frB6g9RVNLSWBA06u4SsZ1b2cfc6JbC9wAZrS2qLRm
FvRDrh+Gt/sD2DiwFp/nfEgz634yKHBnZv7Y9p9Mg/hNCV5PUbVj0w5erwgeTEA0+RRZ0862kVIC
O+0zSesj6LuOGUSt00pE8re5JJBOYHVsDRg57vKlvaFXo5aQoM5jV5+gopvbbgUqp/sTt+VY2NtQ
RoLABfKlXOqNTGlujHMMrk1yDF2Uyu9/fmu+UD9lQjaALKyOeLSiTnZDM8xX9XluFK+wn2jxEna7
ga14SwO4jCcuiyB4ZB2lld7EIE4IpmJ+bKbykKaSf38k6/VgVH+ob7LOVAY0W27wXm+cFGVWEqhp
86AWr6XaekW2l9ZAYa0iN1a4VZ/MpoVUKwIVoEO9TLvqpUgCar3gSwvcEy4cQ4nqIyxIeuk7jmeW
exlR+DFwwYNJaWEWEeI5rTnF1Xkun+S9RMgfJgArQKM2GkOQzF0uhjJFM3g4sBhmLHkDOAYcVfCS
3lzuGwtchDVGToUcOSwM5M3uP8kOUv3nf+FR6GJDmhgbBK+e5SBmohtQYsY8SWrqNXkNogSUUFtR
LLeResGK/2OHRwHjDdKBsB0haftOOldP/aJ+GNujfRwsj77FmTuLmADXocrSIrc8htrPCdqwSZAU
1J2PJeK6rD73+bOt0WMGft+0vdyfy/U5s7TILZc2DnMLFRMS9IxYzU/Nk524uqg+vOUUJnocwXYH
GbmVnFGfJPmYpxIusfHSxt/H8HOZvdwfyNb2hGKhg+cpg1Ty5R5Jb8ouTqQMb67YVcKvoajIs2nA
QHWCMe4CSMatzRwO0IUidQ7FucfQkXy76B7uD4GdUctAVcfxiFhLAQcJTmTOwmhN6gy55izoWj/T
M88mzxUks0jiOYngUN4YDMuF2yzDidCYB9DkOWDkZjVEQaSUBy1+smZTMBiRBW4wTjRPWSvBQvm5
0Q6Vtfv6ZdIiJrAgkHUDlIl53E3YKJGaTFUvx0FBz6VXpYIjZuPX26gYIN2KLnhcv9znC31OFDnO
qqAefmZgBBQEvRv7YfF57k6EUGgVU/SzBmniQabOI+bgm6LazXprA9KPHAfofExG08ddibj4+9Cm
fXmRdb8sKh/KGb5BTq26+32wtMNdjPqYVrnUwY7VXIbKnYbf97fFei1QPkNR1UHwCDAWX5Z2zDwD
NjFNLu1fpvkEOMv9z29ME7YCAEvYDIw6g3PUjliD3KNLCXhE+7spT0fyVYqbB1Orv983tF50ZGfx
lAY9KuPR499RUZ3aU5J3YUClr0V3jOajKXoRbkwVdKnwKARuEFVBfixqqTljBazMJRoP1a9S1Nko
+jx3WeiFXpeqg89L9Zv9q2oF+LT1+QfWGCDTAA5g2kR8M0LR0EJtVJpdIBOmaZc4f3eyi5n44f7D
AxQyeDIznCj2hs6NwwCu3xqMNr9UUu4apuRa1uH+Wm/MFNiv8C7EhYHyjcFt8F7XErPT7eLyBUTg
7giFrf/2fW5vA4+tS2iHLy76fNCHUzEIlkL0+7k9jb6HAcUa/H51PKXj0RZMz8ZWAAQE146G5m7w
hXERnDFW1M6yMrv0LPtu/jBI6qEtXmBlYxC3VvgsLy3GosmVKrtIjlv+Zb7tXoLF17lzI9WpXeZm
kV1AoDGPB6rvvoJAcQZmKEYqiGwej1jv6wHr6yTZBcqvNfEnEcHL5hrcfJ9bYk0J2zQz4uxi/R9p
V7Ykp65sv4gIkBhfgZp6oqvcbrf9QnhEgBjELL7+Lnqfe3YVRRTRPk9+aAdZmlKpzJVr6UDHbMfR
y9Y0fNZMzJZ5GBVURJ2EfyL61mF+bO+0NZG5Be99PktzaFTS8aGwgNb9lNpW90uRenLUeDJ4ncOb
bVq1axip6SdfxGhgkgQ/6dQoh/gDEOHLuMMinY3kpWocYzv0sjHzrEzbaGnvVnzTda0n1cLFM+6j
xx0ZROAHwS0JNRaAJGbJBkdLmAElIfUoIjdSXEfb3t7LVws1+/50ks6iKRY1gykGfF9pPer4OspV
K6flap1mFqZfcGbBilMnjhpY6KutZn+Nke79maxV9uZVe+ADkIuDFBJUBRwQ+M0FHqTSlS1JSBio
XSWeczWBgnl+1ycGC8yEjbuKdqmfNkVVuVBpeCYOmoiGVn6ng+ELqiUfm9b//Bz0LYFOAOjYeQJ4
UJ28Hq0wDBT+rbAeRsj2VHLlvT2b2HcbQKiDDxH4HyCNZmcsrcAjUkvVDmQUjIeX8J5WK/EdsryX
m35uY/5a6FgR6zV6VwMy2FoguQRpuWMdSBELt6/p0SHQBor69AfgaM427SrHc8q83ydpRv3cLokX
NYS7CTO/FINReIzRx3QMFQ/EIl8lzUOv0+zM5Y71XbC+dp2+6Dyt1lTPUtk25wCTGMJJ/NCMTozl
vWsNCvq8GSB9YBBgXhmRB0U2pes44THkEZJAabYZ65b49ai9pEICLsK6n/nAnsu4j3a9FnebNjMq
TwK84aIHr9jxprJOGev0p9ZKqZt1eu+Zao3XMI/YgUkaNCSjrpLrjqdVueoaCtxyAlSIa9ip7nK8
GHDTQ4CgMzUIilHuE+ikuVFbWq6Tct1PE6JsajXDiyvXGj8jwOSO4H/0bBvlNdrHD2Ge5psw6n9G
Fn5WZJHjGKOTou8Ml3L9sdDrL9AKuE+LGkXeWDfdlGi1W2q0dNuxsjdIFgfCBo631NkRD/JvVdp0
Pumtfq8OsbpLHLN4YKn5HbP2qmXlnShwRngh91kch25uhD80lj6CmxDYItYRbWfy+pdkjbatxrJ/
NkbMe6bU5c7Um+k3qfC0kYw/M4zeHXu7cmuWFa4x9OpOjGWz6WhibFDJUr26rEoXAV7kQwGa7ktb
afZFBf300Mz6ewecan5lJqrryPZR0dJjhW3m1hF/ctRSd5MMwDNukFNqZj9R74ISp0bd1iDjXlFV
SMEbQ+QDJJthRu3RU9ohwBr9rrU6xk+P+abt03DL02JwE5EeMz4kfqxYrzxuY98Z8z9FTP/gP7+J
pI08Pqq/JLHyO32sp75SR9lBvxZClkzUT6ZTGW5YYzRFqg1btO13rh433U7GTujFocE9IXLhGSR8
ywnWMVeqxnOGcPBGbjyXQ2tu0wa3LjNxkAZd0YCoa3460K72ShV6KCIrIqi69IU/Upkf2pR/yiC0
6KWKbu2GzsxdMKW0XjvW3+LGhrSJAUnE0cKCWClEI2ymB9yWDBAl+hhbHL7OACiUSUv4Oi25O1St
4TKkGx5o5mQbjYlvYPYeXBDuHLPeIfjB47NRlJpfw309FVr6bCsKhksy7oZlre7NtMPk80b1MjQU
uUy3XkAu+YJCFXetqPtSgyzQBTcJ0ldlKTA7uuYDzJP7PCbRZmKY9uowrdys4p+aDt44qq2tWhbN
liR4qd6+3KZA5uzK/sd7TW0QENPWgS+cxcpDbAxV1ilOwGj4xUAxxYUfvYd0yHMconWdRfRzk3f7
20Znsec/RvHeQ/p+4qOY53JK7Ku0400YkG82tv3mf/v67AFTUWcslAJfNwvukSTxjfZjAIx/fj9Y
56DgPeFl5/mViNs1+OGGMAhjsNigle85A7u5+/FhgJxqoq5EkRmAicugwLb6ZOzyNgycMfvdlmxT
JfHKOGaRzfs4kO4GowLgGNdaRg2Fi+G0D4Ma59yM6SeQhbtVvSb1tmgG2NKJex8pyHmwPoR5mGSF
5gSgjfOVsXlKDWAYxg/SZP4zmjMzs5g9SfqOy250gtEKYiLc1PpgF+iVhVk40WS0t1sJC1oWFP0h
K106PJS9T9bY6JbiFjA+/f+MzQN3ozYcZVRgqBUPZha5BaPuWP7RV1Fxa4ZmEftoNkoV1wB6F7H6
SW+cDYKyxywLOhA7397OkyO5cjQobiCFAU36K3gu11ncNaFpB6Aq8BJlfEGC8bvWDa+NsMHQSU+3
zS3uOaRKAMQCDxs4Ii5PD67GhlhQcArk6BXJM0ItZU0pb3HusEqoDgKTecUiB1l1VgqoJwZhqnsR
eUs59DmLBCJFH6x8/LPvkISDnDDeu+CkuByM2UnWaX3kBLR4QatdCl0RhTw0/R+uvEXoY1rt+VqK
adHb+V+D09DPHiQSr4dIxDAYU0je98ghF19ZMnrMfCJFjZ7/15it8OMs7Y9zk7OLyOxt2lcSJoWe
eWmeuWr2aoJ1qS2zrRGuwV4Wt8ckWD4JnSBzOtseqIWCK4CxMJAAOSrJS2QwV1XWLtfFHYKEI6hj
kHVEyf1yGlN7pDSLIQqoNq03jIYrym/gDdvafK2vbelGne4j7EOkasm8CVBTulShKiyVleoSexO3
a7xw84Lf+yZ0cNmhDwGPqatNqEYp+nSi3gwMJXtUuuRLpdMgF/ous82XSujeODpfDPzL2PgrHZS1
+3BhyQBvn9jjTDSqGPOgQUn7yNDizAwqK9N9oWkZYKNc25hWt6YcvLBuMIVWyklKFpmM2V5MESi2
RZyagal8GYd9BKnQAsU/bex2t73UoiEMyQDeEtireSDBTUfUsV2ZQTHwNzNvDirHpVKR+NiP4uMe
EY35eAOjMgTO3HmGPTSUpFdlYwaIKz0OB6wr6mNhkjVntbAVAYmHguiEJsMbdXalqKVMkBwNzUA6
ubbPszjdGIiWVkLIxZmDYwcAGgkl1Lovj1avirQuJDGDOmlcK6RbRUk9R/nZizWo/9K+oxDcnIC9
2A/zm6SVQNLYFjODKCHIVYydS2mkbxtcCiu7QXtntZ1dkjhhwEUjFkeZc+7oqdOmamz06GO0w+JY
xJCY7Ouk9MgQam4cVV5lP1GG8rdeRORYW85PSzYQG+5H6zUG5E24agjur8GsmZs7NXUbnmkA1Mc8
9Qu9aA+D2qobtc7ENs0SwwMfrZW70JQIXU0KzTf0wvCJqQhX6GHndlpFnxzkf55KSxDXFonum1pk
7SF8mhycXkW2raHKzrAUA2Ke+CVZPTiebnS1Z+Xq8JMNWfIMtmP6TELWenmUSa8pi8RVbWlsQ9Kw
ICwaUMf0TbSRjsJ2YQbjUTZ2XgRKu5OjlMOhIRFxFUXRcL9aJf86xXnQbWvJIwmF6uLdrvk9Km13
Rjuy+9As9LeGaHj2RpbtQbsFchgFAoDISOz7Pg6z0RWqU9znhZE9UKczPuMiiI+iKPOfPK3bLRzM
cEflkB+sTDo7PWYxtpeEsDPp4gM3G2B0Btvc9rQ3vNYuwxcU2Md7ltbcH7EWdzaalDYGFRZSFUjI
ECnHJ5aL1De6Id2B5DYBGLnvjo7V1siK8HrH87Dchloegu4bAhe9QhU3jIGqSIemd9OaRm4pKN0m
jZBepzfE55acvsf0OyRHh2/9UMYHcCbbHsLt+K4oovLRCnPrk1STYWcOKfOEpReHrhwx/AouYKjj
dmeUNHkB8b7s3DAxUn8YO+2z3qvhCsx0uumuNjaaVybsATQd5m3XpdXlvGtMI2Ct4+f8s9FLQAJD
N0xTt+x/tHytp2QhgnFABfJfg5P/OItgKDN0RUGVJeiqoMq+DvRHHj7FbG9QgLQBFUEW6rYrX3IT
5wZndwZ2VWS3kGEIsnEfdT6yIIa5vW1iyeehXwIloan6ftWCHAsmmlYPraD/MzhHFJXdTihuugZr
XxoJmgGh8gKA8zXTUxoROg7mYAUd/aWFdGONmSvNduV5+47+nG+JidkbNQM0rQFwdblCA4FMNnDJ
VhAJs9yQque7rC0qLxrIz6Ft9XsnpPQL9LQTr2uUzAtFafu8SvLtmFqlb/CMPbEe5GO3J3lx9Gjl
A5MGmp2uVG6MPiV8CDHJhu0WaodT03qrPfKLRiz09CI3DQzVvDmhTA2eDynGXmtV7fUq4XvALZIN
TYu1GpC+dB+DQRYUgZOYO2rrl/McIeucsnG0A7sp4mMraoTXWp0Fdp0l3uigQbGBLKnX5IBxFXVU
uYWRdC7aH8HqONjFIydx645xEW8jWauPBmlMt6gSFHZCo91mWaoeJMs0ZFUHuucgi/AtZCv8CLm7
fVHi823hmPeRWZs7g0u+08qCneKRlRtzgPeOxq7YqFljjIhb9WFj6j3bRkMOJ5joDpDbQ3ZAvXjw
dXXQN7TJ1S1B5s/ruRL7BfbvSk/y0tKAvQBoT5AMTdLxl9OltFxJIuBkwbX8u+V+1PjOGjvi0oqc
m5hFSGXJGzrg3glAoGNzNx7WOqwmXzM/WoBSaHj3AtwPr3Q5hj4JWx6b3AgSK/rdRVnrhQX6B4y0
G1wi5BtNIv/2qVmyeLbJ5mhAcyBU8lCzA6uIhEsNpHpNErloN9kltNiCH3bNwS+tE3AQ2iQliABl
zjVVO06qcIVCRsvSH2VZvNZx89LTzF7JW6zZmb3hUCtLMzzdwL1t/JKAHIIQZIw/2Dc4va1Q6f93
MLMzShxuxzmi5qAuXwm/r41kU7Jq5fpY2nZnRshsZ1uNjHK9wkgi8dqaGqgX6jWfPn1ivvHOTcx2
ttA1yRHaYrKgDmDE4PEHfoTo9ZOttLkr1fiIkQoUGfQ9H/S1LbF4Pzq4uoiGGjSQMpfbHgoLiRSs
sYPWvFdKzcuS2kcLygYd7msDnQZyPdDpkYhsloG8+aUpY2B5ypXeDtQ0BMuruDMQODtJuTWZ8wk5
Vb+myTfT0p8a6FVYY3y4fdyWNiVCAIQCyNrjBTTbL42aUyg+8GkpPUX1dNThTn9jYWqaBLnFxMN1
OcBR5JqVK6UdNNqTZImboZ9qlCvTuLQjEWSgZo9oY1LduzSiho3aWeDvDaoQBbXtKhZ63jf9fq7O
DcwOr6E4ZWU30gqadhdjB2Z260r9a4t0au/s+7ZDkezR7HfNsFE/yhl4ZXy2SCFlXR+pGF1N3tQh
caVNoWz83Wxtr43EigNe3BH/TuW883hs1JhoUoWxOnsYDdTTm9K34jV0+ZyU7Z9BTeRfkzo3sL6z
jY+2Eb0jYD0JkiENBJjv0VYLnDmKxRkI61E8om+55K9NFf5MiP3r9qYkS9fMlFeAgspUEpmfcGap
YW1ohRWgeidQX8vw2hS95Ic+6YBKFJBEYFZlfKqbhj7VDC9LVqXaloQRsnyl8rPu8EDK067z4yhk
e4s76s6oVCg4ZVqzMdqy2VoUNDh5irerUNVXZlnoGguBTQDTfO6i6V9L3Z5kax0t79WcuUMxUYSD
ogekyq5ALNBWAzQc1gKSNr5s/4RNjOIucXJXoyAxTQG234P9y3ZtqZrbMiOFN+rSeSwAIzpqCgLI
worbz8Rm6h8+WspX2XfxNlWbrHFHvH7fIsSGcBSmeseGQgZtHfV+rFtRAf9cFh4QO9WjbsvEtbnh
bNq4OJWKoA/CqFqfm1K8Oh8USflnKyEFi1AIodYV//2QNPVYJQ6KNSOK/ka7MelKkmjRv5xZmP5+
9giMGz2XhoZYvkq5z4DgRxl4JTxYNAHIO7CrIIa6Qpi0OkBWHGwjQRjVnzRF3sHkShvS8pn718Y8
JC17jVR5a1hBAQoj7tiNixj6B5p1ocXe5YGuJZthUO7yLt+MLP56+8wtOpYz47MrXW90J0s6DHDQ
I8A48FBAdX2dR2np7p4YQ/8zjw65XKpRyFBqHGNENahjrtU8FQIQkZUQaNF/IDWJVy2iVfSfX1qx
aoaYUeSIEF6LsfRN07OmaDX3k5Xrc3lb/GtoGu7ZzktKw+zaPrODUfcocjxrGNG1789uTjAv113c
4PtvrSxciVN8e9WXvo+m2YnvDC/UK+6s0B4tzUwLO9CqsHUzp3lqlL+owThodpr0AIHGvqoIavrA
KIoKVpBDqTs7RW9N/hergFc2qjxkKm/P30FKySJmdhSXYkJcE/qYrtKR+G+mCgUREJROGodzYHYt
WlRrdQ1Gunw/0mbrmP5fLAY0CCbVd1Q/roDrIC8jGfSLgjIqtrT+Hkb2yhiWTt8UgOG5OHXXzPMR
qgD8RBTMCSJ1D3iSJ8LcS9K70uArVb7FffWvoXdXd3YuABRT0q5BlU9Gjwgw0Q/x+y/mCgU9MGZN
F8xVfOKohZ0XqRNYqnymUfgsG+v4FybAhoP0lA3urHkhyqlNGWlGZwdMZW7duar8878ZIJfOI01G
4JIiPC7KzAPETqw4wSWPPmX3JhlaIC/noEg2Au2VhUgIIXMTKr9sc0fE7vYIlvzsRKWLjlZw918B
ZMJS6zUzC2FCqAkKgiz17NGpPbykude3Vrm3SPpBqaz3eAJjgnufSuRXgkMtJ5JJhsdnRV+LiLmd
cV9098Xa8r8zB8xDNVxTUIbALkPlaRbXRw3I7lteO4FTVMcwTn5YhvIq+K/R0F+r2HriKKlZTRoQ
DaBTkDSpdhOUIgPIFuz4ShUQENLHZf1M+OgjNHrrIW8gDMUDoVaHuot4KBXyBbojn5Dd+ItoBRNE
kBpX8Xadv+pMs2kT4N2cQJFbVX+W9srRWEzqguEDsCVkboFcmj0P1FIrG8IwN3nmVRqSdK6uH1Cy
SPVPOvXFV7XYlqhKxR4KJONai8ySczk3Pv39zLngoSerkjZOkBSj+OGIhm9FYq9Jiy3t7XMrsxgi
04241iiGaMQlYIaWq7XPSLC6NnnV5ErwNSuboOCINgdAtkG2jZLR1WvLKKcnSe2kn3gBVcoI2Wgg
EWsjdQnbQaQUsiHfbx/c2RTCCnIaAM2AihfNWFdnKCVhloRovvtUKd+JmeIx8Pa/GZitUdsyTkkp
0LhRHU1xEP2Kc1sbwGx1sLmjQg5ongnH/ZgfVtmWZ87zaoKmm/RsjxURBH9aBxMUZX5J/c554q3/
4SlCV9TUdQeVdWDzZrFdHho9BWbdOIEjBzzARfYxJzANAXpj00KDfgl+bOa/LBYVWZRF5olUT+Xe
XFOum2bgzD3OPz9/rYxlWel5qhinoiqfbF35PfbyK6gBdnaXrMzUwmIYFk4ISvOgEIXXuVwMu24L
2SiacbLiLSsE+Jq/moDVfnw5zo3MliPOkozYIYzYeu9ORJ/1GhP0wowBFTmFEogiQRI+WxAueDto
bShPeKT+KNm2yz3prEzVwrmAbsukjjKBC3BXXk4VUBjcqY1OPaXlc99u1I/3TE+6MP9+f+b4BS4+
whV8n9FT2TwTurJppzmY7SoEdADbIfczCfRO4zs7d0Yy9WlzEyTqJIv2sZZuhrh6gvL6b3Rp/RFD
ddfqDbtz2Kfbq3+1NhreDahYY1vjqYJSw6VdpnWKHBlpT2qDor3uGhWAYtZr1P36CzvI5+AhhIv5
anwVbQfFViGqFkOyre78TPilXror9/PVgcEo8FBBvxQevxTse5ejAaLbEllSgHA334Gljlk+Lbe3
BzK7HhFy4/kwrRKSWHBjV4TIRGuZNoj6NBrVXglaBdX2uPVFlKOyWNe729autvVkDWVaBDSoc4HW
5nJASWdz0+51sJmHu6zZv37469DlolBiea+HzyM9u4YEuCIzeZJ3oFyLxOZ/+jyd/Xil67qaj/h8
bz9ouzb5aJsqJLTOfv1cPyPJQ2pWHT7fKFv0FegrC70w9fj8lAo2ANnFOlxOPeclBBpMIk/dg1bs
u7VM88JWvfi8Nvs8McMutPB5mW5s+1FPHmNlxacsjABPONTggScEBHSeTTaVGNJUhVBPcR262Z10
1hz7whgmoCQQwmi4u07qNsVAyl4y9YTeIbQmUnfIhNf1a1wGS+OAFfTCTmQPV29eYMXbDidbPWWm
Xw6+vaYssjSM8+9P9s9879CpTomOGPVUq0EWP+fFdoxXMrXa+268cPAIcFEOnhYCRGpXCktFkqA1
K6TjKZLF8FQ5UtuEYdm6qiN/SJBBmLr4VhvKb9oz1JMd8JgYVX1UEvsnXpKGi8un/0W4Re8qSw8h
+ptY7XOsxLmHBq/EU4FcCI34gTbluGFloWyGLHbuWZGjS26QIJowURpCJpUdepn/Ge2s9htRpjsQ
b+dPrGbxL7TDO4Ob6mqvbKXiFEFcQ6QcibJu2zGS70AaAnKlPC4yNxlMuqs7of/WaVq/dlT7xQqw
EWq9SI4c8EzrLjNK30HPUW/rUoIAT+TSRWay2Ye1KjeJjJQjevDpVpN2v3Eyi/liVFCHM1nYfAE9
RvNHb6Tmx5nTvqUAcNQ+77NNTyKP6LLZybwnzDU7w3yCtJfidlBHO+VSWG+1bBu3stXihcei8bWQ
W5veNEqXlB1Iaxmvj2Uhx1+RTvF4ZlDHS7MRGd9YY2jH6qqtKBLda9RefMrsJPIqXtRoudK6bZLp
tdtA6+QnVRyy1wTLXgZagkEQUsyh11flt3i0sm2vyN2Qa9x3ZA0UcVRxvwMMNsg4y/fSjscDF6L2
INFePjpcy147e1Q34yBaL25I6DqQPN90nEWuOdLvnGn7vlJ6jxZ0cJUMaMmOpqdW4LWNJErkCaNG
A1hnvFma9SUbNbxKszoD7K6AkGdrAy6dMzQAFq/UXCNqvT44iFVwIYJhBIcT77jLg1ONXG/KLtZP
VAceM9zq8SY0f370Erm0MT+cfQs0H9hOTxpa9Z7YWrLo2rfg8xNhBggbbHRXz4Zg05IWxWDRk4kK
Q+0VoNf+i98P9POkKghU8twJgy+sypvI1E8Rwh2bnNq1PuPrCA4jODMw/f3Me3VQ+om0wdARkPyG
orNbJZErUgi+rNFaXEc+MAQeFuj14aV+xTJMBSuHNKr0U5reQe2Qhp+lfLO6k1OsPNKXtpUGDCBE
IeD0rzgnzY6TvpeJDpGq2mXVXQKm86T6fHtdrlIPk84u0lxk6ueHZ55+xNm0KUDQoid9oCeiRj6O
rQuvLPSD1n4u2JNJVqwtbTMwWqOPBgTjYA6cBRN1ofaN2vbaiYqXQXlew9mTxe/juyCywQ2DN9Dl
aDRJHTGanXYqxn2LVj1H/klFvwMvlodUN9V2jv0rbTYgW03EQ69G0LeyNiNExY3qvqfcFWa1GfOT
lj/1zZNhAtL7rFsrumpLy0r/+xvNuZwEOrJtGjmYgzh5FiMkqD2rW4n/l6YBlNvgp8YbcMKPXE4D
N4ckS/qKnFRtr8r78fn2ntGWhoBIB+cNPRpTEvby+31UNS3IGLAzddW1ChstzdxrRO0TyX2LhZu4
fOClvdXi32HseFHxrcj3lvoo0Rp7+6dcjxQieO9tCKBuvBZ/sczRNmu8I49qUnlualcrseO1V7n8
/mT/7HiUWhcndYLvS/Gnp9ZGJ9g9/GA33YqhtYHMl0xArLnsYYiCe64jXhqPK1O1OBSAUMGVDI7I
K05QxQwHq5SWcYRG19dEyE9NWR603n5OADi/vSrX+4Pok+YUPKQF0ZF5b0iso1u97aBTa1Ow3Inh
uTXk6KJ+vmJnadLO7cyyHVURNQ4odMxjq3yhOL7QxliZtCUL6MWbWsgmAtr5Szp1+l4P0c5+FFaH
JojGVVcMLE0VhGvACAivBQ6x2cWbsyTjUCozjkwfXBUevgz7Dc7N7QVZHAaYWnTU/RB9v9c6zrax
ogxyTFHHOToQM1ddxVzD5C0b+JcSZu7YIw76NuAnj8AL3adJ/ZKaaxmHBRPvSF24HXQCIeVweRS7
0CxUu+3VI9AznAXqx/cSMmZ4W733XiIKuvy8EkGtqqWdekQjkNvphwYMwLcX4fqqhRTomYVZjins
S6VRQwyA6b97G1rjP7gsPMt8TskD77sVawsb69zaPD/LAVSpjXJQj61ePImI/qhG604CDXR7UNfR
0MWg5lxATpd3rFYxqDz8HNcnNX4kDkN/bA0M3Iqpq9wgcuTwJohXkDW/phOwwNJc6FCePebOIcsP
Mvsykszvh24XR6emsbd5vXJVLw7OBMcq6IEnHNzkUs+OjZ6iPc9SMvU4OplvpUHKPofiBa9HV1u7
sq+XC+E3JG7QjYg9cuWdCSkjAZDpCFL+TdwfIgqs2sdoAKaUHRhycP7ViQH3qirIjJzpmhhHEKvu
8IDs0j0Q/7d3wzQh89c9oOjIg6iA+ABRcjlhEdQxS5oa4wkMTiCI2abKk0GO+fBhpuOpTHZmZ7Yw
FXzBmKbmeNIq3/w1rgGcr10NytlIB1q4LFEge++RPVv3uEjArqJUkIcVoCvxIbtze5rWvk8up0kM
doNUS22dwNAD4Iw7cH0lnJi38U6LjeAM/HsGpJEmnuNLE0PDCDhukvAkdB0at2Qg/Y8+K2pf7yAB
4DZUbVzOiXI3jrg3beNTa7LPRNovHx0pzuzUJQqiQagozVujrQya46rZqEetenTKxivlmlzt9Za7
tDDzqlKXpCVNDT8XMQBu5ZfEDH0eGm6vRR9+kEHDAOy0Jm5qPF+uihNET0z0y2tHy95HxC9H11mZ
rmsvcGlhtmpGGOqA6zPt2IA7xsn3deiXcmUU15vv0sbs7OQ5mH6yETbA12RJP1sjtVgcA7YfqgPI
71298SKJJCLSTdpx1L/r/MGB2uoHiWWwuTEE4LCm04l0xbz4kEV94XQs144lR/fq3kZC6uPb9tzA
bFORXE2NrKm1Y298abfN2r3y/gMv/eTFAOY9Gjo3K0FagXWu83uQrrml0f9ImH1Kw/wOF93etIVn
jvkuHJovaL7fa2Gy6xL5o+wsnyWDz6jwmzr2eVp+DLr1z9zi8ThJrWJm52Vj2Y9xZZSOduzYxo58
6Af8xdT++/15XBLlEwYUfZnHWNsl8QEZwL/4PhA7kD1Aihkp+UvHh/Q7j7qQ4Pebn+3m5fPtry9u
biCP8CCYbuq5WzVHh8sqR1O2QwVQB4Pb9mzT951/28xSqAio5LvQM0Tv5nkSAqwhjWpVPeoyOVgT
P1VuHNSm99GvUbtyEN81W19ZmCVHem5zFl/XoFurIg6bUYw2bOcw5veECldL1yrti3N4NrjZ7cdZ
z22rGdVjB6ixYXyLig7Y9ZWFWhvN7F3ldB01hAIj/cAeY5wSWSJNofU7O7FWFusdbHh1ms8GNHnc
s3AhS1srlJ1Up5e1P2rHvGduBr42A+67TdH+nboZqMzz6q0YXmW9r8LT7e2yNFj0QCMmhug1sl6z
twv6hEbKBMXbxXCzNgCdyhh5eGLctrK0KQ0QZaBehwK9Ofe6elEbqLRgmD17TJOgakAP8mLKz4NW
g2vgy21jc77Fdz90bm12jhNBw2HoYQ1YVk8M3FMr0O6x76kET1Ih3Rh3lyHZNqwMCDiAogkNvHWK
Z0f8UxjdvohR9yaFH5cGCgHfLNm7aicBoOfoFQNTIIM8cda7o4IZMwNC8DFDc6PoLel6vwoFiOPA
6Zb/Ui1AvlQwHhjfKNgVyjUZq2kY871zNsz5TYDClG0q0zA1/Zfj/KbhIbXwZItQiQHsX48O41r+
eun4nVucnXNmE9AcCpxzVJD8SqQ7B+Qummhebi/g4p78d7eQ2SlvQDBt8hQHsJHbvH8GfVYh9qA7
uG1l8SY9H83snFPRDqWq4tk+TnyIoCJ08nRbVPbWHMZ9nvaBkfNtw/NnPcwfWp5t6iTbJlG1bxzN
ZegJa1XpST2rsIGGlZrHvC/tnz2MCAhobrQpIgq+dAx9XDp14kwnhoOqYe/kFGXKz5p+aKsHWSWu
0j8UWXXHBPN6Z42pYPI6VzvrzPgsSWunbWxiY6nHqt6kd4myuT3zS29jg7yTPMCtXQk1mDQHB2aN
san8T81Qpm20w9B8o8N3xtYQFAueBxwOuNImaQhU8GfzmKadUytOoh7jcJMWW/VPOewk3RraS7QG
LFwyhSAf8f3UrmCSmStlPFUdk+HJ3xjsQM00yO34JGnxLQ2rHRSVtgMwtbdncuFAIqGBkSGqRfFw
rmhslj2rQrTVHbtoZ6Kflnk0XVmshb1wYWJ2GAES7IxWx6iUPvc08QUotJWDuDaI2TkEynTIaIYl
Qm3AtaNPQ1a7qzW+tWFMfz+7aHmu9D2RMBKmn+r6Li7/ZhBAS2I7g3jKmkNporZNzUpBhomA8JSh
cbQGzcqahsrSTL2zkSGCtNDuMf39bBDmqJl17NDx2Frmt7TnPuB0vwEMP318V9loGcbOwj9XiWUA
HUDukVnjMTEehBJDnvqlaFYKQQs+Hjmrf23M1kPJBcUDAkMBX48LLk5w2biD9pDGK9t3ccrO7Mym
jOd9njipPh4VEMaCly7bFWvecsGdTY03KLUCFD2VWy9XZUDuv0AP3HiMtIMc7tAl3L32H2TInO4D
PFffK1UTUmCOy2dVYzKrU8ej1HZVtavyXbmWJV8KRhERQS/NIiBov2qGSlMLoact5RHctd9qJ3Yl
sBhQVHqGCOyua5sdJGU3NUTUDJMfLGA8xMSOXFH/9vZbOKr4GSiQo3FGQ7Z2Np+q0ym2Lqg8ggWS
p54+Ft5tAwt778LAbO/RNsoqllnyqBv3pf6j5iqYdO+UfnfbzNI4/o+0L+uRG0e6/UUCRO16VW5V
WUumvFTZfhHcbVsSKVH7xl//HboH15mUkEL6ojE9AxRGkdyCwYgT5wBgJ8l4UJ2ZZTSjJi57FIGm
ULQbVIDYyjQt5OmA90fpEklmyRWiMmqwnESkSGIRurF+qsx8U7hPGSgYK+LsJvLqRFlQ22fd/bfU
Vkb2+xGpBAg+OiSxRlgfiQC43vK85EbDBDPDHLiabVRVu9p2W1zkaDxgcfmzadwfA9qCHRt5YmYl
KwwsSwsInSqgQQA7mBPfdpHBkGXRzbBx9q33r1smSHnvzRUXtXCuAYOXLD/ockRSV/79wtv2QBeK
ihEzpNlz3tbbekqhSPuLF/5miFfivcURSel0NKWhyVsFeBtZDnqUzrRCbziJCAwApwysbO0qT+iS
HSAxAUMBkGIhxVEbVpKBWCP0aLOz7KMkQu/AHL8mXbG09y/sqMDVBuV6t4cISjh4ry5o7vGWvf9w
XRpQniKohwEXZMKAzo6uHhZrFaOlxYfkADLQwCgDQKMsfjokKOAUuhVmZTY+osCbPydc54dcM8Zt
VmrlLgfj0f2XFZwFOo+hIYDUjaVEkLkdmUWiDXZYtM+V8VDxZ9Len6ODCVzssioNFTbF95VM0xON
lnYo6PTFMMd3Ya512S2u/YUJxTkMLE5ANgETqdXsiDdsx7/IsV4NQu7yi5OZp16bOk5hhxn9NO5G
4+PtvbUQyKNVAapZBtDL87dXStAjz0tihU67taMnKz36zp6yJw/k8GsoETkZqie9tKXss6kBYhIt
PlbIOyPIjI1XbjvkDW4PaHFFLgak7Kuuqyfa/DbSbn7q94OkUbQD76sNRXuEKWpoEqVpM4LqGGc9
bY9AdmzTUfubXXthQhmAO0DrQatSKyySwnuq2Zi+DDEjK3HB0pl3UXxwAC/GraorgcdYWNSrXQ4r
6AMH+RkeIz9IjU6Ibhtr44qxpTVBFYL8JmxGJ6TiwNypHME9U1qhVj2U9OHh/hXHtQUvj8cbmdXw
mOlkeU5iuMcs0L7na+xGS7v28vPKAeRF50ypXI/e2tlQM6mfPWulN2Ehu4U49M8IlIPhxXk09DlG
EPMD8OoFR+HigWs7CKcVwbgGsFgbkLLBNMiAx2UNa2bpbSbndQAI2C0OtxdlcX8BWedKTIAUWL52
W2i1tlpuUiv003wzTdB8sf8Zq7cWDBPanbo28r0gWc0BAEV2AORMyvRBjK+G8Af2MrozAsbenF7b
uvxTO/7FPXxpR5m4CFzCWWXADoli8zgaVb6NJ9yOt2du8bBAkc/DOZH/KCez8JuhZKBDDMfx7CXg
rl4Jv5a/D5osFJzRp6IChAo2IsS2hRXayQEKH/6w8vuXthc6giEVbsgtrdZ+AEupPEh5GKE57Du+
R22EZSsQjaXI7tKEciRRGhkydNwYYdJvbLEdjSP0UNgaDcTSREGAEaSJQIEA+CsHenHzdqAwrR2Q
f4esBY0y7cS4MVhirNxXi2PBgwlEE4jB8Mq4tuLFdgGuotQIDR+9YX7mb1nV1tDXKXaad3+DGCrB
QLuiOxACluiuuzY2RLHmFAR1OTvfJO8QuLq9dRfHYoJDwULZH/gZ5SAade0LUEIZoTvF0Rt4g81d
XdQ59F0mS9v4oHL+C9ePTAFykJDCtWY9S4PQCpDfNdA+sp7d8tVeY+9eHJCE60FXHe2ottwiF1tg
su2YAktnhGnxVCUQCv4JgGLQi7tbd+HBJAwU7yEd6Ek1raJVjtdErQMMkCY2unC2jWdtXH9aWZ8l
p4z0qWRNQS4TQdD1cOy+i5GbxfIP3D+4/fSti8rvxmA0gUEiL8iNcg12smZROUOtbTs072Cxs78m
3ucs30fZnvefTf/L7a0nf7oaW+JJCSIjYN8Q/qkhBulJq9sasA7Ao7vDtyRaCcuWtsKlAeN67kA1
kFmihwG3fkz9XSkereaRpIfbw1iKBC6tKN6A8MaDOAzmC3hwMe7jJ4CQBvcAwS3zVxStbIdFY9jW
PvJOwIqqx7UEswb4ynFc055mj1Zctp+o3rh4B+TkMa3QEYitLrEvzKV6EAEYvfID5IU5WzSwhiBO
QFUW8qfXczqVmWdAVsoIM617zt02ZLZ5GBuUFd0iOXRJ8eynze72DMtv3rIp1/niSMcVUMaTlsEF
1rv6B6cPxVrAuLgV8UyQ9R4USGxlVLmdicKXTra3P7TNazI+/s0I/nxfGUHGjLzIdWqESJMFjfGj
Rp/YXyCsAPD9Y0Px5PlEReP3sNFEuPZGW7zjABhBWvTvtwezNllKTAWP1FHi4FgBx3Qo2nwDuuWV
Xba84n/Gol562kDHEtJpIa75NIj6fAPtgr1mr9G9LHoISGXjEYJ/zbCpeT+ZaBp0CXbWNn4BEWn9
Mq6xYSyO5cKGMl0uWvw1DelKwHa+JeO+JQ9d/+v2iiyaAOMJMGnyH7XOlvkcr80C02VkRx59LUCn
qg/RStSzZkTxppBp9DvaRSQE+BrURCe99oMOdIu3h7K4uS6GonhT2lVpDvZlDEU7u/Ro3J8NMCWc
BITtMoE1U7RBc2pPxwEk+g26J+vvg37/AEDmAapLsNriSkP2+dpZCd0AOkBDWnZ8EqUT8PZuFXAI
eaBQjGIOQKcgP1HORkSmEZU8G48Bqu+8kW0SsfK2nZ8KFIjRywaKFpC4QGDoegjVOIq6HZFcNMsp
fo4H8hk96ACDZcUHv15rnJ6HG0hjQlABKkN4FIJD5NpYHA3MYV1uhejlFexrLSDcuNHjb+b9dRto
mP62AQQnMoxyf1/cIk09JX5at1YYvYzOMeIrLn6+ceXnAQwF3bCJF4gyjrE1wLlO8UbT2RPyM2nz
8d6Dge/LQh4ezlh9taZR8x4COCnaqJppk/WH1lh5Kc+PtymrQbJUI/t9VY6+BFpjHvUT2Q+EutZD
CvXR+29ZmICeGZ4aILibEfnbBbDhFVDpIclH8qlM/eGbNibWw+2JWsCmIM+Hoo8sd6Lp11YOCER7
PK9Fb3moQVms7eoAfFHfRz5sBjcH8Wd+qNMjb7/qUSjKH1m3cngW9gEBRFOWf9D7BELc620GupUy
hnSHHu4jSz8UqbESbi4czsvvq2U1UYi40w2AnCcy7dEJsxt5Epg2WlwBVbk9k0tDwZYGTaAFoDtS
DNdDsUtRawXHzWU10+61q8bd3d83ICGByxfqGZCiVG4UYnFapAPKdJr3tQ+76v4TIxtqsKtxcJCs
U1YCfBI55BxN6KVAeXV4s+4PuFAB/vP9WREpzrjr1J4J1OCvqXimI3IB48pqLywBUjIWyD/xWkay
TFmC2uYp2lEHM2Q4kOm3xro/s4jSIarZ8jGLU6+Sf+pokG7bkvahhkceesp/pfH29irPNywsIPfu
EDR8GDOdgziJsh6CxQOqIZ9b8WIZe1r927QrIdB8omAFswRyKMjh6ap7dDsbbYau1odmVux7Uw90
e8XC4jguLMi/X9wfJWDzBKpwfRgjhq+1rQnmITd5JNn9qXc5FMQPQEwhuaRmFloCId6xMPqwH+gO
OYGfLfN/3F6TubO/NiFn82IsNmU9JZHeh/qQH82aPWbgY66zaKXLbP5YBN0ViNoMYNw8yNEpL3wI
c2ukBPYozMx/fSd0zTQosl0NviBToJNlraV1yRwyCTZieXirWRuYpgvOoHTQhqR95Pa59x+cGJAt
9mmIvzfpp/unEFgUvBWRLJcUw9dT2NgtQ4JQa8NKPCRumLEHs1m5SpZWCUceOAYf+B1g/q9NgLrI
yLqKdWFCraB2Dpx8isTbXwzDRTuV66N1Tldp1aCbWzCwlmHOso0FjRoS2N72fhOOTGEi5YfbXa0r
oKDbJxqUx1Cr/tT6XcD1k7VGFbU0VZCNhEN2bFNykF1PFa07kkGVboAvRsG9tF4rMzmWtvd4eyjy
XFxnIhA4gnQWVQskCmbZ0liUXZVP2RhGHdtZgh2g/7C5bWJ5JH9MKM9FqhNWCw0mNA/sld4bWsED
SlYKCku+DESz2FdI+c6Jo+qEQZCvwnTF4zeS7kd6LKFTv9YBPg/t5Wz9saJ4TK+BDl1dwEpGny1t
PBDIihmQtNaSH2b87+1pW1wZbC9wwqHau0Dc0PlJbTZj6LeQZ2l/1mspnMUpuzCgrIttTsygUT2G
NXkbi2NEH40EunsrG2wBNWVhxky4KQTiYO5T5oxHbe1lE8cOo++F9sa6DzWrd5afBUNMg7jgG804
1sZz3a1RHi/g62BaAiPw/EaQrlaZIL2X0N41hlCv4KcL+tlvAbD0zTNl/Cw8c2cKZ5Nm1pGm6YPF
prOomkfh1F9vr+TSrkGwg7AHtWdvlhaeSlpzrO8QGo0ZWD16oBkIqSgg7s+NvYLUWjpsl7aUCJQW
htdlsTeEUb0nznFK/0lX8ybS9ag+49KG6sUhx9GNrQPXxJ9a7QXswUO1ddpjCSZhdgSv0u3pWzoI
l+bk3y+udmMq7ESfYM53aZCUaZCsXOpLBwFc96DvQQUX6Hi5fhcGimjsSzIN8B08BQ2yP70Cwv7I
i+gLCD7+uT2Yxb2Ad5y8N9D/o77ZvSGDBHEkhtDpvrv5A8mLoBtB7WFsmzbf3ra1OHFo74YAsaRB
Um9CPzcp6GviMSy/0OiztUZztbgNLj6vbIMsjQyvL/B5vTzzLtm6MdgrjWBwjAC1w9zvt7p2d81V
tkzhaSVZg+bvK7NOUuRp4yK0is/+YAQW3aWxuSnTt3tnTmY9IOmIdBSYWU1ly4G8j3e9RXhYBGCW
3/j4z20D822Aj6P4hcotoogZ6wroS/lIxcTDZI9mEueXP6H6tcsOt63MnYG08ru1F4pRyFJcb2y0
VyYi7WGFgSI1ABtWsFYEn2+xKwvq271gfWZ70gLx9hmu9Tu1XICqwPfBw4GsB6qSEKa5HkHSmE1X
ogkaAeOHfGPGKymi+cnH53G5QgsCUjHAkl9/vmhMzQX3FA+Rf6rIU4FHUOJOgduuiXcsrYQJaQKJ
KQekQj324wAaRDthHE0dH10auny3Sgk5fytAqx0FBuCfUYVGt/X1WOredhnkrYrQHmtIaZVBI77Y
wPrrcbOjOhLc3hrmdGn2LizO0gUdpGLRaVgAc1rtDLt+7FqnCPJ2fKFltNbyujSDoJJBuk06APAI
XA+vdahvc0vnIdXTd2Ok4QgCRhuUlLePzNKGlnkuiQcF/Yal3J8W5V7epS5OvuABVDTvzxgii4dn
AwJuFD1nsh75AFWpytR4CFaMn3kc/Wq5v8YmvpAvlEbw3gY5Mv6HikXys4ihSYkWYc5fG9sKOGTi
aiS79OIx9T4X/avoCDA30JkaT7zd357BJdd2aVwJK5NWn3AAWIF++emZNC0kiuLuQTfqh1jk5xYy
XrftLW0MFI8BTZeqMkRtOEMISyGWHDdhgrZdF82CZHqo1hgLl7bFpRE56IsQQXSsa9IRRri+hRr2
WlPw7c+jFH39ecgJWJGWpU1o9nt936zJB699XnFzFWhArV5+3kPT2o7e37EGJB2ejvCf8HHItyu/
fjK7PmrzOrQhnLqztO3tBV749a4ULQFWDMDKWZkj8bNaRHwqAa2Mg6Z/L77+xfdlfxdKHIBAqTpX
tRbRkdb4flS+5Qedfr7/87haZLugPBZqWiWKiBt34EAN/S7ZO3q9Y9b9zHqy1CS5Y5BVQain+MZs
KJsKebwypPH3tk8DeODbY1g4Y1cGlBV2KXMnYcOAP757/Yso3zLr420TC27jyoT8CRcnjDZ9Mtjt
UIZTHqEYexijrW8/PXPzy207C5cWiNABnkYWHbekGrG0qEiRxIOdASrWIHDKWbOLTScYeLu7bWnh
QgZ0EqAtNA8iDa1mPY0KOiHctRGsVtGXsbYqSWsbosL6bujV3u3SjyUVKwChxYXygELVpfYCHhnX
sziRtNUh+luEo5OjBWpExauK3Sfq69XdrzIk8vCcB+TVAR2e2joxFWVF+WhUIZjkp098+IvPg9UF
4E3JQD1rePIjluWeg0MZl6Q84rVZfvD6Zq3/Y8m1XFqRm+Vi0xUdGwqNyn2deAcDuW9mVysrsmAC
7QQoCiHKB9BdpRC1nIgkfWy0of5tbI4jX+mZWvu8ctuKCv4MWmRt2Dnb5Cz0lRfE4udREwKdvISF
qrV/CLlSoKXx+fib1X01tbW3/cJ+9SQLs5Q+APBQ9b209LQqmbIu1DVZ1aRBVkAi9S8GIYnMJSxP
doort6ub6lpfDXkXguF7w3ZRusZjs+BTUMZGXQM5HpmmVxahKNI86eyoDSfnaSyP6fg0AaNvbW/7
k6W5AgAJmW0IHHuopFxvVr9tqphqmKtJ5EHMfzbGT0Nb0ylfWvALI55ylfQA9hROj7lq7C/VpuMr
d+3CGEA1h5QEYE7yXEvzFwduRLtV3ekELPHRgRqbWqw86Na+L/9+8X1S6l5e2Ph+2R41H+LjG1F+
uL0MCxcVkh4OQW4eyczZMhhJ7pPRY23YYIVrMm0t40vDP4z8Q9y93za1sBhSSQOqbQhu59y9elOT
buRlHX4hfphNK3M1/zowFw6evb4HeMQsLdk1vt0aqW6FNRQMH6J2JRO58HlEg7iC0PoIKSBL8a1E
GHaZ8NGEB4+DGgwazu7e2UGeXzI9uuivW2hK1TV3pPYEnE3889gnP+7/uuxKApIHkcKMWyvrq5YQ
2tvh9JI1r1G5Eu4szI6Ea6GjFo8hPDSVjWqZmTtUbgdyqszYm1y8gVpqpdg290rQpURCAGIpGMes
tEO53aQWJ4BP1kFib2p/G9UPdnd3aCjboVEEB1ATaBu1b3NK8eDLu4GEDjQdev8f6up7Dh2026sx
P9ewggtUUnnBPaltEJVVjV6kVQawPENQuI9IOujW3Wlg2MCrHCzSLtgk1SYINuYGaO8FGgeE99yP
qLokzH1F4hmwY9QKbg9oYf2RrpH0hHiz4umhXBmeFyeZFjVa6Aa8fk+it9ufX5gvNL/4vsyWmBJl
f+0H0U3rVaQqPaCq288di2DEDHyifb5tZmkUl2aUbEma2daUu5UXQvw6ICLox5U1WTAA7W30IYFE
FOdczWB2TuunGcEptOp/jU8GW/n98xBdahwADyRTjHg5yWm8uC4ikxoOLww7zLN/43ZfftGL59HY
62Kfjr/uniqst+T30FFFn1XXidc0KatMoNF2enykw8P9nwcfBhwu2kJRxlBiHGGbieh1zQm5EdDy
oV1LJS8txOX3lQ3lpTqddJK6IflYRyjjxvfT0eLHo8EcEBEJDjKVpQBrkM/dIgYjGwPqqHnMpwH9
c0++ez8YRYq6I54F1TxqCCqLF2Va3kxlpYfNkfbnaLo73r/+vDJRvQGVE42B45QFbgQNiBVHuLAO
V79eOXGlmdZ6PuLzqb1lfpDQlTq6nObr2h46pxDHoktRAmpsGf1cnIiKdragMRVh3n3onLPFvo10
xTctDUGqL4MR1JAFEGWl0azYV1pRAz5OvaBxq02Trz1OF0eB1wTiTAIomBoqJ5bOhJNRcHYaccDG
MGV004h/7j5yQOSAPdkA4bQsF11PFdI6PrHbSA+9zgSin2/6ei1bvDgOlLARLaN6DlzhtYmONoKi
+onL1TjGDHwf4jQYawTNC3GCzFEglkKNCKdCGQcEsCIaMTA16fxXYTxHCSSI9/6aeMnCql9Zkb/i
YmMhKQxljyrRQ9P+WehnFu1vr8bCVEF3hYBFGYJVsgCifB9J76GlHMSOgJfoSb0xIWOAEuX95w8h
p4+UhwR4ziAFTd41bdJnetjqxqGyxldWuysR1QLZCzqIZTcU+KAkZ6760EOBJ22TGuTzZpME9WDs
utxOAhGVDzWe+TrpwSRSfnStbufkoIS+PZFLCwVNShscLMCdzUqTFWRsdE2yK9XaZ3t68SHb/BcG
gGnEJQhuVqzX9Uq1aVRqoGUVoUPdZ7NvXyO/X3k4Kfc6mLqQ/4JuJ/w7SixwZNcm+iIjTOvS6Vzm
9T85SV+QqPM2kVuQYGLaFJS6qe0rnt/nEWZmleM6xeWAU5ZM59oeoMuU7Krpw+25U+Vc/jMhOcLw
eJaJN+Wed/0UsKBcGzGyCJSYiYk0KZzdtko989FsWi/oKpc8jXUhXtIspdvMHePNyLV8R3NWPeqJ
lxz8mHdPQ8H7lbtPOYP/+3HyACKcAiuxsrK2iIqEW5h2OjwlX7pqix6L2+NftPCbJQTNHMRUY/Q0
yXovTYfpTKZESsgEkfa5aIaVQ654xN/jcLD9HfQjAmWgWhkg9EHzBJPcU7rh1fCUD0NAMzeo09f7
x3NpSdkxSeJUhGXReB4i8VOr89OYjzwADGVlZy4dCETPLpBkiHgAvrw+EEMaC5f65nTmmvYyVv2O
iugAoNCnWGNjkA30XdfTldh9aRblIqGoAh7GWXNEXPVJ5NVCnLPoVFihB9avgW60NSiFWu38vVoX
dtSMPvA61KinUZzZyLdFSvZN1SD1rQU6e3OzJ7M4t7gzfXqE236EFvr29hIuTe2leSXgy6cqijRD
F2dOtuhkqcV70RyJvc0NqNKuRPmLtlDogSoQno0o91wvY8rGKnU6Q0BG0Z4CkeYBsgZO/hXshwdw
XTx1WblyFORdcxEP/je5su8LHSBw1irFuEdTt/BjLCK6ufuDqWni2aziaBOZbbnLfBOcLZ1eB5Nb
0EdiC28lHF0csOx8kT2szixNYmY8RnYMk1uDitloIYaoB8L4lBJr7ztn4q44MOmglNF6kgEFBRQp
863Cu2svHfwuisTZ1sLeP+TTvqyfDD9w1oCkC34MYFt5w6NBCVehch6572Zw4Kl+Jj4Yr11oXf4o
7JXzp1zkcunAe46NApYK2dusRFyNTiY2uZ1+LgRQ1nt7eLy98Re/D6ZXvGcBgZ6RY5ZFDInJsSLn
xt+MU1B598UJ//3+i+8rv1+vBa4pMyNnw6cbRsagWuMQXRyB5BvDgxlpBjUS0SG8kWeTqZ/1hAWg
A/fX8PtLBtDcKAscuBJnLrD0miHPwQt29l4magbQdlqZo6UNizZVfFom02c8J62XeCZoKo1zFTXT
I+sKP0C31j7vq3/Hhn/UujX2hgWnLjv2HBP1TCTx1di04wzEUC1OiCiCYdg4bxqEP/lKlLNsBEl2
CeFH/lWJI0wWEeqOiX4GKTQL0CZ4hJeFzlo0vTlmfri9jReNAWcvs36AF6mbwOFJToYCxjzuh11H
P8axTqRq6Unv1iRWFtwZQGB/bMm/XzyCKARhM8ti+jnLvuG6mLqTkX7u/DcHKRXXW9scS07GlErH
8nU6T5CbLvfc2tXEua+AYTQAy4QEYJ8kK1fE0ia3gGwDkY/M/6qxhcEiy41EgwvQbDcsazbpSiJ7
2QCe2nh3ST8mx3kxa2CJsrleOvLWqwL7iY5ruac1A4qnMR0BBqnWFGer2jvDsf15e4ctrQNAnvAw
mCJQbCm39lgPbjtFRJzp10k/euY5WitALg7Axq2FTYykr4pj9N0hEdTvxNnLf5Q8sAGUuT2EuZ+R
AH7sI8DJ8N8qfpEYUUaTmrqnLqKbITnF/pcUoFgN1Jy8vFNyCZ+Hsd/tAmiwQa5fOf4FsD42SSfn
VJBj+pRGK+/r+WRdf145hOjPdIjg+Dx/9oqNn64cB/X5/vvng9EOHt8FZw/UlK63a6F51LSHFnwC
lbGtxWlEqq4V8XagUOiAPKylPWl1si1sd2WRlgZ2aVgZ2KDFJo+cwT7F9Vtle5sxrre3t8F8J4PY
Bg30KFkgsJg18oFdl1eCYWgk/VB1pyrOA0ggrNiYO0m8bmVWHpgvBBYq90MhfAABEAOfkBTDeaRo
GQtAP1u9DlzzjkmX0ncnI+YGBCQfBJgD3lMjpx/bsSt+6PXIj6XeWgfQI/mhm2beI8sG8YE75vRo
aNb0tdM672D5Gj/G8aA/d1FR+kFpcmNnW6W146REl8GYGu0Doo9m2o51Y5/twc1eIbft7Io+RagD
MsOvRV7yc9bTcgeddPLOxKi9j4Ygz05KLRoYZekcdMborusiyNhPyLd8zKRUKE/0PkhjMI02WV2/
TNYoPo7U/9gW7a8hS83dgNuuf3aiOj7X0xR/5Q7JnvW87KNtTKCiDYh903/LjGkNabewdRGRymBf
lqUAWjKut24vnDaqWts8JVojoPei8ziwEp/uSd/aTzYb0gcoBhhfmcUAvo0G/CDPrlYO0NImkxc/
nvkgPJuFGA7Pq9zIbfuUxhCP3LvpQ3Mnyvf3Eb0woT4ZzSaqeVLChL/v2D5P9re38JK3lFlI2aoP
zi41fimKAaS1XeycdH3Yp9qDqH6WeRtY0THW7yTz/99Q/thSDn1hWwxMKbBV8KMZxbtY/1lGa0uy
4FlAMoc6MihaEW0ayhsX3+dmhVDjBE35cmfHD7fnax6CIfzGtSJNIF5Rt50blw24ioh3IiO07fQA
+vCoJj5Ya9mjpWGgPxChMohlJFznens3NI0rjfTeKdW/9U/c+3L/MDAONLEiJDdnsGtkpbUyiX3n
hASqd8pYFX+jEDb6JDJzeLV7PVt5HP8mqb5+rgLjLXcATosHlg4lURx1XdyLrOYn5huiDVw709Jt
gRTPpiODtfPQefY5TuohyDVc0i3e2UfQXfVobUod45D6k7fvCv7T46zakAYdmvUUDY9dSZ3N1Hpi
U2hF9+n2HM2XAH2mAGzgDsH9iPLP9RKkdTk0jRMbp3b6WJN/Sii/3zYwP3vXBpRgq+0J5TmIlk5w
pfp5qNvmhbi1xwG+9MCL3DS9eOFEr1YSefMtLK9FZM3R44jKgLoUcUbaXstFfuoLNOr3gduYwfFO
7gSsNNjnJZgGKAg0xqh+JfFxgyVkoCdXh9hlpKHSuxa9zJ2vNIF8FiLJhUAvYhZ1h86lJxa3m0z7
5LTQwelXJmvRiKT9BYwKvTcqMjaJ42lEKwc7mbke2BCyL/UuGO6suP+erd/IF0e2z+MRfr3VxmKC
bzSL7DSlmyKc0u3tjTbPjFk47ADW/O/zcqdfvEooaUFZbuPzkf1VpDutfd4NUVi1B9oeyFpBc35s
gB1AEgctg0j8zVaejpM76SO2l8GzF9cDTHJYWZO5BZDLoCsF9z+QjLOyj+TQpV5bNKcSrYjaARJI
t6drfi7xfbzffJTd0XGlHhDojCdQUqHNCSQpzUFUA9mUpPRezJJTwG6d+jkzi+n9ttHFQUnuBDCB
oANODcUTqzSarK2aU/ujz4I1ZP98G8sh/fm6cp3og2lzN6mbEzMOXd8HTvvYrtEKL40A2TsZCgEf
OyNJ8llWVVSw5jRCgWoKKPQn758iOCzZYS6BC+pZNGOsB/RUmtNUv07pq4sq820Dv2/V61sKpwRB
Jeh4AeNBWfP6oJAO6raxJ10+bO2Yk1VbKqDUEXgC2ZynOo+TF7yQi43jc2tTR5yaG0oHPQ8yjxl8
QxO/ApVmNW7sOk22bCogWq1PeElVXV0+IBYtX0g2tXuiVTEYq61xT0RZfmDwcBsPHFMPCR+iJ9p5
XR8A0JxvE2ds04BoDQzZhV1s/TrLH1gOWQ80G3YfIcliBqwjxhjUaNAvNkzY4wOagMTh9tzMV1f6
JVDJoKAMwlUVru8M6HipOrc769FretTLuxMnV59XMzO9l3t+xM3uDBS6CADJ+J6Mxpp4+fIYfncz
g3EQjUDXy+tnnNeE+93Zf0hB4Q7G4pUNNPccctsgpEItCS5X3T+6KKI6c/zyzFx9M/QhRaNhhUpm
FwWC38ncj0sDxgChAugMeTOkBK9HgzdVV3akqc6ZZx6Hsj8UmrGyKvOLA89bYM5QzQA8b1bD5HSq
4r71rZNt9tM2sdzyNOVptMl9bmyJHfUbVyRs249x/hA3zPh+756DeTzwkI9CanBG6yb8VBMVnoEn
A2rZurG12Jrc3HxH4P/+G1gMMxKRcT2HDLWVOBaVdSoTE5x+/NlOxMobcb4n0KQJvB7YMVC6B3zv
2kTCLBRQYpucpqLetABJ+N22iHeNv7X03d3zBVNwvuixQmFbTX01tWU2AtyLJ9N5zJyQDCvb+zfg
TPGPgCqBQA4pQhwj1QDN2yIpcYZOtc7yYzI18SNrC3KKnJbsWvBwj0FepN1LmiMRbo+F/tD0g3Ok
k4dSJ2h6A5KQeJ+w0d3bwm/3NSXm65hP6DQrRPJpbFv+nCcD/3F7XhZuP6iXAi6EEg0o3NUlQL2h
MevINE+WvRflcRL7KV15Ry9tJFcWlxBZIxGgxrsixbJkjWOeKM5hskXJ//YQFk4i2OCA+cWko3VO
jUmqbJjqkrj9qYhy+Hq46ZQFmRiLc9F2iRtAusX8gsqyd+BjhyxU4Uf94+2fsJRykQlb7C7gJgDG
Vw6L3rra0FTacKIW67Zlp2c7aDUayUbUrNjUkz5tDR/pQi/xu49dHhf7OHLbO4Fmcltf/Qr5vLkI
Zm0W50als/Ek6kfN38fms+mtnKOF/YLTCpiZibcLYljlyFJqJ2nfwMSkP5pS2Uk7xtraOObPMOkS
/p8Rta5aUhZPBocRPfQjvHgfXLHJy5VQdmFbXhlRsiGG3WnDyGBE8wHwDOidPTi/F+NyEMb1YjjT
0DYG4+PJ07/l6Rlativ7fsF7gnJTojx9ufXVmC+JWuGTQW9PBM8jd2MIVn9BWrz5N7VK83sZeaLZ
AMazFmrOdwA6BGQRHyRjaMZSabNMMSRJ2prdaRyMbuPH8YnU7msE1NDK+FYMqSCpSQhhs8joThrZ
knI7ZfvRufsCwt2IHkuZ65EwISVOsK18tAZ0AZ0QlPdsw/PNUO5Bxdqthc9zH3VtSHlk1H2Gjiw3
bU8pM5DD2EMwA0LzaGsCmUeeQ075zVtrdl+avsuxKSdVm5wuh350e8ppXe3FaIMZzBzbxynvuhX3
Nz9KgHwDpSfJUAA+VUt7OklSqycoJURWEQj6nt/J1YizdG1AcWx5XIP6N2u608CnfJs7rolkg56E
U99NzyxCv/1tf76wXKiOyO4RgGXAH6H4Bs/TCGOsxYA+R58J2FmnAxQV+cbkh3q4u5CFVA0YHlB5
BdR5JjyRjjVCOZcZJ6iX0eqQ+NvbY5k7U5kKQhMuCgLoWVDRRuXA8sLFE/o0NM+U7n0XScL99M9t
Iws74CohqEyYASo9ZPwT45QY28qE2Pf9vgBpEzRdgM4DLYfqtQNtjlhw3Ly4dkAL8ZQbW5eebw9h
4bxcmlAvnSbWIbeOPt8Ty8C2skkRkd3JfiK38ZUJZZamJpc8ITBhjk/sW08f6ztlU6QFwGDQye1Z
+NeMX8VvEjG5NRennmVkG6eePCxNACbVjy27s5X1P2NgtJTvLMlwp3jP3nY6ir5fcfLL8YnXxUNr
E+RNdef+mw6jQjIe+X4knmY9XZ3dxDyqG3FiYKbwxOdGjzbpVO11qwnQBHL3pYAngg3RWGgSIzRW
Q2JgHceUtX5xjjQSONCSbMwfxQQtreKrXZh3b+wrY2oNq+9SUeQVjHXiG+Rhi6IPgJG6d2df21C2
HQiqxsw2tAKw0ZeMP1jDx8R8//8zYVwHO3mmcWCNMIxagxzC4zTVQXsnnRe22/UwlEywZg58mEhS
nitd38blL+yAlXts7irhJ/GkR2UJRPyzDS2M3qEWXmlnd0S74GQnD6A3fmdp8rFrV0OCucu8NqaE
BA4x86moqv8j7cp2HMeV7BcJ0L68St4yKzNLdtb+ItTWErVvlER9/Rxmz52yaY4J122gu4AuQGFu
wWDEiXNI3GceCcHP8OQwa397Wfg3Lh+lsAHqWU4lgXKGuJUnOhGSEi+LcWs2fjwNeMhHFKW54cjS
j7dtySYP3Xf43ehtR7Ow4A1oPQy0w1BisMCEZgHIetijZ9hTuTjZvHE3AJQXctxX6E57yuhg9xOJ
R+vh1UkUr4LrW8BDAu/P14WNPOWBTUYDX68NdmQ+e3FRL3VXpsq3SWcLpLNItTlAj4q3DcijEL9Q
g8RVBdjAu7R8yOsccn2K4IJPurgBOLftf8wIRz/rJot6g04A/P0KSIm+aqFZEhD1g1zVuVN6ih9Q
zN0fY8LctQ3IqDQXYyomd5OARhlJ4XA2T7f3mXz9EbQDwAiYlLjPqsHLU0Q8JLYrZ/jRowL2oM9j
9RdWQIwC+TFwIuGxy/fJ2VOatMh3205CYgfF7CUKvC/3j+L8+3x/nH2/7euiTzOSx01ZnUBic/Ba
U7H2sq18bkI4kHpjLQCtYghp9aDnh1bfk0ZhQra9uN4SPIsHNyN26OB95ldVjRVvTdDA649j/Q5s
cmFlm+FaqIqasoU/N8b//mzKfEhy6TXBXtbdecMaCE7+vL0m8gn7MxphzYHM8+aUmDiTxbQJgjqs
2nzTmKqsp2wcYHMEwgCxE9p/BDNmwowaz1powD2yr+X9NUau8fDn68LGMvWxIUU5ZbGl2eFL26li
WNmSn39f2FXjipZeAyRYMaHg/aVbs/lW6N+n9L0q6JOtxrkh4X5c7bryW27o/az99Hda+f32aquW
QXgf51rtAeKF79dW2E2RitdCNk/IBaLkh4aL65g1myfLH7Qyiw3qbaZuiOrBC2ejiNYOl6LqBS6b
LDyRkcXAfYQQRthTfp0FS8uyLLbHJ0M/Wca8xw2tQKpI7iwkttH2jq0LKiExmqhHiDLUNktjDUQa
+jJ8NNr64FbOE0ksVQpQMiCugQF5BlQhgGITBmQktd51QQBb6Ub7AfVKJVxJsv5AdmEgwCzxYEK4
GovKHzWCrEJsOOnHynow0J9y9w7jTXS4qVCIR+VUOIqWpc0asZs0Tshj+hio6Nyul4M32KNJlm8y
gAmEk2guxNdcW6Nxa7ihtfogQKtbULNPH1KzunvpYQuoYbTTgMMBHFKXvteuKnc2vX6KyRSY235p
p6dET+bIydJkZ3nZqLAnLD8eX2haRVEeu8wxkFkQFsfoxgXUZFlz9JqvVfvd6wp00Krad4QJvDIi
xCtLS9wW5eLmuA5bJOGy4jljUd7sbu+Ct57lsxjszQxQHyZQRcjBGGLAwgCU0cATAh5Pe/UOiV3M
EVQALLQkIuJzrEXba90MPF5TBPtFhwQfRZ09zsqu37uAgb1jhllsBwAjHpcyG4+aY7QPbNSCd4Tp
dGMlerUhq61Hy7jqD9jv300bFSgfLAzvrIUFzzqgQBvIIWphbzfNDux8zqnymBb5fkYPZdol+8np
7yR5/nfUSEAAAYq19Axh8/dDBwrWBUyvA5TlWInY1vW3luaHKfl6e4LF1sErU8JB8IMKW7a36qPN
vg3aO6sAcKt8CsYVLLYfm+C97jS7wf5n0j3I0ZPwtnXZJkLp6f/GKVxTi9nYpQ7/d5yd0LMOZf5Y
Fpt1fvwLK8gdoZ5tcMkS4TxA4ixBncuvj2sZgXHLaPcFBeZqe9uK7NThWnBxyJHSuZLEcRMtBeLV
wZpVW9PYBd2uGRQHW/C6/67VmQlhuqoxb5IicLFW7hd3eF/biu/LlgN5AiAu3jh5xERhVrRDlxkD
+JPJe3vZgzls2fe5AmUl3O1vg4ACgIVqG0Lfq/RwkJUpup4wiNZ/P63vEjOF2/jk9s90UOkCykyh
7Yc/djlsV6xQ2NTElVsEzXEyn2wKfSI7XPQPM/GjStVpKDMFUNdbGh/Zw7em9fP4eizLzCdZd0zY
c5f/rtMtQPuhbgCkqGQMlNoCExCYdFB4vkpMpN4A8GaetEdzMCOXHTvts7WCN9CyHpykVxxR2Z7D
1WXztiYLR5X/mLOBGU6huZplN0cg+g9Fmj8yT5U2kJvgyWmQ3F7Xf8Hf4LqpV7THuVunHbFzbTfW
uUqxRmoFSXwgaLDFryrpeU+g2zYlzbF/yNOnPFD0zao+L5xNNmRpuxANn3e+PwX1j9vORXYyoU8D
3wLMNpg0BRcGzn+N6nQAF+gwOht0ggDKZ7Cv49j8KlE1uG1Mtr+4thdAB6iQXjWb2W1OiTZnMNbk
aDU+4LEdjuB4gU7ZOtz5JHpzB8CjA3CERA5XFBL2V2sNVYqm7ePk/XTQpJ4GVahB5z0gjxNRvFGF
ytSVLb6GZ3s5Y6O1DAFsVW4bkvXo6WXod8fUfe2qr6k+hEuqakiSziXgVOil5usmBspB3ZRmu8AF
mbR87mkVJlBgH5cDWQDn6BQLJ7uCzgI/0X/XXTmwiSX1sTfyrcaeliSuxv4v7rkzI2LybfKcqrB1
bsSePyCtDJKL4eR17uH2JhSR/f9edkBlgpYH5QtQmVwuVgs8RmqUoKEHe2y68SuS7TOI8x30hPUx
ajXPZt2v70DrUbw3isbfQuEUoEhvrA5eg748O8+aR53OTpR2jRNWQ1pFIPlBq66zAD1eggdF8YP5
GbwOVf/8YCFoy4ZKX9wWAUDa2lM4essjdYJP3ppsHXOIBoQ4xdLvfTz58qSJJmIoZkzmgbyzCRM8
NQlybUUjPeQBkEHqiwF9rv+lBcHHOVO26FmFEdJP6NzrVGIK0gGcRYOCKwA+txpbLjlScNXF4Xfa
qPioVRb43585gD73y5HosJBk0ahFmao1XHYAz+NZYc+Spm2Gko/A9qN83bAqMlVKwdcm4ERALWOD
AQcJfNFfcpLl0dRod3TRQttbiDF8BqfSRLd38/VM4arhMnic2QAYRmEkugmKJ60n+RGpwgq9MHcq
ouF0X35fOCxr643ZUuP7phOu/i5YtkF9940ME+izwW0PgDG6KS8XGyn6utCChByz0dsMI5jiGkW8
LFkLgLiQn0JWBxeYmETALaJndleTY+e/I/m+rjdFpUgSq0wIR66wl9RgZkUQV0YmUNjOVrtT3Ppt
Kc5HIeTymFfro5VhFO6wG6tt1W7u30pn3xeVp7N5cBM3KMkxp48pUgWmMm2rmCTxgbd4zO1B6ETQ
4fLZbf/p7BPzVbOksmFe7ia/awHHLWGDdpHO9qX1aKu8x9uz/vIGwduRq0+CFhCgAPHQsZxlrdZp
GRI3U1jma6jn2wa9dPUDTZBlMyNU7czgG81+U/eXFvyu0YtKd0U/7G6vmHysf36HcDgDaxqS2kiy
42puqLnzs42rAgnJTHjILHDgDkJyMSemJdPM2jEnR3/eWO5+Sl77fH//KM5NCOcfCbfJK4qMHBus
WAplnoOmYk/hEyEu2LkJPsqz+6SkRtMDmUqOWvPVqLZafQCXY3v/tYun69lcCcuB28BItSrFXCXb
YT50+l8sNx52SFpAOvK6/4U4K8vTwsqOjf7Q5du23t/bbfzmY85NCGsBFbZxGkoTO3sMuzry67sj
E0wRypoQF7FBiyZKMThLZmRIJmfHhe0Sb5urjib/fVcLffZ9wUdOVlIP7sK/b0Vgr3ALhZtXfF9E
smikBuGhh+/3TTj8Lu9s6fh3+v/8fEd4Plpj7oF+3OUHOuy+uIrHqerHC67RLEbLx1nLjuP46HS7
SUVvJj1lgEUAgofuuauGlHEefI9ZLDsWa+R0+4q8EAjOqlA40lGcWRFu2mXOvNnscQoKP3KqQ6KC
Eko93tn3hS00QEiiST3gLof1YYrz6mGZt3/h8P5YEC9a2piJPcwYwaw/FsFmmtEG/+VuE7yggFAH
QSHPRF46vG4sgPlc0vQIeTh0o7XtfhkVvUGSdeByGMh8czw+WFkvTbBpBAQ7o1qcJUkYeL86fVH4
u+s3Oah6OEYNn0e5V8R+J0bfEmZZSezmr6bThKT+6M0Hq/413Nnxyc/dhSU+1rP7wUDKfkIrdhJr
CEFr8sMMmo0bkHDpvpmNYt74vAgu6sKWcBfZQdf5rY9RJfa7JX3JrTFMsj2rwFTxVN6r5oeRASSJ
2hkAvlwKXMxrJF1XraxI9NhxIcgdefXLSDe399r1RuAmkPOy31TNxGyGm2ZWM1u1Eddm5KX2dsxU
EYLCgpjKWP0yH6o3C+Rr4EazKl9/feQ5Cy+61bnCIkoPwpLQIHVG15mNeBm4mHhybBg4VrLh7voG
zKCbDghP/tQRk4Nl4lfQvhqMuGjyp6Qa91rf/jKSbtt69yrRvq07ziQSMpDy8a5Ky2u7sIoNixFX
2vToTc2WzCrE5fXx5IKjyAmieA0tMjEKdqwONFiZqwPbt7zLu/k0eH0Zoc/x5wxyfcZcFdnS9f0C
g+iP5kuEeFQEeWfZFPT5XOoxCGbAMVxU393F+lKy5aG3lCUv2Z4AdSXKLBgcOAOFJIcx5ONa11SP
Xf3RQJFS/+37X28fHJUJweuMc8lc7Dwd5X8/tKYkdEAallJVU6rs9IChiBfWOBWeK177fl6BLCfQ
Y2bXm24doyBT1QdVJoTJKiyrd/ImM5DvexjX960W3p4pxffFSnleuxpdE3ixwZ3CeuO1KmoaqQEu
oILSiYTk0nEn0HiBkDUu7FdCfpbIC90egXStgYUCuAAEs1cgMjBMd9YA8e/Yt5N0A+ngbt/OPqcG
He5PnuGY8ModevRAhSBmO7p5bo1Jw2LY7rAZkY9wVHhu6WydWRCufiC+TDTN+jj5evsK8c5Xx1DS
uEkK3hgGIOooNKEN64rZGJQsbTAunh5nff/DznETZ/rTaJfaNu2H380Kik30aB0mtzkkrREOuRYS
y3i4vWwylwNqcRCNcPpvFFouAwOT0Emny2TGjhV1nzQQiBpxtyriHNl0cnUdD1hfifqezpg30cQx
4qxJzAP1kMfrWjQ03B6K1Ar6dtEwgSaZQOywL4I5nXQwrcYEXYDpB8Q7/6UBYa78NpkmXBhG7OVP
XFfsv/y8ebkUve2kRc9WI16TcAYn3ef/bnoEF4aKpjM1Oj6veYepfWh0xfelOwmMOx6HljloLL38
+bRd6qKithG3djR2+yF4HxhPprP/i1GcWREmKekqkGqjSyEOunxjULL55/b3paeSY+OQsgVkCfvo
chiZ5uSI90BXRKrPjvFau8U+c+LMfDFJ89SD2QkyExuiLRGYtKc7u8jeghqgr4GZA5cN6FmEOK0Z
17bPOh/ckX69IWm9OdwenSyiAcTXAU0zFxUR85Np0TRtaYBBGoWNhIBrnJo/UOcsocNXjxu05mlb
x2KT4kEg2xnw0qBvR2scInVhSuvcoAM1EGnMNVh9aVOuz1PpthvXTKpD5RfsPsTe2ywCXQNGXDRL
gENa2IlNAS80B70eQ7XyoQnKneaqiAJkvubchLANO28efUin6ICv2z/QsntY60pBGS1bK06+iXXy
wIosRp9dkbjoDGYrZHGafdVlz7YNBWx7Wp6bMfvEWHBnp+6/03ZmkC/j2RuxzIw8A5cLuGOHL870
2LjdBm3i29s7UDZxwASiwx6oYID/RS9kakk3g7gkhiJdRIMIjCKbv7AAUIrNYVbAO/JfcDYMa2Ut
MXwGXl/Shk67z4z7S0aIY1BCx/MDfAWGyBRDWrTjOCvfz3ML8vW4dQ00nv+4PQxJPHVuRLzNkqpY
wfuG2FlvnDHE62QLkXVejfTv96gwxBmDOd/UFZA9d5ekqCAEGQfjYdB+udQNb49EsuS4j5FdBxI0
ACOuEEwVRUWIpxVWXNlf0uB3eX9WDuIbeG7y5y2YSsXjjo7iXgMP4Bq33kPePPfDl8pCZqP+fHsY
kgVBkAREFfhU+CUn7Nyp64yGgXM/JkOIXnP3S+so/JbUAvjDTfQomDxcuty5Xlr71uLba8y08WdR
D1sv657mQIVClJnhbG8gOgH7H66CSzOt0ds+g4hYvGrPOtgFvDWP+lZRkZQsOnjJgadEUQCoLTHj
0Cz1ao0rbrKkedHZS/n7/sWAujleGthTvG/lcgx4PmdBkOR4L9ntd8dtQCwRfKRUU1RupVOFSwtE
CZB5ucLKo9PXSp15hgYB7XZMm3ammbz6i/N6ezRvEoCXKTN0/OIQ8vZunEQxcQJOxKJ36xSuF6MK
13W0tsWAvNmYZ4c54zQy62aqlp1pu4TTYA0hzVPFj7hO2/HfgO2H6cQbUbylM88ED6uWrzHoiraB
l7ynlveB5u5nK8m2jWY89WWgeHzIx23g8KJcAkScyAk3gXkwKacR8zvnJphrjPxXC2L2Q28lPwyv
qx8XVyu/9OlgbCZvrh5SfVxfGq9SuRDZOiNtFeB5DDrHK5rjtPd76BLjd6QZaMYYC1kSgC5g3d5e
Z74rr5YZEqA6mNc4QpP/jLOriTlV1g2ls8bDQrMg8oq+3eukrJ+baclfWFlNG9Na5ui2VdlRBGoS
0mvAfaGnTnBcFDgzr6KgPC+xsJqfPI+rqmokifDgSP6YEO7cpaNFAYQITOR26C7P4HTe9CmoOPr7
618Qj8YLQwflJnQWxExptgZLQo1yjQMrSqGWo//FZHFp6reDgKYFIXYs5hXZwJWxeI6m9MXTFaGw
bAfgfKEvGcDma7aXIMczeDKhymSU7cGxvpFS33bGa+N/A6pDMRTZosBv8UlCcwmgzJe7zVy9LEDD
PYvfmd7nHcR+Pt/eV7Lvo68Sesi8oHeFNKadvY51MbIY9Nzjxs1eVvOFqOibJZsXbolrXKDHjmdG
LweBR9ridRNzYhCDJx/yO5XweMyLz+Mo8ksdYZA4R3ZKXa0YnRjhe+08EJREbk+SxKteGBCCn6DJ
ZzyMYaDHQ7I3e4wCXYn+B9OZtmavh7ZubW5blM4YyBzAEfJWghOeJlnhzwxOBRazLUn3qh4iiatE
YgxtouhSQwivCzM2zlBWHPrRiyHtR3BIjvWdDchva3JuQZiypHLGEmp7Xjwb+5x9KmgXNqkKMKEa
hvAmpSQ1B4zDi2myNYyt3m8GxfGQWwDq/40CC9xmlzvXSiynQd3Ci1FmQdK1KZ7M5P4TjrX4Y0K4
T7S609mA5FpcLwF4pbk3hEho/fH+DXVuRXgXOqVvrv2KgRD94JV7U8Usx3eMcCvydkTOKcdrVKI2
UoD2qGWcSi92su9u8+gv+5Z8t7/2qwr/JV0RlGyQi+A1HRHqM/ZNa/Z948Wj9qhbn4P2pSaKEF7i
EzGWPyaERa8KcF67BUw4xtOsb83kHxs6ZFVlKFZePmd/7AgrPw6LSaYJdnBGJvuQZKCO3CU/Arq9
vfby8aDxizc/2lcdS1BbBQMVYplYc36UWjT47ws7UnH3yjyWj2vqP0YEjxUQ3Su6IIERv/8A4UJ0
d6j0xOVL/8eEdXkYma1rNWoGbqyv5qfJdnd2PU7QblgVFVDZUHAngkABfYIoGgt2liYtfUDf/Vhr
QtZt0mRzez0k4wj4OtggT0IYKTbvdmAMNRY2QW4t2DvVA/3lqfj/JSNA5RFgBF6DBKe2cOGa9jCN
M5pIY1o+goROlf+RDcBEcpgzD4IwS+yEcjs9qIfJQUa1ncAs3EVZD93RD7dn6XoM4KdFfYjnBLj+
pTAGd0Y4ZC+5iTg7AntwoCKKlH0fmUxcslwv8gp8sjBa0bZEEtqqNVALFPumGhU4rOsDjjw2Il20
CBkIdMVScGpNtp+vmhkH+SlffrresTKexmLfFcfbc3W9IJeG+FjP3iTZ6OpF08OQvVZhBRC0AZyi
EhirGg7/FWdWWjfXqqYMzNhw58i23lP0DSUtuiHIdyf/ff+IkBvg8TUaq6+60vygt9Oy8MzY81Ks
fRY66TMl5fa2lWvPiLbBP1bELErjg27VwKM5Ttk2sV/TWgsX+s1LVJxpsplDmR6ul6fQr87jDEY2
Xdc7ByKz3Wa1C6jZ5PMPM7XeQQ3wZK7zl9vjkuxt3v8UvL1QOOrlcqVA251M1FiW2Ju9X6ULH+Pl
ir0tNYEbH1QHAElePYNBdGkPeWkvce6csp2dnW6PQLKjDQRFLn/3IEYV1evHdmjNLMXnvc8Ffeqz
ZyVnp3QAZxbEiMij1VIl1hJzmhQ6vjJVYCczAH5O7uDxBxzZ5SJAGNgjlllDvJewqB3dcEotRe5F
NkvnJoQAuEp9d2k6mLAQNY7rZkYisFSlHiQJHqQdOM0EEoFg/hMzHmnDLHOi2E3T8GAlEUg66m7v
pvtUizwjdNgWGtru/e07wIPpOlK0CCbB08+P1JmzSae+KvoRqfPAnCN/oJtZNXmS9YEF5MtR1Qaw
Sjwkic0Gg1qQTq/TH7bx257+ub2F30LRy5g4AD8DGo0QQiDJ6QshUVlaSUkn1GLa9nml+94xNp0W
gbgjtH3ELexrSp/T5rGqd1OT7dtG0RotcW7A1IGSHHygeNiL2VukdX2w0yOlPjjOzlzpA8nW19Eb
ixBc44qQWTaX0MuEwhgQPEBb8o16tlpsJlPaQSIbfCTf6+l3S+6HB2EuzwwIpzUvWggr0w7J1VHb
ZDNBoUOl/iMdA8pZSFSAaxCJtssxDMRF2ckhUOIMqj506PoIfivFmkguAkSVIMJCiQbBjVh1ykbL
JeXcojZclM+Llm20OdiZcHaAPOXxXN0Ppsa0oUqArAg6Qa6ObqHleOXXWBdrTEMnGpNft/e4xAFh
HyFvxLWH8IYQfByIJCYwdyQsbsizDmaQBT2+E7n/qgHrFz6OeBboUNGRzsniF0OKdF65apu8BwG1
6oUkWfoLC4IfZcOq5ZMBC50f+V9ppXjo8VkQHAFwlAFaIrhEAFJglzurRTeG2TvaGGdO9wjpDBAa
zm1Yj+yly82XBnAXiPX8RfwMZVSeA0UDkItH+aXRbsn6JqM1RQSFaI0VUeoobh+Jg4EFkDWjkgr+
ADGLZCUusynLKPDIc+gMT0zbL3NoBdvbe0zmR2En4JLnKAXDw1yOpNE14B002BlGF9HTL9rsGOQ9
rOVB1w79+Jgu+c71DsYILZO63geaoaiDSQeKyA1XLWbzKp+s9dMKKciCxjX5qK1FVNJHRoFYK+9H
PwE0cmZIuDGYNfJ0eUljCLlAorkJ8xJKs7enU7bX0TyOfwCIv8bGoBhEvLwt57gqP2tQyTUUp1Xi
4hBSm9A34rT0V7pHpUmXtC3AT9RV/m6c0tA0WVRrU2Sl/mYtFXGi1Br8aACVRWiMiwUvSAs7UISu
p9iD6sZsPhft91RzQzdJd6T9envmZNsArxEgbfH45aCBy32oeyA8dCn2YaZ3uFDZFqo7WVTlYE2Y
VQQQMpdxbkvYCeswGTO1cxqTf9x0eO5/Wt/GuXnufv7FbkC6zsPVbQBo4QoOfGzyqrTaZQRR5AaC
ip3i7MruBy5Oh+IgiK8tsYlkLkg1cTbSuC/SF50sH9d8fLTyVPH+le1pwDiw3cCtCmCZ4CFcYBNM
XJ44N5DR/J0aKqJT2WogtQl5FGxqlFWFla8WOgOvk9DYzD8jtonW4BWxfOo++Pk3Q+VtZHOGzYzC
OFKc4OcQBqPp5jIUObwNyuZhYExhtYI2elJMGb/SxDvp3Aqf0rOILZhRyTYHWHFX/51hkkcwyq+h
3y4PIBf7UPvQiUqsdEM8FbRHFOhAaQBCkS5y6Xig8s5z4WIqTH0AQqmicTNMr9OU7I21f9+ApzRg
fTSN9HmsgNrri+/FrKkwwbIjjCyljtoHQparh3gLvsS+oThWJrXDqjz409HzvjSJih7mbRBX0wsR
KrgLH0soBpOTWzqLlsBXVIH9iqboY5qPG2TlWEQW5xlKuI+um2whXbTzmRmRKthoLN/UfVCGZrO8
UD99oWmwB7BO4cSkuwt3Ke8YwOtajECDuvACCOrih5GHpnsq0EK92vcj67giKM8MQMARyTVhiQGL
CRyALlls69CG3BvfbztiyXFH0gY1Ga4phY4rwWk1mZlS0OgvcW/0YfrRYSqQsGSSkHIAmsHBGcRz
gP/92eFwK8OsgwK/37Ue8zmDPnFMVRxPkgNoW7yqC65eZFFEaCCdtK4pl3mJNeOT51fINB9H9tNy
PoA2rqFb0labv5i1M4P8bJwNqqg8K6EZW+Kl/kLIO5bc3/+Ad7SHhC2cF1ZedFyGCxSRl+pL7Njb
PtgsKhYJ2aogH4/IBeGFgQrN5QA6u3fYErhTnHpB+OKbHzOV65VEE3hjYu+CdoOraPA1O5uiOdMg
b0H1CTlh91Vbg924QtcuAMSxaAY082ipIliS+KNzg6KwirWkJU17Y0LLCIQ715+eNYUtefVsxftc
PnX/N7C3FM/ZwHRwU/p1AzvW4EAghhz6jH4A28T+9hZTmRGilt6YzbqeV6zQjJya+eKiFFTd334M
HC3YL3GBAIkID3u5SKYLVjk6IMCcSLg6T8nw4f5BgDIOHcIciAgaMeH79pobfTIuMWNbG2zjA5Ss
JlBo37Yi82FcugeEcoiPdFGieYDEet/6SKq1UKtLPqX2j/u/j5wdEs4IW0DuJowiyNpeL+d+jmmG
qHHIFCst+/nnnxdccO9bNG/WYY67ZbN6UaEKHPnPE+5PNIP9+fnCSdQJkHPrjO+j+2hG72m9N4zH
tt3OqnqywlAgACnnvnGNHI3OOBmbvoRC5jFgUekgxamAgsvOBpwjoh+8YK9rALU/OpqfNXPsQs0Y
1Pbo/AdbaKtSBZMujA2gDThkJLKwoH3H/ycL1n39CqXNkCrLQLKLy/tjQZwx3e+HJfCnOUaBZlMW
p8Z7Wka0VUZ9865sn4xCRRoonbkzg0L03Vu0dxsGg3Sxwpk8Nd3Xdf1y+7jIbQA0CU5dibCtxjwb
YFd9jjUwxjF0HdmZFg7oFLltRr46f8wIx6abiqQEmBe7rdmA/Q65ivnhtgXpfkZ7BvJM6Ki/YsCr
gJtf+hTnvuv1+V0xTd0z2l/bV9Og094fC/eYFcw53DYqmz2E9Eg0AlR9za7msALZ+gWdj03yauiP
1rKZVMGFyoRw+Q8NWpWBq9Vjo/maEgs6cWMYoLvh9kBk64NwjDcGgIDnCh/uLl3tVoOJmoD3ddhQ
XRG4yhbHR10DCWa0PF8hMfxkZkm7UtSch35b0yfmoHoafGzc735Z7G8PRQgtuP4HMs3AF6B8xuWa
+YSeXfnVWFRFVZvrEdnmPtnpabqdmRO2qQodJzUElhTk5wCLxaPi0tAIjmOn7Wb9WOjNGra1Z4e2
kT00BbDPbbt8uj0sYR+8DQupF94FCxz/VdneJxBX9jtXPw4NiZwJRKXkNYGK8W0r/ByeXT9XVoRA
JtW00m9XRz9W+vOaVHtox0IzlIZjTWH0e6d3CszJ9bAgEW/wDAl2MWBNfGOerdbY48ySJVtBa9WG
Y29ExLE2val6mEnNcNQDKKHQkyRCTxbCTFZlHjtCpwZad9kaZxn1QKJFFbedcEnwDgsuQPcfQ1eV
dZ2wtipgCIFcmLeIatcnj31zyAfQj4EDboygyKhYtOuNiKAdGFNIDuO/VzueFrj6ytlkx7kMabHt
aBgUiBAVGTPZFMIApxtGcx/sXK5UYrqLnpvLenRJH5aAmfcgkMx/3t5/gh96m75zI9yRnG0HdCoM
bV+x9Qii1kejrh+n6k7JsH9NgNcfCtBAzV4p/pI5p6s7OOzoIc2wvtfYe1wQd48CYsKo4QLozfnx
halaC7MEQ8HQnN77vR0iTr3vNuVDePPVyMa+PaKFWQoGDVjjIGtOTlKHvlGEKnpEyTIgqYh8EVDx
uA0cwbWhaJNXFVzOiZYbVu+yj/fPz9nnXSH2LJIO/tTD5zPzY7ru3OzDX3wfqS6ke/g9IDZVcT1D
I/eN6rSiQGNSI1RRFsrmB1kSvGK4O4bGxuU2NdOq7BlY+E5FOCRfmkbhRK4/z/s/ecQMoDI4PITP
r3rdev6idycTOvbmEOq1ihXm2s/DAggPUJjDJgK74+UAansxRqMxupNDo0yHHvG73Aj16qnOH2ai
aBuQjoZDfZHCwMYVU4JLFpRosBj7UzqiAbl/6n1FmeraM6HtRUfNDyhPvPpEMk8zG8EbvTrdKdFO
OXQfK3CbZINiFHxGLm9GbgQpPaTDef+LEIzTUatXvVq702YIXoJgQ2nkhkqdPNlcoXINNgMuDIzZ
ulyXSvfIkM5Be7IrfZOsQTSoUnwqC0IkvvilbeULLJS0jmaib2ZVMuT6OsJMvamaIBZH1ZD/gjMf
HlSeUzSB3p664rECtU16GOjjqKLpkowDhPTQgsGrEswporJJyga3XXHST8PY7gw/rJ1kd68XAd00
nB9KsB46mcW18LI8W4LU704W+Vg38fBw9+eRw4GfBv0P108RllpLmtUoCalOLImXPKrv91Eo13ko
vKMSjoSC2I7fWuPoBWVSnkYwZCeOFY6a4vUjWWgkJfH2Ab0tXwmhYGMAM+Ky0S1P1N612rPbPwZ4
GKu0MCVW8PPBNMYZDeBF+Ok/206Ja5SlP0/1SQuL/vfvIvipemdLthLXprUNDlaA6KJwHbUVo3lS
LtVpMPRNRj6sTJW6k7hbC/ySyK0BCoFLSTgSBYqEizPiwtOc4imfHcBf7E03BrtFD/MFWohf7t5b
F/aEOSuzLpn6HPamjG1de9zqKuEaic9FxZ5j45DIA+m8MKJJz9elWLz6lHQ7H7hR2w87e3//KCC4
CgZlVCJQtBceI1ZHwfTT0uZkfpvn6M7uKQRRSBIgIQUoAEoq2F2X+yptjKyuE6M5UfbNNH9D+uH2
r5fNEEAivJDpoyQkVuhBuu5RdJ/UJ+8VD8Kgf0fK419YgI9FcyLCJUh8XY6gzOd1GcCcfMrQuOgT
EgWg4VuVKvKyA8jhO/9rxhImqisA6eodmGmqrV3HWv5qG6GqJ0R2BgGdwEIjf4MKnWAE+egWvOVF
feqC39UrzRUHQroYyDrj8Qdnggv2cqr0CkpuIG6oT1byLQn0MHOrCKpYt9dDrPD+u6U4U4CFgx4g
QBSsmJ3mD7lRn3xdCw16cPwEKrG/8zzfVhoLs1kP51YP26W9+23Gux08dAED78ix45eG/TKroU3s
VKd2/W0FH43uk8n+uT042QKBPhdBLwikAKsUnL2dEZpWM2LqtA7a0G2HAxg3VOz/UiM4jyDi4bRO
oie2RzyahiGpTuhyCa0WpJITUTgV2U7AJkClC9mo6wJ1k2dTyTqY6KYn30OCY2Mm98ejFvg7gK+F
rBu2ghAqlnXeW32PG6vVi4ilXUi6KrSWShFA8ABBiEiReMKTH+wUCCBs4dqaTbvGlmbZaayWL1Nt
bJy1C2dnCd1x2i6z9/n2BpCZg7w5qoNoMOZqvpd7LOhGiw1FXZ6C6qhjg+UfW9MKGf7Vkw+3TUm2
gYMUCtB1eIVyf3BpqlgqBNuTg8DC+wz4uKlwBtLPBx5yg1gbH4iIy88nbE36EWtyKj8QGikZ/SQ7
DLBtzrGLz6PrQTgpNTLoid41zWk0N2WycbwNM7a3J0jmaSC+A55pDAD3oxjcEXduprHjUbxZvPfH
Kiqm3ajvS3ZwvU/B8KOpX/RBhaCTXAQXRoX7xtP7JU+GpD05fv3YsHWDZt0ni5jgKh4Vp/T/GSCw
lej7B2JYxD7i2drrqY9HBDBnUZq/NH2FdNrXigZb1//OFnufIJfWlYqtIdnkyBrrHOsI/Dgc3eXW
yPoF4qWL357yjkWMvBboQ/bYPukOfqDwEm+pTeH8IvLgbggJBHAyC6/8vguWNl1mrOEae3YfBekY
ruN2nc0wLSrU4n676QHINL1JI8DMw7aLjUxVmHlLSAq/Amll3Bwo/wBfIGZGSdt5hW3+D2VXtiO5
rSy/iID25ZVaaq/q7ur9RehlWqRErSS18Otv1H06njFsGPDAHri7VJJIZmZkZMQ8PoDreQkw2TQG
5yIKs2i46qnamAAIUPzatr8mZ6VN860M9Jwq2iz3i4yopcdUNIIG675qSDaSBxeG23anjjMbEfC+
sNFo2Dh5WWyrxsqi25yWa2UTkXmkYO7G3Y1T6E0vYthGvnPMNRZdR73pquADwdxNWXY5qzgIWu9B
ePLHMekWtieAICfxb8jgHy8f0MHNOOD28t0/J+/KJpqYwda9zsslcGO62vk4Zh7bWOV/RvBwAURT
sDcxYg1W5W8nnLv0sx5H3V/dpkk2PdQm/vmA+LtbQeGHGXqw1LGQf0sIgpWsDosUPt+mnbOmS4sZ
8S85fLDu85+v9MdhentUkF7EJBQSENzUX3eMqCvYQbXeeA3gc5c1/yah8Dc3At4p+Ie36WrAVb/d
yMLdQUBWTl4bJ4LLVE4W2BBAQqV2k7j4N22sWxb4l72AghnK/VgDCHOQ8f/t5PZbZwUnL5iu8cpS
eEtZ42YmD7HzpsS29V7+84ODtTfuDPki2oe/89QdTebRDbrx2o5bArD7X5LRv3kv4PmBen+jVaMh
+ttJJpu6mDzBxuvo/pSZ2/7XdBCoCGSr0Z1GyxAM/99igZnbIKoDZ7zGTvql4n9Zvn/35f/302+r
4n9q/l6D04ohshGOYh9J4P4LvPpHgP7tu/9WDHiVKjGgiu/+Xq0P5H3Wz//9zQLBw3F64xf/MSJI
5Cwm1LTDVbRvqpWJtr38n6/w5x0gRQb2jOob7/eP1iPMK+va43i50XpaFlQX62tVLdk/X+TPrYeL
2CgroUJ4w6d+2w0lfJYL3lfjlTBwRvucsIFiZssPn5b/OOmC8xaX+n99nxs7Fgo2f33fls3jbir1
eLV51vFs/pdQ++dy+uvH3/7//yynxbKEbAU+Xssj758E3/7zk7ot9r+eG/j8ANNuoE5iwv13NF1y
r3A4n8YrzCH2LIxS24ZNGkwoyCD/ZW39zZuH2C2GzcA5uHVMf3tSGmhYzaxlvgr3y8hd560J+8/5
sYP2OTqlIBagDvtjzH02ZY0UvFquczinfjemzn8++m4zwcBebiUYyNC/ZT5lIQULuJ6vLKawoGPk
v38+evKYnrwVeJAF++34wKMb1siq/avKJYpV2+h/wXb+5oUD9ACtE9UD2Ay/KyWYpharEzL/Gtfv
fnXlTe5aefcv9d3fvGpsPWxvQBagl/yei2q/WJGzce8qH1wwSxQccVnwnw9ayIz+zzV+g10mjEVi
teEanDspn58H99/6DX/GVFzhZrP6/43EP4phr9O64Tau0LO0cc8IJ3ng/GLhjnhZbf2buMHfPLMb
/RqlI5zRbsjkX3e6padOtFC4uEbG2tZWajglqtz883ZHlP6763jwIA8RwrEAfi8hhxGC53MRuFc+
hc/O4CroHRbOg7/G/kk56FnLlhc5EJJQJnDHZiWdvCpM2Kznk0NYBGfOxQIBvgKVZ7P4jTgOSn3C
oeXTqsOCVkMdjdlq12yv2aS2MzSELp5xPEWJ6OCd1RO72fcNyqBgiKt8aQZ3N9RtCNJuvFQYFiQ9
cjHOEtSIYN2NwfLAFr08OIpnmF5iiUPKfDJOLj2W281MVbjD36IoI5i+6kMXJlk6Hzsna6zE9e/G
geVhmTP52JkliePmRbjDt+GpENnSCzgqxcjl9yVcGtdNi/n4hDDWJ+Pqfgf2eCxDaxfFhE4jo84U
vku/2vtCf5KqT5yopYPPaGhVufZmGI7n1uwkRWcn0AvdO+w5tA7McpIp7KG/28Hb1P7lYATNio46
ajBXfIZRdBWYNARZ1eNFwrqPGgJPa9zCblxCL/rm+PYxRUVSA+Dvoa+vO/awWsU2xu9GW2Fea72x
SV5aX7V1duVeRnbudNPGxB6tHXtDYBo+rO5h7a2kcysgLF0GLgxV0UPDN1rs7N6jxXgy/GG0MbVk
fXQjOrdtrvAvf+2S2XESH+VPMWammzMbz8Et4Toof0QPzW8yH4x91OtX3KPUiAHhio5vA1Hnvn9U
8ctkzlOL6ItJ004fWpM3/EKs3aj3mA6H6XNX9fdxOOeD6526ZqBV+wsQTWhO1ZzX1W6QE13QCo/a
MpVjszPjlK2GoaosNgzmh0TobRvDAw0TZLigK603WT6UGImBngYXB2SBmMzbzJg3oqsL1T95It1O
eXrnd4gSXm5ZKpu6V4gl91RazdYX6g6j0TTwNNXkvjNPxL4qCwqwo0ML8927TQKw9gA15yPnNays
LNxzU2aOPgv1CR+tTE5uYrFx6/LpZ+rvWJmR8hXiG6biqQOOIrNTJsNsaLurR3pIk81Ig6oCvE95
6NrdihpVrGE+yX2zbJkDw6n2G6TNVXTnWfl54yWyDuncYQh9vtbzdvHRJcOUEw5AKHRDnfvNMTYt
xzqd5CHy3xqxgIdJdNpwMCWnljV5ERCJ4rj4RW4/SkRD7VHS1j4GfGNP+0I1dHDR3bH3je6S1RIv
nvfBpHMeWosnpMd22jvBZbAfY4HhMJ507aGBaEpj0UBOGeDeTJqsqW0qvCzUd1P3OIVhOgeYL6ws
SoidVlMHfGzPMSllq4H6Tiamlyp+NtZ7TOoktD5bcqnKh6FTkEldqR999GShJNj6JnPIEReG0yZ1
dcbqXGk/iZoSxO8x9avnCueOhgaB87bqu4Xv9JBF8/ssd9I7Ld5DWO7Wau8GuSvVbjXvYn507FPT
no21fPOwTmcQYkflpkX4UzH/4PM0Lti+qexkWl91sfOGs2sd/IDkoleG8l6/1YIcnea+D/WJewtl
+pWtPZwt04XsxdBS6T5LXSVGGwrsZLNAXU2OSza3ZK+AglKv0BcylRvD33sB855n2dcJ6R7d4dgO
rwM0oeeXG4zg4XHZuegOjtfg4T6U69GovYjSptpiXHjWT3bhp5hypFbY5+Ei0hY9roDgeMWgXQtK
jCW/CndMm/AhCA62INSD2SCsx2gwvYOZT8jHWpcHEWccAHMcpaHp8sGBFnLlBhSyL9exy0TU7blW
ia/KVxbyVw/ZKcg8OCvb7hJXgtrAUOT01PtQm+hNMmImNuiadB4zN7owfmLVAUiLGx0K/yDbkxp3
rti6ZL9wdBe7mNbNRqprX6bBuG3ZnvsHaG3BfII69TFUGyXzptpZRT7WuVkvPburx0fY3U7RZpBb
q94v8y5yU7+saFhvrWbjkweivwSalpGV924OnVHVPwRmSNmUuWZHwmMoj5bzVLn3k94p6yz8GLDd
gehNzGvqoHYP9o2XRfqZzzbVLrKAjdXfKQsQV7zFW67BeWDO1sOiqNgTxG/saH4u++dVvGjDNoFE
6OIXQE2cnGzvC+X6W+VWsDOG9k/fHlyCMHQXYerW7teOwpATbck7IMx0hKxZvOHrQ8geMFJJFytv
EaF89RZ7F38NEs63JsYoKOvSAnYSkN5puy1WuBZAAv187e1UB/czhBD5ZiS34Jz7bKuja8f28QLh
hHrTqz2vs8DmyUq2Rg400F6iFdat+jDVBQJnfXmGJXffP7rrd4hN3T815c4Mj/a6m633xqgvtXon
bwoxoBZDEm9ng1pKKuT5bKMcpE4h30T1c4zD3I1/mQAg2nGBLHXjUA5MzPTv7XCOp4Nf70LLpLK7
W93cEaDBagEZk+pxbs0pKnvqSJc2dXwIBz9fhMpte4OsHADfPmh3hL+PzkEi+49nfK/HJuqTwbkW
lkwEIpdnetqpp0m9RThC1+Wy+jspDqb7QqwYw6eq27vDqVvv2uDSeCWykZ1mW4hZYqtJOqiDh4GD
stk6/p1b555lErc52djXHHPudXP14pQhceP6mZDDNB8GDLxHj7731AiGQ/1xrl7jemt8Tpvifujm
XAIbisddVJ8Xubf6rajeeYjj7YWrtA0vMz8UUlGrjOlY/KjioxtC6iJzh4tACVx5jKNMOR1lYbxV
4A+V3ts03XO2DTBgN9nXXp1L2CES2JtVHlMJNI32k/B3wXy0iE5mc99InizqfYU8Zh13h9CZ6CC+
ljIrgpM/nYvJUGdBTPmIV5xYWB+S/ZKQbTQG68Yg7qAOKibIoTxby2PlpkMI1/gHr/9BDkc76xS7
L4JZyYCRvJXMuO0HIV/ZmEm9c1qAo9bBKe6Mgvyv8xJNfRKSi6MmlYGy3iZt3R3L+V10O38SGVBB
2q9DstSZS/BQHHP0efNLwZu4CFW6sAmSUzIhwztUmhMyN/BXcg/eHGUOzjs5lamr/HM1b9v+UVY5
J3dGWnSCAs9ictXl3GycWbiU+2nZ/Hja4JSaL95kb7WKcj1WI12cV18f3GAnmrPXXd2eQcLysfWX
XdebE/xcMkf0uyp86rxLuWRj9AzBsmSqn1YtHgy4rQEyh4CnHHpSrfHTyDmzGAFgpqIIN3Y3Zp2K
M9NiI2uRsGgTIP9u+buJN5Gp0hIE2Xm6FGCjNUSlw6JTey23YPLjDJjyyMgHw5yNIAHIIB5Oe5GG
TVaHqWM9VDHW9qqp17/P1q5zjsviJUG9neOTZH4mew5IHI9hB20GEC+WrbWArh3EbdIZdomn5iFs
Zc6VV4MwPvDUm5vMVn7aKY7HheXYjxu5wl69bLPKdumNkFJjEroEx9McavYg8eVdAUHtyLzgTAST
a1tI/+TW6hRKkXP/kdX3I7no+Mn3BKLjzS/9CZPu1CLnGVEjskERgGJSNW39IVv4E/CMNIg+2/HD
ay68gYHLcSBfI3KgwN97BfQzzES5ijYjSBhx3x4xakEn4tOw3cJWzm8XKsmQ2LLco/o5ErKf1Ic1
VSgb3u3gu7TuFM8DUGps9DCabkpmrERW9KlXbX33KQxeV1efTAyCedFlywL1+/ip0t+c7dSC7MzN
lnU7+VuHbCAmRKx547FfIzdbR753DEcDfoNj16IRm/r6GUq10P0DrpWE68EP0WLw1vOKiNlCJSrC
BumSwmxGL0Qj4dTrz2qtKRPpEh9q3qdtebfO19m8zsHBj5AlssQMQc6wFNzsxqtGXMHP9yojDk9M
k8+QF0LSD0OQsHgZQ3vj4O4Ci12DsIa3u5U4ZkBelzRL2hXezldQnRXf/TLtQDJMLf9X7bzU3bW2
83aNEKf3ZZy1rdlKZJKKRee13wcCcai8q32WG3NpI0JXABqLVaYE89udEAmHpVcvOXVl59BpfV+i
Lb5eOndhJtCuEW3ax3ZWLTovZJwNBTLFALUhD5wMqELq4E+BumMNvxacRL7eF8Vp6I4B/inOk3BQ
OGiKZhlly4+cXgbnEiM2xgTHCca77gpdZgw7Btj8RvXfM9hsUfDKp4F647vTFLQP1nQqzcXp45Pb
TVMSh48or05BUSChcfFlSBbb/T3n7sPC9559XW4z+TGjynqR/FzFyPwrWilYxiIrtIPUG8bD0DbX
doB9hYn4XcnJxhuPk/UpkD6LxsfsskVdKJDFTNO6KlOnB9pUruyr1WZTy+duOWhfHGXcJDZkyxUz
CYsNDUrMQIHfGWNYGMd2CP212MEKG/DXllZs3gg13IEf/bKaqqEKtWeBAnM0xW4V7W5Rgnq1kzTD
V7igzh2oCCrUtw3sSCJ4yEXifrEuDdIEFp8Ff+h89jU2YHEXsPSt5F244gfqfrOu7tbv3xRmPcUo
0w6JTO+RB1UXtK2nR6kc7Gs7HSskRNC8PHGHvAVD56Jh1zlJ5xeoOZavln1ye81M1Gd+Z7LeFoik
DpXaO7jjmpgeiiFqPBCuUw9/OB6mM0Vpq6MNogZVfLoAwdh3DEMTOli2y9q+ywiPo4zIm0E6ag39
cY2bQ6td7AokHFBVrgcXu8TkcGzbaubv7PaV6eEwkPbI/avLZYvEvj33dflr8but8sM31d9SUQ+m
w5+B3eU3uQAHtoVO+Ssuhlun79GrxzxQIdVOQEu4ceUW+PdZRYo2dT1N0h4FE5yRdVITZCdlox4h
V591qD8Nq7arP2/YuFJR33cSCwkYRlQq7E29LfnyXMftOYDxa9rbbk+hrvrhDjzjUEc6KdHsCKyv
eWPTMKwSgmpsbt58+RQNIguClzJg8DOo88pcu1EnTYiI3rY0nK2SRh0J/z+aarKkRV9smhkVGpzM
Hpq+eweXB02szk5Vj/Gh6FrI90JcwrnLzPI81OSM+7pU8IftRlUm5WAXidNbo6GsVe330rSQkK/K
Qby4sxs2m7UdMF+FCaQRGzk8lfOk8r6xyp/ZBdyEsdLXQi4rcJa+kK/SU2QXRJiL0qUGvA/TNjyW
YgRXYYI0bz71hRCITsWXRnYAeStTR0c1asc7epNLbqLAjxinwcOa2uVN2AxIUFgNG/A5DNSIlPL2
vaiiF93W8Opslk0IzpO3BJtg7I5u6+yCoMLiJffD6u0qYsdZ7+sJeHkQb20WQfUuAmFVrhmRqJwR
YE1kJXWgk8ECY6NjL3VQ4AxkDLz1GaMotrvt/U6mtvTum3gFEmLX2K0RO418zcZ62lt2lcMm4b4e
+buN/EpZ+lWAVHfi/XQJJdZ7+S6D5qmxyxQT90k8fUzdsQMoB70A0pd5JMOX2e6/DBtfO+tZOGM+
gj4yDJchMHRusXXECwY/KF4rrGlPSqLCiLZt8cMwFG6s/Ry7VOM2uvktHiJa23UWyQcxgicyoHgZ
0krPWdDhLQNcaiKq/Cpdh9OMSiUmR4GCxGp0YqoXq/0w0kG71aVQ2sOy3xfekGp2jhXgNKkO9SJ+
LWxIqrrNKxlSAvqnh0FVb7A34JHd+wJjuGIVR4h1LElRAC6pesqjq8WQ8lk4plhEC9/Zz/3j2hyZ
8A7RbA64R5fK+liar3g+LByFJWg8LxFm9+u4zjgSTpzHjzMbxkT20yPqjqTwd414LYnGot64mFdb
lw+mi2QonkLve6w/Z+4n67Rzqkvo74vxEMwH18K6QupdLHviB1kTA7VCtxDD6CjxZ0fOqXLW8TJA
LiXu1m/4NChatju3r3bAf/PSzDkxQSbEl9t/xXXeii89H9DMjTzAGet6sFsLFUnBN761wDbQ3bLV
czchIKh5nvdTWW0AIu+Csnsfa3YMrWcVXkuvR9xFocx2mnxVMyzOSH0uSCt2gd1STH0hW0ToqG0k
wthPSNbNvpYjDZasKL18QoEU7pa4Pli8mDLfAZI51dtBpGMDHJhkxUSSofZ+1pK8397DtBY5r35p
iCfiU7r20q8lapgsrBVtnce2ClN4vSXDOKStwkQWxlxcwFPBatG2PCz2ycd/lbLKOEqbeRizRtq0
lTXakelaoGwJEEoGnD446FmbEPzuWDxOcZcbYA0Spo1L++MptnfNfix+we0R8j/2Y2Crs2EhNZBS
R4+Fxg2Q3RoL4GVtXsvhs25e48FkrFjysvtuVJSNYutVu8J9npuNsS9Dt1/crxF4rYSwWHFmHPjJ
uygerfglUEE+Y/hYdVGy1iafA413AlbrCHxV8TF3y4KWBnRz9eZZR64BMfc/XiM2DXFThl6rkCgP
4opKj6fY1cO0W5ocCkZbay7pEhzm8mS8KS8RVyeo7EzzkQS7phA4hJecrBvhZta681EVErGp5NUG
dW+p/L1TS9TNx1L/aOW/9oF+XaLlPE3KSTBHtTch2ZYAC/y6wI82u7odM7srVmQh4SZo+HWRYWqR
dauxDVXMX6ZRV+daO0+yhoGdmbO2HNNlrTehDO7HyD0gUYU2plgJJgPs89SZ3bDAxqZnOW/9LEaB
04ELNRXMn9JxUl2zrd3uviDFZzFWIfC6dWMYCrMiTGOBITQAJLouoRsfgJoaDVYyuu2JQII6UasQ
5b5aG4UTBqToJJhnTtFE27mkzCqvvjCsTaqb+R6qRpcekwrCE0/L2D7OEd83BiyhqnzsOEcQKG98
IRU8OxD7plq73pG7WPDpJBaDpkLrzJIWQVd1CZSO0Wa46bakvBm3UYnWrz39IvP6bls9hl+CTWEB
DjMmfK0ZNpEVJ2M53IeV2jWRl+qh/Vx5+AzJuM00Fk83/HsiZrvWTn4bZl9IuPMlu3aV5SBNcw9N
3+dBNdwMaocTYU70A8z1Hu7mGx0PDza4u+9d5EOHSBEksK57Zy+AVUK/RFdhqtK6hyw6sdkmjPzu
yev4U1SBrRX7yRjIw0wqPGAxnNoFg59t6zu08eP7Wcryq+bQI+CLSuygvVvsAQnjXjm3JJysYw8g
h4BNh1qr6ZKwR9TyHy11asy3CloKR5fjCMKylP3dHPTkDaSLKZVr49FQ+3YyF2jHQ4ViLYH+IBzN
U4S929Kyg2UZ/MqlKM9+uHjHbq79JGAshQpSqoj4riys8XXKWdm8zSvbeC3bVUo/BpC0DZuzW0Mh
WIpTxSDajLOFNeOubOWjR8y98pZPY0O9MexCdBa4k3hojkQ42seqSMJi8JO2tLSftjBJzMVYIs+B
Fj8SJxsqdVHuk2ZOR0mqzQyiW8st/OmwX36iDpn2tGS+djOhrU9e6C8CaiPsuKAePpdD3jt+c8CI
xZq4gwmPURkxaHHXXh5ONV4dY9sqAEIa9zng51M8WX7CjatRrMbHsVgDHAx9nEYj+YBsW5MN7pis
enqEicOT2417H9sm8L8GgK99FeUDVrPj9TsRvpT6E9Y9JDEGfTwttlULzUc4wspD0JE4a9xQ3DeC
h1812j6tshKL1x6FKMEPcay8Xt3Uc4aDbno4FL57/EP6EYoKO9ER6kTZ5F2oE4JY3Y0sDZpbUYbT
CQAH80WTIhY8zUJJ2gn1VMbDE5sACNTlbu70hKN7QelbDRoNrGU5DaFEEWeCsw7jF6W3asRuxsxJ
P6URZp6rDsmv82zmlxlzcty6c4HMCzvKpwFCCfEnFMrQflh3yh2DtLBAtJptfoL8LB1gH1/reQuM
9m7yZVqO8IEhLEzQ/d32UNRKATnUFBpntGMNDd1+69T9tKlXLlLRR/dOzNPFHc9Wu7fDg1e8VBjK
n9HYsnSZ2Do+rsbLekAEVg1ADORpEbuQCzDUmjQibJTBtAe8T2wAb1p+QMd4AgPap1bc3/t+9UJG
ZFWR+WWz4NEW/sPSASuLrU4meGwS/Eq0Juc5W/s2K53vWI5JD3Ipc76bENlzmbiAf5ciShwfY524
EejhUIWqVyEG+B1qjFVsBh6NSaGmbzMAPa4Hcqytd5D4qBjWjbNC2cKV1C+WzTieK6DtM3nU9iVq
ETyLi9PWSIIPIZDLbl0y7SIkOcfm1rADeBHymZLwc1jPvMU8mOioDVuUEnW+ZI2kVex8LYN1WMbL
7Vhsq04goKH7OJHv8pYuOws6nEM8/hRhmSHwJu00UewGuoz3C/kunPvCtc5gfVx6NZ4nbbBrn2Jo
ytatziL/MR5gCIm3JYDOeBnkAJFW43SwUwchwys+3Riyf6+y2Ej7NFafFQcYAsRGqV0sz6I6iPHZ
bwXgqz53h5mWDqpqbzWJCoH0213C1JKvHjwtI7NRRp8QcFxKwBJBlx5RYUBuPXjI2psYStG9uE0m
Qi2anZxbNBL7NXwDSrhgE1TjWWkA3uO+Lt9C9Srnr2jGwgaMPfsrRmFurRYkLQsqWRPmUlm5N34B
gNt4hX13ayNzJMoGY9kcQDD3w/fB4iYvBd5LZBw76btDF2vaYAghQsHtrKiNep4yEWQrTpYW3c6u
IUOmEQAKro5e8IhuXmcMNbHAa2VJ3f64LtshY/5VzWHuzQtSRBRMJF2bFuyABVZtNbRVAUgW5S4q
1+4HqzZEZyYo8RalwXmEYrHGovBqdEfDEbey1nBAY2tSx6P5aIdudLNi9QFt2P4UBhsf+LWhckXX
YIw4Wr6zRuCYJ0jgL5XnFBjYD4CDKis6j+2tW1BznPlJNLrro221QeYGBICqEPWW2J71aukhmgEQ
hyFSIoezzDE3sm9zuqm2eXP13WlEkGGhRV0eUaO9kx4AIVOHCZ0vgO0ftY5PZR8mRSvu577Ckz7z
0qR26+Ib9xtjdIrV+DJP7x3/hEBfvgxYJdMdKz4ajQbYi8LirW6wLlgU7sjveOg8dCXZV334y62n
B208dPn3a3mtC5wkgZa4bpGix5tgXOUKlu+eYCYCE7X7xgoAQHO2cdBNscjyVDvNk1J3PaRgF4n2
l0FJ4kNhGTxr/UPCCo32D/9WiFgslWICMF5lJoCaecOucGngtEKgAnLUSJD80TBVeKW40/C+RZfP
9gaKQJVOY5zo5RbiIawkPxd/UwNHIPGckeBdiiug5soF1QB9feGSzNYjBSEep9TZ5/UB9ScpgEg5
UWLQSVSln6oVvlitDfe9XRceXBmheY9argrb3cDK16n3N2iYSHY7gpfwjPmRAhWbnfs1isXZLvA8
C2yxRdk6c+JX3tSpPbWXDpM8UVyknd+mZoUo25VrtB/5oUGesfLyWKCPwAOAan6800LnUKbeoOI4
xY5EZ9ZmkgqFpi6OY1q33/2IritBDh/Xcs0xOnYqLIhtlvZwEEppgP7FSAt0Uggp7pAzkW5Ni8D7
Fo35tEuWWihAIE2VzM2STC5ac8RLoX6S386rvp+hd9vidZvaOPexH+xXzJzGiEsRx6Zavir0+ebm
eiPZVEgN1bYCTjHLE9DJ2DRgZeicicfKQsZkN3GrHqU/e9GmxzymRLSxTcbhZJ7p3gKpRwK+gDvG
WIMd0LRJP5rdwtptJftdDS77oqLP1Q8giVxg7TiUFJCZF3YIRjxMdmkIGx0EhzNr7CV4Dhu0FHTN
7rq1kztWDeGhimV9aFjk7gNNNhiJQqk2ezH17DWNuJ9NY5Q0WFD/x9mZLLeuJFv2i2CGHoEpwJ4U
JYrqJzDpHCnQ900AX1+LWZO6J6/ltVs5epbP8kgCiQh332tv7/mtAE7WUrZ3sxD0N9r8PSWKpd44
XILJ0hwz5K6lThZSRxQkw9R+zhfOxzSaePMLhitl/6o384Hox1/RzCrbiUNaprcEick8a4k+XimR
NT9ooFdN2q58MQOyeqs3g5ckQq1jL2rEG69vyey8GK12lf100Hp1MZf6qAr2pUbdzhrmdzG4b+U8
hPXAlSvdnVdhgYzlsHcLGq+p8vZ+WnzpTNZZFH0knhFRoQ99BrisdghHe9kMU7TtZ/fdTcqDoCt0
pfbAUVjhAR7DLGLrQ+L/NL55147qCSnwaFD+Z9J8wLJ9mNiLFtfxvetN1yWyzjRhvM5iM8mUo7j8
dOLIXaf0eLWdolTZIxmEFcs8BrIoYKPqceErOKxKITaJSo9DiiBR0gqp8U6fYA6caaQdrXH4ZO5K
82rUzNZNwoxxhq70I+tAD0ovQg/1VOuzn6KSP02Sf00GxRQXSBu6RlFTTjA27KuKU7AZD56Mwrla
Nr7LLgvd4+WnHzJbtlu41dqOovgxqyZzDd4yhrUZicDU6h8rL18LDv28nVZZN62tvtnbycGkPtW7
S8SSBVX1e8GlHl8ADBG45mHTdOlBX5rX2hXpajRdXp5IUeyYm8pk3rcUR9/C9oBjYHIZC+Vt/+Hw
gprUS0AWLUP9Rq6ErZ3j1mfsaZer2Y23wGbtmkN8CnHiF5tZt4swVoi6w7AcRdxalDz8HzfrSDOu
3eY795ewNrpVxB/U8em33sLDaXZYYmg2mCrIet8P6apJyw+vRz/SlnhHeeaQzVtvbOn91G1uhObo
h0Qtg1b1G16+V6lXW72x1mQc8j1pIdf0X5WcD03vmNvMsIADXjzEhLY00fvVZVTRF9o+71Avn0ju
3WYeYFcz8Vv4vndynIYdwwi2wqZvJzOWsXlveOsFw7vWgJ8NOqp4l4rs4JUl2Fd6bWrwNYsS+jR5
SXWcIkI8Yk2FPYYlus1XXyarKNbXlX+ZtWyV9Plj1Lq7KBkdpHVTbexxTteVpKSLl9k7qKyIEF0j
tRJau3NNSZq4dphcpi5DoTETsjjFp3yytpVmmeuEzjZs5tTb9K5ThpYpz7UTBbadJF9t1I73fVrG
D3lc22vNH1GUIzYdl+vSMfJNPeswR3Uht41vzbte9eW+jermkpU0OmlvqH1RVMU50TqNm2rkdWuW
HPxcaeuOVJQ91iqKZU76HNePPgdRP2efcTomh1JL+3eqpuwixtQ9xY1WHaKx6/JDqsX6U+YQ/Rws
UVSMa7lU0g5vWerHomegZxZ9wlHiGB+DTdnSZRGQReLYgZ7Reuq2fFtuR7eWu902quYYxwATQdtf
njPW8+1i9t08uLGWravRyG5BxNwXFhbQoI2VOuACH9Z2UbjBnHXLKptG92g6CMleIpt16fd2zAnZ
j3u71hOGLE63GXKyjGcRy5VPavra8SZnXdDzb5NcuPtG5h9T4xubYijvuiKeAPcsKS9jUsZrV1rc
Hsp23pLaevAou7ZqASOb+rRiyJf+MPCftpENTNZZEqIS1fRYe41trjKbHxEox5gTdhpYY9gKEEJS
HoanngUea2UK7j9Zj99kw5vEz8uEKVrOjs64TwU6xASZnrsWcBpPVR2Kvu2N0HCoW0bmbBu7ssZ9
s7DJd5/kaB5syFTIOm4i9VXmMsPmbsyDxIyrfSRZHGVGbbfN3NvdzPA7LbqdyO5gMPNwAFvTjfJ3
Y9WMqPP7GsACt9OqaZwPvTqzy5BmwaTSojvN0tg6dVN7nyw6NGkCiVz9duM6fbfc/D4h/m7dGsst
lsZVgTUXHRe4UR8Gpzh3KQ9ZGeXVdSnbFl9/IFP6yHLo7ej/tHq38uWnWQvS94d5l7iavq69ZZ8n
+YPejxNql0UOJXVpmbUtUGN/r8qKB25ShxqS2iXap6Pa1KrTef1Ri0xn66fJ/TgVz1lfrAg6CUFo
tnYqVtSOv/lkdfLKGVordYym4d2p8p/GnBnG6P4+E81KU9PJS4urwyAckKOUjCV68B9xLDr1qSr/
kI48BBMIwVc48XT+txlUWmlR0eqVeKvcGnV9uPe0aK0v8aae4m9ggonD2d7ps1o5Rv2q6qwDCuxe
Cd17gF7AI+q+m4MjVz0Gt0BIC3kh2rI49l5zeLHqDq1c1D9R4b0miXtIncE5qbmy4cicejM48Fgt
yiBn3DqWcg+tx0Rssc9obun9IiL+LQnQmZsVbWOj+ee0dgD9In3elTOZu5pyxg6Gas5dOuabBtXU
hX+nwb0FvVv/Yo/2OdGdteT3dpz7LuvCSetwe9ERJHVIMsd2BiytmFDHkxPIiVrM91ECtNDIxF3L
gE5CIYz1d8XMKY751mv6xjCRJlt9BcYfiGmvHD007B7k5kHaCfTFV2M/al2/No3oTuleEaDYr4Xb
hvCMYSTo47Rum1d64CmSheSkBUWfwgZGc02DHGWEb02AIFF8BNLPwy5q1HaYNYuRYJxsKdqePKv7
1kq93kAir/QyfjKs+JRkycpRRmg7c2AtMoj9O5zITv+alXRIiXWQtXa0+t9U3ivDAtZJHffaxrRv
49TzDR7l7yXV4Q+FF5RtVqzYF+ZhwU63hlndL1qLPGahEVrkrnMinzjtwiytVslA7UTdNFGAUZKF
kt/JkXNInUFrPSAJdPXKZLlIYFvj1R2G+4o1QAHrzhDNl6BpCyYNdCNK058ijKFW1r1Kg8c1Ti2H
MLhfHldPZEzPj/aYbTPKLVHPq06jdkzmZOLdM7wwv90MnDvXmW9E4Y935E7Qo1mC7X0gvrNhDNxy
YFTN4vaBx19DAsDZENwsprsfRbufLM7U7IWvHblhzmeLNdee3I/Yd1/ypngrxvQ9FtNT2rX3vsHm
DfzDF1fvn/04feIEfm7jIg6dtGMICg8XlK72lccZttLcfG/r6qC3I0Gow/jNvqoPpKBiZ5dVuEh7
P+HUQF/g6zsUhXMuDO7rzBXRJa1ws445R4Tnyy4gdee9jBxmGJR5a3LzZiilG8Y61JvCoXRIAQpF
dLb61AxqDUuvLbJ0lTjDN1Osx44zKaCZ43CwEjcYRlsLnNSUqNUGHo3F2OWUW2lrbkcrZhVHuiPl
hFtfbooZlM5I85dME3vP7LZTSS82jpthLr/6LjlUrvfQze6LEkjiKL5Ut+CnWqaulUFX3KWvhlXM
jP4VC2wRNf3GDYXRSIaSN6ZDszd81x6kw2gqSuxN4S3bOLc2inonK5y1N2ofhB8cVClfGaKHU+q+
unWyxx56yeK2CEc/abhKPMZftleEemFemkX+GpPmnvnCLWc89ZEze85n7yuTjYvQJd6zjsUwtmQq
6KVvbH67qGXiZQUkj1qQ/jq6usWi+FaZdylrG8K0MGJyNoRkWJzXj4VdedjXsnEnq6XelouAyfAq
ufG8EdYGVpbubnxiadCHkfR35SgudUxBBFBOrWHn3UpLmmk1J/RRg1du02Q6yNm+7+Gu3br/KanP
u1LfLPn4KbPlbdZxq8f1qqgBYmv0tlmae741TRi5LfYznQbIi8iEiZl1JEeMxiu+k+fSiM9KGtvW
HB5F1Bwzoa30VuwtB21Kec9MkX+yJjLDWka/u2667+v6PTfLZ2ZZ/0EWvERD+eJFTlzErnTlZ/km
rrKNlkwfjVNdHKt68qR9HWK465yjlrVlu6hqt4Mdv3RTdEHKuK9qn29i01MbQcsVS3HXFv2lpDVU
laK2jOwnq85OhRpPlo3/dmIzEFXLrjIn+KgiYvDoTRlDsQk6yZ2HtSSCCoAmFaF0OTFYo8mMVWbw
mp0fbys7k4yXc+/D1m5FQdKZdOyRp/XrRlq2PAHfSnF0tFFNm6SjggfJ1MN8jNJN2qMZZD50baZF
H7w1MQ8YB0iTWv3WokAKEw/dIuOeg6EX2SvBZ+K01Ga6VimBo6Ohg2i0VdN/+LM+HIrEc0Mzlwxj
iSkNuBonfpU0T9YsCFm21jJFV9JbRL9VUncpVrMSYNa1GrzydtyNbxTjXRDPS56ujB4W5WmZi/pb
6YpRMhOeB4Nr57Y6ifLgRyereMUR6fkbB/MCVrhq+nDyhzJVDy2MWKuPocMIhsv9mEMkFeRt5sny
KJJxZXXuJhFyNy7xObJeB87N0lMr1V2lN/LouUaWhteI6EPNQ+rJVlYbP7PxZp9X8SpHA48qOkEB
mS3LR1uUG6IMQ6npO0FCt44e4VVx6I1iF7lDUCNwUX89GjzaKfM2VY+6Du+X3pRYYWztYdwBSL25
Mq6Z2hYXQ3tqqu+89u78QjFGg6YpZXRJGi3aFVay1w0qaUGNqCVPvIJAowRy0md1odsy4CxSALSZ
oWGUMq2cc3HjAacDROeGX+8tySsaBo9r8z5S3PntGqQUSP6l4rthXlMm5xSZ/mQFUp0KZtiy0hgo
sEqX+AJNVgxYZ771Ylt5XKYEalfjvabd28JAA4pD1RX73JpXvSOqkAyZ6FLnrXs3VI3Y3lbSWNEc
7Ze4eUngUlrOPdccVlGOxxf6syl9rqsC+0lyMkaCFbMOtH5pL7RQ5cVA3zvGbds8zerd0j60RINc
nZlmfy1OhSr/PlsJgPJAsSnXlQcoJIp7aFR47ocM5lIhRsVTFCjDWKn+OhWPFdvNRJ1fpZltpwiX
0yDTUM/LXw3pmkGv2GPT1U3C0lXnQ1l2wlTIrSGlvXrV6fxFqrJPxL08umR9AjEx0M+oPZOi5+P4
TYbyJh/EWo8xBdWHDN/CYBJ0/jLJKhQKQUYx9dNuFWoUFKweku6xn4qw9SmbjHZrDeK56NIz9Mth
zmjucxD4Ymi2FvOHTmOWWWE7K1gpxsk/q+ce5X6agRh5+Yz8qVv2zL7XPhR92xyoLRnWAIoLl1nt
CAWOYkGp1tIcIkNQ+DYXCzwoKrXtuHRrB7MZc0qcFnOPiEXhWDT7TPXvc63CdLLZouGeTd5XW9a7
yOC9zeLXqe0Yf8htlYx2aM0/pSk3bu2/IaA9TaqZA9nELYBnd0j9ZpN6trVayg4yKC1O0YJMN3Mj
QXn7sK+qOEs9fqkqJz8MtHlBbVYzbGbPxQvB5nnbtDaZ10SnKI0ZjRhhPHAGde2zU0g3UAs2Bi+O
0rBK4T2IXaHGb7QGwAmK2tEwOREtkIam206PdmU/eIke6PZynDXv6OfePrGrlnNAkweFohDE+tBt
NAG9dBMZvMEeaBW0wII5WWxq88g4sgbw2MfyKnWiJyviLkO+65wFUblub14czYBCVed6nvf2BE+Y
RVjxDARkUVV8AbQS20S8ZfQZzgYTlBRnIRC80QQWLk/f1D9zTFJTxnthYTmyAnqCMbCVeKj7DtdY
ywVZWYLOohyeMpk+iaRyaOpi7APlNW/UzmgNEJr0qDXtDYZkWE9TDJKzJa/6MGrzOp/iVWsNj4mr
v7lRfqp0fAaOhCeZfdGFbeIfVDqdQdbwmAw9tiECk8fIRXvi8+z7vNwgnZMf6uu7VigqAPFSItnj
A+L10AeEzkGPSY+u4r1h5vNWRUa7znUPmdbIugTQLcbBRVNGcdLYKskwXFmD2T5G+u1XWTBhBNHN
GGCXWmgOcx3KiL6C5r6mTnXq56UezC+WJdicaB1yWsR5yWcFUup1ANELR4S3aZYWH02bs72bfmOl
F5zcs5a8DEX7MPXGx5iAhouclyQ3zZ1mO1OY9lWJyDqka0Pjw4JT3tlS3WFXPyUS8bIsMOkGncud
ygPxb+qdNsiXKp38YGkIazeq4hALeF9OmHLVFU5yZ5vgMuMyiGCwrUuPVVW04z6W8YXEi5pubHml
7/hK0vxQ5iK0RtxUg+Fdy3SpgkJ031i7fDr6/PmmjoWNbI696FkHNf/ECEGMjnBwsZhmhwhfhp01
OutaE8M5jo2rPlnPkW2IZ8cdvgGj77K2mT8G+N03LZ1WixPPP3Rn7i4FCivCzsmytZ+KW0KebDc5
CWAnW3MadJ+mGZ8rUdIMkVIec1/FQoELWH63YtIBOMKOjC8TVwjHUF0936ZBazmNv5wo38ux/DEZ
zPdIvm1vbRgIQfZ1KNpmUMnxTU9jEJZfjYfVsEOugF5mBOCGY/PZO0fd3PjmxizPBV4XzmQQHQon
cV8tdyPZN/yPmWgxEnX2Y3fyjX7tIYkCLoS9ycDRLT5nb7mOUh5wXd7PYFmUWW1y7jSToSv1NY+U
iumc8Chs5QSODujexpDwbY7NxhytVcccM/c/YvOnzZJ1Gtuhjbm0/O0wHaiLFy/ny2B+1j478rbk
F1rwaJykeVueunT6tJNHmaabFhS2NQv/vvJY7NW32pEqDLTNLn9XS2WFKRdNy4ilWba2l037uKSJ
jGxnr1n6ildno5S5SlEyyHNNSQ/lmUmZfKaYIBjdbLyMB9q5k31iTAeoahl+9t57cX+3VIu59/vK
u+8aoyfIjaitSmcA73zZjnU0tP5Ez3diPd5dXxtrhVktmsvQHt2NU+hfiwCp7hLry8/nDSLsNmLz
W21wxYwCH6/NBhGHc2Zp9OqQy7x7nGtTbGfp8jX01LO9tMexs7n725Xnamu9VNvaz6EYtGBqB5iH
AZQF70cyeE99re1njndZ9m9w5sU+ThpGLQxweocJmTHHl9Kp72ZG4HlQqlnbG5wzXa7tcumFZa2b
u7KYKMrTqTi5ot850Gij0nfGIPeStyPKEQ/H4WT1tOkCxIgDlaeFtJMrbStE+SQ6S0G7aMsWr8ut
Dm0/lqFYKYpPu4kZ+DGCtLNDzKlg9hScNb0aPFbHaJBLQOUu9hcK6bgpf6We1gR1a7/GsTICSq1d
HVlrd/afnHQ4mFO1GXSqdRMzaZzembaHQbrFb8QIKzf3NuZcZq8b3fe3smm2so/3Fm2TJspVITfa
bSybU9gpbBbGbiz2bvY7F/FTW4hnPY8eTcWZZvwy4IpbnNljRXs6Guajn85PFbvdZoQc1ZgY8B8V
Nyf63sZdlnXedRff6O7cFBL1ZpKsmEVcl6I5ufFjOv0q8QZNRwQbma/0/qeNTqUDZidLWl5uFc98
runWuaR4pOWDrVZxdOYiAky4trQWCMX815KmvRgf3PF1QSxpnW2cbf3uS+pvbZEfuEBT41Vr8nNm
UPaV9b4q/A+lsKJP6RMU1WHQMp6FfxV9uRXaV925QYWbocG4yz0XaMz5B87b2T8lYKlpgyAtXrus
3gn993iDUIfBDcFEHWq/JaicZjMLbISzyd2vlrVIUfaz4UlbxmNZkV+N8pJq8jJnnDEQfq6vWC2i
PZZVxnDYORvjtO1G/TjkzAJq6W/0BCQMIFFrMCGiYbyg+YK9+fGT9J7qGlfbi0H8HPsp1IKZ71fi
kZ7m46Q7mdpGZL9MbDjVW18AFIaSF8cEv4g6d+2PdUCW7EYRJGzrXKYaL9XUEKph4rAdcUKNhxgN
b4AAzQTfRAxruV1EGF86FZiF8wxXwD+ByKvp/S/Vow84y2VYmkud1d8+j9uHlqnLs8WfZnVb0z2V
vOFScP1ti+Iio0/PiaBKjP1sXKtyDMe0QfKcSPj+SYUXwsdN6i1qrZBwRKAQsDk92ciU3x+4Ejoi
UPaRBjc0cmPdepe4/m2YxtoDr5bLC/PnjSBBQQPoS4rTPJlbQTrf7GgbDyLL0OyjQ2xa7FR3eHBc
F+dkol8ri4y0OcLskjKyGoef1jpMjdoM3osxHBdBpYa6bOn7aNoW7jfegCM3EsdQ993Ud/YkWaJp
Xxc8k5H74wgsWrYTjP6bxZCLmWgLLbUkPwm8ix9HqxKizF/sVc3epBJXuQackzOjcCD0TDCp2jXD
SUrI/+8x7YOKjztV0WfcQ7OI5hDpLUOrEV+pto8UY33vyyxPyq4PNU79qu9DesO3JGV6FjPjxfK1
U968yuHvfH5lEN+KWb7aTjn+Yzwtqng39RcrowtOH+CuukyDSXDDwXwhy2xLqUKnekgxtKX72V3W
2dis3FJ7NTIZWNa76dKfp9BTHiZIzIMOkA07U275E4P1LORwJc1050zQFUzjmumXUgL4VVsN8wQH
luLL4HbI70fs8Brmu2F+1Y1nZbwQQpBlPKGMDjnOAue21ENDC0PlhZ7rRgTV985Wazsff3ltv+sn
uPXWRxVnnKbtSvnm47Kn4ghM/VVm6QY4+BKZNoSZK4EwsmbbDsYx96iW6IlXMms2hv/qSLBciVI7
P/jsmPfKQ2fh+2p2c1eeM/phLpOD14LgeYt8XIzul675ocZvR3Qb6NyvwbVgdl5njKqV/Vy3P6Xv
bDrDf+9KTaympWP2QT/HlHDl+aCkTrWt8nE/J4ilt9/k5rLaOth9E+yIZKGlEXP3V0JKhHOuTUAn
3OblPetidooWzIegq4s4yLx4W/jVtR6tL5UZb9nM62ryLqUfVmlvtci01qY9UJPM1j5V75GfvjWp
+Wta2ETV+N690aR7B9cda3a5e+cwtbh+R/tiVf7WYf7k4mE3NBnmZbIh1yRoRHwaRzNkl/Qe5fdS
RiOk+uvYffWQRnTv5yaOP7UWKrQrfs1z9stZ2nM8V5+VUlgz6Mk1NhLauInowEJpIsM1Fp9csr0p
oPkyfxo+FTQep8dcRAepP2doUt+m1zVYr9wnWKiE6JAnwSBy8l48l50K+KRSCyyEwH1Zp2E95Suj
WLbKRR5syzuhsJU3zj5vnLXG/EctCHq4B/BYx5/NAEqUmOU6ZqJ2uxfq293gN4GG38/kGz7BoCUk
wlB4c/aP6gJLF6+0EtdWCpDtREYeukK+z0IxYE2jXb9kn5q2QIYZnnlG4nWItCCCwwJGVZmFAoi/
QFinXkSnOLHJd1Wpd6O3Jrxd0m7fR2XskwqqKVYoBsiqkfmSV22DzDVw2UAYVM547XL3t+Mzu8yc
wGp4zLQE3DtuFh1RXdcG53ReuGuKjk/HxVgsUTHMAnu0WatjK2DR62gJI+1dTQsdOy3RvOhPowfP
7k7tCbL83jPTXZaoe98bdzF5DkSTbpbBnw9ls+z01gNFmHrw5dQVzbE1qnQIUoJcxtTCCcOgh0mp
sRp9qwAeLhyCZByqdN/57ZTimdFQKd4GXNFuJvt1rqx+NeQaaIRxyVI1Q4kv2s0AdDELAyvT1F19
pQh0L4EIa1FzN3WQooiSmxpzVmk0uzJl5AY1gteeFVs2c+UctjYiIgBx7j0mWNMCSRrn365mvgva
y8KLX/zKXSMMPnuePHmL811hrS5142TxWNE/TrAGQWsnF2eEVfQdSkQ3D9OKVDDprvL5peb/J3LE
YftCYN+xnLr7PPZI2OBdWfQ3HixG6+VgOBpOKTPIsT0yWFghCIddu4Rab24LZ9iMptxJw7nPvRZK
WYTRBNih11x1ybqb5dMcj1R+YGsiP1mafWYDDt5NsVPTuEci37giPi6u/uC282eTDx1KV/8dV1jy
uqrczqMf8fHC1zM0eMmSCpjVaCHO+uh5dGOMcE0f8M0BXrUfMzs7TZgaczPaZDiwF/t2K3jfXYbn
uOqpkaJY2xJd9yAoTxJb2xmWLjf6Ut6hJn/hhSpXACEE1yabxK1+MO2v+1KEGiaMzh7WDNwxGufr
xLLDKgPT0AAtHBhZRC6mM8S8hJad7zqcE17mHKqunp/KGshztgDpuUW9vrvTJVKR7zRAEoBbndr5
LkVn+yasXc+8wZidb1PRii6D/jQIsTVc/gjdOoIhvSeivvO7/i6X42mypnKNKretomyfy54IBUfd
6zd/qzLkHsr3vrGrTzRJN+i9LKZhs+GUyLWY+7tB5Oh1M3NaeefCBiTsJg4nLMKVZp+MRDvr+NJr
/axlV8P6ztWPWKDMiTywm4O/JOiF4CS2op/29fAGwHoLfbneWdhzo40VL5vcP/l9/uJG+OlIpelq
FySSeD1nlJ+JPJbmr34sd5OkhlAOhSXMTbRY+1p9wHwFERLlEj237UtimLsBwRNInA7qfsAQOTf2
esH9MgP8NtNnxMDdjNSz5JrVx2Vb+vFaaDmzeUnNwHlChlWadK9FVx+n6UN58iWbAPRSfEAMCKrA
neXjTf+UZbGelHYvpbbjqI93Tl6bzFcW+zmaW0y8i/S4I61q2tlmK0E6pP9Y2zJ+jopuQULFPmDq
sBbBEJNEwrpi/47RqXfVRuPqLnH34meO4EONGdliASjXTc7Qfilm9Na+nfgUMZqaFvsZAGcrhgux
6yP8mbCKmTmRyMB+wyPEhnEeKubg1Lz2aYi98jHX8vYQWZn9Vku+n6Md6YCmzOnSdtS3pavc82SS
1RKxjy5IhvJHxNp363ByprXxrUamOnUMEy0S/QvPH/EiEennLMUl+kufmgYmf3SfcYqDRXQEqoQT
m1QDXYnieSx1qhbP7vT7Ycr8u9L2NYJYIrZb5YndPzZDaVz92HsdfeB8y07jFztKqk8uJtTUQSzN
GyJl8a6nRgTbl8nskkRNvDOyUbzreB+ddQJWBr0c+Vy5JQHtM1kt/VRtiZCaXgkb42l6QIL7xepe
meThAxCSODQVa/QEWNxCyzBThrN9f0/Wav2oD3hBA310XC+QgyPOkQQ3oUiJvA0aPnAp59R/xO7h
daCr382NBfLX9QSa8o7zplTYiYlzikWph8omYxcuj9YKHRByCn32JS87Xh70xN9zogTQ+1CyVYAb
1QOyqJd1KnhdADl+jzMlVdGQBGBCe4GsZfbKs5PmOyVt+LHwmv7RiqHiurR4adsZMJFQt84+lH6C
lXhJMvrxdmBymnh5nYRDSfRPRgxyM9Y0WwUSeajGPH2LcRWt2koqFIcc7KQ3OhyYhq+Q2nseINFg
4smvayTPxiB65X/H4v1dJp5jsjDMMXU6M+OPJOC6ttGIptm6evS/3nq0dtX074MdhXAJ5nVdgzBg
+4+4wswTeBuKzCKZcmUQ1fRPadh/ExQqyGS+hUYa/OfPWHWnjTIr7krrSsBQh+71Twnqf/Pv+yYr
HG/7kTyffM2/xhMWmR75WeeLa+98TUSB5f+QS/k3H8H/++9bf3wELpE9oP78+zmpf1EEurCXqGj/
+3P+hz/C+iNZ2Ggl6FvJDzGSU+PutH9KV+QZ/BGmessT9i2XiH68k3+EtZop22eV5XpsGTl8S/EP
oZr//cuzn91wbjHPLGt33T+ekJh9S7OSwbreYg/2ovjXSbB//ef/eDbo2bbZxfzzen3yvf247Kd5
62XZv/4I/vpj/ngP4OSnOqdDv5bLr0U9JV//9hP+6z//R8isWXe1JDTVIvloV9yV1j98wv+dnso/
T0wnOxhZr8USvb++Be7I6ZrUDr+9zlSI7jSwv2Hf/v3fwB4Z1ySm02C/zx9JoFFtxFmdkgFLSGbg
kwWGzez/4yf8Z7O1Jwzjv7Y8JmlXFknqO1cb+wZSZVH9w8q5v/uu4oFldfb//QHeH8+JReNp3fED
Bhz2k0DH7P91/KtjsHDHY7cPa0P5WX/9CRqkPxSjaV9fuEgCN/qnHUh/9xewqtKzbAJZfffPTSiT
L/C+1oN7nao8bAG6ULv+94dwewZ/PS2IxyV5mV0eLgn0xh/PaMhskvNs/PnjdF7gcYv9tG0f/fLf
vxF/+TF/RIZDJWTSF/wYqmB7BeL6v/+K/0Pame1GjiTb9ocOAdI5OPka8yQpQhEaX4hUpsR5nvn1
Z7H6ArcUmZCQfR4KaBSq5UHSBzNz22v/vm+bAisAMiEmkm5cGz5WaVegIk3lWY2dm4jb7GTNz/lm
Ov1h2YG3Z/eflh2uKlcfu7Y0vU1yRz0XdtFtMkPnWg/w9rLXfSRv9Jl981B/HM8SmqXDxTZ+44cX
Ru513Pyp59L50Yto3vUuYUqA2r1d/PXrswVj4LaimzDLryZBF9g9z20NZ9FanQf/tR0PxKDuG306
2eXrsf4wpW2MdgWWHcw5Q716i7KOcuy4aojJA4zSpdV+M6HFH2a0Q/2Vvi+8Sye69Oc1WerS7bOM
GMSuSmXVW47yTgcRW8zQVT12caoLB8LoDDmrRwRV6H+iLbd9JLPoZt6xtpG3jaY2+5qy41rWeg6a
imRvOdAlfUfZJbrV+9chOwRtbW0izaxXUUSHr54Vxi/yX0C7aF+1+zC0+vXXr+5qQmCjKMF+q8Zk
IqOqtNR8fjJHrbii9rLwxI0KeInSOukIF/S/O+F/G0V8HiVMjcYwWkbRsotDLStuvllHVzPgtwGu
ZkAJygC6MwOUrjsL5EPVnL9+T9r0Iv61qf0zAvkQ+PXJoYjN8/MjZBUQHyftvZPuNMe4drlk6IAR
Qqrq7PKAipoKo0+nl3ucOtUqylVf/4Cr7ej/jY9XmgXa3GFRfR6/ru2gc0h2TrHfLDyqD5WEPvL8
V4PA/J88Ti10OLQYSefas8yRg69aY8k8Z2478WXgTsJG8Pn1KFdz7j+jMI4wDGI+domrR6FpX0CI
0M/4SS0MFIy+Dx8JEJyWf5f//JPg/OuzMRZGf9Neh6WUM3nRfh5Ln9oIUlt1z9pdJc0ZIkUgOj9z
48EJMnC/VDbopjt8/XxXk/GfMQlxQJoTSRni2mXQbazMhq3knklI166irE5//ffx7WXBmhgGW9wQ
fX4mOahdbLl5QE9fR49qstO1m//bCNMX/Jc5Q5ag3REmIzQDYhaEsX9t/kBKB0F/otwjlbWvvkpk
Wn7S6FFwCen2LuAnfTPD/vAF0GWaZCQ0t1sM8fn3O03eqHET8dUF6l0O7vq/+QT/GuBqNVYut2hD
wQC5uqou7M9/+/5JRymJ4CWCwTFdLp9/v9rWrp7lnnLG3jHKX/vq77ZLZih/ny8gTXsqDIirXT/S
PIVOP1c5J3Kfamvuw77+/Veb1fT3tWl+EmIQYP4WAQql5nJIM6OLPW5T5xJakBT/Opf4PMRV9Jf2
hamC/YkupkLlDhrnXy9ih5QUFwFnylh+W2TA9IqIS4foYqjbZJd5f70CHOrHBjZNEh7XbxEFGr+4
S+itv6Q/0Vwn37km/b4AJhNjjSTCZhSMSD9PoKhIRFIMTnThopDbiOzp6+/73Z+/qpmItrRqOvWj
S5Lu7eamlN/M/2n9f961P/18+yobNUTNdb7B39fQKyMDAnc5yYwDpCd2vPn6Wf4wV6mLSQtPWEh4
pnm11vrQsvzYSVKEpg+QW2ZceNNx9PUYv594zqcxpvf5r/20SCo7SHPGUGhgpINrqU014eXXg/zh
o3wa5OpYsK0UZ2kE8ZdML7hV3I/pN0vij29KYDUqBQ6H8npXRSno9lWYppepRcxz03lZBhs3btb/
xXP8a5irD9JVrpW61EovjxVOSuFfH22OwccmlOfu+fe8JIrbsvdSX56T6K2mQi1u//rXYyCIEY3D
JydgvPrUcUbRt89ci/uYBeTPv7ZYx5/u33/+6iNHMAVM3+PPt0G/QpmZIZ79Lx5ANzkcbGIX8rfP
czUWgTW2Y8cLov8xQKRPr+rXI/xhHmEjytlm2AYF4+sKBI3TGjV2W567EsDR0opWcLa/HuIPC85U
SaixWXP+WdmfHyJDiSyyqrXPpgNiEfGPss/h/8XdNwfdH9Yc5QE8UYWp2pMn5udx8iSIA90GOO+F
+R6+67eR0h92wk8DXG3kPp1u5dD29jn6QEqKohB1qAR+/V0eOO3Y/9px8ZaydRs8KwXAKcG99vRr
NQOtYS+VSzboywS5kNLgVYJTSLMdnYHGdNoohf/N1nudVzMUZxT5jCTxoCJxXdtP60DXPLfXkV8M
Wc+daIwdBFn+xo9HXLSaIkfAF3hOdhfVjX5KpddDEQ2hrQuXPuWkprMIFIi5aBs+rfT79sMPhzZb
CwR9XGk+0MEIYyOvlg4KwEntP8xy/MuRBBcuTEWz3dKySt9hN8hI+bs5+FvGdrUTyFCJuF/TvNMk
N66QAPl0+wbKSWkvX0/2q/X0n4G4unAwmdbxqbiahI3ZOfHI5etJWv17Yha3wDx2FEB/fj3M1Zr6
z8fSqdFLMNh8sqt92ROg0n3Z6hc8K57XWXqInr8e4Gox/WcAQ6d9BVDw7zER7aC1o6qNflEh2ksA
k61Y/N9GuMoLqqTWhOHzCEbzoqzd/+IBhE4+qxkE1UTWV2GRn1K5pVDAnzeUdRD6m2+Cxn/uij6t
Uq7Y+AKWY6iUbXR5FRfpXUDp1i70C/AaZ8dddLit0rZ7xEpvOMZaraBz6umq9Ad09GaUmzdB7XA/
2nayWkm9MXcyzOPXRrAW54ZZW/MUTf7SM/F4csZKw0a2sXeGZcfbpFKQXlSBnLd2o9F77joL7K25
B/U7LYQU3ai/gKWMK99wU0i4bv9NtHE93abKFNIhYZHlUhC/Lo3CNbXN3hX+qXWMuaanP1I7f8v1
8Wcpyr87s6eJxwbIS9WoiDP1rg/VEC9Q3+qNiy4+nB+e/vj1rLten/x5JoSqGfjfQem5Pu/y2rWd
xHb5aijA7PrGTjIKh9+szn/O5au5MfmrYdYmbJPL3quHSEZZ95HjGRc5SAj0WIc80yVXG68C31Rz
Hr3DtpfQA7tVZu1KBNjyteWmR2m/+W5XJ9b0Mg2WgIX/uSSuvs4t6aarbK3PeZl1TCuZfwSsdigk
LeGOBmixq+6/frvX8+R6vKs17SRgiFw6Fy+GSTtbBZSC3niYnsU341yXkvBWVfl8uoBkKXXNMq5W
91g1jgnl3ADpbC4gGO7Lwf2QFlq2wti1ERwh26Md1KSI1fnNN29VTEv735/XsbgDnxzlqXFTrL3e
W6JOp+YQq96daMYaTkOmbJ0UFWtSqPEN6wj/hpAWBqXXxDZHpTarU9DWdAJroG87U8UVJ/YA/1Ac
V7reWbLJ90tZAAuwyrbbiBh859cf5veSKT/ZoDdgmgucS9crGNV+BAxR9+9S7gJnZqA/96W0MWbI
2FRCh+CP8vct15HoCBWnXoFlsbdB2kTf7PrXM/KfGvd0FSHI8TTnemXooRqXGGIHp84TKfwiiJ5Y
PKm7xgjjhaXHaGS1oVh//fRTYPbpe7F9GSblTVNALKes+jkypEqL+MYJUV5ZbwQ0YXBpaZJhRRYO
aiSwFl8Pd73HTM/IviynXg+diXq1+isa022vK/xThw6uvITlY69/c/pcH8//DDFlfyxx2hb1qzAj
0rqCqovtndxyZWtoxo5fP8If/r4k6+B14e04BdWf3xhi+3FwRs89FiF25cYF37m/H4CSmrDY5U1e
/tUDxKiVFKAszjHplir9pd98gj/9fmpSNpGYRupkXoXqmp3LQfNM5xi3t4fW/C9+PEcefRLC4Sbq
+ozqVT3V1Ew6R6zCMvOpS76paF5vo3xdW+XCE99zWyN8uZqvIZxJfaCh+VSZNAH+hPAnsGbyvqna
/WGafhpleof/KoRktXSBHrfeyanAbpbWJcdNR4KL++svzTDohal9ccutXp0JreoSqmJgdrKGYW3r
7h4p4uLrIf78vv7/EFfvK/EqLCIwfDl5YqejGjfnfrquv7tK+NP7opZAw4EkYWZxf35fDgrNosWv
/BhjGjTo926xLc5fP8gfpi2lZnKH6dhmlKtlpwFpG0v6i4/oQYxyQyve13//Dy/KmS4YOTBpD/ut
uydRAzsaapVVl72rwH9VZ5ejBujU2dfj/P6q+ORCpWBBZYqVcrX8+tg2PZpDneP4s47u4sem/esV
yACmTVXHoFBIiPz5W3imnZamZ9vH1DsE28L6u8IU0dKUfE+dJfbkIX29ADWl4sIlFvZRKqvhxgy3
X78ezoPrHJ8cl0XO1kpNns/x+Zpc/I/VujCrSmU4JtoKMt7qf9pcDLoZgV+y3WOCdCbSdkWI6dJF
q56CaWVmT773g9tu6XWQURxItfkcjNGGe7W17ottDAvK99/H8jmqwT0ScVg2LEn0gh3+SvRady7V
nVIs+hTta6/d+14Ae38NMj8ZEMtwCYfmaYt8Z9n6kPGd4qlAOl1W+dKNa/h7UBcs3G6HAke84JRJ
rGvo2u6Dpwms7mgnJM2LNL8Lx3un9eZjoB3U7FiGp8F4kciAyyGzZjGWvGER74q0pn/fWSmJvsiJ
g6LhrsCfTYXtk6FSSHajshVuPCv03WA8memLEe0h7y7KqZGoAGWE9ZB9U+XmiiB2wppALLpx0GDp
yQm1uI3dAb6mqoBxUIOo7KsbuOZL0dezsnhyy/LWkyhyYqg9CJlgTq1KPECa+E1qezd70VtUw9sc
xrGKIEiPsIbVf7UooQQAV/zrlyOIBDzYBLoPMz0G8VnH7lA2tyJ5rTxaTiN3lXVvSTMsOudWBcQR
asGMJm4fohzqV33yZLF+Fbg2qHXXzLUWzVlNF5MM3F2rvxY5hDJnH7dw3H75soGTfnH9c4T7J0BO
vdpCVC8wfTVeXb5xUeMkBTHW6YdVgBxYluXMi+tFpa8UCbmyrOYRtMlqkq23wBLyx8w+QKnp7ZcC
8K4f5oBmaAuhJdaR9cx0hhn3xXMZ8GbaG8yfuNEx5i0gCVM/9Pg/RjU0PI4kFUonIRciUtpNxwhh
GOGUmR+IjMit9l5SzqHXLWRE+0Q9tVnzx+pdWKE1g+QBWnGo33KscAyn3lhpv9XpSO4xQ1CVN1A+
M6d9gcK1LbkSs4J7KzbBz+vgM7lGmb7MeOrk1tCzZdI4P32z+ggy8Rpbyab3h+VkhRiYb6gBZlq5
kcE7GlveYoP1XfWKT8umqt/Bed7bVIWjKFpZ2RvNWGtRwdhPZjZhaa+DYa4NbFI0RHAY6GKFEoxH
i8+qqgsDazHMV3Z6h88uxi69/2MwQGKX1ZLe7zUWE4uyuHNIRvRxPpoTSMMDFXqj+U8SuxIlB91H
p3NBHw7loWFR1iertWdVfhyym6q/adA9Jj3IknEDgHqt2N1cSw45S0TyP0ckdl2C7M4tt3m5F0AZ
yvaxhdMC1a/zn8zQhxB2yXCR6t6iDPXevV+95IiGxITbuNRA//z2VlUOrlCXSAjQKP1SjZOEZ6jH
z3hMlpDtvBLVvwU+NLBnGT+uGI4qxrw6/lUSnaWRPzjpS4mOMqf/BliOvUpBtXsQQJMhZCtCIKk2
j42Dbq6U5QlCQYhonBJHTzKKKV+SuD8pYNBzDok4zOc69CZH/zDlClgEdLB8JoEak2XD1H0p5L2G
r665GS38g0EonwwkDkMcrCrDZVYyd7sjeum86WexHd50sEFG+92H/9+VwapInI1ZtXiHtae6UTcK
MGItPGjjW+9sqzpZ2fFRseHIXDL1lXaB3m5wL0DzCIRbhbGiC+gAaLoA0NflU4Ze0gPfV3T4hNBi
h2NWhFH3c4GIwZUHX5YI8UPAcOw+pTaPMgin4zPCGi3ZD8AyYvPcCewX25OITmMEx8t/EcFZh0Jc
+BeJ5yomJ+LY5C+G86HSfmZUAHuynYHlpGMdctgHiOBzp+Ij3KQh1pStREGysXAWKtFKVuGT3/3E
A0CtD/EkRdKRK+J6g0HkTCANtYpXTX2SyjlsR1DuZySvDnDGrl9GKFSybGRuI3GFyqD777V+UtAE
wsB1EFGVBvY4dr4yR6gpiNpgGNwXVaEuSqVrl7TeG8syeEiGnyI+TpSAODPnoXvo4qVW5v9RyIJ+
UxUNb2FviR4vVW780aWXP7lB5rLQwxC/1IDdyAGrVoNGRmMyEKqACocmTQvMB+RiLTgqAE7Be0Vo
MAyVorMzS5qPeDz7ir/EYnnlJM5qUH708NFL+lkmd7lBrbZOni3beosL9WDhMvResTZ1/ut/JL4/
NNwpjXrc0BC7wGbrxqisfQhTpIJHUYf7ECx7jFdBFzwVavNSiB38u8lZu7F2si32QcIyxc1Qk+oO
EnZZe3vPeUgE3lcwAmtO1QA/Ds86xLx9cerMsxqeYmsHfXzJplVnz4GDRw8YqsQVN4N45njXAPBZ
bzQJzAVdun3ULPKJEofozlCHFWXtXZ5AAW5eQKxswhGddG+Jbe9a+A5GG6AYSytxV1x8Q3zC7VMr
eOqB11nuGzWfJ2r0UE/2m5wfBoSLWiD5leYcmV3nlcA0seVpYzg+0Y3uK4fRy1CgV6+K/lPTmlVZ
FSiU/E0Y67u26mBcZwco0Xj6Ro8GIO/iHwPcAKJKLJHS94tC1cDkB3sTMmul2OuqfQkLZaNWPVjI
Zo1EYuUWw70Zy5OmJU/EI+UiD9XdkJpHhGErz/mlAXMa0/K2FLBALZFKBHduiTE3JS5VIGLOqmgJ
yGPf1AIe1HAwoQpYUf6iZKQ42OQ16E1zK9qitT664bh0IhSZKqxxUQGLwQ0tGMBhZfp7KMtjWgQf
TaZ9hF6yCotxIUOU+xhomaacFaKf59UUOeHCUcitHwWn2ITrFxXbxlRvR2OCOtuLAYSharHHYsfU
9Dbyy26LtBa+CI6ZdX0bo7/30hERClh48F848vzj7KF44a2tNTfpwNKwOvA6anfw0vDN0PJt2/tL
3A85zqNCRb4/HAPTv+NPUVSZKOfYHkwyx8DX25Obl94sKtHvKQHumdpG8ispW26SSVTu6d3MCBW4
BUaxrMdkEdEV2KWSi/H8TpPRQejuW2irj7CmEsRUuoA4VuyE6C+GZBtFQXUfR7giuyg1k/Ah9gfW
omnug7RbIjhG09qvwyx/0ohdKAfAwynOVgmIrE1f8NHDnyZD7jPMlVIFoe1pFy3z+El+ufD6+uCX
/XpIUfLWlfqUOuquajSdQ3Z4N/VyXPRFuRmZPnrp3sVuDfvCXoL8WAeAkhtlXIT9XaRoABWjbWmx
0Vb6cuC+ygqD29L9FQSPBiJcEAYzU3BfBWp30EBcF+veqLm0iu5KbwK/zm0tmxnOpXIeNOOM9ULr
wTSwkh6J5W5UwYQGYBdw/R3TYN3JfBvwKKUK0gD74kAHlwS6Qy8BkIQ0EcUgIYHrw28S+nPsv2nV
e92NLyUo0M58kjB8S5YrNkuYbLEcu2SmZsQWQ3UwJtpg12+QwAKeHanaaRylWIlLtKaKvaw5dAvz
xcoePDaCABvoauKsGOkKMw1EpR8VTXejvDTFz144hLPtZKw8H7l6L5N8PqS3rZRzM33GVOum9OOd
RyrR7GLrqOfVohD8J8RRqQdpAXWrGKp9RImwrOo7kfR3qZctFPEDutCyiW9oNl7ggrQolHs3ewcQ
7ec7X3/PUEzg7RYq6o0YxU5h21T4MBESVt/c9zJamCrw4RJZtsdG3Gv2zM3wlkNHTeKjin3vbVUM
mtV8Mnl7pblg3vCBXB37JtMmYHqtVIgjhdjnvnEcIdzGHeY0sh32ucX3lcqiV4toKfELn1eNe0Y3
uLLacp1FwR1d309Ypj5bqbrpRXKDIyh2uFhYmqaLkbV7nxfFbMjw6zLUNXQw3CW6F34C7pX+wayi
o27Ud02JwW/YJ3NlyH80LUyUaqj3g0zvOjGdGOqRRn0YT7CbZ8KIjzIpj32CCMYVzlM18OQm9bbA
rQ6w9SaW5sIv1JtGZN7cSMKf0ARR3pZQeUDLqzAQoNq8mf2RkHFeSWLIxDhUPd4LGdrqkfUOVB/V
r8eHgtm6TTpMuOsfhv/iqS+YoC4NbprHHBoiHjQq4Z6uKPzJ4Y29kc5obRHqzUPqIwpG3qk0qyro
qWzb97rhr0ywpyPAA6EhLazkxXH8lVbc9sUPHp3Ewpt5mCeV4Y+mOlbFYxMo81JYs8R/mczTDUSE
RvIaE4I27bOtrqXSoxpViJN/uj0mRiI7CTbl0Y9JCslnRpggmC1L8O9e5B4GmDFYEtitC6uavyxv
hmLTasU8KdHYQVdA0leV950qN8jT581Ii0mOpZO7F/6wSLC5UNdEGEb87ODFi+kC8smUC+2cAFdx
8SVCFcxOFvZoiR9bnLHR8je82BQuJiiLpcNS6IduIf2bJLoZcCvC0ZFM7C6BiuE0BzOmHV0REICf
B/ex9os16FUQb0iR23Qey6MukPPjo4cBHCX5CKzfXvoCHQsBc/7aOt08SW9TY6sN9tzHiKLQlk20
VvBEoydoPpZn+naHJAZWjyeqva2yfgFwe17mwaEuYJnRbeZE9yLZFMNzr5ezWjsI0pDpIPbNO1U5
RvJJ+vdFfezlTZZ9iIpH4MNk8rZ27kaMxjLr3IQjuyb+3/1mFC9ZigiV0KxXnpQMi19wJf6h8o9G
/VaWPzV5Gbp4bbbnErmzSWk0cxZeVu1i/77VTrRqn1TiQSObuAw/tFE9iPKjahh+E7UkO3gd+S6z
DppnhlK8kN6OfcOEsNTiGyL6NcjHOa5LltjV2jHKWmrTa8x35nhshM4pL8JFg4cMySL7Tle4C3rX
OFYg/nHr77045rosYXC3W4O32VdHNT9zEUtjxXFMxT+0l+Hs8B2HKNjADVq6KdorYBIJcMewe9eV
Dw2uBQa9dbzvxw0l1HVRJMtA5YA3j5pyY+obv9mVpCj9KVE4WCqatxs5Vni0+Nid+QrOee05wKQj
qeuHdAAN29F+FoKSNiyiRx2KTixvE/GE8ed6EKsiux3SuxTgI7tfap4dOmgBEUTxLeJ8yLzZrsTg
ItQO42Re1Jmki4FzK/pyFQ7PrsCY9MGPK+fMSkasVjwo7gOik200mERp7DRm8Vjj0O179UvaHGLR
3wWOXGnDOjLanYlhtQ7fUFjYod5KDMBLvr2aIo2J+/De7R4Tz1/XRvoWmeGmTTPi6ArnKPL/Tjxl
OtHvWXj3SvXUVfdcBA7meUDUXtXnUTt56TFRblEKYyh20rvOzm51NRsvsoKO1DQtwUKrVFQQ+gja
b4cVk9EaFoUhAjQS5ZjieA/fZJxnqgf5G3OnH3UqAxCP6Mk7Q6+fMg38idKV+BW6/F8vLVkmPedG
IbA6iYgq0YODu8pEf6yLWL+kVd+5G2JUdQMWEXs3O+R85XqkLeChim7exz4U2CZysNKgyhQUJh7v
qQUOyYwwPox1e632qbrUw0aPwUOHzaOLz9VrH4clbhs9QHScE8bH3pd4v3l4W1LZSBDaoytZ2hJ/
qBz6BvkOt1mLxlPEY1Zkk9ee0ZAF5QqccRoSZgXgYao+Zb/QComhZl3jhw6QorsD+IN/CuD0DzWR
S1PjTjKSjMS5XSPxQ9SOMzx6b6KE9Jn3NIsg1k1uTppzUrq1TkivPCTmHpflme48Gca6G8619thB
nVL7sxiUWVYER9AY25SLbLt6GNJD0SGy8DN4ABi0qemy8TvMovSNBQPbN06WPc7wTVOcJ6FvmjDH
8PY9bSBG69XC6rALY5HlrKBSfsTU6Kx64zhbs9tFdjBTw0fHXjTuxlV/RD6e5wS8AP8L+wWbgnnf
Z0ufpWljb4AP0i0OYxeJ6Qot85uqj9eaE25USF91XK3V2HuwCQRjzlm8cgawxBWxeUpcDrZ33jfP
ib/ym1tNf3S6i2s+JsOPqbyXjbsx0ec6Dnw5aMfJBcprnt3+LSt/jPWL37+7XffR45WKenwe+RW5
hHGMuRny1YsSK7Oe6lzQwGKN8HXPouNQR1utuTgFwT+LBpE8KQ8QACfYhyWJ571u79oGgjccCBIE
PyL7wvtGQPDXFZhMjaM/eViEBa6ACBqO6zK38TlUf2lemUEKjLp7ltJbnDJHcPtyADc6sB8qreIt
ywHyd4xdQXhXpemTWeCA6IY25cLwNhTxpaOaNPZgxy3vjW8TLw2CVz1hszEwoB2gxsok3XmVslf8
4KnGsIPOZ7b9bBdF7bbSmWc4AuhhejtAUPFj+4RdzFZiym2O9VKtAYTVQXSs2mLTY8RlQ5Sc27UK
x8791RoVwFwg8L0bHLAgX2ZwlPLSXYCjWiLC2EVSrIMAyqIMTuQkC0E3ZFk0vzizVyMlH4jbC65M
qXTm4qUeuAtSPUo1YjXQq0cDC+TFGoeawoOr4OPNaixlheNHXK0wJ5sNNhx6mPD2bTjeJNgTxbX6
0KTFnYIvTd04MIWpu0ekNXEAotK+ianw9MoP2/4oOCVBegYGlLsag2vyObd/1qKXAgcHfyQoxv6u
48m06XTmCCNxWJcdkZG5FzEJUEyXSJ4DYO/Zrpr5MNBpB+oV7MtB5updl5s7LVQnwwsq5OXajanB
5is5KnQgTBfAztIRWw8kVtX91AXhzGLALT4JmrsEk2fnTk/eZFDNC5/0L3xw80vE+pZg3Ch9zmIP
c++flna0jJUe/FKj10K8tMZZYjCp9u0lGjwcNvZWmy0DD5ozTta5dR+o1a0m4QWydeMAV0ZHyJMU
dhygtc49+UUpw00XrFrsKvNInTfVGZtcjkydufhLqBa25cTWcHByrbvL/V9l9YvOUAAhBB1LNcEs
AO+J+kFk7XvKFthg2toku9r/ifGTl+zIIbYR2VFDZau5tM4G4gYMnDW+7S0uds2vmghUgngk5qWz
eNO0hyDE6XxVtbjwEfrHQUo9e8AiI1nHcEWM4AG/BS6TKQ5gYemf8gH6kRqumhZLTLQ9F+m8FL6x
bRr2KtN4AOOxwWDFGdsljE5w1l0NuDJZDv29099Pfrd54O9xrCVI1+agmOPkprcPZfrhEeLzF1Y+
QOvQwgk5EavWfTDLGB7LD9MplzLx311a7mgMgZjYz024TPVknQ3vIlCN2YiFBXpGUpF4k3TBxqic
k58ADU1hcCrJMo7KJafie2Db+yyg7sCFVg6P584gj4ps9QdvBrg7LCon0n4VHG1GaCxS0g92ZooP
XD8NBwXXBae2t3Fl/BRYXirGJcmVWWSM6za+sQhvohyhrHUjtIsxLpoeXN2dPpyN6t0LXrSW02r6
B6/aygZfFm8wq18qundQG5DKvr0oh49k6jLR9pSbbwP+bdQ9uTFBEk2PNyKeJhxHU1z+0OpzIU6m
+2YW7032koV7ywSH6M81TcBPiWdx+4ENwhzj9pktWAe2cdeLD5yaZsm4G+p7NXhoImxxEvw2u63D
wahm28zDuSaq12p1mC5zg+wRBu6rM0Y7rVuDvmnTverEdyWbe9OebOsNY7ptkj7l8S6vCIsDL7gb
Su++TvynHo9HcfTxqnFiLpgGUGAbbATXffzoCTDzHr7O7MiOM+CzK0H5dthZv8nwrRU+mOOUA+y9
9LcexeSuOgguHWqvnNl+DbmmAAx8BHu9GIp41YanCtqmSy1JOmczuud+C8PaBSajSgA22qRSQDGv
I4w1rGMSPnX5g5EvA5KRFHx4Hj6k2SGcOLm9uAtx2VUS5xcWHbMy5DYgxcD3Joe42wYPqQo2K1kA
0J9jzfmzyPqt13AktlZFUa5YqEGzILJZ+TnBeVhSo+0fa7ApVbGSYbBJhkUoNrm18NonnPHmKuw5
gZfx6CR3eoUQZoRnF81HaRHocUBgxFSa2G2owdqfGqp2PamfvqvMYOdx3QjgqOROVGaX0ttKQti2
KB+9ku6FFuSdvmwp+zVYe5kCiHm98rQ7CLdh4HMlOeePYUW8DUVyaWkLV+zhrrNSflvKyZMcm4H3
VY84u1CrJw/jthNLCazjf8RttAsmQxfjVtik7M175f2qvVc9f62UXwbnIpKnsj8avbMx+mY5yHri
7a2Zw0Rpk+nSIYzuA62eNRU4bLBM+F1gnFym6aYx5E7nQK6Nx4KVz2/URu5rCFCru9p6rlDRD1E8
b8GJDcHOYF+uQncVYt+TTla/7Nw4UsEdHUjnP5hXhDZHC9ZfQvhMUwzcSOxpKDcL6vvyYuKsUBIa
5k63oD2AWzHkPLYBAqXaoQ1cdBGspnTmG86moV5tY5HildVB74tDkz15bKSqvfICJJpxTtUznWkD
OfFzKe+DIr9LqskGGCZwr28VXEe0KVWw0rVihituAJaxt2qjZ7REmyQ6Ex1jMTKWm9RyHtL8YqaP
lhY8DEWzaU0aB9Oq2Jm9+QiIUYUYqWXqrVekuzG4qerhPiQLVCWmc+RNU4CkiftkCLZRrZ2K/jD0
a5PyI4inuQptKFJ+0aqzpFtqRlPNnO180TibcdhLg/L4rh8o6x8BAxfNwZWXgveQxjcQ5x8keIFw
dDjHnfWYKOfKK442rhn0+OV3ktBXJDARW3NvtMF6jN/pRZ6sr1EDwyvtmp0eiTn87DgajjF9GFOq
QI5J3DjgUJ5tu0I28zDOXzJa4VPP5z4+XGAV8erlYuE5N/TE4QDCS9eo9YdsyVGDY6eHG4gAf0gP
sTmzW2tZ6FQXrHHr9PIciamh3vH3oskhVmo4UdIDkGNsbYbcEFIjNsUsHNYd4UwiKec0ECGHFbhG
YroYY2h/Dh39rKfhj9JVnvRGecag+ZQrco3rCFX7rVasZePvKbskbMAxpTjalJ4DaT5nFtlvIFZy
AtZiYTswfa18oVOJlPZeMZKXGrfTMSb0Scp0urfxHtQif4Ib/NLX6aujuGesPtdWFVM9padNpMla
U6yjCbqVAKnwcX9LLX8OYXDkSDCh/dIcoxnlMnfcl7zd6OGdFefkvQmJ4BvczlRrNh2MJRadEm86
46cDSt8LAEvFTy0lcIMQrEtSLo7uWHlFWsD9joEXsxDdoxdZB3RVWLHjG1fYYpWStdbVo1LxW7J7
bOB3jprshbK04hV2jltsLWdijB7xM45Tscja/+XoPJYUR7Yw/ESKkFJ+CwLhoaCgzEZRruVdyuvp
52MWEzdmbndHF0iZ5/zWvjoVYdpEeytjs3zqP+v+WU++jlEAJCkV4zXVYQMV28N0KWt32ZrGtq7q
q8znTxky8NgGdxduBVki67AopaIaMnWtRWV/aHQURIDRBJBnzkdpAduHwSPVCcUuGBGFc6ZJmaqN
+btLB58cek9RjfVUEVsbxQqdWzX3ECkawy9hPGBUPGzz9DrBhE3FH9U0C7u9NS0ntKDpqzjkydqJ
1KWV8aTbLw6EERlkWfcdNeVm6qclIbV+UZDJulW5VoTzRV/4MEcPOwED45WaKbousnHfU4LWQPG3
4yPp2PmoMpXDsKBfV2q7QlxGUlHzJ8BOy+C0DafQD4ltGF3B75wPgVNQw7ZRSpIW4/irptbH4iyv
CvvUxMPZcH5J2Npk6alwwD6qHDjsM3cI1KPiN6DxyFatdYRafphPAwJoJTkp+iOLjqTJOlxqY3qt
8mvETRbOZKVSP05VzbJWz4wnaF7Ayp2EI05CaP5MZnfoDfdoN5zbWm7uCp1hGGdta3W3Se6Edg+T
C4A5JXBKt0toRaraPQCEMTzMeaDfLAd1PZTJ+am1GBEcROm8UsZgAQgauI9CP1iJP5H3Pln/qAR4
BmnHjqcbb8FIV3e2U6tXcoiXCl2opKW8A716Sf5Sskgn1BMuJKBZ37wK2rctMlV7kGj3XE8NYmTl
ZDhfiUpYJ+V3kU03d31Xk8ZLDKQXxpc+vRRhuyn7N7O9QWtReDpSYBVAedaPKPvjVTL6W0qlnVWw
y8SheQhyHk5RWjN6hWKJgg0KV71pBZIO/WYFX0ii2+aQluaBLHdCgSnqkPuYTmD1yReZPkWIr2ik
dkPQ/1DmuJ1z99uM2w/iXn/mgEN9oKU9A3E1dkFy150P236vOQM6AnxLgwYjC24EajCjAl3djrRD
m9JDxKA3G+iPSnzJ6gOeIeBV1JXdiDrnSfZF+ktVmoCJLBvmdEzpXAA+p38w6q+iuDGhEyNe7hRq
bmhCZes6UvS0ikiljpofFyfT0F2RCaQzAKH1bpe/NqIbiG/N2I71Y8ghbC/qfClzlFHRASp5GRsM
k5wsfz2FMfSXgYJbi56rVaU5T7vmNXM3wYQuhdyV9YN8FQy3WUYIcYhbYcb4ywcmN0oVSFcmIjgc
jXURpVuVGppBRydKCbvavktw7yY4OeNtHH5NLg86KsgSP7bJmRW/zh6RCQDcngvzKNx9Y7/Vda8h
C2JJyZVH3JfbuCZzuo2AX3s1Xz0JnD6+TWThZ/W+q18iPnEiIHkeNzMsnd69inxtJVtr/ovIY+90
f5R/ovsL+51aBPvA/urma9HTHK2mu7b+MEDq3ZQmO06/9uYWyo6PWchHqfgUWlismjxsakAQQe7u
SOn0RnM7lg96bdDNqyL3HOOgZvuOJZDASlXC29GU9lTT+7bNaTl6NH8azc6Q7kFPKq6jxDem37jZ
MjLqxdVAw2DVqGQw5prtZlDeM+MQDOIAo7604q0TnoeUhrHUK2cKS/yKt3Lmvp9p/rEJIuJ46DYU
99UI6ui82smkyJ5rsm8IxCVoyz9Es4rp+YnFB+f8FjZlkZQk5PZfCGYK1CCOtilVH3C0kijFqvlg
Bb+JHa47FWbELNfM3IsyiY42lxxZmHQ8nnP7U0aAmkrrmc0eJYPJFT/HlNNDhJEJTTT2su0Dur1A
5rNNUa2cnMqqiEh4SYQugOKzZY5QR8vVlrlWQj7yh7TFn+7GXqxxGOBT0valikgtFh5ybc+tCGc1
flNrQOvKzcOQ5qY0O/IWBp9BcLfKTSB/jeg1zl5dCWGOLsSej6lrwjA9KHAT7N9Od5WDtrHoSutT
AMJAEkm+i4Ccp9sAmzOE6iWmwHoIaJ+50qhLoAsHtcG+y9G4j+jXyxTSuPdSpKwbIFFfJaOc07KF
2uwD9KAP8jN78uUjg8J3BtCA2H/RWuLEIXcyEIwAeuwnzXnp2AvUdcDbm30YNiHC0bHunn3jfJ43
GW54P9sO+mIF8L8tM/r+nlXl7jHM4+Nos4YWV615mY1gYdfffc8gwD+is1gmf2L67MaOoH5Y4JFP
PoclSayf4ClxI1ZD639n4nplnSyfZTXmUIO9t+gHiApnQFfRWblDvbDIPSbU6IDhcmPaw3Hm7iQL
lLzaW1rw1NLCOFfaMtYA+kkydgmkVrRT0sDmRHsaV5dzMJ4Jaf2urXkd0mkyKe7OQubriKspry6Z
RllJt/vZMLJ1MFx00DCny33bPMmmg6ZizGnoJPqIWTd6P9aeNk7Enna+Vcp3gWCQq5DmlL2an7pi
N1CMY7jg56G14784Rbgsq7sq7lr1otQHpSd1fqDxlgepEoCXONwyVz5rrbyIsoT+2accg7+UySbC
3izyn9h6hDadEbO1MQuATZNuh5zN0KF8CVZQlD7Pxh4Hy86u+cic4pgGX0bJtXYlNwCn0TUO76A0
E09RGn0yvnoDC4ihsGsPr1z8SviTli9Nl1wsCmVLYdyNaIcdd5H0/0hCXlKu4FG/A5o+7tL8tSwP
VOv5XXlVWdBdLiE8BVC+6PG1uw1TmEWjH7eMV456UJl/LQ7GQH7RpKuY41KJQ/JoS89IrZXTz8ue
bGrS5tBl/kUMg9pIIch3hR5JDNE6tL5lB803U4nZjl5ot7RO7bTqe3z+mVQaV2xnRf4zm2KFWGfp
JHKNXJh3COWcg1amZBo0XT9mHdI+xEA32b0yPjTpftvzP1l1G0Oxj1TIrlqX0wylZqJ+F+XXFH5j
BPCSwB9UAO2/Idxb864OooWm7wpK4/Pmp4/cnXTEuQROhdpH8FOWe5NdPOWz5FMJkk0SIcf4Svma
Yrlt6WuT4ZfBi2yYiacaSKzi18hsV/N4sWuSop0LLsfM/i2FuwloRy6nE9H9NmNyNtMNBSIXEkw/
Iq4iw3bmyjGMTTluRLep7Td91D2iD1ay6NcV70lmU4Gjuys6hxZDeC1Ul3abexiZiyYVIPzyoJSv
c/pjt68VOr2ut1eVFq0wGAJIeyG3mAmrlqrbPvx8Ptfiaour8SwP3A8G0kED62ZRkRdveWmp7fKk
3Ev3lcbqrlPBVNEmxNfJJIjqUFdfMv7sta8segmoxx2K/mRYdEGCL8unNAkwcBhZAIYCcPoYSsSP
3WPWODL3Oc54bSPLX42oH2UX2meTTc810jcJ0ar7Vvg7mJ9pt7GCeKHEdJgodxV5L0G5LBONHxtf
I50hCW+GGr/KyvCe0ricybdsS29mNxg5uwA1KVL617ibsPltmLYUKKgSluStazvG3ecpRJSawVsP
y0xxVxJ9xgmx0WChxTJ1fwx5fjKNLS3dWbScUZcYT4EDaLVtpBxV4LnlzjF3eZT5KdK/xNNdh3Py
X5vQMXxMCE0fxnY79pc6Pdvjue7JqQ+ZnAuPOlSzazfYSwlpI4QqWvfEldNCYqAoINkbxqd2/pQA
y/ggHi5wn6SPIMVC3ulrktq9hMK6LNFoJWZ4oRSVBdjrKVsajFdl3KECoasYeZzc0G/YIs7qYMDV
bBuLl6B7xS+8eG4nBXlUI+dJeY8icQnicWuQ4i2vep2j5HEPnZlwRYB+4Y9eJjkMtRK9d7S3ts3Z
1rZFv4PdSQCUE3s1iUNVzF4+fJtdumCNJnT2ex79chyQn713zqZLVfT4+UL0aEWN4uBO5rLp9d1Y
rY2UtqBskviCSSIvnzwOb8aGhd0rBEl1N7pcXvpS8hT7Od78qfnXtsg3JvdSzqdQ0WBDgNoHp1oZ
uBT15tg3HtzKAmJ36LaIBPNulVPeEbbHvNE/s9DxFTbqJyVm0D9i8bjIJF1p4FED8RwdRQMaNdzV
bQbkDKpVVFCVqe4hwsqB76R4ozppWVEtjy5r11PQMHQvA8p7XaAHHRf0vB7M4YBc7VRPN2tKvCK9
qwDKAXqKziKrurM3HarOKKKi3rw8a5VpK6D5JmZuUZeVvSsCqq8dwvsDZV2HW1lwFWYaqoVgqo+W
m946IjgQhE3ZD8RYqrVLB/A0kc5StC5PCoYBvriK5+uQNBHvG9VFPBVTvrfrwzgzZhACLXc5VWs9
QDQIfp0fuuYzoXtRlAcZbyQwoUrnsdx19SZC8sTO2nCiief4HdHewX1lVbkfW+9p855Wznk01cPE
ezog5u/svczvhJ4stOifFbdrOYo9bGcTqmtUpIlot0I9BXzgug0GtCGc3cwORX8w7MdzeghSwuS1
Ly3buLOLzwnQwXwp3WtrEayt208BymgvhkhQDGGeR9jcqrnKqjjbwE8papOcijWwywJv7Cw2Fs0O
le9aa6BXkyT2MOxgFClTApwOxQNuNqdqukn3uQLdyKlDAwGFHHGLRhJZ109BOI828DTSyf6lD39U
D9Ebr3YtrALQMLDVwEBGmdyUbtQQs+k1Sr2abYs9qJi8kKoBPM/BJhwhXIJxEzTpugaiob4RJcX0
ihrXc+x5rSevVSGuMy11yAoLsUJYqCkXPf5AOPKU1rl80ykdr0mh0MJKHzW/Jqkaqhl+QstZ5uJ1
7gK0DjFdPPfauri5YLCPL7KFUreiYuNCUM9DiIxfW5jRD04PEzYt6h+x+56jnMF4sMgqCdzdLtKK
Qp6h9QZ0+WGYezoqQ3cy/AoBklnX37Vb+KQBeFHReplp+VYg6B8Mb9p8DQO+kZazKVyJzoe3GQnt
iYK9QQ3kXFR+1EfLqn6ht3ylPUdJTldH7FNdovUlY6PIPatGp1JfJ471SkWHtXRD5bMdj5JiRQcl
S3JrBnQMFM4oftKluzB3gJbgmfpO/5i16txb6UkMzj1wjXXi0MQpHz2CokSrFiZaFfLX8ZE8Jrmm
1HY5YcxU04fdBp+WA5U9UAhpjS7a0XvUURvsJB6VB7fM6VYV4tiAXZSwipVTjZes1C4jZyrcBj2K
ziM1smZl07RhwZTizkcHReF1XEEaRJ4eOP/syOHR7WP8TgcGAc9BlJ0i1tGTPwJMEQTBuDqbpBzP
WR4sdAPPSR/hE3AHtmYUhJuKQbPt1R+9Zl3WX3UjvUiAE40q1p68liJtkRvAtbTugvEoMd/jZudi
H1N2pEO4KPedDD2osy5pe1fJYLD5tU5+ErWGQpUrnAIegU+jXuVoG9zgNE8UnYaNnzx/ilHc7aZZ
OeZhwraJoc5OWH0O/XgMaXQmDOqRoZNzOu7/SWzawvRGy3i+OmwuBf/+Mqo+0mDA1rCqV2XuT/Vh
SJPvHNdPWPNF908QEU8ORYeCkgC4EBxgw9oy9w0Lj+H0i1K7DyYj2AchEOgDOcl4xzrtzJfG/7js
gV9mqqHgeeXZMOe/wGZoV1UwDs5MVg1XP8KRKPNnp99FlXOSMzIiidZvLUIrETou8LxRYBfXHqZp
XbQOraYWY/Lvvax9mcZ+V4G7+Q3iQZqCMnbC2HxMaEgy9qw8/Dam14SUg9kEIHwp+osdVr4dwZQ1
X3j5SbSod3H3aGlKr4uBkT2LdAAidOu9vWgmd4MX+VRUP3p6LcTnUJivtRbAN+YLfLRLd8j5ST+g
+gIo+BCuanCabVlyn6Zd6eUlCGYQ8d0PNNjheMdhgA1sUWTFLXBiajVPDqzZ6Nwt9bsbPmbn3vbt
eu7vEbu39q7193Q4Do72R5ypcKeVKtpTMn1qYt4HGYaHaGegkm0QVhfWMbZ/mFbbLDmU4+somI0U
Y9OVfFdx+MK9elHKTdlYV3QQEoo1HjhQ5dKY7EPmao+ZUk9BlfDTzbXrgjed/TCqj0G5cVsILjkz
coc0qyI8CUC2V/mIVKpg00VX3kDxqfxlVUvLvQZ5xQJb7jKJeVLxb5SGZ2FebQOKewd7Z6nu0mGI
jhP9BQ+wZvoaw6NMHoNOWWHmbsoAFhY59q9giy2zXansavVnpj4bcVqq/2kZeFm8ztkSWsVrZ9SP
OlMP5JMCHs9nl+CyKVo6vRuNluQoQZWaUrKHPajXkp3k0pz1M4KYLEzWJbG3/L/Aw1zl5KkezJIs
113dr2fxkvSvg0YlOL+jmFt/4iuNXJsCNdTNVETyVXdlhKwb14+hQmJ25yCRvz22qr7U9iSde2NJ
KW/bLeowHmj+Gbw2VQ9DSclwWdNrPXnGiN5h+irtAIXjRcz4RDBL4DHHy1N+B5F9mVT3kVUD1+Xw
TVU0sldGIUS1p1A/NaqLICPxyS+BpSfLw94AZjbPputt3BzLwWV6/JvQLte4rUcoXuR2tdLfG+G+
FoygsbwSlv416g2BOwrttEr8T4C+RIM413A2yPoWfYJr0a7uNkaZgE+UB5HVaTeP25jDLMCN1Y++
TiNx0Z7c+twPo6/Ug7bUoM+sIKi8PGHRai8SXjXMc0x9BVNn233bOI+S8l4DpQbJLc+vLTeqaKEL
e78o3dXcFqxafzTSbGiKPkHL+QPCpHCw2YG3aenTxUlYBNq6S2d+Ks3BqnYibsCr/dr0c4564vw+
qqZb68qwiu1/qlHv7VJfIY5zrHMr14q1bfNNpn5r2s5QVm57V8BU8lPOj6hrk2eP+Nmauz2ov3MD
O7xR1G2rDccpMde1cpPUxZhV+0jADQpis9IW4lfcA+c1xu/UpJSDoeqj7HU/zd02xM/nCoHAhlPH
lwRyoCSRiPzSrXC2dpQg6x+3doC25ZYDqJf1qYp+Ml2FnwWIscvNEJiHosIRKx2/Mlt8IrJEkjcE
77NrJ/dUZ96UUJTnjkbFQEluKmAf6kYOvL+RR4papGXKK1lIsjamtzHN9ma+svAdhs0tw1tlaY8g
fgtH6qu015rGirldF2biW9q3ghxeZTTJqP92XFT5WE/ZHPQtqJkGx6MXLJ5+bcWeUGpkSTLF+NWt
0TKiIaG+s7l2xVpzNqb66C26VHn23RqoqQUEA4tpqgPVS35PIDAzmEKNyHgwyY7v+8hDFzo7mSeG
xO/wRyTGZkjdrWHDlYaX8FksZ7xP6cWMQQHlQRtuCHMLQpIdEirqsVlT67VOiMGZvg2CZmVXrw3t
+3kIRm1NP3Z7aiSeslZ3PgOHPW/OzBdTohJOTeR1gE+gpsLa2DX4ULyyYz/jrWI1ZOfrcDFzFFMk
06Kmm2g5lm7wO43zunFs3+VvyjUC2DSD4YAYfKchlsIGgWG9ci16ilrdT1o4WH6j205IeJ2VlWtH
kwVUrZ1VQ/Jlyl8OQOJFF5MnO2Bdks5Qw4ASkjPkNZbf1u+dCZLKEeu0n9pIfU7xzy6+HabLevBj
vMmJ9V46n+XAfNNTsL1vgp3d+Uw9cUGHdlyuk6coXlDn1Vt7voqr2zUrahpWjl19F/q8HmiI7Owf
W+B1FLCiAbtuW373pLuO1j5FVT+/xfFJj1cdi2JUKgctKI5zR6F5BtUsXhvtNzT+6DV7Np9U6Iad
VZDiU26XFLb1005Q2z6EvqIjKNXErpu7oxi/NbPeUAKeAuq5/UGz+MK8Pv2lhLQadtlYUn+4bJKf
2XiJ0IA7GhwDhqgwWo05hLZKgSpuMAZW4YfN2RgB2J/vfwt5Oq0DBSkAZFhRV/vSXuncguGHEkye
6NZ5Twj6rwpNOE1virt3nUcYYc0U1zENIEFRuZhlvVHs+h1KI6dhNDa/4nGv5Pc8xRKRLnhLcd7d
cIGtY+RhA4sBz2mAXzBifakoSSuapRP7SnnQyu5bTO22lzTmEUGEHAd/LKWE9IkqHS7ZrAz0tdS6
2LclatSpdeZNTb/lGpUmOG3R6hRzYk2PaldckqiRLwG2tLtZaMo2zmvxJ92pR55j5eywcTC9Tz3r
SSUyAPtYWCQZ0cHqPN8uypdqHhEsKLNuhVTRVrZHsFewD8cJfjlkXHBzNfTSQkVda8zGdhAYieo4
RS5A4bfALbfMTGjWeQLRNwIEt0Vt/ThzjzJvtD+oL2yZCyyFXy/wQZAIjyX9ibvEFSWI4Ed7DHLh
0bX5kRnPfscOribL7GgtQGn8Oq2zI3cp8B5JdJAzJSRwMGUHbFouqa0FfrkY9KDSa8IMqFKMl1lN
5a9swhTRpUK1Vp67hmc6RrimRHokCzwUFzVH3G7rYdQvNXcGke2fqI9grUzUIWyW1ABruEFm00W2
m6kHXTbFutM659I7kTyqcUmneKUHuwnrt1fNfeUbUrfo6E27LTpu9yCEVgEsCbTv7QQR385Ff5tE
+JeBWuoSwkVqo7iiciuMZVga4qNoc6Lm87yhVhNNSZ8M84Mcw3Iln66vQY1+hnagCZr6JbrsDP1A
v6O7blw73UP62x5W2XHVdvHIszlxzlas0QRVPsuFQT1m5NPoCLt2RTcrBMAY5JxA80gSd0x8YIvB
HAcFOEesiD06S3qJ+UKdqdtMKLacsT5OhvRzggpWnW3O+3pwxDauGn07tA07/YjRsB39MEi8frIp
qHdwUkmuR1fTq0Mc59ZrHpHRVcybp/dG2OI9HyzfbqxPS5kFFFMI/ycVTA/o51GlEbg1VSudijVz
uBrqh6x/HeNax7cwwAZBkWcrLfqLZXTIZbeLOuduK8PFJMwuxYubY39OiMhaksl4KlLUoLFEVmIt
GoMGZo6jeldRP5zbfwLIUg+QM5IEYHy66d2Z2Ae45zE4rp5upiBSb30nb1IM2JcvBaIkVeYbeJJ1
7F4qTjj+6CDoXmjzRHMh/dQaMbQ9+69hwaxz2Tyre6NVp8arwf5QotwrkU8oUU/EhHxYfGFhorwl
0jr2ar2pHXCqyJR7qEM2QwiqZtWroYVdDvSYDdVJzkPTeKWRvJuN4htpskx19KEGmg0easzQktit
oTkZoX2JtBa17bQVIcetxBhMCaKlK0egjHsN+5Dom0IO61E2i4ha5Ccf0IIPV6jQxmTwZ3OPZH92
EFLi1nWTN6v5nOtj07y3NjMjVbBW2Zx7x/DKktZlS/dLmXnxnPm2gZyUmIK2eHpgyH/I3WQ1MopU
EU3IzM7N4FyjCqEQJWIjp8jUAzDw3FRLEeGI2rrZuzogImYpoTm40BAbBdl3nLM1Szw73T52tJPM
4ClNlkqpfU6N8IvwnLX1RlZUgnTVqnOOES3pSs4MO7v3aMx3pBmfBjV+0Sv1NhsRwMZvSsnzKCit
Y4NXPtIngGBgZn/6qFtRUb+YrOk61odt76pfiVv6SkHeI1bR/5NCynfZqDzLIFGiYCgaUPKeIB7r
p7Ilw6hDd67miKU1neLqmvf1T046nqmBPzXU50WUyk0q/KK+lHwKlvlPT4JFMq6eagw8KcteCgR6
7tYZpvdUGmvI6KcJB1FWgVmI6z++mPzGuu+BN7VHMh8I9CJUwCDowPIKg1JWyZV2Si3Xy5qv1HGp
LNEQWAeyWwwwY4BLTKhfhnkt4c6COIL/eDGjd7wwoHdH1RRLRbjngJpUpUK9Ff2b5bApgC2NCnp9
nN9dBVzRvGG9qOxba6Hmmv9NPUQEiaRLh+krUf5VHAUOwf+m1rJ32J90sL3WBUo2hPyxqa1ttLux
+l5378/LoojGd7vOLlEX7wcTX0bSXDHkooqyVoH6FkTvNSqAocIFhOxv1hXfKp+WX2jWfGbo5lEe
mJos/Teo0s0TxmplDofZxospiH7D5F9jdxeN9lm16vbsyNgZdc8og2VKJopOj3wynXXld7AVBNcm
FtQ9Vh4IxupYmu4iER+hjSKp0UC2UlRuU4LZn5jJ7gb+0q4KPZzvrYZpvKW/Y20VonixWyXbgUr3
16m3R4Mxb27KPcbucVrEbqgvE8vICHDIakwT47OgW3A6d5aN7ayyGDtdLuMyM1MUhVFxVtKpgonF
5BsR8XQoxt65xwQRrqiqQt59G130cQridb3wavlngDg5FZhZEq5ngnNV5c12ejyFOJKxuCFSd/rz
jFHISFxiraTHm5AJmF9rmyovRVd7xB2HS9usvZrkHL28TlPpTzY+d4RJbfTo9HfVnQ+6nT8yenTr
NF02lG0INN6aeVQxjNaApsbwVRHrHiXvVfk5PaEyynIIEr0Fxocq640xsGE/nyas1oI8jW4yPNmf
4H983RoPRpQjca2+3K7Ez4MBqh7WZHMsi9EkLeJFM8olvqfTZORb2jQQGRR3eq5RoxXo8Sg1ydgx
sarzR3434cvoRJ6F3Kp+5j3gQqwacXQd64OciOXsqJ4aiU1ffs+ITPss2OiZAarmLhSTBA0MHhpV
6256sh1npVX9xa1cKMR67bL301IBWUTXcPXDrgZMC0MGuwUgHxdEvrj5m2ji94K22UwGfhJ22xHT
uoQ1AKBZD2NI7HPp1bVLP2rL55itMLI/aLZdu9Xoqam7oUGKCJCJhJSPups2SeCsRlmsdBqGGMDB
LSnHNqCqpmlhhR26dbaX9iqsTxs1rR5DgsED9NU5grES5XbKrnbzIfRs05bdMlXrvzK9jo6GnAYV
qdiaKsc+2m1TnqYM21ru7I1JPyYgkCNVygWYit5iNm3QkjH24lvhJwWPEjYCBejSiu5epgD5j9CP
ZVXijwJRUd1q10ru+ZE4hpGCWB5VV5KREsCVuN9CQD9bw8FR3hVs1nZhIu/D6gc6Px6V7uYkL4XF
IYReUzTnOD43KbJslAKD8yvjAQHpuJ2ZNNtGWRfkFI1U7gqyYQqUO3XMgmqrD0cx9zpYaxVonobs
ZcjkKpOsi0SP9CPYZpQcmPYJf0Fd0L6ET0isNfy+mdYUNYE81gt1AK3SBRkebNUI942kgbf/Lgog
B5QBZmXuFSXYtsNHCJbTNfG+1TaOk3rW+JjzcG0QYFXhidbrXwUBNzFMK2W4tuNvxJhkl/9KYmFM
s9nlBK4E9mcjzYMBvc7tqVsfenF3IwjirT6BigDlZWZ2bUa51xoWpyDzlH7iBQ9IDkFy8cyiwvva
2tVa5d/1NljklXG16nHRtPpJD5W9nvRov9GsR18Ww7LjmOs8gazouo1dTtAk5WNEFUfl3jIkTyt3
ms2M5N9NLnp3YtHEOO3p8VCwRyVrZrMs3/cKPiL+OWntzxBoq0ZLUc8YflM0PEjaogc1mxFUpSVT
agj6xIiJzP+TQI5bwNxEQlVRm7sRWszF6KRo+kmNEUgZ85fmygtK4p1m/OTWKYKmC4iesKxgVeTV
kZyzdTzUoLOEIyTCD8AjSKVbtXwb7r8sApatjq2+nxFLQs845bqqqgeUEd7rMXsvpb1VOvOiA2+F
pobmLzikdMtCdrvY0YPal1b9QhH8o2nQZbCj5ZR8ZSnZ4m413JNErOcpPYoye+3C+sPK6ltvwnaw
ZiPIE8ckcRGSVdbENW5UyLRrArHMzhPklrnVU5JPTDpX2rhHqnUdAnVVhPNHYrCLOlrvo8NGoWFz
yeX8ncqwetMz8U84yrfK8ci8Fm3tRv9IAsgUzRo3hpXsqtb+cp3mLarC91bJXwwYCvIheOOsJVN8
9FQPIxYyGLCEa34SwsUYrMqXOOQJEs2+bpOPrKkvQRXHS6LQllM4bJ7KVbtjnBmLrRabmKzKiN7z
acXKVa5sCwbVlfUfWyYDS5vEOCXiP2xeb5CYq0qNzGVeThs7ES9FOeCMT1YCs7m0ol9dmfbxxJem
Zcc5UIF6lXuvDG9Tp+HcpOckmecUwWDsh0/J5DwQ+d8m35mctlFWQBwD0aR1+9VSMk58yrS3MoW0
ICFwcUS+ZSJcAKE9TSL+dJzOF6G54lLk25lExnsOMN3XX+3cvmn26I+GfnbKClibFmYCFcyNmHkc
aVX+0wV0lmhm1LLBSlWnrTKgqA4U12sjAp2CXLXRldbMIaB9MR9AgKevMWwe/4RzBURtIAOpD0xU
nDbrCKGAn1mJsI36YsJT8peJVcRSqy06/29rrF6R7NPhJw6xruwzdmM8R+soyq/PxriwRv7QDf5U
IjDq66OqjRxSQY4zEPmmHFe5TC6dXfNKwMuitoS8/QwBVuXYINSKkVI9X4CW9Dezu7lZzwBgvBk5
TduxduVe5Pkwlhm+UTUM11HZ3ELa0CqNGWtKE3qNlXVcgt217jv5azsHHfEogCEHo8OvgrUyLV8r
O3tx05HbBdY0QOUJv2m4+npmpg2j8WjE4yYHrnFd9yZHWP/EgWROgyVZNbdkaGpeIma00ErSZQbo
SgwM3sAIgaWyxdF/L4seWw7u3cD2yLr8bP8j7cx6W0fWLPtXCvVOVHAIDo3uerBmybLlUbZfCNvH
5jzP/PW9mA+dxzpqG5kF5L24FwkoTDIY/Ia91ydwDJhmwcd63NoUm7Va3gfJsLcCBrjF41tpBfsc
ZcWQNk/DmGwSrbnECXVZqMC4SJBpfpjHErm+1zCdc1Cq20QtHiM/PSZdufMTcEUj5iGPKp0vW5VF
04/IrjG/D+ajkg3PZqSsdOwpqURZ3RebRAkXmR4eRmA+DE28Z67BTVHr14o+8nqH49Y0rV3UxhzO
zSdDxecFbT+TqRNZZK7N0F444hBDYbNTfVNkwUpC5AFX9xH6w6UeKe+ZPl7rWnxVON5uJG6I6RKO
AeV96ui2Vm6EMq5bZl3reTwfPGWT5u17GuUHTBSbzAX2oSMvtdJ90RObNASKpofPuVpP9WHfJaLQ
wA0w0DW/FUn1KAKx9iJ9q5rt3vHHbdSpT5UWPygVEzh6i2jcLSpYBEpM3mvQI2ySRREEfJadl0TR
bwpk+2IwwZN0j9EoVr6qsPerdalgaG4jZoAP+0Idjio0kMlpCXCyMOdZqd4xBAL4GZANL0A7p08C
oY7wIGrRD1HGrr30ykst8vzGv8COwvxvrfeXiPyvG5UkXDXCFciC7KItvGtpNm+FgXnctm/hcJS4
zcerqCGf8JLqKVd06JPJVjY+2u6cAl9Gd9+PLh21+ITvZyOw1dYOd8JFkJJG2k2D/FDpxUJFRHdR
drgf68p7qiA30kjOQD1YGAQiaVy1rb3W5LhwW3rLSgMzrKgUxJfmjpkJL12TPpGE4aVwN2E+bAlL
ATE6HV5jWDMJYuBkWFfIjhufdxfDoiiR9BaTIMgbcAyHTLAH0xF22dFOXGXeIMJJEd/ZSfkw1pQR
I4RSnueiMAjfAKHPRozQAxbSBHheWxL2ubl75ZVTiWBsiDf6LbQZXFE+pow0gcnnNgw5ov4HKFAC
npGbcLSQLVvFssW6bzdip/aoJUDbIrZslkFAIofRR+/4yU42jwZEbuJpC6xDY68Mp9/GHQBBYXO9
4xXBlocHo9qXBmRLSgeUD5wlBxVaUtpRxUhnvTauSwvpvRPioQrsQ+D5N7yy905aM3ZYGx51q7zq
vP4F1yZaUEVHW0K0y1efp6sjyY+9iI88B7sccXxOAUGheVcBjAvEBOw/ZSOs5Ib5BE+DqQm07/Cm
Mu/B0LAx0a40koRoIs2PFFEISQtrzXhrnH5a9JqYiER8e2W3xs5NgNKNrj6DpwmMBvtgInZ1V9xM
RlzTI3DOmmJW+frKD+NJrvEYkuwtxgqwFi6QqyrH7sLASZwKaH6rToH+UbwaFeL7LKfnHZb9Z2Hl
vOYu0KBydJ/FRKgZ4MaJprzOgSkFtvHhusrDYDCTPuvWZde9lWl99MPggVHNQA8Mc09/k3Y3WmlV
Bke3M+89B9H7WGcUz71Dkw5UbqZmPSXxXDR3RoOFrIoQtvVQFMLxPhlBIoXRTVQnCy91tow9uzEj
Y2kWVPyK9K1XJzmnIj9cTDsAEjHZCIEuIGzwj9hXTlXac3Potq2TznGjIwjorihMrgpILW5WXXm+
ssoyCySEdZHbzV7P5WNohEe3cI/TjViiZ6wvqBr38y7xXvnSXeMNCC80XcHLZMHTspJgjh/tIErt
ww6A2uRthPWKXNziCYgivEmc7iaMy+VUa+lTRlD0SAbx1IflYvCcha2EmwErJnKo605Sxht1ZK8t
b5e3081urfHFpXuykg2xhIHLS83cIyNdsTk+DbjZwbYrMNuwBJkjwZ19H41XLv6k6N11oVVRrUPp
4jjxIibtF6hr3aUtbz39VQ+RcSJT1/ZaCWhsdMF1alhkNrlJwQx1Ng0skRxH8RbrCDeC/joJ2q1l
1Del7s2x5tzWsUsZzjKQE3VrJgpsKJyWGI+Guerm74M18nXCEuI6+8yLFtlE7yq7/Nmss5e8HTYl
NO95k9T3FLZfqgY9dpTUc8+PFnHa3XuFhxwJNq+M3uxQWQd5smB+1Ws1OjfZIC6dHK2LN0LP7NSX
NnWuoTVxghjhS1TBX9ADfJuUkzXoZGaCcqJXtSuPCnVUQqjrtGYfKyR8ZkaJoTIeM5vOlxjouIXu
vAqQyoeWuInV9Eop6I574DABqF82PCTRandK1q4thtlnTvuhl3ggY8t+BdW4auv6WdWJlGsSTygk
RCb6axiQeuHG/PS75C5M1edQert8tG87syTH76nTOt7EHZDjVsdzmHqQAuG8zYLSe+wi2c6ZAgcd
xdwXcCWolpkIg5+FyhuEDVOWmXyoetAAae6DWKmjOzuY5H0tYr48XCJWogYpcZCIO9ueVAJoP0UC
oBnxghmbNy3d9cEdHms1e61tZV+Qu45OSN4a3nh2t88ldoIwK/ehTxHFvwvAlNSQQmzKLj21P9Mr
F4qrLQo68d6lLt87c6/SQqDbPtOGjPwO0ALvJlKGnST9M5/U9IG2E86AmzFUST/dCw16nhai2EEn
7ThHG5N1WWmzPkLm1R0jtLP9XzpsyiVoRFqaj3kHm0O3yHOfAtTfaU5bF7cbdiEf/XrSP0X03bB9
0+ZTZ9KlJMuEZ6UOZkwK2OmljbP3SfNvgvrVBiOT1cEqS/INo3GomlwUOKYk1Lcq02Zp/VRnr5y8
FxSwQotXHKot8I8LbCezVFxGoVz4MsUNqS8bnDMjnU4xTqcxTgA++ea9kR4K97kKt2FMrZG/2Qja
lSMvce69jOSaXvzWKmhQmoOb3MV83lWPbJaMrFeWXrku+H9asVTDeFaBSoJrTKRKqHgxjCPVtmTr
1rvIWQCfnFnZEjcgCJ9Z6ui4uUFGENO1wArjSUmaUQOK1WWFgXcY3uzxTqGSYDQk65Rh35vuSDX/
otW2zN+eFcp9R2M4wj7d+d6EBKHOPNIDamdNaF1Err/R2mRdeQ4+/myK/0jKKE85y4BMTIPWB9oG
EVfE85zkAQFi3GqWjQhYGuBjl5UKwefZIwD230KoCBFFht75GBm45eLXbPJi5udvGoLMrIZIQ7sh
4x6Z7eOQfGg0ptvXsn8yaeJ1UOlEiWyxWxjqQ+HBScMTn9jttjbnufwVgYkd+3VDd6KDSRU7v5oC
9AZxBG/HzKhf0+zW8h5tjzK5fekZwXXLmaFnL6L7bH3lWHXTZdR4Sq+B8sZ1MnkiIYS+qEAPXU17
dG1vJdoP0g6oP21dLJu0evKSGOyqidexOkz2Gvg2Fyr/uxP6E+SdZdaAknpI+mKryus0eI2ooTjR
IRm6veVA3YJ71sgnZYzuPf2Xw5d+MKYuAkWmY1s9KXS2JF78TK71RuCzhWREsyojqnWww1Wg71Jn
HzpbT8GhZl2FuI4CCmZS7FMf3chksaxSCmi8YpTeHI+vxq2BpHuYQmztdiCkET0kQ0gtlOOy7NjC
/+llPvdh0zbgvLsGQAQvnIfNl6Rw0ag3ef8rMXjnKD80zXMSH+MYmWh5r4XpzJXyImUv0HqZB/6E
j0mXJTG9CoxT1jTRMw830p2N1SsXyVPLGx1j/knlceh3tOZhxXqIvbrkBgHnLKqe0zSd5xDKi0Cd
NbSHrChf6/R1ANymoz+P+mxVGDQCMZBZQt9EPdoF0z8asJC6D5XRuMzSVJy7zLiigczxA2VA3/ud
iqL0Y1J1DciqtJHaCQGqHqMYVAnYfhnNbVq8DMTTEuZoiOYcRTCoDF7mBIaGDWOgdRhbG3A0Xfou
kSI+TQ1ag4VhCFGAqh2lsbXsK8D3DuLwcnhraNhk7aduPZnUCT2qzbJ22ZYhgByibxtIYnjMcfaF
IUrsZJln7nKwIR6rD6LapU1I5GvOGhj5pbrH3TG3IYojeFOyuYdvcOQ51fGdX6JLpNBBD6gWG5lS
09HVj5LhqFDHQ9XYZXRbytJaeMRnAqBvilInzdc+wWBGwIdErvc3lfYZ0IkxTTlZ+NnPHYc8RWGb
5NfT8DE850TiWko6iKEKMpFLbIDtbzCDJ52Ph9OF3N+t3+7r6KnlFFO1Cj/xqnA79AbRcsTPFWvJ
rY69PfAsKKvVjY9SwwW8NjD5x1Sww6jR9Vh+lNWtO96piravaUZkWyvnBdxjjgY6NVeQgcfkv2Fs
Qw+9UfGFawOaLlh/GXNJxrFaREa3i/mPkVd05vBqo55A0wA6vlj0ujaPmpJm9TEOD66yr7MrqCQu
7mxBBm1oG41atKcxtwM+oxofU/+zFNdIA4OkY0qWRH3+YTrgxYAprSJOy9S7F/arpm9q00D81220
gGRgTDeWwdHgX5WtXAQDdPFLy/6sStrDNdX5dw3QB46OCwUAD9XOCygqWGlSbHQCqq9PLwKGORI0
BEkmUbNDy6mALC6M8mL03w17UWb3Cj4sE7ucnzzaBPTdGC5kOq/DXwkykPa5R+00lsM8oH/RRPUi
y9dGvRrRnUCBQPPoiXd6yiN9OswSJdIRzDqFalAjC2bIdzVkRMLkHFQFGm6APtlRYNGps6M1tpvS
w7T+XBT4Z9KMIhWgNng+oXaXl5fYqJDz0Zy5bKNNxySEuLlUagj/q7RAiEkdDH8/4jIFPcxIZGeh
lFOay0rPENn6s2yIZoZyb+jIqhYRbkW6YvMesTpCIwQYj6N9JD+eA2lOKQOYv0bJsK2A+IIfppqn
BVeOi7qT3du31xAo4S0m7K3JGp5flLSZHQW3SZUjlwZ+RAuSxHGFl5qMA00ALSFQm6a/omqiNM+p
py4i6801rlUgh3ErZzoYLy1/Gspuk6nZsodvGOPLG+3iIUTtAfjXRN7nqGuVIziqtwZY7AHJv9h3
tF9bci2TD7zKoIjAvm6xtaFXANo+F2mElo9SYJ6vJvl6XQV74SeMBiapgUYjk/eumUqBym3pxvty
xKM6eqvOfzGsN2HDGkXdO6J/KuUhR0uY5AhZus+w+PTqeFkD3fNgtleVjwCKIh2IEwfafw10ww1f
oKrQmm/wc98nDe1m7z52wo1BSGwRDZJo03OjQKcTIrSINzW2lsr9xsyH3jxlpICxV8hTioTMtqUJ
FzsLfYyu1O7WDS/HFBBy2q+jCmdc96BYDsyBcFFEwxJJ1Kxtdq5/rKfBrzXRAFWD6CrApgk8mn1P
H6hsmaKRUvFId2WdvLTJexPiFFb3jZ3tLNt6y7rHIIW0ALQYqlX2UfINRWQ/E/BWo2xhR592u2+q
W7W4Vvj8WO4zgN0qxoT5mDvBRajf9dpHXd/BtafC3+Jrx0xu03fIazFL4k3t3urVqumAqVVvLoFU
hJLfpyVoZTcT7qb013lMy1LF6OrdVYjEtfa5SzbQ/BTQDZabb3TQBGQQi0Q4N23LkIpBWbjAXwI4
YwrOgS16nzk4o4vWUxYeMW06fKbqY8CHQ9Ke9OhIympp/9WOuVQ6HPXGQ8yp7+mYAuxsbQ3tshK3
iU4ogXrCTB+L6N7XP4v8snYeG/HUDiBJBH8Ln3D8dbYIVx1+dT6sS8+LNjX6l7x8VOJXrz/qJnWC
Ye+rj0IQt1y3OVG0zU6m12gcJjgPIlHhr+LcxEaGzsUBRo+ykJUXbv5YCBi/NCBH44Wywa4EHwSc
k+rEQokOUCJdGlfDLzP95ONBl+4+J7aJ8rsh41SYbL/iJTX6eYOlRKQ4Lu4tea3afJTNO5MIwazp
s9Kjc1MeMC5Pk/q4Um8LuXYltbRtLY5leltUvwZxOySTUfJQF3TaQ8ThPIMUnA0U9Ew/JJSJUp6V
o3Y4MTmG+jV7e4E6KyEaLkZQ1sj7mJtph/eW+ohDUEvfO2ZlxP2+H/dWiTflsQg2qWdSK3UvWv/B
MAAWcJKDDZ8TZqDnSXe4ihc2gydcxAYGSQsbgKoTNOso5RgY8KVNI0LmXYpVAT2IBdKqyq/qjCaS
fQlARBTseBS9CZ3Kx6CgOEEL3pX9okP4KAB1ZdGDzO99j+cPYYXEBc2S8paOV6K4rHMMIY1YNXGK
tav4lee7HOWR7NYKxV933UiXMPCSukuvbU37qibeV0cQAjqouHhd9O9UQajgKbTlD80ooTrcJf3j
5HN3KQRpIwwNW3Am7OqMj7J4k8ajpjJD9d4tMOZXO7LXTUE3zQ+cjaf0h0nQ0BRvdP4GrJKD9lAQ
rWf+QZevOZ/EJn4de0wg2kObfrag+aYYWK94DgGTOai9WbDHcqBLBsKp0baWIlv0ABnUoxrc+TR0
9csw1rgTJDvZG1tkTuBf5b/scuWT6g62vkBKG4DVa8ybwQcdfWyQUguGXIW7lrzO4oXrm6eQIhB+
ftcVCDLNeRFu23yjcMgyuvAiwkagm8uJWxdQOicB96K9xymW3KHkx3iAw0K9cSlMOdZDFeJf7hlp
0ASXxfCqq3unx3nirAkYex9HfER10TFWks5rkpdEpetKrCMXXYhQ36bBH0plzjrKFgqTDnocI+VT
nzyG8peEkVDTI/chkdY2dGz8grVZLAscOBW0NhgBar8yej5jBtw7KtC6tvUoUeUQNMZjVnUAL3eG
ckAbklT3bgqKIs+XQ3J0gsvWxULE5jN7miLLwNxk/j7w3+o8PYAOqluO55bCu0LWboEBA/JD/RkE
K8IqtucQvwgYzJ2xzKgzOwWVlKcgo4OAv5pjoDReGVw3r0gJEKXDyFjX1VoY1zLJdw1jDEJ92afX
AUZ6rX3N4ucKG2aZPlTKO+px7t3Wrm86tJpM1kmwj1dMrnLLDqgJ5P/NpAtziZ2gQzPgiehSfQuY
e2uiUM7STazfNOmuhcNUT36IKr8W+TaQ7xaeivG6gYdG+bWNj6b1WPjurKD9kh8y77klKJEMo0EP
Jy5NNkKGKKmNnyW2CYlfZek5N2p+F5Q3EOMM571WLlsnv+iSD6/Zttaa/LKhm5x4V77zNrg7dCVa
92KXdxwVF+14paJ1BLM0De1JgAPtQu+oV5dtvHPhngfdpxPgrYcvIA4hvQHffxtbyDEXnULB9H0s
8FxNOgN3Q/UDjgc9acRb+yHyL4zoMrTeEnelpQysoTfOIyuqdybe8Ac8Zz6EomILMUQx6CjPOazY
tMyLyBld4KFJ//Bp2tEwSrKVr20z/76qSVti4HR7Ah8twntWgDQId67yHnsj4SHPJBHzJAUeWl35
1WtdGhdJsKWxFeRAaXilOX7HZheCjREx879QutAnasyRcSMCxYl/2cKrq7NNQfCbm1fw/4b+agyX
ivGmVccYh2KAUWZsnpAWX8hylVODa2zSI+LDDJrZ9BFB0C2wo4/wLltB661Gwn7TykOXHIvqU02u
fJhEPaAvu3ptvI+O7KkAv5I2zcKgnWFNSq76tireizjaoB5et9FdYeGFp0QFO9SGnE53sQsnGvdN
khnwoxamfShQ9Cc3BYA5jBOpWkIevjfgUquP2PQSCvLCnIaLovx7d6n9GAzn8g+esaq1J5HftNov
x1GeNQCYKjwZtRzXivuaksVmxr4pH6T8pcltCT+3Zm9WNsYDLDU2prE6uGHG1bXXgRGkk6SpIDIo
fNecVp7GYAb3TcitRrwt62chjl371lbXJjZuyP/ztN5kwSFPtvkkQ2d6VY5hGpUtHYL1RGb2vPec
cT5e/BDWKIdV6HS3FbOvAjTHyaQMZEuJatNm15n21rpoDddV+Nzw0vbKL9NiZhBFWiU68il3tOdu
/Ki6B9tZGTxsi9MWTWUkbxpNe7AF/T73RZdXPbUznwYRDd4xQYChg3IiGhQhnqO90V1r+SpqKWez
v40nH18PnwSaVTNQZ1iaAiK5F6c6GPXSsGKCAsoAw7EKb4p+rzHFoaCIEQztrrSvQxECiBi300y2
UPnFJdODfaCHHrm/MuWh6kwEbWJDqou3QMP6hPy/9mZFjpGbx9m6V/BBLuL6qkzfDcZkJCEddHs9
+Net4J+HsvygP8XdIfwcxTXSsYaj2jZf+uY+I9FGIhJ5Tzb72Yu8pU4WXCNvFQW+jXyZ5DAZzYOI
do23p8WKr/s1tt+wBAj5IGvaE80+wDKrdR9Uba/8mOPt1ireM1VfaXwgrfS5K17tnO7LMwJoU6QQ
r7Z+fFkitDXilqSF25V0F1XLtAT4SjVC8zKbihDLzr5zU2VteLRcpmtFZn9Tmeq8EA9I1C8GfOvj
jUtmFWtHof9SKIzTlvHz2zF8aPNPoZEdFbMA5kE1vJbmXeg8ROOuD26VftMMtwmFl5BWZoNLsO/t
me1kM7u8TRlZEDEu412QyQXcG1CJqWnRBRYLH8eMpH5n1Hdl9BDFD2ZxjAxgYQpTy/v3yID4ga4h
hn6Kczi4M+pbDJ5R+8vt5w5RjF5eh83OLI8qVmud/NjGdMMTaj7zbKeke/AVcI1fYnWui6PaexxH
i7ha5w04SmTy7EgD85vlUNWVHwqMXmxgTUP7fq+QXKbtjp4eqrqrwrw1kg8VmmuQmTOFyinZRCif
E+YZuONVKan5UHkl7sGvcdGpB9/5rEkotOFdTMO1yICSBHwkyA11nWqfLbFziCO8hms6YBz5z//4
r//+3+/9//I+Mr7Fg5el/5E2ySELEGT8n//8c9CnY1lwu6QDH9uxrZOJpWXfmXJ07PGAYMbULsfs
h0Gf537ftlA4UnUSmv7X+MnfZrsyr6EynbQfD3Vz1YcbX/vHg0oZkfn37xvThOzffr9zLcVWA37f
YegOJc/Z97fnz/mhzMdUNc2A52Ob4q/56r/9fG/ZudR7dzwQ+CP6hZWyHGB5fb/IuXv0+yInQ0or
yicdczjHQ+TDCb0I/4c/fzKi3BkDs+prft6CgpPdFN7zv/jzdc02NdtRTe10CPFgFYMZ5cp4SKqX
Q6W/fv/r6jTN9uvMbCbFOoIR1qZtq6qc7t5vj8BWXfCOjSkOw6Owu8fRWiaTzGwGNBxZYB7Ngwps
Tnf9/bJnHrwjNE1Q8WSDsfDXVT3FFE3X5hLacXEp5VRDC9uHqbL5b9aRUmjSwntknDwcy0bUFKSN
PKjOtVodoCcMwf2/WELXdMuQqgPj5mSWb2PgAzGZdnJoDBt+hHmInfjFSjklv1/nz+HmDmPUNf5L
NzWDpb7estCTIJha5qPZOJZ1NKt2yaHoqPcMZXsu4TD7XfbDpU3P/mRvsKRpaKbOmtI8WRJmS2+H
BkiRzAsv4q3v/fr+ks4Mx8V8pPHeWyZbwTzZBbEWjdJNXeugpb86EHyMdCT6prBNEwUOUeL/cAvV
cxekqQbTtlnW4uZ8vYcyp5+f+mLCZcMJ6YluS+vWETDNc/25NsutdM1Vl/mLkpmqjhfsh/S+1xUM
nLn7w9F39k/h4LO5w4Ymnenf//beDW5dK1D6TOZEiBlKixCVyvd396cVTmYnt2Uc+V2omQcPYj7q
QeY2fb/An1OmHcc0GKJscTjphn3ycmW2k9o5HfJDBsrBdJYdn3gc+IwdUf7pzYJPIXS+Exp3yxHW
yTs2qMj5OqvRD1WKOQIJGznS99ei/XEOTkvYFgEqTn/NOd2LURMXgPgZxhnncJ9nqli2zcrKt3bz
0I0l2Wl1VOoET443C2ggWiSsGWl5t/GbmADpwyxqnC0zr1n16t33f9sfh+X0pznClIZhThv35D73
UrFBTxTaocl2xofW7Rh99/0Kf2wVVlBNx7TRTzm6dboZqzxvS3+sjEOE88GoaKMVPxz451bAcck/
hmk6uqp/3e6KOdk26ZcdQFC3yDvtHwKhv37gy1llC80kBJKqrktb162vC8jWa6vUzceDH0+TM58b
ip/Fne3sp/kbkX0VDHedeEZgXGJmKn6YI/7nV3RaXXNsnUDDhO13crDQyK3thk7xoWpeSeYNRNa+
C36v3430zJ2Vc20+0F/7x09N512QqrQ0qat/benfjpAOcLaluVp/MAFBKJAh//m+41dtIaU+xR+G
9vWWNnGIGLXJh4OI5+40I3Wr+Id/fgmq1FRhqYbDy3f61EK3LMBbcQku2tKAOm3xw4t9bmPoqpQS
qD+7Q9onx6AG47v3iq4/5OTJBYZJhkZTuqDiXV8TVenv5rMMgQMz8G1g/Nn313fm1dWJrFRpO4Q6
1ulH28yhfOhx3h/Uzrtre+NS2t69a8c/LHPm7dI1KVXb1E3DJtb5+qQS/HWRVK3hUNtMSOi1ErBi
FEc/vGPTr5y8Yjq720ArxUK6eXInAwdVWhsqA4D8DPhZv7Hh8ImJocUUHaa5fn/rzl7Tb6udnPmm
l8UGDazxYHvZWvOZeCd+uJ4/wg+bb4oleXU17G/G6fWoJZ81R5Hsb+fOxsQ2NuZG6stcRaXCsA5w
yKN2/P6izt5CWzMtY9qSRD5fH1Tb5V2kYVDAV0kimlb+sdONfQQmYDDbySNz8/16fwSN0yXafDWE
qjm6PM0/8ZHJLgeud7BgdncyWYowItFCvSIWRomM1kp+iLHOPjaHo5B7agldnDy2yEtSPcr04YDP
lLx9aLeZavyw3c+9Vdpva5xs97EVjtWUGmskzypU0QTwHeWs72/dTxcy3drfTlcRRIj+XBZJE4Zx
59htjB9WOHcZusN3g8Pb1gijvq5AQ1MLez9ghVoH3RMyMny47LmyH9ZRpyz95MWlLUKkRktWJdU7
+fiKoTCKItG6Q1lZHljlsDOXHIkQC+ywAnqnmMBtEk1j6JjfPmipEcEw4el9f0PP7H1D5yg0HccQ
vHcnf0XSMU6gw217qJGTW9B6KAmBF7nUVYzrvHPfrzbtsz+umUVU3dbln2kzc9A0aAM6QAIYgXr2
1KPnibHR+4P9w0pnjhFDtwkcJRbpPyNHq8RsqkL6PPS9eNSktyxNk5vK5J+LKLOwK3n9jUz6CxVB
zvfXeP7BOqS1+lRAIUL8uoMgZDmZ0qrdwWnvGsR7XUNzXFFnhQR6sFZbCHUIPOinfL/umY3LbtKn
qMMRxMsnp5jfSlO0qt0dmNw6zrMkDbAu2N2i1mgxfL/UuZsrLcMk/GfWKXvn6xXi6UQ0Vzr9QZJc
JObKUy4dhNTtZ0GTOqqfSvR+36945r0nzCaE5BwmzT7N52Onz8Cj6P1Bp/ie0EX+Kdg+d/co/vMR
oPQh9NP3QGdOTtq0DPJOB+rQDhJcoKuMTP0XD8l0DAJ63jYDC9PXO+dRmLBgQvSHYkwZUGFhd0Wu
zAjuf3G7OO0dqVuUqE4jOH9QcisqWyK4DJ2A1wCxCSI/efh+lXNvs0VxypL4+vhSnxyVieOWUioZ
A5hshogZa1obS1U5esgDv1/o3CH1+0Inp76uNbIp3IJDyn11sge1/7C1+wF0KonHv1lKI3G2KOao
+mls2AiG+Hgy7Q9ul98GVXIHUQDvzPDutAyG9Vrvhw1x7lXiTdKpIAl8e6evUha3cezbIQPk6SKq
WLyx8S2krBbCxAH3mbU0vHHHfn8/z212y7LI3S0KZH8kRqEHHcB0CfCbCrMXRTFZfob9/feLnEu/
pLD4dXIvdvpphmyKQKnyDui4J64lEn7M/TMlvm5w1QbAvzxEp7rY+9pnhgDh+7XPHBcoEqfDF9sq
Fzj9+9/CBKODt6IHQjsU6YAxGdsc/I7/2RLTPf5tCbsuVKeWo3awE1SfyUr5KUo8s+m/XMNJzNbV
g9HoPtcgpA0Ofuk3mw7pWBgSXb39i2vRVcZB8cki/j05lcRoaHoYpzqyiHeGxvyUopx9Gn//vHbS
r+gjZ7SHNObnQYUAnYx/qvaf2c8MEKISNR13lGVOPn3MYswzJVDHg9p04aWWDDixhpaZWYpML//x
rbKEPUXvmkqx/K+P/2+PvYwSZIRZx1LqZ409mZkk3y9wLnz4ssLJxSAJS0c1E+MhYFyiKw8grUYl
wFL8aPi/7JEGY1ysQ4xc3697Zrt9WVb7up9DGelMrWjGQxl6d9QwmO2Lx+1QMwJ+MH4qm/9/LtKx
dLYFpSfj5O1xma+HPK0aD8M0pdLWurtcyxepAxsO3GcQpoxlt97Lqr8afGf44fg7sx9xr1okmA7J
l31aIm2cXNpJQ76n0bhGL/38/Z384eedk+2uy8atgimdLJG1VRnnnvbDszq33zH1GtRGSf0pjH59
Vl6FZNTuGnLkombEYNO9aYb3Mub5D/XBc0e49dtC+smlmCnmlcyh2BRG6QqS77veIL7oEQBG8sFR
nF+9n854I5/TxHki3PnhQZ29TlOlFWXyuMzTRLks+6BS3ZCXrXoCxmrWK92ef/+wzsQwlvrbEtPD
/O19NirT7Nsq4W2z5sZrqcIBWGPw/X6RszvClDoHFB1nAtivi1RqounVyCL6OJc42/rV979//iL+
/v2Td9cdFJFLqAgHoPGts/LUZVevtf6Ho+/80/h7Ff3kKmqwd2nLKnqxEPoFJoifruPsfforNiYz
Vv9oDGbmUIOOJbuPatHO/QZMT1pa/+Yy/l5Enuxpz7IVQfuW0ZBl+dgDkvbypLhQa/P++4dy9nbZ
JIGmISxaF9OB+9vOQltYBEZD+U9me/q2fXUApvj9Eufv199LnMTFjldaXhGzhIfQVu1vKZV9v8DZ
ayAqtQ1yaINS8NdrUCAUZ1Vo8kCITvGZohM15yPU1u+XOXcdHMYO1F8pSFtOQp2oxuI5KAZiABJz
dGw/3KZzV/H7z588idiuTSdp+Xm/sebaR3vTdsb8+ys49wYSTXNKqcRPVJW/3qihwtg+hJlgBvEc
2SKjXfoZkyG/X+TsddDSpi9kEKyd5gpuiwHc6tF9KMyl84fimI7V2oraq3+xDNGzpEJDqfA0rbNj
1w08leFgttUtnLAEozVNKR1+OLTOPXS+/qQI1MAcMq6vt8yIplIGXoEDnPRkF6oMXyNzFD+87edW
MYiQDWpb7OPT0FBYijSVgGiqq5bKoh//xSPhWahS0KYjIDx57mbiSeFCSjoMOsZ/BnvElrVItX/x
GlLbMXWbtNRGHvH1VilDpzIKyyVfwzbZRq/phGaoHr5/7Gfv1N+LnJ6LqoVF0kpYpAY1nRdHUf6U
657bvwYZ2dT1MbhXJ+8haUDaerbseRYlQrDPFB1w8VN/7OxlEN5RwaWG+0dzR6PuF9IS7A+ZzIvL
QirjEjDL5/f36tzrzqP4f4uc7N3/S9p57UiOJM36iQhQi9uUpSvZuvuGaDXUWvPpz8fa/c9kRhFJ
VC1GAdMAPUN5eLibm5W1EdMIpwy4dA/mlV/0/oPJuxmUH++wAwpI56FB+k7cvYDDU3g0erIDHU07
NAbfR2n8x4LfT9FWc+uLg3KoSNncV2wEYZdptaGPUqWPJ48uclSxPNqh56bzlSOzYsYS7t+YpGLt
KJhxLLDquyl59G36WFZCrvnqEzLNQEmIGzn81JM04Wr0uqwoGp2ZC6wRRrAMfoUBco8bmIZ6clWg
YmMbzcBWNuX762smbEBd1ixuAZYL2JGhy2Ie1k6KSe2lvnDh8C6gNVwrUAjz9+r7QrCnFXapwada
uKMt32pF8HXsw2Nt9BAWtW/LcbwyJUR82lCPiPfOpqqNTL/viscR/MGrzwunKG8nNa+krnCt6kai
Pbt4hD/oHYsBaTqlRHY1NfNLz5lX8SClvpO7Sg9hyAQRWZPm0spzbHFFNF6UhC5cNOJ7chqkOte9
vHA9VIj9FqKKMbyRaJ1PfGXlRba4udjVVM4JlIBoXY5HGSzUqFW7cKP4AcroeOW2XFyRs88Lp8aU
y0BtTZPP1zHErZAS7vsqXrnN1sYg+BnFTKm5AzJ1YSm3k0P/nk377xhswb+QdezLJLIKF/VlSFUl
c2VLLc2RJmsAWlSLpK0Y16teU8RBzpaa2kr5oEhK/amJfflW1/rJvb575+k+c2IvB2SGEJNFVWE2
e7V767EbNB/8ap9kyuPUIIqkxp0DoTt8c0he0wUGodwPUp2qvLKnF0apKeRnSOuTZwAKd7nR6jTO
IvgcMnfUwbs3N1Vy4wfpSmC+cHA04CUOcaZNrcwUtltuZe1geVnmNs0xrv6mw51s3shTvTKWhWm8
MCOMxY6VhN+QZ24R/jS18DZxjrbnbAdnT//woQ3W4pxFe2SfNcpxPJpkwUMHKT0GKp3tLhyfZO9B
INcpbNvdruqggfwNRdL1bbJwoNiO5Gkcg/AG3aDLtRq5tjWzC3DTBjpp9c4a85U9v2gBsIwGCsEk
EBHfgZ7dm1pQ5q7hHXzpL+pF7xjB2feFGYsKiKmyIc9dXgUbdfgbT7u3G6CACHQTsC5ZmHm7nz3G
2yZS81aWIteCUJxZile22NJxmat6JotuAi4SnE4Yy4qU1VPkosvudbeStC+1m+tDWDMhrIHWZnpt
eH3k1ig+2W3vKm35HGfZymZaMsNrhhcTTf+Uk4UbJizMULbyNnYbOEzwzshbvjGtN7s17dyEcOyD
1lEHJ+hjN+mm4lj6ur7PA9uhWV6TV9Z9bTTC0VCkYFClYoxdx4BOrg+e9B42p9P1lVlyY4Yiz5WT
ee31+c/PNlfZ2c5UdTLNQtke5YDJ3MhIKv66bmTpCJ4bEdalGABQ+44au6Pp/JkkCnee0h/fboMC
CqgrQASqKUJS1GFSMgNmJpfEuO1v0+7t36clBjTcXMY3XmEjK0meoGsMC1eC9GdATh0m6DeP4MKC
4EiGilqqr0SF6zT7ktT7GuZ5YT9dfF+IJ7MqM/JOYQS24toZWg7dh7L/c30MizZU5ge1gxn7K6x0
mKZdmvp27qJmOn6HBSVe2UrLBngTWRRAcFrCIEIH3dtAGXOIwpvH0aweK6f8VjjyisOaf+er6GV+
ev3XzLyjz45F3IGCi6Euctvyl+N8nmBFgR19l2h/wuD79SlbOByUkqiGkK+ihm4Ky55xK+ayMhEo
QeYKMp6ay8frFhYHc2ZBmDMvN+QSQmseEpk9679uFfO5pm0R1utNmH67bmxxgbS5AUHWgaKIZZeJ
SyaEQSN3uzZnLLavIXtAczBY3OuGlkf1ryHhTgkHVAsM6pluAe3rNgnhXOlLOoxDG7JbRfLSD+nU
pysP5OXRkb40CJ5JMwj72+jisvNN9kXf05d9bD0AKivxxJoJ4YYJy1wppAYTTghbxp3/KYK24/rU
LZqY8UL0PtjgVec/P9vdxmB2WlNJuRsZHzL40kp0TPbXTSzcK9YMRfw/E8K9UqRTKrUFcd0sD0C/
cNjIMBP80ehVfrshXlwvIEAdFIAwFsQbk9hCuNSVMlRonb47jbaJ6NKAQvrqJbM0cYRK+hxfgP0W
awpaJsmJPlqZq+YKshOw2lNbmEUKro9pzYzgEoap6pWAx4UrqX+ivN9o5W9DfVt67uV9dj4UwSmk
Uz6WlW6jH+vAcTz8DaFUgbNxV68WzJe2wrklwZeG+LWoyxlNG3/Uqy/G2O06Nd87+hr+acmT6hRc
5/ahuSwqBEyymhpoNfq5q2YoNGgwYAbByuFcMgG9J1B1/rLpCrk8OdCZjBA6sAE86WMx/qGTcmU7
rxkQJqtSesnTOiOD63hXQOq3NkdLW+t8AMJxMUaI8sAJs7VC6MnUQ9lSBA/XQplFKzOACjynodJB
czlNHZ0TJcVp6JVRYZJgcm6KnW9r75krYy5h4IlleqIvrdQetNOqFacsxgd0I9E2vn4MlzYuzYo6
UKa5S8wWnL0GuNgJazN15enYJAUMV7B1Jcc/160szRVtAQARSfjTsyJYoe1eKtOE9+PUOhtb9nZx
lME7/Om6FWVpMOxbOj1pFVBARlxOFiLv1IzNJHeHCK03Skszg2gFb9CgSEfJQaQenGIA4hatqqZ3
APKp4I2rPG83SmnOjIpFgQoounNGFIUPnq0pu+s/cXEiQIS8lLyAswoXelco4CThh3bH+iFGpWsy
v5XD3//NhuBZURCToeyTMleGQqV8rgySbMXhuo3ZzYix44xs+b9xCDM9oQjup9AIuzVqOJbaf7C0
6XOuandlVOwc5M2S0H/QSYJeN7s2fYLnSBW1S3o6KN3qW2o9VemuK99jgdZq3kBzS6Po/EA9TJZS
kj1s4wGKg3+C7hftGCuHbnEYZ0aEYfRSkxXIU+duTKu4Dq9T2d5VyKm9Y7II4uhCdih2iPUiS1I6
Urkma5TfB/10nFQIp3mzXLcyh2riTiAAAu00ZwrJ4V+eOUelo7MmI+EW2j+OdprCT15+TB2UZiGf
TN+KHH250s/NzS7gLKyLaPKGFJCwbhi+9N2T9uf6aJZWBo+OfCmFJUe1hbOTtAnUHZ5G1GhqaKeF
h97xTvGkv62E/59R2HMhjx63uUP9chSWV5LH6abMzYPGLQvpvnSkB6sYVp5dS88HSur0uBGbvM4V
FTAjQCwS5y5+LG3QKTjAkKdB9KHs3zxtpNZYfkquJFhecGpnq1LlfuZJmjVT5/9OoFFUDrG1sjIL
+2wu38xN79SmuUMup8zJI8mwDCl2zeIflN2BjGwdCabGGEy7A//+ih9YuEouzAkvlH6oaKwY/cQt
u88T2qfpZAKkGzeJ8+HtUzc32+gWOJ7XDkeC+MefUid24ZQaEJ+CM8tD4fi6kcXR0PDizDE9CmHC
fkP4LZgQ5SVx5H+jaI3W5w2qglBrrdXzFs4PVVVK+zQQORaIwstVaqsyQwyCjaCj1GdCQm1/a8qV
qH7RhgWMGIQ8cCTxlvdVkwbHgKXJVLhad1rwLPd/3z5f89uelkNKLK8yMJMil3HV6Amk4dkWYWoN
xSk5LjYOPUorlmaPIvhPh04Gm8ZGk/5GkYxGippuqtoqcb22GJ4suYmoShcGnM5UZf6RvVHZ+IP5
EE4qXEhWVNzaSPF+CWoYk/0R7k3W4qcdZ+mP0lCQrJQrHfZY1TMPth9ClDSk+m2Egs39aCKIHNWt
umsmNbpp6yp1JWqVmxDM185DfGXfh1nwl2SG9FCTw9k6eq3dpZ5W0nhmGNWdI2fOkxFXKQJqqSQr
6GVL6WNPHAblZzFuPb92bho9qraRPEKN29jBZ6Semy9+akS//Tx3gEVPCL6AxdnT+I2eUZ7+DFiC
PcFYeAjVfDyUNqRwo5PBEmB5NRzEdJHEWg9LoNaDE5gU85CHjXSv6qZ0vL4Urz2MLev4EIMnvQKj
gRCb+SUS62mfkfZWJ3SbvxglpPUHBbkKn4jQkW7fYc6iRkzWWJ/TiZdHpW4qszGagER+5nifTLWd
tloUOpCYpzVkayR7N1VoQU9tlWsJ8dcniJGemZ735Jm7dlLokL0UpZMmQLHKG8OtOQOH5blF+fog
5/N+ubuxRC86XEU0Wr/KXPjJGMd15MeukX/PYBydpjULC2PhrUojFYQrTKQYsPWDrY1V4IRuqB6g
Cd05GYLea5mehWFcGBHcGroUpobwXeimP3W73EUEudfnaXEUMxCGW4XRiA5aHnM5KVr0W2yknfwq
PhVj8qj67cqttmgGCAQtJAAuuaovF94YkC1pzDZylUj5Sj0cOrDsXh7ClZO0OF1nZoTLM7JMc2r9
LnKrMHLRCvmaWfWH6xO2ZIKWMwWCHXJVFA2FkSgKmpSJyop8UevPUvjxHZ+ng8SxqKkCIxNGYKtd
Y+Yln/egvzNv1NhZORgA6l4fjRk4xsNeh+uAe+ZyBNVU0ToPMaA70AxICf/Zqw8ylEHlqPVbb/iR
lx+t5gQZxmD7j4r12UKQZfws+d9Aelbap0n5HGroq2i3k/khTPe1/0SjwVbp+plq5TDIz5E1qw5t
4u4QB0fLOWrl0dNTVKI12N8+JuMfP67vivwbT/6DH/yQtBvUlxv9AERWhXqyORbxdzn5Z5LvEhjR
u2xnIn7bJ/sgcHaS/ndEq2ByftcJ1Jl1w6teQVltOAXyN0mr4fRExyYMocW876N9QOMy3H5FDLPe
9I9l9dvI+2H0v5UM9TwYFrUSvkZT626cGmm9NufDKL/SuNWk5p6jcVSUr3qtb1vnlJu3ZnCbdV+T
EvluhNxbmDn70N4Nxr6tv0XmMwyEaTTeTFO6K5tuM2kDbKcbK2rutPFGGT/5MJpbs9BUte/HDlGe
D1NvPKNT7cUPKXzoKgAHXX9WEfMNtZ9ZEiITr+4nJA7g/drI+XQsK5jpW1/eyP6vsEM8Ru+qTah7
e3gvN83wfabtw7PD22xvNdidPQQGPSRePiQRrLt2taunQ2Mrm1ab9l3xmaI+ysbFLsoKe+XALx4T
2MKoFNN8RW3vcpPFXddS59FDty/HY1xq91UJU+L1szI7DcHHA3SiDjKnA15np8e+UspRwjkm2hfT
DHaJrB/78CFA26iDifu6sSUPxhsA5AukOJTghAEhX5RqmpNGbmNYzynCvk6JwGqc/71u5vWY5nCc
9kt6yGzg9YJ7QRYiq514ruaOn6IOAkzI26OVeVsKylkZSnyIl9vw+1yuTR3pcRIGKCg2SPhIm6dB
Asz5Zk+MAQZAZQy8OCDrSxv5lFhamWAjRenmSc6q/fV5Wthf1NWpR5uGQa+q6MRMs5SAPRDvl2gz
wHtufo866+vbbbBzZ8AOz3L6wS7HYORDF3ZFHLseWrhAN1biMLHXjcc4DeWaNnP1QL3xKtjPc2Uq
EwVERdqGUIMG9cxnLvvbvCrup5727Hy4D7yZ+RWx7G3upSs/YGFLY9/SZqyaCeWNEAjKcVbJqcVe
A1LoDmF0I3fQ6ablWol0nifhnF7YUS/nkRjbjsdEY606e5cjaG9OtzHCmEX1wa7sR637dH3dFsdF
GQm0Lc0Kr+qIfVtZOrlI5rXzkEG1UQicG4ynlXLFohnKVXPXBdgIEfukxJXT2BQt3VgetoX/oCoP
/L+Vs7q0zwkyLbLKOB4IuS7nDmWmLGx6LXKng2OSq3vHGOjhJd4w1JeG7MvP05JYx7KGAlpdVz+U
KPY2oRV90r3u5/Ulee1yCMdBRtLTQb8Ch/bSTi8jbO+UXuR6qErdTx1y6j5tpYgaIGsaOGXhXre3
tDYzUn1uFyOnKgbncTd6DjI8bG31GNt7qdub0+EdJkDxzRRmJFBECjOzLaFRR10OxEfMLV3V6a7x
ZQlWlmxY2QQLo5mRmxxDCm8LlVFvGNum0LhME+QIzeJ3ntk/w1b//uYRkUmdcwE8uOB9Ee4Fuw4B
sYR26KJ2bMko5z319fZ/MzFv97MHID1pWimjM0KnlZLvDGd6UuP8m1EGa0wGC+fmYizChquGypf9
0uJ1Ft+o2hMiD9cHsvb9ecOfDUShIqANKt+PQvlYGukT236lU2HJBIsOOhFM1NymdmmiNrTOK1OP
l0ZG8+kuWjkiryMNW3Fo5YINB8z4K3C6r9U8CnVbOkm0hJoIPnxU0TgZ7i3t7QcF/0LaTCPB8boc
EI1yV2ZVHCD1gdJFMNyWgbzT22H/9hWZOxLJo9D//CrVaJRx48xxjRt8yoHe/Prfvi6sd+KMocmz
IgA/ts0zZP1Wfv1SMMAs/fvzhYAJVfExMWoMlHF/k8BiKkWknZLhOZEnyOPD8XMshyez7z4Whb0y
OEVlKwk3NMA7WsgAqUKmIwKFtTpR67gpfRcFe9foTkXzK5PaL0qRfEAM/hBpxjFDgExDOGbynUel
Vndvnt7zH/AyO2fHqVcmrQwRy3Udr3Xl3Pssd/rKi2TBiZJ+oG44d0jQaiasoG/qZY+0ge/KzsMg
PaaVOzorR2rZxMxUSxYaZz2f6LNRBLZZWolm+m5oHOr0DsFRyXvHPgE4PrfjAf+CTlIAFJuhEbea
LvtU/9vioWyN4nYYle4G3e34gzLKtHjbPmiTxhkPXe/0D2ZvvL2MCF+cBtxjbj+YKy+X4+yLXK3k
wQjcRjkl6Tdd+unYX65viKXzoOL8ZsZx7tZXYMc8lTsyeFlIlap5SEr/KCXJTva8z7Hn3bZZ/tRm
1WctVmfxKW+NenjB9VKt4O0KibfKfSgcRhLIUazFduDaXbgdvk6I+10f3uJOOTMgPC2kapz00bMC
F4ES9CnCgmr5SqlvcQz2TOTzQmgvZvZauUetri7IJE3lvm/g3Ss/vWMQsC4qMlhRLAnxgtnS8B17
XegaoTHshiGkKRANeEQlq/dM15kl4WC1aq04aY0lrbyNOrSBwVMp0u/rw1l4pqgyzyDaTaDLpCZy
uaudws4dq0pDV9bKGm7rkeReB0nJI/ny4TAWyvjsyL660yy0Kq6bnn3PK//rwA1LpppwUoSpkJmV
xsAcQxeCoq89Krr+qCPJ3N4NtbmyLRZ33pkpYed5A0jrrCb7J4VTuXPQfb4p6wn5Izla2+SLO5Aq
80wERveo6HGpXmpSlJEDspAn/Bg3KyHY0kgU2qtnHCTtdWI/pRfGfuG0U+iOGpqcw1NVJnQNxysv
pKWlObcyX51nPp3+wSgc9dkKgq9S/3dCi0SqP/TKWml+abbgAJnbk0lTU7q4NOQNURNluRS4XnKs
1JtxBVy7+HmqPQRG9AdStrj8PBVlGIoKPo+4cv/ZK99x9VHsp6GePAl5JWFbUcoslGgsArc1FGTT
W7/5nHXG9GBWtDldPyyLVwPscs7cbAdSUHzccQh1a5BUrh+zniokDBtEbbRIQf0rOCJKtovDFpaQ
REa2L5TQ8ajTdKXdcnHvzZEm9B3k0URfQQ9cZygoIrvmYN8rCYmbzsPi8fpIF/cenPPQVc5lJjEs
k8kFyiQAAggpxwc7yo/j5Pz1YDGv6/DbdVOL28MGraxDPiu/4l3KuQ2N3o4CV4mdbj/yWD+Nsi2t
7JJ5F4h+bs41zNlHsH9iGWiU2q4cQ1YuMNsB1UnUM43yFOlDsw0LHTknn9y6VpXjynLNTyXRLqxO
6hyXOXPS8HLzT8XkQCw1MJFK/6tJRnjtKK9YteNsVZsbfoofZDUg4faeoBNQoDU3AIGHEaFQUZDb
xVQgg2WV8EnNGpXfy3e8qdUzG2KLWeFVlqfa2CiSBzX8bZhACZV69/b9ASpJnuGgNrR9wmNUpa9M
iZHJcOX4BukUK/14/ftLWx21DFBUaHPQFyJ4v4jKfTWaUeomQXesy2+kp6He+QILz3U7Swd37lWc
W/HxIYbgp3w1lsbOG0FWEKjU6p8xfigRqrxuZGkwxP+4KIUn7yvxD0PzM9+Ju9StxsOkbkP7FpVE
fY27eXko/1qZj/TZzRQNeZVpGlrhfTVuEBzZsbeLsH3PWEhBgPym0xji90sr1HAyKJXlxI20HXFd
42y8/OfYrKW4FqfMBi823yCzeM6lGa/Sk8os68RtFWQNrSLYlfm4y7XmR2u850rHjvWilWK+QnRF
4aCh690mru7kXxQr3/U6Aueakx9BQHy+vhUWL6tzY8KGayalqxy0Kl05MBGJTT7GiXEboqNp+vJh
muyPEbLUUlo/6/maEsWST59zhpwqUtS2mHSVxzrL62JK3G6ovsBLcRoHZyWqEIng5hoGj1FqJDMK
EyymEDRLgZLWZZSlbqBYzzkIL1+OcHHGAXdYbAJZQRO7OsaDc5fmEWKUa4zD4g+AS4MiCmmTmQAH
5yECJ41J7uRq8LuTgwo63B6bAKH05ndooff6XPnDvtV/Sc5TvIb5Fib3xS6jJzSEnEp/VTyhfNdI
Qzp0p2m0blFgPwyxvXJbCrfWf03QZ89xIMoRoQZ+AJlfPjfdpCqIVlij8hzZbaR+ef5uxnja6O1R
n6qVoOO17A4zSo5kdo4v1EjCkjq23pQ6Qqon6LEeB9oX4sreKWZ2CLvornaqeMNzEDFEadflGnrX
enNnWNmTYWYoNcf9GomG4OZeZoGTSszATL9WS6ChNc0no2xgi9WkLYgu4z4IbARyvMpZ8XWLpnBx
gMx0kJ5iAjyrw5kc16pPXf0tD+JNO8HasdITvGxjZjkCe0H8Ksxun9m1bZFuO5mteVQD/1OhpLdt
vuZPl8wAv55FwqgegaS79KeB1VWyGaTNSTL2yizUWccbNPyuO7elM3BuRBiLHVgVGLKk4ew9dOrj
2tUjRIsvK0+CCweNl4GPWMjCFL2pBDa8Iyd5yPdt8HdA43YKf+a6dSxld/DHlVf44nDO7AmuOp0s
ZyxkpT1ZQ/6jLPIPbeAc3jFjZyaEay6soqD0E4akkUU17kCB/E/fN4VlL7xW98yI7/vZ33r4Bsrl
Hd/nfcpZ5EVAY83ltgL8rNa6HHenzu635pxUaldulMVFOLMgLAIV3Vprq6g7xcnN9EFZo/Vc/Dx7
aU6KwVchvh2TRDZouLHaU1S5MDLkKw8NIYx52bK0ZkJHj6zRrGN3OT9G32lxKGntqXO8ZyXoHtLE
+8wT9ldheCsTtXQ7AJkCIsbVQAlSuzQV+roZ1KnTnsz46AzfkgDdZHMT+zqgJH8fNt8Lz1vJhSxN
Hh6Q8Iz6Cn8JJnvTChQZ5fGTkTwHP4dx5b5b+/z852cBbTBCMdA6U3vykl3U/Izrldh/6fvAHKl3
WzDgv0pbNyhd2NrE+VYRj2+zTdCu3VVitPey/ucmhGwR1dtWGRVmyLPH5Gci6fptZrftJ63q1CdA
xPQDmgNF9in43mtS/0S59Y2UKf/9CXPOlwCX5K/gYvTMLKZmMttTrHeb5GBIa0TUS1cL9AP/Z0B8
qtmdlVt+orcg4naRulPto74Wgyyv1L8mhItFsvxQHgaOkd6Ee7WWdsXft/ux8zEI61R1lPLikjE0
1i/jl6e95/OqiswC6BqDhtnLnYy+YyNNgF5PPtL2xBH2G99+/1lkWAxnRhlCbxFeZRlxqEjOyEkM
yBX7+9SOj7TyvP1ChK8OSQpiCJJ7Yob1hfRrbMby1E63wELs8u3+5OL7wiqYsar4Ssf3s+qxKL42
9Y/rq7x0HAnQacukv5Tswqsm1sAf+qErypMSfUgg4jSGfBcFT6rhbRLpUWntnaE8j9ma1Js6//Cz
fNO8PHSDAT4imARjL55BL7ZHLXEqmH2Be+ZqtjGHbAP8ZR8MXyvvfvKPivetM3946C/KPjDCbiN5
EHd91PvPk12fev0f5NyOoU9PRvmod2+PQc9/nniCazsHZdw29QlsXiHtcuumiffXp37hBF+YEE6w
lSZVXDRdfbJHRHzz33Zxe93Aghe6MCDsHXuQg7xV5jFUbpPfqvmPaZW/b3H/wAwF35GigJgWs0XS
OEYd4Pj6JKdB/6RJobOXxlbejJJn7sbC/mIEQ7aLplzbTabzixYUfyXgWoiBGea/v0Dw5mqB5JnZ
hPXJ78K9kzX7LKs3VfbTag5xcZqCb9dndXHZyBRQB+PV8CplECRllSkG5mhk31T3SvHn+vcX4iMA
lVC/UCXgSSfqF/dkzYlO1eIUJfU2LH/Umgk/6qEL/0c78+45CyW8Tu66UNGKkzQcZJPH80PoHFVj
xX8t7UGq8JRTyJwTigmbvNAMLy3LvjhV7bYpbpNp75Ur52gOqEVPQpFjrjIADgHyejkQZdTksQP/
eZKgLDSUD35bbvoS/ffbIPlyfW2W1v7clBDdeZEM1MTGlD5uCmUbqytvk7WhzPbP1iQxfSVMRr7f
AMofyxu//lMj3KcbD+1apLds6oXrEf0PtEsEU85USrHjl6epHe7oGPsZDfTcU1Yw0umLbXprKfil
bQ0LI9hGEgdz5H9pz6n0QvUcuT5pwU8rrLeZEW0jg0rG77cvEVEdCRqSB1zKwhSqxTDY/VDXMPFK
m00brxEULmwBkuPsZ3nGPuDzLscRp7I+5Q6iQ903VbkP8xWfvfh5qL3V+fU4S18Kn2ef95mJllby
EJg/LP3rm2eHaIugl8teN17RSAeJWWZeSitIZCSbcfqalh/fYQAKNDjqKB8A37j8/QMXva1MSLh2
erKFym+o1zh8XypgwnmncjCjzSlT2TwlL03YSgKzR212p7x1lEOoVx9Lr/4aq/qdWRufCooWndZ8
iNThS1xkh0wajggj7NXEvAvT6k+hmyeQO89Rt/bDFpfu39+lCycq8OEx7AKtO+m06smkWZ3d9bld
8KUkU2UAaAydvwVfqthdm2bl2J2g8trENm388dc0XLlNF/wC6rIvbxfS4q+Sb1GZp6DDpe5kTpOy
HY3yYxRZN0Oh1xsAfoexHlZGteAYZjlbrgYgF+QOhWmrVTVLnC7sETDQlI1aGf22HaEG1yrM1v0/
1+dwaZFA48x8J6TDYbW83Dy+WgRxa0oksDbV+ODkb0PQzVEtA+HDDqKy4JBn82cOXPOMItJruz1N
KPJEh14CxbmyQEvzRaHWJPts2vMhuzQxBVVej07CLqgUhJ/Nz7FvnYY83WvxGgPkoikKBxRIEKLm
qF2aimrJrs0pZS/MInWJdT+M089cifZNu8bQubguhAhzvw3yz6Jb9Ulhe6M8dae6SDb7gn9dX/eF
IBE0ID19wOTIa4hJLQfU0OS1fX+yKyfd5HX5oSVDT//rXZ1X5o0Sacc6cN6uJUjmido2MQOkFdwX
lxMY50kP916Lyp/qmsaHNQT3kkOAfojuIWh7gKPPZ/lst/VZNoxqNfaoZd7XUrXJg5/mG+kBX3Y0
cT29lnhublVhu3VVnUHUhT/wG3P3S6LOcX1hlvbY+feFC0/TU9muVb6fV+FNYrYHK6CsgKDCfSH3
K7aWNhl85sAruP5mwZHL+cqLNvGnKepPhvSzA/QeHK+PZXE9KFgQ3sD9bIg3U+gpA4NxoIBrH9Tq
Xguf29q9bmJ5CP/fhHjJSEFVOUBPulPmRBs9SDdr3G9L6wFBF1h69UV9W3CQ+Sgp0IsiWwNdsZ0+
jepT396s0VsuTRRKFlTPUG6k9XEe5dnGRcG8HYYGEa5WddXSrcMjIvZvn6iZtBiA/nzuX96tZyaU
aizz0KjHkxR+lrbtsBLnLBVVeaLhiP+TxxDT2INWy92UlPJJ67vxS6CN9tEcs2Hvh6W2kZsp29NT
Nt4pUxRt/CmRbtOsKt1qcNZoqxZ2hA4mZIZlgoJ6xameFdpo0BCD0NeIIrb6x1BWQtJ5xYV468KA
4MTQGe5tc8BAWR0QH/Glj57yEBPetJs0fujXLp2l+O7CnrADuzotAiU3UNNzglsVJQjLeNLLhveQ
v5Gn734zHlKINLK22WRJvNUCHq+g6ALrkCUnCd0dT/p2fS8txES8W4iYbarnwAUEP2vZWa6HctGd
YMJ+qKXo4Nc3mbfzcmVTD+94Y+qE5jS2cunSvikYY1/JRqp75F2rbmukex3M8PXhLJw+RoN+Otl8
mE3Eaz1wtKRAyovUq2RvS/UxkZ7k6h1X38zCi7IkzxiwlMIweq0mSqopgw3Rz2STdytLsrDrLz4v
bMpoyKzISsLu5EE0VB/zZO1uXTJAlAUSdI63oXm9dFHV0A1GmDvNqR630UF5u44iELGzz89u+Mw9
WdGohWXB5/1g3MjPnWGsLPLa7xfmP4GL3CoSrzmFkw0V8gT1y5t30dwmAh21jfg5mjmXI5B10mD9
EPQnk94bGAGy+2Z4e/IIsCXqU6CquE9FfP44aHk/xrz0qiI8ZvjVqd/n7yhEgOMgMqT9jDZjMdM7
hqEVGqGPrLSxRagtW5mmpXU4/7wQP/kwFQFJlfoTmN88277nmIEvQHV5BvbQony5Ckln0cWgxkSY
UFwq/LMSbyz4CvDQOD6CTFyFmLaxghw0t4PuFDJ8dNrX6XZ6I43mHGEaL21dqqbOaRvhpHXB4MVW
P2sdo0j9dlrW+ftzbzpttbMrAgp1OUWd7ettR3/CSR22lDOjNU7W2dUI9yOqDnMPCQ8/ejzmHXB2
lHkLmtGQsMKe/zhpzabQqq0WPto5glP+Lh5WSrQLAdqFOWG6yElPQ+0hLxtO21/yz7rbFG8kgf3P
jM0kNDrL/rrNI+mqTjamWcE2OUzpMfh83XMsBBTmS38WlHRwIIqY7abL5HjIkCQHGto8dlrmQJoi
F98TVSIh2PZDsjEJlm5MKbX3heZJb+saZXjk1njQYF3jNSg+0mNH0rxhTtT04V9Z2QxG+Wbfe2lA
WKK0bRrDk1QyQe6o3tPOeX3+XrsUPg+/6Vwh4HJyBJeSKQrRZ8wzxuq9zaR/fUfS/tKA8E5qu9To
PZuUjF4dhm5fRc/Q6L5nDNAkUxeYC8DC7dGHQWk3lQ2GpXzypWdjd/3z8wxfnkkIeTn0JLZxW3Rr
X55JSTeaPu1ycIF6+CAnM0eIWQQkzd4u7Eo2gYuD1n22FCH9paGqssHjVXV7SuV8b6XhUeafYUz3
18ezsOT0Y86dI3M7BaREl2ackcZzPVCaU/Nsor2jymtZpTUDwnqg8SJneqJhoLd2ve1tAm3lMl8A
TTrECXNDJj029H8KJjq/CarWwQSk5fvRcAvjU1L/Y/SQJt3Iervxm3KDiO22qBNE4bmMbXWXqIfr
E7mwMTSgfrQ5zGKp/IrLiey6qNFs9t5z0dzZdrk1jedOO73dBilNEK846tfClqrV1kPbNtazXNvQ
+im7LFc/GEn29j1OSmtuLuVxAlRfGEqe4R78tLSexwBuqb7ejMNXUDMrvoyZMecvCafpwtK8ec5u
OPhWI9mXsDTFDWW8qVe2gxJNxwQWrpvcyPJdXBTFY1dVxpbyiHEsU0P7YpdytU/lMTiqTa3tlCrw
jg7/NdMvkaNRAYIpSMqkg+Lr94MVfjHsZtf69aNcDsOmCIPfVTQ+DRMYRqOr7rs024B/ddsI9ugk
vEtBwN2pSl9tjHGKb1pV/4q2SHgTZlFwG+bDyVRHeV9YFjELGT+zV793vnwzeXQmWkaxtw24oDw7
v6mVybrpvO7zMI7l1ofpdVfk7b0T0wBtZWASQjXaxNUkb7Kh1fZpMnyxovpHaTPjbe6oe2MqdkFj
NrteST9GdfWlGrt93aYjD1c126tqqN7GRdDCrxJqm8aCvNhq03brs0u2SuVbG8iUsltdHu+GpvjI
+/Y+bXsMZ3YGeyNK6JrUIlmTZx8DtXuukvap6/xsYxTJ7ehJnzst8rnEhkOUGbdyIc9H2N86IwGn
qaU6vy1vDhAlHPy0/vT/OLqOpciRKPhFilDJ61oy7Q3dQAMXBWZQyZSV19dvsoeJ2NkZBlqqeiZf
vkw44ABdY+zcGTsfyibxGy+JRHMVbbFxTXBBiIPCoRunUwAtgmZRqYzLNrUi9jsWUTaLAf3i+qKL
X9m/9Bjogwpssph51JtcWjZDosMdCdS5jU523T4m7l17yKcVHc8YRKj95Wey5L4wAzXGob3Sv9BF
2KKKpWvIqc3Gsxi7u82Gfd0H+ep9DmrEVteUdbzbEm2SwXETVmRhOSRFLdKwCbJmHU6xjF58UR8K
DeStddOulVcYFm5dD2tvdaDS1b4pZrJOQCQMZolDl/q191xU4WMcMA0b5zVp9daT0qaDF6T+HG6s
KaC1bxLHz21bXCwpaDu/q/LT5lvk4L+kQquuyyBzmEGmZefb5c4aZGb8bW8bWjvnhT2760GvBx/S
JEONgeSaLrKl0+rnhGwDG6I4uk40vFeCRpXJapstUXlVOn6ykOgyBDDGLbH+7PLrxIbDEA/Il+bF
BGLNQTMr8jnQ7C7bLtrZq92/BEBKlBvcCTxod5Hi4NDeeJv3JTlWw9pTAJQyd8nDMQoLu/PRmvUR
coC7LjLn0u0zMDPf43CE/Fq0aUh0b/uppUadTHdc9LplxZTX5FVYceq00yYgWb1ynAo784O9Wx3m
Ydq1fvwe1e1WWUMipzCpV9CKgkPpfQb+byTXfIi8t7kdk84p6Fib3FMkK1i5X2x+9AM8RlYkQpvt
ICrqNq8C2vejl0HszlNHHr1ZgU587edB1NA6Rsegkq6INn54ZZyoBGz71yZqb2F48lT/LXi0keGN
2Pms84A8lc1ENRHpCOG5JqxSpzwYCDaofsJzK+FNk4lhV7pfQ/0WzT5eVJB6miVKQM91gCdp3N0W
a6FDUCWr76ULdLtIvJ+W+gilvLSYItoSZyOceF8H/DsUNjXjo5z+GWLT3m+Pkg0bZ/Y2Q6MSXb4M
7aMrj9q+SBhf1V6EVagfDtPojj9HHFp8M0nK+FtGK8VtSrWPA7/YNOxvfvQcm496ZqkH0b9am02p
GDSXf8B7S+P5JAaWCvM5YZS2QKoGgYn2EM4mq9gNhYR2xr9Zvi/tFaGYmsaiZIZZobfioBfffD30
5Rk6y9QLLqQ8Sx/+Q1gYLcxyZ279XHTjAzf0vlpBAuf5bVM5Gx1gswWrEAMi+pw3/bNVXdyo3bht
tYHoLbU5ZnpTkXDgBZVrbWLZltRoO7fG6p+szYN0dh6HkE2MhoMvo3Sy5p0cgHCH01F2LzaoRJIn
YaW2nOvEiwZAcS+mDw8iWK+BNhcTVrvCW9I5/lAmShy+LYSfsgH0P7EFU+/mxHk4xVAR7E9sPI1s
BP2g3oTluwcBub47ryw4cf93gDOIP0Y0YhG2pYf9aKFxXOsNFGHTev5txGmel20l3bclsErULf7R
7sXbrBSUBsEPonFff/rx9MrLGeCvz56xTH7CwohHeydCBuE7m3UfXtWCJlUWOCNQOuxfQnP2y6uN
aFWGN/jKUC9uX6L5NtnyhAoiD5w/LdiJRpadw2c0jXuZsNGnBqZpGJ5lZRPh6mPtAxvl1BI3VCY0
tlFLgY3VjRxqEM5xnMlhCH6aIPxgLEQ0I8NH69RLMrfNYZE8lVVZUVnqZynVF9MQA/ajFrug4YcO
15oSMBNEMOfhzHZF6W0MGzGtXXKYhuYWNol0XWVC/VMG+z7IBv0+rN4n8TbqNtEAwmf/Bz4QqdHN
wYpftTMCOaopd+eLwI2lEL1K4GR47/sVNZN4KaJgN/gRJQWcKfCrDV+88s6rMZ0dZ7cSk8nmjTcc
mbdMBTd7UgSIoAgXwfjlFzCQbKy0dzRkK/WlheOU8r4MdqDAmiVeuW1mslWQK0jmoN/ZwBGXsKAy
fPy/pTPBYsDqOirFw4TchQmFe+mUf12QC0Qwvs7Ib9pM50m4WWS1b77CQ5e7rnfpIN6s7hFw58Dh
POT2D918jNa7cl5tc2bLpTMdBfeKwvk66yOekO6fU3yaEMKetZV0xknapc0GsY+Co0cK3DyWexYD
C+yf00S06gsECpIu7o6stzieUxvandXipERDoHyIqHRXMKDm76kLBooYuIEK08Fi7V4tr8V4Hvm/
Hq/FFhTdEQ2ncmtKTpmsqLeA8113T0WhzpWbW8aGTQBSw3pUo6DCwhusvyP+Epm9O23GqqMsVlSw
eq+YC+er8NjAWXf4IOzTZq+rDg5KTXht30W84uyhYrRVVi97D9qnUdEkdbiJhoquhZNE7gx1T5JA
gPeI/W2c1m/onZr+DQPO/QDVtWLcFCMOi/jgwUirCvryI0F68BPXQxscNGkBqFYCQ4IgXb6QF+2/
l2B2h+70jM+aGY9tAoU9Ux7v++B1EXvHPtj8UcjvMLwu8cXRUYq7HS//7O7Tx8kpomEzsC4pEKRs
zWmNGtV9rR3rS5B5U8AK1TYNChqR9FGdjPOym5EY6t5Ko+K9mN6hHU0BF6UWZI9JV++Q3vZmKBI9
xxv0vlugL3t/HnezCWmPCAoc9ItP7bktS4iLIe6bIG2jIeVNvfH4VgqWMFds/HLYTCE2o0p20/jR
9FRu4shKJHmOJp8W8ftqTclfhbg2Fcq4FKuoiVWoLDQ6s+Y5cVygeJ3ak+FJOh+k+oiZTGQ9HCod
poHawYoJg6Qg6VoPHi0ymafgaBw7cwaxKVsYsoQgB4smnih8MrIxYLgc90mfwwYDqAbBSDmJNUOO
0fi5JZuL1ZcJ5IARbEQWqjcy1w4VDm9hX1a71FtHSXsjP/jE6OLDbYp9au7d+wG1MCtfezIj9d0r
9mWR60TijXB/fJcd69XJ7DE6VFxgsRDqBs1wdIfujlORQ9A8c1n41AbLUYwMPFB8Cm+ivHsFY4Ka
YElH42QlaV/1euIxuMWoNzt8lbfcZXBtfZ0U6nnu1lTqH7a2uWdOi253apXY7UZ6K+eDO3s7XoZb
a3APVbhf1/FSYmnVKfxk7IKksV7UcFZVfWSk2xHTJw6IichRmdU/IJ5DMaLMIMKMCryk2ro3wZ7/
xd5wSJh80rrKNChKfB5oBdHdqsO0bZb5OrK9cs8j6XdNK3+qWNChfHSgaUeO2diznbuudRq8j4lP
Z9NfRP8Iq59i6bY2/9fxMJn5r4MNaE+MKakI1ojbpG8vcwl5gX7IsEyZ2V2fg5q8g75+7jCSNpHa
lyEGUXrcRX6f8xGquZ7auvV0WEC1nV2WFcjTcu5A/dU7FumjkdiJ5DGV6wr7PQ7eNodPWZCI9jVY
Q8pwm1ryw4MpWyB4qf3LYsl80mUmdXuFptKjhXsA2E6/ZqpTPdmJ9uBIOf6b4rdmhkRApfJxrbeW
9W+t2l0o/E1FFlpiCiT1Y/Fva/w0Bm99WyXOsiSdrtLRrvFB/dxfWB5rRZcFbhifGFBnEhJ+Yz1u
enilpErgbTR1tI/Kb4OSaUFPErsbuABceH8LfTj9LYxOYGzPjncZxjaPgn8GAIb96VT4UHB+rbGD
OSFXuu2EXNil6/RTQ0cmaMsUMgRbZyTbCp+/mJzEYVWqvRi+zcMzadq/R0QXkbdtiQv4tMhHVcaH
ALBSOvXuZviTTGb6fcYd9qV9miyCJnuhEdgybHyJ2ycAn9SKFOVANsYqSoqeoEeyk3k4QCctkfP3
3O7i8gIzUdyPLx/RY13Pgw73E9K1ticE3HnbooNvR5EteqZYbcDSvMINrGgR1nuvtF98FSGvjztw
Os+oOfCHTPiorgv836DZ1XGQdVaFT4tN2FTpEN1pa29Zyw5SQV8ZH26xuycIxmxGkMzo6FhILdWW
RROOvLzaVXVm1bvdb7VZKUhWWdM1DnVgfjkp5yDB8B48vkNh/q5nvuuwAZ/OK8J0DA4UsmHviY2L
5dxEF1Nql8D+1qCAAsngHYmZ7KOB3BfFLgdlBfJIMaBiCAwME6rERE3SNDdfejvl3CWqTdJh9Hx3
xjepd4XY1/UbHEbPZHwT2qM1qejCLot3RaOwL52QkoZD+ebqVn9Ta7ga02H+nZWfTD1ksyEcy2ry
LOLuEvT2w+87GCWx2+x8zSgESFNdVx0m0iIQCa83ayCu7cAPq2yBikCaGsdOzVbaYFO1t/DxUV5r
gXxp86Rw9gUP8SDXfcBxGLvB7StaQndxz3rrDtzDfsweyJAwRbxDVZAPPFERhK0NS7rxuyxs/IS2
11O4C8ucuEUJfI69qdY81UpcV0ufJDeb1arSzmAJQ7d73liJqjjOYQ33jSjrEKz22MSe4Hyr/oWx
ONs+O0UNmMs9zxvvPVjuE+ChNTCZ6lVSkXNbhXkbn2HVWY+vo3wp4y0R4BeUEbS4cNN/8UQTawAJ
PiDpgAq+e7L7L5SuWy3Xc1yuFKYUKYmLd1mXO7sMexoG8GBsqmZfOOWur9AKu3J2UjO4Lg3+LsY0
u1j3mu+T5IdwPlb6IpddO/5G7K8TFU+RCRq6ungFi59wFLd1ce7HImuXivrVC7j5VAAPqPxviGQk
XqUTaOgWfbaueWQOMoD0Q0GSDvVib8fg/lVbb0ASByo3YGPPHqar4gCgRDPCb6G9FKRrfwqwvrOB
yBqQhvNjAEWoAbXDNqq2/ejviDrVYuf6JC1DawNkBpwDlGYrzNGipyoAMKTAdLdPsRhSqyip6zBa
uTjMJeJA3aQzXHgmH/Gmu9VtBpZVCt09yECiGG8AeHSYveRTd7PN09Q7lMQv/fisLfsq5M4SZ2xO
yiJzrN9ajjRaxySKx8R4L0vYUBVv4+ixdvPGyN2EZmmp18zwA14kXzfx+rQiErr+xyjP83xYw9yU
t9DdlfFCe83Txn2anLuA69xc3Zj8kfMKX+YjWDTglXz3qAuxEAjWLrJvNz3kDHCokECj3pqSJ0Px
gEjP/2U0m9+6vjgpe0CkdqmI/7XrPZ6Pa3WVRZ2U/r4jxWfo/MJzlq79wcSnEdyVGXERTQbq45vC
Y7PllyP2XbnT/gbGT219juWuMH8k26OAPG6Ve+FTbTXp2llJzRRsAFB6tQ5+Vo9q/YGhFv27uyWX
WeE8WbUD7vOYMGdFDL3PYQuwcD/ZTabgCb4oH1+kzJs1QferFTD7qKHpePRXrJC136UiG6XwNxha
5TrvvCdbnFudA1SmxfpN5kPHjjG7VeN+wOvonMNkP0/lU9v+ht7N48DSOeT6zxIHpTMPZeykmX8M
ZGkAl9rhiJVkkTM35/XOVS/W8rR4B9PfyJhJCPYH9fM61lkbPPeelbTqUPRAx1oG15rd4DmZFeH9
RZnnvS/+aVTTriqA1zao6Nvv2j5ga2yos4Cf/xqMyjF0jG82UwftNokcXGp6PzH1B8Fjc/2TbW5W
g170rexHnIg6jYs5n+ptgAMqQATEBFLBGov/C62rDxuR0kF/JV8K+dNrFLlrrqpzWOVlUG1I8KqH
nzJ4W6scsvoIT3YWeY8eodDHnSBD3g2vQY8GZ1QJjK4Ta2nTmV1DiMe2w5A1OIK8hs57DIeEGvn6
YRVH1b+RFfwV+ev1XRIPKP2f1frcF/fVjaiPlEv2xmwG92bpKw4QmovG6HwmKl0c1EaABDTwjIps
dcGyStg7EUapan89i9CJePlE7oG8izht40PsFSlB32Hvre7cNXOAgBYnvOC56Tj1Zqh2DH/Z/lbN
NwzNDzLWH+HAfhgpwb/oshLXPUQe693U6jSi+a1aUK7y1BtPfrA13Ua5DzCkEls9uRxCGctFu08k
vEcLOgRuqBvMKQnfObZPxLIm0K6snCPrdz4sWm2WGHKtG4AZALDxuxJn2LfBoy3QyTapHRoYSJzn
YqDtsJ+sTW2dilGmwWzTGhHVn2ooZ28YXOSxHSJpMyH+oCXZ1Kj5oyWMtj2DEvWE2rQ7kD9Yqz50
U/gad4eFw2ATd5+VbuLU4ZeII+y8usWmHabc9asg8Q0aCdAI7XnfTgvWplTeEGhtkN8ZYE4fBrRD
80UihkhOUE0V4VWFz3agse94ZYD+bJL27Ci6t7g7BcNOLXkkbjWeazmhndoty6bsjkV/ce3chGFi
+9+18+J2SKXP3brsGbzrXQ5bRznlsUSlhY5KdfuIbYv4LuySyukFQ9Ak1E4Gp+isCQnORZMMvqDN
IpOWYRidhXWTFDZKwuqrLBvq6TVbhXdgCkhaLLAsb58iJDfHUsfFel3HOdfyMSwAKerwNDCOQcHW
ie/IwtkQq40dnypgy6Q6LqpPSIT4qN8772Mmn39VVaTnNEB1TOZbh3zh8Q8mv1E4JAorRzWUSsh4
hKD+bJ9j52ceAOhvnOXJJk8TPFHIikMQ3EW70nl5YeRYG+Az1odXvy7hU2CiHBp0lJsoC0NNpbaw
aoJcJv3MB+oVqikNR54EpaQhugb1wpY773858MN+eerCbRVZFEKSrbjFSBASrmsGfaZv/xbDL6wy
vLXLUMqG9QsPEBD8twh4WvMwo0hGcXLUd+u8NI5EM/zrrZnQXzA/pRCPbMSajFzuRv5bdreyeucT
BiTtsz/rRAUbiIFAHC2x5WdbHZxy/6eaN4vLZG0XoDKB/NTNXmDuUw3/SP2B7dQRnUSPieZ6cKaR
lubVFxa1cQVtHJsVOBRq0pJjT7A8xrOhE/BdUX2oKl3li2pYuuqnBRWOiQCVPjPvuk7rYUEi4+Jr
Ef9qtMdz/RHWduqQF7fe8WC/RPAggHbPCeAax5tDipj1W4mWbjBHAkny8YmT90GCbVRP+P5X5l9m
/awnCcbkSL0SF+PgiLNbvrugrArUAW2YNQQh51B3HhrUhvprHnTvhftUOAqGXwc1/45S7tuhSY15
jpVGhcJThaGB59MlbpJuvVYLehR8j346WsM/CTb6NFqpJg54olMSI9rY9VFArkKdvfG5NQNQKy+p
zM5afmDQnvLpyx79xDPAMIvdUv6G4aaLM3wFA0Q4Wb9luxX9OQieBxtAOlCIIToMPcAuD2UATKOH
+YP0W0gAFdFBkCcFSGtt0gHOHS0KcbIiHbIlxTJ4rHKYs0sMDxZ9nnGyYjitteStMLtx/RKYJoTo
aSCMz41MPJlr/OyDd4+7/ex8hrCyCdwz4n9oJag/E78qgFDzVPgs63yUAytmA07SlbfVq9MJDZ8I
6rR3ny1X5XzBJe8eZQHQDN3xIO61OocwtSDuktfFta3enPZrcb20x7BiFMALepPE7amAB8+o3xc3
zGETWA4fakE0BeK+eEsylIcWde9iA27iAEBFh2SC1h4pWTTPDRwSreJH8XPpIfq1GFEAOsP0AnPL
/VChq5h0AlfIddRZBQC0NPsovpUdZItHXHN59wCiwXp1a1q8XqCcFRDZOfzm1lazeGPh4Ta9v22i
Lo1K5xBx/YYqDrt+VHs31rOXWoKgFLYjDb3NMiKsTXrYjPDh2faSIFLp6SOOBqwXWQtcSn9E2wI1
WxKOuLE2fAsO1RIAo51RXxYekF/gBqR5QNIYxtGPRqI1WXFj/Uvvw2xo+hiWb9iJ0A5zqI7QEaW3
T45zKzJWolfz0waPaqhPuji50IiC5S+1fHRrwOC5PBFy9rGDbuxrq38qb+dj7lQ2awJbRbSLt657
LdczXjnmWogKDJaTLFms3WRDKa+PMxZ3CDnXZkbj8NdkNgirIwoZXHGnvrC/og8VkBdwqoC8WvOT
QiEZ9U46eJse1kfgJUQ15rHdYYoDamMjPl4y5eBBzD9yycIipJV6LmH9V96NLhOj9pYX0DU+yvZB
6i1gW3/I2w7xObqMpEkhnOy5WQglmhkzrHVAGsAifWgeIsDbezKLAtjPU1aUeRE0+QqPpNGv0epg
tlpcTbgv2zfUknW9qfqXv2/li3PNjmv4HLAmsdA9CPdMEEQq24PK6K4qbwuMWGxWUhZ96ziG2koP
7+ZjyU4qwJ6pd4xKeK/H14pHFG4eFLPhJIh+7ejYuK9Tf1coE0I/U+Tgwl4RsFsPZ8+eBLjBHo1H
CehtzaIQBnzsUCw3Tx7c6ehKRXWMiUdF7eqzcrY6+vIAqVmndgZpMebJ7GxdOG1hoi6KCkDIPogf
livzCN0Ga66cV5jWksQq28wjzQZOwzmZ4iSAg1ZHoHxXsqwETCiAUKsBo2rAwrN78INPEQOeRJvg
YK6gUVozBNpJvTvhK1ePBh+hGF+V+xNOKDWQES1mJ0ptSHkc5UVYxziuQDewt3+okuUiDgWZCXNM
82G9LlJtfvyyRw64VP577H+ThtBoPsXFZ2XLZBhuwm+TxfyLfA5MBQj8n4Ccb+2gVEghAVW5HyPj
MBj2No4bA1/G/h4aOyOoDL6n+Bm7xUh+Q6aEzkSMZhm9J4B02nh7hUjQBh8dfDztEnxGr6SLmTF/
epYz0MIzLHna4DaUPw75GKcFbwZmZOa4zF3iO33C+Jvt7U1dX90FgWD6FiXuYY2M3zQU0vNbGdnX
EpX2BCy/QKsnBmTa+ssZTuV0mybIZIdXazj88Tuq8mB559L5p8hvYMHIrEPUwyAAUldW/DVP+3aE
RcapMj+Dc7GLI6xBIwB+S3XV+ldhcx4TNWAQ0fo0dsjIwbPr/ToMml/dtnW2Qr6Nptq0vn3sHRdE
FuvvEOz7WCYNcPBuarYWBncF6p0WU0xmzdmEHoRhvVUwaxdbF3DZMISvsbyEoOWUqL5rREP77BVo
PIjYNvazN50DsmCAOGQTAs3YXL0S4lCr2AuhtwY0vgXKJLH2UweTsgilt4qddG0ggYh+xXIrqv6K
iMWh9RCmbjfBo5OlNj4lBPawhv47ye/Feq9mfVgxpm1HDm5AtI1FgPtVZJUWGYGArKjmw0SWjFdI
OSPCV7n8IdJxCo9GPEt43K04TmrnRrsFxbmcIFNsvaw4FYVzDsRdlOvlj4+gVsxffazABxNm92Fa
cpMXANMm9i0kFh/DOOmngz31GKqitp+nVIBZMA3TeV6ibPQuoXUhcJNrljJ1GpSlK0p2IpMlSk3x
KzD6ZN499PdSp8Z+ZW3/iP9/Fb8MnI9pnGncfhaolyXa27/Ozjwi5zkA6GKcaYftzy13f3X8q4Gy
hs5RI35aajtGF6e+RvXWH/PW+a07+FHGzzN0vXHhM6NH9IMkieqZdhj7Re7npE9j+W+c/G3EdmHw
0qFNdzUF6/Bsdw56P5UKK6AWQQkINCb2903/AgQwWQHKG39MIambgzj8Cp1+hTEUMP0GHUmflp3Y
RLy+8oh8ib7KezCWYO+QhujKfWyz9FB8CPDfgO3SDn9m4D08TN5X07ZQ+JMbFzaXDS59eRumyxh8
t+q1c92EL03G0YxF0s5CImkMvJ3N/7CIQQckIBI+rWAfhD9goiz4HGBybJyiOsA/ZVu1CAn2Sa6f
AYSadXgwfKe8l6m4y/Gpa9HeI8u7odoMyy6q9tihBv9h65dnjx91iSZp/YxG3Exn1xWP1Uf51iAf
3izs+HNwnkDR2dcofyYMNPzox7j/gvI+ztuh/KwbteENYGJMaTTwOg/fyIJAF4eG4uSVaQWjQWm9
Gfal+88WRIeYgcIt1j8qwh8rCMlbwlSI46E9lvZ1EKB64fWZ/tcg6TmGHw0+u+7AGAnSCYyxcD/a
p1DffPzN2bpDhAan6acfUYgAcGZeZrrXTumkAZRUV+jHV3szzVbikzkp1tc1guzqCloKu45tQ13M
4AuUYlAZibrfWK10xQGKyr8W9HXE3CbQz/Of+ljd7Bx9bSrMWG0PHT4GEF4MLjqq03rf1rgL4JYA
+aya+1+TgMVb6utdgFLdy9vgNGlkNqe6xNgYqaNuN7IPoLIUxDCw8pckYJgOY9SP4TZaT0zfEP+D
9V2PJumCCM0IhpeEpRFKK6jBJ3FZnifUUw0G0dVY0FpdGDl5YKLFlpXD95IG9jObL0v1AwUfzF26
Hdc/ssACRtRlNTdJVGA3qS0Odu1Ty94sMyKTtlBG1lQasJtw4HXnoudftnP7KPwyd9YSo5JLCVE5
D7ix6K/dWG0iubMxkFsCzKXBAwIRwXRtOsWb0bvOAvVaCGrfOGTE/ScQghAEffvJcj+Jy5ImDuB2
sWOAxpAB/rwewc8Dh8CHgJiiQwdsm3uUiYtx6rSO0rHSGf8bfzrthlthpqp3hZEAxglyRoXvB5vI
gF741Q0yceLDyjF/KOnQtwmfUdPjHC94dRFcgAsrFfVnLV5L+ZhFtB1jNyH43hEIUX/45jepv1ZR
p47BYDHsj0CXNyVKlBBeJ9VaAVRF9xKINwhYUHfdePp10V8o2U/h0qVF8w29VDBfMSRFnPXXR+w1
x5HcLAZIOrDfiuU5RpQpwTuzzJiTsLtP45dY6g8VToe/EZUB3wCAGEqs86LZriW7dnqvbA1ukZ3U
jZd6HFQiGNrWHRr953BUOdGPKTrEsPTE5ljWmvNST3QI5SWoTcY4UL9K7QPsfiyabPrxvnbL0Y4P
IDQlk7zXzmsxq2RtX3hdp9byPUc7sX6RYUbo2cbui3JCGClgbl212zpekw7a1X/4HOQGctUP21qz
A3c0LMiC3QRmmlHTF+dkE6A8kKOfGSyh8pFd7eYEPt9WdgXKMvXPl/2JGG+nm+7I0eHHYDlKZdEO
1e3gJ418MQ1iJbxmptFO4God2exbTu6haZsbt4a8ClE0oBUS4x/sqesHRu94WSr8DMO3ZvmImnf8
W8OyDfqnMMyL4fwfR+e12zi2BdEvIsAcXkVSOVsO8gvh0GaOh/nrZ3GAOxjgAj3dLVM8e1etqqNr
1zr/XLgaPe7RelgpwViSuFiNpfAbdTMjhhNuXeXWt9weTH2gFLZ19QSDoQo9DQrKKAbOmp2iniwV
nKtTVxXV+DkMS5J/BxHSiEx5rUDGNzdlPa5NatcxC6Mu8BLy1451bzHWdCdx5/C4CKX1VKChoBV0
JnYf1qQ8u2ncbvrpnT4mfL32MWDslFPFEwORtHw16ksVNuu4UjgbJ1wlFPAog7qRVjH4Gr3027A/
DNHky0rmlhCtxXyZxTt3rK2UiHMSLq3nhdDPX9RRrnIswnB+2vItcd4j/TgPWGN8e+yc9jvOD0vp
PV06VuLYmc+OWZAf9lbm5DBz1pdZ2S2ndzHLXHsPfquUPtVtpyyhCxBJwhyAS5c3TOa4Ixp+hJzH
dSO2vE67n6aNVrK5luipn8dq2/BuyYt30CnPNqRH5bwC8Eil4mnjIx4Vz45xl5D7oyFyC1PsbFPy
1XYDEr7v7XXHQDLLhTcgt1bsHFV21uSfsP9rJ80bu3QrF4kbWeewyj3J+ZCUeGfKgA3pVpHESlFy
NCYTYfSpT/p33nyP1WvCUNmgVsjdcjrH6wybxsho41LEiSe5jZ11mhRrgYTQd8FOTXeN/RHTS4pl
HFCXtIRuxU7mkuMEM6NOek9qK3YRh2eZ9/BYYuz/kuTej+O+SS9gOZow/ag+VUbmSwY7pS5/6C0w
VFKyrYHZhgiGNZcCyfjyXDLuLvK9wD6UrO3QbxM9OReh/SHwrgau6VvM/KF3tWYL+hANNzOyEYe2
gDwbxUGrhZ0JBAqxpK/S0UAn4/Ov+7OWGWyWrL9Du9bBkwaUNBqTvckWayN1dkoaHLlPkxU+dNXs
X2C/zjF7Y/amAYtGlhd0WL842GX1tIwPdXywNNWo2+PZ0jbRyO3z9aPJXsoZZNYcvDxp+QmzX+Y+
rpjdHqZEXXdsoUJ8g/bE8b6NSO+6UvsVxR0UzE/cHQftSLMcP2d30Uj6qnAp9/GK7t2xdoFxKqtj
NL/XxnuAcjdG3Os1sYXSIsgNJChIuAN8prHYdFW3m2AiIut74syoOSGzv6n6CjJ9K5m4s+JTsjc8
I7PVbgcpQzcFz7KNUw4tYsTWKple+g4dhpf6BCsc3vSK3Rr21UCLc1QAKl1s7EBaSZwH9O6s1PTZ
q+9186Mn5rpzDiFMtsKV0btFSjazRzvnCA03u3zP428uJAh1A0rvr+RgR0jQczo1e6/mNurcaCH5
X2PjU+mBCeNdBSUAzqeCBsqIgMlHVRjI76XXGccpNFZVc53Ex5DN66y6OxANRcoaq3UHXn6s89+O
NPstFmsNWsi2N0IFJkfF9OJyk4lDIHDgDzmceDTfUWXy6jVzdpS/rJaiatVBQar+xWxAfQ7adm2G
1KvF9zDtM4PsjrLWM4a3vSN2XfWqVA8ZBMHZjVrmJtkrNxqnzI8g8Lj4K5WfdZruIgHH+lmrt7Ba
pjITYOkQtqDiWPIYaxFGYih/5ml2yPJLK6I1c6Bbpw2vJf487Z9Q1+z2PB4XpplVVXgzmn1FYfq8
azt2oKBdB23jKVGJS6Lt+RBgU/WHGM7VcAhkGYWWR1D7FyeXGf9SlQ619LUsEbzxgvZt2fBp3TK1
V5uZdZjeeuT0cjqZybccZjC0KUjhTZ033G131hN4fgSGAhTYBLvpcbmlF7k6WdLesR71/Dr0oY93
z7q9KUW76svvGCxHDr608hQ7gu/iJrb5m1tQzbngnWxsDLhj8+BMKCM9O8v3yGu4t3U/llPPbn/b
dl0amPXlRiRXKbwnjPZdfNBQEHTeHqG+DYFJxYuoPzLtgCPm9/n3MLxP3PQyp7tw/hmnTxNxdoha
zPZ9LFSCCZ9mmXCDOIomggfTphvNW3t6NMCKZNvcrqaJDvoV+VSn3ihLulU/AO3KVPay7SaoW0mz
sbQ3IINcOak1tPZmlI5ZCDypJSu2XhdnZmxQ0IJj45yV8SeFmQ6r3zRqUEAQXvEUR/U1q1+d8teQ
IRXXA0t+mL6ZxoGb1+vgTcJZlxDgTCQyIYJNos3cQfZatKfZQDRLNa77Q1IVb0pGCwDziA0dyKoV
RMbKGb5puOEA3Nus9jOWVgfAEg27qPpLEQ9Nbve109cswm9H3ZJjpg+Hod8YvFLFis9qv5egSZKH
gv4S47sUSPnIr2N71fk4RvPoMBTX6W/e4jGCKhfNL9jDKtCsFUlKL6pGtwgfZfSsy34d14s1U28i
80IVOfM6W1j6qEVy/x9tYJsZTPikYNdYk6cKaz1wpprDVZ6SUzd+5H0NE8pxOV+s7NqWuB3fAnHW
xrSk/dDKf0vtxRrOYoDfjm99sJthTrhRTUKjgKNYmSi2vafKR6nFxhF/Tdbw07kZ0lMvsABYmlpH
bO0w2UQGYz3rVBNxyne3bFD9ujinziHQeDxtbZWX5YEQMZjCs0+fczOwHD/6AaK/C/3l3xEpjBBk
FcmEu20hqemeDLZts2x9uBmQYz8di0kYHx3QoyHHj+HRiPIXXpuFLu9q6VcvnrUzX53yzyp/EtoR
Tb4MgOmsSkR6ZNsd6pLFL1oJpMo+OIoMUX7qWFWfo84ioH5wR8YqiH8E2rPoNpp5LKtLXISuSb7V
MG6mKTAwMJX1aOXYr0740rXUhWTHBFKxJ6tjyq6sYHXq8nZS6DbA49yo9kfRsYvxz1yV6wRTgtCF
TA5G33XDF9ENfo1ynHlJl8bLPBzr4Yl9ujJYqMvKXqPwLnwmYclVUUvkoCAZsgi7uDgkUnd20npl
zTBbDiprhYkia/su/8sgBtPwHI7avp8AxQg3mIYbLOYkL0P9Xqq/mcGbkRMtn4xPiXm2KRvI+ZDD
C6OnIiP21tX7JPjOUczS6kK45xgZqa+yOSpU/ghe7SFDadQmviF3XgG0pRdrpd8TQuBGBTPbRSry
f5R6uv7W9P+m8hCnFkAp6qiXGmfF+WrGz6hKNx3vPxByJun03g66r5NVGR17reaa25b5VVARxxp6
7lR1IyLmCj7C9EfH87aHm4COaAJPM4ajUrY4JgXoCnLhyKtxl8b3OizdRLH9jim/GNWdjBXfDj8Q
t+BXDVbOpTYVWMy7iRFooGi21lmhOU1tGl+zO18Ngfyd5p4571rWcaxMrpaOXqwqnoyHo5p8u8zY
Fxo2/KQkXpmr7KQDa060lXQMfa25yckVZHUVlhuFg1Vu/nVsY54uGC/zcd9hsClth7nDu7weU5aM
ujpHrb3uM5Pk+3lY1kjoIjtyTQsYjWPdTvc9P4iqaa5OM5KjQuYO+72iv2UIksWkcrR+DFICRvnR
dJnb1O9qx1DSRyuaB25ak/rB+Oxk4RsoUCq6Y9GXbNnbLGN3+54Za5zkmaT5h9mHmwEpoPut9VsA
ftJtw/gwZ/onEqiXSjEv+GSdcEDMWvc6MVLZ53Tcy9PX8qh3eFDOtI+jnSyORvBmjw+F4ShdDiHe
jW1d+SlzQ0C4rUT7UBxo8HG3qNGJdAnDpz2csqzzLPGowicE3FD8T8wVlbrLGCZrnTRaLtFvtsQl
HnVG7gpLLyo3cv8xDiDYAWCEdrAsaHws0e6faqM7Jt8DisQsNXwPEjfGb2uZreGqNlNGO9OQbYbu
p5A+tLzysyBzs2YTSxvRE2u5KPVJTY5Z27otXx4NXXtIlHVin+LxF3IiVvEBNrKxZhDFymrYCiP2
rKKSOWGYCBFa8P5VKuYaDPtM8tShvth8SpH+7qTvdt09knovxw8F5L0YU5yvm4GhIaeQcIsQdYzL
7jsfB9/QAdZgN9q2wbO5W/zFtWoX5IcG7bxyLuzZpIve2ebWQ9z6AjBqUd+DWyYCtzE3hv4b4JKC
CVTFrhonV5Y3juw7c7CJ0NichHdGf7WCcgvdaAMhqOWpIm9T6/uRBYHrHvjzY444nOebWWwTaOpw
LeKBCvgfq1mnQOR1B3GcI1VDTafPrCn3CtLhsFPwzHJecG2367OcONW7XO778VAMMh1MbHlkBhD4
0sV4IbygWtVvV4++NUTHvnZY5w9cx6NlXzxaQY2MVvyU5Y3rAXkY1qWDvstboZClHbWz2NIN37Fu
2M66ebU5bvSq92JDO9slmCzR1uLLtNntCYtSwxH29FbzgmSDnJwj0EY9HxPCBc2+q7Z0pLJITBge
pGdgTxXOBVuRNvPYHopyYvypN5lafvbWWs7Y80AxWI3zgDDpsr/3pYIYwJcYvCvO75Jzk6Vbmz7U
xU66Fm1HLCe921yM7CBvJNs6OXCR/GoE553hUTFTsfZzamG4zHyVh4e+2BawRpV6HI0DxQxLsnTR
5deTdmg5LDtqlQppmwWRa1d8xNMXgFY93lSyLk12grUi5OTp5VZv0bOU2iX25If9rZEWGW5vhdvY
/OV2BzckgJefk+SW10cVtmbAKJB6lI2KOqUX7rwCQqr5fQ4DOqmYzmqsrxNeN015zac/O/xSDG7U
QX50VFysrWLC7ehu71xFnK9FsCuaXTR/9d2/poDiVIttyafktBvZ4nUVB+vlS5vlX2pEjHJfKPiD
38tFrCMZFhF+kr/k0jZ5FWcfvIgb4+HwmI3u8vA4EQ3jp8i8KpYnm+yJqokHSSUVn47u/LOMLxnb
bJQkphZkcOmt6y2vNkN+N/rTS24m77ZN8mEBa5tElKqJiNNRUcG2808mM67LBtzAvkYVjfj8rZAZ
aVqVOAuN/TpMx84+9pLumvKn0Z2VmhRi8hy7mtMjX2naVTYXUBudt2O5DN7HvHTpom8jlCGl2caY
Jg7vKYQxLwxqIhnXhG1vrpZ3N8ffxcEZMl6RvjOFNPTOKU9JfdeIA0n1l0Ts0SBPls53PdgYxtoJ
Do7CxiChuE/3GtYpgvV3UFyd+KEafoHWa8I/xg/+biK9WP0ZHBmF6zxwExJaGTpTQxz5XFZXrXqJ
kV4Dx3CXf2sgH+mSpOn8ENdKalXX4BQa0nfFPlvF56j/C/NrybdMDsAKCWdCXxk1QZVuem0pfy65
hFiPho0hvZYKeYKWPV3+C4fkpObBRrSqr8jPVs5YTj7S/llExyz4y6tjF1wL4zrOr1q91lCytMHX
2uM4y6s6LWAqbL9AH+kKGHOM52L4itLfCgVlSvnDSsZaBYKemfBjHiSHzMX42oV7Wb84+Z+t4WuA
WlbaDqsHDJNdd14XyewmSFSQbgZfkkFFtVH+Wkv1OfxWKiUyOWx56fyrum8tcXCorkPzoQ6ox2BR
lCJope2XE1E/xrYUVyXnDr2Z8GLAA4YgFaqEUfdkdw4aDlWd8y6VNH6chJ0Ow/QuO/cqblaB/C8h
SemYP3Z5yRKG9RmtXHhFqK+7fNgwR/k9p6YxfY8xEVzH2rCn+0YFYxJnlzxqV3VDapzXUDKVXL3F
chaYx0SLvUbinRUpq5hAL8ZQln1o0lNV2OqSKzhrnFxjZBwr9FvJclkOV3P50eWXJudabuMY8UbV
0gmD9ZKRaIgrZ60lZ8UoGZJHX27/1U6yMku/EP9CLpCRcJbK4RAXwY3rYVdt748MvnSYuEC4SNcT
motCXXe2THuCYyYmkeCwdE0TYF7CDeH9Vkhb2gBWRjgAqx0KquPHbcVtd8mMtMdwWxwz+6WHPBLB
lkU8FLvYOsgZAhh8uSoFu1Rbqzp6a9a6TbuT9G+z/EyUM3IatsHfgtjndfemJKRDqwVuOZhNzRCN
pb7oH21JAquTEJHUd037NIt/QY0s3F4VQoMKsoZEPocxsZx3eXUXwnCt6iY0lJDgKoQCI/IC8rXq
lYNRHDL1N5eVHefwMFp83XKmGMyRnsqFYD8ScKorL7YB/2g1y9r6FJqWb3NDRh/LXuewg5a6KyWS
PysWW63sF9qlK18agbcsSFdka8W0j6bJPsVV93e7fu9weWnQWmUQb0r43aNlojqCVCNj2ewsEhNh
shLSRcaKHRhBA3ubo+eMFelePIWmXZuFrxepy0Vp5BRWKY+1GF71rHa5xIDzMXxJBbmo7FuS/2Lp
HsUbDda2yP2SW8/r1G3h6VPlohDZL/ZW/lkQIWnfkH7bKj0oykuJ3U4iaqPYjlskxTUYzF06mBtn
YeCT96z2DMYF3XiWbNGiQzmV+rOzbDXoSqYhNgqKllWdC/1z6vA7sQj0z2DmT7c185Sh61NjjA7U
R2LCk7V7tYM225rWumK9gc5gZd9WJhEKvtZRx5IuWr53j5bBpW14fzPrNwYFCM2a9vWRDHNFJF+V
/6nJRzt6FjSthcA6zcZdhdnITXPl6GfSR/4Y9N5kXAyp85rhoqohTzrPPei6+mbPe6PbRuNxlB49
9popXxvMjnq+RMUm6hHUNbQ5sr/D6FPNQsfDRaQTEFLmxZ3iExbZGwrbDhPoiAJvZHgrPEP0wM7V
b4AgO+rMBje94ezaFOFl1Hat5aryX5ZdiP0vNjgrKax4tOh7q8R2tjW+XZNcO5C+WPx0yWMsX2xW
akUhzSFKDHxsminZO9WwnpV+q0LUpx1B7rp0leQswm8j28TFbmDlitLbZH8oJl4JkcuAACpGkVAZ
RLpVrd3GiLg0ZlgIej4BiA8Mz5BfVrEhTRBqvZshFxSV8dYSHVf1yNc6a5fBvy8ghWEi/0W+HO5r
WGg6g6kM5vmQvXQiAPC00n+ddU0cT2tznMEtxnA8f+TqxQheRgSgfj41+RLYuEcLTmjmh7pTd1L2
3SBW2kaDjrGUWC7+0x0IiP0blnayQXpfkapLaLpZkMx6aRS+ByHZVyQbO6rWAhW9VD7bxiAQ077I
ElUbeX1Ja3VHdPcgzeNahBCXufFWmcEmZba2wK9DBa76OZrf5nA22o1efOv6lWPjp4pCN2/pwv3Q
WTsN/e6Md9YCTX03dXHWmsotYf/x6FTBp2CtLQ2IfNvIH32s86DJXGZfrmwd8iNuV0a+qGUjU3jO
PFB78wiqgh2Y2LYfJBM5E83LS9wEZWG/mbouxXDW64c63trkdTL3MhpyWznExhm2GU0bgmFj+tJl
j176sPtmJfpgU0xgdvVbVe17sY3glpGAtflizG+mtIfrsvhu6OwCSs/a8FYEh777SGqYFeXP6cUG
MiTU3+n8iLS3IPk1UiphCHID6WVZ4aYNnQKOH4iro/8VYHpCVbFlLuyXDKqROwS0TkzPQD+a6jkN
L3VCpjjlhJV/E7z1uNK3qp0T/4XHZ3JI1W3WvHCfB3PETYLkETWMZdT6DRChchipdmnLhy3ek1Dy
7TH6tMfAbzLtowOB7Ro2xnlgiKys5KaXluXp8OQj15Y5TfmitvzR0hS5p0msC12+L3a1oGdhuZ+T
6K0BSG+i4osOyz/dGeEKIvQ/jBImY3SnE70SVNVC8kYDEw43grvDMHxkTXFtZuGV6fzoNSaTXAk+
nTDgN9GsbWlSaS4b9VvDZrzQT2BRskJQKPCVicdu7hJPQbtKluuxx+6zy7XvprEPcjrc5RnUiFPO
D4dxnYXmoePiniw1VkKovj5D3Nlor+9iCRNwDDb6p6TdnB4NlomHekaO5Iuh7WP+y+XGUjeSnuA9
fSf9r2xK6wajauqtCwcQ12++1iN6R00zyDJ6SNPT0EcWCPjJeWupBw0FgYPfoTt2sL14eGbGeyFv
JXJ6usEbp3Vzfum8o/XGkvyQ4aTPjiGAqqV6Jnx6KQEpdO5Umo+++tBJIiPyqjy7c/bUzKcm6fce
t3fWtTvtO31d4q/YvpZLH3Gx0MS02Oj2tjHO6XBs020eLIRFtY0mzU1MSv0ynUWkqUiH0VukRDpG
mMnTid1Ai46DEdDHJAKVWyWzKSjSOQGNyynCSbvotZ8ueoAR3PfvA/Kg1lo7UZfHiclSC2B7dbSR
ubx0WbAdudH41EaFReS+wiCpHdfGX3BldouacQ/NghrrzrhLE77tdky3DavJ1L9L41sjvZXN3bJ9
3jB4ncaJC6NVVyn3ZbYYosx9nZjJD6BKrCnE4N3Pu6412LxDcJNcgiyWZuCUjimAUPa8jof8LFn2
E0nBNhIfFDNcopkHOT7PGvGks8GSmQznOCSunJjQFofCOliD/eibpPMAKbwGeoybBG5KoJ+tlntD
z00JOmOeRSS+yoB0hBASZx7JpnibWtuE2TRmuLA07R4nOY1N9SqUXlPhlxmXx/gS2K+q34pgJmMC
LpGdyRwwcbT8taZUeCHqe1MdckXmfPmXaOgMRiGkuwAjNky4iL7OkSS4xEdQLWEHMdSRtGd8OkdO
cBZYwdznzSVCDHUyYvNLV/EN6SBEbLqvEOiRJ8pjK/tj/SIx1svC8Dst2yjd39B1DqwcC1pEf2x7
1nL5Oi+pWi06yRI2M30RMzX9cADEcpa4WvUT471GYECztZ/MzCujtyBTcVex4pWe0SednZfSEC/8
3i4PFD2oHz0Xy0VGeEyooXHM0E8ZJq0hpuggJVsA9Tr8pNSf2M1PyqNV1TQYiYyTnL6qetOYpt86
lh/xVuWRdyMd4KbVDcgbXLrKUrZTVV1KxNRJaw+lHKEALzngcd7P9k8x2m8xAIw1cE6r2uQyMz/6
JDzoDTn8cDjSoVMWTyk7abFv2i/NmK5wboTCVL1WyqMK5jWgMY3tnul3UANXcv6VVESkGgU0AN5j
urY1v21Oo3FKAzIp/lzvlp6iaXzKxdXOLzZHrH02x3PpnEWuXGrrNdWag6Ucy/o42l+RsufJ8Bum
VX2hMbrJE7ThUEIwjefE2DJDluWbnvNdEOW/3v5q5ecwc1oqXwryz6BjfdWfsi6t+rb2LLgC7hF2
7QHUT3wRja7z7cwdIrpDJUHrVvKbYOWu5+FKrnLK983wYhYh5ypICRWNrd7uVBK4HVUP86Dfk8I8
pCo/+VQ5t478Gmg4Lgb+GVwxhJ+SoYh+NNLNQtCrXiAB87JhFo+/s+CmqEsE7RTLd8vZNksMbGzg
wHlH1KrnZOoPFS2ortdKXHu6oerlhjSaLhLlAw2Os+QjghapjHPH/6r6omg5f3ECPnR7ymKdAT7y
8va7MaPqoa8+7YyCPHrh5NjwRiTOZEYmoDa6sCmOQkzjt8gAVxDUNgIWwv7sDAF+d6n64whM3PJi
KGLnt+ruTmCBav0riawtWUdwyEFLvVB1kKLhOeZ+mQL3RQKOUBj/VFFQocM6z85ZI6kCJKAp4bHs
pXRXhIeOrztRkZzZWD0mgFmzqn05jIkj5Wo8D9ot4cplMEeTihlUv37oNyHIS5i+RAL/Ad4nfK0W
EaanyaU5VUiI6vBdVBENQB+SBckuX0sqD+ou8mccDQVirCypO+jCbR7tyw5xNHW2errlImsSHRPx
cQMOsfWtznSHrL5bsXoW3I0+5T8iMmFHoDt6O6Y05FWfHcJ+sMwdyfvgSH5xrr960zwkk3XNLPMg
5W8zHR9TPqwnVdvx/Rh7zYsMHoYW7bz2bbk6K3lz7dDgppyUAmn2bGYEwt6+lOlLOcDATs5Ojaqd
sLV1j6sV82JSKlhNbmLD0SC92RHo7BC9zhq1W/M4s7A8CmM6qkyAFoZvp3xomVhXJRmCtrEIMbHI
Wcq9Uoni4wZmPK2SJnkDSJQzlvta/1DFM6nnvTVg78E7cF0wWFxGdiUkSkvXVD+89hThiFH2wvEv
tmQ626RTFVmnhoXUmS8xC/diczqtSmiMd+JcwHOoh1S+mXPHCIWqpNBQRJQpatmjo1tcEBPtkM6U
bzFdHI24h140VEvZ303eHChzMhrpwD+nAICCVkC/DVjfB3XL/bMrq92FrbI22J4HI76YwXdStZSg
AXymmat1Ci1Q6tYagQtJ3hcBBVoI6oZFnVLNm3pYqdVuqXOh5cTLx4MVWifFji+hOnuJ3q4tCu1G
+LCs0g9Daj1aQ2bdwwrEFy67dh9Y2qmR8m1VdWfhkF0sIlxIy6tsHfzglKqTl1WYptOGdtS824Mu
IwUYpI01dLhpUzeyjSBO8ldo9VYaNpXz3SbyekqzWz/p9Gf8UpXuhkxAy3Fe2Sh6IB49UpchMD3V
YN0YI/UpHVzHdmF1K/noJCGMED9Xadqg1L9nFiL24JmkXyp79tLSXKdNhMO2t/POn5Q/2WRK7nZo
jhYTZOFYIDTjLm4OYzu8hJMMh7zUbih7WQPhk+LzwC1jW7seyT+iSJfUCBSvFuXPJtseby50JCqy
hkctv/XYV5H2nfeUIBUkb452si+tHdWOpbKvi6NCNVUUYbQ5L2aPMPSUlFOaHkZnoKLwn9Eb0KAG
3bLvVbqOzaMkQ//OOwQkB8U1a2kYw7nW+pco/2GwBnLaR2VDXU+O1Gy6XGCMs3wclZMyQ41mHEaf
hn0ykUqmeK/bE90/uDPlcyQ4VlrHumhXQ2ZpbBcU0cjVdajfc/29n8+KNHKYkFVP8IueqECaU+Mb
ftm66lp2cu+12XNw+wPk/YpxRUdzndR9onIulu2vyrQcREsh79xceKHzPoITu9R4mSbbs4i4MmlI
N9lIhJWVb7IZ3vme6VjtcWGh119GGt0o/NmNkPJcfVQqzTHQflK0I+29Tt+5PAFO08px8I8m84Ay
DUfs2djkvxCUnSs7OHgayz3ujU0ZwAwJIEgdOPKONkIXDH4VZQHPJwASKgsOasQCM6O/WKA9ZQYa
ydhYheSX0Jg6m0C5+Lbx742zLayj2fxqORmAdpXQj2RKlLE3b854dqZTM+UQaiW8HykwsFCBDCAo
sHIK6IeTMhJTwKqyCTFN3Prk1tp0QhHFchzWXfMaZQfF4iENOMcXJWwpCdC/Cu1dTOsx4IjoZMQQ
mvgIQ8eVVxmGW4E2xnHlJhyvVus8E4mfapXJj8XsHOy3lNOYLhVm15Mybbkha1WbNp9Sf5uyd7m6
W/NNUj8jVulRfbadhDSm7S0ePH1odjNfeBHA0TPvCXQ+1SahgBvSZ2Qn3+2keV3yklRPev28ldoF
/6dJK9EYMi3EaKLJjfLREQNTy4FxHGWm0VejHXojaocWfi2kicWA4WTyOmy2NHb2qUZpiUIb2CPu
xw1NoNu5IEwj5PMAiaXEv015tp0jXXhI6HQc6s5F7+udzXkqij3BxJCOiPwUag8FJSEkRQOz6bf9
DNlRxV9NySYUXFrKFCJ0GMJU7Pkx00/jOcld0rwWQ7rM+Zal2PHmcOSmNMC22p2in2h+KaAE41qh
nIrKHdUGBqh8ky2zNhkKScNrIyLvoyu/JDlas8IEwB3wovheNilDWHyX2jJux7Qc1I0kpCXJ9Dpa
t+Ipod+d2YTSR1X5UxDiHWVv2oBlt15T9qh8Xlx1L1K/toEYq70a0Uzyr5DvkSi9HjncZCOpbOPb
Qv/VZMPP2r8l+Tw0z8omlGhqbhN81gXVoRoRNhyOKOTr3fi9nRKX2KF++5J5MKXoaVvXnu9LTq9N
o/+jPZSXlEPup8U3LbWbSF6zVF9l2rju22ClA0DFRuJN87rWiJ9LvqMxkT8D860KD2F4SPp/9sgx
7yOz1/VvSCNnLkaclruR804XMFRdciWZqlJim+tns+LbE41Q1Btu8qI1755yJM3Nt83uUrAGjsZn
NvKrcOgxB9x5alZZ9FLrJ0MH9H0GAuTdUt08/+lVahG7D126DXxX49ZxNWhiI5p9g+XRmZnNVZzw
KLtRWRYarhI9Ctoi65DulSvtnDKSCX9IOLD2btMHNFOdZZQqF8q1l5i3IHGn3scQcjHRMd/Jw9JE
gZnUZ6DB6fBbdNXaZgEep3ZlpsOWmP1EbqvcjIm0mg28VxYhoGZMtZLgLgpcRpPst+HsavEXt/Aq
WFJaaiM5FXsWmHWoaKDzSAnOpQXppjrI7ZISZnpnJARlu73VxcB+9KoUZ8n+i/MHfECk83/T2pL2
e9vQvHCKKJQ4T7CJ7X8cncdy60gSRb8IEQAKdit6J5GUIZ82CFEGKHhbMF/fB73omZjpfmqJAqoy
b957sjv6Jp7H5H0cDp2Fb3+nKGxS2awzt1kLyEdUUqAaKT3Drl928edkM0LIb7mCRPWtOKMKoBB1
79Ks/3rZxYXgCSmqT8nl2i4mZlftXNweQy1Wgf/bOXBMXLAS7T6Bn6cdLFghzguAMQMVIkrAv/7K
rl3PhE/QcyuHVz5zJvq+Q1t3OwI0bWMdkcRlXpK+wkXMb8fUfmP7iK1fGnsz/VflDFV4fgb76KL4
FCQSSyZ6HkVkpYMCJ1VP9NKIqnNsbGi44NXhaxr4gDRvGWbdsgwYaozvw/AedkTvq1Vh3krzkRGw
HcdhXQ8YX0ir28N7iyvBQMQJRn9R+Lsu+SAVgL/gUrgYp+csa/BINWSC1tmitO1mGVJYH2WOlaz6
7Sxt29p/ZTlHQ5bKxmzQCfqlh8v3aDFHSx8Dtp20QHLkkWxr4rjeW5iblJjMxKrvppHYoU5VdWur
EdfdpvNvPhOpKQWEU96mwGVi/GeXr2UHj8LZEjUX5aVSZ+zOTb/VwmgBDLSoVmlOlCySMc/ISsY7
hQOys3YTTgHPu5RiX0FHmRhgh8HWVfdU+SWOAXPvJfG2FID9ZXNg38eiEGDL0psL5WT01dVui5Nm
YoYT48pJxLnvoejq75Ft/Pb8JcR31nTEyLBKacfByj+GIeC3ULfuUkVJQPXb/mTTdGkc8ecU85Wd
cCPl8YbR2lfsdHQBOaN0zDYy1B4eHdQUj7cq9t/MjNEjuAxHJC+Wkx59Ka8IdbziDPyNao+Sx9yu
oe3wdZOa2dORiwX2LrTpnpRpiMkQ7Dum6OirwEgz2gXEoY4xqrNu+3Y/dv6HNRfW+CzJQFCVpt2/
MTtr/XVqmHqlwMs9Zmh9iy5orQMQMvOM1pm+cs879GW3MGFONZP6rlW8icfOXGb6j65ePQ4QjzQq
IwE72okh+eMhATVU4G7MtfRgxvLFsMO/yiYsAmq05jpqIpKMo71T5nxnBOQBzaVowi9J5z21oGAE
rmc8gokGoTwVqMwWCDdQGCETGs2ul6bOvww7zP+xI3QmGzwprJ7emaC9RFuPIWQpiG3rbzIskSFV
dp2Y83AmrRToaD8BwNDXzzo/ddvhgMxfNeyMZGwWRVMucoEh0WF2WTOKZRM6Hv07K1QWg4YJJPVF
uFUWrBy3JWQHjvri+vzsIEL51ndszj1FggXM3GDROFEqgK5mOq7c8uDN+b55CmjVDJFLsTLI1FbM
ZSa8dlHw6aB2uvOMnYd3wYY1Uhw1ZWjTWu+t01mEZSputEtrlo8u1b+6IplZhD9qap4aGawsXWhP
SdHdU4fRRRZS1RjuKq/PCYqzwH2R4w127J+BgD4PK0FYuRjsP0wHTC7m0QrOOqatFAR8oOBS+XAG
TuvW8Jh0nl1M1XNGExeZrdvvMkTbmH4LL16XxngzCXpUOtNoJ1827nSdsvrF0Xz8GeGfpQcf43x1
e+XSAAuYRdal8wcIEzGNtb6wwsvAYV8lr6gSjDl8NoeSSW3kmsAGiIlym7CttBHFnzZ1H1oereB5
43TzqYD9O2Ek7NB4XFq7XylbA9ft0FJWe0GVqfXT2sLvYMNtRiqK97o7/gtV9Ery+pFJNG7H7YEO
MuYaomhnhuPOhNCSRvhdE84wZRFQVeMmDfNlirfCLJh61ooQsxtzkHgRTAMcgww20T9NbxsO0Eqr
PrgGEb4YEj4iQu7KS4vBt99tMj05QkK0SUtgSCjI43tDumwTLOt6+alDhFy70j0XEJ8KL0TvJ1VW
BBsHcmOHet4CWkoRCdedYGJnu+I9ZFCdoNYP+CuzhGa/EflDWsRG6Ga1AZfhCHrUV85LH+JgJW4f
Yw7vLeBfMAMbL9mlcfXc6gQ/rQ9vvNU8Fh2D+wSzL5k/9KiMEI3L6qYJi9oM9I30tZdQG/TKokJy
UHA8Fv4GXfmnZdNvy/mc6ojmE7SsvtowOMDXQzUey2mlgOCH1NoR93M4dJwtBjMcCov6XGo7GzD+
0//Wdp7mbgdabymDHQlmhqHOfL6EW7ujKww4jdF+7U1oZisMAKN/QodnVrOP0rOUIx6g18LF5Dyu
hEieJBNAHmw5qud4WLIbe6vZ7spR5GzklwNgWlhb9vDgvUVBXLrc/60uT6ZB3xfpjCCi8ha2+XML
OkaW+pcc0oUP/CElaJ7Rfspm3NJrvbqh/WG6uG+xrGttzBFyqsKXgEiwl65Ss9+6tkEYvCE0MzFb
19yHa/P2Tg4zGNRlJTbK39o5xjX+0mbTQ+UW74DBt4M/38F/ej5hVTD3dWDzuMVEMLKq2OdjfdRt
Pl/KNSL7WEe+6Ua2mc0UC14cQTunorpAxNV1tihAnyrnj+XVAb42/6jj22jj7cS3mQTpJjDKjS+J
9ncuBvqjhMpgo2Wx1GUR0a/nuvnZ9jWdSQ6qq23xzvmBXDq6HS4DeFjIjx3ECwKBWR6xfp7MaIcz
ymbGpIpr4dPKCd52AzlNMLAJezzYsJ+bpYsPh45ilXo/VoAzLAADDUk0x0/F5MRxjIMqiJ4nD8fY
5b29nH2WdNt0VmQmultu/8h+X5fRctZm57Rbefckj6yFPmIZp0462IFMOZsAUQ+XmryYMyHdyH49
0Sw7tLBqk8N4CLuz52pbYwTfghN7y4wmJDxpZdg/TETf1yy5JEDssuG7sqO9Npy7onxk1nAJepdx
wDEvMOr3K7Oly0IkCChMsx5bHF/b7hhgPjQm/P3YrrImXTtlf+zNeDcYBL2yHIpnaFMORWQ0ppUL
BUfTV6kPOXRH9tJot6iherDl/0naXY4NY/ajaOXUgcM2QbQds7FY6sxJW+2sJnMjJntVEKwRE4HE
EgoqdAMsh4wUUS6McF8IsemtcT2ChKDqygKfHORHRMjcKc55SFpjmyltX1biMVTh2uqTVaLIxbDZ
y8EK0FWc2FOyoN6sohGTqb3wXYoEkgJNFRx7YnU2WGY2iixSd9iYCtN6/9bS9bfziyCBVUAd6Sk/
CZINEM284m3KQFcr82ip32xizOV9cPhJK31Vs3+fvFyncyHLxlsnDqZs82KEzI4gow2wC80AAX1V
jvsiQ4HwjHVlV6vJhC06kbbFPyhJzwV/HSWC1ng8YTUBsO5JC+ylDwPIBoriMgPNqd45KDw8hcFC
wcTh68dQjXJ645oc3k2Z45Pteseyimal5N3wsTfXtwiTwhQ8iu6TqV0THCLzPlsgfYRSIlnMHlCc
epBe4cPydW0xWHQBscUf2/kNrgmEKRgkBxPSYmu/dpDGcvviyYWOwDvzh2JESRetdtVl9Aga6NAV
FK9iGPDyWxikrIPt4Z7Z4s03/WeucyyTBI/i8rmXHFARRpsmXfnhraK7d6NLxPy3pdokLp+bjEW8
4eb18lLhY5/Zk0buoyRgX2dDB/AJm3hG2B1qA/Qm70fEuIaghrHWnBOw+7Y6xPxvTe4GdxfZN6pN
eN/lCF8IJpYJ+8Y41d2Z1H5o4PEzd8phZg6CFIBP7MyR9K+q87ZF9sgZBLGnhSflX1Bzii0RQyPC
Sg6/CQPTjvMkIF40Tb1EYbbRmsCSkbxYOILCLGrpsbFpwbQh0Xzs3PAnKtonz5SrHs6zdO1tRHy7
9/IdNESvW1t6tZZDzwP5jtvcgSvVYEq16vtUEmT8N2mHtC/PhTjq8bM23hyzXEUgCZgb1BaPYcrc
j60UA3YbKApRvyjoRoziX+2aH0UMAUMnxJqIcDaq0NJTWBlABwpj7TB3qXx2YPRYmjE/VWLaNqX7
bWgkAnDLimo5agfDORRxs1Llc42yAZQECK896O+4Hp5SXSz9uRgUK/DcB/LXa8rsjQTxZRjpwVXm
KgkTXs4IPo+iv/MnNMLEQ00fbQ2Z7JIF2LIERZn0Hm0BqalM0m1i7VTwDPBlocyv0WMchWnwTbP8
aRM7m77VkG69fdCPmN+sd2YLK4XtwKO0YqWJBTyoidFLtE9tApoqbxWuw5jJuCU/bRrUTTqyJdMi
QMegYl9YahEwWCgN4yXvtKNjlNh3SCM58nkEvxyjcWc45MbqJ6bpiRh0BQ4kIGN4a8kfW4akMg2e
BzboIG+GKPOYr6b6bBtvjdM9D+Le9uI1SsJj48e3MjxJjYDcjOJgsGvpHDYdNFB4ht5DFHMwTz1E
jk9CXxHiNBRcHT7cOqyeVGct2Mz97E7VIeRlR0U61LX5MInA5P200/kXJ8U1TvzPER3zzQExVVQZ
I/oIV3l7yJzqImDVpPmxwcCWWvlqisJXL8BoAwpznUOkcc9CsBFHRqueJTMGIsne0Xk1Q6yym9qq
5ueqgzVhRru4jdfMoV/LMCFLMVqMuH24WV3aHgI8ttshwkonWKNAs2iOv17g5Us9zf/GGULj+AQL
Bp9WgkUzfy3rQAsUbNGv0RKHT73EYKKFEt1pUBoaIktK/KPeE3/Khe2fs/k/IstkY4LVYapKJZ5V
Rt0P22I8aaWt/562QfiRF7E+J4TQVThtdkwy4rXUMaNXExFBfbR5+0vZfWBwNHCl+yAXsbVVhbXG
XItEqtdiN2F/diErte3FB2DV5LcsFpANIHw7n6P8x46iJ8er4faQJ0CORy1JCxxW/CYTS61qggJJ
eerTXTttw1ruIsTrhEd4V8PK1L1hWZOqKKbxqLAbeGHIdBUoJypp0qO1t9q0lJW3mMCGSQck5TBw
UtQHzzB2LgWQ5pbH0oGGEEmm+B6ddpuYlEVuvHBDb92jL2aG8V0xI1+IjEo7jKtXW4wvETJH5LrX
hKZPpv255K0d2SYU6dkyyzgO2WuT8r6OAelbVhBVmM19+2AEED2jjc8GCKu5W5BVXFByBoScIMZM
wy9VMA43CJNWSfRbV8jB5rSKsaGVfbkbJRB4gzXBsL9y7cuZByUYM02itFD/CEFR//GoUa+of6oH
fJxgbRveKsvdjdY9YYIZW1dtSp6DjBvJM5Er5/hFviQC/1T7IIZwa9O5uczyYg/jA/UUaMABsaN8
s2do0ARRmm1FJqJVAPwv9u9F5HwF9JADKxmWTUHGwsQFNVRX37BewgogHH+u8JOH5PuaBhoJ5p04
w10saMamSu+VIlpx8F1tKbzwEJFc6PzwWbOmRWZ8Os05ya4zEEKN1L4yXdswAtL8xaEWSGpjo7Rf
pf4Ck1FXfyETTzGl7wETJK++mNCqsnsLdmT0Z1usAsZKHH1A4RezDDv80pREHsEp1eANK7iz2MQO
7Jey35D2sclOptO6ACeCi6z1pSrCReLIE04EIseZv2VUglbguh8yIDFfFkQ5IEhVOKO0GVGnUwWH
1hxW3YQhgnGVsw6QsggwFfpnV+aHYSBvKkCu+cVBGeVKhLBgLH4nGKC7jc3IPD1p5U+k+O4Rj+Mi
eKrR6RYNUnieZ8+lY/YL6ApZ8FzgvR8O1nBUbHAUIANjwrOTUsSZv2L2ebhGv9HFbwOsC5ELjxQ2
IXXoQKcE8ywI2xZ9Uk1TJ7LmNE7mdqya/YxBoIdF42WAUZOmgREcYe0fY3mcGHkaJrv0ziZfPkr/
2CgOCOXXTSkWh63uMO7reULL4GY2VyP+sHX2f2Aar+TvIN/1mniKtqzzEXfiuAqYIvjMCNI3fWC9
hsQ3W7xU011ScQPRgVewRShcCdBP6a+W/PYB2Wrc8BvT6RDUC/IxDFWseGNoYIomxobtImCkieAA
bqKZIUEszJCvbRoSDmHrA/H3KlH0+V9lyHnEP1FDTaiN8mDJYtkoLAXXbrx20aY0t0GNSf49NliS
t5pabp2UrBkgQvctlx8xgDBBJtUHTTRUEUsWPlzvZx7KM/5sw0vt8fezc+t8EFQK4fOS4ccjpeMe
CyLi0jmLGDBBKbXN7WOK9KrzmJFiC5P3Knr3WX7SEslzYPnWCltPRQKjBqDGYIzQblgytlQzqdUy
fpTdb2q1cIPyfZhFbPvSyGsviQ4aaLi2xmesKGc1aBseLZHyD174pguGtKCZmVT6rbOrRnOdjppk
C6j1cOv4n2RI0hT6b5YjY6A5a3bKgsPoddLjcWmFjIboCBzvH9Dp7TgRIvfQh8dx6XIuD0nE1bux
xmmlA/03BKl+g0MSTE5BsrygdBlcZ9HOlSK9ORXewUpG9iukWxiJ28SbG1cf7wQCKxdcj4ZWVMF7
OnE1e3F7kxJQBB8OsPLOYjpFXJGziaS4eahmhJ9xbb3nTqdSVm2yqSFT6NA3oHNmSDcs9gB6WaxD
6nPr1LbPimHIxPCmxflkwePcc3OT3jtKkOTWLVWg6rWtL6+JOo1kxuaVP0pqC1YyvNit9uLI7GDx
NfX8UeUsc4GBiLsN+VNeXMCYUv5NTN9dL1jWxIYcIBAW+X+ssl2fYeJAMRyMHZ/ukw2u2HcznHfU
wrx9DFxqP8ebFZJD1NBLgCI7gdr6zcak9rExnSv51jA2rbU7jSg8HWzvpQ3zPQCC+FcVv3rH2sNm
L2OMcpZ57qBwFNojlBk6aZpvqjzdayju3GxrMp+YRP58rteaX6Vm6xBR7iYujSl6bdBbQ9xkZCK2
SYmTawSnibzbM0cwGQZpFij2j6k7tzjrfDablDClTzJgVFQqnjF3pWpQ4MafZfCAgypJmt2Y0eFP
6TKbwP/Ybx32p4QJp9FeNBa4Yita6OOIm/orat8xmz9ZrJWrrN/UpZieA3bmj68jzYUXHdeEcxoL
l9rZ2ZTF+O47bDw0c9x8IV78CIkPlxaUcN44Azia5rfAI+XeEN33MImSW5QFOOi9af0SgOv3Vj7V
fo1+XVU5PwWmvhI3ZZosI+4QxYMX4WdpcMA08Vc7Pfrh2+XtzoExO5IFOYSTbLHRw2BZzHunhqPB
XkVzPDRWv2jgDXtudQ6y5isgtmPgwgug6s3TJj19MZGCmujPtO8zfa8+Vg6bNvFEafH0lYKq9qiM
uaVdh8WdqqKLAvaFYquGgv1R5blqnVMemru6Iw5H+KBjIXxYqi0Do+3UfqTVnRiwz1ArPEwxQRby
qj7uhGDV1CebAnVscYO3zd0I0iNETuSbn0SIk0jT91Cb1powXkqSPUOYr2QHXpENHHpcrIkorb3G
X2Oe2pADYqKVLUzc0bl+cupbTKnTVW9pdbMbCpi50AAeF8XWJrDV3rYpAuMe+Oy0TkofE1qGq6Xc
ktmEbFZygD/PeKocgXYexrZ824l5Ur3OjcRkK0T1kuqtsR2UXO5O4e59km6t/6W3I5EWHehWhBRK
1gjaUkbEM0kyBBn7QxR4Ogzn1iMe1APIXcLv41udbezodUjCtaoZwDvFqy6I1xkv83g6j3ceKBjt
Wc4OjVGdNfmdG+9o6NzR3q1jxWFMMRvm+lqprxQtO8p7ZIfk4CXeKVfuUdD1SMRpm2ekD9qlxj45
F2iCFj8q3AvQ0DYuNssmupnTvw4bbkF+E9j9rpCrmOpRi577zgAKIXbScn+IE4BmmRY1YaDYbi6D
yUKEzNzak79w62PMozFaHMCMZLJxBe+pddNFFH5UEhiRBnqKyPsUIvxhNOolm2nn3AzC6PSTmReX
fU5Tj3hLqmrRcYloxBVa0PLc8CaZzcT7A3+IYMGFUzdnDe5RHjyC6M3q4kWNY9l3vjwGPELx57Jv
URhsCvpFSiR8CtxCWEgqOqer3X8aYBPCdDySVXrCrIubQHL7OM+Z4hSiVvFACKQB2xFq+ND3DmP9
gKZWZPSnFfSpwttZfnfs0zlilrNWT38BE7WW+KrDEHGbnKtGn5+DfnamCBah379E9Lipdu5MoCjo
rAyy4vonkje2ej+5vBWGxgwmgbbK3whRtLG0MDgCLk6ikEkKe3dXg88z2eMbJEJqKFZYMHhgt03V
2CDdxN2ElLnw5uA2YWnkKmBpfh8xX7bulSzOGnF8VHgmyxTIxXOBoGMPXxkxuWx6yRBxybFJ/YPN
sxS/76W6W7LdjDFwBxzNNQidKtAP44yYtuNLE5L8Zl5Sdu0dMJTne8uArrPRWFIAUMhloGSxX6D5
VOOaFa8knvFM5D96ykAUp+acKLDj34pVAt4gtlGm4MGl39OczJ89+fQ3y5ktg6+gVl9d9R02vz5Y
GYla7gTdXbkJZ2vgrwv8llUSsPbgazJvM/UavKdVLtEPfhNH7FtzG+s0BxgbBkcRYotP/sRUILOv
1kATR5I/8winROJWBxUNhbcyotliA/9+ctlaQVw1v042jOSp/Y14DXOQoDWdSvonk4+RhWYhPn+v
uRg6Ua2NK0+iRJMy77lxkBC5XO+vg90zUUtZbbibPYPhWQuCRVSxNGOQS90ZD07110njpZ0irLQB
ZZmS23Z+WJpH6q/ZpZmMs8XKSqjoWGx3IvHQo86q7NVnNKLaeZoLSarHMWUHV7fNz8oykAemdUNA
NQSi3BHtahtEw1i1q4FL1p59KxEGAtig2PlLfxd3jzLylgpR0xv7pRS/Pdnx3HuZxqsqX2oD0Tgm
d4iszNR7HWUnBQ3cZBbcsiGvSR7KuKbNOcLGDlKb0HHLtqRBrd1qOEb692iRw9WfhXEaPR/jg4lw
5j0F8awdZv/iCX09048mtAcQ15NDCe8xK8WKRRK+FdRnGvLNmQCazQ6XElmlMN4b68eGDWrwgKYa
qYi78AZSybzmZfzW4E4b+gyS1nCsQ3bM0s+nBODxG5wFVjRFIjybfX2yh9uLSR84eWfgjN7WrCvG
finaLZVSrf1zAhagYqwd22ejThYRZuWkosSwiCEFw2tN9mMiwKkK1htz57c0fT2/7xGhOnGos8LP
VPx61At18K38lyqNV6VLi00li9VjYVtrzbsYFMa2xTJkMDjtnAXM2q1OkTWj1EiTVA6wv7OXf7Wj
uSwG8npvof7HtoJGwxAp2YJcgOn5ycU5oomIHEgOL3iTsXkRLYzqdzAN20a1H2G88k18svKWJ8+l
9W/GwGs8z6n6l8yaLGtimuRDn44FDnT2PzyVs1WJYB99eFPcHBYFO78mAv4AHMFub5Vkpqtes4EB
Qnhvhb8yWhdgNgCk9C9NzH3lo01hs2zTBnbZy2zYaFomKyCKuhEmBcKTb3D2s1ANHGtgs1QtOmNQ
Y7kZTVCTrHtou2N2yIZoHzLmSuuflG4jJ+/5WsBAyZNh1SZixWoHjjq8GuOmadnnhpOogtpj6C+e
lSxN0z97vb5PYsLLGINt7NAB1sxyHoNr8dYCgRK1N5FCLDFSvkNjC7yf+QcBywaK2PwhIKLXKLpp
sdai+teiaIfWaYXRM2sZguEtT06Dk6516e3s0MC8DhkCv5+Z418kvxpqPsYoTDGxvXRjYztAEp3d
2tSc+eTumnzdI8NAKZkLyJo7aErdJ5yjC894UwF5Qh36BQPbtHotMJiz5uFo4JzSPZw6lD5BGz+l
4Efyl44pvdPZy7qxll15B+mPM24fttdgqjc1lWyETON8qPpo68ucr+izoASaY+DA2q/ug+LDvWbl
myXzVeVtex8532yOhW5uUgeQ6PRpxYT+cXgK56wXz21Kx9vxiz1h3kgUB2cMHhCRHWXkyWYDc1Gz
zBEQ5iCCPYtSVuMIs996Lzn83Ch+LQNtM9otsly37dhB0QekhqK3JGcSyIITrfkdMeaWRIG9+hha
8QXLOgtCEbVxKBSSy9pUa+Tip4iPcowUjyn6nnVyJtw1FI7tkLMwZg6NDxuXq8jS3gbwbpGDa3Ke
6bTZEjSZgSpb+GxRhCKhTaTG2IAw/SbI4aVBEyN+WEiEOf+i/Q/ehs4iC6RwmyBtzwH66IgSR6jP
baugF+9i9+iNzxxImgUqtCvLbVkFW1FNBL8xDvGvFNrZ7NjS7O+FwsGIVcb39RdngA3PerbMTonl
WQthfnY9dFIMo1RGy1jhYzaImtPLy4G6wX825/Jiph+of47/MMSr2RA/7JOFrj9qSFAxe2NQzH06
atWNpJNLshFfcQG1k3FNTkKvtP/l+VeI9Sct2JbZNs+lL1+kmW/ijOSNFMuRMlonAa5+pp7pFGLN
YL+TCRpGPvQ6IZp7r8afyYKmQNyqPIuQyRMSj4mlPoYSLnA3x022rd1ncI3NdC09tRrreu+Ob0a3
iyP6DSxKmo1NiV1iJQyVgP3grnWZOmbehJDxLFy1OlxWLsqbHawd4bx4uc6DzY8fj4QOMO+bZwtC
Xh6xyrA/h9pnpV2GeluMPz4j1TFjheJZSy6MbTDukiPiQvFBnGk4aCM4xKa9zXs+JOufDw2bd98f
0qvJ/lkPKBG7ItDEJrPdKzp6q7zq43MNxpEoCCtLtw0lgwzOXdUuff2a4pXtOH3MdcVdqMFAbBr0
LdNZJin4lCRn4xlTN3ZoZZXY+mggagyPGWd9hTPWi/8kqK2UG86CjTV1Bs4fjLP23enOjXNurHYj
PDxkvr/k29x3/EMtekiMvtgxp+yd/LnyiPv3N8VlVVRsbWQZEoHUAEt6OwgsndoT6bktqbSbRYC4
GGoccS80rU8hC3r6+EvF4mrWNv3bMUOl0ogoo7Y/iaAimRYuhAdorr0F4sPzZsy3T+CNbIL57s1c
HKLILJA0UbKjwn4ykAhDbtmIF7TLrs14rcMLVoAN5/ZT1kogKdrBbAE59+5e6JfE4Hhkc6LJoqN6
/MkliGWgFML/9oKbhaTHCr2uxhEOfl+b2KdivgXKu9dKHh1cAY3OJsB5Pbn3TXQxA2SVYUqx/LWn
bcxSgc8rwbjfO5yfffIvHsTKm7kGIYE4WvAQ5JOnymWNnhiLXzXdZ4JnB7jP2IrsK/G6HTYkxkXc
iPB4MOiW9Vc3vqpI7LKaaWM1bjJEa52fkm8ihBeqFLt1EBMQbcvLfMG6753+ysxLgEZPwxqPI/BP
GoWK0BVa3VPvd9e0vcfSXQle96Z/LXPxZALDl1TsifvjdA3/IOvQuITz8d5FW0OCy0iJhpI38SC8
nXKBZzW+ZuzV5NZ0wl3QF6ca0cW24e3jOvRxNtWRQBlIF7r5N6lPH4pwP/wlOHsd5IEYl9Mg61MV
1Zu5jOiE+ySoNBIoaNb4EXr/yuYem9iOb+3sEehrXM7GkvDqquQhDL1nEMoLxUZZn8F8YLbLCD+1
w0UFACuPv63WYjsz08WED3d6dfyD7IgQ8wlapzB8RPIbi5yIPoX+WuIPKVBzpvJbaS9TejLwD/na
V2Gfhf4vNk9+f8xbQKOp9gJ2mzruvaJHZr0wAGK+SHEySXHn8R5NHcceZXp6dFxMCDvdfbUj1BgT
p3b52aMzmUDymFaTXf6I5NZEXCqLeu3GnwnOoM4x8IAcGaSRR9Q2VTSTs5u1cvaW/63kJ/6t1xKz
5Ih3wMTKaXtst1BXdtjsVL8L3QecSTZKzfS5XT0vN6D27aklI3Ignctq8ZL9vtFnIWdD923mMpTa
2YPQysbnAKd+hlTm95ew/VFoGime5IK6mI2CJGINC74K+GmJA6lOwBF/m+orVue097fS5h03AOHD
UcpxssL0aFgxSZbBX82A3ay7aRP+GiqIkOTAOJ51tmrH/CGfb1BnoEApyNpMGGH4301arPoU2GTG
kQrsIljbzRVilwezXEE6TaOT326MRN9ZtMI5Wk+t9SyOWWVkHzDAwPkOf9vymx7jiWO39798sc6t
F734Z8MQ87GKeBq4Zo7nkS8w6W+OFtxYZRSXFFwAVHSc3a+u6x4lk1BT2/ThY973FLIfTO8/89Ra
EjRGs38F6Shb8rTWsIurY8fi8ZoFc5QwstdwYhTLGiUi7i5DtgMhl0sAUcTbUutOgtTFW1b2p55E
lmvnkMcPZfraTeZS5saS4caGne4K5bmzs6VdlRsVt9s4A3bsvXccr1HyOhSPiF9YNX1X8baLHnGC
Ys6U0fVXjXomm8FG+miTZ1sVp+CaCMFzjhOCIs+p1foT8mZqvnhMwrqaVNW+np8KGv4SCd9siE4M
Y1+DginOluHsx8m6Z6z/NVvrr2E3uk0/E2rdR1sqqjLnOUD6qOS3oFXF8vUFdgD6jLtvsckLOvmE
AL7Dm85CrYrlqQkA70tED1LMwig49txjB0BIbuXCgjD2IVgLqwlnyQMHGKZtoXYlJqHIJP1HcaCC
cV3EeBIopoVgVxlPXKSuELdhZtsuJs11b74E2ZvRYIC6+q23ZBLJNXSAejc0mG+q97qdtSC5MJKz
5BEdsKv7GecdDgHiDEC7Nex87tVBMBB58pFb0lgqYX15yCb6yLjfRQqu2aqYxpA1ti67cZiDa7l3
N9t+WROe8RCMdbsm0OsScUxIbaq3wB6/c0eCynFolBJ8Egg6zus4j7mcv4TuY+i0BYP95dB/dhFn
Z2pcE/5bGsbahYfiNrtW2EtZ3woV/+v9Enx0/2KH2rmgJeL9SHWiOvBuCPL0uyGeW1uyRaQeW64X
itNmQqcDr4cPMD33WrAgXSj4eQMksBDYTBe+x6R0s8m4GDGzxG4gMNCflBEcanfAmjZvXAFxgoLk
Bc+d5b72UfM9gVWxuP3VBG3SxFLTB8cu0dfItweTQSvAbEyMbFa5Cf0xqMcQ3LTwX6WfNfR2LehO
WvPOJ7sVJpUavj857FT1pmx9IWy6TDwPjrsIaak4qoD8xeRFxsfoDN8DBkIFeN3xi6PzH0fnsd04
kgXRL8I58Als6b3oJFLa4IglCd77/Pq+6MXM9PT0VJUkAvkyXsQNl/YJSEVqNfyOvjx31t2JHgog
Bekc+iBDUd8Oro51ob8og/joXBhnzk1DCExGSs9bVEc+Ke6n9IEnYoQQyW0cSOBGh0rBZxTAQMNk
3dYA7NaV/PW1hTtsfELU1B5Yoba0E9715H4lER+WT8Vv5+1J7OYc5R1CfpTDJKHSa0lGYu6bRDOn
dJTbsEo4WCzqiKz7gNVZhCsqQUN+G5ciQJakvMgKjNvsPNaa5O1S7Vt3WXK00y8/69MEVIPxzEJs
7H2v/ZjYldN2wsX1zkm3dETsbK6mp4b7TmazZ+KPN2VAimCbqpDVNMIu43O0MBEWAD9vKd8P9OpF
FFzxCS1HgsYFit7gPD1LWwYYwYXDOVWfdNor2k6A5MCXXD3r4lhl1kLPTqPFu91EQBua98ZJyOfp
eB+uZD+2FWbOgMuF5DqTppc8fleqZ8EYX073rXFbaI8xHRaJWW2wjK30khIGyd28ssCnsLulzFc7
qPW1lWyHcgeNe9gC3Q3VmokNhlDU7DEHbRQIHsAb+pfT43fw4F3iwylunfPRtzrrG/OVyksOnCxC
JfBqdemjKSq4eADfp/Fnb9OdwjyKaCXUvcExSonfjKLKY4wEM4kfbl+tsso8eMQwaHRRoltQYAeL
lwbzA5E0VyPgyiu+lX8OB4LBNRG/MxH0dUdoipOQPV/1OcKZ0QPqvGBgSxOtH5zSEj+8IPrJ3Xvb
ZX9196016AUAtRkcn3aBIxOHbhvDE538ZsYs4fGIerbKq1L97gEAhaaKAwN4BRlGUQe7GKW4muZu
/ybJ83b5VEHhUiaJdgCokfBkR+Z+UEHNY7QZu2GXwpVySwjuUYFA/tX6bLK6fI81nN5sG0uHsRbJ
72AS+mXzqbmYtxPqmpWlAhdqVP4SAXLBWDuoTXYGyXZvjXybsMjaDTtDBPJojyrN7QRZazOMSEUD
fCLjpQbDpsLlbnFN52uDqtWh3aNjamwVSAUs9T4+jfr/T3lsVZsxqy55Hp9KEh8uT0iPYj8U9bYm
g5c9c1Ft+lRZ6dorSB9V+/RymtBGLLRUrrBG//EjJMap3aq8JDhV7Axq3IcW7FkiCvdO61gS7yjE
gIJvLDo2eSM7/KTA/0sjYXCxdRzpBIbdxLlHAvNpWkjAPwWRerHL+O8jCExFdKvAhdvgwCV9x5um
qNtYZheLpy9zHwouXr0hNOv3G/oJ6IkKUVmJpfSCmoPyoGl4FKYhJeTUUhNJpdgqCLqFhWTQsmcq
o63qn8IIbWib6hj6MBkTMNCNggpevm3dXlWuqn9P3N+JK8yUvrTZiAVRuujrYl2V2cvGD9q6nwZw
ApsEk92/FRAuFf/dNX/U1gVH0nL1fHQmSVq5ClTaXvwIfol7YSvQxtElqxFHNXdbk/mJtEupnw2E
Ec8/c8OcMy7ycQFSkqk3ao4OEXKxmrCIEIfU+MZvXI8PIIz4Z66o/tCUpofjyJUXEQlLb8RdEC/R
iDTcuBenuOk4O+1/CaNep3/qVbJsbA2A7qXlul70uArvJiOFAe3GUv5VPeO1pS7N+qXZTIFbr/zI
O+64PJeYskPjr4l/NYHxXnmI+JjwV7b8HfGZ6M3NAUVHg3EcA/QHCCGeCQADD3XTA1Lcyn8+lyW9
RwenPldedPez+p+2US4j4ju6Sy8IYz6JZD5d6dY3mbArXK2c3a5H3Kk8WOgXuUWdnzzY8FlN/LGd
xbtlZ2UfVbOpUOnbEQ8upwsXuNB0+MmRL7RYNXwKB2svsVEbiYm2mERHjajw3JbHUvCs2yzoUb5z
MTcgdWjJu3COybCSuLIzPJg27wH+PGm67e3JO7Ky0K9V1i/tQ+SUINgzj3bQFnxYAktLDfcBub6Q
mGH5mevvddAAXNapK+YQcP+oWAiTZOlElzY7WpKOqlfPnGgZ33LcRLhcKOdo221fAVLm7OyefcbA
Fr2npLPH1uIOyDht0D5PxQU9JV1x5MKV8K3rcFcX1j1SftLgTefIqG2XjPaXoqVLO/inTdYxvqOj
86soFFoEp4AkjnS4YuP9ZbHerLEVKHxqRxXMOjXAdnB1ontMNXA9zIJULnqNGSbk/vYcPcLYh7g9
ynzvs8OovVeJomqlKmm2GpzRLSu3ZbuveR50JOVg0xVsuMvNdK/XyFJNm0XbpGGe4a37pvZ41qiX
RnwNMDeF+LPR6By0PNv6TlMO8hzWh7OYdoGRcqpLGp3ae0DdhdIXq0FqrKKnUyY9DtpfJ9xFo3El
sPO1Fz8VzOK9eapIg49Mw23yrqdwTZH9uNkXcbeM+fPG4NOMAjllZFFBLjMJxhWc6RDYrMOI2QBf
jGlM9u+eRwSazrW/Nn465h8khKFmcG81zCpgi1hUYDmv9G3e3+gwzwHXEi1YCe88kHgzkofDV+AT
D66LkzcBVDIyv4SIbQZQwWbb/jI5n4zJSeChOxkTjiGeZxmmp0+t4nf8dPJ/GtKJuuuLva3+cxWs
WQSnFHYNkWCBf/CQ7agwJzj+kYaSqBqCBZGKDFVuqortOYjcnWsRIODqBKaYFmrgJROn6zuwmAfA
ADssLd3qNaQxL/CUS9G7VlHaJya376PhihmlDJ3dVyqwj3zwQ23Ed6ngsNHVrT4mxL6uXGDVSqHK
DZOQ8z52O58vL2KwbnII1bzsbI4pfDr++ElGaYPdBg/lqSXJrVqAWll/Sc5lPXtE3I9K895rnzp3
Fl/+6u6zY2cR7Ftx5N91964b68JaKFioIpBRNiggeKImTfJ5xMJbrlXvkRi3mA1diK3GxBKdaR+A
8H2W0qnLxcTcmFANLfcfXl1u0vaG/QWWgRnYWAKGLqcENffkMSHrLQLGmRj7YPzldU93UDH71LRe
+Us7hCAN+yp5YUmcqwpYW7gYJSa3KGC/dMpJ9DYQ2jLSIY02HHMV08j4DLlw2OaLmwKLfT6icu+5
HplB2tedY4XjzIj+ej5PFJJEeXVwzE2FIDK2+GPDbZi+19mE+oc54slFSUWGJADa2CVBYzC8Pq1n
0SEazA+P91KUEQxgGeZkBDGflf+yu78yHNZFcalLyhttD0nB25U0TEacRzovzviRQQwYiENP45Ew
mQKiuw8htAwfvHVSJreQ2yVChEuHsIUplTbvJn2hIM5TlQEHjT/9oy9zTPQpNb+qbIy37s4KkOtt
gXsI2wRUBTokuSzMPeVDlEenv5sm5aGdv1CsDzeFgfIRONmSUuR/FoaYITM+3AY9wgcFQEK1zaqZ
aOAFQK8aQUZplsAiP84UdHbBknZAM9e8gHRFMSvUq2VeYPkt7WGf6vTs8IKK0EhaClKcU5GTj7V+
DIPok4CywCXHPPYAvjMDQwgXyU2DX6ckzM9M2khYc8WXEr/cqEKTCPZ18laniAIKVTFMUfpO965x
c2gVbsfanJjxomdvHr1F8TUYoRu/MKERj6Oth1eCUd8Ey/eueK+Z3dSYuQa/iWWwy+M+4X7HFWXZ
GEQIjRHf4yk1eNAnzx9GH1cNFhWsKb38MadDtMo2kWPzHIGgMn9tg8LSkjWTUdXUlMuZL3jNWS45
Cgx0wO2arluTpJgbCaew7wTsrv/C5JKnxV5NLXrR5F4w9SlkV3DVpZxzUmmuKm2vKUvVGEWGLkzD
pb4Ljzw4YZ9/Da722Y8wdiXqKoQmE5tjuKDUfG7kh8R9GvIY4bDt8W37BFCMfsD19tG0ZK15OZvG
wRx2GH4V8t7hPq+pp/fWTd8uhEHLe7AKqq+of8X6d5V9NOi0jhMhxEgS4Fgu4R2H1rXRBeOwOu+U
VTN8+qM2w5yLjremBSckXWipuwDVJveO2XgAIqBrn4YXY7jgG1Ufar5fDX5abswuF7arx4dEb56+
uUao1nh91fTglljXGfUbfEa5cw9APRsjsybfM+HFayvf8zlXQLMkxibPb6n+YeMLCc+Tx1NVmZrx
hOEqwAeQhyzGBbMLliE6NyFKYEumnwIx1zbJw4qlxfou4mBoTGYRfGrO9Lc0EnUA3kFWFtzSA+SY
WKrvvcNuk3VtD3YhwqAydohq1VuMVcLRd2wDFmX8h1/fp+iSa98ia7aEbyCsaPMS7kZlI8HwP6X1
TTWabUkNVpHvTO09wiooDnRBq8kGUGmR0z5t/rX1SUlukXj3WHeYDa05UJXTlEHS4K3IU513T0qc
+RPJBZQ3kNZ7o/hNkeb5aPT2v6jeNQRtwq3qqosGUIvOsVVzt2O4q8ddQFIb8dAdd/1EN+DgSo2D
xWgextcRtDDby3rcuOKr1S5F/4tMZHX7evzNsrsXbYTPXnQ8Cf09ABNtrOCRzUzcUtT9kVmCMeED
HlRnuXrtih9Ne1ak2hOuT7ECYAeDpjlRvcxryss/3g1YllK4QiGGHwPuZf8nCx4g4cxGHIQBvsap
oMdqLyM9a23y53GcCe80sWGru4zf7XYVmPfMe6+bo2/eY+roSP6DUJrGQ0r0Nplys6o3s2FjCM6N
DURDYKzn0+6kd2GR0cepPVkYcWfE5Sdu9UUbH7zkT1iPPGf7xSoL1LunVYx93wYYoV47JsZxypT7
2qvzn8nUBg5yjOUuUwEE4tydJxzzirZ3xGYkxRrJLyXgDTTNR39gP4rmzZTtrHap+EBcirOn5JMF
n6GuN5k5LMxyV+BX6Nh8DAy9NqkBH+BOjJm14JFsAjbn7rUVWFtYx0Yhh5UDMfGbH6IouGErLNXh
kZF2yD5Se92UV8IpM93AKY21y5PKYux+FfFJbTBx099Enuzww6Z3JOGWrCPMPSgaRvPmAeSjU6KX
sDEsiA1qyjOQJxJkc4/Aoj1Z17EOSzZqBtIDxr4INlAvjY0df7MOKNx8hV16qr8moOWFgKk1dis8
NbCcQ4QuDGeavJjVSHrkQ5+IGeajCbhD8NUbzA1olhPDoYKUxbNR9+Tm+eEVLp4tSCw2hcqs6Srj
ZPRk+ugHSjp607iDBIa2zNVdizSkoe/G9oRfp0YnZBthqltHcp6AOUfPWeGRbr07tCcLU1DONcbT
UGXOiKku613SPhhWueUaLmgkCg7ZKzOmCxhjQHsqTFeHUCOtrtD8dvPx5jWjAtqA9mjYHSNjTVuM
7Jt3JccbXPn52L8CSsZH+aaSsM3aex39wKfxQqxjIUCLBGYsKkJtIU1vbW/EGct+NCaI8MbvHBjq
TNZfKJXE2BiwcfsksJImPEPC38MoOwP+N9McOksxk1hyX/Oz5veLcv0Ys7dOsqumTvtIxDH/UA7W
QwTNTnrZOhEfJmp54/4bxw0BNlP9ijTv00A3MxuLD3I/04wfx/n2OpOqKi44+IVt1yXyeU+7dYu5
Mi7JNWs6zBUGTtfcOJJxsCSU735LPM7RlBvS2CqPcIbt6lr15h77/CIH9FpPvWBQByoENs19Tb0j
FT3SHKvL2rY3mocdLo1XMTB71/lEtVt4rsLh6DGAIUVazWQM8WfVWFLFhQ79IbQj5r40OWQmIP/V
1EQsDX5IIj7kzbiWKn+vrRalXW861hMuGo2XFQsT/R/HktIDxk82YciMYqerSH3F7Svjaphbezfb
jcoyisdDKTi4Sjxr76LFgaleXFsjPhmj/a91rSeVlu7ZV+F72nQoa7rq7IuKIDhNdcG0I19Uhrqy
EB1lExwwtEKiMcAkBcehn05Lwz2MuD5KQceEzkuAPFBU5Qvd6eZ1Kxd1WC06xvKheVRQi9r+0CBY
h0dPmOhUEX21JFKMZcEo5kWf0v4MsR0HfCr6c5b+Sv1H1a5BSrnHSsE5amHW7RDVcS+TQMQ8XiJ2
exix7Z1Dp1Zd732dvhv0QJV3kr9L/W1j/uSwUJOIq4vtXaUhz+2QsoDG7r608DDyolb87zKPNrb5
wePLhSWdLuVezmBmNxGW1nJmox/3hYQ5Fq5cnLPFxLFrkKCGEj/IqMydACaWmW1wv+xE5K1asGtx
hSEvvwyKtVVqXsMFblZjq3gcS8OHoHJYa7+L4c+IfvR+X7X9XAh1bZX+OjD/cizrElKj0/5FaUH+
AHo7Ok1vnjMcTCxgn7HSMFI7c0M7s38hi/GetlxXOZ8s52GRF4geXQPlkkVWDqjNzb50dUnlkZFz
JipcsTG0OeV+dD4tFSgQsig6eeRDg1VosIVOpVcpCz06ZFeR9RWDUke0jTEuS+K3iX4qJiMYQ0ni
HBTgZ+ltkE8ZfGq4hW1rzf2L2/TdqrEHPxTtldtP3l9RcHBxgdGxIfODyw3Gs1kBQm84UPexgEWi
ggVwKtiFY77JzT+w4sC7J4wFJX0KxCOubb6lH7hbkhgNNlnJQ055QHK1qVCbgD2O3BdQ4yzghVhu
gUElT+JgR5CRxKcClqNw9fJ0k2GC6rlu1/RKVAbfHTBpKed/jGwSYMaIGLJ9fMOjEvD6e++0Hs49
Cyaf5fLGc759pyIRcC2Qbt2PSfwJrHNFrgP7kek5iyrlUYmhj1dXElYL8k8z0h0KKcZI4PAaBpqr
8ftSk6MQhiYNj7zG6qLSZqTJoVSzWSccUJHyUUuHJirJQbbx/K+QsJrUCAegqUJA7rng+9pZa87D
8D3w1Wu44Fx6z3Crzm3sJo6fHhVrwC4UrHwqGBN8Aw5RXMc+GLp9CZwvDfglm65ThzoU+enJcrk1
5VZ2Dq2CNm0a2hnphMNNNoP35ATgy+ko7MtzEdhzzDyadyM3qlpfQt/JYd9Z545YOhKFdiKPi/Np
JxmDIBrNu15n/wgIAMiRkiwj9TLYS9Aerfelym+LBDjmmDWQp3WOxU8z+l2NQ2qkrChF9Si7fj7G
Bz/H3cuOpTEOtfpKHf7Za6+dO12sTEsSPtdIq2XELKqlloHz96D8VayKIq5vpkrB5djtlZLVo/7r
1Nho+AwT5161iGINhaU6C03cIwsTRpvpvIJRW7IXWPmV+z4UxrrEn6Gz+8QusYDRMUXU+PPNRczM
bX1zlq4LHiy/IhaJH9qgScxcBTnfcof9m4JmI5Y6WyHw/DXPsuQ3ofdALwGk1+8mBVc21GiQ7pY8
DpF7pt4H6D1rf2OpRgRveCkU1C+lnLbgH0XasG55iuFbJN6qA7evjv8SwjiCvFDt6PTmHTRQCpH3
2af/tBxcD6g8jIHcRjVRoMdZy8L8MHBsK/5r0HGIBuVNYQOe1uG+Yq/mWnKnQ2RkVbsdcmwjrrmd
lllUiDGxtfMaWVTq30q7p6hy1tufNWct7X/w4Sb711vdEdvFZ02E3IVYZnLxafHoBBOtRAuhwWir
uMQQwBAlBh8hibddY61KGPYS0lFQkCojmhrYoFhwr5nwR0qAAbm+YPvr0EfUJdeSd/00LAf2j60W
eFZvevVlcS7XFGRa449HK2I5vIvQhUsGbEHpidpwm23PsuaTRIOEOkyPxrB3WYWbAc4KA8CgxLpY
3idMUWVcisxbpdxUdXFzdHdqsF6l6j8I3XOV964b7whWz7DHzXAxWx314wPG/uI3qPdipKsF9Fwo
tjmlSQZD8ggV1x2gHtfnKPsyW+NgT3WE9COF/aZNjoHCe9Qh5P2IwrPgWtikAGC4PTX/QuoCOBGo
kJpoPrO+feF1G4gKjM2fY7y32GOkex+JmMQuyxbAanluLHXwuBEiDk0cCxg1LOHTFIjdeyX3TvT0
wB+bO16MUbmv6iN/EQcUmPGaWvoVbeFI1NSXaczAoKMkdai5h0xqycegASTI7aWf3Q2MXCZra635
CcpsYbREyBQKImEVSlYRLuvTAF4zl/NxwDfQfjWo64xvVUZ6KdyEJeGxf3X5tJGFdVR3q+LKOvlG
RrpBfu2wYnKkJTg8Kf6zpZU1oRzR9oHvdBXLJrQFPV17wbDD0ky/Qb5ygai0/Z/GwjJEhCp7DD+D
2Etl2Ey5upIRBt8rut7Nh8Ug6H8GKU2CIMIiS44PjoFAHwEqtY7YVEsusw5TI4zL0dw1cuJkuWvN
LpfUwawBFGDiBHCdfGhUCSqrOH15Md9lbgK1xH+Co1EFnhill4TZOorZGcH7a7CCGfJLHwZk/Ikt
lW4dbquxycde/XSREwf9bNFkVeOqTEGaJSAzVfz4/EM42/aBly+APFNlTTRKKzdOwX0odBGDMyBE
81ILMcnm7iavw4XFsSZJydfiohp3Wytm+pjNUgLZNVlf4AkLC2kI7Xneaz3+6EuaRrw3ubfdNSZ1
k2e7ELi4x1MvIdYHZMQBUZOFyTLIKeqw8iCFEBGeWwSoexKSSvDK2UBk2VUQ5PSZ+J1s1YYXrWh3
KvAXvXZIIAfLlmaBjN2tz69ZNMmy59LVsCkQdbxM+O8hdBsdoz9S+M4b6MPTn55DGgbfV1hMJgbq
nVsydtWqt9ZOsqFstw0daHTiWo7XJOXzNvKTUp7FSLr3lDnvurj7xkL4ay2/onRgzUoRmdRNlFPq
HY5MzAX0cDRiReXalj+anv+M8aChSnW+u2zwcscQ18ii89LSjO4gciLDrExoEj+NbMe1YVx5ATI+
ZjqLlbPLxt3jAU9gDKtCnkZqALjHfKieekiRZrpC2zGrsH2+1AjxQfbq1Xe+3tRnUAJwac7dqD7H
9BCo8l8wPjt/uMaw50PyQMlFSeSuDgGhdtE+5PNb0J1XkBLh60ZyYQuYrum37npBn9SPxsJIMhpF
Wfom+IIGRCULSkRUcC3mvVLw3HKUkA9n24UoB/RtMnacE8Dx6rN23piF0FMeOAfnIfgs03AXIcvI
RL4EHAjUyMH/rJV2GcIKUYszPVpBdK5ieibbk1peLGPf4QjqTip+VQ9VvQu5YQplTgc21/OFMl2b
EmkfE918iwqEWFzVPi083NVEudI8rG9j2//z6uzL1v4hGzc6SmFR4+MJcYeZnLiYA1izFyylSlbl
xXFMVzVkFy+GVoZ5fcCzbBnJKdA/aUwY/JWkXtbftTFma9J1QXFyuM2HxlmpTmUHM5/Fx2QXvjQT
J4JP91SNU56G8epW5ToNqZPzf4bxEhvqLmnDt0xBMC3BZK0qcrhenKEa87qk8nMfTB6vYNP6x2xa
HLj0Qu+UbhfiI8jxnRGgrB5EcjMyjI7Lz6FZEF4VFr1DAGaSNwvtuFiZ9VEJ8ROH49khQ945xrnu
uVSTjPHqtQ8Y2PKR50rSEv3RqVgyb0Zni8Yk5BbUyfQrqzoVilNGR6CFvZfoxgwnnMsqb4R1xkVZ
dO8B30eFwXgo5DYpdrl2xE+sy2M5HnKGCx3bSJrAZhHURy6DEDpcxHZXQ4qo8k97+AWUMZJJ8NDP
kvLYZK/ctDBSgMgy1ScQmaI8Veo+poBZPuAChexGeQ0xCIwLI7+W6S9KrJ1sdMqGy4+yR9jk5Wfs
uu5WQkW22QoB2l6q3HSKBiLoW+V18wYnVuXhYmlZU7wF5c7p/7V+c1CSZIejfd5kN/DBhB5WlUvR
Rd8tmlr9is34FmbXYoD26/ZUZFGjyputtmkU4lNs96xajHvt/Pa8yTJvILhdMZgoXONZ8kbujp6j
hcy+ZXxxqqtWYcOHwDrKteuwRgPNZjXlunSde6GlK/TtfZWjf2A9dOm0UVOXZQ8ITweDHlYFhETC
NhMriDJnxDoEebofQOko9qF1C2z65rac8rO6bX1UGN9tx7pSMbChdntfRsw7IDsCpklKTFr3ZxS/
FclA5ebwM1DpvdPMPxqRdj0yfEyNZB/1tBXTZWyGC6NEVGJJ5tUTGp13EFtdgawmaLwagpNPHMjE
kZKm3MSrcAdQeRM1/JJDtx17rsegD9FAm/kwBGuYbKTEPn3dxjlZXqXWe/NQP9bSfAuDa97RWvov
Jj2BUYcFBBaXyeSKulo13IshzSo6p1/2LCcTuEozTvMXKQ/0fpPkjE20lLOT5jH1Te+aW6NgqsJJ
0FASqbXLvAMfbnMLsJa9ftPyveV5q5FfSMZcjjzbXHjCOiJ9w9Cr2A0my3Q8+zl9r3a5d4ps2dIM
qbGXzbm55/64CUX2coO7Y7drnCx5s+qNH9PAjybpWOxo2SyJjnh4HFn2egpwSN24eB3+wUFzdr5u
8ibOlsmI6beCP6Yp0FFfAfpFZ9HZRz5FUaHmQYbhLm7/Py78WAV344pcHlCfwYckwQVbHEv4tsCC
sKTgmhVvXDsZbOdh5R49Z++ZPGuBWKZYXHqwWgqri5xeVqPYVfKWgyEl5Q6qKOZbNaWSoJvT5o3E
1XY0DSVrRf+IydwGZYWSwRL3HOev2GeuP6nmlRGoCVAIHh7E9cRYpoQDsY2nFnKH/xkqR50OTOFi
JA8g6C8bBpJcBT7WnQYdc3t6hLrmDGdT9sfWwIKj+KsJAqBlp8DfDsi9XcMoNsVN8I3prGKp6zgY
/DlBp8465ThMW3KelaheDA7IWCrDs9oCl/JutJu8b5lLHspkwe92qnYrw0vhfcHexFsJEjQ7QavY
lOOA4E3JlkhXo6ftxuyli5qi1vRN8WhveVPcR20/QrxjfAxZXxUp3Z5FXJxdsQNhe6ogHXGt5+1C
+pz4y6LTnTlQNlTP9qNl1y/HdF3W32ZLUMLYewbiMp64kKCpyug44OAR+aaqoL1Of4sazBDLjud9
u90XMbQAOndFibAF6ZNnwsm3TMwiHxZe9W2DzzEQkPsQY8dRjY8FmC6/2Lv6KR8vVKXkardy+5Ue
v6SNXT9HD+cd6RknDZ9JwCsyYtCzERcEZjZZ7ANtmanqzFK1TVR+KCOJfewDefUTK+abnrPc6M4N
T310baqHxgIZAgJOH1zRMw+Nd3K7WuFdrX4kd6SOKKvaomPx6CO4zkLGa02NAJc/TPMzct4lrjQw
R+uwgwCfTrY95CXjKhA2ZPQ7Ik8RvJLK1dEOndch85AHw0rS9we/fJuSy8WEQ8p3IetlZ1DQL26Z
RwNu+iMFNspkqwP5tjhnUyxetYZJHBNQGB8r9VDHt8Y/W5T/mI+YcTGbtj7jVxVfLbAFAu0G81lG
ojwkAjfsvHrFFsCLQfjxasQAEJbRzjH+uhGSeGYv4/JembeeBkh48TkycsLECxN2pkAtbDj3PRYt
I2NVVhDiXNAP19AKj/KtOrA84aqNfM2Uo6r0adc4qLEhToTfSg67hKfASp+kmukVA23QLsruoWWL
QqRbkwbVAMPJwR1+vOCQgteMapIs5MXp/eIDJUjM4x8IJIU+VNU4O1ceG1zXo3etQ+TY4tvx5UIP
v1rzFqLj22snOBWwNJsBUiy3yJBcC0+bxwjkP9V2Qg39xeTBVemvNOeAsxxBLlnIiHpj+TVwG7Da
gRcR10gCAENFLP7uBCY9tW9Dd1czFmLpiIaGqM/v4rMUE6yQ8yhcGdS3+NFGevd0eOuCU8eexG6Z
urEvTj2RNXcHrO04A5WVYVxM62hxjVARlWvKpTRmL3P4Bog0yZF6kMHqxrg0ugTobmX+SnIkhOyZ
5R8k2ULvJ0YMrfq7i2MbfnEVsosMfmIc/55TcYcmRIqpbWQp0g+YD7oXQTvT5IU+VaqWOMiNrey8
5cBrRPj0HrIss1kYVIy5khqr1mMdGcxHcRgwacW3OH2UBknU4qmrb20J0w+LRXWAAn+l6RhR4a0C
3QESfADsGfKQ1/5BMmHADVBRBM2q4Y5IhR7rNsowZglORtuMt6SEXQzy1JLwHWdjwucriLcu2KGW
BIzjsJaF6s/msJuMSO8yQZhXZnSEcWe9Fcaj5mpOwIjjCD3b/fZ6QLs21e423/mI/ws6v01YI4c0
pWM88HFUxUxtzrgdejawPV4Gft76WVDL5xgqL0FeytNLsF6Td1pmTPtaPS7xzqXxvXSUlUUqJMDW
6jGh2LuCfZyK8adv7EWlf02uSJGg1HNnAvRV1yrIP4aG9ksJvzrvzwZcozospTIWd9zSbfsrBUgc
Qxlst1PDnXSeCTl0TW8ZknD/E/LXsyV2l7kY+SBap4JTrcZ6YwKMNLXvqCHyM326Svx6kc+n6h26
HIraDi6sQSDJkyCtwfgn8VsfvarmLtkb1NQ0UxvYG1fsNssS88vgfw/eh8jIe4A1M9n2wONJpkyK
fh/Gg0nytUOvz4lHC/BZVrAu1R7ML5BYtGOHV1J0zpx9rKwdraVWFMsJ3iDF+YeXke9cNz3+3EGh
OXGByTBGSPhc9muqahiDd+G+jMmoX5NgIT2oHvFMQO/0WbjiPW+If2JHlKgdHZfpgs/FoDxovz5m
+iVSsXfyMhOEwEx2wj5bkCT/y4rvMn53cd0KhyGehAHattv+FRpl7Vy26CcHYiApOguM7wneTKek
zcneKK8K33qNIpy2fFEo+ToVd/hwUq+a94T0R+bWeOAUN3ne0g+jejbFu2b86SF+GPQpny8stedW
rq7owKDSmczCsCPCwtPPhgM4r8gUpmGWez2IkQxlR95H+gJM8oianXBBYp3vYYIpzhkncjikc4th
3jUhnjCMucon1ezNWDBPjbOC3Q+pIEtD5hSbkjVyrj0cgk9m9sSl6wIJm8z6Db7T0IFlTe9TRhwU
W0Vd3RvKOEyHl3+2hL09QNQ08GxYAHrirSX6lYsa5pk3G3SCAWk/A6sGGzO5K5XYGImkL+4zA7qr
4hHRpvZUZ0PHhXQpKufPUfIQVeLsDHu7Re2zfgfv0+p4gHPoOdQDtYeAUJh90Jp/oBwSTM2J81YO
p7CguxnZLOJU4innPJ3XHtYNZXgK8Vl49a1QAMYWV8vbZV137+1fUcTLgg1C6VbrrOfzFpzNTnAp
f6OFmZ0C5/+uYzQe+701sOjuP8ZyBRy3aM9l8F0gHEDw7k3YvPR9RSh4iVOwjZxWE7ydi6tS73rL
X5L55VMwLwdtgxFsr9b7CEGd1O5sSk6TrlgD2Vqy2CdS+dYrPw6xcbXbhx4WX8jmu5r0MgRAy4pR
8s8y4B9/mj16GJpMgEQhMH2y06y2LvO+3ewUhdTemculCmonogcBZQ9j/ohQO1Vqc2SHw6Me152B
DL5tYWAy/NSHVmeeYddVnqP4LMBvpc6XMnxF7aNt72NnLDWTKZWG2IqNUIjSy9HjC4xOdo2+QDgo
FCvPP/mI2V7C2zNjuUo4o/wygkPrM0FeIdMlzU9o/cbDfzSdV3OjyhpFfxFVQBNfbUkoR1uW/EJ5
HIAm5/Dr7+JU3be5Ned6bBm6v7D32t9Jc2V8OVLE9fIYdN9pdhUKNpYOqAceA5dtCKqAZINibPKh
6RO2F/pXw0XQGxTLKjjMIYIusaqSgQ6eca3hztHWZY3Mvv1MeOcrl+UvpYVUnzWkgojhjWFecrEL
gRNzhnbTdWTVPDAh3oej57ZfpXErnWsgF4Nya/JHGt2D8T2C1adgWAPm0RvblN1T8pH7a60/m81X
6tybYO+o2EGIs22Opam+lBXusqREp6ABTT/iGgPs/G9qNgaeFdPQKDPQGYuB0GTEC2w+I7lvgQVb
QJCQrzgErvCCGtF3gvi64EO1HWiLl7Y+2ZhHUzr2jPtwiutXQ10WUJ6wyvr2gVlqlJB9zGyr+nCQ
+ftF5XWFuGjpW2jJVWN1hN1wLIrZWA8xFbS8z+zUHy8+IyHXPUQ5zFXKnAyYSVCCDQbHSEMMFSoj
b3ly/80Iz/GGKhmz7rgU/WYW3CL98vGr6HOiXKqTelyDXauIrm3ASXctxOSgXVoA78g1W2VBsou4
pxRmQWAFCS5KeUbKwd0VmrpJx4sUm4AlJ3zRjVVLKtCTkHtD105REB1bq3ob3XxbtHJlBt1FYYTj
qm1CfauCeUlwCve0TGqzE018cxxqpJBvoFVnXSApekqGjo+2otJQEfvVrHGC/NIdJoffXNq+DeQr
KCQPDVZ/aGS2AooJp7FDgxvh6APJlSfpl9CJi621lZuI0zxzt8gNDWznpw3IUa9xy9Y9gr7S/hVq
cnFZr+AaSw6VNs9WMHaMBCcXqbuxRirnuT2LzejuIP+BBeqiOm4PdaY8qowpgONDCZ/2jhbug86+
TUr2a5Br2jkdkXLKUgW4aFuMx9P6RPglm4v64CjZTuAVz4Tzo6fKbJibNi1gTIPsWLSNR33wcRXk
M2NVAaNhq9ZRjOkyZHgTMdZwBZtS7TEqZxKGTlG9VWiqBMYYbV8V9mZ2NZawPiewjZ2Zbh3G6v1E
GEYwoTTwmTid64I6+T9fKnLIATRqiKgySGiwEcYQmpZH3zlSyoLnVE83GinS/cburiYcJiC/L5ye
0NF5eRDtCcYAqr3pKSw6Fh9w7FdF/IUQJVIfjrlT27eJXoFJ9yv77tl9J3USJQJyNC6mRRNcvSNI
eqKdexLT6Jk2oUw4qpQ8/zAJSAM0eLfRpLuKWMPG98aBu67BUCEszjZQYr2cWD92zmLCBGxkWJeF
+290zXVfNgenS3HOde8dRdxrZ5BV3tdnFRbHABKx7tCXFOHFVpmYBaTyBROUE2ZwvqZ7Xb82dECB
4clvGaoifG9OncJtTF42ykRDfEtGzi1TQhVEqobtRJusBQYM1LzrEW1uDudE10aaAZOyT2e2/DFG
Xi/AoH0ZDqw5jDkuojTJhTLAURUFg2R5ZZkVEQFeWF8DdcQw97zsyAXK5CSCEe54Y+B71FQmGVRF
riOvQApSbcqiZVI+AiRUltRJi7L/MsjotqmFR/13GP5YPNCvIXkxkEqmWz3C/FJum74jnKdkJ/4t
aYUR+i5S8ptaHFHVEkZm0nsMyDOZ7qvqwmr1pTQ7antWWPkbl6wA9JNq3x3RjZn/0Ln4DO45ZqWJ
AI2QPCtmH5w4r7lzp69dlDWNC4u/kH2JzfyxtfvXgtRG0nPr6L3CbENQ5iqMmaVwZkPvAXe3GcEv
jT0VaHPIbbo0ok5t+3XkQyeH9aUn2bf/QS+6ANSgDt8mWJqC7Y4Fouxo0tgxScf2yu3XQDnypuIX
WOFLPvR7VS8uJsobh8mx2heLjmYM5kzhn8Z5HOXeDHCzCPeWWflIAur1OL6qRY9c1GaRlTCz5psJ
6JttYWFJWPtQ4LLiNVXuVQ8lmSbHOSpYt/XyTVcQnaobzLz+tGt8Lw6eivoTIpZIuFuQNyxQPnql
JGI+bqhYH2U2oH5r2ODT3fGJk7tI8wfmD7RUXP81Np5S4u2gDlNpac/SubjUuHTcDaUFkeiNXGts
S4mwJ1ICeED/x8wOYfO7UjKnD046yDTBa0OCB959r4YRpzQAGQYikBEjahkKx21jnGt43HHFJ42g
1ijf2YnMDgs39qBHzSBUv8vwOc85giR0Ogsjvydp6BncSM1zUPpdR8Bxl1E0gRtVWPBZjEfK/k01
tlMeeK6wlnpM+my6nVMsJ6gKTB2QrHHhOS8KG85AGgzq6NaCK3Rf2mra8WMNAUZBSUL1qriRp80R
rAyestErqEhK4zMBui95FxLtQalJOEOE7YhADMSvJp95z3vbAZGQDRIT9MrNTPcnrikh+wEHNYgB
fNPd4C96tCgNo1CtPKcwMNLv1pYHHgWKlPHmIH3Rhmdk3dCewIpiTIUpEditKAaauS9/xGDwadeJ
F8/VcsiCvbtO8PRTycovPbjkhWFUdG4RAgAnvEbOVuaQZxOPOTzgWcrGe5wCDki/m3Fu119zyC0F
UC81YrZnIEWZTko8HLUASr7+7AkIArxCROE20v+S0Tp21DoKpB1A9uukUlbUMUty5FiAt9TOKoZf
wnbxhqchok2FKBsSKFMNDYf5aeoXK7kYWCuQwNv0WX/cD6S4hqe6ojowpkNuaBu/HffBQHBM4Sx1
41Km/2KLKS2cQXbpvc1NdTOJvHADBEhoCpP+6obBR+RTlYUaogz7Jaz9lyL9S8efhqBDHa+6Vg4L
q0Uf3c8siCW1pxRHK8Y0IMw3Az5V6n9n6VeRfdYMcRyep5jPr4XSNGYY1LiuMGvQhvLOaKdBHvFV
vzgMB6r40sEFwE7bK192cVUjLzW1VTK1bL43WW3zEHcLpAavBVqI1n23tH+y3gTWFl52j0RxDi3m
mEVr58d03ohOM7ZbHxgnVmr7UEfYamTSI6EdyMLpzq2z4RnlBsE+ybOhHdLhKRK4hwE1YXGT6qFg
pOnUa9KY0HWl54i8s0LsZbFPuASUB+boBP1r9d2Od5VaZp5C2HDDWcuq/jGg7CVSFOmWhcWCRtOc
eOapn5jzg+so5hlK+Enugc/bM6VPa/wNrbWU23Q4htG9dRkMMQCqlwbnoz90tMzs0Pp16r5HWPRt
ezn059g/kNmWsdScGvo2sqWp1OYRthN0nFiIW6iZ+faGmpD688yHbo0EvNheICdKcSu1E1G8yRae
gsOjUH7NDal5y9JdNZ6sbA3nw+/2MeSj/DFNx4IvUIW/OmMdZQSOwItA+ARrP8SQGIAUtr2pda2b
ZtcJbaFyQww/uDkXZotYN/ptGHAF9ScLaLdZFcPGRVGsqY+hOI4lxAnLXLoKi/GOqhY3nbBnS4vP
DjlB8TCx4oC7UfGrwM/G0Q8LySJ/m41faH8bxBunZrEqwIbpLvVmpXCSZRAQiNhWSgyuKx9VKD+0
AZNT5CiBO/TlaOKCjI51vOoue0EGOwl9nFOdeMisgi1/e4x7xlDTDDy2UMvHBDLwhOSMwDaSePQ8
RART7OFApKSICv2glg+7hjOPcPClnwNeYY4oQcymD5PFYCD7oTkZIeG4xbvhVHyAcqEjWtO5d4Wx
0qjQxNxioZm1BlqAAp4Z6o+hXwwjPAKkigZ9BWckjIxNoIF4v2E/WsR9uQiRVaqdvkpdCNuBQ1YV
CH5jGoiNBUzd3bLB/shNrngZ7w1pLKP6qfY3O3uroRG0SGUbCo+JU3dCKwvvpRwJRrGjRTbhUmDc
znKdKqeh0/CPY8WOj+mdZEZAvtTLTClzmNtFNLQKzhTSQb3OR1GoXX08x+CBfXmNXQzolFOucm8V
4C7+SiOqR5Rvqdw7yh0iXjsTH6JD0j6mDJ9O4a/66Ctvr5Z6FcMymGCYw7hk+tWPF138Fu5VlD9q
4WCMGo41wXkDb4bK+HgsDzOXNsSMzISmIVEKPYPmK+StzAbeazycFCSlWbsqiP4L5yxNFIvdQMMK
sHwIu4uGxWIqnU3J5rFnMC+ZbkmWPJH8JwQFGn0eSjTN+CeZberEwArUcXCJSV7L+hOpd+h9VjDS
W3krg6Mqzlm07chtoivrEujd/TLq00UL+LIGF12nf9Vw6WcKXayup1retXK6VlwWStAvGdktOpRn
FntZBWVPxp1asvTF8OQBi70FRf2b+DnSkXpJO8A9jZEqmj3uEScB22I5qLvJJqcU5UvPlpIzctHx
jDvlrXZtL7O21fiO2qAL1kmCAdCLTE+KLb0ZfFPqmFJ6iOdC+MeBPHfNoQ6Plf7PajY47hznnJKH
YU7gq4m3mhAVlvyTPSNRE5Uor9ionwcqOnfWcQQPE56cxp0rGKYEDvNm1JKWn20y5QNBYYDwLj6r
2S6U3/ZA4jM1kuD1K/X4Y0T+XPARTPYHRhYdzrJiEjj62TlksZ6GfqeNl1rbGPCsW+yRpKRhPVhm
+RaNv8RhHoJ046TXqfwH/2gzFcKm5xoE+UC6COPzMLtTPwDe53RbFlpVf4AHxUsApICRlMTyh3eR
SV7wCtrlNdFL4uqGBSJVBnNYxmvWwx/x7KkjwwadWaLYq4TPbMZP2woDctp1XbyrgIjn8DMpcQ3Q
cmssva3+WHI5FvqpMNLXyvk0p+5Fb6FU3y0CwKfcBcByNvmvfcdT+a3a5Z8i6Lg+BvdZiG2VPpi0
VInJ+vSQyRuqCszF695f+RNrRAStmfaXa2Dw18G8AZEDOEZiLijeNHGs8QATJf5KoAHTaoD63Hs6
Hb6bsiJbx7ykaOBfc/GJFAj60KS9i+7NMVl++Olnz9Esqg4y4M+MEOn130YnsprD/oegKv5QZL91
sQoFNsGf8v9/4K+Qx/JXTvjbmNOqiHJvkh8+5SkAsbFBSllD3bWuNkmdplxJuVBQlY3W3lXQRlFJ
G+lpMA6hZTLjxz6StqcSK5qsg8UgGaVN5yJYW9lTZ0yYdvjNwk2rhhcnedhxsJ1xSzluOtPB5zH8
88t/ov0rVaz097hZkfgnh71dvmUMvaM8xv3XnACNa3BaLS7YcR5Cxz2urIuTcUG+9+0m9pHWOQYw
QCQ8pjiQq7rKuN8CXCM55aURn8byZignYd9z/DcWMVKjysQ+XEws+oHerSqRbhPtS6NpKb56a9eb
32hfKrnVQYOCwsqXhloB08+XKlakjvUScF5GVzEn8ggK4hw5+zJWIMxoS6vfZBipYRI6NkYfugxY
4ouRX6XP6mIuJaBYo72gK3EB3LNrHIe9CJ52fSiAAvtvTnojK9eK1FtlzXrUEUv0Z4SJqAPXYHBT
F7eMqAXnZib/kLHgDDpmFHHm8GE5aMYuSFxXjf8I3Gc77Ea58e3fyMwIAMuXg9xH83XIwVFdffGE
qDjTbepx1gNwP0VhRQ2TMc7Ghwiauh1Pagh6h+pKnvomu5uob1oQIVLbN5B0ARKoSf3RB08iLnKs
Wbm2K8gFHFTPmlctGVmOWLTSklgqdyGJ/5Hqgn+wZUtVDPvW3yXQxhpubY09R5ysOvVHGbQV/E72
kGskXAGN3uwGYCapju42ESiVnpQK6ERumo5bxHNGMCUcqM5KauayC26y3LCf8udVDs1yY/mvRcR4
W1XeKyKchhQH8Gz677b/4SzLTY43/j8bC/YfFnUOGIyWVPV4U5rNqq1lvxKTQREwEmlueqWfXphm
7Xpn+K364lTCbsky6JAS/uLYvLdIOvwe81hDVHHukXm/bgcm9F4Uf48Ebyvdu5HjcNglhFNF5TLl
gbUfIZOUZJ6s9gjcmRiFbO1KgF65uPYwj7n+EeR4LnxOpfjV1Z3TbTPt2bbPpvyrk+xfLH9MsAwT
zjNFsyBQcBDniae2+jZD8N4gyMJgw6yBuzCTLJ2G1tMjf9eysJZEjrQoSl6yZAQormMTMfR/pOq9
jQ1DRk0y7LOzgzunoGNQGCUxtSiXHdF+5zEpkTJauhzMGeOn8Zmy+dK7v6giyLGwl1pFRTVMO47R
RdzSLraTfmc2miAyN5mmSbZtaaJ8AsNZTi3k2qReivYLyFoDAUXrsXlX5sLEXdtEj3RuBqezlh2g
2Ws22P1DDQqpIECOPR4CbZy/yO3xFuNUx+LT9e/WjGgYD7F6jE3Ek4QFGEhUpI5vaGX2nkXh0kH+
pgmWFEszjFA6H4LSwDZK5rrprib/JLtMiKl6QTjye8DjbCf3ON439NMGguroK/WJ0HhazMnCcGYg
Z0BxEEYrPVsdfg/oRSJ2gln153culhSdQdDEdJV3vYCqggsJtyopAgFfAAQ6Q9pHV0Btd4gfTIFk
72JmzC36ahn9+OiojXVJNVsVPxOr5Kr6sRnAKu33aG/K9qSMW1xWCRK7ju1vRGZBOeBAbHaW9WNW
14BpT8fSt6LKn8P1RDvrGadVOqxULu0EWWSVEkoB06QjFkKSjlNUP7W71RGkzTQQ19qV1js6MMtw
+R/kbtZrg711ylZGhhjmELY0+qGX3Qqy3dyVG9k3IzNqzkeN8iQLESgzmkL54BeQIXumUUR9oW+P
9klwyuynBtleFPvRYGy9QyBNw7gOOlLmIZTl1m+YU/sFHwk0OxZUUriQbQh18Ytlx5eWGaigh5F+
jjXGsxByQIDuMdx0gNMNnoAxQq5EyCU7QKNE14x9SyMD7re3n5GKymXiB0LxqES/3X8ZixyrKJXN
p+ACqfIVtQSwsotWvpvj0cjb1xKKmQ622p8QQ06/k5oBPkMczl4bGte9oGWhr/MjgO7kQMozCWUo
kl+y9hNt3sIFYd9/BtOf5n/YyTwpIoFCWTYEs5fDmV0oUwVEx/KQ1hei7waOPUdCdOearsjPSE1W
oOrSwskyG2WDQ9Nf4OG/jAxLe6r9smq4/Aykax3BT8mrVsLJ6I5By96R4tcA7eDiUi3eWGw46kqJ
P7vpb5TmdkB2A4VBZU9mY+9uh7sDNThUaGxVIAxhvkzCdwOPnGUhAsucNWO3nMuQ9dTSEe7ZEjMv
UruZGtMD3iFW4FpytuRbMaff4b4vnW9MjJDocntnhyBgS/jaXOFqdZb5zo4eev9RgPCdsw19NCdZ
sNYLh7X1P9hChknQZHJUrXVQbGt2qxEBUVmxyRnkN+2znU5We8513HsxG/iVaHqcEgn9mrmsuk0P
vh4L76ngI1DRbBFpNbt/i5j7EAPpQwOWUNO/SoHzR5wDJmdO36wnkzQKlW4/hHtiTA7yX468+BaM
9zDF8XiK7J823jZSeS3cRV5hyiISE8WveBfDLZ2OCVzONvyKWImRVFnPKwIyYJgnKsoVUN9CJWF+
XtfLWVhdE21wUeCHDMMnWtJXwUePM9wYfvRyL+csMUbXLtcpB/FygKdY1hqFOvPmGhG39lFaTy1g
o6GTUE0MU5RDgJ4TOa1HVdHPWmiWtJ/K3UbuBa3iNigoa5Hg+gFJ6BUKDP+3TdZs7kNOu9x+c62f
ujk6KFmS+NhWx15FVFbXzR4/FFcR91a9nbK1wZ/S2tyNvYL1XVv5zFwHpCWyufQkcxf8hIbSfGeD
8RfVJFNH0zYW/n5MGwYAzTJnN2xPv1E5LrLoqlAsB+0/lh6JRisVQh929XWOMq5vTWI+n5l7HUgK
DEKIrAPzvmChI0ULwgP5aDjhPQWBuUsPkSNGtRlQGWW6gd392nd/5Dlzq812lO4l1g8DsKwxwKtR
n/X6QzWRiu0FT90cw4VRc63i5kJn+ZKTzOhg5LZZD8ic8AhEfRuzyTxF04+EpsZsRaprI/4xvid0
8p85nifzThwvOox7l8agtdZ+fZjqU9ydKg43ezd260I7aio0v5HJxtIkEHGM8AONN90BnQkDunQX
I0dFtza5c/RVr8WcdO+OEyxJRqPDQd17CbAQSaU8+uJg4aFMLCTum8jYBJgzRx2aKDo9YvqU7paL
bT/hMdgIzgTWXIP724OiJZ38JVGJzymWbRi8FDDv6gb6eLfRSG4ToHTK/K6yHTW8KU0WyegxSoUw
A0oA1DwZHDpycd91qG8DDCVGiYUEUAJwEn0/ucwdYWK2to4KoVjEQ3xPiArBHU52LFODDFrR0C79
tj8GyafMNnhOfdoNa19XjxESxphGnjNR4xX4zZJZDZMuOtLYmmdhgeRYdfrRtcXKpTa2GWtUBAZF
rNfthTYbKtm8+/51tMOzy97UzEdGGycRfEGvQ4J87LF3h6W5akY23yRQO7+Z+ZHVF5wD5OFWIdoV
jczsdNvDBzAFQ1iWPOYVVsJrHEzbYsrxrfIzMzBO0O8GzoeCtaS+1fhd2L5PyldjHnC/rUz/DXce
NgF47Q3LcbygYfoseudgA4dJwntof9UoloZA/yGMdZuWZ4NFuRHQBOk7Z4QhwtTBBu/MuY1c2UI+
ThKT+5a09mIQHyWnk1JyX8rTZF1NCoaM3bA5K4mQbcUhsRLhW842vGGxTzjGUPU75L272GYwq8GM
bK6MEreNAjhRecn038C89Tjhza0Jry5ny6gSt2Z6wujuDsjJKDK3I5yx6OBw6WTI5yyFXQWPFeZs
P9s27dVuxoVaf4Uq6e7Y3u+Elg3srFWk8Cqu+QbbdWzvjfjLYL+UV18xhR4WS0W8TYDhZtcrO0Kr
uEyAjR3zrtanIJHe6H82SL4iopAGthkRzMsYdWxH5GIBSa2jWOuqlJc+8GLmgNq8xvJRguSvAyir
lg2tTzKrjkmrqscD2b84JhEOxuVpgis0jxvnLMtc4YKAHTivs/HlvIb0BoW8VECde0o/ztdVAg4j
JP6rQrsqwAzMmArhoQkA+3BSlYOKVSgNGgKT0SNXkzcJ/A0uypljFD2c2qem2RkIfllZ0BWrFS2n
D/eYEbN7DpCjKgwRBJdAfMg1VPB8wvU4LA1tFkJh8ED+Gxg1Non+iobD1D5T88nRPeG7r4LgQrLu
q4W8TacUYGmLlJVdOzWmELc0w0h5MoJTHA0ER7WvRRlCXrUWKR/AfKq2hGVQPWGW8+MnbAKwVM7d
RmVDfZrrPjt2/Chr5J3e0B2yiX7zL4OBNMJ9iEqqaaMc/lTW33lOu9ImJBEYDDQ+O6QvBeXqrBBW
NJMQGZtw4mhTgxtIbbpHkjY1tXvtdPNpAtd7DcP+pHbReoqTbVmns6J3rRQNWJQ/BBRL9Ec/bT2+
4ac9lobcD9Nxth36QD4n4pRYpxcKq56QFVf74oIHK2hPTGQENWSmkjTFhtPK1Xe9YLt1ssMte2dP
868chQyY99BWFzXh5gGSuSa6NuqbU+wHKjHdkfdpkos6hVGXOR5ejpADOIR9Y37rVMeVBU3T6q4R
yWU4d72O7JRmwJwmjk68U6oiXtSKsR1j7VdUklSgoGnBarpgTEr2Dhjqgl3ONFWtH4F8lhH3b0kQ
68Y0wpcp/MXxSSofyxvGZwVCXZ01uu7zTYoAvJv/IwsG0irzVh48vjf69L/KiM90WC8iPxfGugHV
33/4XI8mGJ+qY44NM7iutgUxYkYhYKL1z5GTPuIgEiX4yuqlUCFHyaXmfxkq/79iMyfd+hjcJ9z4
kuAgxpNxDS4L3Y6wmIf1HSAvGqHGuZDHdfBHJPAVqwahqOs07Lyq15Y6HUBUfGo0j3lBHvWyIRbW
wO4ZMouvwZg4cIF5IC0fg+wpp5oYSIvxWa1XreZJGqQpItz4I882JvL2UsWGXSxtVssDyjvTYtAk
71gmPB8iudp8+s5WrYgr5e4JyVglLWuZYcXSoRdZCQOPANmaVq4MZWVNnkFV4scnJ09RNjmM8tsI
pqAKI4E1ms3kJ4FKPKprv9gGCHVnhbm4O/5nRaOalTry7Wirps9e4NyKmOg4zKhgONRXDKuvFftA
WfE7nNr1zOjUUjIdf+Y0MotyoGFFWMXfqiDuLfe5cMtl286jE5b/yrB3aN9tHjkXJmh3zVVi/5Y2
FzdSE4JOrOjZ5IDhlrq6SJ0/4nuQb3csM/SNqv/EQGHEeMbyV4RsYdKlSvSluasbvEiDex5IYvQH
mPNrKzob4KvhYZWruFoFDpsOFBoBCrmtyuGSSvAiGPJ8FXktdmTQFqrOS1EdUzTwWn8UhK34/Ug+
XHPFPn+qIcSG2ngI/e4meBCRDVF5RcNhEuxAwnINRdpxPomUW7gMQVUSlwWCcgQHPmP4XF3YA0cg
y896gOCiVJBSkdHRzjYzMyC8W9qxCX/nE1U/OdEqDP+j/YyA7qfq3cccHjAN1HGhXcICzTrqU7Ei
7ZuR5b/JeZqseCQFVwUfg1VCcQD2wmB2erBT79krVYtcQf+G4DSsSJOfsA8hwZrVjyoFLCZbp7cR
rqB5YNQdoZAdyLZP1COK71dNemJ2w0xbwJGcrNcmOldNvqnokJBmc/ftDKbyrEFe1cg4dEh+4nOl
r23klgyMnFWAAYa0JgK9Onvf4OD2r369KfJTP8tkHVp93lCl5bUYPUtfMf+JUaRLsAKbtDgNzcMI
IF6TRV7r5zGHQYZqbPym13Osa+k8Q/lXqJex2UA1Y+oCWNCmZSOlKcfJn4eHcTZejEsbiVeCzTBy
/wVAQKZPn+Y9Th34WVgwxYPBitR2fnlV9a0PWEweffpPEwtYxHvepjiHBEIanwBZ3B/pBIWdrA8G
sUFDfsZunD6ZBLft1ZyutvntQrfAae2CiDG/M9bHAnuwyg2TwPg3VGzyZ0Xs+/Gq8cUa+ZUbbIJn
ZcdECgpkDykvpbsZ21UKG0OznMWIbapF+UciFD8diYIkoC0jBbrfLNIfVg2t/8CvAYN2E3Ih8/Ph
+myPdn6aInOVle9zKlwFRMZSbyX5EiYskAhvhI6nAz0kEAszeKthjFhrztBWu3W8XqO/tUN/0RAI
iIhORa9rE4zXkgXO1EcuHCu/E8Z2m2z1kJoEwLL/Y86XFUB2r2p9F9XBZsqJ59Ga5WeoCUi+JZpn
0XQcu/YhR+nIemxro6DnQB3y35aIb0zeeDsTFAt2rDPF5NvI1zOzFOiuieMhICoN7/0ic86FzUyc
WYrZboqM5JVXtSeSpKtp5dul1I5prC1jII+THnsEnK5CzbnC7GcSWa98rFxNNSydblwUTu0VTEyD
S2fMEToSVsCwjgr+lUS9hUxDeoHOqN2DifBaVJFRRYcSYU+JMdr0jDAsd8nqLpEOk6USF21yi8lH
17cudGkBNTHX3sT42xPR6mLY1MpNUXfrtm1fI0YijrNvK+zp2T3x3zCqU8+US6cXC2D0plotCTDE
iYZLpz+IaV8x0x744jl9s9gq7RpYBBuDJ+KVJHNXWdIdrbCHP4LwffBAp7yYMQgzIlxBmtaCWK3i
hU4xNfmLgadqRPx26MBsdPmGHfm8BZqof913HaAWWo20JRlupDivT0YNnhlfvEEKyCwdMnle5ktP
Uxcl+Kj59ylww8T+R42VqzRIiFq7EGfhIlP1InxfONjlFTyGuOhtENJIllGoZhNCNXRjXV/tCsWz
ps2gMiHujrJmkP47xp4MvwLAOPyIjXy3OA8SABCGjtyMK61UnVvM1tc96MO0lj1MnyRetkB3Wbdo
vA2drLYWDAyjujnGUSobX/dXBqhY4g2KgktkoUuPrFeU8RDGINDWOI/F8BMDTc5VwsDLVaBsrOHi
ctEPNTWq23ou1kC1dl5q0jmpX3xO1IK2LEbFl3mtgusL5ZSPA6RSfw3nqI37MaEl5uPR1U+9b9n9
Yk7xj6B3HLkT/UdtXCtnOGvIfMsBzYEKEZrKTWcC8e4oOr+HiZQQn4kjtGiKk2aka4oaJm0JFY79
2effDdtBDVb0kLyVRg0FOEDAc5uTJgz35kJTdM0A6OJax9SkMViYMXEkvW2MZkcWC3clQ4q7ay3V
KLy4Uwrks3TZw5MGoFLAMpVIEXu57Y9R0x3wGooG3vFNcj04IyVLyREb4u1yfLZRUPWGWRZGMomO
3l7kj7C6jVPEAOhtpFTo7EcRHEc2X9rANsn4Yj/TBHgpQGWb3R4IGuA8gK/plwIaynqPuZqK+m0w
eRGJtXc4RXv3M2BR4c9OifohcZChYmsMUr5C+B2kALCDZWt1Vt0d7yBikne9o8jTf+vgZnUM0IyH
M60M6wGku0ka0g8Ql8WU1e0Hsz9WX6m7m6qTFh7z6krFwEe7qbth40DLQwoCyoXmCElXoNosdWB+
sHDMzQKYEKE5GEz4CNL2AM0XABk7dGetqQUbxH92T3ZVk+1N+zp0xNck4wqUxikz7hLisHkW01Ho
T5tSzKr3Cas3t4LkrcxcK5pgPMn7ssdWhkR2LaCLTlpNGW3xT64d5iqiQYumAEF2toZyr4eAzyLH
i1KwIbwG1TbULnZ3rJO9mz9YVSB4AvAktxw3sZSvSrnk9VV1jH0wZ2gP9xBvDQZRYT1CXLjY7a/O
HLtIWejH2slnS+KP9XocsZdr9wqAXDL4xMRKT/JJKvU+j7apfFDnhaLcxqX+6jvdPuXHkIqxZvem
5xDS0V314q03fsr6Z+STnN1OJAGsu1L9yO3+XUWE1/aACGG44yB66QpYA2+F9RZbhHXz/DScwz4n
6zR3fwHYym9Mz2ypRbNTuXvq8d2n8BT2kSCSkjOj1xjdczVzCAb2qi4vU0WIHObNZm2H5bkWB8ca
PKP6iVJe8QiOUWNfk+LkZ4zfMdbk9T+N+X20zqPNlGw01K8CpKKD1klkqldrg9fkDMOCf7l7192b
Hr1HlbZGh75OkL10irOo6dZrXsIgsl8VZGWxzmWIeAuLY87W5gUR9AHiKT6j8lj0X25fb2clHYvp
dTP/TnJGtHiyVb1Eus0sP9Q+qHtebXaSTFtWRnrw+w8VfrUGrLqTkN7l0tRyn9wPtD4Ns06AFO0f
OwqTPK2Yl8jEQ+iyPAhMIilBLFcMGRtRLv1ZLB84D7ME39xthhAzLp05GNa6BfPWfM0qmpTEK4TE
EVogIzSYIzMg4allrTfKVedoJ8X+6HtjWfbbKtn12h/CA/bRWDuYcIQjz4pNMlnXrsOsw3pO5jMo
n6ufBd+T/Qz1dYwKro/eU52gW9Q8HR+XO9lLSWHOamLqx52T5Sh4w0U9v6epVck5/zVivreahpJ9
Gusv1hAWH3usBZ4yYbT5VgdYPObDzTdAg18F6yAX/XZJF55U/+PoLJYkR7Io+kUyE8O2gxkyImkj
Syqxi+Uuff0czWZ6rK26EkJyf3DvuS9g0dauX60jghrZjc6rB9ndbJq1KMvQbLO0Z2gdAlpmEQZ4
vvsaqXHozQ2eZzd4YdJKMiryuvJiGzzsGhcDFk4Ll3tvzumsuwllVMBllTJdk5HcEhc4Kv+/hn8t
sZuLLjq4FTpQnGnKJzx0T4jPox1Rl3IQWxr/MU9BkHP3o4cP83Ohsa/ANmjNFDk0GgVpnSAm512h
Qzw6bUKAz8uEKaw9FW1eA86KZWsIWo3MPIAFuzpBVEf2AiA+jC4uPtO3gP5rSk8BCG5JV5az1H3B
CNF494rYaJEBTC3uDvDvgeGSnLj4/e7H0NVSI2Iw71m28WxNtdpkxMAYymKgFO/06jVnejOUGwfa
SuFZfLj8Djy5HKdXYh23Q0j29HDqYIhZnbf3aea6fLoV5msquYish8E3wozNsM3/qoH/e6mnbdu8
BTlLfXZjv6AFFJsByUI+lb++i6x4eB25BzRNZ/aFjVkjeWnOi4OA7ZHfmB/1alOaB00/etNKDFzx
P2HyL8w/QkbFwfBWUgS21n6sNhigPXTKqJ1RCLA4ox1wyL21E1huvDfR65wD7AX5dhCfI9EWxMdB
/kuWDe5Cgix90AEcHREqG4jeQ0NpsIqNZydZD7XMR7KjM30OsD6MCNdyKVfZ0L526rvnQ3RGxvDp
oXPOMQ+i3/8QFOYFjCN8a+NQiOjOy8gjiEtFDADVahtPIGOr8EWiNe7EbaBTKKMvm2qgAlgyTOaF
RGO2dybqymOK0JAcLdOfdrVqsUCSHBG+2N7acV8DILlQLPigkBLM592XyUrI+u7Gt1Y8UyCUkdv+
Vsl46qCnDdmcPfaasNLwe0KS6mHVl+21cNaN/VVxtIt0aYujrcdI7z8d+aVikI4B7nNUTslhTE49
E3HXggWUcmCqF5uQ4VbMnA82r4QfNSUqVf8cEMHu2ZdiJt5mNwM8XK6hleYiNPNrXEPDdNOnFj8G
wtGbajl3vvW06bCRDnOvU7PWlJ8O351ydqb/iQrYCW+mgYDsp3ZJKTlUpvcZkw/Hqn05BZfOe7g4
tWQZrQcCBvOBdsK+Y1Ewesa/VMKd1m2dYKTcUD8Su2KNMC9Ky6+oa0+2JNxXaYR6ERiBy2KVec2p
8nMcY93VThk/NTqDhVIvCqwivCKE/EKQQXniwTrm14q2mmDhZcMO3i0CLhu8H6WVsBxIdG5d925M
s+tPgmhLcYileQaSfJQLY6JJ6Sz9rYvi8m6zm6Ite4euz0XrFYO64GZnUiCMvd041z6CpGT454J9
98qwILr2rqEQrco/Jeq9XSCXFr5jbsy+94jusS+V3iCL8Ik6sAimXBpjoP+bCmksMiuql7WPONTG
tybtRUlEVtIgd7HNi6ksxLGVDA8w/rdRBKWhBTW44kqAeVOxCy0UE+AM3dUsupItx7lrNuQ9IXNp
4dK2IcMLKzX4ay0WP3M2XtEYBuBDgtsCd6N36W8WaxsPTpAT5z34bP9REB69KbKRfFRUIKhVin4v
FUq8AS+oL8W5KFm8NLoO6pkzikVebu+yNEE5jYf1v7YXIUDGoT6FQX+Gxa2WQYtgC8/6eBGm+9oR
URMkWbW3mFoeVC6Qt44V3ZzJZTCEPWSLsb/GcYscWHhka9pYHFjfZc7wF6Q/Tt1urRk0m+drG6YE
gXPrPNBPMepApwGvwRMn8/wxszaj7M1prC2aYJf5Ncr/hRSIQjE+gEy3rb+Mf5Pw9uGwdflzM7SB
/0pq1E78LS5/G8Y+AkemU8ZXKSEIT3zVlEGCy3cRpj8531M9rxYnNW5Md0rAVbkE+ziXXrXMBue3
wYznyeBI+glZ51bwVXvs7XAf5r11UnDlMmjuFcP+1toNkb+flcN1ibJtpDzQJ4JlhOfc+w6+O+fi
IJ21br0n9rshmZjBCmNRfEP4g/FxhyZx1QRfBkREKV/K7GX2qE3FHdUan4v+baX5dhqu7kAcJqLv
0jQ3dbnuIePOdUbCiYQLd+jlyvAp4n9192LUwVkz1jhgmmRdC3trkQfc+XuXabuXPwtkHziMIiyN
YMDDv3nMYrLFckFA4phgIz/DkChlGdDRnVeYDpeiicBI9/Y9bpC8S8HSzZww4vBRRjPpElQE9qmU
nq9D2nMq9C1k0V4chP4pkrWefXblhy52c+JLZcK7QsLdQW8ta/Vf6mHakTruR31XadPnPGke8NqW
/LlJJB9pztGcaagkAbnqzV+Zxks7wS6Wfzn1rZtQAwNjKwNvSYDQGrfAgvkS2QovgXP1Wy5mFNIx
MU/dlKz0fkQNSNuCOnqExDT6d58quthVMHXjtSV2MCTYgIpPr3ZuXhkRyKXnFCaoD1KGRrbfHnBm
WLrc5CW59M5rNmxFfoQpXY0oFvZWdVBYGsgWyo8WJlfPpAb76on7DdEYrBtE+jqrGFrFXKbgr/FZ
qpprdSSXtptALEdIhFr7FETi6syvnDg75a6KLrMXwwwZSU3ub5JB3zF2Zv7dzr8eAm3mKY/jHyPr
QBQAxf+l9cr/HGSieX+PRyguR13SbGqnbqzvA3lxfEzteEzp+Uqm7f1xwgLPbNflvYmOGngXr/sT
s4sC1YyGaoMB1hLWIRzuFs8263Uqg0E1iMTffLjTmuQU8m5Nz53hbmR3ruq/FFllb8bLguxwCK3Q
P9i2VTGyTbpqdDoZcy5vAOCJOTAKk5Ng0eRhhXABj4a8ynxrGH3UhOvcXDb9M2c3JEDYd9jzkwhn
iUmJcBmxbEtpoC2cMQLIe0S7t7QZrYx/guIEgaPVrpP6jrECVAfzJnTw5MQ1HrxNIqpaw0RMksuV
Of8PJHrKXhBWhf6NDnhHN8g+0134BJ8Y6BvDEXOC6SNSTU56Em5wTLOzyG4db1aIT9jislM5IGdr
ftXio2Ti3qOLSzxmoGwwXD7whQItpbMh6uv6XIcNYjOkVO6M52mTh2BeQU+o65SCZ8HOKyF+d4X2
S6BYRe/MT6W8efsZrZ2UcLmDzyDc4CEw9H5aJAoRVOvEZ13TTmC+iEBOQGZXU7o3mLaEHd7gXr2U
GAwgNZUG6TlrpkwNNO7sxyvOgXWt7S/4MmXbrfQaxF1uOJuw8dnTmva5G/x1yTCo0ev3wv7NtUNd
NHsxbzGzce91+wiM1MQ/5K9C9e5TcpfhvUGH1vLz1t0n+ERQSY8YLYM1ziaet3Z6s7GPpNAOcveE
CUjZyMfG/GMqdwmzMLo0M2MckJzcyHofa+sWsP1jxUVuISWTRymUPYPhOiuQ9Gudw6yCaiZBa2IX
LGivAjJlnPwU+dGaE2vdWUx0aexIZR+d/MN18NC559pkDldO/xqP1JcER/O6HSVLNaIkJml9aKG7
hcNAurSG0QirgamtrDFZJyb+bHtaD5i2YQgoJCkIdNJPNxr/k4zLvdg5xrQ+Vg8B2NhMNNMN7rtc
/bbjq4YLMnZ2Xc7lSJyEelYFHWmSInpxLiWz6wo/sMnSCB4X06o0xoIVswVCtqa0g0rfqurhZViW
0ZPsjOLFRzCX9s6qZvrug3MAxbi0Kn9f4ohhi79NaD+LjRJH2pMuv0UVv19jmdVcBVOYvWlIG4yb
775Wc0IHGg7+xDrGGZN9VcW3Mh85xq7A3thsDkr03TAWIETVyTauqz/fSknOaDnoYrgZzK6JQgXl
zJ6bG5N1g14cwhTaL3PRlBTe4enlH3gyz7nMD7St8SiXQYC7g5RG5GL2rrd/wYh3GBEJPQiCfxYV
E3l+i2BE8IHfg22QwNOXk0jnHzqJHN7R2aPcS/UcJwI3inOeHIPZIs9KYaeXh6o8auGBKeGcpVx8
hCCug5U27ABiZs13X+/z5DPo/kJyBSJieppAcPPTugOQgTBOXmW5n4qfKtyhWgLaDBVCGS94nP36
n4E/umksdJ7ykkcovPT0PLT+RrEAKCrrLhQbiWjhwkwL1Ueg3jDMHjsJnAcBFlGtOTDGWdUDS4h1
Sr3wGRuIQmdol7JMvMTyJU4tBO8fZXDqsUJqs2WFZWozXSZrNcUU5TCWO1hLU4D22YHQyU5rdPGf
ts8BpVrWnEXdvOYEeuY4LEiMwqUUk5+N/LAdd3X3CLTnjJPtTXk0EMlL7H298jntsD0w8OH935Uo
T11IrBFoIw89Ivw95IZ7uG2LnD4/SQgo4R5H0FmjUAArFGq4/hhrBjRcEbVSeZNILOXgkM3F+6fi
nTEH93ibASOLnvy6SNKcltqCbiNBzKP08jJ4BKVDowmok2yUY8cYqYyFIz7sv9sQFrUUICBafgkk
VSf+bgqtJeP/9YRoJe1YdNI6+t2fxi/adzaK7F2jtrZ157w7IYlKEumR5S4njyQXBF0FAyZeNsvG
LhALcqGdW5YRW/8JlHc9tjxArw6UukgebW5Rw8a1lTX7QdzxmhFugfjWsQjWMer+m+TBkse+RQKr
6tco8GPmSCreFjZnmdP+BiOkDZHpfG54o8iEddfOuG4R4moaSO4ehdpwSo1sDkPD8UALw3isehNO
9VMBJ0pwIFvMs7/acNZ/RqAYbxEjVaNF4PWc/NdUB7FZh3ePM7KfaT1JkMA7/tK9HyKRsZ4iKxl6
Ah5d3Tw6zCZH/6CS05hcJ/3Fzp8quYzJrWX9OQlckj7COeJ3HPTNICztNL2ixV/pSm1Ywc7/Wmos
NeYkNfrtagZqBZRLzdaiOiLBr03NZeHin4MqLOgi2Mqw7SiDj3T8ilEGaXR3KKxQKJfG1olaZw82
oFVHBBpaKM4+OgXVfqIL8wL8+QZAT1G+ZDYmBzIl/BucU9Ko0mCFWhvH0m5Q7s7WiRYIvZ9SU+uy
wSscOE/mFcu235vkBhKdBbcWYHjWhYcsgscTMGWPVERUklUQGhhyzoU/aJG4qakI7Ya5ha/rZ6++
SWc/JKdSePeWLKHQ+ZHWtmChlWJuTHPAp/10jIhlSIlD95A794gX9PDomV/twDrXNACNJQpfxrhJ
TZdBP6oxuvZNk4yIbKEpWKD1xxrLi+GykC7pgrcabw/UDBft01Rlr5NdvUUj+aS0/gP6qYS9BT8a
eoIMKE+frxP1ry82eXOU/geTApxTJNxNpyl11i1utxKyslTPXvsqEAvRFEl2RFWsjTjUHtMgV4C0
fPe7Nq+Tio56b9F2aYsWlpPtqqXB1S47wk6jV0e8DD7WgtY7gwFeumC5svASUNGl6ishwI37L7ml
KelA7krqxB9BpO6q9tRQR5qBp6+7qLoRTm6QxZoItcW9Gusn39r2kDWqdTptWmz5nlveAsGWD+aE
Z79V41PM3Vyz0ST6ISBYAxVrV0/fAUgGDy3JYJA4yYOYTOqrL6zFPDbVmAdKNnTd08gPQeRtOx1K
kf1jzuepuPr1Wu/fbPra2sk2PG/gmGLkw0H5WyfZ0p95NH31aIs5Jyu3LzGwN9ll+yR/5rRu6O5b
ccVMzF72raMFaJv/nFnCztJMC869ds21ZFmwZHRFciUcxwjmL+LpfwK+S0xgmMOx6MWfETuc0SyP
FaMdV/+eR1pxN7uVNDqXlUstOHOGkO9xjZfIhjoSDkCCjcE/zOt42IItnpKOlVrI76GLibRBoDGl
uKYRpyhQBOjZovAEYmUZM7jP8GjHPEI9rs92wmvbku1+16I3o0TSFsyzG8I6k/coY7Bd/IhxOonu
s+Jzrz579Zu0xLqymncuLoLZfm2xLLbSb0dH6s+eFjZQ5j6qTlL7MKFuVlplbPMk2GesK/Tx3aIK
T/MHlolLXiKYcMho+7/3Y9+S7lOSppmjhTbyd+U885iAYv8FiQPN3tkd72P7BhyQVTfKhWLpA5EV
M8+8/2dor1Vyw3sYupeGAbyVYNdN0FuX37pJZEOxT+qzy/vU61+iaNaYVRGslfhcnHJjDjA/OohU
KZeWvA6oslEfmjyI431Go4/3JgNCRG+eYuI222rbJf88HzVs2EFo0VbOyMJJ70+MdTIuPGBdYQEP
ZamVJFvwAV0LDG8D9VKor4uCZcZrDKwJV2/afPPGm8ZdGyNUTzhRiFzGi1Xvx0i81Nk7JJl97R6d
EtEbLkzkgohMCiDCFtyl2XRsGMUlLcC3OI/Be6huR5eYh3IF0YGdoQPjxSMfkcnnfhhXEfHtrvnu
Gx+w5yPrrXNQOeDWCZetPCBgULDTgK4OiE73GilxBfD1qSYgkKXByGgYkA3DS6obWg26iUks25Sz
90lwss+mCddw1kPzitc2kzxPJbw+5LeTw5IihkMn4hwwcmN3sOcwHYYMZE1w+po/nX+ft4TF9KQk
oDIguf2jlW8pzZ20DgF/uzsXsrpPwbGdmjc/JNC7oAcCUQgjf2o3AReGAy+wqedpuWJqixKtbfmE
/mnwPPU+nk178HN9TjU9PtQOv1rUHwivpfdMeAhZmUxQEBG9g3/9LdAQRGRYYwGgw1inuPDREwMn
9dNNUr7bVYsnD2drXK/N+D2oD3mnFhoLRZPUPAM3b/inAwKygmYPFm7BTCcLg02ROsQheau4+irh
Fcco5hjNohXpLw6Xfj7+xjigQxAFGD6iCU9VdB9YDOVltQlsb5VgmFH5y9yt+pI9vX2L8POO3p2g
bdwnlzB+DsxXm/buscKaeJ2T5uF5NQIfY6OId7Ng5Wm0yT4mX1TkGJQddj/R1mX5ZjFp8mqxDMdD
wxC0Y6NClp/KXqi8Fav+ftvEG8hDDcaJkZJxPojBObRau7F4/h3g9bOhP7enozRS7N9RuEijvyJN
VylHhEl3X4QHnVaBSKYxD9i9XsCwwwgjr5wluXZ0nLcG0/+MF7OSg50SwBXufA1jB/sX513wVPbO
JvNWBLWyl9s3iIgQFErxJcqbjkO5T4go9BaVu7Pqt5BgFaIwyj8vWBBS41j7Hsw3GUJlRoRAl2ym
nPjS9s9Ib5W7UVzJrvGesOJvra0w7hGjtiyeg7829lQiD91p06rH8qxrH7WGib4/l+Q0OEqsJbuh
UfxOsxSyuVoltcuEC637zhS4pb4lRPmUwILs/b+GpW/NZnMAr6rjjOXUeAN5LUO2VTSdGJPGYdNC
RU+pXEwAk0Zv/TbcC1ba64Bv0Fx7V89gArcscPGYrb6ukRfGvAkGYCuNLWeG31VCPFI4ofqWJBlw
U8OqTNYFH7KvdYuavQF87f80l5wOAksn1KkEVxGZzeuhYcvfRuBzILb72Fm8ZmKz9P8d4mKM+mWQ
HDTiKHT1WWBjtQWiS3/neijv0cn1e6vfJRqau2TPxx6pW+s9EkCBxDKBIXChtjwLzEqK5VAx3Pn5
nWaTEytnFqgF74p2PgtmY56xaqpjUO/ThsjHYScwSulO9eH67Q3OEVvblOXSuQ6Oiu7fLm9l7lOU
4gISfxFbDm3Zmg/cmuQgEleCF7rUIb3Ou0wqUvJikoERXbrs3X3KLWzSyPAemuxhIps4UeMSiJ2N
SkTynvVgktHA6oKAHAP8dviqm7vRvUhGEtqEs0t91+5uSH56CmEUW7X5U9YcrEwDaISb6mfyxdIc
LHzKUJF7cMEdEectP0QPgIvsIDPOlw4DGzVhoeH0tdBsR83nYHx0EkUsXbYAuuSCbupGa5sZ1qYR
d8GQ1Sp/WeMI8W0Ye99/0ZpnGiz19DNirZ1b5sHS0LAOxwZXaD+dPfoVNgVxWh/bGVw9QuzkYUqr
xSgJaSGiT7GUD9iKR85FMb+b7AcXKWAZuXewkTa2WgQDODAeQU079B0ikI+YISeqGeTJJP7Q6hXQ
VHqfg7k6kG+TB0vLZ+UDiSV1ol0r/3zNBQ7eLl02Pi5hAwhiGILWkPaKbtx2mEcb/TPSP/vmxdDO
E3P29JwlDj0x0jv02xYheQa9h5/t8XAsovqm4fvw0OSOwy2tep7dZN8CCqj5xmYNa4+TKWKQa0TT
mZSQJQW424iNlXONT7+c568NAYUl+ccJuWWD5u964y4DzHvuZ0KWnTsbbcl5LdmEUZTUAElTNDIo
22NeZCPd+Qz2pfdjogOzcgaf3Eo6nWlWGGjO9IbBHvnsNodKbJK96mCiyy5KcI6S4kQlWStJcYj+
F5V4bEq5CjBuzZZMntL/koohCLnorsas32cOvsZ4io4B1Fa19rhzGvTlFg9wYnNphPrB4Yrgi2G3
dZda8vSBXbT6NQaK7AXLAXVLFWM7GdCVdjPhYjS+5+7HYCOWaf9sFJ2TtTUm/tQRo2VKaEQFejvB
WEx6zhAxLTZw/msrfj9MQ+ZdqFseJLNuAibXrWJHFqXPZBCvg+tD3i/jK8sX6uxd41597VeWqA8w
lafyQNoy7zBTe8FH5nDiEvDS1MS4RYjmToqRst6u9bGAqWJFF93/7lJEidMlnOagcmY9j5jBNrdd
qCCN6t9zPW31x9HpTtPIeR2NiEK/NP8KS2rdtsAJEoaGTB9dQ+6QVfyHHmxTx/2WdnEGz1UVZ/yh
Tz7LkYSpbO+DDmh4GjPt3SxArhHSUx/sYT+iENPw706CdmRUT/5K5MkDc2BQusXObPaWcfQxZ3DV
ShCCPvwxEWVEWjKxITnMpAz0qLqZ/D6c3sGsQcBm8/x/xDhUdoqpfrjJiteAtVPlEWBDMfkeF0gK
ta+RaeCYI8H0yYlj3ze7m2KWz0aEgcgB5SCeU4y8f5b4RgUjT778VrnXogBSFvwODMLtpP7W+Bli
HegpG2YN8W0zVJfGQtCa1HiUBhuCH1pd0V4N1jn2iGSC5pstSd2ezekYxuyhnI59P8+Ba6/dgvZf
h3KF5RofDjyQH53WXslbZ2ZbiMSntnWwB7IGRtrRii/y4rATa/9VjA4ko1OXcbuVwJ7bGNXVTvBe
xRzBtU+XPRvdeAvoa/yMZUZ6c+BFNsEuBNfqZk+LFD5kWPOJob5y2aBe4FbR//W6ttTMbMGemox7
76BbVPd4u1rxMoM/Pe1qV+Gty8tnXIll5OCE+xs05K0e39CwjAGv1MOjmT4YQDaWvRt5sXAQ+aBu
KlQ98HYLj/Ze27WQtos7Zn3Bt1lV33QB9H8C03OATvFfS3pNbRwiDE91dtLJ4bPODkLzRBwkCbAD
4XklRJU2uSgQlr3rcaUxX/b+Mra/4Zgd8phGcc4ghHbHiZ3Ply/ZiE64qllZJ/VDVyyNvZ59VoON
d6MsXmZ3Z4hNpQ56va7gadURqr1Omistmm7s5HznEjCvpfAEVM1xzQbQhZflL7Ap7TrTAWJ69YkG
8krIB3AxvBYa+8NUPIHpa8/AUdTe0nLXgXXWfZtj8seZMIQUX02x9TpA7QwcEIWAU58zw7vqk6n3
DD4fMKrMZ3Xnx4ese0gc4LByJpTSYPQ8f+lbh16dw5Au7p/VQEh9JCkqpfSnHHDhuRx++IBwR0rv
kcuL9DH+o/4KuEZN9ouGS9AfwRUzdt9gtuiae1cdRXY3WSIQQYNvZz/Ys8l9J+pDpH5LqDTBRFyt
b29K3QSVnspVwxTHjqgpWGZnSMgK/XUgBso3gTGd+cXW4D59F1GFjwDPp79rOLi4N1FimKEBFZe1
bAlvOuaJJjBJsonX0Q5afIMhVCQ0BWaLM4prShClWuIaSI0vsixr9ZJGCe/86zzQc1vIPdyhrnPw
1I2jlHiSYxjeBq5zVrN9ui/pk6fRezbmQ+/PaTqjN3nUdXOjWySnULiPobccs8869Fio7RVLUf04
skVntKm9yOBjmPd0iN8rSoU0e6tYasP631fRqbOerfbFLM+1Dy2Tg5DcRis2rpoqV1P4nhbpOqLj
auIL5ZUv94p2Fw3whNi9ZJCd5fiO20PA91SqY40mfA6+YpMbcLeN6VcUbQ3tIg2CGWuy35l7FFQh
42yAsOiKJvpmzmdwCaZ49mW/lG53A28omZL6/CprdyvMCDU2qKdcoK580cuffkD1SqU22OVa+Cka
rGc0UhXG+Xmkxki2BXD8qbDJqWA6NBOkkp3RblIsvVPTvbYGnTJZ0WLPySkQ3HQjbes/T22tGW85
6wtC/QX2TmKiGMcAlvnezR77g+BhY268GLhxXYXcBoVaiCRcC6L9/BJonv8S68EmiLsPjQiaBrJm
aGZvPl1t3EC+CDqq69eaKYuy9h1tHjElEb5lIfYlmQRUReaEljjbRFjOyB8EIS3FSfMjd9WwUNWH
5mxXREIbwLtw3+Q8XDjyFqqikB4OhuSjYRjdNV8pamEEDAj4KHvIF7FCZyGCYp0YvHHUG2PAEQDn
Q8FyYlhSpjC012awmQRUCrX0BaTCTRWfCBSifIYl1V77lgF6rx3L/r0AllFamwowLWS7CcJIA1uG
LW83vKge5OuIyZqaCLhyieBEMt0aWX87462hO0kZ1IQK63n44ROSLg6J0yzbqLhFqITRpMEjcdhZ
TGsr0taJ9nDgurftmxfBniKdu3r6BDv5TILdGeAiiAph8iwHMDX3ka07oZA+9/40q8LcaxDyVHFI
Ty+zFWi2ETvhtI47kx1ZjxjnIE33ENSIzsFCsuyY3+BuI7qNB3dDd1ucfc9g3DaC1Cu4VfG0VenJ
mtWhcIpIMc1PVnZsah0Vz8woCjeeUW11fhZMlx3EGqOM3hWRaQ5Ttw70fYwnTTftD8yMFy0+mcXv
ML1MpEvRoq3rGTwBxr3a5c1O+c5u5CYMYpyO94iOPrxoytuERn1PErB/L5b0Wd/lq6rrGJwEy4Aj
No69p8MoC17EQlAiBBEHj8+ZNed+1GDdoweym3NRDSjrYjoZeMhe5uJUmgk4MljUeMK7I5lNjU7+
kppl5gX02GlAiC3WNdqL6Fy2b+bwNk8UclTxXZCR+cQSuie/NwGTah/MDKr15+g/yf0FZ0oKPCbp
s+Rr2vN/pMQC3hlUJdWhwhx3rPIXGeNkoJodN1rEcRqZkEj2XKRl/UB9n3inUWOmjIkQKFUaPfMU
QnS0nKI9adpdxOvDGHTr8IVMwz5NTbKIJKEvcPcc6peJRV+AxjI+ufGvTVBcHe50G0arMIZzFsdL
L37RnX2SIZtYG9TtNbvcSQ083tyXvCA5kU7AeuI8WgX498L2bqCNTMKLLf6I6gboQarrxixmqjJC
VtdwGChEjLSD/zzrwTjGdWDG3+OWS0QeGCEVI/Vy+Dd7hSbtXopVKb2tW8IL8YdbYQPDdFCNgsZR
/tXyLzHGvExfpX64j7x/LTMs4rpXVSuRjc+pnutJbjlvc9wfYELH2do+XBOXuyXYoO7GaAEktWCC
4DD89T4Ssg2z5Fi4DDtQBqgo3+s2tDjSJa+ZQLQQ8lIw9qqJ8+vhqJbwk9U2TwWD+uGtNof4ZEM3
TiR8L997030ZfgFuxU+e2HnHcVCws+3yXVQIQEqmktg8poSor7hZY+Fl0QzmoNIfQtAnOcjojq2r
8cByA9om0Z8RDMuCSRDZZRvpNpcAG1yuIX+ow3cnAAxezb/l0fLdi2ZhnmILxmhdB36A3wuWFd4i
rs8ouLsdgtPegtRlO2rlMF+q6OkZZKF/9EX4ofi9lAX+CYWbMGGyEAWYY8xU3XK3R3uBAtcYsntQ
l+w3CKNpU5/oEhM7HK86DK0zzceltlkpkkvMVqm5+baWrfFPZKyWJUYHjQJTMxptKRv91TYHNlt8
0Bhi0ISg5eSOtcXFxLwiE7B08WR+uhykWSAh/BHf5Hrui54bBFnYt1ynr/EJBl52wTx46pg9DOGa
++s8ZuKz8CCJ1rKEUs9U3RP7CoeBGQePVMMg0TB80Wbol8afckb4GJU9nw8NzQ1FMFCJADl0MGWv
blof2rBFMOMfNbs5h6P2KZgnRAzQkjYBmKaf+8G4WEO+iZr+EOsD9i1kCg77gcI58xQrej4sPhnD
QiDEx8EZWfmzZpEDbMOEarOO8ze97fYeV4SK7XuS83Y1qCgWQg+fdoSXJ9PeupytRuUCiACW/Vm5
MAonYyBjtEBsa9QmKit9FXnuLq2TVVwCWxqyrYtW2sQUqresR1Urjl019P9Njbst6SfzerxIDWie
MS50ZNdCpe9Z5bBeBMWd0IYRwlyQHCCyfi1DlpEYdsbWYyi0itofHcVyXQ2r2SXjAgQAwI7fiXes
ZPc/z5PL6VCwyzArKlPDWwSz1bbdGuLO1I+id18pZN8h+UeZBCIx/eeV9PU52e8DJ69AtTDtNJZ7
MQ/TjDGt0MpH8ZdPm4FlbAFJ05FvE6J9rzo5ELMn6z6LX108VZEAMjXuY+SX0mVuPP4QF1W67Pt1
tL9PqriMHcqATtWHgNUoHS83+ym+SRR7JVefZLbfs+hP3GPR62uX/aQ1QG/8Tc172Hxn8k1roPPw
PXjMWaG6AebGMAQxdcTdOYCt9tN6mVa3Pnt4I6JF3Kue+Berfy2NYtlxfAAN8/huCYiKStpixhsW
2rSa4b0P4rCrPkR2rbmi6T0nJsJa+5nShtgBj8hXqf+0Lg1zf+ttWGvmKplOaCZlc9QR0+nFX45G
r9y43T1NT9APqLQPxDKuPfAgE5prYmD+G4aPnjlEy3EUG+9CAY0k7CXPPg3BqtQN17X5pY83q+MZ
pwlmIxwQkVfv3B4ZckeWUHsWsEvML4SpSz9DtmpfsW2sQl4kA+03em7QNVwezqEabmqQ3IXnhrFF
vQqiftV5X4qxAPapzJqVTQjr3X0UgD+OFk0APMz6ymjh9W/pMb9Qa3Nk5wni5f9ayf5D8/FoMQuy
wBAl9e8s5gTp1ML50NqUWd687IHN9uoOS3/8C52HF+BHY8SXFk+pLlhXovIl5uzy5KnlwSj7P4nt
MfbUsi3YjWyq4YSS5L+huRGYq6UEfH1C39mMLUHjHKNV/WVGgB55FrXquxDs9ywqOcRwMkQ3OEBD
AM6vAXkI2hG18OzQwwYZmpDRGgK7mYaNzaJhJlcVny1CvahAJiU0qm1AAzVX5SjBDwE36tSjt/G2
S+CeGOFltGqzm4n4tZzCV42E335bDWcZnzTjLdUffffqux9Rf7P0l3n8kmwrnZf2Sj44mku6YeAT
6PLQ5sGlYxnhMXf6H2nn1Rw3ku35r3JjnhexMJkwN/bug8qxWCSr6CRKLwi1DLz3+PT7Q9/YO0UI
URVST0/HdDQ1OEyfec7f9EDCwv4lLWFe5+i63ri457pVvfewmsY38SucUadHNf4ozfuwfRnst9qh
mOrwoNA+twEZrP4GBvymjNCIRPcs9Rt2vRqBI7e1bhKM18P8xC4IZP+Jdq6C5MVAZzRWGLX6NXJP
dcfNw1mXCKgE0UuW/wyRHrfSp7ZvgYkg8m1gJIk1tcotcKTOmpIZtpF5K3aeyVqO1ol1wKJ+IxNS
7g2F8YwsGcQO8kN6h45eeZdju2iXU2b4g5Y/xdHeEhXEzNcwe4rK71H5yWy+tlM5Jv/soRznfcXJ
bghei+EbGjxuMoGmP2TRwySz5kQHQyd3r+xE+5ZgJq3kr+34yVZA3sp92B9qoSD6sh/NOyXbkYlM
7JeKbTs/etCGqNxCkb6n4LrXwPRF1OiZKRb0rezYwEMakANDpcZTn4G5rBP2N7dzNzlTV3FfelZS
/jmqXpBrJ8v7LMhkpfVGS9+QIP6QhEez/9TZn1CxUbObemAQAIuO9o0nqHOEwwejcj4Y4yf0yQ33
xnH/8rhTIxC5ah0e6jihjOorJUqAFQB+wHfawdoyH+Lsnp0NONfehB3c9BxDzYtqAfHkmYlmKUpz
OFBL9RjCBKqap7AuVh3XjjijGNOu3BAkOIDp9rZnuTTdVI5hVnBsaNnXxHv1wmc/vTET/DYm4Lv7
rGkpd4sfMvyiFKhS1LzXm3XJgZPtm/otz7cptiIjPmLOLa4Vnc5Vdq33P3QfhIs4GMWj7YG9nd4c
/lfkhRBtwuN7uNMxBlYQzBuBegKb+1jp/apvP9uQn4Tz6LuvJgAPeDFafmdXd5W3b8KbunhNNOxI
GhwfVxjA2qDt+o9lhHwXhOxEvPrTgCDtbG4nQaKCtwPaM0n/hYR42b2Okufukw30ugSBGZnHBDtW
tUEGoOJB4iJ7DfQYTTxXApTuyic4TPvU7/fgTvB7yROFe41FRRIspElZTRWRv40D0e293LPY2Kvw
roUsuNXi4RD0pka2ufpskZkNEc9zM1KrQ9nfKeagrN2gPhmeiLhyddnGQldH5aYGO21XeLjZjvoq
GyEYmsOa1423NsuR2mM43sRcZHE0z25yBVeE0EKQzFO/9VwIYQaREozbp8bEhNTzAwApKmgy2I/O
jYcGjCv1l0LjviDr8NEOQgcOgNzmUJ4CYb6UqvFswiaLIxebKDh5hZluPVE/Z4HzpLRMWD/CnQGd
USc2b4PKkNu+UukNDd94FV5IPdwbEqAOwDa84iPAQQbDBGrbswMUpd1Pvk5qrkXn2zVFte8q+6kK
na/BMH4e6vLJStwTlKptJfwdeDAqAkMJrI6srx37DEmP5hECSRYyCiJOdhLg/05NUAjU1c1A+aJP
szUKJpW6QmPWJkedREdTl7vUu6177khKBJrw24CVQMlFl89awLmc+mCLv0bvoVceTJPy3Su7rSwP
sXzpOPRK/ARt/aEZLRrR3OuB+iWnJlVFw84X/YdSkyfXBR5/SIwHvwTDMpmJFszEEGOXkFuING50
ziBdPYGS+pr4xj7WXAQkfipcMsE6pBhVhWjWvvh2+hbW7TFGwZRnh5672rrQmw+q/VELy7smcdEp
21Sgwdz2oDQ2orR+uPcs2DkdSgwIoT7XOrRN8TexogNHmOn1bZBAbhUNwLvuc4kgR6DygLCCV3MU
n12U3fzkqcQaCv+ylyIJyl0VPNBXwNLHfgN3QEdCF3ReXh+y4rbh4IgouG99/HCUSc9mQklxYUnk
AVEA/F1ekqxa6030EJgwMWO5yUzv5Jko3KoGkLABiIK8F7UD8Cte08JtCLNdad7QT1TJfidPZLWy
vLvNC+fWREDMowyfWjzqI2RJgAwNuxSeUB0WsD8iAL2T1XO9aWpUqXL+XdVsFCtDj+9jEXOUFyCi
YvL3evhgQ7kbxpNF+ilCniL3n8zkGNfWLoDdOuSrgkpB7PHe4Brgk+FEp1pwM2u4xHujt+nxGGvx
HLSKb47ylnXodnoe3MbhJi2rk8NM2Dka8LdGfW1xDNmGDoQTn5SBBBJeuC2lAJ7bnh+R88EvLbOP
UsUd2n1qm41Pxk7p2OTSV1X/FkkYcH6zsyWQkb56juNuXZfG92G6wwCjh6nvk9C1dpYFDaf0bpKU
1DJ+XlXS35cII6RN/5cZoTrN4o7YLXLorVEV76NpfjcduWRBbjX+nmg/nCADR0c1mpvmgGGOwwET
VvdZcNTUkHSxiUoaZM1AwzgJ9jZWLEqhGjvD7IpdNnkl5RTudCo8QEwfNf+jsHh5aeikKPYPn5O9
UZ4nHdqC1LyFfrRP3kRr7myQARmHXhtl69Qpb6hUl+5rF3xTxphbbcUJdWtAIkx7NB97blw1OVmq
S31vHRs4w0lWruBhIjur6Nwwc2C/UJzxQO/siWAaVccWyGB59BLK+c/Z5DcUfJbyR8Zjx1ZCNCq9
lZxktKIUXTryzW6j3Tht8Sh5zXVtfJ8n6g88JJH1mYiPOx7IVfJdZ76JYquVt7pW35TyyUdCIRsg
hJn1jS7LVRKA77WOIa9oGzvV/K1TP5ZU4SaL4qpv9mVzkyj7EEkmO71zyUkKyT0pwUkb93LxCasj
1dkaqnkIGmUXI2ZsZD+j8lVz770CKx0ASOYnC9kH5GTBrnc8HSGId4+oKgFmotgIIAGhz5PHugVf
c4eqN9NlM7T1Zz0sUQxGv7sdjiUSqMDjc24Hef7o9REVsPaQZu5BK4HCxAhjl5N8BuoRGYKqGCh4
Ni5e/AOMGTI5Rr6uI/XeMyA9VilenUVcfIqCdJIjtZ4SA25yqQcvShW9SBWsYdxzJHTdZ9vRx49J
qIMqR4nIdOHKjP2+dNEoivHJ9ima9jQ/oEGO5eNkqIRwa/xPehwoa+6xmFZEmApO5tIW+u04YZD7
rhKPt2jIxwyl/CyT8tD44yG3eRoCq/0hcVBbx9AYx9jcZwmjiRwOYhEwkGswXMK/acvhrgZ8WxnH
JFF3RQd1x/46js8R5E1dYMijVkhTbkzT2GrBWyHpa1QyXPdNiJ95dHKBIGSp/ZqGNvflvzRACvnA
6SNuLfNzIlOoCsY+JE0S0mijbYEPqo8mdeqiBOZWsERU0SJu/qAi4acM+2YUDzLGLTIYSey1toXn
s/PD9wwoikBP3BFCZFscTSd9GZXq0Qu6TY6AJvnL770abNyMu0Ddo2/O5hEzxRIqh4hvk4DfFc2n
Qgk6ZDNANVugbzQDP0n9hMIXBnt41OUnNwC0znFFlnIP2OepUW1UzOBYGV2DcVJDBrbzEwgFbe42
O4+c3W7UdazRGfZNARwddgcGy/xWQL9UDRVPoyiGjTOEkLutcGyAp8fjW2r9LWxOCsFTjO6guYb3
lyDXC6dZMQ5d2te4oFF7HjxUPfUYtWhEhgbgHkA6ogbabFoM2b3IZQeyC43mNqqxePQmT8DM0I9G
GQO8d1VUZNeRQIMMIBRYVQQWEuPRh0vXVCP3VBxYqwnjT4c1Bxxu29hb14Gxt/nDkMLWfvmUQdf2
O1jSmQsY9quLjkhwGBvWFZYN7VNrWetJJCMrSJr5KCtHZO/sZwHDDIbvpusPCbQDx7yv20NhYfLk
ddDrrbL94gXMbj3W0eZ2bmWEjGU1vA1ofvoDhTyqFgpZSm4d4k5nSCynhepKwh0xE4FRJtBF0kUA
EDgrFBRpKgNUZPA18oAIYXpS22STW8t7kpyWvt1gSgdKXvgq5isJdADXFjbogwa3RMsHC1tXAO7M
qsBBwmw8Ch0VNxoDYM6gSmvchWFgflQTLIWUXnEfAHsgn2eNlrb613/87//7f771/+n9yE5ZPHhZ
+h84LJyyIK2r//qX+Nd/5P/9b/ff/+tftuHYjmFYUBNsTZqAyjV+/u3rU5B6/GHtf8FvqXz0Huxj
YoLKBy0dq4ffjyC4r9iEsWxVziJA5e5URQucIyhBNzjJ9v6ffV9/3wJLyVzptKFzFMOKslT16Z99
3nj/+UC1WjLYfJ7F2qNFPbmg/UEEy5ASfLZl2sY0RGdDUHhwmGIJgqtMErRt0QBI/2EE+T5CWaK4
UOhEgNkyfrTkw+UGmPzf53MIPqqtqcLWHEubdVGh5xUCGz6fL1FEJ9H9oQjgEDuOgUpGm/+8HG1p
xp5Hm3UXBTUVJbDIgTtLskpHKlp8vRxh6o5L7Zl1Vx3pJbacRBhjlFKoOe4R8rgcYqkRpqqabCa6
Y4r5ouj9MKoqiwrOYKCKycHqfPz9ACiA6FIXWHpa9jRmZ5PKMTJDWo1rHSHs9S+193z580tDfv55
6/3nOQRGqbd8PiWdG/Y3Pq/ZgoL473eT4JfXbd1y6CdVfx8m8Awj7kTiHlWMuIMHmV4Z6YVhePf9
2czF/EXVGofvj8bKwSU0XV3upqXva7pj67pQ2fn02d6HwIdSdGPpHi28dEhKPV7+/MJEFeefn3VP
6PUySFs+j2Fk00D8XBv7yxGuNWDWQXErQXE3RAAwjNm2tv2Dz1PMkUJlNknDfj++LbU5BCNq5LVI
le8FshiXv7/UQVQapa4Kgzk073/cPFX0rUrlWGn1xwRoRl+VYL+KK+OwsBoER6gznaC6ptrO+2bk
ntSLoqDqWYrvbv618TbSeA6rb5cbszQWZ1Ec9X0UPVSsroK7fBwnUBBMFTX/g9HmDGK9GZL/mZ9E
sK+VwGg697g2k2Zl1/UfLIfz78821iH3eX7brXsMwVR7BwPw0e93EVNJM0zdZmGI2a4HgkDtmlhn
v+jjexSceRK3fzBlpaHZhmYYjtCs2Vg7UlOi1tHtY6p8tfGQWF9uwdKMPfu8PRtkUYnK7SIOBq0n
FYay61+6cvv7ISyBUIO0hCFIxL2fR0nXGLHZYR88Ah2w1P4GT5CTj33i5TDTETA7RYVlScuW3Aps
w5ym89kJpMdWoae+4xwLZOVr8ruYYqL+iYebpXtbp6ySP5hdHHSqww3A4O/ZyPTgaL1Wo10ataCq
QziR7MnlNk370S9t+ncIbTY6Y4IAfdsTQgme9O4Rvaq1USM+CjnP02psRsYrbVraWSzbkbpjWJZm
zWebDvxhEBorBg1Ec9PexONhsL5fbtQ0EL826n9izKdcKXxPeta0Kt3PLu+WcfiDVcnt3zQMddoc
jVmvoRCKwePA9XOMwy0113z0dpebsDDXpKVyn9IFGzHc0fdzrXGNUKXIYgI7eQ2LmyJRyHq9heQs
IfVdDrXQW4QyhGOz+C3TnG0xWRPZCF205rG5t/Vn2Xy+/PmFAUcBjK4yBB6o0p4tTodUjGOnoXX0
YG8GybcE40a7O1XdlcPk76k6G3Vz2sB0R5MIRxnG+y7TrdpA1aIzjz1eZKiptZ+8EJuYHJ3/qP+r
7zp1T7e+6jz3OzPd/H4rhaE5urAtTTPt2b3Iw91MD2rfAieR3vrixn9Ar91LnCs73cJYmULoujFd
H012ovdt1GQhyiYjTKPtPDTbr0yFaUOZd+H552dTQXZ9icoJY1XqKDiob62BeMltVuTYAjyW1ilp
fl7utun3vRRwNs3HysxC9Emto0Iu6iOC593HywGmD1wKMLuPGaoEQGUQYIJrqijI1CRqfIqGJoJk
dftyOdpic0yOasGmLY157gE5HLcJRpaSiH8qwdFUvgjzygxY2LBZRRoZcGFYjqPOZkCa9nbWB5YC
Ld3EkOQ1Tr8Xw62UPYXCdBuBLPz9Jp3Hm02JKHTtmsewcvR09Fhjr11B0TyUTvMHXceFVjU1mz0P
4bb3MxvjVBcVWKkc9Sg/kGDaB/6wjuJyc7k5S/PBNlQxXQZN3bDmO7djdKNX0hwdgoB7wv+T9A3a
OIKC2+VIC0vVFlKSPBAmeYT5dgQDMYorofinAbM/SBaRc2VjXWgKB7cKiJaWIMsya0qAngYgvdg5
hi8q1k/k8nAyjt8KPBMut2RhVtsUnabrISkdS8ymXOPEVpCJxMEeZy0ppwwbbdhdDrHUWechZrPM
ggwigzwl5fWIdkQX/v4kdlTTMtiYocRw83g/uUQHPrbJbPuYl+O+RAeq67DyRajpcisWtk9HJzGo
ckkUhj4f8pGLdN/6PP4cgdKCeM3Nx8zcGs7Jjb+41UOFVsHlgAvd9i7g9POzGykaTz2FAQLWb5WH
7ljiXAmwMPSOtNkLbRsXcDnfbTySIrlap1SDEvC9N6DnFOP599sgHbK2uiVs05lfCNsu7NLOMLyT
ezui/JZeueAudZFp8VwmkUeIeQtaB3Vz9NW8EwCYcud0Vz6/sAgd9mMx3Z0MTbVml47Uk8no1Rq1
aX8S56NUWvg9oK3vioEARiPHl9/vLUtw88T90mA2z7bJQuurHi0u/0SNsl/hiPEHn5e0Q/JcZq3P
Ph+3VtCLpvRPlvWjB3ztXPn1l+YT3/2f7+vvJ+zgJonXurmPTGcLy2BSfHHbjVqLanW5IdcCzcaF
WlqtoObmnxBkqDEOjFdoml4OsbTayW7rUgrT5K4+/fxs8emjaQdW5fsno6FmnAb+a9qy90aKvpWw
/T6kRn3yJyWYZEAO9XJsbeqo2b1mSq3//+Dzd1voeY0xtq53EpaCTJLZy0PsFSDEgyHfal493mtS
5NBo86cayZgt0AFrT6a/XMsE+eXLv83CneTdLzObNQVOdZGVTT2him2LU7HSHT3vpHsQ40W86sYr
BRhtsestzXQ0IVTJQ/J912fcglPLZBU4DDP6yAqy4cVzb4OGVdPMXys+t2/NBtVvx9rPzgByPzZN
S7U06ZlxDTKGOch7L/ZsRO0nOGLgawdhutWWau7b5d5ZnIpc1XmR2LauzYsJAWVE153mSaglr8gy
PsElObZG+PlymKWNzjoLM/38bDpqrWdGSh36pwJ2r+l9deCH/36EqRzikH4n12JMDT2LANZZ9bpq
dI8VVXoZo3517bhZasN5hNk1QHFBq+aSCG1zQtMltD/+sxbM5k2NI44fm3xfRbsDJO+Vw+Darz+t
k7MOGnB7rVPAdcfUpUCxEvmVu//U/PmiP++e2Y5jVqGqJjagL0zkKzBQNTZQUfgYi/jucj8tnWo2
573BO5oihTqbS6kb4vtmu+5RuveKs0fzhBI/YIPo6GLd/gexmFEa9VTbssXsSAgQQyTjL6BOmv69
4+Oumj/mNd4SaPTp1pXS6mIPSgpIXAd0U5/v2RLXGdQZeWVAWvpLdvn3NGz3pSyxEq82l9u1tOzJ
c0HNIbPCm3C2WgKAAinqBVQCKqii3p2O/DLOPFfW5GKDzqJMPz+bcp0MKCmNRNHjW8SrP8T1PoPD
3ltXttyl1jggPKVNFsf45WWbi7oTTksiHTFo5IXDe2+QN9XgXRmfpSQOj9p/x5nNhq7hSYVmN1Pc
7vd2Mu7QOv4qRnlfDeFN2COUJ4vPvVK91EbyB/s0PQligyOF6v7sFDPavk+lJd2j2yVob8FpgOBi
OMa1+b50dJ/HmTUxM/s60wfTPXopSNtYCJj/WSxuyZONt0mDS7NRBOpKMbScS0Tp9egdTLsVE+hD
qRjjB2GBJCojpYAvmSOTnmNZo2jJwXbNLVSfComLFgtbADDrKndAFwIa2fgtGFSMMxBNCFCMiBCz
4FmCQavqOB60RlwmpCnh7kQ+1W6+/tDCzsNKFMC33XnKD69CRijtonKtyN7bdT0kT/TPrBs3QHwI
7hSCqClWR3ZiuvdlFP/sEfUWXld+K4zyq+ySkjwcUCelKFFwtWsUY3hE3egIDKkSWS0A7Ul8CEen
XfkIo64AEcVbk4LzVjW7ZOtHbbFqk8o46Kg1rkc9B2qUSHRO0wB4vF3iMUuqQgXbaHdXFtkv26HD
M9uyhGOgiqxqxmxmBG5Rhl2meqfWRku5+l5jB114YPsDRNB/+7U9BWMjJLPMDvzLI9KqzcZV68o7
ZQCRtfRWH37if3p5b/pl15jFmO3veeGm0sga71T3CqTKFi05VBsVGH+G/HA51C8bxxTK0aZUC68j
c/5gSR03cKUVeqcE5RZP/9KhqgE+5w+iaFyGeYsJaVFdf78Nol5sJ3bEIWLj9en1ezQPsYnfXW7K
1Cvvjl+ach5k9qZolQRiBymdY1gYP6oASciofLkcYqm3zkPMBkYJ2jFXC86n3H4dolM2QmDeXw6x
3ApHJYWsTfXd2SWi5Z6o5z0JRFReYhTTss+VPly5PyzGkAYyGSRBSVfPzj5hUMe3BFVqc9fLj6n2
5XITFnvJ5PVjk3KHWjy7xjmyG0yjUqhO9+mpgWDSRPHRc73N5TCLrQDipaocCpRhZuNNpcHsW9dU
jqr2GTr1oD5f/v5iM2xynSQkp3TxrBk+lbDa10vecNHORSFIR53vShMWQ5AC0rDk0AXF/Pfroig0
0fuloRwBFPSwR+FCmG3v7tKqiK6ca9PldrY6dIuSBFsyNyt9ngmJ7b7T62zQjlozPKsFKiFmijJK
q9uPboHVi5uQB+1trKYv9+JiXFIiBtVfwATzK12q6+ooo1o75ggheuouTGFGFR8x+y3Gw8hhdjnc
wlmg88wik4jkFJNjNmjSdj2lzRz16GboSuFUlCPkiLOZYR0KXLIuB1vYpyn0aGyfTD9W02yt4vwy
mE2Y0qdRitNIqRR3pVZMvMRwE3gQLy6HW5gthJsu4XTkr6W63rRtpaVoRjEY9SKkRtPoFob8lUYt
ReGKZf79ICZNOpuTXpj7TlBp2rHpYoDn3109RfypuBLll66zHf6DYavDrPi1gFo0ahqGis1TsgUh
/rhdtfqVXWhhJrAzMNkn4MGvIEEDz2ezqfE+tpWTIu4QW0OP2G24wl3ZJ5b2ofNA08/P7vgKBNyy
0kblGMcQubCCubk87Ne+Pw3Y2fcFrMQmkHxfee4P2ekPPs4GRP2X41/Mp7BZ+SKKkWJBZ4XbZQjr
o/Cdp8sxtIU9gEcqMwqkBFlkbbYoR7fS4zrnkiF6WOJGktS3OUQrxM4E9Xmv87+WaBF+6COBUiAs
d5RqO+8Gi5xoZXtB+Qw1FjB6x8XRHrh18iz2d0FeFR+VAgn0y7/sYm+f/a5TW856Ox0tFfvb2Dtp
mv0jaGHzFEWjXwmysMbedchs4yCxRR0CuvXJ9x4S2151NooklX9ly/9ljU13O0ldn5q71KQ03jcF
Xn0coF6B+3fzCTcphAEOEvqTDqnkD/rs3xdwfd4cJPyTkVfIyQ2H1zgRz4XSbf9RiDmkIwSEIxu4
VSfp3zm4/CIkfSXAVI+bHZCgrFQwFtQ5TDFPn9Uub8o4LuSxbvH8aQzkkDhOMQGK3PqQpxiwR2NS
4rfEY/A+yMf4K9bg3qFvmmyPxxhs8xz6c6Sa9U4v/fJza1T1c++lNsIiWspRF9rbylPUe1eXkws0
6HF0Bv2N6YTK1ig5NrAxRHc2x4s6jSejxBhVvtrGmMHKhxa3HnXwN0GPF7Uy8sKsigFhfryTENrm
9oJCoWI+l+7Qb4UMmit70MJUetc508/PVoWH75lfiVoeQ+gklYaOwspEeAu1rsujsLAwgNMZ/GXC
OtDnO0XcCCfrSw3anH2TaYcs3dr+lZm00JR3IWYLPGetJHFGCAU6EeXy/tYf9sr3y+1YDMIhDdKU
whzd/76/QnTzoy5o7aMNUVy7gXuOLh2z5MqkXdhYgZ39O8y0mZ0NS134Y6PGhDE7pEWiu9pZa8YP
v0Ms4hj61pVJ8Gv2B/GY83CzkyjWFSWrshqimNS5MN6MtT3ZqW+kG2xqbIVazUT26C8xfrrcm0uz
QuPBrdkcH2AqZudHlFtViZm6fTSwlak7PGhC4y0Pks3lMNM2NdsBhEYBQJ/Kd79SU/xyEJGl5BCL
UV7KsqfS+q5AV5rEvVv9RVfeojC/MoCLLTsLqb8fwCRCRCXqSvtoZS8tRGh/5fhXcnYLB9q7Vs2m
YjCiityMBYQbL/tmDNFfeSR2lztuabafd9xsGjZJlVmaR8cZ/acsvoHthKXUrjOujM9SZ8EvmFI8
5Cv0+V2Fymei2YMOWAi9qVx/ajGwaoYrI7LUFuT12CKko/16aKps3XDUQCSJ1kATzFkZ8PPz5GsV
XGmNWBoYQ4JHMwHqm+Z8VssMbmWoTvZp0rU2yIQFmyYZsxcjcTgV0qzdNiH01TbU9b9Mx40wIkAC
3glR8h+0BO+ysJbfANJgiApB8lhi6XBri7q5DbQm3epm6e67WIPm59fqlzb1x03Bu28TRBxE0LER
sm7VDh+9DKLZk6yxrnF4DRwGrcZopKuVTaFEITp/gjxl49p3+Ee2KBQkJk4LVk/qUW1vLLIUKyd0
nEONQu0WdkPGyAh5CA2Rbi/PMv3XuiL7D16OZPkk+V9wD+9XiyVU7b8rXE6LSrudSowOCwj7hi8R
prIS1Djl5HamrUKlNO57Q4HoOBjuvs+xFHDghm8rnqnYUKG9kSHGvo7Abe9wtED0BsuzOztFzEj4
GJLLNHY3ql4LNNYqz0BEJVB3cW46n2WXWacYEUP8vLPyMDKZdrEFKzMfmhJNLtPdVAo2kL0ostuw
04b7Skk0KP0BwnZhY34vbV7alpuZa0p25SpHBhivBmd86P0hRtoBadUUcZBVF2WYRZPR3VSOae6i
TEGeO6ywOPZDCxFddXy1Bwu/xwo6fKYpZGc1zUUrZEB7U8/kzdiH1hrpkS3CnnAw/faBAOM+Uq1u
E6Y5xi1oVEBHLeubKhGfLTP+SzMw5lPtFlOcOMRZNkHKAg5604/qbdkbuPHmCvplqlqemgjK8hCM
ygfd08OVGPz4TViBu1LRzN6IWv/GQwAflqqy1xL9V9QB1UctT1B30jJ17eVI6rQjqE/QFMMaqeTx
QSWdsxMK1M/GVr0br+8Rg4a3TMK7QyQybqOVEU1s7Yi36TbiMWCscs1FMsNAD6NQpLgdfc28sSK8
+IoAtnsPUg/hmfFHMVgMqurrMA3K+NHRJ2JulBZ7HhPNA4MPbbLNdWwDZLPREwGVk3vIJEwpsAxF
7agx3S96hqFbrlj0HNIl6yIOh51m5nq3Ur1J7aVH1u6TkQjkf1PFAI0Vu69521H+RixgjzZ0/wNL
8zc9o/JNDl9djbGPGKQXJV+p5qGAFUDhrGpHx6HOQgFJZqaBB6NVYp9ZG2vPKwAROViirrNmlHd6
EqU3VsfbfIioLWUGOAbLSX/mVYIYq4v5mJ4W3q0bqu7HogiGH6CMMX4NbWxaFLw3kXls7q02xGqw
7uvgW2SUA8akgbIis6f/FIVn44HueTjQie7OCZH9aUqRb7PU7dZRhNB8LKyKq5phfzBd5q6J0uRt
kMYoVlHnwNS5wuzEytv2UMnOvO1jtPzGVtVW6N6gig0rfOc7dvOY4F7/VY1yXFDTMZWof8s8WtU5
CrAJ+smTNX13n415fK+FinOjq+hA2JkZI4g1OaKWhbIqFMykYWVm92Pa+fvAqPJdO/7Edmrle+1d
RWp6bYg8/oPTgiwtdaeJLGbOiThq11qdmWXucbB0SqMdFwf+4M/epQKG1dnlDXDp/JvKvZrGO5qb
5ewaVKh5GiMtTYHfQYcg67H9Kt1dVmJvcTnQ0snEljJVfFmjljO7MmSDgZe1QwkMFSTejXn++/ln
EJ4GKCYbzgxcg/f7ONoqqBn5FMqjEPWBFIGqHpX1y21Y6KyJ4KqTHAZ9CZD4fQwrjWxsnwLziJKN
GuzScKN0+38WYrpKnN2+qSBHihwI0WRbO9XZBxX44lcu3QtjAakFGOk0u7gtTD8/CxJzULApB+EJ
1xIT35ErhePFzztTtX0CRDKF33++1fPBGSIZntgyTNwRrsykhVHgAiLAD4LtA4Skv/98QU4oxBcm
PLW4duoR4pho6HQvl8dhmvfze/v5RWr2ohNjqYyKwpWNMzRElZgKK4qjTXXr2T/+IBLrgb6S0oRB
+L45WdR3VDZq88hGg6DzjRXvmvzJmSyFtafLoRYGBgohGAgyyxT054U54H9lGFbCPI4yW/naFweZ
o9+PMBGXJmykLuEVvG9MIpswHBpkP/xViTCdczUXvzD45J4M0wHIAQ5sDkxO3AYETObbxyLGMZcz
jZvFlVU+Tc/50J+HmE1fA61QRUwhKu0RLxELq/Pwznv7g44Sk5KAbUCfnpfLJMe8GEMV2oV8UtxT
uPn9z7NTTXge/vtLziNxUXoJu8o6RuDjUPQJ8vbKSC8NBNVECuQWpNdf2Eo+Si3YToBCyVp3rdcj
rgo+uSNqDVc2q6WVeB5othJTHNYSVQBDiZ3kwSgFVtrerdYXSJii0jgoV86RxYTEebzZQVK6joci
zMBB5QbpRg1rkh+j7a+jBP35OME0xtTbCuADovvR0HRHyAXlx8vDt9i5bJ9cAv4+bmaHZaiGlex7
QN4SyQblR9vc9dcUJ66FmJ0Bg9YnRqoRogv3hvYU10+O+gdzfALWTBgKUJvzmi2lMsDfBULSQV98
6XHI/uDm4sp5qS3taTZnmQlag76aQ3gsaVZjylP22NqoYDrGdhW1CK6GaXijlNmt6yuP2yRQ9qaC
C2NjfxJ4bl0erKX9Aqi8+BuIoP1SXbfavOisJKaWYvY/AuqDaRh/GhHucX8bSj29VUG2C9Vk79P0
2e5a+yaYXg9mcATEOM8wicvyYgsEJ1xdbtLS5Dh/FM94JmHK6ReFPRRRxDODQR60KIbdFl7puYWx
o6xKIF1DBUmfU7UTTfFNf9CCE6pa2EnxhrjcjGvfn5p5ds/ptbyuLJPvW59Cse2VK3NvYeChFEno
GCpH9y9EgNwrySwEWXDKJR6LzkcohyG2V5gobf6gHWeBZmuVp6NMnbEKTv12EM+q+nT58ws7rGWT
ndKlybn6y1nU24ptm0OGK3emHirUemLrUQQZOX8cdKrXfxZs6tSzMQlSw8xxgg1PneE5SIsN97ze
gFjVZrzSJ332PBSfLodcmM0WK4f067RmfgF1WJ2LAKeK52+MTzJGtkOQ3Q44RVyOsjTZpuMQ5BOv
A+bE+4a5ljGobe+EJzT4JaY/1+CYC7PNVhE1mA4FSsPzjc5nBaGFrYWn1EdAu0OoS/0mxbCO0Qu/
3JKF/noXabbNRK1nI+rEBTs0ITkoaL+XLw5Q+stRrrVndsaN8OjiKFXDk4y+ZCAFc5RFW4xJr+qj
XGvObPUodu5HkaaHpyY/Ge6uzU9Bd2UjWwwBcO9vPPOEZH0/9sL3a6HnjH0UvNUCydSNqf7+JLYn
mA0sZ6CCv6Bx5ZCYqW/lvHqieMAqKwn9Fx/b1KdMHbW/Lg/NwlQmlslxCqwOiM1sKqPQ5Zb6WIWn
UmxGzNQ3lz+/2Ftnn5+lXFVk+n3VLdkCdBfyRfgQ2upeN9Tfhc6jB3beitk0dv22qjuvDk/ViC78
lxxRzXyL/N7lxixO47PGzKZxMGSV5rhFeBqVW4natnjJKkb/yoF8bURmc1gTDH3tMCJB5P4/0s5k
uW2k6dpXhAjMwxYgKUqyTUqevUG0J8zzjKv/H/j9/jZVQhAh9Ua9cAeSNWVlZZ48xy0rSjr1+fo4
nrcX/ZkuEk8sOa5SFha9aAApyzr+ZSoVWE71lFxcbErqDbRe09uuoK5Jsi6B9SLTMy8cNMcrgwha
xyApXjXavz9F2CBOjeRAEfJTLH+nIa8gH66PdX02/35f2BltGAITApNxVjmou6neXf/8yn1KPyjA
F7iDl7KwsFjDQD8Yjy/u0+YhS+B1fvSTM6pwbfBi4rtlzS4sLSft4jKFmklp5qrnzpF+Aemdt6il
Vjf3xfeXf7/4PpVZk4Q2R0jKLQNxhx6Ndagzw6zwZHRIr0/b8rAS3t0MBiwa1LBQHYjZialH2KTp
WfUs3evj6IXS97mD35AulCbo3S772Ww1Ca9uBK5UCI/ofORefTq+Ug0NFOWy5IzokWY85PprDpXB
kGTYsyxAhIKBGNXOUIFV8pwXKD0486cw4AApD7GDXitUr516S6tc75xBbO6QzXzFRgf0QBWNHm6q
N8L+yIo5zOfESc68mjuocl7Kmcf2ozOENmuHpNszoBdswpUzBmp6ro1/gFkNB2ehZ/1wfVsoy2kX
9wXYGVK7NoXNZ5CjNBl8tZqwsnTV1+/HeGfGdD7uoFeVwFsMLQTEktduo3fW7NqohCj0Kj/PlpnL
j0mGGbvNG//DUG+8Htb2nkUOjjZokpiymPfz09wc83pIz2DYxvgQRS+/xOmqsXFBi6N7tvWmwGhn
W4uis9896l+r6nR9WVZ+/pPPCz46SWBGjR0+Dyt2rMN5Ona7/2RBDHiLLG+VIZXQXfX1u6aW32dx
obnXbayEIsDibd4FQGDpRRMcnKql0D7qWXSWG3TabDpeHozi8b/ZWK6LCyeaxb2Vo9AS0XlRuzqq
kbXxRdbqjZGsrgfwAgaCChj+5qmVsjajARneCJEZQjbpA4IRrxgGddMFxCDz6BUWPLBCPUh9DfLT
RcTK/5201cHO2v11Kys3DhAJuutlkOX4FmGyYgOtD2jAozPog1D7PSO/YA32bpGvuG5obeUvDQkh
u+z0dRd0DCeaTlCrWzPyZP2L2bzg01uA3DwHeXc+yxBMUj/ryUwCYqJg7TuogQTda8ahgt+mS9Qm
yyas+6yktWwmU3juZBCZXfzRjvOPeaE/vGK6LswIYa46VXS+ZJiZhgnxj8RodoXUzTsVycGNLbAW
iToKTKyGSVUSdMWydBcHRkrjoDXCHlsEnE4eHiC9+NXI7SPw/G95FS7SsLLro1fl+5TNx+R9ovsb
CKfV7XHxGwTHkLeUfyab8do2rAUgCO+aKH+gXr1VF1273p6MVtjxMw9t2y9k3JxtvpkD+RSpycdi
/qeu0rOe6gjoDKeygNLA+GIHW9bXvIZCXmQpp5DBFBvV8ybNkP/Ww3ON1Av0zy8P5OnX//v5xfzF
SlrmNAaBb4bnyN6hK2N/v74pV3899UvS9byMLRERqQWaWSGnF56pmaNJFPKSdIYXkxkuZ/jCiDCG
Lq8rZRg6jFRnTfsnNLWbvhg29vzqdqPgv5SDFBysYKQIp8xoFiOOdQt9NhADF3GWDVexNl2EoSwz
zR4gngQjVmQ7eVslXETab/CcgbwRDq4Ngmc6lCuUz2BFE1zR0Dllk8Y2q43kY7pzin265RtWh3Bh
QnBDYZ7NaZtiwkGzLthZu5dvKGCAkGzhQbjihLMIGkUtg4nCeInma2Yobjb/vm5h5ZHjXFoQrp1C
Trt4MMlF8jY0mrMc3UnSGxXtpPmfrvqOgst1c+vz9XdAy8+5OIBtUjVBHGCukD/4iG0UCKH8Jwti
2hOEW5bIlJXP6CQk1o20sSLLjAvB/+V8iVFHbU/GUFesiJwPN5M0HqdoPFZyt08U6aE0x5/XR7NM
/zVzwhYmL91mcp/EZx/lJB30m3921HOM7REdND/+57q59RPz7/Kownbu8SwhzV0kIiQE4CTkX/VS
9V3DGT//N0PLPrnYB0Pnj1ykGDKLn374kEQfk+HLdRNrkdvFzhYr2ha56bpWQpKGwT6KjlX5lsQ0
yvfXraxuaOKppbCtP+9XQ1k8Mq2RWoWURTd+Eu/aV3QvQen414Jw8yuSlmclKNoz+pUuukcIuv23
IQhOxpzqhKY79libnPJjv8Vqvj5D8G4qf0J1Q1jq2srJeZpSdB50gofxQR+2+rtXV3ph9vw/C8uu
vthMZpk3RmQhgwCS3cv7X7PxoekOUr1VUVk9jBd2hJUANmnlqc5ICjgGJP8niiXtjNouqjyqgkTU
VO1eszJ/ByasDOBnUwsA2p4lZGwVd4w2wqHV434xIMH506thpIpkR2c9CxGGrFAgtKl5/PhPozCF
UaSFU2uDGXDWH5xyJ40bk/Qn+//MR/LckJeme/Iygo+M7Hia6DzC4ycjEjwOCvNIhTRerSUKwkAR
Sp5pni/8EjqyQYBgh9Jpvd6UtW9OnzQ3BXqqnlrFxkOWZ/0tFDq/lCQqkPe04r3loKs1V2a8i9TR
96CRRk04jvUbQw/Tdyo1kBul1LVvyYwKC/Uwqvx+lt8UULxuRDNrNzU1Q8ofIH2RHxB2uUPBLYl8
mwbDcP7cpOjPh/6icWVJ+Lbs6FBNCvzua9e/mF+OgBP+GBBhwAwJCAXDgyRLsaPA6sT/hz75uNOQ
ex9V66iq7ft6cPbXt8uyHcTlvDQnnLJZzUa7zDEXIjBeDuMhMSXAz9A9ZdPJjsKN7bPqPAzAIFzr
tN+YwpVXdZ1dWaDIz3CLnHSrQLIN3v92PMbRVvZ1bWQq8hFLog4uSxEoGFRBZVi9w3GLchJUZlsf
pLAID1ZlKm/yqpyONkz0rznjF0aF8aVGRKd2ilGjG1yKzDT7hF27cYWsOpILI0JYl0C9YpeVhWeU
j0515xTvlGQjdb1ugmQSyXGe4CKeFn1tvZ6QfD3XvoQY1CQhx543t2OQbOy/VUPkrMgq0bRtiygh
mm+MsYPV5QzLeuyj8dV/j5oNROqWDcHxDkbe6imItfM0Du9Cab5LHPM9qg2314/ScrWKR4luehlW
SH0p1AprH6UIhk0BN3s8HGQkf//r9xf7FxdvHc16gZYfZeZPleFZW8nQ1Z+PS4fZUKWuJBZgmtBq
IxjtqQAmn3U0nLZye1vfFy6Okbpy0kqUsJPZC3pE5ze27Nb3helXx6Y07ZBSrD3snGy/lcxYdSeL
W4YhjaZBMTU523buyAlPkSLbGxY6gn7ojnnk1uZngsbd9a206iZ5SfNa1zmCsuCV/VIepDjQeBlg
IRsLt/B/IzPmTuV8uG5p7Wxo8FmSoSSgs54d9G4c/CQbAGFZtlulP8LZ2E+2uuEW12CVQEVphgbm
RUXKFFyWFpelGoz4xTrsb+ZiftDGAXYnKUZVTKGrpkAIKQn7HRe8kQ/RhsNc2xo6bLAkrkGb4W2e
npwgAHOU2xRKp+H4td26sbe+LmxsLa/qvve509ovtB2hf/7yFbr88cK+1ieprINkis9aSFvebsoR
Uvh63cTadlt4NWlrAL0Ed8bT+ZntKRuGipDeSXS3/GDdd5k31ls597WAftE2MHjx0nAnuvqkkMe2
tThBfpC4nfGutY5hchyKx9JxELF/BRh94fD515zg9WuzHifYH+OzgmRt7Crt4/VJW1t22EYAo8P3
DQJw+fcLdwz3qj2ZchSeeyX/bOjSvZHaGy5t7XCCkNSRzwBG+0wOJJLqwWh7pDkTc9dXN3N8Q/fT
9VFsmPhzcC9GIZco0LTWQpubf1WKT03wY3R+XjexNlFL7XaRmwCnK579NjEywwmogE3VfRE8Ihz2
ihNC0w85u4WUhdLR05UYozALbCNKznnF21Af73XlsbS3hLDWLgAic1knPwsdvyjkRaRMWtBOkrM5
eU12F8YHGO2q9M34Ymr0JRS6MCQc+LyUYoJvYAl6fQC8lNQbxY210375fWHjpjCm+5rB9xvnfezv
5PC3LP8wkw0k/dqqX1pZNt7FxoJ0wQ7aME/OQ3Oa3hjtxiC2VkO4IYMuiTNoXxhE+2ZAJKWKf6WI
gATdvSMVu+sbeGvChP0lTWVvqS22RhTtE+7iR2O62cxtrZ3EywkT/BXY70nxW/aXgcpy3HwNEdvM
zNeUfC6tCK7etLqwjhrGYpe/a8Srhi2RAmVjHKJHyeWqrHVoV8+J5RwRME2ce8m/lfyPRfQzoM0e
qlm3Ld5pzm2nHKbm6GT0AG+doY0l+1N2u9h9irXI4Mb8CL/0pnEXhMdgPijB7fWNsbrHbcJBusAt
TTcEfE+YWmRu1YKhhkfnbbbV3bC6xy8+L4QtWePUlWrx+az4B6ap5Fed7H3lJgo3rv/nwwDvB8Mz
PacLv5XIghBODo0tM9CrpEAXw3Xkl4N9YdqgDQQtR+hkeSE99QW4m9EK7TY9RypJ1ehL0+5rmebd
lz+MFei/FmYi4AP6szimmGLKttTyz2X5tZ8ea+1ONTb8ztpcIb/hGHRtOXB6COcnzIdyTEw9PtO/
7f/KpS3+leenh9ejbkGoR9aCFPdi/2Lj6gA9B7nuo3MuoXUOH2zx4prQUwOCX4YkKNeKHANF1rqg
7tvyxWKwgB4Whvylr8MA2ySsdqzYfTuHWXa+n8qP9VZr5vOTzddNSnG0XfA6EgkOQ21C8y0KsnOT
vm8lyCwaWkDNd+nLwY/sWDgzzUVE4nkPnRlU5pwYYXrWGv1DGj2MRKtZc6e3GzHeyoZ6Ykdw+1Ju
1kZtYyc5Gu+ire209nVkUJbmBxrswaA83U6j6mRjFUTlWYqRrX60202SKz7wNOlBO+aFAeHnF/1A
u3qLATveAaIau/11F7uy3E++L5y3XBoteS75fl5+GY07SBva8S423r/cCipeCCzRhA5Rl3Aoonhs
KxqcqjMRUXnstds6OCbl8bqRtbXg7Ymf5Q8xpLAWZa34ihNZ5dn4UTmfdPXj9c8vv1FcicvPCyvR
DZFcjHBHnMu094oGufad7W+J+a2OwSSSRx6Gri3xcrcsaY5KnfZ6q7urQ8eFgcN7xTCgFVUBA5Nt
EfUv0aGPSNOqxdmqp/GYRGn/VY/i7qM+VM7uuqm1wSzCvCY4bagJRAxmVlaGEUdJeS6Se2qwL846
gmK6+Pqysy88eWbOqWkkfL017mrUQTRIu+tho8thbdFBLgLxpPkRjinheCRKGhZZyXoUwUg3/23n
PM71K5wIeBFmCJ9Le5OormhIk29ZMDKddfmhzM/Jy5fhyeeFMEfiOpealM/7HI3y/AoPBSCFTBrN
qBAAiQUVs6Z1tBq14pzbjuSNhWJ6ABbUly/E4mMh3lqkLqHTeLrahhxnhhbPxZndBte65ip95A3w
fF3fsst6Cof8iZllS19sKp+4tvc1zCTlp6oePZUsZN4jcXgagXhU+zFODtctruwwsk9Lep63u06z
+lOLVZPnLcSzLPuYuaO2m4qTlG243y0bwuRlMk8so8FGr3yK6p/oG+yG6ub6OFYukiUZBFYM/U5o
L5bfcDFztkQvQ4oU3Fkt38zzo5R3N1FXHEHdbyzRild5Ykg491YW2xKFUyqHXpRAPzNuRdMrs4Wg
0sLaa0Ih8IycvrfSkibhhYZW/Spbh1a71begdasmFDB1ZEzxLaJnnKCM5sXbI5rnvNfjyVXN72FS
b3j6lYkycCv/GhEmKq2QSuoajOjm4CbpmzrYclwrpwUaBCDwNCcs5PrClej4kqp1BcJEpvzBUStv
DGxP637q8ZumUTw1L17TM0PcfmFScMgF/BRJXsKQmiSfa+OtA3VXeJPrGy5zBTa6PA8o0yxYFZg2
BJ9Zj3HYKXMIp2x9jKKfoXMT5MVeQaulLT+a7ZcMAqMk/1BNP66fotU1A2b8h08TgKxwUhPQZI02
lMG5M73s67iVydv6/PLvF4d0VrvMqZwE3YWk8SI1dMv09voAliUXHCgT93cAghto4A1znBoKdtr0
0p1Z3EjRZzlEHWrvv2Z7G3Q00UZJVl1sYCCKSeKUcvCJJ7z5FrL05lbJX1EUZCNcWBHcs2YV0pgu
Yjp2fdASLy03opjVFcHP/HnvwoYnBK0a/O2dMdCkUv+QRyiSd9eXY83R8Ewku406J6SmwuenoS6g
i6ZvQemyhzQrjo1sPlCK3HD+a6O4NCM4gsBqmkGWMZPn6vs+0t87Uv4aE4t0AEQQ5KF1wYRvGU3d
5W10Dor7qT6OG59fJkLct6pD1E1gTAJFDPSaTouLQjPCc24tbPDqro6dXW41XoAKofJiiUYwzxfW
xMa1viLxGFQWqGc9O6hdegIXu8Wrv7YmJOuRBVcIky3ROUO7qBSphY2+vfsVyxvnfP3rzBYjAaom
4nfsoNQaZQTajghJ07+VttqT1jYuFGD/fl+4vNSxzXlugdvX20d5rm6GwnbD+cWihvz6SyvLrrjw
h4hN2pUuMwqj+AB65bNpbQQra9tKQ4dVhUQFxhlRSyGSo75vCg6GpcJuV0Pn7WeP7aIc4Uj7ECjL
hr21ZYGRyCB3Q/qMeOzpgIbcKTXL55QQQrnvOl6Q1/3J2njQqePL8FChbS5cv3Imp3pULVwZ7Z3Z
v7UVKPpgYtlFP6/bWR2HjlNXtOU6EWuZRjeneqdW1LQiP3DHdKARRf/0ChsGaVMSUKQlRE02CUal
eqyYq/JN0tsuoksbk7U6CKgGIXAC9eGIyhaF02d0e4+Alepwb5v7PtY37sDlFIhei5zE0p20PCBE
SMwMWtCa7BGvVUu7eADqpT908FzO4Vaot26JMI9mVKJiEb0SNIrd2O0UnB3F0+Bt7d2FWnk0XzWg
v2bUp/tXn0odkTdeEamV7eJ63lWkaR1f9hpjSyZv2arP5g61G14rNJE9A5yUsG+p49wyItWFJNQY
DrryBuYUs+Oh7/n1xkW/AtEgjriwJ1xghY84TVphbwpUNwePodUHuA5zt/Wm8uRHslvML64RPjUp
nlazCuEUR/lKS70y3Ukv58Jevg+/M73DJllWwdsoMLlpSoGKgOO8leJDX+aeLb9cquCpEeEm6OXJ
jFOoJs5z9aEHGCS9ghABC8jg8YCRLVp6hWnSHHUcEosXZV18K6zHST9edzSrZ8exaFAkt4Boh7Cp
fVVq5slskRj2g4cYXVQYcx76vHnbDlsA/tVdtkhyLzpRPJNMYbakSa3stgRvgB5rg0q6fxdU/kGT
kvNsjCRMokNaLrS6LeH5y2nxyNBc2BZuU1ONjLgwaBiTnIMt30/9FrZ/7fa5NCAcoRCZBNDXDK4f
7uPiqwRhtTWbu0QmZJNf4bxBYfO0YGMTFAovwG4srXLwLTZFe5yTW+v25XuChlJEX2HmfQ7YUkK6
r7MQR5eH9Zl67mEa57eSOjwEmvXyitRC6EucQ5VQV8SGz2qeuhF+8aVDemoOXRC1vwstmbdAYGv+
FMa5Ra7dXCAcwuqjUzLChEsEXeum12nJYTTeOFABB/DFhcawM4r3nbEVXy0rLjrxS6PCjlCVuZRS
WQnPLY9ZZNUBuH2tQh+WsJs8+pWFW8nOtaNMkmsZJs4CPO3T+2lw6nlUIxBDTRi8CaW0cafGhE9D
3oXT9PJS6NKy+P9tOUL125GtudN6uhalQUMttgLAt3E/rKY5HEh3SaMjjkM18elwDEUafbWZw/Mo
m/flXL73kWyIDARD/ODdYNUf/GYRq1ROeeV4Ulztrx+CtSAftOfSU88RA7L21Dys5ZOPWAttwFb4
biqcL3VZ73xbe809Bf2qtWDwqKyITjGy7TEA8smqzfnObL6N7S+r3MpLrgyG/Q3PHoCyhRNEGEyB
ZEyWFSkgv1l9jyLu7dwM8HBvFchXdiBmTATSCfrggRWWjAWDtH5gzhT5UzTCG1+OXsSJK5QfL14c
CLLhJIKiQ1/K/U8Xpy/DISpayBvUOr4Neu2mVQxPbcyNxP5KkEzoDa4AbulFbVswkyk6NILQJZ8l
+xiEN1vl+NXp+vt5UzhEY5plRt7zADMgoSmbm6RCxMc/TP3Gg2V19S/sCNeF7xM4pwjB0rZDIIcc
p0T6y4m38jlrJxbKGbhn6cYHgCEKKtS+ViMMEUCpUXyKu8+OlB78WHObHN3bchcbs9tLtask71Ve
A9c3xOpUXpgWwpg2lgw5GFmpJqbrYlRBmpwjTdtl49azZllzwavTArOgP2gUfo5onPpxlipY+E+6
9qWhzy6tpaNcPBrl+1RqPHSebtthw9muDY6WIOg3+EunvnCsutYcVFNHsq3U9H04/5SbUz9FXoX8
xotn0aL9cXlDk5ezxPM79ShUyFFFOJugEmuj7+Xv5y46FtNW3W9lSy5O1QRhCqEd/ZxPD7Ae6PS8
FyQ3sqnZw5Nx7ADsOJWxMaC1LfnEjnAHj2U8aYavhucU9iplzt/C8f9mlJubqHqUIvVUKvaB2vmx
SeqbvMpurs/nyl55Yl3wH22M9G7XaeEZxStXbwsvS0IaM++T+bPjU/eQ4beaH6/bXIk6Lm2KuLS4
UTLgXIQ6ltmQN3gX2DFvOOObNbc3c1a8M9v31w2uOEmLiANOeZzkcyqoIY+rNi9pzGdn7ZKy2TXj
p+sWVjfLXwvikHyugTDKHaZR/zJEbw3tbSp/u25iddZANgCCg2b3OV1LopUDGR9qKvkprXZIowXK
zkk+VMPNsHVLrg7nwtYyoReJvXJwYCTVEJjWq/v0Hi4GfdyInZbTI/goig5kViGXIqoQK0SjSv0h
dAzO8XCvxIc0eSuXR/1kvaYU9cSQ4HZ7vQ58ACO8FGKk7LrOneRz7DxE6RsfEdhej/aZ1XmIA3mx
v7EpVrfdxRi1p7ModUqg+0upVXMe5hJNpe/Xd8TWHAqrlEZaAb3W8vCO9pZ6rE2vyb3+l7NFJbw6
joU4dsG0UVUTLueK5mnKlBm7wY+l42j30TGTq9G9Ppq1/c0jCyVKLubnBalBzu3SGnsq4E4/vtE0
P/ZKM2xvbDOkwdpO0n3cz87BQSXo93XLa7udq8uB7gyu5GehWt3oaoOwHHkY6TSPw3c/tL4TwL/C
CIkSKgk8GPjzdDM0Cjpy+kgGUG6+t47kxuPHMXhFgdKCg3dpAiP9xh351IiRj63ZTLyv/LhxR6N0
t571a1uOC35h4TSJ0cX4KbetRgLSGJ4R3hnvI+der3Zx8fnlQS3JHsCNEJaDVREfNl1UFZUa59QV
1E9xDU36Fi/V6l77a0DkkMW/6cMsZ2RCzJ8RUmQZMkuQOblq6o3G7vrCr50eCm9Lrxwjgn7m6Zog
Bd44Heov51q6k/a2fXv982ubl6592m8ovj2vvKWFLOd5Z0unSlF+TyX9Xc6c3WWZpm6cz5UQjxfg
v4bEohtsjVobFEAHmiby5uahz1pPR6ErNV4OOUW1AbU7Gm5Biogvp3aSfbOfuHzsAA3JAKar+3BW
8ofr87a2BS6siDd2ZqROl8UcestOv6pa/y7R00NR9ac8zW6Mpt9RHdqItdaWyqSWteTDbN5rwums
1LaqJ5OryGpvMqSfAtXT9I3JW1slGthIXmoUZp4RNw5SGxmkjILzkE+uIr/LFII4q3FNfSMttmaI
QgalmT9a7qK8umnnvONLDFlKdVtF5m0xTb/M3tyPabjF+b1yhIgUljQLm0KzxLJc4Jh9kGa0ZxYo
dyGGZr2cqnYp8v41sAz2It5xaMcwepl+8sGQvWDcwQKx4QVEKT8ashZwn6ZaiHqSEBD9/0CxltfQ
YJ+6pOk9PUKAJgra+yaIJHdW5/PsZB8ms26oNLBkg9y+b7Q0uom7MPcSiMP+SJ55LYfPLegaTPxU
3/eK+r3sA2XjpAv79NlPFWYjjczGjvoO1dM+3ql6/ktz2psxKz5fP4HCqv6fGUJZU+EskNp/OumQ
b1iOVKb2Sa+aPSG621XDC6tG/7PBncvkOws7vRC6tDJAgt7HxjCWnwHnd26rZ/eJJaduz6OnK6x/
lLw5wqz0GMVb1lfn8cK4+nSAXW4XduJE9klGpELjmd/SmCWN+tYgl0FcxNJ/BgkEkj3FPbNcmE/t
JJUu5UltmSdDPjt5sZv9u2F80JKPTWzuJCV1fdXxFDMgBRV419dQ8AL/M02yQeWBTMAhzq+UBnrb
0O1yUsvyfvSNs+XUB71wdqOR/7puSqzNPLMlTOcUV5LSdo55yotup87a51B17v3IfKfm84cyDz7a
cv1O6movzk174/iu7VUQuiCM/oxULGeEoe+3aiyZp3C8bz5q7cZraOvzwtBkP63nOOTzepW4B4M/
1+fu+fdVas5kPMmGr3AhV3x98MfBOhXlz7wdPMj8NjbCqoWlPgt4gjBETADVk9FOltVTkXVj41bd
qgE+P0oM4OLzy21+4aDNSS2CxOHzWih9zdX2naZVtVuZ5UY0tToMSNFZajAnz56lMdq3ahVMiJA5
rRtTfkl+Xl8JIYBmEzOQ5ZkBGxlNVGL+SmqGxMj1zjyZ2U0AzKCav42l5vblvWa/kDHqmS1h0pII
zolBasyTrUyHImt2YbYRbWyNRsgehU3djqHJaPT2TQugwY4/Nc7bbgrd+qUEkX9GQzIdKRg6O8Ac
CK58Tq02tJBNRIpOeVP5zs281bsFk+8zT0rGnuID1wI9Hs8itCXWHFudR9rUW8U7SC6cfQ+Np9fS
NfgpK4b6PlWUD1bBwtGl03hSGmbv4P+O7y3ulF3WZsbtbETyXjIbeTfaRYVOKKkFM5s/V2YT7mLa
nW4bOSAgk0PFW0hNPD0rP45SZdyGkR96o6IMRyi4aAMonf6BGgYIjtH5JbftfWA0zm3cp7knUaZ2
oaR3XD7fuHMxWJ9q7s+7fJhPU5n9KorYvAsdZz4EnQ1f56gqXqGVCKnqloQ2wmwebDX8Ho7RR8ny
f/iOFu7atjT3UpL3hykvon1UpsE9zBQf5D7+nkqx7OaQdruW2YfuMFcfZ7v6ZbRD79ZJlXsOssFH
2y6MO9WebW+uJttr5vafUfPv+6FHRCe0v46+9NPvshHhUC32ukr/1Aba41RLCSOiZdkppuAmkHge
k4+tvQyh8KNaTD2ytF1yV8XlQ9KMX+LA/5jl8RdJm+nVTRvlOHVtCm2O0+2qSpK9TE2cfVsgkasV
/oeuaqvdOENVIlet5Uoc7zcBErR3cw+XT94ZqBn6Va+5bV9MJ4P8+JIaCqCYahKvjgz6nIfhh9/O
+sEI4+9UgROXLaB4lYOYdD6Yv6NUOce0IXidPhS8v+rAjWvrt6Xkb/JCqo/thFgmEjwPXdPe4xTi
m3KAkA42t+8D+QY5qmMOjJO5ziDruzkaip1GWnYX9OEXXc6/SFz6rg6lCwWkTHPNvoacv6tVT43C
cJ/3U38Ipu4dkqzlYzN2d5lVaF7Rg+s25jpy9SB6oK59VqqyugsbU72fk8hcYGGFl8em7ypl/23I
xn+MKnpfVrHpjUOKLm47krNSba+y9C+lMYYe1UHdnYo5eLBk5BbmyHcOgTak95YmZ7nrbBUe19zL
8gyExo2H87P2Ias1I10fSHn6vXFQJ//Au8pNkAByG9Vxc6V/8TXMiwlypKVtgdKCGEh1pSU1cUtS
slteaFJ+cEbzZWmgP17MNIjSoI9eaL8ELxbAGd4naCVB3KbCm5OHb+QgfoiV8Hj9nlm7yMhoQcvB
e5OXoGCnj8MM8LWPdK45f7czgsBW8V+WpvkzFpAKWLEJ4Z+VbNMyyLXSb5ZmAtVVtdhNpU/XR7Hc
H08jW+BEfy38CQkvrn1Q1/B8GR05hzk6TXP7scwQNiyy5JiH8nueFY9mbe2U2Ply3e7aPUBnyXI/
A/x4xjydxDOEHVbpn0akr+P0n7JN9rGz1S31PHhmdOTrUFgABPaMIZrzpXVyNvunird60nwc8n9k
M3JT88UPrcUOPXgaRNRQ2wjRZTmhI4Aiun/y072WvE22qqore40OfbJbwGPICortOGSNoh4P5Z+6
7NF28+zx+mKIFbJln/F9RIEtzeF8ijDNSIJOMfcj6YQ/UE+92WteODW/mlJRD3OdB2+By/Q7GRFw
lynVbmLF6N5RA94i214dJ32MPCeZSlKTT4PQYZ6bLlcT6YTCpvUWPNj1cYrclf8bJ23pIAZUktFi
90qh14PG70dbuw3LvRqZs1cXBWTyqW8SjCrpl2nI80Xj3L4B4FB6de9zlUSygVP2w5+tnISHMQlK
TyeM8YLakQ8jqVTADVLnVaHZeIXVdm7eTdytyBjt07L7HTnG/Zw2MfhwrjqzsNW9TjFrn2j26FnG
tIUBUpawUzjU0GzRxry8pfAby+G7ONSBOfZW06O8WdWplyOvZ/0pfP4wp9ztFDhn62MdDG6a31Xd
1yIJd5n1M1NrV3VG1yZDK6lfFD3d8GV/WHie/Sp+EgAUWvDYy09/la+nk6lkinMyg7dZq7tFYbmO
7buJUlPG1vbTTM4+PkXKbVF+09TWtUgm6NVXSQYPaMx7Pf4egPapyx+FY/IPhhv3squob834CxK9
TqHv/GorJ6utOCrYhpeaCQ9wUvJCAN76lYWoMUKsiL0uuuL7UOdNEfwmDNypyp00fMr11iuMz235
tsgsFnXft5mrhjeafAAAuIOzdNdk3wwzd33/Pk5uTcN3U5hkFDRzmuKhcT4N+nEev/VteqtL+7z2
KRF/gJryRlW+Xz8AorbCcgCWixGpCDrdqTEIo7HtOW/DxtdPRqu4ffhOau6yhHaVB0MpvLj81Fa/
9Og2Dw7JZvVp5WzL8FnwRta5b2j4ebr8sR8HzWQQ+VtgM3yC3C3o/5qzX/qU4Moy8YgiJL/rC18O
a8DEsQ9zhjy7lh14pVW4yVaaeSVRwisGYrGlikYlSExWWE3WRJIBVFrLGq+RsxsnHm/G0L8P03rf
tPmhyYaH2tT/oTr78/oSrk7jhWnhqkG0pIvGaKSlcbK/zpRvEHTbSDyvmIAihK4AgKWAP0Ui/66K
cE+GjQSyM+8D1EAjU9oI0tZN2NDcgp6BP0fYhzw+1ZmXmXTScABFGnvVRnT2py9N8DYM4l8LYvVh
CMp0UQ8isNEsL6S9b1RUqJs065zNhqdV6SOIkxvd6s69Yd9PgwPfQ/RpbKZ9qw970u17aqHuqL6w
b+h/VxDECXgS3sHP/IliVFUcKFST+vItSbRCCdxq2oiyV6J6+oOtRYqBOaCE8PSopbUxTKWsSKcJ
7Tn5Y56mO1Wu3NkxDtm0ETus+EeF1lqwUCYB6rMuBTOBYDyP0uAcQeRbVD8k29zpZbl/8a4nmufW
MMEyWDRDPB1R3OVVYxhUj8fpXRwfq41Dpaz4DoICdWFyIjUFDPnp98nGF02vAugyG8s6QB0V7ONI
U34jky3dBZ0u3eizle7srPsuN3HtzZ3m76UuUR/SZrR/Zami7pPSrw9jWxSPWT13G0u6Os30e/PW
gDf5GX9mbBnqoKZMQKN9CMzA09TUnfru5vo0r07DXytiBdKYJPgqIkM6yQp7x4u/deDYt3ha13Yn
eVL6MhbwMP99Oteykhb6nOfSqYj8FO/Z1y5ZoWzXRoO/CyZfO7Z6UB+uj2xt/pYMLSyEQJR4HT41
OqfBwNO6WFS6Y7dEaWFwfivDtPt/pF1Zc6Q4s/1FRLCI7RWoxXbZrrLd7uWF6OnuAQRIYhPLr78H
T3w9ZRW3iPbMxLyMI8iSlErles51KQuOlwHcEnjqmGdEaDMv/czxImUuykxgaU4RB35eBW4FJHNS
711Kg964ncTKstYEzn8/E1gQbgq7wLLy6pB39+34LNCT4PqvrXkqMQz+geVh3gBkiejZ89SJZqs3
fNoIhKMm21XpvYFUgR/siJ0G+hrk3sLCEJPMDTFwGOasurKwySVWrCNy4yDfQFkXY9rsAOSLnYjh
gYv6Fr77ioO68Cadi1SVv+6zkqceWM/HKZjah678cn331r6vqGABr8EdHXx/4gHSm+Vaa8rSkzcT
jc3MNXBLXHXaSbdz0MtxGT/axhCYbpRwRC0bgTwjdvCn1jsbvfSfu3y8a3wrso0CwYf7OvT9oeLG
V633f11f8OIZIupG3Rfd0+jPeH+GYH8y9Ywj2prircSYXFHdarIL8jTdD2gI8eo/nGec31b886/A
2Qic3QZLck/HnDfiHkt8t3P/dojd1+tregsRFb8CEQwa9TEqAupAtYu+Gw2B93SMH+ETlY6/54Z7
m9MvPKhCa+x3Viz3fCpuqMl/ejnZ0nJYA7lbMNL4BUiboPsdsaxqZEbpaAMy4PgFAIQm2gN2GaHc
cytP15e6YKehTQQHB1RV7yJFUwtEmPmcoul0BjIce+MZh2T4KUYSyWntbiwuCoYZ0eoMdKvCDBjS
08eO1/A5nacC8MDaOOxq9jgRI3Dbkzt8GbwGM1TGRnZ+IBsWCDQ/Y4A81FgT5iBpAYdWkE/3c5HA
R2wb2+RRFy+szMMSnBH6dz7s2xpB+WRhVNMMhngP5MaQkju3usv0Ee9BGmjtIwcMsR7vsuZb4Ykg
6R+y7DtYiMKaAYtCntKhX3kyFqwCgc6aGFrFbUP7xXudbWpAIIBxnTw6MUbi7sXKIS68e8C6gFeD
MGBuK1OuBGlyCee3sh87I7src75p03rnlGtMusti5gXMMRHYed6vAvlL1PTgdz4yce+ZoOWJD12+
spTFnbL+laGYkyHpJtk0nf2okxPqNAG1Pl9X+CUBQFs258ohpqLVObSGOGwYWtt+NGUZBC5wBT/w
fZDE4ygwy3SRjbQYsCsbhMiPZRO0+/LHf/u6sj11DaPetfi6qF6Y+eA1a50IC/YA4TXym8ifzaZW
USW/Gy2ZsMp57Ln7d+miB4kO4oWacTS6yX6wmzX6zCWBiA9BvjfDbV5k69ze7A1Jobs1eqz2Hqq4
G0swPUBXVgwmdBccdrb3h+TjBKgBaGUBpgLOCJdGjQSybJyIx7vihIpTzV6t4q/rx3RxU5TvK7GZ
6XBNSlEVp5SN8qYzrXxT6U2yt5N8zTm82D+IQsZ4jstAj4ii+PtLWXoxyKA6iHIBf4t2c6TbHI4p
xKL93oHiaGRDdH1tF0Z8FghaYDRiAtjpYty67qesYlmVn5hzb6Tfa9ygrNpT8/m6mKUtRPfdP+iA
mOOc1332zOvCqatS+vnJRjo3qlj6IrzmTp+mbntd0NJ6wGQIXHG8f5cdZdVk9Whtd/ITOHLgs+lk
jwA4pH77Q5hr3X4Xxgd7ByZyBJ9IzaFnSvUOzRKhyzTlJ5PHaFb4UbWfry9mPu13josiQFE8UKel
hGKa8QSH+ychyedWZze1U+xtjUYok/8wEwyGoOi+YvWW5c6ICdAIANgoWhgLNNBXI8lPuiMCM351
ehG11jeUnIi8G/QuAKTB9ZUuHttMZ/qPRHUutfNYGdealZ8G41cJZ1uXVZi4fyf9isVd0sMZZBgH
A+cWg9jv9VBqeZJ3RQ1TYeYhG9yTPWIMof9D2rA3i4SRGgMDdcC9vbjGvTfGxsyfgcq8mz6RZLI/
e1kTZTEs7/WNWzIYjouW8Bm+Fxh5yis+2iwpjCnmp7Gu0caQ7wHaf+P3ZdDVt66x0lS3tHvggUAZ
BsgMqPkowjANaGVd2QiU7GGT+teRc3hta5t3EYNA69GVhX59GHQgnChnVNq8yy1L46eqSIytlutJ
qE321qPGT8ekz9SIHzB4W65s5NJlBqwo3koANTnA53qvGcDNaXSXQmprHgzt4K8o+Nrn5wtwZgBF
nmFavkrEqQp6Grntyq9fOpnzX6/smUN5o5kcv977himBkMohdP40xTwfy9kGzcd2tgJq10UH8l5x
mrKN1myt/7hBis3pKalLMDdCt/S99mCYu+v3ZMmkAeELY2KIjwBqo2yQ3hupxBScOIEmesfL26Hf
ivIL5U9s2NvmrhrXBC5YNDx4KN2ANw0+vMoP3NWDxTpasxPA9Rugc2Ass5gYWHPsLkFjCjVXNGBR
HkCdAW00072rnsNQTzyuugHy/C19RsX5F/M21/fQWbiZeO7gm4A/xbmEt7FHA2UFmbJTiXCkCLyB
aiFGXE30OYUeQJLrFABUhf3UltqmsvIdQauKjCS+6N7rrS1+STc1XyotTX+JFCBcKSvcKhi9wrrB
h4fAET6AcmSpH9ATFAdOhcKuYFkdOGme3MSM9AEl1vSjqZwkQA+2TwI7lsIM9KRCwxerUxwqDwdm
h840bcB0i3lYM3fYVjrduEt1fTogctNu4JfGYDs26WMsi2nYjrTH/0Bqfkh2Gnenfa+54NZrRuLU
QGqT8avX4ukD1qpDQgaKwecCiMongET4RUS414Wx6Jx9jJYdpOxb6w5n34OVpRy/IVnmP0i3I5+4
W2JWPPbdUBuJdxpK33j2LNjpmPX1ijYsmBu0UiL1PCdXUFdQL6srh8JCOIT3rTv8KhtjJbe9oG1A
+0LPDrobLKiD4vrYLR7s3CblKSE8yKZvRn6f9beSsBVPZMGuIW+D64reghnKVrHKtJ+6GtBj7FSM
A7KzB1F7UbfGNbewWXirETnMsw4zesp7y5YaVtzroi5PZXoTP7vjnyYpAWQMcgPAVRMDkaSaPOej
PTVGpc0+/ac+jwMLQdH1i7m0ACBuII+NOP4yIeELoQO6krFTVoV29+qsFYxWvq8W5pAgH8tY4vvE
3/hAHVuxzWufV5Qp8fPY1kd83r2zEGbT6PruzKZd8aIJoKTQuTZXmi/KXc1YJHWai+I0OV3YiO7G
sh7hU9d2dqNra/0qS2s5F6ZcPK8vwNLj8+I0GnceC6y1QGrp4s2VeET1wGoABM97XSV5OTgASixO
bbLheRN0lAelEfHt9T1buHc2ai+AXkZw6F2E1JjQpcwfy/IEnO9QT/ku6927Rh/+/ogYdDC9DX9e
QImKiTfUjrPy5FnaXW6WQQUkJqCury1n4fVHFmQOqqEFlz2MiT+hRVRP6tNMimn63cbp6WbM7uv4
waFtEEtkH4sV9IcFTZjPCG45KsYzZML7k6KEQekMXp8AtlOyDZqW/vzWI08PyE8T83OXQH0pz6D0
Q1ufpA2yXl8PDfkBCcibo9tvHpsDItv7JZQurT2X8+pkCWTwAputZAUWbiaAHzGiiTlN3EtLufgZ
9608b01xss2ofHoaXushouF1FVs6erT4gbgWI1Vo+VPWUJHOAKlQLIBUu+WNOEqxIbqGduF+a7qA
aPw+rdGjLh08HhPMuMPb9C6iJJcZpKIDVjWUIuzw3+n6ipa+j6EiHLkN8ouLcYyxwVExnUKZ0yIc
o2Fc27JFAUCjwmQ73GUk894fu67hMUFnc31Car6K4KJFf74AuA6IIWEp4UIox14Y3Hf7ssYGYUC/
a9OtZdxcl7BgJZEN/leC8qK3bmXUXiIRqyRFkLhmlBrJRpN/AfD1uqClrQJ3AMCDcSLGRYdUmk0j
KC9IdUq+V+CTWksHLn4eTj06HObuaJUKxtVkoo+OU50a/jpWoen+8QwU0ubotv0tQDlq2ueiSzHM
cSIlKi67+E97huCEYsbTNTD95KJYoiQMSFeVxKk0cWqy+m+r6V64yf7Mu0JKcZ5S9ZBqmeteQN59
r6yTSGKNJwQspZQFms6Cn9dPWFGlt+8DPAAuHOgQwbk6//0s7E3sqW09Ce4lbSx/IVkRugDG0rsK
HSftysVWe9T+kTW/heiZAZeU+mSUE8272AESbizjg1fzX3bVhalNNkOFvk/a3cua3vqCYIxDrs23
rglXa+keSyVHEi47OuCIt/oTvPuoYd9drcPg7V2r9Rtmf02TDxwfalxIPCNlO+MJvt/eAjheflIA
SLDKUBAcd4O+Zs0UV+ZtU1FlRDUCiIWXvSsN6zEpNK9rdO2wbu5clLYLP195ZhalIAcMFxN00giS
368DbSxDpgMA8Shs63FsyK1RGbuh+ABENibIYZbRYIGijjr0PaeuuOYY2dFy900S8TUMCOVFftss
dJTD3MDuY2hRubBlJUUDxQSyZ16GdrVDadwsQy2pd6XtrmzZoiy4ZGgcnAHu3hTy7GZZZdXoDbNy
oCzxcKSYkSQMMqfQL+uwdjfX7/GifiMinvmEMVhw0TDP27iuqF/lQDlLAk2IMC38IJUGRtvhE2YY
UeoeW/9Xaa+h+ryNEpwFIG+bilrxDM7lw1yp1xqIem7amKDVBE+Ce4fSchGkjd3udVsk4YC8d+DL
2omEiIFXo7dTGBOOXsZRk1EhynrvOaUX2R1SVOPkuJ8w8UefMPJphfXAqm3FvV/VFNNb1+zajQAO
ysoVXVLtmavIB9cWTK1a7sa81VTHXIAxMc+2eT/8VRrdNo/17ysHNOvWxTb9K0eNMkfa1V1HcUCe
VWDYPzfumio7uABB4o+NkHug+h3qnkUDd6IKc09NUh88+w+f3LfDQmUAPimmCAG7qDgnDqvgN2h2
Cd7pdten2j79AKStdy5BcU7cQXRT50JCwYNGv+vI7vpGLp0XLi/SnPA+sZD53p3fq7qy0Ntolseu
nG7r4sUDfXdi/rguRPFM/tkmoNAg4wXX2lETM5gyyUs0ApdHW5pBpUXFGlr77Hmo2oBg7bcA5d3N
KmKlIocA4Klvu6Lb9GPfh27h+YE9aL8ckt4y31kL39Veobd1IUWMJkekUpG1VdyJYXRk5VG/OMY1
x9PrIcD+EaOtJMt/2RkLimZX2He+fHScYutWPzNg1l/f2KXTO/8Biv51hWS2Hbvg3RSHuPY3pZVs
USq9LmSB8BWpKEAQIGEEXOeLZxf0HR7CIjAycmJGJO12biJucs+7df0fpdR2cWHe9H4S5XEfwbTd
Tqb83Df+xs7br7xLfl3/OUs+FqqMGACYmVNhJ99rbGtpaVfmrARDHciNzYK6Ecy1sclAfRukibWW
DljY4zmrAb8XfZF46ZRXTmOl1TY+Z0AvxovjuGHmPhny5Y8XBVsPBC0D6RNATirXXKeY2TF6PKVF
ijAQtBMY9sX0iEfgXa0F0gu38Z0sZUFTPthlHHv50Si3xA9yM/zAWuBjo/MfZgVR9PsDQtG2cvx+
JrzsnJ3VPbfF31r/NUES5bocY3Eh/wpSfYK4q8HzE0OQZ54MpIQwn5wAVTct7m2UnUlq3Yzjc5s8
1W4T8frb0H8n+rTyI9Z+g6KNVmdNEsS3xXGQ2+lkyJXYdMGwQSV+7+XbvM+ZeUb9wgP2aF4cfV0L
/enUek96dZL8KYlfV/ER1emh2Z69k6ZoBpIRjXT8DNIysCpPX+rkTqAoof0S3l2DoRstvis4ACd7
euvkT9dPc+mana903uizlVYGPBWuQ7bWPHciQOvj5L9+RMSMIubMEMlqnaN3HIEBRJyVASehLqpj
7psYUPH3/02Mov/pwBs7yyAmpQe9uGNxEspqrdax4A8jy4YZHjRqL4AhgfZAZMyGTRborO/yuyz2
NuMB7fbJ1+urWVJweN34IBqPL/tW8sHFs+XhjSvoVgTGapnw8uWe25l/f14xfCjstbVpYR0V3WdF
pHv3DVB+1siVlpQLtRq80zpmEpDVfa9c0AjU2VozP4o00oubvt5X3coruSZCSY74ZJSVm0MEjw+8
nKDA92P9hznWtwsKFh90pOCVwBiCslt65YyY5ncRHASZe0j+MAv9z+dxM/CwIvC56FXVPNqBLnXM
j5XoguEht8vgujItbhJCA9B1IFy87FbtkMGv9D4/mkkZ5YkeFvJAnNN1IW8egOINwhcEVyfia6CQ
qNPUTWw6LMmxS+huIeLvOPsc107gV58pmVA2fqqHz3bxZBuPTrcdus8ZbSPPnsKK0jBvutCstJ07
pLfA63pm7RPey02LSlztgFxkeuLpt7Z9BFRPGLNbQTFWbJvb6wtY8HDQIw3+R4ARoiBOFDNcAQJD
9H0JA8I6zB/rXhVqoDV9dKdq2LaOXHMIFuXBMwf1yNt81HxqZ6ZXEp+RWhTlMcNpjMjc7ICaASzU
66tS8dvetAuF2d9i5p9xJmbmPrP8AbThKctvy54FXlI+cK0KMzvfcrvcpcQL9DSPGFJIqTvdWsK8
kQw1RIOeOKVZ0JrFQ5eJjbCce6fyXq7/wKW3Fg3/GH0xULy/gK6Z02mmPsZ4gcx22Pi99crYaN6O
eUkekrE6mmNxAE3aWhv+4u6fiVUePkOPJ1NQiC3GJHBfJx2klWBOacin68tTQQD+2X/02mLEDhHl
BXUExoJbYVU2CM9Heq+BH08vjF2WDzXgAD2kFnIk8wicpfGRdM2LOZYrFnJ5ob/lq217RTpWpptA
vj88W8NTYgV6HaKz7voyl0zMW38b9GwBRivjZVW1JGdYJSY22gcRf/bWMK7WZCi2vvIHQ5osY0cd
wV6p/RDunZmtdFAtPfDoBPDnMWR37nF7f1uqZvTdJHHKY0+acHB/GCnexSre500dpB5b2bVF1+9c
nPKycHRBtWXlwgYYSST7NET+HIkuN6DTvQGfD+cGKJtbQu7BHBuO5Qf83HPxiskTFRF6aUI87eyg
JM/ST8PczgKH5EFDPwH/deUlmp0w9Y04F6jcOlKil1nAdzqWfh/pUx0KoKEMbKOxIsxR4TXwVDCT
7q4r59IVACgKOq5QxQT3ruKHgMA6LrSpLY/AAA4963Ysvhuduz7AviwH7ZCYeEXfqtpP1mfJKCYH
Ft3h/bfJ9u9KZtwmVEfNfGDfrq9p0a6g/PBbmPJ8NIWh8d5CQN7V26zCkE44gb/Fg2kJRB5IjNA6
+/YDZCe4GBbgilD9gDOk6Otoa40xeqChcIsyFCPMFnAAyIpWLvm+swOBMHauPKsoypYzdT24uEFc
BLLdHTc313du8fNAspsfPlSb1VEEvyBJYzqg5+MTC0pxXzUfiERmbpO3xBhqDYqSF07rt1MGThBp
P0l+ozVPMV0xU0trcGZTCwjLuYl+1sSzR73l7UA9KwdJC7sr5Wc3W3k0lh5luEDzg4UhEXRdvf9+
PGQmTyWWwDDjAIXYeOlwRFYocorpaMHBLqc1tJy3Y1Vtw7lMRbdoIV0wP4J4BjnfW62bBy31yKrc
yM+ADj9qGARMNr4wke2dNjHLb6bBPYAm8sZr+aFs00Mp6A2zRQTgfvQJ6shBAGCtGG4Kb4y0sooS
xwnzfAh5499ZsXtTkXl0c4quq9fSKzWXzFFsBjk2yMTfbx24jaZk8GcqTsyh8I3LdyX7wAXB/UNr
AapyMACzlT07fakV1PYyAU7cLkIqSXNWbshSHcY/E6AWbH0g6xUig3oxPw5sJHTqMRiMpz6vNo72
qdV+1AXmTtERcn3rluznuVhF6yxzrICcAdKeSTShOz5Z/ZNojkW/RiG9eET/7p/aTFgbhl2MJiib
itp7KsYK6cxWBlOyVj1bfN7PF6S8r84ABg+/ROU0dvJ9ORpPLqsPNRHHRGO/0G68633vNkHuEW5x
mA7G1uqd1+t7umgpztY6//1cV3Jg9Hlz8dbNDnbbhnE2rbzpa7s5//1MAh9iCcoy3Fuj6YMx3k/t
k7UGpL1oj85WoVwqpwWhjNvhxCiXKL29jAK5qmxXI4RJ6y90+G8XTE1cFJoNFCUP+q/LJ+5+MuiP
64eyVG7EBUO0j3GQt6r6+z1LKKPp5ONUEjTUyRpASy/IYejxw2CcmHzw7CdtaoIq/yTF57KogoJv
SBOHzA+tFHB1cseLL6370JB7Vq20DS/VHd79NsW6ZKNbJtWI35Y7D5LTyDOrIKmP+nhjNmMkrCkY
+LEz/5rET2BT6/aja//F5NfrO/T/XJ3/7RA6w97vEPUY8qIVbJzTkc++OcqgI+1tY01RQuoI1VZg
+Fsbgt835nQ/pORxqvyf13/EomZ7gPpC/x5aBlQ1kGMzUTGCZrcBSJXV3gws2addvuIuLFq9Mymz
7p/dH8viE+gFwVIXy2RjAevKI8VNO+bbLI1XHOGlawQeD5ArE3TaYST3vag0NgevyPGsO+iJN8pT
4/ShsJPAmXE0smQ3Adz/+hYuVgvORSo3dxrTpJ5q2PQC6PFZt/W9bwPS3K1/yjM9HIAnJWekNLPe
mtqAns+Hhjsh6vQrv2Nx5WgvcQ3kGtAqqazc8DWrEDUMiJAw98PXTjzaMsNE4HfSfhnyPxuUeYv5
3TNpyqIdMy0MGcN+2H62FwCoW0PJnO+g6iudC1AimoH1rMJkBlxMRiNQH4ZMfNWq5z77ZtevA6aL
tP7Pa56YzfEATgAqAKBxK1bBshqAOemzU9vSTWZ1DEDAzWNP2xXPc+m9OpOjuh6WKWlHTOiL1oYC
zEpy5Qos3ekZLg3XGQ1Hllry8xraCM2EXRHaN1vubCBnjHLl+FWkwH/O/0yI8u4jf2D0QoDGvBGv
cvpVjE/EuWt4s6Fk2/LNUD8z+UQw2WIebP3V1O5c8SI4mpybJ2NYMS+Lmn/2WxQHQGBkTItb/BY5
HcrXjIcc7DrWpvYOjrtduezzui7U8kyWcsuaTjd7SiErTb+XzafGe4bKBJr56NPXyj524E6Nj161
Q6WaNSy6Ln15oehgRF0DRRp18nFq2aRxijthsZPefnKK5tZGO5kfZ4HrEiA0rtq22R+9WC6aM8El
j6l21Krfm1NvElOWTDPTXtFXG78ekg06Di3wY8SINACYFDgT6wI0hxbIprrZjcPj+tgDJn9FqReX
Do1GcWLuCVYbYqwRvqRRg6JRuva+6eQuzbxIa/KNa6e7ybD2PF5tT5gf4MvF/ytTCdfwZGDoykUq
oGH6gyW8jV1MN7QnISBHtlorI1LSRyD6ffdrvQg/cNRn61U23vGQBwRuF2Ks0Q1s0ga19pC7mEHL
ik3v7XXx+bq8RaNxJk+5Qz0bACOLkP5oEv6j1GA8dCfyKvnzupjZal/bUuX6eDLtddrh2ehFHvU9
ASLLQQD3dBApnum1N2RNmvJIpVbn5WgwmZ0B/SQ6vQtbqj8YfvfSD+mDzP0VJV2MKudiB1rWkQxH
L/b762JNTeI6GnaxQkhpFM2B6eKrn3f7kTYvRd6GWT5FPaoPbb4Wic1rudhZzzGBw4uYGUmz96JN
3hq6VoA9l6fNTZ2lW71nuxbNM637kcYVRP2/Rc139cydA746j8nM1GoVI4hutCdj6iJJy4+8xwDJ
dNGcj7EMtZkV+EcZqXSIyVkblPzgl6/1Ws/PotqfyVA1BFAaAj4vfDedAFY9+eoKeig7Z+XJX7Re
Z2KUw+FWEiMvDOs1JN59aqUHV4t/9f1UhIbWfJKef6tl8Ur6dL6xqkJAJObkMYmBTVSuWuIwpJub
kR4Boh8OWQog/RV1X5IAdAtkZ9A2iwlPxUb1oqMG0KUReLMb1EPWctprn5//fqZmfq3RDICi8JPK
b2P2HaSD123R4vcxrwhycDBXALz6/fdbcEgYckKfe5VkDxnGshgQ4q6LWFIv9AX8FqEsAcSJhdUZ
6PomXpTZYSnDdG2XZtVRj/lcxMUx8zbr7A4Gu43vGtZ8k3UTGST/VSX6I1qmVzZtWRyQTcDQgRbz
ix6s0s+FSCccSmOEmErYeLDelJEDKZKHTDP21zfw8oyQvkZvHEYq0FqGf9+fEYvb3M7zkh49NB/7
nE4h58AJvS5kodAwJ8nhLQNHBQlzta6vZeXkU4OC9bYeQ+l8B1NjOI000Piu6T/rhsC8vBP08Vff
blbu0KXZhmhwQ2FiHvM7F42+btdOJolFekwBbxKKnA+h3gsApYPXc8JcuaelK3Hi5QlCIh4p0NOj
IdBUS0XABHHr2EEwPhDn6AKtGZNQgdlXN0w+6n+ICIwwAcLAqunMeXz0nSt3TGsxb08HLT1W2ijC
vLIe+05+vn58l8b1vQzlkjkOQOjtGi9f7tJbDQ87uHX2dZcDgbjd6W11qku5MlF0ea8hEq/srCu+
DqCk92pZguLIqYcOywJTmd8DNg5A6XdDAvjE62tbEoSJagdzZHMuXM3PTPEgbM6M9GiKnz64e1qA
q7rayiVbFoIBMhAYg2VDteNmHRtV2iAJ1Nf9FvH85yknIWh2flxfy9JdNucGfoDRoBFIRb0BPkyt
6+3sYpovGLgI2LiWAllayLmEWVPOXoy+t/PYtfDMToB7t3wT2Dp1mMVrg+7LYuauXcw/Ihac/34m
JjFjwCR3qN6Bza3Sbhj4WvoVM7vgSeLVfusM/keG4piYoIrU6xauq2E9mf6Xsh4jh+7iDiMJ5ilu
H4a8BS/Fy/UTWrpJ50Jn03G2sG4CkcEEasMjteqNKAmQq76moC0VEziChAycNvmAfp9LVE7M5aYE
9BwkYrbxphPaQyWLiFH08FxfmYrT/GaIzgUpyZ3EKo2BThCUZmXgeS8m/+HzvWH+naZ/DcYQeuS5
J6+AZkBnwFc9zwPSydDqbuIxW/kpS/b37Jeo3SpkMvnANRQT0Cf3Se/tJ5N1t0Ib9ph52lNtjYdg
5UxVjAyg/XjoOJrz8P6DMR6QgPfB6xAjQelMX901DrXFp/R8deZ7FcoaCSwOGwHeBOKD7JduIpNt
QWnFj05LghhgmBmbm/p/GP3p+hEvvaTnkpWnhlijz4WJfbUHI6BuHLQ2eOIS/1j7/1Fr1S4IL6/R
UuxjkVV3KOVJGDc9WZnbX1uNYmPamKJrq4e+QnEB9G6lW0fvbmlqBJO9xkqwbJh/2zNfsTWTDyIw
4mHnpD4Ew/TXKL9cP5o1lVfsipdqNvXr2WAWxAlk1h6Zk965Jj8VVMAjWGvUvMwdz8YTeDOYGsey
1IFfISgnDYXXUdBqmxtpMBnlrpHojLHBGofCbltuzX7NsVo8MlDtAP0E7vEFrxMwBMaczRlrOz45
cR4WMyMXGGDX2sAXdxN4DkBBnyckVVw8llABIEh4/L1zJ8yw5RFPdqkT2WvP6aLp+FfQhaVyM32g
cxE+tu5c41VwVJDRRFgmB5P87fKn60qyJk1x9Su7pOBfhJKM/nPBRvQtwC21Pieg4bJ+tvkaJPni
I362OMVQJRxs0FxH9AcuhF3lHUDOEzi5vvKOL16tMymKURqtVE8thnSxYSNt91oNP//bps3yz15s
QhHbViZWUQ/1pgMGFbpJNq70gZcgbmITkAM16sjXZa7tnGKakhGUTwwcHEfb2af9FqnP0oqui1jT
BcUi2c5YEt5j2wjJm0BkxgbwLFGJOBBV013rZc8DWWOYWzQaNtz6eeLYQ1Lg/VZOZZd4cYFrNXlg
BGSHxN167JinzzGVWy/+qypWrOKibqDEBQgz1F4xAvdeYOYmsdUw+MMYF0caOy6DnIGp7fpOLguB
HYTj7cEuKWo+0JZIbzZKsLRh739HR+l1AYvaAAKw/wlQVtG4SesYFG+hOfj7uDE2ZmN/necjr4tZ
1IgzMYqiV0OcaDqfxZgsAovlLpFVwNuTQV/JUAVybT5qbVmKktPcnZKGY98qE3mhl7QHxVSZrKj5
4uEggwYMEgcFGrWokcayzcQAVAfahRpALL3d9U1bXMTZ95XD1/SWjr6O73demPRPR0x6rxzL0gqQ
N5l9hxnbQO2ia0BlaPqjixWA94bHkdCblT1aelXPJShr4G7BwfzuIQtMJIbj0RRhiR1qi+5ad97S
s4oRVB0jMB6oPtSGw6kTLm0ZKh/I2gV912+I8UVLQOBKLExv3Fw/meV9+1eYYmw4gnBqNhA2VM1O
7240r9t8QALwGTBWi8TLRZv3UFCtgLeFBp/pRlIfYeNacXBxDWcSlJMRWYHGbhAKHF/86RNd40tY
PHcM22CiBy1EwC14bx1jV4o0QZPpsQm4th8xdG2Hw9otXzxzJLCRYEHR5CKDnQlbMkNnKYIjd0ON
PADxbjBOP1Owx5YfGFJCzRawlejyAs7fBUlh3kvJTfABAJ3j5+S5B+p96TSxYo8XTwX5bOQS4f5e
wBpxNBbbA0Myh9Kv3k03/ryuVovHghlp5MvBlX0BrV7FFtQqx+ed3t5o7RBNxA27OAurfkXSksVH
Hyw8eNMFEK/qxFdtnnhsgg9QxWPY9DSk2j3jd6IGR3rVgmzrI2EQwYQHOrHIzKugaFw3erKqYkTK
nEUyKNZcwcUUBCYD5rZ5IIAg5/teowHHF8clp/nR0rP8AJxpTCXWpNz2WetjzFJnX0mbolcD8BN/
xVVZAI20qu+wQV4U89bbohrsfAdEhh4VWud9lSKeVro6lnQHFHtAivNnZBcVBkfQtrOdJMuPwEbd
mzrjAU55Lf+x9CidC1F8Oz4UWjUV2AZc6yqngYe0Zm99wL6eC1Hs6+jWGVAbIEQLmLcd1sY+FzcK
ERg6zBCFXWTtLeZ3qFjXOMp+1ENXSjRhkNRbucpLdw2wd3ARMaYDklglIiJjTRIUJzE1qdNbvdCC
UrINOMCDwV0b01lcEKClMBGEYiHQjt7rpgvSh95ObXocenuKwN5NtvmojStp8zcCwPfFKhPjmWhP
Aw4mLtgb7sVZuGIVrpMXGsEAIthgwYANN7EcXOtRxBkKLwlpvMCz2BBQv5NRmmFKCKno/CYrWL6x
EoQzgztqGweEq/dCJ1kkcNsCHwS092Nm5dEg43rTS+Y95URkD2lb17u6Nbu7mPn+BrC+BdjGPdAU
28ZURNo0+kGCuiBsGCnD1Ci/ZGbHQp10HrhIMKrUifSXP5DsFrgDOh6Fuc1kbL74rfN91Mf8yUjy
dEPRq3M3ek6+aWMSAaAou7V68ZMSp9+OLUWMZOZ5KNOa7hkIyo1Aq20Wtj0HdPGYsMDuPD3KEjZt
0/y1HF686cTRVRe07g6AX+MWdPFZmMa0j9Au4ejI+koABo0hT+ww5jPpdzLsAFwdR1XTVDuLWyQC
8JweapJqO4mx2DDDZO8WiMB2IIem/XT9RVDu88xnhJAJqBkAE0AFjShXrQJv7WQ6bf8AfsIA5Fvg
c082xP6z1+AfKTMVDR5q4KeqxQOci9thZqd/kH0FiGUrMlMT6yqDpuwCn9R4GvLt9YUp1+9N5Fwg
Q3XVsgAIMj9QZ8oKFgyJezH0DyAnHMwjuCOCzAJu00qbg3L13sSACADOMzDB4ekqbhSwolqrcUT/
QGZ1f42btQzw0gGdC1AiNGesOiJNCPg/0r5sx25cWfaLCGgeXjWvueZy1YtQk6mBGkiJksivv7H6
HGD3Lhs27r0PBrrd6FJJJJOZkZERxlO1NZGTObAc//On+pZH/fIO13f816eCUIxiTOMRFHYhGFz8
jHUJIbX3Pz/ldwuCexlTbricoJ/1LUj1xhyUg8RT9BKRMN+i2cu8v32t3z4EexmyLMg6Eaz++1Vq
gwFgbdrlTPwlbQASBtSJnPCdNX8Jht/W/Z+OBERgsaNhEAII4NvbjAwuX/PsQTRCPWMKrPzLsfxd
+vSvH/+dZcow1unqCj9eIXxt+9LNfDeD7Khdf/T1/90W/udVAtDHXcyUonD6nqtP22BAMQhz5Qxe
VNSnJzZ1+Z/X/tsm/p9H4CDC0d4Cr/U7OgOBYWrKcMaM8ZXM3b/3s5NUXPwlbfgNlxtB5F+P+bb6
ntF0aO5JPMajl0auRiSJtStXEbuwDbMDdQFMmap2OwUCBAFj6I8z6xI4goHN1vzl/v/9O/8zoGZA
JeMXLrtlTOVaruxG+B+O8xrKL4jX/7981v884noa/nVwe9tUfGwUu+nUm2+LuGzvKATp/vyQb9Hh
f9fuPw/5dkNQu9TDKvCQajwxdllk5qPP0CS9+Zemyd8+2LfVYxDgrCyOD+Y6Kgq73bxdB3zjP7/N
twDxv29z9aBATobxlm/hdNI1bPr6CdP8vrefTT/ygarU/m7w/8a1uUaA79lS4P7nSd+iKvEMUZcD
nrRKx4j7FQLLoMfSbLRbJxFu1yf+IMMUOtxDDBO85S8v+rsABfLY9bRBSBjD4v+9N+TAtGwXYK4a
mqaW6GB/97c3/N3O+Pcjvi3Y4IXdREPa3KylkcD7+AlOtanuVMKrLhsbnv556X5bgiGCQO4RPH/M
xn57HpvxpnCxAiduWs3E3zY72hzp7xckpbuJbeYxYHBGMCu1pT6xwoMpjep+4oh6mOPe1lOJGiyz
ecP2W93xfKbM/kss/d0eBtXpakSOVtIvmTjsB6GpSEVzEzbXInRIQpDnuf//0Cz95+q5KtIH/ncK
A+vLEVYnQNXgWNyAxL0BaAEPyEhN1H9Hz4N3xZ8//fXLftvLoJCjtoTWDwDv76dGc7jell4HSc++
76Ky6ffmXJ/L3i22kDyUJBl0+ZfVtn7lb0NfDdkptMKgAQL9s//ewKUd1jpc6AZynxX17XZgQHem
uc2W9rRUJ9DXI6s5TNUPHorI5z9XZ41rYz+Kj8C+RwoCNMjDpHl9MYO/8Xp+DSIofjwfM/TgToJ5
8+1Xa3kJnkUYqvM6txjLpLj/9a70v+jm/CXN+PWI4YMjQUMZCTTtF+mdjXstIY6hzmN9t3bvvHth
IYbCzTYxzLc/r/GvW/e/HuV+AzgcA2LBntLqPFtzDEPjyB6uQ7V/6z/9GpdwPjA2D1wQgirgnf73
spqMWFXjVvrc2VmDMvEvB/C3Px7ZH2R60V/9BRMcmbKVAtP/LCioKJALW9X9n7/Tr3EdLwBJhutc
JKzNvnMo2eBygOmoruV2cbD+vrUj6lkE53W5QKk6GkYz+fMTf/tO/3nid0G7UYOTMbaNPoNe6IV3
1V9Jhb/Zz1CPgrwN8mbM3n3nqS21y6qxwThEO4vY4YdekcicL0Q8/flFvvOi/qk04JACRQA85Oqt
99+L782B4K0JQl8/FVOQ1eCWLMUKV2SfHVo338InRfM/P/Pbx/vlkd8ujZqM3WjTYTmrkz2ka1/8
//34b3XA6kBt1gpQcEz0dtaX9m+0BCi7XFOSfwXf/3mDwIGJAuKg8wvBzyCUujMh87lx5U274GIZ
lX9pSrgbGZ27Z8LYB8ql8VS1O0jAx11f9PAZnTsIDTyUUKoep4vV5rI8EL+JQEtLPUAaHrGLoAPq
4uZSdtjCn7NtJ7MhIpCm4Hq4Wtk42DAqGvO2oZGrgkLYY+rOLoy1oHdAjWizzKTTR8vai/Ig7Vsb
A5M+3fvDzueQnuvkgwBERJFgWc3eAj6/upgVYTJxzXknlyBRXZVIrXJFl2w2Pho8z6szbaX29tzA
KgkuhU0Ql7qLreFmE/PDvAF2WWZY+z3hAi9Ca0hgpVmQto9UezUMryEeNCPrf/DgF2yFJJ74EntD
Jv0LtGMSy+0j01NxrbtjFxx6+070JGn6G9dOGlUs5fMGWzXfvg20G0EvtraTIbjQ5udGlxtYjz8v
Xp+vArzploPp+2gqMw7V+uzr5iybwreM/VUjseROTASGzce0cR/4+DF7UDWaup1ZJsFUYwI9Lull
mJ8HdoL/Y+RPbqRHI+krKydTlS7tk56GeHWzub9zTQinfNm0inqH7vvWf7fr+rZTmbPSFKwpjK+9
1W2B81pqGBuFBuZybz2c4LAr89mhEW0fpHpQ1o6Wu1Ueg+GozJNfkXsAdhl1VDaDvNfta8wQk5Kl
IBNHpbfX1aHGcll4iGXSfBxghszHwkTdJMaCBHko7hsFZRz/wzfS3nzl+odbVSkfPhW7layoFGio
c1o6eWA/iW1DhwYzUFYa9DP+8SKmn0aX0aVQ2457u3Eciqu62mLJfb2glJEymvmUWYMXlYTUEWb3
Ih9LNxIWa5bXDn4PCV7jizu9VX5uk7Ol7HhmL6OUSRmUOS2TirGYuSzxyH4Mb8aJF70tY3cqE2ft
d3TqCn8Eg9pbihZ/+PJThacgWGMzeFCOiAEZxqr0khJ8SshVu1thuTebm9A2wEymuG2wohzqDOZ6
8r0m67WbVGGuNhVRbExatQXD/WDWc7p6VtaA1do3eWheWnbP5R6azZiTL2svsXBrjLhwibGbMIWH
r99Bf7K5KMgHr+tucO82+3EEXSi87UqSE3PIaHfc5Avw/Xgdb4jx0PGjS5K6ubfnn72WuVd5x60f
Y+HdDu6pq2EHf4EIuzT261yMph0tFYiU20vbPLtwPWvgYwO36ARptedC3e4HqSBHMj8qpABlHyQi
mDJQUxb7xTZELkUdaYkxQo8Uc0BiU75gZAkkzBzgT8SbBwW33qVJhlaAuwUv9OcZAyBtm3Ul9EM9
Fwqw66EKYCQ850vLE0JhnkfYJcQE5FZmlsnTau6jebzxYCVLhj5u+ikpt0/PhpS3EQ2tl8Hjk3RG
2nHIvDssdgGn+lB1aKYQxt8zVJdV1MvWjSawQ223zO0RgcBvvypQ5q3OizW53YxHp69jEbZTzGzA
1tvO9IuZX0qw6St27IEXWEEZU9c+2sFD54vMrqDbeag6lnM57gb7pW29XPjmsZkRfzFTaKPQN8Er
3wVkx9vCoT/n5m3G1HrlysQMWSyZF/OyPDgBMN3liW2ZJ6CGhCudh8XWvS7N7RqMseOeJnkRlp2s
G330V4XfwtvZ45aPrrcfVLODSvw+LN0dA5OimiBsO7f6DEnOc1CSOdKwx5tQZ6KPklrzjAjJXoIh
jI0Gl+wUr0TcjgECJtWx6/fpFpqZMEGcgZzgVLqAxs3c0zlExnc2Pv3UVrfGlk5mZpbb3tNOvISw
oePTOcQaTFWNiXWGSYQHYK6xFYAwqpuY69du4Xu7918aFrC4Rrmm4QfhGjrzh+k4W3AlB2WRBiBX
mW5st+etfqfkAsOY2POWuFM6EeazU023i7M9LfWn3QV39uLsiegzxQ5E27nb95HGjYOJdnQk+L4M
vKM7FFOPibO2exOS7/uK54Qp6JU1N5WqilZbp5rAc4+JpAv7pGu9nSpPa72cAfZHdKEJq5bUHPbU
CNDkGyN7a/GGb75zKtsTnR7WpYktjhbYmNegCtotO5rwpF9n/9GjS4ul6NNVNjuDebgXm2wCgG8S
G1VoA1qcbU73pfYfys13ISygDQjklHvh06PiLG7WnSR7G4Y5FFhZP+6nawFpxM4MaQmfn6XL3iY6
RM4kLhvzkqFCf9VjUet5Pwi5t8by1ur4DUaNIUSBiW23i/2wzpugu1C63pcr5LecIMZEcOSYiKCy
LbEGVMVB18Hz82Vwzz2EzlyJIRrzx+ohzFpZaa4Rmsep8uSjP4h96A97twmiWd4YZIn8Vry46Pk4
A903EtestjN3aBMisFwkpvBCVA9biD3RipiqS73cGGOmtzaeIWfd+CLXdgC9nt203NsLf7RXO55A
qalDK1OapAuuz65Lq+5BBg/G9DqG7cGEMgPZgmjcpjhYoORP6tRe7+lmRa5xs7bW7dqwVLRb3pEw
mc12H7IxJ9W8swj8qbu28Cr36DVvlhjjng0oFpY7d7K2WHRBwQL9WI5ukBqb89nr9RO9KJffUn3c
2OO44caFJDEmqX74a7gkaHQ/TG1/1NOnmoaoqW/rVSJovpo4TubPab7t4BexDX7s9ofVO2v6vDTH
ZSumDjIFDDmNoSLSQ92xNo+87pMet8E4h/FmsaNvrMk2OntphzGxfnKX7vhgJbafw8Kh6s84p2tT
GNsApt0R4S41YLFg82cGuVwuq8iBAe5AnMgvdaR4idVHeIQJUG+LSAW70hhTz7736ZuqHUg13LPl
R+mlEntABS2ITQT5DPCGuA/qnAgvU74qeoWuXC0PHV0SEgTHujPThssh9ksEwsafEFahuQ7ZoG3B
DLSjT0Ht66xks4k9NpZ715F3W8eR/29WXRdKt3euzpZgTbh/J8CAnL0bo7ob5jvL2a3bfcUfGqy5
9RAsj05YSDPn25fG2clDzORioDdlvnoGOgzVUPtecGs3VPWuD3QqVxnbG9mjvIknFj7pZUq1Ljg/
YsUiQvFBKv9l8be4gXJNy6/9yhIyl/p5pObRCt2XzjDeS5fNCYMDTKT5cnDKITG3m3J4nZvTYm9P
LMhM/66fWRzSEuEjNPeYx499qfdQqXtCxPwKeHvSzs/FeRvQA1amn3XzsdvCOLRFYvKPBaKUVj/0
kSOuVIKj0ri3qxpV+GXdVOq6j8Iys1E+E/vcmkve9+K8OHOqvZ9+MEdTGCYhC6KmylpfIevaG9WW
wbYBWgoX1ZxNnyFOihzidSiJH9uyXqJharN+IH20zXJvhsveW4AmTbTOXPPDbuxksWnEgjvMJyZQ
GN7P9lezngL7oOaLjxsH0DNsXZyIhiySlbfTOJ01qMYVMgotvE+HGHEQnNz65XolGZh5cTWLhsHc
m0aL6YWT3aBaqYZHg0PZfuvnx6ax4JIwR775AN8JPgFZ6Qisg8bLFlRRuyHsDnbkLLdg/2YSMdyD
PFGD3zJc5jTEZt/88KQHCBtaT0bd7Mvl/jp3VVI0zhSL7A6TzqTMTRVmtps7YxMp24oqsaE5/67K
uxBpwEKhLYmcg7qZsLtMGwGUE8yYA6u10EVAkXJP1q/FmhLD39Ugl/Z5qz6tLZHOpS9xrji05k15
z5kVOf3O5E9+87iOSN/JPUgTUHVPSzTyQp2XRiGmmacDmNqwj+0t1CbrvSLsUGqV9T0pTKjCGb7/
MFefLSRwGLQTMQUC3mHOQYxo5zfZFcZ057ZfVsXjakXaerQxr+5tIDxWP7l5CXnNEEqMqK+MG8Yo
XMzOW2cl8yyixRB3jdaX0HhF8z6yqucVPrnCaqJ+XaIarK1J0QRCw7HZzc/+eKjH+6UuPNM/aow3
LuWJQcoC8phIB7wYk/oxNlICCW2X1rjBP8cmtat3yrcUPNmiGqvUtXbBVqjytTMXpGa56l5Wnhmw
HJ3ZOwtdjJdgmcOirk+G+gxplxs+iLWBqGLS1rttAoPIOBPIyi0TSzaMPQaYwl79Lq7Jcm40aSKM
ZCZkxm1CVNTwKlllgcoRP38oPOAngwvpUGrXmdndierd7I8te9i0jANsVq98knIBvimiqQ2j3gdZ
qQZFwbAPwZw5I8Qyh/Z2BdecbO+z+1XhjHT4ZCp4WLcOdJsPhQm/adgv8wrmyp0XVAWw2dypr6ns
vUnCOEDPf27vZhNljf+zpB8j/n/b6pLVtmJ7ZDu/fpoc9FhK46JxM7H2ZtNDwrsp2riTeiHS5rGS
MVsfrzWepzCMjjvmsazKlJbDoS1pviqQu+QJvYF4kE8D/Wk3U+wxZNTtjVvB/EaHOR+vwkaPahtQ
oqIgttCTe2nWEFVjf1gaIx4hW7ZMCbDUZXisfbA33RPbgp2z2gWYr9i5x5qdSwE5j2s1JNOWrxHr
x5TTT+b5EFNvb0oQMzohXl1YnXl2HZu0T8ruy4FHU+0uKEbNuBdI3K0pCvyDgsi2zx7pJCMf0lna
cXHJ8bOJIDduOIAaOEK7Rt1a5dAWSoepPjNLZ6My8lnzwzDPSFjlHkExoiXySa7zkDXpBo3TSoHi
Y5/N+RxObWzWQeRYSGJXOyK4Fta2TQ1f7tqynBPT7TG+e1vW7a3rPGk/Q5agsbg4imiLTztcZOCX
I+FCBLepWzTtkIDriHtrOc4SurwmdP23IG2VXeiwjdQ6on2rEiSJieheHE12bj/duP1xWVFwgTtF
ahvTTi8tdYqGkqhqxc1Yw7PN/ujmOlk4YlWHc89vjeowjLfldD+FYMwcG+Mopn1o7Eukg/B7wVdr
APv4Ebx2U/h7xSSwMgmRFcujqWHSt5aEN9bU4cbSiIeUJwu9hTwayAWFt/g7Rq24VKhOP8oxuLWQ
AvNmPDSQioEX0IGaYa55A4DH3q9cvOJ9gPSwfWkbu8oTb6hFfxiQ40b8/jFu+D0w0tIeOIoNi9Nd
w8eLcG/1dp64tdcdfa+G+bBUW9yNdaKB/fnDyUAcRpIOEyu3sKifB2N99TtJzTkAf2gF6oOt5/dL
ArJVJIMf3mIgT21zq32nsJ4gH1VY43JQbxP4v1DUfYCpQyxmlnVT+eXaU+4TdR9sgGxxEJ21jDZM
V6zmoxsM0YxbAeerRx2jeZty/BlVlQ09RlBXXixXNHnxXoX5Y+nuJdpT8aAuTl0QfihBM+bzZ7/d
j+WD4w4ILzuTWAVczhNn0qlw5nMwjMni1fFqzEipTFSiDQY9wIUxNh01y3boDMwCaRERnyKrdnEU
6VlPW7yCZ2hdEbSuoGBLQPg4WWtY9gLVqMr+RDHkbnYfpToJtSPehQGQ6thdAFeOlm6Rv+xtTPlj
Bv5AajelvL9MaFcYxoS517qOhHZeBaGHVhlJ1VvJ6O/cxUXR0Bz1GD5uwsigQ5FtiKWegslP4CSb
ZOmIO1SON8NyKcPDqJ/xEsCodGKa5FT2UOOD2G+LqVNMatxMfF+BjVkbgG9GiAiiRr/6nw8X6Wpg
BWvudE8+mtbG9SXHe1jwpraHGl3iCrHXjHv2mUxzbKAEGrv2aA33komcGD9NyRPcr9W1cgcYaQp6
cuSBQZ8OI9eR4Tws491UVXGJQmFygWI5POc4UDZ+m42YqZygIz1DnbU2s9ZQOXgjaR940TStZ181
mdvJA1LXvYLqnTfeccliFJkxkJ7CD7fjjImMRXvo304Rum5ZVwFGYVZGmNwZmibXRGXT3p6EOnFH
kgj9xbfgvQt46of8Q9ghVgcVV/dAxz2ZANHtxsGIxrC761B3OFiu2n8uV4AvEhBhuWh1KyVsa8ZN
CNQvtn0bNhgTmnxto6QkSPH0wHbYGF06rq2RN623GtgMhnFnEwmUT43QVQ+4ghvI4pZOtrml9UN1
ejrNJUFtqTtIfeL/m871FGDHhzkzKHh35Z2WKkwkTuW2yq/as3aetUI+QmVWrW+mYI5tMsWiuYzq
QUwflQ8QiBQASJqJndUGjCcXlXmjvDmWvbiZmizUksdQ0IeCJATHwvXO1piQrtu4Uj9K45M1RaBm
oCIik66VB0ATRCOKMaxOTV1G9XbuBi+DTV1MpiUPWqNgUsIm97YZh9gp2V70B222WACwCbzWygwd
Zk01H/0KwUxP53G+IZTElkUAnvAV+tRAoYbmpe5hJ9B1fW7O7aNldLA09VoAO1tWm2TXcoFJvY86
wLEkPewGH0VZJioIL941k+TwhMQ8QB08OvLDUBdankjzYiMsWIXD2qjmZ6M9cesgg7yS9GBiDIYU
7nSrfOTkLkqhoImoHCI2Hpg4WGF18NQZHXweYI+5zeOC4KxccAj1iYFV3QPirusjla+uauNWHmx9
QrLaNZlhPvjVnvtFb+E/HxTDViLge49A25+ZPvVIK+fgsQ8PAvW94cI94W7rwyhALlIBkHPYCrVz
bEY7X8sDlpSiZb5OKEgodw/S7KNWAMyR7pMEPubUiA6WRnlRLB3fsekBekC4Hu+E2+AvccfO76V5
sAGkoMARyELCyHaL0ck380TC27BT0cAfF8fNJo8klXpYDHx4UkxKwQYEI4X9kLRCFGquYjSqEq2Q
7634JLotiJyyrv0hgqQP89I+Mjed1b7eHofrMDjK69k4QLB0lTqSXofrwks26+xrYLETaq11KA9q
G4t5+Ok2W4pxuwQeWIU3gUgKYKH07xZWR4HcD3DKXOo7f0Wf2YtDr4nlcm8ZNB5RROH+yxigyr4x
E2d8kM6x9B/0ohJFFVC/KYZ7aMohQhKEQ+xtLAVAemq7MVLITKEpXYy4doQHwW8D+QeNpO1H1TDA
jeFr4mhnCJ0AUkpwvMLqjkHfyGn2LZTNpX3pxYWhnhw0ya3aTOzq58JMqPkB4eUj8IN657Z+6iBk
bBNHoDoEGHq2d0s97Xl7DPnOay68OQLCrMKUjV3eznc1HXasvKllk9hXHBbKeIYvoLOKVEICaZrO
uECidkV+1fCI8BnOAAmTByv4MDFwT9lLP3sVMiaWTl6ZLgTamnljPoxmif1tA4FwIkKGLGgeQxcF
YX03tpCGX+06qeS94/MPH4ra1lY4yO/b+ZkNZrSsZW5Yr9umn2jjHWseXP0ING6w8XOW4Pr1L5OY
0s57qckP310A1b7Z7fogQuxKFykbjHeIBJcutw0/MdFWatSQzLjshNKF8Md8XA2gFB5y2WKw98DI
D94aZCN5WcA2HinNTT0lbDhVNcKN3iKwQRPwrqO5cuNqWvFWLO3K7X2wjlMdngYlE6bvvfa4zeeq
yjuwEBoc8AlWcRDAW8IdxeXlA2clS1qXPO4mJ/MrA4UPAK3wzWc6F43z0NqH0c4q+H3Okwkt2WPl
k4ij5G299mATWBYP+bD6iW3nI5FId8B5tMcbEeDbrfcWE/ZR+xUyXcwHjG+ioS3+squP8NVCV8Ds
1r00ZQXkcyp3tSEsGqFCHWO06DcjEoPvHVa/RyVdbdOpDJflR4+m4IRr4ZaRV18ZRdW9u/JYLiih
muWdUiu1tv5ozB5S4yNGPnjnRxayIu4CPrpvR2SAuGy8IHKR5ALdsHEUgqPLxygYzXhEv+k6v6Cc
CvZY6tCOKR4fueSjbkjUmk/KeNx6pHDLHRFnMRs4o+5LCOn1yJz4ENPAfvUsDrB3zTyA0xsFGMya
21oNSM8BpyD9oXI/OWdlvDcawVZ+YVa0xleSX3NPc786eyvblXpBoEJiOC0YZHaqZOqqL1uOiave
wm5OqKiOKN1Sv8ZprEBqhPMPbxVCxRAt7nEYLgaz83LdMgjDRGBdJhZBMWCcOhc6dkTglIASzqrC
F4dasPu64mkbvtb63dVFadypVt2P3M5UiO6HvSdo1+jGhH3UBv6kijtyMhs7Nam/61WdzY6MJiWO
1EHqJ6IwYLlwV8y9opWqnmkLqGynTKB5c5sqsJSR3thjGDPsrA39yK4ZMiv8DDUEZ63h5KFNXNaH
kN/VEuooPk16TFRtxN6B4JL2dn3v9xU6pQCIuvZzseakql777uIxZAT9o70BwPEf4GOBac/Ynm4m
SpJZv5sDj2lpxKim4APxhnlMMOojyZzMmu/EcIdBxMggt2GZlziOPXDHavES7ffFjMh2hSVEiAHV
EgszI01TuKuMfYsNO277zropO5YZRKBjtwc9HxNzOFKAv8L5s3aL65xTiA0UNC9t4MTusFsHFBTD
4yC+Zm9AQoijacpH3OHO6sUNSyD0ih7Wist2SOprmADxiThDagHs4oKi7/aMtuU841yWXTzAh084
WJ/hWfZICgV8rHp4btMgWY01hr1OXFfNXSstFa2A60zAGoEDrK5cXsz6XoDgO68FKBoJOjfwq5RW
bEnUng4Ky2WxI19sCTfM59D9cNUPuP5FHPtSYJ+qtGrrGANp6aDNDwLK89q9cJwAtX11uGrgVhJ7
gNdctg/tz0CC7bjc9cEbW1Uyl5gRApJbIgFKMMNBnR/lIiLLRvV0aHBlDqDo10gRNPBpY9EF22Si
1xEfod8JM+1mGzV9EegqGWe0ssFUnu0qn4drHWdnsntl07knb6haDX0Ygz7yNyRM23LULs3qDVhJ
BdRekTsj7G8B06TCOpNmJ4Jbhr6OWhE1qzgE6oSmxPiEHuzs3U2wvDWcxwH5EBMRx7/58+ti8VSx
EZ30M5G08Eu1H+RNJdARFm9EFHT78rFUjXea2guFKbJr9fgpU2av79AT9qNA4IriZmFBfMrui6o9
l+iHXEVIRFjGfKsiIt9D9uWibwKaM6Qh7mF/uqcBS/l2QgIWLcMpBLgqeu9d1vpL6WHXreBOqANh
jybajotzHMN7iX1ktmbuM/ni9gSpqZN1EgCVPrM5q/sDpuP6DuVYIxKn2dUo1QGMWm3GKLaNg4RD
mUWNXW8yEdvWmAh0Fzn+dI6yAK5eJoMe5PKkMAEzQS2Hsiam1cvIq2jAbQ21E1LnrgBSrdtY99df
Gm4Uysl1WD5WJn4wpRPQijGpg0vj3s4AS647MCAEGoSnwCsC+SoB3Ps9ySdU+QCFAKwWJUV6V72H
5udCf+JXCJyTz+4dB2CgwqSYwGRmr33UI+JBYoez5gYUhALQcdxsIlkrB5H4Om0jRyRpVdJbSzKg
oQh0uuJIF+x93+28MQHvyr821dcDRBnxRuhBkU/T+2HKgk5o6xpqvwBPWXWHg/ND4h1nc0wc/myK
KXJGntG5KuqW39bUfC/lBgYFPGJL/qNbDy76xdLg6SQrdIXPntp78wFzdDHlWU1Qny8UwD3Cq7sP
MbswZqZ9O4yZDDOvfyn58M9boCeVjyFilAVd7ereFA+i+lyuxWF/szUtTpZ8IUFq1s+27SXe+oPa
Rd07rz0sgfn/Ie28dhvXlq39RASYw61kBcu2bDp0uiHciTlnPv3/0Xv/50gUIcJ9sC7WAno1SzPV
rFk1xqiaW3JbpxZtzBFAa17hpq3U4IeskdwFLFf1/pHL7VaAeOdZoB49fn+ZPDuuAxpFW+ViA+GI
SN99V/tf1vBH0Z/a/KiUj03+x202Sv2g9nCeROpez4Lx6vUvun/nqgfy1ttMJhPXdhun0bfsg5WZ
tKsip4nVT7+229zizpa2lSD+GNW/4E7duAqxMpkT8t2J9eKk+yT0wpUXtL8EKvFS9sQDcZzKxnTt
DDyB5RMy2KX1y6SBqE/beV3aG3VLiaDeKmQYkvin0crrmPRAXpMmMKVNGBIXS3ccp4CYxMjyNbDm
TYHUkp4l69x9r9N7iSyiWGVbw8jIMjQr00nuTFAnReGQK3R2QCZuNBoBC3K50Yq/0MhWRq28mi23
kaRy878MWcBfL0wqkvUXORHj9aA1D47+KGh7zXMfWsm/4c0p0DY2zKtspRdPeTWs/CAAOtStCuMx
yoxVizw8iGIWxOP32ELNwbV+1eYefUICKdvJ/XWjSftEvDPMO6mPd5nyFDujO6FkaP0Oxdeh/5lx
SQmOs+kJI+mIuDLzdJUa4l3QNA9hcF8R4zaSyc331zcBN9LsoFL9DfS0XeGUaz95k+rqWYuM9y4s
iQUEYCY8Y/zuoDQvQVzdSlwFfLslingd/zs23n3w/E5xLCnJh98kRgKa24SV5jXfexN1bMy28oti
lOswu+XhYlAkIoAsiUHpDLlySAQqvt0R3kTpwTMywAewiEglS+Ufz/0SFtVtaeVHr5VWrfpoqY9B
8ZpZX4z8axfzk01e7v2L1iCP5/qrNKHSqOzL4qWiZCpSh+ior/IETaLfBr3OjCR6C5tmZ1Tpy5B+
DUrhIPLEqykPGeSFlBR1rEJ81sm9VRRsSJvLQHzkkre0bP1VSc5KbcV93K8iWbalvrWRDVm7ldk/
DImxd9TgroBFGIdk74fuueJ/9Ad1peXuuiqV5C4jrMiD4sUtASDJAzhcVLjACr8ANLwRxJIz5FKs
EK0dQeOqpCBhtOFzasoPArnP7qkzHlU1WGtB9rVq9IPUwAdunHUq9cfQO9IQSGj2fvVM7GUBMjHW
pXIDGZYAkpDXslvpueN4BA4v5gb2nPlDNd9HLAV0xFD+QxdCUDMDAKJqC3vIW2u1sGoUCukg+jpK
SfrRL+4AqK8d/V1Lf3VxtUqjGyd79st7re6h5d3nVIKa4Etm9KRSOX2USwTpPiq1jZirGr5Z2fWB
ty9LBPpSry0IjOWtmQZbn7dzkyPXqN4EAy2W7w35PouecnA97VtWHi3+phkQniBYWZTPjftMy3cj
+6XpP3VyYv5X1f9KcixMX52cQtHfKPhDvrpOnhrzJSWhnGxbId7olM4l8dUl81Yklb+GgM7T271R
jTfd/5oOO6Ku1N04oCq4iF2uxLzcUHGURdAHxc9UYnTZg+MX4PaehOhXXLyH4UvX29BaO/e55qkp
Vha4Zx7rxGqaGG618BEt1Y0CRKFVS9uNHlU5XSX0bcpuWx6MaVDeFXg+sdjokd3Uv3jzJmnNCryK
Rb9TK2kld/epOb5Y3kegQ+dxY0rRrq92vfZuotTd2k5wUKs7Nbxz04DEF4fH/FpH5P0UIC/0Kw2z
1fghPfkdxg+6J3NWAeF997RjFLvPhe7eKmlwX/cp4JhiLdT4TqegRuXiT3/m6ZdweDHzbarfauoD
j0g1e5a8F0V5MoHvNwqOH0KW498irfOcD86+F7l7eLeFr5LnH+K0WrsESYIRbRqedG7ItMbhQY/z
N8d65Epd4BvMgXZR8RibrBmqBmnsHCecmaks0c69PmbEymR8amWpURyt6s9htTCBrDPQ8wQYLJF+
zFKc26NexfJGa8WfiJt2b7rYDyuvq6iAh2ToqsLU71xUWPgNgvfDDZucQp8bBPug8OtHSQj7vdik
5UveSBw6P9Q3Xay1T0YA31lpQ5BbRtYXf7Siq258KdT3mhWrz22Rhmvq9mQ8xSAms1TxbrcSOStv
CjjAEKd16VCksvxXrXUv3g+F2j86kZc/C02Rr7Nat7Zm65j36SAnzx395wFHGs2DFtUuqeYC7BJN
zal/peIuarvy4FYRsXzr6sUulNrRLZWGjtqPLuhrNVTjQ1Miam7onrAqWheStZkqybBSc0ffJbxW
HqDSitsAXwvK0Gj3TQdkyKKEcePTQ/lWAKQOgIeGZSWN57ZJK4njC80HRCg7CNgMZBSiJN0ZIfgO
tyrpXekHJNUBo5PHiwESt6rlPvdqE99Lqk/f0aE1ap5KbXQAL2YW9V/Nd792lbtvfWE/UHiN3Mh4
AleaH0qxsT2hUnehnOQPcppS5U7Rv6xI1UCrziGnj6AXhHO1R1NIo2chk71HTSrAgeq6+7sw03zn
d0HzolqCcKenprIRAzpe0i0qU148lUYUZjMkW4il3qb0czTpwk7iEk11VbmXqjS+M8pIRdHIrHfl
QIHBg9WxCWKcEWlcg32hpcyW04JIqFq03mIH2LuV7Y3EdIk2shZ5ZKBHMVI5t0EkGDd+jX/tpQZ4
YYgPKq3K5HloaLeZkrtbNMlIC7QxpSjRq5/Fqql/KFouHOKCdH6dEiP2FFR2mIjXjVQXG19QmnUf
GcbBGEJp36GafNNFkbfrqKDdCXWbrv1RvwI9lW7Vy2UGVpTgOUIqbJXyjD0AJwpepSI3eXSU8d/c
G7TH3DHbTaoW3b5Dr3wjaC3p71pk0ltgG4HZBhvo8VD+AYbtdF211uE4Xlkr61uv6JNbzcB1NK4R
ws+S222mRe62iCwQOtEQ8tdyEr2xqW2dhAZvpmktKGbMUF7OXMAEvK86QmYUBS6gApQuK5Aekidd
XJKbMCYA/g9PgxYKgsMaNB4c2rk3Q83C7cKk8x87xdPfY02MgaREbvtQy2G6cSt0IWqVRu2RWgV/
ak8x7yUl8w5l8wMVj3U0QCEThogKVv09U0XgZQ16kqqPsmueju/2XNmUkev+6ocGCJn03Q3dZB0G
eXETCilFD04FEDHEvYKWfkpBHZc3eUEms+6E18Zo5HtT9+l5YuXVLreCeIfo1HDn14JAyZNXjFt0
PCtyX1pLyRBsomDghneiYi+mav3FCcnAI9RZ3jqKD5ws7sRNlsj7ondJh/mZ2P/KjarfVElBkc8U
6yfHsfR9Sq12G+Q87xw3rMgHddpWLegyV0rAs30el7zuKoItowIzZul1e6PSk/Wn1QstMP6Mu02Q
2+9CTB5ZLULpEcyHv8BYn9xCH+tmInlhyCimj4yV83WDIUFc3Uoe+Cn5WRykfRy37afZtQi2qLBr
4SohlDPV1JB5NodpP3iPcnujNE+hthkCcoyroL65TlSZ4/icGhoHe8IV1mtRQXgGQ2XxM9SfYupx
EtHsAun54/eekFX+M2c0RR0VomlMNqUmln45lF4heI+tmd7FqvXNVFuitLonN0acJOYyzrC1G1m/
KaVoj8z9vZSVb4nPK/L6gJWZ0w0xn4lVdU4fIlHnI3YVE9g69cKjVvbhHxURtwM1Pt9dC35j3pW1
kd8XcVRu2qwtoQOP7+wgcO4F36zINCsFOc9K9RxCWb2mSJvGjzVtyjP8miu/Ek9226STjDtuyHzb
qhEViwzn1nFnQAeIwhvV4W4ahl5A8EzW9zrvrBvUU2LK7kEG3kZsqY6npXeUw7oLVoGcAimWif+v
z8Nk4T/oQ/S9Z4/psoxMxWQaCprRuOh81UcveEvKXQFQOWp+xJ/UQ/yvGXh9o3CPKF1QREEdqpoW
1scSyKCxVjNhISacLOd/DOgw76D2wb6byhtVrcNLwxCbYyxzi96GFuSYf+CK0Vrwf0yMU3lyRupC
N6SglppjVR6afl99egQjXRD2LP/IyBSM98TJ57NGDM2g0OujVaWHrCof9PI5GT49BkkcuxJjCAEJ
dSq10KGBJyVV11HjPgT+1hy217fT6PRODjjLwPc/2kfT8UBFDP58EFLbh3WtJt1RbRwgLX9r//fg
DQdHbbi/ogU256wxA2diobFJi4Xxz09mzPRUwRfduDtaUnIb9w8WcqU9HbtExHDEpWYOE3f/MTKa
IgNisWiZpWjTRweiUBYqKP3Rfc/gxpkLEydNCM0f39cQFoY5OhL5zMn3AcUnUViQBqgBqHddtKUZ
2A+gYk9IJ5FK6cVvgcs91rgk0du3T63af0KQsZ20Io+dn6edODIt8XUFbf3HJvF3TaYfZNUqSTTJ
X5Q8O5ALXSATf+jenGyT/xg0AF5jE38wZW+HXR4niWh4j8QB3UE18+42HMlzLsyrTSwWyWOReSaJ
RKBHD24udI/cTcIhqgXPVureWbj9Jmt78XMmc58YsedJvT7efvq9UqkvPe+Q61M88U//NYEIF7qQ
BsTjyV6Vai0wmlDzHg1JWusxEFL9LVLMhYEsWZm8WsO0NPVOUr3HsHnrqX9YJXrY6cv1oczNlkZj
DF02deTuptJlfW5lPIJqqPNStxJAnJCdv25hcrA/JmsUHeW00VBCnQpCWYOVlgHdGh8HkOGSOVC9
SFYFJQbkx26kZEk6Yu6tbwIRo0eGDm17GgrEPWoKfpmxNtxNd7EvpveB7Lnbvi2qvZXQMMPLdHaj
UkbO9+sjnaGLW6olwt2n3/oonnDuwqK+CUUTvYCjJ9bSXhXj+llSm9p2kiw9iG2UPMBYMLZEJvLG
yzRaXly3P9kwH15H1/gXB9FAFXByp+WtArorrttjTf6ZTniF+kMF/XLdyKxvo5UKfWlkBBJpxHk+
SpP0fB0FaX8MCiHjvS92674QC7KSYaXeN8agf2uMKLvX07x4qIqhepXbst5d/xUz29Yi30fcyf5C
8WR6As1ead26V45ZFB38OD3UC6HUnAGuVZkOPAr3qzQZpZwnYej2rnFM7iXtMYkWxB6WPj8u5clt
F1NB8EtF0I9Vc4gi9OYWVmmyFcZDZ53+/MlWSBs1khBGNo5ytk2a34L1t1w6aPK4nSd+n+XnTOM+
0Hqa9rG1CD46MfYZQ+2TlC6ATNdreSiMYI2rJ7/bhyAw6kw3duTA+vCGchMUwiyhqCc4Tb4qC/fZ
JPVCqycF0pxcHuMqAk4ugnazUrf9Wnuus8PV0h03dUNolmC4NhFPxQUXNbsaJyOZzJYDGSYCxKof
DeM5vC2Kzy02B1JErhifJKLvgWLMZLH7wDI0QaslVFTCDSnk+yhIfl8/D5P1Hk3QEojInw1LyKmN
a3Wyn3qFqoLVx6w3naIpGcX1lywRlHUh50vKDpPJGk2h5kDfBlOifyKx7bkpmhoKbRINzTHUXCte
RZ5a//QFcoKfHhHOFEk/zaJD7kVwq5AMMs245A3A4yxOfZBUX7VUvbluZVzZkz38MRh8rkLnN475
xUvDz3sz0pK+PTqdsomUt0zUNl10VwHt+QdDJ+KLky0mFZXTikPVHuMCVTe3SpqNqXnRXknC75Kr
pAvjutwP5BckQyKbQc884rLzReLFGw2JVtdHo2hfTSs81m0cwD/Mb68P63IznNlRJkoy3LUhZKC2
PiqN+Ufsi695IPzLUGQReS1uVmLViasPpZw2z1peH93hR6WYW0KWmzYoHq8P5HIjMBDKBOxtwiG6
MZ5PmFuapSCZWX0Mlf7OCCnbkGqOb1Rgu1FXLvW1n7NGvUNHPUa0qHxMPIJjOQC+jK486qFabvJR
5FSE307RzzXurFbuNrUODzh8NMvK2hmDmhwTp4x++J1PTO97A6VHFFTLChpgVvrCwqpOAhlOBefh
5OdNNmtaKnDeuqY89oBRrD55B7MBDSk5DPS/UzMURXrtGIjuQo52dlZ4ydJhYYxgprrOhtRIUV/0
5bEOAxAmTL2cN5uu1R8ynrfX13va/+hjjHQrJF2ESA3X2MSNJa0SxnpGsTLLX4f2zwglVYBdP7lg
hUXuGq2gdpn/Vpzf1w1PwuELu+OJOvHUhSwIllfDp/d7VwY2Kr0Ybv9Uh1Fz4wz+MRWar9cNTt9n
/7XIM5SOzBoJj8nW7sLBBBpalkc3L41VJzb5fRSiTRDJ4Orirg7uolZQD2RuHQqPhrdO20AnhSeo
6zKplyK3Oc/EVYvOqYjOzYU+bJVHcdR4Q3UsWuiaDVQxaDtPbgZN+fq453bTqaHJ86nzCZOZm+pI
oUgC3yxEAoUpb10lyYKHGpfs/BKRcLWk/DWabaJVNznNKDMakueW1bEpNekLOBGQ3k2n/ro+ntmJ
40mPHDPlE4Lv843jOJ3eNT28tmHIj74V3Q56vK2HJWnG2WnjPahyuaPENr05xmSB6bRudTSa4dYD
PAuseh3k3WOJ770+ollTmqLxVEJhy5x6wVryW4mOxMybUsFzStM7wYm3iZz31KbUBQc/59PIiKK7
SOdEtIIn590KQise6LJyNGINJSThoWiTp1ZBqUXXS/i2cffW54ktp0vJzLlR0nNFU0kHkQ6cTmgo
OVrVy1Z5DEJnDVFnJdfBtgh/+2a7MJ+Tp+/HQSejZaBGKI8RzTgFJ66lDvPIcE2RMBocHGXQBkEm
0H+JAM8g0qxdSmpk1zney/VlnNv+42ObuNMQgUdMtn9oBUMr5JgN+XyvNUfejT+vm5DmNr9JbmlM
RKISOH10lgVg00hWyqM6NMPGapNh40gfiM0Rtkym8iZHN2vtmZ0OYM1Qv7j0Wtr0qjHc1HmiAKYy
QDmrKBaEWS1//vzrimlSAFa50S9Slwj4dsD14EokBrBMx1u5ME+vT8DMHFO+REtNUkxF5BVxvrSl
BuXIbzDRiECp/kjFYt/FmZTlmQX53EIftGXQRjHgnW6bZWA+Qe01gEqt8qVAWKdpvwT5F7ltNtcH
NrOwZ2YnxzKOGz2OdcyW2ZccyCtNOVaB8+W6kbnZUzkTqDfjZy4CC81JEqsc79yuR1k9+SNZS8q5
CxaMSRxcy45Kj/W6PBbyvePfL0Urc7N0MgBjsvxFIViOrzCAHIJEF0BuQj5GlhbeqXOpHf3UzGQP
kDaLY0XATJkdex/WYuqgTIaYU/UFUi5QN2PdiaNMwLBwV8+OT+YAgWvgNTYtm8uaI9Sa6ZVHJYv7
TZ3CAx+bpd2jSJz9w0mi0aA23gMaV+lkKmnjFFmphLeyrBCSoIoK1L+M5tTEZBo918wTOWqZRnBV
JahLgMRZ9uP6np65Vmg1/L/jmBwcp7ScOtaJ0a3uq9uDk9f3qvzmh+/XzcyEq2dmxo1/cqfk+PMq
G8cC8N83kGRbg3t0y4egWrif507Q6XjGLXJiCKI6aqEihM3Y6e/EMgVLvdQSZ26XnZoYp/TERBdp
MV1xmDId2S03+ekr0rrxP9nIbbyFdTKSVGBJyGBu8l6Vq9zwctihR/gA2kFrTV6RlKE319flYiwK
OAJlLGASeErmVJrUDAY5tvwipudZi5bjUAGh17WVCyznuqGLDTAa0ugDLYo61UBt4tnCOPR9Gt3E
dtuFwWsCNGubZ3rxArZopNJD5nVghi74g4vN8GHUGMtJKLsSVZ+vVDgUbqVXSWxL5c46VtECdGHp
85OnQewYjlZ3UWw3YD9b11zVX/9h0ki9KKTjTFpJTTazlaChSU+Y2JYD7d3I4BCshTg5lFp+50nB
zXVjs6PhdYfMEGrZFx5Nstyqk6wBVk35zciqdWRoC8txGX59fNocH8qIUF/EsGXNewNdksSuVDEi
Nzs80vB+Z/rBVkXPM0PEpGie4biu9HInD8JD6kmPuWjuU62NF/z33H6kjZzJTU4tiY15vjU6jw4c
dRUndkMsfVMZTrKudV+6YycBjBx59lGKttT1KZ41ioSxQTmVku40xI0dXkSJxPPAjCgi9dL3ILUC
0PyopHa58bf2ImHhfM8tKrlPAmoN8VxqjOfDzGO3VoCiJnaBwJzlfwtgFlwf08UFwppqOA+VmaRU
PO1pmOkDcLSOiVRMZDU2kgcvcKcsNW6b81MkHehTBbQXMxOf2/LIF+RMjW0vifd5Fe9aUTqWgre7
PpjZBYIzZ9FyhAjZmFy5viNJIRWR2I6l7xZoeJfWYMBxVln0M4n9hS04uzYnxiZroypN4Mkkp21p
1Bz9K8tLouNzBohTNR6qJNkvZICp3hhmroVoq0q3vnunLeTZZj+P+LBhyjQlJgN5vrdCAjAPXElo
R7hwHYIqDIt/mCL9f018RJonV60iBQNd4YTQVkWtgklSdLf+qIH4+VUnx82bkGaQOL5xV5xYqdtq
rDzKoT2IGnowpogSaRGLXO5WhfyppsLrT2odwdDrduc2taFaIJZNEDIXDz63QSGk0pvIToRh7QrZ
tyxp90m0VMSbWycQMUQROAGqupN9ZgyeLw2xFtm+46z7DCKqujCQJQvjn59MYE+y06OtQGTDgzCh
t2rb6xM1/31wVh95MRSpz7+vOaVJA3YhsgfzIbqpu4UHy0XCAxfGa84ijNdA8UzdcqSkTVBmJUwM
9d4MqpVuaOuRA8Pt4wn3SZD+g1M+tTdxZi6ZLD+1CqbLhaOtF8Dvl26aj8LyWTJxMqbJnh7UCjFC
6qC26CPqUYT7BKR9jdJH7WuHVkc1MHCSvZtH9L1M70E2PjR+uy2q4qZ2gs/G5ONvwRvwUOLq4+I/
Xz4hkwpEL8ffAsuIw/Tmgf///A4BrmGwgLwzCJfPTQBk19MsrkO7tyzU7QpVPphG0325buUi+cdA
TKJkQhfTABMymVQhi8QwcIbQDstfVvPiuW9qcC9FD6l2X2nNKhD+Xrc3dx0RjFFLkumzRhxwPir6
86lFEyMgB9Iaec/G2seRdeuF0YM/eLd1BUX4usHZAZ4YnBw0ocmDkh51oe161VNSdOWNr5aIsgY/
lSC5i+NBQ3ZNzVdK1P3LAp5YHn3liQuRke4d0FgP7RLdEeXGixdwgXMuhMXD08oivW2m7/WsVkzH
kvLQLvxnOfoVeEvF/zlnfmpgEjpoVVgJARwdu2mafgUb8K4Wo1+KmrxcX6JZO1QHKBWwNaRpqTTq
AlXxhIAlEgUJhVjzLmih2VeIzvyLIU0GA8i5vSiYmoln1KLAXqD6+ABU99VHitlQliAHo7ObOiqi
8P8xMwnEw87sY71k3jTdWXkIyrmwaXNXoB/PUiORJVPj7j/ZYxBVhE5TGVGmwx7SnpL0Sdb/FnCo
/y8zB2Tj3E5N+jyOUvay0NyZ7lYsHlPjc52vVB6DbOb/P2sUjM5NkEf/rwmj2MvtrvyNqun1Qcz6
nhMLk/0caW1UhvXoe8ISLWUzJyTSbEVyHg1EoVPDX5q1+dUxQe6yqcWLMo7uRZkZWB0n1EKvchem
iCSBiNxdH9asH6CGwpsFiAkl4vOJg0HfCmYuhrYlfAufzPTr9c/PDgLUui5xGRmg2s8/X3oqZX6H
Wct0tCUkUOeK6jyrSb3Rm2oh/bBka7JCqN+asd6XoW0oH9JHiKhrm3xYABksWZlMGB27LORXMu48
kCDI3FoPzUCf6VJ9jjTn030lx20N8FFRRCpdyjTpFZsV2pz04bE98GyhHWf9OjdQbPHXUfcvFwLd
xtlvVEEp4Z+vFFiZCmGEOLJNRPz9fbS+vhFm3TS1LEAg1HLFaaXJCPUhj4Ars5vfReFZyX5Bkb5u
YnZlDB30uanK8kVzXQfUQR35jKAa5QcgAa4aaJ+f7BT8H09jkSIETv9RYT2fp9RVosYdl6SKXbRM
4p2RiJ/NQY+rDnaC1KA5Is4nG1lwfMsPjSCyQ7rckhYe0HmAULvg0GaifJKqQAyp4MA4mSbTokR2
RIHg1pbq/BaFEI5nBgc7N7ufZWc+wB/70gcoxl5fpBk3emZ1XMSTOydNI6RtXZe7QOhvgUAiYJMM
f+VOeBeyegsdfsEpzOw7ynrwOXTiHHIyk22deZ3TtGLI2Ul+m+ZdkSEIkXz+8lGJfkHX0JHJlPXJ
eiHp5Gsx2m52ruyG4ShYR+BE16dtxk3zGCejxLaA9jKN57OqRhi40MktoD25bvqF07n0+fHPT1bF
TJIslB0+j35V7x7wMZ//+fB1lRF0OKLIx11x8v2q8fooUePARu6oQHdxYQHmfv7p5ycxU52VQtnp
fN6NIVe+dcY/REoq2fqxNTwgqgsGmClwT2aR6tslcpcmshqljMAaZVwDTvD1qZrxYqpqjDcySDG8
zeR+8eMuy2Vj8G0D9QvRRXA0zVZih3rYIj53zgMAFeJcEM+KF/XbxBFSVKRq3858xVYifS9WA72v
0IVMm2QnBz59h4wF3zZ3HgkHGBtYdwh1k/MI1zpxEfoYhWzcx86S79qyeDOcfzkvGpgGyCSQFS7u
AolJM1WfNhLD2HLiqCws0syGG2UVqKuOm4E38Pl+bgZfzpJa7my52JrfaU90fQ9cYssoDJ1+f+JR
YqR1jFwYOluVaqTDqnWmHjt5XRYmmpCHxnpNy1uxflBQuQiMBeMzGxB8F7lxGUgUN/VkA8aJlbVB
qLR2jHiJ1v6KlDs1eXR0+/oYZzYfhagRpESK8ZJPpcRDb5ie29qKdRBQWA3oqjL8kBEG6r+2gXdz
3drMtsMazWTx0YRSU7SQEkd+30Dgt2MUcIVAfyoT7c2vlsqHM/uCTQ23kucoYM/pzR3UVVgnTdXY
gyqveu+LUXw+x3xmYLI4llXJfd7UjQ2Msoa3PXx+ns6+Pw7wxFGXOS1i4dY0thnTSAhIwsZwf19f
iks4BKCe00mauABEGLUQ/aTGFhIB6rC6Eq31YD31cFvEiOZmd+VAB1Z54cjObOszq5PAw6vEOCG2
aexMKZFnSFbRgDjNkG/o07Jgam4X8ASVDCIPOBbTlIRv1S2Cq1ljo3Kk7aTm9foEzpwcyKn/+/mJ
86lrUXVig8/TjyMOd0F1Y8EZ1lAC3OXxt+u25odiih+UZJMg53w/pIbqlkqaNnYjvEn0Q8zoOHfd
wty6kMceKS+0ggdUf25BjhXyfYVc21H1TS3cFfcwyvQOHSHaz8dQJg8QoIpcr5fVVsEMAxlJj9r2
vGTlq7+GL9dHMjdXJ9+fLjvEkEbt3Ki2qyd0ZmlqcP3zMy7s9Ocrk4lqwfCEbsXPV7RbP7gbugPC
8NdNzKyFxZOACBYqv8Qkna9FWXZiZbhRZfvSgfJepOxTusyWC8djruyNGcoLJkjhyw7ifRjFkhTL
lW2qJIlbtNPyb4nzEyptizRZsUo2jb4ynvxo7enbUqI13f6z4+QBZ320wZapvn+0yT7xck2rJH0s
e4yz+IXg1VC9IxW9eJFe7geoYgDrRsUSWP1TiAc/ISXIsVAnj4xVnuYrv1p4TC1ZmGyJTs5SKx8t
eGgqVLRqXthys98H30c0AH2DzMD5fhASI0/FQC5t/0sq/OnS9+vLcLmjmSDm5mMfXIYAch4VTSYG
FXCOveojTLiOm8+e+RE3RGJYHDnjPJsmO7oJQN/TO0V40ncWdLcYjbzrY7iYotGAxfsSGhrU9KmD
zBxXFCM1dJ6i+xRdniX86MUUTT4/ntiTnZrnSdw3Gp+ne4ZUI4Ep/Ha1z5YaJjYmcwQKRQsrJ3Ce
HJTFNXopIiH5+UnSVB4Y5DWQBpiugqWgX6y4tfWU9u+o9MTeUp5sbppODYxX5sk06allxLJVWU9B
gFKTgtoqPR+i9hDmg/7ZhAKzhYc0wLwDP2fxz00litAFuZxaT6r0IInpOget0PYLRuZ2Fa2k4QKj
E4Gjmix770L/c/NMeOq1RNx2nuLeynIS/sPhICtLk3iNkVwIjrRDkZRykbt2k4TfyJGgnCd/Nl5l
tkxQ3NDlMHRRsWvzxOip7zpPtPd8tJr22KXhgjOfW3s+rmkSNVXo9uOfn6y96riqmjqCA4NK3WvV
2NLI3XhS9g9mkLtT4dxL5Mz0yRaLikh1mtBybcN0nJcmBBFY+UlFj80k+6zbZdJOTU3crjIgbdo2
nmffqOUvpfz1+cNIDha3C+Ad5NXk62qb93ouFTQuskxhMzg6Hf589P+vW5lbFcskLQaIQAbhpZyv
iiX5fVgZmmtb8t8ies9ppyPQluq6kYt4ZUztQaZB/B3SEYmxcyNRr9VBZUaebdLKQXLWVUXDOI2m
BMESqmtc3bOq3MTSeGBPNlnTw6LLh8ADFyrbsVm+ifXwk1YK714+bEgbfbeq9u8/DI66OuwHVIfE
aXG99QNd7h02XC+7a59sNi2exP7BN5ZwV5ecvXFwJ5YmWzszBwk/YOAHlIB+sIX8JyDdtTFdUd8p
nYUik5f29G9JBhpi5ZDb4AHZHk5lqWY8u56ajESmqoC4nOa+IBMlsSfSBz61tHWePAtDslLU74q1
MLUzmxMZB5jJQH1FgASTG0+COCR1WuXaku64azjR0k62anedZH61vb6K42m62DgnpiZzC5NUt5qs
d+2hb57QP07W6RChPU0mJ9XoSx5bqwG0S9QsseNnd6w5UpVHv8gz9HzHxkHWy60qCAiixe5q8LO/
ZMltLfRfg2z43VbSF/ocLLHLZ+4tAIlsJ2AF1HnViW9p4j4PzDpzbc3S9p6a7AvNv70+obNrhzzG
SPEljzAFp2WpEqu57rl2gjToTWsV3ddEK7SbMPbNhftx3AbTtRvrlpQOZCK8D6WGk0Nv5Z1IeIcP
M4ygPKSRm+5QH1FuekGhR6zZfJW6tN1fH97cEeCGGRHBlkqyfDKDShgIelRKrq103k2kyo+wI7eG
FNMoaombPTeTI8adlxCWIO+d7xDHRFrV0XAwsraFXlbUP6sl5bQlE+NoT2YQ+BN1tND17LygU5X7
qzQe9ObTqHb22+k4Jqd58GLVJcR37bptActE4bvXfLp8OdoY4TjjkoCpmkR9kSm2UPGRYa9MGsYa
D8WgbWKU2a8v/tzxObUySfvmOU24eoDntpIW/RNw/YgGvOo/BMtnY5l4htKRhqzpHaxk/rucS3dN
yju8Iv9/fTSziw8qA1VGXDnB7PniV00mZ83A4uMB937mbMPc20SmuYCmmzODxCRoOlkHRz4FheVU
Sgc4ds6TiT0U0xPaXLf9o9HJ4j8sD4VZSuTjeEgjnw9INzLTQ1eTt57rvcSq/gTVfMHlzA4G6TS0
Xyj3XcTLXk1BRqhS5ykuaBhXqv3vUBukOy/3l0pyc46GqH+UBeBZdgEtCJ1cRSzZc57KMspRpC20
XYq2O5FnRqfTRe22ua2tcKWPbIqRkTbZdFlhNIpDR2s7cFBPo5UHnYg/v91OLUxCtEEVKqXPsUAr
RDRnwuKBvoufN6GqxGISOk0afNvzDaDweNF7ycdjOhv9nY4P2p//m4FJtPD/SPuy5kpxpdtfRASj
gFcBe/KE53K9EGVXmVkIxCD49d+iIu5pGxObcN2H0ye6q5vcmlKpzJVrjTOLg4ny+G2XM+g4RGAX
KhwoY1VGrG+MZW1BPo5lcTrtUcmtqMJY1BzqOuljkzz/w1hwIoGzR7+WuTwt5cAs8HEiAIFecl5c
6OJW/EPmYo5v/mdicb3w3rDKiRMljFwVrLxIIcXfRfvA73+0sFhxEjfQc5EYxJTv5KB56QQ1LQfq
Bu3t+dmap3sZa3w0tFj5yZkmHTKvMQpUXpWfeH/tFicAzUyHQn4aqdDz5lZXn8yYL/R2GGCo+7yT
meGgnKxgXOAIrpmfycL/vgF0VeOhPHszIHY/G8hALTOJUSiha75p/O39/Nfnn7ecLbh7MAvNGaUv
QWAVi7pDSiAKFfIaTTp0fx6r1KKGskWBu7YsFigY4fPRdmgvQTId1rxNU4YomvESutYFnkRAtBXg
j++h/zkk4340ZXmXc17tHS2yN6D4a+sEYAl8JsLQme3v8zRauVq0GimU0IQg7ATdByv7h1sasTS6
SmwdrSvLgDPPcNNBaVoJuU3KW1mp0Qk0dMYBir/F7vyqzYfly6phtVCDATsPHomfB0PalLOeT0oY
I8PIagh1pJSZ0JzJX3CSN3IDqzPnIFUDEIWL5v7FBhRtNTlAbyuhkUAn2E+2mmS2vr84QaKfkqaM
W2zw+NIW1K4fz0/W1vcXnsfgFuIAG7+/BLN9DzkY5+W8AW12KV+W48MMLVwO1G7cVswWIBYAZQMt
pdmT8mbcKm/a3//1CsiWafNuoAMxhYzGIbo//wvmJfjyA1wd8LP5fYr8zef9AJro0UgjiFtGXQBd
YOmCHn1jy63MIjKbIFWEpwCgblldZAO4bysnccLKItDQaa+MyPbPj2LFF30ysQjaB4aq2Wgqdlgl
xlPp4qUGkljQUTNPs+VWxWfVGAIPQChnTq1lj1mt2lHbgFk0rOr+2KjlqZqmjsrGOOotCqfnR7ay
Pnj5WqgFol0YieLFFrSgIc8SZCpCZ2h3rLKPIum9InI3fNyaGaBAgM5DWA2c3sLH1R164Z2pskM7
utIhqTJCa+vX+ZGseB6MA7qkgFPOzc8LEwKqexWk192QkOoPK7RrJREQE9USDYq9yr3esON5g3/T
K4u9/cnivDE/vHyFbtSQq0rdcOiGvQL11tiqgqR0rk1oOKegqKot80QYuTcBROFx81RycTca/cbA
V+4vdBKgtA4mLjJz8C9+hkwmw43xnjDxfqXV0B6aST2WkLfnqf4OUrYEcnvpDpSWz+cnYMW5oL8O
cTIaLhEsL68VOZR5BICEGxro6dsbcVbegLPUgODTqHg1kfJCi6FwmxUQejtveXWt8WU0YcI6+HM+
DxmUk+CUiSB8pLHOhCZpkULqzJ5Z502luHCtptchd24kr+fN/g3+v6w4wNrYZcD+4H77bFcSO23T
BqU6ZSLduyR6ctSErF/KGsrVXdymV1EXQyhL7+pDXcsyYHVjPkRCr3z8V7mnKbVN+/lJCUY9iJTi
sZHujKn/PoMXuEhAb/6/H7o4DJ3GDWNIIzcEHiPxclspfDsBX2KT9YB6YScF52dm7Xx/tLc4Clo9
9HHdpVHYjobvJBDCNSkTT+eNrDnGj0bmH/HhvMlkiEghYaSEOB14gJ1d1XuTvfEcWLtOUMonc1Ef
L4NlSqPviSN0FrthDolsdOr4IyS7zw9kfbb+Z2KJIhkAUGEGV5ywaCGXm3ehoiuPptuOG8dkzQ4E
25DOgMwyCPsWE8YGRyGkTVxwp9/FYOqqpbmLuz/nB7M2X3DqhoHZQkZ/mYTO9M4EFR+8IMuQyc9d
3PF35y2srftHC4vNRSah6lEOC9V04M6hJq/lm2FszNWaSyGQoMM9iFvwC9yzhGC0UmSuE/Jq9Brg
cTP3p9b9BldIUOrfBl3geKK5ABVTPM0AvphH/GEnRxor1CrV3LA2TgPbASJ7fsZWFx6pJRDbgmAY
LI2fv5+5ZhRlg+qGBYQoAhHZDIeyiPaycbLdeVNfoX7zWD7YWvhE9EeCKk0b3JAL9TFpoodakCvp
DifGivsssW5zJVE9Ybm+0wDReN766kBBuAcwJgRikHX6PFAohiqjGEdsvs5gDTULw3rrRuK+kKmt
N2KY1W34wda8gz4sWpY15uRaQDFWj5MBQXbzV6rSesM16HOj3PKKITZ61vGsxk5cNtIBOd3mWZoD
e2Bz/TIf2jpIwSZ8JZmMfVXko9/UxHqcJlc/lnmH9sSp4J5QyvrK6k2ov1p978vBtoOiMKdDLafp
orTQyRpZOXxmWuh+CbawjVhobW5mcB9BrUHX8LsXc9MqI/jK7SjMjWxvQL4NmqDQiLW4/g8L/tHQ
4kGjDWmNVgA3Ci0TGDbbSsix7FX+XOey2tjZa47NRr555rpCfLMsdClVr2WpXkahHHbaT55vnNHV
z88MCGgBAF3JMnqy0FnNQO+PnHZ+QUIt30BlrEangKWhtwxQfJToFz7AEVLreWkiVkljKNhWbX4J
NHaGhjnb9MY4relg591FUlb2bc3B4agPmXkjgdPflarW39plZm8s3uqQoQMHOkek8vG6+bxL2jhi
iNCRxjcSX7W8fIvveC0gRfiPFjTTATp7WSaYILDZWnWCdKRS/VSm+hIqKJdDFraa09Gm5O9ptMWC
vWoSBWaIBwDZ+gV0nncpmBQk9mNavFmWpC1IFUv3lzY6VG00D7R25x3e6kGb+zkQ7jsIuxerylH2
iG2QMIXGFHZa5o3KT6YGoMP2zttZXaoPdhZeXa2IkgrLiUIVlPNVUtItjtk1A6BJxdlCpmjGWX3e
CywbWqNLEcyNgWYcnWoD5rr1+fnPPzhrS9EbvQJxQehOmQQTo7yLmmjDV2/ZWIRX9TBkURnDRh+H
0A5O0Vj1/UX4OEfzZvgwCNvNk4lrmCNxrfb3TbLhItYuz4+fXzhtLWFodLXi2WmXl7GIfk4GuQMD
3/P5UWyZWbjsJGLg4IxhJmX7CGrYnQcdr38wAaeCuo0GHbpl0cYVzGBxb6PBwPEd5dA7KKtt3HCr
i/3BxGIUrG0bCHLCRJLsB8NLtY0hrB1sFJxw0bgg20Th6fNalznJpOz7KBzUfRSjLLBrpp91sdFF
t2oFXFJolAQAB2HTZytGVrrMVmtcCp2X3ED9U9yXWwJea1gjlIT/M7J4nXe8BQ7X5TgXbcxQBZT3
CLpBMZPHPsROH1Mdeuu588Ns831lFZDpdG7Pb4eNUS7vmdxI7HLq8QNixk+SWZcDM+6LWPqFS7bw
aau7e9ZaQ8UYgfCyBJblQubERBKkTWk37sFqBIXM88NZNwFJB8wq0oHuwpeBfVmgHxGP+UR/T9ME
xFk9HclWGWRe+mXgiS5BpJCgsAg40WIDTnqqSI4HXtikpPipJ3x4Kmxd7lS71U5xl7cHZBEzv6/R
aHt+fKuWwRsAFKmN2G4JtzUKOysTB26O9dkPVONuTQjXysl8yrhqU6AjfCa2+HlWtwgx4DLAywgZ
nEUoIlpjMuxuQp0/H/uDlpcjHWQ97CVRVA9p82Z3foyra4hWu1liEGySf7mLPrhyrUU4lqVI0qXG
Q5y+N3wEz8MWf8WajwJN9sxIN5M7LVMXNgLWohh0JwTwDaknGVjdFn/XfCcsd8kHE8vURY/0e6Zk
hoN8/msRPw465ZHHEwiW1y/nZ2xjMMv9qMfqQNDFAeE33dccb0vxaevz+mdPmA8NUVrkAcLM+TXU
P77dPYpXMVjO8H7DlYSwcOFolbxA8jIiDjwdjXPaD8H52fm6DrNeFl4PcxviV+L82jRl5xhSQxD4
0jsNpNwn3zV/Nv3ot/33X9kwhkLyrJSILbzEUk7VYKVpqaqIcrIkqCEMfSWJ2d+oeis3zslKxWq2
Nb+I0JACxqn5IH04KEJB07SKEmXo9ONOiJtUvY2VfOfk/BL4bGqgczk1Yho5T9MQsBK6C9orHy5b
9qZ2ZDeSYz1OG7Hw316hz5t+/k32TCEODs8v7bIOh5BHYwg1nMx91NpeFWk3Rkc8oXKKFjZAqynu
WhopvyzzmNe3eVR4mik8U2n2vOg2lv5vKPDl5xAECziIeG0vH9sC8KTcKbAcQ9NfjFHhl9WrwrJb
0gW1VdHSvpT1VVq9AjVHIXxAzQQhV/c7Qhdu13GqNHGAVlmqkenKQetVLLYIGdYXETOGkg+wol/y
TyJnUc80LGKdPblOQsfpOmv3jfW7kNBHBl/HUMVHzsKyH3zBLZoMttdAVwOPG/Bsabuok76hfR9W
ClgfuNjmBoJZRmNxj0aNM8iodKawF2K8cyGyeIFitdwTqBhtrNHXKw00AojigOQBx96XgDSLe8Vq
BJaIK4JfIvFV7zBP/bFW487v8IK9ma+8m1a4ykb6+uvFBst48xto7gaYYHkHWHpuaRke3+Hg6P40
yH2WCeiCecrU+Odd0BcPauEoAp0LbkJAF/D4/XxSmZZnJs/KFrXlC328eD//9S/jwNdRY5l3uKuB
xnXx9XFSTHB6aG2YVJYLKso8oWaaSs9glblPcyXbmLf5e58O1cLe/Hs++p2hVsTgDm04pIqnRXlG
nTJ91gGc25i2rwnT2RL4gJEsQ98rEtsLS6AnRSJRdiFpQfs0Omzcp7reAvYR115dxXdiNNmeW/mV
nZvSU9lUbuzO1bmdRZ9nesKv2PjKLboScWAbavJSmBpV0GpaPYpvv8HngX4ws7gDbWm3vS5hxmCW
b3NAnLKNGGFl0YD6wDEDszCqn8vNLohRcOigNCEIP59YorlUg3blreqM5ncfsXNpGc8mXLjQiEaD
8edFA+uUCul01iDvUj81Rf+gqeOdjiDo/K5fGRBIu2fMNB5QX2u5DXC2DWFWHY4gIKnQMF0cK/Hd
xCOizw82/u7PDzu9SDTE2xVsaMpJxDHNIRX8D6OYGYcITvCc3fw8WWUO6dW0jngoUnugvVX2AdeK
Avz007eRGfNgLLxY8MZCrLXcAXpcj9CJ5qCUcAJwdFnTQfQHWfzLsqC2Du5saGDgmbIYEHin1Jpk
Tag1I2MU5a4OKPRGcyC546bfTfH9vZyQTEeghQBvmcWMxhJJRdRUwqI/tWNo5Txgce5Z0RY71IoD
R/8hAi1MGzb1Uh4OZfNhVPSqCfHmhPCwO7r7CR0WW5vhy10IqmycUYKcBg4q4pXPk1fbpYQQ2VSF
NQLTqck9/B8D7cjcyJX7dQNPaxwBRGs77iUTrSBDo1C0qJrOXnP27nhCay/Yi7wko7qTebUekCRA
MQhoJpMW/T4rHswKH3LmunCMp4hZ9b5IT3rybkW6p2Pf9XeOcZGmf0Tmt9WFZd8mth+ZHsQyczPa
DwwFFIzd3JXWcVQiZCpqv85NmrgBVtrroTxkbDZCfT3q6CwFC5CBEjzqdEvYBnjy7FyqQxnGWe+T
/qUeTjLZ6pv46uk/GVmedcuByKuqT2U4MigIK/WucvOdGJML7qqH84d+zup8vkA/m1oc+mhy1Up0
Whm6uUrH6q4rBJXKD+YIT1VS2owvQv92QcH6bFP/vLUSbuhopdHLMDE86KNQRdtqV/t6RmABJx9b
V4fXXLqyyeW1cFpYqN6bi29K2c7tDJ8+vvj56GtkTj7i47l+MWp+H92dX5LV1f/w4xeRRqFGMhcp
lkRxTvXDSA4lmvC/3TT7dxCgDwHMEH/9+xb4cJ3ExFViSxhlmNmnuLnE3iLWRtZyZREQSaCTFZQo
EDxblssFg/g0yZIyVO0go322EQ6tf97G0xbdZuhaW0xTk1VIiyk5dm6262s8m7YQfbOHWxwN/P7/
DMw/4MMUlXrfd0ZVlmGhk50sIJ1SJgee2Xv0Jl6OY7mx7CsRJmqwoPwCom/mFlxeV0nakQo593LG
xTZH6aDb/5Smp5zc1dPF+JBrGw/ktfFBNW1+GgOw/SWiVSPIRiB7jfHl0YWE5MI0sGctzWuaozhL
U7KFpP+aYsY98tHiYkYNmwm3ylXsCBekG0pW+Hgb3MTVGIiq3ae9uq+lRVuX7yZi/UmbaSPw/Fpd
/fsDABtHiAOdkmXOskpM4SiiL0Ort0OkYgKzjebc6M6W7k5U1VOFcMFLnQx06qqnNnkAbvKbqqp3
54/4yi0ycwUimYQCJDgwZq/8YWt1nSvIpKtFqEGR0qxDpZcea7aS3KsLjE4lPPKAeoNEz2crMlYy
lzt2EbZRTiP9JsnuEkY8cAJ4ZrvVIbdqDA8jtA2CfI0sidfU1FCmss/KsGE3di9oya9zTd2riULB
MbgxfysuUgNnCHqjZ8z6l27WBkooZSVw9jXkvN27KN6jC4TLjbtxdZX+s7KkiYkrPLhagiGB3pyC
EQ1g65+gM6ff3gszmwTeCIB7fdVpdCboG5LSZih7PMv6OS8fc/3xvIkVV/nJxOLcpZNp59pgsbBT
D38gevL/9/V5Gj9s5nacykhtMAAGlDWW3Ky36DBWlvvT75///IMFRKKVVlTzFA2/oMMNwrC9USI9
GyXB+aFsGVqcmLppGon7jIVWRxPDhyBvkx9LY2tfba3HHHt/GI+ZEmPKGcyQqfPy/LcSIe5yPWvM
A7t4tesUyS3TA9XgnpGCknLPhsibqhu3UyBi+9yrlyrUcYhyCbUonls0q17wpPIGqK9B5O3A8hbR
+oUDWkop/hTsqM9Nyu0D2Ct2rsI8V/8zOmjwyJ8z6AImyoHpLCDMh6qrH4+qn6XJ3rF+q/1TDiny
PLsb1VeZ6JQke7PvA7O5sqCVeH7mV6YEJw2plZneELwqi02Ud1KPipJxIDKKgwPpj878/sNppm4H
qxRYG3ABLGu1lQU+EIJ3WQiKAW9wRirdje0z/8hFxPDJgv55XWOJdy34xnlYaQ99tJ+iZ/Bc/8s8
/TeIRdTTtaiXO03BQ7N9TdrLZkvad+UEfBrCwlX0baNyNcf3B/WqGPaxcxynXbxVbJ43+LmJWqw2
2Ow6aepYCtsgF8JRaaEHcbRH9ENdcmpsd+PErVxOSK2i02QGHCLDsTjXGpq1FHSRVaGVlR6PAUQG
ob4bZCyCIPMWJe3qLsDthHYGYHitZUe6hTyN2Q5RFWYaCRQ3h3DKi9Ebu3/YCBbqr0hJgiFkWQod
dSD3+5jzsGsvAflqHf/891dH8eH7i4dh02U1WFwqHubAg7q3TXSvDcfzJlZXBYpPSM/MzJzqwq13
Q95D9knHXisnr+ruUv2pqME7ecXHX+ctrQ7mg6XF+ru9CXBmpPEw0sogtbt93V1U3e/zRlY3NSHo
YwEt2yy9+vn0K5nITTUimDFC5zLTdGAa1YdnM/emLZ68VXf5wdbimEbQ9kaxElMn2vYQCxBRsOr2
/HDW5+y/4cx//uGSchrWaJPAcOysp0q0d1Dxkf13KQIgDIG5ml88iOKwmz8byas4GzPD5WE5TVe9
xfy0c4OxdjdwZWtjQQUfwpHA36GndhFv9xmPHDNP6xDLQ6MY0elQBFz5c37G1hZl5shBBxgqSF/4
m+wqNayWFEgDFwgWIyN9smz5cN7G2iaDg0aWeSaG/0LYhn+e8LRmGIlFIXo9lAGUmYx61083Trqx
OKvjgQ4NBN5npqPlhnYwDDCD53XI+Y2h/ODJxnyt3TWzotj/+/5iE09JpitTlNWhFIrv9Bda9mKq
u8j+h6cJZuo/O4udXEcRemdVzJl1D2Ia3kMsD7XK47S1Nmv+DATD4IUC4AZl8MVmrqN+LOMxwXgy
9gtvzcu0iHwSMxSg9Qt3Sja2wur0gSxsTqXj7fAlngF+Y+h6DEttXpn6Bso75FBvJpSNv7nl0OMM
ZC4CJlREv/br1mhf1K2aF+GkOZc2fJqKdH1U3A9Rt4cO5AVwJRsW/76sPsUH4L0ALySedlBDxUGa
T8EH3zNFBY96rWdhIppLS9ZUmCrlAlVyVcUCvgiLXIJWEifgNoqmS06MCzu75va+mMq9KK3LpL8b
672qTr6Ok16mBm34DKKOr8vG9TMBYgUroSwZ6MRTOo25P2QIdYlKHfnSlb8HTaUDyngT5pWh5z8O
OsjFKdpVnF9rIvW68dmGXrQZPcR1H0T1TRezIzetO02Kjdjli++a5wL1BKQuQAz35RSKuHdqx8Uu
sk2MIOIULUe05+/nF/nLWZ+tQPwMEdJM1bdEKJNOQG7dzFjYGG+pkwQAiWxE+F8BEAsTi+hYdDE8
QZcydLflBIBP8Q4+pWTnCBO9zHrb+WnStjtHLYcnpIPsQ2SYYlcWjuWnU5fsbUc0vmzq0ZtSjXul
a/Igrft0Zw8d2pecaPRBmOEGAEFvNS6CtGhGli12JCYHm3FuugWmZHG5F043gs8iKdBLXCdel6e/
TVJeqpNzL1P3V91Hu0mf3rkKZagEaax0vIjQTdilcdDLho7G21AatGOVNwqXEtLsElXsdHvYZTMu
xuqKfTNmRwOFPW5He86yYFQbH0zzl5bbeSQSXsGJZ466R7KngTs7RxpHWU2XrlT3WvlTk8Tj3LrE
xHm1ZgSpSH1hYXuzFwbEWpfNAPfiqKKdUQ6mrxZWgApT6NYV1SvzTQxPFnRMZFfTsqjRRaV6zljt
BYCFlVbdQruHxhN44C2xm6DnK53eb+RcBk98K7qVmoG5/11BibADPbijQy8kJtS1w6ZLfOI2NGs4
rWx+iMza79V6lwqTVvyJq781rT2B4Giy8NA1lHdbY4HFSpqpORXRvYJ/rxVvbdIBYWLe6vhdaZI8
D1EWEAwn1rqLWNdRZGIBdKfB/ZB4ZmTshTsG06Q+V0rmWfVIbbPxnP7nOHLaGJqvT9VVqyuBGV+1
cXoxFvkb+qxOI5KQslGDUTCfTL1HFP1qyvQQoNlHBrInsEw+6RW7ccaOthAJx73b7fRcf2FViapU
d8nlu+FcV5LQZOy8ynhW45cklbQuIRod3xtoq61HRiPkLmq1pa2UPtgj3kQrbk239/QW5clxonAH
9/WUe3r+jl4T2onKQxovVJUr1eaenRcUVVpqEHYDhKWPNn2Q1mmezh90XaGp8q6BMLkW+lVkd8Ho
jJ4i9KPqKBQhC5AK1k5VokDrS78Q9tFKX+To7khXHnKkDVztPuUdHUbTb2PhD522K8l1OzzryWPJ
nhrUgkzgWEWDX9o9y6T0IB4SxOQW7eNBnHMqVIOmVgX8w01avrbc8XWD7zJFPI08olMxUaet9vqQ
Bm5rBqaIdvh1+4GwQzkVXuagA7gFighlvDRRrubEpZlUPnSY9nHJT3ZeYlr1oG2B2+K/9Mh8GAeH
Znrpy4ofprbcJVFEjUb6PSeBYHEgh3avoGjZj8OFW79Gw11tq55hVlCiin10BN8qttg1sjrJgR+S
oqO1qXqJUXmGkYAFkASp09N6MCFYBRrhVLnoOFhNWjr2AH+0kdcND3kuKRTbdnbxlDWFh/K6l/Ff
iv6UORNtx9Fz2+YYsT9aCzIctw1UBbCvIkdfl/47LrKTPT4nRUkVp0XTb4YRTgF3csCumwNENymi
Z09HRDllr66d/UQXYjCPtANgngzuPh1Kv9NTn3VZYMgH2232eu8EM+VKL3scJYaYt8At2JY0yfiB
6CjXapVnijSiuoiPhhiC0SR+PnSeLSvrsbEGxUv5JOnYtjhdiM048qtVGjwnAbjJvOJOOWoDg9CB
tXPiO050ytTq0MIHW+NrPdrUwVGrCSq0+SvRxOVkOVQgdADA2xszG/XcPzaSWSD7pswycL2nVEwR
RV9DgGTidQ9qy7qeaA63kdT2XiJzJTThF824K9G6MSEuwPfs175QfRXlZyOJvRY3+QCy7WT6KdXf
ha77bCyQ3QeKihQ48xnlTeRZFVCvbu3lw95MDd9SEFSwB7spPQFYbKlKqhWaXzq/47zxtB6e1NUD
BwDxqPqRIhHWMsDD4GGpUr2Nqroj8rpv5SlTMzpmIJdHpbbHLTB1r11V0sb8bRgAQpWnEl7QUMip
7EavEAK1Y1SqjRsC3R21iJHhc6jCEy+qreOMlqxqx8tkdhXDzbDyF9D3fqaUOwP967q9j83kJmU2
NTqgqsbEM+CRWM29oitoAZqwCvPHp2gXJ9ecyMOIVk4JQgETvYTE+t3G7632mBUQwoDCQgttTk3i
SmjbQCPD1djjXBa939l5kEFkOMKS5WAAiYFtUeObDO5GyR6nzKJm9jxDlW2MplHr09SlPugfqcWj
Axmgv2nMGOMpILEZAA1GcaEBffECuh5fA3cpqkw43DHixw4notJOszBkksY04/lVXMf7pPnZgsM1
03mQ9A9Gj7+L922uBXX/I0VXQlb9iRXp9TPoIJdeblRQwEaVDse7aJCt5LlHVPWHCyUwLsdd5RBP
1QFGdfXYhxbZ0CKw0OrjVEo65JOfTem91UN9IoVT1Qb7TiBFqGoMl3N0AIqI9nDZE+eBgbNjF/E1
w4zGJlKmzaOGo5i4fG9UP2p5bXbVyQaCWO8kFbHmt42BEJQEJUClndDuVOhnjyI51jIKEOMiZt0N
nXkaubmza4vOfElAlgVOYu4EwaL01cE2khMSsQw3hKJZgcM7L4IQvcq1IE2MwO3AEddpPwdFBLbR
Bi1TvLZ5m1djSjMkO39YpL9kLWiyUnksOcMheSQSvKpFH4Kk08sKkypjfSH1X5Vue1x3H3KscC07
6k5PCSKqsX/JhiwYjOmQScVTTDuYkpBnuWeXAIcMjQeez2DEYVHZ8GTWtjco02FEn0rfvJXpyzgq
ONpvGSkulILdlrFxVHoCd8hOVfvKTfUajBhBbGte45Z7OTyjBfZIpmkHFfq9lthUL+xLhbhe2/0C
jjpom2o/amVGGwfx0UwwqBPhq7EIBohiV81AO1DGQiXdZ+2ritvbJnHQINBPrVuu64CcDFctY0Fq
Fiddc04xgDo1ueO9Azpfzbc7K4iGKagKRBb6E2sUGGFeakM8HMFGizJh7tw4Xf5Qm08ImPeisHZV
Zu1BnQRfxo3QdcRj05kUTNHQv+rA4+zK+qIqNDrJX8yEs0O6v+l0OLiYxrERjHB2baL+FHjRl1bq
W+U9mompBoLOKnL8kVu/Ji3x9DjxFRsxWdIj8MtDvM0uudI/OcarO4AQqIAoaW7/qVT3jz3mh6Qb
dlbx7tTI+0sEgmAJhoD43kJHipWwQ5Lg+kT6jc15FwB7mvrnHOzpiGhKM/VN+1UDCeGg4OcM7gXy
2yDT13eNwgI7yXD1nIRrACr/lqIrKe3ZrkEbJQSY3hI9vkAmz+iTY9zzG9RWj13Gr/L81WYQ6Mzt
3dCMvlK7AXRt9hOUQfkw7oqUnOqoA29OofgiUfZjk1x2LmLItDm5JdgQ2bOSi12kIAIjaWA5yUEo
iGpAvgVMK5WtG+hA7SL6hBawtVNUctWZP5LxYDctrQvlCjVvKDQ2+7RIPU1vfO4Oz7WSAaulg9M7
gmu7nYZ0DxXjoFA54MwZdZPW58zZda6EW3d9Rc39Lhc0z9OgihDBq3xvKU7QghOgazvK5x5vnd+p
RbQbCKFAX9BmuNNN6bd15jndDPj+4doxJVlFh0m9A+f4hYCgmFPfFO21oaIZu3xVSAT/NXk6ZjYZ
2U5FTIS2AuoWCkjuWs9JhTf26q6cGqqiU2FsTE8y1xugDKiqwndqqJP1racKJxgqNACk7g45w7Ds
iiOSoUHPVQ9vKFAHVUdGsFFq3TNsfhKdegT+xUe/uodLyqu7nwkxAgLUfMQtkF7kJ8V0Asuobgqr
CwYQbho3GUm9yNYxzvfKcC7U7HeH3hwjQwRl2DcqVGMkasKRLY8yBRkgidF5kuyrvA7MLgccrAhk
bx71mN0o5XQ3pK2nMOkzyJxnIqZNkiLi0Q5YLKqKHh4i9uKGeyoI8vqB+KwZ/gzS8kXBDg4kZAa3
8IzBQKiQIf6Ld4mDkKdosJype1Bw7fCo+CGZegTHw5UWV4HS8kuOiAEHd3yHdval6d6bSk6VSd0D
4e67IBLHo+/GaDVQ9diXongQHbsAkCDhAjUz3KJ4nA6oQ4NN/2g6b7E1BopIUddghypq79ukeDQ0
yfxoFDddAzxcnz4Mcb2fEu5DPtfDIzZwxigwc6woswPTKf2xuJKd4VVq6xMy0lGxvUwzaYa71MWN
Dm1DGkt2ZH10aDCwcnQpy8Dl30vkN9tZn64a8Jwkdwx003sDd2RVANiZyD3OSJh19jVaR+71WH9l
rQgS/kKwiq5ZBVJaXpUBindXQHdSEwh22amsb6BKTcsRRIgZVeJrtJpjNRq/0NhB6Ybr0W72WWJe
j9l9rT7b8V0n/5TZFLpDv0dL36Gsrp0KoTa6PY0Kz8DkB47DhaX+EHFHNTW5zv6PtPNYjhvL2u27
3HEjAt5MYdIxSSaNWJImCFl47/H0/4LiRlcSzGAG1RN1dasaJ4/fZ+/PxOX3oe/vTf57XxYvUtnu
qtTYyoLwkzrKJ52LsCmzH1LKrsAHLxhMr5FeBD9zTOEHqudurHc3vVLzOIj0e62bPueV78TRoVST
LZCBbeD/niRC8lEBcvxFAjkUx6JbN6NXN8+h9rVTGqznn1vkKJQaRSReKekpiW4Ly3RH9SbO72T/
GCqfFbpeNd3L0BXw67StNj0YDIDOpy3BS5Cj1vIKNw3Nybr2RpQBHfOaMjWKtorwtRjvY9ZHH5t2
Dam2VPnhZuP2puFmCL1W+T84T8ANGuw2+ZYNh9b8oaVf6vJ71E4clfDT/fYk84uNQNqkveQNYIOE
/ovcS7YSlUfDSm1V6L8PQha4hEW7zrhGbryWLlqlQ2TE9UU5SElKKb+H5r4wP4od+5MrIukMN3jB
6qwS9kafpGNimMDTtG/tlOCuYrl/k/D6bwtrjCXPgrnxZ1pIfFZqxHkwmNccIy+PEpiYBWxErn5V
dgLR08pjEeYk63v7XmyHKym1NwnnP6P07/dXadLY99u4hLZz4uUT5NvR3Pg82Q/Sl78Zqn+bWU2G
qPhD0QV0o8u++zEJqSu5x7e4sNf9MFe0zq6oVSHrhOzUJsI+ynwXqoU3K/EjglRkFfRNFco5L7jR
C4mH/bq7shYuplixNfj/87RO3BsK17Zf+iDhqvsl/SE3t4P2YZrn0klcyKhyUfJCJv91TjsEiIXr
Vp6fmqXChXRknGzen6eL3ThrYSkYnGXNM7WOZrGq81MxfqvF77L2Q/SvbfxrbayWtNwJYzMN9EJu
DATqMgfO+DbUnt7vycWNc9aT1cKWgwkMeAjVTJsJ/XjVXykwLCOxyua+movVim6U0qgCo8hPZvxP
YqVerx6s4jnsr2ycK4P1p8xxPiFDVAaNRjdCI8JfR7bngPdKNV7pzcVj4N/RWqOdKX0J5KfoDYUZ
TW9Jl2cEBtGRrLJTK+rn/2lutFUaP/KhjjQlnRrm7j6uIzeLzY+yuv5sFeSpoJEtLnCr26UwzdYK
x4ZixHAzE86m8nMm/ny/G5eXwL9tLEvwbG5Gq9PzSKnyk1r8jNtbgeAqSMkaC8lfzc6/Da32fVCK
ZZ0HdCaoYjspjF1YqmiHayhWN9u++jBAaDV2q0OAg0eU6mXsrBlXMqEuHysp374/dsv2eLt9/u3S
anvmYQnLW6GNuRYeDISsFGPwRvVLmB/7SHVa/8mQr6y6a9O12rFd7KddbHC2qam/Kxr1zhIASpIr
tOfwGgD/8raFAfpHz+tNHXfq5pK0KNeq7nudvIn6bfrr/QG81sJqDwXiHDWTxCmaN974Uxw37bUz
4dIJijUK4n4L2fyNDJaP7liRUKw4+WVoJ3NpW2QsPt4JgHSmgrYFGNU1Q4jHWGDpucmFxgOh6zKn
XdJE8TWJlUtjdd7MarENjVGEfqwzG/GTJh5ro3GE7spBfXm0/u3KanWNkz52Q0EblnYYJzvV/+JA
O+vDH/m4s8PGr8VBzmW+3xo/jPhZE07Fh02p2PfnTazABxaC+PGABwZgKtWRK+vYcHF2wpchLK/s
/ouDBfQa6MFCglrzOsoskwMkb4g6hycN4ay+v+JEfmmvE/nje2dKpvXGX8vqWyFCrrk4deWNlfVO
2JNwsb5TZbsSPy9LZ32OLRrXsDygQ0v66p4ZBgnnWU0imDFu4sbVIlv4FmyVb7J8RbPp4pCdNbT8
/dn8K1GMc7dMQ2ZNCcYeZ+/9rXgpAkDzzlwwE0vxetlDZ9/Pm1lJgPbzmBEzz1cCisWnPP8+GYOj
4kD6fmMXOwMvkIctmC2KT68bA4ySSAUiVNC37DL4ZKQ/3//+5c78+/3VDZZkOtrj+RKNg8ygRpSh
TYpDzX2ZXBm15Ye+mf6zjiw/5GzU1G5Q0kijIwW6CkXwKAo5omkfBVEt+/KskdXxJUemJSgGjaRx
/mk0irs6vuZJ+da2F4QO8CaMbyyQQG8ooaFSjpEw6MkptmZyo0ezvWl1D3v4qIicPNqJRb5p6s9a
/WmIj6XxFM3abqg/irGjo3hxsY8WZi/6Jq9Hk7vI1KVyocWxBI1Tp0S2FX1Yf27VyGo0uwSy5dzD
jEzxEZ2pXf3F2j7vxOoimMvCV3MIDScReuc8C7ZUbN9f3ZcW3VkL66tgNIs2bRU4UCo1ZK3RnUhU
3EJp3f+tmdV1MCMoYRoCJEK//tFNk1vIuhdXypXOXDqpxQW+iUOFhFD8as5j0ay0XodF2DWbqn8I
tF3sc3teCTSWr6z3KT7nyC4sOChLXvWlnahEhCE8pok8h1x8MxDNGWd74nH78P6oXTraAG+ivwEx
UnujFD4Z+dAm4GRO82eQI+RR/+Lzi9CHifEW5O2l+bMDpydUq3OtzE65/0AusdT+JlY6x82t5kNU
B6m2/JYHp7UlOTo1nlhfmXIotBewUKDzwDkCDiZl8trXVf5PW7RmobVWfopP9+njf/Kp6bupJ15m
MaDaiCWFxCXXZsc4sO4s62tdFMdMo+RtUtQNAlcXJMfMSjdTcqo2oDyG6JccaU6oIjNTx3dS8qe6
r78Is7ZpC3jn+ug2yifZ+twIMiJ+qpsJgBCEZCs04bZrS7ehSFKPyk4Ks081dOLQaHdhsZhXiDsh
iu7ygqo1YINe/gkFhSqPTzrpe1OHdgmGhaozNYXcCRA5Bb9r17rZUkP5HOQmwAuOM2xlAj+2U57v
iei7uVXZYpo4jX6g6LnZAGu5q3vra6Elx34ebvt03PoRBqv+LgP8YAnCodXBGYxo5QTSIRIPeDc4
lVB4qlJv9MDYIu1gD2K0rxnAsFHdSRfdUZa8MBDtDAQuGdybGnQFQvauWKibBM55JdebOcR8Rui2
CEltA1Hz4dmLQKBiHSCQRhEsNqTGXgTTbcI2qgxtvRHzzvXphCWkt41Obi0DN+VLrjgmXquVO60w
d72efMY8WZj052IO1X0zhBniTbUOjJKcQgRhM2hvorj4ofn4OEPOclMhs2WxapwuVHvKup26Vyld
7azECO+UOfxq4s7jNGHzKw5ke9BfJtU6pNy9QX/oqKimmrkB/uiqEQAyYXLZiDcNMKOqa5xcSrdk
yPezpn1uOqx22sBrQp/DxvwaSImXkVhP6sgeOREqofLk5FcuittsXOCEuS2DS9NLpgwVN6kZdlnw
T5b3N602bEHe5GG9UeFeTlHllBNSAo0IRIVpSEGIMlCbijWT1bvYeJHaB6sNtv5kAQoSqEBqbqDW
rpmI+y79XpfPfRI8zr2gbKXJyeVy0wOzy3MfUIEYeChRHxTkr8a8PeYY7DBTXmHMG1bVrRUP91Lc
4/AdxZsiK2lRckpK93oigEEz93pd7PtIcNuwgcDi20MwOL7Q/IxMyZMoGFfmIkiOOjC1E5gNvdQ4
/hgfw6Twsh+R8tINL0q6NeQ9w+5YyiYOK2e2qNzKoyejSLZp51B0NWQyfN8Lgn2Rd6BKBIYUHb9c
3kfadwtkVVmlm6jVt1INBjaOvmjyvBl67SBo8n6IChvJCBdrMUeXf8SWE/eAjFR5M1BV1+3R6BQU
EIP6cxdmMhM7NzeQ3TPPwoHOgZFWHMKZmA8GFRVOVHSAh4GkksK22Ggd6hJxQ4G2CXzwXzVTOqkz
vM+67G3cBahXIlF8jMWx2yRmF9yA9B/dUa84CyLgvrKQ/BBzMbrNBtBOQ6HmriXVsuP3TfVcjiFp
LLmv3HIIAdyZjbGdR+q1idCHRylJtX03jJGXxGmxmeapgAqeZpvZ79PPOreWV0RZDXBG6h5H1RQ2
Qjz623waDS9Pxn6Xp6ASgsAsnEFOJi+KptpR6tIHxuZL1Pebad+qfezMnFoeC3b2msiMvCBOFBcT
ZQEYTtJviRnEbe934G6ytnB83hM2jgSqaw5Dc6BojbqwFElb0bdQHNeQGZN7W5cE0Q7V0nJ0o6V0
CJHITgbhSFT6aOQAvNIkceOeVQ+auaXgH44L5AoRtxa2n5w23+bEvzdbCOJx+VwTSDq9pN+VovC1
xnqGu1qH3lQH4BbTbC8b428/mCipisd5UMG868cgoQYrqT+DtnrImvBXVWkvvp/d1YW+m5r0fpow
21VS5n3qQToIRq0jftV5tSZs1KTbGZLhJU2xVSrpUBXpaPtV5Yhm8VD38XEEF1KrygEe48YCr2RS
VB6NpUwfuCixebEWAw9L9z03TlaWO7IZt5B0joIqsJA00BJ61FN+NjIgjdOXtq/uIFc4tWTt+45l
0labSjceu6q5iQFo5ROYuspUNjoXUj1H30NgS2ES3jdCtNfU+lmvqLf32S9f6X4h8wWUrzJ3qlht
lT57zOdEsbFi8NJc/qRr4z9qbL5Uhow0XmLcBLPkoUq2S/V2A24D3NVoPVMA309jT7F92IadYCPz
+8xzwkE5ZdsaVI4tLOj8yDqYkbERIulGDMyHTO/cQisBMw0g68jSQNzsHUpUTt1NhxDVGNvKv5a6
/pjUBgdkvQXS6QnTAFZe2eFJ29pFLgJEHv1NW9aSKyXzXdXl+yjPb7u4PuSDsjXV/FbVhx++bwrO
3JZ7JCvQPtJZxuAXfiPd6k19+sKBAkA6+6Vn0oOlF8dB8t1GF0O7NYJfUWa6CAPfDUH6HFbjsx5G
2zBOf8dRcNDV8hhb04ZQ7Tio4OH8cZeUxOQD5Zli4G2RTI9VFd60bAPRaPYjYA7BKu1UKN1Q7p+m
oDvmoA6lCiHKODkmXL5l8CsUrF1XAdCNawBd+jO2a44FaqqfWSkxCsEKSGgMYioC/8y3bKX3Perx
diaMbtGCxo7LTZ7D6aMiHJsB/zveWIlkV2CGlMLfLIFHL6s2YucMuwLep9nWceYmOoitzHCDfoBL
ruonw1C8uvgVjlSCLHPflGg8QHRQS+MwgNvWKuETRhEAcIQ7S8XkqY4/gZ7HPmXYm+KTnoubsIvt
wC+8xB8cQdD2Pr3tzeYXsZnXqOCPa3kbL8CnIHfaoN5NWs81lWxSsbGpVh70egY0PT8AJjxaQ+cK
8WTr6BFgjXOQ2uShtAxPSEs3rgvQFv7BTLpbBS3ZwWDG684TE1jSqV7jiGps1L65EwxQQspPCzxf
A6gwLfTjnBvHLg53Mli5vBVtjAjcQSycxs9cPf3CDY0jQ/NY5cDeQhnEK3FQxIxmmn7QW8ntdLwW
RTJ+OkFKM1EYZOkUwk9Tiu7kJDrKVQhWU/LasfZU9RsnUc3/3/SitsFPqXKLuHMovLml0oF/BdYN
rBZgqTf5P0sLdJdMfUkALxPnm4hrSxGYlCXfq7YvAyfDBNEgLYsfvLsBp0gqeL/ydlTjbS+Vn0fg
4q0YPlVghPVyduCxAbi1vDJPXeZmA772bkQIcxYBXFggf4byqar4d6CEIo7GxUaHM4Ctxc/CmMBG
34Mq+1TFRB3dTBT4Ke6e2oHATIo3cunvgSvsaxirSpgXLH/129SCLJYsr6jZvlHt6gAv40q8n4P2
OChcqdpzD9LVR5pRXkSERhweSs68LtlGhkiCMHEmzP5qpbtJjJ+x0QHQ+ZoJoS1zlxA92pJU3FhJ
iRYIOJGYGnYcirY85o7WzptQg7vegoVOy4MZEEpkuYeApAuswdVQkBag2SbUOA0E1pUkOaVZejAs
w+l6C1IUUEox/yr6oD2G1MlncObldIQSxpILHNOKIbbHQK5Sb8YcLFDErVb0dkcyy0iZTkl1BAVE
BcjKHKFBISE8JhmAaxbGTMUNdzlJNlTLB/Epa3K7kcPbqK6eQll1rFrfpD6Yuqhz61h0StXamkbj
qVN6j2zQTlQGIIySa4WC5yP4i9D1nTEONqeSq1UyoIv4SQ2BhJvlvp2fJD8HAavZ5D82ypBuJ0W7
x999D32WMxXk69zbcG5sXD1vAP6fkrK4awHdaXgNjOw6VQKQV+rPap8dW0G8Q93YnSNg8SLxtCR8
akB3W6MAP1//1Of5XSLGXpxFP3MQaW3fcUf+lEGAxbXyvR8I3Xphk8nyZmThB9rADBVunoCO0yuv
LVtHlSsnFbVtJKYbnnZ2Xcg7S2w8IandvqghhrxE3eeCLSQFEXMRfg+0xJWTlvt09kIxvdGSZJNb
sZsvGgmF4Zgg1OVQOhK0c6zIjgGDoQpTLzZpcTKPyWQ9DB1QuSFkHXEQZ6WXwESoK9Ftpdr1s84N
ciQPJp9YiFVcJLeh5m+UXtsMSeU07A3sQ1xJm5zAGHaB2P4IwTobrIkyLvcakDsZpZZwVA27suTd
VAdPVSl7pS9sI0vcACS56axoo0cFYCaVfys0AAEpeUwEXe4m+QtGorYMiggf6d8KN1/VcmIluSMm
8Z93Iabfm36khmL+UK3cNvvUDjXxMUEswRZzdReMyqMGJSbKQjcnOzEil4bElZ1UKGiN2bYfDQ75
yUv0hDCl3CRa6vpC8plCk0PUj3Of8k1rKjtQ0E4p871Vmx7mwjspUg4S79JUTQlUJ1vTEacpluvb
shGI8uYRLJzR2jVKXYRAk62SVyoHHnRq/ysSxwNC7U5iwcyom02D/RrQz8VAZGbfwz6C1t8IcCC0
6nFI1WM2TwDs29vZCJ+MYbCt5eoTv0T5aEfqwHURHzMxdRP8E9s0OFSLjEwYelPS3CZibWdFDbr0
XpjDbWi2jyqhkhgaB2mWgd3xmDQCr8QIuLNAUqb5U9607mB229j/IlgN9JjgQGnvpjVldmgHmBLh
SfCpDYweg0Ct8yNvhG5jmuUmS4pjH0RODV3NkgtPzvqbKpX3vTW5wKPgJ8b0VviagVqXZ6JDnpA9
shICEb28gGx54TU6qPlacKUSh9AObGyKYwZeUjdCCF1o7A5dagKYNXdZ9tAMkTMM1l7PSkT+ZUbg
S6F1W3iLUJRaB6MpB7irreAEVjR3yeKZGaeH0tSA4clb7PwA07GBZelGAdU3AqkL+u+w2ewJYsek
YLktNwejHty0/JUBFgXw7QT68EhO16nagZzIy2CGm7qIvaYRD6oeMbFwdVRA/4l8a+kkyaUSmoDA
EKHGpyv7sFF2RW/ZcRxvA738mteB2wHkHQkJ/XJ00Chw00GHwVT+kqdpMxTpJk118I88O7ljYl3e
ISmyReKXO1SAZ+zz/pfcQZ5cnXexFJcH0IUAEY3gWHHJYLxOimQ6tiWBYxq7KbGLr3Ys+cjWZ9UG
sQoHqdqODY9HZXSsIrsdmtzRQexOqPmClbPHmJjJ+orpjd1DdPLBY/ljfqP1AFGjnnvyRzVE37rl
HvLlLaLPCeDvlyRNtwuKeRBicHn9vs+0Q63Jm0kD7+gXdg+OvDfTfaN+zsuGbAkoSj+wIZpvUZG3
tYEcQ2byEiBCqIS90IJLjb5kqXzT98MmiRRuiNqbhnAzTBb8DNEbQOYOYboJk97Jitk2ZvM2ryov
jnlpoNTiSzE4UPloRbAQ2J5l2mwUvTmUs2h3s+RoElznDGpSre0NYsjSim56U95oucC6F69kgi9l
T9GuR4xCxibAFOX/9yrpyMyrYQZOFBCa5gC/d7I+B1z4HW6Ikj1+PMF53tYqwWm0QYXVxwDWoTvK
HS9P7cPOpxQAzltYFZ9g6PZRl9DCOP7jK3dG+tT3+/+tE6v6k9hKEY3QRBZWkAi+Wdd44peyzOd9
WGVp9RAHZ3lgRpZoZrbLa3C2S1n58++viiSamqiB0S9jRG6qfyw0V6+fG233/jBda2VVKhFjNNyG
qc9Pkvqrqh/LlhNoYWeP399v51LB5Kw3a6Bmmc+Dngn0ZokFqse+evHVKzW6K135g088y8srZAJ1
A/W7U/Vbgv5RHIXOlc3N+/241shqH5pGwm08Meupjxb+Roru0xqA//84WquS9pzlTchjLl+sYsg/
qIXNJfJ+R/4Mx7oecz4jq5mvrKzTwlgk/1+LKljGgmM7LyaIW6bimXrT22g8QSYWIlhjcTPdIook
2CjkXqtEX14a1GpUDNIhZq9+iIIygo9+NJiH0CG7Jox2ce30vNgE5kScm+DQ3uhtZGpplobFKg/8
uzl7KJUv9TXbx4vHwVkTq+06tuIkJD1NkIQk7xNcKwoto7CeLrjrFv4M+BNiBvH6AvDlQpQqJQNs
lMVupj0PxU8RylllFEjlQnvUcmI4/8oiuXTrnDe67IazLdXNMgCqkZpQ2uzDCS5DwBs8Jz3QuKqy
f39BXpojcIIqVuVYq/Hn67Zqi0i1L0A/tNKdRhqi2EbdFQDHpc2LBJ1B9RHbM3QwXjeBHHrRliLl
1JyF7VvHumrtKLs3zef3u3JpLZy3s1oLlh4DQizQAC0F55+kdP/m67qExQHlR8NcrQQxmPwOcgWS
qbp/j4oCCrPTFRnsi3Nh/dvEat5BIM1SFbYZFVQcwzW0qfQrU3GthdVUiP1UaXNJC0nwkGmnvjua
/ke11gkyEKHTkQtSFUqdqwXVGXGkFgLsnt76LsYvjXzN+ezyNP/bwPL3Z7sjRb3SFyRUpAeJCuK3
sr9Cn7i05dEhVxeTPkS81zEf1q0pxVYAmlMr7vVmwMrDot7xMmm/i+FTWN1p3d9Aqs+bXI3ZnAk+
EmsANPvYuJGqGort6Fqiucmm/uf7y/jSCgDZiBoHuxFhgdWxL7Rz3Pb+DGxLep6qb0rDm2a40sal
GUI4VZRl9PQ4OFdtmEqDV1fBCJp+gZ5/s5MWzv/7/bjYBogd9I9w6XmjSqcHXZekfgXDCKrRVvuw
QhyrWNVEOFwidRj+8fUia7Me0UeCzZNmPWvdvXxlp1/69QuVQcLpQzWA6b3+fJ+Z6CPnbJImpbJt
U9v4+Oicf391kmBrlsZpwFGI2ZyZE2F88PvY7+qgF2XJMrDsBebw+vfnUi01oT60t6FAjtz8XvQf
VRNdt7DaEkoMpUgqx/Y2GXZieadbn+pjom3fH6Y/V8/59U4rgG/B/DEJeK+slXtGAQcAXOPb22qQ
7uUy2Ex+8KwCltP62xT+WPBkhvEptSCm+glJgQdBeNGUL6RPD4FY7zrY21d+0TJy61+EjCeCRWTT
VDSOX48sBPpCGg2zu/Ur6yETrW9+qn+qK4UURBJvsePba03vpYNxZ47d7yhPf2qz3l2B8ryJUpdx
wR9BUpCP4h/Whi1mY1W8RPkVEkR5DBu26gAqou+qWzS/j2MZot8it2jZ6OZToTf3ymwG7vsj8YcL
8XokLJUCMN6Qkmophr5CLgWKD6xB6erbxTN4H87d5Bqi/tRa8WM9o8xiRP5W0IUXv07mYzrPd6Vk
fM3V+amKdFcN6p+CqnxSgyXRSsmLWPpZNCOQGHIm3vkSYI4aNJnnT8MjjipUE5SIlA7J5rlTb1pV
uYnTaaNY8x1XHElqgCuq8Bk7YW/EYd6pZqA1UWn8SitqkGODpopqwVltM3lXKNMmMshcQnImP2a5
StYdwRfchXL8j6XOm0bQyO8V8XckeD7qs86Jgr3NEm0tNuhv/GGszp8Vc07r2+YlCw5KcAWo+Obg
Wpm8rY520MXKTHbWPEn5Zx+poSjWrs37agOIr1pAxez1BggkMxjQaDJPenGn6FvN90R///7S+vPs
PV9a6zZWS6seDQX3bss8iSJojURyiyX5buX91rSGG0nNHgXY+u6gqM+Ncs1E6k04vOrg6uysGyVt
MYY0T7VO7QtFq76/Kyvy+2hUXennMhtv+omnDgxK8KXwGV6PpY/7YtTmqXkyKdZl21rrFG9UavVR
oJr9PRuV6YUUeprYijnMNxTJY2BDfnwbWZCfEwnVtxBoCXrGSnWv12Pp9WU83+dJ3zwIhV7fFtkw
Xom+Li6ws5+8/P1ZdFcTNzQjoB1UpA8oMnT+5v0xuTj6GsebZaHdz6Pn9ff7yqphrwXL9yvkMZJD
WlJRTBW7wET+/aYuduWsqdV7BOdtX6j7xATUe4iTffLRS/jPKtbAEWrAIZGAXV0VYQGso09z81RZ
uMnUzadeMX+834XlE28W0FkTqziikZFRqozIPKmIZonpD0rQDgjmK9HExVYQv5eRDNBFfR0vBl1c
hFpFRzp4phyhPsXlDHwRcN/gCplkmd43HeJsXCJHhf9cjVkbzL2Fsj8739KPZZdtMFA/mHNEnSI/
tHJ7JcC4uARMUUH2Tsc1bm35HQiCkoY6x+Vo7Ot4d00K+o9/35vuYCduaJgjWsTCr1ezJtSiFuGp
dpLLdP7Wq6gvFQYYXNsIM2srWTDmDCkNd36XKydYkPWmDALdo7Ke98BCssELmxJojJKKH30GLqec
pUKoIH1uaNpqH6dC0ei9Tvl5ltWNj2lmJn0Yz/6nCdzJiEFF+DSrU1ygmNzETWqdCJfsuxbu8fuL
/8Lkcf3gkKLgdq/K5uquQ4gaonuNHav4NVaQWHPf//ybIGs5kOFoonar4LMpr4MsoSynLCXCPmVx
SuXLOk6t/KhT/zEj4TmkbmkbWePJRg/EQzkGonwtyrvYQfJyxHeEnNjJvV49cp9Q8ip041ToJobx
R/h6CnChFCkKqnPt0yIyFReHOC/cippZmBuOaFz5ERfO44X58N/fsLoNZ4TkSiFFoU+LKUlJ1AZh
Rs9bGE6B3aKBcmVOLzaHdR7KryZHgLE6kzOzU6mVq8YJKZu6yO68gj9g+rw/tRcHlvNMN3ibIgm6
GlgRWWapx3TuNDhi8NlMP8rxWhYOFrgKD0dNpCj0et5apSvkPOBU7pMGMaLo26QBS2qjYacb6pVV
euFsxleHRiTyn7rxxlg8i8ZiMgTj1Kqtvg/jP54r+ogyJyIi74+afHFyLBEtVRSAmZ9Vv4JK7ozO
yLhtFsHf2C/Cp2jQjEdU24xvQdhyQUR5dWdN5ryZC1lGu4cA57YKRXNvjj5Qv35S9nOBKI2u1KAr
AKS5chdJh8Lsyq+hgbRhpFfWZlRBXfqqKDgWr4fbNJ3AHUiIWMViU1wZwOVHr45ovFYMlYeUpfCe
WnVqkGVclyOV347ja9jfqEiTjOqDqP4uwyu39aVlxzwBjzOwaFhxC6T/yKrgd0NNwGHO2xq5mab9
/f4MXVoMvEsVIidVEt88CwsebD5gaRroUEoFgoUSJpjS7MqQXW7GMLnXJMSTxdX2qUW6UVXEgFJk
oOBnZo96AeBEMoTd+/259BBQyFPqUEpgrrypUMxmpDZy0LGTUgSCQzX8EmnGP6qOkmVtardl59ti
LXhRrD6mVv7xUPdV46uzSLEmVPz1AWNxS9wbfXugln8lz3RpR6E8zVEHt9FQ1vHBELRzLUWzdfKb
XMYNq6qf8O5W/+nUzHS6nHr8+wN6uT1wpeTONMyQl5k9i96Vok0Qn6msUz/dNcpt3NzF6kMhfDy2
oDz1byvLrzhrxZdyv6iMpRXEIifrh/hh3iEH7CIYDTuL+/8NOzuS+16VQtU6SeJdA1BBl67xvy9u
1bMWVnOflr0qVERQJ2XcwC77i+hrqfRbEsi5xd9taf5shMJxHK08LBihDP8BBC6vHAR/ykJvTjXM
ABbLcuWCV7Eg1MVgjtZpyLd6cOh+B+MN5AesNOvJG75bjRclTmq4wpf3F9gyLut2KSgSui8H3Jsq
jGzOcgsu3DylIt6qL7IG9q+wK5IxU/E57rMrF/nF5jReNdgeLAbtyutxLMp21JSEKNbUi20Q+0dZ
yA5FZqJBKQG/zTWw8GR3rtVmL60OKML/bXY1fVadA3MQAus0ZmTpTemLLvH++ouRpL6BZS3cffKN
r7umRY2ZV7DIoUflLjBoSnIok81fsvZBRCiIM/hKg5dOdRKbEFk1qsEYFb1ucDCi3qhCjcsjv1kk
xeo9urrv9+nS8XPWhLLKHfWNoVfQCsyTEJl70GCfWByineeKndXSr79piyKKwQ7DhW51r2tZRJ5Y
MUzcs8sfilYiJZcAt1P0X4A5u4+CLDiQqNIaBOocGupr1qD0n5L0Dku/NzEeL8PbpkxEdxaRUh06
s7wDLx5v3u/cpaCFCg6GzBjMsEJWi8NPK3+SRzV88Oc9D/ExdBGaxM7LSP/iKOdaMhfLRhVO/OrC
iGbMTaJmDB/q+Gsn/YZl+H5HLu0klbcxgSs2HNTYXi+6uW+BSZd1+CCbzqDcqNqVfMLF7wOfoH4A
u5ag/PX3c1Nr6nSKwge1QJrVJX3x/u+/MBGQdCgDwE1fUniriYjFQQl6ElanPi82fbNVpu8acP5A
JgE7X2nrwu6BhqxZZMZIt3Pave4LuV3Yn0hCInsCG0WK9+I47zv1CGb8/U5dGDQ4z0SQzAclhvWg
RRoq4QgzaqdFWb9sYb3+TVewkeFtLesEkcrqep1qOc3DVNZO45zcV0ryPKDVX1TVrd5IT3/RGZ7v
y2ZZnmOrURvhWbUzVZGTn93oAnZxV66gS4PFDqHgBplY4s/XsxJVErCkMaJYr7jJtC3aK7//whW3
BIb//f5qBccIz8vazPfFwSu+Zk3iNXXsmYhtZJS9zA9bseNpu9DQ2fLL9b22+m5lPZnN2FJPKnBg
3Pa278/GpYwYpXteWmTdKOi9SarMEEDLYFBP0kydxwit7lvf+pj9GIblBQUnmTHo9dHMeSaB68ES
AZOwrZb50mYMTA0F3EK9t4b8Ghbq0uYi6wjWCs9SDGOXaT6LyOI0QlIg6tSTJUlHQr+dFhSFK+Qi
fldpe+VlcenUAKYiAcLAbvsNailLRUybsEE8Sdl9rv+s6k8a+GXIOe6IPOr7I76s71VExhn9f6R9
WW+kuPf2J0LCBmy4BWqvSip70jco6e5hx2xm+/TvQ+v9z1QIKtT5STMX063B5f34nGdBDgfqfICR
TXMdQ2L1eQqVgTNVzoAwwDvAs9Por9UaRytkgwO3YBFAMqapAdPMKt0PCuNMrYcAjEOqngb1KYbE
LeDx3+gQDiULWxqJqendl4P2ixxBYoDF0zYOqWs49qhq6wQdKEPXm5rb28iO/tvUZG9bVtE2RRYb
Zx/5iFp+FHyhXDe7ELhOGc5CjNs0SEFaujHbErstj1OyalgHTf+MB3tQ22GSEhdgvHZ1tbveq7ml
jpIEHu6w8sKlNTkRGaTaYbBiGWfkb10v8cEOyhwva3B/GQsDOMaM08UHo3LUDFAi1ok+/pSLXUWw
+IxSmsYZB/7PGupWMevXuTr8aFprTzyIYRrlS5tBbOd6F+cWPRIGMP+G/R5S++O4X7RrqR7PrQzL
sbAi2DT8avJfQbWUq5xbHbAyhwc7YNsclNtJI4n0Gq0ydGAbN7S8TfslJNVsL5CYMhhVEeNNz2Kp
g0fZ+Ryrg0IYAVx9cIzW1wdqdoIumpgeeyQs+WDo+lkqIM+lEJIIudtU/zT8psnes9ZwkoAuLAoy
2yh21Vj2RBQwxTjloaxkauEOMC2tvpVFH50tCX5AlhIoxvt9YSdVIfZF15M9FPAr8KnhDSRK0iDj
7nsn+COA4rJWO7BPGg3yziLsYEmAXKQKoWGzLhdW09wuxVZEDhy4OaR1J6tJNyC7zNvx93YrpUHa
ewuqH9jZzVIyd3ZFmSquOhQ/v0bb4MlnbRzgrNbq5lFX65XO2FJVZrYzCFbHqiRoJNPgjqqCKrzA
RQcLoZ5Co5yjwl18jNyhiDSb68trvkNjsAp5G6BYJ+ExbA0kV9tBh3rnrcl33V+LzuDa4TDZHEtA
KE5Or50qAftDgbzKWcnDJxoPO3iOL6zWuU142cQkVAWPO/Jh36IDDgDAuSy1Z6sRcPmo5MKxPBfo
YZEZiFWB2dKnY6VpSuIhwuFnv/LhsFnV94VgD4nG7qHgAcbisOd1+HZ9fmY7h1MSz1OEIl/KLTmQ
jaQtVX62SiQhO88abpGSqFZMwPLqelNzSwGpYmg2As2FY3myiQZ/GBoZDByUimjtR8a6V7OF23S+
CY4IDbWQEd/6+UAORaaRilX8zGAhqZySu2/0YPRYRvlDQ7Q/ucy6QuNBwjFBer8p3MxfmH+q4edN
L0vgJf/9/mSEYEgKXZAI309SIwFeCdT6c5tGxVvRVs1bH0q6kiJO3ruy1M+Vp0Z4zoK61vJAcQo1
TTYJTYM1j1Eui0mnubraNq9BzfxjPsDWr5fd6FciYWfGcu5miYRbEA4h//H6MM2tY5PixcJMpOS+
IJwgBk+tMCjMM7RI0sxVd+mrAmImNFuWcPhzgcxFS9N0kvQ8JYMzLRL0pf5ARX9bmsPeH7TbVis+
rndqqanJQcY1TwlA7jXPfCTxpzqI9uN9mcHrhi7cNrOr+L/x0+jnVUyAwldEVJrnHh4+ua0sxUaz
XUHgPBa8KGLASdjSZ02hFd6I5oiM/UiUUPlK1sap85WF/Th31SB1+W9L0w3DQk3tKFqq6vcMBlmN
9dMETRUQd9sqq+8M20Vjk91jeoEIYWSHzDOjEM2h0MH6W3A+LpvL7kxuAgNyPj18bcyziLc9W8P9
OFk6A2bn/qITY+R0EbeOhsFlW6GJtL3n9Yeub64v47nz/qILfJKABYai4UGAQcqtp874IUwQmxaD
bzKu0C8H2X+9mOIW0qI0ofsj8ICvurUo86fQi14Gqzs1gjyAl3o7aBLWU3p6RH7WlWp+ErRZfaen
Y3aUA7n0Jc8A2KjiG37Pz5UCfS3YrPmW/1ZBjex/a2Zy5VSQkvLNGLdaEOfb2KI/YdS8lnG6sPRm
1wVA9H8qrqgcTdYFsbqcmork59B/ESFeT9U3ohwc2RC3ZHhoIFH6eeFFAc8gpAPYHYwJDVHYnXpn
Fot4x/GU/LIwLlqZ7KA4l3Wr5wAreD38P6vOMU3PqZrbAhx/2r/46V0tOajxI8SGu9+YqdHzXWfI
nCNV/7mHLCCxzEOAMjLvNKQ7SHmDkX29idlZumhishgolB9CUaOJqrSNZgMqyne+P9ZugcHDop5c
QloyRJnvc6wCj7/lUfNCNW9h28zvXWBX/lSIgSqZDFOZUK0qkAU8C0vcESguKTl0n4wISRYYPxuV
v41VYLCxNsjQ7E041dq1v/RCnL2iAGpBH8cwYuotkEBYFvXfCEKrBcSHXPaaCAf/XB/N2TjlopHJ
aHq5mnFFRyMtVfPA9fLK+F0Gpv9DsVT5XovSgI0F+hlG3rBQLvqTqv+yEXAQq0jAQD93mp+IoAMC
81/BzxDpfwwgeMUbWOl50iG0fLQ437A8vOUQ7WlZ82xBqcc2S/WkhtDmy+vXNG4er4/F/IAzYPlR
UMf2mMQEbesPshEeOzfQX7sDdie5V0FuvQffVt/4NF96t43HyZf+o37PR7MQ8qX+rfRhrHZqDJhX
sg+1g1m4qM3p+nZIttc7RuaOHBxnADiOdDdAfD5v+yjOsgS/gp1jDbp8dZPA6cvUNgrn27hqNjKH
KUshuN1TsQbcfxt05P76T5gbWxT6cahinqEZN1lnKFHD1BppnLFGDRm6n3l1YsA2N8X79XbmTp/L
dsZb+SJ2iAavYEWvoKfpBu6Uw9IBOpu6Bx0KKxaveQDuJ5eQ6oHEkUgCea8kB93Zq4NyU6gAEQyC
kSMFUhDeeTUkstiwAVNabAkP2pvWqPI72ULJoI7gVQeFkO9kuC9+1/QZwIJIYVRiinst2kNS1TGy
ys7ZNw7fy1Ym0xjEJMaiwcHopSjywMV34fKYC80sXO042xkSitMrPql01Qs0XPGj8Gele3uPiVev
XsJuza5GfdQbHtmT5vQOgdc3ZwrrcPIQ65DX5rZkHmzg21eINn4nJMc98m9bkxVpRSbezD1gllLm
kEISN0B9L8Rfc4c4OoLMD9Qd1S+VFORla+gdmwygBSifuFWxbtkqhu93edCWHk6zM3TR1ji0FxsM
2MWwNzIckjnEhhikmgPYTNYLV8Ps/CB1TS2ky/iXcg0RetuCloAkQ3Pf0BKW6vC7jhTAZ4aFo3H2
vAAGCWNnmWOCftIdVZMq6Vrkm3BahE30EnQwU75+Js0O2X9tTC/yWHomCCNoIyXkttDDLdFyCFDQ
hYfmbFegaP0HdQTtyfHvL2YmhBJpGWqAX7S58StTk3thpgtAiLkbC2TKf5uY3JBFnRHKCzSBJDQ1
HDNeKcqx7JycPnxjyBDejLgfDq35ybT4SDD4rMTzX0K/oGAQraR0w5NoYePMrjNkTFHmhTkESiWf
h0yjkVpWfo+XoNjq1nN/CJM7qi0ssZnpR4A1cgNBAgZaahzUi3mxILAJ1XwkANLkIclamzZIa0UL
O2apkUlPVD+WTRLhzQw1640OqegBtkdLwMnZRsYSP8pmeCVP7z4vHhouBLgAdWI899D06tL6rVat
1fXJn1nIJk6r/2tmepV5EErtQJ7k5yZonlsRQpdyeLrexMzEo4nRDw51JaC8JsPFIJ0t9RGEnARP
NHuu+UOdPYcLi3i2H+CrQA8e9UU2zTEprJQROKP83DVwY3bI3z+Hwf/mY/IfJzyZYuN8KDENZlPi
xoc3PfT/2cJ5MrPZP31/cnFBH7XNAetAOFxJ3e6y1K3gyydl3diqCJ68TlsABMxNCuAp5gjdRqhq
TfIyTdB3LSpdDD5A0AoGZrFaowBc6AtzP9svBHAAhiIS/gLg13mJ2D+FakU79Aek7aBtgzw56eXa
ZxAsb5aWwVz0PV5jnOCG1ugXtnQRxKpUTMHOJC/YD0/1AzihI+HkCx36nF3/mqbx2oNV8GrwWvZq
pYNcGx77RnYD5VlcDDjpMMDW5H6gpYRmIlAfZ8oOivfWKb6joX53fWPNDi5YZCOcF1vLmhzcQaRF
lNdQvyWgfIyUrc2gJk8QiX2OvWJvoGp4vb3xe5M3FFTP/q89+Ih+PlzzwhQDVInY2Y/xDndNCTG2
2Ik41MYj2FU75bC73uDcpobsDQOemAAwNQVtpTjhw5p3eGBwV6vs7P5/+/xk/Lo65tDYwucN+drt
Vf6dz+M6BfsaeA7U7T8Pl5mJplQVfD7lB0vc6N9AMuJm+O/7k7uuDau8rzx8P9lRsi7C9fXRmVtd
Gh6xIPugdsumuCnowihRM6jGeUhgFKL3xlp6FVQ4wUlwYFcBfcdm6cWz1ORk11ithfwt7Y1zlkeO
qjVOw9weuos6/dmannu9f3OLC5gTgEABdaNfotEYNs5gdQApYmbPkXpnbf6nz08D0bZIs5YW+Hyk
xgBawbj874GmsD1BjRt2RXhWTeeHVbRuwBfRzjhkYX/RSbHucNwutDJ3T+AwHQnjEMj+ksSsA78c
wMfTzjTdJHAnKLa02vZ/LXeDmwiVDg6oNsCtX9ZaWSgVI+CwnYcudjqN70y4oiFBG+x6Kd+uT8xs
j6DigrVtwatsiq2AshUMz0lNz1nJfyH4gr6uFG9wxKlXA2uXXqRjcDM9M1FiRffA+fqqppVCPBCA
0E6DdpB3HArKbaUaLQjgKNFb2YsG/XnA/WABfr2Tc4sbyLiRpMcB2ZgihWBkEkNxx9fOqpSPvZJu
/ZovvE9mmwBbQAeoEk1N81xZ2BVJYAZYGfmBxR8GAq/rfZibqBEPiur3KIE1jYBhhYuqviX0M+6c
AUD6IjffQTc0tkkb+K4ntO+E3AiFwR8GGAY0n8mBClURQ4MXg3YmVdf8qC0tfWYla92ctsNCKngu
ugdMDDgovIi+ii4lA+spVwr97MXipANTD8XEgyei78zRf81Mq2+iFzCgCFC8RwoJTgzx0mt7dg2M
QHcQcKCNPt1LJOIVdNDx/aE7S+/dJAvh4+wwWQCEY/voBlC8n6/QRktKK0gsDbbi+aOht1sr9H4N
lfV6faUtNPOHFHjxahxQnPbakmm4qbXCNTPa2HqoGBvSB2wh7l5qaprUY6ocgszUzlAPDyD9G0LR
ly+VvebuUSDZ/m/Y/pRcLvpTofAUqr0PtC/IrRQu9r2yTbnQV/lgZC4vOh/Uh0Vo1FzXkGFHamfU
xwUQ4/NkwQAe+Poh1M9wTVT0beCfovjvU6J4CkNBACUMIKeN8SdcdCyXfah3qQpo8ZC8th4EdDp/
IWqb7cVFE+OpdNEEg/1PYAhNP+PULB7jEC4uRprC+XMgcnV92elzlwOIzci+4vxUkar/3FZH1FTT
At84W14CC5U8oCuFBNbvXijdLvQjGH0NkJMWWSFcs/JguZErnaPmfaDAjBSGV4OpC3gtNZ2yrmQn
HIhTVnuzh2UXki2ejfeRt8pzojoWrawthfXQqhFxvfVBK1qrsRa5Pf7/NAa9o2fERhqQ/VStpj2l
lgIDldZXoO7e9i50AYDf6RAiOLUJMx3ZNApEKOVwqvoOgS0EAZAyCpJohQIXsds0jJ9KVsC5KoQM
Z5ZBSrxq9fBWbeBUcX0Q524JnD+oDwAWizLrZEmIIuwqvbYAo1ehq6SlNlFKEBwhYRFbCxfS7NK4
aGqyNAI/0AurDQDOtpyEnUqxCuj6em9mVwRKkAQwAqCzp3deAsvJKOE4UEVTH8fcPywUofReDgco
oXi2YbUEHENzIaE1d4xj26LMq0KaACft53Uo9dqvJMSxzkisvQOZg6RWvbBzZ8fuoonJ2Fmh7zVN
omnnjBC3J8a91ZFtmXULL8bZ8TPHWxUCBdCvmJ5BIu6UTHJcGHX9XGVyP5QoDbVwbe79dIUl8Rvw
6YWuzY4e8hvIausW06dp7UHxadyECPFYeg+3PkPeXV8TM0NnIafJkDkDDwt8rM+zUyeVlWc014AC
2vcMrDUztBvxdL2RmW2EaFE1QChCD3DGfm5EdJ5URId7iZcpbPzynjxIDd4Saa7AOawlSx7OM4OG
8iRKpOCEgykyjR7bumo62dT6mWvRyqOGWzQLKbvZHl20MP6Ci4O8VZLBahO0IGFpDluTrVSCg6UV
G0+NP64P3mxndLB4RkYKATP4c1OMQD8Tf66dCzwmuLKyBnXhXJhdA/+1MA3kQGLAk5giNO3C8J+B
6QXAleU+D4vk7884wGWxfQwQRKDqMNlAULxvy8TztHNb578VjwS2OWiBnVKYB14ftHFQJi+jTy1N
5icHH3CgPVac8lpHK/25ijB2sMFz82w19Av51dnxY7ADg9LpWBWfhPZ4JP3/iMjT8se+h5Nhmm1E
aywcP3/mYdopAikWwGUgp/pFqEKHeUwdspaew7iBaSHh5U6Lmb8RnYT8BjFDC1nQuN5QifArkUDD
EyVg4MFU5l2vZ+oWZXviBHCng6VKFSovzK8Kxw9h/QtHv/AQwoXshiUkgzphlT8Ts0xvUfMuHdT8
NdeEMNe6YXUHbSIcs3oIeo3MhmRFvQL2P6CbqbZX6eEDsRoYTMIcBbm7xujhhZiFeyLz9Nga5Y1q
BMW6j7emCYcQWL8lrpo9dsSBkWA/SPiQFvoJNzlSjWleurEZvGitnx4DzWJODyTpjue9/5BCr3JT
iTiTtuRDv6IVVBjNvi6eYmCyYGqk8xXzdOWu7YbMIZ3KHcEz/qYlUn8KJLwB4fFRr+pGXapDzi0G
8NJQWEUlany7ft6uVq4hcarm9GzE0YsvhgJansYGVZK/TwGBhABwG5KmSEb/YaVcnECxL1Ji5R09
d9SBE6Wtx0v+DXMHz0ULdJKRTUuFw45YRU+ah65+MpbSCDMPCfQASUAQsi0wNMeRvOhBoVhWQIRG
zzrkRkPRbxpQjiqou5q/BWsX9iiZO7EJBgsJRzDN9WkoB02wqpZFRc59yIxHaOLDpYQY/Dbp4OYi
chY/47+Yq+Z6/lj1/llrlGGX5bR3Iio9N01DeEdmevmsm7I8FnEWv10/suZ+IMh5uOM5Eodfav9K
jsViIJ9zLgsz3Wlem2zhUBK9J34Y7PR8CBaSb7MLFbl9FHp1BhbQGO1cDH/q6xoURU2cJiSzS3Lf
JRWMwPqFg3h2EV20MtkOXl8M0H1EK0UJEyHIOVn9EmV5bh2BvoDiHG5HjjDjc0fKodH8NhrImZnw
TDRhqahSeaJeCYGlPD3UJXxbrk/VXKcoaB9Q9oJe7ZfsrgIboR7oJOw9QM7Xtdx+4/PQrkcOB5mJ
L/ILJhz1qFIG2sjTxDl7H8TfQCSinAmav4VjDoTGSUAWKmZYF6aHlGi1j8SP2g/glBM4Baza/74r
lw3Rz3PTp7zKmYpUIb7uZdU2SeOFwZqb/csWJjFF2WZdD+QjTqmhpI8ZLC1goJ7kK6UyyKnOPH8d
DOYSaXduAYwigMDqICwHkPlzt5Rc9E1TRUi80j0tf/tZ7nxn3P5rYDJBUJ3X6jhHA2rrenuwTK9/
fm7vA5w1SuEBMIFV9vn3A6ooyzERcWa8uw1EtmqH4kZtlYVmZh5MoMarKljhhEBXebIzW68KQM4g
9MzK2kacbsfpQ67yrcie+vJOzYKF1TYeJtMAaRQ9QzT8hxE8GTWBC6RVk1Q7G6GyDWn5yjJ/DRTc
lsjmNtL9FWF4u6uGfL4+nHMwYzQJgK+GY2FkJHweT5CaYZ4l8ADVirh0qlI/aBTQYtHBHzDnNonh
5Uib6hdN+wfNKn4g/dLZqd+oCwfT7ICDew18Cg4nPBk+/w4ayJGTVmBe430Hq0kryWBvWrueN7iU
xK7R+wsLdW4lQUkFUmx4oo551M8tKiI1SEF6ek7NAx12fr2vmoWre26zXTYxXpwXF1XeEGQWW0Q6
qniqT0m48JRb+vxkzAaZ5YVmIaoO5KvGX/8+SY768n/jM87YxY83ipw0oD3TM302uhpumt85YS8b
mFywmi4TPDnQQNptmVrgCv/OZQH/BgbhVwP12im6e0CVjJQpo3B10gy4nqf6pu5J4/DaqmxmwOj7
+m4a53O6i5Et0lRUMBjBLTUZMhQv6grZxbMAwz4YYCmZ3arGTwpngesNzc083FsR/WD5Yv2Of38x
N0oM4xufg26bk1Xv+vnq+ufn+oE9qEEcBNxkfQp9K9s8CaKsA2u/OqrBnRBQu96CgPudXqDWCO18
REBfUDAxfN555GvGOdEc1tm5unDBzu1w6FKM+U9kDb/wRJuiiuKirYxzmt/w+mkYIP25uT5SsxMx
agqPDyeIHExmvKjB/qgqaGCkID4emyWm2+znERliDWMJf5Fd7P08pZ0HA5o6+CigAaDHxfp6B2an
mnPgnVDux7qd7HK9GECt8DHVIrG7+8J3s2jlfqMJcIFxjY5iRn/eNxeLtfLKAAG7Z5yZt+JpYYfI
BqbRzyZ//9/amRyHPC/9IIdO1rnV4SvQ4d4CsSijO1MuRdGzC+uiR5NBA8JeEwLR79lq1yGwW8Ma
7g/XOzPfhKlCMQYPgy+PcRmKSFheA2GmqPqtlMPt0EZviLsX6m6zC8z6t5kpHAP8h6iHGalxjlWy
DYZw1WaPf98RPF0hD4PMDyBZk1mhJCwQrg0Yq8G3dXE/8iJIuHCSoDo0c/SOfDIU9yEwhVT35xOx
6niRpCYEDgaN2YNuvEk8CnvUYOrytZc3CZLDQxWt/LzdFDK0SQnHiyKzwxD6/X3g5p38CBtIOmee
Q/N2jVjNqdt2FTXQQVK6recBxxXsrdbYUhHstO6Q6E9VrtlcK48691xPJg5rflbF4MAELWojB4Qi
KL/sQp7bIjl54ncqnwNgwfTyV1eYwKWxXcOfhaR21FZghkN0STjjpxRUNEwI7XfiNwxO8TMgeQNH
bwV+p8O6U53BuuXaTaLc5do/MgPDrV375g4S2TDthkxYe6NLpMWq9FiR1NbzJ9XawRGFG4kdJWtv
HINkm5I3v3z19JdMGDYvH1Jyy7SHPg7dNlHdGIbhgw8NpFNnhE48GA5hwu009egHa+kDi5J0DpJh
WP68JWt0KgjfAiYcNW3gvA5n83VJfjZS3yXqGWwqu+QV1Kp/wUhZJI1tqR9RD7lBGBTD5W8zWpX3
EPIAbtFO4cMc9bozwPUVfqqOIeTKAv0qqX8b7XkwVmV80BWwVzBGTbGJIgn7702k1U4k1im7Abeh
KuK1UNZBS5wK1bxhnyDZaB2INDDmOQyJ+Su3ohvdw9DC4937HSTqVifaDuUeO4H9gHEq+hiW2gkS
k9C69fYQvXLYmBOEoXPha+soMQA3/4ARNpKLmuHbg3LwMv/YQbmewcxbk902FDeGCpIYs6Ea2Zvp
sas1F2kppGOsTSdvopCcwgg2tTFzuqx1W5hSq7DqbJvSjYbfIRWbIVf2EXyxWUlsLcpt1mV2YJ58
kNBQk6+NlZmtwYCm3bow1kl7bNNtz9dVc+qDW3N4hfgnIudTQdZ1vcqjDe02OX4rxcSCwOr4GUqr
4Y42QC6tYW4GXa9EgWlkCbtcmgMdHmyYGruyeEyC98IP12lw53twuwVqtIN5PWCbSuzkcEwS/VOj
7BL+a0Cxs4axvOHm8OnEowKKkrCgXlkCHtD+Kz5ptzFMpskxQj5bFeMDF39UR0ckZ+0q6247CcHQ
8rn3m5OMTZe17CY3A1vKfayJtVn6awqD7lJTbdMPbMyqzsOdMgyrqjn69LdGvF2m6k4C+xrW71ht
OC05CfFO04eofw61I6vfihwiCNGPXD9wHsNTROA5o+Lai2HCXq674SZiNxwKI1D5s4ka4ihIUAEe
nJyvuQoTLYmtGK4HOAIk/3QitZUSq/lepafQh1Jbb1csd9IwBWOwckPDtEn+HmcfqB7YjfbEMGRJ
vIcuApj3uasoB2540H813UwpNpqfPNfJQ9fWuLtShzbhLii2QXzSNfmg5r4bE5hOx++NhBlZDJND
c/XHlSGHTs9OhUG7hRgHAD4HEmArn3pQ8mvugCOye45Fmg03hsjtkGrwHh+2fSDswb8vq2obwYUd
nOnRshxesf4qyH/FpbABmIBWxE7Vn2qpu1EvnW74ACDOLSnOIxEFRxlShCZyx7pulXjlrcflKsoz
e0DBGSHHKgtyV2stN/L9c2BorpGTlyaR0Oxxm+aOweI6PlVabXs4Mo0b0v/I6z0LeocB/kUDfS1N
5A97V/UNtwwSV9d/R6i7Wfm5YdL2u9EL/rVAtgx/SJM7Ip4JSqeF8krMDxrc5sZNoO46bH8sFsY+
9PIDOhV2m6cn1fuou+YmBW4ADvJV8rvoQEqsjjTYVvlWz256NcKJ1duJpW7rCB4Q5Z4rrw0Wf6Ru
veSxz9YEbMUACIRccxurfkpruiuJcaDWHa28Q4O/5Qwy5t4PpW1wAhPHtM5+eFNgR5DeWyUmcwtY
iTYpfe3aB0hj0vwOqqxO1tA7Wno3PWySKoGKPYvWkRYezLTedfSdGwA1676t0Cf4BkNoREDcWW0P
zDj05j5tolWmizvmQ5DE2wzlEVxynsC5YBvgBrCiyE60t6Y6UGNtGsfBv0nYNsJWtTosZYu5DY7r
hnRrXZq2FAPwpr9zaz3aOMozxdvfAiSjtt48PNiCcmX5H3Wsgnl86JiKaT/qhZsb7414b9K7RHuJ
Wg9xfWQ3dWuLwQNetgGRWLPzGkUTdEQ1buJUtYtml5btOkN0CNcfrOZ8XWgPIttk+lozdpUKVfvY
MTPNKbNsp9YbHpLetvx2FxrhLsTBImF0JeF427emrZjyZyjaFevDHe+POnUZOaT47ax/8fp9RRnA
IkdqrYnS2rqn4bCDqhW56aOTYCurXhfdNjcecxgNF/WzVp8803BEDEeX+Ey9jbCObb2DmLNhPmio
H6n/sBQ1wdeIrYl5Z/owRy83erM3iL9m6m0avVbmP1p+CIfsCanL3dAVq2GAapV8BwblaNISPsAf
OXIdw0MpYpsrjqm6NFtr9MlM1138iiykVRYOiQY7wgHblLe9DtcX3q1HyoAXmq5otRUYoKCPpdu2
Ji5oWK5WRjbs21eqgHwNICsF53apvTT16wCgoEUO0j8Mcm/VzUbr3oJhGzfPaSzBe9RvqT/YXdC/
8N5wQv6Rd8km9J70+DHxGluCVt/71tE3bqR1qis3ovtaea+IcIMYdIL8tYpzp+t11OM7p6i3Hr2l
JD+16jGo4m3UV8dECTdS3MYG7isU8I+l9q7UPWopH33zDoAmlt2zGr8osJPfCI8fg/Cnnxl2HrlC
6R2t+WXpRwuRSq1hJ/6TZXviZ9CEMp2GbwZYttSquuXCu7FQW1L7k5F++P5GqTck1HY0GxzphSsj
LX5YZXirhBHBvX4seHWKRYlaiWHL9thF3dEoxd5iTx45QYATPuNbLYTX7LMZt47u3erhGVJUP2X0
NPjPardi4Yokt2CM27Hu5og4uQIqAH9PtB+BoTsGCdwhfgRTwEkVwwbLD2fxreo90CzcRsXIb3F9
saEMHE3ES0X6IMw7UW1k/MPvfnvRR+q/8eGHB8ZrQl+sfG0GNzq9za1VGkZOExQHHf9Cs8aJpL5n
IoTWbnesU3GwuNs1h9jSbJNn8Ksq9lAXdVKd2kjvuYB12uXQOcx/iP2DTh+G5rFK1n52z4d1nBwz
87EOODJy8XPVraRxKBkk4VAKVf4hiIaQkT/AiW9Fh2Lt5fg/IO9alM6oi62FOHA3Rf5gxLeyXCua
72Teg7Tu/apyW7EeIgQR2T9V/BGVP0uBnYufEiUQuuXlGsFZH71FUt7mOtslIYQqiG77TYtI+E5Y
8dFIA9fy+1VKfEjObbP+gTUvAyRMTc90Ol93Bwg/e8gSs71erSvzrTHfAgWxJr0ty9TlEng8S7eH
WN/y5kOHYT3UY23R9o7eMcdszoQdJC5wQ41Qgo1gA1Q7SXKj53dl/dxW97KLDrBBc3xMiGdoO7U6
ayzeoCgNGW2/xZuB7jtSPhi8wCvk0Jmq3WfmSc8z3OeIHWUE7/SDpOUq9u5I5ttl/Yv4pd3170W1
h9qzzVprHS1JZH99WY5JozGhAHQ/aiiTjG8YeKFliaC4K1VjW1bpTWnit0eL1K3xxfU5Gfa5nfHF
dvHsTxIKqAnc7WFsGvd7lJ1/Gb5nOX3YeocRjLSNkXw6NlzBFep15qY2m8QdykQ5l2mvbcATQMrG
B4U4UsaxEfIjqnK5qqLkF898EMsNo3ENWYqjPqTJzgvhTFe2QeiEGHwbiQAAQbj+MKiRBpcc/z7y
S5z4nVY/NnSIbxBAJs86yUKHVQh9WqNHlS/TOxwNneeQUg2diEjLyaxBbAOWlesiyFpnEEnulAlP
V2U3WHtdbcpdizDWQaoxc4uqkYD9QebAxZu+3dQ8VjelqMQafoPWbSJ5tWFclS9QM5WOx5hc5XWr
rIyeZzegAogdLARytzKJ/8KNpl7zvqD/QEE92RleB4dgGXMF9tPANFppzY5wAcoOA2wYNmAx4z3G
rHAd5JnmssDLXCIRIF5/zf+BLk9nFWsHpAcwRAA/njzniyGMB9Rfs7soTAvTQTWGO1EGd1ZD1hSP
sDx1UGrGG6lSchc6M4pLyqZe0TjsN5ZiEhsiAeG6Lzx2YiElT4aii9BW2MCfyrCt7ghD/BlFFr/x
VDrcSQBay5QqbhVqOKQr1j8IUfMPBLd4ZiqmtdIUOirI4A2iV3jeFMIUrvSt9mcZRrVDSyXbqpYc
XoI8V5dQQV+TDiNmBqLmEB8FKkifbKVKIXEBXAseRsxWVOibLpQovibnPn9/soUsLZcwjMX3pXXj
j3DSG1wq/RKj6f9RdybLcSPJun6VttqjLqbAcO30WQA5chJTpCiKGxg1YZ5nPP39wK7uZoJ5mEfq
1TWrWshIZmTMHu6/f/72QDhuZf75q42atZkIK08EB2rgqtFl3LqqdXh/2ZzryPzzV030Y0MmdWoG
B/MRU8qyXDu6yPozjbyNoR33Y7E0eyvJpgZ60qEPsk3ZyFxukmOJ5yHaK/UHQ75N8o/vd+vt/JNY
ixOeMCrJHkgrj7ulyhQimzhkMAM2qfcxOifPejtsx5+vHn++mfdDjEcIsO14xX8SHHB1Y4er/6wX
i1Us616qV3MvwBdmHxvpjG/u7fKaO0EhMYJ65Cyai04MpBKSLkcnpsYZjPsmozT47zQhmAkdmQwJ
RYsVnEat3ZcqApRx8gXG0ZA4lKXeANjY/cZQkdMhVPKxZGShxxNCqb6hScdK3ArvXlxr/Zf/7OMX
60kTjdxZAx+vKI7CQ/LMMJ1crvhHiRsxViANjr+9Po12LvQcB7mMF3KHx+M3vj4XFKYFOc1ou44/
XzWyAukksYTxIpe4sv0f/9nnL45DimxmstTw+bgsk2s7/w1ZEdVr/vX1F6uokRu1r3Q+vvsMjk9w
vwzb9ztwaiuYpAwS4ia0RkrV8QCFY11704ywLax9oWy1IoZ7VJxp5NQsv25kMcuRNwpfaDRiZJel
Gw9nwsIn+zDX3NERKGMELD4ebaSHUqkQt5r1Qc2vatUd9fX7w3SyBwQFhYqNStBgsQ3kuqCQQ2+J
28rak9yR/04P5sJv+qzsRj1+PAsefFeyAAvjVsYzG37CU8vj5zd6gJqCU29G3C1l46aZilHRY+OW
qsHdRooJcOYduSXvt3LqerBIxURgTwGDN6p+xfdMq5v58XXUX1DA4xtR6cuhC7bUJ/n0G02RWgTS
BbUIofTjMdN4zEfURqKpKihXRm11lKTA70ocDJpXRBmm+/cbPLUG2CFzKRqQBW+Q66hdzSYvGMGo
ubDsC3Lqf+PziRTN+Xk2ZNTFWRV1Sj9g7XOW9PJHzTD2kXYOdnCyC6+amH/+yuhJUIg2oSDyJZcu
/tOuODP9p3YiXM1/dWH++avPn9Qq9jOVzxdEnrsboR5a/cx9Nx9Ix9Y+uDTSK5h1i5W2NHBGybQz
TAPttoqjpzKjZAD/4y95LFFvOIQ0zpxd8+Fx3J4iyzL4O1Su5ixDPu6SIg1NnyQzd52EtnU1Tco6
wMMVFcnoxOGgUPl1UFemSXzm/eXwdixpGCw67G04hwihjhtOxGApcRqS1Y8UXARr04jW9a+vueNG
FgtiSlLY6QmNRNU2pTaRdWZBvF1wx5+/WBBWWKSaN3++/LOr7uL67v0xOgERmT+fZA7OTZlRWhyc
wkhKBjDCPAm7bVThkS3r5irteV8Puuxog+n4jZ+4tpWstdDfd9I5fenJaYJmYxmkJrzFNQI1l9qo
N8gDm8TlJBffxjDdjMWQ//LpQFY6pQ2RJ6kCmtniou5x4STR1BBlq/ehtTtncZ/qBukQXG4cqG/R
UlRMDPQ0yPXbQevxalvER5SNPZ2TYp6o2jkn1/+rnSXNJkzluLamYs4LTc2fBgkSNGXhNtV6JXtI
vLH5KCue/l0p8vgxrCppV8AQfXx/2ZzoLGcHVidlrlVSQBarxiyFb+QTqsmqGy500W5b75NX/fKd
PsPgudPn0mXkxS8a0ZumsHSjqQ75gywXjnnwCCW8348TuwtaEyR11BIywuPFmlADdaRgZ10dRqPc
GeQKV51++M+aWNhWYe1pbTg3oaTqN60Sz7aR/8YZQa0jonRYcHPe3PFBV6dSAM6ejCnPIn1lcLN6
XP1yJ2D7/rsF9biFTgKZpfncGcH9GO4Sdf+fffzipPaaf3YgmiJnKFwe/Wcm+u2lx6551YHFMZ0X
5O/Lk0FSmRq4SblR6vUAm+3Z7M7pE08sKRkVMzcseWWzF+F4qIoxj4Os47oT9ldrHyhP7w/VCVAo
PUHYxX6g8P0bsXStUEoLtwi2egcKhTpDUeL69sc+7zaUhnZCDuwInVSnbFojcG4i4h6/nELLN3gB
IcC4n4HTxz1MRzGWVYCMafqWkb5Ufny/h6cGEOkd0jVo2WAnFwPo22WYevivbgf5Voo+o4z4jc/n
HUKuCURe9v7x14/72oxqHhLEz/YZwdgza3k+lRbmDlh02ADCmt/Ly1IcGo54PU5k71YC+qV9nXbS
E45XJzJRtRCV935d7Ec3VDK2uDoxqpfPEq8cM6/LqAccTIpbeNvMKjYyBevL7pxC7sTEMGBkkc0v
LB67i4GTx0KXrIkaphoyHRLJ+l9XwMIPR9XJHYrsC2vgeGbKQJmdo1J6SMuHb2N5//68n7iz5tR5
jBxbpWb6MsOoIS1bi7MxO2jQArpVpj3Z3ZkmTozQUROLGytP08gXPU2IjZTeatWZjff2bcgME+UB
Mgcshvk+Hh+rySjvZ7XpwQq7feCZrq4AGhxRtJw7xE4cl0ctLc77ZAi9MJcJ90vBOlTpjCtBZL1u
tDPm54nNctTO4uBXqPskUWQuPbT5N3aVE9nfw9G/MKx0p1QGYoehderO/g1TEDAru2V+ikIMWp5g
wwjxwq/Tgyk+YFicOyBPrLSjj19c+YMepRRPrtLD1N+lk+6kduLEwnbfX88nFhvwV/JLZlU6d/9i
seGSsgYDXsch6C+KtVme8ZydXGwzVmC273Atzp189RK1iaq3apSlh0i67oyJfKn7qA13qtb/uvVi
GPhdybcmAEXZweOGqlwpCz+hPEEK76OVHRG0vzFSxsxJxehH+L4kTVQVGIBwsJJDJysrK0YTo395
fy5OzThu0FmmOhcEXwaNIEcZ/RBqyQG3AKIgJJf1ryPwqBn6qol5Obyaj2ZIPawjAUi2k92o/wRj
ZPV+J07N+OsWFjMelzJanZROeMmKEDlyPlFveMz8Z63M3+JVP8gmHWJv1JNDj/Ysj7/XA6rQNqLS
0pl1depsed2dxSZXuOX9JqChTGn2cW1f60L6lOvRSrPCbx2J6vDyrkorPGdqnhvGxe43izSw9chI
Dmi9XNt2glRx/XJHYa73B/LU/qeSGRHkufQo8ujjgTTKQcn9kenSs8Dx2/tg+GUdOSvu3w28NcR6
0l6keVH31BSKShR9h/e7cHKoBNYszNyXDNDjLuiSOUwk1yQHXA4NiosRiR96omj9nzUzf41XS05L
7SZuPIWVEKxCQtvEqikGce7UPzEfpkwpZJ5giPvfQOKGANDBGCVIFqMed1bkmohN3+/IiWPmqInF
GcB1IMvNECdk79zE4fdBvci7M/lnp/wLR20sToGMWFWhFwCriwZZw5VsO9hLtbJBhGHal5b5pT7H
mD6xUWmRZEWZsSPlfGHWIA+xGrkskkOKQlfunsJOceJg13WfDBMM9M5qz/TxXIML6yZKpMj0UMyz
7BJnUh206v3gqqPTt+tG3Xj6uWKmJ9Y5LwJMz/kFyiWxuOK4+2MFd1p8UBNED67Xb6PJNZQzy/yE
0XbUymJ1jFYeh1ZvxAd5bB1T39f9c2UXqxDA/XSOJ3tyJeLGl2VYtbiAFnPWmUZV5pEUHzL1pyJ/
UvKbPj+TaHmuicUsZX2uJCKnibzatOG3KF3Lw7f399PJhfCqF4t5AaVQp4nJfuLFsFOyJz16sCnV
WnTfRfZZ1r6X53zvpxfCv4dtMUUGLpQijaIEccnjYEO7Kp7rej+Wd+/36+TQUf591rDMHrRFvySl
60bPGriCxGXmbTscuZl5xj4818aiK2lS13GDlOeQJS6lDZp8RT3xX+8Gb01eCKja6MjihssU1nNA
JZvDEHwkdbiI7/pzKVmnJoTyMSBsFKCsb1KUm54qrUraxgdbQmq8V8td3n3wht94OpuQDfBp4Hye
kX7HN5AU+x35VF18EB0P810qf/yNkXr1+YsbLrYRzkHq5/OHz13wRcp/WM2ZQ/PUfL/uwsKcCtW0
F300xgfDXEXtTRquzlY0ODkZr3qxsJyMummSPO3jw1TDp90Xyb0W75vw3Gl8oidziTJirEQd3go+
NGNUUiKI5SGzIMGPMrLey1I9Fxg61QqxdEsBS0sK/vJWS40Wub6oy4PSXJTKTi/3468zU3D2ofwg
QKMZOJsW27yTvIISELiWhfFVYoPETUJezq9rfWjFRhwDU2BO+VtMfDAVqd0lMyGhzpxmtKEztSvk
WOv3l/CJySd1DnYGZGQ4JuriuEcnk0ZeK1cHasKvyBIIpG0oDKfJzpUAPWXhHLW0GLZyyFQraPrq
oCvFKogi16B21CB1iH7X8dju0sBy+lJzxvLz+108tSRed3FxZGbeVA21NBHQMOdUoptZrN0Ydy+N
/J9vw//1f+S3/3A11v/9X/z7W16MVegHzeKf//30I6vC7L/mv/nX7xz/xX9fh4iv6/xns/ytoz/i
g/9qePXcPB/9Y501YTMe2h/V+PFH3SbNSwN8xfk3/7c//NuPl0+5H4sff//j+XsaZquwbqrwW/PH
Xz/af//7Hzi6kZkxmv/ndRt//cLNc8rffoifx+f0+eRf/Xium7//oWj6n2T88YKeWbGc+Yx+/+Mf
P9H+ZNXNzpTZsw6w4o+/ZXnVBH//QxN/ooBgPc5Z+YqOZ/KPv9V5+/Ij/c9Z/IaXmkRrHP6y8cc/
v93RJP170v6WtektdVKb+u9/HC8Nrh7kt9ZcbwAVN7DXN9WVKyvqBBleh0gfyCHUD3rvX2bTOTiR
Mh+h//ZO/7MdbjpcOsR9jcXaj4Y6r+LR9g9CS5+bUn1WKuF4cko6qiRuiqpy0pw48Kiv8inbW12/
CvxkV3ZilQ+lq03WatDz9VBOF1m3ejVhfw3J6yE4NsbefrXF7mj8Ht+SxFdrjWYzVtPnIvrokzol
5K/UXiYSPX1ug/7MqXNy3HHVI/dlaWBmHF/MEEdx1Gmyf5B19h7UNlIsfiRFd+YpfaoZgBUKoUwQ
D2ArjpuhnkqCQ5XpNcgMzJCm5wkMQCM5V6T7xSRazu+LxQd9itDMMi8/1srCGwF3HQYLChD1BQ7V
SCYOOXf0M3KKSnaSsHazyXJFmpFp6H8KKwMhMpmBevRETdd9N2g3UipdZ9a4aiT/UOvxh1prr+su
WJe8BdOyczTlMZT8Z0o+PGG+XReGtX9/MbxE4990hIItswoK390S9xbrNlz3yfQPZiW2lt1+6KhC
73TFeENpyacq6q6oru5GYrpTdO+m67p7Qkn6qhXKzp/WgaLcl2b01e5jUkpNY292pP6WoeHqCRr6
vLwYOpKG4nCfmvq6D7tNRQmVeojWlZaui7HZqSLYqcFNQv52FMWrvjcPraregSC4jnzpchLRoZUD
SvHFpZMZ0yEsY8B3o9uFKOapb+M0wTmL4tQGIVRkYrMQ5kGuf7yItDpO/SiMg0Nne+tpaMlMrWAA
q9K9JMfrEk1NovVrtOWb9+fi+Gb+x8Z83e7881fuk8ym0lisJwGOJlQFpJh8nf/Lz93Lb7tHcAZD
XKaeDWVEltQKe9IHTytH/xCH7UOoZr47FeNnamEgt3KTgeRRMq1tQzpz7CxQfHP3aJfSgFhpL8Uf
FkdAnQSGGlmNf7Diz+ABAzCR5mVkh2u5IlfDULYgDT1KhPWS4bZld9W1T1JsbP2mvxQ2+Unl9PD+
eL+YOsdrn2/E2cyppBGkWGp61SDMbBFyEmbC2AijAp0utK3olMTpx/jnYAMsUIUzJea1F7cXdSh/
UBPZNezwoIjpPm3HlVQqh6SN9nmpbtDou7L4EEhz4q19RqSxiEf/NXzcWvZst+ELWKyOSSkNkU8V
J04u7c1sonL7ZFwLskdF4l3bXbWZym4VT8GHzm/cIU92ej89lEG1G0zzl94oL98F0JRC6UWb70Jw
93iliiKps0jyQg6NXN94ebru1bhfDcN4ZormD1rMEHrrGWw180/enE6FmMyW3RcehOT5TpYXl2am
nGnjxH6YNd0vOlCsj+UqiNVxLECrhofAJCeqKAH3GPda4q1FEjh5QMJ9GaxhXJzbD/LbvvFGRTJH
iJHY2LL0UZ2poTrqIdlAvflBsbItoWsShfWrSK7vlHzONU4vKs7UuFV+p+3ZT8YBB1eWUO3xBAZq
6AX+UGYcMg9Db/dOmnbXUjFt7VbztkH2Q8/JZpSIPJcg4d/fdvNCXcwpQCkE0PhNMPi0xUJupzLM
CnKvDpWp71r4GUo1kPzq+ZFrm6Sfvt/aAm7yslZpzsThiUFA7GuxVic4sQIDLzsUrbihVrybTGIn
S8XHDgqDZypbj68hyeTLp8OKDKr7wFYevcRbJTWEXPKXnrXJIPFUg2De7/s8dWvL3qKw3QmUlBit
u6BJzvh8Fk+nv770i78E4jiO+8UjDd2XyD27yjCXLMpgAQIorR+6JPZJ1m5Do7kc0q2sBJWTq805
6e3J+eFERLFBVJIKGcdrA1RuHw+lThlz5btNWKrRJNcXydVUZ/94Qh29oF5boqfONHia+PHn5CM8
Nou56Y18MIVUE1oJiRaCrVs1kbSOK9Xxa2MzWyRGSEafgt/LKgAc5Oa1MPK9LkFJsP0zh9oC5/eP
QZ9p6/Qb/ziesOOOW3GrNsY4xAevDF3ZrCI3i8XOT9O1VwabIiIjXSq/yTpMS7OuwGZ+wBMkzmzN
U6MvZgMZNz2UpOXoF40ch4pHlNZr7A+53KIXb1e6FF+ZCEPf3xqnm5ohvLMlAHb0uL8toZraywmf
ZwDuncKw773Y2PVmLkhDlM40duqy5b7ALidrlvfdcnQD38C5IaL00E/ddT2QOi5KaAml7FKz+wtF
QC5Mqy837ZTfq/EmwImfg1htWzx5jQqXJR6fJ03sJDbEoFeYqJl6YRXhQ+ptqdJ4eH9oTm5A2MQv
L1i8uy9r5ZUt1upTbRpxnh5ycSkpyjdJ7fYEa260UnzzpvrR8B1NCtxCOZci8lLCbXE8ophAVYDn
jDPSWmy/diR8A88SbUub6I5OLnSvJVdtp++qRrsoNIKQ1JpKsNKyp0IM8CPyvHC9eEj2uhb8VLRA
X3GZRo4SStHGyKZ2G6vqerK7fBUp8kFuAUkQjJEb1nZePIrKvAH/dFv6wKVIU+fCwHxJbw1sYMfz
ACMxA609PjSWDUFCc8nEucn0yMHB8iNQ9T0VS580OfpZ9MnP2ZBSdFC8pnJmRo6DLi+bE3mEopAZ
RT0BAljHizURlqcrzZQdplBeC0qF2BWX9XwYy5dmnJ47gE/sDUoPEWAk9IrqY9mcavu5p0p9eMjh
VPVtN8HnyFeTFbh+PHITCGdIpO+Rbt17VrETaQgtwl8Vlb0z4gxiUI4tmZ7TJZ0YAyw/vg7MUb7a
csOqSdQZvdDCgz/2OuYfAKCpshOStoVbchE1gX9m154aBsh5s7yS1yHQ6ONRF3VNCreURgezp56U
BNOjzh2hShdSZJx5iVJTlQ9brHwQ2GjeEDvzhrcW59EgUzOzUjCuC31G08dkdsOm4Ens2GG5KdCS
qVryQR7gf9Xlk9IlawvCRlQrN70E8CJc6wX6H189pLmxJXv/YfY1ZOno+lO7VlPrYmz02jHt4U6q
9ANFFS4TqVrXeci175YaRXdBCeUiulIT/DPUOtrZHrtNiarvbTNeiojxtrVi1yXw9Nld204jlo46
HKR4Ja+SktzMsM0uNEA3cXkXG+kmSfKLCk+PUwBbcKiJ7JrDDKTRIBlBVurR+zfZT+H5V2kVV04U
jv268kCQlMNWyorHodWemhqmmtVHCCoG73JoRgD2lYTkQZ22Sd595WL4Guvl3WgHN+wEb6/LYEUm
EzBWkIWwJRpz29a24Qg4z10YXaVWsi+k+roCLBQp1r3c2+BdythwVI90816Jf6aF/8mSsrt+kC4m
qU8AEoXfvdTY51Lgu0UWQq4R23n5S4r80I/GjZ2I7aDrN3LWlhSZ1TM3q7RDVJh7v569bNVjUHuZ
oxTWRZwlT3pWbc2OYS5HfVwl3pTsK0/fhXY8bWwL/gQJETdRUXCMSd5F60vrZsw+dFXu5j1HTNr4
a83KK9cfdQBqHWNSDWnhTjHOFyNFf5CU0SEqS21vyDnVDaoShItg8zayG5f+pp/UBJgFHZciXNB5
zOloj5TGNaKSWqTpdZLUW5lCZxDipHXf1o+23668EYDKi8eHSm6UU5omRNqB/JDW4QThDC6bqbTX
fZtdaVQEWVXGzFtpxm3Wi+u+LAAUi50ZN4/1GH01Y+M+GrK7sTBu0H1fR834AExBclTZW0d4lbZh
SeWwXAuCVdPDDFbxPmwaowXsw8j61ESK0151p0mtcb3Y91Uvtm2l1U7Qyw9jrB6CMX+qwzJy+Npo
l0X5GJNPAUQgu+3hYZYdYDWwklkHcMuWqqsh9zUnMQwXbcKM2Eqtla5Ka3k0tknXcQ9a+lZvzRtq
/4YUhwgPlBC21pImbcIcTIeajLuRLE2cXsWdbGd3WSZ2VE561KbmuvP4W1Fdkeb6jQLah6TzwFqM
+QrByDrRsD/qdHowWmvj9wlAgKRBqeTNoDsYy04KgNklDp473sBICLUMHLUywaFJKvwRY69AAXMs
L+Hqw3lBatpNMGVXdpjf2QbkgsJQiQcC4tqYRbuqtYKCzjqCztBmdIhb32iB9THv9WRTMIhqGnyH
e/ldNAZADL9R1wU0js0oJzBtYnujqmzoIOzkFaUmLvDYq64fWINDAEGl0qS3Vorw5+AbUF9hqFmS
dhEE0XCh6aCT+u6aE7xzRaHGK7WjeV3hhWfYGQZN5VNnGstyakS2DfWRLz4fG92kHuxAWks+jXR5
rjm8+k3MZa247loqaJiAuYKs2MnZpO6KJH0GJWPiLUsMGIBiPyYhq4oDcGVZwc4UAaz0sTY3pT9Q
hLXljMynaU/dPfCLngQqLpzuRrmZHKvRjY0OFK+soIjEZXqhZeisqAGy9oz2sgGs6ntJvsrz8eNI
uI8lOgZu7A+Hwki+mPooubFF6l5Q1fd2mVY7zas6J/LS/IJft13McAFkIL4OIgUImUiLvU3q50z3
MdmIyceqV+/aSavXYYZyzZvayzDsdP7EvItS/26kChmx5tUIKV0S+vU4SAqYWtWHDoLXMfImR0nl
zA1t+TasI+pJJt9V2wNYF2o2rpusds0igpYFZCvwyn0cJOZalNlzK+DokBGD5DfMHE0OP8eR2XAU
2QHZ02q7Qy3Giq0z82IKs+y2Vkz9KhYh1kGG2D3DsM2aYjt5QbvGgNjLCWw+s+uKtZ2WIPbq9FZN
QlzDfgzoyOq/9vNma8PCxyGff6lr7Zulw+YK5b0ctxnK2em58qT7UujxdmRLPwufN0olD8UNmMRm
Vde22Gg26RxksXnumIqPVmY/1nYtu6LMTXcaqO9W2Jq/1mvtEnWet6r6MHf83srcIGyuegbGCTSA
bjZn87rMg02VkDmaJ3H50wzYULEizQig0pGn4TJr5c4d/eQppUS3qwtf3VIx2nb7IrI3+DqgJcUU
aLPbGl5NYT/6FbAgS1/VyUdhJtuibYONJpePbUiVA/IoyAgqTWXddHayFXbw5OcULk/lfkNBjI/S
IJdXXNDMsqWnrpZ63UrPzIbtBBbP7A9pnaynnOCJlie9EzTNp04MukPWg8Yiy9e+xqsZuptba/pH
gk3DfNNh1wkD5IsaNZT1gh1UtsGckJ1nmyGNuXBqO38KZKBvepP6K0VwvUqyuZZttoacV+M+RC34
yYrjjeZl9qYXBWCdPusxCZhkLKZwXYrswW6TB0MOENaUrWsr3jd5CAIng9Pe2WyrbkzDfVGWlUNF
rhKHg2Sv/QQWlD2p8oOtlOmmMpTbwI+jTagOdxZ0Q57EVP/FVXhfNHb+yU4Nz/F8cKveFN7mFboq
v8uGu6mF7Vn4CAl0LY7XSVhiuqp6AWwliBxLi/XNkFArQ6+gW0kBNmUicSRYSvRZSyAOoj25srXR
VF0j9PM9/trxziq4bqapfeaRMrgiicp13gdR6tRCUnYNjpiNqWAoeGbU74w+paCgjE81rrKryuJy
kKi3uIq6EKpscUsxnmg9V42/iMkj+E7OVQpAM4AvZXfw7jqlurLywN6PPUdmGIy9W0VBvLXLJFwN
UTBee10+XVLj+ZFnIXi9SCoGvghHAtj/Zj0a2gsfh3JHPLi2Xj4BYq2NqzCwPGa7TrdT02xsgi0H
Oy0ugrpl7agQV1MFZ2bZH6RKPtRqnFyUQdquqsq/qu3yo9YUF/pkj67khxQiyvmwIR+/h5IRHfCr
FOxQ+yHr4I8FlnlRMspajms4i73pJjCtbG36VbyOZK5qYfQZBY2UGB6gfW3ird0EM7xK9e2Q09Qq
PuSGFv6kcAyUXDNtri2ttjcljjsyxcLE4RZO3NZKhsupMB5SLXtSVDKSUinf2WgvQxC8XAHNoxHH
WxzcTjnAyAP3NzppgOmjlG7Ds8qVwTlFXu4SHV1XttgL3zzUUcYBI1HiTHa9qViZvtiOlb5TC27l
JqWim1wJYF1Bn3OKtqtsrI1rPRTSOhmSdewbtdOqZb6rA2yvWOSPfaMeak26bztLuapnRGwTARoM
JhIQFDn9WuF32kCueqx9Ma7p1MoE9WBl6VXIXo0afxdw1wRTf+2D3DQwX5wuqU14cASTpl1hxh+K
ItwmcgwpT3uqMMGhIl0lsvakW8l9DTvMKYZxYtu3e4Z2S5n2vRHx0mXfgr7+4o1f8CDe9EoQuJGl
XZZW9iVVQ3fqpg/I1fZTA7gEQytuwTt6gbTKGkCa3Oyqn0HlzpN1G+ejk8nqPXfHz1rt9/AyrmOo
kvD5HjKPCbeqQqyzoc3WbaE8xIm+RXZyIGz55Jvc91mccYak5OTWXfHIbZrOPLVNlQrYVwNu9jhd
N+QG4ZMo1Pse94HTV/XjvIWuU+F/VRqChiJX21UnrAprVAQbE/sL7ptebxOSsLrCLl1J+17p9Wc5
GT+oIXeOTs7xJD55taXhWPuuaL4T5YlxNVHQGGbSMKxIUuAC9nVAztqmijCALG98SIF8cmwUjjIN
11qrAeOCBNdpmM1Jzh+MEw+EUbqoBo/CF0074EEDxdmXbjj125rsYTcf0yuc7tAWrcTe2EF6JRXg
/rp2Bd7+ZyBUZ8rFTSlQJRY6FEJ95wXaU+8V1ErKLs06ZX2HGyHdDRNsTZImca5sa8oH9BnMqyFd
lRTACGPpqx4O12NNQZCCMuB+xMtiyOL7XJ3uOi9bI/t3+xZEccdL3sCxOsXxzRiou7w9J8w/+Yp/
9cydf/7KtSTBrrPtmGeuJSLA2NV4rx5g79yoieBpid//fVfW7Bh571W9cPUPtYhVvTTDg2zmt0av
PNTVuVDGyR5RFAdtFJ7LN9GEIVZb3gRtdICmCWQ4vdK99jqTG4iY3MtS5r706JeUN/+jrOZIivO/
0Odsf+SzsqX+/0Keg71iMvj/szxnl8fxc/g9P9bn/PVnf+lzdPEnsjx8SJqumJTPYkH8U59j/0ma
loACRf7+7BT+lz6HvyFWRfojkwuZhYIH/9Ln6MqfMwtmTpfDOwc+XvkVfc5L9OfVckWWTkSIJHQT
EScOv6WPKzDHoQZOoN1rXUBpE8XHG99Hn5MWFh31pp/zyEovSWBsdtVgJ89GNmoY8CnnlxWv49z6
wi6+IwxkuYXm6xdUkbFWU9CGMBfseKsGdbhKKJf4UDWFOAxJI+AQ9/gH8O/hAhjyptrond/e2k2f
r3QiR/dyPlwWZhLEK2mKZN5BIW9JCSwjaHPFGfP6XHGdF5n6YgwYhFnDio59ZmUdnxBhoSpj1Yza
vRzzwK9lKf/gJb552Utt6lLk0nLy2vM/27E83Hr2iBNjlHW60EeZ96CN6ei0U0zt5XgqPuBPti5U
7t1rtFW5Anq1gn7LqbDrK24XvysFCOMEhrY65yINTfxDDspuG9bZ06jyCMEJDmxV6Uju8XjMrccu
Gra5lFyXTXNOvqvN/sRXPae8JbVADPy8uiDs9TYE48FHDNNcu/P7kXmrdfOaqIxwyIizr+OBV0YQ
wH3UCz36apGXcyERXN0rNiUEpQn+KaF6GKC+XHyh2Fl8q9V57fS1BCk0yb2N2WPE7DLLHO+5IZIB
AwSF7WCMYjdO8vgpKRNCXaHRbb0aZ1LvYzHFajKtAKpwQbVZcpd54hyKRln4PedOWwTSgYO8RINf
BuXVhWAlDEdJ5OnOVwKqF6S58kjiabbxmbarruqSbTsN39R8ULheW3/NQ7Lfvjolbv8xwq8jcQg/
34w8Ul1CwWDmkOjZS0GTLUvSCIlWu2vH+qDrVX0hUTd05eFvRA0x6eNjKvJrEY3prsA2LbWg/ILU
SboUUw8Y3Yjbb5IFlNOtc7v4GJAx+dG2IVj2eEXWvhDiQzIO+HrQBIvPOTcSOhO9mfYE/rDljUH6
3EeSdSVn/nibF214k5lFsK3kpnXr0vRcu4aaayqe2MEd/xh0qvcz6mMqYEZBb38KKae+NvVGWhey
0SM0SiGEquJeLY3+A360n7IX1DhQBsOpp7RxQ8q2bMdEKqHNl1QpG/xq6lA9Fc2X1sSyIw5trey+
sla+FybXBsiRTVzF9bPfl8qHOgsrNzLTcFsg6Lqv9Kr72DUYDTzPrXWL0bSe/EtLwcQe47q/pwZp
ua+khOe2lF83rbpRvYHclNGcOWlDuW/IJIA/P3T73sSHb7Ea12ZNUkERl6AmFNnDIT5/Jan1NKpi
VMUmESk2OzUxLMc0K3Ib9C7+CIM3q1zx/9g7j+3IkSxNPxHqQIvlAHBFp1OLCG5wGIIwaBiUGfD0
83lUz1R19kzV6X1vcpFB4XQHDPf+kgXluwzG9mz5Q7aLUOZQTVAZBanUy3ospr5g2Oi759Ispt+T
a+aMdpVrkHTfFbwhtX9qOZ/2fdPlBzGGCgTErH4hUeiJYjW2Z4SltGRUa6iewggApW5N3r1smj4Q
xUV0x/j6YOIIlrEOupw5f1rHORkmGZ5XzqTTgtj2zjKlwSg8NM2ALzEjDpvkmGuzFK2wdSunX4Hd
+8ACVl5OhykrhHtczdVZz6KW4bLDOxU+oHLqYls7FjnpAk3nItbP2Wz9wwopRrDk5L1tOBLvUKNC
lOlWWg+uIRhTLY+GhGBbMCX3zXBjbn17Wtegv1WRKFQiqrXbBXw0ZNgPZsNlODpRUljV984M1E0j
ZmdOgqGo30btVW+1DfxfRGCEUojiTps6Y9FtNg+zzkJOdE07U+dl35B7qEtEz8Broc0N6moT287N
+rk+iNI1/FhGk2gec5QZF6vZzOAlG2f/ziyX0roZIw1GoJvOvMlLZ0YbuCwCrNNR7A5imBlfQ3Wx
52LeEz1fHMe2n8dkLDOqCpRq8htDZiiilQdeIQ1ZPG52VxyMBdkFJuo11rNNij0/tHppqxkLeubm
STD5hICDpdAanHXlpR3t/Ec+UcoeT9BRXwuyDVCDPJw/KrMFsx03xzzAT4olUQFB0UVhWY/QY9s7
+03EAjrx/nXzSGJ4X7ZTYi15Me4NXZ2axRqTaab0QDeLfPbhQrhh/aPZDM5TqK/MW++IX0hXm1+9
r979PljgF4z51VHcznHvEsdP+B37igca7RVheDuUdb7Hn+reF3BbZWyj7OOibLrwzpxt9352J39J
V6HUyQGWvYm6wEZv4QOdkunvj0m/yU7HnT/YBxM4+jnrdXHnRlNnxk0bKBeNUPOr9Z3ybE2+82XU
lZv47Ba/jXkbrwCayeonDRQLbri31ETwktWbiTGufR7Dcza7ktDd2Jwreczdpry11sg91pFdnQz3
kxURtruekfGl0UTA5SXUffYe2cqZU240u/iow7acgZmMNvzIeSO8x3BYA6Api8rmG57mTrOHXOXx
OPnTe29HJpYPnWsIIr3MB1EZ3rcqM8dvgLl+Us3leGytmfiw3iD/dY3m/TDwypdxPUw1qzDQO2i3
NVTfRt+bwfTWmQtEKOHqeLZgPesN8FMj8cHrNwRwXp6/Pow9b3Q8FBAzwJHh9d3zsTWxNk48WNUs
g980GDKeWUX+YyNU1QYi0t5ZAet3lHJYN+Y63lfmylSns9uyG6ExBI3lUzVC/mlEKq0rd60joh0c
YXCmT6JOs3YCUV8W7f+cQVYSy2iKNc0Q1uyCjmqXIKCNYDWG6NC7q34INgNcrhg364WktJ6Idv5l
KKmZ1k7j7Pre3m5nWj5e8owbZyQ33osdf/DfxTj8CmmHPTpGad5vOjD3BBZ6x8npokPBAPYOutTe
uRaEwSizfqd1ezJWcJN67dnpwy7PbsrN+7IhAq91FFwmc15Hh7Ce1t3aEKlfAv4khj+dhiuMHjnl
Cm+p+n1BofDZpDllJ6J63DkuiC2h9YGfDCxrR50J92Q0dejs/rwOX8G41FSM7iuEBM9dNNIm0QTe
8c8Pm69j8prLa8NDKV+I2Hhyymin8lKmUhXWwV0KAu4N6KJVzXYyde72YI6u8+JXZfaBkTBMK0M3
T96Ap71c5t/VUssmKcLRiwdQVvLKJ0yZJmdXZ+39DjIByUiTtlnlUWuSDTuLk+vWMYb6Rqih262T
tJ5ybnYbX1fSdXCujpMRd651/cMVVnWUxewfprEzvd16DRFvGkI1fdMRK70QoJGx3Zel3nd9Dw0x
udBv1xFii3T/HZhE7665fTpx16D5YiQNHrear7ErEaKOdStoRKuPmDl7GNsQuvdkOot+sD3NU3na
MuJHloK6qqxp+mq31DaPhZDH0YvlNu5Nh3ekIP9krB6smYJaHm0/Crtqj65hcxFYo5pTz8iz/UAT
Dvky0w1kCnn8a+VfZF+o1OjMFTjet5KOwJMo1ltn7sX1Ah208ihuZ1baNpg5mC2u5BH+2fAIAQSw
rurubYqK6WDk0gq4TqPGTW23rn7NtpjefKspuHja6j0QtP8EbgGj1XrRkQd9T8/VtURUzNMPZ5yt
W1dMw9MS5fomV713xmNnfe+g/L5Cc213pWEuz5GpobIXSa/F2kz7ZpL6NAAyv8nK7s1YzFvwqA30
tKGYu2dy0rq099hBqq1+aGyzfUB7aN0tW5jf9SJ6KuUsD2jCcF9b0obk6mgaGykXsQp6Moytrt/M
ztEXsx+6FNmtSccKn7sdTV8GA0m8NNr9FTZgOevCAGnW7XAbGNL8QYRX9GEHAMarals37no5/zYm
URyzNhNfwRZwU8NLS0IUKzXF7Qro1hOxDxc9jpc+HMXDtBA4M0Ig7JbhGiuvoyhKvEixdqmyuZ5q
BVhh2Xy4y2Id277fkk3K4qCb0d/5lmEet8Yhc7SD2TwtZvC9VN6iaM/qWnHfuiP1W7mbuS9hFXb3
jVd/5VWgH5QxOPE0y35veVB9uZdHnwzRzg5ci264cJApIsfgArk6/sqxPxSxQ1PEM4KFq7SnpfTI
L0BiWYTewq1dv9VStR79T8pniJ61bTlPraxl6pkDPSSql01/qdTQW1BKZXskrNTXKXQRmzKT6M1m
+tuhCdvpjki5wk0jZAbFrpwtnyue8wjfX3GtW5mVQ/lWfggc49z4Vn8QEf5VVy7c7RN6JD9ePLXc
hY2oT8YS5kmdcXTaS4UbZfL7h2EiyIhG780OYuU2G7Gzg0UHUe9ET31lZh+qygWddBKPYdTX5Xky
1/LYSbM5Fobh7Ng0c6i82ngeDajSxvX775OKprPSvvmkezrjWuLc6giYnlEX5122+alllNHtpiyF
JkTcU4knnxBFZjG01y6sukuba2rfTLmvtTdSINMY1KZdS3g2DxRCAR0w3FEYZ1sD7hNou5TyRrfg
acBnnSJ6dEP252ahnkf6cBuuNspv2mphGUKVX2H1eszN2DDlvFuDABxDTFTLDR3Uky8KfUYTVvyU
q6fv2rLuf4jFGH5lquqeAeW7e8TS0W2/0JSCyb4eZWyF16aZwi4PG5soqlIpU/gDa794/aUjwXBX
DMZSx6H2eiRvbnQh1qvbqboqH3MBbitygNKgcdvnqukV021d7PMZ8UjUOrORdEYYHl0v647b9QCx
qpbzsBBC1aSjLctwFsaWW8/ZQMPDn8kuHEAlUbEShBI31crb5Cw8rEN7Zh2I8pGIz7op+nskxM7J
sMoZr2Jtr1Y6he6MKGNa87spR7A8WTQHSCN6QWrCYlcNPS+x8O8QTa994oyi/zm21YczTBvLnh5V
4ngi2HZFgCE6Qe2JlhfjwzkfSvZL0wgOKOiK33OxXqlF0R2sMUQorEZ/4xQNpBnnNCyhQ8C0wEVr
HqZO9PcMxxSDEUt1Lc2cGknhWxZ9BLMN/wjKG1dqJIogCNJRCwqXyMYJLj0Gjb2Z98NDKe0cmU4V
/qzoWbwFqKLDDE7hU0mk33ORNceroczkXAvcb7ZT2Hcsi9Tk1quZt/Sr+AaDdDg+Z8G1klG1/rky
F53O25SfxlEFt0YQ1Hujk2W2k0rQENWFDnV0Oiq/5Bx2NzV/I/U0mu1jySvrEpm9dcSH2n1rlQNl
hEOUSB/JLLULkK2/VEXR7pVjzexrhUWbmEvLn403vbNC9TBN7YwvhyMKE5QT7lmpEc02levcTI7H
nhm6l7rPnvT4M5pq6I0+AmnpkBUxf0nbO3q24i3IynxMtBdsipSFkhBg6Xqfhp6Dx8FeiwPZePrN
ExVapmk5ab/FGa/9+0mF+UM7Z/Op2gy7TfAQuFD1WJ3zMRfHyZ2KgwjQSpWz893qAPNQ2LJfd8MQ
PdfCG+nCqiSFB5QE8xpcu027QjR3pa3XtFeZdw8gmKdh3oSP/IniZuVLdFwrZV2bUJz1hz9V5QqP
UpVPXVD9iK6gk5Vty67A1n3be8wHYgmeM8ssH2rLXWO/zdq7ZRq82wrm6mRUnKu7meqOd1HQAQMI
mH2314hFfK5U/rF5XfnayLFNR3MeX6vOmWIB//lA7BKyhzljjMXu4twsPEsBGBpOY2VZDxhbzBtV
Iun2CbzeNZXHHbcxGrHM1XO/L5VRvTnezKcQTlv+mSGKV6uz3C2Dx1MNaVMLiSONGwvE6tb3luqs
VP49K7JwS5cty1Nntuz3crCsIrGaoT5WwtSx5URr2uT2EiWIHtw7V0fu2YxWjHn4SFBhFU10i4d7
3Ill4HmgC6YPl5mouhZHYrATwXlcgu5p3gyKCkP0PKZfzCfJx4tvwXVOI6D2ceoW2psIAfLO/gLy
a3O8xe5M+Zbsq+B93Doxx5j56D0aXe/dCVZLxD2XxK5bopmn1swmy/VgfYEGmA8tw4cgzeAq+fNf
qNZkveia7INqOkrteQYnINKUwi1taD44PchiHChqZNTUx1FTUQiry/otszfnBquMc0PRUvc01bRx
XT+pYI7YQ8PZQnrm49uJudTHXSXd+d5yNAKA0rZvNZ/hCe08h+o4t1/CRzwVA9noF7vw8tOg1PjT
QcQTz6bNau2MoeYa59Vfd1NyK7lCD65LnhVSoEo/1LLt/o2A/8od/We41sfBgn6cSDEg9b/aSMpV
1Bum7u2FXkL+4tX0EOpHy0UAn94P7drdZstQvVRy/P2v8cr/xy92keoT8YJJL4RF/c8I+Sjbxcly
ab7oMpc7MQg7Xgi7ov40CxtaMOkgcFe32lljvr3/61/9F0ks4lQgZYLjoTuQBv8XZbgtVVfiWBGv
oTNkH39w6nopjF3rNsshnKme+9e/77/8qRHmIIe8o4hfiGvmL6pYQi7spcnn7pWtiBuZcyfpV7v/
XpW++SNYx+7vD59lXbzjn9/8Pzzbv7XBk8Z1fZ///zzb/+oatre/sGx//6b/w7JZf2PDdkOiHK4m
pyth9g+WDQc6wvKIqBUiH/iX/3DBQ6VBokasnI7D9PEnwv0/XPCu+Tcb7Qja6NBxSZzx/1su+L9w
wlzDmAsih0xpOCYskH+5fRpHUrJsrNGzs6mK8tjyy5fLv2s0ISLjL8cDsLBN+j1uAygdrl3+0n9m
uvGY9mY2TtbzJKLXrJxkyvEtUl1VrJcVa3nlgXabGer62rP0YfGXV2m37iE39RiPsrsYKuoANvWT
vQ0NbizlWadAsFeIaeNrnbJ8QbyGjWwLr7LxTv3OuEFfXJMq6clspoMOfYoye8psWcRwkgz1YUCL
YGfZj22yC4i0ukysbkAAHm6JsEy6Whf+v2rlm+F4TVy1U31AoIPs0xXLo8zRNjD4X+0fgY77EFGM
jM5rYLz5nTGn89JVexOzclrPXvMqPYSdTu9PR1X5N3mgDhGijVQI88NqjcMIkBuvs0+VLjtqMolq
P0xXEe5VfmdOeEpx5nxF+bacALBfRdQ/4xm0boqAKj6roAOaMET3MQvVjJw3lL+XYs7i3NrMZ+iw
Ns4Ro9vZubF1FTf9DH8Q1cMRtSKiIaeibWzLQZkWl208ix66yHhGWQrQFNhfjtZIFqUACK1gO+j7
/r2Qe8KmyY/JanUbZvYtBU5olab+WuUNtDNUJpCpEV2uAa3xIqy0rewqEYZ3lK35VdgbtpMsnJi4
MqzGQNHpJACNGqNnMV302yRGFasGOWbRUhfcr1yUiyVlvK4z73ugaR3pSqo6Nf2nTzporJNo6JiN
pg8eASKuKlkDRjZqPyOuqA6lHxCuaKuyTzwDIVXaI5tGd0g9aGB8irXe+9NKt3AwP42MzQ9DEdyH
xcqLp1BvRADnlN0Ncp8IZY+oD0v+yrXxos2fm7eKvT0b1otqJGNhE2AgRvgzIk5sW0TZJUkcgWar
i23ZWndBnrc7vMIqNiWYW1SU8BTreR6gwdpNPTXuBqHSVZ9Dw/t/FVnD4qqrzyHadUEQHu3cpMg6
yOFwiHAdBLZp0Yp6N9iFu9u8JhhTWuym53rNx3Ro3YnarpZVKl9sAEIa4SrCywEeI/Mxc5zxl6Ji
oLScr8118FnJYJ/N9ru/tFaKWpiK1YHSZmJv3gwyw1MZ5X4617QwMoJCbiSg9HkacOmX9Rku7172
dJXy7IMcV5XNnXvdMLLxxzoHZ0x100X61vLQVIx4+dpegkbry9gvd6CQP0fNntaK9iX3EMP2ExeM
MaLlybzyqzOKzznQijGcK5i6Qhi3a0E78O0SD3Bt44hdEG/nlmPHdn8XjvHeAmrNzMXpVsBLdm7I
LrXkCeZzm5NniOLe9i8KFhsDBccCeCUKRWvZj7X5HXowzHIzUcLnmmvq78Y2I0mGh2G27wsgCQPF
e+lG19JM6LzoiupSIgj4NczT/WS5z6KyzyX41nmgixAJ9NsWdZ/QNR9LRNt7E2aKG7d5mtuCEd+j
f7SN5JfTLL9VPvzG/ZO4gxfAX5XyzHOfIVEZ8tbVkO9t+1lk6kdZPFsL+2JvdBwtdnYbXp2JmTIu
WlgnN6v3pglvaWV90vcNqxO5a3FHdagzRAqwDBQHXbqfRB43svTYWF1p/Qr8hcWY283NQdz1PVsC
Vd09d7aoUN9VlXsSM44K3X5ZG3FBwCg3W77OF3L3x8PgFjbUjjbiZjPc2Jmw6LRA0c7cLFe5cOpL
97l2GMj/XOgyVOJYZOtuE95JKsx8Uz9UFJi2L52fz3tLumzc0RLt+oofMAlKYr1mSQMB9IxWvtlV
uoDgXTubxklrTXNGbISuppkMtjuco4ag5qrt2sR2KNtuKDVDXCvadMk37gm75ywZwTvSQbJjexSt
t72iZX0nc+r1OPplMvpNkWjCFxIp6y8fiwz3BBj04vk7A+HgZZVdMlugbGWYL6j11HPn93u2DIrj
rwB+SBfBxImF9ztpOkLiWKDAzNtqULdisG8UHCNvSzXHDWa2iixDtNg8jIlnGHf9PAVxUND46cii
vpVLb17srYzyhKe2ynfe7HD9mnMUffB+Lfs8grDi5BlPXm0rjkgVHEe0iLvKID6mzhBqkJcdHIVs
m93qQeEUqF2SKsrOlbA2MC+x7AKv+Db0ipaLKP9qRBWXzeLcRoadZk11YUX+HCPFW+S8VO1W4TtB
SNJ24murkXq2mqRFhlEYxsEHlV+hpduMy9c2ov1KWSXzOWLnTQ0WtFJwM/YlHYPI+I4zdrcdaNaL
Qnt3KEP/buJ2PPArIF/br8V1brOo4VivAzeR/KrCaTEkgrgn0o1eg0gSnjsTy+CJMI+VsJo0nMkG
9ge63t3aRg6JqqINHUSHnsMDSLYnHJMGTysefr3kmLXtjaeCiqA/QzpsjAwRdDVkjCbKPiAMeIZY
/hiAdrmA5n2Ql9ahg/zYjS7sfy+c76V9ZKPPDtIwsDF7S5EWPu40qXERuBkGNItjqh/VzsPOc+rt
eTmVK1gAhrXyxkA4/6t2JuvOFJPK9rUJu9PYwZ2FauJIV3R4yw3RfG2Twz5XZ8dpYxEA3lKxt9RU
TWNQ2wWUPVOyq8yd3YePpUOU95BbU9wQl3dvuCCcVT+oXTeaew8vWRyMqOX7ILzRdUi17jwDoa6a
5uF8pGzABPgIRjTs9U09MsF0trKpl+27h+Uq0pgN5MGzzvfE++9GXXs8qKB5ogXsYl1PvApmEHgO
eMvqaBcbBy/uplQ5RngMZK32Re9+q0VI1EEfoMzXxReRTF8cC1a6WHYaWS9zWXzJbPQPkgCIw1zz
1kkBzn0dT1av3w3dFnEj+9/Hyr7TSxnFmyvvPezyuyFAyLX4+g0DWx2XxkiJNxn9hePvQFsaxhE4
ea3ku7NwX/QFV/okiFururlNGjn8MHPxw5xOjF0ikUODv0abQxKs4j5zrkT/BInWeEwlHUjt6c/k
nOv6s87AtzJnwsfX50U/ps2gIXi9guQOBqHsR0dbF9PQZDKoXLH0nDqmJcsqnmmSIRSZLWSl+d72
05sQdPcqP/suCGLYB9AUXLfl2pLrETg3rJ8dybdOcMxH3Zx0PvFIrJfo3g38KSkFX0LIW3ceNec3
9eMdBb/lJ12rn13BuXmdZg86r1HgbI6ImxL2gbJZDbJtvhkyQn8B62BmzB5Zv1gv3haV3F2GzQvF
bVoP2UKgNPNIFxh8CPnsHXIAodAUJtGhZrlHicV4MmS/Cg1230K1E9XDf3J0PYfNR9IyX4c6D+Qq
no3rvxKCHmc21v7Fnn95wUKZxp+xL78yFoO3kLcgkXLZnd0gjAGrysaAxPQl0juvlE/l+Kud+7sF
b+yzSTPejlG1gdl0MaQEeBPUFuFo6KtjURcfsxg+ZFVcrG7Su9XInwzVB8kya0RisrlDLrvGqLRR
CpVVkOJa/3S1/RG4UbUbN+2nwNJcRAJX5VagVrCMnnZu1wHGg5GOi6Aje20Ii10Q6GwX+PmKHkMM
KVPX1V7g0+yNNCOZVBU+NO2U7a3OgGObgzwB6XAAkLS4hUwgMXeIylNPZe/rQnSFM9UOzVAhtqBo
/B6QHhWPYX5rT+Frva1tHBEHsQug3FOm8PHRUc5xtYyn0ms5qGSdX5wi+B7m/s81awJIq83bVyOW
G2jXBiwpaGDplkvgym43DHOWNJgpknnWH2BgAkdn/zPo7M91GkYCPLcziOyEn8t4hEl8G4o1Oqz9
XDL1uQ9L3/4YmJnpV+AtA9JP21Hl2FWoMO8pAkqxNF44Ust0NoufAuMpETai/d453faY2arflSM0
Ex08b76SDtdU/S13iu9zuJWHSER3mzN91EO3JFnUlk/EM8L3+L/gSClAF4DX6NzSgtqzN6b2GRjZ
9XFhobXODK9IV6tG6p1xInoCOxfPl/W+aUJrX2f63AUjTpqK/1hA4zjyDLIeGm6U62jUrdtbXaA5
jcSn7ZPiBkkG6Mc8Sq9WFv8hxm2+ze5byaOLcQ8J0ZOxMb964/Xyb6TB6VNiZghNbjlUp0cUKNjK
y+AOSch5wNgVdfV7O1fLvt668YFiBpFSB80WY1jhbc7wm1aFNz5Ntrkx1+rU5YLbT1V+0lwNsVNF
J0cz5FY5ab71FF02Y913lXrK5wmmgAaIcVKvHdo1xieTt5wMxjAS99NcvwLCn0TgffPN7XUYOlDh
1TrMRoiRES49yfl87pnvTvQznlh92LBb57BQEr3rHe0mqmpf2jU8RKV5ykDPE00d7jov91M5TY/F
auhY2JgpC22Mfw8H+B+k6t8gVdeWFcJV/yVUtZ+reWQw/vxntOof3/gPuMp0iQZHww/I9Be46uqT
M0kKu+JO/yQKd4K/EU7jkJxkUzbJbmL9X1G44//tGp9G3h8/jeJiO/zviMI5GP6KJAHMRy5BXYRf
0P/612zUxhz7IVM6eBJGcAnKikGlL5YnM8+5tfnte09J/7tZl15qmTOK0rDTj2rUr1GdPxN2ZL60
DjvlOLFvNxHDWDWviSgzlYDlyJ0z+gDIfnAOcp+N1C2esIF7cWe6WAw71JyB90rchb7vSrw5ScbC
fOMamXPvhtJ+4NadzhaMIWlRUVIhpmAX4cmLbiICgmi2vUb1cCxlCFVhhDeAQl3cd3iel+sTEPER
KlYXHZ4u1T3Y7i5kyhCT8Si3ClFqZxyL6Bo0UJnnq0lrDb/hWTyDQLyHHPBkw7CpYfiqPVxIRHkf
8LefjQ6RNpoXTvg4EsNtNfnplYxSs3nXd/Z+9bOjMvMb5MUP4Zw9DpvxWNfqoWZ/DJ38pm7EJRcZ
NrMKvVi1y0kEGebufZkskSjpPtpyXl+b6wZmShewjpIURjC/SsOSgfFPooyBNjLFdq73zVLLBMlu
izeflDdK7r+RUfAIuleyWjbj7cS0fvBaP0OFY1e7QSElrHzvsc2zl8LESfTnm3GRmenUsaqWVvZi
T/lrYHPg5FvX7Sx4+6fGX7K93dp9PJKuk8gyLBISkra9xZMizpyc1RZ3valzCCtMb8nURNF7Y1rG
kRPxrRc2LI9iLdjC5mqGxnS+iokqEybmkK02mct6vxl62xcKyK1e6x+D6rabsGk++Hj2NRr6RLeG
3A/efINQ6s2w8z5VTcXEhK6U5uf3KxhTA8DC5Ah1aL3PAdD3l7ySZG4px7Qq++qyVflwiFbX2Zve
Et1s0eSfXJJTCZMsjL3bzPZOK7HtGdIRWl6lIdZEFEkvxQODX3eca23AiNkZ7GSL6VPzcS5VGb3N
TqPT1e3twzjzidFJc1dkXKtTtaBjoLEYD7B78Ed5PaetjeeTWd5FM4pu+mMgcqIwWR2nb8htCFGN
kZBmFsbFd5D/NV1XJzgr61QE15zTavuZSyZRqL60C9ubImKY6ycef1XQBYS3OCj6jS4u1km82hk/
KrQHg2k2Wg9CZnQvCEI0h/JUZK9So50wmUBWgv3H1X8YFvIbwpbgqKe2bZ+9cfNhC7cRHnKa3+3J
1DcyxKbst+I08gxjJV2WuDDt4tCMxtVdz0VVNv0334Wez9v6yNVqHXAjeylylh7sY+HJCCcc2y26
Pz5U1tW+fQ8QGR0qF30wy8+7gXQv6docD6H9uQ0yI02AVRSnzJpsddXeRbYc49ITD0GnH0asmLvF
MPQbf0/2QyK+2KtelMmWIUVD/nPX1wVL6HWBGsv1O9jkI3wtZnCPxoZ5rdxLibwibvjVYCvZSc2Z
n5pL87vHin0oCAb0gry6Kk7sA6O9FSOBmeMwD2sQNCt/b1rkuxmLYSxr9u9QEqLpSqQxbj/erjbX
NTkD/lNUOYgdTI2gnVymlCnf3eO7J8B7+AQ4D8JwfN3c6qHzRh/wfA3i2qXQNLJnMCuiOEJruA9z
bq+wcErWVZDuIlIGDunWvIyqdEmPCMQZKN3U2Fsi56FnV72seTPvFZGp1x1WpRL493Fgt7U9kpbk
Wt9a6A9TOeDsReNqkI/Xhs9y9f3bYMjlBVDSwtmsX8smMMlQ4KuKlaBZd3xtXPeb3wI6yYh4DhM4
cAkblrKS9qAt7G9diW5CoP9Lc7jrWIrNSeuK3AHMsAQejFWVNnqJ9r2YzjLioJ/m8HnRnf3RUhV2
xmglWGRg+HkN3K29QctFKH5HbdiQ+TE8u73PHaOrdZchHikArRrOqFBl1g1+EjOGsFnfsoA8SdhO
xMrBRr4QDthEm97jsowbWgukcXAH4SWqlvk2wpBwnEcEuNrbwnhymmGn2gUlzLK9IYgH9YjAH8e6
8gmLsdPQ4n6y3VO7KKJT1wWo23Ty2yrPwSvK7Lh1w3w2BDtg40+XXBNba9d6+Q2dfNCZNyTc1saT
Y8gPQ0c6WZbsmxDbZcCFn5YUEqfV2myIvdywjHNTjDHBtgvV2q44EMgMKz7Lu8xw5DnPsrOJYwNx
Goh3v+B6Noe2vrQEbO1b1XhfSMzfNukR7LO0N7XJLt+6CmZ3MmwEKihZBzkaDx3KgEXOP0JPA69k
0jli8iLAAWG6IQc2CxRmhzCsRxZX6caBOUiWNG86uavYbjfDau/GIuLp22Tq6h2u3VM41TqZbUQS
cdeIt7bJ9q4rMQmN8llClkF9WETASZI3AuOkGDWQ1vPEXaJh14bKYcFa92ygxDq3JvOBlV0bIrmp
Q91O3wXWzk+PJp7LZGQDnFu/vDhEM+xrYniYNEYbY8sYHeuhfR7L+n+zd2bLkRtZtv0iyByTA3gN
xDyQweCcLzCSIjHPM77+LqSqbispFtO6+7UfSlamNGVEYHD3c87ea3fbKCweqq56yrTxwWx/BBY9
eoPG6hQAlamkfyiMiddF4LJocw/SV6k0+1oLix955ERbdQiqReYnP0arv2VMde94006rC9iqXfjm
d90uidULK7WyzhCLrpym89ds2xYKK0VzlQAKcDpm+dYmYO3aTKabrKbPXIhKHLSKBtmUYwue2jnI
uA/au9garU0TjleGUP1lXZL/NOZdvfW0CEW9CTJM8cRCHYCJYW1uV1XaDTQMFeq8pL2SSv7ATCvZ
yrxBWwozJNfHdhVDSFhR/cQbZLb6VeCN9RKeK3oqmUX3hqSfjaphGxZxQdB5MS29eKJVobf0dVDC
3uWV+sE8/0RNK7Nq3CrSx8xSNqdA6feEapQLn2rktdObbBlZeb7RRd3k3HGWn8kqLXe0IrnN6yoB
sBK36OisabpBMUWDD4javmrEvEX6P4y634qB+AG9Mk7GuHPIi1v4Nj02nwnNE6iF52EITBcLW79o
lHSggQ4xuWoUQGYFOImyx0oOmHetSnXYBrnzNDmoF2WmvpYRedqTKtZOPKtUOJQI+hGZVJ+DalA2
BS2G7aS2KF9BoxiZ7qyAE9xXZvlhtNpuHNhaSuHtaK5pbp/H+E6mCsVXlNxzUtqMuuyOhWN+cAIP
V15lceCUYlMhqdsGjsfpD53oBkxkcEg0ixshFX0XCEn6bTMOlIAFYFYAM9UyRJNKJ00E6xDxoCvH
qF3bSU6TrzWsJdbMypWxtq0SeS99ymkvb59/zuD/rwz8TRnoWGRtCqqv/yxY2PUvDRqbv2IA/mL9
/+u/+XcBqP0BcVADi/ZTkfAvrQKyA8yYeBOFAev3J+j331oF8Qf1ILg2BAkaad8aw/1/E/vtP0D1
O7ODcy4K+ZP/DrB/LjB/ERnp819B+UliKRZVZBO/qgjQaWWoF5PmFntesVSEaPEnRhnLcUJnRRXJ
n2lrYHNjqM6hM9xNNWjAlNipw9SzKncKsjUvEW9qnQePiZJlNFaBpia53m2LDqofdqloG2T9EbKh
CnZAYnctkShUmQy3kTYpbgL0ZBPhirx1yrhnq9HalYjqG+qFexZrkS/VvhuXoPvKe19x3pK6V92x
MlckVIZoQVtnY7Vlf4UnTzth9jFf2RLUTTep/q0vrPiWAwwHa6EVb73dckakR1kuIqGYt5oFWB5N
3JhtKnWqdgn+5w9q3wIxOt3PCoa1G43GSOGIPa9Th/ad/JvCHRANPYlSC2+q1Knv/GbQLrFHQ87Q
OmxvzWD317npVOtxzAXnnAqqHEfggwxVjTGBSdOrV5t4ycwZ7BYIoWAR1YIL3vKFNlAHY0oFQRy6
wNKwN7WKMU+RiWWdg9oarGi6SU1TPap2wOxd73MKLEowZcwLZvOzx1PL4302dt5zJqv+2tdLCFv9
xGbR5RG0JI1qgl3fwNUdOGn+YjtKcMOW47ie0JRtOgSCxph3h3sXXgrd7NeBhKlV1BQRjBnV2QPE
nG4403vPZRN0kxv/VUZSNCFtYDpMJOfRD8OEg9kU8uXLgi6nmmmXCYk2ozGWORhdnHmLLttYPupF
i9JkrRtpvRwxCF2ltmLjBEfB/ASkBRZ+29V3CT6qP+GDMO5LjP56iIOPQWHehh2nv65MPThjggXo
RI/+OKYG48N8DF3ppacgFMeQdCHXVMt9FMLUzmaS1cwocoeY/kFeossX4ciRQ6WxnfOQLJKEcBP/
EHR2tCYVj2cE7h01CL1LUdMpNtsWY4HAFFcLRnaNZWEulZlLj25ZAgHYiTTSVlH3JDkic8bVo9cw
YJ+z0mDXOcwKEA7iws/rjRcNxnORTOlSy1EYGkr5KnNpXPmTqb9J2zrnQUyPEGkn2idgPYaTb8om
X2WadZayS699K3/wYm1vjkm8zBjHL6oKiQpD0SuPIcDK7A1t5Sk0Eo0J5UqeXnuj+lQ1HRJvniuZ
AkyLEk7tvlWpqzywxKLlXLGoWoFXKyruGvgtSTxZ60iNxvPoKM8ARoLFbIeBEzbEwx1WKgahsYB1
xgyFqYce/+Dld9uq23dGcYObqj4mQ1PthtzBDF/kHIOj2jzLgUpsMop2hxI2WrIvGicIgNACQQm5
RgFerZDv2M8YHLB3WtoTcMJlIoA0ZVp05UOsIj12Fq9UBpp0EoV9D9d+ZKavmc38OuAN6KZ0lisE
9ZJ2HIVeMY/NzfStCQokS3p9aqYW6qvBZVD7BIaTx4iA+I6Sfk3WMRAR/q7kx4x1jKoDca2nhB9R
FNIxkXVzW0bT0feFf+jHpFiKWE4kGFgQrxnBbbtgIn84xqYw4BPcRR4DQD1t7X2aFOPGC+SIRXZ4
Tr3Rd806u7Gt4bkkqWBVV6hZWoyH6H0z4+IwBWWYH8D2wbfrL0qO3tDF4zsTVJmJ0sUuDmZNuRDh
v38LLKW6MzPerFx/tka512Sb3BZzqW2hh6QvbdBdol1iOdqNJdVsj6apWKLMwaYb927X+w+Qw7a2
g7DV9p2nxmb2MuDBWZS1/EingYl/1P1ZaxEImiQ8Br25cDztkJlZcqTuxM7aBgyCYctu6moAZlPT
knK1qtIuHY97nvrM0aUVYgh2aOrxxhwBpy9R2dvAH2GD9nAUEQdcBbJ+suve2xoQqTDGNY6bSR7O
ApKpPnqYVoq0BQ7mmcdC5x8JlWm2BlYOeK7PHbfhJaURMvFX8wqaTDixRaIG82s1WiaRQV+DQvN6
wCl5DEyTvyuIsbzRBdGXITg517d1BbBTp88K6AQtEPp86QA7UqM6f+wbYEl1ZQTrmpUEDpA4Ef0+
e9jV84RiYA8LK37VcRfdWeRdSyAIjbHtAO/f0Qi1043hhJey7Q+qWTNgNJpXawjjnW1gLRG59P70
a4VHQxXt8MEshcJjKlr4VYF+HxtpseIrmlQYCnSk2k7rVcsSf610eZ9jcQmHiw5+7Vlt8LUUnD0T
JNFbPxWs65ZjMIHhmPzC9Wq3nISbVW621bRO7F5gKJoYLHlZpB180+nWEEGzdV03DjrZ0byPPC3c
N9NIeoc/Iy3HdoA2LftnP46tQx6Yj6VFk6glqYpE7ADjOtAByGCxTe4Htd9SRR/5aliN9hA07bgu
gJFBblOL4i5Axzku+W/ADMbgiXTaT4j3dyAFMNjCUbougjS9KBjxDtk8tC/MrEY2o6Nx6AyAd0sn
n8ZjbuN6Xig6zk6R76yh2iLEWTszfnvEGg+tzEuXel+pZ+C49A8RNe8SrxDLtCzrzSBD7KIps7+2
ltcFqo/DNCWcxy1WXvyPzK/HYfLnYhOwHdW9S8TYSWAk30xk7ywtj8/NcueFWn5TB+CXpKXcRnKg
+dITN5gEk5ivmok9hzTUYY+4EqEhxTwTLQbCNl1sO+fVkSb6pwp8O0qxZyuZgm3GvrBpKOnWKO47
lAm+OKAvDI56WFVHzfIzqsKakdCoKRZovHEd9OMyqywWgzzxtwRS0iGMAKwgdYFwbFl4fCNQQnqB
aUHwrCwQXjhwzPLuT4SezbKhC7AxJ3BcMbqS23xoZlBoPwRgq6oM5UUXrLvOgSDC4nfBevUz1Sba
iwQwQpTCfuqtIZsXFbanWL6HAIxXZVUUu9i02m0NgeWUpEZ67jgwLZ3Od1Z/O5B/weD44pwLr8s2
mGvqqm5/1rR7WPHYxkyVpZpsHcHuPhGct5BtW+0gytl/caH+r1j6bbE0O7tQPP/nYmkbVvk/RmaO
9a//7l8Fk67/YRB7Tc45cm1Jat9/CbwppfgjVYM9qs4pO/9f4K2bfwhi5HFE4psAhi+IBft30WT8
Mdc4WBqwFlg/i7D/RtWkfwLpgPSYfyQ6c5TXJDmITwrvGF7G2NsaR5dUPnW6/+GpzrQIPXmVdP2b
n8mIedIzHT/G7M5jWW3zpLq3RPGCTGKHVuOuA5MqOo4REZBqPaJRK4u73Jzwmfj+qp8GojD0YyGd
NQiBVaRFj+z4GKGbZaqevKk/M7H/TbiXSkX790rwrx81p3gIbOEWVemvlaAXR5MaRIk8h4rgTAbe
lTPvKenJw/H7F8yKl6EZ6LQ5L6rGFtkNN397Cn7/hv71+RS2hjA0surUT58/aTIlK8Yxz1rdbHyK
pWZIP/IkfElFd/f9R33C8fz8KMuYfyi3kFTcT/dPaSmuyfcxztKu1nX44QVmsFCqZtumkLW16OP7
jzPnv+9vTp5/fR6OBJWWvmV+DsHxBryyoyyMcxVn/tUQ9M0yoQnu2yUSDi3fCCc8tFb8ATvpQKP8
qVLq9TAHVULH/EiMFGkqLWEoszAZtbcxiN4Rgp7agT6640MFAAvcRi9q01/MIH0ZtfFczsq7xtCJ
T6mthZEqQJybM+bSi9VYrlDbo+8F4X2nG6+UrBO+4PjkcXZae0193ZjjQRuylYboO8fLGtEv9nT1
0YmMJwOAE4TSpsCNG/2FnvuPiSXap0X653ViQo7tCBWJZLn+9RHEkpQS0JoYZ8w6d32Lv9sqMAwi
iOny8UaLx2fT7O4sr2fDBpcy6MxtRLA1s/7KYQBY5uaGbsYR8T9k6OLJAndptOZDUYwHf3A2aVaS
ATfuAEZhAnj4/iZ/+f6wuhC/SOqKpn9Ox7NyxfOwd5rn0ho3Wj3u5iaAWdhPPXo8JWzuEehtZOb/
GdrRtd0rl+8/X/vioZ4JU6wowM1MfsOvFy9JoVpAijTOiIg4V8SSvRkf7dKPITphEqic9tKhefRs
7SkQvkSl6C254Ou20W9N4GVgsbZaFl+mOD0HXXvntfFukhrni7K+jB2GBTCvQtcObQ/BTdMDV5PK
1fe/4pOpZX4CpECJgEdnvpCfV9YAbFFeo3c55za0afS0dYW92Rq31QSZZCC9veg2338kIod/vp5S
GPDg5qeOW/jpynU1ZIIOafBZKn3lxiGlcI381mv6B7smvyPVfmC3v3fA0wmHpg6qxmxVyuSlMcaz
5odvdrCbwugm8X8UkbEv8drnAOKaRrRug4B2VC61dI4qdbFW3/a5uW4yfBFqeJqwQRih82iqwXGs
jLNf4SUQ04Na3ZhF8Armd9OJ8GbsnddRz4etaj74iFZcqAh7rO3bvmzWSgj/SBvXlixdrzZgXdAf
GXmnzTJaNkZ2GTDCp4mqularvEH0Q5IXnrWx3nZTv9X6PlhmKFDciUpJQ1gEwm4LVvTBqMU+Modd
Q9BZpmvkb5j5e41R2WmrZdlulfqDHoZY6BNQLGW4R9+yRaTIGNhm4ORQFASbVGNkFPn02HovfJxJ
ukQ9KczIjNs+ZYLT+tEW3vC1HxvbKNdWQVwvS/tp6nAI+MY8GYZFz4DykJiIvvriWm01oMkK5TSA
fB/yTknRKw3zqpHDIbWYuKpDgzC3CV+caTyUrTjTwn8a7XLt+Qmi2aJ6jXRzn4/los4x//Z3pUM3
rShvU6UEOKRtNM1ylUZHCSKuA691p4wqf4wOujlsooKlJYnjN8bo6EwxYpMVcoIlBaOYUAvFO2jx
D9l7Zw7JOckYGQiKH21GjxQCz8EH7Z3L7BCm2Qnk314M2Xoa+EG5jgMEb8oCLs8Desg15tcDtKtn
xQIUZDj9Wq18Z5tDUQTipN4HCuZvOpTLTrd3Pg2otKnald8oYDmClwrxIsnGa1hxXDQF0AZoNsaB
mvU0VoBSOvNom1Ad0MA9VgOT/qbRllDHfMSg6bazxC5sIMrT6sqc7FQ7SOkrHnbadzstBgPI6Wfr
1dOuK4f7Qn3XC9HT5JJXStgqrp0JUPLIOz3xHJT2msiOxygvf5Mg89VaR7ealjmbBDGwn97YtKqr
QFDYIeFTGajHVwBTmDPKp6lIXgLbefp+ifgiSktw1KOnzxGSpfWngupvEEHmvg2QbWGerd6cG6PA
dzs8Ox9qS7PXDO7HWjsNkEtokSf0YjUuO7kDdJlHOfzmp/9kBX46THCEZWkE8gbZ8HNUYdqPxCE0
qTwHEeeIMunu6j495XNUjel1l0qlV245HB6cKvgodIbnKnkQbJSgySkowRrh6N/k+NI2mhzO31+p
r26MNU85+J80Lf2TKbHIEp5+wZejx4cBiawJDNZaQGuidE5dZcnF/+7z5hPF327MWJtKKkWEZMWh
w11jMvBaCc9jemwyJJ+V+M0RZf7+/7j49jyWsQwqjc+b7Jg6qSPy3jo7zkhKSHhE3vOkBupvPmae
uvzzY3TqHu60RLn+68/Kkf0PXqxbZ6sd6lUWNOtoqrijZp5uYh3TpZ6LMzG5nBAn4zdb8Je30CEo
iOoGp6zz6Rw+dD1ofgAY55qPxqV24Li6A80fLMpsOvtO+/b9Lfzqt9pU5I6JcVb8I7psCrJ4aqFb
nYNi2MgOXZOO98pS1HNcQ+/Iyie/KHfUir/Z938WFJ8vMnpH0tn40NkY/OtFDrM68fAY2WfYoU+a
UV9Uw37SAmOb+sYTkYBXhB0j/SLypBtYP+X8TlX0bZff/36pf3Gz+flMAoWcXSefbnZp+WORtNxs
leIOKd5diF7GxxRh4nusRPKamPG0CMp02MC3b5YdEkxCrI0r3ZweDGc8KIOCaauN9qEKzWM2tyg1
Xi5p2tPtpGJ7wm80kok0PUBKkuBr6b6GerzvQSUtQQJfkgLvZOAnp9RITkUtDkkWTQv8WcqyHQos
fq2K8lIhI1gj1aLolH3aCTwwRrWGKHqYgvEw9sExmbGj9Cc7w75DNbDuKURQSB9Cwzx6Ru/aza0X
4aQrs9csDa8xV63qcHzCobLvdCU8lR6ZkKRNvHhj+pvT8ayW/ccbNdf+Ds5sRrGfV80CrQMtPJUd
o6apbnWycEfHA7iSwjytUMtoGqeUriTLR8UqR0IWHgqj7bt1XkcvaQx7VUujF0WLX/SJM6hhgMTy
Sy5On3IVGVE95KmUC14c4H0IN6XCALEM/ZIADhTr/TB1GzOlzizHej2lseJqCuL275+lL98l1gxA
0qY2z3U/PdLmGA1N6Miz1tty0ficU6tKDVZYY/aZEwjY4Vxa5hfjyi/j/fcf/lUFxBb5X58+64z/
thjXedRBbjbkGYLH1ppyAmqS8ICifp1VyckDibyQPcEm5nCSXrBJ/ifJnoJ6nmQ/3iTqx889BEfq
dmf4mjyncLZc5raGL27JQbhMRbg0h+4pb8cXhm4HmKW/OyPM6+Ln5cTRVdJuKfIl0I5ff72KkjGY
ysI6h+q4YQvE+4O7TjfwT8h6QxDgXazq1zV853FA9tZMJ6WOHr+/BV8lp1OB4me0Td2mQfZpLZks
aKOlGllnHIPnQsUX/XO18CiH3YD3TYfewRhk+jH2CWOkRj/boV2eh85/m1UoiygismPwP+ykh4nc
Iflp1v1AExwtKalVPmdrP2NO7U/EpTqVlbtGBuiaX8hZZ8DTAvmZgU5n/ObqfrEpAQe1bQFBeQ4R
/bQpKRy5nDFpjDM+2Ive+0vph25NbLCEETt7Cn/zIqlftGwszSEjlMwJ/vF5UWZLsBQOdLRs0pp3
GY0cHNOG0Y96bormGIvox9RBaQxrNuOw/s0erH6xJ2A9QN2P0czmRn76vV6BsqjANHA22k7bDA4K
R8O94wK/iQiicoKR087NwjVsXMxZGxKllc9uLp316/tHyvmqe0VSJ98BqSF71OeXKqf9p7aOYpw9
xoqmrz7Mdcz8RktghAYHESRPOoku2QmiwMsUsldmxO64Fbq5yNamVWWUZ2NKXC3HcUnCfKe8SxFe
leW0sUtrNz9naBK3cPswBCvtppK8POjMLi2WO+z8znvcNu89pPIcyzs85KtaMdaTt9LC2QxpKu7o
GQSd8oaZ1lLroq1t0yvzM5VEl+bH7GFNLLbBvsM6Fc2F+XAIcDjDniZW6A5hNPQt6JGOW6HOv07j
+JROzY7+CFFilQQi3DFmai6lQsEJNe6JUvngKe+2lmwS+6JRJUl0Aq0AoWgn2A5LkPJVeU8E8UPa
XJDxvaeFtuCP3Gy0/mSGt4/y5h1W5n2rk2o34ae1AFB2Xo4H8yEgWSzrmiuvHi9t4F0FFRK0qiCi
BucBg7JutM+VjA6TEHuVfxf6HokvXrcYS53ZbTKidelvykCuysKBxjqVu4RybFEHyY2SF5smDt7N
usMA4RSuqiLJKzMun2WlbjPPHCkPcP9V0UdUUDuCSV3RSdhD+FgKgEeLIIVtEcc0LpzpscKgvUiC
5nrIGUG1M7Wtr9DeOtdBJB5o5Kx6ZtycXV6gIEzDmCNmnjZZk64zE3pBJA8dQstF5YQvXoZ5wfIF
QNDUhfgJk3J605r4JfKxOSrTMg1oDBsBysXBIvwwxtih+sM286y3qmDL1v1435C/xSr8rIt0WbTT
Uk1LUhjNK9WO96oYTmGMabGyCb3UeF3qFkcLF70OkDDqtynAt4UyNPfeGGzl1Kx5QSdUA+ND7wSH
EXWRF6R7hyZq0qlvNoIqzljhn/Fo/RCRsjbppardct5u1ExeIV1ickz0ax3tkTi9IWs/ZEko1raR
bEQ0XDmDd55fibmTRI/zr5NbEZAY4PSYAdJyKzTrRnXa2yHuA1dExVofOKQ0ubMWaXmdmIwHNAyF
ZrXluzyV2A3UxrUyE2J8njzAYdbIcVoEdrxtaDVwsF+rXbz3JnE2Onmqc3ggmf0y9O22Ar3nZeG1
FR5LDpKxQIzaDfRPqhixq94vBhsfgyaBaSjTwS67u6JHeCM93LBS8kONSIeDzuQAoghxi3YH9h1Q
LMwo2AMyxfM3AqtZ/uynwXLCl5mdjIKaRtPjD1OfDtrYbwI7KN3C5v6bUTYi0Qk/GsFJ1okC5dYf
LX2jJGO58+kiuvQmsAIDBn4UUkM0HhmpflQgAC46wVcVVm0uzTC/BhS0VzI2PCnOPfmc09B0tMzJ
lBVG92pUpKYpnFstxe83sRV7CzkSxNm21xYGFDrz4kekOTjzquvc4t4lxUPjJOA0xLFqsgPuhA1d
k4M+6iQ+WfhP4VpixlaBXbQ1n6xpJ87RBy83Tnlr7FW73uVSu1EL62M2y3QSd0iuZosYIzqmSqCK
iMo6DXKBaWhvjIHxLhvq44BuTDHCm6Rh9kOQMxaSif5SuUYEj043M26R710nRbWl4Ka1Y6vJSlX9
Uxg6EG7EauqyE/BdRgFZex2DDVjxOa9FM73hkoVXoNz5kKMXxqBafJ+JF9ACeuY4w7aSFS59HXBP
da2Z/TnEJxNl9bssxq0h6j8ju34xcNK5nYOJI8BcVSeNGwiPhh7+E6tvjEXrOfTTxhY0AGGJdecF
D0SLqDss6MAuG+dqGELlpoDtv4D3dMeRJAMBKBGYUB0ufMKVt2LC3czMAmZCPGwxYc1htPKSFz4U
AL/I3dTHOmkdiuhntiVCYMJIT30cP1NjOwer645mWeBSkWVxQ4vVWSsQLVm3yf4q5hQwuvPFdRpS
W4dzRpg9p4WFCOi5OzzAEpluLHTUBORogbcEIVgxqb6aSoYvFXTTIiCNLCeWDLnbg2aQUxbNiWUj
0WXdnGE2AQFELUWSqUHAWeOUF9jsx7IgLqjOm2SPF+BmLPubrEd33UizZYCPu5bgNOT33o0gSq2a
M9WiOV2NMLCjMuetMaSEoUoC2yTnMLbYwL3RUGejNBoR1/smrWCvd5403CcHvPNkus3pbvWc80bC
W+9OPS1FZ06Bg19IHtycDGdpZMQBfs1cURNFlbcyZa+p6TLW8Y+w4qYOuPkXKJrEfhghK7qKMRGH
W+mkzgIh3zagPV0Fft0ODWmFM0zWbAe1f1FrICZekYsfYFi9te4L7WI2HERtTInrzJPxfd1YGJbh
YewlT9wiGR1EBFHsuZZnWC4rlrKcWGF26JuDJdNC9ZB1eHmcnhKrahxMgkG8z5NIY9nD6zYKBmLl
zKVHE0QRrfUm7rvyxZ4N771JQJ6p+4jD63Qeq0Krt7xbRh66G6Vy3OhDV+87IMvHzHbaLfRD8eob
tVzrSgd7oADOWXXpbW/xFype6cI4UMCCR5ybSQ1lC+n7Ved7S5x8YKlqGraGEl5VXlWvaGbjj/9J
RUQ2vuicGfYc+h3qCCMhbqW4GvrCc+kjTg9daFS7OJ6mtbTY9HK7zbaMDfuVL/RDpQKDRRz+ygGs
3I0ewtMeyRL/p2f9swcQq2X8kLPIz+avY2ME992EdipR4r2vtSUofP3Y+va7IpJmjZiD0Etj7E+2
ZF9G9ae53eTEJ5pecIv9mq0mR3CO9at4Ad7xTkMH4hKUpbUele1CFPlj01MfDzb188DivyxEfB/3
9d0cfCnq+M3QwtJ10qG/aCVamb6q5CaHNrgAUp3AhxFbwcB37sMuB0ZSblg0pAGWoYrDLCI3c44l
SUooJ4hmFoEyvvfejLfQM+tHVIyOq6Kfd0ur6g+1NHYIG/f2jGYuRH6p0HdGi2qSNodBn7FIP1bV
ptRHc0n4Y7rBMQnymf744HT21oS/BNwfLX1aTxvdsUg5ThpvScDCGuOY6gIiQPmjOOG9FQxoJdWG
1CBiTa0QskBBtFkOXvNGjezHGE/SMjQb+N5O+W55BKgECl2BEh4B70xqguQK3q2mLVadmjxZSXNp
m4rsVQEcwi7Hm9ZuKwIbqmrZdybLq515y8FMSJKz9eBQMu5ZdLWxBl/G4VupVVq7HBIz0gcHL9vk
HkwTaZf7RKc1T8MRIWMXozzwPXFiPv5CeObaqcbqasJftBp89pE0GGu3bMpnR+nuxKRPxz5Iti1n
iX4QS16Yxp1C5oBZDr44fSud+KO0lb2wnlDSAp4RySnXKp6NSYMB4xcny1aOXZqw3ik9+IjkkpJS
Hfr9iUj6N5GPG1MA1dcD7W3elJPkSKTaqglBtudjf+w5gU6d6uKcKee14GoeBDYU0wahoIuBmGeR
JKcqEggB1chEXh1coerJ4xG4NqygucgQgALWzDUO4NQAbNHzQmf3Ugq+pebHLyKnjeaI5kdW16j3
RjUni7t6NCEou02XSAYs/r7phn1KTIU95doisorCxQY1LsyuvldDeoOxNPCUTM+YZcufrTi0lHcW
1ujZkfrBsQNal4fJtG6YF3ksSfNXb8weyCdsA8m36LjKlbbIoPLATj6YTf3cxWdoUddzaqzdrDS0
+a7ijOc2BNXtQ8sPM7nKGsR6fkpkNpx77HaC7FsACd7A9MsQ3UaVnIqUTnR7vERyUZjRnqWbnN2e
WWSpz+LBYjq3ZX7kMt1K4lYmv2Z2oA0Hdrpd4Bi3Vameq4FzsT+MZ6OC303yQrQceoZ3Sbv7qdat
yBqZjmhAbyQ3Ke5NYnlQm6nYNTmtlUtLIyMnLU9RYrzbbXIKk54zUxmvWxYlXw6LmKoGzucuiBOU
54w4FiHtyjZDVl8oO5qYJWQULqmjoNuqDxNgzjSbHlKP1B5lvLMnleXWuIxhdRNBR+8K/UqGYqWO
zNr0lymGHl7qIY0DI37WwuChseBM4Kw76d1Is7fc6imP51gJFZmDiQ8yp57lpcNh1785UXFTNBDL
9GynwrRbFM6kMwMM945nPyodMdeFucRQemUS7FmrDF/m+4t19b1ktKqHdOwJSSsWpqqdSHNZIorm
1FXwRNASpNlsMukeg6exsK7VzrtEcmSXa+WREGhs2dgJO+8tcIDGYYkKOw6Jw8bHeQjWMGHZIbY+
zAjyJLzXGqKrpGxuR7+9FhpEmqzfqHl/B/16nUXVyVZq9KbTIZgJr2I4xJp4B1q4Hpr6QhjSCujV
e8SGZWfTmiTWdWqYd0YeuT7rkCrLQzGlN4I4+cyPbohJvZ25ahwbQx4rstUORHa7dt+9GUTJ6crG
k0+qwROpR+OhpfrG7fbi+xFyRwJ3t+3cdf2+awEC4R/dOIZjuiFIpATt+VmNkaptqpais8+drh5T
kVySiXx0/ZmTvyvMG0sfj0RrIsqvdiaxaQCl621TPFrVrRGGxPU2O9poO8WalqAx96NtXg0WOcoW
giGzUc9l4HEK7E+K4Z8gfG6Jwlp//wu+aOXyAyRyRamZmrQ+dfKSPsDc51j22bPGB4NADhVsTB+K
jzgOJ9Kz5EMzAmJHxvr9537RaUN0x+jJNOn5ILT5tY1Jhnhrmkz3zjY0rmEQr7E1h8MMG71u1rib
P77/uC8Gatwm+np4mVSmTZ8GhvzlnUF555xFPr0FDacjKp4uU36j+Prqcfj7x3y6mhqyuq6mk8Sy
RaHdVtZWKXCKYLPiNF2MZwIKrpqMFuf3v077oo3IKA0Zo03vzEJl8uvVhHmEzKOh0Meg8FBbxY7E
esoAGAKVv5rnTXWe3nZs8LmZkB6Nvp/y5mzPBKq0IM9VrnNpk+3cnkQcbZWWFkQ+PXz/Jb940lCl
2TT+GCjLfzSuOdBrZjVFHoUlm6yfHIEW0VCg8TsBjmdL2XtVtOXL/ebifDUvcJgvSp4y5D7S/PSo
OYSqjQaa8HNGilgzAg/EInsTN/2mQokd+aruds343JbYlpACDf74u2/wRZsVEelM0kULiOHu02OR
IY03aSw7Z7vgsTA1++nn5DyBIuBCaKhXXVSvOT5yCO40lu6qbddxaT2pGS0DSdbCb5Yt/avnhekN
MBYWZax5n54XMidyRelth14rTZqqyGmllmD1Co5bTSo2XcdYx6tvae6hQo2gIeLAmWmuYaFvMEyD
KmtonlZGe1f+P/bOYztyY9u2//L60ICJgGncxstEGnpPFtnBYJFFAAHvzdffGZTOU4lXT3VP/zRL
pUqDBCJ27L3WXM1422TJMzv2RT2rk3hdR2Z//u8t1m49rfHI9rX10AyPSSu+dQmpFZl1+883l/jb
b6QFcXpiLq2vslINcKMnKaJrL6lf8sQ8rQP4BZERGkbdHYsRSmjTYW/QHWA9GrN6yRqwPgZOt8/S
fpfaHZuPT327OtXOUNhgoeahcJqGywQrINT+9DUZlooEOfhsfo9KKuAsncX1po0C3Co+kNKx9RH0
42tMXafhaEiYjxjSszUqb5Kg/ZEm84ddBTeUuTc4y4tf3Gd/s/oEFru+S8/GQ12r//6nwVikhgb8
Wudf66qtipZ7JK77JLvx6eSJxnp2srN/vup/N+4MQEIjnf5cWD9/lZ/ecR6KgpNpG1zLic7o4Axv
joA6IoFMWTn/pasA6xqyeDVwTW7qCKWnYmePKx6DnCixrRtzc0fF8kZPNDkZZkabzkL4eV+jMwmc
pg+1rFFPA5JpeGs1nAOvCU3bxPHJNJrfgDE+z2uQhL5HZ5Dc+WX3i+/4dw+vcMnsZaLLxOvrSBdW
jlsnUcbyIcdbBiaHJJdYcihy9LjTGwD0jLNS+9Ls/PBTD9mXfDNn9L7F2fSW592492qtcaVrgq6Z
E72N1cHJsGvJPjttI+wX3NVHOdHEN7gFh5rpmX7+Rc5Qte/M64EDM8jZfK42i2WWp9LVtbLdqP0/
f9m/XSsZLLo2EyaP7fnLWlma5PlZTWJce/H60or6sgzGk5VuwOzfj00WBqt6Dmx5kVvV3o2dXxQF
nxz8L8PNwKMJw1iZUgTA1V/v4LGZXHthE71RQbYx+9c4PbHjG4JyN2OBUHLdMIujLRhtRZLC0bvA
ZMda04UCNl+MrSWp8afDAHeTs6lqDirodjLptzOz+Bl/S7Ke2lW7xaTiEeqS6mo7iHeVRXp5TtRk
fTAQNw7wj1Co/+LZ/NsFiiEbaiVcAwh7vuwBVKnkWY2ZwdzWYOFMNnZBSzAo7y15W6zpGW6tU8wy
GjtzBK/IvpBvFzcJARm1ZXLdOLdYvEb4tRt9L+iOTo5IsLNfFHdMZZ3B8vted0RRSu9EpMT10Ro2
DAL0FoORxosFkbzp/N1ovzsAkwP3OYNjky0cRtJfTBWdv1uHPAGcyUElDO3ry+5i2EPJ8DKIrn2z
VLvKTe4n+htbN2jnvZHY+xIVX4nwKKxXSDmxaPKjiuAKV4M+IrtAfUwruhVRsqO7lNBjgHcjzL1w
jb1qcDH24mqCYTQuFiFILkM1bZfC+3mbNdBjnEzONA+sdTe46CboMmgxIoZfumwn8wAfda3jA2rP
aoNK8sPss1/srtbffX/qDMGU3kci/XV3pU3ZAmtN4hvUNXerXVwIxXyxLK6L1jkChUIEYyM4VeAY
oyp+rzJvb0zdBZm7F1O6XjWGGyZmedM61WlrJ8kv7sTP0vrrQ4aez6G+lo5J4f/Xh4xT6WwvkWEQ
j5afyyliWoBTLRZHs3Qu1wwCyOQ8uVnBgbcLp3XSDuX19w/xH+PSL41LroMX5KdVOXztX/9AOugM
+//6Pxfpwrr2BfPw+z/6F+aBWAqPM6dJWgMaEE1t+BP1YHuej1/p086kK4A/UA+O/1sA6E94luDW
/KtryfsNW5THuUGD+XA/BP8W64G756e7K3A0ScK3TFtCm5D/wwEHG9xaHbjhd3q7zGmZABfZ6IHl
T9fk+vcX/DnsWt+kX9+GQg8BihWg6ftaecSQz+yAWOo7h9Em440zZB1Hv5zPgCAe//mtvhxVP78R
hj4GrWyJEBH14/5zkcO0Dxd51d9VGYzebmAzsZX6gKns4KCMLw1Rfv/nd/zbL4flCyUKEiOkRn99
R2pKWIlo8O7qnkF5B7VbcgHBJSybZfXe//nNrC9nY/39mO3pxYCcE4Gr46/vBi9g8Ke2ae/YQpyD
YzPbnB26dWA/w3ZkWDaRv4TyoNv6VfaRjZxJPgGoUNBpbSZkRoA9mMBCMDT+54/2uVJ++ZW5Xz2P
RwbFIlaqv360tAualh2jvXOB/cUWCV81FPuNFUF/9payO8sq22LAkj4GcQbZpxchnxqV3dghIJzX
762L4KFDSeTL/EjKU8Oog5W3hAVYYoHdOD5yw9WdSej01M7v5l9Uj/Ay+Yh//QqUjnSGELRIoJyu
vvo/3T2RRwZjj67oLs8F7oe2vpuG26C86TT8ru8W99rXQDxlvjHO0tQHBvzZifDwkscA9AAZLgdP
M/Uil2TeRHP2TIfWXpBShWkGX9MrYLSfXD4AfQw3QRGA7Etc6y2wSCgGgks6q+b6saaAtAD112vm
n4YDMV4hu09pImCs2YDz3N5CKDnxnOmHTVQ9I8vQ9qczb6UEK3klZoLjxeA6JcES6QVNcuvUyhJ6
ucwWaGBv9LhJ1WMBP3yi6Qy8eTfb5XA9iAAKhxt7u2BKoCq0i0tDJH81rTqUTYplvSof/J6uaS/q
cl8KRiVJ9BYXvEoAL4kdM/FPRdQ/2D50D1dVd4Kft4kotPsW1WlNyf0pSZ3nH7ag+9aCAwYu4VoX
WaR+qEhiL1D0WRMUOpY7wUJgZx0n81RGwzllJyhrWs6TS08kj8vXeETpUq/LB31u7rApCleJkTKH
PuYQhrx20KQcUrj9SIRtVoCOE8bLSHYYOPnrMegc4g1G4OukzwDSP8xWfd4y4PuMJAgSsgwcc4AP
50z3rYw/etuh/zzSs0HvvhG5+D6ubs+9TOlvgQ1Vwp5DiRDAymsO4nNNJ1CUnJ6KA/EUzdbgw8Ec
mb4ny/IyLcttFwc3FKIGUxqPjqxVH1NzxWfjn5At9q7kenSYBFKTAOfzqqtpZHQV0V3H2g9yM7Vx
+hvEN9LH0Rnv/PZ2d+IueQHCA/F74KaXhgYs+yM9C+KpeZACulqzuTx2JatCp/XL8UhqmWcyf6LZ
tqArsB4ZWIPEScyzRrsWLI/7qM93SXSIA02S6/htmGqcydUkdJb/I4ZrAGeF37ZbmKPUAdM5M7Ne
VepeEoRrbIU5XNUmhXCr1EUG19n34NK1ikWCO4KAZRtDmSnLUEJr3zgiXp7mTOW3BN+wFCRAf8D9
91tpt6TIV6raVRVYNLo1kM/m7g6VxUPcL2eOU75aMaoUx3PDvl4uqoSnSJYna1IhdlhX77ZbWkQd
DdNys0ezO04ItyIazijnUBSUsX8DgfBVaPZ9VifVaTqMt8ilvBsxQQ0ItA4YhaC1twZxbOUE5VSt
bDfIgipYnG29b0kW3dAQUoyLBh3SSOiN4/dc4hQTZlyik5GC4UvNBRROZ52bi5Fi/0WCJiZIQIOG
sQNWv808yCNAWghkXxT3EK2OzBDHMQd6z1zjyTG8HQiQ19IsAGcm6ryJkcoQuLNAFLARkbnLW6Xq
s8KsAOGApyCueCHx2gydWZXbKG9fDNk8BmS/aNI2gebGFg10BW6P3/DzVvt8Cm3JTKk0hlv9k0d+
/lGX/L3+g/anfe6z3eASb6o/OKgERNsq8q+inuQjP+svU7s5uFX9UVbp9eia5ySdO6ctqXVM/AF7
W6QMVxNLv624Pi0xQC+A7j6AfXJeGn28z4OnEKogoi5Yh8PYzD4+l5rMjfpthT3XnztSbHuuaTVq
QdQijsuiPoLIfAT69JEWsrsWaCd2VTY/BrkdbcsBR1mtEeOeedbqO5jtNt+6giwdz2CT5KCKEsfj
U0V5Ue4yETG9qxZG0LxLJL3LSCDgbmF9z7EAjMVYbCAcftspdrVyDvqtNvDyDqxSEx+unR/bRFZn
sSMvDY+eSZe4MB88feOl2jhEV2uGWE4YF6k/Rf4xxv2HWa7frb540NIrff1VW7z2+g1SrvskqW+I
VT7G9ox/J4kaKIZUIVnEhWIILU7JEa3OUDnfol05p2NTbYqh5y1s+OlICCiK9E2uf4MkaYLziJz7
wlD7IrBRt87Mcf3kJXG6u65eHiEO+uFkI/5JUQBtPNp4ZBwj0KykepV1R5iIrjfEzAjTKnu1b2L+
WPHxMC5NaIF5CD6jEzKtftfz5dkSl7aOUCB6jBpmgtmOF5DIcsDDjOT85pyB/rLjrkQ2x6P96WEQ
qMMGK//A+vkhx6oNVT+9NtYMVEV366EpsRa5iPnXIpEXZeLw8nqJG0BNAmllJTTBv0ewYU+kgIlY
F8VzbRevIGWCne2mbP5YozvjCbzqQ8dd+HkflOOMXNIQIRxJJthc0p3dqrtkRlknvfpurVu1tyYn
HJQkedvbsPGDskxj9gmvo++onw48mbeJTevJcrndZFZ+c9RVRIA2sgDMdO7R8YfzWYgLvc94Br+k
dunSekG6lMSJto4hHbJICSCtVWaELrICZfso+oHedyCLnGSHqNczS4SbDPeXcNCjzJ6ob2Vkw3Xg
Yr+SvXEn2oAXid654bmySEEB7oMQTsv5ypjyO3TN2aat+5ee0KNN1fd6n7OOcI8eC8Cdrd3famt+
aEZldmrU+RxmUXwCWmW3wPbaljFecLXOj92UpLddCxNV7yPWAt0/dlBvEmrk83xv0OnYWzgkHn0i
CnSqwY7zqxx2sLojGi886d7oYWSh4f1Z0NIwTXf1YIn97LN82fXkbqZFHNreOCOg3D3UYwv0EZAb
K0B2sVTRMedQFmpgKZlmVbpVJM/ZRB9vll6+WyhQqb8+pLl4odE2l+RcFuFSIJEiyOcmr92ONDBi
qDvjzkNFj2GSyAOqV9aFuvgOLinbYk4hO2ktb1hmM3oBwOWstNIdLxh5i6bODWjwwjmf0Cg70wOk
bfNos6Mzu0aKM1DvI7qfoc5odN2kY2XSuvtRWNhQ/bc1w3OpCPy+mhG4hJNZmOdOW9oMvAMZJoqS
KYaBt6ruZtGQPL8WL+hYu5DgrJPeHvsbv56ushatcBnDgmqXjkK2rs+yuSWGyGRCHTHFyDzyaETX
QBkV6W2aWsdoch9mn+Wg0cQ+I3Y+onXwyb9ad5HVxDsZTZdSefGTAemv8CS6le4ZaAKIgTIv9xZc
CpjsRKm0JM46KxnFivCXxOE20dxAjPvRro7Sdzfz0otoqPMLQbTyZsmREWYY98uy4wkOihLxNmBV
4k8ANGkQDIQebyPTtD8MRTafcqz8hsmHsmrWPWcBCzZLDggqaNohj+Xa+T9iuZDUENB4igtS/zLN
nqlVcwlwjSJyNHcUNM9mHdyJqXqetWhxNdEJDGVSbY3MBt2tJvCFPLcjhPG4gpaHzyQ7TcfZPvY+
7OZoyqMwIqvqQPRPuW/b4XX22fLWoWIWPC+bEmpOZhpEMK+ERqGw5nJ/gnVmeYFv4Vlp3o5onAOr
FLNmAg3P0qyR4WoydvK64CyoUPeU0bfJMseNVxunyqamd5Zik9IiVZ217REadqq+Vp7ZAv1MvQ5q
a07AmAYAVZOdnEtLUWDEpuR5Xevl3VcUfQY4fwKjVLpZ6Kd/m7SoezQzZC9oKHcm8rUNA0J3jxr5
mZD7Brx044TdEsx3Y15ekTLOgGmK82OFN2HHXdkcjHTttjbF+1PnSowtbLTdJYNlco5Z/DLkVlNr
X41LGZ33bZw9Y69tvhNnnKybWDWIhOq+uxR5vJK+2wg/2dfo1Z4wXOUa/zeTPAYY7UpQE9xkFn9k
R3jnKkzbWZQkni2e/ZCp4TRuCprgBvMgKQo4VEN9sgyy3E1Vfp53AFmiqjzJ7PQxkgaX2669M3MM
Qrp4cpeWUu0Yj4i9kojv5tilsEQJVhOylqXFM1HXiDTa4odVLUVY2JN7ss41uGmjuUyb7iooyK2L
I+xNReDxKbxonxL8hS6KlnHqZdYGGtWyNVrCcpA7h/WQIfb2gJ5FXvsI1utsVWm+c1ov2nZGhZJD
zeKKZwWXweqkZwLN4aFvLGfvZf5dHLSPhlp3thk3D0JmfTivhXea4r67sNLRuO5s28CgQqPeX0jc
TAuktbmOB3Pxg/OrZuEk5KOnEhZvnQooUjGEDpvsWEXNWY/0BQtAdhmjzMdDHFv0swGbG75hfm/6
5NKl5NngnbQ2UpPQAwIjqC7iUxSM6KXL+kcck+xDUDauA0jqqWaqsz6Li0yH34mqEG/r5KPBHZ8h
aUEtTg1OTpCcF81pHzWxvR5ht7vjDA1d9cuj6UDtRMN9XTrqmrQHgIua/o6gAA5805hbo+Yguvji
tQQWT+c22kIJfFKaI89ApT8ozZZHAg+PB9w8tzmBVn0LAy+FRZ9kUOkBRRI75qtj2hI4Z4jiW6IZ
9rmm2Seaaw8UlFBEzbovNPW+9vGQ9XDwSYEfnqRm4392WP7Th/1lH5YFQI/F//8AqefX4jWmOfvX
Tuwf/+xfnVjQuo4bmExd6U79DN11gt8AzLiWhapH/N6j/VcnNvgN8CG2KzxXjMqwD/7Jj6ITS8OP
mGjMwnQ2EQr8G/woIXTn7i+9JxZRIFU+I/FP0I2WZPzUe0IBGNk9ISS37ookEWZ5f4HaUVwbpDLM
23nK0jOzqMSWesS8WFzH2M882YcO7A1WDXFrjd4NR4wr12J0SZoyd79gpF5LIgNMsgMcq8bF0r81
7asaiRYYZSYhFhI30EZmu0kEVXvNYe52RRi+p7MD9HFK7jvsFEAEXuMhuxz0OoDpvD1TY/Uh9RpR
6dXC1+tGpfzHgHoQAiT7dR6T2JtWya2n1xv1ufKMcXxh6tUorUzWpXH02L2ZGjP5bh7awtwRYfno
s5zVKFj3dAy6w7DG6oy8kgB9psf6l1BMrGVsbEu/zHcmFKAoHx5LvW42egV1WErjjjWVbhDqOL3O
pnrFXRyPtVfFB2aIeTi5sN7qMfB3bjFcDW53aeq1u1DSPZGNU5ALUv8wJY07n4KgJ9KKZitTF/YA
LFGEe2bkM7hRpHZ2Wcod5oWwiVe8S1hszkwjeyQp9KTQO0wcFedpTWDT6jcnlmYP1CMtl6pBBN2h
uyyGynkgMcSC+sX+JdnIcr2jSb23NXqXa/V+Bx6PrS9no3iyPjdE53NznHAfXIpohebP8HnV+3Tz
PamG7LltZwxgepclpJ4N1/ncfEGodFBR9Jbs6N05ri2wzEMfnVQTAZ7B2INJmA95C0tdSHfdspx9
X9YJ4owcxq2QMeobp1KQ+/3p2IxVAHq9O0dc/epiE9k6iGHwJC3MZmXqhCbHIC6lWQN9rwAyI6s/
7YzgKuiHl5xzbhQ15klcpv0e5Ss1FLEyEGIGoicYgJBNooqtVQ4O/NZkW9ZSi/Rad5MpwjVce/Y2
ZToI5oYe2xjxf4jNTyn720X3w5JOHKbGunWs9TZeKNArQSii7RGdgPqSUycibnOHILvfVI7yIFBW
PyxCbokubc2TAHboZa2A2vvk3F6h8TeQ2dfWrUdWwkOJNvGhG6eH0ZisR+IO/UMuFu/C8LLrrKqz
bUY7kqYTo94aUlLvi5sJrgo+5+LJVPkur+uPxPFI3R2Y7jLeQ9ufReFoZcc4996GWb3Ec+/sUmc9
itggNcTJtphC/ddB5Dm80Np8y/L+G93mnXAqsTeK8s5psZEMuA6OoiJQw2tITSJxbj1aej/1rd7Q
3RxfbqslXi9IInBOBMFs1Pwz79In5hGnxRRyXluOMsLi1vMSiD0cn2SfkXrdyNKD5XM3N5amP5Pc
4sjHDM8mFbZVbcw2P1cWuoNxSo/adokCGg/HlJ1bLgf6SXT7eonQ8ieIt+l4HJrW87fkidwbaUrA
kZGdj1yYjbUaP6gJ96scsSL4FyiCptApea21Ns2NmGYirOkswdMcw7nhAtZ+q7bt6oeJgckIs/ky
btBlTqFnzaRRmoDLSo93Bqw+4bNzzGeG2EnB5LYi9BQDqXCCu0YZSWj3w7UsFwA2ThO2SX+qRNbw
TLbJjTMMxS5Khxei5nDNpM3rHHF+HWr0Z/Rc71zTw6Ch1nAuABjMnnGjcs1XcCg3TKdVpysBe4QE
kb7A+p0chTuDXJtmUiRAgWLKIMKqXYez0TI/msAsz0aSQrb5WM7guGS1S1R/TwLjCT3LR6PB51ws
dsBsHAV1bmFdLDsK9m5mzdqgaNL86hzp1NxjRlDuRLE523BxCRTecwzDCZeCW8AkeSBM+XKVZbOF
jDtgkTVobHXJezS2P8ZegSyc+qPfFu9k6IlblrerMQA9bObEvESOMe8lwAR6ze4TcIhyRxOZsl7R
lZ98bxMP0Z4ROW1tQWYD8rmNaXfJcai7mNQ7T17Zab6GSow1mQ2CqQrfMy6Exxnef7bnZd6XxiIJ
hW87etEGtlG+U9eQa4r3ut9ayjhbArxpdoLTJCXQ8tqxy2DbieYcf9PWcRa8jlj+oQiCjS6D0KjV
08QwSclubsmbnSn0fHleZXTnk7osr2Gn/1h0lkyvU2V6nS9j66QZ4A71GcYO+wUP212t82gqgmnI
awkABpNVwwaEfZ+YyF2doOA2TB7BvE38UMh82oxLe17o5JuhVTiBs5lqNhguLIaYeB68YCdF98Dg
wQ0XMnTSgjCdllQdPoQO1SVox60z73yOTZ/wHWJ4ODf2O1NH89Q6owd1xLYhtcddx/pGYOcAXUyk
z39qz7JP++WXtSdQyH+Gl/5fJIdfCs8//s2fhWcQoBhH2AofCJrc/5MAfBaeiNVcLTZFb0t1+VPa
A+oq8DcWKWO6KP2z8PR/8z1sxvwblCEId/6tqD+t7/m57KR0tZHZys8PCITji8Ak9d1o8NqhvcMt
DhMNiFigm7g/FePXv7/czwKAryobxEWQ9GiHCV1gozT4MhtGAZjJJUtyGo/OZW4mum58zPFQ0S3y
yS8fTbKO8gdMSRi/k4E5wDocqtI6r53a2FB9JJu0sG/yjmiEwQlrg2TTf/6I3t98RqyRkBUcYMAe
iogvBXjs5qLPhVXfWaq66kS93NVk4IQWx8kjS4zuUrj7VfdD6BbXO69vip1oh5rhU+t9SxFF89Ej
G4UqMzg6xcu7iKIZKL0HTVTCZLYY9mnw+FWlWc1ZmuRha8tnt0WmV4xTSDmWntvEGJy0RXALTY7Y
q2S1YSQEJxFlHguXDikm/2XfrMtwb2cpiYaN2HNAUKcLABDqRshsIouQy5qvjVivIdjBcFOkg0s5
nQSTPbzQYoGRlyYvvRhJQmjTNkSraO1bTaBm8jaFTJozertk1vUwqvPGPFQwq816PikWpvaqbR/H
AcGBm+BrJs/6pfSN2wbSdaG9uf3iHb3JZzpEUOqqcdi0LjiC9PVmUnW3Xb1hK6tVxPTNF7GTfv1G
UNVrSbLjaSeQTgq6UhGQq4NsRjP0G3ldlmxktWV8U1pPl3bdsR7O8IbRETcM4xgMqgyN0v4GM/+7
Rfg8TULrbsQtbzGtG1I65DK/tIv2YwrsxwYz8j7p1H1LxUZWu/mUzM4Sdnh9FfN/DjiMiuo8KL5L
DQ8HufVQNzW4UzONt/Qd0yvbI5WhpV8MTjWrdyWS4Y3D1H+YdPyBRxevZOpxJf2p27lNraex47fY
Mx4t0OXJBLlqwdiTG555lQ0g48ZlHm68iLaoitUFuwHFX5qsu9gqH/FX64b19JlhBsBgpXPYG1hB
O28PdTEi4QgngBEETZgOqcEenKbnGbFoOEnT6pBpyjpUPhJZZv89aEWBLVk+mVVin+Y8VUPTYghP
t6smtZfMQEnzys6LrnT2ZIoUp07utRtjMMAxTXkCfz0pjtVY3FsRz4FvM2vIm6ALDaFh8EmLSTor
YC0qfk9noO/eB0TY+hMRVoYaD8HE4LGmIxfCD9Fj/cU6VesKYFfU/Q7Ewn2kVQIQhShh6/Fmjoch
tFXTH5pxfu48WW4niRw5EnF5BeMC718K6rKBYW9rmD0orpZZznRi+P60m5uOaIAE2IDsoo/GEMNj
YFfR3uomj8ANOsR4u/jLIFUvhI42mn+E/nTpfqxmmuuxDfbpcboxCngQRdue1LO7FxZkwSE5BL0t
cHNJJuKNGEl16s+NEim1M+UDdwmzHOJUDoXP6SdYc7VBl3zfru0xkfZblMrNogIeisTsgAtHE+Fe
L2ZcY5FOlldziQjHYlRSKpqco32ixjHgYi8XkuH9nBU3c1AcZF/4OyeCu9lj4ETkwzBKpxWbfnwk
qgBjjtlcZjrJeIr7JBx70zxp6viycHqLu5WruKhuPMSS0djs46XIs3nvaP4UNiB51KYwPXeuGIbs
2sJ6XGM94x8Zt4oi1l5VeTQ7rz+YI6rOOJjd3dy6/Wbol+WRvYTfuVovmhH8gSqKJz+WeyRNxZ0l
u3Fbo1GhX026tJOI92qa/I2JXWaD0/exszEtFm3lc7RbvBtNHiCgrASBbaXEe0/BEzZ2nxdV2U7G
GcT9bnkN0GgyZA2mndVPkELw5Vqt+9Ji6NnlZhOQZRk8OHF6S/okSGfaq25S6ku/vkbKxP8wMTay
5o4jb8xJwEHnvVtJSMTiTCPSz5uTFiV5aOKeP/gj/U/DHZ/WjAVoHPLqwlkTsWuo34uxvjLMur1m
wMygSnJTTQmopN4u7sGQHcZ2ZbdLJaOvLFMnro4YV6tzWSFZe4irXp1M5FFvRh1J7uNV3MtJJRjs
IuOsxGB/gEDk33lWigDE9V8xCTHCB9YUujr1PGJStVM6Cd0NyFerpMkPJslJN3ViehL1BHIXnB0a
NcXbtjVs+j3RtMuqBbe4ki8iqRgt06j1JAM/aoaFwCErv5y4XF49eNt+qR+xOcZor2LYXdVLY2Uv
yGKyI6r+JyFi9DOoiODG0IFZ7MncyaVprvDPHEerFGw6Crpbe4swfStQMdQ52Jh1HKAKmNl3qTTj
T4mAx7s873mChrg581cwED1Zh9RVodcTjNAI873AfJdkRrxnMztJ63UG5Cy3k7Pk3zBySZKK+rY9
daxSawC5WHAVxizrr4Udz6dEk9doPjgjtDN8HqP0OAHDf24JQf2ICKJ9ySJq+62vzKu87T3CiSQ7
RQKvlXAVr73r+qhh4bMW2tjlIocfMXvlbvG9Gc0Rv1c1jJfpHPCY9Xhzxnp9IGFjZ/fKJHSh8/cw
g2jTVXWIiKbGqO9wY5j9ZeOnTLYi756E3vdct7rmOT9fVXxet+NLVq7QhJ3L2sHAwmDyrcdSns3F
e2OTAbnGHxMsklQwQSpwAIz4/euKjb4uwmQR79MqHwYneQwW7/4zrquhRU+sc2iX0V3qTwffHx6t
atgaPumicWHGcIlYu0j55TTp0T3whtLG3p0iR2HVIrM92Uuk+5GNWwI/e9iv4scqBwsWbPw903Yc
2AuXGOxqoiqsG2XZzHYzydhzsGsEBpI/Tul3B6MfOVSCnWNUAf5n2aNrGt76SdzIaIG7nNA7KpYO
isUQ3Ft+/61q1h9V0nSAkSg/kjPbK4+MDC/0LCFuXRiI1hMoy3O6/9CDukmeTaZ3765E82l0DV3R
LYmV5R3bbrFHbtXde7MBNcpOPBWmGY48eiQMO6JxRQcmbqoSwgRBHtsVfES4lNw4qeOXd4pQ0nAs
iA4xJgzbOd9owUGyDRbrUTKY2mf5qvbUPebZkq6m2iZR7HOvD+6sxwgiv0QjsBJ04V1B0WGuRIjM
G2Tf+9lrx51nx9PTHMGTqLOK1EG/evDzaCsX4xLhK9hJZiq73snNDW51Lisxp+a3aFjiOyfBfe5n
5IAVBXldqyRemau/y2J9LEW9gM1ChFlfQdEoH7RIQgjvPSpeBjJO3ZUeRTvNDxEZRzimKFRB24qs
9cgwKkB1KHMbYANNDUY8fnKad+0eO/9u7H12O7J6HHRBZluml73XOQd+8eY0ge4VRw67nLBurZQZ
rcUUxp/tDYmV76XulCndM1O6e9a6xXWm+2lOB8lk0D22lmYbL2Y8OEraD0a9VtdccaqiBde81VbH
yMFsU3027HTrLtdNPJysH4jkkGYxs1xb77nS3T5P9/2YhjX0zEElDLnUHcG2gXq1QFQtMZhX7oRf
fT1WVXHh60Zio1uK9DHa7pRctXrf65ajV5rUrroNqXRDctWtSR4FNAl0K00/c7aR5bLMLyoJJ2p5
ll67gk8zrhsc//jlrdQ8gdYQ1l52QdG0N5R7lVZIakZG9yGOh+DAZ6UFrXI/jHQ/1S9kfSiClc2X
ep05rvvq0H6tdR+2SxaaLC45UAy841CWBdUJGbPbWbdvTfq4EGVJopyTfFNY8REYE0gU9CJJYNHB
0VPbUs9vXT3JXfRM9z/9g/9l/8AkvOKns+j/8BCcfH9tX7MvJgLv93/1ZwfBJ+yWjQuZuf3JsPzD
REAHgRmNz9RIonj/JPz/a3Tl/kZrgK4Dthbk4ngP/uwgSPIiaUUw1bIELU/v3wqM5Az/pYcABBBH
M8uqZZLsBjn3r6Or3op5XsbSuR1HI2YZHXSu2vy2Grmxm/MRNZsBe3IvY9WDCW87NI/2zBqF3JU9
bSq+i4y+g2iz9UVY5KsnDkmCrszOyUGfr4bFzJjNRMR6wzg/5LgZiBmX5vfPNDoRxdEHbrxvq41S
spirDheV0zfgidq6PPGbYEz3buszXSk41J9qQpMDw2MT5LSSBXEYtU0NT8VPIxhkkZ+PLqMZo91n
sJw3jtdz6CpX6AmL2FMXJluIyy827i80n20Vgon/Bv3rwfGi87VkL3S9z3zxnHew4C1FzoJ8yRc7
UEY7uqhE5iL03pcLdr0momvdBihNOhhZCD+YhY9YnRCifa7nxk4s40c2M3VmLJKHs+3fc6kegsB8
aMGXopAqroPZRmLWDu8IjNCEKraoDF2illo3O6uu7EMu3evVNc790YBSgV6vdoP7VWAUJPhoftBh
by4T+W2SlOC0sn1SNtZJ5Y0VJwHjwtHjBMqUoIhpIvjetwCDJFNIRzw2Zbcc3NE9sfOsO3NJPX9c
h869Q50X4P5K5Tsp7VlozAwQAuZmHFu+I1mi8cO0aSkyEuPS759Jbyxh9z0CLvr/BR3dgQ4rer/+
TNIUuJZG5FwZfeOd1oofeEv+7nwFPeDB4tS2q02xbW2In70Z3fhdYL1NQ3oOkcnezPTvd/kqp63K
hmWbB8au7WluFQ6rOacJ897P47uxmx/AW9z8N3tnst24kXXdJ4IXEOinBHuKFEX1mmBJSgl93wXw
9P+GbP+VVlbZX81rVq6VEigQiLhx7zn7mDOndKlqrrF0W8d8HuzeWSeWaa403x932LDEdsyJXyab
krKSVN0oKVaRaRhe0sE/cufoXWBM3ToGx+KFTHPX8SzYzeaw3u4rt7eYI3wj1ZLeMMf6joSJbtRU
Knsn439Fc/xvM2v9Y2VU56SEhZhDgovKTtbKpGqe4UCYUfcBTugXmhXGM90XytvUXg7ZoDxwUHHX
kIwmzxlD2vxaDmUONJyt+U88fy9jQJVMgWwBCaSVlNZIhsy8IHUZbVYci+OAynuD+fFZahl/o1Yt
K7O4hqhU7DHNF9tcMCzJdH9CJN+/2Hr7wRZlrcBVO7hs3Z0WIJ2Titx2dFFWsRIh1MOu6xlWrFDJ
kSWQJDnp6DWRlEjR7ukHyVOJ13JXT+aeQPC9kjbHmvAJT7eRJrrwI0kg65WrYAhUbosZbZhtQlLM
Up/RWtEzOzTHdQY/jjJ1It3e79QNwaGfTjVRmKIah4aWb3LHxBgxnCdkSSQs9y3ThKzwhmK66bPw
3JTJUSRiCWCMe5C9d72CsdElIEazmFZMg7u2p6pbuhVZ8NokyCNTgeHRMRw3cdwkyy4QPNKCBAg7
tfqdkD6cGYDDKx9pIUdtzvaAT5OYIEKoNRkh124bJSunCmz8oc57Ur2WFRi3wBFvxDTCDStMaz0U
SParuiUcxmBmRmgCWWycIQv8tXZ6Lsygoh+ahdM5Qdu1DZTaWo9Fu+5S6zNQTOSsc9SachZxzows
6+7K1jeB59UfA6JkM8UI4jS5tstytf1snUisgtTMT31mMo6Kk/JgFADH6ICmTM6ymsqnCK9y1Elr
27IZKEnG/Yy3P0K4tafCJH20RuBDcZ9WcFHGKLvTJ00+DX3K8T1rtK0hwWpmsZGfiprmVDe6K0bh
/NlCPdJtG1Z0I6jKIguglVGm7VH3dXaGLCc0WJZintFphE+ZsVi7GoEikzQ5MrVmdmgaBYcwDm9y
Xbt8mU0MJbXIdrfGqJBf7KfwXAaumYNyXUcVlWAnCg8o5XPi1ygNe7LdWU9SBpdsIZNILHjqITxv
1RG3asK8JqexyTeJSvEc9AS4jhoZHjiB00UT6tEFOT3dgPJGzW1K+VTBnhAFD+NkXk+yL+5rt3gq
XH0zBrG2cpR2Ok1WlL5k3RjPsPGtg5Zr0WZGC507eUFO0HuCpZ1+BlujUAv0y0oDqNQ172yD8Woo
50WYEHAYmu8M5ScKTI0Q0Sr+rNtu/CEGDDSUpjdpWBKDIDPFAwyrPwu/UE6F01ZrViFG+Wbt1Idu
NIzd/wq+/0vBp1mqiSnxP0uVDq8Ykl6Hv0yM/vihP6o9ajpkkjpjISzov9d0f1Z7GEM1aj3wKI6A
HsOI4s9qz8RmqtnEieHBYzSkU4P9GXRnfmmYaJpiGaWL9t/Ni36RKc20CgBK8AbQyRnfa73MJfeg
6fUOmlbVryLm7l1sdVtXCRDHttPakG6EmLD4h/HMrzXm13VdF6aebv2KcR9xdmSd7neXDlwOSwgC
eIlWxQ4s98EBMO8xTUIYSlCBpIGHluCs1EXgId56ymwwOb3xFITpp0ix6Pz09f2b4da/uSNsYTpY
UDDrrAbfZltjJstKG7T6UsjycYyLQ4bNJrOG50zlhNtN4d7AdPMPE7VffKDYIqjp8c2alhCkcvy1
5NZ7a/RdP2outvEuoGXm067+J2fr99Gg/u0a38v6VjNKReEaFT3H/t1x1v/9jYOQYBg4gqEsfE/s
ycWYoBPw6QfGcusT/kBXwgmipSOypdJd6Zqy+fsLzhO8n2ed8x+EEoN75mpAY78/uyPFRJ1FWXfp
jWwAq+QWI4V4u4uy4MWwwHPTCUi3LT0/8uiL5B/spb96d+fLayrMDM5rDPc5Ff6s8FPpEMkhkt2l
7Mj3toPsdTDVc+t3t3qb1cj6J+60vZLSMpeFoNBmg1PCesXAxLgtAowB9eyg/ft78p0i4n7dlJlD
RUQAQ88vXeLPukOlUroCjc4ltJDNTpNGJYfcegX/6SGfhLOM53GFU0cKvTKkJNhB8QxOcX75+w/y
b542WxUW51FbCKJbvr1GYWVVVdcGLX6RBrE2WMvR9K1/WEZ+sYfjuGd9ZgZtoLbkqfvrV+AMWsxg
zW0uhjVcpch6W2NcmoxBydJcKcL9p5s7/75vTxwJeLC+LC4sfglmciajohnOI96JJ387BBwtfEh3
J4uJoaMzUNpM/kdtr+zoH7gevEbzDfvrtRG6cj/J7VSZ8AvEBT8/bhWHBBE7RXHJirekNc+WCaxu
yFzs4fGHRDlCSLKqoOir49PA+YYvmIy0YFGqBIwJxSfnc5tgJZWKerCYJ5StuCob8PZld8WZmSEO
JFHb/GEQ0KbRMOpVE23MHQ/+M474dS/zTdqluqdR2s92ufVMsU6VNzNPNlS4j8TmYRgTa2bu7wx/
PxINoX0XPcW6hP9hcpSeRvC7yCifrXS8Bwv4YEJLeK1beKRFbFVYstUym5UwzMZ9ozVW7B6IK5vm
JHW9uAxS1xYFVlpY1V4rjVNkBrsS9vqixmB7Yzt4TnthLW0koSphdkD2wftpIltx6IvXqkhJRQ6H
jRIYnJocI9+URbJV9enWkuJQ5s+EWOEEUez7jGCgqts40bCM4gD4SXIhjGNjwVRZueI40mmM0mUU
hHcK8jedRLoeGE4+pSHfSjfsqq5QvWp8kAEWRrnkEGdStIZlu4zL/NJiEyo4reNOXxPGGHs4Ed+i
/NxWzFFt/6iEqMfUnKmbe+wC5sehBx3g5HYbYR2yyLwx56wipWXOMnTWIvavFGwhvlMd3Owhcy0M
XivRb52su+ryD9Ut+Q79VTDOtv3niDlWzXI14fgb8KCoKkEbEoGtGa6zgm/Td7zGvgjjhxyqlXBf
hxEJSb2W+UMX7lVkBQpjiXabMboMlQ9NnHJnQ66RFn0oCQwfULbdYXJP5qCvdPVzmJ2BXFkx7siV
9vdZ+JEGpD3JrQTBE/bVOsjGRdJ+jITr2f1NlzNbzZmgdYn1OoU7geALG+7CSu9dExVGtdeCaKVZ
b0K9E0q6c6sugrC+JkdhGu6MALCg+uAiKhjsvcv5gyLDY0RcB+9GVK7gK29V+402c9bcZPYL0EjU
B2KRMXFliyE+BZ2q9WPAuxvS1tamZNvpdMAgYyX9g5WdJGMQdSzfrby9S7a51q2bwF/hKfLMCJPq
cMBnMBU0eS0eQ2aBKqaJEVRT6F41uFhNDAZMg3mgUGYQXk4HpHiVNIWlbixLQT/Cta+q9gb3JNYD
hDLpFuDHAfHjVLzHNhoDWGfjU3FhgfdofKQaV01D18MVj63O9k/GcDLG99x8s9gHlYca5afBqKsA
34rJrETGN+njGtiy6r8lCKID1OQhg11qUAR7R91+rpm+DCXEB/EqaAeU5gJHCnig+6a+GOWtDH4Y
40NESkaKOkBoe90w1qoeLtVhXeO3yFH0RPZdhEIB38SpQ11q6oe+R2U9d9RphHH48YqAiXiCz2Ib
a8E6TqEws+JUmjcWOADpF23y8UMymSsMvpjnsbprQICYG2f4CA06U2DoOe0VQXQ3N74rJ+BrNyFP
LDSlObsZZ7Fh3flI4fUXa3x0bNx46o0Gcd0fUC1g90Un3rfnJH1B8b0CtleWb9hLcQHiqPYvbQVU
utiYKV7Kct1AazbRRzJsqZCFjq8K40tICBU2TIzO9BSfg3HfVbAxTDyyYlVMV2On7fC0QKreM4Vj
riO9Sd4xvI847JvGDbe1tW3sfVst2eOznNR9pqQrTS9fHSPgXZdM+tirc1bFKX7BTo7mEw9n+0Od
dQ2PeJIWc5IFJ9iitY6RrJYFHNbewWOqFwkTb54XZiW9s5iNALYdrsG9LoVbAKZKdqgutwYiMbvM
l0NkM+9fhB0s5IDbjZLACgxU2tckYi3RP+4tuE1qPBOhg5XA0sn6g9s+J1grZWlo1zK4Tfty5cst
0hPMNrRTsSD6S6Aka6aPvGHrPM9Zl2MP3eauluG6Ei/E3x1avnkS58EM2AuHjigMsGU8FIueyWkg
o6ULLTBrbpMwhsn4Jsqzk1GSE4vMP5clzx0fqnitAm5gcGbl5QYdu4gYGj5HTWaXYP/LsNZ3/U2d
z0ZXc0/yG670aZHyKAb1j0LAV/YMP/FanK6kpQzDXma8FE26DqJ4M6nVm58DVBj8+9qSiOPHG+DK
kE0cHtg2MlZJy39VmnmdFdlSAEhHL2Sm1mMte21ZFNZmGkEZSnWXl/QfkFKcCCpmqPikDPYGNfIS
bYQns+K6nMI1YOa3EhPuYFycQKxVRTvEiTzEAUGgImbnc9ZW488TujsmsHAF/KMarsVsaXO1uzx6
73ymRfpn7xtbLYZ6T8yCWvsr6T8bdn8lbLFCwYW5XbdeywHVU4dOuflRV/h7rZNdMXTX6jXtVQZJ
c46BuK8NqBulslKzt1iZNmUJlCGBQjF3CUsvhWAuTRYDq70dohs7UY49ceZhp6zTpnxvEbBEyoNq
Sy9BMJv4H3ZoeDlmbrPSNiFExwIpjOuWKlTiD8t/8QsUZ1l3HDBpA6HLbjPzrQmaBXv5oZJbxSGi
gB1CzYOniJaKqmnUroHXRM0tRpZ9CaO3SU+jwLGOJk8Z3LsKF24X91uQd+DJ4qXCe+yY3VOm6/jI
TXbfVO7tEAAn/PZmgs4fRFun6a5EBXvEZTLY5E9pX63iGLG3U3h1GLy0lPIttkIHeqd0Tqm7xPuK
PdxXLr5WPMpB8aSj1V4VyJtc8FzKcXK9vDZJZUlI/kEEObZyJ4stA/Jl074pk3XutdtWS3aD0+y7
Qjmk5ZLx+oPafAS4v6HR821Cw5/iFcfIJabGHaPJS6VhqsyQHtDT88EhKra7bHp6bm60GktofCo2
BMfaNvmWAe0hCRCJAVtZAMVAIahdi9zeO6IzvJnZLJBnmbxCJMNyj9QFT+8iFTEO43pFHb7tY4eq
BaYd08umxIs5eqAd+Cd8WaUgkXsyPTNwQFTXyHtIecrFrmsxHjTQFZKYlQ6lAVbDs5LKJ1E2e+y3
Wpy+Y/a/H1WNXCKAZ4mOdqDMwQvxmuDyRe1h1guTywele8TWtYg6c2UZ+wY7Oe26o4pCnNb1Ppy0
D6cy9p3dGEQKIJswkLxoSrQVsbKpsyMz3nu9bmeVBSmuzgbZjJ7WSGxiNrJDlTar2C8Y1+DlyFpl
M1XP6hieM6JbYmDgZi0ejThkBETcTNLbXlZ/GJJZsQneJx0jDh+QGAwt2FiMtTIs8ZF2m1HdRBAG
p7F6xvXKIeFJUao3lz5uXzHRB/C6dsSu9+UJz88lx92AttGzVZjrSn9uLeraFjpsFDN3csMFQKlF
6pfn0Om3fhbjj6BfGXZ84Wns6RodHGjHRbOjubEiRmk9qBW4GnqwZTAt8nLEe0FCjb93rPiTduhS
VRqUNPq5gOq9lBYCkygGOEeMNtfq63VX8jr2yBe+SIdd9DmUHCrbNif1tV1qPTuDibyzmJorzU/J
knSjPeqmmPCBaM8A8EFO6RJszfPkhJ828Yqwd9ol07s7SM3LlByiKOFMMHZ03CmK8nbOe9cQfjQZ
AybCXJaB0q6xs7PcoTQuw+U0llddgwdK0YcbawTB3vS3ihEiEXKXRTIdbMCNQyMPYJy2IpvhInbp
xUYH4ghsLrkzgedMPTPMQX2ITBc3e6k+JhXBSlP8mqLxRF0af+Lg6BHothdHp49AjtCDn/X34FQJ
a8iKd1OGb/CK+r1J6jahLCOCyIABXCKolSxkpor2keJKmHzz0R1um4ytIbLLhZ7ph6YTh2HoNrj4
lkb+5MTxdmzVJWHfO5lV+IRADGTAeYr0aIbY/qjh4qlE0lO+O+Oqtuoe6V3RrBuTkcWYcXz3m/jI
k8HLLC+GCeMgVXEhEHYAWco+kacE7ShUPucXpcjyCxad2ey8caxyHxTssp0drBu8x01IzeD04GJD
JETEAATIKEa55ch7HkoXvod6yBzSBlrtumpcJBs8w4fIKYK9PenBIYu1g1YEKiDfiXDRSX2bdcW4
haJq1zuteR0ZOVSrJOSUhrEouRUaPBnSHMsV2h42xyyTsGCgOCjOMJIuh9wPDgmDr8ZH+YmKNGSW
gewRF7E+VtusZBJZxPpNM4XRPlAazy7SW7Uor/Si1NeFPjyaeoobhrAlChr9LQuUN4k7jcKovkqZ
G66JBnTuwyw8OYnQr0K//5SiwLdut6HXZ8lVlOaILkTbMWVi52Bod22GJb+Nif8Gkuvab3Pitqjp
zeCOkSKRIX6XLWXJLAYPoFwidZ7j+5ib5oH7VjdjyzZBQeoHMKgYDnIsRq50PSRhtmsQdSBU5Sk+
MkB8TgUBFKqi+xDDmQXkltbtB1NTiRyzH8usZEWRziW3k3qb4CZX84RqrhePJVTvrYMe2bNcyuk6
7DDX4X7jtyyjZk5Dq4QMjgirwYTNhhjmTE+lMtaboROnTFoF+lfwr0HmvPuWSkCUWd5MrryZnIYY
I51AO5BxlwJ6/SpNB/LUreSdvHrW7S7D10PtnkdE9LmdCC/jLObzM/WoV+rtpPb5Er2ke3I6KHEo
vjMv1QPLU0xj3ERKpmEzIuWoy9ioB/UpcgWSdoPkNRWI2rqogcQZVrirUMWsEqJaNkiUkOUSeL6m
eM22YVuFh66Lcu6vlS8sHx2WTMDsxJi+JqtYJpEGFTG5iZLRvQJ68VorI8lXWftkO0a1tXq6CYVq
e0FpYtLX2cQSU7FPKKCGVUvan8dSw0zWcE4DiKIfilpPXm1KBcZDqL3mtcNorY+ZIUWcE4kQr956
DTqJ6Pq3SB+U2ySGXNVXVYo+Bx2E7Yb052Qpr+KWSAZWqByjY+VfMeT8p+bVrz1mGqUzV9gAMGyY
+rdmWWXhm0MaWF/KsoR+nK8z37zmOE/eZ8pr2DjOD99PAIjX3XbSoh2PDKLZ7Edbdjv2m0ttY8b/
ahL+zwL/jzYkeuSCL+A/z5XuivcwCr7JiP74qX/JiGahjkCbMWt+/gSRMm/iFdRUxzK+LO5c5s+p
kv0b+VWMsmG1f+mO+KE/p0rWb6SkkauLYeZ3sul/Y39nXvJLt3LGRgp4qIiVTPD/f+1WTmmKbhQB
72UYSnhp3UeaR0CRm+HOzzB49tUNhRmprgy1W6bbkin3YI7WGnF3/KUpOgfA9QpenCw7s7lAbqkw
zy3ceXBezYrbwiWcNYgDe03yDAFltngr5pE7XoWWCbyTJhwS56F8ynS+LHkbk3lgz/bJgQmxPfLF
RiarroyQcLfRsMO6SwdgHvzjeZxVN4gBQoXDhzoLBErX6K4Uu+84wiMfAMS/c2qkmO0sLQBq9G6i
NdDQHNRoD6YkPhuldjO0FR+80Fqy+FhAwHSekTofFAuZyCxlsGdRg4W6oZ5lDmhIJZIn7BtNHEzr
cuj7dTsLIxTbtk69H8QbBALIJmJTAf4yImIidtPrAeqxV7bHxs/2fWrvq1mAkQshTw2aDHcWZyRj
Iyjt02JlI83cwBuwZ5OGse5nYceIwkMESD1ma1LWle7CahNON+hBRnQhGfrhTRwk/m1IguBWG+1i
j7kJqZLj5V9gysR+bion2QxGv2bJIDq2vob8V3jsg2dGODQBs4h00FmvMvXuC0yfZ9+E2OgUODHz
5mLVpbNCZoABE17PA9nKy3GWwvSNajyHszwmUfeGBLZZmMhm9DBdV675OelWf6XnYhPWICyB4u0l
myd5TQhOatWH4UKlgFR1p4ztZ+Aq98ZAXCpKYIOaovvEph5so1oqm8LSnjUpXorOxxmUWOiGaHPa
Sryyc+1NdRUsPIX7JCxNbkNDYjqpBrpJtIuaVlGW0Ojx3igZgnHJ6XqUoQlBP3kOaxE9sXaCdgIH
tcAqNI3iqMlK25rE+3SF/9y06rSFY0Jbu3NIsK6QsEQJIveyqeFcjr5NYhYmUq9rnGFZaxb7po60
fzPosykgjpS3MBtwBijDXlTt0bf4ABYWse1Io9Q1j4UcMcuYLVpr3p8u7Dnyjsm0rDDI7/O0yreG
QwkOi+Y+g2GwiPyxWcZTqhPB66A1VfV8VRhNRwcZsaxlVs966ybbSGRkSjSnqUFgrCCN89q+7FZm
pPWeXdkqn7w6+RbktBFY7FatJpwrOrHOxBSdUgKqNlWotXcq3DBPLaSc7dp02NpIPdjEH620RN7Q
CsuuOU7kWzCfVAWOgv9ZIQAYxX+whglEiV6mn1WUWTejUg+IdQdoM2DMVmMo22VIJMzStFPIWd0B
wQl4f6TjtITKQF+5Y3BuOibcOTlyuP73hoGfoapobOP2+EF/6A0kHeuJaFnBatF5nTv8SHRzDgUL
nrC2zeVgBLCPecCaSuU6x8mx84MWom0jYcSTKOkZqaBOa/lbSuoRMwjCpYU4B2LZBA+kPHZNbryr
vWrfdmMe72pTH/DSi3GZqDxSGjFOpBGf7IAFCW0zCV5dXm0ItHqqo2CPFbG8r7SJdDStzBgETdNV
b8UGkiAsOOHgPxmCYY1b14DSihpwQN2dYyPTt6DYjUvVmY+TxnFpNHtGtdDBQCgh6zcbjZi/Sc08
JbK8cqBhnBnNqtEh6ixCkECewPaAExKShjmkc9ZleqenYbgNWjv36lyJjjWa+/ukc+AyanTXR47b
SjaQDkLgclv2W0z/H/rcE59sKk09Yn7bDO8DKGSacDiqhwmkXWVj/lcK4xEdzamsMUp2IaaHPjTU
a1vq9joGqQwoYIxP6NcrT7fqV3VAHj9GKcMQDUOnommeDeSDk/bcjm2qlzKU180o6pWf0W3QK/Iv
XcR/tGmWmtK+tpGerjqkU7g+bkU/7hxBvKNuhwcW5vr3mux/9c8/1j821QY1wX+ufzZdnv1FVDOj
qL9+5l+yGsuC+0OPD1HNz/WP8xt89p+qnJ/rH0KAMGF/8X3ET9WP+Rs1sUvMyB+/7r/zYM8KoW+z
WpSzBsoaVePgSnX21+qnUcvQgi1YX4goVC17lYacXkLiQcmkyutlAQHyMOWh3NcZoDYk1WJRBUW6
60aNKVz/ODguLOdUyr3sjHzVa/YEfCazCGtQrHcjN1n5VL+Inwxcvp4gKvpU9MwCdROjYyJ6emE+
9YQaPoxyKvYm0IVDFI35USZ25UlS/4jlkcNmsDCW4gz5SBKLAASZtwcO6KCus3JYmzM8BL5iYi2q
XnH3oaiaQzpF7NqV7TluwQxZoenqyrw5VkpwH4zlpVBpazrx6FGHUjnJ1FqSgZTsS4zQ24R4u0JM
R2rCx65WhnuXl3hhmQ1uWBtFW4/3EIANf4Nfmzd+lXxOXDcumusxJyVPjkSH2+6YyGXW5TWdcKXf
Wb0OH1r6951GyGpo04oMpACeWflkeLryAbOZ6rV6wrKtUEbSUbQhtqnRSybC2fttLbR00E6KAtOl
hfyA0c5pr1M7OIaJvR+J8GOFL6utHxgMjJVjJ9yVGyeUooNo8dICjmG16OZlQ7B+FKwjqBPvjXlh
YcmjpJwXm4pVR7D6+AN2aegvqWfOS1NJEPtKnZcrbV63ivK10gICSOYlTS81pLVfy1zeqgQXV+FD
NS+CBNWfKAQe63l5lPNC6c9LppwXz3Zg0sliyjYX7QBuAjVhpe1YccsBDKOtjy9j526KeVFO5+WZ
YKbpvpmX7HBevI15GZdxcaclXbk3Awz8GXbzpQsk2QMd0tGKTXzCbcW09tkdpnmbSC2DrWPCMOXO
mwiwF4MCio2lZofxO1gj+tTpW5fdJ5m3obJDolEMOkMwP3im1+PAFGTbqlp3unLFkG0iC4qlNm9v
Dftcx36HtLbaZPMW2MPoWHKWP/GCHdN5m6znDTMfh2EDhDDeMY23kYGzsWrssDFxJMexGz5bPG5L
p2Pu03bTTZAk1bMMtdwrU5CdfjjJ1YRReRezk0OFD9bqvLm38zafsN+rLZ3nDoA3Qt7OQ68FgXOG
bGfUCWYbflQ8I4tgKOJVzTNbtLzhXGbtU2Xkc7nRf1Ue/VcRQjViUZVoBdCbqKSRWvZIz0UAESfC
yOiNmrRumvqhNVqFaMbpEvb9TsXCWCTxRahoWX1/2lWOeT/ZwywlehGS5x5mU7xtRVS+AKiA/VT4
8VqqOnDrpO3Wek50K3slHYzWYUZrr63uRTfq+zi2nhUYAAX9AC9x7WA5DYikO4VukYu+oagVLMgy
t7zIxM3gF7rB6mGc03EwQXgbtOBKp7mW9ehszEZpnkp99pzZE+TvMnpJRux2KJDDA7DykFhdi0Ss
MI4ZANpeBMPpkPZuu01zpoq5dB5o2bbemPeTJ6QRX2J6Koue5ObFlCnaWkAp9qowwk8bJt16DIji
1hP9ynUZ1cRqf9sNxV2Hn3LDnSQkeCCINK3jcl2EHUQlx97GZKpehpxpKsnTLjHmZG4vBLK8ezPU
miW6lPYqChm5mGp7nZumwpHJJcvHLFmqrEbfuQF9ZFdRMNPjzS1cGqSpXu6VLH7WjXZYhYOOl6Mb
enWj2b17k8mEMqfynwpROp7RpO9ZYAGpaqe0PFSD9DeTMAOPTqlCz52BwaSQmGZUww8tKV+jYaDY
dAavdpxs2bXDjxHEFX5XH+2CkdsLDazbTunKz1IF2M/A4QRpsd7a/chhyvBp77K9oDofrCNk4itH
V6qN1iPucGncLsLAfTQ7uK5DN+BVCOuLjmAmZqWGAMdgJIKl6eFLGb3RmCwiaSBImWP+owjCZkf9
af4IiHa4TRBPQwfXw11ZD+UWPhah9upQ7+lx3CVx3yxrVQGAraOaID2simx9EyhBeVKnXPVSoO/n
0E5rksS18Cil86KpUl5LxXBoTvr9BpPwFS62Z4dXZqEllrLyw0xlGADFPi5tEhXo9B1EJurPCpsw
U0winOws4l83Df3Kzg3qXaUuaaaXUIwa84R+vUZeorxTwb5MaW5RWgPmMgVym0RnJcxA6flKY4Jg
IGw1KgqVcaDcx0FEDFaqm6uhpqcgGkIB7LAl2ZsjhayHC971ccEySg9wwtuH2b+6MQskC3N+xKJq
ss/JEdaKrV4+ZLx+VdbDC83FMU8qawUhhN2tIKJBgN0/tRxYEVtZ5jozknxtZRqNDq3ed10+oDKp
35y6OqedQvydM6Q3/+vO/V803+6s65xrtv9cnR7m7txf6ZR//Myf1anxm44U1oJA83s/7V/tOfGb
YZPcpxIyg/B6JgH92Z7TIQGRTsZP2NZMteQj/NmeE7+hpqR562iawMHl2v9Ne+67dBUFo2aRPGOa
kDAR6n7XOHdNm2hh5g7niL0JLVCHQ7bfmD6xCIV21ibtOp7MMx+G7lTZLBlHn7PgnizPZ8yBq0Ln
///p7p1/JQp9E11/fSAKZT6UoAb/JbkoRexiD9YwnEXJyMAq79J6uIbGdvaNjH69ekvG+fbvL/nN
5ThfkmKf/inydyr1r/ybn4Sy5Kc04JNLeTZB0+BYvwlj/VlKuBFZzMHk/z8b/+av+6aF/f1Sgr47
in5NR7j/1+MAyECL+KJBniNyKvIi2Rf8ZX9/ia/ksJ/kob9fA/EvotQZYvo9KnHE3zf5rcAS9TXm
0Vx36Qs6aFQHrz6zNw4Y1jEXJeGPzNcQFK4SkzkATvKbSPUfbRL9AGOtpDpsCqKbUyj8bC3xZ++U
j5wqLhU8FoZvzHiiKzo6Ryc6WBkw+5Fl3SlhU5cYxcm2O83W9IgBJszO4ST8bAO2ef/3fyxE/G/9
5fnPpV1NNJcN/P4PtexP317T95gSm3E66+YcW2APEAtGiO70oNplmiGbhCOyVJs+XiPeqD0Zl8rB
6rWz448fbtgZR6NBCTSkEtp5vHdDEiwnFTOBmLM2yiF/nWx+cTsw6nbzWVCYaefewXJeRjb0Crj8
8BlBIY4V6VB6P3OShn6dT+wsetQuaVmuO7satwzP9cU052aqSg6NKJAQLgQ+yUJ974i9x5U3vTvm
dC4UBr2pBbClGc0nLYkJObGeqop/MgSEMYQlwYVagu0+15USZZqPWCnpFJAI09kJx8NXgEJG9nc2
XCgwPu3JUt/0DPT/HFA+6SaNY0bCqZ9wADOfgnZmCKRjyGRTPQOrz2atxLioKNwJR0+Y9gUPGWz1
NdJSrHWN9oIanvh4aDH81nbZYu/TNOtpwrfRpvO971HyxlbceTheS0+Nkr3o+WXMGd+VmkiQWBtP
jdbYKEeJdHcGd6VO6adZ6xryLv5hRfWDRzCjAU5eSxDwnTRD9JrNf28ddxc16y+SZPqtOqZHkVuQ
e7g7soteUYKdAa/N+sHigH70iciDlhFi1S6Yy5E6WesL2+GEpyT6vk0UixFjxxggeZ3ILUW4p51K
s95GiBq9HGOmn+S3qBU25jSDQBAMltBEKLr6uzQmXaHq1HOYdg0/6G9sZmaaNU+iFe5hNKg3Zaxd
2ZGTLIX+XJXjoYFBGyTqQ+BefJxaA/rYqoiPcVedC3BUDdFPyBGc1SziqaLm3GPpX3SyuotgAlEY
b0Ad36mFtdNVAsJSfDCTjLcOs5Oc+AMX4n5h2TpPQ7L1u3rHEG87hrO6xTQPtalcF9KsPWEz6ZO9
g0t12ISYrLN0U3fJobFRrBjTbSSZprYJY4f8pa/TfaxVnlXYKLQc2nEjCrDWvLjkaFTlZyR9hBEc
I0NiIRE/+hyJdMJnFf//sXdeTXIj57b9RVAkPHAfy7v2jt0viGaThHcJIGF+/VnZc+eIw5Fmru6z
IqQIGQ67C1UF5PftvdcWl26RxcpiO+5Qrjxx0kk6fDBwgee8eKkT98T245LJaV9N7nXfGLdmULyn
NsXHhfW9tvK7UYiPKaNioekfPegLphvep1KcsXLb+DiDM38p73QsOP0Ph2a+lU54aibqfska9735
ghP8wAF0D6FnNfbkEjGAlBVEe4gn7EPe8Tnv+j5+oWUFxLr8ahvl2mGJsZLcx6K4PhqLzhliV0Sr
ACJm7mZZhUwowdHMEGwKA+d8xX/I7YpzNnnHqKmfy2p56UOwDnGFH42DcE04dLnYdO7K2mGfX1Vw
R9uzXxUXdjoFIfNs7jBhpMciSC4DtQOzorMzw+JF31cDamyodumMvc0s2cnUbX+mnxct2RM7eyZx
IIphHdm8Joxce7exvwqmJoAR2UvDTmBM202TyOf52dKJ8zKJd4Zl3MR+flfpX56c0zPH4pe2aKmw
SZGIjGfLbzC5ASnie0KcNgBcS9odmyfMDHqAOvzRXWHfzZ5/TpOa2mz/FV41Rp3Z27MBOY9V+b33
sq+o8q+dPT0YbnRofeOwSHtDjQReVro8zpMdbYGrvqQFXyxzBtaWyoLrBht3aLlT8Yc7xQfdnF3s
rUnOSdq1L1GRHwrfPqFp3TuFd6wiKm1iHkiRcK5LRKTNEvDfaOf4zsr4aiFUt85a55LD2NzS+kxJ
mrCoN2pxJ7qMTe2o1pA391Qp7GpHvDlBHK+Ik+tSt1dlzw+4UQoAQMtH6XiPuTAOqd3vKZSzcfG4
V2bVsRAxaFP1YgnZJ3psPR1493lNXqxtYln+NR9lTFTc/C666i0gISrXnUfrZ10nUKa8mX1U3Xd4
d/3i3Fs0H3Et2aS12z6t273yqBIqQjyPoW6zwp2ebqeRnMkk6ksyszBLa7YTBbLKStHuoP/YVpUY
ZvJ5aO8Kx38EJHuLmvSStcSt56AFmF29danbbPuu2ntmu69thiyUSVecoiY6pj+obQhwk1nLCTdA
dgMhu1nTS26tOnFPGIByXMat2qwuMJ/HVWrEJPgroBUagbPze7Rcn/wyfzCIs/nRj7ob+r+eLaMh
dx3fZC7gHbB/C++U30f7qAwfDYWNsq9YppndJU/kS0jdUVh0xS2uR1am0jQfXQ6C1yqz6+soi+EJ
j7gEDZdALQtJPK3utUrib7gbvI1ZzgLDlmbKmNyJhkp8rdNmXEeegyVnjvdLStfzaLrr2GU8nPPh
gWK323GIS4hYmE/suP5Rz357yiLsKD5ryyi5K5E+oq5AbcjKcTOl4HynRrobeGuvfd6fpN29LEqs
gy6azgXMvDnBreyK4NCN0+siDDJJkLmv+rnKv84WRW7sEnh2x/5ArxtYXsvum63dSHkIxjZlpcJq
omycd8FekyejP7S4oQ0KDQAUoDfb6ZYoB8ZjvRmRomgAAta3CzmRBHjHVVkU19USf9DLfqG45jEL
29NijC9eW2ICdgRs73oLOPKtZYfXajjz6D12TgZ9xtg2mXuZ3QQgElesdrFs56qEZuPM8qoWtI+w
EJlwojrNFr/LCz42/87NqJlSCVOvPQ1ocIneCAr4VtaIhT3pyleMAl/gpjmbrmvLayOzQsw4Fk7M
yqJnZGZvWGMsvxFhAs6mTFieygbkLoBOVLK5Lc6R8qzLUvfVnZFxyFso4Von2VgcWk7DZ2m4p66y
XtpMxU9NL39MXnSDhzzHak3LRTyGybrkgLLrVVEfTQLzazhQ167RF2veQL4c0a3sP/tSG+u4RMi1
cTuRGu9ttZ6q9FaUhtrmkW8/Zcpvbmf88xgFxvoiqHj34/aGaBj9Rq7XbEm2j3svjwvu3GB98Smx
UsmwvVNROUMkFCBCUjvZNgGO3plOph37lvk8tzFLqTrYWaZytzZi2G2USHFJaxB6eB/9vYpBncmo
nji8K8UHlBhABF4LkObAIj/HwtrkwImWJqO1iN7SxrciYwVMDXFr8vBm9jQWOhjzT1HCJ9oLs3OS
1PGLO40og/0itkYycNdwghup8uEUGHvHG040J5RHswGTGflLvKW87Rr/HqKikf+oHN5Ezy/fTTdz
10UeQKSzXOtMKd1N0Bq6eqhj+si77JiJLDpYphGtB8N97fggIrlF68LMvrYOsbnUpVkLHjsYVDu6
1EZwGXxz3PmAvnbI39YGaWPblxMNUrF/K0t0XGr4RHMYzM/bOneCtB89VpTi0JtDu5ZpJr8Otmev
vaz9kI39LQ6Mb0GlajLzjihZgYfpnYeB5GBMYJQyXz3wl7owCmrD3YuyjK+ntJS3DRwx7NhGvPX6
MT5Qa/RtofoAD/w074q+8Y965F+nvXXn0XeEvHk7yLpfe35f71jYuOtU9WrDF+RU4IZg4exOQm4a
hB2SCNF56ez8lpIHDLJIC80lcYglQbP84SeRtwIU5WFAidTGhkf51bIMpI5mCa2zAYkXvpxEZnCD
HDNs4y5rdJ9+6+RGvXag3FzNLlkv0dLqZdgWqVO4grgJEVHNjYVGqvn2WavJmzjFu3g/K1gXHrHO
VSu9j9KIoVH6XOLA/N7P8YSzzX4n6vaFpAEPZnAN46OJlw7FyTxmBR7XgYQBXXiggzLlLpc+8Bgq
rDQH/j6wQo+nE4hDVuj2grtxTsUG6bXgjVv8NZoJaSWjZdUWyG8Vp8K1LZxo3eTEsNrBGzYqrq0D
x/rh0c+nW+bGHr8kBVw4SRkvKloNOLlcwbTYSMItWH7I3OEF5VcBMjIyYX1OKjBTD3XC12MukQby
J2BdhyphlCnVDzdfrlsz3bOf40SBDCH65Ww3ODKmlr+xDqkyS9zwiAn6azYn9Dg4LG7FgAHVNzg6
zjexao81aRKTbyIlTJQ18dpxdoeq3ip8924YsQ5N2LMT13S8+EOWJmb1dL72MTuDzG/5x3SWpDjV
prsJ+M47GZV5sh1uyhwSUYuQYSrORcs0PUqjgK5Sq03Y8KTuZHKJBw47PH1XMN9PuenRcjQjC2Zc
VVVscxCuPlZUFhK71Cu2EcUBZDlJCaW1/SUq8ys3M9n3lx92G23MFL1EWNO9spwvds1NK5UY1MG0
Uv3m4ooJjZshc/dmHeC4rrZdkV41zk3lmLeDW76XbXIYuS241khigI5EOXVbjddjUqiR7eD32SXC
WZ6d+ogp26ZRep70zBjn7yXVYmsvd+ztUkd7dvo4M1KfmTC1zj67hylmdNOIgHxxE3KjOSW1zIMS
mc13cHn3HfGug1t9Lfrwm/CleU2Dc8Y9kVeBRJBsAWYAsEm+VI5ushPzh+12OzzoB9f3r52uOo2i
+TDr8bEsxQeiAyS6+NoL+h5ft/+FrhB+V3wo2B/W7bR8s7v6Led+xQRFcNM5KkkuzY9v+DHvpLO4
aoBZYcdgKLdnTvQThZbxwqq3cbMT+ZTnOuY4aftfMt8+V7F4cpZ92dZ3ihk8DI+UM+ymdN5WPGRJ
9F21I+BosM003uF+D1jm6EYTmNvG+nMZk3fjM2df2hpmnuODkXFsK8sfnzsag185sVlKRNHQbYMc
LzenAby2sf9F1yl2rB46vtlp42LC9b5AwEPCtewtFX9Eg7NCXHxWDqoVzw4WPI4Qw8df73h+cauy
4IFj7ptsSYVN07j3C60AHMJIA4yK7yLm7dQ1MZiYbwFkk/9aML7/vyy52RGaRMz/d435J47dwzsc
/D9aMP7vP/P7ijv8B3Zi4v0Ub2seHVvNf3JN9E6O3Ta0ut/4dr+vuL1/4AnlXzZHX4q5fRbBv6+4
odiBjQiwbngOmwm23/9BAZP96TD9aSGqQQhw7ABScCDWOIRfPBiYLYizDLG6d32VXUrLMGlQ6gL8
+Ut3tmLlbeea3IziDt+Z1z4RNHaK15an3hYpTlnmv1IlhROzwdkXsGbj65a/lh44665C486MO8QZ
wPJApMcu/rEMol+HtLZd5sJ7T8lhwUlnhTBaJrtzKAyg2I9zO79mUeIf8954TgxShzUuCCuuaZrr
2/2Ek7EJCP66RT0eHXN4SryaGg/iYkUf3NO1ch1Cszik9JtQhBS9i44o19QIyOV+f9Ug7mt3Z6vG
QyMnGtqyQGddNjyaH+1x4HRajZhMgjHlVuFvqafgkOGxbiDc1WyTon8E1w3k0g5P8+BxmjDMtxjh
cMddu/tWiD6+nVVGSapvnhzyC3BqK1MXOQYKbilxCoWrYYJQn2ggQuMOB1GxzySJmTHQpNHOihuK
5Zw2x7Til3JNBUlyCTWKytJQKlfjqToNqho1sgpEc3WNKdLaVhpoFWq0lachV7N2YjlYssJPbxYm
rbHpH2Kwojy82dA2CZM8No1a2zVsay/DpD20JovYcCIBirWj0R6PQbs94liggnJzuTY56ZQ6cOZx
an9ztE8k144RZEGi07y/63pRz4vDZjfRDpNUe02Udp0I7Ce+9qH42pFSaW9K8GlTmbVjZW40r1u2
N1UfnELOdENr3yGU5zyOWWThHWYOdPHANNbigwPjExEX1Qti45VgCmktnDOO9tCgaXq4B/HVzNph
MxbjcVTVPfL8U/SbB0e7cbQvJ1DeekoD2KZz0p1T5s2T4eDxWYW1Nx3MKSWsHWq4fR91BEy95spS
3ffa8KF51e2474mjHDDRtutMu4b6YMA/FLU4iehKSrW3KGA4kJy1VrHZskxtg+Z6zDtouNJPv9RO
MfA+N87HCISP+Ajmz1UhaD1XfQ2w2benLQ2aL4qTh9S+p8Tlk2iQ515VozOeGK3GczDHI/ExnL6d
7W1zz3zQJ2ePRT05oTu7NJovoJ7ZR1jRDcUOGY+mQRyDRvjbnNz0FgYvdH6IfCu/Kk95IU458x9p
5KG+NWX5lE3jtGGaISLYEomOW+89oOmSAYzMcp7aHLa1q6ZTuhQW/+fOaZk+Oga9Wc7RGlv1jS9h
pU9MN3FdP5tx9NRGzbty7ZslnJxN3Zg82pO+PoiCpRFr92LsqREvBhf/jTmQyZu3bsgJ1ifqZ+ZY
M9zGtfZ+Zs17xECgv2bCir4aWEwMyaHGDI0Ul3+YbgP6G7s8xd+5vx3xcO5tl7VEsszGPqhDyW5p
CA9jPeMi6/FdO/N1XloEuAJP0VHTky7Pyu002bcaELvKRcOnfyihADtg4LwO+5QwrqK0n9Z4IrKN
ZdrPbUg4rKio05rZo6ZZaR7Z6ELikPI8miFx8EKeRkM8sEyjpbTSmync+6uRzcaKtfyByMnXTPxo
Gkmu3ml42Z2/tSt2Q9nIcWfq1mOFI4FpBMa8N7NvdLv1zDqAC1UVuNdxnoEyB4MWJ+59EDL7ckr4
lnII34Bis05eE+SHEWgi6Et5Z1MI0IwRnjDFMM6ws+Q9GMe0mdaq8jXUODPvclc8J7GMDks1hGvH
cag9pYlTqvg3fe6/Ts+/cXqCcedk9+9PGVzwr3+wef72D/wz4RLQ1CiIo/t/9HjCVGOytyh/FC5C
B6fDf54wTOC1pE/AinF+1P/X7ycM5x8Io6E2kv7WDWn+JyeMXw6o+nzBY1GgeVF08GcN3W3E5HLb
7u/BjRwX6d2Ahrwou3z96XL8C+34X/0YXRkE9ZfXCSLsj9px6gnfD9u5v89Lj7WecWoXeZ/W8f6v
f8wvajivhsJMh5oujky2R63PH39MtxiNkaBH3GPGIko73lRJAxpo+fB5YPz1jyIDxF/2x6MZIrXj
AljTdDv3V+k9DbKhGCNL3he1dgjRPLHcRFZzwspIrV57kcFwMlT04PYl985gRxgF/cQygQexYUrN
JyW7x9alpIE4Mrvv1KUc0Y5vg94M8RehX0GfgnPJzDwrQuRlTzQ38C5x17Z7YUxgelExQ55Q7E1j
Ief95BesgCMo8RNpRE+Gw9GTxQ9HTPciGF5mO7+gOV5nOVYup+73I0cn4u0UVySF2nVEHveWcJ1V
E3DfKtj6Zgl32qGICTNVXvX42yLbq99ChRtVdGVy09BMsFPmeF/4/UsnS3moY4j5owoek4k/5Nhy
3FiRze25mO4DOgzwWZa3NLOcWiQyFin9wQedGub1xciixznOP1iN3TYGT7moHw+hUOhs5CZMXvWI
Fr03KJpe5/5C66fJBfL69M3owLJWlXNAmL4nb6qglwBLJgwIkj7jOS8OqiMXNZXjM8UnHE2N8ipC
/JcEe5fa2BaGuv9kCjdpvenr7lvoJ1sZWajWJWgW/KGrqcYzViEQI8m/un7/5lXRV5C4RyMM7vFG
MJf23TGf+1fpdrBsw9Rda9b0gm+2Mx2SG+U6dXy0VflUc6Jcz0PQPeXJUOy7dgpoq/DACowma+eZ
p46BaPheQAF49orIeRJjXN3HNudRERa3bpHOaC61uk0oeScOU+0G1nxrCYHzlKdXlRG4z3UzE6f3
o2VCQ2UvgXe796d062BRWZmkJV9NCFxa6gY603YRfR/s5pTDMbedw2oTQkNqTVgDfLxGr1s3bfxS
ifFWdrROh9nGW0itFb7yV9DiO+2xMaKNYwbzSYZtSnNLYjAYWD8cH2abkkcIZ3sjYTesxMGeXVSD
+WwM0dog7TJZYmv200sr8juzMh6b1j6IqLj3ews1VOFEbEPzVNg/ZlSFvJzYvnCN0OdXXp7RNOJ7
rwETP1ETtCcKOqoqPAVdX29igNFUqDYrJxk2OKbu50HwuUjfK0UvTMD3ZGfNHDpQnp23OGigV5Vx
WF1ltBNdepdxxk/y5CGhdv1oQ1t8rp3kfWii4D6jGJ7RjFCY6oj1CfhjfRoGKwtN6jT2pntmW4a1
OM1QUVMQsKKPnnoNZU00nrXFYYAfI4ERruGti4h4V+hmgBrSjdaDNAJIH5HhAggH/WppCGxLWcou
aeGNGF3/isugpvKBagANjx0Dn2NnHMJP0FTZMRMDagYKcIkatEo1fdbQHNpeE2k9zaa1JPbtoJoo
0Qa3v7M1wxZjLzhbV5NtHc24dTXtVqUafOtpBi5UNJyhYHHBwUasnSHl1hkcY83OBSZQbyfN0500
WddZYOwGmrZbfYJ3O83gbTSNl32oe52OwfcFXWPjaWZvKaD3mnqWKj/HKlNPWE7nh7tWT115RV2S
2feHWE9kzudwRqWgIjSoR7b5c3yzP0e5WE91s0weJjPlVjrWNg4ORBOfDqdN7mf2hSn4CJjOOGNK
mYCDzN2zUSUw4XUhVEDbzTo3OPpF42RsFK0eGwRR46KSlPdDCWhYFLsc+sZRN1PEl96tqnw7Z9xv
2bW7VAAP3O+6Ptxyd98LZtipiz8sFoJxiV/Dc7plJ1PPuZ4rFwwJDaYHnmY3M3cZ0fSXzHNht1Cj
c/BbfoAn6QRXwSH25Vk32OZNQ76cRiZf2M018qFak124BaQrX2csIAc5YhNVORJrsMhsqxD8Wz/Z
q6x+pfQCZ4PKtiS5r3vocqrJzwHJ8oXV7KqZDGw/9MkF7gGN+tpwbGDp1hOp/lUy3eJtOkkcJRke
D+VPX9whG1dxcsNI/T7X4YmRgYaUcaQstn1STQjvg9YgRZ2L5J3eLgiZ0eA8tWb9g6Do2pqr28rC
Ce6PO0c8jeh5OYZeDBuUuyjqOpzowcA2kFAdaic8V0nOnevUto6wml8G4pihP7EzKNCYzeRA1oqm
ZWmd2MBRGWFlUEuKHwFBjD3Zt3GVSLb6nmp/dJLjQFm+KfrbqVVuMDxP1YLrle9JxGo8hjQlcvR3
ff+xC4YYj+hBVx9I6BabZcFzbNZ7kwjCrNxr/TzNFN/APtBh2fKmnO2TYVg3pgU4zGvarbSCJ8cM
sRTYDccq+AA3+AfV1hvkyUpEu27Lpbpkc3HrBLtBDt0Op5+503U7md9sSA2TFwEbBa6mAL4dXlek
QAXVSm6h3x7cxxgQzCS5sqZwg7P5FI7ZeihoNU3C715DXciQ3QoyCUoA+DSKl6awLM14/sj0hqSs
TfzoXrod+2neqLm8JzB5rlT+wsK3gHCBmJw7gLtMRjUzc7KrOoL53LMpWrEVA/82zF/kqIBciCrd
h1n5Ni0lyYjEeaxx7Me+lR182D5O5GNh6lMYE90blTSnzDBeLdm9UVRTAr02q1M+c1po+TwSmlOv
apAmJ6LiNsdtvnGj6q7pgE8gu29BPTQny+/fg1jWZ0oZGr505lPQOAXUyFY/X70UoIW5rSt6YiPw
+cESsCj2au7txawoPRDGOfega1HqtzdquW4C40wB9U3NvgSKDhowXvk87rZ2/cMvs29ogh8VGItJ
NWe15I92nX4Ui3Meawp9cu/EPH/uKoLeHg7v1HdYvdd7I/cZXiVGLvrr9CVTc3dqRNDBCgkYOMNH
0yguo2MdekJ8K1dFcNkVEj6OuNDSciXh0Poy8YnPEvVSTwIDQRsAD+wrtEcLF1cgTynfobVt0GAj
2r2lsmvT608WlX5xaB3Ahu/tysVrMZWXSBexoK5eHM2Ow2ltAgQ2r5eGjf1TZvOw5ANI57eq32eL
G9741uXGdk4p8lNps8owYoy92idq2QIu3sAHf7IXeUxS782SYn7IF3Mt3Xm/GJ65j9z8ey7iHyrj
ge2NlcX90O0ehpQmjSWiIbnG/9XG84SeRsIaFEyB6hx+qTyBwqCSmy5p3lgzdasx3Wc2ZbiL5/sc
sehlooxylbJ9ajEmr1TVXwY4Gk4AynyOyTT4zon10spFc14q4skIOSOlzS1RXqrYz2FO1raNTiKy
+FzuuKv8cIbvNIABODG5zaJjV76A8OeVnIuj7NX14rvash7YbW6KjpNoVb30U7WZRY+PlMBNofJ7
kzwssBtuBhQ43S+u1n3wTqbqVsJ2DIPlgX5pora1/IIk8Bh5krIzKobiyG3JwcD2ENEaR+o15+X9
YgJcpNR3yGw8icszqse5gBjglCHnvBXl5w9ZRBxldI5CucG2bpxLOwKmKmu80OJqIV3tKHGkOq2y
wE0P1bJJ/IXJY6YNjQq8eWUbcl5ZIcdZU85b9iDjZszSkzOWX6vMPwyQ0ISv1yzu9NQssOh7doSk
sKg4tQf/WGXV25Q6X92uuQd3tUfRBfMm7vsyX1tJBmlPWQcW7k/TKHajzM4zTy02IO0XOiHXXuS+
1XHIZ7es3/CTelsPKA9rSxLcA7vpqEOwbptbqERPVZbt/UDeJbFFwV2dZKTmWAlyfMIsEno4YmL/
2XXVHV2Iq9Aqjn895lnhr1MeN2SBgOP4tm0Bhf5lci0SmUZ+Lqx7sC6otJppn2m6fSwlNFbhAXmq
hy84Eg82h1W6GEySdqDzS2t8LnHCwclPQ3HsJZQ/dNzuPbXsG7T5p0zT+DuQX0RoegkrKJZ3iIYt
pWR1DNwmr5PjggP20Jelu4uk/xbn6vHz1f13n/M3+xyOKxzo9Rbi3+90Hut8rn8OR/zzH/p9r2P9
g1QsrDaI87bGg/wsHYWOS3rWdAPyDiai0u+LHZftDaXcPlsDzasPzf9d7FgOBUgO2BIcoLq3iNbj
/0Q68v+8n/DdIAg8Vk5CBELoncxP5nLutIFn1GF3L6vaBTAGs4kv3Vd/oDbQz712lY+QnWbNeEpj
UaKvwH2Kue1EXbgzAEJBK4dqGoh9r3o6+Cb7xqg9BnG7GpBZmGAH0FJjMCXroqE0ObTnH6HmT6WA
qGJqbG9St8/OI8+wscOmYzf5B03AX7sc8pSZkMSsOb1YmnFFZPRCKOqBLwIkRyhYTu7elSEWODDV
B9lgce39wT2CQmAawKa4rvEHgiPE+j/A8zEW0gCV5m75msBlx7C4CFwXmNvhc2UJpK7kE9o1aH6X
0iSvgaTaugXuBUhyWQnN+yoAfykeIWdPTmAJxgTiCG/9wXCy8rpyjOVgx0WzHUVxYXBs3oXfYRYe
xxzkqKg4iRvHJseMl0zpcBg9Ia8sx0AVgSd574J3IGbKzELja7Apra44TtFgbbuK4lkrNdOD2SUO
pvrQ2RoLax034Q9nttXtrcnzWUDTuaqUxeFAVJgiZNSeph5XZTSr+UwP4g+rNSlTzT3Mk9mVCWHu
maFnWM0tfOAx7O1NmQQ2+a183CgIzuw0M5S/1J8OPCto/DSJZbVpEl9JoZaNVdjGptCTUKhnollP
RzFO6W2jJyapZ6cQ/+Bl0RIbcN1TilUUoHSPRmdAQtOC3Gw3PGMxT1uFZCLRsh1pwZlm5w+Oy1ch
op5yq0tid/6aOr1DUIn7YMyuOqu9s1sKJBMzumfXh5s3eZoSka6jT+EQBXHEExzicQJ0O67CJjpw
pL7ytOAYaqGRAwdluO0+rOJFI7ZgpbmsXiqSsRR/Yqnn9N/66pXt58EOFgwajroti6WAYdqmd4Fv
PCDGvQdiemkUvUns6b3dgFJqJ+FdGucD1jc01GXOXsu4ZR1Vwd21UFpzFFfmflyo/ZsUyzVKzi4w
rqUmMmLbxJaJZMtej2YqgKxreDXA6wGFXcBd3taBQb+0/sThMqHQEJ+ZyOxnel7MO2nzQtPPvX8E
sQZAxhVd0kBN8wcHjSAyyjulRQOcCPmhzpR14r1INmnlf+sWXOEqNZ17xY5mVeCFhfCLGLFoWWKO
u7U9qXblU2zMhXYpLdQyho2ewXfmOUDfcDLcIq2WPKr8B9j1rw1KiJNyqC+1OMIMnK4aLZhMKCeG
AMjnw1sZ0FQWLa5kWmZB27MwsItjajvAX9BiUi3KGFqekX545WjBJo0gKDdzVe4K1BxfyzrzZN+2
6Dz4D/nI4WNcFVoEEloNQhXKUay3uRjiY6glo1SLR46WkSYtKHUNBWdRZHLW0XKTQndqPgUolKgg
BjsUanHK/JSptGDlaenK0iJWgJpFtUYPqHLcIm1TAe+W7h40W4mt/MrUYhjZES7DMIGE6jsqyAPz
pu2q98n2n1rLxacroIq39XTlmz0p4bE8NzYny6Bz6guBAxtDbMJE2A1yz2UHWhMW4xaZ96aR9dis
6yHpdnXMygPaCQTIhAXC0lHo04TJazZxuZiHMGbGtGZZpuT2IrlkJebfUHGYBHXXus1dqNl3RhF8
TJqGV0xw8RSAPDPz5D4CmTdqdl6uKXrcZsEFfKL1AiB7JbC9GgoCGEVH52CLDzuuyLP3vnfgRvSy
aFIfLeo3pWb3pdU43PSDv6tB+hmF/6I0469NaRLyY5Rkzf7DKRbxoxikCLW+8mYsV/ITFqg0N3Bm
13AjNUuQKk9C9Zm1+en5/S9ECPPPT8SQaJnN6R/1hF3AL/IAtQMTKGEzu/cssreFld/kjiU3LKOz
VVexIE3dRTvnR3l0AhlsUlbEv7HiPqb/E3+v/8XvYOmU3C+qgW3qakQP4QBO2S+/w1SD5fFVl96H
Qaa2VgVoKOnoAjMLV27nygY2rdgRURoVbNrWNLZD2AQADoedMCOxtQ3c8fQtcQodDZyLDn3GztS7
t13OHSj2enmsC1byo+c+qsaP/u44rI+7v/z6yFEWsUvTo7rH1grMT4eKpOuw5NltdT9b5XKVSkxd
Ztdl+HeTbB05NDBYg9J987AaSgx4CXP4ZA5sMIMecD6tsMcuHI1znHXPsUvWjBtXShhFGO5Dmy4w
/0cIATHBirPRWoRjoAfvRcjWYbDNbjW5pXUOG0PcuKysX/768/GvXhuHfJfIq8kn4NeA41Kzr6pG
WdxXrO1TWEi3RWUQoMinayOwzEtrEbaWEufCX/9cU5t4/nBRbYGzk64TTbpzyM7+8aIGTQp5uijz
+89PAqc2aijdMZqvZEXmnM7BYFN1KtyPNMvFkaAioRPEz3xj3g1u0d2m3Qbh12JVOPbbdrCiUwev
4OY//y0dujQxPfE7wl7Q366f3nqvMyt7oN/3fphAevToKVd+PeLNrCqaY0klHqvaMzZ+MhqP4yBJ
YU72wGbRLJtDzmcRrAY9b1lT1sc4DrqXqfPqm7kn0fc3v+ifvmIskE2POgwKZGgU/RURmUfuPEqE
8XvDRg4XYFVOzO7WfW6G442XzvLoqtHYYg5ddvQez+zU6bXF5Nxvm5Qez7/+dX79VDl4xNzQsm0C
rd7nqf4Pl80SaVx3dWXc1T5Y/KLP13kywseM6oVhnrBN2BRwk6M++Jvb3Z9GV9pXbSiZmNpCy3Vo
lvnjG5Z1Sjags4w7PLZWxYa66JR7TiuEj86YsGLAEoVT1b0rkyWbtEl3gEjrXlxfQD+LDCDbn9Wl
n8fMMXan68/Ga2d0ptucaPVZyKEiPTdFrHkkFzkKloOqZ/43eL7rKbSXC/cmqAmVaZ7Hv7mu+kb5
85fGNS3Kpnh/ccWhn1v6uv/0cVQ5Dg78YR097LJ4jr0y+dYFc7/963fvV0VZ/xSXCDzzGEPbn4Tr
yispPMqH7s4qLHnkP3Qb1XIbyO0geiQHL//mBvurUP758yzHd3CE8289Of78qkKvNKyU58NdoHgT
gqThg9mg/mZu+vX/45V5LuswJmHb+fX6+Y4R/faTGjje68IC9103WP28xtf9HGr5jcPwb598/+KV
+VxM3iwHSyxWrz++MoJ6PAwtR975QNpv6oyHP7YqmDxdsVz99Utzf33Q88G3HY9sNdOeHn1/eciS
wJgZnJz6TswtH7/BY+nYZM66SQPoGUHzBJ56m+Zet0XXZ6RpVLWXeNHxmceSRXiUrTP97CfuyuN5
Rpid28m8DHW1XDk2n+jQDOlZ0G+/3WTRaSr0eT0Pl4NfJeIAOoav0gT53Yqr5c4oYu+haw3xpfhs
jPf8dF22k/vApxcQ+qTbgUPISp9/s2OWHQRwcm3JCEDQiFkpytqrkL05EXRsjZOmnq4nt31w6jTZ
9PpvEzWjidurv7uFuH9+07SVAoMIng2TC/rLk0k5QsVWZhV3tgL/+VnhuzQ8zQPUuC2lVVyngIV6
3FQnp9L3WYdnFSHjYJO3/Lqp4PuSptX/sHduzW0j2Zb+KyfmHRUAEolLxJzzwDspiqIoWZL9gpBk
Cff7LYFfPx9UXd22utrd/dIxEzEPVVF2mYYIgpk7917rWxhXDKRTzZ0ofYRc899Q56l5IWI43855
uwWs0q1mVa+SkfQVJjeb2ZhtLf2Q95Q19KuRmMkr2wbmUrax8eRGjCcdjbCUDlfaQka2QuiB7gt9
laCfgWkWWxBcRDP1toRYtGsbg+GNo09s7Q7Pnhjs2czGrMdlq1hUUTRtRCaxnGgtVqnYbPZe7F65
Uw7KRiUCQjcV/6+f089bA7sBsW8WFQexiohJPi1hRT2pDphidlvNs4as9J8ndHXPH6ssLcLxWgU4
Mj2L7eLXF54hcT8vniZ3z9X5InqCf+uftwZnoMNSt8aZGWZCLqmNL1g2tGDHmrlJj7YkZ+B+7Gov
uMH4A+e8fm+D7Kh6QzAOaJKdNYQliU54+eIqP0Yq1VeK0x15UrO9L++gFlgnoRjFMdi+CRJ+twr4
HD/eyH+sgTlf6BUhBJzJsG3+53//5cKzjPynX6w/xOi33Vs9Xt6aLm3/6MzNf/Jf/Z//9S9J2uG2
AEehLfiPW5OnKAq47o/Nyb++6idZu6Q7OYvQkaP9rTfp/EZVRAGHVArlks5X+o/epPsbKBVheCZ4
j1mqxov+EJ3ZKNVIbcOX+YdM/o87cP59U+bm/cOt4O8PQawldEBnNZgNL8X6tD67wihGkmD8i6VJ
jJW4Z4iimZtZgkhx4jEfnHSYWFAZT/SN3Hssewy89HSrT7inhnooGFlum0h7/zgVNIyFlnYeZmD/
9fXE0YBZAiEmlvgnGwtwmU9fHFgdHpI9SWGFKo/68uddbBryJioJTL9kZIwdtaBPV5UMGHdL77sR
J9ZN67g50C2SDrxYX0e2l11NqaHOfTf7qv3OXg4y19fKK4bNYBFLY1elezBE2y+SDjYWwIXHsgiG
YzUvWn7JBvRxClB5xUbFvrdwU4VgwNb3KHPtLWTfYa9TYC5zhXKZtIPXWGHAI5ksX/YKin9bsxuh
rRqWcqrxs+bQ3dVYrcaqIgZCDOFyGBrW2wabfFlZlHBO5eKda0rguyNi+M6/qBDnoDBaem1D/AJ2
KFqbwke6G1nxxken3LecRqWZ0QqB8YTLpp43CStcZ428WLyXZelYOq5ZiZ9vPm/Xpm3sTW06Knj8
C3RVyNnM0DwawMaWyudIafvafT5O+KGi5KVW3v3HLYym4PcT5+glzVEfxIaDFeRbJD4zho0YHnZr
D8TddTnIU6m7+ynnAmPf0cVLVQ5DrLNpDnOVsNKNU6aHZ6HTi5ZQBzQPAf2sBPCS6FYxzr/vZQnH
QJZEvEXOGb+Xveu8ylnlw2BsKHrB8FbddW+C445N5wsD75de69o1HQD74Cftxum0bzk9nSssteo8
9OFLyReC+MyyWHsduvBaopcPOiICUuAGpUlgVke49YKJcY/4gf4AeE7U+RYBS53+lvdtvZpAPAR5
BiMmwL4pVS63fdg9RNJa6yO3rrfaS2rr6JMMqB5jsp4dK8tWyldlcWj8+DwyVFBL12+eeu3OKaGO
oMu6S60CyELfYOXlOSB4YTXQmEKqzsrNQ8ZVx/pWjiiXNPRCZLUgah8CPImo0Ea87XGG+ZdMJ9rS
lqMh1QnHdW9kBfzh7kSb4kGPiRpoMldbNwV7ry3mR4HPdjRmYczIIWh02349oGfCy0UJQSyQdmV1
VkVCDZIjUH6kXSSPRe3XSzoV9PCRVBO3VaWsC335oDF+2c7VMgOKdd9FxzqPkn0PCgY0sjbeBoAj
l2VNRszv/zUBMpoGixS40tU3ZdbsM+Ux2rDFghPuuA/cCQ9Mjn7zhxX7L2vifyFqJ3Qmb5v//l8f
S/BPezBtIGO+QY6pU6u6H8e3Hw4w0upivVGyJ6Tb3MM0chkNBF874suBHjvebTuz96DPI36L5URA
vJF+DZGaBiZiVscN47ULvi/0XYz1mSH2zCdhxc+Uv2Lm/TGQvrFzoCDlzAI0CpseDCf4L14SoN9H
q8YQpaBlm8wkwR6kYDmzBXFflpuoG6prBOc2kGMYhC0wQs1Sd1IyXhczp3ACWOjN5MJ6ZhiKmWbY
+6m5ibsZ4oBiiTQIqIe2nKZlJkFCZCARk5mNGGZpB3U7Sa5KXExFruJv0KT9TTpTFX1Rh1cuJqeV
BXKxmtmLaK8wycw8RkB17jYvYTSWM62RBodcpb11Npve2oUz0zFW0B1zjCQ7BG2QTR049poXwsKE
BpnPXEjXbnrkaeWdD3h3V+qNuctqgBl1qeCAYFi/V2XEU2lpznWEw/45wWT8VRMqPEnDx1CR687B
FlG/xee6KdxBYDnxauzmNF1VTL4e5tkIw0Qw9sHGDokF65rqTvKFQ6bn83jBfTZ7Zt1em6olj6i1
99lNdg3qLjF7R4pTwPT46GBg3wsybzaebImzc9Nm2VtVv53Hzqs0tEG/8yc6MSbLmAhqokzUHDUz
vASIr3JdaGfTJNYtajVzPQ3kerLzF6uozw/k6KC9NK2HqTPlO8dNlL+5Sq8N3fCuSVOC8sjJg6XQ
vwIYD1WlbE4R8XObJNLCbV1Xw7nw0WU4zCjweY/ECNLRpw0NxnHlSf3a8YKvToRAtR7abw5Gzgvz
GaINakiSqerftGFi8DH213Wc4gNt9e4qVNoupRBeNLoIjgMEmfMUMNcrTWvvGf4t2q5VmzLaotNR
roQS5qLuiWVCqoSxKavp5UJ0NBN8laGhZRzAiDlgO/EQLDGMdNJp2qSmc4vkNl0CLpB4TnKy7nJ9
XCniCx7MtgW3UeXmwed5RVmQoVtZYt8YKTTAXEx9e4lceUxrRQKDbJDBKfgyQRU/2n3orWZ/edfm
CXrn8URg27Ilpcgycw7uRiTOIpyGzQRYbWHG2pWjoXJqq5Zrp3InQZesJ4SBFD2BTUCTVJtU87+i
YHa2hMytw9pCrOfq6ME65IitgGJhlnqwJyog3PUaaq+4GXcqmjQ2hdke47BgmWhfKwqFyQPTU2nu
oz16Pjlm2UjSxAgD0xNoJ8zqZgpjeaGo+Y50cVc3lA5Z0b15TfjdcTV4U7rV7UaZwyU38tOEkB30
SP7SzKehutPjTTFKpGS9bjC+yD2TXayVO2gD4K/ylHHxlFYZQP15M2sZHyQ2kt8pgog033etcfZR
3N4bmcS01edqNSRASbB15dhx9PdmAjJLihUZEeG0MgYVb6QNcRX3MW89ZW3QG7fGfl3Hh0qMBSiw
ZCRW19Fux6wDWeRjF6RXaurVXY9TiQoM7bvSm+duGKYrcxq+WV1Hti4rz21iQV/vx+5g2Ejs2kH/
ItruXMdEt0vh3RWmXNRagQLKqsLsBgeC/nXU9ODZsvC/AdNclHYArp+A3CAa8AGlkY5THiF5qEUv
ZjHD5iONMN6WWuXj5JmXFS2CuX2ueTI74tehJRixAHXgdHZOlqtDL9uvzpg7qG7yaB0TFv4uHU64
eQQ1ilY83iyD22PRvVu75IIuBSXwk9VT3uhGMm3yiNjHj4qkorW9bxS1YNkL49LSJFmkcHm2ZHmc
Pl46zFWXqK18nH2NzcrK+HUU0SCpyhSyycTBlHEufemwK6fbudb5qFucvkXZ6k/biLb0bZJlxhdT
q58NgkJOUCC5p54FZzigMDNb+U4wmgZUhoKnxUy3tTXzDba0uJZ+cCuET1ukF/VeCwAQT7pMr2zX
Z98J22lEuDzcJ9nc1K1AAJIudQCl3G6I/oqejZZSqZ/6khBGB7fmUB9VVamTrGwCKHryjFsLqsQ4
5duKIp8el6idKwWvIQERA6Xf4M/WNVUIU+SlzKf7j5vw8cF+tODqlKLh4/dsPZ82LerMY96wd/UJ
NRtwlWLhZeNN3+c1uqmYj3aclLwi5Wm4hF7RLZng36V8J9cRgOWNljEn0VPnRW8bRmi8xaZuSqJb
8HeVfccsVJB7MTd8Evg0F7Bs6cI2mDo3LbT1JInGR35uOpG2mnZ24vrrouEvmUZeqtoiOOptfFJF
OD7oAhwPUCFy4/QanX5CNV73YLmcjoms1VVvcUz9JxCHkjFPlV67/LRNVcaryehIzHTZobykJh6u
D74r+ut3YaL1ZJI6KAu0Il65w0B730n1ZYhWcNdK7Sru24e4aqCqQDx2tzSAWqy6DKIjunEb9hl3
Q//u5ETNprSdkfwY3IELv2LsVg/cTyKeqAW1WL61dOP0SdYnq7f1pwY8zGPUNc9pFWxcR8MewMZz
45fRNvHUiTMncWiOc//x8Iq6mm4V05KnIU/xqVSe9thro7b7+HiYslsLp53qtRnyQRl1qd1HQFFW
WV6268Kvh7twaLRLqfNVQbrcrmVsd/u2G+oNY5fpSUsCvhuuKWCIzeIwbzLA1XNyTXLjuYhdSfQt
zZPIjr7QDkOOHrXiYiXee0lldHIlC38/9jiGJ+PQwHe8bj3ginowvhtqlLvQBLWrsdpXpUedFgAT
E4h0+P2RgNIkgFpsj91ajwNzKwGBbpGoDZDX8Ayk0lgT0imRmQYhInVwQQtNxf1V6AXUGSJr1lXV
XykMB4SSUf3quSJEtYL9k48MadGvHtADdqsmyHhP2rATHtucM541hmOQxvrnzJ7uEzPMl91Yc8gs
vRZKMAkoxoxrH4Uj7pvIIKbGRRmOVYSzQRczV3WSnHhlS2NiaIklCWv9AkELIJOiFkgi0QnBTpJn
yZFxDSDKgZbuUBRptXuX+/lzr5MSDlZ13frRucwROtZGlB6ypEs3MfNarKhjfnR1ETOhKsn44NPC
2YzKWFqzRUtNX+04h8+lE5lpKndtyIwZlWXdy7Bl+p27WBcS/TuiRHszut1zm8BsTWKObHpS36RY
IxatyuA68XtfUlfFx0kzLUxfprVpPee5rVmZnOEqyNJgq6cQ7CSSBcYl37OhRzfO97FESbHDtPwE
yW7pK3SVY2fnK1zXLA05Aa0BwrFrx87oZ2QJCL2Su+ypZDpo5YAgNg1XFg6dPWe16Noin/Kq9ekS
F2xpK8QZt66ovyQ6AxjLRsyAfH3TN16xbgcWPTPV2Y3bJLnNOEBfsGpI5PFwVJlKF6s0x2kKB+c6
I4SKRNeaQ6MP4gX2+KvZoPvUo+oreUHf8sig8THk2pMrKuQDHcbvYBYSVLl3pROBsYwypLrdgJqz
K7vjf7br92PT73+2b8XpOXtrPnp/f+0F/t79++sv/29pDc4NvV+2Bu+L8RPuwnP+8qI/OoPOb3QY
aefPbGb7p8gRmny4SuepE8bTn1SLNskis0MUaSJGzRnc/ENn0GSAROoIMw9rlkH+O6pFDKGfG2wm
gzZTx25pSCS3Lu/2xwFY0ztxRBhreJnIGzhgDYiQKIbDxqhp75UdJVXmhNfxLMgBIfPqpvrzJPpu
a7JBbaeB2KIyz17T3h2B5jns5pTKi9JPpqcwcIk9y+T3gdURNZbMl26kbkMalbexF1wNQTmdcLKV
i4qOO1E7hGXDwMNObgY7TniY3pzplhwAdqh+ouwjiG0fkVStBkiMIvWgWagk20sQN1t0OOm6HrwH
eLdsa31G96k0X8x+MA+V6kjWRXAjcs/aT1kSbAIdV4wqVLaNJ8PaJBnBBspJnsIcAKqep2qrxWQp
csqBZ1ln1pdcGWoHnGun0GktGisNdqUyXghzGG6T2ly6lWFeaIh425AVZa+GNFslhRNcVWmhFqkx
WqvItNhx3QoXnzc47MmaTQ9/6C/MDcJvqg+BWLawRSyfE3JXVTtmYBGqoNIH7Z7eWwV8Q4kMiaOM
VDRM7Aed7Iat2Q4R0eUZ8adlxWm31Q7DMH5t7IhhkSWoESrWxkV7Dk0cGxyqIDWlxhIBOGLBtlHB
So8UXoTGtO6I7wA6ZGR81tXUQthnC4QvNxM43Zto3h7NeaM02DFJxKB4mjdRm920DsyUozMbbDVv
tZI915s3X7eQwdkO0y/s0IDL5i06Za/O5k1bzdu3N2/k9bylBymbuz1v8x/KFSO61RDrMyhKC/gQ
6TEtMIXq4Xh0U/sOa92F0LZFPrUryoPvvYPYH/rAGzGBJ5G796Ak7z9cPFlag10g+eJLMQ2XAQcF
y7392mo0ykbv1UymWx4Lshy6IdtRoFwAxzprjYhv5YI6DuYtT4XlSZjttupo4rQoFuBQiqx/tpz6
oqVZtcwn/0hc1gKHKAdVKJ2ZlZeroYK9rOUB9af+pffN63EIXnWcQ2EFwKJeDQFCwqB+haLJnoyF
IBpoUfbmBbYW/l2MQISLbgpoFY0+bUd/2NY92j2ZwVpsD+TV0DlquaERPtzUZ0cxQjJdxJxgsLAo
Q67mv4Kj+EB1TOvY4p2Tr9xN8ChJAVoCURsPHkEvYBdSg61v/tesBGzgxJBHOAfQ+gu31Y1102TT
yg1fBUjkZYeNPBTdpccxMFkW+WkuxUaeBVST5dMEV0THkV0M6sC5kMv2jAtl1h8t19/CjIC/QYlA
WYIptuseALXQpJJbyvYnLx1xJyUeUFD3HgHEumyhezWiguzcX0a64cojoiudU+8gcXb4oJmc1+Ey
MMlDlzmurp5xhshvkpykmpbk2zhOtgb52ytyATl/G8mjIm/b9bU7z/1aDM0B2cXaAwNsj/mDr2i/
a4nP4BVbayfNt6gH62Ho9NDB1pQ8wrZGPoaZHdvOvdfCmTOMojUmBb3s6RJ4zbsXsJ7Z3TWy2FMi
ippIDy5gVuqqBo+CD3gAGKKGhYjtpZ6Y3T4q/GZFgt19UCS8nTB+LU3tpauSEwqIZeNXsLe7Sz12
W0sU5zpqLmRYXMUlASAiesz06yKyHvPM3MMwIJ2Rnhg1gMLDp2PGcTJxhhS46As32M/tZZugQwc4
fyD8TWK75aJI9Dul9y9MBM5GZZVIVeDVZQZWGRndRA2xe4NzMxrlSh/aLw7r71LCiSk8QrhhOWp+
kOzcfpk0drsqhFq17XiVEN1Xj7F+SPXqCQkA3J4pC2f1NwiQGsf0NM5odK+lBmvu6cI84+W4lxFd
ypZR3FqXzrNZBcOD3pE7qKTur9wW4a4mJLmdk/rqde25GOHV2fakXdPVTegyxf3eKhNrieoBE0il
8a+Gjpk5BHi34duuabVeixKRe98P577v5Ir0AJSqSZRshCD4xKNi56FP77H5IppKhm6FquApztzi
xsQ0tAjIdirDEYuN0F9w1txlJKwvCnaJTTwN5YbPk9I8Y6dDKxCvRxFfhxnkH9nIYR+F1rByo7pl
yh7dGkX5PsK7DTIXGHBIJeojK9UCMJUdj/FWp1LflCW9sbABa4naSW4bZSWnyQ1nv//0HmTxsB9z
enouKyyAgeplaMKehDqdEVNS5VsfH95zGjrfMBXQMdZsYuNbDqOGlSW3nocQOZ4qOnoDTMOQuBLI
5wTYFNUqsgL0vxwztL5/GO22eM/aqt91AqBi4RZqg80pXsAeztdKC96wn7+BXQrXksilhGJ6CdDP
3CecJBaDX0PUByF5VDY6eodw03UmZYEWS9JpZky/B2To7VB9u3spgjX+pKPBufH/l7D/CrAN4S2D
PQbL/3i6vekS+D+fptt/edUfNaxBzq/5YceiIHbn+fEf0Db9N51q1AK8Z8FVcSgv/5huW7+ZYFYg
jdg6qjgdMttfa1jzN89jFONQvX4Mxf8tpMonyRj6SIk+luk27h9h6e6nEXEb51Yi5FScA6N7k5m4
iUaQlhGLAr7f9OGHW/MnY6RZIvKDCu7jYpDr4LKiHAUS90nI4ehJ6vt1UZ8LpMS7Thq7gqpzCX6b
rb6Xh1wApobC+uurCu7V58taHipQZHGziPmzckUZ/dgyv6rPvY9LjYQDrRe3whIrDWn+4LoISQjX
k4TE6V9KrToAqT56bcm05czPt/Pi8htRH98glV5U1z/6te/O3shV0bd712DOV1lYfFS6UpU4FS0w
Nh84iF2U20yfbmF4Y5bZAlohLRjbH9yZZwjZ1/YQdf/knX7W5s43WOpkdCDRtTg0GfOn/eOUzo1C
zSr88uwW46UT9gp8xoo2wr3vDydakfuwsvZtHu+Yatwox8KBUcsTZqUrVIs3Gp6YDKvtQjDA/PVn
YHwSuX38ZLBuoN3MagppzeEiP/xkfRX6VsCU7+z2yKNCPV7Rfn93U7FjJnhPZ/2+k5FECOB9byys
Gr++/J885cAN/3b1z095RGtPWkN7ppu9VrFXYNxqL7VKt53RpKtfX8z4HJQyfwrk/AhUvRja7M8K
6VQb9dDBh3rWLGzbOSnUad2nsOyDS5tiRdVtl3yRolqWWncXV+42dfT3dmpWYdLc/vpn+ZNHn7Ad
BIyglWfdtvnzbU8BCzNiyuszTlVgEsnJjNpHWTtf0VNwHsjOv76cMR94f/6Go9RCd8NqwqJimJ9u
9IjBO7CmsDs39JuNEDNXXNn92vVmy67hA0wQ4KZ3yWjfDLNlg2SX5J+YFv7kUQNtYhB7SGcAzc5n
PWVg0hYN8qQ7dyRgmEN9TVLIJcu7faiXrw3jtLaAJqnn+TfNUcnm13fgU0eA55yLoxFCyWyimJtV
ST8+53OLsEpIiTg7aWMexil7K8f20eJb+e9fiIcMwpGOcppLffqqJ4mMLdT13ZkkxIyBQI2csO1m
Baic//PX7+rzwm3RlnEtyVkaVSXbxad3ZSuz9UKM/+cmB4M0liCaqD+0xn0wuvi1mxAWQOH9Jxf9
ZGYGd40p1TYdnGisPubnranKQtXPNMhzhvTPT7NLGWE/b0IQ+51ORMxhKAtzDXz+92rnHwq+/m4V
5cI2qjbTMzk6e/Zn78BAvkIWtWZxjl2TwY0ZE2PXXwG+2SCu5TyGmH/JzO+cmTbTizK9iJLzaJp8
owotFxhZGZUE3beMuIHFZCIv+Scfhv75W205tjB4ujHmAmH9O11XHGhirDUTEEcoKDx9AFieRkAs
vBaYz1qEosGnlh/LXi7Lgnn6yBqwKthx1mq0vtSDedd345nxdYMNJjVpeQ/ZKk10zFilDYXRCYob
373jeN4vQE0UO6dneFqm8muVtOfM7bG9601JDO6YHtvKqIgsMexNzASUo3dV3dQ6P044AZjPuoxl
lyXj3TWLhyaKqwsy/3uyBJ2bVJJkGk4IdGD3JO9hN7Yr1+s4HNSvbCPlNvCMbt3IGdoa5WKPpBdA
z2C95A6zWghtBv49TvXSCP117hnl7WBaVyiExQsQ9fA0BSwxKE2OHt7HhR+lkEGV+Bpj55QNjJZy
7nYVYblyrXaYDxPkMVlkMToZBUmlFVulTe+qDUcm5a2/hwB0I2OnY3SRElGF03ZRN0yKvJbgNM0K
93ot/U3l2TjuzIijZ61b10rU4zX0XY3sA+tafnTsIpTUjkPSgoPYY8uxRT2ZSWUtYOlEexGiQCI5
QNHZk96pIdMgIfNTA/pdoUIJUVYVeWDsLUQJcBHKI1T8E42leY6eXOteexuZaXUYzBhuxgy0ANql
dhV0pUh59PtIXIT9cwQWf1XU9tZDXUK/oa5XSN0ZfsY0TEQjCHI3p7VV2z6Nv4zTo6FfMtWfgsmo
ZrgtY2zPIUVVWPVG1J6zU1p9NcZMwYYbksdvq6q6rkr1PJj1pY6SB903jEVVE5MrmDnAmU1eZ8yH
oXevE+dOWv0Mfbyxf3Sn9KX2xl0UMOqwck64pbGZYjybFvIdEBRqoYKWzEs+Q4krWrTOrq7vEGdv
2xzDc5ODiBmN8H1mDek9B9YxgbgztdODDnMWh6a2Fgk4EzaFyCKMBdPnSgZThBwzHZa6bV/XBfZj
K+JbA8hO8x4HffDPZh0/VxV+RlywtH9a/IhaeD2MwyqNo1uqv207WpDwvH05falDoi7IdGl87RrV
EU+oYyXLofTfNJsp5ESjK+8HcaNztljnVdDsCie6kga5LoX4kgSwj5OWKUbFaXVSuDjs1yEtz0EX
vjJCweWs9XeU2CsNKSqKa8Ygdga9Ai+ECaWlHZNXkdNh9ItiaValv3aROrFkdc5dTfQafmwmUWnM
uX/MnqvSbDa2hkhPhZiDvd67b6T3SKTJgbzeGwcyVAC8y5bkaofxXVHF39tEnM3JOLeCMCseBhIK
IDgtsjkaKK2naFvr5XZON1ho9M6MOLoS7fDYhl14sDzYzogllhFiibhO3xLaO6SBPCNjvdH6gKLM
eBmI9xFed9H66dx26cEpeWcqzl4BsyLWhwy7Kokxo8xmN5IjobkYWns3/KqRjxIa9QO0KDKZK1oo
+YVx5J5YgwPhUltD4M3TVZcy1XPOtWpHRsKgfEp3Jqm1xZ658TKbn9LMUSsBeR3+S7dHlEHLBRoV
Glj6c+4OVNVyKv18reveCREckT7lHd7+J1l030creO1iJejR6smmMNqlsFPz4KRvjV0/sqScTBE+
dLl8DtMSmt1AT00Sp8X0EilDP+3M2tpFE69FmOEfqlLk13MLwJzLmCI5ZTzqoPyaO7uwnhx4WGS/
OvRmRL2BRWItLNEfh7Cb/eciPDN5PlIRrSIi2zqRH4vgVXblxizCnQnQ6aCQGK5TZ2bmEFqkKXCF
CL5JLDfoGFMWNPvQMNXbWDYHcrb5BtpacMufoMUX6W8wy9QK7hg9STzxmIrZMDkD5NfGaG5UHAEl
wnC7QquNzh7P/13VB+3aGHHVArvrDnpQfQOn8iAnWqHkqVfbyM+5Vck7Zn6+Ueg6VH+hhN4UvrWl
s/LKpg2ilunHen5CBgJpEpXM4P9kG8ViHwxavOim8iytkWjeRL46Mrj39JqQi4BmCnG7JRkU664D
AtjV9okI72kxDdEJ8Xm9qRJSFANr5DzKAcGs9Cun7p67MXy1ZXHTkIZbVQ8jwjDc2TTWCs/a1LV2
IaFvazejyZcVfl1grem1XcUyuTipvGWcTNEgomYZhJV/HVl2udM1CDpGoPJzaLU7zce1H/YFTuXx
iNXkKQjJjAlpwy7zgHm3Iwa16MYAyUcRLmFg3PiaOmbKWHSZri8nLZkjunWxNxVpclalvZuwjyBS
kaNsboV5U5mgM4WNQit+JKmCx7uX0c6Op26v22m6Ldkn3ZxpMQ7Wm5BAEAR6m44nt/Gb/RQ3J3bT
azmU7wHirEXR9A+5mWGjRFVm1e5jHeXsnH0+rDjjwetgJC6seJvm/WGKXKw4VTotcDH20NBZ30w5
ZSgEyrs476+yujjPbLI5SMvL0rMuubmU9snKZxoFMrHVUSIzsV+3CfeR2JXxyEQ/RLwhd3RALzTQ
j0age+skyY6WPneHjbnQKWDuqAwmoRN1+kGqDMoGo+V1jM5r7dv6bVd13W2Xpyeif+/7irUvd+0N
elN7MRpe8z1MZphph+Q8J42RdZyApJrvfDVmwRIh0FnWHRrRORtQJwSq8aa9P3RXWhbu5MChBzAH
w4MCfFTqCr7VM/MrQv+70Kz0iGurXGkGLW4iUautFAkwpfA1gptnBtF74uMfTjUSJQ3nvrX5Ygba
/UgB3oILWeUOXKyO70I9EaNuwaEjSAJyFWhGZG3mSjn+JbTmC1TiK7ztYPUxFPnYDfnMc+ohsHyR
1h5CMmvYzMgRpAJMWfpQXqNmAIWq5hDMiulBRx9nqcfJO8E+2rIWxTb2Qv/w8asy5Ps+FJmFHSok
64bznintldlBn8ry4DZLopee2BCbidxqQlZ9aIr+NmCAR6eSXn3bHuY1aZiixzTO1cNkxvxcM1yN
f3Tsntp96A8Pog5ugWojmiTlYD8xllyXtUkRXuX2FtvAoy8otUsbSB8ahAFJevBKq3gW1OrJambM
uil7xsczYKZDtQoLsSuAm31Q2xBBbPvCuTctXqpSYh9BzrHkV0vpKxbCnNUwY1bDZsbPFDAVJLaF
ekSwqtHQDd/TwdoNGcpnNFEXZ+QMlk7cgLGn8vaE91I4TFk+joGgTvm8VbLSez4mff6bw5Z4MIiL
RQ8JXuYQ2g1gV4Y3fhcTmeKj66H5qnxy55AkVjutRRlckOi58JAa8qWF6+SIfutahXMMAxvsOqE9
p2K6juthvKdvlW9KXz6afXQSTW8z9EqIM0dNXzq5XBWGGraupK6keLKWdmQaoFbaZ0EbWrPrYeNi
vXocp5o0UjuV8Hr9ah3oY3sYE/0xS6NvssyTb0boTitHlsHaYCvZtRoToDBn09SC+OATRLfMxuwx
b9yvktGH6UQB8VUJU4IaTIpn1s4y99Hw1aSyPNWTah8MTRhbxjaYMNBuHhw9AN7JOHxlKztZWya7
6wQD5tE3YwKyMMUxX58I1nKRA3p1LRg2MNFwcv27Zc3kkna8qwbm62xqm8ov8Lsg8124ONmItOMU
V48c7BCI5ksRhs5VOuUbyxufyfMjw3AwEfc27WskxEo3Z4U7oW+rsQBBg0E727rx0C6EBFqPfPS7
WU1PBbZ35AKPKTEFjJ0j5I5l0m3zSEtXQlRwJTt5rxVYVTCzYFWxUO2P1lOr1/5bnNQ8nwaoWYHO
WdO3QnnPmoFCj5H48FK0nYCTGtFGSserFjv3Fmkbk7COxTwgCmxfDpHxXjnOTavL27SzKBNtqPpD
PTk3H3T2ZM46lfQiV1RC3zLSDbZA1x7UyMHx46j6H3O8/b+rfUHbPff9/vHgYN+EUfI8fJoc/OVl
f0wOnN/gfyAsYcSDBxLG1l8nB4S6IIgivfv3qHPzb5MD5ze0MvQt6HPDFNdt/tfffHEcX3gFXFQ6
VKbxb6lfPjUhGEFQ5WEEwcvKUQPc3M+dLjQmZVHGA0Rx5fQUGZe0MogeRHDgE2qVDsGXH27PnwwP
5obWD63F+XquSx+TS86W88/AC390Ej8bVXmRY0zuwsjqHXjTRBqtq7ZIFKLdr6/3J+/PhXEhpOU6
jGc+W84Rr9JIER7IQBjio8rTA5DKPdpizDfeIa3gQ/36gh9dtJ/fIUMHNJ+zmZ4cps931IAUEgPx
yC6MD5C9+DC84nYOZWn+D3tnst22smbpd6k57kIfwKAmJNhJJCWqs+QJlmVb6AM9EMDT1wfdzFy2
fMqqzHHdM7jrHFsiCASi+f+9v42ImBTP15j5+Y5loVrHPZBdT+FHcos6O0nff/ALaJVJSnvaa3W5
c1L00ItbOaZCcvYjNlQJNYeLMURvTdo8J7ZzaF3WkWUFQzF1RpjK0boD4EML5TzBDUOMjFh7sc5K
0TzPIa6VqWvpkxt2trEQTYDKDBdrx1fXyY60X3ZlP3ybEOP7bdQQC2c/yMTGBhlyFqncQ1yACpzN
vFoPCep2LR8enGh89kJEDjUe5tVQ2/Rl3EOEEIXMPHkckAFSaTIvQ+KplRQ4rnrfVqvJzV7LBkGR
OVkXvbLPf38SQucl+X2wUSoXeJ6WHhtLvbfUJn9tV8CsYUq0Q3YwU/Gkmb24MlLcJkhx8y16Hnuf
J48a8SdsseK32dTvRrN8KUU6HMtKosfRPGpiPdBEiCx4RlGxIVgAek5QH3aKhdfT25l9bTZSBgw+
goitUQQ2wgIZiWsqqoBgc1f9TD2cmE2J4SBJ7OlqttWFnt3X0Yl9zJWFTexQJ9JLaGVPpmHfkxZ4
S3GzXxdL0zrKom+1LqjvyXq8sZsGDDKZyStEtPFaLe1u+tWvOvU16l7NsZ84o5BCS8ZNZb4ZTo6x
Ju7yMxORs2NLEx5Dwm1PhZZC/XSpk6VL171hmtjENOJDr7yK+JLrpkqQ1y4N+3TUWoKzo3I7sZvA
QiRP9BdT3EFsdpaoEuBuVrUtZVptCwM5QYgsQAyjf22rkU1o6z61Pjy8cSTEhCpZvKgKDM0rDzB8
H+DiA95etAeG0rqT0GYnaACiB1rcnCIfejxqahC75YicvUSqo9Oz4HoR0M+L4AG/VIYTtxleTMen
GJIoYM60QFs0yisvjrQAzi+M8m6YVtHsdcfW8hANFDbcWXeiOjWHd2XO8adU33Mx3pkAAKh/ZV9y
jVdKI0nPWpQbeeMT0mPVX8fWmdnpl1f0Dfbp1F3HFA81FzlYHH1ZnCB+XO5Roa+YjpC1Y6skBHKe
vYdFOG0LAqsS0KhZD9lPfUfgjsHzVIXjyQStwHawB7Kq1UtW3aEpEbxX87RKl43xOLX7zMgPGTw0
2+G/MvxkMMTyrqWKzhbqJZzI9/XS81ggSNJ0SMAQl+kTfgm7CNi6QpHvbMxSfk+wNdvK/uEY8tDr
849ExuEjcHkqen2ywA+N22F2vi2ZT6ir5CrWYSroI5Iyp3yWPvWhueNA60OtXw2afslTrq8owocw
7984NpjrpjN+5nX70Nv1pjRxp7HvPGodQuzMpWzl5+5WTKicoKgRcBSW+65C2B9JLdx0qRZuo/bG
p/qOC40kLhDqCgkyr5A5TT/7kIfWaNZRNPRhw8q0dgXI3NJIJaHKyWvT33tuziZK3aA+u3XC+NjH
z35RE3rbaDf6QLW/RSKGmu15OY+9T85O3T13NRECajA50tNahidlHlOvuyDmO+RV+EDPiQpZxFUI
I7xpxuhk2KFPAcTbzjqYXvQ96673H6wMpXsqx0eiMcCO5+MudI2vjXTOjivfehtgQWazc59B0a1a
x740TfSskEOSuRlf241PdDCVEQyY43KwowuxuEwig1tMhx+gIDmHiW88QueF3YC+1KcXTwODHS2K
u9s4NcTaT3kGkT+9WTXpiZR/7ACo1aEu3a0x9vdZV9SB0qmbw7W/Nyt8QIm7nF9CCorY4lhvas2+
zFQGt9KzbjMypDk3iQ1RxFd4mgi2bMNnoeAt2r04D576xmHtUkC1HJcpvpvrA11TtIkGdOdSHy/4
eNyN1IgT6bzuHpkrC02F6YqypA3RHzE8LX39BOHrACv0rXDFmy2jYxmHe8jZziZncEVQhmX4NmfV
eqrnIy2jn0OICnEcbvniFNrJoCXD6y3p49t0tFsQkd0zv7H6gmgR+tcQEInerLIQESnhdC/45Yg/
IJZq6HXFKYLiWVvTtJ7NjnNSF16TSXdPTcxV0CDbeT6HUX3qElx/Y2bcVy6LdSluiW/GX8KeG8I+
1amYs6HEUB8QUJEgCWyfwZQ9KHoqjGDqwFWRshCTt7SJBFi/bLJeFsmgN6ILg6I+reLK4dfUNA6q
No+3onDZIcQo3yUMacZ6m2MAB0e/CTlfW3ZhI9Jz7wpE+xBPcBjEvXcTJXJDaeLVkSkGC1LgyorV
CKMYyv90U6B2XilatvhIkP+ntekFbsXOwnf1U9Y6F5K3yOx1nYsheMHNGMtOlKH2f39Zw9rmCDTa
dwTmYV2BkDyZ0S22p0tka0RP+Xe8s+GKSuCha6ih6OJiiZDMc9jfXTabG9ONXmeixIOwriHdxyxi
oTc+kv+OCT+uLxBWnFXoqsAsl7q4MKnOLNeh8iboJIHnxhS9wbAMimJrJNoPImi3RUxYcyX5q5n0
Xg1cG5u8p75g1WxTNBGlW6xF3XruITioJjvgWCt3klhyTouUf70W2KtSCE7nFHDi10Hvv4y2oXbU
w71AU9pPTRs5ly4xGI0gQcYlB9qEibCqTK8mJ4vEAk2CH+gGK7srWyenhjr5e4+D9snR9C5oIt54
ScF0LRBLYLOm+incXZ5X2VXviQMCxZ+Zo4Eq5AbiEcXaD1JibdcEx8ASWLcmgHoNYmY40ylrW7ZQ
TUupUEtwW5NCkmzpGlKCI+y8tYBD6lr3HNXtM8bfbkNt5bFZeiMdEAUc3/hBB6e4wjxxb2XVw4BJ
T8TVF68srHXGzBB5V4VmB8SO3YmhBm0TdtldCyQPA70F3BFMpB72a2acoPXrlyQZn3zrqlf1RY/D
+8V5KEuNqmberzzLvERd89qiHY0icZkTrmCqxa2ZO4+Gn745WvrqRtZlxOZM5QAK3cBKMTVOdNM1
TCW6nr1GBTvkVLFSsD5ABdaw4LYzssCRXRhwvZluDnifngZXadvZtoucajfNnYtQGNLC5BUb3WUJ
xyo0rNilkehgR0Hkd28R1d2gMHgstqNOlbFPOXav6o4IZleq59rH+zARc451jQ5q+kYH2VwNpv8M
TnXXmtOdpxFZyUsemZgcdfEzTxrEsqNj3CH/r1c6yFpmhKt6cBZRu3WKTR8AJKDNjNoupGF25Yaj
fkRQkLWQvJvGPSaUMq6F3VcPPbciMFUm3G0YW9AAU+BtYhPl8yX36+HQT9a38GaIIbj6tvs0AApH
q9x6ey9JXqRlUeLwklcnss9sp4TF959HtJ4mxR4QWGO7K0U/WxsLKx4zXzbfDTMCRDmXxlsrErZb
IFXHGz8C0rG8A9FYVluLnvYRW5LJNBI+jLM4GHURwh+d3F1fF1jymF1uxsVylddQjQbVPmoTUmvp
RN112PQZDYhG22F/I+DFVuQrZmW/EX4OXVDl6ko3/fPEbrzJBjZ4knyoOpy/Q9YvA1EwlQlasnQ8
YQC1xitdf5xeosuD1ssNvm9OsNSYUwY3/JwECkU+u3s1kRh0iJGI7Sehrym+bxXaES5y/sLXXOYg
3jDoNI8hapSNyMYfsazvy6ayX9PQJV+xIUzapqccjN7oHRrbPJdmB2PWaCPC+IQ17aLBwN6bPL+f
YP5/4eVhqn7+7//17UeRSLp6XZN8734nC2Ew+Hvh5SZL5B91l//4qf+suxj/WnQVMF+polik6f5X
3cVEfIn+Ba4QGpHldPhfdRdT/AtI0fIPx3dqK7/wiEz7XzpnuMW+tMAeKb/8d1xH5keNFb/eMlCn
WK5jwBR0P6gojSonjcaTzUmZCC9qcgmg5oTlMaLwCR3LoouIXykg/EHsROhXvE49AnE3mll5nOrN
reSTtLudszT3qWV4m9yx+l1aZRvR1d6aZpMejF1uflLfeK+Y/FLfWAobiHl07icFFe7tcuj+5VCt
53XZTanSz6pQBLoyD9P19TCFF2xq0s54GYAQqTAM124Eay/pI52Uv3G+GYAFX5VaNC42+/DYhp57
pQrrYXl8e90dp41Ls2tF82dngeVYgS+dTonsHVjQ7fQAXgn+W2N7q4ZfdyhZm7d/Lxj88UyWr4bQ
T7dsNEvIyT88E2Y1ROoi0skqquFOq1iQhYe2I+oz/1zVbnutd6Zx7Q6ztgdTpt/T3zHgTbp3jt0U
N4R/yZ2K8KLEEA62neM7x6LTHMrNRODoWuXd2KRZXL3/vb9f+rsE8PenwsSL7AOVlfARIS91t1+e
SpZFcKJC2Z+jCglu33C6tdJsCjovmnZdgzZDTMzjZVh/r914pq3YWFeG1wMiTJNPpJP/cB9di0wB
gLZ46hA4fRCatVoPqQX+6dmjM0H/m/ihkoMVG+WW9AzHbf3bYbCWf48mVBhVHt3QQ1Pf9GxyAjK5
ousoJ9A5tqqNn6gF7S1plrcAtOmWeHvDKKZ9HOnjqVbZ9PLfv5PgKS0bqSUVJVrav9/JziTjJ47m
9hz2GE2kN7PTSUxS1YRV74noAmXahFAJZAUbGcFF8VQ6Bk63tEmBAPnG6u/XsxRgPzxYLodZB5HY
ksn94cEaXdPSSrHbM3GKlA6Qvci7v38CBeM/PoKBwzplmsxsfwi6DQ5Xk+JRnCt71r/jGkddO1i0
jjXaVfXQu6tU0CP2pzv6NnfAdFlI69Ta+nj11oM+p4gLajDFCjsk8y2pv0l/Dkdhc8rgdfn71f7D
/XCBFzJ9c0McYtJ/fzzuWIALMN0JWVj+WnfVRqOq9/ePcD7KPx2iOlzuBeZS6obo837/jLgaiEmK
hvYsUxWiVyjTTe/IZlPEGJajMRs3KonrW9Mfusd2GuxNp8V5DYSq4nhTSedV6F3zhnQoP7r5pI4h
J6JmzeuS6hynOrYcljGFX0XRDPuZF5BIRqrEVMTUQ0JE+SGrDJr3ujPuxrYwV6OqFXVHkZwqt6iu
saoWdxqGrrXHdHv2wTa7K8s9ItR4tfExruaGUuDUNtXBlub8mMZhdeVygKPuUyU3ZknAufQ56SQe
OVnv30lLtXHVaATBFbWgDj/4yDtimvurOFPJuWqS6spo5adMyPcomw+j20Ney5SL9xbGyfK0f5m2
OhxMtkHI4FmKAV5bP1g39FFCqE5j/YK+PjkUiUsLsB/4Y92AOqA8J5xRb1b6juOw2rX6oKNEzjdG
VjXrsksgmxGdRrNQG2/GphKPY14PHO8rLOZhD12LAsaxh6ULC88odujp/Y2O7m1veHEDjS4TW3si
Ir1NOq5DFv5LqHQ8eEOrA6afyk7u9dg3SSER6b4OjeFQ9aZ9GjML/NBSfCH1CTKPaYpFfoTkCvB6
K2dji5u5XyPAare5OUYkwJXTk1/OOxs3vW7Fzx7GqBuSPSGWxRS8Ysjca01SXpitvji03cLdp1Zw
iwBakf5ZEiI3zy2ZDbGxGJ6sK6oM2ZfWNELYohqS0qwBxGLAscBxxrFGMI2SR2pP+Q+wW6QEWpP8
mkSnMa0JRwH8NVKcfqZK6W5QUTVXyoHFk9tFQdHcTvfToGXBnI8/cq8IEX0RGxHhmtKz3g7YSBEk
CFX30OC/wpeZslPHYvWtmac3xAk4FIaE55vV7ganWHdC0Y6WM7dNmuSJBZs2bDgTuXS2jcya7xYR
wL6s646qEI1+ECLxDsSK9pXwSvQyBsljXwEWEcUSsmJMZTge9eV+FCjasITtMhbsDas5u6YFi2O7
xFbkmXYrFIkWrV63wO4VGa4iVNdqKYaVEiMJ6KWgY4UPTAqFq9Ds9DWoqB85cjJ6BlUdPZZd5u9k
S5hFobfF1qeEcdRz1RFCrtNRMbEPreNqlNdTS/VHhaW+GTVbnspq5DSGrKsIWvTQG494WiqHQ0f1
2Xt2U/Fdcw3rYliIjqlY+xsvT6Kt3s/dtZ8k4kS2sA3h0TPfRumCSMO0PVY3/UxoCmGk3ZXWEyPD
YWymzVJ4GyFQr6S6S2L8jCoQ3Ni1CimYSLO5GkpIqq3tlluaFv31ZFUE7mUlUbgSdWsz5RORJSbf
nPf94GQ4EUXd3lEFRkFZaNmR85m1RhiHAD9HalW6kX+Qdfyj98nriHmjVm0FnsWQHaEjRQFUUEdk
QpFKGo96NOiBK0V6XS8PeKp5Zp6Thq8trsMN+4iYe4/MLtCkl16V0/jk9LyEfWRoKyMv+x3N0joQ
bhbv3NluT9octWdK/9ltV2vz7SQKMjWtsgdmJ8mmwOJ6gFZ2chWBIO2MsVNElyxOzMdp2bqSg4gb
r/F8tRGJ9pX4yW4dJcXLLAt9rapGw8yJ9NnXkybIVavdkCWRlpQ+DY7LBPbS9kG31phDs3dlOX7W
vfpjUaYn62MbYw2ysGN8mBlZ8unvmNI8ve+io5S2znqCcHOd60PFoxytnbQa65PV9R/2kRx9fNKb
fNrPDvaHDxOyLOGLjpNxqq3BvSBx7G5qT4aoKGe1A3tZIkRW8yaeOYubnmquwlJTW3hw47bJcvPf
1I3/dxG/w7XQntXpF6PDgR3x++UYY5U5Pf2iE/9/ImEHCEH4pvTCwt0UWqQ0qGRrUm8NbB1pLoSm
b5R2vlhddNT89Kd0SUdLJ2MNCUDc+RrN5r/vFP5h68T1EZDJxYGv+GM30rIzTNUwjv9+SqkS3jr3
Y+r6MUIq1/ih+lZhJMckbTIblm5xgqS916fpRXejgPgSFxH2KiNGBgF5lW4sorK2Wk+O8ycX+pEi
y7EN0yInA8+CJ4sV48OdnLLE7Ms6UyfOolj5B5IxPUfeT/WiF+zQzdSNHW7GOSqv5mIsjvWU+PdV
P4frMU7uAF7TGxhTybbE7oLJAiqmOTmlfjKnQYlBYkVXnm8l6Ol/34thkSEXRZUzMZkezRrMYpEx
o/3WW55UCO/NjZorB73cwZjThv1GRWW8ZbXqW7ddyx5R0aT7gLry17J+kGH5VOeD2goesN5NRAZ1
WRwYZf/dsMYLC+9ThLp61cilfBzXy22HEiD8Yh1Z7rzidyrm3Wy8EeH4NdSRICubfRVCL6wS9JQe
k9bIdo0p3TsMIjRpSsgLcX8VRcOyDYiQvPsEO3sgaGeXYwxUY41yd/c1EsYPvY5ramh9S9ZjV+zw
gyZ7M+oyys3jY9SoV0ks+547TK2So2dgLncxHgcn0Or2XivgjxpxPm9qZ6zXXseNrWv33ojtggSF
cGtrsLBL5KvwehHPlxery6dDnoiIDk40IGCq/VWCZ/HBF0O0BmVZnBkNDwm4ooAQSjfwS9BfQrTQ
thTiKXoRGJh5b3Je7FtlOzLoTDf5JL9DfPQLLoMO84/Pxg4bmfExFoNsDjk5Uz6cULTs7dTv93mT
gLBom2Ftsxm70Bd+MqSZXZrKszZ0a/NdUmWsxKZxJYYE5eUkwkDvTcgmZmuss0oz2cFF5qbDUbUq
+kZsEThsXRLLgxaO6RpBVLg1tRTK8YIh7AeAQnarRShz2/FKkRpHLhurqeb05hFYdQdTv/fOHjv4
Vdfp7l404k33SDImHAgpMOnS6zICiGANbcGyUxWEEPfpDog0meKhZ57GvNdOoSTEyo2ddidBqm4T
FMonjAqoD/Uu3Fk9koLRUHOwlIUOtBKHnTaJZj1pWbZP+oEIt4aPuqWWwJLI9mvnlaN6Qx3nP5dz
ij5Z+Omtnrn2zusrhMJpkXw21y5T++978WW98RzDQCpBbezDiiO8hOCsSh9Oc+9Y247i5onmC1Cr
WTNgnMoQg3qXBYr2rDEYtP4grAezG09bNyrK3ScT1j9eDVZfW+gO51LxYSHSIaMYnZUNJ5H7TiCt
FGZI4tNZjQt2MobBHi8h+1mfxiOOpnTr6gClBNRikdMG/x9cjOmQZwJMlMPKx8W404n5MPWhO72f
i73aotBO/M0Bx0m8s53JxKjjl4fZSMprYibuS/zHTh0PBA2E+WcX80HSxAPSOffiNaFSb3vApX9f
E4HaTKB0E+dEgQJpdgMNBeGH0PYxoGQhtfZ7OLj2bUFJ/nuYWHSvbeMmGyRGqAYjFkowg0Eu+93g
xHTnxyHasP3a//2W2X+coQ3dpYCCAgpRmYsQ5/erBJHs9XofO6deUxw7OkdVBysqikcHddO8stM6
hhjRZSqQhn8/EO53QnddBhUa7tcmVbGzwnFPKV8bvPQG/Jm71tgwXhUYub6h9s9/wI/hK/mi2vSx
X9/67OZupsayH4dy0u4So46u+O/NkTKc2hUGsZB5qo718qOe7OL1pJoEpGLtosotsgC+k82psfUu
Zt3ZK0SsnPlmZ9jbbRkTb1zrO3Py9CfLQDjWt2NyYeYLP9l//VHdMIlngPbOdocChCeWUs0v52Gr
VA5wKBFDGhrSPdvbjROPxSf1jU8+xPtQ5hxDM0wncL83em1U9ENmzl/qk1G6DMLfJhM0d0zqRK+g
+GNLuQziX76IPerU6xhgN327EJfsV8uJj22FB2b0P7Ol/8P3+e2zPmxtOpjSsYPN4GaIqq9li9xu
+kS1+Ofuia9DtXuxkwqaCR9no6zyNHplZnSDWVSQHW27MQc/ZqCVdCllrpTmmi/Cnuj7yxxTNrt1
KCxpyoF2qNOwWJX+RLE81/y7MjHjo0+0YrT6+yv3xxu37JWRVnKhC4viY0fBblM9Lhkup4mJu8YK
8M15eP+E/9+P+rQfhQXdpoPzfxcCX/fFt6LsfkvvJavh3z/2S0MKqgCa0CUgawlI+Q+CiOn/C4My
sWFA2T/kY1hQR9Bcch7jl73/zH/KgE06VbBhWAn+BwCRj2sKfQ+WEv5Bz+4sqJLfX1e3NWFfz15y
23r2ZZGaZKSerpQrevafhMLq6Nd+uT23/54KfoPRf5gg+ER8755pGtT+PEP/8Ilp5mp2F3rRrWED
Di487zVqaImzqNBID9F7/P3jPta4l49bulX2EikCBf/DcuQMOZN3McW3fY5tlxCNbDUU4Rc09XeR
8Ohbld/Hxseb0qEY+ftHf3wvl48mAtXDeb/IUT/mdyRaRoBFOqe377KffrQB+tE/jyz7kz3TMs/9
OucuH0TbBS4iJBrL+rjb9lK3aO0oTSFkafCrJpRGBspaWiYmkmCihd91enZC/Nzfv+HHyd5m3iEY
je4ZB0xWreXPf5nsJdRtqjNNeGMu2ZIA4J5l2Dx7FLTBPX/2Lf/xw6j8w4ZgfcHi//uHKW3kTNDK
8IbY3leR4nt2qH7i1Y9fB3aIn3y1P+8pX404KpP0FUBCHx+eUy87ZuEjs7ARO1eYO2kbYdT2zrUX
YlE0Cs7M4vD3+/nnYKXm4RgMGIu93p8NGduOEOaZRJMWg7Vp8KqbWfNstcmVUSEAyUTMOTz2HvDU
f/ae/DkRwPSht7IAN5cWyIe1NML/pqWA827HKXuTTorMuNVIOEGioc+LVML5pM7l/NEI57Bh2Iwa
2BC8ou9//svgGQm4VmnoR7cLkXslR88+2AItVkR9bMXhvPq3ALJpzO1YOSP62ui+HPO3RuSvZm1e
6wZxKQ6eUgOBap9ldL3j+yKnYZW7xsXv0le62chTfVTLdt2tUgCIQRZWX6OO4DBF03Rl9BkFJZCJ
73DycGDcKlU/W276VphI1qwuPZLv+4ycoNvQTSGnI012biGfLKd6hkHibvr0OtWsU6fqI0XPHUcj
b+XXhblWHZe3iN//PkT+YVz+dtc+vAWA1bs+BLR82+j+Q1rDaWgs4xuZU/eRt4CNYv+mMqdy/8mn
vh8ufp9jfE6otKqW/8Fn/bCvA/Gju1XlJLcT7aYD702BoGzAxOFkw4pgBuT/Kmye1FgKzAtjF2iZ
lqJHTV7HMmse2lrrtqDPjqJHEYbehvJ0X343+5FiS54SPkdcBixlEpq85tZ3vONs+fKMWulLUerP
DBUiO8rkTvPGG+mqhsJvhnqu9I09Hjk7yDnq70BExxSXQ6pcFulg1Lv7MC1vZzncVaPZkCKdbMpY
vGSR6BB4Wc5tEY0yIOMdMb6gkdHYyKSE3yP1wktWEilPc8/NjUtsi5+J0tuNBFJaNXqzpTNl4KAg
QIAT6w+I8fNGH7IyUOHwWvmuxBTfROvJ7cG9lxVnfZkUG2jTzh6LapasImviEvOpvOaAf4dWsDh3
emrSPs2e5hhwZpMiBS2g7Gz0FsJ2MTBUa1PKpWVCfo8FVLFzje9iglsXEmFFx6Nu9tIer13OfGt/
zGEbGFLbhBIliW5Z+aWJJ8gQWlWvjb7t11YBeLOhWQmZMew4+CCSknZfrgcrdjZKKvekx2O5K+EF
HkOXrgLwVXmdeSjwGjMkWEjhBjVEjh09v0iLcHpLm26n0SrICE+MLcL44SIXf4hvJvo+HaKfhRYb
W+oN68lKBIJ3L/vuG2UerpDHWuTuFksJBcPiGkzifCXggwdV7haHKs2ioJ4VVH0/Ga4dvwsvWWe+
UGZ19+DcxSXFBB5XREA7uXjWR91HAtGoa9Tzt7GX9Sjc3VubcvWtU3vEWqfC+Unik/qG7P+1QLYB
0iFPbyS9vquiwAaVDVkP9pLyZ7KESBZxqdY+GQYro0uvZOVctXE9vPpLEE7lRdWWpyJBEfTqKc7M
EAd9N3GtQ7GyQsK1FI0p9NV0cbsSW46pqeSKRlaDSrS+o7f4M3NNsrVsLDbQYiMOGh5BK16PiDsZ
1XkA4njt2vh1SDsWKy8s+qBqPRfKG4p2w0p6VCdwVgij6RHawl4JgbAwe78mC5XFXfgsIBvYHCzM
liIX7o0DxqVL4LlQt3yqcGu/hbVob40mF8DQc7HWYyTS2cKEySfoMHE/QC+krnuEAVeBE22wV+fN
LaSbFwlvfcsOt9yndoLUcrxPC1PeOJExBEzM+OcXQo2/sGrmhVrTg6+RjX5P3/zRbycqPG3bBP4w
2rgdiuw4LBAcWh8jXcaYABvRbWcTEayeLWUDre+DetnpmKIPEC1a+NI9qqKGbO7aHJK5ZnkSb33+
mjX2blHZSkFuBcAlD6g9+tjBvKQammFAptiSFL9JRLTQlfZ1ILr+WQxVv3WtaNijFsBVOxbJmbSx
LIgykjix4BQNiwmYlwpo5m6xRmiALlfl7JyZTo5lT3ZDGCIon2SHI9VK38Yhe+saDLVL/gW/hPhH
WZT7Ji2O88jOiffn+L6CxZSi4Rs0z0D5mwMeso0T4RYwkvrZCck6c9FHYxlHd1o7yLip5uw6DOTf
/EHrqS3HCTd5nF6xYryFpW/uhR6fkgSagOPrW1vVyTH2JYk0YEmbENoQ9EprDd6r33oxklR6tfBw
LMY8s9dO8y0OANk47y0BqTJHhztRqVmH4CsubSp9WrOscUL3s2AATw+ZCyxvyk4UpkFNoByLH8hR
68ByiIicmvBq9NhlI/HgDXALHeuvvRNI4PZOjMmMXApGf0s/1PJhBQztYisq+dT3+K4s8yaw+9WI
vR9nftxqP92axE6PHK2Atmv7pTHti9unb31nX7QqL/cz/l8+03ce3tX3hsfnclB+U6ZN0GmEMjsa
+QuGy8auN427smKElAaboARi/ToWslovgXDaVLGegyDYagsUStdrHRF63j2A8BrIrUKiMLulv11G
QG7x9C0UeT9nNuvBQKd4NbB5epduAz4i7U4R6hp17bM/4VofJacSlomfsimOedFDU3HFxu7jYsex
7ZtjIN5qCvJcWGgTcjpwO5OrQpYsfNEh8S92I5Cf+0TPRNMPNF9ruqcgDF0CiSDqeNcTzVTT0QLH
S1+twj7XPkaWSeHCE632ULoWNrG+0EqaJcmb1mvOylDVbaUbF922Lm3pP+Rtcu8I9JwsGkSjsHda
Lj5tecfo/0zbSXF1KT2lbS2jFyOdTMLC3POiAK9xmCSFeSlynxotZ7uuxYBpd+BEDN7dRuGamee7
sEdAmMlbq1Y7fai/jCN7M/Q1z0rD1GiMjI20DR+mJIXd7Tlvy8CyKl7IjjMVvvJylSl9n5i+Fphm
DAQ4fmEuuHcVsSV9cotK663NqFsXdGEsrDa9ujGVT9e60q78EsaimXmvdu/U+ACqiBI7hqhlaBqg
oleRR+v/3fEU5Q4jEE3gqup0AYCdHNISJ/qqzkwreL+xZsdW1p3zb60nHruIl9Vx4x9zklTrXnHj
52UByZaJyPWn53Sc2CyCiMDSAg6ni6+7hcLcksOy3GItbSsoHdq3VHCis/1K3WCkPHgTkw0AAuJj
G3g4QvISVG3zXCz+rPfde9piV6zBSRkho2fQMH26WQfvi+cfjzTAtNE9517L902bZGfT9uPUCBgh
bby7uq1DGBd0WxYb52KWCgv34C3vphOrt9Evg+VwaYYAfUfGgC7FAcnXOcJjUY1iMXsA2KhDvPIm
QJh+pLuXsWOpJ5DiVe+sMoEsQJnOGYbV1qkMmzJuf1cqYmHmaIBWLdMOJ5YIsIcFWq+/SL1+qUui
Qbwk3PUkw4o+VGhK/GuQXgFShS9xa15spX+T1bAiHf7U+ywKeWo/RlYHFJPBOyZ4eSbXpU3AUhqk
IcbNRNO/tIsoQ9ZPVaLuhvxVebW57pYQS2Py7jJkjCtDEoETZtP16GbFJqnLRamRedv3daNQziWE
fkkV5+yJ0t+NI9K5iiRI2NIkkGQM3bhj9uhLqg8Cv4NZMnmIrnp+rzqIESZ4o6NvRUW4gvdB93LJ
Cc4HgAGLLVfH8+LCxILjwS9mExkFc9WUyLViKGXAFEKDnng207e0lTiPUjK2c6GhuySnVBsYgS73
js25jM7v/iSvIZb4PQ2qtvyHNmJqRt6hB3SGy33ZGjDAOj7KaanOED/5nHGiT2IWPtIa2lUasUMx
Y9Ys5G9nM8+PMmGGLjhxzS2a/TIn6D4TGCs0DMB9znoiBncTk4Lg6dNLYvg4+qR9ES2N1VHJw/Lo
TIyX+qxfajbcHK3ti9m5chVa+KaHmamgbpBfRIIfffcgm4t9xOd+xRUX08Y55lLv4EtWS8JmeM+Z
sq3F/5JOTOC8v0+DL4HpKP8c2ddjGh20pmfEI/HcVIDHD0jx4v/D3pksR46kSfpd+o4U7MuhL+4O
3+l05864QMhgBHbAYFgMwNPPh8iqrpjsnqrpex1SJEUymGQ4AVv0V/10x3ClAlNkbg0n6jfVyDKu
Waz2puBGGeUGBUWEf9xBWzEsk3h00mDlw+he/fpFMozhLjQFO6fiiGIZDPvoM5qIqUw+MOpJRcd+
IFI6mz9y/rZdF3nYpOllmFKGegUP7GLIDbM4dbaGcI2NOSfDK7a9+kSQkbm5zaS9SmcuqIpY1lQm
n0BIpp2KOdlEOWklPUs+c+qUL4PJpmzVAMUng6CbKiPCcvFItZaVGOOzs9iBAzJM4TIGv6IcWYBv
iuLFx1H35yrV2lm+9Su6wpVr3P1Ct1Qxf124aNxZyM0eyV4duqX7Vqte5yamMci03vQ66k5yaYfs
O3xriFY8WSRqcp0TYD8nHoFPniz6t5NLALV9/Wsf9iduzJ01yJPBmWq/CA3LImZ79PAahsFdzE8w
B3PHX+JCreB8xz/FWl8of8wpvfDXJ5Lm7VuddlsRCxckMZg4A6M9/MRpDqP6ufMJjCyPq6XnBI6r
mAeeW35cNSZag/+DPYxW0TnbMxoBLzu2IUcqY5ULc0tfXRqmI6pPFWRnRg6Qp7ivrVTGrjn6+qM/
NNuysQ1a1OnIKnK4Mvgqn+LJSw9+nnMXo/lU8LKZxGxW+Hop512OIr8i+0biHSw+K+Kd45oKObKI
cRF2PAfrAeSZX8MIwlhC3JFPMsLJt44r9yTyKLooz28PRRcvNZFZQdWe/2Dmmh762WPHZgibPXbX
LjIsM9Jux4tebAoPNhb3BgqMRosYpj9EO61wX4OCWg0tonapxPx8i3vx2sUTTWuQC++EM/7wW/81
6Su6HbUiuJ+V4PLriEMdx2qda6b+qzIRmJ1nrPvUMB+aoXgh8eoRszamlKInmqLGlFFIPeLQiOHe
lMI+xC6vhDelJSmvKDvIgeGJVzEr/KVe/Ht88S/GF4jr7tKX85vWs3SI/60bfGki+s//eKq7rpbp
7ymcf3zZ3+cX9h8M5E3bQFsmOuOj5P1tgGExpiB34PB7/esAw/nD/aXuOQYym4cp5h8gE+cPxE2D
/xUaKgNPlNy/FHr/s4LvX6VE/5f8bblYtXViWIxNQX4shUG/q9BNn7i57Lrsljcy+JpHJRkWz1mY
++KaAk7Cb5JuGr9t1wUXn7MPdSpPjIogLXhwClZBW2C82oLdMPdCJVm5cousCVtd550oxg8PxOJq
HLzpkWrJ+jBmnU/1ZNGeyeNw9zSyV4FXcBWTd1g5ErDDVIjyFFg55ToZ5846DsRaNOO0s6ELh93E
2YbNtFvb+jw+1rW34OrSKxAUyh9BrNMI3YhnURA9H6CZ6TYRodSbH2OoSNvGNa6YIcutP5v6i5aL
eWsbGEeDgeOrMdNp1k9leqCiBnaqHMJ5ZL0Cc/49pTwaU0ryHVHhRTjViwu3K5xYuNYSUEMV1zff
1d7MiFpPL8+3CbbMZzjp02EOuhluoM5KO2cXD1/i2vU5546zFN86RVf4VA3V1uWkv24VhzvuoN2L
XRCFiYzZAgXC3RBN/2ES8BhsbcDOWYfj6FDXMhr2qjOGZ8+qudjV+KKiFp3Mn276YOMb00BRKIAx
HMeRG7h9UAMsm7PZZw9mP2w1JNgrUMpvnFaKHWqoQei1i9ddmpP1Trs3g7/xFkLAThYP04LchNMa
VSJ4kwGeLY+gzFJCvxpEFmx1Jw3W9uAYuzKjNnaMi29ZYHO3m8dTrOV8vFqpveP1uVRF3vxsir5b
NW26dchqhMacylAZCccD+mBtK2ZYjHV1Fbd0GNWJcwqmIA4tRa7XbmpUW5oCWeuCt7F0Hso5w4IL
4mmllzmmJqV13Bw9cSm4v6xT+o0/XEfLWarT5yExP+YcKSfo6SRiM/lu63fUHAWhO3vyQJ/gh1dF
4hB7PMh+odnvnYbLgdZ2V6xMzBKfxBGetd4XGwQ/lyZ0s9ygWfCD+8G1KtCkLFtaD1HA79VQ8iI1
ChBrWa3TQiP7gZio+m5eKghFd8FNVRzs2eLCgUK5M6TzmBVkXge7umd68jOyqubQF8q6Gpn/3DAP
RDZ27/06h5w7oPPFueq2vUw8LFrAxaxm3i7ZZ7ONm/XccE/XOh7IJXOOI5/HKOaGUbTdXoybacnc
dxZ3qwjmLX1I7aXV0/YI8fhqRe5BJbArB6s4/xqX2B03bWU78pT51OhtfsVb8wXQAw8sf0gaNubQ
iwM7hIv2k4y+cULLXu5lbtfdQKPTuYoTKMRIxt7vVDo+NQizM8S0NTRnbW0U2QlVFyYcVNhf5ZJp
grm+9+1zjHk9bGouA5phqh+GjqUtlBa10mtn6CbcQrURjhr6o1l3BAkaVGNK7cjoL2yB1C+/0iT+
1kgPiHJO8eqv4nUaKHyOHNV5VPNTYXAYw4yXh9y1fnYsPmFC/PXMmkZdQNxPG6kP+wpl8MDB9akY
qCYt0PDJOoCWFd1NBy4ZelUGqI3YxDHuUMmn8V52NN43eGBWcKof6l7j3BKRwEOmF2NG/CAe1x0c
PAKH4CaLGjIgotuqNrfCDjYZ6WzDWorJNApk9PbCAO9Y2iwRi9Z4Up7qD6M/07ZWkxumFA7SDM7v
leq6YVP1IyfAzhnWyvEOvwLkHNsI0g8wLsRo3IzB37WGp31H2fvwyDntTFvZryNAh5sOXWnNB/ad
ZPmnWUl6F9My3eaNlYYc6zdxViFQtdFjmisDAALioivRNq0RFznImLsZv1EokVP5/QenqqkveO0x
mMqaQHezzI7MjJ5l3EaEvbN+4zEnXDVjpG2NVvA3rxN7I5MMEzuX2kvVVLbcNHRoPpuJT1XmgBQx
x9bZUdNdFLRX7nvOFtf1zU+Miche3C2+JvDaMgWToJn71ICSJ4Xef8zIsYdF/F3Rz/1dTl0XmolV
YTs2Y9qcYRfH0pI7L3XUxiBjLddNkBjHbpQ9wg+wi0Yvvk2QXVYVtQKnGabjnzP3f5+3/v/OW5w/
/t9+kaVx5n86bfFFfz9tuX+gjSEOQq7i2PSbXcRy/rCx/2H0IQen4wH5r/iyBVAOD8fiAvAISvDl
v5+2LNsinbGETZEyOR79L05bfxnCk57moOXRlmgw93f0vw7hS3ipbal3/m1KFpXQP1hB+mWy+Yix
3/z2ufwPRpHl2PbbxHH5VqS0bd5b7JvMw/8ykS5wSmntOKHV096i9TApKb1dj/BPC/S3VZH8K7fn
X/waf35DDrLkvzlF/mr6+f0cKW27NSq7QY+gINvr8y+vkW/jlHz987/X//RtMDCQ7HCW3+ZfP8IB
aMcQV8wgyoKDqJF/6zz3AtLp+s+/DUff//4B+gGJ5sWYwaP0y6n524AdOsiooqbUb6lT2Hun6r41
DmCn3H532vqh0keEOwa+KzSZY6BlJ63J91VXUtvsCX/YjqICMya8r5Yw7zrJ8n3pobfh/Uw3cVE5
N21GkXYkzXBGgKcQrhPCqCNDC010Q31mfe9IM1mXljmFxILkOqhGAdO4j+9o3YtfZAFuvSsVWp7B
gNG0ZwSu4QEN5qiYaIaYo5qNi9d1I6d4h7fzrS1AyuapK05NEBTH1I1QS0fLO0cdIs1c+PEm8exz
UOoTW7FmHefi3bemU+BrIiyXdX8aA9SleAg9fuZVUqsnU//gYWCGGEB2G3sScQ5jbdBsSNx0C2SZ
vMt8dUpUAyXf83/4QIJs/Z4IzKaubW89ulmxcedAD4mdpU+UeWthnrEtmK3/fSa2TS8AyFg+hY3M
y3dvqHZ01bOpGd1zZBb4EoQL2EdpBs3vw70xj9a+0SuNZLw4tXP8k54yjvK9M63SrHpL5oUFFEzR
mmuPOKQ+x3LDiS9tqpwX2itvdt0jIg7c/VcEpJqtPfcirKch2UfZAKo8K3NyKHV3joJU4LFQ1l0+
eoS/hv5tiriu/OoBjt2UqZiQZ6McXc4b8c+ABGBDVSNxVQXYeoBZ0yQ4QxoJ7sjp7zqX2kHwvfam
qtIzZYWrRkUDPKDyhxelD3NZy3M9sP1YebHoaHm7k3QjrgpH/ihN69WxK/IMTZXt+mGa+FM5VNaA
tGGRzQfDk9EeK9VDxCRqtMZHT2tf80C/DF0mDgOzaLMvPsQyHozm7ssAyLy2/KnfUtp9EJo7rIhR
9qfCUPeWT2Oe8hpiVFCMNsVYHCBgwvGJ0iO9x+TN+qPmxI/miP7DWdZdJ670aLarqBsqOWUVEGmF
N4KxpbHNVkaP7wQJH7fM6JUPqPDZ2u97KpEL6qMVKmxem/fuEhOpZrJ9nSzWVpptK5dW8rSotqk5
fhdUrIfplFgb3+me3IGTvU5CcC1jQQ4nyvErcwvETjDspjbYmRmkJSOh1TGdpobAQ+DDlqKqWe/m
a14Ct7Zbq76LRk5avjNUpyZy77LKrfflPNqbvroHr2bvO9NTDCjIAIkOOdahJzJMKhz+VtFWL3Yw
fxN69WYBj2GdWpAnwoR+0i4YlBYR0ow6BzF35kOU1DKq3rU+KfV4SfGf+8oESj2Ll9zWqc1MID6Z
w/gqmC5TkVgfxOTcd5kc98xBhkMx1nfg8I8mmQ2uBqiivGGjad7LOZiAMbXWyXXrYiMlD2oO/8XD
iLWidKFZWxLFi7TslwfgbkdXJl7uGILShLIbZvXI87wgZlh1+tBFoT/qCxhdmKBoepcHMaolodY+
8DhcNc/lgq6hDBf1ecHZDBlnWcrsXwox3CVpFa3r1kx2MVlDXsmp1B8TgnF2mY77ST9ZhQF2y6lP
UzKdUkpWunmgxh5sTfYpWrExIoexcvDNKYmHjDqQuxrxTPf23AbQdadmDwEBLdgJpbQ59K1dD/Hf
bVBYo+9+HlN8iaSbfXMn6yTsnnjKNCOiU6poLDf0LLbQKnuDypT4pKeMBcxOWKws6OmD4sdMhp/4
hBnA2BND7eo5Fyxj1nhHL3e0c2bxxiiRE20P87AtzBCz4r3rerDBzWNbIImXzG6JFGlhBnuKFnR9
M9j2jPvHbkDb4yVRUbZPvT7dIieDp/Os19JmbaM1K1+NI/Ap6sftyNmpmpfXtI5xP/6wAu29G8wc
9wzcJeDNKCY8zLnjbJrGuVhlfbWFdbPb8jr1Rr1hDeRNUnoILkI8uJVjroyaDt9SMniYKgN91MOb
5/Y5Bv5ZPXlD8F3zkGTZlJ4oacZV4YFjc1NmE6iOdbOyAcaA4Kvd3cS0eWtqic2I2u+5LOIx7JcC
cypqCo32pIz/Gr9QX4+PqLXkC8Uzx74kXwoT5MonwzZJ/tZuWBfye0rM/RDWNqUlWWWsG718DTq/
WCs7/TlBmat0fphmjMmtI47OOau2YxBYr4L3Vuh7rLAgmB6hjr63SfQ0OBjijDH9FLF+bnL/0PvT
VY0Og119a0lKuWKc6eZ4sfTsJcdbY0Jcaqyrgtje0vazsjEF9Z55m3TaQV2xjJUX70ph5h8F1TRU
jTJz4d1iAK4/xdRlFjH9p/7C2OwknggKO0wu1Uy0diZNH+u04iadTde5aN/yILG3igEKYA/rKFT9
5LX+oR3Gl3T0tlx4MOWUn41nHjjC4bSJoyfRSQCZmnj0a39bqvRTMzqmoiLfziMltAv0y43r69Ca
+9IXR7xp8SG3Smed1d5WGMTshpmjYVTAjSteI84FPmLVyhkkj5f/1gtShwrsnifOIjfQaNrFyDEw
c+qilShWXjd/VgZ981HW3vtF/oUytK+1CIYWI6DIOKb+tWWAj+j2lEZEoBw2M0ptKJrJDSTxaVfA
WQCo6q6wT1CVoi+EOgIuDF3OAw3HDqu/G9vfiUFvEA7uA695a+zsU5uZu9qiuTZ68iNr6Cfo61/K
hPkYEGxqS84GPGk/rajZYJosiVt9Q8DdadTSmnO/U1Jejd6CDGbuom46tAI6gSqzPf47e2XFU7tW
8fiplQ5JZ2rqNv5MALUb9pSqpQDyi51XkjZf2gkaLIRW1H3PzOlpLCjS1eZNhwyz/tMIkZT3lE2E
vpVf/bb45uji5Oo1hQPGiItM37kmvQ/lOPJO02GWgJsXGp86EDauyYylbBAqq05ER2xTF2gmzwoe
JZTFiVaqlgaS5ZcGLfqrsmnZXkZOXuK8ZgT7OvpMYK8wjjOpKSurbTLp16oa7mqpmpBM7saAMena
vLcRpwZYlFpIPu8I32aVd8DucZXy66mvrsxuIs0zMp3Dza1QXrzsdWkWWjykDtbA0nEuUevcJ031
UEsK0kjkrWKzCmFrHHtHP+mssHMtjlbi7QnsYhdnCNnHm8mxHhjfn3o3vXGHWfVedhFY3nIkv1KB
FChjYyUq+YS1kC9yV1StsBB0PC6OW++wr92Bc3jioLE1+h+8MT+8KdtA76SnQLQHHyOiLRU15O1w
p8zmlS61YiXzboew+RYo9u5EsA567UNeDhcxBK9N5G/zQPtAfGa5It/K0z/JiaeLRyCHHWwspaDs
33abPtcLnNru30fH3/KqhL7n0aeDUaTeTakWb+CMPkpqD/qsTncGfeHkbKh21hAJu/yY+QZJV+ui
so6xs5O8IJTdm5Z2UDnGSOnsvNjc2wy25hyjRmvdZiAJeppi8zLOae9e9AyJiHhkORQHv9tahXut
bQAN1nDrE9GtasKwNBwRaDXOXcdf1A+ak4e4VUXqOtQ/3FrdzxydEbZCrY77o2lWZ860d60HUS9N
ECDNCbvJZENFQY8FZAtcZS4vQVI+4GffmRVaoiBpv7FYW3un/NbFeKIoKtjBbblLBUAU4T8FmX/I
BzoPKfodOueGoeaIBkurRb2jA+Ciq/JmtByiOLkFHLcZ4vIhx1K+5IF1G3xmio416uS80eSi6nHu
imvSaw8WJWVzcO+1xatkdCu7aT+42b3fYBc07WvuO88Ypc6B2C2TtlXqJx/ORFm915phT/2IoA5s
7OZ35MqN8LEq2vORjMq31ngcWJzXQ9Gzq5REfWEQ2o1/I6s07+M8yRipEipF8j03c/pVG4XYFonZ
QlfBaZNXUJ49B4xInzAf7uA4Brp9MBrrQWnLBza7W6EvwmoZDm4ib6pOXieKGYBF7uyEkQBv+Yuv
msXjA7jTvtdzcV9b/Ubv+PKoF7BZO9oUwKQykmc943rYjBwRmkRjxGo+2kurghl7W3/o1rjU7zBh
PliiOUKJMrep756APoddFOwBq7irGgo3Hi6oRbisahpvV6nHcakuD7or303duWgNNFSDR6Ev3EPa
aUe346DizUuFJMZlIxV3ZvSZ65eClDBfnWzjqmrvqL/BXPHgKGqNGv9sFQWXRQ/ks1tuVFCcE4pw
VoXqb7IyVg50ZpLn5bnOcUNRsNVM+C8Atm1jzzn4TXY1l/eadwkDXcVwCsMWdwueReYE+RcS4BMq
yM4FQNOPOFjyhLMbQ+81J+Zt6YOGtdpLJmmq1VwOa92lycrPoKxC4v6HYBpDoXvn3Cl/1Irdu3DO
PqBqDtkXaSKA16J7KlIIYJjToM7wMBbiRdfLe6cz1qr4orCcwbIjH4tgxKA1x8BvJtHf5Y7+mrdB
cUsqnBlmPoLDHm/9GMWhk/vyqNLqCVJdsPIoK7zra7N9ilMrXxWFUa6DKTGPGCtvSpXJLs+17hBb
eFRU3LZXGDXTTYg+tOzpAkv/a9C014gKF+W/EnF4KsU0H5K67N8jSivvhDn0YRkYu7j2GHDHf1rb
/y1W/guxMvAcA7vhb6LSf5sNv3+UH9UHTRe/T4f/6+v+LlcGjIAdih0CUuSkZex/DIf9PwxQhYGh
LzM0km//kCsdcm9Luo0OVNsI0Nt+lysNAga8m9iUecPt/5VcyUz5v4lgLlNrMlF8G0Ju7qLG/SaC
2WmZNyR88wfVqbPvCoqW8LCSQ+4EdH89437oY8zNKy/ZTRkV7zRKrt15Krc204xNiuP+G2Vu8QVb
KBDrvqsObZ3/EDlcVSfVrIMxcaXi/VEsCgg1Oc0ZbcvwNafM62cFJ2TN6c+6uLkJ+jeCXUAA+L51
wUA0lGVevHYB/McMPSIslNiN2kjBxtGMk1ULbWPN2Ycy/HqdcSe7t7g3oNo7Nlt8Z5c3XYvx46dc
wUEYTB/0Qu2rnnwpviRqqyQWx0gm1h2JgzEkhHDTW+tltrR6U2UZm5l6cBudP1OwPkZYxyCKz3gQ
Z63cl7rpMC0R9q4d2m7HQYrBUJ0d6pb1pkVsQbZoNIoHmQd5kflmogzSUEBdpVYaK+Io8y4ZCpSj
tCQ5pQ/AyfQsuvBvFaMS8zHSFNRvf9pFvZk8zDRH7ePY+BFwmwqnIMDu4lIxCStwJyDch5HjcD6D
wGz1RnGMhmjtYxZKV/osL5Yh0UmoMnBLSFn52PbQOZJ3vSV9Dpbb5b5bThsRM7MRPRCuRtZweFsk
ywxNK0wd5h/xaMid9BL7nqkXV8TWrs+NpVcrfN4nn3vSmg6x8S5n4saw6ZAXLKOxZ24iWdzPEjHO
z+r7WKohLFVubpcLLTAOanuK1OIoUU/wcbV0XiWN+8HnBog6ZUPMRzVunCx/JjJdX2lrRdUu9KNf
lccUtYHPQOWMgKsmDFji8aoZGENV79wmzcjf1FJGmlS+eYySyXlVreWxvtqgpGX6DrXq1rvxGgX9
NRrqYeuZ1dWprHhTFZrad1F9FYs9KBDeU2nM4hTTOHEujAV6oWfTejDGB7aTM+EUd9MSItyUmjw3
8UwxlpF8UC5Q4E3k9xSTLdxGDQAnva3VRva9tRGjNn7hwoMQU2cYrAFCD/eytuNQyGUqzeVODVhY
SzQQt3RLwMuTWM+O3d0UjUiha+DrG/lYn3Rr2Vvzggz53JTVwRiWCWxC7I8fep+5w/Qm48E7jSWA
77z+Gc95dgV5hXLdW9EOiUw7U0tjAYYKrjPVTIRgd4C2jtLvT1he48sM1GyjMHHgqctf7LR987jf
h3Mb/UB64s6zqmyeg1HFVzmBY490eNpJq24DcLxVCgJi8VnxADT9zTCwP1W4G8sieU67DGBXV+A0
x4e+BrQtmXB+NtIeNwONIbPu61e8ZcF3o6QOVvGgRlXUr7TcG9eFrf+cR27sk0gpLXMGH/tkZa1V
XkXfbek865UdOoM53lxP7XqcGnH/Cnbsnfpsb80j8pw2EUdAWDqhFrfVNtPc+VCCFjkrd6xCSBbd
/YghawXV/bkc+3cushMUHoFQEMXPowV+rp3saJ/gHuBAmqqE7Ihn7JWzmPxibV5ZKvswLfPI0FVf
DzII4/4iZftdtBlHlhmzWRoflD8cJjdWK0pT8SzY/Rz8GYj79/79L/dv12Qq9s/278tH/FH9NZn+
5xf9ffP2/wAnwkwQuIjj/j5qpLvKZJjIf6AO3VncW1Utu+Q//8OClGx6JvkjvFZ/gyj/PZruLKF1
BxCc7/N/Jdb+vxo1Alb+6wSQODOQLcaMnB9c/y97t4LHgEc30W60WjfbIOk3ruraKyRGcR68AJtP
HssHNYrklCTzwSu7+GjEs3eMGxg/nd0kNFknp6rW2QRcN1siDJDlsF+5GEe3g2AjKm3oqsygHs08
m9d2TWMI3S6Uy0DUN4rlYA84ZK1LLqNCmjg3Gyv5QScNlXUjuP8GHPGZUHnzOUEeRz3xJpwPI46u
fqCHJFfeeqp79ySzIt05hfFqTml18jPLwseJSXYxGGSms/FshMzCJ2sD2TD7MVRVhVBRvveGPEnL
vQ8GEz+9Vb+CIzUxkruPOqHlk3BbzvHeYlDHr5z8gr6krXZiFXA3skznXdFQ8RV4Z1vU3Q4e+4sT
p698132TVRDOffBoNuQhOR6oprFeqpQzzBCh9WeBpHwnsr4mQ/phNA0z1R4TilvTn2tqCDSRyIde
ANG0GsooIPR9c4SUa4dggxya6CHQYZN6mp8CM/VwctSROFeBnR80R//e9fJL+Tm3J5gW3cnnqWIB
ZhFfVnN4kNMbxdYu7SfFExMJKtDryH/mwlUh5GpR9OQsW8SwbBbTsm2IZQOZmqCkwtVhV+kikx0G
jmKz52JCLs7j2qIFOLA09NR5rvVDXXM7rzW3eiwZXXlc1IN2U+k1VvtpaM9azr42Lzsc2TaFP4W6
JSIVyCs25ZiUkrfDlGysXuAlqazzbM9MVNk4GZSwhTbRspmyrQoiLnRjM0SCVFMuW6+9bMKDXVxL
PxnAKPp3ZmNv22p8JIvxPiwb+LBs5eWkOa/xsr0rifSbzlnxFmeUc3Q+kgVlu/qBRDOWcTO652aE
c63UxJsob15iuevSa1bTNF8A1xe3ste6VSCbq973n0NfKUIthjx6NCBWdl5tKR5wtr2NYNR7Pi1w
UI9RAGaqgXO4nQ0sQvLo+aaP+2eTMuIX6A5uKNvyZzoxqHLrWFvlw9DcCMFiMSwAakVmQxvUKNVD
nlrhkPVLYy8i3wR4Ni0sJ0zjtKeufDy6nqTA3MfnV5azE9LUCZoMlzPtecmassScfG18kF3+5qri
G9Oe7yMNyocxbZ3LzIF3K4mRpUIe9Jjj4aAbyPpMALAoRg7hu9KUP6fU7U5VGTFTmyxE8J4vMXPm
GEHNH06M/F3a+jluI4Zrmg0KQh/H+yJ2v/WRdi6quZHk//vsaswEPAmtiAscKGuXxd5ZxRZQTV37
WWRDu0nT+MmhD+SInyvDfaTEXussiuUbp7rnpKY/6sy9vuoShc+dqq8aBzeSN5WrHCamdYbFby2W
IEiec4eerSqkPlM+VKOuQpM1ChapBoexNRsEu1LuBFjOaXDdO38YzXVNn8Omap1gO/u13JcJogYz
BnCj4qepVHLIMJxTfonbqmlp8erz+cuKIAr4y3hfqfjNMeWHncxfmjk5a38oJ+47TEYHi6U21WyG
REYvTqO1VLeQkTwPyi3XTapjqGecjkUAMQAwPyOsll5Qq0kQIA3tbSZCTSjL+EaM8d1qe++QxOV3
wbBr08acHSoklg163V1ZwS+2IljL3TzBYWMwtaqmIH9wmcHcrEIvw17xRqo2qEOrb3GL2a65K3TG
aDybTS/oojEokI0sOpMkeF2nztI7UL3eKW4UJl7Hm6gjT7Dk05uDEYzDKMNC6y6NqLDJPTDO/MQV
x/qJZLTHuE/z3gKdIleomC8AwvlGrfqK8dKtWlj7dY3fy6pOwi/Uamycj4pUzNbKe/s49nV2zmrT
eR6hARHkBrdo5PIezgInN2VW+6ZpP+YeSc3uKAKp/Dgs6iy+o8nkiTJUNMeOdTfPe4llojrDkHt3
7dTZG6NNprjr+YYpc8TcQDfuelGdLYwgYW9WxXbI3PwIVpEkEqAACtFDpTONqKPqI9Gk/8jWhDjU
Kw+RHItwbqI5agmPuT3RBDPqFX226TCsNLIhDC9tbeUsI9G8z+Rh8puSskGYr/a0NGVPyn82W6wf
+TCOG/aDbj1MsqQWi0+5cucnYQ8fcV0sn9PVa3yyavOw7+LS2AESYEf3aoCvVsTn6U0cz8mlaxNz
QmYRyGFDc5pdYFgdVzvWk2w44QgoSG8rwh9m5Q/sLYrXvqQypBxUSMCk3SFxfmYW+ePZVPZXMNTa
nbRNc4/ltwNvWxLrprXlo2G885hrhKnE0MYbw9WoNbezggpd37nDBMkiFNFLYDlBrq9bC/dmnah3
zKLaMRLNixm03tboVMq4vzF2neu+OA6WcTcb27VTE4Eq0+ypd7No48o25QJFviqPfg4TgpsaEiKS
Q5t8U2p4sCZDXwZ5wzZXjouGWPcAm4vO3iiliU1elXejM2o7KCCQ93RvNzftM8J3zoQobjYiH+t9
rPyGO79vH5m5YkWe6ICqKsZXq2AMlvle18y86k55q5uZFA6yNuEk5hHweKxwNKcZjnE6bRtj/AE9
ckEq9Nk+U0kcVl1UrOamW+TtpMMGVL11mt/fe9zWgJIU+ZrYorev/f6zCpJPKsnJbA02378s6d4d
+FDwUaQ7YZr0m+vavdXnuC5YDPdK9QE3QRGFk2a+6bhYKISHblx6stlTHZC8uYVqN4Uo1oHhRmeQ
no8RI+a1TyUlVeV6sgGGTfeLUXxqunaKzQlyZuDukqq7JFEenIn7PbMW+cz3hfk+y1mdsEw1G1N1
ZNKqNNvZjKiUknJbBsODNIvmSH2J8eV2xgel6RmB3HJeVfR6CpzI0nXOmZH3Z2aurIpxRCawMosj
WtAu09PxirJ15VN6sjLWcNm7z77SvvxmPEvTV+tJDpshrd6bcpjvSMpkVyV6woS2qN4lI23KBU3z
6mtzTWXjTE2yy+mFdSFgV27tBycungbBE4yvyyWk1sNwxWWxLEa8pLE2PXKcrtZ51+FpqBlTZUxZ
S9rIKByLMFQV/RkPqfisA/dZBhKRfrDTc47mjY8nXjqJQCfruv3iC1rGUpfdQUP7WRPy+4HWjncg
14ILcQJShvypxrFO/uAQOfo/7J1Jc9vI1qb/SkfvUQEkkBgWvWjOpCiJFDXZG4RkyZjnGb++n1Td
imvL9ZX77m9ELRxlSyRBIPPkOe/7vLW4SUJh34W++ZpFKGlk/BD6RByTCEQ4WBy0N01i5o+ziDa4
HppNFyPJGhDebuzSyK4sis81T6qJdirY5olnL+GyzGtw/LDT/SZHc9UwD6oS8i1IiVrGNauF6363
i5xeTGtcIjkvkfYNCF+HM8i2P5Gm/z1m/vaY6Qgu2z8dM7fR9+7nDvG/fuSvQ6bzB3yqHwBo/+4Q
I1slI0YIh+r6TzLaX6dM+w+2bhPSDHpMh5Qc3sEPp0zTtlH/0axRWT3/UQ4yv/SXUyaZJchtdQSg
wuL8+nOHOOyZBtmDb5FX1jW71ja0Y1uL5NqLmX/NdQZDQ5fdK1xGY8NtbQ6YXFo1yRJpvyOVm/5m
Vntk0LMeaN2k7/IiIlCxrOnVzh2BlnqdGlecq0KMiV7y0MjRW7MQv0/4mhbRQNpjVx4ra6iYhx40
r9hEGkECU1B31PRVvxVpBB69oaVISFu4IBoyW5FHCi2WJXcoF6M33dhzXB1jM38PRxXeME8XPgI6
zUw+GIrzSKF0rjVaw0bkfothTWdzu0JlWa+ayNq48PCxq3D6m7WlG/XAZHSzvDTRbTMZ/lUpMUD5
EjQFocoQUL3ypi7NbS/aF1lqC9OIxLqUZrRysIMshoLulmP11halGBWJFPrOqSqB8aDJj0Oq470d
09J8qlSyVmpY6TanF8keIilp7R41KSZFhBzacsw480uvFFjxXbC6DTo8GD8LR9col+uI+dn0igKu
eZxYAde2qfcHObtjs7Cxz6xpnQYrKyNvciaGyAySbGM7HPUGQ15pmFy2Ue2z9IzhsOnw9wDftxqC
zkjwUUsVR/72Bi1YxSmYhWxiReum+NBO9musljpHrXkz6jO7lVcMMh49tSySNuDd4PWn9cmaWfs9
jUU3y1cMhPUlkxJm7CyxEYPRZZNU0ClYf5uPlbjQrYcekvUrX1F7TFmvc7Vwg8imNFWLecqqPrqk
0dpqoW/Vkm/bsHgKtQ1oakMY1NaAP+s+Cyw2C9l6NxpAoWWmthJPbSpgSMUJ00R2KNSWM6rNB+YJ
6Di1ITHTY4dkh0L+uvTYszz2roY9zFKbGfare3JkTona5mz2u0r66SFWW6ClNkMtgqHUsD9qaqMs
sjvsBRjH1BbqsJdmvTDezKpjew2muyCaCBFwtUOTlwxbU9IdUlKX2dMQ2+a1Kb6UekekJrt3oLbx
gP2cXWE7uLhWYMgeg7LA5U0op6ZZ4crte5u6H1Y+cW+XsE+0o4TZNjUGxQOd6GcySqsdilFqIIeY
3KmVz87Q+zQtJ29hwF3YYfrFygQp0Ii9ZDNaYbz1NGtc1mY1LXFe8ylUYVNQ4ZRUOpMqeVJV/Liq
DOpUQZRTGRl52TKFmQmU6zlq5Sksp7FkvuEJpJeMn98LVWZNquByVOkFPJQQLVWOFaRQLxo0oWdc
L/NKIn9plnU2UsNZBruwVIVdpkq8gT8tgboToa0KwKCkFCTd4sGs7K1QReKkysWUurEwkoq+F+qy
QL9qs745TEOKnzCnlh/rHrRFhV3XHWha9NlAvuD06nKq2U4mXY+ejO5iNMYdvSDrwSTBA78W0zIj
T8dtlA8Arpzk2a10Z2PKztqkeUVAxYwBDx8bmcSI0vcQCeZFPYKyYxk5kCj7qvWZu6wsnuM+dcgy
w++MXj7aRp2b7p1UamBmJCdVP1gVwKn3ZpgGL/OguSvLc+ZzgCcefE+wy7J2Q9fOf4hG6gMWTszG
kz/d9JV2MLLew0vTnyv65lxYw1jYnXiLAnJzISZMz2bEEMEfdGgFPSN2ks2+mX0+rnEGVFvlAto2
wKHwO5DQ0XULwcmMPhgBCCW1cGVQt2j9EK1UnNUB8MhTUKDXMMP1DOtkn6eet5OEze17XdIpBHy2
cYe2Wk82yROAk9MjsDQKmMkiV8KWxr6hl4Pes3yOmHXgHove4Rm8lW6erwGhRYsij0ayS3T0oW1F
ggbTrO9O2qKh56wVoglgxSqXqS44fhHOUro+uPU5KZ4mHlgQQUDSSxhtlYoiB9poLnR82O8AFLpN
GqUlu4BzxRj3CzPjtUFAyCrOUZk2LuqUKdXTg06PdmnlOa2diV8RaO4xmCnKLTogGwvpxVGrI+Bc
mj3e8BGuGyvLr/wi4EwJV+K60WZxQv09nzJkyuRfuMtQKZd1pWEW0HHhILjbEXkzk7ds2SvFs+m0
PhrjzlUeOaYPrnU/ZjUM8BHyWp1Hr7pST2fIqAVyathG+pa+ZrmY6JZxS94Wk7tsU8RxXotJDZh4
jOw7uysRavcItgdyxTFmThy75bBWmTu+N1WIoEHRt0WGRbehAVmrrlLnjRfgb4cJZXKgRYdJ6cUz
hOOFUpBbQ4z6RanKM+TleqF3kAzMfpEP9r4um24TGjN/51Vvqe0PtAzTF6qN9aCU6ykSdhcpuzH1
l66Re20I70ZCo3alPu4tpX63lA5eeB2TmhoeQAsqZumXxhO4pnfTENnCUUp6S2nqrYLukGn41ZFz
6x3b3fsUOj1uyVTdPsdcafM7pdInWuOaWe3NRKQVB0GU/EJp+rFIF7uwRz6P3F8o3b+WNu6frZJZ
OQO4+uOOPiEPmhtojdqj4p3IyXug7xHuCqsgmMf2wCR5IfYDN/LsFcQmOsqRbSEh03KuMabsSRj6
okxskBNxvcGdYmy7BmOeETdiS/BPuOs6Ul5kX5zrCtGMWSb3mDvMVV1FT9mc3bHDa9s+nZ9bgqEB
drjeDozn97Z3b4vIqM8oy6FvCX9ecsDLl1i/kRxaGUxq95r2BpVNlZ1LnHJaG9z5eXCVpCFpA4V9
yAhyz2LDPGakyACjakllyI1+51DFbHB5+EuTqA8LCsSyqa2BGB1ZLZuMJF2RFMbexjuyNFwtAd4p
6e0FBinyiKLOSTq0V5Xlxnuv1V8aEcRrDn7YOS1pb2tDHvIpD77B/DU25XBfCehk2F33xhDCewm+
2QRAcRuia5vD6LVuul2X9/ZNFvEZYrM7Ao9g4K9Jzuv5A7yY255FC7g3c3eQVfq6NxFK+cX8VpSP
LvXX5JxR9FZ70dOHKZL0tRxoxLU9WnICWtN12TTFNtTi8zi3mH/zAiV+0e+GpqhvjRYfZKOhKM/T
5tastO+MF7Le1uHKYXaIJhQWKf0LQUKHF0T7YUzZBjO6SAFA7KNRMB78OG7892z227OZJEMN7cz/
bDe8hGD9iuTl5/PZv37sr/MZCh7kmpZkoGd4H7O+v/AOzh8gfh10PS5uPJaTf08BwTsAG+dvbc9V
ZkTce3+dz6BF8FtQ7pLbg98Qm+J/YDgkgfGX8xmhFPghBYIgJn6GsiT+oOARkTQdtLraGaskudCN
4QMgK/aV03314mQbBPkNb/1GA9dPvzP+YvZUaZOp38xDT15GUl9FNV39OjFOKLXJsNKnNbkqGyY8
7OEUibMXmut06J2Frglxn08tD0hFumqvOh5wZr7jcEgx1yQZO4fQ6CQFb6maShVZau2RiZhXAFgO
HV61m7Ql66QJ511GYjyFN1UUNhVYD518wW4Qn0Vqze8MxJB9stIptp27jabkvaogZvmEBCQLArjt
c1dG7kNszpiPo1F76ok1uNaKkDGZDuFZFcv27TAKedKs4jlipAKLlDoBRhfOIJ0QZDcz1q3HsNFA
uEQXEhCWejcG23QEKGcQabB0ihpgRJh9y4SOBM9SuNPmrXXtR2JA2kWnW/6ynqt0P9s8xGGTgxRA
WI4cooLrCqy3nabjxx8iFdkwGPEBkT6nTLLXdyz6b1FMoRraGDcynWI2xG2uTda8b03kLxalt93M
wylDYIC1RPYSUaUbPTd14uxiJBVvkDTCtwoj5TId7eSplUH3JMHdbEZvqLHUW9lmYiDVDPa6T5G+
w0uGBheh0RhrccRgiIfKQmEVD222DtV7LELEO97QHROvPfW9KxcjeHCiIOwUHk4Lb0OP7fUsjLuk
m76CnY3T/i6T8dOsktQzrRvphnnOrTk0/rZqg63Rdg9TCsNGlEiXHcZLq9HhRAium+uUHYc5Tcm6
0E1mYNnrnJE2wb8Gutp/xK/PS8kd5mpAdTVnGyFlWwQ0rrc9jb1tbtlUvXW9tlqSAzs852SBpZe8
maYNqpxi0aGM3sBAwGaZ2WQxBW671EgHXFWaLA++6Qm2I7wsidCwgbrvhhZhOrHRPZcIi0dNPDpO
+eQGSbDMoGgzp2hJbov1h6LsLEBfXrwYC+0hxQSverhMtfJhaxrW9yCrAEJ4NLKJD81o0lUztEgr
0Tdk28OH1REXaRb+TpxKKMiluY1m8XVsTGunZzRCU6hyiwjZ3SrqK/YHkhywGQKrmBF3jQkdgBTH
F57Odl6TFw8dgDkcijt882lTLNNyeK4aBFCWEtv6Qnu25/ZQJ91LLrIvZg7ySg9TOIkcAT4+xdRY
X5MqezI7IoHcMXyMs8bZNm0Jk4spIFzhJ7doSqp+8EZRjFxQVItcwDqpMu0tbQSN8f5KC0MMPLX1
ZmugjcADftENOySZHpifqz94gbgYwACsOubJLgGbZkxcRYuzlWwdARi1vMLfj2OiHi9d4a202MJ/
YDByzzmuQQhGr/w8YEAqu4K3QXij5zygpHxqQw5VRdK+ukn0KnznEtTlcRwRBTDUePalt7MSQaOm
BkODfqiGDcbjaiLaw9Bg+DM+y6aeuFOaehFFySHDLreRc/MyVBwxjNZGcBUUrH0K1RW7907dz8sy
aB79CaedJZWKzwsqsmBJ3JwGZA2+z9Nb63RddZ80U98JNhDbMLYN+daWnKaa6qHNewaBMQVgbQKr
MXWat4l2acBrGVp+mjnga71D4Euvfe1CTh0KcrirM7tbRbhLVjGFOgNa3AIx4bPYtSyy61UJU1Xj
SjjmUVNLlj75lI1DiS+3CKC+9dAeMuyTzECqYQ1G9JBLujihg4w9NEgSmtNHZ6YE1bp0ZlARdAt3
NL53dk8iW2wgKfDmacH7wjyZ4GONI5cm29DdI62nkzbGz65e7GNz/NqKHluB9wo0fFWJayuhSaBX
+JlGliI7qw4uo4hFYU2Pbp1/E73+paqTp4wj77oNHbwtBcMrIACrvrYvINkAzUvUmZ7J/x6ryj92
dOC3CZdxLcZyPLpeiO0RhNl6qKoUZ6zMeR+DdjG7/hWQbI3MqnptI11hxEbWmFpG2Qa9o/GiQQla
xPkwL4s8bN8cy70JZOhRbUq0GXXO7ExqQAxNo9uGpQQ21/eo1uDbmbDwKK+r50YDH9023ctUF8xV
mmBcZ6UprqUvkRcoyWmhxKc+KtQONWqTTojjDCVR5e5Fl5CE6FZrvWRjHcL0dlSyVgt9K8cGbeV9
SF6V+NWPUOAjcenahavEsbWSybZKMEuWxu2sJLSOEtN6pFbdODrYyMSCCKiPSbAAQXePd5U3kUVE
gyppbgpNYd92wlzqQ/guqxTmYOxHi0mJeqce64ephL5SSX7JmsPyjgo4VnJgKiP6c0YAA3SOOfO6
HP8Y5bNKYmk4SiVl0z9UbYwomcaidMtQvEUo3yolgWvQwoXdzYAyzlQSOZNOAWfFF3PmaD4qGV2u
BHVQLSkDsODlp1YJ7ojYA2uPBo/VqAGmqWR56PNqi11GCfaSuWlvCzR9a6Fn4zFRwr6AnRlAM2K/
WMn+BtN5sLrcQX5Yfwm7px59oINO0O4RDPIJ1mYtHwYQ3t/ctE0PlUvupa7UhhmywyBl/dCUElEq
TaI0BLHElvfNtHODAa4OdQQFo2G+ukrR2ChtozQLZDJK75gjfATHfhZKCekhiSS2VcOPBv5x+NBL
IpzUlIIyp0+ymhBVFkpdaSOz9KetjujSVepLiQwz8sJHsvO8u3QYni2lLMplYy7jzg2OgYzdjd6H
RN0qOZJjMvEp83mP2dKF02++QfvMFp2SMdHLoGfiB+ajg8bJZVXw0TxNbSwWZdXuLNRQVGWPppJH
JRxkkqq+0zx72najYa9KEWlXLarFvQ+WdNEyLVsYXnU7K/GVjQoLzwT3OLosVwm0KpRarVJsefEX
lHXZk9bG8TvMlXnXRwK5FYbCZJg6yrRk7ykRmKnkYIacnvrEJ9zUT+wrJpE8eHTsbg2HY1SnJGWR
bqWrQBjlK9L0+ej0OlfPZy0f7Tx8Z7lCmKYkar6VgsiIJzSzTclgGLLPnlyAJ1OJ2zIynS8dWH02
8YbueKSbJ5m5V6GvOTs5FcU6NcgD1DHhLIZkstceNG/qpeixdjJ907e6sesSnYgsTKALMPmUzrKZ
9jUSrlVaeReKupqKu+RfUncb9s7NB2PHFkjVZWUn25sl6h9yZ7MmuB107Qn13/c4JNxZD4S4Cjxw
1s4kzOssArAKZhppFklLeggUNyr8xznuNHS9FVRLLh5ePxQgHC71LcmzM91yDKSidVjSrQazt2zn
24n1dt+mNjyBbsBGRi4TG5d4kU6lKmTmq/CgQjcq13Ye5DutCtzb3oQaIWsx7foWF6rsxwciGh8y
WImrRod6nrp82TwdCduz2en+0e4a/ylWfv22jMLrKKXTZlHWVgNxwrL1D2OeDo9xbnkgKL10GTZh
cIW4BR9WgNFboh+PCk2sDVxWi1BNOjhSLGYDoQRqReNYRqxBYH9Yi5tkWg8ydE4IHKLdqBfj1zwQ
K3zuDrpr3Te+G2qTYjVFfpHIcjNnGAdbEhGPPqDsBUqwntl5Ui+qCh9mlLvtraWqvNaTrCMlCbs/
HDf/vygurnSEMKTjGKTEWJ/ifixTa+cwCYs7EGuUFiBybURgK0Dol1S6V6q4+m8zIG+jdvptM8Bh
JMrh+H9uBvzf6NtnL8+/fuavToADeojvC+KOLn8GPdp/2IxhXc7gjuE6zEj/GtTCJCJWidAYkwgg
ifT3p0YAAmKdX0l3mAhF8z9qBPzSBuDEZNlSIldWjiJ8Rj+2AZDGVhYMPeusTUN16LyIgRO5n5sW
iOmO0crWSKg8f7g8f3PzqtHvzwgiC+ExXRFJSg0mJyVQ/qH1YIV+VuYs2udaehrGePu+zTnFaoF2
/88v9CtWyTLwK/MfM2j6LZ9eyPPtWmMFlucxDN6iNtgMdPemMD9BTPwP4z6ZcvNaALANDr9CBf78
/KH6oNZCU2OTHp1YX825i0PBlqeoIkJPHDMp9n7RPn9gbD13fJo4DTfmbwJi1Zf16cIaIDtthvc6
isCPtJkfLuxsgh8EaG2duwJRZyPPVVJc/vmSGr+qx/nNdI1AaXLC1z8nEVYdNeOUR9aZomA/ad0F
qNZi0pp1G2fhYhBWutB7/6FmcD63ZMlYWJlGs4posSI+QZctDXsf1CMhCdYzGLbrf35/f3Nv/fT2
Pn3lzOWscc5DdQnsPRkIJ8OsLiGjhH9+GfNXAxyXgQeTOCtLAGr91D5rUR1VXqxb51nrv03ENxR5
t8Etv9Qq905HdKDMzJA+NPfiTwB+3d47enMSAiK3mc/AOy3mZSMZGZpkRrQbMj92hadtWvvSlswI
jMrZWnn5aDsa1How/BWMlUgcjaT/zRUjsvrX20YZA6npeRolBfPPt27lW+iEutk8+6GebKLavYl9
Rtdhc4/gWLbL0Ch3Zhe4IApRy9rYkxd6zYY7aGrGSM8AIB6A8Enq5amc/IMV6kcxEjWR2FuALV9l
34cv0Jl2jSaLBy02YXpW3qhfgsaznWtZu9O6ZdwyRqJYtqoWyAbakZCyHmzKhEHVC7aqHIiaSr/E
Re3eRk6e71q8fGsmgVcDJYetag8xypfEnW2693O1GE1vUp2wZE+8/XxbmVPHmZxKJlM1jV539EC6
Vt+i9tig7sY43fgUQbQdNCbTwVMziJ4oPUSoogxhKnAE1YzAukYnkIOQ1gQT9VyA0ApU/yt6xvJ7
G6tCrDJNuSipzXJVpOmRRZxS6NkE/sYd+WoybSYKIO2SF761MiNj2ufY6JdeREuxV6XgoIpCOqak
i1QJFH2sCLRH7HWiQXrKVDlpq8ISfa2zs6k1y1IzT3Y3OeC4mF10pBjEUSwuE/LmjcHWtIrxaKTK
rEG6p71o8G+UaRBCaMDSIZS5w1U2D1z6zOqD8Gqs9eputiX2DGULsduoOZVJu2rLstqACLnleHVG
9jNsY1oVKUIxRynGiK/+njCBtZSWTCpVmVT6sigbSUYBr7pk1KSvHTd0lk0VghRBmWZkRF+E1lUV
DI4KQc74/Xg8MvqoJSe/FesZw1OzRH4ShU3PuDBx19Hg1Y9WPJBFE5FvhW4Fw2O4iJSWRVDqMS4T
27Yjz4f2g7YUSvvSMqROu6neFkoXkymFTK20MqAdzKdCjxjgZHOUHzUtFHs6kvouGQZ3zaDV2g7E
OS5cpcNBnBetLKXNsRHpDIh1GkQ7YHBucqXi6ShgV5VS9rRK49NGt5nS/CSKQuuQbL2ci0dP6YJa
BEKjUgrlSIYSpEMCCRHzH2ZRiIrKmtzGoHce0CdFqwjhUaQUSIyj36ukrY4T4qRSqZQ85EpW9VUq
9VKqdEwmP7E0lbZJKpXTrPROsVI+kXNOKwkAi1mhCSiPMRIptA5ikXjiXVfn6cmIHiCM02LkEutX
vWnUtx6g3UXs1Pgngh4V1qD0WDrZ41uzMRkpa4SQu1IvmmXbVGJYdhbgHFtWKDmUxqs0QzARQ5Nc
N0oBpjVowbI6qo9D7BBDPaP27gIzXUWVYz12nFofg0xEN4WTP/W1eQ9HHjReP5rXsR2ZTAC6fhUQ
bRBN/bXvxxz7BD2lbijtG98Egm+1/bBPoAAyppT7ugsmAEV07TOuJ6rUaTz1eSju8gCeSO7lxcEL
NYleoLRW4Bqu/cDdVzachamsLzm8JxIpxkXqGWcdbRoonqbAipl/9R3tMIc4CgRcAppLMUE/UEgX
np8epSm3EGNB6GIwIEuG3+ak1WVqiQvxApr8jPDXga98qr17P5Zga+pO4cySlFwbz4h2A2YgSiPK
ozEvdiOfLQ3YSG3jjAGoX3RvVqzf94jDuWX4YYLIVB8a+k5xElGwKRuGLx+Rn1k+OkvD9x483187
FljfgXPtQhVCrgDTkBBQsCDC5Lo0a2QIgPu1mVs1IiaA1j+HCRAhnha+gco+OaUsXvDBFrd0LTk+
x3xcwRCh5Bpzystp6haXccovunBGcAnsB94E8qRq7U3W9skmbfj/nH+RmQ+AV4027w4p3e19PM32
0fCPhogOc2O+QEa/qm3/McvFcCvHIvuqecmL0YfGVS8xF4VpCKUpybadBSBBIiUPBKSqJm7em9y+
zEEB06rs3/J6uMHC+eYn84iO3oVWji/9bQyzi19AVGBsd292CL2c4NadnTsTDMmqKMen2nzOxXzN
QbKGKM2ku6bZD0xuaB7yViNAoLIfK3VtikqcB/etc+pjORkoHuAcUQS5S3PIvyGfOhUzl9GN20s8
fkG8fNcJOqMhHa4FYzZ/URcEebXheUyyQz8CPNabtH/RSoZtNSbozF6PKL382LuPeH+DWzOVwW5B
h+ZJ6YgH2XEZYZHlbXIqXPc+T8qjk9j3cd1UkMSAtDTMRxaWznmZbsxDATRjMYOLoixGW9AcCaa6
Ycz0nY4I/YniRPNt02XzoSyqdWwSzRF413r/1BpfMJvscRgcwd68T3H7rdTjXTLj99e6V6MaCugw
xpKQ0VctD3dDWBJaRHA039ZYJ9Yid4IrAf2zlP56NL+6Mty0Qb1jK77qGCA1vr2bE4mULgBv5oZk
pFEzEq1EJ9ehvSrdx2lO7qxc/5plCUT0+ehG0W3vhxIoOvw8FDH4ieUpc5yV09M1hCa+zsz4LYZ3
ZptzuIsQXarLMKQtXY6+TJQ9cIcedmM5mbOOMJz7SbZq9UBl9iBrRx33QO8bh165GztxUu8TiumW
u+DOCY3HdJCwYjJMAokPcgljj1meUuAwq8xDXJlkLaCs1yotr9M0+15m4i7W0KkpRM1EPsycsQYk
X2PNA5EzuotIZZzI7JvdpJc+ERggs68DzaWxdDaabqZLQcsnRW6w6sK2WeYdOSxmXntHR1BT+rUK
TInb+WxD82k7az6j0Pmea9Wwiga4X7jumBU49439AViJsKsxaKpdtv2cZn6HIWkRGdDR+/IStM0z
WLJ2kVljsy8lZLFRnHtvIKWxeyyn7BgIf631JqC05kw9NS5ax9l4cQ9Emh4/BsliDdbx2Mf4V7KB
njIDhx1pfjYWIMAx8djRtyVTw1xEWdhu9SRi8sT3vs8QIWpNJndaAKAe8gLrnpvcOlF2YLrAEm3c
uamBQS38VohQX431cCm97ho1C9aWwNKpH6qzTX5PW2UUS/RHbWISi6L4GI70vbbSzf4dozw96eY7
Wk2YDuIeVs4eYMLZnLRwHYKHGspSUfgckC3J14/IKlQaYVKQhNhBqB4vvl3cCAmisnAeumzY4Lx6
V8S1nnQ8Aj9XdlRfRkw/mBK3lkEX0UCpRnj5RF4fhvqL4bFY1v2GScmTNxpHQOzL2cjPk5ltDTVT
tof3MJZHqzduaU8cbHGfDCXBlvZ5kP21GxW8BQfnaHpkDVVhhtce7rfOJ1RuXFNDXRgU3rRFc2qp
fus8uYkVEABv7S6wOhqwvbYWQXGtNXC+mKYsIVUdcqa0AewIktn3+J2IS5LTV4MViwcejQolc+yG
twl1eF6kxqoTJPAx1ony5tks/SstIUtyrFJrKSVlc+FDZnRWIQInYpHoSsmHKRyuCPBD7v2tTce9
bjd7ob+RwLnPTGIAvflbAwytCpmdOxXFIUGVDQ43F+PfLZKvW99OkegFuOrSY2JwvLLccBEb6Hhp
41rxhaF4spjc/mXEaRiEWgT3Ib/knDtzd9wgJXvKSCXDN7Zpq/a2KXOwxxHnHdmv4MMTdEpjHCVm
TMBqxzrbg9GycsbuVi73tIrJMqpL9lzMXwVG1IABYQcsjiiiNUQfJF+D+xVl0sqfqg0SD6hJltzP
RbDvxdAcCyotuyOjji0L+VCrXcl4F1r2Lg2zZ53H5YO2JOE4UY/6+2zI222VSAgn2ZO6DcdI7mEP
7zQyNbykWDojOCaOBGU4bxgGk6NcHOZBPPSMcSfGHQiHjLINuBnKbpd73jfL767tkRWhNjWyOMZq
Lby6eKwR6qMpCPpvYVx4y8jo4jUNy6uASoPXJYATMmReWdxZRG4hK/MOgFk3bIKbWlbfB+nex7m8
StVZIaMUJi3DQkHV3Hak6my1OPzqgolbzP7YHcoMma7RMX6NWvYl+1XOiIYbj/wJvXbfyTR97kzy
rWB61U1wNWfOBgkeQWc6S6ieXnt+4qx19Qsis70qNLmdyLdjk/ySIkPQxjvijXbp9JiF+a2VofoN
WCFH28S0S0+mrKx9z3CBU1i/MklEXEVJgvDc2pkBwcyDSZt4YAxpWdwVXjd360ZvmQcBaXptUq5H
olnXAn7EMuqn5QBPi9ShCd1Kw4Nvo0eXp39uMvxNLwOoMwZ9YQkEOuJTj8EykLlaJFqfAUfvPae5
1mNOVeh0//ll/qZL9tPLoDn6sR0X6cGoi26W57YSaz2p0fWuh8h8noZ+/8+v9De9IzqMlicJGtdZ
Uj41GoakGE2XIu0cSoVkrpYi1nkwutUo5xuKA6gsv+tuqDf/qSVGX07SKSf/W/3h04fDhmoJ5Cjn
2BpB/unrMbnO2vy+wCHaaOlvvrG/acD9dCk/dZ/oF5B/kfGNFRbV3aqyDx8X8L+SvN904Q1a8A76
lx9ut1+wWhewHD/q8f79M3+14fU/cIp6nvWhrLNV2/lfgjzhwetADKdzl5g2pup/9+HNP2z6I4Qx
/SXW+3cfXvxBqLyBl8rWCQL4D7Ec6rP8eKOyIdB5o+FP+xhv1q9J8Syigniy9OT3KGrzN6BWV4BC
jlKPb5A6HzIA2sRi3jtZdmIJ3EXwBDXoddNk/aa3Kfi4v74VmF8WrBHh/YLSL/tIC13XT09CZKg9
jDWIvWXfkdE9Yz/S3Pxi6Lhn7Hg3kWKKVsjZlepQaMYd6TNsmD2ha/nAoTcA7JrL+uL12V7YbGb0
9tC2X5UzE2+b3BtUiIvKBfQZouy2FeI9ffzhJjj9+aj/r7zLTkWUt83/+d/GpxXgzwtrmpBVHG4i
Bic/rwAhxNg+A5R7MhzA4V28VaWJRtVg9hc9GdeeHxzj6GXSvH0Fh36M9jTyCSXurrHWXZLwODXl
7p/f00dH9YdV6eM9sQgKiSBR597+tE44dMfZ7rMUOqh3X1BSV1zDBkX5mFpXhZ3d6vlwkJJ2DpqO
w5zDBfKoHREY1y9C09Y2l1/CQ+6C9FI57QrcxHLcGh1xN5O1gp2GnwV+dYOYBQNWbPSbvmweSQtA
IcApvBmu6jn/zYVW7/nzZ7J1nIMIBenzfV5pEycA1p44yUkfaG4AAn4kbu/e9rRlMJ4qTsXeYP/m
OhqfOtcf15HZDiU0TwwX89MOOVckQmaK+uG7IKenMdiI0t5mVnZkGjoAAWvTK83Wz+qlC4AViBei
77nlH9DYjot//lL/9kZzmbrwxUL4gbb3843mkXLaW2GenepqPPSNvk36NyuB+jRF32lqvQJ9vbcg
4gaKchkGzG3pFS2qvKeG9zjucFdihSIkNv3dbAqs0C9fDVwYl+a+jfnz8ztjEj8mBprcU4sxpy3F
sVGtbNe6aTTjC575XUc9a/bRhfrW9H93YT6VMepLYiLmSEuwuEIE+HRdTJckqLoq4V0Bw/se1AXo
siFE91FE42+mU9QRv3xUW3gOQzjEyZ6ui09Pe9S7ngOaIzk5TM5pGGe30Cca47qSWNFwpHeOdxRR
uela4nCDdHxspPscp8WqqzhDV4jywco6azr8sHq6d5x897SDF8xBEFv4B5K5l1XqhPg77HvZVCfD
AmaU0iEurR0w4VcW+TvDyQ9m7n03YolUzAXe0nHSNKtkL5Dr52N/GiOUzL5/0Dvq/jBdB+OwEpyC
iaW8mv1h08sS+iGyJPH/2DuT5ciNbNt+EWRoHcA0+oYRjCCDTXICY5KZaBx9D3z9W0g93VIGeZNW
81uDkswkJRCAw5tz9l6bimJfeBu82oTKuVtPVie231vR4m9oHCKCg/cJ8+1ozSGWI2UwlAmLIOOP
yvqlE1GVAeyDfWNkF23qVEIrKqG5oKw5Bhw8qywqvg2y9F6ItkMvpZF1PRNTDd2wTpBHHpFC5Dtd
xM0qbINs3ZClueKAj5MUqvwy5Hi5SlvjO8ZQfLQGVYk4L1icdDu9I8ls2RkenYiG2Yqg7N5Ou0XM
PjeY5V247hPvMQ+qTUbM0tw3ST0JcrHrdUw5vtJg4kFoQpYZ+mJO1HUIDdwayJJ3zXDt2BoRZp5R
L5MqfbYiwPGD1a7jqtq41HC9RtXmpY6QJ1KlsRASqaMTjPtQIebCAh1I/sOdW9OPoBWQPNsRpZ9J
c4boOCMbvtWRZ0t0NGm114rxWWE5rj2BJbEloI1DWbIunAKBnIYqHMFHCtGHwRN3+jDveXAzTjRU
fcvC3jf0qVgKKULUUsWE4uBeLpBerdu2iW7GcDiqGIkXiJNa9HMtImWq1PMocKK9npgl2GJSCvnC
kqeuQmtno9ZeErlFzVr1XVqutbEzYooVltZp67aT9WOql9GzbQTVgja7DT9cpZFAaMeyDOWDFxhP
fR2Cmva+pXn5VNV2PrdZYiKXYRpE9UEneG0zSKqZjsXGvGkGpDBx+DJK9SkAu7/rPa9Y9iK2TuMI
E9zJDPPJt6GU0/OfFPCvdqiTVppSB5B+BsylKTqAKKG1GDPk6FEt382KUgjTzdHtjSfFh0gOSHu4
ZPlBtSJxDH2R7Fwzs2/owGJdKxDOYTDHHHPorOLblFDkh8XB9sYTUQ2bTiAeS119qYTATCyVF1jY
xU4yPGCwpA9O0IPyRyumxfbZSPn3HIeWSkBrwB8p3gc/ozRYNAimiBj3XqoeKTfQSMyQFiHS+UnG
yiZr0RjpVMudyFpnY3xP9KCybDtvnbndMWhp9lOLf07hK7g6Ff1BIVrc9tq3PGuWUyEH6M4lVdMn
kfCHqIk4BimdQS+kL6MFAht4TwIKGfC13VkzheloAIy/qmrsQITOPFdnwPIA0dS1b6W7SHHmIRTJ
gBDkWZ9SIq2K8L0LhufA7895B8rYLtFyiFXjOcvaSeZ2JOCY4Vls3WGp2OXW78EeZTEAdP8FN/hz
iZIc6/aDTfpj28itmkQ7lKvHpin2sN/3UUCrSWvJixM7I7EPbZ4cmk6fB7UCADvdIDKjoZJ/r4t8
GXUI7MvnCNp3WlgbUSurURYXlcyXvLvDH4Lsl2N7q1BVsYo9OkkMGpOpwjgRzHxKuq6e0RBb96jx
Att6FxX3nIcrhCoLE+ZmkiJQrCHn5L5zqRLSzJ0ohPMSfa81E0CTsuuM3JjThEM03zC7ySMR5auq
sbB0kuoN8BKEmutaP5n9Fr0YVn5knKKumcd6f3FL8TBgZV1YSX0kDYIGi0Un7hjr1WMTafemaTy4
bkt7l7XDax97oa60CtFZL6s5e7FVVuF4yNgsa9oPbJYb10FzQj9pGFmPKt5106FJ9dmiEEROL2SX
OOETIj6k+NY2aLxl7mYPtKU2SeS9jORnsJU4UJ86Qulagm/b6q44qGzpCr3fFIa3K5Js7zkB1VCC
MeIMIFKDY81Kl1Bil7hUaEpW+fPUm+oJjDdJdiIKtdwoCq2PYLykuv3oT6Ag/dWuM7QM2DpKsUVh
1s90iYhW08pjYIR4piutAzcuj6gskPeDrW3Nnympeugl2xsz0ndWKhYF9HZaqA9Sa5YIHWZQcmZG
0G9QIOFMZ6/KRzOENaVgZjbd27rKPchTZCHqRqvyW4WRZJQSGJK7JwVnYSTWTmvc82gTcEooXzR2
j2bgP+RZtncG8QoCEIhJf+dECBHrlHyb8qySTq2QvIoXZxWonjJzrWafI8yT3ouIoxpdcPyuNfHB
CsnsGaBa9dnrr0JQ1/4EiAv4zyi+1ToVJMwN2ZxIV8DFIQ006WnkMQzKQ6mNz4AD78cqeAcfsyzy
fl4I/0x6L/gI9RjSqO7poXrOKTFxQlIAblT9KUqVmATq8REJ0Wqckn7CPnjy/Sn8UujVJbHHR4s+
e1Ko5ZakpUNXBd8J5TrpyFiIn56FTSPXoZnVwIbtlyBJj8qIwzEBplaJu3yygCodM1CMDx722lz0
1roPij0iCkDz8FjHXDvIPIUhGNvF2+DFcqkXop7bVQLYLSCyIxPFXZ8hKTRN5a7GATwrsGVgqkjM
fT/tHLSKidPyxmcXItvSDsmzbPm3UPXuKAinG9rrxySzijtNTAdHClZukbLxaW0tnY1jcW6T/CcZ
s+bahXm/1Xiycz3kwFKxpdthe381gpZCewEYLmk17zEIOmOFL8p6q/zm5OgIQUnuhFbLkRHtiXC3
ZtE+lWgTJkgRJ9OyrZYtAlqEqI35StYFmVPiJjcFWxafrVwiR5NfxXGbdVkjC8rhHEsjvlvrGruq
QUuibZQCnArpqf19Tvi/Gs4XNRy0jFM2378OVR9KOHtKON1vRZz/+Y/+qeGYf5km1n0Hmz8iGpc/
7h9TpcE/sXUL/CX6N3X6J/9oKXFOCpPCChpAyhn85T81HPMveDeYLZFfIvWwbOe/0VJel3AMMSko
KSEhseIEqF6dPVrHg4/QKd4JacTZleELwWjxF6fMT69h6GySBVgdzKK/HzLN1MxKyMbeqfD9B8KZ
HpOo/0IQpvE8fjsu/vodjor/lLP8RxmhH4+pDTFFORkBRHTRnIgf+hbZ/aEK5BkPzq7Q9COnacRo
NjxjcLEgzt2vzvbXVSjuwqJoY6lI7LiPa6Fh12uj5xaZPGeG2MZFes44mRYEpyS5hseDiBRhEfGr
naMwuMX+tzdx/rWh/60cjGNfdfeTwY9DwLeOw9KsZGv0xau4Ptde3+DVuZZdJMVeQrjOjVeNq3CU
Ryei69PkLDj/+gpOn9Swrg/wf19KuCaVDqork1D43yX6gNQLt+3c6EyI8sY0q7MRWnOkFQ91uYZK
9CuJomK/Y/gm/UYypf58/c9fxX8uf1VmiY3A7WAuyTMAlgce/y1suIujtI+c7RelMF6rwbmo+VcP
+EN559fPdvmokSdSgb0WWeIrtpKwbuS5IINE1xtq6vWB0yCqC2JyfM4zIxZTVcW+gPSaNnP2hNz6
SPcw+uIJfHordFqpGlNYsLFe/P4GVBXJkEri9xm8+p2mK7gpiexxwmGntoh+pPLdduIzDboVBoPn
PvUvplLc/Top//ldmNOw+nedbXoo/A97opjUxtdqTVWP48oEQwUzmONXES7DAA9GBFV1VleyWyhm
+rNoEBoVZnEfqa+e+ypDkpysfBaX5hE4E5ZQSQZDp7HR9YyZYhPO7Hr3mgbco9kJ0/8e+9ZJxz7W
1pBlcYStYk0nks16AMkwC4ZbYlBuM3gFU13NVctjNKQP1fAGvHhGnB0EgwHBoSNIvHe1WYBmY4pO
q3Oad5k2xwD/GETm+c/P5fM3ZLkU+C0m9A+zb567tqKmikSSQJiE35tzEk+A4zreLuOICIqD4yU4
65xEmkKLzmzR92Ks1pbSfSHD/mxioN7FQsN9UPXSfx8rdq5k0sWwdrZL94gca98k3i4lr+fPv/i6
1DUNBKwDtssyQF/j10D5l9o7rLIgd8sGEHGJdx/WENlESM6k5W9UtftqOp5u+mrYuRTR0d/YuuNS
6P39R5FAWTZe3AcEwyXHiMC9WvOglqQQVREBeJF28D1zPimJytQ6ZiMCh0r94iv81fH8cBO0Q4HX
qfzwDw1EyMU1EKvgzIIRcsJLlpPiLRX6LNDsReoNW08LNkl+8BRjYcSdukDNeB6U+uAGAh1kkx+C
Kn7sA28TI4yB8ujuW45PxFVtzRjVj1WsYOzfjIZ150j5RWPF+GQedU3W1amZhL1DXG0QHD4X3c2S
8ExFaenBaUZa0N0LjWJUDh3BrNjXduW8gigWRtW+dKyNNyr7IH0NoaBXCTwWkuOwZl36Wifq4Jeg
Cd8aRSHL0x9H0d4PnADxRK6Rjf6QCP04FZxjYazqIDwojTxooPJkga5PpA/QTABv4aFCzUWnoSS9
OLJWfx6kH6rijFKXb4AK/VQa/zBdoe2mu2xEwblxi+eCVxOJX6FjWNb623Z8tyOrmlRUt14Tb0O0
+4g/yIYpOiZ9hWyq7i3AVpXX0c8/39h1W+jXfdFS5N5Utm3G9ZoGu84RZRrA5iL6WnHR31AzLNOX
yR8Sh+KLd//ZpmpKjSZRkc2mi3Pn9+8n6jxHtWDqn6PceHYHzm3eBY/6nSFedDGiIIByIaS1tSux
tUHD7rBZF198P+ZnHzHbIhqdjkFj7xr64UsJdCYxgrPMTQqovX52E2c7dZSCTn3E6rouWm8buihJ
Vb5eQiHPqZWhXnafMcMedeG0C2gUD3rEPiNoD64cH4E87kRBjnisx8+93YEJCp5hHt34SrqN2Zyw
X92VkTIPQnOjh/FNpRgHuHuiplBbXCB5nwQCuKkyEijDTepRTnDhPliUtP/7V06VQfAOOIrQ8f39
FfSAkMJR9OE56oujOm7i0VzXsXwgipGcWPuLkf/JOs1411S6x6Y+/fX3q2EQCYpuNMIzOuObMdDP
fkLly7QIa0TytQeFwhJtm1/M09M0fD1Dwu904MQY9vSmf7/qUPa+K+A1n8eAZB4WPRb8rxrEn/4y
LjHJKoCYXi88iPktdPpdeG41OreV+0Zdf2vr+T6usw0nZtjIbvTFYvfJmupaYNJUbWrHG9cjt7bp
iEDSCc+Ioy6uSZ6bmcRLqACXP4+Rz6ZoS+Brwg3HILnuH5kyM9A68daa2L/JHH1VFt7Zk94Ost2u
zaqlER2Tuvriw/xsMmItJzMHRQ++uKvJKIlQno2tyhMtKTLp0DpIomKFmyYDDag+mJ3iq1bZJwOF
38kv5CRJY/zqklh1yRhqiugsNTjVfbIoUmOT5/6lqbv5f/9MgYSyb5h4tR868FmY9WEGWu5cVKT5
FfZRqZTvemahUa6fElvSByHhNaWS9ufrTibJDx8De3UNm6yuaq4+fSz/2iG5g+60NXS/M04WCsPD
Y5H5D3GfPvlgsJPB3XQJ4i+1f9dKqCyNfVdpO9QPhH66oA7kkzWY0QRZe0yTKaCd1AtF3CPPPPu+
/561vBdjxNPn5m96mt+KXqFUiC5XQZUYV28lYg5pCdzWxj4N+oU5gi0IwnWaDlvDqb88onw2uds8
XsudTggku/z+a3Wol11iBawwdbQaonu9y9amqJbSRf8+OdBtcgUSXaxk7bER91fT7PDnJz4pZT4+
cXtq+cK94tB+9cShkmpAOQv/XITW2WQvZsTlsnLop44PYUnbg7q2DGje4RYE2wAtgCALCto3ufvY
inyDqrOrxjVlUzSb1hdr8Adhi8FIn3YjYK/AaJGv9/sTKqntSXWI5LnVG3fexBXdgHCv1ibAFCv5
6UqisQlrZW7p/e92aa3LUHnrqvy+9IsHN1EdcAoCT5MRpuueUA7RmluKoXeFjf4yoL3LqtWT46Q3
96A52E04WyLa74JKbkwEpX9+1h8H9+8/5up1E7chahnzY3T23EVIxmhGzFw/jkeA83tldL4Ti/Ln
S35yxtJV3bRs+GMqhbZrjQcqmqLmecizp8ufMuW4p6VsY/T0+zgor4Gnou5BQJiY0dEGgetX9IOV
APx++MWP/2SgcSdA0lBM/fJ7Tk/nX5+24VD1dX0P8JcSb6OxgPcTuWQKj9tKgfhceItQzX84XXNb
SgPqaWQtotzeUjRnSIof/UhDMbG9YO7WhEf31nlsv/KIah/XLO5xMmnj4kZzdn1SzxXEPy1Q/rNq
Z9AZ28Mo00NV/gj8fKClRF7u4O8tvEf4ebKxp2W5lhAQ6xLkrfrVaVH7WENitmcS5nSMEOrDqi2F
itpDUeXZSdvn0M9PRUtoL5QlVe6UyIbEIObAod6alAa2kW//PHQ+rnBcHSWm5kAERzh19b6q0Ui8
2hVcHRBs4GqvBdWAQL+I2jsxka7+fDU+5g8TEdcTFj9Vhy3L3/8+PpIuaswsL+NzpZonDMEr0eSv
ZlwgAybmCcU4DdoqqMCDRt/LuCWcuzd3AM3JlUqWfYY6qLCj74HjLV1prUVngKeVI7Kqo5ExhU1n
txAm8iJszLkQ6zrr1nWuPVgGhxsrWrZF8EaJpmG2NcHr6FPIntHu3caYVbG5GiO0W9ZD4Y3b0TEe
80Z5cEEoYdlGjl8v8qjHvKqeNDtEkwFydBZIl+zW4hIl+rnGiiLVeBkI9w4S3UNfYubkE0BU7tIN
GW5KnyQKRw5bxWtve0/Z5JhYoJetStdcRg7rrWec4ewuSdZckAe9rI1uCar3u2KnN5PouojVQyi2
ioOJsC6wqJKVODjxWkmrH4GhrQQd9c4F6hMV5l2URicd8MzCAuWzmAKBW5m8G5mc6xY+SwvmsE+7
KbGnjmeI9akTK60jDRp1vFvxQEo2wVZDvHVsTbHSDio9vdHpoaKsAUm9l+AtAZKymyWDoe/Tu1Ba
e2FWlzJ/DPXk0QHaipIY3VcZbpQufFTYWigVIqtWDabeN3+OMjjE8gL9SlttbnQhMsQ+mXeRvLB5
P8gkfIp16CulSGccSxsFJGJu1O9Rm6czFvsDco+D735vDbQPYb43hfuTZsAlzorJhYdypnetzZQv
b43KDznFGcv0qYuChWkT6tM7ixivyray6TOX6T3A0vus+1kg7aSKipdFriOhz52kB/QpjhWNR3I5
jG1qhLdai5O6L5x74aW7gEqPNhRoOcq1M5RgoOTJkGJeDXbCHnEY5rH2pht/Cy3LLFirWofHEFQz
8U5zv0nnqlW8iD5iwPi73AZI7AXwbUaVhAwcm4x4rPJ1KzZMSxslUvah4z7pZvpSCX9JGsiD6Y83
bJGemev5GeKclsPWJk4VjROOOL1TH/KgeGIaWquht9Nb++CFzipIKNcX40oTiEI7fEaOvQWbuO4N
7KftuLTrYtuNytpNMnQTrbNls/YNiUky2DeKyF5UElP1xMCUEO/CDJyNH20L0HzA2PTzWATfcAgs
yQTfofzy5rnyVpEwO4PSRfBjV+EwqJ4B4BGJEkCe61ogXR0EnKZ5HkIN/x+bObc7dKJchjnNQE4y
imbMpXMX52RnVu25HPzVEFTdnNMenya0ca+8lF4VLDIVijuZ0WmMFVn9ZmDs6pryZuwQBNVyWNeW
B9knrL/YylgfhG7sZTSmNhRuKA6mI9HvE1xMmnPRmJ1yCgzThHpHSDaFJ2/J3qxeE0Mz0+v6Ucuk
8xQQyH4KqhGfyChOgNMXALDpFSRQzQsZsyOuIcRn+X3h9N9S0wgWaa4z5WRGsArBcKKHbY1tHkr1
lg1Svwnc9myCjQ6bOJwb3qCyfpFcE+58Ny3mhO7Ey260rLmIYedUJYbTwLwPZPWdQgBBWJW8HXNy
kwLuvU3I4QxMtJIujWp2YgZWPxsfZmeW4hRlTGhRlXmrygnSHZqJd10flV3TJdFNChQhKamYmTnO
kw7D2T6m/7/o4UzuPcVnHxn0c21QyB/vbI/IVKBAzSDfK6MeQNPbWC577g1HyByjlHoiNkhu/AIg
J9VtZZ8g5ITOicG9JvZUZl68yhEFcFzBTG/mPh5he6MN7i51hglBhbg09ikkcNwmA8zeena00PRg
ITOHJ1aoq3K8K9q22gdExM/sroNtVp0zjgGRJRdWE+0zhIvwpsw1uKQLJaCDavYYcrAJphI2txla
cKqTJSCwmcyd5zoj7t0onnO1r5emG/xEuVGSH65sBqtmQtERAOTusxePN1UUfmM92FXJSCIGeKzY
W3aqesllsg2jdAGRAAe291B3csrZQrQVRevISC4F5x8qSTurYhLvUhRHE667JwCsI1yRLSgDH5zA
pLNQrepI2SzBr1odXNW6WPa66cuV2pFAMyDFmwrh+giB2VfNnYx0wMrDN0thmol5CJNHt7KsdVGG
3/uRrYEn8rU02ocxsHbIIY/N+Ow34jHHueZ01sE3lUVM7PQ+ttYxQWqBnVxCzSfM4MGO2te6QaeA
tuHGSzV8tb5K6KKM5kpZHUukOUaRvhAG8GJ5RY7OILnzOwKJUAFGLk5GJ94FeXuox4dOBcVshSut
hjhF2Hzma0+1QCTGzeElOOdor4qeCDwP3kHnY791il1B5DRiggD3rq0ujFbZjMaiUcpj25QbzQx2
Sq3eyT5cJk0FAE07O8lT2ekrt1TXChJSu6R27tQ52JT4NVPjrdHLBYCBR11R74J4B68vYYcGaw58
mK1kB1DjF+FHc+Hz6dLicBSxr3FQGmp8Gk1nl3XJo9sGd6h+/WUVgkS1yarVHGR5aY5hFv514njG
QjGU9xoXY2f3+sJ1sjcUlG8UlS3iiNNDbLZ7KdVH1QtvUbeWCwKwTqaTogsCaQLKkjXABSseFzJf
FEmHsF7Z8fBeFMQqgqBAeH9ybuPw85rG2zh9fJNF9a0TGxvfwGopIWN66mmIOTjpDADeVA571cE8
3xrKLtWi21YC8tI9KuXFoDG6L+gCx1lG3ovakMrtJt1rHJWnpsR0H0X6GaMgJzKrx7gAh8XFNUmE
8iEKcOfnqrOt0eFo0nvTJLRCT2z12LroVXYqRHNoUsmSxdKP8cG+lKHAYO/yxyo+/+dz6rfT4hkj
cLyl3n8GnJius5jokNDjRWBdfx/G5OwUVATAeBzIqgEU7y1FxZYAOCAwCnRCgo99MejyhdPb3BTh
u2U2hzSrnE1EVvMMF4Y1B3l6mdpHuUAmrElGv1Z4lxRsIMLI8aIqXrhzezbzcfYaGdlrIlXyoB2C
dKYtPjuxpT9w1mWrehl7b9mCRltNjtZ0oLyEQ3+Yj0jOPETJ6yaNLggeq4Xb2hclL4l2Ixtm6UgD
WI9XPFNH6BcGmVvzsi+9bemz/vpWfKO4KsV9b1kakIsRK6c0ExWkzdYFw8Y3FrA9FAhCPb34xSy7
R2QNcgVb6BIo7UtODOClH4ntJJxqbTXhXcEiERb4lQ2R3bde9F6JFM5D0ucrR6QnJSfipbeUHoql
JNfRLI560ZJEx+NkD5lk4ikzjXFuZOzcfegRmWb2W1IpajYZ4yOJ8vd96BJ0BqmwMlRxoDp73yUe
Xj8+KlV/s6ZI6yYGD2vv7aqlHSFhhcbEUAbiycEWbFh4rRv90SXhVlPueraxVQsGPmpvfDTCuVLs
1L5Z1VG3q4Z0CTzC9cyT9GFeDyjk1MdGUV8HYcPhFCVNUW0npC7Wto4NHP7kCaPjy9BwtK5l9LMN
mcfo+N6IUqzy2Dg3Evs3oFC2pczHCrnvLaA6v8xJlKjKe7sM3w2DnVgYeGTjxept0aPoJniNcj8e
E20cDomDPjBs0nyZ0jpfIG67G60MYHOgvjMSAdvCvC0ddePF3baQ5ovJ2gkuweYmAO50xPzh07Hz
jUBzvWzVoYQiEQXJriINalXhKv+ifjhVMn6vaVOxMTB40EpyKS1dVTrGzg3DaEiSs6leirFY1h6d
kU5lOfL1vy/1f+KsL8RZ/98sxyn6f+fcHcIfn/jr+E/+0WaJv/D92CoCDILFoMf/R5tl/eUIKPO8
wwl/NwVi/6PNsv5CdUUrhmnA/oXJ/482y/gLOhw2Ddump8+f+F/FXl9Vy8Cz0fOZLCETok2lRPr7
dtkoQ3YWY9qfk2Qd2D5CopXSJ+vM2YVUIQ0//GLMalOj5V+D9u8LUucw6JZbyBKuCh6ulZeW1nbd
mWjPNWHabHFcEBKdtTa7+G00hmUGIVkFCDtqyfJf7+X091V+87x99mup0HF5dFOTI+nq10orGJlt
urNA+N+VzdI2ckTIw20b52uyJTb0tmO0uU4s922LVRtRenkwdAwueM5C573QXZIymrs/39dVEejX
MwFWafyS6aG3u3omJZTOyguc7oyS5sYtu42vAoFoOXLgI8ArYwRfKDGuZo7pgnRV8T1NLdePeoFI
bUk1r/X2LBHBSykWg9s9AvF8szTti4rkp5eCoUgnhcQm7brxphKCgoVFa8+FKNZxj8PO859HsmV6
oWz+/BgnweL12HLpqBuuhbXqYymPtG/hxOoAIcjBVYUQbTmEEZyOEFHKCchyu2Rf7Wz6IhpXsQo0
RABQnTlO4J6cTHvPelqPWI7uFAf2lhY55YrzSAynQFfnZT4MFye0xFl3Y8T8iOdWf779a0nA9FaQ
bpiuS48NfN51FdlOIlsjuME8ywnqZE54J7uw5WIcrAvRfE/BhIBqJxhUNGGhxrb5VkGi27ARAWIT
ZW0wp8gwRZQFxZK2EdE9lvHFTU5JG1fP2CS1A8gmXDzUVtc3GUSBp0V+TLnN5okRaAQ5Jz0RpboC
H4KciFKZKsI3wtjoXaB5GjsYDUnNml/COuyrYI6p7idRQuvR6hCJiY3CjgpK1cy0c7mu3fopC6qn
CO7mLDCNp/jX99hHR28i7hsoQJQino9qw1gNjrHZl7PW6Vjus6RhDWYIB+hXiD+8FQO9/HIAlh6E
ZBI4rbkkUOZxEOVTnMlj6cX7MkjlF3PMx/HO88FLyDRDV/bDouzbVlzkVCjORZ28ZMJdma1/H6Mj
KckC/uLb+mQy5WK24xLuQK3jg3BG64CEkXmhnyNdfEcYt06rC0CSb1HQHasYhv+gl0t9KKneuc5X
X9tUSfl9JufiJFnyvWmQGK5nrYLAOVJ0JVqJET2O1jzxYt5cs3tqlXwddxn6eFcn/y7t5pEfHcsu
diBNdXdlZihzznsmZSeH9lsSYb0hqhH8h4FGS8/z9aDnuz5/xQfw9MU39nH5meyW6DxYcFler4cv
UYoN9ltpnI2ob5dTrUL1khOg5mqmGWM3y4f6qWmah15N5h5H1C8u/8nXg0SZ2vs0SzEJX830EZ93
VlfqcFYb7wU5Evz95eQX6tNw104p6YGxDjI8K2pyO0LLNJRhZ5BKEFb8M7d/GCPvaI7eF2NW16YY
n99e5lQsw5xrO46LT/SDt13RqUcgbyvPtQtd3da9b4k6LMpBo4Trm5tBhypEVuCsyCGpkneD6Nmx
0TnKW6KnNlkCoiqIijkTx1MLBaX3b2KCnSrnyVWVdGa37YKiRb5wZQ9Y39esaGHmLhkvg/5upf2Q
8ItLcR8mdrfpyK9I8zubklro6d8wIJ1D3cDhFd80urshKJXoFyL4OGKv+pKjQpkuGtJ1hJJ/c6hJ
DVm8adSHBIauoqdz0FbL3IxXMhAct6GKYb1s25rJKOIwKKIb0/vuxunCqFxOvwbwUTR8CsRtt142
hcCTZaGBgoQTLgbffSVUFAX2jqxPzkmo/IYx5+rEL2qPNK1Ug5qst7H6nxksrQIGVQO1KqqbQ6K7
y6gkgy7WvxEugMpu59neri2qH6aDK8ycmGD1Mz6YZRJYMIK0uQP7lHCfWUjcYmaQCxCT44gjEzAi
+J3z0JMzBhHqycTR28n4kgl2TmHcARArHvP4aOM9Ra7yWIzNXTUYN61v7XrNXPdKy1GxupdJ/DQF
A0jwl40b3ziEzaKJ2+aOmNJBToNf3zY9cK5oF4QhrBedTDZ57L3kiArRniF7WtSed5ISgqd5yyZ3
nSrZjelYOzXo951azycOjB2nG6popP8Q04nV23chs6mH5ujSLGoKrFdtclMri6KBVmgXz0mhU0jD
yV9VJE9oJQ5gXIbdT13WS8tkPEoyS6ubAiyANnZ0EdqnjqDJBoi7a6gY2EiAtHrnxklGYlGCOz2C
TEPHR0maQz6mc13I1zQoFoMGVjZEENya+TbRKJSwLQK045JB0eJIJziCOuOo6y8B78luqHpbB01a
q9qytoRvsHkE5mfzUWhm8qMH5IPfi9IfC83ZaK1j4bVU2KKVyRmzonjo9N0hzd1XoXe7poHvUymv
RRPtcrpOgT3cW162sErIsSoUVMiEbWPtxizciLS6CciWMvp35C4zUSQb0Iu71MTRCdxfSlq4aXw2
88WgvlWYVg3kvQV0xwDYuvUoaax4uGUjV+xip7tzm3gtwuI4IduV/MbrwqOvDXcppVgWZxuaBmS0
1Nf2sJhOlgMajFw9dBr7VKmfNVW+JRB9yfE49q217oqkpYbXPMncO5JMyiTqzkCVkWQY89goRpXh
MrXsmzHr99Js51HAgDD1laaB/fejZEnA3cKMqasTPnlXYlAjqG7WDNqitH/6frcZ0c1Ae+gORpXs
CbldieE7obHfgOhH3SSKzLfkmlIV0LOFyTavLmlsBqm1GSp7lSfdbDS+T7GppV+tPGo0SW7O+wk4
DJfoJq/tm8owXt3Io6gKHld2+6ZoAHs6O8/x1nFDeEZqjo8mF06N5FT5w360yO4KmnBdm81tHNpQ
ztBrlMle9529Rn9Fzdt5q1P4zAiYTdJbhWpNy8zla49WMWxzm852uikJJaQwRl/x0cvKtSndV0YA
AP+soAnuEQ9fr9LSXJa+N1f7/KljHrUExa6Kia2oyuciUt7HYrjn6LCUYbgIKkpMTkHTzTXkumch
Zhu7C91TOKFLbS/nqwXcB6akLNtZ23RP0ql2FgmfM2Jdz3Dn/FkePNS6uiOl+tZtQI+wc6DVsRey
eg4MRv5IrIe096yX6wycZqjcmnmwUXSM7Eqx8CpT3bbNsK9cbaHZ1swABcv0jKfSWJeB1c3wQNrF
nZDN2ir9tyiaRmmz18ihmtWGcjM6ysltmlsttbdUFNeBOFAiO9fdrQAx5f8/9s5sR24ly7JfxALn
odDoByfps8fgMccLERFScCaNpHH8+l5UdqPuVSZSqHpuIB+Ukq48nIPZsXP2Xnt67dT+EqsR6xDt
H886FqJ+mbIIfaWGz7bZwrQ6Zh05hBlELCb7cQgp4EoUam5R8VkGY3b6mFV0aeZNlZF60N/jReAJ
bTE7GsqBsFb8wAw+ml2cp75GBLKcpq3O4lurB+ExPyDCxNaGy/pQK211Zy9ymyskMWvTyevQmhNM
08qfWrNC95xNFHU/Y0gks85hrkdvj8SekQcTcXM5Tz2nykw3w97sz2oyHPFIPM1V0wezOZwTUYQS
aOPSaSE99MBSP1xr2XWp+9BExITayt0onHM6KEcwf1Hbdv6gshYwq5VyeChB+C4KjW3lJ6agUkpo
75gOzIGeeRqMZQJlnL9Bza7mEPuIdpuQ4kfcCc2qA+Rj2wwrtjsP+25gFG4u12LJ3jEmYhU0drUN
TyXNkIyOL2sVVenDNeMgiWiCiLwH6rfG8z6y8tUtTVQ4qEoSB4t5vrP0Na8nIacRRipfdExeVS+5
leP3kqBGiFAwkrTzlD2g2PxRmkRJuRXBbOZ4zIdBbIv+xZrKZ056/qSQc542wWIpL5p8q2XiEUlt
owNY/PVhpboMUskgqk8JKWvu7d55Gm0RMA/eGq3crsi2pKzv6BxuxdQGEXnPTueSUyxf24ZHbsBv
2lv3Gg/6yAhaHbKMEC5zs3BemdQhIBW0SJtDHA0XHPJHRPKv1tRcquLGlky35+V2iqNQFl9prfJi
PmbLzN3ITlmK5KDq4HvKs0mUQO4ML5Axdw7E2lHEoUGWJnnFvqUtW9c6xXZ7UF01gbP2kutxMJdi
50XdlrMHabpk69L608v0TgxMcwHhetl0UqrblkeGgOKrg0wiI1Nas0a/HcdgmmjEQ+2YIIi6H9r8
qjI2QQJ3J+1l6zjy5MwnMUBSIOAIKMaORNXdUtYPjYAR6K3FXBOfXL3dIuk/yRyxTJ9AzSiGs4aV
gCyii2Jkt8xvCl/FQkw3HBptubOd9Favp8BpKt9TJ07iHBDqst3Z9Uu2MC//7jOXcN7HuaLYctvA
0oeNTMp3rQwGPd26ahY4bEz9pxrX/LwPpctwHlaJJQ51nZ8LYsFKAJw6qq94sWF9GHvSDXlK8pPK
7yfqeO0JY9K1DZUeHYj6TQdJjRjwqKrdfV7SE48yjh6VOCzaDWbfjWEW4RRdItM+d5XmLwToZGhY
RAynw23eSLc6jmp0g1qnqr9ZwoIJFrxG4nDK+D4DcLFkR53Vu2Ro3gFIsaMpnOMaPqrDrgTShvyw
m7X4EjlMNJeQmgZn9UjDIpGAU7E0Q1DJb4pcOXRLe+MpH7VD4LYGs4ILaDJqbI13ZKqnaES3MZDo
bWR+gpihMKo7npJwtOavzui3uJPvbNk/m+onCYphlo2+dKOTFuNKV0bEVTouj9uuZHrQOD9HXMzA
iq+jWdwQfkdGjucP1lGXl6qqfZF+mhmizfQLeVAOWGKmkCG4x+QXmjcGQzf43bRcoH5/pPG0gubz
i20z9nd08C88FQWGanK8SzAjGds12oxau9QA4v2FVdiYHVAwzGAMy+dzakKwPTc/NWQg11q5G8rP
Qc48PYfZcoMoYreDzBt6JB7ZsACtoO+Uo+znYDQaH2AtqTS8OKuCwbbeBv2oDGjxuMKaRn+ik6/9
kH39iu+14Y/wS6JvoikODNM5NEgXN0ZN0nBbbDUhHtv6Kokwt5wOUAqUPlu9wiKkBEamOQnGL8z0
q4XgWd0KrDS7m7T0ZSZVehK5b1NAtJPYtR4jxqkgSycPYM7oQZ4aCCHWMxRNG1Mf2bn0V5MMtIbB
VgZwWJvvs1m/GchU72Pz0VzkS0YUQV7QelFmxjfTSwNaMuWMszFc8cpqfBdX/c4etBfhlse0NRBU
zVtPzw/AsQNV++zdHygA75YJ65fRXEWh+zWogRmggjUXgZJCOWkIoLfKC466jVKqR5mm+PNhOROh
WNXJmZR7DmnTdoo5oJjEYgUZIDZFwNJU1tbqCPOke7fV/MWpolNciEPTOsDFodAY6cxrjNluGLxw
PaGZcXcpwfOTFrl1O1QwZbRXMWtNFzEzjnI946s39mQMBt5CBL2rvBfKcp0KFaHPOHKU8R5/Ec2h
IhTiudRI07PBiyRoy0TrM006Qj3nbe43srP3Nozzbohul7Ve1+obiqQLJafrZT9tT//0NLl3pAHt
WON78U+lYHmiOj1oKjgPNvclYg2sixowxZR9VU3DNfm0I91XdOtMlsl9pmqYzRDJ1tYudq0fsknP
c2Pd6n3M5ny7ZPcDvFq9IfeYIAC34MpSKYfuQr4WJvsE1H02aocFDT/e0pMbd8ey1LYp5FnHaa+W
0d4pWXvodeRhinur58qWnoMZup55P5Nv5sN/Pi9OTEvfH6HgFXrCz9ffO1688QBAmzV7fIxaYnYv
7XjPVHwnlPLJinBIZY38pv44pSScIocchPVoC25BNj07iFXJmfhBoNiOTAnSCwTlPk00+Pt12Zxg
qfoCVEsBkKhIXrSk9cWkoxzpKKkme58k1hfx3A9W3L5VwNtsjSAUseub8pyJrefcJagNMWGuPKnQ
YIC+kXZ5I8R9oiE0dB+FcF8mB7hF5QC+FaEoWUr0Ff3tHtLePqvW9CgyMEKz2C31uNVWhmbLsh0l
J2cA/Z56ENdJE2GxFAk8a2k+SbmVkQDYfht7yb61SFVonqrcBCSnXud8/FD7JoDvH2ppeaja5wog
fe+A0wE5knBcHefhuSjMnUrNmDGbNTndlJJTt74Zhwap7c8YmJ9mvVRuEwqAu916SrHHg6QCYhTy
kLMjb1blVzzVDzo8azLnt1WSh9Q1sviMEqjAzPrVNhhEshUCkJV519mDbxvpsKm5tOReb+tFgBGM
KbWbndaKfUdeHVsKU+zQXOerafFttPXeaSDkOR7rc4EVusnADg2OTqRRE8bjfGLnZPPpt1qSnjxl
79h62Ot9qIzZJWsID0XGWeshAcJbGBc7le5UrpHuxYaqryH08nvEogQ5kE3xVtZvhshomOwZ1PPP
MFgW0h8qwHvqjeKSPWd6oeCrW7eRybm9uvZzF8ZecYhmY5+iKJkug+Mhy1cQOeHpbsFxFCEJ8WGi
xX7VgP1imt24NaWHoAZzepbzOzdVAgs6cWLs+6zbEsy6ad2XLq3e0ULuh4U1XxVnklB2Gv29PrFv
vHYMNQsNxgRIxmkQuV2tlGDL9GiMeyIJgA6tj9ErNTy+L4/VUIOTjMQsUOP8MKoEXE7kPZQDJc9a
HxrqcsSLuKaQ1MlzCXkey2eA4oQpNXQ0+ZbOuxRFJbm+NLa2HbJGGc133ti+rak8CSpXBoNbXfd2
kSweNbvARp8ELiEIzlT8qGd+FIKCiFUQG2uwL06MehLJTOHSliIIo0j2VbulSb8hoAC61EGO6s5k
WTO2OseQ9bhsZ+pPsbrJrLumPtT2/MJcah9LCCzx3OWBW9J/SPqD0XfISnVyIIetI8ZtXd23QLyK
6dHGKIaqq8Aj83OsntqYY+I4nWpS3wHZ0lSDJKMfhVb7Q/OF7Zf3gfBnlKLZjzQm1WRJAmWJtrJL
aRhyTqbIG8MhKo5l/tbA70SjfDuX1TnOTM75RsntUBGEt4HRutu5UwAxe6fMjY+91A6VfWe24lJP
/AyxstGIBnCK8bpKPMb5QoYp3s700dXGH/CoqLteC2oRmqD7TNlFpfnt8KbYagvAgQpca6kw5CXX
+zs9P5EeEsQrO7zg9GXeWLPw554itaKCzkkhxTP+REQvaZKpBapyujVsYi21ld2OVGSUJinNZXvU
qfdnEE+gQl/idAkhjd/UaNLayaH/EY8TLRflw4XcnL4LGkOJxPinEkqZOAI5q7bp9Y/ejm7ytKA1
YTWhE0XsLMiMnYep4Egf2cjBag450R2xx4ErjOcpl2BQuSQmy3ACbjRpIfcQWksVu4slAs0kIWjr
c0p+eM27M2kkyUoEOvetOiAHrJ44OvpzEhr5wVxFv87Dmk3boK2dlM6fvWtDxM9m4N6MfVh5N31J
SyH/mbe33bQmPS8Pov3sjNGF6Jg8enDJZI14OkUCtsJvasTeqtzPYKuc2NlbafO2Co8TRgrh2vcu
2uyEUeFdr5ttq2uvXiZD5Lc7w3rVCjqwaXLXAy1muHATQ7vTeipHvM+n3GmCzOKt6HLWNo12tfbd
N5TjnQoCHfQwGwss1n2cdgAwz0OjQLrfCohRbU2EZ+KB+qMJak3EqXCa7i9D9KO0v3PrR7XA+xZ1
dTK6ybf4k1KBDJ3S3coJbda8l1ay3evjHc5aH/4rjDTgQ6UtCObg2M+LhxxU+5FWiKyiEgbhwqZX
0y2zGvkql+peSRUcp9nX6hCiKcTocfiUirZdLNq8ML+iQ2OAs/e857YT4DSAuQNlN3d1hiuuWj5F
0p8HfNuGnHA0MxJCIk4c7ulXgrpVm48SvZluRwjUPLKzCbGkq9DSGehweRbVS6bS+B5nqp1GpRNU
G/QTuhotE0e7kOIjMCb5lWfyEeDGoYj1/YBUGzp2j2g883o/J7WG1ld9JoHZpqIRWCCVF8NWntyB
rK6cOIlOwnPyes5v9D1BHi7khaOG3Y4KbERuAn8YNfSbD+qaeBGhqcuNbWUm4Yp/IpImnBuK3Erz
3ucU5tlMc04x+pbhFiWTTXNHITADnJiYyjvdUxt04IEm83dZ4jQdm7Mj07ta4KnL7f6jBpHnlNvO
zPf9NKN6bfzIWT7qNt2aI8p6UWVB0jdH/I4mCNCaJrU+YABu5+deUw4Yzq6z5t02iYJvXp5MQwmL
OpEbXUkC1VX2cKOI8GL3bqxqF/fCV8d4x+ijIMU2vxkLDI0LQRMxcoPORB/silUXtUOjFxIGRe85
CkyDNBSpDT9iBEStKt8r17lGawMdXOBBZMZ1Ju7L6PtjayJdSoYXmYLc683hOtIUJL553pCsF5QD
wnl9NCEe2kQBtAWGN3Nw3myTuBRbE2xDBgaLlsZF4XxosgH43tuhs6yIeRepH/JWPe2xf6mnIsvO
eVIRSEy3Ik5oNQurvzpG9a70tIDcWW6GOlr8nKC5cKam27oT7ujKFaepq25FxONWuvn3InBXK9UK
TSa0qATREEQDmRmR5RJ8GhHKZGbSC1VxJZP0uTZHjlWl9yay2wolS1AKu2O4kfEle+bcLKuXsSKA
1I5Ui42ROAGzukHFyqzKNTps/cpzP4swL9RTHWfHxkzSgOtz01TeGbveu2wJWjZaAwYGOrOKc+rG
zKL7MTGnNbaJ8y3FQ6lk37qQ886Nnl3T9a1W2c6RQhdhoS2lMUOcRpMrOvHXYhXkhI7Kuo3H76qK
7h27uEQGMpN0ILk+YqmRVqpTcVf6rZrl30wYzEMvam2vidE9EbkmXm2tgW8Q1USaV51y67FEtHCu
BdJNjl9QFaelrs9UIvNZ46bVlfhRJvE+J3Fmq9fRZhzlnmbwcbalFlIlPhe6PEYjc85Yq5odye7s
0k91pLzpjpnsMBLnwVwNl461uHIQlMq6f+X62xvFxt7iGXe/kHJKByhYx6zYQmk2bDuIZb6Nc9kf
chpnQbPwmqskHFcR24cOVpag8+q9FAOH9Vg8lEyszy3zV590nuaslfPFqj7Q6+SswLO9nRK78fkF
53+bWCH0nptRkYzZhvlYF63yM6sMlR98yrd9JWGuCrOyd6oHwMUhz3bjojcPCIXR2NfVwid+VGNC
CWJ2Ir53My3xoV/ar6Eg7jjPh3RTGhz+hSCWZD6bjfK91M2tVEBM6hKWy4Ro4Bb0xLCvpd7dpzZb
WNPRFwHeV4T9AJ9NZprqCyTKk+0UBIiUR4iozWFx7js2zdp9iqbxB6hHXgJzA14K2r7qntK8JlEI
u6RT2bc5dRQ7yt5ROvoe9nK2yXD3sRPaN/i1NhUjO9J/PgcPUbLTRJiaVO/TUuOASdJhLlZ6NWdS
EvwaxSc98CUbildZ9nwHo1X3ptZPz2asInZE+8wU4XEk8zt0mh4NKOVbipC/+0hpMpIgpw1Pecm9
cBM2aqMdtMMYjT8pt5ugtcz56uGsOMUJ8zLEmzvPovvX9SUWpSZeDtLx6huO17uOHDWUS+bIGCSZ
fbtcDprbq36HgdwfaXlydgdY1Bn3mQ16N3ZQ06MKQTZeJP7YsCrOafkzsmUW1oPVhpNW4oOZXCqj
skHSoS/5zpUYrlTmjYjYXUKXMppsqYrPQiXhwx/M6XYSg6CUMh5GM74UzH4YXTNBwICCwu5cGrzY
WibSoHY0QHelA6kF3yOH+9PSe5/orB910V0Hzf0yGG5FvKExYTEbvbd7ZpXFc9FaAGmtnWqPzHzs
MqW9Kt8Mqe3bDsyqsG40CfidTf+OJWrTDuKsR9O0SWwsOKpGe9SGuhktH/rs/ozH9QReQyYXIMp9
MkLuqMKKm1KtUl9kmbG1zPQQRW5zQAytbAoise5cxjaHLhElRVn3KmM73XXGctIVo7rpkOrg5hMN
54NEnhtQIkFM+FGYIJXaeK04eCR5kZKc+XrDMCCL6Ix1w1xwVlCPXa8JSV2vBDQL2JBy0KJTnP7g
qLS6kjj5e8w8n/W11zFD/cz1bLl1CEtnfMWJSief8KQTM3i04Ab6Cq/rpp3K+T2aiQ6PdQNsldX3
26KzJnCx0xljrXGyk6x/WsiBXJwIl43tL5WrbTFFunAyMi4PcZTeAq60GR1Qn9ivaEN16Jo1oyO8
qBXM8JoBNT+iZ9Q5grlNfq4W81NtzXRP9uR5VLudTfwqIxPpiCM06e+pYhg3cSresZjVu4nb7VUD
weoQLINhRtluMX18m23IK7oDzzRfSG/USfgE6WRFdOPLW2Wi0i7GqPBTidUXjYcWxgkBcGB5eH8x
xNEOhvjEgfO+Qv4Iotc6jb3TbDGxFcQJ98+pg9Z/rD1108X8+8KtXzSXeSMqdiKwWpXzSTsek6K7
TDS1vpbYuIlLerBDp5f7fmxOduu9mtEIr6Avr31Xb1Sv7PassT7N0ihw8XqFonXePalc3VHaJJLJ
4tAaxo2dEdHJ0xv13QtFNYsmevtbIabV/tPeZlFHAnyW/hya8RuFk7I32qY/dGp1v+STTaMD0qxm
MW0tLSM61CNjKmT/vq6lNyWfxJBPKNuqG8TONFE6zPCKyAAHD5eU8XkcdOPUDxZ5j5p7brXCpr+f
7hOrvuPYQyRmZ5ym8UsQZ+TjzH3sRxpYlZqdi9g0doypq1DxGqJOSc3Zjkt1HDRyF4typp2DPInb
lPhlC7NCM+ORGKGahHuS4xA+piCvZwlZwjYucTLJnQZM79znpsXR8B/an/8vof6ThNoEt/IXmdQ/
0S055cX13xTU//gv/p982voPqFaabuirLBIGyX/Jp01E0iipbN3A0+yuwur/kk/bjvWLjQfD6He0
pbZCIFxX01TjF1Pkf/+vr+k/45/13T/Ubd1v//+vimI+4q+yKdeAA2nj3EbdDa8YAS9//he7Pbwf
QeK8XXNisxHjLD1y2gzHq6mOf9D6/atPcizTAF1jWDrF5N8/KR7rmIgj4L3JzOzb6wko01HtcuJi
Tv+Xy/9/v+Rfv9RvEsZfXwpxtAXUDC8lstS/f5Q9VZG7EIt6P2m9ukXN8RVRIm+YBakh0IA/pDD8
qy+2Cgg1NOErQXCVzP3lEhoyWWwlVev7VhY/KOaxgJFJ3OWv//5L6auz/S9yxV/f6q+f85v0jvmf
O+qlUUMgVZ91Ns1lqm7U0mOYaGYhw8c7h+/Wjv3VW+ZXvdU4UdNVUKG3GeIrEbMX5KS9Vqr8QE8v
/SkxDlrqTLQJ0l2ut1iI1XOaK/H/4G54QFowqIK0+ycBdbL0rpGkY31vjgu8kna8gm19W0qCCgfN
+PHvr9K/vBngfun48c5xV/5+M4iuxQenVuJeJtiC7YkzhBoj2Yy09//BB60uXZdneoXP/v2DvDni
KGoP4j4inkxvJygnawUBSPvff87vuez/uO029FmbVQUB0G/vjTOMbU0MXX2PMZhGRevc2gvnH3Mq
vuPCRGA/LoVfme7jeufrYblDjM9pb078xdOIElK9cyMaH5nXac5cO4xNbfvvf8R/ec2hl2KURBPq
2b9d82JslpbGZn2f1RYuzAx5FqrIBGvEH7wX/+KDWDw8Lvi6VBHP9Pdrnlfz4KUA0O8JG8MJtXRP
EWIyn+zL63/7G7kk3rjYC8i74cr//YM4IGR9O3nVvWVUDifBMcBaR6fcaqo/3N5/+ZVstgVWYNtB
cPj3T1K7WTa5xyetBCP4ZkgdUvFpqsXHf/8bgZVRDdM2TBbg354iRatWnntS32vVcDco+KYjg+p9
WWT9h29k/jOhA3Uum9Z6g9Ao//4KCld1O60WNYS54VrqE7JR27lTlOgk4vjRSBob/hz1OMqiMUy9
aV8WWuUz4qZxjEqQnkhB4s+xrycyowmDVJPPriUnS1LbTx3S+1bmeN5408jlvUrduJil+i0scdIH
WvXGOr/DWYkz3UbgWyu3qDeynbdAiyEJkAkVlLMNjvpnMOpOKKSNIHSZCFj/kytmvXe/LdhcCAwq
1A9I6X9fIgbHjZ1liar7IlGf81S1fUVKgBDEttQq8+V6vLrKn270+mj+/qGWtdII+Z+OVPvvD9SQ
0XufekXcj3hFN9yjq5r/kRusWb/J0FmVUMzblsWqjgnKdX57nsyY9oKuxNV9tKC2cGc1f1BmI91r
3uyedK9aVo70LqOhQ3+5cwMlV8VbMzbzTmTCO0uJLcTRFGJ1k6kyfA1wF6LJnhjubsyZgdCJizrr
ZM0licb9kEJD1sr7YZ68Y1pgEWFjz5jYN9lh6ZlP2aLjr+icJerSNY4VY0fDjD80kX6zYnyk3Uhn
jcQSpJ10e910uA6Fbvp1x3QRsA0Cs66+9M38pLQy3mNvbSBC5U9Ap5JdVwAgUtWKdG/H+0pbYqM5
iPutnj653XAReqBap4Zcy83IIQ5VgKATaDk3ZFYaG4SqczCL4sNdT2Et7aVNz1mKAwSUUthpfVBN
aDm9CMZ+S3uHhJKSLqml+2AcFiAJ9IvrRf/IncnejJFTh0OiutRnhhMWxJVYXLyMkEWj9YiiqaQV
TP10HivtS87vrpcP+9SR3Rl24IZ4lIoA5QoBo9y7JTn0njYRVTRnN00tCFtIjWSD8ZlcLxNugOLA
Bojq/pLP2aNbzB8ZoZoqFzTRtOmpn51420wTh1AbNnEDbTQYe1aU1sIXQdJpxxA3b8nsHZsjPR+i
58mI94sCvYNrlPAzoolM3iT+7rQy9YshSc+aimQ5lt6p18dlj9NtYJJEDpEji3pLh645rcGOttIa
/DsLk6S+mjkJN/2uEsPNUPDpWjtjH/LwzTQIZTZLPoubkuM2s0Kjh/gD08IBgOmbuQJgukrKP+xQ
/5T2t74Xhk6hxUthUTD99vq5EUjvUhHVvT1zQ9wpYnjOeZgX9lET9Xeipu9RR+sEbWSFOg36gEAE
TM1Mh5n4iY0AOfaHBfl3QBT1LyldvxD6mFw4U/z2ro5m1SpOj7CDnkpMak1W3qRpeS16FZWtId0A
O9kpbd2vxBX2hVh0B9vNH6sE/bcl4x8/BglemEcomP7pqOGRAxx5nkvkTeYYB3Qec6DWah3E5NNj
wWfopGUfMT9HQJQxkchiDrqG30nIsF9/p1rJP3M3jeSLJVXYZfbE6j1dq6Wrjr2Gdfjfb5lECP59
Lf31ExMYhz7HBvTFL/6+luZ9U5WZpbX3cR2HsAN/aOq3O+H8akYVMhFCPadD39m2WVjMKiOneQUC
ReObbS3FweJeogTrX8m1oF+t4LLGj1Au6gGwobIzDAVtR46Ihlm8jhaafozxLDPWsKwtPzyNHtho
vyNYpK9NOwqeh7qNDe3Jy7N9Uzlk8SKgI0Hj024MssRQzXb5QaENTA8jI5VGmlvRxtgwK9Kvq64h
lalqNxG0RHhEcWglD50z07hsTPkr32ZsDKLeeYm6hFYa9H8agou1jiHTD6WbTyiF5qC3Z+aQQ06/
L5J+38TfpVt8pFP63XmEn1SE0uglehzQKWXFLJl2OQQqS9/pNZmTVcFE5NflKEzW4a4lUI12LZTz
zpXEaaEeI4Bpj9KWltncbfGveju4b/Upi6ZThx/P7y3iyEtFrU+4GC513r6yBUP4Ve18Zo3hSjt9
8UbPm35yZPtRjg5s6ivkpAUTu8VwodjRcGOFZs4+TAxNuoTOujkpSoAAQQlrrX0v6R8Hrrckh7Lp
oEyYBn5KY6rJ71ZGI2gzfS8UWF517aIZWmY7XMiIYV7dnFTYVKzpSr/R3eWVA8EzkhnjRRjdvSrc
gfR6lYWb5mfXx3dGYlxrgZJDn5W7fhm2alcwva2Xt6Ybdllmdi/Eg04bkHiACBAlMsSJN0kW+SQg
tgc7lv1p9MxbPcnw+XaQEqYXcFLZZtAl5JcU+aqrRXPgJEjNvDZ608US+bMwGDmOOGWhGRUBPbnb
1GWvKuJIHCytRvyiiEBaMbTBQkdt3jKIAAyA+ozZcl/oF4ZN9dlyZ1a4ETRCW0+YVRQ6Yo1HY9Nw
ToyezN2CNmhXplAqjCFBtR1D/hEDaYhdRwOgYJDXWfoLNE2C0LKw5blGWLuKrxbhhqifqAVNWDia
BENeo3SqXMkBZwDYKF7yBSni7EIlSUz71jYQSc5QwdWEyUkdIyI2CVSyUGpj/kDjNzKTMNUP0/s5
pJrc9K37Ga1KA2nK71oWfrJ0hGolYNNWTo3bwc+eojws1qDLiSkCkNPXnk0VTjLVCTrnMLZmAtTd
orgTA/Xo7LIQSE8jAVxDHZNHJkA02TwkXhwO5vBi9uPdWJZHi6SFUKouzojyOonJDEutuLVTMw3M
xG14/JtV0vmUuNr9oO8LVc23xPspW4uEL4CTmgs+pBt3y5SQCCCQQ9PO3Y9GHiJArUIBOQeu2aiu
xrAPeKH3xsyMrp8HArFU80zI7BdYo5zdXZ95kMY4KB29B8OhT1x8FVNCpkWnzixFAEiINDNbf6pF
9SBMA3tI3Pp0yxdqq05sxmRCxLuU81YzaIlaLeKjonK3mYtspKUU4iedf4kuYQypXeObT2VWSp9M
9G+DpnyZjfspN9JLWtLMt2taEqpTKQc3A8pj5uOtIxqUUpNtf8ZKoW0iJ6525Zx7vizENrco+Ebh
3YwLlqMRTEwg6wL5cZ/V0bOtJ3oIVKkLJLphYFaD8ayZw3hOClryUU4KERSscQMonRO0OXS+ohTW
Xu/yG2Mqy43XqddKjghasuRSUC56NRaKiqqHcTNx4tXMTJAp/bvVtyB9XbRyaopWs+/akylKPWhU
71GmFK9oZVAlYOudcxZMDVD3wYzY0XI5MGJQjXVghieqz77d0lnRPtM1U4ApmVH0mC503pUi7X1l
XUsBFBahleZf+ZJ9UdR8NR4YGx0gad91L8uI8CVLeWwmI+xLOCXMlW2iyOSQfsUpg2SZ9ox0bdSr
xdpBiA36IgnIFKq/s1YjjRs8oj7QPk9bTwOQUhpA1RCKY8pNfUhdz3OU/JxynDELx8dsmOlVY5mU
o+lHSvptjJBnWlPhBWEsnTUozSJwJs5gH9q8+PaakoVbt24WDR9tK9rXMTa6XdpUu7lLp/1UIyzJ
E4skqdRhXCTpb/QkXmTMcCZVPDoMt9fuEaK8ygIiWz6wafCXqyFwB6Sw7jg866DoeCayIwuUA/xy
lNtoWFqce3m8QwZ/KwA1+2rmPsliNO6iWRGHIXO/mbXfpgWTSbW1HhZGEjtjMSAVGiXmeU9ICE+S
hEg3dXZJgSAyp3L3K9l80H5A1+4poW62xrUsovaSu95dPJSrihqvo9YMNkMJVwSanT1pXlV95orK
WEcoSR502WS+1SZaTjIOVw9f+eEsTnsAweOFc2b8xFYeb2sAjIFS958A2FOsZM17MdlPeVfeuWUD
pRJbSbis20QljIOiOIRnokstkcGifI4PNP1iX9K5PGMowQE2RvYRLy2DHXzC+ykl9NTVGWcsIn5J
JgaYJFUyWkrhLpk5jp3IDkvdxaSPIdQWmH8UIuPK1PDwHmDMkU76Y40Wsb35TsCt8fuREZfe6gcL
c72fuqiYnNi42Oq0zQyXTZbFqYwfIB4/JOkANH3pSULos42uTV3IJOvByoprTP4hdsTJ3BCKVB+k
15uhY+UXmwMpDE17BaiV9VGPsIK53IW9xnzabYXYDq7Ent1mb7nS35dRj6G2MOY1D+Fq2nEdCDv6
8Oz+FJtpF+oVWpSmPM4jbhGD45wKCno7qRIRXro8FJFSbxOG3L4zOQuKwvpOxHAbq9WcZ1vsao5L
ym6OU4fIFbQulnFoAQr5nlgcPrL8WCrcNk2EiSSJ3f/D3nl0t3GlW/S/9Ly8KtxKg54gAyRIgASD
NKlFUmLlHG/9+rev+rkt0W6r/d7UEwctkUiFul84Z59jbOqQy7xHkYc0Q0K7N7RqHZb+qxXEGNMa
7k9yl1XDTk+rkVRFQjccTibLplscff1+MjNofPp9VJRXouFL7EhjR/7wY1ia0IIcXjlHRILmPnqx
eoxxZUX8gOJBd7q8Ctu8okkM7qLe/qRSGHXaPY5LGkbzuS6IkhRaf6WX5qPkqpaEfDYJUjdjOKQy
ZQ2tcdcndfu1Dd3bwhdfsVvXK9dWtZZf3dW9fCg0tUWIrkUTfClrY+0YdIOltcf2M6HdipJNCl6p
UKtUQBak1o7jrrFS1MbWhOJz0HGZKre/ipc1qQy3fYumJOk2Y1ccrcy71Yb0jEDfoWLidqrFZbZo
Wh1wKbyVeOR3mIWG2jZ/6gLMQEiqQCO+hzXEQHAh28CjbMdvuzCn5CmFaQBtbtHMlJ0+B9yi8uVN
NgmQ4SmGnmk6u1a5J5bUWWVDAY4Z/+4APUory0dHNfcj1CvbkuqjIbC9GNuDBXi0jEptm1OTQgCY
7vKC6QdKi31jyho1Eop5QkI+iaB9li7HaZi+zBypS9cDIu75+wk2E/GILk6uplpNKqvOyTHO5Fp0
o9PtL/jmoS8GltoPa4Jan+L+negTcXAmwnlKVelMTmkyks4vSW3gy6Fn36ohCDEJL8Sw25BDSILN
x0dnij757QDZL22qKxwAE6UZZXlsh8WycdGxGhoZffawCWtnzbB0r1xmWdvtMMma28gbDtpMO6ZJ
+mi7mOkp3L5dVL197Evr1GXySku1q0pQtgfc+Blv7zKDRavDCUCuqgiR1XDEB2glPbKCcSwmmynW
LpBPcDbqMcICeqw0Sau1qD2SjhiPss7Ha+/yadW+86yFwzEzWYU3UfU+VhIgatCiTxxQaIeD/1RO
OHdBG+1HzT54Vv9ANe9vG3iu33rFv3ejP9mNYkhydYtO/z/TpbiJhwyrvxacGHL/5Z//+PfP/Lof
dX4R/Ba2G7oHCkQBUcevbffPf8Bx/wVGFFwp8FPmR7wUAGh2iSY4+m9Yqt/wUuIXIBCuQRoLs+e/
ipdicPO7IQATC52nJ2wGnuS0/TgEmCCUwGUU8gxb8qIVaAwTrFGFXm3hSu4yE38muTusVdAmm2i7
msl8Cctqb9BJg83sFwSvU1UhnCnNGQV+cJpKKKN66t6gC1hLkgq8QX4alfamrTAkcH6C1XCuCI1/
tJROJ1KKHQ3pjkDCM6Lt6Nv+rgvLS5GEbylSnyjKX3E2CiRvqIB0pQfKlDIIxsG1liAVKuWx6DN4
JYiIZsRExigB2xgz3NcJxKZSHFlKexQpFdKs9EiuUiaFSqM0K7USEkhmrmmvQV/VmnUv52QtnRI5
hdI5yQq4uW0jpe7gOU4DQwVsp5PUzuUcDAu9r8BFD9+kmnwT7Uwui8JnDig5wHRb21ZZWd2gBIRw
OVflIqqzacEoajt28CCiJrSvYJnPdxz99WpCyiWUpgt0H9qgAsIVEKTxoUb4u26RxWLXQQ42ACQl
xjZFRMob1czFyaYHWZA9Mz1aSlHWK21ZisjMq/wnAADaclL6s3q8QPk0NqUswrcBp46XRu42ZLu/
78wwWU+h9VI7KU60yu6uYHzPZzc0omUL0ImOX0vXTqZTHg0YoNJWNHsSp9Dl5o3YtGh/NwIdkDv7
wVLjON/omocqr+1q9M8eI558YlSL988oQR1kEa1yEV6FfXhXQuQdJvMM4qW6D7LgmNGm+y3CatlX
uYp3f7Qbku0ti3+MY9ieAaY95YP/aPMNIaI3DDZjRrDrhOcXpvddAPzVS4W7FlV6aWvwns5QnnO+
wzjqxmhXhVjB7clBu5/4MeD0milESqytHnFBSRKMM73u18DHtW1sa1hiG0pebPg3CeQahtRORc0m
gyVdtsUko3gudYn+nLXpIuG9nMN3w6muGoLddnAYrJ1jDbewdo3V0CHe7hvKz7JrHtDOD3Q/OdLO
5FOPItL1cXhIVvELYj/fEEXVC4FncW20VXyxZ19fj06SYfET7lLXMT/Vtx7rJSN2kKcBSixKaKcJ
ZTqyslUhxmcTse2in/p+KWE3LYkm2Fn6Sxf1F3Zp6D35Bq6dwT1T92PK5XWtMZNdWRY8Ac06TGEj
r7LUutYzL1xp3cggxgbKQCYG0A6kQAddG6srvWnSuzx3bxOjvc8GBoYoO9XFnI3rKjChsQx3mgk3
JtNgZbBOxozX+/uwEtpDUadwyoupWtteSYvJl3ed1ex3JXslUMmYr9zciW5ikzqqLofj2DFDDvUU
z0RW2GfXGyBGuiT32LWF2cIxvgCwpbMe/XEzxyYW/lS8BMYQL/sYhHExlHce8OVF3KHWGgZxZbFr
oz8E8tpqFNJTTVg8k3QL5odVd/aLNRqPciBeoNEZ3GM5u/Mba+9ThC4DL7HWFBTzq9ta1coZqxLB
f0jv4GZf9SxigiunJacAQHvLkfsuy6+dAf3Z2CMLaeZmfmMEMnJjYEAo7LFadlXQbXLbhG6sPYl4
HvZKXIfYOocuM47akoBWF9aFdUGsesygbZMKbbB3Qn4Zm4jBEz/iNxtEG6V4VQgk54oPkkNqK0yC
IAyoFYAjeu9THgXotgVQluA6aU81hjJsnc5pbBtjkYdpyTYF0SeItsWI98SuafAUYdZMaKd5prnD
VJ+aPNkF9OXkwbe3ISLjB8tGlcA2dpuScroM4BjbA5K3afIw/gzvWEVc3MO0tNhz4IyOzbUQ7IjI
LiBNDGz0YnLTq1SvWz4qjalEFIPNSLL9RFLGDdunM3rquyxPytXciEPoyoe/i51v1clPih2AH2qH
+59LnStZdj8Kwf71E78VOjqBxSxhWIxD8SJj59dCR/yiIpQIpkIk49gOj/KbEMx12ePiQvymA1M/
1JbwJf75D4tCR2Xo6kA2SR50oG9+EH79BSEYuw5dIDgD3sczIY/2g+TBKJzRLUJbP8s5PLsRKpMJ
PnP70+zX3+9UlJ4ZrZmKOqV++7BTEXTuMAcGHYCYcmSnWCM86+TEN9WQ1FgFEGxa7k/y4dSC67ud
+LfX5rsWWjsU/vDmeHu/V2iZ8AoNezbnc54OIDWa6S0YhjuvYhk7jKB3vvvMT//6vd+rz/7gFdpI
j3iZgtAvascfHy3S27zpk0Y/h2n2kozFUdIIZaK7S2s0b53rbqZB/kTe8UePyYdHrjLBbb+X8SWg
F4MIhcfZ7op0WWs+HobyThshDmneusew0UAU/vPX6Rt/VBoDhHV4ZEOQOKaUIN8p3xD5akJPYa8i
vLdPMuDWlJdCXvs6IQyF1Jw18pbuBt6kxgS9nnf8laMQcC6a7NIrqyLFR2KbTNYkzTiwj+c48a9c
g/E7miJWNqxoUFk3EmedD8i8yydW8fBdeTlzi70IG23fJdo+ZJNB1J+TffZnB4sfi5Y4lDs2scmp
UlJzTYnOHdTntZKhUzZgSecG6bEHnev5nJFhc6NP+b5UN9NS3Vb1qmgXkjvtqG65oYnL11a3YTyN
15Kd6tqu4VsE6mbtcddmF+5RQ1k7jft5KnvoZ9zhhbrVR+qmH2X1bT+AvRFlnuzyCaDcBJQbzlJy
bXJqkLT4MHGKOOo4cTlXCnXATOqoAXNxatThU1gsG8KjCOxN3oZPRZB8htE9YK8Mi4MHIsFQB1nG
iZYpPNe3I04ddok69mrOv1wdhLk6Epl3HPGqX6CYkGysjk1bHaCNOkopk4Z91z3nDAlXvTpuw8TA
SRVFpGF57bgfLGd+Ex5zFHoAKhLObKkObxrt4bZWB7rByW5xwpNGoi5FAss8dfxLfZhfzQiHGAEh
FAdUCQbVAkRwrg0zsReCSkKokkJQW0hVZFRUG54qOypVgAgqkZGKhO3XeCAtELM91cqgypZezJi0
81eKzrVWX/URvlV/OkygBRZuXrl7py0h/IhPjQ12yao/xyhodlYa7qLSvSt8Y1ubA27xLsiPMSzO
T+zj533mRpdweDIc81LlxbNt2V+EkDdG0WE5B/sy+mFLUkerr0qTIUlsGuFVFtZon4RxQNiUL8PE
YdjVp80FNIR9hGvrL6a4uPh2ChehoENx9fncmO64dCpxznDcnDNbfxoIIjvq2ZDdBb15ZFOz81Kk
MTxrh/W8tcutItnkgobNThvoMPlBV9//Kl7Pw3jf5t60rDP5MMbOsW6MM/uEpd0bN2FVG4tB7+56
v7l0zrN0hgd439eO3fJNq5qNSMUhiMh6tBpcCZZDqQIQy1ckLYZ5uOq9ccV+lL6MfxgO3ibfIagj
7Ly7pJwfke0wr7e6jaE3mzHFTNGV7rFonGOYMc2cVeiAOTzU2GICJCrZvDNnan1LePdW17313nxi
4f/mNMyLplMuiqfIPPbc9QigvuZPWreAaBazBTXCbYdY1QNNvU46+Vjr88mTX4t0/lqZ4SHrmqXR
1tApT8kYtwvi/cj2GN0bL27WwFUsEIUSY1ZtPhRTdCX9ZiO5ey39dnpjmdyz1axuQhdXso0H1iwH
XMLWdQwtzJeNscSwsoZm8zzSMcaS8AvwNbFTsd9njWXQGMTVjZ961cbIWQBlhv+oQ1yM2vjAnOHJ
QflB3sZFZ7GfNHZDncyzQ6t9j/F6Jbrk5A7WpY7To5bC9mXt2rXjRcl3+3EgU8w55RjYqP/EWxTW
qHZBxZndJ3OClM9S1I7sQ0unqLHslxVRoZkOJWou1kJzLybkv8IB9pOknysIWLP9GDBcDHztc6vZ
7tJmwCZn44xfatF7zdEec8po76aK2VWo+xkQr5OohyXaSKZwPVsrPZEdQ068h967kOl1ZCSkrbij
sZNxG1/Xk/6Wdf1FH5tuQYipcXEnjNXIv+oVHAH20btCInconJuMuCUZBZsEP0flceGE7rtrdBhr
w3476z5+mHRolkUzvhhYFGFFGdGa9RtPFT1XDbCutpp1w456YAyeGOE9ntqbHLc7zvd5EdOle4XA
TrIaw/KmwdgVThcNvtLOc6YLlKwVWUg67CpXsKPGpFvbUY3vzj+QP/gYmO7FCYYr0es30pSnJqc+
Es2niH34Mui5tBmHZA4vqRhfBzs+1rjGrGzcYg1E2hXlV1OM+DCYPXYgbnDPyns/aNRBbWQ3i36u
H6bcv49H4Sy9obkTZKWwAPU6ZC9U+0lkcOfCuKdUWIoznMxjvVLu2cDHxjpa7IrZEe7STvOu67h5
CnQi0SN/3oYFAp/R2tSpNoIw7TbJbNeok7JxMWQezYzDSsdK3HhjDQM4yEQSGpI4nyZ2X5jGAAUE
7WGCZxZxXCyymDdTJnDOyuBWl/YmNPJ9NQgGEuMqrWmay2akywue7arb4PBdmAMIPt+4ztrXLhz2
JleH7eefwpmYBRsjtNkvmJhcyyx9GnT9aaZv6tMvmLqPtl/c5rr9nGbDS9W1dxH4oz5u4Uk5pBaj
dQk8d1rHro9yRv8Ujc1b5dR8aeydQu10kXMCTXPSa1IaCc99G7vq0BOHMFio+YqoWEBXgi2c2hAw
kvIm1GIAiAhQTHEXMogvyRFspV4vmygNie9uSTpDcxZ32dZsvEXX43WdBoCv9cEBGAKTobckyA0c
1EzHASlKc9d68zmIxVnLorssQk0HPGoAYtNG6yCLD5FAl1bGOFDNm0auLYQxC98TT2V3cLtwH4Si
XY4CjMJUIr7JXstqOvZdeoy7+Etfcvg31UkvP3Nfup2REyx6X3urc1Eua18uiqK/4ONbyHA4zbYJ
Q4YvSOmar9o8XHWNeYyt+Llx80NgwQSLuwnF0LhtzJkTPElXgn0ZYRZwboSEM2OzUBkWI/MIcoDB
3KfxO4B/NjHpstSbrzWJmH0nb3SjQO6TGLC4EoLfbMmAIfCIjCpiWvbgK6RWFibatZlk91mMgtCM
9Ds90XemcPGWB/kXMd4XMFC7STuUNQgDTqs8jt8VpKkIp7vJA7zb6MgTmb8RxjTxURRQcRY07O+W
X6XrLi6/5KW+qSSsnD65idiAxra5S0SaLGTwajbxU2rB8yyJcck+RTI/ZXn0hCYyW/ipdl1pNnMv
FymFkgvoSjgw5aW5k4Yzrey2wvIasGvqnXTL/HagcqiN26TqxaMP+W1h1YiYyghcu9tyx2tGgGFj
lalEqHhb1fXGRMq09JWeQcwV69G+cl9Z14ZLEclblsJAHeoRi77SRERKHTEqnURv9TsXV33bx++m
GSEWeNBmdBV9CKdRelACUXChulD6i0EpMQSSDBThFLSYFMAJotdw4Xwtcua3m9yEFuMnJmwrPoem
Mx961KNqhfg8BEOF3EU/INIBJRbX19KM66tED/A+1smqCXwDwTbeZmx+6RLtEP87Ii6IsL7spZKm
REqkwgzRWwglXLGUhKUfClZJCFs6BC4AbJ8tpXixlfYF2N7t+E0NgyymRR5DoOO8HhDMWJzf8ACe
QoQ0FYIahEVk+CqNzaSurjiE4OEP3wqjMTuFLTN2VCQAbHyEarlvvdVId2yl4UkR84yIelyl7qmQ
+XRK72OIjChHI10SGYVWWGmCEAf1SiVk+V9jREOj2ql1Skckqp3o530pYYWkESiyCckRJSEDNKVC
qpUeqXXr7SSbJ2FND6Q/35kufE0bGpWltExc5lSyBOGtPaV0qpXmKeWC1YAENtQF0FBSrmqgQIVR
YXik8jeVdirwYNhZ0hq3KLbsbYXEqlVaK1eprmrkV67SYQmlyCKYrbzuOABtD62trXRbZL8YqwAp
V6s0XXYCQ7Kz89vKNap9nKGq1ECWDgNW/QiQChEzNAEo6aKlJSLW3EXnLHPLAD3bpkAFe+RQ3JGW
o12d0hacWuCF5Tb36+A6I4BxQepXsYNFaa+cITi3IaLDCXDrYpBBy6WTcdWN3rSwqJDxE8cEumX2
VRG0zRod/xuVN1qmuD/xw/Wiy6n8k6JB6DgBn5gqMskcr9xyaqX8F3rpSed2lOs4N/FXZKRbEcrR
6yNlH6q62NoIr72uEgOwZzW/ImTh7RLl6zg5PdLbNl6n0XQiWGg7DIax1o2QmhcTtWQ7Q9wYfQxF
8exNayRxvDut/U1LFOwLfdjKbuoP0SwezJqwMSIJMShjO5jRsawc3LKdEBMAWO1TGujXhdff52i7
FyzB3rAKcmPtU9vl5O0f0T4o3PDBj2k2UYmb7pBpi5SorRsv5b0PiInKRtGckEuXV6GJMqALwOPU
hH14JtlgqAlyhaq1CCVqT7bv3xAa4S41j/q2TsBc9GG+bzSbbrqr3qMIYsjgoejoOQGiFLjs3/PB
/2o+qHOJgZj4bozyO6/obfuS/rAN/d+AHn7o1ykhS0/hC4IhPcv+mLaDUVONBxnE/DYfxBpmmrBS
fVTiGG6+nw8iRLfhxNj8G8H1X5oP/pGK3GV+ZhM6Q3KG81EMXafogmxnas9l1SJo78t7YjhfhehM
oHCAm3WZrUkjPZl6eh2HPSIx+ZMx3u+HXEA8UPMSQ+4QGvHR2oJMouam53XnoBO7njSBvZLNVSDf
roMU9QG7jHCden34r+v5B8/s9wO9348PWZRaxGE4jAl1/2MCTNT05PcGbncWZn6tCQjL+VD2u2gg
zNYU4c8iQH8fscCMkkci7g83KU6bH6dqSVFCXUsGgF5NJL5g/hOHxiR2k+S2gZVAObMMHsZi+91l
+AdTS9yx/N4fp6QWVjcMfIJrGBfDBx8rq4skDhwf62ThP+gjWzjEGT5HW2sBb3BfiS275EM0r4wQ
I02tWldJQuwiEOMqjOby4ALaC6rsSEkrdlxKoNkiBF3e/NmPxjezqNJzUZfYsawcchS8QkuWLLqi
CAqSPYL1N9wMJZLaGMNhnUNIQJw6L4PvHzqEt8Q+Bnuma5THIauPTE9PTdUSjjPNyT7tqKOkN/mb
3vdy9kzQYQYzEIQXS2hpIcKnsSX0Di0XaeJpXl+nqlsJEw79zJT3LsafWw3aZUhScYmmxdaPaeIw
qjHJSHOaCkVxUFrrVongbNNEuhkPy6wdn7yyewwTvXvQfaQ8seDUtuRLlNpHd46bcxCyph6U08Sc
nPCJhGZrg0BZHhwiXpjRsXov5gECV1XezARnjCBwqTwvugdaDLadDy8uhJA4gKf1LVJoK8d+q4Ov
ERLUFfcFutR+3swBezUv9maY157KvTMonQtAURZ0rSs9CGAwRn0DIayLLs5AJ8y2Clg2XBXaQD7J
hjxhbI/I6EJsdlmZXKTj95yVyF41T7v2YpSBmt/UZ/zOL3JENZSpA8r6dlaNhknsK3LxITmUnGYF
p1oe+hjuvp10DmdeoQ6/klMw4zRM6vizPU4THM5v/gJ/1XByJuoItdRhmjGUYVcJyp9zFiNDsI/V
0RvVJHm26jg2OZetugfhad8kkSD1z5PLUR3hoje3YBFO2ZzH60Ed806av7qhhhPaGF8ziR4T++g1
yPZNR40QDg4r2Kzdzqp8yDEJLDK9oLgQPYwyVWY0Rl9ubQuoQ0wNkqpipFdliasKlIpKpVIli03t
QhpPsw4n66pVZU0y0FkHqtTB8IU2WpU/hkPNqld1o376rKkiKVflUq4KJ/jvAbNgaFuZKqsm6ivI
tRUSYt5RVXpBdWJXqsqxeWZsG+qUaIkq1hwN9qqltP0eIn/Rd82irW3JLAQ9Vq+8ALZyBdjYA1Kr
2ykF44BtAASKvzOr8gK5IN22rQeMmqs9t6ejFaPXmyGnZkpYGisngp702IVwbrd4FDrMCqYkjMRr
MCVn9l2DnSFVvoYMgwMDihFi/XgOUJc/JabxaGCGmBOvXxjKHzGL8krrucN0bQunVbkoSuWnqDFW
OL1prUzltRgzZJUBkQ/oxPwm2mfKlSHS6jPiTm2NhFxbcYfUWN4ji/WVnyNTzg5p4fGAhawMafg+
fOUAoYRnaopQsQiTTzppDItZ+UUQh2Idcdiv92CmF4SCWIdxDICPkiy9tbLaucfE5tJheO1d5suO
4riyGOJrToUE2rOB982fAamOuyB1PmV6Ft+CbkVJOPifuOnF51Afmn1mdVg+d2ECuHGy7PU8WfTt
XTyjAgGpOtGhO6IC+yRfPOc9TqoTi2g6/lTsDWl0a1gfhOOqzFE/A081pqK5ikP/OusGvnLk3Vs6
gFHprkx0z1h4yCLVQgf7juFucpcAY98gD3TkPhq01JeIjm/6Xrxrls11XoL1dMryPg46AEM+wpbQ
4VYLy45F+C4rimtsDfGu1QFEE9uxY6z/mSuDyZ+pQnLm7tqM/evG5AX4AxokG1cvai+VAKPf9sxa
rbAwFu0Yn7TS1xbkCm+7TOxzwpG70FoX7vTYNuMxk96lJvCYiNBnk0HnGmEDoQUSniInvL0zIIp3
7QzM2Ruv2wkBqTF6l2Eikb2ReCALP1tNjSg29uwBLi8RF6cVmU0RCqn81ByECXPQmwmoSN136Vto
zZ3+FI5Msg7s8SKwt0C7NTVIy4b6JBpEUKbmz7uMP9HaDjaun89nS3NnUItZ0KIAkNpOY2bp+Y2P
B8CFvE0cSVg/5y4Wijo+jMCv/EjWYCMVjbEIYEklbrWspQhvldFJodpkWD2bWqCtZ318dF33Yjld
u9IzdoUK8C9oVBl01YwWlbio7VcMtJDgGwLN8vQeaRZJpdaNyTBf421mZxS47TYSNa2G1u6sJn+d
0oaQwijpttkQrrppnBf5VLarEZ39Qka+/2AMCUBZTWxqm8wCsyWSzLoSrnY7keXM6s24panbKrYx
QqZPLSkIfcb+LSuLewxRwAVI9u6BYVdudSZxHR5u0JyzHt6tCFdu1n/RPeegG08YtE8Fuek2Jo66
na5YcYBHy85uMT+iAD1Wkc/KaHZXjeidq54JdjPnmyGUT55dEdubgGGdRLwpa40lm8mtCv6kl2Dw
rXM2c1b/zG4U2inastA8jkPwMAYo3aq2HBAuu2z42pWXaE+9bRwtTb6lXncMpf/oFwCZbKMzj27T
Oad4LPayHlZmYp2lxhpwEt31aMTv8ZzB54WiuOgtnagMw9+AeKcmxaQccVMXbBIU8v4B4gI6+fCz
Cxlh0YW0YE2FPa6Ztn0vy0XlECcSQ9GKklvfBo+GKP++7nVn1TcJbZ58SEp0L/ZDN1cw97qtxSCo
bvorFH8b4HN3Ll7lrTPzq7SBx61b7mJlftM1BjNq60hUXc7fkzioKgdLPPretVuzQiG/4O9e77/p
9aisVPLnf9aC3Lw0P/R5//sDvzZ5zi/8AZJSleFmWkpt8asUxP7FthFjuEQp/ku9+u9WD72Hi2wP
+eE3+YjKXvtVCmKRw4pIxBcmyldW8t5fkYJYLqKSj62AKxDjYnuFxwpM4McWxCHv0gng3589tJcw
1UiFsOqTA9MKr4mzaNvgehjAXU0D4CtWpNf2PM8bx4GbbOfeZyfMUBma0AXR1r0MtlM/KAUUcPS6
uzWIHtwNbiPvWJORhxDA7LOkfVOmZG6nveHs8G/clVC+COEJ1pMCf5G+vtTnvt11HOElbDBLQcLs
xn8mlP5qVPiwSIHEdIhiRlC1b2xHjgAlDjXMsQr2mKWf7FG/Arf91DGzROuJKTtRuDK7Hx+pJ/Lt
1IMyQ55pX5UjhQuUM13hzkoFPhMmRqwyg/6RCoGrwWLrHZlI5UOp8MRueZvoITRmtW/hxhgyQwKy
Njvg1hwL8NqozP+Fk2WrquHslmh4hQK1SYVskwrepkFx0zpwbu43slvod1u/g4zpafFuLtzXCApc
mrD+Ampnb61kHNZNgcYMs1u7yRVALi6ByMo0HjeewsvFmHBCBZwDVucvWTKZmxj3Gn6iraXyMapm
2zNo4Dln2bIddOcwmd1Rq/VjMvUWQkfifgIELGWL3KEOnxmfY68PjfpRFvF26jKGYzh5l3kff6ks
gGu9liRkoZRM+3wMzQTrcfEk4NU9G38i98W6Hx4txdqDF1euchFccOp6jLYDtL/A+KIJLJ+EzzeX
rIzIu4cJbb4lsec/zbWWb3UnZ6Ors5208s5cDYr6F4D/A7a5zwKXJXsAGXD08o05FZT9VnQEImvs
O8UP7L6RBLv0wugy33cABvspO8ZpJ1YEvFBr+QC4A1AO5MDhOv5MN7xGp9CoCpV4c9x6zM4QmpRO
2q5bJT4xlAylV4KUWElTtBR0FoIQsgCVbBHRKVPmBDXLmHo4wFmvaC0WshHFy4DyhUbjgnt3N6OI
0UIJoluJZLw86W7YBzvrKNcGxpq9vEaZwqBYr+wTz7Ze6w378JHpXazGeOyz3gs182YJs2/UqC/0
GfphEMSoyBywNroThC+L9oQRoa+GhQ1TQxJMQdqpQWKsRopxSLHRu/PWNQu5IVL2UkUUX5zIzY71
4iWdDYw1DVltQnWNtuof8dnctxPOq0XqsbYxVZ8JtmbGdt0iAm/G8r5tyf8pvJjOlBbVUL1qqLrW
Kvha0sSinc7X2HQl21gbjUnQgNot42FDWXIZaIMl7XBFW5yr/rhRnbKteuZCdc9S9dGG6qhxcNJb
+yDNNVQdZ78mdJYGXCY0L6xDXkPfeGtJRj97Qf2oI9vXwi+QVvea4xSI9afukFi0dIbfx+yHGneD
u0nsIiT9OZyOLvbp/EuybiJh1mundm4bpyk2BSGNB8y2SsmvBQ3YeL6WbsUaWOTJkejGdm1zm1y7
siYmjmUIXEQiH5u680BWSLGavDgFAmq9tql127UuQUo5wEW9yA+uSdrd6MLt90INm5gzmA9Knv9m
dWN3iJALbnM7f9dFHN2DhU33ltU6ZxYwvEQ8W+XgvztefTdJlaebWdFGz+NLO9hP1KZveVgN15U1
NBuvq7JNIIpLP7twVavyC5xxWvJvMYW56+7l2H41O40wy7G5CfQXjPKXwhXz2nUwWJeD0eIXK5+H
+aJ3E2oObJ0zahKrj9b6xJ6ho0gn353sw8LEA+vQSIZuddfM/sU0EUYM/h2cnlu3NrdelWKVxeQD
/kcWqzEPxTIe+k0yIiwwrCHce5HxMrjmnhaEEU2Yhyu0mOaCbAFrSapGt87i0j44rn4OfJxoi8q0
xaYxNzA2GNYAXWSOxpMY3/6uf/6b+gcTj2m4lC3/uQJ6YtItX/IfqqB//9hvdZBuMFtFSk9wB/LX
3+og8Qulh0nSK38BFjnawl9H3uIXCw0oty/MQsATlZzztzpIMFLyPBSJ/ORfnHirKufDQJQjDI6g
ryNL9T5OvNNkiggEl9VZ88Q2wy+yRLT2WhHoZFmhxISGVHAYtQfF5a5h6NUtOjg3fIcz+xPE4Dcl
5YenYhoG7BTibdEJf1Tnho4MDG4B1dkX8ZNphhst1NylaMZnYQTHaARaH3nRSjr2Lhnpc9tsjxWP
BSpO8srhbGttLAk7GnWLyCbSY8CB+09NQf7rdx/x6ffi1z8YXlPYmi4qNN4xUGM/Vo42anfdMI3y
3M/6VyJf0EeE58xPdxqCDY6ty58/3B8UqqZl6Cwl0M15v4sj9u1isMzYLs9tDhg3o6bkrOcUehnY
/BM6vAt0E3Gn9pONAPuWj1eGZVs8pKlz3QLj/PFVtjH1iOmANHRULphpYsu0MkYWep385P38g6G8
hSzb4/WpddBH6XKLfkoPirikD7XuZ+Gkq6rUNoAdiYskHLNMATcVybD787f1Dz5FHowvH9Y2wsA/
hkz7QztliLaKs1Emay9oT2Hq7NPQPWuoNPB//V8ezYekyBIL0I56D76TEedhZ7Febko2SwnDEWIk
TVZMS4Jv5BBf5CBu/vzxrD/4+JDLmo7qlEwbaOePD9hWjakZpNqeUZFqG4Qi7PoB/cKP8JYMm7Z5
GWp7XdGAI8UFRqjnrHAqnV0p+z19j7Zr0vl9AieMLgp6SW41MFNQHyrmsClLVvWd/eAiYWvItEeN
Uvd3klN9a/vS31m84Nse+xeqor6GCVC98DVleZaGcmnTpq+Ejzs/xzK4/fMX/vF1C+irzI8d26C5
U9L0H193GLPAS3uvOCdDcOkkSxrUYrHxsy/lx33Zx4f50D2W7ly0rWIamvHXBFnw4PZ3msuIuPZu
/38viPPo+ytHcC2Zktrv3Kbyzvsf9s5sOW4k27JfhDLMDrzGPJDBYDBEUXyBUZSIeXDMwNf3clXX
7RTFpvpav96XsizLlBARANyPn7P32n5xpr7Yjml5/vwy71+HX18IoigHdX5A4z1Ptremvml1u7iH
VbesYQRFpOY1yFkZvS7b7vvnV/vwLmEccXy4vH8ixPKs7n2UoDxuKn8tfAgYpio//OdX+fAm4YbA
qS3AO7xfqDESNFpkEduSDc6umsuHJAbXbxQ3Fjii//6lMLYYUMjYx933A82GewQqgccOvfZ9LDgG
SCKQCoNQaltsPr+WuuP/3CjVrcL9y4yaAkXHtvv7ExGXkwE6Jizvh4ngAS29Ie72L5vxB/cH8wqO
B8MFIPDH4g/+zZNS5+ukNr4Od2BOgMAzq//yTT66DON2ps4u4HjMJL9/k9qqtMELOjCaQAJxBG0I
3r0d9OEva8IHz4GLpxHRsSPo+bxf6tEzukmUTmxlxvSaVNgWumSTGNNGxH/ZVD74Qh69HbzcWEUs
OlXvvlBIiGKD9fJepaeYE28OKxBAi7+8rB9ehi4Y9SRDdNRAv19GmhmLOk3R+86ZtnLst4AMDjZt
ic8ftA8u4+um+iqq7GC3/P0yDPgQeMZjdd/7zcbBDqAZpNhycvz/usx7zUNNk8fpWi7DSPdcSnc3
+s6TzJq/PGzwmPm8714cdmA6kopmrLtKxfLPpTQBOTHrmgkzu3TcRZ/QqZYwSmIdnDQi1L1up7dD
aZ+qdjpH5bAnVOmuqvUlx6r1OFQ7dpZDxzFepOKnWaPgq8wKbt80bYU/bDNiW3fEtl5FNp3NEZBc
AdJpaUbxeRA+Y+pMGCtTG7+l1kzfiQH8ZLftskY4njvuLrOS27nqkUXGzaENJ2/pCuO+6ArMYiBP
BKE8i9YtyPIgwtMtnwVbpzfHr/EcboK2xgjbkIczD+mzjJkDOpCS9DB744x9Kgu0JBCSxtzZ2ZOO
Dbyf031kM8hKk/liTDa5gvqTQwJv0FXnEiMImBoiiUqKaBScZ5SWFQRu3O1+2V9IxPxm0oIqKZia
1rxoduKvZeVeMxPrisjwMYSSPxBEBIMmdqTMnO6OrLcTLI8b9WFEQ0RSLOZlFdJ0irzhB1wYcjZk
/zWYy29Vwd+D55SvUzrWonPk7SzdNzhcRJqG3/xJSbddiJcY1HZtFp/CkTg/9cMMwvvaZdJYEZQO
orMHJwaEfcds6dhwL/JYDGu4grs2JdKurJOTQlBJQcx9VcWKQxW9dXX4pargNJGr9Wwmg78uzWib
CMJQc1BlnLPHi2tYRJnp0StaM21J7UNM8WjS0MuGU4v9/pwFKB91LzpoufctmkkF1XJ+ASILSPwZ
b6KIGAOSNG4jFWyQqYiDRIUdzCr2ALnNACKIKIRchSIQNUtIKDEJgwpMGElOECpCIQwIU5ix86/p
I1jbucqA7uBVaFUvoDE3UvUGSFygTTC5031UaPah9WO4SZVvQp6ir1AlEWg01WsYaDr4NB9M1YVI
VT8ioTExqg4FBDx6FV6Op6DVgmXXD9+kXvxMYfrIwviKSezSq65HHk8Zbu0OILnqiXhBeMzJ312Y
QhPg7ca1hXhFs4croeT8GiXO51L1WUrAepSSdGDcsv/Zwq3aa7pkRqr543YO6x8mDOUFJrerjgxj
I1VXp1D9HaLnX1saPqBVr1J1gCbVC6KLfmEwTeOo9ZYZ7SJb9Y0q1UEyVC+poKlkZBk/WOK0hzmx
k9cIY+qXtEcJWQ69fmPZLZ2pfMgPpdEY6zEheypy7vK4njhzQmDWOMFukUsXy6kvh2Vvg5e2VR8s
Ux0x1Le3FhJXxOW+s2Uq2SzlrxZaqbppjeqrCRpshhjkuix4xFFEgmmlFdeqnhxjb4IlVZ8uVR27
onBb3M108QLaeWH0o/V8wGcB4mwl0GlsxsdubK1dPyNTXISkgUPrwEUx30JfVQoA4lHQZkTtnaNV
08NQFW+ZEgXpSh4UK6GQ3UGkqlye/jbioIc2iSz4NpTgfax8JUM6lgB6SenD0b8vZJUwJECW5GAm
IqQs5p0J9p2SLiW1d6iT/qU3uMG61q/sggAhP5+ym7mrQCV2LIK2kkMFShgFECHfiDa/y0n1vR+b
9pUY6edKyakC6RETDTQkn5LbwqHH3cryELj9alZirMlQrdoQgVahpFqtzK5jPn/XazjB6S85lwGo
tCJwsWAW6DETtNVw0FFjQs4fpF07Zb7RmCF2zBIFM8Wa2aJhVXvFQoZwWJ4Fh0OWD9h6o3lbhr69
iALrobLSXabG6bN3Dabuvp7StXTkKUmMUyMigiSL/Afv7HWcQffKptYvMqhWZQyIQGt/8APOt0kI
T2oaWB5gX7Soq8TJbcyv82RhEghkszMCvFleEhFwmBTroDGrXcpfkgxGSvwmAYiRJuyFPjrXFtvE
HLXmIqzJbtXwJpDv555dlDVL6nl8X0V8DmdMPlmPlqGt8gAYegqDCxn7ENAZ7zMSzuqRk1jltF88
U55CPWZGo6uJQfycm9Nz6fdMYqduLYaG2EZ/EuSv8LrbeGj02tuNRvqSWISqpmoCnxoxsXTjcJFh
uW9M77HvQVCAZYglTA8HXmEpnqN875bpJa2n25G0cN8fHrLS3kaGQt1FBrBYvFCtVh3CpjzMnXc0
6nxvOdXXSc9uJj2HQeM22olN79Brgb6cvfq+sokjg6+xiEpWydn/2XVvrhhNfKs0gNFhLYyG7zqX
uHAcwI9mKtlCTGxoYksvZRU5SbqoVHgXA+qgKm6TKjwDmTSxGpRPCO3nTRaTgVlWRyZU19ow3+jO
HyMBl8kE4IQq/Dvjy3u4cqdK+vf21M+7LkPYEklWBr6eGraHeVCuCquEwdLal9h29nrR+MtsrsnE
ip0t1jnEWgSGOG62YtjyaEbEvTuoDxetFx2lI571MPpuFLxhNInvbS+9KUl0XYVD86T1zrWzCUE0
g1celrcwCkDMADXF7QY41yq8K3ywcdEm9ZOd9RZZgskZZv5DMI24p9Bs2d46oTdvG5JUYSP63pb+
lQEltFwz/dEP2crsYBXmmFTsbS71RV00bKAdSCDzWUrnlEXpvZUU28pzSBI17gGnotUfjS9W6t8l
WIuW03BsEwSmwNqAIt7UIaiU3iHjjQ1hY2fj7WyHp7pmh2rAKSYhrf6cOicxpbfCe+IvgwqRWx6O
b44+e0tba9PDHFbYQDGJ0RbrsLjiM4PW7vBK4Ba/EsuMYcGKiXZUP3XU9nhIQa0M1WpO4zvNRkyV
WW+9J1AFlTeIrfZdwDyjioAjtm3Bg6NGUjZD1rFzEiy4YieBmmU2CS+4lm+I6loFbrP30cwOlX31
ewSlhZm8ZXoAgtYVp6TRz4jivmjltETORCHo1A+TwxzN1tYyajbUnv2294O16lMwnr1mWb0dSPKy
qvIoivqxiTxU/Hr4ppuEhRUxfmThnWA/3orumazVXYm4CY7OzVQHl9G3l8zTmPNhOy75y4rsqNnZ
DX2emybQbrpmem7j5IhYL18QI7JDhb8CnLMZ4I4tXOaz2RTv4wrjsZbo+9ALX8IhfhYmGLQu8khf
Ze60LKV57xf+Pu3ldtJaNPY/nChdunG2cuOaZlpaLUfQ9Y01gaDf5QXrRRGFNznU5Gy2j1gV0BJB
uuziYu9luN1lCK8zLW9EOh0RZh76WG5Lpz6ErLLAf64dCyvImROCtvVIUZLj11WTVZ4QhCA+Gi2o
OTJ09sI0kZpCYiyMfVKjjmxtEHHN/FhZGZmeD6R4Psk8O3iYmU1LbNHdKTkqcywUPnW0dmZ3G/DA
hDaeY/abIXw2AJjP/O19dEDoAoUVutOj1/lHF1dOik1qjsM1JEcQ419TDwnBTJL1QPRDDiH1Bzg3
YIfUeMLHcBO/JMBbYl17ccf4h2+732xqgdCLT95E9CE6TTK2h9u5dveBZm+bXINNWT64cn7s8af5
ZJ7FRfBGU/9UO9YSzRcPkLHV0Bio2xzUOzkYr4HKjlcZyFn8GPfW0lGRES5CQTaD1VQFB0ShDRKo
7KZ1wEOQNcALkmwC6KIMU5eAEpDxIJ0Ko207Q6muBtzpMf6OCtbvOUmTZ57aq+0UmwRMNF35ljJy
ZK2AW3Ql//JmNnkPQuGz+wzNI3yFXR1riAvUDpHayXEm5d4J9AAaQLCFrA8IdUk64Zkq90faBNeK
0pgJoX1S61U4FDwXUbUULq+z2n97y9kbg/2lzv0GlaK99ZtuVxirrnG+V52zy8b0ViTDVjPJ4lEs
fns6y4pwnta2lkEkH1u8anEcHCwxnw3ymmeBUdERT046Aihs7mkyngx3uDgaGhBZ3PodL3hhaMvE
2FTFS5XrOLP64WD2KK7BGJne16psfzbRvCa6+WCM8V6XpaIN4j2aWnJ1Ib4CYz06TrPRw2RX5S+d
/RycBjGvq9raIdjbTaOBD2kktESmq18TXOHtRExSgmZuEM6goRzPXdpBwPa/6nX/QCDAbh6MZdNM
W6dCQZWk2cHsOD8lWnXbFP55NqKbIBIrqsNlQJhbXgJ4TfTHhqSAVSAd9gJ9WIxuFB6HuY63ZMmS
HsH+IZGIkaREiHonSX0jMaufxZOU9TqYQKFrMN045i3QVoBCrNf6XK/9EZEh6o9NPmKlj4DUCiJ6
F2KAjkj526ylPx/JIH4kc3U7BwZyY4JPGSvvDOVz/byt8CuU6v1xH0aJAzaGLrjxvueOfqatZJFV
9+rcDu7yNZcaxCLO2kIipOFACBNT78ioaOzTxC+AI7G/RmazKc3pkpuKfumBb0t9NhREZi7AJqYg
pkGfyhHagXREqMa5rWDLzk4X47aZAGG6fvTSm5QlLbpuQ38cveHi5f0KWsEFpwxnL+PVIEwpMKiH
k4aTv+Rn9Fp/o9XlVouzEyshqRjuTtPGo5fAzSwj5IDZv/sh/8Nz/Bvi6N8WJqZ2//e5LkDH/KX4
+U+k4/82MfHH/jPXtZjRktXEv3Cg/aBH+y99m/EvJrbgHHQ8Jq7u09b8z1zX/Re9W3reJNuR7yt8
2vD/mesy8mXSxqiNZjWDPrpt/w3UkeoA/uPZp1lHRxUQE7NUwzBxTf3e6iomt6m8HEFNXVnPPk12
nqE97lgU2F0M+phjcGrDFfzHj3T+99//m4vIedebVtdl6kKHje49Hqb3Bhu0NRF61dI897kcjk2k
v3ROhP3D/xVTyx4IurZet2aH0rWxvpqm/JqEs4Hg1+l2Zard+kSBo37ZSs+91Qp6CqWesXvL7gdC
J4H331PZuGBmJ4fQ7LZofipVTqTPl8gtMF13jbtozUShGkAZGhGoIDHqxx7vM55/h+KjnJ44ZM9r
Ovn+1nTio1706HraFps1izwqe1i5TjweGVERppM389aHebsAuQdBo/d2di5uyhjAy2TZ+dYt0IHb
5lRvmfE5+wLFHmmfbsyRSOrlxY9rzqlmir3HJszAGI4RIWgYYjG7Tokpnm1ziN6gyP+cwCfkchKH
JgWPkyTRxh2gtMmoCLDFwFUCRhGLhRugL9T7qz0bOyx2jEZDSvHQnlw2bFtuncgfLkNYSMgg6auD
W0M3u2vm5V9K3ZkWRtnumzDWT6M9fvVN2J1eMcPIwywFj6j/WUuzejEgC676sKnhLOjpMumL7LYJ
JpPtl4NtZE/DbWiM1YkhWLvBFXGLqOgVzz2Zt5lGj3RGTmywWTWI3Abb7vZ6I9NHQ4JVhG05rMAI
50v+6c7Akbsvm+R73/bpeiidIx92WNu9WVBlE+2mEzOyqcuw2ad0/B6HoQqWwcyVcwRZlqSWwRZY
rPUBLwUYU3uRYrFea4KehqPFp7jx/BU6JgEKA4klECD+HThGVJfdqur4p8bg4Igq7wVI8EMb0Oio
HSNfD9PssouVxveZLvBO6BqhwGPfHPouQs7Y6BZD3AiOJlOyqMlv2zSFR4hLa90YdDIru3lpRyA8
MgsgcnQJG0Uy5C+t7qVELOUmjZAqPYx16yPa1uViDvRvWYZTPchnsjX8qafbY2rQG33agglVbjqx
nTp45ujYBOmhboV7nMkZ+JIC/920PZRoYCHmpQ+dYONXpf5cNYamyp3wAt+quXNcDDQidaN944gI
4nIR7aKC07TI/HBjpl6xUiirdRHmr7LxXCRRroGELO5f3ACVYNWPO36VaKlMVor81J7pGcJK5K3i
W+cYfBOxjQfzKod5omtLIFIs8vmLMFKnpvMt+5Mk12PTW7m90sEDrOI+C7d9LcKFMSG602NDwtyR
w8aRuC3ZDkOYMwYAJFmeNNc/WpJTk5630dpu+9s5qOmyuPSX0NMTNzXiGdAaQtESRhW1JVYp5P+1
jHOQH0VdLSiL6UfqfHW0UmeY8IS0jU31LbFVSYpGfplVVrvqOLNhYcagkNleTKaGRMhPZ6ArUkjw
nH02VcgBqDJQoIaVRYCXgQkt8uoaOncIQ8oIE/6t6y3GampWRZT62191cKV7+7EKpy9xSBELTHRi
YeGfAncgNYAGgsWTscxMnsGmGTSeieEa0lX2ZYZzyo6dbk9buT0mhs30XdKYkwy5D4Dh/a3ewhBN
4vTGVA0w3WEAyaDqNNHDBM6Ld6PMoM8XRn5TQTeCe6Q317lLs31mFohobbxmjVG9CPCwAHK1ZRyO
a2kXO5i4K70nJWLGr7mwdHHqYv+KU/SKnwAOfW1801IkrUwgk6h8xb/pL/VpLHeNi+c+KfUns3Cf
ZEnlT3Vp8oqLuz55gocwYU5x7qM8obPSF9Vy5twQivAuA2TA7138cDwOK01GFI76JpC4QLeP4Xdn
wkGjshjy3mw4ropr48ps6bm4FPD2QC1oSEMIjObJKtPvEf0jEAYRde9IhVlmIXQS/hzdKm2H3BMX
SOJZjICgzTQjz5xVr3LMGanXPJM/+j2tgmsuwwsCmaOTxdWGIe81m/vFTMw31kresG4wVmFcHgxM
ToABMNYnKYHdgOAXyQQXS+ghndpZHbC9DDZ7FAVLTr/bYDTvUzAXrewJ9wh9he7AR6VFKItb9xTO
fMKoaBNSgvRpP+C7P2YWrjYMig3nf4i7spcHZgcqBcfU1vWsWG1tscZEUewECtLjkOnHPBr8i2nU
d+MU2Ce8pXsi4/mgUbhBgkikjDWu8mkoT6XPjUXknBo0W6zKuqcT2a6neOqXI5rre7enpVWop0e1
cMYMvEcSDPVR80R9HMEoEwQBeqLL/Gtf2PfFyD1HIlvckOnZXNnm5LyowjQ+u3XmL3FZ11vaEOJc
G3V3Z4aVOM5qKyXiJtlkA8liaNf9zTzDe4CUxmHLaDjX26F5g8AccEvf+8suxeSk7vMQ4hxT94b3
Yjqi/7A3rHw4m6Lmyea7SJ/HUWSSNVeXT1NLK0jTtZ9MpsnSyQOGMAndR3Oy7mudL+wZmsfoitfc
SAQDBVoORJQSbsfB1pw5BEiPgRmdFxpVHU2yBOfh1HTNCgwjH60186MSyiyM1v4+uaa38NuXckrm
VQc1XrVVjIPjdK8jrzKnWO9atdGzlzIfdLEvkQYxpivL71l0u7AmHY897cUHdO1lXcT65F/DX+6w
wbOQXbdrt5hHsvygfenPQTI+xM4Xb8ChntJ/L4JQidEfh4jVq2TStRQJ2TiR29D4ckgky0FTLQA1
efh9gvSC6xsvVn3XcPmFVyZv7M4PmtvelHP2VvgdMSCx9wTKS3zr8ux75NH5L6F497BzHmwoDvqE
D1mWzcVriQwGY2J8nWzmFJXAcYoFYD+mwdpwapDdko4kjZaN70qcWgE+Z8cP9PU8jGzyNjINbb6V
5EsuiomFmHHCuEgMGgr4Qa9hzspJhQDvWvOfZIs+mSE4jje7u9dAGKo7Vc+ZfxEiGFYN6Sl7EzsD
KVApCeKtNB6MtKxucdIFJIO53hI594EAmLcgJKChN0teMbhsiXtbJWSvDw0mRgZ6C8ieM7Jzqo9S
iIvZu86mSVKUJSY7ZDkRC9+1nPUKPV/nCf5EWc/Jiuq3JtGNZ7hL+70D54kQkQcOCcOe4TMV0OR2
q6kWT1EkUFC5/ZZJO3q7sfnukp++NJvumfYXYKm83tTZlgnh3s9cCepGesuk68lzZJi8qVmkUT6K
e5t49HWYld026QQfgiqlGkaeBiNOKCuZ0NoRFs6sCnqiwkr6di3JHlrW/xQ6Lc8EAsBZJN5aWMXr
1CKq7BkZ+BNBIaWXh4dKt7y9NfpyWQpqSi/on6nkQLyIwtrSNNl/fqx4p0PgUCEcms8CbShgEoRd
vx9mnBySYpfp9T2v5ZUOHX2lsXmxGMN9fh3vnRr214UcIGdcw7F0jk+/Xyih5GxqvvN9XXv7vrUf
e08bue8lbY66pEtYA+azkknl64hLEoY0zdUiyf1AIskYQJd05q3CxZbciUsPK3+VtUSZ9OFTVxJb
Bcd4bYQWaz/b3hA140Evmc8g3TCWljv+9Ef91sjrC6GwlBSyWo+Gk+0lLAW6xkA3fcKQp5h2Ya1F
X2RfMuNxglNTZ2fsTMl2mPEbF3Ff7lJGxqvCAVvKWJEZ4cWfSfCqwrnYxrV5Mwj3m7Bjl35/+83G
GrPwrfBLApl7Fc7TMvHyaZkbDp8sYknHSbEBq3B0PLx8wquuhUxuKls+qP04q5IfjDR+BGaJX9xv
ToVp3vzaJVPh0R3C8hwjoKAQzb4Xgp4eD/FN7Wrm0k7qNYkI2L1REfxFj/VO6vHrTlLGofxyDajD
76VfvZfGvghqoqtbTJVFIHZVmz6kE5rAwb535GMwgj+cWPM/f4QMdbD+/eCNktsw0HmSGMsJ/53G
ZPZae3Qmmk5z3AFOBHZJBYFpg9OgIHt0zks8t1jIRxsWZRxAQvv8AwhE4398AF8AH+Y5FujDlRjq
H0pTR+RjEDopSdXEKi5wr5jLLKh+xIOWL4NA30wCe1ng8AQNpIzV/hVXOvQsf1A+2fLVinIKduZQ
RgMFzo/aJzPn4R5rFBHA+KsN3vynmYn20puT7+HgbXsHApaQ5c3IsQuCt1lsa9krDkDJzbZrfWWW
GbKP+LvRl2BTgr3SoSBi2+pqjmUXIRckx6uw8HwIXqkkYLVPnfIJ/WC2cOr4mTGAuzPb4mwngs4q
r2Ni+XdmkRbLHGrsyi3DFVvoQfr+hgQF9Yp9iZNmxLeDUdot2LAHh0naOIAzGWpqYqJ9ng0syZTV
ENaRUC39+c6qi+qSdhpy//9qHX3QFbE/Wla4IQI1tW9zY949E97k6VmeaUiNqS9cwY9Y2BTiHAfa
lozgpGieEK5VeObSS5W0FpN8kHGc/uEaZN6m1msEAjwuRHwtjCw5FjbhCCGeZAKly90wU8z4FcM+
Nb/kDSx3hCKaEAvck96TMEExNtmMNBpxJYySdFifOSUlNYyMlfoQCIipelhVBdu9h3x3Wet4j7UE
kYtqFBkt9/XznwQhzp+PKfJkJTjVkdD/mZQaaW7QoOFQ8eMz3Db/1GYOk8a2BqClBgWEXiWLuu+J
Rui9aVOL6LtZSlXvpIegQt00epx0tIhjUMmxpieEmtUq9RcT4qnzmAkQWzpYl8kSHVwA8zFm1sdY
2V3b6CdviGq19g4sUfJz2zURRW9my6vCQQj8ps5mLkW7JeuUEVNQzhugRSeKjKURQejV6ydvbhnM
xrG/zSpt2sw2hWPrfzXb9m3ymLb6Wv6WRKjDgkjhuANyflWZCrCtYgjgUUPHfFuXadNg5e7dPPN0
VjmKDSMKCaCYqIX0kHvFE61qGl6IceYARvYWtZtatibdQW8Vf3e4TdA8WF+QPlRLp6Zm/nXOyPVZ
VYaNtmOUTnVa8Pv0oQ0/OMQKFVoZf7kNW9FC18I4e9mHGAonwolkc9O7hInJSSnMeDYY7znHvqQs
tquZs3CARcNqvoxo1UytOPQOf31coVJKK7oHNDsWuJnOMwBwVHX5v2uB/+la/791rVla/mvp+QO8
9Q0nUti9RvEHfWv+4H/61ua/bJ++tMnGSPiiWo3+48vWcV87IKAEeCQXheT/6Vvjy8YkTUnFnqJc
TOy3/+lbW/8SdJgRSeHLxr3huv+dvrX158bt4KlxdCzeyND/AGB5nT51WTPr5yRPViHY4zQOjxOn
apbW+wymLU8ltr4Yf0h6pG7izAMvwKKUaRySU2S7SFvza2g7i1QrHySgFkc6b6PeEMwXX0tDW9tj
QdL6EtfEhnKT2C7ATwil5kMwFucUk0LcVM/V8ELEznfKnxh9iVoFVGQb6bFMg4O/lJ3mn/sDRhSL
akW3faBf/rv9YR7yOS1CqNB0EJj1stIY1p54ym9W6FznMrkPqnQ1jM6tTf8eTRMHWRop5U01v8Js
pbFn73zZr/ueA6cWqh0QtjAz/dghEq5y8vU/HqoP9rM/Zwtq2kGbn43BpNf/7uN2E+huP630M6vA
psmGXUbAZjsYT7GktdydZJ4ePr/iB1WVcgoQkgW+i7a8+a4wJ6c24XSn62cn6C9KJux208V1zrky
VhsvbTU9llP8Yqf95fMrM495V01xYfxBuBQgOBnvbRGVrg1N7SHgiHLvqQ2+54yVh659Y7S7gdT4
F9eOqs1+Lx7V1YASMFPyqBTeHXTSmr60Npf6GTkuYFfaytI+Je2wbdzkL7aS93Y7KmSuxfuq2wr8
hgXx9zqx7aipAiS95whDbOrpz64K9g2yTQb+c3CKH3lkrUPSjQorP0e03Rt9fM1TDd1wdZmzdlfS
h16MBeT5uES9PKon9cBe+fj5HTD+fNxcZeFwmYuhaWQJ+v2D5nOOpQhm77lq6viGUooRrJW+TVF/
za2hXFlq2t0m8yNwkbM1IXPo4ZWtRKD35AQElJkMYRPumzFltxw3jlif/mb/MP4sZ/B8GFAmBJ4J
ob9/hctUDmyrc3/WbQMdsT3f+ZGKeIx2ue7flHZzU5PRa3qFCpqlvtN3xFBtZ1DtvaE9/+UX++jD
+J5h21RWagL57hfzDNk1upTzucihGPbMs9PsmZpqzfGt0DydQC1EKKSNpzoS+GHic8onLcb+Fvub
zz/Ln8u5azOAxMOqxqF/rBWmj24dLdJ8ltnPLpgfUoTqdeBCSDcugbc38TD4s7f6/KLmn2+ta0Me
4RWyiFX6o7hkBpQ6thi7sw9VyUvJi/CSC/qx7awHd0YhBuiu7WNngGN11KxtDHYIloDqzs+0Gi5d
5T9KwpWbyD04frRR57VUbmO/2MghfYMAuYgn7eIEP0UgvobV36ywxp9nOD487R/HYJ7KKPndcmdX
epVaRt6dZz/6EtXOvuysre+ai35GQZRX6zJvzoGIXvIC7U7p/M09+GfDxWWuJFiI1Cr/h3LCIIwv
rYemO+PavHGa/mpiomusfv/5ffrgMorraXjYL13dfe/4DUCRjwYhYGd9iKKtnhg0yWYyEfrk/vML
mR88hpzIbUy7tHd0qDS/ryFdWlrCqGH6Exk2Af0Kth1CXNr+85F22RmSybWIzn4v8+WQ6w9pWX4j
sXOvu8g/RukS2ZIePQPFXxB+6XWNURJ9Z88End6N5i4Y0l05wLGvuxIDiYffwATY6wGENJoAfT/S
kc+/0HttC6u3sh4Lvowa8BvvF8VutAcogMN8jtvsVht1wqSj+D7ptHjdOeKhGn9qSXeOnHgp8une
d0a+gnXbJN2mmcg31ZxjSEB6eB6b5muedHv62Y96798JQOceZiK65NWiDjGsgGIOk451y3IuWlz9
iLJh40qOEKMH+DJM76eUcW+Rjo9uQAjcHJ/MrOkX4dygidJvaqu7q407oB8bpa7SmuRNDwVzJbrO
n/8mxgePk0fApm8hkVTYoXc7GgnlbUekIctejLXV8F+DwX6Kh+kAVDOmtVyvzdJ9Cjjot1SfKysL
Yyinh56wZqSAP5Ao/6Wwsz967LhHrmOb7GFUML8/dmU02yRNsvqNVpgenGxMDqGKhsxthGi51l0M
hj0kms0Lotff+A9B61gtakLBa62zOUCDPMxa3W8ywSI2uE9ERk9gYSSagkSPFsz5XnMNTdVMysNk
j0eL4gG+/pMzoMoiRkOQDKEWCrMYL5JGyEIpkwg0AXiWE7sGOt+B4WLn6n+QbCxqy+A16C9NbT/l
EeaoxoxehEeTfmoLa1VnkwX5Lr31y+4vldYHNR7JVZxKqLIEkGHn3TsaGqbtJWarn0FxLALemyKL
HmOTcNzK0RmspezyU3MDikXNJf6yT314dfpJHisE2kbx/uHxEV4UIaqWs5d0V38svlbo5gatuGU3
5XBc+uce3RdilBfxN3vih9cWvgPPTqe9zff8/TEJTY0JWT/N51YUl5YJ+5DUSMxQfbPmXkrRPJMx
tFBldZW218/fml+WxN9rTqyROk+o4Svs8XvLoiNLH9TkPJ/NjLmQiKKj09m3hSvP86iRfD2oWSPG
o6n/bsrmniisrUOYC1PnYOMqxSHRoNNSPd/SD+6mHESt2+180V5qOKf/Fs/RPH5K6DghFI+QFA7f
XLN77UD4f/5dfpna//gumFM5I0CJ/mOZx2YUgMLx9HM9NRsPxUdooc8fea6FTqh4Kq2FIbyDI6yT
Jo6+nXyFhbcxG6T6rlJfyxuSgW604C+P9ge1Nr+x42JpdjlwY0H9/QbPNqqOKhk4vgyISL1+ftUE
dao160fGay+SRbjtwnvZVuskbb/E/fwElYNMFjKGpIPaXHTiwQspVyRBil0AA8ZboUnZmWPzlz35
o0qWXiX0EQ4I6hDy7mH0qnk2tNRlGYHnKGS0LunzRkN7NLtu1UXVoRHDW29F902YDMu87e9ioh9y
o9y5vfzy+Q1Vr/z7++kDZqWidpj8vN+269FPJmE3LEkO5tNyeCTi7jU1afL6/HyfX+sj6RpEDzYP
+hsmttp364+07bw1QHeeJwvNAfFnu8oetkljkUBPvoHLWWgRhqRw4Rw7GjFmMwj3s1pIIYRZLikD
sbmFFn1itvRaNfqxIYLbTTD5OD7BeFn6hnR7rZyivQcHq1ASWT9syYDV4pe+5f9h9iQENb1VltAy
+1/sncd23ECWbb8ItQAEAuYN0xsymUx6TbAoioT3Hl//dqhMS5RaWt3jHtSgSiVlJkzEjXvP2Wfc
stY/6ioBiNjyM9KXZj0LbVzzPjIIR0nbuvWzpnlvcaJTjRjzcQrbfEF0/Ll38ruqsJ9gcnprJd0t
i/E+SOtTpNvPxZy8Bk04rf58AX9zTqN7AebGVVy/X7oYg1loRTCTwpT53ttU0ga0QgDVVfESNBgf
Yv6g+GtjQPzueEgPlKMhvSJXJSD+/G55XtqiFvKwWFDxLCMjqXdNSoVeZIrrEabXytVLGN+1z+u/
mjPa60kXo71HmBVD/dqYXvxhIAAf3fFMkvGuaRAxl3H+GvamvTQS7r87jcwFeFGNDtee0/gbk3Ok
iz5xNRcwdtuBYZKb6efBDfOL5sce9Cr66Flk3HbjtAt7rMHOiFeAGTuhL1aj8paUddS3aaBmdX5W
3zA3kkMwj0dC4Yr9NBcc0HhUrxtLXpK2uCbH8TGgW6vZO8g2e7KtEDKjACHYgjAcshaabjOZ9mXM
8H4RkbXqZ+seJOidOdCIrnyEiBSCb4QenUJPR0vXJOtsvuEBv9JG+7munds4jTeyx1Km/g89KXbL
MTbD9dR13kY3QsbfTuZtnYnvb3SJwbyvekqlvZnGnsRHuuq+c9V3r9IeboP6xIwVTO1I2omXLqyg
PzfzsMI+ecgq3KWlughu+yXOv3Q9GkJtNIfDYDRf2ezeLY2goMmn7GQ5Wvq2fS60xtgKRiSLOBOb
SatnpjsiPE4yDTBp5T6kRsluFNb1qpM6YvRquiVNCzI5U66Vm7aXwUife85Wa9uP390sk3hOs3HL
yZigKD8DQ+ZV77zd8kjfIFuZsfsUuHl0W5VEDbpRvPfxrC0ao31yQ7Q+FYLGB1yPJheJdJiya5jN
t/7K6/pjSSDgAh8nz2FXxIScZDPSPr5tq3vbojRm3CL9M1JwE2oquZDCm466EquaSraaeHF+DJSe
NUDYWvTjsezL96jQ7JUxdBVExDFVszAu/Fx/C8aAGNyoS5dRLJFiFlsfES20setIqWqTAH2tMKun
ITCeZMk4NI64PHGswVxQulw/QJToduNrHIbDEeYPnh/m+KMgtCXp2i9FaQJZVdP+Ss390RUHB19p
ATAJ64sZeYCLTIC483WidAOuUhDQeX6XSlPQ1U2yLK1ogLs9o5spyQabwzLegE5WEcU9PjcUCoUW
dFupVAuGZiHgSEjg0cZ2kyhtg6tUDr7SO0iED026lYiHCDJOvnbe8MVRCgkLqURgsr9DK9oS7lJs
Z+QUls1vrCS61DJNx32tl3epNb5ORtPvS+QYhCIh2qutGAUUSohcqTZapd+olJIjUZqOFnGHUCqP
ErlHFWgpS4Oclwg5Q5Ir7WWl1CERMhF2DzjvGsZSDT+bXUsEePLJFZTj3f1o2jdTkCzCUpAn3i1m
QrhGgghN4d4bZrPj9TVNb1WY4kCo1NnJR4zH5dGr8UVnlMO1rwereQjW6EcPDb2uWI3z7aJ5A4m9
G514Fw1lyCfWjHZs802M+rfc9le9Xl2EMe5LL9gi1r0TU/pkO4z7ARWu9NF74HnYo7ZdR0V/JeIe
7Q0yWSLTPZVDkB1cu9vkjXFx/XrVj86JpJkNNiACtoFQh7yt5ovW3BR9dSUZquqz/9KF6ZWejQeH
QMHYIk4LFn1o9vfs5WRBj2+GjOCq4nKpguhjrM1Lbk07wsF2s6i0Rdi1T6roiWO7WNUIrjOHK+6V
DXxqcajGs8CCRZfyBEYUMGWJELTWYDPUK5Gbh8rpH1xr3opOnGICyxnQPU1tdzDqiy/z+7YKv1iV
/dQ37oZoBSwydJ7yenqcHUMS//6kd+XaQxBbGBykQhIBg+5+LqezjSDcZ17mBdEpyeSDrJ1TXbQv
2TCRgl1s6aVs7ZGXJHfdPeJX6KpcjQxfFy3VcKyvq9i5iSDMplV8LcJ6aSbWxkiM/eDQQQiDvl17
JatzalpnzykecQ8uk5gUBivcWtN4qA08sHhQ2sx7EaNcJ32yHxoMdYSG7ucGcLbqz4g6G5ZzF9JR
lMtUpHBEB+Ql8QGVecs1e2rJU5UT6xNDkZZM+UFaa5eHttCzY9t5ay+0bh2VvzlPGIAbWgkFzMxK
aLuZGHvl5qm87jLb5jUgnK96t7Uj+aS1zRFN67k3zWs9n3O8ogE7VLPq5mofDJAVNGd6dBN7NWve
E3/APx8zwA/MIOZlrb5ind8KQ9sWTrhvOXIuR83tllV+8WMzX3osFwyB78qAg1dL+JUZr3tn+JI0
ZEn61kddlucAEoJIk7ci67fQ09F7OsHBbrHl90l6n8T9ymgaZVts3wbLIHRhQJ8blifL7B/J8Xjr
6vFidc5JFQD1hCiw6++BocBwCfeOX+30JlbpePMli5sXxwmva05iY+I8F220NfJ5rTtgDRJxsICl
z1q8tNz8vkmGS0q12kYceTQ/v7fGiHBYFgpwbSWwjvhaGYFcsgPscgiWQ/Xamdp9nolD2Ett3xMo
u9Lr8qlJI/gAOepiIkjXw3QdEl2CNhahdPzRT86piOJdOGovtTIKZs06pdxr7eGrPqRLTWirDCUo
RPn+Sc/0l1nMd5b2JcSZycyb0AHdPgq/341R8tq63Tv1wzGIpqvM0Y9Br0wbOLX8QVujXqTyFXG0
VPWSZZs7z+vuRcnWNIMKLZKXLkiuk5JevBbx2FPdEtlALknrN2QQQyrKFVAf5ukhyXFfpQlHx5Ei
O3CZdbMNI7oU1oOnoZQfwjum9jflVKrwA9AD6cW2qnCrfplWZNdkoBwrmh2FbZ+ShAy0QsxvakKf
NNOgoJ2EthoxYlh8qb4b35d6zi4wYzIjGBTrSEYtOmfVuBAGNDTcOAAq4m2ZsdQ4WsY2muZHG5gw
/bebNFLG/CRfjzAjpHuUmfKJJdYltxOIreqIK+PpsWXujS95YE6vk3RIEN601juaJTRyg1UftVjE
++buu7mur/WrqELy2oNfDphmRAQ39IRwsrXMRwSPX/PUfSE6/NFK/Ycimg6xjgO5im593dsYE4hW
nR8T1CurCnYq10CbEEmavscMNF4StbsZxxpcc7iAA/1gO92dih8dW/e5tOSV5TW3wRB8lDV6JNnb
uyhFmevCUrZl25Hinb2G9ozgPJCvScTqZ2UfDFqOpQJeY5asWtpVFWbH4LmV5iadoyvZWmfhUuhH
/JOYoJ9NXburHe2xr8jEHbRVZDhnMAr7mbDGjH6Y28ysdN43Mvf8tWWgOifO+s6p3iiwqpXTyGef
BOJC+xKMT2Nhs61PIfhHJBPJUB98R7srUZgOdnFf5d6uLZEwh29Gmt0jyauQNPDOqQj0GjSy3VZv
pvXue2lIiS6eE47TWRq8jM10Qci9c42LpuXbIPFfvD5emmSwDBMtXK9/MILkdQz4t4a0Z31ql25C
B7lI7nKHPNPOiG7Bx9yC/Lyb4xgISDIwVWHfI4Dj4JbWXivQZ/jkv+b1jYYN1J70txxtL3pWCkqf
FSOcxmnlBCmQVzN4LXze8iJDwjKlEfQS77br573eIqi1q+y605MajSa5NgEu/8Dm+syPYzfyVZrr
NOnIhc3ms989CzO5Bnw7LSgvqbEDO4CIgGDG8Vcymh4aPLEMvM37rF5h04bRU8hT482PXoARoU61
d8Aml6Yf1jWBe0EYnTQ3/dB0Ko4gyz/KitsymXtRqt6cvCr98mZy27uiiramn30Qv8SyLbdVC5fa
Kp9rI7nWBzBKlTccwpGEgRRRJTW3Sg0nY4csyG0dMoaBx22gx2o2pDTFyHtYLlQtEMTTWXP6i+kb
3FWB3baOmAGCLqtPsx2ggxcsOhSb2E1ySZisV0EodgiKke7w2JCNuEySkeobBVVPHshmCizWtbb6
mMx+utba9EJKnbj2+yRZzUZ8aIV35cTRlhqL7n+Eiddw2je4UeGii5zn1pDhKp6USYxhtLBtufZQ
ua1Fpj96Argw0SO+BOvh8ChOsdd9i/POepA9amzMEOPBCuu7topew3Lc5kDPRnVql7X+FpHrvbDE
dKNzlJBjf+ldGMJ6wcog6+6l7Cp7QcFWM3pNr5OAzgI06lc63UTp0lqOLDaDWbMJk7ee9bimxVy7
D6BzvAucCgAIqXj0annRsXl5RUu5bmY1eG2yb/VCy9aY4qBxECeeTsesT19BLC6TEcUpdcdCLWOi
H/aWzxLrjcNliohK953pPlbH4DQ0dk2gr743KGB0aMumPc1+dJ6jhvgsUntB/D1N+NS7IkApbZoZ
NbJ4dpHcrUjQ+NI1PhnQ63SaVz5yKXS1wzthbC9g1o5BfBlinTIoszHaJwc4N+tpbhBdk+oqb0TX
n5qovp/07iGNT87E96F8Isvbr79qQ+3SYn9K8XJCFukfqll11rLAeMuHLn6eR+cZWPW5GmpnLbts
35cBi3hUEdBhY7KA9XU36MWtKedHvFPbAeHqaB0ZaR1miQtMRZy4OmVO3Lb3lqWNZ0JOef5ZE0wB
RQPFRjzyFjpBDVCIvYOmesN/U/my71y+G9WqFJ30v8xBsy5j9+QW54w1lKRXYoNKBP8yMA5KYt1i
uZaBztUbR5Xp/SXTCgtJMYQhw7vxAjz9tHdpHre3SC9PbhVexjhln29eAACZmNKGbeVzLpV2+DH1
XMdwWPt5H6+KhHe7DgUYL7q5+3ySX4EBtFiY8wbiTfjqhq1YSfrzIOFl/yysISP2J2shtY5UWLRI
9JFQ8FbErxoXZRqt8wh4ZJyxtlnN+FFEKSgs1iEcI2vPR4la1Cb3Rz5Hc3zJZqg1vvsYGe6zzbE1
IMqzbdNDVza3pDrb+C1B9eMF0t7lWO/qskd4gAcuy4c7tsjrBNf1WFPvzaa8wA1gsQ1PYgS3XUkM
/+30gO7nWQM5P+CGX8iZF2oIwguAlGtVUzRhQ2O4Zb2JMY/g4T6VY3vnjsMXvS/B+zfEY2tp89FL
XS4iqz3X8xSsBUFAttQeo4rhUhG+CvRvi5mjhwPdIDAnGnsceIti3aI/MEfvDRaXtRFJkW4GxD2b
gZilBSIPcwvW7SMRbMBp1JnbQU+irU3gE5O8aev6GpV8yrtObh2DRyt8F5L1gi1Ox+fVITLPX8Jo
1KHQ98NiCAtmds2067xWW1kwUfifsuvKnI4iYOfx5m7CitfAFgnxt2dsiF7K+de2xLM5TEfDGCCY
1OsutGxU9jxBFU0ky2zEih3GX7Rg0Te1gY9+MupmmZK6ufT7nqw8IDI+K7VMof3gnPmgX4fz0Zm9
9VCCgbe63twipiHkRySv2kwLs04TnaU5vElqP9kOdD7IsOLXRhFnM7NoN63gMFLMkVgFdHoocGiW
ljqIJjucjqaBmbSBSWJ7DNPIE3xVVBlcEPHm+10eSa5KhYPXh8Oma4UfTcTUSC/6aNvpZrNumcpS
nHIPCMnGlCTCUwiZb0Fb7PuksmvDnPaHcK9GnefNp7tHD2S+Ghv3yoJbccgK76OEzUVJ0mznMWrX
DkqDOZ0e2OzGRe8LTqmRdgpjxmiRTeNfuLOALcGd1YaRM3Xw8f2aEncN0UTjXNEM2HqDDxPmBGUc
Nd1so2RpTPKq4wzlZsv+rFLkJQVSURnnMQQp46IyWagesgyzV0Vq7PkLi0rGBzuoxUrXgF16BX8d
5+pRy/j5Ln0Nu7Bhr8zxtVrAvv+xojr06BtgqjjPioaRRDmPfEOcfSaLVeLTKw0GPT9IuuFzV4HQ
bEa5czS6LlaZmwsnFCnzRcAjQ6h55Cnmr8UwvTkp1yhOchoX8PXwhYoWxqH5nDbsSRLjnao4CDs6
6CI8OxVdocqar4LUn+4rrRxRpY9b0/KdTTGxBDMDdYN5249G9CLC8WsHuWeTdzy1TCSnrLEPFKIb
B0HKWj34esX3TwL2I4WcUF9Htk28sTzIbUkxzwer5vHQpuQap1W+4NKEyANUk72bj5kXXTd29OFw
76NiuMiA2e2fm+a/mRCr9BkLhgBKj1+kOjQH/zVtMfCl6rpGgcuD9H1MNNCpysboNBguEWXVX+Z+
v0hkbKgFNiNpROlITD5PO/IO0mNaOuI8NckHDvlrK/KhAOVH1/fP1fzXRv0vw3kbSSf6OVONV5Gd
fWrT1wmjbM2wzTOc96N6N1t4jH5rnKXs75XEYpLDU9kPm7GRGxPLf9b3+9ZxDq3fH8Cxvf35uv86
c1XfBy2rGivpSrv689gAuxRKaXJOz+Y0PZrC2I3jTF+G4mZ2Tm3XAxioZtBtyT7Gq/7nD/9VjsKH
m7opsQLAWIdS/fOH9xna/rkIxDkc9Md6wsxPdCQH+kMoEhrJzI7Ue6yIYdSkBwe7hDnHr77E7V/2
ybWtiV2ulFQ8PisZzgdPx0kqbpLSO2Hm3hajhLDmXom83eepfRegijfKfCVGks7+/FN+mdCpXyIo
6Tleo7MyP/0Sk6Ny6kaaOBOlfqfhAa3H/klGLNSkPX78+bN+FXioD+OJZZJqORIG8s+XzTTxYE6R
EGci5Cg2IgRtyggqSjIomQc2Xn1v1va9N8cvrRXdDf5LjuCuoKaaLardQL78+Qv99sdDSVZiTSKI
7U8/vm4Mqy8N9eP94TYK/VUh2Y/KOH0KTE5yf/4wU70hPw1D+fWIhLnWJlaSX+aTnoumrQTxeW4j
g6ELnL0KJyPZfCLDMEsAYF5Aqhi841QDCXCGR7+KrmzZrQhJewwo+FGOxcDPeLBKGEiaeRdow2kK
ZkJw0QL++dv+Oorn26LYRS/Oa+aCq/50r0Bf+yU+grM6x3QjWDanP9pjzlYVYD4CfjC72n3rj+dI
N3eDE2yKxt8HdbBLjIca+F4cKltF8pd85d8sez99rU+PEInzZVEKT5xLneicQJ6mijpDn4410mvb
Kv8iPEM7/5u7BgOGZc/kphmW+Pk62EEipizTjXM9sAWrI5p6e0ekORMAgKXq5cvENDbGEH+IlLNK
Dj6RENmE/ZqvpcrgyvHBFuk0k2JNlehJObJQMP/Ss/6SRUjeVeGgxAR96MqFxUu5IkSMLY/TauZG
H4ilj6rG5J8gJxN1l+66uAqHziJCC3FxkrxmKXU25yD0PsOWe3qaYvCbffIts/t3HUQzBSfjVQsg
Ej4VKqeOceaipAGRmKGaxCVfdF9c1XQ959J4U31BwYlJ8/kaWc3L6bvIrxL9WvfLaAWJ78RTCtOv
804EVuKKTxzKxpCzuloSEwbFKWf2yefApDF5R6Tv7CbO5t5c3MdOsa4TU/X0TG3buCJY5+yuC10L
Xyc+lV4KFVFn5MnOzNNX4nkwmnPAcUO+vD9RJRf40teMYpE3eTz+nfIYY5CeVoXqUcIFnlaIIxBo
hBStAy5rxMT7jJhWypve2HiNc60RSrK2bVAPTk1GjGmfsrbIl7oBf8awMfIMZvDidNqz6GNQfJlb
LfrU0PYVCIUwpUBze/FNeCUwtr5vV3aPE8Gti2iZuS3TvNDPQOCyymkEKJCM219Uzeeb8sRI89mp
1aiaykaPZ6LqIOTRT9Ve55M26atQaw48AsT52vd1amAVyq9Nt77xaQvB7aSrmI8HLXpy7OEjTio8
A7WbLRDVkz5dODjMHPmc0RxcEPdAVG+bwtMx5RGgI/cCRlkt63hTorX+84rxu8X0xxflk+6EAwiD
q2Q0ziUnCTpAH+5Mt5eSXp/+Jrj63SKA2gqTpOsq5NKndRteATMwozTPWZXeRuODNTU7lGnzQk0c
A+gyf/5lv601eADJ/2Grl9ZnnWshBisJ7clAQoacKwKeqTfHNM1f1YneDjgnCW0dcS5azJb1l4XY
/u2PVZIMHUez/kuhNwf9vzQ0MT009b6p130A89kRFmra5HkLsMG83e8DapslzYbHAZvxoof0HRLo
adXDXpbj1YTIVVhAK+cAnu/8mOfOcdT8r5penMaodxZD1x1NlrAlequl4RKZXMojmekPanIkWfRU
03cohlVY9OuSVk9WryVAujabIKFXt3rT7tkglpk3fTguhVgLFI99cIdm90M2PLxdaB4t/SaqjxaV
wLKw0D2AmZ5mjJLC4VjY6V8nTxJmBgADyd7DaPmPtZZdj/PwKKRaQBFxfO/AzsW0/ctd/t3+bLsQ
IyB7UVJ/tgCIuYmHLhjN80SfaKGgU0MRvxJvjje7XasggKxk8AW/VqA0rzlSWmyCw/+qsnV0nRrI
ogfq6Z+ebifoej0UozjHQ35tdeNbVDi7nO+xDCf52kAdpwFG4rllPJp/fbV+Oc+w7WMBoxbiUCN/
EQGljiCfrWvNc2j7T3WaXrmgg3M9P3My2MZJRnwaDbzZH/+Hxxm2JEwXHj5T/CziF/9F3QdBgKBj
PitGoWhYQdJiC8mDnWk6Z/2/ItHexv8XvBfnf1ZdP4LOhLqIPxZj3z8PQxzCI6mb1H8/b+tGHKXl
WFf6ufKSjxaJTBxCZ+5voK7nyzatX6y4YBXrexjd3PSxPwDGfcDN+9KYtE2spALVwmnendQzTlQe
QQQrq2yWzezuMtt8xVlOT5E0gUkjydup6AjMCZzA1GwQCfccqRW48vsj/H/eyr94Kz0HdaG6hf+9
tZL5bdcoKOCP1sr//L1/Oyutf/zHBYmUliPwv42V4h82AnALLohp//NP/g0EtP5h4rgECKj/hxX4
X8ZKKTyDstFCPCr4f/1PjJXqgfzxgWX/4uRtsQtxTFNH358f2LoltaFJ2O9a0YZL+Bk7L6jCv5wG
fz3k//whn6prz+xmM7SL9HZkBLbQmN83sX3v19NfdtRfa4WfP0etQj8wDoArWuyWeQqBeJ83ct/l
2a5g4FsH0+aHu/ybF9347XUj/4QegY04+7MufOYkivPZSG6d3roeEK/Av9hm5bfWaJdRIraZW7+n
hrFBD7Iye23fEFVt6T4jmvkvB0B18X65g9iCTCTiOivPp4urd77ggOglt7ll5Cuki7d1qLGZIrwF
1bqcSZoAP7b+8+//zanTtHUyhpTZBAvwZ6MJucMJYxKeG1Jgv1ahdwAXD2gorb7ZYXlL9DNoxQ6N
ZbzSELuNsIMXqeovzlb9BQ4P0zAGR1nnfLOdGg6tebBr4PlBuMlD4xgzVP/z9/38BOKmAKckAfYY
Ur03nzY/GWllW41xeNt7Hka/Fnt+sIan9BdD6uei6vvHoJfH2QZi8xdb20zzJqd3Ht5mmv/Na7SN
kTOMA6KWB8So/t0Y+nlbVZ/Hruai0Udhywry8wNPmzrpYVaFt+2EAM/fRg6Mcdc/IWHUuOD5fHL1
8H9xKX/8zE8nV4RAfgrRL7wtnBjxXr9R2G8SRVZ/vmOf3+XPP029gD+8y9NY6TFA7PA28s5SezAD
G/XEXRsGf3mSbf3zq6w+SWJtd7lxODw+F2hGDcqM03Vwa7fZVVf7X6ZhnfaEQgQBeuEU5U025vt4
CJ9GHWfTm5PAE9Q0zsZcbYotE+FifZVouF/o1vll906y8WMPaV1FCAa+DtAlTQ79rOUrfZ4APCf1
qunqfBmYHdGUxqId4htaBWvSQrpV7XTVtuSghsgeyLDukTQzlwO+pOydC78xq+bacqutQ35fbYPx
NOSiliZRsOl4xXyW+GfmQI1M1qKWoK/FDdOCL1GWnSfZbsNK34WIjHSIW+0c73xAp21PomKYE5bQ
0g6vvpjMCDoajAyFd37REB4yRBfic85hgiYnToebfkzIOR4JROzvQoB2veatYFicE9GSg+3hBnHt
pR7N0MzGa8URZ+tZT9lw0sf+CM+JzuR8k0TuSzvq6WbOItqroXnnK2oUpm0iRQkF8FROUFiP14IW
sNOig0PbtuqMZKObobGUxvTha8ApstldDIa39/z5kHd3s29uO6t5S0dOJfqYMhXp6J4wJ/ba95gs
g0abHkBcoApg/prk/peGGlwWiVx0WrDHQXpvo3BesI5spT9fJssARuIBynIxt1kehlH7jmnWrpqd
6zm94GWdGMqahzYkyT2qdHqdT+6oZtKBvq9iNIoEljbLfkq2RhgdvCLZANQGDFWIdT/5+1KfTk7n
PZQj3vFGZ/yJELOmSF4V/nAeoqe07HYMOP3lkGgnfTaPamLXevaGs0uw9gz3SzSihRGUglj7UbVJ
7n8/LhMBPjEeX+cWfiRRtI1CpuxRNg5LD0+P7LQHuj4M+DX9VjOaE7meZ63U9njlbmYiXPws4dlO
yreuyyHh+dFVMs03fcOAKNQJbcgCbl28Guw4eYxaj5HPAKPEKO5dN2gWgyYfYbPeeUK7ZAnBkq+V
DbLA4Md10bw3+/SuSbLDXCKPFdDbIl67qbPvsqHYNMhCrCbdhab8Kox2Wyu6QezFW9WfZ1Br0tmZ
sqUHttEYQDE45MXjzCB8iUR3MQXsxt1VkGj3M8nlq9TmHJ8VOxRxBz3egijffAdg1rC02ZcPWTgd
HCM4JHI4+Vl5ggYJjCmvbmB4XSbUcIj5T3Elt22gkdkRIXOLP7K0PxYlbsjZ4KUAAL/+jm7RtOQ0
IBiMzIxJZqFvfX7Pqq5BvjVp/E1P0ms6SDclYtsVq8IaoDAT7DJCEV25X301GEcRApDGbzkPpHW1
0OvqObJ5CzszKla2Tqs0btwHwy/iRWoVgIua2GHErZHBFhXeMdDQLvdtxksEAh+ey1sd8Ea24N4s
+Yj25RJV/iHX7KuqylDrgX7qrU1aGh9FIW8DurChixpZc5HPM+3zGffhbwFKE0273tO/xUD4pzY8
FVZ2I+bqbCBcWOlTyZi97lbzVF0U9cauwjONzcxWCgIueJKj+0s+ECKqCOsgWUYFdoNqvuQtUMGM
w1cnb7tChX/K9COKZpg/OnQwnKvLrgXx0esqbn2kgwAlx0Zpm1n1Mylm1l6RpwyX/+TOvk+MextN
P9LK7E7DxbQsiFBfejb8qKBl1mrI9nkK6hkAWPxVE06OaFzdWCvB851ND06ArnUsCiJp+vSrDiFv
mVfR1zHie9h0RhQgSZjtc+ckH6Hj3+vwlaPMvGVgD/vye5yIQvY09bPQ4VzZPZkpYISBFwEeHBvQ
Pf6Qpo8BIG40APKWhbI+yqF91hOHrC0BGot0lVDv9E2vS2Xn1N5j3yK3KIY328YOUSODVi/zARpn
EET4QdUzY6bWwEOVy+Psw+KJbAYg5uC9zy0Lgw817pJ3XoLMB4X2Qmap2A2+rDfSDlYeHVZfl0Se
iyWNW3wUBAwsYjCqC33yDrbLJuJlwcIssRm0OKDTAhpE0uakaqXZsM3z7JzmhXYMK7a/xE8SVKMh
J2DhSKbVHYt/y7hOtKhN8/RdRjyycnL8be372RttzXwVEMX4KErulh950ZVpVdoBKeo3HUjJoe9D
f6PpubcahsA+z07urkipch9H4vqOHgDALWqCeQnJ7KyXKXPqNkyAySavUQIn0THuPAXEc1KxGmcp
l2Ce0nXoAcKO+uCMbgnjQ4euDj77PYn3tyA0x11ayPkmICBjX81Nvo8KgsRqDFILQl3DVdT2L2V5
J3NBZlNvafe1Hdnbys3JZsuDlTFbZ8NQLSyzLM4SgMWTGdePINDgveot4i4iTf3JGzde11h3TudC
W7CuSFB8Ge3E22WeizLPfvLBz67yDHCFRv/eb8QFY3q46fqwW0MDdpZhZj018zRsqlzcwCEedqx/
tKz9qIXp1ORXtA/4ykbGaLX8DmkE7d4ixkQvrCMwteWEN2QMN2XKeqFnkbmyS+SrKWPwLQfWcl32
Dr5ir75B67CpZwnNzeowyPdOeY59RzzMmdavVaCU2QqQXOWIZBV6NCpRJQWsMS1PbnAbDt0uTaG2
x014E0pRIAFqi71p2+EmmEIkDBPnIm2IkuVg+zdFW39UlhM81Ln5VGnyUOLQQ+41pLuJzNalH3ft
aira/NbrbfPKH8P06JdGeR27RYQDMgsB8Xoh9Es5jjf2JLqFDAdrDY2TAi3GUYHANjuFeQhwuhDP
rRe/GEOFo0APxElH/L0wRzwsXRhiUIq1WE2cnNvKTZ+8zi/Xmh4g6mf8cQXzvL7W69G+ySWpN1EL
YKjqMOXmw7F2vQu495c221lUCiWSRi+5qe0MyW26F+Hf2IafK+ZPR/nPM1e9C1ANpk16i1BNc3am
dzOzdv3ztPl/vaC/9oIc0/M46/z3vaA1faD3n/tA//o7/+4D0e5RhCSXWss1QVj+VyPI/Ae0GdqU
2CQ5Ttuc835oBCEEUQMJxzYJxeUr/LsRZP4DGAghDgzZESr8DxtBxuezpKA760EAAznFgeiXjkZP
nEDttjqCbFRopAdk7wlGr6ahyDMfLFW/YIsx3OoKufVyGAAolqRdr5qSOUWJ4GzS5q2eNPUCbU2x
gTR/wg0c/qXZ8d3z/nO3Q82PTZWVwWj9l7FFJygEmiGwzp3ulht/eAW+XwD8db8MHBka2JQZseVZ
TC3Ype2tIf1t2yIb1GW0ALKMyWBoF5n5CJbYg1LERjyYKzMPW4ZcuFG9yli25SlK2v0Pj8LvGkaf
WwNcXkberocWEDnEL7BH3/YnIhT44j024dkPH4m5/kDdzRqrBR89anFsL/VbL+BwdoAyWkUsaocM
rahdL2LCvRYy8Y/k4FoAHf2/9bN+N4+m3UlqCX0dVAufOglGqxHZOQ7inIvk/7N3Js1tK9m2/i9v
jgr0zeBN2IuiKIpqKGuCsGULSAAJJPrm178PrnoRx5KuFfeO76gqzvExSCKB3Ln3Wt+6blJEwiYq
V1+0hDlgGGj19qau1BYziYYuvBmXRmd/cW8/vr90yKjggAxGUt4HGYeVqQbBWWgD8UrfWIpvaWUv
A7oNyxlB/vfb8dndAHOFbATAAgvpXT+oDJCgZp3vnPqOo2RH+QAaaEepTl5u6a5qX1z+fsFPGma6
T7/MIL6VJfBBpjGlASPmsLBPmt3Gy7RmgYYxfErIe0uokNfJvGmLpDwNxXDx5HzWrAjfFHb4MNPg
hwKxTusP7SJrEfnJAIOY7yGrxPOaMzlq8TZjkdK/wIE5n7wVaEEjq4EDgSbpPfrYqFuJlrG3T3Ai
D3lq3yLbg7Ymb9JJf07b7BhJ8awc/SZSJHt0QeJw7K332IN+mE1LfhRDuNEWV5zm1qU7baWsMCxH
Sx11bC7sFxXgnMV1JAoObo13H5mS2VCJ7ttbExPyGrnpURnOQ9rZF1n7D7JtCT2ey9ugbvQFygCw
WgE/pgbGtNWy1ygsoBbnJEulusfnKJ6gMK81w76LidO1reK5Hgjbyxrz0SqaHeIAD99s8EPDTzB3
cyhN9Ig1rocrN4HG/Pdl8JlWiVc54x5SuWg6zXvAP9taVZ+SUMIg9aTb/Z1vtfSGgIThHHIX5hg2
Gz/jLdbejKHK1m1Puqnu0L7Nb6IRnEBvgHl3ne6LFthng2gfCRUoJOAY89zhzw81Tqi0PCGdkwHw
benOLJjRc7dJBEza8FZq9DcJ4WIibJ9Kq/3iJ/nksfchc5D1zieAEPDuF3HssJpqaTknMXJdfVBi
YZo1kRZPoeb9D65luRjGAsC50EXeNRXbvCXDMGqxU5KeyEZxwwmHRkju4oazu6+mHvMnf7dX8YVQ
poGpmxEu714yAaF56djw7MzZ0VKS3dr5+tmM5UvrCnzi7U04eiQPlWrZ2MkhKGv+hIqOThci1PUJ
OKCkHRQJPzrZyxiouh0HlBs0ZER39g9+lR1/q6hijRDc9i6vojcLn6Lm4odyzGJdh/olgkhflv0Z
tegVwL8JBP/4nQn8nEVj22CD8XJAT8en9jbVdDkmDLRmg7NY1FdlQMSCO2zsJAOqPK7TzH5pBmKf
7fwWR89XeLq5cfzu50IvyCoAjWRZQGf+XIWc1KYogwR+woQcQWfxs4XbRxuSRPEPpggwxr1o6wMh
upcxKI9Bau8SvdwVX+2FnyxIaiDAN8wJKDPe7w1Z6WhFQ+D0SWbZ0RrLE95eINbDE/SzL77zR7gI
Iz6yJGc8lQOz4T2SrxkshzGS9E8Fh9ZH9o8dYH4iyMfp4tHvWVuxl99okoT1QcsUtoDs0KWwoUd0
T6T2daQBG+Yavay/06vskFW8hG2pDYepNvl/lTVtWq82roYCPICqBkz2rnh124BzcMGTVqiZ3z0U
J7s1bOwKigR6Qog3o+CfEyNzib0AA80QL4u6u6D4zJbBfFlCLeI9RSFgYqe7QAtQ65xBUGC0Fwsz
sNTo3eSJ/0DoaLkXBSuNHCFB5KO9M6QUc9KjQqgo/z2p/i/n75/sVpSFFLK8xJCA/K4e/zE0cPs6
70bN8U6cNdWi9sNN2MhnrUEE0jTTz3yy76P6Yf4Vv3itf/Koc2HK5xnPGXyYIXiV5yGc0Lhw5qHv
8JY8L8MqNENaIDPpQKY+W16+LJR960cCtoR2NPrA/+KV89nSnWczOpReH2jsu0cIFGpitHbsn3js
XwKFPbcurzuCtgxf+2LT+Dh2/E1UQ8LIsAta6LtXaYGAOMthlp5CkgkJ/ebmynKLLZIe+fCYCHCW
SVZ/MV/7vRO9f0eAOIKYRBDerPr98x0xah4mdLrRJz/MbpUMHvJO7XSjf8xM9Cth8KuNulPekRCW
WrSUG/tQkcNLW3nVjnSNq6h8RgC2+fvd//RXZxQP3QYh7geRCdVsIuwm9E6RQSjL0OcvuhJvppe/
xFHxxQp3PinUiS+gTkbpweHv/RbGxE81rZ/6p0nrL0RLl8uswwiqAyBfNQjt15bbnRlCsvx7pkZF
WQfXNLn7lenLQ+KjMGRpZot2xEH/+7b9for9DFs6UW6bts9PgW7jnqwhv1eFeilTy8aiapNy0/bJ
kxXP/qm43YdCvBVT9FrhP11ZQAfJyyQBg0hcBR6et4ntVees7MuVckLs/GS5djrV2nwFKFfHKEfY
L3kNIBk9zwm188tBKPDrbdtdyrqnFTrGr3+/VbPY4sMmA69aR3KH8vZDDIIm8sTohzE4JXb1q+zj
43zIjcGtJK77oxLVT7ZbvLyMlHh9bROZ4hmFcb5O5/OOGTfPWoQAx63u+rZ/nUzjpfTjpda0m8Ky
zzFjUQiH+SGZklc4Zm9///Cfvd1sYksh4VmOzwP+5+J3pUE03dQHJxIaj6PLhKkley+Y9HOpqiez
xgIYaXRsnWL39wt/pG/Pui0U7TQu9ACG4rsaTdDN7GqVBqcwT16ZauCV9yHj4/dcpDD6F4WBk9MZ
NCK1s/zeGpp9P81VjsO4LnqFNW3ddWX8xkBiH4Xpi00VjPyUdTU6+O49lb8UXc9mxuzNDlhEeVBF
y1kaF01EHsk5FSWpwmqDuYyKmNQuaxrA08suX+Vmdw5czK9R1ey5Sxdi6Fhy1ldb9Ueg1PwbACM1
maUaeFXevVtl55aeHYXBqUGFuqz7floMDAU41M8BGQTUTUQAtDV0loS70jrGIVP+xiIEy06He19F
t7Yy7kctedF0o1x2Rn/++12yP3s12D6qIWduJIFG/nN9KKQeLblA4ckgCU9XDLF0tNELf2oXWhuR
LekeS4ZRQkIN6KNT0I5Ht2W8krT4zDlnM532HoxYvXSE6ixiq7ySZXhstVQAGWT8kY8/xwyXbpTm
d4bZwTF2xTavcZA2YlhM/fdZup1m3anuYh2ZZ3dv5OY3OQumk/RXIO2ZNXO0Y5fXj7EIsvQL+c8n
ohxuEboLj/2INsIH5ldZ28k0msHJs9n+xRRtRKU2Rg8RXlk/hqn7rk/2o64qsQr85G0+6bOZkyRe
PgNC/GKDND/bFqDkBobFHuk77+tIrwnMPu2dgDoy/F6ok9a3+9TW9q4l75n8iITmvas9Si8+dxzn
DZSsJQb2MdUWkMvOted9H6f8WlrWPJnPloA99iOTz7DZWr22HQG75WOyBMryxeP+2XkQDYvDk+7T
rtS9dwupxdzZOkXgnxKzeyxK61s7ab8sN77LpH1ldVSRchR7n8llT4jr31fxJ50ZCjgQYOgW/Pl5
+3MRFz6Zcl2l+Se9lC8Tdhk3ZWxPtnmF1V/Kr5bMZ8+Mq6ODhtJtWlzzz8s5iUsHwIqDE2nLqxAQ
diX0s1dpz0TK10uCrG88UgSdhFTWgfiwJGiSxd+/8GeF1D8/wbsfe1KRIZiSBqexmxjZFz/reUbt
y5OZoPBsg3A9Zt0X3aiP1+QNEVizQBUs5ocjjqEY0IdOEZ7m8JfST4+Oym81Hu081j1gxuW2cEz3
iy/6ybIydLrbBo1QKmQ+wZ+/daxruDn6OMT7w/FAlHJvSCbDFqQ8v3ZAVekPxoDA29Kzt9Zrv3g9
fqRnu1w++N0oR5pF7+/Py2c1mXSmxZdmWnmYe0lFnN05OEP1qrmUZoYluue9BKrwGBYOGWb69GUQ
Mpf4s3ylv8qZ0nEsY261vFvcVmu7xhj34UkJVHGSwVBDcvxQYpDVe2zif19ZH+sFfmqHfiP9B4vT
5burtWTM/btYbgbjMEHRySADoIbXtkmQ/qKnoBZpRV7NRArh/+DKkPlNi3kG/oZ3d7rwk0i1Hseh
KhVPI83rBUrltdnjxXeAbAw035iN3s4A9b9f+JMtgL3Z1WfrIS0l/vfPm0yp0RmR3QSntM5uyjCc
mS4bc36VWWLbaJOzIFkUkTvWFjF6zAQa+eS3tloMnk4D1UwfvvhA81f95y1nI0J3CqmUEQ6L/n29
XuhhppV9h8FVqpOZMqDHd+3o7SGl7FWVS3ab2JUD4pyiNb5ab++fcy4eYJ7FaWfgMEH9/+evMVR1
OyZDpCPSCK+TAm5vPFzoJmycNEUsM+anr89on16Txc0pBRz5B2Woh0W1TnyuWXTBDs0VqDzM49i2
n4aKvKIRG1PR51/0qT/cd+oeHSkq596A6oxGxJ/ftOC7K0xz06mFIrgeYwRcqrAAGLQu+rm4BEWi
LHJcu4nRlLWymmgzhDUph5mljnkrOSTSyPj7vX9/1pg/E40dphqzFvRDQ0tEHLs63RpPgd+dS+wC
y7iYfmga9Jy/X8h+/6TPV+IwyHiJ2sdB4/rnt5/cBueLDmQk0ABnKvLA5qESF9oaDmgFsyRAe9Ru
dKBaC9UzbHC9pRtbz8mIr9gkqpP27s2YTWt/eqHEPYRRtMsQP7VdftEQsNWkQ1dYSYnLvMxVfSiz
l8jtz2igz00RPiQB70tdyjecrmd9PhYwjtfBQMTJUqvjcIHCwiSUK4Cw579ZxSEx0nOd2I9TisKB
1J2wgtWTJCtysWN2hOorBPRXP9C75YFJF6S6GY8nZckb0Ti/pK1tddiYm752gQTiNcqqKdrmPgfq
v9+cT5cmi8AFRWsHmPnfvYZtmkDEyYLqRR9Fe82wt1iv9oH/NgllbPHbn5LUIQtyXAxTCYEIfBWx
z9NVPagXJHlfjdms9xXWvFgCRP9sCGyCH95Iaeo3XRj242lK2n1fqpNd8o6sRbhJo2RrJNaumNzd
3M0hgQ5pWw9RBOkl+HlrOGZR+Rqgdxqi+i0W4rXRCLbto+wwifJM8D131N8YYFUmHJ5+a91aLgBS
dqIMEg5s5Pnk75vDHg7wJobZNNnJI5r52zrK1nYrwHLW6fbvN+Czx5BXEZFEKGg+tuHJY6/tqRzH
00y05RBz6csegSWavr9f55M1RoExm7Fpv6E0f3efR0Cfodm1oLaEri+AI93ZMjkXhERpyn1xiWBt
O/FqWV+d+34LO/7cYlD+8/U8KnZ93v7+fPrrsalJVtanU1HEzyhPD2R2Gl53W2TyJXNI/oQmWamK
dJAxW0GU3FlKMzDUMlltRbQNDVfwYtQazGnmITXwDSfjZgZJ//33+T3b+vA5ET5gjppV+O9nX3na
mb1hAM6MtHqH9XVDe+sqKUyapreO1g5LNKFLGXuXutDNpeCpXBRp/PT3T/HJXWLtY5SYS6OPyTO2
VfkOhObhVJeTjlQ6O4xxc04y40eTgdbpaIrnM6QHY+ZXL4JPFiKXpoViItZHCzDvnP/oTofmBAI6
6oaTm9EQj8o+XMbsDpPlrLQAtV3mYVVxyTAO9xa5BvhrrWOJfnDSrUvQjxCAwi9uybwk390RDOi0
Em13LhLfV4h42CBhtPVwGgbAUOn4LMjj/LIkcz7WQL+9j1iZkJXQR3r3xZU+6DKIxuE07xVuN266
cCSrEzI3E56DsNVTGxZXfjKtYVqoRUNcV1ob7exAJlMUxDQT201Xhdivm3wjYBPqXUxOdTQs4q6/
pJxySLOXcmG2467qg0Un4GshCIRRk8JZL9tL2EWgPjNnOVrxWaTyuSoRMFZWe6dwg2iF/jT19mPN
lTWQokkVbWlTXHnOg0gHnVYUwoDBsUKE7Gyurp4dzbLB94wp2M+KE5ly+yoGCxq7J7OLt5or8Dq1
z3qIBMWPV11M8alT8peWugp1e6koNivLOZtV/1IE2bbzUNjGqKmXBX8/QXfajhn2fU8O+BCaG+7g
2XDUjszpRVPbCAWkt/F78b1ElV+1Kqd5692aleGcrFa9WE639NADJA0nO0fSRQPDoyXTiWMR6Fqv
M3euOSOQobfhSrLDZSEsfVlM7U+hlfO7sSN+tJmYjHd6tjZGoa96a6JJ6gMx66IBduxoLsahTm+G
NhxpAjrToYm1aNENU0R0NGoVBjRIyf3k1kBBGCI81HQHzqz/3M73TRr2rzHxlrVbA1Gt3NcRfjyy
OWEvNH78SIh0lzkpo9GpkhWMIht+lZaavKQSRXCDr5cD2NQQMKLm2zd9gwlF6nGz9j3EHK4/I6R6
r+fE3ibZg+FJ6zq0eti5U6dlPwyZ9itZwiB2Qj/dCJsmVppG6sBEI6OJCV7h1E/edeQL3hGDXq1M
eh5euYDntE86SNA+sUFLcCMF67Jo6KGdPDcVu6QxSbgPGNe5g3dFx2HcWDXa8CGrfzpNH+0SR0Oy
PymPGD5ZnVL+2dEqNGdr9njbcO0M914cRLsxb9Kdcgj5i7oScGmQd8Ux9rWftbJ+ekn52jYaeFtv
qH5Ab6EfaxhcvHeJEhfm2hwGsqAHX+2sAtHRwqefEkeWXGdmB6Q5tgDI2NVG9n6/6c3w4MFZn0hy
WYioByqpDR7cY/lDeaDo2VSB7vjfzBmclk9VuBNST2gN9qCsGQHtpl6/VXRNr6kskNH2hbN0G/Wd
QlUuOjt/m0aah5xtju0AqdapbLnKPV9eURnsPW1bdmm7l7Xt305F/5D3jr7mONWeoriILm6fXbdV
T84iU889YYmUmYMr9maHU6bwzJBeGdp66vnsPshMcpdEVa+xwKo17jSIdAVUvcTpun0ZFsO6Urla
xmbhbeOijxZBDHI1mUxE7EaH7r0LNvkg8kMdN4jEbLK2W63qdxXq2maW2TYjolwYjktycdp1Motx
NVS5/SzPDYI7kTdqpbuXfNbvklob7KAMfeuQ9qoiMdYNnYGNl8Ry3+tjxYmfIfR6BNWwSnv9nMTq
qVPNIx6bxYhvyx9fjAY6WwBy2TlgB/hlQ4+IdTqtuig2xAH9TMpYLRxD7pPhJYnsdTN4IJOi1QAu
Ak0DUF2k8pY095pr/VQxk5hUa7fdhA1dOYbYZmb47OUIjTzVLYhPNpn4+sW6E+j/tKSHHRS91lGI
zQDkoAEUK/8tq6MjBWSOp7ZAw552wZPOJhooEPn0T5Ai87gmNPKNcKo2tqtKVro4NG74g+J+Rezb
XZygjK/DYhd02kvnTRbmU39Bv6hf5JVrr0KCHbCyhLccBh58Vzz1ZUjEQDHejnFo7tKK7pERc3F6
CCunlNuyQIedO8uE+I3V5JbPLWxhIcMlYBy18FRwV+X1ng4figptvBDoc0kCEuljE6EvA/eVW2Vv
uYueiNDrY1d4D2JomJ0NcmUH4Qk95kopqAh1uSmNJzjQT11IGTsQ/9AX5KKj2Wt5xhj2wq01dmWT
RdiTOns5FuZ9VeQolsD1HrTGFevOsnjcyl9Do16bNCOXw863pd0i0+jFmx52h8YocFtk7m4sZsaf
Oc/MStwPYR/CLNO0iGKOg8QsWMvL6a62ymHLobdFvY9lSNrPZWM9uAkBjuUh8rqZqqb23hRzoMiO
DZiYtWx8/uKWBWH29zz2DxyAv+tR9mYMHMNiAzKJXZbVqgpCe+3xpl0MQfpt9MZipzF/XBhus1dl
9FoIY8B0zgechRppOVyRD/cwNLyZY3Uqu+jMG3JTFMa1i5slFMa1RfWJeHzvZxZmghQlgDLqiwrT
YVnWxvVQJtlWS9D9CVxKC82AZVIn3TZW/XU5NhcjCsBrEjY2djir+HeTf1uM+Q+TAOtFgmqIqJQT
xd+uB3JCxANUeG/hgc1Fg5YcE44m6YANgPBBYmPEinbMRkpkarXBu2pq/HvTxJaXqGAnvBbCbIST
or4aWJipjC6N6r5linhjQ7D3B4rB12gDufY0LFTuTap3D/O4yw+N5dQbb0jn0Z4iYaPfl1tKLYo+
4WzA1FT6r5VpwlzyooWjYyigk4U0gDZJQDg7zF7Phy0dPKRWlp0ynX57HBbbzp6gGrpDe9VWBaGv
dWJu0BtXG83HBoKKx4BGnr7lJf5tvVHb0XXvUzOFkqhX1p0TDtm/57IFHK4FGMgng1hPskhi76oX
vLQly/NaigzbVTfbw6z02Plg400z46PXezAsrxNN+d+jkzF7UWxZACHRmYCVOVSyvXhddipZ6os6
z9S66vgafiJP5LuTY5IcnZy1w/Tsknv8eUbIM55ehY4Pj5pOlF6c6tb/nSlIQsbZTUwGfjzVepK/
RRZHU6dtSbD1/Fs51u7WlYyKSax/UNNgrlG2dQR7q2CNmC3ZunkBk7Uuwr2dQYSdl4Qs6fUuiLC3
v6U98it60TT3kX5NRnNWqFvmj1iH86pmawS4xjwyEcchCG4ao721+qhZscvSNkMGcPX7t2vZ5/b4
A4qbkGGWyclZmaW5GsLgNqriYJXZyGGyuLmdf5igk8bRnbS1ipNXKoB4mWftOStGd9O48jAGVr7u
sp5EkQKem/TEi6E1l3TipeVO+bYu235VtpgspqrXl1UYEULT+w9J2F0EeQ7LaJZcpEN6ZCFdcu7X
EEEiAtG5ICwtW8QeXygK+X25WSFRQgvXSQ8QhC5eBPsSg8p+7u40Gm0qDIQnIVOw53p/Q2P0HsfQ
g+I0gn3jZh7VkyNPWiiPVFaAQU/mGTgvx3TpKp4Yrb1r4gSWrl2e66yFhVteAo5UPHdzCd7vhVMd
zNlSyNO5K91XHcJtN1Bmo0baecJ+muTgLHpPvCWu3Agll5lx26kEPcLcR2gGxA2FrHgZzihd8Hh6
G/D+r2+TXHvRS+qLoilXtKb7pRUCWAqNYN9UwZ2u0YXtOPu3AGvWeIsSzr5leFN19krpGaUzD5gx
ui+NUzB0mTH4iuNXNESvkdWe+4571lC5oVRGGGc6SzXWsF6T3cRbFQKpr1P55q+N494OisFqYULT
CfAeWZa5FT5IpaG+7Tmr9Fn70wrzDVNzQAHjJdAwd5JJojY8ERHVa32vAShe6JV/EwzNIa6KtZ76
v8qRGaEQYstLg6llv5/BPozPheSxCmxq3f5KU94PrytezHkBM41/KWlw4fQNSWmRV1k9jtvSCXZJ
5d21TQ82CraYRSCT1KxXn31l7U2R+5x7HqEfVXGANcUxCQEhCuF+UXGAokLGeRnRq+5DqD1F115M
DaBLOSJrTuXBKbJXsmCmTaj8B1uFsPEN3pR+2F7mLaYuTD5XIV98k4gQl5eMWWBlFVpdriRbWj/4
5d4r4PBQ2bzMYyC6NdyymreaYYGHLRR+Q02pfWmkB31kIc/r1u/ri2fJEZiM361t8KFmXGG9sxAC
MylgA/AAvWvNUN97HJx2WTXCyUUyh2OpXvh0a55AD5f8YuJOOsG9VNN/JkC2Bf7bN7D49s0q67Mz
+N5rMfg3pU/6cQ8qu6zMOxixl1Zwqshm1p815uGm669THETM9LiSUYLRMry3Ump7qaJd3Ma4k5GZ
w02+dsbmW2wX6zTm9SJ7g5++zL/hCXXwi7NHa0tGsj9JdxSce7L90NdHrIRiIZB4LQHfvs49WUtJ
c9W0Q7UJkTktzLp6HUrCX1rKwIWVh7+syTjSdx3wzyYXSxn7BCeCh2FrtPy3OBmvFQecMCm3emEk
y2qq7uq5whND+qahtJpy+6zLcOVX+n3BucZV/l4bg4ONQ20pJrqH2gGQ9wFfqlobdPJQBj6xn228
ID/5Gr+Krcn7jiiChWfGr1oTvxYpdYhAHbusAb5rJUV75L/pOeVzVLh76ef7JglxNpPNiTR96Wk1
YxsizWVAXMkUgIUPHswxup3sjYjRi7YVB0SNcTvReQlMN/8XqwVkXHYSnlzpZfhWVf7etaudK/WM
QWP6iD0fuFyFFiW1an8361qdWQupbBIHyoYsjTI/qsb72YxHw/Y2ZVREi97s3nJKiwniftkCDAMr
v8jxacwt1TTODw2VhWEEB2MgSWjoTHQRMOkCCoC+iiVKdwPnvbacePNoeETXPqSSKQD0PVVLy+q2
Yf02SPOSmgSUAMOKF1UvN2kW7GOJGmNU2gtfYD9OTDlw/cEE2hqZR9o2uRVW0/4MRbvrJbC5+WhU
sfE3VNpxoxN/bbuHRunY5wm0CYPxqDp50OZSJjHq175Jt2OenrXJesxaypmouWD6wx/bTosKxkBY
kvLjZT/YERmmxOJZBEjxUyN9IWdoE+b+r0ELEOnjHgctc1PZxilwwBxzqiTM98p2+30F/cDUqye/
Cx7m5JzKqPcVp7Qw9IZFbtO6GB2qmyx59c3xexvnFw7W+6xqH/LCvk8FdwqNwIvhU3kNsNLq/rr2
qE54k6D5esj69BVp66nQ2xVGlx9BzbG1DuXJ0jFGe9LdaNQzddTduN1wiQpSFYlgqAr6SZmWSLQs
2qPlRo8dFmNVWjcqPDjC3oVZsFY9XQBbi17d0FtoElq4z1TTaq3d77dkPLI5zSG2iWQ7tswQcmL4
HEMTZCL5LW2oGYtC3VlV/KqkkISw8MdQVIDWG5M3p6KN1MTXQ/XWm+neNsp90nb9qiWZhGXePkVl
d1HC9VdUOfdwLB4SV0GIa6plZ/sEhFWQAo2gXnU48R0zO+VVDMFTVN8tAgZUbdyV3d5uymo92s5p
HKtbxQC+t7BWFNW+aULJYc1fqaFZJtALo9B98PyYLhgz21ATmylFem0WL5HybgZTp+TvHoUz/Uw5
NjL94WypXN5zAyySelpzvDqaTXxl2M2lxX+VJsV3cuNuytj71pYZuzULwjJWk+4t6cauuT6YiQxd
FFovSPR07ORksduydqfaWHfKvGCeOtsNfbi2eHDI5rGoHhM5LOgdvgywxZYG21CYOw9eReDAwEes
hvBhchmnDH11b+fil8tEcBr8DdNIohqznTv6tMPyE+6HoxYcozHjz9rBTuXVVWBJ7tWuFC0s4BLN
QjOnha1cr/k2mvb9XGGRmHTrEuuQj94TDagN+fM/gHqSzOchOubU4ADyo8J4cPtZApyc0mBY9WVO
06LdOL6YkRY5zUA5XEgMeYgHn1dK/R3u6IPKE8qG7Fma8a5V6Ulk3VUKlZuvqABupypBmp6DsO7X
tu086kb0aKHJXgyp2mS/j4hz4AkpGLiNVpQeeOQsuc9U9tLr/T35AxyAvKWTXfvKRBUm3pwR2WoV
bALqqiBN1x1rT+8cY4k6bOm0zm3FO2oTxuWPWmUghDUfjzjKMqHNE4aGjTuYI1Wri6msb/xly7iD
6mH77TkXLpgBxUGyu6J3dkS7hxK0XGGzRYBuYelPgqd6MPawV6/Qu9/q1Mijd2sLgciVTTAbwJ/3
NxzdqDWV3KfEG4zNMULMMDU7bJNgIfpL3bTfQmaUIRFXAdaIYm6NdvrOEcFPm9qU+IrXpMOxjwix
AbK+mKbqwQb4OZMOLIFAIiJhs15acbhsPWsLkGXDi+TSlMbGht429sbSHkgRY9l1uncHxYV4a1QN
XcHYNLsLyTtqguYbytVH3wVz5WCfKJDB4OJoCWo0fvpWSEiB8RowI1Jlux+d+qUKna2knlzNPnsz
NQ9ZGyz71twMlCutile5ptmrqud8q2C/Nq1pEmLCaYZv3o4/eJdJ+BbuQgJwLB04JuTKjBXNGbcH
r0Bgspft41o8k+j3Bp+AWwVbqZr0K47am84Z91PhI+TzEJQqtmjXTWhzmIegERT+/r60RACzqdzj
n7ylzjzZQh2aDJNzoy55QtvSjm8S0sOWnEQJSBPLPByurBTpljd9n0JOgO5g7ixruOvsZhNE0z5O
jY2mnhmJJmulHiMPbhZa+QZ2IjkLeQbXvjkWwyliiZciOSrpPZhhv4VGda016gyc5ZXohrqUxrIt
gx0P+rnTow17GCtpJ4GuGDLcBTdRYt+GVXqdMNZkpx7OcTP90uhGkP9VsEzyNXCCa0eLz00E77PO
X4ypEesm077QgHw6ZYHQhA6G4Txz/j/nPkERggsSAdN50KUV0X6UbV9c4pPRkuugYjM8JoCoAN5N
WGw3yLSpYb7d2d3ZkmAOxKi283H69/Tsf+3fX9q/XTh8KMb+a/v38Xv0vSb56k8H+H/+s//vANf/
hXuBbBpswAZebtSI/0EBmv6/mA3SwMZFwozsTwe4p89zZeyC5Kf5Af8RHccm/r//xzL/xTCNJWWQ
IQ3Y07L/OyhA5pDvxoEWeQOEEiIiQU3CgW5eyP8YUHpdNyLJipl9eAgReBDsa6eiepBa7l5ZOWOj
cezUpnfwW44VJJ7cqn5qqU0eU/QqO2Y8A1GrhF/4tBDGYR1YCLe7QeiAvAG1OOSm02oz61VBm3fJ
OQHKrokvdOBIaGsNczhNtjQXSB7Q8eVVnTbt8lp4vPFStQfiJsiMnJ6YjllX2fhDHwEyN7rCB+4Y
13UwPFF29MjZKrmKJVu5Q5TSjVn31S6J8cjK1J7zM+cWp0nUXFrQeRK47hg71QrehU2+IOLW5UiO
PPEhFfW5MJ4s4k/QzTCD0otxWAS6pl0bWeYfw5gTgE8v7jotxkPkb03ZJGtTWpIZVSTWbXAvTDde
ZowFFgixm2UmxJ3rEf5GqPuWFL3wysiTjbQheNmV89OvunaRJl7NQM0ctEWEfwsIWS8ei8l7Uz6b
uJURKxUX2jpUwx1w7Gmjx5RPzBO6tTaOB3AYGtEojIaSMUZ3YXKOtooOp0CtaatmIHPWCNpgEbjE
Uo6tVTHHoXNsmDAT6Vczo62XvKmqXew5HL6ycFhHI18oN0WyrqwGmExE98sUcXDI3YSDaXTOS/tb
7VOfGC6pJo4pNk2OmDzSulsr8hPOhsPAvEK/UgVea6ubbuT/Y+9MmqNmojX9X3qvGxpSU0R3L2r2
WGWwoWCjwIBTU2qef30/Wd+90R82bcfdNwsiIMClkpSZ57znHazA2VBtoqgocLyJQBQ3TZQihDab
fl3iMLdffGPZOKNp7WDkBJthbIdzbkXyc+yM8TabkChy4H+v9N3OFs8ldCvlqu0x2kcTlPwqTJe7
QqjbRBENnBkuGTWCAChD+moruikDouUtrjxePRsk8JbuumzWYWXSf5jRtghGzuFA5Yji0NulVfpI
LYvTTNNtrKo+jkX4CS+Cr+6S3zBPEPsKvH8r0rS5Lc0JIVQS/awJBU/IqWHSWK7GAngXVHDYWb2z
VfMOlylxyJYW6MpqsPYmMGU3ed43ORt0GUyB1FyFmAf6XwLWPnNhTZ7MZ7kJ/JYCn9AdHdhd1zlB
KbiCL1ZBJbWEG1c17snH8v1hXAL8xEu+P5aeGwgd2LgP3tYxo3snCeSGuOmXy/8XYEDSJVq10+7t
Skb1bQWXZd/ZgbzVWWLKwLqJIn9VTSg3Cndctq2eOlBg41cLuS7qWS0B1dpaxK61WzyHKcGkris1
W/uBedgW3VS39pY2WrXVrH2skpdg5Dws7PSlo9a/iqq22jnmBMub26HTJCNK1VU7y2QVGuF+an2K
Fppds3mpfH5O3zk/4rJodszBzA1+Mc89+OPeT1MuvD1AwlHb0RBgR6ovARTML2M3hOvCMu9LFzs5
MaR37WRLzGCYA/VUoisZkuhoStiAWUWq0oS8lom/S9np1y+2V3425/BFRvl8DMjAWpnQ8q9isrc2
dtn8RhtxL3tzuesmaW0KtQA+G+68S/MOWMrFjqdwUWbWtTPuwsl9MDPe05hQnyuf70O6TZddW9LY
D65D7qci6s2SH+nP35AzocQKzhDYHgi931ASIaehXxJ1dEwT+cvi+a3MPt3Pnf8YdwExnI32zw6b
j6xpfOfVySL053rYS/ALBdFreqY9m8lQYVV6zAbxcxwC2K4VlWWkvCv+tlwTz0oAZP6CRyK+RGok
H3RIz7PhgNO3nlpjtnMXJMTr2lrHb1xZtrgL8ngPzPqlgZhQus13jodnnL0zmJ7Ro92SD46J4U92
aRCubjlbRm0x31PdKp3FFvMlLIDSVdIk34f6W5dicx8Y5kZi7eTBXduOuY0BQXB0pbftCx+wue2/
jvkYbzp3+dHbabehkXlMjBLzsbDbC/+mRhzlQH9iuJI+R1Z79i12EyydnFXrx8/DhKa2VBVp13AW
duWAEVZl1PgGjsnKyYLHsczIoCw6BVWOwnlw6LNGfT+grmMqCEbzr/rk9A/P599u1W/MCPRToWjA
9wP9JiLOV1Vj72TDEk+FcZTZiGtd9sTk974K4/0MHW8dZzW5fc1T7zc75qeo0N3sOpnU11BV14Xd
3+Vz/Ov9KxJv6lh9RfDY0PAgxuAp/lmBCMK7wZpGrshFAz4IDMNNioYuLG7Q5MmVymOCFkHLlwIq
qzUCGeWLddc7xikPBuLtY/NBU/zKtHmZjIC3uj2PTv87tKNt4GEO1nHWrDwJOjj46radnGRdFS4n
hC++2BY2YL0LE4epi0mwWn0jlp3ssI6k1S78SCJlJPoMJGudtPapNzhBLL9s2TyzZ6FC8lXrfWzg
d+m5Sf5BRIlm8f3B1YKtZjJackGtuEWvH9YYRgg/GdsdiZ6q2GvT5yJA0kqyBIQVPOPefxL2X1as
gL6MAAjSFhCCrhX/VQuOlY6oJKcM5T/kYdwEmriksMk8PAtrigxOia3Mlyc1kUMRDNgTjtVZhdW5
HppzrgCOBzmA9NsIZiq3aTeCcLMTXMNpVUuGUpDWp12SEUY3RR+xfTGN+cvNYqPDTwDHFX39f149
SZAoVptZnhDBPGQyd46MlCD/EKp0VWeq+lH2JLNqL8ekKG6XNH5ONam1ZvI2hsTWSQsT9sjx/NOM
rdumrWBLMYCa16lZccwr+BS5kIdIRVDQ2EJXjLOCPdYuwSakgFs1C0VDXmFrmVkseI07LMQQECjM
G2vGSb7L/frO6bPnJYuK1aVQrgJu1VBhDLk4BD8YJvcw6Id0VXsBN22mWLNG7PuCib+Loja6ziY+
eXTJ5Aha49Hr4mqtzRANi680i/vE8vaCEmjq+IiZemNFDEq3EZZqN2gZcawMKjbalOcljZt+xqEv
nP1HUXCNU0BoU5ct2d2Qgz0w/3dW5BZM961fUbHNPEYv5t8py51WKJbStScycttS54GI5XajfMGS
sdt5Hw382yTjN7tjfCOxNVi7Q4ip5Ijk0zCr7G4Rvb3Nl9Lc9DhsYtgoGYmaJuQlN6D5cO8n5SxA
HuU5jNlerYx1Zy7cipnKfZOkjF+AgxmSc6slhYW0uHWTy+Uxaicxt2zbjW9493Bcwp3dwQRMWWVf
srYF2uoQLXq5QXYrhqwbis1Hq+BEDyTzv8ZzcxhVrXMIo/4JPJQ8FUwkFW/Pyi8orJxY5ti5cRsT
3CK2nYfuIEqdNZEE5yVMqh0en3e1hRjbne86hyZEWExGeu6mlAWbi+JZhk7tbioPM1ZprFNHhtsh
rOVHm71+5V/tH56N/goreryVeO//XBKy81F/t5V7JHCZG9PIL9GI/00eI8XCi3AVV3hkNnlNxEdo
YVJc+OvETu/m2Ho00npaL233gT7iLSEY3Zve5mmSNXTx2pWbNgDSZNeFR6v2PpthvklbD7t0LEnb
soRfhI+tkdq3VpVQPw8w0IO4NeglxQfM7TeMeH0dGGlr5wTafPPVbuGF1INqVsHRT0jyBD65ayqs
mWwvWs9C3YuRl+797fUv+9NFg3ah4uNH8woSYkqXJ+1Qe8c2y18E7J21PwMHyzqEddI/JOQgZg5p
HO9/aviXdwB7CiI2tejPhan+5zsQh3HktbkNVbTy9jkLy8V51PHNT9mCw2cfMenr+zs3bg/wD24G
J/psNvV5SMuNiJaSlGXe+0gxiFflDOlFuuuxbm9Sc9jkSUcJ63Vf+nq4K/L0bI+ojl3cqGGWn/I0
/wbDG3JbgruPxwCG0NIXQoeY7cHP32DR9FUoavrajp+UXUCDNabfdSxIe4kHe1fS7qyZHnuMDl2y
1/1DtajPVgmfve67EMumgiO8w2JxcXE3Fm17HXv1tUeGEoRPzpdpaV6o1u8IpIrIytOu0XjAQloj
atWenlDVa1NL62fmU5T1C/tlFmKW0+CGLNJOrswMLoHPjAGy6b5U8tmpjWKN59s2AHAk4rI755nL
xjalL3MVP+sK0K69x9529yacMtxP/K3lMBWrMZ9q2uJrSKmPxhret6jZqIKoPVOsVAz/xeP7T/0i
MXu18qHcC6pN7ZyBTfyfTz0syTudzdKn+Gadd2KpVjJ+8MSIBFGyrbXLsgvm+NFYpj32nmx7k6L9
TMUPOXwfLZ8zXl1ZlbhHmluuBoXOPUxLk2l6/aXFo1bMhbVqrMnfMSh6yXJX7cBSNrMZnAOzPTvZ
iacVgek/GBlIcuT/cuPgsaJ/W7l2vCvrYqdcmusoot3qsJgpe+dzVXXbsc5ufOmbK5pTLDxL+7vX
Fs8WW7pjTbAMx+bKoynIzBxSQzGwyVf2zWg2t0gxjrT75sZAirrqGs5PWH3ZNqxQg4X9SFcfGldA
BMH2/Xv9t52EHdYi6Qc9GjvKn7faJn9PZmbqHxvY6pg7i0cfGw7mCPNDLodrKzI/YPD/bSPxA0Se
pOoIPLRelfCO8vupA3k+jgoQwsmLO8chvbQuoRsgdqRkCTcBHNPd+9/zkk/3+p3CJhJQHjGD1hH/
+UWZVnpe5wu+6BRc6Yn3BB/tolYOe/veMuXdMMO8l8lTvygGnPk18Q9Hq5LPJshDpzSCRci1VVE0
1w6sAtX8apS6FWxIoanOY0+zxLK21yByX80gf27yJaUPhDGZ2eOtk8vf0md/KEs4BEsMSYPsbd5a
yW+ZnOqNIaZ1APtDzPmTzIbHPs93xKzjMNt+pGz5y1NnO+U2kKOCBOf1+ZG6GM52rUHYtov/ZQqH
D64Hs7HJtU5y1OVPEnzgOGT/7TNpkHCT5NTiKbx68LOQyZxWVnR06ihcxcyvV6OVvQw5nhQYlgwM
ZJZp55VPtpEclWP8NlEBwwLDDwEwUeQSwmQMZ5joOGiW5yxIGdlNybgdM8pQKNftpk0ZQi42/upI
Jn+ASLxA0Onx0R5O779Nf2tEEcb4DnuTiX7p9YSEYjQJs5beJhrTZ+2ELWqO3HZi3c6I1Wmos7Wb
yfUMKdhIGc6OI1u0DBDtLDU0NUy5bUFJ+f5l/WO/9eotx4oMpF4I0P83nqjCiMnQk1ZwRIgBswW3
rpvEYg+V4xxsjPSCTvBHUDxz4+fpC/55UHcH70qEanlYOupUjFBRJuiCcQ50xRrrLTTn+WQWPloo
oEiV119m1uWqKGV7U/e4sy2jj5swJy122fNhrvrq2+TyJGKAR04qqt3StsvDpZepWIJjzANbkv6c
La4Bos6PcLApL538zm0Q9l+qCbhxXJ7gsiN98rnQ57dhZ2dbaeZ0HUK+ZIJyHtvpFzVErD/bvyqD
+EXWvMNx2jCStkZja2JKeNM24eMF7PB13a98DKbQnIWgBiHHoF3e5hhfY1OdPc+R82D0/Gd85ZyV
4UMox23vShTGl7ERVKBs8Flx06bMSwffWk/k0+q4YzgWeRZtOyXvUZXUG8tcPjmS3aRr82enCB5T
pNy7DH9w6uXxUarghaCOb93Ylwd95c7CO1TiT4LXPL+Z0LS2iYunggPjaEVyNLtFJsjRLtyv8HVx
iSet8dIwCBt+tVk8ziNFzxxw2y8Niyo4kyqPdmjuTNiKF5OzNniwK22WFtcC4QElAlK7syhoMnQz
5ZRJuIePh+zAEXsMAYGYfK6GFUUPMwF92YK7BnCMxGaIn6NAvYxYb6wsiO+Me1kBcQjCoKFs06X5
pmCfoHbmz0venztI5+t2wpulHxoc2sHN8olmJBUQeC+NG9SQ20LxjhpDWiPVwA8GhZpaOVMW7tqc
2klfblKxawZ2+nwxl/Pc9Hkp67M9OA9Kwy92kn3mo0gPLbCRkQOBI114n4UpPR0UdPLpq01Pexk4
QNczzPd1wJeEphQ/Y/Wx77FB3OcDzVmZSDJIEeusrEY3lKaqQDm9K1sDOaWMHsPCM7bxyKFt2xTF
rh0uB6FhNngZg/FThOYhLYKnqIY1E7gF0ezmsgkKWrhM5NeRcG+FZd15Vb+BS8F6MrLb0aDrNDzd
H46054PIXmjs6Q+LvgZldO8YAfxwF+IaHMP8QdF9M8uKcQRmMY33ws6OLwT0PwY0dH9NkG3immyV
IKJ5jSM8+RkWvXQ5TmQqWjaTHo31BIG4qVuuq9atdsTKPpJmc64cniVYeXkALIceIHkBKobXa4ij
P5Xk+vIu4an6yTqp2/MFCb3EGsweCtsAfFTx3hDYzotVVGdZG+1KeqzbRLIMsBHZt1l0dCuijYHY
dINMjRVDB+mgIq/MLngkcP3xgilPAW9nbfnL4f0NE28bjv3XGyZjTMoR0+T31x4breNjB5ZM7nE0
l/og3QToIIDS5bZWcyMz5OCzvyyH0eDhkC7BVei7Upst2Yd6t/wHCaeL/hY43KTLQ0SkA3pkZkiK
orLa4dxBSx9LdPwiup5gIK9kAc6aJd69H2h1nkBbsPS8WgWi0nvMeZja9RILe7bOuWyu8LjceZIs
nNj6icN7tbKDU6KTDwJrYSqGkgcFBMga51BX0U64MOaRh9GNIq56aY3++6JmD7JLyEorve8Ejmws
WeOWYzZQFkAxlPVUx4qwcrIsoLJ6iDVkv87nbUJYaqnGeRtClVz5oX8TtKlk0gevG2n6ijNh2eka
CPP4+K5JA9JywmzrGZWJ3EmiHEnjKxcr2M5sPjMMPKMR2jmWd474p0Ff3UdUYaInBtANqqs+SH/k
Znlw+pzGop5Ylz6vLfJuiGoTcURNLJbDxMRkVWDWUNCtrDNPJ1Xl06/KFt8K84uwmxANBnQMVEXZ
2N8g7//VBrfeMk9rnHcRFfSEFo3WjpSFbtWLobnKZpS0i1Fu0HFt5jqFtmqbX23+gEz7YdRwVILw
bzXxX/V0BnlbNlyZFY1iFX2C+LHsGoB+L2Lq2rTyO0W+sb5APPmYwLDSNyvTaBFDG04K734a546b
lJWfL0fViM/UxgVp2qo2rdZ1wh4G0P+C2ymvwsCwI7JwL/bcByflfnXax0vngQgBnDfo7q9nlxhY
1K1qzsZc2evLKdcQiL3HEVMf1ADHUvAdRmz6Vvh5l3DsmjMTl3szYYfOkbhdDMr2l29aOgNBLZWG
zrTR7AWpuqzSMumm68VS+M7YJvxL8TAkjF9qd7C3huSQHlugr3acKJidzNy3pp+TGkRrAx85u5Zm
FP/3wZAQP/lQaIMAGK2vukUXFMq0UXwd0Zq9RDBVIl9WhP3Ez/oMChVTuvd3jTeKbIzVQrgN2Fbw
pr4xrUwsggARIXpHId2TCOI7tscUf7Tgnik64Rw1dzJUQ7Oro2b//kf/BYGyQH1w6MJpyrbegOpu
XLh9hPz0iN4n3UBzc9amDphx6+4cKeNRBeVtP14rnBAOLpl3NBnWlbKY575/IW+reawDIATTQmDk
j4/Jn+2U8iLLntPcO0LUZndrYygAbvKcCPcqh+e+bUtO6vc/Eo3L680aiofr4FVAfBx74useDv8f
mUe2yE9M0KDAwu9uyOHYWPONHoDB50Q4QDjkDaI70ngYMSxUcm0XkYnRzYQjqa3VV/YeSA0ImOjs
lRDy62V75uBY1ykuwVPx2e24n8qDw0xdZ2yaYPnqepQhRWvgRlxBJ5vMu9Fj4N3H6KobtsGNZ8TP
iErk3rPGYY8EnCYeDSVlkvrkBSohq6d2dxgSfvHzbjqlmoQ89jkRq66T7GLlIl9qEBlaJFfdLqL7
2av82ZgHDPpkDhvWib2v/Ghv1RlUS7wAwOiBFV3bEXqPuLbsT/6A/hbBlr/T9VGUX8TitrWV+mdn
rZbhON5yKF3I9VEeRXvDqYN1bEIwzcL+u1PjXNY01oOPz/w6n4aJ0QlVSiB6sc0r615k8sloKkTs
FEk98tWVQOjFIAlYPyktfrA82WOSsmNP14E3PZnF3K9RkX22ITuXEVTPii+2guqREQufHqvFba8G
1T4ov/QOwzhNm9KQ8aaM7Y9CGN5OV3hx8F8VpI8yjrJfbxEOAKHdmRwKTVcQXG3+iBaDPbU8SyO6
JxtwWCF4Qh9rfB05sP3a4YgOYdEM8WdYNeewLK6rJf8RFGBNduNeAd3IbVedi6DcOFPA+Kj/PLMY
pOndFx2y17xfqgNad+is4fBNCNDC2kiuGbuF0Fu4C2TQ51lDRAEdRssAEPqL5CIWpGzk61V+vhML
OllrII+6BmccUAlLw9p6S/bbScrog+X8JkyDmSret3SOPkYTjv+ajydHINhM+MnJh5sOgdJ58Nrm
c2Gb3bZpYxKhpp2ROL+GKn+uFZBjmnHGYL84rVK+1AbQbeOg8t64NhQgZcEJbeKZRLaJN/WDbcB+
uwtg6skObOFKwfj11dZjVAK7rN5NT0PBzMpc5FPPBGtt2vJk4chAJ44Xe7vBoQ06uW489VEw5JRt
H1yIxsb+qB2ZQ8N+8nGOcgQW7fpC/zVxrLyhM5VTZycvMx2s+Ju1bJqrXAC/Mhl/vMypzCmEoFtv
lYERwfuf/xbS4vN9k+LVt2zGP29uBIlFMYGl2QnqWL/uRak2meMSFGb+6qfYvI59tkFfUI4lHtA8
ZCrA43Yml8Me97UTHzEvgHM95F/Kkao+WY55YVlYb44/eIKbVDJf0cVKLQQN24J4adAc9a7L2D3D
RwvGi5XIF2+JsCHCmyTz63k9DpCIqt56aJgmralNfsTRsC8RzBJ7MMBfSR+DCdn1EkRfHKd4eP+e
OH95JkIvcJwY4Sy+sRRVRFBamRnEp5Yz6ZT26sXSyhq8KZZDhzoGcQrd65K5GC4P33VFhY7dptIN
sq2BEBWomzFlRPUqRxN+uIN1gxErua4N3zyjmDa2Us+dYj1ZKCqKtXZuH/tYDZueocx9KpA+Gh6N
j6x49TON/b7/Fd/4urJUcd2DQ2Vrm/43+ewpXQGW71V8aiYKL8vAM5+J1JzAt+cE1rbrEPS5sMoE
U5k8AmKw8PsUWwTstl56nI0WqqReuRIF/Rrbhk+1H30w+39TInGNQUiFAAPAJsX2FdoKVR9mU4UM
gMi0Y5AtX5M6vXVDcE2qMWSGmMuNOFjNvKDv3x3xpjDhk0PmhUBzAme114QMX5Uh0swyO7mD+c0v
UtIAoDKvRFyhR5rrEqLnVO3qpXxkk3i2++lrpNx7UOefc3idx/VT5Vk/MNjsqMKdJ78mMM5HwO1k
5bcqwIgWd80G29Pia0mW4LYZWBrIYmE0DDOmJMmVxkT06si8pjykek7pzKiJI7w4fQXil7j9z7Si
NTOz+jEogTj9qN8BWuDOG4uHwOXV69llm6mg8W58eT0RcPbBTfrLFkqKDPCgp+1tcDj6c+fyjaTq
YX7JEzFuD3E/Ml6HlmfXHEaNw9gBe3CU0sQlHTrixhi+gOsxU6W4N/gnXY6Bdh/W57njVhq9/eAE
oBFZTTPSR96VtLNPizNeJVjbH+KR+TPaL9DPXE37uYameEEXCyV4Nt3i7P0JKVgTQh4MsYI7jI0F
UNCBWUSiuHXqvLxK0NGu8ssmJi/9TXKvG6ul/9AX/y8vLlRSPHnBdYkwej2ecBVTyEVhNmw6lTp4
Y7AzbedZNTzhoB+fZg8yfuwcQ77jBtuUXzleoE3UXRtOghkP8506BYc008xaeT4HkBlN3dbqAFLf
f4T6Cb06e0IPY2eCuZjbXKK5/n32wPZcLBMC3ylJ4NVgbr3VASjWLF+oKE0CENuHVFTOB5/6xpKU
7oqaH4/hAORKE/P+fHHSHkuUrsjk6QLrZP0CnoH4UX/2mHDCQjXM7pBm8owjrIHjKeu3Rmd/MCD8
+2UIxkfasBFj11eXgWwjo5UWxtEi3JU5KkJ8U1xbjCOhO+Oa0nq7IkzQxKOiy5IJt5sh+8DZ3/Pf
HjXg/hAQ8ZMhi/kfSs+/jv/cnqQriso4YqhDEdfQMJdj/hJGvPCzAWDVajC0Iov4IQzi/sYRQ7R1
3O586fEX4kEIrLEfkqZfdn4MeJg7QfRYM0TYpDMSrGyKrnVL3zVs8xCN05VpcLgor6HYKSradtxb
OAsaVD7dL2PCTgra4JruhRjSLkDLUyLZhQJzQkNynTvJfdG0C8lcICoogUGx6E9vJqIiWZ9kcOZg
0dix79vErLetKx4uYK5Isudm4eBcYAKuxBi328vrdun7ssb4gcwIuExTeaq5o2EY2OFnm7/z4kRi
GTG0h740urVqHdKqHVhypqI8q/Nk2SXUwztFgbBuyFxao4COT2ZcAwAVvbsR0LHMjBBKx2ypPaB7
9glazZbtfLI7hpSLnWyczO+vLpAp5HNQEZwrXa+tQLbxXrBIbEZ89MkX1WawZXy0Mn54YQEg66pV
IbHa49w+b8peBStjHjduXr3AGj+UjnHvVE6zJr7RwH0cFWPkHSbX/lknAiayjsSyR0yYZv8nXnYW
12g/6nxVLwngxPcTotc0VCtSHFa+32xjGmON0QQ5NAXDtglNHj/7wL62iJItU3701BQNQF4MEKVJ
SKmDZ7twbzC6Mjbz6N1hO6Trifq7k8Cu9JWeBjSg01BQcAxSuuL2CLqb3SneF34SUXJG6RZJxNox
x6sGgS7vy9cpAncalzsxh+BqQ/kT+X2+oi04ukF3hUju++A2W72iskRuYcGQyo7hgwyCZxGI+KuO
n1tXfW5sqoZh2zg7+xprsGIajg0jjEbKb+bCi9tE9VVW1GfTIdwxMpds2+vVQNTHI2lZUERHFohM
o+4+aMyHKrbVhpSDr5ObWzvc6QtoRwgqsrh66bN6WzaCJx3Exk3jR3pmCqW/ilKxgyf+q5h1QarC
8YbHbOwYaeb7MVL2vpnJqAtx9tgp02E4r0Eow0Von6EQzEdGYL0etIsOyupYDsk9KpJ2o0klllqs
LRnHa0DZn2GXc64l420ehgjtiKEwcO2QrrOrVHnbmsvvuoSbhx1PSORg9SWwEbEPPXQTe+Jbtw+O
JiKyaq29Y/XBVbl0434KML9wSxz1GiOBs1Vk5I6lskaoJjx/m3m3soCkkMV1jFJjae78BvNJFXo1
4apZjUUc6TaZF14VDCA2aQynI7TJIIaMekKD6v5M4tHZESwSfZnCxsTGcu6RjUQ/Gis0r/thIDld
JAbhObG6kmUh9qOqXoy5fEitymIcrEWfuKzcQCJnio299KfakfeT5RaH2k6uvbGDboxLxlqmMTnY
mvHnt4O4aQy/2qD+59sJ49NcluG+8upPIs6zX0Gr4KBAulnPdkPce1E3PxPXVvvQrLyVV5EtFfWT
vULWeuWNFqR2m0PeDh7bCby9L/kMh4EjXQ7rtiwBSdNmGY9ZOsgnBAjuCiv9nVlpQWIpnVXigTdY
ltYUMG9N9BTLHzRgKgeyfDB0zdx5a5vJbeNiZxpl+w68n4QpX8KqM3/Vrbq1ZuchMLB9Swh0cqrw
2k2z23rMeRmrtbRrf1Nm6gFzwBNtRIwAiKEmfiPlRi7h71rEN5U53l0mA7kD5KPGKl2ni3Wl3cHw
HBIPvs8w0lBGwC7R055VQu2MhYHVbDMFyjseadbgx1DOX0kZ2fU9dWmjGHoXEO7Amr5fOlxHjQIH
rNRf5QTGMkczVsAvdxVlPjhR0K8NAR+l8spPPiWKk06Upk76vUjYZGqF5t7wUhDwUB4DeyAEfWS1
lJwLGEDdhwqIqdEjMNYzup8KkvEMITP027PnwAbsGvOs2ALXE1vCrQaV2yYSXy4830rLVfzZh0iL
c/3nUYj72IHcmAYcPcz2kefAT9JN5jAxR2rcfNlNBSWi5kLPE0ZFwm/Ctedp1mEfFay/vFtHrnkq
pnpHHtFne6i+sNuVGyPpw22mrFsRTncKvGlNzDXqCfiLqxDPsb5COnuBz3yLSVYWcQgEybPrFS+4
5y27CnMFRuTsTeRhZtvJqc9EVzDNJPe7dv0M1C37bGTQsuakWRu9u8Z681s8lE84dnNd3SGoO0KT
LLmFskYJMLboO3XYuymRnAdlsO0n6B19an8Ks+XI1P22GIq7DFoEcX/u53A02BfjBUssBu3dxMh9
MnE6taV5h3sc49LU38/6bxpcp3ZF1Beb3vwNl/Uu9e37ZQz2mMY8dslir/VIv3H4CXnqVLug6Zi1
yzzcJT79qGaWmjCIUdPa6xlnkt2SZi9mbUywQNqzhkso6o2D9tvRo0FZ0CEX7A0H/JjvF8ZgrCNu
ocWILkEOsnUrdQTtRKcAOCljZltuRSp52RoPvqluIAwzhbXo9Rab5tRp5cuESgbaWi+ZEyNG8YmT
6CgrNvpCUv1aLEUOE0beB5wwm3YZ2CEHPUbTTlORYqVkBSB/Y7IlFAnFudI2VVNrb1PItSgWoSjX
9CSdz5cWVYa5i2YAo0Q6DwnzcMXTb9AdQb6qz5eXwiAuMitCdm1d7AAodVsfRz8IKIxMZ86YrVLR
Y1WV81NasT40cS71QHfcIH2+UHcvs/QstB4mzTqTrf1QptRrGFLeehEcAwuOOYYz/W1fT+fZgoxr
MV7fkEzWbqDDsE9a7NFW0nwzQWsY1Rprqy/P5PExYqk/M0q8ammUEtP4IWZMNCC+QR8c7pgU4PwS
cWcxGTy0aTTiAPS7ISbSSmD3orUiqZs1zNfBbCPrryKg4m0zMcZjphdv7XI5TTgzFDU1ozWqh9Bu
p21MgvlqEvPWJyb6MvzGejbcaxMRX8zgJGHarOcquPclwsXGUHfQHQ64wWZbf9JEYd0zXjCQAcvy
lTXVQCqh6neNY0PU8SOAXudEdX8ePWvjT+LUusZtXHSgySbJ0wabgOnlN/FU38HARpUYeGs5Fk99
q74oXopqcAssgvr7MOhi5HrBow8NYGyA3s2CpVf0nA+xalnBhfcyITfb2wsTRauFaK7Z3dFiG1v4
Dcbhcp7QNPBqtTyoGUvnT7IGCY6lH98bbv2fXyfKbYw8izg5XMa+M1o4fCIRVup3a5rJOpGV/Q+i
9f8FzB8KmF1CwxjX/78FzMdExzz8Lrqkm69+/a//EaLDufyX/xIvE1INDkimGFkSNPN0if8pXnbM
/wgcdBaEznkkk5lAyP8VX+38By11gM+4ph3DQAUg+L/iZR/WFOIo13f/EUP/7//5R9Jf++rP/9Yy
XVrlPzt4VNLQx9DG6CS+1+bKnTK7yZ61xMTNeD2xYM2j3FpnwDWrzg83omsZPnD0eyaWUS3B2kyZ
vH4LyBBsiNP9Mnsm7UnCVlQ3LNPWv6eXu8TKJhaLwRtM3FnxIkssvDSQUWbC2meYnFuZba1qtTz9
696f/rnyf3+hN0oon3tGDjep7gxj7df6G3xvnMKxjOE0xv0nR6A9L6AujWaf/fdBCD6JsAZk5FZg
+68hvqyZXFgF43iSJrnL2fgJIcaXxncPUTx/wZz6ELtq+lQU4lA0qDxp8j7gsL7FGMlJFzZ29IyA
8eZ+BT/4VtKCrZAblU3lXdP0B/wBf7GF3SsXMwOn+s8M+z/enX/f2r/gHVpdhg4R/pDt8Ur/Cbv0
xSRk03NvkWlc28x4cfOB2tXXkDRm26shQtaHurPSnS6lmib+7qEQfv/5ird4h39RcwHosi2zav68
iMWNm9pNLPqLQGgVzoAIMJ+1cybVND2Lys07w1SHfiqx0stv1aBPfIxfQML8R63zceX4jfPPcyFy
N3N/mLDPkVO4dbN0WRNXdi6S5WeET1LtD7ftKHZ1g18usbRrC68s1vrJStLrieB2zFKTa6Yu13ai
S4M++t6K+rYlODRZkNFHaF3f//ZvcUH95QMG7q4DtPz6kQeYs7pG5fSnwCtPc9Vet6m3QSW1TxsD
/4orUw2fNMfn/U99E8lFOkZgon1Bi4q57ht6EiVbUxd4PZ6WfrqpRw8993LscUsbQ/+a8n4Xjicc
0B49BQFO7Pz5dvT/D3vn1Rw3dm7RXwQXcnjtRudmsxlEinpBUSSFHA/CAX79XYe2yzPSeFR+v1Wu
scejYQDQOF/Ye23t0I7NJoDViC3JwLMPQxmzSn/jCsQtMts2nP0UIlZYE+0A1OeqF78Z/3+u/396
ufGCNdlRoMzw+cufn5WysXOKwaa/Bon+Bec5J/+msGeWLbARhfMoY/spmeu1b5CEiaEfYpqzrap5
2+fZOYMUSabW/d9fSxIG/uIVhV6H8BweFfvXvDlzZMCdodq6VkvWv83j8N1t2oMQ7cnyeyD/xdlU
wRKd8dXp3Qe4nGdBBMs0vgg7mbfFRLtnmMkmTrRHS6KniowwiW7Hyr/BcXWfVQWKOOPUl7AVbXBj
cw/O26urved0N4pkqRLkpnZ+b7N6p+E697L6wD7+fmm6blN12hsp6oQW4+H3KdrSIaH4NzZts5x8
pz8kc3YYxnpvtM5rCQzGbDy8IMyZi3zHi+6EwW41dNE5p4WYk/iLLwFaNJg2FClGW1AyWC1ZyN0b
iQJ73dB2gnFd2YOGrOwMSh7K0qkyQmcsqDNtjiNtvGf1eetS9tXp18qzUYMZ97qdnhsQvL4Fsdkc
4Fs1nnNvFOatiubJzOnJUPwBHVhO332XeXuYkTwG9XifjuW30R126LzBavIOAegBXDQOhZetEzt4
auP4Cy3/W5JV194u3gIFbfStfL/gclFhI2wriWnCMudeGOve2laHv1e7E/oVqOnGHjVkdKiYpnEF
MqREFIMJw3AfIapdl8QkpCDHExQR9JpqsOED1n3MM4/5qJ8k32s1lX0V0mlbGRntHklHi/7cL1q+
tqZiO/rGKUnnVOknz35u7IwYXpQFnFTr9HRjOsSyZOKs2fV9UfCIOfpjP2GZbA/s6pC88em09COI
150Bx9iLWmYD8NfY95yWiW+e+9Y+baKbWumYPRrzZi4/fA1jkFGGkVffEHmOt09Hu+I2wVsmol2R
Vd+WSvsws67YaoYZTuRnMD52B//DLYHNylcxNocS7mDWDlfQa/ve1k/+pJ+dXkdt0tJp0cAdqwZA
Vr4Vo1xX46b17+PFY7IjEUWIxjiwvD3P0Mhx+R2KadxQcR8lAi+mDvt0FgdfFsx4mV4m5OCI+r2y
R7qN+hJEhOWYAaKVmaHvh5eNPXujaAOtamWnmBN7BGxQ1BS+edDHzSw4ThmaFX62n/ruISBmjETG
/aB5GwsQrYEVWtNN8Nlomvzm0vnJdsqM3RRMobA90orGI6bnVZMsFwP3CqZoPpL2WUKKaIn3iQ3j
Cz7ZO7MbL6W97Hw3SdDZMS6vVCQwhjJULiucqAvrvPGSG6AuRu0WzN5TkQYvY+o8F5LRAf8/Uvet
FbtcW4CQdfnmOv7BAcWIiWEXtKDj4TU0pX+EObsyF3hyZbUjRH0XV8OxA4cVm4TbJuNzBaNk5U8g
zIBI+XLtGRmxJ+IUV8m3PJmfoSDfy9HYj375rffWyDSIJ5g2o1btk5pJsw7eYlRoaq3fTdZzO8tH
vYs2dRt96akG4Ylvzbi9L+dXtwa61WiPLQaKyLW3bv4FNfVdXpA+KnprLeILt4M+q8NrFrnHnPyx
PHJfXCzkjOWCr3RhB6G9a/a49wrrxi0Mbtb44GYBFhIPm0rUwciD5bX34oXdT3ViIv+t8SJmSd6j
LlAIgBO8RoyXVhbrQR9awjrvzWrtlWReF929RTscZ9X3pIde1jiAzpIbXrrPZTxSTch1tCDlypxo
X6veLi70O7OeUC5bd0PKrntmNgh0rDz6vbWxrQVRPj6foEMe6UEWG7vg1Pe8m9R6NencS2JW5xKJ
IBaFs4k2a+Nm8xeHEowRK7OQOIL8YEXQOrD3iWk+MCK+9wRQm8yZ1p0EjAJme5C0fg0f1wE1LMi5
ZJ3E0SUdPsYy2RY6L3SG0peotViU9g/CC977iJdPJ6wjrN97z8vOI5MniCHGpiiK78y1nhwO6ijv
4eI9DnZrrzrPjb5NMb4hyxNA+gowI63tjBzg+VqLiSnpvEebNJjIcBAHw3sbBs3lHbuR0Gzd6NYt
kTGMfdHzZtGvjPdeM8teDx1gHHe6x/tP2sbY3ro6e8pWVm9mmb32g3jO04qhiXMZBvcDucc21jGh
xaoZr5r71mGOkwaYIaXyEKHrRxnlGvmLOZSggC25X2T8A/T1qXT0bZWVd7zOj9aS7QpmpStjbADs
w/rV2/6ZbQdOumy+ZZjwDImwDxvgbessyfZ+rfG6zIHRuODiYMp90WW/bzSLK7IcpwYjpVfCl26W
vSmjEN5BPhJWkFdia1t0IgUNSF7nr5azPM05fzKvQqvTrjJQ0e7+och1CPIxCyq9/1I6yXutAXbT
S/0udiVJ8cO9mdHIlOb8wAjXWwkcNqulSX80jvWoASW1SmPv5Mt7J8WFGLchFCSxrFUYcNfjLhyy
VzPF87Mkmb+vxoQAkuxkMOXOTWoENzFGSDFyn2XL1arkDeUJqR1N92g1e1vEd5o7PiCTUONH9NEy
3oyjxQCWD1hpICu0+i8ynzf+YKEzJx2MkGr03w1DVyzafklygmWe7STaLIv+RUMyTYzkqEDVNscM
5MBHL5XP1bj8SOoipK7GiktEQ+p2G9y+h6DizZQPNZ1GuYGd9Sw5ygDpX3xHY8c5hdHos6EKHhxG
hXqlwsST5EfLYDC0s0lfcZ55ioz7oHO9pl7bCls84Fa99QEaYbKzeXkN3a4ei5ciSMRa0ingkppJ
TwCWSLCCnXyv3eGhae0bWS4vJBkUbL3qKzihN9kII1RfeGnZgAUC8mYjyysRtPmmz/QbZcrMItPZ
BFn+kvnYP33SYzQf4Ip6m05p8S1K3BvXaX74TGaZROvVtpmaIwx5xgo1JbQ9r9tKZ5zGBsDFsBiO
XYs3d5B3DPQeSR3xD/oY3XZJ+hEtNopqv7gZIB6vHG25Gr7Hvfmazc5b0PrZJS3IW5Cp0FetOfmr
UQXz1MwmYTQHEP1zhxUOfdM6SoaPYrF+jFH2uMRky8imvcxLDNU5Hp+i2j0gmGhXQHf2ZFKFcLlL
5N3zLbkx257hQdHOF4JSrszHHo0c1CgrQGCHXLgMFejot+/ARY5V6a0bN3+s1etRgKJZja62dzBP
NU1ytgSrT92urz4yEViNdBlGvkWBf/Y0NprBskBdJUVkvSAS3loB6ScolsPImmHr6ofO7J4blQ75
CWBNePehmfDL0lkZZXXQJS7nIImnvTIAfiIukY5cATCkO67idcjBAYplcviRYEhVdNU08U7zXaZt
cPaS6Evu1AvBb/LTgammHTVQYKuvYHwF1FR1FL1wpiKqNDNuxmcZqZwNLVgtPhz8XG7aJWe6PIrj
tCboerFY3sfanmtQ4IKJy7VtZQ7vzYpnHI8wYHwSM2wrIQNPDRjhcCdSN5mp8DGqI573RdG56rJO
dw6E3LDlHFrXDJLwNnqP2Uwsgpb90B1HkaxAYjQaywheEaPy37A/nHdEtMw7lStQjGr8zz8j3BVT
nM3J1oP+Wbcegx/DL88TjQn492/s/r99+paWgSokKMQhN/oTmmVnXcVqKd/YxEcVfBG7rK+N4/AW
avzcPmRR4u+XZTFDBf5b0y4BXO6n4Bi5fr+Oe6vY6pFThF064W2W/HB25lEea5l7yLnKh2UR80HG
6IPagV/Ek0BDW0JyVz2C9IPZ0/gjxPfZneQ/nN5rjxMvze0cDNoRuJu/M4q52yam2YdzZHR7bTba
EM3xheSL+wyGHfIfM2IrPS4bva4sikbyjF12X1NbdqFsAfdOibPDwnqMXedcmEtO8ekf2tLfk5Eo
91PGAtLWOGjdJGiORtDf5VV+M2NaXEF2usRibs6129/EIHEPgfDW5lT5azc2tFvdzXLG8uUYXJwY
xhYhoAzQ/Dk9mKK0cfxk8ivOq3hnNb4Xtkr8EQR1s8os86alqFnTI843DpS5m6SPkEUELsSQzom2
NaSdQyKHW60fMebFpoIT4A/m6g7oZ/LbuClA7PnUgcw4fnQabWJLWZpoU7nRCiJgCxdffya7JsyZ
Q+RD80402E2aGi+RQ+UpdfZkpdbBNUepDFY3uVi6Y30fTfvkjW1zZxvqKGCCxhYxMSDLK4d/nNrf
PbIut6LvkEJgqWR3W9FMqkLUTidJuA+ZiKim1KED/NyX1PmRlRkHWRPzo7X3uRZ1N4ZG2FTTsfGS
HO6noidQKAsMNicBtHRz5gOp+tGbdpBPWpdW+rr1Y/xmUoIl9OzxO3XOkT0sYSt8xoqk5qesbEmU
URmtSn2kFNE7uMS6n1GdImXUDAJxjSj5Xs6LfK0zz/lA/cuRVw4MBwf3aqByW4+zuAq/kwAXiV2A
T/c1hhVEejML/37w7nohXZWD9WIHfXSHG3Q8NYtcwD3mcVgXbnlwZwzflRvNR3JZAZ73Vhlvi6yx
SNWqi4gL7edvkJm8MEGr1zbOR21DmJ0K/FYG73SgHL2xLmfnu9uVjxJ0x0dRL+2lrnV6ywCqV9NN
2THVrXrjRovHEid7cSJzg0ynOVHukLRJ/7UuW5mFUYrQhzq/Iftair30g69LlmJga8ziZmGGskk1
8jY0c3bCvLWWJzcdl5U5Fq8ys78WSyxGjA1z85KIeDhFqZ8fS9Mu91aW8RYoMsJ2WmOl64Ja3KC6
W4LgqajlctF6pEYV1M/V1HA9Ah+Sbxul2cESHZwL4T7GudOFsYRti6LgKxZGHi6UqKshb4wv1UAq
AsD3CR9qZV9cOX0MpjxXWnX9+0GPyZLgJ20czy1IUMt0XSwq3k/DJ6fJE2YXSX9lBLVLHPfYAu3m
Uwhoq0b37B/glG+oU9nlIef0vnXOt561r8tnwY7o1PVdMABXk9m1IcW+FO6GfPl/mpb+f63z27UO
2BqbO/Lf1zo36fy6/Mql/ee/9u/VjvEP3ArKfw9QQPd8HoH/rHY8HT8SKxwm83jz/7PaMVn6sL/B
5wl6WdGN/7PaMf6Bk4D1kUf2OImrpvm/cGl/nX5C5eHL8+U88LSkaP95+mk4bTBFVNnX0osP3uKb
ezX9E1Q1mkPRMEj3EZLMk584R9TyX4yZ43OIvWs2zcN1SGoKQdsn0bTn///DlfyrJY3NL/nnD4cP
pt72gkD3dR1y7k9TfF4ZUYJkLrk6mUx3bpq4ePcS59YsyRcZqIs/XX4wGnA0txQitE4/5k4vDpK8
wDA1KFdSdh+QuYZh+xlJ+snXSTvx1gy89AY22StVbI1G1WxMl2JkVIc/HjIyfdoiYMVcD0+dRXmA
GZxShdprI7ri22fJU9LktjZxq02EDagFB7BKOupMyFr7RXMf3YZZJnuzk4n7YWOaTLvaQIpncqzc
taZqjs9vxCGmIWbQQ7dFEjYKXz5rrZ6GDP+I9EnJSvssA02+bWWr5DSdD/7MqFIJo6RMThDyX7EE
vytqnyaRbqD6XWu1+RwXpnb0BjjzcZ8/W0F2aEanXCcaFrvBYD4xE9BTd4qxhy1+Zze6cfZHXi/2
7Kv0PMIlc1qU3TR0/UZfKNPaEq2BrPnbKVvgJ2BeJ2K6Nw86r/qNzKx2M8xFdqN1Lce+tPy12r+t
6nHqyCzq0eNVlSkvziBx3WejcXYGJraNm34JkDLtBo2wIt1N2BOQXMbN99dZHekXAq7H9VAgrBIu
ig4twpo0THqwjpH1Qp8pGI0Nndwu/SL3jK+IxSEcbNXMUbstM/281JJDQ2kRBTrJA+K4nRG0Nkc2
gr/4eRbcuiKLnoxUu6aGBVuF9A4sQ8Ja+1j7UUajOc05Bwm6giRljcmwS6ZY37tVNK8l1nhkZ6Ty
fMoFC8/53hICQpqIt9csjwQ6IGkhm2FUAuoLeXDLGO0iOLWI9XEFqmtHcSP83ui3OdWjg68N8l1n
HIXZygtF3vKckUey8fBYIb1IvhSQsyzLFGvbBE7XzgAiOmW0Rdnb01ACScxMC2Wf/Q79IwoLb6x2
Xdp8bQzz1Qfft3KHsgTWwjKWZY7k5M/sdRUY59oUqiHjmI1pqmSOuz9HvdmU3+ohuS8a3T+4DvoP
1xbBDqAzU3nVqaWKX9HlYkQxhsgG6HS1w8ob4WQm59G5Us9F61HBT+pc7w5+YlxzUdzMefKFrCA7
7M22WIsWRVqcth+9HDfFoAGPtDKeO2T8koqffBT4BaLP3Z1ZdMwTiKDqevBvI0czbN2PeITLV6pT
u0ttkovmaDyWkCN2MUoi6vvqa10O8TZRJ79PCWCrWoCVfHqIVH3AZAyhh6oZ4oHqoUFoTAyE9wS9
JAkFEKxwsLESMwLedKAWaFF5qEq5AJatrP60EN73Un6WLDPFC1al13TCCiCKdnlayt4JM1Xr6Krq
kar+0VUlNFMSdZYt9p2qkjRVL1WqcppVDWWoaipQdZWrCiw9fkkTQQSKqr0Kt8oYIOMuZ3pBoalq
tMIx5YdH2VZRvmFgJH5eVXRS1XZE7gBcm8yPqPL07WgF75EJO7yOWI3yOh0YT/r6NsUlpnD+Vw9Q
OO9HElIrg1Z96u9ak7xCX18IJ7Hq6lRmszzGbO7O5PMSYpNV7s0i2btkE8YVukkdU4/7mSKI/bLE
n5QkOL8Ko2hVlWuFeicK/JSuu8uNihDXKuZFl4/VurSnkyPSDiYhEnBL8KCK3jXeSkueqqhL4YiD
0xlsVJN+jfY1QkCJa5tdwyiSGJ5s+oTOzLwEZsuHxMNOVMz1iRoTRa1QCT+cZezdK15Y4GPyvXQH
ey1yegWysipGw+P3hRADaLULLV0p350pJjdsGA20vTrBrvA4aajxONreh1W7DN9geTIIGzXChzzm
I3lnc9+8/oxj3VoVKIFCjJHONYu9/hFV0ouVppt6MjuSaMf7PsrqayLyPUgQnYYxumRmkuzhMGqQ
jRPi03ryZ4cWYkLtyu4aB9MtAYv8WjLZDq78miSk/g1LdXFS7+zHV0IlC0J3svE8ez4bDAO1KazF
N94lYuvjRuTvEANbZEZgPuoeoyz9niXstXpUgaHB/9xlo+x4aFF0JtwTEGEjA4NhLnmCvORAWEn5
pXIIpZiWAkKVYH81lI6JyYyGnWTT0HJRPJO21RsraXTeCn1ffMpRqqzdOo+uqQO6BdRkNZ+QMu1x
h7xkRJoilkZpbYJfCgNU3aDD+bhlU3Pj+wn0hTy2di7Am6eM+3DOA69mvtwQz9ihngMD88obbtjS
+X+NTYcsK09zDjbtO7G4HgeeZg7rxGXoNMbxE3uIS2SJB2PsHHabH0mnDzhd0zfPUe4HXWzzIRen
PnHlIc6kG3bBbNxKL5HIg+Hs4bs5+uTGbEi15t1i9cy0jdesYJtjS+3dnodttvhiR3hVuWZOH7JD
eo/TYd5Pk/2kshNJGEpW9mAh4CuguvMGH9WGiRGPPPSJg6C1ES+uWaJdFIsFoYk4kcp8KC1evGwN
3fWkze+scMTON/to1xRJdYiYBh2hwbldp3Q65LtQ35m7ORIPWrGcsozHes4DNyyAO+zqqUeNKeOd
qTM/ZTHFDbRICwmwx2A37yWiARTHS07I9qxxJFmD05AlQhdmZg1gvlKjN7GsvU5UYscnW2mX2ztF
GpsWxpxo79Dtq8Xh54AVzAIAWPUPookCqB6Y1sGo+epDXCFEijm00ikmtp/uNfLGcFjwR8fe0u5r
qeAAJV+oWQhqnHkmQzdRVV+sojAdkOKfpef/dzy/73hQG2CA/O8dz+k1rkWSlj+p2TCxqn/vPy2P
shuZyEF8lCBoG/6TxGEpMzSNzb97oX+L2cx/WIbxL/Wb+jf+pWQzvX/wZ2mPkFHproGN7H9pd35V
Vdi0VfiIQWAHlmP/1FGk7Ii8aC6a23HB/9L2qFKSZdS/L+go//kM/VchlNI5/VlWAtiZ1s6mtUIF
Zf70rRIcD55GmvSty+5xSp/Ytox3qR255yzD9abN+vTFZF75G8LIrw0dv51u4LVV8wRH/6Ry/MHq
lbKwimLDzm9T4tepr6m0ZQMbxTbEdJDa8tKncbmNJSuARBQ/pgBmg4bAkF4neXM4ZogQzVibdhpI
qwXfzB+elr/o6lT//NN1wQinJEJAaQNuxk8NpzVhmAc3593yrnFOn16xuc+YnOk5fgRVLhcWUuXP
ktV1KSujIJG3Sy+d06iqQJMtEEx1hNslyP8NVD3Q+gv/oGypLMcsC3ZFWibvKWG58zrKkP9XpkNl
C1rrhAYbQIw5LXeDThNjmD1f1UPUrPHU3vOzUY+W0ts5Xt9vqrkKdno/MP7s03TPn32cnD67RPb4
1Ip4uWG3vxw1om1/8+jwwfn5EqHzRMAFgtB0rJ8BB63w5gwsvnbrq5anTp0D6YqPf38fnF8/Cj6S
UiUMZL7g//J8mqPfpSMMvutnJ+pJ7XtUFXv4yucp8p/SwmrWtoEd0RuqtSaSVwewYRpbm1EwLQz6
vR0XF49EhzgP3oVT31uEcE6CEeai12FS8W6fp8usB/u+cWN2uT0rIclQdblrJvoTKaZ7+h2qsZkE
Oq3byJxgQt8pQxEsd5IGlLPLOJURia56dp6LxL+3M6Mj6Rr30QCc3XMIPgQYuI7dUax7tVXXoaJa
7XQ1IajFacGcc2SHOo3PxDU7vzEmG78qK7mAwF2AH2K4JH+Ku/iHDxpWKOLbXUe7nTv2TUKlQ3s6
Tkb8kWvpEIutgFYzLLhtvmRvgpni0XBngrdRxG8zQK+hLPtjEZMJ7NQEL8J8+t0IhbfkXzxKOO8D
FngKQfGzFhATDzaTyoluAe7M267v3a1hNBqhapRbQMJV+rS814L824hBnm0qGT+lbK5+Tms3EcQe
8ZCyuWyf8cJMYZDX58xvz2ma5yt7yV4rG5ODPYr7GZBTCKL1kaxg9kozrjelHfGsmQQj1P/r0kGZ
MrrvjlW04ZgTAz3Z47SiXiY4wCnTC60QkWpQKNHgMMloR/iJSMsicKf4FM/4N7+7WmkhBUjTrSui
pxnoDBtbEmyKAOoxjPDLZzWSFFO4DDWNBbG5uLy9b9ZS0onGJIKk6ZuK2Es8Cs0s8jYpOquVAcru
WDd8tYmVsOujKkOo8a+IWqXwq2Zi2Ek89T/1aX6CK1UGREKm3gyyrmB7TgLuemGxXbNjJA8oeYhH
Ol+rJy3azy8xS5T14iZuKKuGjFlZnpFGX62gQtU18Eoap/qSk1RHU1t8c5opuplH90ZLsh+fBRMT
ozekwSRqim8ycR7+/lXwVw+ySqbiPxachp9fN3RznlHBpLytZiSPi8d0qHCSGpEshLmJ9MgQzM3v
oEx/9Y6jCQRLRQgCU1A1+/vDp6cZJNhwgS3abBqCOFU2zlADfvz7X81RH8I/n8K+R7XhKlUqpNGf
TeCiW5JxijvnVhs7wntNQpI0dp5HqbH6qVQY5yQRHvQ4gVcON/GeaK2ed1raMamYt8OY7oPad88m
JlREAC1naTds0t7uDlpMLABDw80o5/g5HnEJGjw6YZCwcI478meGuo3XvWuBLjSHZp1bjIFIv0D0
lnPPgZVVu6iPwKFEsE1Egt3NbyXnL4GwCLliD5+jmaMIy8lq9zF+sjmi9lcjHnfpq10NDnQnrGY8
B7H3UktsTAkxLX4FefTvL+NfiLoR9lJV8FcE1b9Y+BM2bjF9j3HLY+uhPSN+fotXXtu4btsdUg/f
kRtTQhG7o79VQTtvStuZbovONH4j7aZU+OWWKqBW4DBLR2Pu/lxAYL+02qFroSMDudrnPpQ9N2fK
01aL3GQe09Gmcx5th/tBUvixHdLk3kz9iUWPdV4s8tFr2b9NmR1vkt6DjID9FxPFfCDs+GjlGXrQ
UT6KUQwkaNv9gdhkfs+mGQ7NYCZAY3IPjWNh3vWpGb0IdGVAS2YglsLNV0QWdKe59nAFSqRYQyzv
HM0oN1E8HiIthy+IVIIFPDKBQj0JbYq13BXGfO4dX8cnb5c7ILzPnS2HQ26K6RGIR7Bj5pCtzXTO
jz2Jnw+FjlswZbSTJnCbIaqa950JrTTKWJsKezxPbuJsO2+QV5KPWPjrWUHwjZ266FFnIjdEtQXW
2G9s0+FBRtPFaWuw/fz8lYqZIe8UcTtnNfMdCh64z2lr1kHfyOBGw3qO2zArKdZmpmb7wUIpgtO6
OHZL1NCboa7R0iRFvBKkZ/DjMoxUU0m0teSC02hGDmLTXDWfGNRuyJCydotqTHPVomYuOlN6VvOz
eVVtrDt72Y9Aq6djq/pcBIgR80V636mekHC27rpsuExjqj+4NMoEFFlrT/XOdS1fzFmSEqL6ajyd
rIq5nTktt6N6bycoGd3H2UnSllu0A2gCh23tRu+GTWBFYpfrXPXxDg29Q2Ofqw4f4/drSssvkNii
R1HxcJY8OmouMKsJgVCzgkRNDQY1P0DVxW5azRSabJ7Xht0RurN8TJnjbAlhekh8+yKW/MmYGGkN
vTesXTWwqC01na3Q0NgO6/RJlF+FGnBo91FsvrA4Wbtq+FF8zkHIGdbPnhqOaGpMAsShufRqdALp
yiBGrL5yEMd4cXC6dWJU3ouvhIW+CMYvi0GcQOobxqZivnYT+97M9l4Na4Qa28xqgFMWCnDd9Gic
aL/XfFzS0EHlC2MJJtOYGuZ9BAuPhyVHzKeZetgQrrf2nOagTw0sMK0IbtOhstGkuc9BPH7MuaHd
JOXgYt2untEZdneZ8AlJNnTyMBzr2erraMcOgQDzQS+2pcdhnpiCVAIhdmnQW4x60KwwGAkQXt/j
/tQ3Sereo0fmT/exd0TzJA7L4OoPaCkoKUy7zTjLcBQkQ/3eF7NxiGMsrmYwdIcMN95Or+L49Klu
qQucikqLAvgg2fWVkzzWZRKc0DpGORZ7kn/zqZpXvc3Qu0kGL6w62pahIJvAt08D+XQbZiLt2sU3
gEUd6bpmUiJVDJfWgYQ0gciBtKoM/UnXqDm6Y0yHYmESbPm3zPKXG8fOAAh0uIUeJhYH6OGC4QNE
pIq8oZgj38DfNWohQ8iuFrqBoPKI+bR79CbbWWfbESM62I4FMPjAnkDXOlDyhBxYu5gzusea9dar
N8TNa48rkJdXCYPbbSjlVkNDXBR2VfCulWUWT7Hbd4fBsvi3MsIAqefJtQbJxaIhomdfwXS4VFqZ
PUZ1oH+tiTA+mKgCtpXHvqX382rX5HZ5KGVCkjrA8c4C41VGNFjxwDFi5b2/NSdZhA2WR5FK3ukm
EiIBQWqXKgpIFfAWmiyzO3xSuvOWHo4JpHMCgMOh6JE4kfPzryKbo9lSNB7Z5o9yyPVtJrMOVSbI
Z0SW3Gh18RZ1gRvCKnYs57mB6jI2Ft9i7GD7gFWtt/BYtbClLjoKyusdyi62EwvfQgus6Giol7Ep
FESNw3hTK4BVhixzM48CC6bmL3s/8aebKS5rf92V/KaIV45jCjl/hn/KEu6Lr3mE4xUyGMJRdOml
tp0H0QfjRk+53a6tI32DdHeJKALXrsQYjQZ1xr8z5OuoQFHoGVhAEZRQXAqz/u7oT4Vn9quGme0G
CxDvOYW3CTAbb5Isr9axSL5Nfu/tvAjyWYfsKor6+6FexLNJ+fDPK+Ah+t3EIl3uTEwzK/IfuzDn
Av+zBvmszQfpT7fONNevbOLSUzT4TBqEP7M4xCgDRikCZEfkDIJW5Q7nijKrlZfOMRHY9HTtHYXO
rZUgC7ZYvWLwicR9PeoXUDBpyJwYF24gIRISMjLd2SO/xLiwPosEw886oCkefKd4ys1q2AhtDmWh
Z2Fb/SBONN40nfzQenZUsYsZ1kSkvKn90rrQnXls4XLjrpy5qU7GeaeXprt1yEhAdAI1goCoXeHO
xvmz9ff8IPjQ6/LcxA5SVkDEdK962LXLdNTE7D5AjoFkMrG1KrkAowk7k2tZ7BcnTw+JjY4bkZvP
8y7icGmaiGddR1OjfJD1uI/nagiXCl2X36K86tg5TZNVs0q320dkYmJnp0bJEq6Njp9P7+d3Ckrq
U3vRn1rDmcNOlMS2DhMVyUgwLDcxW0v6Yyz4BI5O+FfywL7jNdJv2nmk9VbudZjX/omAknw388PS
t+v7sSGxihxGcHMKY+9MGmuMRiQ7V9e2je3+GOlVzzqlcGjVM898o8cnJxOMtYAahhPOMJRMVAxF
U2pXUXePjusS5th+VLAOV0uh5Ztl6B/93H3oo3I+RRUFLEJPbw/hAOwMnJV1SU79pZ9YkuWwVcJg
9p0X3W6mbe6PA6iKyActZIFwTqjdQYUylhZt8YDUa7odFC+PCFwN6X93Py06Bw3cFoqNRD/NFshV
f0k+7CQekTEGOWlV0tg6nFPvemT/IMs22P19yfxLU+W7TBlRdTBoVI5e1f/8ob9BHMyPacMpdGf3
UOWJec5FvdwUAUOvUWoWjVab/C45xLB+ro1Jq9ChBCnNCP/180yC3ZUWRJVmECyntvWcaTsj4eT7
LO4SgmV3nEHBipeS91jS3526nPLZblVzEZTF0+ee9e8vhPFLC+a7ypxsQnDD+PvLnKSrvTJF2Gfd
yrrIsTLVkROauGXXy5iMN5pVgORJbPIFtXwiiDfhvM+zIfz7n+IXTyTmactlwoxbGlOo/9OwhuAG
K0kt376NF86HQSw8w5716A4RhUsNA8AsOFpy1J3bRM+73/RPv3ojfYYvBjZD18YkB9Xqz0/DYM8x
8gNh3H6W1Z/tY6daAtl6D5EJVItEpB6OwSivzSScUxYwSdEydG0gwxEZwuTfzEwEw4L1CDFmM1L3
vnslkXm+fpYQvloIRsCbMqhd4Wd7aDNoeRgqzoop6ORvrucvTZjPVTR1z2PEbWEL/2mKC/i806qI
Funz+NTpPta6VYpbWxBfIQPOkr+/f79O2/6PuzNpbhTZ9vhXedF7KZiHRd+IZ0mWhyqrpu521YaQ
q9yAECAxw6d/v0S42kIeqi9eEE93c7vlTpGQnDx5zn8AQ6XLJi0FysMUtHo/2KjiN3y3WqF3yXZn
ErxbNw5IAkh81HAhEp99GJwdKIhU2cyw3G2W6UZa5s7mvez7BWiVO6nR/Ms2Y8h0SsYvX+MT90RF
i8+SsINCmK9/iXkRyZq/1/MVoNU1yK3sLJboFW/j3XVrGvOvf03D7VzXeXWoQfZ51kgj4c+q+dmq
ithVOT2mQFhUEVShb0XIiLzCk20bFkelFHCtmsHP8TrTYujHFjl2ZGsykbLVfhLfNNRz6yz+OEk+
crpRoeLJzcKEc3gRoCd87tp78h8g7WiEyMa5EUn7mQPZBx+Ggk0mkmy0x7EtoN2d6hRLAK4Galqd
v3yLWnZ9/5IhAgGkE95zlC+OXzs12u7JT8xiFU7i4KoRHi+Q8aNlK6KTGMZf1kYiEWo1HrN2B9kD
KnJypKPLrY8Y8lb/JGXmVYm9D+U97SL0GxcOFtIrUajmlwly/oij3SNs28C9wgFjm5KMvTwLgfU7
rmFZJpEL0WM2DSEd31v6mzJ1ZZTSlNXOTkoSIRauW1nKOy/TnWvPpmanBxFg1klxQasYX6qiWtqO
E13INWiwuIzlO9T/0ptE01HQnIC/klMHgVjwfZ/29OlmcUC7lU31DFZUgKaOCI4wqWpDqyAWyihQ
ucpEv8gQg1sGNqecWrzgGyW8Q/5EJffV/kh3UYN2JJCjzTa+8tXJX+iShYgDVjYIIbxHdPzMfeq5
y6YpEwSHaEvRHBM7k4vZr3hrJ6hRf/JrHGyMYBNeTNK8JnQZugrWDCiLB6D6MnKxp5NUA8IBIuUL
WkYTvGNT57O6hxdQ5QVCYMmeVFvk27VGQpK4/L8sAtT98lNp73pvbbGjcLbRSWXQduitrRTJ5gAK
swFXREdKONwiJbaLi0VuoShq7/x55tDmw7TIO9/XnP5UShGLDdxgGp31K+8m3rEna4TzuQUm1DSI
k4oq1tCjdENPN8rWIQtZgapGokdg06SsITPeK3QC4ZIsXH/yLZ3470ph56BsOKQUQmkylwDUtQCy
tihVQB1+pxbktagMopZE4W+5d1gQbRnKS4V7xFbJLyjdp0vVjdGiohoBahBQwGQPg0rSUNSvdxMA
0/hdxcjTXNmhRKs1OPdB5Mxl3ZZuduj3zO005yQbSMEVMqQ8/ta4RWroCYJ9nzk1LlCtQ3PsBiS1
ifu19CeOcdZiAast5K7Qj/eXsWjS7XNOX0bG6VaWgjsl5blnlpimLgFD2Debj3JVLyVhoVRRofuz
CuTN5VaCrhhT8eSUJJxnVONb5L23KCRRcEDjrT0oe3kevLMSU56zpMBcgve7afNkB59aBEzUmtq9
5i1MO7LOHXEwDPMtPYpAWxVBlS5td7+D7apF8IzUbJXCMkH6SL2doCp11shBuEg0K5yzvOzzdiNX
Q51c3YCokYtH4QLnv0ozGiU7z7ycpLG+8GQIKbUEUEsGIHudRCVvUeQar+zwpxkTUg60jWhA0jAH
I3y8ojYOzGwpC9JVaZMZpbaDfJKto+YXcuZNBC4RScGbgEL+VbPRwlf2e/UkkyWVV9ntNR1cNCu6
lzGZSoVAl7SPVpFtf7GQqMOjCPcTCEPOVcxR6xxfrwuYHwrG7154FmfhbYKL3zzlmHMWhNoFBNwY
tvUkQIJMRYXT1P9sSkSQ9ikLpirUZMU/pYs9jmmrGCLFpRRBPJWDnTP3dZZnmUbOFazw6HwDBfN8
p+xIEgFlUUYVtQLxTrwcUfonBl3SFZj3Os1EZICsviiNlddJ6nuuv4KjIL/f5BbFldSj6JC50ffQ
i+xF5FIgePlHT+AC4lcRpkWohfq+avWTltiNt1ltxh7HeR1kqw6LqvLQuwY0hi2cFeiY7yorUjsM
CIEybZGOnFk6QN5UyOxprgVqHO9i6sVx+CfAutcSPwH9ONr9xAXiX0LTweBUcHKkwUfDqTmc+6tI
FGC0iJNaFhscbmptCx4R+mwMmfoduEL9GmE0U7CxOVAqtXoX7Ytk4ZfptbqP9TlOJIAcAilexluw
usDNg2vgvO/23gawmN/cOwXN5gos36w1HW4xBqVw+9N2ZJueAmAb2bEt5ooU7jaekd8LPqCX4YmA
uSyAgVYMLxBpgCxO0dI2Jx3j9D/PDWrtlYIJBvVt7OZlQArks8lli1loZBOa2Z61iZERepAy6zxx
CYmODCq7PSlr0k77FtR6sbSiqvlo1AgNJkJ2rC3zGZr53tWlfKYk7mfTK/6ORXwFQ7BZFDsUlfK8
htGf1FSt3OI8zJFZV/3NX15cuhdpvaWkqzXzwtzUIChj5dPLK+zE7Fw8QAFiIHF/qk8eGoA3KcJ6
K8/XbBBdGMzlMop+FhNu9pMfydaD/hzk70143aiJqDEld9ZRalJstnjrVI0Ku0KXf+b6/tqp2INs
oKn8x2GFHVkCnDGSr7woXVD/eE3Cvn3tHu/zXD68RY6NoGl0TPd6gQgv3QJLFd+5cSWzfFdUcXjr
AmD7W9Y9TLRRYV/alMX/5FgSLXWJk6Q1YQFsQipzfpAhQhmjjaqhTExlvPhTxblvbtXo3e1IBVBT
NalHOl8kIVToSOSdVQIH0hT5ZFxQnczKZjMv4AJzgrCuAs1TPmRpk84KxBfPjYRypq3X9M4Bx+M9
aTdINqrI18ToVvoSDUpXpxDZWjZtZWkyR9oumG0idbeI0Q5dZm4l3YKEDf4o6Xe/z7eSdLsRCV4L
vJFNV70MrHz/iiSV+sQrTZUCUSwFfAugr94tTVV5I8UV6k+TfYRZu4dmNJrzDWUJX6ZjY380Q93A
EJdcfAe58KJqctpX/ibycXiSQD5GUfhNKkm+g7jBs1ok7UFqoS8coKYMSiS/QAPDW25KBfWA2A7n
uVDNjHIf8/DMXMVNINgZ+/jaC33nKqNjslB3anBtKIFFMxV2N0KXFPxBT0F8o0P3yivRz+hZU6aO
OBo1GioCRn9vTfEFckwQ+jdBMwHmonBUkkomSJ1TET6DulVWHwgs+jVd4U96UfmwTuwvirCHIHc3
QHNnH6GMssT8FD0I7y9d2n9NPGdG1RdJMev7Niu3lxqszp0Hd54EKJfRWn5lGif2DlQAFOBtCMOp
Mo3a/uZRGvhvJGg9rwqS4Zkzya8B2nwpGu1dgKXbslWKzHlf37fQf1kR4sX1BJSDX5ULHa90+MiG
f9XSeKhcVx80UUOsXNjHmBDO/YgcMPWDdGZ7eXpWKrtCQEk3Z3uFmqsGC/UsgKV/FgEADU31cyVS
W79xpOVkEhfLBCGqG7Uw4eTukYyFxuPPGtFHt8Mg5GDgsjk4DSwcbFhRrsP0pMbnZr5Nqu8aaLRZ
iT5ysjOIM7LzNUwFEUasNNUh+IoXWoJj8l6t1OttYAGmcaXmdmfzG6WKBDfcigDhLdHYmdBWDJj2
BbLkAJ+KHH8hP/MvKGFns6COv6b0ZJeGJzTU9T29iWqHFjCQEejcO0ECgFZPljjfiYZEiLXp5zZS
xKIvc2gH2Yhwgq3M7/E1KD+kUq5fR/FmfzVBu/Yywapz6eGSdBNgcfKVcvI6mIA1aHemsPHvWltb
W6cN4wqHpNiMs0WqOfanPSWdM0ODcx/VlzS/6vdbhy54jN2QwZX+ISeU96Ewr9FBN68bCryLomba
bT1xkrvkT02pfMJIw/tYVgEiNhsy8NLalws6NxY2AIS51meuaXbvUhOtpcIvFTzPld23reUgv7Yz
4XCZNL9V10HWAVmQWWrEt5tw+3ei7thA4sq89dPAX6aC/yLD5phVJbFRLisaXuJcGe0j+bZt+kgT
jgOt0egW5sBHxMDoWKBOa9mLRjWKC1u0LCN/K5RZtM9oM7vzvUdJThOl5iLe2Mxd0RG4MuR3rcxz
5hKdpJxOG1zvu23h1HMJ4/Ubrwa6LKtUy/3AkUHgx7fSNrzLBI0Jjjxy8L58rSRNuEwME4cl0WuL
c5peiWJHC2m7bajx5XdA3SaL3E+bpWGm1nkpUhPK2PYyEIWerYAh1fsAjhJCYujbYWdgi4yhyMlZ
9r6JHZIoiaEj1iDkwX+7tSB1lADF4E0ZmDjLjTXTYufCdxJEh/wNpsr7eHJmGdlNWQffi31a4ddS
3cZasgQiVQKfcn8UrvnRFwc2KUvQH1axajdTFcpEoZEo+V+wO103iE20seb/DSK7m8h8na1ZhYh8
fszvk/rTfZqT3z1IbYpvP8R+lH2J/7s/enmgTl70gPH+HucRFPhP964fR4+VR2UIo8f47vaS2ut9
aYTtmmnlP+5//001poauySInwtpKfH77n21M6eXwtayaU/YEzk3s+wDJH92a5yb/8rwOd/Hlvzm6
8vWP0I/mPhIA/vfs8dwFyZXN5Nfm3xvln/lr6lRRTYGchZYqPpxdH89fU6a0BrHbEjXZcd0Azk/6
4aIOOPafK/L08T87fVWbgnqlnqoiCvvE9PnewtCbEv3hRo/r+SOmSDZ2xG94Zv0/ewM0aUobR+FU
dlj9/fXP97TheDlEH44PhO9xrQLeTmF4NfA2qPZUR9/DMDmctx8W1tFrIE+52QIcPb750xoV/YtB
y0DMn7TXokZ2mD/zPJq/NKXtQAVLUce7DCj5D70N2pSmBBVCRAyeWgaqSrighkd1eqy3gaOY9Yub
4rNBQdWnskzxHQ2PdprCEPbxalAtvtew64LNJD5jDArCIXjoarAICqrJBnBYDHY/KEhT26JpDHNi
rLcBVtivpkjPrwZjauqERthvT8YGYofJDVBpo44vOBLV1cHB0ZqCdOAWiHTj8XvA5sh7IEM66j5j
mz+e1bTQuucyIEsy4TOC/FF7cYD5S7TqiBRC2WWUcYAAdqJ6829zJM4IREJMerEmPHxOloEG8UNV
8MZqP2NbBiJHOqXC/uvbgPYP/p7YMDzkise3AXMHADKQYIQq0NiSRLGXDU4SjalOXZDOEubz3YN+
HA7YFlFdh3R0SENGdVZ4ytTjXy8AzopQl2Eud9PvhUOVJJneiAb/amwLoAuEgzMCfQqZ1aaleTgN
CYri0QrQpqLTq4LOe1ggY3sRICsLVOOw04IBj51GJtC13vytqaRRoMOeY2wrANDB28ybLs9zh2Uy
IUj/IAy608NhuY0qDmASM3w/RNBNpFVQrY8fv2JTLOB/iBWPMx/Ai+iwMAfkQoQAAoClCvOg9nN8
D8iJEIkgRpIQd1+PKwR0oZBHNywG6FOKJaR+4o4exUBeArC0YPu6NGFskQC7KlLWN5i/TuXFArfa
rvWTrcCaGoYN2APpA/EZXU4kGzRuhy8CFEionz+ckPv7gT1VYewDuhrd0VCBqD14DWhTOgcEVPsh
I+q9CvoU1UdhzzW+dwCu8fCE2KQqauiEOoJKt8iPQoGF8ic4TugK44yFhALW5xucCwxM0U2gSYdp
9t8CcwoOFsg2GqjdXRrXlsDhlqs7ZCuDdkbQ6ZTQH3a+XnbAMdoma6C8OtqNgdPd4I4K00QUyAD1
2C3609vA7ijSJ1pt41oHXWrwBrsCcFudV4JTp/j0mgminoKpGlvn6HYF0VTFG3LotqiJQoFNnaC7
Af0lQFOVU6SEh+HYlgA3gHxlaFdRtFVBhAEM6yol/RVgsnEKSLQ6uhtweAdODFD/da1EoxZCJUgm
zXoI+kdbozHVLAUYsODxjCsKCDtX9uyB74DCBG3AdKQZx0kRInjIuUH1GuXMwVQMfvv1KShhugJU
3p959KwKDuICYjiuR08u313UoDRAgCnAuD+TFHKA5tkj5zfa5iEZu4CH8mwG3AaV85/QZnzoDvX3
AImumaGaMpqK7Wd0a6HtHQmq2LD7wF4IiRRaxjPpkCipwvQCoDi2O0AgpNY3GFOAs7VN7g8z5RAO
mOfRTqBPYUPSXfvn8DCuoCDwb7S2hq4Dch4UMg26J4fb0AOaCWtwE/a1PtZeYpcYvMXuAGdeOJ0/
vTsohEfkBfibccaFNj0YXkYVwDoIKCDtn14OKjVm3hh0TMZ5G7rlcDjDDdgmQBwBJlIEuKz99LcJ
0VMTwVNwycYWF3TAMW8QHlHOtWT600/fAG4QMF/BV2oXyugODITHg0XOsG0SyWjqsaRN3TbZryHh
lIP5O3Wk0ZbSBIJ68OvAZgmEgHTgmdxZAa4Nj1ceX+7MOmBzG1w7UaeIQVJUpmj6ZDxQBRaJIps6
unSpi4hvEBDQPCA1xvC3/fTOjyQKgJooHzw04H49Lv5CJ/Ynv2Hm+dsfLbPBv0+fIkA89wcPh4bT
7ztc/+WP338TxIWjPxREh8Nv37eUC/HP/zmC5LXcg0dfPnAR2t/p/vNugqc/ffRbD7N6+JcX/n2y
Tr57dftF3V3mzTqEH8FQd+vHtINDC/Wf6/j9t6OrfJQlvjTsBTTm+PGwHZh/6LjX62jtrsujK+4a
XYOHruPs+JIPh+Wh496sk6PL7RpTQ4f9vPaz9bGzQQeBGDryV4aN1qnnP35+ZIWHpupbjO7CLeoP
3sI4hw7+1zpY17278vOUN3TwL/ETQx/aS8OHDtDZPjGq6PKv4aN/h+zWf5wH5PDQsT97PvLkQf9x
HkDqbzC42x/5UMAbOvIKh/VeGGnPPaIsOnzsp9YgYBoy/MFj89I/jCL2GXHRtihmDx34xvdP38qu
hzx4bEJ2emo8eUAqvcXg0VHcJlE7YOCGDv2yYebPbfy/2yHF4P13EuUsQWoYet3XebgOe5vZzyLP
4MFjgsnDNR6WYJcXDx75ZbeegfcbL6CTFx50j6AUDb3wy3Kd3T8M092SA2dt8MhsCsHpZR+62IMH
vyMzCXrPssPTDx37Ig6Ctf+j9152hNbBg/vYfJ7ull1nd+joyzw6TqtomR7A5YNH9v/Oj5dJB8sY
OvB5HpzuwV2TY+jYyJCHvcXdFQKGjvy/cRgn/eV3oLwOHjo42Sc7FuXgkf2T8Nc11IeOLB7iyao+
nLlFv/4thj+62d3QnL6HDv0Fd5GjN70bmlLn8KGzrLdIusHt4YN/FjEkOlrch8EFkHzolb/3nxr4
DTK1FanUUQ7YXTP1oqHXLE5+bt5b4N3wVP6GDv+ZLfhhlLZIcuhAvroDP1X1+CnVMHumjvPqH1CN
EQN/396vk//8HwAAAP//</cx:binary>
              </cx:geoCache>
            </cx:geography>
          </cx:layoutPr>
          <cx:valueColors>
            <cx:minColor>
              <a:srgbClr val="EE0000"/>
            </cx:minColor>
            <cx:midColor>
              <a:schemeClr val="bg1"/>
            </cx:midColor>
            <cx:maxColor>
              <a:srgbClr val="00B050"/>
            </cx:maxColor>
          </cx:valueColors>
          <cx:valueColorPositions count="3">
            <cx:minPosition>
              <cx:number val="-4.5800000000000019e-06"/>
            </cx:minPosition>
            <cx:midPosition>
              <cx:number val="0"/>
            </cx:midPosition>
            <cx:maxPosition>
              <cx:number val="4.5800000000000019e-06"/>
            </cx:maxPosition>
          </cx:valueColorPositions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ptos Narrow" panose="02110004020202020204"/>
          </a:endParaRPr>
        </a:p>
      </cx:txPr>
    </cx:legend>
  </cx:chart>
  <cx:spPr>
    <a:ln>
      <a:noFill/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image" Target="../media/image4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image" Target="../media/image4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AC600-5335-4D6D-BBE3-13794636B27A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GB"/>
        </a:p>
      </dgm:t>
    </dgm:pt>
    <dgm:pt modelId="{43E98D17-EC81-44F5-A43E-AA69A3725136}">
      <dgm:prSet phldrT="[Text]" phldr="0"/>
      <dgm:spPr/>
      <dgm:t>
        <a:bodyPr/>
        <a:lstStyle/>
        <a:p>
          <a:r>
            <a:rPr lang="en-GB" dirty="0"/>
            <a:t>The need for more rigidity</a:t>
          </a:r>
        </a:p>
      </dgm:t>
    </dgm:pt>
    <dgm:pt modelId="{B8CB4460-EC64-4186-8964-D69BE2619B18}" type="parTrans" cxnId="{57032A82-ABB0-4924-8940-E8F96CDA4618}">
      <dgm:prSet/>
      <dgm:spPr/>
      <dgm:t>
        <a:bodyPr/>
        <a:lstStyle/>
        <a:p>
          <a:endParaRPr lang="en-GB"/>
        </a:p>
      </dgm:t>
    </dgm:pt>
    <dgm:pt modelId="{10EDC9C9-7370-45BF-9445-3C1376D3D4C6}" type="sibTrans" cxnId="{57032A82-ABB0-4924-8940-E8F96CDA4618}">
      <dgm:prSet/>
      <dgm:spPr/>
      <dgm:t>
        <a:bodyPr/>
        <a:lstStyle/>
        <a:p>
          <a:endParaRPr lang="en-GB"/>
        </a:p>
      </dgm:t>
    </dgm:pt>
    <dgm:pt modelId="{E9E2011B-8511-4C99-818C-7F166EAF03FD}">
      <dgm:prSet phldrT="[Text]" phldr="0"/>
      <dgm:spPr/>
      <dgm:t>
        <a:bodyPr/>
        <a:lstStyle/>
        <a:p>
          <a:r>
            <a:rPr lang="en-GB" dirty="0"/>
            <a:t>Proposal for labour rigidity &amp; MLS</a:t>
          </a:r>
        </a:p>
      </dgm:t>
    </dgm:pt>
    <dgm:pt modelId="{F628F999-B2A2-49C5-BCAE-ECAE13977C87}" type="parTrans" cxnId="{4074D2EA-0CFF-4973-BAB0-5F065FEE80DF}">
      <dgm:prSet/>
      <dgm:spPr/>
      <dgm:t>
        <a:bodyPr/>
        <a:lstStyle/>
        <a:p>
          <a:endParaRPr lang="en-GB"/>
        </a:p>
      </dgm:t>
    </dgm:pt>
    <dgm:pt modelId="{5DF5201B-C19E-436A-8EB3-D0AC804BBCAD}" type="sibTrans" cxnId="{4074D2EA-0CFF-4973-BAB0-5F065FEE80DF}">
      <dgm:prSet/>
      <dgm:spPr/>
      <dgm:t>
        <a:bodyPr/>
        <a:lstStyle/>
        <a:p>
          <a:endParaRPr lang="en-GB"/>
        </a:p>
      </dgm:t>
    </dgm:pt>
    <dgm:pt modelId="{A4637F40-568F-4CF2-8D0A-6D56395039F5}">
      <dgm:prSet phldrT="[Text]" phldr="0"/>
      <dgm:spPr/>
      <dgm:t>
        <a:bodyPr/>
        <a:lstStyle/>
        <a:p>
          <a:r>
            <a:rPr lang="en-GB" dirty="0"/>
            <a:t>Application of model to Japanese economy and immigration</a:t>
          </a:r>
        </a:p>
      </dgm:t>
    </dgm:pt>
    <dgm:pt modelId="{3DEA3B70-7281-4714-86AF-84102EDD6CB2}" type="parTrans" cxnId="{B9877DD8-80CF-4F62-8806-F316DD0B5CC0}">
      <dgm:prSet/>
      <dgm:spPr/>
      <dgm:t>
        <a:bodyPr/>
        <a:lstStyle/>
        <a:p>
          <a:endParaRPr lang="en-GB"/>
        </a:p>
      </dgm:t>
    </dgm:pt>
    <dgm:pt modelId="{B817D595-4B0A-413E-A0E4-75BC3A3568C7}" type="sibTrans" cxnId="{B9877DD8-80CF-4F62-8806-F316DD0B5CC0}">
      <dgm:prSet/>
      <dgm:spPr/>
      <dgm:t>
        <a:bodyPr/>
        <a:lstStyle/>
        <a:p>
          <a:endParaRPr lang="en-GB"/>
        </a:p>
      </dgm:t>
    </dgm:pt>
    <dgm:pt modelId="{CD429F04-0157-45EB-860E-ED0A210769DC}" type="pres">
      <dgm:prSet presAssocID="{980AC600-5335-4D6D-BBE3-13794636B27A}" presName="Name0" presStyleCnt="0">
        <dgm:presLayoutVars>
          <dgm:chMax val="7"/>
          <dgm:chPref val="7"/>
          <dgm:dir/>
        </dgm:presLayoutVars>
      </dgm:prSet>
      <dgm:spPr/>
    </dgm:pt>
    <dgm:pt modelId="{D242100B-2D0D-48A4-BDFA-2D89307F6BBC}" type="pres">
      <dgm:prSet presAssocID="{980AC600-5335-4D6D-BBE3-13794636B27A}" presName="Name1" presStyleCnt="0"/>
      <dgm:spPr/>
    </dgm:pt>
    <dgm:pt modelId="{54CE222F-2D7D-4223-9255-C1F8C2DED204}" type="pres">
      <dgm:prSet presAssocID="{980AC600-5335-4D6D-BBE3-13794636B27A}" presName="cycle" presStyleCnt="0"/>
      <dgm:spPr/>
    </dgm:pt>
    <dgm:pt modelId="{6FAB8153-1390-4581-B8A3-BDA6F9505CFD}" type="pres">
      <dgm:prSet presAssocID="{980AC600-5335-4D6D-BBE3-13794636B27A}" presName="srcNode" presStyleLbl="node1" presStyleIdx="0" presStyleCnt="3"/>
      <dgm:spPr/>
    </dgm:pt>
    <dgm:pt modelId="{7DCE7850-A9E7-4FE0-9583-600E7BE1AC81}" type="pres">
      <dgm:prSet presAssocID="{980AC600-5335-4D6D-BBE3-13794636B27A}" presName="conn" presStyleLbl="parChTrans1D2" presStyleIdx="0" presStyleCnt="1"/>
      <dgm:spPr/>
    </dgm:pt>
    <dgm:pt modelId="{E03B2A97-ABC8-4761-BFC6-DB8224610E30}" type="pres">
      <dgm:prSet presAssocID="{980AC600-5335-4D6D-BBE3-13794636B27A}" presName="extraNode" presStyleLbl="node1" presStyleIdx="0" presStyleCnt="3"/>
      <dgm:spPr/>
    </dgm:pt>
    <dgm:pt modelId="{0512BE7B-E317-4CB1-AA34-BF7FA0991F2F}" type="pres">
      <dgm:prSet presAssocID="{980AC600-5335-4D6D-BBE3-13794636B27A}" presName="dstNode" presStyleLbl="node1" presStyleIdx="0" presStyleCnt="3"/>
      <dgm:spPr/>
    </dgm:pt>
    <dgm:pt modelId="{8DE846F8-0CFF-45DB-9070-8695A3573B0A}" type="pres">
      <dgm:prSet presAssocID="{43E98D17-EC81-44F5-A43E-AA69A3725136}" presName="text_1" presStyleLbl="node1" presStyleIdx="0" presStyleCnt="3">
        <dgm:presLayoutVars>
          <dgm:bulletEnabled val="1"/>
        </dgm:presLayoutVars>
      </dgm:prSet>
      <dgm:spPr/>
    </dgm:pt>
    <dgm:pt modelId="{7C798D4E-47B8-4C51-933A-C7082B990EC5}" type="pres">
      <dgm:prSet presAssocID="{43E98D17-EC81-44F5-A43E-AA69A3725136}" presName="accent_1" presStyleCnt="0"/>
      <dgm:spPr/>
    </dgm:pt>
    <dgm:pt modelId="{AEE34AD6-F259-49E5-AFF3-B57495BF50EC}" type="pres">
      <dgm:prSet presAssocID="{43E98D17-EC81-44F5-A43E-AA69A3725136}" presName="accentRepeatNode" presStyleLbl="solidFgAcc1" presStyleIdx="0" presStyleCnt="3"/>
      <dgm:spPr/>
    </dgm:pt>
    <dgm:pt modelId="{C9A356F4-C6F9-4255-AB36-1B45435D4F09}" type="pres">
      <dgm:prSet presAssocID="{E9E2011B-8511-4C99-818C-7F166EAF03FD}" presName="text_2" presStyleLbl="node1" presStyleIdx="1" presStyleCnt="3">
        <dgm:presLayoutVars>
          <dgm:bulletEnabled val="1"/>
        </dgm:presLayoutVars>
      </dgm:prSet>
      <dgm:spPr/>
    </dgm:pt>
    <dgm:pt modelId="{4116E531-7DA7-4DF8-A178-C81F2B077F71}" type="pres">
      <dgm:prSet presAssocID="{E9E2011B-8511-4C99-818C-7F166EAF03FD}" presName="accent_2" presStyleCnt="0"/>
      <dgm:spPr/>
    </dgm:pt>
    <dgm:pt modelId="{F94DF40E-CD08-4B31-AF6D-B60E4F6A30B5}" type="pres">
      <dgm:prSet presAssocID="{E9E2011B-8511-4C99-818C-7F166EAF03FD}" presName="accentRepeatNode" presStyleLbl="solidFgAcc1" presStyleIdx="1" presStyleCnt="3"/>
      <dgm:spPr/>
    </dgm:pt>
    <dgm:pt modelId="{3D3D37F7-EBBD-4DA8-9D0B-4DF4AD6FA380}" type="pres">
      <dgm:prSet presAssocID="{A4637F40-568F-4CF2-8D0A-6D56395039F5}" presName="text_3" presStyleLbl="node1" presStyleIdx="2" presStyleCnt="3">
        <dgm:presLayoutVars>
          <dgm:bulletEnabled val="1"/>
        </dgm:presLayoutVars>
      </dgm:prSet>
      <dgm:spPr/>
    </dgm:pt>
    <dgm:pt modelId="{D6D2CEAC-A965-44E7-9562-CA61DFE5ECC3}" type="pres">
      <dgm:prSet presAssocID="{A4637F40-568F-4CF2-8D0A-6D56395039F5}" presName="accent_3" presStyleCnt="0"/>
      <dgm:spPr/>
    </dgm:pt>
    <dgm:pt modelId="{DD2B92F7-D1D8-46CA-B184-08030CE53EA6}" type="pres">
      <dgm:prSet presAssocID="{A4637F40-568F-4CF2-8D0A-6D56395039F5}" presName="accentRepeatNode" presStyleLbl="solidFgAcc1" presStyleIdx="2" presStyleCnt="3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E1693C0D-7ED8-4A08-A127-FBCDB2B86334}" type="presOf" srcId="{980AC600-5335-4D6D-BBE3-13794636B27A}" destId="{CD429F04-0157-45EB-860E-ED0A210769DC}" srcOrd="0" destOrd="0" presId="urn:microsoft.com/office/officeart/2008/layout/VerticalCurvedList"/>
    <dgm:cxn modelId="{E864B35C-5891-4AE4-8053-90424B969672}" type="presOf" srcId="{10EDC9C9-7370-45BF-9445-3C1376D3D4C6}" destId="{7DCE7850-A9E7-4FE0-9583-600E7BE1AC81}" srcOrd="0" destOrd="0" presId="urn:microsoft.com/office/officeart/2008/layout/VerticalCurvedList"/>
    <dgm:cxn modelId="{C2C23E6F-B79B-488E-B962-8224292AE4AF}" type="presOf" srcId="{E9E2011B-8511-4C99-818C-7F166EAF03FD}" destId="{C9A356F4-C6F9-4255-AB36-1B45435D4F09}" srcOrd="0" destOrd="0" presId="urn:microsoft.com/office/officeart/2008/layout/VerticalCurvedList"/>
    <dgm:cxn modelId="{57032A82-ABB0-4924-8940-E8F96CDA4618}" srcId="{980AC600-5335-4D6D-BBE3-13794636B27A}" destId="{43E98D17-EC81-44F5-A43E-AA69A3725136}" srcOrd="0" destOrd="0" parTransId="{B8CB4460-EC64-4186-8964-D69BE2619B18}" sibTransId="{10EDC9C9-7370-45BF-9445-3C1376D3D4C6}"/>
    <dgm:cxn modelId="{2CB37DA9-F143-4E76-A8F4-0AB00716A934}" type="presOf" srcId="{A4637F40-568F-4CF2-8D0A-6D56395039F5}" destId="{3D3D37F7-EBBD-4DA8-9D0B-4DF4AD6FA380}" srcOrd="0" destOrd="0" presId="urn:microsoft.com/office/officeart/2008/layout/VerticalCurvedList"/>
    <dgm:cxn modelId="{59662BD0-EFF0-471C-817C-46E3DAC90C83}" type="presOf" srcId="{43E98D17-EC81-44F5-A43E-AA69A3725136}" destId="{8DE846F8-0CFF-45DB-9070-8695A3573B0A}" srcOrd="0" destOrd="0" presId="urn:microsoft.com/office/officeart/2008/layout/VerticalCurvedList"/>
    <dgm:cxn modelId="{B9877DD8-80CF-4F62-8806-F316DD0B5CC0}" srcId="{980AC600-5335-4D6D-BBE3-13794636B27A}" destId="{A4637F40-568F-4CF2-8D0A-6D56395039F5}" srcOrd="2" destOrd="0" parTransId="{3DEA3B70-7281-4714-86AF-84102EDD6CB2}" sibTransId="{B817D595-4B0A-413E-A0E4-75BC3A3568C7}"/>
    <dgm:cxn modelId="{4074D2EA-0CFF-4973-BAB0-5F065FEE80DF}" srcId="{980AC600-5335-4D6D-BBE3-13794636B27A}" destId="{E9E2011B-8511-4C99-818C-7F166EAF03FD}" srcOrd="1" destOrd="0" parTransId="{F628F999-B2A2-49C5-BCAE-ECAE13977C87}" sibTransId="{5DF5201B-C19E-436A-8EB3-D0AC804BBCAD}"/>
    <dgm:cxn modelId="{3665EC0E-6954-42F2-A352-3739CAB8DABA}" type="presParOf" srcId="{CD429F04-0157-45EB-860E-ED0A210769DC}" destId="{D242100B-2D0D-48A4-BDFA-2D89307F6BBC}" srcOrd="0" destOrd="0" presId="urn:microsoft.com/office/officeart/2008/layout/VerticalCurvedList"/>
    <dgm:cxn modelId="{D1C75AC4-2056-46AB-93C0-F9151D45C8BC}" type="presParOf" srcId="{D242100B-2D0D-48A4-BDFA-2D89307F6BBC}" destId="{54CE222F-2D7D-4223-9255-C1F8C2DED204}" srcOrd="0" destOrd="0" presId="urn:microsoft.com/office/officeart/2008/layout/VerticalCurvedList"/>
    <dgm:cxn modelId="{7AFFFF45-C3CD-4C3D-9310-CAFE95CE114F}" type="presParOf" srcId="{54CE222F-2D7D-4223-9255-C1F8C2DED204}" destId="{6FAB8153-1390-4581-B8A3-BDA6F9505CFD}" srcOrd="0" destOrd="0" presId="urn:microsoft.com/office/officeart/2008/layout/VerticalCurvedList"/>
    <dgm:cxn modelId="{10C07143-056A-49B5-9A86-3086C23E55C0}" type="presParOf" srcId="{54CE222F-2D7D-4223-9255-C1F8C2DED204}" destId="{7DCE7850-A9E7-4FE0-9583-600E7BE1AC81}" srcOrd="1" destOrd="0" presId="urn:microsoft.com/office/officeart/2008/layout/VerticalCurvedList"/>
    <dgm:cxn modelId="{43006B9C-E5A8-4824-B369-3839A614FE2D}" type="presParOf" srcId="{54CE222F-2D7D-4223-9255-C1F8C2DED204}" destId="{E03B2A97-ABC8-4761-BFC6-DB8224610E30}" srcOrd="2" destOrd="0" presId="urn:microsoft.com/office/officeart/2008/layout/VerticalCurvedList"/>
    <dgm:cxn modelId="{4B59AA63-2AE5-481E-BB4C-CD99D76188E3}" type="presParOf" srcId="{54CE222F-2D7D-4223-9255-C1F8C2DED204}" destId="{0512BE7B-E317-4CB1-AA34-BF7FA0991F2F}" srcOrd="3" destOrd="0" presId="urn:microsoft.com/office/officeart/2008/layout/VerticalCurvedList"/>
    <dgm:cxn modelId="{0DF1B8CD-DCA8-44C1-91A7-F9AC13C128D7}" type="presParOf" srcId="{D242100B-2D0D-48A4-BDFA-2D89307F6BBC}" destId="{8DE846F8-0CFF-45DB-9070-8695A3573B0A}" srcOrd="1" destOrd="0" presId="urn:microsoft.com/office/officeart/2008/layout/VerticalCurvedList"/>
    <dgm:cxn modelId="{335BAD22-2F3E-4BE4-9CAC-BD8920226C8E}" type="presParOf" srcId="{D242100B-2D0D-48A4-BDFA-2D89307F6BBC}" destId="{7C798D4E-47B8-4C51-933A-C7082B990EC5}" srcOrd="2" destOrd="0" presId="urn:microsoft.com/office/officeart/2008/layout/VerticalCurvedList"/>
    <dgm:cxn modelId="{3E25BFCC-C4CB-429D-96E7-96E6592E9346}" type="presParOf" srcId="{7C798D4E-47B8-4C51-933A-C7082B990EC5}" destId="{AEE34AD6-F259-49E5-AFF3-B57495BF50EC}" srcOrd="0" destOrd="0" presId="urn:microsoft.com/office/officeart/2008/layout/VerticalCurvedList"/>
    <dgm:cxn modelId="{DD1A34E1-2219-4193-8F22-7CBE818559EC}" type="presParOf" srcId="{D242100B-2D0D-48A4-BDFA-2D89307F6BBC}" destId="{C9A356F4-C6F9-4255-AB36-1B45435D4F09}" srcOrd="3" destOrd="0" presId="urn:microsoft.com/office/officeart/2008/layout/VerticalCurvedList"/>
    <dgm:cxn modelId="{0443EA46-5484-4446-A486-7810D73FD3FD}" type="presParOf" srcId="{D242100B-2D0D-48A4-BDFA-2D89307F6BBC}" destId="{4116E531-7DA7-4DF8-A178-C81F2B077F71}" srcOrd="4" destOrd="0" presId="urn:microsoft.com/office/officeart/2008/layout/VerticalCurvedList"/>
    <dgm:cxn modelId="{B2A5F11D-6419-4FAF-B020-B0B376CC2F4E}" type="presParOf" srcId="{4116E531-7DA7-4DF8-A178-C81F2B077F71}" destId="{F94DF40E-CD08-4B31-AF6D-B60E4F6A30B5}" srcOrd="0" destOrd="0" presId="urn:microsoft.com/office/officeart/2008/layout/VerticalCurvedList"/>
    <dgm:cxn modelId="{1F0E746E-B636-4E55-A66B-F0958B65A8F0}" type="presParOf" srcId="{D242100B-2D0D-48A4-BDFA-2D89307F6BBC}" destId="{3D3D37F7-EBBD-4DA8-9D0B-4DF4AD6FA380}" srcOrd="5" destOrd="0" presId="urn:microsoft.com/office/officeart/2008/layout/VerticalCurvedList"/>
    <dgm:cxn modelId="{537C621D-8567-4736-B7CF-382AE8813745}" type="presParOf" srcId="{D242100B-2D0D-48A4-BDFA-2D89307F6BBC}" destId="{D6D2CEAC-A965-44E7-9562-CA61DFE5ECC3}" srcOrd="6" destOrd="0" presId="urn:microsoft.com/office/officeart/2008/layout/VerticalCurvedList"/>
    <dgm:cxn modelId="{66B24F4F-403F-4AA1-9592-187FC9F3A7D5}" type="presParOf" srcId="{D6D2CEAC-A965-44E7-9562-CA61DFE5ECC3}" destId="{DD2B92F7-D1D8-46CA-B184-08030CE53EA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DCA228-E0B9-4E0A-99BA-7FC6D149970E}" type="doc">
      <dgm:prSet loTypeId="urn:microsoft.com/office/officeart/2024/layout/HorizontalAction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B4A8D51-BC84-4B1F-AC07-503377BFD645}">
      <dgm:prSet phldrT="[Text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n-GB" sz="2000" dirty="0"/>
            <a:t>Governments are concerned about the transition path</a:t>
          </a:r>
        </a:p>
      </dgm:t>
    </dgm:pt>
    <dgm:pt modelId="{E93ABABB-8A23-421D-A0F1-C83CB7C90B58}" type="parTrans" cxnId="{6EEE0EB9-D084-41D1-99E9-E08DE6AD4BD7}">
      <dgm:prSet/>
      <dgm:spPr/>
      <dgm:t>
        <a:bodyPr/>
        <a:lstStyle/>
        <a:p>
          <a:endParaRPr lang="en-GB" sz="2400"/>
        </a:p>
      </dgm:t>
    </dgm:pt>
    <dgm:pt modelId="{8899DA28-CF67-41D5-B20E-219CB941D3A6}" type="sibTrans" cxnId="{6EEE0EB9-D084-41D1-99E9-E08DE6AD4BD7}">
      <dgm:prSet/>
      <dgm:spPr/>
      <dgm:t>
        <a:bodyPr/>
        <a:lstStyle/>
        <a:p>
          <a:endParaRPr lang="en-GB" sz="2400"/>
        </a:p>
      </dgm:t>
    </dgm:pt>
    <dgm:pt modelId="{1CD055C3-70A6-4308-BFA4-520A4BB0E36F}">
      <dgm:prSet phldrT="[Text]" phldr="0"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GB" sz="1500" dirty="0"/>
            <a:t>Even favourable policies in the long-run will produce short-run reallocation that may adversely impact workers/consumers/financial markets in the short-run.</a:t>
          </a:r>
        </a:p>
        <a:p>
          <a:pPr>
            <a:buFont typeface="Wingdings" panose="05000000000000000000" pitchFamily="2" charset="2"/>
            <a:buChar char="§"/>
          </a:pPr>
          <a:endParaRPr lang="en-GB" sz="900" dirty="0"/>
        </a:p>
        <a:p>
          <a:pPr>
            <a:buFont typeface="Wingdings" panose="05000000000000000000" pitchFamily="2" charset="2"/>
            <a:buChar char="§"/>
          </a:pPr>
          <a:r>
            <a:rPr lang="en-GB" sz="1500" dirty="0"/>
            <a:t>Adverse policies are likely to be even more negative in the short-run as market forces cannot mitigate its effects. </a:t>
          </a:r>
        </a:p>
        <a:p>
          <a:pPr>
            <a:buFont typeface="Wingdings" panose="05000000000000000000" pitchFamily="2" charset="2"/>
            <a:buChar char="§"/>
          </a:pPr>
          <a:endParaRPr lang="en-GB" sz="900" dirty="0"/>
        </a:p>
        <a:p>
          <a:pPr>
            <a:buFont typeface="Wingdings" panose="05000000000000000000" pitchFamily="2" charset="2"/>
            <a:buChar char="§"/>
          </a:pPr>
          <a:r>
            <a:rPr lang="en-GB" sz="1500" dirty="0"/>
            <a:t>Sub-regional impacts can likely vary considerably in the short-run, before converging in the long-run</a:t>
          </a:r>
        </a:p>
      </dgm:t>
    </dgm:pt>
    <dgm:pt modelId="{9EABA74E-7976-44B2-B62E-48B7E7BFAE64}" type="parTrans" cxnId="{4563ACC4-D769-4BF7-BA64-82603E520764}">
      <dgm:prSet/>
      <dgm:spPr/>
      <dgm:t>
        <a:bodyPr/>
        <a:lstStyle/>
        <a:p>
          <a:endParaRPr lang="en-GB" sz="2400"/>
        </a:p>
      </dgm:t>
    </dgm:pt>
    <dgm:pt modelId="{8C45B577-34A2-42B9-97B6-C903061B448C}" type="sibTrans" cxnId="{4563ACC4-D769-4BF7-BA64-82603E520764}">
      <dgm:prSet/>
      <dgm:spPr/>
      <dgm:t>
        <a:bodyPr/>
        <a:lstStyle/>
        <a:p>
          <a:endParaRPr lang="en-GB" sz="2400"/>
        </a:p>
      </dgm:t>
    </dgm:pt>
    <dgm:pt modelId="{AA9BD78D-0F9D-4EAB-8E54-981C53EA6730}">
      <dgm:prSet phldrT="[Text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n-GB" sz="1800" dirty="0"/>
            <a:t>Current CGE modelling concentrates on long-run</a:t>
          </a:r>
        </a:p>
      </dgm:t>
    </dgm:pt>
    <dgm:pt modelId="{E1B7795B-CA15-4161-8275-87EC6F939FB6}" type="parTrans" cxnId="{4A1ADFA8-447A-48C7-BD0C-DA0D84416B5F}">
      <dgm:prSet/>
      <dgm:spPr/>
      <dgm:t>
        <a:bodyPr/>
        <a:lstStyle/>
        <a:p>
          <a:endParaRPr lang="en-GB" sz="2400"/>
        </a:p>
      </dgm:t>
    </dgm:pt>
    <dgm:pt modelId="{408FF85C-18DB-4A4A-A2DD-84DC89F16FF8}" type="sibTrans" cxnId="{4A1ADFA8-447A-48C7-BD0C-DA0D84416B5F}">
      <dgm:prSet/>
      <dgm:spPr/>
      <dgm:t>
        <a:bodyPr/>
        <a:lstStyle/>
        <a:p>
          <a:endParaRPr lang="en-GB" sz="2400"/>
        </a:p>
      </dgm:t>
    </dgm:pt>
    <dgm:pt modelId="{81403741-D6AF-4B42-8B9C-0F849DCA1574}">
      <dgm:prSet phldrT="[Text]" phldr="0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400" b="1" dirty="0">
              <a:solidFill>
                <a:srgbClr val="FF0000"/>
              </a:solidFill>
            </a:rPr>
            <a:t>Elasticities are long-run</a:t>
          </a:r>
        </a:p>
        <a:p>
          <a:pPr>
            <a:buFont typeface="Arial" panose="020B0604020202020204" pitchFamily="34" charset="0"/>
            <a:buChar char="•"/>
          </a:pPr>
          <a:endParaRPr lang="en-GB" sz="1400" b="1" dirty="0">
            <a:solidFill>
              <a:srgbClr val="FF0000"/>
            </a:solidFill>
          </a:endParaRPr>
        </a:p>
        <a:p>
          <a:pPr>
            <a:buFont typeface="Arial" panose="020B0604020202020204" pitchFamily="34" charset="0"/>
            <a:buChar char="•"/>
          </a:pPr>
          <a:r>
            <a:rPr lang="en-GB" sz="1400" b="1" dirty="0">
              <a:solidFill>
                <a:srgbClr val="FF0000"/>
              </a:solidFill>
            </a:rPr>
            <a:t>Land is homogenous (standard GTAP)</a:t>
          </a:r>
        </a:p>
        <a:p>
          <a:pPr>
            <a:buFont typeface="Arial" panose="020B0604020202020204" pitchFamily="34" charset="0"/>
            <a:buChar char="•"/>
          </a:pPr>
          <a:endParaRPr lang="en-GB" sz="1400" b="1" dirty="0">
            <a:solidFill>
              <a:srgbClr val="FF0000"/>
            </a:solidFill>
          </a:endParaRPr>
        </a:p>
        <a:p>
          <a:pPr>
            <a:buFont typeface="Arial" panose="020B0604020202020204" pitchFamily="34" charset="0"/>
            <a:buChar char="•"/>
          </a:pPr>
          <a:r>
            <a:rPr lang="en-GB" sz="1400" b="1" dirty="0">
              <a:solidFill>
                <a:srgbClr val="FF0000"/>
              </a:solidFill>
            </a:rPr>
            <a:t>Labour is extremely aggregated, and mobile to normalise wages across sectors.</a:t>
          </a:r>
        </a:p>
        <a:p>
          <a:pPr>
            <a:buFont typeface="Arial" panose="020B0604020202020204" pitchFamily="34" charset="0"/>
            <a:buChar char="•"/>
          </a:pPr>
          <a:endParaRPr lang="en-GB" sz="1400" b="1" dirty="0">
            <a:solidFill>
              <a:srgbClr val="FF0000"/>
            </a:solidFill>
          </a:endParaRPr>
        </a:p>
        <a:p>
          <a:pPr>
            <a:buFont typeface="Arial" panose="020B0604020202020204" pitchFamily="34" charset="0"/>
            <a:buChar char="•"/>
          </a:pPr>
          <a:r>
            <a:rPr lang="en-GB" sz="1400" b="1" dirty="0">
              <a:solidFill>
                <a:srgbClr val="FF0000"/>
              </a:solidFill>
            </a:rPr>
            <a:t>Capital is homogenous </a:t>
          </a:r>
        </a:p>
        <a:p>
          <a:pPr>
            <a:buFont typeface="Arial" panose="020B0604020202020204" pitchFamily="34" charset="0"/>
            <a:buChar char="•"/>
          </a:pPr>
          <a:endParaRPr lang="en-GB" sz="1400" b="1" dirty="0"/>
        </a:p>
        <a:p>
          <a:pPr>
            <a:buFont typeface="Arial" panose="020B0604020202020204" pitchFamily="34" charset="0"/>
            <a:buChar char="•"/>
          </a:pPr>
          <a:r>
            <a:rPr lang="en-GB" sz="1400" b="1" dirty="0">
              <a:solidFill>
                <a:srgbClr val="00B050"/>
              </a:solidFill>
            </a:rPr>
            <a:t>Only Capital accumulation exhibits rigidity (in dynamic model)</a:t>
          </a:r>
        </a:p>
      </dgm:t>
    </dgm:pt>
    <dgm:pt modelId="{00A79C63-BE14-4FA9-A7E4-A37464FCBA58}" type="parTrans" cxnId="{0D13646F-D0DF-4F78-96F8-AC4EFE19B66F}">
      <dgm:prSet/>
      <dgm:spPr/>
      <dgm:t>
        <a:bodyPr/>
        <a:lstStyle/>
        <a:p>
          <a:endParaRPr lang="en-GB" sz="2400"/>
        </a:p>
      </dgm:t>
    </dgm:pt>
    <dgm:pt modelId="{E3B1BC66-C7FA-46AD-B062-0DCF7D62C689}" type="sibTrans" cxnId="{0D13646F-D0DF-4F78-96F8-AC4EFE19B66F}">
      <dgm:prSet/>
      <dgm:spPr/>
      <dgm:t>
        <a:bodyPr/>
        <a:lstStyle/>
        <a:p>
          <a:endParaRPr lang="en-GB" sz="2400"/>
        </a:p>
      </dgm:t>
    </dgm:pt>
    <dgm:pt modelId="{83B5341C-F0A8-480F-9BD8-C98BF7927D1F}">
      <dgm:prSet phldrT="[Text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n-GB" sz="1800" dirty="0"/>
            <a:t>We miss: </a:t>
          </a:r>
        </a:p>
      </dgm:t>
    </dgm:pt>
    <dgm:pt modelId="{58281E74-5900-4611-9FFC-0A3CC6AA1AC0}" type="parTrans" cxnId="{15814FDD-C87D-4D62-8FA4-1F8D3912C23A}">
      <dgm:prSet/>
      <dgm:spPr/>
      <dgm:t>
        <a:bodyPr/>
        <a:lstStyle/>
        <a:p>
          <a:endParaRPr lang="en-GB" sz="2400"/>
        </a:p>
      </dgm:t>
    </dgm:pt>
    <dgm:pt modelId="{919CA081-B641-4FC2-A98D-E092C7E9B728}" type="sibTrans" cxnId="{15814FDD-C87D-4D62-8FA4-1F8D3912C23A}">
      <dgm:prSet/>
      <dgm:spPr/>
      <dgm:t>
        <a:bodyPr/>
        <a:lstStyle/>
        <a:p>
          <a:endParaRPr lang="en-GB" sz="2400"/>
        </a:p>
      </dgm:t>
    </dgm:pt>
    <dgm:pt modelId="{45A65792-349B-446E-9AB8-E481FDD261E1}">
      <dgm:prSet phldrT="[Text]" phldr="0" custT="1"/>
      <dgm:spPr/>
      <dgm:t>
        <a:bodyPr/>
        <a:lstStyle/>
        <a:p>
          <a:r>
            <a:rPr lang="en-GB" sz="1400" dirty="0"/>
            <a:t>Demand adjusts much quicker than supply – meaning we hope to see large price shocks in endowments – and therefore larger welfare impacts – than conventionally modelled in GTAP. </a:t>
          </a:r>
        </a:p>
        <a:p>
          <a:endParaRPr lang="en-GB" sz="1400" dirty="0"/>
        </a:p>
        <a:p>
          <a:r>
            <a:rPr lang="en-GB" sz="1400" dirty="0"/>
            <a:t>Labour market rigidities mean that policies should have a much more drastic impact on different wage types than modelling. </a:t>
          </a:r>
        </a:p>
        <a:p>
          <a:endParaRPr lang="en-GB" sz="1400" dirty="0"/>
        </a:p>
        <a:p>
          <a:r>
            <a:rPr lang="en-GB" sz="1400" b="1" dirty="0"/>
            <a:t>In the following presentation I focus on our developments on labour within the dynamic CGE model. </a:t>
          </a:r>
        </a:p>
      </dgm:t>
    </dgm:pt>
    <dgm:pt modelId="{0D72A25E-0460-468B-AB67-8948EEC323A7}" type="parTrans" cxnId="{24334867-07E7-4AFC-B479-23D645EB42A8}">
      <dgm:prSet/>
      <dgm:spPr/>
      <dgm:t>
        <a:bodyPr/>
        <a:lstStyle/>
        <a:p>
          <a:endParaRPr lang="en-GB" sz="2400"/>
        </a:p>
      </dgm:t>
    </dgm:pt>
    <dgm:pt modelId="{6430C216-C336-4950-BA15-5DF66DB5CE12}" type="sibTrans" cxnId="{24334867-07E7-4AFC-B479-23D645EB42A8}">
      <dgm:prSet/>
      <dgm:spPr/>
      <dgm:t>
        <a:bodyPr/>
        <a:lstStyle/>
        <a:p>
          <a:endParaRPr lang="en-GB" sz="2400"/>
        </a:p>
      </dgm:t>
    </dgm:pt>
    <dgm:pt modelId="{FA01AA99-CA57-46D8-A66F-EA865B07AF1F}" type="pres">
      <dgm:prSet presAssocID="{96DCA228-E0B9-4E0A-99BA-7FC6D149970E}" presName="Name0" presStyleCnt="0">
        <dgm:presLayoutVars>
          <dgm:dir/>
          <dgm:animLvl val="lvl"/>
          <dgm:resizeHandles val="exact"/>
        </dgm:presLayoutVars>
      </dgm:prSet>
      <dgm:spPr/>
    </dgm:pt>
    <dgm:pt modelId="{380CBBDB-7318-4A46-942B-5ACE6CD0111B}" type="pres">
      <dgm:prSet presAssocID="{AB4A8D51-BC84-4B1F-AC07-503377BFD645}" presName="composite" presStyleCnt="0"/>
      <dgm:spPr/>
    </dgm:pt>
    <dgm:pt modelId="{22FD2DC8-323E-4B4B-B4C1-98B1E117E405}" type="pres">
      <dgm:prSet presAssocID="{AB4A8D51-BC84-4B1F-AC07-503377BFD645}" presName="parTx" presStyleLbl="alignNode1" presStyleIdx="0" presStyleCnt="3">
        <dgm:presLayoutVars>
          <dgm:chMax val="0"/>
          <dgm:chPref val="0"/>
        </dgm:presLayoutVars>
      </dgm:prSet>
      <dgm:spPr/>
    </dgm:pt>
    <dgm:pt modelId="{7C4A0DD9-A289-4D86-89D2-2B1D72B827A4}" type="pres">
      <dgm:prSet presAssocID="{AB4A8D51-BC84-4B1F-AC07-503377BFD645}" presName="bgOutline" presStyleLbl="fgAcc1" presStyleIdx="0" presStyleCnt="3">
        <dgm:presLayoutVars>
          <dgm:bulletEnabled/>
        </dgm:presLayoutVars>
      </dgm:prSet>
      <dgm:spPr/>
    </dgm:pt>
    <dgm:pt modelId="{C6DE6B98-87DC-4323-BC99-0694B08605B4}" type="pres">
      <dgm:prSet presAssocID="{8899DA28-CF67-41D5-B20E-219CB941D3A6}" presName="space" presStyleCnt="0"/>
      <dgm:spPr/>
    </dgm:pt>
    <dgm:pt modelId="{17093179-CA3E-4E90-8666-900CAABFF5D6}" type="pres">
      <dgm:prSet presAssocID="{AA9BD78D-0F9D-4EAB-8E54-981C53EA6730}" presName="composite" presStyleCnt="0"/>
      <dgm:spPr/>
    </dgm:pt>
    <dgm:pt modelId="{7DD7878E-D005-478F-ADBF-2657B4FF42AF}" type="pres">
      <dgm:prSet presAssocID="{AA9BD78D-0F9D-4EAB-8E54-981C53EA6730}" presName="parTx" presStyleLbl="alignNode1" presStyleIdx="1" presStyleCnt="3">
        <dgm:presLayoutVars>
          <dgm:chMax val="0"/>
          <dgm:chPref val="0"/>
        </dgm:presLayoutVars>
      </dgm:prSet>
      <dgm:spPr/>
    </dgm:pt>
    <dgm:pt modelId="{87E1BBAD-491D-462B-A772-60CC0EEE5CC2}" type="pres">
      <dgm:prSet presAssocID="{AA9BD78D-0F9D-4EAB-8E54-981C53EA6730}" presName="bgOutline" presStyleLbl="fgAcc1" presStyleIdx="1" presStyleCnt="3">
        <dgm:presLayoutVars>
          <dgm:bulletEnabled/>
        </dgm:presLayoutVars>
      </dgm:prSet>
      <dgm:spPr/>
    </dgm:pt>
    <dgm:pt modelId="{FA23C23B-40C1-4851-8325-46F7EE972480}" type="pres">
      <dgm:prSet presAssocID="{408FF85C-18DB-4A4A-A2DD-84DC89F16FF8}" presName="space" presStyleCnt="0"/>
      <dgm:spPr/>
    </dgm:pt>
    <dgm:pt modelId="{57E68B1A-49B4-4370-829C-A563D230E356}" type="pres">
      <dgm:prSet presAssocID="{83B5341C-F0A8-480F-9BD8-C98BF7927D1F}" presName="composite" presStyleCnt="0"/>
      <dgm:spPr/>
    </dgm:pt>
    <dgm:pt modelId="{3B317BAA-950F-4309-B6F0-835E68F83727}" type="pres">
      <dgm:prSet presAssocID="{83B5341C-F0A8-480F-9BD8-C98BF7927D1F}" presName="parTx" presStyleLbl="alignNode1" presStyleIdx="2" presStyleCnt="3">
        <dgm:presLayoutVars>
          <dgm:chMax val="0"/>
          <dgm:chPref val="0"/>
        </dgm:presLayoutVars>
      </dgm:prSet>
      <dgm:spPr/>
    </dgm:pt>
    <dgm:pt modelId="{563A9201-F74E-4DEF-AB30-CACFAB262427}" type="pres">
      <dgm:prSet presAssocID="{83B5341C-F0A8-480F-9BD8-C98BF7927D1F}" presName="bgOutline" presStyleLbl="fgAcc1" presStyleIdx="2" presStyleCnt="3">
        <dgm:presLayoutVars>
          <dgm:bulletEnabled/>
        </dgm:presLayoutVars>
      </dgm:prSet>
      <dgm:spPr/>
    </dgm:pt>
  </dgm:ptLst>
  <dgm:cxnLst>
    <dgm:cxn modelId="{12357916-858B-47CC-8579-68EBD4D17C65}" type="presOf" srcId="{81403741-D6AF-4B42-8B9C-0F849DCA1574}" destId="{87E1BBAD-491D-462B-A772-60CC0EEE5CC2}" srcOrd="0" destOrd="0" presId="urn:microsoft.com/office/officeart/2024/layout/HorizontalActionList"/>
    <dgm:cxn modelId="{35019118-C515-4522-BDA1-DC578E8B17D4}" type="presOf" srcId="{AA9BD78D-0F9D-4EAB-8E54-981C53EA6730}" destId="{7DD7878E-D005-478F-ADBF-2657B4FF42AF}" srcOrd="0" destOrd="0" presId="urn:microsoft.com/office/officeart/2024/layout/HorizontalActionList"/>
    <dgm:cxn modelId="{24334867-07E7-4AFC-B479-23D645EB42A8}" srcId="{83B5341C-F0A8-480F-9BD8-C98BF7927D1F}" destId="{45A65792-349B-446E-9AB8-E481FDD261E1}" srcOrd="0" destOrd="0" parTransId="{0D72A25E-0460-468B-AB67-8948EEC323A7}" sibTransId="{6430C216-C336-4950-BA15-5DF66DB5CE12}"/>
    <dgm:cxn modelId="{3F755D4C-68FC-4798-A7B5-43BE668F2048}" type="presOf" srcId="{83B5341C-F0A8-480F-9BD8-C98BF7927D1F}" destId="{3B317BAA-950F-4309-B6F0-835E68F83727}" srcOrd="0" destOrd="0" presId="urn:microsoft.com/office/officeart/2024/layout/HorizontalActionList"/>
    <dgm:cxn modelId="{0D13646F-D0DF-4F78-96F8-AC4EFE19B66F}" srcId="{AA9BD78D-0F9D-4EAB-8E54-981C53EA6730}" destId="{81403741-D6AF-4B42-8B9C-0F849DCA1574}" srcOrd="0" destOrd="0" parTransId="{00A79C63-BE14-4FA9-A7E4-A37464FCBA58}" sibTransId="{E3B1BC66-C7FA-46AD-B062-0DCF7D62C689}"/>
    <dgm:cxn modelId="{4A1ADFA8-447A-48C7-BD0C-DA0D84416B5F}" srcId="{96DCA228-E0B9-4E0A-99BA-7FC6D149970E}" destId="{AA9BD78D-0F9D-4EAB-8E54-981C53EA6730}" srcOrd="1" destOrd="0" parTransId="{E1B7795B-CA15-4161-8275-87EC6F939FB6}" sibTransId="{408FF85C-18DB-4A4A-A2DD-84DC89F16FF8}"/>
    <dgm:cxn modelId="{ED1608AA-05DD-476E-BFAB-FECE33A7F55B}" type="presOf" srcId="{AB4A8D51-BC84-4B1F-AC07-503377BFD645}" destId="{22FD2DC8-323E-4B4B-B4C1-98B1E117E405}" srcOrd="0" destOrd="0" presId="urn:microsoft.com/office/officeart/2024/layout/HorizontalActionList"/>
    <dgm:cxn modelId="{A1BF28B0-2333-4EE4-B42A-D310F8DAAA2A}" type="presOf" srcId="{1CD055C3-70A6-4308-BFA4-520A4BB0E36F}" destId="{7C4A0DD9-A289-4D86-89D2-2B1D72B827A4}" srcOrd="0" destOrd="0" presId="urn:microsoft.com/office/officeart/2024/layout/HorizontalActionList"/>
    <dgm:cxn modelId="{A6D701B7-52A2-435D-A1E9-C18EDCBD685B}" type="presOf" srcId="{96DCA228-E0B9-4E0A-99BA-7FC6D149970E}" destId="{FA01AA99-CA57-46D8-A66F-EA865B07AF1F}" srcOrd="0" destOrd="0" presId="urn:microsoft.com/office/officeart/2024/layout/HorizontalActionList"/>
    <dgm:cxn modelId="{6EEE0EB9-D084-41D1-99E9-E08DE6AD4BD7}" srcId="{96DCA228-E0B9-4E0A-99BA-7FC6D149970E}" destId="{AB4A8D51-BC84-4B1F-AC07-503377BFD645}" srcOrd="0" destOrd="0" parTransId="{E93ABABB-8A23-421D-A0F1-C83CB7C90B58}" sibTransId="{8899DA28-CF67-41D5-B20E-219CB941D3A6}"/>
    <dgm:cxn modelId="{4563ACC4-D769-4BF7-BA64-82603E520764}" srcId="{AB4A8D51-BC84-4B1F-AC07-503377BFD645}" destId="{1CD055C3-70A6-4308-BFA4-520A4BB0E36F}" srcOrd="0" destOrd="0" parTransId="{9EABA74E-7976-44B2-B62E-48B7E7BFAE64}" sibTransId="{8C45B577-34A2-42B9-97B6-C903061B448C}"/>
    <dgm:cxn modelId="{83413CD6-79ED-48BB-BF14-54A14171FB73}" type="presOf" srcId="{45A65792-349B-446E-9AB8-E481FDD261E1}" destId="{563A9201-F74E-4DEF-AB30-CACFAB262427}" srcOrd="0" destOrd="0" presId="urn:microsoft.com/office/officeart/2024/layout/HorizontalActionList"/>
    <dgm:cxn modelId="{15814FDD-C87D-4D62-8FA4-1F8D3912C23A}" srcId="{96DCA228-E0B9-4E0A-99BA-7FC6D149970E}" destId="{83B5341C-F0A8-480F-9BD8-C98BF7927D1F}" srcOrd="2" destOrd="0" parTransId="{58281E74-5900-4611-9FFC-0A3CC6AA1AC0}" sibTransId="{919CA081-B641-4FC2-A98D-E092C7E9B728}"/>
    <dgm:cxn modelId="{F473B9BC-0D24-4BD8-B594-4CEDA3F2BD7D}" type="presParOf" srcId="{FA01AA99-CA57-46D8-A66F-EA865B07AF1F}" destId="{380CBBDB-7318-4A46-942B-5ACE6CD0111B}" srcOrd="0" destOrd="0" presId="urn:microsoft.com/office/officeart/2024/layout/HorizontalActionList"/>
    <dgm:cxn modelId="{9C6A3994-04E4-4995-AE73-8C2CE51BB56B}" type="presParOf" srcId="{380CBBDB-7318-4A46-942B-5ACE6CD0111B}" destId="{22FD2DC8-323E-4B4B-B4C1-98B1E117E405}" srcOrd="0" destOrd="0" presId="urn:microsoft.com/office/officeart/2024/layout/HorizontalActionList"/>
    <dgm:cxn modelId="{E0EA3C89-125E-4A25-A3C7-C5A335B57A3F}" type="presParOf" srcId="{380CBBDB-7318-4A46-942B-5ACE6CD0111B}" destId="{7C4A0DD9-A289-4D86-89D2-2B1D72B827A4}" srcOrd="1" destOrd="0" presId="urn:microsoft.com/office/officeart/2024/layout/HorizontalActionList"/>
    <dgm:cxn modelId="{19F34786-C9A4-445E-92F6-BDA417495B57}" type="presParOf" srcId="{FA01AA99-CA57-46D8-A66F-EA865B07AF1F}" destId="{C6DE6B98-87DC-4323-BC99-0694B08605B4}" srcOrd="1" destOrd="0" presId="urn:microsoft.com/office/officeart/2024/layout/HorizontalActionList"/>
    <dgm:cxn modelId="{FCFBAB2C-8DD6-445A-8100-9C85A1AC22D3}" type="presParOf" srcId="{FA01AA99-CA57-46D8-A66F-EA865B07AF1F}" destId="{17093179-CA3E-4E90-8666-900CAABFF5D6}" srcOrd="2" destOrd="0" presId="urn:microsoft.com/office/officeart/2024/layout/HorizontalActionList"/>
    <dgm:cxn modelId="{43F14D67-8B21-4AF2-BCAA-27720E8F23A5}" type="presParOf" srcId="{17093179-CA3E-4E90-8666-900CAABFF5D6}" destId="{7DD7878E-D005-478F-ADBF-2657B4FF42AF}" srcOrd="0" destOrd="0" presId="urn:microsoft.com/office/officeart/2024/layout/HorizontalActionList"/>
    <dgm:cxn modelId="{0B964A78-818C-4EC6-A131-B3AD51D7D2A1}" type="presParOf" srcId="{17093179-CA3E-4E90-8666-900CAABFF5D6}" destId="{87E1BBAD-491D-462B-A772-60CC0EEE5CC2}" srcOrd="1" destOrd="0" presId="urn:microsoft.com/office/officeart/2024/layout/HorizontalActionList"/>
    <dgm:cxn modelId="{862A916C-2275-4BCC-A7DC-C80D67861FFD}" type="presParOf" srcId="{FA01AA99-CA57-46D8-A66F-EA865B07AF1F}" destId="{FA23C23B-40C1-4851-8325-46F7EE972480}" srcOrd="3" destOrd="0" presId="urn:microsoft.com/office/officeart/2024/layout/HorizontalActionList"/>
    <dgm:cxn modelId="{BEFF033F-ACCD-4E72-A197-A43073D33761}" type="presParOf" srcId="{FA01AA99-CA57-46D8-A66F-EA865B07AF1F}" destId="{57E68B1A-49B4-4370-829C-A563D230E356}" srcOrd="4" destOrd="0" presId="urn:microsoft.com/office/officeart/2024/layout/HorizontalActionList"/>
    <dgm:cxn modelId="{ADECF63D-AB00-4C78-9B81-DDB21E77D00E}" type="presParOf" srcId="{57E68B1A-49B4-4370-829C-A563D230E356}" destId="{3B317BAA-950F-4309-B6F0-835E68F83727}" srcOrd="0" destOrd="0" presId="urn:microsoft.com/office/officeart/2024/layout/HorizontalActionList"/>
    <dgm:cxn modelId="{5EE4E3F2-3E3F-4DD7-B021-6D19AF290A75}" type="presParOf" srcId="{57E68B1A-49B4-4370-829C-A563D230E356}" destId="{563A9201-F74E-4DEF-AB30-CACFAB262427}" srcOrd="1" destOrd="0" presId="urn:microsoft.com/office/officeart/2024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9C2885-7DE5-4CBF-AD1C-45586CD985E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F0DD637-82BA-40D8-BB64-BD154252C97C}">
      <dgm:prSet phldrT="[Text]" phldr="0" custT="1"/>
      <dgm:spPr/>
      <dgm:t>
        <a:bodyPr/>
        <a:lstStyle/>
        <a:p>
          <a:r>
            <a:rPr lang="en-GB" sz="1600" dirty="0"/>
            <a:t>Each sector employs from 3 labour types: their incumbent skilled, incumbent unskilled, and (the youthful) multi-disciplinary labour type</a:t>
          </a:r>
        </a:p>
      </dgm:t>
    </dgm:pt>
    <dgm:pt modelId="{0D4E3AE9-A732-43D9-9C53-D78982999FA7}" type="parTrans" cxnId="{6AD89B84-8992-4604-9D9F-6B8D35D0D1B7}">
      <dgm:prSet/>
      <dgm:spPr/>
      <dgm:t>
        <a:bodyPr/>
        <a:lstStyle/>
        <a:p>
          <a:endParaRPr lang="en-GB"/>
        </a:p>
      </dgm:t>
    </dgm:pt>
    <dgm:pt modelId="{3239FD4F-74F0-43BE-B594-A5CF815CEBE5}" type="sibTrans" cxnId="{6AD89B84-8992-4604-9D9F-6B8D35D0D1B7}">
      <dgm:prSet/>
      <dgm:spPr/>
      <dgm:t>
        <a:bodyPr/>
        <a:lstStyle/>
        <a:p>
          <a:endParaRPr lang="en-GB"/>
        </a:p>
      </dgm:t>
    </dgm:pt>
    <dgm:pt modelId="{EC48ACF7-62BF-4555-B3C1-2541E2BA56EE}">
      <dgm:prSet phldrT="[Text]" phldr="0" custT="1"/>
      <dgm:spPr/>
      <dgm:t>
        <a:bodyPr/>
        <a:lstStyle/>
        <a:p>
          <a:r>
            <a:rPr lang="en-GB" sz="1600" dirty="0"/>
            <a:t>Based off the nation’s starting share of youthful workers, each sector employs a fixed share of its workers as “multi-disciplinary” labour stock.</a:t>
          </a:r>
        </a:p>
      </dgm:t>
    </dgm:pt>
    <dgm:pt modelId="{2877F360-C4DA-45BA-899D-79920450CABF}" type="parTrans" cxnId="{E73116DD-72CB-4AB1-AD35-12F5B34EC1FD}">
      <dgm:prSet/>
      <dgm:spPr/>
      <dgm:t>
        <a:bodyPr/>
        <a:lstStyle/>
        <a:p>
          <a:endParaRPr lang="en-GB"/>
        </a:p>
      </dgm:t>
    </dgm:pt>
    <dgm:pt modelId="{3780E784-F83D-4D8A-B0C5-1C91BDD601E0}" type="sibTrans" cxnId="{E73116DD-72CB-4AB1-AD35-12F5B34EC1FD}">
      <dgm:prSet/>
      <dgm:spPr/>
      <dgm:t>
        <a:bodyPr/>
        <a:lstStyle/>
        <a:p>
          <a:endParaRPr lang="en-GB"/>
        </a:p>
      </dgm:t>
    </dgm:pt>
    <dgm:pt modelId="{C16C9FEF-10AC-450A-8442-F755E4ECD4ED}">
      <dgm:prSet phldrT="[Text]" phldr="0" custT="1"/>
      <dgm:spPr/>
      <dgm:t>
        <a:bodyPr/>
        <a:lstStyle/>
        <a:p>
          <a:r>
            <a:rPr lang="en-GB" sz="1600" dirty="0"/>
            <a:t>A nation’s labour stock is made up of a disaggregated unskilled pool, and a very disaggregated skilled pool – indicating the medium degree of mobility of the former, and limited mobility of the latter</a:t>
          </a:r>
        </a:p>
      </dgm:t>
    </dgm:pt>
    <dgm:pt modelId="{523FA794-1162-4B1F-B1ED-E8D70DCBA8C4}" type="parTrans" cxnId="{A8507528-C4F3-402F-9EF9-6B2B37126D93}">
      <dgm:prSet/>
      <dgm:spPr/>
      <dgm:t>
        <a:bodyPr/>
        <a:lstStyle/>
        <a:p>
          <a:endParaRPr lang="en-GB"/>
        </a:p>
      </dgm:t>
    </dgm:pt>
    <dgm:pt modelId="{28327BB2-1D74-49ED-A520-4CA2AE6CB5A8}" type="sibTrans" cxnId="{A8507528-C4F3-402F-9EF9-6B2B37126D93}">
      <dgm:prSet/>
      <dgm:spPr/>
      <dgm:t>
        <a:bodyPr/>
        <a:lstStyle/>
        <a:p>
          <a:endParaRPr lang="en-GB"/>
        </a:p>
      </dgm:t>
    </dgm:pt>
    <dgm:pt modelId="{5DF1A596-CA21-400A-B50C-BEDD57368489}" type="pres">
      <dgm:prSet presAssocID="{1D9C2885-7DE5-4CBF-AD1C-45586CD985E2}" presName="Name0" presStyleCnt="0">
        <dgm:presLayoutVars>
          <dgm:chMax val="7"/>
          <dgm:chPref val="7"/>
          <dgm:dir/>
        </dgm:presLayoutVars>
      </dgm:prSet>
      <dgm:spPr/>
    </dgm:pt>
    <dgm:pt modelId="{EDB34036-BBF7-44B1-8F85-5F1C681ACF01}" type="pres">
      <dgm:prSet presAssocID="{1D9C2885-7DE5-4CBF-AD1C-45586CD985E2}" presName="Name1" presStyleCnt="0"/>
      <dgm:spPr/>
    </dgm:pt>
    <dgm:pt modelId="{63771214-23B0-47A3-B750-1595DD46C19A}" type="pres">
      <dgm:prSet presAssocID="{1D9C2885-7DE5-4CBF-AD1C-45586CD985E2}" presName="cycle" presStyleCnt="0"/>
      <dgm:spPr/>
    </dgm:pt>
    <dgm:pt modelId="{0FF89C32-7D4D-4B99-8518-C9C4B1DDB8FF}" type="pres">
      <dgm:prSet presAssocID="{1D9C2885-7DE5-4CBF-AD1C-45586CD985E2}" presName="srcNode" presStyleLbl="node1" presStyleIdx="0" presStyleCnt="3"/>
      <dgm:spPr/>
    </dgm:pt>
    <dgm:pt modelId="{E74DB2F3-F09D-4E64-8E16-6930333C31A8}" type="pres">
      <dgm:prSet presAssocID="{1D9C2885-7DE5-4CBF-AD1C-45586CD985E2}" presName="conn" presStyleLbl="parChTrans1D2" presStyleIdx="0" presStyleCnt="1"/>
      <dgm:spPr/>
    </dgm:pt>
    <dgm:pt modelId="{062FF782-CB69-46AB-92D7-FBB3B7653EAB}" type="pres">
      <dgm:prSet presAssocID="{1D9C2885-7DE5-4CBF-AD1C-45586CD985E2}" presName="extraNode" presStyleLbl="node1" presStyleIdx="0" presStyleCnt="3"/>
      <dgm:spPr/>
    </dgm:pt>
    <dgm:pt modelId="{94C8109E-221E-429C-A880-A46359066223}" type="pres">
      <dgm:prSet presAssocID="{1D9C2885-7DE5-4CBF-AD1C-45586CD985E2}" presName="dstNode" presStyleLbl="node1" presStyleIdx="0" presStyleCnt="3"/>
      <dgm:spPr/>
    </dgm:pt>
    <dgm:pt modelId="{EF1FAB6A-3A75-412D-98C4-4796A65ED144}" type="pres">
      <dgm:prSet presAssocID="{3F0DD637-82BA-40D8-BB64-BD154252C97C}" presName="text_1" presStyleLbl="node1" presStyleIdx="0" presStyleCnt="3" custScaleY="107731">
        <dgm:presLayoutVars>
          <dgm:bulletEnabled val="1"/>
        </dgm:presLayoutVars>
      </dgm:prSet>
      <dgm:spPr/>
    </dgm:pt>
    <dgm:pt modelId="{E4E07BEF-D85C-42DF-B6EE-42F83580058C}" type="pres">
      <dgm:prSet presAssocID="{3F0DD637-82BA-40D8-BB64-BD154252C97C}" presName="accent_1" presStyleCnt="0"/>
      <dgm:spPr/>
    </dgm:pt>
    <dgm:pt modelId="{6D086E1E-FF17-42AD-AEF9-188158405995}" type="pres">
      <dgm:prSet presAssocID="{3F0DD637-82BA-40D8-BB64-BD154252C97C}" presName="accentRepeatNode" presStyleLbl="solidFgAcc1" presStyleIdx="0" presStyleCnt="3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5BC400F-F006-40F8-B2DA-96259F4A82B9}" type="pres">
      <dgm:prSet presAssocID="{C16C9FEF-10AC-450A-8442-F755E4ECD4ED}" presName="text_2" presStyleLbl="node1" presStyleIdx="1" presStyleCnt="3" custScaleY="107731">
        <dgm:presLayoutVars>
          <dgm:bulletEnabled val="1"/>
        </dgm:presLayoutVars>
      </dgm:prSet>
      <dgm:spPr/>
    </dgm:pt>
    <dgm:pt modelId="{5682AD6D-3DE7-4302-8993-6AEAF134D02C}" type="pres">
      <dgm:prSet presAssocID="{C16C9FEF-10AC-450A-8442-F755E4ECD4ED}" presName="accent_2" presStyleCnt="0"/>
      <dgm:spPr/>
    </dgm:pt>
    <dgm:pt modelId="{B6B931BC-6873-4FA0-A00F-106189EB70D9}" type="pres">
      <dgm:prSet presAssocID="{C16C9FEF-10AC-450A-8442-F755E4ECD4ED}" presName="accentRepeatNode" presStyleLbl="solidFgAcc1" presStyleIdx="1" presStyleCnt="3"/>
      <dgm:spPr/>
    </dgm:pt>
    <dgm:pt modelId="{B51A49B7-7345-4C1C-B967-E9A30C4EDB98}" type="pres">
      <dgm:prSet presAssocID="{EC48ACF7-62BF-4555-B3C1-2541E2BA56EE}" presName="text_3" presStyleLbl="node1" presStyleIdx="2" presStyleCnt="3" custScaleY="107731">
        <dgm:presLayoutVars>
          <dgm:bulletEnabled val="1"/>
        </dgm:presLayoutVars>
      </dgm:prSet>
      <dgm:spPr/>
    </dgm:pt>
    <dgm:pt modelId="{E716EC82-7D3E-44C2-BB98-8D375081886F}" type="pres">
      <dgm:prSet presAssocID="{EC48ACF7-62BF-4555-B3C1-2541E2BA56EE}" presName="accent_3" presStyleCnt="0"/>
      <dgm:spPr/>
    </dgm:pt>
    <dgm:pt modelId="{CDF7BA30-99FB-41B4-A114-14DFD8689542}" type="pres">
      <dgm:prSet presAssocID="{EC48ACF7-62BF-4555-B3C1-2541E2BA56EE}" presName="accentRepeatNode" presStyleLbl="solidFgAcc1" presStyleIdx="2" presStyleCnt="3"/>
      <dgm:spPr/>
    </dgm:pt>
  </dgm:ptLst>
  <dgm:cxnLst>
    <dgm:cxn modelId="{A8507528-C4F3-402F-9EF9-6B2B37126D93}" srcId="{1D9C2885-7DE5-4CBF-AD1C-45586CD985E2}" destId="{C16C9FEF-10AC-450A-8442-F755E4ECD4ED}" srcOrd="1" destOrd="0" parTransId="{523FA794-1162-4B1F-B1ED-E8D70DCBA8C4}" sibTransId="{28327BB2-1D74-49ED-A520-4CA2AE6CB5A8}"/>
    <dgm:cxn modelId="{53FC9533-2B3F-4F48-8457-5CA21E7255C7}" type="presOf" srcId="{EC48ACF7-62BF-4555-B3C1-2541E2BA56EE}" destId="{B51A49B7-7345-4C1C-B967-E9A30C4EDB98}" srcOrd="0" destOrd="0" presId="urn:microsoft.com/office/officeart/2008/layout/VerticalCurvedList"/>
    <dgm:cxn modelId="{624BD255-5E5A-4C30-80E4-72668BDA3641}" type="presOf" srcId="{3F0DD637-82BA-40D8-BB64-BD154252C97C}" destId="{EF1FAB6A-3A75-412D-98C4-4796A65ED144}" srcOrd="0" destOrd="0" presId="urn:microsoft.com/office/officeart/2008/layout/VerticalCurvedList"/>
    <dgm:cxn modelId="{6AD89B84-8992-4604-9D9F-6B8D35D0D1B7}" srcId="{1D9C2885-7DE5-4CBF-AD1C-45586CD985E2}" destId="{3F0DD637-82BA-40D8-BB64-BD154252C97C}" srcOrd="0" destOrd="0" parTransId="{0D4E3AE9-A732-43D9-9C53-D78982999FA7}" sibTransId="{3239FD4F-74F0-43BE-B594-A5CF815CEBE5}"/>
    <dgm:cxn modelId="{E0F3EEAC-94DF-4FB6-9932-1F04C3EC5A88}" type="presOf" srcId="{1D9C2885-7DE5-4CBF-AD1C-45586CD985E2}" destId="{5DF1A596-CA21-400A-B50C-BEDD57368489}" srcOrd="0" destOrd="0" presId="urn:microsoft.com/office/officeart/2008/layout/VerticalCurvedList"/>
    <dgm:cxn modelId="{E73116DD-72CB-4AB1-AD35-12F5B34EC1FD}" srcId="{1D9C2885-7DE5-4CBF-AD1C-45586CD985E2}" destId="{EC48ACF7-62BF-4555-B3C1-2541E2BA56EE}" srcOrd="2" destOrd="0" parTransId="{2877F360-C4DA-45BA-899D-79920450CABF}" sibTransId="{3780E784-F83D-4D8A-B0C5-1C91BDD601E0}"/>
    <dgm:cxn modelId="{D70F35DE-F8FB-40DF-AE98-6A0B96840E53}" type="presOf" srcId="{C16C9FEF-10AC-450A-8442-F755E4ECD4ED}" destId="{75BC400F-F006-40F8-B2DA-96259F4A82B9}" srcOrd="0" destOrd="0" presId="urn:microsoft.com/office/officeart/2008/layout/VerticalCurvedList"/>
    <dgm:cxn modelId="{F4B0E2FC-4B9E-481F-A403-1FE8879CA14E}" type="presOf" srcId="{3239FD4F-74F0-43BE-B594-A5CF815CEBE5}" destId="{E74DB2F3-F09D-4E64-8E16-6930333C31A8}" srcOrd="0" destOrd="0" presId="urn:microsoft.com/office/officeart/2008/layout/VerticalCurvedList"/>
    <dgm:cxn modelId="{AF876563-F600-4F81-B712-9D5D4B2CC0C6}" type="presParOf" srcId="{5DF1A596-CA21-400A-B50C-BEDD57368489}" destId="{EDB34036-BBF7-44B1-8F85-5F1C681ACF01}" srcOrd="0" destOrd="0" presId="urn:microsoft.com/office/officeart/2008/layout/VerticalCurvedList"/>
    <dgm:cxn modelId="{C74051DC-07E5-422D-85C1-274845958BC2}" type="presParOf" srcId="{EDB34036-BBF7-44B1-8F85-5F1C681ACF01}" destId="{63771214-23B0-47A3-B750-1595DD46C19A}" srcOrd="0" destOrd="0" presId="urn:microsoft.com/office/officeart/2008/layout/VerticalCurvedList"/>
    <dgm:cxn modelId="{3F7655E6-30E2-415D-8D38-F92D5E7DF56E}" type="presParOf" srcId="{63771214-23B0-47A3-B750-1595DD46C19A}" destId="{0FF89C32-7D4D-4B99-8518-C9C4B1DDB8FF}" srcOrd="0" destOrd="0" presId="urn:microsoft.com/office/officeart/2008/layout/VerticalCurvedList"/>
    <dgm:cxn modelId="{8FEDDFF2-2B9A-4DCE-822D-287D301DD217}" type="presParOf" srcId="{63771214-23B0-47A3-B750-1595DD46C19A}" destId="{E74DB2F3-F09D-4E64-8E16-6930333C31A8}" srcOrd="1" destOrd="0" presId="urn:microsoft.com/office/officeart/2008/layout/VerticalCurvedList"/>
    <dgm:cxn modelId="{D8041638-5535-44E6-9DA6-D781754D58C6}" type="presParOf" srcId="{63771214-23B0-47A3-B750-1595DD46C19A}" destId="{062FF782-CB69-46AB-92D7-FBB3B7653EAB}" srcOrd="2" destOrd="0" presId="urn:microsoft.com/office/officeart/2008/layout/VerticalCurvedList"/>
    <dgm:cxn modelId="{2AF34373-8A45-4A1E-A280-7C5E157C632E}" type="presParOf" srcId="{63771214-23B0-47A3-B750-1595DD46C19A}" destId="{94C8109E-221E-429C-A880-A46359066223}" srcOrd="3" destOrd="0" presId="urn:microsoft.com/office/officeart/2008/layout/VerticalCurvedList"/>
    <dgm:cxn modelId="{DCBF39D8-7289-471B-A5E0-0475C0B92BA9}" type="presParOf" srcId="{EDB34036-BBF7-44B1-8F85-5F1C681ACF01}" destId="{EF1FAB6A-3A75-412D-98C4-4796A65ED144}" srcOrd="1" destOrd="0" presId="urn:microsoft.com/office/officeart/2008/layout/VerticalCurvedList"/>
    <dgm:cxn modelId="{FB765357-DD1B-4173-A0C4-F7494D4570DF}" type="presParOf" srcId="{EDB34036-BBF7-44B1-8F85-5F1C681ACF01}" destId="{E4E07BEF-D85C-42DF-B6EE-42F83580058C}" srcOrd="2" destOrd="0" presId="urn:microsoft.com/office/officeart/2008/layout/VerticalCurvedList"/>
    <dgm:cxn modelId="{17415D67-3411-4BF1-9750-DBCA4D5D2CB4}" type="presParOf" srcId="{E4E07BEF-D85C-42DF-B6EE-42F83580058C}" destId="{6D086E1E-FF17-42AD-AEF9-188158405995}" srcOrd="0" destOrd="0" presId="urn:microsoft.com/office/officeart/2008/layout/VerticalCurvedList"/>
    <dgm:cxn modelId="{8D436784-D650-4142-9F3A-34B5B7EF5212}" type="presParOf" srcId="{EDB34036-BBF7-44B1-8F85-5F1C681ACF01}" destId="{75BC400F-F006-40F8-B2DA-96259F4A82B9}" srcOrd="3" destOrd="0" presId="urn:microsoft.com/office/officeart/2008/layout/VerticalCurvedList"/>
    <dgm:cxn modelId="{90159C9E-05FC-4716-97BE-EC77C285791D}" type="presParOf" srcId="{EDB34036-BBF7-44B1-8F85-5F1C681ACF01}" destId="{5682AD6D-3DE7-4302-8993-6AEAF134D02C}" srcOrd="4" destOrd="0" presId="urn:microsoft.com/office/officeart/2008/layout/VerticalCurvedList"/>
    <dgm:cxn modelId="{B2F0D28C-0B77-4FB9-8CCB-F62739EEB78F}" type="presParOf" srcId="{5682AD6D-3DE7-4302-8993-6AEAF134D02C}" destId="{B6B931BC-6873-4FA0-A00F-106189EB70D9}" srcOrd="0" destOrd="0" presId="urn:microsoft.com/office/officeart/2008/layout/VerticalCurvedList"/>
    <dgm:cxn modelId="{2DBEAFB5-D143-41AE-A7BA-031404CAAD86}" type="presParOf" srcId="{EDB34036-BBF7-44B1-8F85-5F1C681ACF01}" destId="{B51A49B7-7345-4C1C-B967-E9A30C4EDB98}" srcOrd="5" destOrd="0" presId="urn:microsoft.com/office/officeart/2008/layout/VerticalCurvedList"/>
    <dgm:cxn modelId="{778F05F9-4705-4AAA-BFFA-910E43124D70}" type="presParOf" srcId="{EDB34036-BBF7-44B1-8F85-5F1C681ACF01}" destId="{E716EC82-7D3E-44C2-BB98-8D375081886F}" srcOrd="6" destOrd="0" presId="urn:microsoft.com/office/officeart/2008/layout/VerticalCurvedList"/>
    <dgm:cxn modelId="{BD24E326-1245-4222-9C60-C6C1E995C6F8}" type="presParOf" srcId="{E716EC82-7D3E-44C2-BB98-8D375081886F}" destId="{CDF7BA30-99FB-41B4-A114-14DFD868954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9C2885-7DE5-4CBF-AD1C-45586CD985E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F0DD637-82BA-40D8-BB64-BD154252C97C}">
      <dgm:prSet phldrT="[Text]" phldr="0"/>
      <dgm:spPr/>
      <dgm:t>
        <a:bodyPr/>
        <a:lstStyle/>
        <a:p>
          <a:endParaRPr lang="en-GB" dirty="0"/>
        </a:p>
      </dgm:t>
    </dgm:pt>
    <dgm:pt modelId="{0D4E3AE9-A732-43D9-9C53-D78982999FA7}" type="parTrans" cxnId="{6AD89B84-8992-4604-9D9F-6B8D35D0D1B7}">
      <dgm:prSet/>
      <dgm:spPr/>
      <dgm:t>
        <a:bodyPr/>
        <a:lstStyle/>
        <a:p>
          <a:endParaRPr lang="en-GB"/>
        </a:p>
      </dgm:t>
    </dgm:pt>
    <dgm:pt modelId="{3239FD4F-74F0-43BE-B594-A5CF815CEBE5}" type="sibTrans" cxnId="{6AD89B84-8992-4604-9D9F-6B8D35D0D1B7}">
      <dgm:prSet/>
      <dgm:spPr/>
      <dgm:t>
        <a:bodyPr/>
        <a:lstStyle/>
        <a:p>
          <a:endParaRPr lang="en-GB"/>
        </a:p>
      </dgm:t>
    </dgm:pt>
    <dgm:pt modelId="{EC48ACF7-62BF-4555-B3C1-2541E2BA56EE}">
      <dgm:prSet phldrT="[Text]" phldr="0"/>
      <dgm:spPr/>
      <dgm:t>
        <a:bodyPr/>
        <a:lstStyle/>
        <a:p>
          <a:endParaRPr lang="en-GB" dirty="0"/>
        </a:p>
      </dgm:t>
    </dgm:pt>
    <dgm:pt modelId="{2877F360-C4DA-45BA-899D-79920450CABF}" type="parTrans" cxnId="{E73116DD-72CB-4AB1-AD35-12F5B34EC1FD}">
      <dgm:prSet/>
      <dgm:spPr/>
      <dgm:t>
        <a:bodyPr/>
        <a:lstStyle/>
        <a:p>
          <a:endParaRPr lang="en-GB"/>
        </a:p>
      </dgm:t>
    </dgm:pt>
    <dgm:pt modelId="{3780E784-F83D-4D8A-B0C5-1C91BDD601E0}" type="sibTrans" cxnId="{E73116DD-72CB-4AB1-AD35-12F5B34EC1FD}">
      <dgm:prSet/>
      <dgm:spPr/>
      <dgm:t>
        <a:bodyPr/>
        <a:lstStyle/>
        <a:p>
          <a:endParaRPr lang="en-GB"/>
        </a:p>
      </dgm:t>
    </dgm:pt>
    <dgm:pt modelId="{C16C9FEF-10AC-450A-8442-F755E4ECD4ED}">
      <dgm:prSet phldrT="[Text]" phldr="0"/>
      <dgm:spPr/>
      <dgm:t>
        <a:bodyPr/>
        <a:lstStyle/>
        <a:p>
          <a:endParaRPr lang="en-GB" dirty="0"/>
        </a:p>
      </dgm:t>
    </dgm:pt>
    <dgm:pt modelId="{523FA794-1162-4B1F-B1ED-E8D70DCBA8C4}" type="parTrans" cxnId="{A8507528-C4F3-402F-9EF9-6B2B37126D93}">
      <dgm:prSet/>
      <dgm:spPr/>
      <dgm:t>
        <a:bodyPr/>
        <a:lstStyle/>
        <a:p>
          <a:endParaRPr lang="en-GB"/>
        </a:p>
      </dgm:t>
    </dgm:pt>
    <dgm:pt modelId="{28327BB2-1D74-49ED-A520-4CA2AE6CB5A8}" type="sibTrans" cxnId="{A8507528-C4F3-402F-9EF9-6B2B37126D93}">
      <dgm:prSet/>
      <dgm:spPr/>
      <dgm:t>
        <a:bodyPr/>
        <a:lstStyle/>
        <a:p>
          <a:endParaRPr lang="en-GB"/>
        </a:p>
      </dgm:t>
    </dgm:pt>
    <dgm:pt modelId="{E18944C7-C696-4D6A-BFD2-28A6F7E6A8EC}">
      <dgm:prSet/>
      <dgm:spPr/>
      <dgm:t>
        <a:bodyPr/>
        <a:lstStyle/>
        <a:p>
          <a:r>
            <a:rPr lang="en-GB" dirty="0"/>
            <a:t>The economic impact of the policy shock is centred on the target sector’s incumbent labour market</a:t>
          </a:r>
        </a:p>
      </dgm:t>
    </dgm:pt>
    <dgm:pt modelId="{2AF32857-1B3F-4542-88F9-2248366500B7}" type="parTrans" cxnId="{146D0E6D-7CDB-4FDD-8395-80DE25A1C781}">
      <dgm:prSet/>
      <dgm:spPr/>
      <dgm:t>
        <a:bodyPr/>
        <a:lstStyle/>
        <a:p>
          <a:endParaRPr lang="en-GB"/>
        </a:p>
      </dgm:t>
    </dgm:pt>
    <dgm:pt modelId="{BCB94326-6CEF-429D-9F5E-12090C18D370}" type="sibTrans" cxnId="{146D0E6D-7CDB-4FDD-8395-80DE25A1C781}">
      <dgm:prSet/>
      <dgm:spPr/>
      <dgm:t>
        <a:bodyPr/>
        <a:lstStyle/>
        <a:p>
          <a:endParaRPr lang="en-GB"/>
        </a:p>
      </dgm:t>
    </dgm:pt>
    <dgm:pt modelId="{E67A6E17-7CD0-4179-9EDC-E2B1EAA6E7D6}">
      <dgm:prSet/>
      <dgm:spPr/>
      <dgm:t>
        <a:bodyPr/>
        <a:lstStyle/>
        <a:p>
          <a:r>
            <a:rPr lang="en-GB" dirty="0"/>
            <a:t>Beneficial reallocation of labour is confined to sectors that employ the same incumbent labour type </a:t>
          </a:r>
        </a:p>
      </dgm:t>
    </dgm:pt>
    <dgm:pt modelId="{BB37CF99-7109-4806-B068-221593E86C04}" type="parTrans" cxnId="{C8E80DEA-9485-42E5-AAC1-EB90CFFB0843}">
      <dgm:prSet/>
      <dgm:spPr/>
      <dgm:t>
        <a:bodyPr/>
        <a:lstStyle/>
        <a:p>
          <a:endParaRPr lang="en-GB"/>
        </a:p>
      </dgm:t>
    </dgm:pt>
    <dgm:pt modelId="{18B94F42-5C13-4D1D-AC07-4DBE5AA7321C}" type="sibTrans" cxnId="{C8E80DEA-9485-42E5-AAC1-EB90CFFB0843}">
      <dgm:prSet/>
      <dgm:spPr/>
      <dgm:t>
        <a:bodyPr/>
        <a:lstStyle/>
        <a:p>
          <a:endParaRPr lang="en-GB"/>
        </a:p>
      </dgm:t>
    </dgm:pt>
    <dgm:pt modelId="{27AD9D72-5C89-4F09-9F87-F7617B2A0087}">
      <dgm:prSet/>
      <dgm:spPr/>
      <dgm:t>
        <a:bodyPr/>
        <a:lstStyle/>
        <a:p>
          <a:r>
            <a:rPr lang="en-GB" dirty="0"/>
            <a:t>The only mechanism by which a policy shock can impact labour markets in third sectors is via wage pressure of the (youthful) multi-disciplinary labour market</a:t>
          </a:r>
        </a:p>
      </dgm:t>
    </dgm:pt>
    <dgm:pt modelId="{B96BC948-2C62-4AD3-BFBC-A451A19DACD8}" type="parTrans" cxnId="{BBBCE6B6-CA67-4A24-AFED-E3A8541F9A29}">
      <dgm:prSet/>
      <dgm:spPr/>
      <dgm:t>
        <a:bodyPr/>
        <a:lstStyle/>
        <a:p>
          <a:endParaRPr lang="en-GB"/>
        </a:p>
      </dgm:t>
    </dgm:pt>
    <dgm:pt modelId="{ACD8B034-161B-4CD2-9D5F-140A4460052E}" type="sibTrans" cxnId="{BBBCE6B6-CA67-4A24-AFED-E3A8541F9A29}">
      <dgm:prSet/>
      <dgm:spPr/>
      <dgm:t>
        <a:bodyPr/>
        <a:lstStyle/>
        <a:p>
          <a:endParaRPr lang="en-GB"/>
        </a:p>
      </dgm:t>
    </dgm:pt>
    <dgm:pt modelId="{845D18B0-E518-4532-8870-CDCD5F54956C}" type="pres">
      <dgm:prSet presAssocID="{1D9C2885-7DE5-4CBF-AD1C-45586CD985E2}" presName="linearFlow" presStyleCnt="0">
        <dgm:presLayoutVars>
          <dgm:dir/>
          <dgm:animLvl val="lvl"/>
          <dgm:resizeHandles val="exact"/>
        </dgm:presLayoutVars>
      </dgm:prSet>
      <dgm:spPr/>
    </dgm:pt>
    <dgm:pt modelId="{E3178E5D-ED73-4250-8B36-CAF84191E187}" type="pres">
      <dgm:prSet presAssocID="{3F0DD637-82BA-40D8-BB64-BD154252C97C}" presName="composite" presStyleCnt="0"/>
      <dgm:spPr/>
    </dgm:pt>
    <dgm:pt modelId="{A14A298D-5EF5-4ADB-9389-BA7C99E246E8}" type="pres">
      <dgm:prSet presAssocID="{3F0DD637-82BA-40D8-BB64-BD154252C97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81FD5E6-5178-4022-88BC-7C7B99B15094}" type="pres">
      <dgm:prSet presAssocID="{3F0DD637-82BA-40D8-BB64-BD154252C97C}" presName="descendantText" presStyleLbl="alignAcc1" presStyleIdx="0" presStyleCnt="3">
        <dgm:presLayoutVars>
          <dgm:bulletEnabled val="1"/>
        </dgm:presLayoutVars>
      </dgm:prSet>
      <dgm:spPr/>
    </dgm:pt>
    <dgm:pt modelId="{DCC28C04-CDEF-4AE2-AFAA-0722D951906D}" type="pres">
      <dgm:prSet presAssocID="{3239FD4F-74F0-43BE-B594-A5CF815CEBE5}" presName="sp" presStyleCnt="0"/>
      <dgm:spPr/>
    </dgm:pt>
    <dgm:pt modelId="{2993A3A4-F787-4803-874A-4F5EA058EF65}" type="pres">
      <dgm:prSet presAssocID="{C16C9FEF-10AC-450A-8442-F755E4ECD4ED}" presName="composite" presStyleCnt="0"/>
      <dgm:spPr/>
    </dgm:pt>
    <dgm:pt modelId="{9207ECC4-731A-4768-AE4A-87CAABFEA4D7}" type="pres">
      <dgm:prSet presAssocID="{C16C9FEF-10AC-450A-8442-F755E4ECD4E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7BEDABA-B2BF-4A8D-A037-EFE993D107B6}" type="pres">
      <dgm:prSet presAssocID="{C16C9FEF-10AC-450A-8442-F755E4ECD4ED}" presName="descendantText" presStyleLbl="alignAcc1" presStyleIdx="1" presStyleCnt="3">
        <dgm:presLayoutVars>
          <dgm:bulletEnabled val="1"/>
        </dgm:presLayoutVars>
      </dgm:prSet>
      <dgm:spPr/>
    </dgm:pt>
    <dgm:pt modelId="{3B83F2A0-CA39-4A77-8120-D876F5BF44D9}" type="pres">
      <dgm:prSet presAssocID="{28327BB2-1D74-49ED-A520-4CA2AE6CB5A8}" presName="sp" presStyleCnt="0"/>
      <dgm:spPr/>
    </dgm:pt>
    <dgm:pt modelId="{70C7EFEE-544E-47DB-B587-FD61D994A5D9}" type="pres">
      <dgm:prSet presAssocID="{EC48ACF7-62BF-4555-B3C1-2541E2BA56EE}" presName="composite" presStyleCnt="0"/>
      <dgm:spPr/>
    </dgm:pt>
    <dgm:pt modelId="{70A2ABFB-4CCE-4C1F-A755-4A019FBFAF29}" type="pres">
      <dgm:prSet presAssocID="{EC48ACF7-62BF-4555-B3C1-2541E2BA56E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B9E56A4-1D00-4635-8424-280AB5D2A263}" type="pres">
      <dgm:prSet presAssocID="{EC48ACF7-62BF-4555-B3C1-2541E2BA56EE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FD552E0E-B092-415B-8526-90186322E1DB}" type="presOf" srcId="{3F0DD637-82BA-40D8-BB64-BD154252C97C}" destId="{A14A298D-5EF5-4ADB-9389-BA7C99E246E8}" srcOrd="0" destOrd="0" presId="urn:microsoft.com/office/officeart/2005/8/layout/chevron2"/>
    <dgm:cxn modelId="{A8507528-C4F3-402F-9EF9-6B2B37126D93}" srcId="{1D9C2885-7DE5-4CBF-AD1C-45586CD985E2}" destId="{C16C9FEF-10AC-450A-8442-F755E4ECD4ED}" srcOrd="1" destOrd="0" parTransId="{523FA794-1162-4B1F-B1ED-E8D70DCBA8C4}" sibTransId="{28327BB2-1D74-49ED-A520-4CA2AE6CB5A8}"/>
    <dgm:cxn modelId="{146D0E6D-7CDB-4FDD-8395-80DE25A1C781}" srcId="{3F0DD637-82BA-40D8-BB64-BD154252C97C}" destId="{E18944C7-C696-4D6A-BFD2-28A6F7E6A8EC}" srcOrd="0" destOrd="0" parTransId="{2AF32857-1B3F-4542-88F9-2248366500B7}" sibTransId="{BCB94326-6CEF-429D-9F5E-12090C18D370}"/>
    <dgm:cxn modelId="{5A03386F-37EA-447A-A329-F5647A83865B}" type="presOf" srcId="{EC48ACF7-62BF-4555-B3C1-2541E2BA56EE}" destId="{70A2ABFB-4CCE-4C1F-A755-4A019FBFAF29}" srcOrd="0" destOrd="0" presId="urn:microsoft.com/office/officeart/2005/8/layout/chevron2"/>
    <dgm:cxn modelId="{6AD89B84-8992-4604-9D9F-6B8D35D0D1B7}" srcId="{1D9C2885-7DE5-4CBF-AD1C-45586CD985E2}" destId="{3F0DD637-82BA-40D8-BB64-BD154252C97C}" srcOrd="0" destOrd="0" parTransId="{0D4E3AE9-A732-43D9-9C53-D78982999FA7}" sibTransId="{3239FD4F-74F0-43BE-B594-A5CF815CEBE5}"/>
    <dgm:cxn modelId="{A8735993-D4E3-447F-A85E-475EC578A2A2}" type="presOf" srcId="{27AD9D72-5C89-4F09-9F87-F7617B2A0087}" destId="{9B9E56A4-1D00-4635-8424-280AB5D2A263}" srcOrd="0" destOrd="0" presId="urn:microsoft.com/office/officeart/2005/8/layout/chevron2"/>
    <dgm:cxn modelId="{6BEE6797-E616-4457-B34A-FC62292FA50E}" type="presOf" srcId="{E18944C7-C696-4D6A-BFD2-28A6F7E6A8EC}" destId="{A81FD5E6-5178-4022-88BC-7C7B99B15094}" srcOrd="0" destOrd="0" presId="urn:microsoft.com/office/officeart/2005/8/layout/chevron2"/>
    <dgm:cxn modelId="{B52AABA9-4370-43EA-B38C-0D19361E253B}" type="presOf" srcId="{1D9C2885-7DE5-4CBF-AD1C-45586CD985E2}" destId="{845D18B0-E518-4532-8870-CDCD5F54956C}" srcOrd="0" destOrd="0" presId="urn:microsoft.com/office/officeart/2005/8/layout/chevron2"/>
    <dgm:cxn modelId="{BBBCE6B6-CA67-4A24-AFED-E3A8541F9A29}" srcId="{EC48ACF7-62BF-4555-B3C1-2541E2BA56EE}" destId="{27AD9D72-5C89-4F09-9F87-F7617B2A0087}" srcOrd="0" destOrd="0" parTransId="{B96BC948-2C62-4AD3-BFBC-A451A19DACD8}" sibTransId="{ACD8B034-161B-4CD2-9D5F-140A4460052E}"/>
    <dgm:cxn modelId="{63BBD9C3-C600-469D-8FF2-73F254E38967}" type="presOf" srcId="{E67A6E17-7CD0-4179-9EDC-E2B1EAA6E7D6}" destId="{A7BEDABA-B2BF-4A8D-A037-EFE993D107B6}" srcOrd="0" destOrd="0" presId="urn:microsoft.com/office/officeart/2005/8/layout/chevron2"/>
    <dgm:cxn modelId="{E73116DD-72CB-4AB1-AD35-12F5B34EC1FD}" srcId="{1D9C2885-7DE5-4CBF-AD1C-45586CD985E2}" destId="{EC48ACF7-62BF-4555-B3C1-2541E2BA56EE}" srcOrd="2" destOrd="0" parTransId="{2877F360-C4DA-45BA-899D-79920450CABF}" sibTransId="{3780E784-F83D-4D8A-B0C5-1C91BDD601E0}"/>
    <dgm:cxn modelId="{7A196DE4-E5AD-4088-8803-0432F728E6AF}" type="presOf" srcId="{C16C9FEF-10AC-450A-8442-F755E4ECD4ED}" destId="{9207ECC4-731A-4768-AE4A-87CAABFEA4D7}" srcOrd="0" destOrd="0" presId="urn:microsoft.com/office/officeart/2005/8/layout/chevron2"/>
    <dgm:cxn modelId="{C8E80DEA-9485-42E5-AAC1-EB90CFFB0843}" srcId="{C16C9FEF-10AC-450A-8442-F755E4ECD4ED}" destId="{E67A6E17-7CD0-4179-9EDC-E2B1EAA6E7D6}" srcOrd="0" destOrd="0" parTransId="{BB37CF99-7109-4806-B068-221593E86C04}" sibTransId="{18B94F42-5C13-4D1D-AC07-4DBE5AA7321C}"/>
    <dgm:cxn modelId="{CECEF6AF-0910-4FCA-BCA2-7B8613C911B7}" type="presParOf" srcId="{845D18B0-E518-4532-8870-CDCD5F54956C}" destId="{E3178E5D-ED73-4250-8B36-CAF84191E187}" srcOrd="0" destOrd="0" presId="urn:microsoft.com/office/officeart/2005/8/layout/chevron2"/>
    <dgm:cxn modelId="{8504A897-055B-4794-A82C-E487F250E5F2}" type="presParOf" srcId="{E3178E5D-ED73-4250-8B36-CAF84191E187}" destId="{A14A298D-5EF5-4ADB-9389-BA7C99E246E8}" srcOrd="0" destOrd="0" presId="urn:microsoft.com/office/officeart/2005/8/layout/chevron2"/>
    <dgm:cxn modelId="{34FA21D0-D779-417F-8EFC-9B6FF196D7F1}" type="presParOf" srcId="{E3178E5D-ED73-4250-8B36-CAF84191E187}" destId="{A81FD5E6-5178-4022-88BC-7C7B99B15094}" srcOrd="1" destOrd="0" presId="urn:microsoft.com/office/officeart/2005/8/layout/chevron2"/>
    <dgm:cxn modelId="{A624065C-FBDA-4C73-A0CB-64155F5D501C}" type="presParOf" srcId="{845D18B0-E518-4532-8870-CDCD5F54956C}" destId="{DCC28C04-CDEF-4AE2-AFAA-0722D951906D}" srcOrd="1" destOrd="0" presId="urn:microsoft.com/office/officeart/2005/8/layout/chevron2"/>
    <dgm:cxn modelId="{7EFBE9FE-A871-4544-B961-0930C4EAC15C}" type="presParOf" srcId="{845D18B0-E518-4532-8870-CDCD5F54956C}" destId="{2993A3A4-F787-4803-874A-4F5EA058EF65}" srcOrd="2" destOrd="0" presId="urn:microsoft.com/office/officeart/2005/8/layout/chevron2"/>
    <dgm:cxn modelId="{EAD58518-0630-4AA0-BADD-7652078590A5}" type="presParOf" srcId="{2993A3A4-F787-4803-874A-4F5EA058EF65}" destId="{9207ECC4-731A-4768-AE4A-87CAABFEA4D7}" srcOrd="0" destOrd="0" presId="urn:microsoft.com/office/officeart/2005/8/layout/chevron2"/>
    <dgm:cxn modelId="{A653123E-607E-42A4-8BB4-6A3377394B01}" type="presParOf" srcId="{2993A3A4-F787-4803-874A-4F5EA058EF65}" destId="{A7BEDABA-B2BF-4A8D-A037-EFE993D107B6}" srcOrd="1" destOrd="0" presId="urn:microsoft.com/office/officeart/2005/8/layout/chevron2"/>
    <dgm:cxn modelId="{122BF08B-52ED-4970-9334-390A73B11AAD}" type="presParOf" srcId="{845D18B0-E518-4532-8870-CDCD5F54956C}" destId="{3B83F2A0-CA39-4A77-8120-D876F5BF44D9}" srcOrd="3" destOrd="0" presId="urn:microsoft.com/office/officeart/2005/8/layout/chevron2"/>
    <dgm:cxn modelId="{7F0E426B-8786-4B14-AD0F-44E55E8CDD5B}" type="presParOf" srcId="{845D18B0-E518-4532-8870-CDCD5F54956C}" destId="{70C7EFEE-544E-47DB-B587-FD61D994A5D9}" srcOrd="4" destOrd="0" presId="urn:microsoft.com/office/officeart/2005/8/layout/chevron2"/>
    <dgm:cxn modelId="{B24F73E2-4B23-48C3-B197-B5CF0AD68F48}" type="presParOf" srcId="{70C7EFEE-544E-47DB-B587-FD61D994A5D9}" destId="{70A2ABFB-4CCE-4C1F-A755-4A019FBFAF29}" srcOrd="0" destOrd="0" presId="urn:microsoft.com/office/officeart/2005/8/layout/chevron2"/>
    <dgm:cxn modelId="{BA840DD4-0205-40EE-805F-4041AEC953BC}" type="presParOf" srcId="{70C7EFEE-544E-47DB-B587-FD61D994A5D9}" destId="{9B9E56A4-1D00-4635-8424-280AB5D2A26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FFD81C-5CD0-40B6-AAAE-36CD2A54A167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5D174C40-F6F8-4C15-A4FB-E17B3D2AE306}">
      <dgm:prSet phldrT="[Text]" phldr="0"/>
      <dgm:spPr/>
      <dgm:t>
        <a:bodyPr/>
        <a:lstStyle/>
        <a:p>
          <a:r>
            <a:rPr lang="en-GB" dirty="0"/>
            <a:t>Current GTAP Dynamic Model is too mobile</a:t>
          </a:r>
        </a:p>
      </dgm:t>
    </dgm:pt>
    <dgm:pt modelId="{1B2CC8C9-0E78-4010-B442-834E1B6985D7}" type="parTrans" cxnId="{CEB443E3-04B7-4B40-9958-A019512C8950}">
      <dgm:prSet/>
      <dgm:spPr/>
      <dgm:t>
        <a:bodyPr/>
        <a:lstStyle/>
        <a:p>
          <a:endParaRPr lang="en-GB"/>
        </a:p>
      </dgm:t>
    </dgm:pt>
    <dgm:pt modelId="{47555E76-AD32-489D-BB00-7F45AEEFB20B}" type="sibTrans" cxnId="{CEB443E3-04B7-4B40-9958-A019512C8950}">
      <dgm:prSet/>
      <dgm:spPr/>
      <dgm:t>
        <a:bodyPr/>
        <a:lstStyle/>
        <a:p>
          <a:endParaRPr lang="en-GB"/>
        </a:p>
      </dgm:t>
    </dgm:pt>
    <dgm:pt modelId="{FB35345A-75EA-4375-872F-769110180AD0}">
      <dgm:prSet phldrT="[Text]" phldr="0"/>
      <dgm:spPr/>
      <dgm:t>
        <a:bodyPr/>
        <a:lstStyle/>
        <a:p>
          <a:r>
            <a:rPr lang="en-GB" dirty="0"/>
            <a:t>Economic literature highlights the rigidity of labour</a:t>
          </a:r>
        </a:p>
      </dgm:t>
    </dgm:pt>
    <dgm:pt modelId="{95679C06-306C-4CCE-BE27-049E30000892}" type="parTrans" cxnId="{1581A4EA-86D2-4A3E-9B95-F2467358BA3E}">
      <dgm:prSet/>
      <dgm:spPr/>
      <dgm:t>
        <a:bodyPr/>
        <a:lstStyle/>
        <a:p>
          <a:endParaRPr lang="en-GB"/>
        </a:p>
      </dgm:t>
    </dgm:pt>
    <dgm:pt modelId="{AAF62AA8-9C6A-4CEF-A9CF-46FE74CBAE9F}" type="sibTrans" cxnId="{1581A4EA-86D2-4A3E-9B95-F2467358BA3E}">
      <dgm:prSet/>
      <dgm:spPr/>
      <dgm:t>
        <a:bodyPr/>
        <a:lstStyle/>
        <a:p>
          <a:endParaRPr lang="en-GB"/>
        </a:p>
      </dgm:t>
    </dgm:pt>
    <dgm:pt modelId="{3E0A3365-EB28-449C-874E-D63A1BA43251}">
      <dgm:prSet phldrT="[Text]" phldr="0"/>
      <dgm:spPr/>
      <dgm:t>
        <a:bodyPr/>
        <a:lstStyle/>
        <a:p>
          <a:r>
            <a:rPr lang="en-GB" dirty="0"/>
            <a:t>Incumbent workers are most immobile – connecting demographics to labour mobility</a:t>
          </a:r>
        </a:p>
      </dgm:t>
    </dgm:pt>
    <dgm:pt modelId="{B69E1DFE-15C4-4BE6-8DA6-89F8EA58F92B}" type="parTrans" cxnId="{681F2799-E165-47EC-8896-48C852D88F4B}">
      <dgm:prSet/>
      <dgm:spPr/>
      <dgm:t>
        <a:bodyPr/>
        <a:lstStyle/>
        <a:p>
          <a:endParaRPr lang="en-GB"/>
        </a:p>
      </dgm:t>
    </dgm:pt>
    <dgm:pt modelId="{0BFD5491-5176-4B0B-A51A-C06048189B77}" type="sibTrans" cxnId="{681F2799-E165-47EC-8896-48C852D88F4B}">
      <dgm:prSet/>
      <dgm:spPr/>
      <dgm:t>
        <a:bodyPr/>
        <a:lstStyle/>
        <a:p>
          <a:endParaRPr lang="en-GB"/>
        </a:p>
      </dgm:t>
    </dgm:pt>
    <dgm:pt modelId="{39883128-1473-41D6-9125-1E6D8C913677}">
      <dgm:prSet phldrT="[Text]" phldr="0"/>
      <dgm:spPr/>
      <dgm:t>
        <a:bodyPr/>
        <a:lstStyle/>
        <a:p>
          <a:r>
            <a:rPr lang="en-GB" dirty="0"/>
            <a:t>GTAP database can be altered to include short-run rigidity</a:t>
          </a:r>
        </a:p>
      </dgm:t>
    </dgm:pt>
    <dgm:pt modelId="{7C65E3BA-CA71-487A-BB1D-4A57B9EBDBFC}" type="parTrans" cxnId="{76430EEA-626D-4E78-8A73-1A23C76C3752}">
      <dgm:prSet/>
      <dgm:spPr/>
      <dgm:t>
        <a:bodyPr/>
        <a:lstStyle/>
        <a:p>
          <a:endParaRPr lang="en-GB"/>
        </a:p>
      </dgm:t>
    </dgm:pt>
    <dgm:pt modelId="{6493BC6F-3C42-4CFA-B962-A0D89E6040B8}" type="sibTrans" cxnId="{76430EEA-626D-4E78-8A73-1A23C76C3752}">
      <dgm:prSet/>
      <dgm:spPr/>
      <dgm:t>
        <a:bodyPr/>
        <a:lstStyle/>
        <a:p>
          <a:endParaRPr lang="en-GB"/>
        </a:p>
      </dgm:t>
    </dgm:pt>
    <dgm:pt modelId="{D89142B4-28DB-49FB-B2A4-E21433D214F3}">
      <dgm:prSet phldrT="[Text]" phldr="0"/>
      <dgm:spPr/>
      <dgm:t>
        <a:bodyPr/>
        <a:lstStyle/>
        <a:p>
          <a:r>
            <a:rPr lang="en-GB" dirty="0"/>
            <a:t>This presentation shows with limited assumption, rigidity can be created</a:t>
          </a:r>
        </a:p>
      </dgm:t>
    </dgm:pt>
    <dgm:pt modelId="{E0566383-4B6A-4B98-BBFD-B7CB6EB8E1CA}" type="parTrans" cxnId="{C8CB1C95-38E9-45E7-BC92-FD8D29E3CCD0}">
      <dgm:prSet/>
      <dgm:spPr/>
      <dgm:t>
        <a:bodyPr/>
        <a:lstStyle/>
        <a:p>
          <a:endParaRPr lang="en-GB"/>
        </a:p>
      </dgm:t>
    </dgm:pt>
    <dgm:pt modelId="{5B93A4CD-7F64-4DDA-BF00-AA3D3671CE3A}" type="sibTrans" cxnId="{C8CB1C95-38E9-45E7-BC92-FD8D29E3CCD0}">
      <dgm:prSet/>
      <dgm:spPr/>
      <dgm:t>
        <a:bodyPr/>
        <a:lstStyle/>
        <a:p>
          <a:endParaRPr lang="en-GB"/>
        </a:p>
      </dgm:t>
    </dgm:pt>
    <dgm:pt modelId="{419E760A-2F66-459C-B215-FA2534E46A2A}">
      <dgm:prSet phldrT="[Text]" phldr="0"/>
      <dgm:spPr/>
      <dgm:t>
        <a:bodyPr/>
        <a:lstStyle/>
        <a:p>
          <a:r>
            <a:rPr lang="en-GB" dirty="0"/>
            <a:t>Establishing a multi-disciplinary labour type (connecting to youth, allows you to bake into the model varied rates of market adjustment</a:t>
          </a:r>
        </a:p>
      </dgm:t>
    </dgm:pt>
    <dgm:pt modelId="{7269F647-5046-4D96-8567-D0114F5FC1FE}" type="parTrans" cxnId="{6CF14A91-D1C6-4898-AF98-0847FE2459A7}">
      <dgm:prSet/>
      <dgm:spPr/>
      <dgm:t>
        <a:bodyPr/>
        <a:lstStyle/>
        <a:p>
          <a:endParaRPr lang="en-GB"/>
        </a:p>
      </dgm:t>
    </dgm:pt>
    <dgm:pt modelId="{6725B771-2C36-4546-BFFD-F8647D09A651}" type="sibTrans" cxnId="{6CF14A91-D1C6-4898-AF98-0847FE2459A7}">
      <dgm:prSet/>
      <dgm:spPr/>
      <dgm:t>
        <a:bodyPr/>
        <a:lstStyle/>
        <a:p>
          <a:endParaRPr lang="en-GB"/>
        </a:p>
      </dgm:t>
    </dgm:pt>
    <dgm:pt modelId="{2894612A-4E33-4FF4-8DB8-5142F7C16879}">
      <dgm:prSet phldrT="[Text]" phldr="0"/>
      <dgm:spPr/>
      <dgm:t>
        <a:bodyPr/>
        <a:lstStyle/>
        <a:p>
          <a:r>
            <a:rPr lang="en-GB" dirty="0"/>
            <a:t>Sub-regional and distributional analysis are enhanced </a:t>
          </a:r>
        </a:p>
      </dgm:t>
    </dgm:pt>
    <dgm:pt modelId="{2F56B7DD-7A93-43B1-83AF-C11A99E9F552}" type="parTrans" cxnId="{603F9A64-0C3F-4C9A-8BE7-4EEA4FC6FE93}">
      <dgm:prSet/>
      <dgm:spPr/>
      <dgm:t>
        <a:bodyPr/>
        <a:lstStyle/>
        <a:p>
          <a:endParaRPr lang="en-GB"/>
        </a:p>
      </dgm:t>
    </dgm:pt>
    <dgm:pt modelId="{ACDFE347-693F-4428-B6CD-54FF4F43CADC}" type="sibTrans" cxnId="{603F9A64-0C3F-4C9A-8BE7-4EEA4FC6FE93}">
      <dgm:prSet/>
      <dgm:spPr/>
      <dgm:t>
        <a:bodyPr/>
        <a:lstStyle/>
        <a:p>
          <a:endParaRPr lang="en-GB"/>
        </a:p>
      </dgm:t>
    </dgm:pt>
    <dgm:pt modelId="{774EB17F-66EA-45BB-BF86-DFF082677838}">
      <dgm:prSet phldrT="[Text]" phldr="0"/>
      <dgm:spPr/>
      <dgm:t>
        <a:bodyPr/>
        <a:lstStyle/>
        <a:p>
          <a:r>
            <a:rPr lang="en-GB" dirty="0"/>
            <a:t>Modelling shows the aggregate negative impact of immigration to national purchasing power in the short-run, and the slow recovery – by prefecture, and labour type.</a:t>
          </a:r>
        </a:p>
      </dgm:t>
    </dgm:pt>
    <dgm:pt modelId="{023B4771-E5FF-4EB6-A083-3CEB84004F0F}" type="parTrans" cxnId="{B00986A9-C26C-4B83-A5BF-3C89A2C7F7BB}">
      <dgm:prSet/>
      <dgm:spPr/>
      <dgm:t>
        <a:bodyPr/>
        <a:lstStyle/>
        <a:p>
          <a:endParaRPr lang="en-GB"/>
        </a:p>
      </dgm:t>
    </dgm:pt>
    <dgm:pt modelId="{2D0D2CBD-8519-4328-868F-D62A6829DFDE}" type="sibTrans" cxnId="{B00986A9-C26C-4B83-A5BF-3C89A2C7F7BB}">
      <dgm:prSet/>
      <dgm:spPr/>
      <dgm:t>
        <a:bodyPr/>
        <a:lstStyle/>
        <a:p>
          <a:endParaRPr lang="en-GB"/>
        </a:p>
      </dgm:t>
    </dgm:pt>
    <dgm:pt modelId="{AA9509B8-BBD5-42D2-A34C-2CB301ACAF25}">
      <dgm:prSet phldrT="[Text]" phldr="0"/>
      <dgm:spPr/>
      <dgm:t>
        <a:bodyPr/>
        <a:lstStyle/>
        <a:p>
          <a:r>
            <a:rPr lang="en-GB" dirty="0"/>
            <a:t>The scope of GTAP has also expanded to allow analysis of even immigration</a:t>
          </a:r>
        </a:p>
      </dgm:t>
    </dgm:pt>
    <dgm:pt modelId="{7A2B7BFC-7162-48AC-8450-4D9399969525}" type="parTrans" cxnId="{A0B48837-4B7F-4899-BD01-C8842DC483F3}">
      <dgm:prSet/>
      <dgm:spPr/>
      <dgm:t>
        <a:bodyPr/>
        <a:lstStyle/>
        <a:p>
          <a:endParaRPr lang="en-GB"/>
        </a:p>
      </dgm:t>
    </dgm:pt>
    <dgm:pt modelId="{DBAB14E1-D9E0-42D9-B8F8-93F4A57EF27F}" type="sibTrans" cxnId="{A0B48837-4B7F-4899-BD01-C8842DC483F3}">
      <dgm:prSet/>
      <dgm:spPr/>
      <dgm:t>
        <a:bodyPr/>
        <a:lstStyle/>
        <a:p>
          <a:endParaRPr lang="en-GB"/>
        </a:p>
      </dgm:t>
    </dgm:pt>
    <dgm:pt modelId="{7D238EDA-07CC-4ED4-A4FF-89F5C48C8BB7}" type="pres">
      <dgm:prSet presAssocID="{F8FFD81C-5CD0-40B6-AAAE-36CD2A54A167}" presName="linear" presStyleCnt="0">
        <dgm:presLayoutVars>
          <dgm:dir/>
          <dgm:resizeHandles val="exact"/>
        </dgm:presLayoutVars>
      </dgm:prSet>
      <dgm:spPr/>
    </dgm:pt>
    <dgm:pt modelId="{898FDF92-41C4-47FD-950B-6994CD15A221}" type="pres">
      <dgm:prSet presAssocID="{5D174C40-F6F8-4C15-A4FB-E17B3D2AE306}" presName="comp" presStyleCnt="0"/>
      <dgm:spPr/>
    </dgm:pt>
    <dgm:pt modelId="{26EB3ADA-0372-41B5-9C94-332AC9868F27}" type="pres">
      <dgm:prSet presAssocID="{5D174C40-F6F8-4C15-A4FB-E17B3D2AE306}" presName="box" presStyleLbl="node1" presStyleIdx="0" presStyleCnt="3"/>
      <dgm:spPr/>
    </dgm:pt>
    <dgm:pt modelId="{5CFF11C3-CC01-481D-A04D-C02119F1233C}" type="pres">
      <dgm:prSet presAssocID="{5D174C40-F6F8-4C15-A4FB-E17B3D2AE306}" presName="img" presStyleLbl="fgImgPlace1" presStyleIdx="0" presStyleCnt="3" custScaleX="87793" custScaleY="111163"/>
      <dgm:spPr>
        <a:blipFill>
          <a:blip xmlns:r="http://schemas.openxmlformats.org/officeDocument/2006/relationships" r:embed="rId1"/>
          <a:srcRect/>
          <a:stretch>
            <a:fillRect t="-8000" b="-8000"/>
          </a:stretch>
        </a:blipFill>
      </dgm:spPr>
    </dgm:pt>
    <dgm:pt modelId="{3F560156-A63B-42FE-892A-8FE10D9D9C48}" type="pres">
      <dgm:prSet presAssocID="{5D174C40-F6F8-4C15-A4FB-E17B3D2AE306}" presName="text" presStyleLbl="node1" presStyleIdx="0" presStyleCnt="3">
        <dgm:presLayoutVars>
          <dgm:bulletEnabled val="1"/>
        </dgm:presLayoutVars>
      </dgm:prSet>
      <dgm:spPr/>
    </dgm:pt>
    <dgm:pt modelId="{52C2E0BE-DD9B-4C88-9243-C4071FB89F0C}" type="pres">
      <dgm:prSet presAssocID="{47555E76-AD32-489D-BB00-7F45AEEFB20B}" presName="spacer" presStyleCnt="0"/>
      <dgm:spPr/>
    </dgm:pt>
    <dgm:pt modelId="{493F36B6-BBF2-4A43-9A08-250A9EF8F90D}" type="pres">
      <dgm:prSet presAssocID="{39883128-1473-41D6-9125-1E6D8C913677}" presName="comp" presStyleCnt="0"/>
      <dgm:spPr/>
    </dgm:pt>
    <dgm:pt modelId="{9C95C86D-ED45-4706-ABD0-F1D1145A93B3}" type="pres">
      <dgm:prSet presAssocID="{39883128-1473-41D6-9125-1E6D8C913677}" presName="box" presStyleLbl="node1" presStyleIdx="1" presStyleCnt="3"/>
      <dgm:spPr/>
    </dgm:pt>
    <dgm:pt modelId="{D882EC73-6247-46F0-B049-0D5293E1D5AF}" type="pres">
      <dgm:prSet presAssocID="{39883128-1473-41D6-9125-1E6D8C913677}" presName="img" presStyleLbl="fgImgPlace1" presStyleIdx="1" presStyleCnt="3" custScaleX="87793" custScaleY="111163"/>
      <dgm:spPr>
        <a:blipFill>
          <a:blip xmlns:r="http://schemas.openxmlformats.org/officeDocument/2006/relationships" r:embed="rId2"/>
          <a:srcRect/>
          <a:stretch>
            <a:fillRect t="-9000" b="-9000"/>
          </a:stretch>
        </a:blipFill>
      </dgm:spPr>
    </dgm:pt>
    <dgm:pt modelId="{30C24471-8140-44EC-B32A-00437CDA74BC}" type="pres">
      <dgm:prSet presAssocID="{39883128-1473-41D6-9125-1E6D8C913677}" presName="text" presStyleLbl="node1" presStyleIdx="1" presStyleCnt="3">
        <dgm:presLayoutVars>
          <dgm:bulletEnabled val="1"/>
        </dgm:presLayoutVars>
      </dgm:prSet>
      <dgm:spPr/>
    </dgm:pt>
    <dgm:pt modelId="{B196E706-D44E-4D9B-B56A-48150F626CB4}" type="pres">
      <dgm:prSet presAssocID="{6493BC6F-3C42-4CFA-B962-A0D89E6040B8}" presName="spacer" presStyleCnt="0"/>
      <dgm:spPr/>
    </dgm:pt>
    <dgm:pt modelId="{12CAAD8E-3872-4C11-860D-E2FE2FD0245C}" type="pres">
      <dgm:prSet presAssocID="{2894612A-4E33-4FF4-8DB8-5142F7C16879}" presName="comp" presStyleCnt="0"/>
      <dgm:spPr/>
    </dgm:pt>
    <dgm:pt modelId="{A6282905-FE48-4369-8DD1-0370DC6A53B4}" type="pres">
      <dgm:prSet presAssocID="{2894612A-4E33-4FF4-8DB8-5142F7C16879}" presName="box" presStyleLbl="node1" presStyleIdx="2" presStyleCnt="3"/>
      <dgm:spPr/>
    </dgm:pt>
    <dgm:pt modelId="{26FDE16D-9E94-43F1-B198-3C5153E39C6E}" type="pres">
      <dgm:prSet presAssocID="{2894612A-4E33-4FF4-8DB8-5142F7C16879}" presName="img" presStyleLbl="fgImgPlace1" presStyleIdx="2" presStyleCnt="3" custScaleX="87793" custScaleY="111163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64EF5D3-BCD3-42B0-AB6A-89703ABB77A3}" type="pres">
      <dgm:prSet presAssocID="{2894612A-4E33-4FF4-8DB8-5142F7C16879}" presName="text" presStyleLbl="node1" presStyleIdx="2" presStyleCnt="3">
        <dgm:presLayoutVars>
          <dgm:bulletEnabled val="1"/>
        </dgm:presLayoutVars>
      </dgm:prSet>
      <dgm:spPr/>
    </dgm:pt>
  </dgm:ptLst>
  <dgm:cxnLst>
    <dgm:cxn modelId="{DDB0CA1C-C3EE-43AB-B76E-DCAAB4DF5F1E}" type="presOf" srcId="{2894612A-4E33-4FF4-8DB8-5142F7C16879}" destId="{E64EF5D3-BCD3-42B0-AB6A-89703ABB77A3}" srcOrd="1" destOrd="0" presId="urn:microsoft.com/office/officeart/2005/8/layout/vList4"/>
    <dgm:cxn modelId="{9B110C27-FE07-44E2-A3EC-35F1D4B74E66}" type="presOf" srcId="{774EB17F-66EA-45BB-BF86-DFF082677838}" destId="{A6282905-FE48-4369-8DD1-0370DC6A53B4}" srcOrd="0" destOrd="1" presId="urn:microsoft.com/office/officeart/2005/8/layout/vList4"/>
    <dgm:cxn modelId="{17C2462D-E33F-47A4-8817-51718A956F72}" type="presOf" srcId="{3E0A3365-EB28-449C-874E-D63A1BA43251}" destId="{26EB3ADA-0372-41B5-9C94-332AC9868F27}" srcOrd="0" destOrd="2" presId="urn:microsoft.com/office/officeart/2005/8/layout/vList4"/>
    <dgm:cxn modelId="{A0B48837-4B7F-4899-BD01-C8842DC483F3}" srcId="{2894612A-4E33-4FF4-8DB8-5142F7C16879}" destId="{AA9509B8-BBD5-42D2-A34C-2CB301ACAF25}" srcOrd="1" destOrd="0" parTransId="{7A2B7BFC-7162-48AC-8450-4D9399969525}" sibTransId="{DBAB14E1-D9E0-42D9-B8F8-93F4A57EF27F}"/>
    <dgm:cxn modelId="{603F9A64-0C3F-4C9A-8BE7-4EEA4FC6FE93}" srcId="{F8FFD81C-5CD0-40B6-AAAE-36CD2A54A167}" destId="{2894612A-4E33-4FF4-8DB8-5142F7C16879}" srcOrd="2" destOrd="0" parTransId="{2F56B7DD-7A93-43B1-83AF-C11A99E9F552}" sibTransId="{ACDFE347-693F-4428-B6CD-54FF4F43CADC}"/>
    <dgm:cxn modelId="{F7B3C946-39D4-4CB7-8B3B-045702FFD330}" type="presOf" srcId="{AA9509B8-BBD5-42D2-A34C-2CB301ACAF25}" destId="{E64EF5D3-BCD3-42B0-AB6A-89703ABB77A3}" srcOrd="1" destOrd="2" presId="urn:microsoft.com/office/officeart/2005/8/layout/vList4"/>
    <dgm:cxn modelId="{06071248-D8E0-49B9-A25E-51E57601F8EF}" type="presOf" srcId="{AA9509B8-BBD5-42D2-A34C-2CB301ACAF25}" destId="{A6282905-FE48-4369-8DD1-0370DC6A53B4}" srcOrd="0" destOrd="2" presId="urn:microsoft.com/office/officeart/2005/8/layout/vList4"/>
    <dgm:cxn modelId="{7D74CB69-A5B6-4DE7-96FA-F5C046162577}" type="presOf" srcId="{F8FFD81C-5CD0-40B6-AAAE-36CD2A54A167}" destId="{7D238EDA-07CC-4ED4-A4FF-89F5C48C8BB7}" srcOrd="0" destOrd="0" presId="urn:microsoft.com/office/officeart/2005/8/layout/vList4"/>
    <dgm:cxn modelId="{99ED914E-C6AB-4E26-90BA-7995FA414ED3}" type="presOf" srcId="{39883128-1473-41D6-9125-1E6D8C913677}" destId="{9C95C86D-ED45-4706-ABD0-F1D1145A93B3}" srcOrd="0" destOrd="0" presId="urn:microsoft.com/office/officeart/2005/8/layout/vList4"/>
    <dgm:cxn modelId="{71D2934F-24C7-4533-B0B0-DA4DC02A6200}" type="presOf" srcId="{5D174C40-F6F8-4C15-A4FB-E17B3D2AE306}" destId="{26EB3ADA-0372-41B5-9C94-332AC9868F27}" srcOrd="0" destOrd="0" presId="urn:microsoft.com/office/officeart/2005/8/layout/vList4"/>
    <dgm:cxn modelId="{C85C0758-1ED9-4182-8102-9F6558ADC9A4}" type="presOf" srcId="{D89142B4-28DB-49FB-B2A4-E21433D214F3}" destId="{30C24471-8140-44EC-B32A-00437CDA74BC}" srcOrd="1" destOrd="1" presId="urn:microsoft.com/office/officeart/2005/8/layout/vList4"/>
    <dgm:cxn modelId="{CAFEA27B-3F92-4806-AEDF-5F4DF955D581}" type="presOf" srcId="{39883128-1473-41D6-9125-1E6D8C913677}" destId="{30C24471-8140-44EC-B32A-00437CDA74BC}" srcOrd="1" destOrd="0" presId="urn:microsoft.com/office/officeart/2005/8/layout/vList4"/>
    <dgm:cxn modelId="{3FE40B91-725A-4BAF-BC36-819BC9D26B1A}" type="presOf" srcId="{FB35345A-75EA-4375-872F-769110180AD0}" destId="{26EB3ADA-0372-41B5-9C94-332AC9868F27}" srcOrd="0" destOrd="1" presId="urn:microsoft.com/office/officeart/2005/8/layout/vList4"/>
    <dgm:cxn modelId="{6CF14A91-D1C6-4898-AF98-0847FE2459A7}" srcId="{39883128-1473-41D6-9125-1E6D8C913677}" destId="{419E760A-2F66-459C-B215-FA2534E46A2A}" srcOrd="1" destOrd="0" parTransId="{7269F647-5046-4D96-8567-D0114F5FC1FE}" sibTransId="{6725B771-2C36-4546-BFFD-F8647D09A651}"/>
    <dgm:cxn modelId="{C8CB1C95-38E9-45E7-BC92-FD8D29E3CCD0}" srcId="{39883128-1473-41D6-9125-1E6D8C913677}" destId="{D89142B4-28DB-49FB-B2A4-E21433D214F3}" srcOrd="0" destOrd="0" parTransId="{E0566383-4B6A-4B98-BBFD-B7CB6EB8E1CA}" sibTransId="{5B93A4CD-7F64-4DDA-BF00-AA3D3671CE3A}"/>
    <dgm:cxn modelId="{681F2799-E165-47EC-8896-48C852D88F4B}" srcId="{5D174C40-F6F8-4C15-A4FB-E17B3D2AE306}" destId="{3E0A3365-EB28-449C-874E-D63A1BA43251}" srcOrd="1" destOrd="0" parTransId="{B69E1DFE-15C4-4BE6-8DA6-89F8EA58F92B}" sibTransId="{0BFD5491-5176-4B0B-A51A-C06048189B77}"/>
    <dgm:cxn modelId="{21ED2E9C-1CB5-4CD6-82E2-8B16198AF340}" type="presOf" srcId="{5D174C40-F6F8-4C15-A4FB-E17B3D2AE306}" destId="{3F560156-A63B-42FE-892A-8FE10D9D9C48}" srcOrd="1" destOrd="0" presId="urn:microsoft.com/office/officeart/2005/8/layout/vList4"/>
    <dgm:cxn modelId="{A127A5A2-25A8-4592-8183-63199A081774}" type="presOf" srcId="{2894612A-4E33-4FF4-8DB8-5142F7C16879}" destId="{A6282905-FE48-4369-8DD1-0370DC6A53B4}" srcOrd="0" destOrd="0" presId="urn:microsoft.com/office/officeart/2005/8/layout/vList4"/>
    <dgm:cxn modelId="{B00986A9-C26C-4B83-A5BF-3C89A2C7F7BB}" srcId="{2894612A-4E33-4FF4-8DB8-5142F7C16879}" destId="{774EB17F-66EA-45BB-BF86-DFF082677838}" srcOrd="0" destOrd="0" parTransId="{023B4771-E5FF-4EB6-A083-3CEB84004F0F}" sibTransId="{2D0D2CBD-8519-4328-868F-D62A6829DFDE}"/>
    <dgm:cxn modelId="{7F2A33BB-E2A4-422B-81CE-5ED0335E6883}" type="presOf" srcId="{774EB17F-66EA-45BB-BF86-DFF082677838}" destId="{E64EF5D3-BCD3-42B0-AB6A-89703ABB77A3}" srcOrd="1" destOrd="1" presId="urn:microsoft.com/office/officeart/2005/8/layout/vList4"/>
    <dgm:cxn modelId="{58DC88CB-79DF-4FA0-8620-58590B14A8A7}" type="presOf" srcId="{3E0A3365-EB28-449C-874E-D63A1BA43251}" destId="{3F560156-A63B-42FE-892A-8FE10D9D9C48}" srcOrd="1" destOrd="2" presId="urn:microsoft.com/office/officeart/2005/8/layout/vList4"/>
    <dgm:cxn modelId="{988E81DF-B007-4017-AB9E-2BE0875B3F86}" type="presOf" srcId="{D89142B4-28DB-49FB-B2A4-E21433D214F3}" destId="{9C95C86D-ED45-4706-ABD0-F1D1145A93B3}" srcOrd="0" destOrd="1" presId="urn:microsoft.com/office/officeart/2005/8/layout/vList4"/>
    <dgm:cxn modelId="{CEB443E3-04B7-4B40-9958-A019512C8950}" srcId="{F8FFD81C-5CD0-40B6-AAAE-36CD2A54A167}" destId="{5D174C40-F6F8-4C15-A4FB-E17B3D2AE306}" srcOrd="0" destOrd="0" parTransId="{1B2CC8C9-0E78-4010-B442-834E1B6985D7}" sibTransId="{47555E76-AD32-489D-BB00-7F45AEEFB20B}"/>
    <dgm:cxn modelId="{76430EEA-626D-4E78-8A73-1A23C76C3752}" srcId="{F8FFD81C-5CD0-40B6-AAAE-36CD2A54A167}" destId="{39883128-1473-41D6-9125-1E6D8C913677}" srcOrd="1" destOrd="0" parTransId="{7C65E3BA-CA71-487A-BB1D-4A57B9EBDBFC}" sibTransId="{6493BC6F-3C42-4CFA-B962-A0D89E6040B8}"/>
    <dgm:cxn modelId="{1581A4EA-86D2-4A3E-9B95-F2467358BA3E}" srcId="{5D174C40-F6F8-4C15-A4FB-E17B3D2AE306}" destId="{FB35345A-75EA-4375-872F-769110180AD0}" srcOrd="0" destOrd="0" parTransId="{95679C06-306C-4CCE-BE27-049E30000892}" sibTransId="{AAF62AA8-9C6A-4CEF-A9CF-46FE74CBAE9F}"/>
    <dgm:cxn modelId="{F7FA68F2-D337-487C-8EEA-9459BB4F2837}" type="presOf" srcId="{419E760A-2F66-459C-B215-FA2534E46A2A}" destId="{30C24471-8140-44EC-B32A-00437CDA74BC}" srcOrd="1" destOrd="2" presId="urn:microsoft.com/office/officeart/2005/8/layout/vList4"/>
    <dgm:cxn modelId="{4FF480F3-C681-4617-BA57-AA1BCC91CF9C}" type="presOf" srcId="{419E760A-2F66-459C-B215-FA2534E46A2A}" destId="{9C95C86D-ED45-4706-ABD0-F1D1145A93B3}" srcOrd="0" destOrd="2" presId="urn:microsoft.com/office/officeart/2005/8/layout/vList4"/>
    <dgm:cxn modelId="{0A9CCBFF-37FA-4487-A499-9FC86AD7FA56}" type="presOf" srcId="{FB35345A-75EA-4375-872F-769110180AD0}" destId="{3F560156-A63B-42FE-892A-8FE10D9D9C48}" srcOrd="1" destOrd="1" presId="urn:microsoft.com/office/officeart/2005/8/layout/vList4"/>
    <dgm:cxn modelId="{0DE0F155-5DAA-4F6B-BC88-DBE003CF04EA}" type="presParOf" srcId="{7D238EDA-07CC-4ED4-A4FF-89F5C48C8BB7}" destId="{898FDF92-41C4-47FD-950B-6994CD15A221}" srcOrd="0" destOrd="0" presId="urn:microsoft.com/office/officeart/2005/8/layout/vList4"/>
    <dgm:cxn modelId="{EC0F3A47-F576-46ED-B250-8542990F7FAD}" type="presParOf" srcId="{898FDF92-41C4-47FD-950B-6994CD15A221}" destId="{26EB3ADA-0372-41B5-9C94-332AC9868F27}" srcOrd="0" destOrd="0" presId="urn:microsoft.com/office/officeart/2005/8/layout/vList4"/>
    <dgm:cxn modelId="{9E84EC5C-A9B8-472A-8230-B4004CBB1D4B}" type="presParOf" srcId="{898FDF92-41C4-47FD-950B-6994CD15A221}" destId="{5CFF11C3-CC01-481D-A04D-C02119F1233C}" srcOrd="1" destOrd="0" presId="urn:microsoft.com/office/officeart/2005/8/layout/vList4"/>
    <dgm:cxn modelId="{3DCFB5C7-CA6A-4741-A0D5-7AF18254E9A1}" type="presParOf" srcId="{898FDF92-41C4-47FD-950B-6994CD15A221}" destId="{3F560156-A63B-42FE-892A-8FE10D9D9C48}" srcOrd="2" destOrd="0" presId="urn:microsoft.com/office/officeart/2005/8/layout/vList4"/>
    <dgm:cxn modelId="{BF425A04-C9DB-4A7B-B9F2-37B418F62A95}" type="presParOf" srcId="{7D238EDA-07CC-4ED4-A4FF-89F5C48C8BB7}" destId="{52C2E0BE-DD9B-4C88-9243-C4071FB89F0C}" srcOrd="1" destOrd="0" presId="urn:microsoft.com/office/officeart/2005/8/layout/vList4"/>
    <dgm:cxn modelId="{A7544BA0-D35F-4828-B160-5706A8CA98CE}" type="presParOf" srcId="{7D238EDA-07CC-4ED4-A4FF-89F5C48C8BB7}" destId="{493F36B6-BBF2-4A43-9A08-250A9EF8F90D}" srcOrd="2" destOrd="0" presId="urn:microsoft.com/office/officeart/2005/8/layout/vList4"/>
    <dgm:cxn modelId="{703608E1-6C68-47CE-B3CA-39DDBFCEF700}" type="presParOf" srcId="{493F36B6-BBF2-4A43-9A08-250A9EF8F90D}" destId="{9C95C86D-ED45-4706-ABD0-F1D1145A93B3}" srcOrd="0" destOrd="0" presId="urn:microsoft.com/office/officeart/2005/8/layout/vList4"/>
    <dgm:cxn modelId="{3E38C887-1EA4-42C5-9A56-2E35FD67A99A}" type="presParOf" srcId="{493F36B6-BBF2-4A43-9A08-250A9EF8F90D}" destId="{D882EC73-6247-46F0-B049-0D5293E1D5AF}" srcOrd="1" destOrd="0" presId="urn:microsoft.com/office/officeart/2005/8/layout/vList4"/>
    <dgm:cxn modelId="{910AAE79-C4EF-4154-9C44-79A672C7EF4E}" type="presParOf" srcId="{493F36B6-BBF2-4A43-9A08-250A9EF8F90D}" destId="{30C24471-8140-44EC-B32A-00437CDA74BC}" srcOrd="2" destOrd="0" presId="urn:microsoft.com/office/officeart/2005/8/layout/vList4"/>
    <dgm:cxn modelId="{D4B41AB7-F0BD-4C98-8426-ABFBEEC8D01C}" type="presParOf" srcId="{7D238EDA-07CC-4ED4-A4FF-89F5C48C8BB7}" destId="{B196E706-D44E-4D9B-B56A-48150F626CB4}" srcOrd="3" destOrd="0" presId="urn:microsoft.com/office/officeart/2005/8/layout/vList4"/>
    <dgm:cxn modelId="{810D1644-7C73-4350-8ED1-5F8537A9BBFE}" type="presParOf" srcId="{7D238EDA-07CC-4ED4-A4FF-89F5C48C8BB7}" destId="{12CAAD8E-3872-4C11-860D-E2FE2FD0245C}" srcOrd="4" destOrd="0" presId="urn:microsoft.com/office/officeart/2005/8/layout/vList4"/>
    <dgm:cxn modelId="{E9EC8349-DD98-41A9-9A6D-04881CE35DA3}" type="presParOf" srcId="{12CAAD8E-3872-4C11-860D-E2FE2FD0245C}" destId="{A6282905-FE48-4369-8DD1-0370DC6A53B4}" srcOrd="0" destOrd="0" presId="urn:microsoft.com/office/officeart/2005/8/layout/vList4"/>
    <dgm:cxn modelId="{914AE081-345D-4317-A538-03CB3CB285E0}" type="presParOf" srcId="{12CAAD8E-3872-4C11-860D-E2FE2FD0245C}" destId="{26FDE16D-9E94-43F1-B198-3C5153E39C6E}" srcOrd="1" destOrd="0" presId="urn:microsoft.com/office/officeart/2005/8/layout/vList4"/>
    <dgm:cxn modelId="{DBB55347-5371-4D80-B612-5C39B6218A11}" type="presParOf" srcId="{12CAAD8E-3872-4C11-860D-E2FE2FD0245C}" destId="{E64EF5D3-BCD3-42B0-AB6A-89703ABB77A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CE7850-A9E7-4FE0-9583-600E7BE1AC81}">
      <dsp:nvSpPr>
        <dsp:cNvPr id="0" name=""/>
        <dsp:cNvSpPr/>
      </dsp:nvSpPr>
      <dsp:spPr>
        <a:xfrm>
          <a:off x="-5851459" y="-895724"/>
          <a:ext cx="6967757" cy="6967757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19050" cap="flat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846F8-0CFF-45DB-9070-8695A3573B0A}">
      <dsp:nvSpPr>
        <dsp:cNvPr id="0" name=""/>
        <dsp:cNvSpPr/>
      </dsp:nvSpPr>
      <dsp:spPr>
        <a:xfrm>
          <a:off x="718471" y="517630"/>
          <a:ext cx="9992943" cy="1035261"/>
        </a:xfrm>
        <a:prstGeom prst="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173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The need for more rigidity</a:t>
          </a:r>
        </a:p>
      </dsp:txBody>
      <dsp:txXfrm>
        <a:off x="718471" y="517630"/>
        <a:ext cx="9992943" cy="1035261"/>
      </dsp:txXfrm>
    </dsp:sp>
    <dsp:sp modelId="{AEE34AD6-F259-49E5-AFF3-B57495BF50EC}">
      <dsp:nvSpPr>
        <dsp:cNvPr id="0" name=""/>
        <dsp:cNvSpPr/>
      </dsp:nvSpPr>
      <dsp:spPr>
        <a:xfrm>
          <a:off x="71433" y="388223"/>
          <a:ext cx="1294077" cy="1294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A356F4-C6F9-4255-AB36-1B45435D4F09}">
      <dsp:nvSpPr>
        <dsp:cNvPr id="0" name=""/>
        <dsp:cNvSpPr/>
      </dsp:nvSpPr>
      <dsp:spPr>
        <a:xfrm>
          <a:off x="1094789" y="2070523"/>
          <a:ext cx="9616625" cy="1035261"/>
        </a:xfrm>
        <a:prstGeom prst="rect">
          <a:avLst/>
        </a:prstGeom>
        <a:solidFill>
          <a:schemeClr val="accent6">
            <a:shade val="50000"/>
            <a:hueOff val="-102513"/>
            <a:satOff val="596"/>
            <a:lumOff val="2817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173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Proposal for labour rigidity &amp; MLS</a:t>
          </a:r>
        </a:p>
      </dsp:txBody>
      <dsp:txXfrm>
        <a:off x="1094789" y="2070523"/>
        <a:ext cx="9616625" cy="1035261"/>
      </dsp:txXfrm>
    </dsp:sp>
    <dsp:sp modelId="{F94DF40E-CD08-4B31-AF6D-B60E4F6A30B5}">
      <dsp:nvSpPr>
        <dsp:cNvPr id="0" name=""/>
        <dsp:cNvSpPr/>
      </dsp:nvSpPr>
      <dsp:spPr>
        <a:xfrm>
          <a:off x="447750" y="1941115"/>
          <a:ext cx="1294077" cy="12940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50000"/>
              <a:hueOff val="-102513"/>
              <a:satOff val="596"/>
              <a:lumOff val="281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3D37F7-EBBD-4DA8-9D0B-4DF4AD6FA380}">
      <dsp:nvSpPr>
        <dsp:cNvPr id="0" name=""/>
        <dsp:cNvSpPr/>
      </dsp:nvSpPr>
      <dsp:spPr>
        <a:xfrm>
          <a:off x="718471" y="3623415"/>
          <a:ext cx="9992943" cy="1035261"/>
        </a:xfrm>
        <a:prstGeom prst="rect">
          <a:avLst/>
        </a:prstGeom>
        <a:solidFill>
          <a:schemeClr val="accent6">
            <a:shade val="50000"/>
            <a:hueOff val="-102513"/>
            <a:satOff val="596"/>
            <a:lumOff val="2817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1739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 dirty="0"/>
            <a:t>Application of model to Japanese economy and immigration</a:t>
          </a:r>
        </a:p>
      </dsp:txBody>
      <dsp:txXfrm>
        <a:off x="718471" y="3623415"/>
        <a:ext cx="9992943" cy="1035261"/>
      </dsp:txXfrm>
    </dsp:sp>
    <dsp:sp modelId="{DD2B92F7-D1D8-46CA-B184-08030CE53EA6}">
      <dsp:nvSpPr>
        <dsp:cNvPr id="0" name=""/>
        <dsp:cNvSpPr/>
      </dsp:nvSpPr>
      <dsp:spPr>
        <a:xfrm>
          <a:off x="71433" y="3494007"/>
          <a:ext cx="1294077" cy="1294077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6">
              <a:shade val="50000"/>
              <a:hueOff val="-102513"/>
              <a:satOff val="596"/>
              <a:lumOff val="281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A0DD9-A289-4D86-89D2-2B1D72B827A4}">
      <dsp:nvSpPr>
        <dsp:cNvPr id="0" name=""/>
        <dsp:cNvSpPr/>
      </dsp:nvSpPr>
      <dsp:spPr>
        <a:xfrm rot="10800000">
          <a:off x="8234" y="1963508"/>
          <a:ext cx="3613334" cy="3706238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964" tIns="152964" rIns="152964" bIns="152964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GB" sz="1500" kern="1200" dirty="0"/>
            <a:t>Even favourable policies in the long-run will produce short-run reallocation that may adversely impact workers/consumers/financial markets in the short-run.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GB" sz="9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GB" sz="1500" kern="1200" dirty="0"/>
            <a:t>Adverse policies are likely to be even more negative in the short-run as market forces cannot mitigate its effects. 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endParaRPr lang="en-GB" sz="9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GB" sz="1500" kern="1200" dirty="0"/>
            <a:t>Sub-regional impacts can likely vary considerably in the short-run, before converging in the long-run</a:t>
          </a:r>
        </a:p>
      </dsp:txBody>
      <dsp:txXfrm rot="10800000">
        <a:off x="166980" y="1963508"/>
        <a:ext cx="3295842" cy="3547492"/>
      </dsp:txXfrm>
    </dsp:sp>
    <dsp:sp modelId="{22FD2DC8-323E-4B4B-B4C1-98B1E117E405}">
      <dsp:nvSpPr>
        <dsp:cNvPr id="0" name=""/>
        <dsp:cNvSpPr/>
      </dsp:nvSpPr>
      <dsp:spPr>
        <a:xfrm>
          <a:off x="8234" y="912028"/>
          <a:ext cx="3613334" cy="1084000"/>
        </a:xfrm>
        <a:prstGeom prst="round2SameRect">
          <a:avLst>
            <a:gd name="adj1" fmla="val 45000"/>
            <a:gd name="adj2" fmla="val 0"/>
          </a:avLst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34" tIns="285534" rIns="285534" bIns="285534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Governments are concerned about the transition path</a:t>
          </a:r>
        </a:p>
      </dsp:txBody>
      <dsp:txXfrm>
        <a:off x="151106" y="1054900"/>
        <a:ext cx="3327590" cy="941128"/>
      </dsp:txXfrm>
    </dsp:sp>
    <dsp:sp modelId="{87E1BBAD-491D-462B-A772-60CC0EEE5CC2}">
      <dsp:nvSpPr>
        <dsp:cNvPr id="0" name=""/>
        <dsp:cNvSpPr/>
      </dsp:nvSpPr>
      <dsp:spPr>
        <a:xfrm rot="10800000">
          <a:off x="3729462" y="1963508"/>
          <a:ext cx="3613334" cy="3706238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964" tIns="152964" rIns="152964" bIns="152964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>
              <a:solidFill>
                <a:srgbClr val="FF0000"/>
              </a:solidFill>
            </a:rPr>
            <a:t>Elasticities are long-run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GB" sz="1400" b="1" kern="1200" dirty="0">
            <a:solidFill>
              <a:srgbClr val="FF000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>
              <a:solidFill>
                <a:srgbClr val="FF0000"/>
              </a:solidFill>
            </a:rPr>
            <a:t>Land is homogenous (standard GTAP)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GB" sz="1400" b="1" kern="1200" dirty="0">
            <a:solidFill>
              <a:srgbClr val="FF000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>
              <a:solidFill>
                <a:srgbClr val="FF0000"/>
              </a:solidFill>
            </a:rPr>
            <a:t>Labour is extremely aggregated, and mobile to normalise wages across sectors.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GB" sz="1400" b="1" kern="1200" dirty="0">
            <a:solidFill>
              <a:srgbClr val="FF0000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>
              <a:solidFill>
                <a:srgbClr val="FF0000"/>
              </a:solidFill>
            </a:rPr>
            <a:t>Capital is homogenous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n-GB" sz="1400" b="1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GB" sz="1400" b="1" kern="1200" dirty="0">
              <a:solidFill>
                <a:srgbClr val="00B050"/>
              </a:solidFill>
            </a:rPr>
            <a:t>Only Capital accumulation exhibits rigidity (in dynamic model)</a:t>
          </a:r>
        </a:p>
      </dsp:txBody>
      <dsp:txXfrm rot="10800000">
        <a:off x="3888208" y="1963508"/>
        <a:ext cx="3295842" cy="3547492"/>
      </dsp:txXfrm>
    </dsp:sp>
    <dsp:sp modelId="{7DD7878E-D005-478F-ADBF-2657B4FF42AF}">
      <dsp:nvSpPr>
        <dsp:cNvPr id="0" name=""/>
        <dsp:cNvSpPr/>
      </dsp:nvSpPr>
      <dsp:spPr>
        <a:xfrm>
          <a:off x="3729462" y="912028"/>
          <a:ext cx="3613334" cy="1084000"/>
        </a:xfrm>
        <a:prstGeom prst="round2SameRect">
          <a:avLst>
            <a:gd name="adj1" fmla="val 45000"/>
            <a:gd name="adj2" fmla="val 0"/>
          </a:avLst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34" tIns="285534" rIns="285534" bIns="28553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Current CGE modelling concentrates on long-run</a:t>
          </a:r>
        </a:p>
      </dsp:txBody>
      <dsp:txXfrm>
        <a:off x="3872334" y="1054900"/>
        <a:ext cx="3327590" cy="941128"/>
      </dsp:txXfrm>
    </dsp:sp>
    <dsp:sp modelId="{563A9201-F74E-4DEF-AB30-CACFAB262427}">
      <dsp:nvSpPr>
        <dsp:cNvPr id="0" name=""/>
        <dsp:cNvSpPr/>
      </dsp:nvSpPr>
      <dsp:spPr>
        <a:xfrm rot="10800000">
          <a:off x="7450691" y="1963508"/>
          <a:ext cx="3613334" cy="3706238"/>
        </a:xfrm>
        <a:prstGeom prst="round2SameRect">
          <a:avLst>
            <a:gd name="adj1" fmla="val 15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964" tIns="152964" rIns="152964" bIns="152964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Demand adjusts much quicker than supply – meaning we hope to see large price shocks in endowments – and therefore larger welfare impacts – than conventionally modelled in GTAP.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Labour market rigidities mean that policies should have a much more drastic impact on different wage types than modelling.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In the following presentation I focus on our developments on labour within the dynamic CGE model. </a:t>
          </a:r>
        </a:p>
      </dsp:txBody>
      <dsp:txXfrm rot="10800000">
        <a:off x="7609437" y="1963508"/>
        <a:ext cx="3295842" cy="3547492"/>
      </dsp:txXfrm>
    </dsp:sp>
    <dsp:sp modelId="{3B317BAA-950F-4309-B6F0-835E68F83727}">
      <dsp:nvSpPr>
        <dsp:cNvPr id="0" name=""/>
        <dsp:cNvSpPr/>
      </dsp:nvSpPr>
      <dsp:spPr>
        <a:xfrm>
          <a:off x="7450691" y="912028"/>
          <a:ext cx="3613334" cy="1084000"/>
        </a:xfrm>
        <a:prstGeom prst="round2SameRect">
          <a:avLst>
            <a:gd name="adj1" fmla="val 45000"/>
            <a:gd name="adj2" fmla="val 0"/>
          </a:avLst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34" tIns="285534" rIns="285534" bIns="28553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We miss: </a:t>
          </a:r>
        </a:p>
      </dsp:txBody>
      <dsp:txXfrm>
        <a:off x="7593563" y="1054900"/>
        <a:ext cx="3327590" cy="941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DB2F3-F09D-4E64-8E16-6930333C31A8}">
      <dsp:nvSpPr>
        <dsp:cNvPr id="0" name=""/>
        <dsp:cNvSpPr/>
      </dsp:nvSpPr>
      <dsp:spPr>
        <a:xfrm>
          <a:off x="-6232539" y="-953761"/>
          <a:ext cx="7421253" cy="7421253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1FAB6A-3A75-412D-98C4-4796A65ED144}">
      <dsp:nvSpPr>
        <dsp:cNvPr id="0" name=""/>
        <dsp:cNvSpPr/>
      </dsp:nvSpPr>
      <dsp:spPr>
        <a:xfrm>
          <a:off x="765305" y="508746"/>
          <a:ext cx="5185443" cy="1187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30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Each sector employs from 3 labour types: their incumbent skilled, incumbent unskilled, and (the youthful) multi-disciplinary labour type</a:t>
          </a:r>
        </a:p>
      </dsp:txBody>
      <dsp:txXfrm>
        <a:off x="765305" y="508746"/>
        <a:ext cx="5185443" cy="1187999"/>
      </dsp:txXfrm>
    </dsp:sp>
    <dsp:sp modelId="{6D086E1E-FF17-42AD-AEF9-188158405995}">
      <dsp:nvSpPr>
        <dsp:cNvPr id="0" name=""/>
        <dsp:cNvSpPr/>
      </dsp:nvSpPr>
      <dsp:spPr>
        <a:xfrm>
          <a:off x="76089" y="413529"/>
          <a:ext cx="1378432" cy="1378432"/>
        </a:xfrm>
        <a:prstGeom prst="ellipse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BC400F-F006-40F8-B2DA-96259F4A82B9}">
      <dsp:nvSpPr>
        <dsp:cNvPr id="0" name=""/>
        <dsp:cNvSpPr/>
      </dsp:nvSpPr>
      <dsp:spPr>
        <a:xfrm>
          <a:off x="1166153" y="2162865"/>
          <a:ext cx="4784595" cy="1187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30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A nation’s labour stock is made up of a disaggregated unskilled pool, and a very disaggregated skilled pool – indicating the medium degree of mobility of the former, and limited mobility of the latter</a:t>
          </a:r>
        </a:p>
      </dsp:txBody>
      <dsp:txXfrm>
        <a:off x="1166153" y="2162865"/>
        <a:ext cx="4784595" cy="1187999"/>
      </dsp:txXfrm>
    </dsp:sp>
    <dsp:sp modelId="{B6B931BC-6873-4FA0-A00F-106189EB70D9}">
      <dsp:nvSpPr>
        <dsp:cNvPr id="0" name=""/>
        <dsp:cNvSpPr/>
      </dsp:nvSpPr>
      <dsp:spPr>
        <a:xfrm>
          <a:off x="476937" y="2067648"/>
          <a:ext cx="1378432" cy="1378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A49B7-7345-4C1C-B967-E9A30C4EDB98}">
      <dsp:nvSpPr>
        <dsp:cNvPr id="0" name=""/>
        <dsp:cNvSpPr/>
      </dsp:nvSpPr>
      <dsp:spPr>
        <a:xfrm>
          <a:off x="765305" y="3816984"/>
          <a:ext cx="5185443" cy="11879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530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Based off the nation’s starting share of youthful workers, each sector employs a fixed share of its workers as “multi-disciplinary” labour stock.</a:t>
          </a:r>
        </a:p>
      </dsp:txBody>
      <dsp:txXfrm>
        <a:off x="765305" y="3816984"/>
        <a:ext cx="5185443" cy="1187999"/>
      </dsp:txXfrm>
    </dsp:sp>
    <dsp:sp modelId="{CDF7BA30-99FB-41B4-A114-14DFD8689542}">
      <dsp:nvSpPr>
        <dsp:cNvPr id="0" name=""/>
        <dsp:cNvSpPr/>
      </dsp:nvSpPr>
      <dsp:spPr>
        <a:xfrm>
          <a:off x="76089" y="3721767"/>
          <a:ext cx="1378432" cy="13784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4A298D-5EF5-4ADB-9389-BA7C99E246E8}">
      <dsp:nvSpPr>
        <dsp:cNvPr id="0" name=""/>
        <dsp:cNvSpPr/>
      </dsp:nvSpPr>
      <dsp:spPr>
        <a:xfrm rot="5400000">
          <a:off x="-294397" y="297965"/>
          <a:ext cx="1962650" cy="13738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800" kern="1200" dirty="0"/>
        </a:p>
      </dsp:txBody>
      <dsp:txXfrm rot="-5400000">
        <a:off x="1" y="690496"/>
        <a:ext cx="1373855" cy="588795"/>
      </dsp:txXfrm>
    </dsp:sp>
    <dsp:sp modelId="{A81FD5E6-5178-4022-88BC-7C7B99B15094}">
      <dsp:nvSpPr>
        <dsp:cNvPr id="0" name=""/>
        <dsp:cNvSpPr/>
      </dsp:nvSpPr>
      <dsp:spPr>
        <a:xfrm rot="5400000">
          <a:off x="3062485" y="-1685062"/>
          <a:ext cx="1275723" cy="46529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The economic impact of the policy shock is centred on the target sector’s incumbent labour market</a:t>
          </a:r>
        </a:p>
      </dsp:txBody>
      <dsp:txXfrm rot="-5400000">
        <a:off x="1373855" y="65844"/>
        <a:ext cx="4590707" cy="1151171"/>
      </dsp:txXfrm>
    </dsp:sp>
    <dsp:sp modelId="{9207ECC4-731A-4768-AE4A-87CAABFEA4D7}">
      <dsp:nvSpPr>
        <dsp:cNvPr id="0" name=""/>
        <dsp:cNvSpPr/>
      </dsp:nvSpPr>
      <dsp:spPr>
        <a:xfrm rot="5400000">
          <a:off x="-294397" y="2069937"/>
          <a:ext cx="1962650" cy="13738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800" kern="1200" dirty="0"/>
        </a:p>
      </dsp:txBody>
      <dsp:txXfrm rot="-5400000">
        <a:off x="1" y="2462468"/>
        <a:ext cx="1373855" cy="588795"/>
      </dsp:txXfrm>
    </dsp:sp>
    <dsp:sp modelId="{A7BEDABA-B2BF-4A8D-A037-EFE993D107B6}">
      <dsp:nvSpPr>
        <dsp:cNvPr id="0" name=""/>
        <dsp:cNvSpPr/>
      </dsp:nvSpPr>
      <dsp:spPr>
        <a:xfrm rot="5400000">
          <a:off x="3062485" y="86909"/>
          <a:ext cx="1275723" cy="46529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Beneficial reallocation of labour is confined to sectors that employ the same incumbent labour type </a:t>
          </a:r>
        </a:p>
      </dsp:txBody>
      <dsp:txXfrm rot="-5400000">
        <a:off x="1373855" y="1837815"/>
        <a:ext cx="4590707" cy="1151171"/>
      </dsp:txXfrm>
    </dsp:sp>
    <dsp:sp modelId="{70A2ABFB-4CCE-4C1F-A755-4A019FBFAF29}">
      <dsp:nvSpPr>
        <dsp:cNvPr id="0" name=""/>
        <dsp:cNvSpPr/>
      </dsp:nvSpPr>
      <dsp:spPr>
        <a:xfrm rot="5400000">
          <a:off x="-294397" y="3841909"/>
          <a:ext cx="1962650" cy="13738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800" kern="1200" dirty="0"/>
        </a:p>
      </dsp:txBody>
      <dsp:txXfrm rot="-5400000">
        <a:off x="1" y="4234440"/>
        <a:ext cx="1373855" cy="588795"/>
      </dsp:txXfrm>
    </dsp:sp>
    <dsp:sp modelId="{9B9E56A4-1D00-4635-8424-280AB5D2A263}">
      <dsp:nvSpPr>
        <dsp:cNvPr id="0" name=""/>
        <dsp:cNvSpPr/>
      </dsp:nvSpPr>
      <dsp:spPr>
        <a:xfrm rot="5400000">
          <a:off x="3062485" y="1858881"/>
          <a:ext cx="1275723" cy="465298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The only mechanism by which a policy shock can impact labour markets in third sectors is via wage pressure of the (youthful) multi-disciplinary labour market</a:t>
          </a:r>
        </a:p>
      </dsp:txBody>
      <dsp:txXfrm rot="-5400000">
        <a:off x="1373855" y="3609787"/>
        <a:ext cx="4590707" cy="11511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B3ADA-0372-41B5-9C94-332AC9868F27}">
      <dsp:nvSpPr>
        <dsp:cNvPr id="0" name=""/>
        <dsp:cNvSpPr/>
      </dsp:nvSpPr>
      <dsp:spPr>
        <a:xfrm>
          <a:off x="0" y="0"/>
          <a:ext cx="9841351" cy="145732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Current GTAP Dynamic Model is too mobile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Economic literature highlights the rigidity of labour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Incumbent workers are most immobile – connecting demographics to labour mobility</a:t>
          </a:r>
        </a:p>
      </dsp:txBody>
      <dsp:txXfrm>
        <a:off x="2114002" y="0"/>
        <a:ext cx="7727348" cy="1457324"/>
      </dsp:txXfrm>
    </dsp:sp>
    <dsp:sp modelId="{5CFF11C3-CC01-481D-A04D-C02119F1233C}">
      <dsp:nvSpPr>
        <dsp:cNvPr id="0" name=""/>
        <dsp:cNvSpPr/>
      </dsp:nvSpPr>
      <dsp:spPr>
        <a:xfrm>
          <a:off x="265865" y="80660"/>
          <a:ext cx="1728003" cy="12960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8000" b="-8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95C86D-ED45-4706-ABD0-F1D1145A93B3}">
      <dsp:nvSpPr>
        <dsp:cNvPr id="0" name=""/>
        <dsp:cNvSpPr/>
      </dsp:nvSpPr>
      <dsp:spPr>
        <a:xfrm>
          <a:off x="0" y="1603057"/>
          <a:ext cx="9841351" cy="1457324"/>
        </a:xfrm>
        <a:prstGeom prst="roundRect">
          <a:avLst>
            <a:gd name="adj" fmla="val 10000"/>
          </a:avLst>
        </a:prstGeom>
        <a:solidFill>
          <a:schemeClr val="accent5">
            <a:hueOff val="-13408"/>
            <a:satOff val="24027"/>
            <a:lumOff val="170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GTAP database can be altered to include short-run rigidity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This presentation shows with limited assumption, rigidity can be created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Establishing a multi-disciplinary labour type (connecting to youth, allows you to bake into the model varied rates of market adjustment</a:t>
          </a:r>
        </a:p>
      </dsp:txBody>
      <dsp:txXfrm>
        <a:off x="2114002" y="1603057"/>
        <a:ext cx="7727348" cy="1457324"/>
      </dsp:txXfrm>
    </dsp:sp>
    <dsp:sp modelId="{D882EC73-6247-46F0-B049-0D5293E1D5AF}">
      <dsp:nvSpPr>
        <dsp:cNvPr id="0" name=""/>
        <dsp:cNvSpPr/>
      </dsp:nvSpPr>
      <dsp:spPr>
        <a:xfrm>
          <a:off x="265865" y="1683717"/>
          <a:ext cx="1728003" cy="129600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9000" b="-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82905-FE48-4369-8DD1-0370DC6A53B4}">
      <dsp:nvSpPr>
        <dsp:cNvPr id="0" name=""/>
        <dsp:cNvSpPr/>
      </dsp:nvSpPr>
      <dsp:spPr>
        <a:xfrm>
          <a:off x="0" y="3206114"/>
          <a:ext cx="9841351" cy="1457324"/>
        </a:xfrm>
        <a:prstGeom prst="roundRect">
          <a:avLst>
            <a:gd name="adj" fmla="val 10000"/>
          </a:avLst>
        </a:prstGeom>
        <a:solidFill>
          <a:schemeClr val="accent5">
            <a:hueOff val="-26815"/>
            <a:satOff val="48054"/>
            <a:lumOff val="3411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Sub-regional and distributional analysis are enhanced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Modelling shows the aggregate negative impact of immigration to national purchasing power in the short-run, and the slow recovery – by prefecture, and labour type.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The scope of GTAP has also expanded to allow analysis of even immigration</a:t>
          </a:r>
        </a:p>
      </dsp:txBody>
      <dsp:txXfrm>
        <a:off x="2114002" y="3206114"/>
        <a:ext cx="7727348" cy="1457324"/>
      </dsp:txXfrm>
    </dsp:sp>
    <dsp:sp modelId="{26FDE16D-9E94-43F1-B198-3C5153E39C6E}">
      <dsp:nvSpPr>
        <dsp:cNvPr id="0" name=""/>
        <dsp:cNvSpPr/>
      </dsp:nvSpPr>
      <dsp:spPr>
        <a:xfrm>
          <a:off x="265865" y="3286775"/>
          <a:ext cx="1728003" cy="129600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HorizontalActionList">
  <dgm:title val=""/>
  <dgm:desc val=""/>
  <dgm:catLst>
    <dgm:cat type="list" pri="80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95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bgOutline"/>
      <dgm:constr type="primFontSz" for="des" forName="parTx" val="54"/>
      <dgm:constr type="primFontSz" for="des" forName="bgOutline" refType="primFontSz" refFor="des" refForName="parTx" op="lte" fact="0.75"/>
      <dgm:constr type="h" for="des" forName="bgOutline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bgOutline"/>
          <dgm:constr type="t" for="ch" forName="bgOutline" refType="h" refFor="ch" refForName="parTx" fact="0.97"/>
          <dgm:constr type="w" for="ch" forName="bgOutline" refType="w"/>
          <dgm:constr type="h" for="ch" forName="bgOutline" refType="h" fact="0.75"/>
        </dgm:constrLst>
        <dgm:ruleLst/>
        <dgm:layoutNode name="parTx" styleLbl="alignNode1">
          <dgm:varLst>
            <dgm:chMax val="0"/>
            <dgm:chPref val="0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ound2SameRect" r:blip="" zOrderOff="3">
            <dgm:adjLst>
              <dgm:adj idx="1" val="0.45"/>
            </dgm:adjLst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primFontSz" val="14" fact="NaN" max="NaN"/>
          </dgm:ruleLst>
        </dgm:layoutNode>
        <dgm:layoutNode name="bgOutline" styleLbl="fgAcc1">
          <dgm:varLst>
            <dgm:bulletEnabled/>
          </dgm:varLst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rot="180" type="round2SameRect" r:blip="">
            <dgm:adjLst>
              <dgm:adj idx="1" val="0.15"/>
              <dgm:adj idx="2" val="0"/>
            </dgm:adjLst>
          </dgm:shape>
          <dgm:presOf axis="des" ptType="node"/>
          <dgm:constrLst>
            <dgm:constr type="primFontSz" val="28"/>
            <dgm:constr type="tMarg" refType="w" fact="0.12"/>
            <dgm:constr type="bMarg" refType="w" fact="0.12"/>
            <dgm:constr type="lMarg" refType="w" fact="0.12"/>
            <dgm:constr type="rMarg" refType="w" fact="0.12"/>
          </dgm:constrLst>
          <dgm:ruleLst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EC2B7-5603-E847-9CCD-B17BCD70217C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AB055-8057-8042-A9DC-340E25EB4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23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AB055-8057-8042-A9DC-340E25EB49F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53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9631D5-4CBA-B958-66E5-1D06CE60A685}"/>
              </a:ext>
            </a:extLst>
          </p:cNvPr>
          <p:cNvSpPr/>
          <p:nvPr/>
        </p:nvSpPr>
        <p:spPr>
          <a:xfrm>
            <a:off x="457200" y="1110996"/>
            <a:ext cx="11277600" cy="463600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E59B00B-2A72-3526-46B5-2D31EFBA1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1394139"/>
            <a:ext cx="5336630" cy="4069724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53AC4E3-F9DF-C029-69FF-01D7C04DE0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370" y="6031065"/>
            <a:ext cx="9144000" cy="54864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D47A7DF-A880-1D22-F809-631CB36C5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3520" y="430684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9645FC2-7E06-2307-2D7B-2B52E5018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09450" y="430684"/>
            <a:ext cx="2743200" cy="365125"/>
          </a:xfrm>
        </p:spPr>
        <p:txBody>
          <a:bodyPr/>
          <a:lstStyle/>
          <a:p>
            <a:fld id="{C6B4DC52-CC44-D647-BBB1-762854F46572}" type="datetime1">
              <a:rPr lang="en-US" smtClean="0"/>
              <a:t>6/10/2026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CE0142-6727-D96E-8B4C-F8DC42F3C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2300" y="6126480"/>
            <a:ext cx="365760" cy="365125"/>
          </a:xfrm>
        </p:spPr>
        <p:txBody>
          <a:bodyPr/>
          <a:lstStyle>
            <a:lvl1pPr algn="r">
              <a:defRPr/>
            </a:lvl1pPr>
          </a:lstStyle>
          <a:p>
            <a:pPr algn="r"/>
            <a:fld id="{40B778AE-8D30-EC43-B255-420E7914C179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1" name="Picture 10" descr="A lemons on a branch&#10;&#10;AI-generated content may be incorrect.">
            <a:extLst>
              <a:ext uri="{FF2B5EF4-FFF2-40B4-BE49-F238E27FC236}">
                <a16:creationId xmlns:a16="http://schemas.microsoft.com/office/drawing/2014/main" id="{617993DE-FCA3-752E-CB4D-EE0CBE74D2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94"/>
          <a:stretch>
            <a:fillRect/>
          </a:stretch>
        </p:blipFill>
        <p:spPr>
          <a:xfrm>
            <a:off x="6251965" y="1110995"/>
            <a:ext cx="5482836" cy="46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798790"/>
            <a:ext cx="6400800" cy="1247197"/>
          </a:xfrm>
        </p:spPr>
        <p:txBody>
          <a:bodyPr anchor="t" anchorCtr="0">
            <a:normAutofit/>
          </a:bodyPr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03520" y="2557825"/>
            <a:ext cx="6400800" cy="3185025"/>
          </a:xfrm>
        </p:spPr>
        <p:txBody>
          <a:bodyPr anchor="b" anchorCtr="0">
            <a:normAutofit/>
          </a:bodyPr>
          <a:lstStyle>
            <a:lvl1pPr marL="0" indent="-320040">
              <a:spcBef>
                <a:spcPts val="1800"/>
              </a:spcBef>
              <a:buFont typeface="+mj-lt"/>
              <a:buAutoNum type="arabicPeriod"/>
              <a:defRPr sz="1800"/>
            </a:lvl1pPr>
            <a:lvl2pPr marL="457200" indent="-320040">
              <a:spcBef>
                <a:spcPts val="1800"/>
              </a:spcBef>
              <a:buFont typeface="+mj-lt"/>
              <a:buAutoNum type="arabicPeriod"/>
              <a:defRPr sz="1600"/>
            </a:lvl2pPr>
            <a:lvl3pPr marL="685800" indent="-320040">
              <a:spcBef>
                <a:spcPts val="1800"/>
              </a:spcBef>
              <a:buFont typeface="+mj-lt"/>
              <a:buAutoNum type="arabicPeriod"/>
              <a:defRPr sz="1400"/>
            </a:lvl3pPr>
            <a:lvl4pPr marL="804672" indent="-320040">
              <a:spcBef>
                <a:spcPts val="1800"/>
              </a:spcBef>
              <a:buFont typeface="+mj-lt"/>
              <a:buAutoNum type="arabicPeriod"/>
              <a:defRPr sz="1400"/>
            </a:lvl4pPr>
            <a:lvl5pPr marL="1024128" indent="-320040">
              <a:spcBef>
                <a:spcPts val="1800"/>
              </a:spcBef>
              <a:buFont typeface="+mj-lt"/>
              <a:buAutoNum type="arabicPeriod"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F1D5-6C74-2344-B02C-988BD7DE5058}" type="datetime1">
              <a:rPr lang="en-US" smtClean="0"/>
              <a:t>6/10/2026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081EAF-576F-9050-A03B-54F899B4C07A}"/>
              </a:ext>
            </a:extLst>
          </p:cNvPr>
          <p:cNvSpPr/>
          <p:nvPr/>
        </p:nvSpPr>
        <p:spPr>
          <a:xfrm>
            <a:off x="411481" y="914400"/>
            <a:ext cx="4389990" cy="47548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emon on a branch&#10;&#10;AI-generated content may be incorrect.">
            <a:extLst>
              <a:ext uri="{FF2B5EF4-FFF2-40B4-BE49-F238E27FC236}">
                <a16:creationId xmlns:a16="http://schemas.microsoft.com/office/drawing/2014/main" id="{C7EE14FD-1F7E-7416-B121-07AC7950D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54" y="557784"/>
            <a:ext cx="4798070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34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5F09020-BF03-712A-9029-505DB1E628D4}"/>
              </a:ext>
            </a:extLst>
          </p:cNvPr>
          <p:cNvSpPr/>
          <p:nvPr/>
        </p:nvSpPr>
        <p:spPr>
          <a:xfrm>
            <a:off x="411480" y="408561"/>
            <a:ext cx="11346580" cy="54778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399"/>
            <a:ext cx="3749040" cy="2834640"/>
          </a:xfrm>
        </p:spPr>
        <p:txBody>
          <a:bodyPr anchor="t" anchorCtr="0">
            <a:normAutofit/>
          </a:bodyPr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40568" y="914399"/>
            <a:ext cx="6126480" cy="4480560"/>
          </a:xfrm>
        </p:spPr>
        <p:txBody>
          <a:bodyPr anchor="t" anchorCtr="0">
            <a:normAutofit/>
          </a:bodyPr>
          <a:lstStyle>
            <a:lvl1pPr marL="0" indent="-320040">
              <a:spcBef>
                <a:spcPts val="1800"/>
              </a:spcBef>
              <a:buFont typeface="+mj-lt"/>
              <a:buAutoNum type="arabicPeriod"/>
              <a:defRPr sz="1800"/>
            </a:lvl1pPr>
            <a:lvl2pPr marL="457200" indent="-320040">
              <a:spcBef>
                <a:spcPts val="1800"/>
              </a:spcBef>
              <a:buFont typeface="+mj-lt"/>
              <a:buAutoNum type="arabicPeriod"/>
              <a:defRPr sz="1600"/>
            </a:lvl2pPr>
            <a:lvl3pPr marL="685800" indent="-320040">
              <a:spcBef>
                <a:spcPts val="1800"/>
              </a:spcBef>
              <a:buFont typeface="+mj-lt"/>
              <a:buAutoNum type="arabicPeriod"/>
              <a:defRPr sz="1400"/>
            </a:lvl3pPr>
            <a:lvl4pPr marL="804672" indent="-320040">
              <a:spcBef>
                <a:spcPts val="1800"/>
              </a:spcBef>
              <a:buFont typeface="+mj-lt"/>
              <a:buAutoNum type="arabicPeriod"/>
              <a:defRPr sz="1400"/>
            </a:lvl4pPr>
            <a:lvl5pPr marL="1024128" indent="-320040">
              <a:spcBef>
                <a:spcPts val="1800"/>
              </a:spcBef>
              <a:buFont typeface="+mj-lt"/>
              <a:buAutoNum type="arabicPeriod"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26B5E-0855-9440-AA3D-7D15E0A5A0A9}" type="datetime1">
              <a:rPr lang="en-US" smtClean="0"/>
              <a:t>6/10/2026</a:t>
            </a:fld>
            <a:endParaRPr lang="en-US"/>
          </a:p>
        </p:txBody>
      </p:sp>
      <p:pic>
        <p:nvPicPr>
          <p:cNvPr id="12" name="Picture 11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8C201F69-ACDC-EC3F-66B0-D7107872DC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153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69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B4B979-1FB0-5E72-46AC-50BC7CFE6907}"/>
              </a:ext>
            </a:extLst>
          </p:cNvPr>
          <p:cNvSpPr/>
          <p:nvPr/>
        </p:nvSpPr>
        <p:spPr>
          <a:xfrm>
            <a:off x="0" y="-1"/>
            <a:ext cx="457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223" y="914400"/>
            <a:ext cx="6126480" cy="1188720"/>
          </a:xfrm>
        </p:spPr>
        <p:txBody>
          <a:bodyPr anchor="t" anchorCtr="0">
            <a:normAutofit/>
          </a:bodyPr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D26684C-23E4-F6A1-5A03-70AE7BEA72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0" y="457200"/>
            <a:ext cx="3657600" cy="5943600"/>
          </a:xfrm>
          <a:custGeom>
            <a:avLst/>
            <a:gdLst>
              <a:gd name="connsiteX0" fmla="*/ 0 w 4565591"/>
              <a:gd name="connsiteY0" fmla="*/ 0 h 6858000"/>
              <a:gd name="connsiteX1" fmla="*/ 4565591 w 4565591"/>
              <a:gd name="connsiteY1" fmla="*/ 0 h 6858000"/>
              <a:gd name="connsiteX2" fmla="*/ 4565591 w 4565591"/>
              <a:gd name="connsiteY2" fmla="*/ 6858000 h 6858000"/>
              <a:gd name="connsiteX3" fmla="*/ 0 w 456559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5591" h="6858000">
                <a:moveTo>
                  <a:pt x="0" y="0"/>
                </a:moveTo>
                <a:lnTo>
                  <a:pt x="4565591" y="0"/>
                </a:lnTo>
                <a:lnTo>
                  <a:pt x="4565591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45224" y="2468880"/>
            <a:ext cx="6126480" cy="3436789"/>
          </a:xfrm>
        </p:spPr>
        <p:txBody>
          <a:bodyPr>
            <a:normAutofit/>
          </a:bodyPr>
          <a:lstStyle>
            <a:lvl1pPr marL="0" indent="-320040">
              <a:spcBef>
                <a:spcPts val="1800"/>
              </a:spcBef>
              <a:buFont typeface="+mj-lt"/>
              <a:buAutoNum type="arabicPeriod"/>
              <a:defRPr sz="2000" baseline="0"/>
            </a:lvl1pPr>
            <a:lvl2pPr marL="457200" indent="-320040">
              <a:spcBef>
                <a:spcPts val="1800"/>
              </a:spcBef>
              <a:buFont typeface="+mj-lt"/>
              <a:buAutoNum type="arabicPeriod"/>
              <a:defRPr sz="1800" baseline="0"/>
            </a:lvl2pPr>
            <a:lvl3pPr marL="685800" indent="-320040">
              <a:spcBef>
                <a:spcPts val="1800"/>
              </a:spcBef>
              <a:buFont typeface="+mj-lt"/>
              <a:buAutoNum type="arabicPeriod"/>
              <a:defRPr sz="1600" baseline="0"/>
            </a:lvl3pPr>
            <a:lvl4pPr marL="804672" indent="-320040">
              <a:spcBef>
                <a:spcPts val="1800"/>
              </a:spcBef>
              <a:buFont typeface="+mj-lt"/>
              <a:buAutoNum type="arabicPeriod"/>
              <a:defRPr sz="1400" baseline="0"/>
            </a:lvl4pPr>
            <a:lvl5pPr marL="1024128" indent="-320040">
              <a:spcBef>
                <a:spcPts val="1800"/>
              </a:spcBef>
              <a:buFont typeface="+mj-lt"/>
              <a:buAutoNum type="arabicPeriod"/>
              <a:defRPr sz="1400" baseline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2F12806-9D4B-B331-8FBA-9E389069CF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050561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D280FE9-C0C5-BEEF-1C01-F53C19D152E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48158" y="6126480"/>
            <a:ext cx="4114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13CDBE3-275E-E9FB-D64A-5856C14B07C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429874" y="6126480"/>
            <a:ext cx="1328185" cy="365125"/>
          </a:xfrm>
        </p:spPr>
        <p:txBody>
          <a:bodyPr/>
          <a:lstStyle/>
          <a:p>
            <a:fld id="{20EA976F-543A-3147-8F10-92D90F1FB7DE}" type="datetime1">
              <a:rPr lang="en-US" smtClean="0"/>
              <a:t>6/10/2026</a:t>
            </a:fld>
            <a:endParaRPr lang="en-US"/>
          </a:p>
        </p:txBody>
      </p:sp>
      <p:pic>
        <p:nvPicPr>
          <p:cNvPr id="3" name="Picture 2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61A4B5C7-FD62-4D7D-A791-54AB1ABC8C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654540" y="3003334"/>
            <a:ext cx="416052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64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911" y="2133600"/>
            <a:ext cx="6623436" cy="1070776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68786" y="3335364"/>
            <a:ext cx="4659735" cy="1645198"/>
          </a:xfrm>
        </p:spPr>
        <p:txBody>
          <a:bodyPr/>
          <a:lstStyle>
            <a:lvl1pPr marL="0" indent="0" algn="ctr">
              <a:buNone/>
              <a:defRPr sz="1400"/>
            </a:lvl1pPr>
            <a:lvl2pPr marL="228600" indent="0" algn="ctr">
              <a:buNone/>
              <a:defRPr sz="1400"/>
            </a:lvl2pPr>
            <a:lvl3pPr marL="457200" indent="0" algn="ctr">
              <a:buNone/>
              <a:defRPr sz="1400"/>
            </a:lvl3pPr>
            <a:lvl4pPr marL="685800" indent="0" algn="ctr">
              <a:buNone/>
              <a:defRPr sz="1400"/>
            </a:lvl4pPr>
            <a:lvl5pPr marL="914400" indent="0" algn="ctr"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62A3C-8A73-964C-A7B1-9C66EB8F456D}" type="datetime1">
              <a:rPr lang="en-US" smtClean="0"/>
              <a:t>6/10/2026</a:t>
            </a:fld>
            <a:endParaRPr lang="en-US"/>
          </a:p>
        </p:txBody>
      </p:sp>
      <p:pic>
        <p:nvPicPr>
          <p:cNvPr id="11" name="Picture 10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BED6ACC6-8535-9138-3CC3-23292E127C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628"/>
          <a:stretch>
            <a:fillRect/>
          </a:stretch>
        </p:blipFill>
        <p:spPr>
          <a:xfrm flipH="1">
            <a:off x="1638457" y="-1"/>
            <a:ext cx="3509674" cy="1034177"/>
          </a:xfrm>
          <a:prstGeom prst="rect">
            <a:avLst/>
          </a:prstGeom>
        </p:spPr>
      </p:pic>
      <p:pic>
        <p:nvPicPr>
          <p:cNvPr id="13" name="Picture 12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9891E051-0BB5-0815-2DD6-BBEBCE6037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153"/>
            <a:ext cx="1917700" cy="1346200"/>
          </a:xfrm>
          <a:prstGeom prst="rect">
            <a:avLst/>
          </a:prstGeom>
        </p:spPr>
      </p:pic>
      <p:pic>
        <p:nvPicPr>
          <p:cNvPr id="14" name="Picture 13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B2C36771-C253-85DB-E144-61D9EB19FC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0171959" y="780706"/>
            <a:ext cx="2020041" cy="14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72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7902447-E63B-C699-1F10-66D1D40394D0}"/>
              </a:ext>
            </a:extLst>
          </p:cNvPr>
          <p:cNvSpPr/>
          <p:nvPr/>
        </p:nvSpPr>
        <p:spPr>
          <a:xfrm>
            <a:off x="-2" y="0"/>
            <a:ext cx="813816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6283C0-8ECE-D2EA-E5E3-6F15CF154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4234" y="1315451"/>
            <a:ext cx="3163825" cy="188892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0872" y="274320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58469" y="274320"/>
            <a:ext cx="1828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19106" y="274320"/>
            <a:ext cx="938954" cy="365125"/>
          </a:xfrm>
        </p:spPr>
        <p:txBody>
          <a:bodyPr/>
          <a:lstStyle/>
          <a:p>
            <a:fld id="{16BEDD57-7FB0-8C49-978A-2E5AD4193CAB}" type="datetime1">
              <a:rPr lang="en-US" smtClean="0"/>
              <a:t>6/10/2026</a:t>
            </a:fld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7DC67AD-3301-6431-3E36-B83AA13337B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95360" y="3335363"/>
            <a:ext cx="3162699" cy="2372709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3" name="Picture 2" descr="A close up of a blue and yellow leaf&#10;&#10;AI-generated content may be incorrect.">
            <a:extLst>
              <a:ext uri="{FF2B5EF4-FFF2-40B4-BE49-F238E27FC236}">
                <a16:creationId xmlns:a16="http://schemas.microsoft.com/office/drawing/2014/main" id="{F4AA3198-0DF5-E044-FEBD-0A08E92D51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962919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29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7902447-E63B-C699-1F10-66D1D40394D0}"/>
              </a:ext>
            </a:extLst>
          </p:cNvPr>
          <p:cNvSpPr/>
          <p:nvPr/>
        </p:nvSpPr>
        <p:spPr>
          <a:xfrm>
            <a:off x="4053840" y="0"/>
            <a:ext cx="813816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F807023-B064-9646-E49E-9AEF600F0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15453"/>
            <a:ext cx="3163824" cy="1888923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43249" y="274320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0846" y="274320"/>
            <a:ext cx="18288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69646" y="274320"/>
            <a:ext cx="970791" cy="365125"/>
          </a:xfrm>
        </p:spPr>
        <p:txBody>
          <a:bodyPr/>
          <a:lstStyle/>
          <a:p>
            <a:fld id="{3398BDEE-7079-9E46-9D3D-C026D74D657A}" type="datetime1">
              <a:rPr lang="en-US" smtClean="0"/>
              <a:t>6/10/2026</a:t>
            </a:fld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C2635AD-DF42-C262-C20D-FDB7B411625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3335364"/>
            <a:ext cx="3163824" cy="31070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10" descr="A lemons on a branch with leaves&#10;&#10;AI-generated content may be incorrect.">
            <a:extLst>
              <a:ext uri="{FF2B5EF4-FFF2-40B4-BE49-F238E27FC236}">
                <a16:creationId xmlns:a16="http://schemas.microsoft.com/office/drawing/2014/main" id="{ADF17735-1EF3-3E8F-EE23-73AE24B0CF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5" r="9359" b="30270"/>
          <a:stretch>
            <a:fillRect/>
          </a:stretch>
        </p:blipFill>
        <p:spPr>
          <a:xfrm>
            <a:off x="3795759" y="0"/>
            <a:ext cx="8396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00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537" y="1731332"/>
            <a:ext cx="3493858" cy="3456894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1727014"/>
            <a:ext cx="4956175" cy="34612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DA1B6-7262-A14C-9D8B-572C17D5CCAA}" type="datetime1">
              <a:rPr lang="en-US" smtClean="0"/>
              <a:t>6/10/2026</a:t>
            </a:fld>
            <a:endParaRPr lang="en-US"/>
          </a:p>
        </p:txBody>
      </p:sp>
      <p:pic>
        <p:nvPicPr>
          <p:cNvPr id="7" name="Picture 6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53359F0E-3165-F69F-DECE-2D1FB68E17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0"/>
            <a:ext cx="416052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25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3923455" cy="40835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6011" y="914400"/>
            <a:ext cx="6045390" cy="40835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B914E-727D-924F-AF8C-57D7CD572093}" type="datetime1">
              <a:rPr lang="en-US" smtClean="0"/>
              <a:t>6/10/2026</a:t>
            </a:fld>
            <a:endParaRPr lang="en-US"/>
          </a:p>
        </p:txBody>
      </p:sp>
      <p:pic>
        <p:nvPicPr>
          <p:cNvPr id="3" name="Picture 2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A830C04B-A250-7A15-C730-C6A3AFCB9C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175848" y="5943599"/>
            <a:ext cx="416052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22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617" y="731520"/>
            <a:ext cx="8658766" cy="1005840"/>
          </a:xfrm>
        </p:spPr>
        <p:txBody>
          <a:bodyPr anchor="b" anchorCtr="0">
            <a:normAutofit/>
          </a:bodyPr>
          <a:lstStyle>
            <a:lvl1pPr algn="ctr"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31AD03-5543-5055-E5F3-2C2E7AF4A65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653413" y="1995858"/>
            <a:ext cx="6884668" cy="373992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F8492AF-A293-67AC-351D-6F8D2EE5A36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A12EA25-588C-6976-3F71-17F5A88C9A2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88EAD482-3B0C-B1C6-EDE0-9F5AD7972C2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70565B3-CF1A-E942-97FF-0B9F398F7855}" type="datetime1">
              <a:rPr lang="en-US" smtClean="0"/>
              <a:t>6/10/2026</a:t>
            </a:fld>
            <a:endParaRPr lang="en-US"/>
          </a:p>
        </p:txBody>
      </p:sp>
      <p:pic>
        <p:nvPicPr>
          <p:cNvPr id="3" name="Picture 2" descr="A blue leafy plant&#10;&#10;AI-generated content may be incorrect.">
            <a:extLst>
              <a:ext uri="{FF2B5EF4-FFF2-40B4-BE49-F238E27FC236}">
                <a16:creationId xmlns:a16="http://schemas.microsoft.com/office/drawing/2014/main" id="{7514231A-DFF9-EEC8-7FD8-6D51A7E9FF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073"/>
          <a:stretch>
            <a:fillRect/>
          </a:stretch>
        </p:blipFill>
        <p:spPr>
          <a:xfrm>
            <a:off x="0" y="157646"/>
            <a:ext cx="1757091" cy="1460378"/>
          </a:xfrm>
          <a:prstGeom prst="rect">
            <a:avLst/>
          </a:prstGeom>
        </p:spPr>
      </p:pic>
      <p:pic>
        <p:nvPicPr>
          <p:cNvPr id="9" name="Picture 8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A6D137FE-2907-46A6-B35B-5A4CAE628A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 flipH="1">
            <a:off x="-1163538" y="2885078"/>
            <a:ext cx="3361254" cy="1034177"/>
          </a:xfrm>
          <a:prstGeom prst="rect">
            <a:avLst/>
          </a:prstGeom>
        </p:spPr>
      </p:pic>
      <p:pic>
        <p:nvPicPr>
          <p:cNvPr id="15" name="Picture 14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04E727C6-2D47-C987-AC9F-2BBBF96542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651893" y="3013349"/>
            <a:ext cx="416052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11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1"/>
            <a:ext cx="3992880" cy="2514599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4400"/>
            <a:ext cx="6957460" cy="49406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077" y="6126480"/>
            <a:ext cx="2403583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8A344-177D-9B4D-B4B5-DB629B3B0E97}" type="datetime1">
              <a:rPr lang="en-US" smtClean="0"/>
              <a:t>6/10/2026</a:t>
            </a:fld>
            <a:endParaRPr lang="en-US"/>
          </a:p>
        </p:txBody>
      </p:sp>
      <p:pic>
        <p:nvPicPr>
          <p:cNvPr id="7" name="Picture 6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415D9329-8404-8FB6-440F-E9849300BAE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07"/>
          <a:stretch>
            <a:fillRect/>
          </a:stretch>
        </p:blipFill>
        <p:spPr>
          <a:xfrm rot="16200000">
            <a:off x="2766204" y="5165090"/>
            <a:ext cx="2052320" cy="1333500"/>
          </a:xfrm>
          <a:prstGeom prst="rect">
            <a:avLst/>
          </a:prstGeom>
        </p:spPr>
      </p:pic>
      <p:pic>
        <p:nvPicPr>
          <p:cNvPr id="10" name="Picture 9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583DC239-1B91-3F75-7E85-D0A752FB00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95299">
            <a:off x="1217794" y="4109349"/>
            <a:ext cx="2058669" cy="103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91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100584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4480"/>
            <a:ext cx="11274552" cy="429768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F59F-16CF-294B-89B0-023DBFDF062C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24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emons on a branch with leaves&#10;&#10;AI-generated content may be incorrect.">
            <a:extLst>
              <a:ext uri="{FF2B5EF4-FFF2-40B4-BE49-F238E27FC236}">
                <a16:creationId xmlns:a16="http://schemas.microsoft.com/office/drawing/2014/main" id="{292A7410-B2FC-D132-8D8C-4AF1B507056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66" t="289" r="43489" b="8672"/>
          <a:stretch>
            <a:fillRect/>
          </a:stretch>
        </p:blipFill>
        <p:spPr>
          <a:xfrm>
            <a:off x="8120743" y="0"/>
            <a:ext cx="407125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315200" cy="1097280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199" y="1828800"/>
            <a:ext cx="7315199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99251" y="6126480"/>
            <a:ext cx="2073147" cy="365125"/>
          </a:xfrm>
        </p:spPr>
        <p:txBody>
          <a:bodyPr/>
          <a:lstStyle/>
          <a:p>
            <a:fld id="{5A7A0291-FBD7-2345-9C81-5FC586A6DB9E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30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707549"/>
            <a:ext cx="3349754" cy="2721451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48200" y="708184"/>
            <a:ext cx="6928103" cy="55148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6C8C-4A02-004B-93D7-C0DBD4026299}" type="datetime1">
              <a:rPr lang="en-US" smtClean="0"/>
              <a:t>6/10/2026</a:t>
            </a:fld>
            <a:endParaRPr lang="en-US"/>
          </a:p>
        </p:txBody>
      </p:sp>
      <p:pic>
        <p:nvPicPr>
          <p:cNvPr id="7" name="Picture 6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DE136570-804C-5DD0-226A-419BDFE896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153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47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DBE0D0-60D9-A8DD-819A-4EC6098596AA}"/>
              </a:ext>
            </a:extLst>
          </p:cNvPr>
          <p:cNvSpPr/>
          <p:nvPr/>
        </p:nvSpPr>
        <p:spPr>
          <a:xfrm>
            <a:off x="0" y="-1"/>
            <a:ext cx="813816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6A90C2D-E9F9-B5AC-3789-289AA8EF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327" y="642192"/>
            <a:ext cx="3172968" cy="2139696"/>
          </a:xfrm>
        </p:spPr>
        <p:txBody>
          <a:bodyPr anchor="b" anchorCtr="0"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" y="457200"/>
            <a:ext cx="7216147" cy="59436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66327" y="3011335"/>
            <a:ext cx="3162530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06C8A42-D773-E384-D003-FF92C7D3D7C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573862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662C323-6B9B-80DF-EF74-D99250EE920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971459" y="6126480"/>
            <a:ext cx="1934123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B6DB1-F652-6E69-77F4-F055AD2AF6F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792496" y="6126480"/>
            <a:ext cx="965564" cy="365125"/>
          </a:xfrm>
        </p:spPr>
        <p:txBody>
          <a:bodyPr/>
          <a:lstStyle/>
          <a:p>
            <a:fld id="{954F3EE5-5A62-1142-B29B-2D79B0DFBB49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60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F29CE5-A8CD-ED9A-7F5A-693443689EAB}"/>
              </a:ext>
            </a:extLst>
          </p:cNvPr>
          <p:cNvSpPr/>
          <p:nvPr/>
        </p:nvSpPr>
        <p:spPr>
          <a:xfrm>
            <a:off x="4145280" y="-1"/>
            <a:ext cx="804672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2F1C8EF-0052-4E1D-ADC9-E3E4FD32E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55" y="642192"/>
            <a:ext cx="3274169" cy="2139696"/>
          </a:xfrm>
        </p:spPr>
        <p:txBody>
          <a:bodyPr anchor="b" anchorCtr="0"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199" y="3011335"/>
            <a:ext cx="3274169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33EBD6B-DFDB-0D0B-252B-324DA354BF4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97FC8F1-C8AE-5332-F165-13ED9003CB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6126480"/>
            <a:ext cx="1895486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DB703-6F6B-3A91-C03F-5AA8FECF96D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704563" y="6126480"/>
            <a:ext cx="1033988" cy="365125"/>
          </a:xfrm>
        </p:spPr>
        <p:txBody>
          <a:bodyPr/>
          <a:lstStyle/>
          <a:p>
            <a:fld id="{72C7549D-B911-DC4D-9096-0244F27A5122}" type="datetime1">
              <a:rPr lang="en-US" smtClean="0"/>
              <a:t>6/10/2026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0" y="457200"/>
            <a:ext cx="7216147" cy="59436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062665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3AE976-70C1-E011-D1BD-A186B254606F}"/>
              </a:ext>
            </a:extLst>
          </p:cNvPr>
          <p:cNvSpPr/>
          <p:nvPr/>
        </p:nvSpPr>
        <p:spPr>
          <a:xfrm>
            <a:off x="0" y="-1"/>
            <a:ext cx="12192000" cy="42062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0688BC7-C8A7-1B9D-DD5A-CC721C820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63440"/>
            <a:ext cx="4206240" cy="1124712"/>
          </a:xfrm>
        </p:spPr>
        <p:txBody>
          <a:bodyPr anchor="t" anchorCtr="0"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457200"/>
            <a:ext cx="11274552" cy="3261360"/>
          </a:xfrm>
          <a:blipFill dpi="0" rotWithShape="1">
            <a:blip r:embed="rId2">
              <a:alphaModFix amt="60000"/>
            </a:blip>
            <a:srcRect/>
            <a:stretch>
              <a:fillRect t="1" b="-896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6009" y="4663440"/>
            <a:ext cx="6426391" cy="124157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99B38A-E62D-AD07-98E2-F076BBB6906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3C33DF7-70E3-8959-4BBB-88BA646FC8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C6559B-3088-D543-8627-C631D5D845A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E3B3F6E-3994-0241-BCBC-BC1EBD257F6E}" type="datetime1">
              <a:rPr lang="en-US" smtClean="0"/>
              <a:t>6/10/2026</a:t>
            </a:fld>
            <a:endParaRPr lang="en-US"/>
          </a:p>
        </p:txBody>
      </p:sp>
      <p:pic>
        <p:nvPicPr>
          <p:cNvPr id="3" name="Picture 2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B68BD559-5C7D-BCAB-EDFF-9A833E2B58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 flipV="1">
            <a:off x="6400800" y="6144768"/>
            <a:ext cx="2330721" cy="717107"/>
          </a:xfrm>
          <a:prstGeom prst="rect">
            <a:avLst/>
          </a:prstGeom>
        </p:spPr>
      </p:pic>
      <p:pic>
        <p:nvPicPr>
          <p:cNvPr id="5" name="Picture 4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351BF7C7-47D5-CE17-B30C-3114D6A14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48" b="-8356"/>
          <a:stretch>
            <a:fillRect/>
          </a:stretch>
        </p:blipFill>
        <p:spPr>
          <a:xfrm rot="16200000" flipV="1">
            <a:off x="3316541" y="5909308"/>
            <a:ext cx="609599" cy="12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98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F14464-19AB-7D13-BD0E-2F857D32DD8F}"/>
              </a:ext>
            </a:extLst>
          </p:cNvPr>
          <p:cNvSpPr/>
          <p:nvPr/>
        </p:nvSpPr>
        <p:spPr>
          <a:xfrm>
            <a:off x="0" y="-1"/>
            <a:ext cx="749808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CE19939-7641-D440-ED1C-43937E2E5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168" y="457200"/>
            <a:ext cx="3895344" cy="1664208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" y="457200"/>
            <a:ext cx="6572925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3168" y="2315569"/>
            <a:ext cx="3894892" cy="35661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9D974-688E-6389-B676-3716A5DCE50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874608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11A75-2855-5D82-EF5E-AC8CBFD270F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272204" y="6126480"/>
            <a:ext cx="219456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B728D-FE97-BBB3-3103-FB1096F0417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444766" y="6126480"/>
            <a:ext cx="1313294" cy="365125"/>
          </a:xfrm>
        </p:spPr>
        <p:txBody>
          <a:bodyPr/>
          <a:lstStyle/>
          <a:p>
            <a:fld id="{CEBAFC1B-AD29-C14A-91E0-0745420D0140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097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497F40-707E-796F-73DC-2241DB51A1A9}"/>
              </a:ext>
            </a:extLst>
          </p:cNvPr>
          <p:cNvSpPr/>
          <p:nvPr/>
        </p:nvSpPr>
        <p:spPr>
          <a:xfrm>
            <a:off x="4693920" y="-1"/>
            <a:ext cx="749808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7A1B64-CA7C-74CC-8184-E144FC10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840480" cy="1664208"/>
          </a:xfrm>
        </p:spPr>
        <p:txBody>
          <a:bodyPr anchor="b" anchorCtr="0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199" y="2315569"/>
            <a:ext cx="3840480" cy="3657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CCC24-AAEE-1EBE-5C8A-D731F7EDF25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C2662-2578-560F-F095-F1A11F44A08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6126480"/>
            <a:ext cx="237744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CE15DD-1F7C-8AB3-8EFB-E573908E03A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218354" y="6126480"/>
            <a:ext cx="1079325" cy="365125"/>
          </a:xfrm>
        </p:spPr>
        <p:txBody>
          <a:bodyPr/>
          <a:lstStyle/>
          <a:p>
            <a:fld id="{BCA30940-2954-AA4F-9BFF-1013B5D668D8}" type="datetime1">
              <a:rPr lang="en-US" smtClean="0"/>
              <a:t>6/10/2026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156498" y="457200"/>
            <a:ext cx="6572925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5131765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F65BFA-D1C6-FAD3-7B5D-029C855B189E}"/>
              </a:ext>
            </a:extLst>
          </p:cNvPr>
          <p:cNvSpPr/>
          <p:nvPr/>
        </p:nvSpPr>
        <p:spPr>
          <a:xfrm>
            <a:off x="0" y="-1"/>
            <a:ext cx="653796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0" y="499533"/>
            <a:ext cx="4754880" cy="132893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" y="457200"/>
            <a:ext cx="5626608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10400" y="1975104"/>
            <a:ext cx="4754880" cy="39319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8BE5B76-563B-3E92-FB3E-1D2C9717E8B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10400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D520868-4C6A-1C68-6ECA-7B1457F096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407996" y="6126480"/>
            <a:ext cx="283464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F3A40-40CC-8BCE-4C26-6B49E64D60B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290220" y="6126480"/>
            <a:ext cx="1467840" cy="365125"/>
          </a:xfrm>
        </p:spPr>
        <p:txBody>
          <a:bodyPr/>
          <a:lstStyle/>
          <a:p>
            <a:fld id="{5A0B49E7-1C5B-AD4A-B8C0-4550FE0A0235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7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298AE30-B0EC-6508-4AB4-7253892A47C9}"/>
              </a:ext>
            </a:extLst>
          </p:cNvPr>
          <p:cNvSpPr/>
          <p:nvPr/>
        </p:nvSpPr>
        <p:spPr>
          <a:xfrm>
            <a:off x="5516880" y="-1"/>
            <a:ext cx="667512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4593619" cy="128816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1" y="1920240"/>
            <a:ext cx="459349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F9C4D3-7A66-D54C-679E-5F2210D54F3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2DF43-22E2-E52D-1677-E2ECB5B988C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6126480"/>
            <a:ext cx="32004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CC0E3-6C08-1723-74E8-C1EF05EFFE0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041314" y="6126480"/>
            <a:ext cx="1009377" cy="365125"/>
          </a:xfrm>
        </p:spPr>
        <p:txBody>
          <a:bodyPr/>
          <a:lstStyle/>
          <a:p>
            <a:fld id="{948C343A-B82F-4143-9348-1F135B2BF1BF}" type="datetime1">
              <a:rPr lang="en-US" smtClean="0"/>
              <a:t>6/10/2026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035040" y="457200"/>
            <a:ext cx="5661996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52145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4E9926E-1454-088A-DAEE-81D8FCE1A622}"/>
              </a:ext>
            </a:extLst>
          </p:cNvPr>
          <p:cNvSpPr/>
          <p:nvPr/>
        </p:nvSpPr>
        <p:spPr>
          <a:xfrm>
            <a:off x="0" y="-1"/>
            <a:ext cx="12192000" cy="3429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80757"/>
            <a:ext cx="3044954" cy="20116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3508" y="457200"/>
            <a:ext cx="11274552" cy="2528633"/>
          </a:xfrm>
          <a:blipFill dpi="0" rotWithShape="1">
            <a:blip r:embed="rId2">
              <a:alphaModFix amt="60000"/>
            </a:blip>
            <a:srcRect/>
            <a:stretch>
              <a:fillRect t="1" r="-233" b="-1750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79669" y="3880758"/>
            <a:ext cx="7900851" cy="2011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A1C8-408E-D74D-B08B-E4740ED27994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2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C43E3D-F1B4-8814-CBFD-54B6394BA78F}"/>
              </a:ext>
            </a:extLst>
          </p:cNvPr>
          <p:cNvSpPr/>
          <p:nvPr/>
        </p:nvSpPr>
        <p:spPr>
          <a:xfrm>
            <a:off x="0" y="0"/>
            <a:ext cx="12192000" cy="40720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4480560"/>
            <a:ext cx="11274552" cy="99698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5532535"/>
            <a:ext cx="11274552" cy="54864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457201"/>
            <a:ext cx="11274552" cy="3111499"/>
          </a:xfr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99749300-EB7F-2826-88A0-CB3E4B36C03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FC0BE1CD-8E53-8DE9-82CF-9813E2925E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B85CE52D-B630-4803-B6B1-978CBC39E2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E2FA9DB-1C23-8847-8157-4FA9725CC381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02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05840"/>
            <a:ext cx="3021873" cy="1297637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A3CE2-FA19-A0C1-5803-D6CB70AE52C4}"/>
              </a:ext>
            </a:extLst>
          </p:cNvPr>
          <p:cNvSpPr/>
          <p:nvPr/>
        </p:nvSpPr>
        <p:spPr>
          <a:xfrm>
            <a:off x="0" y="3636524"/>
            <a:ext cx="12192000" cy="32214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6F2C2E6-D9FF-7960-30D4-3996CAF0E7A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11480" y="27432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16CECD4-053E-15EE-496E-9BA230A307A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274320"/>
            <a:ext cx="3724286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77D76-068A-6817-DE61-41E5920B1A5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839459" y="274320"/>
            <a:ext cx="1918601" cy="365125"/>
          </a:xfrm>
        </p:spPr>
        <p:txBody>
          <a:bodyPr/>
          <a:lstStyle/>
          <a:p>
            <a:fld id="{74C1E1D0-99FC-0441-BDC2-0A5DDB99B607}" type="datetime1">
              <a:rPr lang="en-US" smtClean="0"/>
              <a:t>6/10/2026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53543" y="1005840"/>
            <a:ext cx="7904517" cy="21945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DB92F6E-55FC-C88B-734D-26D3B9923E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4004" y="4128448"/>
            <a:ext cx="11274056" cy="2285305"/>
          </a:xfrm>
          <a:custGeom>
            <a:avLst/>
            <a:gdLst>
              <a:gd name="connsiteX0" fmla="*/ 0 w 12192000"/>
              <a:gd name="connsiteY0" fmla="*/ 0 h 3221477"/>
              <a:gd name="connsiteX1" fmla="*/ 12192000 w 12192000"/>
              <a:gd name="connsiteY1" fmla="*/ 0 h 3221477"/>
              <a:gd name="connsiteX2" fmla="*/ 12192000 w 12192000"/>
              <a:gd name="connsiteY2" fmla="*/ 3221477 h 3221477"/>
              <a:gd name="connsiteX3" fmla="*/ 0 w 12192000"/>
              <a:gd name="connsiteY3" fmla="*/ 3221477 h 322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21477">
                <a:moveTo>
                  <a:pt x="0" y="0"/>
                </a:moveTo>
                <a:lnTo>
                  <a:pt x="12192000" y="0"/>
                </a:lnTo>
                <a:lnTo>
                  <a:pt x="12192000" y="3221477"/>
                </a:lnTo>
                <a:lnTo>
                  <a:pt x="0" y="322147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l="2" t="227" r="-270" b="-952"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583004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A049D46-A039-8FE9-795E-B9A09588FB81}"/>
              </a:ext>
            </a:extLst>
          </p:cNvPr>
          <p:cNvSpPr/>
          <p:nvPr/>
        </p:nvSpPr>
        <p:spPr>
          <a:xfrm>
            <a:off x="0" y="-1"/>
            <a:ext cx="488632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751" y="514175"/>
            <a:ext cx="6400800" cy="131502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F6718FE-EF5C-5023-A98D-91BFEF2C033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57200" y="457200"/>
            <a:ext cx="3952393" cy="59436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3108" y="1978488"/>
            <a:ext cx="6400800" cy="39319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3CD20-9BC1-4411-A4E2-3B37C24049B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312105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5AD34-905D-5BB9-666C-2F8C95D63BE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709702" y="6126480"/>
            <a:ext cx="3975211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84FBA4-81B9-2387-9280-85A1A169CC2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D2F5157-4209-D142-B123-F174FB18FA7D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617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B5BA68-BEB6-20D9-ED99-49AE2037C723}"/>
              </a:ext>
            </a:extLst>
          </p:cNvPr>
          <p:cNvSpPr/>
          <p:nvPr/>
        </p:nvSpPr>
        <p:spPr>
          <a:xfrm>
            <a:off x="7305675" y="-1"/>
            <a:ext cx="4886325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6428962" cy="114300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199" y="1737360"/>
            <a:ext cx="6428963" cy="422899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A48AAF-8DE6-EAE0-C3BC-3EF1475AC6C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12C07-7A5F-BEB6-7A29-9DAB0CF47A6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BBFD0-0424-7C4B-20AF-00D4497D7F3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539443" y="6126480"/>
            <a:ext cx="2346720" cy="365125"/>
          </a:xfrm>
        </p:spPr>
        <p:txBody>
          <a:bodyPr/>
          <a:lstStyle/>
          <a:p>
            <a:fld id="{D4039460-34D4-104F-A87D-31820CDD6266}" type="datetime1">
              <a:rPr lang="en-US" smtClean="0"/>
              <a:t>6/10/2026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769731" y="457200"/>
            <a:ext cx="3958213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764240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932688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1480" y="1737360"/>
            <a:ext cx="4812154" cy="420624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BFCA8-9BD5-0D66-6653-7B45B382C4F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02138-E28D-3ED2-F911-171BA61DEEF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9077" y="6126480"/>
            <a:ext cx="310896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315DE3-263F-5B56-80FE-04252DA7AFC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949874" y="6126480"/>
            <a:ext cx="1273760" cy="365125"/>
          </a:xfrm>
        </p:spPr>
        <p:txBody>
          <a:bodyPr/>
          <a:lstStyle/>
          <a:p>
            <a:fld id="{1134199F-B77C-624E-8596-34C330D06B24}" type="datetime1">
              <a:rPr lang="en-US" smtClean="0"/>
              <a:t>6/10/2026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658927" y="1737360"/>
            <a:ext cx="6533071" cy="5120640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t="-463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151299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6589777" cy="932688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737360"/>
            <a:ext cx="4929188" cy="42076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A5194B-746E-D0FD-A7D1-71D10560BC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9759" y="1737360"/>
            <a:ext cx="5741992" cy="4207696"/>
          </a:xfrm>
          <a:custGeom>
            <a:avLst/>
            <a:gdLst>
              <a:gd name="connsiteX0" fmla="*/ 0 w 5560101"/>
              <a:gd name="connsiteY0" fmla="*/ 0 h 4074407"/>
              <a:gd name="connsiteX1" fmla="*/ 5560101 w 5560101"/>
              <a:gd name="connsiteY1" fmla="*/ 0 h 4074407"/>
              <a:gd name="connsiteX2" fmla="*/ 5560101 w 5560101"/>
              <a:gd name="connsiteY2" fmla="*/ 4074407 h 4074407"/>
              <a:gd name="connsiteX3" fmla="*/ 0 w 5560101"/>
              <a:gd name="connsiteY3" fmla="*/ 4074407 h 4074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0101" h="4074407">
                <a:moveTo>
                  <a:pt x="0" y="0"/>
                </a:moveTo>
                <a:lnTo>
                  <a:pt x="5560101" y="0"/>
                </a:lnTo>
                <a:lnTo>
                  <a:pt x="5560101" y="4074407"/>
                </a:lnTo>
                <a:lnTo>
                  <a:pt x="0" y="4074407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A9E5AF-145E-4F1A-BB20-9409893575A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38992-9744-9F81-E393-2C3F1988DB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D553C8-D720-0A9C-1422-FB597AA90E6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6D95950-DF64-8142-88A4-F8F59685720D}" type="datetime1">
              <a:rPr lang="en-US" smtClean="0"/>
              <a:t>6/10/2026</a:t>
            </a:fld>
            <a:endParaRPr lang="en-US"/>
          </a:p>
        </p:txBody>
      </p:sp>
      <p:pic>
        <p:nvPicPr>
          <p:cNvPr id="9" name="Picture 8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515AFBE3-40C6-81D7-9428-700F64A385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0544" y="-10989"/>
            <a:ext cx="416052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034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9857233" cy="932688"/>
          </a:xfrm>
        </p:spPr>
        <p:txBody>
          <a:bodyPr anchor="t" anchorCtr="0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37361"/>
            <a:ext cx="6533071" cy="5120640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 b="-463"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None/>
              <a:defRPr lang="en-US" dirty="0"/>
            </a:lvl1pPr>
          </a:lstStyle>
          <a:p>
            <a:pPr marL="0" lvl="0" indent="0">
              <a:buNone/>
            </a:pPr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03255" y="1737360"/>
            <a:ext cx="4663440" cy="429768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937D0-8E8C-36F0-C09F-3935C5F5A18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098034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A5FE1-47F3-1838-9838-5F3981F5C02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7495631" y="6126480"/>
            <a:ext cx="2818801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FADA45-5086-049B-5151-875044D0EB2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314432" y="6126480"/>
            <a:ext cx="1443628" cy="365125"/>
          </a:xfrm>
        </p:spPr>
        <p:txBody>
          <a:bodyPr/>
          <a:lstStyle/>
          <a:p>
            <a:fld id="{05030E4E-627B-D64F-876E-5B4D0895463B}" type="datetime1">
              <a:rPr lang="en-US" smtClean="0"/>
              <a:t>6/10/2026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4749E5-FB47-A780-BB70-15427C5C9C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924" r="48863"/>
          <a:stretch>
            <a:fillRect/>
          </a:stretch>
        </p:blipFill>
        <p:spPr>
          <a:xfrm>
            <a:off x="10841171" y="-1694"/>
            <a:ext cx="1350829" cy="707766"/>
          </a:xfrm>
          <a:prstGeom prst="rect">
            <a:avLst/>
          </a:prstGeom>
        </p:spPr>
      </p:pic>
      <p:pic>
        <p:nvPicPr>
          <p:cNvPr id="7" name="Picture 6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CC4A5946-E946-3908-F594-36D825BAA61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753" b="-3752"/>
          <a:stretch>
            <a:fillRect/>
          </a:stretch>
        </p:blipFill>
        <p:spPr>
          <a:xfrm rot="16200000" flipH="1">
            <a:off x="10305612" y="-161869"/>
            <a:ext cx="611235" cy="93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14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6976" y="457200"/>
            <a:ext cx="7315200" cy="100584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02336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6976" y="1554480"/>
            <a:ext cx="7315200" cy="44805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CCFB6-66BF-D5A2-4EF3-833708DF04F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506976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BAED9-FD69-CDB3-CE31-233F9E999A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904572" y="6126480"/>
            <a:ext cx="365760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8C4576-1D70-8D69-935F-F5841843BF2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EB7EF76-FB1E-EA44-B271-29D75F3FBB25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52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315200" cy="91440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1554480"/>
            <a:ext cx="7315200" cy="44805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D31AD-BC5C-0681-77D2-AA2DD3FACC0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CFFF4-D46A-BAF9-7B12-CCCCD9D4B9E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F3D3FC-835B-4DD5-6FB4-1C61B80E1E7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782614" y="6126480"/>
            <a:ext cx="1989786" cy="365125"/>
          </a:xfrm>
        </p:spPr>
        <p:txBody>
          <a:bodyPr/>
          <a:lstStyle/>
          <a:p>
            <a:fld id="{45042452-74AC-7E41-8CDA-7073C00E876C}" type="datetime1">
              <a:rPr lang="en-US" smtClean="0"/>
              <a:t>6/10/2026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74182" y="0"/>
            <a:ext cx="4017817" cy="6858000"/>
          </a:xfrm>
          <a:blipFill dpi="0" rotWithShape="1">
            <a:blip r:embed="rId2">
              <a:alphaModFix amt="60000"/>
            </a:blip>
            <a:srcRect/>
            <a:stretch>
              <a:fillRect l="-2052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39794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4564763" cy="1269482"/>
          </a:xfrm>
        </p:spPr>
        <p:txBody>
          <a:bodyPr anchor="t">
            <a:no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1968816"/>
            <a:ext cx="4564763" cy="3963682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00688" y="457200"/>
            <a:ext cx="6217920" cy="54752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6359-BBC3-9E40-B171-C99E9F4933E9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1489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57200"/>
            <a:ext cx="3540760" cy="1316347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" y="2089842"/>
            <a:ext cx="3540760" cy="385375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59" y="457200"/>
            <a:ext cx="7254239" cy="566928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BEBE4-268E-1643-A712-CC93702C9C05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02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187BAA-B8F3-6F9A-35D6-79C20A14A9DC}"/>
              </a:ext>
            </a:extLst>
          </p:cNvPr>
          <p:cNvSpPr/>
          <p:nvPr/>
        </p:nvSpPr>
        <p:spPr>
          <a:xfrm>
            <a:off x="5090160" y="-1"/>
            <a:ext cx="710184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7" y="548640"/>
            <a:ext cx="4175760" cy="36576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4492488"/>
            <a:ext cx="4175760" cy="14113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3C3368D-40FA-88E5-2622-5C794E187D5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ABA8E-1A54-1C96-093B-B44E62007A6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09077" y="6126480"/>
            <a:ext cx="210312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07656-FDD0-1CCB-57C9-0B3A32C50CD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006709" y="6126480"/>
            <a:ext cx="1626250" cy="365125"/>
          </a:xfrm>
        </p:spPr>
        <p:txBody>
          <a:bodyPr/>
          <a:lstStyle/>
          <a:p>
            <a:fld id="{84E3F07D-7317-3440-A531-3AA29DD45979}" type="datetime1">
              <a:rPr lang="en-US" smtClean="0"/>
              <a:t>6/10/2026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47360" y="457200"/>
            <a:ext cx="6187440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048527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4893733"/>
            <a:ext cx="9762068" cy="1059806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2000" b="0" i="0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31070" y="457200"/>
            <a:ext cx="8129861" cy="4536141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000" b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7E66D84-D695-C745-96DB-748C5AC7D514}" type="datetime1">
              <a:rPr lang="en-US" smtClean="0"/>
              <a:t>6/10/2026</a:t>
            </a:fld>
            <a:endParaRPr lang="en-US"/>
          </a:p>
        </p:txBody>
      </p:sp>
      <p:pic>
        <p:nvPicPr>
          <p:cNvPr id="8" name="Picture 7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7937E1ED-1028-57A9-8653-199F587CAA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60320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056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152" y="4892040"/>
            <a:ext cx="9762068" cy="106070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2000" b="0" i="0" spc="100" baseline="0">
                <a:solidFill>
                  <a:schemeClr val="tx2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38400" y="457200"/>
            <a:ext cx="7315200" cy="4535424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000" b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814E37-7324-6845-87AB-412490586DE2}" type="datetime1">
              <a:rPr lang="en-US" smtClean="0">
                <a:solidFill>
                  <a:schemeClr val="tx2"/>
                </a:solidFill>
              </a:rPr>
              <a:t>6/10/2026</a:t>
            </a:fld>
            <a:endParaRPr lang="en-US">
              <a:solidFill>
                <a:schemeClr val="tx2"/>
              </a:solidFill>
            </a:endParaRPr>
          </a:p>
        </p:txBody>
      </p:sp>
      <p:pic>
        <p:nvPicPr>
          <p:cNvPr id="8" name="Picture 7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0880C214-5B6A-CB20-C2B7-43282B9B19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60320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1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 leaves in a circle&#10;&#10;AI-generated content may be incorrect.">
            <a:extLst>
              <a:ext uri="{FF2B5EF4-FFF2-40B4-BE49-F238E27FC236}">
                <a16:creationId xmlns:a16="http://schemas.microsoft.com/office/drawing/2014/main" id="{BF0F0DCE-304C-EF8B-B97E-382148327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284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4397696"/>
            <a:ext cx="5486400" cy="1463040"/>
          </a:xfrm>
        </p:spPr>
        <p:txBody>
          <a:bodyPr anchor="t" anchorCtr="0">
            <a:normAutofit/>
          </a:bodyPr>
          <a:lstStyle>
            <a:lvl1pPr algn="ctr">
              <a:lnSpc>
                <a:spcPct val="110000"/>
              </a:lnSpc>
              <a:defRPr sz="1800" b="0" i="0" spc="100" baseline="0">
                <a:solidFill>
                  <a:schemeClr val="tx2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74069" y="1171579"/>
            <a:ext cx="8043862" cy="356616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5000" b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425823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52600" y="365760"/>
            <a:ext cx="8686800" cy="5486400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1pPr>
            <a:lvl2pPr marL="228600" indent="0" algn="ctr">
              <a:lnSpc>
                <a:spcPct val="80000"/>
              </a:lnSpc>
              <a:buNone/>
              <a:defRPr sz="60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2pPr>
            <a:lvl3pPr marL="457200" indent="0" algn="ctr">
              <a:lnSpc>
                <a:spcPct val="80000"/>
              </a:lnSpc>
              <a:buNone/>
              <a:defRPr sz="54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3pPr>
            <a:lvl4pPr marL="685800" indent="0" algn="ctr">
              <a:lnSpc>
                <a:spcPct val="80000"/>
              </a:lnSpc>
              <a:buNone/>
              <a:defRPr sz="48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4pPr>
            <a:lvl5pPr marL="914400" indent="0" algn="ctr">
              <a:lnSpc>
                <a:spcPct val="80000"/>
              </a:lnSpc>
              <a:buNone/>
              <a:defRPr sz="44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944B1-A93B-F147-9A5A-D2620572B4B1}" type="datetime1">
              <a:rPr lang="en-US" smtClean="0"/>
              <a:t>6/10/2026</a:t>
            </a:fld>
            <a:endParaRPr lang="en-US"/>
          </a:p>
        </p:txBody>
      </p:sp>
      <p:pic>
        <p:nvPicPr>
          <p:cNvPr id="10" name="Picture 9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296154C5-7B40-49CB-E343-73980D8C7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654540" y="3003334"/>
            <a:ext cx="4160520" cy="914400"/>
          </a:xfrm>
          <a:prstGeom prst="rect">
            <a:avLst/>
          </a:prstGeom>
        </p:spPr>
      </p:pic>
      <p:pic>
        <p:nvPicPr>
          <p:cNvPr id="12" name="Picture 11" descr="A blue leafy plant&#10;&#10;AI-generated content may be incorrect.">
            <a:extLst>
              <a:ext uri="{FF2B5EF4-FFF2-40B4-BE49-F238E27FC236}">
                <a16:creationId xmlns:a16="http://schemas.microsoft.com/office/drawing/2014/main" id="{C5608801-CE38-1990-EC36-5F382F3AC3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073"/>
          <a:stretch>
            <a:fillRect/>
          </a:stretch>
        </p:blipFill>
        <p:spPr>
          <a:xfrm>
            <a:off x="0" y="157646"/>
            <a:ext cx="1757091" cy="1460378"/>
          </a:xfrm>
          <a:prstGeom prst="rect">
            <a:avLst/>
          </a:prstGeom>
        </p:spPr>
      </p:pic>
      <p:pic>
        <p:nvPicPr>
          <p:cNvPr id="13" name="Picture 12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497485C4-99A6-761F-6BC9-2157F7BE1A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 flipH="1">
            <a:off x="-1163538" y="2885078"/>
            <a:ext cx="3361254" cy="103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851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FF848890-CE01-9C1B-6EF2-542D922D1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703130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15024" y="1040528"/>
            <a:ext cx="5843035" cy="457200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80000"/>
              </a:lnSpc>
              <a:buNone/>
              <a:defRPr sz="48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  <a:lvl2pPr marL="228600" indent="0">
              <a:lnSpc>
                <a:spcPct val="80000"/>
              </a:lnSpc>
              <a:buNone/>
              <a:defRPr sz="44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2pPr>
            <a:lvl3pPr marL="457200" indent="0">
              <a:lnSpc>
                <a:spcPct val="80000"/>
              </a:lnSpc>
              <a:buNone/>
              <a:defRPr sz="40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3pPr>
            <a:lvl4pPr marL="685800" indent="0">
              <a:lnSpc>
                <a:spcPct val="80000"/>
              </a:lnSpc>
              <a:buNone/>
              <a:defRPr sz="36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4pPr>
            <a:lvl5pPr marL="914400" indent="0">
              <a:lnSpc>
                <a:spcPct val="80000"/>
              </a:lnSpc>
              <a:buNone/>
              <a:defRPr sz="3200" b="0" cap="all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6113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60B913-2D3E-D2F1-2DC5-E8D1EB38E455}"/>
              </a:ext>
            </a:extLst>
          </p:cNvPr>
          <p:cNvSpPr/>
          <p:nvPr/>
        </p:nvSpPr>
        <p:spPr>
          <a:xfrm>
            <a:off x="411480" y="408561"/>
            <a:ext cx="11346580" cy="54778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6E1CB6-4A50-1364-430B-EF249B6D001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2960" y="1280160"/>
            <a:ext cx="10515600" cy="41148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1pPr>
            <a:lvl2pPr marL="22860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2pPr>
            <a:lvl3pPr marL="45720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3pPr>
            <a:lvl4pPr marL="68580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4pPr>
            <a:lvl5pPr marL="914400" indent="0">
              <a:lnSpc>
                <a:spcPct val="80000"/>
              </a:lnSpc>
              <a:buNone/>
              <a:defRPr sz="6600" b="0" cap="all" baseline="0">
                <a:solidFill>
                  <a:schemeClr val="tx1"/>
                </a:solidFill>
                <a:latin typeface="+mj-lt"/>
                <a:cs typeface="Urdu Typesetting" panose="03020402040406030203" pitchFamily="66" charset="-78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1C0D-A5B5-3D43-825A-85FAF7F7BC22}" type="datetime1">
              <a:rPr lang="en-US" smtClean="0"/>
              <a:t>6/10/2026</a:t>
            </a:fld>
            <a:endParaRPr lang="en-US"/>
          </a:p>
        </p:txBody>
      </p:sp>
      <p:pic>
        <p:nvPicPr>
          <p:cNvPr id="9" name="Picture 8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1CCED1F3-3CEB-D840-3519-74AC605E8D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0"/>
            <a:ext cx="4160520" cy="91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230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D25D851B-A4D3-5C99-951A-68207FA26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693" y="0"/>
            <a:ext cx="703130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195516"/>
            <a:ext cx="5760720" cy="64008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 i="0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0" y="457200"/>
            <a:ext cx="5760720" cy="4579422"/>
          </a:xfrm>
        </p:spPr>
        <p:txBody>
          <a:bodyPr anchor="ctr" anchorCtr="0">
            <a:normAutofit/>
          </a:bodyPr>
          <a:lstStyle>
            <a:lvl1pPr marL="0" indent="-164592">
              <a:lnSpc>
                <a:spcPct val="80000"/>
              </a:lnSpc>
              <a:spcBef>
                <a:spcPts val="0"/>
              </a:spcBef>
              <a:buNone/>
              <a:defRPr sz="4400" cap="all" spc="0" baseline="0"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3179664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9600" y="4941517"/>
            <a:ext cx="5588000" cy="64008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 i="0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689600" y="1049867"/>
            <a:ext cx="5588000" cy="3657597"/>
          </a:xfrm>
        </p:spPr>
        <p:txBody>
          <a:bodyPr anchor="ctr" anchorCtr="0">
            <a:normAutofit/>
          </a:bodyPr>
          <a:lstStyle>
            <a:lvl1pPr marL="0" indent="-164592">
              <a:lnSpc>
                <a:spcPct val="80000"/>
              </a:lnSpc>
              <a:spcBef>
                <a:spcPts val="0"/>
              </a:spcBef>
              <a:buNone/>
              <a:defRPr sz="4800" cap="all" spc="0" baseline="0"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2D73AE9-869B-7BF3-50A5-234196163F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3FEB0EA-071D-4499-B42D-F2B8EA05084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B50E06B-939B-0AAF-0ECC-655004CFE6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77E73F5-CCA3-444E-8B15-361BEE3A4343}" type="datetime1">
              <a:rPr lang="en-US" smtClean="0"/>
              <a:t>6/10/2026</a:t>
            </a:fld>
            <a:endParaRPr lang="en-US"/>
          </a:p>
        </p:txBody>
      </p:sp>
      <p:pic>
        <p:nvPicPr>
          <p:cNvPr id="4" name="Picture 3" descr="A lemon on a branch&#10;&#10;AI-generated content may be incorrect.">
            <a:extLst>
              <a:ext uri="{FF2B5EF4-FFF2-40B4-BE49-F238E27FC236}">
                <a16:creationId xmlns:a16="http://schemas.microsoft.com/office/drawing/2014/main" id="{6C8943F9-BACC-FB6D-553E-E3ABEBDAF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077" y="935877"/>
            <a:ext cx="4131220" cy="46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339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09800" y="4955722"/>
            <a:ext cx="7772400" cy="669472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800" b="0" i="0" spc="100" baseline="0">
                <a:solidFill>
                  <a:schemeClr val="tx2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209800" y="1344168"/>
            <a:ext cx="7772400" cy="3291840"/>
          </a:xfrm>
        </p:spPr>
        <p:txBody>
          <a:bodyPr anchor="ctr">
            <a:normAutofit/>
          </a:bodyPr>
          <a:lstStyle>
            <a:lvl1pPr marL="0" indent="-164592" algn="ctr">
              <a:lnSpc>
                <a:spcPct val="80000"/>
              </a:lnSpc>
              <a:spcBef>
                <a:spcPts val="0"/>
              </a:spcBef>
              <a:buNone/>
              <a:defRPr sz="4000" cap="all" spc="0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pic>
        <p:nvPicPr>
          <p:cNvPr id="10" name="Picture 9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E1FAE426-B259-9B7E-DA6B-E052E1FCE6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628"/>
          <a:stretch>
            <a:fillRect/>
          </a:stretch>
        </p:blipFill>
        <p:spPr>
          <a:xfrm flipH="1">
            <a:off x="1638457" y="-1"/>
            <a:ext cx="3509674" cy="1034177"/>
          </a:xfrm>
          <a:prstGeom prst="rect">
            <a:avLst/>
          </a:prstGeom>
        </p:spPr>
      </p:pic>
      <p:pic>
        <p:nvPicPr>
          <p:cNvPr id="11" name="Picture 10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0A0E2D79-EB43-8B87-7AC2-A0043A5E3F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04153"/>
            <a:ext cx="1917700" cy="1346200"/>
          </a:xfrm>
          <a:prstGeom prst="rect">
            <a:avLst/>
          </a:prstGeom>
        </p:spPr>
      </p:pic>
      <p:pic>
        <p:nvPicPr>
          <p:cNvPr id="12" name="Picture 11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7373C030-FF01-D4D1-E8D8-0EE4E6036E1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0171959" y="780706"/>
            <a:ext cx="2020041" cy="141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043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ue leaves in a circle&#10;&#10;AI-generated content may be incorrect.">
            <a:extLst>
              <a:ext uri="{FF2B5EF4-FFF2-40B4-BE49-F238E27FC236}">
                <a16:creationId xmlns:a16="http://schemas.microsoft.com/office/drawing/2014/main" id="{E981F3B3-629F-D680-2DF2-E8D2A2A6B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284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2800" y="4782298"/>
            <a:ext cx="5486400" cy="669472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800" b="0" i="0" spc="100" baseline="0">
                <a:solidFill>
                  <a:schemeClr val="tx2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804160" y="1344168"/>
            <a:ext cx="6583680" cy="3291840"/>
          </a:xfrm>
        </p:spPr>
        <p:txBody>
          <a:bodyPr anchor="ctr">
            <a:normAutofit/>
          </a:bodyPr>
          <a:lstStyle>
            <a:lvl1pPr marL="0" indent="-164592" algn="ctr">
              <a:lnSpc>
                <a:spcPct val="80000"/>
              </a:lnSpc>
              <a:spcBef>
                <a:spcPts val="0"/>
              </a:spcBef>
              <a:buNone/>
              <a:defRPr sz="4000" cap="all" spc="0" baseline="0">
                <a:solidFill>
                  <a:schemeClr val="tx2"/>
                </a:solidFill>
                <a:latin typeface="+mj-lt"/>
                <a:cs typeface="Urdu Typesetting" panose="03020402040406030203" pitchFamily="66" charset="-78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033949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2DD718-F017-AE4C-FB9F-B4557EA33522}"/>
              </a:ext>
            </a:extLst>
          </p:cNvPr>
          <p:cNvSpPr/>
          <p:nvPr/>
        </p:nvSpPr>
        <p:spPr>
          <a:xfrm>
            <a:off x="0" y="-1"/>
            <a:ext cx="716280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618" y="457200"/>
            <a:ext cx="4112182" cy="432031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618" y="4870174"/>
            <a:ext cx="4114800" cy="103366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57200" y="457200"/>
            <a:ext cx="6236252" cy="5943600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746577E-8831-2287-F882-043365FBE38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630823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78256CB-DBBA-7F98-5D6E-65BAC308069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028420" y="6126480"/>
            <a:ext cx="2717314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97DDC16-6E73-6885-8380-0E401292C07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745734" y="6126480"/>
            <a:ext cx="991684" cy="365125"/>
          </a:xfrm>
        </p:spPr>
        <p:txBody>
          <a:bodyPr/>
          <a:lstStyle/>
          <a:p>
            <a:fld id="{28CD2E8A-C0A9-4347-A584-9C026C30AB40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97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E60374-D5A7-578F-94DF-B3AE40A63D76}"/>
              </a:ext>
            </a:extLst>
          </p:cNvPr>
          <p:cNvSpPr/>
          <p:nvPr/>
        </p:nvSpPr>
        <p:spPr>
          <a:xfrm>
            <a:off x="411480" y="408561"/>
            <a:ext cx="11346580" cy="54778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60FC988-C014-CA7D-7F26-4EDC15295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838" y="4553078"/>
            <a:ext cx="5638800" cy="788610"/>
          </a:xfrm>
        </p:spPr>
        <p:txBody>
          <a:bodyPr/>
          <a:lstStyle>
            <a:lvl1pPr>
              <a:lnSpc>
                <a:spcPct val="120000"/>
              </a:lnSpc>
              <a:defRPr sz="1800" spc="100" baseline="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4BC7C1D-C941-64F4-959E-B9487BF4CD0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579837" y="1047879"/>
            <a:ext cx="8483601" cy="3371850"/>
          </a:xfrm>
        </p:spPr>
        <p:txBody>
          <a:bodyPr anchor="ctr"/>
          <a:lstStyle>
            <a:lvl1pPr indent="0">
              <a:lnSpc>
                <a:spcPct val="80000"/>
              </a:lnSpc>
              <a:buNone/>
              <a:defRPr sz="5400" cap="all" baseline="0"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628BD-4B0C-2949-B92B-496E78197D17}" type="datetime1">
              <a:rPr lang="en-US" smtClean="0"/>
              <a:t>6/10/2026</a:t>
            </a:fld>
            <a:endParaRPr lang="en-US"/>
          </a:p>
        </p:txBody>
      </p:sp>
      <p:pic>
        <p:nvPicPr>
          <p:cNvPr id="9" name="Picture 8" descr="Blue leaves on a black background&#10;&#10;AI-generated content may be incorrect.">
            <a:extLst>
              <a:ext uri="{FF2B5EF4-FFF2-40B4-BE49-F238E27FC236}">
                <a16:creationId xmlns:a16="http://schemas.microsoft.com/office/drawing/2014/main" id="{AD9087A2-9DF4-E9FD-70DE-819B7480EA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560320"/>
            <a:ext cx="19177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683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leaf on a black background&#10;&#10;AI-generated content may be incorrect.">
            <a:extLst>
              <a:ext uri="{FF2B5EF4-FFF2-40B4-BE49-F238E27FC236}">
                <a16:creationId xmlns:a16="http://schemas.microsoft.com/office/drawing/2014/main" id="{2980446A-4C51-EF2C-7912-750EC880876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7315200" y="-1"/>
            <a:ext cx="3361254" cy="10341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034176"/>
            <a:ext cx="11300859" cy="138898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651760"/>
            <a:ext cx="11300860" cy="27731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6E4B0-8B14-9B4C-A31A-5987B81B3FF3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185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CC57870-6258-3787-62B9-78CC66A2B053}"/>
              </a:ext>
            </a:extLst>
          </p:cNvPr>
          <p:cNvSpPr/>
          <p:nvPr/>
        </p:nvSpPr>
        <p:spPr>
          <a:xfrm>
            <a:off x="411480" y="408561"/>
            <a:ext cx="11346580" cy="54778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32720" cy="137160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651760"/>
            <a:ext cx="10332720" cy="2773136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6A54-899C-E541-8E52-4AB7D9961575}" type="datetime1">
              <a:rPr lang="en-US" smtClean="0"/>
              <a:t>6/10/2026</a:t>
            </a:fld>
            <a:endParaRPr lang="en-US"/>
          </a:p>
        </p:txBody>
      </p:sp>
      <p:pic>
        <p:nvPicPr>
          <p:cNvPr id="7" name="Picture 6" descr="A blue and black image of two birds&#10;&#10;AI-generated content may be incorrect.">
            <a:extLst>
              <a:ext uri="{FF2B5EF4-FFF2-40B4-BE49-F238E27FC236}">
                <a16:creationId xmlns:a16="http://schemas.microsoft.com/office/drawing/2014/main" id="{DF688FE8-69D4-9BEF-4BAA-95000B6B06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158274" y="5524901"/>
            <a:ext cx="6065596" cy="133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634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4400"/>
            <a:ext cx="5486400" cy="2514600"/>
          </a:xfrm>
        </p:spPr>
        <p:txBody>
          <a:bodyPr anchor="b" anchorCtr="0">
            <a:noAutofit/>
          </a:bodyPr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00" y="3582336"/>
            <a:ext cx="5486400" cy="231840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4A97-A7C4-9F40-8A0A-FE5948AA7EAD}" type="datetime1">
              <a:rPr lang="en-US" smtClean="0"/>
              <a:t>6/10/2026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38A79B-2A35-A3D9-A7ED-DE7607A5B87F}"/>
              </a:ext>
            </a:extLst>
          </p:cNvPr>
          <p:cNvSpPr/>
          <p:nvPr/>
        </p:nvSpPr>
        <p:spPr>
          <a:xfrm>
            <a:off x="7383790" y="914400"/>
            <a:ext cx="4389990" cy="475488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emon on a branch&#10;&#10;AI-generated content may be incorrect.">
            <a:extLst>
              <a:ext uri="{FF2B5EF4-FFF2-40B4-BE49-F238E27FC236}">
                <a16:creationId xmlns:a16="http://schemas.microsoft.com/office/drawing/2014/main" id="{BCAD1063-90DD-E1BB-B6C8-CF21479CD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2114" y="553212"/>
            <a:ext cx="4911923" cy="552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637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914400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7D5A5-84C3-7EDE-A8EB-2DE057DE46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825625"/>
            <a:ext cx="5394960" cy="420624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54150AE-A7C6-D328-35D7-F5B840930E3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3100" y="1825625"/>
            <a:ext cx="5394960" cy="420624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E39-E894-AE4B-8297-21AAF0EFFD0A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585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914400"/>
          </a:xfrm>
        </p:spPr>
        <p:txBody>
          <a:bodyPr anchor="b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85735"/>
            <a:ext cx="539496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2387600"/>
            <a:ext cx="5394960" cy="36576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63736" y="1685735"/>
            <a:ext cx="539496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8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63100" y="2387600"/>
            <a:ext cx="5394960" cy="36576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DF8A-0D91-364D-A077-5FA6DB0BF384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710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4552" cy="914400"/>
          </a:xfrm>
        </p:spPr>
        <p:txBody>
          <a:bodyPr anchor="b" anchorCtr="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60C67-8BBF-6B4F-9B47-BDE666336AA6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195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4A657-91FB-5045-886C-E8C9E2D0FBD3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432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4297680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590800"/>
            <a:ext cx="4297680" cy="3291840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457200"/>
            <a:ext cx="6645812" cy="53949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EC984-B3DE-9046-AFE2-DCA5A31E4617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124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5849492-8CEA-1782-4908-C537B7CD0034}"/>
              </a:ext>
            </a:extLst>
          </p:cNvPr>
          <p:cNvSpPr/>
          <p:nvPr/>
        </p:nvSpPr>
        <p:spPr>
          <a:xfrm>
            <a:off x="4659682" y="-1"/>
            <a:ext cx="7532318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3788700" cy="176208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826137"/>
            <a:ext cx="3778112" cy="3017520"/>
          </a:xfrm>
        </p:spPr>
        <p:txBody>
          <a:bodyPr anchor="b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077" y="6126480"/>
            <a:ext cx="237744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86517" y="6126480"/>
            <a:ext cx="1039521" cy="365125"/>
          </a:xfrm>
        </p:spPr>
        <p:txBody>
          <a:bodyPr/>
          <a:lstStyle/>
          <a:p>
            <a:fld id="{0265947F-1BAF-0347-867A-BE413595A34D}" type="datetime1">
              <a:rPr lang="en-US" smtClean="0"/>
              <a:t>6/10/2026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5073465" y="457200"/>
            <a:ext cx="6704753" cy="59436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19368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0246537-4B75-474B-2A12-4A3572BEA2EC}"/>
              </a:ext>
            </a:extLst>
          </p:cNvPr>
          <p:cNvSpPr/>
          <p:nvPr/>
        </p:nvSpPr>
        <p:spPr>
          <a:xfrm>
            <a:off x="0" y="-1"/>
            <a:ext cx="7315200" cy="68580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0584" y="457200"/>
            <a:ext cx="4114800" cy="379972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3600" dirty="0"/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0581" y="4403039"/>
            <a:ext cx="3959352" cy="146304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1A639AF-317A-79DF-3175-64C726EA318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7200" y="457200"/>
            <a:ext cx="6400800" cy="5943600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F15057E-7A11-B5DB-0534-D815398664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7776118" y="6126480"/>
            <a:ext cx="365760" cy="365125"/>
          </a:xfrm>
        </p:spPr>
        <p:txBody>
          <a:bodyPr/>
          <a:lstStyle/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574E8DD-5B33-6D4C-0DDF-CB27D8491EE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73715" y="6126480"/>
            <a:ext cx="2522862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DF415EC-0AD6-6198-0FC5-D47053F2FBF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781835" y="6126480"/>
            <a:ext cx="948098" cy="365125"/>
          </a:xfrm>
        </p:spPr>
        <p:txBody>
          <a:bodyPr/>
          <a:lstStyle/>
          <a:p>
            <a:fld id="{B2E8E543-FE9A-4843-9AB8-691F5895E16D}" type="datetime1">
              <a:rPr lang="en-US" smtClean="0"/>
              <a:t>6/10/2026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7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95BD72-5536-F3FE-33EF-8633D55A2D61}"/>
              </a:ext>
            </a:extLst>
          </p:cNvPr>
          <p:cNvSpPr/>
          <p:nvPr/>
        </p:nvSpPr>
        <p:spPr>
          <a:xfrm>
            <a:off x="468772" y="1155432"/>
            <a:ext cx="11274552" cy="425388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059B19-9CED-B375-2B62-A6035F09E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5656357"/>
            <a:ext cx="11274552" cy="935512"/>
          </a:xfrm>
        </p:spPr>
        <p:txBody>
          <a:bodyPr anchor="ctr" anchorCtr="0"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AA7984-A4B6-F007-847A-B07D938E6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1329" y="365760"/>
            <a:ext cx="8349343" cy="54070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600" cap="all" spc="1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6" name="Picture 5" descr="A lemons on a branch with leaves&#10;&#10;AI-generated content may be incorrect.">
            <a:extLst>
              <a:ext uri="{FF2B5EF4-FFF2-40B4-BE49-F238E27FC236}">
                <a16:creationId xmlns:a16="http://schemas.microsoft.com/office/drawing/2014/main" id="{3C01443A-552D-4FF4-DE2A-271C95288D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6459" y="1155432"/>
            <a:ext cx="4279082" cy="459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5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1DE5E9-85A8-0FC5-7F43-2E0EABF782DF}"/>
              </a:ext>
            </a:extLst>
          </p:cNvPr>
          <p:cNvSpPr/>
          <p:nvPr/>
        </p:nvSpPr>
        <p:spPr>
          <a:xfrm>
            <a:off x="457200" y="457199"/>
            <a:ext cx="4092338" cy="59436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650CA3D-7603-670A-D8C7-708AE9FA2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198" y="1711444"/>
            <a:ext cx="6858001" cy="492977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11682ED-44B0-7547-E137-F0B1DA9363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200" y="383629"/>
            <a:ext cx="3899647" cy="97715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cap="all" spc="100" baseline="0" dirty="0"/>
            </a:lvl1pPr>
          </a:lstStyle>
          <a:p>
            <a:pPr lvl="0"/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6" name="Picture 5" descr="A lemons on a branch with leaves&#10;&#10;AI-generated content may be incorrect.">
            <a:extLst>
              <a:ext uri="{FF2B5EF4-FFF2-40B4-BE49-F238E27FC236}">
                <a16:creationId xmlns:a16="http://schemas.microsoft.com/office/drawing/2014/main" id="{15BE8FF9-7851-AB46-405F-0AA70A4B66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13" t="-1" b="-3044"/>
          <a:stretch>
            <a:fillRect/>
          </a:stretch>
        </p:blipFill>
        <p:spPr>
          <a:xfrm>
            <a:off x="457200" y="460148"/>
            <a:ext cx="4710576" cy="639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7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198"/>
            <a:ext cx="5140452" cy="619963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72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Section Header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A4AE76-095C-A207-5846-53F5F689F718}"/>
              </a:ext>
            </a:extLst>
          </p:cNvPr>
          <p:cNvSpPr/>
          <p:nvPr/>
        </p:nvSpPr>
        <p:spPr>
          <a:xfrm>
            <a:off x="6096000" y="457200"/>
            <a:ext cx="5617029" cy="59436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lemons on a branch with blue leaves&#10;&#10;AI-generated content may be incorrect.">
            <a:extLst>
              <a:ext uri="{FF2B5EF4-FFF2-40B4-BE49-F238E27FC236}">
                <a16:creationId xmlns:a16="http://schemas.microsoft.com/office/drawing/2014/main" id="{65E78305-C5E3-6063-CB40-26C0D5E00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553" y="457194"/>
            <a:ext cx="7277476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85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D69C9E-5EF9-BB75-4627-4DC5CC696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365125"/>
            <a:ext cx="113465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82400-D5E7-A68D-169F-2E18AE06F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1825625"/>
            <a:ext cx="11346580" cy="402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FF041-44CD-B171-7760-9BD4A44AF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1480" y="6126480"/>
            <a:ext cx="36576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l" rtl="0">
              <a:defRPr sz="900" b="0" i="0" cap="all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fld id="{40B778AE-8D30-EC43-B255-420E7914C1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78213-F4F4-5A28-3082-988326546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9077" y="6126480"/>
            <a:ext cx="3698529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rtl="0">
              <a:defRPr sz="900" b="0" i="0" cap="all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2940C-5E99-C9E6-92A2-229FA878B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84913" y="6126480"/>
            <a:ext cx="20731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 b="0" i="0" cap="all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</a:lstStyle>
          <a:p>
            <a:fld id="{F58F0028-8822-3F46-9369-4E11A89384E5}" type="datetime1">
              <a:rPr lang="en-US" smtClean="0"/>
              <a:pPr/>
              <a:t>6/10/2026</a:t>
            </a:fld>
            <a:endParaRPr lang="en-US"/>
          </a:p>
        </p:txBody>
      </p:sp>
      <p:sp>
        <p:nvSpPr>
          <p:cNvPr id="11" name="Freeform 10" hidden="1">
            <a:extLst>
              <a:ext uri="{FF2B5EF4-FFF2-40B4-BE49-F238E27FC236}">
                <a16:creationId xmlns:a16="http://schemas.microsoft.com/office/drawing/2014/main" id="{AD19C17A-2059-B291-5686-A6EE57749B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custGeom>
            <a:avLst/>
            <a:gdLst>
              <a:gd name="csX0" fmla="*/ 457200 w 12192000"/>
              <a:gd name="csY0" fmla="*/ 457200 h 6858000"/>
              <a:gd name="csX1" fmla="*/ 457200 w 12192000"/>
              <a:gd name="csY1" fmla="*/ 6400800 h 6858000"/>
              <a:gd name="csX2" fmla="*/ 11734800 w 12192000"/>
              <a:gd name="csY2" fmla="*/ 6400800 h 6858000"/>
              <a:gd name="csX3" fmla="*/ 11734800 w 12192000"/>
              <a:gd name="csY3" fmla="*/ 457200 h 6858000"/>
              <a:gd name="csX4" fmla="*/ 0 w 12192000"/>
              <a:gd name="csY4" fmla="*/ 0 h 6858000"/>
              <a:gd name="csX5" fmla="*/ 457200 w 12192000"/>
              <a:gd name="csY5" fmla="*/ 0 h 6858000"/>
              <a:gd name="csX6" fmla="*/ 457200 w 12192000"/>
              <a:gd name="csY6" fmla="*/ 0 h 6858000"/>
              <a:gd name="csX7" fmla="*/ 12190476 w 12192000"/>
              <a:gd name="csY7" fmla="*/ 0 h 6858000"/>
              <a:gd name="csX8" fmla="*/ 12190476 w 12192000"/>
              <a:gd name="csY8" fmla="*/ 0 h 6858000"/>
              <a:gd name="csX9" fmla="*/ 12192000 w 12192000"/>
              <a:gd name="csY9" fmla="*/ 0 h 6858000"/>
              <a:gd name="csX10" fmla="*/ 12192000 w 12192000"/>
              <a:gd name="csY10" fmla="*/ 6858000 h 6858000"/>
              <a:gd name="csX11" fmla="*/ 12190476 w 12192000"/>
              <a:gd name="csY11" fmla="*/ 6858000 h 6858000"/>
              <a:gd name="csX12" fmla="*/ 11734800 w 12192000"/>
              <a:gd name="csY12" fmla="*/ 6858000 h 6858000"/>
              <a:gd name="csX13" fmla="*/ 457200 w 12192000"/>
              <a:gd name="csY13" fmla="*/ 6858000 h 6858000"/>
              <a:gd name="csX14" fmla="*/ 1525 w 12192000"/>
              <a:gd name="csY14" fmla="*/ 6858000 h 6858000"/>
              <a:gd name="csX15" fmla="*/ 0 w 12192000"/>
              <a:gd name="csY15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12192000" h="6858000">
                <a:moveTo>
                  <a:pt x="457200" y="457200"/>
                </a:moveTo>
                <a:lnTo>
                  <a:pt x="457200" y="6400800"/>
                </a:lnTo>
                <a:lnTo>
                  <a:pt x="11734800" y="6400800"/>
                </a:lnTo>
                <a:lnTo>
                  <a:pt x="11734800" y="457200"/>
                </a:lnTo>
                <a:close/>
                <a:moveTo>
                  <a:pt x="0" y="0"/>
                </a:moveTo>
                <a:lnTo>
                  <a:pt x="457200" y="0"/>
                </a:lnTo>
                <a:lnTo>
                  <a:pt x="457200" y="0"/>
                </a:lnTo>
                <a:lnTo>
                  <a:pt x="12190476" y="0"/>
                </a:lnTo>
                <a:lnTo>
                  <a:pt x="12190476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12190476" y="6858000"/>
                </a:lnTo>
                <a:lnTo>
                  <a:pt x="11734800" y="6858000"/>
                </a:lnTo>
                <a:lnTo>
                  <a:pt x="457200" y="6858000"/>
                </a:lnTo>
                <a:lnTo>
                  <a:pt x="15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72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  <p:sldLayoutId id="2147483779" r:id="rId35"/>
    <p:sldLayoutId id="2147483780" r:id="rId36"/>
    <p:sldLayoutId id="2147483781" r:id="rId37"/>
    <p:sldLayoutId id="2147483782" r:id="rId38"/>
    <p:sldLayoutId id="2147483783" r:id="rId39"/>
    <p:sldLayoutId id="2147483784" r:id="rId40"/>
    <p:sldLayoutId id="2147483785" r:id="rId41"/>
    <p:sldLayoutId id="2147483786" r:id="rId42"/>
    <p:sldLayoutId id="2147483787" r:id="rId43"/>
    <p:sldLayoutId id="2147483788" r:id="rId44"/>
    <p:sldLayoutId id="2147483789" r:id="rId45"/>
    <p:sldLayoutId id="2147483790" r:id="rId46"/>
    <p:sldLayoutId id="2147483791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799" r:id="rId55"/>
    <p:sldLayoutId id="2147483800" r:id="rId56"/>
    <p:sldLayoutId id="2147483801" r:id="rId57"/>
    <p:sldLayoutId id="2147483802" r:id="rId58"/>
    <p:sldLayoutId id="2147483803" r:id="rId59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200" baseline="0">
          <a:solidFill>
            <a:schemeClr val="tx1"/>
          </a:solidFill>
          <a:latin typeface="+mj-lt"/>
          <a:ea typeface="+mj-ea"/>
          <a:cs typeface="Urdu Typesetting" panose="03020402040406030203" pitchFamily="66" charset="-78"/>
        </a:defRPr>
      </a:lvl1pPr>
    </p:titleStyle>
    <p:bodyStyle>
      <a:lvl1pPr marL="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3pPr>
      <a:lvl4pPr marL="804672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4pPr>
      <a:lvl5pPr marL="1024128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b="0" i="0" kern="1200" spc="0" baseline="0">
          <a:solidFill>
            <a:schemeClr val="tx1"/>
          </a:solidFill>
          <a:latin typeface="+mn-lt"/>
          <a:ea typeface="Source Sans Pro Light" panose="020B0403030403020204" pitchFamily="34" charset="0"/>
          <a:cs typeface="Cordia New" panose="020B0304020202020204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4.svg"/><Relationship Id="rId4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6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34.sv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36.sv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98190-6C6B-103B-6784-A34365AB5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9031" y="457200"/>
            <a:ext cx="4686294" cy="3208955"/>
          </a:xfrm>
        </p:spPr>
        <p:txBody>
          <a:bodyPr anchor="b">
            <a:norm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Advancing Dynamic CGE with demographically driven labour markets for </a:t>
            </a:r>
            <a:b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short-term rigidity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23E1E8-4588-F79E-3132-D90D12E27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0581" y="4166492"/>
            <a:ext cx="3959352" cy="1463040"/>
          </a:xfrm>
        </p:spPr>
        <p:txBody>
          <a:bodyPr>
            <a:normAutofit/>
          </a:bodyPr>
          <a:lstStyle/>
          <a:p>
            <a:r>
              <a:rPr lang="en-US" dirty="0"/>
              <a:t>By Kisshor Samyrao</a:t>
            </a:r>
          </a:p>
          <a:p>
            <a:r>
              <a:rPr lang="en-US" dirty="0"/>
              <a:t>Department for Business &amp; Trade (UK)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8541FBF-A0B1-4A35-5CD8-F2EE2F97AC4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013" t="12180" r="17899" b="10734"/>
          <a:stretch>
            <a:fillRect/>
          </a:stretch>
        </p:blipFill>
        <p:spPr>
          <a:xfrm>
            <a:off x="219067" y="595630"/>
            <a:ext cx="6763658" cy="5883289"/>
          </a:xfrm>
          <a:custGeom>
            <a:avLst/>
            <a:gdLst>
              <a:gd name="connsiteX0" fmla="*/ 0 w 7195675"/>
              <a:gd name="connsiteY0" fmla="*/ 0 h 6858000"/>
              <a:gd name="connsiteX1" fmla="*/ 7195675 w 7195675"/>
              <a:gd name="connsiteY1" fmla="*/ 0 h 6858000"/>
              <a:gd name="connsiteX2" fmla="*/ 7195675 w 7195675"/>
              <a:gd name="connsiteY2" fmla="*/ 6858000 h 6858000"/>
              <a:gd name="connsiteX3" fmla="*/ 0 w 71956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5675" h="6858000">
                <a:moveTo>
                  <a:pt x="0" y="0"/>
                </a:moveTo>
                <a:lnTo>
                  <a:pt x="7195675" y="0"/>
                </a:lnTo>
                <a:lnTo>
                  <a:pt x="7195675" y="685800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3">
              <a:alphaModFix amt="60000"/>
            </a:blip>
            <a:srcRect/>
            <a:stretch>
              <a:fillRect/>
            </a:stretch>
          </a:blipFill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AFEF31D-31F1-FFB1-68CE-78C835D3F808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219067" y="6478919"/>
            <a:ext cx="11510866" cy="1049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B31E0AC-4936-BD39-AF18-DD0FB7A7D510}"/>
              </a:ext>
            </a:extLst>
          </p:cNvPr>
          <p:cNvCxnSpPr>
            <a:cxnSpLocks/>
          </p:cNvCxnSpPr>
          <p:nvPr/>
        </p:nvCxnSpPr>
        <p:spPr>
          <a:xfrm flipV="1">
            <a:off x="219067" y="224491"/>
            <a:ext cx="0" cy="62649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Department for Business and Trade - Wikipedia">
            <a:extLst>
              <a:ext uri="{FF2B5EF4-FFF2-40B4-BE49-F238E27FC236}">
                <a16:creationId xmlns:a16="http://schemas.microsoft.com/office/drawing/2014/main" id="{9A4E3405-5A57-92A8-9326-56B580DD1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5275" y="5435221"/>
            <a:ext cx="2114550" cy="96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28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F34A7-D982-5077-33B7-C3E791A9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66DD8-22D7-480A-C383-59721080E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Project the disaggregated labour market in dynamics                                                                                                        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7F572-5A8F-93CA-958D-2CD3FAD4A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5150"/>
            <a:ext cx="4347972" cy="4804411"/>
          </a:xfrm>
          <a:solidFill>
            <a:srgbClr val="DCC8A8"/>
          </a:solidFill>
        </p:spPr>
        <p:txBody>
          <a:bodyPr>
            <a:normAutofit/>
          </a:bodyPr>
          <a:lstStyle/>
          <a:p>
            <a:r>
              <a:rPr lang="en-GB" sz="1800" dirty="0"/>
              <a:t>Applied to all regions within a dynamic CGE model, projections now inherently bake in short-run labour market rigidities – limiting the ability for labour reallocation (and expanding wage differentials) in short/medium run. </a:t>
            </a:r>
          </a:p>
          <a:p>
            <a:endParaRPr lang="en-GB" sz="1800" dirty="0"/>
          </a:p>
          <a:p>
            <a:r>
              <a:rPr lang="en-GB" sz="1800" dirty="0"/>
              <a:t>An aging population now represents a labour force with larger labour market rigidities, and less dynamism in the face to changes to macroeconomic shocks. </a:t>
            </a:r>
          </a:p>
          <a:p>
            <a:endParaRPr lang="en-GB" sz="1800" dirty="0"/>
          </a:p>
          <a:p>
            <a:r>
              <a:rPr lang="en-GB" sz="1800" dirty="0"/>
              <a:t>Japan and Germany are among the most aged working population in this study, whilst Pakistan and India are among the least.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56DF4-A3DC-0461-64E8-58FC74AB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206" y="6353175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01071A-DF84-2835-ABD1-33CBC2CB1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100" y="1463040"/>
            <a:ext cx="6898694" cy="52569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42313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A525C-C442-ECF2-12D0-CEC1DF933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0973"/>
            <a:ext cx="11274552" cy="1168325"/>
          </a:xfrm>
        </p:spPr>
        <p:txBody>
          <a:bodyPr>
            <a:normAutofit fontScale="90000"/>
          </a:bodyPr>
          <a:lstStyle/>
          <a:p>
            <a:r>
              <a:rPr lang="en-GB" sz="3600" dirty="0"/>
              <a:t>Application of model to the case of Japanese Immigration                                                                                </a:t>
            </a:r>
            <a:r>
              <a:rPr lang="en-GB" sz="3200" dirty="0"/>
              <a:t>(1/4)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9B602-7ADF-5D4C-FB75-C2D9F263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25768"/>
            <a:ext cx="11274552" cy="1141095"/>
          </a:xfrm>
          <a:solidFill>
            <a:srgbClr val="DCC8A8"/>
          </a:solidFill>
        </p:spPr>
        <p:txBody>
          <a:bodyPr>
            <a:normAutofit/>
          </a:bodyPr>
          <a:lstStyle/>
          <a:p>
            <a:r>
              <a:rPr lang="en-GB" sz="1800" dirty="0"/>
              <a:t>We have now a more realistic labour market, with rigidities, and shortages driven by wage differentials and limited young workers. </a:t>
            </a:r>
          </a:p>
          <a:p>
            <a:r>
              <a:rPr lang="en-GB" sz="1800" dirty="0"/>
              <a:t>How would the addition of +1000 worker visa (by type) affect the Japanese economy?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2946E-3961-05B3-8202-E9C0F8BF6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3459" y="6380922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Graphic 7" descr="Office worker male with solid fill">
            <a:extLst>
              <a:ext uri="{FF2B5EF4-FFF2-40B4-BE49-F238E27FC236}">
                <a16:creationId xmlns:a16="http://schemas.microsoft.com/office/drawing/2014/main" id="{B1BFC86A-8CA5-E19A-4D1F-44C7CC3C32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6731" y="3055692"/>
            <a:ext cx="914400" cy="914400"/>
          </a:xfrm>
          <a:prstGeom prst="rect">
            <a:avLst/>
          </a:prstGeom>
        </p:spPr>
      </p:pic>
      <p:pic>
        <p:nvPicPr>
          <p:cNvPr id="10" name="Graphic 9" descr="Programmer male with solid fill">
            <a:extLst>
              <a:ext uri="{FF2B5EF4-FFF2-40B4-BE49-F238E27FC236}">
                <a16:creationId xmlns:a16="http://schemas.microsoft.com/office/drawing/2014/main" id="{35A1FA0E-D838-A46C-E2CD-A331BAC684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6731" y="4111060"/>
            <a:ext cx="914400" cy="914400"/>
          </a:xfrm>
          <a:prstGeom prst="rect">
            <a:avLst/>
          </a:prstGeom>
        </p:spPr>
      </p:pic>
      <p:pic>
        <p:nvPicPr>
          <p:cNvPr id="12" name="Graphic 11" descr="Farmer male with solid fill">
            <a:extLst>
              <a:ext uri="{FF2B5EF4-FFF2-40B4-BE49-F238E27FC236}">
                <a16:creationId xmlns:a16="http://schemas.microsoft.com/office/drawing/2014/main" id="{4156B2AF-A146-F0E2-B15F-BF763E01A8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8186" y="5236916"/>
            <a:ext cx="914400" cy="9144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509EC3-5CBC-7604-9506-73F515AC6387}"/>
              </a:ext>
            </a:extLst>
          </p:cNvPr>
          <p:cNvCxnSpPr/>
          <p:nvPr/>
        </p:nvCxnSpPr>
        <p:spPr>
          <a:xfrm>
            <a:off x="304800" y="2695575"/>
            <a:ext cx="112299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Graphic 15" descr="Add with solid fill">
            <a:extLst>
              <a:ext uri="{FF2B5EF4-FFF2-40B4-BE49-F238E27FC236}">
                <a16:creationId xmlns:a16="http://schemas.microsoft.com/office/drawing/2014/main" id="{D87AC047-2F48-A3FA-F1EA-27A7047400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6731" y="3192702"/>
            <a:ext cx="284946" cy="284946"/>
          </a:xfrm>
          <a:prstGeom prst="rect">
            <a:avLst/>
          </a:prstGeom>
        </p:spPr>
      </p:pic>
      <p:pic>
        <p:nvPicPr>
          <p:cNvPr id="17" name="Graphic 16" descr="Add with solid fill">
            <a:extLst>
              <a:ext uri="{FF2B5EF4-FFF2-40B4-BE49-F238E27FC236}">
                <a16:creationId xmlns:a16="http://schemas.microsoft.com/office/drawing/2014/main" id="{BF6FD4E3-797B-B6AD-53A7-BA9835F87F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2883" y="3068877"/>
            <a:ext cx="205823" cy="205823"/>
          </a:xfrm>
          <a:prstGeom prst="rect">
            <a:avLst/>
          </a:prstGeom>
        </p:spPr>
      </p:pic>
      <p:pic>
        <p:nvPicPr>
          <p:cNvPr id="18" name="Graphic 17" descr="Add with solid fill">
            <a:extLst>
              <a:ext uri="{FF2B5EF4-FFF2-40B4-BE49-F238E27FC236}">
                <a16:creationId xmlns:a16="http://schemas.microsoft.com/office/drawing/2014/main" id="{AFAB77C3-2A8A-2631-96E0-26CBE48618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002" y="3077050"/>
            <a:ext cx="132546" cy="132546"/>
          </a:xfrm>
          <a:prstGeom prst="rect">
            <a:avLst/>
          </a:prstGeom>
        </p:spPr>
      </p:pic>
      <p:pic>
        <p:nvPicPr>
          <p:cNvPr id="19" name="Graphic 18" descr="Add with solid fill">
            <a:extLst>
              <a:ext uri="{FF2B5EF4-FFF2-40B4-BE49-F238E27FC236}">
                <a16:creationId xmlns:a16="http://schemas.microsoft.com/office/drawing/2014/main" id="{EDB3DC1E-7043-F503-571D-63ED0A8DC7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9815" y="4177164"/>
            <a:ext cx="284946" cy="284946"/>
          </a:xfrm>
          <a:prstGeom prst="rect">
            <a:avLst/>
          </a:prstGeom>
        </p:spPr>
      </p:pic>
      <p:pic>
        <p:nvPicPr>
          <p:cNvPr id="20" name="Graphic 19" descr="Add with solid fill">
            <a:extLst>
              <a:ext uri="{FF2B5EF4-FFF2-40B4-BE49-F238E27FC236}">
                <a16:creationId xmlns:a16="http://schemas.microsoft.com/office/drawing/2014/main" id="{A06B11FD-6515-6B74-5630-047203E8EF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967" y="4053339"/>
            <a:ext cx="205823" cy="205823"/>
          </a:xfrm>
          <a:prstGeom prst="rect">
            <a:avLst/>
          </a:prstGeom>
        </p:spPr>
      </p:pic>
      <p:pic>
        <p:nvPicPr>
          <p:cNvPr id="21" name="Graphic 20" descr="Add with solid fill">
            <a:extLst>
              <a:ext uri="{FF2B5EF4-FFF2-40B4-BE49-F238E27FC236}">
                <a16:creationId xmlns:a16="http://schemas.microsoft.com/office/drawing/2014/main" id="{1F92B911-2EDB-863D-9F9C-89B5D1492B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086" y="4061512"/>
            <a:ext cx="132546" cy="132546"/>
          </a:xfrm>
          <a:prstGeom prst="rect">
            <a:avLst/>
          </a:prstGeom>
        </p:spPr>
      </p:pic>
      <p:pic>
        <p:nvPicPr>
          <p:cNvPr id="22" name="Graphic 21" descr="Add with solid fill">
            <a:extLst>
              <a:ext uri="{FF2B5EF4-FFF2-40B4-BE49-F238E27FC236}">
                <a16:creationId xmlns:a16="http://schemas.microsoft.com/office/drawing/2014/main" id="{81F907C8-3E27-5CF9-CE74-EF25C9D505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948" y="5259848"/>
            <a:ext cx="284946" cy="284946"/>
          </a:xfrm>
          <a:prstGeom prst="rect">
            <a:avLst/>
          </a:prstGeom>
        </p:spPr>
      </p:pic>
      <p:pic>
        <p:nvPicPr>
          <p:cNvPr id="23" name="Graphic 22" descr="Add with solid fill">
            <a:extLst>
              <a:ext uri="{FF2B5EF4-FFF2-40B4-BE49-F238E27FC236}">
                <a16:creationId xmlns:a16="http://schemas.microsoft.com/office/drawing/2014/main" id="{C174729E-0B43-564A-9DAA-10F1E6860E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100" y="5136023"/>
            <a:ext cx="205823" cy="205823"/>
          </a:xfrm>
          <a:prstGeom prst="rect">
            <a:avLst/>
          </a:prstGeom>
        </p:spPr>
      </p:pic>
      <p:pic>
        <p:nvPicPr>
          <p:cNvPr id="24" name="Graphic 23" descr="Add with solid fill">
            <a:extLst>
              <a:ext uri="{FF2B5EF4-FFF2-40B4-BE49-F238E27FC236}">
                <a16:creationId xmlns:a16="http://schemas.microsoft.com/office/drawing/2014/main" id="{CFB86959-27CC-3894-7E8C-71A33D5A9B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219" y="5144196"/>
            <a:ext cx="132546" cy="13254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16ED670-8752-A656-F6E5-6582B4313D2B}"/>
              </a:ext>
            </a:extLst>
          </p:cNvPr>
          <p:cNvSpPr/>
          <p:nvPr/>
        </p:nvSpPr>
        <p:spPr>
          <a:xfrm>
            <a:off x="1325466" y="3705469"/>
            <a:ext cx="1868557" cy="488588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Skilled Business, Finance, Insurance workers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AF81F36-79F4-AC48-36BE-7467278B4374}"/>
              </a:ext>
            </a:extLst>
          </p:cNvPr>
          <p:cNvSpPr/>
          <p:nvPr/>
        </p:nvSpPr>
        <p:spPr>
          <a:xfrm>
            <a:off x="1325466" y="4734556"/>
            <a:ext cx="1868557" cy="409197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Skilled Engineering and Technician workers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FBBA8C3-6AB5-2484-01E6-E63EF2A70B48}"/>
              </a:ext>
            </a:extLst>
          </p:cNvPr>
          <p:cNvSpPr/>
          <p:nvPr/>
        </p:nvSpPr>
        <p:spPr>
          <a:xfrm>
            <a:off x="1325466" y="5843012"/>
            <a:ext cx="1868557" cy="409197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Unskilled Agriculture workers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0EBCD6C2-762E-0BD1-5066-762C76CE87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123113"/>
              </p:ext>
            </p:extLst>
          </p:nvPr>
        </p:nvGraphicFramePr>
        <p:xfrm>
          <a:off x="3862758" y="2838755"/>
          <a:ext cx="7672020" cy="3783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8005">
                  <a:extLst>
                    <a:ext uri="{9D8B030D-6E8A-4147-A177-3AD203B41FA5}">
                      <a16:colId xmlns:a16="http://schemas.microsoft.com/office/drawing/2014/main" val="2896086809"/>
                    </a:ext>
                  </a:extLst>
                </a:gridCol>
                <a:gridCol w="1918005">
                  <a:extLst>
                    <a:ext uri="{9D8B030D-6E8A-4147-A177-3AD203B41FA5}">
                      <a16:colId xmlns:a16="http://schemas.microsoft.com/office/drawing/2014/main" val="2113658364"/>
                    </a:ext>
                  </a:extLst>
                </a:gridCol>
                <a:gridCol w="1918005">
                  <a:extLst>
                    <a:ext uri="{9D8B030D-6E8A-4147-A177-3AD203B41FA5}">
                      <a16:colId xmlns:a16="http://schemas.microsoft.com/office/drawing/2014/main" val="658930737"/>
                    </a:ext>
                  </a:extLst>
                </a:gridCol>
                <a:gridCol w="1918005">
                  <a:extLst>
                    <a:ext uri="{9D8B030D-6E8A-4147-A177-3AD203B41FA5}">
                      <a16:colId xmlns:a16="http://schemas.microsoft.com/office/drawing/2014/main" val="4021791335"/>
                    </a:ext>
                  </a:extLst>
                </a:gridCol>
              </a:tblGrid>
              <a:tr h="634837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Japanese GDP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Welfare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Trade Balance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Sub-regional impact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392683"/>
                  </a:ext>
                </a:extLst>
              </a:tr>
              <a:tr h="314343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004228"/>
                  </a:ext>
                </a:extLst>
              </a:tr>
            </a:tbl>
          </a:graphicData>
        </a:graphic>
      </p:graphicFrame>
      <p:sp>
        <p:nvSpPr>
          <p:cNvPr id="34" name="Arrow: Up 33">
            <a:extLst>
              <a:ext uri="{FF2B5EF4-FFF2-40B4-BE49-F238E27FC236}">
                <a16:creationId xmlns:a16="http://schemas.microsoft.com/office/drawing/2014/main" id="{5BC2405D-E1F4-1B38-E118-F4F8AD241C66}"/>
              </a:ext>
            </a:extLst>
          </p:cNvPr>
          <p:cNvSpPr/>
          <p:nvPr/>
        </p:nvSpPr>
        <p:spPr>
          <a:xfrm>
            <a:off x="4566313" y="3698259"/>
            <a:ext cx="536713" cy="685240"/>
          </a:xfrm>
          <a:prstGeom prst="up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Arrow: Up 34">
            <a:extLst>
              <a:ext uri="{FF2B5EF4-FFF2-40B4-BE49-F238E27FC236}">
                <a16:creationId xmlns:a16="http://schemas.microsoft.com/office/drawing/2014/main" id="{11D03E0D-9238-2FDB-858F-7A3E544BF1B5}"/>
              </a:ext>
            </a:extLst>
          </p:cNvPr>
          <p:cNvSpPr/>
          <p:nvPr/>
        </p:nvSpPr>
        <p:spPr>
          <a:xfrm>
            <a:off x="4564550" y="4628491"/>
            <a:ext cx="536713" cy="685240"/>
          </a:xfrm>
          <a:prstGeom prst="up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Up 35">
            <a:extLst>
              <a:ext uri="{FF2B5EF4-FFF2-40B4-BE49-F238E27FC236}">
                <a16:creationId xmlns:a16="http://schemas.microsoft.com/office/drawing/2014/main" id="{0B7034F2-99FD-92D2-8411-C6E0508DDC1E}"/>
              </a:ext>
            </a:extLst>
          </p:cNvPr>
          <p:cNvSpPr/>
          <p:nvPr/>
        </p:nvSpPr>
        <p:spPr>
          <a:xfrm>
            <a:off x="4564550" y="5558723"/>
            <a:ext cx="536713" cy="685240"/>
          </a:xfrm>
          <a:prstGeom prst="up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A49F9CD2-8739-079A-6628-2163F5EBD4FD}"/>
              </a:ext>
            </a:extLst>
          </p:cNvPr>
          <p:cNvSpPr/>
          <p:nvPr/>
        </p:nvSpPr>
        <p:spPr>
          <a:xfrm>
            <a:off x="10044837" y="3932562"/>
            <a:ext cx="536713" cy="1154595"/>
          </a:xfrm>
          <a:prstGeom prst="up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Arrow: Up 37">
            <a:extLst>
              <a:ext uri="{FF2B5EF4-FFF2-40B4-BE49-F238E27FC236}">
                <a16:creationId xmlns:a16="http://schemas.microsoft.com/office/drawing/2014/main" id="{B3DE84F1-8C74-92DB-8828-9BBA80B6CEE6}"/>
              </a:ext>
            </a:extLst>
          </p:cNvPr>
          <p:cNvSpPr/>
          <p:nvPr/>
        </p:nvSpPr>
        <p:spPr>
          <a:xfrm rot="10800000">
            <a:off x="10566598" y="4598814"/>
            <a:ext cx="536713" cy="1138344"/>
          </a:xfrm>
          <a:prstGeom prst="up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A5B1F7B-3DCF-839F-2486-6C9F5FE246F6}"/>
              </a:ext>
            </a:extLst>
          </p:cNvPr>
          <p:cNvSpPr/>
          <p:nvPr/>
        </p:nvSpPr>
        <p:spPr>
          <a:xfrm>
            <a:off x="6327973" y="3705469"/>
            <a:ext cx="864704" cy="78705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EF1F42D-18BE-0534-3ACB-BB9D903CECE6}"/>
              </a:ext>
            </a:extLst>
          </p:cNvPr>
          <p:cNvSpPr/>
          <p:nvPr/>
        </p:nvSpPr>
        <p:spPr>
          <a:xfrm>
            <a:off x="6339603" y="4691938"/>
            <a:ext cx="864704" cy="78705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390DDE2-27D3-4E4A-B1B1-1B9342B7B98F}"/>
              </a:ext>
            </a:extLst>
          </p:cNvPr>
          <p:cNvSpPr/>
          <p:nvPr/>
        </p:nvSpPr>
        <p:spPr>
          <a:xfrm>
            <a:off x="6339603" y="5628305"/>
            <a:ext cx="864704" cy="78705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7EE1A37B-7368-FE47-1D94-6011BDAC1C3A}"/>
              </a:ext>
            </a:extLst>
          </p:cNvPr>
          <p:cNvSpPr/>
          <p:nvPr/>
        </p:nvSpPr>
        <p:spPr>
          <a:xfrm>
            <a:off x="8227234" y="5628305"/>
            <a:ext cx="864704" cy="78705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AE67899-E22A-1DFF-382F-97767BD276ED}"/>
              </a:ext>
            </a:extLst>
          </p:cNvPr>
          <p:cNvSpPr/>
          <p:nvPr/>
        </p:nvSpPr>
        <p:spPr>
          <a:xfrm>
            <a:off x="8207376" y="4693869"/>
            <a:ext cx="864704" cy="78705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D8E4D25-D628-0B73-FA7D-24F9C5D79670}"/>
              </a:ext>
            </a:extLst>
          </p:cNvPr>
          <p:cNvSpPr/>
          <p:nvPr/>
        </p:nvSpPr>
        <p:spPr>
          <a:xfrm>
            <a:off x="8186405" y="3717533"/>
            <a:ext cx="864704" cy="78705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6" name="Graphic 45" descr="Question Mark with solid fill">
            <a:extLst>
              <a:ext uri="{FF2B5EF4-FFF2-40B4-BE49-F238E27FC236}">
                <a16:creationId xmlns:a16="http://schemas.microsoft.com/office/drawing/2014/main" id="{35F967A5-3B77-17B5-F252-F3EE013AF5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57562" y="3760898"/>
            <a:ext cx="648638" cy="648638"/>
          </a:xfrm>
          <a:prstGeom prst="rect">
            <a:avLst/>
          </a:prstGeom>
        </p:spPr>
      </p:pic>
      <p:pic>
        <p:nvPicPr>
          <p:cNvPr id="47" name="Graphic 46" descr="Question Mark with solid fill">
            <a:extLst>
              <a:ext uri="{FF2B5EF4-FFF2-40B4-BE49-F238E27FC236}">
                <a16:creationId xmlns:a16="http://schemas.microsoft.com/office/drawing/2014/main" id="{4E966B86-1C7E-52EB-ABA0-CC013922F4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57562" y="4730512"/>
            <a:ext cx="648638" cy="648638"/>
          </a:xfrm>
          <a:prstGeom prst="rect">
            <a:avLst/>
          </a:prstGeom>
        </p:spPr>
      </p:pic>
      <p:pic>
        <p:nvPicPr>
          <p:cNvPr id="48" name="Graphic 47" descr="Question Mark with solid fill">
            <a:extLst>
              <a:ext uri="{FF2B5EF4-FFF2-40B4-BE49-F238E27FC236}">
                <a16:creationId xmlns:a16="http://schemas.microsoft.com/office/drawing/2014/main" id="{A5A1B88F-11D6-917A-0734-EEA2C6B80A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957" y="5683912"/>
            <a:ext cx="648638" cy="648638"/>
          </a:xfrm>
          <a:prstGeom prst="rect">
            <a:avLst/>
          </a:prstGeom>
        </p:spPr>
      </p:pic>
      <p:pic>
        <p:nvPicPr>
          <p:cNvPr id="49" name="Graphic 48" descr="Question Mark with solid fill">
            <a:extLst>
              <a:ext uri="{FF2B5EF4-FFF2-40B4-BE49-F238E27FC236}">
                <a16:creationId xmlns:a16="http://schemas.microsoft.com/office/drawing/2014/main" id="{B970311F-866B-A456-C928-61B7DC132A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5409" y="3774676"/>
            <a:ext cx="648638" cy="648638"/>
          </a:xfrm>
          <a:prstGeom prst="rect">
            <a:avLst/>
          </a:prstGeom>
        </p:spPr>
      </p:pic>
      <p:pic>
        <p:nvPicPr>
          <p:cNvPr id="50" name="Graphic 49" descr="Question Mark with solid fill">
            <a:extLst>
              <a:ext uri="{FF2B5EF4-FFF2-40B4-BE49-F238E27FC236}">
                <a16:creationId xmlns:a16="http://schemas.microsoft.com/office/drawing/2014/main" id="{AE7FA286-2C2E-BF8E-0292-6ECE04C6C4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6139" y="4776478"/>
            <a:ext cx="648638" cy="648638"/>
          </a:xfrm>
          <a:prstGeom prst="rect">
            <a:avLst/>
          </a:prstGeom>
        </p:spPr>
      </p:pic>
      <p:pic>
        <p:nvPicPr>
          <p:cNvPr id="51" name="Graphic 50" descr="Question Mark with solid fill">
            <a:extLst>
              <a:ext uri="{FF2B5EF4-FFF2-40B4-BE49-F238E27FC236}">
                <a16:creationId xmlns:a16="http://schemas.microsoft.com/office/drawing/2014/main" id="{1ADA3640-54F7-6169-0F2A-EA480C6770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45086" y="5699065"/>
            <a:ext cx="648638" cy="648638"/>
          </a:xfrm>
          <a:prstGeom prst="rect">
            <a:avLst/>
          </a:prstGeom>
        </p:spPr>
      </p:pic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422EDC02-5003-0805-9226-40D17DB8DEA4}"/>
              </a:ext>
            </a:extLst>
          </p:cNvPr>
          <p:cNvSpPr/>
          <p:nvPr/>
        </p:nvSpPr>
        <p:spPr>
          <a:xfrm>
            <a:off x="10232334" y="4462110"/>
            <a:ext cx="668528" cy="60214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3" name="Graphic 52" descr="Question Mark with solid fill">
            <a:extLst>
              <a:ext uri="{FF2B5EF4-FFF2-40B4-BE49-F238E27FC236}">
                <a16:creationId xmlns:a16="http://schemas.microsoft.com/office/drawing/2014/main" id="{771D7F84-F7E0-2B86-B545-7FDE7B79FE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858" y="4494074"/>
            <a:ext cx="501481" cy="50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39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6B1E0-E5A7-9D6E-D1CB-1FEB8A8BF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A683F-57F9-37C9-5CF8-C00A30509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4" y="319405"/>
            <a:ext cx="11274552" cy="1005840"/>
          </a:xfrm>
        </p:spPr>
        <p:txBody>
          <a:bodyPr/>
          <a:lstStyle/>
          <a:p>
            <a:r>
              <a:rPr lang="en-GB" dirty="0"/>
              <a:t>Application of model to the case of Japanese Immigration                                                                                           (2/4)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76F8CF-1F6E-FED2-FBC4-50804D6E3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1480" y="6327650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75E9DFD-2C1A-9D0C-E459-103A348674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901992"/>
              </p:ext>
            </p:extLst>
          </p:nvPr>
        </p:nvGraphicFramePr>
        <p:xfrm>
          <a:off x="433941" y="1202634"/>
          <a:ext cx="5211486" cy="5125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48C47EF-50AE-1FFC-7A76-E13F90A61E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800880"/>
              </p:ext>
            </p:extLst>
          </p:nvPr>
        </p:nvGraphicFramePr>
        <p:xfrm>
          <a:off x="6095999" y="1202634"/>
          <a:ext cx="5343939" cy="5110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7269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36963-77DC-B9C2-8CAB-1E0CD85DD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70430ED-327A-E7DC-2824-8A1BF1BA0625}"/>
              </a:ext>
            </a:extLst>
          </p:cNvPr>
          <p:cNvSpPr/>
          <p:nvPr/>
        </p:nvSpPr>
        <p:spPr>
          <a:xfrm>
            <a:off x="7176051" y="1325245"/>
            <a:ext cx="4929809" cy="546318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DF7CFF-B2E6-7D0F-A573-988EB5C74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4" y="319405"/>
            <a:ext cx="11274552" cy="1005840"/>
          </a:xfrm>
        </p:spPr>
        <p:txBody>
          <a:bodyPr/>
          <a:lstStyle/>
          <a:p>
            <a:r>
              <a:rPr lang="en-GB" dirty="0"/>
              <a:t>Application of model to the case of Japanese Immigration                                                                                           (3/4)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A4A2EC-DD31-3670-247E-365BEA0F5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147" y="6327651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9C31831-3695-7A3C-21B3-D228C36BDE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5853580"/>
              </p:ext>
            </p:extLst>
          </p:nvPr>
        </p:nvGraphicFramePr>
        <p:xfrm>
          <a:off x="660720" y="1338124"/>
          <a:ext cx="6313335" cy="5354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6" name="Chart 5">
                <a:extLst>
                  <a:ext uri="{FF2B5EF4-FFF2-40B4-BE49-F238E27FC236}">
                    <a16:creationId xmlns:a16="http://schemas.microsoft.com/office/drawing/2014/main" id="{E602C5E2-A20D-46C1-CE88-EB4D871C306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46661533"/>
                  </p:ext>
                </p:extLst>
              </p:nvPr>
            </p:nvGraphicFramePr>
            <p:xfrm>
              <a:off x="6293560" y="1441173"/>
              <a:ext cx="6694790" cy="608117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6" name="Chart 5">
                <a:extLst>
                  <a:ext uri="{FF2B5EF4-FFF2-40B4-BE49-F238E27FC236}">
                    <a16:creationId xmlns:a16="http://schemas.microsoft.com/office/drawing/2014/main" id="{E602C5E2-A20D-46C1-CE88-EB4D871C30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93560" y="1441173"/>
                <a:ext cx="6694790" cy="6081179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DAA6D7C-55E8-C6F0-0626-971FDB2C1C8F}"/>
              </a:ext>
            </a:extLst>
          </p:cNvPr>
          <p:cNvSpPr txBox="1"/>
          <p:nvPr/>
        </p:nvSpPr>
        <p:spPr>
          <a:xfrm>
            <a:off x="7931424" y="1386481"/>
            <a:ext cx="359985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Heat map of changes in real purchasing power by prefecture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9E0E0D-5B55-C7BF-784B-09D77078526D}"/>
              </a:ext>
            </a:extLst>
          </p:cNvPr>
          <p:cNvSpPr txBox="1"/>
          <p:nvPr/>
        </p:nvSpPr>
        <p:spPr>
          <a:xfrm>
            <a:off x="7414591" y="2211451"/>
            <a:ext cx="30167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More incumbent agricultural workers will lower their average wage in Japan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Lower costs for </a:t>
            </a:r>
            <a:r>
              <a:rPr lang="en-GB" sz="1600" dirty="0" err="1"/>
              <a:t>agri</a:t>
            </a:r>
            <a:r>
              <a:rPr lang="en-GB" sz="1600" dirty="0"/>
              <a:t>-labour lowers food costs – depressing CPI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A8A285-606B-0389-1159-9B56B4F29357}"/>
              </a:ext>
            </a:extLst>
          </p:cNvPr>
          <p:cNvSpPr txBox="1"/>
          <p:nvPr/>
        </p:nvSpPr>
        <p:spPr>
          <a:xfrm>
            <a:off x="9011653" y="5215448"/>
            <a:ext cx="28855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Urban centres of Japan see real wage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Rural areas of Japan see average wages fall.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8E9681-DCD4-29F6-114E-6047FCC628C0}"/>
              </a:ext>
            </a:extLst>
          </p:cNvPr>
          <p:cNvSpPr txBox="1"/>
          <p:nvPr/>
        </p:nvSpPr>
        <p:spPr>
          <a:xfrm>
            <a:off x="7108861" y="6476551"/>
            <a:ext cx="508314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Immigration has distributional impacts by prefecture</a:t>
            </a:r>
          </a:p>
        </p:txBody>
      </p:sp>
    </p:spTree>
    <p:extLst>
      <p:ext uri="{BB962C8B-B14F-4D97-AF65-F5344CB8AC3E}">
        <p14:creationId xmlns:p14="http://schemas.microsoft.com/office/powerpoint/2010/main" val="66431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2313B-2583-A739-40AF-8E8138974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9BAB82-8044-45EF-C20B-3BA59C81F4AC}"/>
              </a:ext>
            </a:extLst>
          </p:cNvPr>
          <p:cNvSpPr/>
          <p:nvPr/>
        </p:nvSpPr>
        <p:spPr>
          <a:xfrm>
            <a:off x="7176051" y="1325245"/>
            <a:ext cx="4929809" cy="546318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5" name="Chart 4">
                <a:extLst>
                  <a:ext uri="{FF2B5EF4-FFF2-40B4-BE49-F238E27FC236}">
                    <a16:creationId xmlns:a16="http://schemas.microsoft.com/office/drawing/2014/main" id="{A7B30548-0447-2062-CD25-51239EC8EE3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87211000"/>
                  </p:ext>
                </p:extLst>
              </p:nvPr>
            </p:nvGraphicFramePr>
            <p:xfrm>
              <a:off x="6500102" y="1481649"/>
              <a:ext cx="6462498" cy="604618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Chart 4">
                <a:extLst>
                  <a:ext uri="{FF2B5EF4-FFF2-40B4-BE49-F238E27FC236}">
                    <a16:creationId xmlns:a16="http://schemas.microsoft.com/office/drawing/2014/main" id="{A7B30548-0447-2062-CD25-51239EC8EE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00102" y="1481649"/>
                <a:ext cx="6462498" cy="6046185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67A85703-A7CE-42F1-0DBD-5AB4CFFCC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4" y="319405"/>
            <a:ext cx="11274552" cy="1005840"/>
          </a:xfrm>
        </p:spPr>
        <p:txBody>
          <a:bodyPr/>
          <a:lstStyle/>
          <a:p>
            <a:r>
              <a:rPr lang="en-GB" dirty="0"/>
              <a:t>Application of model to the case of Japanese Immigration                                                                                           (3/4)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A5554D-E67F-A1F4-FAE0-30921F55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147" y="6327651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14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337C49-5B92-D527-F447-04F8E10BABB1}"/>
              </a:ext>
            </a:extLst>
          </p:cNvPr>
          <p:cNvSpPr txBox="1"/>
          <p:nvPr/>
        </p:nvSpPr>
        <p:spPr>
          <a:xfrm>
            <a:off x="7414591" y="2211451"/>
            <a:ext cx="30167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More BFI workers marginally lowers their wage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Lower financial services costs pass through to all worker’s CPI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D91588-B4D8-45DB-C425-4DD163379064}"/>
              </a:ext>
            </a:extLst>
          </p:cNvPr>
          <p:cNvSpPr txBox="1"/>
          <p:nvPr/>
        </p:nvSpPr>
        <p:spPr>
          <a:xfrm>
            <a:off x="8909399" y="5186311"/>
            <a:ext cx="34912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Tokyo sees a permanent fall is average real wages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National real wages fall in the first 4 years of the immigration before recovering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2EF7CE-202F-A368-51AF-630E201B5600}"/>
              </a:ext>
            </a:extLst>
          </p:cNvPr>
          <p:cNvSpPr txBox="1"/>
          <p:nvPr/>
        </p:nvSpPr>
        <p:spPr>
          <a:xfrm>
            <a:off x="7108861" y="6476551"/>
            <a:ext cx="5083140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Immigration has distributional impacts by prefecture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99872B4-5C21-FE8E-97B6-12FDA294E8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9769212"/>
              </p:ext>
            </p:extLst>
          </p:nvPr>
        </p:nvGraphicFramePr>
        <p:xfrm>
          <a:off x="504907" y="1154463"/>
          <a:ext cx="6462498" cy="5538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7655097-4AC6-6EA8-89E8-0EE78454AA37}"/>
              </a:ext>
            </a:extLst>
          </p:cNvPr>
          <p:cNvSpPr txBox="1"/>
          <p:nvPr/>
        </p:nvSpPr>
        <p:spPr>
          <a:xfrm>
            <a:off x="7931424" y="1386481"/>
            <a:ext cx="359985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Heat map of changes in real purchasing power by prefecture </a:t>
            </a:r>
          </a:p>
        </p:txBody>
      </p:sp>
    </p:spTree>
    <p:extLst>
      <p:ext uri="{BB962C8B-B14F-4D97-AF65-F5344CB8AC3E}">
        <p14:creationId xmlns:p14="http://schemas.microsoft.com/office/powerpoint/2010/main" val="385765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9344F-55C0-B4AA-3AAE-79325DCE5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dirty="0"/>
              <a:t>Concluding remarks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349AD-D44E-6BB0-5392-B40FA96AB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2121C-861A-199D-57A0-D39331DA2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077" y="6218237"/>
            <a:ext cx="8875836" cy="365125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Advancing Dynamic CGE with demographically driven labour markets for short-term rigidity</a:t>
            </a:r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ADC7CCC-3E5D-BBAD-9AAD-746212D9A6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3965071"/>
              </p:ext>
            </p:extLst>
          </p:nvPr>
        </p:nvGraphicFramePr>
        <p:xfrm>
          <a:off x="1066278" y="1339215"/>
          <a:ext cx="9841351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1794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9017B2F-6091-B026-0BC1-814DAA9C8A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Annex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8C5CB-3433-4515-01F1-17398194CAB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126163"/>
            <a:ext cx="366713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31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8E2A1B-0FC1-CE4A-9EAC-2F3BEFC52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4" y="304800"/>
            <a:ext cx="11274552" cy="609599"/>
          </a:xfrm>
        </p:spPr>
        <p:txBody>
          <a:bodyPr>
            <a:normAutofit/>
          </a:bodyPr>
          <a:lstStyle/>
          <a:p>
            <a:r>
              <a:rPr lang="en-GB" sz="3600" dirty="0"/>
              <a:t>Deep dive into impact from +1000 BFI visa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5396AE-1A0F-76B9-71E6-4B03E3F347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3619565"/>
              </p:ext>
            </p:extLst>
          </p:nvPr>
        </p:nvGraphicFramePr>
        <p:xfrm>
          <a:off x="209551" y="1066799"/>
          <a:ext cx="4917124" cy="5600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D93F5D1-5496-F0D4-0235-82654E2CDC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4382163"/>
              </p:ext>
            </p:extLst>
          </p:nvPr>
        </p:nvGraphicFramePr>
        <p:xfrm>
          <a:off x="5210176" y="3925569"/>
          <a:ext cx="4917123" cy="272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D93F5D1-5496-F0D4-0235-82654E2CDC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7114457"/>
              </p:ext>
            </p:extLst>
          </p:nvPr>
        </p:nvGraphicFramePr>
        <p:xfrm>
          <a:off x="5210176" y="1072514"/>
          <a:ext cx="4917123" cy="2794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5017364-39AA-DC78-DA71-388A414D6D65}"/>
              </a:ext>
            </a:extLst>
          </p:cNvPr>
          <p:cNvSpPr txBox="1"/>
          <p:nvPr/>
        </p:nvSpPr>
        <p:spPr>
          <a:xfrm>
            <a:off x="10210800" y="1066799"/>
            <a:ext cx="1838325" cy="24622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/>
              <a:t>The rise in BFI workers is largely absorbed into Japan’s OBS sector – who consequentially releases some unskilled services and multi-disciplinary labour into the market.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379F6E-043B-200F-BF28-5B80B0C6C11E}"/>
              </a:ext>
            </a:extLst>
          </p:cNvPr>
          <p:cNvSpPr txBox="1"/>
          <p:nvPr/>
        </p:nvSpPr>
        <p:spPr>
          <a:xfrm>
            <a:off x="10210800" y="3925568"/>
            <a:ext cx="1838325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/>
              <a:t>The release of unskilled services and multi-disciplinary labour is absorbed by Japan’s construction sector – adding more detail on the labour market dynamics from this policy change.</a:t>
            </a:r>
          </a:p>
        </p:txBody>
      </p:sp>
    </p:spTree>
    <p:extLst>
      <p:ext uri="{BB962C8B-B14F-4D97-AF65-F5344CB8AC3E}">
        <p14:creationId xmlns:p14="http://schemas.microsoft.com/office/powerpoint/2010/main" val="1886572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EADC8E6-9F4C-E212-8B49-2A8CA1C65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Content of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5F21E-D322-399F-2911-B47D20FF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78AE-8D30-EC43-B255-420E7914C17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A9374-1A49-54DF-A21A-7B781640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077" y="6126480"/>
            <a:ext cx="5286923" cy="365125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demographically driven labour markets for short-term rigidity</a:t>
            </a:r>
            <a:endParaRPr lang="en-US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5DF7CBA-70B3-1011-72CE-1E1DEBD1D0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097540"/>
              </p:ext>
            </p:extLst>
          </p:nvPr>
        </p:nvGraphicFramePr>
        <p:xfrm>
          <a:off x="600075" y="962025"/>
          <a:ext cx="10782848" cy="5176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Graphic 2" descr="Link with solid fill">
            <a:extLst>
              <a:ext uri="{FF2B5EF4-FFF2-40B4-BE49-F238E27FC236}">
                <a16:creationId xmlns:a16="http://schemas.microsoft.com/office/drawing/2014/main" id="{D8790E6B-65CD-2B61-CE80-115E07C258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5350" y="1581150"/>
            <a:ext cx="914400" cy="914400"/>
          </a:xfrm>
          <a:prstGeom prst="rect">
            <a:avLst/>
          </a:prstGeom>
        </p:spPr>
      </p:pic>
      <p:pic>
        <p:nvPicPr>
          <p:cNvPr id="7" name="Graphic 6" descr="Idea with solid fill">
            <a:extLst>
              <a:ext uri="{FF2B5EF4-FFF2-40B4-BE49-F238E27FC236}">
                <a16:creationId xmlns:a16="http://schemas.microsoft.com/office/drawing/2014/main" id="{7E7C7D47-4EAF-585C-864C-DE03A816DD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04925" y="309297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79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B920A-EE2B-9049-A94C-BBCDB8B6A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The need for rigidity                                   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34576C-9BB8-667B-9578-8E523FF71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D4A64C5-756D-F7CD-5CA8-D33AC6CBA4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87648"/>
              </p:ext>
            </p:extLst>
          </p:nvPr>
        </p:nvGraphicFramePr>
        <p:xfrm>
          <a:off x="558346" y="457200"/>
          <a:ext cx="11072260" cy="6581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7324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3F275-8F3A-D322-3822-2C757F613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A2411649-5B05-F35D-50DF-F3E0EA0D9BB3}"/>
              </a:ext>
            </a:extLst>
          </p:cNvPr>
          <p:cNvSpPr/>
          <p:nvPr/>
        </p:nvSpPr>
        <p:spPr>
          <a:xfrm rot="16200000">
            <a:off x="6845622" y="3927871"/>
            <a:ext cx="2996563" cy="1351121"/>
          </a:xfrm>
          <a:prstGeom prst="triangle">
            <a:avLst>
              <a:gd name="adj" fmla="val 44547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D0582CCE-EB93-3C32-74DB-76029866D4A7}"/>
              </a:ext>
            </a:extLst>
          </p:cNvPr>
          <p:cNvSpPr/>
          <p:nvPr/>
        </p:nvSpPr>
        <p:spPr>
          <a:xfrm rot="5400000">
            <a:off x="5909537" y="4027636"/>
            <a:ext cx="2995158" cy="1351121"/>
          </a:xfrm>
          <a:prstGeom prst="triangle">
            <a:avLst>
              <a:gd name="adj" fmla="val 54643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8765920F-D2B9-8AD5-417D-CFCFD983CFA1}"/>
              </a:ext>
            </a:extLst>
          </p:cNvPr>
          <p:cNvSpPr/>
          <p:nvPr/>
        </p:nvSpPr>
        <p:spPr>
          <a:xfrm rot="16200000">
            <a:off x="8026481" y="2151695"/>
            <a:ext cx="500063" cy="692468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9ADB871F-2DC8-6BA0-FAC3-C745E28152C9}"/>
              </a:ext>
            </a:extLst>
          </p:cNvPr>
          <p:cNvSpPr/>
          <p:nvPr/>
        </p:nvSpPr>
        <p:spPr>
          <a:xfrm rot="16200000">
            <a:off x="8137281" y="2054466"/>
            <a:ext cx="317989" cy="704849"/>
          </a:xfrm>
          <a:prstGeom prst="triangle">
            <a:avLst>
              <a:gd name="adj" fmla="val 21572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AA5136BB-4B2D-2413-BD44-29132B65582B}"/>
              </a:ext>
            </a:extLst>
          </p:cNvPr>
          <p:cNvSpPr/>
          <p:nvPr/>
        </p:nvSpPr>
        <p:spPr>
          <a:xfrm rot="5400000">
            <a:off x="6930390" y="2175509"/>
            <a:ext cx="500063" cy="692468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9A958D85-BAAE-9202-BEFB-EE8C9D5A1C7A}"/>
              </a:ext>
            </a:extLst>
          </p:cNvPr>
          <p:cNvSpPr/>
          <p:nvPr/>
        </p:nvSpPr>
        <p:spPr>
          <a:xfrm rot="5400000">
            <a:off x="7080227" y="2079931"/>
            <a:ext cx="279441" cy="692469"/>
          </a:xfrm>
          <a:prstGeom prst="triangle">
            <a:avLst>
              <a:gd name="adj" fmla="val 90871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1C7CF0A5-37FA-4469-9E71-CD80E0BF00C7}"/>
              </a:ext>
            </a:extLst>
          </p:cNvPr>
          <p:cNvSpPr/>
          <p:nvPr/>
        </p:nvSpPr>
        <p:spPr>
          <a:xfrm rot="16200000">
            <a:off x="1416369" y="4074553"/>
            <a:ext cx="2739390" cy="1351121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4F13A87-7360-2D52-4DE9-D9FF6ECE815B}"/>
              </a:ext>
            </a:extLst>
          </p:cNvPr>
          <p:cNvSpPr/>
          <p:nvPr/>
        </p:nvSpPr>
        <p:spPr>
          <a:xfrm rot="16200000">
            <a:off x="2468643" y="2151695"/>
            <a:ext cx="500063" cy="692468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6EFA24D7-5339-30A6-9D7B-5AB92A4AFFC3}"/>
              </a:ext>
            </a:extLst>
          </p:cNvPr>
          <p:cNvSpPr/>
          <p:nvPr/>
        </p:nvSpPr>
        <p:spPr>
          <a:xfrm rot="5400000">
            <a:off x="486965" y="4155520"/>
            <a:ext cx="2739390" cy="1351121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D5B36245-A4FF-5887-C49A-C096F36C0217}"/>
              </a:ext>
            </a:extLst>
          </p:cNvPr>
          <p:cNvSpPr/>
          <p:nvPr/>
        </p:nvSpPr>
        <p:spPr>
          <a:xfrm rot="5400000">
            <a:off x="1372552" y="2175509"/>
            <a:ext cx="500063" cy="692468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E3EA1E-62F2-0110-D466-5A4E3E295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4" y="227493"/>
            <a:ext cx="11274552" cy="1005840"/>
          </a:xfrm>
        </p:spPr>
        <p:txBody>
          <a:bodyPr>
            <a:normAutofit/>
          </a:bodyPr>
          <a:lstStyle/>
          <a:p>
            <a:r>
              <a:rPr lang="en-GB" sz="4000" dirty="0"/>
              <a:t>The need for rigidity                                    (2/2)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152F1-EE8C-50C0-D1AB-5592D17FA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7180" y="6278880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4</a:t>
            </a:fld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20962D7-E729-72E3-5F32-A660172DECBE}"/>
              </a:ext>
            </a:extLst>
          </p:cNvPr>
          <p:cNvSpPr/>
          <p:nvPr/>
        </p:nvSpPr>
        <p:spPr>
          <a:xfrm>
            <a:off x="1714500" y="1885950"/>
            <a:ext cx="904875" cy="111442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MVH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6D3EE5-F8BF-66D0-277B-49D15FDFDB80}"/>
              </a:ext>
            </a:extLst>
          </p:cNvPr>
          <p:cNvSpPr/>
          <p:nvPr/>
        </p:nvSpPr>
        <p:spPr>
          <a:xfrm>
            <a:off x="1714500" y="3105150"/>
            <a:ext cx="904875" cy="32785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All other sectors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227AF5A-6203-BEBE-6B89-487E29C52D84}"/>
              </a:ext>
            </a:extLst>
          </p:cNvPr>
          <p:cNvSpPr/>
          <p:nvPr/>
        </p:nvSpPr>
        <p:spPr>
          <a:xfrm>
            <a:off x="847725" y="2190750"/>
            <a:ext cx="533400" cy="401002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Japan’s </a:t>
            </a:r>
            <a:r>
              <a:rPr lang="en-GB" b="1" dirty="0">
                <a:solidFill>
                  <a:schemeClr val="tx1"/>
                </a:solidFill>
              </a:rPr>
              <a:t>unskilled</a:t>
            </a:r>
            <a:r>
              <a:rPr lang="en-GB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C037746-4483-7870-F6AE-F40755438990}"/>
              </a:ext>
            </a:extLst>
          </p:cNvPr>
          <p:cNvSpPr/>
          <p:nvPr/>
        </p:nvSpPr>
        <p:spPr>
          <a:xfrm>
            <a:off x="2952750" y="2190750"/>
            <a:ext cx="723900" cy="401002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Japan’s </a:t>
            </a:r>
            <a:r>
              <a:rPr lang="en-GB" b="1" dirty="0">
                <a:solidFill>
                  <a:schemeClr val="tx1"/>
                </a:solidFill>
              </a:rPr>
              <a:t>skilled</a:t>
            </a:r>
            <a:r>
              <a:rPr lang="en-GB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2CB5DC-347A-B48A-3935-59D8DB60CB9A}"/>
              </a:ext>
            </a:extLst>
          </p:cNvPr>
          <p:cNvSpPr txBox="1"/>
          <p:nvPr/>
        </p:nvSpPr>
        <p:spPr>
          <a:xfrm>
            <a:off x="297180" y="847098"/>
            <a:ext cx="10875645" cy="830997"/>
          </a:xfrm>
          <a:prstGeom prst="rect">
            <a:avLst/>
          </a:prstGeom>
          <a:solidFill>
            <a:srgbClr val="DCC8A8"/>
          </a:solidFill>
        </p:spPr>
        <p:txBody>
          <a:bodyPr wrap="square" rtlCol="0">
            <a:spAutoFit/>
          </a:bodyPr>
          <a:lstStyle/>
          <a:p>
            <a:r>
              <a:rPr lang="en-GB" sz="1600" dirty="0"/>
              <a:t>The issue with standard modelling assumptions is that it omits the painful transition paths that take place to achieve a new labour market equilibrium. And often makes unrealistic assumptions to achieve a new hypothetical equilibrium. Take the following example of US tariffs on Japanese motor vehicles.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DAAA56-47E2-A2AF-C21F-483B47D9E820}"/>
              </a:ext>
            </a:extLst>
          </p:cNvPr>
          <p:cNvSpPr txBox="1"/>
          <p:nvPr/>
        </p:nvSpPr>
        <p:spPr>
          <a:xfrm>
            <a:off x="3781424" y="2415123"/>
            <a:ext cx="2276475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In the baseline, MVH employs two types of labour, as does all sectors in the model. A shock like a MVH tariff by the US will lower Japanese MVH exports, output, and sales prices – depressing wages in the sector and encouraging labour to leave for other sectors in search of higher wages.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35F00B-2AF8-C34C-8C4F-3C67BB0048DC}"/>
              </a:ext>
            </a:extLst>
          </p:cNvPr>
          <p:cNvCxnSpPr/>
          <p:nvPr/>
        </p:nvCxnSpPr>
        <p:spPr>
          <a:xfrm>
            <a:off x="6162674" y="1885950"/>
            <a:ext cx="0" cy="47580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0B1806-8DBF-5499-C290-EBFA78598082}"/>
              </a:ext>
            </a:extLst>
          </p:cNvPr>
          <p:cNvSpPr txBox="1"/>
          <p:nvPr/>
        </p:nvSpPr>
        <p:spPr>
          <a:xfrm>
            <a:off x="813200" y="6338000"/>
            <a:ext cx="2787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Visualisation of baseline labour allocation to Japanese sectors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BC77DB98-56DC-662D-FABE-663BAFD2959E}"/>
              </a:ext>
            </a:extLst>
          </p:cNvPr>
          <p:cNvSpPr/>
          <p:nvPr/>
        </p:nvSpPr>
        <p:spPr>
          <a:xfrm rot="16200000">
            <a:off x="6974207" y="4074553"/>
            <a:ext cx="2739390" cy="1351121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69BEE3AC-ED48-5E18-6CD1-0CA64D8A97D2}"/>
              </a:ext>
            </a:extLst>
          </p:cNvPr>
          <p:cNvSpPr/>
          <p:nvPr/>
        </p:nvSpPr>
        <p:spPr>
          <a:xfrm rot="5400000">
            <a:off x="6044803" y="4155520"/>
            <a:ext cx="2739390" cy="1351121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A0EC1807-C047-D071-47B5-647BE479D0C4}"/>
              </a:ext>
            </a:extLst>
          </p:cNvPr>
          <p:cNvSpPr txBox="1">
            <a:spLocks/>
          </p:cNvSpPr>
          <p:nvPr/>
        </p:nvSpPr>
        <p:spPr>
          <a:xfrm>
            <a:off x="5855018" y="6278880"/>
            <a:ext cx="36576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 cap="all" spc="100" baseline="0">
                <a:solidFill>
                  <a:schemeClr val="tx1"/>
                </a:solidFill>
                <a:latin typeface="+mn-lt"/>
                <a:ea typeface="Source Sans Pro Light" panose="020B0403030403020204" pitchFamily="34" charset="0"/>
                <a:cs typeface="Cordia New" panose="020B0304020202020204" pitchFamily="34" charset="-34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EAA3239-9EA4-4A65-A281-97F994456D9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B0ECF3-F67B-6C62-F8B9-322654C64FD6}"/>
              </a:ext>
            </a:extLst>
          </p:cNvPr>
          <p:cNvSpPr/>
          <p:nvPr/>
        </p:nvSpPr>
        <p:spPr>
          <a:xfrm>
            <a:off x="7272338" y="1885950"/>
            <a:ext cx="904875" cy="111442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MVH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BA18642-1BBD-5DB1-A46E-4014FA8E5F6C}"/>
              </a:ext>
            </a:extLst>
          </p:cNvPr>
          <p:cNvSpPr/>
          <p:nvPr/>
        </p:nvSpPr>
        <p:spPr>
          <a:xfrm>
            <a:off x="7272338" y="3105150"/>
            <a:ext cx="904875" cy="32785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All other sectors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107E9F0-28AD-BB69-9C94-8C04313DC6FA}"/>
              </a:ext>
            </a:extLst>
          </p:cNvPr>
          <p:cNvSpPr/>
          <p:nvPr/>
        </p:nvSpPr>
        <p:spPr>
          <a:xfrm>
            <a:off x="6405563" y="2190750"/>
            <a:ext cx="533400" cy="401002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Japan’s </a:t>
            </a:r>
            <a:r>
              <a:rPr lang="en-GB" b="1" dirty="0">
                <a:solidFill>
                  <a:schemeClr val="tx1"/>
                </a:solidFill>
              </a:rPr>
              <a:t>unskilled</a:t>
            </a:r>
            <a:r>
              <a:rPr lang="en-GB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F788351-5064-7CC9-636B-DA0FDF196308}"/>
              </a:ext>
            </a:extLst>
          </p:cNvPr>
          <p:cNvSpPr/>
          <p:nvPr/>
        </p:nvSpPr>
        <p:spPr>
          <a:xfrm>
            <a:off x="8510588" y="2190750"/>
            <a:ext cx="723900" cy="401002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Japan’s </a:t>
            </a:r>
            <a:r>
              <a:rPr lang="en-GB" b="1" dirty="0">
                <a:solidFill>
                  <a:schemeClr val="tx1"/>
                </a:solidFill>
              </a:rPr>
              <a:t>skilled</a:t>
            </a:r>
            <a:r>
              <a:rPr lang="en-GB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3E16EC-5BE3-9540-1673-1E1C5E975E63}"/>
              </a:ext>
            </a:extLst>
          </p:cNvPr>
          <p:cNvSpPr txBox="1"/>
          <p:nvPr/>
        </p:nvSpPr>
        <p:spPr>
          <a:xfrm>
            <a:off x="9352838" y="2398460"/>
            <a:ext cx="2688615" cy="37933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Assuming long-run modelling assumption, the labour stock will perfectly adjust to a new national equilibrium price – with MVH employing less, and other sectors employing more. </a:t>
            </a:r>
          </a:p>
          <a:p>
            <a:endParaRPr lang="en-GB" sz="1050" dirty="0"/>
          </a:p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C00000"/>
                </a:solidFill>
              </a:rPr>
              <a:t>Can existing MVH workers reallocate to other industries?</a:t>
            </a:r>
          </a:p>
          <a:p>
            <a:pPr marL="182563" indent="-1825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C00000"/>
                </a:solidFill>
              </a:rPr>
              <a:t>Will the wage change in MVH be the same as other sectors?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rgbClr val="C00000"/>
                </a:solidFill>
              </a:rPr>
              <a:t>Should a weakness in MVH generate a windfall for other Japanese sectors?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2FE6D8-DB43-BCC9-72F5-BC73284D4D2E}"/>
              </a:ext>
            </a:extLst>
          </p:cNvPr>
          <p:cNvSpPr txBox="1"/>
          <p:nvPr/>
        </p:nvSpPr>
        <p:spPr>
          <a:xfrm>
            <a:off x="6371038" y="6338000"/>
            <a:ext cx="2787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Visualisation of post-sim labour allocation to Japanese sectors</a:t>
            </a:r>
          </a:p>
        </p:txBody>
      </p:sp>
    </p:spTree>
    <p:extLst>
      <p:ext uri="{BB962C8B-B14F-4D97-AF65-F5344CB8AC3E}">
        <p14:creationId xmlns:p14="http://schemas.microsoft.com/office/powerpoint/2010/main" val="107233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E245A-8A49-7B74-26F5-44D8FDCC1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367506"/>
            <a:ext cx="11485626" cy="1005840"/>
          </a:xfrm>
        </p:spPr>
        <p:txBody>
          <a:bodyPr>
            <a:normAutofit/>
          </a:bodyPr>
          <a:lstStyle/>
          <a:p>
            <a:r>
              <a:rPr lang="en-GB" sz="3600" dirty="0"/>
              <a:t>Proposal for Labour market in GTAP    (1/4)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692F3-3370-2724-A372-8F4263BEA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089656"/>
            <a:ext cx="11274552" cy="1059637"/>
          </a:xfrm>
          <a:solidFill>
            <a:srgbClr val="DCC8A8"/>
          </a:solidFill>
        </p:spPr>
        <p:txBody>
          <a:bodyPr>
            <a:normAutofit/>
          </a:bodyPr>
          <a:lstStyle/>
          <a:p>
            <a:r>
              <a:rPr lang="en-GB" sz="2000" b="1" dirty="0"/>
              <a:t>Back to first principles</a:t>
            </a:r>
            <a:r>
              <a:rPr lang="en-GB" sz="2000" dirty="0"/>
              <a:t>: </a:t>
            </a:r>
            <a:r>
              <a:rPr lang="en-GB" sz="1700" dirty="0"/>
              <a:t>new joiners into the labour force have limited learned sector-specific skills. And are the most mobile labour type. With age, workers have built learned-skills in their incumbent sector – and are shown to be increasingly immobile. With age, workers are less likely to move sectors to chase wage differentials.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E69ED-443B-9C14-5D00-A7CDCD41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1480" y="6326505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5</a:t>
            </a:fld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F5F0D1B-3DB8-036C-5403-3E86A3A14C25}"/>
              </a:ext>
            </a:extLst>
          </p:cNvPr>
          <p:cNvCxnSpPr/>
          <p:nvPr/>
        </p:nvCxnSpPr>
        <p:spPr>
          <a:xfrm>
            <a:off x="1089660" y="6337935"/>
            <a:ext cx="1020699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5E8F3A1-8CDA-2357-1FD0-57F56C924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863905"/>
              </p:ext>
            </p:extLst>
          </p:nvPr>
        </p:nvGraphicFramePr>
        <p:xfrm>
          <a:off x="1089659" y="6415405"/>
          <a:ext cx="10206990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1398">
                  <a:extLst>
                    <a:ext uri="{9D8B030D-6E8A-4147-A177-3AD203B41FA5}">
                      <a16:colId xmlns:a16="http://schemas.microsoft.com/office/drawing/2014/main" val="170419534"/>
                    </a:ext>
                  </a:extLst>
                </a:gridCol>
                <a:gridCol w="2041398">
                  <a:extLst>
                    <a:ext uri="{9D8B030D-6E8A-4147-A177-3AD203B41FA5}">
                      <a16:colId xmlns:a16="http://schemas.microsoft.com/office/drawing/2014/main" val="3031297365"/>
                    </a:ext>
                  </a:extLst>
                </a:gridCol>
                <a:gridCol w="2041398">
                  <a:extLst>
                    <a:ext uri="{9D8B030D-6E8A-4147-A177-3AD203B41FA5}">
                      <a16:colId xmlns:a16="http://schemas.microsoft.com/office/drawing/2014/main" val="1212337658"/>
                    </a:ext>
                  </a:extLst>
                </a:gridCol>
                <a:gridCol w="2041398">
                  <a:extLst>
                    <a:ext uri="{9D8B030D-6E8A-4147-A177-3AD203B41FA5}">
                      <a16:colId xmlns:a16="http://schemas.microsoft.com/office/drawing/2014/main" val="1143526783"/>
                    </a:ext>
                  </a:extLst>
                </a:gridCol>
                <a:gridCol w="2041398">
                  <a:extLst>
                    <a:ext uri="{9D8B030D-6E8A-4147-A177-3AD203B41FA5}">
                      <a16:colId xmlns:a16="http://schemas.microsoft.com/office/drawing/2014/main" val="34050533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20 years 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30 years 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40 years 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50 years 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60 years 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6804065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6567816-89C6-1692-4CB3-03CB8E147A00}"/>
              </a:ext>
            </a:extLst>
          </p:cNvPr>
          <p:cNvCxnSpPr>
            <a:cxnSpLocks/>
          </p:cNvCxnSpPr>
          <p:nvPr/>
        </p:nvCxnSpPr>
        <p:spPr>
          <a:xfrm flipV="1">
            <a:off x="190500" y="4210051"/>
            <a:ext cx="11925300" cy="95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22D41072-94FE-2026-FEFD-50476FE0017F}"/>
              </a:ext>
            </a:extLst>
          </p:cNvPr>
          <p:cNvSpPr/>
          <p:nvPr/>
        </p:nvSpPr>
        <p:spPr>
          <a:xfrm>
            <a:off x="1323975" y="4219576"/>
            <a:ext cx="1581150" cy="1635758"/>
          </a:xfrm>
          <a:custGeom>
            <a:avLst/>
            <a:gdLst>
              <a:gd name="csX0" fmla="*/ 0 w 1581150"/>
              <a:gd name="csY0" fmla="*/ 0 h 1635758"/>
              <a:gd name="csX1" fmla="*/ 527050 w 1581150"/>
              <a:gd name="csY1" fmla="*/ 0 h 1635758"/>
              <a:gd name="csX2" fmla="*/ 1006666 w 1581150"/>
              <a:gd name="csY2" fmla="*/ 0 h 1635758"/>
              <a:gd name="csX3" fmla="*/ 1581150 w 1581150"/>
              <a:gd name="csY3" fmla="*/ 0 h 1635758"/>
              <a:gd name="csX4" fmla="*/ 1581150 w 1581150"/>
              <a:gd name="csY4" fmla="*/ 528895 h 1635758"/>
              <a:gd name="csX5" fmla="*/ 1581150 w 1581150"/>
              <a:gd name="csY5" fmla="*/ 1106863 h 1635758"/>
              <a:gd name="csX6" fmla="*/ 1581150 w 1581150"/>
              <a:gd name="csY6" fmla="*/ 1635758 h 1635758"/>
              <a:gd name="csX7" fmla="*/ 1022477 w 1581150"/>
              <a:gd name="csY7" fmla="*/ 1635758 h 1635758"/>
              <a:gd name="csX8" fmla="*/ 495427 w 1581150"/>
              <a:gd name="csY8" fmla="*/ 1635758 h 1635758"/>
              <a:gd name="csX9" fmla="*/ 0 w 1581150"/>
              <a:gd name="csY9" fmla="*/ 1635758 h 1635758"/>
              <a:gd name="csX10" fmla="*/ 0 w 1581150"/>
              <a:gd name="csY10" fmla="*/ 1139578 h 1635758"/>
              <a:gd name="csX11" fmla="*/ 0 w 1581150"/>
              <a:gd name="csY11" fmla="*/ 577968 h 1635758"/>
              <a:gd name="csX12" fmla="*/ 0 w 1581150"/>
              <a:gd name="csY12" fmla="*/ 0 h 1635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581150" h="1635758" fill="none" extrusionOk="0">
                <a:moveTo>
                  <a:pt x="0" y="0"/>
                </a:moveTo>
                <a:cubicBezTo>
                  <a:pt x="167945" y="-6234"/>
                  <a:pt x="367852" y="12963"/>
                  <a:pt x="527050" y="0"/>
                </a:cubicBezTo>
                <a:cubicBezTo>
                  <a:pt x="686248" y="-12963"/>
                  <a:pt x="827933" y="19730"/>
                  <a:pt x="1006666" y="0"/>
                </a:cubicBezTo>
                <a:cubicBezTo>
                  <a:pt x="1185399" y="-19730"/>
                  <a:pt x="1400728" y="37201"/>
                  <a:pt x="1581150" y="0"/>
                </a:cubicBezTo>
                <a:cubicBezTo>
                  <a:pt x="1641786" y="255052"/>
                  <a:pt x="1520018" y="311312"/>
                  <a:pt x="1581150" y="528895"/>
                </a:cubicBezTo>
                <a:cubicBezTo>
                  <a:pt x="1642282" y="746479"/>
                  <a:pt x="1559117" y="977019"/>
                  <a:pt x="1581150" y="1106863"/>
                </a:cubicBezTo>
                <a:cubicBezTo>
                  <a:pt x="1603183" y="1236707"/>
                  <a:pt x="1544908" y="1385944"/>
                  <a:pt x="1581150" y="1635758"/>
                </a:cubicBezTo>
                <a:cubicBezTo>
                  <a:pt x="1338777" y="1646608"/>
                  <a:pt x="1205294" y="1606666"/>
                  <a:pt x="1022477" y="1635758"/>
                </a:cubicBezTo>
                <a:cubicBezTo>
                  <a:pt x="839660" y="1664850"/>
                  <a:pt x="615631" y="1589533"/>
                  <a:pt x="495427" y="1635758"/>
                </a:cubicBezTo>
                <a:cubicBezTo>
                  <a:pt x="375223" y="1681983"/>
                  <a:pt x="132951" y="1618850"/>
                  <a:pt x="0" y="1635758"/>
                </a:cubicBezTo>
                <a:cubicBezTo>
                  <a:pt x="-46270" y="1485245"/>
                  <a:pt x="27030" y="1381977"/>
                  <a:pt x="0" y="1139578"/>
                </a:cubicBezTo>
                <a:cubicBezTo>
                  <a:pt x="-27030" y="897179"/>
                  <a:pt x="23819" y="841984"/>
                  <a:pt x="0" y="577968"/>
                </a:cubicBezTo>
                <a:cubicBezTo>
                  <a:pt x="-23819" y="313952"/>
                  <a:pt x="48281" y="157832"/>
                  <a:pt x="0" y="0"/>
                </a:cubicBezTo>
                <a:close/>
              </a:path>
              <a:path w="1581150" h="1635758" stroke="0" extrusionOk="0">
                <a:moveTo>
                  <a:pt x="0" y="0"/>
                </a:moveTo>
                <a:cubicBezTo>
                  <a:pt x="108315" y="-20739"/>
                  <a:pt x="316524" y="19405"/>
                  <a:pt x="511238" y="0"/>
                </a:cubicBezTo>
                <a:cubicBezTo>
                  <a:pt x="705952" y="-19405"/>
                  <a:pt x="840860" y="53949"/>
                  <a:pt x="1069912" y="0"/>
                </a:cubicBezTo>
                <a:cubicBezTo>
                  <a:pt x="1298964" y="-53949"/>
                  <a:pt x="1473696" y="41939"/>
                  <a:pt x="1581150" y="0"/>
                </a:cubicBezTo>
                <a:cubicBezTo>
                  <a:pt x="1596408" y="259122"/>
                  <a:pt x="1546938" y="386561"/>
                  <a:pt x="1581150" y="528895"/>
                </a:cubicBezTo>
                <a:cubicBezTo>
                  <a:pt x="1615362" y="671230"/>
                  <a:pt x="1558073" y="910724"/>
                  <a:pt x="1581150" y="1041433"/>
                </a:cubicBezTo>
                <a:cubicBezTo>
                  <a:pt x="1604227" y="1172142"/>
                  <a:pt x="1524219" y="1426144"/>
                  <a:pt x="1581150" y="1635758"/>
                </a:cubicBezTo>
                <a:cubicBezTo>
                  <a:pt x="1441337" y="1655090"/>
                  <a:pt x="1190102" y="1621551"/>
                  <a:pt x="1069912" y="1635758"/>
                </a:cubicBezTo>
                <a:cubicBezTo>
                  <a:pt x="949722" y="1649965"/>
                  <a:pt x="713969" y="1590298"/>
                  <a:pt x="527050" y="1635758"/>
                </a:cubicBezTo>
                <a:cubicBezTo>
                  <a:pt x="340131" y="1681218"/>
                  <a:pt x="133806" y="1628309"/>
                  <a:pt x="0" y="1635758"/>
                </a:cubicBezTo>
                <a:cubicBezTo>
                  <a:pt x="-68230" y="1438868"/>
                  <a:pt x="28339" y="1235088"/>
                  <a:pt x="0" y="1057790"/>
                </a:cubicBezTo>
                <a:cubicBezTo>
                  <a:pt x="-28339" y="880492"/>
                  <a:pt x="17936" y="682655"/>
                  <a:pt x="0" y="545253"/>
                </a:cubicBezTo>
                <a:cubicBezTo>
                  <a:pt x="-17936" y="407851"/>
                  <a:pt x="10393" y="268707"/>
                  <a:pt x="0" y="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342803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010FB4-0419-8E32-EBD0-3EECB49F48D0}"/>
              </a:ext>
            </a:extLst>
          </p:cNvPr>
          <p:cNvSpPr/>
          <p:nvPr/>
        </p:nvSpPr>
        <p:spPr>
          <a:xfrm>
            <a:off x="3209925" y="4219574"/>
            <a:ext cx="1581150" cy="196214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4B4D0F-A9C4-D16B-7F19-5063A9AD0117}"/>
              </a:ext>
            </a:extLst>
          </p:cNvPr>
          <p:cNvSpPr/>
          <p:nvPr/>
        </p:nvSpPr>
        <p:spPr>
          <a:xfrm>
            <a:off x="5330191" y="4219575"/>
            <a:ext cx="1581150" cy="171450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0F70FA-987D-9BC9-8DBF-6EF32A515646}"/>
              </a:ext>
            </a:extLst>
          </p:cNvPr>
          <p:cNvSpPr/>
          <p:nvPr/>
        </p:nvSpPr>
        <p:spPr>
          <a:xfrm>
            <a:off x="7400927" y="4219574"/>
            <a:ext cx="1581150" cy="116205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98AF14-5193-88EE-16A7-7964E9481C2D}"/>
              </a:ext>
            </a:extLst>
          </p:cNvPr>
          <p:cNvSpPr/>
          <p:nvPr/>
        </p:nvSpPr>
        <p:spPr>
          <a:xfrm>
            <a:off x="9468804" y="4219573"/>
            <a:ext cx="1581150" cy="71437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395162-60A3-FE4A-A8B6-3B5803C28CF5}"/>
              </a:ext>
            </a:extLst>
          </p:cNvPr>
          <p:cNvSpPr/>
          <p:nvPr/>
        </p:nvSpPr>
        <p:spPr>
          <a:xfrm>
            <a:off x="1323975" y="2583815"/>
            <a:ext cx="1581150" cy="1635758"/>
          </a:xfrm>
          <a:custGeom>
            <a:avLst/>
            <a:gdLst>
              <a:gd name="csX0" fmla="*/ 0 w 1581150"/>
              <a:gd name="csY0" fmla="*/ 0 h 1635758"/>
              <a:gd name="csX1" fmla="*/ 558673 w 1581150"/>
              <a:gd name="csY1" fmla="*/ 0 h 1635758"/>
              <a:gd name="csX2" fmla="*/ 1038289 w 1581150"/>
              <a:gd name="csY2" fmla="*/ 0 h 1635758"/>
              <a:gd name="csX3" fmla="*/ 1581150 w 1581150"/>
              <a:gd name="csY3" fmla="*/ 0 h 1635758"/>
              <a:gd name="csX4" fmla="*/ 1581150 w 1581150"/>
              <a:gd name="csY4" fmla="*/ 545253 h 1635758"/>
              <a:gd name="csX5" fmla="*/ 1581150 w 1581150"/>
              <a:gd name="csY5" fmla="*/ 1090505 h 1635758"/>
              <a:gd name="csX6" fmla="*/ 1581150 w 1581150"/>
              <a:gd name="csY6" fmla="*/ 1635758 h 1635758"/>
              <a:gd name="csX7" fmla="*/ 1085723 w 1581150"/>
              <a:gd name="csY7" fmla="*/ 1635758 h 1635758"/>
              <a:gd name="csX8" fmla="*/ 542862 w 1581150"/>
              <a:gd name="csY8" fmla="*/ 1635758 h 1635758"/>
              <a:gd name="csX9" fmla="*/ 0 w 1581150"/>
              <a:gd name="csY9" fmla="*/ 1635758 h 1635758"/>
              <a:gd name="csX10" fmla="*/ 0 w 1581150"/>
              <a:gd name="csY10" fmla="*/ 1057790 h 1635758"/>
              <a:gd name="csX11" fmla="*/ 0 w 1581150"/>
              <a:gd name="csY11" fmla="*/ 496180 h 1635758"/>
              <a:gd name="csX12" fmla="*/ 0 w 1581150"/>
              <a:gd name="csY12" fmla="*/ 0 h 1635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581150" h="1635758" fill="none" extrusionOk="0">
                <a:moveTo>
                  <a:pt x="0" y="0"/>
                </a:moveTo>
                <a:cubicBezTo>
                  <a:pt x="138240" y="-42008"/>
                  <a:pt x="355603" y="66091"/>
                  <a:pt x="558673" y="0"/>
                </a:cubicBezTo>
                <a:cubicBezTo>
                  <a:pt x="761743" y="-66091"/>
                  <a:pt x="896277" y="36303"/>
                  <a:pt x="1038289" y="0"/>
                </a:cubicBezTo>
                <a:cubicBezTo>
                  <a:pt x="1180301" y="-36303"/>
                  <a:pt x="1360307" y="52863"/>
                  <a:pt x="1581150" y="0"/>
                </a:cubicBezTo>
                <a:cubicBezTo>
                  <a:pt x="1641164" y="225425"/>
                  <a:pt x="1518900" y="287050"/>
                  <a:pt x="1581150" y="545253"/>
                </a:cubicBezTo>
                <a:cubicBezTo>
                  <a:pt x="1643400" y="803456"/>
                  <a:pt x="1532002" y="855311"/>
                  <a:pt x="1581150" y="1090505"/>
                </a:cubicBezTo>
                <a:cubicBezTo>
                  <a:pt x="1630298" y="1325699"/>
                  <a:pt x="1579981" y="1443402"/>
                  <a:pt x="1581150" y="1635758"/>
                </a:cubicBezTo>
                <a:cubicBezTo>
                  <a:pt x="1389478" y="1654451"/>
                  <a:pt x="1226090" y="1583888"/>
                  <a:pt x="1085723" y="1635758"/>
                </a:cubicBezTo>
                <a:cubicBezTo>
                  <a:pt x="945356" y="1687628"/>
                  <a:pt x="760330" y="1576373"/>
                  <a:pt x="542862" y="1635758"/>
                </a:cubicBezTo>
                <a:cubicBezTo>
                  <a:pt x="325394" y="1695143"/>
                  <a:pt x="162754" y="1593322"/>
                  <a:pt x="0" y="1635758"/>
                </a:cubicBezTo>
                <a:cubicBezTo>
                  <a:pt x="-49175" y="1491299"/>
                  <a:pt x="43867" y="1292389"/>
                  <a:pt x="0" y="1057790"/>
                </a:cubicBezTo>
                <a:cubicBezTo>
                  <a:pt x="-43867" y="823191"/>
                  <a:pt x="34996" y="726540"/>
                  <a:pt x="0" y="496180"/>
                </a:cubicBezTo>
                <a:cubicBezTo>
                  <a:pt x="-34996" y="265820"/>
                  <a:pt x="57313" y="132937"/>
                  <a:pt x="0" y="0"/>
                </a:cubicBezTo>
                <a:close/>
              </a:path>
              <a:path w="1581150" h="1635758" stroke="0" extrusionOk="0">
                <a:moveTo>
                  <a:pt x="0" y="0"/>
                </a:moveTo>
                <a:cubicBezTo>
                  <a:pt x="130684" y="-20579"/>
                  <a:pt x="303616" y="4752"/>
                  <a:pt x="542862" y="0"/>
                </a:cubicBezTo>
                <a:cubicBezTo>
                  <a:pt x="782108" y="-4752"/>
                  <a:pt x="941329" y="47724"/>
                  <a:pt x="1085723" y="0"/>
                </a:cubicBezTo>
                <a:cubicBezTo>
                  <a:pt x="1230117" y="-47724"/>
                  <a:pt x="1479124" y="24292"/>
                  <a:pt x="1581150" y="0"/>
                </a:cubicBezTo>
                <a:cubicBezTo>
                  <a:pt x="1598066" y="134051"/>
                  <a:pt x="1576646" y="368545"/>
                  <a:pt x="1581150" y="561610"/>
                </a:cubicBezTo>
                <a:cubicBezTo>
                  <a:pt x="1585654" y="754675"/>
                  <a:pt x="1529535" y="1012129"/>
                  <a:pt x="1581150" y="1139578"/>
                </a:cubicBezTo>
                <a:cubicBezTo>
                  <a:pt x="1632765" y="1267027"/>
                  <a:pt x="1525021" y="1513932"/>
                  <a:pt x="1581150" y="1635758"/>
                </a:cubicBezTo>
                <a:cubicBezTo>
                  <a:pt x="1427358" y="1687414"/>
                  <a:pt x="1293409" y="1629932"/>
                  <a:pt x="1069912" y="1635758"/>
                </a:cubicBezTo>
                <a:cubicBezTo>
                  <a:pt x="846415" y="1641584"/>
                  <a:pt x="783868" y="1616731"/>
                  <a:pt x="574485" y="1635758"/>
                </a:cubicBezTo>
                <a:cubicBezTo>
                  <a:pt x="365102" y="1654785"/>
                  <a:pt x="138551" y="1574066"/>
                  <a:pt x="0" y="1635758"/>
                </a:cubicBezTo>
                <a:cubicBezTo>
                  <a:pt x="-53279" y="1451637"/>
                  <a:pt x="11373" y="1325179"/>
                  <a:pt x="0" y="1057790"/>
                </a:cubicBezTo>
                <a:cubicBezTo>
                  <a:pt x="-11373" y="790401"/>
                  <a:pt x="19023" y="703202"/>
                  <a:pt x="0" y="528895"/>
                </a:cubicBezTo>
                <a:cubicBezTo>
                  <a:pt x="-19023" y="354588"/>
                  <a:pt x="27037" y="183726"/>
                  <a:pt x="0" y="0"/>
                </a:cubicBezTo>
                <a:close/>
              </a:path>
            </a:pathLst>
          </a:custGeom>
          <a:solidFill>
            <a:srgbClr val="F7D3FB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2041980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EF9318-95AB-E744-E54C-81C45C574FF8}"/>
              </a:ext>
            </a:extLst>
          </p:cNvPr>
          <p:cNvSpPr/>
          <p:nvPr/>
        </p:nvSpPr>
        <p:spPr>
          <a:xfrm>
            <a:off x="3209925" y="2257422"/>
            <a:ext cx="1581150" cy="1962149"/>
          </a:xfrm>
          <a:prstGeom prst="rect">
            <a:avLst/>
          </a:prstGeom>
          <a:solidFill>
            <a:srgbClr val="F7D3FB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340B37-7779-8D46-6F25-8584CD0B001A}"/>
              </a:ext>
            </a:extLst>
          </p:cNvPr>
          <p:cNvSpPr/>
          <p:nvPr/>
        </p:nvSpPr>
        <p:spPr>
          <a:xfrm>
            <a:off x="5330191" y="2505071"/>
            <a:ext cx="1581150" cy="1714502"/>
          </a:xfrm>
          <a:prstGeom prst="rect">
            <a:avLst/>
          </a:prstGeom>
          <a:solidFill>
            <a:srgbClr val="F7D3FB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BA78BD-3854-1A9A-E7B9-80ADE04D1455}"/>
              </a:ext>
            </a:extLst>
          </p:cNvPr>
          <p:cNvSpPr/>
          <p:nvPr/>
        </p:nvSpPr>
        <p:spPr>
          <a:xfrm>
            <a:off x="7400927" y="3047999"/>
            <a:ext cx="1581150" cy="1162052"/>
          </a:xfrm>
          <a:prstGeom prst="rect">
            <a:avLst/>
          </a:prstGeom>
          <a:solidFill>
            <a:srgbClr val="F7D3FB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66B1FF-99E9-1A4D-52A3-756136B735BC}"/>
              </a:ext>
            </a:extLst>
          </p:cNvPr>
          <p:cNvSpPr/>
          <p:nvPr/>
        </p:nvSpPr>
        <p:spPr>
          <a:xfrm>
            <a:off x="9466707" y="3495673"/>
            <a:ext cx="1581150" cy="714378"/>
          </a:xfrm>
          <a:prstGeom prst="rect">
            <a:avLst/>
          </a:prstGeom>
          <a:solidFill>
            <a:srgbClr val="F7D3FB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6BD355D-DF45-9C98-7F61-91A4B4122EAF}"/>
              </a:ext>
            </a:extLst>
          </p:cNvPr>
          <p:cNvSpPr/>
          <p:nvPr/>
        </p:nvSpPr>
        <p:spPr>
          <a:xfrm>
            <a:off x="11511721" y="4229097"/>
            <a:ext cx="1581150" cy="38100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8122390-2A0B-8667-DD2B-7C9FC7387BA5}"/>
              </a:ext>
            </a:extLst>
          </p:cNvPr>
          <p:cNvSpPr/>
          <p:nvPr/>
        </p:nvSpPr>
        <p:spPr>
          <a:xfrm>
            <a:off x="11511721" y="3824288"/>
            <a:ext cx="1581150" cy="38100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90123D-4CF5-F400-F004-67CC4E16C2FB}"/>
              </a:ext>
            </a:extLst>
          </p:cNvPr>
          <p:cNvSpPr/>
          <p:nvPr/>
        </p:nvSpPr>
        <p:spPr>
          <a:xfrm>
            <a:off x="-745331" y="4238620"/>
            <a:ext cx="1581150" cy="116205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89D8752-6819-F79C-F24D-F520AFFA0C73}"/>
              </a:ext>
            </a:extLst>
          </p:cNvPr>
          <p:cNvSpPr/>
          <p:nvPr/>
        </p:nvSpPr>
        <p:spPr>
          <a:xfrm>
            <a:off x="-745331" y="3067045"/>
            <a:ext cx="1581150" cy="116205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E5EDE38-6E3F-5692-C82D-0F00121E7119}"/>
              </a:ext>
            </a:extLst>
          </p:cNvPr>
          <p:cNvSpPr txBox="1"/>
          <p:nvPr/>
        </p:nvSpPr>
        <p:spPr>
          <a:xfrm rot="16200000">
            <a:off x="-831413" y="3934415"/>
            <a:ext cx="2582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Outside labour force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471571-1282-98FB-0F3E-321B1BF79DB0}"/>
              </a:ext>
            </a:extLst>
          </p:cNvPr>
          <p:cNvSpPr txBox="1"/>
          <p:nvPr/>
        </p:nvSpPr>
        <p:spPr>
          <a:xfrm rot="16200000">
            <a:off x="10474416" y="3905846"/>
            <a:ext cx="2582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Outside labour force</a:t>
            </a:r>
          </a:p>
        </p:txBody>
      </p:sp>
      <p:pic>
        <p:nvPicPr>
          <p:cNvPr id="1026" name="Picture 2" descr="Student PNG transparent image download, size: 1500x1500px">
            <a:extLst>
              <a:ext uri="{FF2B5EF4-FFF2-40B4-BE49-F238E27FC236}">
                <a16:creationId xmlns:a16="http://schemas.microsoft.com/office/drawing/2014/main" id="{9F6E305B-DC9E-E291-11F4-6DC3CBCB0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57" y="3793415"/>
            <a:ext cx="2544516" cy="254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cientist transparent background PNG cliparts free download | HiClipart">
            <a:extLst>
              <a:ext uri="{FF2B5EF4-FFF2-40B4-BE49-F238E27FC236}">
                <a16:creationId xmlns:a16="http://schemas.microsoft.com/office/drawing/2014/main" id="{0A096470-A05B-0460-26F6-C001A29B6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3847535" y="3754525"/>
            <a:ext cx="1474450" cy="26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eo Clipart Images | Free Download | PNG Transparent Background - Pngtree">
            <a:extLst>
              <a:ext uri="{FF2B5EF4-FFF2-40B4-BE49-F238E27FC236}">
                <a16:creationId xmlns:a16="http://schemas.microsoft.com/office/drawing/2014/main" id="{5418092B-55E2-2309-0D1F-8A1335C10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646" y="3970828"/>
            <a:ext cx="2459639" cy="245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784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A97B6-3867-442B-5D25-CEBA6275B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82F9E225-21C6-672F-E5B2-2E4FADB52DFB}"/>
              </a:ext>
            </a:extLst>
          </p:cNvPr>
          <p:cNvSpPr/>
          <p:nvPr/>
        </p:nvSpPr>
        <p:spPr>
          <a:xfrm rot="16200000">
            <a:off x="6694578" y="2106397"/>
            <a:ext cx="861646" cy="1225064"/>
          </a:xfrm>
          <a:prstGeom prst="triangl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E4C605-FFD6-4BA1-905E-9E2F83552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367506"/>
            <a:ext cx="11485626" cy="1005840"/>
          </a:xfrm>
        </p:spPr>
        <p:txBody>
          <a:bodyPr>
            <a:normAutofit/>
          </a:bodyPr>
          <a:lstStyle/>
          <a:p>
            <a:r>
              <a:rPr lang="en-GB" sz="3600" dirty="0"/>
              <a:t>Proposal for Labour market in GTAP    (2/4)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D5B55-4D38-6AF4-9F87-025EFA0B2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089656"/>
            <a:ext cx="6938889" cy="1337946"/>
          </a:xfrm>
        </p:spPr>
        <p:txBody>
          <a:bodyPr>
            <a:normAutofit/>
          </a:bodyPr>
          <a:lstStyle/>
          <a:p>
            <a:r>
              <a:rPr lang="en-GB" sz="2400" b="1" dirty="0"/>
              <a:t>Split Labour stock into: </a:t>
            </a:r>
            <a:r>
              <a:rPr lang="en-GB" sz="2000" dirty="0"/>
              <a:t>fully mobile (youthful) labour, and sector-specific labour (established/incumbent workers)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B80A07-4F7E-995C-DF5D-1750C60DB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44" y="2036882"/>
            <a:ext cx="6141017" cy="46061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308CDE-257B-D20F-0CEA-068B1F9C4BA5}"/>
              </a:ext>
            </a:extLst>
          </p:cNvPr>
          <p:cNvSpPr/>
          <p:nvPr/>
        </p:nvSpPr>
        <p:spPr>
          <a:xfrm>
            <a:off x="7350369" y="1828800"/>
            <a:ext cx="4546737" cy="4911969"/>
          </a:xfrm>
          <a:prstGeom prst="roundRect">
            <a:avLst>
              <a:gd name="adj" fmla="val 8416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617026-6322-2F1F-D5B1-0C1CEFF17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989" y="2036882"/>
            <a:ext cx="4145497" cy="3062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44DCDFB-8911-D1AE-51FD-E5A72EF298E9}"/>
              </a:ext>
            </a:extLst>
          </p:cNvPr>
          <p:cNvSpPr txBox="1"/>
          <p:nvPr/>
        </p:nvSpPr>
        <p:spPr>
          <a:xfrm>
            <a:off x="7550989" y="5258435"/>
            <a:ext cx="4242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Fall all regions in model, estimate % of working population (19-65yr olds) are highly mobile (youthful): I set as share of labour forced ages 19-25yr olds. Set this % of labour stock as “Multi-disciplinary labour”.</a:t>
            </a:r>
          </a:p>
        </p:txBody>
      </p:sp>
    </p:spTree>
    <p:extLst>
      <p:ext uri="{BB962C8B-B14F-4D97-AF65-F5344CB8AC3E}">
        <p14:creationId xmlns:p14="http://schemas.microsoft.com/office/powerpoint/2010/main" val="337997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79612-236C-CF99-71C6-967B467C1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05C5BE06-1250-29BC-FEC5-E3BBA1118592}"/>
              </a:ext>
            </a:extLst>
          </p:cNvPr>
          <p:cNvSpPr/>
          <p:nvPr/>
        </p:nvSpPr>
        <p:spPr>
          <a:xfrm rot="16200000">
            <a:off x="3111696" y="4941688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Isosceles Triangle 41">
            <a:extLst>
              <a:ext uri="{FF2B5EF4-FFF2-40B4-BE49-F238E27FC236}">
                <a16:creationId xmlns:a16="http://schemas.microsoft.com/office/drawing/2014/main" id="{6062977A-8102-6718-59C3-DB57EF63AF11}"/>
              </a:ext>
            </a:extLst>
          </p:cNvPr>
          <p:cNvSpPr/>
          <p:nvPr/>
        </p:nvSpPr>
        <p:spPr>
          <a:xfrm rot="16200000">
            <a:off x="3034738" y="4272627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893E436E-F558-1C16-230D-FC056CD4DA46}"/>
              </a:ext>
            </a:extLst>
          </p:cNvPr>
          <p:cNvSpPr/>
          <p:nvPr/>
        </p:nvSpPr>
        <p:spPr>
          <a:xfrm rot="16200000">
            <a:off x="3128957" y="3160589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71BDAC85-4D0B-1440-A743-6B9A8059E50F}"/>
              </a:ext>
            </a:extLst>
          </p:cNvPr>
          <p:cNvSpPr/>
          <p:nvPr/>
        </p:nvSpPr>
        <p:spPr>
          <a:xfrm rot="16200000">
            <a:off x="3222995" y="1517738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2A2144F0-C5F4-2160-369A-B5A3C1E73926}"/>
              </a:ext>
            </a:extLst>
          </p:cNvPr>
          <p:cNvSpPr/>
          <p:nvPr/>
        </p:nvSpPr>
        <p:spPr>
          <a:xfrm rot="16200000">
            <a:off x="3322366" y="591513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755EF63C-2C8D-2252-BE15-629BCF83BF04}"/>
              </a:ext>
            </a:extLst>
          </p:cNvPr>
          <p:cNvSpPr/>
          <p:nvPr/>
        </p:nvSpPr>
        <p:spPr>
          <a:xfrm rot="16200000">
            <a:off x="2653063" y="1543934"/>
            <a:ext cx="500063" cy="692468"/>
          </a:xfrm>
          <a:prstGeom prst="triangle">
            <a:avLst>
              <a:gd name="adj" fmla="val 45312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3A37D0AA-828C-B892-0C52-C9BC3C7DC0F6}"/>
              </a:ext>
            </a:extLst>
          </p:cNvPr>
          <p:cNvSpPr/>
          <p:nvPr/>
        </p:nvSpPr>
        <p:spPr>
          <a:xfrm rot="16200000">
            <a:off x="2598981" y="3221914"/>
            <a:ext cx="435293" cy="1078617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FC2F9865-03B5-BA71-E81F-A2A8D8FFEA7E}"/>
              </a:ext>
            </a:extLst>
          </p:cNvPr>
          <p:cNvSpPr/>
          <p:nvPr/>
        </p:nvSpPr>
        <p:spPr>
          <a:xfrm rot="16200000">
            <a:off x="2527576" y="4314437"/>
            <a:ext cx="613639" cy="1089185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B6E52026-F99D-35EE-8243-8DC7019D57C9}"/>
              </a:ext>
            </a:extLst>
          </p:cNvPr>
          <p:cNvSpPr/>
          <p:nvPr/>
        </p:nvSpPr>
        <p:spPr>
          <a:xfrm rot="5400000">
            <a:off x="1350925" y="4612904"/>
            <a:ext cx="794836" cy="1161299"/>
          </a:xfrm>
          <a:prstGeom prst="triangle">
            <a:avLst>
              <a:gd name="adj" fmla="val 36476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60A45F24-1ECB-3371-418D-AEF0CFFAE34A}"/>
              </a:ext>
            </a:extLst>
          </p:cNvPr>
          <p:cNvSpPr/>
          <p:nvPr/>
        </p:nvSpPr>
        <p:spPr>
          <a:xfrm rot="5400000">
            <a:off x="1390678" y="1368344"/>
            <a:ext cx="500063" cy="904875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E575CCB5-BA51-00DE-7350-8733429690A3}"/>
              </a:ext>
            </a:extLst>
          </p:cNvPr>
          <p:cNvSpPr/>
          <p:nvPr/>
        </p:nvSpPr>
        <p:spPr>
          <a:xfrm rot="5400000">
            <a:off x="1395350" y="3505240"/>
            <a:ext cx="500063" cy="904875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FB8FA6-0B90-7034-CB59-FD7AD022D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" y="201867"/>
            <a:ext cx="11485626" cy="747726"/>
          </a:xfrm>
        </p:spPr>
        <p:txBody>
          <a:bodyPr>
            <a:normAutofit/>
          </a:bodyPr>
          <a:lstStyle/>
          <a:p>
            <a:r>
              <a:rPr lang="en-GB" sz="3600" dirty="0"/>
              <a:t>Proposal for Labour market in GTAP    (3/4)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96B0817-2CB0-583B-F257-90B482732FDA}"/>
              </a:ext>
            </a:extLst>
          </p:cNvPr>
          <p:cNvSpPr/>
          <p:nvPr/>
        </p:nvSpPr>
        <p:spPr>
          <a:xfrm rot="16200000">
            <a:off x="2561219" y="5683770"/>
            <a:ext cx="613639" cy="1089185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FBC4788-3EBB-E5EE-24A0-FCB1F125B490}"/>
              </a:ext>
            </a:extLst>
          </p:cNvPr>
          <p:cNvSpPr/>
          <p:nvPr/>
        </p:nvSpPr>
        <p:spPr>
          <a:xfrm rot="16200000">
            <a:off x="2707499" y="2833950"/>
            <a:ext cx="500063" cy="692468"/>
          </a:xfrm>
          <a:prstGeom prst="triangle">
            <a:avLst>
              <a:gd name="adj" fmla="val 85165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198901-6A02-753A-C30F-BDF7F0E52E5A}"/>
              </a:ext>
            </a:extLst>
          </p:cNvPr>
          <p:cNvSpPr/>
          <p:nvPr/>
        </p:nvSpPr>
        <p:spPr>
          <a:xfrm rot="5400000">
            <a:off x="1269969" y="5561871"/>
            <a:ext cx="794836" cy="1161299"/>
          </a:xfrm>
          <a:prstGeom prst="triangle">
            <a:avLst>
              <a:gd name="adj" fmla="val 51225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8F31F22-6CBC-2AF6-3AF2-E28261CFAEB9}"/>
              </a:ext>
            </a:extLst>
          </p:cNvPr>
          <p:cNvSpPr/>
          <p:nvPr/>
        </p:nvSpPr>
        <p:spPr>
          <a:xfrm rot="5400000">
            <a:off x="1289144" y="2775185"/>
            <a:ext cx="500063" cy="904875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EDD0A6F-AE15-403E-79C4-88454C761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" y="6474599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7</a:t>
            </a:fld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3BA2310-4C3D-F87A-8567-19E526144687}"/>
              </a:ext>
            </a:extLst>
          </p:cNvPr>
          <p:cNvSpPr/>
          <p:nvPr/>
        </p:nvSpPr>
        <p:spPr>
          <a:xfrm>
            <a:off x="1852035" y="2306079"/>
            <a:ext cx="904875" cy="111442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MVH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275E32F-5A75-C329-24EB-F2D0C30182EB}"/>
              </a:ext>
            </a:extLst>
          </p:cNvPr>
          <p:cNvSpPr/>
          <p:nvPr/>
        </p:nvSpPr>
        <p:spPr>
          <a:xfrm>
            <a:off x="1852035" y="3525279"/>
            <a:ext cx="904875" cy="8562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ELE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7E51172-2E8C-4AF2-70CB-759E61D0F5D0}"/>
              </a:ext>
            </a:extLst>
          </p:cNvPr>
          <p:cNvSpPr/>
          <p:nvPr/>
        </p:nvSpPr>
        <p:spPr>
          <a:xfrm>
            <a:off x="429132" y="4759520"/>
            <a:ext cx="837464" cy="197116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unskilled Services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6E0400D-AD86-F96D-7B1C-7642BC353DC2}"/>
              </a:ext>
            </a:extLst>
          </p:cNvPr>
          <p:cNvSpPr/>
          <p:nvPr/>
        </p:nvSpPr>
        <p:spPr>
          <a:xfrm>
            <a:off x="3210322" y="4113533"/>
            <a:ext cx="723900" cy="1396512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skilled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b="1" dirty="0">
                <a:solidFill>
                  <a:schemeClr val="tx1"/>
                </a:solidFill>
              </a:rPr>
              <a:t>BFI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16354B-9723-D799-A3AE-C381BEC4E43F}"/>
              </a:ext>
            </a:extLst>
          </p:cNvPr>
          <p:cNvSpPr txBox="1"/>
          <p:nvPr/>
        </p:nvSpPr>
        <p:spPr>
          <a:xfrm>
            <a:off x="782915" y="802774"/>
            <a:ext cx="3351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Visualisation of </a:t>
            </a:r>
            <a:r>
              <a:rPr lang="en-GB" sz="1400" b="1" u="sng" dirty="0"/>
              <a:t>baseline</a:t>
            </a:r>
            <a:r>
              <a:rPr lang="en-GB" sz="1400" b="1" dirty="0"/>
              <a:t> labour allocation to Japanese sectors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D1404B2-329F-27DC-3EB1-B95B4DCCB6F6}"/>
              </a:ext>
            </a:extLst>
          </p:cNvPr>
          <p:cNvSpPr/>
          <p:nvPr/>
        </p:nvSpPr>
        <p:spPr>
          <a:xfrm>
            <a:off x="1837366" y="5571240"/>
            <a:ext cx="904875" cy="10848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Services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DB5973B-B734-DF4C-05F6-2DBD529DA017}"/>
              </a:ext>
            </a:extLst>
          </p:cNvPr>
          <p:cNvSpPr/>
          <p:nvPr/>
        </p:nvSpPr>
        <p:spPr>
          <a:xfrm>
            <a:off x="1852035" y="1392636"/>
            <a:ext cx="904875" cy="8562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Agri-foods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F397149-BC2D-D5FC-5508-66C37AA7EFC6}"/>
              </a:ext>
            </a:extLst>
          </p:cNvPr>
          <p:cNvSpPr/>
          <p:nvPr/>
        </p:nvSpPr>
        <p:spPr>
          <a:xfrm>
            <a:off x="429132" y="2901691"/>
            <a:ext cx="837464" cy="17601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unskilled </a:t>
            </a:r>
            <a:r>
              <a:rPr lang="en-GB" sz="1600" b="1" dirty="0" err="1">
                <a:solidFill>
                  <a:schemeClr val="tx1"/>
                </a:solidFill>
              </a:rPr>
              <a:t>manu</a:t>
            </a:r>
            <a:r>
              <a:rPr lang="en-GB" sz="1600" b="1" dirty="0">
                <a:solidFill>
                  <a:schemeClr val="tx1"/>
                </a:solidFill>
              </a:rPr>
              <a:t>.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5B75D92-3528-5055-11CA-9CC9FF9D4ADF}"/>
              </a:ext>
            </a:extLst>
          </p:cNvPr>
          <p:cNvSpPr/>
          <p:nvPr/>
        </p:nvSpPr>
        <p:spPr>
          <a:xfrm>
            <a:off x="456410" y="1400140"/>
            <a:ext cx="837464" cy="14233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unskilled agri.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A4E9848-7810-F1F4-2434-7F5055DF7CFF}"/>
              </a:ext>
            </a:extLst>
          </p:cNvPr>
          <p:cNvSpPr/>
          <p:nvPr/>
        </p:nvSpPr>
        <p:spPr>
          <a:xfrm>
            <a:off x="1852035" y="4455080"/>
            <a:ext cx="904875" cy="10848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OBS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F96BE0E-B19A-A176-19E5-0A5D33F5D47F}"/>
              </a:ext>
            </a:extLst>
          </p:cNvPr>
          <p:cNvSpPr/>
          <p:nvPr/>
        </p:nvSpPr>
        <p:spPr>
          <a:xfrm>
            <a:off x="3210322" y="2720486"/>
            <a:ext cx="723900" cy="129915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skilled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b="1" dirty="0">
                <a:solidFill>
                  <a:schemeClr val="tx1"/>
                </a:solidFill>
              </a:rPr>
              <a:t>engineer </a:t>
            </a:r>
            <a:r>
              <a:rPr lang="en-GB" sz="1600" dirty="0">
                <a:solidFill>
                  <a:schemeClr val="tx1"/>
                </a:solidFill>
              </a:rPr>
              <a:t>labour stock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7FD1105-6A2E-981A-2859-E3A1FB38277E}"/>
              </a:ext>
            </a:extLst>
          </p:cNvPr>
          <p:cNvSpPr/>
          <p:nvPr/>
        </p:nvSpPr>
        <p:spPr>
          <a:xfrm>
            <a:off x="3219244" y="1351521"/>
            <a:ext cx="723900" cy="129915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skilled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b="1" dirty="0" err="1">
                <a:solidFill>
                  <a:schemeClr val="tx1"/>
                </a:solidFill>
              </a:rPr>
              <a:t>agri</a:t>
            </a:r>
            <a:r>
              <a:rPr lang="en-GB" sz="1600" b="1" dirty="0">
                <a:solidFill>
                  <a:schemeClr val="tx1"/>
                </a:solidFill>
              </a:rPr>
              <a:t> </a:t>
            </a:r>
            <a:r>
              <a:rPr lang="en-GB" sz="1600" dirty="0">
                <a:solidFill>
                  <a:schemeClr val="tx1"/>
                </a:solidFill>
              </a:rPr>
              <a:t>labour stock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23FAD93-BE4F-8931-7E75-FD543DB5F8CA}"/>
              </a:ext>
            </a:extLst>
          </p:cNvPr>
          <p:cNvSpPr/>
          <p:nvPr/>
        </p:nvSpPr>
        <p:spPr>
          <a:xfrm>
            <a:off x="3210322" y="5537943"/>
            <a:ext cx="723900" cy="1293519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skilled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b="1" dirty="0">
                <a:solidFill>
                  <a:schemeClr val="tx1"/>
                </a:solidFill>
              </a:rPr>
              <a:t>transport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A59672D6-07AD-2BE1-71A1-59DCF4160181}"/>
              </a:ext>
            </a:extLst>
          </p:cNvPr>
          <p:cNvSpPr/>
          <p:nvPr/>
        </p:nvSpPr>
        <p:spPr>
          <a:xfrm>
            <a:off x="4189142" y="1392637"/>
            <a:ext cx="723900" cy="543882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Japan’s</a:t>
            </a:r>
            <a:r>
              <a:rPr lang="en-GB" sz="1600" b="1" dirty="0">
                <a:solidFill>
                  <a:schemeClr val="tx1"/>
                </a:solidFill>
              </a:rPr>
              <a:t> multi-disciplinary </a:t>
            </a:r>
            <a:r>
              <a:rPr lang="en-GB" sz="1600" dirty="0">
                <a:solidFill>
                  <a:schemeClr val="tx1"/>
                </a:solidFill>
              </a:rPr>
              <a:t>labour type</a:t>
            </a:r>
          </a:p>
        </p:txBody>
      </p:sp>
      <p:graphicFrame>
        <p:nvGraphicFramePr>
          <p:cNvPr id="87" name="Diagram 86">
            <a:extLst>
              <a:ext uri="{FF2B5EF4-FFF2-40B4-BE49-F238E27FC236}">
                <a16:creationId xmlns:a16="http://schemas.microsoft.com/office/drawing/2014/main" id="{06E52F08-3FFB-AA05-D321-96D1C9F95E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787171"/>
              </p:ext>
            </p:extLst>
          </p:nvPr>
        </p:nvGraphicFramePr>
        <p:xfrm>
          <a:off x="5711389" y="1325994"/>
          <a:ext cx="6026839" cy="551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Unlock with solid fill">
            <a:extLst>
              <a:ext uri="{FF2B5EF4-FFF2-40B4-BE49-F238E27FC236}">
                <a16:creationId xmlns:a16="http://schemas.microsoft.com/office/drawing/2014/main" id="{536A8E72-8B39-C1E2-8CEF-6D7A826892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3736" y="5247561"/>
            <a:ext cx="914400" cy="914400"/>
          </a:xfrm>
          <a:prstGeom prst="rect">
            <a:avLst/>
          </a:prstGeom>
        </p:spPr>
      </p:pic>
      <p:pic>
        <p:nvPicPr>
          <p:cNvPr id="10" name="Graphic 9" descr="Lock with solid fill">
            <a:extLst>
              <a:ext uri="{FF2B5EF4-FFF2-40B4-BE49-F238E27FC236}">
                <a16:creationId xmlns:a16="http://schemas.microsoft.com/office/drawing/2014/main" id="{11D25829-A32F-1261-3668-CF89DA6BB1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36406" y="35624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15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51098-562E-C86D-6486-E6C20F93E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sosceles Triangle 83">
            <a:extLst>
              <a:ext uri="{FF2B5EF4-FFF2-40B4-BE49-F238E27FC236}">
                <a16:creationId xmlns:a16="http://schemas.microsoft.com/office/drawing/2014/main" id="{0D76B7DE-7BC8-115A-004A-9E28F81AAB6D}"/>
              </a:ext>
            </a:extLst>
          </p:cNvPr>
          <p:cNvSpPr/>
          <p:nvPr/>
        </p:nvSpPr>
        <p:spPr>
          <a:xfrm rot="16200000">
            <a:off x="9965139" y="577904"/>
            <a:ext cx="523221" cy="2227383"/>
          </a:xfrm>
          <a:prstGeom prst="triangle">
            <a:avLst>
              <a:gd name="adj" fmla="val 80477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3F2D4E90-621C-5466-B828-5EF178203758}"/>
              </a:ext>
            </a:extLst>
          </p:cNvPr>
          <p:cNvSpPr/>
          <p:nvPr/>
        </p:nvSpPr>
        <p:spPr>
          <a:xfrm rot="16200000">
            <a:off x="9841292" y="3150383"/>
            <a:ext cx="563772" cy="2197079"/>
          </a:xfrm>
          <a:prstGeom prst="triangle">
            <a:avLst>
              <a:gd name="adj" fmla="val 72440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Isosceles Triangle 81">
            <a:extLst>
              <a:ext uri="{FF2B5EF4-FFF2-40B4-BE49-F238E27FC236}">
                <a16:creationId xmlns:a16="http://schemas.microsoft.com/office/drawing/2014/main" id="{F04F001D-D705-5804-AB4A-817C50D793DC}"/>
              </a:ext>
            </a:extLst>
          </p:cNvPr>
          <p:cNvSpPr/>
          <p:nvPr/>
        </p:nvSpPr>
        <p:spPr>
          <a:xfrm rot="16200000">
            <a:off x="9875521" y="4232268"/>
            <a:ext cx="613640" cy="2222100"/>
          </a:xfrm>
          <a:prstGeom prst="triangle">
            <a:avLst>
              <a:gd name="adj" fmla="val 63493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5807013C-1511-5877-A7B9-E0B84EAAF210}"/>
              </a:ext>
            </a:extLst>
          </p:cNvPr>
          <p:cNvSpPr/>
          <p:nvPr/>
        </p:nvSpPr>
        <p:spPr>
          <a:xfrm rot="16200000">
            <a:off x="9914637" y="4945746"/>
            <a:ext cx="569976" cy="2198101"/>
          </a:xfrm>
          <a:prstGeom prst="triangle">
            <a:avLst>
              <a:gd name="adj" fmla="val 71805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813C4ED1-9305-A011-78B8-012195E0DB9C}"/>
              </a:ext>
            </a:extLst>
          </p:cNvPr>
          <p:cNvSpPr/>
          <p:nvPr/>
        </p:nvSpPr>
        <p:spPr>
          <a:xfrm rot="16200000">
            <a:off x="10046249" y="1532445"/>
            <a:ext cx="500063" cy="2227382"/>
          </a:xfrm>
          <a:prstGeom prst="triangle">
            <a:avLst>
              <a:gd name="adj" fmla="val 8047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Isosceles Triangle 79">
            <a:extLst>
              <a:ext uri="{FF2B5EF4-FFF2-40B4-BE49-F238E27FC236}">
                <a16:creationId xmlns:a16="http://schemas.microsoft.com/office/drawing/2014/main" id="{EFD89323-4C5B-C32E-F2F3-9AC63266CAF7}"/>
              </a:ext>
            </a:extLst>
          </p:cNvPr>
          <p:cNvSpPr/>
          <p:nvPr/>
        </p:nvSpPr>
        <p:spPr>
          <a:xfrm rot="16200000">
            <a:off x="9947741" y="1480133"/>
            <a:ext cx="381171" cy="2227385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9D3DA411-A232-7CB2-B1CE-43179274E1C5}"/>
              </a:ext>
            </a:extLst>
          </p:cNvPr>
          <p:cNvSpPr/>
          <p:nvPr/>
        </p:nvSpPr>
        <p:spPr>
          <a:xfrm rot="16200000">
            <a:off x="9356457" y="3185379"/>
            <a:ext cx="584880" cy="1022427"/>
          </a:xfrm>
          <a:prstGeom prst="triangle">
            <a:avLst>
              <a:gd name="adj" fmla="val 32835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3D3042D7-34B1-E09D-5A44-A90AB2517E1A}"/>
              </a:ext>
            </a:extLst>
          </p:cNvPr>
          <p:cNvSpPr/>
          <p:nvPr/>
        </p:nvSpPr>
        <p:spPr>
          <a:xfrm rot="5400000">
            <a:off x="8115395" y="3606878"/>
            <a:ext cx="673926" cy="904875"/>
          </a:xfrm>
          <a:prstGeom prst="triangle">
            <a:avLst>
              <a:gd name="adj" fmla="val 34720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2BC10988-0C28-E30B-6891-8A0AD3C6FA18}"/>
              </a:ext>
            </a:extLst>
          </p:cNvPr>
          <p:cNvSpPr/>
          <p:nvPr/>
        </p:nvSpPr>
        <p:spPr>
          <a:xfrm rot="16200000">
            <a:off x="9530753" y="2848657"/>
            <a:ext cx="500063" cy="692468"/>
          </a:xfrm>
          <a:prstGeom prst="triangle">
            <a:avLst>
              <a:gd name="adj" fmla="val 85165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Isosceles Triangle 75">
            <a:extLst>
              <a:ext uri="{FF2B5EF4-FFF2-40B4-BE49-F238E27FC236}">
                <a16:creationId xmlns:a16="http://schemas.microsoft.com/office/drawing/2014/main" id="{6E6328CC-0A69-8331-096E-7CFEA933F243}"/>
              </a:ext>
            </a:extLst>
          </p:cNvPr>
          <p:cNvSpPr/>
          <p:nvPr/>
        </p:nvSpPr>
        <p:spPr>
          <a:xfrm rot="16200000">
            <a:off x="9614679" y="2750359"/>
            <a:ext cx="294223" cy="692470"/>
          </a:xfrm>
          <a:prstGeom prst="triangle">
            <a:avLst>
              <a:gd name="adj" fmla="val 7116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23FEA5BF-C4A5-D3F1-50A6-11CFB61362C1}"/>
              </a:ext>
            </a:extLst>
          </p:cNvPr>
          <p:cNvSpPr/>
          <p:nvPr/>
        </p:nvSpPr>
        <p:spPr>
          <a:xfrm rot="5400000">
            <a:off x="8112398" y="2789892"/>
            <a:ext cx="500063" cy="904875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6D6A2AE0-B36C-71FF-1358-F96015227EC4}"/>
              </a:ext>
            </a:extLst>
          </p:cNvPr>
          <p:cNvSpPr/>
          <p:nvPr/>
        </p:nvSpPr>
        <p:spPr>
          <a:xfrm rot="5400000">
            <a:off x="8297724" y="2864822"/>
            <a:ext cx="283698" cy="912500"/>
          </a:xfrm>
          <a:prstGeom prst="triangle">
            <a:avLst>
              <a:gd name="adj" fmla="val 17212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5A7ED-3406-2CE9-5BCD-F24E589D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87" y="201867"/>
            <a:ext cx="11485626" cy="747726"/>
          </a:xfrm>
        </p:spPr>
        <p:txBody>
          <a:bodyPr>
            <a:normAutofit/>
          </a:bodyPr>
          <a:lstStyle/>
          <a:p>
            <a:r>
              <a:rPr lang="en-GB" sz="3600" dirty="0"/>
              <a:t>Proposal for Labour market in GTAP    (4/4)</a:t>
            </a:r>
          </a:p>
        </p:txBody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E0885009-84CF-5AA7-F85E-69B1A2FA604F}"/>
              </a:ext>
            </a:extLst>
          </p:cNvPr>
          <p:cNvSpPr/>
          <p:nvPr/>
        </p:nvSpPr>
        <p:spPr>
          <a:xfrm rot="16200000">
            <a:off x="9934950" y="4956395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ECD7B5C5-B994-A443-ADB5-5A66C70567E0}"/>
              </a:ext>
            </a:extLst>
          </p:cNvPr>
          <p:cNvSpPr/>
          <p:nvPr/>
        </p:nvSpPr>
        <p:spPr>
          <a:xfrm rot="16200000">
            <a:off x="9857992" y="4287334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704A288E-9779-FC25-DCFC-B7089880BF41}"/>
              </a:ext>
            </a:extLst>
          </p:cNvPr>
          <p:cNvSpPr/>
          <p:nvPr/>
        </p:nvSpPr>
        <p:spPr>
          <a:xfrm rot="16200000">
            <a:off x="9952211" y="3175296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51A19136-8939-C3F8-79C6-0D748C5F15D4}"/>
              </a:ext>
            </a:extLst>
          </p:cNvPr>
          <p:cNvSpPr/>
          <p:nvPr/>
        </p:nvSpPr>
        <p:spPr>
          <a:xfrm rot="16200000">
            <a:off x="10145620" y="606220"/>
            <a:ext cx="500063" cy="2227382"/>
          </a:xfrm>
          <a:prstGeom prst="triangle">
            <a:avLst>
              <a:gd name="adj" fmla="val 80477"/>
            </a:avLst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96B74D7C-2B88-1B5E-AECC-299A38BE33E0}"/>
              </a:ext>
            </a:extLst>
          </p:cNvPr>
          <p:cNvSpPr/>
          <p:nvPr/>
        </p:nvSpPr>
        <p:spPr>
          <a:xfrm rot="16200000">
            <a:off x="9476317" y="1558641"/>
            <a:ext cx="500063" cy="692468"/>
          </a:xfrm>
          <a:prstGeom prst="triangle">
            <a:avLst>
              <a:gd name="adj" fmla="val 45312"/>
            </a:avLst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59A0D806-C010-A343-F0C5-971D81D79587}"/>
              </a:ext>
            </a:extLst>
          </p:cNvPr>
          <p:cNvSpPr/>
          <p:nvPr/>
        </p:nvSpPr>
        <p:spPr>
          <a:xfrm rot="16200000">
            <a:off x="9462688" y="3296153"/>
            <a:ext cx="335307" cy="1059537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2D1BB6E0-A0B3-F1E7-C8D8-4FC79239B5D6}"/>
              </a:ext>
            </a:extLst>
          </p:cNvPr>
          <p:cNvSpPr/>
          <p:nvPr/>
        </p:nvSpPr>
        <p:spPr>
          <a:xfrm rot="16200000">
            <a:off x="9350830" y="4329144"/>
            <a:ext cx="613639" cy="1089185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Isosceles Triangle 52">
            <a:extLst>
              <a:ext uri="{FF2B5EF4-FFF2-40B4-BE49-F238E27FC236}">
                <a16:creationId xmlns:a16="http://schemas.microsoft.com/office/drawing/2014/main" id="{7600DF3D-8405-BFEF-7897-C0F70C0C9E2D}"/>
              </a:ext>
            </a:extLst>
          </p:cNvPr>
          <p:cNvSpPr/>
          <p:nvPr/>
        </p:nvSpPr>
        <p:spPr>
          <a:xfrm rot="5400000">
            <a:off x="8174179" y="4627611"/>
            <a:ext cx="794836" cy="1161299"/>
          </a:xfrm>
          <a:prstGeom prst="triangle">
            <a:avLst>
              <a:gd name="adj" fmla="val 36476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ADDA733F-9270-8A01-F01F-0379C551F9D7}"/>
              </a:ext>
            </a:extLst>
          </p:cNvPr>
          <p:cNvSpPr/>
          <p:nvPr/>
        </p:nvSpPr>
        <p:spPr>
          <a:xfrm rot="5400000">
            <a:off x="8213932" y="1383051"/>
            <a:ext cx="500063" cy="904875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84146062-9F29-1484-1357-230D3F4A0F0B}"/>
              </a:ext>
            </a:extLst>
          </p:cNvPr>
          <p:cNvSpPr/>
          <p:nvPr/>
        </p:nvSpPr>
        <p:spPr>
          <a:xfrm rot="5400000">
            <a:off x="8218604" y="3519947"/>
            <a:ext cx="500063" cy="904875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Isosceles Triangle 55">
            <a:extLst>
              <a:ext uri="{FF2B5EF4-FFF2-40B4-BE49-F238E27FC236}">
                <a16:creationId xmlns:a16="http://schemas.microsoft.com/office/drawing/2014/main" id="{3B231175-4D0A-225F-0778-45934DFD1AE7}"/>
              </a:ext>
            </a:extLst>
          </p:cNvPr>
          <p:cNvSpPr/>
          <p:nvPr/>
        </p:nvSpPr>
        <p:spPr>
          <a:xfrm rot="16200000">
            <a:off x="9384473" y="5698477"/>
            <a:ext cx="613639" cy="1089185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Isosceles Triangle 57">
            <a:extLst>
              <a:ext uri="{FF2B5EF4-FFF2-40B4-BE49-F238E27FC236}">
                <a16:creationId xmlns:a16="http://schemas.microsoft.com/office/drawing/2014/main" id="{CD19097E-3AB3-DDCB-BCF6-90B1E2C96564}"/>
              </a:ext>
            </a:extLst>
          </p:cNvPr>
          <p:cNvSpPr/>
          <p:nvPr/>
        </p:nvSpPr>
        <p:spPr>
          <a:xfrm rot="5400000">
            <a:off x="8093223" y="5576578"/>
            <a:ext cx="794836" cy="1161299"/>
          </a:xfrm>
          <a:prstGeom prst="triangle">
            <a:avLst>
              <a:gd name="adj" fmla="val 51225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4E938CF-5FA4-6CA8-26C4-B34167858147}"/>
              </a:ext>
            </a:extLst>
          </p:cNvPr>
          <p:cNvSpPr/>
          <p:nvPr/>
        </p:nvSpPr>
        <p:spPr>
          <a:xfrm>
            <a:off x="8675289" y="2320786"/>
            <a:ext cx="904875" cy="111442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MVH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2B23E35-E04F-C995-1AFD-5D946ABE8900}"/>
              </a:ext>
            </a:extLst>
          </p:cNvPr>
          <p:cNvSpPr/>
          <p:nvPr/>
        </p:nvSpPr>
        <p:spPr>
          <a:xfrm>
            <a:off x="8675289" y="3539986"/>
            <a:ext cx="904875" cy="8562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ELE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09F2F660-3043-A8AA-3B84-31D4BC6F516D}"/>
              </a:ext>
            </a:extLst>
          </p:cNvPr>
          <p:cNvSpPr/>
          <p:nvPr/>
        </p:nvSpPr>
        <p:spPr>
          <a:xfrm>
            <a:off x="7252386" y="4774227"/>
            <a:ext cx="837464" cy="197116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unskilled Services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6F26322-8CFA-0F4B-6FF3-1CCDC74306DE}"/>
              </a:ext>
            </a:extLst>
          </p:cNvPr>
          <p:cNvSpPr/>
          <p:nvPr/>
        </p:nvSpPr>
        <p:spPr>
          <a:xfrm>
            <a:off x="10033576" y="4128240"/>
            <a:ext cx="723900" cy="1396512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skilled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b="1" dirty="0">
                <a:solidFill>
                  <a:schemeClr val="tx1"/>
                </a:solidFill>
              </a:rPr>
              <a:t>BFI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BE96000-42DD-AB59-A897-010C71F747FC}"/>
              </a:ext>
            </a:extLst>
          </p:cNvPr>
          <p:cNvSpPr txBox="1"/>
          <p:nvPr/>
        </p:nvSpPr>
        <p:spPr>
          <a:xfrm>
            <a:off x="7606169" y="817481"/>
            <a:ext cx="3351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Visualisation of </a:t>
            </a:r>
            <a:r>
              <a:rPr lang="en-GB" sz="1400" b="1" u="sng" dirty="0"/>
              <a:t>post-sim</a:t>
            </a:r>
            <a:r>
              <a:rPr lang="en-GB" sz="1400" b="1" dirty="0"/>
              <a:t> labour allocation to Japanese sectors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EF5CB739-F55B-86D3-5214-DEB3E15740E6}"/>
              </a:ext>
            </a:extLst>
          </p:cNvPr>
          <p:cNvSpPr/>
          <p:nvPr/>
        </p:nvSpPr>
        <p:spPr>
          <a:xfrm>
            <a:off x="8660620" y="5585947"/>
            <a:ext cx="904875" cy="10848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Services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416D5460-F95C-B0C9-F825-9FB40FDD77CE}"/>
              </a:ext>
            </a:extLst>
          </p:cNvPr>
          <p:cNvSpPr/>
          <p:nvPr/>
        </p:nvSpPr>
        <p:spPr>
          <a:xfrm>
            <a:off x="8675289" y="1407343"/>
            <a:ext cx="904875" cy="8562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Agri-foods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4DBF5FC6-9ABF-2FDE-E47B-0AC80A8CED22}"/>
              </a:ext>
            </a:extLst>
          </p:cNvPr>
          <p:cNvSpPr/>
          <p:nvPr/>
        </p:nvSpPr>
        <p:spPr>
          <a:xfrm>
            <a:off x="7252386" y="2916398"/>
            <a:ext cx="837464" cy="176014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unskilled </a:t>
            </a:r>
            <a:r>
              <a:rPr lang="en-GB" sz="1600" b="1" dirty="0" err="1">
                <a:solidFill>
                  <a:schemeClr val="tx1"/>
                </a:solidFill>
              </a:rPr>
              <a:t>manu</a:t>
            </a:r>
            <a:r>
              <a:rPr lang="en-GB" sz="1600" b="1" dirty="0">
                <a:solidFill>
                  <a:schemeClr val="tx1"/>
                </a:solidFill>
              </a:rPr>
              <a:t>.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969EE606-AF60-A3CD-7B5C-E2478CC4754C}"/>
              </a:ext>
            </a:extLst>
          </p:cNvPr>
          <p:cNvSpPr/>
          <p:nvPr/>
        </p:nvSpPr>
        <p:spPr>
          <a:xfrm>
            <a:off x="7279664" y="1414847"/>
            <a:ext cx="837464" cy="14233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unskilled agri.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742ECD88-C63C-0F99-849B-4F157730EC58}"/>
              </a:ext>
            </a:extLst>
          </p:cNvPr>
          <p:cNvSpPr/>
          <p:nvPr/>
        </p:nvSpPr>
        <p:spPr>
          <a:xfrm>
            <a:off x="8675289" y="4469787"/>
            <a:ext cx="904875" cy="108489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OBS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3A280B6A-E7D1-EE93-02B3-BB56FD0AEC7F}"/>
              </a:ext>
            </a:extLst>
          </p:cNvPr>
          <p:cNvSpPr/>
          <p:nvPr/>
        </p:nvSpPr>
        <p:spPr>
          <a:xfrm>
            <a:off x="10042498" y="1366228"/>
            <a:ext cx="723900" cy="129915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skilled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b="1" dirty="0" err="1">
                <a:solidFill>
                  <a:schemeClr val="tx1"/>
                </a:solidFill>
              </a:rPr>
              <a:t>agri</a:t>
            </a:r>
            <a:r>
              <a:rPr lang="en-GB" sz="1600" b="1" dirty="0">
                <a:solidFill>
                  <a:schemeClr val="tx1"/>
                </a:solidFill>
              </a:rPr>
              <a:t> </a:t>
            </a:r>
            <a:r>
              <a:rPr lang="en-GB" sz="1600" dirty="0">
                <a:solidFill>
                  <a:schemeClr val="tx1"/>
                </a:solidFill>
              </a:rPr>
              <a:t>labour stock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3BB49982-DF1C-D2A0-96E3-CF9D64C43E44}"/>
              </a:ext>
            </a:extLst>
          </p:cNvPr>
          <p:cNvSpPr/>
          <p:nvPr/>
        </p:nvSpPr>
        <p:spPr>
          <a:xfrm>
            <a:off x="10033576" y="5552650"/>
            <a:ext cx="723900" cy="1293519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skilled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b="1" dirty="0">
                <a:solidFill>
                  <a:schemeClr val="tx1"/>
                </a:solidFill>
              </a:rPr>
              <a:t>transport</a:t>
            </a:r>
            <a:r>
              <a:rPr lang="en-GB" sz="1600" dirty="0">
                <a:solidFill>
                  <a:schemeClr val="tx1"/>
                </a:solidFill>
              </a:rPr>
              <a:t> labour stock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7686A9BD-16E5-F141-F84A-30967AB7717E}"/>
              </a:ext>
            </a:extLst>
          </p:cNvPr>
          <p:cNvSpPr/>
          <p:nvPr/>
        </p:nvSpPr>
        <p:spPr>
          <a:xfrm>
            <a:off x="11012396" y="1407344"/>
            <a:ext cx="723900" cy="543882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Japan’s</a:t>
            </a:r>
            <a:r>
              <a:rPr lang="en-GB" sz="1600" b="1" dirty="0">
                <a:solidFill>
                  <a:schemeClr val="tx1"/>
                </a:solidFill>
              </a:rPr>
              <a:t> multi-disciplinary </a:t>
            </a:r>
            <a:r>
              <a:rPr lang="en-GB" sz="1600" dirty="0">
                <a:solidFill>
                  <a:schemeClr val="tx1"/>
                </a:solidFill>
              </a:rPr>
              <a:t>labour type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E973023E-99B1-5C34-B9DA-6413904D194C}"/>
              </a:ext>
            </a:extLst>
          </p:cNvPr>
          <p:cNvSpPr/>
          <p:nvPr/>
        </p:nvSpPr>
        <p:spPr>
          <a:xfrm>
            <a:off x="10033576" y="2735193"/>
            <a:ext cx="723900" cy="129915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skilled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b="1" dirty="0">
                <a:solidFill>
                  <a:schemeClr val="tx1"/>
                </a:solidFill>
              </a:rPr>
              <a:t>engineer </a:t>
            </a:r>
            <a:r>
              <a:rPr lang="en-GB" sz="1600" dirty="0">
                <a:solidFill>
                  <a:schemeClr val="tx1"/>
                </a:solidFill>
              </a:rPr>
              <a:t>labour stock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4150B20-680A-FF84-7D1E-92109B6840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5249787"/>
              </p:ext>
            </p:extLst>
          </p:nvPr>
        </p:nvGraphicFramePr>
        <p:xfrm>
          <a:off x="587014" y="1280590"/>
          <a:ext cx="6026839" cy="5513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Bullseye with solid fill">
            <a:extLst>
              <a:ext uri="{FF2B5EF4-FFF2-40B4-BE49-F238E27FC236}">
                <a16:creationId xmlns:a16="http://schemas.microsoft.com/office/drawing/2014/main" id="{C79C86F8-D210-9091-A2A7-67F2BDA72D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7916" y="1752630"/>
            <a:ext cx="1136312" cy="1136312"/>
          </a:xfrm>
          <a:prstGeom prst="rect">
            <a:avLst/>
          </a:prstGeom>
        </p:spPr>
      </p:pic>
      <p:pic>
        <p:nvPicPr>
          <p:cNvPr id="7" name="Graphic 6" descr="Neighbourhood with solid fill">
            <a:extLst>
              <a:ext uri="{FF2B5EF4-FFF2-40B4-BE49-F238E27FC236}">
                <a16:creationId xmlns:a16="http://schemas.microsoft.com/office/drawing/2014/main" id="{B91057B0-1D74-6F1D-14DE-CAF4631F0F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8872" y="3616409"/>
            <a:ext cx="914400" cy="914400"/>
          </a:xfrm>
          <a:prstGeom prst="rect">
            <a:avLst/>
          </a:prstGeom>
        </p:spPr>
      </p:pic>
      <p:pic>
        <p:nvPicPr>
          <p:cNvPr id="9" name="Graphic 8" descr="Unlock with solid fill">
            <a:extLst>
              <a:ext uri="{FF2B5EF4-FFF2-40B4-BE49-F238E27FC236}">
                <a16:creationId xmlns:a16="http://schemas.microsoft.com/office/drawing/2014/main" id="{05E98845-4837-8388-FC5D-288D746B49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8872" y="54153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51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C36CB-C17C-5144-3D95-33CE1C51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Project the disaggregated labour market in dynamics                                                                                                        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D1440-5451-020C-2DE9-42E136BEA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970" y="1432547"/>
            <a:ext cx="11274552" cy="918210"/>
          </a:xfrm>
          <a:solidFill>
            <a:srgbClr val="DCC8A8"/>
          </a:solidFill>
        </p:spPr>
        <p:txBody>
          <a:bodyPr>
            <a:normAutofit/>
          </a:bodyPr>
          <a:lstStyle/>
          <a:p>
            <a:r>
              <a:rPr lang="en-GB" sz="1600" dirty="0"/>
              <a:t>To allow the model to tend towards a long-run, fully mobile equilibrium, I propose adjustment of the labour stock in the model to align with demographic trends – where the share of the population occupied by the multi-disciplinary type grows to encompass the majority of the labour market.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6E6C0-5058-277B-053D-BAA6E9C34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206" y="6353175"/>
            <a:ext cx="365760" cy="365125"/>
          </a:xfrm>
        </p:spPr>
        <p:txBody>
          <a:bodyPr/>
          <a:lstStyle/>
          <a:p>
            <a:fld id="{AEAA3239-9EA4-4A65-A281-97F994456D9F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ECE17F-74E9-E37B-2E47-EFE52C33F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966" y="2350757"/>
            <a:ext cx="5292400" cy="42310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7F6D09C-9319-18BF-70C9-B475B14C15C8}"/>
              </a:ext>
            </a:extLst>
          </p:cNvPr>
          <p:cNvCxnSpPr>
            <a:cxnSpLocks/>
          </p:cNvCxnSpPr>
          <p:nvPr/>
        </p:nvCxnSpPr>
        <p:spPr>
          <a:xfrm>
            <a:off x="1276350" y="4257675"/>
            <a:ext cx="0" cy="428625"/>
          </a:xfrm>
          <a:prstGeom prst="straightConnector1">
            <a:avLst/>
          </a:prstGeom>
          <a:ln>
            <a:solidFill>
              <a:srgbClr val="AB11BB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BB498F19-9A3E-2D4B-AB63-5E9ECD224A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826640"/>
              </p:ext>
            </p:extLst>
          </p:nvPr>
        </p:nvGraphicFramePr>
        <p:xfrm>
          <a:off x="6143246" y="2350757"/>
          <a:ext cx="5467729" cy="4231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6EFBE45-2F73-51E6-4BD0-984296A02B16}"/>
              </a:ext>
            </a:extLst>
          </p:cNvPr>
          <p:cNvCxnSpPr>
            <a:cxnSpLocks/>
          </p:cNvCxnSpPr>
          <p:nvPr/>
        </p:nvCxnSpPr>
        <p:spPr>
          <a:xfrm>
            <a:off x="1390650" y="3009900"/>
            <a:ext cx="0" cy="1676400"/>
          </a:xfrm>
          <a:prstGeom prst="straightConnector1">
            <a:avLst/>
          </a:prstGeom>
          <a:ln>
            <a:solidFill>
              <a:srgbClr val="FFFF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8128885-8275-3FCD-E23B-54B0D0B0903A}"/>
              </a:ext>
            </a:extLst>
          </p:cNvPr>
          <p:cNvCxnSpPr>
            <a:cxnSpLocks/>
          </p:cNvCxnSpPr>
          <p:nvPr/>
        </p:nvCxnSpPr>
        <p:spPr>
          <a:xfrm>
            <a:off x="6619875" y="5133975"/>
            <a:ext cx="0" cy="561975"/>
          </a:xfrm>
          <a:prstGeom prst="straightConnector1">
            <a:avLst/>
          </a:prstGeom>
          <a:ln>
            <a:solidFill>
              <a:srgbClr val="AB11BB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678123"/>
      </p:ext>
    </p:extLst>
  </p:cSld>
  <p:clrMapOvr>
    <a:masterClrMapping/>
  </p:clrMapOvr>
</p:sld>
</file>

<file path=ppt/theme/theme1.xml><?xml version="1.0" encoding="utf-8"?>
<a:theme xmlns:a="http://schemas.openxmlformats.org/drawingml/2006/main" name="Roman fresco">
  <a:themeElements>
    <a:clrScheme name="Roman Fresco">
      <a:dk1>
        <a:srgbClr val="000000"/>
      </a:dk1>
      <a:lt1>
        <a:srgbClr val="FFFFFF"/>
      </a:lt1>
      <a:dk2>
        <a:srgbClr val="000221"/>
      </a:dk2>
      <a:lt2>
        <a:srgbClr val="F3ECE1"/>
      </a:lt2>
      <a:accent1>
        <a:srgbClr val="11338A"/>
      </a:accent1>
      <a:accent2>
        <a:srgbClr val="E6B916"/>
      </a:accent2>
      <a:accent3>
        <a:srgbClr val="11338A"/>
      </a:accent3>
      <a:accent4>
        <a:srgbClr val="B9D2DF"/>
      </a:accent4>
      <a:accent5>
        <a:srgbClr val="412D2B"/>
      </a:accent5>
      <a:accent6>
        <a:srgbClr val="DB4C3F"/>
      </a:accent6>
      <a:hlink>
        <a:srgbClr val="467886"/>
      </a:hlink>
      <a:folHlink>
        <a:srgbClr val="96607D"/>
      </a:folHlink>
    </a:clrScheme>
    <a:fontScheme name="Custom 81">
      <a:majorFont>
        <a:latin typeface="Urdu Typesetting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oman Fresco_win32_EF_v3" id="{0AF11A7C-A41D-41B6-B350-8E2BC476B03D}" vid="{259414C7-5EB5-4AA2-A628-750D76F236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6cc9d34-270b-4c13-9032-701fc7b1a953">
      <Value>1</Value>
    </TaxCatchAll>
    <MediaServiceKeyPoints xmlns="36a47674-1415-42cd-8a72-8120d9fb711a" xsi:nil="true"/>
    <Government_x0020_Body xmlns="b413c3fd-5a3b-4239-b985-69032e371c04">DIT</Government_x0020_Body>
    <Date_x0020_Opened xmlns="b413c3fd-5a3b-4239-b985-69032e371c04">2026-06-08T13:49:20+00:00</Date_x0020_Opened>
    <LegacyData xmlns="aaacb922-5235-4a66-b188-303b9b46fbd7" xsi:nil="true"/>
    <Descriptor xmlns="0063f72e-ace3-48fb-9c1f-5b513408b31f" xsi:nil="true"/>
    <Security_x0020_Classification xmlns="0063f72e-ace3-48fb-9c1f-5b513408b31f">OFFICIAL</Security_x0020_Classification>
    <lcf76f155ced4ddcb4097134ff3c332f xmlns="36a47674-1415-42cd-8a72-8120d9fb711a">
      <Terms xmlns="http://schemas.microsoft.com/office/infopath/2007/PartnerControls"/>
    </lcf76f155ced4ddcb4097134ff3c332f>
    <Retention_x0020_Label xmlns="a8f60570-4bd3-4f2b-950b-a996de8ab151" xsi:nil="true"/>
    <Date_x0020_Closed xmlns="b413c3fd-5a3b-4239-b985-69032e371c04" xsi:nil="true"/>
    <m975189f4ba442ecbf67d4147307b177 xmlns="46cc9d34-270b-4c13-9032-701fc7b1a953">
      <Terms xmlns="http://schemas.microsoft.com/office/infopath/2007/PartnerControls">
        <TermInfo xmlns="http://schemas.microsoft.com/office/infopath/2007/PartnerControls">
          <TermName xmlns="http://schemas.microsoft.com/office/infopath/2007/PartnerControls">Unknown</TermName>
          <TermId xmlns="http://schemas.microsoft.com/office/infopath/2007/PartnerControls">217df236-3aaa-47f1-ab07-10a7369f728e</TermId>
        </TermInfo>
      </Terms>
    </m975189f4ba442ecbf67d4147307b177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4D36B5F27D9A49B7F4732F33145CE2" ma:contentTypeVersion="25" ma:contentTypeDescription="Create a new document." ma:contentTypeScope="" ma:versionID="2ea9ad79a8d3e714181a77ca4611e6f4">
  <xsd:schema xmlns:xsd="http://www.w3.org/2001/XMLSchema" xmlns:xs="http://www.w3.org/2001/XMLSchema" xmlns:p="http://schemas.microsoft.com/office/2006/metadata/properties" xmlns:ns2="0063f72e-ace3-48fb-9c1f-5b513408b31f" xmlns:ns3="46cc9d34-270b-4c13-9032-701fc7b1a953" xmlns:ns4="b413c3fd-5a3b-4239-b985-69032e371c04" xmlns:ns5="a8f60570-4bd3-4f2b-950b-a996de8ab151" xmlns:ns6="aaacb922-5235-4a66-b188-303b9b46fbd7" xmlns:ns7="36a47674-1415-42cd-8a72-8120d9fb711a" targetNamespace="http://schemas.microsoft.com/office/2006/metadata/properties" ma:root="true" ma:fieldsID="97913355b8e76dc4cd89040694f908e7" ns2:_="" ns3:_="" ns4:_="" ns5:_="" ns6:_="" ns7:_="">
    <xsd:import namespace="0063f72e-ace3-48fb-9c1f-5b513408b31f"/>
    <xsd:import namespace="46cc9d34-270b-4c13-9032-701fc7b1a953"/>
    <xsd:import namespace="b413c3fd-5a3b-4239-b985-69032e371c04"/>
    <xsd:import namespace="a8f60570-4bd3-4f2b-950b-a996de8ab151"/>
    <xsd:import namespace="aaacb922-5235-4a66-b188-303b9b46fbd7"/>
    <xsd:import namespace="36a47674-1415-42cd-8a72-8120d9fb711a"/>
    <xsd:element name="properties">
      <xsd:complexType>
        <xsd:sequence>
          <xsd:element name="documentManagement">
            <xsd:complexType>
              <xsd:all>
                <xsd:element ref="ns2:Security_x0020_Classification" minOccurs="0"/>
                <xsd:element ref="ns2:Descriptor" minOccurs="0"/>
                <xsd:element ref="ns3:m975189f4ba442ecbf67d4147307b177" minOccurs="0"/>
                <xsd:element ref="ns3:TaxCatchAll" minOccurs="0"/>
                <xsd:element ref="ns3:TaxCatchAllLabel" minOccurs="0"/>
                <xsd:element ref="ns4:Government_x0020_Body" minOccurs="0"/>
                <xsd:element ref="ns4:Date_x0020_Opened" minOccurs="0"/>
                <xsd:element ref="ns4:Date_x0020_Closed" minOccurs="0"/>
                <xsd:element ref="ns5:Retention_x0020_Label" minOccurs="0"/>
                <xsd:element ref="ns6:LegacyData" minOccurs="0"/>
                <xsd:element ref="ns7:MediaServiceMetadata" minOccurs="0"/>
                <xsd:element ref="ns7:MediaServiceFastMetadata" minOccurs="0"/>
                <xsd:element ref="ns7:MediaServiceAutoKeyPoints" minOccurs="0"/>
                <xsd:element ref="ns7:MediaServiceKeyPoints" minOccurs="0"/>
                <xsd:element ref="ns3:SharedWithUsers" minOccurs="0"/>
                <xsd:element ref="ns3:SharedWithDetails" minOccurs="0"/>
                <xsd:element ref="ns7:MediaServiceOCR" minOccurs="0"/>
                <xsd:element ref="ns7:MediaServiceGenerationTime" minOccurs="0"/>
                <xsd:element ref="ns7:MediaServiceEventHashCode" minOccurs="0"/>
                <xsd:element ref="ns7:MediaServiceDateTaken" minOccurs="0"/>
                <xsd:element ref="ns7:MediaLengthInSeconds" minOccurs="0"/>
                <xsd:element ref="ns7:lcf76f155ced4ddcb4097134ff3c332f" minOccurs="0"/>
                <xsd:element ref="ns7:MediaServiceObjectDetectorVersions" minOccurs="0"/>
                <xsd:element ref="ns7:MediaServiceSearchProperties" minOccurs="0"/>
                <xsd:element ref="ns7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3f72e-ace3-48fb-9c1f-5b513408b31f" elementFormDefault="qualified">
    <xsd:import namespace="http://schemas.microsoft.com/office/2006/documentManagement/types"/>
    <xsd:import namespace="http://schemas.microsoft.com/office/infopath/2007/PartnerControls"/>
    <xsd:element name="Security_x0020_Classification" ma:index="8" nillable="true" ma:displayName="Security Classification" ma:default="OFFICIAL" ma:format="Dropdown" ma:indexed="true" ma:internalName="Security_x0020_Classification">
      <xsd:simpleType>
        <xsd:restriction base="dms:Choice">
          <xsd:enumeration value="OFFICIAL"/>
          <xsd:enumeration value="OFFICIAL - SENSITIVE"/>
        </xsd:restriction>
      </xsd:simpleType>
    </xsd:element>
    <xsd:element name="Descriptor" ma:index="9" nillable="true" ma:displayName="Descriptor" ma:default="" ma:format="Dropdown" ma:indexed="true" ma:internalName="Descriptor">
      <xsd:simpleType>
        <xsd:restriction base="dms:Choice">
          <xsd:enumeration value="COMMERCIAL"/>
          <xsd:enumeration value="PERSONAL"/>
          <xsd:enumeration value="LOCSE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cc9d34-270b-4c13-9032-701fc7b1a953" elementFormDefault="qualified">
    <xsd:import namespace="http://schemas.microsoft.com/office/2006/documentManagement/types"/>
    <xsd:import namespace="http://schemas.microsoft.com/office/infopath/2007/PartnerControls"/>
    <xsd:element name="m975189f4ba442ecbf67d4147307b177" ma:index="10" nillable="true" ma:taxonomy="true" ma:internalName="m975189f4ba442ecbf67d4147307b177" ma:taxonomyFieldName="Business_x0020_Unit" ma:displayName="Business Unit" ma:default="1;#Unknown|217df236-3aaa-47f1-ab07-10a7369f728e" ma:fieldId="{6975189f-4ba4-42ec-bf67-d4147307b177}" ma:sspId="07c4ed84-5fe0-43ce-92b1-d76889ed7488" ma:termSetId="6f71e40e-3a2e-4baf-91d9-2069eb3545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c6ff0cae-6a76-4fed-8148-895b67d8a924}" ma:internalName="TaxCatchAll" ma:showField="CatchAllData" ma:web="46cc9d34-270b-4c13-9032-701fc7b1a9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c6ff0cae-6a76-4fed-8148-895b67d8a924}" ma:internalName="TaxCatchAllLabel" ma:readOnly="true" ma:showField="CatchAllDataLabel" ma:web="46cc9d34-270b-4c13-9032-701fc7b1a9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13c3fd-5a3b-4239-b985-69032e371c04" elementFormDefault="qualified">
    <xsd:import namespace="http://schemas.microsoft.com/office/2006/documentManagement/types"/>
    <xsd:import namespace="http://schemas.microsoft.com/office/infopath/2007/PartnerControls"/>
    <xsd:element name="Government_x0020_Body" ma:index="14" nillable="true" ma:displayName="Government Body" ma:default="DIT" ma:internalName="Government_x0020_Body">
      <xsd:simpleType>
        <xsd:restriction base="dms:Text">
          <xsd:maxLength value="255"/>
        </xsd:restriction>
      </xsd:simpleType>
    </xsd:element>
    <xsd:element name="Date_x0020_Opened" ma:index="15" nillable="true" ma:displayName="Date Opened" ma:default="[Today]" ma:format="DateOnly" ma:internalName="Date_x0020_Opened">
      <xsd:simpleType>
        <xsd:restriction base="dms:DateTime"/>
      </xsd:simpleType>
    </xsd:element>
    <xsd:element name="Date_x0020_Closed" ma:index="16" nillable="true" ma:displayName="Date Closed" ma:format="DateOnly" ma:internalName="Date_x0020_Clos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60570-4bd3-4f2b-950b-a996de8ab151" elementFormDefault="qualified">
    <xsd:import namespace="http://schemas.microsoft.com/office/2006/documentManagement/types"/>
    <xsd:import namespace="http://schemas.microsoft.com/office/infopath/2007/PartnerControls"/>
    <xsd:element name="Retention_x0020_Label" ma:index="17" nillable="true" ma:displayName="Retention Label" ma:internalName="Retention_x0020_Label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cb922-5235-4a66-b188-303b9b46fbd7" elementFormDefault="qualified">
    <xsd:import namespace="http://schemas.microsoft.com/office/2006/documentManagement/types"/>
    <xsd:import namespace="http://schemas.microsoft.com/office/infopath/2007/PartnerControls"/>
    <xsd:element name="LegacyData" ma:index="18" nillable="true" ma:displayName="Legacy Data" ma:internalName="LegacyData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a47674-1415-42cd-8a72-8120d9fb7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1" nillable="true" ma:taxonomy="true" ma:internalName="lcf76f155ced4ddcb4097134ff3c332f" ma:taxonomyFieldName="MediaServiceImageTags" ma:displayName="Image Tags" ma:readOnly="false" ma:fieldId="{5cf76f15-5ced-4ddc-b409-7134ff3c332f}" ma:taxonomyMulti="true" ma:sspId="07c4ed84-5fe0-43ce-92b1-d76889ed74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F5451F-E621-486E-8A64-50FEB3855E59}">
  <ds:schemaRefs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a8f60570-4bd3-4f2b-950b-a996de8ab151"/>
    <ds:schemaRef ds:uri="http://schemas.openxmlformats.org/package/2006/metadata/core-properties"/>
    <ds:schemaRef ds:uri="b413c3fd-5a3b-4239-b985-69032e371c04"/>
    <ds:schemaRef ds:uri="36a47674-1415-42cd-8a72-8120d9fb711a"/>
    <ds:schemaRef ds:uri="aaacb922-5235-4a66-b188-303b9b46fbd7"/>
    <ds:schemaRef ds:uri="46cc9d34-270b-4c13-9032-701fc7b1a953"/>
    <ds:schemaRef ds:uri="http://purl.org/dc/elements/1.1/"/>
    <ds:schemaRef ds:uri="0063f72e-ace3-48fb-9c1f-5b513408b31f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A3B8709-3E0B-485A-9637-C679726154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63f72e-ace3-48fb-9c1f-5b513408b31f"/>
    <ds:schemaRef ds:uri="46cc9d34-270b-4c13-9032-701fc7b1a953"/>
    <ds:schemaRef ds:uri="b413c3fd-5a3b-4239-b985-69032e371c04"/>
    <ds:schemaRef ds:uri="a8f60570-4bd3-4f2b-950b-a996de8ab151"/>
    <ds:schemaRef ds:uri="aaacb922-5235-4a66-b188-303b9b46fbd7"/>
    <ds:schemaRef ds:uri="36a47674-1415-42cd-8a72-8120d9fb71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C0A7E9-1715-433B-8855-F7DBB272AEE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1c05e37-788c-4c59-b50e-5c98323c0a70}" enabled="1" method="Standard" siteId="{8fa217ec-33aa-46fb-ad96-dfe68006bb8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{74DB3CD2-0D88-4408-9FE5-062D723E5B63}331dd956-868b-498c-ac85-8754876205c5-TF91c547f1-df9a-4c72-b625-a0a7ba9e0dab_win32</Template>
  <TotalTime>124</TotalTime>
  <Words>1594</Words>
  <Application>Microsoft Office PowerPoint</Application>
  <PresentationFormat>Widescreen</PresentationFormat>
  <Paragraphs>168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Arial</vt:lpstr>
      <vt:lpstr>Times New Roman</vt:lpstr>
      <vt:lpstr>Univers Light</vt:lpstr>
      <vt:lpstr>Urdu Typesetting</vt:lpstr>
      <vt:lpstr>Wingdings</vt:lpstr>
      <vt:lpstr>Roman fresco</vt:lpstr>
      <vt:lpstr>Advancing Dynamic CGE with demographically driven labour markets for  short-term rigidity</vt:lpstr>
      <vt:lpstr>Content of Presentation</vt:lpstr>
      <vt:lpstr>The need for rigidity                                    (1/2)</vt:lpstr>
      <vt:lpstr>The need for rigidity                                    (2/2)</vt:lpstr>
      <vt:lpstr>Proposal for Labour market in GTAP    (1/4)</vt:lpstr>
      <vt:lpstr>Proposal for Labour market in GTAP    (2/4)</vt:lpstr>
      <vt:lpstr>Proposal for Labour market in GTAP    (3/4)</vt:lpstr>
      <vt:lpstr>Proposal for Labour market in GTAP    (4/4)</vt:lpstr>
      <vt:lpstr>Project the disaggregated labour market in dynamics                                                                                                         (1/2)</vt:lpstr>
      <vt:lpstr>Project the disaggregated labour market in dynamics                                                                                                         (2/2)</vt:lpstr>
      <vt:lpstr>Application of model to the case of Japanese Immigration                                                                                (1/4) </vt:lpstr>
      <vt:lpstr>Application of model to the case of Japanese Immigration                                                                                           (2/4) </vt:lpstr>
      <vt:lpstr>Application of model to the case of Japanese Immigration                                                                                           (3/4) </vt:lpstr>
      <vt:lpstr>Application of model to the case of Japanese Immigration                                                                                           (3/4) </vt:lpstr>
      <vt:lpstr>Concluding remarks</vt:lpstr>
      <vt:lpstr>Annex</vt:lpstr>
      <vt:lpstr>Deep dive into impact from +1000 BFI visa</vt:lpstr>
    </vt:vector>
  </TitlesOfParts>
  <Company>Cirrus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Kisshor SAMYRAO (DBT)</dc:creator>
  <cp:lastModifiedBy>Kisshor SAMYRAO (DBT)</cp:lastModifiedBy>
  <cp:revision>6</cp:revision>
  <dcterms:created xsi:type="dcterms:W3CDTF">2026-06-08T13:06:30Z</dcterms:created>
  <dcterms:modified xsi:type="dcterms:W3CDTF">2026-06-10T12:34:57Z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0x0101000F4D36B5F27D9A49B7F4732F33145CE2</vt:lpwstr>
  </property>
  <property fmtid="{D5CDD505-2E9C-101B-9397-08002B2CF9AE}" pid="3" name="MediaServiceImageTags">
    <vt:lpwstr/>
  </property>
  <property fmtid="{D5CDD505-2E9C-101B-9397-08002B2CF9AE}" pid="4" name="Business Unit">
    <vt:lpwstr>1;#Unknown|217df236-3aaa-47f1-ab07-10a7369f728e</vt:lpwstr>
  </property>
  <property fmtid="{D5CDD505-2E9C-101B-9397-08002B2CF9AE}" pid="5" name="Business_x0020_Unit">
    <vt:lpwstr>1;#Unknown|217df236-3aaa-47f1-ab07-10a7369f728e</vt:lpwstr>
  </property>
</Properties>
</file>