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2.xml" ContentType="application/vnd.openxmlformats-officedocument.drawingml.chart+xml"/>
  <Override PartName="/ppt/theme/themeOverride1.xml" ContentType="application/vnd.openxmlformats-officedocument.themeOverride+xml"/>
  <Override PartName="/ppt/charts/chart3.xml" ContentType="application/vnd.openxmlformats-officedocument.drawingml.chart+xml"/>
  <Override PartName="/ppt/theme/themeOverride2.xml" ContentType="application/vnd.openxmlformats-officedocument.themeOverride+xml"/>
  <Override PartName="/ppt/drawings/drawing1.xml" ContentType="application/vnd.openxmlformats-officedocument.drawingml.chartshapes+xml"/>
  <Override PartName="/ppt/notesSlides/notesSlide10.xml" ContentType="application/vnd.openxmlformats-officedocument.presentationml.notesSlide+xml"/>
  <Override PartName="/ppt/charts/chart4.xml" ContentType="application/vnd.openxmlformats-officedocument.drawingml.chart+xml"/>
  <Override PartName="/ppt/theme/themeOverride3.xml" ContentType="application/vnd.openxmlformats-officedocument.themeOverride+xml"/>
  <Override PartName="/ppt/drawings/drawing2.xml" ContentType="application/vnd.openxmlformats-officedocument.drawingml.chartshapes+xml"/>
  <Override PartName="/ppt/charts/chart5.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5"/>
  </p:notesMasterIdLst>
  <p:handoutMasterIdLst>
    <p:handoutMasterId r:id="rId16"/>
  </p:handoutMasterIdLst>
  <p:sldIdLst>
    <p:sldId id="362" r:id="rId2"/>
    <p:sldId id="399" r:id="rId3"/>
    <p:sldId id="418" r:id="rId4"/>
    <p:sldId id="421" r:id="rId5"/>
    <p:sldId id="419" r:id="rId6"/>
    <p:sldId id="423" r:id="rId7"/>
    <p:sldId id="420" r:id="rId8"/>
    <p:sldId id="425" r:id="rId9"/>
    <p:sldId id="426" r:id="rId10"/>
    <p:sldId id="427" r:id="rId11"/>
    <p:sldId id="428" r:id="rId12"/>
    <p:sldId id="429" r:id="rId13"/>
    <p:sldId id="431" r:id="rId14"/>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FF99"/>
    <a:srgbClr val="CC99FF"/>
    <a:srgbClr val="0000FF"/>
    <a:srgbClr val="009900"/>
    <a:srgbClr val="E8D1FF"/>
    <a:srgbClr val="CCCCFF"/>
    <a:srgbClr val="E7E7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551" autoAdjust="0"/>
    <p:restoredTop sz="82873" autoAdjust="0"/>
  </p:normalViewPr>
  <p:slideViewPr>
    <p:cSldViewPr>
      <p:cViewPr>
        <p:scale>
          <a:sx n="100" d="100"/>
          <a:sy n="100" d="100"/>
        </p:scale>
        <p:origin x="312" y="-3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oleObject" Target="file:///D:\Dropbox%20(MIT)\work\Projects\2019-07-Sergey-Energy%20Workshop\IEA%20CO2%20emissions%20from%20fuel%20combustion%202018.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2" Type="http://schemas.openxmlformats.org/officeDocument/2006/relationships/oleObject" Target="file:///E:\TOSHIBA%20backup%2020170116\MIT_HC\EPPATW_HC\EPPATW_NDCwithoutUS\results\201810\output%2020181012.xls" TargetMode="External"/><Relationship Id="rId1" Type="http://schemas.openxmlformats.org/officeDocument/2006/relationships/themeOverride" Target="../theme/themeOverride1.xml"/></Relationships>
</file>

<file path=ppt/charts/_rels/chart3.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package" Target="../embeddings/Microsoft_Excel_Worksheet.xlsx"/><Relationship Id="rId1" Type="http://schemas.openxmlformats.org/officeDocument/2006/relationships/themeOverride" Target="../theme/themeOverride2.xml"/></Relationships>
</file>

<file path=ppt/charts/_rels/chart4.xml.rels><?xml version="1.0" encoding="UTF-8" standalone="yes"?>
<Relationships xmlns="http://schemas.openxmlformats.org/package/2006/relationships"><Relationship Id="rId3" Type="http://schemas.openxmlformats.org/officeDocument/2006/relationships/chartUserShapes" Target="../drawings/drawing2.xml"/><Relationship Id="rId2" Type="http://schemas.openxmlformats.org/officeDocument/2006/relationships/oleObject" Target="file:///D:\Dropbox%20(MIT)\work\Projects\2015_Henry-INER\2016_Cathy\output%2020180912_include%20JP%20result_HC20190717v2.xlsx" TargetMode="External"/><Relationship Id="rId1" Type="http://schemas.openxmlformats.org/officeDocument/2006/relationships/themeOverride" Target="../theme/themeOverride3.xml"/></Relationships>
</file>

<file path=ppt/charts/_rels/chart5.xml.rels><?xml version="1.0" encoding="UTF-8" standalone="yes"?>
<Relationships xmlns="http://schemas.openxmlformats.org/package/2006/relationships"><Relationship Id="rId3" Type="http://schemas.openxmlformats.org/officeDocument/2006/relationships/oleObject" Target="file:///D:\Dropbox%20(MIT)\work\Projects\2015_Henry-INER\2016_Cathy\GDP%20components%20HC20190726.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normalizeH="0" baseline="0">
                <a:solidFill>
                  <a:schemeClr val="dk1">
                    <a:lumMod val="50000"/>
                    <a:lumOff val="50000"/>
                  </a:schemeClr>
                </a:solidFill>
                <a:latin typeface="+mj-lt"/>
                <a:ea typeface="+mj-ea"/>
                <a:cs typeface="+mj-cs"/>
              </a:defRPr>
            </a:pPr>
            <a:r>
              <a:rPr lang="en-US" sz="1800" b="0" dirty="0">
                <a:solidFill>
                  <a:schemeClr val="tx1"/>
                </a:solidFill>
                <a:latin typeface="+mn-lt"/>
              </a:rPr>
              <a:t>Taiwan’s national</a:t>
            </a:r>
            <a:r>
              <a:rPr lang="en-US" sz="1800" b="0" baseline="0" dirty="0">
                <a:solidFill>
                  <a:schemeClr val="tx1"/>
                </a:solidFill>
                <a:latin typeface="+mn-lt"/>
              </a:rPr>
              <a:t> fossil</a:t>
            </a:r>
            <a:r>
              <a:rPr lang="en-US" sz="1800" b="0" dirty="0">
                <a:solidFill>
                  <a:schemeClr val="tx1"/>
                </a:solidFill>
                <a:latin typeface="+mn-lt"/>
              </a:rPr>
              <a:t> CO</a:t>
            </a:r>
            <a:r>
              <a:rPr lang="en-US" sz="1800" b="0" baseline="-25000" dirty="0">
                <a:solidFill>
                  <a:schemeClr val="tx1"/>
                </a:solidFill>
                <a:latin typeface="+mn-lt"/>
              </a:rPr>
              <a:t>2</a:t>
            </a:r>
            <a:r>
              <a:rPr lang="en-US" sz="1800" b="0" dirty="0">
                <a:solidFill>
                  <a:schemeClr val="tx1"/>
                </a:solidFill>
                <a:latin typeface="+mn-lt"/>
              </a:rPr>
              <a:t> emissions in 2016</a:t>
            </a:r>
          </a:p>
        </c:rich>
      </c:tx>
      <c:overlay val="0"/>
      <c:spPr>
        <a:noFill/>
        <a:ln>
          <a:noFill/>
        </a:ln>
        <a:effectLst/>
      </c:spPr>
      <c:txPr>
        <a:bodyPr rot="0" spcFirstLastPara="1" vertOverflow="ellipsis" vert="horz" wrap="square" anchor="ctr" anchorCtr="1"/>
        <a:lstStyle/>
        <a:p>
          <a:pPr>
            <a:defRPr sz="1800" b="0" i="0" u="none" strike="noStrike" kern="1200" spc="0" normalizeH="0" baseline="0">
              <a:solidFill>
                <a:schemeClr val="dk1">
                  <a:lumMod val="50000"/>
                  <a:lumOff val="50000"/>
                </a:schemeClr>
              </a:solidFill>
              <a:latin typeface="+mj-lt"/>
              <a:ea typeface="+mj-ea"/>
              <a:cs typeface="+mj-cs"/>
            </a:defRPr>
          </a:pPr>
          <a:endParaRPr lang="en-US"/>
        </a:p>
      </c:txPr>
    </c:title>
    <c:autoTitleDeleted val="0"/>
    <c:plotArea>
      <c:layout/>
      <c:pieChart>
        <c:varyColors val="1"/>
        <c:ser>
          <c:idx val="0"/>
          <c:order val="0"/>
          <c:tx>
            <c:strRef>
              <c:f>Sheet1!$B$7</c:f>
              <c:strCache>
                <c:ptCount val="1"/>
                <c:pt idx="0">
                  <c:v>Taiwan</c:v>
                </c:pt>
              </c:strCache>
            </c:strRef>
          </c:tx>
          <c:dPt>
            <c:idx val="0"/>
            <c:bubble3D val="0"/>
            <c:spPr>
              <a:gradFill>
                <a:gsLst>
                  <a:gs pos="100000">
                    <a:schemeClr val="accent1">
                      <a:lumMod val="60000"/>
                      <a:lumOff val="40000"/>
                    </a:schemeClr>
                  </a:gs>
                  <a:gs pos="0">
                    <a:schemeClr val="accent1"/>
                  </a:gs>
                </a:gsLst>
                <a:lin ang="5400000" scaled="0"/>
              </a:gradFill>
              <a:ln w="19050">
                <a:solidFill>
                  <a:schemeClr val="lt1"/>
                </a:solidFill>
              </a:ln>
              <a:effectLst/>
            </c:spPr>
            <c:extLst>
              <c:ext xmlns:c16="http://schemas.microsoft.com/office/drawing/2014/chart" uri="{C3380CC4-5D6E-409C-BE32-E72D297353CC}">
                <c16:uniqueId val="{00000001-3ACE-48B1-A68D-A8DFF81E7CB8}"/>
              </c:ext>
            </c:extLst>
          </c:dPt>
          <c:dPt>
            <c:idx val="1"/>
            <c:bubble3D val="0"/>
            <c:spPr>
              <a:gradFill>
                <a:gsLst>
                  <a:gs pos="100000">
                    <a:schemeClr val="accent2">
                      <a:lumMod val="60000"/>
                      <a:lumOff val="40000"/>
                    </a:schemeClr>
                  </a:gs>
                  <a:gs pos="0">
                    <a:schemeClr val="accent2"/>
                  </a:gs>
                </a:gsLst>
                <a:lin ang="5400000" scaled="0"/>
              </a:gradFill>
              <a:ln w="19050">
                <a:solidFill>
                  <a:schemeClr val="lt1"/>
                </a:solidFill>
              </a:ln>
              <a:effectLst/>
            </c:spPr>
            <c:extLst>
              <c:ext xmlns:c16="http://schemas.microsoft.com/office/drawing/2014/chart" uri="{C3380CC4-5D6E-409C-BE32-E72D297353CC}">
                <c16:uniqueId val="{00000003-3ACE-48B1-A68D-A8DFF81E7CB8}"/>
              </c:ext>
            </c:extLst>
          </c:dPt>
          <c:dPt>
            <c:idx val="2"/>
            <c:bubble3D val="0"/>
            <c:spPr>
              <a:gradFill>
                <a:gsLst>
                  <a:gs pos="100000">
                    <a:schemeClr val="accent3">
                      <a:lumMod val="60000"/>
                      <a:lumOff val="40000"/>
                    </a:schemeClr>
                  </a:gs>
                  <a:gs pos="0">
                    <a:schemeClr val="accent3"/>
                  </a:gs>
                </a:gsLst>
                <a:lin ang="5400000" scaled="0"/>
              </a:gradFill>
              <a:ln w="19050">
                <a:solidFill>
                  <a:schemeClr val="lt1"/>
                </a:solidFill>
              </a:ln>
              <a:effectLst/>
            </c:spPr>
            <c:extLst>
              <c:ext xmlns:c16="http://schemas.microsoft.com/office/drawing/2014/chart" uri="{C3380CC4-5D6E-409C-BE32-E72D297353CC}">
                <c16:uniqueId val="{00000005-3ACE-48B1-A68D-A8DFF81E7CB8}"/>
              </c:ext>
            </c:extLst>
          </c:dPt>
          <c:dPt>
            <c:idx val="3"/>
            <c:bubble3D val="0"/>
            <c:spPr>
              <a:gradFill>
                <a:gsLst>
                  <a:gs pos="100000">
                    <a:schemeClr val="accent4">
                      <a:lumMod val="60000"/>
                      <a:lumOff val="40000"/>
                    </a:schemeClr>
                  </a:gs>
                  <a:gs pos="0">
                    <a:schemeClr val="accent4"/>
                  </a:gs>
                </a:gsLst>
                <a:lin ang="5400000" scaled="0"/>
              </a:gradFill>
              <a:ln w="19050">
                <a:solidFill>
                  <a:schemeClr val="lt1"/>
                </a:solidFill>
              </a:ln>
              <a:effectLst/>
            </c:spPr>
            <c:extLst>
              <c:ext xmlns:c16="http://schemas.microsoft.com/office/drawing/2014/chart" uri="{C3380CC4-5D6E-409C-BE32-E72D297353CC}">
                <c16:uniqueId val="{00000007-3ACE-48B1-A68D-A8DFF81E7CB8}"/>
              </c:ext>
            </c:extLst>
          </c:dPt>
          <c:dPt>
            <c:idx val="4"/>
            <c:bubble3D val="0"/>
            <c:spPr>
              <a:solidFill>
                <a:srgbClr val="FF0000"/>
              </a:solidFill>
              <a:ln w="19050">
                <a:solidFill>
                  <a:schemeClr val="lt1"/>
                </a:solidFill>
              </a:ln>
              <a:effectLst/>
            </c:spPr>
            <c:extLst>
              <c:ext xmlns:c16="http://schemas.microsoft.com/office/drawing/2014/chart" uri="{C3380CC4-5D6E-409C-BE32-E72D297353CC}">
                <c16:uniqueId val="{00000009-3ACE-48B1-A68D-A8DFF81E7CB8}"/>
              </c:ext>
            </c:extLst>
          </c:dPt>
          <c:dPt>
            <c:idx val="5"/>
            <c:bubble3D val="0"/>
            <c:spPr>
              <a:solidFill>
                <a:srgbClr val="99FF99"/>
              </a:solidFill>
              <a:ln w="19050">
                <a:solidFill>
                  <a:schemeClr val="lt1"/>
                </a:solidFill>
              </a:ln>
              <a:effectLst/>
            </c:spPr>
            <c:extLst>
              <c:ext xmlns:c16="http://schemas.microsoft.com/office/drawing/2014/chart" uri="{C3380CC4-5D6E-409C-BE32-E72D297353CC}">
                <c16:uniqueId val="{0000000B-3ACE-48B1-A68D-A8DFF81E7CB8}"/>
              </c:ext>
            </c:extLst>
          </c:dPt>
          <c:dLbls>
            <c:dLbl>
              <c:idx val="1"/>
              <c:layout>
                <c:manualLayout>
                  <c:x val="7.595279367057535E-2"/>
                  <c:y val="-8.95753292797398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ACE-48B1-A68D-A8DFF81E7CB8}"/>
                </c:ext>
              </c:extLst>
            </c:dLbl>
            <c:dLbl>
              <c:idx val="4"/>
              <c:layout>
                <c:manualLayout>
                  <c:x val="-4.5203270454502537E-2"/>
                  <c:y val="6.3771755182082737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3ACE-48B1-A68D-A8DFF81E7CB8}"/>
                </c:ext>
              </c:extLst>
            </c:dLbl>
            <c:dLbl>
              <c:idx val="5"/>
              <c:layout>
                <c:manualLayout>
                  <c:x val="3.2024773881682055E-5"/>
                  <c:y val="-1.343066740803185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3ACE-48B1-A68D-A8DFF81E7CB8}"/>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dk1">
                      <a:lumMod val="35000"/>
                      <a:lumOff val="65000"/>
                    </a:schemeClr>
                  </a:solidFill>
                  <a:round/>
                </a:ln>
                <a:effectLst/>
              </c:spPr>
            </c:leaderLines>
            <c:extLst>
              <c:ext xmlns:c15="http://schemas.microsoft.com/office/drawing/2012/chart" uri="{CE6537A1-D6FC-4f65-9D91-7224C49458BB}"/>
            </c:extLst>
          </c:dLbls>
          <c:cat>
            <c:strRef>
              <c:f>Sheet1!$C$3:$H$3</c:f>
              <c:strCache>
                <c:ptCount val="6"/>
                <c:pt idx="0">
                  <c:v>Electricity &amp; heat production</c:v>
                </c:pt>
                <c:pt idx="1">
                  <c:v>Other energy industry own use</c:v>
                </c:pt>
                <c:pt idx="2">
                  <c:v>Manuf. &amp; construct.</c:v>
                </c:pt>
                <c:pt idx="3">
                  <c:v>Transport</c:v>
                </c:pt>
                <c:pt idx="4">
                  <c:v>Residential</c:v>
                </c:pt>
                <c:pt idx="5">
                  <c:v>Commercial &amp; public services</c:v>
                </c:pt>
              </c:strCache>
            </c:strRef>
          </c:cat>
          <c:val>
            <c:numRef>
              <c:f>Sheet1!$C$7:$H$7</c:f>
              <c:numCache>
                <c:formatCode>0.0%</c:formatCode>
                <c:ptCount val="6"/>
                <c:pt idx="0">
                  <c:v>0.5975800156128025</c:v>
                </c:pt>
                <c:pt idx="1">
                  <c:v>5.698672911787666E-2</c:v>
                </c:pt>
                <c:pt idx="2">
                  <c:v>0.16627634660421547</c:v>
                </c:pt>
                <c:pt idx="3">
                  <c:v>0.14715066354410619</c:v>
                </c:pt>
                <c:pt idx="4">
                  <c:v>1.7174082747853241E-2</c:v>
                </c:pt>
                <c:pt idx="5">
                  <c:v>1.4832162373145979E-2</c:v>
                </c:pt>
              </c:numCache>
            </c:numRef>
          </c:val>
          <c:extLst>
            <c:ext xmlns:c16="http://schemas.microsoft.com/office/drawing/2014/chart" uri="{C3380CC4-5D6E-409C-BE32-E72D297353CC}">
              <c16:uniqueId val="{0000000C-3ACE-48B1-A68D-A8DFF81E7CB8}"/>
            </c:ext>
          </c:extLst>
        </c:ser>
        <c:dLbls>
          <c:showLegendKey val="0"/>
          <c:showVal val="0"/>
          <c:showCatName val="0"/>
          <c:showSerName val="0"/>
          <c:showPercent val="0"/>
          <c:showBubbleSize val="0"/>
          <c:showLeaderLines val="1"/>
        </c:dLbls>
        <c:firstSliceAng val="0"/>
      </c:pieChart>
      <c:spPr>
        <a:noFill/>
        <a:ln>
          <a:noFill/>
        </a:ln>
        <a:effectLst/>
      </c:spPr>
    </c:plotArea>
    <c:legend>
      <c:legendPos val="r"/>
      <c:legendEntry>
        <c:idx val="0"/>
        <c:txPr>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legendEntry>
      <c:legendEntry>
        <c:idx val="1"/>
        <c:txPr>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legendEntry>
      <c:legendEntry>
        <c:idx val="2"/>
        <c:txPr>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legendEntry>
      <c:legendEntry>
        <c:idx val="3"/>
        <c:txPr>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legendEntry>
      <c:legendEntry>
        <c:idx val="4"/>
        <c:txPr>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legendEntry>
      <c:legendEntry>
        <c:idx val="5"/>
        <c:txPr>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legendEntry>
      <c:layout>
        <c:manualLayout>
          <c:xMode val="edge"/>
          <c:yMode val="edge"/>
          <c:x val="0.56972733780178308"/>
          <c:y val="0.28553608475478148"/>
          <c:w val="0.43027263483956396"/>
          <c:h val="0.4934476470623404"/>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dk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6350" cap="flat" cmpd="sng" algn="ctr">
      <a:solidFill>
        <a:sysClr val="windowText" lastClr="000000"/>
      </a:solidFill>
      <a:round/>
    </a:ln>
    <a:effectLst/>
  </c:spPr>
  <c:txPr>
    <a:bodyPr/>
    <a:lstStyle/>
    <a:p>
      <a:pPr>
        <a:defRPr sz="1400"/>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100"/>
            </a:pPr>
            <a:r>
              <a:rPr lang="en-US" sz="1100"/>
              <a:t>Changes in Taiwan's GDP under different scenarios </a:t>
            </a:r>
            <a:endParaRPr lang="zh-TW" sz="1100"/>
          </a:p>
        </c:rich>
      </c:tx>
      <c:layout>
        <c:manualLayout>
          <c:xMode val="edge"/>
          <c:yMode val="edge"/>
          <c:x val="0.24902067877353484"/>
          <c:y val="8.3505588291529778E-2"/>
        </c:manualLayout>
      </c:layout>
      <c:overlay val="0"/>
    </c:title>
    <c:autoTitleDeleted val="0"/>
    <c:plotArea>
      <c:layout>
        <c:manualLayout>
          <c:layoutTarget val="inner"/>
          <c:xMode val="edge"/>
          <c:yMode val="edge"/>
          <c:x val="0.12619820095303622"/>
          <c:y val="0.2114708851438819"/>
          <c:w val="0.80116968412591116"/>
          <c:h val="0.54984952935099984"/>
        </c:manualLayout>
      </c:layout>
      <c:barChart>
        <c:barDir val="col"/>
        <c:grouping val="clustered"/>
        <c:varyColors val="0"/>
        <c:ser>
          <c:idx val="0"/>
          <c:order val="0"/>
          <c:tx>
            <c:strRef>
              <c:f>fig_TWN!$A$1</c:f>
              <c:strCache>
                <c:ptCount val="1"/>
                <c:pt idx="0">
                  <c:v>Only Taiwan</c:v>
                </c:pt>
              </c:strCache>
            </c:strRef>
          </c:tx>
          <c:spPr>
            <a:pattFill prst="dkDnDiag">
              <a:fgClr>
                <a:schemeClr val="bg1"/>
              </a:fgClr>
              <a:bgClr>
                <a:schemeClr val="accent1"/>
              </a:bgClr>
            </a:pattFill>
          </c:spPr>
          <c:invertIfNegative val="0"/>
          <c:dLbls>
            <c:dLbl>
              <c:idx val="0"/>
              <c:layout>
                <c:manualLayout>
                  <c:x val="4.0444849320009652E-17"/>
                  <c:y val="1.768142253309349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C22-48CE-8A41-C19C361B5DAA}"/>
                </c:ext>
              </c:extLst>
            </c:dLbl>
            <c:numFmt formatCode="0.00&quot;%&quot;\ " sourceLinked="0"/>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Lit>
              <c:ptCount val="1"/>
              <c:pt idx="0">
                <c:v>GDP</c:v>
              </c:pt>
            </c:strLit>
          </c:cat>
          <c:val>
            <c:numRef>
              <c:f>fig_TWN!$D$2</c:f>
              <c:numCache>
                <c:formatCode>0.00"%"\ </c:formatCode>
                <c:ptCount val="1"/>
                <c:pt idx="0">
                  <c:v>-1.7681538690371765</c:v>
                </c:pt>
              </c:numCache>
            </c:numRef>
          </c:val>
          <c:extLst>
            <c:ext xmlns:c16="http://schemas.microsoft.com/office/drawing/2014/chart" uri="{C3380CC4-5D6E-409C-BE32-E72D297353CC}">
              <c16:uniqueId val="{00000001-6C22-48CE-8A41-C19C361B5DAA}"/>
            </c:ext>
          </c:extLst>
        </c:ser>
        <c:ser>
          <c:idx val="1"/>
          <c:order val="1"/>
          <c:tx>
            <c:strRef>
              <c:f>fig_TWN!$A$5</c:f>
              <c:strCache>
                <c:ptCount val="1"/>
                <c:pt idx="0">
                  <c:v>Global effort</c:v>
                </c:pt>
              </c:strCache>
            </c:strRef>
          </c:tx>
          <c:spPr>
            <a:solidFill>
              <a:srgbClr val="1F497D"/>
            </a:solidFill>
          </c:spPr>
          <c:invertIfNegative val="0"/>
          <c:dLbls>
            <c:numFmt formatCode="0.00&quot;%&quot;\ " sourceLinked="0"/>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Lit>
              <c:ptCount val="1"/>
              <c:pt idx="0">
                <c:v>GDP</c:v>
              </c:pt>
            </c:strLit>
          </c:cat>
          <c:val>
            <c:numRef>
              <c:f>fig_TWN!$D$6</c:f>
              <c:numCache>
                <c:formatCode>0.00"%"\ </c:formatCode>
                <c:ptCount val="1"/>
                <c:pt idx="0">
                  <c:v>-1.682540561571195</c:v>
                </c:pt>
              </c:numCache>
            </c:numRef>
          </c:val>
          <c:extLst>
            <c:ext xmlns:c16="http://schemas.microsoft.com/office/drawing/2014/chart" uri="{C3380CC4-5D6E-409C-BE32-E72D297353CC}">
              <c16:uniqueId val="{00000002-6C22-48CE-8A41-C19C361B5DAA}"/>
            </c:ext>
          </c:extLst>
        </c:ser>
        <c:ser>
          <c:idx val="2"/>
          <c:order val="2"/>
          <c:tx>
            <c:strRef>
              <c:f>fig_TWN!$A$9</c:f>
              <c:strCache>
                <c:ptCount val="1"/>
                <c:pt idx="0">
                  <c:v>US effort half</c:v>
                </c:pt>
              </c:strCache>
            </c:strRef>
          </c:tx>
          <c:spPr>
            <a:solidFill>
              <a:srgbClr val="1F497D">
                <a:lumMod val="60000"/>
                <a:lumOff val="40000"/>
              </a:srgbClr>
            </a:solidFill>
          </c:spPr>
          <c:invertIfNegative val="0"/>
          <c:dLbls>
            <c:numFmt formatCode="0.00&quot;%&quot;\ " sourceLinked="0"/>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val>
            <c:numRef>
              <c:f>fig_TWN!$D$10</c:f>
              <c:numCache>
                <c:formatCode>0.00"%"\ </c:formatCode>
                <c:ptCount val="1"/>
                <c:pt idx="0">
                  <c:v>-1.7075533877481543</c:v>
                </c:pt>
              </c:numCache>
            </c:numRef>
          </c:val>
          <c:extLst>
            <c:ext xmlns:c16="http://schemas.microsoft.com/office/drawing/2014/chart" uri="{C3380CC4-5D6E-409C-BE32-E72D297353CC}">
              <c16:uniqueId val="{00000003-6C22-48CE-8A41-C19C361B5DAA}"/>
            </c:ext>
          </c:extLst>
        </c:ser>
        <c:dLbls>
          <c:showLegendKey val="0"/>
          <c:showVal val="0"/>
          <c:showCatName val="0"/>
          <c:showSerName val="0"/>
          <c:showPercent val="0"/>
          <c:showBubbleSize val="0"/>
        </c:dLbls>
        <c:gapWidth val="500"/>
        <c:overlap val="-100"/>
        <c:axId val="710417712"/>
        <c:axId val="710416144"/>
      </c:barChart>
      <c:catAx>
        <c:axId val="710417712"/>
        <c:scaling>
          <c:orientation val="minMax"/>
        </c:scaling>
        <c:delete val="0"/>
        <c:axPos val="b"/>
        <c:numFmt formatCode="General" sourceLinked="0"/>
        <c:majorTickMark val="out"/>
        <c:minorTickMark val="none"/>
        <c:tickLblPos val="none"/>
        <c:crossAx val="710416144"/>
        <c:crosses val="autoZero"/>
        <c:auto val="1"/>
        <c:lblAlgn val="ctr"/>
        <c:lblOffset val="100"/>
        <c:noMultiLvlLbl val="0"/>
      </c:catAx>
      <c:valAx>
        <c:axId val="710416144"/>
        <c:scaling>
          <c:orientation val="minMax"/>
          <c:max val="0"/>
          <c:min val="-2"/>
        </c:scaling>
        <c:delete val="0"/>
        <c:axPos val="l"/>
        <c:majorGridlines>
          <c:spPr>
            <a:ln>
              <a:solidFill>
                <a:sysClr val="window" lastClr="FFFFFF">
                  <a:lumMod val="50000"/>
                </a:sysClr>
              </a:solidFill>
            </a:ln>
          </c:spPr>
        </c:majorGridlines>
        <c:numFmt formatCode="0.0&quot;%&quot;" sourceLinked="0"/>
        <c:majorTickMark val="out"/>
        <c:minorTickMark val="none"/>
        <c:tickLblPos val="nextTo"/>
        <c:spPr>
          <a:ln>
            <a:noFill/>
          </a:ln>
        </c:spPr>
        <c:crossAx val="710417712"/>
        <c:crosses val="autoZero"/>
        <c:crossBetween val="between"/>
        <c:majorUnit val="0.5"/>
      </c:valAx>
    </c:plotArea>
    <c:legend>
      <c:legendPos val="r"/>
      <c:layout>
        <c:manualLayout>
          <c:xMode val="edge"/>
          <c:yMode val="edge"/>
          <c:x val="0.30398282584619118"/>
          <c:y val="0.77558209197360273"/>
          <c:w val="0.52834335812190147"/>
          <c:h val="0.20741165632441638"/>
        </c:manualLayout>
      </c:layout>
      <c:overlay val="0"/>
    </c:legend>
    <c:plotVisOnly val="1"/>
    <c:dispBlanksAs val="gap"/>
    <c:showDLblsOverMax val="0"/>
  </c:chart>
  <c:spPr>
    <a:ln>
      <a:solidFill>
        <a:sysClr val="windowText" lastClr="000000"/>
      </a:solidFill>
    </a:ln>
  </c:spPr>
  <c:txPr>
    <a:bodyPr/>
    <a:lstStyle/>
    <a:p>
      <a:pPr>
        <a:defRPr sz="1100"/>
      </a:pPr>
      <a:endParaRPr lang="en-US"/>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100"/>
            </a:pPr>
            <a:r>
              <a:rPr lang="en-US" sz="1100"/>
              <a:t>Changes in the price of imported fossil fuels</a:t>
            </a:r>
          </a:p>
          <a:p>
            <a:pPr>
              <a:defRPr sz="1100"/>
            </a:pPr>
            <a:r>
              <a:rPr lang="en-US" sz="1100"/>
              <a:t>under different scenarios </a:t>
            </a:r>
            <a:endParaRPr lang="zh-TW" sz="1100"/>
          </a:p>
        </c:rich>
      </c:tx>
      <c:layout>
        <c:manualLayout>
          <c:xMode val="edge"/>
          <c:yMode val="edge"/>
          <c:x val="0.30933499048903779"/>
          <c:y val="4.1838648956759192E-2"/>
        </c:manualLayout>
      </c:layout>
      <c:overlay val="0"/>
    </c:title>
    <c:autoTitleDeleted val="0"/>
    <c:plotArea>
      <c:layout>
        <c:manualLayout>
          <c:layoutTarget val="inner"/>
          <c:xMode val="edge"/>
          <c:yMode val="edge"/>
          <c:x val="0.13654296100379176"/>
          <c:y val="0.30567667322834646"/>
          <c:w val="0.80116968412591116"/>
          <c:h val="0.54984952935099984"/>
        </c:manualLayout>
      </c:layout>
      <c:barChart>
        <c:barDir val="col"/>
        <c:grouping val="clustered"/>
        <c:varyColors val="0"/>
        <c:ser>
          <c:idx val="0"/>
          <c:order val="0"/>
          <c:tx>
            <c:strRef>
              <c:f>fig_TWN!$B$31</c:f>
              <c:strCache>
                <c:ptCount val="1"/>
                <c:pt idx="0">
                  <c:v>Only Taiwan</c:v>
                </c:pt>
              </c:strCache>
            </c:strRef>
          </c:tx>
          <c:spPr>
            <a:pattFill prst="dkDnDiag">
              <a:fgClr>
                <a:schemeClr val="bg1"/>
              </a:fgClr>
              <a:bgClr>
                <a:schemeClr val="accent1"/>
              </a:bgClr>
            </a:pattFill>
          </c:spPr>
          <c:invertIfNegative val="0"/>
          <c:dLbls>
            <c:numFmt formatCode="0.0%" sourceLinked="0"/>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Lit>
              <c:ptCount val="1"/>
              <c:pt idx="0">
                <c:v>oil price</c:v>
              </c:pt>
            </c:strLit>
          </c:cat>
          <c:val>
            <c:numRef>
              <c:f>fig_TWN!$E$34</c:f>
              <c:numCache>
                <c:formatCode>0.00%</c:formatCode>
                <c:ptCount val="1"/>
                <c:pt idx="0">
                  <c:v>-1.5844973816857455E-2</c:v>
                </c:pt>
              </c:numCache>
            </c:numRef>
          </c:val>
          <c:extLst>
            <c:ext xmlns:c16="http://schemas.microsoft.com/office/drawing/2014/chart" uri="{C3380CC4-5D6E-409C-BE32-E72D297353CC}">
              <c16:uniqueId val="{00000000-727F-4FE1-AFF9-E0AB234CE138}"/>
            </c:ext>
          </c:extLst>
        </c:ser>
        <c:ser>
          <c:idx val="1"/>
          <c:order val="1"/>
          <c:tx>
            <c:v>Global effort</c:v>
          </c:tx>
          <c:spPr>
            <a:solidFill>
              <a:srgbClr val="1F497D"/>
            </a:solidFill>
          </c:spPr>
          <c:invertIfNegative val="0"/>
          <c:dLbls>
            <c:numFmt formatCode="0.0%" sourceLinked="0"/>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Lit>
              <c:ptCount val="1"/>
              <c:pt idx="0">
                <c:v>oil price</c:v>
              </c:pt>
            </c:strLit>
          </c:cat>
          <c:val>
            <c:numRef>
              <c:f>fig_TWN!$E$39</c:f>
              <c:numCache>
                <c:formatCode>0.00%</c:formatCode>
                <c:ptCount val="1"/>
                <c:pt idx="0">
                  <c:v>-7.7215526113353805E-2</c:v>
                </c:pt>
              </c:numCache>
            </c:numRef>
          </c:val>
          <c:extLst>
            <c:ext xmlns:c16="http://schemas.microsoft.com/office/drawing/2014/chart" uri="{C3380CC4-5D6E-409C-BE32-E72D297353CC}">
              <c16:uniqueId val="{00000001-727F-4FE1-AFF9-E0AB234CE138}"/>
            </c:ext>
          </c:extLst>
        </c:ser>
        <c:ser>
          <c:idx val="8"/>
          <c:order val="2"/>
          <c:tx>
            <c:strRef>
              <c:f>fig_TWN!$B$42</c:f>
              <c:strCache>
                <c:ptCount val="1"/>
                <c:pt idx="0">
                  <c:v>US effort half</c:v>
                </c:pt>
              </c:strCache>
            </c:strRef>
          </c:tx>
          <c:spPr>
            <a:solidFill>
              <a:srgbClr val="1F497D">
                <a:lumMod val="60000"/>
                <a:lumOff val="40000"/>
              </a:srgbClr>
            </a:solidFill>
          </c:spPr>
          <c:invertIfNegative val="0"/>
          <c:dLbls>
            <c:numFmt formatCode="0.0%" sourceLinked="0"/>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val>
            <c:numRef>
              <c:f>fig_TWN!$E$45</c:f>
              <c:numCache>
                <c:formatCode>0.00%</c:formatCode>
                <c:ptCount val="1"/>
                <c:pt idx="0">
                  <c:v>-7.065065850156016E-2</c:v>
                </c:pt>
              </c:numCache>
            </c:numRef>
          </c:val>
          <c:extLst>
            <c:ext xmlns:c16="http://schemas.microsoft.com/office/drawing/2014/chart" uri="{C3380CC4-5D6E-409C-BE32-E72D297353CC}">
              <c16:uniqueId val="{00000002-727F-4FE1-AFF9-E0AB234CE138}"/>
            </c:ext>
          </c:extLst>
        </c:ser>
        <c:ser>
          <c:idx val="4"/>
          <c:order val="3"/>
          <c:tx>
            <c:v>temp</c:v>
          </c:tx>
          <c:invertIfNegative val="0"/>
          <c:val>
            <c:numRef>
              <c:f>fig_TWN!$C$30</c:f>
              <c:numCache>
                <c:formatCode>General</c:formatCode>
                <c:ptCount val="1"/>
              </c:numCache>
            </c:numRef>
          </c:val>
          <c:extLst>
            <c:ext xmlns:c16="http://schemas.microsoft.com/office/drawing/2014/chart" uri="{C3380CC4-5D6E-409C-BE32-E72D297353CC}">
              <c16:uniqueId val="{00000003-727F-4FE1-AFF9-E0AB234CE138}"/>
            </c:ext>
          </c:extLst>
        </c:ser>
        <c:ser>
          <c:idx val="2"/>
          <c:order val="4"/>
          <c:tx>
            <c:v>only Taiwan_gas</c:v>
          </c:tx>
          <c:spPr>
            <a:pattFill prst="ltDnDiag">
              <a:fgClr>
                <a:srgbClr val="0070C0"/>
              </a:fgClr>
              <a:bgClr>
                <a:sysClr val="window" lastClr="FFFFFF"/>
              </a:bgClr>
            </a:pattFill>
          </c:spPr>
          <c:invertIfNegative val="0"/>
          <c:dLbls>
            <c:numFmt formatCode="0.0%" sourceLinked="0"/>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val>
            <c:numRef>
              <c:f>fig_TWN!$E$32</c:f>
              <c:numCache>
                <c:formatCode>0.00%</c:formatCode>
                <c:ptCount val="1"/>
                <c:pt idx="0">
                  <c:v>-2.2792442810317226E-2</c:v>
                </c:pt>
              </c:numCache>
            </c:numRef>
          </c:val>
          <c:extLst>
            <c:ext xmlns:c16="http://schemas.microsoft.com/office/drawing/2014/chart" uri="{C3380CC4-5D6E-409C-BE32-E72D297353CC}">
              <c16:uniqueId val="{00000004-727F-4FE1-AFF9-E0AB234CE138}"/>
            </c:ext>
          </c:extLst>
        </c:ser>
        <c:ser>
          <c:idx val="3"/>
          <c:order val="5"/>
          <c:tx>
            <c:v>Globaleffort_gas</c:v>
          </c:tx>
          <c:spPr>
            <a:solidFill>
              <a:srgbClr val="1F497D"/>
            </a:solidFill>
          </c:spPr>
          <c:invertIfNegative val="0"/>
          <c:dLbls>
            <c:numFmt formatCode="0.0%" sourceLinked="0"/>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val>
            <c:numRef>
              <c:f>fig_TWN!$E$37</c:f>
              <c:numCache>
                <c:formatCode>0.00%</c:formatCode>
                <c:ptCount val="1"/>
                <c:pt idx="0">
                  <c:v>-0.12393255500951217</c:v>
                </c:pt>
              </c:numCache>
            </c:numRef>
          </c:val>
          <c:extLst>
            <c:ext xmlns:c16="http://schemas.microsoft.com/office/drawing/2014/chart" uri="{C3380CC4-5D6E-409C-BE32-E72D297353CC}">
              <c16:uniqueId val="{00000005-727F-4FE1-AFF9-E0AB234CE138}"/>
            </c:ext>
          </c:extLst>
        </c:ser>
        <c:ser>
          <c:idx val="12"/>
          <c:order val="6"/>
          <c:tx>
            <c:v>US half effort_gas</c:v>
          </c:tx>
          <c:spPr>
            <a:solidFill>
              <a:srgbClr val="1F497D">
                <a:lumMod val="60000"/>
                <a:lumOff val="40000"/>
              </a:srgbClr>
            </a:solidFill>
          </c:spPr>
          <c:invertIfNegative val="0"/>
          <c:dLbls>
            <c:numFmt formatCode="0.0%" sourceLinked="0"/>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val>
            <c:numRef>
              <c:f>fig_TWN!$E$43</c:f>
              <c:numCache>
                <c:formatCode>0.00%</c:formatCode>
                <c:ptCount val="1"/>
                <c:pt idx="0">
                  <c:v>-0.1221677551052992</c:v>
                </c:pt>
              </c:numCache>
            </c:numRef>
          </c:val>
          <c:extLst>
            <c:ext xmlns:c16="http://schemas.microsoft.com/office/drawing/2014/chart" uri="{C3380CC4-5D6E-409C-BE32-E72D297353CC}">
              <c16:uniqueId val="{00000006-727F-4FE1-AFF9-E0AB234CE138}"/>
            </c:ext>
          </c:extLst>
        </c:ser>
        <c:ser>
          <c:idx val="5"/>
          <c:order val="7"/>
          <c:tx>
            <c:v>temp</c:v>
          </c:tx>
          <c:invertIfNegative val="0"/>
          <c:val>
            <c:numRef>
              <c:f>fig_TWN!$C$30</c:f>
              <c:numCache>
                <c:formatCode>General</c:formatCode>
                <c:ptCount val="1"/>
              </c:numCache>
            </c:numRef>
          </c:val>
          <c:extLst>
            <c:ext xmlns:c16="http://schemas.microsoft.com/office/drawing/2014/chart" uri="{C3380CC4-5D6E-409C-BE32-E72D297353CC}">
              <c16:uniqueId val="{00000007-727F-4FE1-AFF9-E0AB234CE138}"/>
            </c:ext>
          </c:extLst>
        </c:ser>
        <c:ser>
          <c:idx val="6"/>
          <c:order val="8"/>
          <c:tx>
            <c:v>Twonly_coal</c:v>
          </c:tx>
          <c:spPr>
            <a:pattFill prst="dkDnDiag">
              <a:fgClr>
                <a:srgbClr val="4F81BD"/>
              </a:fgClr>
              <a:bgClr>
                <a:sysClr val="window" lastClr="FFFFFF"/>
              </a:bgClr>
            </a:pattFill>
          </c:spPr>
          <c:invertIfNegative val="0"/>
          <c:dLbls>
            <c:dLbl>
              <c:idx val="0"/>
              <c:layout>
                <c:manualLayout>
                  <c:x val="0"/>
                  <c:y val="2.357524098490679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727F-4FE1-AFF9-E0AB234CE138}"/>
                </c:ext>
              </c:extLst>
            </c:dLbl>
            <c:numFmt formatCode="0.0%" sourceLinked="0"/>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val>
            <c:numRef>
              <c:f>fig_TWN!$E$33</c:f>
              <c:numCache>
                <c:formatCode>0.00%</c:formatCode>
                <c:ptCount val="1"/>
                <c:pt idx="0">
                  <c:v>-3.1175687728664858E-2</c:v>
                </c:pt>
              </c:numCache>
            </c:numRef>
          </c:val>
          <c:extLst>
            <c:ext xmlns:c16="http://schemas.microsoft.com/office/drawing/2014/chart" uri="{C3380CC4-5D6E-409C-BE32-E72D297353CC}">
              <c16:uniqueId val="{00000009-727F-4FE1-AFF9-E0AB234CE138}"/>
            </c:ext>
          </c:extLst>
        </c:ser>
        <c:ser>
          <c:idx val="7"/>
          <c:order val="9"/>
          <c:tx>
            <c:v>global INDC_coal</c:v>
          </c:tx>
          <c:spPr>
            <a:solidFill>
              <a:srgbClr val="1F497D"/>
            </a:solidFill>
          </c:spPr>
          <c:invertIfNegative val="0"/>
          <c:dLbls>
            <c:dLbl>
              <c:idx val="0"/>
              <c:layout>
                <c:manualLayout>
                  <c:x val="0"/>
                  <c:y val="1.17876204924533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727F-4FE1-AFF9-E0AB234CE138}"/>
                </c:ext>
              </c:extLst>
            </c:dLbl>
            <c:numFmt formatCode="0.0%" sourceLinked="0"/>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val>
            <c:numRef>
              <c:f>fig_TWN!$E$38</c:f>
              <c:numCache>
                <c:formatCode>0.00%</c:formatCode>
                <c:ptCount val="1"/>
                <c:pt idx="0">
                  <c:v>-0.13192245286632831</c:v>
                </c:pt>
              </c:numCache>
            </c:numRef>
          </c:val>
          <c:extLst>
            <c:ext xmlns:c16="http://schemas.microsoft.com/office/drawing/2014/chart" uri="{C3380CC4-5D6E-409C-BE32-E72D297353CC}">
              <c16:uniqueId val="{0000000B-727F-4FE1-AFF9-E0AB234CE138}"/>
            </c:ext>
          </c:extLst>
        </c:ser>
        <c:ser>
          <c:idx val="10"/>
          <c:order val="10"/>
          <c:tx>
            <c:v>US effort half_coal</c:v>
          </c:tx>
          <c:spPr>
            <a:solidFill>
              <a:srgbClr val="1F497D">
                <a:lumMod val="60000"/>
                <a:lumOff val="40000"/>
              </a:srgbClr>
            </a:solidFill>
          </c:spPr>
          <c:invertIfNegative val="0"/>
          <c:dLbls>
            <c:numFmt formatCode="0.0%" sourceLinked="0"/>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val>
            <c:numRef>
              <c:f>fig_TWN!$E$44</c:f>
              <c:numCache>
                <c:formatCode>0.00%</c:formatCode>
                <c:ptCount val="1"/>
                <c:pt idx="0">
                  <c:v>-0.12863030155125599</c:v>
                </c:pt>
              </c:numCache>
            </c:numRef>
          </c:val>
          <c:extLst>
            <c:ext xmlns:c16="http://schemas.microsoft.com/office/drawing/2014/chart" uri="{C3380CC4-5D6E-409C-BE32-E72D297353CC}">
              <c16:uniqueId val="{0000000C-727F-4FE1-AFF9-E0AB234CE138}"/>
            </c:ext>
          </c:extLst>
        </c:ser>
        <c:dLbls>
          <c:showLegendKey val="0"/>
          <c:showVal val="0"/>
          <c:showCatName val="0"/>
          <c:showSerName val="0"/>
          <c:showPercent val="0"/>
          <c:showBubbleSize val="0"/>
        </c:dLbls>
        <c:gapWidth val="500"/>
        <c:overlap val="-100"/>
        <c:axId val="710413792"/>
        <c:axId val="710418496"/>
      </c:barChart>
      <c:catAx>
        <c:axId val="710413792"/>
        <c:scaling>
          <c:orientation val="minMax"/>
        </c:scaling>
        <c:delete val="0"/>
        <c:axPos val="b"/>
        <c:numFmt formatCode="General" sourceLinked="0"/>
        <c:majorTickMark val="out"/>
        <c:minorTickMark val="none"/>
        <c:tickLblPos val="none"/>
        <c:crossAx val="710418496"/>
        <c:crosses val="autoZero"/>
        <c:auto val="1"/>
        <c:lblAlgn val="ctr"/>
        <c:lblOffset val="100"/>
        <c:noMultiLvlLbl val="0"/>
      </c:catAx>
      <c:valAx>
        <c:axId val="710418496"/>
        <c:scaling>
          <c:orientation val="minMax"/>
        </c:scaling>
        <c:delete val="0"/>
        <c:axPos val="l"/>
        <c:majorGridlines>
          <c:spPr>
            <a:ln>
              <a:solidFill>
                <a:sysClr val="window" lastClr="FFFFFF">
                  <a:lumMod val="50000"/>
                </a:sysClr>
              </a:solidFill>
            </a:ln>
          </c:spPr>
        </c:majorGridlines>
        <c:numFmt formatCode="0%" sourceLinked="0"/>
        <c:majorTickMark val="out"/>
        <c:minorTickMark val="none"/>
        <c:tickLblPos val="nextTo"/>
        <c:spPr>
          <a:ln>
            <a:noFill/>
          </a:ln>
        </c:spPr>
        <c:crossAx val="710413792"/>
        <c:crosses val="autoZero"/>
        <c:crossBetween val="between"/>
        <c:majorUnit val="5.000000000000001E-2"/>
      </c:valAx>
    </c:plotArea>
    <c:legend>
      <c:legendPos val="r"/>
      <c:legendEntry>
        <c:idx val="3"/>
        <c:delete val="1"/>
      </c:legendEntry>
      <c:legendEntry>
        <c:idx val="4"/>
        <c:delete val="1"/>
      </c:legendEntry>
      <c:legendEntry>
        <c:idx val="5"/>
        <c:delete val="1"/>
      </c:legendEntry>
      <c:legendEntry>
        <c:idx val="6"/>
        <c:delete val="1"/>
      </c:legendEntry>
      <c:legendEntry>
        <c:idx val="7"/>
        <c:delete val="1"/>
      </c:legendEntry>
      <c:legendEntry>
        <c:idx val="8"/>
        <c:delete val="1"/>
      </c:legendEntry>
      <c:legendEntry>
        <c:idx val="9"/>
        <c:delete val="1"/>
      </c:legendEntry>
      <c:legendEntry>
        <c:idx val="10"/>
        <c:delete val="1"/>
      </c:legendEntry>
      <c:layout>
        <c:manualLayout>
          <c:xMode val="edge"/>
          <c:yMode val="edge"/>
          <c:x val="0.22106972432103347"/>
          <c:y val="0.85821278400805956"/>
          <c:w val="0.62251559267314882"/>
          <c:h val="0.14178721599194044"/>
        </c:manualLayout>
      </c:layout>
      <c:overlay val="0"/>
    </c:legend>
    <c:plotVisOnly val="1"/>
    <c:dispBlanksAs val="gap"/>
    <c:showDLblsOverMax val="0"/>
  </c:chart>
  <c:spPr>
    <a:ln w="6350">
      <a:solidFill>
        <a:sysClr val="windowText" lastClr="000000"/>
      </a:solidFill>
    </a:ln>
  </c:spPr>
  <c:txPr>
    <a:bodyPr/>
    <a:lstStyle/>
    <a:p>
      <a:pPr>
        <a:defRPr sz="1100"/>
      </a:pPr>
      <a:endParaRPr lang="en-US"/>
    </a:p>
  </c:txPr>
  <c:externalData r:id="rId2">
    <c:autoUpdate val="0"/>
  </c:externalData>
  <c:userShapes r:id="rId3"/>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a:pPr>
            <a:r>
              <a:rPr lang="en-US" sz="1100"/>
              <a:t>Changes in Taiwan's GDP under various global mitigation efforts</a:t>
            </a:r>
            <a:endParaRPr lang="zh-TW" sz="1100"/>
          </a:p>
        </c:rich>
      </c:tx>
      <c:layout>
        <c:manualLayout>
          <c:xMode val="edge"/>
          <c:yMode val="edge"/>
          <c:x val="0.1697552408109004"/>
          <c:y val="6.7925765258084983E-2"/>
        </c:manualLayout>
      </c:layout>
      <c:overlay val="0"/>
    </c:title>
    <c:autoTitleDeleted val="0"/>
    <c:plotArea>
      <c:layout>
        <c:manualLayout>
          <c:layoutTarget val="inner"/>
          <c:xMode val="edge"/>
          <c:yMode val="edge"/>
          <c:x val="0.14045193524299904"/>
          <c:y val="0.26742250908667103"/>
          <c:w val="0.80116968412591116"/>
          <c:h val="0.63063313441667179"/>
        </c:manualLayout>
      </c:layout>
      <c:barChart>
        <c:barDir val="col"/>
        <c:grouping val="clustered"/>
        <c:varyColors val="0"/>
        <c:ser>
          <c:idx val="0"/>
          <c:order val="0"/>
          <c:tx>
            <c:strRef>
              <c:f>'[output 20180912_include JP result_HC20190717v2.xlsx]fig_TWN'!$A$1</c:f>
              <c:strCache>
                <c:ptCount val="1"/>
                <c:pt idx="0">
                  <c:v>Only Taiwan</c:v>
                </c:pt>
              </c:strCache>
            </c:strRef>
          </c:tx>
          <c:spPr>
            <a:pattFill prst="dkDnDiag">
              <a:fgClr>
                <a:schemeClr val="bg1"/>
              </a:fgClr>
              <a:bgClr>
                <a:schemeClr val="accent1"/>
              </a:bgClr>
            </a:pattFill>
          </c:spPr>
          <c:invertIfNegative val="0"/>
          <c:dLbls>
            <c:dLbl>
              <c:idx val="0"/>
              <c:layout>
                <c:manualLayout>
                  <c:x val="-1.0081044541381529E-7"/>
                  <c:y val="-2.9811269446401091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760-4BAC-88DF-369999FBA9C1}"/>
                </c:ext>
              </c:extLst>
            </c:dLbl>
            <c:numFmt formatCode="0.00&quot;%&quot;\ " sourceLinked="0"/>
            <c:spPr>
              <a:noFill/>
              <a:ln w="25400">
                <a:noFill/>
              </a:ln>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Lit>
              <c:ptCount val="1"/>
              <c:pt idx="0">
                <c:v>GDP</c:v>
              </c:pt>
            </c:strLit>
          </c:cat>
          <c:val>
            <c:numRef>
              <c:f>'[output 20180912_include JP result_HC20190717v2.xlsx]fig_TWN'!$D$2</c:f>
              <c:numCache>
                <c:formatCode>0.00"%"\ </c:formatCode>
                <c:ptCount val="1"/>
                <c:pt idx="0">
                  <c:v>-1.7681538690371765</c:v>
                </c:pt>
              </c:numCache>
            </c:numRef>
          </c:val>
          <c:extLst>
            <c:ext xmlns:c16="http://schemas.microsoft.com/office/drawing/2014/chart" uri="{C3380CC4-5D6E-409C-BE32-E72D297353CC}">
              <c16:uniqueId val="{00000001-D760-4BAC-88DF-369999FBA9C1}"/>
            </c:ext>
          </c:extLst>
        </c:ser>
        <c:ser>
          <c:idx val="1"/>
          <c:order val="1"/>
          <c:tx>
            <c:strRef>
              <c:f>'[output 20180912_include JP result_HC20190717v2.xlsx]fig_TWN'!$A$5</c:f>
              <c:strCache>
                <c:ptCount val="1"/>
                <c:pt idx="0">
                  <c:v>Global effort</c:v>
                </c:pt>
              </c:strCache>
            </c:strRef>
          </c:tx>
          <c:spPr>
            <a:solidFill>
              <a:srgbClr val="1F497D"/>
            </a:solidFill>
          </c:spPr>
          <c:invertIfNegative val="0"/>
          <c:dLbls>
            <c:dLbl>
              <c:idx val="0"/>
              <c:layout>
                <c:manualLayout>
                  <c:x val="-3.8409787807118703E-3"/>
                  <c:y val="-1.8350494130936798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760-4BAC-88DF-369999FBA9C1}"/>
                </c:ext>
              </c:extLst>
            </c:dLbl>
            <c:numFmt formatCode="0.00&quot;%&quot;\ " sourceLinked="0"/>
            <c:spPr>
              <a:noFill/>
              <a:ln w="25400">
                <a:noFill/>
              </a:ln>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val>
            <c:numRef>
              <c:f>'[output 20180912_include JP result_HC20190717v2.xlsx]fig_TWN'!$D$6</c:f>
              <c:numCache>
                <c:formatCode>0.00"%"\ </c:formatCode>
                <c:ptCount val="1"/>
                <c:pt idx="0">
                  <c:v>-1.682540561571195</c:v>
                </c:pt>
              </c:numCache>
            </c:numRef>
          </c:val>
          <c:extLst>
            <c:ext xmlns:c16="http://schemas.microsoft.com/office/drawing/2014/chart" uri="{C3380CC4-5D6E-409C-BE32-E72D297353CC}">
              <c16:uniqueId val="{00000003-D760-4BAC-88DF-369999FBA9C1}"/>
            </c:ext>
          </c:extLst>
        </c:ser>
        <c:ser>
          <c:idx val="4"/>
          <c:order val="2"/>
          <c:tx>
            <c:v>temp</c:v>
          </c:tx>
          <c:invertIfNegative val="0"/>
          <c:val>
            <c:numRef>
              <c:f>'[output 20180912_include JP result_HC20190717v2.xlsx]fig_TWN'!$A$166</c:f>
              <c:numCache>
                <c:formatCode>General</c:formatCode>
                <c:ptCount val="1"/>
              </c:numCache>
            </c:numRef>
          </c:val>
          <c:extLst>
            <c:ext xmlns:c16="http://schemas.microsoft.com/office/drawing/2014/chart" uri="{C3380CC4-5D6E-409C-BE32-E72D297353CC}">
              <c16:uniqueId val="{00000004-D760-4BAC-88DF-369999FBA9C1}"/>
            </c:ext>
          </c:extLst>
        </c:ser>
        <c:ser>
          <c:idx val="3"/>
          <c:order val="3"/>
          <c:tx>
            <c:strRef>
              <c:f>'[output 20180912_include JP result_HC20190717v2.xlsx]fig_TWN'!$A$231</c:f>
              <c:strCache>
                <c:ptCount val="1"/>
                <c:pt idx="0">
                  <c:v>Taiwan Only 20% more strict</c:v>
                </c:pt>
              </c:strCache>
            </c:strRef>
          </c:tx>
          <c:spPr>
            <a:pattFill prst="dkDnDiag">
              <a:fgClr>
                <a:srgbClr val="4F81BD"/>
              </a:fgClr>
              <a:bgClr>
                <a:sysClr val="window" lastClr="FFFFFF"/>
              </a:bgClr>
            </a:pattFill>
          </c:spPr>
          <c:invertIfNegative val="0"/>
          <c:dLbls>
            <c:dLbl>
              <c:idx val="0"/>
              <c:layout>
                <c:manualLayout>
                  <c:x val="-3.8377366153013914E-3"/>
                  <c:y val="-4.0627317510909013E-2"/>
                </c:manualLayout>
              </c:layout>
              <c:spPr/>
              <c:txPr>
                <a:bodyPr/>
                <a:lstStyle/>
                <a:p>
                  <a:pPr>
                    <a:defRPr sz="800"/>
                  </a:pPr>
                  <a:endParaRPr lang="en-US"/>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D760-4BAC-88DF-369999FBA9C1}"/>
                </c:ext>
              </c:extLst>
            </c:dLbl>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val>
            <c:numRef>
              <c:f>'[output 20180912_include JP result_HC20190717v2.xlsx]fig_TWN'!$D$232</c:f>
              <c:numCache>
                <c:formatCode>0.00"%"\ </c:formatCode>
                <c:ptCount val="1"/>
                <c:pt idx="0">
                  <c:v>-3.2319387310452226</c:v>
                </c:pt>
              </c:numCache>
            </c:numRef>
          </c:val>
          <c:extLst>
            <c:ext xmlns:c16="http://schemas.microsoft.com/office/drawing/2014/chart" uri="{C3380CC4-5D6E-409C-BE32-E72D297353CC}">
              <c16:uniqueId val="{00000006-D760-4BAC-88DF-369999FBA9C1}"/>
            </c:ext>
          </c:extLst>
        </c:ser>
        <c:ser>
          <c:idx val="2"/>
          <c:order val="4"/>
          <c:tx>
            <c:strRef>
              <c:f>'[output 20180912_include JP result_HC20190717v2.xlsx]fig_TWN'!$A$237</c:f>
              <c:strCache>
                <c:ptCount val="1"/>
                <c:pt idx="0">
                  <c:v>Global effort 20% more strict</c:v>
                </c:pt>
              </c:strCache>
            </c:strRef>
          </c:tx>
          <c:spPr>
            <a:solidFill>
              <a:srgbClr val="1F497D"/>
            </a:solidFill>
          </c:spPr>
          <c:invertIfNegative val="0"/>
          <c:dLbls>
            <c:dLbl>
              <c:idx val="0"/>
              <c:layout>
                <c:manualLayout>
                  <c:x val="0"/>
                  <c:y val="-3.1309615970280064E-2"/>
                </c:manualLayout>
              </c:layout>
              <c:spPr/>
              <c:txPr>
                <a:bodyPr/>
                <a:lstStyle/>
                <a:p>
                  <a:pPr>
                    <a:defRPr sz="800"/>
                  </a:pPr>
                  <a:endParaRPr lang="en-US"/>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D760-4BAC-88DF-369999FBA9C1}"/>
                </c:ext>
              </c:extLst>
            </c:dLbl>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val>
            <c:numRef>
              <c:f>'[output 20180912_include JP result_HC20190717v2.xlsx]fig_TWN'!$D$238</c:f>
              <c:numCache>
                <c:formatCode>0.00"%"\ </c:formatCode>
                <c:ptCount val="1"/>
                <c:pt idx="0">
                  <c:v>-3.3174438151349475</c:v>
                </c:pt>
              </c:numCache>
            </c:numRef>
          </c:val>
          <c:extLst>
            <c:ext xmlns:c16="http://schemas.microsoft.com/office/drawing/2014/chart" uri="{C3380CC4-5D6E-409C-BE32-E72D297353CC}">
              <c16:uniqueId val="{00000008-D760-4BAC-88DF-369999FBA9C1}"/>
            </c:ext>
          </c:extLst>
        </c:ser>
        <c:ser>
          <c:idx val="5"/>
          <c:order val="5"/>
          <c:tx>
            <c:v>temp</c:v>
          </c:tx>
          <c:invertIfNegative val="0"/>
          <c:val>
            <c:numRef>
              <c:f>'[output 20180912_include JP result_HC20190717v2.xlsx]fig_TWN'!$A$166</c:f>
              <c:numCache>
                <c:formatCode>General</c:formatCode>
                <c:ptCount val="1"/>
              </c:numCache>
            </c:numRef>
          </c:val>
          <c:extLst>
            <c:ext xmlns:c16="http://schemas.microsoft.com/office/drawing/2014/chart" uri="{C3380CC4-5D6E-409C-BE32-E72D297353CC}">
              <c16:uniqueId val="{00000009-D760-4BAC-88DF-369999FBA9C1}"/>
            </c:ext>
          </c:extLst>
        </c:ser>
        <c:ser>
          <c:idx val="8"/>
          <c:order val="6"/>
          <c:tx>
            <c:strRef>
              <c:f>'[output 20180912_include JP result_HC20190717v2.xlsx]fig_TWN'!$A$234</c:f>
              <c:strCache>
                <c:ptCount val="1"/>
                <c:pt idx="0">
                  <c:v>Taiwan Only 40% more strict</c:v>
                </c:pt>
              </c:strCache>
            </c:strRef>
          </c:tx>
          <c:spPr>
            <a:pattFill prst="dkDnDiag">
              <a:fgClr>
                <a:srgbClr val="4F81BD"/>
              </a:fgClr>
              <a:bgClr>
                <a:sysClr val="window" lastClr="FFFFFF"/>
              </a:bgClr>
            </a:pattFill>
          </c:spPr>
          <c:invertIfNegative val="0"/>
          <c:dLbls>
            <c:dLbl>
              <c:idx val="0"/>
              <c:layout>
                <c:manualLayout>
                  <c:x val="-2.5605853135108143E-3"/>
                  <c:y val="-1.8345077117506037E-2"/>
                </c:manualLayout>
              </c:layout>
              <c:spPr/>
              <c:txPr>
                <a:bodyPr/>
                <a:lstStyle/>
                <a:p>
                  <a:pPr>
                    <a:defRPr sz="800"/>
                  </a:pPr>
                  <a:endParaRPr lang="en-US"/>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D760-4BAC-88DF-369999FBA9C1}"/>
                </c:ext>
              </c:extLst>
            </c:dLbl>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val>
            <c:numRef>
              <c:f>'[output 20180912_include JP result_HC20190717v2.xlsx]fig_TWN'!$D$235</c:f>
              <c:numCache>
                <c:formatCode>0.00"%"\ </c:formatCode>
                <c:ptCount val="1"/>
                <c:pt idx="0">
                  <c:v>-5.7328688260640952</c:v>
                </c:pt>
              </c:numCache>
            </c:numRef>
          </c:val>
          <c:extLst>
            <c:ext xmlns:c16="http://schemas.microsoft.com/office/drawing/2014/chart" uri="{C3380CC4-5D6E-409C-BE32-E72D297353CC}">
              <c16:uniqueId val="{0000000B-D760-4BAC-88DF-369999FBA9C1}"/>
            </c:ext>
          </c:extLst>
        </c:ser>
        <c:ser>
          <c:idx val="9"/>
          <c:order val="7"/>
          <c:tx>
            <c:strRef>
              <c:f>'[output 20180912_include JP result_HC20190717v2.xlsx]fig_TWN'!$A$240</c:f>
              <c:strCache>
                <c:ptCount val="1"/>
                <c:pt idx="0">
                  <c:v>Global effort 40% more strict</c:v>
                </c:pt>
              </c:strCache>
            </c:strRef>
          </c:tx>
          <c:spPr>
            <a:solidFill>
              <a:srgbClr val="1F497D"/>
            </a:solidFill>
          </c:spPr>
          <c:invertIfNegative val="0"/>
          <c:dLbls>
            <c:dLbl>
              <c:idx val="0"/>
              <c:layout>
                <c:manualLayout>
                  <c:x val="-3.8410795911570962E-3"/>
                  <c:y val="-1.3764450560453239E-2"/>
                </c:manualLayout>
              </c:layout>
              <c:numFmt formatCode="0.00&quot;%&quot;\ " sourceLinked="0"/>
              <c:spPr/>
              <c:txPr>
                <a:bodyPr/>
                <a:lstStyle/>
                <a:p>
                  <a:pPr>
                    <a:defRPr sz="800"/>
                  </a:pPr>
                  <a:endParaRPr lang="en-US"/>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D760-4BAC-88DF-369999FBA9C1}"/>
                </c:ext>
              </c:extLst>
            </c:dLbl>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val>
            <c:numRef>
              <c:f>'[output 20180912_include JP result_HC20190717v2.xlsx]fig_TWN'!$D$241</c:f>
              <c:numCache>
                <c:formatCode>0.00"%"\ </c:formatCode>
                <c:ptCount val="1"/>
                <c:pt idx="0">
                  <c:v>-6.1941349888630102</c:v>
                </c:pt>
              </c:numCache>
            </c:numRef>
          </c:val>
          <c:extLst>
            <c:ext xmlns:c16="http://schemas.microsoft.com/office/drawing/2014/chart" uri="{C3380CC4-5D6E-409C-BE32-E72D297353CC}">
              <c16:uniqueId val="{0000000D-D760-4BAC-88DF-369999FBA9C1}"/>
            </c:ext>
          </c:extLst>
        </c:ser>
        <c:dLbls>
          <c:showLegendKey val="0"/>
          <c:showVal val="0"/>
          <c:showCatName val="0"/>
          <c:showSerName val="0"/>
          <c:showPercent val="0"/>
          <c:showBubbleSize val="0"/>
        </c:dLbls>
        <c:gapWidth val="500"/>
        <c:overlap val="-100"/>
        <c:axId val="189188608"/>
        <c:axId val="188545792"/>
      </c:barChart>
      <c:catAx>
        <c:axId val="189188608"/>
        <c:scaling>
          <c:orientation val="minMax"/>
        </c:scaling>
        <c:delete val="0"/>
        <c:axPos val="b"/>
        <c:numFmt formatCode="General" sourceLinked="0"/>
        <c:majorTickMark val="out"/>
        <c:minorTickMark val="none"/>
        <c:tickLblPos val="none"/>
        <c:crossAx val="188545792"/>
        <c:crosses val="autoZero"/>
        <c:auto val="1"/>
        <c:lblAlgn val="ctr"/>
        <c:lblOffset val="100"/>
        <c:noMultiLvlLbl val="0"/>
      </c:catAx>
      <c:valAx>
        <c:axId val="188545792"/>
        <c:scaling>
          <c:orientation val="minMax"/>
          <c:max val="0"/>
          <c:min val="-8"/>
        </c:scaling>
        <c:delete val="0"/>
        <c:axPos val="l"/>
        <c:majorGridlines>
          <c:spPr>
            <a:ln>
              <a:solidFill>
                <a:sysClr val="window" lastClr="FFFFFF">
                  <a:lumMod val="50000"/>
                </a:sysClr>
              </a:solidFill>
            </a:ln>
          </c:spPr>
        </c:majorGridlines>
        <c:numFmt formatCode="0&quot;%&quot;" sourceLinked="0"/>
        <c:majorTickMark val="out"/>
        <c:minorTickMark val="none"/>
        <c:tickLblPos val="nextTo"/>
        <c:spPr>
          <a:ln>
            <a:noFill/>
          </a:ln>
        </c:spPr>
        <c:crossAx val="189188608"/>
        <c:crosses val="autoZero"/>
        <c:crossBetween val="between"/>
        <c:majorUnit val="2"/>
      </c:valAx>
    </c:plotArea>
    <c:legend>
      <c:legendPos val="r"/>
      <c:legendEntry>
        <c:idx val="2"/>
        <c:delete val="1"/>
      </c:legendEntry>
      <c:legendEntry>
        <c:idx val="3"/>
        <c:delete val="1"/>
      </c:legendEntry>
      <c:legendEntry>
        <c:idx val="4"/>
        <c:delete val="1"/>
      </c:legendEntry>
      <c:legendEntry>
        <c:idx val="5"/>
        <c:delete val="1"/>
      </c:legendEntry>
      <c:legendEntry>
        <c:idx val="6"/>
        <c:delete val="1"/>
      </c:legendEntry>
      <c:legendEntry>
        <c:idx val="7"/>
        <c:delete val="1"/>
      </c:legendEntry>
      <c:layout>
        <c:manualLayout>
          <c:xMode val="edge"/>
          <c:yMode val="edge"/>
          <c:x val="0.22959676853817701"/>
          <c:y val="0.86382965073547369"/>
          <c:w val="0.61570707194624297"/>
          <c:h val="0.13512621434146746"/>
        </c:manualLayout>
      </c:layout>
      <c:overlay val="0"/>
    </c:legend>
    <c:plotVisOnly val="1"/>
    <c:dispBlanksAs val="gap"/>
    <c:showDLblsOverMax val="0"/>
  </c:chart>
  <c:spPr>
    <a:ln>
      <a:solidFill>
        <a:sysClr val="windowText" lastClr="000000"/>
      </a:solidFill>
    </a:ln>
  </c:spPr>
  <c:txPr>
    <a:bodyPr/>
    <a:lstStyle/>
    <a:p>
      <a:pPr>
        <a:defRPr sz="1100"/>
      </a:pPr>
      <a:endParaRPr lang="en-US"/>
    </a:p>
  </c:txPr>
  <c:externalData r:id="rId2">
    <c:autoUpdate val="0"/>
  </c:externalData>
  <c:userShapes r:id="rId3"/>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0" i="0" u="none" strike="noStrike" kern="1200" spc="0" baseline="0">
                <a:solidFill>
                  <a:schemeClr val="tx1">
                    <a:lumMod val="65000"/>
                    <a:lumOff val="35000"/>
                  </a:schemeClr>
                </a:solidFill>
                <a:latin typeface="+mn-lt"/>
                <a:ea typeface="+mn-ea"/>
                <a:cs typeface="+mn-cs"/>
              </a:defRPr>
            </a:pPr>
            <a:r>
              <a:rPr lang="en-US" sz="1100" b="1"/>
              <a:t>Taiwan's total exports under different mitigation levels</a:t>
            </a:r>
          </a:p>
        </c:rich>
      </c:tx>
      <c:overlay val="0"/>
      <c:spPr>
        <a:noFill/>
        <a:ln>
          <a:noFill/>
        </a:ln>
        <a:effectLst/>
      </c:spPr>
      <c:txPr>
        <a:bodyPr rot="0" spcFirstLastPara="1" vertOverflow="ellipsis" vert="horz" wrap="square" anchor="ctr" anchorCtr="1"/>
        <a:lstStyle/>
        <a:p>
          <a:pPr>
            <a:defRPr sz="132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'[GDP components HC20190726.xlsx]summary_X'!$A$15</c:f>
              <c:strCache>
                <c:ptCount val="1"/>
                <c:pt idx="0">
                  <c:v>Exports</c:v>
                </c:pt>
              </c:strCache>
            </c:strRef>
          </c:tx>
          <c:spPr>
            <a:solidFill>
              <a:schemeClr val="accent1"/>
            </a:solidFill>
            <a:ln>
              <a:noFill/>
            </a:ln>
            <a:effectLst/>
          </c:spPr>
          <c:invertIfNegative val="0"/>
          <c:dLbls>
            <c:dLbl>
              <c:idx val="0"/>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0-D281-4D9D-9263-3466B3345A1B}"/>
                </c:ext>
              </c:extLst>
            </c:dLbl>
            <c:dLbl>
              <c:idx val="1"/>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1-D281-4D9D-9263-3466B3345A1B}"/>
                </c:ext>
              </c:extLst>
            </c:dLbl>
            <c:dLbl>
              <c:idx val="2"/>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2-D281-4D9D-9263-3466B3345A1B}"/>
                </c:ext>
              </c:extLst>
            </c:dLbl>
            <c:dLbl>
              <c:idx val="3"/>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3-D281-4D9D-9263-3466B3345A1B}"/>
                </c:ext>
              </c:extLst>
            </c:dLbl>
            <c:dLbl>
              <c:idx val="4"/>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4-D281-4D9D-9263-3466B3345A1B}"/>
                </c:ext>
              </c:extLst>
            </c:dLbl>
            <c:dLbl>
              <c:idx val="5"/>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5-D281-4D9D-9263-3466B3345A1B}"/>
                </c:ext>
              </c:extLst>
            </c:dLbl>
            <c:dLbl>
              <c:idx val="6"/>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6-D281-4D9D-9263-3466B3345A1B}"/>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'[GDP components HC20190726.xlsx]summary_X'!$B$14:$H$14</c:f>
              <c:strCache>
                <c:ptCount val="7"/>
                <c:pt idx="0">
                  <c:v>BAU</c:v>
                </c:pt>
                <c:pt idx="1">
                  <c:v>Current NDC: only Taiwan</c:v>
                </c:pt>
                <c:pt idx="2">
                  <c:v>Global NDCs</c:v>
                </c:pt>
                <c:pt idx="3">
                  <c:v>Current NDC +20%: Only Taiwan</c:v>
                </c:pt>
                <c:pt idx="4">
                  <c:v>Global NDCs +20%</c:v>
                </c:pt>
                <c:pt idx="5">
                  <c:v>Current NDC +40%: Only Taiwan</c:v>
                </c:pt>
                <c:pt idx="6">
                  <c:v>Global NDCs +40%</c:v>
                </c:pt>
              </c:strCache>
            </c:strRef>
          </c:cat>
          <c:val>
            <c:numRef>
              <c:f>'[GDP components HC20190726.xlsx]summary_X'!$B$15:$H$15</c:f>
              <c:numCache>
                <c:formatCode>0.00</c:formatCode>
                <c:ptCount val="7"/>
                <c:pt idx="0">
                  <c:v>653.23777893266197</c:v>
                </c:pt>
                <c:pt idx="1">
                  <c:v>609.40422082354917</c:v>
                </c:pt>
                <c:pt idx="2">
                  <c:v>604.89431471892624</c:v>
                </c:pt>
                <c:pt idx="3">
                  <c:v>595.45177003471269</c:v>
                </c:pt>
                <c:pt idx="4">
                  <c:v>588.71325880437792</c:v>
                </c:pt>
                <c:pt idx="5">
                  <c:v>576.83690646259936</c:v>
                </c:pt>
                <c:pt idx="6">
                  <c:v>566.50741387790049</c:v>
                </c:pt>
              </c:numCache>
            </c:numRef>
          </c:val>
          <c:extLst>
            <c:ext xmlns:c16="http://schemas.microsoft.com/office/drawing/2014/chart" uri="{C3380CC4-5D6E-409C-BE32-E72D297353CC}">
              <c16:uniqueId val="{00000007-D281-4D9D-9263-3466B3345A1B}"/>
            </c:ext>
          </c:extLst>
        </c:ser>
        <c:dLbls>
          <c:showLegendKey val="0"/>
          <c:showVal val="0"/>
          <c:showCatName val="0"/>
          <c:showSerName val="0"/>
          <c:showPercent val="0"/>
          <c:showBubbleSize val="0"/>
        </c:dLbls>
        <c:gapWidth val="219"/>
        <c:overlap val="-27"/>
        <c:axId val="830736608"/>
        <c:axId val="830739232"/>
      </c:barChart>
      <c:catAx>
        <c:axId val="8307366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30739232"/>
        <c:crosses val="autoZero"/>
        <c:auto val="1"/>
        <c:lblAlgn val="ctr"/>
        <c:lblOffset val="100"/>
        <c:noMultiLvlLbl val="0"/>
      </c:catAx>
      <c:valAx>
        <c:axId val="830739232"/>
        <c:scaling>
          <c:orientation val="minMax"/>
          <c:min val="5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r>
                  <a:rPr lang="en-US" b="1"/>
                  <a:t>Billion USD</a:t>
                </a:r>
              </a:p>
            </c:rich>
          </c:tx>
          <c:overlay val="0"/>
          <c:spPr>
            <a:noFill/>
            <a:ln>
              <a:noFill/>
            </a:ln>
            <a:effectLst/>
          </c:spPr>
          <c:txPr>
            <a:bodyPr rot="-54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8307366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6350" cap="flat" cmpd="sng" algn="ctr">
      <a:solidFill>
        <a:sysClr val="windowText" lastClr="000000"/>
      </a:solidFill>
      <a:round/>
    </a:ln>
    <a:effectLst/>
  </c:spPr>
  <c:txPr>
    <a:bodyPr/>
    <a:lstStyle/>
    <a:p>
      <a:pPr>
        <a:defRPr sz="110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6">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cap="none" spc="0" normalizeH="0" baseline="0"/>
  </cs:categoryAxis>
  <cs:chartArea>
    <cs:lnRef idx="0"/>
    <cs:fillRef idx="0"/>
    <cs:effectRef idx="0"/>
    <cs:fontRef idx="minor">
      <a:schemeClr val="dk1"/>
    </cs:fontRef>
    <cs:spPr>
      <a:pattFill prst="dkDnDiag">
        <a:fgClr>
          <a:schemeClr val="lt1"/>
        </a:fgClr>
        <a:bgClr>
          <a:schemeClr val="dk1">
            <a:lumMod val="10000"/>
            <a:lumOff val="90000"/>
          </a:schemeClr>
        </a:bgClr>
      </a:pattFill>
      <a:ln w="9525" cap="flat" cmpd="sng" algn="ctr">
        <a:solidFill>
          <a:schemeClr val="dk1">
            <a:lumMod val="15000"/>
            <a:lumOff val="8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gradFill>
        <a:gsLst>
          <a:gs pos="100000">
            <a:schemeClr val="phClr">
              <a:lumMod val="60000"/>
              <a:lumOff val="40000"/>
            </a:schemeClr>
          </a:gs>
          <a:gs pos="0">
            <a:schemeClr val="phClr"/>
          </a:gs>
        </a:gsLst>
        <a:lin ang="5400000" scaled="0"/>
      </a:gradFill>
      <a:ln w="19050">
        <a:solidFill>
          <a:schemeClr val="lt1"/>
        </a:solidFill>
      </a:ln>
    </cs:spPr>
  </cs:dataPoint>
  <cs:dataPoint3D>
    <cs:lnRef idx="0"/>
    <cs:fillRef idx="0">
      <cs:styleClr val="auto"/>
    </cs:fillRef>
    <cs:effectRef idx="0"/>
    <cs:fontRef idx="minor">
      <a:schemeClr val="tx1"/>
    </cs:fontRef>
    <cs:spPr>
      <a:gradFill>
        <a:gsLst>
          <a:gs pos="100000">
            <a:schemeClr val="phClr">
              <a:lumMod val="60000"/>
              <a:lumOff val="40000"/>
            </a:schemeClr>
          </a:gs>
          <a:gs pos="0">
            <a:schemeClr val="phClr"/>
          </a:gs>
        </a:gsLst>
        <a:lin ang="5400000" scaled="0"/>
      </a:gradFill>
      <a:ln w="50800">
        <a:solidFill>
          <a:schemeClr val="lt1"/>
        </a:solidFill>
      </a:ln>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8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50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1600" b="1" kern="1200"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0.30071</cdr:x>
      <cdr:y>0.23789</cdr:y>
    </cdr:from>
    <cdr:to>
      <cdr:x>0.38272</cdr:x>
      <cdr:y>0.29515</cdr:y>
    </cdr:to>
    <cdr:sp macro="" textlink="">
      <cdr:nvSpPr>
        <cdr:cNvPr id="2" name="文字方塊 1"/>
        <cdr:cNvSpPr txBox="1"/>
      </cdr:nvSpPr>
      <cdr:spPr>
        <a:xfrm xmlns:a="http://schemas.openxmlformats.org/drawingml/2006/main">
          <a:off x="3248025" y="1028700"/>
          <a:ext cx="885825" cy="24765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zh-TW" altLang="en-US"/>
        </a:p>
      </cdr:txBody>
    </cdr:sp>
  </cdr:relSizeAnchor>
  <cdr:relSizeAnchor xmlns:cdr="http://schemas.openxmlformats.org/drawingml/2006/chartDrawing">
    <cdr:from>
      <cdr:x>0.22779</cdr:x>
      <cdr:y>0.18777</cdr:y>
    </cdr:from>
    <cdr:to>
      <cdr:x>0.44917</cdr:x>
      <cdr:y>0.27982</cdr:y>
    </cdr:to>
    <cdr:sp macro="" textlink="">
      <cdr:nvSpPr>
        <cdr:cNvPr id="3" name="文字方塊 2"/>
        <cdr:cNvSpPr txBox="1"/>
      </cdr:nvSpPr>
      <cdr:spPr>
        <a:xfrm xmlns:a="http://schemas.openxmlformats.org/drawingml/2006/main">
          <a:off x="1311965" y="405516"/>
          <a:ext cx="1275007" cy="19878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altLang="zh-TW" sz="1100" dirty="0"/>
            <a:t>crude</a:t>
          </a:r>
          <a:r>
            <a:rPr lang="en-US" altLang="zh-TW" sz="1100" baseline="0" dirty="0"/>
            <a:t> oil</a:t>
          </a:r>
          <a:endParaRPr lang="zh-TW" altLang="en-US" sz="1100" dirty="0"/>
        </a:p>
      </cdr:txBody>
    </cdr:sp>
  </cdr:relSizeAnchor>
  <cdr:relSizeAnchor xmlns:cdr="http://schemas.openxmlformats.org/drawingml/2006/chartDrawing">
    <cdr:from>
      <cdr:x>0.50239</cdr:x>
      <cdr:y>0.19736</cdr:y>
    </cdr:from>
    <cdr:to>
      <cdr:x>0.57382</cdr:x>
      <cdr:y>0.27004</cdr:y>
    </cdr:to>
    <cdr:sp macro="" textlink="">
      <cdr:nvSpPr>
        <cdr:cNvPr id="5" name="文字方塊 1"/>
        <cdr:cNvSpPr txBox="1"/>
      </cdr:nvSpPr>
      <cdr:spPr>
        <a:xfrm xmlns:a="http://schemas.openxmlformats.org/drawingml/2006/main">
          <a:off x="2893505" y="426228"/>
          <a:ext cx="411398" cy="156963"/>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altLang="zh-TW" sz="1100" dirty="0"/>
            <a:t>gas</a:t>
          </a:r>
          <a:endParaRPr lang="zh-TW" altLang="en-US" sz="1100" dirty="0"/>
        </a:p>
      </cdr:txBody>
    </cdr:sp>
  </cdr:relSizeAnchor>
  <cdr:relSizeAnchor xmlns:cdr="http://schemas.openxmlformats.org/drawingml/2006/chartDrawing">
    <cdr:from>
      <cdr:x>0.74523</cdr:x>
      <cdr:y>0.20687</cdr:y>
    </cdr:from>
    <cdr:to>
      <cdr:x>0.86423</cdr:x>
      <cdr:y>0.27613</cdr:y>
    </cdr:to>
    <cdr:sp macro="" textlink="">
      <cdr:nvSpPr>
        <cdr:cNvPr id="6" name="文字方塊 1"/>
        <cdr:cNvSpPr txBox="1"/>
      </cdr:nvSpPr>
      <cdr:spPr>
        <a:xfrm xmlns:a="http://schemas.openxmlformats.org/drawingml/2006/main">
          <a:off x="4292091" y="446759"/>
          <a:ext cx="685425" cy="14959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altLang="zh-TW" sz="1100" dirty="0"/>
            <a:t>coal</a:t>
          </a:r>
          <a:endParaRPr lang="zh-TW" altLang="en-US" sz="1100" dirty="0"/>
        </a:p>
      </cdr:txBody>
    </cdr:sp>
  </cdr:relSizeAnchor>
</c:userShapes>
</file>

<file path=ppt/drawings/drawing2.xml><?xml version="1.0" encoding="utf-8"?>
<c:userShapes xmlns:c="http://schemas.openxmlformats.org/drawingml/2006/chart">
  <cdr:relSizeAnchor xmlns:cdr="http://schemas.openxmlformats.org/drawingml/2006/chartDrawing">
    <cdr:from>
      <cdr:x>0.22708</cdr:x>
      <cdr:y>0.16534</cdr:y>
    </cdr:from>
    <cdr:to>
      <cdr:x>0.94287</cdr:x>
      <cdr:y>0.23028</cdr:y>
    </cdr:to>
    <cdr:sp macro="" textlink="">
      <cdr:nvSpPr>
        <cdr:cNvPr id="3" name="文字方塊 1"/>
        <cdr:cNvSpPr txBox="1"/>
      </cdr:nvSpPr>
      <cdr:spPr>
        <a:xfrm xmlns:a="http://schemas.openxmlformats.org/drawingml/2006/main">
          <a:off x="1308438" y="355598"/>
          <a:ext cx="4124375" cy="13967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marL="0" marR="0" indent="0" defTabSz="914400" eaLnBrk="1" fontAlgn="auto" latinLnBrk="0" hangingPunct="1">
            <a:lnSpc>
              <a:spcPct val="100000"/>
            </a:lnSpc>
            <a:spcBef>
              <a:spcPts val="0"/>
            </a:spcBef>
            <a:spcAft>
              <a:spcPts val="0"/>
            </a:spcAft>
            <a:buClrTx/>
            <a:buSzTx/>
            <a:buFontTx/>
            <a:buNone/>
            <a:tabLst/>
            <a:defRPr/>
          </a:pPr>
          <a:r>
            <a:rPr lang="en-US" altLang="zh-TW" sz="800" baseline="0">
              <a:effectLst/>
              <a:latin typeface="+mn-lt"/>
              <a:ea typeface="+mn-ea"/>
              <a:cs typeface="+mn-cs"/>
            </a:rPr>
            <a:t> Current </a:t>
          </a:r>
          <a:r>
            <a:rPr lang="en-US" altLang="zh-TW" sz="800">
              <a:effectLst/>
              <a:latin typeface="+mn-lt"/>
              <a:ea typeface="+mn-ea"/>
              <a:cs typeface="+mn-cs"/>
            </a:rPr>
            <a:t>NDCs</a:t>
          </a:r>
          <a:r>
            <a:rPr lang="en-US" altLang="zh-TW" sz="800" baseline="0">
              <a:effectLst/>
              <a:latin typeface="+mn-lt"/>
              <a:ea typeface="+mn-ea"/>
              <a:cs typeface="+mn-cs"/>
            </a:rPr>
            <a:t>                                Current NDCs +20%                           Current NDCs +40%                                </a:t>
          </a:r>
          <a:endParaRPr lang="zh-TW" altLang="en-US" sz="80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5" y="2"/>
            <a:ext cx="3169920" cy="480060"/>
          </a:xfrm>
          <a:prstGeom prst="rect">
            <a:avLst/>
          </a:prstGeom>
        </p:spPr>
        <p:txBody>
          <a:bodyPr vert="horz" lIns="96564" tIns="48281" rIns="96564" bIns="48281" rtlCol="0"/>
          <a:lstStyle>
            <a:lvl1pPr algn="l">
              <a:defRPr sz="1200"/>
            </a:lvl1pPr>
          </a:lstStyle>
          <a:p>
            <a:endParaRPr lang="en-US" dirty="0"/>
          </a:p>
        </p:txBody>
      </p:sp>
      <p:sp>
        <p:nvSpPr>
          <p:cNvPr id="3" name="Date Placeholder 2"/>
          <p:cNvSpPr>
            <a:spLocks noGrp="1"/>
          </p:cNvSpPr>
          <p:nvPr>
            <p:ph type="dt" sz="quarter" idx="1"/>
          </p:nvPr>
        </p:nvSpPr>
        <p:spPr>
          <a:xfrm>
            <a:off x="4143589" y="2"/>
            <a:ext cx="3169920" cy="480060"/>
          </a:xfrm>
          <a:prstGeom prst="rect">
            <a:avLst/>
          </a:prstGeom>
        </p:spPr>
        <p:txBody>
          <a:bodyPr vert="horz" lIns="96564" tIns="48281" rIns="96564" bIns="48281" rtlCol="0"/>
          <a:lstStyle>
            <a:lvl1pPr algn="r">
              <a:defRPr sz="1200"/>
            </a:lvl1pPr>
          </a:lstStyle>
          <a:p>
            <a:fld id="{53627BB5-E661-4B51-8097-B5EB73E071D5}" type="datetimeFigureOut">
              <a:rPr lang="en-US" smtClean="0"/>
              <a:t>5/15/2020</a:t>
            </a:fld>
            <a:endParaRPr lang="en-US" dirty="0"/>
          </a:p>
        </p:txBody>
      </p:sp>
      <p:sp>
        <p:nvSpPr>
          <p:cNvPr id="4" name="Footer Placeholder 3"/>
          <p:cNvSpPr>
            <a:spLocks noGrp="1"/>
          </p:cNvSpPr>
          <p:nvPr>
            <p:ph type="ftr" sz="quarter" idx="2"/>
          </p:nvPr>
        </p:nvSpPr>
        <p:spPr>
          <a:xfrm>
            <a:off x="5" y="9119473"/>
            <a:ext cx="3169920" cy="480060"/>
          </a:xfrm>
          <a:prstGeom prst="rect">
            <a:avLst/>
          </a:prstGeom>
        </p:spPr>
        <p:txBody>
          <a:bodyPr vert="horz" lIns="96564" tIns="48281" rIns="96564" bIns="48281" rtlCol="0" anchor="b"/>
          <a:lstStyle>
            <a:lvl1pPr algn="l">
              <a:defRPr sz="1200"/>
            </a:lvl1pPr>
          </a:lstStyle>
          <a:p>
            <a:endParaRPr lang="en-US" dirty="0"/>
          </a:p>
        </p:txBody>
      </p:sp>
      <p:sp>
        <p:nvSpPr>
          <p:cNvPr id="5" name="Slide Number Placeholder 4"/>
          <p:cNvSpPr>
            <a:spLocks noGrp="1"/>
          </p:cNvSpPr>
          <p:nvPr>
            <p:ph type="sldNum" sz="quarter" idx="3"/>
          </p:nvPr>
        </p:nvSpPr>
        <p:spPr>
          <a:xfrm>
            <a:off x="4143589" y="9119473"/>
            <a:ext cx="3169920" cy="480060"/>
          </a:xfrm>
          <a:prstGeom prst="rect">
            <a:avLst/>
          </a:prstGeom>
        </p:spPr>
        <p:txBody>
          <a:bodyPr vert="horz" lIns="96564" tIns="48281" rIns="96564" bIns="48281" rtlCol="0" anchor="b"/>
          <a:lstStyle>
            <a:lvl1pPr algn="r">
              <a:defRPr sz="1200"/>
            </a:lvl1pPr>
          </a:lstStyle>
          <a:p>
            <a:fld id="{3CAF4654-2F1A-42ED-B956-98E3CAC91D2E}" type="slidenum">
              <a:rPr lang="en-US" smtClean="0"/>
              <a:t>‹#›</a:t>
            </a:fld>
            <a:endParaRPr lang="en-US" dirty="0"/>
          </a:p>
        </p:txBody>
      </p:sp>
    </p:spTree>
    <p:extLst>
      <p:ext uri="{BB962C8B-B14F-4D97-AF65-F5344CB8AC3E}">
        <p14:creationId xmlns:p14="http://schemas.microsoft.com/office/powerpoint/2010/main" val="20703403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5" y="2"/>
            <a:ext cx="3169920" cy="480060"/>
          </a:xfrm>
          <a:prstGeom prst="rect">
            <a:avLst/>
          </a:prstGeom>
        </p:spPr>
        <p:txBody>
          <a:bodyPr vert="horz" lIns="96564" tIns="48281" rIns="96564" bIns="48281" rtlCol="0"/>
          <a:lstStyle>
            <a:lvl1pPr algn="l">
              <a:defRPr sz="1200"/>
            </a:lvl1pPr>
          </a:lstStyle>
          <a:p>
            <a:endParaRPr lang="en-US" dirty="0"/>
          </a:p>
        </p:txBody>
      </p:sp>
      <p:sp>
        <p:nvSpPr>
          <p:cNvPr id="3" name="Date Placeholder 2"/>
          <p:cNvSpPr>
            <a:spLocks noGrp="1"/>
          </p:cNvSpPr>
          <p:nvPr>
            <p:ph type="dt" idx="1"/>
          </p:nvPr>
        </p:nvSpPr>
        <p:spPr>
          <a:xfrm>
            <a:off x="4143589" y="2"/>
            <a:ext cx="3169920" cy="480060"/>
          </a:xfrm>
          <a:prstGeom prst="rect">
            <a:avLst/>
          </a:prstGeom>
        </p:spPr>
        <p:txBody>
          <a:bodyPr vert="horz" lIns="96564" tIns="48281" rIns="96564" bIns="48281" rtlCol="0"/>
          <a:lstStyle>
            <a:lvl1pPr algn="r">
              <a:defRPr sz="1200"/>
            </a:lvl1pPr>
          </a:lstStyle>
          <a:p>
            <a:fld id="{27CDE404-9BDA-44C2-B9B0-45B8F1922AAC}" type="datetimeFigureOut">
              <a:rPr lang="en-US" smtClean="0"/>
              <a:t>5/15/2020</a:t>
            </a:fld>
            <a:endParaRPr lang="en-US" dirty="0"/>
          </a:p>
        </p:txBody>
      </p:sp>
      <p:sp>
        <p:nvSpPr>
          <p:cNvPr id="4" name="Slide Image Placeholder 3"/>
          <p:cNvSpPr>
            <a:spLocks noGrp="1" noRot="1" noChangeAspect="1"/>
          </p:cNvSpPr>
          <p:nvPr>
            <p:ph type="sldImg" idx="2"/>
          </p:nvPr>
        </p:nvSpPr>
        <p:spPr>
          <a:xfrm>
            <a:off x="1258888" y="720725"/>
            <a:ext cx="4799012" cy="3598863"/>
          </a:xfrm>
          <a:prstGeom prst="rect">
            <a:avLst/>
          </a:prstGeom>
          <a:noFill/>
          <a:ln w="12700">
            <a:solidFill>
              <a:prstClr val="black"/>
            </a:solidFill>
          </a:ln>
        </p:spPr>
        <p:txBody>
          <a:bodyPr vert="horz" lIns="96564" tIns="48281" rIns="96564" bIns="48281" rtlCol="0" anchor="ctr"/>
          <a:lstStyle/>
          <a:p>
            <a:endParaRPr lang="en-US" dirty="0"/>
          </a:p>
        </p:txBody>
      </p:sp>
      <p:sp>
        <p:nvSpPr>
          <p:cNvPr id="5" name="Notes Placeholder 4"/>
          <p:cNvSpPr>
            <a:spLocks noGrp="1"/>
          </p:cNvSpPr>
          <p:nvPr>
            <p:ph type="body" sz="quarter" idx="3"/>
          </p:nvPr>
        </p:nvSpPr>
        <p:spPr>
          <a:xfrm>
            <a:off x="731521" y="4560572"/>
            <a:ext cx="5852160" cy="4320540"/>
          </a:xfrm>
          <a:prstGeom prst="rect">
            <a:avLst/>
          </a:prstGeom>
        </p:spPr>
        <p:txBody>
          <a:bodyPr vert="horz" lIns="96564" tIns="48281" rIns="96564" bIns="4828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5" y="9119473"/>
            <a:ext cx="3169920" cy="480060"/>
          </a:xfrm>
          <a:prstGeom prst="rect">
            <a:avLst/>
          </a:prstGeom>
        </p:spPr>
        <p:txBody>
          <a:bodyPr vert="horz" lIns="96564" tIns="48281" rIns="96564" bIns="48281" rtlCol="0" anchor="b"/>
          <a:lstStyle>
            <a:lvl1pPr algn="l">
              <a:defRPr sz="1200"/>
            </a:lvl1pPr>
          </a:lstStyle>
          <a:p>
            <a:endParaRPr lang="en-US" dirty="0"/>
          </a:p>
        </p:txBody>
      </p:sp>
      <p:sp>
        <p:nvSpPr>
          <p:cNvPr id="7" name="Slide Number Placeholder 6"/>
          <p:cNvSpPr>
            <a:spLocks noGrp="1"/>
          </p:cNvSpPr>
          <p:nvPr>
            <p:ph type="sldNum" sz="quarter" idx="5"/>
          </p:nvPr>
        </p:nvSpPr>
        <p:spPr>
          <a:xfrm>
            <a:off x="4143589" y="9119473"/>
            <a:ext cx="3169920" cy="480060"/>
          </a:xfrm>
          <a:prstGeom prst="rect">
            <a:avLst/>
          </a:prstGeom>
        </p:spPr>
        <p:txBody>
          <a:bodyPr vert="horz" lIns="96564" tIns="48281" rIns="96564" bIns="48281" rtlCol="0" anchor="b"/>
          <a:lstStyle>
            <a:lvl1pPr algn="r">
              <a:defRPr sz="1200"/>
            </a:lvl1pPr>
          </a:lstStyle>
          <a:p>
            <a:fld id="{E3D4D0F1-B44A-4605-9D97-F9C3B6A6C954}" type="slidenum">
              <a:rPr lang="en-US" smtClean="0"/>
              <a:t>‹#›</a:t>
            </a:fld>
            <a:endParaRPr lang="en-US" dirty="0"/>
          </a:p>
        </p:txBody>
      </p:sp>
    </p:spTree>
    <p:extLst>
      <p:ext uri="{BB962C8B-B14F-4D97-AF65-F5344CB8AC3E}">
        <p14:creationId xmlns:p14="http://schemas.microsoft.com/office/powerpoint/2010/main" val="18020360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medium.com/@KKdayIntl/10-best-hotels-with-views-of-taipei-101-83bf0b09fa55"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medium.com/@KKdayIntl/10-best-hotels-with-views-of-taipei-101-83bf0b09fa55"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8" Type="http://schemas.openxmlformats.org/officeDocument/2006/relationships/hyperlink" Target="https://ghgrule.epa.gov.tw/qa/qa/3" TargetMode="External"/><Relationship Id="rId3" Type="http://schemas.openxmlformats.org/officeDocument/2006/relationships/hyperlink" Target="https://www.freeworldmaps.net/asia/taiwan/map.html" TargetMode="External"/><Relationship Id="rId7" Type="http://schemas.openxmlformats.org/officeDocument/2006/relationships/hyperlink" Target="https://enews.epa.gov.tw/enews/fact_Newsdetail.asp?InputTime=1080923182946" TargetMode="External"/><Relationship Id="rId2" Type="http://schemas.openxmlformats.org/officeDocument/2006/relationships/slide" Target="../slides/slide3.xml"/><Relationship Id="rId1" Type="http://schemas.openxmlformats.org/officeDocument/2006/relationships/notesMaster" Target="../notesMasters/notesMaster1.xml"/><Relationship Id="rId6" Type="http://schemas.openxmlformats.org/officeDocument/2006/relationships/hyperlink" Target="https://www.globalsecurity.org/military/ops/taiwan-geo.htm" TargetMode="External"/><Relationship Id="rId5" Type="http://schemas.openxmlformats.org/officeDocument/2006/relationships/hyperlink" Target="https://fortune.com/2018/03/07/biggest-us-trade-partners/" TargetMode="External"/><Relationship Id="rId10" Type="http://schemas.openxmlformats.org/officeDocument/2006/relationships/hyperlink" Target="https://www.oecd-ilibrary.org/energy/co2-emissions-from-fuel-combustion_20783426" TargetMode="External"/><Relationship Id="rId4" Type="http://schemas.openxmlformats.org/officeDocument/2006/relationships/hyperlink" Target="https://en.wikipedia.org/wiki/Taiwan" TargetMode="External"/><Relationship Id="rId9" Type="http://schemas.openxmlformats.org/officeDocument/2006/relationships/hyperlink" Target="https://ghgrule.epa.gov.tw/qa/qa/3?fbclid=IwAR0XCV2GXBf8nx4chz2wXqEwvFCIq9KyEjs0y2E38GxCjmBYJBUawzhcJ3M" TargetMode="Externa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enews.epa.gov.tw/enews/fact_Newsdetail.asp?InputTime=1080923182946" TargetMode="External"/><Relationship Id="rId2" Type="http://schemas.openxmlformats.org/officeDocument/2006/relationships/slide" Target="../slides/slide4.xml"/><Relationship Id="rId1" Type="http://schemas.openxmlformats.org/officeDocument/2006/relationships/notesMaster" Target="../notesMasters/notesMaster1.xml"/><Relationship Id="rId5" Type="http://schemas.openxmlformats.org/officeDocument/2006/relationships/hyperlink" Target="https://www.oecd-ilibrary.org/energy/co2-emissions-from-fuel-combustion_20783426" TargetMode="External"/><Relationship Id="rId4" Type="http://schemas.openxmlformats.org/officeDocument/2006/relationships/hyperlink" Target="https://ghgrule.epa.gov.tw/qa/qa/3" TargetMode="External"/></Relationships>
</file>

<file path=ppt/notesSlides/_rels/notesSlide5.xml.rels><?xml version="1.0" encoding="UTF-8" standalone="yes"?>
<Relationships xmlns="http://schemas.openxmlformats.org/package/2006/relationships"><Relationship Id="rId8" Type="http://schemas.openxmlformats.org/officeDocument/2006/relationships/hyperlink" Target="https://ghgrule.epa.gov.tw/greenhouse/greenhouse_page/23/100" TargetMode="External"/><Relationship Id="rId3" Type="http://schemas.openxmlformats.org/officeDocument/2006/relationships/hyperlink" Target="http://unfccc.saveoursky.org.tw/2017nir/uploads/02_content.pdf" TargetMode="External"/><Relationship Id="rId7" Type="http://schemas.openxmlformats.org/officeDocument/2006/relationships/hyperlink" Target="https://ghgrule.epa.gov.tw/qa/qa/3" TargetMode="External"/><Relationship Id="rId2" Type="http://schemas.openxmlformats.org/officeDocument/2006/relationships/slide" Target="../slides/slide5.xml"/><Relationship Id="rId1" Type="http://schemas.openxmlformats.org/officeDocument/2006/relationships/notesMaster" Target="../notesMasters/notesMaster1.xml"/><Relationship Id="rId6" Type="http://schemas.openxmlformats.org/officeDocument/2006/relationships/hyperlink" Target="https://ghgrule.epa.gov.tw/qa/qa/3?fbclid=IwAR0XCV2GXBf8nx4chz2wXqEwvFCIq9KyEjs0y2E38GxCjmBYJBUawzhcJ3M" TargetMode="External"/><Relationship Id="rId5" Type="http://schemas.openxmlformats.org/officeDocument/2006/relationships/hyperlink" Target="https://ghgrule.epa.gov.tw/greenhouse_control/greenhouse_control_page/35" TargetMode="External"/><Relationship Id="rId4" Type="http://schemas.openxmlformats.org/officeDocument/2006/relationships/hyperlink" Target="https://law.moj.gov.tw/ENG/LawClass/LawAll.aspx?pcode=O0020098"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8D4D866-00A8-4995-9B7E-D720A52D2E2F}" type="slidenum">
              <a:rPr lang="en-US" smtClean="0"/>
              <a:pPr/>
              <a:t>1</a:t>
            </a:fld>
            <a:endParaRPr lang="en-US" dirty="0"/>
          </a:p>
        </p:txBody>
      </p:sp>
    </p:spTree>
    <p:extLst>
      <p:ext uri="{BB962C8B-B14F-4D97-AF65-F5344CB8AC3E}">
        <p14:creationId xmlns:p14="http://schemas.microsoft.com/office/powerpoint/2010/main" val="36011708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E3D4D0F1-B44A-4605-9D97-F9C3B6A6C954}" type="slidenum">
              <a:rPr lang="en-US" smtClean="0"/>
              <a:t>10</a:t>
            </a:fld>
            <a:endParaRPr lang="en-US" dirty="0"/>
          </a:p>
        </p:txBody>
      </p:sp>
    </p:spTree>
    <p:extLst>
      <p:ext uri="{BB962C8B-B14F-4D97-AF65-F5344CB8AC3E}">
        <p14:creationId xmlns:p14="http://schemas.microsoft.com/office/powerpoint/2010/main" val="586771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We emphasize that the GDP impact is the outcome for the interaction of various factors. For instance, the decreased value of total exports (Figure 3) resulted from the suppressed foreign demand when worldwide mitigation efforts exist will have negative impacts on Taiwan’s economy, since it implies that for Taiwan, the value of total imports also has to decline, as our model closure suggests (see Section 2), and less imports eventually means the value of total consumption is diminished, a negative impact on GDP. On the other hand, the lower fossil fuel prices under the scenario with a global mitigation could benefit the economy (Figure 4), since it depends heavily on fossil fuel imports. Results in Figure 6 reveal that under the current NDCs of the Paris Agreement, for Taiwan, the benefit of lower fossil fuel prices outweighs the negative effects of diminished exports.</a:t>
            </a:r>
          </a:p>
          <a:p>
            <a:r>
              <a:rPr lang="en-US" sz="1200" kern="1200" dirty="0">
                <a:solidFill>
                  <a:schemeClr val="tx1"/>
                </a:solidFill>
                <a:effectLst/>
                <a:latin typeface="+mn-lt"/>
                <a:ea typeface="+mn-ea"/>
                <a:cs typeface="+mn-cs"/>
              </a:rPr>
              <a:t>We gratefully acknowledge the comment from one reviewer in improving the GDP impact analysis.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We find that with further mitigation abroad, on the contrary, the negative GDP impact on Taiwan’s economy becomes higher than that under the unilateral policy (</a:t>
            </a:r>
            <a:r>
              <a:rPr lang="en-US" sz="1200" b="1" kern="1200" dirty="0">
                <a:solidFill>
                  <a:schemeClr val="tx1"/>
                </a:solidFill>
                <a:effectLst/>
                <a:latin typeface="+mn-lt"/>
                <a:ea typeface="+mn-ea"/>
                <a:cs typeface="+mn-cs"/>
              </a:rPr>
              <a:t>Figure 7</a:t>
            </a:r>
            <a:r>
              <a:rPr lang="en-US" sz="1200" kern="1200" dirty="0">
                <a:solidFill>
                  <a:schemeClr val="tx1"/>
                </a:solidFill>
                <a:effectLst/>
                <a:latin typeface="+mn-lt"/>
                <a:ea typeface="+mn-ea"/>
                <a:cs typeface="+mn-cs"/>
              </a:rPr>
              <a:t>). This is because although prices for fossil fuels decline further as mitigation levels increase (</a:t>
            </a:r>
            <a:r>
              <a:rPr lang="en-US" sz="1200" b="1" kern="1200" dirty="0">
                <a:solidFill>
                  <a:schemeClr val="tx1"/>
                </a:solidFill>
                <a:effectLst/>
                <a:latin typeface="+mn-lt"/>
                <a:ea typeface="+mn-ea"/>
                <a:cs typeface="+mn-cs"/>
              </a:rPr>
              <a:t>Figure 8</a:t>
            </a:r>
            <a:r>
              <a:rPr lang="en-US" sz="1200" kern="1200" dirty="0">
                <a:solidFill>
                  <a:schemeClr val="tx1"/>
                </a:solidFill>
                <a:effectLst/>
                <a:latin typeface="+mn-lt"/>
                <a:ea typeface="+mn-ea"/>
                <a:cs typeface="+mn-cs"/>
              </a:rPr>
              <a:t>), cutting fossil fuel consumption of Taiwan to meet more stringent emissions cut means that it becomes harder for Taiwan to capitalize on the lower prices of fossil fuels. At the same time, the total exports of Taiwan decrease when all countries carry out their NDCs and when the worldwide mitigation efforts increase, both of which lower the GDP level of Taiwan (</a:t>
            </a:r>
            <a:r>
              <a:rPr lang="en-US" sz="1200" b="1" kern="1200" dirty="0">
                <a:solidFill>
                  <a:schemeClr val="tx1"/>
                </a:solidFill>
                <a:effectLst/>
                <a:latin typeface="+mn-lt"/>
                <a:ea typeface="+mn-ea"/>
                <a:cs typeface="+mn-cs"/>
              </a:rPr>
              <a:t>Figure 9</a:t>
            </a:r>
            <a:r>
              <a:rPr lang="en-US" sz="1200" kern="1200" dirty="0">
                <a:solidFill>
                  <a:schemeClr val="tx1"/>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With further emissions cut globally beyond the current NDCs, foreign mitigation efforts could hurt Taiwan, as capitalizing on lower fossil fuel prices becomes harder for Taiwan when cutting Taiwan’s fossil fuel usage turns out indispensable, and as exports of Taiwan drop due to weaker foreign demand. </a:t>
            </a:r>
          </a:p>
          <a:p>
            <a:endParaRPr lang="en-US" dirty="0"/>
          </a:p>
        </p:txBody>
      </p:sp>
      <p:sp>
        <p:nvSpPr>
          <p:cNvPr id="4" name="Slide Number Placeholder 3"/>
          <p:cNvSpPr>
            <a:spLocks noGrp="1"/>
          </p:cNvSpPr>
          <p:nvPr>
            <p:ph type="sldNum" sz="quarter" idx="10"/>
          </p:nvPr>
        </p:nvSpPr>
        <p:spPr/>
        <p:txBody>
          <a:bodyPr/>
          <a:lstStyle/>
          <a:p>
            <a:fld id="{E3D4D0F1-B44A-4605-9D97-F9C3B6A6C954}" type="slidenum">
              <a:rPr lang="en-US" smtClean="0"/>
              <a:t>11</a:t>
            </a:fld>
            <a:endParaRPr lang="en-US" dirty="0"/>
          </a:p>
        </p:txBody>
      </p:sp>
    </p:spTree>
    <p:extLst>
      <p:ext uri="{BB962C8B-B14F-4D97-AF65-F5344CB8AC3E}">
        <p14:creationId xmlns:p14="http://schemas.microsoft.com/office/powerpoint/2010/main" val="14905568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If, however, more countries also follow the federal government of the U.S. and backtrack on their commitments in cutting emissions, it might become somewhat costlier for Taiwan to carry out its current NDC target, as prices for fossil fuels, which will remain crucial in Taiwan’s energy supply portfolio even with the fulfilment of Taiwan’s NDC, are likely to rise because of higher fossil fuel demand levels abroad due to weakened GHG mitigation efforts.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With further emissions cut beyond the current NDCs globally, foreign mitigation efforts could hurt Taiwan, as capitalizing on lower prices for fossil fuels becomes harder for Taiwan when cutting Taiwan’s consumption of fossil fuels is indispensable in meeting more stringent policies, and as exports of Taiwan drop due to weaker foreign demand. The finding suggests that for a small country that depends heavily on trade, it should consider the policies of other countries as well as its own, as policies abroad can affect the domestic economy.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E3D4D0F1-B44A-4605-9D97-F9C3B6A6C954}" type="slidenum">
              <a:rPr lang="en-US" smtClean="0"/>
              <a:t>12</a:t>
            </a:fld>
            <a:endParaRPr lang="en-US" dirty="0"/>
          </a:p>
        </p:txBody>
      </p:sp>
    </p:spTree>
    <p:extLst>
      <p:ext uri="{BB962C8B-B14F-4D97-AF65-F5344CB8AC3E}">
        <p14:creationId xmlns:p14="http://schemas.microsoft.com/office/powerpoint/2010/main" val="9138121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 </a:t>
            </a:r>
            <a:r>
              <a:rPr lang="en-US" dirty="0">
                <a:hlinkClick r:id="rId3"/>
              </a:rPr>
              <a:t>https://medium.com/@KKdayIntl/10-best-hotels-with-views-of-taipei-101-83bf0b09fa55</a:t>
            </a:r>
            <a:endParaRPr lang="en-US" dirty="0"/>
          </a:p>
        </p:txBody>
      </p:sp>
      <p:sp>
        <p:nvSpPr>
          <p:cNvPr id="4" name="Slide Number Placeholder 3"/>
          <p:cNvSpPr>
            <a:spLocks noGrp="1"/>
          </p:cNvSpPr>
          <p:nvPr>
            <p:ph type="sldNum" sz="quarter" idx="10"/>
          </p:nvPr>
        </p:nvSpPr>
        <p:spPr/>
        <p:txBody>
          <a:bodyPr/>
          <a:lstStyle/>
          <a:p>
            <a:fld id="{E3D4D0F1-B44A-4605-9D97-F9C3B6A6C954}" type="slidenum">
              <a:rPr lang="en-US" smtClean="0"/>
              <a:t>13</a:t>
            </a:fld>
            <a:endParaRPr lang="en-US" dirty="0"/>
          </a:p>
        </p:txBody>
      </p:sp>
    </p:spTree>
    <p:extLst>
      <p:ext uri="{BB962C8B-B14F-4D97-AF65-F5344CB8AC3E}">
        <p14:creationId xmlns:p14="http://schemas.microsoft.com/office/powerpoint/2010/main" val="6989042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 </a:t>
            </a:r>
            <a:r>
              <a:rPr lang="en-US" dirty="0">
                <a:hlinkClick r:id="rId3"/>
              </a:rPr>
              <a:t>https://medium.com/@KKdayIntl/10-best-hotels-with-views-of-taipei-101-83bf0b09fa55</a:t>
            </a:r>
            <a:endParaRPr lang="en-US" dirty="0"/>
          </a:p>
          <a:p>
            <a:endParaRPr lang="en-US" dirty="0"/>
          </a:p>
          <a:p>
            <a:r>
              <a:rPr lang="en-US" dirty="0"/>
              <a:t>The study is now published by Climate Change Economics.</a:t>
            </a:r>
          </a:p>
        </p:txBody>
      </p:sp>
      <p:sp>
        <p:nvSpPr>
          <p:cNvPr id="4" name="Slide Number Placeholder 3"/>
          <p:cNvSpPr>
            <a:spLocks noGrp="1"/>
          </p:cNvSpPr>
          <p:nvPr>
            <p:ph type="sldNum" sz="quarter" idx="10"/>
          </p:nvPr>
        </p:nvSpPr>
        <p:spPr/>
        <p:txBody>
          <a:bodyPr/>
          <a:lstStyle/>
          <a:p>
            <a:fld id="{E3D4D0F1-B44A-4605-9D97-F9C3B6A6C954}" type="slidenum">
              <a:rPr lang="en-US" smtClean="0"/>
              <a:t>2</a:t>
            </a:fld>
            <a:endParaRPr lang="en-US" dirty="0"/>
          </a:p>
        </p:txBody>
      </p:sp>
    </p:spTree>
    <p:extLst>
      <p:ext uri="{BB962C8B-B14F-4D97-AF65-F5344CB8AC3E}">
        <p14:creationId xmlns:p14="http://schemas.microsoft.com/office/powerpoint/2010/main" val="36110762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a:t>
            </a:r>
          </a:p>
          <a:p>
            <a:endParaRPr lang="en-US" dirty="0"/>
          </a:p>
          <a:p>
            <a:r>
              <a:rPr lang="en-US" dirty="0"/>
              <a:t>1.</a:t>
            </a:r>
            <a:r>
              <a:rPr lang="en-US" dirty="0">
                <a:hlinkClick r:id="rId3"/>
              </a:rPr>
              <a:t>https://www.freeworldmaps.net/asia/taiwan/map.html</a:t>
            </a:r>
            <a:endParaRPr lang="en-US" dirty="0"/>
          </a:p>
          <a:p>
            <a:r>
              <a:rPr lang="en-US" dirty="0"/>
              <a:t>2. </a:t>
            </a:r>
            <a:r>
              <a:rPr lang="en-US" dirty="0">
                <a:hlinkClick r:id="rId4"/>
              </a:rPr>
              <a:t>https://en.wikipedia.org/wiki/Taiwan</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3. U.S. #11 trader partners ranked by total exchange of goods (excluding services): </a:t>
            </a:r>
            <a:r>
              <a:rPr lang="en-US" dirty="0">
                <a:hlinkClick r:id="rId5"/>
              </a:rPr>
              <a:t>https://fortune.com/2018/03/07/biggest-us-trade-partners/</a:t>
            </a:r>
            <a:r>
              <a:rPr lang="en-US"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4. Taiwan imports around 98% of its total energy supply (the sum of indigenous production and imports), and 95.5% of which are fossil fuels, with the remaining 4.5% being the nuclear energy (Bureau of Energy (BOE), 2018). This is equal to the sum of total primary energy supply, exports, international marine bunkers, international civil aviation, and stock changes. See Bureau of Energy (2018). (Chai et al., 2019)</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5. </a:t>
            </a:r>
            <a:r>
              <a:rPr lang="en-US" sz="1200" b="0" i="0" kern="1200" dirty="0">
                <a:solidFill>
                  <a:schemeClr val="tx1"/>
                </a:solidFill>
                <a:effectLst/>
                <a:latin typeface="+mn-lt"/>
                <a:ea typeface="+mn-ea"/>
                <a:cs typeface="+mn-cs"/>
              </a:rPr>
              <a:t>Shaped roughly like a tobacco leaf, Taiwan is 394 kilometers (245 miles) long and 144 kilometers (89.5 miles) wide at its broadest point. The Central Mountain Range bisects Taiwan from north to south and about two-thirds of the island is covered with forested peaks. </a:t>
            </a:r>
            <a:r>
              <a:rPr lang="en-US" dirty="0">
                <a:hlinkClick r:id="rId6"/>
              </a:rPr>
              <a:t>https://www.globalsecurity.org/military/ops/taiwan-geo.htm</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6. </a:t>
            </a:r>
            <a:r>
              <a:rPr lang="en-US" sz="1200" kern="1200" dirty="0">
                <a:solidFill>
                  <a:schemeClr val="tx1"/>
                </a:solidFill>
                <a:effectLst/>
                <a:latin typeface="+mn-lt"/>
                <a:ea typeface="+mn-ea"/>
                <a:cs typeface="+mn-cs"/>
              </a:rPr>
              <a:t>exports and imports account for 62% and 50% of Taiwan’s GDP in 2015, respectively (National Development Council, 2016). (Chai et al., 2019)</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7. Background info from Taiwan’s EPA: </a:t>
            </a:r>
            <a:r>
              <a:rPr lang="en-US" dirty="0">
                <a:hlinkClick r:id="rId7"/>
              </a:rPr>
              <a:t>https://enews.epa.gov.tw/enews/fact_Newsdetail.asp?InputTime=1080923182946</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8. Emissions:</a:t>
            </a: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lang="en-US" sz="1200" kern="1200" dirty="0">
                <a:solidFill>
                  <a:schemeClr val="tx1"/>
                </a:solidFill>
                <a:effectLst/>
                <a:latin typeface="+mn-lt"/>
                <a:ea typeface="+mn-ea"/>
                <a:cs typeface="+mn-cs"/>
              </a:rPr>
              <a:t>GHGs emissions (288.0 MtCO2e; 2016): </a:t>
            </a:r>
            <a:r>
              <a:rPr lang="en-US" dirty="0">
                <a:hlinkClick r:id="rId8"/>
              </a:rPr>
              <a:t>https://ghgrule.epa.gov.tw/qa/qa/3</a:t>
            </a:r>
            <a:endParaRPr lang="en-US" dirty="0"/>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lang="en-US" dirty="0"/>
              <a:t>CO2 emissions (95.26% of total GHGs: 2016): </a:t>
            </a:r>
            <a:r>
              <a:rPr lang="en-US" dirty="0">
                <a:hlinkClick r:id="rId9"/>
              </a:rPr>
              <a:t>https://ghgrule.epa.gov.tw/qa/qa/3?fbclid=IwAR0XCV2GXBf8nx4chz2wXqEwvFCIq9KyEjs0y2E38GxCjmBYJBUawzhcJ3M</a:t>
            </a:r>
            <a:endParaRPr lang="en-US" dirty="0"/>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lang="en-US" dirty="0"/>
              <a:t>Fossil/combusted CO2 emissions (257.8 MtCO2; 2016): </a:t>
            </a:r>
            <a:r>
              <a:rPr lang="en-US" sz="1200" b="0" i="0" u="sng" strike="noStrike" kern="1200" dirty="0">
                <a:solidFill>
                  <a:schemeClr val="tx1"/>
                </a:solidFill>
                <a:effectLst/>
                <a:latin typeface="+mn-lt"/>
                <a:ea typeface="+mn-ea"/>
                <a:cs typeface="+mn-cs"/>
                <a:hlinkClick r:id="rId10"/>
              </a:rPr>
              <a:t>https://www.oecd-ilibrary.org/energy/co2-emissions-from-fuel-combustion_20783426</a:t>
            </a:r>
            <a:r>
              <a:rPr lang="en-US"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3D4D0F1-B44A-4605-9D97-F9C3B6A6C954}" type="slidenum">
              <a:rPr lang="en-US" smtClean="0"/>
              <a:t>3</a:t>
            </a:fld>
            <a:endParaRPr lang="en-US" dirty="0"/>
          </a:p>
        </p:txBody>
      </p:sp>
    </p:spTree>
    <p:extLst>
      <p:ext uri="{BB962C8B-B14F-4D97-AF65-F5344CB8AC3E}">
        <p14:creationId xmlns:p14="http://schemas.microsoft.com/office/powerpoint/2010/main" val="31696800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1. Background info from Taiwan’s EPA: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hlinkClick r:id="rId3"/>
              </a:rPr>
              <a:t>https://enews.epa.gov.tw/enews/fact_Newsdetail.asp?InputTime=1080923182946</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hlinkClick r:id="rId4"/>
              </a:rPr>
              <a:t>https://ghgrule.epa.gov.tw/qa/qa/3</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2. IEA: CO2 emissions from fuel combustion 2019 ed. </a:t>
            </a:r>
            <a:r>
              <a:rPr lang="en-US" sz="1200" b="0" i="0" u="sng" strike="noStrike" kern="1200" dirty="0">
                <a:solidFill>
                  <a:schemeClr val="tx1"/>
                </a:solidFill>
                <a:effectLst/>
                <a:latin typeface="+mn-lt"/>
                <a:ea typeface="+mn-ea"/>
                <a:cs typeface="+mn-cs"/>
                <a:hlinkClick r:id="rId5"/>
              </a:rPr>
              <a:t>https://www.oecd-ilibrary.org/energy/co2-emissions-from-fuel-combustion_20783426</a:t>
            </a:r>
            <a:r>
              <a:rPr lang="en-US" dirty="0"/>
              <a:t> </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3D4D0F1-B44A-4605-9D97-F9C3B6A6C954}" type="slidenum">
              <a:rPr lang="en-US" smtClean="0"/>
              <a:t>4</a:t>
            </a:fld>
            <a:endParaRPr lang="en-US" dirty="0"/>
          </a:p>
        </p:txBody>
      </p:sp>
    </p:spTree>
    <p:extLst>
      <p:ext uri="{BB962C8B-B14F-4D97-AF65-F5344CB8AC3E}">
        <p14:creationId xmlns:p14="http://schemas.microsoft.com/office/powerpoint/2010/main" val="37979105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Taiwan’s GHGs emissions in 2005: 288 MtCO2e: </a:t>
            </a:r>
            <a:r>
              <a:rPr lang="en-US" dirty="0">
                <a:hlinkClick r:id="rId3"/>
              </a:rPr>
              <a:t>http://unfccc.saveoursky.org.tw/2017nir/uploads/02_content.pdf</a:t>
            </a:r>
            <a:endParaRPr lang="en-US" dirty="0"/>
          </a:p>
          <a:p>
            <a:pPr marL="228600" indent="-228600">
              <a:buAutoNum type="arabicPeriod"/>
            </a:pPr>
            <a:r>
              <a:rPr lang="en-US" dirty="0"/>
              <a:t>Greenhouse Gas Reduction and Management Act (</a:t>
            </a:r>
            <a:r>
              <a:rPr lang="zh-TW" altLang="en-US" sz="1200" b="0" i="0" kern="1200" dirty="0">
                <a:solidFill>
                  <a:schemeClr val="tx1"/>
                </a:solidFill>
                <a:effectLst/>
                <a:latin typeface="+mn-lt"/>
                <a:ea typeface="+mn-ea"/>
                <a:cs typeface="+mn-cs"/>
              </a:rPr>
              <a:t>溫室氣體減量及管理法</a:t>
            </a:r>
            <a:r>
              <a:rPr lang="en-US" altLang="zh-TW" sz="1200" b="0" i="0" kern="1200" dirty="0">
                <a:solidFill>
                  <a:schemeClr val="tx1"/>
                </a:solidFill>
                <a:effectLst/>
                <a:latin typeface="+mn-lt"/>
                <a:ea typeface="+mn-ea"/>
                <a:cs typeface="+mn-cs"/>
              </a:rPr>
              <a:t>):</a:t>
            </a:r>
          </a:p>
          <a:p>
            <a:pPr marL="0" indent="0">
              <a:buNone/>
            </a:pPr>
            <a:r>
              <a:rPr lang="en-US" altLang="zh-TW" sz="1200" b="0" i="0" kern="1200" dirty="0">
                <a:solidFill>
                  <a:schemeClr val="tx1"/>
                </a:solidFill>
                <a:effectLst/>
                <a:latin typeface="+mn-lt"/>
                <a:ea typeface="+mn-ea"/>
                <a:cs typeface="+mn-cs"/>
              </a:rPr>
              <a:t>  1)  </a:t>
            </a:r>
            <a:r>
              <a:rPr lang="en-US" dirty="0">
                <a:hlinkClick r:id="rId4"/>
              </a:rPr>
              <a:t>https://law.moj.gov.tw/ENG/LawClass/LawAll.aspx?pcode=O0020098</a:t>
            </a:r>
            <a:endParaRPr lang="en-US" dirty="0"/>
          </a:p>
          <a:p>
            <a:r>
              <a:rPr lang="en-US" dirty="0"/>
              <a:t>  2) </a:t>
            </a:r>
            <a:r>
              <a:rPr lang="zh-TW" altLang="en-US" sz="1200" b="0" i="0" kern="1200" dirty="0">
                <a:solidFill>
                  <a:schemeClr val="tx1"/>
                </a:solidFill>
                <a:effectLst/>
                <a:latin typeface="+mn-lt"/>
                <a:ea typeface="+mn-ea"/>
                <a:cs typeface="+mn-cs"/>
              </a:rPr>
              <a:t>「溫室氣體減量及管理法」第</a:t>
            </a:r>
            <a:r>
              <a:rPr lang="en-US" altLang="zh-TW" sz="1200" b="0" i="0" kern="1200" dirty="0">
                <a:solidFill>
                  <a:schemeClr val="tx1"/>
                </a:solidFill>
                <a:effectLst/>
                <a:latin typeface="+mn-lt"/>
                <a:ea typeface="+mn-ea"/>
                <a:cs typeface="+mn-cs"/>
              </a:rPr>
              <a:t>4</a:t>
            </a:r>
            <a:r>
              <a:rPr lang="zh-TW" altLang="en-US" sz="1200" b="0" i="0" kern="1200" dirty="0">
                <a:solidFill>
                  <a:schemeClr val="tx1"/>
                </a:solidFill>
                <a:effectLst/>
                <a:latin typeface="+mn-lt"/>
                <a:ea typeface="+mn-ea"/>
                <a:cs typeface="+mn-cs"/>
              </a:rPr>
              <a:t>條明定國家溫室氣體長期減量目標為</a:t>
            </a:r>
            <a:r>
              <a:rPr lang="en-US" altLang="zh-TW" sz="1200" b="0" i="0" kern="1200" dirty="0">
                <a:solidFill>
                  <a:schemeClr val="tx1"/>
                </a:solidFill>
                <a:effectLst/>
                <a:latin typeface="+mn-lt"/>
                <a:ea typeface="+mn-ea"/>
                <a:cs typeface="+mn-cs"/>
              </a:rPr>
              <a:t>139</a:t>
            </a:r>
            <a:r>
              <a:rPr lang="zh-TW" altLang="en-US" sz="1200" b="0" i="0" kern="1200" dirty="0">
                <a:solidFill>
                  <a:schemeClr val="tx1"/>
                </a:solidFill>
                <a:effectLst/>
                <a:latin typeface="+mn-lt"/>
                <a:ea typeface="+mn-ea"/>
                <a:cs typeface="+mn-cs"/>
              </a:rPr>
              <a:t>年（西元</a:t>
            </a:r>
            <a:r>
              <a:rPr lang="en-US" altLang="zh-TW" sz="1200" b="0" i="0" kern="1200" dirty="0">
                <a:solidFill>
                  <a:schemeClr val="tx1"/>
                </a:solidFill>
                <a:effectLst/>
                <a:latin typeface="+mn-lt"/>
                <a:ea typeface="+mn-ea"/>
                <a:cs typeface="+mn-cs"/>
              </a:rPr>
              <a:t>2050</a:t>
            </a:r>
            <a:r>
              <a:rPr lang="zh-TW" altLang="en-US" sz="1200" b="0" i="0" kern="1200" dirty="0">
                <a:solidFill>
                  <a:schemeClr val="tx1"/>
                </a:solidFill>
                <a:effectLst/>
                <a:latin typeface="+mn-lt"/>
                <a:ea typeface="+mn-ea"/>
                <a:cs typeface="+mn-cs"/>
              </a:rPr>
              <a:t>年）溫室氣體排放量降為</a:t>
            </a:r>
            <a:r>
              <a:rPr lang="en-US" altLang="zh-TW" sz="1200" b="0" i="0" kern="1200" dirty="0">
                <a:solidFill>
                  <a:schemeClr val="tx1"/>
                </a:solidFill>
                <a:effectLst/>
                <a:latin typeface="+mn-lt"/>
                <a:ea typeface="+mn-ea"/>
                <a:cs typeface="+mn-cs"/>
              </a:rPr>
              <a:t>94</a:t>
            </a:r>
            <a:r>
              <a:rPr lang="zh-TW" altLang="en-US" sz="1200" b="0" i="0" kern="1200" dirty="0">
                <a:solidFill>
                  <a:schemeClr val="tx1"/>
                </a:solidFill>
                <a:effectLst/>
                <a:latin typeface="+mn-lt"/>
                <a:ea typeface="+mn-ea"/>
                <a:cs typeface="+mn-cs"/>
              </a:rPr>
              <a:t>年（西元</a:t>
            </a:r>
            <a:r>
              <a:rPr lang="en-US" altLang="zh-TW" sz="1200" b="0" i="0" kern="1200" dirty="0">
                <a:solidFill>
                  <a:schemeClr val="tx1"/>
                </a:solidFill>
                <a:effectLst/>
                <a:latin typeface="+mn-lt"/>
                <a:ea typeface="+mn-ea"/>
                <a:cs typeface="+mn-cs"/>
              </a:rPr>
              <a:t>2005</a:t>
            </a:r>
            <a:r>
              <a:rPr lang="zh-TW" altLang="en-US" sz="1200" b="0" i="0" kern="1200" dirty="0">
                <a:solidFill>
                  <a:schemeClr val="tx1"/>
                </a:solidFill>
                <a:effectLst/>
                <a:latin typeface="+mn-lt"/>
                <a:ea typeface="+mn-ea"/>
                <a:cs typeface="+mn-cs"/>
              </a:rPr>
              <a:t>年）溫室氣體排放量</a:t>
            </a:r>
            <a:r>
              <a:rPr lang="en-US" altLang="zh-TW" sz="1200" b="0" i="0" kern="1200" dirty="0">
                <a:solidFill>
                  <a:schemeClr val="tx1"/>
                </a:solidFill>
                <a:effectLst/>
                <a:latin typeface="+mn-lt"/>
                <a:ea typeface="+mn-ea"/>
                <a:cs typeface="+mn-cs"/>
              </a:rPr>
              <a:t>50%</a:t>
            </a:r>
            <a:r>
              <a:rPr lang="zh-TW" altLang="en-US" sz="1200" b="0" i="0" kern="1200" dirty="0">
                <a:solidFill>
                  <a:schemeClr val="tx1"/>
                </a:solidFill>
                <a:effectLst/>
                <a:latin typeface="+mn-lt"/>
                <a:ea typeface="+mn-ea"/>
                <a:cs typeface="+mn-cs"/>
              </a:rPr>
              <a:t>以下。</a:t>
            </a:r>
          </a:p>
          <a:p>
            <a:r>
              <a:rPr lang="zh-TW" altLang="en-US" sz="1200" b="0" i="0" kern="1200" dirty="0">
                <a:solidFill>
                  <a:schemeClr val="tx1"/>
                </a:solidFill>
                <a:effectLst/>
                <a:latin typeface="+mn-lt"/>
                <a:ea typeface="+mn-ea"/>
                <a:cs typeface="+mn-cs"/>
              </a:rPr>
              <a:t>       而除了長期目標之外，我國減量之中程願景為</a:t>
            </a:r>
            <a:r>
              <a:rPr lang="en-US" altLang="zh-TW" sz="1200" b="0" i="0" kern="1200" dirty="0">
                <a:solidFill>
                  <a:schemeClr val="tx1"/>
                </a:solidFill>
                <a:effectLst/>
                <a:latin typeface="+mn-lt"/>
                <a:ea typeface="+mn-ea"/>
                <a:cs typeface="+mn-cs"/>
              </a:rPr>
              <a:t>119</a:t>
            </a:r>
            <a:r>
              <a:rPr lang="zh-TW" altLang="en-US" sz="1200" b="0" i="0" kern="1200" dirty="0">
                <a:solidFill>
                  <a:schemeClr val="tx1"/>
                </a:solidFill>
                <a:effectLst/>
                <a:latin typeface="+mn-lt"/>
                <a:ea typeface="+mn-ea"/>
                <a:cs typeface="+mn-cs"/>
              </a:rPr>
              <a:t>年溫室氣體排放量為</a:t>
            </a:r>
            <a:r>
              <a:rPr lang="en-US" altLang="zh-TW" sz="1200" b="0" i="0" kern="1200" dirty="0">
                <a:solidFill>
                  <a:schemeClr val="tx1"/>
                </a:solidFill>
                <a:effectLst/>
                <a:latin typeface="+mn-lt"/>
                <a:ea typeface="+mn-ea"/>
                <a:cs typeface="+mn-cs"/>
              </a:rPr>
              <a:t>BAU (business as usual)</a:t>
            </a:r>
            <a:r>
              <a:rPr lang="zh-TW" altLang="en-US" sz="1200" b="0" i="0" kern="1200" dirty="0">
                <a:solidFill>
                  <a:schemeClr val="tx1"/>
                </a:solidFill>
                <a:effectLst/>
                <a:latin typeface="+mn-lt"/>
                <a:ea typeface="+mn-ea"/>
                <a:cs typeface="+mn-cs"/>
              </a:rPr>
              <a:t>減量</a:t>
            </a:r>
            <a:r>
              <a:rPr lang="en-US" altLang="zh-TW" sz="1200" b="0" i="0" kern="1200" dirty="0">
                <a:solidFill>
                  <a:schemeClr val="tx1"/>
                </a:solidFill>
                <a:effectLst/>
                <a:latin typeface="+mn-lt"/>
                <a:ea typeface="+mn-ea"/>
                <a:cs typeface="+mn-cs"/>
              </a:rPr>
              <a:t>50% </a:t>
            </a:r>
            <a:r>
              <a:rPr lang="zh-TW" altLang="en-US" sz="1200" b="0" i="0" kern="1200" dirty="0">
                <a:solidFill>
                  <a:schemeClr val="tx1"/>
                </a:solidFill>
                <a:effectLst/>
                <a:latin typeface="+mn-lt"/>
                <a:ea typeface="+mn-ea"/>
                <a:cs typeface="+mn-cs"/>
              </a:rPr>
              <a:t>（</a:t>
            </a:r>
            <a:r>
              <a:rPr lang="en-US" altLang="zh-TW" sz="1200" b="0" i="0" kern="1200" dirty="0">
                <a:solidFill>
                  <a:schemeClr val="tx1"/>
                </a:solidFill>
                <a:effectLst/>
                <a:latin typeface="+mn-lt"/>
                <a:ea typeface="+mn-ea"/>
                <a:cs typeface="+mn-cs"/>
              </a:rPr>
              <a:t>214</a:t>
            </a:r>
            <a:r>
              <a:rPr lang="zh-TW" altLang="en-US" sz="1200" b="0" i="0" kern="1200" dirty="0">
                <a:solidFill>
                  <a:schemeClr val="tx1"/>
                </a:solidFill>
                <a:effectLst/>
                <a:latin typeface="+mn-lt"/>
                <a:ea typeface="+mn-ea"/>
                <a:cs typeface="+mn-cs"/>
              </a:rPr>
              <a:t>百萬公噸二氧化碳當量），此一減量目標相當於溫室氣體排放量降為</a:t>
            </a:r>
            <a:r>
              <a:rPr lang="en-US" altLang="zh-TW" sz="1200" b="0" i="0" kern="1200" dirty="0">
                <a:solidFill>
                  <a:schemeClr val="tx1"/>
                </a:solidFill>
                <a:effectLst/>
                <a:latin typeface="+mn-lt"/>
                <a:ea typeface="+mn-ea"/>
                <a:cs typeface="+mn-cs"/>
              </a:rPr>
              <a:t>94</a:t>
            </a:r>
            <a:r>
              <a:rPr lang="zh-TW" altLang="en-US" sz="1200" b="0" i="0" kern="1200" dirty="0">
                <a:solidFill>
                  <a:schemeClr val="tx1"/>
                </a:solidFill>
                <a:effectLst/>
                <a:latin typeface="+mn-lt"/>
                <a:ea typeface="+mn-ea"/>
                <a:cs typeface="+mn-cs"/>
              </a:rPr>
              <a:t>年溫室氣體排放量</a:t>
            </a:r>
            <a:r>
              <a:rPr lang="en-US" altLang="zh-TW" sz="1200" b="0" i="0" kern="1200" dirty="0">
                <a:solidFill>
                  <a:schemeClr val="tx1"/>
                </a:solidFill>
                <a:effectLst/>
                <a:latin typeface="+mn-lt"/>
                <a:ea typeface="+mn-ea"/>
                <a:cs typeface="+mn-cs"/>
              </a:rPr>
              <a:t>20%</a:t>
            </a:r>
            <a:r>
              <a:rPr lang="zh-TW" altLang="en-US" sz="1200" b="0" i="0" kern="1200" dirty="0">
                <a:solidFill>
                  <a:schemeClr val="tx1"/>
                </a:solidFill>
                <a:effectLst/>
                <a:latin typeface="+mn-lt"/>
                <a:ea typeface="+mn-ea"/>
                <a:cs typeface="+mn-cs"/>
              </a:rPr>
              <a:t>以下。</a:t>
            </a:r>
          </a:p>
          <a:p>
            <a:r>
              <a:rPr lang="zh-TW" altLang="en-US" sz="1200" b="0" i="0" kern="1200" dirty="0">
                <a:solidFill>
                  <a:schemeClr val="tx1"/>
                </a:solidFill>
                <a:effectLst/>
                <a:latin typeface="+mn-lt"/>
                <a:ea typeface="+mn-ea"/>
                <a:cs typeface="+mn-cs"/>
              </a:rPr>
              <a:t>       臺灣將以全國為範疇，涵蓋氣體包含：二氧化碳</a:t>
            </a:r>
            <a:r>
              <a:rPr lang="en-US" altLang="zh-TW" sz="1200" b="0" i="0" kern="1200" dirty="0">
                <a:solidFill>
                  <a:schemeClr val="tx1"/>
                </a:solidFill>
                <a:effectLst/>
                <a:latin typeface="+mn-lt"/>
                <a:ea typeface="+mn-ea"/>
                <a:cs typeface="+mn-cs"/>
              </a:rPr>
              <a:t>(CO2)</a:t>
            </a:r>
            <a:r>
              <a:rPr lang="zh-TW" altLang="en-US" sz="1200" b="0" i="0" kern="1200" dirty="0">
                <a:solidFill>
                  <a:schemeClr val="tx1"/>
                </a:solidFill>
                <a:effectLst/>
                <a:latin typeface="+mn-lt"/>
                <a:ea typeface="+mn-ea"/>
                <a:cs typeface="+mn-cs"/>
              </a:rPr>
              <a:t>、甲烷</a:t>
            </a:r>
            <a:r>
              <a:rPr lang="en-US" altLang="zh-TW" sz="1200" b="0" i="0" kern="1200" dirty="0">
                <a:solidFill>
                  <a:schemeClr val="tx1"/>
                </a:solidFill>
                <a:effectLst/>
                <a:latin typeface="+mn-lt"/>
                <a:ea typeface="+mn-ea"/>
                <a:cs typeface="+mn-cs"/>
              </a:rPr>
              <a:t>(CH4)</a:t>
            </a:r>
            <a:r>
              <a:rPr lang="zh-TW" altLang="en-US" sz="1200" b="0" i="0" kern="1200" dirty="0">
                <a:solidFill>
                  <a:schemeClr val="tx1"/>
                </a:solidFill>
                <a:effectLst/>
                <a:latin typeface="+mn-lt"/>
                <a:ea typeface="+mn-ea"/>
                <a:cs typeface="+mn-cs"/>
              </a:rPr>
              <a:t>、氧化亞氮</a:t>
            </a:r>
            <a:r>
              <a:rPr lang="en-US" altLang="zh-TW" sz="1200" b="0" i="0" kern="1200" dirty="0">
                <a:solidFill>
                  <a:schemeClr val="tx1"/>
                </a:solidFill>
                <a:effectLst/>
                <a:latin typeface="+mn-lt"/>
                <a:ea typeface="+mn-ea"/>
                <a:cs typeface="+mn-cs"/>
              </a:rPr>
              <a:t>(N2O)</a:t>
            </a:r>
            <a:r>
              <a:rPr lang="zh-TW" altLang="en-US" sz="1200" b="0" i="0" kern="1200" dirty="0">
                <a:solidFill>
                  <a:schemeClr val="tx1"/>
                </a:solidFill>
                <a:effectLst/>
                <a:latin typeface="+mn-lt"/>
                <a:ea typeface="+mn-ea"/>
                <a:cs typeface="+mn-cs"/>
              </a:rPr>
              <a:t>、氫氟碳化物</a:t>
            </a:r>
            <a:r>
              <a:rPr lang="en-US" altLang="zh-TW" sz="1200" b="0" i="0" kern="1200" dirty="0">
                <a:solidFill>
                  <a:schemeClr val="tx1"/>
                </a:solidFill>
                <a:effectLst/>
                <a:latin typeface="+mn-lt"/>
                <a:ea typeface="+mn-ea"/>
                <a:cs typeface="+mn-cs"/>
              </a:rPr>
              <a:t>(HFCs)</a:t>
            </a:r>
            <a:r>
              <a:rPr lang="zh-TW" altLang="en-US" sz="1200" b="0" i="0" kern="1200" dirty="0">
                <a:solidFill>
                  <a:schemeClr val="tx1"/>
                </a:solidFill>
                <a:effectLst/>
                <a:latin typeface="+mn-lt"/>
                <a:ea typeface="+mn-ea"/>
                <a:cs typeface="+mn-cs"/>
              </a:rPr>
              <a:t>、全氟碳化物</a:t>
            </a:r>
            <a:r>
              <a:rPr lang="en-US" altLang="zh-TW" sz="1200" b="0" i="0" kern="1200" dirty="0">
                <a:solidFill>
                  <a:schemeClr val="tx1"/>
                </a:solidFill>
                <a:effectLst/>
                <a:latin typeface="+mn-lt"/>
                <a:ea typeface="+mn-ea"/>
                <a:cs typeface="+mn-cs"/>
              </a:rPr>
              <a:t>(PFCs)</a:t>
            </a:r>
            <a:r>
              <a:rPr lang="zh-TW" altLang="en-US" sz="1200" b="0" i="0" kern="1200" dirty="0">
                <a:solidFill>
                  <a:schemeClr val="tx1"/>
                </a:solidFill>
                <a:effectLst/>
                <a:latin typeface="+mn-lt"/>
                <a:ea typeface="+mn-ea"/>
                <a:cs typeface="+mn-cs"/>
              </a:rPr>
              <a:t>、六氟化硫</a:t>
            </a:r>
            <a:r>
              <a:rPr lang="en-US" altLang="zh-TW" sz="1200" b="0" i="0" kern="1200" dirty="0">
                <a:solidFill>
                  <a:schemeClr val="tx1"/>
                </a:solidFill>
                <a:effectLst/>
                <a:latin typeface="+mn-lt"/>
                <a:ea typeface="+mn-ea"/>
                <a:cs typeface="+mn-cs"/>
              </a:rPr>
              <a:t>(SF6)</a:t>
            </a:r>
            <a:r>
              <a:rPr lang="zh-TW" altLang="en-US" sz="1200" b="0" i="0" kern="1200" dirty="0">
                <a:solidFill>
                  <a:schemeClr val="tx1"/>
                </a:solidFill>
                <a:effectLst/>
                <a:latin typeface="+mn-lt"/>
                <a:ea typeface="+mn-ea"/>
                <a:cs typeface="+mn-cs"/>
              </a:rPr>
              <a:t>、三氟化氮</a:t>
            </a:r>
            <a:r>
              <a:rPr lang="en-US" altLang="zh-TW" sz="1200" b="0" i="0" kern="1200" dirty="0">
                <a:solidFill>
                  <a:schemeClr val="tx1"/>
                </a:solidFill>
                <a:effectLst/>
                <a:latin typeface="+mn-lt"/>
                <a:ea typeface="+mn-ea"/>
                <a:cs typeface="+mn-cs"/>
              </a:rPr>
              <a:t>(NF3)</a:t>
            </a:r>
            <a:r>
              <a:rPr lang="zh-TW" altLang="en-US" sz="1200" b="0" i="0" kern="1200" dirty="0">
                <a:solidFill>
                  <a:schemeClr val="tx1"/>
                </a:solidFill>
                <a:effectLst/>
                <a:latin typeface="+mn-lt"/>
                <a:ea typeface="+mn-ea"/>
                <a:cs typeface="+mn-cs"/>
              </a:rPr>
              <a:t>，透過國內相關部門別減量的努力，達成國家溫室氣體減量之中、長程目標願景。</a:t>
            </a:r>
          </a:p>
          <a:p>
            <a:r>
              <a:rPr lang="zh-TW" altLang="en-US" sz="1200" b="0" i="0" kern="1200" dirty="0">
                <a:solidFill>
                  <a:schemeClr val="tx1"/>
                </a:solidFill>
                <a:effectLst/>
                <a:latin typeface="+mn-lt"/>
                <a:ea typeface="+mn-ea"/>
                <a:cs typeface="+mn-cs"/>
              </a:rPr>
              <a:t>       為達我國之中、長期減量目標，環保署</a:t>
            </a:r>
            <a:r>
              <a:rPr lang="en-US" altLang="zh-TW" sz="1200" b="0" i="0" kern="1200" dirty="0">
                <a:solidFill>
                  <a:schemeClr val="tx1"/>
                </a:solidFill>
                <a:effectLst/>
                <a:latin typeface="+mn-lt"/>
                <a:ea typeface="+mn-ea"/>
                <a:cs typeface="+mn-cs"/>
              </a:rPr>
              <a:t>106</a:t>
            </a:r>
            <a:r>
              <a:rPr lang="zh-TW" altLang="en-US" sz="1200" b="0" i="0" kern="1200" dirty="0">
                <a:solidFill>
                  <a:schemeClr val="tx1"/>
                </a:solidFill>
                <a:effectLst/>
                <a:latin typeface="+mn-lt"/>
                <a:ea typeface="+mn-ea"/>
                <a:cs typeface="+mn-cs"/>
              </a:rPr>
              <a:t>年</a:t>
            </a:r>
            <a:r>
              <a:rPr lang="en-US" altLang="zh-TW" sz="1200" b="0" i="0" kern="1200" dirty="0">
                <a:solidFill>
                  <a:schemeClr val="tx1"/>
                </a:solidFill>
                <a:effectLst/>
                <a:latin typeface="+mn-lt"/>
                <a:ea typeface="+mn-ea"/>
                <a:cs typeface="+mn-cs"/>
              </a:rPr>
              <a:t>3</a:t>
            </a:r>
            <a:r>
              <a:rPr lang="zh-TW" altLang="en-US" sz="1200" b="0" i="0" kern="1200" dirty="0">
                <a:solidFill>
                  <a:schemeClr val="tx1"/>
                </a:solidFill>
                <a:effectLst/>
                <a:latin typeface="+mn-lt"/>
                <a:ea typeface="+mn-ea"/>
                <a:cs typeface="+mn-cs"/>
              </a:rPr>
              <a:t>月</a:t>
            </a:r>
            <a:r>
              <a:rPr lang="en-US" altLang="zh-TW" sz="1200" b="0" i="0" kern="1200" dirty="0">
                <a:solidFill>
                  <a:schemeClr val="tx1"/>
                </a:solidFill>
                <a:effectLst/>
                <a:latin typeface="+mn-lt"/>
                <a:ea typeface="+mn-ea"/>
                <a:cs typeface="+mn-cs"/>
              </a:rPr>
              <a:t>28</a:t>
            </a:r>
            <a:r>
              <a:rPr lang="zh-TW" altLang="en-US" sz="1200" b="0" i="0" kern="1200" dirty="0">
                <a:solidFill>
                  <a:schemeClr val="tx1"/>
                </a:solidFill>
                <a:effectLst/>
                <a:latin typeface="+mn-lt"/>
                <a:ea typeface="+mn-ea"/>
                <a:cs typeface="+mn-cs"/>
              </a:rPr>
              <a:t>日發布之</a:t>
            </a:r>
            <a:r>
              <a:rPr lang="zh-TW" altLang="en-US" sz="1200" b="1" i="0" u="none" strike="noStrike" kern="1200" dirty="0">
                <a:solidFill>
                  <a:schemeClr val="tx1"/>
                </a:solidFill>
                <a:effectLst/>
                <a:latin typeface="+mn-lt"/>
                <a:ea typeface="+mn-ea"/>
                <a:cs typeface="+mn-cs"/>
                <a:hlinkClick r:id="rId5"/>
              </a:rPr>
              <a:t>「溫室氣體階段管制目標及管制方式作業準則」</a:t>
            </a:r>
            <a:r>
              <a:rPr lang="zh-TW" altLang="en-US" sz="1200" b="0" i="0" kern="1200" dirty="0">
                <a:solidFill>
                  <a:schemeClr val="tx1"/>
                </a:solidFill>
                <a:effectLst/>
                <a:latin typeface="+mn-lt"/>
                <a:ea typeface="+mn-ea"/>
                <a:cs typeface="+mn-cs"/>
              </a:rPr>
              <a:t>中，明定階段管制目標規劃考量、訂定方式、達成情形檢視及調整機制等相關程序性規範，其中，</a:t>
            </a:r>
            <a:r>
              <a:rPr lang="zh-TW" altLang="en-US" sz="1200" b="0" i="0" u="sng" kern="1200" dirty="0">
                <a:solidFill>
                  <a:schemeClr val="tx1"/>
                </a:solidFill>
                <a:effectLst/>
                <a:latin typeface="+mn-lt"/>
                <a:ea typeface="+mn-ea"/>
                <a:cs typeface="+mn-cs"/>
              </a:rPr>
              <a:t>第二條明定溫室氣體階段管制目標會以五年為一階段</a:t>
            </a:r>
            <a:r>
              <a:rPr lang="zh-TW" altLang="en-US" sz="1200" b="0" i="0" kern="1200" dirty="0">
                <a:solidFill>
                  <a:schemeClr val="tx1"/>
                </a:solidFill>
                <a:effectLst/>
                <a:latin typeface="+mn-lt"/>
                <a:ea typeface="+mn-ea"/>
                <a:cs typeface="+mn-cs"/>
              </a:rPr>
              <a:t>，第一階段係指自中華民國</a:t>
            </a:r>
            <a:r>
              <a:rPr lang="en-US" altLang="zh-TW" sz="1200" b="0" i="0" kern="1200" dirty="0">
                <a:solidFill>
                  <a:schemeClr val="tx1"/>
                </a:solidFill>
                <a:effectLst/>
                <a:latin typeface="+mn-lt"/>
                <a:ea typeface="+mn-ea"/>
                <a:cs typeface="+mn-cs"/>
              </a:rPr>
              <a:t>105</a:t>
            </a:r>
            <a:r>
              <a:rPr lang="zh-TW" altLang="en-US" sz="1200" b="0" i="0" kern="1200" dirty="0">
                <a:solidFill>
                  <a:schemeClr val="tx1"/>
                </a:solidFill>
                <a:effectLst/>
                <a:latin typeface="+mn-lt"/>
                <a:ea typeface="+mn-ea"/>
                <a:cs typeface="+mn-cs"/>
              </a:rPr>
              <a:t>年起至</a:t>
            </a:r>
            <a:r>
              <a:rPr lang="en-US" altLang="zh-TW" sz="1200" b="0" i="0" kern="1200" dirty="0">
                <a:solidFill>
                  <a:schemeClr val="tx1"/>
                </a:solidFill>
                <a:effectLst/>
                <a:latin typeface="+mn-lt"/>
                <a:ea typeface="+mn-ea"/>
                <a:cs typeface="+mn-cs"/>
              </a:rPr>
              <a:t>109</a:t>
            </a:r>
            <a:r>
              <a:rPr lang="zh-TW" altLang="en-US" sz="1200" b="0" i="0" kern="1200" dirty="0">
                <a:solidFill>
                  <a:schemeClr val="tx1"/>
                </a:solidFill>
                <a:effectLst/>
                <a:latin typeface="+mn-lt"/>
                <a:ea typeface="+mn-ea"/>
                <a:cs typeface="+mn-cs"/>
              </a:rPr>
              <a:t>年止，後續各階段以此類推，除第一階段外，應於下一階段排放期開始前二年提出。關於溫室氣體階段管制目標之詳細內容請見常見問答</a:t>
            </a:r>
            <a:r>
              <a:rPr lang="en-US" altLang="zh-TW" sz="1200" b="0" i="0" kern="1200" dirty="0">
                <a:solidFill>
                  <a:schemeClr val="tx1"/>
                </a:solidFill>
                <a:effectLst/>
                <a:latin typeface="+mn-lt"/>
                <a:ea typeface="+mn-ea"/>
                <a:cs typeface="+mn-cs"/>
              </a:rPr>
              <a:t>-</a:t>
            </a:r>
            <a:r>
              <a:rPr lang="zh-TW" altLang="en-US" sz="1200" b="0" i="0" kern="1200" dirty="0">
                <a:solidFill>
                  <a:schemeClr val="tx1"/>
                </a:solidFill>
                <a:effectLst/>
                <a:latin typeface="+mn-lt"/>
                <a:ea typeface="+mn-ea"/>
                <a:cs typeface="+mn-cs"/>
              </a:rPr>
              <a:t>「什麼是溫室氣體階段管制目標」。</a:t>
            </a:r>
          </a:p>
          <a:p>
            <a:pPr marL="0" indent="0">
              <a:buNone/>
            </a:pPr>
            <a:r>
              <a:rPr lang="en-US" dirty="0">
                <a:hlinkClick r:id="rId6"/>
              </a:rPr>
              <a:t>https://ghgrule.epa.gov.tw/qa/qa/3?fbclid=IwAR0XCV2GXBf8nx4chz2wXqEwvFCIq9KyEjs0y2E38GxCjmBYJBUawzhcJ3M</a:t>
            </a:r>
            <a:endParaRPr lang="en-US" dirty="0"/>
          </a:p>
          <a:p>
            <a:pPr marL="228600" indent="-228600">
              <a:buAutoNum type="arabicPeriod"/>
            </a:pPr>
            <a:endParaRPr lang="en-US" dirty="0"/>
          </a:p>
          <a:p>
            <a:pPr marL="0" indent="0">
              <a:buNone/>
            </a:pPr>
            <a:r>
              <a:rPr lang="en-US" dirty="0"/>
              <a:t>3. Different phases for reviewing the progress: </a:t>
            </a:r>
            <a:r>
              <a:rPr lang="en-US" dirty="0">
                <a:hlinkClick r:id="rId7"/>
              </a:rPr>
              <a:t>https://ghgrule.epa.gov.tw/qa/qa/3</a:t>
            </a:r>
            <a:endParaRPr lang="en-US" dirty="0"/>
          </a:p>
          <a:p>
            <a:pPr marL="0" indent="0">
              <a:buNone/>
            </a:pPr>
            <a:r>
              <a:rPr lang="en-US" dirty="0"/>
              <a:t>4. Current progress and measures that have been taken: </a:t>
            </a:r>
            <a:r>
              <a:rPr lang="en-US" dirty="0">
                <a:hlinkClick r:id="rId8"/>
              </a:rPr>
              <a:t>https://ghgrule.epa.gov.tw/greenhouse/greenhouse_page/23/100</a:t>
            </a:r>
            <a:endParaRPr lang="en-US" dirty="0"/>
          </a:p>
          <a:p>
            <a:pPr marL="0" indent="0">
              <a:buNone/>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Energy, manuf., trans., residential, agricultural, and environment sectors</a:t>
            </a:r>
          </a:p>
          <a:p>
            <a:pPr marL="0" indent="0">
              <a:buNone/>
            </a:pPr>
            <a:endParaRPr lang="en-US" dirty="0"/>
          </a:p>
        </p:txBody>
      </p:sp>
      <p:sp>
        <p:nvSpPr>
          <p:cNvPr id="4" name="Slide Number Placeholder 3"/>
          <p:cNvSpPr>
            <a:spLocks noGrp="1"/>
          </p:cNvSpPr>
          <p:nvPr>
            <p:ph type="sldNum" sz="quarter" idx="10"/>
          </p:nvPr>
        </p:nvSpPr>
        <p:spPr/>
        <p:txBody>
          <a:bodyPr/>
          <a:lstStyle/>
          <a:p>
            <a:fld id="{E3D4D0F1-B44A-4605-9D97-F9C3B6A6C954}" type="slidenum">
              <a:rPr lang="en-US" smtClean="0"/>
              <a:t>5</a:t>
            </a:fld>
            <a:endParaRPr lang="en-US" dirty="0"/>
          </a:p>
        </p:txBody>
      </p:sp>
    </p:spTree>
    <p:extLst>
      <p:ext uri="{BB962C8B-B14F-4D97-AF65-F5344CB8AC3E}">
        <p14:creationId xmlns:p14="http://schemas.microsoft.com/office/powerpoint/2010/main" val="31275215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How different are the policy impacts on Taiwan if its NDC targets are enforced in the context of a global effort, versus if they are undertaken unilaterally?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We also consider the scenario where the U.S. only partially achieves its NDC through the state-level efforts, while other countries including Taiwan fulfill their NDC goals as planned.</a:t>
            </a:r>
          </a:p>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Can Taiwan still gain from the emissions cut abroad when mitigation efforts beyond the current NDCs are pursued worldwide? </a:t>
            </a:r>
            <a:endParaRPr lang="en-US" dirty="0"/>
          </a:p>
        </p:txBody>
      </p:sp>
      <p:sp>
        <p:nvSpPr>
          <p:cNvPr id="4" name="Slide Number Placeholder 3"/>
          <p:cNvSpPr>
            <a:spLocks noGrp="1"/>
          </p:cNvSpPr>
          <p:nvPr>
            <p:ph type="sldNum" sz="quarter" idx="10"/>
          </p:nvPr>
        </p:nvSpPr>
        <p:spPr/>
        <p:txBody>
          <a:bodyPr/>
          <a:lstStyle/>
          <a:p>
            <a:fld id="{E3D4D0F1-B44A-4605-9D97-F9C3B6A6C954}" type="slidenum">
              <a:rPr lang="en-US" smtClean="0"/>
              <a:t>6</a:t>
            </a:fld>
            <a:endParaRPr lang="en-US" dirty="0"/>
          </a:p>
        </p:txBody>
      </p:sp>
    </p:spTree>
    <p:extLst>
      <p:ext uri="{BB962C8B-B14F-4D97-AF65-F5344CB8AC3E}">
        <p14:creationId xmlns:p14="http://schemas.microsoft.com/office/powerpoint/2010/main" val="21702869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D4D0F1-B44A-4605-9D97-F9C3B6A6C954}" type="slidenum">
              <a:rPr lang="en-US" smtClean="0"/>
              <a:t>7</a:t>
            </a:fld>
            <a:endParaRPr lang="en-US" dirty="0"/>
          </a:p>
        </p:txBody>
      </p:sp>
    </p:spTree>
    <p:extLst>
      <p:ext uri="{BB962C8B-B14F-4D97-AF65-F5344CB8AC3E}">
        <p14:creationId xmlns:p14="http://schemas.microsoft.com/office/powerpoint/2010/main" val="27820187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To explore the implications on Taiwan’s economy when it pursues its NDC to cut emissions, we calibrate the model so that it produces a business-as-usual (BAU) environment for the global economy in 2030—a strategy also known as “forward calibration.” To do this, for each region, we calculate the total factor productivity level such that the projected BAU GDP in 2030 is consistent to the assumed BAU GDP growth rate and the given levels of labor, capital and autonomous energy efficiency improvement (AEEI). The growth rates of BAU GDP, labor, capital, and AEEI are drawn from Jacoby et al. (2017).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For each region, when a mitigation policy is in place, an economy-wide carbon tax is used as an instrument for cutting emissions. Since this assumes that the most efficient policy to achieve the NDC is in place, if alternatively, a country decides to cut emissions through other approaches, such as adjusting the energy consumption portfolio of the power sector (e.g., more gas and less coal) via administrative or legislative measures, the overall mitigation cost (e.g., reduction in GDP) could be higher.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E3D4D0F1-B44A-4605-9D97-F9C3B6A6C954}" type="slidenum">
              <a:rPr lang="en-US" smtClean="0"/>
              <a:t>8</a:t>
            </a:fld>
            <a:endParaRPr lang="en-US" dirty="0"/>
          </a:p>
        </p:txBody>
      </p:sp>
    </p:spTree>
    <p:extLst>
      <p:ext uri="{BB962C8B-B14F-4D97-AF65-F5344CB8AC3E}">
        <p14:creationId xmlns:p14="http://schemas.microsoft.com/office/powerpoint/2010/main" val="29034283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E3D4D0F1-B44A-4605-9D97-F9C3B6A6C954}" type="slidenum">
              <a:rPr lang="en-US" smtClean="0"/>
              <a:t>9</a:t>
            </a:fld>
            <a:endParaRPr lang="en-US" dirty="0"/>
          </a:p>
        </p:txBody>
      </p:sp>
    </p:spTree>
    <p:extLst>
      <p:ext uri="{BB962C8B-B14F-4D97-AF65-F5344CB8AC3E}">
        <p14:creationId xmlns:p14="http://schemas.microsoft.com/office/powerpoint/2010/main" val="13479510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1EB4B7D-E621-4BFB-AB3A-B340D07AC3C2}" type="datetime1">
              <a:rPr lang="en-US" smtClean="0"/>
              <a:t>5/15/2020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7EA7AE0-0D63-4490-9787-CD55B4B0D970}" type="slidenum">
              <a:rPr lang="en-US" smtClean="0"/>
              <a:t>‹#›</a:t>
            </a:fld>
            <a:endParaRPr lang="en-US" dirty="0"/>
          </a:p>
        </p:txBody>
      </p:sp>
    </p:spTree>
    <p:extLst>
      <p:ext uri="{BB962C8B-B14F-4D97-AF65-F5344CB8AC3E}">
        <p14:creationId xmlns:p14="http://schemas.microsoft.com/office/powerpoint/2010/main" val="33061111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7883198-9D62-47CF-B5E1-4FFDE238F534}" type="datetime1">
              <a:rPr lang="en-US" smtClean="0"/>
              <a:t>5/15/2020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7EA7AE0-0D63-4490-9787-CD55B4B0D970}" type="slidenum">
              <a:rPr lang="en-US" smtClean="0"/>
              <a:t>‹#›</a:t>
            </a:fld>
            <a:endParaRPr lang="en-US" dirty="0"/>
          </a:p>
        </p:txBody>
      </p:sp>
    </p:spTree>
    <p:extLst>
      <p:ext uri="{BB962C8B-B14F-4D97-AF65-F5344CB8AC3E}">
        <p14:creationId xmlns:p14="http://schemas.microsoft.com/office/powerpoint/2010/main" val="4250069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63DFBCC-F7DE-46BD-BD62-A39CF7ED4F05}" type="datetime1">
              <a:rPr lang="en-US" smtClean="0"/>
              <a:t>5/15/2020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7EA7AE0-0D63-4490-9787-CD55B4B0D970}" type="slidenum">
              <a:rPr lang="en-US" smtClean="0"/>
              <a:t>‹#›</a:t>
            </a:fld>
            <a:endParaRPr lang="en-US" dirty="0"/>
          </a:p>
        </p:txBody>
      </p:sp>
    </p:spTree>
    <p:extLst>
      <p:ext uri="{BB962C8B-B14F-4D97-AF65-F5344CB8AC3E}">
        <p14:creationId xmlns:p14="http://schemas.microsoft.com/office/powerpoint/2010/main" val="2699210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839CD54-86B8-40EF-8788-666633E36A9D}" type="datetime1">
              <a:rPr lang="en-US" smtClean="0"/>
              <a:t>5/15/2020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7EA7AE0-0D63-4490-9787-CD55B4B0D970}" type="slidenum">
              <a:rPr lang="en-US" smtClean="0"/>
              <a:t>‹#›</a:t>
            </a:fld>
            <a:endParaRPr lang="en-US" dirty="0"/>
          </a:p>
        </p:txBody>
      </p:sp>
    </p:spTree>
    <p:extLst>
      <p:ext uri="{BB962C8B-B14F-4D97-AF65-F5344CB8AC3E}">
        <p14:creationId xmlns:p14="http://schemas.microsoft.com/office/powerpoint/2010/main" val="11010044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11AD49-B2DB-42FF-BEB8-3C980C270C93}" type="datetime1">
              <a:rPr lang="en-US" smtClean="0"/>
              <a:t>5/15/2020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7EA7AE0-0D63-4490-9787-CD55B4B0D970}" type="slidenum">
              <a:rPr lang="en-US" smtClean="0"/>
              <a:t>‹#›</a:t>
            </a:fld>
            <a:endParaRPr lang="en-US" dirty="0"/>
          </a:p>
        </p:txBody>
      </p:sp>
    </p:spTree>
    <p:extLst>
      <p:ext uri="{BB962C8B-B14F-4D97-AF65-F5344CB8AC3E}">
        <p14:creationId xmlns:p14="http://schemas.microsoft.com/office/powerpoint/2010/main" val="33258082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98E0750-B426-45F5-B3A6-4B1F50C0FC5C}" type="datetime1">
              <a:rPr lang="en-US" smtClean="0"/>
              <a:t>5/15/2020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7EA7AE0-0D63-4490-9787-CD55B4B0D970}" type="slidenum">
              <a:rPr lang="en-US" smtClean="0"/>
              <a:t>‹#›</a:t>
            </a:fld>
            <a:endParaRPr lang="en-US" dirty="0"/>
          </a:p>
        </p:txBody>
      </p:sp>
    </p:spTree>
    <p:extLst>
      <p:ext uri="{BB962C8B-B14F-4D97-AF65-F5344CB8AC3E}">
        <p14:creationId xmlns:p14="http://schemas.microsoft.com/office/powerpoint/2010/main" val="27900396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60236AD-5143-4F74-85EF-4E6D384CB75C}" type="datetime1">
              <a:rPr lang="en-US" smtClean="0"/>
              <a:t>5/15/2020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F7EA7AE0-0D63-4490-9787-CD55B4B0D970}" type="slidenum">
              <a:rPr lang="en-US" smtClean="0"/>
              <a:t>‹#›</a:t>
            </a:fld>
            <a:endParaRPr lang="en-US" dirty="0"/>
          </a:p>
        </p:txBody>
      </p:sp>
    </p:spTree>
    <p:extLst>
      <p:ext uri="{BB962C8B-B14F-4D97-AF65-F5344CB8AC3E}">
        <p14:creationId xmlns:p14="http://schemas.microsoft.com/office/powerpoint/2010/main" val="23942704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596A354-C011-4567-8CCD-E5C6879F19AD}" type="datetime1">
              <a:rPr lang="en-US" smtClean="0"/>
              <a:t>5/15/2020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F7EA7AE0-0D63-4490-9787-CD55B4B0D970}" type="slidenum">
              <a:rPr lang="en-US" smtClean="0"/>
              <a:t>‹#›</a:t>
            </a:fld>
            <a:endParaRPr lang="en-US" dirty="0"/>
          </a:p>
        </p:txBody>
      </p:sp>
    </p:spTree>
    <p:extLst>
      <p:ext uri="{BB962C8B-B14F-4D97-AF65-F5344CB8AC3E}">
        <p14:creationId xmlns:p14="http://schemas.microsoft.com/office/powerpoint/2010/main" val="13775577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C6E5480-263A-48B0-AFE2-867534867534}" type="datetime1">
              <a:rPr lang="en-US" smtClean="0"/>
              <a:t>5/15/2020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F7EA7AE0-0D63-4490-9787-CD55B4B0D970}" type="slidenum">
              <a:rPr lang="en-US" smtClean="0"/>
              <a:t>‹#›</a:t>
            </a:fld>
            <a:endParaRPr lang="en-US" dirty="0"/>
          </a:p>
        </p:txBody>
      </p:sp>
    </p:spTree>
    <p:extLst>
      <p:ext uri="{BB962C8B-B14F-4D97-AF65-F5344CB8AC3E}">
        <p14:creationId xmlns:p14="http://schemas.microsoft.com/office/powerpoint/2010/main" val="41201721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B2577BF-2F19-42DA-9A37-4EE1E1243315}" type="datetime1">
              <a:rPr lang="en-US" smtClean="0"/>
              <a:t>5/15/2020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7EA7AE0-0D63-4490-9787-CD55B4B0D970}" type="slidenum">
              <a:rPr lang="en-US" smtClean="0"/>
              <a:t>‹#›</a:t>
            </a:fld>
            <a:endParaRPr lang="en-US" dirty="0"/>
          </a:p>
        </p:txBody>
      </p:sp>
    </p:spTree>
    <p:extLst>
      <p:ext uri="{BB962C8B-B14F-4D97-AF65-F5344CB8AC3E}">
        <p14:creationId xmlns:p14="http://schemas.microsoft.com/office/powerpoint/2010/main" val="32553646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D65624F-464A-4DA1-A3D5-62D0C0A7112A}" type="datetime1">
              <a:rPr lang="en-US" smtClean="0"/>
              <a:t>5/15/2020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7EA7AE0-0D63-4490-9787-CD55B4B0D970}" type="slidenum">
              <a:rPr lang="en-US" smtClean="0"/>
              <a:t>‹#›</a:t>
            </a:fld>
            <a:endParaRPr lang="en-US" dirty="0"/>
          </a:p>
        </p:txBody>
      </p:sp>
    </p:spTree>
    <p:extLst>
      <p:ext uri="{BB962C8B-B14F-4D97-AF65-F5344CB8AC3E}">
        <p14:creationId xmlns:p14="http://schemas.microsoft.com/office/powerpoint/2010/main" val="31291825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22000"/>
            <a:lum/>
          </a:blip>
          <a:srcRect/>
          <a:stretch>
            <a:fillRect l="-25000" r="-25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4A0CE8C-35F5-41F7-9C6D-B18DD292B814}" type="datetime1">
              <a:rPr lang="en-US" smtClean="0"/>
              <a:t>5/15/2020</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EA7AE0-0D63-4490-9787-CD55B4B0D970}" type="slidenum">
              <a:rPr lang="en-US" smtClean="0"/>
              <a:t>‹#›</a:t>
            </a:fld>
            <a:endParaRPr lang="en-US" dirty="0"/>
          </a:p>
        </p:txBody>
      </p:sp>
    </p:spTree>
    <p:extLst>
      <p:ext uri="{BB962C8B-B14F-4D97-AF65-F5344CB8AC3E}">
        <p14:creationId xmlns:p14="http://schemas.microsoft.com/office/powerpoint/2010/main" val="5893105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chart" Target="../charts/chart5.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chart" Target="../charts/char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F7EA7AE0-0D63-4490-9787-CD55B4B0D970}" type="slidenum">
              <a:rPr lang="en-US" smtClean="0"/>
              <a:t>1</a:t>
            </a:fld>
            <a:endParaRPr lang="en-US" dirty="0"/>
          </a:p>
        </p:txBody>
      </p:sp>
      <p:pic>
        <p:nvPicPr>
          <p:cNvPr id="102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27036"/>
          <a:stretch/>
        </p:blipFill>
        <p:spPr bwMode="auto">
          <a:xfrm>
            <a:off x="3948871" y="4800600"/>
            <a:ext cx="1246258" cy="11762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p:cNvSpPr txBox="1"/>
          <p:nvPr/>
        </p:nvSpPr>
        <p:spPr>
          <a:xfrm>
            <a:off x="0" y="6550223"/>
            <a:ext cx="9144000" cy="307777"/>
          </a:xfrm>
          <a:prstGeom prst="rect">
            <a:avLst/>
          </a:prstGeom>
          <a:noFill/>
        </p:spPr>
        <p:txBody>
          <a:bodyPr wrap="square" rtlCol="0">
            <a:spAutoFit/>
          </a:bodyPr>
          <a:lstStyle/>
          <a:p>
            <a:pPr algn="ctr"/>
            <a:r>
              <a:rPr lang="en-US" sz="1400" dirty="0">
                <a:solidFill>
                  <a:srgbClr val="006325"/>
                </a:solidFill>
              </a:rPr>
              <a:t>http://globalchange.mit.edu/ </a:t>
            </a:r>
          </a:p>
        </p:txBody>
      </p:sp>
      <p:sp>
        <p:nvSpPr>
          <p:cNvPr id="8" name="Rectangle 7"/>
          <p:cNvSpPr/>
          <p:nvPr/>
        </p:nvSpPr>
        <p:spPr>
          <a:xfrm>
            <a:off x="281672" y="6248400"/>
            <a:ext cx="8627952" cy="152400"/>
          </a:xfrm>
          <a:prstGeom prst="rect">
            <a:avLst/>
          </a:prstGeom>
          <a:gradFill flip="none" rotWithShape="1">
            <a:gsLst>
              <a:gs pos="90000">
                <a:srgbClr val="7AAADB"/>
              </a:gs>
              <a:gs pos="417">
                <a:schemeClr val="bg1"/>
              </a:gs>
              <a:gs pos="10000">
                <a:srgbClr val="7AAADB"/>
              </a:gs>
              <a:gs pos="25000">
                <a:srgbClr val="002D62"/>
              </a:gs>
              <a:gs pos="75000">
                <a:srgbClr val="002D62"/>
              </a:gs>
              <a:gs pos="40000">
                <a:srgbClr val="006325"/>
              </a:gs>
              <a:gs pos="60000">
                <a:srgbClr val="006325"/>
              </a:gs>
              <a:gs pos="50000">
                <a:srgbClr val="A1D3AB"/>
              </a:gs>
              <a:gs pos="100000">
                <a:schemeClr val="bg1"/>
              </a:gs>
              <a:gs pos="100000">
                <a:schemeClr val="bg1"/>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0" name="TextBox 9"/>
          <p:cNvSpPr txBox="1"/>
          <p:nvPr/>
        </p:nvSpPr>
        <p:spPr>
          <a:xfrm>
            <a:off x="239194" y="1600200"/>
            <a:ext cx="8627952" cy="2308324"/>
          </a:xfrm>
          <a:prstGeom prst="rect">
            <a:avLst/>
          </a:prstGeom>
          <a:noFill/>
        </p:spPr>
        <p:txBody>
          <a:bodyPr wrap="square" rtlCol="0">
            <a:spAutoFit/>
          </a:bodyPr>
          <a:lstStyle/>
          <a:p>
            <a:pPr algn="ctr"/>
            <a:endParaRPr lang="en-US" dirty="0">
              <a:solidFill>
                <a:srgbClr val="006325"/>
              </a:solidFill>
            </a:endParaRPr>
          </a:p>
          <a:p>
            <a:pPr algn="ctr"/>
            <a:endParaRPr lang="en-US" dirty="0"/>
          </a:p>
          <a:p>
            <a:pPr algn="ctr"/>
            <a:r>
              <a:rPr lang="en-US" dirty="0"/>
              <a:t>Presented by Y.-H. Henry Chen</a:t>
            </a:r>
          </a:p>
          <a:p>
            <a:pPr algn="ctr"/>
            <a:endParaRPr lang="en-US" dirty="0">
              <a:solidFill>
                <a:srgbClr val="006325"/>
              </a:solidFill>
            </a:endParaRPr>
          </a:p>
          <a:p>
            <a:pPr algn="ctr"/>
            <a:r>
              <a:rPr lang="en-US" dirty="0">
                <a:solidFill>
                  <a:srgbClr val="006325"/>
                </a:solidFill>
              </a:rPr>
              <a:t>23</a:t>
            </a:r>
            <a:r>
              <a:rPr lang="en-US" baseline="30000" dirty="0">
                <a:solidFill>
                  <a:srgbClr val="006325"/>
                </a:solidFill>
              </a:rPr>
              <a:t>nd</a:t>
            </a:r>
            <a:r>
              <a:rPr lang="en-US" dirty="0">
                <a:solidFill>
                  <a:srgbClr val="006325"/>
                </a:solidFill>
              </a:rPr>
              <a:t> GTAP Conference</a:t>
            </a:r>
          </a:p>
          <a:p>
            <a:pPr algn="ctr"/>
            <a:endParaRPr lang="en-US" dirty="0">
              <a:solidFill>
                <a:srgbClr val="006325"/>
              </a:solidFill>
            </a:endParaRPr>
          </a:p>
          <a:p>
            <a:pPr algn="ctr"/>
            <a:r>
              <a:rPr lang="en-US" dirty="0">
                <a:solidFill>
                  <a:srgbClr val="006325"/>
                </a:solidFill>
              </a:rPr>
              <a:t>June 17–19, 2020</a:t>
            </a:r>
          </a:p>
          <a:p>
            <a:pPr algn="ctr"/>
            <a:endParaRPr lang="en-US" dirty="0">
              <a:solidFill>
                <a:srgbClr val="006325"/>
              </a:solidFill>
            </a:endParaRPr>
          </a:p>
        </p:txBody>
      </p:sp>
      <p:sp>
        <p:nvSpPr>
          <p:cNvPr id="4" name="TextBox 3">
            <a:extLst>
              <a:ext uri="{FF2B5EF4-FFF2-40B4-BE49-F238E27FC236}">
                <a16:creationId xmlns:a16="http://schemas.microsoft.com/office/drawing/2014/main" id="{F8939701-5204-4F09-AB9E-377F33330CC7}"/>
              </a:ext>
            </a:extLst>
          </p:cNvPr>
          <p:cNvSpPr txBox="1"/>
          <p:nvPr/>
        </p:nvSpPr>
        <p:spPr>
          <a:xfrm>
            <a:off x="600295" y="4012990"/>
            <a:ext cx="7905750" cy="584775"/>
          </a:xfrm>
          <a:prstGeom prst="rect">
            <a:avLst/>
          </a:prstGeom>
          <a:noFill/>
        </p:spPr>
        <p:txBody>
          <a:bodyPr wrap="square" rtlCol="0">
            <a:spAutoFit/>
          </a:bodyPr>
          <a:lstStyle/>
          <a:p>
            <a:pPr algn="ctr"/>
            <a:r>
              <a:rPr lang="en-US" sz="1600" dirty="0"/>
              <a:t>The study is published by Climate Change Economics and is coauthored by</a:t>
            </a:r>
          </a:p>
          <a:p>
            <a:pPr algn="ctr"/>
            <a:r>
              <a:rPr lang="en-US" sz="1600" dirty="0"/>
              <a:t>Hui-</a:t>
            </a:r>
            <a:r>
              <a:rPr lang="en-US" sz="1600" dirty="0" err="1"/>
              <a:t>Chih</a:t>
            </a:r>
            <a:r>
              <a:rPr lang="en-US" sz="1600" dirty="0"/>
              <a:t> Chai, Wei-Hong Hong, John Reilly, Sergey Paltsev, and Y.-H. Henry Chen </a:t>
            </a:r>
          </a:p>
        </p:txBody>
      </p:sp>
      <p:sp>
        <p:nvSpPr>
          <p:cNvPr id="13" name="Title 1">
            <a:extLst>
              <a:ext uri="{FF2B5EF4-FFF2-40B4-BE49-F238E27FC236}">
                <a16:creationId xmlns:a16="http://schemas.microsoft.com/office/drawing/2014/main" id="{13DF2FA0-F00D-4E2A-A695-DE8F937DF37A}"/>
              </a:ext>
            </a:extLst>
          </p:cNvPr>
          <p:cNvSpPr txBox="1">
            <a:spLocks/>
          </p:cNvSpPr>
          <p:nvPr/>
        </p:nvSpPr>
        <p:spPr>
          <a:xfrm>
            <a:off x="0" y="675721"/>
            <a:ext cx="9144000" cy="147002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dirty="0">
                <a:latin typeface="+mn-lt"/>
              </a:rPr>
              <a:t>Will Greenhouse Gases Mitigation Policies Abroad affect the Domestic Economy? The Case of Taiwan</a:t>
            </a:r>
          </a:p>
        </p:txBody>
      </p:sp>
    </p:spTree>
    <p:extLst>
      <p:ext uri="{BB962C8B-B14F-4D97-AF65-F5344CB8AC3E}">
        <p14:creationId xmlns:p14="http://schemas.microsoft.com/office/powerpoint/2010/main" val="7250445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800" dirty="0">
                <a:latin typeface="+mn-lt"/>
              </a:rPr>
              <a:t>Findings</a:t>
            </a:r>
          </a:p>
        </p:txBody>
      </p:sp>
      <p:sp>
        <p:nvSpPr>
          <p:cNvPr id="3" name="Content Placeholder 2"/>
          <p:cNvSpPr>
            <a:spLocks noGrp="1"/>
          </p:cNvSpPr>
          <p:nvPr>
            <p:ph idx="1"/>
          </p:nvPr>
        </p:nvSpPr>
        <p:spPr/>
        <p:txBody>
          <a:bodyPr>
            <a:normAutofit/>
          </a:bodyPr>
          <a:lstStyle/>
          <a:p>
            <a:pPr>
              <a:buFont typeface="Wingdings" panose="05000000000000000000" pitchFamily="2" charset="2"/>
              <a:buChar char="§"/>
            </a:pPr>
            <a:endParaRPr lang="en-US" sz="1600" dirty="0"/>
          </a:p>
          <a:p>
            <a:pPr lvl="1"/>
            <a:endParaRPr lang="en-US" sz="1600" dirty="0"/>
          </a:p>
          <a:p>
            <a:pPr marL="0" indent="0">
              <a:buNone/>
            </a:pPr>
            <a:endParaRPr lang="en-US" sz="1600" dirty="0"/>
          </a:p>
        </p:txBody>
      </p:sp>
      <p:sp>
        <p:nvSpPr>
          <p:cNvPr id="5" name="Slide Number Placeholder 4"/>
          <p:cNvSpPr>
            <a:spLocks noGrp="1"/>
          </p:cNvSpPr>
          <p:nvPr>
            <p:ph type="sldNum" sz="quarter" idx="12"/>
          </p:nvPr>
        </p:nvSpPr>
        <p:spPr/>
        <p:txBody>
          <a:bodyPr/>
          <a:lstStyle/>
          <a:p>
            <a:fld id="{F7EA7AE0-0D63-4490-9787-CD55B4B0D970}" type="slidenum">
              <a:rPr lang="en-US" smtClean="0"/>
              <a:t>10</a:t>
            </a:fld>
            <a:endParaRPr lang="en-US" dirty="0"/>
          </a:p>
        </p:txBody>
      </p:sp>
      <p:graphicFrame>
        <p:nvGraphicFramePr>
          <p:cNvPr id="7" name="Chart 6">
            <a:extLst>
              <a:ext uri="{FF2B5EF4-FFF2-40B4-BE49-F238E27FC236}">
                <a16:creationId xmlns:a16="http://schemas.microsoft.com/office/drawing/2014/main" id="{129788CA-2B7E-459F-8A93-FAFD8586D36F}"/>
              </a:ext>
            </a:extLst>
          </p:cNvPr>
          <p:cNvGraphicFramePr/>
          <p:nvPr>
            <p:extLst>
              <p:ext uri="{D42A27DB-BD31-4B8C-83A1-F6EECF244321}">
                <p14:modId xmlns:p14="http://schemas.microsoft.com/office/powerpoint/2010/main" val="1677698790"/>
              </p:ext>
            </p:extLst>
          </p:nvPr>
        </p:nvGraphicFramePr>
        <p:xfrm>
          <a:off x="1727200" y="1524000"/>
          <a:ext cx="5761990" cy="215074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a:extLst>
              <a:ext uri="{FF2B5EF4-FFF2-40B4-BE49-F238E27FC236}">
                <a16:creationId xmlns:a16="http://schemas.microsoft.com/office/drawing/2014/main" id="{771F29D2-E148-489D-B478-616B469C7319}"/>
              </a:ext>
            </a:extLst>
          </p:cNvPr>
          <p:cNvGraphicFramePr/>
          <p:nvPr>
            <p:extLst>
              <p:ext uri="{D42A27DB-BD31-4B8C-83A1-F6EECF244321}">
                <p14:modId xmlns:p14="http://schemas.microsoft.com/office/powerpoint/2010/main" val="2437216046"/>
              </p:ext>
            </p:extLst>
          </p:nvPr>
        </p:nvGraphicFramePr>
        <p:xfrm>
          <a:off x="1723390" y="4001294"/>
          <a:ext cx="5763260" cy="223837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042769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800" dirty="0">
                <a:latin typeface="+mn-lt"/>
              </a:rPr>
              <a:t>Findings</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normAutofit/>
              </a:bodyPr>
              <a:lstStyle/>
              <a:p>
                <a:pPr>
                  <a:buFont typeface="Wingdings" panose="05000000000000000000" pitchFamily="2" charset="2"/>
                  <a:buChar char="§"/>
                </a:pPr>
                <a:r>
                  <a:rPr lang="en-US" sz="1600" dirty="0"/>
                  <a:t>The GDP impact is the outcome from the interaction of various factors</a:t>
                </a:r>
              </a:p>
              <a:p>
                <a:pPr>
                  <a:buFont typeface="Wingdings" panose="05000000000000000000" pitchFamily="2" charset="2"/>
                  <a:buChar char="§"/>
                </a:pPr>
                <a:r>
                  <a:rPr lang="en-US" sz="1600" dirty="0"/>
                  <a:t>Lower fossil fuel prices under a global mitigation benefit Taiwan’s economy</a:t>
                </a:r>
              </a:p>
              <a:p>
                <a:pPr>
                  <a:buFont typeface="Wingdings" panose="05000000000000000000" pitchFamily="2" charset="2"/>
                  <a:buChar char="§"/>
                </a:pPr>
                <a:r>
                  <a:rPr lang="en-US" sz="1600" dirty="0"/>
                  <a:t>But</a:t>
                </a:r>
                <a:r>
                  <a:rPr lang="en-US" sz="1600" b="0" dirty="0"/>
                  <a:t> </a:t>
                </a:r>
                <a14:m>
                  <m:oMath xmlns:m="http://schemas.openxmlformats.org/officeDocument/2006/math">
                    <m:r>
                      <a:rPr lang="en-US" sz="1600" b="0" i="1" smtClean="0">
                        <a:latin typeface="Cambria Math" panose="02040503050406030204" pitchFamily="18" charset="0"/>
                      </a:rPr>
                      <m:t>↓</m:t>
                    </m:r>
                  </m:oMath>
                </a14:m>
                <a:r>
                  <a:rPr lang="en-US" sz="1600" dirty="0"/>
                  <a:t> exports under a global mitigation </a:t>
                </a:r>
                <a14:m>
                  <m:oMath xmlns:m="http://schemas.openxmlformats.org/officeDocument/2006/math">
                    <m:r>
                      <a:rPr lang="en-US" sz="1600" b="0" i="1" smtClean="0">
                        <a:latin typeface="Cambria Math" panose="02040503050406030204" pitchFamily="18" charset="0"/>
                      </a:rPr>
                      <m:t>⇒</m:t>
                    </m:r>
                  </m:oMath>
                </a14:m>
                <a:r>
                  <a:rPr lang="en-US" sz="1600" dirty="0"/>
                  <a:t> </a:t>
                </a:r>
                <a14:m>
                  <m:oMath xmlns:m="http://schemas.openxmlformats.org/officeDocument/2006/math">
                    <m:r>
                      <a:rPr lang="en-US" sz="1600" b="0" i="1" dirty="0" smtClean="0">
                        <a:latin typeface="Cambria Math" panose="02040503050406030204" pitchFamily="18" charset="0"/>
                      </a:rPr>
                      <m:t>↓</m:t>
                    </m:r>
                  </m:oMath>
                </a14:m>
                <a:r>
                  <a:rPr lang="en-US" sz="1600" dirty="0"/>
                  <a:t> imports </a:t>
                </a:r>
                <a14:m>
                  <m:oMath xmlns:m="http://schemas.openxmlformats.org/officeDocument/2006/math">
                    <m:r>
                      <a:rPr lang="en-US" sz="1600" i="1" dirty="0" smtClean="0">
                        <a:latin typeface="Cambria Math" panose="02040503050406030204" pitchFamily="18" charset="0"/>
                      </a:rPr>
                      <m:t>⇒</m:t>
                    </m:r>
                  </m:oMath>
                </a14:m>
                <a:r>
                  <a:rPr lang="en-US" sz="1600" dirty="0"/>
                  <a:t> </a:t>
                </a:r>
                <a14:m>
                  <m:oMath xmlns:m="http://schemas.openxmlformats.org/officeDocument/2006/math">
                    <m:r>
                      <a:rPr lang="en-US" sz="1600" b="0" i="1" dirty="0" smtClean="0">
                        <a:latin typeface="Cambria Math" panose="02040503050406030204" pitchFamily="18" charset="0"/>
                      </a:rPr>
                      <m:t>↓</m:t>
                    </m:r>
                  </m:oMath>
                </a14:m>
                <a:r>
                  <a:rPr lang="en-US" sz="1600" dirty="0"/>
                  <a:t> consumption </a:t>
                </a:r>
                <a14:m>
                  <m:oMath xmlns:m="http://schemas.openxmlformats.org/officeDocument/2006/math">
                    <m:r>
                      <a:rPr lang="en-US" sz="1600" b="0" i="1" smtClean="0">
                        <a:latin typeface="Cambria Math" panose="02040503050406030204" pitchFamily="18" charset="0"/>
                      </a:rPr>
                      <m:t>⇒</m:t>
                    </m:r>
                  </m:oMath>
                </a14:m>
                <a:r>
                  <a:rPr lang="en-US" sz="1600" dirty="0"/>
                  <a:t> </a:t>
                </a:r>
                <a14:m>
                  <m:oMath xmlns:m="http://schemas.openxmlformats.org/officeDocument/2006/math">
                    <m:r>
                      <a:rPr lang="en-US" sz="1600" b="0" i="1" dirty="0" smtClean="0">
                        <a:latin typeface="Cambria Math" panose="02040503050406030204" pitchFamily="18" charset="0"/>
                      </a:rPr>
                      <m:t>↓</m:t>
                    </m:r>
                  </m:oMath>
                </a14:m>
                <a:r>
                  <a:rPr lang="en-US" sz="1600" dirty="0"/>
                  <a:t> GDP</a:t>
                </a:r>
              </a:p>
              <a:p>
                <a:pPr>
                  <a:buFont typeface="Wingdings" panose="05000000000000000000" pitchFamily="2" charset="2"/>
                  <a:buChar char="§"/>
                </a:pPr>
                <a:r>
                  <a:rPr lang="en-US" sz="1600" dirty="0"/>
                  <a:t>Under current NDCs, the benefit of </a:t>
                </a:r>
                <a14:m>
                  <m:oMath xmlns:m="http://schemas.openxmlformats.org/officeDocument/2006/math">
                    <m:r>
                      <a:rPr lang="en-US" sz="1600" i="1" smtClean="0">
                        <a:latin typeface="Cambria Math" panose="02040503050406030204" pitchFamily="18" charset="0"/>
                        <a:ea typeface="Cambria Math" panose="02040503050406030204" pitchFamily="18" charset="0"/>
                      </a:rPr>
                      <m:t>↓</m:t>
                    </m:r>
                  </m:oMath>
                </a14:m>
                <a:r>
                  <a:rPr lang="en-US" sz="1600" dirty="0"/>
                  <a:t> fossil fuel prices </a:t>
                </a:r>
                <a14:m>
                  <m:oMath xmlns:m="http://schemas.openxmlformats.org/officeDocument/2006/math">
                    <m:r>
                      <a:rPr lang="en-US" sz="1600" b="0" i="1" smtClean="0">
                        <a:latin typeface="Cambria Math" panose="02040503050406030204" pitchFamily="18" charset="0"/>
                      </a:rPr>
                      <m:t>&gt;</m:t>
                    </m:r>
                  </m:oMath>
                </a14:m>
                <a:r>
                  <a:rPr lang="en-US" sz="1600" dirty="0"/>
                  <a:t> the cost of </a:t>
                </a:r>
                <a14:m>
                  <m:oMath xmlns:m="http://schemas.openxmlformats.org/officeDocument/2006/math">
                    <m:r>
                      <a:rPr lang="en-US" sz="1600" b="0" i="1" smtClean="0">
                        <a:latin typeface="Cambria Math" panose="02040503050406030204" pitchFamily="18" charset="0"/>
                      </a:rPr>
                      <m:t>↓</m:t>
                    </m:r>
                  </m:oMath>
                </a14:m>
                <a:r>
                  <a:rPr lang="en-US" sz="1600" dirty="0"/>
                  <a:t> exports</a:t>
                </a:r>
              </a:p>
              <a:p>
                <a:pPr>
                  <a:buFont typeface="Wingdings" panose="05000000000000000000" pitchFamily="2" charset="2"/>
                  <a:buChar char="§"/>
                </a:pPr>
                <a:r>
                  <a:rPr lang="en-US" sz="1600" dirty="0"/>
                  <a:t>With global efforts beyond current NDCs</a:t>
                </a:r>
              </a:p>
              <a:p>
                <a:pPr lvl="1"/>
                <a:r>
                  <a:rPr lang="en-US" sz="1600" dirty="0"/>
                  <a:t>Capitalizing on </a:t>
                </a:r>
                <a14:m>
                  <m:oMath xmlns:m="http://schemas.openxmlformats.org/officeDocument/2006/math">
                    <m:r>
                      <a:rPr lang="en-US" sz="1600" i="1" smtClean="0">
                        <a:latin typeface="Cambria Math" panose="02040503050406030204" pitchFamily="18" charset="0"/>
                        <a:ea typeface="Cambria Math" panose="02040503050406030204" pitchFamily="18" charset="0"/>
                      </a:rPr>
                      <m:t>↓</m:t>
                    </m:r>
                  </m:oMath>
                </a14:m>
                <a:r>
                  <a:rPr lang="en-US" sz="1600" dirty="0"/>
                  <a:t> fossil fuel prices becomes harder </a:t>
                </a:r>
                <a14:m>
                  <m:oMath xmlns:m="http://schemas.openxmlformats.org/officeDocument/2006/math">
                    <m:r>
                      <a:rPr lang="en-US" sz="1600" b="0" i="1" smtClean="0">
                        <a:latin typeface="Cambria Math" panose="02040503050406030204" pitchFamily="18" charset="0"/>
                      </a:rPr>
                      <m:t>∵</m:t>
                    </m:r>
                  </m:oMath>
                </a14:m>
                <a:r>
                  <a:rPr lang="en-US" sz="1600" dirty="0"/>
                  <a:t> </a:t>
                </a:r>
                <a14:m>
                  <m:oMath xmlns:m="http://schemas.openxmlformats.org/officeDocument/2006/math">
                    <m:r>
                      <a:rPr lang="en-US" sz="1600" i="1" dirty="0" smtClean="0">
                        <a:latin typeface="Cambria Math" panose="02040503050406030204" pitchFamily="18" charset="0"/>
                        <a:ea typeface="Cambria Math" panose="02040503050406030204" pitchFamily="18" charset="0"/>
                      </a:rPr>
                      <m:t>↓</m:t>
                    </m:r>
                  </m:oMath>
                </a14:m>
                <a:r>
                  <a:rPr lang="en-US" sz="1600" dirty="0"/>
                  <a:t> fossil emissions is needed</a:t>
                </a:r>
              </a:p>
              <a:p>
                <a:pPr lvl="1"/>
                <a:r>
                  <a:rPr lang="en-US" sz="1600" dirty="0"/>
                  <a:t>Exports </a:t>
                </a:r>
                <a14:m>
                  <m:oMath xmlns:m="http://schemas.openxmlformats.org/officeDocument/2006/math">
                    <m:r>
                      <a:rPr lang="en-US" sz="1600" i="1" smtClean="0">
                        <a:latin typeface="Cambria Math" panose="02040503050406030204" pitchFamily="18" charset="0"/>
                        <a:ea typeface="Cambria Math" panose="02040503050406030204" pitchFamily="18" charset="0"/>
                      </a:rPr>
                      <m:t>↓</m:t>
                    </m:r>
                  </m:oMath>
                </a14:m>
                <a:r>
                  <a:rPr lang="en-US" sz="1600" dirty="0"/>
                  <a:t> </a:t>
                </a:r>
                <a14:m>
                  <m:oMath xmlns:m="http://schemas.openxmlformats.org/officeDocument/2006/math">
                    <m:r>
                      <a:rPr lang="en-US" sz="1600" b="0" i="1" dirty="0" smtClean="0">
                        <a:latin typeface="Cambria Math" panose="02040503050406030204" pitchFamily="18" charset="0"/>
                      </a:rPr>
                      <m:t>∵</m:t>
                    </m:r>
                  </m:oMath>
                </a14:m>
                <a:r>
                  <a:rPr lang="en-US" sz="1600" dirty="0"/>
                  <a:t> weaker foreign demand </a:t>
                </a:r>
                <a14:m>
                  <m:oMath xmlns:m="http://schemas.openxmlformats.org/officeDocument/2006/math">
                    <m:r>
                      <a:rPr lang="en-US" sz="1600" b="0" i="1" smtClean="0">
                        <a:latin typeface="Cambria Math" panose="02040503050406030204" pitchFamily="18" charset="0"/>
                      </a:rPr>
                      <m:t>⇒</m:t>
                    </m:r>
                  </m:oMath>
                </a14:m>
                <a:r>
                  <a:rPr lang="en-US" sz="1600" dirty="0"/>
                  <a:t> imports </a:t>
                </a:r>
                <a14:m>
                  <m:oMath xmlns:m="http://schemas.openxmlformats.org/officeDocument/2006/math">
                    <m:r>
                      <a:rPr lang="en-US" sz="1600" i="1" smtClean="0">
                        <a:latin typeface="Cambria Math" panose="02040503050406030204" pitchFamily="18" charset="0"/>
                        <a:ea typeface="Cambria Math" panose="02040503050406030204" pitchFamily="18" charset="0"/>
                      </a:rPr>
                      <m:t>↓</m:t>
                    </m:r>
                  </m:oMath>
                </a14:m>
                <a:r>
                  <a:rPr lang="en-US" sz="1600" dirty="0"/>
                  <a:t> </a:t>
                </a:r>
                <a14:m>
                  <m:oMath xmlns:m="http://schemas.openxmlformats.org/officeDocument/2006/math">
                    <m:r>
                      <a:rPr lang="en-US" sz="1600" b="0" i="1" dirty="0" smtClean="0">
                        <a:latin typeface="Cambria Math" panose="02040503050406030204" pitchFamily="18" charset="0"/>
                      </a:rPr>
                      <m:t>⇒</m:t>
                    </m:r>
                  </m:oMath>
                </a14:m>
                <a:r>
                  <a:rPr lang="en-US" sz="1600" dirty="0"/>
                  <a:t> consumption </a:t>
                </a:r>
                <a14:m>
                  <m:oMath xmlns:m="http://schemas.openxmlformats.org/officeDocument/2006/math">
                    <m:r>
                      <a:rPr lang="en-US" sz="1600" i="1" smtClean="0">
                        <a:latin typeface="Cambria Math" panose="02040503050406030204" pitchFamily="18" charset="0"/>
                        <a:ea typeface="Cambria Math" panose="02040503050406030204" pitchFamily="18" charset="0"/>
                      </a:rPr>
                      <m:t>↓</m:t>
                    </m:r>
                  </m:oMath>
                </a14:m>
                <a:r>
                  <a:rPr lang="en-US" sz="1600" dirty="0"/>
                  <a:t> </a:t>
                </a:r>
                <a14:m>
                  <m:oMath xmlns:m="http://schemas.openxmlformats.org/officeDocument/2006/math">
                    <m:r>
                      <a:rPr lang="en-US" sz="1600" b="0" i="1" dirty="0" smtClean="0">
                        <a:latin typeface="Cambria Math" panose="02040503050406030204" pitchFamily="18" charset="0"/>
                      </a:rPr>
                      <m:t>⇒</m:t>
                    </m:r>
                  </m:oMath>
                </a14:m>
                <a:r>
                  <a:rPr lang="en-US" sz="1600" dirty="0"/>
                  <a:t> GDP </a:t>
                </a:r>
                <a14:m>
                  <m:oMath xmlns:m="http://schemas.openxmlformats.org/officeDocument/2006/math">
                    <m:r>
                      <a:rPr lang="en-US" sz="1600" b="0" i="1" smtClean="0">
                        <a:latin typeface="Cambria Math" panose="02040503050406030204" pitchFamily="18" charset="0"/>
                      </a:rPr>
                      <m:t>↓</m:t>
                    </m:r>
                  </m:oMath>
                </a14:m>
                <a:endParaRPr lang="en-US" sz="1600" dirty="0"/>
              </a:p>
              <a:p>
                <a:pPr>
                  <a:buFont typeface="Wingdings" panose="05000000000000000000" pitchFamily="2" charset="2"/>
                  <a:buChar char="§"/>
                </a:pPr>
                <a:endParaRPr lang="en-US" sz="1600" dirty="0"/>
              </a:p>
              <a:p>
                <a:pPr lvl="1"/>
                <a:endParaRPr lang="en-US" sz="1600" dirty="0"/>
              </a:p>
              <a:p>
                <a:pPr marL="0" indent="0">
                  <a:buNone/>
                </a:pPr>
                <a:endParaRPr lang="en-US" sz="16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3"/>
                <a:stretch>
                  <a:fillRect l="-309" t="-980"/>
                </a:stretch>
              </a:blipFill>
            </p:spPr>
            <p:txBody>
              <a:bodyPr/>
              <a:lstStyle/>
              <a:p>
                <a:r>
                  <a:rPr lang="en-US">
                    <a:noFill/>
                  </a:rPr>
                  <a:t> </a:t>
                </a:r>
              </a:p>
            </p:txBody>
          </p:sp>
        </mc:Fallback>
      </mc:AlternateContent>
      <p:sp>
        <p:nvSpPr>
          <p:cNvPr id="5" name="Slide Number Placeholder 4"/>
          <p:cNvSpPr>
            <a:spLocks noGrp="1"/>
          </p:cNvSpPr>
          <p:nvPr>
            <p:ph type="sldNum" sz="quarter" idx="12"/>
          </p:nvPr>
        </p:nvSpPr>
        <p:spPr/>
        <p:txBody>
          <a:bodyPr/>
          <a:lstStyle/>
          <a:p>
            <a:fld id="{F7EA7AE0-0D63-4490-9787-CD55B4B0D970}" type="slidenum">
              <a:rPr lang="en-US" smtClean="0"/>
              <a:t>11</a:t>
            </a:fld>
            <a:endParaRPr lang="en-US" dirty="0"/>
          </a:p>
        </p:txBody>
      </p:sp>
    </p:spTree>
    <p:extLst>
      <p:ext uri="{BB962C8B-B14F-4D97-AF65-F5344CB8AC3E}">
        <p14:creationId xmlns:p14="http://schemas.microsoft.com/office/powerpoint/2010/main" val="3611207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800" dirty="0">
                <a:latin typeface="+mn-lt"/>
              </a:rPr>
              <a:t>Conclusions</a:t>
            </a:r>
          </a:p>
        </p:txBody>
      </p:sp>
      <p:sp>
        <p:nvSpPr>
          <p:cNvPr id="3" name="Content Placeholder 2"/>
          <p:cNvSpPr>
            <a:spLocks noGrp="1"/>
          </p:cNvSpPr>
          <p:nvPr>
            <p:ph idx="1"/>
          </p:nvPr>
        </p:nvSpPr>
        <p:spPr/>
        <p:txBody>
          <a:bodyPr>
            <a:normAutofit/>
          </a:bodyPr>
          <a:lstStyle/>
          <a:p>
            <a:pPr>
              <a:buFont typeface="Wingdings" panose="05000000000000000000" pitchFamily="2" charset="2"/>
              <a:buChar char="§"/>
            </a:pPr>
            <a:r>
              <a:rPr lang="en-US" sz="1600" dirty="0"/>
              <a:t>Taiwan can benefit from the Paris Agreement if current NDCs are carried out as planned</a:t>
            </a:r>
          </a:p>
          <a:p>
            <a:pPr>
              <a:buFont typeface="Wingdings" panose="05000000000000000000" pitchFamily="2" charset="2"/>
              <a:buChar char="§"/>
            </a:pPr>
            <a:r>
              <a:rPr lang="en-US" sz="1600" dirty="0"/>
              <a:t>The U.S. withdrawal from the Agreement has negligible impacts on Taiwan’s economy</a:t>
            </a:r>
          </a:p>
          <a:p>
            <a:pPr>
              <a:buFont typeface="Wingdings" panose="05000000000000000000" pitchFamily="2" charset="2"/>
              <a:buChar char="§"/>
            </a:pPr>
            <a:r>
              <a:rPr lang="en-US" sz="1600" dirty="0"/>
              <a:t>If more countries backtrack on their NDCs, it becomes costlier for Taiwan to cut emissions</a:t>
            </a:r>
          </a:p>
          <a:p>
            <a:pPr>
              <a:buFont typeface="Wingdings" panose="05000000000000000000" pitchFamily="2" charset="2"/>
              <a:buChar char="§"/>
            </a:pPr>
            <a:r>
              <a:rPr lang="en-US" sz="1600" dirty="0"/>
              <a:t>With further mitigation beyond current NDCs, emissions cuts elsewhere can hurt Taiwan</a:t>
            </a:r>
          </a:p>
          <a:p>
            <a:pPr>
              <a:buFont typeface="Wingdings" panose="05000000000000000000" pitchFamily="2" charset="2"/>
              <a:buChar char="§"/>
            </a:pPr>
            <a:r>
              <a:rPr lang="en-US" sz="1600" dirty="0"/>
              <a:t>Even with a country-specific focus, using a global model provides crucial insights</a:t>
            </a:r>
          </a:p>
          <a:p>
            <a:pPr>
              <a:buFont typeface="Wingdings" panose="05000000000000000000" pitchFamily="2" charset="2"/>
              <a:buChar char="§"/>
            </a:pPr>
            <a:r>
              <a:rPr lang="en-US" sz="1600" dirty="0"/>
              <a:t>For a country that heavily depends on trade, the impacts of foreign policies matter</a:t>
            </a:r>
          </a:p>
          <a:p>
            <a:pPr lvl="1"/>
            <a:endParaRPr lang="en-US" sz="1600" dirty="0"/>
          </a:p>
          <a:p>
            <a:pPr marL="0" indent="0">
              <a:buNone/>
            </a:pPr>
            <a:endParaRPr lang="en-US" sz="1600" dirty="0"/>
          </a:p>
        </p:txBody>
      </p:sp>
      <p:sp>
        <p:nvSpPr>
          <p:cNvPr id="5" name="Slide Number Placeholder 4"/>
          <p:cNvSpPr>
            <a:spLocks noGrp="1"/>
          </p:cNvSpPr>
          <p:nvPr>
            <p:ph type="sldNum" sz="quarter" idx="12"/>
          </p:nvPr>
        </p:nvSpPr>
        <p:spPr/>
        <p:txBody>
          <a:bodyPr/>
          <a:lstStyle/>
          <a:p>
            <a:fld id="{F7EA7AE0-0D63-4490-9787-CD55B4B0D970}" type="slidenum">
              <a:rPr lang="en-US" smtClean="0"/>
              <a:t>12</a:t>
            </a:fld>
            <a:endParaRPr lang="en-US" dirty="0"/>
          </a:p>
        </p:txBody>
      </p:sp>
    </p:spTree>
    <p:extLst>
      <p:ext uri="{BB962C8B-B14F-4D97-AF65-F5344CB8AC3E}">
        <p14:creationId xmlns:p14="http://schemas.microsoft.com/office/powerpoint/2010/main" val="73562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5000" r="-25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8650" y="990600"/>
            <a:ext cx="7886700" cy="2895600"/>
          </a:xfrm>
        </p:spPr>
        <p:txBody>
          <a:bodyPr>
            <a:noAutofit/>
          </a:bodyPr>
          <a:lstStyle/>
          <a:p>
            <a:pPr algn="ctr"/>
            <a:br>
              <a:rPr lang="en-US" sz="2800" dirty="0">
                <a:latin typeface="+mn-lt"/>
              </a:rPr>
            </a:br>
            <a:r>
              <a:rPr lang="en-US" sz="2800" dirty="0">
                <a:latin typeface="+mn-lt"/>
              </a:rPr>
              <a:t>Thanks for your attention!</a:t>
            </a:r>
            <a:br>
              <a:rPr lang="en-US" sz="2800" dirty="0">
                <a:latin typeface="+mn-lt"/>
              </a:rPr>
            </a:br>
            <a:br>
              <a:rPr lang="en-US" sz="2800" dirty="0">
                <a:latin typeface="+mn-lt"/>
              </a:rPr>
            </a:br>
            <a:r>
              <a:rPr lang="en-US" sz="2800" dirty="0">
                <a:latin typeface="+mn-lt"/>
              </a:rPr>
              <a:t>Questions?</a:t>
            </a:r>
            <a:br>
              <a:rPr lang="en-US" sz="2800" dirty="0">
                <a:latin typeface="+mn-lt"/>
              </a:rPr>
            </a:br>
            <a:br>
              <a:rPr lang="en-US" sz="2800" dirty="0">
                <a:latin typeface="+mn-lt"/>
              </a:rPr>
            </a:br>
            <a:r>
              <a:rPr lang="en-US" sz="2800" dirty="0">
                <a:latin typeface="+mn-lt"/>
              </a:rPr>
              <a:t>Contact: chenyh@mit.edu</a:t>
            </a:r>
          </a:p>
        </p:txBody>
      </p:sp>
      <p:sp>
        <p:nvSpPr>
          <p:cNvPr id="5" name="Slide Number Placeholder 4"/>
          <p:cNvSpPr>
            <a:spLocks noGrp="1"/>
          </p:cNvSpPr>
          <p:nvPr>
            <p:ph type="sldNum" sz="quarter" idx="12"/>
          </p:nvPr>
        </p:nvSpPr>
        <p:spPr/>
        <p:txBody>
          <a:bodyPr/>
          <a:lstStyle/>
          <a:p>
            <a:fld id="{F7EA7AE0-0D63-4490-9787-CD55B4B0D970}" type="slidenum">
              <a:rPr lang="en-US" smtClean="0"/>
              <a:t>13</a:t>
            </a:fld>
            <a:endParaRPr lang="en-US" dirty="0"/>
          </a:p>
        </p:txBody>
      </p:sp>
    </p:spTree>
    <p:extLst>
      <p:ext uri="{BB962C8B-B14F-4D97-AF65-F5344CB8AC3E}">
        <p14:creationId xmlns:p14="http://schemas.microsoft.com/office/powerpoint/2010/main" val="18056970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5000" r="-25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800" dirty="0">
                <a:latin typeface="+mn-lt"/>
              </a:rPr>
              <a:t>Overview</a:t>
            </a:r>
          </a:p>
        </p:txBody>
      </p:sp>
      <p:sp>
        <p:nvSpPr>
          <p:cNvPr id="5" name="Slide Number Placeholder 4"/>
          <p:cNvSpPr>
            <a:spLocks noGrp="1"/>
          </p:cNvSpPr>
          <p:nvPr>
            <p:ph type="sldNum" sz="quarter" idx="12"/>
          </p:nvPr>
        </p:nvSpPr>
        <p:spPr/>
        <p:txBody>
          <a:bodyPr/>
          <a:lstStyle/>
          <a:p>
            <a:fld id="{F7EA7AE0-0D63-4490-9787-CD55B4B0D970}" type="slidenum">
              <a:rPr lang="en-US" smtClean="0"/>
              <a:t>2</a:t>
            </a:fld>
            <a:endParaRPr lang="en-US" dirty="0"/>
          </a:p>
        </p:txBody>
      </p:sp>
      <p:sp>
        <p:nvSpPr>
          <p:cNvPr id="11" name="Content Placeholder 2">
            <a:extLst>
              <a:ext uri="{FF2B5EF4-FFF2-40B4-BE49-F238E27FC236}">
                <a16:creationId xmlns:a16="http://schemas.microsoft.com/office/drawing/2014/main" id="{58683F65-A88F-4285-85B3-BA7FC23A4D28}"/>
              </a:ext>
            </a:extLst>
          </p:cNvPr>
          <p:cNvSpPr txBox="1">
            <a:spLocks/>
          </p:cNvSpPr>
          <p:nvPr/>
        </p:nvSpPr>
        <p:spPr>
          <a:xfrm>
            <a:off x="914400" y="2005013"/>
            <a:ext cx="7886700" cy="4351338"/>
          </a:xfrm>
          <a:prstGeom prst="rect">
            <a:avLst/>
          </a:prstGeom>
          <a:effectLst>
            <a:glow rad="127000">
              <a:schemeClr val="accent1"/>
            </a:glow>
            <a:outerShdw blurRad="50800" dist="50800" dir="5400000" algn="ctr" rotWithShape="0">
              <a:srgbClr val="000000">
                <a:alpha val="0"/>
              </a:srgbClr>
            </a:outerShdw>
            <a:reflection endPos="65000" dist="50800" dir="5400000" sy="-100000" algn="bl" rotWithShape="0"/>
          </a:effectLst>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
            </a:pPr>
            <a:r>
              <a:rPr lang="en-US" sz="1600" dirty="0"/>
              <a:t>Background</a:t>
            </a:r>
          </a:p>
          <a:p>
            <a:pPr>
              <a:buFont typeface="Wingdings" panose="05000000000000000000" pitchFamily="2" charset="2"/>
              <a:buChar char="§"/>
            </a:pPr>
            <a:r>
              <a:rPr lang="en-US" sz="1600" dirty="0"/>
              <a:t>Questions</a:t>
            </a:r>
          </a:p>
          <a:p>
            <a:pPr>
              <a:buFont typeface="Wingdings" panose="05000000000000000000" pitchFamily="2" charset="2"/>
              <a:buChar char="§"/>
            </a:pPr>
            <a:r>
              <a:rPr lang="en-US" sz="1600" dirty="0"/>
              <a:t>Approach</a:t>
            </a:r>
          </a:p>
          <a:p>
            <a:pPr>
              <a:buFont typeface="Wingdings" panose="05000000000000000000" pitchFamily="2" charset="2"/>
              <a:buChar char="§"/>
            </a:pPr>
            <a:r>
              <a:rPr lang="en-US" sz="1600" dirty="0"/>
              <a:t>Findings</a:t>
            </a:r>
          </a:p>
          <a:p>
            <a:pPr>
              <a:buFont typeface="Wingdings" panose="05000000000000000000" pitchFamily="2" charset="2"/>
              <a:buChar char="§"/>
            </a:pPr>
            <a:r>
              <a:rPr lang="en-US" sz="1600" dirty="0"/>
              <a:t>Conclusions</a:t>
            </a:r>
          </a:p>
          <a:p>
            <a:pPr>
              <a:buFont typeface="Wingdings" panose="05000000000000000000" pitchFamily="2" charset="2"/>
              <a:buChar char="§"/>
            </a:pPr>
            <a:endParaRPr lang="en-US" sz="1600" dirty="0">
              <a:solidFill>
                <a:schemeClr val="bg1"/>
              </a:solidFill>
            </a:endParaRPr>
          </a:p>
          <a:p>
            <a:pPr marL="0" indent="0">
              <a:buFont typeface="Arial" panose="020B0604020202020204" pitchFamily="34" charset="0"/>
              <a:buNone/>
            </a:pPr>
            <a:endParaRPr lang="en-US" sz="1600" dirty="0">
              <a:solidFill>
                <a:schemeClr val="bg1"/>
              </a:solidFill>
            </a:endParaRPr>
          </a:p>
        </p:txBody>
      </p:sp>
    </p:spTree>
    <p:extLst>
      <p:ext uri="{BB962C8B-B14F-4D97-AF65-F5344CB8AC3E}">
        <p14:creationId xmlns:p14="http://schemas.microsoft.com/office/powerpoint/2010/main" val="42253092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800" dirty="0">
                <a:latin typeface="+mn-lt"/>
              </a:rPr>
              <a:t>Background</a:t>
            </a:r>
          </a:p>
        </p:txBody>
      </p:sp>
      <p:sp>
        <p:nvSpPr>
          <p:cNvPr id="5" name="Slide Number Placeholder 4"/>
          <p:cNvSpPr>
            <a:spLocks noGrp="1"/>
          </p:cNvSpPr>
          <p:nvPr>
            <p:ph type="sldNum" sz="quarter" idx="12"/>
          </p:nvPr>
        </p:nvSpPr>
        <p:spPr/>
        <p:txBody>
          <a:bodyPr/>
          <a:lstStyle/>
          <a:p>
            <a:fld id="{F7EA7AE0-0D63-4490-9787-CD55B4B0D970}" type="slidenum">
              <a:rPr lang="en-US" smtClean="0"/>
              <a:t>3</a:t>
            </a:fld>
            <a:endParaRPr lang="en-US" dirty="0"/>
          </a:p>
        </p:txBody>
      </p:sp>
      <p:sp>
        <p:nvSpPr>
          <p:cNvPr id="42" name="TextBox 41">
            <a:extLst>
              <a:ext uri="{FF2B5EF4-FFF2-40B4-BE49-F238E27FC236}">
                <a16:creationId xmlns:a16="http://schemas.microsoft.com/office/drawing/2014/main" id="{2DCDB2F2-28A1-45BF-9863-5A75DF4DE33E}"/>
              </a:ext>
            </a:extLst>
          </p:cNvPr>
          <p:cNvSpPr txBox="1"/>
          <p:nvPr/>
        </p:nvSpPr>
        <p:spPr>
          <a:xfrm>
            <a:off x="5293144" y="1750672"/>
            <a:ext cx="3490415" cy="4562531"/>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sz="1300" dirty="0"/>
              <a:t>Area: 36000 km</a:t>
            </a:r>
            <a:r>
              <a:rPr lang="en-US" sz="1300" baseline="30000" dirty="0"/>
              <a:t>2</a:t>
            </a:r>
            <a:r>
              <a:rPr lang="en-US" sz="1300" dirty="0"/>
              <a:t> (14000 mi</a:t>
            </a:r>
            <a:r>
              <a:rPr lang="en-US" sz="1300" baseline="30000" dirty="0"/>
              <a:t>2</a:t>
            </a:r>
            <a:r>
              <a:rPr lang="en-US" sz="1300" dirty="0"/>
              <a:t>)</a:t>
            </a:r>
          </a:p>
          <a:p>
            <a:pPr marL="285750" indent="-285750">
              <a:lnSpc>
                <a:spcPct val="150000"/>
              </a:lnSpc>
              <a:buFont typeface="Arial" panose="020B0604020202020204" pitchFamily="34" charset="0"/>
              <a:buChar char="•"/>
            </a:pPr>
            <a:r>
              <a:rPr lang="en-US" sz="1300" dirty="0"/>
              <a:t>394 km (245 mi) long</a:t>
            </a:r>
          </a:p>
          <a:p>
            <a:pPr marL="285750" indent="-285750">
              <a:lnSpc>
                <a:spcPct val="150000"/>
              </a:lnSpc>
              <a:buFont typeface="Arial" panose="020B0604020202020204" pitchFamily="34" charset="0"/>
              <a:buChar char="•"/>
            </a:pPr>
            <a:r>
              <a:rPr lang="en-US" sz="1300" dirty="0"/>
              <a:t>144 km (89.5 mi) wide</a:t>
            </a:r>
          </a:p>
          <a:p>
            <a:pPr marL="285750" indent="-285750">
              <a:lnSpc>
                <a:spcPct val="150000"/>
              </a:lnSpc>
              <a:buFont typeface="Arial" panose="020B0604020202020204" pitchFamily="34" charset="0"/>
              <a:buChar char="•"/>
            </a:pPr>
            <a:r>
              <a:rPr lang="en-US" sz="1300" dirty="0"/>
              <a:t>Capital city: Taipei</a:t>
            </a:r>
          </a:p>
          <a:p>
            <a:pPr marL="285750" indent="-285750">
              <a:lnSpc>
                <a:spcPct val="150000"/>
              </a:lnSpc>
              <a:buFont typeface="Arial" panose="020B0604020202020204" pitchFamily="34" charset="0"/>
              <a:buChar char="•"/>
            </a:pPr>
            <a:r>
              <a:rPr lang="en-US" sz="1300" dirty="0"/>
              <a:t>Population: 23.78 M (2018)</a:t>
            </a:r>
          </a:p>
          <a:p>
            <a:pPr marL="285750" indent="-285750">
              <a:lnSpc>
                <a:spcPct val="150000"/>
              </a:lnSpc>
              <a:buFont typeface="Arial" panose="020B0604020202020204" pitchFamily="34" charset="0"/>
              <a:buChar char="•"/>
            </a:pPr>
            <a:r>
              <a:rPr lang="en-US" sz="1300" dirty="0"/>
              <a:t>GDP per capita: $26160 (2019e)</a:t>
            </a:r>
          </a:p>
          <a:p>
            <a:pPr marL="285750" indent="-285750">
              <a:lnSpc>
                <a:spcPct val="150000"/>
              </a:lnSpc>
              <a:buFont typeface="Arial" panose="020B0604020202020204" pitchFamily="34" charset="0"/>
              <a:buChar char="•"/>
            </a:pPr>
            <a:r>
              <a:rPr lang="en-US" sz="1300" dirty="0"/>
              <a:t>US # 11 trade partners (2017)</a:t>
            </a:r>
          </a:p>
          <a:p>
            <a:pPr marL="285750" indent="-285750">
              <a:lnSpc>
                <a:spcPct val="150000"/>
              </a:lnSpc>
              <a:buFont typeface="Arial" panose="020B0604020202020204" pitchFamily="34" charset="0"/>
              <a:buChar char="•"/>
            </a:pPr>
            <a:r>
              <a:rPr lang="en-US" sz="1300" dirty="0"/>
              <a:t>Imports 98% of total energy supply</a:t>
            </a:r>
          </a:p>
          <a:p>
            <a:pPr marL="285750" indent="-285750">
              <a:lnSpc>
                <a:spcPct val="150000"/>
              </a:lnSpc>
              <a:buFont typeface="Arial" panose="020B0604020202020204" pitchFamily="34" charset="0"/>
              <a:buChar char="•"/>
            </a:pPr>
            <a:r>
              <a:rPr lang="en-US" sz="1300" dirty="0"/>
              <a:t>96% of imported energy: fossil fuels</a:t>
            </a:r>
          </a:p>
          <a:p>
            <a:pPr marL="285750" indent="-285750">
              <a:lnSpc>
                <a:spcPct val="150000"/>
              </a:lnSpc>
              <a:buFont typeface="Arial" panose="020B0604020202020204" pitchFamily="34" charset="0"/>
              <a:buChar char="•"/>
            </a:pPr>
            <a:r>
              <a:rPr lang="en-US" sz="1300" dirty="0"/>
              <a:t>4% of imported energy: nuclear</a:t>
            </a:r>
          </a:p>
          <a:p>
            <a:pPr marL="285750" indent="-285750">
              <a:lnSpc>
                <a:spcPct val="150000"/>
              </a:lnSpc>
              <a:buFont typeface="Arial" panose="020B0604020202020204" pitchFamily="34" charset="0"/>
              <a:buChar char="•"/>
            </a:pPr>
            <a:r>
              <a:rPr lang="en-US" sz="1300" dirty="0"/>
              <a:t>Exports: 62% of Taiwan’s GDP (2015)</a:t>
            </a:r>
          </a:p>
          <a:p>
            <a:pPr marL="285750" indent="-285750">
              <a:lnSpc>
                <a:spcPct val="150000"/>
              </a:lnSpc>
              <a:buFont typeface="Arial" panose="020B0604020202020204" pitchFamily="34" charset="0"/>
              <a:buChar char="•"/>
            </a:pPr>
            <a:r>
              <a:rPr lang="en-US" sz="1300" dirty="0"/>
              <a:t>Imports: 50% of Taiwan’s GDP (2015)</a:t>
            </a:r>
          </a:p>
          <a:p>
            <a:pPr marL="285750" indent="-285750">
              <a:lnSpc>
                <a:spcPct val="150000"/>
              </a:lnSpc>
              <a:buFont typeface="Arial" panose="020B0604020202020204" pitchFamily="34" charset="0"/>
              <a:buChar char="•"/>
            </a:pPr>
            <a:r>
              <a:rPr lang="en-US" sz="1300" dirty="0"/>
              <a:t>GHGs emissions: 288.0 MtCO</a:t>
            </a:r>
            <a:r>
              <a:rPr lang="en-US" sz="1300" baseline="-25000" dirty="0"/>
              <a:t>2</a:t>
            </a:r>
            <a:r>
              <a:rPr lang="en-US" sz="1300" dirty="0"/>
              <a:t>e (2016)</a:t>
            </a:r>
          </a:p>
          <a:p>
            <a:pPr marL="285750" indent="-285750">
              <a:lnSpc>
                <a:spcPct val="150000"/>
              </a:lnSpc>
              <a:buFont typeface="Arial" panose="020B0604020202020204" pitchFamily="34" charset="0"/>
              <a:buChar char="•"/>
            </a:pPr>
            <a:r>
              <a:rPr lang="en-US" sz="1300" dirty="0"/>
              <a:t>Total CO</a:t>
            </a:r>
            <a:r>
              <a:rPr lang="en-US" sz="1300" baseline="-25000" dirty="0"/>
              <a:t>2</a:t>
            </a:r>
            <a:r>
              <a:rPr lang="en-US" sz="1300" dirty="0"/>
              <a:t> emissions: 274.3 MtCO</a:t>
            </a:r>
            <a:r>
              <a:rPr lang="en-US" sz="1300" baseline="-25000" dirty="0"/>
              <a:t>2</a:t>
            </a:r>
            <a:r>
              <a:rPr lang="en-US" sz="1300" dirty="0"/>
              <a:t> (2016)</a:t>
            </a:r>
          </a:p>
          <a:p>
            <a:pPr marL="285750" indent="-285750">
              <a:lnSpc>
                <a:spcPct val="150000"/>
              </a:lnSpc>
              <a:buFont typeface="Arial" panose="020B0604020202020204" pitchFamily="34" charset="0"/>
              <a:buChar char="•"/>
            </a:pPr>
            <a:r>
              <a:rPr lang="en-US" sz="1300" dirty="0"/>
              <a:t>Fossil CO</a:t>
            </a:r>
            <a:r>
              <a:rPr lang="en-US" sz="1300" baseline="-25000" dirty="0"/>
              <a:t>2</a:t>
            </a:r>
            <a:r>
              <a:rPr lang="en-US" sz="1300" dirty="0"/>
              <a:t> emissions: 257.8 MtCO</a:t>
            </a:r>
            <a:r>
              <a:rPr lang="en-US" sz="1300" baseline="-25000" dirty="0"/>
              <a:t>2</a:t>
            </a:r>
            <a:r>
              <a:rPr lang="en-US" sz="1300" dirty="0"/>
              <a:t> (2016)</a:t>
            </a:r>
          </a:p>
        </p:txBody>
      </p:sp>
      <p:sp>
        <p:nvSpPr>
          <p:cNvPr id="52" name="Content Placeholder 51">
            <a:extLst>
              <a:ext uri="{FF2B5EF4-FFF2-40B4-BE49-F238E27FC236}">
                <a16:creationId xmlns:a16="http://schemas.microsoft.com/office/drawing/2014/main" id="{A0EEB604-191F-43E3-91EE-09C1EB48AB36}"/>
              </a:ext>
            </a:extLst>
          </p:cNvPr>
          <p:cNvSpPr>
            <a:spLocks noGrp="1"/>
          </p:cNvSpPr>
          <p:nvPr>
            <p:ph idx="1"/>
          </p:nvPr>
        </p:nvSpPr>
        <p:spPr/>
        <p:txBody>
          <a:bodyPr/>
          <a:lstStyle/>
          <a:p>
            <a:endParaRPr lang="en-US" dirty="0"/>
          </a:p>
        </p:txBody>
      </p:sp>
      <p:pic>
        <p:nvPicPr>
          <p:cNvPr id="53" name="Content Placeholder 40">
            <a:extLst>
              <a:ext uri="{FF2B5EF4-FFF2-40B4-BE49-F238E27FC236}">
                <a16:creationId xmlns:a16="http://schemas.microsoft.com/office/drawing/2014/main" id="{51E3FB48-702F-45C8-A776-DD301EE391A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0600" y="1847851"/>
            <a:ext cx="4291911" cy="4351338"/>
          </a:xfrm>
          <a:prstGeom prst="rect">
            <a:avLst/>
          </a:prstGeom>
        </p:spPr>
      </p:pic>
    </p:spTree>
    <p:extLst>
      <p:ext uri="{BB962C8B-B14F-4D97-AF65-F5344CB8AC3E}">
        <p14:creationId xmlns:p14="http://schemas.microsoft.com/office/powerpoint/2010/main" val="2298704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2">
                                            <p:txEl>
                                              <p:pRg st="4" end="4"/>
                                            </p:txEl>
                                          </p:spTgt>
                                        </p:tgtEl>
                                        <p:attrNameLst>
                                          <p:attrName>style.visibility</p:attrName>
                                        </p:attrNameLst>
                                      </p:cBhvr>
                                      <p:to>
                                        <p:strVal val="visible"/>
                                      </p:to>
                                    </p:set>
                                    <p:animEffect transition="in" filter="fade">
                                      <p:cBhvr>
                                        <p:cTn id="7" dur="500"/>
                                        <p:tgtEl>
                                          <p:spTgt spid="42">
                                            <p:txEl>
                                              <p:pRg st="4" end="4"/>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2">
                                            <p:txEl>
                                              <p:pRg st="5" end="5"/>
                                            </p:txEl>
                                          </p:spTgt>
                                        </p:tgtEl>
                                        <p:attrNameLst>
                                          <p:attrName>style.visibility</p:attrName>
                                        </p:attrNameLst>
                                      </p:cBhvr>
                                      <p:to>
                                        <p:strVal val="visible"/>
                                      </p:to>
                                    </p:set>
                                    <p:animEffect transition="in" filter="fade">
                                      <p:cBhvr>
                                        <p:cTn id="10" dur="500"/>
                                        <p:tgtEl>
                                          <p:spTgt spid="42">
                                            <p:txEl>
                                              <p:pRg st="5" end="5"/>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42">
                                            <p:txEl>
                                              <p:pRg st="6" end="6"/>
                                            </p:txEl>
                                          </p:spTgt>
                                        </p:tgtEl>
                                        <p:attrNameLst>
                                          <p:attrName>style.visibility</p:attrName>
                                        </p:attrNameLst>
                                      </p:cBhvr>
                                      <p:to>
                                        <p:strVal val="visible"/>
                                      </p:to>
                                    </p:set>
                                    <p:animEffect transition="in" filter="fade">
                                      <p:cBhvr>
                                        <p:cTn id="13" dur="500"/>
                                        <p:tgtEl>
                                          <p:spTgt spid="42">
                                            <p:txEl>
                                              <p:pRg st="6" end="6"/>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42">
                                            <p:txEl>
                                              <p:pRg st="7" end="7"/>
                                            </p:txEl>
                                          </p:spTgt>
                                        </p:tgtEl>
                                        <p:attrNameLst>
                                          <p:attrName>style.visibility</p:attrName>
                                        </p:attrNameLst>
                                      </p:cBhvr>
                                      <p:to>
                                        <p:strVal val="visible"/>
                                      </p:to>
                                    </p:set>
                                    <p:animEffect transition="in" filter="fade">
                                      <p:cBhvr>
                                        <p:cTn id="18" dur="500"/>
                                        <p:tgtEl>
                                          <p:spTgt spid="42">
                                            <p:txEl>
                                              <p:pRg st="7" end="7"/>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42">
                                            <p:txEl>
                                              <p:pRg st="8" end="8"/>
                                            </p:txEl>
                                          </p:spTgt>
                                        </p:tgtEl>
                                        <p:attrNameLst>
                                          <p:attrName>style.visibility</p:attrName>
                                        </p:attrNameLst>
                                      </p:cBhvr>
                                      <p:to>
                                        <p:strVal val="visible"/>
                                      </p:to>
                                    </p:set>
                                    <p:animEffect transition="in" filter="fade">
                                      <p:cBhvr>
                                        <p:cTn id="21" dur="500"/>
                                        <p:tgtEl>
                                          <p:spTgt spid="42">
                                            <p:txEl>
                                              <p:pRg st="8" end="8"/>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42">
                                            <p:txEl>
                                              <p:pRg st="9" end="9"/>
                                            </p:txEl>
                                          </p:spTgt>
                                        </p:tgtEl>
                                        <p:attrNameLst>
                                          <p:attrName>style.visibility</p:attrName>
                                        </p:attrNameLst>
                                      </p:cBhvr>
                                      <p:to>
                                        <p:strVal val="visible"/>
                                      </p:to>
                                    </p:set>
                                    <p:animEffect transition="in" filter="fade">
                                      <p:cBhvr>
                                        <p:cTn id="24" dur="500"/>
                                        <p:tgtEl>
                                          <p:spTgt spid="42">
                                            <p:txEl>
                                              <p:pRg st="9" end="9"/>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42">
                                            <p:txEl>
                                              <p:pRg st="10" end="10"/>
                                            </p:txEl>
                                          </p:spTgt>
                                        </p:tgtEl>
                                        <p:attrNameLst>
                                          <p:attrName>style.visibility</p:attrName>
                                        </p:attrNameLst>
                                      </p:cBhvr>
                                      <p:to>
                                        <p:strVal val="visible"/>
                                      </p:to>
                                    </p:set>
                                    <p:animEffect transition="in" filter="fade">
                                      <p:cBhvr>
                                        <p:cTn id="27" dur="500"/>
                                        <p:tgtEl>
                                          <p:spTgt spid="42">
                                            <p:txEl>
                                              <p:pRg st="10" end="10"/>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42">
                                            <p:txEl>
                                              <p:pRg st="11" end="11"/>
                                            </p:txEl>
                                          </p:spTgt>
                                        </p:tgtEl>
                                        <p:attrNameLst>
                                          <p:attrName>style.visibility</p:attrName>
                                        </p:attrNameLst>
                                      </p:cBhvr>
                                      <p:to>
                                        <p:strVal val="visible"/>
                                      </p:to>
                                    </p:set>
                                    <p:animEffect transition="in" filter="fade">
                                      <p:cBhvr>
                                        <p:cTn id="30" dur="500"/>
                                        <p:tgtEl>
                                          <p:spTgt spid="42">
                                            <p:txEl>
                                              <p:pRg st="11" end="11"/>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42">
                                            <p:txEl>
                                              <p:pRg st="12" end="12"/>
                                            </p:txEl>
                                          </p:spTgt>
                                        </p:tgtEl>
                                        <p:attrNameLst>
                                          <p:attrName>style.visibility</p:attrName>
                                        </p:attrNameLst>
                                      </p:cBhvr>
                                      <p:to>
                                        <p:strVal val="visible"/>
                                      </p:to>
                                    </p:set>
                                    <p:animEffect transition="in" filter="fade">
                                      <p:cBhvr>
                                        <p:cTn id="35" dur="500"/>
                                        <p:tgtEl>
                                          <p:spTgt spid="42">
                                            <p:txEl>
                                              <p:pRg st="12" end="12"/>
                                            </p:txEl>
                                          </p:spTgt>
                                        </p:tgtEl>
                                      </p:cBhvr>
                                    </p:animEffect>
                                  </p:childTnLst>
                                </p:cTn>
                              </p:par>
                              <p:par>
                                <p:cTn id="36" presetID="10" presetClass="entr" presetSubtype="0" fill="hold" nodeType="withEffect">
                                  <p:stCondLst>
                                    <p:cond delay="0"/>
                                  </p:stCondLst>
                                  <p:childTnLst>
                                    <p:set>
                                      <p:cBhvr>
                                        <p:cTn id="37" dur="1" fill="hold">
                                          <p:stCondLst>
                                            <p:cond delay="0"/>
                                          </p:stCondLst>
                                        </p:cTn>
                                        <p:tgtEl>
                                          <p:spTgt spid="42">
                                            <p:txEl>
                                              <p:pRg st="13" end="13"/>
                                            </p:txEl>
                                          </p:spTgt>
                                        </p:tgtEl>
                                        <p:attrNameLst>
                                          <p:attrName>style.visibility</p:attrName>
                                        </p:attrNameLst>
                                      </p:cBhvr>
                                      <p:to>
                                        <p:strVal val="visible"/>
                                      </p:to>
                                    </p:set>
                                    <p:animEffect transition="in" filter="fade">
                                      <p:cBhvr>
                                        <p:cTn id="38" dur="500"/>
                                        <p:tgtEl>
                                          <p:spTgt spid="42">
                                            <p:txEl>
                                              <p:pRg st="13" end="13"/>
                                            </p:txEl>
                                          </p:spTgt>
                                        </p:tgtEl>
                                      </p:cBhvr>
                                    </p:animEffect>
                                  </p:childTnLst>
                                </p:cTn>
                              </p:par>
                              <p:par>
                                <p:cTn id="39" presetID="10" presetClass="entr" presetSubtype="0" fill="hold" nodeType="withEffect">
                                  <p:stCondLst>
                                    <p:cond delay="0"/>
                                  </p:stCondLst>
                                  <p:childTnLst>
                                    <p:set>
                                      <p:cBhvr>
                                        <p:cTn id="40" dur="1" fill="hold">
                                          <p:stCondLst>
                                            <p:cond delay="0"/>
                                          </p:stCondLst>
                                        </p:cTn>
                                        <p:tgtEl>
                                          <p:spTgt spid="42">
                                            <p:txEl>
                                              <p:pRg st="14" end="14"/>
                                            </p:txEl>
                                          </p:spTgt>
                                        </p:tgtEl>
                                        <p:attrNameLst>
                                          <p:attrName>style.visibility</p:attrName>
                                        </p:attrNameLst>
                                      </p:cBhvr>
                                      <p:to>
                                        <p:strVal val="visible"/>
                                      </p:to>
                                    </p:set>
                                    <p:animEffect transition="in" filter="fade">
                                      <p:cBhvr>
                                        <p:cTn id="41" dur="500"/>
                                        <p:tgtEl>
                                          <p:spTgt spid="42">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800" dirty="0">
                <a:latin typeface="+mn-lt"/>
              </a:rPr>
              <a:t>Background</a:t>
            </a:r>
          </a:p>
        </p:txBody>
      </p:sp>
      <p:sp>
        <p:nvSpPr>
          <p:cNvPr id="5" name="Slide Number Placeholder 4"/>
          <p:cNvSpPr>
            <a:spLocks noGrp="1"/>
          </p:cNvSpPr>
          <p:nvPr>
            <p:ph type="sldNum" sz="quarter" idx="12"/>
          </p:nvPr>
        </p:nvSpPr>
        <p:spPr/>
        <p:txBody>
          <a:bodyPr/>
          <a:lstStyle/>
          <a:p>
            <a:fld id="{F7EA7AE0-0D63-4490-9787-CD55B4B0D970}" type="slidenum">
              <a:rPr lang="en-US" smtClean="0"/>
              <a:t>4</a:t>
            </a:fld>
            <a:endParaRPr lang="en-US" dirty="0"/>
          </a:p>
        </p:txBody>
      </p:sp>
      <p:grpSp>
        <p:nvGrpSpPr>
          <p:cNvPr id="17" name="Group 16">
            <a:extLst>
              <a:ext uri="{FF2B5EF4-FFF2-40B4-BE49-F238E27FC236}">
                <a16:creationId xmlns:a16="http://schemas.microsoft.com/office/drawing/2014/main" id="{C1FFF253-E76A-464D-A7D1-12365E236462}"/>
              </a:ext>
            </a:extLst>
          </p:cNvPr>
          <p:cNvGrpSpPr/>
          <p:nvPr/>
        </p:nvGrpSpPr>
        <p:grpSpPr>
          <a:xfrm>
            <a:off x="1262062" y="1792879"/>
            <a:ext cx="6619875" cy="4461282"/>
            <a:chOff x="1262062" y="1792879"/>
            <a:chExt cx="6619875" cy="4461282"/>
          </a:xfrm>
        </p:grpSpPr>
        <p:grpSp>
          <p:nvGrpSpPr>
            <p:cNvPr id="7" name="Group 6">
              <a:extLst>
                <a:ext uri="{FF2B5EF4-FFF2-40B4-BE49-F238E27FC236}">
                  <a16:creationId xmlns:a16="http://schemas.microsoft.com/office/drawing/2014/main" id="{22FECF70-6837-4E94-A63D-D2F672D72F7B}"/>
                </a:ext>
              </a:extLst>
            </p:cNvPr>
            <p:cNvGrpSpPr/>
            <p:nvPr/>
          </p:nvGrpSpPr>
          <p:grpSpPr>
            <a:xfrm>
              <a:off x="1262062" y="1792879"/>
              <a:ext cx="6619875" cy="4461282"/>
              <a:chOff x="1262062" y="1338262"/>
              <a:chExt cx="6619875" cy="4461282"/>
            </a:xfrm>
          </p:grpSpPr>
          <p:sp>
            <p:nvSpPr>
              <p:cNvPr id="6" name="TextBox 5">
                <a:extLst>
                  <a:ext uri="{FF2B5EF4-FFF2-40B4-BE49-F238E27FC236}">
                    <a16:creationId xmlns:a16="http://schemas.microsoft.com/office/drawing/2014/main" id="{A183C6A0-4342-43D2-8BE7-45E4471E8EA6}"/>
                  </a:ext>
                </a:extLst>
              </p:cNvPr>
              <p:cNvSpPr txBox="1"/>
              <p:nvPr/>
            </p:nvSpPr>
            <p:spPr>
              <a:xfrm>
                <a:off x="1262062" y="5522545"/>
                <a:ext cx="2043113" cy="276999"/>
              </a:xfrm>
              <a:prstGeom prst="rect">
                <a:avLst/>
              </a:prstGeom>
              <a:noFill/>
              <a:ln>
                <a:noFill/>
              </a:ln>
            </p:spPr>
            <p:txBody>
              <a:bodyPr wrap="square" rtlCol="0">
                <a:spAutoFit/>
              </a:bodyPr>
              <a:lstStyle/>
              <a:p>
                <a:r>
                  <a:rPr lang="en-US" sz="1200" dirty="0"/>
                  <a:t>Source: IEA (2019)</a:t>
                </a:r>
              </a:p>
            </p:txBody>
          </p:sp>
          <p:graphicFrame>
            <p:nvGraphicFramePr>
              <p:cNvPr id="16" name="Chart 15">
                <a:extLst>
                  <a:ext uri="{FF2B5EF4-FFF2-40B4-BE49-F238E27FC236}">
                    <a16:creationId xmlns:a16="http://schemas.microsoft.com/office/drawing/2014/main" id="{C8B9C4C9-F8BF-4C01-AB1E-DDFBB38CE397}"/>
                  </a:ext>
                </a:extLst>
              </p:cNvPr>
              <p:cNvGraphicFramePr>
                <a:graphicFrameLocks/>
              </p:cNvGraphicFramePr>
              <p:nvPr>
                <p:extLst>
                  <p:ext uri="{D42A27DB-BD31-4B8C-83A1-F6EECF244321}">
                    <p14:modId xmlns:p14="http://schemas.microsoft.com/office/powerpoint/2010/main" val="4143493414"/>
                  </p:ext>
                </p:extLst>
              </p:nvPr>
            </p:nvGraphicFramePr>
            <p:xfrm>
              <a:off x="1262062" y="1338262"/>
              <a:ext cx="6619875" cy="4181475"/>
            </p:xfrm>
            <a:graphic>
              <a:graphicData uri="http://schemas.openxmlformats.org/drawingml/2006/chart">
                <c:chart xmlns:c="http://schemas.openxmlformats.org/drawingml/2006/chart" xmlns:r="http://schemas.openxmlformats.org/officeDocument/2006/relationships" r:id="rId3"/>
              </a:graphicData>
            </a:graphic>
          </p:graphicFrame>
        </p:grpSp>
        <p:sp>
          <p:nvSpPr>
            <p:cNvPr id="14" name="TextBox 13">
              <a:extLst>
                <a:ext uri="{FF2B5EF4-FFF2-40B4-BE49-F238E27FC236}">
                  <a16:creationId xmlns:a16="http://schemas.microsoft.com/office/drawing/2014/main" id="{026F1B56-4E44-441F-9EDE-E79628F64371}"/>
                </a:ext>
              </a:extLst>
            </p:cNvPr>
            <p:cNvSpPr txBox="1"/>
            <p:nvPr/>
          </p:nvSpPr>
          <p:spPr>
            <a:xfrm>
              <a:off x="3733800" y="2133600"/>
              <a:ext cx="2133600" cy="338554"/>
            </a:xfrm>
            <a:prstGeom prst="rect">
              <a:avLst/>
            </a:prstGeom>
            <a:noFill/>
            <a:ln>
              <a:noFill/>
            </a:ln>
          </p:spPr>
          <p:txBody>
            <a:bodyPr wrap="square" rtlCol="0">
              <a:spAutoFit/>
            </a:bodyPr>
            <a:lstStyle/>
            <a:p>
              <a:r>
                <a:rPr lang="en-US" sz="1600" dirty="0"/>
                <a:t>(Total = 257.8 MtCO</a:t>
              </a:r>
              <a:r>
                <a:rPr lang="en-US" sz="1600" baseline="-25000" dirty="0"/>
                <a:t>2</a:t>
              </a:r>
              <a:r>
                <a:rPr lang="en-US" sz="1600" dirty="0"/>
                <a:t>)</a:t>
              </a:r>
              <a:endParaRPr lang="en-US" sz="1600" baseline="-25000" dirty="0"/>
            </a:p>
          </p:txBody>
        </p:sp>
      </p:grpSp>
    </p:spTree>
    <p:extLst>
      <p:ext uri="{BB962C8B-B14F-4D97-AF65-F5344CB8AC3E}">
        <p14:creationId xmlns:p14="http://schemas.microsoft.com/office/powerpoint/2010/main" val="41026498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800" dirty="0">
                <a:latin typeface="+mn-lt"/>
              </a:rPr>
              <a:t>Background</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normAutofit/>
              </a:bodyPr>
              <a:lstStyle/>
              <a:p>
                <a:pPr>
                  <a:buFont typeface="Wingdings" panose="05000000000000000000" pitchFamily="2" charset="2"/>
                  <a:buChar char="§"/>
                </a:pPr>
                <a:r>
                  <a:rPr lang="en-US" sz="1600" dirty="0"/>
                  <a:t>Greenhouse Gas Reduction and Management Act (2015)</a:t>
                </a:r>
              </a:p>
              <a:p>
                <a:pPr lvl="1"/>
                <a:r>
                  <a:rPr lang="en-US" sz="1400" dirty="0"/>
                  <a:t>Long-term (2050) target: cut 50% of GHGs emissions relative to 2005 (288 MtCO</a:t>
                </a:r>
                <a:r>
                  <a:rPr lang="en-US" sz="1400" baseline="-25000" dirty="0"/>
                  <a:t>2</a:t>
                </a:r>
                <a:r>
                  <a:rPr lang="en-US" sz="1400" dirty="0"/>
                  <a:t>e)</a:t>
                </a:r>
              </a:p>
              <a:p>
                <a:pPr lvl="1"/>
                <a:r>
                  <a:rPr lang="en-US" sz="1400" dirty="0"/>
                  <a:t>Mid-term (2030) target: cut 20% of GHGs emissions relative to 2005 (cut 50% relative to BAU)</a:t>
                </a:r>
              </a:p>
              <a:p>
                <a:pPr lvl="1"/>
                <a:r>
                  <a:rPr lang="en-US" sz="1400" dirty="0"/>
                  <a:t>For reviewing the progress, the time period is broken down to different phases (5 years/phase)</a:t>
                </a:r>
              </a:p>
              <a:p>
                <a:pPr lvl="1"/>
                <a:r>
                  <a:rPr lang="en-US" sz="1400" dirty="0"/>
                  <a:t>Phase 1 (2016–2020): 2% </a:t>
                </a:r>
                <a14:m>
                  <m:oMath xmlns:m="http://schemas.openxmlformats.org/officeDocument/2006/math">
                    <m:r>
                      <a:rPr lang="en-US" sz="1400" i="1">
                        <a:latin typeface="Cambria Math" panose="02040503050406030204" pitchFamily="18" charset="0"/>
                        <a:ea typeface="Cambria Math" panose="02040503050406030204" pitchFamily="18" charset="0"/>
                      </a:rPr>
                      <m:t>↓</m:t>
                    </m:r>
                  </m:oMath>
                </a14:m>
                <a:r>
                  <a:rPr lang="en-US" sz="1400" dirty="0"/>
                  <a:t> 2005; check, registration and verification; sectoral targets</a:t>
                </a:r>
              </a:p>
              <a:p>
                <a:pPr lvl="1"/>
                <a:r>
                  <a:rPr lang="en-US" sz="1400" dirty="0"/>
                  <a:t>Command and control</a:t>
                </a:r>
              </a:p>
              <a:p>
                <a:pPr lvl="1"/>
                <a:r>
                  <a:rPr lang="en-US" sz="1400" dirty="0"/>
                  <a:t>Penalties or fines may apply for violation (e.g., fail to register, register incorrectly)</a:t>
                </a:r>
              </a:p>
              <a:p>
                <a:pPr lvl="1"/>
                <a:r>
                  <a:rPr lang="en-US" sz="1400" dirty="0"/>
                  <a:t>Incentives for encouraging cutting emissions</a:t>
                </a:r>
              </a:p>
              <a:p>
                <a:pPr lvl="1"/>
                <a:r>
                  <a:rPr lang="en-US" sz="1400" dirty="0"/>
                  <a:t>Market based tools, e.g., cap-and-trade, may be enacted later pending on international situation</a:t>
                </a:r>
              </a:p>
              <a:p>
                <a:pPr>
                  <a:buFont typeface="Wingdings" panose="05000000000000000000" pitchFamily="2" charset="2"/>
                  <a:buChar char="§"/>
                </a:pPr>
                <a:r>
                  <a:rPr lang="en-US" sz="1600" dirty="0"/>
                  <a:t>Taiwan’s Nationally Determined Contribution</a:t>
                </a:r>
              </a:p>
              <a:p>
                <a:pPr lvl="1"/>
                <a:r>
                  <a:rPr lang="en-US" sz="1400" dirty="0"/>
                  <a:t>Cut 50% relative to BAU in 2030</a:t>
                </a:r>
              </a:p>
              <a:p>
                <a:pPr lvl="1"/>
                <a:r>
                  <a:rPr lang="en-US" sz="1400" dirty="0"/>
                  <a:t>The mid-term target of Greenhouse Reduction and Management Act </a:t>
                </a:r>
                <a:endParaRPr lang="en-US" sz="1600" dirty="0"/>
              </a:p>
              <a:p>
                <a:pPr>
                  <a:buFont typeface="Wingdings" panose="05000000000000000000" pitchFamily="2" charset="2"/>
                  <a:buChar char="§"/>
                </a:pPr>
                <a:endParaRPr lang="en-US" sz="1400" dirty="0"/>
              </a:p>
              <a:p>
                <a:pPr>
                  <a:buFont typeface="Wingdings" panose="05000000000000000000" pitchFamily="2" charset="2"/>
                  <a:buChar char="§"/>
                </a:pPr>
                <a:endParaRPr lang="en-US" sz="1600" dirty="0"/>
              </a:p>
              <a:p>
                <a:pPr marL="0" indent="0">
                  <a:buNone/>
                </a:pPr>
                <a:endParaRPr lang="en-US" sz="16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3"/>
                <a:stretch>
                  <a:fillRect l="-309" t="-980"/>
                </a:stretch>
              </a:blipFill>
            </p:spPr>
            <p:txBody>
              <a:bodyPr/>
              <a:lstStyle/>
              <a:p>
                <a:r>
                  <a:rPr lang="en-US">
                    <a:noFill/>
                  </a:rPr>
                  <a:t> </a:t>
                </a:r>
              </a:p>
            </p:txBody>
          </p:sp>
        </mc:Fallback>
      </mc:AlternateContent>
      <p:sp>
        <p:nvSpPr>
          <p:cNvPr id="5" name="Slide Number Placeholder 4"/>
          <p:cNvSpPr>
            <a:spLocks noGrp="1"/>
          </p:cNvSpPr>
          <p:nvPr>
            <p:ph type="sldNum" sz="quarter" idx="12"/>
          </p:nvPr>
        </p:nvSpPr>
        <p:spPr/>
        <p:txBody>
          <a:bodyPr/>
          <a:lstStyle/>
          <a:p>
            <a:fld id="{F7EA7AE0-0D63-4490-9787-CD55B4B0D970}" type="slidenum">
              <a:rPr lang="en-US" smtClean="0"/>
              <a:t>5</a:t>
            </a:fld>
            <a:endParaRPr lang="en-US" dirty="0"/>
          </a:p>
        </p:txBody>
      </p:sp>
    </p:spTree>
    <p:extLst>
      <p:ext uri="{BB962C8B-B14F-4D97-AF65-F5344CB8AC3E}">
        <p14:creationId xmlns:p14="http://schemas.microsoft.com/office/powerpoint/2010/main" val="1495241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Effect transition="in" filter="fade">
                                      <p:cBhvr>
                                        <p:cTn id="7" dur="500"/>
                                        <p:tgtEl>
                                          <p:spTgt spid="3">
                                            <p:txEl>
                                              <p:pRg st="5" end="5"/>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6" end="6"/>
                                            </p:txEl>
                                          </p:spTgt>
                                        </p:tgtEl>
                                        <p:attrNameLst>
                                          <p:attrName>style.visibility</p:attrName>
                                        </p:attrNameLst>
                                      </p:cBhvr>
                                      <p:to>
                                        <p:strVal val="visible"/>
                                      </p:to>
                                    </p:set>
                                    <p:animEffect transition="in" filter="fade">
                                      <p:cBhvr>
                                        <p:cTn id="10" dur="500"/>
                                        <p:tgtEl>
                                          <p:spTgt spid="3">
                                            <p:txEl>
                                              <p:pRg st="6" end="6"/>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7" end="7"/>
                                            </p:txEl>
                                          </p:spTgt>
                                        </p:tgtEl>
                                        <p:attrNameLst>
                                          <p:attrName>style.visibility</p:attrName>
                                        </p:attrNameLst>
                                      </p:cBhvr>
                                      <p:to>
                                        <p:strVal val="visible"/>
                                      </p:to>
                                    </p:set>
                                    <p:animEffect transition="in" filter="fade">
                                      <p:cBhvr>
                                        <p:cTn id="13" dur="500"/>
                                        <p:tgtEl>
                                          <p:spTgt spid="3">
                                            <p:txEl>
                                              <p:pRg st="7" end="7"/>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8" end="8"/>
                                            </p:txEl>
                                          </p:spTgt>
                                        </p:tgtEl>
                                        <p:attrNameLst>
                                          <p:attrName>style.visibility</p:attrName>
                                        </p:attrNameLst>
                                      </p:cBhvr>
                                      <p:to>
                                        <p:strVal val="visible"/>
                                      </p:to>
                                    </p:set>
                                    <p:animEffect transition="in" filter="fade">
                                      <p:cBhvr>
                                        <p:cTn id="16" dur="500"/>
                                        <p:tgtEl>
                                          <p:spTgt spid="3">
                                            <p:txEl>
                                              <p:pRg st="8" end="8"/>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3">
                                            <p:txEl>
                                              <p:pRg st="9" end="9"/>
                                            </p:txEl>
                                          </p:spTgt>
                                        </p:tgtEl>
                                        <p:attrNameLst>
                                          <p:attrName>style.visibility</p:attrName>
                                        </p:attrNameLst>
                                      </p:cBhvr>
                                      <p:to>
                                        <p:strVal val="visible"/>
                                      </p:to>
                                    </p:set>
                                    <p:animEffect transition="in" filter="fade">
                                      <p:cBhvr>
                                        <p:cTn id="21" dur="500"/>
                                        <p:tgtEl>
                                          <p:spTgt spid="3">
                                            <p:txEl>
                                              <p:pRg st="9" end="9"/>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3">
                                            <p:txEl>
                                              <p:pRg st="10" end="10"/>
                                            </p:txEl>
                                          </p:spTgt>
                                        </p:tgtEl>
                                        <p:attrNameLst>
                                          <p:attrName>style.visibility</p:attrName>
                                        </p:attrNameLst>
                                      </p:cBhvr>
                                      <p:to>
                                        <p:strVal val="visible"/>
                                      </p:to>
                                    </p:set>
                                    <p:animEffect transition="in" filter="fade">
                                      <p:cBhvr>
                                        <p:cTn id="24" dur="500"/>
                                        <p:tgtEl>
                                          <p:spTgt spid="3">
                                            <p:txEl>
                                              <p:pRg st="10" end="10"/>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3">
                                            <p:txEl>
                                              <p:pRg st="11" end="11"/>
                                            </p:txEl>
                                          </p:spTgt>
                                        </p:tgtEl>
                                        <p:attrNameLst>
                                          <p:attrName>style.visibility</p:attrName>
                                        </p:attrNameLst>
                                      </p:cBhvr>
                                      <p:to>
                                        <p:strVal val="visible"/>
                                      </p:to>
                                    </p:set>
                                    <p:animEffect transition="in" filter="fade">
                                      <p:cBhvr>
                                        <p:cTn id="27"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800" dirty="0">
                <a:latin typeface="+mn-lt"/>
              </a:rPr>
              <a:t>Questions</a:t>
            </a:r>
          </a:p>
        </p:txBody>
      </p:sp>
      <p:sp>
        <p:nvSpPr>
          <p:cNvPr id="3" name="Content Placeholder 2"/>
          <p:cNvSpPr>
            <a:spLocks noGrp="1"/>
          </p:cNvSpPr>
          <p:nvPr>
            <p:ph idx="1"/>
          </p:nvPr>
        </p:nvSpPr>
        <p:spPr/>
        <p:txBody>
          <a:bodyPr>
            <a:normAutofit/>
          </a:bodyPr>
          <a:lstStyle/>
          <a:p>
            <a:pPr>
              <a:buFont typeface="Wingdings" panose="05000000000000000000" pitchFamily="2" charset="2"/>
              <a:buChar char="§"/>
            </a:pPr>
            <a:r>
              <a:rPr lang="en-US" sz="1600" dirty="0"/>
              <a:t>Impacts on Taiwan’s economy when</a:t>
            </a:r>
          </a:p>
          <a:p>
            <a:pPr lvl="1"/>
            <a:r>
              <a:rPr lang="en-US" sz="1400" dirty="0"/>
              <a:t>Taiwan’s NDC is enforced under a global policy vs. Taiwan’s NDC is enforced unilaterally</a:t>
            </a:r>
          </a:p>
          <a:p>
            <a:pPr lvl="1"/>
            <a:r>
              <a:rPr lang="en-US" sz="1400" dirty="0"/>
              <a:t>mitigation efforts beyond current NDCs are pursued globally</a:t>
            </a:r>
          </a:p>
          <a:p>
            <a:pPr lvl="1"/>
            <a:r>
              <a:rPr lang="en-US" sz="1400" dirty="0"/>
              <a:t>U.S. NDC is partially achieved vs. current NDCs are carried out worldwide </a:t>
            </a:r>
          </a:p>
          <a:p>
            <a:pPr lvl="1">
              <a:buFont typeface="Wingdings" panose="05000000000000000000" pitchFamily="2" charset="2"/>
              <a:buChar char="§"/>
            </a:pPr>
            <a:endParaRPr lang="en-US" sz="1400" dirty="0"/>
          </a:p>
          <a:p>
            <a:pPr>
              <a:buFont typeface="Wingdings" panose="05000000000000000000" pitchFamily="2" charset="2"/>
              <a:buChar char="§"/>
            </a:pPr>
            <a:endParaRPr lang="en-US" sz="1600" dirty="0"/>
          </a:p>
          <a:p>
            <a:pPr marL="0" indent="0">
              <a:buNone/>
            </a:pPr>
            <a:endParaRPr lang="en-US" sz="1600" dirty="0"/>
          </a:p>
        </p:txBody>
      </p:sp>
      <p:sp>
        <p:nvSpPr>
          <p:cNvPr id="5" name="Slide Number Placeholder 4"/>
          <p:cNvSpPr>
            <a:spLocks noGrp="1"/>
          </p:cNvSpPr>
          <p:nvPr>
            <p:ph type="sldNum" sz="quarter" idx="12"/>
          </p:nvPr>
        </p:nvSpPr>
        <p:spPr/>
        <p:txBody>
          <a:bodyPr/>
          <a:lstStyle/>
          <a:p>
            <a:fld id="{F7EA7AE0-0D63-4490-9787-CD55B4B0D970}" type="slidenum">
              <a:rPr lang="en-US" smtClean="0"/>
              <a:t>6</a:t>
            </a:fld>
            <a:endParaRPr lang="en-US" dirty="0"/>
          </a:p>
        </p:txBody>
      </p:sp>
    </p:spTree>
    <p:extLst>
      <p:ext uri="{BB962C8B-B14F-4D97-AF65-F5344CB8AC3E}">
        <p14:creationId xmlns:p14="http://schemas.microsoft.com/office/powerpoint/2010/main" val="2393332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800" dirty="0">
                <a:latin typeface="+mn-lt"/>
              </a:rPr>
              <a:t>Approach</a:t>
            </a:r>
          </a:p>
        </p:txBody>
      </p:sp>
      <p:sp>
        <p:nvSpPr>
          <p:cNvPr id="3" name="Content Placeholder 2"/>
          <p:cNvSpPr>
            <a:spLocks noGrp="1"/>
          </p:cNvSpPr>
          <p:nvPr>
            <p:ph idx="1"/>
          </p:nvPr>
        </p:nvSpPr>
        <p:spPr/>
        <p:txBody>
          <a:bodyPr>
            <a:normAutofit/>
          </a:bodyPr>
          <a:lstStyle/>
          <a:p>
            <a:pPr>
              <a:buFont typeface="Wingdings" panose="05000000000000000000" pitchFamily="2" charset="2"/>
              <a:buChar char="§"/>
            </a:pPr>
            <a:r>
              <a:rPr lang="en-US" sz="1600" dirty="0"/>
              <a:t>Global Computable General Equilibrium (CGE) model with regional and sectoral details</a:t>
            </a:r>
          </a:p>
          <a:p>
            <a:pPr>
              <a:buFont typeface="Wingdings" panose="05000000000000000000" pitchFamily="2" charset="2"/>
              <a:buChar char="§"/>
            </a:pPr>
            <a:r>
              <a:rPr lang="en-US" sz="1600" dirty="0"/>
              <a:t>Consumers and producers interact through markets</a:t>
            </a:r>
          </a:p>
          <a:p>
            <a:pPr>
              <a:buFont typeface="Wingdings" panose="05000000000000000000" pitchFamily="2" charset="2"/>
              <a:buChar char="§"/>
            </a:pPr>
            <a:r>
              <a:rPr lang="en-US" sz="1600" dirty="0"/>
              <a:t>Different regions are connected through trade linkages</a:t>
            </a:r>
          </a:p>
          <a:p>
            <a:pPr>
              <a:buFont typeface="Wingdings" panose="05000000000000000000" pitchFamily="2" charset="2"/>
              <a:buChar char="§"/>
            </a:pPr>
            <a:endParaRPr lang="en-US" sz="1600" dirty="0"/>
          </a:p>
          <a:p>
            <a:pPr marL="0" indent="0">
              <a:buNone/>
            </a:pPr>
            <a:endParaRPr lang="en-US" sz="1600" dirty="0"/>
          </a:p>
        </p:txBody>
      </p:sp>
      <p:sp>
        <p:nvSpPr>
          <p:cNvPr id="5" name="Slide Number Placeholder 4"/>
          <p:cNvSpPr>
            <a:spLocks noGrp="1"/>
          </p:cNvSpPr>
          <p:nvPr>
            <p:ph type="sldNum" sz="quarter" idx="12"/>
          </p:nvPr>
        </p:nvSpPr>
        <p:spPr/>
        <p:txBody>
          <a:bodyPr/>
          <a:lstStyle/>
          <a:p>
            <a:fld id="{F7EA7AE0-0D63-4490-9787-CD55B4B0D970}" type="slidenum">
              <a:rPr lang="en-US" smtClean="0"/>
              <a:t>7</a:t>
            </a:fld>
            <a:endParaRPr lang="en-US" dirty="0"/>
          </a:p>
        </p:txBody>
      </p:sp>
      <p:pic>
        <p:nvPicPr>
          <p:cNvPr id="7" name="Picture 6">
            <a:extLst>
              <a:ext uri="{FF2B5EF4-FFF2-40B4-BE49-F238E27FC236}">
                <a16:creationId xmlns:a16="http://schemas.microsoft.com/office/drawing/2014/main" id="{BF3D9125-DF56-49C7-A11F-7631CA5A41DC}"/>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2016442" y="3429000"/>
            <a:ext cx="5111115" cy="2440940"/>
          </a:xfrm>
          <a:prstGeom prst="rect">
            <a:avLst/>
          </a:prstGeom>
          <a:noFill/>
          <a:ln>
            <a:noFill/>
          </a:ln>
        </p:spPr>
      </p:pic>
    </p:spTree>
    <p:extLst>
      <p:ext uri="{BB962C8B-B14F-4D97-AF65-F5344CB8AC3E}">
        <p14:creationId xmlns:p14="http://schemas.microsoft.com/office/powerpoint/2010/main" val="33040735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800" dirty="0">
                <a:latin typeface="+mn-lt"/>
              </a:rPr>
              <a:t>Approach</a:t>
            </a:r>
          </a:p>
        </p:txBody>
      </p:sp>
      <p:sp>
        <p:nvSpPr>
          <p:cNvPr id="3" name="Content Placeholder 2"/>
          <p:cNvSpPr>
            <a:spLocks noGrp="1"/>
          </p:cNvSpPr>
          <p:nvPr>
            <p:ph idx="1"/>
          </p:nvPr>
        </p:nvSpPr>
        <p:spPr/>
        <p:txBody>
          <a:bodyPr>
            <a:normAutofit/>
          </a:bodyPr>
          <a:lstStyle/>
          <a:p>
            <a:pPr>
              <a:buFont typeface="Wingdings" panose="05000000000000000000" pitchFamily="2" charset="2"/>
              <a:buChar char="§"/>
            </a:pPr>
            <a:r>
              <a:rPr lang="en-US" sz="1600" dirty="0"/>
              <a:t>Database: GTAP 9 with a base year of 2011</a:t>
            </a:r>
          </a:p>
          <a:p>
            <a:pPr>
              <a:buFont typeface="Wingdings" panose="05000000000000000000" pitchFamily="2" charset="2"/>
              <a:buChar char="§"/>
            </a:pPr>
            <a:r>
              <a:rPr lang="en-US" sz="1600" dirty="0"/>
              <a:t>Calibrate the model so that it produces a BAU environment for the global economy in 2030</a:t>
            </a:r>
          </a:p>
          <a:p>
            <a:pPr>
              <a:buFont typeface="Wingdings" panose="05000000000000000000" pitchFamily="2" charset="2"/>
              <a:buChar char="§"/>
            </a:pPr>
            <a:r>
              <a:rPr lang="en-US" sz="1600" dirty="0"/>
              <a:t>Represent each region’s NDC by cutting fossil (combusted) CO</a:t>
            </a:r>
            <a:r>
              <a:rPr lang="en-US" sz="1600" baseline="-25000" dirty="0"/>
              <a:t>2</a:t>
            </a:r>
            <a:r>
              <a:rPr lang="en-US" sz="1600" dirty="0"/>
              <a:t> emissions</a:t>
            </a:r>
          </a:p>
          <a:p>
            <a:pPr>
              <a:buFont typeface="Wingdings" panose="05000000000000000000" pitchFamily="2" charset="2"/>
              <a:buChar char="§"/>
            </a:pPr>
            <a:r>
              <a:rPr lang="en-US" sz="1600" dirty="0"/>
              <a:t>The policy tool to achieve the NDC is CO</a:t>
            </a:r>
            <a:r>
              <a:rPr lang="en-US" sz="1600" baseline="-25000" dirty="0"/>
              <a:t>2</a:t>
            </a:r>
            <a:r>
              <a:rPr lang="en-US" sz="1600" dirty="0"/>
              <a:t> pricing—the most efficient tool</a:t>
            </a:r>
          </a:p>
          <a:p>
            <a:pPr>
              <a:buFont typeface="Wingdings" panose="05000000000000000000" pitchFamily="2" charset="2"/>
              <a:buChar char="§"/>
            </a:pPr>
            <a:r>
              <a:rPr lang="en-US" sz="1600" dirty="0"/>
              <a:t>If emissions are cut through other approaches, the overall mitigation cost could be higher</a:t>
            </a:r>
          </a:p>
          <a:p>
            <a:pPr>
              <a:buFont typeface="Wingdings" panose="05000000000000000000" pitchFamily="2" charset="2"/>
              <a:buChar char="§"/>
            </a:pPr>
            <a:endParaRPr lang="en-US" sz="1600" dirty="0"/>
          </a:p>
          <a:p>
            <a:pPr lvl="1"/>
            <a:endParaRPr lang="en-US" sz="1600" dirty="0"/>
          </a:p>
          <a:p>
            <a:pPr marL="0" indent="0">
              <a:buNone/>
            </a:pPr>
            <a:endParaRPr lang="en-US" sz="1600" dirty="0"/>
          </a:p>
        </p:txBody>
      </p:sp>
      <p:sp>
        <p:nvSpPr>
          <p:cNvPr id="5" name="Slide Number Placeholder 4"/>
          <p:cNvSpPr>
            <a:spLocks noGrp="1"/>
          </p:cNvSpPr>
          <p:nvPr>
            <p:ph type="sldNum" sz="quarter" idx="12"/>
          </p:nvPr>
        </p:nvSpPr>
        <p:spPr/>
        <p:txBody>
          <a:bodyPr/>
          <a:lstStyle/>
          <a:p>
            <a:fld id="{F7EA7AE0-0D63-4490-9787-CD55B4B0D970}" type="slidenum">
              <a:rPr lang="en-US" smtClean="0"/>
              <a:t>8</a:t>
            </a:fld>
            <a:endParaRPr lang="en-US" dirty="0"/>
          </a:p>
        </p:txBody>
      </p:sp>
    </p:spTree>
    <p:extLst>
      <p:ext uri="{BB962C8B-B14F-4D97-AF65-F5344CB8AC3E}">
        <p14:creationId xmlns:p14="http://schemas.microsoft.com/office/powerpoint/2010/main" val="807419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800" dirty="0">
                <a:latin typeface="+mn-lt"/>
              </a:rPr>
              <a:t>Findings</a:t>
            </a:r>
          </a:p>
        </p:txBody>
      </p:sp>
      <p:sp>
        <p:nvSpPr>
          <p:cNvPr id="3" name="Content Placeholder 2"/>
          <p:cNvSpPr>
            <a:spLocks noGrp="1"/>
          </p:cNvSpPr>
          <p:nvPr>
            <p:ph idx="1"/>
          </p:nvPr>
        </p:nvSpPr>
        <p:spPr/>
        <p:txBody>
          <a:bodyPr>
            <a:normAutofit/>
          </a:bodyPr>
          <a:lstStyle/>
          <a:p>
            <a:pPr>
              <a:buFont typeface="Wingdings" panose="05000000000000000000" pitchFamily="2" charset="2"/>
              <a:buChar char="§"/>
            </a:pPr>
            <a:endParaRPr lang="en-US" sz="1600" dirty="0"/>
          </a:p>
          <a:p>
            <a:pPr lvl="1"/>
            <a:endParaRPr lang="en-US" sz="1600" dirty="0"/>
          </a:p>
          <a:p>
            <a:pPr marL="0" indent="0">
              <a:buNone/>
            </a:pPr>
            <a:endParaRPr lang="en-US" sz="1600" dirty="0"/>
          </a:p>
        </p:txBody>
      </p:sp>
      <p:sp>
        <p:nvSpPr>
          <p:cNvPr id="5" name="Slide Number Placeholder 4"/>
          <p:cNvSpPr>
            <a:spLocks noGrp="1"/>
          </p:cNvSpPr>
          <p:nvPr>
            <p:ph type="sldNum" sz="quarter" idx="12"/>
          </p:nvPr>
        </p:nvSpPr>
        <p:spPr/>
        <p:txBody>
          <a:bodyPr/>
          <a:lstStyle/>
          <a:p>
            <a:fld id="{F7EA7AE0-0D63-4490-9787-CD55B4B0D970}" type="slidenum">
              <a:rPr lang="en-US" smtClean="0"/>
              <a:t>9</a:t>
            </a:fld>
            <a:endParaRPr lang="en-US" dirty="0"/>
          </a:p>
        </p:txBody>
      </p:sp>
      <p:graphicFrame>
        <p:nvGraphicFramePr>
          <p:cNvPr id="10" name="圖表 36">
            <a:extLst>
              <a:ext uri="{FF2B5EF4-FFF2-40B4-BE49-F238E27FC236}">
                <a16:creationId xmlns:a16="http://schemas.microsoft.com/office/drawing/2014/main" id="{23AA824E-ED86-4690-8B3E-6FFB92135949}"/>
              </a:ext>
            </a:extLst>
          </p:cNvPr>
          <p:cNvGraphicFramePr/>
          <p:nvPr>
            <p:extLst>
              <p:ext uri="{D42A27DB-BD31-4B8C-83A1-F6EECF244321}">
                <p14:modId xmlns:p14="http://schemas.microsoft.com/office/powerpoint/2010/main" val="2423222523"/>
              </p:ext>
            </p:extLst>
          </p:nvPr>
        </p:nvGraphicFramePr>
        <p:xfrm>
          <a:off x="1727200" y="1524000"/>
          <a:ext cx="5759450" cy="215963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圖表 28">
            <a:extLst>
              <a:ext uri="{FF2B5EF4-FFF2-40B4-BE49-F238E27FC236}">
                <a16:creationId xmlns:a16="http://schemas.microsoft.com/office/drawing/2014/main" id="{21527EDA-7BF0-4262-8671-B3C424A352A1}"/>
              </a:ext>
            </a:extLst>
          </p:cNvPr>
          <p:cNvGraphicFramePr/>
          <p:nvPr>
            <p:extLst>
              <p:ext uri="{D42A27DB-BD31-4B8C-83A1-F6EECF244321}">
                <p14:modId xmlns:p14="http://schemas.microsoft.com/office/powerpoint/2010/main" val="514971954"/>
              </p:ext>
            </p:extLst>
          </p:nvPr>
        </p:nvGraphicFramePr>
        <p:xfrm>
          <a:off x="1727200" y="4001294"/>
          <a:ext cx="5759450" cy="215963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115291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1" grpId="0">
        <p:bldAsOne/>
      </p:bldGraphic>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Office Theme</Template>
  <TotalTime>356230</TotalTime>
  <Words>2737</Words>
  <Application>Microsoft Office PowerPoint</Application>
  <PresentationFormat>On-screen Show (4:3)</PresentationFormat>
  <Paragraphs>199</Paragraphs>
  <Slides>13</Slides>
  <Notes>13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新細明體</vt:lpstr>
      <vt:lpstr>Arial</vt:lpstr>
      <vt:lpstr>Calibri</vt:lpstr>
      <vt:lpstr>Calibri Light</vt:lpstr>
      <vt:lpstr>Cambria Math</vt:lpstr>
      <vt:lpstr>Wingdings</vt:lpstr>
      <vt:lpstr>Office Theme</vt:lpstr>
      <vt:lpstr>PowerPoint Presentation</vt:lpstr>
      <vt:lpstr>Overview</vt:lpstr>
      <vt:lpstr>Background</vt:lpstr>
      <vt:lpstr>Background</vt:lpstr>
      <vt:lpstr>Background</vt:lpstr>
      <vt:lpstr>Questions</vt:lpstr>
      <vt:lpstr>Approach</vt:lpstr>
      <vt:lpstr>Approach</vt:lpstr>
      <vt:lpstr>Findings</vt:lpstr>
      <vt:lpstr>Findings</vt:lpstr>
      <vt:lpstr>Findings</vt:lpstr>
      <vt:lpstr>Conclusions</vt:lpstr>
      <vt:lpstr> Thanks for your attention!  Questions?  Contact: chenyh@mit.edu</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EPPA The structure of EPPA6</dc:title>
  <dc:creator>Henry Chen</dc:creator>
  <cp:lastModifiedBy>Yen-Heng Henry Chen</cp:lastModifiedBy>
  <cp:revision>1235</cp:revision>
  <cp:lastPrinted>2018-10-12T15:14:04Z</cp:lastPrinted>
  <dcterms:created xsi:type="dcterms:W3CDTF">2013-10-02T14:14:16Z</dcterms:created>
  <dcterms:modified xsi:type="dcterms:W3CDTF">2020-05-16T02:08:11Z</dcterms:modified>
</cp:coreProperties>
</file>