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69" r:id="rId1"/>
  </p:sldMasterIdLst>
  <p:notesMasterIdLst>
    <p:notesMasterId r:id="rId14"/>
  </p:notesMasterIdLst>
  <p:handoutMasterIdLst>
    <p:handoutMasterId r:id="rId15"/>
  </p:handoutMasterIdLst>
  <p:sldIdLst>
    <p:sldId id="283" r:id="rId2"/>
    <p:sldId id="540" r:id="rId3"/>
    <p:sldId id="563" r:id="rId4"/>
    <p:sldId id="552" r:id="rId5"/>
    <p:sldId id="561" r:id="rId6"/>
    <p:sldId id="558" r:id="rId7"/>
    <p:sldId id="564" r:id="rId8"/>
    <p:sldId id="551" r:id="rId9"/>
    <p:sldId id="557" r:id="rId10"/>
    <p:sldId id="562" r:id="rId11"/>
    <p:sldId id="549" r:id="rId12"/>
    <p:sldId id="556" r:id="rId13"/>
  </p:sldIdLst>
  <p:sldSz cx="12192000" cy="6858000"/>
  <p:notesSz cx="9944100" cy="6805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PTON Simon" initials="US" lastIdx="3" clrIdx="0"/>
  <p:cmAuthor id="1" name="LANZI Elisa, ENV/EEI" initials="LEE" lastIdx="18" clrIdx="1">
    <p:extLst>
      <p:ext uri="{19B8F6BF-5375-455C-9EA6-DF929625EA0E}">
        <p15:presenceInfo xmlns:p15="http://schemas.microsoft.com/office/powerpoint/2012/main" userId="S-1-5-21-2146598497-832928401-1254845835-40140" providerId="AD"/>
      </p:ext>
    </p:extLst>
  </p:cmAuthor>
  <p:cmAuthor id="2" name="ALEXANDER Grace, ENV/EEI" initials="AGE" lastIdx="1" clrIdx="2">
    <p:extLst>
      <p:ext uri="{19B8F6BF-5375-455C-9EA6-DF929625EA0E}">
        <p15:presenceInfo xmlns:p15="http://schemas.microsoft.com/office/powerpoint/2012/main" userId="S-1-5-21-2146598497-832928401-1254845835-257817" providerId="AD"/>
      </p:ext>
    </p:extLst>
  </p:cmAuthor>
  <p:cmAuthor id="3" name="OSTALÉ VALRIBERAS Daniel, ENV/EEI" initials="OVDE" lastIdx="4" clrIdx="3">
    <p:extLst>
      <p:ext uri="{19B8F6BF-5375-455C-9EA6-DF929625EA0E}">
        <p15:presenceInfo xmlns:p15="http://schemas.microsoft.com/office/powerpoint/2012/main" userId="S-1-5-21-2146598497-832928401-1254845835-228176" providerId="AD"/>
      </p:ext>
    </p:extLst>
  </p:cmAuthor>
  <p:cmAuthor id="4" name="AGRAWALA Shardul, ENV/EEI" initials="ASE" lastIdx="5" clrIdx="4">
    <p:extLst>
      <p:ext uri="{19B8F6BF-5375-455C-9EA6-DF929625EA0E}">
        <p15:presenceInfo xmlns:p15="http://schemas.microsoft.com/office/powerpoint/2012/main" userId="S-1-5-21-2146598497-832928401-1254845835-167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C9D31"/>
    <a:srgbClr val="4F81BD"/>
    <a:srgbClr val="727272"/>
    <a:srgbClr val="A7B9E3"/>
    <a:srgbClr val="CCCCCC"/>
    <a:srgbClr val="5585BE"/>
    <a:srgbClr val="B9CDE5"/>
    <a:srgbClr val="9AC8E1"/>
    <a:srgbClr val="E4E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9869" autoAdjust="0"/>
  </p:normalViewPr>
  <p:slideViewPr>
    <p:cSldViewPr snapToGrid="0">
      <p:cViewPr varScale="1">
        <p:scale>
          <a:sx n="70" d="100"/>
          <a:sy n="70" d="100"/>
        </p:scale>
        <p:origin x="456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2691" y="0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F3882371-E3EB-4E72-8EF4-3768BBAA18CD}" type="datetimeFigureOut">
              <a:rPr lang="en-GB" smtClean="0"/>
              <a:t>25/05/2022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64151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2691" y="6464151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1299D27C-D01B-40F8-8773-809FC068A4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624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2691" y="0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EE254F61-DD5E-4714-8C35-8CB5D48CFFD4}" type="datetimeFigureOut">
              <a:rPr lang="en-GB" smtClean="0"/>
              <a:pPr/>
              <a:t>25/05/2022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5100" y="511175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5" tIns="45853" rIns="91705" bIns="4585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411" y="3232667"/>
            <a:ext cx="7955279" cy="3062526"/>
          </a:xfrm>
          <a:prstGeom prst="rect">
            <a:avLst/>
          </a:prstGeom>
        </p:spPr>
        <p:txBody>
          <a:bodyPr vert="horz" lIns="91705" tIns="45853" rIns="91705" bIns="4585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64151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2691" y="6464151"/>
            <a:ext cx="4309110" cy="340281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0DBF5A0D-B408-4B67-B219-94EFAF2430D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99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5100" y="511175"/>
            <a:ext cx="4533900" cy="2551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Contributions made</a:t>
            </a:r>
            <a:r>
              <a:rPr lang="en-GB" baseline="0" dirty="0" smtClean="0"/>
              <a:t> by many colleagues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682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769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49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82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54DC0C-3BEE-4982-83A7-680A0A9F689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61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129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Stimulus packages not really the</a:t>
            </a:r>
            <a:r>
              <a:rPr lang="en-GB" baseline="0" dirty="0" smtClean="0"/>
              <a:t> same as recovery packages.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5A0D-B408-4B67-B219-94EFAF2430D6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68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000" y="2628509"/>
            <a:ext cx="3504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9"/>
            <a:ext cx="3504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4000" y="2480400"/>
            <a:ext cx="84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Presentation title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824000" y="3805200"/>
            <a:ext cx="84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 smtClean="0"/>
              <a:t>Click to </a:t>
            </a:r>
            <a:r>
              <a:rPr kumimoji="0" lang="fr-FR" dirty="0" err="1" smtClean="0"/>
              <a:t>edit</a:t>
            </a:r>
            <a:r>
              <a:rPr kumimoji="0" lang="fr-FR" dirty="0" smtClean="0"/>
              <a:t> </a:t>
            </a:r>
            <a:r>
              <a:rPr kumimoji="0" lang="fr-FR" dirty="0" err="1" smtClean="0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601" y="432000"/>
            <a:ext cx="923076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A1B5BC70-2DDC-463B-8F6A-0AB5F54F5269}" type="datetime1">
              <a:rPr lang="en-GB" smtClean="0"/>
              <a:t>25/05/2022</a:t>
            </a:fld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000" y="6055201"/>
            <a:ext cx="2323200" cy="5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3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54C7EC0F-1EFB-48F3-BFB2-1484F2815194}" type="datetime1">
              <a:rPr lang="en-GB" smtClean="0"/>
              <a:t>25/05/2022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913777C5-047B-45D0-A18D-F0B24793236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8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4801" y="5328000"/>
            <a:ext cx="1267209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800" y="468000"/>
            <a:ext cx="923077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680000" y="2928144"/>
            <a:ext cx="8832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E58296BD-F2C3-4858-B1F6-F17EF496DB9D}" type="datetime1">
              <a:rPr lang="en-GB" smtClean="0"/>
              <a:t>25/05/2022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0145341A-38AE-483C-B4A5-FDC522834447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55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801" y="5328185"/>
            <a:ext cx="1267209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672000" y="1306800"/>
            <a:ext cx="10872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7201" y="288000"/>
            <a:ext cx="611537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24000" y="1602000"/>
            <a:ext cx="109584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E74F712F-9ACD-4573-89AB-2928F77495FF}" type="datetime1">
              <a:rPr lang="en-GB" smtClean="0"/>
              <a:t>25/05/2022</a:t>
            </a:fld>
            <a:endParaRPr lang="en-GB" dirty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 dirty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0145341A-38AE-483C-B4A5-FDC522834447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217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1795" y="2243537"/>
            <a:ext cx="8150754" cy="2400657"/>
          </a:xfrm>
        </p:spPr>
        <p:txBody>
          <a:bodyPr/>
          <a:lstStyle/>
          <a:p>
            <a:r>
              <a:rPr lang="en-GB" b="1" cap="none" dirty="0" smtClean="0"/>
              <a:t>Updating the economic projections of the </a:t>
            </a:r>
            <a:r>
              <a:rPr lang="en-GB" b="1" cap="none" dirty="0" smtClean="0"/>
              <a:t>SSPs</a:t>
            </a:r>
            <a:br>
              <a:rPr lang="en-GB" b="1" cap="none" dirty="0" smtClean="0"/>
            </a:br>
            <a:r>
              <a:rPr lang="en-GB" b="1" cap="none" dirty="0" smtClean="0"/>
              <a:t/>
            </a:r>
            <a:br>
              <a:rPr lang="en-GB" b="1" cap="none" dirty="0" smtClean="0"/>
            </a:br>
            <a:r>
              <a:rPr lang="en-GB" sz="4000" b="1" i="1" cap="none" dirty="0" smtClean="0"/>
              <a:t>DRAFT not to be cited or quoted</a:t>
            </a:r>
            <a:endParaRPr lang="en-GB" sz="1400" i="1" cap="none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528" y="5105736"/>
            <a:ext cx="80675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00" dirty="0">
              <a:solidFill>
                <a:schemeClr val="bg1"/>
              </a:solidFill>
              <a:latin typeface="Georgia  "/>
            </a:endParaRPr>
          </a:p>
          <a:p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Rob 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Dellink</a:t>
            </a:r>
          </a:p>
          <a:p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Joint </a:t>
            </a:r>
            <a:r>
              <a:rPr lang="fr-FR" sz="1600" b="1" dirty="0" err="1" smtClean="0">
                <a:solidFill>
                  <a:schemeClr val="bg1"/>
                </a:solidFill>
                <a:latin typeface="Georgia  "/>
              </a:rPr>
              <a:t>work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 </a:t>
            </a:r>
            <a:r>
              <a:rPr lang="fr-FR" sz="1600" b="1" dirty="0" err="1" smtClean="0">
                <a:solidFill>
                  <a:schemeClr val="bg1"/>
                </a:solidFill>
                <a:latin typeface="Georgia  "/>
              </a:rPr>
              <a:t>with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 Laura </a:t>
            </a:r>
            <a:r>
              <a:rPr lang="fr-FR" sz="1600" b="1" dirty="0" err="1" smtClean="0">
                <a:solidFill>
                  <a:schemeClr val="bg1"/>
                </a:solidFill>
                <a:latin typeface="Georgia  "/>
              </a:rPr>
              <a:t>Atarody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, Ruben </a:t>
            </a:r>
            <a:r>
              <a:rPr lang="fr-FR" sz="1600" b="1" dirty="0" err="1" smtClean="0">
                <a:solidFill>
                  <a:schemeClr val="bg1"/>
                </a:solidFill>
                <a:latin typeface="Georgia  "/>
              </a:rPr>
              <a:t>Bibas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, Jean </a:t>
            </a:r>
            <a:r>
              <a:rPr lang="fr-FR" sz="1600" b="1" dirty="0" err="1" smtClean="0">
                <a:solidFill>
                  <a:schemeClr val="bg1"/>
                </a:solidFill>
                <a:latin typeface="Georgia  "/>
              </a:rPr>
              <a:t>Fouré</a:t>
            </a:r>
            <a:r>
              <a:rPr lang="fr-FR" sz="1600" b="1" dirty="0" smtClean="0">
                <a:solidFill>
                  <a:schemeClr val="bg1"/>
                </a:solidFill>
                <a:latin typeface="Georgia  "/>
              </a:rPr>
              <a:t> and Elisa </a:t>
            </a:r>
            <a:r>
              <a:rPr lang="fr-FR" sz="1600" b="1" smtClean="0">
                <a:solidFill>
                  <a:schemeClr val="bg1"/>
                </a:solidFill>
                <a:latin typeface="Georgia  "/>
              </a:rPr>
              <a:t>Lanzi</a:t>
            </a:r>
            <a:endParaRPr lang="fr-FR" sz="1600" b="1" dirty="0">
              <a:solidFill>
                <a:schemeClr val="bg1"/>
              </a:solidFill>
              <a:latin typeface="Georgia  "/>
            </a:endParaRPr>
          </a:p>
          <a:p>
            <a:endParaRPr lang="en-US" sz="300" dirty="0">
              <a:solidFill>
                <a:prstClr val="white"/>
              </a:solidFill>
              <a:latin typeface="Georgia  "/>
            </a:endParaRPr>
          </a:p>
          <a:p>
            <a:r>
              <a:rPr lang="en-US" sz="1600" dirty="0">
                <a:solidFill>
                  <a:prstClr val="white"/>
                </a:solidFill>
                <a:latin typeface="Georgia  "/>
              </a:rPr>
              <a:t>OECD Environment Directorate</a:t>
            </a:r>
          </a:p>
          <a:p>
            <a:endParaRPr lang="en-GB" sz="1600" dirty="0" smtClean="0">
              <a:solidFill>
                <a:schemeClr val="bg1"/>
              </a:solidFill>
              <a:latin typeface="Georgia  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Georgia  "/>
              </a:rPr>
              <a:t>GTAP Conference, June </a:t>
            </a:r>
            <a:r>
              <a:rPr lang="en-GB" sz="1600" dirty="0" smtClean="0">
                <a:solidFill>
                  <a:schemeClr val="bg1"/>
                </a:solidFill>
                <a:latin typeface="Georgia  "/>
              </a:rPr>
              <a:t>2022</a:t>
            </a:r>
            <a:endParaRPr lang="en-GB" sz="1600" dirty="0">
              <a:solidFill>
                <a:schemeClr val="bg1"/>
              </a:solidFill>
              <a:latin typeface="Georgia  "/>
            </a:endParaRPr>
          </a:p>
        </p:txBody>
      </p:sp>
    </p:spTree>
    <p:extLst>
      <p:ext uri="{BB962C8B-B14F-4D97-AF65-F5344CB8AC3E}">
        <p14:creationId xmlns:p14="http://schemas.microsoft.com/office/powerpoint/2010/main" val="63583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5"/>
    </mc:Choice>
    <mc:Fallback xmlns="">
      <p:transition spd="slow" advTm="979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231069" cy="10224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Recent evolution of GDP per capita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89" y="1506156"/>
            <a:ext cx="5331010" cy="4785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082" y="1506156"/>
            <a:ext cx="5217133" cy="47854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889" y="6349334"/>
            <a:ext cx="826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values harmonised in 2010; ignoring all complications with PPP exchange rates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420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098065" cy="10224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Capturing a range of Covid-19 impacts in 2020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51304"/>
            <a:ext cx="10699864" cy="503237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2200" b="1" dirty="0" smtClean="0"/>
              <a:t>Analysis of impacts as estimated by March 2021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Labour supply</a:t>
            </a:r>
            <a:r>
              <a:rPr lang="en-GB" sz="2200" dirty="0" smtClean="0">
                <a:solidFill>
                  <a:srgbClr val="727272"/>
                </a:solidFill>
              </a:rPr>
              <a:t>: regional unemployment increases</a:t>
            </a:r>
            <a:endParaRPr lang="en-GB" sz="2200" dirty="0">
              <a:solidFill>
                <a:srgbClr val="727272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Labour productivity: </a:t>
            </a:r>
            <a:r>
              <a:rPr lang="en-GB" sz="2200" dirty="0" smtClean="0"/>
              <a:t>uniform reduction (lack of detailed data)</a:t>
            </a:r>
            <a:endParaRPr lang="en-GB" sz="2200" b="1" dirty="0" smtClean="0"/>
          </a:p>
          <a:p>
            <a:pPr lvl="0"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Commodity demand: </a:t>
            </a:r>
            <a:r>
              <a:rPr lang="en-GB" sz="2200" dirty="0" smtClean="0"/>
              <a:t>regional </a:t>
            </a:r>
            <a:r>
              <a:rPr lang="en-GB" sz="2200" dirty="0"/>
              <a:t>and </a:t>
            </a:r>
            <a:r>
              <a:rPr lang="en-GB" sz="2200" dirty="0" smtClean="0"/>
              <a:t>sectoral, </a:t>
            </a:r>
            <a:r>
              <a:rPr lang="en-GB" sz="2200" dirty="0"/>
              <a:t>ranging from -12% for accommodation and food services </a:t>
            </a:r>
            <a:r>
              <a:rPr lang="en-GB" sz="2200" dirty="0" smtClean="0"/>
              <a:t>in some countries </a:t>
            </a:r>
            <a:r>
              <a:rPr lang="en-GB" sz="2200" dirty="0"/>
              <a:t>to +8% for </a:t>
            </a:r>
            <a:r>
              <a:rPr lang="en-GB" sz="2200" dirty="0" smtClean="0"/>
              <a:t>pharmaceuticals;</a:t>
            </a:r>
            <a:endParaRPr lang="en-GB" sz="2200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Trade barriers: </a:t>
            </a:r>
            <a:r>
              <a:rPr lang="en-GB" sz="2200" dirty="0" smtClean="0"/>
              <a:t>lower </a:t>
            </a:r>
            <a:r>
              <a:rPr lang="en-GB" sz="2200" dirty="0"/>
              <a:t>for </a:t>
            </a:r>
            <a:r>
              <a:rPr lang="en-GB" sz="2200" dirty="0" smtClean="0"/>
              <a:t>agriculture </a:t>
            </a:r>
            <a:r>
              <a:rPr lang="en-GB" sz="2200" dirty="0"/>
              <a:t>&amp;</a:t>
            </a:r>
            <a:r>
              <a:rPr lang="en-GB" sz="2200" dirty="0" smtClean="0"/>
              <a:t> manufacturing; higher for services</a:t>
            </a:r>
            <a:endParaRPr lang="en-GB" sz="2200" dirty="0"/>
          </a:p>
          <a:p>
            <a:pPr lvl="0">
              <a:lnSpc>
                <a:spcPct val="110000"/>
              </a:lnSpc>
              <a:spcBef>
                <a:spcPts val="600"/>
              </a:spcBef>
            </a:pPr>
            <a:r>
              <a:rPr lang="en-GB" sz="2200" b="1" dirty="0"/>
              <a:t>Stimulus </a:t>
            </a:r>
            <a:r>
              <a:rPr lang="en-GB" sz="2200" b="1" dirty="0" smtClean="0"/>
              <a:t>packages: </a:t>
            </a:r>
            <a:r>
              <a:rPr lang="en-GB" sz="2200" dirty="0" smtClean="0"/>
              <a:t>regional capital </a:t>
            </a:r>
            <a:r>
              <a:rPr lang="en-GB" sz="2200" dirty="0"/>
              <a:t>and labour </a:t>
            </a:r>
            <a:r>
              <a:rPr lang="en-GB" sz="2200" dirty="0" smtClean="0"/>
              <a:t>tax cuts </a:t>
            </a:r>
            <a:r>
              <a:rPr lang="en-GB" sz="2200" dirty="0"/>
              <a:t>for </a:t>
            </a:r>
            <a:r>
              <a:rPr lang="en-GB" sz="2200" dirty="0" smtClean="0"/>
              <a:t>firms; regional income tax cuts </a:t>
            </a:r>
            <a:r>
              <a:rPr lang="en-GB" sz="2200" dirty="0"/>
              <a:t>for </a:t>
            </a:r>
            <a:r>
              <a:rPr lang="en-GB" sz="2200" dirty="0" smtClean="0"/>
              <a:t>households</a:t>
            </a:r>
            <a:endParaRPr lang="en-GB" sz="2200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Total Factor Productivity (missing effects): </a:t>
            </a:r>
            <a:r>
              <a:rPr lang="en-GB" sz="2200" dirty="0" smtClean="0"/>
              <a:t>shock </a:t>
            </a:r>
            <a:r>
              <a:rPr lang="en-GB" sz="2200" dirty="0"/>
              <a:t>such that </a:t>
            </a:r>
            <a:r>
              <a:rPr lang="en-GB" sz="2200" dirty="0" smtClean="0"/>
              <a:t>regional GDP impact </a:t>
            </a:r>
            <a:r>
              <a:rPr lang="en-GB" sz="2200" dirty="0"/>
              <a:t>is aligned with </a:t>
            </a:r>
            <a:r>
              <a:rPr lang="en-GB" sz="2200" dirty="0" smtClean="0"/>
              <a:t>forecasts of OECD &amp; IMF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sz="2200" b="1" dirty="0" smtClean="0"/>
              <a:t>Speed of recovery: </a:t>
            </a:r>
            <a:r>
              <a:rPr lang="en-GB" sz="2200" dirty="0" smtClean="0"/>
              <a:t>rebound effect for selected regions in 2021; mid-term recovery tweaked to 2021-2025 GDP forecasts by OECD and IMF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20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05" y="1491169"/>
            <a:ext cx="8872483" cy="46892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231069" cy="10224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The regional effects of the COVID-19 pandemic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93805" y="6202763"/>
            <a:ext cx="982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OECD ENV-Linkages model calculations Spring 2021 (Dellink et al., 2021, OECD </a:t>
            </a:r>
            <a:r>
              <a:rPr lang="en-GB" dirty="0" err="1" smtClean="0"/>
              <a:t>Env</a:t>
            </a:r>
            <a:r>
              <a:rPr lang="en-GB" dirty="0" smtClean="0"/>
              <a:t>. WP 176)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05" y="1491170"/>
            <a:ext cx="8872482" cy="46892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970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Introduction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5910" y="1551305"/>
            <a:ext cx="11457404" cy="435133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2400" b="1" dirty="0" smtClean="0"/>
              <a:t>Background:</a:t>
            </a:r>
            <a:r>
              <a:rPr lang="en-GB" sz="2400" i="1" dirty="0" smtClean="0"/>
              <a:t> </a:t>
            </a:r>
            <a:r>
              <a:rPr lang="en-GB" sz="2400" dirty="0" smtClean="0"/>
              <a:t>between 2013 and 2021 the world has changed considerably: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Demographic developments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Relatively sluggish trade as engine of growth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Volatility of resource prices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COVID-19 pandemic as major shock</a:t>
            </a:r>
          </a:p>
          <a:p>
            <a:pPr>
              <a:spcBef>
                <a:spcPts val="1200"/>
              </a:spcBef>
            </a:pPr>
            <a:r>
              <a:rPr lang="en-GB" sz="2400" b="1" dirty="0" smtClean="0"/>
              <a:t>Objective: </a:t>
            </a:r>
            <a:r>
              <a:rPr lang="en-GB" sz="2400" dirty="0" smtClean="0"/>
              <a:t>update of SSP scenario projections of Gross Domestic Product (GDP)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Revisit underlying key assumptions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Use improvements in modelling tools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Update all drivers, not only GDP projections: </a:t>
            </a:r>
          </a:p>
          <a:p>
            <a:pPr lvl="2">
              <a:spcBef>
                <a:spcPts val="600"/>
              </a:spcBef>
              <a:buClr>
                <a:srgbClr val="727272"/>
              </a:buClr>
            </a:pPr>
            <a:r>
              <a:rPr lang="en-GB" sz="2000" dirty="0" smtClean="0">
                <a:solidFill>
                  <a:srgbClr val="727272"/>
                </a:solidFill>
              </a:rPr>
              <a:t>e.g. updating base year data affects convergence process (see Koch and </a:t>
            </a:r>
            <a:r>
              <a:rPr lang="en-GB" sz="2000" dirty="0" err="1" smtClean="0">
                <a:solidFill>
                  <a:srgbClr val="727272"/>
                </a:solidFill>
              </a:rPr>
              <a:t>Leimbach</a:t>
            </a:r>
            <a:r>
              <a:rPr lang="en-GB" sz="2000" dirty="0" smtClean="0">
                <a:solidFill>
                  <a:srgbClr val="727272"/>
                </a:solidFill>
              </a:rPr>
              <a:t>, 2021)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Broader consultation with main economic teams</a:t>
            </a:r>
            <a:endParaRPr lang="en-GB" sz="2400" dirty="0">
              <a:solidFill>
                <a:srgbClr val="72727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2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8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231069" cy="1022400"/>
          </a:xfrm>
        </p:spPr>
        <p:txBody>
          <a:bodyPr/>
          <a:lstStyle/>
          <a:p>
            <a:r>
              <a:rPr lang="en-GB" sz="3600" smtClean="0">
                <a:solidFill>
                  <a:schemeClr val="accent3"/>
                </a:solidFill>
              </a:rPr>
              <a:t>Recent </a:t>
            </a:r>
            <a:r>
              <a:rPr lang="en-GB" sz="3600" dirty="0" smtClean="0">
                <a:solidFill>
                  <a:schemeClr val="accent3"/>
                </a:solidFill>
              </a:rPr>
              <a:t>evolution of GDP per capita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40721" y="6212854"/>
            <a:ext cx="9167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Annual growth rate; constant prices; ignoring all complications with PPP exchange rates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47" y="1506156"/>
            <a:ext cx="4800108" cy="4752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370" y="1506156"/>
            <a:ext cx="4818519" cy="4752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761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231069" cy="10224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The global effects of the COVID-19 pandemic</a:t>
            </a:r>
            <a:endParaRPr lang="en-GB" sz="3600" dirty="0">
              <a:solidFill>
                <a:schemeClr val="accent3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392" y="1436507"/>
            <a:ext cx="4444989" cy="47662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39" y="1436507"/>
            <a:ext cx="4449625" cy="476625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39213" y="6202763"/>
            <a:ext cx="982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OECD ENV-Linkages model calculations Spring 2021 (Dellink et al., 2021, OECD </a:t>
            </a:r>
            <a:r>
              <a:rPr lang="en-GB" dirty="0" err="1" smtClean="0"/>
              <a:t>Env</a:t>
            </a:r>
            <a:r>
              <a:rPr lang="en-GB" dirty="0" smtClean="0"/>
              <a:t>. WP 176)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556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999" y="237600"/>
            <a:ext cx="10231069" cy="102240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Projected evolution of GDP per capita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93805" y="6202763"/>
            <a:ext cx="9252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OECD EO: OECD long-term Economic Outlook;</a:t>
            </a:r>
          </a:p>
          <a:p>
            <a:r>
              <a:rPr lang="en-GB" dirty="0" smtClean="0"/>
              <a:t>all values interpolated within decade; ignoring all complications with PPP exchange rates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29" y="1478858"/>
            <a:ext cx="4592426" cy="4641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703" y="1478857"/>
            <a:ext cx="4592426" cy="46412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86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74"/>
    </mc:Choice>
    <mc:Fallback xmlns="">
      <p:transition spd="slow" advTm="48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Longer-term plans for economic aspects of the SSPs within the new “SSP economics group”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51305"/>
            <a:ext cx="11165114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GB" sz="2400" dirty="0"/>
              <a:t>Current members from IMF, GTAP, OECD, CEPII, PIK, IIASA</a:t>
            </a:r>
          </a:p>
          <a:p>
            <a:pPr>
              <a:spcBef>
                <a:spcPts val="600"/>
              </a:spcBef>
            </a:pPr>
            <a:r>
              <a:rPr lang="en-GB" sz="2400" b="1" dirty="0" smtClean="0"/>
              <a:t>Better projections:</a:t>
            </a:r>
            <a:endParaRPr lang="en-GB" sz="2400" dirty="0" smtClean="0"/>
          </a:p>
          <a:p>
            <a:pPr lvl="1">
              <a:spcBef>
                <a:spcPts val="600"/>
              </a:spcBef>
            </a:pPr>
            <a:r>
              <a:rPr lang="en-GB" sz="2400" dirty="0" smtClean="0"/>
              <a:t>Better links with resource export revenues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Update of institutional and governance variables</a:t>
            </a:r>
            <a:endParaRPr lang="en-GB" sz="2000" dirty="0" smtClean="0"/>
          </a:p>
          <a:p>
            <a:pPr>
              <a:spcBef>
                <a:spcPts val="1200"/>
              </a:spcBef>
            </a:pPr>
            <a:r>
              <a:rPr lang="en-GB" sz="2400" b="1" dirty="0" smtClean="0"/>
              <a:t>More projections:</a:t>
            </a:r>
            <a:endParaRPr lang="en-GB" sz="2400" dirty="0" smtClean="0"/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Within-economy inequality indicators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Welfare indicators (e.g. consumption)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Structural change and output by sector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Downscaling of economic indicators to grid-cells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Trade projections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6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147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Next steps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51305"/>
            <a:ext cx="11165114" cy="435133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2400" b="1" dirty="0" smtClean="0"/>
              <a:t>Core GDP projections</a:t>
            </a:r>
            <a:endParaRPr lang="en-GB" sz="2400" dirty="0" smtClean="0"/>
          </a:p>
          <a:p>
            <a:pPr lvl="1">
              <a:spcBef>
                <a:spcPts val="600"/>
              </a:spcBef>
            </a:pPr>
            <a:r>
              <a:rPr lang="en-GB" sz="2400" dirty="0" smtClean="0"/>
              <a:t>First round of results planned for Scenarios Forum in June 2022</a:t>
            </a:r>
          </a:p>
          <a:p>
            <a:pPr lvl="1">
              <a:spcBef>
                <a:spcPts val="600"/>
              </a:spcBef>
            </a:pPr>
            <a:r>
              <a:rPr lang="en-GB" sz="2400" dirty="0" smtClean="0"/>
              <a:t>Final results in second half of 2022</a:t>
            </a:r>
            <a:endParaRPr lang="en-GB" sz="2000" dirty="0" smtClean="0"/>
          </a:p>
          <a:p>
            <a:pPr>
              <a:spcBef>
                <a:spcPts val="1200"/>
              </a:spcBef>
            </a:pPr>
            <a:r>
              <a:rPr lang="en-GB" sz="2400" b="1" dirty="0" smtClean="0"/>
              <a:t>Broader economic projections</a:t>
            </a:r>
            <a:endParaRPr lang="en-GB" sz="2400" dirty="0" smtClean="0"/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Looking at scenarios for COVID </a:t>
            </a:r>
            <a:r>
              <a:rPr lang="en-GB" sz="2400" dirty="0" smtClean="0">
                <a:solidFill>
                  <a:srgbClr val="727272"/>
                </a:solidFill>
              </a:rPr>
              <a:t>recovery and the effects of the Ukraine War</a:t>
            </a:r>
            <a:endParaRPr lang="en-GB" sz="2400" dirty="0" smtClean="0">
              <a:solidFill>
                <a:srgbClr val="727272"/>
              </a:solidFill>
            </a:endParaRP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Bring economics groups together </a:t>
            </a:r>
            <a:r>
              <a:rPr lang="en-GB" sz="2400" dirty="0" smtClean="0">
                <a:solidFill>
                  <a:srgbClr val="727272"/>
                </a:solidFill>
              </a:rPr>
              <a:t>to </a:t>
            </a:r>
            <a:r>
              <a:rPr lang="en-GB" sz="2400" dirty="0" smtClean="0">
                <a:solidFill>
                  <a:srgbClr val="727272"/>
                </a:solidFill>
              </a:rPr>
              <a:t>discuss best way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7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172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594329" y="1639592"/>
            <a:ext cx="87851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GB" sz="4500" b="1" dirty="0">
                <a:solidFill>
                  <a:schemeClr val="bg1"/>
                </a:solidFill>
                <a:latin typeface="+mj-lt"/>
              </a:rPr>
              <a:t>THANK  YOU!</a:t>
            </a:r>
            <a:endParaRPr lang="en-GB" sz="4500" b="1" u="sng" dirty="0">
              <a:solidFill>
                <a:schemeClr val="bg1"/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  <a:latin typeface="+mj-lt"/>
              </a:rPr>
              <a:t/>
            </a:r>
            <a:br>
              <a:rPr lang="en-GB" dirty="0">
                <a:solidFill>
                  <a:schemeClr val="bg1"/>
                </a:solidFill>
                <a:latin typeface="+mj-lt"/>
              </a:rPr>
            </a:br>
            <a:endParaRPr lang="en-GB" dirty="0">
              <a:solidFill>
                <a:schemeClr val="bg1"/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  <a:latin typeface="+mj-lt"/>
              </a:rPr>
              <a:t>For more information:</a:t>
            </a:r>
            <a:endParaRPr lang="en-GB" sz="2000" u="sng" dirty="0">
              <a:solidFill>
                <a:schemeClr val="bg1"/>
              </a:solidFill>
            </a:endParaRPr>
          </a:p>
          <a:p>
            <a:pPr algn="ctr"/>
            <a:r>
              <a:rPr lang="en-GB" u="sng" dirty="0">
                <a:solidFill>
                  <a:schemeClr val="bg1"/>
                </a:solidFill>
                <a:latin typeface="+mj-lt"/>
              </a:rPr>
              <a:t>rob.dellink@oecd.org</a:t>
            </a:r>
          </a:p>
          <a:p>
            <a:pPr algn="ctr">
              <a:spcAft>
                <a:spcPts val="600"/>
              </a:spcAft>
            </a:pPr>
            <a:endParaRPr lang="en-GB" u="sng" dirty="0">
              <a:solidFill>
                <a:schemeClr val="bg1"/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GB" u="sng" dirty="0" smtClean="0">
                <a:solidFill>
                  <a:schemeClr val="bg1"/>
                </a:solidFill>
                <a:latin typeface="+mj-lt"/>
              </a:rPr>
              <a:t>www.oecd.org/environment/modelling.htm</a:t>
            </a:r>
            <a:r>
              <a:rPr lang="en-GB" dirty="0" smtClean="0">
                <a:solidFill>
                  <a:schemeClr val="bg1"/>
                </a:solidFill>
                <a:latin typeface="+mj-lt"/>
              </a:rPr>
              <a:t> </a:t>
            </a:r>
            <a:endParaRPr lang="en-GB" dirty="0">
              <a:solidFill>
                <a:schemeClr val="bg1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162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accent3"/>
                </a:solidFill>
              </a:rPr>
              <a:t>Updating the SSP-specific assumptions	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51305"/>
            <a:ext cx="11353800" cy="435133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2400" b="1" dirty="0" smtClean="0"/>
              <a:t>Update of the demographic drivers</a:t>
            </a:r>
            <a:endParaRPr lang="en-GB" sz="2400" dirty="0" smtClean="0"/>
          </a:p>
          <a:p>
            <a:pPr lvl="1">
              <a:spcBef>
                <a:spcPts val="600"/>
              </a:spcBef>
            </a:pPr>
            <a:r>
              <a:rPr lang="en-GB" sz="2400" dirty="0" smtClean="0"/>
              <a:t>Population, education and human capital</a:t>
            </a:r>
          </a:p>
          <a:p>
            <a:pPr>
              <a:spcBef>
                <a:spcPts val="1200"/>
              </a:spcBef>
            </a:pPr>
            <a:r>
              <a:rPr lang="en-GB" sz="2400" b="1" dirty="0" smtClean="0"/>
              <a:t>Update of the economic drivers</a:t>
            </a:r>
            <a:endParaRPr lang="en-GB" sz="2400" dirty="0" smtClean="0"/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Speed of convergence of income (catch-up effect of less developed countries)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Technological progress / productivity growth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Trade openness</a:t>
            </a:r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COVID-19</a:t>
            </a:r>
            <a:endParaRPr lang="en-GB" sz="2400" dirty="0">
              <a:solidFill>
                <a:srgbClr val="727272"/>
              </a:solidFill>
            </a:endParaRPr>
          </a:p>
          <a:p>
            <a:pPr lvl="2">
              <a:buSzPts val="2000"/>
            </a:pPr>
            <a:r>
              <a:rPr lang="en-US" sz="2000" dirty="0">
                <a:solidFill>
                  <a:srgbClr val="727272"/>
                </a:solidFill>
                <a:latin typeface="Georgia" panose="02040502050405020303" pitchFamily="18" charset="0"/>
              </a:rPr>
              <a:t>Complication: in contrast to 2008 financial crisis, the pandemic was primarily </a:t>
            </a:r>
            <a:r>
              <a:rPr lang="en-US" sz="2000" dirty="0" smtClean="0">
                <a:solidFill>
                  <a:srgbClr val="727272"/>
                </a:solidFill>
                <a:latin typeface="Georgia" panose="02040502050405020303" pitchFamily="18" charset="0"/>
              </a:rPr>
              <a:t/>
            </a:r>
            <a:br>
              <a:rPr lang="en-US" sz="2000" dirty="0" smtClean="0">
                <a:solidFill>
                  <a:srgbClr val="727272"/>
                </a:solidFill>
                <a:latin typeface="Georgia" panose="02040502050405020303" pitchFamily="18" charset="0"/>
              </a:rPr>
            </a:br>
            <a:r>
              <a:rPr lang="en-US" sz="2000" dirty="0" smtClean="0">
                <a:solidFill>
                  <a:srgbClr val="727272"/>
                </a:solidFill>
                <a:latin typeface="Georgia" panose="02040502050405020303" pitchFamily="18" charset="0"/>
              </a:rPr>
              <a:t>a </a:t>
            </a:r>
            <a:r>
              <a:rPr lang="en-US" sz="2000" dirty="0">
                <a:solidFill>
                  <a:srgbClr val="727272"/>
                </a:solidFill>
                <a:latin typeface="Georgia" panose="02040502050405020303" pitchFamily="18" charset="0"/>
              </a:rPr>
              <a:t>demand shock, not a productivity shock</a:t>
            </a:r>
          </a:p>
          <a:p>
            <a:pPr>
              <a:spcBef>
                <a:spcPts val="1200"/>
              </a:spcBef>
            </a:pPr>
            <a:r>
              <a:rPr lang="en-GB" sz="2400" b="1" dirty="0" smtClean="0"/>
              <a:t>No change in storylines</a:t>
            </a:r>
            <a:endParaRPr lang="en-GB" sz="2400" dirty="0" smtClean="0"/>
          </a:p>
          <a:p>
            <a:pPr lvl="1">
              <a:spcBef>
                <a:spcPts val="600"/>
              </a:spcBef>
              <a:buClr>
                <a:srgbClr val="727272"/>
              </a:buClr>
            </a:pPr>
            <a:r>
              <a:rPr lang="en-GB" sz="2400" dirty="0" smtClean="0">
                <a:solidFill>
                  <a:srgbClr val="727272"/>
                </a:solidFill>
              </a:rPr>
              <a:t>Changes in drivers purely driven by improved insights and data, </a:t>
            </a:r>
            <a:br>
              <a:rPr lang="en-GB" sz="2400" dirty="0" smtClean="0">
                <a:solidFill>
                  <a:srgbClr val="727272"/>
                </a:solidFill>
              </a:rPr>
            </a:br>
            <a:r>
              <a:rPr lang="en-GB" sz="2400" dirty="0" smtClean="0">
                <a:solidFill>
                  <a:srgbClr val="727272"/>
                </a:solidFill>
              </a:rPr>
              <a:t>not by changes in interpretation of the scenarios</a:t>
            </a:r>
            <a:endParaRPr lang="en-GB" sz="2400" dirty="0">
              <a:solidFill>
                <a:srgbClr val="72727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3777C5-047B-45D0-A18D-F0B24793236E}" type="slidenum">
              <a:rPr lang="en-GB" smtClean="0"/>
              <a:pPr/>
              <a:t>9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556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9|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9|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9|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9|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OECD_English_white</Template>
  <TotalTime>42632</TotalTime>
  <Words>632</Words>
  <Application>Microsoft Office PowerPoint</Application>
  <PresentationFormat>Widescreen</PresentationFormat>
  <Paragraphs>95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Georgia</vt:lpstr>
      <vt:lpstr>Georgia  </vt:lpstr>
      <vt:lpstr>Helvetica 65 Medium</vt:lpstr>
      <vt:lpstr>OECD_English_white</vt:lpstr>
      <vt:lpstr>Updating the economic projections of the SSPs  DRAFT not to be cited or quoted</vt:lpstr>
      <vt:lpstr>Introduction </vt:lpstr>
      <vt:lpstr>Recent evolution of GDP per capita </vt:lpstr>
      <vt:lpstr>The global effects of the COVID-19 pandemic</vt:lpstr>
      <vt:lpstr>Projected evolution of GDP per capita </vt:lpstr>
      <vt:lpstr>Longer-term plans for economic aspects of the SSPs within the new “SSP economics group” </vt:lpstr>
      <vt:lpstr>Next steps</vt:lpstr>
      <vt:lpstr>PowerPoint Presentation</vt:lpstr>
      <vt:lpstr>Updating the SSP-specific assumptions </vt:lpstr>
      <vt:lpstr>Recent evolution of GDP per capita </vt:lpstr>
      <vt:lpstr>Capturing a range of Covid-19 impacts in 2020</vt:lpstr>
      <vt:lpstr>The regional effects of the COVID-19 pandemic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OECD Work on air pollution: consequences for economic growth</dc:title>
  <dc:creator>CLINE-THOMAS Natasha</dc:creator>
  <cp:lastModifiedBy>DELLINK Rob, ENV/EEI</cp:lastModifiedBy>
  <cp:revision>961</cp:revision>
  <cp:lastPrinted>2017-04-19T17:01:38Z</cp:lastPrinted>
  <dcterms:created xsi:type="dcterms:W3CDTF">2015-08-10T11:50:58Z</dcterms:created>
  <dcterms:modified xsi:type="dcterms:W3CDTF">2022-05-25T16:23:41Z</dcterms:modified>
</cp:coreProperties>
</file>