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489" r:id="rId5"/>
    <p:sldId id="505" r:id="rId6"/>
    <p:sldId id="526" r:id="rId7"/>
    <p:sldId id="516" r:id="rId8"/>
    <p:sldId id="517" r:id="rId9"/>
    <p:sldId id="518" r:id="rId10"/>
    <p:sldId id="525" r:id="rId11"/>
    <p:sldId id="519" r:id="rId12"/>
    <p:sldId id="520" r:id="rId13"/>
    <p:sldId id="521" r:id="rId14"/>
    <p:sldId id="522" r:id="rId15"/>
    <p:sldId id="523" r:id="rId16"/>
    <p:sldId id="524" r:id="rId17"/>
  </p:sldIdLst>
  <p:sldSz cx="9144000" cy="6858000" type="letter"/>
  <p:notesSz cx="6807200" cy="99393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FF00"/>
    <a:srgbClr val="FFFF00"/>
    <a:srgbClr val="FF33CC"/>
    <a:srgbClr val="CC3300"/>
    <a:srgbClr val="007150"/>
    <a:srgbClr val="5D68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4645" autoAdjust="0"/>
  </p:normalViewPr>
  <p:slideViewPr>
    <p:cSldViewPr>
      <p:cViewPr varScale="1">
        <p:scale>
          <a:sx n="159" d="100"/>
          <a:sy n="159" d="100"/>
        </p:scale>
        <p:origin x="2868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666" y="-77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6" y="12716"/>
            <a:ext cx="2952119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t" anchorCtr="0" compatLnSpc="1">
            <a:prstTxWarp prst="textNoShape">
              <a:avLst/>
            </a:prstTxWarp>
          </a:bodyPr>
          <a:lstStyle>
            <a:lvl1pPr defTabSz="904094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5087" y="12716"/>
            <a:ext cx="2952118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t" anchorCtr="0" compatLnSpc="1">
            <a:prstTxWarp prst="textNoShape">
              <a:avLst/>
            </a:prstTxWarp>
          </a:bodyPr>
          <a:lstStyle>
            <a:lvl1pPr algn="r" defTabSz="904094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586" y="9460893"/>
            <a:ext cx="2952119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b" anchorCtr="0" compatLnSpc="1">
            <a:prstTxWarp prst="textNoShape">
              <a:avLst/>
            </a:prstTxWarp>
          </a:bodyPr>
          <a:lstStyle>
            <a:lvl1pPr defTabSz="904094">
              <a:defRPr sz="1000" i="1">
                <a:latin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5087" y="9460893"/>
            <a:ext cx="2952118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b" anchorCtr="0" compatLnSpc="1">
            <a:prstTxWarp prst="textNoShape">
              <a:avLst/>
            </a:prstTxWarp>
          </a:bodyPr>
          <a:lstStyle>
            <a:lvl1pPr algn="r" defTabSz="904094">
              <a:defRPr sz="1000" i="1" smtClean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94F6B5-C407-45E9-86A5-9E78CF6503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auto">
          <a:xfrm>
            <a:off x="3014118" y="9464072"/>
            <a:ext cx="774196" cy="255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165" tIns="43353" rIns="85165" bIns="43353">
            <a:spAutoFit/>
          </a:bodyPr>
          <a:lstStyle>
            <a:lvl1pPr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>
                <a:latin typeface="Arial" panose="020B0604020202020204" pitchFamily="34" charset="0"/>
              </a:rPr>
              <a:t>Page </a:t>
            </a:r>
            <a:fld id="{EE21C5E9-1AF3-4FD8-B56C-FC2231381A98}" type="slidenum">
              <a:rPr lang="en-US" altLang="en-US" sz="120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586" y="12716"/>
            <a:ext cx="2952119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t" anchorCtr="0" compatLnSpc="1">
            <a:prstTxWarp prst="textNoShape">
              <a:avLst/>
            </a:prstTxWarp>
          </a:bodyPr>
          <a:lstStyle>
            <a:lvl1pPr defTabSz="753145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5087" y="12716"/>
            <a:ext cx="2952118" cy="4657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t" anchorCtr="0" compatLnSpc="1">
            <a:prstTxWarp prst="textNoShape">
              <a:avLst/>
            </a:prstTxWarp>
          </a:bodyPr>
          <a:lstStyle>
            <a:lvl1pPr algn="r" defTabSz="753145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586" y="9460893"/>
            <a:ext cx="2952119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b" anchorCtr="0" compatLnSpc="1">
            <a:prstTxWarp prst="textNoShape">
              <a:avLst/>
            </a:prstTxWarp>
          </a:bodyPr>
          <a:lstStyle>
            <a:lvl1pPr defTabSz="753145">
              <a:defRPr sz="1000" i="1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5087" y="9460893"/>
            <a:ext cx="2952118" cy="464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8580" tIns="0" rIns="18580" bIns="0" numCol="1" anchor="b" anchorCtr="0" compatLnSpc="1">
            <a:prstTxWarp prst="textNoShape">
              <a:avLst/>
            </a:prstTxWarp>
          </a:bodyPr>
          <a:lstStyle>
            <a:lvl1pPr algn="r" defTabSz="753145">
              <a:defRPr sz="1000" i="1" smtClean="0"/>
            </a:lvl1pPr>
          </a:lstStyle>
          <a:p>
            <a:pPr>
              <a:defRPr/>
            </a:pPr>
            <a:fld id="{55780917-8235-463C-B201-72BCCA8D409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554" y="4725681"/>
            <a:ext cx="4994914" cy="39118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9808" tIns="44902" rIns="89808" bIns="449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Body Text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7" name="Rectangle 7"/>
          <p:cNvSpPr>
            <a:spLocks noChangeArrowheads="1"/>
          </p:cNvSpPr>
          <p:nvPr/>
        </p:nvSpPr>
        <p:spPr bwMode="auto">
          <a:xfrm>
            <a:off x="3023656" y="9464068"/>
            <a:ext cx="755120" cy="2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5165" tIns="43353" rIns="85165" bIns="43353">
            <a:spAutoFit/>
          </a:bodyPr>
          <a:lstStyle>
            <a:lvl1pPr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858838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858838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altLang="en-US" sz="1200" smtClean="0">
                <a:latin typeface="Arial" panose="020B0604020202020204" pitchFamily="34" charset="0"/>
              </a:rPr>
              <a:t>Page </a:t>
            </a:r>
            <a:fld id="{4EFF4D07-5C73-4C7E-9F05-DB0240137047}" type="slidenum">
              <a:rPr lang="en-US" altLang="en-US" sz="1200" smtClean="0">
                <a:latin typeface="Arial" panose="020B0604020202020204" pitchFamily="34" charset="0"/>
              </a:rPr>
              <a:pPr algn="ctr">
                <a:lnSpc>
                  <a:spcPct val="90000"/>
                </a:lnSpc>
                <a:defRPr/>
              </a:pPr>
              <a:t>‹#›</a:t>
            </a:fld>
            <a:endParaRPr lang="en-US" altLang="en-US" sz="1200" smtClean="0">
              <a:latin typeface="Arial" panose="020B0604020202020204" pitchFamily="34" charset="0"/>
            </a:endParaRPr>
          </a:p>
        </p:txBody>
      </p:sp>
      <p:sp>
        <p:nvSpPr>
          <p:cNvPr id="2056" name="Rectangle 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87438" y="873125"/>
            <a:ext cx="4630737" cy="3471863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60375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20750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81125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41500" algn="l" defTabSz="927100" rtl="0" eaLnBrk="0" fontAlgn="base" hangingPunct="0">
      <a:lnSpc>
        <a:spcPct val="88000"/>
      </a:lnSpc>
      <a:spcBef>
        <a:spcPct val="4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BE8C96-2773-43D4-AFDA-1F10947B7C4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335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6FC1E9-4084-44F2-8CC9-5E2BB13F19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867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228600"/>
            <a:ext cx="2019300" cy="6248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228600"/>
            <a:ext cx="5905500" cy="6248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C2DD94-2F18-4A11-A934-A9C3B63AF58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28431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08B7F-98FF-4BD9-898D-0C2D34E1F5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9077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046D00-DACA-4DE5-AD31-DD1F4BB5F3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529175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447800"/>
            <a:ext cx="39624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3962400" cy="5029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DE09F2-96A4-469B-BAF4-03ED6FA8AE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70190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0808B-76BA-499B-8E10-A845ACB515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60658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CAAF3A-611C-4C16-98E7-539163D139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5911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07F0B1-C600-494A-83C2-5A863A8D2A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9092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EE670A-E9D4-4EBE-885F-DBEA302E1C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647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252D7-BD8D-4D78-A97A-29837DDB93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2661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defTabSz="762000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ctr" defTabSz="762000">
              <a:defRPr sz="14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 defTabSz="762000">
              <a:defRPr sz="1400" smtClean="0"/>
            </a:lvl1pPr>
          </a:lstStyle>
          <a:p>
            <a:pPr>
              <a:defRPr/>
            </a:pPr>
            <a:fld id="{606313F8-B0B6-4C1B-996A-6DE5ADBF86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grpSp>
        <p:nvGrpSpPr>
          <p:cNvPr id="1029" name="Group 38"/>
          <p:cNvGrpSpPr>
            <a:grpSpLocks/>
          </p:cNvGrpSpPr>
          <p:nvPr/>
        </p:nvGrpSpPr>
        <p:grpSpPr bwMode="auto">
          <a:xfrm>
            <a:off x="0" y="0"/>
            <a:ext cx="9131300" cy="6845300"/>
            <a:chOff x="0" y="0"/>
            <a:chExt cx="5752" cy="4312"/>
          </a:xfrm>
        </p:grpSpPr>
        <p:sp>
          <p:nvSpPr>
            <p:cNvPr id="1034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5749" cy="43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defRPr/>
              </a:pPr>
              <a:endParaRPr lang="en-US" altLang="en-US" smtClean="0"/>
            </a:p>
          </p:txBody>
        </p:sp>
        <p:grpSp>
          <p:nvGrpSpPr>
            <p:cNvPr id="1035" name="Group 37"/>
            <p:cNvGrpSpPr>
              <a:grpSpLocks/>
            </p:cNvGrpSpPr>
            <p:nvPr/>
          </p:nvGrpSpPr>
          <p:grpSpPr bwMode="auto">
            <a:xfrm>
              <a:off x="2" y="2"/>
              <a:ext cx="5750" cy="4310"/>
              <a:chOff x="2" y="2"/>
              <a:chExt cx="5750" cy="4310"/>
            </a:xfrm>
          </p:grpSpPr>
          <p:sp>
            <p:nvSpPr>
              <p:cNvPr id="1036" name="Line 6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30" cy="13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7" name="Line 7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418" cy="4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8" name="Line 8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718" cy="7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39" name="Line 9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042" cy="104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0" name="Line 10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366" cy="136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1" name="Line 11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1714" cy="171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2" name="Line 12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050" cy="205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3" name="Line 13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386" cy="238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4" name="Line 14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2722" cy="27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5" name="Line 15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082" cy="308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6" name="Line 16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430" cy="343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7" name="Line 17"/>
              <p:cNvSpPr>
                <a:spLocks noChangeShapeType="1"/>
              </p:cNvSpPr>
              <p:nvPr/>
            </p:nvSpPr>
            <p:spPr bwMode="auto">
              <a:xfrm flipH="1">
                <a:off x="2" y="2"/>
                <a:ext cx="3766" cy="376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8" name="Line 18"/>
              <p:cNvSpPr>
                <a:spLocks noChangeShapeType="1"/>
              </p:cNvSpPr>
              <p:nvPr/>
            </p:nvSpPr>
            <p:spPr bwMode="auto">
              <a:xfrm flipH="1">
                <a:off x="2" y="14"/>
                <a:ext cx="4090" cy="409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49" name="Line 19"/>
              <p:cNvSpPr>
                <a:spLocks noChangeShapeType="1"/>
              </p:cNvSpPr>
              <p:nvPr/>
            </p:nvSpPr>
            <p:spPr bwMode="auto">
              <a:xfrm flipH="1">
                <a:off x="118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0" name="Line 20"/>
              <p:cNvSpPr>
                <a:spLocks noChangeShapeType="1"/>
              </p:cNvSpPr>
              <p:nvPr/>
            </p:nvSpPr>
            <p:spPr bwMode="auto">
              <a:xfrm flipH="1">
                <a:off x="430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1" name="Line 21"/>
              <p:cNvSpPr>
                <a:spLocks noChangeShapeType="1"/>
              </p:cNvSpPr>
              <p:nvPr/>
            </p:nvSpPr>
            <p:spPr bwMode="auto">
              <a:xfrm flipH="1">
                <a:off x="730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2" name="Line 22"/>
              <p:cNvSpPr>
                <a:spLocks noChangeShapeType="1"/>
              </p:cNvSpPr>
              <p:nvPr/>
            </p:nvSpPr>
            <p:spPr bwMode="auto">
              <a:xfrm flipH="1">
                <a:off x="1054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3" name="Line 23"/>
              <p:cNvSpPr>
                <a:spLocks noChangeShapeType="1"/>
              </p:cNvSpPr>
              <p:nvPr/>
            </p:nvSpPr>
            <p:spPr bwMode="auto">
              <a:xfrm flipH="1">
                <a:off x="1387" y="2"/>
                <a:ext cx="4310" cy="43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4" name="Line 24"/>
              <p:cNvSpPr>
                <a:spLocks noChangeShapeType="1"/>
              </p:cNvSpPr>
              <p:nvPr/>
            </p:nvSpPr>
            <p:spPr bwMode="auto">
              <a:xfrm flipH="1">
                <a:off x="1718" y="278"/>
                <a:ext cx="4034" cy="403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5" name="Line 25"/>
              <p:cNvSpPr>
                <a:spLocks noChangeShapeType="1"/>
              </p:cNvSpPr>
              <p:nvPr/>
            </p:nvSpPr>
            <p:spPr bwMode="auto">
              <a:xfrm flipH="1">
                <a:off x="2042" y="602"/>
                <a:ext cx="3710" cy="37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6" name="Line 26"/>
              <p:cNvSpPr>
                <a:spLocks noChangeShapeType="1"/>
              </p:cNvSpPr>
              <p:nvPr/>
            </p:nvSpPr>
            <p:spPr bwMode="auto">
              <a:xfrm flipH="1">
                <a:off x="2366" y="926"/>
                <a:ext cx="3386" cy="3386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7" name="Line 27"/>
              <p:cNvSpPr>
                <a:spLocks noChangeShapeType="1"/>
              </p:cNvSpPr>
              <p:nvPr/>
            </p:nvSpPr>
            <p:spPr bwMode="auto">
              <a:xfrm flipH="1">
                <a:off x="2702" y="1262"/>
                <a:ext cx="3050" cy="305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8" name="Line 28"/>
              <p:cNvSpPr>
                <a:spLocks noChangeShapeType="1"/>
              </p:cNvSpPr>
              <p:nvPr/>
            </p:nvSpPr>
            <p:spPr bwMode="auto">
              <a:xfrm flipH="1">
                <a:off x="3053" y="1613"/>
                <a:ext cx="2694" cy="2693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59" name="Line 29"/>
              <p:cNvSpPr>
                <a:spLocks noChangeShapeType="1"/>
              </p:cNvSpPr>
              <p:nvPr/>
            </p:nvSpPr>
            <p:spPr bwMode="auto">
              <a:xfrm flipH="1">
                <a:off x="3398" y="1958"/>
                <a:ext cx="2354" cy="2354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0" name="Line 30"/>
              <p:cNvSpPr>
                <a:spLocks noChangeShapeType="1"/>
              </p:cNvSpPr>
              <p:nvPr/>
            </p:nvSpPr>
            <p:spPr bwMode="auto">
              <a:xfrm flipH="1">
                <a:off x="3734" y="2294"/>
                <a:ext cx="2018" cy="201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1" name="Line 31"/>
              <p:cNvSpPr>
                <a:spLocks noChangeShapeType="1"/>
              </p:cNvSpPr>
              <p:nvPr/>
            </p:nvSpPr>
            <p:spPr bwMode="auto">
              <a:xfrm flipH="1">
                <a:off x="4070" y="2630"/>
                <a:ext cx="1682" cy="168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2" name="Line 32"/>
              <p:cNvSpPr>
                <a:spLocks noChangeShapeType="1"/>
              </p:cNvSpPr>
              <p:nvPr/>
            </p:nvSpPr>
            <p:spPr bwMode="auto">
              <a:xfrm flipH="1">
                <a:off x="4394" y="2954"/>
                <a:ext cx="1358" cy="1358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2" name="Line 33"/>
              <p:cNvSpPr>
                <a:spLocks noChangeShapeType="1"/>
              </p:cNvSpPr>
              <p:nvPr/>
            </p:nvSpPr>
            <p:spPr bwMode="auto">
              <a:xfrm flipH="1">
                <a:off x="4730" y="3290"/>
                <a:ext cx="1022" cy="10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4" name="Line 34"/>
              <p:cNvSpPr>
                <a:spLocks noChangeShapeType="1"/>
              </p:cNvSpPr>
              <p:nvPr/>
            </p:nvSpPr>
            <p:spPr bwMode="auto">
              <a:xfrm flipH="1">
                <a:off x="5030" y="3590"/>
                <a:ext cx="722" cy="7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5" name="Line 35"/>
              <p:cNvSpPr>
                <a:spLocks noChangeShapeType="1"/>
              </p:cNvSpPr>
              <p:nvPr/>
            </p:nvSpPr>
            <p:spPr bwMode="auto">
              <a:xfrm flipH="1">
                <a:off x="5342" y="3902"/>
                <a:ext cx="410" cy="410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  <p:sp>
            <p:nvSpPr>
              <p:cNvPr id="1066" name="Line 36"/>
              <p:cNvSpPr>
                <a:spLocks noChangeShapeType="1"/>
              </p:cNvSpPr>
              <p:nvPr/>
            </p:nvSpPr>
            <p:spPr bwMode="auto">
              <a:xfrm flipH="1">
                <a:off x="5630" y="4190"/>
                <a:ext cx="122" cy="122"/>
              </a:xfrm>
              <a:prstGeom prst="line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AU"/>
              </a:p>
            </p:txBody>
          </p:sp>
        </p:grpSp>
      </p:grpSp>
      <p:sp>
        <p:nvSpPr>
          <p:cNvPr id="1063" name="Rectangle 39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28600"/>
            <a:ext cx="8077200" cy="99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Slide Title</a:t>
            </a:r>
          </a:p>
        </p:txBody>
      </p:sp>
      <p:sp>
        <p:nvSpPr>
          <p:cNvPr id="1031" name="Rectangle 40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447800"/>
            <a:ext cx="807720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Body Text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 useBgFill="1">
        <p:nvSpPr>
          <p:cNvPr id="1032" name="Rectangle 41"/>
          <p:cNvSpPr>
            <a:spLocks noChangeArrowheads="1"/>
          </p:cNvSpPr>
          <p:nvPr/>
        </p:nvSpPr>
        <p:spPr bwMode="auto">
          <a:xfrm>
            <a:off x="76200" y="6415088"/>
            <a:ext cx="457200" cy="641350"/>
          </a:xfrm>
          <a:prstGeom prst="rect">
            <a:avLst/>
          </a:prstGeom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>
            <a:lvl1pPr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defTabSz="9080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fld id="{167E3A9B-ECD2-4CCD-AD81-8A26410CD746}" type="slidenum">
              <a:rPr lang="en-US" altLang="en-US" sz="1800" b="1" smtClean="0">
                <a:latin typeface="Arial" panose="020B0604020202020204" pitchFamily="34" charset="0"/>
              </a:rPr>
              <a:pPr algn="ctr">
                <a:spcBef>
                  <a:spcPct val="50000"/>
                </a:spcBef>
                <a:defRPr/>
              </a:pPr>
              <a:t>‹#›</a:t>
            </a:fld>
            <a:endParaRPr lang="en-US" altLang="en-US" sz="1800" b="1" smtClean="0">
              <a:latin typeface="Arial" panose="020B0604020202020204" pitchFamily="34" charset="0"/>
            </a:endParaRPr>
          </a:p>
        </p:txBody>
      </p:sp>
      <p:sp>
        <p:nvSpPr>
          <p:cNvPr id="1033" name="Oval 42"/>
          <p:cNvSpPr>
            <a:spLocks noChangeArrowheads="1"/>
          </p:cNvSpPr>
          <p:nvPr/>
        </p:nvSpPr>
        <p:spPr bwMode="auto">
          <a:xfrm>
            <a:off x="8197850" y="196850"/>
            <a:ext cx="673100" cy="368300"/>
          </a:xfrm>
          <a:prstGeom prst="ellipse">
            <a:avLst/>
          </a:prstGeom>
          <a:solidFill>
            <a:srgbClr val="00FFFF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/>
          <a:lstStyle>
            <a:lvl1pPr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defTabSz="908050">
              <a:defRPr sz="16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defTabSz="90805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r>
              <a:rPr lang="en-US" altLang="en-US" sz="1800" b="1" i="1" smtClean="0">
                <a:solidFill>
                  <a:srgbClr val="000000"/>
                </a:solidFill>
                <a:latin typeface="Book Antiqua" pitchFamily="18" charset="0"/>
              </a:rPr>
              <a:t>CoPS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2pPr>
      <a:lvl3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3pPr>
      <a:lvl4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4pPr>
      <a:lvl5pPr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5pPr>
      <a:lvl6pPr marL="4572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6pPr>
      <a:lvl7pPr marL="9144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7pPr>
      <a:lvl8pPr marL="13716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8pPr>
      <a:lvl9pPr marL="1828800" algn="ctr" defTabSz="908050" rtl="0" eaLnBrk="0" fontAlgn="base" hangingPunct="0">
        <a:lnSpc>
          <a:spcPct val="88000"/>
        </a:lnSpc>
        <a:spcBef>
          <a:spcPct val="0"/>
        </a:spcBef>
        <a:spcAft>
          <a:spcPct val="0"/>
        </a:spcAft>
        <a:defRPr sz="3200" b="1">
          <a:solidFill>
            <a:schemeClr val="tx2"/>
          </a:solidFill>
          <a:effectLst>
            <a:outerShdw blurRad="38100" dist="38100" dir="2700000" algn="tl">
              <a:srgbClr val="C0C0C0"/>
            </a:outerShdw>
          </a:effectLst>
          <a:latin typeface="Century Schoolbook" pitchFamily="18" charset="0"/>
        </a:defRPr>
      </a:lvl9pPr>
    </p:titleStyle>
    <p:bodyStyle>
      <a:lvl1pPr marL="282575" indent="-282575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2400" b="1">
          <a:solidFill>
            <a:schemeClr val="tx1"/>
          </a:solidFill>
          <a:latin typeface="+mn-lt"/>
          <a:ea typeface="+mn-ea"/>
          <a:cs typeface="+mn-cs"/>
        </a:defRPr>
      </a:lvl1pPr>
      <a:lvl2pPr marL="679450" indent="-225425" algn="l" defTabSz="908050" rtl="0" eaLnBrk="0" fontAlgn="base" hangingPunct="0">
        <a:spcBef>
          <a:spcPct val="4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n"/>
        <a:defRPr sz="2000" b="1">
          <a:solidFill>
            <a:schemeClr val="tx1"/>
          </a:solidFill>
          <a:latin typeface="+mn-lt"/>
        </a:defRPr>
      </a:lvl2pPr>
      <a:lvl3pPr marL="1133475" indent="-225425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defRPr b="1">
          <a:solidFill>
            <a:schemeClr val="tx1"/>
          </a:solidFill>
          <a:latin typeface="+mn-lt"/>
        </a:defRPr>
      </a:lvl3pPr>
      <a:lvl4pPr marL="1530350" indent="-169863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1400" b="1">
          <a:solidFill>
            <a:schemeClr val="tx1"/>
          </a:solidFill>
          <a:latin typeface="+mn-lt"/>
        </a:defRPr>
      </a:lvl4pPr>
      <a:lvl5pPr marL="19843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anose="05000000000000000000" pitchFamily="2" charset="2"/>
        <a:buChar char="n"/>
        <a:defRPr sz="1400" b="1">
          <a:solidFill>
            <a:schemeClr val="tx1"/>
          </a:solidFill>
          <a:latin typeface="+mn-lt"/>
        </a:defRPr>
      </a:lvl5pPr>
      <a:lvl6pPr marL="24415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6pPr>
      <a:lvl7pPr marL="28987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7pPr>
      <a:lvl8pPr marL="33559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8pPr>
      <a:lvl9pPr marL="3813175" indent="-171450" algn="l" defTabSz="908050" rtl="0" eaLnBrk="0" fontAlgn="base" hangingPunct="0">
        <a:lnSpc>
          <a:spcPct val="110000"/>
        </a:lnSpc>
        <a:spcBef>
          <a:spcPct val="50000"/>
        </a:spcBef>
        <a:spcAft>
          <a:spcPct val="0"/>
        </a:spcAft>
        <a:buClr>
          <a:schemeClr val="tx2"/>
        </a:buClr>
        <a:buFont typeface="Wingdings" pitchFamily="2" charset="2"/>
        <a:buChar char="n"/>
        <a:defRPr sz="14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3.emf"/><Relationship Id="rId4" Type="http://schemas.openxmlformats.org/officeDocument/2006/relationships/oleObject" Target="../embeddings/oleObject11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1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7" Type="http://schemas.openxmlformats.org/officeDocument/2006/relationships/image" Target="../media/image4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4.bin"/><Relationship Id="rId5" Type="http://schemas.openxmlformats.org/officeDocument/2006/relationships/image" Target="../media/image3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064896" cy="1800200"/>
          </a:xfrm>
        </p:spPr>
        <p:txBody>
          <a:bodyPr/>
          <a:lstStyle/>
          <a:p>
            <a:r>
              <a:rPr lang="en-US" sz="2800" dirty="0">
                <a:effectLst/>
              </a:rPr>
              <a:t>Creating USAGE-</a:t>
            </a:r>
            <a:r>
              <a:rPr lang="en-US" sz="2800" dirty="0">
                <a:solidFill>
                  <a:srgbClr val="FF0000"/>
                </a:solidFill>
                <a:effectLst/>
              </a:rPr>
              <a:t>OCC</a:t>
            </a:r>
            <a:r>
              <a:rPr lang="en-US" sz="2800" dirty="0">
                <a:effectLst/>
              </a:rPr>
              <a:t>: a CGE model of the U.S. with a disaggregated occupational dimension</a:t>
            </a:r>
            <a:r>
              <a:rPr lang="en-AU" sz="2800" dirty="0">
                <a:effectLst/>
              </a:rPr>
              <a:t/>
            </a:r>
            <a:br>
              <a:rPr lang="en-AU" sz="2800" dirty="0">
                <a:effectLst/>
              </a:rPr>
            </a:br>
            <a:r>
              <a:rPr lang="en-US" sz="2800" dirty="0">
                <a:effectLst/>
              </a:rPr>
              <a:t> </a:t>
            </a:r>
            <a:endParaRPr lang="en-AU" sz="2800" dirty="0">
              <a:effectLst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9310989"/>
              </p:ext>
            </p:extLst>
          </p:nvPr>
        </p:nvGraphicFramePr>
        <p:xfrm>
          <a:off x="827584" y="2204864"/>
          <a:ext cx="7356740" cy="20035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8" name="Document" r:id="rId3" imgW="5717562" imgH="1556959" progId="Word.Document.12">
                  <p:embed/>
                </p:oleObj>
              </mc:Choice>
              <mc:Fallback>
                <p:oleObj name="Document" r:id="rId3" imgW="5717562" imgH="155695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2204864"/>
                        <a:ext cx="7356740" cy="20035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059832" y="6237312"/>
            <a:ext cx="29690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Email: maureen.bleazby@vu.edu.au</a:t>
            </a:r>
            <a:endParaRPr lang="en-AU" sz="1400" b="1" dirty="0"/>
          </a:p>
        </p:txBody>
      </p:sp>
    </p:spTree>
    <p:extLst>
      <p:ext uri="{BB962C8B-B14F-4D97-AF65-F5344CB8AC3E}">
        <p14:creationId xmlns:p14="http://schemas.microsoft.com/office/powerpoint/2010/main" val="17705654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077200" cy="990600"/>
          </a:xfrm>
        </p:spPr>
        <p:txBody>
          <a:bodyPr/>
          <a:lstStyle/>
          <a:p>
            <a:r>
              <a:rPr lang="en-US" sz="1600" dirty="0" smtClean="0">
                <a:solidFill>
                  <a:srgbClr val="0000FF"/>
                </a:solidFill>
                <a:effectLst/>
              </a:rPr>
              <a:t>Chart 2.  </a:t>
            </a:r>
            <a:r>
              <a:rPr lang="en-US" sz="1600" dirty="0" smtClean="0">
                <a:solidFill>
                  <a:srgbClr val="FF0000"/>
                </a:solidFill>
                <a:effectLst/>
              </a:rPr>
              <a:t>Labor supply and employment</a:t>
            </a:r>
            <a:r>
              <a:rPr lang="en-US" sz="1600" dirty="0" smtClean="0">
                <a:effectLst/>
              </a:rPr>
              <a:t>: the </a:t>
            </a:r>
            <a:r>
              <a:rPr lang="en-US" sz="1600" dirty="0">
                <a:effectLst/>
              </a:rPr>
              <a:t>effects of a 10% increase in real wage rates for low-wage occupations </a:t>
            </a:r>
            <a:r>
              <a:rPr lang="en-US" sz="1600" dirty="0" smtClean="0">
                <a:effectLst/>
              </a:rPr>
              <a:t>(% </a:t>
            </a:r>
            <a:r>
              <a:rPr lang="en-US" sz="1600" dirty="0">
                <a:effectLst/>
              </a:rPr>
              <a:t>deviations from baseline)</a:t>
            </a:r>
            <a:r>
              <a:rPr lang="en-AU" sz="1600" dirty="0">
                <a:effectLst/>
              </a:rPr>
              <a:t/>
            </a:r>
            <a:br>
              <a:rPr lang="en-AU" sz="1600" dirty="0">
                <a:effectLst/>
              </a:rPr>
            </a:br>
            <a:endParaRPr lang="en-AU" sz="1600" dirty="0"/>
          </a:p>
        </p:txBody>
      </p:sp>
      <p:pic>
        <p:nvPicPr>
          <p:cNvPr id="3" name="Picture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5731510" cy="3742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5043619"/>
              </p:ext>
            </p:extLst>
          </p:nvPr>
        </p:nvGraphicFramePr>
        <p:xfrm>
          <a:off x="1115616" y="4941168"/>
          <a:ext cx="6567488" cy="1547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04" name="Document" r:id="rId4" imgW="6567498" imgH="1548529" progId="Word.Document.12">
                  <p:embed/>
                </p:oleObj>
              </mc:Choice>
              <mc:Fallback>
                <p:oleObj name="Document" r:id="rId4" imgW="6567498" imgH="154852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15616" y="4941168"/>
                        <a:ext cx="6567488" cy="15478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63300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600" dirty="0">
                <a:effectLst/>
              </a:rPr>
              <a:t>Chart 3.  </a:t>
            </a:r>
            <a:r>
              <a:rPr lang="en-US" sz="1600" dirty="0">
                <a:solidFill>
                  <a:srgbClr val="FF0000"/>
                </a:solidFill>
                <a:effectLst/>
              </a:rPr>
              <a:t>Labor supply, employment &amp; average real wage for other occupations</a:t>
            </a:r>
            <a:r>
              <a:rPr lang="en-US" sz="1600" dirty="0">
                <a:effectLst/>
              </a:rPr>
              <a:t>: </a:t>
            </a:r>
            <a:r>
              <a:rPr lang="en-US" sz="1600" dirty="0" smtClean="0">
                <a:effectLst/>
              </a:rPr>
              <a:t>the </a:t>
            </a:r>
            <a:r>
              <a:rPr lang="en-US" sz="1600" dirty="0">
                <a:effectLst/>
              </a:rPr>
              <a:t>effects of a 10% increase in real wage rates for low-wage occupations </a:t>
            </a:r>
            <a:r>
              <a:rPr lang="en-US" sz="1600" dirty="0" smtClean="0">
                <a:effectLst/>
              </a:rPr>
              <a:t>(% </a:t>
            </a:r>
            <a:r>
              <a:rPr lang="en-US" sz="1600" dirty="0">
                <a:effectLst/>
              </a:rPr>
              <a:t>deviations from baseline)</a:t>
            </a:r>
            <a:r>
              <a:rPr lang="en-AU" sz="1600" dirty="0">
                <a:effectLst/>
              </a:rPr>
              <a:t/>
            </a:r>
            <a:br>
              <a:rPr lang="en-AU" sz="1600" dirty="0">
                <a:effectLst/>
              </a:rPr>
            </a:br>
            <a:endParaRPr lang="en-AU" sz="1600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124744"/>
            <a:ext cx="5731510" cy="374269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202860"/>
              </p:ext>
            </p:extLst>
          </p:nvPr>
        </p:nvGraphicFramePr>
        <p:xfrm>
          <a:off x="1331913" y="5011738"/>
          <a:ext cx="6537325" cy="145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26" name="Document" r:id="rId4" imgW="6567498" imgH="1458749" progId="Word.Document.12">
                  <p:embed/>
                </p:oleObj>
              </mc:Choice>
              <mc:Fallback>
                <p:oleObj name="Document" r:id="rId4" imgW="6567498" imgH="145874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331913" y="5011738"/>
                        <a:ext cx="6537325" cy="1454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54630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effectLst/>
              </a:rPr>
              <a:t>Overview of results</a:t>
            </a:r>
            <a:r>
              <a:rPr lang="en-AU" sz="2800" dirty="0">
                <a:effectLst/>
              </a:rPr>
              <a:t/>
            </a:r>
            <a:br>
              <a:rPr lang="en-AU" sz="2800" dirty="0">
                <a:effectLst/>
              </a:rPr>
            </a:br>
            <a:endParaRPr lang="en-AU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916187"/>
              </p:ext>
            </p:extLst>
          </p:nvPr>
        </p:nvGraphicFramePr>
        <p:xfrm>
          <a:off x="755576" y="1700808"/>
          <a:ext cx="7540285" cy="20395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9" name="Document" r:id="rId3" imgW="6567498" imgH="1776571" progId="Word.Document.12">
                  <p:embed/>
                </p:oleObj>
              </mc:Choice>
              <mc:Fallback>
                <p:oleObj name="Document" r:id="rId3" imgW="6567498" imgH="177657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700808"/>
                        <a:ext cx="7540285" cy="203954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691807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077200" cy="990600"/>
          </a:xfrm>
        </p:spPr>
        <p:txBody>
          <a:bodyPr/>
          <a:lstStyle/>
          <a:p>
            <a:r>
              <a:rPr lang="en-US" sz="2800" dirty="0">
                <a:effectLst/>
              </a:rPr>
              <a:t>Concluding remarks and future directions</a:t>
            </a:r>
            <a:r>
              <a:rPr lang="en-AU" sz="2800" dirty="0">
                <a:effectLst/>
              </a:rPr>
              <a:t/>
            </a:r>
            <a:br>
              <a:rPr lang="en-AU" sz="2800" dirty="0">
                <a:effectLst/>
              </a:rPr>
            </a:br>
            <a:endParaRPr lang="en-AU" sz="28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99760"/>
              </p:ext>
            </p:extLst>
          </p:nvPr>
        </p:nvGraphicFramePr>
        <p:xfrm>
          <a:off x="827584" y="1628800"/>
          <a:ext cx="7327942" cy="30023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3" name="Document" r:id="rId3" imgW="6567498" imgH="2691251" progId="Word.Document.12">
                  <p:embed/>
                </p:oleObj>
              </mc:Choice>
              <mc:Fallback>
                <p:oleObj name="Document" r:id="rId3" imgW="6567498" imgH="2691251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7584" y="1628800"/>
                        <a:ext cx="7327942" cy="30023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10390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077200" cy="990600"/>
          </a:xfrm>
        </p:spPr>
        <p:txBody>
          <a:bodyPr/>
          <a:lstStyle/>
          <a:p>
            <a:r>
              <a:rPr lang="en-US" sz="2400" i="1" dirty="0">
                <a:effectLst/>
              </a:rPr>
              <a:t>Creating occupation-industry employment and </a:t>
            </a:r>
            <a:r>
              <a:rPr lang="en-US" sz="2400" i="1" dirty="0" err="1">
                <a:effectLst/>
              </a:rPr>
              <a:t>wagebill</a:t>
            </a:r>
            <a:r>
              <a:rPr lang="en-US" sz="2400" i="1" dirty="0">
                <a:effectLst/>
              </a:rPr>
              <a:t> matrices for USAGE </a:t>
            </a:r>
            <a:endParaRPr lang="en-AU" sz="2400" dirty="0">
              <a:effectLst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1940925"/>
              </p:ext>
            </p:extLst>
          </p:nvPr>
        </p:nvGraphicFramePr>
        <p:xfrm>
          <a:off x="539552" y="1268760"/>
          <a:ext cx="8232593" cy="38884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5" name="Document" r:id="rId3" imgW="7541765" imgH="3562322" progId="Word.Document.12">
                  <p:embed/>
                </p:oleObj>
              </mc:Choice>
              <mc:Fallback>
                <p:oleObj name="Document" r:id="rId3" imgW="7541765" imgH="356232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1268760"/>
                        <a:ext cx="8232593" cy="38884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93962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077200" cy="990600"/>
          </a:xfrm>
        </p:spPr>
        <p:txBody>
          <a:bodyPr/>
          <a:lstStyle/>
          <a:p>
            <a:r>
              <a:rPr lang="en-AU" sz="2400" dirty="0" smtClean="0"/>
              <a:t>Looking at the BLS occupation-industry employment data </a:t>
            </a:r>
            <a:endParaRPr lang="en-AU" sz="2400" dirty="0"/>
          </a:p>
        </p:txBody>
      </p:sp>
      <p:sp>
        <p:nvSpPr>
          <p:cNvPr id="26" name="TextBox 25"/>
          <p:cNvSpPr txBox="1"/>
          <p:nvPr/>
        </p:nvSpPr>
        <p:spPr>
          <a:xfrm>
            <a:off x="6804248" y="1812503"/>
            <a:ext cx="8931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1200" dirty="0" smtClean="0"/>
              <a:t>Summary</a:t>
            </a:r>
          </a:p>
          <a:p>
            <a:r>
              <a:rPr lang="en-AU" sz="1200" dirty="0" smtClean="0"/>
              <a:t>4-digit data</a:t>
            </a:r>
            <a:endParaRPr lang="en-AU" sz="1200" dirty="0"/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700808"/>
            <a:ext cx="7170420" cy="3829812"/>
          </a:xfrm>
          <a:prstGeom prst="rect">
            <a:avLst/>
          </a:prstGeom>
        </p:spPr>
      </p:pic>
      <p:graphicFrame>
        <p:nvGraphicFramePr>
          <p:cNvPr id="28" name="Object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107773"/>
              </p:ext>
            </p:extLst>
          </p:nvPr>
        </p:nvGraphicFramePr>
        <p:xfrm>
          <a:off x="251520" y="1052736"/>
          <a:ext cx="8199940" cy="616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0" name="Document" r:id="rId4" imgW="7541765" imgH="566807" progId="Word.Document.12">
                  <p:embed/>
                </p:oleObj>
              </mc:Choice>
              <mc:Fallback>
                <p:oleObj name="Document" r:id="rId4" imgW="7541765" imgH="566807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51520" y="1052736"/>
                        <a:ext cx="8199940" cy="616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0098093"/>
              </p:ext>
            </p:extLst>
          </p:nvPr>
        </p:nvGraphicFramePr>
        <p:xfrm>
          <a:off x="695518" y="6021288"/>
          <a:ext cx="7542212" cy="188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41" name="Document" r:id="rId6" imgW="7541765" imgH="188816" progId="Word.Document.12">
                  <p:embed/>
                </p:oleObj>
              </mc:Choice>
              <mc:Fallback>
                <p:oleObj name="Document" r:id="rId6" imgW="7541765" imgH="188816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95518" y="6021288"/>
                        <a:ext cx="7542212" cy="1889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58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077200" cy="990600"/>
          </a:xfrm>
        </p:spPr>
        <p:txBody>
          <a:bodyPr/>
          <a:lstStyle/>
          <a:p>
            <a:r>
              <a:rPr lang="en-US" sz="2600" i="1" dirty="0">
                <a:effectLst/>
              </a:rPr>
              <a:t>The labor-market module in USAGE-OCC</a:t>
            </a:r>
            <a:endParaRPr lang="en-AU" sz="2600" dirty="0">
              <a:effectLst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7904708"/>
              </p:ext>
            </p:extLst>
          </p:nvPr>
        </p:nvGraphicFramePr>
        <p:xfrm>
          <a:off x="115888" y="1482725"/>
          <a:ext cx="8999537" cy="331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84" name="Document" r:id="rId3" imgW="8009795" imgH="2937608" progId="Word.Document.12">
                  <p:embed/>
                </p:oleObj>
              </mc:Choice>
              <mc:Fallback>
                <p:oleObj name="Document" r:id="rId3" imgW="8009795" imgH="29376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5888" y="1482725"/>
                        <a:ext cx="8999537" cy="3313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458421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>
                <a:effectLst/>
              </a:rPr>
              <a:t>The labor-market module in USAGE-OCC</a:t>
            </a:r>
            <a:endParaRPr lang="en-AU" sz="2400" dirty="0">
              <a:effectLst/>
            </a:endParaRP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6609945"/>
              </p:ext>
            </p:extLst>
          </p:nvPr>
        </p:nvGraphicFramePr>
        <p:xfrm>
          <a:off x="35496" y="1340768"/>
          <a:ext cx="8942387" cy="5046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8" name="Document" r:id="rId3" imgW="8009795" imgH="4505889" progId="Word.Document.12">
                  <p:embed/>
                </p:oleObj>
              </mc:Choice>
              <mc:Fallback>
                <p:oleObj name="Document" r:id="rId3" imgW="8009795" imgH="450588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496" y="1340768"/>
                        <a:ext cx="8942387" cy="50466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4277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>
                <a:effectLst/>
              </a:rPr>
              <a:t>Specifying occupational mobility</a:t>
            </a:r>
            <a:r>
              <a:rPr lang="en-AU" sz="2400" dirty="0">
                <a:effectLst/>
              </a:rPr>
              <a:t/>
            </a:r>
            <a:br>
              <a:rPr lang="en-AU" sz="2400" dirty="0">
                <a:effectLst/>
              </a:rPr>
            </a:b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77924961"/>
              </p:ext>
            </p:extLst>
          </p:nvPr>
        </p:nvGraphicFramePr>
        <p:xfrm>
          <a:off x="467544" y="1052736"/>
          <a:ext cx="8068565" cy="1854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31" name="Document" r:id="rId3" imgW="6747424" imgH="1551402" progId="Word.Document.12">
                  <p:embed/>
                </p:oleObj>
              </mc:Choice>
              <mc:Fallback>
                <p:oleObj name="Document" r:id="rId3" imgW="6747424" imgH="155140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1052736"/>
                        <a:ext cx="8068565" cy="18548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17426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i="1" dirty="0" smtClean="0">
                <a:effectLst/>
              </a:rPr>
              <a:t>Where does occupational mobility fit into the labor-market specification? </a:t>
            </a:r>
            <a:endParaRPr lang="en-AU" sz="2400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8288027"/>
              </p:ext>
            </p:extLst>
          </p:nvPr>
        </p:nvGraphicFramePr>
        <p:xfrm>
          <a:off x="1403350" y="1195388"/>
          <a:ext cx="7164388" cy="5083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7" name="Document" r:id="rId3" imgW="7198503" imgH="5087664" progId="Word.Document.12">
                  <p:embed/>
                </p:oleObj>
              </mc:Choice>
              <mc:Fallback>
                <p:oleObj name="Document" r:id="rId3" imgW="7198503" imgH="508766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03350" y="1195388"/>
                        <a:ext cx="7164388" cy="5083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63269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>
                <a:effectLst/>
              </a:rPr>
              <a:t>Illustrative application</a:t>
            </a:r>
            <a:r>
              <a:rPr lang="en-AU" dirty="0">
                <a:effectLst/>
              </a:rPr>
              <a:t/>
            </a:r>
            <a:br>
              <a:rPr lang="en-AU" dirty="0">
                <a:effectLst/>
              </a:rPr>
            </a:br>
            <a:endParaRPr lang="en-AU" sz="2400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660650"/>
              </p:ext>
            </p:extLst>
          </p:nvPr>
        </p:nvGraphicFramePr>
        <p:xfrm>
          <a:off x="828675" y="2130425"/>
          <a:ext cx="8027988" cy="166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4" name="Document" r:id="rId3" imgW="6567498" imgH="1359990" progId="Word.Document.12">
                  <p:embed/>
                </p:oleObj>
              </mc:Choice>
              <mc:Fallback>
                <p:oleObj name="Document" r:id="rId3" imgW="6567498" imgH="135999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28675" y="2130425"/>
                        <a:ext cx="8027988" cy="1663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262831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077200" cy="990600"/>
          </a:xfrm>
        </p:spPr>
        <p:txBody>
          <a:bodyPr/>
          <a:lstStyle/>
          <a:p>
            <a:r>
              <a:rPr lang="en-US" sz="1600" dirty="0">
                <a:effectLst/>
              </a:rPr>
              <a:t>Chart 1.  </a:t>
            </a:r>
            <a:r>
              <a:rPr lang="en-US" sz="1600" dirty="0">
                <a:solidFill>
                  <a:srgbClr val="FF0000"/>
                </a:solidFill>
                <a:effectLst/>
              </a:rPr>
              <a:t>Real GDP, factor inputs and the average real wage</a:t>
            </a:r>
            <a:r>
              <a:rPr lang="en-US" sz="1600" dirty="0">
                <a:effectLst/>
              </a:rPr>
              <a:t>: the effects of a 10% increase in real wage rates for low-wage occupations </a:t>
            </a:r>
            <a:r>
              <a:rPr lang="en-AU" sz="1600" dirty="0">
                <a:effectLst/>
              </a:rPr>
              <a:t/>
            </a:r>
            <a:br>
              <a:rPr lang="en-AU" sz="1600" dirty="0">
                <a:effectLst/>
              </a:rPr>
            </a:br>
            <a:r>
              <a:rPr lang="en-US" sz="1600" dirty="0">
                <a:effectLst/>
              </a:rPr>
              <a:t>(% deviations from baseline)</a:t>
            </a:r>
            <a:r>
              <a:rPr lang="en-AU" sz="1600" dirty="0">
                <a:effectLst/>
              </a:rPr>
              <a:t/>
            </a:r>
            <a:br>
              <a:rPr lang="en-AU" sz="1600" dirty="0">
                <a:effectLst/>
              </a:rPr>
            </a:br>
            <a:endParaRPr lang="en-AU" sz="1600" dirty="0"/>
          </a:p>
        </p:txBody>
      </p:sp>
      <p:pic>
        <p:nvPicPr>
          <p:cNvPr id="4" name="Picture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980728"/>
            <a:ext cx="5760640" cy="367240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2420879"/>
              </p:ext>
            </p:extLst>
          </p:nvPr>
        </p:nvGraphicFramePr>
        <p:xfrm>
          <a:off x="1403648" y="4725144"/>
          <a:ext cx="6567488" cy="192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9" name="Document" r:id="rId4" imgW="6567498" imgH="1925965" progId="Word.Document.12">
                  <p:embed/>
                </p:oleObj>
              </mc:Choice>
              <mc:Fallback>
                <p:oleObj name="Document" r:id="rId4" imgW="6567498" imgH="19259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03648" y="4725144"/>
                        <a:ext cx="6567488" cy="1925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1174634"/>
      </p:ext>
    </p:extLst>
  </p:cSld>
  <p:clrMapOvr>
    <a:masterClrMapping/>
  </p:clrMapOvr>
</p:sld>
</file>

<file path=ppt/theme/theme1.xml><?xml version="1.0" encoding="utf-8"?>
<a:theme xmlns:a="http://schemas.openxmlformats.org/drawingml/2006/main" name="Gst">
  <a:themeElements>
    <a:clrScheme name="">
      <a:dk1>
        <a:srgbClr val="000000"/>
      </a:dk1>
      <a:lt1>
        <a:srgbClr val="FFFFFF"/>
      </a:lt1>
      <a:dk2>
        <a:srgbClr val="0000FF"/>
      </a:dk2>
      <a:lt2>
        <a:srgbClr val="000000"/>
      </a:lt2>
      <a:accent1>
        <a:srgbClr val="FCFEB9"/>
      </a:accent1>
      <a:accent2>
        <a:srgbClr val="FCFEB9"/>
      </a:accent2>
      <a:accent3>
        <a:srgbClr val="FFFFFF"/>
      </a:accent3>
      <a:accent4>
        <a:srgbClr val="000000"/>
      </a:accent4>
      <a:accent5>
        <a:srgbClr val="FDFED9"/>
      </a:accent5>
      <a:accent6>
        <a:srgbClr val="E4E6A7"/>
      </a:accent6>
      <a:hlink>
        <a:srgbClr val="000000"/>
      </a:hlink>
      <a:folHlink>
        <a:srgbClr val="316501"/>
      </a:folHlink>
    </a:clrScheme>
    <a:fontScheme name="Gst">
      <a:majorFont>
        <a:latin typeface="Century Schoolboo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lgCheck">
          <a:fgClr>
            <a:schemeClr val="tx2"/>
          </a:fgClr>
          <a:bgClr>
            <a:schemeClr val="bg1"/>
          </a:bgClr>
        </a:patt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pattFill prst="lgCheck">
          <a:fgClr>
            <a:schemeClr val="tx2"/>
          </a:fgClr>
          <a:bgClr>
            <a:schemeClr val="bg1"/>
          </a:bgClr>
        </a:patt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Gst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st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st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5F1AB1AB5D214D9624100458A0887E" ma:contentTypeVersion="14" ma:contentTypeDescription="Create a new document." ma:contentTypeScope="" ma:versionID="952385e8a9b19c9b44165211eec8d04b">
  <xsd:schema xmlns:xsd="http://www.w3.org/2001/XMLSchema" xmlns:xs="http://www.w3.org/2001/XMLSchema" xmlns:p="http://schemas.microsoft.com/office/2006/metadata/properties" xmlns:ns3="631627b9-1e40-44c6-867f-39307b73531c" xmlns:ns4="ae7bf3d6-f120-4b9c-998a-3ea54fab7540" targetNamespace="http://schemas.microsoft.com/office/2006/metadata/properties" ma:root="true" ma:fieldsID="e0533395ece2127c8fc19faace8bd10b" ns3:_="" ns4:_="">
    <xsd:import namespace="631627b9-1e40-44c6-867f-39307b73531c"/>
    <xsd:import namespace="ae7bf3d6-f120-4b9c-998a-3ea54fab75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1627b9-1e40-44c6-867f-39307b7353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6" nillable="true" ma:displayName="Length (seconds)" ma:internalName="MediaLengthInSeconds" ma:readOnly="true">
      <xsd:simpleType>
        <xsd:restriction base="dms:Unknown"/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e7bf3d6-f120-4b9c-998a-3ea54fab7540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3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69A927-7BA2-47DC-8F40-3C98182EC31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09F36B4-739F-4BE4-9FAF-54E81E3402D0}">
  <ds:schemaRefs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ae7bf3d6-f120-4b9c-998a-3ea54fab7540"/>
    <ds:schemaRef ds:uri="http://schemas.microsoft.com/office/2006/documentManagement/types"/>
    <ds:schemaRef ds:uri="http://schemas.openxmlformats.org/package/2006/metadata/core-properties"/>
    <ds:schemaRef ds:uri="631627b9-1e40-44c6-867f-39307b73531c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46CF116-3982-46B9-96D8-17F8146054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1627b9-1e40-44c6-867f-39307b73531c"/>
    <ds:schemaRef ds:uri="ae7bf3d6-f120-4b9c-998a-3ea54fab7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23853</TotalTime>
  <Pages>3</Pages>
  <Words>173</Words>
  <Application>Microsoft Office PowerPoint</Application>
  <PresentationFormat>Letter Paper (8.5x11 in)</PresentationFormat>
  <Paragraphs>16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0" baseType="lpstr">
      <vt:lpstr>Arial</vt:lpstr>
      <vt:lpstr>Book Antiqua</vt:lpstr>
      <vt:lpstr>Century Schoolbook</vt:lpstr>
      <vt:lpstr>Times New Roman</vt:lpstr>
      <vt:lpstr>Wingdings</vt:lpstr>
      <vt:lpstr>Gst</vt:lpstr>
      <vt:lpstr>Document</vt:lpstr>
      <vt:lpstr>Creating USAGE-OCC: a CGE model of the U.S. with a disaggregated occupational dimension  </vt:lpstr>
      <vt:lpstr>Creating occupation-industry employment and wagebill matrices for USAGE </vt:lpstr>
      <vt:lpstr>Looking at the BLS occupation-industry employment data </vt:lpstr>
      <vt:lpstr>The labor-market module in USAGE-OCC</vt:lpstr>
      <vt:lpstr>The labor-market module in USAGE-OCC</vt:lpstr>
      <vt:lpstr>Specifying occupational mobility </vt:lpstr>
      <vt:lpstr>Where does occupational mobility fit into the labor-market specification? </vt:lpstr>
      <vt:lpstr>Illustrative application </vt:lpstr>
      <vt:lpstr>Chart 1.  Real GDP, factor inputs and the average real wage: the effects of a 10% increase in real wage rates for low-wage occupations  (% deviations from baseline) </vt:lpstr>
      <vt:lpstr>Chart 2.  Labor supply and employment: the effects of a 10% increase in real wage rates for low-wage occupations (% deviations from baseline) </vt:lpstr>
      <vt:lpstr>Chart 3.  Labor supply, employment &amp; average real wage for other occupations: the effects of a 10% increase in real wage rates for low-wage occupations (% deviations from baseline) </vt:lpstr>
      <vt:lpstr>Overview of results </vt:lpstr>
      <vt:lpstr>Concluding remarks and future directions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colin thompson</dc:creator>
  <cp:lastModifiedBy>Peter Dixon</cp:lastModifiedBy>
  <cp:revision>581</cp:revision>
  <cp:lastPrinted>2022-05-30T22:00:44Z</cp:lastPrinted>
  <dcterms:created xsi:type="dcterms:W3CDTF">1997-06-09T21:24:06Z</dcterms:created>
  <dcterms:modified xsi:type="dcterms:W3CDTF">2022-05-31T06:21:05Z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e7b5bc8-4a79-44ba-b8ca-7bdfc58e533a_Enabled">
    <vt:lpwstr>true</vt:lpwstr>
  </property>
  <property fmtid="{D5CDD505-2E9C-101B-9397-08002B2CF9AE}" pid="3" name="MSIP_Label_6e7b5bc8-4a79-44ba-b8ca-7bdfc58e533a_SetDate">
    <vt:lpwstr>2021-04-17T01:34:51Z</vt:lpwstr>
  </property>
  <property fmtid="{D5CDD505-2E9C-101B-9397-08002B2CF9AE}" pid="4" name="MSIP_Label_6e7b5bc8-4a79-44ba-b8ca-7bdfc58e533a_Method">
    <vt:lpwstr>Privileged</vt:lpwstr>
  </property>
  <property fmtid="{D5CDD505-2E9C-101B-9397-08002B2CF9AE}" pid="5" name="MSIP_Label_6e7b5bc8-4a79-44ba-b8ca-7bdfc58e533a_Name">
    <vt:lpwstr>Public</vt:lpwstr>
  </property>
  <property fmtid="{D5CDD505-2E9C-101B-9397-08002B2CF9AE}" pid="6" name="MSIP_Label_6e7b5bc8-4a79-44ba-b8ca-7bdfc58e533a_SiteId">
    <vt:lpwstr>d51ba343-9258-4ea6-9907-426d8c84ec12</vt:lpwstr>
  </property>
  <property fmtid="{D5CDD505-2E9C-101B-9397-08002B2CF9AE}" pid="7" name="MSIP_Label_6e7b5bc8-4a79-44ba-b8ca-7bdfc58e533a_ActionId">
    <vt:lpwstr>62b72741-828d-474f-b33b-589ebdd188f5</vt:lpwstr>
  </property>
  <property fmtid="{D5CDD505-2E9C-101B-9397-08002B2CF9AE}" pid="8" name="MSIP_Label_6e7b5bc8-4a79-44ba-b8ca-7bdfc58e533a_ContentBits">
    <vt:lpwstr>0</vt:lpwstr>
  </property>
  <property fmtid="{D5CDD505-2E9C-101B-9397-08002B2CF9AE}" pid="9" name="ContentTypeId">
    <vt:lpwstr>0x010100B05F1AB1AB5D214D9624100458A0887E</vt:lpwstr>
  </property>
</Properties>
</file>