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8.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2.xml" ContentType="application/vnd.openxmlformats-officedocument.drawingml.chartshape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1.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3.xml" ContentType="application/vnd.openxmlformats-officedocument.drawingml.chartshape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4.xml" ContentType="application/vnd.openxmlformats-officedocument.drawingml.chartshape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8" r:id="rId3"/>
    <p:sldId id="338" r:id="rId4"/>
    <p:sldId id="259" r:id="rId5"/>
    <p:sldId id="339" r:id="rId6"/>
    <p:sldId id="340" r:id="rId7"/>
    <p:sldId id="341" r:id="rId8"/>
    <p:sldId id="342" r:id="rId9"/>
    <p:sldId id="315" r:id="rId10"/>
    <p:sldId id="335" r:id="rId11"/>
    <p:sldId id="334" r:id="rId12"/>
    <p:sldId id="300" r:id="rId13"/>
    <p:sldId id="324" r:id="rId14"/>
    <p:sldId id="344" r:id="rId15"/>
    <p:sldId id="345" r:id="rId16"/>
    <p:sldId id="349" r:id="rId17"/>
    <p:sldId id="346" r:id="rId18"/>
    <p:sldId id="350" r:id="rId19"/>
    <p:sldId id="347" r:id="rId20"/>
    <p:sldId id="348" r:id="rId21"/>
    <p:sldId id="323" r:id="rId22"/>
    <p:sldId id="298" r:id="rId23"/>
    <p:sldId id="297" r:id="rId24"/>
    <p:sldId id="296" r:id="rId25"/>
    <p:sldId id="294"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8B4079A-A827-4D9C-9AF0-02688DD87A97}">
          <p14:sldIdLst>
            <p14:sldId id="256"/>
            <p14:sldId id="258"/>
            <p14:sldId id="338"/>
            <p14:sldId id="259"/>
            <p14:sldId id="339"/>
            <p14:sldId id="340"/>
            <p14:sldId id="341"/>
            <p14:sldId id="342"/>
            <p14:sldId id="315"/>
            <p14:sldId id="335"/>
            <p14:sldId id="334"/>
            <p14:sldId id="300"/>
            <p14:sldId id="324"/>
            <p14:sldId id="344"/>
            <p14:sldId id="345"/>
            <p14:sldId id="349"/>
            <p14:sldId id="346"/>
            <p14:sldId id="350"/>
            <p14:sldId id="347"/>
            <p14:sldId id="348"/>
            <p14:sldId id="323"/>
            <p14:sldId id="298"/>
            <p14:sldId id="297"/>
            <p14:sldId id="296"/>
            <p14:sldId id="294"/>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la Golub Admin Account" initials="AGAA" lastIdx="7" clrIdx="0">
    <p:extLst>
      <p:ext uri="{19B8F6BF-5375-455C-9EA6-DF929625EA0E}">
        <p15:presenceInfo xmlns:p15="http://schemas.microsoft.com/office/powerpoint/2012/main" userId="Alla Golub Admin Account" providerId="None"/>
      </p:ext>
    </p:extLst>
  </p:cmAuthor>
  <p:cmAuthor id="2" name="Maksym Chepeliev" initials="MC" lastIdx="12" clrIdx="1">
    <p:extLst>
      <p:ext uri="{19B8F6BF-5375-455C-9EA6-DF929625EA0E}">
        <p15:presenceInfo xmlns:p15="http://schemas.microsoft.com/office/powerpoint/2012/main" userId="b71471bff9e29c0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B72E609-816D-48D8-81F2-256030977D4D}" v="183" dt="2020-05-17T17:18:16.26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26" autoAdjust="0"/>
    <p:restoredTop sz="75596" autoAdjust="0"/>
  </p:normalViewPr>
  <p:slideViewPr>
    <p:cSldViewPr snapToGrid="0">
      <p:cViewPr varScale="1">
        <p:scale>
          <a:sx n="86" d="100"/>
          <a:sy n="86" d="100"/>
        </p:scale>
        <p:origin x="96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eed, Wajiha" userId="080b8863-072c-452a-9f60-8cc705ce92bf" providerId="ADAL" clId="{4B72E609-816D-48D8-81F2-256030977D4D}"/>
    <pc:docChg chg="undo custSel addSld delSld modSld sldOrd modSection">
      <pc:chgData name="Saeed, Wajiha" userId="080b8863-072c-452a-9f60-8cc705ce92bf" providerId="ADAL" clId="{4B72E609-816D-48D8-81F2-256030977D4D}" dt="2020-05-17T17:22:28.023" v="2135" actId="20577"/>
      <pc:docMkLst>
        <pc:docMk/>
      </pc:docMkLst>
      <pc:sldChg chg="del">
        <pc:chgData name="Saeed, Wajiha" userId="080b8863-072c-452a-9f60-8cc705ce92bf" providerId="ADAL" clId="{4B72E609-816D-48D8-81F2-256030977D4D}" dt="2020-05-17T15:19:46.023" v="674" actId="2696"/>
        <pc:sldMkLst>
          <pc:docMk/>
          <pc:sldMk cId="1136235467" sldId="260"/>
        </pc:sldMkLst>
      </pc:sldChg>
      <pc:sldChg chg="addSp delSp modSp del mod">
        <pc:chgData name="Saeed, Wajiha" userId="080b8863-072c-452a-9f60-8cc705ce92bf" providerId="ADAL" clId="{4B72E609-816D-48D8-81F2-256030977D4D}" dt="2020-05-17T15:31:42.644" v="886" actId="47"/>
        <pc:sldMkLst>
          <pc:docMk/>
          <pc:sldMk cId="248024856" sldId="263"/>
        </pc:sldMkLst>
        <pc:spChg chg="del">
          <ac:chgData name="Saeed, Wajiha" userId="080b8863-072c-452a-9f60-8cc705ce92bf" providerId="ADAL" clId="{4B72E609-816D-48D8-81F2-256030977D4D}" dt="2020-05-17T15:28:22.743" v="863" actId="478"/>
          <ac:spMkLst>
            <pc:docMk/>
            <pc:sldMk cId="248024856" sldId="263"/>
            <ac:spMk id="4" creationId="{5D4EB596-17EF-442A-89A2-84C6046161BA}"/>
          </ac:spMkLst>
        </pc:spChg>
        <pc:graphicFrameChg chg="del">
          <ac:chgData name="Saeed, Wajiha" userId="080b8863-072c-452a-9f60-8cc705ce92bf" providerId="ADAL" clId="{4B72E609-816D-48D8-81F2-256030977D4D}" dt="2020-05-17T15:29:04.765" v="867" actId="478"/>
          <ac:graphicFrameMkLst>
            <pc:docMk/>
            <pc:sldMk cId="248024856" sldId="263"/>
            <ac:graphicFrameMk id="9" creationId="{01DFDFCE-3F90-4074-A9DE-988C7066CD11}"/>
          </ac:graphicFrameMkLst>
        </pc:graphicFrameChg>
        <pc:picChg chg="add del">
          <ac:chgData name="Saeed, Wajiha" userId="080b8863-072c-452a-9f60-8cc705ce92bf" providerId="ADAL" clId="{4B72E609-816D-48D8-81F2-256030977D4D}" dt="2020-05-17T15:28:17.978" v="862" actId="478"/>
          <ac:picMkLst>
            <pc:docMk/>
            <pc:sldMk cId="248024856" sldId="263"/>
            <ac:picMk id="3" creationId="{F5E2DC49-1E77-4CF4-BD7F-D1BBEAACD5CF}"/>
          </ac:picMkLst>
        </pc:picChg>
        <pc:picChg chg="add del mod">
          <ac:chgData name="Saeed, Wajiha" userId="080b8863-072c-452a-9f60-8cc705ce92bf" providerId="ADAL" clId="{4B72E609-816D-48D8-81F2-256030977D4D}" dt="2020-05-17T15:27:58.855" v="860"/>
          <ac:picMkLst>
            <pc:docMk/>
            <pc:sldMk cId="248024856" sldId="263"/>
            <ac:picMk id="6" creationId="{5CCC2F65-FB57-48F6-8D15-D47829911D57}"/>
          </ac:picMkLst>
        </pc:picChg>
        <pc:picChg chg="del mod">
          <ac:chgData name="Saeed, Wajiha" userId="080b8863-072c-452a-9f60-8cc705ce92bf" providerId="ADAL" clId="{4B72E609-816D-48D8-81F2-256030977D4D}" dt="2020-05-17T15:28:45.296" v="865" actId="478"/>
          <ac:picMkLst>
            <pc:docMk/>
            <pc:sldMk cId="248024856" sldId="263"/>
            <ac:picMk id="7" creationId="{4F2A24D6-D440-47CB-BB00-B8313714795B}"/>
          </ac:picMkLst>
        </pc:picChg>
        <pc:picChg chg="del">
          <ac:chgData name="Saeed, Wajiha" userId="080b8863-072c-452a-9f60-8cc705ce92bf" providerId="ADAL" clId="{4B72E609-816D-48D8-81F2-256030977D4D}" dt="2020-05-17T15:28:57.642" v="866"/>
          <ac:picMkLst>
            <pc:docMk/>
            <pc:sldMk cId="248024856" sldId="263"/>
            <ac:picMk id="8" creationId="{6EAE3370-2B45-40C4-81FB-1F07E3112FE4}"/>
          </ac:picMkLst>
        </pc:picChg>
        <pc:picChg chg="add del mod">
          <ac:chgData name="Saeed, Wajiha" userId="080b8863-072c-452a-9f60-8cc705ce92bf" providerId="ADAL" clId="{4B72E609-816D-48D8-81F2-256030977D4D}" dt="2020-05-17T15:30:12.902" v="874" actId="478"/>
          <ac:picMkLst>
            <pc:docMk/>
            <pc:sldMk cId="248024856" sldId="263"/>
            <ac:picMk id="10" creationId="{A3AF5E53-C11C-412C-BDFB-243ED700E735}"/>
          </ac:picMkLst>
        </pc:picChg>
        <pc:picChg chg="add del mod">
          <ac:chgData name="Saeed, Wajiha" userId="080b8863-072c-452a-9f60-8cc705ce92bf" providerId="ADAL" clId="{4B72E609-816D-48D8-81F2-256030977D4D}" dt="2020-05-17T15:31:28.399" v="881" actId="21"/>
          <ac:picMkLst>
            <pc:docMk/>
            <pc:sldMk cId="248024856" sldId="263"/>
            <ac:picMk id="11" creationId="{5FE63F0A-729B-4761-8D13-3979EA7CBE01}"/>
          </ac:picMkLst>
        </pc:picChg>
      </pc:sldChg>
      <pc:sldChg chg="addSp delSp modSp mod ord">
        <pc:chgData name="Saeed, Wajiha" userId="080b8863-072c-452a-9f60-8cc705ce92bf" providerId="ADAL" clId="{4B72E609-816D-48D8-81F2-256030977D4D}" dt="2020-05-17T15:39:43.504" v="972" actId="1076"/>
        <pc:sldMkLst>
          <pc:docMk/>
          <pc:sldMk cId="1101998822" sldId="315"/>
        </pc:sldMkLst>
        <pc:spChg chg="add mod">
          <ac:chgData name="Saeed, Wajiha" userId="080b8863-072c-452a-9f60-8cc705ce92bf" providerId="ADAL" clId="{4B72E609-816D-48D8-81F2-256030977D4D}" dt="2020-05-17T15:39:34.909" v="971" actId="1076"/>
          <ac:spMkLst>
            <pc:docMk/>
            <pc:sldMk cId="1101998822" sldId="315"/>
            <ac:spMk id="5" creationId="{9DE4CAD9-4C3D-45DB-9255-97D4D563F69A}"/>
          </ac:spMkLst>
        </pc:spChg>
        <pc:spChg chg="add del mod">
          <ac:chgData name="Saeed, Wajiha" userId="080b8863-072c-452a-9f60-8cc705ce92bf" providerId="ADAL" clId="{4B72E609-816D-48D8-81F2-256030977D4D}" dt="2020-05-17T15:38:33.012" v="932"/>
          <ac:spMkLst>
            <pc:docMk/>
            <pc:sldMk cId="1101998822" sldId="315"/>
            <ac:spMk id="7" creationId="{45766E3E-1469-42A0-917C-7E28E55F081E}"/>
          </ac:spMkLst>
        </pc:spChg>
        <pc:spChg chg="mod">
          <ac:chgData name="Saeed, Wajiha" userId="080b8863-072c-452a-9f60-8cc705ce92bf" providerId="ADAL" clId="{4B72E609-816D-48D8-81F2-256030977D4D}" dt="2020-05-17T15:36:52.891" v="922" actId="20577"/>
          <ac:spMkLst>
            <pc:docMk/>
            <pc:sldMk cId="1101998822" sldId="315"/>
            <ac:spMk id="8" creationId="{00000000-0000-0000-0000-000000000000}"/>
          </ac:spMkLst>
        </pc:spChg>
        <pc:spChg chg="del mod">
          <ac:chgData name="Saeed, Wajiha" userId="080b8863-072c-452a-9f60-8cc705ce92bf" providerId="ADAL" clId="{4B72E609-816D-48D8-81F2-256030977D4D}" dt="2020-05-17T15:39:02.249" v="939" actId="478"/>
          <ac:spMkLst>
            <pc:docMk/>
            <pc:sldMk cId="1101998822" sldId="315"/>
            <ac:spMk id="9" creationId="{00000000-0000-0000-0000-000000000000}"/>
          </ac:spMkLst>
        </pc:spChg>
        <pc:graphicFrameChg chg="del">
          <ac:chgData name="Saeed, Wajiha" userId="080b8863-072c-452a-9f60-8cc705ce92bf" providerId="ADAL" clId="{4B72E609-816D-48D8-81F2-256030977D4D}" dt="2020-05-17T15:38:17.607" v="927" actId="478"/>
          <ac:graphicFrameMkLst>
            <pc:docMk/>
            <pc:sldMk cId="1101998822" sldId="315"/>
            <ac:graphicFrameMk id="6" creationId="{00000000-0000-0000-0000-000000000000}"/>
          </ac:graphicFrameMkLst>
        </pc:graphicFrameChg>
        <pc:picChg chg="add del">
          <ac:chgData name="Saeed, Wajiha" userId="080b8863-072c-452a-9f60-8cc705ce92bf" providerId="ADAL" clId="{4B72E609-816D-48D8-81F2-256030977D4D}" dt="2020-05-17T15:38:24.205" v="929"/>
          <ac:picMkLst>
            <pc:docMk/>
            <pc:sldMk cId="1101998822" sldId="315"/>
            <ac:picMk id="3" creationId="{E7104280-DB68-4333-A9C1-905B33D9C9D9}"/>
          </ac:picMkLst>
        </pc:picChg>
        <pc:picChg chg="add mod">
          <ac:chgData name="Saeed, Wajiha" userId="080b8863-072c-452a-9f60-8cc705ce92bf" providerId="ADAL" clId="{4B72E609-816D-48D8-81F2-256030977D4D}" dt="2020-05-17T15:39:43.504" v="972" actId="1076"/>
          <ac:picMkLst>
            <pc:docMk/>
            <pc:sldMk cId="1101998822" sldId="315"/>
            <ac:picMk id="4" creationId="{E8DADB7C-A42F-4BA0-9004-F5A682FB2A10}"/>
          </ac:picMkLst>
        </pc:picChg>
      </pc:sldChg>
      <pc:sldChg chg="modSp mod">
        <pc:chgData name="Saeed, Wajiha" userId="080b8863-072c-452a-9f60-8cc705ce92bf" providerId="ADAL" clId="{4B72E609-816D-48D8-81F2-256030977D4D}" dt="2020-05-17T17:22:28.023" v="2135" actId="20577"/>
        <pc:sldMkLst>
          <pc:docMk/>
          <pc:sldMk cId="2705900534" sldId="323"/>
        </pc:sldMkLst>
        <pc:spChg chg="mod">
          <ac:chgData name="Saeed, Wajiha" userId="080b8863-072c-452a-9f60-8cc705ce92bf" providerId="ADAL" clId="{4B72E609-816D-48D8-81F2-256030977D4D}" dt="2020-05-17T17:22:28.023" v="2135" actId="20577"/>
          <ac:spMkLst>
            <pc:docMk/>
            <pc:sldMk cId="2705900534" sldId="323"/>
            <ac:spMk id="3" creationId="{00000000-0000-0000-0000-000000000000}"/>
          </ac:spMkLst>
        </pc:spChg>
      </pc:sldChg>
      <pc:sldChg chg="addSp delSp modSp mod modNotesTx">
        <pc:chgData name="Saeed, Wajiha" userId="080b8863-072c-452a-9f60-8cc705ce92bf" providerId="ADAL" clId="{4B72E609-816D-48D8-81F2-256030977D4D}" dt="2020-05-17T17:11:46.448" v="1557" actId="20577"/>
        <pc:sldMkLst>
          <pc:docMk/>
          <pc:sldMk cId="1908484754" sldId="324"/>
        </pc:sldMkLst>
        <pc:spChg chg="mod">
          <ac:chgData name="Saeed, Wajiha" userId="080b8863-072c-452a-9f60-8cc705ce92bf" providerId="ADAL" clId="{4B72E609-816D-48D8-81F2-256030977D4D}" dt="2020-05-17T17:11:46.448" v="1557" actId="20577"/>
          <ac:spMkLst>
            <pc:docMk/>
            <pc:sldMk cId="1908484754" sldId="324"/>
            <ac:spMk id="2" creationId="{00000000-0000-0000-0000-000000000000}"/>
          </ac:spMkLst>
        </pc:spChg>
        <pc:graphicFrameChg chg="del">
          <ac:chgData name="Saeed, Wajiha" userId="080b8863-072c-452a-9f60-8cc705ce92bf" providerId="ADAL" clId="{4B72E609-816D-48D8-81F2-256030977D4D}" dt="2020-05-17T15:49:28.797" v="979" actId="478"/>
          <ac:graphicFrameMkLst>
            <pc:docMk/>
            <pc:sldMk cId="1908484754" sldId="324"/>
            <ac:graphicFrameMk id="6" creationId="{00000000-0008-0000-0A00-000003000000}"/>
          </ac:graphicFrameMkLst>
        </pc:graphicFrameChg>
        <pc:picChg chg="add mod">
          <ac:chgData name="Saeed, Wajiha" userId="080b8863-072c-452a-9f60-8cc705ce92bf" providerId="ADAL" clId="{4B72E609-816D-48D8-81F2-256030977D4D}" dt="2020-05-17T17:01:15.728" v="1321" actId="1076"/>
          <ac:picMkLst>
            <pc:docMk/>
            <pc:sldMk cId="1908484754" sldId="324"/>
            <ac:picMk id="4" creationId="{3F8F3EC9-ECB1-4BD3-B327-6AA96525AD3D}"/>
          </ac:picMkLst>
        </pc:picChg>
      </pc:sldChg>
      <pc:sldChg chg="del">
        <pc:chgData name="Saeed, Wajiha" userId="080b8863-072c-452a-9f60-8cc705ce92bf" providerId="ADAL" clId="{4B72E609-816D-48D8-81F2-256030977D4D}" dt="2020-05-17T17:07:43.652" v="1480" actId="47"/>
        <pc:sldMkLst>
          <pc:docMk/>
          <pc:sldMk cId="546697564" sldId="330"/>
        </pc:sldMkLst>
      </pc:sldChg>
      <pc:sldChg chg="del">
        <pc:chgData name="Saeed, Wajiha" userId="080b8863-072c-452a-9f60-8cc705ce92bf" providerId="ADAL" clId="{4B72E609-816D-48D8-81F2-256030977D4D}" dt="2020-05-17T17:07:37.740" v="1479" actId="47"/>
        <pc:sldMkLst>
          <pc:docMk/>
          <pc:sldMk cId="2993015836" sldId="331"/>
        </pc:sldMkLst>
      </pc:sldChg>
      <pc:sldChg chg="del">
        <pc:chgData name="Saeed, Wajiha" userId="080b8863-072c-452a-9f60-8cc705ce92bf" providerId="ADAL" clId="{4B72E609-816D-48D8-81F2-256030977D4D}" dt="2020-05-17T16:54:45.892" v="1127" actId="47"/>
        <pc:sldMkLst>
          <pc:docMk/>
          <pc:sldMk cId="3407831526" sldId="332"/>
        </pc:sldMkLst>
      </pc:sldChg>
      <pc:sldChg chg="del">
        <pc:chgData name="Saeed, Wajiha" userId="080b8863-072c-452a-9f60-8cc705ce92bf" providerId="ADAL" clId="{4B72E609-816D-48D8-81F2-256030977D4D}" dt="2020-05-17T16:54:46.837" v="1128" actId="47"/>
        <pc:sldMkLst>
          <pc:docMk/>
          <pc:sldMk cId="3566931809" sldId="333"/>
        </pc:sldMkLst>
      </pc:sldChg>
      <pc:sldChg chg="del">
        <pc:chgData name="Saeed, Wajiha" userId="080b8863-072c-452a-9f60-8cc705ce92bf" providerId="ADAL" clId="{4B72E609-816D-48D8-81F2-256030977D4D}" dt="2020-05-17T15:52:08.851" v="989" actId="47"/>
        <pc:sldMkLst>
          <pc:docMk/>
          <pc:sldMk cId="1886561839" sldId="336"/>
        </pc:sldMkLst>
      </pc:sldChg>
      <pc:sldChg chg="del">
        <pc:chgData name="Saeed, Wajiha" userId="080b8863-072c-452a-9f60-8cc705ce92bf" providerId="ADAL" clId="{4B72E609-816D-48D8-81F2-256030977D4D}" dt="2020-05-17T16:54:43.749" v="1126" actId="47"/>
        <pc:sldMkLst>
          <pc:docMk/>
          <pc:sldMk cId="1935449617" sldId="337"/>
        </pc:sldMkLst>
      </pc:sldChg>
      <pc:sldChg chg="modSp mod">
        <pc:chgData name="Saeed, Wajiha" userId="080b8863-072c-452a-9f60-8cc705ce92bf" providerId="ADAL" clId="{4B72E609-816D-48D8-81F2-256030977D4D}" dt="2020-05-17T15:19:19.107" v="673" actId="20577"/>
        <pc:sldMkLst>
          <pc:docMk/>
          <pc:sldMk cId="3478913080" sldId="339"/>
        </pc:sldMkLst>
        <pc:spChg chg="mod">
          <ac:chgData name="Saeed, Wajiha" userId="080b8863-072c-452a-9f60-8cc705ce92bf" providerId="ADAL" clId="{4B72E609-816D-48D8-81F2-256030977D4D}" dt="2020-05-17T15:19:19.107" v="673" actId="20577"/>
          <ac:spMkLst>
            <pc:docMk/>
            <pc:sldMk cId="3478913080" sldId="339"/>
            <ac:spMk id="3" creationId="{8CB25F0A-76E6-4A63-AA9E-00653D45D3FC}"/>
          </ac:spMkLst>
        </pc:spChg>
      </pc:sldChg>
      <pc:sldChg chg="modSp mod">
        <pc:chgData name="Saeed, Wajiha" userId="080b8863-072c-452a-9f60-8cc705ce92bf" providerId="ADAL" clId="{4B72E609-816D-48D8-81F2-256030977D4D}" dt="2020-05-17T15:20:17.429" v="704" actId="20577"/>
        <pc:sldMkLst>
          <pc:docMk/>
          <pc:sldMk cId="3034964828" sldId="340"/>
        </pc:sldMkLst>
        <pc:spChg chg="mod">
          <ac:chgData name="Saeed, Wajiha" userId="080b8863-072c-452a-9f60-8cc705ce92bf" providerId="ADAL" clId="{4B72E609-816D-48D8-81F2-256030977D4D}" dt="2020-05-17T15:20:17.429" v="704" actId="20577"/>
          <ac:spMkLst>
            <pc:docMk/>
            <pc:sldMk cId="3034964828" sldId="340"/>
            <ac:spMk id="2" creationId="{6E1D3C57-D054-46AB-A097-822100489CD1}"/>
          </ac:spMkLst>
        </pc:spChg>
        <pc:spChg chg="mod">
          <ac:chgData name="Saeed, Wajiha" userId="080b8863-072c-452a-9f60-8cc705ce92bf" providerId="ADAL" clId="{4B72E609-816D-48D8-81F2-256030977D4D}" dt="2020-05-17T15:12:55.301" v="66" actId="20577"/>
          <ac:spMkLst>
            <pc:docMk/>
            <pc:sldMk cId="3034964828" sldId="340"/>
            <ac:spMk id="3" creationId="{639AC705-FE9B-4EBD-8FC9-B3536BBD166B}"/>
          </ac:spMkLst>
        </pc:spChg>
      </pc:sldChg>
      <pc:sldChg chg="modSp new mod">
        <pc:chgData name="Saeed, Wajiha" userId="080b8863-072c-452a-9f60-8cc705ce92bf" providerId="ADAL" clId="{4B72E609-816D-48D8-81F2-256030977D4D}" dt="2020-05-17T15:22:59.943" v="844" actId="20577"/>
        <pc:sldMkLst>
          <pc:docMk/>
          <pc:sldMk cId="1115249776" sldId="341"/>
        </pc:sldMkLst>
        <pc:spChg chg="mod">
          <ac:chgData name="Saeed, Wajiha" userId="080b8863-072c-452a-9f60-8cc705ce92bf" providerId="ADAL" clId="{4B72E609-816D-48D8-81F2-256030977D4D}" dt="2020-05-17T15:13:14.967" v="119" actId="20577"/>
          <ac:spMkLst>
            <pc:docMk/>
            <pc:sldMk cId="1115249776" sldId="341"/>
            <ac:spMk id="2" creationId="{30CACFAA-32DE-427A-BE41-02AEC33639DE}"/>
          </ac:spMkLst>
        </pc:spChg>
        <pc:spChg chg="mod">
          <ac:chgData name="Saeed, Wajiha" userId="080b8863-072c-452a-9f60-8cc705ce92bf" providerId="ADAL" clId="{4B72E609-816D-48D8-81F2-256030977D4D}" dt="2020-05-17T15:22:59.943" v="844" actId="20577"/>
          <ac:spMkLst>
            <pc:docMk/>
            <pc:sldMk cId="1115249776" sldId="341"/>
            <ac:spMk id="3" creationId="{54BDE400-F9DA-438E-A222-CC8A1C948E28}"/>
          </ac:spMkLst>
        </pc:spChg>
      </pc:sldChg>
      <pc:sldChg chg="addSp modSp new mod ord">
        <pc:chgData name="Saeed, Wajiha" userId="080b8863-072c-452a-9f60-8cc705ce92bf" providerId="ADAL" clId="{4B72E609-816D-48D8-81F2-256030977D4D}" dt="2020-05-17T15:37:25.318" v="924"/>
        <pc:sldMkLst>
          <pc:docMk/>
          <pc:sldMk cId="499571784" sldId="342"/>
        </pc:sldMkLst>
        <pc:spChg chg="mod">
          <ac:chgData name="Saeed, Wajiha" userId="080b8863-072c-452a-9f60-8cc705ce92bf" providerId="ADAL" clId="{4B72E609-816D-48D8-81F2-256030977D4D}" dt="2020-05-17T15:34:22.332" v="920" actId="20577"/>
          <ac:spMkLst>
            <pc:docMk/>
            <pc:sldMk cId="499571784" sldId="342"/>
            <ac:spMk id="2" creationId="{5B707916-0B0F-422B-BCD8-9E77222E84AB}"/>
          </ac:spMkLst>
        </pc:spChg>
        <pc:picChg chg="add mod">
          <ac:chgData name="Saeed, Wajiha" userId="080b8863-072c-452a-9f60-8cc705ce92bf" providerId="ADAL" clId="{4B72E609-816D-48D8-81F2-256030977D4D}" dt="2020-05-17T15:34:31.037" v="921" actId="1076"/>
          <ac:picMkLst>
            <pc:docMk/>
            <pc:sldMk cId="499571784" sldId="342"/>
            <ac:picMk id="3" creationId="{D872EA17-942A-4372-A6EF-DB33AE3892DB}"/>
          </ac:picMkLst>
        </pc:picChg>
      </pc:sldChg>
      <pc:sldChg chg="new del">
        <pc:chgData name="Saeed, Wajiha" userId="080b8863-072c-452a-9f60-8cc705ce92bf" providerId="ADAL" clId="{4B72E609-816D-48D8-81F2-256030977D4D}" dt="2020-05-17T15:23:33.975" v="846" actId="47"/>
        <pc:sldMkLst>
          <pc:docMk/>
          <pc:sldMk cId="2474217476" sldId="342"/>
        </pc:sldMkLst>
      </pc:sldChg>
      <pc:sldChg chg="new del">
        <pc:chgData name="Saeed, Wajiha" userId="080b8863-072c-452a-9f60-8cc705ce92bf" providerId="ADAL" clId="{4B72E609-816D-48D8-81F2-256030977D4D}" dt="2020-05-17T15:55:41.917" v="1073" actId="2696"/>
        <pc:sldMkLst>
          <pc:docMk/>
          <pc:sldMk cId="2516260662" sldId="343"/>
        </pc:sldMkLst>
      </pc:sldChg>
      <pc:sldChg chg="addSp delSp modSp new del mod">
        <pc:chgData name="Saeed, Wajiha" userId="080b8863-072c-452a-9f60-8cc705ce92bf" providerId="ADAL" clId="{4B72E609-816D-48D8-81F2-256030977D4D}" dt="2020-05-17T15:50:00.061" v="981" actId="2696"/>
        <pc:sldMkLst>
          <pc:docMk/>
          <pc:sldMk cId="4259755052" sldId="343"/>
        </pc:sldMkLst>
        <pc:spChg chg="mod">
          <ac:chgData name="Saeed, Wajiha" userId="080b8863-072c-452a-9f60-8cc705ce92bf" providerId="ADAL" clId="{4B72E609-816D-48D8-81F2-256030977D4D}" dt="2020-05-17T15:49:24.694" v="978"/>
          <ac:spMkLst>
            <pc:docMk/>
            <pc:sldMk cId="4259755052" sldId="343"/>
            <ac:spMk id="2" creationId="{8587325E-B461-4D1F-A001-FA5DBDFE2739}"/>
          </ac:spMkLst>
        </pc:spChg>
        <pc:spChg chg="del">
          <ac:chgData name="Saeed, Wajiha" userId="080b8863-072c-452a-9f60-8cc705ce92bf" providerId="ADAL" clId="{4B72E609-816D-48D8-81F2-256030977D4D}" dt="2020-05-17T15:47:23.256" v="974"/>
          <ac:spMkLst>
            <pc:docMk/>
            <pc:sldMk cId="4259755052" sldId="343"/>
            <ac:spMk id="3" creationId="{68F9A67E-CA5C-4659-873D-37126792CCC7}"/>
          </ac:spMkLst>
        </pc:spChg>
        <pc:picChg chg="add mod">
          <ac:chgData name="Saeed, Wajiha" userId="080b8863-072c-452a-9f60-8cc705ce92bf" providerId="ADAL" clId="{4B72E609-816D-48D8-81F2-256030977D4D}" dt="2020-05-17T15:47:23.256" v="974"/>
          <ac:picMkLst>
            <pc:docMk/>
            <pc:sldMk cId="4259755052" sldId="343"/>
            <ac:picMk id="4" creationId="{AAEFA1E1-EA01-432C-94B1-4BEDD431206E}"/>
          </ac:picMkLst>
        </pc:picChg>
      </pc:sldChg>
      <pc:sldChg chg="addSp delSp modSp add mod setBg">
        <pc:chgData name="Saeed, Wajiha" userId="080b8863-072c-452a-9f60-8cc705ce92bf" providerId="ADAL" clId="{4B72E609-816D-48D8-81F2-256030977D4D}" dt="2020-05-17T17:11:39.384" v="1553" actId="20577"/>
        <pc:sldMkLst>
          <pc:docMk/>
          <pc:sldMk cId="1426544322" sldId="344"/>
        </pc:sldMkLst>
        <pc:spChg chg="mod">
          <ac:chgData name="Saeed, Wajiha" userId="080b8863-072c-452a-9f60-8cc705ce92bf" providerId="ADAL" clId="{4B72E609-816D-48D8-81F2-256030977D4D}" dt="2020-05-17T17:11:39.384" v="1553" actId="20577"/>
          <ac:spMkLst>
            <pc:docMk/>
            <pc:sldMk cId="1426544322" sldId="344"/>
            <ac:spMk id="2" creationId="{00000000-0000-0000-0000-000000000000}"/>
          </ac:spMkLst>
        </pc:spChg>
        <pc:spChg chg="add del mod">
          <ac:chgData name="Saeed, Wajiha" userId="080b8863-072c-452a-9f60-8cc705ce92bf" providerId="ADAL" clId="{4B72E609-816D-48D8-81F2-256030977D4D}" dt="2020-05-17T15:52:21.526" v="992" actId="478"/>
          <ac:spMkLst>
            <pc:docMk/>
            <pc:sldMk cId="1426544322" sldId="344"/>
            <ac:spMk id="5" creationId="{DC8D867F-7562-4354-B814-CF92BB169CFC}"/>
          </ac:spMkLst>
        </pc:spChg>
        <pc:graphicFrameChg chg="add del mod">
          <ac:chgData name="Saeed, Wajiha" userId="080b8863-072c-452a-9f60-8cc705ce92bf" providerId="ADAL" clId="{4B72E609-816D-48D8-81F2-256030977D4D}" dt="2020-05-17T16:54:09.310" v="1125" actId="14100"/>
          <ac:graphicFrameMkLst>
            <pc:docMk/>
            <pc:sldMk cId="1426544322" sldId="344"/>
            <ac:graphicFrameMk id="6" creationId="{CE6D9032-AB3F-4552-833F-AC9663D4B59C}"/>
          </ac:graphicFrameMkLst>
        </pc:graphicFrameChg>
        <pc:picChg chg="del">
          <ac:chgData name="Saeed, Wajiha" userId="080b8863-072c-452a-9f60-8cc705ce92bf" providerId="ADAL" clId="{4B72E609-816D-48D8-81F2-256030977D4D}" dt="2020-05-17T15:52:16.659" v="991" actId="478"/>
          <ac:picMkLst>
            <pc:docMk/>
            <pc:sldMk cId="1426544322" sldId="344"/>
            <ac:picMk id="4" creationId="{3F8F3EC9-ECB1-4BD3-B327-6AA96525AD3D}"/>
          </ac:picMkLst>
        </pc:picChg>
      </pc:sldChg>
      <pc:sldChg chg="addSp delSp modSp mod setBg modNotesTx">
        <pc:chgData name="Saeed, Wajiha" userId="080b8863-072c-452a-9f60-8cc705ce92bf" providerId="ADAL" clId="{4B72E609-816D-48D8-81F2-256030977D4D}" dt="2020-05-17T17:11:31.094" v="1549" actId="20577"/>
        <pc:sldMkLst>
          <pc:docMk/>
          <pc:sldMk cId="2555368381" sldId="345"/>
        </pc:sldMkLst>
        <pc:spChg chg="mod">
          <ac:chgData name="Saeed, Wajiha" userId="080b8863-072c-452a-9f60-8cc705ce92bf" providerId="ADAL" clId="{4B72E609-816D-48D8-81F2-256030977D4D}" dt="2020-05-17T17:11:31.094" v="1549" actId="20577"/>
          <ac:spMkLst>
            <pc:docMk/>
            <pc:sldMk cId="2555368381" sldId="345"/>
            <ac:spMk id="2" creationId="{00000000-0000-0000-0000-000000000000}"/>
          </ac:spMkLst>
        </pc:spChg>
        <pc:graphicFrameChg chg="add mod">
          <ac:chgData name="Saeed, Wajiha" userId="080b8863-072c-452a-9f60-8cc705ce92bf" providerId="ADAL" clId="{4B72E609-816D-48D8-81F2-256030977D4D}" dt="2020-05-17T16:53:55.949" v="1123" actId="1582"/>
          <ac:graphicFrameMkLst>
            <pc:docMk/>
            <pc:sldMk cId="2555368381" sldId="345"/>
            <ac:graphicFrameMk id="4" creationId="{E2B8F8A6-C1B3-4B4B-913F-4DCE9A65C76C}"/>
          </ac:graphicFrameMkLst>
        </pc:graphicFrameChg>
        <pc:graphicFrameChg chg="del">
          <ac:chgData name="Saeed, Wajiha" userId="080b8863-072c-452a-9f60-8cc705ce92bf" providerId="ADAL" clId="{4B72E609-816D-48D8-81F2-256030977D4D}" dt="2020-05-17T15:56:01.636" v="1074" actId="478"/>
          <ac:graphicFrameMkLst>
            <pc:docMk/>
            <pc:sldMk cId="2555368381" sldId="345"/>
            <ac:graphicFrameMk id="6" creationId="{CE6D9032-AB3F-4552-833F-AC9663D4B59C}"/>
          </ac:graphicFrameMkLst>
        </pc:graphicFrameChg>
      </pc:sldChg>
      <pc:sldChg chg="add del setBg">
        <pc:chgData name="Saeed, Wajiha" userId="080b8863-072c-452a-9f60-8cc705ce92bf" providerId="ADAL" clId="{4B72E609-816D-48D8-81F2-256030977D4D}" dt="2020-05-17T15:52:24.828" v="994"/>
        <pc:sldMkLst>
          <pc:docMk/>
          <pc:sldMk cId="2708775376" sldId="345"/>
        </pc:sldMkLst>
      </pc:sldChg>
      <pc:sldChg chg="addSp delSp modSp mod">
        <pc:chgData name="Saeed, Wajiha" userId="080b8863-072c-452a-9f60-8cc705ce92bf" providerId="ADAL" clId="{4B72E609-816D-48D8-81F2-256030977D4D}" dt="2020-05-17T17:04:56.549" v="1436" actId="20577"/>
        <pc:sldMkLst>
          <pc:docMk/>
          <pc:sldMk cId="1037526581" sldId="346"/>
        </pc:sldMkLst>
        <pc:spChg chg="add del mod">
          <ac:chgData name="Saeed, Wajiha" userId="080b8863-072c-452a-9f60-8cc705ce92bf" providerId="ADAL" clId="{4B72E609-816D-48D8-81F2-256030977D4D}" dt="2020-05-17T17:04:56.549" v="1436" actId="20577"/>
          <ac:spMkLst>
            <pc:docMk/>
            <pc:sldMk cId="1037526581" sldId="346"/>
            <ac:spMk id="2" creationId="{00000000-0000-0000-0000-000000000000}"/>
          </ac:spMkLst>
        </pc:spChg>
        <pc:spChg chg="add del mod">
          <ac:chgData name="Saeed, Wajiha" userId="080b8863-072c-452a-9f60-8cc705ce92bf" providerId="ADAL" clId="{4B72E609-816D-48D8-81F2-256030977D4D}" dt="2020-05-17T17:03:25.517" v="1397" actId="478"/>
          <ac:spMkLst>
            <pc:docMk/>
            <pc:sldMk cId="1037526581" sldId="346"/>
            <ac:spMk id="6" creationId="{44FE13F1-B0E0-4DE3-865D-5A05662DA036}"/>
          </ac:spMkLst>
        </pc:spChg>
        <pc:graphicFrameChg chg="del">
          <ac:chgData name="Saeed, Wajiha" userId="080b8863-072c-452a-9f60-8cc705ce92bf" providerId="ADAL" clId="{4B72E609-816D-48D8-81F2-256030977D4D}" dt="2020-05-17T16:55:08.992" v="1129" actId="478"/>
          <ac:graphicFrameMkLst>
            <pc:docMk/>
            <pc:sldMk cId="1037526581" sldId="346"/>
            <ac:graphicFrameMk id="4" creationId="{E2B8F8A6-C1B3-4B4B-913F-4DCE9A65C76C}"/>
          </ac:graphicFrameMkLst>
        </pc:graphicFrameChg>
        <pc:graphicFrameChg chg="add mod">
          <ac:chgData name="Saeed, Wajiha" userId="080b8863-072c-452a-9f60-8cc705ce92bf" providerId="ADAL" clId="{4B72E609-816D-48D8-81F2-256030977D4D}" dt="2020-05-17T17:04:40.815" v="1433" actId="14100"/>
          <ac:graphicFrameMkLst>
            <pc:docMk/>
            <pc:sldMk cId="1037526581" sldId="346"/>
            <ac:graphicFrameMk id="5" creationId="{A5EB472E-DB11-4950-A7D3-D5660EA7457E}"/>
          </ac:graphicFrameMkLst>
        </pc:graphicFrameChg>
      </pc:sldChg>
      <pc:sldChg chg="addSp delSp modSp mod modNotesTx">
        <pc:chgData name="Saeed, Wajiha" userId="080b8863-072c-452a-9f60-8cc705ce92bf" providerId="ADAL" clId="{4B72E609-816D-48D8-81F2-256030977D4D}" dt="2020-05-17T17:11:11.635" v="1541" actId="20577"/>
        <pc:sldMkLst>
          <pc:docMk/>
          <pc:sldMk cId="1782602255" sldId="347"/>
        </pc:sldMkLst>
        <pc:spChg chg="mod">
          <ac:chgData name="Saeed, Wajiha" userId="080b8863-072c-452a-9f60-8cc705ce92bf" providerId="ADAL" clId="{4B72E609-816D-48D8-81F2-256030977D4D}" dt="2020-05-17T17:06:56.351" v="1478" actId="20577"/>
          <ac:spMkLst>
            <pc:docMk/>
            <pc:sldMk cId="1782602255" sldId="347"/>
            <ac:spMk id="2" creationId="{00000000-0000-0000-0000-000000000000}"/>
          </ac:spMkLst>
        </pc:spChg>
        <pc:graphicFrameChg chg="add mod">
          <ac:chgData name="Saeed, Wajiha" userId="080b8863-072c-452a-9f60-8cc705ce92bf" providerId="ADAL" clId="{4B72E609-816D-48D8-81F2-256030977D4D}" dt="2020-05-17T17:06:40.877" v="1460" actId="113"/>
          <ac:graphicFrameMkLst>
            <pc:docMk/>
            <pc:sldMk cId="1782602255" sldId="347"/>
            <ac:graphicFrameMk id="4" creationId="{06F112B5-7581-4749-AF2F-413D591E5D80}"/>
          </ac:graphicFrameMkLst>
        </pc:graphicFrameChg>
        <pc:graphicFrameChg chg="del">
          <ac:chgData name="Saeed, Wajiha" userId="080b8863-072c-452a-9f60-8cc705ce92bf" providerId="ADAL" clId="{4B72E609-816D-48D8-81F2-256030977D4D}" dt="2020-05-17T17:05:45.270" v="1437" actId="478"/>
          <ac:graphicFrameMkLst>
            <pc:docMk/>
            <pc:sldMk cId="1782602255" sldId="347"/>
            <ac:graphicFrameMk id="5" creationId="{A5EB472E-DB11-4950-A7D3-D5660EA7457E}"/>
          </ac:graphicFrameMkLst>
        </pc:graphicFrameChg>
      </pc:sldChg>
      <pc:sldChg chg="add del">
        <pc:chgData name="Saeed, Wajiha" userId="080b8863-072c-452a-9f60-8cc705ce92bf" providerId="ADAL" clId="{4B72E609-816D-48D8-81F2-256030977D4D}" dt="2020-05-17T17:05:50.288" v="1439"/>
        <pc:sldMkLst>
          <pc:docMk/>
          <pc:sldMk cId="388975553" sldId="348"/>
        </pc:sldMkLst>
      </pc:sldChg>
      <pc:sldChg chg="new del">
        <pc:chgData name="Saeed, Wajiha" userId="080b8863-072c-452a-9f60-8cc705ce92bf" providerId="ADAL" clId="{4B72E609-816D-48D8-81F2-256030977D4D}" dt="2020-05-17T17:07:53.258" v="1482" actId="47"/>
        <pc:sldMkLst>
          <pc:docMk/>
          <pc:sldMk cId="824787068" sldId="348"/>
        </pc:sldMkLst>
      </pc:sldChg>
      <pc:sldChg chg="addSp delSp modSp mod modNotesTx">
        <pc:chgData name="Saeed, Wajiha" userId="080b8863-072c-452a-9f60-8cc705ce92bf" providerId="ADAL" clId="{4B72E609-816D-48D8-81F2-256030977D4D}" dt="2020-05-17T17:11:01.224" v="1540" actId="1076"/>
        <pc:sldMkLst>
          <pc:docMk/>
          <pc:sldMk cId="3180548299" sldId="348"/>
        </pc:sldMkLst>
        <pc:spChg chg="mod">
          <ac:chgData name="Saeed, Wajiha" userId="080b8863-072c-452a-9f60-8cc705ce92bf" providerId="ADAL" clId="{4B72E609-816D-48D8-81F2-256030977D4D}" dt="2020-05-17T17:08:45.294" v="1533" actId="20577"/>
          <ac:spMkLst>
            <pc:docMk/>
            <pc:sldMk cId="3180548299" sldId="348"/>
            <ac:spMk id="2" creationId="{00000000-0000-0000-0000-000000000000}"/>
          </ac:spMkLst>
        </pc:spChg>
        <pc:graphicFrameChg chg="del">
          <ac:chgData name="Saeed, Wajiha" userId="080b8863-072c-452a-9f60-8cc705ce92bf" providerId="ADAL" clId="{4B72E609-816D-48D8-81F2-256030977D4D}" dt="2020-05-17T17:08:49.731" v="1534" actId="478"/>
          <ac:graphicFrameMkLst>
            <pc:docMk/>
            <pc:sldMk cId="3180548299" sldId="348"/>
            <ac:graphicFrameMk id="4" creationId="{06F112B5-7581-4749-AF2F-413D591E5D80}"/>
          </ac:graphicFrameMkLst>
        </pc:graphicFrameChg>
        <pc:picChg chg="add mod">
          <ac:chgData name="Saeed, Wajiha" userId="080b8863-072c-452a-9f60-8cc705ce92bf" providerId="ADAL" clId="{4B72E609-816D-48D8-81F2-256030977D4D}" dt="2020-05-17T17:11:01.224" v="1540" actId="1076"/>
          <ac:picMkLst>
            <pc:docMk/>
            <pc:sldMk cId="3180548299" sldId="348"/>
            <ac:picMk id="3" creationId="{E8C8767D-98D9-42D1-B1E6-B8629B56D6B6}"/>
          </ac:picMkLst>
        </pc:picChg>
      </pc:sldChg>
      <pc:sldChg chg="delSp modSp mod">
        <pc:chgData name="Saeed, Wajiha" userId="080b8863-072c-452a-9f60-8cc705ce92bf" providerId="ADAL" clId="{4B72E609-816D-48D8-81F2-256030977D4D}" dt="2020-05-17T17:17:00.527" v="1852" actId="20577"/>
        <pc:sldMkLst>
          <pc:docMk/>
          <pc:sldMk cId="3585799103" sldId="349"/>
        </pc:sldMkLst>
        <pc:spChg chg="mod">
          <ac:chgData name="Saeed, Wajiha" userId="080b8863-072c-452a-9f60-8cc705ce92bf" providerId="ADAL" clId="{4B72E609-816D-48D8-81F2-256030977D4D}" dt="2020-05-17T17:17:00.527" v="1852" actId="20577"/>
          <ac:spMkLst>
            <pc:docMk/>
            <pc:sldMk cId="3585799103" sldId="349"/>
            <ac:spMk id="2" creationId="{00000000-0000-0000-0000-000000000000}"/>
          </ac:spMkLst>
        </pc:spChg>
        <pc:graphicFrameChg chg="del">
          <ac:chgData name="Saeed, Wajiha" userId="080b8863-072c-452a-9f60-8cc705ce92bf" providerId="ADAL" clId="{4B72E609-816D-48D8-81F2-256030977D4D}" dt="2020-05-17T17:15:56.621" v="1751" actId="478"/>
          <ac:graphicFrameMkLst>
            <pc:docMk/>
            <pc:sldMk cId="3585799103" sldId="349"/>
            <ac:graphicFrameMk id="4" creationId="{E2B8F8A6-C1B3-4B4B-913F-4DCE9A65C76C}"/>
          </ac:graphicFrameMkLst>
        </pc:graphicFrameChg>
      </pc:sldChg>
      <pc:sldChg chg="delSp modSp mod">
        <pc:chgData name="Saeed, Wajiha" userId="080b8863-072c-452a-9f60-8cc705ce92bf" providerId="ADAL" clId="{4B72E609-816D-48D8-81F2-256030977D4D}" dt="2020-05-17T17:17:32.136" v="1875" actId="20577"/>
        <pc:sldMkLst>
          <pc:docMk/>
          <pc:sldMk cId="939587956" sldId="350"/>
        </pc:sldMkLst>
        <pc:spChg chg="mod">
          <ac:chgData name="Saeed, Wajiha" userId="080b8863-072c-452a-9f60-8cc705ce92bf" providerId="ADAL" clId="{4B72E609-816D-48D8-81F2-256030977D4D}" dt="2020-05-17T17:17:32.136" v="1875" actId="20577"/>
          <ac:spMkLst>
            <pc:docMk/>
            <pc:sldMk cId="939587956" sldId="350"/>
            <ac:spMk id="2" creationId="{00000000-0000-0000-0000-000000000000}"/>
          </ac:spMkLst>
        </pc:spChg>
        <pc:graphicFrameChg chg="del">
          <ac:chgData name="Saeed, Wajiha" userId="080b8863-072c-452a-9f60-8cc705ce92bf" providerId="ADAL" clId="{4B72E609-816D-48D8-81F2-256030977D4D}" dt="2020-05-17T17:17:24.159" v="1853" actId="478"/>
          <ac:graphicFrameMkLst>
            <pc:docMk/>
            <pc:sldMk cId="939587956" sldId="350"/>
            <ac:graphicFrameMk id="5" creationId="{A5EB472E-DB11-4950-A7D3-D5660EA7457E}"/>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purdue0-my.sharepoint.com/personal/wsaeed_purdue_edu/Documents/0RA%20Work/trq/GTAPv7-pe-update4/gtapv7-pe%20updated%20code%20and%20parameter%20file/Compiled/Results/ETAH2/base.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2.xml"/></Relationships>
</file>

<file path=ppt/charts/_rels/chart5.xml.rels><?xml version="1.0" encoding="UTF-8" standalone="yes"?>
<Relationships xmlns="http://schemas.openxmlformats.org/package/2006/relationships"><Relationship Id="rId3" Type="http://schemas.openxmlformats.org/officeDocument/2006/relationships/oleObject" Target="file:///C:\Users\mchepeli\Desktop\ssa_results2.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mchepeli\Desktop\ssa_results2.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mchepeli\Desktop\ssa_results2.xlsx" TargetMode="Externa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3.xml"/></Relationships>
</file>

<file path=ppt/charts/_rels/chart8.xml.rels><?xml version="1.0" encoding="UTF-8" standalone="yes"?>
<Relationships xmlns="http://schemas.openxmlformats.org/package/2006/relationships"><Relationship Id="rId3" Type="http://schemas.openxmlformats.org/officeDocument/2006/relationships/oleObject" Target="file:///C:\Users\mchepeli\Desktop\ssa_results2.xlsx" TargetMode="Externa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1689125173821912"/>
          <c:y val="0.1224000506584248"/>
          <c:w val="0.40332450996816893"/>
          <c:h val="0.74192767000015425"/>
        </c:manualLayout>
      </c:layout>
      <c:pieChart>
        <c:varyColors val="1"/>
        <c:dLbls>
          <c:dLblPos val="outEnd"/>
          <c:showLegendKey val="0"/>
          <c:showVal val="0"/>
          <c:showCatName val="1"/>
          <c:showSerName val="0"/>
          <c:showPercent val="0"/>
          <c:showBubbleSize val="0"/>
          <c:showLeaderLines val="0"/>
        </c:dLbls>
        <c:firstSliceAng val="0"/>
      </c:pieChart>
      <c:spPr>
        <a:noFill/>
        <a:ln>
          <a:noFill/>
        </a:ln>
        <a:effectLst/>
      </c:spPr>
    </c:plotArea>
    <c:plotVisOnly val="1"/>
    <c:dispBlanksAs val="gap"/>
    <c:showDLblsOverMax val="0"/>
  </c:chart>
  <c:spPr>
    <a:noFill/>
    <a:ln>
      <a:noFill/>
    </a:ln>
    <a:effectLst/>
  </c:spPr>
  <c:txPr>
    <a:bodyPr/>
    <a:lstStyle/>
    <a:p>
      <a:pPr>
        <a:defRPr sz="1600"/>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58594987364015"/>
          <c:y val="0.15138888888888891"/>
          <c:w val="0.54031409163797417"/>
          <c:h val="0.67129629629629628"/>
        </c:manualLayout>
      </c:layout>
      <c:pieChart>
        <c:varyColors val="1"/>
        <c:ser>
          <c:idx val="0"/>
          <c:order val="0"/>
          <c:spPr>
            <a:ln>
              <a:solidFill>
                <a:schemeClr val="bg1"/>
              </a:solidFill>
            </a:ln>
          </c:spPr>
          <c:dPt>
            <c:idx val="0"/>
            <c:bubble3D val="0"/>
            <c:spPr>
              <a:solidFill>
                <a:schemeClr val="accent1"/>
              </a:solidFill>
              <a:ln>
                <a:solidFill>
                  <a:schemeClr val="bg1"/>
                </a:solid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F136-4A43-A1A0-20C4EED032CE}"/>
              </c:ext>
            </c:extLst>
          </c:dPt>
          <c:dPt>
            <c:idx val="1"/>
            <c:bubble3D val="0"/>
            <c:spPr>
              <a:solidFill>
                <a:schemeClr val="accent2"/>
              </a:solidFill>
              <a:ln>
                <a:solidFill>
                  <a:schemeClr val="bg1"/>
                </a:solid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F136-4A43-A1A0-20C4EED032CE}"/>
              </c:ext>
            </c:extLst>
          </c:dPt>
          <c:dPt>
            <c:idx val="2"/>
            <c:bubble3D val="0"/>
            <c:spPr>
              <a:solidFill>
                <a:schemeClr val="accent3"/>
              </a:solidFill>
              <a:ln>
                <a:solidFill>
                  <a:schemeClr val="bg1"/>
                </a:solid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F136-4A43-A1A0-20C4EED032CE}"/>
              </c:ext>
            </c:extLst>
          </c:dPt>
          <c:dPt>
            <c:idx val="3"/>
            <c:bubble3D val="0"/>
            <c:spPr>
              <a:solidFill>
                <a:schemeClr val="accent4"/>
              </a:solidFill>
              <a:ln>
                <a:solidFill>
                  <a:schemeClr val="bg1"/>
                </a:solid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F136-4A43-A1A0-20C4EED032CE}"/>
              </c:ext>
            </c:extLst>
          </c:dPt>
          <c:dPt>
            <c:idx val="4"/>
            <c:bubble3D val="0"/>
            <c:spPr>
              <a:solidFill>
                <a:schemeClr val="accent5"/>
              </a:solidFill>
              <a:ln>
                <a:solidFill>
                  <a:schemeClr val="bg1"/>
                </a:solid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F136-4A43-A1A0-20C4EED032CE}"/>
              </c:ext>
            </c:extLst>
          </c:dPt>
          <c:dPt>
            <c:idx val="5"/>
            <c:bubble3D val="0"/>
            <c:spPr>
              <a:solidFill>
                <a:schemeClr val="accent6"/>
              </a:solidFill>
              <a:ln>
                <a:solidFill>
                  <a:schemeClr val="bg1"/>
                </a:solid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B-F136-4A43-A1A0-20C4EED032CE}"/>
              </c:ext>
            </c:extLst>
          </c:dPt>
          <c:dPt>
            <c:idx val="6"/>
            <c:bubble3D val="0"/>
            <c:spPr>
              <a:solidFill>
                <a:schemeClr val="accent1">
                  <a:lumMod val="60000"/>
                </a:schemeClr>
              </a:solidFill>
              <a:ln>
                <a:solidFill>
                  <a:schemeClr val="bg1"/>
                </a:solid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D-F136-4A43-A1A0-20C4EED032CE}"/>
              </c:ext>
            </c:extLst>
          </c:dPt>
          <c:dPt>
            <c:idx val="7"/>
            <c:bubble3D val="0"/>
            <c:spPr>
              <a:solidFill>
                <a:schemeClr val="accent2">
                  <a:lumMod val="60000"/>
                </a:schemeClr>
              </a:solidFill>
              <a:ln>
                <a:solidFill>
                  <a:schemeClr val="bg1"/>
                </a:solid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F-F136-4A43-A1A0-20C4EED032CE}"/>
              </c:ext>
            </c:extLst>
          </c:dPt>
          <c:dPt>
            <c:idx val="8"/>
            <c:bubble3D val="0"/>
            <c:spPr>
              <a:solidFill>
                <a:schemeClr val="accent3">
                  <a:lumMod val="60000"/>
                </a:schemeClr>
              </a:solidFill>
              <a:ln>
                <a:solidFill>
                  <a:schemeClr val="bg1"/>
                </a:solid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1-F136-4A43-A1A0-20C4EED032CE}"/>
              </c:ext>
            </c:extLst>
          </c:dPt>
          <c:dPt>
            <c:idx val="9"/>
            <c:bubble3D val="0"/>
            <c:spPr>
              <a:solidFill>
                <a:schemeClr val="accent4">
                  <a:lumMod val="60000"/>
                </a:schemeClr>
              </a:solidFill>
              <a:ln>
                <a:solidFill>
                  <a:schemeClr val="bg1"/>
                </a:solid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3-F136-4A43-A1A0-20C4EED032CE}"/>
              </c:ext>
            </c:extLst>
          </c:dPt>
          <c:dPt>
            <c:idx val="10"/>
            <c:bubble3D val="0"/>
            <c:spPr>
              <a:solidFill>
                <a:schemeClr val="accent5">
                  <a:lumMod val="60000"/>
                </a:schemeClr>
              </a:solidFill>
              <a:ln>
                <a:solidFill>
                  <a:schemeClr val="bg1"/>
                </a:solid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5-F136-4A43-A1A0-20C4EED032CE}"/>
              </c:ext>
            </c:extLst>
          </c:dPt>
          <c:dPt>
            <c:idx val="11"/>
            <c:bubble3D val="0"/>
            <c:spPr>
              <a:solidFill>
                <a:schemeClr val="accent6">
                  <a:lumMod val="60000"/>
                </a:schemeClr>
              </a:solidFill>
              <a:ln>
                <a:solidFill>
                  <a:schemeClr val="bg1"/>
                </a:solid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7-F136-4A43-A1A0-20C4EED032CE}"/>
              </c:ext>
            </c:extLst>
          </c:dPt>
          <c:dPt>
            <c:idx val="12"/>
            <c:bubble3D val="0"/>
            <c:spPr>
              <a:solidFill>
                <a:schemeClr val="accent1">
                  <a:lumMod val="80000"/>
                  <a:lumOff val="20000"/>
                </a:schemeClr>
              </a:solidFill>
              <a:ln>
                <a:solidFill>
                  <a:schemeClr val="bg1"/>
                </a:solid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9-F136-4A43-A1A0-20C4EED032CE}"/>
              </c:ext>
            </c:extLst>
          </c:dPt>
          <c:dPt>
            <c:idx val="13"/>
            <c:bubble3D val="0"/>
            <c:spPr>
              <a:solidFill>
                <a:schemeClr val="accent2">
                  <a:lumMod val="80000"/>
                  <a:lumOff val="20000"/>
                </a:schemeClr>
              </a:solidFill>
              <a:ln>
                <a:solidFill>
                  <a:schemeClr val="bg1"/>
                </a:solid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B-F136-4A43-A1A0-20C4EED032CE}"/>
              </c:ext>
            </c:extLst>
          </c:dPt>
          <c:dPt>
            <c:idx val="14"/>
            <c:bubble3D val="0"/>
            <c:spPr>
              <a:solidFill>
                <a:schemeClr val="accent3">
                  <a:lumMod val="80000"/>
                  <a:lumOff val="20000"/>
                </a:schemeClr>
              </a:solidFill>
              <a:ln>
                <a:solidFill>
                  <a:schemeClr val="bg1"/>
                </a:solid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D-F136-4A43-A1A0-20C4EED032CE}"/>
              </c:ext>
            </c:extLst>
          </c:dPt>
          <c:dPt>
            <c:idx val="15"/>
            <c:bubble3D val="0"/>
            <c:spPr>
              <a:solidFill>
                <a:schemeClr val="accent4">
                  <a:lumMod val="80000"/>
                  <a:lumOff val="20000"/>
                </a:schemeClr>
              </a:solidFill>
              <a:ln>
                <a:solidFill>
                  <a:schemeClr val="bg1"/>
                </a:solid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F-F136-4A43-A1A0-20C4EED032CE}"/>
              </c:ext>
            </c:extLst>
          </c:dPt>
          <c:dPt>
            <c:idx val="16"/>
            <c:bubble3D val="0"/>
            <c:spPr>
              <a:solidFill>
                <a:schemeClr val="accent5">
                  <a:lumMod val="80000"/>
                  <a:lumOff val="20000"/>
                </a:schemeClr>
              </a:solidFill>
              <a:ln>
                <a:solidFill>
                  <a:schemeClr val="bg1"/>
                </a:solidFill>
              </a:ln>
              <a:effectLst>
                <a:outerShdw blurRad="63500" sx="102000" sy="102000" algn="ctr" rotWithShape="0">
                  <a:prstClr val="black">
                    <a:alpha val="20000"/>
                  </a:prstClr>
                </a:outerShdw>
              </a:effectLst>
            </c:spPr>
            <c:extLst>
              <c:ext xmlns:c16="http://schemas.microsoft.com/office/drawing/2014/chart" uri="{C3380CC4-5D6E-409C-BE32-E72D297353CC}">
                <c16:uniqueId val="{00000021-F136-4A43-A1A0-20C4EED032CE}"/>
              </c:ext>
            </c:extLst>
          </c:dPt>
          <c:dPt>
            <c:idx val="17"/>
            <c:bubble3D val="0"/>
            <c:explosion val="5"/>
            <c:spPr>
              <a:solidFill>
                <a:schemeClr val="accent6">
                  <a:lumMod val="80000"/>
                  <a:lumOff val="20000"/>
                </a:schemeClr>
              </a:solidFill>
              <a:ln>
                <a:solidFill>
                  <a:schemeClr val="bg1"/>
                </a:solidFill>
              </a:ln>
              <a:effectLst>
                <a:outerShdw blurRad="63500" sx="102000" sy="102000" algn="ctr" rotWithShape="0">
                  <a:prstClr val="black">
                    <a:alpha val="20000"/>
                  </a:prstClr>
                </a:outerShdw>
              </a:effectLst>
            </c:spPr>
            <c:extLst>
              <c:ext xmlns:c16="http://schemas.microsoft.com/office/drawing/2014/chart" uri="{C3380CC4-5D6E-409C-BE32-E72D297353CC}">
                <c16:uniqueId val="{00000023-F136-4A43-A1A0-20C4EED032CE}"/>
              </c:ext>
            </c:extLst>
          </c:dPt>
          <c:dLbls>
            <c:dLbl>
              <c:idx val="0"/>
              <c:spPr>
                <a:solidFill>
                  <a:prstClr val="white"/>
                </a:solidFill>
                <a:ln>
                  <a:solidFill>
                    <a:prstClr val="white">
                      <a:lumMod val="65000"/>
                    </a:prstClr>
                  </a:solidFill>
                </a:ln>
                <a:effectLst/>
              </c:spPr>
              <c:txPr>
                <a:bodyPr rot="0" spcFirstLastPara="1" vertOverflow="clip" horzOverflow="clip" vert="horz" wrap="square" lIns="36576" tIns="18288" rIns="36576" bIns="18288" anchor="ctr" anchorCtr="1">
                  <a:spAutoFit/>
                </a:bodyPr>
                <a:lstStyle/>
                <a:p>
                  <a:pPr>
                    <a:defRPr sz="1800" b="1" i="0" u="none" strike="noStrike" kern="120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1-F136-4A43-A1A0-20C4EED032CE}"/>
                </c:ext>
              </c:extLst>
            </c:dLbl>
            <c:dLbl>
              <c:idx val="1"/>
              <c:spPr>
                <a:solidFill>
                  <a:prstClr val="white"/>
                </a:solidFill>
                <a:ln>
                  <a:solidFill>
                    <a:prstClr val="white">
                      <a:lumMod val="65000"/>
                    </a:prstClr>
                  </a:solidFill>
                </a:ln>
                <a:effectLst/>
              </c:spPr>
              <c:txPr>
                <a:bodyPr rot="0" spcFirstLastPara="1" vertOverflow="clip" horzOverflow="clip" vert="horz" wrap="square" lIns="36576" tIns="18288" rIns="36576" bIns="18288" anchor="ctr" anchorCtr="1">
                  <a:spAutoFit/>
                </a:bodyPr>
                <a:lstStyle/>
                <a:p>
                  <a:pPr>
                    <a:defRPr sz="1800" b="1" i="0" u="none" strike="noStrike" kern="1200" baseline="0">
                      <a:solidFill>
                        <a:schemeClr val="accent2"/>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3-F136-4A43-A1A0-20C4EED032CE}"/>
                </c:ext>
              </c:extLst>
            </c:dLbl>
            <c:dLbl>
              <c:idx val="2"/>
              <c:layout>
                <c:manualLayout>
                  <c:x val="9.5393384454704397E-2"/>
                  <c:y val="-3.3333333333333333E-2"/>
                </c:manualLayout>
              </c:layout>
              <c:spPr>
                <a:solidFill>
                  <a:prstClr val="white"/>
                </a:solidFill>
                <a:ln>
                  <a:solidFill>
                    <a:prstClr val="white">
                      <a:lumMod val="65000"/>
                    </a:prstClr>
                  </a:solidFill>
                </a:ln>
                <a:effectLst/>
              </c:spPr>
              <c:txPr>
                <a:bodyPr rot="0" spcFirstLastPara="1" vertOverflow="clip" horzOverflow="clip" vert="horz" wrap="square" lIns="36576" tIns="18288" rIns="36576" bIns="18288" anchor="ctr" anchorCtr="1">
                  <a:spAutoFit/>
                </a:bodyPr>
                <a:lstStyle/>
                <a:p>
                  <a:pPr>
                    <a:defRPr sz="1800" b="1" i="0" u="none" strike="noStrike" kern="1200" baseline="0">
                      <a:solidFill>
                        <a:schemeClr val="accent3"/>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5-F136-4A43-A1A0-20C4EED032CE}"/>
                </c:ext>
              </c:extLst>
            </c:dLbl>
            <c:dLbl>
              <c:idx val="3"/>
              <c:layout>
                <c:manualLayout>
                  <c:x val="0.1326564252573233"/>
                  <c:y val="-7.4074074074074077E-3"/>
                </c:manualLayout>
              </c:layout>
              <c:spPr>
                <a:solidFill>
                  <a:prstClr val="white"/>
                </a:solidFill>
                <a:ln>
                  <a:solidFill>
                    <a:prstClr val="white">
                      <a:lumMod val="65000"/>
                    </a:prstClr>
                  </a:solidFill>
                </a:ln>
                <a:effectLst/>
              </c:spPr>
              <c:txPr>
                <a:bodyPr rot="0" spcFirstLastPara="1" vertOverflow="clip" horzOverflow="clip" vert="horz" wrap="square" lIns="36576" tIns="18288" rIns="36576" bIns="18288" anchor="ctr" anchorCtr="1">
                  <a:spAutoFit/>
                </a:bodyPr>
                <a:lstStyle/>
                <a:p>
                  <a:pPr>
                    <a:defRPr sz="1800" b="1" i="0" u="none" strike="noStrike" kern="1200" baseline="0">
                      <a:solidFill>
                        <a:schemeClr val="accent4"/>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7-F136-4A43-A1A0-20C4EED032CE}"/>
                </c:ext>
              </c:extLst>
            </c:dLbl>
            <c:dLbl>
              <c:idx val="4"/>
              <c:layout>
                <c:manualLayout>
                  <c:x val="0.15799529300310416"/>
                  <c:y val="4.6296296296296294E-2"/>
                </c:manualLayout>
              </c:layout>
              <c:spPr>
                <a:solidFill>
                  <a:prstClr val="white"/>
                </a:solidFill>
                <a:ln>
                  <a:solidFill>
                    <a:prstClr val="white">
                      <a:lumMod val="65000"/>
                    </a:prstClr>
                  </a:solidFill>
                </a:ln>
                <a:effectLst/>
              </c:spPr>
              <c:txPr>
                <a:bodyPr rot="0" spcFirstLastPara="1" vertOverflow="clip" horzOverflow="clip" vert="horz" wrap="square" lIns="36576" tIns="18288" rIns="36576" bIns="18288" anchor="ctr" anchorCtr="1">
                  <a:spAutoFit/>
                </a:bodyPr>
                <a:lstStyle/>
                <a:p>
                  <a:pPr>
                    <a:defRPr sz="1800" b="1" i="0" u="none" strike="noStrike" kern="1200" baseline="0">
                      <a:solidFill>
                        <a:schemeClr val="accent5"/>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9-F136-4A43-A1A0-20C4EED032CE}"/>
                </c:ext>
              </c:extLst>
            </c:dLbl>
            <c:dLbl>
              <c:idx val="5"/>
              <c:layout>
                <c:manualLayout>
                  <c:x val="9.9864949351018667E-2"/>
                  <c:y val="3.8888888888888751E-2"/>
                </c:manualLayout>
              </c:layout>
              <c:spPr>
                <a:solidFill>
                  <a:prstClr val="white"/>
                </a:solidFill>
                <a:ln>
                  <a:solidFill>
                    <a:prstClr val="white">
                      <a:lumMod val="65000"/>
                    </a:prstClr>
                  </a:solidFill>
                </a:ln>
                <a:effectLst/>
              </c:spPr>
              <c:txPr>
                <a:bodyPr rot="0" spcFirstLastPara="1" vertOverflow="clip" horzOverflow="clip" vert="horz" wrap="square" lIns="36576" tIns="18288" rIns="36576" bIns="18288" anchor="ctr" anchorCtr="1">
                  <a:spAutoFit/>
                </a:bodyPr>
                <a:lstStyle/>
                <a:p>
                  <a:pPr>
                    <a:defRPr sz="1800" b="1" i="0" u="none" strike="noStrike" kern="1200" baseline="0">
                      <a:solidFill>
                        <a:schemeClr val="accent6"/>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B-F136-4A43-A1A0-20C4EED032CE}"/>
                </c:ext>
              </c:extLst>
            </c:dLbl>
            <c:dLbl>
              <c:idx val="6"/>
              <c:layout>
                <c:manualLayout>
                  <c:x val="5.2168257123666524E-2"/>
                  <c:y val="6.2962962962962832E-2"/>
                </c:manualLayout>
              </c:layout>
              <c:spPr>
                <a:solidFill>
                  <a:prstClr val="white"/>
                </a:solidFill>
                <a:ln>
                  <a:solidFill>
                    <a:prstClr val="white">
                      <a:lumMod val="65000"/>
                    </a:prstClr>
                  </a:solidFill>
                </a:ln>
                <a:effectLst/>
              </c:spPr>
              <c:txPr>
                <a:bodyPr rot="0" spcFirstLastPara="1" vertOverflow="clip" horzOverflow="clip" vert="horz" wrap="square" lIns="36576" tIns="18288" rIns="36576" bIns="18288" anchor="ctr" anchorCtr="1">
                  <a:spAutoFit/>
                </a:bodyPr>
                <a:lstStyle/>
                <a:p>
                  <a:pPr>
                    <a:defRPr sz="1800" b="1" i="0" u="none" strike="noStrike" kern="1200" baseline="0">
                      <a:solidFill>
                        <a:schemeClr val="accent1">
                          <a:lumMod val="6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D-F136-4A43-A1A0-20C4EED032CE}"/>
                </c:ext>
              </c:extLst>
            </c:dLbl>
            <c:dLbl>
              <c:idx val="7"/>
              <c:layout>
                <c:manualLayout>
                  <c:x val="-8.9431297926285645E-3"/>
                  <c:y val="0.1"/>
                </c:manualLayout>
              </c:layout>
              <c:spPr>
                <a:solidFill>
                  <a:prstClr val="white"/>
                </a:solidFill>
                <a:ln>
                  <a:solidFill>
                    <a:prstClr val="white">
                      <a:lumMod val="65000"/>
                    </a:prstClr>
                  </a:solidFill>
                </a:ln>
                <a:effectLst/>
              </c:spPr>
              <c:txPr>
                <a:bodyPr rot="0" spcFirstLastPara="1" vertOverflow="clip" horzOverflow="clip" vert="horz" wrap="square" lIns="36576" tIns="18288" rIns="36576" bIns="18288" anchor="ctr" anchorCtr="1">
                  <a:spAutoFit/>
                </a:bodyPr>
                <a:lstStyle/>
                <a:p>
                  <a:pPr>
                    <a:defRPr sz="1800" b="1" i="0" u="none" strike="noStrike" kern="1200" baseline="0">
                      <a:solidFill>
                        <a:schemeClr val="accent2">
                          <a:lumMod val="6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F-F136-4A43-A1A0-20C4EED032CE}"/>
                </c:ext>
              </c:extLst>
            </c:dLbl>
            <c:dLbl>
              <c:idx val="8"/>
              <c:layout>
                <c:manualLayout>
                  <c:x val="-5.3658778755771221E-2"/>
                  <c:y val="4.6296296296296162E-2"/>
                </c:manualLayout>
              </c:layout>
              <c:spPr>
                <a:solidFill>
                  <a:prstClr val="white"/>
                </a:solidFill>
                <a:ln>
                  <a:solidFill>
                    <a:prstClr val="white">
                      <a:lumMod val="65000"/>
                    </a:prstClr>
                  </a:solidFill>
                </a:ln>
                <a:effectLst/>
              </c:spPr>
              <c:txPr>
                <a:bodyPr rot="0" spcFirstLastPara="1" vertOverflow="clip" horzOverflow="clip" vert="horz" wrap="square" lIns="36576" tIns="18288" rIns="36576" bIns="18288" anchor="ctr" anchorCtr="1">
                  <a:spAutoFit/>
                </a:bodyPr>
                <a:lstStyle/>
                <a:p>
                  <a:pPr>
                    <a:defRPr sz="1800" b="1" i="0" u="none" strike="noStrike" kern="1200" baseline="0">
                      <a:solidFill>
                        <a:schemeClr val="accent3">
                          <a:lumMod val="6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11-F136-4A43-A1A0-20C4EED032CE}"/>
                </c:ext>
              </c:extLst>
            </c:dLbl>
            <c:dLbl>
              <c:idx val="9"/>
              <c:layout>
                <c:manualLayout>
                  <c:x val="-0.13861851178574233"/>
                  <c:y val="8.5185185185185183E-2"/>
                </c:manualLayout>
              </c:layout>
              <c:spPr>
                <a:solidFill>
                  <a:prstClr val="white"/>
                </a:solidFill>
                <a:ln>
                  <a:solidFill>
                    <a:prstClr val="white">
                      <a:lumMod val="65000"/>
                    </a:prstClr>
                  </a:solidFill>
                </a:ln>
                <a:effectLst/>
              </c:spPr>
              <c:txPr>
                <a:bodyPr rot="0" spcFirstLastPara="1" vertOverflow="clip" horzOverflow="clip" vert="horz" wrap="square" lIns="36576" tIns="18288" rIns="36576" bIns="18288" anchor="ctr" anchorCtr="1">
                  <a:spAutoFit/>
                </a:bodyPr>
                <a:lstStyle/>
                <a:p>
                  <a:pPr>
                    <a:defRPr sz="1800" b="1" i="0" u="none" strike="noStrike" kern="1200" baseline="0">
                      <a:solidFill>
                        <a:schemeClr val="accent4">
                          <a:lumMod val="6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13-F136-4A43-A1A0-20C4EED032CE}"/>
                </c:ext>
              </c:extLst>
            </c:dLbl>
            <c:dLbl>
              <c:idx val="10"/>
              <c:layout>
                <c:manualLayout>
                  <c:x val="-0.15352372810678988"/>
                  <c:y val="5.7407407407407407E-2"/>
                </c:manualLayout>
              </c:layout>
              <c:spPr>
                <a:solidFill>
                  <a:prstClr val="white"/>
                </a:solidFill>
                <a:ln>
                  <a:solidFill>
                    <a:prstClr val="white">
                      <a:lumMod val="65000"/>
                    </a:prstClr>
                  </a:solidFill>
                </a:ln>
                <a:effectLst/>
              </c:spPr>
              <c:txPr>
                <a:bodyPr rot="0" spcFirstLastPara="1" vertOverflow="clip" horzOverflow="clip" vert="horz" wrap="square" lIns="36576" tIns="18288" rIns="36576" bIns="18288" anchor="ctr" anchorCtr="1">
                  <a:spAutoFit/>
                </a:bodyPr>
                <a:lstStyle/>
                <a:p>
                  <a:pPr>
                    <a:defRPr sz="1800" b="1" i="0" u="none" strike="noStrike" kern="1200" baseline="0">
                      <a:solidFill>
                        <a:schemeClr val="accent5">
                          <a:lumMod val="6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15-F136-4A43-A1A0-20C4EED032CE}"/>
                </c:ext>
              </c:extLst>
            </c:dLbl>
            <c:dLbl>
              <c:idx val="11"/>
              <c:layout>
                <c:manualLayout>
                  <c:x val="-0.13712799015363758"/>
                  <c:y val="2.5925925925925859E-2"/>
                </c:manualLayout>
              </c:layout>
              <c:spPr>
                <a:solidFill>
                  <a:prstClr val="white"/>
                </a:solidFill>
                <a:ln>
                  <a:solidFill>
                    <a:prstClr val="white">
                      <a:lumMod val="65000"/>
                    </a:prstClr>
                  </a:solidFill>
                </a:ln>
                <a:effectLst/>
              </c:spPr>
              <c:txPr>
                <a:bodyPr rot="0" spcFirstLastPara="1" vertOverflow="clip" horzOverflow="clip" vert="horz" wrap="square" lIns="36576" tIns="18288" rIns="36576" bIns="18288" anchor="ctr" anchorCtr="1">
                  <a:spAutoFit/>
                </a:bodyPr>
                <a:lstStyle/>
                <a:p>
                  <a:pPr>
                    <a:defRPr sz="1800" b="1" i="0" u="none" strike="noStrike" kern="1200" baseline="0">
                      <a:solidFill>
                        <a:schemeClr val="accent6">
                          <a:lumMod val="6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17-F136-4A43-A1A0-20C4EED032CE}"/>
                </c:ext>
              </c:extLst>
            </c:dLbl>
            <c:dLbl>
              <c:idx val="12"/>
              <c:layout>
                <c:manualLayout>
                  <c:x val="-0.15948581463520892"/>
                  <c:y val="-1.4814814814814815E-2"/>
                </c:manualLayout>
              </c:layout>
              <c:spPr>
                <a:solidFill>
                  <a:prstClr val="white"/>
                </a:solidFill>
                <a:ln>
                  <a:solidFill>
                    <a:prstClr val="white">
                      <a:lumMod val="65000"/>
                    </a:prstClr>
                  </a:solidFill>
                </a:ln>
                <a:effectLst/>
              </c:spPr>
              <c:txPr>
                <a:bodyPr rot="0" spcFirstLastPara="1" vertOverflow="clip" horzOverflow="clip" vert="horz" wrap="square" lIns="36576" tIns="18288" rIns="36576" bIns="18288" anchor="ctr" anchorCtr="1">
                  <a:spAutoFit/>
                </a:bodyPr>
                <a:lstStyle/>
                <a:p>
                  <a:pPr>
                    <a:defRPr sz="1800" b="1" i="0" u="none" strike="noStrike" kern="1200" baseline="0">
                      <a:solidFill>
                        <a:schemeClr val="accent1">
                          <a:lumMod val="80000"/>
                          <a:lumOff val="2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19-F136-4A43-A1A0-20C4EED032CE}"/>
                </c:ext>
              </c:extLst>
            </c:dLbl>
            <c:dLbl>
              <c:idx val="13"/>
              <c:layout>
                <c:manualLayout>
                  <c:x val="-0.13712799015363758"/>
                  <c:y val="-6.6666666666666666E-2"/>
                </c:manualLayout>
              </c:layout>
              <c:spPr>
                <a:solidFill>
                  <a:prstClr val="white"/>
                </a:solidFill>
                <a:ln>
                  <a:solidFill>
                    <a:prstClr val="white">
                      <a:lumMod val="65000"/>
                    </a:prstClr>
                  </a:solidFill>
                </a:ln>
                <a:effectLst/>
              </c:spPr>
              <c:txPr>
                <a:bodyPr rot="0" spcFirstLastPara="1" vertOverflow="clip" horzOverflow="clip" vert="horz" wrap="square" lIns="36576" tIns="18288" rIns="36576" bIns="18288" anchor="ctr" anchorCtr="1">
                  <a:spAutoFit/>
                </a:bodyPr>
                <a:lstStyle/>
                <a:p>
                  <a:pPr>
                    <a:defRPr sz="1800" b="1" i="0" u="none" strike="noStrike" kern="1200" baseline="0">
                      <a:solidFill>
                        <a:schemeClr val="accent2">
                          <a:lumMod val="80000"/>
                          <a:lumOff val="2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1B-F136-4A43-A1A0-20C4EED032CE}"/>
                </c:ext>
              </c:extLst>
            </c:dLbl>
            <c:dLbl>
              <c:idx val="14"/>
              <c:layout>
                <c:manualLayout>
                  <c:x val="-9.5393384454704397E-2"/>
                  <c:y val="-0.12222222222222222"/>
                </c:manualLayout>
              </c:layout>
              <c:spPr>
                <a:solidFill>
                  <a:prstClr val="white"/>
                </a:solidFill>
                <a:ln>
                  <a:solidFill>
                    <a:prstClr val="white">
                      <a:lumMod val="65000"/>
                    </a:prstClr>
                  </a:solidFill>
                </a:ln>
                <a:effectLst/>
              </c:spPr>
              <c:txPr>
                <a:bodyPr rot="0" spcFirstLastPara="1" vertOverflow="clip" horzOverflow="clip" vert="horz" wrap="square" lIns="36576" tIns="18288" rIns="36576" bIns="18288" anchor="ctr" anchorCtr="1">
                  <a:spAutoFit/>
                </a:bodyPr>
                <a:lstStyle/>
                <a:p>
                  <a:pPr>
                    <a:defRPr sz="1800" b="1" i="0" u="none" strike="noStrike" kern="1200" baseline="0">
                      <a:solidFill>
                        <a:schemeClr val="accent3">
                          <a:lumMod val="80000"/>
                          <a:lumOff val="2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1D-F136-4A43-A1A0-20C4EED032CE}"/>
                </c:ext>
              </c:extLst>
            </c:dLbl>
            <c:dLbl>
              <c:idx val="15"/>
              <c:layout>
                <c:manualLayout>
                  <c:x val="-7.8997646501552082E-2"/>
                  <c:y val="-0.18148148148148149"/>
                </c:manualLayout>
              </c:layout>
              <c:spPr>
                <a:solidFill>
                  <a:prstClr val="white"/>
                </a:solidFill>
                <a:ln>
                  <a:solidFill>
                    <a:prstClr val="white">
                      <a:lumMod val="65000"/>
                    </a:prstClr>
                  </a:solidFill>
                </a:ln>
                <a:effectLst/>
              </c:spPr>
              <c:txPr>
                <a:bodyPr rot="0" spcFirstLastPara="1" vertOverflow="clip" horzOverflow="clip" vert="horz" wrap="square" lIns="36576" tIns="18288" rIns="36576" bIns="18288" anchor="ctr" anchorCtr="1">
                  <a:spAutoFit/>
                </a:bodyPr>
                <a:lstStyle/>
                <a:p>
                  <a:pPr>
                    <a:defRPr sz="1800" b="1" i="0" u="none" strike="noStrike" kern="1200" baseline="0">
                      <a:solidFill>
                        <a:schemeClr val="accent4">
                          <a:lumMod val="80000"/>
                          <a:lumOff val="2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1F-F136-4A43-A1A0-20C4EED032CE}"/>
                </c:ext>
              </c:extLst>
            </c:dLbl>
            <c:dLbl>
              <c:idx val="16"/>
              <c:layout>
                <c:manualLayout>
                  <c:x val="-6.7073473444714038E-2"/>
                  <c:y val="-0.24814814814814815"/>
                </c:manualLayout>
              </c:layout>
              <c:spPr>
                <a:solidFill>
                  <a:prstClr val="white"/>
                </a:solidFill>
                <a:ln>
                  <a:solidFill>
                    <a:prstClr val="white">
                      <a:lumMod val="65000"/>
                    </a:prstClr>
                  </a:solidFill>
                </a:ln>
                <a:effectLst/>
              </c:spPr>
              <c:txPr>
                <a:bodyPr rot="0" spcFirstLastPara="1" vertOverflow="clip" horzOverflow="clip" vert="horz" wrap="square" lIns="36576" tIns="18288" rIns="36576" bIns="18288" anchor="ctr" anchorCtr="1">
                  <a:spAutoFit/>
                </a:bodyPr>
                <a:lstStyle/>
                <a:p>
                  <a:pPr>
                    <a:defRPr sz="1800" b="1" i="0" u="none" strike="noStrike" kern="1200" baseline="0">
                      <a:solidFill>
                        <a:schemeClr val="accent5">
                          <a:lumMod val="80000"/>
                          <a:lumOff val="2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21-F136-4A43-A1A0-20C4EED032CE}"/>
                </c:ext>
              </c:extLst>
            </c:dLbl>
            <c:dLbl>
              <c:idx val="17"/>
              <c:spPr>
                <a:solidFill>
                  <a:prstClr val="white"/>
                </a:solidFill>
                <a:ln>
                  <a:solidFill>
                    <a:prstClr val="white">
                      <a:lumMod val="65000"/>
                    </a:prstClr>
                  </a:solidFill>
                </a:ln>
                <a:effectLst/>
              </c:spPr>
              <c:txPr>
                <a:bodyPr rot="0" spcFirstLastPara="1" vertOverflow="clip" horzOverflow="clip" vert="horz" wrap="square" lIns="36576" tIns="18288" rIns="36576" bIns="18288" anchor="ctr" anchorCtr="1">
                  <a:spAutoFit/>
                </a:bodyPr>
                <a:lstStyle/>
                <a:p>
                  <a:pPr>
                    <a:defRPr sz="1800" b="1" i="0" u="none" strike="noStrike" kern="1200" baseline="0">
                      <a:solidFill>
                        <a:schemeClr val="accent6">
                          <a:lumMod val="80000"/>
                          <a:lumOff val="20000"/>
                        </a:schemeClr>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23-F136-4A43-A1A0-20C4EED032CE}"/>
                </c:ext>
              </c:extLst>
            </c:dLbl>
            <c:spPr>
              <a:solidFill>
                <a:prstClr val="white"/>
              </a:solidFill>
              <a:ln>
                <a:solidFill>
                  <a:prstClr val="white">
                    <a:lumMod val="65000"/>
                  </a:prstClr>
                </a:solidFill>
              </a:ln>
              <a:effectLst/>
            </c:sp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'Structure of US v_f'!$F$2:$F$19</c:f>
              <c:strCache>
                <c:ptCount val="18"/>
                <c:pt idx="0">
                  <c:v> almonds</c:v>
                </c:pt>
                <c:pt idx="1">
                  <c:v> tomatoes</c:v>
                </c:pt>
                <c:pt idx="2">
                  <c:v> grapes</c:v>
                </c:pt>
                <c:pt idx="3">
                  <c:v> potatoes</c:v>
                </c:pt>
                <c:pt idx="4">
                  <c:v> apples</c:v>
                </c:pt>
                <c:pt idx="5">
                  <c:v> walnuts</c:v>
                </c:pt>
                <c:pt idx="6">
                  <c:v> vegsoth</c:v>
                </c:pt>
                <c:pt idx="7">
                  <c:v> strawberries</c:v>
                </c:pt>
                <c:pt idx="8">
                  <c:v> lettuce</c:v>
                </c:pt>
                <c:pt idx="9">
                  <c:v> oranges</c:v>
                </c:pt>
                <c:pt idx="10">
                  <c:v> pistachios</c:v>
                </c:pt>
                <c:pt idx="11">
                  <c:v> beansdry</c:v>
                </c:pt>
                <c:pt idx="12">
                  <c:v> nutsoth</c:v>
                </c:pt>
                <c:pt idx="13">
                  <c:v> broccoli</c:v>
                </c:pt>
                <c:pt idx="14">
                  <c:v> cranberries</c:v>
                </c:pt>
                <c:pt idx="15">
                  <c:v> beansgreen</c:v>
                </c:pt>
                <c:pt idx="16">
                  <c:v> cherries</c:v>
                </c:pt>
                <c:pt idx="17">
                  <c:v>other 62 commodities</c:v>
                </c:pt>
              </c:strCache>
            </c:strRef>
          </c:cat>
          <c:val>
            <c:numRef>
              <c:f>'Structure of US v_f'!$G$2:$G$19</c:f>
              <c:numCache>
                <c:formatCode>0</c:formatCode>
                <c:ptCount val="18"/>
                <c:pt idx="0">
                  <c:v>9339.0400389999995</c:v>
                </c:pt>
                <c:pt idx="1">
                  <c:v>6734.3271480000003</c:v>
                </c:pt>
                <c:pt idx="2">
                  <c:v>3383.436279</c:v>
                </c:pt>
                <c:pt idx="3">
                  <c:v>2135.055664</c:v>
                </c:pt>
                <c:pt idx="4">
                  <c:v>2029.4785159999999</c:v>
                </c:pt>
                <c:pt idx="5">
                  <c:v>1856.5045170000001</c:v>
                </c:pt>
                <c:pt idx="6">
                  <c:v>1809.3432620000001</c:v>
                </c:pt>
                <c:pt idx="7">
                  <c:v>1674.5306399999999</c:v>
                </c:pt>
                <c:pt idx="8">
                  <c:v>1312.7551269999999</c:v>
                </c:pt>
                <c:pt idx="9">
                  <c:v>1293.060303</c:v>
                </c:pt>
                <c:pt idx="10">
                  <c:v>1289.5668949999999</c:v>
                </c:pt>
                <c:pt idx="11">
                  <c:v>807.058044</c:v>
                </c:pt>
                <c:pt idx="12">
                  <c:v>791.60784899999999</c:v>
                </c:pt>
                <c:pt idx="13">
                  <c:v>742.56738299999995</c:v>
                </c:pt>
                <c:pt idx="14">
                  <c:v>651.85235599999999</c:v>
                </c:pt>
                <c:pt idx="15">
                  <c:v>630.89929199999995</c:v>
                </c:pt>
                <c:pt idx="16">
                  <c:v>622.05285600000002</c:v>
                </c:pt>
                <c:pt idx="17">
                  <c:v>9397.4919729999965</c:v>
                </c:pt>
              </c:numCache>
            </c:numRef>
          </c:val>
          <c:extLst>
            <c:ext xmlns:c16="http://schemas.microsoft.com/office/drawing/2014/chart" uri="{C3380CC4-5D6E-409C-BE32-E72D297353CC}">
              <c16:uniqueId val="{00000024-F136-4A43-A1A0-20C4EED032CE}"/>
            </c:ext>
          </c:extLst>
        </c:ser>
        <c:dLbls>
          <c:dLblPos val="outEnd"/>
          <c:showLegendKey val="0"/>
          <c:showVal val="0"/>
          <c:showCatName val="1"/>
          <c:showSerName val="0"/>
          <c:showPercent val="0"/>
          <c:showBubbleSize val="0"/>
          <c:showLeaderLines val="0"/>
        </c:dLbls>
        <c:firstSliceAng val="0"/>
      </c:pieChart>
      <c:spPr>
        <a:noFill/>
        <a:ln>
          <a:noFill/>
        </a:ln>
        <a:effectLst/>
      </c:spPr>
    </c:plotArea>
    <c:plotVisOnly val="1"/>
    <c:dispBlanksAs val="gap"/>
    <c:showDLblsOverMax val="0"/>
  </c:chart>
  <c:spPr>
    <a:noFill/>
    <a:ln>
      <a:noFill/>
    </a:ln>
    <a:effectLst/>
  </c:spPr>
  <c:txPr>
    <a:bodyPr/>
    <a:lstStyle/>
    <a:p>
      <a:pPr>
        <a:defRPr sz="18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586018519002057"/>
          <c:y val="0.15260457853942669"/>
          <c:w val="0.47828595614534636"/>
          <c:h val="0.64246709780031508"/>
        </c:manualLayout>
      </c:layout>
      <c:pieChart>
        <c:varyColors val="1"/>
        <c:ser>
          <c:idx val="0"/>
          <c:order val="0"/>
          <c:spPr>
            <a:ln>
              <a:solidFill>
                <a:schemeClr val="bg1"/>
              </a:solidFill>
            </a:ln>
          </c:spPr>
          <c:dPt>
            <c:idx val="0"/>
            <c:bubble3D val="0"/>
            <c:spPr>
              <a:solidFill>
                <a:schemeClr val="accent1"/>
              </a:solidFill>
              <a:ln>
                <a:solidFill>
                  <a:schemeClr val="bg1"/>
                </a:solid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8180-432E-878A-F26B34E6A51C}"/>
              </c:ext>
            </c:extLst>
          </c:dPt>
          <c:dPt>
            <c:idx val="1"/>
            <c:bubble3D val="0"/>
            <c:spPr>
              <a:solidFill>
                <a:schemeClr val="accent2"/>
              </a:solidFill>
              <a:ln>
                <a:solidFill>
                  <a:schemeClr val="bg1"/>
                </a:solid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8180-432E-878A-F26B34E6A51C}"/>
              </c:ext>
            </c:extLst>
          </c:dPt>
          <c:dPt>
            <c:idx val="2"/>
            <c:bubble3D val="0"/>
            <c:spPr>
              <a:solidFill>
                <a:schemeClr val="accent3"/>
              </a:solidFill>
              <a:ln>
                <a:solidFill>
                  <a:schemeClr val="bg1"/>
                </a:solid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8180-432E-878A-F26B34E6A51C}"/>
              </c:ext>
            </c:extLst>
          </c:dPt>
          <c:dPt>
            <c:idx val="3"/>
            <c:bubble3D val="0"/>
            <c:spPr>
              <a:solidFill>
                <a:schemeClr val="accent4"/>
              </a:solidFill>
              <a:ln>
                <a:solidFill>
                  <a:schemeClr val="bg1"/>
                </a:solid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8180-432E-878A-F26B34E6A51C}"/>
              </c:ext>
            </c:extLst>
          </c:dPt>
          <c:dPt>
            <c:idx val="4"/>
            <c:bubble3D val="0"/>
            <c:spPr>
              <a:solidFill>
                <a:schemeClr val="accent5"/>
              </a:solidFill>
              <a:ln>
                <a:solidFill>
                  <a:schemeClr val="bg1"/>
                </a:solid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8180-432E-878A-F26B34E6A51C}"/>
              </c:ext>
            </c:extLst>
          </c:dPt>
          <c:dPt>
            <c:idx val="5"/>
            <c:bubble3D val="0"/>
            <c:spPr>
              <a:solidFill>
                <a:schemeClr val="accent6"/>
              </a:solidFill>
              <a:ln>
                <a:solidFill>
                  <a:schemeClr val="bg1"/>
                </a:solid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B-8180-432E-878A-F26B34E6A51C}"/>
              </c:ext>
            </c:extLst>
          </c:dPt>
          <c:dPt>
            <c:idx val="6"/>
            <c:bubble3D val="0"/>
            <c:spPr>
              <a:solidFill>
                <a:schemeClr val="accent1">
                  <a:lumMod val="60000"/>
                </a:schemeClr>
              </a:solidFill>
              <a:ln>
                <a:solidFill>
                  <a:schemeClr val="bg1"/>
                </a:solid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D-8180-432E-878A-F26B34E6A51C}"/>
              </c:ext>
            </c:extLst>
          </c:dPt>
          <c:dPt>
            <c:idx val="7"/>
            <c:bubble3D val="0"/>
            <c:spPr>
              <a:solidFill>
                <a:schemeClr val="accent2">
                  <a:lumMod val="60000"/>
                </a:schemeClr>
              </a:solidFill>
              <a:ln>
                <a:solidFill>
                  <a:schemeClr val="bg1"/>
                </a:solid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F-8180-432E-878A-F26B34E6A51C}"/>
              </c:ext>
            </c:extLst>
          </c:dPt>
          <c:dPt>
            <c:idx val="8"/>
            <c:bubble3D val="0"/>
            <c:spPr>
              <a:solidFill>
                <a:schemeClr val="accent3">
                  <a:lumMod val="60000"/>
                </a:schemeClr>
              </a:solidFill>
              <a:ln>
                <a:solidFill>
                  <a:schemeClr val="bg1"/>
                </a:solid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1-8180-432E-878A-F26B34E6A51C}"/>
              </c:ext>
            </c:extLst>
          </c:dPt>
          <c:dPt>
            <c:idx val="9"/>
            <c:bubble3D val="0"/>
            <c:spPr>
              <a:solidFill>
                <a:schemeClr val="accent4">
                  <a:lumMod val="60000"/>
                </a:schemeClr>
              </a:solidFill>
              <a:ln>
                <a:solidFill>
                  <a:schemeClr val="bg1"/>
                </a:solid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3-8180-432E-878A-F26B34E6A51C}"/>
              </c:ext>
            </c:extLst>
          </c:dPt>
          <c:dPt>
            <c:idx val="10"/>
            <c:bubble3D val="0"/>
            <c:spPr>
              <a:solidFill>
                <a:schemeClr val="accent5">
                  <a:lumMod val="60000"/>
                </a:schemeClr>
              </a:solidFill>
              <a:ln>
                <a:solidFill>
                  <a:schemeClr val="bg1"/>
                </a:solid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5-8180-432E-878A-F26B34E6A51C}"/>
              </c:ext>
            </c:extLst>
          </c:dPt>
          <c:dPt>
            <c:idx val="11"/>
            <c:bubble3D val="0"/>
            <c:spPr>
              <a:solidFill>
                <a:schemeClr val="accent6">
                  <a:lumMod val="60000"/>
                </a:schemeClr>
              </a:solidFill>
              <a:ln>
                <a:solidFill>
                  <a:schemeClr val="bg1"/>
                </a:solid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7-8180-432E-878A-F26B34E6A51C}"/>
              </c:ext>
            </c:extLst>
          </c:dPt>
          <c:dPt>
            <c:idx val="12"/>
            <c:bubble3D val="0"/>
            <c:spPr>
              <a:solidFill>
                <a:schemeClr val="accent1">
                  <a:lumMod val="80000"/>
                  <a:lumOff val="20000"/>
                </a:schemeClr>
              </a:solidFill>
              <a:ln>
                <a:solidFill>
                  <a:schemeClr val="bg1"/>
                </a:solid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9-8180-432E-878A-F26B34E6A51C}"/>
              </c:ext>
            </c:extLst>
          </c:dPt>
          <c:dPt>
            <c:idx val="13"/>
            <c:bubble3D val="0"/>
            <c:spPr>
              <a:solidFill>
                <a:schemeClr val="accent2">
                  <a:lumMod val="80000"/>
                  <a:lumOff val="20000"/>
                </a:schemeClr>
              </a:solidFill>
              <a:ln>
                <a:solidFill>
                  <a:schemeClr val="bg1"/>
                </a:solid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B-8180-432E-878A-F26B34E6A51C}"/>
              </c:ext>
            </c:extLst>
          </c:dPt>
          <c:dPt>
            <c:idx val="14"/>
            <c:bubble3D val="0"/>
            <c:spPr>
              <a:solidFill>
                <a:schemeClr val="accent3">
                  <a:lumMod val="80000"/>
                  <a:lumOff val="20000"/>
                </a:schemeClr>
              </a:solidFill>
              <a:ln>
                <a:solidFill>
                  <a:schemeClr val="bg1"/>
                </a:solid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D-8180-432E-878A-F26B34E6A51C}"/>
              </c:ext>
            </c:extLst>
          </c:dPt>
          <c:dPt>
            <c:idx val="15"/>
            <c:bubble3D val="0"/>
            <c:spPr>
              <a:solidFill>
                <a:schemeClr val="accent4">
                  <a:lumMod val="80000"/>
                  <a:lumOff val="20000"/>
                </a:schemeClr>
              </a:solidFill>
              <a:ln>
                <a:solidFill>
                  <a:schemeClr val="bg1"/>
                </a:solid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F-8180-432E-878A-F26B34E6A51C}"/>
              </c:ext>
            </c:extLst>
          </c:dPt>
          <c:dPt>
            <c:idx val="16"/>
            <c:bubble3D val="0"/>
            <c:spPr>
              <a:solidFill>
                <a:schemeClr val="accent5">
                  <a:lumMod val="80000"/>
                  <a:lumOff val="20000"/>
                </a:schemeClr>
              </a:solidFill>
              <a:ln>
                <a:solidFill>
                  <a:schemeClr val="bg1"/>
                </a:solidFill>
              </a:ln>
              <a:effectLst>
                <a:outerShdw blurRad="63500" sx="102000" sy="102000" algn="ctr" rotWithShape="0">
                  <a:prstClr val="black">
                    <a:alpha val="20000"/>
                  </a:prstClr>
                </a:outerShdw>
              </a:effectLst>
            </c:spPr>
            <c:extLst>
              <c:ext xmlns:c16="http://schemas.microsoft.com/office/drawing/2014/chart" uri="{C3380CC4-5D6E-409C-BE32-E72D297353CC}">
                <c16:uniqueId val="{00000021-8180-432E-878A-F26B34E6A51C}"/>
              </c:ext>
            </c:extLst>
          </c:dPt>
          <c:dPt>
            <c:idx val="17"/>
            <c:bubble3D val="0"/>
            <c:spPr>
              <a:solidFill>
                <a:schemeClr val="accent6">
                  <a:lumMod val="80000"/>
                  <a:lumOff val="20000"/>
                </a:schemeClr>
              </a:solidFill>
              <a:ln>
                <a:solidFill>
                  <a:schemeClr val="bg1"/>
                </a:solidFill>
              </a:ln>
              <a:effectLst>
                <a:outerShdw blurRad="63500" sx="102000" sy="102000" algn="ctr" rotWithShape="0">
                  <a:prstClr val="black">
                    <a:alpha val="20000"/>
                  </a:prstClr>
                </a:outerShdw>
              </a:effectLst>
            </c:spPr>
            <c:extLst>
              <c:ext xmlns:c16="http://schemas.microsoft.com/office/drawing/2014/chart" uri="{C3380CC4-5D6E-409C-BE32-E72D297353CC}">
                <c16:uniqueId val="{00000023-8180-432E-878A-F26B34E6A51C}"/>
              </c:ext>
            </c:extLst>
          </c:dPt>
          <c:dLbls>
            <c:dLbl>
              <c:idx val="0"/>
              <c:layout>
                <c:manualLayout>
                  <c:x val="1.7177854364257079E-2"/>
                  <c:y val="-5.0761742566685593E-2"/>
                </c:manualLayout>
              </c:layout>
              <c:spPr>
                <a:solidFill>
                  <a:sysClr val="window" lastClr="FFFFFF"/>
                </a:solidFill>
                <a:ln w="9525">
                  <a:solidFill>
                    <a:prstClr val="white">
                      <a:lumMod val="75000"/>
                    </a:prstClr>
                  </a:solidFill>
                </a:ln>
                <a:effectLst/>
              </c:spPr>
              <c:txPr>
                <a:bodyPr rot="0" spcFirstLastPara="1" vertOverflow="clip" horzOverflow="clip" vert="horz" wrap="square" lIns="36576" tIns="18288" rIns="36576" bIns="18288" anchor="ctr" anchorCtr="1">
                  <a:spAutoFit/>
                </a:bodyPr>
                <a:lstStyle/>
                <a:p>
                  <a:pPr>
                    <a:defRPr sz="1800" b="1" i="0" u="none" strike="noStrike" kern="1200" baseline="0">
                      <a:solidFill>
                        <a:schemeClr val="accent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1-8180-432E-878A-F26B34E6A51C}"/>
                </c:ext>
              </c:extLst>
            </c:dLbl>
            <c:dLbl>
              <c:idx val="1"/>
              <c:spPr>
                <a:solidFill>
                  <a:sysClr val="window" lastClr="FFFFFF"/>
                </a:solidFill>
                <a:ln w="9525">
                  <a:solidFill>
                    <a:prstClr val="white">
                      <a:lumMod val="75000"/>
                    </a:prstClr>
                  </a:solidFill>
                </a:ln>
                <a:effectLst/>
              </c:spPr>
              <c:txPr>
                <a:bodyPr rot="0" spcFirstLastPara="1" vertOverflow="clip" horzOverflow="clip" vert="horz" wrap="square" lIns="36576" tIns="18288" rIns="36576" bIns="18288" anchor="ctr" anchorCtr="1">
                  <a:spAutoFit/>
                </a:bodyPr>
                <a:lstStyle/>
                <a:p>
                  <a:pPr>
                    <a:defRPr sz="1800" b="1" i="0" u="none" strike="noStrike" kern="1200" baseline="0">
                      <a:solidFill>
                        <a:schemeClr val="accent2"/>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3-8180-432E-878A-F26B34E6A51C}"/>
                </c:ext>
              </c:extLst>
            </c:dLbl>
            <c:dLbl>
              <c:idx val="2"/>
              <c:spPr>
                <a:solidFill>
                  <a:sysClr val="window" lastClr="FFFFFF"/>
                </a:solidFill>
                <a:ln w="9525">
                  <a:solidFill>
                    <a:prstClr val="white">
                      <a:lumMod val="75000"/>
                    </a:prstClr>
                  </a:solidFill>
                </a:ln>
                <a:effectLst/>
              </c:spPr>
              <c:txPr>
                <a:bodyPr rot="0" spcFirstLastPara="1" vertOverflow="clip" horzOverflow="clip" vert="horz" wrap="square" lIns="36576" tIns="18288" rIns="36576" bIns="18288" anchor="ctr" anchorCtr="1">
                  <a:spAutoFit/>
                </a:bodyPr>
                <a:lstStyle/>
                <a:p>
                  <a:pPr>
                    <a:defRPr sz="1800" b="1" i="0" u="none" strike="noStrike" kern="1200" baseline="0">
                      <a:solidFill>
                        <a:schemeClr val="accent3"/>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5-8180-432E-878A-F26B34E6A51C}"/>
                </c:ext>
              </c:extLst>
            </c:dLbl>
            <c:dLbl>
              <c:idx val="3"/>
              <c:spPr>
                <a:solidFill>
                  <a:sysClr val="window" lastClr="FFFFFF"/>
                </a:solidFill>
                <a:ln w="9525">
                  <a:solidFill>
                    <a:prstClr val="white">
                      <a:lumMod val="75000"/>
                    </a:prstClr>
                  </a:solidFill>
                </a:ln>
                <a:effectLst/>
              </c:spPr>
              <c:txPr>
                <a:bodyPr rot="0" spcFirstLastPara="1" vertOverflow="clip" horzOverflow="clip" vert="horz" wrap="square" lIns="36576" tIns="18288" rIns="36576" bIns="18288" anchor="ctr" anchorCtr="1">
                  <a:spAutoFit/>
                </a:bodyPr>
                <a:lstStyle/>
                <a:p>
                  <a:pPr>
                    <a:defRPr sz="1800" b="1" i="0" u="none" strike="noStrike" kern="1200" baseline="0">
                      <a:solidFill>
                        <a:schemeClr val="accent4"/>
                      </a:solidFill>
                      <a:latin typeface="+mn-lt"/>
                      <a:ea typeface="+mn-ea"/>
                      <a:cs typeface="+mn-cs"/>
                    </a:defRPr>
                  </a:pPr>
                  <a:endParaRPr lang="en-US"/>
                </a:p>
              </c:txPr>
              <c:dLblPos val="outEnd"/>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7-8180-432E-878A-F26B34E6A51C}"/>
                </c:ext>
              </c:extLst>
            </c:dLbl>
            <c:dLbl>
              <c:idx val="4"/>
              <c:layout>
                <c:manualLayout>
                  <c:x val="2.4264205482283821E-2"/>
                  <c:y val="4.9976508816636345E-2"/>
                </c:manualLayout>
              </c:layout>
              <c:spPr>
                <a:solidFill>
                  <a:sysClr val="window" lastClr="FFFFFF"/>
                </a:solidFill>
                <a:ln w="9525">
                  <a:solidFill>
                    <a:prstClr val="white">
                      <a:lumMod val="75000"/>
                    </a:prstClr>
                  </a:solidFill>
                </a:ln>
                <a:effectLst/>
              </c:spPr>
              <c:txPr>
                <a:bodyPr rot="0" spcFirstLastPara="1" vertOverflow="clip" horzOverflow="clip" vert="horz" wrap="square" lIns="36576" tIns="18288" rIns="36576" bIns="18288" anchor="ctr" anchorCtr="1">
                  <a:spAutoFit/>
                </a:bodyPr>
                <a:lstStyle/>
                <a:p>
                  <a:pPr>
                    <a:defRPr sz="1800" b="1" i="0" u="none" strike="noStrike" kern="1200" baseline="0">
                      <a:solidFill>
                        <a:schemeClr val="accent5"/>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9-8180-432E-878A-F26B34E6A51C}"/>
                </c:ext>
              </c:extLst>
            </c:dLbl>
            <c:dLbl>
              <c:idx val="5"/>
              <c:layout>
                <c:manualLayout>
                  <c:x val="3.7205115072835283E-2"/>
                  <c:y val="5.6495183879675864E-2"/>
                </c:manualLayout>
              </c:layout>
              <c:spPr>
                <a:solidFill>
                  <a:sysClr val="window" lastClr="FFFFFF"/>
                </a:solidFill>
                <a:ln w="9525">
                  <a:solidFill>
                    <a:prstClr val="white">
                      <a:lumMod val="75000"/>
                    </a:prstClr>
                  </a:solidFill>
                </a:ln>
                <a:effectLst/>
              </c:spPr>
              <c:txPr>
                <a:bodyPr rot="0" spcFirstLastPara="1" vertOverflow="clip" horzOverflow="clip" vert="horz" wrap="square" lIns="36576" tIns="18288" rIns="36576" bIns="18288" anchor="ctr" anchorCtr="1">
                  <a:spAutoFit/>
                </a:bodyPr>
                <a:lstStyle/>
                <a:p>
                  <a:pPr>
                    <a:defRPr sz="1800" b="1" i="0" u="none" strike="noStrike" kern="1200" baseline="0">
                      <a:solidFill>
                        <a:schemeClr val="accent6"/>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B-8180-432E-878A-F26B34E6A51C}"/>
                </c:ext>
              </c:extLst>
            </c:dLbl>
            <c:dLbl>
              <c:idx val="6"/>
              <c:layout>
                <c:manualLayout>
                  <c:x val="9.7056821929135534E-3"/>
                  <c:y val="7.3878317381114597E-2"/>
                </c:manualLayout>
              </c:layout>
              <c:spPr>
                <a:solidFill>
                  <a:sysClr val="window" lastClr="FFFFFF"/>
                </a:solidFill>
                <a:ln w="9525">
                  <a:solidFill>
                    <a:prstClr val="white">
                      <a:lumMod val="75000"/>
                    </a:prstClr>
                  </a:solidFill>
                </a:ln>
                <a:effectLst/>
              </c:spPr>
              <c:txPr>
                <a:bodyPr rot="0" spcFirstLastPara="1" vertOverflow="clip" horzOverflow="clip" vert="horz" wrap="square" lIns="36576" tIns="18288" rIns="36576" bIns="18288" anchor="ctr" anchorCtr="1">
                  <a:spAutoFit/>
                </a:bodyPr>
                <a:lstStyle/>
                <a:p>
                  <a:pPr>
                    <a:defRPr sz="1800" b="1" i="0" u="none" strike="noStrike" kern="1200" baseline="0">
                      <a:solidFill>
                        <a:schemeClr val="accent1">
                          <a:lumMod val="6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D-8180-432E-878A-F26B34E6A51C}"/>
                </c:ext>
              </c:extLst>
            </c:dLbl>
            <c:dLbl>
              <c:idx val="7"/>
              <c:layout>
                <c:manualLayout>
                  <c:x val="-4.367556986811099E-2"/>
                  <c:y val="9.9953017633272523E-2"/>
                </c:manualLayout>
              </c:layout>
              <c:spPr>
                <a:solidFill>
                  <a:sysClr val="window" lastClr="FFFFFF"/>
                </a:solidFill>
                <a:ln w="9525">
                  <a:solidFill>
                    <a:prstClr val="white">
                      <a:lumMod val="75000"/>
                    </a:prstClr>
                  </a:solidFill>
                </a:ln>
                <a:effectLst/>
              </c:spPr>
              <c:txPr>
                <a:bodyPr rot="0" spcFirstLastPara="1" vertOverflow="clip" horzOverflow="clip" vert="horz" wrap="square" lIns="36576" tIns="18288" rIns="36576" bIns="18288" anchor="ctr" anchorCtr="1">
                  <a:spAutoFit/>
                </a:bodyPr>
                <a:lstStyle/>
                <a:p>
                  <a:pPr>
                    <a:defRPr sz="1800" b="1" i="0" u="none" strike="noStrike" kern="1200" baseline="0">
                      <a:solidFill>
                        <a:schemeClr val="accent2">
                          <a:lumMod val="6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0F-8180-432E-878A-F26B34E6A51C}"/>
                </c:ext>
              </c:extLst>
            </c:dLbl>
            <c:dLbl>
              <c:idx val="8"/>
              <c:layout>
                <c:manualLayout>
                  <c:x val="-0.12132102741141941"/>
                  <c:y val="8.4742775819513796E-2"/>
                </c:manualLayout>
              </c:layout>
              <c:spPr>
                <a:solidFill>
                  <a:sysClr val="window" lastClr="FFFFFF"/>
                </a:solidFill>
                <a:ln w="9525">
                  <a:solidFill>
                    <a:prstClr val="white">
                      <a:lumMod val="75000"/>
                    </a:prstClr>
                  </a:solidFill>
                </a:ln>
                <a:effectLst/>
              </c:spPr>
              <c:txPr>
                <a:bodyPr rot="0" spcFirstLastPara="1" vertOverflow="clip" horzOverflow="clip" vert="horz" wrap="square" lIns="36576" tIns="18288" rIns="36576" bIns="18288" anchor="ctr" anchorCtr="1">
                  <a:spAutoFit/>
                </a:bodyPr>
                <a:lstStyle/>
                <a:p>
                  <a:pPr>
                    <a:defRPr sz="1800" b="1" i="0" u="none" strike="noStrike" kern="1200" baseline="0">
                      <a:solidFill>
                        <a:schemeClr val="accent3">
                          <a:lumMod val="6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11-8180-432E-878A-F26B34E6A51C}"/>
                </c:ext>
              </c:extLst>
            </c:dLbl>
            <c:dLbl>
              <c:idx val="9"/>
              <c:layout>
                <c:manualLayout>
                  <c:x val="-0.13392602874075141"/>
                  <c:y val="5.6321718864549009E-2"/>
                </c:manualLayout>
              </c:layout>
              <c:spPr>
                <a:solidFill>
                  <a:sysClr val="window" lastClr="FFFFFF"/>
                </a:solidFill>
                <a:ln w="9525">
                  <a:solidFill>
                    <a:prstClr val="white">
                      <a:lumMod val="75000"/>
                    </a:prstClr>
                  </a:solidFill>
                </a:ln>
                <a:effectLst/>
              </c:spPr>
              <c:txPr>
                <a:bodyPr rot="0" spcFirstLastPara="1" vertOverflow="clip" horzOverflow="clip" vert="horz" wrap="square" lIns="36576" tIns="18288" rIns="36576" bIns="18288" anchor="ctr" anchorCtr="1">
                  <a:spAutoFit/>
                </a:bodyPr>
                <a:lstStyle/>
                <a:p>
                  <a:pPr>
                    <a:defRPr sz="1800" b="1" i="0" u="none" strike="noStrike" kern="1200" baseline="0">
                      <a:solidFill>
                        <a:schemeClr val="accent4">
                          <a:lumMod val="6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13-8180-432E-878A-F26B34E6A51C}"/>
                </c:ext>
              </c:extLst>
            </c:dLbl>
            <c:dLbl>
              <c:idx val="10"/>
              <c:layout>
                <c:manualLayout>
                  <c:x val="-0.12940909590551403"/>
                  <c:y val="3.0420483627517775E-2"/>
                </c:manualLayout>
              </c:layout>
              <c:spPr>
                <a:solidFill>
                  <a:sysClr val="window" lastClr="FFFFFF"/>
                </a:solidFill>
                <a:ln w="9525">
                  <a:solidFill>
                    <a:prstClr val="white">
                      <a:lumMod val="75000"/>
                    </a:prstClr>
                  </a:solidFill>
                </a:ln>
                <a:effectLst/>
              </c:spPr>
              <c:txPr>
                <a:bodyPr rot="0" spcFirstLastPara="1" vertOverflow="clip" horzOverflow="clip" vert="horz" wrap="square" lIns="36576" tIns="18288" rIns="36576" bIns="18288" anchor="ctr" anchorCtr="1">
                  <a:spAutoFit/>
                </a:bodyPr>
                <a:lstStyle/>
                <a:p>
                  <a:pPr>
                    <a:defRPr sz="1800" b="1" i="0" u="none" strike="noStrike" kern="1200" baseline="0">
                      <a:solidFill>
                        <a:schemeClr val="accent5">
                          <a:lumMod val="6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15-8180-432E-878A-F26B34E6A51C}"/>
                </c:ext>
              </c:extLst>
            </c:dLbl>
            <c:dLbl>
              <c:idx val="11"/>
              <c:layout>
                <c:manualLayout>
                  <c:x val="-0.10029204932677338"/>
                  <c:y val="-6.5186750630395231E-3"/>
                </c:manualLayout>
              </c:layout>
              <c:spPr>
                <a:solidFill>
                  <a:sysClr val="window" lastClr="FFFFFF"/>
                </a:solidFill>
                <a:ln w="9525">
                  <a:solidFill>
                    <a:prstClr val="white">
                      <a:lumMod val="75000"/>
                    </a:prstClr>
                  </a:solidFill>
                </a:ln>
                <a:effectLst/>
              </c:spPr>
              <c:txPr>
                <a:bodyPr rot="0" spcFirstLastPara="1" vertOverflow="clip" horzOverflow="clip" vert="horz" wrap="square" lIns="36576" tIns="18288" rIns="36576" bIns="18288" anchor="ctr" anchorCtr="1">
                  <a:spAutoFit/>
                </a:bodyPr>
                <a:lstStyle/>
                <a:p>
                  <a:pPr>
                    <a:defRPr sz="1800" b="1" i="0" u="none" strike="noStrike" kern="1200" baseline="0">
                      <a:solidFill>
                        <a:schemeClr val="accent6">
                          <a:lumMod val="6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17-8180-432E-878A-F26B34E6A51C}"/>
                </c:ext>
              </c:extLst>
            </c:dLbl>
            <c:dLbl>
              <c:idx val="12"/>
              <c:layout>
                <c:manualLayout>
                  <c:x val="-0.10838011782086802"/>
                  <c:y val="-5.6495183879675948E-2"/>
                </c:manualLayout>
              </c:layout>
              <c:spPr>
                <a:solidFill>
                  <a:sysClr val="window" lastClr="FFFFFF"/>
                </a:solidFill>
                <a:ln w="9525">
                  <a:solidFill>
                    <a:prstClr val="white">
                      <a:lumMod val="75000"/>
                    </a:prstClr>
                  </a:solidFill>
                </a:ln>
                <a:effectLst/>
              </c:spPr>
              <c:txPr>
                <a:bodyPr rot="0" spcFirstLastPara="1" vertOverflow="clip" horzOverflow="clip" vert="horz" wrap="square" lIns="36576" tIns="18288" rIns="36576" bIns="18288" anchor="ctr" anchorCtr="1">
                  <a:spAutoFit/>
                </a:bodyPr>
                <a:lstStyle/>
                <a:p>
                  <a:pPr>
                    <a:defRPr sz="1800" b="1" i="0" u="none" strike="noStrike" kern="1200" baseline="0">
                      <a:solidFill>
                        <a:schemeClr val="accent1">
                          <a:lumMod val="80000"/>
                          <a:lumOff val="2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19-8180-432E-878A-F26B34E6A51C}"/>
                </c:ext>
              </c:extLst>
            </c:dLbl>
            <c:dLbl>
              <c:idx val="13"/>
              <c:layout>
                <c:manualLayout>
                  <c:x val="-0.10838011782086801"/>
                  <c:y val="-0.11516325944703161"/>
                </c:manualLayout>
              </c:layout>
              <c:spPr>
                <a:solidFill>
                  <a:sysClr val="window" lastClr="FFFFFF"/>
                </a:solidFill>
                <a:ln w="9525">
                  <a:solidFill>
                    <a:prstClr val="white">
                      <a:lumMod val="75000"/>
                    </a:prstClr>
                  </a:solidFill>
                </a:ln>
                <a:effectLst/>
              </c:spPr>
              <c:txPr>
                <a:bodyPr rot="0" spcFirstLastPara="1" vertOverflow="clip" horzOverflow="clip" vert="horz" wrap="square" lIns="36576" tIns="18288" rIns="36576" bIns="18288" anchor="ctr" anchorCtr="1">
                  <a:spAutoFit/>
                </a:bodyPr>
                <a:lstStyle/>
                <a:p>
                  <a:pPr>
                    <a:defRPr sz="1800" b="1" i="0" u="none" strike="noStrike" kern="1200" baseline="0">
                      <a:solidFill>
                        <a:schemeClr val="accent2">
                          <a:lumMod val="80000"/>
                          <a:lumOff val="2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1B-8180-432E-878A-F26B34E6A51C}"/>
                </c:ext>
              </c:extLst>
            </c:dLbl>
            <c:dLbl>
              <c:idx val="14"/>
              <c:layout>
                <c:manualLayout>
                  <c:x val="-0.13749716439960866"/>
                  <c:y val="-0.17817711838974695"/>
                </c:manualLayout>
              </c:layout>
              <c:spPr>
                <a:solidFill>
                  <a:sysClr val="window" lastClr="FFFFFF"/>
                </a:solidFill>
                <a:ln w="9525">
                  <a:solidFill>
                    <a:prstClr val="white">
                      <a:lumMod val="75000"/>
                    </a:prstClr>
                  </a:solidFill>
                </a:ln>
                <a:effectLst/>
              </c:spPr>
              <c:txPr>
                <a:bodyPr rot="0" spcFirstLastPara="1" vertOverflow="clip" horzOverflow="clip" vert="horz" wrap="square" lIns="36576" tIns="18288" rIns="36576" bIns="18288" anchor="ctr" anchorCtr="1">
                  <a:spAutoFit/>
                </a:bodyPr>
                <a:lstStyle/>
                <a:p>
                  <a:pPr>
                    <a:defRPr sz="1800" b="1" i="0" u="none" strike="noStrike" kern="1200" baseline="0">
                      <a:solidFill>
                        <a:schemeClr val="accent3">
                          <a:lumMod val="80000"/>
                          <a:lumOff val="2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1D-8180-432E-878A-F26B34E6A51C}"/>
                </c:ext>
              </c:extLst>
            </c:dLbl>
            <c:dLbl>
              <c:idx val="15"/>
              <c:layout>
                <c:manualLayout>
                  <c:x val="-8.5335448943285291E-2"/>
                  <c:y val="-0.23745703654678924"/>
                </c:manualLayout>
              </c:layout>
              <c:spPr>
                <a:solidFill>
                  <a:sysClr val="window" lastClr="FFFFFF"/>
                </a:solidFill>
                <a:ln w="9525">
                  <a:solidFill>
                    <a:prstClr val="white">
                      <a:lumMod val="75000"/>
                    </a:prstClr>
                  </a:solidFill>
                </a:ln>
                <a:effectLst/>
              </c:spPr>
              <c:txPr>
                <a:bodyPr rot="0" spcFirstLastPara="1" vertOverflow="clip" horzOverflow="clip" vert="horz" wrap="square" lIns="36576" tIns="18288" rIns="36576" bIns="18288" anchor="ctr" anchorCtr="1">
                  <a:spAutoFit/>
                </a:bodyPr>
                <a:lstStyle/>
                <a:p>
                  <a:pPr>
                    <a:defRPr sz="1800" b="1" i="0" u="none" strike="noStrike" kern="1200" baseline="0">
                      <a:solidFill>
                        <a:schemeClr val="accent4">
                          <a:lumMod val="80000"/>
                          <a:lumOff val="2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1F-8180-432E-878A-F26B34E6A51C}"/>
                </c:ext>
              </c:extLst>
            </c:dLbl>
            <c:dLbl>
              <c:idx val="16"/>
              <c:layout>
                <c:manualLayout>
                  <c:x val="3.8822728771654214E-2"/>
                  <c:y val="-0.24770965239550188"/>
                </c:manualLayout>
              </c:layout>
              <c:spPr>
                <a:solidFill>
                  <a:sysClr val="window" lastClr="FFFFFF"/>
                </a:solidFill>
                <a:ln w="9525">
                  <a:solidFill>
                    <a:prstClr val="white">
                      <a:lumMod val="75000"/>
                    </a:prstClr>
                  </a:solidFill>
                </a:ln>
                <a:effectLst/>
              </c:spPr>
              <c:txPr>
                <a:bodyPr rot="0" spcFirstLastPara="1" vertOverflow="clip" horzOverflow="clip" vert="horz" wrap="square" lIns="36576" tIns="18288" rIns="36576" bIns="18288" anchor="ctr" anchorCtr="1">
                  <a:spAutoFit/>
                </a:bodyPr>
                <a:lstStyle/>
                <a:p>
                  <a:pPr>
                    <a:defRPr sz="1800" b="1" i="0" u="none" strike="noStrike" kern="1200" baseline="0">
                      <a:solidFill>
                        <a:schemeClr val="accent5">
                          <a:lumMod val="80000"/>
                          <a:lumOff val="2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21-8180-432E-878A-F26B34E6A51C}"/>
                </c:ext>
              </c:extLst>
            </c:dLbl>
            <c:dLbl>
              <c:idx val="17"/>
              <c:layout>
                <c:manualLayout>
                  <c:x val="5.3381252061024544E-2"/>
                  <c:y val="-8.256988413183397E-2"/>
                </c:manualLayout>
              </c:layout>
              <c:spPr>
                <a:solidFill>
                  <a:sysClr val="window" lastClr="FFFFFF"/>
                </a:solidFill>
                <a:ln w="9525">
                  <a:solidFill>
                    <a:prstClr val="white">
                      <a:lumMod val="75000"/>
                    </a:prstClr>
                  </a:solidFill>
                </a:ln>
                <a:effectLst/>
              </c:spPr>
              <c:txPr>
                <a:bodyPr rot="0" spcFirstLastPara="1" vertOverflow="clip" horzOverflow="clip" vert="horz" wrap="square" lIns="36576" tIns="18288" rIns="36576" bIns="18288" anchor="ctr" anchorCtr="1">
                  <a:spAutoFit/>
                </a:bodyPr>
                <a:lstStyle/>
                <a:p>
                  <a:pPr>
                    <a:defRPr sz="1800" b="1" i="0" u="none" strike="noStrike" kern="1200" baseline="0">
                      <a:solidFill>
                        <a:schemeClr val="accent6">
                          <a:lumMod val="80000"/>
                          <a:lumOff val="2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prstGeom>
                    <a:noFill/>
                    <a:ln>
                      <a:noFill/>
                    </a:ln>
                  </c15:spPr>
                </c:ext>
                <c:ext xmlns:c16="http://schemas.microsoft.com/office/drawing/2014/chart" uri="{C3380CC4-5D6E-409C-BE32-E72D297353CC}">
                  <c16:uniqueId val="{00000023-8180-432E-878A-F26B34E6A51C}"/>
                </c:ext>
              </c:extLst>
            </c:dLbl>
            <c:spPr>
              <a:solidFill>
                <a:sysClr val="window" lastClr="FFFFFF"/>
              </a:solidFill>
              <a:ln w="9525">
                <a:solidFill>
                  <a:schemeClr val="bg1">
                    <a:lumMod val="75000"/>
                  </a:schemeClr>
                </a:solidFill>
              </a:ln>
              <a:effectLst/>
            </c:sp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qxsk0_vf_tot!$D$4:$D$21</c:f>
              <c:strCache>
                <c:ptCount val="18"/>
                <c:pt idx="0">
                  <c:v>almonds</c:v>
                </c:pt>
                <c:pt idx="1">
                  <c:v>walnuts</c:v>
                </c:pt>
                <c:pt idx="2">
                  <c:v>apples</c:v>
                </c:pt>
                <c:pt idx="3">
                  <c:v>pistachios</c:v>
                </c:pt>
                <c:pt idx="4">
                  <c:v>grapes</c:v>
                </c:pt>
                <c:pt idx="5">
                  <c:v>vegsoth</c:v>
                </c:pt>
                <c:pt idx="6">
                  <c:v>oranges</c:v>
                </c:pt>
                <c:pt idx="7">
                  <c:v>beansdry</c:v>
                </c:pt>
                <c:pt idx="8">
                  <c:v>lettuce</c:v>
                </c:pt>
                <c:pt idx="9">
                  <c:v>str. berr.</c:v>
                </c:pt>
                <c:pt idx="10">
                  <c:v>cherries</c:v>
                </c:pt>
                <c:pt idx="11">
                  <c:v>cabbages</c:v>
                </c:pt>
                <c:pt idx="12">
                  <c:v>nutsoth</c:v>
                </c:pt>
                <c:pt idx="13">
                  <c:v>potatoes</c:v>
                </c:pt>
                <c:pt idx="14">
                  <c:v>pears</c:v>
                </c:pt>
                <c:pt idx="15">
                  <c:v>peasdry</c:v>
                </c:pt>
                <c:pt idx="16">
                  <c:v>rasp. berr.</c:v>
                </c:pt>
                <c:pt idx="17">
                  <c:v>other 62</c:v>
                </c:pt>
              </c:strCache>
            </c:strRef>
          </c:cat>
          <c:val>
            <c:numRef>
              <c:f>qxsk0_vf_tot!$E$4:$E$21</c:f>
              <c:numCache>
                <c:formatCode>General</c:formatCode>
                <c:ptCount val="18"/>
                <c:pt idx="0">
                  <c:v>3815.3365217708829</c:v>
                </c:pt>
                <c:pt idx="1">
                  <c:v>1213.1888599741185</c:v>
                </c:pt>
                <c:pt idx="2">
                  <c:v>1100.5554037482791</c:v>
                </c:pt>
                <c:pt idx="3">
                  <c:v>984.54912247347738</c:v>
                </c:pt>
                <c:pt idx="4">
                  <c:v>900.61363395227659</c:v>
                </c:pt>
                <c:pt idx="5">
                  <c:v>659.4206139608342</c:v>
                </c:pt>
                <c:pt idx="6">
                  <c:v>633.85138868788272</c:v>
                </c:pt>
                <c:pt idx="7">
                  <c:v>539.46731795660651</c:v>
                </c:pt>
                <c:pt idx="8">
                  <c:v>530.41542209402587</c:v>
                </c:pt>
                <c:pt idx="9">
                  <c:v>478.45156967488748</c:v>
                </c:pt>
                <c:pt idx="10">
                  <c:v>468.01740222259326</c:v>
                </c:pt>
                <c:pt idx="11">
                  <c:v>293.81305528171197</c:v>
                </c:pt>
                <c:pt idx="12">
                  <c:v>263.30929660074548</c:v>
                </c:pt>
                <c:pt idx="13">
                  <c:v>239.02958432101465</c:v>
                </c:pt>
                <c:pt idx="14">
                  <c:v>223.23135006295837</c:v>
                </c:pt>
                <c:pt idx="15">
                  <c:v>223.19603194753302</c:v>
                </c:pt>
                <c:pt idx="16">
                  <c:v>205.63076203823454</c:v>
                </c:pt>
                <c:pt idx="17">
                  <c:v>3039.6756084336048</c:v>
                </c:pt>
              </c:numCache>
            </c:numRef>
          </c:val>
          <c:extLst>
            <c:ext xmlns:c16="http://schemas.microsoft.com/office/drawing/2014/chart" uri="{C3380CC4-5D6E-409C-BE32-E72D297353CC}">
              <c16:uniqueId val="{00000024-8180-432E-878A-F26B34E6A51C}"/>
            </c:ext>
          </c:extLst>
        </c:ser>
        <c:dLbls>
          <c:showLegendKey val="0"/>
          <c:showVal val="0"/>
          <c:showCatName val="0"/>
          <c:showSerName val="0"/>
          <c:showPercent val="0"/>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b="1"/>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224609031891313"/>
          <c:y val="4.5346719923242677E-2"/>
          <c:w val="0.81753666898921684"/>
          <c:h val="0.71991418598448387"/>
        </c:manualLayout>
      </c:layout>
      <c:barChart>
        <c:barDir val="col"/>
        <c:grouping val="stacked"/>
        <c:varyColors val="0"/>
        <c:ser>
          <c:idx val="0"/>
          <c:order val="0"/>
          <c:tx>
            <c:strRef>
              <c:f>'Trade partners of top ten trade'!$C$86</c:f>
              <c:strCache>
                <c:ptCount val="1"/>
                <c:pt idx="0">
                  <c:v>Canada</c:v>
                </c:pt>
              </c:strCache>
            </c:strRef>
          </c:tx>
          <c:spPr>
            <a:solidFill>
              <a:schemeClr val="accent1"/>
            </a:solidFill>
            <a:ln>
              <a:noFill/>
            </a:ln>
            <a:effectLst/>
          </c:spPr>
          <c:invertIfNegative val="0"/>
          <c:cat>
            <c:strRef>
              <c:f>'Trade partners of top ten trade'!$B$87:$B$104</c:f>
              <c:strCache>
                <c:ptCount val="18"/>
                <c:pt idx="0">
                  <c:v>almonds</c:v>
                </c:pt>
                <c:pt idx="1">
                  <c:v>walnuts</c:v>
                </c:pt>
                <c:pt idx="2">
                  <c:v>apples</c:v>
                </c:pt>
                <c:pt idx="3">
                  <c:v>pistachios</c:v>
                </c:pt>
                <c:pt idx="4">
                  <c:v>grapes</c:v>
                </c:pt>
                <c:pt idx="5">
                  <c:v>vegs_oth</c:v>
                </c:pt>
                <c:pt idx="6">
                  <c:v>oranges</c:v>
                </c:pt>
                <c:pt idx="7">
                  <c:v>beans_dry</c:v>
                </c:pt>
                <c:pt idx="8">
                  <c:v>lettuce</c:v>
                </c:pt>
                <c:pt idx="9">
                  <c:v>strawberries</c:v>
                </c:pt>
                <c:pt idx="10">
                  <c:v>cherries</c:v>
                </c:pt>
                <c:pt idx="11">
                  <c:v>cabbages</c:v>
                </c:pt>
                <c:pt idx="12">
                  <c:v>nuts_oth</c:v>
                </c:pt>
                <c:pt idx="13">
                  <c:v>potatoes</c:v>
                </c:pt>
                <c:pt idx="14">
                  <c:v>pears</c:v>
                </c:pt>
                <c:pt idx="15">
                  <c:v>peas_dry</c:v>
                </c:pt>
                <c:pt idx="16">
                  <c:v>raspberries</c:v>
                </c:pt>
                <c:pt idx="17">
                  <c:v>other 62 commodites</c:v>
                </c:pt>
              </c:strCache>
            </c:strRef>
          </c:cat>
          <c:val>
            <c:numRef>
              <c:f>'Trade partners of top ten trade'!$C$87:$C$104</c:f>
              <c:numCache>
                <c:formatCode>General</c:formatCode>
                <c:ptCount val="18"/>
                <c:pt idx="0">
                  <c:v>204.05</c:v>
                </c:pt>
                <c:pt idx="1">
                  <c:v>99.51</c:v>
                </c:pt>
                <c:pt idx="2">
                  <c:v>217.62</c:v>
                </c:pt>
                <c:pt idx="3">
                  <c:v>17.11</c:v>
                </c:pt>
                <c:pt idx="4">
                  <c:v>234.93</c:v>
                </c:pt>
                <c:pt idx="5">
                  <c:v>220.78</c:v>
                </c:pt>
                <c:pt idx="6">
                  <c:v>143.26</c:v>
                </c:pt>
                <c:pt idx="7">
                  <c:v>66.180000000000007</c:v>
                </c:pt>
                <c:pt idx="8">
                  <c:v>448.35</c:v>
                </c:pt>
                <c:pt idx="9">
                  <c:v>347.56</c:v>
                </c:pt>
                <c:pt idx="10">
                  <c:v>148.63999999999999</c:v>
                </c:pt>
                <c:pt idx="11">
                  <c:v>219.51</c:v>
                </c:pt>
                <c:pt idx="12">
                  <c:v>61.54</c:v>
                </c:pt>
                <c:pt idx="13">
                  <c:v>111.86</c:v>
                </c:pt>
                <c:pt idx="14">
                  <c:v>60.57</c:v>
                </c:pt>
                <c:pt idx="15">
                  <c:v>13.74</c:v>
                </c:pt>
                <c:pt idx="16">
                  <c:v>154.9</c:v>
                </c:pt>
                <c:pt idx="17">
                  <c:v>1497.09</c:v>
                </c:pt>
              </c:numCache>
            </c:numRef>
          </c:val>
          <c:extLst>
            <c:ext xmlns:c16="http://schemas.microsoft.com/office/drawing/2014/chart" uri="{C3380CC4-5D6E-409C-BE32-E72D297353CC}">
              <c16:uniqueId val="{00000000-52EE-4707-93AB-F9E47C8C45C6}"/>
            </c:ext>
          </c:extLst>
        </c:ser>
        <c:ser>
          <c:idx val="1"/>
          <c:order val="1"/>
          <c:tx>
            <c:strRef>
              <c:f>'Trade partners of top ten trade'!$D$86</c:f>
              <c:strCache>
                <c:ptCount val="1"/>
                <c:pt idx="0">
                  <c:v>EU</c:v>
                </c:pt>
              </c:strCache>
            </c:strRef>
          </c:tx>
          <c:spPr>
            <a:solidFill>
              <a:schemeClr val="accent2"/>
            </a:solidFill>
            <a:ln>
              <a:noFill/>
            </a:ln>
            <a:effectLst/>
          </c:spPr>
          <c:invertIfNegative val="0"/>
          <c:cat>
            <c:strRef>
              <c:f>'Trade partners of top ten trade'!$B$87:$B$104</c:f>
              <c:strCache>
                <c:ptCount val="18"/>
                <c:pt idx="0">
                  <c:v>almonds</c:v>
                </c:pt>
                <c:pt idx="1">
                  <c:v>walnuts</c:v>
                </c:pt>
                <c:pt idx="2">
                  <c:v>apples</c:v>
                </c:pt>
                <c:pt idx="3">
                  <c:v>pistachios</c:v>
                </c:pt>
                <c:pt idx="4">
                  <c:v>grapes</c:v>
                </c:pt>
                <c:pt idx="5">
                  <c:v>vegs_oth</c:v>
                </c:pt>
                <c:pt idx="6">
                  <c:v>oranges</c:v>
                </c:pt>
                <c:pt idx="7">
                  <c:v>beans_dry</c:v>
                </c:pt>
                <c:pt idx="8">
                  <c:v>lettuce</c:v>
                </c:pt>
                <c:pt idx="9">
                  <c:v>strawberries</c:v>
                </c:pt>
                <c:pt idx="10">
                  <c:v>cherries</c:v>
                </c:pt>
                <c:pt idx="11">
                  <c:v>cabbages</c:v>
                </c:pt>
                <c:pt idx="12">
                  <c:v>nuts_oth</c:v>
                </c:pt>
                <c:pt idx="13">
                  <c:v>potatoes</c:v>
                </c:pt>
                <c:pt idx="14">
                  <c:v>pears</c:v>
                </c:pt>
                <c:pt idx="15">
                  <c:v>peas_dry</c:v>
                </c:pt>
                <c:pt idx="16">
                  <c:v>raspberries</c:v>
                </c:pt>
                <c:pt idx="17">
                  <c:v>other 62 commodites</c:v>
                </c:pt>
              </c:strCache>
            </c:strRef>
          </c:cat>
          <c:val>
            <c:numRef>
              <c:f>'Trade partners of top ten trade'!$D$87:$D$104</c:f>
              <c:numCache>
                <c:formatCode>General</c:formatCode>
                <c:ptCount val="18"/>
                <c:pt idx="0">
                  <c:v>1483.73</c:v>
                </c:pt>
                <c:pt idx="1">
                  <c:v>409.09</c:v>
                </c:pt>
                <c:pt idx="2">
                  <c:v>21.95</c:v>
                </c:pt>
                <c:pt idx="3">
                  <c:v>513.74</c:v>
                </c:pt>
                <c:pt idx="4">
                  <c:v>24.21</c:v>
                </c:pt>
                <c:pt idx="5">
                  <c:v>99.69</c:v>
                </c:pt>
                <c:pt idx="6">
                  <c:v>0.45</c:v>
                </c:pt>
                <c:pt idx="7">
                  <c:v>146.37</c:v>
                </c:pt>
                <c:pt idx="8">
                  <c:v>3.37</c:v>
                </c:pt>
                <c:pt idx="9">
                  <c:v>10.01</c:v>
                </c:pt>
                <c:pt idx="10">
                  <c:v>21.05</c:v>
                </c:pt>
                <c:pt idx="11">
                  <c:v>1.34</c:v>
                </c:pt>
                <c:pt idx="12">
                  <c:v>87.78</c:v>
                </c:pt>
                <c:pt idx="13">
                  <c:v>0.01</c:v>
                </c:pt>
                <c:pt idx="14">
                  <c:v>2.63</c:v>
                </c:pt>
                <c:pt idx="15">
                  <c:v>13.96</c:v>
                </c:pt>
                <c:pt idx="16">
                  <c:v>12.92</c:v>
                </c:pt>
                <c:pt idx="17">
                  <c:v>280.04999999999995</c:v>
                </c:pt>
              </c:numCache>
            </c:numRef>
          </c:val>
          <c:extLst>
            <c:ext xmlns:c16="http://schemas.microsoft.com/office/drawing/2014/chart" uri="{C3380CC4-5D6E-409C-BE32-E72D297353CC}">
              <c16:uniqueId val="{00000001-52EE-4707-93AB-F9E47C8C45C6}"/>
            </c:ext>
          </c:extLst>
        </c:ser>
        <c:ser>
          <c:idx val="2"/>
          <c:order val="2"/>
          <c:tx>
            <c:strRef>
              <c:f>'Trade partners of top ten trade'!$E$86</c:f>
              <c:strCache>
                <c:ptCount val="1"/>
                <c:pt idx="0">
                  <c:v>China</c:v>
                </c:pt>
              </c:strCache>
            </c:strRef>
          </c:tx>
          <c:spPr>
            <a:solidFill>
              <a:srgbClr val="7030A0"/>
            </a:solidFill>
            <a:ln>
              <a:noFill/>
            </a:ln>
            <a:effectLst/>
          </c:spPr>
          <c:invertIfNegative val="0"/>
          <c:cat>
            <c:strRef>
              <c:f>'Trade partners of top ten trade'!$B$87:$B$104</c:f>
              <c:strCache>
                <c:ptCount val="18"/>
                <c:pt idx="0">
                  <c:v>almonds</c:v>
                </c:pt>
                <c:pt idx="1">
                  <c:v>walnuts</c:v>
                </c:pt>
                <c:pt idx="2">
                  <c:v>apples</c:v>
                </c:pt>
                <c:pt idx="3">
                  <c:v>pistachios</c:v>
                </c:pt>
                <c:pt idx="4">
                  <c:v>grapes</c:v>
                </c:pt>
                <c:pt idx="5">
                  <c:v>vegs_oth</c:v>
                </c:pt>
                <c:pt idx="6">
                  <c:v>oranges</c:v>
                </c:pt>
                <c:pt idx="7">
                  <c:v>beans_dry</c:v>
                </c:pt>
                <c:pt idx="8">
                  <c:v>lettuce</c:v>
                </c:pt>
                <c:pt idx="9">
                  <c:v>strawberries</c:v>
                </c:pt>
                <c:pt idx="10">
                  <c:v>cherries</c:v>
                </c:pt>
                <c:pt idx="11">
                  <c:v>cabbages</c:v>
                </c:pt>
                <c:pt idx="12">
                  <c:v>nuts_oth</c:v>
                </c:pt>
                <c:pt idx="13">
                  <c:v>potatoes</c:v>
                </c:pt>
                <c:pt idx="14">
                  <c:v>pears</c:v>
                </c:pt>
                <c:pt idx="15">
                  <c:v>peas_dry</c:v>
                </c:pt>
                <c:pt idx="16">
                  <c:v>raspberries</c:v>
                </c:pt>
                <c:pt idx="17">
                  <c:v>other 62 commodites</c:v>
                </c:pt>
              </c:strCache>
            </c:strRef>
          </c:cat>
          <c:val>
            <c:numRef>
              <c:f>'Trade partners of top ten trade'!$E$87:$E$104</c:f>
              <c:numCache>
                <c:formatCode>General</c:formatCode>
                <c:ptCount val="18"/>
                <c:pt idx="0">
                  <c:v>276.42</c:v>
                </c:pt>
                <c:pt idx="1">
                  <c:v>116.28</c:v>
                </c:pt>
                <c:pt idx="2">
                  <c:v>47.7</c:v>
                </c:pt>
                <c:pt idx="3">
                  <c:v>268.89999999999998</c:v>
                </c:pt>
                <c:pt idx="4">
                  <c:v>117.76</c:v>
                </c:pt>
                <c:pt idx="5">
                  <c:v>13.85</c:v>
                </c:pt>
                <c:pt idx="6">
                  <c:v>91.53</c:v>
                </c:pt>
                <c:pt idx="7">
                  <c:v>0.74</c:v>
                </c:pt>
                <c:pt idx="8">
                  <c:v>5.15</c:v>
                </c:pt>
                <c:pt idx="9">
                  <c:v>12.81</c:v>
                </c:pt>
                <c:pt idx="10">
                  <c:v>74.14</c:v>
                </c:pt>
                <c:pt idx="11">
                  <c:v>0.12</c:v>
                </c:pt>
                <c:pt idx="12">
                  <c:v>63.1</c:v>
                </c:pt>
                <c:pt idx="13">
                  <c:v>2.61</c:v>
                </c:pt>
                <c:pt idx="14">
                  <c:v>6.36</c:v>
                </c:pt>
                <c:pt idx="15">
                  <c:v>12.66</c:v>
                </c:pt>
                <c:pt idx="16">
                  <c:v>1.31</c:v>
                </c:pt>
                <c:pt idx="17">
                  <c:v>85.440000000000026</c:v>
                </c:pt>
              </c:numCache>
            </c:numRef>
          </c:val>
          <c:extLst>
            <c:ext xmlns:c16="http://schemas.microsoft.com/office/drawing/2014/chart" uri="{C3380CC4-5D6E-409C-BE32-E72D297353CC}">
              <c16:uniqueId val="{00000002-52EE-4707-93AB-F9E47C8C45C6}"/>
            </c:ext>
          </c:extLst>
        </c:ser>
        <c:ser>
          <c:idx val="3"/>
          <c:order val="3"/>
          <c:tx>
            <c:strRef>
              <c:f>'Trade partners of top ten trade'!$F$86</c:f>
              <c:strCache>
                <c:ptCount val="1"/>
                <c:pt idx="0">
                  <c:v>Mexico</c:v>
                </c:pt>
              </c:strCache>
            </c:strRef>
          </c:tx>
          <c:spPr>
            <a:solidFill>
              <a:schemeClr val="accent4"/>
            </a:solidFill>
            <a:ln>
              <a:noFill/>
            </a:ln>
            <a:effectLst/>
          </c:spPr>
          <c:invertIfNegative val="0"/>
          <c:cat>
            <c:strRef>
              <c:f>'Trade partners of top ten trade'!$B$87:$B$104</c:f>
              <c:strCache>
                <c:ptCount val="18"/>
                <c:pt idx="0">
                  <c:v>almonds</c:v>
                </c:pt>
                <c:pt idx="1">
                  <c:v>walnuts</c:v>
                </c:pt>
                <c:pt idx="2">
                  <c:v>apples</c:v>
                </c:pt>
                <c:pt idx="3">
                  <c:v>pistachios</c:v>
                </c:pt>
                <c:pt idx="4">
                  <c:v>grapes</c:v>
                </c:pt>
                <c:pt idx="5">
                  <c:v>vegs_oth</c:v>
                </c:pt>
                <c:pt idx="6">
                  <c:v>oranges</c:v>
                </c:pt>
                <c:pt idx="7">
                  <c:v>beans_dry</c:v>
                </c:pt>
                <c:pt idx="8">
                  <c:v>lettuce</c:v>
                </c:pt>
                <c:pt idx="9">
                  <c:v>strawberries</c:v>
                </c:pt>
                <c:pt idx="10">
                  <c:v>cherries</c:v>
                </c:pt>
                <c:pt idx="11">
                  <c:v>cabbages</c:v>
                </c:pt>
                <c:pt idx="12">
                  <c:v>nuts_oth</c:v>
                </c:pt>
                <c:pt idx="13">
                  <c:v>potatoes</c:v>
                </c:pt>
                <c:pt idx="14">
                  <c:v>pears</c:v>
                </c:pt>
                <c:pt idx="15">
                  <c:v>peas_dry</c:v>
                </c:pt>
                <c:pt idx="16">
                  <c:v>raspberries</c:v>
                </c:pt>
                <c:pt idx="17">
                  <c:v>other 62 commodites</c:v>
                </c:pt>
              </c:strCache>
            </c:strRef>
          </c:cat>
          <c:val>
            <c:numRef>
              <c:f>'Trade partners of top ten trade'!$F$87:$F$104</c:f>
              <c:numCache>
                <c:formatCode>General</c:formatCode>
                <c:ptCount val="18"/>
                <c:pt idx="0">
                  <c:v>71.150000000000006</c:v>
                </c:pt>
                <c:pt idx="1">
                  <c:v>92.46</c:v>
                </c:pt>
                <c:pt idx="2">
                  <c:v>308.55</c:v>
                </c:pt>
                <c:pt idx="3">
                  <c:v>12.47</c:v>
                </c:pt>
                <c:pt idx="4">
                  <c:v>93.73</c:v>
                </c:pt>
                <c:pt idx="5">
                  <c:v>74.489999999999995</c:v>
                </c:pt>
                <c:pt idx="6">
                  <c:v>9.7100000000000009</c:v>
                </c:pt>
                <c:pt idx="7">
                  <c:v>172.48</c:v>
                </c:pt>
                <c:pt idx="8">
                  <c:v>18.34</c:v>
                </c:pt>
                <c:pt idx="9">
                  <c:v>27.79</c:v>
                </c:pt>
                <c:pt idx="10">
                  <c:v>4.66</c:v>
                </c:pt>
                <c:pt idx="11">
                  <c:v>2.02</c:v>
                </c:pt>
                <c:pt idx="12">
                  <c:v>8.0299999999999994</c:v>
                </c:pt>
                <c:pt idx="13">
                  <c:v>44.94</c:v>
                </c:pt>
                <c:pt idx="14">
                  <c:v>97.47</c:v>
                </c:pt>
                <c:pt idx="15">
                  <c:v>9.8000000000000007</c:v>
                </c:pt>
                <c:pt idx="16">
                  <c:v>1.04</c:v>
                </c:pt>
                <c:pt idx="17">
                  <c:v>220.27000000000007</c:v>
                </c:pt>
              </c:numCache>
            </c:numRef>
          </c:val>
          <c:extLst>
            <c:ext xmlns:c16="http://schemas.microsoft.com/office/drawing/2014/chart" uri="{C3380CC4-5D6E-409C-BE32-E72D297353CC}">
              <c16:uniqueId val="{00000003-52EE-4707-93AB-F9E47C8C45C6}"/>
            </c:ext>
          </c:extLst>
        </c:ser>
        <c:ser>
          <c:idx val="4"/>
          <c:order val="4"/>
          <c:tx>
            <c:strRef>
              <c:f>'Trade partners of top ten trade'!$G$86</c:f>
              <c:strCache>
                <c:ptCount val="1"/>
                <c:pt idx="0">
                  <c:v>India</c:v>
                </c:pt>
              </c:strCache>
            </c:strRef>
          </c:tx>
          <c:spPr>
            <a:solidFill>
              <a:srgbClr val="C00000"/>
            </a:solidFill>
            <a:ln>
              <a:noFill/>
            </a:ln>
            <a:effectLst/>
          </c:spPr>
          <c:invertIfNegative val="0"/>
          <c:cat>
            <c:strRef>
              <c:f>'Trade partners of top ten trade'!$B$87:$B$104</c:f>
              <c:strCache>
                <c:ptCount val="18"/>
                <c:pt idx="0">
                  <c:v>almonds</c:v>
                </c:pt>
                <c:pt idx="1">
                  <c:v>walnuts</c:v>
                </c:pt>
                <c:pt idx="2">
                  <c:v>apples</c:v>
                </c:pt>
                <c:pt idx="3">
                  <c:v>pistachios</c:v>
                </c:pt>
                <c:pt idx="4">
                  <c:v>grapes</c:v>
                </c:pt>
                <c:pt idx="5">
                  <c:v>vegs_oth</c:v>
                </c:pt>
                <c:pt idx="6">
                  <c:v>oranges</c:v>
                </c:pt>
                <c:pt idx="7">
                  <c:v>beans_dry</c:v>
                </c:pt>
                <c:pt idx="8">
                  <c:v>lettuce</c:v>
                </c:pt>
                <c:pt idx="9">
                  <c:v>strawberries</c:v>
                </c:pt>
                <c:pt idx="10">
                  <c:v>cherries</c:v>
                </c:pt>
                <c:pt idx="11">
                  <c:v>cabbages</c:v>
                </c:pt>
                <c:pt idx="12">
                  <c:v>nuts_oth</c:v>
                </c:pt>
                <c:pt idx="13">
                  <c:v>potatoes</c:v>
                </c:pt>
                <c:pt idx="14">
                  <c:v>pears</c:v>
                </c:pt>
                <c:pt idx="15">
                  <c:v>peas_dry</c:v>
                </c:pt>
                <c:pt idx="16">
                  <c:v>raspberries</c:v>
                </c:pt>
                <c:pt idx="17">
                  <c:v>other 62 commodites</c:v>
                </c:pt>
              </c:strCache>
            </c:strRef>
          </c:cat>
          <c:val>
            <c:numRef>
              <c:f>'Trade partners of top ten trade'!$G$87:$G$104</c:f>
              <c:numCache>
                <c:formatCode>General</c:formatCode>
                <c:ptCount val="18"/>
                <c:pt idx="0">
                  <c:v>496.31</c:v>
                </c:pt>
                <c:pt idx="1">
                  <c:v>1.55</c:v>
                </c:pt>
                <c:pt idx="2">
                  <c:v>88.31</c:v>
                </c:pt>
                <c:pt idx="3">
                  <c:v>19.98</c:v>
                </c:pt>
                <c:pt idx="4">
                  <c:v>6.21</c:v>
                </c:pt>
                <c:pt idx="5">
                  <c:v>9.36</c:v>
                </c:pt>
                <c:pt idx="6">
                  <c:v>3.71</c:v>
                </c:pt>
                <c:pt idx="7">
                  <c:v>8.07</c:v>
                </c:pt>
                <c:pt idx="8">
                  <c:v>0</c:v>
                </c:pt>
                <c:pt idx="9">
                  <c:v>0</c:v>
                </c:pt>
                <c:pt idx="10">
                  <c:v>0.09</c:v>
                </c:pt>
                <c:pt idx="11">
                  <c:v>0</c:v>
                </c:pt>
                <c:pt idx="12">
                  <c:v>0.03</c:v>
                </c:pt>
                <c:pt idx="13">
                  <c:v>0</c:v>
                </c:pt>
                <c:pt idx="14">
                  <c:v>4.1500000000000004</c:v>
                </c:pt>
                <c:pt idx="15">
                  <c:v>86.5</c:v>
                </c:pt>
                <c:pt idx="16">
                  <c:v>0</c:v>
                </c:pt>
                <c:pt idx="17">
                  <c:v>87.210000000000008</c:v>
                </c:pt>
              </c:numCache>
            </c:numRef>
          </c:val>
          <c:extLst>
            <c:ext xmlns:c16="http://schemas.microsoft.com/office/drawing/2014/chart" uri="{C3380CC4-5D6E-409C-BE32-E72D297353CC}">
              <c16:uniqueId val="{00000004-52EE-4707-93AB-F9E47C8C45C6}"/>
            </c:ext>
          </c:extLst>
        </c:ser>
        <c:ser>
          <c:idx val="5"/>
          <c:order val="5"/>
          <c:tx>
            <c:strRef>
              <c:f>'Trade partners of top ten trade'!$H$86</c:f>
              <c:strCache>
                <c:ptCount val="1"/>
                <c:pt idx="0">
                  <c:v>AgExp</c:v>
                </c:pt>
              </c:strCache>
            </c:strRef>
          </c:tx>
          <c:spPr>
            <a:solidFill>
              <a:schemeClr val="accent6"/>
            </a:solidFill>
            <a:ln>
              <a:noFill/>
            </a:ln>
            <a:effectLst/>
          </c:spPr>
          <c:invertIfNegative val="0"/>
          <c:cat>
            <c:strRef>
              <c:f>'Trade partners of top ten trade'!$B$87:$B$104</c:f>
              <c:strCache>
                <c:ptCount val="18"/>
                <c:pt idx="0">
                  <c:v>almonds</c:v>
                </c:pt>
                <c:pt idx="1">
                  <c:v>walnuts</c:v>
                </c:pt>
                <c:pt idx="2">
                  <c:v>apples</c:v>
                </c:pt>
                <c:pt idx="3">
                  <c:v>pistachios</c:v>
                </c:pt>
                <c:pt idx="4">
                  <c:v>grapes</c:v>
                </c:pt>
                <c:pt idx="5">
                  <c:v>vegs_oth</c:v>
                </c:pt>
                <c:pt idx="6">
                  <c:v>oranges</c:v>
                </c:pt>
                <c:pt idx="7">
                  <c:v>beans_dry</c:v>
                </c:pt>
                <c:pt idx="8">
                  <c:v>lettuce</c:v>
                </c:pt>
                <c:pt idx="9">
                  <c:v>strawberries</c:v>
                </c:pt>
                <c:pt idx="10">
                  <c:v>cherries</c:v>
                </c:pt>
                <c:pt idx="11">
                  <c:v>cabbages</c:v>
                </c:pt>
                <c:pt idx="12">
                  <c:v>nuts_oth</c:v>
                </c:pt>
                <c:pt idx="13">
                  <c:v>potatoes</c:v>
                </c:pt>
                <c:pt idx="14">
                  <c:v>pears</c:v>
                </c:pt>
                <c:pt idx="15">
                  <c:v>peas_dry</c:v>
                </c:pt>
                <c:pt idx="16">
                  <c:v>raspberries</c:v>
                </c:pt>
                <c:pt idx="17">
                  <c:v>other 62 commodites</c:v>
                </c:pt>
              </c:strCache>
            </c:strRef>
          </c:cat>
          <c:val>
            <c:numRef>
              <c:f>'Trade partners of top ten trade'!$H$87:$H$104</c:f>
              <c:numCache>
                <c:formatCode>General</c:formatCode>
                <c:ptCount val="18"/>
                <c:pt idx="0">
                  <c:v>347.75</c:v>
                </c:pt>
                <c:pt idx="1">
                  <c:v>145.24</c:v>
                </c:pt>
                <c:pt idx="2">
                  <c:v>88.09</c:v>
                </c:pt>
                <c:pt idx="3">
                  <c:v>24.55</c:v>
                </c:pt>
                <c:pt idx="4">
                  <c:v>91.63</c:v>
                </c:pt>
                <c:pt idx="5">
                  <c:v>59.17</c:v>
                </c:pt>
                <c:pt idx="6">
                  <c:v>51.9</c:v>
                </c:pt>
                <c:pt idx="7">
                  <c:v>41.59</c:v>
                </c:pt>
                <c:pt idx="8">
                  <c:v>1.53</c:v>
                </c:pt>
                <c:pt idx="9">
                  <c:v>4.63</c:v>
                </c:pt>
                <c:pt idx="10">
                  <c:v>9.64</c:v>
                </c:pt>
                <c:pt idx="11">
                  <c:v>0.05</c:v>
                </c:pt>
                <c:pt idx="12">
                  <c:v>4.7</c:v>
                </c:pt>
                <c:pt idx="13">
                  <c:v>30.15</c:v>
                </c:pt>
                <c:pt idx="14">
                  <c:v>2.02</c:v>
                </c:pt>
                <c:pt idx="15">
                  <c:v>10.86</c:v>
                </c:pt>
                <c:pt idx="16">
                  <c:v>0.65</c:v>
                </c:pt>
                <c:pt idx="17">
                  <c:v>105.86999999999995</c:v>
                </c:pt>
              </c:numCache>
            </c:numRef>
          </c:val>
          <c:extLst>
            <c:ext xmlns:c16="http://schemas.microsoft.com/office/drawing/2014/chart" uri="{C3380CC4-5D6E-409C-BE32-E72D297353CC}">
              <c16:uniqueId val="{00000005-52EE-4707-93AB-F9E47C8C45C6}"/>
            </c:ext>
          </c:extLst>
        </c:ser>
        <c:ser>
          <c:idx val="6"/>
          <c:order val="6"/>
          <c:tx>
            <c:strRef>
              <c:f>'Trade partners of top ten trade'!$I$86</c:f>
              <c:strCache>
                <c:ptCount val="1"/>
                <c:pt idx="0">
                  <c:v>Other countries</c:v>
                </c:pt>
              </c:strCache>
            </c:strRef>
          </c:tx>
          <c:spPr>
            <a:solidFill>
              <a:schemeClr val="accent3">
                <a:lumMod val="60000"/>
                <a:lumOff val="40000"/>
              </a:schemeClr>
            </a:solidFill>
            <a:ln>
              <a:noFill/>
            </a:ln>
            <a:effectLst/>
          </c:spPr>
          <c:invertIfNegative val="0"/>
          <c:cat>
            <c:strRef>
              <c:f>'Trade partners of top ten trade'!$B$87:$B$104</c:f>
              <c:strCache>
                <c:ptCount val="18"/>
                <c:pt idx="0">
                  <c:v>almonds</c:v>
                </c:pt>
                <c:pt idx="1">
                  <c:v>walnuts</c:v>
                </c:pt>
                <c:pt idx="2">
                  <c:v>apples</c:v>
                </c:pt>
                <c:pt idx="3">
                  <c:v>pistachios</c:v>
                </c:pt>
                <c:pt idx="4">
                  <c:v>grapes</c:v>
                </c:pt>
                <c:pt idx="5">
                  <c:v>vegs_oth</c:v>
                </c:pt>
                <c:pt idx="6">
                  <c:v>oranges</c:v>
                </c:pt>
                <c:pt idx="7">
                  <c:v>beans_dry</c:v>
                </c:pt>
                <c:pt idx="8">
                  <c:v>lettuce</c:v>
                </c:pt>
                <c:pt idx="9">
                  <c:v>strawberries</c:v>
                </c:pt>
                <c:pt idx="10">
                  <c:v>cherries</c:v>
                </c:pt>
                <c:pt idx="11">
                  <c:v>cabbages</c:v>
                </c:pt>
                <c:pt idx="12">
                  <c:v>nuts_oth</c:v>
                </c:pt>
                <c:pt idx="13">
                  <c:v>potatoes</c:v>
                </c:pt>
                <c:pt idx="14">
                  <c:v>pears</c:v>
                </c:pt>
                <c:pt idx="15">
                  <c:v>peas_dry</c:v>
                </c:pt>
                <c:pt idx="16">
                  <c:v>raspberries</c:v>
                </c:pt>
                <c:pt idx="17">
                  <c:v>other 62 commodites</c:v>
                </c:pt>
              </c:strCache>
            </c:strRef>
          </c:cat>
          <c:val>
            <c:numRef>
              <c:f>'Trade partners of top ten trade'!$I$87:$I$104</c:f>
              <c:numCache>
                <c:formatCode>General</c:formatCode>
                <c:ptCount val="18"/>
                <c:pt idx="0">
                  <c:v>935.92999999999984</c:v>
                </c:pt>
                <c:pt idx="1">
                  <c:v>349.06000000000006</c:v>
                </c:pt>
                <c:pt idx="2">
                  <c:v>328.34000000000003</c:v>
                </c:pt>
                <c:pt idx="3">
                  <c:v>127.79999999999995</c:v>
                </c:pt>
                <c:pt idx="4">
                  <c:v>332.14</c:v>
                </c:pt>
                <c:pt idx="5">
                  <c:v>182.07999999999987</c:v>
                </c:pt>
                <c:pt idx="6">
                  <c:v>333.29</c:v>
                </c:pt>
                <c:pt idx="7">
                  <c:v>104.04000000000008</c:v>
                </c:pt>
                <c:pt idx="8">
                  <c:v>53.680000000000007</c:v>
                </c:pt>
                <c:pt idx="9">
                  <c:v>75.649999999999977</c:v>
                </c:pt>
                <c:pt idx="10">
                  <c:v>209.8</c:v>
                </c:pt>
                <c:pt idx="11">
                  <c:v>70.769999999999982</c:v>
                </c:pt>
                <c:pt idx="12">
                  <c:v>38.130000000000024</c:v>
                </c:pt>
                <c:pt idx="13">
                  <c:v>49.45999999999998</c:v>
                </c:pt>
                <c:pt idx="14">
                  <c:v>50.029999999999973</c:v>
                </c:pt>
                <c:pt idx="15">
                  <c:v>75.680000000000007</c:v>
                </c:pt>
                <c:pt idx="16">
                  <c:v>34.81</c:v>
                </c:pt>
                <c:pt idx="17">
                  <c:v>763.74000000000115</c:v>
                </c:pt>
              </c:numCache>
            </c:numRef>
          </c:val>
          <c:extLst>
            <c:ext xmlns:c16="http://schemas.microsoft.com/office/drawing/2014/chart" uri="{C3380CC4-5D6E-409C-BE32-E72D297353CC}">
              <c16:uniqueId val="{00000006-52EE-4707-93AB-F9E47C8C45C6}"/>
            </c:ext>
          </c:extLst>
        </c:ser>
        <c:dLbls>
          <c:showLegendKey val="0"/>
          <c:showVal val="0"/>
          <c:showCatName val="0"/>
          <c:showSerName val="0"/>
          <c:showPercent val="0"/>
          <c:showBubbleSize val="0"/>
        </c:dLbls>
        <c:gapWidth val="150"/>
        <c:overlap val="100"/>
        <c:axId val="152233408"/>
        <c:axId val="152233968"/>
      </c:barChart>
      <c:catAx>
        <c:axId val="1522334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152233968"/>
        <c:crosses val="autoZero"/>
        <c:auto val="1"/>
        <c:lblAlgn val="ctr"/>
        <c:lblOffset val="100"/>
        <c:noMultiLvlLbl val="0"/>
      </c:catAx>
      <c:valAx>
        <c:axId val="152233968"/>
        <c:scaling>
          <c:orientation val="minMax"/>
          <c:max val="40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152233408"/>
        <c:crosses val="autoZero"/>
        <c:crossBetween val="between"/>
      </c:valAx>
      <c:spPr>
        <a:noFill/>
        <a:ln>
          <a:noFill/>
        </a:ln>
        <a:effectLst/>
      </c:spPr>
    </c:plotArea>
    <c:legend>
      <c:legendPos val="r"/>
      <c:layout>
        <c:manualLayout>
          <c:xMode val="edge"/>
          <c:yMode val="edge"/>
          <c:x val="0.71056319540806168"/>
          <c:y val="0.13736556646072592"/>
          <c:w val="0.18655977844548371"/>
          <c:h val="0.45697278062594865"/>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lumMod val="60000"/>
                <a:lumOff val="40000"/>
              </a:schemeClr>
            </a:solidFill>
            <a:ln>
              <a:noFill/>
            </a:ln>
            <a:effectLst/>
          </c:spPr>
          <c:invertIfNegative val="0"/>
          <c:dLbls>
            <c:delete val="1"/>
          </c:dLbls>
          <c:errBars>
            <c:errBarType val="both"/>
            <c:errValType val="cust"/>
            <c:noEndCap val="0"/>
            <c:plus>
              <c:numRef>
                <c:f>Graphs!$D$49:$D$58</c:f>
                <c:numCache>
                  <c:formatCode>General</c:formatCode>
                  <c:ptCount val="10"/>
                  <c:pt idx="0">
                    <c:v>3.8011189943480281E-2</c:v>
                  </c:pt>
                  <c:pt idx="1">
                    <c:v>2.6646569170276302E-2</c:v>
                  </c:pt>
                  <c:pt idx="2">
                    <c:v>2.5670835127415349E-2</c:v>
                  </c:pt>
                  <c:pt idx="3">
                    <c:v>2.3012755590131013E-2</c:v>
                  </c:pt>
                  <c:pt idx="4">
                    <c:v>1.9155306119281974E-2</c:v>
                  </c:pt>
                  <c:pt idx="5">
                    <c:v>1.8867366748487442E-2</c:v>
                  </c:pt>
                  <c:pt idx="6">
                    <c:v>4.69622703293795E-3</c:v>
                  </c:pt>
                  <c:pt idx="7">
                    <c:v>1.2238974157449775E-2</c:v>
                  </c:pt>
                  <c:pt idx="8">
                    <c:v>1.2074779596486212E-2</c:v>
                  </c:pt>
                  <c:pt idx="9">
                    <c:v>2.3113130269583693E-3</c:v>
                  </c:pt>
                </c:numCache>
              </c:numRef>
            </c:plus>
            <c:minus>
              <c:numRef>
                <c:f>Graphs!$D$49:$D$58</c:f>
                <c:numCache>
                  <c:formatCode>General</c:formatCode>
                  <c:ptCount val="10"/>
                  <c:pt idx="0">
                    <c:v>3.8011189943480281E-2</c:v>
                  </c:pt>
                  <c:pt idx="1">
                    <c:v>2.6646569170276302E-2</c:v>
                  </c:pt>
                  <c:pt idx="2">
                    <c:v>2.5670835127415349E-2</c:v>
                  </c:pt>
                  <c:pt idx="3">
                    <c:v>2.3012755590131013E-2</c:v>
                  </c:pt>
                  <c:pt idx="4">
                    <c:v>1.9155306119281974E-2</c:v>
                  </c:pt>
                  <c:pt idx="5">
                    <c:v>1.8867366748487442E-2</c:v>
                  </c:pt>
                  <c:pt idx="6">
                    <c:v>4.69622703293795E-3</c:v>
                  </c:pt>
                  <c:pt idx="7">
                    <c:v>1.2238974157449775E-2</c:v>
                  </c:pt>
                  <c:pt idx="8">
                    <c:v>1.2074779596486212E-2</c:v>
                  </c:pt>
                  <c:pt idx="9">
                    <c:v>2.3113130269583693E-3</c:v>
                  </c:pt>
                </c:numCache>
              </c:numRef>
            </c:minus>
            <c:spPr>
              <a:noFill/>
              <a:ln w="19050" cap="flat" cmpd="sng" algn="ctr">
                <a:solidFill>
                  <a:srgbClr val="FF0000"/>
                </a:solidFill>
                <a:round/>
              </a:ln>
              <a:effectLst/>
            </c:spPr>
          </c:errBars>
          <c:cat>
            <c:strRef>
              <c:f>Graphs!$B$49:$B$58</c:f>
              <c:strCache>
                <c:ptCount val="10"/>
                <c:pt idx="0">
                  <c:v>almonds</c:v>
                </c:pt>
                <c:pt idx="1">
                  <c:v>pistachios</c:v>
                </c:pt>
                <c:pt idx="2">
                  <c:v>grapes</c:v>
                </c:pt>
                <c:pt idx="3">
                  <c:v>walnuts</c:v>
                </c:pt>
                <c:pt idx="4">
                  <c:v>apples</c:v>
                </c:pt>
                <c:pt idx="5">
                  <c:v>oranges</c:v>
                </c:pt>
                <c:pt idx="6">
                  <c:v>nutsoth</c:v>
                </c:pt>
                <c:pt idx="7">
                  <c:v>beansdry</c:v>
                </c:pt>
                <c:pt idx="8">
                  <c:v>cherries</c:v>
                </c:pt>
                <c:pt idx="9">
                  <c:v>lemons</c:v>
                </c:pt>
              </c:strCache>
            </c:strRef>
          </c:cat>
          <c:val>
            <c:numRef>
              <c:f>Graphs!$C$49:$C$58</c:f>
              <c:numCache>
                <c:formatCode>General</c:formatCode>
                <c:ptCount val="10"/>
                <c:pt idx="0">
                  <c:v>-1.2604432053549897</c:v>
                </c:pt>
                <c:pt idx="1">
                  <c:v>-0.64028618333870824</c:v>
                </c:pt>
                <c:pt idx="2">
                  <c:v>-0.52569521593228286</c:v>
                </c:pt>
                <c:pt idx="3">
                  <c:v>-0.4170324222869054</c:v>
                </c:pt>
                <c:pt idx="4">
                  <c:v>-0.38751557242630541</c:v>
                </c:pt>
                <c:pt idx="5">
                  <c:v>-0.32710085893283836</c:v>
                </c:pt>
                <c:pt idx="6">
                  <c:v>-0.27177101182510821</c:v>
                </c:pt>
                <c:pt idx="7">
                  <c:v>-0.24649485039288987</c:v>
                </c:pt>
                <c:pt idx="8">
                  <c:v>-0.17679685697748851</c:v>
                </c:pt>
                <c:pt idx="9">
                  <c:v>-9.5476635590912004E-2</c:v>
                </c:pt>
              </c:numCache>
            </c:numRef>
          </c:val>
          <c:extLst>
            <c:ext xmlns:c16="http://schemas.microsoft.com/office/drawing/2014/chart" uri="{C3380CC4-5D6E-409C-BE32-E72D297353CC}">
              <c16:uniqueId val="{00000000-C60A-47B1-993C-AE2045C2538A}"/>
            </c:ext>
          </c:extLst>
        </c:ser>
        <c:dLbls>
          <c:dLblPos val="outEnd"/>
          <c:showLegendKey val="0"/>
          <c:showVal val="1"/>
          <c:showCatName val="0"/>
          <c:showSerName val="0"/>
          <c:showPercent val="0"/>
          <c:showBubbleSize val="0"/>
        </c:dLbls>
        <c:gapWidth val="219"/>
        <c:overlap val="-27"/>
        <c:axId val="-1212920992"/>
        <c:axId val="-563185120"/>
      </c:barChart>
      <c:catAx>
        <c:axId val="-1212920992"/>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563185120"/>
        <c:crosses val="autoZero"/>
        <c:auto val="1"/>
        <c:lblAlgn val="ctr"/>
        <c:lblOffset val="100"/>
        <c:noMultiLvlLbl val="0"/>
      </c:catAx>
      <c:valAx>
        <c:axId val="-56318512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r>
                  <a:rPr lang="en-US" b="1" dirty="0"/>
                  <a:t>Percentage</a:t>
                </a:r>
              </a:p>
            </c:rich>
          </c:tx>
          <c:layout>
            <c:manualLayout>
              <c:xMode val="edge"/>
              <c:yMode val="edge"/>
              <c:x val="8.5759714245931037E-3"/>
              <c:y val="0.27974666334070697"/>
            </c:manualLayout>
          </c:layout>
          <c:overlay val="0"/>
          <c:spPr>
            <a:noFill/>
            <a:ln>
              <a:noFill/>
            </a:ln>
            <a:effectLst/>
          </c:spPr>
          <c:txPr>
            <a:bodyPr rot="-54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121292099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v>GTAP-HS (CEPII)</c:v>
          </c:tx>
          <c:spPr>
            <a:solidFill>
              <a:srgbClr val="FFC000"/>
            </a:solidFill>
            <a:ln>
              <a:noFill/>
            </a:ln>
            <a:effectLst/>
          </c:spPr>
          <c:invertIfNegative val="0"/>
          <c:errBars>
            <c:errBarType val="both"/>
            <c:errValType val="cust"/>
            <c:noEndCap val="0"/>
            <c:plus>
              <c:numRef>
                <c:f>Graphs!$E$29:$E$45</c:f>
                <c:numCache>
                  <c:formatCode>General</c:formatCode>
                  <c:ptCount val="17"/>
                  <c:pt idx="0">
                    <c:v>0.15752831791112362</c:v>
                  </c:pt>
                  <c:pt idx="1">
                    <c:v>0.2999302235492195</c:v>
                  </c:pt>
                  <c:pt idx="2">
                    <c:v>0.27520556158849335</c:v>
                  </c:pt>
                  <c:pt idx="3">
                    <c:v>0.42794103304783176</c:v>
                  </c:pt>
                  <c:pt idx="4">
                    <c:v>0.45069371329682156</c:v>
                  </c:pt>
                  <c:pt idx="5">
                    <c:v>8.4793843224912804E-2</c:v>
                  </c:pt>
                  <c:pt idx="6">
                    <c:v>0.47065628801595361</c:v>
                  </c:pt>
                  <c:pt idx="7">
                    <c:v>0.35872355792250205</c:v>
                  </c:pt>
                  <c:pt idx="8">
                    <c:v>5.9853395016018128E-2</c:v>
                  </c:pt>
                  <c:pt idx="9">
                    <c:v>0.19968924533440854</c:v>
                  </c:pt>
                  <c:pt idx="10">
                    <c:v>0.40794088198583039</c:v>
                  </c:pt>
                  <c:pt idx="11">
                    <c:v>1.9257670208176071E-2</c:v>
                  </c:pt>
                  <c:pt idx="12">
                    <c:v>0.28200896275981341</c:v>
                  </c:pt>
                  <c:pt idx="13">
                    <c:v>7.4462602703510905E-2</c:v>
                  </c:pt>
                  <c:pt idx="14">
                    <c:v>5.2255554138806525E-2</c:v>
                  </c:pt>
                  <c:pt idx="15">
                    <c:v>0.60038091090617574</c:v>
                  </c:pt>
                  <c:pt idx="16">
                    <c:v>3.421615901866254E-2</c:v>
                  </c:pt>
                </c:numCache>
              </c:numRef>
            </c:plus>
            <c:minus>
              <c:numRef>
                <c:f>Graphs!$E$29:$E$45</c:f>
                <c:numCache>
                  <c:formatCode>General</c:formatCode>
                  <c:ptCount val="17"/>
                  <c:pt idx="0">
                    <c:v>0.15752831791112362</c:v>
                  </c:pt>
                  <c:pt idx="1">
                    <c:v>0.2999302235492195</c:v>
                  </c:pt>
                  <c:pt idx="2">
                    <c:v>0.27520556158849335</c:v>
                  </c:pt>
                  <c:pt idx="3">
                    <c:v>0.42794103304783176</c:v>
                  </c:pt>
                  <c:pt idx="4">
                    <c:v>0.45069371329682156</c:v>
                  </c:pt>
                  <c:pt idx="5">
                    <c:v>8.4793843224912804E-2</c:v>
                  </c:pt>
                  <c:pt idx="6">
                    <c:v>0.47065628801595361</c:v>
                  </c:pt>
                  <c:pt idx="7">
                    <c:v>0.35872355792250205</c:v>
                  </c:pt>
                  <c:pt idx="8">
                    <c:v>5.9853395016018128E-2</c:v>
                  </c:pt>
                  <c:pt idx="9">
                    <c:v>0.19968924533440854</c:v>
                  </c:pt>
                  <c:pt idx="10">
                    <c:v>0.40794088198583039</c:v>
                  </c:pt>
                  <c:pt idx="11">
                    <c:v>1.9257670208176071E-2</c:v>
                  </c:pt>
                  <c:pt idx="12">
                    <c:v>0.28200896275981341</c:v>
                  </c:pt>
                  <c:pt idx="13">
                    <c:v>7.4462602703510905E-2</c:v>
                  </c:pt>
                  <c:pt idx="14">
                    <c:v>5.2255554138806525E-2</c:v>
                  </c:pt>
                  <c:pt idx="15">
                    <c:v>0.60038091090617574</c:v>
                  </c:pt>
                  <c:pt idx="16">
                    <c:v>3.421615901866254E-2</c:v>
                  </c:pt>
                </c:numCache>
              </c:numRef>
            </c:minus>
            <c:spPr>
              <a:noFill/>
              <a:ln w="19050" cap="flat" cmpd="sng" algn="ctr">
                <a:solidFill>
                  <a:srgbClr val="FF0000"/>
                </a:solidFill>
                <a:round/>
              </a:ln>
              <a:effectLst/>
            </c:spPr>
          </c:errBars>
          <c:cat>
            <c:strRef>
              <c:f>Graphs!$B$29:$B$45</c:f>
              <c:strCache>
                <c:ptCount val="17"/>
                <c:pt idx="0">
                  <c:v>almonds</c:v>
                </c:pt>
                <c:pt idx="1">
                  <c:v>walnuts</c:v>
                </c:pt>
                <c:pt idx="2">
                  <c:v>apples</c:v>
                </c:pt>
                <c:pt idx="3">
                  <c:v>pistachios</c:v>
                </c:pt>
                <c:pt idx="4">
                  <c:v>grapes</c:v>
                </c:pt>
                <c:pt idx="5">
                  <c:v>vegsoth</c:v>
                </c:pt>
                <c:pt idx="6">
                  <c:v>oranges</c:v>
                </c:pt>
                <c:pt idx="7">
                  <c:v>beansdry</c:v>
                </c:pt>
                <c:pt idx="8">
                  <c:v>lettuce</c:v>
                </c:pt>
                <c:pt idx="9">
                  <c:v>strawberries</c:v>
                </c:pt>
                <c:pt idx="10">
                  <c:v>cherries</c:v>
                </c:pt>
                <c:pt idx="11">
                  <c:v>cabbages</c:v>
                </c:pt>
                <c:pt idx="12">
                  <c:v>nutsoth</c:v>
                </c:pt>
                <c:pt idx="13">
                  <c:v>potatoes</c:v>
                </c:pt>
                <c:pt idx="14">
                  <c:v>pears</c:v>
                </c:pt>
                <c:pt idx="15">
                  <c:v>peasdry</c:v>
                </c:pt>
                <c:pt idx="16">
                  <c:v>raspberries</c:v>
                </c:pt>
              </c:strCache>
            </c:strRef>
          </c:cat>
          <c:val>
            <c:numRef>
              <c:f>Graphs!$D$29:$D$45</c:f>
              <c:numCache>
                <c:formatCode>0.0</c:formatCode>
                <c:ptCount val="17"/>
                <c:pt idx="0">
                  <c:v>-5.2236064763379746</c:v>
                </c:pt>
                <c:pt idx="1">
                  <c:v>-5.4352738051684995</c:v>
                </c:pt>
                <c:pt idx="2">
                  <c:v>-5.5674620948247959</c:v>
                </c:pt>
                <c:pt idx="3">
                  <c:v>-10.282927193864298</c:v>
                </c:pt>
                <c:pt idx="4">
                  <c:v>-9.2294437541639063</c:v>
                </c:pt>
                <c:pt idx="5">
                  <c:v>-0.74461923965796784</c:v>
                </c:pt>
                <c:pt idx="6">
                  <c:v>-8.1597012516069203</c:v>
                </c:pt>
                <c:pt idx="7">
                  <c:v>-7.2247484637991128</c:v>
                </c:pt>
                <c:pt idx="8">
                  <c:v>-1.1457093584369495</c:v>
                </c:pt>
                <c:pt idx="9">
                  <c:v>-2.2640726851640904</c:v>
                </c:pt>
                <c:pt idx="10">
                  <c:v>-5.973000599423548</c:v>
                </c:pt>
                <c:pt idx="11">
                  <c:v>-0.62180213674691809</c:v>
                </c:pt>
                <c:pt idx="12">
                  <c:v>-16.319879898361041</c:v>
                </c:pt>
                <c:pt idx="13">
                  <c:v>-1.260015867204225</c:v>
                </c:pt>
                <c:pt idx="14">
                  <c:v>-2.0273696695400467</c:v>
                </c:pt>
                <c:pt idx="15">
                  <c:v>-6.0760915520750443</c:v>
                </c:pt>
                <c:pt idx="16">
                  <c:v>-1.1737683683194804</c:v>
                </c:pt>
              </c:numCache>
            </c:numRef>
          </c:val>
          <c:extLst>
            <c:ext xmlns:c16="http://schemas.microsoft.com/office/drawing/2014/chart" uri="{C3380CC4-5D6E-409C-BE32-E72D297353CC}">
              <c16:uniqueId val="{00000000-49C8-4F06-94DA-D839F269D491}"/>
            </c:ext>
          </c:extLst>
        </c:ser>
        <c:ser>
          <c:idx val="2"/>
          <c:order val="2"/>
          <c:tx>
            <c:strRef>
              <c:f>Graphs!$K$28</c:f>
              <c:strCache>
                <c:ptCount val="1"/>
                <c:pt idx="0">
                  <c:v>GTAP-HS (Standard)</c:v>
                </c:pt>
              </c:strCache>
            </c:strRef>
          </c:tx>
          <c:spPr>
            <a:solidFill>
              <a:schemeClr val="accent6">
                <a:lumMod val="40000"/>
                <a:lumOff val="60000"/>
              </a:schemeClr>
            </a:solidFill>
            <a:ln w="25400">
              <a:noFill/>
            </a:ln>
            <a:effectLst/>
          </c:spPr>
          <c:invertIfNegative val="0"/>
          <c:val>
            <c:numRef>
              <c:f>Graphs!$K$29:$K$45</c:f>
              <c:numCache>
                <c:formatCode>0.0</c:formatCode>
                <c:ptCount val="17"/>
                <c:pt idx="0">
                  <c:v>-3.302717843642279</c:v>
                </c:pt>
                <c:pt idx="1">
                  <c:v>-4.3081587963813579</c:v>
                </c:pt>
                <c:pt idx="2">
                  <c:v>-4.7557431100071836</c:v>
                </c:pt>
                <c:pt idx="3">
                  <c:v>-9.5104061404533589</c:v>
                </c:pt>
                <c:pt idx="4">
                  <c:v>-7.5682974755700831</c:v>
                </c:pt>
                <c:pt idx="5">
                  <c:v>-0.63235802772267846</c:v>
                </c:pt>
                <c:pt idx="6">
                  <c:v>-6.915660514553112</c:v>
                </c:pt>
                <c:pt idx="7">
                  <c:v>-6.289204410741192</c:v>
                </c:pt>
                <c:pt idx="8">
                  <c:v>-0.80394246257397894</c:v>
                </c:pt>
                <c:pt idx="9">
                  <c:v>-1.9386666003692752</c:v>
                </c:pt>
                <c:pt idx="10">
                  <c:v>-7.1749762369046515</c:v>
                </c:pt>
                <c:pt idx="11">
                  <c:v>-0.37559848636882825</c:v>
                </c:pt>
                <c:pt idx="12">
                  <c:v>-13.363156414196059</c:v>
                </c:pt>
                <c:pt idx="13">
                  <c:v>-1.158292228064066</c:v>
                </c:pt>
                <c:pt idx="14">
                  <c:v>-1.7080843475163852</c:v>
                </c:pt>
                <c:pt idx="15">
                  <c:v>-5.2970951103964854</c:v>
                </c:pt>
                <c:pt idx="16">
                  <c:v>-0.80888520934401431</c:v>
                </c:pt>
              </c:numCache>
            </c:numRef>
          </c:val>
          <c:extLst>
            <c:ext xmlns:c16="http://schemas.microsoft.com/office/drawing/2014/chart" uri="{C3380CC4-5D6E-409C-BE32-E72D297353CC}">
              <c16:uniqueId val="{00000001-49C8-4F06-94DA-D839F269D491}"/>
            </c:ext>
          </c:extLst>
        </c:ser>
        <c:dLbls>
          <c:showLegendKey val="0"/>
          <c:showVal val="0"/>
          <c:showCatName val="0"/>
          <c:showSerName val="0"/>
          <c:showPercent val="0"/>
          <c:showBubbleSize val="0"/>
        </c:dLbls>
        <c:gapWidth val="150"/>
        <c:axId val="-563190560"/>
        <c:axId val="-563188928"/>
      </c:barChart>
      <c:lineChart>
        <c:grouping val="stacked"/>
        <c:varyColors val="0"/>
        <c:ser>
          <c:idx val="1"/>
          <c:order val="1"/>
          <c:tx>
            <c:strRef>
              <c:f>Graphs!$C$27</c:f>
              <c:strCache>
                <c:ptCount val="1"/>
                <c:pt idx="0">
                  <c:v>Value in base</c:v>
                </c:pt>
              </c:strCache>
            </c:strRef>
          </c:tx>
          <c:spPr>
            <a:ln w="28575" cap="rnd">
              <a:noFill/>
              <a:round/>
            </a:ln>
            <a:effectLst/>
          </c:spPr>
          <c:marker>
            <c:symbol val="circle"/>
            <c:size val="7"/>
            <c:spPr>
              <a:solidFill>
                <a:schemeClr val="accent1"/>
              </a:solidFill>
              <a:ln w="9525">
                <a:solidFill>
                  <a:schemeClr val="accent1"/>
                </a:solidFill>
              </a:ln>
              <a:effectLst/>
            </c:spPr>
          </c:marker>
          <c:dLbls>
            <c:spPr>
              <a:noFill/>
              <a:ln>
                <a:noFill/>
              </a:ln>
              <a:effectLst/>
            </c:spPr>
            <c:txPr>
              <a:bodyPr rot="0" spcFirstLastPara="1" vertOverflow="ellipsis" vert="horz" wrap="square" anchor="ctr" anchorCtr="1"/>
              <a:lstStyle/>
              <a:p>
                <a:pPr>
                  <a:defRPr sz="1200" b="0" i="0" u="none" strike="noStrike" kern="1200" baseline="0">
                    <a:solidFill>
                      <a:schemeClr val="accent1"/>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Graphs!$C$29:$C$45</c:f>
              <c:numCache>
                <c:formatCode>#,##0</c:formatCode>
                <c:ptCount val="17"/>
                <c:pt idx="0">
                  <c:v>3815.3365217708829</c:v>
                </c:pt>
                <c:pt idx="1">
                  <c:v>1213.1888599741185</c:v>
                </c:pt>
                <c:pt idx="2">
                  <c:v>1100.5554037482791</c:v>
                </c:pt>
                <c:pt idx="3">
                  <c:v>984.54912247347738</c:v>
                </c:pt>
                <c:pt idx="4">
                  <c:v>900.61363395227659</c:v>
                </c:pt>
                <c:pt idx="5">
                  <c:v>659.4206139608342</c:v>
                </c:pt>
                <c:pt idx="6">
                  <c:v>633.85138868788272</c:v>
                </c:pt>
                <c:pt idx="7">
                  <c:v>539.46731795660651</c:v>
                </c:pt>
                <c:pt idx="8">
                  <c:v>530.41542209402587</c:v>
                </c:pt>
                <c:pt idx="9">
                  <c:v>478.45156967488748</c:v>
                </c:pt>
                <c:pt idx="10">
                  <c:v>468.01740222259326</c:v>
                </c:pt>
                <c:pt idx="11">
                  <c:v>293.81305528171197</c:v>
                </c:pt>
                <c:pt idx="12">
                  <c:v>263.30929660074548</c:v>
                </c:pt>
                <c:pt idx="13">
                  <c:v>239.02958432101465</c:v>
                </c:pt>
                <c:pt idx="14">
                  <c:v>223.23135006295837</c:v>
                </c:pt>
                <c:pt idx="15">
                  <c:v>223.19603194753302</c:v>
                </c:pt>
                <c:pt idx="16">
                  <c:v>205.63076203823454</c:v>
                </c:pt>
              </c:numCache>
            </c:numRef>
          </c:val>
          <c:smooth val="0"/>
          <c:extLst>
            <c:ext xmlns:c16="http://schemas.microsoft.com/office/drawing/2014/chart" uri="{C3380CC4-5D6E-409C-BE32-E72D297353CC}">
              <c16:uniqueId val="{00000002-49C8-4F06-94DA-D839F269D491}"/>
            </c:ext>
          </c:extLst>
        </c:ser>
        <c:dLbls>
          <c:showLegendKey val="0"/>
          <c:showVal val="0"/>
          <c:showCatName val="0"/>
          <c:showSerName val="0"/>
          <c:showPercent val="0"/>
          <c:showBubbleSize val="0"/>
        </c:dLbls>
        <c:marker val="1"/>
        <c:smooth val="0"/>
        <c:axId val="-582460896"/>
        <c:axId val="-582456544"/>
      </c:lineChart>
      <c:catAx>
        <c:axId val="-563190560"/>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563188928"/>
        <c:crosses val="autoZero"/>
        <c:auto val="1"/>
        <c:lblAlgn val="ctr"/>
        <c:lblOffset val="100"/>
        <c:noMultiLvlLbl val="0"/>
      </c:catAx>
      <c:valAx>
        <c:axId val="-56318892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US"/>
                  <a:t>Chhange, %</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563190560"/>
        <c:crosses val="autoZero"/>
        <c:crossBetween val="between"/>
      </c:valAx>
      <c:valAx>
        <c:axId val="-582456544"/>
        <c:scaling>
          <c:orientation val="minMax"/>
        </c:scaling>
        <c:delete val="0"/>
        <c:axPos val="r"/>
        <c:title>
          <c:tx>
            <c:rich>
              <a:bodyPr rot="-5400000" spcFirstLastPara="1" vertOverflow="ellipsis" vert="horz" wrap="square" anchor="ctr" anchorCtr="1"/>
              <a:lstStyle/>
              <a:p>
                <a:pPr>
                  <a:defRPr sz="1200" b="0" i="0" u="none" strike="noStrike" kern="1200" baseline="0">
                    <a:solidFill>
                      <a:schemeClr val="accent1"/>
                    </a:solidFill>
                    <a:latin typeface="+mn-lt"/>
                    <a:ea typeface="+mn-ea"/>
                    <a:cs typeface="+mn-cs"/>
                  </a:defRPr>
                </a:pPr>
                <a:r>
                  <a:rPr lang="en-US">
                    <a:solidFill>
                      <a:schemeClr val="accent1"/>
                    </a:solidFill>
                  </a:rPr>
                  <a:t>Million USD</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accent1"/>
                  </a:solidFill>
                  <a:latin typeface="+mn-lt"/>
                  <a:ea typeface="+mn-ea"/>
                  <a:cs typeface="+mn-cs"/>
                </a:defRPr>
              </a:pPr>
              <a:endParaRPr lang="en-US"/>
            </a:p>
          </c:txPr>
        </c:title>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accent1"/>
                </a:solidFill>
                <a:latin typeface="+mn-lt"/>
                <a:ea typeface="+mn-ea"/>
                <a:cs typeface="+mn-cs"/>
              </a:defRPr>
            </a:pPr>
            <a:endParaRPr lang="en-US"/>
          </a:p>
        </c:txPr>
        <c:crossAx val="-582460896"/>
        <c:crosses val="max"/>
        <c:crossBetween val="between"/>
      </c:valAx>
      <c:catAx>
        <c:axId val="-582460896"/>
        <c:scaling>
          <c:orientation val="minMax"/>
        </c:scaling>
        <c:delete val="1"/>
        <c:axPos val="b"/>
        <c:majorTickMark val="out"/>
        <c:minorTickMark val="none"/>
        <c:tickLblPos val="nextTo"/>
        <c:crossAx val="-582456544"/>
        <c:crosses val="autoZero"/>
        <c:auto val="1"/>
        <c:lblAlgn val="ctr"/>
        <c:lblOffset val="100"/>
        <c:noMultiLvlLbl val="0"/>
      </c:catAx>
      <c:spPr>
        <a:noFill/>
        <a:ln>
          <a:noFill/>
        </a:ln>
        <a:effectLst/>
      </c:spPr>
    </c:plotArea>
    <c:legend>
      <c:legendPos val="t"/>
      <c:overlay val="0"/>
      <c:spPr>
        <a:noFill/>
        <a:ln>
          <a:noFill/>
        </a:ln>
        <a:effectLst/>
      </c:spPr>
      <c:txPr>
        <a:bodyPr rot="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200"/>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v>GTAP-HS (CEPII)</c:v>
          </c:tx>
          <c:spPr>
            <a:solidFill>
              <a:srgbClr val="FFC000"/>
            </a:solidFill>
            <a:ln>
              <a:noFill/>
            </a:ln>
            <a:effectLst/>
          </c:spPr>
          <c:invertIfNegative val="0"/>
          <c:errBars>
            <c:errBarType val="both"/>
            <c:errValType val="cust"/>
            <c:noEndCap val="0"/>
            <c:plus>
              <c:numRef>
                <c:f>Graphs!$E$4:$E$22</c:f>
                <c:numCache>
                  <c:formatCode>General</c:formatCode>
                  <c:ptCount val="19"/>
                  <c:pt idx="0">
                    <c:v>7.446331667877984E-2</c:v>
                  </c:pt>
                  <c:pt idx="1">
                    <c:v>0.62253056082098213</c:v>
                  </c:pt>
                  <c:pt idx="2">
                    <c:v>0.65726445553707091</c:v>
                  </c:pt>
                  <c:pt idx="3">
                    <c:v>7.9360598501856727E-2</c:v>
                  </c:pt>
                  <c:pt idx="4">
                    <c:v>2.5508373428104512</c:v>
                  </c:pt>
                  <c:pt idx="5">
                    <c:v>0.39192720854963831</c:v>
                  </c:pt>
                  <c:pt idx="6">
                    <c:v>0.15506546752897146</c:v>
                  </c:pt>
                  <c:pt idx="7">
                    <c:v>1.6506079117501449</c:v>
                  </c:pt>
                  <c:pt idx="8">
                    <c:v>0.27870442175389354</c:v>
                  </c:pt>
                  <c:pt idx="9">
                    <c:v>0.501021615724908</c:v>
                  </c:pt>
                  <c:pt idx="10">
                    <c:v>1.1552224212901603</c:v>
                  </c:pt>
                  <c:pt idx="11">
                    <c:v>0.71151414441191319</c:v>
                  </c:pt>
                  <c:pt idx="12">
                    <c:v>0.52767083034951212</c:v>
                  </c:pt>
                  <c:pt idx="13">
                    <c:v>1.5582941418745246</c:v>
                  </c:pt>
                  <c:pt idx="14">
                    <c:v>0.88375872057982219</c:v>
                  </c:pt>
                  <c:pt idx="15">
                    <c:v>0.44984782623673714</c:v>
                  </c:pt>
                  <c:pt idx="16">
                    <c:v>0.62295424674062805</c:v>
                  </c:pt>
                  <c:pt idx="17">
                    <c:v>1.3436782666237406</c:v>
                  </c:pt>
                  <c:pt idx="18">
                    <c:v>0.42545085247046943</c:v>
                  </c:pt>
                </c:numCache>
              </c:numRef>
            </c:plus>
            <c:minus>
              <c:numRef>
                <c:f>Graphs!$E$4:$E$22</c:f>
                <c:numCache>
                  <c:formatCode>General</c:formatCode>
                  <c:ptCount val="19"/>
                  <c:pt idx="0">
                    <c:v>7.446331667877984E-2</c:v>
                  </c:pt>
                  <c:pt idx="1">
                    <c:v>0.62253056082098213</c:v>
                  </c:pt>
                  <c:pt idx="2">
                    <c:v>0.65726445553707091</c:v>
                  </c:pt>
                  <c:pt idx="3">
                    <c:v>7.9360598501856727E-2</c:v>
                  </c:pt>
                  <c:pt idx="4">
                    <c:v>2.5508373428104512</c:v>
                  </c:pt>
                  <c:pt idx="5">
                    <c:v>0.39192720854963831</c:v>
                  </c:pt>
                  <c:pt idx="6">
                    <c:v>0.15506546752897146</c:v>
                  </c:pt>
                  <c:pt idx="7">
                    <c:v>1.6506079117501449</c:v>
                  </c:pt>
                  <c:pt idx="8">
                    <c:v>0.27870442175389354</c:v>
                  </c:pt>
                  <c:pt idx="9">
                    <c:v>0.501021615724908</c:v>
                  </c:pt>
                  <c:pt idx="10">
                    <c:v>1.1552224212901603</c:v>
                  </c:pt>
                  <c:pt idx="11">
                    <c:v>0.71151414441191319</c:v>
                  </c:pt>
                  <c:pt idx="12">
                    <c:v>0.52767083034951212</c:v>
                  </c:pt>
                  <c:pt idx="13">
                    <c:v>1.5582941418745246</c:v>
                  </c:pt>
                  <c:pt idx="14">
                    <c:v>0.88375872057982219</c:v>
                  </c:pt>
                  <c:pt idx="15">
                    <c:v>0.44984782623673714</c:v>
                  </c:pt>
                  <c:pt idx="16">
                    <c:v>0.62295424674062805</c:v>
                  </c:pt>
                  <c:pt idx="17">
                    <c:v>1.3436782666237406</c:v>
                  </c:pt>
                  <c:pt idx="18">
                    <c:v>0.42545085247046943</c:v>
                  </c:pt>
                </c:numCache>
              </c:numRef>
            </c:minus>
            <c:spPr>
              <a:noFill/>
              <a:ln w="12700" cap="flat" cmpd="sng" algn="ctr">
                <a:solidFill>
                  <a:srgbClr val="FF0000"/>
                </a:solidFill>
                <a:round/>
              </a:ln>
              <a:effectLst/>
            </c:spPr>
          </c:errBars>
          <c:cat>
            <c:strRef>
              <c:f>Graphs!$B$4:$B$22</c:f>
              <c:strCache>
                <c:ptCount val="19"/>
                <c:pt idx="0">
                  <c:v>Canada</c:v>
                </c:pt>
                <c:pt idx="1">
                  <c:v>EU</c:v>
                </c:pt>
                <c:pt idx="2">
                  <c:v>AgImp</c:v>
                </c:pt>
                <c:pt idx="3">
                  <c:v>Mexico</c:v>
                </c:pt>
                <c:pt idx="4">
                  <c:v>China</c:v>
                </c:pt>
                <c:pt idx="5">
                  <c:v>AgExp</c:v>
                </c:pt>
                <c:pt idx="6">
                  <c:v>Japan</c:v>
                </c:pt>
                <c:pt idx="7">
                  <c:v>India</c:v>
                </c:pt>
                <c:pt idx="8">
                  <c:v>SouAm</c:v>
                </c:pt>
                <c:pt idx="9">
                  <c:v>Oceania</c:v>
                </c:pt>
                <c:pt idx="10">
                  <c:v>MENA</c:v>
                </c:pt>
                <c:pt idx="11">
                  <c:v>Asia</c:v>
                </c:pt>
                <c:pt idx="12">
                  <c:v>Indonesia</c:v>
                </c:pt>
                <c:pt idx="13">
                  <c:v>Russia</c:v>
                </c:pt>
                <c:pt idx="14">
                  <c:v>Europe</c:v>
                </c:pt>
                <c:pt idx="15">
                  <c:v>Africa</c:v>
                </c:pt>
                <c:pt idx="16">
                  <c:v>Brazil</c:v>
                </c:pt>
                <c:pt idx="17">
                  <c:v>Argentina</c:v>
                </c:pt>
                <c:pt idx="18">
                  <c:v>ECOWAS</c:v>
                </c:pt>
              </c:strCache>
            </c:strRef>
          </c:cat>
          <c:val>
            <c:numRef>
              <c:f>Graphs!$D$4:$D$22</c:f>
              <c:numCache>
                <c:formatCode>0.0</c:formatCode>
                <c:ptCount val="19"/>
                <c:pt idx="0">
                  <c:v>0.74331796169281006</c:v>
                </c:pt>
                <c:pt idx="1">
                  <c:v>4.7387428283691406</c:v>
                </c:pt>
                <c:pt idx="2">
                  <c:v>6.8676815032958984</c:v>
                </c:pt>
                <c:pt idx="3">
                  <c:v>1.1505523920059204</c:v>
                </c:pt>
                <c:pt idx="4">
                  <c:v>-85.623893737792969</c:v>
                </c:pt>
                <c:pt idx="5">
                  <c:v>-2.3520791530609131</c:v>
                </c:pt>
                <c:pt idx="6">
                  <c:v>1.4958134889602661</c:v>
                </c:pt>
                <c:pt idx="7">
                  <c:v>-18.997690200805664</c:v>
                </c:pt>
                <c:pt idx="8">
                  <c:v>2.797311544418335</c:v>
                </c:pt>
                <c:pt idx="9">
                  <c:v>5.3177347183227539</c:v>
                </c:pt>
                <c:pt idx="10">
                  <c:v>10.292494773864746</c:v>
                </c:pt>
                <c:pt idx="11">
                  <c:v>6.729881763458252</c:v>
                </c:pt>
                <c:pt idx="12">
                  <c:v>3.1237790584564209</c:v>
                </c:pt>
                <c:pt idx="13">
                  <c:v>12.830259323120117</c:v>
                </c:pt>
                <c:pt idx="14">
                  <c:v>8.4231576919555664</c:v>
                </c:pt>
                <c:pt idx="15">
                  <c:v>2.4542462825775146</c:v>
                </c:pt>
                <c:pt idx="16">
                  <c:v>7.7004961967468262</c:v>
                </c:pt>
                <c:pt idx="17">
                  <c:v>7.272179126739502</c:v>
                </c:pt>
                <c:pt idx="18">
                  <c:v>2.6592881679534912</c:v>
                </c:pt>
              </c:numCache>
            </c:numRef>
          </c:val>
          <c:extLst>
            <c:ext xmlns:c16="http://schemas.microsoft.com/office/drawing/2014/chart" uri="{C3380CC4-5D6E-409C-BE32-E72D297353CC}">
              <c16:uniqueId val="{00000000-A110-4ED9-A04C-E55605533EA8}"/>
            </c:ext>
          </c:extLst>
        </c:ser>
        <c:ser>
          <c:idx val="2"/>
          <c:order val="2"/>
          <c:tx>
            <c:strRef>
              <c:f>Graphs!$K$3</c:f>
              <c:strCache>
                <c:ptCount val="1"/>
                <c:pt idx="0">
                  <c:v>GTAP-HS (Standard)</c:v>
                </c:pt>
              </c:strCache>
            </c:strRef>
          </c:tx>
          <c:spPr>
            <a:solidFill>
              <a:schemeClr val="accent6">
                <a:lumMod val="60000"/>
                <a:lumOff val="40000"/>
              </a:schemeClr>
            </a:solidFill>
            <a:ln w="25400">
              <a:noFill/>
            </a:ln>
            <a:effectLst/>
          </c:spPr>
          <c:invertIfNegative val="0"/>
          <c:val>
            <c:numRef>
              <c:f>Graphs!$K$4:$K$22</c:f>
              <c:numCache>
                <c:formatCode>0.0</c:formatCode>
                <c:ptCount val="19"/>
                <c:pt idx="0">
                  <c:v>0.17176942527294159</c:v>
                </c:pt>
                <c:pt idx="1">
                  <c:v>0.44475972652435303</c:v>
                </c:pt>
                <c:pt idx="2">
                  <c:v>1.6964579820632935</c:v>
                </c:pt>
                <c:pt idx="3">
                  <c:v>0.62252020835876465</c:v>
                </c:pt>
                <c:pt idx="4">
                  <c:v>-51.873382568359375</c:v>
                </c:pt>
                <c:pt idx="5">
                  <c:v>-1.2905247211456299</c:v>
                </c:pt>
                <c:pt idx="6">
                  <c:v>0.6627318263053894</c:v>
                </c:pt>
                <c:pt idx="7">
                  <c:v>-10.981015205383301</c:v>
                </c:pt>
                <c:pt idx="8">
                  <c:v>1.2170549631118774</c:v>
                </c:pt>
                <c:pt idx="9">
                  <c:v>1.2878628969192505</c:v>
                </c:pt>
                <c:pt idx="10">
                  <c:v>2.585538387298584</c:v>
                </c:pt>
                <c:pt idx="11">
                  <c:v>2.0168254375457764</c:v>
                </c:pt>
                <c:pt idx="12">
                  <c:v>1.5785855054855347</c:v>
                </c:pt>
                <c:pt idx="13">
                  <c:v>3.546090841293335</c:v>
                </c:pt>
                <c:pt idx="14">
                  <c:v>1.8673441410064697</c:v>
                </c:pt>
                <c:pt idx="15">
                  <c:v>1.4608510732650757</c:v>
                </c:pt>
                <c:pt idx="16">
                  <c:v>1.4580259323120117</c:v>
                </c:pt>
                <c:pt idx="17">
                  <c:v>0.85804629325866699</c:v>
                </c:pt>
                <c:pt idx="18">
                  <c:v>1.6611423492431641</c:v>
                </c:pt>
              </c:numCache>
            </c:numRef>
          </c:val>
          <c:extLst>
            <c:ext xmlns:c16="http://schemas.microsoft.com/office/drawing/2014/chart" uri="{C3380CC4-5D6E-409C-BE32-E72D297353CC}">
              <c16:uniqueId val="{00000001-A110-4ED9-A04C-E55605533EA8}"/>
            </c:ext>
          </c:extLst>
        </c:ser>
        <c:ser>
          <c:idx val="3"/>
          <c:order val="3"/>
          <c:tx>
            <c:strRef>
              <c:f>Graphs!$L$3</c:f>
              <c:strCache>
                <c:ptCount val="1"/>
                <c:pt idx="0">
                  <c:v>GTAP</c:v>
                </c:pt>
              </c:strCache>
            </c:strRef>
          </c:tx>
          <c:spPr>
            <a:solidFill>
              <a:srgbClr val="FF0000"/>
            </a:solidFill>
            <a:ln w="25400">
              <a:noFill/>
            </a:ln>
            <a:effectLst/>
          </c:spPr>
          <c:invertIfNegative val="0"/>
          <c:val>
            <c:numRef>
              <c:f>Graphs!$L$4:$L$22</c:f>
              <c:numCache>
                <c:formatCode>0.0</c:formatCode>
                <c:ptCount val="19"/>
                <c:pt idx="0">
                  <c:v>0.71276605129241943</c:v>
                </c:pt>
                <c:pt idx="1">
                  <c:v>-0.47374069690704346</c:v>
                </c:pt>
                <c:pt idx="2">
                  <c:v>1.3188447952270508</c:v>
                </c:pt>
                <c:pt idx="3">
                  <c:v>0.48853933811187744</c:v>
                </c:pt>
                <c:pt idx="4">
                  <c:v>-67.026504516601563</c:v>
                </c:pt>
                <c:pt idx="5">
                  <c:v>-10.977877616882324</c:v>
                </c:pt>
                <c:pt idx="6">
                  <c:v>1.2382880449295044</c:v>
                </c:pt>
                <c:pt idx="7">
                  <c:v>-28.759510040283203</c:v>
                </c:pt>
                <c:pt idx="8">
                  <c:v>1.2231242656707764</c:v>
                </c:pt>
                <c:pt idx="9">
                  <c:v>1.2337359189987183</c:v>
                </c:pt>
                <c:pt idx="10">
                  <c:v>1.4500179290771484</c:v>
                </c:pt>
                <c:pt idx="11">
                  <c:v>1.6148563623428345</c:v>
                </c:pt>
                <c:pt idx="12">
                  <c:v>1.400831937789917</c:v>
                </c:pt>
                <c:pt idx="13">
                  <c:v>1.5397028923034668</c:v>
                </c:pt>
                <c:pt idx="14">
                  <c:v>1.4537628889083862</c:v>
                </c:pt>
                <c:pt idx="15">
                  <c:v>1.5005060434341431</c:v>
                </c:pt>
                <c:pt idx="16">
                  <c:v>1.4457560777664185</c:v>
                </c:pt>
                <c:pt idx="17">
                  <c:v>1.42803955078125</c:v>
                </c:pt>
                <c:pt idx="18">
                  <c:v>1.5058354139328003</c:v>
                </c:pt>
              </c:numCache>
            </c:numRef>
          </c:val>
          <c:extLst>
            <c:ext xmlns:c16="http://schemas.microsoft.com/office/drawing/2014/chart" uri="{C3380CC4-5D6E-409C-BE32-E72D297353CC}">
              <c16:uniqueId val="{00000002-A110-4ED9-A04C-E55605533EA8}"/>
            </c:ext>
          </c:extLst>
        </c:ser>
        <c:dLbls>
          <c:showLegendKey val="0"/>
          <c:showVal val="0"/>
          <c:showCatName val="0"/>
          <c:showSerName val="0"/>
          <c:showPercent val="0"/>
          <c:showBubbleSize val="0"/>
        </c:dLbls>
        <c:gapWidth val="150"/>
        <c:overlap val="-25"/>
        <c:axId val="-582459808"/>
        <c:axId val="-582463616"/>
      </c:barChart>
      <c:lineChart>
        <c:grouping val="stacked"/>
        <c:varyColors val="0"/>
        <c:ser>
          <c:idx val="1"/>
          <c:order val="1"/>
          <c:tx>
            <c:strRef>
              <c:f>Graphs!$C$2</c:f>
              <c:strCache>
                <c:ptCount val="1"/>
                <c:pt idx="0">
                  <c:v>Value in base</c:v>
                </c:pt>
              </c:strCache>
            </c:strRef>
          </c:tx>
          <c:spPr>
            <a:ln w="28575" cap="rnd">
              <a:noFill/>
              <a:round/>
            </a:ln>
            <a:effectLst/>
          </c:spPr>
          <c:marker>
            <c:symbol val="circle"/>
            <c:size val="6"/>
            <c:spPr>
              <a:solidFill>
                <a:schemeClr val="accent1"/>
              </a:solidFill>
              <a:ln w="9525">
                <a:solidFill>
                  <a:schemeClr val="accent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accent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Graphs!$C$4:$C$22</c:f>
              <c:numCache>
                <c:formatCode>#,##0</c:formatCode>
                <c:ptCount val="19"/>
                <c:pt idx="0">
                  <c:v>4267.19189453125</c:v>
                </c:pt>
                <c:pt idx="1">
                  <c:v>3132.363037109375</c:v>
                </c:pt>
                <c:pt idx="2">
                  <c:v>1527.4534912109375</c:v>
                </c:pt>
                <c:pt idx="3">
                  <c:v>1269.4017333984375</c:v>
                </c:pt>
                <c:pt idx="4">
                  <c:v>1196.9066162109375</c:v>
                </c:pt>
                <c:pt idx="5">
                  <c:v>1019.9912719726563</c:v>
                </c:pt>
                <c:pt idx="6">
                  <c:v>906.60589599609375</c:v>
                </c:pt>
                <c:pt idx="7">
                  <c:v>811.47418212890625</c:v>
                </c:pt>
                <c:pt idx="8">
                  <c:v>468.42349243164063</c:v>
                </c:pt>
                <c:pt idx="9">
                  <c:v>352.99972534179688</c:v>
                </c:pt>
                <c:pt idx="10">
                  <c:v>343.37973022460938</c:v>
                </c:pt>
                <c:pt idx="11">
                  <c:v>139.5340576171875</c:v>
                </c:pt>
                <c:pt idx="12">
                  <c:v>122.83376312255859</c:v>
                </c:pt>
                <c:pt idx="13">
                  <c:v>86.001213073730469</c:v>
                </c:pt>
                <c:pt idx="14">
                  <c:v>51.565658569335938</c:v>
                </c:pt>
                <c:pt idx="15">
                  <c:v>50.777877807617188</c:v>
                </c:pt>
                <c:pt idx="16">
                  <c:v>42.698040008544922</c:v>
                </c:pt>
                <c:pt idx="17">
                  <c:v>11.730877876281738</c:v>
                </c:pt>
                <c:pt idx="18">
                  <c:v>10.42042350769043</c:v>
                </c:pt>
              </c:numCache>
            </c:numRef>
          </c:val>
          <c:smooth val="0"/>
          <c:extLst>
            <c:ext xmlns:c16="http://schemas.microsoft.com/office/drawing/2014/chart" uri="{C3380CC4-5D6E-409C-BE32-E72D297353CC}">
              <c16:uniqueId val="{00000003-A110-4ED9-A04C-E55605533EA8}"/>
            </c:ext>
          </c:extLst>
        </c:ser>
        <c:dLbls>
          <c:showLegendKey val="0"/>
          <c:showVal val="0"/>
          <c:showCatName val="0"/>
          <c:showSerName val="0"/>
          <c:showPercent val="0"/>
          <c:showBubbleSize val="0"/>
        </c:dLbls>
        <c:marker val="1"/>
        <c:smooth val="0"/>
        <c:axId val="-582463072"/>
        <c:axId val="-582461984"/>
      </c:lineChart>
      <c:catAx>
        <c:axId val="-582459808"/>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82463616"/>
        <c:crosses val="autoZero"/>
        <c:auto val="1"/>
        <c:lblAlgn val="ctr"/>
        <c:lblOffset val="100"/>
        <c:noMultiLvlLbl val="0"/>
      </c:catAx>
      <c:valAx>
        <c:axId val="-5824636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sz="1400"/>
                  <a:t>Change, %</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582459808"/>
        <c:crosses val="autoZero"/>
        <c:crossBetween val="between"/>
        <c:majorUnit val="10"/>
      </c:valAx>
      <c:valAx>
        <c:axId val="-582461984"/>
        <c:scaling>
          <c:orientation val="minMax"/>
        </c:scaling>
        <c:delete val="0"/>
        <c:axPos val="r"/>
        <c:title>
          <c:tx>
            <c:rich>
              <a:bodyPr rot="-5400000" spcFirstLastPara="1" vertOverflow="ellipsis" vert="horz" wrap="square" anchor="ctr" anchorCtr="1"/>
              <a:lstStyle/>
              <a:p>
                <a:pPr>
                  <a:defRPr sz="1400" b="0" i="0" u="none" strike="noStrike" kern="1200" baseline="0">
                    <a:solidFill>
                      <a:schemeClr val="accent1"/>
                    </a:solidFill>
                    <a:latin typeface="+mn-lt"/>
                    <a:ea typeface="+mn-ea"/>
                    <a:cs typeface="+mn-cs"/>
                  </a:defRPr>
                </a:pPr>
                <a:r>
                  <a:rPr lang="en-US" sz="1400">
                    <a:solidFill>
                      <a:schemeClr val="accent1"/>
                    </a:solidFill>
                  </a:rPr>
                  <a:t>Million USD</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accent1"/>
                  </a:solidFill>
                  <a:latin typeface="+mn-lt"/>
                  <a:ea typeface="+mn-ea"/>
                  <a:cs typeface="+mn-cs"/>
                </a:defRPr>
              </a:pPr>
              <a:endParaRPr lang="en-US"/>
            </a:p>
          </c:txPr>
        </c:title>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accent1"/>
                </a:solidFill>
                <a:latin typeface="+mn-lt"/>
                <a:ea typeface="+mn-ea"/>
                <a:cs typeface="+mn-cs"/>
              </a:defRPr>
            </a:pPr>
            <a:endParaRPr lang="en-US"/>
          </a:p>
        </c:txPr>
        <c:crossAx val="-582463072"/>
        <c:crosses val="max"/>
        <c:crossBetween val="between"/>
      </c:valAx>
      <c:catAx>
        <c:axId val="-582463072"/>
        <c:scaling>
          <c:orientation val="minMax"/>
        </c:scaling>
        <c:delete val="1"/>
        <c:axPos val="b"/>
        <c:majorTickMark val="out"/>
        <c:minorTickMark val="none"/>
        <c:tickLblPos val="nextTo"/>
        <c:crossAx val="-582461984"/>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Graphs!$D$2</c:f>
              <c:strCache>
                <c:ptCount val="1"/>
                <c:pt idx="0">
                  <c:v>vfretal</c:v>
                </c:pt>
              </c:strCache>
            </c:strRef>
          </c:tx>
          <c:spPr>
            <a:solidFill>
              <a:srgbClr val="FFC000"/>
            </a:solidFill>
            <a:ln>
              <a:noFill/>
            </a:ln>
            <a:effectLst/>
          </c:spPr>
          <c:invertIfNegative val="0"/>
          <c:errBars>
            <c:errBarType val="both"/>
            <c:errValType val="cust"/>
            <c:noEndCap val="0"/>
            <c:plus>
              <c:numRef>
                <c:f>Graphs!$E$4:$E$22</c:f>
                <c:numCache>
                  <c:formatCode>General</c:formatCode>
                  <c:ptCount val="19"/>
                  <c:pt idx="0">
                    <c:v>7.446331667877984E-2</c:v>
                  </c:pt>
                  <c:pt idx="1">
                    <c:v>0.62253056082098213</c:v>
                  </c:pt>
                  <c:pt idx="2">
                    <c:v>0.65726445553707091</c:v>
                  </c:pt>
                  <c:pt idx="3">
                    <c:v>7.9360598501856727E-2</c:v>
                  </c:pt>
                  <c:pt idx="4">
                    <c:v>2.5508373428104512</c:v>
                  </c:pt>
                  <c:pt idx="5">
                    <c:v>0.39192720854963831</c:v>
                  </c:pt>
                  <c:pt idx="6">
                    <c:v>0.15506546752897146</c:v>
                  </c:pt>
                  <c:pt idx="7">
                    <c:v>1.6506079117501449</c:v>
                  </c:pt>
                  <c:pt idx="8">
                    <c:v>0.27870442175389354</c:v>
                  </c:pt>
                  <c:pt idx="9">
                    <c:v>0.501021615724908</c:v>
                  </c:pt>
                  <c:pt idx="10">
                    <c:v>1.1552224212901603</c:v>
                  </c:pt>
                  <c:pt idx="11">
                    <c:v>0.71151414441191319</c:v>
                  </c:pt>
                  <c:pt idx="12">
                    <c:v>0.52767083034951212</c:v>
                  </c:pt>
                  <c:pt idx="13">
                    <c:v>1.5582941418745246</c:v>
                  </c:pt>
                  <c:pt idx="14">
                    <c:v>0.88375872057982219</c:v>
                  </c:pt>
                  <c:pt idx="15">
                    <c:v>0.44984782623673714</c:v>
                  </c:pt>
                  <c:pt idx="16">
                    <c:v>0.62295424674062805</c:v>
                  </c:pt>
                  <c:pt idx="17">
                    <c:v>1.3436782666237406</c:v>
                  </c:pt>
                  <c:pt idx="18">
                    <c:v>0.42545085247046943</c:v>
                  </c:pt>
                </c:numCache>
              </c:numRef>
            </c:plus>
            <c:minus>
              <c:numRef>
                <c:f>Graphs!$E$4:$E$22</c:f>
                <c:numCache>
                  <c:formatCode>General</c:formatCode>
                  <c:ptCount val="19"/>
                  <c:pt idx="0">
                    <c:v>7.446331667877984E-2</c:v>
                  </c:pt>
                  <c:pt idx="1">
                    <c:v>0.62253056082098213</c:v>
                  </c:pt>
                  <c:pt idx="2">
                    <c:v>0.65726445553707091</c:v>
                  </c:pt>
                  <c:pt idx="3">
                    <c:v>7.9360598501856727E-2</c:v>
                  </c:pt>
                  <c:pt idx="4">
                    <c:v>2.5508373428104512</c:v>
                  </c:pt>
                  <c:pt idx="5">
                    <c:v>0.39192720854963831</c:v>
                  </c:pt>
                  <c:pt idx="6">
                    <c:v>0.15506546752897146</c:v>
                  </c:pt>
                  <c:pt idx="7">
                    <c:v>1.6506079117501449</c:v>
                  </c:pt>
                  <c:pt idx="8">
                    <c:v>0.27870442175389354</c:v>
                  </c:pt>
                  <c:pt idx="9">
                    <c:v>0.501021615724908</c:v>
                  </c:pt>
                  <c:pt idx="10">
                    <c:v>1.1552224212901603</c:v>
                  </c:pt>
                  <c:pt idx="11">
                    <c:v>0.71151414441191319</c:v>
                  </c:pt>
                  <c:pt idx="12">
                    <c:v>0.52767083034951212</c:v>
                  </c:pt>
                  <c:pt idx="13">
                    <c:v>1.5582941418745246</c:v>
                  </c:pt>
                  <c:pt idx="14">
                    <c:v>0.88375872057982219</c:v>
                  </c:pt>
                  <c:pt idx="15">
                    <c:v>0.44984782623673714</c:v>
                  </c:pt>
                  <c:pt idx="16">
                    <c:v>0.62295424674062805</c:v>
                  </c:pt>
                  <c:pt idx="17">
                    <c:v>1.3436782666237406</c:v>
                  </c:pt>
                  <c:pt idx="18">
                    <c:v>0.42545085247046943</c:v>
                  </c:pt>
                </c:numCache>
              </c:numRef>
            </c:minus>
            <c:spPr>
              <a:noFill/>
              <a:ln w="12700" cap="flat" cmpd="sng" algn="ctr">
                <a:solidFill>
                  <a:srgbClr val="FF0000"/>
                </a:solidFill>
                <a:round/>
              </a:ln>
              <a:effectLst/>
            </c:spPr>
          </c:errBars>
          <c:cat>
            <c:strRef>
              <c:f>Graphs!$B$4:$B$22</c:f>
              <c:strCache>
                <c:ptCount val="19"/>
                <c:pt idx="0">
                  <c:v>Canada</c:v>
                </c:pt>
                <c:pt idx="1">
                  <c:v>EU</c:v>
                </c:pt>
                <c:pt idx="2">
                  <c:v>AgImp</c:v>
                </c:pt>
                <c:pt idx="3">
                  <c:v>Mexico</c:v>
                </c:pt>
                <c:pt idx="4">
                  <c:v>China</c:v>
                </c:pt>
                <c:pt idx="5">
                  <c:v>AgExp</c:v>
                </c:pt>
                <c:pt idx="6">
                  <c:v>Japan</c:v>
                </c:pt>
                <c:pt idx="7">
                  <c:v>India</c:v>
                </c:pt>
                <c:pt idx="8">
                  <c:v>SouAm</c:v>
                </c:pt>
                <c:pt idx="9">
                  <c:v>Oceania</c:v>
                </c:pt>
                <c:pt idx="10">
                  <c:v>MENA</c:v>
                </c:pt>
                <c:pt idx="11">
                  <c:v>Asia</c:v>
                </c:pt>
                <c:pt idx="12">
                  <c:v>Indonesia</c:v>
                </c:pt>
                <c:pt idx="13">
                  <c:v>Russia</c:v>
                </c:pt>
                <c:pt idx="14">
                  <c:v>Europe</c:v>
                </c:pt>
                <c:pt idx="15">
                  <c:v>Africa</c:v>
                </c:pt>
                <c:pt idx="16">
                  <c:v>Brazil</c:v>
                </c:pt>
                <c:pt idx="17">
                  <c:v>Argentina</c:v>
                </c:pt>
                <c:pt idx="18">
                  <c:v>ECOWAS</c:v>
                </c:pt>
              </c:strCache>
            </c:strRef>
          </c:cat>
          <c:val>
            <c:numRef>
              <c:f>Graphs!$D$4:$D$22</c:f>
              <c:numCache>
                <c:formatCode>0.0</c:formatCode>
                <c:ptCount val="19"/>
                <c:pt idx="0">
                  <c:v>0.74331796169281006</c:v>
                </c:pt>
                <c:pt idx="1">
                  <c:v>4.7387428283691406</c:v>
                </c:pt>
                <c:pt idx="2">
                  <c:v>6.8676815032958984</c:v>
                </c:pt>
                <c:pt idx="3">
                  <c:v>1.1505523920059204</c:v>
                </c:pt>
                <c:pt idx="4">
                  <c:v>-85.623893737792969</c:v>
                </c:pt>
                <c:pt idx="5">
                  <c:v>-2.3520791530609131</c:v>
                </c:pt>
                <c:pt idx="6">
                  <c:v>1.4958134889602661</c:v>
                </c:pt>
                <c:pt idx="7">
                  <c:v>-18.997690200805664</c:v>
                </c:pt>
                <c:pt idx="8">
                  <c:v>2.797311544418335</c:v>
                </c:pt>
                <c:pt idx="9">
                  <c:v>5.3177347183227539</c:v>
                </c:pt>
                <c:pt idx="10">
                  <c:v>10.292494773864746</c:v>
                </c:pt>
                <c:pt idx="11">
                  <c:v>6.729881763458252</c:v>
                </c:pt>
                <c:pt idx="12">
                  <c:v>3.1237790584564209</c:v>
                </c:pt>
                <c:pt idx="13">
                  <c:v>12.830259323120117</c:v>
                </c:pt>
                <c:pt idx="14">
                  <c:v>8.4231576919555664</c:v>
                </c:pt>
                <c:pt idx="15">
                  <c:v>2.4542462825775146</c:v>
                </c:pt>
                <c:pt idx="16">
                  <c:v>7.7004961967468262</c:v>
                </c:pt>
                <c:pt idx="17">
                  <c:v>7.272179126739502</c:v>
                </c:pt>
                <c:pt idx="18">
                  <c:v>2.6592881679534912</c:v>
                </c:pt>
              </c:numCache>
            </c:numRef>
          </c:val>
          <c:extLst>
            <c:ext xmlns:c16="http://schemas.microsoft.com/office/drawing/2014/chart" uri="{C3380CC4-5D6E-409C-BE32-E72D297353CC}">
              <c16:uniqueId val="{00000000-34FF-400D-9DB2-1CAEB90AA12A}"/>
            </c:ext>
          </c:extLst>
        </c:ser>
        <c:ser>
          <c:idx val="2"/>
          <c:order val="2"/>
          <c:tx>
            <c:strRef>
              <c:f>Graphs!$F$2</c:f>
              <c:strCache>
                <c:ptCount val="1"/>
                <c:pt idx="0">
                  <c:v>uschn</c:v>
                </c:pt>
              </c:strCache>
            </c:strRef>
          </c:tx>
          <c:spPr>
            <a:solidFill>
              <a:schemeClr val="accent6">
                <a:lumMod val="60000"/>
                <a:lumOff val="40000"/>
              </a:schemeClr>
            </a:solidFill>
            <a:ln>
              <a:noFill/>
            </a:ln>
            <a:effectLst/>
          </c:spPr>
          <c:invertIfNegative val="0"/>
          <c:errBars>
            <c:errBarType val="both"/>
            <c:errValType val="cust"/>
            <c:noEndCap val="0"/>
            <c:plus>
              <c:numRef>
                <c:f>Graphs!$G$4:$G$22</c:f>
                <c:numCache>
                  <c:formatCode>General</c:formatCode>
                  <c:ptCount val="19"/>
                  <c:pt idx="0">
                    <c:v>0.14919671985997943</c:v>
                  </c:pt>
                  <c:pt idx="1">
                    <c:v>0.49837394637442339</c:v>
                  </c:pt>
                  <c:pt idx="2">
                    <c:v>0.66422817703297476</c:v>
                  </c:pt>
                  <c:pt idx="3">
                    <c:v>8.6378627967945765E-2</c:v>
                  </c:pt>
                  <c:pt idx="4">
                    <c:v>2.5881387533462439</c:v>
                  </c:pt>
                  <c:pt idx="5">
                    <c:v>0.35958736358135091</c:v>
                  </c:pt>
                  <c:pt idx="6">
                    <c:v>0.25277993112298558</c:v>
                  </c:pt>
                  <c:pt idx="7">
                    <c:v>0.67430747408145009</c:v>
                  </c:pt>
                  <c:pt idx="8">
                    <c:v>0.40621775981967784</c:v>
                  </c:pt>
                  <c:pt idx="9">
                    <c:v>0.43449004618447756</c:v>
                  </c:pt>
                  <c:pt idx="10">
                    <c:v>0.89907998698448488</c:v>
                  </c:pt>
                  <c:pt idx="11">
                    <c:v>0.77932196767198059</c:v>
                  </c:pt>
                  <c:pt idx="12">
                    <c:v>0.65897431427848174</c:v>
                  </c:pt>
                  <c:pt idx="13">
                    <c:v>1.5301790348704036</c:v>
                  </c:pt>
                  <c:pt idx="14">
                    <c:v>0.93564378107818436</c:v>
                  </c:pt>
                  <c:pt idx="15">
                    <c:v>0.19186786521104962</c:v>
                  </c:pt>
                  <c:pt idx="16">
                    <c:v>1.0956478242113239</c:v>
                  </c:pt>
                  <c:pt idx="17">
                    <c:v>0.84827856752371333</c:v>
                  </c:pt>
                  <c:pt idx="18">
                    <c:v>0.42027657564779719</c:v>
                  </c:pt>
                </c:numCache>
              </c:numRef>
            </c:plus>
            <c:minus>
              <c:numRef>
                <c:f>Graphs!$G$4:$G$22</c:f>
                <c:numCache>
                  <c:formatCode>General</c:formatCode>
                  <c:ptCount val="19"/>
                  <c:pt idx="0">
                    <c:v>0.14919671985997943</c:v>
                  </c:pt>
                  <c:pt idx="1">
                    <c:v>0.49837394637442339</c:v>
                  </c:pt>
                  <c:pt idx="2">
                    <c:v>0.66422817703297476</c:v>
                  </c:pt>
                  <c:pt idx="3">
                    <c:v>8.6378627967945765E-2</c:v>
                  </c:pt>
                  <c:pt idx="4">
                    <c:v>2.5881387533462439</c:v>
                  </c:pt>
                  <c:pt idx="5">
                    <c:v>0.35958736358135091</c:v>
                  </c:pt>
                  <c:pt idx="6">
                    <c:v>0.25277993112298558</c:v>
                  </c:pt>
                  <c:pt idx="7">
                    <c:v>0.67430747408145009</c:v>
                  </c:pt>
                  <c:pt idx="8">
                    <c:v>0.40621775981967784</c:v>
                  </c:pt>
                  <c:pt idx="9">
                    <c:v>0.43449004618447756</c:v>
                  </c:pt>
                  <c:pt idx="10">
                    <c:v>0.89907998698448488</c:v>
                  </c:pt>
                  <c:pt idx="11">
                    <c:v>0.77932196767198059</c:v>
                  </c:pt>
                  <c:pt idx="12">
                    <c:v>0.65897431427848174</c:v>
                  </c:pt>
                  <c:pt idx="13">
                    <c:v>1.5301790348704036</c:v>
                  </c:pt>
                  <c:pt idx="14">
                    <c:v>0.93564378107818436</c:v>
                  </c:pt>
                  <c:pt idx="15">
                    <c:v>0.19186786521104962</c:v>
                  </c:pt>
                  <c:pt idx="16">
                    <c:v>1.0956478242113239</c:v>
                  </c:pt>
                  <c:pt idx="17">
                    <c:v>0.84827856752371333</c:v>
                  </c:pt>
                  <c:pt idx="18">
                    <c:v>0.42027657564779719</c:v>
                  </c:pt>
                </c:numCache>
              </c:numRef>
            </c:minus>
            <c:spPr>
              <a:noFill/>
              <a:ln w="9525" cap="flat" cmpd="sng" algn="ctr">
                <a:solidFill>
                  <a:srgbClr val="FF0000"/>
                </a:solidFill>
                <a:round/>
              </a:ln>
              <a:effectLst/>
            </c:spPr>
          </c:errBars>
          <c:val>
            <c:numRef>
              <c:f>Graphs!$F$4:$F$22</c:f>
              <c:numCache>
                <c:formatCode>0.0</c:formatCode>
                <c:ptCount val="19"/>
                <c:pt idx="0">
                  <c:v>1.8778210878372192</c:v>
                </c:pt>
                <c:pt idx="1">
                  <c:v>9.1102313995361328</c:v>
                </c:pt>
                <c:pt idx="2">
                  <c:v>10.502588272094727</c:v>
                </c:pt>
                <c:pt idx="3">
                  <c:v>3.218681812286377</c:v>
                </c:pt>
                <c:pt idx="4">
                  <c:v>-85.88348388671875</c:v>
                </c:pt>
                <c:pt idx="5">
                  <c:v>7.2671833038330078</c:v>
                </c:pt>
                <c:pt idx="6">
                  <c:v>4.1262421607971191</c:v>
                </c:pt>
                <c:pt idx="7">
                  <c:v>6.8450241088867188</c:v>
                </c:pt>
                <c:pt idx="8">
                  <c:v>6.7520618438720703</c:v>
                </c:pt>
                <c:pt idx="9">
                  <c:v>7.3586726188659668</c:v>
                </c:pt>
                <c:pt idx="10">
                  <c:v>13.598870277404785</c:v>
                </c:pt>
                <c:pt idx="11">
                  <c:v>9.6291046142578125</c:v>
                </c:pt>
                <c:pt idx="12">
                  <c:v>4.2440309524536133</c:v>
                </c:pt>
                <c:pt idx="13">
                  <c:v>15.352489471435547</c:v>
                </c:pt>
                <c:pt idx="14">
                  <c:v>13.777636528015137</c:v>
                </c:pt>
                <c:pt idx="15">
                  <c:v>4.1322379112243652</c:v>
                </c:pt>
                <c:pt idx="16">
                  <c:v>12.649741172790527</c:v>
                </c:pt>
                <c:pt idx="17">
                  <c:v>7.5292105674743652</c:v>
                </c:pt>
                <c:pt idx="18">
                  <c:v>4.6787624359130859</c:v>
                </c:pt>
              </c:numCache>
            </c:numRef>
          </c:val>
          <c:extLst>
            <c:ext xmlns:c16="http://schemas.microsoft.com/office/drawing/2014/chart" uri="{C3380CC4-5D6E-409C-BE32-E72D297353CC}">
              <c16:uniqueId val="{00000001-34FF-400D-9DB2-1CAEB90AA12A}"/>
            </c:ext>
          </c:extLst>
        </c:ser>
        <c:ser>
          <c:idx val="3"/>
          <c:order val="3"/>
          <c:tx>
            <c:strRef>
              <c:f>Graphs!$H$2</c:f>
              <c:strCache>
                <c:ptCount val="1"/>
                <c:pt idx="0">
                  <c:v>alltar</c:v>
                </c:pt>
              </c:strCache>
            </c:strRef>
          </c:tx>
          <c:spPr>
            <a:solidFill>
              <a:schemeClr val="bg2">
                <a:lumMod val="90000"/>
              </a:schemeClr>
            </a:solidFill>
            <a:ln>
              <a:noFill/>
            </a:ln>
            <a:effectLst/>
          </c:spPr>
          <c:invertIfNegative val="0"/>
          <c:errBars>
            <c:errBarType val="both"/>
            <c:errValType val="cust"/>
            <c:noEndCap val="0"/>
            <c:plus>
              <c:numRef>
                <c:f>Graphs!$I$4:$I$22</c:f>
                <c:numCache>
                  <c:formatCode>General</c:formatCode>
                  <c:ptCount val="19"/>
                  <c:pt idx="0">
                    <c:v>0.15375472675328808</c:v>
                  </c:pt>
                  <c:pt idx="1">
                    <c:v>0.66460028232501911</c:v>
                  </c:pt>
                  <c:pt idx="2">
                    <c:v>0.83649192944261586</c:v>
                  </c:pt>
                  <c:pt idx="3">
                    <c:v>0.12266877603827823</c:v>
                  </c:pt>
                  <c:pt idx="4">
                    <c:v>2.543259800437788</c:v>
                  </c:pt>
                  <c:pt idx="5">
                    <c:v>0.37613371085146952</c:v>
                  </c:pt>
                  <c:pt idx="6">
                    <c:v>0.2537399454476354</c:v>
                  </c:pt>
                  <c:pt idx="7">
                    <c:v>1.6604568535728947</c:v>
                  </c:pt>
                  <c:pt idx="8">
                    <c:v>0.52390697420100252</c:v>
                  </c:pt>
                  <c:pt idx="9">
                    <c:v>0.59573514249035719</c:v>
                  </c:pt>
                  <c:pt idx="10">
                    <c:v>1.3205713481638004</c:v>
                  </c:pt>
                  <c:pt idx="11">
                    <c:v>0.967508079949983</c:v>
                  </c:pt>
                  <c:pt idx="12">
                    <c:v>0.70822683987063906</c:v>
                  </c:pt>
                  <c:pt idx="13">
                    <c:v>1.6355835964448282</c:v>
                  </c:pt>
                  <c:pt idx="14">
                    <c:v>1.1255865379934546</c:v>
                  </c:pt>
                  <c:pt idx="15">
                    <c:v>0.50158271398272114</c:v>
                  </c:pt>
                  <c:pt idx="16">
                    <c:v>1.2580439683789466</c:v>
                  </c:pt>
                  <c:pt idx="17">
                    <c:v>1.8314687696278313</c:v>
                  </c:pt>
                  <c:pt idx="18">
                    <c:v>0.79113803755637635</c:v>
                  </c:pt>
                </c:numCache>
              </c:numRef>
            </c:plus>
            <c:minus>
              <c:numRef>
                <c:f>Graphs!$I$4:$I$22</c:f>
                <c:numCache>
                  <c:formatCode>General</c:formatCode>
                  <c:ptCount val="19"/>
                  <c:pt idx="0">
                    <c:v>0.15375472675328808</c:v>
                  </c:pt>
                  <c:pt idx="1">
                    <c:v>0.66460028232501911</c:v>
                  </c:pt>
                  <c:pt idx="2">
                    <c:v>0.83649192944261586</c:v>
                  </c:pt>
                  <c:pt idx="3">
                    <c:v>0.12266877603827823</c:v>
                  </c:pt>
                  <c:pt idx="4">
                    <c:v>2.543259800437788</c:v>
                  </c:pt>
                  <c:pt idx="5">
                    <c:v>0.37613371085146952</c:v>
                  </c:pt>
                  <c:pt idx="6">
                    <c:v>0.2537399454476354</c:v>
                  </c:pt>
                  <c:pt idx="7">
                    <c:v>1.6604568535728947</c:v>
                  </c:pt>
                  <c:pt idx="8">
                    <c:v>0.52390697420100252</c:v>
                  </c:pt>
                  <c:pt idx="9">
                    <c:v>0.59573514249035719</c:v>
                  </c:pt>
                  <c:pt idx="10">
                    <c:v>1.3205713481638004</c:v>
                  </c:pt>
                  <c:pt idx="11">
                    <c:v>0.967508079949983</c:v>
                  </c:pt>
                  <c:pt idx="12">
                    <c:v>0.70822683987063906</c:v>
                  </c:pt>
                  <c:pt idx="13">
                    <c:v>1.6355835964448282</c:v>
                  </c:pt>
                  <c:pt idx="14">
                    <c:v>1.1255865379934546</c:v>
                  </c:pt>
                  <c:pt idx="15">
                    <c:v>0.50158271398272114</c:v>
                  </c:pt>
                  <c:pt idx="16">
                    <c:v>1.2580439683789466</c:v>
                  </c:pt>
                  <c:pt idx="17">
                    <c:v>1.8314687696278313</c:v>
                  </c:pt>
                  <c:pt idx="18">
                    <c:v>0.79113803755637635</c:v>
                  </c:pt>
                </c:numCache>
              </c:numRef>
            </c:minus>
            <c:spPr>
              <a:noFill/>
              <a:ln w="9525" cap="flat" cmpd="sng" algn="ctr">
                <a:solidFill>
                  <a:srgbClr val="FF0000"/>
                </a:solidFill>
                <a:round/>
              </a:ln>
              <a:effectLst/>
            </c:spPr>
          </c:errBars>
          <c:val>
            <c:numRef>
              <c:f>Graphs!$H$4:$H$22</c:f>
              <c:numCache>
                <c:formatCode>0.0</c:formatCode>
                <c:ptCount val="19"/>
                <c:pt idx="0">
                  <c:v>2.0104680061340332</c:v>
                </c:pt>
                <c:pt idx="1">
                  <c:v>8.7102289199829102</c:v>
                </c:pt>
                <c:pt idx="2">
                  <c:v>12.227867126464844</c:v>
                </c:pt>
                <c:pt idx="3">
                  <c:v>4.0548162460327148</c:v>
                </c:pt>
                <c:pt idx="4">
                  <c:v>-85.300697326660156</c:v>
                </c:pt>
                <c:pt idx="5">
                  <c:v>1.2364476919174194</c:v>
                </c:pt>
                <c:pt idx="6">
                  <c:v>4.3462743759155273</c:v>
                </c:pt>
                <c:pt idx="7">
                  <c:v>-15.317680358886719</c:v>
                </c:pt>
                <c:pt idx="8">
                  <c:v>8.3972606658935547</c:v>
                </c:pt>
                <c:pt idx="9">
                  <c:v>9.0363569259643555</c:v>
                </c:pt>
                <c:pt idx="10">
                  <c:v>17.094463348388672</c:v>
                </c:pt>
                <c:pt idx="11">
                  <c:v>12.377506256103516</c:v>
                </c:pt>
                <c:pt idx="12">
                  <c:v>5.2442836761474609</c:v>
                </c:pt>
                <c:pt idx="13">
                  <c:v>17.095853805541992</c:v>
                </c:pt>
                <c:pt idx="14">
                  <c:v>16.079818725585938</c:v>
                </c:pt>
                <c:pt idx="15">
                  <c:v>6.667020320892334</c:v>
                </c:pt>
                <c:pt idx="16">
                  <c:v>15.439999580383301</c:v>
                </c:pt>
                <c:pt idx="17">
                  <c:v>13.833003997802734</c:v>
                </c:pt>
                <c:pt idx="18">
                  <c:v>7.3763232231140137</c:v>
                </c:pt>
              </c:numCache>
            </c:numRef>
          </c:val>
          <c:extLst>
            <c:ext xmlns:c16="http://schemas.microsoft.com/office/drawing/2014/chart" uri="{C3380CC4-5D6E-409C-BE32-E72D297353CC}">
              <c16:uniqueId val="{00000002-34FF-400D-9DB2-1CAEB90AA12A}"/>
            </c:ext>
          </c:extLst>
        </c:ser>
        <c:dLbls>
          <c:showLegendKey val="0"/>
          <c:showVal val="0"/>
          <c:showCatName val="0"/>
          <c:showSerName val="0"/>
          <c:showPercent val="0"/>
          <c:showBubbleSize val="0"/>
        </c:dLbls>
        <c:gapWidth val="150"/>
        <c:overlap val="-25"/>
        <c:axId val="-582462528"/>
        <c:axId val="-582458720"/>
      </c:barChart>
      <c:lineChart>
        <c:grouping val="stacked"/>
        <c:varyColors val="0"/>
        <c:ser>
          <c:idx val="1"/>
          <c:order val="1"/>
          <c:tx>
            <c:strRef>
              <c:f>Graphs!$C$2</c:f>
              <c:strCache>
                <c:ptCount val="1"/>
                <c:pt idx="0">
                  <c:v>Value in base</c:v>
                </c:pt>
              </c:strCache>
            </c:strRef>
          </c:tx>
          <c:spPr>
            <a:ln w="28575" cap="rnd">
              <a:noFill/>
              <a:round/>
            </a:ln>
            <a:effectLst/>
          </c:spPr>
          <c:marker>
            <c:symbol val="circle"/>
            <c:size val="6"/>
            <c:spPr>
              <a:solidFill>
                <a:schemeClr val="accent1"/>
              </a:solidFill>
              <a:ln w="9525">
                <a:solidFill>
                  <a:schemeClr val="accent1"/>
                </a:solidFill>
              </a:ln>
              <a:effectLst/>
            </c:spPr>
          </c:marker>
          <c:dLbls>
            <c:spPr>
              <a:noFill/>
              <a:ln>
                <a:noFill/>
              </a:ln>
              <a:effectLst/>
            </c:spPr>
            <c:txPr>
              <a:bodyPr rot="0" spcFirstLastPara="1" vertOverflow="ellipsis" vert="horz" wrap="square" anchor="ctr" anchorCtr="1"/>
              <a:lstStyle/>
              <a:p>
                <a:pPr>
                  <a:defRPr sz="1600" b="0" i="0" u="none" strike="noStrike" kern="1200" baseline="0">
                    <a:solidFill>
                      <a:schemeClr val="accent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Graphs!$C$4:$C$22</c:f>
              <c:numCache>
                <c:formatCode>#,##0</c:formatCode>
                <c:ptCount val="19"/>
                <c:pt idx="0">
                  <c:v>4267.19189453125</c:v>
                </c:pt>
                <c:pt idx="1">
                  <c:v>3132.363037109375</c:v>
                </c:pt>
                <c:pt idx="2">
                  <c:v>1527.4534912109375</c:v>
                </c:pt>
                <c:pt idx="3">
                  <c:v>1269.4017333984375</c:v>
                </c:pt>
                <c:pt idx="4">
                  <c:v>1196.9066162109375</c:v>
                </c:pt>
                <c:pt idx="5">
                  <c:v>1019.9912719726563</c:v>
                </c:pt>
                <c:pt idx="6">
                  <c:v>906.60589599609375</c:v>
                </c:pt>
                <c:pt idx="7">
                  <c:v>811.47418212890625</c:v>
                </c:pt>
                <c:pt idx="8">
                  <c:v>468.42349243164063</c:v>
                </c:pt>
                <c:pt idx="9">
                  <c:v>352.99972534179688</c:v>
                </c:pt>
                <c:pt idx="10">
                  <c:v>343.37973022460938</c:v>
                </c:pt>
                <c:pt idx="11">
                  <c:v>139.5340576171875</c:v>
                </c:pt>
                <c:pt idx="12">
                  <c:v>122.83376312255859</c:v>
                </c:pt>
                <c:pt idx="13">
                  <c:v>86.001213073730469</c:v>
                </c:pt>
                <c:pt idx="14">
                  <c:v>51.565658569335938</c:v>
                </c:pt>
                <c:pt idx="15">
                  <c:v>50.777877807617188</c:v>
                </c:pt>
                <c:pt idx="16">
                  <c:v>42.698040008544922</c:v>
                </c:pt>
                <c:pt idx="17">
                  <c:v>11.730877876281738</c:v>
                </c:pt>
                <c:pt idx="18">
                  <c:v>10.42042350769043</c:v>
                </c:pt>
              </c:numCache>
            </c:numRef>
          </c:val>
          <c:smooth val="0"/>
          <c:extLst>
            <c:ext xmlns:c16="http://schemas.microsoft.com/office/drawing/2014/chart" uri="{C3380CC4-5D6E-409C-BE32-E72D297353CC}">
              <c16:uniqueId val="{00000003-34FF-400D-9DB2-1CAEB90AA12A}"/>
            </c:ext>
          </c:extLst>
        </c:ser>
        <c:dLbls>
          <c:showLegendKey val="0"/>
          <c:showVal val="0"/>
          <c:showCatName val="0"/>
          <c:showSerName val="0"/>
          <c:showPercent val="0"/>
          <c:showBubbleSize val="0"/>
        </c:dLbls>
        <c:marker val="1"/>
        <c:smooth val="0"/>
        <c:axId val="-582460352"/>
        <c:axId val="-582461440"/>
      </c:lineChart>
      <c:catAx>
        <c:axId val="-582462528"/>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82458720"/>
        <c:crosses val="autoZero"/>
        <c:auto val="1"/>
        <c:lblAlgn val="ctr"/>
        <c:lblOffset val="100"/>
        <c:noMultiLvlLbl val="0"/>
      </c:catAx>
      <c:valAx>
        <c:axId val="-58245872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a:t>Change, %</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582462528"/>
        <c:crosses val="autoZero"/>
        <c:crossBetween val="between"/>
        <c:majorUnit val="10"/>
      </c:valAx>
      <c:valAx>
        <c:axId val="-582461440"/>
        <c:scaling>
          <c:orientation val="minMax"/>
        </c:scaling>
        <c:delete val="0"/>
        <c:axPos val="r"/>
        <c:title>
          <c:tx>
            <c:rich>
              <a:bodyPr rot="-5400000" spcFirstLastPara="1" vertOverflow="ellipsis" vert="horz" wrap="square" anchor="ctr" anchorCtr="1"/>
              <a:lstStyle/>
              <a:p>
                <a:pPr>
                  <a:defRPr sz="1600" b="0" i="0" u="none" strike="noStrike" kern="1200" baseline="0">
                    <a:solidFill>
                      <a:schemeClr val="accent1"/>
                    </a:solidFill>
                    <a:latin typeface="+mn-lt"/>
                    <a:ea typeface="+mn-ea"/>
                    <a:cs typeface="+mn-cs"/>
                  </a:defRPr>
                </a:pPr>
                <a:r>
                  <a:rPr lang="en-US">
                    <a:solidFill>
                      <a:schemeClr val="accent1"/>
                    </a:solidFill>
                  </a:rPr>
                  <a:t>Million USD</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accent1"/>
                  </a:solidFill>
                  <a:latin typeface="+mn-lt"/>
                  <a:ea typeface="+mn-ea"/>
                  <a:cs typeface="+mn-cs"/>
                </a:defRPr>
              </a:pPr>
              <a:endParaRPr lang="en-US"/>
            </a:p>
          </c:txPr>
        </c:title>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accent1"/>
                </a:solidFill>
                <a:latin typeface="+mn-lt"/>
                <a:ea typeface="+mn-ea"/>
                <a:cs typeface="+mn-cs"/>
              </a:defRPr>
            </a:pPr>
            <a:endParaRPr lang="en-US"/>
          </a:p>
        </c:txPr>
        <c:crossAx val="-582460352"/>
        <c:crosses val="max"/>
        <c:crossBetween val="between"/>
      </c:valAx>
      <c:catAx>
        <c:axId val="-582460352"/>
        <c:scaling>
          <c:orientation val="minMax"/>
        </c:scaling>
        <c:delete val="1"/>
        <c:axPos val="b"/>
        <c:majorTickMark val="out"/>
        <c:minorTickMark val="none"/>
        <c:tickLblPos val="nextTo"/>
        <c:crossAx val="-582461440"/>
        <c:crosses val="autoZero"/>
        <c:auto val="1"/>
        <c:lblAlgn val="ctr"/>
        <c:lblOffset val="100"/>
        <c:noMultiLvlLbl val="0"/>
      </c:catAx>
      <c:spPr>
        <a:noFill/>
        <a:ln>
          <a:noFill/>
        </a:ln>
        <a:effectLst/>
      </c:spPr>
    </c:plotArea>
    <c:legend>
      <c:legendPos val="t"/>
      <c:overlay val="0"/>
      <c:spPr>
        <a:noFill/>
        <a:ln>
          <a:noFill/>
        </a:ln>
        <a:effectLst/>
      </c:spPr>
      <c:txPr>
        <a:bodyPr rot="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0.80603</cdr:x>
      <cdr:y>0.02686</cdr:y>
    </cdr:from>
    <cdr:to>
      <cdr:x>1</cdr:x>
      <cdr:y>0.31818</cdr:y>
    </cdr:to>
    <cdr:sp macro="" textlink="">
      <cdr:nvSpPr>
        <cdr:cNvPr id="2" name="TextBox 1"/>
        <cdr:cNvSpPr txBox="1"/>
      </cdr:nvSpPr>
      <cdr:spPr>
        <a:xfrm xmlns:a="http://schemas.openxmlformats.org/drawingml/2006/main">
          <a:off x="7599405" y="160638"/>
          <a:ext cx="1828800" cy="174230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drawings/drawing2.xml><?xml version="1.0" encoding="utf-8"?>
<c:userShapes xmlns:c="http://schemas.openxmlformats.org/drawingml/2006/chart">
  <cdr:relSizeAnchor xmlns:cdr="http://schemas.openxmlformats.org/drawingml/2006/chartDrawing">
    <cdr:from>
      <cdr:x>0.02254</cdr:x>
      <cdr:y>0.2099</cdr:y>
    </cdr:from>
    <cdr:to>
      <cdr:x>0.06908</cdr:x>
      <cdr:y>0.50109</cdr:y>
    </cdr:to>
    <cdr:sp macro="" textlink="">
      <cdr:nvSpPr>
        <cdr:cNvPr id="2" name="TextBox 1"/>
        <cdr:cNvSpPr txBox="1"/>
      </cdr:nvSpPr>
      <cdr:spPr>
        <a:xfrm xmlns:a="http://schemas.openxmlformats.org/drawingml/2006/main">
          <a:off x="170492" y="1187916"/>
          <a:ext cx="352039" cy="1647960"/>
        </a:xfrm>
        <a:prstGeom xmlns:a="http://schemas.openxmlformats.org/drawingml/2006/main" prst="rect">
          <a:avLst/>
        </a:prstGeom>
      </cdr:spPr>
      <cdr:txBody>
        <a:bodyPr xmlns:a="http://schemas.openxmlformats.org/drawingml/2006/main" vertOverflow="clip" vert="vert270" wrap="square" rtlCol="0"/>
        <a:lstStyle xmlns:a="http://schemas.openxmlformats.org/drawingml/2006/main"/>
        <a:p xmlns:a="http://schemas.openxmlformats.org/drawingml/2006/main">
          <a:r>
            <a:rPr lang="en-US" sz="2000" dirty="0"/>
            <a:t>mill  2014 USD</a:t>
          </a:r>
        </a:p>
      </cdr:txBody>
    </cdr:sp>
  </cdr:relSizeAnchor>
</c:userShapes>
</file>

<file path=ppt/drawings/drawing3.xml><?xml version="1.0" encoding="utf-8"?>
<c:userShapes xmlns:c="http://schemas.openxmlformats.org/drawingml/2006/chart">
  <cdr:relSizeAnchor xmlns:cdr="http://schemas.openxmlformats.org/drawingml/2006/chartDrawing">
    <cdr:from>
      <cdr:x>0.57935</cdr:x>
      <cdr:y>0.29645</cdr:y>
    </cdr:from>
    <cdr:to>
      <cdr:x>0.91986</cdr:x>
      <cdr:y>0.5</cdr:y>
    </cdr:to>
    <cdr:sp macro="" textlink="">
      <cdr:nvSpPr>
        <cdr:cNvPr id="2" name="TextBox 4">
          <a:extLst xmlns:a="http://schemas.openxmlformats.org/drawingml/2006/main">
            <a:ext uri="{FF2B5EF4-FFF2-40B4-BE49-F238E27FC236}">
              <a16:creationId xmlns:a16="http://schemas.microsoft.com/office/drawing/2014/main" id="{6DC8935A-F15D-4E85-BA1B-D226D6840BB0}"/>
            </a:ext>
          </a:extLst>
        </cdr:cNvPr>
        <cdr:cNvSpPr txBox="1"/>
      </cdr:nvSpPr>
      <cdr:spPr>
        <a:xfrm xmlns:a="http://schemas.openxmlformats.org/drawingml/2006/main">
          <a:off x="5833805" y="1485438"/>
          <a:ext cx="3428783" cy="1019932"/>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squar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en-US" sz="1400" b="1" i="0" dirty="0"/>
            <a:t>Change in aggregate U.S. VFN exports:</a:t>
          </a:r>
        </a:p>
        <a:p xmlns:a="http://schemas.openxmlformats.org/drawingml/2006/main">
          <a:r>
            <a:rPr lang="en-US" sz="1400" i="1" dirty="0"/>
            <a:t>GTAP-HS</a:t>
          </a:r>
          <a:r>
            <a:rPr lang="en-US" sz="1400" i="1" baseline="0" dirty="0"/>
            <a:t> (CEPII): -5.0%</a:t>
          </a:r>
        </a:p>
        <a:p xmlns:a="http://schemas.openxmlformats.org/drawingml/2006/main">
          <a:r>
            <a:rPr lang="en-US" sz="1400" i="1" baseline="0" dirty="0"/>
            <a:t>GTAP-HS (Standard): -4.0%</a:t>
          </a:r>
        </a:p>
        <a:p xmlns:a="http://schemas.openxmlformats.org/drawingml/2006/main">
          <a:r>
            <a:rPr lang="en-US" sz="1400" i="1" baseline="0" dirty="0"/>
            <a:t>GTAP: -6.8%</a:t>
          </a:r>
        </a:p>
      </cdr:txBody>
    </cdr:sp>
  </cdr:relSizeAnchor>
</c:userShapes>
</file>

<file path=ppt/drawings/drawing4.xml><?xml version="1.0" encoding="utf-8"?>
<c:userShapes xmlns:c="http://schemas.openxmlformats.org/drawingml/2006/chart">
  <cdr:relSizeAnchor xmlns:cdr="http://schemas.openxmlformats.org/drawingml/2006/chartDrawing">
    <cdr:from>
      <cdr:x>0.52768</cdr:x>
      <cdr:y>0.32898</cdr:y>
    </cdr:from>
    <cdr:to>
      <cdr:x>0.87011</cdr:x>
      <cdr:y>0.51187</cdr:y>
    </cdr:to>
    <cdr:sp macro="" textlink="">
      <cdr:nvSpPr>
        <cdr:cNvPr id="2" name="TextBox 4">
          <a:extLst xmlns:a="http://schemas.openxmlformats.org/drawingml/2006/main">
            <a:ext uri="{FF2B5EF4-FFF2-40B4-BE49-F238E27FC236}">
              <a16:creationId xmlns:a16="http://schemas.microsoft.com/office/drawing/2014/main" id="{04146D63-987D-4D58-A53D-4B760BA975FF}"/>
            </a:ext>
          </a:extLst>
        </cdr:cNvPr>
        <cdr:cNvSpPr txBox="1"/>
      </cdr:nvSpPr>
      <cdr:spPr>
        <a:xfrm xmlns:a="http://schemas.openxmlformats.org/drawingml/2006/main">
          <a:off x="3136319" y="1179671"/>
          <a:ext cx="2035267" cy="655821"/>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squar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en-US" sz="900" b="1" i="0"/>
            <a:t>Change in aggregate US VFN exports:</a:t>
          </a:r>
        </a:p>
        <a:p xmlns:a="http://schemas.openxmlformats.org/drawingml/2006/main">
          <a:r>
            <a:rPr lang="en-US" sz="900" i="1" baseline="0"/>
            <a:t>VFRETAL: -5.0%</a:t>
          </a:r>
        </a:p>
        <a:p xmlns:a="http://schemas.openxmlformats.org/drawingml/2006/main">
          <a:r>
            <a:rPr lang="en-US" sz="900" i="1" baseline="0"/>
            <a:t>USCHN: -0.9%</a:t>
          </a:r>
        </a:p>
        <a:p xmlns:a="http://schemas.openxmlformats.org/drawingml/2006/main">
          <a:r>
            <a:rPr lang="en-US" sz="900" i="1" baseline="0"/>
            <a:t>ALLTAR: -1.9%</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18FCE9-86F4-4878-A199-BFC63B8E26FE}" type="datetimeFigureOut">
              <a:rPr lang="en-US" smtClean="0"/>
              <a:t>5/17/2020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4E4BE4-0B63-4853-9C6D-1C4170444CEF}" type="slidenum">
              <a:rPr lang="en-US" smtClean="0"/>
              <a:t>‹#›</a:t>
            </a:fld>
            <a:endParaRPr lang="en-US"/>
          </a:p>
        </p:txBody>
      </p:sp>
    </p:spTree>
    <p:extLst>
      <p:ext uri="{BB962C8B-B14F-4D97-AF65-F5344CB8AC3E}">
        <p14:creationId xmlns:p14="http://schemas.microsoft.com/office/powerpoint/2010/main" val="39414563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44E4BE4-0B63-4853-9C6D-1C4170444CEF}" type="slidenum">
              <a:rPr lang="en-US" smtClean="0"/>
              <a:t>1</a:t>
            </a:fld>
            <a:endParaRPr lang="en-US"/>
          </a:p>
        </p:txBody>
      </p:sp>
    </p:spTree>
    <p:extLst>
      <p:ext uri="{BB962C8B-B14F-4D97-AF65-F5344CB8AC3E}">
        <p14:creationId xmlns:p14="http://schemas.microsoft.com/office/powerpoint/2010/main" val="39796153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chemeClr val="tx1"/>
                </a:solidFill>
                <a:effectLst/>
                <a:latin typeface="+mn-lt"/>
                <a:ea typeface="+mn-ea"/>
                <a:cs typeface="+mn-cs"/>
              </a:rPr>
              <a:t>Note: </a:t>
            </a:r>
            <a:r>
              <a:rPr lang="en-US" sz="1200" kern="1200" dirty="0">
                <a:solidFill>
                  <a:schemeClr val="tx1"/>
                </a:solidFill>
                <a:effectLst/>
                <a:latin typeface="+mn-lt"/>
                <a:ea typeface="+mn-ea"/>
                <a:cs typeface="+mn-cs"/>
              </a:rPr>
              <a:t>Error bars show uncertainty in simulated changes in exports and represent +/- two standard deviations from the mean. The uncertainty is measured using the systematic sensitivity analysis (SSA) (Arndt and Pearson, 1998). Each trade elasticity is varied independently in the range of +/-  two standard errors reported in </a:t>
            </a:r>
            <a:r>
              <a:rPr lang="en-US" sz="1200" kern="1200" dirty="0" err="1">
                <a:solidFill>
                  <a:schemeClr val="tx1"/>
                </a:solidFill>
                <a:effectLst/>
                <a:latin typeface="+mn-lt"/>
                <a:ea typeface="+mn-ea"/>
                <a:cs typeface="+mn-cs"/>
              </a:rPr>
              <a:t>Fontagné</a:t>
            </a:r>
            <a:r>
              <a:rPr lang="en-US" sz="1200" kern="1200" dirty="0">
                <a:solidFill>
                  <a:schemeClr val="tx1"/>
                </a:solidFill>
                <a:effectLst/>
                <a:latin typeface="+mn-lt"/>
                <a:ea typeface="+mn-ea"/>
                <a:cs typeface="+mn-cs"/>
              </a:rPr>
              <a:t> et al., 2019. , assuming a symmetric triangular distribution over that range.</a:t>
            </a:r>
            <a:endParaRPr lang="en-US" dirty="0"/>
          </a:p>
        </p:txBody>
      </p:sp>
      <p:sp>
        <p:nvSpPr>
          <p:cNvPr id="4" name="Slide Number Placeholder 3"/>
          <p:cNvSpPr>
            <a:spLocks noGrp="1"/>
          </p:cNvSpPr>
          <p:nvPr>
            <p:ph type="sldNum" sz="quarter" idx="10"/>
          </p:nvPr>
        </p:nvSpPr>
        <p:spPr/>
        <p:txBody>
          <a:bodyPr/>
          <a:lstStyle/>
          <a:p>
            <a:fld id="{0E66DD64-59A0-4A5C-A36E-73CF9EED3E24}" type="slidenum">
              <a:rPr lang="en-US" smtClean="0"/>
              <a:t>14</a:t>
            </a:fld>
            <a:endParaRPr lang="en-US"/>
          </a:p>
        </p:txBody>
      </p:sp>
    </p:spTree>
    <p:extLst>
      <p:ext uri="{BB962C8B-B14F-4D97-AF65-F5344CB8AC3E}">
        <p14:creationId xmlns:p14="http://schemas.microsoft.com/office/powerpoint/2010/main" val="25069207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(top 17 commodities by value) </a:t>
            </a:r>
            <a:endParaRPr lang="en-US" dirty="0"/>
          </a:p>
        </p:txBody>
      </p:sp>
      <p:sp>
        <p:nvSpPr>
          <p:cNvPr id="4" name="Slide Number Placeholder 3"/>
          <p:cNvSpPr>
            <a:spLocks noGrp="1"/>
          </p:cNvSpPr>
          <p:nvPr>
            <p:ph type="sldNum" sz="quarter" idx="10"/>
          </p:nvPr>
        </p:nvSpPr>
        <p:spPr/>
        <p:txBody>
          <a:bodyPr/>
          <a:lstStyle/>
          <a:p>
            <a:fld id="{0E66DD64-59A0-4A5C-A36E-73CF9EED3E24}" type="slidenum">
              <a:rPr lang="en-US" smtClean="0"/>
              <a:t>15</a:t>
            </a:fld>
            <a:endParaRPr lang="en-US"/>
          </a:p>
        </p:txBody>
      </p:sp>
    </p:spTree>
    <p:extLst>
      <p:ext uri="{BB962C8B-B14F-4D97-AF65-F5344CB8AC3E}">
        <p14:creationId xmlns:p14="http://schemas.microsoft.com/office/powerpoint/2010/main" val="9576079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(top 17 commodities by value) </a:t>
            </a:r>
            <a:endParaRPr lang="en-US" dirty="0"/>
          </a:p>
        </p:txBody>
      </p:sp>
      <p:sp>
        <p:nvSpPr>
          <p:cNvPr id="4" name="Slide Number Placeholder 3"/>
          <p:cNvSpPr>
            <a:spLocks noGrp="1"/>
          </p:cNvSpPr>
          <p:nvPr>
            <p:ph type="sldNum" sz="quarter" idx="10"/>
          </p:nvPr>
        </p:nvSpPr>
        <p:spPr/>
        <p:txBody>
          <a:bodyPr/>
          <a:lstStyle/>
          <a:p>
            <a:fld id="{0E66DD64-59A0-4A5C-A36E-73CF9EED3E24}" type="slidenum">
              <a:rPr lang="en-US" smtClean="0"/>
              <a:t>16</a:t>
            </a:fld>
            <a:endParaRPr lang="en-US"/>
          </a:p>
        </p:txBody>
      </p:sp>
    </p:spTree>
    <p:extLst>
      <p:ext uri="{BB962C8B-B14F-4D97-AF65-F5344CB8AC3E}">
        <p14:creationId xmlns:p14="http://schemas.microsoft.com/office/powerpoint/2010/main" val="39272447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(top 17 commodities by value) </a:t>
            </a:r>
            <a:endParaRPr lang="en-US" dirty="0"/>
          </a:p>
        </p:txBody>
      </p:sp>
      <p:sp>
        <p:nvSpPr>
          <p:cNvPr id="4" name="Slide Number Placeholder 3"/>
          <p:cNvSpPr>
            <a:spLocks noGrp="1"/>
          </p:cNvSpPr>
          <p:nvPr>
            <p:ph type="sldNum" sz="quarter" idx="10"/>
          </p:nvPr>
        </p:nvSpPr>
        <p:spPr/>
        <p:txBody>
          <a:bodyPr/>
          <a:lstStyle/>
          <a:p>
            <a:fld id="{0E66DD64-59A0-4A5C-A36E-73CF9EED3E24}" type="slidenum">
              <a:rPr lang="en-US" smtClean="0"/>
              <a:t>17</a:t>
            </a:fld>
            <a:endParaRPr lang="en-US"/>
          </a:p>
        </p:txBody>
      </p:sp>
    </p:spTree>
    <p:extLst>
      <p:ext uri="{BB962C8B-B14F-4D97-AF65-F5344CB8AC3E}">
        <p14:creationId xmlns:p14="http://schemas.microsoft.com/office/powerpoint/2010/main" val="30932670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(top 17 commodities by value) </a:t>
            </a:r>
            <a:endParaRPr lang="en-US" dirty="0"/>
          </a:p>
        </p:txBody>
      </p:sp>
      <p:sp>
        <p:nvSpPr>
          <p:cNvPr id="4" name="Slide Number Placeholder 3"/>
          <p:cNvSpPr>
            <a:spLocks noGrp="1"/>
          </p:cNvSpPr>
          <p:nvPr>
            <p:ph type="sldNum" sz="quarter" idx="10"/>
          </p:nvPr>
        </p:nvSpPr>
        <p:spPr/>
        <p:txBody>
          <a:bodyPr/>
          <a:lstStyle/>
          <a:p>
            <a:fld id="{0E66DD64-59A0-4A5C-A36E-73CF9EED3E24}" type="slidenum">
              <a:rPr lang="en-US" smtClean="0"/>
              <a:t>18</a:t>
            </a:fld>
            <a:endParaRPr lang="en-US"/>
          </a:p>
        </p:txBody>
      </p:sp>
    </p:spTree>
    <p:extLst>
      <p:ext uri="{BB962C8B-B14F-4D97-AF65-F5344CB8AC3E}">
        <p14:creationId xmlns:p14="http://schemas.microsoft.com/office/powerpoint/2010/main" val="26077477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66DD64-59A0-4A5C-A36E-73CF9EED3E24}" type="slidenum">
              <a:rPr lang="en-US" smtClean="0"/>
              <a:t>19</a:t>
            </a:fld>
            <a:endParaRPr lang="en-US"/>
          </a:p>
        </p:txBody>
      </p:sp>
    </p:spTree>
    <p:extLst>
      <p:ext uri="{BB962C8B-B14F-4D97-AF65-F5344CB8AC3E}">
        <p14:creationId xmlns:p14="http://schemas.microsoft.com/office/powerpoint/2010/main" val="41540460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Note:</a:t>
            </a:r>
            <a:r>
              <a:rPr lang="en-US" sz="1200" kern="1200" dirty="0">
                <a:solidFill>
                  <a:schemeClr val="tx1"/>
                </a:solidFill>
                <a:effectLst/>
                <a:latin typeface="+mn-lt"/>
                <a:ea typeface="+mn-ea"/>
                <a:cs typeface="+mn-cs"/>
              </a:rPr>
              <a:t> For the GTAP-HS (CEPII) model, mean EV estimates of the SSA runs are reported.</a:t>
            </a:r>
          </a:p>
          <a:p>
            <a:endParaRPr lang="en-US" dirty="0"/>
          </a:p>
        </p:txBody>
      </p:sp>
      <p:sp>
        <p:nvSpPr>
          <p:cNvPr id="4" name="Slide Number Placeholder 3"/>
          <p:cNvSpPr>
            <a:spLocks noGrp="1"/>
          </p:cNvSpPr>
          <p:nvPr>
            <p:ph type="sldNum" sz="quarter" idx="10"/>
          </p:nvPr>
        </p:nvSpPr>
        <p:spPr/>
        <p:txBody>
          <a:bodyPr/>
          <a:lstStyle/>
          <a:p>
            <a:fld id="{0E66DD64-59A0-4A5C-A36E-73CF9EED3E24}" type="slidenum">
              <a:rPr lang="en-US" smtClean="0"/>
              <a:t>20</a:t>
            </a:fld>
            <a:endParaRPr lang="en-US"/>
          </a:p>
        </p:txBody>
      </p:sp>
    </p:spTree>
    <p:extLst>
      <p:ext uri="{BB962C8B-B14F-4D97-AF65-F5344CB8AC3E}">
        <p14:creationId xmlns:p14="http://schemas.microsoft.com/office/powerpoint/2010/main" val="29754625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66DD64-59A0-4A5C-A36E-73CF9EED3E24}" type="slidenum">
              <a:rPr lang="en-US" smtClean="0"/>
              <a:t>21</a:t>
            </a:fld>
            <a:endParaRPr lang="en-US"/>
          </a:p>
        </p:txBody>
      </p:sp>
    </p:spTree>
    <p:extLst>
      <p:ext uri="{BB962C8B-B14F-4D97-AF65-F5344CB8AC3E}">
        <p14:creationId xmlns:p14="http://schemas.microsoft.com/office/powerpoint/2010/main" val="29307816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CD2B74-4231-4BCE-A432-AC2983DE78BA}" type="slidenum">
              <a:rPr lang="en-US" smtClean="0"/>
              <a:t>22</a:t>
            </a:fld>
            <a:endParaRPr lang="en-US"/>
          </a:p>
        </p:txBody>
      </p:sp>
    </p:spTree>
    <p:extLst>
      <p:ext uri="{BB962C8B-B14F-4D97-AF65-F5344CB8AC3E}">
        <p14:creationId xmlns:p14="http://schemas.microsoft.com/office/powerpoint/2010/main" val="21639437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E66DD64-59A0-4A5C-A36E-73CF9EED3E24}" type="slidenum">
              <a:rPr lang="en-US" smtClean="0"/>
              <a:t>23</a:t>
            </a:fld>
            <a:endParaRPr lang="en-US"/>
          </a:p>
        </p:txBody>
      </p:sp>
    </p:spTree>
    <p:extLst>
      <p:ext uri="{BB962C8B-B14F-4D97-AF65-F5344CB8AC3E}">
        <p14:creationId xmlns:p14="http://schemas.microsoft.com/office/powerpoint/2010/main" val="16312746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44E4BE4-0B63-4853-9C6D-1C4170444CEF}" type="slidenum">
              <a:rPr lang="en-US" smtClean="0"/>
              <a:t>2</a:t>
            </a:fld>
            <a:endParaRPr lang="en-US"/>
          </a:p>
        </p:txBody>
      </p:sp>
    </p:spTree>
    <p:extLst>
      <p:ext uri="{BB962C8B-B14F-4D97-AF65-F5344CB8AC3E}">
        <p14:creationId xmlns:p14="http://schemas.microsoft.com/office/powerpoint/2010/main" val="13908259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66DD64-59A0-4A5C-A36E-73CF9EED3E24}" type="slidenum">
              <a:rPr lang="en-US" smtClean="0"/>
              <a:t>24</a:t>
            </a:fld>
            <a:endParaRPr lang="en-US"/>
          </a:p>
        </p:txBody>
      </p:sp>
    </p:spTree>
    <p:extLst>
      <p:ext uri="{BB962C8B-B14F-4D97-AF65-F5344CB8AC3E}">
        <p14:creationId xmlns:p14="http://schemas.microsoft.com/office/powerpoint/2010/main" val="24849133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E66DD64-59A0-4A5C-A36E-73CF9EED3E24}" type="slidenum">
              <a:rPr lang="en-US" smtClean="0"/>
              <a:t>25</a:t>
            </a:fld>
            <a:endParaRPr lang="en-US"/>
          </a:p>
        </p:txBody>
      </p:sp>
    </p:spTree>
    <p:extLst>
      <p:ext uri="{BB962C8B-B14F-4D97-AF65-F5344CB8AC3E}">
        <p14:creationId xmlns:p14="http://schemas.microsoft.com/office/powerpoint/2010/main" val="35963212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44E4BE4-0B63-4853-9C6D-1C4170444CEF}" type="slidenum">
              <a:rPr lang="en-US" smtClean="0"/>
              <a:t>3</a:t>
            </a:fld>
            <a:endParaRPr lang="en-US"/>
          </a:p>
        </p:txBody>
      </p:sp>
    </p:spTree>
    <p:extLst>
      <p:ext uri="{BB962C8B-B14F-4D97-AF65-F5344CB8AC3E}">
        <p14:creationId xmlns:p14="http://schemas.microsoft.com/office/powerpoint/2010/main" val="28342587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44E4BE4-0B63-4853-9C6D-1C4170444CEF}" type="slidenum">
              <a:rPr lang="en-US" smtClean="0"/>
              <a:t>4</a:t>
            </a:fld>
            <a:endParaRPr lang="en-US"/>
          </a:p>
        </p:txBody>
      </p:sp>
    </p:spTree>
    <p:extLst>
      <p:ext uri="{BB962C8B-B14F-4D97-AF65-F5344CB8AC3E}">
        <p14:creationId xmlns:p14="http://schemas.microsoft.com/office/powerpoint/2010/main" val="30330999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44E4BE4-0B63-4853-9C6D-1C4170444CEF}" type="slidenum">
              <a:rPr lang="en-US" smtClean="0"/>
              <a:t>6</a:t>
            </a:fld>
            <a:endParaRPr lang="en-US"/>
          </a:p>
        </p:txBody>
      </p:sp>
    </p:spTree>
    <p:extLst>
      <p:ext uri="{BB962C8B-B14F-4D97-AF65-F5344CB8AC3E}">
        <p14:creationId xmlns:p14="http://schemas.microsoft.com/office/powerpoint/2010/main" val="223067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44E4BE4-0B63-4853-9C6D-1C4170444CEF}" type="slidenum">
              <a:rPr lang="en-US" smtClean="0"/>
              <a:t>7</a:t>
            </a:fld>
            <a:endParaRPr lang="en-US"/>
          </a:p>
        </p:txBody>
      </p:sp>
    </p:spTree>
    <p:extLst>
      <p:ext uri="{BB962C8B-B14F-4D97-AF65-F5344CB8AC3E}">
        <p14:creationId xmlns:p14="http://schemas.microsoft.com/office/powerpoint/2010/main" val="23810343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66DD64-59A0-4A5C-A36E-73CF9EED3E24}" type="slidenum">
              <a:rPr lang="en-US" smtClean="0"/>
              <a:t>9</a:t>
            </a:fld>
            <a:endParaRPr lang="en-US"/>
          </a:p>
        </p:txBody>
      </p:sp>
    </p:spTree>
    <p:extLst>
      <p:ext uri="{BB962C8B-B14F-4D97-AF65-F5344CB8AC3E}">
        <p14:creationId xmlns:p14="http://schemas.microsoft.com/office/powerpoint/2010/main" val="19145464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EU, Canada, China,</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Mexico and India are important</a:t>
            </a:r>
            <a:r>
              <a:rPr lang="en-US" sz="1200" kern="1200" baseline="0" dirty="0">
                <a:solidFill>
                  <a:schemeClr val="tx1"/>
                </a:solidFill>
                <a:effectLst/>
                <a:latin typeface="+mn-lt"/>
                <a:ea typeface="+mn-ea"/>
                <a:cs typeface="+mn-cs"/>
              </a:rPr>
              <a:t> trading partners for US for many </a:t>
            </a:r>
            <a:r>
              <a:rPr lang="en-US" sz="1200" kern="1200" baseline="0" dirty="0" err="1">
                <a:solidFill>
                  <a:schemeClr val="tx1"/>
                </a:solidFill>
                <a:effectLst/>
                <a:latin typeface="+mn-lt"/>
                <a:ea typeface="+mn-ea"/>
                <a:cs typeface="+mn-cs"/>
              </a:rPr>
              <a:t>v_f</a:t>
            </a:r>
            <a:r>
              <a:rPr lang="en-US" sz="1200" kern="1200" baseline="0" dirty="0">
                <a:solidFill>
                  <a:schemeClr val="tx1"/>
                </a:solidFill>
                <a:effectLst/>
                <a:latin typeface="+mn-lt"/>
                <a:ea typeface="+mn-ea"/>
                <a:cs typeface="+mn-cs"/>
              </a:rPr>
              <a:t> commodities.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Large</a:t>
            </a:r>
            <a:r>
              <a:rPr lang="en-US" sz="1200" kern="1200" baseline="0" dirty="0">
                <a:solidFill>
                  <a:schemeClr val="tx1"/>
                </a:solidFill>
                <a:effectLst/>
                <a:latin typeface="+mn-lt"/>
                <a:ea typeface="+mn-ea"/>
                <a:cs typeface="+mn-cs"/>
              </a:rPr>
              <a:t> share of these </a:t>
            </a:r>
            <a:r>
              <a:rPr lang="en-US" sz="1200" kern="1200" dirty="0">
                <a:solidFill>
                  <a:schemeClr val="tx1"/>
                </a:solidFill>
                <a:effectLst/>
                <a:latin typeface="+mn-lt"/>
                <a:ea typeface="+mn-ea"/>
                <a:cs typeface="+mn-cs"/>
              </a:rPr>
              <a:t>17 commodities were shipped to countries/regions that undertake increase in tariffs on U.S. vegetables, fruit and nuts. For example, 2879 of 3815 </a:t>
            </a:r>
            <a:r>
              <a:rPr lang="en-US" sz="1200" kern="1200" dirty="0" err="1">
                <a:solidFill>
                  <a:schemeClr val="tx1"/>
                </a:solidFill>
                <a:effectLst/>
                <a:latin typeface="+mn-lt"/>
                <a:ea typeface="+mn-ea"/>
                <a:cs typeface="+mn-cs"/>
              </a:rPr>
              <a:t>mn</a:t>
            </a:r>
            <a:r>
              <a:rPr lang="en-US" sz="1200" kern="120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 (75%) </a:t>
            </a:r>
            <a:r>
              <a:rPr lang="en-US" sz="1200" kern="1200" dirty="0">
                <a:solidFill>
                  <a:schemeClr val="tx1"/>
                </a:solidFill>
                <a:effectLst/>
                <a:latin typeface="+mn-lt"/>
                <a:ea typeface="+mn-ea"/>
                <a:cs typeface="+mn-cs"/>
              </a:rPr>
              <a:t>of almonds exported by US were traded with EU, Canada, China, Mexico, India and Agricultural Exporters.  However, with</a:t>
            </a:r>
            <a:r>
              <a:rPr lang="en-US" sz="1200" kern="1200" baseline="0" dirty="0">
                <a:solidFill>
                  <a:schemeClr val="tx1"/>
                </a:solidFill>
                <a:effectLst/>
                <a:latin typeface="+mn-lt"/>
                <a:ea typeface="+mn-ea"/>
                <a:cs typeface="+mn-cs"/>
              </a:rPr>
              <a:t> exception of China, these partners target only specific commodities. EU target dry kidney beans. India target almonds, walnuts and apples. Turkey  walnuts and almonds, Mexico apples.</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It is worthwhile to note that before the trade war, US V_F were imported with zero tariff by Canada and Mexico. With the introduction of retaliatory tariffs, this changes only for apples, which are now imported by Mexico with new 20% tariff.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India had been imposing almost uniform across all 79 V_F commodities 30% tariff before the trade war. Only few of the VFN commodities are subject to retaliatory tariffs in India, with walnuts tariff being increased by very large amount.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EU and China had been imposing some tariffs on many vegetables, fruits and nuts before the trade war. Most of these tariffs were much smaller than those imposed by India. EU retaliates by imposing tariffs on dry beans originated from US.  China retaliates with large increase in tariffs on all VFN imported from US.  </a:t>
            </a:r>
            <a:r>
              <a:rPr lang="en-US" sz="1200" b="1" kern="1200" dirty="0">
                <a:solidFill>
                  <a:schemeClr val="tx1"/>
                </a:solidFill>
                <a:effectLst/>
                <a:latin typeface="+mn-lt"/>
                <a:ea typeface="+mn-ea"/>
                <a:cs typeface="+mn-cs"/>
              </a:rPr>
              <a:t>In summary, the retaliatory tariffs are likely to have noticeable impact on U.S. almond and apple sectors, and all other sectors that export a lot to China (almonds</a:t>
            </a:r>
            <a:r>
              <a:rPr lang="en-US" sz="1200" b="1" kern="1200" baseline="0" dirty="0">
                <a:solidFill>
                  <a:schemeClr val="tx1"/>
                </a:solidFill>
                <a:effectLst/>
                <a:latin typeface="+mn-lt"/>
                <a:ea typeface="+mn-ea"/>
                <a:cs typeface="+mn-cs"/>
              </a:rPr>
              <a:t> and pistachios)</a:t>
            </a:r>
            <a:r>
              <a:rPr lang="en-US" sz="1200" b="1"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10"/>
          </p:nvPr>
        </p:nvSpPr>
        <p:spPr/>
        <p:txBody>
          <a:bodyPr/>
          <a:lstStyle/>
          <a:p>
            <a:fld id="{0E66DD64-59A0-4A5C-A36E-73CF9EED3E24}" type="slidenum">
              <a:rPr lang="en-US" smtClean="0"/>
              <a:t>12</a:t>
            </a:fld>
            <a:endParaRPr lang="en-US"/>
          </a:p>
        </p:txBody>
      </p:sp>
    </p:spTree>
    <p:extLst>
      <p:ext uri="{BB962C8B-B14F-4D97-AF65-F5344CB8AC3E}">
        <p14:creationId xmlns:p14="http://schemas.microsoft.com/office/powerpoint/2010/main" val="41133077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chemeClr val="tx1"/>
                </a:solidFill>
                <a:effectLst/>
                <a:latin typeface="+mn-lt"/>
                <a:ea typeface="+mn-ea"/>
                <a:cs typeface="+mn-cs"/>
              </a:rPr>
              <a:t>Note: </a:t>
            </a:r>
            <a:r>
              <a:rPr lang="en-US" sz="1200" kern="1200" dirty="0">
                <a:solidFill>
                  <a:schemeClr val="tx1"/>
                </a:solidFill>
                <a:effectLst/>
                <a:latin typeface="+mn-lt"/>
                <a:ea typeface="+mn-ea"/>
                <a:cs typeface="+mn-cs"/>
              </a:rPr>
              <a:t>Error bars show uncertainty in simulated changes in exports and represent +/- two standard deviations from the mean. The uncertainty is measured using the systematic sensitivity analysis (SSA) (Arndt and Pearson, 1998). Each trade elasticity is varied independently in the range of +/-  two standard errors reported in </a:t>
            </a:r>
            <a:r>
              <a:rPr lang="en-US" sz="1200" kern="1200" dirty="0" err="1">
                <a:solidFill>
                  <a:schemeClr val="tx1"/>
                </a:solidFill>
                <a:effectLst/>
                <a:latin typeface="+mn-lt"/>
                <a:ea typeface="+mn-ea"/>
                <a:cs typeface="+mn-cs"/>
              </a:rPr>
              <a:t>Fontagné</a:t>
            </a:r>
            <a:r>
              <a:rPr lang="en-US" sz="1200" kern="1200" dirty="0">
                <a:solidFill>
                  <a:schemeClr val="tx1"/>
                </a:solidFill>
                <a:effectLst/>
                <a:latin typeface="+mn-lt"/>
                <a:ea typeface="+mn-ea"/>
                <a:cs typeface="+mn-cs"/>
              </a:rPr>
              <a:t> et al., 2019. , assuming a symmetric triangular distribution over that range.</a:t>
            </a:r>
            <a:endParaRPr lang="en-US" dirty="0"/>
          </a:p>
        </p:txBody>
      </p:sp>
      <p:sp>
        <p:nvSpPr>
          <p:cNvPr id="4" name="Slide Number Placeholder 3"/>
          <p:cNvSpPr>
            <a:spLocks noGrp="1"/>
          </p:cNvSpPr>
          <p:nvPr>
            <p:ph type="sldNum" sz="quarter" idx="10"/>
          </p:nvPr>
        </p:nvSpPr>
        <p:spPr/>
        <p:txBody>
          <a:bodyPr/>
          <a:lstStyle/>
          <a:p>
            <a:fld id="{0E66DD64-59A0-4A5C-A36E-73CF9EED3E24}" type="slidenum">
              <a:rPr lang="en-US" smtClean="0"/>
              <a:t>13</a:t>
            </a:fld>
            <a:endParaRPr lang="en-US"/>
          </a:p>
        </p:txBody>
      </p:sp>
    </p:spTree>
    <p:extLst>
      <p:ext uri="{BB962C8B-B14F-4D97-AF65-F5344CB8AC3E}">
        <p14:creationId xmlns:p14="http://schemas.microsoft.com/office/powerpoint/2010/main" val="41269642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E1E1F-8AB3-4F66-9119-5007F55209C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BD0197A-1C0A-45EF-B0D0-590C2EF589D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FF6C750-44C0-45CB-A0A2-F1AA4074DBAC}"/>
              </a:ext>
            </a:extLst>
          </p:cNvPr>
          <p:cNvSpPr>
            <a:spLocks noGrp="1"/>
          </p:cNvSpPr>
          <p:nvPr>
            <p:ph type="dt" sz="half" idx="10"/>
          </p:nvPr>
        </p:nvSpPr>
        <p:spPr/>
        <p:txBody>
          <a:bodyPr/>
          <a:lstStyle/>
          <a:p>
            <a:fld id="{4ACEE437-5E1B-4F07-8F2F-14CC7AA44049}" type="datetimeFigureOut">
              <a:rPr lang="en-US" smtClean="0"/>
              <a:t>5/17/2020</a:t>
            </a:fld>
            <a:endParaRPr lang="en-US"/>
          </a:p>
        </p:txBody>
      </p:sp>
      <p:sp>
        <p:nvSpPr>
          <p:cNvPr id="5" name="Footer Placeholder 4">
            <a:extLst>
              <a:ext uri="{FF2B5EF4-FFF2-40B4-BE49-F238E27FC236}">
                <a16:creationId xmlns:a16="http://schemas.microsoft.com/office/drawing/2014/main" id="{F12AF708-39D8-44B1-A6C5-92BFB6B9E2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8B3425-75CA-433D-9F42-7458A6E55F7A}"/>
              </a:ext>
            </a:extLst>
          </p:cNvPr>
          <p:cNvSpPr>
            <a:spLocks noGrp="1"/>
          </p:cNvSpPr>
          <p:nvPr>
            <p:ph type="sldNum" sz="quarter" idx="12"/>
          </p:nvPr>
        </p:nvSpPr>
        <p:spPr/>
        <p:txBody>
          <a:bodyPr/>
          <a:lstStyle/>
          <a:p>
            <a:fld id="{0AA55F41-6DDA-4D63-BFDC-B50F99620C6C}" type="slidenum">
              <a:rPr lang="en-US" smtClean="0"/>
              <a:t>‹#›</a:t>
            </a:fld>
            <a:endParaRPr lang="en-US"/>
          </a:p>
        </p:txBody>
      </p:sp>
    </p:spTree>
    <p:extLst>
      <p:ext uri="{BB962C8B-B14F-4D97-AF65-F5344CB8AC3E}">
        <p14:creationId xmlns:p14="http://schemas.microsoft.com/office/powerpoint/2010/main" val="18854065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7F1D9-9E8D-4D9E-9246-4682F176D5F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A886F53-6C84-4D9E-A65B-A323F395D96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BEDF46-4250-449C-9696-03639245A907}"/>
              </a:ext>
            </a:extLst>
          </p:cNvPr>
          <p:cNvSpPr>
            <a:spLocks noGrp="1"/>
          </p:cNvSpPr>
          <p:nvPr>
            <p:ph type="dt" sz="half" idx="10"/>
          </p:nvPr>
        </p:nvSpPr>
        <p:spPr/>
        <p:txBody>
          <a:bodyPr/>
          <a:lstStyle/>
          <a:p>
            <a:fld id="{4ACEE437-5E1B-4F07-8F2F-14CC7AA44049}" type="datetimeFigureOut">
              <a:rPr lang="en-US" smtClean="0"/>
              <a:t>5/17/2020</a:t>
            </a:fld>
            <a:endParaRPr lang="en-US"/>
          </a:p>
        </p:txBody>
      </p:sp>
      <p:sp>
        <p:nvSpPr>
          <p:cNvPr id="5" name="Footer Placeholder 4">
            <a:extLst>
              <a:ext uri="{FF2B5EF4-FFF2-40B4-BE49-F238E27FC236}">
                <a16:creationId xmlns:a16="http://schemas.microsoft.com/office/drawing/2014/main" id="{2723C1E1-9496-493E-9C27-DE20C913CE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822571-8E79-43F0-BB91-6DDB6C907E55}"/>
              </a:ext>
            </a:extLst>
          </p:cNvPr>
          <p:cNvSpPr>
            <a:spLocks noGrp="1"/>
          </p:cNvSpPr>
          <p:nvPr>
            <p:ph type="sldNum" sz="quarter" idx="12"/>
          </p:nvPr>
        </p:nvSpPr>
        <p:spPr/>
        <p:txBody>
          <a:bodyPr/>
          <a:lstStyle/>
          <a:p>
            <a:fld id="{0AA55F41-6DDA-4D63-BFDC-B50F99620C6C}" type="slidenum">
              <a:rPr lang="en-US" smtClean="0"/>
              <a:t>‹#›</a:t>
            </a:fld>
            <a:endParaRPr lang="en-US"/>
          </a:p>
        </p:txBody>
      </p:sp>
    </p:spTree>
    <p:extLst>
      <p:ext uri="{BB962C8B-B14F-4D97-AF65-F5344CB8AC3E}">
        <p14:creationId xmlns:p14="http://schemas.microsoft.com/office/powerpoint/2010/main" val="3682912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8BC595E-E259-4FCA-A786-70965B8486B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77AF22B-79C3-4FE6-BF3D-E1C734E6E12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79BDBB-3C8F-4BBA-B502-F70466CBBD25}"/>
              </a:ext>
            </a:extLst>
          </p:cNvPr>
          <p:cNvSpPr>
            <a:spLocks noGrp="1"/>
          </p:cNvSpPr>
          <p:nvPr>
            <p:ph type="dt" sz="half" idx="10"/>
          </p:nvPr>
        </p:nvSpPr>
        <p:spPr/>
        <p:txBody>
          <a:bodyPr/>
          <a:lstStyle/>
          <a:p>
            <a:fld id="{4ACEE437-5E1B-4F07-8F2F-14CC7AA44049}" type="datetimeFigureOut">
              <a:rPr lang="en-US" smtClean="0"/>
              <a:t>5/17/2020</a:t>
            </a:fld>
            <a:endParaRPr lang="en-US"/>
          </a:p>
        </p:txBody>
      </p:sp>
      <p:sp>
        <p:nvSpPr>
          <p:cNvPr id="5" name="Footer Placeholder 4">
            <a:extLst>
              <a:ext uri="{FF2B5EF4-FFF2-40B4-BE49-F238E27FC236}">
                <a16:creationId xmlns:a16="http://schemas.microsoft.com/office/drawing/2014/main" id="{B5991DFD-ADFD-4030-BD01-437D3CD464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9A6391-7BE2-4223-8D08-0225B09983AD}"/>
              </a:ext>
            </a:extLst>
          </p:cNvPr>
          <p:cNvSpPr>
            <a:spLocks noGrp="1"/>
          </p:cNvSpPr>
          <p:nvPr>
            <p:ph type="sldNum" sz="quarter" idx="12"/>
          </p:nvPr>
        </p:nvSpPr>
        <p:spPr/>
        <p:txBody>
          <a:bodyPr/>
          <a:lstStyle/>
          <a:p>
            <a:fld id="{0AA55F41-6DDA-4D63-BFDC-B50F99620C6C}" type="slidenum">
              <a:rPr lang="en-US" smtClean="0"/>
              <a:t>‹#›</a:t>
            </a:fld>
            <a:endParaRPr lang="en-US"/>
          </a:p>
        </p:txBody>
      </p:sp>
    </p:spTree>
    <p:extLst>
      <p:ext uri="{BB962C8B-B14F-4D97-AF65-F5344CB8AC3E}">
        <p14:creationId xmlns:p14="http://schemas.microsoft.com/office/powerpoint/2010/main" val="2080245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76A500-72BA-445A-B64F-C392FDD4492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41469B0-5134-496F-AAC1-AB40B72CE13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9B5B0D-82E1-4848-B7B4-17256572139C}"/>
              </a:ext>
            </a:extLst>
          </p:cNvPr>
          <p:cNvSpPr>
            <a:spLocks noGrp="1"/>
          </p:cNvSpPr>
          <p:nvPr>
            <p:ph type="dt" sz="half" idx="10"/>
          </p:nvPr>
        </p:nvSpPr>
        <p:spPr/>
        <p:txBody>
          <a:bodyPr/>
          <a:lstStyle/>
          <a:p>
            <a:fld id="{4ACEE437-5E1B-4F07-8F2F-14CC7AA44049}" type="datetimeFigureOut">
              <a:rPr lang="en-US" smtClean="0"/>
              <a:t>5/17/2020</a:t>
            </a:fld>
            <a:endParaRPr lang="en-US"/>
          </a:p>
        </p:txBody>
      </p:sp>
      <p:sp>
        <p:nvSpPr>
          <p:cNvPr id="5" name="Footer Placeholder 4">
            <a:extLst>
              <a:ext uri="{FF2B5EF4-FFF2-40B4-BE49-F238E27FC236}">
                <a16:creationId xmlns:a16="http://schemas.microsoft.com/office/drawing/2014/main" id="{F8F15F19-5A8F-4D1A-BD86-95BCCD3C60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678F22-5D96-4B64-96EC-6DCC14E1A57C}"/>
              </a:ext>
            </a:extLst>
          </p:cNvPr>
          <p:cNvSpPr>
            <a:spLocks noGrp="1"/>
          </p:cNvSpPr>
          <p:nvPr>
            <p:ph type="sldNum" sz="quarter" idx="12"/>
          </p:nvPr>
        </p:nvSpPr>
        <p:spPr/>
        <p:txBody>
          <a:bodyPr/>
          <a:lstStyle/>
          <a:p>
            <a:fld id="{0AA55F41-6DDA-4D63-BFDC-B50F99620C6C}" type="slidenum">
              <a:rPr lang="en-US" smtClean="0"/>
              <a:t>‹#›</a:t>
            </a:fld>
            <a:endParaRPr lang="en-US"/>
          </a:p>
        </p:txBody>
      </p:sp>
    </p:spTree>
    <p:extLst>
      <p:ext uri="{BB962C8B-B14F-4D97-AF65-F5344CB8AC3E}">
        <p14:creationId xmlns:p14="http://schemas.microsoft.com/office/powerpoint/2010/main" val="6927971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8FF57-7B1F-4F28-A6F1-0BF51E67D4F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9E56676-D9A6-4E58-A9DC-E4E95F5FEDB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D61A594-7B62-482E-93D0-C1BE54A66BF1}"/>
              </a:ext>
            </a:extLst>
          </p:cNvPr>
          <p:cNvSpPr>
            <a:spLocks noGrp="1"/>
          </p:cNvSpPr>
          <p:nvPr>
            <p:ph type="dt" sz="half" idx="10"/>
          </p:nvPr>
        </p:nvSpPr>
        <p:spPr/>
        <p:txBody>
          <a:bodyPr/>
          <a:lstStyle/>
          <a:p>
            <a:fld id="{4ACEE437-5E1B-4F07-8F2F-14CC7AA44049}" type="datetimeFigureOut">
              <a:rPr lang="en-US" smtClean="0"/>
              <a:t>5/17/2020</a:t>
            </a:fld>
            <a:endParaRPr lang="en-US"/>
          </a:p>
        </p:txBody>
      </p:sp>
      <p:sp>
        <p:nvSpPr>
          <p:cNvPr id="5" name="Footer Placeholder 4">
            <a:extLst>
              <a:ext uri="{FF2B5EF4-FFF2-40B4-BE49-F238E27FC236}">
                <a16:creationId xmlns:a16="http://schemas.microsoft.com/office/drawing/2014/main" id="{27F7277D-254D-410B-B03F-C838091A87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FA03C4-3391-47F5-8098-5AA15265EB85}"/>
              </a:ext>
            </a:extLst>
          </p:cNvPr>
          <p:cNvSpPr>
            <a:spLocks noGrp="1"/>
          </p:cNvSpPr>
          <p:nvPr>
            <p:ph type="sldNum" sz="quarter" idx="12"/>
          </p:nvPr>
        </p:nvSpPr>
        <p:spPr/>
        <p:txBody>
          <a:bodyPr/>
          <a:lstStyle/>
          <a:p>
            <a:fld id="{0AA55F41-6DDA-4D63-BFDC-B50F99620C6C}" type="slidenum">
              <a:rPr lang="en-US" smtClean="0"/>
              <a:t>‹#›</a:t>
            </a:fld>
            <a:endParaRPr lang="en-US"/>
          </a:p>
        </p:txBody>
      </p:sp>
    </p:spTree>
    <p:extLst>
      <p:ext uri="{BB962C8B-B14F-4D97-AF65-F5344CB8AC3E}">
        <p14:creationId xmlns:p14="http://schemas.microsoft.com/office/powerpoint/2010/main" val="37984478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3D7A1-005D-49D9-9089-3AACBC6AAC0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364B7EB-AAAB-4BD2-A263-2F0717C6CB0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1E60D5E-902C-4BB6-8661-DB27367C9BF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F98E7EC-5E55-4169-B71B-67CB1407688E}"/>
              </a:ext>
            </a:extLst>
          </p:cNvPr>
          <p:cNvSpPr>
            <a:spLocks noGrp="1"/>
          </p:cNvSpPr>
          <p:nvPr>
            <p:ph type="dt" sz="half" idx="10"/>
          </p:nvPr>
        </p:nvSpPr>
        <p:spPr/>
        <p:txBody>
          <a:bodyPr/>
          <a:lstStyle/>
          <a:p>
            <a:fld id="{4ACEE437-5E1B-4F07-8F2F-14CC7AA44049}" type="datetimeFigureOut">
              <a:rPr lang="en-US" smtClean="0"/>
              <a:t>5/17/2020</a:t>
            </a:fld>
            <a:endParaRPr lang="en-US"/>
          </a:p>
        </p:txBody>
      </p:sp>
      <p:sp>
        <p:nvSpPr>
          <p:cNvPr id="6" name="Footer Placeholder 5">
            <a:extLst>
              <a:ext uri="{FF2B5EF4-FFF2-40B4-BE49-F238E27FC236}">
                <a16:creationId xmlns:a16="http://schemas.microsoft.com/office/drawing/2014/main" id="{B7E88DAB-E358-4258-8957-B0601F3E4F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4F57E8F-4162-4529-B90B-EA2CB2D5C594}"/>
              </a:ext>
            </a:extLst>
          </p:cNvPr>
          <p:cNvSpPr>
            <a:spLocks noGrp="1"/>
          </p:cNvSpPr>
          <p:nvPr>
            <p:ph type="sldNum" sz="quarter" idx="12"/>
          </p:nvPr>
        </p:nvSpPr>
        <p:spPr/>
        <p:txBody>
          <a:bodyPr/>
          <a:lstStyle/>
          <a:p>
            <a:fld id="{0AA55F41-6DDA-4D63-BFDC-B50F99620C6C}" type="slidenum">
              <a:rPr lang="en-US" smtClean="0"/>
              <a:t>‹#›</a:t>
            </a:fld>
            <a:endParaRPr lang="en-US"/>
          </a:p>
        </p:txBody>
      </p:sp>
    </p:spTree>
    <p:extLst>
      <p:ext uri="{BB962C8B-B14F-4D97-AF65-F5344CB8AC3E}">
        <p14:creationId xmlns:p14="http://schemas.microsoft.com/office/powerpoint/2010/main" val="13847423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A480B-049D-4455-BD92-61BFBA3D9F8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2776B16-B8C5-4A5A-ADA1-0593AC6463D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328DE5C-0C0F-4569-BFDE-1E0B59BDC31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9022663-0301-4F66-B564-6E079A8BFA1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5679AE7-19E3-4EB7-A431-FE88A3932EA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F71C07C-40C9-442C-9332-E6663F65F159}"/>
              </a:ext>
            </a:extLst>
          </p:cNvPr>
          <p:cNvSpPr>
            <a:spLocks noGrp="1"/>
          </p:cNvSpPr>
          <p:nvPr>
            <p:ph type="dt" sz="half" idx="10"/>
          </p:nvPr>
        </p:nvSpPr>
        <p:spPr/>
        <p:txBody>
          <a:bodyPr/>
          <a:lstStyle/>
          <a:p>
            <a:fld id="{4ACEE437-5E1B-4F07-8F2F-14CC7AA44049}" type="datetimeFigureOut">
              <a:rPr lang="en-US" smtClean="0"/>
              <a:t>5/17/2020</a:t>
            </a:fld>
            <a:endParaRPr lang="en-US"/>
          </a:p>
        </p:txBody>
      </p:sp>
      <p:sp>
        <p:nvSpPr>
          <p:cNvPr id="8" name="Footer Placeholder 7">
            <a:extLst>
              <a:ext uri="{FF2B5EF4-FFF2-40B4-BE49-F238E27FC236}">
                <a16:creationId xmlns:a16="http://schemas.microsoft.com/office/drawing/2014/main" id="{80C9FA03-42C2-4912-9C66-0B5C4D2816E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1C5E643-B1C9-49F5-90F0-6E8E2DCC919A}"/>
              </a:ext>
            </a:extLst>
          </p:cNvPr>
          <p:cNvSpPr>
            <a:spLocks noGrp="1"/>
          </p:cNvSpPr>
          <p:nvPr>
            <p:ph type="sldNum" sz="quarter" idx="12"/>
          </p:nvPr>
        </p:nvSpPr>
        <p:spPr/>
        <p:txBody>
          <a:bodyPr/>
          <a:lstStyle/>
          <a:p>
            <a:fld id="{0AA55F41-6DDA-4D63-BFDC-B50F99620C6C}" type="slidenum">
              <a:rPr lang="en-US" smtClean="0"/>
              <a:t>‹#›</a:t>
            </a:fld>
            <a:endParaRPr lang="en-US"/>
          </a:p>
        </p:txBody>
      </p:sp>
    </p:spTree>
    <p:extLst>
      <p:ext uri="{BB962C8B-B14F-4D97-AF65-F5344CB8AC3E}">
        <p14:creationId xmlns:p14="http://schemas.microsoft.com/office/powerpoint/2010/main" val="27973047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39CB3-F185-47F9-8186-A4F35C158FE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3530B41-3E48-4BD1-AED2-7F292B6EAF5E}"/>
              </a:ext>
            </a:extLst>
          </p:cNvPr>
          <p:cNvSpPr>
            <a:spLocks noGrp="1"/>
          </p:cNvSpPr>
          <p:nvPr>
            <p:ph type="dt" sz="half" idx="10"/>
          </p:nvPr>
        </p:nvSpPr>
        <p:spPr/>
        <p:txBody>
          <a:bodyPr/>
          <a:lstStyle/>
          <a:p>
            <a:fld id="{4ACEE437-5E1B-4F07-8F2F-14CC7AA44049}" type="datetimeFigureOut">
              <a:rPr lang="en-US" smtClean="0"/>
              <a:t>5/17/2020</a:t>
            </a:fld>
            <a:endParaRPr lang="en-US"/>
          </a:p>
        </p:txBody>
      </p:sp>
      <p:sp>
        <p:nvSpPr>
          <p:cNvPr id="4" name="Footer Placeholder 3">
            <a:extLst>
              <a:ext uri="{FF2B5EF4-FFF2-40B4-BE49-F238E27FC236}">
                <a16:creationId xmlns:a16="http://schemas.microsoft.com/office/drawing/2014/main" id="{AD07B11C-9A21-4D4D-8714-BFC1BE52AB4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FA7A413-E500-41B1-B6E9-7039E49E9B8E}"/>
              </a:ext>
            </a:extLst>
          </p:cNvPr>
          <p:cNvSpPr>
            <a:spLocks noGrp="1"/>
          </p:cNvSpPr>
          <p:nvPr>
            <p:ph type="sldNum" sz="quarter" idx="12"/>
          </p:nvPr>
        </p:nvSpPr>
        <p:spPr/>
        <p:txBody>
          <a:bodyPr/>
          <a:lstStyle/>
          <a:p>
            <a:fld id="{0AA55F41-6DDA-4D63-BFDC-B50F99620C6C}" type="slidenum">
              <a:rPr lang="en-US" smtClean="0"/>
              <a:t>‹#›</a:t>
            </a:fld>
            <a:endParaRPr lang="en-US"/>
          </a:p>
        </p:txBody>
      </p:sp>
    </p:spTree>
    <p:extLst>
      <p:ext uri="{BB962C8B-B14F-4D97-AF65-F5344CB8AC3E}">
        <p14:creationId xmlns:p14="http://schemas.microsoft.com/office/powerpoint/2010/main" val="19350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5266D13-24DD-4463-8956-1A1B4438D8F8}"/>
              </a:ext>
            </a:extLst>
          </p:cNvPr>
          <p:cNvSpPr>
            <a:spLocks noGrp="1"/>
          </p:cNvSpPr>
          <p:nvPr>
            <p:ph type="dt" sz="half" idx="10"/>
          </p:nvPr>
        </p:nvSpPr>
        <p:spPr/>
        <p:txBody>
          <a:bodyPr/>
          <a:lstStyle/>
          <a:p>
            <a:fld id="{4ACEE437-5E1B-4F07-8F2F-14CC7AA44049}" type="datetimeFigureOut">
              <a:rPr lang="en-US" smtClean="0"/>
              <a:t>5/17/2020</a:t>
            </a:fld>
            <a:endParaRPr lang="en-US"/>
          </a:p>
        </p:txBody>
      </p:sp>
      <p:sp>
        <p:nvSpPr>
          <p:cNvPr id="3" name="Footer Placeholder 2">
            <a:extLst>
              <a:ext uri="{FF2B5EF4-FFF2-40B4-BE49-F238E27FC236}">
                <a16:creationId xmlns:a16="http://schemas.microsoft.com/office/drawing/2014/main" id="{537EC286-3366-45F6-8E12-BC6A7C254BA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6D5F433-785B-4CCD-912C-06815A2B7F99}"/>
              </a:ext>
            </a:extLst>
          </p:cNvPr>
          <p:cNvSpPr>
            <a:spLocks noGrp="1"/>
          </p:cNvSpPr>
          <p:nvPr>
            <p:ph type="sldNum" sz="quarter" idx="12"/>
          </p:nvPr>
        </p:nvSpPr>
        <p:spPr/>
        <p:txBody>
          <a:bodyPr/>
          <a:lstStyle/>
          <a:p>
            <a:fld id="{0AA55F41-6DDA-4D63-BFDC-B50F99620C6C}" type="slidenum">
              <a:rPr lang="en-US" smtClean="0"/>
              <a:t>‹#›</a:t>
            </a:fld>
            <a:endParaRPr lang="en-US"/>
          </a:p>
        </p:txBody>
      </p:sp>
    </p:spTree>
    <p:extLst>
      <p:ext uri="{BB962C8B-B14F-4D97-AF65-F5344CB8AC3E}">
        <p14:creationId xmlns:p14="http://schemas.microsoft.com/office/powerpoint/2010/main" val="17720599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B2442-24C6-4FF6-8D22-72A726233A9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7EF6237-B11A-4E1D-968A-514D9CAE0B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75946EE-4898-4B64-8055-B2ACB8ECE9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B557E9-F8FA-490B-A45B-2D6AB67085EA}"/>
              </a:ext>
            </a:extLst>
          </p:cNvPr>
          <p:cNvSpPr>
            <a:spLocks noGrp="1"/>
          </p:cNvSpPr>
          <p:nvPr>
            <p:ph type="dt" sz="half" idx="10"/>
          </p:nvPr>
        </p:nvSpPr>
        <p:spPr/>
        <p:txBody>
          <a:bodyPr/>
          <a:lstStyle/>
          <a:p>
            <a:fld id="{4ACEE437-5E1B-4F07-8F2F-14CC7AA44049}" type="datetimeFigureOut">
              <a:rPr lang="en-US" smtClean="0"/>
              <a:t>5/17/2020</a:t>
            </a:fld>
            <a:endParaRPr lang="en-US"/>
          </a:p>
        </p:txBody>
      </p:sp>
      <p:sp>
        <p:nvSpPr>
          <p:cNvPr id="6" name="Footer Placeholder 5">
            <a:extLst>
              <a:ext uri="{FF2B5EF4-FFF2-40B4-BE49-F238E27FC236}">
                <a16:creationId xmlns:a16="http://schemas.microsoft.com/office/drawing/2014/main" id="{8DE96148-7BCA-4D81-AE95-E553BF4059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779860-AC87-4FF1-8ADF-F444D6323FA1}"/>
              </a:ext>
            </a:extLst>
          </p:cNvPr>
          <p:cNvSpPr>
            <a:spLocks noGrp="1"/>
          </p:cNvSpPr>
          <p:nvPr>
            <p:ph type="sldNum" sz="quarter" idx="12"/>
          </p:nvPr>
        </p:nvSpPr>
        <p:spPr/>
        <p:txBody>
          <a:bodyPr/>
          <a:lstStyle/>
          <a:p>
            <a:fld id="{0AA55F41-6DDA-4D63-BFDC-B50F99620C6C}" type="slidenum">
              <a:rPr lang="en-US" smtClean="0"/>
              <a:t>‹#›</a:t>
            </a:fld>
            <a:endParaRPr lang="en-US"/>
          </a:p>
        </p:txBody>
      </p:sp>
    </p:spTree>
    <p:extLst>
      <p:ext uri="{BB962C8B-B14F-4D97-AF65-F5344CB8AC3E}">
        <p14:creationId xmlns:p14="http://schemas.microsoft.com/office/powerpoint/2010/main" val="20081883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F1760-B028-4403-809B-F26A04BDB5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AC9DB3E-7AA8-4CAD-909B-9238A33E17D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806E8D6-B06E-46E7-93AD-6E1298E28D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C7DE99D-E395-4F1D-8606-E0285816C96E}"/>
              </a:ext>
            </a:extLst>
          </p:cNvPr>
          <p:cNvSpPr>
            <a:spLocks noGrp="1"/>
          </p:cNvSpPr>
          <p:nvPr>
            <p:ph type="dt" sz="half" idx="10"/>
          </p:nvPr>
        </p:nvSpPr>
        <p:spPr/>
        <p:txBody>
          <a:bodyPr/>
          <a:lstStyle/>
          <a:p>
            <a:fld id="{4ACEE437-5E1B-4F07-8F2F-14CC7AA44049}" type="datetimeFigureOut">
              <a:rPr lang="en-US" smtClean="0"/>
              <a:t>5/17/2020</a:t>
            </a:fld>
            <a:endParaRPr lang="en-US"/>
          </a:p>
        </p:txBody>
      </p:sp>
      <p:sp>
        <p:nvSpPr>
          <p:cNvPr id="6" name="Footer Placeholder 5">
            <a:extLst>
              <a:ext uri="{FF2B5EF4-FFF2-40B4-BE49-F238E27FC236}">
                <a16:creationId xmlns:a16="http://schemas.microsoft.com/office/drawing/2014/main" id="{DCBEE5FF-C068-46BC-A253-EEFC0A4277A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5ED7445-8EB7-487A-8BED-4A5A74CBF347}"/>
              </a:ext>
            </a:extLst>
          </p:cNvPr>
          <p:cNvSpPr>
            <a:spLocks noGrp="1"/>
          </p:cNvSpPr>
          <p:nvPr>
            <p:ph type="sldNum" sz="quarter" idx="12"/>
          </p:nvPr>
        </p:nvSpPr>
        <p:spPr/>
        <p:txBody>
          <a:bodyPr/>
          <a:lstStyle/>
          <a:p>
            <a:fld id="{0AA55F41-6DDA-4D63-BFDC-B50F99620C6C}" type="slidenum">
              <a:rPr lang="en-US" smtClean="0"/>
              <a:t>‹#›</a:t>
            </a:fld>
            <a:endParaRPr lang="en-US"/>
          </a:p>
        </p:txBody>
      </p:sp>
    </p:spTree>
    <p:extLst>
      <p:ext uri="{BB962C8B-B14F-4D97-AF65-F5344CB8AC3E}">
        <p14:creationId xmlns:p14="http://schemas.microsoft.com/office/powerpoint/2010/main" val="42667490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12347EE-2707-4D3F-9931-6A06AC573A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874F07F-050F-4DAA-9F2D-D112F1C3407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0F62BA-6268-4ED6-A85D-6420806BEC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CEE437-5E1B-4F07-8F2F-14CC7AA44049}" type="datetimeFigureOut">
              <a:rPr lang="en-US" smtClean="0"/>
              <a:t>5/17/2020</a:t>
            </a:fld>
            <a:endParaRPr lang="en-US"/>
          </a:p>
        </p:txBody>
      </p:sp>
      <p:sp>
        <p:nvSpPr>
          <p:cNvPr id="5" name="Footer Placeholder 4">
            <a:extLst>
              <a:ext uri="{FF2B5EF4-FFF2-40B4-BE49-F238E27FC236}">
                <a16:creationId xmlns:a16="http://schemas.microsoft.com/office/drawing/2014/main" id="{E2A90334-C6DC-4F53-99F3-D3A2999409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A8269A6-197F-49A2-A274-A308B9DAF09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A55F41-6DDA-4D63-BFDC-B50F99620C6C}" type="slidenum">
              <a:rPr lang="en-US" smtClean="0"/>
              <a:t>‹#›</a:t>
            </a:fld>
            <a:endParaRPr lang="en-US"/>
          </a:p>
        </p:txBody>
      </p:sp>
    </p:spTree>
    <p:extLst>
      <p:ext uri="{BB962C8B-B14F-4D97-AF65-F5344CB8AC3E}">
        <p14:creationId xmlns:p14="http://schemas.microsoft.com/office/powerpoint/2010/main" val="18399024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822361-3508-4D00-8D98-B459D62D075A}"/>
              </a:ext>
            </a:extLst>
          </p:cNvPr>
          <p:cNvSpPr>
            <a:spLocks noGrp="1"/>
          </p:cNvSpPr>
          <p:nvPr>
            <p:ph type="ctrTitle"/>
          </p:nvPr>
        </p:nvSpPr>
        <p:spPr>
          <a:xfrm>
            <a:off x="1160929" y="634142"/>
            <a:ext cx="10022542" cy="2199061"/>
          </a:xfrm>
        </p:spPr>
        <p:txBody>
          <a:bodyPr>
            <a:noAutofit/>
          </a:bodyPr>
          <a:lstStyle/>
          <a:p>
            <a:r>
              <a:rPr lang="en-US" sz="4000" b="1" cap="small" dirty="0"/>
              <a:t>U.S. Trade Policies and their Impact on Domestic Vegetables, Fruits and Nuts Sector: </a:t>
            </a:r>
            <a:br>
              <a:rPr lang="en-US" sz="4000" b="1" cap="small" dirty="0"/>
            </a:br>
            <a:r>
              <a:rPr lang="en-US" sz="4000" cap="small" dirty="0"/>
              <a:t>a detailed tariff line analysis</a:t>
            </a:r>
            <a:r>
              <a:rPr lang="en-US" sz="4000" b="1" cap="small" dirty="0"/>
              <a:t> </a:t>
            </a:r>
            <a:endParaRPr lang="en-US" sz="4000" cap="small" dirty="0"/>
          </a:p>
        </p:txBody>
      </p:sp>
      <p:sp>
        <p:nvSpPr>
          <p:cNvPr id="3" name="Subtitle 2">
            <a:extLst>
              <a:ext uri="{FF2B5EF4-FFF2-40B4-BE49-F238E27FC236}">
                <a16:creationId xmlns:a16="http://schemas.microsoft.com/office/drawing/2014/main" id="{0931B50C-84C0-4764-A353-351CA3196530}"/>
              </a:ext>
            </a:extLst>
          </p:cNvPr>
          <p:cNvSpPr>
            <a:spLocks noGrp="1"/>
          </p:cNvSpPr>
          <p:nvPr>
            <p:ph type="subTitle" idx="1"/>
          </p:nvPr>
        </p:nvSpPr>
        <p:spPr>
          <a:xfrm>
            <a:off x="1524000" y="3428999"/>
            <a:ext cx="9144000" cy="2684929"/>
          </a:xfrm>
        </p:spPr>
        <p:txBody>
          <a:bodyPr>
            <a:normAutofit fontScale="92500" lnSpcReduction="20000"/>
          </a:bodyPr>
          <a:lstStyle/>
          <a:p>
            <a:r>
              <a:rPr lang="en-US" sz="1600" dirty="0"/>
              <a:t> </a:t>
            </a:r>
            <a:r>
              <a:rPr lang="en-US" sz="2000" dirty="0"/>
              <a:t>Maksym Chepeliev,* Alla Golub,* Thomas Hertel,* </a:t>
            </a:r>
          </a:p>
          <a:p>
            <a:pPr>
              <a:spcAft>
                <a:spcPts val="1200"/>
              </a:spcAft>
            </a:pPr>
            <a:r>
              <a:rPr lang="en-US" sz="2000" dirty="0"/>
              <a:t>Wajiha Saeed,* and Jayson Beckman†</a:t>
            </a:r>
          </a:p>
          <a:p>
            <a:r>
              <a:rPr lang="en-US" sz="1600" dirty="0"/>
              <a:t>*Center for Global Trade Analysis, Purdue University</a:t>
            </a:r>
          </a:p>
          <a:p>
            <a:r>
              <a:rPr lang="en-US" sz="1600" dirty="0"/>
              <a:t>†Economic Research Service, US Department of Agriculture</a:t>
            </a:r>
          </a:p>
          <a:p>
            <a:endParaRPr lang="en-US" sz="1600" dirty="0"/>
          </a:p>
          <a:p>
            <a:r>
              <a:rPr lang="en-US" sz="1600" dirty="0"/>
              <a:t> </a:t>
            </a:r>
            <a:endParaRPr lang="en-US" sz="1600" i="1" dirty="0"/>
          </a:p>
          <a:p>
            <a:endParaRPr lang="en-US" sz="1600" i="1" dirty="0"/>
          </a:p>
          <a:p>
            <a:r>
              <a:rPr lang="en-US" sz="1600" dirty="0"/>
              <a:t> Financial support is provided by the Economic Research Service, United States Department of Agriculture</a:t>
            </a:r>
            <a:endParaRPr lang="en-US" sz="1600" i="1" dirty="0"/>
          </a:p>
        </p:txBody>
      </p:sp>
    </p:spTree>
    <p:extLst>
      <p:ext uri="{BB962C8B-B14F-4D97-AF65-F5344CB8AC3E}">
        <p14:creationId xmlns:p14="http://schemas.microsoft.com/office/powerpoint/2010/main" val="37744020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3AD99B-7435-4A0A-96B3-E33F36A0ECDA}"/>
              </a:ext>
            </a:extLst>
          </p:cNvPr>
          <p:cNvSpPr>
            <a:spLocks noGrp="1"/>
          </p:cNvSpPr>
          <p:nvPr>
            <p:ph type="title"/>
          </p:nvPr>
        </p:nvSpPr>
        <p:spPr>
          <a:xfrm>
            <a:off x="701984" y="1601836"/>
            <a:ext cx="2716769" cy="2730998"/>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dirty="0">
                <a:solidFill>
                  <a:srgbClr val="FFFFFF"/>
                </a:solidFill>
              </a:rPr>
              <a:t>Structure of 2014 US VFN Output, before tariffs</a:t>
            </a:r>
            <a:endParaRPr lang="en-US" sz="2600" kern="1200" dirty="0">
              <a:solidFill>
                <a:srgbClr val="FFFFFF"/>
              </a:solidFill>
              <a:latin typeface="+mj-lt"/>
              <a:ea typeface="+mj-ea"/>
              <a:cs typeface="+mj-cs"/>
            </a:endParaRPr>
          </a:p>
        </p:txBody>
      </p:sp>
      <p:graphicFrame>
        <p:nvGraphicFramePr>
          <p:cNvPr id="8" name="Chart 7">
            <a:extLst>
              <a:ext uri="{FF2B5EF4-FFF2-40B4-BE49-F238E27FC236}">
                <a16:creationId xmlns:a16="http://schemas.microsoft.com/office/drawing/2014/main" id="{AF08B0D6-5EA4-48D8-B519-0DDBF8955C24}"/>
              </a:ext>
            </a:extLst>
          </p:cNvPr>
          <p:cNvGraphicFramePr/>
          <p:nvPr>
            <p:extLst>
              <p:ext uri="{D42A27DB-BD31-4B8C-83A1-F6EECF244321}">
                <p14:modId xmlns:p14="http://schemas.microsoft.com/office/powerpoint/2010/main" val="2897479770"/>
              </p:ext>
            </p:extLst>
          </p:nvPr>
        </p:nvGraphicFramePr>
        <p:xfrm>
          <a:off x="3138915" y="477280"/>
          <a:ext cx="8800674" cy="5937808"/>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B366EA63-2E3B-4AB9-B661-B526ECB0E7E1}"/>
              </a:ext>
            </a:extLst>
          </p:cNvPr>
          <p:cNvSpPr txBox="1"/>
          <p:nvPr/>
        </p:nvSpPr>
        <p:spPr>
          <a:xfrm>
            <a:off x="2013557" y="5534561"/>
            <a:ext cx="3092513" cy="1200329"/>
          </a:xfrm>
          <a:prstGeom prst="rect">
            <a:avLst/>
          </a:prstGeom>
          <a:noFill/>
        </p:spPr>
        <p:txBody>
          <a:bodyPr wrap="none" rtlCol="0">
            <a:spAutoFit/>
          </a:bodyPr>
          <a:lstStyle/>
          <a:p>
            <a:pPr marL="285750" indent="-285750">
              <a:buFont typeface="Arial" panose="020B0604020202020204" pitchFamily="34" charset="0"/>
              <a:buChar char="•"/>
            </a:pPr>
            <a:r>
              <a:rPr lang="en-US" dirty="0"/>
              <a:t>Total output 46 billion USD</a:t>
            </a:r>
          </a:p>
          <a:p>
            <a:pPr marL="285750" indent="-285750">
              <a:buFont typeface="Arial" panose="020B0604020202020204" pitchFamily="34" charset="0"/>
              <a:buChar char="•"/>
            </a:pPr>
            <a:r>
              <a:rPr lang="en-US" dirty="0"/>
              <a:t>80/20 rule: of 79, 17 (20%)  </a:t>
            </a:r>
          </a:p>
          <a:p>
            <a:r>
              <a:rPr lang="en-US" dirty="0"/>
              <a:t>      commodities represent </a:t>
            </a:r>
          </a:p>
          <a:p>
            <a:r>
              <a:rPr lang="en-US" dirty="0"/>
              <a:t>      80% of output by value </a:t>
            </a:r>
          </a:p>
        </p:txBody>
      </p:sp>
      <p:graphicFrame>
        <p:nvGraphicFramePr>
          <p:cNvPr id="10" name="Chart 9">
            <a:extLst>
              <a:ext uri="{FF2B5EF4-FFF2-40B4-BE49-F238E27FC236}">
                <a16:creationId xmlns:a16="http://schemas.microsoft.com/office/drawing/2014/main" id="{7B7B4F8E-5D73-4A19-A9A9-0FC315AB3BA1}"/>
              </a:ext>
            </a:extLst>
          </p:cNvPr>
          <p:cNvGraphicFramePr>
            <a:graphicFrameLocks/>
          </p:cNvGraphicFramePr>
          <p:nvPr>
            <p:extLst>
              <p:ext uri="{D42A27DB-BD31-4B8C-83A1-F6EECF244321}">
                <p14:modId xmlns:p14="http://schemas.microsoft.com/office/powerpoint/2010/main" val="1829430195"/>
              </p:ext>
            </p:extLst>
          </p:nvPr>
        </p:nvGraphicFramePr>
        <p:xfrm>
          <a:off x="3673784" y="17184"/>
          <a:ext cx="8520507" cy="6858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859815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3AD99B-7435-4A0A-96B3-E33F36A0ECDA}"/>
              </a:ext>
            </a:extLst>
          </p:cNvPr>
          <p:cNvSpPr>
            <a:spLocks noGrp="1"/>
          </p:cNvSpPr>
          <p:nvPr>
            <p:ph type="title"/>
          </p:nvPr>
        </p:nvSpPr>
        <p:spPr>
          <a:xfrm>
            <a:off x="701984" y="1601836"/>
            <a:ext cx="2716769" cy="2730998"/>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dirty="0">
                <a:solidFill>
                  <a:srgbClr val="FFFFFF"/>
                </a:solidFill>
              </a:rPr>
              <a:t>Structure of 2014 US VFN Exports, before tariffs</a:t>
            </a:r>
            <a:endParaRPr lang="en-US" sz="2600" kern="1200" dirty="0">
              <a:solidFill>
                <a:srgbClr val="FFFFFF"/>
              </a:solidFill>
              <a:latin typeface="+mj-lt"/>
              <a:ea typeface="+mj-ea"/>
              <a:cs typeface="+mj-cs"/>
            </a:endParaRPr>
          </a:p>
        </p:txBody>
      </p:sp>
      <p:graphicFrame>
        <p:nvGraphicFramePr>
          <p:cNvPr id="4" name="Chart 3">
            <a:extLst>
              <a:ext uri="{FF2B5EF4-FFF2-40B4-BE49-F238E27FC236}">
                <a16:creationId xmlns:a16="http://schemas.microsoft.com/office/drawing/2014/main" id="{D94C9500-133C-4167-A66B-1271F04F9AFB}"/>
              </a:ext>
            </a:extLst>
          </p:cNvPr>
          <p:cNvGraphicFramePr>
            <a:graphicFrameLocks/>
          </p:cNvGraphicFramePr>
          <p:nvPr>
            <p:extLst>
              <p:ext uri="{D42A27DB-BD31-4B8C-83A1-F6EECF244321}">
                <p14:modId xmlns:p14="http://schemas.microsoft.com/office/powerpoint/2010/main" val="966788465"/>
              </p:ext>
            </p:extLst>
          </p:nvPr>
        </p:nvGraphicFramePr>
        <p:xfrm>
          <a:off x="3511749" y="346851"/>
          <a:ext cx="8132564" cy="600452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EAAAA4C9-23CB-4556-8AA8-9EF2DC79FFBA}"/>
              </a:ext>
            </a:extLst>
          </p:cNvPr>
          <p:cNvSpPr txBox="1"/>
          <p:nvPr/>
        </p:nvSpPr>
        <p:spPr>
          <a:xfrm>
            <a:off x="2107180" y="5587819"/>
            <a:ext cx="3007745" cy="923330"/>
          </a:xfrm>
          <a:prstGeom prst="rect">
            <a:avLst/>
          </a:prstGeom>
          <a:noFill/>
        </p:spPr>
        <p:txBody>
          <a:bodyPr wrap="square" rtlCol="0">
            <a:spAutoFit/>
          </a:bodyPr>
          <a:lstStyle/>
          <a:p>
            <a:pPr marL="285750" indent="-285750">
              <a:buFont typeface="Arial" panose="020B0604020202020204" pitchFamily="34" charset="0"/>
              <a:buChar char="•"/>
            </a:pPr>
            <a:r>
              <a:rPr lang="en-US" dirty="0"/>
              <a:t>Total exports $16 billion </a:t>
            </a:r>
          </a:p>
          <a:p>
            <a:pPr marL="285750" indent="-285750">
              <a:buFont typeface="Arial" panose="020B0604020202020204" pitchFamily="34" charset="0"/>
              <a:buChar char="•"/>
            </a:pPr>
            <a:r>
              <a:rPr lang="en-US" dirty="0"/>
              <a:t>17 (20%) commodities </a:t>
            </a:r>
          </a:p>
          <a:p>
            <a:r>
              <a:rPr lang="en-US" dirty="0"/>
              <a:t>      represent 80% of exports </a:t>
            </a:r>
          </a:p>
        </p:txBody>
      </p:sp>
    </p:spTree>
    <p:extLst>
      <p:ext uri="{BB962C8B-B14F-4D97-AF65-F5344CB8AC3E}">
        <p14:creationId xmlns:p14="http://schemas.microsoft.com/office/powerpoint/2010/main" val="4103208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108" y="229201"/>
            <a:ext cx="11689492" cy="586345"/>
          </a:xfrm>
        </p:spPr>
        <p:txBody>
          <a:bodyPr>
            <a:normAutofit fontScale="90000"/>
          </a:bodyPr>
          <a:lstStyle/>
          <a:p>
            <a:pPr algn="ctr"/>
            <a:r>
              <a:rPr lang="en-US" sz="3200" dirty="0"/>
              <a:t>U.S. exports of vegetables, fruit and nuts by commodity and destination</a:t>
            </a:r>
          </a:p>
        </p:txBody>
      </p:sp>
      <p:graphicFrame>
        <p:nvGraphicFramePr>
          <p:cNvPr id="4" name="Chart 3"/>
          <p:cNvGraphicFramePr/>
          <p:nvPr/>
        </p:nvGraphicFramePr>
        <p:xfrm>
          <a:off x="350108" y="988541"/>
          <a:ext cx="10614453" cy="586945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032880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4000" y="155388"/>
            <a:ext cx="11709399" cy="945279"/>
          </a:xfrm>
          <a:prstGeom prst="ellipse">
            <a:avLst/>
          </a:prstGeom>
        </p:spPr>
        <p:txBody>
          <a:bodyPr vert="horz" lIns="91440" tIns="45720" rIns="91440" bIns="45720" rtlCol="0" anchor="ctr">
            <a:noAutofit/>
          </a:bodyPr>
          <a:lstStyle/>
          <a:p>
            <a:pPr algn="ctr"/>
            <a:r>
              <a:rPr lang="en-US" sz="2800" b="1" dirty="0"/>
              <a:t>US exports of top 17 VFN commodities by value</a:t>
            </a:r>
            <a:br>
              <a:rPr lang="en-US" sz="2800" dirty="0"/>
            </a:br>
            <a:r>
              <a:rPr lang="en-US" sz="2800" dirty="0"/>
              <a:t>% </a:t>
            </a:r>
            <a:r>
              <a:rPr lang="en-US" sz="2400" dirty="0"/>
              <a:t>c</a:t>
            </a:r>
            <a:r>
              <a:rPr lang="en-US" sz="2400" kern="1200" dirty="0">
                <a:solidFill>
                  <a:schemeClr val="tx1"/>
                </a:solidFill>
                <a:latin typeface="+mj-lt"/>
                <a:ea typeface="+mj-ea"/>
                <a:cs typeface="+mj-cs"/>
              </a:rPr>
              <a:t>hange due to retaliatory tariffs (Scenario 1)</a:t>
            </a:r>
          </a:p>
        </p:txBody>
      </p:sp>
      <p:pic>
        <p:nvPicPr>
          <p:cNvPr id="4" name="Content Placeholder 3">
            <a:extLst>
              <a:ext uri="{FF2B5EF4-FFF2-40B4-BE49-F238E27FC236}">
                <a16:creationId xmlns:a16="http://schemas.microsoft.com/office/drawing/2014/main" id="{3F8F3EC9-ECB1-4BD3-B327-6AA96525AD3D}"/>
              </a:ext>
            </a:extLst>
          </p:cNvPr>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905803" y="1382751"/>
            <a:ext cx="6915651" cy="4873083"/>
          </a:xfrm>
          <a:prstGeom prst="rect">
            <a:avLst/>
          </a:prstGeom>
          <a:noFill/>
          <a:ln>
            <a:noFill/>
          </a:ln>
        </p:spPr>
      </p:pic>
    </p:spTree>
    <p:extLst>
      <p:ext uri="{BB962C8B-B14F-4D97-AF65-F5344CB8AC3E}">
        <p14:creationId xmlns:p14="http://schemas.microsoft.com/office/powerpoint/2010/main" val="19084847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0" y="155388"/>
            <a:ext cx="11709399" cy="945279"/>
          </a:xfrm>
          <a:prstGeom prst="ellipse">
            <a:avLst/>
          </a:prstGeom>
        </p:spPr>
        <p:txBody>
          <a:bodyPr vert="horz" lIns="91440" tIns="45720" rIns="91440" bIns="45720" rtlCol="0" anchor="ctr">
            <a:noAutofit/>
          </a:bodyPr>
          <a:lstStyle/>
          <a:p>
            <a:pPr algn="ctr"/>
            <a:r>
              <a:rPr lang="en-US" sz="2800" b="1" kern="1200" dirty="0">
                <a:solidFill>
                  <a:schemeClr val="tx1"/>
                </a:solidFill>
                <a:latin typeface="+mj-lt"/>
                <a:ea typeface="+mj-ea"/>
                <a:cs typeface="+mj-cs"/>
              </a:rPr>
              <a:t>Top 10 contributors to change in total US VFN exports</a:t>
            </a:r>
            <a:br>
              <a:rPr lang="en-US" sz="3200" kern="1200" dirty="0">
                <a:solidFill>
                  <a:schemeClr val="tx1"/>
                </a:solidFill>
                <a:latin typeface="+mj-lt"/>
                <a:ea typeface="+mj-ea"/>
                <a:cs typeface="+mj-cs"/>
              </a:rPr>
            </a:br>
            <a:r>
              <a:rPr lang="en-US" sz="3200" kern="1200" dirty="0">
                <a:solidFill>
                  <a:schemeClr val="tx1"/>
                </a:solidFill>
                <a:latin typeface="+mj-lt"/>
                <a:ea typeface="+mj-ea"/>
                <a:cs typeface="+mj-cs"/>
              </a:rPr>
              <a:t>% </a:t>
            </a:r>
            <a:r>
              <a:rPr lang="en-US" sz="2800" kern="1200" dirty="0">
                <a:solidFill>
                  <a:schemeClr val="tx1"/>
                </a:solidFill>
                <a:latin typeface="+mj-lt"/>
                <a:ea typeface="+mj-ea"/>
                <a:cs typeface="+mj-cs"/>
              </a:rPr>
              <a:t>c</a:t>
            </a:r>
            <a:r>
              <a:rPr lang="en-US" sz="2800" dirty="0"/>
              <a:t>hange due to retaliatory tariffs (Scenario 1)</a:t>
            </a:r>
            <a:endParaRPr lang="en-US" sz="2800" kern="1200" dirty="0">
              <a:solidFill>
                <a:schemeClr val="tx1"/>
              </a:solidFill>
              <a:latin typeface="+mj-lt"/>
              <a:ea typeface="+mj-ea"/>
              <a:cs typeface="+mj-cs"/>
            </a:endParaRPr>
          </a:p>
        </p:txBody>
      </p:sp>
      <p:graphicFrame>
        <p:nvGraphicFramePr>
          <p:cNvPr id="6" name="Chart 5">
            <a:extLst>
              <a:ext uri="{FF2B5EF4-FFF2-40B4-BE49-F238E27FC236}">
                <a16:creationId xmlns:a16="http://schemas.microsoft.com/office/drawing/2014/main" id="{CE6D9032-AB3F-4552-833F-AC9663D4B59C}"/>
              </a:ext>
            </a:extLst>
          </p:cNvPr>
          <p:cNvGraphicFramePr/>
          <p:nvPr>
            <p:extLst>
              <p:ext uri="{D42A27DB-BD31-4B8C-83A1-F6EECF244321}">
                <p14:modId xmlns:p14="http://schemas.microsoft.com/office/powerpoint/2010/main" val="655674334"/>
              </p:ext>
            </p:extLst>
          </p:nvPr>
        </p:nvGraphicFramePr>
        <p:xfrm>
          <a:off x="1594624" y="1527717"/>
          <a:ext cx="8898674" cy="449394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265443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1300" y="155388"/>
            <a:ext cx="11709399" cy="1260817"/>
          </a:xfrm>
          <a:prstGeom prst="ellipse">
            <a:avLst/>
          </a:prstGeom>
        </p:spPr>
        <p:txBody>
          <a:bodyPr vert="horz" lIns="91440" tIns="45720" rIns="91440" bIns="45720" rtlCol="0" anchor="ctr">
            <a:noAutofit/>
          </a:bodyPr>
          <a:lstStyle/>
          <a:p>
            <a:pPr algn="ctr"/>
            <a:r>
              <a:rPr lang="en-US" sz="3200" b="1" dirty="0"/>
              <a:t>US exports of top 17 VFN commodities by value</a:t>
            </a:r>
            <a:br>
              <a:rPr lang="en-US" sz="3200" dirty="0"/>
            </a:br>
            <a:r>
              <a:rPr lang="en-US" sz="3200" dirty="0"/>
              <a:t>% </a:t>
            </a:r>
            <a:r>
              <a:rPr lang="en-US" sz="2800" dirty="0" err="1"/>
              <a:t>ch.</a:t>
            </a:r>
            <a:r>
              <a:rPr lang="en-US" sz="2800" dirty="0"/>
              <a:t> under different elasticity assumptions </a:t>
            </a:r>
            <a:r>
              <a:rPr lang="en-US" sz="2400" dirty="0"/>
              <a:t>(Scenario 1)</a:t>
            </a:r>
            <a:endParaRPr lang="en-US" sz="2800" kern="1200" dirty="0">
              <a:solidFill>
                <a:schemeClr val="tx1"/>
              </a:solidFill>
              <a:latin typeface="+mj-lt"/>
              <a:ea typeface="+mj-ea"/>
              <a:cs typeface="+mj-cs"/>
            </a:endParaRPr>
          </a:p>
        </p:txBody>
      </p:sp>
      <p:graphicFrame>
        <p:nvGraphicFramePr>
          <p:cNvPr id="4" name="Chart 3">
            <a:extLst>
              <a:ext uri="{FF2B5EF4-FFF2-40B4-BE49-F238E27FC236}">
                <a16:creationId xmlns:a16="http://schemas.microsoft.com/office/drawing/2014/main" id="{E2B8F8A6-C1B3-4B4B-913F-4DCE9A65C76C}"/>
              </a:ext>
            </a:extLst>
          </p:cNvPr>
          <p:cNvGraphicFramePr/>
          <p:nvPr>
            <p:extLst>
              <p:ext uri="{D42A27DB-BD31-4B8C-83A1-F6EECF244321}">
                <p14:modId xmlns:p14="http://schemas.microsoft.com/office/powerpoint/2010/main" val="3323858053"/>
              </p:ext>
            </p:extLst>
          </p:nvPr>
        </p:nvGraphicFramePr>
        <p:xfrm>
          <a:off x="1349298" y="1621790"/>
          <a:ext cx="9210907" cy="492397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553683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1300" y="155388"/>
            <a:ext cx="11709399" cy="1260817"/>
          </a:xfrm>
          <a:prstGeom prst="ellipse">
            <a:avLst/>
          </a:prstGeom>
        </p:spPr>
        <p:txBody>
          <a:bodyPr vert="horz" lIns="91440" tIns="45720" rIns="91440" bIns="45720" rtlCol="0" anchor="ctr">
            <a:noAutofit/>
          </a:bodyPr>
          <a:lstStyle/>
          <a:p>
            <a:pPr algn="ctr"/>
            <a:r>
              <a:rPr lang="en-US" sz="3200" b="1" dirty="0"/>
              <a:t>US exports of top 17 VFN commodities by value</a:t>
            </a:r>
            <a:br>
              <a:rPr lang="en-US" sz="3200" dirty="0"/>
            </a:br>
            <a:r>
              <a:rPr lang="en-US" sz="3200" dirty="0"/>
              <a:t>% </a:t>
            </a:r>
            <a:r>
              <a:rPr lang="en-US" sz="2800" dirty="0" err="1"/>
              <a:t>ch.</a:t>
            </a:r>
            <a:r>
              <a:rPr lang="en-US" sz="2800" dirty="0"/>
              <a:t> under different database construction methods (Scenario 1)</a:t>
            </a:r>
            <a:endParaRPr lang="en-US" sz="2800" kern="1200" dirty="0">
              <a:solidFill>
                <a:schemeClr val="tx1"/>
              </a:solidFill>
              <a:latin typeface="+mj-lt"/>
              <a:ea typeface="+mj-ea"/>
              <a:cs typeface="+mj-cs"/>
            </a:endParaRPr>
          </a:p>
        </p:txBody>
      </p:sp>
    </p:spTree>
    <p:extLst>
      <p:ext uri="{BB962C8B-B14F-4D97-AF65-F5344CB8AC3E}">
        <p14:creationId xmlns:p14="http://schemas.microsoft.com/office/powerpoint/2010/main" val="35857991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5388"/>
            <a:ext cx="12192000" cy="1260817"/>
          </a:xfrm>
          <a:prstGeom prst="ellipse">
            <a:avLst/>
          </a:prstGeom>
        </p:spPr>
        <p:txBody>
          <a:bodyPr vert="horz" lIns="91440" tIns="45720" rIns="91440" bIns="45720" rtlCol="0" anchor="ctr">
            <a:noAutofit/>
          </a:bodyPr>
          <a:lstStyle/>
          <a:p>
            <a:pPr algn="ctr"/>
            <a:r>
              <a:rPr lang="en-US" sz="3200" b="1" dirty="0"/>
              <a:t>Total US VFN exports, by Region</a:t>
            </a:r>
            <a:br>
              <a:rPr lang="en-US" sz="3200" dirty="0"/>
            </a:br>
            <a:r>
              <a:rPr lang="en-US" sz="3200" dirty="0"/>
              <a:t>Change under different elasticity assumptions </a:t>
            </a:r>
            <a:r>
              <a:rPr lang="en-US" sz="2400" dirty="0"/>
              <a:t>(Scenario 1)</a:t>
            </a:r>
            <a:endParaRPr lang="en-US" sz="2800" kern="1200" dirty="0">
              <a:solidFill>
                <a:schemeClr val="tx1"/>
              </a:solidFill>
              <a:latin typeface="+mj-lt"/>
              <a:ea typeface="+mj-ea"/>
              <a:cs typeface="+mj-cs"/>
            </a:endParaRPr>
          </a:p>
        </p:txBody>
      </p:sp>
      <p:graphicFrame>
        <p:nvGraphicFramePr>
          <p:cNvPr id="5" name="Chart 4">
            <a:extLst>
              <a:ext uri="{FF2B5EF4-FFF2-40B4-BE49-F238E27FC236}">
                <a16:creationId xmlns:a16="http://schemas.microsoft.com/office/drawing/2014/main" id="{A5EB472E-DB11-4950-A7D3-D5660EA7457E}"/>
              </a:ext>
            </a:extLst>
          </p:cNvPr>
          <p:cNvGraphicFramePr/>
          <p:nvPr>
            <p:extLst>
              <p:ext uri="{D42A27DB-BD31-4B8C-83A1-F6EECF244321}">
                <p14:modId xmlns:p14="http://schemas.microsoft.com/office/powerpoint/2010/main" val="478188322"/>
              </p:ext>
            </p:extLst>
          </p:nvPr>
        </p:nvGraphicFramePr>
        <p:xfrm>
          <a:off x="1059365" y="1523875"/>
          <a:ext cx="10069551" cy="50107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375265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5388"/>
            <a:ext cx="12192000" cy="1260817"/>
          </a:xfrm>
          <a:prstGeom prst="ellipse">
            <a:avLst/>
          </a:prstGeom>
        </p:spPr>
        <p:txBody>
          <a:bodyPr vert="horz" lIns="91440" tIns="45720" rIns="91440" bIns="45720" rtlCol="0" anchor="ctr">
            <a:noAutofit/>
          </a:bodyPr>
          <a:lstStyle/>
          <a:p>
            <a:pPr algn="ctr"/>
            <a:r>
              <a:rPr lang="en-US" sz="3200" b="1" dirty="0"/>
              <a:t>Total US VFN exports, by Region</a:t>
            </a:r>
            <a:br>
              <a:rPr lang="en-US" sz="3200" dirty="0"/>
            </a:br>
            <a:r>
              <a:rPr lang="en-US" sz="3200" dirty="0"/>
              <a:t>Change under different database construction </a:t>
            </a:r>
            <a:r>
              <a:rPr lang="en-US" sz="2400" dirty="0"/>
              <a:t>(Scenario 1)</a:t>
            </a:r>
            <a:endParaRPr lang="en-US" sz="2800" kern="1200" dirty="0">
              <a:solidFill>
                <a:schemeClr val="tx1"/>
              </a:solidFill>
              <a:latin typeface="+mj-lt"/>
              <a:ea typeface="+mj-ea"/>
              <a:cs typeface="+mj-cs"/>
            </a:endParaRPr>
          </a:p>
        </p:txBody>
      </p:sp>
    </p:spTree>
    <p:extLst>
      <p:ext uri="{BB962C8B-B14F-4D97-AF65-F5344CB8AC3E}">
        <p14:creationId xmlns:p14="http://schemas.microsoft.com/office/powerpoint/2010/main" val="9395879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5388"/>
            <a:ext cx="12192000" cy="1260817"/>
          </a:xfrm>
          <a:prstGeom prst="ellipse">
            <a:avLst/>
          </a:prstGeom>
        </p:spPr>
        <p:txBody>
          <a:bodyPr vert="horz" lIns="91440" tIns="45720" rIns="91440" bIns="45720" rtlCol="0" anchor="ctr">
            <a:noAutofit/>
          </a:bodyPr>
          <a:lstStyle/>
          <a:p>
            <a:pPr algn="ctr"/>
            <a:r>
              <a:rPr lang="en-US" sz="3200" b="1" dirty="0"/>
              <a:t>Total US VFN exports, by Region</a:t>
            </a:r>
            <a:br>
              <a:rPr lang="en-US" sz="3200" dirty="0"/>
            </a:br>
            <a:r>
              <a:rPr lang="en-US" sz="3200" dirty="0"/>
              <a:t>Change under different scenarios</a:t>
            </a:r>
            <a:endParaRPr lang="en-US" sz="2800" kern="1200" dirty="0">
              <a:solidFill>
                <a:schemeClr val="tx1"/>
              </a:solidFill>
              <a:latin typeface="+mj-lt"/>
              <a:ea typeface="+mj-ea"/>
              <a:cs typeface="+mj-cs"/>
            </a:endParaRPr>
          </a:p>
        </p:txBody>
      </p:sp>
      <p:graphicFrame>
        <p:nvGraphicFramePr>
          <p:cNvPr id="4" name="Chart 3">
            <a:extLst>
              <a:ext uri="{FF2B5EF4-FFF2-40B4-BE49-F238E27FC236}">
                <a16:creationId xmlns:a16="http://schemas.microsoft.com/office/drawing/2014/main" id="{06F112B5-7581-4749-AF2F-413D591E5D80}"/>
              </a:ext>
            </a:extLst>
          </p:cNvPr>
          <p:cNvGraphicFramePr/>
          <p:nvPr>
            <p:extLst>
              <p:ext uri="{D42A27DB-BD31-4B8C-83A1-F6EECF244321}">
                <p14:modId xmlns:p14="http://schemas.microsoft.com/office/powerpoint/2010/main" val="314788709"/>
              </p:ext>
            </p:extLst>
          </p:nvPr>
        </p:nvGraphicFramePr>
        <p:xfrm>
          <a:off x="1170879" y="1636076"/>
          <a:ext cx="9645804" cy="472011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826022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BF38D3-6B6F-4B64-9710-824AF2506129}"/>
              </a:ext>
            </a:extLst>
          </p:cNvPr>
          <p:cNvSpPr>
            <a:spLocks noGrp="1"/>
          </p:cNvSpPr>
          <p:nvPr>
            <p:ph type="title"/>
          </p:nvPr>
        </p:nvSpPr>
        <p:spPr/>
        <p:txBody>
          <a:bodyPr/>
          <a:lstStyle/>
          <a:p>
            <a:r>
              <a:rPr lang="en-US" dirty="0"/>
              <a:t>Recent trade policies in play</a:t>
            </a:r>
          </a:p>
        </p:txBody>
      </p:sp>
      <p:sp>
        <p:nvSpPr>
          <p:cNvPr id="3" name="Content Placeholder 2">
            <a:extLst>
              <a:ext uri="{FF2B5EF4-FFF2-40B4-BE49-F238E27FC236}">
                <a16:creationId xmlns:a16="http://schemas.microsoft.com/office/drawing/2014/main" id="{7F481261-8259-4AB1-948E-3B408AB06E7E}"/>
              </a:ext>
            </a:extLst>
          </p:cNvPr>
          <p:cNvSpPr>
            <a:spLocks noGrp="1"/>
          </p:cNvSpPr>
          <p:nvPr>
            <p:ph idx="1"/>
          </p:nvPr>
        </p:nvSpPr>
        <p:spPr>
          <a:xfrm>
            <a:off x="838200" y="1769869"/>
            <a:ext cx="10515600" cy="4351338"/>
          </a:xfrm>
        </p:spPr>
        <p:txBody>
          <a:bodyPr>
            <a:normAutofit fontScale="92500" lnSpcReduction="10000"/>
          </a:bodyPr>
          <a:lstStyle/>
          <a:p>
            <a:r>
              <a:rPr lang="en-US" dirty="0"/>
              <a:t>Our goal is to analyze the potential impacts of recent US trade policies, with a focus on vegetables and fruits</a:t>
            </a:r>
          </a:p>
          <a:p>
            <a:r>
              <a:rPr lang="en-US" dirty="0"/>
              <a:t>The Trump administration reversed the long-held consensus on trade liberalization as one of it’s first acts</a:t>
            </a:r>
          </a:p>
          <a:p>
            <a:r>
              <a:rPr lang="en-US" dirty="0"/>
              <a:t>Imposed import tariffs on steel (25%) and aluminum (10%) on most countries</a:t>
            </a:r>
          </a:p>
          <a:p>
            <a:r>
              <a:rPr lang="en-US" dirty="0"/>
              <a:t>NAFTA is being re-negotiated </a:t>
            </a:r>
          </a:p>
          <a:p>
            <a:r>
              <a:rPr lang="en-US" dirty="0"/>
              <a:t>These acts have caused retaliatory tariffs on US goods including US agricultural products from several US trade partners</a:t>
            </a:r>
          </a:p>
          <a:p>
            <a:r>
              <a:rPr lang="en-US" dirty="0">
                <a:solidFill>
                  <a:srgbClr val="3333FF"/>
                </a:solidFill>
              </a:rPr>
              <a:t>Vegetables, fruits and nuts (VFN) </a:t>
            </a:r>
            <a:r>
              <a:rPr lang="en-US" dirty="0"/>
              <a:t>is among the targeted sectors, which represents 21% of total US agricultural exports</a:t>
            </a:r>
          </a:p>
          <a:p>
            <a:endParaRPr lang="en-US" dirty="0"/>
          </a:p>
          <a:p>
            <a:pPr lvl="1"/>
            <a:endParaRPr lang="en-US" dirty="0"/>
          </a:p>
          <a:p>
            <a:endParaRPr lang="en-US" dirty="0"/>
          </a:p>
        </p:txBody>
      </p:sp>
    </p:spTree>
    <p:extLst>
      <p:ext uri="{BB962C8B-B14F-4D97-AF65-F5344CB8AC3E}">
        <p14:creationId xmlns:p14="http://schemas.microsoft.com/office/powerpoint/2010/main" val="17597407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5388"/>
            <a:ext cx="12192000" cy="1260817"/>
          </a:xfrm>
          <a:prstGeom prst="ellipse">
            <a:avLst/>
          </a:prstGeom>
        </p:spPr>
        <p:txBody>
          <a:bodyPr vert="horz" lIns="91440" tIns="45720" rIns="91440" bIns="45720" rtlCol="0" anchor="ctr">
            <a:noAutofit/>
          </a:bodyPr>
          <a:lstStyle/>
          <a:p>
            <a:pPr algn="ctr"/>
            <a:r>
              <a:rPr lang="en-US" sz="3200" b="1" dirty="0"/>
              <a:t>Regional Welfare</a:t>
            </a:r>
            <a:br>
              <a:rPr lang="en-US" sz="3200" dirty="0"/>
            </a:br>
            <a:r>
              <a:rPr lang="en-US" sz="3200" dirty="0"/>
              <a:t>Change (Mil. USD) under different scenarios</a:t>
            </a:r>
            <a:endParaRPr lang="en-US" sz="2800" kern="1200" dirty="0">
              <a:solidFill>
                <a:schemeClr val="tx1"/>
              </a:solidFill>
              <a:latin typeface="+mj-lt"/>
              <a:ea typeface="+mj-ea"/>
              <a:cs typeface="+mj-cs"/>
            </a:endParaRPr>
          </a:p>
        </p:txBody>
      </p:sp>
      <p:pic>
        <p:nvPicPr>
          <p:cNvPr id="3" name="Picture 2">
            <a:extLst>
              <a:ext uri="{FF2B5EF4-FFF2-40B4-BE49-F238E27FC236}">
                <a16:creationId xmlns:a16="http://schemas.microsoft.com/office/drawing/2014/main" id="{E8C8767D-98D9-42D1-B1E6-B8629B56D6B6}"/>
              </a:ext>
            </a:extLst>
          </p:cNvPr>
          <p:cNvPicPr>
            <a:picLocks noChangeAspect="1"/>
          </p:cNvPicPr>
          <p:nvPr/>
        </p:nvPicPr>
        <p:blipFill>
          <a:blip r:embed="rId3"/>
          <a:stretch>
            <a:fillRect/>
          </a:stretch>
        </p:blipFill>
        <p:spPr>
          <a:xfrm>
            <a:off x="3056579" y="1260088"/>
            <a:ext cx="6716576" cy="5218770"/>
          </a:xfrm>
          <a:prstGeom prst="rect">
            <a:avLst/>
          </a:prstGeom>
        </p:spPr>
      </p:pic>
    </p:spTree>
    <p:extLst>
      <p:ext uri="{BB962C8B-B14F-4D97-AF65-F5344CB8AC3E}">
        <p14:creationId xmlns:p14="http://schemas.microsoft.com/office/powerpoint/2010/main" val="31805482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6847" y="247894"/>
            <a:ext cx="10515600" cy="654783"/>
          </a:xfrm>
        </p:spPr>
        <p:txBody>
          <a:bodyPr>
            <a:normAutofit fontScale="90000"/>
          </a:bodyPr>
          <a:lstStyle/>
          <a:p>
            <a:r>
              <a:rPr lang="en-US" b="1" dirty="0"/>
              <a:t>Conclusions</a:t>
            </a:r>
          </a:p>
        </p:txBody>
      </p:sp>
      <p:sp>
        <p:nvSpPr>
          <p:cNvPr id="3" name="Content Placeholder 2"/>
          <p:cNvSpPr>
            <a:spLocks noGrp="1"/>
          </p:cNvSpPr>
          <p:nvPr>
            <p:ph idx="1"/>
          </p:nvPr>
        </p:nvSpPr>
        <p:spPr>
          <a:xfrm>
            <a:off x="556847" y="1219199"/>
            <a:ext cx="10515600" cy="5017477"/>
          </a:xfrm>
        </p:spPr>
        <p:txBody>
          <a:bodyPr>
            <a:normAutofit fontScale="92500" lnSpcReduction="10000"/>
          </a:bodyPr>
          <a:lstStyle/>
          <a:p>
            <a:r>
              <a:rPr lang="en-US" sz="2400" dirty="0"/>
              <a:t>Developed GTAP-HS data base for vegetables, fruit and nuts</a:t>
            </a:r>
          </a:p>
          <a:p>
            <a:r>
              <a:rPr lang="en-US" sz="2400" dirty="0"/>
              <a:t>Complemented with trade elasticities at the HS6 level</a:t>
            </a:r>
          </a:p>
          <a:p>
            <a:r>
              <a:rPr lang="en-US" sz="2400" dirty="0"/>
              <a:t>Quantified impacts of the recently introduced trade frictions between U.S. and trading partners</a:t>
            </a:r>
          </a:p>
          <a:p>
            <a:pPr lvl="1"/>
            <a:r>
              <a:rPr lang="en-US" sz="2000" dirty="0"/>
              <a:t>On aggregate level, U.S. and China suffer the most, while other regions gain</a:t>
            </a:r>
          </a:p>
          <a:p>
            <a:r>
              <a:rPr lang="en-US" sz="2400" dirty="0"/>
              <a:t>When comparing with standard GTAP results, we find that standard GTAP overstates impacts on aggregate sector output and trade</a:t>
            </a:r>
          </a:p>
          <a:p>
            <a:pPr lvl="1"/>
            <a:r>
              <a:rPr lang="en-US" sz="2000" dirty="0"/>
              <a:t>Magnitude of these differences depends critically on the specified trade elasticities</a:t>
            </a:r>
          </a:p>
          <a:p>
            <a:r>
              <a:rPr lang="en-US" sz="2400" dirty="0"/>
              <a:t>While aggregate U.S. exports of VFN under scenario 1 decrease by 6.8% under standard GTAP; under GTAP-HS with standard GTAP trade elasticities they decrease by 4.0%; and under GTAP-HS with heterogenous trade elasticities, they decrease by 5.0%</a:t>
            </a:r>
          </a:p>
          <a:p>
            <a:r>
              <a:rPr lang="en-US" sz="2400" dirty="0"/>
              <a:t>Impacts are highly heterogeneous across individual commodities</a:t>
            </a:r>
          </a:p>
          <a:p>
            <a:pPr lvl="1"/>
            <a:r>
              <a:rPr lang="en-US" sz="2000" dirty="0"/>
              <a:t>U.S. exports of some of the VFN commodities are reduced by more than 10%</a:t>
            </a:r>
          </a:p>
          <a:p>
            <a:pPr lvl="1"/>
            <a:r>
              <a:rPr lang="en-US" sz="2000" dirty="0"/>
              <a:t>For many of the VFN commodities, U.S. exports to China are reduced by more than 50%</a:t>
            </a:r>
          </a:p>
          <a:p>
            <a:endParaRPr lang="en-US" sz="2400" dirty="0"/>
          </a:p>
        </p:txBody>
      </p:sp>
    </p:spTree>
    <p:extLst>
      <p:ext uri="{BB962C8B-B14F-4D97-AF65-F5344CB8AC3E}">
        <p14:creationId xmlns:p14="http://schemas.microsoft.com/office/powerpoint/2010/main" val="27059005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normAutofit/>
          </a:bodyPr>
          <a:lstStyle/>
          <a:p>
            <a:r>
              <a:rPr lang="en-US" sz="4000" dirty="0"/>
              <a:t>Thank you!</a:t>
            </a:r>
          </a:p>
        </p:txBody>
      </p:sp>
    </p:spTree>
    <p:extLst>
      <p:ext uri="{BB962C8B-B14F-4D97-AF65-F5344CB8AC3E}">
        <p14:creationId xmlns:p14="http://schemas.microsoft.com/office/powerpoint/2010/main" val="38854261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9346" y="192132"/>
            <a:ext cx="10515600" cy="623416"/>
          </a:xfrm>
        </p:spPr>
        <p:txBody>
          <a:bodyPr>
            <a:normAutofit fontScale="90000"/>
          </a:bodyPr>
          <a:lstStyle/>
          <a:p>
            <a:r>
              <a:rPr lang="en-US" b="1" dirty="0"/>
              <a:t>GTAP-HS data base</a:t>
            </a:r>
          </a:p>
        </p:txBody>
      </p:sp>
      <p:sp>
        <p:nvSpPr>
          <p:cNvPr id="3" name="Content Placeholder 2"/>
          <p:cNvSpPr>
            <a:spLocks noGrp="1"/>
          </p:cNvSpPr>
          <p:nvPr>
            <p:ph idx="1"/>
          </p:nvPr>
        </p:nvSpPr>
        <p:spPr>
          <a:xfrm>
            <a:off x="714631" y="815548"/>
            <a:ext cx="10515600" cy="5721175"/>
          </a:xfrm>
        </p:spPr>
        <p:txBody>
          <a:bodyPr>
            <a:normAutofit/>
          </a:bodyPr>
          <a:lstStyle/>
          <a:p>
            <a:r>
              <a:rPr lang="en-US" sz="2400" dirty="0"/>
              <a:t>GTAP 10p2 data base, reference year 2014</a:t>
            </a:r>
            <a:endParaRPr lang="en-US" sz="1600" dirty="0"/>
          </a:p>
          <a:p>
            <a:r>
              <a:rPr lang="en-US" sz="2400" dirty="0"/>
              <a:t>Bilateral imports, protection rates, domestic production and demand for domestically produced commodities at the HS6 level within GTAP vegetables, fruit and nuts (</a:t>
            </a:r>
            <a:r>
              <a:rPr lang="en-US" sz="2400" dirty="0" err="1"/>
              <a:t>v_f</a:t>
            </a:r>
            <a:r>
              <a:rPr lang="en-US" sz="2400" dirty="0"/>
              <a:t>)</a:t>
            </a:r>
          </a:p>
          <a:p>
            <a:pPr lvl="1"/>
            <a:r>
              <a:rPr lang="en-US" sz="2000" dirty="0"/>
              <a:t>FAOSTAT  data on production, total country exports and imports (quantities, prices and values) of 93 vegetables, fruits, nuts and  23 dairy commodities at the country level </a:t>
            </a:r>
          </a:p>
          <a:p>
            <a:pPr lvl="2"/>
            <a:r>
              <a:rPr lang="en-US" dirty="0"/>
              <a:t>Other data sets to fill gaps in FAO data (Euromonitor , OECD-FAO Agricultural Outlook)</a:t>
            </a:r>
          </a:p>
          <a:p>
            <a:pPr lvl="2"/>
            <a:r>
              <a:rPr lang="en-US" dirty="0"/>
              <a:t>Gap filling techniques</a:t>
            </a:r>
          </a:p>
          <a:p>
            <a:pPr lvl="1"/>
            <a:r>
              <a:rPr lang="en-US" sz="2000" dirty="0"/>
              <a:t>MACMAP data on HS6 bilateral trade values (CIF prices) and import tariff rates </a:t>
            </a:r>
          </a:p>
          <a:p>
            <a:pPr lvl="1"/>
            <a:r>
              <a:rPr lang="en-US" sz="2000" dirty="0"/>
              <a:t>MACMAP trade data and FAO production data use different classification systems (HS 2012 and CPC 2.1) =&gt; use intersection</a:t>
            </a:r>
          </a:p>
          <a:p>
            <a:pPr lvl="1"/>
            <a:r>
              <a:rPr lang="en-US" sz="2000" dirty="0"/>
              <a:t>MACMAP and FAO data are reconciled to match the GTAP data at the sectoral level</a:t>
            </a:r>
          </a:p>
          <a:p>
            <a:r>
              <a:rPr lang="en-US" sz="2400" dirty="0"/>
              <a:t>In the final GTAP-HS data base</a:t>
            </a:r>
          </a:p>
          <a:p>
            <a:pPr lvl="1"/>
            <a:r>
              <a:rPr lang="en-US" sz="2000" dirty="0"/>
              <a:t>GE part: 20 regions and 28 sectors, including </a:t>
            </a:r>
            <a:r>
              <a:rPr lang="en-US" sz="2000" dirty="0" err="1"/>
              <a:t>v_f</a:t>
            </a:r>
            <a:r>
              <a:rPr lang="en-US" sz="2000" dirty="0"/>
              <a:t> and mil</a:t>
            </a:r>
          </a:p>
          <a:p>
            <a:pPr lvl="1"/>
            <a:r>
              <a:rPr lang="en-US" sz="2000" dirty="0"/>
              <a:t>PE part: trade and domestic use of 79 commodities within GTAP sector “vegetables, fruit and nuts”  and 9 commodities within GTAP sector “dairy products”</a:t>
            </a:r>
          </a:p>
          <a:p>
            <a:pPr lvl="1"/>
            <a:endParaRPr lang="en-US" sz="2000" dirty="0"/>
          </a:p>
          <a:p>
            <a:pPr marL="0" indent="0">
              <a:buNone/>
            </a:pPr>
            <a:endParaRPr lang="en-US" sz="2600" dirty="0"/>
          </a:p>
        </p:txBody>
      </p:sp>
    </p:spTree>
    <p:extLst>
      <p:ext uri="{BB962C8B-B14F-4D97-AF65-F5344CB8AC3E}">
        <p14:creationId xmlns:p14="http://schemas.microsoft.com/office/powerpoint/2010/main" val="6523716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853103" y="736685"/>
            <a:ext cx="5651100" cy="5786133"/>
          </a:xfrm>
          <a:prstGeom prst="rect">
            <a:avLst/>
          </a:prstGeom>
        </p:spPr>
      </p:pic>
      <p:sp>
        <p:nvSpPr>
          <p:cNvPr id="5" name="Title 1"/>
          <p:cNvSpPr>
            <a:spLocks noGrp="1"/>
          </p:cNvSpPr>
          <p:nvPr>
            <p:ph type="title"/>
          </p:nvPr>
        </p:nvSpPr>
        <p:spPr>
          <a:xfrm>
            <a:off x="1699054" y="114254"/>
            <a:ext cx="10515600" cy="771697"/>
          </a:xfrm>
        </p:spPr>
        <p:txBody>
          <a:bodyPr>
            <a:normAutofit/>
          </a:bodyPr>
          <a:lstStyle/>
          <a:p>
            <a:r>
              <a:rPr lang="en-US" sz="4000" b="1" dirty="0"/>
              <a:t>Quantity linkages in the GTAP-HS model</a:t>
            </a:r>
          </a:p>
        </p:txBody>
      </p:sp>
      <p:sp>
        <p:nvSpPr>
          <p:cNvPr id="6" name="TextBox 5"/>
          <p:cNvSpPr txBox="1"/>
          <p:nvPr/>
        </p:nvSpPr>
        <p:spPr>
          <a:xfrm>
            <a:off x="4479258" y="801984"/>
            <a:ext cx="5758248" cy="444843"/>
          </a:xfrm>
          <a:prstGeom prst="rect">
            <a:avLst/>
          </a:prstGeom>
          <a:noFill/>
        </p:spPr>
        <p:txBody>
          <a:bodyPr wrap="square" rtlCol="0">
            <a:spAutoFit/>
          </a:bodyPr>
          <a:lstStyle/>
          <a:p>
            <a:endParaRPr lang="en-US" dirty="0"/>
          </a:p>
        </p:txBody>
      </p:sp>
      <p:sp>
        <p:nvSpPr>
          <p:cNvPr id="8" name="TextBox 7"/>
          <p:cNvSpPr txBox="1"/>
          <p:nvPr/>
        </p:nvSpPr>
        <p:spPr>
          <a:xfrm>
            <a:off x="8482880" y="781517"/>
            <a:ext cx="2743200" cy="646331"/>
          </a:xfrm>
          <a:prstGeom prst="rect">
            <a:avLst/>
          </a:prstGeom>
          <a:noFill/>
        </p:spPr>
        <p:txBody>
          <a:bodyPr wrap="square" rtlCol="0">
            <a:spAutoFit/>
          </a:bodyPr>
          <a:lstStyle/>
          <a:p>
            <a:r>
              <a:rPr lang="en-US" dirty="0"/>
              <a:t>Domestic supply of GTAP </a:t>
            </a:r>
          </a:p>
          <a:p>
            <a:r>
              <a:rPr lang="en-US" dirty="0"/>
              <a:t>commodity </a:t>
            </a:r>
            <a:r>
              <a:rPr lang="en-US" dirty="0" err="1"/>
              <a:t>v_f</a:t>
            </a:r>
            <a:r>
              <a:rPr lang="en-US" dirty="0"/>
              <a:t> in region </a:t>
            </a:r>
            <a:r>
              <a:rPr lang="en-US" i="1" dirty="0"/>
              <a:t>s</a:t>
            </a:r>
          </a:p>
        </p:txBody>
      </p:sp>
      <p:sp>
        <p:nvSpPr>
          <p:cNvPr id="9" name="TextBox 8"/>
          <p:cNvSpPr txBox="1"/>
          <p:nvPr/>
        </p:nvSpPr>
        <p:spPr>
          <a:xfrm>
            <a:off x="328934" y="966183"/>
            <a:ext cx="2545492" cy="923330"/>
          </a:xfrm>
          <a:prstGeom prst="rect">
            <a:avLst/>
          </a:prstGeom>
          <a:noFill/>
        </p:spPr>
        <p:txBody>
          <a:bodyPr wrap="square" rtlCol="0">
            <a:spAutoFit/>
          </a:bodyPr>
          <a:lstStyle/>
          <a:p>
            <a:r>
              <a:rPr lang="en-US" dirty="0"/>
              <a:t>Domestic supply of HS6 </a:t>
            </a:r>
          </a:p>
          <a:p>
            <a:r>
              <a:rPr lang="en-US" dirty="0"/>
              <a:t>commodity </a:t>
            </a:r>
            <a:r>
              <a:rPr lang="en-US" i="1" dirty="0"/>
              <a:t>k </a:t>
            </a:r>
            <a:r>
              <a:rPr lang="en-US" dirty="0"/>
              <a:t>within </a:t>
            </a:r>
            <a:r>
              <a:rPr lang="en-US" dirty="0" err="1"/>
              <a:t>v_f</a:t>
            </a:r>
            <a:r>
              <a:rPr lang="en-US" dirty="0"/>
              <a:t>  </a:t>
            </a:r>
          </a:p>
          <a:p>
            <a:r>
              <a:rPr lang="en-US" dirty="0"/>
              <a:t>in region </a:t>
            </a:r>
            <a:r>
              <a:rPr lang="en-US" i="1" dirty="0"/>
              <a:t>s</a:t>
            </a:r>
          </a:p>
        </p:txBody>
      </p:sp>
      <p:cxnSp>
        <p:nvCxnSpPr>
          <p:cNvPr id="11" name="Straight Arrow Connector 10"/>
          <p:cNvCxnSpPr/>
          <p:nvPr/>
        </p:nvCxnSpPr>
        <p:spPr>
          <a:xfrm flipH="1">
            <a:off x="6635578" y="1063106"/>
            <a:ext cx="1757227" cy="27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2874426" y="1261275"/>
            <a:ext cx="1561650" cy="3327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8464214" y="2145250"/>
            <a:ext cx="3262184" cy="646331"/>
          </a:xfrm>
          <a:prstGeom prst="rect">
            <a:avLst/>
          </a:prstGeom>
          <a:noFill/>
        </p:spPr>
        <p:txBody>
          <a:bodyPr wrap="square" rtlCol="0">
            <a:spAutoFit/>
          </a:bodyPr>
          <a:lstStyle/>
          <a:p>
            <a:r>
              <a:rPr lang="en-US" dirty="0"/>
              <a:t>Supply of HS6 commodity </a:t>
            </a:r>
            <a:r>
              <a:rPr lang="en-US" i="1" dirty="0"/>
              <a:t>k</a:t>
            </a:r>
            <a:r>
              <a:rPr lang="en-US" dirty="0"/>
              <a:t> from region </a:t>
            </a:r>
            <a:r>
              <a:rPr lang="en-US" i="1" dirty="0"/>
              <a:t>s</a:t>
            </a:r>
            <a:r>
              <a:rPr lang="en-US" dirty="0"/>
              <a:t> to export market </a:t>
            </a:r>
            <a:r>
              <a:rPr lang="en-US" i="1" dirty="0"/>
              <a:t>d</a:t>
            </a:r>
            <a:endParaRPr lang="en-US" dirty="0"/>
          </a:p>
        </p:txBody>
      </p:sp>
      <p:cxnSp>
        <p:nvCxnSpPr>
          <p:cNvPr id="20" name="Straight Arrow Connector 19"/>
          <p:cNvCxnSpPr/>
          <p:nvPr/>
        </p:nvCxnSpPr>
        <p:spPr>
          <a:xfrm flipH="1">
            <a:off x="7449601" y="2468415"/>
            <a:ext cx="943203" cy="259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326465" y="2533245"/>
            <a:ext cx="2720628" cy="923330"/>
          </a:xfrm>
          <a:prstGeom prst="rect">
            <a:avLst/>
          </a:prstGeom>
          <a:noFill/>
        </p:spPr>
        <p:txBody>
          <a:bodyPr wrap="square" rtlCol="0">
            <a:spAutoFit/>
          </a:bodyPr>
          <a:lstStyle/>
          <a:p>
            <a:r>
              <a:rPr lang="en-US" dirty="0"/>
              <a:t>Supply of HS6 commodity </a:t>
            </a:r>
            <a:r>
              <a:rPr lang="en-US" i="1" dirty="0"/>
              <a:t>k</a:t>
            </a:r>
            <a:r>
              <a:rPr lang="en-US" dirty="0"/>
              <a:t> for the domestic market in region </a:t>
            </a:r>
            <a:r>
              <a:rPr lang="en-US" i="1" dirty="0"/>
              <a:t>s</a:t>
            </a:r>
            <a:endParaRPr lang="en-US" dirty="0"/>
          </a:p>
        </p:txBody>
      </p:sp>
      <p:sp>
        <p:nvSpPr>
          <p:cNvPr id="2" name="TextBox 1"/>
          <p:cNvSpPr txBox="1"/>
          <p:nvPr/>
        </p:nvSpPr>
        <p:spPr>
          <a:xfrm>
            <a:off x="8547862" y="3133409"/>
            <a:ext cx="3562920" cy="646331"/>
          </a:xfrm>
          <a:prstGeom prst="rect">
            <a:avLst/>
          </a:prstGeom>
          <a:noFill/>
        </p:spPr>
        <p:txBody>
          <a:bodyPr wrap="square" rtlCol="0">
            <a:spAutoFit/>
          </a:bodyPr>
          <a:lstStyle/>
          <a:p>
            <a:r>
              <a:rPr lang="en-US" dirty="0"/>
              <a:t>Demand for imported HS6 commodity </a:t>
            </a:r>
            <a:r>
              <a:rPr lang="en-US" i="1" dirty="0"/>
              <a:t>k</a:t>
            </a:r>
            <a:r>
              <a:rPr lang="en-US" dirty="0"/>
              <a:t> by source </a:t>
            </a:r>
            <a:r>
              <a:rPr lang="en-US" i="1" dirty="0"/>
              <a:t>s</a:t>
            </a:r>
            <a:r>
              <a:rPr lang="en-US" dirty="0"/>
              <a:t> in region </a:t>
            </a:r>
            <a:r>
              <a:rPr lang="en-US" i="1" dirty="0"/>
              <a:t>d</a:t>
            </a:r>
            <a:endParaRPr lang="en-US" dirty="0"/>
          </a:p>
        </p:txBody>
      </p:sp>
      <p:cxnSp>
        <p:nvCxnSpPr>
          <p:cNvPr id="7" name="Straight Arrow Connector 6"/>
          <p:cNvCxnSpPr/>
          <p:nvPr/>
        </p:nvCxnSpPr>
        <p:spPr>
          <a:xfrm flipH="1">
            <a:off x="7700826" y="3629752"/>
            <a:ext cx="691978"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8547862" y="4196832"/>
            <a:ext cx="3400195" cy="923330"/>
          </a:xfrm>
          <a:prstGeom prst="rect">
            <a:avLst/>
          </a:prstGeom>
          <a:noFill/>
        </p:spPr>
        <p:txBody>
          <a:bodyPr wrap="square" rtlCol="0">
            <a:spAutoFit/>
          </a:bodyPr>
          <a:lstStyle/>
          <a:p>
            <a:r>
              <a:rPr lang="en-US" dirty="0"/>
              <a:t>Demand for imported HS6 commodity </a:t>
            </a:r>
            <a:r>
              <a:rPr lang="en-US" i="1" dirty="0"/>
              <a:t>k</a:t>
            </a:r>
            <a:r>
              <a:rPr lang="en-US" dirty="0"/>
              <a:t> aggregated across sources </a:t>
            </a:r>
            <a:r>
              <a:rPr lang="en-US" i="1" dirty="0"/>
              <a:t>s</a:t>
            </a:r>
          </a:p>
        </p:txBody>
      </p:sp>
      <p:cxnSp>
        <p:nvCxnSpPr>
          <p:cNvPr id="16" name="Straight Arrow Connector 15"/>
          <p:cNvCxnSpPr/>
          <p:nvPr/>
        </p:nvCxnSpPr>
        <p:spPr>
          <a:xfrm flipH="1" flipV="1">
            <a:off x="7558656" y="4603475"/>
            <a:ext cx="834148" cy="1651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338740" y="4100307"/>
            <a:ext cx="2720628" cy="646331"/>
          </a:xfrm>
          <a:prstGeom prst="rect">
            <a:avLst/>
          </a:prstGeom>
          <a:noFill/>
        </p:spPr>
        <p:txBody>
          <a:bodyPr wrap="square" rtlCol="0">
            <a:spAutoFit/>
          </a:bodyPr>
          <a:lstStyle/>
          <a:p>
            <a:r>
              <a:rPr lang="en-US" dirty="0"/>
              <a:t>Demand for domestic HS6 commodity </a:t>
            </a:r>
            <a:r>
              <a:rPr lang="en-US" i="1" dirty="0"/>
              <a:t>k</a:t>
            </a:r>
            <a:r>
              <a:rPr lang="en-US" dirty="0"/>
              <a:t> in region </a:t>
            </a:r>
            <a:r>
              <a:rPr lang="en-US" i="1" dirty="0"/>
              <a:t>d</a:t>
            </a:r>
            <a:r>
              <a:rPr lang="en-US" dirty="0"/>
              <a:t> </a:t>
            </a:r>
          </a:p>
        </p:txBody>
      </p:sp>
      <p:cxnSp>
        <p:nvCxnSpPr>
          <p:cNvPr id="28" name="Straight Arrow Connector 27"/>
          <p:cNvCxnSpPr/>
          <p:nvPr/>
        </p:nvCxnSpPr>
        <p:spPr>
          <a:xfrm>
            <a:off x="3059368" y="4423472"/>
            <a:ext cx="932947"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8547862" y="5307448"/>
            <a:ext cx="3094888" cy="646331"/>
          </a:xfrm>
          <a:prstGeom prst="rect">
            <a:avLst/>
          </a:prstGeom>
          <a:noFill/>
        </p:spPr>
        <p:txBody>
          <a:bodyPr wrap="square" rtlCol="0">
            <a:spAutoFit/>
          </a:bodyPr>
          <a:lstStyle/>
          <a:p>
            <a:r>
              <a:rPr lang="en-US" dirty="0"/>
              <a:t>Domestic absorption of HS6 commodity </a:t>
            </a:r>
            <a:r>
              <a:rPr lang="en-US" i="1" dirty="0"/>
              <a:t>k</a:t>
            </a:r>
            <a:r>
              <a:rPr lang="en-US" dirty="0"/>
              <a:t> in region </a:t>
            </a:r>
            <a:r>
              <a:rPr lang="en-US" i="1" dirty="0"/>
              <a:t>d</a:t>
            </a:r>
            <a:r>
              <a:rPr lang="en-US" dirty="0"/>
              <a:t> </a:t>
            </a:r>
          </a:p>
        </p:txBody>
      </p:sp>
      <p:sp>
        <p:nvSpPr>
          <p:cNvPr id="37" name="TextBox 36"/>
          <p:cNvSpPr txBox="1"/>
          <p:nvPr/>
        </p:nvSpPr>
        <p:spPr>
          <a:xfrm>
            <a:off x="309259" y="5953779"/>
            <a:ext cx="3180468" cy="646331"/>
          </a:xfrm>
          <a:prstGeom prst="rect">
            <a:avLst/>
          </a:prstGeom>
          <a:noFill/>
        </p:spPr>
        <p:txBody>
          <a:bodyPr wrap="square" rtlCol="0">
            <a:spAutoFit/>
          </a:bodyPr>
          <a:lstStyle/>
          <a:p>
            <a:r>
              <a:rPr lang="en-US" dirty="0"/>
              <a:t>Domestic absorption of GTAP commodity </a:t>
            </a:r>
            <a:r>
              <a:rPr lang="en-US" dirty="0" err="1"/>
              <a:t>v_f</a:t>
            </a:r>
            <a:r>
              <a:rPr lang="en-US" dirty="0"/>
              <a:t> in region </a:t>
            </a:r>
            <a:r>
              <a:rPr lang="en-US" i="1" dirty="0"/>
              <a:t>d</a:t>
            </a:r>
            <a:r>
              <a:rPr lang="en-US" dirty="0"/>
              <a:t> </a:t>
            </a:r>
          </a:p>
        </p:txBody>
      </p:sp>
      <p:cxnSp>
        <p:nvCxnSpPr>
          <p:cNvPr id="41" name="Straight Arrow Connector 40"/>
          <p:cNvCxnSpPr/>
          <p:nvPr/>
        </p:nvCxnSpPr>
        <p:spPr>
          <a:xfrm flipV="1">
            <a:off x="3200400" y="6252519"/>
            <a:ext cx="1594022" cy="123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flipH="1" flipV="1">
            <a:off x="6911439" y="5462649"/>
            <a:ext cx="1481365" cy="1679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a:off x="3047093" y="2791581"/>
            <a:ext cx="77114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39654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838199" y="0"/>
            <a:ext cx="10515600" cy="759340"/>
          </a:xfrm>
        </p:spPr>
        <p:txBody>
          <a:bodyPr>
            <a:normAutofit/>
          </a:bodyPr>
          <a:lstStyle/>
          <a:p>
            <a:pPr algn="ctr"/>
            <a:r>
              <a:rPr lang="en-US" sz="4000" b="1" dirty="0"/>
              <a:t>Price linkages in the GTAP-HS model</a:t>
            </a:r>
          </a:p>
        </p:txBody>
      </p:sp>
      <p:sp>
        <p:nvSpPr>
          <p:cNvPr id="2" name="TextBox 1"/>
          <p:cNvSpPr txBox="1"/>
          <p:nvPr/>
        </p:nvSpPr>
        <p:spPr>
          <a:xfrm>
            <a:off x="8087046" y="660856"/>
            <a:ext cx="3533453" cy="646331"/>
          </a:xfrm>
          <a:prstGeom prst="rect">
            <a:avLst/>
          </a:prstGeom>
          <a:noFill/>
        </p:spPr>
        <p:txBody>
          <a:bodyPr wrap="square" rtlCol="0">
            <a:spAutoFit/>
          </a:bodyPr>
          <a:lstStyle/>
          <a:p>
            <a:r>
              <a:rPr lang="en-US" dirty="0"/>
              <a:t>Basic price of domestically supplied GTAP commodity </a:t>
            </a:r>
            <a:r>
              <a:rPr lang="en-US" dirty="0" err="1"/>
              <a:t>v_f</a:t>
            </a:r>
            <a:r>
              <a:rPr lang="en-US" dirty="0"/>
              <a:t> in region </a:t>
            </a:r>
            <a:r>
              <a:rPr lang="en-US" i="1" dirty="0"/>
              <a:t>s</a:t>
            </a:r>
          </a:p>
        </p:txBody>
      </p:sp>
      <p:sp>
        <p:nvSpPr>
          <p:cNvPr id="7" name="TextBox 6"/>
          <p:cNvSpPr txBox="1"/>
          <p:nvPr/>
        </p:nvSpPr>
        <p:spPr>
          <a:xfrm>
            <a:off x="247650" y="984021"/>
            <a:ext cx="3459378" cy="923330"/>
          </a:xfrm>
          <a:prstGeom prst="rect">
            <a:avLst/>
          </a:prstGeom>
          <a:noFill/>
        </p:spPr>
        <p:txBody>
          <a:bodyPr wrap="square" rtlCol="0">
            <a:spAutoFit/>
          </a:bodyPr>
          <a:lstStyle/>
          <a:p>
            <a:r>
              <a:rPr lang="en-US" dirty="0"/>
              <a:t>Basic price of domestically supplied HS6 commodity </a:t>
            </a:r>
            <a:r>
              <a:rPr lang="en-US" i="1" dirty="0"/>
              <a:t>k </a:t>
            </a:r>
            <a:r>
              <a:rPr lang="en-US" dirty="0"/>
              <a:t>within </a:t>
            </a:r>
            <a:r>
              <a:rPr lang="en-US" dirty="0" err="1"/>
              <a:t>v_f</a:t>
            </a:r>
            <a:r>
              <a:rPr lang="en-US" dirty="0"/>
              <a:t> in region </a:t>
            </a:r>
            <a:r>
              <a:rPr lang="en-US" i="1" dirty="0"/>
              <a:t>s</a:t>
            </a:r>
          </a:p>
        </p:txBody>
      </p:sp>
      <p:sp>
        <p:nvSpPr>
          <p:cNvPr id="3" name="TextBox 2"/>
          <p:cNvSpPr txBox="1"/>
          <p:nvPr/>
        </p:nvSpPr>
        <p:spPr>
          <a:xfrm>
            <a:off x="8153560" y="1506378"/>
            <a:ext cx="3400424" cy="923330"/>
          </a:xfrm>
          <a:prstGeom prst="rect">
            <a:avLst/>
          </a:prstGeom>
          <a:noFill/>
        </p:spPr>
        <p:txBody>
          <a:bodyPr wrap="square" rtlCol="0">
            <a:spAutoFit/>
          </a:bodyPr>
          <a:lstStyle/>
          <a:p>
            <a:r>
              <a:rPr lang="en-US" dirty="0"/>
              <a:t>Destination-generic and destination specific export taxes in region </a:t>
            </a:r>
            <a:r>
              <a:rPr lang="en-US" i="1" dirty="0"/>
              <a:t>s</a:t>
            </a:r>
          </a:p>
        </p:txBody>
      </p:sp>
      <p:sp>
        <p:nvSpPr>
          <p:cNvPr id="8" name="TextBox 7"/>
          <p:cNvSpPr txBox="1"/>
          <p:nvPr/>
        </p:nvSpPr>
        <p:spPr>
          <a:xfrm>
            <a:off x="247649" y="2018826"/>
            <a:ext cx="3019424" cy="923330"/>
          </a:xfrm>
          <a:prstGeom prst="rect">
            <a:avLst/>
          </a:prstGeom>
          <a:noFill/>
        </p:spPr>
        <p:txBody>
          <a:bodyPr wrap="square" rtlCol="0">
            <a:spAutoFit/>
          </a:bodyPr>
          <a:lstStyle/>
          <a:p>
            <a:r>
              <a:rPr lang="en-US" dirty="0"/>
              <a:t>FOB price of HS6 commodity </a:t>
            </a:r>
            <a:r>
              <a:rPr lang="en-US" i="1" dirty="0"/>
              <a:t>k </a:t>
            </a:r>
            <a:r>
              <a:rPr lang="en-US" dirty="0"/>
              <a:t>exported from region</a:t>
            </a:r>
            <a:r>
              <a:rPr lang="en-US" i="1" dirty="0"/>
              <a:t> s </a:t>
            </a:r>
            <a:r>
              <a:rPr lang="en-US" dirty="0"/>
              <a:t>to region </a:t>
            </a:r>
            <a:r>
              <a:rPr lang="en-US" i="1" dirty="0"/>
              <a:t>d</a:t>
            </a:r>
            <a:endParaRPr lang="en-US" dirty="0"/>
          </a:p>
        </p:txBody>
      </p:sp>
      <p:sp>
        <p:nvSpPr>
          <p:cNvPr id="9" name="TextBox 8"/>
          <p:cNvSpPr txBox="1"/>
          <p:nvPr/>
        </p:nvSpPr>
        <p:spPr>
          <a:xfrm>
            <a:off x="8153560" y="2628899"/>
            <a:ext cx="3266752" cy="923330"/>
          </a:xfrm>
          <a:prstGeom prst="rect">
            <a:avLst/>
          </a:prstGeom>
          <a:noFill/>
        </p:spPr>
        <p:txBody>
          <a:bodyPr wrap="square" rtlCol="0">
            <a:spAutoFit/>
          </a:bodyPr>
          <a:lstStyle/>
          <a:p>
            <a:r>
              <a:rPr lang="en-US" dirty="0"/>
              <a:t>Cost of international transport of the HS6 commodity </a:t>
            </a:r>
            <a:r>
              <a:rPr lang="en-US" i="1" dirty="0"/>
              <a:t>k</a:t>
            </a:r>
            <a:r>
              <a:rPr lang="en-US" dirty="0"/>
              <a:t> imported from </a:t>
            </a:r>
            <a:r>
              <a:rPr lang="en-US" i="1" dirty="0"/>
              <a:t>s</a:t>
            </a:r>
            <a:r>
              <a:rPr lang="en-US" dirty="0"/>
              <a:t> to </a:t>
            </a:r>
            <a:r>
              <a:rPr lang="en-US" i="1" dirty="0"/>
              <a:t>d</a:t>
            </a:r>
            <a:r>
              <a:rPr lang="en-US" dirty="0"/>
              <a:t> </a:t>
            </a:r>
          </a:p>
        </p:txBody>
      </p:sp>
      <p:sp>
        <p:nvSpPr>
          <p:cNvPr id="10" name="TextBox 9"/>
          <p:cNvSpPr txBox="1"/>
          <p:nvPr/>
        </p:nvSpPr>
        <p:spPr>
          <a:xfrm>
            <a:off x="247649" y="3476029"/>
            <a:ext cx="3381375" cy="923330"/>
          </a:xfrm>
          <a:prstGeom prst="rect">
            <a:avLst/>
          </a:prstGeom>
          <a:noFill/>
        </p:spPr>
        <p:txBody>
          <a:bodyPr wrap="square" rtlCol="0">
            <a:spAutoFit/>
          </a:bodyPr>
          <a:lstStyle/>
          <a:p>
            <a:r>
              <a:rPr lang="en-US" dirty="0"/>
              <a:t>Price including cost of insurance and freight of HS6 commodity </a:t>
            </a:r>
            <a:r>
              <a:rPr lang="en-US" i="1" dirty="0"/>
              <a:t>k</a:t>
            </a:r>
            <a:r>
              <a:rPr lang="en-US" dirty="0"/>
              <a:t> imported from </a:t>
            </a:r>
            <a:r>
              <a:rPr lang="en-US" i="1" dirty="0"/>
              <a:t>s</a:t>
            </a:r>
            <a:r>
              <a:rPr lang="en-US" dirty="0"/>
              <a:t> to </a:t>
            </a:r>
            <a:r>
              <a:rPr lang="en-US" i="1" dirty="0"/>
              <a:t>d</a:t>
            </a:r>
            <a:endParaRPr lang="en-US" dirty="0"/>
          </a:p>
        </p:txBody>
      </p:sp>
      <p:sp>
        <p:nvSpPr>
          <p:cNvPr id="11" name="TextBox 10"/>
          <p:cNvSpPr txBox="1"/>
          <p:nvPr/>
        </p:nvSpPr>
        <p:spPr>
          <a:xfrm>
            <a:off x="8153560" y="3937694"/>
            <a:ext cx="3286284" cy="646331"/>
          </a:xfrm>
          <a:prstGeom prst="rect">
            <a:avLst/>
          </a:prstGeom>
          <a:noFill/>
        </p:spPr>
        <p:txBody>
          <a:bodyPr wrap="square" rtlCol="0">
            <a:spAutoFit/>
          </a:bodyPr>
          <a:lstStyle/>
          <a:p>
            <a:r>
              <a:rPr lang="en-US" dirty="0"/>
              <a:t>Source-generic and </a:t>
            </a:r>
            <a:r>
              <a:rPr lang="en-US" b="1" dirty="0"/>
              <a:t>source-specific import taxes in region </a:t>
            </a:r>
            <a:r>
              <a:rPr lang="en-US" b="1" i="1" dirty="0"/>
              <a:t>d</a:t>
            </a:r>
            <a:endParaRPr lang="en-US" b="1" dirty="0"/>
          </a:p>
        </p:txBody>
      </p:sp>
      <p:sp>
        <p:nvSpPr>
          <p:cNvPr id="12" name="TextBox 11"/>
          <p:cNvSpPr txBox="1"/>
          <p:nvPr/>
        </p:nvSpPr>
        <p:spPr>
          <a:xfrm>
            <a:off x="247649" y="4752975"/>
            <a:ext cx="3381375" cy="923330"/>
          </a:xfrm>
          <a:prstGeom prst="rect">
            <a:avLst/>
          </a:prstGeom>
          <a:noFill/>
        </p:spPr>
        <p:txBody>
          <a:bodyPr wrap="square" rtlCol="0">
            <a:spAutoFit/>
          </a:bodyPr>
          <a:lstStyle/>
          <a:p>
            <a:r>
              <a:rPr lang="en-US" dirty="0"/>
              <a:t>Basic price of HS6 commodity </a:t>
            </a:r>
            <a:r>
              <a:rPr lang="en-US" i="1" dirty="0"/>
              <a:t>k</a:t>
            </a:r>
            <a:r>
              <a:rPr lang="en-US" dirty="0"/>
              <a:t> imported from region </a:t>
            </a:r>
            <a:r>
              <a:rPr lang="en-US" i="1" dirty="0"/>
              <a:t>s</a:t>
            </a:r>
            <a:r>
              <a:rPr lang="en-US" dirty="0"/>
              <a:t> in domestic market in region</a:t>
            </a:r>
            <a:r>
              <a:rPr lang="en-US" i="1" dirty="0"/>
              <a:t> d</a:t>
            </a:r>
            <a:r>
              <a:rPr lang="en-US" dirty="0"/>
              <a:t> </a:t>
            </a:r>
          </a:p>
        </p:txBody>
      </p:sp>
      <p:sp>
        <p:nvSpPr>
          <p:cNvPr id="13" name="TextBox 12"/>
          <p:cNvSpPr txBox="1"/>
          <p:nvPr/>
        </p:nvSpPr>
        <p:spPr>
          <a:xfrm>
            <a:off x="8168756" y="4752975"/>
            <a:ext cx="3691481" cy="1200329"/>
          </a:xfrm>
          <a:prstGeom prst="rect">
            <a:avLst/>
          </a:prstGeom>
          <a:noFill/>
        </p:spPr>
        <p:txBody>
          <a:bodyPr wrap="square" rtlCol="0">
            <a:spAutoFit/>
          </a:bodyPr>
          <a:lstStyle/>
          <a:p>
            <a:r>
              <a:rPr lang="en-US" dirty="0"/>
              <a:t>Basic price of the imported HS6 commodity </a:t>
            </a:r>
            <a:r>
              <a:rPr lang="en-US" i="1" dirty="0"/>
              <a:t>k</a:t>
            </a:r>
            <a:r>
              <a:rPr lang="en-US" dirty="0"/>
              <a:t> in domestic market in region</a:t>
            </a:r>
            <a:r>
              <a:rPr lang="en-US" i="1" dirty="0"/>
              <a:t> d, </a:t>
            </a:r>
            <a:r>
              <a:rPr lang="en-US" dirty="0"/>
              <a:t>aggregated across all sources </a:t>
            </a:r>
            <a:r>
              <a:rPr lang="en-US" i="1" dirty="0"/>
              <a:t>s</a:t>
            </a:r>
            <a:r>
              <a:rPr lang="en-US" dirty="0"/>
              <a:t> </a:t>
            </a:r>
          </a:p>
        </p:txBody>
      </p:sp>
      <p:sp>
        <p:nvSpPr>
          <p:cNvPr id="14" name="TextBox 13"/>
          <p:cNvSpPr txBox="1"/>
          <p:nvPr/>
        </p:nvSpPr>
        <p:spPr>
          <a:xfrm>
            <a:off x="247649" y="5820722"/>
            <a:ext cx="4033881" cy="646331"/>
          </a:xfrm>
          <a:prstGeom prst="rect">
            <a:avLst/>
          </a:prstGeom>
          <a:noFill/>
        </p:spPr>
        <p:txBody>
          <a:bodyPr wrap="square" rtlCol="0">
            <a:spAutoFit/>
          </a:bodyPr>
          <a:lstStyle/>
          <a:p>
            <a:r>
              <a:rPr lang="en-US" dirty="0"/>
              <a:t>Basic price of the imported GTAP commodity </a:t>
            </a:r>
            <a:r>
              <a:rPr lang="en-US" dirty="0" err="1"/>
              <a:t>v_f</a:t>
            </a:r>
            <a:r>
              <a:rPr lang="en-US" dirty="0"/>
              <a:t> in region</a:t>
            </a:r>
            <a:r>
              <a:rPr lang="en-US" i="1" dirty="0"/>
              <a:t> d</a:t>
            </a:r>
            <a:endParaRPr lang="en-US" dirty="0"/>
          </a:p>
        </p:txBody>
      </p:sp>
      <p:pic>
        <p:nvPicPr>
          <p:cNvPr id="15" name="Picture 14"/>
          <p:cNvPicPr>
            <a:picLocks noChangeAspect="1"/>
          </p:cNvPicPr>
          <p:nvPr/>
        </p:nvPicPr>
        <p:blipFill>
          <a:blip r:embed="rId3"/>
          <a:stretch>
            <a:fillRect/>
          </a:stretch>
        </p:blipFill>
        <p:spPr>
          <a:xfrm>
            <a:off x="3812304" y="933721"/>
            <a:ext cx="3994503" cy="5731572"/>
          </a:xfrm>
          <a:prstGeom prst="rect">
            <a:avLst/>
          </a:prstGeom>
        </p:spPr>
      </p:pic>
      <p:cxnSp>
        <p:nvCxnSpPr>
          <p:cNvPr id="19" name="Straight Arrow Connector 18"/>
          <p:cNvCxnSpPr/>
          <p:nvPr/>
        </p:nvCxnSpPr>
        <p:spPr>
          <a:xfrm flipH="1">
            <a:off x="6745575" y="869451"/>
            <a:ext cx="1234608" cy="1793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7" idx="3"/>
          </p:cNvCxnSpPr>
          <p:nvPr/>
        </p:nvCxnSpPr>
        <p:spPr>
          <a:xfrm>
            <a:off x="3707028" y="1445686"/>
            <a:ext cx="939923" cy="1882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H="1">
            <a:off x="6747293" y="2018826"/>
            <a:ext cx="1273075" cy="1755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3256540" y="2472852"/>
            <a:ext cx="1675224" cy="3547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flipH="1">
            <a:off x="6707108" y="3117380"/>
            <a:ext cx="1273075" cy="1922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a:off x="3721800" y="3937694"/>
            <a:ext cx="111946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a:stCxn id="11" idx="1"/>
          </p:cNvCxnSpPr>
          <p:nvPr/>
        </p:nvCxnSpPr>
        <p:spPr>
          <a:xfrm flipH="1">
            <a:off x="6745575" y="4260860"/>
            <a:ext cx="1407985" cy="1384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a:stCxn id="12" idx="3"/>
          </p:cNvCxnSpPr>
          <p:nvPr/>
        </p:nvCxnSpPr>
        <p:spPr>
          <a:xfrm flipV="1">
            <a:off x="3629024" y="5201587"/>
            <a:ext cx="823055" cy="130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flipH="1">
            <a:off x="7298696" y="5348545"/>
            <a:ext cx="870060" cy="4206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flipV="1">
            <a:off x="6370820" y="984021"/>
            <a:ext cx="0" cy="738118"/>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a:off x="6370820" y="5033751"/>
            <a:ext cx="0" cy="615819"/>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a:off x="6370820" y="5851234"/>
            <a:ext cx="0" cy="615819"/>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6" name="TextBox 55"/>
          <p:cNvSpPr txBox="1"/>
          <p:nvPr/>
        </p:nvSpPr>
        <p:spPr>
          <a:xfrm>
            <a:off x="6344239" y="1142367"/>
            <a:ext cx="1273075" cy="369332"/>
          </a:xfrm>
          <a:prstGeom prst="rect">
            <a:avLst/>
          </a:prstGeom>
          <a:noFill/>
        </p:spPr>
        <p:txBody>
          <a:bodyPr wrap="square" rtlCol="0">
            <a:spAutoFit/>
          </a:bodyPr>
          <a:lstStyle/>
          <a:p>
            <a:r>
              <a:rPr lang="en-US" dirty="0"/>
              <a:t>Aggregate</a:t>
            </a:r>
          </a:p>
        </p:txBody>
      </p:sp>
      <p:sp>
        <p:nvSpPr>
          <p:cNvPr id="57" name="TextBox 56"/>
          <p:cNvSpPr txBox="1"/>
          <p:nvPr/>
        </p:nvSpPr>
        <p:spPr>
          <a:xfrm>
            <a:off x="6344237" y="5243243"/>
            <a:ext cx="1273075" cy="369332"/>
          </a:xfrm>
          <a:prstGeom prst="rect">
            <a:avLst/>
          </a:prstGeom>
          <a:noFill/>
        </p:spPr>
        <p:txBody>
          <a:bodyPr wrap="square" rtlCol="0">
            <a:spAutoFit/>
          </a:bodyPr>
          <a:lstStyle/>
          <a:p>
            <a:r>
              <a:rPr lang="en-US" dirty="0"/>
              <a:t>Aggregate</a:t>
            </a:r>
          </a:p>
        </p:txBody>
      </p:sp>
      <p:sp>
        <p:nvSpPr>
          <p:cNvPr id="58" name="TextBox 57"/>
          <p:cNvSpPr txBox="1"/>
          <p:nvPr/>
        </p:nvSpPr>
        <p:spPr>
          <a:xfrm>
            <a:off x="6344237" y="6000143"/>
            <a:ext cx="1273075" cy="369332"/>
          </a:xfrm>
          <a:prstGeom prst="rect">
            <a:avLst/>
          </a:prstGeom>
          <a:noFill/>
        </p:spPr>
        <p:txBody>
          <a:bodyPr wrap="square" rtlCol="0">
            <a:spAutoFit/>
          </a:bodyPr>
          <a:lstStyle/>
          <a:p>
            <a:r>
              <a:rPr lang="en-US" dirty="0"/>
              <a:t>Aggregate</a:t>
            </a:r>
          </a:p>
        </p:txBody>
      </p:sp>
    </p:spTree>
    <p:extLst>
      <p:ext uri="{BB962C8B-B14F-4D97-AF65-F5344CB8AC3E}">
        <p14:creationId xmlns:p14="http://schemas.microsoft.com/office/powerpoint/2010/main" val="22763019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D8502-08DD-4A13-91CC-F1D8B74E3E73}"/>
              </a:ext>
            </a:extLst>
          </p:cNvPr>
          <p:cNvSpPr>
            <a:spLocks noGrp="1"/>
          </p:cNvSpPr>
          <p:nvPr>
            <p:ph type="title"/>
          </p:nvPr>
        </p:nvSpPr>
        <p:spPr>
          <a:xfrm>
            <a:off x="838199" y="291090"/>
            <a:ext cx="10515599" cy="932688"/>
          </a:xfrm>
        </p:spPr>
        <p:txBody>
          <a:bodyPr vert="horz" lIns="91440" tIns="45720" rIns="91440" bIns="45720" rtlCol="0" anchor="b">
            <a:normAutofit/>
          </a:bodyPr>
          <a:lstStyle/>
          <a:p>
            <a:pPr algn="ctr"/>
            <a:r>
              <a:rPr lang="en-US" sz="3000" kern="1200" dirty="0">
                <a:solidFill>
                  <a:schemeClr val="tx1"/>
                </a:solidFill>
                <a:latin typeface="+mj-lt"/>
                <a:ea typeface="+mj-ea"/>
                <a:cs typeface="+mj-cs"/>
              </a:rPr>
              <a:t>Retaliatory tariffs on U.S. Veg, Fruit &amp; Nut (VFN) have been highly varied and went as high as 100% for some commodities…</a:t>
            </a:r>
          </a:p>
        </p:txBody>
      </p:sp>
      <p:pic>
        <p:nvPicPr>
          <p:cNvPr id="4" name="Picture 3">
            <a:extLst>
              <a:ext uri="{FF2B5EF4-FFF2-40B4-BE49-F238E27FC236}">
                <a16:creationId xmlns:a16="http://schemas.microsoft.com/office/drawing/2014/main" id="{BD8C26D5-8EEA-4423-A65D-8987CFEE0572}"/>
              </a:ext>
            </a:extLst>
          </p:cNvPr>
          <p:cNvPicPr>
            <a:picLocks noChangeAspect="1"/>
          </p:cNvPicPr>
          <p:nvPr/>
        </p:nvPicPr>
        <p:blipFill>
          <a:blip r:embed="rId3"/>
          <a:stretch>
            <a:fillRect/>
          </a:stretch>
        </p:blipFill>
        <p:spPr>
          <a:xfrm>
            <a:off x="2040797" y="1551567"/>
            <a:ext cx="8378035" cy="4440746"/>
          </a:xfrm>
          <a:prstGeom prst="rect">
            <a:avLst/>
          </a:prstGeom>
        </p:spPr>
      </p:pic>
    </p:spTree>
    <p:extLst>
      <p:ext uri="{BB962C8B-B14F-4D97-AF65-F5344CB8AC3E}">
        <p14:creationId xmlns:p14="http://schemas.microsoft.com/office/powerpoint/2010/main" val="3296611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BEF802-6179-43EC-82FC-E29762283545}"/>
              </a:ext>
            </a:extLst>
          </p:cNvPr>
          <p:cNvSpPr>
            <a:spLocks noGrp="1"/>
          </p:cNvSpPr>
          <p:nvPr>
            <p:ph type="title"/>
          </p:nvPr>
        </p:nvSpPr>
        <p:spPr/>
        <p:txBody>
          <a:bodyPr/>
          <a:lstStyle/>
          <a:p>
            <a:r>
              <a:rPr lang="en-US" dirty="0"/>
              <a:t>Assessing trade policies</a:t>
            </a:r>
          </a:p>
        </p:txBody>
      </p:sp>
      <p:sp>
        <p:nvSpPr>
          <p:cNvPr id="3" name="Content Placeholder 2">
            <a:extLst>
              <a:ext uri="{FF2B5EF4-FFF2-40B4-BE49-F238E27FC236}">
                <a16:creationId xmlns:a16="http://schemas.microsoft.com/office/drawing/2014/main" id="{FA1484EB-DA1F-45AE-BB61-31F943272C51}"/>
              </a:ext>
            </a:extLst>
          </p:cNvPr>
          <p:cNvSpPr>
            <a:spLocks noGrp="1"/>
          </p:cNvSpPr>
          <p:nvPr>
            <p:ph idx="1"/>
          </p:nvPr>
        </p:nvSpPr>
        <p:spPr/>
        <p:txBody>
          <a:bodyPr>
            <a:normAutofit fontScale="92500" lnSpcReduction="10000"/>
          </a:bodyPr>
          <a:lstStyle/>
          <a:p>
            <a:r>
              <a:rPr lang="en-US" dirty="0"/>
              <a:t>Tariff/trade policies are typically assessed using </a:t>
            </a:r>
            <a:r>
              <a:rPr lang="en-US" dirty="0">
                <a:solidFill>
                  <a:srgbClr val="3333FF"/>
                </a:solidFill>
              </a:rPr>
              <a:t>CGE models</a:t>
            </a:r>
            <a:r>
              <a:rPr lang="en-US" dirty="0"/>
              <a:t>, GTAP </a:t>
            </a:r>
          </a:p>
          <a:p>
            <a:r>
              <a:rPr lang="en-US" dirty="0"/>
              <a:t>Governments implement tariffs at HS 6 level (or even higher level of disaggregation)</a:t>
            </a:r>
          </a:p>
          <a:p>
            <a:r>
              <a:rPr lang="en-US" dirty="0"/>
              <a:t>But in the models, these must be aggregated up to the models’ sectors</a:t>
            </a:r>
          </a:p>
          <a:p>
            <a:r>
              <a:rPr lang="en-US" dirty="0"/>
              <a:t>In the standard GTAP model, vegetables, fruits and nuts are represented under a single aggregate sector, which covers over a hundred HS6 codes</a:t>
            </a:r>
          </a:p>
          <a:p>
            <a:pPr lvl="1"/>
            <a:r>
              <a:rPr lang="en-US" dirty="0"/>
              <a:t>Simplistic aggregation rules means variation at the HS6 level is lost</a:t>
            </a:r>
          </a:p>
          <a:p>
            <a:pPr lvl="1"/>
            <a:r>
              <a:rPr lang="en-US" dirty="0"/>
              <a:t>This causes loss of precision and potential inaccuracies due to false competition</a:t>
            </a:r>
          </a:p>
          <a:p>
            <a:pPr lvl="1"/>
            <a:r>
              <a:rPr lang="en-US" dirty="0"/>
              <a:t>Countries that do not compete in a third market at the disaggregate level can appear to be competitors at the aggregated level</a:t>
            </a:r>
          </a:p>
          <a:p>
            <a:pPr lvl="2"/>
            <a:r>
              <a:rPr lang="en-US" dirty="0"/>
              <a:t>E.g. two countries where one produces apples and the other oranges are not competitors; but at the aggregate VFN level they can appear to be</a:t>
            </a:r>
          </a:p>
        </p:txBody>
      </p:sp>
    </p:spTree>
    <p:extLst>
      <p:ext uri="{BB962C8B-B14F-4D97-AF65-F5344CB8AC3E}">
        <p14:creationId xmlns:p14="http://schemas.microsoft.com/office/powerpoint/2010/main" val="2640255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23D8A-0FF3-4A40-AAE0-68A420E856FB}"/>
              </a:ext>
            </a:extLst>
          </p:cNvPr>
          <p:cNvSpPr>
            <a:spLocks noGrp="1"/>
          </p:cNvSpPr>
          <p:nvPr>
            <p:ph type="title"/>
          </p:nvPr>
        </p:nvSpPr>
        <p:spPr/>
        <p:txBody>
          <a:bodyPr/>
          <a:lstStyle/>
          <a:p>
            <a:r>
              <a:rPr lang="en-US" dirty="0"/>
              <a:t>Assessing trade policies (contd.)</a:t>
            </a:r>
            <a:endParaRPr lang="en-US" b="1" dirty="0"/>
          </a:p>
        </p:txBody>
      </p:sp>
      <p:sp>
        <p:nvSpPr>
          <p:cNvPr id="3" name="Content Placeholder 2">
            <a:extLst>
              <a:ext uri="{FF2B5EF4-FFF2-40B4-BE49-F238E27FC236}">
                <a16:creationId xmlns:a16="http://schemas.microsoft.com/office/drawing/2014/main" id="{8CB25F0A-76E6-4A63-AA9E-00653D45D3FC}"/>
              </a:ext>
            </a:extLst>
          </p:cNvPr>
          <p:cNvSpPr>
            <a:spLocks noGrp="1"/>
          </p:cNvSpPr>
          <p:nvPr>
            <p:ph idx="1"/>
          </p:nvPr>
        </p:nvSpPr>
        <p:spPr/>
        <p:txBody>
          <a:bodyPr>
            <a:normAutofit fontScale="92500"/>
          </a:bodyPr>
          <a:lstStyle/>
          <a:p>
            <a:r>
              <a:rPr lang="en-US" dirty="0"/>
              <a:t>The alternative to CGE models is </a:t>
            </a:r>
            <a:r>
              <a:rPr lang="en-US" dirty="0">
                <a:solidFill>
                  <a:srgbClr val="3333FF"/>
                </a:solidFill>
              </a:rPr>
              <a:t>partial equilibrium (PE) models </a:t>
            </a:r>
            <a:r>
              <a:rPr lang="en-US" dirty="0"/>
              <a:t>that focus on individual commodities instead</a:t>
            </a:r>
          </a:p>
          <a:p>
            <a:r>
              <a:rPr lang="en-US" dirty="0"/>
              <a:t>However, this approach does not provide an economy-wide perspective or overall impacts of broad-based policies (welfare, employment)</a:t>
            </a:r>
          </a:p>
          <a:p>
            <a:r>
              <a:rPr lang="en-US" dirty="0"/>
              <a:t>To overcome these limitations, </a:t>
            </a:r>
            <a:r>
              <a:rPr lang="en-US" dirty="0">
                <a:solidFill>
                  <a:srgbClr val="3333FF"/>
                </a:solidFill>
              </a:rPr>
              <a:t>hybrid frameworks </a:t>
            </a:r>
            <a:r>
              <a:rPr lang="en-US" dirty="0"/>
              <a:t>have been adopted</a:t>
            </a:r>
          </a:p>
          <a:p>
            <a:r>
              <a:rPr lang="en-US" dirty="0"/>
              <a:t>These have included several past applications where GTAP has been paired with a sub-sector PE model where the sector of interest is disaggregated</a:t>
            </a:r>
          </a:p>
          <a:p>
            <a:r>
              <a:rPr lang="en-US" dirty="0"/>
              <a:t>We refer to these hybrid models as </a:t>
            </a:r>
            <a:r>
              <a:rPr lang="en-US" dirty="0">
                <a:solidFill>
                  <a:srgbClr val="3333FF"/>
                </a:solidFill>
              </a:rPr>
              <a:t>GTAP-HS:</a:t>
            </a:r>
            <a:r>
              <a:rPr lang="en-US" dirty="0"/>
              <a:t> </a:t>
            </a:r>
          </a:p>
          <a:p>
            <a:pPr lvl="1"/>
            <a:r>
              <a:rPr lang="en-US" dirty="0"/>
              <a:t>The HS stand for </a:t>
            </a:r>
            <a:r>
              <a:rPr lang="en-US" dirty="0">
                <a:solidFill>
                  <a:srgbClr val="3333FF"/>
                </a:solidFill>
              </a:rPr>
              <a:t>“Harmonized System”</a:t>
            </a:r>
            <a:r>
              <a:rPr lang="en-US" dirty="0"/>
              <a:t>, and denotes modeling at or close to the actual tariff line level  </a:t>
            </a:r>
          </a:p>
          <a:p>
            <a:endParaRPr lang="en-US" dirty="0"/>
          </a:p>
        </p:txBody>
      </p:sp>
    </p:spTree>
    <p:extLst>
      <p:ext uri="{BB962C8B-B14F-4D97-AF65-F5344CB8AC3E}">
        <p14:creationId xmlns:p14="http://schemas.microsoft.com/office/powerpoint/2010/main" val="3478913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D3C57-D054-46AB-A097-822100489CD1}"/>
              </a:ext>
            </a:extLst>
          </p:cNvPr>
          <p:cNvSpPr>
            <a:spLocks noGrp="1"/>
          </p:cNvSpPr>
          <p:nvPr>
            <p:ph type="title"/>
          </p:nvPr>
        </p:nvSpPr>
        <p:spPr/>
        <p:txBody>
          <a:bodyPr/>
          <a:lstStyle/>
          <a:p>
            <a:r>
              <a:rPr lang="en-US" dirty="0"/>
              <a:t>Underlying data in the GTAP-HS approach</a:t>
            </a:r>
          </a:p>
        </p:txBody>
      </p:sp>
      <p:sp>
        <p:nvSpPr>
          <p:cNvPr id="3" name="Content Placeholder 2">
            <a:extLst>
              <a:ext uri="{FF2B5EF4-FFF2-40B4-BE49-F238E27FC236}">
                <a16:creationId xmlns:a16="http://schemas.microsoft.com/office/drawing/2014/main" id="{639AC705-FE9B-4EBD-8FC9-B3536BBD166B}"/>
              </a:ext>
            </a:extLst>
          </p:cNvPr>
          <p:cNvSpPr>
            <a:spLocks noGrp="1"/>
          </p:cNvSpPr>
          <p:nvPr>
            <p:ph idx="1"/>
          </p:nvPr>
        </p:nvSpPr>
        <p:spPr/>
        <p:txBody>
          <a:bodyPr>
            <a:normAutofit fontScale="92500" lnSpcReduction="20000"/>
          </a:bodyPr>
          <a:lstStyle/>
          <a:p>
            <a:r>
              <a:rPr lang="en-US" dirty="0"/>
              <a:t>The GTAP-HS approach must be supported by disaggregated input data including bilateral trade flows, protection rates, domestic production and demand</a:t>
            </a:r>
          </a:p>
          <a:p>
            <a:r>
              <a:rPr lang="en-US" dirty="0"/>
              <a:t>Past studies use different approaches to construct these data:</a:t>
            </a:r>
          </a:p>
          <a:p>
            <a:pPr lvl="1"/>
            <a:r>
              <a:rPr lang="en-US" dirty="0"/>
              <a:t>Grant et. al (2007) use constrained optimization to minimize deviations at the aggregate level given disaggregate trade data</a:t>
            </a:r>
          </a:p>
          <a:p>
            <a:pPr lvl="1"/>
            <a:r>
              <a:rPr lang="en-US" dirty="0"/>
              <a:t>Narayanan et. al. (2010) and Aguiar et. al. (2019) assume a uniform ration of domestic consumption to imports within the disaggregate sector</a:t>
            </a:r>
          </a:p>
          <a:p>
            <a:r>
              <a:rPr lang="en-US" dirty="0"/>
              <a:t>In this paper, we are able construct an underlying database for 79 disaggregated vegetable, fruits and nuts using explicit estimates of output and domestic absorption</a:t>
            </a:r>
          </a:p>
          <a:p>
            <a:r>
              <a:rPr lang="en-US" dirty="0"/>
              <a:t>We also capture heterogeneity in substitution possibilities among different import supplies with newly available elasticity estimates at the HS6 level</a:t>
            </a:r>
          </a:p>
          <a:p>
            <a:pPr lvl="1"/>
            <a:endParaRPr lang="en-US" dirty="0"/>
          </a:p>
        </p:txBody>
      </p:sp>
    </p:spTree>
    <p:extLst>
      <p:ext uri="{BB962C8B-B14F-4D97-AF65-F5344CB8AC3E}">
        <p14:creationId xmlns:p14="http://schemas.microsoft.com/office/powerpoint/2010/main" val="30349648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CACFAA-32DE-427A-BE41-02AEC33639DE}"/>
              </a:ext>
            </a:extLst>
          </p:cNvPr>
          <p:cNvSpPr>
            <a:spLocks noGrp="1"/>
          </p:cNvSpPr>
          <p:nvPr>
            <p:ph type="title"/>
          </p:nvPr>
        </p:nvSpPr>
        <p:spPr/>
        <p:txBody>
          <a:bodyPr/>
          <a:lstStyle/>
          <a:p>
            <a:r>
              <a:rPr lang="en-US" dirty="0"/>
              <a:t>This paper therefore offers several contributions:</a:t>
            </a:r>
          </a:p>
        </p:txBody>
      </p:sp>
      <p:sp>
        <p:nvSpPr>
          <p:cNvPr id="3" name="Content Placeholder 2">
            <a:extLst>
              <a:ext uri="{FF2B5EF4-FFF2-40B4-BE49-F238E27FC236}">
                <a16:creationId xmlns:a16="http://schemas.microsoft.com/office/drawing/2014/main" id="{54BDE400-F9DA-438E-A222-CC8A1C948E28}"/>
              </a:ext>
            </a:extLst>
          </p:cNvPr>
          <p:cNvSpPr>
            <a:spLocks noGrp="1"/>
          </p:cNvSpPr>
          <p:nvPr>
            <p:ph idx="1"/>
          </p:nvPr>
        </p:nvSpPr>
        <p:spPr/>
        <p:txBody>
          <a:bodyPr/>
          <a:lstStyle/>
          <a:p>
            <a:r>
              <a:rPr lang="en-US" dirty="0"/>
              <a:t>An explicit underlying GTAP-HS database of 79 VFN commodities</a:t>
            </a:r>
          </a:p>
          <a:p>
            <a:r>
              <a:rPr lang="en-US" dirty="0"/>
              <a:t>An assessment of the on-going trade frictions between the US and its trading partners focusing on the VFN</a:t>
            </a:r>
          </a:p>
          <a:p>
            <a:pPr lvl="1"/>
            <a:r>
              <a:rPr lang="en-US" dirty="0"/>
              <a:t>Including sensitivity analysis with respect to trade substitution elasticities</a:t>
            </a:r>
          </a:p>
          <a:p>
            <a:r>
              <a:rPr lang="en-US" dirty="0"/>
              <a:t>An assessment of the GTAP and GTAP-HS frameworks relative to each other</a:t>
            </a:r>
          </a:p>
          <a:p>
            <a:r>
              <a:rPr lang="en-US" dirty="0"/>
              <a:t>A comparison of GTAP-HS when an explicit underlying database is available, and GTAP-HS without knowledge of output and  domestic absorption at the disaggregate commodity level</a:t>
            </a:r>
          </a:p>
        </p:txBody>
      </p:sp>
    </p:spTree>
    <p:extLst>
      <p:ext uri="{BB962C8B-B14F-4D97-AF65-F5344CB8AC3E}">
        <p14:creationId xmlns:p14="http://schemas.microsoft.com/office/powerpoint/2010/main" val="11152497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07916-0B0F-422B-BCD8-9E77222E84AB}"/>
              </a:ext>
            </a:extLst>
          </p:cNvPr>
          <p:cNvSpPr>
            <a:spLocks noGrp="1"/>
          </p:cNvSpPr>
          <p:nvPr>
            <p:ph type="title"/>
          </p:nvPr>
        </p:nvSpPr>
        <p:spPr/>
        <p:txBody>
          <a:bodyPr/>
          <a:lstStyle/>
          <a:p>
            <a:r>
              <a:rPr lang="en-US" dirty="0"/>
              <a:t>Scenarios used in the analysis</a:t>
            </a:r>
          </a:p>
        </p:txBody>
      </p:sp>
      <p:pic>
        <p:nvPicPr>
          <p:cNvPr id="3" name="Picture 2">
            <a:extLst>
              <a:ext uri="{FF2B5EF4-FFF2-40B4-BE49-F238E27FC236}">
                <a16:creationId xmlns:a16="http://schemas.microsoft.com/office/drawing/2014/main" id="{D872EA17-942A-4372-A6EF-DB33AE3892DB}"/>
              </a:ext>
            </a:extLst>
          </p:cNvPr>
          <p:cNvPicPr>
            <a:picLocks noChangeAspect="1"/>
          </p:cNvPicPr>
          <p:nvPr/>
        </p:nvPicPr>
        <p:blipFill>
          <a:blip r:embed="rId2"/>
          <a:stretch>
            <a:fillRect/>
          </a:stretch>
        </p:blipFill>
        <p:spPr>
          <a:xfrm>
            <a:off x="2575932" y="1667974"/>
            <a:ext cx="7464677" cy="4824901"/>
          </a:xfrm>
          <a:prstGeom prst="rect">
            <a:avLst/>
          </a:prstGeom>
        </p:spPr>
      </p:pic>
    </p:spTree>
    <p:extLst>
      <p:ext uri="{BB962C8B-B14F-4D97-AF65-F5344CB8AC3E}">
        <p14:creationId xmlns:p14="http://schemas.microsoft.com/office/powerpoint/2010/main" val="4995717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539847" y="6077130"/>
            <a:ext cx="5218670" cy="523220"/>
          </a:xfrm>
          <a:prstGeom prst="rect">
            <a:avLst/>
          </a:prstGeom>
        </p:spPr>
        <p:txBody>
          <a:bodyPr wrap="square">
            <a:spAutoFit/>
          </a:bodyPr>
          <a:lstStyle/>
          <a:p>
            <a:pPr algn="just"/>
            <a:r>
              <a:rPr lang="en-US" sz="1400" i="1" dirty="0">
                <a:latin typeface="Times New Roman" panose="02020603050405020304" pitchFamily="18" charset="0"/>
                <a:ea typeface="Calibri" panose="020F0502020204030204" pitchFamily="34" charset="0"/>
                <a:cs typeface="Times New Roman" panose="02020603050405020304" pitchFamily="18" charset="0"/>
              </a:rPr>
              <a:t>Note:    </a:t>
            </a:r>
            <a:r>
              <a:rPr lang="en-US" sz="1400" dirty="0">
                <a:latin typeface="Times New Roman" panose="02020603050405020304" pitchFamily="18" charset="0"/>
                <a:ea typeface="Calibri" panose="020F0502020204030204" pitchFamily="34" charset="0"/>
                <a:cs typeface="Times New Roman" panose="02020603050405020304" pitchFamily="18" charset="0"/>
              </a:rPr>
              <a:t>Each point corresponds to a commodity at the HS6 level.</a:t>
            </a:r>
            <a:r>
              <a:rPr lang="en-US" sz="1400" i="1" dirty="0">
                <a:latin typeface="Times New Roman" panose="02020603050405020304" pitchFamily="18" charset="0"/>
                <a:ea typeface="Calibri" panose="020F0502020204030204" pitchFamily="34" charset="0"/>
                <a:cs typeface="Times New Roman" panose="02020603050405020304" pitchFamily="18" charset="0"/>
              </a:rPr>
              <a:t> </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algn="just"/>
            <a:r>
              <a:rPr lang="en-US" sz="1400" i="1" dirty="0">
                <a:latin typeface="Times New Roman" panose="02020603050405020304" pitchFamily="18" charset="0"/>
                <a:ea typeface="Calibri" panose="020F0502020204030204" pitchFamily="34" charset="0"/>
                <a:cs typeface="Times New Roman" panose="02020603050405020304" pitchFamily="18" charset="0"/>
              </a:rPr>
              <a:t>Source:</a:t>
            </a:r>
            <a:r>
              <a:rPr lang="en-US" sz="1400" dirty="0">
                <a:latin typeface="Times New Roman" panose="02020603050405020304" pitchFamily="18" charset="0"/>
                <a:ea typeface="Calibri" panose="020F0502020204030204" pitchFamily="34" charset="0"/>
                <a:cs typeface="Times New Roman" panose="02020603050405020304" pitchFamily="18" charset="0"/>
              </a:rPr>
              <a:t> Developed using Li (2018), UN (2018).</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Title 1">
            <a:extLst>
              <a:ext uri="{FF2B5EF4-FFF2-40B4-BE49-F238E27FC236}">
                <a16:creationId xmlns:a16="http://schemas.microsoft.com/office/drawing/2014/main" id="{C879B828-4114-47D3-820F-DF4CFDC6F8F1}"/>
              </a:ext>
            </a:extLst>
          </p:cNvPr>
          <p:cNvSpPr>
            <a:spLocks noGrp="1"/>
          </p:cNvSpPr>
          <p:nvPr>
            <p:ph type="title"/>
          </p:nvPr>
        </p:nvSpPr>
        <p:spPr>
          <a:xfrm>
            <a:off x="838200" y="257650"/>
            <a:ext cx="10515600" cy="916828"/>
          </a:xfrm>
        </p:spPr>
        <p:txBody>
          <a:bodyPr>
            <a:normAutofit fontScale="90000"/>
          </a:bodyPr>
          <a:lstStyle/>
          <a:p>
            <a:pPr algn="ctr"/>
            <a:r>
              <a:rPr lang="en-US" sz="4000" dirty="0">
                <a:ea typeface="Calibri" panose="020F0502020204030204" pitchFamily="34" charset="0"/>
              </a:rPr>
              <a:t>Export values vs. retaliatory tariffs </a:t>
            </a:r>
            <a:br>
              <a:rPr lang="en-US" sz="3600" dirty="0">
                <a:ea typeface="Calibri" panose="020F0502020204030204" pitchFamily="34" charset="0"/>
              </a:rPr>
            </a:br>
            <a:r>
              <a:rPr lang="en-US" sz="2800" dirty="0">
                <a:ea typeface="Calibri" panose="020F0502020204030204" pitchFamily="34" charset="0"/>
              </a:rPr>
              <a:t>imposed on U.S. vegetables, fruit and nuts (scenario 1)</a:t>
            </a:r>
            <a:endParaRPr lang="en-US" sz="2800" dirty="0"/>
          </a:p>
        </p:txBody>
      </p:sp>
      <p:pic>
        <p:nvPicPr>
          <p:cNvPr id="4" name="Picture 3">
            <a:extLst>
              <a:ext uri="{FF2B5EF4-FFF2-40B4-BE49-F238E27FC236}">
                <a16:creationId xmlns:a16="http://schemas.microsoft.com/office/drawing/2014/main" id="{E8DADB7C-A42F-4BA0-9004-F5A682FB2A10}"/>
              </a:ext>
            </a:extLst>
          </p:cNvPr>
          <p:cNvPicPr>
            <a:picLocks noChangeAspect="1"/>
          </p:cNvPicPr>
          <p:nvPr/>
        </p:nvPicPr>
        <p:blipFill>
          <a:blip r:embed="rId3"/>
          <a:stretch>
            <a:fillRect/>
          </a:stretch>
        </p:blipFill>
        <p:spPr>
          <a:xfrm>
            <a:off x="2943922" y="1347432"/>
            <a:ext cx="5977616" cy="4556744"/>
          </a:xfrm>
          <a:prstGeom prst="rect">
            <a:avLst/>
          </a:prstGeom>
        </p:spPr>
      </p:pic>
      <p:sp>
        <p:nvSpPr>
          <p:cNvPr id="5" name="TextBox 4">
            <a:extLst>
              <a:ext uri="{FF2B5EF4-FFF2-40B4-BE49-F238E27FC236}">
                <a16:creationId xmlns:a16="http://schemas.microsoft.com/office/drawing/2014/main" id="{9DE4CAD9-4C3D-45DB-9255-97D4D563F69A}"/>
              </a:ext>
            </a:extLst>
          </p:cNvPr>
          <p:cNvSpPr txBox="1"/>
          <p:nvPr/>
        </p:nvSpPr>
        <p:spPr>
          <a:xfrm>
            <a:off x="7192537" y="2754351"/>
            <a:ext cx="858644" cy="430887"/>
          </a:xfrm>
          <a:prstGeom prst="rect">
            <a:avLst/>
          </a:prstGeom>
          <a:noFill/>
        </p:spPr>
        <p:txBody>
          <a:bodyPr wrap="square" rtlCol="0">
            <a:spAutoFit/>
          </a:bodyPr>
          <a:lstStyle/>
          <a:p>
            <a:pPr algn="ctr"/>
            <a:r>
              <a:rPr lang="en-US" sz="1100" dirty="0"/>
              <a:t>India on walnuts</a:t>
            </a:r>
          </a:p>
        </p:txBody>
      </p:sp>
    </p:spTree>
    <p:extLst>
      <p:ext uri="{BB962C8B-B14F-4D97-AF65-F5344CB8AC3E}">
        <p14:creationId xmlns:p14="http://schemas.microsoft.com/office/powerpoint/2010/main" val="11019988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3081</TotalTime>
  <Words>2163</Words>
  <Application>Microsoft Office PowerPoint</Application>
  <PresentationFormat>Widescreen</PresentationFormat>
  <Paragraphs>174</Paragraphs>
  <Slides>25</Slides>
  <Notes>21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Calibri Light</vt:lpstr>
      <vt:lpstr>Times New Roman</vt:lpstr>
      <vt:lpstr>Office Theme</vt:lpstr>
      <vt:lpstr>U.S. Trade Policies and their Impact on Domestic Vegetables, Fruits and Nuts Sector:  a detailed tariff line analysis </vt:lpstr>
      <vt:lpstr>Recent trade policies in play</vt:lpstr>
      <vt:lpstr>Retaliatory tariffs on U.S. Veg, Fruit &amp; Nut (VFN) have been highly varied and went as high as 100% for some commodities…</vt:lpstr>
      <vt:lpstr>Assessing trade policies</vt:lpstr>
      <vt:lpstr>Assessing trade policies (contd.)</vt:lpstr>
      <vt:lpstr>Underlying data in the GTAP-HS approach</vt:lpstr>
      <vt:lpstr>This paper therefore offers several contributions:</vt:lpstr>
      <vt:lpstr>Scenarios used in the analysis</vt:lpstr>
      <vt:lpstr>Export values vs. retaliatory tariffs  imposed on U.S. vegetables, fruit and nuts (scenario 1)</vt:lpstr>
      <vt:lpstr>Structure of 2014 US VFN Output, before tariffs</vt:lpstr>
      <vt:lpstr>Structure of 2014 US VFN Exports, before tariffs</vt:lpstr>
      <vt:lpstr>U.S. exports of vegetables, fruit and nuts by commodity and destination</vt:lpstr>
      <vt:lpstr>US exports of top 17 VFN commodities by value % change due to retaliatory tariffs (Scenario 1)</vt:lpstr>
      <vt:lpstr>Top 10 contributors to change in total US VFN exports % change due to retaliatory tariffs (Scenario 1)</vt:lpstr>
      <vt:lpstr>US exports of top 17 VFN commodities by value % ch. under different elasticity assumptions (Scenario 1)</vt:lpstr>
      <vt:lpstr>US exports of top 17 VFN commodities by value % ch. under different database construction methods (Scenario 1)</vt:lpstr>
      <vt:lpstr>Total US VFN exports, by Region Change under different elasticity assumptions (Scenario 1)</vt:lpstr>
      <vt:lpstr>Total US VFN exports, by Region Change under different database construction (Scenario 1)</vt:lpstr>
      <vt:lpstr>Total US VFN exports, by Region Change under different scenarios</vt:lpstr>
      <vt:lpstr>Regional Welfare Change (Mil. USD) under different scenarios</vt:lpstr>
      <vt:lpstr>Conclusions</vt:lpstr>
      <vt:lpstr>Thank you!</vt:lpstr>
      <vt:lpstr>GTAP-HS data base</vt:lpstr>
      <vt:lpstr>Quantity linkages in the GTAP-HS model</vt:lpstr>
      <vt:lpstr>Price linkages in the GTAP-HS model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 Trade Policies and their Impact on Domestic Vegetables, Fruits and Nuts Sector:  a detailed tariff line analysis</dc:title>
  <dc:creator>Saeed, Wajiha</dc:creator>
  <cp:lastModifiedBy>Saeed, Wajiha</cp:lastModifiedBy>
  <cp:revision>2</cp:revision>
  <dcterms:created xsi:type="dcterms:W3CDTF">2019-07-21T17:25:33Z</dcterms:created>
  <dcterms:modified xsi:type="dcterms:W3CDTF">2020-05-17T17:22:58Z</dcterms:modified>
</cp:coreProperties>
</file>