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4">
  <p:sldMasterIdLst>
    <p:sldMasterId id="2147483648" r:id="rId1"/>
  </p:sldMasterIdLst>
  <p:notesMasterIdLst>
    <p:notesMasterId r:id="rId16"/>
  </p:notesMasterIdLst>
  <p:sldIdLst>
    <p:sldId id="256" r:id="rId2"/>
    <p:sldId id="293" r:id="rId3"/>
    <p:sldId id="292" r:id="rId4"/>
    <p:sldId id="294" r:id="rId5"/>
    <p:sldId id="277" r:id="rId6"/>
    <p:sldId id="295" r:id="rId7"/>
    <p:sldId id="282" r:id="rId8"/>
    <p:sldId id="297" r:id="rId9"/>
    <p:sldId id="290" r:id="rId10"/>
    <p:sldId id="299" r:id="rId11"/>
    <p:sldId id="296" r:id="rId12"/>
    <p:sldId id="300" r:id="rId13"/>
    <p:sldId id="298" r:id="rId14"/>
    <p:sldId id="269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DCEE"/>
          </a:solidFill>
        </a:fill>
      </a:tcStyle>
    </a:wholeTbl>
    <a:band2H>
      <a:tcTxStyle/>
      <a:tcStyle>
        <a:tcBdr/>
        <a:fill>
          <a:solidFill>
            <a:srgbClr val="E8EEF7"/>
          </a:solidFill>
        </a:fill>
      </a:tcStyle>
    </a:band2H>
    <a:firstCol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FD5"/>
          </a:solidFill>
        </a:fill>
      </a:tcStyle>
    </a:wholeTbl>
    <a:band2H>
      <a:tcTxStyle/>
      <a:tcStyle>
        <a:tcBdr/>
        <a:fill>
          <a:solidFill>
            <a:srgbClr val="F3F7EB"/>
          </a:solidFill>
        </a:fill>
      </a:tcStyle>
    </a:band2H>
    <a:firstCol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EED0"/>
          </a:solidFill>
        </a:fill>
      </a:tcStyle>
    </a:wholeTbl>
    <a:band2H>
      <a:tcTxStyle/>
      <a:tcStyle>
        <a:tcBdr/>
        <a:fill>
          <a:solidFill>
            <a:srgbClr val="FCF7E9"/>
          </a:solidFill>
        </a:fill>
      </a:tcStyle>
    </a:band2H>
    <a:firstCol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 Light"/>
          <a:ea typeface="Calibri Light"/>
          <a:cs typeface="Calibr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 Light"/>
          <a:ea typeface="Calibri Light"/>
          <a:cs typeface="Calibr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8" autoAdjust="0"/>
    <p:restoredTop sz="86626" autoAdjust="0"/>
  </p:normalViewPr>
  <p:slideViewPr>
    <p:cSldViewPr>
      <p:cViewPr>
        <p:scale>
          <a:sx n="94" d="100"/>
          <a:sy n="94" d="100"/>
        </p:scale>
        <p:origin x="509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inkler\Desktop\CarPri_IndPapers\DARTJan2020\results\Final\Main_Results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P_GDP_Test_new.xlsx" TargetMode="External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P_GDP_Test_new.xlsx" TargetMode="External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P_GDP_Test_new.xlsx" TargetMode="External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P_GDP_Test_new.xlsx" TargetMode="External"/><Relationship Id="rId1" Type="http://schemas.openxmlformats.org/officeDocument/2006/relationships/themeOverride" Target="../theme/themeOverride1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inkler\Desktop\CarPri_IndPapers\DARTJan2020\results\Final\Main_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inkler\Desktop\CarPri_IndPapers\DARTJan2020\results\Final\Main_Result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Main_Results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Main_Results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Main_Results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P_GDP_Test_new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inkler\Desktop\CarPri_IndPapers\DARTJan2020\results\Final\Main_Results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inkler\Desktop\CarPri_IndPapers\DARTJan2020\results\Final\Main_Results.xlsx" TargetMode="External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Welfare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'Restr CHN_EU_TR'!$D$35</c:f>
              <c:strCache>
                <c:ptCount val="1"/>
                <c:pt idx="0">
                  <c:v>CHN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CHN_EU_TR'!$D$36:$D$46</c:f>
              <c:numCache>
                <c:formatCode>0.00%</c:formatCode>
                <c:ptCount val="11"/>
                <c:pt idx="0">
                  <c:v>0</c:v>
                </c:pt>
                <c:pt idx="1">
                  <c:v>6.307387208586146E-4</c:v>
                </c:pt>
                <c:pt idx="2">
                  <c:v>1.0848013088571307E-3</c:v>
                </c:pt>
                <c:pt idx="3">
                  <c:v>1.4054256204978355E-3</c:v>
                </c:pt>
                <c:pt idx="4">
                  <c:v>1.5882761873888818E-3</c:v>
                </c:pt>
                <c:pt idx="5">
                  <c:v>1.6608716079480335E-3</c:v>
                </c:pt>
                <c:pt idx="6">
                  <c:v>1.6273361008263265E-3</c:v>
                </c:pt>
                <c:pt idx="7">
                  <c:v>1.5379213267501246E-3</c:v>
                </c:pt>
                <c:pt idx="8">
                  <c:v>1.3855957999229229E-3</c:v>
                </c:pt>
                <c:pt idx="9">
                  <c:v>1.0804220981992518E-3</c:v>
                </c:pt>
                <c:pt idx="10">
                  <c:v>8.4526105071569546E-4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64-4A19-8091-A43E967D9BA7}"/>
            </c:ext>
          </c:extLst>
        </c:ser>
        <c:ser>
          <c:idx val="1"/>
          <c:order val="1"/>
          <c:tx>
            <c:strRef>
              <c:f>'Restr CHN_EU_TR'!$E$35</c:f>
              <c:strCache>
                <c:ptCount val="1"/>
                <c:pt idx="0">
                  <c:v>EU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CHN_EU_TR'!$E$36:$E$46</c:f>
              <c:numCache>
                <c:formatCode>0.00%</c:formatCode>
                <c:ptCount val="11"/>
                <c:pt idx="0">
                  <c:v>0</c:v>
                </c:pt>
                <c:pt idx="1">
                  <c:v>3.2726417741035796E-4</c:v>
                </c:pt>
                <c:pt idx="2">
                  <c:v>7.4782332630096704E-4</c:v>
                </c:pt>
                <c:pt idx="3">
                  <c:v>1.1658768784914564E-3</c:v>
                </c:pt>
                <c:pt idx="4">
                  <c:v>1.6934977232079262E-3</c:v>
                </c:pt>
                <c:pt idx="5">
                  <c:v>2.263307762055744E-3</c:v>
                </c:pt>
                <c:pt idx="6">
                  <c:v>2.8782986537336797E-3</c:v>
                </c:pt>
                <c:pt idx="7">
                  <c:v>3.4660731872149242E-3</c:v>
                </c:pt>
                <c:pt idx="8">
                  <c:v>4.0570985561982909E-3</c:v>
                </c:pt>
                <c:pt idx="9">
                  <c:v>4.8111861658417521E-3</c:v>
                </c:pt>
                <c:pt idx="10">
                  <c:v>5.3177997583044867E-3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64-4A19-8091-A43E967D9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041728"/>
        <c:axId val="172043648"/>
      </c:lineChart>
      <c:catAx>
        <c:axId val="1720417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/>
                  <a:t>Traded allowance volume [% of traded volume in full link scenario]</a:t>
                </a: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crossAx val="172043648"/>
        <c:crosses val="autoZero"/>
        <c:auto val="1"/>
        <c:lblAlgn val="ctr"/>
        <c:lblOffset val="100"/>
        <c:noMultiLvlLbl val="0"/>
      </c:catAx>
      <c:valAx>
        <c:axId val="1720436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Change against no trade scenario [%]</a:t>
                </a:r>
              </a:p>
            </c:rich>
          </c:tx>
          <c:overlay val="0"/>
        </c:title>
        <c:numFmt formatCode="0.00%" sourceLinked="1"/>
        <c:majorTickMark val="out"/>
        <c:minorTickMark val="none"/>
        <c:tickLblPos val="nextTo"/>
        <c:crossAx val="1720417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945852753593477"/>
          <c:y val="0.13645468686750392"/>
          <c:w val="0.21557149678404527"/>
          <c:h val="0.16743438320209975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295304598108867"/>
          <c:y val="4.8695261776488467E-2"/>
          <c:w val="0.76450579931426588"/>
          <c:h val="0.76084526566222888"/>
        </c:manualLayout>
      </c:layout>
      <c:lineChart>
        <c:grouping val="standard"/>
        <c:varyColors val="0"/>
        <c:ser>
          <c:idx val="1"/>
          <c:order val="0"/>
          <c:tx>
            <c:strRef>
              <c:f>'Comp Chn_EU_Tr'!$B$43:$C$43</c:f>
              <c:strCache>
                <c:ptCount val="1"/>
                <c:pt idx="0">
                  <c:v>CHN 50</c:v>
                </c:pt>
              </c:strCache>
            </c:strRef>
          </c:tx>
          <c:spPr>
            <a:ln>
              <a:prstDash val="dash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Chn_EU_Tr'!$D$43:$I$43</c:f>
              <c:numCache>
                <c:formatCode>0.00%</c:formatCode>
                <c:ptCount val="6"/>
                <c:pt idx="0">
                  <c:v>0</c:v>
                </c:pt>
                <c:pt idx="1">
                  <c:v>5.5911943621191895E-3</c:v>
                </c:pt>
                <c:pt idx="2">
                  <c:v>1.1182389961732042E-2</c:v>
                </c:pt>
                <c:pt idx="3">
                  <c:v>1.6773583086202803E-2</c:v>
                </c:pt>
                <c:pt idx="4">
                  <c:v>2.2364777448221407E-2</c:v>
                </c:pt>
                <c:pt idx="5">
                  <c:v>2.7955971810287084E-2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45-4143-8A63-090C0B537233}"/>
            </c:ext>
          </c:extLst>
        </c:ser>
        <c:ser>
          <c:idx val="2"/>
          <c:order val="1"/>
          <c:tx>
            <c:strRef>
              <c:f>'Comp Chn_EU_Tr'!$B$44:$C$44</c:f>
              <c:strCache>
                <c:ptCount val="1"/>
                <c:pt idx="0">
                  <c:v>CHN 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Chn_EU_Tr'!$D$44:$I$44</c:f>
              <c:numCache>
                <c:formatCode>0.00%</c:formatCode>
                <c:ptCount val="6"/>
                <c:pt idx="0">
                  <c:v>0</c:v>
                </c:pt>
                <c:pt idx="1">
                  <c:v>-6.3071526775870801E-5</c:v>
                </c:pt>
                <c:pt idx="2">
                  <c:v>-1.2568635219012414E-4</c:v>
                </c:pt>
                <c:pt idx="3">
                  <c:v>-1.8783457698590134E-4</c:v>
                </c:pt>
                <c:pt idx="4">
                  <c:v>-2.494915881103843E-4</c:v>
                </c:pt>
                <c:pt idx="5">
                  <c:v>-3.106282754573586E-4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45-4143-8A63-090C0B537233}"/>
            </c:ext>
          </c:extLst>
        </c:ser>
        <c:ser>
          <c:idx val="4"/>
          <c:order val="2"/>
          <c:tx>
            <c:strRef>
              <c:f>'Comp Chn_EU_Tr'!$B$46:$C$46</c:f>
              <c:strCache>
                <c:ptCount val="1"/>
                <c:pt idx="0">
                  <c:v>EU 50</c:v>
                </c:pt>
              </c:strCache>
            </c:strRef>
          </c:tx>
          <c:spPr>
            <a:ln>
              <a:prstDash val="dash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Chn_EU_Tr'!$D$46:$I$46</c:f>
              <c:numCache>
                <c:formatCode>0.00%</c:formatCode>
                <c:ptCount val="6"/>
                <c:pt idx="0">
                  <c:v>0</c:v>
                </c:pt>
                <c:pt idx="1">
                  <c:v>-1.6755388792124237E-2</c:v>
                </c:pt>
                <c:pt idx="2">
                  <c:v>-3.3510777542707482E-2</c:v>
                </c:pt>
                <c:pt idx="3">
                  <c:v>-5.026616629988534E-2</c:v>
                </c:pt>
                <c:pt idx="4">
                  <c:v>-6.7021554911279702E-2</c:v>
                </c:pt>
                <c:pt idx="5">
                  <c:v>-8.3776943439161644E-2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345-4143-8A63-090C0B537233}"/>
            </c:ext>
          </c:extLst>
        </c:ser>
        <c:ser>
          <c:idx val="5"/>
          <c:order val="3"/>
          <c:tx>
            <c:strRef>
              <c:f>'Comp Chn_EU_Tr'!$B$47:$C$47</c:f>
              <c:strCache>
                <c:ptCount val="1"/>
                <c:pt idx="0">
                  <c:v>EU full</c:v>
                </c:pt>
              </c:strCache>
            </c:strRef>
          </c:tx>
          <c:spPr>
            <a:ln>
              <a:solidFill>
                <a:srgbClr val="4F81BD"/>
              </a:solidFill>
              <a:prstDash val="solid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Chn_EU_Tr'!$D$47:$I$47</c:f>
              <c:numCache>
                <c:formatCode>0.00%</c:formatCode>
                <c:ptCount val="6"/>
                <c:pt idx="0">
                  <c:v>0</c:v>
                </c:pt>
                <c:pt idx="1">
                  <c:v>1.5970753601246557E-4</c:v>
                </c:pt>
                <c:pt idx="2">
                  <c:v>3.1826198324580446E-4</c:v>
                </c:pt>
                <c:pt idx="3">
                  <c:v>4.7562830035663417E-4</c:v>
                </c:pt>
                <c:pt idx="4">
                  <c:v>6.3175413633298483E-4</c:v>
                </c:pt>
                <c:pt idx="5">
                  <c:v>7.8656248660724515E-4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345-4143-8A63-090C0B5372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700032"/>
        <c:axId val="132710400"/>
      </c:lineChart>
      <c:catAx>
        <c:axId val="132700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de-DE" sz="1000" b="0" i="0" u="none" strike="noStrike" baseline="0">
                    <a:effectLst/>
                  </a:rPr>
                  <a:t>EU CO</a:t>
                </a:r>
                <a:r>
                  <a:rPr lang="de-DE" sz="1000" b="0" i="0" u="none" strike="noStrike" baseline="-25000">
                    <a:effectLst/>
                  </a:rPr>
                  <a:t>2 </a:t>
                </a:r>
                <a:r>
                  <a:rPr lang="de-DE" sz="1000" b="0" i="0" u="none" strike="noStrike" baseline="0">
                    <a:effectLst/>
                  </a:rPr>
                  <a:t>target [% of NDC target]</a:t>
                </a:r>
                <a:endParaRPr lang="de-DE" b="0"/>
              </a:p>
            </c:rich>
          </c:tx>
          <c:overlay val="0"/>
        </c:title>
        <c:numFmt formatCode="0%" sourceLinked="0"/>
        <c:majorTickMark val="out"/>
        <c:minorTickMark val="none"/>
        <c:tickLblPos val="low"/>
        <c:crossAx val="132710400"/>
        <c:crosses val="autoZero"/>
        <c:auto val="1"/>
        <c:lblAlgn val="ctr"/>
        <c:lblOffset val="100"/>
        <c:noMultiLvlLbl val="0"/>
      </c:catAx>
      <c:valAx>
        <c:axId val="1327104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de-DE" sz="1000" b="0" i="0" u="none" strike="noStrike" baseline="0">
                    <a:effectLst/>
                  </a:rPr>
                  <a:t>Change against regular NDC scenario [%]</a:t>
                </a:r>
                <a:endParaRPr lang="de-DE" b="0"/>
              </a:p>
            </c:rich>
          </c:tx>
          <c:layout>
            <c:manualLayout>
              <c:xMode val="edge"/>
              <c:yMode val="edge"/>
              <c:x val="4.3312785943117951E-3"/>
              <c:y val="7.191892680081656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132700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"/>
          <c:w val="1"/>
          <c:h val="1"/>
        </c:manualLayout>
      </c:layout>
      <c:overlay val="0"/>
      <c:spPr>
        <a:solidFill>
          <a:sysClr val="window" lastClr="FFFFFF"/>
        </a:solidFill>
      </c:sp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 dirty="0"/>
              <a:t>CO2 </a:t>
            </a:r>
            <a:r>
              <a:rPr lang="de-DE" dirty="0" err="1"/>
              <a:t>emissions</a:t>
            </a:r>
            <a:endParaRPr lang="de-DE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267483874328278"/>
          <c:y val="0.13534467490652055"/>
          <c:w val="0.77325157061938499"/>
          <c:h val="0.62288951702842177"/>
        </c:manualLayout>
      </c:layout>
      <c:lineChart>
        <c:grouping val="standard"/>
        <c:varyColors val="0"/>
        <c:ser>
          <c:idx val="2"/>
          <c:order val="0"/>
          <c:tx>
            <c:strRef>
              <c:f>'Arm CHN_EU_TR'!$B$118:$C$118</c:f>
              <c:strCache>
                <c:ptCount val="1"/>
                <c:pt idx="0">
                  <c:v>CHN 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strRef>
              <c:f>'Arm CHN_EU_TR'!$D$116:$H$116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CHN_EU_TR'!$D$118:$H$118</c:f>
              <c:numCache>
                <c:formatCode>0.0%</c:formatCode>
                <c:ptCount val="5"/>
                <c:pt idx="0">
                  <c:v>-0.11839049708614069</c:v>
                </c:pt>
                <c:pt idx="1">
                  <c:v>-8.7206541102274215E-2</c:v>
                </c:pt>
                <c:pt idx="2">
                  <c:v>-8.4091364633168242E-2</c:v>
                </c:pt>
                <c:pt idx="3">
                  <c:v>-8.2778860923631403E-2</c:v>
                </c:pt>
                <c:pt idx="4">
                  <c:v>-6.6910310324803768E-2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B2-4198-86F1-C59860724A85}"/>
            </c:ext>
          </c:extLst>
        </c:ser>
        <c:ser>
          <c:idx val="4"/>
          <c:order val="1"/>
          <c:tx>
            <c:strRef>
              <c:f>'Arm CHN_EU_TR'!$B$119:$C$119</c:f>
              <c:strCache>
                <c:ptCount val="1"/>
                <c:pt idx="0">
                  <c:v>CHN 50</c:v>
                </c:pt>
              </c:strCache>
            </c:strRef>
          </c:tx>
          <c:spPr>
            <a:ln>
              <a:solidFill>
                <a:srgbClr val="C0504D"/>
              </a:solidFill>
              <a:prstDash val="dash"/>
            </a:ln>
          </c:spPr>
          <c:marker>
            <c:symbol val="none"/>
          </c:marker>
          <c:cat>
            <c:strRef>
              <c:f>'Arm CHN_EU_TR'!$D$116:$H$116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CHN_EU_TR'!$D$119:$H$119</c:f>
              <c:numCache>
                <c:formatCode>0.0%</c:formatCode>
                <c:ptCount val="5"/>
                <c:pt idx="0">
                  <c:v>-5.6033704032416143E-2</c:v>
                </c:pt>
                <c:pt idx="1">
                  <c:v>-4.2044885565767798E-2</c:v>
                </c:pt>
                <c:pt idx="2">
                  <c:v>-4.2044885567176893E-2</c:v>
                </c:pt>
                <c:pt idx="3">
                  <c:v>-4.2044885568050083E-2</c:v>
                </c:pt>
                <c:pt idx="4">
                  <c:v>-4.2044885532862564E-2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B2-4198-86F1-C59860724A85}"/>
            </c:ext>
          </c:extLst>
        </c:ser>
        <c:ser>
          <c:idx val="3"/>
          <c:order val="2"/>
          <c:tx>
            <c:strRef>
              <c:f>'Arm CHN_EU_TR'!$B$121:$C$121</c:f>
              <c:strCache>
                <c:ptCount val="1"/>
                <c:pt idx="0">
                  <c:v>EU full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marker>
            <c:symbol val="none"/>
          </c:marker>
          <c:cat>
            <c:strRef>
              <c:f>'Arm CHN_EU_TR'!$D$116:$H$116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CHN_EU_TR'!$D$121:$H$121</c:f>
              <c:numCache>
                <c:formatCode>0.0%</c:formatCode>
                <c:ptCount val="5"/>
                <c:pt idx="0">
                  <c:v>0.41078837059460938</c:v>
                </c:pt>
                <c:pt idx="1">
                  <c:v>0.31412172693544282</c:v>
                </c:pt>
                <c:pt idx="2">
                  <c:v>0.30290072660560274</c:v>
                </c:pt>
                <c:pt idx="3">
                  <c:v>0.29817303138990914</c:v>
                </c:pt>
                <c:pt idx="4">
                  <c:v>0.24101382717198128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B2-4198-86F1-C59860724A85}"/>
            </c:ext>
          </c:extLst>
        </c:ser>
        <c:ser>
          <c:idx val="5"/>
          <c:order val="3"/>
          <c:tx>
            <c:strRef>
              <c:f>'Arm CHN_EU_TR'!$B$122:$C$122</c:f>
              <c:strCache>
                <c:ptCount val="1"/>
                <c:pt idx="0">
                  <c:v>EU 50</c:v>
                </c:pt>
              </c:strCache>
            </c:strRef>
          </c:tx>
          <c:spPr>
            <a:ln>
              <a:solidFill>
                <a:srgbClr val="4F81BD"/>
              </a:solidFill>
              <a:prstDash val="dash"/>
            </a:ln>
          </c:spPr>
          <c:marker>
            <c:symbol val="none"/>
          </c:marker>
          <c:cat>
            <c:strRef>
              <c:f>'Arm CHN_EU_TR'!$D$116:$H$116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CHN_EU_TR'!$D$122:$H$122</c:f>
              <c:numCache>
                <c:formatCode>0.0%</c:formatCode>
                <c:ptCount val="5"/>
                <c:pt idx="0">
                  <c:v>0.15144749075174491</c:v>
                </c:pt>
                <c:pt idx="1">
                  <c:v>0.15144749083684927</c:v>
                </c:pt>
                <c:pt idx="2">
                  <c:v>0.15144749083768372</c:v>
                </c:pt>
                <c:pt idx="3">
                  <c:v>0.15144749078619668</c:v>
                </c:pt>
                <c:pt idx="4">
                  <c:v>0.15144749147378134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4B2-4198-86F1-C59860724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981888"/>
        <c:axId val="132983808"/>
      </c:lineChart>
      <c:catAx>
        <c:axId val="1329818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b="1" i="0" baseline="0" dirty="0" err="1">
                    <a:effectLst/>
                  </a:rPr>
                  <a:t>Armington</a:t>
                </a:r>
                <a:r>
                  <a:rPr lang="de-DE" sz="1000" b="1" i="0" baseline="0" dirty="0">
                    <a:effectLst/>
                  </a:rPr>
                  <a:t> </a:t>
                </a:r>
                <a:r>
                  <a:rPr lang="de-DE" sz="1000" b="1" i="0" baseline="0" dirty="0" err="1">
                    <a:effectLst/>
                  </a:rPr>
                  <a:t>Elasticities</a:t>
                </a:r>
                <a:endParaRPr lang="de-DE" sz="1000" b="1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36588771497278388"/>
              <c:y val="0.91937614619434338"/>
            </c:manualLayout>
          </c:layout>
          <c:overlay val="0"/>
        </c:title>
        <c:numFmt formatCode="0%" sourceLinked="0"/>
        <c:majorTickMark val="out"/>
        <c:minorTickMark val="none"/>
        <c:tickLblPos val="low"/>
        <c:crossAx val="132983808"/>
        <c:crosses val="autoZero"/>
        <c:auto val="1"/>
        <c:lblAlgn val="ctr"/>
        <c:lblOffset val="100"/>
        <c:noMultiLvlLbl val="0"/>
      </c:catAx>
      <c:valAx>
        <c:axId val="1329838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b="0" i="0" baseline="0">
                    <a:effectLst/>
                  </a:rPr>
                  <a:t>Change against NoLink [%]</a:t>
                </a:r>
                <a:endParaRPr lang="de-DE" sz="1000">
                  <a:effectLst/>
                </a:endParaRPr>
              </a:p>
            </c:rich>
          </c:tx>
          <c:layout>
            <c:manualLayout>
              <c:xMode val="edge"/>
              <c:yMode val="edge"/>
              <c:x val="1.617550286919758E-2"/>
              <c:y val="0.24867815417189867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1329818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 dirty="0"/>
              <a:t>CO2 </a:t>
            </a:r>
            <a:r>
              <a:rPr lang="de-DE" dirty="0" err="1"/>
              <a:t>price</a:t>
            </a:r>
            <a:endParaRPr lang="de-DE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2736302945593764"/>
          <c:y val="0.13105353899883243"/>
          <c:w val="0.76450579931426588"/>
          <c:h val="0.63733110379492497"/>
        </c:manualLayout>
      </c:layout>
      <c:lineChart>
        <c:grouping val="standard"/>
        <c:varyColors val="0"/>
        <c:ser>
          <c:idx val="2"/>
          <c:order val="0"/>
          <c:tx>
            <c:strRef>
              <c:f>'Arm CHN_EU_TR'!$B$125:$C$125</c:f>
              <c:strCache>
                <c:ptCount val="1"/>
                <c:pt idx="0">
                  <c:v>CHN 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strRef>
              <c:f>'Arm CHN_EU_TR'!$D$123:$H$123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CHN_EU_TR'!$D$125:$H$125</c:f>
              <c:numCache>
                <c:formatCode>0%</c:formatCode>
                <c:ptCount val="5"/>
                <c:pt idx="0">
                  <c:v>2.989850775939634</c:v>
                </c:pt>
                <c:pt idx="1">
                  <c:v>0.32788007089124616</c:v>
                </c:pt>
                <c:pt idx="2">
                  <c:v>0.29022938855258462</c:v>
                </c:pt>
                <c:pt idx="3">
                  <c:v>0.26628717149896342</c:v>
                </c:pt>
                <c:pt idx="4">
                  <c:v>9.4426076873716625E-2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DB-430E-B11F-41DC9C8CBF13}"/>
            </c:ext>
          </c:extLst>
        </c:ser>
        <c:ser>
          <c:idx val="4"/>
          <c:order val="1"/>
          <c:tx>
            <c:strRef>
              <c:f>'Arm CHN_EU_TR'!$B$126:$C$126</c:f>
              <c:strCache>
                <c:ptCount val="1"/>
                <c:pt idx="0">
                  <c:v>CHN 50</c:v>
                </c:pt>
              </c:strCache>
            </c:strRef>
          </c:tx>
          <c:spPr>
            <a:ln>
              <a:solidFill>
                <a:srgbClr val="C0504D"/>
              </a:solidFill>
              <a:prstDash val="dash"/>
            </a:ln>
          </c:spPr>
          <c:marker>
            <c:symbol val="none"/>
          </c:marker>
          <c:cat>
            <c:strRef>
              <c:f>'Arm CHN_EU_TR'!$D$123:$H$123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CHN_EU_TR'!$D$126:$H$126</c:f>
              <c:numCache>
                <c:formatCode>0%</c:formatCode>
                <c:ptCount val="5"/>
                <c:pt idx="0">
                  <c:v>1.4836265029482454</c:v>
                </c:pt>
                <c:pt idx="1">
                  <c:v>0.15785173327120106</c:v>
                </c:pt>
                <c:pt idx="2">
                  <c:v>0.14536921697936456</c:v>
                </c:pt>
                <c:pt idx="3">
                  <c:v>0.13530144532319821</c:v>
                </c:pt>
                <c:pt idx="4">
                  <c:v>4.3057867067538558E-2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DB-430E-B11F-41DC9C8CBF13}"/>
            </c:ext>
          </c:extLst>
        </c:ser>
        <c:ser>
          <c:idx val="3"/>
          <c:order val="2"/>
          <c:tx>
            <c:strRef>
              <c:f>'Arm CHN_EU_TR'!$B$128:$C$128</c:f>
              <c:strCache>
                <c:ptCount val="1"/>
                <c:pt idx="0">
                  <c:v>EU full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marker>
            <c:symbol val="none"/>
          </c:marker>
          <c:cat>
            <c:strRef>
              <c:f>'Arm CHN_EU_TR'!$D$123:$H$123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CHN_EU_TR'!$D$128:$H$128</c:f>
              <c:numCache>
                <c:formatCode>0%</c:formatCode>
                <c:ptCount val="5"/>
                <c:pt idx="0">
                  <c:v>-0.93682226078647557</c:v>
                </c:pt>
                <c:pt idx="1">
                  <c:v>-0.83648097275693312</c:v>
                </c:pt>
                <c:pt idx="2">
                  <c:v>-0.82000993928026</c:v>
                </c:pt>
                <c:pt idx="3">
                  <c:v>-0.80617189465689343</c:v>
                </c:pt>
                <c:pt idx="4">
                  <c:v>-0.71916332501477842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DB-430E-B11F-41DC9C8CBF13}"/>
            </c:ext>
          </c:extLst>
        </c:ser>
        <c:ser>
          <c:idx val="5"/>
          <c:order val="3"/>
          <c:tx>
            <c:strRef>
              <c:f>'Arm CHN_EU_TR'!$B$129:$C$129</c:f>
              <c:strCache>
                <c:ptCount val="1"/>
                <c:pt idx="0">
                  <c:v>EU 50</c:v>
                </c:pt>
              </c:strCache>
            </c:strRef>
          </c:tx>
          <c:spPr>
            <a:ln>
              <a:solidFill>
                <a:srgbClr val="4F81BD"/>
              </a:solidFill>
              <a:prstDash val="dash"/>
            </a:ln>
          </c:spPr>
          <c:marker>
            <c:symbol val="none"/>
          </c:marker>
          <c:cat>
            <c:strRef>
              <c:f>'Arm CHN_EU_TR'!$D$123:$H$123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CHN_EU_TR'!$D$129:$H$129</c:f>
              <c:numCache>
                <c:formatCode>0%</c:formatCode>
                <c:ptCount val="5"/>
                <c:pt idx="0">
                  <c:v>-0.48674394801333676</c:v>
                </c:pt>
                <c:pt idx="1">
                  <c:v>-0.50398614486079996</c:v>
                </c:pt>
                <c:pt idx="2">
                  <c:v>-0.50674442214549253</c:v>
                </c:pt>
                <c:pt idx="3">
                  <c:v>-0.50168997491881817</c:v>
                </c:pt>
                <c:pt idx="4">
                  <c:v>-0.5203211546727935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FDB-430E-B11F-41DC9C8CB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3036672"/>
        <c:axId val="133038848"/>
      </c:lineChart>
      <c:catAx>
        <c:axId val="133036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b="1" i="0" baseline="0">
                    <a:effectLst/>
                  </a:rPr>
                  <a:t>Armington Elasticities</a:t>
                </a:r>
                <a:endParaRPr lang="de-DE" sz="1000" b="1">
                  <a:effectLst/>
                </a:endParaRPr>
              </a:p>
            </c:rich>
          </c:tx>
          <c:layout>
            <c:manualLayout>
              <c:xMode val="edge"/>
              <c:yMode val="edge"/>
              <c:x val="0.35330908333260991"/>
              <c:y val="0.9141959376498705"/>
            </c:manualLayout>
          </c:layout>
          <c:overlay val="0"/>
        </c:title>
        <c:numFmt formatCode="0%" sourceLinked="0"/>
        <c:majorTickMark val="out"/>
        <c:minorTickMark val="none"/>
        <c:tickLblPos val="low"/>
        <c:crossAx val="133038848"/>
        <c:crosses val="autoZero"/>
        <c:auto val="1"/>
        <c:lblAlgn val="ctr"/>
        <c:lblOffset val="100"/>
        <c:noMultiLvlLbl val="0"/>
      </c:catAx>
      <c:valAx>
        <c:axId val="1330388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b="0" i="0" baseline="0">
                    <a:effectLst/>
                  </a:rPr>
                  <a:t>Change against NoLink [%]</a:t>
                </a:r>
                <a:endParaRPr lang="de-DE" sz="1000">
                  <a:effectLst/>
                </a:endParaRPr>
              </a:p>
            </c:rich>
          </c:tx>
          <c:layout>
            <c:manualLayout>
              <c:xMode val="edge"/>
              <c:yMode val="edge"/>
              <c:x val="0"/>
              <c:y val="0.27374039019613561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13303667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 dirty="0" err="1"/>
              <a:t>Welfare</a:t>
            </a:r>
            <a:endParaRPr lang="de-DE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2295304598108867"/>
          <c:y val="0.13558343628971611"/>
          <c:w val="0.76450579931426588"/>
          <c:h val="0.58952755443201343"/>
        </c:manualLayout>
      </c:layout>
      <c:lineChart>
        <c:grouping val="standard"/>
        <c:varyColors val="0"/>
        <c:ser>
          <c:idx val="2"/>
          <c:order val="0"/>
          <c:tx>
            <c:strRef>
              <c:f>'Arm CHN_EU_TR'!$B$111:$C$111</c:f>
              <c:strCache>
                <c:ptCount val="1"/>
                <c:pt idx="0">
                  <c:v>CHN 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strRef>
              <c:f>'Arm CHN_EU_TR'!$D$109:$H$109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CHN_EU_TR'!$D$111:$H$111</c:f>
              <c:numCache>
                <c:formatCode>0.000%</c:formatCode>
                <c:ptCount val="5"/>
                <c:pt idx="0">
                  <c:v>-1.0803920087010255E-5</c:v>
                </c:pt>
                <c:pt idx="1">
                  <c:v>9.3017956248808709E-4</c:v>
                </c:pt>
                <c:pt idx="2">
                  <c:v>8.4521202317433541E-4</c:v>
                </c:pt>
                <c:pt idx="3">
                  <c:v>7.880912775506399E-4</c:v>
                </c:pt>
                <c:pt idx="4">
                  <c:v>1.4768188997063003E-3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23-4FF0-99B9-ED0E67FDF5E0}"/>
            </c:ext>
          </c:extLst>
        </c:ser>
        <c:ser>
          <c:idx val="4"/>
          <c:order val="1"/>
          <c:tx>
            <c:strRef>
              <c:f>'Arm CHN_EU_TR'!$B$112:$C$112</c:f>
              <c:strCache>
                <c:ptCount val="1"/>
                <c:pt idx="0">
                  <c:v>CHN 50</c:v>
                </c:pt>
              </c:strCache>
            </c:strRef>
          </c:tx>
          <c:spPr>
            <a:ln>
              <a:solidFill>
                <a:srgbClr val="C0504D"/>
              </a:solidFill>
              <a:prstDash val="dash"/>
            </a:ln>
          </c:spPr>
          <c:marker>
            <c:symbol val="none"/>
          </c:marker>
          <c:cat>
            <c:strRef>
              <c:f>'Arm CHN_EU_TR'!$D$109:$H$109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CHN_EU_TR'!$D$112:$H$112</c:f>
              <c:numCache>
                <c:formatCode>0.000%</c:formatCode>
                <c:ptCount val="5"/>
                <c:pt idx="0">
                  <c:v>1.9684413470977269E-3</c:v>
                </c:pt>
                <c:pt idx="1">
                  <c:v>1.840376000966204E-3</c:v>
                </c:pt>
                <c:pt idx="2">
                  <c:v>1.6608716051322858E-3</c:v>
                </c:pt>
                <c:pt idx="3">
                  <c:v>1.5509434515703635E-3</c:v>
                </c:pt>
                <c:pt idx="4">
                  <c:v>1.8769556326796444E-3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23-4FF0-99B9-ED0E67FDF5E0}"/>
            </c:ext>
          </c:extLst>
        </c:ser>
        <c:ser>
          <c:idx val="3"/>
          <c:order val="2"/>
          <c:tx>
            <c:strRef>
              <c:f>'Arm CHN_EU_TR'!$B$114:$C$114</c:f>
              <c:strCache>
                <c:ptCount val="1"/>
                <c:pt idx="0">
                  <c:v>EU full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marker>
            <c:symbol val="none"/>
          </c:marker>
          <c:cat>
            <c:strRef>
              <c:f>'Arm CHN_EU_TR'!$D$109:$H$109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CHN_EU_TR'!$D$114:$H$114</c:f>
              <c:numCache>
                <c:formatCode>0.000%</c:formatCode>
                <c:ptCount val="5"/>
                <c:pt idx="0">
                  <c:v>8.3695702709012387E-3</c:v>
                </c:pt>
                <c:pt idx="1">
                  <c:v>5.5560349768613015E-3</c:v>
                </c:pt>
                <c:pt idx="2">
                  <c:v>5.3178956354396067E-3</c:v>
                </c:pt>
                <c:pt idx="3">
                  <c:v>5.1369313230458236E-3</c:v>
                </c:pt>
                <c:pt idx="4">
                  <c:v>3.473182286211296E-3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23-4FF0-99B9-ED0E67FDF5E0}"/>
            </c:ext>
          </c:extLst>
        </c:ser>
        <c:ser>
          <c:idx val="5"/>
          <c:order val="3"/>
          <c:tx>
            <c:strRef>
              <c:f>'Arm CHN_EU_TR'!$B$115:$C$115</c:f>
              <c:strCache>
                <c:ptCount val="1"/>
                <c:pt idx="0">
                  <c:v>EU 50</c:v>
                </c:pt>
              </c:strCache>
            </c:strRef>
          </c:tx>
          <c:spPr>
            <a:ln>
              <a:solidFill>
                <a:srgbClr val="4F81BD"/>
              </a:solidFill>
              <a:prstDash val="dash"/>
            </a:ln>
          </c:spPr>
          <c:marker>
            <c:symbol val="none"/>
          </c:marker>
          <c:cat>
            <c:strRef>
              <c:f>'Arm CHN_EU_TR'!$D$109:$H$109</c:f>
              <c:strCache>
                <c:ptCount val="5"/>
                <c:pt idx="0">
                  <c:v>halveALL</c:v>
                </c:pt>
                <c:pt idx="1">
                  <c:v>halveEITE</c:v>
                </c:pt>
                <c:pt idx="2">
                  <c:v>regular</c:v>
                </c:pt>
                <c:pt idx="3">
                  <c:v>doubleEITE</c:v>
                </c:pt>
                <c:pt idx="4">
                  <c:v>doubleALL</c:v>
                </c:pt>
              </c:strCache>
            </c:strRef>
          </c:cat>
          <c:val>
            <c:numRef>
              <c:f>'Arm CHN_EU_TR'!$D$115:$H$115</c:f>
              <c:numCache>
                <c:formatCode>0.000%</c:formatCode>
                <c:ptCount val="5"/>
                <c:pt idx="0">
                  <c:v>2.4862509161240887E-3</c:v>
                </c:pt>
                <c:pt idx="1">
                  <c:v>2.1908747984129562E-3</c:v>
                </c:pt>
                <c:pt idx="2">
                  <c:v>2.2633077628935183E-3</c:v>
                </c:pt>
                <c:pt idx="3">
                  <c:v>2.2397727746976681E-3</c:v>
                </c:pt>
                <c:pt idx="4">
                  <c:v>1.7876589079259819E-3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B23-4FF0-99B9-ED0E67FDF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946944"/>
        <c:axId val="132953216"/>
      </c:lineChart>
      <c:catAx>
        <c:axId val="132946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1"/>
                </a:pPr>
                <a:r>
                  <a:rPr lang="de-DE" b="1"/>
                  <a:t>Armington Elasticities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low"/>
        <c:crossAx val="132953216"/>
        <c:crosses val="autoZero"/>
        <c:auto val="1"/>
        <c:lblAlgn val="ctr"/>
        <c:lblOffset val="100"/>
        <c:noMultiLvlLbl val="0"/>
      </c:catAx>
      <c:valAx>
        <c:axId val="132953216"/>
        <c:scaling>
          <c:orientation val="minMax"/>
          <c:max val="9.0000000000000028E-3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b="0" i="0" baseline="0">
                    <a:effectLst/>
                  </a:rPr>
                  <a:t>Change against NoLink [%]</a:t>
                </a:r>
                <a:endParaRPr lang="de-DE" sz="1000"/>
              </a:p>
            </c:rich>
          </c:tx>
          <c:layout>
            <c:manualLayout>
              <c:xMode val="edge"/>
              <c:yMode val="edge"/>
              <c:x val="9.1262861774392791E-4"/>
              <c:y val="0.14460049951103388"/>
            </c:manualLayout>
          </c:layout>
          <c:overlay val="0"/>
        </c:title>
        <c:numFmt formatCode="0.0%" sourceLinked="0"/>
        <c:majorTickMark val="out"/>
        <c:minorTickMark val="none"/>
        <c:tickLblPos val="nextTo"/>
        <c:crossAx val="1329469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CO2 emissions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'Restr CHN_EU_TR'!$F$35</c:f>
              <c:strCache>
                <c:ptCount val="1"/>
                <c:pt idx="0">
                  <c:v>CHN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CHN_EU_TR'!$F$36:$F$46</c:f>
              <c:numCache>
                <c:formatCode>0%</c:formatCode>
                <c:ptCount val="11"/>
                <c:pt idx="0">
                  <c:v>0</c:v>
                </c:pt>
                <c:pt idx="1">
                  <c:v>-8.4089780617241372E-3</c:v>
                </c:pt>
                <c:pt idx="2">
                  <c:v>-1.6817954914242428E-2</c:v>
                </c:pt>
                <c:pt idx="3">
                  <c:v>-2.522693183800373E-2</c:v>
                </c:pt>
                <c:pt idx="4">
                  <c:v>-3.3635908761855071E-2</c:v>
                </c:pt>
                <c:pt idx="5">
                  <c:v>-4.2044885567186996E-2</c:v>
                </c:pt>
                <c:pt idx="6">
                  <c:v>-5.0453862491234069E-2</c:v>
                </c:pt>
                <c:pt idx="7">
                  <c:v>-5.8862839296654701E-2</c:v>
                </c:pt>
                <c:pt idx="8">
                  <c:v>-6.727181622077294E-2</c:v>
                </c:pt>
                <c:pt idx="9">
                  <c:v>-7.5680793144907721E-2</c:v>
                </c:pt>
                <c:pt idx="10">
                  <c:v>-8.4089769950487336E-2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34-4401-A458-75C716059910}"/>
            </c:ext>
          </c:extLst>
        </c:ser>
        <c:ser>
          <c:idx val="1"/>
          <c:order val="1"/>
          <c:tx>
            <c:strRef>
              <c:f>'Restr CHN_EU_TR'!$G$35</c:f>
              <c:strCache>
                <c:ptCount val="1"/>
                <c:pt idx="0">
                  <c:v>EU_Tr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CHN_EU_TR'!$G$36:$G$46</c:f>
              <c:numCache>
                <c:formatCode>0%</c:formatCode>
                <c:ptCount val="11"/>
                <c:pt idx="0">
                  <c:v>0</c:v>
                </c:pt>
                <c:pt idx="1">
                  <c:v>3.0289498104597135E-2</c:v>
                </c:pt>
                <c:pt idx="2">
                  <c:v>6.0578996082741199E-2</c:v>
                </c:pt>
                <c:pt idx="3">
                  <c:v>9.086849442041478E-2</c:v>
                </c:pt>
                <c:pt idx="4">
                  <c:v>0.12115799281180162</c:v>
                </c:pt>
                <c:pt idx="5">
                  <c:v>0.15144749083801301</c:v>
                </c:pt>
                <c:pt idx="6">
                  <c:v>0.18173698932627746</c:v>
                </c:pt>
                <c:pt idx="7">
                  <c:v>0.21202648745487629</c:v>
                </c:pt>
                <c:pt idx="8">
                  <c:v>0.24231598603168636</c:v>
                </c:pt>
                <c:pt idx="9">
                  <c:v>0.27260548445283161</c:v>
                </c:pt>
                <c:pt idx="10">
                  <c:v>0.30289498249023272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34-4401-A458-75C716059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078592"/>
        <c:axId val="172080512"/>
      </c:lineChart>
      <c:catAx>
        <c:axId val="172078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/>
                  <a:t>Traded allowance volume [% of traded volume in full link scenario]</a:t>
                </a: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crossAx val="172080512"/>
        <c:crosses val="autoZero"/>
        <c:auto val="1"/>
        <c:lblAlgn val="ctr"/>
        <c:lblOffset val="100"/>
        <c:noMultiLvlLbl val="0"/>
      </c:catAx>
      <c:valAx>
        <c:axId val="1720805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Change against no trade scenario [%]</a:t>
                </a: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crossAx val="172078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482613449007036"/>
          <c:y val="0.13965997011117931"/>
          <c:w val="0.32454237215353732"/>
          <c:h val="0.17528698614268728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CO2</a:t>
            </a:r>
            <a:r>
              <a:rPr lang="en-US" baseline="0" dirty="0"/>
              <a:t> p</a:t>
            </a:r>
            <a:r>
              <a:rPr lang="en-US" dirty="0"/>
              <a:t>rice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'Restr CHN_EU_TR'!$B$17</c:f>
              <c:strCache>
                <c:ptCount val="1"/>
                <c:pt idx="0">
                  <c:v>CHN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CHN_EU_TR'!$B$18:$B$28</c:f>
              <c:numCache>
                <c:formatCode>General</c:formatCode>
                <c:ptCount val="11"/>
                <c:pt idx="0">
                  <c:v>10.4168438561553</c:v>
                </c:pt>
                <c:pt idx="1">
                  <c:v>10.718431864829499</c:v>
                </c:pt>
                <c:pt idx="2">
                  <c:v>11.019878591646201</c:v>
                </c:pt>
                <c:pt idx="3">
                  <c:v>11.322847144451099</c:v>
                </c:pt>
                <c:pt idx="4">
                  <c:v>11.6262782587375</c:v>
                </c:pt>
                <c:pt idx="5">
                  <c:v>11.9311322909208</c:v>
                </c:pt>
                <c:pt idx="6">
                  <c:v>12.2366078031664</c:v>
                </c:pt>
                <c:pt idx="7">
                  <c:v>12.544668984860699</c:v>
                </c:pt>
                <c:pt idx="8">
                  <c:v>12.8533652376964</c:v>
                </c:pt>
                <c:pt idx="9">
                  <c:v>13.150247681338</c:v>
                </c:pt>
                <c:pt idx="10">
                  <c:v>13.4400633431513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63-43EE-AB32-2B5EC1057F98}"/>
            </c:ext>
          </c:extLst>
        </c:ser>
        <c:ser>
          <c:idx val="1"/>
          <c:order val="1"/>
          <c:tx>
            <c:strRef>
              <c:f>'Restr CHN_EU_TR'!$C$17</c:f>
              <c:strCache>
                <c:ptCount val="1"/>
                <c:pt idx="0">
                  <c:v>EU_Tr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CHN_EU_TR'!$C$18:$C$28</c:f>
              <c:numCache>
                <c:formatCode>General</c:formatCode>
                <c:ptCount val="11"/>
                <c:pt idx="0">
                  <c:v>74.671445886683699</c:v>
                </c:pt>
                <c:pt idx="1">
                  <c:v>65.187378215881196</c:v>
                </c:pt>
                <c:pt idx="2">
                  <c:v>56.8144852462597</c:v>
                </c:pt>
                <c:pt idx="3">
                  <c:v>49.746755898853202</c:v>
                </c:pt>
                <c:pt idx="4">
                  <c:v>42.991689330343497</c:v>
                </c:pt>
                <c:pt idx="5">
                  <c:v>36.832107190067802</c:v>
                </c:pt>
                <c:pt idx="6">
                  <c:v>31.061361446348801</c:v>
                </c:pt>
                <c:pt idx="7">
                  <c:v>26.179251211706699</c:v>
                </c:pt>
                <c:pt idx="8">
                  <c:v>21.786676753001299</c:v>
                </c:pt>
                <c:pt idx="9">
                  <c:v>16.7890031982514</c:v>
                </c:pt>
                <c:pt idx="10">
                  <c:v>13.4407315898777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63-43EE-AB32-2B5EC1057F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4483840"/>
        <c:axId val="144485760"/>
      </c:lineChart>
      <c:catAx>
        <c:axId val="144483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500"/>
                </a:pPr>
                <a:r>
                  <a:rPr lang="de-DE" sz="1050" b="1" i="0" baseline="0" dirty="0" err="1">
                    <a:effectLst/>
                  </a:rPr>
                  <a:t>Traded</a:t>
                </a:r>
                <a:r>
                  <a:rPr lang="de-DE" sz="1050" b="1" i="0" baseline="0" dirty="0">
                    <a:effectLst/>
                  </a:rPr>
                  <a:t> </a:t>
                </a:r>
                <a:r>
                  <a:rPr lang="de-DE" sz="1050" b="1" i="0" baseline="0" dirty="0" err="1">
                    <a:effectLst/>
                  </a:rPr>
                  <a:t>allowance</a:t>
                </a:r>
                <a:r>
                  <a:rPr lang="de-DE" sz="1050" b="1" i="0" baseline="0" dirty="0">
                    <a:effectLst/>
                  </a:rPr>
                  <a:t> </a:t>
                </a:r>
                <a:r>
                  <a:rPr lang="de-DE" sz="1050" b="1" i="0" baseline="0" dirty="0" err="1">
                    <a:effectLst/>
                  </a:rPr>
                  <a:t>volume</a:t>
                </a:r>
                <a:r>
                  <a:rPr lang="de-DE" sz="1050" b="1" i="0" baseline="0" dirty="0">
                    <a:effectLst/>
                  </a:rPr>
                  <a:t> [% of </a:t>
                </a:r>
                <a:r>
                  <a:rPr lang="de-DE" sz="1050" b="1" i="0" baseline="0" dirty="0" err="1">
                    <a:effectLst/>
                  </a:rPr>
                  <a:t>traded</a:t>
                </a:r>
                <a:r>
                  <a:rPr lang="de-DE" sz="1050" b="1" i="0" baseline="0" dirty="0">
                    <a:effectLst/>
                  </a:rPr>
                  <a:t> </a:t>
                </a:r>
                <a:r>
                  <a:rPr lang="de-DE" sz="1050" b="1" i="0" baseline="0" dirty="0" err="1">
                    <a:effectLst/>
                  </a:rPr>
                  <a:t>volume</a:t>
                </a:r>
                <a:r>
                  <a:rPr lang="de-DE" sz="1050" b="1" i="0" baseline="0" dirty="0">
                    <a:effectLst/>
                  </a:rPr>
                  <a:t> in </a:t>
                </a:r>
                <a:r>
                  <a:rPr lang="de-DE" sz="1050" b="1" i="0" baseline="0" dirty="0" err="1">
                    <a:effectLst/>
                  </a:rPr>
                  <a:t>full</a:t>
                </a:r>
                <a:r>
                  <a:rPr lang="de-DE" sz="1050" b="1" i="0" baseline="0" dirty="0">
                    <a:effectLst/>
                  </a:rPr>
                  <a:t> link </a:t>
                </a:r>
                <a:r>
                  <a:rPr lang="de-DE" sz="1050" b="1" i="0" baseline="0" dirty="0" err="1">
                    <a:effectLst/>
                  </a:rPr>
                  <a:t>scenario</a:t>
                </a:r>
                <a:r>
                  <a:rPr lang="de-DE" sz="1050" b="1" i="0" baseline="0" dirty="0">
                    <a:effectLst/>
                  </a:rPr>
                  <a:t>]</a:t>
                </a:r>
                <a:endParaRPr lang="de-DE" sz="500" dirty="0">
                  <a:effectLst/>
                </a:endParaRP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crossAx val="144485760"/>
        <c:crosses val="autoZero"/>
        <c:auto val="1"/>
        <c:lblAlgn val="ctr"/>
        <c:lblOffset val="100"/>
        <c:noMultiLvlLbl val="1"/>
      </c:catAx>
      <c:valAx>
        <c:axId val="1444857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Allowance price [2011 USD/t]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44483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660808801635899"/>
          <c:y val="0.15898688608896888"/>
          <c:w val="0.26763588661269055"/>
          <c:h val="0.18317824582663975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CO2 emissions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2295304598108867"/>
          <c:y val="0.13311982589410928"/>
          <c:w val="0.76450579931426588"/>
          <c:h val="0.70120574772389832"/>
        </c:manualLayout>
      </c:layout>
      <c:lineChart>
        <c:grouping val="standard"/>
        <c:varyColors val="0"/>
        <c:ser>
          <c:idx val="2"/>
          <c:order val="0"/>
          <c:tx>
            <c:strRef>
              <c:f>'Comp Chn_EU_Tr'!$B$110:$C$110</c:f>
              <c:strCache>
                <c:ptCount val="2"/>
                <c:pt idx="0">
                  <c:v>CHN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C0504D"/>
              </a:solidFill>
              <a:prstDash val="dash"/>
            </a:ln>
          </c:spPr>
          <c:marker>
            <c:symbol val="none"/>
          </c:marker>
          <c:cat>
            <c:numRef>
              <c:f>'Comp Chn_EU_Tr'!$D$108:$I$108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Chn_EU_Tr'!$D$110:$I$110</c:f>
              <c:numCache>
                <c:formatCode>0.00%</c:formatCode>
                <c:ptCount val="6"/>
                <c:pt idx="0">
                  <c:v>-4.2044885567187218E-2</c:v>
                </c:pt>
                <c:pt idx="1">
                  <c:v>-3.6688772332207353E-2</c:v>
                </c:pt>
                <c:pt idx="2">
                  <c:v>-3.1332657911763873E-2</c:v>
                </c:pt>
                <c:pt idx="3">
                  <c:v>-2.5976545862395617E-2</c:v>
                </c:pt>
                <c:pt idx="4">
                  <c:v>-2.0620432627512009E-2</c:v>
                </c:pt>
                <c:pt idx="5">
                  <c:v>-1.5264319392583103E-2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F2-4266-813F-C914ADBA50CA}"/>
            </c:ext>
          </c:extLst>
        </c:ser>
        <c:ser>
          <c:idx val="4"/>
          <c:order val="1"/>
          <c:tx>
            <c:strRef>
              <c:f>'Comp Chn_EU_Tr'!$B$111:$C$111</c:f>
              <c:strCache>
                <c:ptCount val="2"/>
                <c:pt idx="0">
                  <c:v>CHN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numRef>
              <c:f>'Comp Chn_EU_Tr'!$D$108:$I$108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Chn_EU_Tr'!$D$111:$I$111</c:f>
              <c:numCache>
                <c:formatCode>0.00%</c:formatCode>
                <c:ptCount val="6"/>
                <c:pt idx="0">
                  <c:v>-8.4091364633178012E-2</c:v>
                </c:pt>
                <c:pt idx="1">
                  <c:v>-8.4149132389197856E-2</c:v>
                </c:pt>
                <c:pt idx="2">
                  <c:v>-8.4206481848496773E-2</c:v>
                </c:pt>
                <c:pt idx="3">
                  <c:v>-8.4263403944259907E-2</c:v>
                </c:pt>
                <c:pt idx="4">
                  <c:v>-8.4319876133179705E-2</c:v>
                </c:pt>
                <c:pt idx="5">
                  <c:v>-8.4375871753058496E-2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F2-4266-813F-C914ADBA50CA}"/>
            </c:ext>
          </c:extLst>
        </c:ser>
        <c:ser>
          <c:idx val="3"/>
          <c:order val="2"/>
          <c:tx>
            <c:strRef>
              <c:f>'Comp Chn_EU_Tr'!$B$113:$C$113</c:f>
              <c:strCache>
                <c:ptCount val="2"/>
                <c:pt idx="0">
                  <c:v>EU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4F81BD"/>
              </a:solidFill>
              <a:prstDash val="dash"/>
            </a:ln>
          </c:spPr>
          <c:marker>
            <c:symbol val="none"/>
          </c:marker>
          <c:cat>
            <c:numRef>
              <c:f>'Comp Chn_EU_Tr'!$D$108:$I$108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Chn_EU_Tr'!$D$113:$I$113</c:f>
              <c:numCache>
                <c:formatCode>0.00%</c:formatCode>
                <c:ptCount val="6"/>
                <c:pt idx="0">
                  <c:v>0.15144749083801323</c:v>
                </c:pt>
                <c:pt idx="1">
                  <c:v>0.13215454045530639</c:v>
                </c:pt>
                <c:pt idx="2">
                  <c:v>0.11286159012043195</c:v>
                </c:pt>
                <c:pt idx="3">
                  <c:v>9.3568639777964036E-2</c:v>
                </c:pt>
                <c:pt idx="4">
                  <c:v>7.4275689603358064E-2</c:v>
                </c:pt>
                <c:pt idx="5">
                  <c:v>5.4982739524912505E-2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F2-4266-813F-C914ADBA50CA}"/>
            </c:ext>
          </c:extLst>
        </c:ser>
        <c:ser>
          <c:idx val="5"/>
          <c:order val="3"/>
          <c:tx>
            <c:strRef>
              <c:f>'Comp Chn_EU_Tr'!$B$114:$C$114</c:f>
              <c:strCache>
                <c:ptCount val="2"/>
                <c:pt idx="0">
                  <c:v>EU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4F81BD"/>
              </a:solidFill>
              <a:prstDash val="solid"/>
            </a:ln>
          </c:spPr>
          <c:marker>
            <c:symbol val="none"/>
          </c:marker>
          <c:cat>
            <c:numRef>
              <c:f>'Comp Chn_EU_Tr'!$D$108:$I$108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Chn_EU_Tr'!$D$114:$I$114</c:f>
              <c:numCache>
                <c:formatCode>0.00%</c:formatCode>
                <c:ptCount val="6"/>
                <c:pt idx="0">
                  <c:v>0.30290072660597556</c:v>
                </c:pt>
                <c:pt idx="1">
                  <c:v>0.30310880967069065</c:v>
                </c:pt>
                <c:pt idx="2">
                  <c:v>0.30331539037519772</c:v>
                </c:pt>
                <c:pt idx="3">
                  <c:v>0.30352042306410443</c:v>
                </c:pt>
                <c:pt idx="4">
                  <c:v>0.30372383952924031</c:v>
                </c:pt>
                <c:pt idx="5">
                  <c:v>0.30392553944129697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F2-4266-813F-C914ADBA5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7979904"/>
        <c:axId val="257981824"/>
      </c:lineChart>
      <c:catAx>
        <c:axId val="257979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de-DE" sz="1000" b="1" i="0" u="none" strike="noStrike" baseline="0" dirty="0">
                    <a:effectLst/>
                  </a:rPr>
                  <a:t>EU CO2 </a:t>
                </a:r>
                <a:r>
                  <a:rPr lang="de-DE" sz="1000" b="1" i="0" u="none" strike="noStrike" baseline="0" dirty="0" err="1">
                    <a:effectLst/>
                  </a:rPr>
                  <a:t>target</a:t>
                </a:r>
                <a:r>
                  <a:rPr lang="de-DE" sz="1000" b="1" i="0" u="none" strike="noStrike" baseline="0" dirty="0">
                    <a:effectLst/>
                  </a:rPr>
                  <a:t> [%) of NDC </a:t>
                </a:r>
                <a:r>
                  <a:rPr lang="de-DE" sz="1000" b="1" i="0" u="none" strike="noStrike" baseline="0" dirty="0" err="1">
                    <a:effectLst/>
                  </a:rPr>
                  <a:t>target</a:t>
                </a:r>
                <a:endParaRPr lang="de-DE" b="1" dirty="0"/>
              </a:p>
            </c:rich>
          </c:tx>
          <c:overlay val="0"/>
        </c:title>
        <c:numFmt formatCode="0%" sourceLinked="0"/>
        <c:majorTickMark val="out"/>
        <c:minorTickMark val="none"/>
        <c:tickLblPos val="low"/>
        <c:crossAx val="257981824"/>
        <c:crosses val="autoZero"/>
        <c:auto val="1"/>
        <c:lblAlgn val="ctr"/>
        <c:lblOffset val="100"/>
        <c:noMultiLvlLbl val="0"/>
      </c:catAx>
      <c:valAx>
        <c:axId val="2579818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b="0" i="0" baseline="0">
                    <a:effectLst/>
                  </a:rPr>
                  <a:t>Change against no link scenario [%]</a:t>
                </a:r>
                <a:endParaRPr lang="de-DE" sz="400">
                  <a:effectLst/>
                </a:endParaRPr>
              </a:p>
            </c:rich>
          </c:tx>
          <c:layout>
            <c:manualLayout>
              <c:xMode val="edge"/>
              <c:yMode val="edge"/>
              <c:x val="0"/>
              <c:y val="0.1381922042512457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25797990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CO2 price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2295304598108867"/>
          <c:y val="0.13462627547726608"/>
          <c:w val="0.76450579931426588"/>
          <c:h val="0.69969929814074161"/>
        </c:manualLayout>
      </c:layout>
      <c:lineChart>
        <c:grouping val="standard"/>
        <c:varyColors val="0"/>
        <c:ser>
          <c:idx val="2"/>
          <c:order val="0"/>
          <c:tx>
            <c:strRef>
              <c:f>'Comp Chn_EU_Tr'!$B$117:$C$117</c:f>
              <c:strCache>
                <c:ptCount val="2"/>
                <c:pt idx="0">
                  <c:v>CHN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C0504D"/>
              </a:solidFill>
              <a:prstDash val="dash"/>
            </a:ln>
          </c:spPr>
          <c:marker>
            <c:symbol val="none"/>
          </c:marker>
          <c:cat>
            <c:numRef>
              <c:f>'Comp Chn_EU_Tr'!$D$115:$I$115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Chn_EU_Tr'!$D$117:$I$117</c:f>
              <c:numCache>
                <c:formatCode>0.00%</c:formatCode>
                <c:ptCount val="6"/>
                <c:pt idx="0">
                  <c:v>0.14536611710368774</c:v>
                </c:pt>
                <c:pt idx="1">
                  <c:v>0.12427527586292353</c:v>
                </c:pt>
                <c:pt idx="2">
                  <c:v>0.1031172357652248</c:v>
                </c:pt>
                <c:pt idx="3">
                  <c:v>8.2045594197870608E-2</c:v>
                </c:pt>
                <c:pt idx="4">
                  <c:v>6.1281147405074732E-2</c:v>
                </c:pt>
                <c:pt idx="5">
                  <c:v>4.0660698162853004E-2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42-4B77-A38C-321E82058D78}"/>
            </c:ext>
          </c:extLst>
        </c:ser>
        <c:ser>
          <c:idx val="4"/>
          <c:order val="1"/>
          <c:tx>
            <c:strRef>
              <c:f>'Comp Chn_EU_Tr'!$B$118:$C$118</c:f>
              <c:strCache>
                <c:ptCount val="2"/>
                <c:pt idx="0">
                  <c:v>CHN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numRef>
              <c:f>'Comp Chn_EU_Tr'!$D$115:$I$115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Chn_EU_Tr'!$D$118:$I$118</c:f>
              <c:numCache>
                <c:formatCode>0.00%</c:formatCode>
                <c:ptCount val="6"/>
                <c:pt idx="0">
                  <c:v>0.29022765298130704</c:v>
                </c:pt>
                <c:pt idx="1">
                  <c:v>0.28772209560131645</c:v>
                </c:pt>
                <c:pt idx="2">
                  <c:v>0.28522613805803076</c:v>
                </c:pt>
                <c:pt idx="3">
                  <c:v>0.28273978035144998</c:v>
                </c:pt>
                <c:pt idx="4">
                  <c:v>0.28027262231827899</c:v>
                </c:pt>
                <c:pt idx="5">
                  <c:v>0.27781506412181334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42-4B77-A38C-321E82058D78}"/>
            </c:ext>
          </c:extLst>
        </c:ser>
        <c:ser>
          <c:idx val="3"/>
          <c:order val="2"/>
          <c:tx>
            <c:strRef>
              <c:f>'Comp Chn_EU_Tr'!$B$120:$C$120</c:f>
              <c:strCache>
                <c:ptCount val="2"/>
                <c:pt idx="0">
                  <c:v>EU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4F81BD"/>
              </a:solidFill>
              <a:prstDash val="dash"/>
            </a:ln>
          </c:spPr>
          <c:marker>
            <c:symbol val="none"/>
          </c:marker>
          <c:cat>
            <c:numRef>
              <c:f>'Comp Chn_EU_Tr'!$D$115:$I$115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Chn_EU_Tr'!$D$120:$I$120</c:f>
              <c:numCache>
                <c:formatCode>0.00%</c:formatCode>
                <c:ptCount val="6"/>
                <c:pt idx="0">
                  <c:v>-0.50674451843488022</c:v>
                </c:pt>
                <c:pt idx="1">
                  <c:v>-0.45873553779400444</c:v>
                </c:pt>
                <c:pt idx="2">
                  <c:v>-0.41697794273240874</c:v>
                </c:pt>
                <c:pt idx="3">
                  <c:v>-0.36195289331478764</c:v>
                </c:pt>
                <c:pt idx="4">
                  <c:v>-0.29571472233433194</c:v>
                </c:pt>
                <c:pt idx="5">
                  <c:v>-0.22715437856157317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142-4B77-A38C-321E82058D78}"/>
            </c:ext>
          </c:extLst>
        </c:ser>
        <c:ser>
          <c:idx val="5"/>
          <c:order val="3"/>
          <c:tx>
            <c:strRef>
              <c:f>'Comp Chn_EU_Tr'!$B$121:$C$121</c:f>
              <c:strCache>
                <c:ptCount val="2"/>
                <c:pt idx="0">
                  <c:v>EU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4F81BD"/>
              </a:solidFill>
              <a:prstDash val="solid"/>
            </a:ln>
          </c:spPr>
          <c:marker>
            <c:symbol val="none"/>
          </c:marker>
          <c:cat>
            <c:numRef>
              <c:f>'Comp Chn_EU_Tr'!$D$115:$I$115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Chn_EU_Tr'!$D$121:$I$121</c:f>
              <c:numCache>
                <c:formatCode>0.00%</c:formatCode>
                <c:ptCount val="6"/>
                <c:pt idx="0">
                  <c:v>-0.82001018139657078</c:v>
                </c:pt>
                <c:pt idx="1">
                  <c:v>-0.82035971259541229</c:v>
                </c:pt>
                <c:pt idx="2">
                  <c:v>-0.82070790459425813</c:v>
                </c:pt>
                <c:pt idx="3">
                  <c:v>-0.82105475739310851</c:v>
                </c:pt>
                <c:pt idx="4">
                  <c:v>-0.82139893179196777</c:v>
                </c:pt>
                <c:pt idx="5">
                  <c:v>-0.82174176699083146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142-4B77-A38C-321E82058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7641088"/>
        <c:axId val="257647360"/>
      </c:lineChart>
      <c:catAx>
        <c:axId val="257641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de-DE" sz="1000" b="1" i="0" u="none" strike="noStrike" baseline="0" dirty="0">
                    <a:effectLst/>
                  </a:rPr>
                  <a:t>EU CO2 </a:t>
                </a:r>
                <a:r>
                  <a:rPr lang="de-DE" sz="1000" b="1" i="0" u="none" strike="noStrike" baseline="0" dirty="0" err="1">
                    <a:effectLst/>
                  </a:rPr>
                  <a:t>target</a:t>
                </a:r>
                <a:r>
                  <a:rPr lang="de-DE" sz="1000" b="1" i="0" u="none" strike="noStrike" baseline="0" dirty="0">
                    <a:effectLst/>
                  </a:rPr>
                  <a:t> [%] of NDC </a:t>
                </a:r>
                <a:r>
                  <a:rPr lang="de-DE" sz="1000" b="1" i="0" u="none" strike="noStrike" baseline="0" dirty="0" err="1">
                    <a:effectLst/>
                  </a:rPr>
                  <a:t>target</a:t>
                </a:r>
                <a:endParaRPr lang="de-DE" b="1" dirty="0"/>
              </a:p>
            </c:rich>
          </c:tx>
          <c:overlay val="0"/>
        </c:title>
        <c:numFmt formatCode="0%" sourceLinked="0"/>
        <c:majorTickMark val="out"/>
        <c:minorTickMark val="none"/>
        <c:tickLblPos val="low"/>
        <c:crossAx val="257647360"/>
        <c:crosses val="autoZero"/>
        <c:auto val="1"/>
        <c:lblAlgn val="ctr"/>
        <c:lblOffset val="100"/>
        <c:noMultiLvlLbl val="0"/>
      </c:catAx>
      <c:valAx>
        <c:axId val="2576473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900" b="0" i="0" baseline="0">
                    <a:effectLst/>
                  </a:rPr>
                  <a:t>Change against no link scenario [%]</a:t>
                </a:r>
                <a:endParaRPr lang="de-DE" sz="300">
                  <a:effectLst/>
                </a:endParaRPr>
              </a:p>
            </c:rich>
          </c:tx>
          <c:layout>
            <c:manualLayout>
              <c:xMode val="edge"/>
              <c:yMode val="edge"/>
              <c:x val="4.1832097443503621E-2"/>
              <c:y val="0.22261678883345529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2576410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Welfare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28440242750805467"/>
          <c:y val="0.12029714339553754"/>
          <c:w val="0.70552703739988487"/>
          <c:h val="0.61872395669365343"/>
        </c:manualLayout>
      </c:layout>
      <c:lineChart>
        <c:grouping val="standard"/>
        <c:varyColors val="0"/>
        <c:ser>
          <c:idx val="2"/>
          <c:order val="0"/>
          <c:tx>
            <c:strRef>
              <c:f>'Comp Chn_EU_Tr'!$B$103:$C$103</c:f>
              <c:strCache>
                <c:ptCount val="2"/>
                <c:pt idx="0">
                  <c:v>CHN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C0504D"/>
              </a:solidFill>
              <a:prstDash val="dash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Chn_EU_Tr'!$D$103:$I$103</c:f>
              <c:numCache>
                <c:formatCode>0.00%</c:formatCode>
                <c:ptCount val="6"/>
                <c:pt idx="0">
                  <c:v>1.660871607950698E-3</c:v>
                </c:pt>
                <c:pt idx="1">
                  <c:v>1.900800330054242E-3</c:v>
                </c:pt>
                <c:pt idx="2">
                  <c:v>2.1146110333285506E-3</c:v>
                </c:pt>
                <c:pt idx="3">
                  <c:v>2.3844973342490583E-3</c:v>
                </c:pt>
                <c:pt idx="4">
                  <c:v>2.7021498689381307E-3</c:v>
                </c:pt>
                <c:pt idx="5">
                  <c:v>3.0291554271142385E-3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8C-469D-942E-BD8F582AEFFC}"/>
            </c:ext>
          </c:extLst>
        </c:ser>
        <c:ser>
          <c:idx val="4"/>
          <c:order val="1"/>
          <c:tx>
            <c:strRef>
              <c:f>'Comp Chn_EU_Tr'!$B$104:$C$104</c:f>
              <c:strCache>
                <c:ptCount val="2"/>
                <c:pt idx="0">
                  <c:v>CHN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Chn_EU_Tr'!$D$104:$I$104</c:f>
              <c:numCache>
                <c:formatCode>0.00%</c:formatCode>
                <c:ptCount val="6"/>
                <c:pt idx="0">
                  <c:v>8.4521202599052714E-4</c:v>
                </c:pt>
                <c:pt idx="1">
                  <c:v>9.4986213769576722E-4</c:v>
                </c:pt>
                <c:pt idx="2">
                  <c:v>1.0542601690717301E-3</c:v>
                </c:pt>
                <c:pt idx="3">
                  <c:v>1.1584152865644626E-3</c:v>
                </c:pt>
                <c:pt idx="4">
                  <c:v>1.2623367911923644E-3</c:v>
                </c:pt>
                <c:pt idx="5">
                  <c:v>1.3660348046617976E-3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8C-469D-942E-BD8F582AEFFC}"/>
            </c:ext>
          </c:extLst>
        </c:ser>
        <c:ser>
          <c:idx val="3"/>
          <c:order val="2"/>
          <c:tx>
            <c:strRef>
              <c:f>'Comp Chn_EU_Tr'!$B$106:$C$106</c:f>
              <c:strCache>
                <c:ptCount val="2"/>
                <c:pt idx="0">
                  <c:v>EU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4F81BD"/>
              </a:solidFill>
              <a:prstDash val="dash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Chn_EU_Tr'!$D$106:$I$106</c:f>
              <c:numCache>
                <c:formatCode>0.00%</c:formatCode>
                <c:ptCount val="6"/>
                <c:pt idx="0">
                  <c:v>2.2633077620586306E-3</c:v>
                </c:pt>
                <c:pt idx="1">
                  <c:v>1.44284528244909E-3</c:v>
                </c:pt>
                <c:pt idx="2">
                  <c:v>6.2829249855789193E-4</c:v>
                </c:pt>
                <c:pt idx="3">
                  <c:v>-4.9395203533442178E-4</c:v>
                </c:pt>
                <c:pt idx="4">
                  <c:v>-1.8412715160274207E-3</c:v>
                </c:pt>
                <c:pt idx="5">
                  <c:v>-3.2955640528475882E-3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8C-469D-942E-BD8F582AEFFC}"/>
            </c:ext>
          </c:extLst>
        </c:ser>
        <c:ser>
          <c:idx val="5"/>
          <c:order val="3"/>
          <c:tx>
            <c:strRef>
              <c:f>'Comp Chn_EU_Tr'!$B$107:$C$107</c:f>
              <c:strCache>
                <c:ptCount val="2"/>
                <c:pt idx="0">
                  <c:v>EU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4F81BD"/>
              </a:solidFill>
              <a:prstDash val="solid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Chn_EU_Tr'!$D$107:$I$107</c:f>
              <c:numCache>
                <c:formatCode>0.00%</c:formatCode>
                <c:ptCount val="6"/>
                <c:pt idx="0">
                  <c:v>5.3178956346020545E-3</c:v>
                </c:pt>
                <c:pt idx="1">
                  <c:v>5.1373055205292673E-3</c:v>
                </c:pt>
                <c:pt idx="2">
                  <c:v>4.9572809844355969E-3</c:v>
                </c:pt>
                <c:pt idx="3">
                  <c:v>4.7778182426290172E-3</c:v>
                </c:pt>
                <c:pt idx="4">
                  <c:v>4.5988929396756362E-3</c:v>
                </c:pt>
                <c:pt idx="5">
                  <c:v>4.4204984716116336E-3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8C-469D-942E-BD8F582AEF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7916928"/>
        <c:axId val="257918848"/>
      </c:lineChart>
      <c:catAx>
        <c:axId val="2579169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de-DE" sz="1000" b="1" i="0" u="none" strike="noStrike" baseline="0" dirty="0">
                    <a:effectLst/>
                  </a:rPr>
                  <a:t>EU CO2 </a:t>
                </a:r>
                <a:r>
                  <a:rPr lang="de-DE" sz="1000" b="1" i="0" u="none" strike="noStrike" baseline="0" dirty="0" err="1">
                    <a:effectLst/>
                  </a:rPr>
                  <a:t>target</a:t>
                </a:r>
                <a:r>
                  <a:rPr lang="de-DE" sz="1000" b="1" i="0" u="none" strike="noStrike" baseline="0" dirty="0">
                    <a:effectLst/>
                  </a:rPr>
                  <a:t> [%] of NDC </a:t>
                </a:r>
                <a:r>
                  <a:rPr lang="de-DE" sz="1000" b="1" i="0" u="none" strike="noStrike" baseline="0" dirty="0" err="1">
                    <a:effectLst/>
                  </a:rPr>
                  <a:t>target</a:t>
                </a:r>
                <a:endParaRPr lang="de-DE" b="1" dirty="0"/>
              </a:p>
            </c:rich>
          </c:tx>
          <c:overlay val="0"/>
        </c:title>
        <c:numFmt formatCode="0%" sourceLinked="0"/>
        <c:majorTickMark val="out"/>
        <c:minorTickMark val="none"/>
        <c:tickLblPos val="low"/>
        <c:crossAx val="257918848"/>
        <c:crosses val="autoZero"/>
        <c:auto val="1"/>
        <c:lblAlgn val="ctr"/>
        <c:lblOffset val="100"/>
        <c:noMultiLvlLbl val="0"/>
      </c:catAx>
      <c:valAx>
        <c:axId val="2579188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000" b="0" i="0" baseline="0">
                    <a:effectLst/>
                  </a:rPr>
                  <a:t>Change against no link scenario [%]</a:t>
                </a:r>
                <a:endParaRPr lang="de-DE" sz="400">
                  <a:effectLst/>
                </a:endParaRPr>
              </a:p>
            </c:rich>
          </c:tx>
          <c:layout>
            <c:manualLayout>
              <c:xMode val="edge"/>
              <c:yMode val="edge"/>
              <c:x val="0.1083042540727798"/>
              <c:y val="0.14394499780532982"/>
            </c:manualLayout>
          </c:layout>
          <c:overlay val="0"/>
        </c:title>
        <c:numFmt formatCode="0.0%" sourceLinked="0"/>
        <c:majorTickMark val="out"/>
        <c:minorTickMark val="none"/>
        <c:tickLblPos val="nextTo"/>
        <c:crossAx val="2579169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295304598108867"/>
          <c:y val="4.8695261776488467E-2"/>
          <c:w val="0.76450579931426588"/>
          <c:h val="0.76084526566222888"/>
        </c:manualLayout>
      </c:layout>
      <c:lineChart>
        <c:grouping val="standard"/>
        <c:varyColors val="0"/>
        <c:ser>
          <c:idx val="1"/>
          <c:order val="0"/>
          <c:tx>
            <c:strRef>
              <c:f>'Comp Chn_EU_Tr'!$B$43:$C$43</c:f>
              <c:strCache>
                <c:ptCount val="1"/>
                <c:pt idx="0">
                  <c:v>CHN 50</c:v>
                </c:pt>
              </c:strCache>
            </c:strRef>
          </c:tx>
          <c:spPr>
            <a:ln>
              <a:prstDash val="dash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Chn_EU_Tr'!$D$43:$I$43</c:f>
              <c:numCache>
                <c:formatCode>0.00%</c:formatCode>
                <c:ptCount val="6"/>
                <c:pt idx="0">
                  <c:v>0</c:v>
                </c:pt>
                <c:pt idx="1">
                  <c:v>5.5911943621191895E-3</c:v>
                </c:pt>
                <c:pt idx="2">
                  <c:v>1.1182389961732042E-2</c:v>
                </c:pt>
                <c:pt idx="3">
                  <c:v>1.6773583086202803E-2</c:v>
                </c:pt>
                <c:pt idx="4">
                  <c:v>2.2364777448221407E-2</c:v>
                </c:pt>
                <c:pt idx="5">
                  <c:v>2.7955971810287084E-2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45-4143-8A63-090C0B537233}"/>
            </c:ext>
          </c:extLst>
        </c:ser>
        <c:ser>
          <c:idx val="2"/>
          <c:order val="1"/>
          <c:tx>
            <c:strRef>
              <c:f>'Comp Chn_EU_Tr'!$B$44:$C$44</c:f>
              <c:strCache>
                <c:ptCount val="1"/>
                <c:pt idx="0">
                  <c:v>CHN 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Chn_EU_Tr'!$D$44:$I$44</c:f>
              <c:numCache>
                <c:formatCode>0.00%</c:formatCode>
                <c:ptCount val="6"/>
                <c:pt idx="0">
                  <c:v>0</c:v>
                </c:pt>
                <c:pt idx="1">
                  <c:v>-6.3071526775870801E-5</c:v>
                </c:pt>
                <c:pt idx="2">
                  <c:v>-1.2568635219012414E-4</c:v>
                </c:pt>
                <c:pt idx="3">
                  <c:v>-1.8783457698590134E-4</c:v>
                </c:pt>
                <c:pt idx="4">
                  <c:v>-2.494915881103843E-4</c:v>
                </c:pt>
                <c:pt idx="5">
                  <c:v>-3.106282754573586E-4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45-4143-8A63-090C0B537233}"/>
            </c:ext>
          </c:extLst>
        </c:ser>
        <c:ser>
          <c:idx val="4"/>
          <c:order val="2"/>
          <c:tx>
            <c:strRef>
              <c:f>'Comp Chn_EU_Tr'!$B$46:$C$46</c:f>
              <c:strCache>
                <c:ptCount val="1"/>
                <c:pt idx="0">
                  <c:v>EU 50</c:v>
                </c:pt>
              </c:strCache>
            </c:strRef>
          </c:tx>
          <c:spPr>
            <a:ln>
              <a:prstDash val="dash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Chn_EU_Tr'!$D$46:$I$46</c:f>
              <c:numCache>
                <c:formatCode>0.00%</c:formatCode>
                <c:ptCount val="6"/>
                <c:pt idx="0">
                  <c:v>0</c:v>
                </c:pt>
                <c:pt idx="1">
                  <c:v>-1.6755388792124237E-2</c:v>
                </c:pt>
                <c:pt idx="2">
                  <c:v>-3.3510777542707482E-2</c:v>
                </c:pt>
                <c:pt idx="3">
                  <c:v>-5.026616629988534E-2</c:v>
                </c:pt>
                <c:pt idx="4">
                  <c:v>-6.7021554911279702E-2</c:v>
                </c:pt>
                <c:pt idx="5">
                  <c:v>-8.3776943439161644E-2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345-4143-8A63-090C0B537233}"/>
            </c:ext>
          </c:extLst>
        </c:ser>
        <c:ser>
          <c:idx val="5"/>
          <c:order val="3"/>
          <c:tx>
            <c:strRef>
              <c:f>'Comp Chn_EU_Tr'!$B$47:$C$47</c:f>
              <c:strCache>
                <c:ptCount val="1"/>
                <c:pt idx="0">
                  <c:v>EU full</c:v>
                </c:pt>
              </c:strCache>
            </c:strRef>
          </c:tx>
          <c:spPr>
            <a:ln>
              <a:solidFill>
                <a:srgbClr val="4F81BD"/>
              </a:solidFill>
              <a:prstDash val="solid"/>
            </a:ln>
          </c:spPr>
          <c:marker>
            <c:symbol val="none"/>
          </c:marker>
          <c:cat>
            <c:numRef>
              <c:f>'Comp Chn_EU_Tr'!$D$29:$I$29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Chn_EU_Tr'!$D$47:$I$47</c:f>
              <c:numCache>
                <c:formatCode>0.00%</c:formatCode>
                <c:ptCount val="6"/>
                <c:pt idx="0">
                  <c:v>0</c:v>
                </c:pt>
                <c:pt idx="1">
                  <c:v>1.5970753601246557E-4</c:v>
                </c:pt>
                <c:pt idx="2">
                  <c:v>3.1826198324580446E-4</c:v>
                </c:pt>
                <c:pt idx="3">
                  <c:v>4.7562830035663417E-4</c:v>
                </c:pt>
                <c:pt idx="4">
                  <c:v>6.3175413633298483E-4</c:v>
                </c:pt>
                <c:pt idx="5">
                  <c:v>7.8656248660724515E-4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345-4143-8A63-090C0B5372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700032"/>
        <c:axId val="132710400"/>
      </c:lineChart>
      <c:catAx>
        <c:axId val="132700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de-DE" sz="1000" b="0" i="0" u="none" strike="noStrike" baseline="0">
                    <a:effectLst/>
                  </a:rPr>
                  <a:t>EU CO</a:t>
                </a:r>
                <a:r>
                  <a:rPr lang="de-DE" sz="1000" b="0" i="0" u="none" strike="noStrike" baseline="-25000">
                    <a:effectLst/>
                  </a:rPr>
                  <a:t>2 </a:t>
                </a:r>
                <a:r>
                  <a:rPr lang="de-DE" sz="1000" b="0" i="0" u="none" strike="noStrike" baseline="0">
                    <a:effectLst/>
                  </a:rPr>
                  <a:t>target [% of NDC target]</a:t>
                </a:r>
                <a:endParaRPr lang="de-DE" b="0"/>
              </a:p>
            </c:rich>
          </c:tx>
          <c:overlay val="0"/>
        </c:title>
        <c:numFmt formatCode="0%" sourceLinked="0"/>
        <c:majorTickMark val="out"/>
        <c:minorTickMark val="none"/>
        <c:tickLblPos val="low"/>
        <c:crossAx val="132710400"/>
        <c:crosses val="autoZero"/>
        <c:auto val="1"/>
        <c:lblAlgn val="ctr"/>
        <c:lblOffset val="100"/>
        <c:noMultiLvlLbl val="0"/>
      </c:catAx>
      <c:valAx>
        <c:axId val="1327104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de-DE" sz="1000" b="0" i="0" u="none" strike="noStrike" baseline="0">
                    <a:effectLst/>
                  </a:rPr>
                  <a:t>Change against regular NDC scenario [%]</a:t>
                </a:r>
                <a:endParaRPr lang="de-DE" b="0"/>
              </a:p>
            </c:rich>
          </c:tx>
          <c:layout>
            <c:manualLayout>
              <c:xMode val="edge"/>
              <c:yMode val="edge"/>
              <c:x val="4.3312785943117951E-3"/>
              <c:y val="7.191892680081656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132700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"/>
          <c:w val="1"/>
          <c:h val="1"/>
        </c:manualLayout>
      </c:layout>
      <c:overlay val="0"/>
      <c:spPr>
        <a:solidFill>
          <a:sysClr val="window" lastClr="FFFFFF"/>
        </a:solidFill>
      </c:sp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'Restr CHN_EU_TR'!$D$35</c:f>
              <c:strCache>
                <c:ptCount val="1"/>
                <c:pt idx="0">
                  <c:v>CHN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CHN_EU_TR'!$D$36:$D$46</c:f>
              <c:numCache>
                <c:formatCode>0.00%</c:formatCode>
                <c:ptCount val="11"/>
                <c:pt idx="0">
                  <c:v>0</c:v>
                </c:pt>
                <c:pt idx="1">
                  <c:v>6.307387208586146E-4</c:v>
                </c:pt>
                <c:pt idx="2">
                  <c:v>1.0848013088571307E-3</c:v>
                </c:pt>
                <c:pt idx="3">
                  <c:v>1.4054256204978355E-3</c:v>
                </c:pt>
                <c:pt idx="4">
                  <c:v>1.5882761873888818E-3</c:v>
                </c:pt>
                <c:pt idx="5">
                  <c:v>1.6608716079480335E-3</c:v>
                </c:pt>
                <c:pt idx="6">
                  <c:v>1.6273361008263265E-3</c:v>
                </c:pt>
                <c:pt idx="7">
                  <c:v>1.5379213267501246E-3</c:v>
                </c:pt>
                <c:pt idx="8">
                  <c:v>1.3855957999229229E-3</c:v>
                </c:pt>
                <c:pt idx="9">
                  <c:v>1.0804220981992518E-3</c:v>
                </c:pt>
                <c:pt idx="10">
                  <c:v>8.4526105071569546E-4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BA-4651-B464-9F28FDBF7E6F}"/>
            </c:ext>
          </c:extLst>
        </c:ser>
        <c:ser>
          <c:idx val="1"/>
          <c:order val="1"/>
          <c:tx>
            <c:strRef>
              <c:f>'Restr CHN_EU_TR'!$E$35</c:f>
              <c:strCache>
                <c:ptCount val="1"/>
                <c:pt idx="0">
                  <c:v>EU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'Restr CHN_EU_TR'!$A$36:$A$46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'Restr CHN_EU_TR'!$E$36:$E$46</c:f>
              <c:numCache>
                <c:formatCode>0.00%</c:formatCode>
                <c:ptCount val="11"/>
                <c:pt idx="0">
                  <c:v>0</c:v>
                </c:pt>
                <c:pt idx="1">
                  <c:v>3.2726417741035796E-4</c:v>
                </c:pt>
                <c:pt idx="2">
                  <c:v>7.4782332630096704E-4</c:v>
                </c:pt>
                <c:pt idx="3">
                  <c:v>1.1658768784914564E-3</c:v>
                </c:pt>
                <c:pt idx="4">
                  <c:v>1.6934977232079262E-3</c:v>
                </c:pt>
                <c:pt idx="5">
                  <c:v>2.263307762055744E-3</c:v>
                </c:pt>
                <c:pt idx="6">
                  <c:v>2.8782986537336797E-3</c:v>
                </c:pt>
                <c:pt idx="7">
                  <c:v>3.4660731872149242E-3</c:v>
                </c:pt>
                <c:pt idx="8">
                  <c:v>4.0570985561982909E-3</c:v>
                </c:pt>
                <c:pt idx="9">
                  <c:v>4.8111861658417521E-3</c:v>
                </c:pt>
                <c:pt idx="10">
                  <c:v>5.3177997583044867E-3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4BA-4651-B464-9F28FDBF7E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041728"/>
        <c:axId val="172043648"/>
      </c:lineChart>
      <c:catAx>
        <c:axId val="172041728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172043648"/>
        <c:crosses val="autoZero"/>
        <c:auto val="1"/>
        <c:lblAlgn val="ctr"/>
        <c:lblOffset val="100"/>
        <c:noMultiLvlLbl val="0"/>
      </c:catAx>
      <c:valAx>
        <c:axId val="17204364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720417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440242750805467"/>
          <c:y val="0.12029714339553754"/>
          <c:w val="0.70552703739988487"/>
          <c:h val="0.61872395669365343"/>
        </c:manualLayout>
      </c:layout>
      <c:lineChart>
        <c:grouping val="standard"/>
        <c:varyColors val="0"/>
        <c:ser>
          <c:idx val="2"/>
          <c:order val="0"/>
          <c:tx>
            <c:strRef>
              <c:f>'Comp Chn_EU_Tr'!$B$103:$C$103</c:f>
              <c:strCache>
                <c:ptCount val="2"/>
                <c:pt idx="0">
                  <c:v>CHN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C0504D"/>
              </a:solidFill>
              <a:prstDash val="dash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Chn_EU_Tr'!$D$103:$I$103</c:f>
              <c:numCache>
                <c:formatCode>0.00%</c:formatCode>
                <c:ptCount val="6"/>
                <c:pt idx="0">
                  <c:v>1.660871607950698E-3</c:v>
                </c:pt>
                <c:pt idx="1">
                  <c:v>1.900800330054242E-3</c:v>
                </c:pt>
                <c:pt idx="2">
                  <c:v>2.1146110333285506E-3</c:v>
                </c:pt>
                <c:pt idx="3">
                  <c:v>2.3844973342490583E-3</c:v>
                </c:pt>
                <c:pt idx="4">
                  <c:v>2.7021498689381307E-3</c:v>
                </c:pt>
                <c:pt idx="5">
                  <c:v>3.0291554271142385E-3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7E4-4432-8995-E7A99BCD13E6}"/>
            </c:ext>
          </c:extLst>
        </c:ser>
        <c:ser>
          <c:idx val="4"/>
          <c:order val="1"/>
          <c:tx>
            <c:strRef>
              <c:f>'Comp Chn_EU_Tr'!$B$104:$C$104</c:f>
              <c:strCache>
                <c:ptCount val="2"/>
                <c:pt idx="0">
                  <c:v>CHN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C0504D"/>
              </a:solidFill>
              <a:prstDash val="solid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Chn_EU_Tr'!$D$104:$I$104</c:f>
              <c:numCache>
                <c:formatCode>0.00%</c:formatCode>
                <c:ptCount val="6"/>
                <c:pt idx="0">
                  <c:v>8.4521202599052714E-4</c:v>
                </c:pt>
                <c:pt idx="1">
                  <c:v>9.4986213769576722E-4</c:v>
                </c:pt>
                <c:pt idx="2">
                  <c:v>1.0542601690717301E-3</c:v>
                </c:pt>
                <c:pt idx="3">
                  <c:v>1.1584152865644626E-3</c:v>
                </c:pt>
                <c:pt idx="4">
                  <c:v>1.2623367911923644E-3</c:v>
                </c:pt>
                <c:pt idx="5">
                  <c:v>1.3660348046617976E-3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7E4-4432-8995-E7A99BCD13E6}"/>
            </c:ext>
          </c:extLst>
        </c:ser>
        <c:ser>
          <c:idx val="3"/>
          <c:order val="2"/>
          <c:tx>
            <c:strRef>
              <c:f>'Comp Chn_EU_Tr'!$B$106:$C$106</c:f>
              <c:strCache>
                <c:ptCount val="2"/>
                <c:pt idx="0">
                  <c:v>EU</c:v>
                </c:pt>
                <c:pt idx="1">
                  <c:v>50</c:v>
                </c:pt>
              </c:strCache>
            </c:strRef>
          </c:tx>
          <c:spPr>
            <a:ln>
              <a:solidFill>
                <a:srgbClr val="4F81BD"/>
              </a:solidFill>
              <a:prstDash val="dash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Chn_EU_Tr'!$D$106:$I$106</c:f>
              <c:numCache>
                <c:formatCode>0.00%</c:formatCode>
                <c:ptCount val="6"/>
                <c:pt idx="0">
                  <c:v>2.2633077620586306E-3</c:v>
                </c:pt>
                <c:pt idx="1">
                  <c:v>1.44284528244909E-3</c:v>
                </c:pt>
                <c:pt idx="2">
                  <c:v>6.2829249855789193E-4</c:v>
                </c:pt>
                <c:pt idx="3">
                  <c:v>-4.9395203533442178E-4</c:v>
                </c:pt>
                <c:pt idx="4">
                  <c:v>-1.8412715160274207E-3</c:v>
                </c:pt>
                <c:pt idx="5">
                  <c:v>-3.2955640528475882E-3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7E4-4432-8995-E7A99BCD13E6}"/>
            </c:ext>
          </c:extLst>
        </c:ser>
        <c:ser>
          <c:idx val="5"/>
          <c:order val="3"/>
          <c:tx>
            <c:strRef>
              <c:f>'Comp Chn_EU_Tr'!$B$107:$C$107</c:f>
              <c:strCache>
                <c:ptCount val="2"/>
                <c:pt idx="0">
                  <c:v>EU</c:v>
                </c:pt>
                <c:pt idx="1">
                  <c:v>full</c:v>
                </c:pt>
              </c:strCache>
            </c:strRef>
          </c:tx>
          <c:spPr>
            <a:ln>
              <a:solidFill>
                <a:srgbClr val="4F81BD"/>
              </a:solidFill>
              <a:prstDash val="solid"/>
            </a:ln>
          </c:spPr>
          <c:marker>
            <c:symbol val="none"/>
          </c:marker>
          <c:cat>
            <c:numRef>
              <c:f>'Comp Chn_EU_Tr'!$D$101:$I$101</c:f>
              <c:numCache>
                <c:formatCode>0%</c:formatCode>
                <c:ptCount val="6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1.5</c:v>
                </c:pt>
              </c:numCache>
            </c:numRef>
          </c:cat>
          <c:val>
            <c:numRef>
              <c:f>'Comp Chn_EU_Tr'!$D$107:$I$107</c:f>
              <c:numCache>
                <c:formatCode>0.00%</c:formatCode>
                <c:ptCount val="6"/>
                <c:pt idx="0">
                  <c:v>5.3178956346020545E-3</c:v>
                </c:pt>
                <c:pt idx="1">
                  <c:v>5.1373055205292673E-3</c:v>
                </c:pt>
                <c:pt idx="2">
                  <c:v>4.9572809844355969E-3</c:v>
                </c:pt>
                <c:pt idx="3">
                  <c:v>4.7778182426290172E-3</c:v>
                </c:pt>
                <c:pt idx="4">
                  <c:v>4.5988929396756362E-3</c:v>
                </c:pt>
                <c:pt idx="5">
                  <c:v>4.4204984716116336E-3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7E4-4432-8995-E7A99BCD1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7916928"/>
        <c:axId val="257918848"/>
      </c:lineChart>
      <c:catAx>
        <c:axId val="257916928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low"/>
        <c:crossAx val="257918848"/>
        <c:crosses val="autoZero"/>
        <c:auto val="1"/>
        <c:lblAlgn val="ctr"/>
        <c:lblOffset val="100"/>
        <c:noMultiLvlLbl val="0"/>
      </c:catAx>
      <c:valAx>
        <c:axId val="257918848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2579169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05796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Calibri"/>
              </a:rPr>
              <a:t>EU ETS: 3,61%; China ETS:</a:t>
            </a:r>
            <a:r>
              <a:rPr lang="de-DE" dirty="0"/>
              <a:t> 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Calibri"/>
              </a:rPr>
              <a:t>23,34%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8814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5015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EU </a:t>
            </a:r>
            <a:r>
              <a:rPr lang="de-DE" dirty="0" err="1"/>
              <a:t>allowance</a:t>
            </a:r>
            <a:r>
              <a:rPr lang="de-DE" dirty="0"/>
              <a:t> </a:t>
            </a:r>
            <a:r>
              <a:rPr lang="de-DE" dirty="0" err="1"/>
              <a:t>price</a:t>
            </a:r>
            <a:r>
              <a:rPr lang="de-DE" dirty="0"/>
              <a:t>: </a:t>
            </a:r>
            <a:r>
              <a:rPr lang="de-DE" dirty="0" err="1"/>
              <a:t>full</a:t>
            </a:r>
            <a:r>
              <a:rPr lang="de-DE" dirty="0"/>
              <a:t> link max. 13$/t Co2; </a:t>
            </a:r>
            <a:r>
              <a:rPr lang="de-DE" dirty="0" err="1"/>
              <a:t>HalfLink</a:t>
            </a:r>
            <a:r>
              <a:rPr lang="de-DE" dirty="0"/>
              <a:t> max. 58$/tCO2; </a:t>
            </a:r>
            <a:r>
              <a:rPr lang="de-DE" dirty="0" err="1"/>
              <a:t>noLink</a:t>
            </a:r>
            <a:r>
              <a:rPr lang="de-DE" dirty="0"/>
              <a:t>: 75$/tCO2</a:t>
            </a:r>
          </a:p>
        </p:txBody>
      </p:sp>
    </p:spTree>
    <p:extLst>
      <p:ext uri="{BB962C8B-B14F-4D97-AF65-F5344CB8AC3E}">
        <p14:creationId xmlns:p14="http://schemas.microsoft.com/office/powerpoint/2010/main" val="4152197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5436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effectLst/>
                <a:latin typeface="+mj-lt"/>
                <a:ea typeface="+mj-ea"/>
                <a:cs typeface="+mj-cs"/>
                <a:sym typeface="Calibri"/>
              </a:rPr>
              <a:t>There is one scenario, namely reaching the NDC targets with halved </a:t>
            </a:r>
            <a:r>
              <a:rPr lang="en-GB" sz="1200" dirty="0" err="1">
                <a:effectLst/>
                <a:latin typeface="+mj-lt"/>
                <a:ea typeface="+mj-ea"/>
                <a:cs typeface="+mj-cs"/>
                <a:sym typeface="Calibri"/>
              </a:rPr>
              <a:t>Armington</a:t>
            </a:r>
            <a:r>
              <a:rPr lang="en-GB" sz="1200" dirty="0">
                <a:effectLst/>
                <a:latin typeface="+mj-lt"/>
                <a:ea typeface="+mj-ea"/>
                <a:cs typeface="+mj-cs"/>
                <a:sym typeface="Calibri"/>
              </a:rPr>
              <a:t> elasticities in all sectors and fully linked ETS, in which China slightly loses from linking (0.001%).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4810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818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3015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EITE: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,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goods</a:t>
            </a:r>
            <a:r>
              <a:rPr lang="de-DE" dirty="0"/>
              <a:t> and </a:t>
            </a:r>
            <a:r>
              <a:rPr lang="de-DE" dirty="0" err="1"/>
              <a:t>allowances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substitutes</a:t>
            </a:r>
            <a:endParaRPr lang="de-DE" dirty="0"/>
          </a:p>
          <a:p>
            <a:r>
              <a:rPr lang="de-DE" dirty="0"/>
              <a:t>High CO2 </a:t>
            </a:r>
            <a:r>
              <a:rPr lang="de-DE" dirty="0" err="1"/>
              <a:t>price</a:t>
            </a:r>
            <a:r>
              <a:rPr lang="de-DE" dirty="0"/>
              <a:t> in China </a:t>
            </a:r>
            <a:r>
              <a:rPr lang="de-DE" dirty="0" err="1"/>
              <a:t>halveAll</a:t>
            </a:r>
            <a:r>
              <a:rPr lang="de-DE" dirty="0"/>
              <a:t>: CHN </a:t>
            </a:r>
            <a:r>
              <a:rPr lang="de-DE" dirty="0" err="1"/>
              <a:t>exports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lower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emissions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low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price</a:t>
            </a:r>
            <a:r>
              <a:rPr lang="de-DE" dirty="0">
                <a:sym typeface="Wingdings" panose="05000000000000000000" pitchFamily="2" charset="2"/>
              </a:rPr>
              <a:t>. </a:t>
            </a:r>
            <a:r>
              <a:rPr lang="de-DE" dirty="0" err="1">
                <a:sym typeface="Wingdings" panose="05000000000000000000" pitchFamily="2" charset="2"/>
              </a:rPr>
              <a:t>With</a:t>
            </a:r>
            <a:r>
              <a:rPr lang="de-DE" dirty="0">
                <a:sym typeface="Wingdings" panose="05000000000000000000" pitchFamily="2" charset="2"/>
              </a:rPr>
              <a:t> link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EU, </a:t>
            </a:r>
            <a:r>
              <a:rPr lang="de-DE" dirty="0" err="1">
                <a:sym typeface="Wingdings" panose="05000000000000000000" pitchFamily="2" charset="2"/>
              </a:rPr>
              <a:t>allowances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sold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EU, so </a:t>
            </a:r>
            <a:r>
              <a:rPr lang="de-DE" dirty="0" err="1">
                <a:sym typeface="Wingdings" panose="05000000000000000000" pitchFamily="2" charset="2"/>
              </a:rPr>
              <a:t>price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increases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2192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rcRect r="1996" b="1290"/>
          <a:stretch>
            <a:fillRect/>
          </a:stretch>
        </p:blipFill>
        <p:spPr>
          <a:xfrm>
            <a:off x="4982150" y="4206240"/>
            <a:ext cx="4161850" cy="271394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Bildplatzhalter 4"/>
          <p:cNvSpPr>
            <a:spLocks noGrp="1"/>
          </p:cNvSpPr>
          <p:nvPr>
            <p:ph type="pic" sz="quarter" idx="13"/>
          </p:nvPr>
        </p:nvSpPr>
        <p:spPr>
          <a:xfrm>
            <a:off x="4963381" y="4206240"/>
            <a:ext cx="4185655" cy="27179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0700" y="2708905"/>
            <a:ext cx="8011829" cy="1350180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defRPr>
                <a:solidFill>
                  <a:srgbClr val="888888"/>
                </a:solidFill>
              </a:defRPr>
            </a:lvl1pPr>
            <a:lvl2pPr>
              <a:lnSpc>
                <a:spcPts val="2600"/>
              </a:lnSpc>
              <a:defRPr>
                <a:solidFill>
                  <a:srgbClr val="888888"/>
                </a:solidFill>
              </a:defRPr>
            </a:lvl2pPr>
            <a:lvl3pPr>
              <a:lnSpc>
                <a:spcPts val="2600"/>
              </a:lnSpc>
              <a:defRPr>
                <a:solidFill>
                  <a:srgbClr val="888888"/>
                </a:solidFill>
              </a:defRPr>
            </a:lvl3pPr>
            <a:lvl4pPr>
              <a:lnSpc>
                <a:spcPts val="2600"/>
              </a:lnSpc>
              <a:defRPr>
                <a:solidFill>
                  <a:srgbClr val="888888"/>
                </a:solidFill>
              </a:defRPr>
            </a:lvl4pPr>
            <a:lvl5pPr>
              <a:lnSpc>
                <a:spcPts val="2600"/>
              </a:lnSpc>
              <a:defRPr>
                <a:solidFill>
                  <a:srgbClr val="888888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2" name="Titeltext"/>
          <p:cNvSpPr txBox="1">
            <a:spLocks noGrp="1"/>
          </p:cNvSpPr>
          <p:nvPr>
            <p:ph type="title"/>
          </p:nvPr>
        </p:nvSpPr>
        <p:spPr>
          <a:xfrm>
            <a:off x="520700" y="1538748"/>
            <a:ext cx="8011829" cy="1170157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4800"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520700" y="1178699"/>
            <a:ext cx="8011829" cy="3597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  <a:defRPr sz="2000" b="1" i="1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endParaRPr/>
          </a:p>
        </p:txBody>
      </p:sp>
      <p:sp>
        <p:nvSpPr>
          <p:cNvPr id="24" name="Rechteck 8"/>
          <p:cNvSpPr/>
          <p:nvPr/>
        </p:nvSpPr>
        <p:spPr>
          <a:xfrm>
            <a:off x="6462250" y="8376"/>
            <a:ext cx="2681750" cy="1170156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25" name="Freihandform 9"/>
          <p:cNvSpPr/>
          <p:nvPr/>
        </p:nvSpPr>
        <p:spPr>
          <a:xfrm>
            <a:off x="-14631" y="4206240"/>
            <a:ext cx="5405934" cy="27139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" y="58"/>
                </a:moveTo>
                <a:cubicBezTo>
                  <a:pt x="19" y="7239"/>
                  <a:pt x="10" y="14419"/>
                  <a:pt x="0" y="21600"/>
                </a:cubicBezTo>
                <a:lnTo>
                  <a:pt x="19963" y="21600"/>
                </a:lnTo>
                <a:lnTo>
                  <a:pt x="21600" y="0"/>
                </a:lnTo>
                <a:lnTo>
                  <a:pt x="29" y="58"/>
                </a:lnTo>
                <a:close/>
              </a:path>
            </a:pathLst>
          </a:custGeom>
          <a:solidFill>
            <a:srgbClr val="01438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pic>
        <p:nvPicPr>
          <p:cNvPr id="2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23701" y="234375"/>
            <a:ext cx="2337882" cy="85465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Textplatzhalter 10"/>
          <p:cNvSpPr>
            <a:spLocks noGrp="1"/>
          </p:cNvSpPr>
          <p:nvPr>
            <p:ph type="body" sz="quarter" idx="15"/>
          </p:nvPr>
        </p:nvSpPr>
        <p:spPr>
          <a:xfrm>
            <a:off x="431448" y="4418195"/>
            <a:ext cx="4141788" cy="1981201"/>
          </a:xfrm>
          <a:prstGeom prst="rect">
            <a:avLst/>
          </a:prstGeom>
        </p:spPr>
        <p:txBody>
          <a:bodyPr lIns="45719" tIns="45719" rIns="45719" bIns="45719"/>
          <a:lstStyle/>
          <a:p>
            <a:pPr>
              <a:lnSpc>
                <a:spcPct val="100000"/>
              </a:lnSpc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35" name="Textebene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7" name="Textplatzhalter 19"/>
          <p:cNvSpPr>
            <a:spLocks noGrp="1"/>
          </p:cNvSpPr>
          <p:nvPr>
            <p:ph type="body" sz="quarter" idx="13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45" name="Textebene 1…"/>
          <p:cNvSpPr txBox="1">
            <a:spLocks noGrp="1"/>
          </p:cNvSpPr>
          <p:nvPr>
            <p:ph type="body" idx="1"/>
          </p:nvPr>
        </p:nvSpPr>
        <p:spPr>
          <a:xfrm>
            <a:off x="520444" y="1988808"/>
            <a:ext cx="8102096" cy="4320576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400"/>
              </a:spcBef>
              <a:buSzPct val="100000"/>
              <a:buFont typeface="Arial"/>
              <a:buChar char="•"/>
              <a:defRPr sz="2000"/>
            </a:lvl1pPr>
            <a:lvl2pPr marL="742950" indent="-285750">
              <a:lnSpc>
                <a:spcPct val="100000"/>
              </a:lnSpc>
              <a:spcBef>
                <a:spcPts val="400"/>
              </a:spcBef>
              <a:buSzPct val="100000"/>
              <a:buFont typeface="Arial"/>
              <a:buChar char="–"/>
              <a:defRPr sz="2000"/>
            </a:lvl2pPr>
            <a:lvl3pPr marL="1143000" indent="-228600">
              <a:lnSpc>
                <a:spcPct val="100000"/>
              </a:lnSpc>
              <a:spcBef>
                <a:spcPts val="400"/>
              </a:spcBef>
              <a:buSzPct val="100000"/>
              <a:buFont typeface="Arial"/>
              <a:buChar char="•"/>
              <a:defRPr sz="2000"/>
            </a:lvl3pPr>
            <a:lvl4pPr marL="1600200" indent="-228600">
              <a:lnSpc>
                <a:spcPct val="100000"/>
              </a:lnSpc>
              <a:spcBef>
                <a:spcPts val="400"/>
              </a:spcBef>
              <a:buSzPct val="100000"/>
              <a:buFont typeface="Arial"/>
              <a:buChar char="–"/>
              <a:defRPr sz="2000"/>
            </a:lvl4pPr>
            <a:lvl5pPr marL="2057400" indent="-228600">
              <a:lnSpc>
                <a:spcPct val="100000"/>
              </a:lnSpc>
              <a:spcBef>
                <a:spcPts val="400"/>
              </a:spcBef>
              <a:buSzPct val="100000"/>
              <a:buFont typeface="Arial"/>
              <a:buChar char="»"/>
              <a:defRPr sz="20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6" name="Textplatzhalter 19"/>
          <p:cNvSpPr>
            <a:spLocks noGrp="1"/>
          </p:cNvSpPr>
          <p:nvPr>
            <p:ph type="body" sz="quarter" idx="13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4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wei Inhal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66" name="Titeltext"/>
          <p:cNvSpPr txBox="1">
            <a:spLocks noGrp="1"/>
          </p:cNvSpPr>
          <p:nvPr>
            <p:ph type="title"/>
          </p:nvPr>
        </p:nvSpPr>
        <p:spPr>
          <a:xfrm>
            <a:off x="520700" y="1088688"/>
            <a:ext cx="8101841" cy="90012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7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20700" y="1988808"/>
            <a:ext cx="3975100" cy="4137355"/>
          </a:xfrm>
          <a:prstGeom prst="rect">
            <a:avLst/>
          </a:prstGeom>
        </p:spPr>
        <p:txBody>
          <a:bodyPr lIns="45719" tIns="45719" rIns="45719" bIns="45719"/>
          <a:lstStyle>
            <a:lvl1pPr marL="342900" indent="-342900">
              <a:lnSpc>
                <a:spcPct val="100000"/>
              </a:lnSpc>
              <a:buSzPct val="100000"/>
              <a:buFont typeface="Arial"/>
              <a:buChar char="•"/>
            </a:lvl1pPr>
            <a:lvl2pPr marL="790575" indent="-333375">
              <a:lnSpc>
                <a:spcPct val="100000"/>
              </a:lnSpc>
              <a:buSzPct val="100000"/>
              <a:buFont typeface="Arial"/>
              <a:buChar char="–"/>
            </a:lvl2pPr>
            <a:lvl3pPr marL="1234439" indent="-320039">
              <a:lnSpc>
                <a:spcPct val="100000"/>
              </a:lnSpc>
              <a:buSzPct val="100000"/>
              <a:buFont typeface="Arial"/>
              <a:buChar char="•"/>
            </a:lvl3pPr>
            <a:lvl4pPr marL="1727200" indent="-355600">
              <a:lnSpc>
                <a:spcPct val="100000"/>
              </a:lnSpc>
              <a:buSzPct val="100000"/>
              <a:buFont typeface="Arial"/>
              <a:buChar char="–"/>
            </a:lvl4pPr>
            <a:lvl5pPr marL="2184400" indent="-355600">
              <a:lnSpc>
                <a:spcPct val="100000"/>
              </a:lnSpc>
              <a:buSzPct val="100000"/>
              <a:buFont typeface="Arial"/>
              <a:buChar char="»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8" name="Textplatzhalter 19"/>
          <p:cNvSpPr>
            <a:spLocks noGrp="1"/>
          </p:cNvSpPr>
          <p:nvPr>
            <p:ph type="body" sz="quarter" idx="13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glei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76" name="Titeltext"/>
          <p:cNvSpPr txBox="1">
            <a:spLocks noGrp="1"/>
          </p:cNvSpPr>
          <p:nvPr>
            <p:ph type="title"/>
          </p:nvPr>
        </p:nvSpPr>
        <p:spPr>
          <a:xfrm>
            <a:off x="520700" y="1088688"/>
            <a:ext cx="8101841" cy="90012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7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0700" y="1988808"/>
            <a:ext cx="3976688" cy="3660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400"/>
              </a:spcBef>
              <a:defRPr sz="1800" b="1" i="1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sz="1800" b="1" i="1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>
              <a:lnSpc>
                <a:spcPct val="100000"/>
              </a:lnSpc>
              <a:spcBef>
                <a:spcPts val="400"/>
              </a:spcBef>
              <a:defRPr sz="1800" b="1" i="1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>
              <a:lnSpc>
                <a:spcPct val="100000"/>
              </a:lnSpc>
              <a:spcBef>
                <a:spcPts val="400"/>
              </a:spcBef>
              <a:defRPr sz="1800" b="1" i="1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>
              <a:lnSpc>
                <a:spcPct val="100000"/>
              </a:lnSpc>
              <a:spcBef>
                <a:spcPts val="400"/>
              </a:spcBef>
              <a:defRPr sz="1800" b="1" i="1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8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62011" y="1988808"/>
            <a:ext cx="3976689" cy="36609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  <a:defRPr sz="1800" b="1" i="1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endParaRPr/>
          </a:p>
        </p:txBody>
      </p:sp>
      <p:sp>
        <p:nvSpPr>
          <p:cNvPr id="79" name="Textplatzhalter 19"/>
          <p:cNvSpPr>
            <a:spLocks noGrp="1"/>
          </p:cNvSpPr>
          <p:nvPr>
            <p:ph type="body" sz="quarter" idx="14"/>
          </p:nvPr>
        </p:nvSpPr>
        <p:spPr>
          <a:xfrm>
            <a:off x="341312" y="341303"/>
            <a:ext cx="7561130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alt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04" name="Titeltext"/>
          <p:cNvSpPr txBox="1">
            <a:spLocks noGrp="1"/>
          </p:cNvSpPr>
          <p:nvPr>
            <p:ph type="title"/>
          </p:nvPr>
        </p:nvSpPr>
        <p:spPr>
          <a:xfrm>
            <a:off x="520700" y="1089024"/>
            <a:ext cx="2944814" cy="629749"/>
          </a:xfrm>
          <a:prstGeom prst="rect">
            <a:avLst/>
          </a:prstGeom>
        </p:spPr>
        <p:txBody>
          <a:bodyPr/>
          <a:lstStyle>
            <a:lvl1pPr>
              <a:lnSpc>
                <a:spcPts val="1900"/>
              </a:lnSpc>
              <a:defRPr sz="20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Titeltext</a:t>
            </a:r>
          </a:p>
        </p:txBody>
      </p:sp>
      <p:sp>
        <p:nvSpPr>
          <p:cNvPr id="105" name="Textebene 1…"/>
          <p:cNvSpPr txBox="1">
            <a:spLocks noGrp="1"/>
          </p:cNvSpPr>
          <p:nvPr>
            <p:ph type="body" idx="1"/>
          </p:nvPr>
        </p:nvSpPr>
        <p:spPr>
          <a:xfrm>
            <a:off x="3575050" y="1089025"/>
            <a:ext cx="5111750" cy="5037138"/>
          </a:xfrm>
          <a:prstGeom prst="rect">
            <a:avLst/>
          </a:prstGeom>
        </p:spPr>
        <p:txBody>
          <a:bodyPr lIns="45719" tIns="45719" rIns="45719" bIns="45719"/>
          <a:lstStyle>
            <a:lvl1pPr marL="342900" indent="-342900">
              <a:lnSpc>
                <a:spcPct val="100000"/>
              </a:lnSpc>
              <a:spcBef>
                <a:spcPts val="700"/>
              </a:spcBef>
              <a:buSzPct val="100000"/>
              <a:buFont typeface="Arial"/>
              <a:buChar char="•"/>
              <a:defRPr sz="3200"/>
            </a:lvl1pPr>
            <a:lvl2pPr marL="783771" indent="-326571">
              <a:lnSpc>
                <a:spcPct val="100000"/>
              </a:lnSpc>
              <a:spcBef>
                <a:spcPts val="700"/>
              </a:spcBef>
              <a:buSzPct val="100000"/>
              <a:buFont typeface="Arial"/>
              <a:buChar char="–"/>
              <a:defRPr sz="3200"/>
            </a:lvl2pPr>
            <a:lvl3pPr marL="1219200" indent="-304800">
              <a:lnSpc>
                <a:spcPct val="100000"/>
              </a:lnSpc>
              <a:spcBef>
                <a:spcPts val="700"/>
              </a:spcBef>
              <a:buSzPct val="100000"/>
              <a:buFont typeface="Arial"/>
              <a:buChar char="•"/>
              <a:defRPr sz="3200"/>
            </a:lvl3pPr>
            <a:lvl4pPr marL="1737360" indent="-365760">
              <a:lnSpc>
                <a:spcPct val="100000"/>
              </a:lnSpc>
              <a:spcBef>
                <a:spcPts val="700"/>
              </a:spcBef>
              <a:buSzPct val="100000"/>
              <a:buFont typeface="Arial"/>
              <a:buChar char="–"/>
              <a:defRPr sz="3200"/>
            </a:lvl4pPr>
            <a:lvl5pPr marL="2194560" indent="-365760">
              <a:lnSpc>
                <a:spcPct val="100000"/>
              </a:lnSpc>
              <a:spcBef>
                <a:spcPts val="700"/>
              </a:spcBef>
              <a:buSzPct val="100000"/>
              <a:buFont typeface="Arial"/>
              <a:buChar char="»"/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6" name="Textplatzhalter 3"/>
          <p:cNvSpPr>
            <a:spLocks noGrp="1"/>
          </p:cNvSpPr>
          <p:nvPr>
            <p:ph type="body" sz="half" idx="13"/>
          </p:nvPr>
        </p:nvSpPr>
        <p:spPr>
          <a:xfrm>
            <a:off x="520699" y="1718772"/>
            <a:ext cx="2944815" cy="440739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  <a:defRPr sz="2000"/>
            </a:pPr>
            <a:endParaRPr/>
          </a:p>
        </p:txBody>
      </p:sp>
      <p:sp>
        <p:nvSpPr>
          <p:cNvPr id="107" name="Textplatzhalter 19"/>
          <p:cNvSpPr>
            <a:spLocks noGrp="1"/>
          </p:cNvSpPr>
          <p:nvPr>
            <p:ph type="body" sz="quarter" idx="14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vertikaler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26" name="Titeltext"/>
          <p:cNvSpPr txBox="1">
            <a:spLocks noGrp="1"/>
          </p:cNvSpPr>
          <p:nvPr>
            <p:ph type="title"/>
          </p:nvPr>
        </p:nvSpPr>
        <p:spPr>
          <a:xfrm>
            <a:off x="520700" y="1088688"/>
            <a:ext cx="8101841" cy="90012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27" name="Textebene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45719" tIns="45719" rIns="45719" bIns="45719"/>
          <a:lstStyle>
            <a:lvl1pPr marL="342900" indent="-342900">
              <a:lnSpc>
                <a:spcPct val="100000"/>
              </a:lnSpc>
              <a:buSzPct val="100000"/>
              <a:buFont typeface="Arial"/>
              <a:buChar char="•"/>
            </a:lvl1pPr>
            <a:lvl2pPr marL="790575" indent="-333375">
              <a:lnSpc>
                <a:spcPct val="100000"/>
              </a:lnSpc>
              <a:buSzPct val="100000"/>
              <a:buFont typeface="Arial"/>
              <a:buChar char="–"/>
            </a:lvl2pPr>
            <a:lvl3pPr marL="1234439" indent="-320039">
              <a:lnSpc>
                <a:spcPct val="100000"/>
              </a:lnSpc>
              <a:buSzPct val="100000"/>
              <a:buFont typeface="Arial"/>
              <a:buChar char="•"/>
            </a:lvl3pPr>
            <a:lvl4pPr marL="1727200" indent="-355600">
              <a:lnSpc>
                <a:spcPct val="100000"/>
              </a:lnSpc>
              <a:buSzPct val="100000"/>
              <a:buFont typeface="Arial"/>
              <a:buChar char="–"/>
            </a:lvl4pPr>
            <a:lvl5pPr marL="2228850" indent="-400050">
              <a:lnSpc>
                <a:spcPct val="100000"/>
              </a:lnSpc>
              <a:buSzPct val="100000"/>
              <a:buFont typeface="Arial"/>
              <a:buChar char="»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28" name="Textplatzhalter 19"/>
          <p:cNvSpPr>
            <a:spLocks noGrp="1"/>
          </p:cNvSpPr>
          <p:nvPr>
            <p:ph type="body" sz="quarter" idx="13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kaler Titel u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36" name="Titeltext"/>
          <p:cNvSpPr txBox="1">
            <a:spLocks noGrp="1"/>
          </p:cNvSpPr>
          <p:nvPr>
            <p:ph type="title"/>
          </p:nvPr>
        </p:nvSpPr>
        <p:spPr>
          <a:xfrm>
            <a:off x="6629400" y="1089025"/>
            <a:ext cx="2057400" cy="5037138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7" name="Textebene 1…"/>
          <p:cNvSpPr txBox="1">
            <a:spLocks noGrp="1"/>
          </p:cNvSpPr>
          <p:nvPr>
            <p:ph type="body" idx="1"/>
          </p:nvPr>
        </p:nvSpPr>
        <p:spPr>
          <a:xfrm>
            <a:off x="457200" y="1089025"/>
            <a:ext cx="6019800" cy="5037138"/>
          </a:xfrm>
          <a:prstGeom prst="rect">
            <a:avLst/>
          </a:prstGeom>
        </p:spPr>
        <p:txBody>
          <a:bodyPr lIns="45719" tIns="45719" rIns="45719" bIns="45719"/>
          <a:lstStyle>
            <a:lvl1pPr marL="342900" indent="-342900">
              <a:lnSpc>
                <a:spcPct val="100000"/>
              </a:lnSpc>
              <a:buSzPct val="100000"/>
              <a:buFont typeface="Arial"/>
              <a:buChar char="•"/>
            </a:lvl1pPr>
            <a:lvl2pPr marL="790575" indent="-333375">
              <a:lnSpc>
                <a:spcPct val="100000"/>
              </a:lnSpc>
              <a:buSzPct val="100000"/>
              <a:buFont typeface="Arial"/>
              <a:buChar char="–"/>
            </a:lvl2pPr>
            <a:lvl3pPr marL="1234439" indent="-320039">
              <a:lnSpc>
                <a:spcPct val="100000"/>
              </a:lnSpc>
              <a:buSzPct val="100000"/>
              <a:buFont typeface="Arial"/>
              <a:buChar char="•"/>
            </a:lvl3pPr>
            <a:lvl4pPr marL="1727200" indent="-355600">
              <a:lnSpc>
                <a:spcPct val="100000"/>
              </a:lnSpc>
              <a:buSzPct val="100000"/>
              <a:buFont typeface="Arial"/>
              <a:buChar char="–"/>
            </a:lvl4pPr>
            <a:lvl5pPr marL="2228850" indent="-400050">
              <a:lnSpc>
                <a:spcPct val="100000"/>
              </a:lnSpc>
              <a:buSzPct val="100000"/>
              <a:buFont typeface="Arial"/>
              <a:buChar char="»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8" name="Textplatzhalter 19"/>
          <p:cNvSpPr>
            <a:spLocks noGrp="1"/>
          </p:cNvSpPr>
          <p:nvPr>
            <p:ph type="body" sz="quarter" idx="13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elfolie mit Shortf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46" name="Bildplatzhalter 3"/>
          <p:cNvSpPr>
            <a:spLocks noGrp="1"/>
          </p:cNvSpPr>
          <p:nvPr>
            <p:ph type="pic" idx="13"/>
          </p:nvPr>
        </p:nvSpPr>
        <p:spPr>
          <a:xfrm>
            <a:off x="0" y="2087446"/>
            <a:ext cx="9144000" cy="449197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20700" y="1988808"/>
            <a:ext cx="3331205" cy="4320576"/>
          </a:xfrm>
          <a:prstGeom prst="rect">
            <a:avLst/>
          </a:prstGeom>
        </p:spPr>
        <p:txBody>
          <a:bodyPr/>
          <a:lstStyle>
            <a:lvl1pPr marL="179999" indent="-179999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SzPct val="90000"/>
              <a:buFont typeface="Arial"/>
              <a:buChar char="•"/>
              <a:defRPr sz="16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Arial"/>
              <a:defRPr sz="1600">
                <a:solidFill>
                  <a:srgbClr val="FFFFFF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Arial"/>
              <a:defRPr sz="1600">
                <a:solidFill>
                  <a:srgbClr val="FFFFFF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Arial"/>
              <a:defRPr sz="1600">
                <a:solidFill>
                  <a:srgbClr val="FFFFFF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Arial"/>
              <a:defRPr sz="1600">
                <a:solidFill>
                  <a:srgbClr val="FFFFFF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xfrm>
            <a:off x="520700" y="1448736"/>
            <a:ext cx="8011829" cy="54007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149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520699" y="1089025"/>
            <a:ext cx="5690129" cy="3597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  <a:defRPr sz="2000" b="1" i="1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endParaRPr/>
          </a:p>
        </p:txBody>
      </p:sp>
      <p:sp>
        <p:nvSpPr>
          <p:cNvPr id="15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341312" y="341303"/>
            <a:ext cx="5869516" cy="56736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51" name="Rechteck 6"/>
          <p:cNvSpPr/>
          <p:nvPr/>
        </p:nvSpPr>
        <p:spPr>
          <a:xfrm>
            <a:off x="6462250" y="8376"/>
            <a:ext cx="2681750" cy="1170156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pic>
        <p:nvPicPr>
          <p:cNvPr id="152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23701" y="234375"/>
            <a:ext cx="2337882" cy="854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4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7244797" y="234375"/>
            <a:ext cx="1647684" cy="6023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uppieren 23"/>
          <p:cNvGrpSpPr/>
          <p:nvPr/>
        </p:nvGrpSpPr>
        <p:grpSpPr>
          <a:xfrm>
            <a:off x="-15074" y="6552640"/>
            <a:ext cx="9159074" cy="316524"/>
            <a:chOff x="0" y="27158"/>
            <a:chExt cx="9159072" cy="316523"/>
          </a:xfrm>
        </p:grpSpPr>
        <p:sp>
          <p:nvSpPr>
            <p:cNvPr id="3" name="Rechteck 24"/>
            <p:cNvSpPr/>
            <p:nvPr/>
          </p:nvSpPr>
          <p:spPr>
            <a:xfrm>
              <a:off x="0" y="27158"/>
              <a:ext cx="9159073" cy="311500"/>
            </a:xfrm>
            <a:prstGeom prst="rect">
              <a:avLst/>
            </a:prstGeom>
            <a:solidFill>
              <a:srgbClr val="D4D1D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grpSp>
          <p:nvGrpSpPr>
            <p:cNvPr id="6" name="Freihandform 25"/>
            <p:cNvGrpSpPr/>
            <p:nvPr/>
          </p:nvGrpSpPr>
          <p:grpSpPr>
            <a:xfrm>
              <a:off x="0" y="27158"/>
              <a:ext cx="6752493" cy="316524"/>
              <a:chOff x="0" y="27158"/>
              <a:chExt cx="6752492" cy="316523"/>
            </a:xfrm>
          </p:grpSpPr>
          <p:sp>
            <p:nvSpPr>
              <p:cNvPr id="4" name="Form"/>
              <p:cNvSpPr/>
              <p:nvPr/>
            </p:nvSpPr>
            <p:spPr>
              <a:xfrm>
                <a:off x="0" y="27158"/>
                <a:ext cx="6752493" cy="316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" y="0"/>
                    </a:moveTo>
                    <a:lnTo>
                      <a:pt x="21600" y="0"/>
                    </a:lnTo>
                    <a:lnTo>
                      <a:pt x="21359" y="21600"/>
                    </a:lnTo>
                    <a:lnTo>
                      <a:pt x="0" y="2160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143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 Light"/>
                    <a:ea typeface="Calibri Light"/>
                    <a:cs typeface="Calibri Light"/>
                    <a:sym typeface="Calibri Light"/>
                  </a:defRPr>
                </a:pPr>
                <a:endParaRPr/>
              </a:p>
            </p:txBody>
          </p:sp>
          <p:sp>
            <p:nvSpPr>
              <p:cNvPr id="5" name="Text"/>
              <p:cNvSpPr txBox="1"/>
              <p:nvPr/>
            </p:nvSpPr>
            <p:spPr>
              <a:xfrm>
                <a:off x="0" y="63500"/>
                <a:ext cx="6752493" cy="243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 </a:t>
                </a:r>
              </a:p>
            </p:txBody>
          </p:sp>
        </p:grpSp>
      </p:grpSp>
      <p:sp>
        <p:nvSpPr>
          <p:cNvPr id="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225823" cy="241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>
              <a:defRPr sz="16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0" name="Textebene 1…"/>
          <p:cNvSpPr txBox="1">
            <a:spLocks noGrp="1"/>
          </p:cNvSpPr>
          <p:nvPr>
            <p:ph type="body" idx="1"/>
          </p:nvPr>
        </p:nvSpPr>
        <p:spPr>
          <a:xfrm>
            <a:off x="520700" y="1988808"/>
            <a:ext cx="8101841" cy="4320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" name="Titeltext"/>
          <p:cNvSpPr txBox="1">
            <a:spLocks noGrp="1"/>
          </p:cNvSpPr>
          <p:nvPr>
            <p:ph type="title"/>
          </p:nvPr>
        </p:nvSpPr>
        <p:spPr>
          <a:xfrm>
            <a:off x="520700" y="1089025"/>
            <a:ext cx="8101841" cy="899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Titeltext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7" r:id="rId6"/>
    <p:sldLayoutId id="2147483659" r:id="rId7"/>
    <p:sldLayoutId id="2147483660" r:id="rId8"/>
    <p:sldLayoutId id="2147483661" r:id="rId9"/>
  </p:sldLayoutIdLst>
  <p:transition spd="med"/>
  <p:txStyles>
    <p:titleStyle>
      <a:lvl1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ts val="3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1438F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0" marR="0" indent="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4572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9144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13716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18288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22860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27432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32004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3657600" algn="l" defTabSz="914400" rtl="0" latinLnBrk="0">
        <a:lnSpc>
          <a:spcPts val="28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 dirty="0"/>
          </a:p>
        </p:txBody>
      </p:sp>
      <p:sp>
        <p:nvSpPr>
          <p:cNvPr id="163" name="Untertitel 2"/>
          <p:cNvSpPr txBox="1">
            <a:spLocks noGrp="1"/>
          </p:cNvSpPr>
          <p:nvPr>
            <p:ph type="subTitle" sz="quarter" idx="1"/>
          </p:nvPr>
        </p:nvSpPr>
        <p:spPr>
          <a:xfrm>
            <a:off x="520700" y="2870908"/>
            <a:ext cx="8011829" cy="135018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808080"/>
                </a:solidFill>
              </a:defRPr>
            </a:pPr>
            <a:r>
              <a:rPr lang="de-DE" dirty="0"/>
              <a:t>Malte Winkler, </a:t>
            </a:r>
            <a:r>
              <a:rPr dirty="0"/>
              <a:t>Sonja</a:t>
            </a:r>
            <a:r>
              <a:rPr dirty="0">
                <a:solidFill>
                  <a:srgbClr val="888888"/>
                </a:solidFill>
              </a:rPr>
              <a:t> Peterson</a:t>
            </a:r>
            <a:r>
              <a:rPr lang="de-DE" dirty="0">
                <a:solidFill>
                  <a:srgbClr val="888888"/>
                </a:solidFill>
              </a:rPr>
              <a:t>, Sneha Thube</a:t>
            </a:r>
          </a:p>
          <a:p>
            <a:pPr>
              <a:defRPr>
                <a:solidFill>
                  <a:srgbClr val="808080"/>
                </a:solidFill>
              </a:defRPr>
            </a:pPr>
            <a:endParaRPr lang="de-DE" dirty="0">
              <a:solidFill>
                <a:srgbClr val="888888"/>
              </a:solidFill>
            </a:endParaRPr>
          </a:p>
          <a:p>
            <a:pPr>
              <a:defRPr>
                <a:solidFill>
                  <a:srgbClr val="808080"/>
                </a:solidFill>
              </a:defRPr>
            </a:pPr>
            <a:endParaRPr dirty="0">
              <a:solidFill>
                <a:srgbClr val="888888"/>
              </a:solidFill>
            </a:endParaRPr>
          </a:p>
        </p:txBody>
      </p:sp>
      <p:sp>
        <p:nvSpPr>
          <p:cNvPr id="164" name="Titel 3"/>
          <p:cNvSpPr txBox="1">
            <a:spLocks noGrp="1"/>
          </p:cNvSpPr>
          <p:nvPr>
            <p:ph type="ctrTitle"/>
          </p:nvPr>
        </p:nvSpPr>
        <p:spPr>
          <a:xfrm>
            <a:off x="520700" y="1628800"/>
            <a:ext cx="8011829" cy="117015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4400" dirty="0"/>
              <a:t>Linking the EU and Chinese ETS </a:t>
            </a:r>
            <a:endParaRPr lang="de-DE" sz="4400" dirty="0"/>
          </a:p>
        </p:txBody>
      </p:sp>
      <p:sp>
        <p:nvSpPr>
          <p:cNvPr id="165" name="Textplatzhalter 4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400"/>
              </a:spcBef>
              <a:defRPr sz="2000" b="1" i="1">
                <a:solidFill>
                  <a:schemeClr val="accent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rPr lang="de-DE" dirty="0"/>
              <a:t>GTAP Conference, June 23</a:t>
            </a:r>
            <a:r>
              <a:rPr lang="de-DE" baseline="30000" dirty="0"/>
              <a:t>rd</a:t>
            </a:r>
            <a:r>
              <a:rPr lang="de-DE" dirty="0"/>
              <a:t>, 2021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604A624-828F-4FFD-B801-F67E12522CB1}"/>
              </a:ext>
            </a:extLst>
          </p:cNvPr>
          <p:cNvSpPr txBox="1"/>
          <p:nvPr/>
        </p:nvSpPr>
        <p:spPr>
          <a:xfrm>
            <a:off x="179513" y="4542962"/>
            <a:ext cx="496855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kumimoji="0" lang="de-DE" sz="18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Funded</a:t>
            </a: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18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by</a:t>
            </a: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German Federal </a:t>
            </a:r>
            <a:r>
              <a:rPr lang="de-DE" sz="1800" b="1" dirty="0">
                <a:solidFill>
                  <a:srgbClr val="FFFFFF"/>
                </a:solidFill>
              </a:rPr>
              <a:t>Ministry of Education and  </a:t>
            </a: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Research (BMBF)</a:t>
            </a:r>
          </a:p>
          <a:p>
            <a:pPr algn="l"/>
            <a:endParaRPr kumimoji="0" lang="de-DE" sz="1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algn="l"/>
            <a:r>
              <a:rPr lang="de-DE" sz="1800" b="1" dirty="0">
                <a:solidFill>
                  <a:srgbClr val="FFFFFF"/>
                </a:solidFill>
              </a:rPr>
              <a:t>Part of EMF </a:t>
            </a:r>
            <a:r>
              <a:rPr lang="de-DE" sz="1800" b="1" dirty="0" err="1">
                <a:solidFill>
                  <a:srgbClr val="FFFFFF"/>
                </a:solidFill>
              </a:rPr>
              <a:t>round</a:t>
            </a:r>
            <a:r>
              <a:rPr lang="de-DE" sz="1800" b="1" dirty="0">
                <a:solidFill>
                  <a:srgbClr val="FFFFFF"/>
                </a:solidFill>
              </a:rPr>
              <a:t> 36: Carbon </a:t>
            </a:r>
            <a:r>
              <a:rPr lang="de-DE" sz="1800" b="1" dirty="0" err="1">
                <a:solidFill>
                  <a:srgbClr val="FFFFFF"/>
                </a:solidFill>
              </a:rPr>
              <a:t>Pricing</a:t>
            </a:r>
            <a:r>
              <a:rPr lang="de-DE" sz="1800" b="1" dirty="0">
                <a:solidFill>
                  <a:srgbClr val="FFFFFF"/>
                </a:solidFill>
              </a:rPr>
              <a:t> after Paris</a:t>
            </a:r>
            <a:endParaRPr kumimoji="0" lang="de-DE" sz="1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84B3D35C-F6B8-4CE2-82CF-3EA832DD7E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7DAAC88-A82F-4F1D-B591-4B9D02CA5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27" y="3105249"/>
            <a:ext cx="8101841" cy="323751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attention</a:t>
            </a:r>
            <a:r>
              <a:rPr lang="de-DE" dirty="0"/>
              <a:t>!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808E95C-4900-4C0B-9947-D3E92FA9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650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75" name="Titel 2"/>
          <p:cNvSpPr txBox="1">
            <a:spLocks noGrp="1"/>
          </p:cNvSpPr>
          <p:nvPr>
            <p:ph type="title"/>
          </p:nvPr>
        </p:nvSpPr>
        <p:spPr>
          <a:xfrm>
            <a:off x="520699" y="1089025"/>
            <a:ext cx="8101842" cy="56736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dirty="0"/>
              <a:t>NDC </a:t>
            </a:r>
            <a:r>
              <a:rPr lang="de-DE" dirty="0" err="1"/>
              <a:t>targets</a:t>
            </a:r>
            <a:br>
              <a:rPr lang="de-DE" dirty="0"/>
            </a:br>
            <a:br>
              <a:rPr lang="de-DE" dirty="0"/>
            </a:br>
            <a:endParaRPr dirty="0"/>
          </a:p>
        </p:txBody>
      </p:sp>
      <p:sp>
        <p:nvSpPr>
          <p:cNvPr id="176" name="Textplatzhalt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Backup</a:t>
            </a:r>
            <a:endParaRPr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E4CC77B-3E64-44AE-876E-3E170A4A3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534" y="2156459"/>
            <a:ext cx="8421270" cy="36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8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75" name="Titel 2"/>
          <p:cNvSpPr txBox="1">
            <a:spLocks noGrp="1"/>
          </p:cNvSpPr>
          <p:nvPr>
            <p:ph type="title"/>
          </p:nvPr>
        </p:nvSpPr>
        <p:spPr>
          <a:xfrm>
            <a:off x="520699" y="1089025"/>
            <a:ext cx="8101842" cy="56736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dirty="0" err="1"/>
              <a:t>Armington</a:t>
            </a:r>
            <a:r>
              <a:rPr lang="de-DE" dirty="0"/>
              <a:t> </a:t>
            </a:r>
            <a:r>
              <a:rPr lang="de-DE" dirty="0" err="1"/>
              <a:t>elasticitities</a:t>
            </a:r>
            <a:br>
              <a:rPr lang="de-DE" dirty="0"/>
            </a:br>
            <a:br>
              <a:rPr lang="de-DE" dirty="0"/>
            </a:br>
            <a:endParaRPr dirty="0"/>
          </a:p>
        </p:txBody>
      </p:sp>
      <p:sp>
        <p:nvSpPr>
          <p:cNvPr id="176" name="Textplatzhalt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Backup</a:t>
            </a:r>
            <a:endParaRPr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E0C5F47-2367-41B5-A73B-61331A8DE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672" y="1484784"/>
            <a:ext cx="3906544" cy="52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6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175" name="Titel 2"/>
          <p:cNvSpPr txBox="1">
            <a:spLocks noGrp="1"/>
          </p:cNvSpPr>
          <p:nvPr>
            <p:ph type="title"/>
          </p:nvPr>
        </p:nvSpPr>
        <p:spPr>
          <a:xfrm>
            <a:off x="520699" y="1089025"/>
            <a:ext cx="8101842" cy="56736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dirty="0"/>
              <a:t>Scenario Set 3: </a:t>
            </a:r>
            <a:r>
              <a:rPr lang="de-DE" dirty="0" err="1"/>
              <a:t>Altering</a:t>
            </a:r>
            <a:r>
              <a:rPr lang="de-DE" dirty="0"/>
              <a:t> </a:t>
            </a:r>
            <a:r>
              <a:rPr lang="de-DE" dirty="0" err="1"/>
              <a:t>Armington</a:t>
            </a:r>
            <a:r>
              <a:rPr lang="de-DE" dirty="0"/>
              <a:t> </a:t>
            </a:r>
            <a:r>
              <a:rPr lang="de-DE" dirty="0" err="1"/>
              <a:t>elasticities</a:t>
            </a:r>
            <a:br>
              <a:rPr lang="de-DE" dirty="0"/>
            </a:br>
            <a:br>
              <a:rPr lang="de-DE" dirty="0"/>
            </a:br>
            <a:endParaRPr dirty="0"/>
          </a:p>
        </p:txBody>
      </p:sp>
      <p:sp>
        <p:nvSpPr>
          <p:cNvPr id="176" name="Textplatzhalt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 err="1"/>
              <a:t>Results</a:t>
            </a:r>
            <a:endParaRPr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757F82B-815D-431D-A47E-778A0680CDCF}"/>
              </a:ext>
            </a:extLst>
          </p:cNvPr>
          <p:cNvSpPr txBox="1"/>
          <p:nvPr/>
        </p:nvSpPr>
        <p:spPr>
          <a:xfrm>
            <a:off x="244157" y="5593369"/>
            <a:ext cx="8647429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de-DE" sz="18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Gains </a:t>
            </a:r>
            <a:r>
              <a:rPr kumimoji="0" lang="de-DE" sz="1800" b="0" i="0" u="none" strike="noStrike" cap="none" spc="0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from</a:t>
            </a:r>
            <a:r>
              <a:rPr kumimoji="0" lang="de-DE" sz="18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allowance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trading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more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even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with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higher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Armington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elasticities</a:t>
            </a:r>
            <a:endParaRPr lang="de-DE" sz="1800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Chinese NDC non-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binding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in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halveALL</a:t>
            </a:r>
            <a:r>
              <a:rPr kumimoji="0" lang="de-DE" sz="18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 + </a:t>
            </a:r>
            <a:r>
              <a:rPr kumimoji="0" lang="de-DE" sz="18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sym typeface="Calibri"/>
              </a:rPr>
              <a:t>linking</a:t>
            </a:r>
            <a:endParaRPr kumimoji="0" lang="de-DE" sz="1800" b="0" i="0" u="none" strike="noStrike" cap="none" spc="0" normalizeH="0" dirty="0">
              <a:ln>
                <a:noFill/>
              </a:ln>
              <a:solidFill>
                <a:srgbClr val="595959"/>
              </a:solidFill>
              <a:effectLst/>
              <a:uFillTx/>
              <a:sym typeface="Calibri"/>
            </a:endParaRPr>
          </a:p>
          <a:p>
            <a:pPr marL="342900" indent="-342900" algn="l">
              <a:buFont typeface="Wingdings" panose="05000000000000000000" pitchFamily="2" charset="2"/>
              <a:buChar char="à"/>
            </a:pPr>
            <a:r>
              <a:rPr lang="en-GB" sz="1800" dirty="0"/>
              <a:t>Gains from trading for both partners higher for lower trade elasticities in ETS sectors</a:t>
            </a:r>
            <a:endParaRPr kumimoji="0" lang="de-DE" sz="3600" b="0" i="0" u="none" strike="noStrike" cap="none" spc="0" normalizeH="0" dirty="0">
              <a:ln>
                <a:noFill/>
              </a:ln>
              <a:solidFill>
                <a:srgbClr val="595959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00000000-0008-0000-0500-000004000000}"/>
              </a:ext>
            </a:extLst>
          </p:cNvPr>
          <p:cNvGraphicFramePr/>
          <p:nvPr>
            <p:extLst/>
          </p:nvPr>
        </p:nvGraphicFramePr>
        <p:xfrm>
          <a:off x="1675764" y="5123389"/>
          <a:ext cx="5775960" cy="39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7D0550B-7D01-474B-B958-6C6CF209E65E}"/>
              </a:ext>
            </a:extLst>
          </p:cNvPr>
          <p:cNvGraphicFramePr/>
          <p:nvPr>
            <p:extLst/>
          </p:nvPr>
        </p:nvGraphicFramePr>
        <p:xfrm>
          <a:off x="244157" y="1656386"/>
          <a:ext cx="2879725" cy="3517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8635D060-DBD4-4513-93C3-298E52E4B943}"/>
              </a:ext>
            </a:extLst>
          </p:cNvPr>
          <p:cNvGraphicFramePr/>
          <p:nvPr>
            <p:extLst/>
          </p:nvPr>
        </p:nvGraphicFramePr>
        <p:xfrm>
          <a:off x="3132137" y="1656386"/>
          <a:ext cx="2879725" cy="3517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779D89BE-0209-40D1-A57E-343317793D1F}"/>
              </a:ext>
            </a:extLst>
          </p:cNvPr>
          <p:cNvGraphicFramePr/>
          <p:nvPr>
            <p:extLst/>
          </p:nvPr>
        </p:nvGraphicFramePr>
        <p:xfrm>
          <a:off x="6011862" y="1656386"/>
          <a:ext cx="2879725" cy="3644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5740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Foliennummernplatzhalter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233" name="Textplatzhalter 2"/>
          <p:cNvSpPr txBox="1">
            <a:spLocks noGrp="1"/>
          </p:cNvSpPr>
          <p:nvPr>
            <p:ph type="body" idx="1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Background</a:t>
            </a:r>
            <a:endParaRPr dirty="0"/>
          </a:p>
        </p:txBody>
      </p:sp>
      <p:sp>
        <p:nvSpPr>
          <p:cNvPr id="237" name="Titel 4"/>
          <p:cNvSpPr txBox="1">
            <a:spLocks noGrp="1"/>
          </p:cNvSpPr>
          <p:nvPr>
            <p:ph type="title"/>
          </p:nvPr>
        </p:nvSpPr>
        <p:spPr>
          <a:xfrm>
            <a:off x="520699" y="764704"/>
            <a:ext cx="8101842" cy="46810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r>
              <a:rPr lang="de-DE" dirty="0"/>
              <a:t>Carbon </a:t>
            </a:r>
            <a:r>
              <a:rPr lang="de-DE" dirty="0" err="1"/>
              <a:t>Pricing</a:t>
            </a:r>
            <a:r>
              <a:rPr lang="de-DE" dirty="0"/>
              <a:t> after Paris</a:t>
            </a:r>
            <a:endParaRPr dirty="0"/>
          </a:p>
        </p:txBody>
      </p:sp>
      <p:sp>
        <p:nvSpPr>
          <p:cNvPr id="8" name="Untertitel 1">
            <a:extLst>
              <a:ext uri="{FF2B5EF4-FFF2-40B4-BE49-F238E27FC236}">
                <a16:creationId xmlns:a16="http://schemas.microsoft.com/office/drawing/2014/main" id="{A1836B86-EFC5-493C-AF30-D817D7D91571}"/>
              </a:ext>
            </a:extLst>
          </p:cNvPr>
          <p:cNvSpPr txBox="1">
            <a:spLocks/>
          </p:cNvSpPr>
          <p:nvPr/>
        </p:nvSpPr>
        <p:spPr>
          <a:xfrm>
            <a:off x="520699" y="1656387"/>
            <a:ext cx="8101842" cy="908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857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7429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1143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1600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20574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22860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27432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32004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36576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>
              <a:defRPr sz="2000"/>
            </a:pPr>
            <a:r>
              <a:rPr lang="en-US" sz="2400" dirty="0"/>
              <a:t>Paris Agreement (COP21): NDCs and 2° target</a:t>
            </a:r>
          </a:p>
          <a:p>
            <a:pPr>
              <a:defRPr sz="2000"/>
            </a:pPr>
            <a:r>
              <a:rPr lang="en-US" sz="2400" dirty="0"/>
              <a:t>Carbon Pricing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Emission Trading </a:t>
            </a:r>
          </a:p>
          <a:p>
            <a:pPr>
              <a:defRPr sz="2000"/>
            </a:pPr>
            <a:endParaRPr lang="en-US" dirty="0"/>
          </a:p>
        </p:txBody>
      </p:sp>
      <p:pic>
        <p:nvPicPr>
          <p:cNvPr id="6" name="page1image12211200.png" descr="page1image12211200.png">
            <a:extLst>
              <a:ext uri="{FF2B5EF4-FFF2-40B4-BE49-F238E27FC236}">
                <a16:creationId xmlns:a16="http://schemas.microsoft.com/office/drawing/2014/main" id="{4C75231C-9B7D-49A6-8B58-5FA373DFB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457" y="2564905"/>
            <a:ext cx="7098468" cy="374038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feld 1">
            <a:extLst>
              <a:ext uri="{FF2B5EF4-FFF2-40B4-BE49-F238E27FC236}">
                <a16:creationId xmlns:a16="http://schemas.microsoft.com/office/drawing/2014/main" id="{7C3D6A87-8E18-49A3-8DD3-556EEFC84AFB}"/>
              </a:ext>
            </a:extLst>
          </p:cNvPr>
          <p:cNvSpPr txBox="1"/>
          <p:nvPr/>
        </p:nvSpPr>
        <p:spPr>
          <a:xfrm>
            <a:off x="0" y="6305291"/>
            <a:ext cx="8130925" cy="247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r">
              <a:defRPr sz="1000">
                <a:solidFill>
                  <a:srgbClr val="808080"/>
                </a:solidFill>
              </a:defRPr>
            </a:lvl1pPr>
          </a:lstStyle>
          <a:p>
            <a:r>
              <a:rPr dirty="0"/>
              <a:t>Source: CAIT Climate Action Tracker.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Foliennummernplatzhalter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233" name="Textplatzhalter 2"/>
          <p:cNvSpPr txBox="1">
            <a:spLocks noGrp="1"/>
          </p:cNvSpPr>
          <p:nvPr>
            <p:ph type="body" idx="1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Background</a:t>
            </a:r>
            <a:endParaRPr dirty="0"/>
          </a:p>
        </p:txBody>
      </p:sp>
      <p:sp>
        <p:nvSpPr>
          <p:cNvPr id="237" name="Titel 4"/>
          <p:cNvSpPr txBox="1">
            <a:spLocks noGrp="1"/>
          </p:cNvSpPr>
          <p:nvPr>
            <p:ph type="title"/>
          </p:nvPr>
        </p:nvSpPr>
        <p:spPr>
          <a:xfrm>
            <a:off x="520699" y="764704"/>
            <a:ext cx="8101842" cy="46810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r>
              <a:rPr lang="de-DE" dirty="0"/>
              <a:t>Linking ETS</a:t>
            </a:r>
            <a:endParaRPr dirty="0"/>
          </a:p>
        </p:txBody>
      </p:sp>
      <p:sp>
        <p:nvSpPr>
          <p:cNvPr id="8" name="Untertitel 1">
            <a:extLst>
              <a:ext uri="{FF2B5EF4-FFF2-40B4-BE49-F238E27FC236}">
                <a16:creationId xmlns:a16="http://schemas.microsoft.com/office/drawing/2014/main" id="{A1836B86-EFC5-493C-AF30-D817D7D91571}"/>
              </a:ext>
            </a:extLst>
          </p:cNvPr>
          <p:cNvSpPr txBox="1">
            <a:spLocks/>
          </p:cNvSpPr>
          <p:nvPr/>
        </p:nvSpPr>
        <p:spPr>
          <a:xfrm>
            <a:off x="520699" y="1656387"/>
            <a:ext cx="8101842" cy="908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857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7429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1143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1600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20574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22860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27432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32004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36576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>
              <a:defRPr sz="2000"/>
            </a:pPr>
            <a:r>
              <a:rPr lang="en-US" dirty="0"/>
              <a:t>Linking of ETS has several advantages (</a:t>
            </a:r>
            <a:r>
              <a:rPr lang="en-US" dirty="0" err="1"/>
              <a:t>Alexeeva</a:t>
            </a:r>
            <a:r>
              <a:rPr lang="en-US" dirty="0"/>
              <a:t> and Anger, 2016; Nong and </a:t>
            </a:r>
            <a:r>
              <a:rPr lang="en-US" dirty="0" err="1"/>
              <a:t>Siriwardana</a:t>
            </a:r>
            <a:r>
              <a:rPr lang="en-US" dirty="0"/>
              <a:t>, 2016; Hawkins and </a:t>
            </a:r>
            <a:r>
              <a:rPr lang="en-US" dirty="0" err="1"/>
              <a:t>Jegou</a:t>
            </a:r>
            <a:r>
              <a:rPr lang="en-US" dirty="0"/>
              <a:t>, 2014): </a:t>
            </a:r>
          </a:p>
          <a:p>
            <a:pPr lvl="1">
              <a:defRPr sz="2000"/>
            </a:pPr>
            <a:r>
              <a:rPr lang="en-US" dirty="0"/>
              <a:t>increases liquidity of the carbon market</a:t>
            </a:r>
          </a:p>
          <a:p>
            <a:pPr lvl="1">
              <a:defRPr sz="2000"/>
            </a:pPr>
            <a:r>
              <a:rPr lang="en-US" dirty="0"/>
              <a:t>decreases risk of carbon leakage</a:t>
            </a:r>
          </a:p>
          <a:p>
            <a:pPr lvl="1">
              <a:defRPr sz="2000"/>
            </a:pPr>
            <a:r>
              <a:rPr lang="en-US" dirty="0"/>
              <a:t>supports multilateral climate action</a:t>
            </a:r>
          </a:p>
          <a:p>
            <a:pPr lvl="1">
              <a:defRPr sz="2000"/>
            </a:pPr>
            <a:r>
              <a:rPr lang="en-US" dirty="0"/>
              <a:t>increases “where-flexibility”</a:t>
            </a:r>
          </a:p>
          <a:p>
            <a:pPr>
              <a:defRPr sz="2000"/>
            </a:pPr>
            <a:r>
              <a:rPr lang="en-US" dirty="0"/>
              <a:t>Potentially beneficial to both partners: allowance buyers pay lower price for allowances, allowance sellers generates revenue from selling</a:t>
            </a:r>
          </a:p>
          <a:p>
            <a:pPr>
              <a:defRPr sz="2000"/>
            </a:pPr>
            <a:endParaRPr lang="en-US" dirty="0"/>
          </a:p>
          <a:p>
            <a:pPr>
              <a:defRPr sz="2000"/>
            </a:pPr>
            <a:endParaRPr lang="en-US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A63A99C-85EF-4480-A44B-9147EC0372E6}"/>
              </a:ext>
            </a:extLst>
          </p:cNvPr>
          <p:cNvSpPr txBox="1"/>
          <p:nvPr/>
        </p:nvSpPr>
        <p:spPr>
          <a:xfrm>
            <a:off x="520699" y="5733256"/>
            <a:ext cx="8299773" cy="4681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E445240-D330-4217-814B-1E3EA2AED62A}"/>
              </a:ext>
            </a:extLst>
          </p:cNvPr>
          <p:cNvSpPr txBox="1"/>
          <p:nvPr/>
        </p:nvSpPr>
        <p:spPr>
          <a:xfrm>
            <a:off x="611560" y="4797152"/>
            <a:ext cx="792088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BUT: Linking can lead to welfare losses in allowance selling partner through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ToT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effects </a:t>
            </a:r>
            <a: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(e.g. </a:t>
            </a:r>
            <a:r>
              <a:rPr lang="en-GB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Flachsland</a:t>
            </a:r>
            <a: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al. 2009) 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253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Foliennummernplatzhalter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33" name="Textplatzhalter 2"/>
          <p:cNvSpPr txBox="1">
            <a:spLocks noGrp="1"/>
          </p:cNvSpPr>
          <p:nvPr>
            <p:ph type="body" idx="1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Background</a:t>
            </a:r>
            <a:endParaRPr dirty="0"/>
          </a:p>
        </p:txBody>
      </p:sp>
      <p:sp>
        <p:nvSpPr>
          <p:cNvPr id="237" name="Titel 4"/>
          <p:cNvSpPr txBox="1">
            <a:spLocks noGrp="1"/>
          </p:cNvSpPr>
          <p:nvPr>
            <p:ph type="title"/>
          </p:nvPr>
        </p:nvSpPr>
        <p:spPr>
          <a:xfrm>
            <a:off x="520699" y="764704"/>
            <a:ext cx="8101842" cy="46810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r>
              <a:rPr lang="de-DE" dirty="0"/>
              <a:t>EU ETS and Chinese ETS</a:t>
            </a:r>
            <a:endParaRPr dirty="0"/>
          </a:p>
        </p:txBody>
      </p:sp>
      <p:sp>
        <p:nvSpPr>
          <p:cNvPr id="8" name="Untertitel 1">
            <a:extLst>
              <a:ext uri="{FF2B5EF4-FFF2-40B4-BE49-F238E27FC236}">
                <a16:creationId xmlns:a16="http://schemas.microsoft.com/office/drawing/2014/main" id="{A1836B86-EFC5-493C-AF30-D817D7D91571}"/>
              </a:ext>
            </a:extLst>
          </p:cNvPr>
          <p:cNvSpPr txBox="1">
            <a:spLocks/>
          </p:cNvSpPr>
          <p:nvPr/>
        </p:nvSpPr>
        <p:spPr>
          <a:xfrm>
            <a:off x="520699" y="1656387"/>
            <a:ext cx="8101842" cy="908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857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7429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1143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1600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20574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22860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27432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32004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36576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>
              <a:defRPr sz="2000"/>
            </a:pPr>
            <a:r>
              <a:rPr lang="en-US" sz="2400" dirty="0"/>
              <a:t>Two largest ETS in the world</a:t>
            </a:r>
          </a:p>
          <a:p>
            <a:pPr>
              <a:defRPr sz="2000"/>
            </a:pPr>
            <a:r>
              <a:rPr lang="en-US" sz="2400" dirty="0"/>
              <a:t>Coverage: mainly CO2 from electricity production and industry</a:t>
            </a:r>
          </a:p>
          <a:p>
            <a:pPr>
              <a:defRPr sz="2000"/>
            </a:pPr>
            <a:r>
              <a:rPr lang="en-US" sz="2400" dirty="0"/>
              <a:t>Together, around 20 % of global CO2 emissions covered</a:t>
            </a:r>
          </a:p>
          <a:p>
            <a:pPr marL="0" indent="0">
              <a:buNone/>
              <a:defRPr sz="2000"/>
            </a:pPr>
            <a:endParaRPr lang="en-US" sz="2400" dirty="0"/>
          </a:p>
          <a:p>
            <a:pPr>
              <a:defRPr sz="2000"/>
            </a:pP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A9457C-B090-4774-B5E7-82FC14CA9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085" y="3168025"/>
            <a:ext cx="4225449" cy="33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83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Foliennummernplatzhalter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33" name="Textplatzhalter 2"/>
          <p:cNvSpPr txBox="1">
            <a:spLocks noGrp="1"/>
          </p:cNvSpPr>
          <p:nvPr>
            <p:ph type="body" idx="1"/>
          </p:nvPr>
        </p:nvSpPr>
        <p:spPr>
          <a:xfrm>
            <a:off x="341313" y="341303"/>
            <a:ext cx="6570999" cy="56736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Background</a:t>
            </a:r>
            <a:endParaRPr dirty="0"/>
          </a:p>
        </p:txBody>
      </p:sp>
      <p:sp>
        <p:nvSpPr>
          <p:cNvPr id="237" name="Titel 4"/>
          <p:cNvSpPr txBox="1">
            <a:spLocks noGrp="1"/>
          </p:cNvSpPr>
          <p:nvPr>
            <p:ph type="title"/>
          </p:nvPr>
        </p:nvSpPr>
        <p:spPr>
          <a:xfrm>
            <a:off x="520699" y="764704"/>
            <a:ext cx="8101842" cy="46810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r>
              <a:rPr lang="de-DE" dirty="0"/>
              <a:t>Linking </a:t>
            </a:r>
            <a:r>
              <a:rPr lang="de-DE" dirty="0" err="1"/>
              <a:t>the</a:t>
            </a:r>
            <a:r>
              <a:rPr lang="de-DE" dirty="0"/>
              <a:t> EU and Chinese ETS</a:t>
            </a:r>
            <a:endParaRPr dirty="0"/>
          </a:p>
        </p:txBody>
      </p:sp>
      <p:sp>
        <p:nvSpPr>
          <p:cNvPr id="8" name="Untertitel 1">
            <a:extLst>
              <a:ext uri="{FF2B5EF4-FFF2-40B4-BE49-F238E27FC236}">
                <a16:creationId xmlns:a16="http://schemas.microsoft.com/office/drawing/2014/main" id="{A1836B86-EFC5-493C-AF30-D817D7D91571}"/>
              </a:ext>
            </a:extLst>
          </p:cNvPr>
          <p:cNvSpPr txBox="1">
            <a:spLocks/>
          </p:cNvSpPr>
          <p:nvPr/>
        </p:nvSpPr>
        <p:spPr>
          <a:xfrm>
            <a:off x="107504" y="1656386"/>
            <a:ext cx="9036496" cy="2924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857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7429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1143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1600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20574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0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22860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27432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32004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3657600" algn="l" defTabSz="914400" rtl="0" latin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40404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>
              <a:defRPr sz="2000"/>
            </a:pPr>
            <a:r>
              <a:rPr lang="en-US" sz="2400" dirty="0"/>
              <a:t>Full linking would yield around </a:t>
            </a:r>
            <a:r>
              <a:rPr lang="en-US" sz="2400" b="1" dirty="0"/>
              <a:t>34 % of potential efficiency gains </a:t>
            </a:r>
            <a:r>
              <a:rPr lang="en-US" sz="2400" dirty="0"/>
              <a:t>(compared to a situation with global emission trading in all sectors; Akın-Olçum et al., submitted)</a:t>
            </a:r>
          </a:p>
          <a:p>
            <a:pPr>
              <a:defRPr sz="2000"/>
            </a:pPr>
            <a:r>
              <a:rPr lang="en-US" sz="2400" dirty="0"/>
              <a:t>Gains from linking can be </a:t>
            </a:r>
            <a:r>
              <a:rPr lang="en-US" sz="2400" b="1" dirty="0"/>
              <a:t>marginal or even negative </a:t>
            </a:r>
            <a:r>
              <a:rPr lang="en-US" sz="2400" dirty="0"/>
              <a:t>for China (</a:t>
            </a:r>
            <a:r>
              <a:rPr lang="en-GB" sz="2400" dirty="0" err="1"/>
              <a:t>Hübler</a:t>
            </a:r>
            <a:r>
              <a:rPr lang="en-GB" sz="2400" dirty="0"/>
              <a:t> et al., 2014; Fujimori et al., 2016; </a:t>
            </a:r>
            <a:r>
              <a:rPr lang="en-GB" sz="2400" dirty="0" err="1"/>
              <a:t>Gavard</a:t>
            </a:r>
            <a:r>
              <a:rPr lang="en-GB" sz="2400" dirty="0"/>
              <a:t> et al., 2016; Li et al., 2019</a:t>
            </a:r>
            <a:r>
              <a:rPr lang="en-US" sz="2400" dirty="0"/>
              <a:t>) </a:t>
            </a:r>
          </a:p>
          <a:p>
            <a:pPr>
              <a:defRPr sz="2000"/>
            </a:pPr>
            <a:r>
              <a:rPr lang="en-US" sz="2400" b="1" dirty="0"/>
              <a:t>Restricted trading volume of allowances </a:t>
            </a:r>
            <a:r>
              <a:rPr lang="en-US" sz="2400" dirty="0"/>
              <a:t>can help China (</a:t>
            </a:r>
            <a:r>
              <a:rPr lang="en-GB" sz="2400" dirty="0"/>
              <a:t>Gavard et al., 2016; Li et al., 2019</a:t>
            </a:r>
            <a:r>
              <a:rPr lang="en-US" sz="2400" dirty="0"/>
              <a:t>) </a:t>
            </a:r>
          </a:p>
          <a:p>
            <a:pPr>
              <a:defRPr sz="2000"/>
            </a:pPr>
            <a:r>
              <a:rPr lang="en-US" sz="2400" b="1" dirty="0"/>
              <a:t>transfer payments </a:t>
            </a:r>
            <a:r>
              <a:rPr lang="en-US" sz="2400" dirty="0"/>
              <a:t>can counteract indirect market effects in a global ETS (Peterson and Weitzel, 2016)</a:t>
            </a:r>
          </a:p>
          <a:p>
            <a:pPr>
              <a:defRPr sz="2000"/>
            </a:pPr>
            <a:endParaRPr lang="en-US" sz="2400" dirty="0"/>
          </a:p>
          <a:p>
            <a:pPr>
              <a:defRPr sz="2000"/>
            </a:pPr>
            <a:endParaRPr lang="en-US" sz="2400" dirty="0"/>
          </a:p>
          <a:p>
            <a:pPr>
              <a:defRPr sz="2000"/>
            </a:pPr>
            <a:endParaRPr lang="en-US" sz="2400" dirty="0">
              <a:sym typeface="Wingdings" panose="05000000000000000000" pitchFamily="2" charset="2"/>
            </a:endParaRPr>
          </a:p>
          <a:p>
            <a:pPr marL="0" indent="0">
              <a:buNone/>
              <a:defRPr sz="2000"/>
            </a:pPr>
            <a:endParaRPr lang="en-US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56274FC-5380-4CC9-988E-670AD5B3C967}"/>
              </a:ext>
            </a:extLst>
          </p:cNvPr>
          <p:cNvSpPr txBox="1"/>
          <p:nvPr/>
        </p:nvSpPr>
        <p:spPr>
          <a:xfrm>
            <a:off x="336060" y="5356375"/>
            <a:ext cx="8484412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How can a link be established, which is beneficial to all trading partners?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1782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175" name="Titel 2"/>
          <p:cNvSpPr txBox="1">
            <a:spLocks noGrp="1"/>
          </p:cNvSpPr>
          <p:nvPr>
            <p:ph type="title"/>
          </p:nvPr>
        </p:nvSpPr>
        <p:spPr>
          <a:xfrm>
            <a:off x="520699" y="1089025"/>
            <a:ext cx="8101842" cy="567361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Model </a:t>
            </a:r>
            <a:r>
              <a:rPr lang="de-DE" dirty="0" err="1"/>
              <a:t>settings</a:t>
            </a:r>
            <a:endParaRPr dirty="0"/>
          </a:p>
        </p:txBody>
      </p:sp>
      <p:sp>
        <p:nvSpPr>
          <p:cNvPr id="176" name="Textplatzhalt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Study Set-</a:t>
            </a:r>
            <a:r>
              <a:rPr lang="de-DE" dirty="0" err="1"/>
              <a:t>up</a:t>
            </a:r>
            <a:endParaRPr dirty="0"/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04B9A122-6A76-48A0-A1AD-53D6226C0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661474"/>
              </p:ext>
            </p:extLst>
          </p:nvPr>
        </p:nvGraphicFramePr>
        <p:xfrm>
          <a:off x="4642170" y="1413355"/>
          <a:ext cx="4291897" cy="4512547"/>
        </p:xfrm>
        <a:graphic>
          <a:graphicData uri="http://schemas.openxmlformats.org/drawingml/2006/table">
            <a:tbl>
              <a:tblPr/>
              <a:tblGrid>
                <a:gridCol w="161523">
                  <a:extLst>
                    <a:ext uri="{9D8B030D-6E8A-4147-A177-3AD203B41FA5}">
                      <a16:colId xmlns:a16="http://schemas.microsoft.com/office/drawing/2014/main" val="36738814"/>
                    </a:ext>
                  </a:extLst>
                </a:gridCol>
                <a:gridCol w="2144571">
                  <a:extLst>
                    <a:ext uri="{9D8B030D-6E8A-4147-A177-3AD203B41FA5}">
                      <a16:colId xmlns:a16="http://schemas.microsoft.com/office/drawing/2014/main" val="427884400"/>
                    </a:ext>
                  </a:extLst>
                </a:gridCol>
                <a:gridCol w="139826">
                  <a:extLst>
                    <a:ext uri="{9D8B030D-6E8A-4147-A177-3AD203B41FA5}">
                      <a16:colId xmlns:a16="http://schemas.microsoft.com/office/drawing/2014/main" val="2250844367"/>
                    </a:ext>
                  </a:extLst>
                </a:gridCol>
                <a:gridCol w="1845977">
                  <a:extLst>
                    <a:ext uri="{9D8B030D-6E8A-4147-A177-3AD203B41FA5}">
                      <a16:colId xmlns:a16="http://schemas.microsoft.com/office/drawing/2014/main" val="3260354169"/>
                    </a:ext>
                  </a:extLst>
                </a:gridCol>
              </a:tblGrid>
              <a:tr h="174129"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Regions</a:t>
                      </a:r>
                      <a:endParaRPr lang="de-D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Sectors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657640"/>
                  </a:ext>
                </a:extLst>
              </a:tr>
              <a:tr h="174129"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Countries (non-EU)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Non-electric Energy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18772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China (CHN)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Coal (COL)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834808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United States (USA)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Petroleum and coal products (OIL)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740189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Canada (CAN)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Crude oil (CRU)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858742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Japan (JPN)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Natural gas (GAS)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873937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Korea (KOR)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Electricity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15453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Russia (RUS)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Nuclear electr. (Enuclear)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5576722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India (IND)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Coal based electr. (Ecoal)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920486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Australia and New Zealand (ANZ)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Gas based electr. (Egas)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139468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Brazil (BRA)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Oil based electr. (Eoil)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479497"/>
                  </a:ext>
                </a:extLst>
              </a:tr>
              <a:tr h="174129"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Aggregated regions (non-EU)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Wind based electr. (Ewind)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0338998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Middle East (MEA)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Hydro based electr. (Ehydro)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27630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Africa (AFR)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Solar based electr. (Esolar)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81718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Americas (OAM)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Electr. from other sources (Eother)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315450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Asia (OAS)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sectors/aggregates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593726"/>
                  </a:ext>
                </a:extLst>
              </a:tr>
              <a:tr h="174129"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Europe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Energy-intensive industries (EIT)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392874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EU (ETS) (</a:t>
                      </a:r>
                      <a:r>
                        <a:rPr lang="de-DE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EU_Tr</a:t>
                      </a:r>
                      <a:r>
                        <a:rPr lang="de-DE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 (TRN)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256000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France (FRA)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Agriculture (AGR)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598828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Germany (GER)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manufacturing (MFR)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861634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Great Britain and Ireland (GBR)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Services (SER)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319571"/>
                  </a:ext>
                </a:extLst>
              </a:tr>
              <a:tr h="159136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Belgium</a:t>
                      </a:r>
                      <a:r>
                        <a:rPr lang="de-DE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de-DE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Netherlands</a:t>
                      </a:r>
                      <a:r>
                        <a:rPr lang="de-DE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Luxembourg (BLX)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522193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Scandinavia (SCA)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842334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Southern Europe (SEU)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687348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Eastern Europe (EEU)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805307"/>
                  </a:ext>
                </a:extLst>
              </a:tr>
              <a:tr h="174129"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 of Europe (non-ETS) (REU)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22" marR="6922" marT="69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347765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7D6DAB1D-4753-4AA1-AFF9-6E55298E196E}"/>
              </a:ext>
            </a:extLst>
          </p:cNvPr>
          <p:cNvSpPr txBox="1"/>
          <p:nvPr/>
        </p:nvSpPr>
        <p:spPr>
          <a:xfrm>
            <a:off x="208095" y="1628800"/>
            <a:ext cx="4291897" cy="44012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DART model, based on GTAP9 Power database (Peters, 2016)</a:t>
            </a:r>
          </a:p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000" b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Disaggregated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electricity sector</a:t>
            </a:r>
          </a:p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000" b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Disaggregated EU</a:t>
            </a:r>
          </a:p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Calibrated</a:t>
            </a:r>
            <a:r>
              <a:rPr lang="de-D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</a:t>
            </a:r>
            <a:r>
              <a:rPr lang="de-D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meet</a:t>
            </a:r>
            <a:r>
              <a:rPr lang="de-D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GDP and regional CO2-emissions of 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IEA World Energy Outlook 2018</a:t>
            </a:r>
          </a:p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000" b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Base year: 2011</a:t>
            </a:r>
          </a:p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US" sz="2000" b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Model horizon:</a:t>
            </a:r>
            <a:r>
              <a:rPr kumimoji="0" lang="en-US" sz="2000" b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2030</a:t>
            </a:r>
          </a:p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All regions meet their NDCs in 2030</a:t>
            </a:r>
            <a:endParaRPr kumimoji="0" lang="en-US" sz="2000" b="0" u="none" strike="noStrike" cap="none" spc="0" normalizeH="0" dirty="0">
              <a:ln>
                <a:noFill/>
              </a:ln>
              <a:solidFill>
                <a:srgbClr val="595959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447675" indent="-447675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kumimoji="0" lang="en-US" sz="2000" b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447675" indent="-447675" algn="l">
              <a:buFont typeface="Arial" panose="020B0604020202020204" pitchFamily="34" charset="0"/>
              <a:buChar char="•"/>
            </a:pPr>
            <a:endParaRPr kumimoji="0" lang="de-DE" sz="2000" b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476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75" name="Titel 2"/>
          <p:cNvSpPr txBox="1">
            <a:spLocks noGrp="1"/>
          </p:cNvSpPr>
          <p:nvPr>
            <p:ph type="title"/>
          </p:nvPr>
        </p:nvSpPr>
        <p:spPr>
          <a:xfrm>
            <a:off x="520699" y="1089025"/>
            <a:ext cx="8101842" cy="567361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Scenarios</a:t>
            </a:r>
            <a:endParaRPr dirty="0"/>
          </a:p>
        </p:txBody>
      </p:sp>
      <p:sp>
        <p:nvSpPr>
          <p:cNvPr id="176" name="Textplatzhalt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/>
              <a:t>Study Set-</a:t>
            </a:r>
            <a:r>
              <a:rPr lang="de-DE" dirty="0" err="1"/>
              <a:t>up</a:t>
            </a:r>
            <a:endParaRPr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D6DAB1D-4753-4AA1-AFF9-6E55298E196E}"/>
              </a:ext>
            </a:extLst>
          </p:cNvPr>
          <p:cNvSpPr txBox="1"/>
          <p:nvPr/>
        </p:nvSpPr>
        <p:spPr>
          <a:xfrm>
            <a:off x="378520" y="1628800"/>
            <a:ext cx="8441952" cy="60016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Two</a:t>
            </a: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sets</a:t>
            </a: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of scenarios:</a:t>
            </a:r>
          </a:p>
          <a:p>
            <a:pPr marL="457200" lvl="1" indent="-457200" algn="l"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limits to </a:t>
            </a:r>
            <a:r>
              <a:rPr lang="en-U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traded allowance volume</a:t>
            </a:r>
          </a:p>
          <a:p>
            <a:pPr marL="714375" lvl="8" indent="-261938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No Link: no allowance trading between EU and China</a:t>
            </a:r>
          </a:p>
          <a:p>
            <a:pPr marL="714375" lvl="8" indent="-261938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Full Link: unrestricted allowance trading between EU and China </a:t>
            </a:r>
          </a:p>
          <a:p>
            <a:pPr marL="714375" lvl="8" indent="-261938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In between: allowance trading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restricted to x % of the volume traded under Full Link</a:t>
            </a:r>
          </a:p>
          <a:p>
            <a:pPr marL="457200" lvl="1" indent="-457200" algn="l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Adjusted emission endowments 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14375" lvl="1" indent="-261938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stricter emission target for the EU (by 10%, 20%,…, 50%)</a:t>
            </a:r>
          </a:p>
          <a:p>
            <a:pPr marL="714375" lvl="1" indent="-261938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Less strict emission target for China</a:t>
            </a:r>
          </a:p>
          <a:p>
            <a:pPr marL="714375" lvl="1" indent="-261938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Combined emissions remain unchanged</a:t>
            </a:r>
          </a:p>
          <a:p>
            <a:pPr marL="452437" lvl="1" indent="0" algn="l">
              <a:spcAft>
                <a:spcPts val="1200"/>
              </a:spcAft>
            </a:pP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 Mimic compensation payments from EU to China</a:t>
            </a:r>
          </a:p>
          <a:p>
            <a:pPr lvl="1" indent="0" algn="l">
              <a:spcAft>
                <a:spcPts val="1200"/>
              </a:spcAft>
            </a:pP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pPr lvl="2" indent="0" algn="l">
              <a:spcAft>
                <a:spcPts val="1200"/>
              </a:spcAft>
            </a:pPr>
            <a:endParaRPr kumimoji="0" lang="de-DE" sz="2000" b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804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75" name="Titel 2"/>
          <p:cNvSpPr txBox="1">
            <a:spLocks noGrp="1"/>
          </p:cNvSpPr>
          <p:nvPr>
            <p:ph type="title"/>
          </p:nvPr>
        </p:nvSpPr>
        <p:spPr>
          <a:xfrm>
            <a:off x="520699" y="1089025"/>
            <a:ext cx="8101842" cy="56736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dirty="0"/>
              <a:t>Scenario Set 1: </a:t>
            </a:r>
            <a:r>
              <a:rPr lang="de-DE" dirty="0" err="1"/>
              <a:t>Restricted</a:t>
            </a:r>
            <a:r>
              <a:rPr lang="de-DE" dirty="0"/>
              <a:t> </a:t>
            </a:r>
            <a:r>
              <a:rPr lang="de-DE" dirty="0" err="1"/>
              <a:t>allowance</a:t>
            </a:r>
            <a:r>
              <a:rPr lang="de-DE" dirty="0"/>
              <a:t> </a:t>
            </a:r>
            <a:r>
              <a:rPr lang="de-DE" dirty="0" err="1"/>
              <a:t>trading</a:t>
            </a:r>
            <a:br>
              <a:rPr lang="de-DE" dirty="0"/>
            </a:br>
            <a:br>
              <a:rPr lang="de-DE" dirty="0"/>
            </a:br>
            <a:endParaRPr dirty="0"/>
          </a:p>
        </p:txBody>
      </p:sp>
      <p:sp>
        <p:nvSpPr>
          <p:cNvPr id="176" name="Textplatzhalt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 err="1"/>
              <a:t>Results</a:t>
            </a:r>
            <a:endParaRPr dirty="0"/>
          </a:p>
        </p:txBody>
      </p:sp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00000000-0008-0000-03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169930"/>
              </p:ext>
            </p:extLst>
          </p:nvPr>
        </p:nvGraphicFramePr>
        <p:xfrm>
          <a:off x="5942754" y="1733358"/>
          <a:ext cx="3093742" cy="392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00000000-0008-0000-0300-00000E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4021742"/>
              </p:ext>
            </p:extLst>
          </p:nvPr>
        </p:nvGraphicFramePr>
        <p:xfrm>
          <a:off x="217612" y="1733358"/>
          <a:ext cx="2887663" cy="392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00000000-0008-0000-03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5355035"/>
              </p:ext>
            </p:extLst>
          </p:nvPr>
        </p:nvGraphicFramePr>
        <p:xfrm>
          <a:off x="3055091" y="1733358"/>
          <a:ext cx="3046161" cy="392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0757F82B-815D-431D-A47E-778A0680CDCF}"/>
              </a:ext>
            </a:extLst>
          </p:cNvPr>
          <p:cNvSpPr txBox="1"/>
          <p:nvPr/>
        </p:nvSpPr>
        <p:spPr>
          <a:xfrm>
            <a:off x="971600" y="5765196"/>
            <a:ext cx="720080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 </a:t>
            </a: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China </a:t>
            </a:r>
            <a:r>
              <a:rPr kumimoji="0" lang="de-DE" sz="2000" b="0" i="0" u="none" strike="noStrike" cap="none" spc="0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maximizes</a:t>
            </a: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2000" b="0" i="0" u="none" strike="noStrike" cap="none" spc="0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welfare</a:t>
            </a: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at 50% </a:t>
            </a:r>
            <a:r>
              <a:rPr kumimoji="0" lang="de-DE" sz="2000" b="0" i="0" u="none" strike="noStrike" cap="none" spc="0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traded</a:t>
            </a: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2000" b="0" i="0" u="none" strike="noStrike" cap="none" spc="0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allowances</a:t>
            </a: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, EU at 100%</a:t>
            </a:r>
          </a:p>
        </p:txBody>
      </p:sp>
    </p:spTree>
    <p:extLst>
      <p:ext uri="{BB962C8B-B14F-4D97-AF65-F5344CB8AC3E}">
        <p14:creationId xmlns:p14="http://schemas.microsoft.com/office/powerpoint/2010/main" val="418269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Foliennummernplatzhalter 5"/>
          <p:cNvSpPr txBox="1">
            <a:spLocks noGrp="1"/>
          </p:cNvSpPr>
          <p:nvPr>
            <p:ph type="sldNum" sz="quarter" idx="2"/>
          </p:nvPr>
        </p:nvSpPr>
        <p:spPr>
          <a:xfrm>
            <a:off x="251519" y="6558235"/>
            <a:ext cx="127001" cy="2413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75" name="Titel 2"/>
          <p:cNvSpPr txBox="1">
            <a:spLocks noGrp="1"/>
          </p:cNvSpPr>
          <p:nvPr>
            <p:ph type="title"/>
          </p:nvPr>
        </p:nvSpPr>
        <p:spPr>
          <a:xfrm>
            <a:off x="520699" y="1089025"/>
            <a:ext cx="8101842" cy="56736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dirty="0"/>
              <a:t>Scenario Set 2: </a:t>
            </a:r>
            <a:r>
              <a:rPr lang="de-DE" dirty="0" err="1"/>
              <a:t>Adjusted</a:t>
            </a:r>
            <a:r>
              <a:rPr lang="de-DE" dirty="0"/>
              <a:t> </a:t>
            </a:r>
            <a:r>
              <a:rPr lang="de-DE" dirty="0" err="1"/>
              <a:t>emission</a:t>
            </a:r>
            <a:r>
              <a:rPr lang="de-DE" dirty="0"/>
              <a:t> </a:t>
            </a:r>
            <a:r>
              <a:rPr lang="de-DE" dirty="0" err="1"/>
              <a:t>endowments</a:t>
            </a:r>
            <a:br>
              <a:rPr lang="de-DE" dirty="0"/>
            </a:br>
            <a:br>
              <a:rPr lang="de-DE" dirty="0"/>
            </a:br>
            <a:endParaRPr dirty="0"/>
          </a:p>
        </p:txBody>
      </p:sp>
      <p:sp>
        <p:nvSpPr>
          <p:cNvPr id="176" name="Textplatzhalt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de-DE" dirty="0" err="1"/>
              <a:t>Results</a:t>
            </a:r>
            <a:endParaRPr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757F82B-815D-431D-A47E-778A0680CDCF}"/>
              </a:ext>
            </a:extLst>
          </p:cNvPr>
          <p:cNvSpPr txBox="1"/>
          <p:nvPr/>
        </p:nvSpPr>
        <p:spPr>
          <a:xfrm>
            <a:off x="925459" y="5448712"/>
            <a:ext cx="720080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High CO2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price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in EU,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if</a:t>
            </a:r>
            <a:r>
              <a:rPr lang="de-DE" sz="2000" dirty="0"/>
              <a:t> </a:t>
            </a:r>
            <a:r>
              <a:rPr lang="de-DE" sz="2000" dirty="0" err="1"/>
              <a:t>traded</a:t>
            </a:r>
            <a:r>
              <a:rPr lang="de-DE" sz="2000" dirty="0"/>
              <a:t> </a:t>
            </a:r>
            <a:r>
              <a:rPr lang="de-DE" sz="2000" dirty="0" err="1"/>
              <a:t>allowance</a:t>
            </a:r>
            <a:r>
              <a:rPr lang="de-DE" sz="2000" dirty="0"/>
              <a:t> </a:t>
            </a:r>
            <a:r>
              <a:rPr lang="de-DE" sz="2000" dirty="0" err="1"/>
              <a:t>volume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restricted</a:t>
            </a:r>
            <a:endParaRPr lang="de-DE" sz="2000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kumimoji="0" lang="de-DE" sz="2000" b="0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EU </a:t>
            </a:r>
            <a:r>
              <a:rPr kumimoji="0" lang="de-DE" sz="2000" b="0" i="0" u="none" strike="noStrike" cap="none" spc="0" normalizeH="0" baseline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always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gains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from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full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link,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regardless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of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transfer</a:t>
            </a:r>
            <a:r>
              <a:rPr kumimoji="0" lang="de-DE" sz="2000" b="0" i="0" u="none" strike="noStrike" cap="none" spc="0" normalizeH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2000" b="0" i="0" u="none" strike="noStrike" cap="none" spc="0" normalizeH="0" dirty="0" err="1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payments</a:t>
            </a:r>
            <a:endParaRPr kumimoji="0" lang="de-DE" sz="2000" b="0" i="0" u="none" strike="noStrike" cap="none" spc="0" normalizeH="0" dirty="0">
              <a:ln>
                <a:noFill/>
              </a:ln>
              <a:solidFill>
                <a:srgbClr val="595959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342900" indent="-342900" algn="l">
              <a:buFont typeface="Wingdings" panose="05000000000000000000" pitchFamily="2" charset="2"/>
              <a:buChar char="à"/>
            </a:pPr>
            <a:r>
              <a:rPr lang="de-DE" sz="2000" baseline="0" dirty="0"/>
              <a:t>China</a:t>
            </a:r>
            <a:r>
              <a:rPr lang="de-DE" sz="2000" dirty="0"/>
              <a:t> </a:t>
            </a:r>
            <a:r>
              <a:rPr lang="de-DE" sz="2000" dirty="0" err="1"/>
              <a:t>gains</a:t>
            </a:r>
            <a:r>
              <a:rPr lang="de-DE" sz="2000" dirty="0"/>
              <a:t> </a:t>
            </a:r>
            <a:r>
              <a:rPr lang="de-DE" sz="2000" dirty="0" err="1"/>
              <a:t>more</a:t>
            </a:r>
            <a:r>
              <a:rPr lang="de-DE" sz="2000" dirty="0"/>
              <a:t>, </a:t>
            </a:r>
            <a:r>
              <a:rPr lang="de-DE" sz="2000" dirty="0" err="1"/>
              <a:t>if</a:t>
            </a:r>
            <a:r>
              <a:rPr lang="de-DE" sz="2000" dirty="0"/>
              <a:t> </a:t>
            </a:r>
            <a:r>
              <a:rPr lang="de-DE" sz="2000" dirty="0" err="1"/>
              <a:t>traded</a:t>
            </a:r>
            <a:r>
              <a:rPr lang="de-DE" sz="2000" dirty="0"/>
              <a:t> </a:t>
            </a:r>
            <a:r>
              <a:rPr lang="de-DE" sz="2000" dirty="0" err="1"/>
              <a:t>allowance</a:t>
            </a:r>
            <a:r>
              <a:rPr lang="de-DE" sz="2000" dirty="0"/>
              <a:t> </a:t>
            </a:r>
            <a:r>
              <a:rPr lang="de-DE" sz="2000" dirty="0" err="1"/>
              <a:t>volume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restricted</a:t>
            </a:r>
            <a:endParaRPr kumimoji="0" lang="de-DE" sz="2000" b="0" i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00000000-0008-0000-0500-00001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615420"/>
              </p:ext>
            </p:extLst>
          </p:nvPr>
        </p:nvGraphicFramePr>
        <p:xfrm>
          <a:off x="467544" y="1750064"/>
          <a:ext cx="2587547" cy="3427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00000000-0008-0000-0500-00001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9356178"/>
              </p:ext>
            </p:extLst>
          </p:nvPr>
        </p:nvGraphicFramePr>
        <p:xfrm>
          <a:off x="3131840" y="1750063"/>
          <a:ext cx="2887663" cy="3427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5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184469"/>
              </p:ext>
            </p:extLst>
          </p:nvPr>
        </p:nvGraphicFramePr>
        <p:xfrm>
          <a:off x="5868144" y="1750063"/>
          <a:ext cx="3096344" cy="3869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00000000-0008-0000-05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6954416"/>
              </p:ext>
            </p:extLst>
          </p:nvPr>
        </p:nvGraphicFramePr>
        <p:xfrm>
          <a:off x="1684020" y="5052472"/>
          <a:ext cx="5775960" cy="39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2258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70B0434C-EF6B-4EC5-8AB8-21C7DBA1862C}"/>
              </a:ext>
            </a:extLst>
          </p:cNvPr>
          <p:cNvSpPr/>
          <p:nvPr/>
        </p:nvSpPr>
        <p:spPr>
          <a:xfrm>
            <a:off x="7399283" y="2575034"/>
            <a:ext cx="378372" cy="283780"/>
          </a:xfrm>
          <a:custGeom>
            <a:avLst/>
            <a:gdLst>
              <a:gd name="connsiteX0" fmla="*/ 0 w 378372"/>
              <a:gd name="connsiteY0" fmla="*/ 283780 h 283780"/>
              <a:gd name="connsiteX1" fmla="*/ 136634 w 378372"/>
              <a:gd name="connsiteY1" fmla="*/ 115614 h 283780"/>
              <a:gd name="connsiteX2" fmla="*/ 378372 w 378372"/>
              <a:gd name="connsiteY2" fmla="*/ 0 h 283780"/>
              <a:gd name="connsiteX3" fmla="*/ 189186 w 378372"/>
              <a:gd name="connsiteY3" fmla="*/ 168166 h 283780"/>
              <a:gd name="connsiteX4" fmla="*/ 0 w 378372"/>
              <a:gd name="connsiteY4" fmla="*/ 283780 h 283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372" h="283780">
                <a:moveTo>
                  <a:pt x="0" y="283780"/>
                </a:moveTo>
                <a:lnTo>
                  <a:pt x="136634" y="115614"/>
                </a:lnTo>
                <a:lnTo>
                  <a:pt x="378372" y="0"/>
                </a:lnTo>
                <a:lnTo>
                  <a:pt x="189186" y="168166"/>
                </a:lnTo>
                <a:lnTo>
                  <a:pt x="0" y="28378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2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6202105D-FA20-4A8B-AC5A-2665FABC0FAB}"/>
              </a:ext>
            </a:extLst>
          </p:cNvPr>
          <p:cNvSpPr/>
          <p:nvPr/>
        </p:nvSpPr>
        <p:spPr>
          <a:xfrm>
            <a:off x="7977352" y="1576552"/>
            <a:ext cx="851338" cy="1103586"/>
          </a:xfrm>
          <a:custGeom>
            <a:avLst/>
            <a:gdLst>
              <a:gd name="connsiteX0" fmla="*/ 0 w 851338"/>
              <a:gd name="connsiteY0" fmla="*/ 872358 h 1103586"/>
              <a:gd name="connsiteX1" fmla="*/ 851338 w 851338"/>
              <a:gd name="connsiteY1" fmla="*/ 0 h 1103586"/>
              <a:gd name="connsiteX2" fmla="*/ 851338 w 851338"/>
              <a:gd name="connsiteY2" fmla="*/ 1103586 h 1103586"/>
              <a:gd name="connsiteX3" fmla="*/ 315310 w 851338"/>
              <a:gd name="connsiteY3" fmla="*/ 893379 h 1103586"/>
              <a:gd name="connsiteX4" fmla="*/ 0 w 851338"/>
              <a:gd name="connsiteY4" fmla="*/ 872358 h 1103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338" h="1103586">
                <a:moveTo>
                  <a:pt x="0" y="872358"/>
                </a:moveTo>
                <a:lnTo>
                  <a:pt x="851338" y="0"/>
                </a:lnTo>
                <a:lnTo>
                  <a:pt x="851338" y="1103586"/>
                </a:lnTo>
                <a:lnTo>
                  <a:pt x="315310" y="893379"/>
                </a:lnTo>
                <a:lnTo>
                  <a:pt x="0" y="87235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EE1BA2D0-480D-49A7-8983-6437552501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6608104"/>
              </p:ext>
            </p:extLst>
          </p:nvPr>
        </p:nvGraphicFramePr>
        <p:xfrm>
          <a:off x="6660232" y="1196696"/>
          <a:ext cx="2376264" cy="2232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94D1ED30-43DB-4868-88B7-C14CF2619739}"/>
              </a:ext>
            </a:extLst>
          </p:cNvPr>
          <p:cNvSpPr/>
          <p:nvPr/>
        </p:nvSpPr>
        <p:spPr>
          <a:xfrm>
            <a:off x="7262648" y="3878317"/>
            <a:ext cx="1502980" cy="683173"/>
          </a:xfrm>
          <a:custGeom>
            <a:avLst/>
            <a:gdLst>
              <a:gd name="connsiteX0" fmla="*/ 10511 w 1502980"/>
              <a:gd name="connsiteY0" fmla="*/ 0 h 683173"/>
              <a:gd name="connsiteX1" fmla="*/ 1502980 w 1502980"/>
              <a:gd name="connsiteY1" fmla="*/ 168166 h 683173"/>
              <a:gd name="connsiteX2" fmla="*/ 1492469 w 1502980"/>
              <a:gd name="connsiteY2" fmla="*/ 599090 h 683173"/>
              <a:gd name="connsiteX3" fmla="*/ 0 w 1502980"/>
              <a:gd name="connsiteY3" fmla="*/ 683173 h 683173"/>
              <a:gd name="connsiteX4" fmla="*/ 10511 w 1502980"/>
              <a:gd name="connsiteY4" fmla="*/ 0 h 68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2980" h="683173">
                <a:moveTo>
                  <a:pt x="10511" y="0"/>
                </a:moveTo>
                <a:lnTo>
                  <a:pt x="1502980" y="168166"/>
                </a:lnTo>
                <a:lnTo>
                  <a:pt x="1492469" y="599090"/>
                </a:lnTo>
                <a:lnTo>
                  <a:pt x="0" y="683173"/>
                </a:lnTo>
                <a:lnTo>
                  <a:pt x="1051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accent1">
                <a:lumMod val="20000"/>
                <a:lumOff val="8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538C4A37-D74B-40EB-B2A6-8A86480E3122}"/>
              </a:ext>
            </a:extLst>
          </p:cNvPr>
          <p:cNvSpPr/>
          <p:nvPr/>
        </p:nvSpPr>
        <p:spPr>
          <a:xfrm>
            <a:off x="7535917" y="4246179"/>
            <a:ext cx="1240221" cy="998483"/>
          </a:xfrm>
          <a:custGeom>
            <a:avLst/>
            <a:gdLst>
              <a:gd name="connsiteX0" fmla="*/ 0 w 1240221"/>
              <a:gd name="connsiteY0" fmla="*/ 220718 h 998483"/>
              <a:gd name="connsiteX1" fmla="*/ 704193 w 1240221"/>
              <a:gd name="connsiteY1" fmla="*/ 136635 h 998483"/>
              <a:gd name="connsiteX2" fmla="*/ 1240221 w 1240221"/>
              <a:gd name="connsiteY2" fmla="*/ 0 h 998483"/>
              <a:gd name="connsiteX3" fmla="*/ 1240221 w 1240221"/>
              <a:gd name="connsiteY3" fmla="*/ 998483 h 998483"/>
              <a:gd name="connsiteX4" fmla="*/ 746235 w 1240221"/>
              <a:gd name="connsiteY4" fmla="*/ 609600 h 998483"/>
              <a:gd name="connsiteX5" fmla="*/ 0 w 1240221"/>
              <a:gd name="connsiteY5" fmla="*/ 220718 h 99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0221" h="998483">
                <a:moveTo>
                  <a:pt x="0" y="220718"/>
                </a:moveTo>
                <a:lnTo>
                  <a:pt x="704193" y="136635"/>
                </a:lnTo>
                <a:lnTo>
                  <a:pt x="1240221" y="0"/>
                </a:lnTo>
                <a:lnTo>
                  <a:pt x="1240221" y="998483"/>
                </a:lnTo>
                <a:lnTo>
                  <a:pt x="746235" y="609600"/>
                </a:lnTo>
                <a:lnTo>
                  <a:pt x="0" y="220718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5400" cap="flat">
            <a:solidFill>
              <a:schemeClr val="accent2">
                <a:lumMod val="40000"/>
                <a:lumOff val="6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7A5CCD83-B7CA-4D83-92AC-BF431ACAA2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777640"/>
              </p:ext>
            </p:extLst>
          </p:nvPr>
        </p:nvGraphicFramePr>
        <p:xfrm>
          <a:off x="6444208" y="3429000"/>
          <a:ext cx="2520280" cy="2664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767ED24-946D-4ECE-8A8A-E5508AD29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444" y="1700808"/>
            <a:ext cx="5779748" cy="36004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In most scenarios EU benefits more than China, but there are exceptions:</a:t>
            </a:r>
          </a:p>
          <a:p>
            <a:pPr lvl="1"/>
            <a:r>
              <a:rPr lang="en-US" dirty="0"/>
              <a:t>Allowance trading restricted to less than 30%</a:t>
            </a:r>
          </a:p>
          <a:p>
            <a:pPr lvl="1"/>
            <a:r>
              <a:rPr lang="en-US" dirty="0"/>
              <a:t>Significant transfer payments + allowance trading restricted to 50% </a:t>
            </a:r>
          </a:p>
          <a:p>
            <a:r>
              <a:rPr lang="en-US" dirty="0"/>
              <a:t>China favors restricted allowance trading, EU favors full trade (+ transfers)</a:t>
            </a:r>
          </a:p>
          <a:p>
            <a:r>
              <a:rPr lang="en-US" dirty="0"/>
              <a:t>Linking not always beneficial for both partners</a:t>
            </a:r>
          </a:p>
          <a:p>
            <a:r>
              <a:rPr lang="en-US" dirty="0"/>
              <a:t>Also inner-European regions favor different options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95203E-F183-426E-AC9E-198D94F757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DE" sz="1600" dirty="0" err="1"/>
              <a:t>Conclusions</a:t>
            </a:r>
            <a:endParaRPr lang="de-DE" sz="16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7DAAC88-A82F-4F1D-B591-4B9D02CA5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089025"/>
            <a:ext cx="8101841" cy="323751"/>
          </a:xfrm>
        </p:spPr>
        <p:txBody>
          <a:bodyPr>
            <a:normAutofit fontScale="90000"/>
          </a:bodyPr>
          <a:lstStyle/>
          <a:p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1C9281E-33EA-4C0F-9303-F0EAE3EC5FCE}"/>
              </a:ext>
            </a:extLst>
          </p:cNvPr>
          <p:cNvSpPr txBox="1"/>
          <p:nvPr/>
        </p:nvSpPr>
        <p:spPr>
          <a:xfrm>
            <a:off x="251520" y="5733256"/>
            <a:ext cx="85689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Finding linking solutions is not trivial, but there are options for compromises!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spc="0" normalizeH="0" baseline="0" dirty="0">
              <a:ln>
                <a:noFill/>
              </a:ln>
              <a:solidFill>
                <a:srgbClr val="595959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670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  <p:bldP spid="14" grpId="0" animBg="1"/>
      <p:bldP spid="6" grpId="0"/>
    </p:bldLst>
  </p:timing>
</p:sld>
</file>

<file path=ppt/theme/theme1.xml><?xml version="1.0" encoding="utf-8"?>
<a:theme xmlns:a="http://schemas.openxmlformats.org/drawingml/2006/main" name="IfW-PPT-Presentation_EN_blank">
  <a:themeElements>
    <a:clrScheme name="IfW-PPT-Presentation_EN_blank">
      <a:dk1>
        <a:srgbClr val="595959"/>
      </a:dk1>
      <a:lt1>
        <a:srgbClr val="FFFFFF">
          <a:alpha val="0"/>
        </a:srgbClr>
      </a:lt1>
      <a:dk2>
        <a:srgbClr val="A7A7A7"/>
      </a:dk2>
      <a:lt2>
        <a:srgbClr val="535353"/>
      </a:lt2>
      <a:accent1>
        <a:srgbClr val="4A96D2"/>
      </a:accent1>
      <a:accent2>
        <a:srgbClr val="D35A3A"/>
      </a:accent2>
      <a:accent3>
        <a:srgbClr val="B9D478"/>
      </a:accent3>
      <a:accent4>
        <a:srgbClr val="A96C8F"/>
      </a:accent4>
      <a:accent5>
        <a:srgbClr val="5AB88F"/>
      </a:accent5>
      <a:accent6>
        <a:srgbClr val="EDD156"/>
      </a:accent6>
      <a:hlink>
        <a:srgbClr val="0000FF"/>
      </a:hlink>
      <a:folHlink>
        <a:srgbClr val="FF00FF"/>
      </a:folHlink>
    </a:clrScheme>
    <a:fontScheme name="IfW-PPT-Presentation_EN_blank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IfW-PPT-Presentation_EN_blan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 Light"/>
            <a:ea typeface="Calibri Light"/>
            <a:cs typeface="Calibri Light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1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IfW-PPT-Presentation_EN_blank">
  <a:themeElements>
    <a:clrScheme name="IfW-PPT-Presentation_EN_blan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A96D2"/>
      </a:accent1>
      <a:accent2>
        <a:srgbClr val="D35A3A"/>
      </a:accent2>
      <a:accent3>
        <a:srgbClr val="B9D478"/>
      </a:accent3>
      <a:accent4>
        <a:srgbClr val="A96C8F"/>
      </a:accent4>
      <a:accent5>
        <a:srgbClr val="5AB88F"/>
      </a:accent5>
      <a:accent6>
        <a:srgbClr val="EDD156"/>
      </a:accent6>
      <a:hlink>
        <a:srgbClr val="0000FF"/>
      </a:hlink>
      <a:folHlink>
        <a:srgbClr val="FF00FF"/>
      </a:folHlink>
    </a:clrScheme>
    <a:fontScheme name="IfW-PPT-Presentation_EN_blank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IfW-PPT-Presentation_EN_blan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 Light"/>
            <a:ea typeface="Calibri Light"/>
            <a:cs typeface="Calibri Light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1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IfW-PPT-Presentation_EN_blank">
    <a:dk1>
      <a:srgbClr val="595959"/>
    </a:dk1>
    <a:lt1>
      <a:srgbClr val="FFFFFF">
        <a:alpha val="0"/>
      </a:srgbClr>
    </a:lt1>
    <a:dk2>
      <a:srgbClr val="A7A7A7"/>
    </a:dk2>
    <a:lt2>
      <a:srgbClr val="535353"/>
    </a:lt2>
    <a:accent1>
      <a:srgbClr val="4A96D2"/>
    </a:accent1>
    <a:accent2>
      <a:srgbClr val="D35A3A"/>
    </a:accent2>
    <a:accent3>
      <a:srgbClr val="B9D478"/>
    </a:accent3>
    <a:accent4>
      <a:srgbClr val="A96C8F"/>
    </a:accent4>
    <a:accent5>
      <a:srgbClr val="5AB88F"/>
    </a:accent5>
    <a:accent6>
      <a:srgbClr val="EDD156"/>
    </a:accent6>
    <a:hlink>
      <a:srgbClr val="0000FF"/>
    </a:hlink>
    <a:folHlink>
      <a:srgbClr val="FF00F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IfW-PPT-Presentation_EN_blank">
    <a:dk1>
      <a:srgbClr val="595959"/>
    </a:dk1>
    <a:lt1>
      <a:srgbClr val="FFFFFF">
        <a:alpha val="0"/>
      </a:srgbClr>
    </a:lt1>
    <a:dk2>
      <a:srgbClr val="A7A7A7"/>
    </a:dk2>
    <a:lt2>
      <a:srgbClr val="535353"/>
    </a:lt2>
    <a:accent1>
      <a:srgbClr val="4A96D2"/>
    </a:accent1>
    <a:accent2>
      <a:srgbClr val="D35A3A"/>
    </a:accent2>
    <a:accent3>
      <a:srgbClr val="B9D478"/>
    </a:accent3>
    <a:accent4>
      <a:srgbClr val="A96C8F"/>
    </a:accent4>
    <a:accent5>
      <a:srgbClr val="5AB88F"/>
    </a:accent5>
    <a:accent6>
      <a:srgbClr val="EDD156"/>
    </a:accent6>
    <a:hlink>
      <a:srgbClr val="0000FF"/>
    </a:hlink>
    <a:folHlink>
      <a:srgbClr val="FF00FF"/>
    </a:folHlink>
  </a:clrScheme>
</a:themeOverride>
</file>

<file path=ppt/theme/themeOverride2.xml><?xml version="1.0" encoding="utf-8"?>
<a:themeOverride xmlns:a="http://schemas.openxmlformats.org/drawingml/2006/main">
  <a:clrScheme name="IfW-PPT-Presentation_EN_blank">
    <a:dk1>
      <a:srgbClr val="595959"/>
    </a:dk1>
    <a:lt1>
      <a:srgbClr val="FFFFFF">
        <a:alpha val="0"/>
      </a:srgbClr>
    </a:lt1>
    <a:dk2>
      <a:srgbClr val="A7A7A7"/>
    </a:dk2>
    <a:lt2>
      <a:srgbClr val="535353"/>
    </a:lt2>
    <a:accent1>
      <a:srgbClr val="4A96D2"/>
    </a:accent1>
    <a:accent2>
      <a:srgbClr val="D35A3A"/>
    </a:accent2>
    <a:accent3>
      <a:srgbClr val="B9D478"/>
    </a:accent3>
    <a:accent4>
      <a:srgbClr val="A96C8F"/>
    </a:accent4>
    <a:accent5>
      <a:srgbClr val="5AB88F"/>
    </a:accent5>
    <a:accent6>
      <a:srgbClr val="EDD156"/>
    </a:accent6>
    <a:hlink>
      <a:srgbClr val="0000FF"/>
    </a:hlink>
    <a:folHlink>
      <a:srgbClr val="FF00FF"/>
    </a:folHlink>
  </a:clrScheme>
</a:themeOverride>
</file>

<file path=ppt/theme/themeOverride3.xml><?xml version="1.0" encoding="utf-8"?>
<a:themeOverride xmlns:a="http://schemas.openxmlformats.org/drawingml/2006/main">
  <a:clrScheme name="IfW-PPT-Presentation_EN_blank">
    <a:dk1>
      <a:srgbClr val="595959"/>
    </a:dk1>
    <a:lt1>
      <a:srgbClr val="FFFFFF">
        <a:alpha val="0"/>
      </a:srgbClr>
    </a:lt1>
    <a:dk2>
      <a:srgbClr val="A7A7A7"/>
    </a:dk2>
    <a:lt2>
      <a:srgbClr val="535353"/>
    </a:lt2>
    <a:accent1>
      <a:srgbClr val="4A96D2"/>
    </a:accent1>
    <a:accent2>
      <a:srgbClr val="D35A3A"/>
    </a:accent2>
    <a:accent3>
      <a:srgbClr val="B9D478"/>
    </a:accent3>
    <a:accent4>
      <a:srgbClr val="A96C8F"/>
    </a:accent4>
    <a:accent5>
      <a:srgbClr val="5AB88F"/>
    </a:accent5>
    <a:accent6>
      <a:srgbClr val="EDD156"/>
    </a:accent6>
    <a:hlink>
      <a:srgbClr val="0000FF"/>
    </a:hlink>
    <a:folHlink>
      <a:srgbClr val="FF00F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1170</Words>
  <Application>Microsoft Office PowerPoint</Application>
  <PresentationFormat>Bildschirmpräsentation (4:3)</PresentationFormat>
  <Paragraphs>187</Paragraphs>
  <Slides>14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Palatino Linotype</vt:lpstr>
      <vt:lpstr>Wingdings</vt:lpstr>
      <vt:lpstr>IfW-PPT-Presentation_EN_blank</vt:lpstr>
      <vt:lpstr>Linking the EU and Chinese ETS </vt:lpstr>
      <vt:lpstr>Linking ETS</vt:lpstr>
      <vt:lpstr>EU ETS and Chinese ETS</vt:lpstr>
      <vt:lpstr>Linking the EU and Chinese ETS</vt:lpstr>
      <vt:lpstr>Model settings</vt:lpstr>
      <vt:lpstr>Scenarios</vt:lpstr>
      <vt:lpstr>Scenario Set 1: Restricted allowance trading  </vt:lpstr>
      <vt:lpstr>Scenario Set 2: Adjusted emission endowments  </vt:lpstr>
      <vt:lpstr>Conclusions</vt:lpstr>
      <vt:lpstr>Thank you for your attention!</vt:lpstr>
      <vt:lpstr>NDC targets  </vt:lpstr>
      <vt:lpstr>Armington elasticitities  </vt:lpstr>
      <vt:lpstr>Scenario Set 3: Altering Armington elasticities  </vt:lpstr>
      <vt:lpstr>Carbon Pricing after Paris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1: Introduction</dc:title>
  <dc:creator>Peterson, Sonja</dc:creator>
  <cp:lastModifiedBy>Winkler, Malte</cp:lastModifiedBy>
  <cp:revision>127</cp:revision>
  <dcterms:modified xsi:type="dcterms:W3CDTF">2021-06-22T20:36:47Z</dcterms:modified>
</cp:coreProperties>
</file>