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64" r:id="rId5"/>
    <p:sldId id="276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66" r:id="rId21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howGuides="1">
      <p:cViewPr varScale="1">
        <p:scale>
          <a:sx n="61" d="100"/>
          <a:sy n="61" d="100"/>
        </p:scale>
        <p:origin x="540" y="6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375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son\Documents\wip\DEMOC\edu\distwages.od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son\OneDrive%20-%20unive.it\Documenti\wip\DEMOC\edu\simulr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percentStacked"/>
        <c:varyColors val="0"/>
        <c:ser>
          <c:idx val="1"/>
          <c:order val="1"/>
          <c:tx>
            <c:strRef>
              <c:f>Graph!$B$1</c:f>
              <c:strCache>
                <c:ptCount val="1"/>
                <c:pt idx="0">
                  <c:v>tech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Graph!$A$2:$A$41</c:f>
              <c:numCache>
                <c:formatCode>0</c:formatCode>
                <c:ptCount val="40"/>
                <c:pt idx="0">
                  <c:v>302.75547453758151</c:v>
                </c:pt>
                <c:pt idx="1">
                  <c:v>334.59654574712721</c:v>
                </c:pt>
                <c:pt idx="2">
                  <c:v>369.7863716482932</c:v>
                </c:pt>
                <c:pt idx="3">
                  <c:v>408.67714384640664</c:v>
                </c:pt>
                <c:pt idx="4">
                  <c:v>451.65809426126657</c:v>
                </c:pt>
                <c:pt idx="5">
                  <c:v>499.15939069102171</c:v>
                </c:pt>
                <c:pt idx="6">
                  <c:v>551.65644207607716</c:v>
                </c:pt>
                <c:pt idx="7">
                  <c:v>609.67465655156377</c:v>
                </c:pt>
                <c:pt idx="8">
                  <c:v>673.7946999085467</c:v>
                </c:pt>
                <c:pt idx="9">
                  <c:v>744.6583070924338</c:v>
                </c:pt>
                <c:pt idx="10">
                  <c:v>822.97470490200305</c:v>
                </c:pt>
                <c:pt idx="11">
                  <c:v>909.52771016958161</c:v>
                </c:pt>
                <c:pt idx="12">
                  <c:v>1005.1835744633586</c:v>
                </c:pt>
                <c:pt idx="13">
                  <c:v>1110.8996538242307</c:v>
                </c:pt>
                <c:pt idx="14">
                  <c:v>1227.7339903068437</c:v>
                </c:pt>
                <c:pt idx="15">
                  <c:v>1356.8559012200933</c:v>
                </c:pt>
                <c:pt idx="16">
                  <c:v>1499.5576820477704</c:v>
                </c:pt>
                <c:pt idx="17">
                  <c:v>1657.2675401761255</c:v>
                </c:pt>
                <c:pt idx="18">
                  <c:v>1831.5638888734179</c:v>
                </c:pt>
                <c:pt idx="19">
                  <c:v>2024.1911445804392</c:v>
                </c:pt>
                <c:pt idx="20">
                  <c:v>2237.0771856165602</c:v>
                </c:pt>
                <c:pt idx="21">
                  <c:v>2472.3526470339389</c:v>
                </c:pt>
                <c:pt idx="22">
                  <c:v>2732.3722447292557</c:v>
                </c:pt>
                <c:pt idx="23">
                  <c:v>3019.7383422318503</c:v>
                </c:pt>
                <c:pt idx="24">
                  <c:v>3337.3269960326079</c:v>
                </c:pt>
                <c:pt idx="25">
                  <c:v>3688.3167401240016</c:v>
                </c:pt>
                <c:pt idx="26">
                  <c:v>4076.220397836621</c:v>
                </c:pt>
                <c:pt idx="27">
                  <c:v>4504.9202393557798</c:v>
                </c:pt>
                <c:pt idx="28">
                  <c:v>4978.7068367863949</c:v>
                </c:pt>
                <c:pt idx="29">
                  <c:v>5502.3220056407226</c:v>
                </c:pt>
                <c:pt idx="30">
                  <c:v>6081.006262521797</c:v>
                </c:pt>
                <c:pt idx="31">
                  <c:v>6720.5512739749756</c:v>
                </c:pt>
                <c:pt idx="32">
                  <c:v>7427.3578214333875</c:v>
                </c:pt>
                <c:pt idx="33">
                  <c:v>8208.4998623898791</c:v>
                </c:pt>
                <c:pt idx="34">
                  <c:v>9071.7953289412508</c:v>
                </c:pt>
                <c:pt idx="35">
                  <c:v>10025.884372280374</c:v>
                </c:pt>
                <c:pt idx="36">
                  <c:v>11080.315836233387</c:v>
                </c:pt>
                <c:pt idx="37">
                  <c:v>12245.642825298191</c:v>
                </c:pt>
                <c:pt idx="38">
                  <c:v>13533.52832366127</c:v>
                </c:pt>
                <c:pt idx="39">
                  <c:v>14956.861922263506</c:v>
                </c:pt>
              </c:numCache>
            </c:numRef>
          </c:cat>
          <c:val>
            <c:numRef>
              <c:f>Graph!$B$2:$B$41</c:f>
              <c:numCache>
                <c:formatCode>General</c:formatCode>
                <c:ptCount val="40"/>
                <c:pt idx="0">
                  <c:v>1.4661827667626555</c:v>
                </c:pt>
                <c:pt idx="1">
                  <c:v>1.6330287809902913</c:v>
                </c:pt>
                <c:pt idx="2">
                  <c:v>1.8171167337016234</c:v>
                </c:pt>
                <c:pt idx="3">
                  <c:v>2.0198414667106417</c:v>
                </c:pt>
                <c:pt idx="4">
                  <c:v>2.2426261347717</c:v>
                </c:pt>
                <c:pt idx="5">
                  <c:v>2.486902589262888</c:v>
                </c:pt>
                <c:pt idx="6">
                  <c:v>2.754087249152342</c:v>
                </c:pt>
                <c:pt idx="7">
                  <c:v>3.045552249268459</c:v>
                </c:pt>
                <c:pt idx="8">
                  <c:v>3.3625918443101481</c:v>
                </c:pt>
                <c:pt idx="9">
                  <c:v>3.7063842978727592</c:v>
                </c:pt>
                <c:pt idx="10">
                  <c:v>4.0779497990422415</c:v>
                </c:pt>
                <c:pt idx="11">
                  <c:v>4.4781053178622976</c:v>
                </c:pt>
                <c:pt idx="12">
                  <c:v>4.9074177192475252</c:v>
                </c:pt>
                <c:pt idx="13">
                  <c:v>5.3661568762868832</c:v>
                </c:pt>
                <c:pt idx="14">
                  <c:v>5.8542509211656091</c:v>
                </c:pt>
                <c:pt idx="15">
                  <c:v>6.3712460985574646</c:v>
                </c:pt>
                <c:pt idx="16">
                  <c:v>6.9162738899552645</c:v>
                </c:pt>
                <c:pt idx="17">
                  <c:v>7.4880281058705327</c:v>
                </c:pt>
                <c:pt idx="18">
                  <c:v>8.0847544522346215</c:v>
                </c:pt>
                <c:pt idx="19">
                  <c:v>8.7042546411173998</c:v>
                </c:pt>
                <c:pt idx="20">
                  <c:v>9.3439064334451007</c:v>
                </c:pt>
                <c:pt idx="21">
                  <c:v>10.000700104185663</c:v>
                </c:pt>
                <c:pt idx="22">
                  <c:v>10.671290773505687</c:v>
                </c:pt>
                <c:pt idx="23">
                  <c:v>11.352064944925703</c:v>
                </c:pt>
                <c:pt idx="24">
                  <c:v>12.039218546381017</c:v>
                </c:pt>
                <c:pt idx="25">
                  <c:v>12.728842898306418</c:v>
                </c:pt>
                <c:pt idx="26">
                  <c:v>13.417014435666021</c:v>
                </c:pt>
                <c:pt idx="27">
                  <c:v>14.099883758257931</c:v>
                </c:pt>
                <c:pt idx="28">
                  <c:v>14.773759702732352</c:v>
                </c:pt>
                <c:pt idx="29">
                  <c:v>15.435184600542179</c:v>
                </c:pt>
                <c:pt idx="30">
                  <c:v>16.080997645486274</c:v>
                </c:pt>
                <c:pt idx="31">
                  <c:v>16.708384248040176</c:v>
                </c:pt>
                <c:pt idx="32">
                  <c:v>17.314910291185626</c:v>
                </c:pt>
                <c:pt idx="33">
                  <c:v>17.898541215374966</c:v>
                </c:pt>
                <c:pt idx="34">
                  <c:v>18.457646756357626</c:v>
                </c:pt>
                <c:pt idx="35">
                  <c:v>18.99099287300437</c:v>
                </c:pt>
                <c:pt idx="36">
                  <c:v>19.497722897836063</c:v>
                </c:pt>
                <c:pt idx="37">
                  <c:v>19.977330215084134</c:v>
                </c:pt>
                <c:pt idx="38">
                  <c:v>20.429624838452561</c:v>
                </c:pt>
                <c:pt idx="39">
                  <c:v>20.854696158720525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C-47C5-8248-769CE07017C8}"/>
            </c:ext>
          </c:extLst>
        </c:ser>
        <c:ser>
          <c:idx val="2"/>
          <c:order val="2"/>
          <c:tx>
            <c:strRef>
              <c:f>Graph!$C$1</c:f>
              <c:strCache>
                <c:ptCount val="1"/>
                <c:pt idx="0">
                  <c:v>clerks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Graph!$A$2:$A$41</c:f>
              <c:numCache>
                <c:formatCode>0</c:formatCode>
                <c:ptCount val="40"/>
                <c:pt idx="0">
                  <c:v>302.75547453758151</c:v>
                </c:pt>
                <c:pt idx="1">
                  <c:v>334.59654574712721</c:v>
                </c:pt>
                <c:pt idx="2">
                  <c:v>369.7863716482932</c:v>
                </c:pt>
                <c:pt idx="3">
                  <c:v>408.67714384640664</c:v>
                </c:pt>
                <c:pt idx="4">
                  <c:v>451.65809426126657</c:v>
                </c:pt>
                <c:pt idx="5">
                  <c:v>499.15939069102171</c:v>
                </c:pt>
                <c:pt idx="6">
                  <c:v>551.65644207607716</c:v>
                </c:pt>
                <c:pt idx="7">
                  <c:v>609.67465655156377</c:v>
                </c:pt>
                <c:pt idx="8">
                  <c:v>673.7946999085467</c:v>
                </c:pt>
                <c:pt idx="9">
                  <c:v>744.6583070924338</c:v>
                </c:pt>
                <c:pt idx="10">
                  <c:v>822.97470490200305</c:v>
                </c:pt>
                <c:pt idx="11">
                  <c:v>909.52771016958161</c:v>
                </c:pt>
                <c:pt idx="12">
                  <c:v>1005.1835744633586</c:v>
                </c:pt>
                <c:pt idx="13">
                  <c:v>1110.8996538242307</c:v>
                </c:pt>
                <c:pt idx="14">
                  <c:v>1227.7339903068437</c:v>
                </c:pt>
                <c:pt idx="15">
                  <c:v>1356.8559012200933</c:v>
                </c:pt>
                <c:pt idx="16">
                  <c:v>1499.5576820477704</c:v>
                </c:pt>
                <c:pt idx="17">
                  <c:v>1657.2675401761255</c:v>
                </c:pt>
                <c:pt idx="18">
                  <c:v>1831.5638888734179</c:v>
                </c:pt>
                <c:pt idx="19">
                  <c:v>2024.1911445804392</c:v>
                </c:pt>
                <c:pt idx="20">
                  <c:v>2237.0771856165602</c:v>
                </c:pt>
                <c:pt idx="21">
                  <c:v>2472.3526470339389</c:v>
                </c:pt>
                <c:pt idx="22">
                  <c:v>2732.3722447292557</c:v>
                </c:pt>
                <c:pt idx="23">
                  <c:v>3019.7383422318503</c:v>
                </c:pt>
                <c:pt idx="24">
                  <c:v>3337.3269960326079</c:v>
                </c:pt>
                <c:pt idx="25">
                  <c:v>3688.3167401240016</c:v>
                </c:pt>
                <c:pt idx="26">
                  <c:v>4076.220397836621</c:v>
                </c:pt>
                <c:pt idx="27">
                  <c:v>4504.9202393557798</c:v>
                </c:pt>
                <c:pt idx="28">
                  <c:v>4978.7068367863949</c:v>
                </c:pt>
                <c:pt idx="29">
                  <c:v>5502.3220056407226</c:v>
                </c:pt>
                <c:pt idx="30">
                  <c:v>6081.006262521797</c:v>
                </c:pt>
                <c:pt idx="31">
                  <c:v>6720.5512739749756</c:v>
                </c:pt>
                <c:pt idx="32">
                  <c:v>7427.3578214333875</c:v>
                </c:pt>
                <c:pt idx="33">
                  <c:v>8208.4998623898791</c:v>
                </c:pt>
                <c:pt idx="34">
                  <c:v>9071.7953289412508</c:v>
                </c:pt>
                <c:pt idx="35">
                  <c:v>10025.884372280374</c:v>
                </c:pt>
                <c:pt idx="36">
                  <c:v>11080.315836233387</c:v>
                </c:pt>
                <c:pt idx="37">
                  <c:v>12245.642825298191</c:v>
                </c:pt>
                <c:pt idx="38">
                  <c:v>13533.52832366127</c:v>
                </c:pt>
                <c:pt idx="39">
                  <c:v>14956.861922263506</c:v>
                </c:pt>
              </c:numCache>
            </c:numRef>
          </c:cat>
          <c:val>
            <c:numRef>
              <c:f>Graph!$C$2:$C$41</c:f>
              <c:numCache>
                <c:formatCode>General</c:formatCode>
                <c:ptCount val="40"/>
                <c:pt idx="0">
                  <c:v>2.7861403920449526</c:v>
                </c:pt>
                <c:pt idx="1">
                  <c:v>3.0087326345355798</c:v>
                </c:pt>
                <c:pt idx="2">
                  <c:v>3.245992091303739</c:v>
                </c:pt>
                <c:pt idx="3">
                  <c:v>3.4982978670681755</c:v>
                </c:pt>
                <c:pt idx="4">
                  <c:v>3.7659214063729665</c:v>
                </c:pt>
                <c:pt idx="5">
                  <c:v>4.049002263536905</c:v>
                </c:pt>
                <c:pt idx="6">
                  <c:v>4.3475222307439179</c:v>
                </c:pt>
                <c:pt idx="7">
                  <c:v>4.6612784097363873</c:v>
                </c:pt>
                <c:pt idx="8">
                  <c:v>4.9898560360083231</c:v>
                </c:pt>
                <c:pt idx="9">
                  <c:v>5.3326021037295508</c:v>
                </c:pt>
                <c:pt idx="10">
                  <c:v>5.6886010792181985</c:v>
                </c:pt>
                <c:pt idx="11">
                  <c:v>6.0566542087882178</c:v>
                </c:pt>
                <c:pt idx="12">
                  <c:v>6.4352640955815632</c:v>
                </c:pt>
                <c:pt idx="13">
                  <c:v>6.8226263075695925</c:v>
                </c:pt>
                <c:pt idx="14">
                  <c:v>7.2166297518474618</c:v>
                </c:pt>
                <c:pt idx="15">
                  <c:v>7.6148673781139102</c:v>
                </c:pt>
                <c:pt idx="16">
                  <c:v>8.0146584347500944</c:v>
                </c:pt>
                <c:pt idx="17">
                  <c:v>8.4130829866998198</c:v>
                </c:pt>
                <c:pt idx="18">
                  <c:v>8.8070287281587216</c:v>
                </c:pt>
                <c:pt idx="19">
                  <c:v>9.1932493216511677</c:v>
                </c:pt>
                <c:pt idx="20">
                  <c:v>9.5684326296130386</c:v>
                </c:pt>
                <c:pt idx="21">
                  <c:v>9.9292763568146363</c:v>
                </c:pt>
                <c:pt idx="22">
                  <c:v>10.27256788536285</c:v>
                </c:pt>
                <c:pt idx="23">
                  <c:v>10.595264551265783</c:v>
                </c:pt>
                <c:pt idx="24">
                  <c:v>10.894570359702016</c:v>
                </c:pt>
                <c:pt idx="25">
                  <c:v>11.168005212806055</c:v>
                </c:pt>
                <c:pt idx="26">
                  <c:v>11.413463137065216</c:v>
                </c:pt>
                <c:pt idx="27">
                  <c:v>11.629256712357819</c:v>
                </c:pt>
                <c:pt idx="28">
                  <c:v>11.81414584725762</c:v>
                </c:pt>
                <c:pt idx="29">
                  <c:v>11.967350113563084</c:v>
                </c:pt>
                <c:pt idx="30">
                  <c:v>12.088544933104009</c:v>
                </c:pt>
                <c:pt idx="31">
                  <c:v>12.177842893023261</c:v>
                </c:pt>
                <c:pt idx="32">
                  <c:v>12.235762263729345</c:v>
                </c:pt>
                <c:pt idx="33">
                  <c:v>12.263185349263948</c:v>
                </c:pt>
                <c:pt idx="34">
                  <c:v>12.261309590619003</c:v>
                </c:pt>
                <c:pt idx="35">
                  <c:v>12.231594379202004</c:v>
                </c:pt>
                <c:pt idx="36">
                  <c:v>12.175706356918427</c:v>
                </c:pt>
                <c:pt idx="37">
                  <c:v>12.095465634549216</c:v>
                </c:pt>
                <c:pt idx="38">
                  <c:v>11.992794911190128</c:v>
                </c:pt>
                <c:pt idx="39">
                  <c:v>11.869672982346204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0C-47C5-8248-769CE07017C8}"/>
            </c:ext>
          </c:extLst>
        </c:ser>
        <c:ser>
          <c:idx val="3"/>
          <c:order val="3"/>
          <c:tx>
            <c:strRef>
              <c:f>Graph!$D$1</c:f>
              <c:strCache>
                <c:ptCount val="1"/>
                <c:pt idx="0">
                  <c:v>serv_sh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Graph!$A$2:$A$41</c:f>
              <c:numCache>
                <c:formatCode>0</c:formatCode>
                <c:ptCount val="40"/>
                <c:pt idx="0">
                  <c:v>302.75547453758151</c:v>
                </c:pt>
                <c:pt idx="1">
                  <c:v>334.59654574712721</c:v>
                </c:pt>
                <c:pt idx="2">
                  <c:v>369.7863716482932</c:v>
                </c:pt>
                <c:pt idx="3">
                  <c:v>408.67714384640664</c:v>
                </c:pt>
                <c:pt idx="4">
                  <c:v>451.65809426126657</c:v>
                </c:pt>
                <c:pt idx="5">
                  <c:v>499.15939069102171</c:v>
                </c:pt>
                <c:pt idx="6">
                  <c:v>551.65644207607716</c:v>
                </c:pt>
                <c:pt idx="7">
                  <c:v>609.67465655156377</c:v>
                </c:pt>
                <c:pt idx="8">
                  <c:v>673.7946999085467</c:v>
                </c:pt>
                <c:pt idx="9">
                  <c:v>744.6583070924338</c:v>
                </c:pt>
                <c:pt idx="10">
                  <c:v>822.97470490200305</c:v>
                </c:pt>
                <c:pt idx="11">
                  <c:v>909.52771016958161</c:v>
                </c:pt>
                <c:pt idx="12">
                  <c:v>1005.1835744633586</c:v>
                </c:pt>
                <c:pt idx="13">
                  <c:v>1110.8996538242307</c:v>
                </c:pt>
                <c:pt idx="14">
                  <c:v>1227.7339903068437</c:v>
                </c:pt>
                <c:pt idx="15">
                  <c:v>1356.8559012200933</c:v>
                </c:pt>
                <c:pt idx="16">
                  <c:v>1499.5576820477704</c:v>
                </c:pt>
                <c:pt idx="17">
                  <c:v>1657.2675401761255</c:v>
                </c:pt>
                <c:pt idx="18">
                  <c:v>1831.5638888734179</c:v>
                </c:pt>
                <c:pt idx="19">
                  <c:v>2024.1911445804392</c:v>
                </c:pt>
                <c:pt idx="20">
                  <c:v>2237.0771856165602</c:v>
                </c:pt>
                <c:pt idx="21">
                  <c:v>2472.3526470339389</c:v>
                </c:pt>
                <c:pt idx="22">
                  <c:v>2732.3722447292557</c:v>
                </c:pt>
                <c:pt idx="23">
                  <c:v>3019.7383422318503</c:v>
                </c:pt>
                <c:pt idx="24">
                  <c:v>3337.3269960326079</c:v>
                </c:pt>
                <c:pt idx="25">
                  <c:v>3688.3167401240016</c:v>
                </c:pt>
                <c:pt idx="26">
                  <c:v>4076.220397836621</c:v>
                </c:pt>
                <c:pt idx="27">
                  <c:v>4504.9202393557798</c:v>
                </c:pt>
                <c:pt idx="28">
                  <c:v>4978.7068367863949</c:v>
                </c:pt>
                <c:pt idx="29">
                  <c:v>5502.3220056407226</c:v>
                </c:pt>
                <c:pt idx="30">
                  <c:v>6081.006262521797</c:v>
                </c:pt>
                <c:pt idx="31">
                  <c:v>6720.5512739749756</c:v>
                </c:pt>
                <c:pt idx="32">
                  <c:v>7427.3578214333875</c:v>
                </c:pt>
                <c:pt idx="33">
                  <c:v>8208.4998623898791</c:v>
                </c:pt>
                <c:pt idx="34">
                  <c:v>9071.7953289412508</c:v>
                </c:pt>
                <c:pt idx="35">
                  <c:v>10025.884372280374</c:v>
                </c:pt>
                <c:pt idx="36">
                  <c:v>11080.315836233387</c:v>
                </c:pt>
                <c:pt idx="37">
                  <c:v>12245.642825298191</c:v>
                </c:pt>
                <c:pt idx="38">
                  <c:v>13533.52832366127</c:v>
                </c:pt>
                <c:pt idx="39">
                  <c:v>14956.861922263506</c:v>
                </c:pt>
              </c:numCache>
            </c:numRef>
          </c:cat>
          <c:val>
            <c:numRef>
              <c:f>Graph!$D$2:$D$41</c:f>
              <c:numCache>
                <c:formatCode>General</c:formatCode>
                <c:ptCount val="40"/>
                <c:pt idx="0">
                  <c:v>3.1277605400615398</c:v>
                </c:pt>
                <c:pt idx="1">
                  <c:v>3.413468529614422</c:v>
                </c:pt>
                <c:pt idx="2">
                  <c:v>3.7217017845598415</c:v>
                </c:pt>
                <c:pt idx="3">
                  <c:v>4.0535235957403071</c:v>
                </c:pt>
                <c:pt idx="4">
                  <c:v>4.4099024135130316</c:v>
                </c:pt>
                <c:pt idx="5">
                  <c:v>4.7916771990998583</c:v>
                </c:pt>
                <c:pt idx="6">
                  <c:v>5.1995187887895371</c:v>
                </c:pt>
                <c:pt idx="7">
                  <c:v>5.6338877600810111</c:v>
                </c:pt>
                <c:pt idx="8">
                  <c:v>6.0949896136087913</c:v>
                </c:pt>
                <c:pt idx="9">
                  <c:v>6.5827284577418999</c:v>
                </c:pt>
                <c:pt idx="10">
                  <c:v>7.0966607881345736</c:v>
                </c:pt>
                <c:pt idx="11">
                  <c:v>7.6359513663749121</c:v>
                </c:pt>
                <c:pt idx="12">
                  <c:v>8.1993335838086896</c:v>
                </c:pt>
                <c:pt idx="13">
                  <c:v>8.7850770023997438</c:v>
                </c:pt>
                <c:pt idx="14">
                  <c:v>9.3909649409023466</c:v>
                </c:pt>
                <c:pt idx="15">
                  <c:v>10.014284966574138</c:v>
                </c:pt>
                <c:pt idx="16">
                  <c:v>10.651834910725258</c:v>
                </c:pt>
                <c:pt idx="17">
                  <c:v>11.299946516151758</c:v>
                </c:pt>
                <c:pt idx="18">
                  <c:v>11.954528036394469</c:v>
                </c:pt>
                <c:pt idx="19">
                  <c:v>12.611126064662933</c:v>
                </c:pt>
                <c:pt idx="20">
                  <c:v>13.265005636326986</c:v>
                </c:pt>
                <c:pt idx="21">
                  <c:v>13.911246322651959</c:v>
                </c:pt>
                <c:pt idx="22">
                  <c:v>14.544850743790823</c:v>
                </c:pt>
                <c:pt idx="23">
                  <c:v>15.160860818924851</c:v>
                </c:pt>
                <c:pt idx="24">
                  <c:v>15.754476277519352</c:v>
                </c:pt>
                <c:pt idx="25">
                  <c:v>16.321169586093266</c:v>
                </c:pt>
                <c:pt idx="26">
                  <c:v>16.856791559984853</c:v>
                </c:pt>
                <c:pt idx="27">
                  <c:v>17.357662529615713</c:v>
                </c:pt>
                <c:pt idx="28">
                  <c:v>17.820644954114478</c:v>
                </c:pt>
                <c:pt idx="29">
                  <c:v>18.243194707541839</c:v>
                </c:pt>
                <c:pt idx="30">
                  <c:v>18.623389755657463</c:v>
                </c:pt>
                <c:pt idx="31">
                  <c:v>18.959936434646632</c:v>
                </c:pt>
                <c:pt idx="32">
                  <c:v>19.252154890888885</c:v>
                </c:pt>
                <c:pt idx="33">
                  <c:v>19.499946328434412</c:v>
                </c:pt>
                <c:pt idx="34">
                  <c:v>19.703745468196221</c:v>
                </c:pt>
                <c:pt idx="35">
                  <c:v>19.864462026983531</c:v>
                </c:pt>
                <c:pt idx="36">
                  <c:v>19.983415094822785</c:v>
                </c:pt>
                <c:pt idx="37">
                  <c:v>20.06226407708408</c:v>
                </c:pt>
                <c:pt idx="38">
                  <c:v>20.102939444520914</c:v>
                </c:pt>
                <c:pt idx="39">
                  <c:v>20.107575976679598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0C-47C5-8248-769CE07017C8}"/>
            </c:ext>
          </c:extLst>
        </c:ser>
        <c:ser>
          <c:idx val="4"/>
          <c:order val="4"/>
          <c:tx>
            <c:strRef>
              <c:f>Graph!$E$1</c:f>
              <c:strCache>
                <c:ptCount val="1"/>
                <c:pt idx="0">
                  <c:v>man_of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Graph!$A$2:$A$41</c:f>
              <c:numCache>
                <c:formatCode>0</c:formatCode>
                <c:ptCount val="40"/>
                <c:pt idx="0">
                  <c:v>302.75547453758151</c:v>
                </c:pt>
                <c:pt idx="1">
                  <c:v>334.59654574712721</c:v>
                </c:pt>
                <c:pt idx="2">
                  <c:v>369.7863716482932</c:v>
                </c:pt>
                <c:pt idx="3">
                  <c:v>408.67714384640664</c:v>
                </c:pt>
                <c:pt idx="4">
                  <c:v>451.65809426126657</c:v>
                </c:pt>
                <c:pt idx="5">
                  <c:v>499.15939069102171</c:v>
                </c:pt>
                <c:pt idx="6">
                  <c:v>551.65644207607716</c:v>
                </c:pt>
                <c:pt idx="7">
                  <c:v>609.67465655156377</c:v>
                </c:pt>
                <c:pt idx="8">
                  <c:v>673.7946999085467</c:v>
                </c:pt>
                <c:pt idx="9">
                  <c:v>744.6583070924338</c:v>
                </c:pt>
                <c:pt idx="10">
                  <c:v>822.97470490200305</c:v>
                </c:pt>
                <c:pt idx="11">
                  <c:v>909.52771016958161</c:v>
                </c:pt>
                <c:pt idx="12">
                  <c:v>1005.1835744633586</c:v>
                </c:pt>
                <c:pt idx="13">
                  <c:v>1110.8996538242307</c:v>
                </c:pt>
                <c:pt idx="14">
                  <c:v>1227.7339903068437</c:v>
                </c:pt>
                <c:pt idx="15">
                  <c:v>1356.8559012200933</c:v>
                </c:pt>
                <c:pt idx="16">
                  <c:v>1499.5576820477704</c:v>
                </c:pt>
                <c:pt idx="17">
                  <c:v>1657.2675401761255</c:v>
                </c:pt>
                <c:pt idx="18">
                  <c:v>1831.5638888734179</c:v>
                </c:pt>
                <c:pt idx="19">
                  <c:v>2024.1911445804392</c:v>
                </c:pt>
                <c:pt idx="20">
                  <c:v>2237.0771856165602</c:v>
                </c:pt>
                <c:pt idx="21">
                  <c:v>2472.3526470339389</c:v>
                </c:pt>
                <c:pt idx="22">
                  <c:v>2732.3722447292557</c:v>
                </c:pt>
                <c:pt idx="23">
                  <c:v>3019.7383422318503</c:v>
                </c:pt>
                <c:pt idx="24">
                  <c:v>3337.3269960326079</c:v>
                </c:pt>
                <c:pt idx="25">
                  <c:v>3688.3167401240016</c:v>
                </c:pt>
                <c:pt idx="26">
                  <c:v>4076.220397836621</c:v>
                </c:pt>
                <c:pt idx="27">
                  <c:v>4504.9202393557798</c:v>
                </c:pt>
                <c:pt idx="28">
                  <c:v>4978.7068367863949</c:v>
                </c:pt>
                <c:pt idx="29">
                  <c:v>5502.3220056407226</c:v>
                </c:pt>
                <c:pt idx="30">
                  <c:v>6081.006262521797</c:v>
                </c:pt>
                <c:pt idx="31">
                  <c:v>6720.5512739749756</c:v>
                </c:pt>
                <c:pt idx="32">
                  <c:v>7427.3578214333875</c:v>
                </c:pt>
                <c:pt idx="33">
                  <c:v>8208.4998623898791</c:v>
                </c:pt>
                <c:pt idx="34">
                  <c:v>9071.7953289412508</c:v>
                </c:pt>
                <c:pt idx="35">
                  <c:v>10025.884372280374</c:v>
                </c:pt>
                <c:pt idx="36">
                  <c:v>11080.315836233387</c:v>
                </c:pt>
                <c:pt idx="37">
                  <c:v>12245.642825298191</c:v>
                </c:pt>
                <c:pt idx="38">
                  <c:v>13533.52832366127</c:v>
                </c:pt>
                <c:pt idx="39">
                  <c:v>14956.861922263506</c:v>
                </c:pt>
              </c:numCache>
            </c:numRef>
          </c:cat>
          <c:val>
            <c:numRef>
              <c:f>Graph!$E$2:$E$41</c:f>
              <c:numCache>
                <c:formatCode>General</c:formatCode>
                <c:ptCount val="40"/>
                <c:pt idx="0">
                  <c:v>1.5648301160636557</c:v>
                </c:pt>
                <c:pt idx="1">
                  <c:v>1.7617611082552005</c:v>
                </c:pt>
                <c:pt idx="2">
                  <c:v>1.9815731167122574</c:v>
                </c:pt>
                <c:pt idx="3">
                  <c:v>2.2264792507358364</c:v>
                </c:pt>
                <c:pt idx="4">
                  <c:v>2.4988048579756357</c:v>
                </c:pt>
                <c:pt idx="5">
                  <c:v>2.8009691886314809</c:v>
                </c:pt>
                <c:pt idx="6">
                  <c:v>3.1354605860309954</c:v>
                </c:pt>
                <c:pt idx="7">
                  <c:v>3.5048045206686056</c:v>
                </c:pt>
                <c:pt idx="8">
                  <c:v>3.9115239646796742</c:v>
                </c:pt>
                <c:pt idx="9">
                  <c:v>4.3580918767546484</c:v>
                </c:pt>
                <c:pt idx="10">
                  <c:v>4.8468759427318435</c:v>
                </c:pt>
                <c:pt idx="11">
                  <c:v>5.3800761957431238</c:v>
                </c:pt>
                <c:pt idx="12">
                  <c:v>5.9596567116405952</c:v>
                </c:pt>
                <c:pt idx="13">
                  <c:v>6.587273215689299</c:v>
                </c:pt>
                <c:pt idx="14">
                  <c:v>7.2641991035269653</c:v>
                </c:pt>
                <c:pt idx="15">
                  <c:v>7.9912530144753529</c:v>
                </c:pt>
                <c:pt idx="16">
                  <c:v>8.768731625393885</c:v>
                </c:pt>
                <c:pt idx="17">
                  <c:v>9.596351677252466</c:v>
                </c:pt>
                <c:pt idx="18">
                  <c:v>10.473205325133046</c:v>
                </c:pt>
                <c:pt idx="19">
                  <c:v>11.397732650689205</c:v>
                </c:pt>
                <c:pt idx="20">
                  <c:v>12.367714557852238</c:v>
                </c:pt>
                <c:pt idx="21">
                  <c:v>13.380288292090214</c:v>
                </c:pt>
                <c:pt idx="22">
                  <c:v>14.431986533351033</c:v>
                </c:pt>
                <c:pt idx="23">
                  <c:v>15.518799513873965</c:v>
                </c:pt>
                <c:pt idx="24">
                  <c:v>16.636258044793514</c:v>
                </c:pt>
                <c:pt idx="25">
                  <c:v>17.779533862460791</c:v>
                </c:pt>
                <c:pt idx="26">
                  <c:v>18.943552487947528</c:v>
                </c:pt>
                <c:pt idx="27">
                  <c:v>20.123112966225417</c:v>
                </c:pt>
                <c:pt idx="28">
                  <c:v>21.313008502180917</c:v>
                </c:pt>
                <c:pt idx="29">
                  <c:v>22.508142164989003</c:v>
                </c:pt>
                <c:pt idx="30">
                  <c:v>23.703632453004513</c:v>
                </c:pt>
                <c:pt idx="31">
                  <c:v>24.894904506052228</c:v>
                </c:pt>
                <c:pt idx="32">
                  <c:v>26.077763991289373</c:v>
                </c:pt>
                <c:pt idx="33">
                  <c:v>27.248452027840536</c:v>
                </c:pt>
                <c:pt idx="34">
                  <c:v>28.403680815868857</c:v>
                </c:pt>
                <c:pt idx="35">
                  <c:v>29.540650783589442</c:v>
                </c:pt>
                <c:pt idx="36">
                  <c:v>30.65705098210929</c:v>
                </c:pt>
                <c:pt idx="37">
                  <c:v>31.751045102889911</c:v>
                </c:pt>
                <c:pt idx="38">
                  <c:v>32.821245862045473</c:v>
                </c:pt>
                <c:pt idx="39">
                  <c:v>33.866680614218922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0C-47C5-8248-769CE07017C8}"/>
            </c:ext>
          </c:extLst>
        </c:ser>
        <c:ser>
          <c:idx val="5"/>
          <c:order val="5"/>
          <c:tx>
            <c:strRef>
              <c:f>Graph!$F$1</c:f>
              <c:strCache>
                <c:ptCount val="1"/>
                <c:pt idx="0">
                  <c:v>agr_unsk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Graph!$A$2:$A$41</c:f>
              <c:numCache>
                <c:formatCode>0</c:formatCode>
                <c:ptCount val="40"/>
                <c:pt idx="0">
                  <c:v>302.75547453758151</c:v>
                </c:pt>
                <c:pt idx="1">
                  <c:v>334.59654574712721</c:v>
                </c:pt>
                <c:pt idx="2">
                  <c:v>369.7863716482932</c:v>
                </c:pt>
                <c:pt idx="3">
                  <c:v>408.67714384640664</c:v>
                </c:pt>
                <c:pt idx="4">
                  <c:v>451.65809426126657</c:v>
                </c:pt>
                <c:pt idx="5">
                  <c:v>499.15939069102171</c:v>
                </c:pt>
                <c:pt idx="6">
                  <c:v>551.65644207607716</c:v>
                </c:pt>
                <c:pt idx="7">
                  <c:v>609.67465655156377</c:v>
                </c:pt>
                <c:pt idx="8">
                  <c:v>673.7946999085467</c:v>
                </c:pt>
                <c:pt idx="9">
                  <c:v>744.6583070924338</c:v>
                </c:pt>
                <c:pt idx="10">
                  <c:v>822.97470490200305</c:v>
                </c:pt>
                <c:pt idx="11">
                  <c:v>909.52771016958161</c:v>
                </c:pt>
                <c:pt idx="12">
                  <c:v>1005.1835744633586</c:v>
                </c:pt>
                <c:pt idx="13">
                  <c:v>1110.8996538242307</c:v>
                </c:pt>
                <c:pt idx="14">
                  <c:v>1227.7339903068437</c:v>
                </c:pt>
                <c:pt idx="15">
                  <c:v>1356.8559012200933</c:v>
                </c:pt>
                <c:pt idx="16">
                  <c:v>1499.5576820477704</c:v>
                </c:pt>
                <c:pt idx="17">
                  <c:v>1657.2675401761255</c:v>
                </c:pt>
                <c:pt idx="18">
                  <c:v>1831.5638888734179</c:v>
                </c:pt>
                <c:pt idx="19">
                  <c:v>2024.1911445804392</c:v>
                </c:pt>
                <c:pt idx="20">
                  <c:v>2237.0771856165602</c:v>
                </c:pt>
                <c:pt idx="21">
                  <c:v>2472.3526470339389</c:v>
                </c:pt>
                <c:pt idx="22">
                  <c:v>2732.3722447292557</c:v>
                </c:pt>
                <c:pt idx="23">
                  <c:v>3019.7383422318503</c:v>
                </c:pt>
                <c:pt idx="24">
                  <c:v>3337.3269960326079</c:v>
                </c:pt>
                <c:pt idx="25">
                  <c:v>3688.3167401240016</c:v>
                </c:pt>
                <c:pt idx="26">
                  <c:v>4076.220397836621</c:v>
                </c:pt>
                <c:pt idx="27">
                  <c:v>4504.9202393557798</c:v>
                </c:pt>
                <c:pt idx="28">
                  <c:v>4978.7068367863949</c:v>
                </c:pt>
                <c:pt idx="29">
                  <c:v>5502.3220056407226</c:v>
                </c:pt>
                <c:pt idx="30">
                  <c:v>6081.006262521797</c:v>
                </c:pt>
                <c:pt idx="31">
                  <c:v>6720.5512739749756</c:v>
                </c:pt>
                <c:pt idx="32">
                  <c:v>7427.3578214333875</c:v>
                </c:pt>
                <c:pt idx="33">
                  <c:v>8208.4998623898791</c:v>
                </c:pt>
                <c:pt idx="34">
                  <c:v>9071.7953289412508</c:v>
                </c:pt>
                <c:pt idx="35">
                  <c:v>10025.884372280374</c:v>
                </c:pt>
                <c:pt idx="36">
                  <c:v>11080.315836233387</c:v>
                </c:pt>
                <c:pt idx="37">
                  <c:v>12245.642825298191</c:v>
                </c:pt>
                <c:pt idx="38">
                  <c:v>13533.52832366127</c:v>
                </c:pt>
                <c:pt idx="39">
                  <c:v>14956.861922263506</c:v>
                </c:pt>
              </c:numCache>
            </c:numRef>
          </c:cat>
          <c:val>
            <c:numRef>
              <c:f>Graph!$F$2:$F$41</c:f>
              <c:numCache>
                <c:formatCode>General</c:formatCode>
                <c:ptCount val="40"/>
                <c:pt idx="0">
                  <c:v>91.055086185067211</c:v>
                </c:pt>
                <c:pt idx="1">
                  <c:v>90.183008946604502</c:v>
                </c:pt>
                <c:pt idx="2">
                  <c:v>89.233616273722546</c:v>
                </c:pt>
                <c:pt idx="3">
                  <c:v>88.20185781974503</c:v>
                </c:pt>
                <c:pt idx="4">
                  <c:v>87.082745187366669</c:v>
                </c:pt>
                <c:pt idx="5">
                  <c:v>85.871448759468862</c:v>
                </c:pt>
                <c:pt idx="6">
                  <c:v>84.563411145283212</c:v>
                </c:pt>
                <c:pt idx="7">
                  <c:v>83.15447706024554</c:v>
                </c:pt>
                <c:pt idx="8">
                  <c:v>81.641038541393073</c:v>
                </c:pt>
                <c:pt idx="9">
                  <c:v>80.020193263901149</c:v>
                </c:pt>
                <c:pt idx="10">
                  <c:v>78.289912390873141</c:v>
                </c:pt>
                <c:pt idx="11">
                  <c:v>76.449212911231456</c:v>
                </c:pt>
                <c:pt idx="12">
                  <c:v>74.498327889721637</c:v>
                </c:pt>
                <c:pt idx="13">
                  <c:v>72.438866598054474</c:v>
                </c:pt>
                <c:pt idx="14">
                  <c:v>70.273955282557623</c:v>
                </c:pt>
                <c:pt idx="15">
                  <c:v>68.008348542279123</c:v>
                </c:pt>
                <c:pt idx="16">
                  <c:v>65.648501139175494</c:v>
                </c:pt>
                <c:pt idx="17">
                  <c:v>63.202590714025419</c:v>
                </c:pt>
                <c:pt idx="18">
                  <c:v>60.680483458079131</c:v>
                </c:pt>
                <c:pt idx="19">
                  <c:v>58.093637321879285</c:v>
                </c:pt>
                <c:pt idx="20">
                  <c:v>55.454940742762638</c:v>
                </c:pt>
                <c:pt idx="21">
                  <c:v>52.778488924257523</c:v>
                </c:pt>
                <c:pt idx="22">
                  <c:v>50.079304063989596</c:v>
                </c:pt>
                <c:pt idx="23">
                  <c:v>47.373010171009696</c:v>
                </c:pt>
                <c:pt idx="24">
                  <c:v>44.675476771604103</c:v>
                </c:pt>
                <c:pt idx="25">
                  <c:v>42.002448440333481</c:v>
                </c:pt>
                <c:pt idx="26">
                  <c:v>39.369178379336383</c:v>
                </c:pt>
                <c:pt idx="27">
                  <c:v>36.79008403354311</c:v>
                </c:pt>
                <c:pt idx="28">
                  <c:v>34.278440993714632</c:v>
                </c:pt>
                <c:pt idx="29">
                  <c:v>31.84612841336391</c:v>
                </c:pt>
                <c:pt idx="30">
                  <c:v>29.503435212747736</c:v>
                </c:pt>
                <c:pt idx="31">
                  <c:v>27.258931918237689</c:v>
                </c:pt>
                <c:pt idx="32">
                  <c:v>25.11940856290677</c:v>
                </c:pt>
                <c:pt idx="33">
                  <c:v>23.089875079086152</c:v>
                </c:pt>
                <c:pt idx="34">
                  <c:v>21.173617368958297</c:v>
                </c:pt>
                <c:pt idx="35">
                  <c:v>19.372299937220667</c:v>
                </c:pt>
                <c:pt idx="36">
                  <c:v>17.68610466831344</c:v>
                </c:pt>
                <c:pt idx="37">
                  <c:v>16.113894970392657</c:v>
                </c:pt>
                <c:pt idx="38">
                  <c:v>14.653394943790936</c:v>
                </c:pt>
                <c:pt idx="39">
                  <c:v>13.301374268034753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0C-47C5-8248-769CE07017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873343"/>
        <c:axId val="195874591"/>
        <c:extLst>
          <c:ext xmlns:c15="http://schemas.microsoft.com/office/drawing/2012/chart" uri="{02D57815-91ED-43cb-92C2-25804820EDAC}">
            <c15:filteredArea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Graph!$A$1</c15:sqref>
                        </c15:formulaRef>
                      </c:ext>
                    </c:extLst>
                    <c:strCache>
                      <c:ptCount val="1"/>
                      <c:pt idx="0">
                        <c:v>ES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cat>
                  <c:numRef>
                    <c:extLst>
                      <c:ext uri="{02D57815-91ED-43cb-92C2-25804820EDAC}">
                        <c15:formulaRef>
                          <c15:sqref>Graph!$A$2:$A$41</c15:sqref>
                        </c15:formulaRef>
                      </c:ext>
                    </c:extLst>
                    <c:numCache>
                      <c:formatCode>0</c:formatCode>
                      <c:ptCount val="40"/>
                      <c:pt idx="0">
                        <c:v>302.75547453758151</c:v>
                      </c:pt>
                      <c:pt idx="1">
                        <c:v>334.59654574712721</c:v>
                      </c:pt>
                      <c:pt idx="2">
                        <c:v>369.7863716482932</c:v>
                      </c:pt>
                      <c:pt idx="3">
                        <c:v>408.67714384640664</c:v>
                      </c:pt>
                      <c:pt idx="4">
                        <c:v>451.65809426126657</c:v>
                      </c:pt>
                      <c:pt idx="5">
                        <c:v>499.15939069102171</c:v>
                      </c:pt>
                      <c:pt idx="6">
                        <c:v>551.65644207607716</c:v>
                      </c:pt>
                      <c:pt idx="7">
                        <c:v>609.67465655156377</c:v>
                      </c:pt>
                      <c:pt idx="8">
                        <c:v>673.7946999085467</c:v>
                      </c:pt>
                      <c:pt idx="9">
                        <c:v>744.6583070924338</c:v>
                      </c:pt>
                      <c:pt idx="10">
                        <c:v>822.97470490200305</c:v>
                      </c:pt>
                      <c:pt idx="11">
                        <c:v>909.52771016958161</c:v>
                      </c:pt>
                      <c:pt idx="12">
                        <c:v>1005.1835744633586</c:v>
                      </c:pt>
                      <c:pt idx="13">
                        <c:v>1110.8996538242307</c:v>
                      </c:pt>
                      <c:pt idx="14">
                        <c:v>1227.7339903068437</c:v>
                      </c:pt>
                      <c:pt idx="15">
                        <c:v>1356.8559012200933</c:v>
                      </c:pt>
                      <c:pt idx="16">
                        <c:v>1499.5576820477704</c:v>
                      </c:pt>
                      <c:pt idx="17">
                        <c:v>1657.2675401761255</c:v>
                      </c:pt>
                      <c:pt idx="18">
                        <c:v>1831.5638888734179</c:v>
                      </c:pt>
                      <c:pt idx="19">
                        <c:v>2024.1911445804392</c:v>
                      </c:pt>
                      <c:pt idx="20">
                        <c:v>2237.0771856165602</c:v>
                      </c:pt>
                      <c:pt idx="21">
                        <c:v>2472.3526470339389</c:v>
                      </c:pt>
                      <c:pt idx="22">
                        <c:v>2732.3722447292557</c:v>
                      </c:pt>
                      <c:pt idx="23">
                        <c:v>3019.7383422318503</c:v>
                      </c:pt>
                      <c:pt idx="24">
                        <c:v>3337.3269960326079</c:v>
                      </c:pt>
                      <c:pt idx="25">
                        <c:v>3688.3167401240016</c:v>
                      </c:pt>
                      <c:pt idx="26">
                        <c:v>4076.220397836621</c:v>
                      </c:pt>
                      <c:pt idx="27">
                        <c:v>4504.9202393557798</c:v>
                      </c:pt>
                      <c:pt idx="28">
                        <c:v>4978.7068367863949</c:v>
                      </c:pt>
                      <c:pt idx="29">
                        <c:v>5502.3220056407226</c:v>
                      </c:pt>
                      <c:pt idx="30">
                        <c:v>6081.006262521797</c:v>
                      </c:pt>
                      <c:pt idx="31">
                        <c:v>6720.5512739749756</c:v>
                      </c:pt>
                      <c:pt idx="32">
                        <c:v>7427.3578214333875</c:v>
                      </c:pt>
                      <c:pt idx="33">
                        <c:v>8208.4998623898791</c:v>
                      </c:pt>
                      <c:pt idx="34">
                        <c:v>9071.7953289412508</c:v>
                      </c:pt>
                      <c:pt idx="35">
                        <c:v>10025.884372280374</c:v>
                      </c:pt>
                      <c:pt idx="36">
                        <c:v>11080.315836233387</c:v>
                      </c:pt>
                      <c:pt idx="37">
                        <c:v>12245.642825298191</c:v>
                      </c:pt>
                      <c:pt idx="38">
                        <c:v>13533.52832366127</c:v>
                      </c:pt>
                      <c:pt idx="39">
                        <c:v>14956.861922263506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Graph!$A$2:$A$41</c15:sqref>
                        </c15:formulaRef>
                      </c:ext>
                    </c:extLst>
                    <c:numCache>
                      <c:formatCode>0</c:formatCode>
                      <c:ptCount val="40"/>
                      <c:pt idx="0">
                        <c:v>302.75547453758151</c:v>
                      </c:pt>
                      <c:pt idx="1">
                        <c:v>334.59654574712721</c:v>
                      </c:pt>
                      <c:pt idx="2">
                        <c:v>369.7863716482932</c:v>
                      </c:pt>
                      <c:pt idx="3">
                        <c:v>408.67714384640664</c:v>
                      </c:pt>
                      <c:pt idx="4">
                        <c:v>451.65809426126657</c:v>
                      </c:pt>
                      <c:pt idx="5">
                        <c:v>499.15939069102171</c:v>
                      </c:pt>
                      <c:pt idx="6">
                        <c:v>551.65644207607716</c:v>
                      </c:pt>
                      <c:pt idx="7">
                        <c:v>609.67465655156377</c:v>
                      </c:pt>
                      <c:pt idx="8">
                        <c:v>673.7946999085467</c:v>
                      </c:pt>
                      <c:pt idx="9">
                        <c:v>744.6583070924338</c:v>
                      </c:pt>
                      <c:pt idx="10">
                        <c:v>822.97470490200305</c:v>
                      </c:pt>
                      <c:pt idx="11">
                        <c:v>909.52771016958161</c:v>
                      </c:pt>
                      <c:pt idx="12">
                        <c:v>1005.1835744633586</c:v>
                      </c:pt>
                      <c:pt idx="13">
                        <c:v>1110.8996538242307</c:v>
                      </c:pt>
                      <c:pt idx="14">
                        <c:v>1227.7339903068437</c:v>
                      </c:pt>
                      <c:pt idx="15">
                        <c:v>1356.8559012200933</c:v>
                      </c:pt>
                      <c:pt idx="16">
                        <c:v>1499.5576820477704</c:v>
                      </c:pt>
                      <c:pt idx="17">
                        <c:v>1657.2675401761255</c:v>
                      </c:pt>
                      <c:pt idx="18">
                        <c:v>1831.5638888734179</c:v>
                      </c:pt>
                      <c:pt idx="19">
                        <c:v>2024.1911445804392</c:v>
                      </c:pt>
                      <c:pt idx="20">
                        <c:v>2237.0771856165602</c:v>
                      </c:pt>
                      <c:pt idx="21">
                        <c:v>2472.3526470339389</c:v>
                      </c:pt>
                      <c:pt idx="22">
                        <c:v>2732.3722447292557</c:v>
                      </c:pt>
                      <c:pt idx="23">
                        <c:v>3019.7383422318503</c:v>
                      </c:pt>
                      <c:pt idx="24">
                        <c:v>3337.3269960326079</c:v>
                      </c:pt>
                      <c:pt idx="25">
                        <c:v>3688.3167401240016</c:v>
                      </c:pt>
                      <c:pt idx="26">
                        <c:v>4076.220397836621</c:v>
                      </c:pt>
                      <c:pt idx="27">
                        <c:v>4504.9202393557798</c:v>
                      </c:pt>
                      <c:pt idx="28">
                        <c:v>4978.7068367863949</c:v>
                      </c:pt>
                      <c:pt idx="29">
                        <c:v>5502.3220056407226</c:v>
                      </c:pt>
                      <c:pt idx="30">
                        <c:v>6081.006262521797</c:v>
                      </c:pt>
                      <c:pt idx="31">
                        <c:v>6720.5512739749756</c:v>
                      </c:pt>
                      <c:pt idx="32">
                        <c:v>7427.3578214333875</c:v>
                      </c:pt>
                      <c:pt idx="33">
                        <c:v>8208.4998623898791</c:v>
                      </c:pt>
                      <c:pt idx="34">
                        <c:v>9071.7953289412508</c:v>
                      </c:pt>
                      <c:pt idx="35">
                        <c:v>10025.884372280374</c:v>
                      </c:pt>
                      <c:pt idx="36">
                        <c:v>11080.315836233387</c:v>
                      </c:pt>
                      <c:pt idx="37">
                        <c:v>12245.642825298191</c:v>
                      </c:pt>
                      <c:pt idx="38">
                        <c:v>13533.52832366127</c:v>
                      </c:pt>
                      <c:pt idx="39">
                        <c:v>14956.861922263506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3F0C-47C5-8248-769CE07017C8}"/>
                  </c:ext>
                </c:extLst>
              </c15:ser>
            </c15:filteredAreaSeries>
          </c:ext>
        </c:extLst>
      </c:areaChart>
      <c:catAx>
        <c:axId val="195873343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5874591"/>
        <c:crosses val="autoZero"/>
        <c:auto val="1"/>
        <c:lblAlgn val="ctr"/>
        <c:lblOffset val="100"/>
        <c:noMultiLvlLbl val="0"/>
      </c:catAx>
      <c:valAx>
        <c:axId val="195874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587334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b="0"/>
            </a:pPr>
            <a:r>
              <a:rPr lang="it-IT"/>
              <a:t>WORLD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comp!$A$2</c:f>
              <c:strCache>
                <c:ptCount val="1"/>
                <c:pt idx="0">
                  <c:v>Rel.wages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invertIfNegative val="0"/>
          <c:cat>
            <c:strRef>
              <c:f>comp!$B$1:$F$1</c:f>
              <c:strCache>
                <c:ptCount val="5"/>
                <c:pt idx="0">
                  <c:v>ag_othlowsk</c:v>
                </c:pt>
                <c:pt idx="1">
                  <c:v>clerks</c:v>
                </c:pt>
                <c:pt idx="2">
                  <c:v>service_shop</c:v>
                </c:pt>
                <c:pt idx="3">
                  <c:v>tech_aspros</c:v>
                </c:pt>
                <c:pt idx="4">
                  <c:v>off_mgr_pros</c:v>
                </c:pt>
              </c:strCache>
            </c:strRef>
          </c:cat>
          <c:val>
            <c:numRef>
              <c:f>comp!$B$2:$F$2</c:f>
              <c:numCache>
                <c:formatCode>0.00</c:formatCode>
                <c:ptCount val="5"/>
                <c:pt idx="0">
                  <c:v>0.65201205090213066</c:v>
                </c:pt>
                <c:pt idx="1">
                  <c:v>0.6815119111391853</c:v>
                </c:pt>
                <c:pt idx="2">
                  <c:v>0.87158608606161148</c:v>
                </c:pt>
                <c:pt idx="3">
                  <c:v>1.2427235674115225</c:v>
                </c:pt>
                <c:pt idx="4">
                  <c:v>1.5029203568457365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1-488A-8996-F953B66B4EF1}"/>
            </c:ext>
          </c:extLst>
        </c:ser>
        <c:ser>
          <c:idx val="1"/>
          <c:order val="1"/>
          <c:tx>
            <c:strRef>
              <c:f>comp!$A$3</c:f>
              <c:strCache>
                <c:ptCount val="1"/>
                <c:pt idx="0">
                  <c:v>Av.shares*3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invertIfNegative val="0"/>
          <c:cat>
            <c:strRef>
              <c:f>comp!$B$1:$F$1</c:f>
              <c:strCache>
                <c:ptCount val="5"/>
                <c:pt idx="0">
                  <c:v>ag_othlowsk</c:v>
                </c:pt>
                <c:pt idx="1">
                  <c:v>clerks</c:v>
                </c:pt>
                <c:pt idx="2">
                  <c:v>service_shop</c:v>
                </c:pt>
                <c:pt idx="3">
                  <c:v>tech_aspros</c:v>
                </c:pt>
                <c:pt idx="4">
                  <c:v>off_mgr_pros</c:v>
                </c:pt>
              </c:strCache>
            </c:strRef>
          </c:cat>
          <c:val>
            <c:numRef>
              <c:f>comp!$B$3:$F$3</c:f>
              <c:numCache>
                <c:formatCode>0.00</c:formatCode>
                <c:ptCount val="5"/>
                <c:pt idx="0">
                  <c:v>1.2894920212765959</c:v>
                </c:pt>
                <c:pt idx="1">
                  <c:v>0.32549001702127678</c:v>
                </c:pt>
                <c:pt idx="2">
                  <c:v>0.4727001127659573</c:v>
                </c:pt>
                <c:pt idx="3">
                  <c:v>0.37899288680851057</c:v>
                </c:pt>
                <c:pt idx="4">
                  <c:v>0.53332509787234073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41-488A-8996-F953B66B4E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2193136"/>
        <c:axId val="752189808"/>
      </c:barChart>
      <c:valAx>
        <c:axId val="752189808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0.00" sourceLinked="1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752193136"/>
        <c:crossesAt val="0"/>
        <c:crossBetween val="between"/>
      </c:valAx>
      <c:catAx>
        <c:axId val="75219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752189808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1000" b="0"/>
          </a:pPr>
          <a:endParaRPr lang="it-IT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b="0"/>
            </a:pPr>
            <a:r>
              <a:rPr lang="it-IT"/>
              <a:t>Ethiopia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comp!$A$24</c:f>
              <c:strCache>
                <c:ptCount val="1"/>
                <c:pt idx="0">
                  <c:v>Rel.wages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invertIfNegative val="0"/>
          <c:cat>
            <c:strRef>
              <c:f>comp!$B$23:$F$23</c:f>
              <c:strCache>
                <c:ptCount val="5"/>
                <c:pt idx="0">
                  <c:v>ag_othlowsk</c:v>
                </c:pt>
                <c:pt idx="1">
                  <c:v>clerks</c:v>
                </c:pt>
                <c:pt idx="2">
                  <c:v>service_shop</c:v>
                </c:pt>
                <c:pt idx="3">
                  <c:v>tech_aspros</c:v>
                </c:pt>
                <c:pt idx="4">
                  <c:v>off_mgr_pros</c:v>
                </c:pt>
              </c:strCache>
            </c:strRef>
          </c:cat>
          <c:val>
            <c:numRef>
              <c:f>comp!$B$24:$F$24</c:f>
              <c:numCache>
                <c:formatCode>0.00</c:formatCode>
                <c:ptCount val="5"/>
                <c:pt idx="0">
                  <c:v>0.20707515199828402</c:v>
                </c:pt>
                <c:pt idx="1">
                  <c:v>0.27160788054045015</c:v>
                </c:pt>
                <c:pt idx="2">
                  <c:v>1.898954123402592</c:v>
                </c:pt>
                <c:pt idx="3">
                  <c:v>0.83049513223686544</c:v>
                </c:pt>
                <c:pt idx="4">
                  <c:v>2.4362818280795504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AA-4349-9181-975534B46EF6}"/>
            </c:ext>
          </c:extLst>
        </c:ser>
        <c:ser>
          <c:idx val="1"/>
          <c:order val="1"/>
          <c:tx>
            <c:strRef>
              <c:f>comp!$A$25</c:f>
              <c:strCache>
                <c:ptCount val="1"/>
                <c:pt idx="0">
                  <c:v>Shares*3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invertIfNegative val="0"/>
          <c:cat>
            <c:strRef>
              <c:f>comp!$B$23:$F$23</c:f>
              <c:strCache>
                <c:ptCount val="5"/>
                <c:pt idx="0">
                  <c:v>ag_othlowsk</c:v>
                </c:pt>
                <c:pt idx="1">
                  <c:v>clerks</c:v>
                </c:pt>
                <c:pt idx="2">
                  <c:v>service_shop</c:v>
                </c:pt>
                <c:pt idx="3">
                  <c:v>tech_aspros</c:v>
                </c:pt>
                <c:pt idx="4">
                  <c:v>off_mgr_pros</c:v>
                </c:pt>
              </c:strCache>
            </c:strRef>
          </c:cat>
          <c:val>
            <c:numRef>
              <c:f>comp!$B$25:$F$25</c:f>
              <c:numCache>
                <c:formatCode>0.00</c:formatCode>
                <c:ptCount val="5"/>
                <c:pt idx="0">
                  <c:v>2.495139</c:v>
                </c:pt>
                <c:pt idx="1">
                  <c:v>3.1809000000000004E-2</c:v>
                </c:pt>
                <c:pt idx="2">
                  <c:v>0.37092900000000001</c:v>
                </c:pt>
                <c:pt idx="3">
                  <c:v>5.4823500000000004E-2</c:v>
                </c:pt>
                <c:pt idx="4">
                  <c:v>4.7299500000000008E-2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AA-4349-9181-975534B46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7120464"/>
        <c:axId val="644716256"/>
      </c:barChart>
      <c:valAx>
        <c:axId val="644716256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0.00" sourceLinked="1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817120464"/>
        <c:crossesAt val="0"/>
        <c:crossBetween val="between"/>
      </c:valAx>
      <c:catAx>
        <c:axId val="81712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644716256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1000" b="0"/>
          </a:pPr>
          <a:endParaRPr lang="it-IT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0"/>
            </a:pPr>
            <a:r>
              <a:rPr lang="it-IT"/>
              <a:t>USA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1691465806124904E-2"/>
          <c:y val="0.1271818563369502"/>
          <c:w val="0.90549564260301829"/>
          <c:h val="0.72364207474889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comp!$A$86</c:f>
              <c:strCache>
                <c:ptCount val="1"/>
                <c:pt idx="0">
                  <c:v>Rel.wages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invertIfNegative val="0"/>
          <c:cat>
            <c:strRef>
              <c:f>comp!$B$85:$F$85</c:f>
              <c:strCache>
                <c:ptCount val="5"/>
                <c:pt idx="0">
                  <c:v>ag_othlowsk</c:v>
                </c:pt>
                <c:pt idx="1">
                  <c:v>clerks</c:v>
                </c:pt>
                <c:pt idx="2">
                  <c:v>service_shop</c:v>
                </c:pt>
                <c:pt idx="3">
                  <c:v>tech_aspros</c:v>
                </c:pt>
                <c:pt idx="4">
                  <c:v>off_mgr_pros</c:v>
                </c:pt>
              </c:strCache>
            </c:strRef>
          </c:cat>
          <c:val>
            <c:numRef>
              <c:f>comp!$B$86:$F$86</c:f>
              <c:numCache>
                <c:formatCode>0.00</c:formatCode>
                <c:ptCount val="5"/>
                <c:pt idx="0">
                  <c:v>1.0391418683160156</c:v>
                </c:pt>
                <c:pt idx="1">
                  <c:v>0.46834230500101925</c:v>
                </c:pt>
                <c:pt idx="2">
                  <c:v>1.0613145729845626</c:v>
                </c:pt>
                <c:pt idx="3">
                  <c:v>2.0138986730222648</c:v>
                </c:pt>
                <c:pt idx="4">
                  <c:v>1.5104940569752714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47-4C30-9ADF-32B81CE1E6E4}"/>
            </c:ext>
          </c:extLst>
        </c:ser>
        <c:ser>
          <c:idx val="1"/>
          <c:order val="1"/>
          <c:tx>
            <c:strRef>
              <c:f>comp!$A$87</c:f>
              <c:strCache>
                <c:ptCount val="1"/>
                <c:pt idx="0">
                  <c:v>Shares*3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invertIfNegative val="0"/>
          <c:cat>
            <c:strRef>
              <c:f>comp!$B$85:$F$85</c:f>
              <c:strCache>
                <c:ptCount val="5"/>
                <c:pt idx="0">
                  <c:v>ag_othlowsk</c:v>
                </c:pt>
                <c:pt idx="1">
                  <c:v>clerks</c:v>
                </c:pt>
                <c:pt idx="2">
                  <c:v>service_shop</c:v>
                </c:pt>
                <c:pt idx="3">
                  <c:v>tech_aspros</c:v>
                </c:pt>
                <c:pt idx="4">
                  <c:v>off_mgr_pros</c:v>
                </c:pt>
              </c:strCache>
            </c:strRef>
          </c:cat>
          <c:val>
            <c:numRef>
              <c:f>comp!$B$87:$F$87</c:f>
              <c:numCache>
                <c:formatCode>0.00</c:formatCode>
                <c:ptCount val="5"/>
                <c:pt idx="0">
                  <c:v>0.74087400000000003</c:v>
                </c:pt>
                <c:pt idx="1">
                  <c:v>0.42422400000000005</c:v>
                </c:pt>
                <c:pt idx="2">
                  <c:v>0.54563099999999998</c:v>
                </c:pt>
                <c:pt idx="3">
                  <c:v>0.1669119</c:v>
                </c:pt>
                <c:pt idx="4">
                  <c:v>1.122357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47-4C30-9ADF-32B81CE1E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7124624"/>
        <c:axId val="817132112"/>
      </c:barChart>
      <c:valAx>
        <c:axId val="817132112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0.00" sourceLinked="1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817124624"/>
        <c:crossesAt val="0"/>
        <c:crossBetween val="between"/>
      </c:valAx>
      <c:catAx>
        <c:axId val="81712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817132112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1000" b="0"/>
          </a:pPr>
          <a:endParaRPr lang="it-IT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Foglio1!$A$33:$A$40</c:f>
              <c:strCache>
                <c:ptCount val="8"/>
                <c:pt idx="0">
                  <c:v>1 Land</c:v>
                </c:pt>
                <c:pt idx="1">
                  <c:v>2 tech_aspros</c:v>
                </c:pt>
                <c:pt idx="2">
                  <c:v>3 clerks</c:v>
                </c:pt>
                <c:pt idx="3">
                  <c:v>4 service_shop</c:v>
                </c:pt>
                <c:pt idx="4">
                  <c:v>5 off_mgr_pros</c:v>
                </c:pt>
                <c:pt idx="5">
                  <c:v>6 ag_othlowsk</c:v>
                </c:pt>
                <c:pt idx="6">
                  <c:v>7 Capital</c:v>
                </c:pt>
                <c:pt idx="7">
                  <c:v>8 NatRes</c:v>
                </c:pt>
              </c:strCache>
            </c:strRef>
          </c:cat>
          <c:val>
            <c:numRef>
              <c:f>Foglio1!$B$33:$B$40</c:f>
              <c:numCache>
                <c:formatCode>General</c:formatCode>
                <c:ptCount val="8"/>
                <c:pt idx="0">
                  <c:v>-0.15</c:v>
                </c:pt>
                <c:pt idx="1">
                  <c:v>-10.71</c:v>
                </c:pt>
                <c:pt idx="2">
                  <c:v>-8.07</c:v>
                </c:pt>
                <c:pt idx="3">
                  <c:v>-11.13</c:v>
                </c:pt>
                <c:pt idx="4">
                  <c:v>-11.78</c:v>
                </c:pt>
                <c:pt idx="5">
                  <c:v>5.94</c:v>
                </c:pt>
                <c:pt idx="6">
                  <c:v>-0.3</c:v>
                </c:pt>
                <c:pt idx="7">
                  <c:v>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5E-42F5-AA98-0761BC9E98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3410669"/>
        <c:axId val="58518442"/>
      </c:barChart>
      <c:catAx>
        <c:axId val="9341066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58518442"/>
        <c:crosses val="autoZero"/>
        <c:auto val="1"/>
        <c:lblAlgn val="ctr"/>
        <c:lblOffset val="100"/>
        <c:noMultiLvlLbl val="0"/>
      </c:catAx>
      <c:valAx>
        <c:axId val="58518442"/>
        <c:scaling>
          <c:orientation val="minMax"/>
        </c:scaling>
        <c:delete val="0"/>
        <c:axPos val="b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93410669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 w="0"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Foglio1!$A$41:$A$51</c:f>
              <c:strCache>
                <c:ptCount val="11"/>
                <c:pt idx="0">
                  <c:v>1 GrainsCrops</c:v>
                </c:pt>
                <c:pt idx="1">
                  <c:v>2 MeatLstk</c:v>
                </c:pt>
                <c:pt idx="2">
                  <c:v>3 Extraction</c:v>
                </c:pt>
                <c:pt idx="3">
                  <c:v>4 ProcFood</c:v>
                </c:pt>
                <c:pt idx="4">
                  <c:v>5 TextWapp</c:v>
                </c:pt>
                <c:pt idx="5">
                  <c:v>6 LightMnfc</c:v>
                </c:pt>
                <c:pt idx="6">
                  <c:v>7 HeavyMnfc</c:v>
                </c:pt>
                <c:pt idx="7">
                  <c:v>8 Util_Cons</c:v>
                </c:pt>
                <c:pt idx="8">
                  <c:v>9 TransComm</c:v>
                </c:pt>
                <c:pt idx="9">
                  <c:v>10 Education</c:v>
                </c:pt>
                <c:pt idx="10">
                  <c:v>11 OthServices</c:v>
                </c:pt>
              </c:strCache>
            </c:strRef>
          </c:cat>
          <c:val>
            <c:numRef>
              <c:f>Foglio1!$B$41:$B$51</c:f>
              <c:numCache>
                <c:formatCode>General</c:formatCode>
                <c:ptCount val="11"/>
                <c:pt idx="0">
                  <c:v>2.54</c:v>
                </c:pt>
                <c:pt idx="1">
                  <c:v>2.12</c:v>
                </c:pt>
                <c:pt idx="2">
                  <c:v>0.13</c:v>
                </c:pt>
                <c:pt idx="3">
                  <c:v>-0.49</c:v>
                </c:pt>
                <c:pt idx="4">
                  <c:v>-0.95</c:v>
                </c:pt>
                <c:pt idx="5">
                  <c:v>-1.39</c:v>
                </c:pt>
                <c:pt idx="6">
                  <c:v>-1.65</c:v>
                </c:pt>
                <c:pt idx="7">
                  <c:v>-1.24</c:v>
                </c:pt>
                <c:pt idx="8">
                  <c:v>-2.2000000000000002</c:v>
                </c:pt>
                <c:pt idx="9">
                  <c:v>-7.07</c:v>
                </c:pt>
                <c:pt idx="10">
                  <c:v>-2.34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72-457B-89EE-ECC245F8A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2914440"/>
        <c:axId val="38214265"/>
      </c:barChart>
      <c:catAx>
        <c:axId val="72914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38214265"/>
        <c:crosses val="autoZero"/>
        <c:auto val="1"/>
        <c:lblAlgn val="ctr"/>
        <c:lblOffset val="100"/>
        <c:noMultiLvlLbl val="0"/>
      </c:catAx>
      <c:valAx>
        <c:axId val="38214265"/>
        <c:scaling>
          <c:orientation val="minMax"/>
        </c:scaling>
        <c:delete val="0"/>
        <c:axPos val="b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72914440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 w="0"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Foglio1!$A$89:$A$99</c:f>
              <c:strCache>
                <c:ptCount val="11"/>
                <c:pt idx="0">
                  <c:v>1 GrainsCrops</c:v>
                </c:pt>
                <c:pt idx="1">
                  <c:v>2 MeatLstk</c:v>
                </c:pt>
                <c:pt idx="2">
                  <c:v>3 Extraction</c:v>
                </c:pt>
                <c:pt idx="3">
                  <c:v>4 ProcFood</c:v>
                </c:pt>
                <c:pt idx="4">
                  <c:v>5 TextWapp</c:v>
                </c:pt>
                <c:pt idx="5">
                  <c:v>6 LightMnfc</c:v>
                </c:pt>
                <c:pt idx="6">
                  <c:v>7 HeavyMnfc</c:v>
                </c:pt>
                <c:pt idx="7">
                  <c:v>8 Util_Cons</c:v>
                </c:pt>
                <c:pt idx="8">
                  <c:v>9 TransComm</c:v>
                </c:pt>
                <c:pt idx="9">
                  <c:v>10 Education</c:v>
                </c:pt>
                <c:pt idx="10">
                  <c:v>11 OthServices</c:v>
                </c:pt>
              </c:strCache>
            </c:strRef>
          </c:cat>
          <c:val>
            <c:numRef>
              <c:f>Foglio1!$B$89:$B$99</c:f>
              <c:numCache>
                <c:formatCode>General</c:formatCode>
                <c:ptCount val="11"/>
                <c:pt idx="0">
                  <c:v>-1.25</c:v>
                </c:pt>
                <c:pt idx="1">
                  <c:v>0.61</c:v>
                </c:pt>
                <c:pt idx="2">
                  <c:v>1.02</c:v>
                </c:pt>
                <c:pt idx="3">
                  <c:v>1.36</c:v>
                </c:pt>
                <c:pt idx="4">
                  <c:v>2.72</c:v>
                </c:pt>
                <c:pt idx="5">
                  <c:v>3.22</c:v>
                </c:pt>
                <c:pt idx="6">
                  <c:v>5.62</c:v>
                </c:pt>
                <c:pt idx="7">
                  <c:v>1.05</c:v>
                </c:pt>
                <c:pt idx="8">
                  <c:v>4.08</c:v>
                </c:pt>
                <c:pt idx="9">
                  <c:v>15</c:v>
                </c:pt>
                <c:pt idx="10">
                  <c:v>3.52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9A-43E7-B075-1D4EB527C5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5693870"/>
        <c:axId val="17703608"/>
      </c:barChart>
      <c:catAx>
        <c:axId val="5569387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17703608"/>
        <c:crosses val="autoZero"/>
        <c:auto val="1"/>
        <c:lblAlgn val="ctr"/>
        <c:lblOffset val="100"/>
        <c:noMultiLvlLbl val="0"/>
      </c:catAx>
      <c:valAx>
        <c:axId val="17703608"/>
        <c:scaling>
          <c:orientation val="minMax"/>
        </c:scaling>
        <c:delete val="0"/>
        <c:axPos val="b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55693870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 w="0"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Foglio1!$A$6:$A$16</c:f>
              <c:strCache>
                <c:ptCount val="11"/>
                <c:pt idx="0">
                  <c:v>1 GrainsCrops</c:v>
                </c:pt>
                <c:pt idx="1">
                  <c:v>2 MeatLstk</c:v>
                </c:pt>
                <c:pt idx="2">
                  <c:v>3 Extraction</c:v>
                </c:pt>
                <c:pt idx="3">
                  <c:v>4 ProcFood</c:v>
                </c:pt>
                <c:pt idx="4">
                  <c:v>5 TextWapp</c:v>
                </c:pt>
                <c:pt idx="5">
                  <c:v>6 LightMnfc</c:v>
                </c:pt>
                <c:pt idx="6">
                  <c:v>7 HeavyMnfc</c:v>
                </c:pt>
                <c:pt idx="7">
                  <c:v>8 Util_Cons</c:v>
                </c:pt>
                <c:pt idx="8">
                  <c:v>9 TransComm</c:v>
                </c:pt>
                <c:pt idx="9">
                  <c:v>10 Education</c:v>
                </c:pt>
                <c:pt idx="10">
                  <c:v>11 OthServices</c:v>
                </c:pt>
              </c:strCache>
            </c:strRef>
          </c:cat>
          <c:val>
            <c:numRef>
              <c:f>Foglio1!$B$6:$B$16</c:f>
              <c:numCache>
                <c:formatCode>General</c:formatCode>
                <c:ptCount val="11"/>
                <c:pt idx="0">
                  <c:v>-230.2</c:v>
                </c:pt>
                <c:pt idx="1">
                  <c:v>-26.94</c:v>
                </c:pt>
                <c:pt idx="2">
                  <c:v>-3.28</c:v>
                </c:pt>
                <c:pt idx="3">
                  <c:v>-0.42</c:v>
                </c:pt>
                <c:pt idx="4">
                  <c:v>14.96</c:v>
                </c:pt>
                <c:pt idx="5">
                  <c:v>54.24</c:v>
                </c:pt>
                <c:pt idx="6">
                  <c:v>15.18</c:v>
                </c:pt>
                <c:pt idx="7">
                  <c:v>16.38</c:v>
                </c:pt>
                <c:pt idx="8">
                  <c:v>122.34</c:v>
                </c:pt>
                <c:pt idx="9">
                  <c:v>82.38</c:v>
                </c:pt>
                <c:pt idx="10">
                  <c:v>33.090000000000003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F3-4632-8ACF-D340F1CA0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7255844"/>
        <c:axId val="64552650"/>
      </c:barChart>
      <c:catAx>
        <c:axId val="972558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64552650"/>
        <c:crosses val="autoZero"/>
        <c:auto val="1"/>
        <c:lblAlgn val="ctr"/>
        <c:lblOffset val="100"/>
        <c:noMultiLvlLbl val="0"/>
      </c:catAx>
      <c:valAx>
        <c:axId val="64552650"/>
        <c:scaling>
          <c:orientation val="minMax"/>
        </c:scaling>
        <c:delete val="0"/>
        <c:axPos val="b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it-IT"/>
          </a:p>
        </c:txPr>
        <c:crossAx val="97255844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plotVisOnly val="1"/>
    <c:dispBlanksAs val="gap"/>
    <c:showDLblsOverMax val="1"/>
  </c:chart>
  <c:spPr>
    <a:solidFill>
      <a:srgbClr val="FFFFFF"/>
    </a:solidFill>
    <a:ln w="0"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4D67EDB0-F018-496F-8F68-727CAC762366}" type="datetime1">
              <a:rPr lang="it-IT" smtClean="0">
                <a:solidFill>
                  <a:schemeClr val="tx2"/>
                </a:solidFill>
              </a:rPr>
              <a:pPr algn="r" rtl="0"/>
              <a:t>10/05/2022</a:t>
            </a:fld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it-IT" smtClean="0">
                <a:solidFill>
                  <a:schemeClr val="tx2"/>
                </a:solidFill>
              </a:rPr>
              <a:pPr algn="r" rtl="0"/>
              <a:t>‹N›</a:t>
            </a:fld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F9884719-FFCB-46F9-8265-FD147781F801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7A97E6A-B246-4B9D-8524-EC75889DBC3F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BD171A8-8A27-4A4A-8A60-0622AF230D89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DD34EC6-0BA8-4D39-BD62-890B1E1C3FD1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Autofit/>
          </a:bodyPr>
          <a:lstStyle>
            <a:lvl1pPr algn="l" rtl="0">
              <a:defRPr sz="5200" b="0" cap="none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C431E00-A672-47D6-9927-68EF9A42A9F2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7533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1117309" y="2438401"/>
            <a:ext cx="4977104" cy="3733798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7533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297559" y="2438400"/>
            <a:ext cx="4977104" cy="3733799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DEA9C85-71FF-4AF6-AF18-FF7C4F131680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46C40F7-65D6-49C1-9B6E-BB0DA80DF8C6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2243DAC-6576-4359-9233-A174186C8188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DD7D7AA-78D7-440E-ABD1-D214552BE8A9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339CBD-B032-4FB4-AD8D-B5CCAB500ED1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D68F40A7-ABAE-4E77-BD92-A8024C703AC3}" type="datetime1">
              <a:rPr lang="it-IT" smtClean="0"/>
              <a:pPr/>
              <a:t>10/05/2022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oson@univ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582244" y="720156"/>
            <a:ext cx="7008574" cy="3298825"/>
          </a:xfrm>
        </p:spPr>
        <p:txBody>
          <a:bodyPr rtlCol="0">
            <a:normAutofit/>
          </a:bodyPr>
          <a:lstStyle/>
          <a:p>
            <a:pPr rtl="0"/>
            <a:r>
              <a:rPr lang="en-US" dirty="0"/>
              <a:t>Education, Labor Force Composition, and Growth</a:t>
            </a:r>
            <a:br>
              <a:rPr lang="en-US" dirty="0"/>
            </a:br>
            <a:r>
              <a:rPr lang="en-US" sz="3100" dirty="0"/>
              <a:t>A General Equilibrium Analysis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it" dirty="0"/>
              <a:t>Roberto Roson</a:t>
            </a:r>
          </a:p>
          <a:p>
            <a:pPr rtl="0"/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Ca’ Foscari University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Venice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Loyola Andalusia University; GREEN Bocconi University Milan. E-mail: </a:t>
            </a:r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roson@unive.it</a:t>
            </a:r>
            <a:endParaRPr lang="it" sz="1000" dirty="0"/>
          </a:p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1A0CFD-7BB6-D909-3057-D9C1EFEAC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898" y="476673"/>
            <a:ext cx="8418977" cy="585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5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39FE89-4FD0-D599-555E-B8E16B34F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Iterative convergence of Education industry output (% change)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F589AE0-685A-1E40-B39E-1A61D8CD9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183" y="1772816"/>
            <a:ext cx="7940457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7BE410-A0A0-FD34-22FB-2D60428EE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Key </a:t>
            </a:r>
            <a:r>
              <a:rPr lang="it-IT" dirty="0" err="1"/>
              <a:t>findings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8A734D-4FB5-BB07-39FC-1F9DA7566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Labor supply, in efficiency units, for the officials, managers and professionals category ultimately increases by 17.24%. Technicians rise by 15.57%, service and shop workers 12.41%, clerks 10.77%. Agriculture and other non-skilled workers decrease by -2.65%.</a:t>
            </a:r>
          </a:p>
          <a:p>
            <a:r>
              <a:rPr lang="en-US" dirty="0"/>
              <a:t>Real GDP increases by 1.57%, whereas the equivalent variation, an aggregate monetary measure of welfare impact, amounts to 789 million of US$ (1.42% of the baseline GDP).</a:t>
            </a:r>
          </a:p>
          <a:p>
            <a:r>
              <a:rPr lang="en-US" dirty="0"/>
              <a:t>The extra +10% expenditure in education service is partly compensated by the generally decreasing prices. In the final equilibrium state, public expenditure grows by just 2.27%.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023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F29F9-F111-4789-198F-9FBF3361C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 in the price of primary factors (% change)</a:t>
            </a:r>
            <a:endParaRPr lang="it-IT" dirty="0"/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9451098"/>
              </p:ext>
            </p:extLst>
          </p:nvPr>
        </p:nvGraphicFramePr>
        <p:xfrm>
          <a:off x="2212222" y="1772816"/>
          <a:ext cx="7967528" cy="467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264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55090C-D7F3-DC16-9202-046024783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 in the price of produced goods and services (% change)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5972804"/>
              </p:ext>
            </p:extLst>
          </p:nvPr>
        </p:nvGraphicFramePr>
        <p:xfrm>
          <a:off x="1917948" y="1844824"/>
          <a:ext cx="8136904" cy="4607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870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F80504-7822-BC7C-3280-DB7FA4E2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Variation in the quantity of produced goods and services (% change)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4485051"/>
              </p:ext>
            </p:extLst>
          </p:nvPr>
        </p:nvGraphicFramePr>
        <p:xfrm>
          <a:off x="2061964" y="1628800"/>
          <a:ext cx="813690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952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162098-BEC4-5AF6-6B23-92FA08AB3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 in sectoral trade balances (change, million US$)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7015586"/>
              </p:ext>
            </p:extLst>
          </p:nvPr>
        </p:nvGraphicFramePr>
        <p:xfrm>
          <a:off x="2061964" y="1700808"/>
          <a:ext cx="8064895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526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/>
              <a:t>Any comment or suggestion will be appreciated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n-US" dirty="0"/>
              <a:t>This is a 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19976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 dirty="0"/>
              <a:t>Introduction</a:t>
            </a:r>
            <a:endParaRPr lang="en-US" dirty="0"/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en-US" dirty="0"/>
              <a:t>Whereas the role of human capital and education in economic development is well understood, both conceptually and theoretically, empirical studies on the field are lacking. </a:t>
            </a:r>
          </a:p>
          <a:p>
            <a:pPr rtl="0"/>
            <a:r>
              <a:rPr lang="en-US" dirty="0"/>
              <a:t>The few examples of education-oriented CGE analysis found in the literature are based on a hybrid approach, whereby micro-economically formulated education investments, having weak empirical support, are combined with data-intensive CGE settings.</a:t>
            </a:r>
          </a:p>
          <a:p>
            <a:pPr rtl="0"/>
            <a:r>
              <a:rPr lang="en-US" dirty="0"/>
              <a:t>Rather than inserting microeconomic-based assumptions of human capital formation inside a CGE setting, we look for an empirical relationship between labor force composition and expenditure in education services. </a:t>
            </a:r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" dirty="0"/>
              <a:t>Education and Labor Force Mix</a:t>
            </a:r>
            <a:endParaRPr lang="en-US" dirty="0"/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en-US" dirty="0"/>
              <a:t>We found some empirically robust relationships between workers’ shares in the labor force and educational expenditure, in real terms and per capita. </a:t>
            </a:r>
          </a:p>
          <a:p>
            <a:pPr rtl="0"/>
            <a:r>
              <a:rPr lang="en-US" dirty="0"/>
              <a:t>More educated workers can find employment in industries where they can get higher wages, reflecting higher marginal productivity. This shift would increase labor productivity in the aggregate.</a:t>
            </a:r>
          </a:p>
          <a:p>
            <a:pPr rtl="0"/>
            <a:r>
              <a:rPr lang="en-US" dirty="0"/>
              <a:t>We found that the best performing relationship is between the logarithm of the labor category share and the logarithm of total (private, public, by firms) real expenditure in education (</a:t>
            </a:r>
            <a:r>
              <a:rPr lang="en-US" dirty="0" err="1"/>
              <a:t>l_ES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005978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F8771F9-99B0-788D-3D45-CF1337890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657" y="314974"/>
            <a:ext cx="6121908" cy="109880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D768AD3-788C-4234-0F09-90CFF898A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657" y="1550178"/>
            <a:ext cx="6121908" cy="109880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EE03A0A-346B-32B0-95E2-87571E82F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084" y="2804965"/>
            <a:ext cx="6121908" cy="109880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105DA7E-AF37-5523-2C5F-930487F3D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2084" y="4178470"/>
            <a:ext cx="6121908" cy="10988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E8E4D9D-4258-C6E0-A6B4-B901516E0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0311" y="5589240"/>
            <a:ext cx="6121908" cy="109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5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BC8373-4DB1-710C-5A60-0E3F62770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Estimated labor force composition as a function of real education expenditure per capita</a:t>
            </a:r>
            <a:endParaRPr lang="it-IT" sz="3200" dirty="0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D869DE96-600E-42CC-90CE-98A64F7D6A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864633"/>
              </p:ext>
            </p:extLst>
          </p:nvPr>
        </p:nvGraphicFramePr>
        <p:xfrm>
          <a:off x="1773932" y="1637685"/>
          <a:ext cx="864096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13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FBC1FE-9F19-2A50-5C6B-DD178696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wages vs. labor shares, globally</a:t>
            </a:r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3BEE4EFA-A6F6-4105-AFE9-6C85470B60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341453"/>
              </p:ext>
            </p:extLst>
          </p:nvPr>
        </p:nvGraphicFramePr>
        <p:xfrm>
          <a:off x="2782044" y="1772816"/>
          <a:ext cx="6235263" cy="424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17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FBC1FE-9F19-2A50-5C6B-DD178696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wages vs. labor shares, Ethiopia</a:t>
            </a:r>
            <a:endParaRPr lang="it-IT" dirty="0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63E52FF-039F-49B5-AA75-FAE785A98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1280305"/>
              </p:ext>
            </p:extLst>
          </p:nvPr>
        </p:nvGraphicFramePr>
        <p:xfrm>
          <a:off x="2782044" y="1628800"/>
          <a:ext cx="640871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516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FBC1FE-9F19-2A50-5C6B-DD178696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wages vs. labor shares, United States</a:t>
            </a:r>
            <a:endParaRPr lang="it-IT" dirty="0"/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A251FC53-3F5C-498E-B664-ECA86DC7E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5884585"/>
              </p:ext>
            </p:extLst>
          </p:nvPr>
        </p:nvGraphicFramePr>
        <p:xfrm>
          <a:off x="2926060" y="1628800"/>
          <a:ext cx="662473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5311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378FCE-B008-EF4F-FFDC-17FF41EC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Simulating the multiplicative effects of educational investments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218A13-AAE6-5819-9F02-5E22622DB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simulate the long run impact of a 10% increment in the expenditure for educational services, realized by the public sector in Ethiopia. </a:t>
            </a:r>
          </a:p>
          <a:p>
            <a:r>
              <a:rPr lang="en-US" dirty="0"/>
              <a:t>The initial demand push stimulates an increase in the production of education services. </a:t>
            </a:r>
          </a:p>
          <a:p>
            <a:r>
              <a:rPr lang="en-US" dirty="0"/>
              <a:t>With more education provided, the composition of the labor force would change.</a:t>
            </a:r>
          </a:p>
          <a:p>
            <a:r>
              <a:rPr lang="en-US" dirty="0"/>
              <a:t>Higher productivity brings about lower prices and higher income, which boost the demand for education services, further raising productivity.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025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ibri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2002_TF02787940_TF02787940.potx" id="{16BC592A-5788-410B-8483-B87DA45B8300}" vid="{E443AD33-126F-45B8-9771-6333635CD181}"/>
    </a:ext>
  </a:extLst>
</a:theme>
</file>

<file path=ppt/theme/theme2.xml><?xml version="1.0" encoding="utf-8"?>
<a:theme xmlns:a="http://schemas.openxmlformats.org/drawingml/2006/main" name="Tema di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3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con pila di libri blu (widescreen)</Template>
  <TotalTime>103</TotalTime>
  <Words>532</Words>
  <Application>Microsoft Office PowerPoint</Application>
  <PresentationFormat>Personalizzato</PresentationFormat>
  <Paragraphs>35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Century Gothic</vt:lpstr>
      <vt:lpstr>Libri 16x9</vt:lpstr>
      <vt:lpstr>Education, Labor Force Composition, and Growth A General Equilibrium Analysis</vt:lpstr>
      <vt:lpstr>Introduction</vt:lpstr>
      <vt:lpstr>Education and Labor Force Mix</vt:lpstr>
      <vt:lpstr>Presentazione standard di PowerPoint</vt:lpstr>
      <vt:lpstr>Estimated labor force composition as a function of real education expenditure per capita</vt:lpstr>
      <vt:lpstr>Relative wages vs. labor shares, globally</vt:lpstr>
      <vt:lpstr>Relative wages vs. labor shares, Ethiopia</vt:lpstr>
      <vt:lpstr>Relative wages vs. labor shares, United States</vt:lpstr>
      <vt:lpstr>Simulating the multiplicative effects of educational investments</vt:lpstr>
      <vt:lpstr>Presentazione standard di PowerPoint</vt:lpstr>
      <vt:lpstr>Iterative convergence of Education industry output (% change)</vt:lpstr>
      <vt:lpstr>Key findings</vt:lpstr>
      <vt:lpstr>Variation in the price of primary factors (% change)</vt:lpstr>
      <vt:lpstr>Variation in the price of produced goods and services (% change)</vt:lpstr>
      <vt:lpstr>Variation in the quantity of produced goods and services (% change)</vt:lpstr>
      <vt:lpstr>Variation in sectoral trade balances (change, million US$)</vt:lpstr>
      <vt:lpstr>Any comment or suggestion will be appreciated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Education, Labor Force Composition, and Growth A General Equilibrium Analysis</dc:title>
  <dc:creator>Roberto Roson</dc:creator>
  <cp:lastModifiedBy>Roberto Roson</cp:lastModifiedBy>
  <cp:revision>15</cp:revision>
  <dcterms:created xsi:type="dcterms:W3CDTF">2022-05-10T13:07:50Z</dcterms:created>
  <dcterms:modified xsi:type="dcterms:W3CDTF">2022-05-10T14:51:03Z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