
<file path=[Content_Types].xml><?xml version="1.0" encoding="utf-8"?>
<Types xmlns="http://schemas.openxmlformats.org/package/2006/content-types">
  <Default Extension="emf" ContentType="image/x-emf"/>
  <Default Extension="gif" ContentType="image/gif"/>
  <Default Extension="jpeg" ContentType="image/jpeg"/>
  <Default Extension="png" ContentType="image/png"/>
  <Default Extension="rels" ContentType="application/vnd.openxmlformats-package.relationships+xml"/>
  <Default Extension="xlsx" ContentType="application/vnd.openxmlformats-officedocument.spreadsheetml.sheet"/>
  <Default Extension="xml" ContentType="application/xml"/>
  <Override PartName="/ppt/webextensions/taskpanes.xml" ContentType="application/vnd.ms-office.webextensiontaskpanes+xml"/>
  <Override PartName="/ppt/webextensions/webextension1.xml" ContentType="application/vnd.ms-office.webextension+xml"/>
  <Override PartName="/ppt/presentation.xml" ContentType="application/vnd.openxmlformats-officedocument.presentationml.presentation.main+xml"/>
  <Override PartName="/customXml/itemProps1.xml" ContentType="application/vnd.openxmlformats-officedocument.customXmlProperties+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theme/themeOverride1.xml" ContentType="application/vnd.openxmlformats-officedocument.themeOverride+xml"/>
  <Override PartName="/ppt/notesSlides/notesSlide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theme/themeOverride2.xml" ContentType="application/vnd.openxmlformats-officedocument.themeOverride+xml"/>
  <Override PartName="/ppt/notesSlides/notesSlide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notesSlides/notesSlide8.xml" ContentType="application/vnd.openxmlformats-officedocument.presentationml.notesSlide+xml"/>
  <Override PartName="/ppt/notesSlides/notesSlide9.xml" ContentType="application/vnd.openxmlformats-officedocument.presentationml.notesSlid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drawings/drawing1.xml" ContentType="application/vnd.openxmlformats-officedocument.drawingml.chartshapes+xml"/>
  <Override PartName="/ppt/notesSlides/notesSlide10.xml" ContentType="application/vnd.openxmlformats-officedocument.presentationml.notesSlid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notesSlides/notesSlide11.xml" ContentType="application/vnd.openxmlformats-officedocument.presentationml.notesSlid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2.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notesSlides/notesSlide13.xml" ContentType="application/vnd.openxmlformats-officedocument.presentationml.notesSlid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thumbnail" Target="docProps/thumbnail.jpeg"/><Relationship Id="rId2" Type="http://schemas.openxmlformats.org/officeDocument/2006/relationships/officeDocument" Target="ppt/presentation.xml"/><Relationship Id="rId1" Type="http://schemas.microsoft.com/office/2011/relationships/webextensiontaskpanes" Target="ppt/webextensions/taskpanes.xml"/><Relationship Id="rId6" Type="http://schemas.openxmlformats.org/officeDocument/2006/relationships/custom-properties" Target="docProps/custom.xml"/><Relationship Id="rId5" Type="http://schemas.openxmlformats.org/officeDocument/2006/relationships/extended-properties" Target="docProps/app.xml"/><Relationship Id="rId4" Type="http://schemas.openxmlformats.org/package/2006/relationships/metadata/core-properties" Target="docProps/core.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removePersonalInfoOnSave="1" saveSubsetFonts="1" bookmarkIdSeed="3">
  <p:sldMasterIdLst>
    <p:sldMasterId id="2147484025" r:id="rId2"/>
    <p:sldMasterId id="2147484045" r:id="rId3"/>
  </p:sldMasterIdLst>
  <p:notesMasterIdLst>
    <p:notesMasterId r:id="rId26"/>
  </p:notesMasterIdLst>
  <p:handoutMasterIdLst>
    <p:handoutMasterId r:id="rId27"/>
  </p:handoutMasterIdLst>
  <p:sldIdLst>
    <p:sldId id="269" r:id="rId4"/>
    <p:sldId id="274" r:id="rId5"/>
    <p:sldId id="291" r:id="rId6"/>
    <p:sldId id="351" r:id="rId7"/>
    <p:sldId id="270" r:id="rId8"/>
    <p:sldId id="275" r:id="rId9"/>
    <p:sldId id="337" r:id="rId10"/>
    <p:sldId id="338" r:id="rId11"/>
    <p:sldId id="352" r:id="rId12"/>
    <p:sldId id="286" r:id="rId13"/>
    <p:sldId id="353" r:id="rId14"/>
    <p:sldId id="354" r:id="rId15"/>
    <p:sldId id="355" r:id="rId16"/>
    <p:sldId id="356" r:id="rId17"/>
    <p:sldId id="347" r:id="rId18"/>
    <p:sldId id="285" r:id="rId19"/>
    <p:sldId id="287" r:id="rId20"/>
    <p:sldId id="349" r:id="rId21"/>
    <p:sldId id="289" r:id="rId22"/>
    <p:sldId id="290" r:id="rId23"/>
    <p:sldId id="292" r:id="rId24"/>
    <p:sldId id="350" r:id="rId2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Default Section" id="{4A0648AB-2651-4DC1-9AB3-F092147D22AD}">
          <p14:sldIdLst>
            <p14:sldId id="269"/>
            <p14:sldId id="274"/>
            <p14:sldId id="291"/>
            <p14:sldId id="351"/>
            <p14:sldId id="270"/>
            <p14:sldId id="275"/>
            <p14:sldId id="337"/>
            <p14:sldId id="338"/>
            <p14:sldId id="352"/>
            <p14:sldId id="286"/>
            <p14:sldId id="353"/>
            <p14:sldId id="354"/>
            <p14:sldId id="355"/>
            <p14:sldId id="356"/>
            <p14:sldId id="347"/>
            <p14:sldId id="285"/>
            <p14:sldId id="287"/>
            <p14:sldId id="349"/>
            <p14:sldId id="289"/>
            <p14:sldId id="290"/>
            <p14:sldId id="292"/>
            <p14:sldId id="350"/>
          </p14:sldIdLst>
        </p14:section>
      </p14:sectionLst>
    </p:ext>
    <p:ext uri="{EFAFB233-063F-42B5-8137-9DF3F51BA10A}">
      <p15:sldGuideLst xmlns:p15="http://schemas.microsoft.com/office/powerpoint/2012/main"/>
    </p:ext>
    <p:ext uri="{2D200454-40CA-4A62-9FC3-DE9A4176ACB9}">
      <p15:notes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2" name="Author" initials="A" lastIdx="2"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6699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BC89EF96-8CEA-46FF-86C4-4CE0E7609802}" styleName="Light Style 3 - Accent 1">
    <a:wholeTbl>
      <a:tcTxStyle>
        <a:fontRef idx="minor">
          <a:scrgbClr r="0" g="0" b="0"/>
        </a:fontRef>
        <a:schemeClr val="tx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noFill/>
        </a:fill>
      </a:tcStyle>
    </a:wholeTbl>
    <a:band1H>
      <a:tcStyle>
        <a:tcBdr/>
        <a:fill>
          <a:solidFill>
            <a:schemeClr val="accent1">
              <a:alpha val="20000"/>
            </a:schemeClr>
          </a:solidFill>
        </a:fill>
      </a:tcStyle>
    </a:band1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noFill/>
        </a:fill>
      </a:tcStyle>
    </a:lastRow>
    <a:firstRow>
      <a:tcTxStyle b="on"/>
      <a:tcStyle>
        <a:tcBdr>
          <a:bottom>
            <a:ln w="25400" cmpd="sng">
              <a:solidFill>
                <a:schemeClr val="accent1"/>
              </a:solidFill>
            </a:ln>
          </a:bottom>
        </a:tcBdr>
        <a:fill>
          <a:no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6E25E649-3F16-4E02-A733-19D2CDBF48F0}" styleName="Medium Style 3 - Accent 1">
    <a:wholeTbl>
      <a:tcTxStyle>
        <a:fontRef idx="minor">
          <a:scrgbClr r="0" g="0" b="0"/>
        </a:fontRef>
        <a:schemeClr val="dk1"/>
      </a:tcTxStyle>
      <a:tcStyle>
        <a:tcBdr>
          <a:left>
            <a:ln>
              <a:noFill/>
            </a:ln>
          </a:left>
          <a:right>
            <a:ln>
              <a:noFill/>
            </a:ln>
          </a:right>
          <a:top>
            <a:ln w="25400" cmpd="sng">
              <a:solidFill>
                <a:schemeClr val="dk1"/>
              </a:solidFill>
            </a:ln>
          </a:top>
          <a:bottom>
            <a:ln w="25400" cmpd="sng">
              <a:solidFill>
                <a:schemeClr val="dk1"/>
              </a:solidFill>
            </a:ln>
          </a:bottom>
          <a:insideH>
            <a:ln>
              <a:noFill/>
            </a:ln>
          </a:insideH>
          <a:insideV>
            <a:ln>
              <a:noFill/>
            </a:ln>
          </a:insideV>
        </a:tcBdr>
        <a:fill>
          <a:solidFill>
            <a:schemeClr val="lt1"/>
          </a:solidFill>
        </a:fill>
      </a:tcStyle>
    </a:wholeTbl>
    <a:band1H>
      <a:tcStyle>
        <a:tcBdr/>
        <a:fill>
          <a:solidFill>
            <a:schemeClr val="dk1">
              <a:tint val="20000"/>
            </a:schemeClr>
          </a:solidFill>
        </a:fill>
      </a:tcStyle>
    </a:band1H>
    <a:band1V>
      <a:tcStyle>
        <a:tcBdr/>
        <a:fill>
          <a:solidFill>
            <a:schemeClr val="dk1">
              <a:tint val="20000"/>
            </a:schemeClr>
          </a:solidFill>
        </a:fill>
      </a:tcStyle>
    </a:band1V>
    <a:lastCol>
      <a:tcTxStyle b="on">
        <a:fontRef idx="minor">
          <a:scrgbClr r="0" g="0" b="0"/>
        </a:fontRef>
        <a:schemeClr val="lt1"/>
      </a:tcTxStyle>
      <a:tcStyle>
        <a:tcBdr/>
        <a:fill>
          <a:solidFill>
            <a:schemeClr val="accent1"/>
          </a:solidFill>
        </a:fill>
      </a:tcStyle>
    </a:lastCol>
    <a:firstCol>
      <a:tcTxStyle b="on">
        <a:fontRef idx="minor">
          <a:scrgbClr r="0" g="0" b="0"/>
        </a:fontRef>
        <a:schemeClr val="lt1"/>
      </a:tcTxStyle>
      <a:tcStyle>
        <a:tcBdr/>
        <a:fill>
          <a:solidFill>
            <a:schemeClr val="accent1"/>
          </a:solidFill>
        </a:fill>
      </a:tcStyle>
    </a:firstCol>
    <a:lastRow>
      <a:tcTxStyle b="on"/>
      <a:tcStyle>
        <a:tcBdr>
          <a:top>
            <a:ln w="50800" cmpd="dbl">
              <a:solidFill>
                <a:schemeClr val="dk1"/>
              </a:solidFill>
            </a:ln>
          </a:top>
        </a:tcBdr>
        <a:fill>
          <a:solidFill>
            <a:schemeClr val="lt1"/>
          </a:solidFill>
        </a:fill>
      </a:tcStyle>
    </a:lastRow>
    <a:seCell>
      <a:tcTxStyle b="on">
        <a:fontRef idx="minor">
          <a:scrgbClr r="0" g="0" b="0"/>
        </a:fontRef>
        <a:schemeClr val="dk1"/>
      </a:tcTxStyle>
      <a:tcStyle>
        <a:tcBdr/>
      </a:tcStyle>
    </a:seCell>
    <a:swCell>
      <a:tcTxStyle b="on">
        <a:fontRef idx="minor">
          <a:scrgbClr r="0" g="0" b="0"/>
        </a:fontRef>
        <a:schemeClr val="dk1"/>
      </a:tcTxStyle>
      <a:tcStyle>
        <a:tcBdr/>
      </a:tcStyle>
    </a:swCell>
    <a:firstRow>
      <a:tcTxStyle b="on">
        <a:fontRef idx="minor">
          <a:scrgbClr r="0" g="0" b="0"/>
        </a:fontRef>
        <a:schemeClr val="lt1"/>
      </a:tcTxStyle>
      <a:tcStyle>
        <a:tcBdr>
          <a:bottom>
            <a:ln w="25400" cmpd="sng">
              <a:solidFill>
                <a:schemeClr val="dk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93296810-A885-4BE3-A3E7-6D5BEEA58F35}" styleName="Medium Style 2 - Accent 6">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6">
              <a:tint val="20000"/>
            </a:schemeClr>
          </a:solidFill>
        </a:fill>
      </a:tcStyle>
    </a:wholeTbl>
    <a:band1H>
      <a:tcStyle>
        <a:tcBdr/>
        <a:fill>
          <a:solidFill>
            <a:schemeClr val="accent6">
              <a:tint val="40000"/>
            </a:schemeClr>
          </a:solidFill>
        </a:fill>
      </a:tcStyle>
    </a:band1H>
    <a:band2H>
      <a:tcStyle>
        <a:tcBdr/>
      </a:tcStyle>
    </a:band2H>
    <a:band1V>
      <a:tcStyle>
        <a:tcBdr/>
        <a:fill>
          <a:solidFill>
            <a:schemeClr val="accent6">
              <a:tint val="40000"/>
            </a:schemeClr>
          </a:solidFill>
        </a:fill>
      </a:tcStyle>
    </a:band1V>
    <a:band2V>
      <a:tcStyle>
        <a:tcBdr/>
      </a:tcStyle>
    </a:band2V>
    <a:lastCol>
      <a:tcTxStyle b="on">
        <a:fontRef idx="minor">
          <a:prstClr val="black"/>
        </a:fontRef>
        <a:schemeClr val="lt1"/>
      </a:tcTxStyle>
      <a:tcStyle>
        <a:tcBdr/>
        <a:fill>
          <a:solidFill>
            <a:schemeClr val="accent6"/>
          </a:solidFill>
        </a:fill>
      </a:tcStyle>
    </a:lastCol>
    <a:firstCol>
      <a:tcTxStyle b="on">
        <a:fontRef idx="minor">
          <a:prstClr val="black"/>
        </a:fontRef>
        <a:schemeClr val="lt1"/>
      </a:tcTxStyle>
      <a:tcStyle>
        <a:tcBdr/>
        <a:fill>
          <a:solidFill>
            <a:schemeClr val="accent6"/>
          </a:solidFill>
        </a:fill>
      </a:tcStyle>
    </a:firstCol>
    <a:lastRow>
      <a:tcTxStyle b="on">
        <a:fontRef idx="minor">
          <a:prstClr val="black"/>
        </a:fontRef>
        <a:schemeClr val="lt1"/>
      </a:tcTxStyle>
      <a:tcStyle>
        <a:tcBdr>
          <a:top>
            <a:ln w="38100" cmpd="sng">
              <a:solidFill>
                <a:schemeClr val="lt1"/>
              </a:solidFill>
            </a:ln>
          </a:top>
        </a:tcBdr>
        <a:fill>
          <a:solidFill>
            <a:schemeClr val="accent6"/>
          </a:solidFill>
        </a:fill>
      </a:tcStyle>
    </a:lastRow>
    <a:firstRow>
      <a:tcTxStyle b="on">
        <a:fontRef idx="minor">
          <a:prstClr val="black"/>
        </a:fontRef>
        <a:schemeClr val="lt1"/>
      </a:tcTxStyle>
      <a:tcStyle>
        <a:tcBdr>
          <a:bottom>
            <a:ln w="38100" cmpd="sng">
              <a:solidFill>
                <a:schemeClr val="lt1"/>
              </a:solidFill>
            </a:ln>
          </a:bottom>
        </a:tcBdr>
        <a:fill>
          <a:solidFill>
            <a:schemeClr val="accent6"/>
          </a:solidFill>
        </a:fill>
      </a:tcStyle>
    </a:firstRow>
  </a:tblStyle>
  <a:tblStyle styleId="{0660B408-B3CF-4A94-85FC-2B1E0A45F4A2}" styleName="Dark Style 2 - Accent 1/Accent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1">
              <a:tint val="20000"/>
            </a:schemeClr>
          </a:solidFill>
        </a:fill>
      </a:tcStyle>
    </a:lastRow>
    <a:firstRow>
      <a:tcTxStyle b="on">
        <a:fontRef idx="minor">
          <a:scrgbClr r="0" g="0" b="0"/>
        </a:fontRef>
        <a:schemeClr val="lt1"/>
      </a:tcTxStyle>
      <a:tcStyle>
        <a:tcBdr/>
        <a:fill>
          <a:solidFill>
            <a:schemeClr val="accent2"/>
          </a:solidFill>
        </a:fill>
      </a:tcStyle>
    </a:firstRow>
  </a:tblStyle>
  <a:tblStyle styleId="{46F890A9-2807-4EBB-B81D-B2AA78EC7F39}" styleName="Dark Style 2 - Accent 5/Accent 6">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accent5">
              <a:tint val="20000"/>
            </a:schemeClr>
          </a:solidFill>
        </a:fill>
      </a:tcStyle>
    </a:wholeTbl>
    <a:band1H>
      <a:tcStyle>
        <a:tcBdr/>
        <a:fill>
          <a:solidFill>
            <a:schemeClr val="accent5">
              <a:tint val="40000"/>
            </a:schemeClr>
          </a:solidFill>
        </a:fill>
      </a:tcStyle>
    </a:band1H>
    <a:band1V>
      <a:tcStyle>
        <a:tcBdr/>
        <a:fill>
          <a:solidFill>
            <a:schemeClr val="accent5">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accent5">
              <a:tint val="20000"/>
            </a:schemeClr>
          </a:solidFill>
        </a:fill>
      </a:tcStyle>
    </a:lastRow>
    <a:firstRow>
      <a:tcTxStyle b="on">
        <a:fontRef idx="minor">
          <a:scrgbClr r="0" g="0" b="0"/>
        </a:fontRef>
        <a:schemeClr val="lt1"/>
      </a:tcTxStyle>
      <a:tcStyle>
        <a:tcBdr/>
        <a:fill>
          <a:solidFill>
            <a:schemeClr val="accent6"/>
          </a:solidFill>
        </a:fill>
      </a:tcStyle>
    </a:firstRow>
  </a:tblStyle>
  <a:tblStyle styleId="{3C2FFA5D-87B4-456A-9821-1D502468CF0F}" styleName="Themed Style 1 - Accent 1">
    <a:tblBg>
      <a:fillRef idx="2">
        <a:schemeClr val="accent1"/>
      </a:fillRef>
      <a:effectRef idx="1">
        <a:schemeClr val="accent1"/>
      </a:effectRef>
    </a:tblBg>
    <a:wholeTbl>
      <a:tcTxStyle>
        <a:fontRef idx="minor">
          <a:scrgbClr r="0" g="0" b="0"/>
        </a:fontRef>
        <a:schemeClr val="dk1"/>
      </a:tcTxStyle>
      <a:tcStyle>
        <a:tcBdr>
          <a:left>
            <a:lnRef idx="1">
              <a:schemeClr val="accent1"/>
            </a:lnRef>
          </a:left>
          <a:right>
            <a:lnRef idx="1">
              <a:schemeClr val="accent1"/>
            </a:lnRef>
          </a:right>
          <a:top>
            <a:lnRef idx="1">
              <a:schemeClr val="accent1"/>
            </a:lnRef>
          </a:top>
          <a:bottom>
            <a:lnRef idx="1">
              <a:schemeClr val="accent1"/>
            </a:lnRef>
          </a:bottom>
          <a:insideH>
            <a:lnRef idx="1">
              <a:schemeClr val="accent1"/>
            </a:lnRef>
          </a:insideH>
          <a:insideV>
            <a:lnRef idx="1">
              <a:schemeClr val="accent1"/>
            </a:lnRef>
          </a:insideV>
        </a:tcBdr>
        <a:fill>
          <a:noFill/>
        </a:fill>
      </a:tcStyle>
    </a:wholeTbl>
    <a:band1H>
      <a:tcStyle>
        <a:tcBdr/>
        <a:fill>
          <a:solidFill>
            <a:schemeClr val="accent1">
              <a:alpha val="40000"/>
            </a:schemeClr>
          </a:solidFill>
        </a:fill>
      </a:tcStyle>
    </a:band1H>
    <a:band2H>
      <a:tcStyle>
        <a:tcBdr/>
      </a:tcStyle>
    </a:band2H>
    <a:band1V>
      <a:tcStyle>
        <a:tcBdr>
          <a:top>
            <a:lnRef idx="1">
              <a:schemeClr val="accent1"/>
            </a:lnRef>
          </a:top>
          <a:bottom>
            <a:lnRef idx="1">
              <a:schemeClr val="accent1"/>
            </a:lnRef>
          </a:bottom>
        </a:tcBdr>
        <a:fill>
          <a:solidFill>
            <a:schemeClr val="accent1">
              <a:alpha val="40000"/>
            </a:schemeClr>
          </a:solidFill>
        </a:fill>
      </a:tcStyle>
    </a:band1V>
    <a:band2V>
      <a:tcStyle>
        <a:tcBdr/>
      </a:tcStyle>
    </a:band2V>
    <a:lastCol>
      <a:tcTxStyle b="on"/>
      <a:tcStyle>
        <a:tcBdr>
          <a:left>
            <a:lnRef idx="2">
              <a:schemeClr val="accent1"/>
            </a:lnRef>
          </a:left>
          <a:right>
            <a:lnRef idx="1">
              <a:schemeClr val="accent1"/>
            </a:lnRef>
          </a:right>
          <a:top>
            <a:lnRef idx="1">
              <a:schemeClr val="accent1"/>
            </a:lnRef>
          </a:top>
          <a:bottom>
            <a:lnRef idx="1">
              <a:schemeClr val="accent1"/>
            </a:lnRef>
          </a:bottom>
          <a:insideH>
            <a:lnRef idx="1">
              <a:schemeClr val="accent1"/>
            </a:lnRef>
          </a:insideH>
          <a:insideV>
            <a:ln>
              <a:noFill/>
            </a:ln>
          </a:insideV>
        </a:tcBdr>
      </a:tcStyle>
    </a:lastCol>
    <a:firstCol>
      <a:tcTxStyle b="on"/>
      <a:tcStyle>
        <a:tcBdr>
          <a:left>
            <a:lnRef idx="1">
              <a:schemeClr val="accent1"/>
            </a:lnRef>
          </a:left>
          <a:right>
            <a:lnRef idx="2">
              <a:schemeClr val="accent1"/>
            </a:lnRef>
          </a:right>
          <a:top>
            <a:lnRef idx="1">
              <a:schemeClr val="accent1"/>
            </a:lnRef>
          </a:top>
          <a:bottom>
            <a:lnRef idx="1">
              <a:schemeClr val="accent1"/>
            </a:lnRef>
          </a:bottom>
          <a:insideH>
            <a:lnRef idx="1">
              <a:schemeClr val="accent1"/>
            </a:lnRef>
          </a:insideH>
          <a:insideV>
            <a:ln>
              <a:noFill/>
            </a:ln>
          </a:insideV>
        </a:tcBdr>
      </a:tcStyle>
    </a:firstCol>
    <a:lastRow>
      <a:tcTxStyle b="on"/>
      <a:tcStyle>
        <a:tcBdr>
          <a:left>
            <a:lnRef idx="1">
              <a:schemeClr val="accent1"/>
            </a:lnRef>
          </a:left>
          <a:right>
            <a:lnRef idx="1">
              <a:schemeClr val="accent1"/>
            </a:lnRef>
          </a:right>
          <a:top>
            <a:lnRef idx="2">
              <a:schemeClr val="accent1"/>
            </a:lnRef>
          </a:top>
          <a:bottom>
            <a:lnRef idx="2">
              <a:schemeClr val="accent1"/>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1"/>
            </a:lnRef>
          </a:left>
          <a:right>
            <a:lnRef idx="1">
              <a:schemeClr val="accent1"/>
            </a:lnRef>
          </a:right>
          <a:top>
            <a:lnRef idx="1">
              <a:schemeClr val="accent1"/>
            </a:lnRef>
          </a:top>
          <a:bottom>
            <a:lnRef idx="2">
              <a:schemeClr val="lt1"/>
            </a:lnRef>
          </a:bottom>
          <a:insideH>
            <a:ln>
              <a:noFill/>
            </a:ln>
          </a:insideH>
          <a:insideV>
            <a:ln>
              <a:noFill/>
            </a:ln>
          </a:insideV>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0867" autoAdjust="0"/>
    <p:restoredTop sz="92265" autoAdjust="0"/>
  </p:normalViewPr>
  <p:slideViewPr>
    <p:cSldViewPr snapToGrid="0">
      <p:cViewPr>
        <p:scale>
          <a:sx n="100" d="100"/>
          <a:sy n="100" d="100"/>
        </p:scale>
        <p:origin x="58" y="-816"/>
      </p:cViewPr>
      <p:guideLst/>
    </p:cSldViewPr>
  </p:slideViewPr>
  <p:notesTextViewPr>
    <p:cViewPr>
      <p:scale>
        <a:sx n="3" d="2"/>
        <a:sy n="3" d="2"/>
      </p:scale>
      <p:origin x="0" y="0"/>
    </p:cViewPr>
  </p:notesTextViewPr>
  <p:sorterViewPr>
    <p:cViewPr>
      <p:scale>
        <a:sx n="100" d="100"/>
        <a:sy n="100" d="100"/>
      </p:scale>
      <p:origin x="0" y="0"/>
    </p:cViewPr>
  </p:sorterViewPr>
  <p:notesViewPr>
    <p:cSldViewPr snapToGrid="0" showGuides="1">
      <p:cViewPr varScale="1">
        <p:scale>
          <a:sx n="76" d="100"/>
          <a:sy n="76" d="100"/>
        </p:scale>
        <p:origin x="1680" y="96"/>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2.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1.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presProps" Target="presProps.xml"/><Relationship Id="rId1" Type="http://schemas.openxmlformats.org/officeDocument/2006/relationships/customXml" Target="../customXml/item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tableStyles" Target="tableStyle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commentAuthors" Target="commentAuthor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theme" Target="theme/theme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handoutMaster" Target="handoutMasters/handoutMaster1.xml"/><Relationship Id="rId30"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themeOverride" Target="../theme/themeOverride1.xml"/><Relationship Id="rId2" Type="http://schemas.microsoft.com/office/2011/relationships/chartColorStyle" Target="colors1.xml"/><Relationship Id="rId1" Type="http://schemas.microsoft.com/office/2011/relationships/chartStyle" Target="style1.xml"/><Relationship Id="rId4"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3" Type="http://schemas.openxmlformats.org/officeDocument/2006/relationships/themeOverride" Target="../theme/themeOverride2.xml"/><Relationship Id="rId2" Type="http://schemas.microsoft.com/office/2011/relationships/chartColorStyle" Target="colors2.xml"/><Relationship Id="rId1" Type="http://schemas.microsoft.com/office/2011/relationships/chartStyle" Target="style2.xml"/><Relationship Id="rId4"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package" Target="../embeddings/Microsoft_Excel_Worksheet3.xlsx"/><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package" Target="../embeddings/Microsoft_Excel_Worksheet4.xlsx"/><Relationship Id="rId2" Type="http://schemas.microsoft.com/office/2011/relationships/chartColorStyle" Target="colors5.xml"/><Relationship Id="rId1" Type="http://schemas.microsoft.com/office/2011/relationships/chartStyle" Target="style5.xml"/><Relationship Id="rId4" Type="http://schemas.openxmlformats.org/officeDocument/2006/relationships/chartUserShapes" Target="../drawings/drawing1.xml"/></Relationships>
</file>

<file path=ppt/charts/_rels/chart6.xml.rels><?xml version="1.0" encoding="UTF-8" standalone="yes"?>
<Relationships xmlns="http://schemas.openxmlformats.org/package/2006/relationships"><Relationship Id="rId3" Type="http://schemas.openxmlformats.org/officeDocument/2006/relationships/package" Target="../embeddings/Microsoft_Excel_Worksheet5.xlsx"/><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package" Target="../embeddings/Microsoft_Excel_Worksheet6.xlsx"/><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package" Target="../embeddings/Microsoft_Excel_Worksheet7.xlsx"/><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package" Target="../embeddings/Microsoft_Excel_Worksheet8.xlsx"/><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scatterChart>
        <c:scatterStyle val="lineMarker"/>
        <c:varyColors val="0"/>
        <c:ser>
          <c:idx val="0"/>
          <c:order val="0"/>
          <c:tx>
            <c:strRef>
              <c:f>Graphs_TOI!$P$4</c:f>
              <c:strCache>
                <c:ptCount val="1"/>
                <c:pt idx="0">
                  <c:v>GDP</c:v>
                </c:pt>
              </c:strCache>
            </c:strRef>
          </c:tx>
          <c:spPr>
            <a:ln w="34925" cap="rnd">
              <a:solidFill>
                <a:schemeClr val="accent1"/>
              </a:solidFill>
              <a:round/>
            </a:ln>
            <a:effectLst/>
          </c:spPr>
          <c:marker>
            <c:symbol val="diamond"/>
            <c:size val="6"/>
            <c:spPr>
              <a:solidFill>
                <a:schemeClr val="accent1"/>
              </a:solidFill>
              <a:ln w="9525">
                <a:solidFill>
                  <a:schemeClr val="accent1"/>
                </a:solidFill>
                <a:round/>
              </a:ln>
              <a:effectLst/>
            </c:spPr>
          </c:marker>
          <c:xVal>
            <c:numRef>
              <c:f>Graphs_TOI!$O$5:$O$9</c:f>
              <c:numCache>
                <c:formatCode>General</c:formatCode>
                <c:ptCount val="5"/>
                <c:pt idx="0">
                  <c:v>2001</c:v>
                </c:pt>
                <c:pt idx="1">
                  <c:v>2006</c:v>
                </c:pt>
                <c:pt idx="2">
                  <c:v>2010</c:v>
                </c:pt>
                <c:pt idx="3">
                  <c:v>2015</c:v>
                </c:pt>
                <c:pt idx="4">
                  <c:v>2019</c:v>
                </c:pt>
              </c:numCache>
            </c:numRef>
          </c:xVal>
          <c:yVal>
            <c:numRef>
              <c:f>Graphs_TOI!$P$5:$P$9</c:f>
              <c:numCache>
                <c:formatCode>0%</c:formatCode>
                <c:ptCount val="5"/>
                <c:pt idx="0">
                  <c:v>5.4498134014254566E-2</c:v>
                </c:pt>
                <c:pt idx="1">
                  <c:v>6.9323352489045309E-2</c:v>
                </c:pt>
                <c:pt idx="2">
                  <c:v>8.9711094368252114E-2</c:v>
                </c:pt>
                <c:pt idx="3">
                  <c:v>9.2149047810247603E-2</c:v>
                </c:pt>
                <c:pt idx="4">
                  <c:v>9.2640424488117643E-2</c:v>
                </c:pt>
              </c:numCache>
            </c:numRef>
          </c:yVal>
          <c:smooth val="0"/>
          <c:extLst>
            <c:ext xmlns:c16="http://schemas.microsoft.com/office/drawing/2014/chart" uri="{C3380CC4-5D6E-409C-BE32-E72D297353CC}">
              <c16:uniqueId val="{00000000-587D-46CE-8C9B-FA2CDA15A955}"/>
            </c:ext>
          </c:extLst>
        </c:ser>
        <c:ser>
          <c:idx val="1"/>
          <c:order val="1"/>
          <c:tx>
            <c:strRef>
              <c:f>Graphs_TOI!$Q$4</c:f>
              <c:strCache>
                <c:ptCount val="1"/>
                <c:pt idx="0">
                  <c:v>Export</c:v>
                </c:pt>
              </c:strCache>
            </c:strRef>
          </c:tx>
          <c:spPr>
            <a:ln w="28575" cap="rnd">
              <a:solidFill>
                <a:schemeClr val="accent2"/>
              </a:solidFill>
              <a:round/>
            </a:ln>
            <a:effectLst/>
          </c:spPr>
          <c:marker>
            <c:symbol val="square"/>
            <c:size val="6"/>
            <c:spPr>
              <a:solidFill>
                <a:schemeClr val="accent2"/>
              </a:solidFill>
              <a:ln w="9525">
                <a:solidFill>
                  <a:schemeClr val="accent2"/>
                </a:solidFill>
                <a:round/>
              </a:ln>
              <a:effectLst/>
            </c:spPr>
          </c:marker>
          <c:xVal>
            <c:numRef>
              <c:f>Graphs_TOI!$O$5:$O$9</c:f>
              <c:numCache>
                <c:formatCode>General</c:formatCode>
                <c:ptCount val="5"/>
                <c:pt idx="0">
                  <c:v>2001</c:v>
                </c:pt>
                <c:pt idx="1">
                  <c:v>2006</c:v>
                </c:pt>
                <c:pt idx="2">
                  <c:v>2010</c:v>
                </c:pt>
                <c:pt idx="3">
                  <c:v>2015</c:v>
                </c:pt>
                <c:pt idx="4">
                  <c:v>2019</c:v>
                </c:pt>
              </c:numCache>
            </c:numRef>
          </c:xVal>
          <c:yVal>
            <c:numRef>
              <c:f>Graphs_TOI!$Q$5:$Q$9</c:f>
              <c:numCache>
                <c:formatCode>0%</c:formatCode>
                <c:ptCount val="5"/>
                <c:pt idx="0">
                  <c:v>8.4071728299372886E-2</c:v>
                </c:pt>
                <c:pt idx="1">
                  <c:v>9.0690157768694893E-2</c:v>
                </c:pt>
                <c:pt idx="2">
                  <c:v>0.10696724086642087</c:v>
                </c:pt>
                <c:pt idx="3">
                  <c:v>0.11588852151344861</c:v>
                </c:pt>
                <c:pt idx="4">
                  <c:v>0.11748971480982341</c:v>
                </c:pt>
              </c:numCache>
            </c:numRef>
          </c:yVal>
          <c:smooth val="0"/>
          <c:extLst>
            <c:ext xmlns:c16="http://schemas.microsoft.com/office/drawing/2014/chart" uri="{C3380CC4-5D6E-409C-BE32-E72D297353CC}">
              <c16:uniqueId val="{00000001-587D-46CE-8C9B-FA2CDA15A955}"/>
            </c:ext>
          </c:extLst>
        </c:ser>
        <c:ser>
          <c:idx val="2"/>
          <c:order val="2"/>
          <c:tx>
            <c:strRef>
              <c:f>Graphs_TOI!$R$4</c:f>
              <c:strCache>
                <c:ptCount val="1"/>
                <c:pt idx="0">
                  <c:v> Import</c:v>
                </c:pt>
              </c:strCache>
            </c:strRef>
          </c:tx>
          <c:spPr>
            <a:ln w="28575" cap="rnd">
              <a:solidFill>
                <a:schemeClr val="accent3"/>
              </a:solidFill>
              <a:round/>
            </a:ln>
            <a:effectLst/>
          </c:spPr>
          <c:marker>
            <c:symbol val="triangle"/>
            <c:size val="6"/>
            <c:spPr>
              <a:solidFill>
                <a:schemeClr val="accent3"/>
              </a:solidFill>
              <a:ln w="9525">
                <a:solidFill>
                  <a:schemeClr val="accent3"/>
                </a:solidFill>
                <a:round/>
              </a:ln>
              <a:effectLst/>
            </c:spPr>
          </c:marker>
          <c:xVal>
            <c:numRef>
              <c:f>Graphs_TOI!$O$5:$O$9</c:f>
              <c:numCache>
                <c:formatCode>General</c:formatCode>
                <c:ptCount val="5"/>
                <c:pt idx="0">
                  <c:v>2001</c:v>
                </c:pt>
                <c:pt idx="1">
                  <c:v>2006</c:v>
                </c:pt>
                <c:pt idx="2">
                  <c:v>2010</c:v>
                </c:pt>
                <c:pt idx="3">
                  <c:v>2015</c:v>
                </c:pt>
                <c:pt idx="4">
                  <c:v>2019</c:v>
                </c:pt>
              </c:numCache>
            </c:numRef>
          </c:xVal>
          <c:yVal>
            <c:numRef>
              <c:f>Graphs_TOI!$R$5:$R$9</c:f>
              <c:numCache>
                <c:formatCode>0%</c:formatCode>
                <c:ptCount val="5"/>
                <c:pt idx="0">
                  <c:v>7.4584869271098281E-2</c:v>
                </c:pt>
                <c:pt idx="1">
                  <c:v>8.581662895653179E-2</c:v>
                </c:pt>
                <c:pt idx="2">
                  <c:v>0.10392269382064816</c:v>
                </c:pt>
                <c:pt idx="3">
                  <c:v>0.1193877085761413</c:v>
                </c:pt>
                <c:pt idx="4">
                  <c:v>0.11690219341781691</c:v>
                </c:pt>
              </c:numCache>
            </c:numRef>
          </c:yVal>
          <c:smooth val="0"/>
          <c:extLst>
            <c:ext xmlns:c16="http://schemas.microsoft.com/office/drawing/2014/chart" uri="{C3380CC4-5D6E-409C-BE32-E72D297353CC}">
              <c16:uniqueId val="{00000002-587D-46CE-8C9B-FA2CDA15A955}"/>
            </c:ext>
          </c:extLst>
        </c:ser>
        <c:dLbls>
          <c:showLegendKey val="0"/>
          <c:showVal val="0"/>
          <c:showCatName val="0"/>
          <c:showSerName val="0"/>
          <c:showPercent val="0"/>
          <c:showBubbleSize val="0"/>
        </c:dLbls>
        <c:axId val="1870964383"/>
        <c:axId val="1870963135"/>
      </c:scatterChart>
      <c:valAx>
        <c:axId val="1870964383"/>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050" b="1" i="0" u="none" strike="noStrike" kern="1200" cap="all" spc="120" normalizeH="0" baseline="0">
                <a:solidFill>
                  <a:schemeClr val="tx1"/>
                </a:solidFill>
                <a:latin typeface="+mn-lt"/>
                <a:ea typeface="+mn-ea"/>
                <a:cs typeface="+mn-cs"/>
              </a:defRPr>
            </a:pPr>
            <a:endParaRPr lang="en-US"/>
          </a:p>
        </c:txPr>
        <c:crossAx val="1870963135"/>
        <c:crosses val="autoZero"/>
        <c:crossBetween val="midCat"/>
      </c:valAx>
      <c:valAx>
        <c:axId val="1870963135"/>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200" b="1" i="0" u="none" strike="noStrike" kern="1200" cap="all" baseline="0">
                    <a:solidFill>
                      <a:schemeClr val="tx1"/>
                    </a:solidFill>
                    <a:latin typeface="+mn-lt"/>
                    <a:ea typeface="+mn-ea"/>
                    <a:cs typeface="+mn-cs"/>
                  </a:defRPr>
                </a:pPr>
                <a:r>
                  <a:rPr lang="en-US" sz="1200" b="1">
                    <a:solidFill>
                      <a:schemeClr val="tx1"/>
                    </a:solidFill>
                  </a:rPr>
                  <a:t>percentage</a:t>
                </a:r>
                <a:r>
                  <a:rPr lang="en-US" sz="1200" b="1" baseline="0">
                    <a:solidFill>
                      <a:schemeClr val="tx1"/>
                    </a:solidFill>
                  </a:rPr>
                  <a:t> (%)</a:t>
                </a:r>
                <a:endParaRPr lang="en-US" sz="1200" b="1">
                  <a:solidFill>
                    <a:schemeClr val="tx1"/>
                  </a:solidFill>
                </a:endParaRPr>
              </a:p>
            </c:rich>
          </c:tx>
          <c:layout>
            <c:manualLayout>
              <c:xMode val="edge"/>
              <c:yMode val="edge"/>
              <c:x val="9.2046639020678785E-5"/>
              <c:y val="0.32284368586313961"/>
            </c:manualLayout>
          </c:layout>
          <c:overlay val="0"/>
          <c:spPr>
            <a:noFill/>
            <a:ln>
              <a:noFill/>
            </a:ln>
            <a:effectLst/>
          </c:spPr>
          <c:txPr>
            <a:bodyPr rot="-5400000" spcFirstLastPara="1" vertOverflow="ellipsis" vert="horz" wrap="square" anchor="ctr" anchorCtr="1"/>
            <a:lstStyle/>
            <a:p>
              <a:pPr>
                <a:defRPr sz="1200" b="1" i="0" u="none" strike="noStrike" kern="1200" cap="all" baseline="0">
                  <a:solidFill>
                    <a:schemeClr val="tx1"/>
                  </a:solidFill>
                  <a:latin typeface="+mn-lt"/>
                  <a:ea typeface="+mn-ea"/>
                  <a:cs typeface="+mn-cs"/>
                </a:defRPr>
              </a:pPr>
              <a:endParaRPr lang="en-US"/>
            </a:p>
          </c:txPr>
        </c:title>
        <c:numFmt formatCode="0%"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050" b="1" i="0" u="none" strike="noStrike" kern="1200" baseline="0">
                <a:solidFill>
                  <a:schemeClr val="tx1"/>
                </a:solidFill>
                <a:latin typeface="+mn-lt"/>
                <a:ea typeface="+mn-ea"/>
                <a:cs typeface="+mn-cs"/>
              </a:defRPr>
            </a:pPr>
            <a:endParaRPr lang="en-US"/>
          </a:p>
        </c:txPr>
        <c:crossAx val="1870964383"/>
        <c:crosses val="autoZero"/>
        <c:crossBetween val="midCat"/>
      </c:valAx>
      <c:spPr>
        <a:noFill/>
        <a:ln>
          <a:noFill/>
        </a:ln>
        <a:effectLst/>
      </c:spPr>
    </c:plotArea>
    <c:legend>
      <c:legendPos val="b"/>
      <c:overlay val="0"/>
      <c:spPr>
        <a:noFill/>
        <a:ln>
          <a:noFill/>
        </a:ln>
        <a:effectLst/>
      </c:spPr>
      <c:txPr>
        <a:bodyPr rot="0" spcFirstLastPara="1" vertOverflow="ellipsis" vert="horz" wrap="square" anchor="ctr" anchorCtr="1"/>
        <a:lstStyle/>
        <a:p>
          <a:pPr>
            <a:defRPr sz="105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lrMapOvr bg1="lt1" tx1="dk1" bg2="lt2" tx2="dk2" accent1="accent1" accent2="accent2" accent3="accent3" accent4="accent4" accent5="accent5" accent6="accent6" hlink="hlink" folHlink="folHlink"/>
  <c:chart>
    <c:autoTitleDeleted val="1"/>
    <c:plotArea>
      <c:layout>
        <c:manualLayout>
          <c:layoutTarget val="inner"/>
          <c:xMode val="edge"/>
          <c:yMode val="edge"/>
          <c:x val="6.4698770030872099E-2"/>
          <c:y val="0.1125197762080358"/>
          <c:w val="0.88741535253356219"/>
          <c:h val="0.78403779816566044"/>
        </c:manualLayout>
      </c:layout>
      <c:scatterChart>
        <c:scatterStyle val="lineMarker"/>
        <c:varyColors val="0"/>
        <c:ser>
          <c:idx val="0"/>
          <c:order val="0"/>
          <c:tx>
            <c:strRef>
              <c:f>'Intra trade'!$C$194</c:f>
              <c:strCache>
                <c:ptCount val="1"/>
                <c:pt idx="0">
                  <c:v>Agirfood</c:v>
                </c:pt>
              </c:strCache>
            </c:strRef>
          </c:tx>
          <c:spPr>
            <a:ln w="22225" cap="rnd">
              <a:solidFill>
                <a:schemeClr val="accent1"/>
              </a:solidFill>
              <a:round/>
            </a:ln>
            <a:effectLst/>
          </c:spPr>
          <c:marker>
            <c:symbol val="diamond"/>
            <c:size val="6"/>
            <c:spPr>
              <a:solidFill>
                <a:schemeClr val="accent1"/>
              </a:solidFill>
              <a:ln w="9525">
                <a:solidFill>
                  <a:schemeClr val="accent1"/>
                </a:solidFill>
                <a:round/>
              </a:ln>
              <a:effectLst/>
            </c:spPr>
          </c:marker>
          <c:xVal>
            <c:numRef>
              <c:f>'Intra trade'!$B$195:$B$213</c:f>
              <c:numCache>
                <c:formatCode>General</c:formatCode>
                <c:ptCount val="19"/>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numCache>
            </c:numRef>
          </c:xVal>
          <c:yVal>
            <c:numRef>
              <c:f>'Intra trade'!$C$195:$C$213</c:f>
              <c:numCache>
                <c:formatCode>0%</c:formatCode>
                <c:ptCount val="19"/>
                <c:pt idx="0">
                  <c:v>0.30410744650681859</c:v>
                </c:pt>
                <c:pt idx="1">
                  <c:v>0.31635076106012522</c:v>
                </c:pt>
                <c:pt idx="2">
                  <c:v>0.32037808546994317</c:v>
                </c:pt>
                <c:pt idx="3">
                  <c:v>0.31680952156688097</c:v>
                </c:pt>
                <c:pt idx="4">
                  <c:v>0.27747247462563884</c:v>
                </c:pt>
                <c:pt idx="5">
                  <c:v>0.29584296775008578</c:v>
                </c:pt>
                <c:pt idx="6">
                  <c:v>0.29377161749994646</c:v>
                </c:pt>
                <c:pt idx="7">
                  <c:v>0.31264578202324</c:v>
                </c:pt>
                <c:pt idx="8">
                  <c:v>0.34537033083865032</c:v>
                </c:pt>
                <c:pt idx="9">
                  <c:v>0.35743527416862764</c:v>
                </c:pt>
                <c:pt idx="10">
                  <c:v>0.36723989032995136</c:v>
                </c:pt>
                <c:pt idx="11">
                  <c:v>0.3254441234827995</c:v>
                </c:pt>
                <c:pt idx="12">
                  <c:v>0.32527835853221304</c:v>
                </c:pt>
                <c:pt idx="13">
                  <c:v>0.31550754775910139</c:v>
                </c:pt>
                <c:pt idx="14">
                  <c:v>0.30614623261841445</c:v>
                </c:pt>
                <c:pt idx="15">
                  <c:v>0.28959680379072389</c:v>
                </c:pt>
                <c:pt idx="16">
                  <c:v>0.2971957582707821</c:v>
                </c:pt>
                <c:pt idx="17">
                  <c:v>0.28640111892859099</c:v>
                </c:pt>
                <c:pt idx="18">
                  <c:v>0.27846189748908218</c:v>
                </c:pt>
              </c:numCache>
            </c:numRef>
          </c:yVal>
          <c:smooth val="0"/>
          <c:extLst>
            <c:ext xmlns:c16="http://schemas.microsoft.com/office/drawing/2014/chart" uri="{C3380CC4-5D6E-409C-BE32-E72D297353CC}">
              <c16:uniqueId val="{00000000-20F0-4AC2-9CB7-33067F95E366}"/>
            </c:ext>
          </c:extLst>
        </c:ser>
        <c:ser>
          <c:idx val="1"/>
          <c:order val="1"/>
          <c:tx>
            <c:strRef>
              <c:f>'Intra trade'!$D$194</c:f>
              <c:strCache>
                <c:ptCount val="1"/>
                <c:pt idx="0">
                  <c:v>Manufacturing</c:v>
                </c:pt>
              </c:strCache>
            </c:strRef>
          </c:tx>
          <c:spPr>
            <a:ln w="22225" cap="rnd">
              <a:solidFill>
                <a:schemeClr val="accent2"/>
              </a:solidFill>
              <a:round/>
            </a:ln>
            <a:effectLst/>
          </c:spPr>
          <c:marker>
            <c:symbol val="square"/>
            <c:size val="6"/>
            <c:spPr>
              <a:solidFill>
                <a:schemeClr val="accent2"/>
              </a:solidFill>
              <a:ln w="9525">
                <a:solidFill>
                  <a:schemeClr val="accent2"/>
                </a:solidFill>
                <a:round/>
              </a:ln>
              <a:effectLst/>
            </c:spPr>
          </c:marker>
          <c:xVal>
            <c:numRef>
              <c:f>'Intra trade'!$B$195:$B$213</c:f>
              <c:numCache>
                <c:formatCode>General</c:formatCode>
                <c:ptCount val="19"/>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numCache>
            </c:numRef>
          </c:xVal>
          <c:yVal>
            <c:numRef>
              <c:f>'Intra trade'!$D$195:$D$213</c:f>
              <c:numCache>
                <c:formatCode>0%</c:formatCode>
                <c:ptCount val="19"/>
                <c:pt idx="0">
                  <c:v>0.239173585103203</c:v>
                </c:pt>
                <c:pt idx="1">
                  <c:v>0.23860801528145165</c:v>
                </c:pt>
                <c:pt idx="2">
                  <c:v>0.25545118518491344</c:v>
                </c:pt>
                <c:pt idx="3">
                  <c:v>0.26713051901849943</c:v>
                </c:pt>
                <c:pt idx="4">
                  <c:v>0.24525250746525509</c:v>
                </c:pt>
                <c:pt idx="5">
                  <c:v>0.28550942939422563</c:v>
                </c:pt>
                <c:pt idx="6">
                  <c:v>0.25697150931232449</c:v>
                </c:pt>
                <c:pt idx="7">
                  <c:v>0.26054252008258233</c:v>
                </c:pt>
                <c:pt idx="8">
                  <c:v>0.31903272382441727</c:v>
                </c:pt>
                <c:pt idx="9">
                  <c:v>0.30970423895939553</c:v>
                </c:pt>
                <c:pt idx="10">
                  <c:v>0.31500967287675469</c:v>
                </c:pt>
                <c:pt idx="11">
                  <c:v>0.25627123808012942</c:v>
                </c:pt>
                <c:pt idx="12">
                  <c:v>0.25884408306767948</c:v>
                </c:pt>
                <c:pt idx="13">
                  <c:v>0.25671588805963308</c:v>
                </c:pt>
                <c:pt idx="14">
                  <c:v>0.24714835872813912</c:v>
                </c:pt>
                <c:pt idx="15">
                  <c:v>0.23875326518301446</c:v>
                </c:pt>
                <c:pt idx="16">
                  <c:v>0.24011722966588564</c:v>
                </c:pt>
                <c:pt idx="17">
                  <c:v>0.24118376994292456</c:v>
                </c:pt>
                <c:pt idx="18">
                  <c:v>0.23556133922505551</c:v>
                </c:pt>
              </c:numCache>
            </c:numRef>
          </c:yVal>
          <c:smooth val="0"/>
          <c:extLst>
            <c:ext xmlns:c16="http://schemas.microsoft.com/office/drawing/2014/chart" uri="{C3380CC4-5D6E-409C-BE32-E72D297353CC}">
              <c16:uniqueId val="{00000001-20F0-4AC2-9CB7-33067F95E366}"/>
            </c:ext>
          </c:extLst>
        </c:ser>
        <c:ser>
          <c:idx val="2"/>
          <c:order val="2"/>
          <c:tx>
            <c:strRef>
              <c:f>'Intra trade'!$E$194</c:f>
              <c:strCache>
                <c:ptCount val="1"/>
                <c:pt idx="0">
                  <c:v>All product</c:v>
                </c:pt>
              </c:strCache>
            </c:strRef>
          </c:tx>
          <c:spPr>
            <a:ln w="22225" cap="rnd">
              <a:solidFill>
                <a:schemeClr val="accent3"/>
              </a:solidFill>
              <a:round/>
            </a:ln>
            <a:effectLst/>
          </c:spPr>
          <c:marker>
            <c:symbol val="triangle"/>
            <c:size val="6"/>
            <c:spPr>
              <a:solidFill>
                <a:schemeClr val="accent3"/>
              </a:solidFill>
              <a:ln w="9525">
                <a:solidFill>
                  <a:schemeClr val="accent3"/>
                </a:solidFill>
                <a:round/>
              </a:ln>
              <a:effectLst/>
            </c:spPr>
          </c:marker>
          <c:xVal>
            <c:numRef>
              <c:f>'Intra trade'!$B$195:$B$213</c:f>
              <c:numCache>
                <c:formatCode>General</c:formatCode>
                <c:ptCount val="19"/>
                <c:pt idx="0">
                  <c:v>2001</c:v>
                </c:pt>
                <c:pt idx="1">
                  <c:v>2002</c:v>
                </c:pt>
                <c:pt idx="2">
                  <c:v>2003</c:v>
                </c:pt>
                <c:pt idx="3">
                  <c:v>2004</c:v>
                </c:pt>
                <c:pt idx="4">
                  <c:v>2005</c:v>
                </c:pt>
                <c:pt idx="5">
                  <c:v>2006</c:v>
                </c:pt>
                <c:pt idx="6">
                  <c:v>2007</c:v>
                </c:pt>
                <c:pt idx="7">
                  <c:v>2008</c:v>
                </c:pt>
                <c:pt idx="8">
                  <c:v>2009</c:v>
                </c:pt>
                <c:pt idx="9">
                  <c:v>2010</c:v>
                </c:pt>
                <c:pt idx="10">
                  <c:v>2011</c:v>
                </c:pt>
                <c:pt idx="11">
                  <c:v>2012</c:v>
                </c:pt>
                <c:pt idx="12">
                  <c:v>2013</c:v>
                </c:pt>
                <c:pt idx="13">
                  <c:v>2014</c:v>
                </c:pt>
                <c:pt idx="14">
                  <c:v>2015</c:v>
                </c:pt>
                <c:pt idx="15">
                  <c:v>2016</c:v>
                </c:pt>
                <c:pt idx="16">
                  <c:v>2017</c:v>
                </c:pt>
                <c:pt idx="17">
                  <c:v>2018</c:v>
                </c:pt>
                <c:pt idx="18">
                  <c:v>2019</c:v>
                </c:pt>
              </c:numCache>
            </c:numRef>
          </c:xVal>
          <c:yVal>
            <c:numRef>
              <c:f>'Intra trade'!$E$195:$E$213</c:f>
              <c:numCache>
                <c:formatCode>0.00%</c:formatCode>
                <c:ptCount val="19"/>
                <c:pt idx="0">
                  <c:v>0.24602145495478803</c:v>
                </c:pt>
                <c:pt idx="1">
                  <c:v>0.24629435290708701</c:v>
                </c:pt>
                <c:pt idx="2">
                  <c:v>0.26044544702712108</c:v>
                </c:pt>
                <c:pt idx="3">
                  <c:v>0.27182813931932331</c:v>
                </c:pt>
                <c:pt idx="4">
                  <c:v>0.24207123466112043</c:v>
                </c:pt>
                <c:pt idx="5">
                  <c:v>0.28313247359564664</c:v>
                </c:pt>
                <c:pt idx="6">
                  <c:v>0.25467760304197418</c:v>
                </c:pt>
                <c:pt idx="7">
                  <c:v>0.25908540712438677</c:v>
                </c:pt>
                <c:pt idx="8">
                  <c:v>0.31843064887303107</c:v>
                </c:pt>
                <c:pt idx="9">
                  <c:v>0.31130579185818563</c:v>
                </c:pt>
                <c:pt idx="10">
                  <c:v>0.31533861628264798</c:v>
                </c:pt>
                <c:pt idx="11">
                  <c:v>0.25365669378311662</c:v>
                </c:pt>
                <c:pt idx="12">
                  <c:v>0.24731430752797992</c:v>
                </c:pt>
                <c:pt idx="13">
                  <c:v>0.24454298468520719</c:v>
                </c:pt>
                <c:pt idx="14">
                  <c:v>0.23488420439261415</c:v>
                </c:pt>
                <c:pt idx="15">
                  <c:v>0.22778158162670037</c:v>
                </c:pt>
                <c:pt idx="16">
                  <c:v>0.23676480969584068</c:v>
                </c:pt>
                <c:pt idx="17">
                  <c:v>0.2390830690825976</c:v>
                </c:pt>
                <c:pt idx="18">
                  <c:v>0.23423329575133012</c:v>
                </c:pt>
              </c:numCache>
            </c:numRef>
          </c:yVal>
          <c:smooth val="0"/>
          <c:extLst>
            <c:ext xmlns:c16="http://schemas.microsoft.com/office/drawing/2014/chart" uri="{C3380CC4-5D6E-409C-BE32-E72D297353CC}">
              <c16:uniqueId val="{00000002-20F0-4AC2-9CB7-33067F95E366}"/>
            </c:ext>
          </c:extLst>
        </c:ser>
        <c:dLbls>
          <c:showLegendKey val="0"/>
          <c:showVal val="0"/>
          <c:showCatName val="0"/>
          <c:showSerName val="0"/>
          <c:showPercent val="0"/>
          <c:showBubbleSize val="0"/>
        </c:dLbls>
        <c:axId val="1471540704"/>
        <c:axId val="1471545280"/>
      </c:scatterChart>
      <c:valAx>
        <c:axId val="1471540704"/>
        <c:scaling>
          <c:orientation val="minMax"/>
        </c:scaling>
        <c:delete val="0"/>
        <c:axPos val="b"/>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600" b="0" i="0" u="none" strike="noStrike" kern="1200" cap="all" spc="120" normalizeH="0" baseline="0">
                <a:solidFill>
                  <a:srgbClr val="7030A0"/>
                </a:solidFill>
                <a:latin typeface="+mn-lt"/>
                <a:ea typeface="+mn-ea"/>
                <a:cs typeface="+mn-cs"/>
              </a:defRPr>
            </a:pPr>
            <a:endParaRPr lang="en-US"/>
          </a:p>
        </c:txPr>
        <c:crossAx val="1471545280"/>
        <c:crosses val="autoZero"/>
        <c:crossBetween val="midCat"/>
      </c:valAx>
      <c:valAx>
        <c:axId val="1471545280"/>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none"/>
        <c:minorTickMark val="none"/>
        <c:tickLblPos val="nextTo"/>
        <c:spPr>
          <a:noFill/>
          <a:ln w="9525" cap="flat" cmpd="sng" algn="ctr">
            <a:solidFill>
              <a:schemeClr val="dk1">
                <a:lumMod val="15000"/>
                <a:lumOff val="85000"/>
              </a:schemeClr>
            </a:solidFill>
            <a:round/>
          </a:ln>
          <a:effectLst/>
        </c:spPr>
        <c:txPr>
          <a:bodyPr rot="-60000000" spcFirstLastPara="1" vertOverflow="ellipsis" vert="horz" wrap="square" anchor="ctr" anchorCtr="1"/>
          <a:lstStyle/>
          <a:p>
            <a:pPr>
              <a:defRPr sz="1400" b="0" i="0" u="none" strike="noStrike" kern="1200" baseline="0">
                <a:solidFill>
                  <a:sysClr val="windowText" lastClr="000000"/>
                </a:solidFill>
                <a:latin typeface="+mn-lt"/>
                <a:ea typeface="+mn-ea"/>
                <a:cs typeface="+mn-cs"/>
              </a:defRPr>
            </a:pPr>
            <a:endParaRPr lang="en-US"/>
          </a:p>
        </c:txPr>
        <c:crossAx val="1471540704"/>
        <c:crosses val="autoZero"/>
        <c:crossBetween val="midCat"/>
      </c:valAx>
      <c:spPr>
        <a:noFill/>
        <a:ln>
          <a:noFill/>
        </a:ln>
        <a:effectLst/>
      </c:spPr>
    </c:plotArea>
    <c:legend>
      <c:legendPos val="t"/>
      <c:layout>
        <c:manualLayout>
          <c:xMode val="edge"/>
          <c:yMode val="edge"/>
          <c:x val="0.13899632597026648"/>
          <c:y val="1.5768818596745351E-2"/>
          <c:w val="0.75835306399943714"/>
          <c:h val="7.8343166714188575E-2"/>
        </c:manualLayout>
      </c:layout>
      <c:overlay val="0"/>
      <c:spPr>
        <a:noFill/>
        <a:ln>
          <a:noFill/>
        </a:ln>
        <a:effectLst/>
      </c:spPr>
      <c:txPr>
        <a:bodyPr rot="0" spcFirstLastPara="1" vertOverflow="ellipsis" vert="horz" wrap="square" anchor="ctr" anchorCtr="1"/>
        <a:lstStyle/>
        <a:p>
          <a:pPr>
            <a:defRPr sz="1400" b="1" i="0" u="none" strike="noStrike" kern="1200" baseline="0">
              <a:solidFill>
                <a:sysClr val="windowText" lastClr="000000"/>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4">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IORA_Summary!$B$28</c:f>
              <c:strCache>
                <c:ptCount val="1"/>
                <c:pt idx="0">
                  <c:v>SPS</c:v>
                </c:pt>
              </c:strCache>
            </c:strRef>
          </c:tx>
          <c:spPr>
            <a:solidFill>
              <a:schemeClr val="accent1"/>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IORA_Summary!$B$29</c:f>
              <c:numCache>
                <c:formatCode>General</c:formatCode>
                <c:ptCount val="1"/>
                <c:pt idx="0">
                  <c:v>1822</c:v>
                </c:pt>
              </c:numCache>
            </c:numRef>
          </c:val>
          <c:extLst>
            <c:ext xmlns:c16="http://schemas.microsoft.com/office/drawing/2014/chart" uri="{C3380CC4-5D6E-409C-BE32-E72D297353CC}">
              <c16:uniqueId val="{00000000-B2BC-4797-BD2C-3EDBEB1B6037}"/>
            </c:ext>
          </c:extLst>
        </c:ser>
        <c:ser>
          <c:idx val="1"/>
          <c:order val="1"/>
          <c:tx>
            <c:strRef>
              <c:f>IORA_Summary!$C$28</c:f>
              <c:strCache>
                <c:ptCount val="1"/>
                <c:pt idx="0">
                  <c:v>TBT</c:v>
                </c:pt>
              </c:strCache>
            </c:strRef>
          </c:tx>
          <c:spPr>
            <a:solidFill>
              <a:schemeClr val="accent2"/>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IORA_Summary!$C$29</c:f>
              <c:numCache>
                <c:formatCode>General</c:formatCode>
                <c:ptCount val="1"/>
                <c:pt idx="0">
                  <c:v>3607</c:v>
                </c:pt>
              </c:numCache>
            </c:numRef>
          </c:val>
          <c:extLst>
            <c:ext xmlns:c16="http://schemas.microsoft.com/office/drawing/2014/chart" uri="{C3380CC4-5D6E-409C-BE32-E72D297353CC}">
              <c16:uniqueId val="{00000001-B2BC-4797-BD2C-3EDBEB1B6037}"/>
            </c:ext>
          </c:extLst>
        </c:ser>
        <c:ser>
          <c:idx val="2"/>
          <c:order val="2"/>
          <c:tx>
            <c:strRef>
              <c:f>IORA_Summary!$D$28</c:f>
              <c:strCache>
                <c:ptCount val="1"/>
                <c:pt idx="0">
                  <c:v>ADP</c:v>
                </c:pt>
              </c:strCache>
            </c:strRef>
          </c:tx>
          <c:spPr>
            <a:solidFill>
              <a:schemeClr val="accent3"/>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IORA_Summary!$D$29</c:f>
              <c:numCache>
                <c:formatCode>General</c:formatCode>
                <c:ptCount val="1"/>
                <c:pt idx="0">
                  <c:v>538</c:v>
                </c:pt>
              </c:numCache>
            </c:numRef>
          </c:val>
          <c:extLst>
            <c:ext xmlns:c16="http://schemas.microsoft.com/office/drawing/2014/chart" uri="{C3380CC4-5D6E-409C-BE32-E72D297353CC}">
              <c16:uniqueId val="{00000002-B2BC-4797-BD2C-3EDBEB1B6037}"/>
            </c:ext>
          </c:extLst>
        </c:ser>
        <c:ser>
          <c:idx val="3"/>
          <c:order val="3"/>
          <c:tx>
            <c:strRef>
              <c:f>IORA_Summary!$E$28</c:f>
              <c:strCache>
                <c:ptCount val="1"/>
                <c:pt idx="0">
                  <c:v>CV</c:v>
                </c:pt>
              </c:strCache>
            </c:strRef>
          </c:tx>
          <c:spPr>
            <a:solidFill>
              <a:schemeClr val="accent4"/>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IORA_Summary!$E$29</c:f>
              <c:numCache>
                <c:formatCode>General</c:formatCode>
                <c:ptCount val="1"/>
                <c:pt idx="0">
                  <c:v>29</c:v>
                </c:pt>
              </c:numCache>
            </c:numRef>
          </c:val>
          <c:extLst>
            <c:ext xmlns:c16="http://schemas.microsoft.com/office/drawing/2014/chart" uri="{C3380CC4-5D6E-409C-BE32-E72D297353CC}">
              <c16:uniqueId val="{00000003-B2BC-4797-BD2C-3EDBEB1B6037}"/>
            </c:ext>
          </c:extLst>
        </c:ser>
        <c:ser>
          <c:idx val="4"/>
          <c:order val="4"/>
          <c:tx>
            <c:strRef>
              <c:f>IORA_Summary!$F$28</c:f>
              <c:strCache>
                <c:ptCount val="1"/>
                <c:pt idx="0">
                  <c:v>SG</c:v>
                </c:pt>
              </c:strCache>
            </c:strRef>
          </c:tx>
          <c:spPr>
            <a:solidFill>
              <a:schemeClr val="accent5"/>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IORA_Summary!$F$29</c:f>
              <c:numCache>
                <c:formatCode>General</c:formatCode>
                <c:ptCount val="1"/>
                <c:pt idx="0">
                  <c:v>3</c:v>
                </c:pt>
              </c:numCache>
            </c:numRef>
          </c:val>
          <c:extLst>
            <c:ext xmlns:c16="http://schemas.microsoft.com/office/drawing/2014/chart" uri="{C3380CC4-5D6E-409C-BE32-E72D297353CC}">
              <c16:uniqueId val="{00000004-B2BC-4797-BD2C-3EDBEB1B6037}"/>
            </c:ext>
          </c:extLst>
        </c:ser>
        <c:ser>
          <c:idx val="5"/>
          <c:order val="5"/>
          <c:tx>
            <c:strRef>
              <c:f>IORA_Summary!$G$28</c:f>
              <c:strCache>
                <c:ptCount val="1"/>
                <c:pt idx="0">
                  <c:v>SSG</c:v>
                </c:pt>
              </c:strCache>
            </c:strRef>
          </c:tx>
          <c:spPr>
            <a:solidFill>
              <a:schemeClr val="accent6"/>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IORA_Summary!$G$29</c:f>
              <c:numCache>
                <c:formatCode>General</c:formatCode>
                <c:ptCount val="1"/>
              </c:numCache>
            </c:numRef>
          </c:val>
          <c:extLst>
            <c:ext xmlns:c16="http://schemas.microsoft.com/office/drawing/2014/chart" uri="{C3380CC4-5D6E-409C-BE32-E72D297353CC}">
              <c16:uniqueId val="{00000005-B2BC-4797-BD2C-3EDBEB1B6037}"/>
            </c:ext>
          </c:extLst>
        </c:ser>
        <c:ser>
          <c:idx val="6"/>
          <c:order val="6"/>
          <c:tx>
            <c:strRef>
              <c:f>IORA_Summary!$H$28</c:f>
              <c:strCache>
                <c:ptCount val="1"/>
                <c:pt idx="0">
                  <c:v>QR</c:v>
                </c:pt>
              </c:strCache>
            </c:strRef>
          </c:tx>
          <c:spPr>
            <a:solidFill>
              <a:schemeClr val="accent1">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IORA_Summary!$H$29</c:f>
              <c:numCache>
                <c:formatCode>General</c:formatCode>
                <c:ptCount val="1"/>
                <c:pt idx="0">
                  <c:v>557</c:v>
                </c:pt>
              </c:numCache>
            </c:numRef>
          </c:val>
          <c:extLst>
            <c:ext xmlns:c16="http://schemas.microsoft.com/office/drawing/2014/chart" uri="{C3380CC4-5D6E-409C-BE32-E72D297353CC}">
              <c16:uniqueId val="{00000006-B2BC-4797-BD2C-3EDBEB1B6037}"/>
            </c:ext>
          </c:extLst>
        </c:ser>
        <c:ser>
          <c:idx val="7"/>
          <c:order val="7"/>
          <c:tx>
            <c:strRef>
              <c:f>IORA_Summary!$I$28</c:f>
              <c:strCache>
                <c:ptCount val="1"/>
                <c:pt idx="0">
                  <c:v>TRQ</c:v>
                </c:pt>
              </c:strCache>
            </c:strRef>
          </c:tx>
          <c:spPr>
            <a:solidFill>
              <a:schemeClr val="accent2">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IORA_Summary!$I$29</c:f>
              <c:numCache>
                <c:formatCode>General</c:formatCode>
                <c:ptCount val="1"/>
                <c:pt idx="0">
                  <c:v>98</c:v>
                </c:pt>
              </c:numCache>
            </c:numRef>
          </c:val>
          <c:extLst>
            <c:ext xmlns:c16="http://schemas.microsoft.com/office/drawing/2014/chart" uri="{C3380CC4-5D6E-409C-BE32-E72D297353CC}">
              <c16:uniqueId val="{00000007-B2BC-4797-BD2C-3EDBEB1B6037}"/>
            </c:ext>
          </c:extLst>
        </c:ser>
        <c:ser>
          <c:idx val="8"/>
          <c:order val="8"/>
          <c:tx>
            <c:strRef>
              <c:f>IORA_Summary!$J$28</c:f>
              <c:strCache>
                <c:ptCount val="1"/>
                <c:pt idx="0">
                  <c:v>XS</c:v>
                </c:pt>
              </c:strCache>
            </c:strRef>
          </c:tx>
          <c:spPr>
            <a:solidFill>
              <a:schemeClr val="accent3">
                <a:lumMod val="60000"/>
              </a:schemeClr>
            </a:solidFill>
            <a:ln>
              <a:noFill/>
            </a:ln>
            <a:effectLst/>
          </c:spPr>
          <c:invertIfNegative val="0"/>
          <c:dLbls>
            <c:spPr>
              <a:noFill/>
              <a:ln>
                <a:noFill/>
              </a:ln>
              <a:effectLst/>
            </c:spPr>
            <c:txPr>
              <a:bodyPr rot="0" spcFirstLastPara="1" vertOverflow="ellipsis" vert="horz" wrap="square" lIns="38100" tIns="19050" rIns="38100" bIns="19050" anchor="ctr" anchorCtr="1">
                <a:spAutoFit/>
              </a:bodyPr>
              <a:lstStyle/>
              <a:p>
                <a:pPr>
                  <a:defRPr sz="900" b="0" i="0" u="none" strike="noStrike" kern="1200" baseline="0">
                    <a:solidFill>
                      <a:schemeClr val="tx1">
                        <a:lumMod val="75000"/>
                        <a:lumOff val="25000"/>
                      </a:schemeClr>
                    </a:solidFill>
                    <a:latin typeface="+mn-lt"/>
                    <a:ea typeface="+mn-ea"/>
                    <a:cs typeface="+mn-cs"/>
                  </a:defRPr>
                </a:pPr>
                <a:endParaRPr lang="en-US"/>
              </a:p>
            </c:txPr>
            <c:dLblPos val="outEnd"/>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val>
            <c:numRef>
              <c:f>IORA_Summary!$J$29</c:f>
              <c:numCache>
                <c:formatCode>General</c:formatCode>
                <c:ptCount val="1"/>
                <c:pt idx="0">
                  <c:v>45</c:v>
                </c:pt>
              </c:numCache>
            </c:numRef>
          </c:val>
          <c:extLst>
            <c:ext xmlns:c16="http://schemas.microsoft.com/office/drawing/2014/chart" uri="{C3380CC4-5D6E-409C-BE32-E72D297353CC}">
              <c16:uniqueId val="{00000008-B2BC-4797-BD2C-3EDBEB1B6037}"/>
            </c:ext>
          </c:extLst>
        </c:ser>
        <c:dLbls>
          <c:dLblPos val="outEnd"/>
          <c:showLegendKey val="0"/>
          <c:showVal val="1"/>
          <c:showCatName val="0"/>
          <c:showSerName val="0"/>
          <c:showPercent val="0"/>
          <c:showBubbleSize val="0"/>
        </c:dLbls>
        <c:gapWidth val="182"/>
        <c:axId val="315001568"/>
        <c:axId val="315004064"/>
      </c:barChart>
      <c:catAx>
        <c:axId val="315001568"/>
        <c:scaling>
          <c:orientation val="minMax"/>
        </c:scaling>
        <c:delete val="1"/>
        <c:axPos val="b"/>
        <c:title>
          <c:tx>
            <c:rich>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r>
                  <a:rPr lang="en-US" sz="1200" b="1">
                    <a:solidFill>
                      <a:sysClr val="windowText" lastClr="000000"/>
                    </a:solidFill>
                  </a:rPr>
                  <a:t>NTM Type</a:t>
                </a:r>
              </a:p>
            </c:rich>
          </c:tx>
          <c:layout>
            <c:manualLayout>
              <c:xMode val="edge"/>
              <c:yMode val="edge"/>
              <c:x val="0.45091119102006005"/>
              <c:y val="0.92440051253889799"/>
            </c:manualLayout>
          </c:layout>
          <c:overlay val="0"/>
          <c:spPr>
            <a:noFill/>
            <a:ln>
              <a:noFill/>
            </a:ln>
            <a:effectLst/>
          </c:spPr>
          <c:txPr>
            <a:bodyPr rot="0" spcFirstLastPara="1" vertOverflow="ellipsis" vert="horz" wrap="square" anchor="ctr" anchorCtr="1"/>
            <a:lstStyle/>
            <a:p>
              <a:pPr>
                <a:defRPr sz="1000" b="1" i="0" u="none" strike="noStrike" kern="1200" baseline="0">
                  <a:solidFill>
                    <a:schemeClr val="tx1">
                      <a:lumMod val="65000"/>
                      <a:lumOff val="35000"/>
                    </a:schemeClr>
                  </a:solidFill>
                  <a:latin typeface="+mn-lt"/>
                  <a:ea typeface="+mn-ea"/>
                  <a:cs typeface="+mn-cs"/>
                </a:defRPr>
              </a:pPr>
              <a:endParaRPr lang="en-US"/>
            </a:p>
          </c:txPr>
        </c:title>
        <c:numFmt formatCode="General" sourceLinked="1"/>
        <c:majorTickMark val="none"/>
        <c:minorTickMark val="none"/>
        <c:tickLblPos val="nextTo"/>
        <c:crossAx val="315004064"/>
        <c:crosses val="autoZero"/>
        <c:auto val="1"/>
        <c:lblAlgn val="ctr"/>
        <c:lblOffset val="100"/>
        <c:noMultiLvlLbl val="0"/>
      </c:catAx>
      <c:valAx>
        <c:axId val="3150040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000" b="0" i="0" u="none" strike="noStrike" kern="1200" baseline="0">
                    <a:solidFill>
                      <a:sysClr val="windowText" lastClr="000000">
                        <a:lumMod val="65000"/>
                        <a:lumOff val="35000"/>
                      </a:sysClr>
                    </a:solidFill>
                    <a:latin typeface="+mn-lt"/>
                    <a:ea typeface="+mn-ea"/>
                    <a:cs typeface="+mn-cs"/>
                  </a:defRPr>
                </a:pPr>
                <a:r>
                  <a:rPr lang="en-US" sz="1200" b="0" i="0" baseline="0" dirty="0">
                    <a:solidFill>
                      <a:sysClr val="windowText" lastClr="000000"/>
                    </a:solidFill>
                    <a:effectLst/>
                  </a:rPr>
                  <a:t>Number of Notifications</a:t>
                </a:r>
                <a:endParaRPr lang="en-US" sz="700" b="0" dirty="0">
                  <a:solidFill>
                    <a:sysClr val="windowText" lastClr="000000"/>
                  </a:solidFill>
                  <a:effectLst/>
                </a:endParaRPr>
              </a:p>
            </c:rich>
          </c:tx>
          <c:overlay val="0"/>
          <c:spPr>
            <a:noFill/>
            <a:ln>
              <a:noFill/>
            </a:ln>
            <a:effectLst/>
          </c:spPr>
          <c:txPr>
            <a:bodyPr rot="-5400000" spcFirstLastPara="1" vertOverflow="ellipsis" vert="horz" wrap="square" anchor="ctr" anchorCtr="1"/>
            <a:lstStyle/>
            <a:p>
              <a:pPr marL="0" marR="0" lvl="0" indent="0" algn="ctr" defTabSz="914400" rtl="0" eaLnBrk="1" fontAlgn="auto" latinLnBrk="0" hangingPunct="1">
                <a:lnSpc>
                  <a:spcPct val="100000"/>
                </a:lnSpc>
                <a:spcBef>
                  <a:spcPts val="0"/>
                </a:spcBef>
                <a:spcAft>
                  <a:spcPts val="0"/>
                </a:spcAft>
                <a:buClrTx/>
                <a:buSzTx/>
                <a:buFontTx/>
                <a:buNone/>
                <a:tabLst/>
                <a:defRPr sz="1000" b="0" i="0" u="none" strike="noStrike" kern="1200" baseline="0">
                  <a:solidFill>
                    <a:sysClr val="windowText" lastClr="000000">
                      <a:lumMod val="65000"/>
                      <a:lumOff val="35000"/>
                    </a:sysClr>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0" i="0" u="none" strike="noStrike" kern="1200" baseline="0">
                <a:solidFill>
                  <a:sysClr val="windowText" lastClr="000000"/>
                </a:solidFill>
                <a:latin typeface="+mn-lt"/>
                <a:ea typeface="+mn-ea"/>
                <a:cs typeface="+mn-cs"/>
              </a:defRPr>
            </a:pPr>
            <a:endParaRPr lang="en-US"/>
          </a:p>
        </c:txPr>
        <c:crossAx val="315001568"/>
        <c:crosses val="autoZero"/>
        <c:crossBetween val="between"/>
      </c:valAx>
      <c:spPr>
        <a:noFill/>
        <a:ln>
          <a:noFill/>
        </a:ln>
        <a:effectLst/>
      </c:spPr>
    </c:plotArea>
    <c:legend>
      <c:legendPos val="r"/>
      <c:overlay val="0"/>
      <c:spPr>
        <a:noFill/>
        <a:ln>
          <a:noFill/>
        </a:ln>
        <a:effectLst/>
      </c:spPr>
      <c:txPr>
        <a:bodyPr rot="0" spcFirstLastPara="1" vertOverflow="ellipsis" vert="horz" wrap="square" anchor="ctr" anchorCtr="1"/>
        <a:lstStyle/>
        <a:p>
          <a:pPr>
            <a:defRPr sz="900" b="0"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2012131321105779"/>
          <c:y val="6.7084270613199617E-2"/>
          <c:w val="0.61257667403974991"/>
          <c:h val="0.89622686011688879"/>
        </c:manualLayout>
      </c:layout>
      <c:radarChart>
        <c:radarStyle val="marker"/>
        <c:varyColors val="0"/>
        <c:ser>
          <c:idx val="0"/>
          <c:order val="0"/>
          <c:spPr>
            <a:ln w="25400" cap="rnd" cmpd="sng" algn="ctr">
              <a:solidFill>
                <a:schemeClr val="accent6"/>
              </a:solidFill>
              <a:prstDash val="sysDot"/>
              <a:round/>
            </a:ln>
            <a:effectLst/>
          </c:spPr>
          <c:marker>
            <c:symbol val="circle"/>
            <c:size val="6"/>
            <c:spPr>
              <a:solidFill>
                <a:srgbClr val="00B0F0"/>
              </a:solidFill>
              <a:ln>
                <a:noFill/>
              </a:ln>
              <a:effectLst/>
            </c:spPr>
          </c:marker>
          <c:cat>
            <c:strRef>
              <c:f>Sheet1!$C$3:$C$21</c:f>
              <c:strCache>
                <c:ptCount val="19"/>
                <c:pt idx="0">
                  <c:v>Australia</c:v>
                </c:pt>
                <c:pt idx="1">
                  <c:v>Bangladesh</c:v>
                </c:pt>
                <c:pt idx="2">
                  <c:v>Comoros</c:v>
                </c:pt>
                <c:pt idx="3">
                  <c:v>India</c:v>
                </c:pt>
                <c:pt idx="4">
                  <c:v>Indonesia</c:v>
                </c:pt>
                <c:pt idx="5">
                  <c:v>Kenya</c:v>
                </c:pt>
                <c:pt idx="6">
                  <c:v>Madagascar</c:v>
                </c:pt>
                <c:pt idx="7">
                  <c:v>Malaysia</c:v>
                </c:pt>
                <c:pt idx="8">
                  <c:v>Maldives</c:v>
                </c:pt>
                <c:pt idx="9">
                  <c:v>Mauritius</c:v>
                </c:pt>
                <c:pt idx="10">
                  <c:v>Mozambique</c:v>
                </c:pt>
                <c:pt idx="11">
                  <c:v>Oman</c:v>
                </c:pt>
                <c:pt idx="12">
                  <c:v>Singapore</c:v>
                </c:pt>
                <c:pt idx="13">
                  <c:v>South Africa</c:v>
                </c:pt>
                <c:pt idx="14">
                  <c:v>Sri Lanka</c:v>
                </c:pt>
                <c:pt idx="15">
                  <c:v>Tanzania</c:v>
                </c:pt>
                <c:pt idx="16">
                  <c:v>Thailand</c:v>
                </c:pt>
                <c:pt idx="17">
                  <c:v>UAE</c:v>
                </c:pt>
                <c:pt idx="18">
                  <c:v>Yemen</c:v>
                </c:pt>
              </c:strCache>
            </c:strRef>
          </c:cat>
          <c:val>
            <c:numRef>
              <c:f>Sheet1!$D$3:$D$21</c:f>
              <c:numCache>
                <c:formatCode>General</c:formatCode>
                <c:ptCount val="19"/>
                <c:pt idx="0">
                  <c:v>1.79</c:v>
                </c:pt>
                <c:pt idx="1">
                  <c:v>0.95099999999999996</c:v>
                </c:pt>
                <c:pt idx="2">
                  <c:v>0.38300000000000001</c:v>
                </c:pt>
                <c:pt idx="3">
                  <c:v>1.524</c:v>
                </c:pt>
                <c:pt idx="4">
                  <c:v>1.34</c:v>
                </c:pt>
                <c:pt idx="5">
                  <c:v>1.284</c:v>
                </c:pt>
                <c:pt idx="6">
                  <c:v>0.998</c:v>
                </c:pt>
                <c:pt idx="7">
                  <c:v>1.4179999999999999</c:v>
                </c:pt>
                <c:pt idx="8">
                  <c:v>0.82399999999999995</c:v>
                </c:pt>
                <c:pt idx="9">
                  <c:v>1.6219999999999899</c:v>
                </c:pt>
                <c:pt idx="10">
                  <c:v>0.78800000000000003</c:v>
                </c:pt>
                <c:pt idx="11">
                  <c:v>1.728</c:v>
                </c:pt>
                <c:pt idx="12">
                  <c:v>1.804</c:v>
                </c:pt>
                <c:pt idx="13">
                  <c:v>1.583</c:v>
                </c:pt>
                <c:pt idx="14">
                  <c:v>1.0720000000000001</c:v>
                </c:pt>
                <c:pt idx="15">
                  <c:v>0.90600000000000003</c:v>
                </c:pt>
                <c:pt idx="16">
                  <c:v>1.4390000000000001</c:v>
                </c:pt>
                <c:pt idx="17">
                  <c:v>1.3439999999999901</c:v>
                </c:pt>
                <c:pt idx="18">
                  <c:v>0.22500000000000001</c:v>
                </c:pt>
              </c:numCache>
            </c:numRef>
          </c:val>
          <c:extLst>
            <c:ext xmlns:c16="http://schemas.microsoft.com/office/drawing/2014/chart" uri="{C3380CC4-5D6E-409C-BE32-E72D297353CC}">
              <c16:uniqueId val="{00000000-347D-4AAE-9A5D-F9471F516EFD}"/>
            </c:ext>
          </c:extLst>
        </c:ser>
        <c:dLbls>
          <c:showLegendKey val="0"/>
          <c:showVal val="0"/>
          <c:showCatName val="0"/>
          <c:showSerName val="0"/>
          <c:showPercent val="0"/>
          <c:showBubbleSize val="0"/>
        </c:dLbls>
        <c:axId val="1619726383"/>
        <c:axId val="1619725135"/>
      </c:radarChart>
      <c:catAx>
        <c:axId val="1619726383"/>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1619725135"/>
        <c:crosses val="autoZero"/>
        <c:auto val="1"/>
        <c:lblAlgn val="ctr"/>
        <c:lblOffset val="100"/>
        <c:noMultiLvlLbl val="0"/>
      </c:catAx>
      <c:valAx>
        <c:axId val="1619725135"/>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rgbClr val="FF0000"/>
                </a:solidFill>
                <a:latin typeface="+mn-lt"/>
                <a:ea typeface="+mn-ea"/>
                <a:cs typeface="+mn-cs"/>
              </a:defRPr>
            </a:pPr>
            <a:endParaRPr lang="en-US"/>
          </a:p>
        </c:txPr>
        <c:crossAx val="1619726383"/>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4.9136482825740624E-2"/>
          <c:y val="8.0360445648932938E-2"/>
          <c:w val="0.93905447039059742"/>
          <c:h val="0.88501409521047536"/>
        </c:manualLayout>
      </c:layout>
      <c:barChart>
        <c:barDir val="col"/>
        <c:grouping val="clustered"/>
        <c:varyColors val="0"/>
        <c:ser>
          <c:idx val="0"/>
          <c:order val="0"/>
          <c:tx>
            <c:strRef>
              <c:f>IORA!$T$1</c:f>
              <c:strCache>
                <c:ptCount val="1"/>
                <c:pt idx="0">
                  <c:v> SCENARIO I</c:v>
                </c:pt>
              </c:strCache>
            </c:strRef>
          </c:tx>
          <c:spPr>
            <a:solidFill>
              <a:schemeClr val="accent6"/>
            </a:solidFill>
            <a:ln>
              <a:noFill/>
            </a:ln>
            <a:effectLst/>
          </c:spPr>
          <c:invertIfNegative val="0"/>
          <c:cat>
            <c:strRef>
              <c:f>IORA!$S$2:$S$18</c:f>
              <c:strCache>
                <c:ptCount val="17"/>
                <c:pt idx="0">
                  <c:v>Austrailia</c:v>
                </c:pt>
                <c:pt idx="1">
                  <c:v>Indonesia</c:v>
                </c:pt>
                <c:pt idx="2">
                  <c:v>Malaysia</c:v>
                </c:pt>
                <c:pt idx="3">
                  <c:v>Singapore</c:v>
                </c:pt>
                <c:pt idx="4">
                  <c:v>Thailand</c:v>
                </c:pt>
                <c:pt idx="5">
                  <c:v>Bangledesh</c:v>
                </c:pt>
                <c:pt idx="6">
                  <c:v>India</c:v>
                </c:pt>
                <c:pt idx="7">
                  <c:v>Srilanka</c:v>
                </c:pt>
                <c:pt idx="8">
                  <c:v>Iran</c:v>
                </c:pt>
                <c:pt idx="9">
                  <c:v>Oman</c:v>
                </c:pt>
                <c:pt idx="10">
                  <c:v>UAE</c:v>
                </c:pt>
                <c:pt idx="11">
                  <c:v>Kenya</c:v>
                </c:pt>
                <c:pt idx="12">
                  <c:v>Madagascar</c:v>
                </c:pt>
                <c:pt idx="13">
                  <c:v>Mauritius</c:v>
                </c:pt>
                <c:pt idx="14">
                  <c:v>Mozambique</c:v>
                </c:pt>
                <c:pt idx="15">
                  <c:v>Tanzania</c:v>
                </c:pt>
                <c:pt idx="16">
                  <c:v>South Africa</c:v>
                </c:pt>
              </c:strCache>
            </c:strRef>
          </c:cat>
          <c:val>
            <c:numRef>
              <c:f>IORA!$T$2:$T$18</c:f>
              <c:numCache>
                <c:formatCode>General</c:formatCode>
                <c:ptCount val="17"/>
                <c:pt idx="0">
                  <c:v>0.16450900239004562</c:v>
                </c:pt>
                <c:pt idx="1">
                  <c:v>0.34355359173698058</c:v>
                </c:pt>
                <c:pt idx="2">
                  <c:v>0.49557001479957835</c:v>
                </c:pt>
                <c:pt idx="3">
                  <c:v>0.11361611584284402</c:v>
                </c:pt>
                <c:pt idx="4">
                  <c:v>0.42799199508046504</c:v>
                </c:pt>
                <c:pt idx="5">
                  <c:v>-0.2390760802133817</c:v>
                </c:pt>
                <c:pt idx="6">
                  <c:v>0.24508950185315845</c:v>
                </c:pt>
                <c:pt idx="7">
                  <c:v>1.1021637692406754</c:v>
                </c:pt>
                <c:pt idx="8">
                  <c:v>-0.60805482301258273</c:v>
                </c:pt>
                <c:pt idx="9">
                  <c:v>-2.5710466003923804E-2</c:v>
                </c:pt>
                <c:pt idx="10">
                  <c:v>0.97619266225328882</c:v>
                </c:pt>
                <c:pt idx="11">
                  <c:v>0.30135783003247985</c:v>
                </c:pt>
                <c:pt idx="12">
                  <c:v>-7.635948614299394E-2</c:v>
                </c:pt>
                <c:pt idx="13">
                  <c:v>-0.10323808826590869</c:v>
                </c:pt>
                <c:pt idx="14">
                  <c:v>-0.24928650915257239</c:v>
                </c:pt>
                <c:pt idx="15">
                  <c:v>-0.24031900699445483</c:v>
                </c:pt>
                <c:pt idx="16">
                  <c:v>0.21845705078664893</c:v>
                </c:pt>
              </c:numCache>
            </c:numRef>
          </c:val>
          <c:extLst>
            <c:ext xmlns:c16="http://schemas.microsoft.com/office/drawing/2014/chart" uri="{C3380CC4-5D6E-409C-BE32-E72D297353CC}">
              <c16:uniqueId val="{00000000-C0C4-41AC-B6FD-786F28EE4F44}"/>
            </c:ext>
          </c:extLst>
        </c:ser>
        <c:ser>
          <c:idx val="1"/>
          <c:order val="1"/>
          <c:tx>
            <c:strRef>
              <c:f>IORA!$U$1</c:f>
              <c:strCache>
                <c:ptCount val="1"/>
                <c:pt idx="0">
                  <c:v> SCENARIO II</c:v>
                </c:pt>
              </c:strCache>
            </c:strRef>
          </c:tx>
          <c:spPr>
            <a:solidFill>
              <a:schemeClr val="accent5"/>
            </a:solidFill>
            <a:ln>
              <a:noFill/>
            </a:ln>
            <a:effectLst/>
          </c:spPr>
          <c:invertIfNegative val="0"/>
          <c:cat>
            <c:strRef>
              <c:f>IORA!$S$2:$S$18</c:f>
              <c:strCache>
                <c:ptCount val="17"/>
                <c:pt idx="0">
                  <c:v>Austrailia</c:v>
                </c:pt>
                <c:pt idx="1">
                  <c:v>Indonesia</c:v>
                </c:pt>
                <c:pt idx="2">
                  <c:v>Malaysia</c:v>
                </c:pt>
                <c:pt idx="3">
                  <c:v>Singapore</c:v>
                </c:pt>
                <c:pt idx="4">
                  <c:v>Thailand</c:v>
                </c:pt>
                <c:pt idx="5">
                  <c:v>Bangledesh</c:v>
                </c:pt>
                <c:pt idx="6">
                  <c:v>India</c:v>
                </c:pt>
                <c:pt idx="7">
                  <c:v>Srilanka</c:v>
                </c:pt>
                <c:pt idx="8">
                  <c:v>Iran</c:v>
                </c:pt>
                <c:pt idx="9">
                  <c:v>Oman</c:v>
                </c:pt>
                <c:pt idx="10">
                  <c:v>UAE</c:v>
                </c:pt>
                <c:pt idx="11">
                  <c:v>Kenya</c:v>
                </c:pt>
                <c:pt idx="12">
                  <c:v>Madagascar</c:v>
                </c:pt>
                <c:pt idx="13">
                  <c:v>Mauritius</c:v>
                </c:pt>
                <c:pt idx="14">
                  <c:v>Mozambique</c:v>
                </c:pt>
                <c:pt idx="15">
                  <c:v>Tanzania</c:v>
                </c:pt>
                <c:pt idx="16">
                  <c:v>South Africa</c:v>
                </c:pt>
              </c:strCache>
            </c:strRef>
          </c:cat>
          <c:val>
            <c:numRef>
              <c:f>IORA!$U$2:$U$18</c:f>
              <c:numCache>
                <c:formatCode>General</c:formatCode>
                <c:ptCount val="17"/>
                <c:pt idx="0">
                  <c:v>0.24742062331011794</c:v>
                </c:pt>
                <c:pt idx="1">
                  <c:v>0.43023795446572405</c:v>
                </c:pt>
                <c:pt idx="2">
                  <c:v>0.64419068034214921</c:v>
                </c:pt>
                <c:pt idx="3">
                  <c:v>0.21924943571426644</c:v>
                </c:pt>
                <c:pt idx="4">
                  <c:v>0.59286890864327235</c:v>
                </c:pt>
                <c:pt idx="5">
                  <c:v>-0.1413895116116359</c:v>
                </c:pt>
                <c:pt idx="6">
                  <c:v>0.30293274926757691</c:v>
                </c:pt>
                <c:pt idx="7">
                  <c:v>1.38908512280122</c:v>
                </c:pt>
                <c:pt idx="8">
                  <c:v>-0.43678547750342034</c:v>
                </c:pt>
                <c:pt idx="9">
                  <c:v>0.13206810219302162</c:v>
                </c:pt>
                <c:pt idx="10">
                  <c:v>1.1205306415481877</c:v>
                </c:pt>
                <c:pt idx="11">
                  <c:v>1.8733829333741476</c:v>
                </c:pt>
                <c:pt idx="12">
                  <c:v>6.0054152259828325E-2</c:v>
                </c:pt>
                <c:pt idx="13">
                  <c:v>8.1341966018031592E-2</c:v>
                </c:pt>
                <c:pt idx="14">
                  <c:v>-0.1725807166556374</c:v>
                </c:pt>
                <c:pt idx="15">
                  <c:v>-8.1307053252322764E-2</c:v>
                </c:pt>
                <c:pt idx="16">
                  <c:v>0.26463571513412276</c:v>
                </c:pt>
              </c:numCache>
            </c:numRef>
          </c:val>
          <c:extLst>
            <c:ext xmlns:c16="http://schemas.microsoft.com/office/drawing/2014/chart" uri="{C3380CC4-5D6E-409C-BE32-E72D297353CC}">
              <c16:uniqueId val="{00000001-C0C4-41AC-B6FD-786F28EE4F44}"/>
            </c:ext>
          </c:extLst>
        </c:ser>
        <c:dLbls>
          <c:showLegendKey val="0"/>
          <c:showVal val="0"/>
          <c:showCatName val="0"/>
          <c:showSerName val="0"/>
          <c:showPercent val="0"/>
          <c:showBubbleSize val="0"/>
        </c:dLbls>
        <c:gapWidth val="135"/>
        <c:overlap val="18"/>
        <c:axId val="261993792"/>
        <c:axId val="262003776"/>
      </c:barChart>
      <c:catAx>
        <c:axId val="26199379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200" b="1" i="0" u="none" strike="noStrike" kern="1200" baseline="0">
                <a:solidFill>
                  <a:schemeClr val="tx1"/>
                </a:solidFill>
                <a:latin typeface="+mn-lt"/>
                <a:ea typeface="+mn-ea"/>
                <a:cs typeface="+mn-cs"/>
              </a:defRPr>
            </a:pPr>
            <a:endParaRPr lang="en-US"/>
          </a:p>
        </c:txPr>
        <c:crossAx val="262003776"/>
        <c:crosses val="autoZero"/>
        <c:auto val="1"/>
        <c:lblAlgn val="ctr"/>
        <c:lblOffset val="100"/>
        <c:noMultiLvlLbl val="0"/>
      </c:catAx>
      <c:valAx>
        <c:axId val="262003776"/>
        <c:scaling>
          <c:orientation val="minMax"/>
        </c:scaling>
        <c:delete val="0"/>
        <c:axPos val="l"/>
        <c:majorGridlines>
          <c:spPr>
            <a:ln w="9525" cap="flat" cmpd="sng" algn="ctr">
              <a:solidFill>
                <a:schemeClr val="tx1">
                  <a:lumMod val="15000"/>
                  <a:lumOff val="85000"/>
                </a:schemeClr>
              </a:solidFill>
              <a:round/>
            </a:ln>
            <a:effectLst/>
          </c:spPr>
        </c:maj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crossAx val="26199379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userShapes r:id="rId4"/>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646973362739343E-2"/>
          <c:y val="1.5884750498542155E-2"/>
          <c:w val="0.92901792026007024"/>
          <c:h val="0.88423386765241352"/>
        </c:manualLayout>
      </c:layout>
      <c:barChart>
        <c:barDir val="col"/>
        <c:grouping val="clustered"/>
        <c:varyColors val="0"/>
        <c:ser>
          <c:idx val="0"/>
          <c:order val="0"/>
          <c:tx>
            <c:strRef>
              <c:f>'real GDP'!$B$55</c:f>
              <c:strCache>
                <c:ptCount val="1"/>
                <c:pt idx="0">
                  <c:v>SCENARIO I</c:v>
                </c:pt>
              </c:strCache>
            </c:strRef>
          </c:tx>
          <c:spPr>
            <a:solidFill>
              <a:schemeClr val="accent6"/>
            </a:solidFill>
            <a:ln>
              <a:noFill/>
            </a:ln>
            <a:effectLst/>
          </c:spPr>
          <c:invertIfNegative val="0"/>
          <c:cat>
            <c:strRef>
              <c:f>'real GDP'!$A$56:$A$75</c:f>
              <c:strCache>
                <c:ptCount val="20"/>
                <c:pt idx="0">
                  <c:v>Austrailia</c:v>
                </c:pt>
                <c:pt idx="1">
                  <c:v>Singapore</c:v>
                </c:pt>
                <c:pt idx="2">
                  <c:v>Mauritius</c:v>
                </c:pt>
                <c:pt idx="3">
                  <c:v>UAE</c:v>
                </c:pt>
                <c:pt idx="4">
                  <c:v>Oman</c:v>
                </c:pt>
                <c:pt idx="6">
                  <c:v>Iran</c:v>
                </c:pt>
                <c:pt idx="7">
                  <c:v>Thailand</c:v>
                </c:pt>
                <c:pt idx="8">
                  <c:v>Malaysia</c:v>
                </c:pt>
                <c:pt idx="9">
                  <c:v>Indonesia</c:v>
                </c:pt>
                <c:pt idx="10">
                  <c:v>South Africa</c:v>
                </c:pt>
                <c:pt idx="12">
                  <c:v>Tanzania</c:v>
                </c:pt>
                <c:pt idx="13">
                  <c:v>Srilanka</c:v>
                </c:pt>
                <c:pt idx="14">
                  <c:v>Kenya</c:v>
                </c:pt>
                <c:pt idx="15">
                  <c:v>India</c:v>
                </c:pt>
                <c:pt idx="16">
                  <c:v>Bangledesh</c:v>
                </c:pt>
                <c:pt idx="18">
                  <c:v>Mozambique</c:v>
                </c:pt>
                <c:pt idx="19">
                  <c:v>Madagascar</c:v>
                </c:pt>
              </c:strCache>
            </c:strRef>
          </c:cat>
          <c:val>
            <c:numRef>
              <c:f>'real GDP'!$B$56:$B$75</c:f>
              <c:numCache>
                <c:formatCode>General</c:formatCode>
                <c:ptCount val="20"/>
                <c:pt idx="0">
                  <c:v>3.6999999999999998E-2</c:v>
                </c:pt>
                <c:pt idx="1">
                  <c:v>8.3000000000000004E-2</c:v>
                </c:pt>
                <c:pt idx="2">
                  <c:v>-5.0000000000000001E-3</c:v>
                </c:pt>
                <c:pt idx="3">
                  <c:v>1.1399999999999999</c:v>
                </c:pt>
                <c:pt idx="4">
                  <c:v>0.16900000000000001</c:v>
                </c:pt>
                <c:pt idx="6">
                  <c:v>-0.36</c:v>
                </c:pt>
                <c:pt idx="7">
                  <c:v>0.52</c:v>
                </c:pt>
                <c:pt idx="8">
                  <c:v>0.219</c:v>
                </c:pt>
                <c:pt idx="9">
                  <c:v>0.154</c:v>
                </c:pt>
                <c:pt idx="10">
                  <c:v>0.378</c:v>
                </c:pt>
                <c:pt idx="12">
                  <c:v>0.66900000000000004</c:v>
                </c:pt>
                <c:pt idx="13">
                  <c:v>3.9289999999999998</c:v>
                </c:pt>
                <c:pt idx="14">
                  <c:v>1.073</c:v>
                </c:pt>
                <c:pt idx="15">
                  <c:v>0.46700000000000003</c:v>
                </c:pt>
                <c:pt idx="16">
                  <c:v>0.249</c:v>
                </c:pt>
                <c:pt idx="18">
                  <c:v>0.51900000000000002</c:v>
                </c:pt>
                <c:pt idx="19">
                  <c:v>4.4999999999999998E-2</c:v>
                </c:pt>
              </c:numCache>
            </c:numRef>
          </c:val>
          <c:extLst>
            <c:ext xmlns:c16="http://schemas.microsoft.com/office/drawing/2014/chart" uri="{C3380CC4-5D6E-409C-BE32-E72D297353CC}">
              <c16:uniqueId val="{00000000-81C5-4F95-B9ED-71E97A9ED9CF}"/>
            </c:ext>
          </c:extLst>
        </c:ser>
        <c:ser>
          <c:idx val="1"/>
          <c:order val="1"/>
          <c:tx>
            <c:strRef>
              <c:f>'real GDP'!$C$55</c:f>
              <c:strCache>
                <c:ptCount val="1"/>
                <c:pt idx="0">
                  <c:v>SCENARIO II</c:v>
                </c:pt>
              </c:strCache>
            </c:strRef>
          </c:tx>
          <c:spPr>
            <a:solidFill>
              <a:schemeClr val="accent5"/>
            </a:solidFill>
            <a:ln>
              <a:noFill/>
            </a:ln>
            <a:effectLst/>
          </c:spPr>
          <c:invertIfNegative val="0"/>
          <c:cat>
            <c:strRef>
              <c:f>'real GDP'!$A$56:$A$75</c:f>
              <c:strCache>
                <c:ptCount val="20"/>
                <c:pt idx="0">
                  <c:v>Austrailia</c:v>
                </c:pt>
                <c:pt idx="1">
                  <c:v>Singapore</c:v>
                </c:pt>
                <c:pt idx="2">
                  <c:v>Mauritius</c:v>
                </c:pt>
                <c:pt idx="3">
                  <c:v>UAE</c:v>
                </c:pt>
                <c:pt idx="4">
                  <c:v>Oman</c:v>
                </c:pt>
                <c:pt idx="6">
                  <c:v>Iran</c:v>
                </c:pt>
                <c:pt idx="7">
                  <c:v>Thailand</c:v>
                </c:pt>
                <c:pt idx="8">
                  <c:v>Malaysia</c:v>
                </c:pt>
                <c:pt idx="9">
                  <c:v>Indonesia</c:v>
                </c:pt>
                <c:pt idx="10">
                  <c:v>South Africa</c:v>
                </c:pt>
                <c:pt idx="12">
                  <c:v>Tanzania</c:v>
                </c:pt>
                <c:pt idx="13">
                  <c:v>Srilanka</c:v>
                </c:pt>
                <c:pt idx="14">
                  <c:v>Kenya</c:v>
                </c:pt>
                <c:pt idx="15">
                  <c:v>India</c:v>
                </c:pt>
                <c:pt idx="16">
                  <c:v>Bangledesh</c:v>
                </c:pt>
                <c:pt idx="18">
                  <c:v>Mozambique</c:v>
                </c:pt>
                <c:pt idx="19">
                  <c:v>Madagascar</c:v>
                </c:pt>
              </c:strCache>
            </c:strRef>
          </c:cat>
          <c:val>
            <c:numRef>
              <c:f>'real GDP'!$C$56:$C$75</c:f>
              <c:numCache>
                <c:formatCode>General</c:formatCode>
                <c:ptCount val="20"/>
                <c:pt idx="0">
                  <c:v>0.152</c:v>
                </c:pt>
                <c:pt idx="1">
                  <c:v>0.221</c:v>
                </c:pt>
                <c:pt idx="2">
                  <c:v>0.27</c:v>
                </c:pt>
                <c:pt idx="3">
                  <c:v>1.3340000000000001</c:v>
                </c:pt>
                <c:pt idx="4">
                  <c:v>0.44400000000000001</c:v>
                </c:pt>
                <c:pt idx="6">
                  <c:v>-0.16500000000000001</c:v>
                </c:pt>
                <c:pt idx="7">
                  <c:v>0.77800000000000002</c:v>
                </c:pt>
                <c:pt idx="8">
                  <c:v>0.45900000000000002</c:v>
                </c:pt>
                <c:pt idx="9">
                  <c:v>0.254</c:v>
                </c:pt>
                <c:pt idx="10">
                  <c:v>0.436</c:v>
                </c:pt>
                <c:pt idx="12">
                  <c:v>0.70399999999999996</c:v>
                </c:pt>
                <c:pt idx="13">
                  <c:v>4.6139999999999999</c:v>
                </c:pt>
                <c:pt idx="14">
                  <c:v>7.0819999999999999</c:v>
                </c:pt>
                <c:pt idx="15">
                  <c:v>0.51900000000000002</c:v>
                </c:pt>
                <c:pt idx="16">
                  <c:v>0.35</c:v>
                </c:pt>
                <c:pt idx="18">
                  <c:v>0.626</c:v>
                </c:pt>
                <c:pt idx="19">
                  <c:v>0.19500000000000001</c:v>
                </c:pt>
              </c:numCache>
            </c:numRef>
          </c:val>
          <c:extLst>
            <c:ext xmlns:c16="http://schemas.microsoft.com/office/drawing/2014/chart" uri="{C3380CC4-5D6E-409C-BE32-E72D297353CC}">
              <c16:uniqueId val="{00000001-81C5-4F95-B9ED-71E97A9ED9CF}"/>
            </c:ext>
          </c:extLst>
        </c:ser>
        <c:dLbls>
          <c:showLegendKey val="0"/>
          <c:showVal val="0"/>
          <c:showCatName val="0"/>
          <c:showSerName val="0"/>
          <c:showPercent val="0"/>
          <c:showBubbleSize val="0"/>
        </c:dLbls>
        <c:gapWidth val="79"/>
        <c:overlap val="7"/>
        <c:axId val="937866928"/>
        <c:axId val="937863600"/>
      </c:barChart>
      <c:catAx>
        <c:axId val="937866928"/>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crossAx val="937863600"/>
        <c:crosses val="autoZero"/>
        <c:auto val="1"/>
        <c:lblAlgn val="ctr"/>
        <c:lblOffset val="100"/>
        <c:noMultiLvlLbl val="0"/>
      </c:catAx>
      <c:valAx>
        <c:axId val="937863600"/>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r>
                  <a:rPr lang="en-US" sz="1400" b="1" dirty="0">
                    <a:solidFill>
                      <a:schemeClr val="tx1"/>
                    </a:solidFill>
                  </a:rPr>
                  <a:t>% Change</a:t>
                </a:r>
              </a:p>
            </c:rich>
          </c:tx>
          <c:layout>
            <c:manualLayout>
              <c:xMode val="edge"/>
              <c:yMode val="edge"/>
              <c:x val="3.1076174503647512E-3"/>
              <c:y val="0.33875253582029696"/>
            </c:manualLayout>
          </c:layout>
          <c:overlay val="0"/>
          <c:spPr>
            <a:noFill/>
            <a:ln>
              <a:noFill/>
            </a:ln>
            <a:effectLst/>
          </c:spPr>
          <c:txPr>
            <a:bodyPr rot="-5400000" spcFirstLastPara="1" vertOverflow="ellipsis" vert="horz" wrap="square" anchor="ctr" anchorCtr="1"/>
            <a:lstStyle/>
            <a:p>
              <a:pPr>
                <a:defRPr sz="1400" b="0"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200" b="1" i="0" u="none" strike="noStrike" kern="1200" baseline="0">
                <a:solidFill>
                  <a:srgbClr val="FF0000"/>
                </a:solidFill>
                <a:latin typeface="+mn-lt"/>
                <a:ea typeface="+mn-ea"/>
                <a:cs typeface="+mn-cs"/>
              </a:defRPr>
            </a:pPr>
            <a:endParaRPr lang="en-US"/>
          </a:p>
        </c:txPr>
        <c:crossAx val="937866928"/>
        <c:crosses val="autoZero"/>
        <c:crossBetween val="between"/>
      </c:valAx>
      <c:spPr>
        <a:noFill/>
        <a:ln>
          <a:noFill/>
        </a:ln>
        <a:effectLst/>
      </c:spPr>
    </c:plotArea>
    <c:legend>
      <c:legendPos val="t"/>
      <c:layout>
        <c:manualLayout>
          <c:xMode val="edge"/>
          <c:yMode val="edge"/>
          <c:x val="0.37875005932793815"/>
          <c:y val="3.1965178929493708E-2"/>
          <c:w val="0.24249979763627449"/>
          <c:h val="2.9419039165314503E-2"/>
        </c:manualLayout>
      </c:layout>
      <c:overlay val="0"/>
      <c:spPr>
        <a:noFill/>
        <a:ln>
          <a:noFill/>
        </a:ln>
        <a:effectLst/>
      </c:spPr>
      <c:txPr>
        <a:bodyPr rot="0" spcFirstLastPara="1" vertOverflow="ellipsis" vert="horz" wrap="square" anchor="ctr" anchorCtr="1"/>
        <a:lstStyle/>
        <a:p>
          <a:pPr>
            <a:defRPr sz="1400" b="1"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6.0295780745487533E-2"/>
          <c:y val="0.11407106123936489"/>
          <c:w val="0.93970421925451242"/>
          <c:h val="0.74572850514281264"/>
        </c:manualLayout>
      </c:layout>
      <c:barChart>
        <c:barDir val="col"/>
        <c:grouping val="clustered"/>
        <c:varyColors val="0"/>
        <c:ser>
          <c:idx val="0"/>
          <c:order val="0"/>
          <c:tx>
            <c:strRef>
              <c:f>'% Value Country X and M'!$C$3</c:f>
              <c:strCache>
                <c:ptCount val="1"/>
                <c:pt idx="0">
                  <c:v>SCENARIO I</c:v>
                </c:pt>
              </c:strCache>
            </c:strRef>
          </c:tx>
          <c:spPr>
            <a:solidFill>
              <a:schemeClr val="accent6"/>
            </a:solidFill>
            <a:ln>
              <a:noFill/>
            </a:ln>
            <a:effectLst/>
          </c:spPr>
          <c:invertIfNegative val="0"/>
          <c:cat>
            <c:strRef>
              <c:f>'% Value Country X and M'!$B$4:$B$20</c:f>
              <c:strCache>
                <c:ptCount val="17"/>
                <c:pt idx="0">
                  <c:v>Austraila</c:v>
                </c:pt>
                <c:pt idx="1">
                  <c:v>Indonesia</c:v>
                </c:pt>
                <c:pt idx="2">
                  <c:v>Malaysia</c:v>
                </c:pt>
                <c:pt idx="3">
                  <c:v>Singapore</c:v>
                </c:pt>
                <c:pt idx="4">
                  <c:v>Thailand</c:v>
                </c:pt>
                <c:pt idx="5">
                  <c:v>Bangledesh</c:v>
                </c:pt>
                <c:pt idx="6">
                  <c:v>India</c:v>
                </c:pt>
                <c:pt idx="7">
                  <c:v>Srilanka</c:v>
                </c:pt>
                <c:pt idx="8">
                  <c:v>Iran</c:v>
                </c:pt>
                <c:pt idx="9">
                  <c:v>Oman</c:v>
                </c:pt>
                <c:pt idx="10">
                  <c:v>UAE</c:v>
                </c:pt>
                <c:pt idx="11">
                  <c:v>Kenya</c:v>
                </c:pt>
                <c:pt idx="12">
                  <c:v>Madagascar</c:v>
                </c:pt>
                <c:pt idx="13">
                  <c:v>Mauritius</c:v>
                </c:pt>
                <c:pt idx="14">
                  <c:v>Mozambique</c:v>
                </c:pt>
                <c:pt idx="15">
                  <c:v>Tanzania</c:v>
                </c:pt>
                <c:pt idx="16">
                  <c:v>South Africa</c:v>
                </c:pt>
              </c:strCache>
            </c:strRef>
          </c:cat>
          <c:val>
            <c:numRef>
              <c:f>'% Value Country X and M'!$C$4:$C$20</c:f>
              <c:numCache>
                <c:formatCode>General</c:formatCode>
                <c:ptCount val="17"/>
                <c:pt idx="0">
                  <c:v>1.3640000000000001</c:v>
                </c:pt>
                <c:pt idx="1">
                  <c:v>2.3239999999999998</c:v>
                </c:pt>
                <c:pt idx="2">
                  <c:v>1.5369999999999999</c:v>
                </c:pt>
                <c:pt idx="3">
                  <c:v>0.90100000000000002</c:v>
                </c:pt>
                <c:pt idx="4">
                  <c:v>1.7370000000000001</c:v>
                </c:pt>
                <c:pt idx="5">
                  <c:v>5.6050000000000004</c:v>
                </c:pt>
                <c:pt idx="6">
                  <c:v>4.0460000000000003</c:v>
                </c:pt>
                <c:pt idx="7">
                  <c:v>4.4649999999999999</c:v>
                </c:pt>
                <c:pt idx="8">
                  <c:v>2.3340000000000001</c:v>
                </c:pt>
                <c:pt idx="9">
                  <c:v>0.91800000000000004</c:v>
                </c:pt>
                <c:pt idx="10">
                  <c:v>3.8359999999999999</c:v>
                </c:pt>
                <c:pt idx="11">
                  <c:v>3.1440000000000001</c:v>
                </c:pt>
                <c:pt idx="12">
                  <c:v>2.1680000000000001</c:v>
                </c:pt>
                <c:pt idx="13">
                  <c:v>0.253</c:v>
                </c:pt>
                <c:pt idx="14">
                  <c:v>1.472</c:v>
                </c:pt>
                <c:pt idx="15">
                  <c:v>3.9870000000000001</c:v>
                </c:pt>
                <c:pt idx="16">
                  <c:v>3.4630000000000001</c:v>
                </c:pt>
              </c:numCache>
            </c:numRef>
          </c:val>
          <c:extLst>
            <c:ext xmlns:c16="http://schemas.microsoft.com/office/drawing/2014/chart" uri="{C3380CC4-5D6E-409C-BE32-E72D297353CC}">
              <c16:uniqueId val="{00000000-A63E-41A4-8CB8-40015CA22032}"/>
            </c:ext>
          </c:extLst>
        </c:ser>
        <c:ser>
          <c:idx val="1"/>
          <c:order val="1"/>
          <c:tx>
            <c:strRef>
              <c:f>'% Value Country X and M'!$D$3</c:f>
              <c:strCache>
                <c:ptCount val="1"/>
                <c:pt idx="0">
                  <c:v>SCENARIO II</c:v>
                </c:pt>
              </c:strCache>
            </c:strRef>
          </c:tx>
          <c:spPr>
            <a:solidFill>
              <a:schemeClr val="accent5"/>
            </a:solidFill>
            <a:ln>
              <a:noFill/>
            </a:ln>
            <a:effectLst/>
          </c:spPr>
          <c:invertIfNegative val="0"/>
          <c:cat>
            <c:strRef>
              <c:f>'% Value Country X and M'!$B$4:$B$20</c:f>
              <c:strCache>
                <c:ptCount val="17"/>
                <c:pt idx="0">
                  <c:v>Austraila</c:v>
                </c:pt>
                <c:pt idx="1">
                  <c:v>Indonesia</c:v>
                </c:pt>
                <c:pt idx="2">
                  <c:v>Malaysia</c:v>
                </c:pt>
                <c:pt idx="3">
                  <c:v>Singapore</c:v>
                </c:pt>
                <c:pt idx="4">
                  <c:v>Thailand</c:v>
                </c:pt>
                <c:pt idx="5">
                  <c:v>Bangledesh</c:v>
                </c:pt>
                <c:pt idx="6">
                  <c:v>India</c:v>
                </c:pt>
                <c:pt idx="7">
                  <c:v>Srilanka</c:v>
                </c:pt>
                <c:pt idx="8">
                  <c:v>Iran</c:v>
                </c:pt>
                <c:pt idx="9">
                  <c:v>Oman</c:v>
                </c:pt>
                <c:pt idx="10">
                  <c:v>UAE</c:v>
                </c:pt>
                <c:pt idx="11">
                  <c:v>Kenya</c:v>
                </c:pt>
                <c:pt idx="12">
                  <c:v>Madagascar</c:v>
                </c:pt>
                <c:pt idx="13">
                  <c:v>Mauritius</c:v>
                </c:pt>
                <c:pt idx="14">
                  <c:v>Mozambique</c:v>
                </c:pt>
                <c:pt idx="15">
                  <c:v>Tanzania</c:v>
                </c:pt>
                <c:pt idx="16">
                  <c:v>South Africa</c:v>
                </c:pt>
              </c:strCache>
            </c:strRef>
          </c:cat>
          <c:val>
            <c:numRef>
              <c:f>'% Value Country X and M'!$D$4:$D$20</c:f>
              <c:numCache>
                <c:formatCode>General</c:formatCode>
                <c:ptCount val="17"/>
                <c:pt idx="0">
                  <c:v>1.607</c:v>
                </c:pt>
                <c:pt idx="1">
                  <c:v>2.6339999999999999</c:v>
                </c:pt>
                <c:pt idx="2">
                  <c:v>1.917</c:v>
                </c:pt>
                <c:pt idx="3">
                  <c:v>1.137</c:v>
                </c:pt>
                <c:pt idx="4">
                  <c:v>2.1339999999999999</c:v>
                </c:pt>
                <c:pt idx="5">
                  <c:v>5.952</c:v>
                </c:pt>
                <c:pt idx="6">
                  <c:v>4.2089999999999996</c:v>
                </c:pt>
                <c:pt idx="7">
                  <c:v>3.22</c:v>
                </c:pt>
                <c:pt idx="8">
                  <c:v>2.4079999999999999</c:v>
                </c:pt>
                <c:pt idx="9">
                  <c:v>1.0169999999999999</c:v>
                </c:pt>
                <c:pt idx="10">
                  <c:v>3.9740000000000002</c:v>
                </c:pt>
                <c:pt idx="11">
                  <c:v>10.807</c:v>
                </c:pt>
                <c:pt idx="12">
                  <c:v>3.0009999999999999</c:v>
                </c:pt>
                <c:pt idx="13">
                  <c:v>0.55400000000000005</c:v>
                </c:pt>
                <c:pt idx="14">
                  <c:v>1.169</c:v>
                </c:pt>
                <c:pt idx="15">
                  <c:v>5.2290000000000001</c:v>
                </c:pt>
                <c:pt idx="16">
                  <c:v>3.597</c:v>
                </c:pt>
              </c:numCache>
            </c:numRef>
          </c:val>
          <c:extLst>
            <c:ext xmlns:c16="http://schemas.microsoft.com/office/drawing/2014/chart" uri="{C3380CC4-5D6E-409C-BE32-E72D297353CC}">
              <c16:uniqueId val="{00000001-A63E-41A4-8CB8-40015CA22032}"/>
            </c:ext>
          </c:extLst>
        </c:ser>
        <c:dLbls>
          <c:showLegendKey val="0"/>
          <c:showVal val="0"/>
          <c:showCatName val="0"/>
          <c:showSerName val="0"/>
          <c:showPercent val="0"/>
          <c:showBubbleSize val="0"/>
        </c:dLbls>
        <c:gapWidth val="83"/>
        <c:overlap val="-5"/>
        <c:axId val="1013037344"/>
        <c:axId val="1013045664"/>
      </c:barChart>
      <c:catAx>
        <c:axId val="1013037344"/>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1013045664"/>
        <c:crosses val="autoZero"/>
        <c:auto val="1"/>
        <c:lblAlgn val="ctr"/>
        <c:lblOffset val="100"/>
        <c:noMultiLvlLbl val="0"/>
      </c:catAx>
      <c:valAx>
        <c:axId val="101304566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solidFill>
                    <a:latin typeface="+mn-lt"/>
                    <a:ea typeface="+mn-ea"/>
                    <a:cs typeface="+mn-cs"/>
                  </a:defRPr>
                </a:pPr>
                <a:r>
                  <a:rPr lang="en-US" sz="1200" b="1" i="0" baseline="0">
                    <a:solidFill>
                      <a:schemeClr val="tx1"/>
                    </a:solidFill>
                    <a:effectLst/>
                  </a:rPr>
                  <a:t>% Change </a:t>
                </a:r>
                <a:endParaRPr lang="en-US" sz="700" b="1">
                  <a:solidFill>
                    <a:schemeClr val="tx1"/>
                  </a:solidFill>
                  <a:effectLst/>
                </a:endParaRPr>
              </a:p>
            </c:rich>
          </c:tx>
          <c:layout>
            <c:manualLayout>
              <c:xMode val="edge"/>
              <c:yMode val="edge"/>
              <c:x val="2.4759826923666814E-4"/>
              <c:y val="0.38665646835448736"/>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1013037344"/>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1" i="0" u="none" strike="noStrike" kern="1200" baseline="0">
              <a:solidFill>
                <a:schemeClr val="tx1"/>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barChart>
        <c:barDir val="col"/>
        <c:grouping val="clustered"/>
        <c:varyColors val="0"/>
        <c:ser>
          <c:idx val="0"/>
          <c:order val="0"/>
          <c:tx>
            <c:strRef>
              <c:f>'% Value Country X and M'!$M$3</c:f>
              <c:strCache>
                <c:ptCount val="1"/>
                <c:pt idx="0">
                  <c:v>SCENARIO I</c:v>
                </c:pt>
              </c:strCache>
            </c:strRef>
          </c:tx>
          <c:spPr>
            <a:solidFill>
              <a:schemeClr val="accent6"/>
            </a:solidFill>
            <a:ln>
              <a:noFill/>
            </a:ln>
            <a:effectLst/>
          </c:spPr>
          <c:invertIfNegative val="0"/>
          <c:cat>
            <c:strRef>
              <c:f>'% Value Country X and M'!$L$4:$L$20</c:f>
              <c:strCache>
                <c:ptCount val="17"/>
                <c:pt idx="0">
                  <c:v>Austraila</c:v>
                </c:pt>
                <c:pt idx="1">
                  <c:v>Indonesia</c:v>
                </c:pt>
                <c:pt idx="2">
                  <c:v>Malaysia</c:v>
                </c:pt>
                <c:pt idx="3">
                  <c:v>Singapore</c:v>
                </c:pt>
                <c:pt idx="4">
                  <c:v>Thailand</c:v>
                </c:pt>
                <c:pt idx="5">
                  <c:v>Bangledesh</c:v>
                </c:pt>
                <c:pt idx="6">
                  <c:v>India</c:v>
                </c:pt>
                <c:pt idx="7">
                  <c:v>Srilanka</c:v>
                </c:pt>
                <c:pt idx="8">
                  <c:v>Iran</c:v>
                </c:pt>
                <c:pt idx="9">
                  <c:v>Oman</c:v>
                </c:pt>
                <c:pt idx="10">
                  <c:v>UAE</c:v>
                </c:pt>
                <c:pt idx="11">
                  <c:v>Kenya</c:v>
                </c:pt>
                <c:pt idx="12">
                  <c:v>Madagascar</c:v>
                </c:pt>
                <c:pt idx="13">
                  <c:v>Mauritius</c:v>
                </c:pt>
                <c:pt idx="14">
                  <c:v>Mozambique</c:v>
                </c:pt>
                <c:pt idx="15">
                  <c:v>Tanzania</c:v>
                </c:pt>
                <c:pt idx="16">
                  <c:v>South Africa</c:v>
                </c:pt>
              </c:strCache>
            </c:strRef>
          </c:cat>
          <c:val>
            <c:numRef>
              <c:f>'% Value Country X and M'!$M$4:$M$20</c:f>
              <c:numCache>
                <c:formatCode>General</c:formatCode>
                <c:ptCount val="17"/>
                <c:pt idx="0">
                  <c:v>1.0389999999999999</c:v>
                </c:pt>
                <c:pt idx="1">
                  <c:v>1.966</c:v>
                </c:pt>
                <c:pt idx="2">
                  <c:v>1.2869999999999999</c:v>
                </c:pt>
                <c:pt idx="3">
                  <c:v>0.86099999999999999</c:v>
                </c:pt>
                <c:pt idx="4">
                  <c:v>2.02</c:v>
                </c:pt>
                <c:pt idx="5">
                  <c:v>6.0259999999999998</c:v>
                </c:pt>
                <c:pt idx="6">
                  <c:v>4.1680000000000001</c:v>
                </c:pt>
                <c:pt idx="7">
                  <c:v>10.555999999999999</c:v>
                </c:pt>
                <c:pt idx="8">
                  <c:v>8.01</c:v>
                </c:pt>
                <c:pt idx="9">
                  <c:v>1.3029999999999999</c:v>
                </c:pt>
                <c:pt idx="10">
                  <c:v>4.6950000000000003</c:v>
                </c:pt>
                <c:pt idx="11">
                  <c:v>5.4219999999999997</c:v>
                </c:pt>
                <c:pt idx="12">
                  <c:v>2.4340000000000002</c:v>
                </c:pt>
                <c:pt idx="13">
                  <c:v>0.19900000000000001</c:v>
                </c:pt>
                <c:pt idx="14">
                  <c:v>2.8929999999999998</c:v>
                </c:pt>
                <c:pt idx="15">
                  <c:v>5.2350000000000003</c:v>
                </c:pt>
                <c:pt idx="16">
                  <c:v>4.2839999999999998</c:v>
                </c:pt>
              </c:numCache>
            </c:numRef>
          </c:val>
          <c:extLst>
            <c:ext xmlns:c16="http://schemas.microsoft.com/office/drawing/2014/chart" uri="{C3380CC4-5D6E-409C-BE32-E72D297353CC}">
              <c16:uniqueId val="{00000000-7651-4493-B285-290B029675A5}"/>
            </c:ext>
          </c:extLst>
        </c:ser>
        <c:ser>
          <c:idx val="1"/>
          <c:order val="1"/>
          <c:tx>
            <c:strRef>
              <c:f>'% Value Country X and M'!$N$3</c:f>
              <c:strCache>
                <c:ptCount val="1"/>
                <c:pt idx="0">
                  <c:v>SCENARIO II</c:v>
                </c:pt>
              </c:strCache>
            </c:strRef>
          </c:tx>
          <c:spPr>
            <a:solidFill>
              <a:schemeClr val="accent5"/>
            </a:solidFill>
            <a:ln>
              <a:noFill/>
            </a:ln>
            <a:effectLst/>
          </c:spPr>
          <c:invertIfNegative val="0"/>
          <c:cat>
            <c:strRef>
              <c:f>'% Value Country X and M'!$L$4:$L$20</c:f>
              <c:strCache>
                <c:ptCount val="17"/>
                <c:pt idx="0">
                  <c:v>Austraila</c:v>
                </c:pt>
                <c:pt idx="1">
                  <c:v>Indonesia</c:v>
                </c:pt>
                <c:pt idx="2">
                  <c:v>Malaysia</c:v>
                </c:pt>
                <c:pt idx="3">
                  <c:v>Singapore</c:v>
                </c:pt>
                <c:pt idx="4">
                  <c:v>Thailand</c:v>
                </c:pt>
                <c:pt idx="5">
                  <c:v>Bangledesh</c:v>
                </c:pt>
                <c:pt idx="6">
                  <c:v>India</c:v>
                </c:pt>
                <c:pt idx="7">
                  <c:v>Srilanka</c:v>
                </c:pt>
                <c:pt idx="8">
                  <c:v>Iran</c:v>
                </c:pt>
                <c:pt idx="9">
                  <c:v>Oman</c:v>
                </c:pt>
                <c:pt idx="10">
                  <c:v>UAE</c:v>
                </c:pt>
                <c:pt idx="11">
                  <c:v>Kenya</c:v>
                </c:pt>
                <c:pt idx="12">
                  <c:v>Madagascar</c:v>
                </c:pt>
                <c:pt idx="13">
                  <c:v>Mauritius</c:v>
                </c:pt>
                <c:pt idx="14">
                  <c:v>Mozambique</c:v>
                </c:pt>
                <c:pt idx="15">
                  <c:v>Tanzania</c:v>
                </c:pt>
                <c:pt idx="16">
                  <c:v>South Africa</c:v>
                </c:pt>
              </c:strCache>
            </c:strRef>
          </c:cat>
          <c:val>
            <c:numRef>
              <c:f>'% Value Country X and M'!$N$4:$N$20</c:f>
              <c:numCache>
                <c:formatCode>General</c:formatCode>
                <c:ptCount val="17"/>
                <c:pt idx="0">
                  <c:v>1.389</c:v>
                </c:pt>
                <c:pt idx="1">
                  <c:v>2.379</c:v>
                </c:pt>
                <c:pt idx="2">
                  <c:v>1.6950000000000001</c:v>
                </c:pt>
                <c:pt idx="3">
                  <c:v>1.1000000000000001</c:v>
                </c:pt>
                <c:pt idx="4">
                  <c:v>2.4929999999999999</c:v>
                </c:pt>
                <c:pt idx="5">
                  <c:v>6.33</c:v>
                </c:pt>
                <c:pt idx="6">
                  <c:v>4.3570000000000002</c:v>
                </c:pt>
                <c:pt idx="7">
                  <c:v>8.8770000000000007</c:v>
                </c:pt>
                <c:pt idx="8">
                  <c:v>8.2080000000000002</c:v>
                </c:pt>
                <c:pt idx="9">
                  <c:v>1.4259999999999999</c:v>
                </c:pt>
                <c:pt idx="10">
                  <c:v>4.8920000000000003</c:v>
                </c:pt>
                <c:pt idx="11">
                  <c:v>12.714</c:v>
                </c:pt>
                <c:pt idx="12">
                  <c:v>3.2549999999999999</c:v>
                </c:pt>
                <c:pt idx="13">
                  <c:v>0.57099999999999995</c:v>
                </c:pt>
                <c:pt idx="14">
                  <c:v>2.6869999999999998</c:v>
                </c:pt>
                <c:pt idx="15">
                  <c:v>6.68</c:v>
                </c:pt>
                <c:pt idx="16">
                  <c:v>4.4379999999999997</c:v>
                </c:pt>
              </c:numCache>
            </c:numRef>
          </c:val>
          <c:extLst>
            <c:ext xmlns:c16="http://schemas.microsoft.com/office/drawing/2014/chart" uri="{C3380CC4-5D6E-409C-BE32-E72D297353CC}">
              <c16:uniqueId val="{00000001-7651-4493-B285-290B029675A5}"/>
            </c:ext>
          </c:extLst>
        </c:ser>
        <c:dLbls>
          <c:showLegendKey val="0"/>
          <c:showVal val="0"/>
          <c:showCatName val="0"/>
          <c:showSerName val="0"/>
          <c:showPercent val="0"/>
          <c:showBubbleSize val="0"/>
        </c:dLbls>
        <c:gapWidth val="48"/>
        <c:overlap val="-27"/>
        <c:axId val="1005230672"/>
        <c:axId val="1005218192"/>
      </c:barChart>
      <c:catAx>
        <c:axId val="1005230672"/>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1005218192"/>
        <c:crosses val="autoZero"/>
        <c:auto val="1"/>
        <c:lblAlgn val="ctr"/>
        <c:lblOffset val="100"/>
        <c:noMultiLvlLbl val="0"/>
      </c:catAx>
      <c:valAx>
        <c:axId val="1005218192"/>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1" i="0" u="none" strike="noStrike" kern="1200" baseline="0">
                    <a:solidFill>
                      <a:schemeClr val="tx1"/>
                    </a:solidFill>
                    <a:latin typeface="+mn-lt"/>
                    <a:ea typeface="+mn-ea"/>
                    <a:cs typeface="+mn-cs"/>
                  </a:defRPr>
                </a:pPr>
                <a:r>
                  <a:rPr lang="en-US" b="1">
                    <a:solidFill>
                      <a:schemeClr val="tx1"/>
                    </a:solidFill>
                  </a:rPr>
                  <a:t>% Change </a:t>
                </a:r>
              </a:p>
            </c:rich>
          </c:tx>
          <c:layout>
            <c:manualLayout>
              <c:xMode val="edge"/>
              <c:yMode val="edge"/>
              <c:x val="0"/>
              <c:y val="0.39838292166290251"/>
            </c:manualLayout>
          </c:layout>
          <c:overlay val="0"/>
          <c:spPr>
            <a:noFill/>
            <a:ln>
              <a:noFill/>
            </a:ln>
            <a:effectLst/>
          </c:spPr>
          <c:txPr>
            <a:bodyPr rot="-5400000" spcFirstLastPara="1" vertOverflow="ellipsis" vert="horz" wrap="square" anchor="ctr" anchorCtr="1"/>
            <a:lstStyle/>
            <a:p>
              <a:pPr>
                <a:defRPr sz="1000" b="1" i="0" u="none" strike="noStrike" kern="1200" baseline="0">
                  <a:solidFill>
                    <a:schemeClr val="tx1"/>
                  </a:solidFill>
                  <a:latin typeface="+mn-lt"/>
                  <a:ea typeface="+mn-ea"/>
                  <a:cs typeface="+mn-cs"/>
                </a:defRPr>
              </a:pPr>
              <a:endParaRPr lang="en-US"/>
            </a:p>
          </c:txPr>
        </c:title>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baseline="0">
                <a:solidFill>
                  <a:schemeClr val="tx1"/>
                </a:solidFill>
                <a:latin typeface="+mn-lt"/>
                <a:ea typeface="+mn-ea"/>
                <a:cs typeface="+mn-cs"/>
              </a:defRPr>
            </a:pPr>
            <a:endParaRPr lang="en-US"/>
          </a:p>
        </c:txPr>
        <c:crossAx val="1005230672"/>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200" b="1" i="0" u="none" strike="noStrike" kern="1200" baseline="0">
              <a:solidFill>
                <a:schemeClr val="tx1">
                  <a:lumMod val="65000"/>
                  <a:lumOff val="35000"/>
                </a:schemeClr>
              </a:solidFill>
              <a:latin typeface="+mn-lt"/>
              <a:ea typeface="+mn-ea"/>
              <a:cs typeface="+mn-cs"/>
            </a:defRPr>
          </a:pPr>
          <a:endParaRPr lang="en-US"/>
        </a:p>
      </c:txPr>
    </c:legend>
    <c:plotVisOnly val="1"/>
    <c:dispBlanksAs val="gap"/>
    <c:showDLblsOverMax val="0"/>
  </c:chart>
  <c:spPr>
    <a:noFill/>
    <a:ln>
      <a:noFill/>
    </a:ln>
    <a:effectLst/>
  </c:spPr>
  <c:txPr>
    <a:bodyPr/>
    <a:lstStyle/>
    <a:p>
      <a:pPr>
        <a:defRPr/>
      </a:pPr>
      <a:endParaRPr lang="en-US"/>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5.9387642730788968E-2"/>
          <c:y val="8.0011049193723136E-2"/>
          <c:w val="0.93763493528510067"/>
          <c:h val="0.86279332880117887"/>
        </c:manualLayout>
      </c:layout>
      <c:barChart>
        <c:barDir val="col"/>
        <c:grouping val="clustered"/>
        <c:varyColors val="0"/>
        <c:ser>
          <c:idx val="0"/>
          <c:order val="0"/>
          <c:tx>
            <c:strRef>
              <c:f>'qk( capital accumulation)'!$B$1</c:f>
              <c:strCache>
                <c:ptCount val="1"/>
                <c:pt idx="0">
                  <c:v>SCENARIO I</c:v>
                </c:pt>
              </c:strCache>
            </c:strRef>
          </c:tx>
          <c:spPr>
            <a:solidFill>
              <a:schemeClr val="accent6"/>
            </a:solidFill>
            <a:ln>
              <a:noFill/>
            </a:ln>
            <a:effectLst/>
          </c:spPr>
          <c:invertIfNegative val="0"/>
          <c:cat>
            <c:strRef>
              <c:f>'qk( capital accumulation)'!$A$2:$A$18</c:f>
              <c:strCache>
                <c:ptCount val="17"/>
                <c:pt idx="0">
                  <c:v>Austrailia</c:v>
                </c:pt>
                <c:pt idx="1">
                  <c:v>Indonesia</c:v>
                </c:pt>
                <c:pt idx="2">
                  <c:v>Malaysia</c:v>
                </c:pt>
                <c:pt idx="3">
                  <c:v>Singapore</c:v>
                </c:pt>
                <c:pt idx="4">
                  <c:v>Thailand</c:v>
                </c:pt>
                <c:pt idx="5">
                  <c:v>Bangledesh</c:v>
                </c:pt>
                <c:pt idx="6">
                  <c:v>India</c:v>
                </c:pt>
                <c:pt idx="7">
                  <c:v>Srilanka</c:v>
                </c:pt>
                <c:pt idx="8">
                  <c:v>Iran</c:v>
                </c:pt>
                <c:pt idx="9">
                  <c:v>Oman</c:v>
                </c:pt>
                <c:pt idx="10">
                  <c:v>UAE</c:v>
                </c:pt>
                <c:pt idx="11">
                  <c:v>Kenya</c:v>
                </c:pt>
                <c:pt idx="12">
                  <c:v>Madagascar</c:v>
                </c:pt>
                <c:pt idx="13">
                  <c:v>Mauritius</c:v>
                </c:pt>
                <c:pt idx="14">
                  <c:v>Mozambique</c:v>
                </c:pt>
                <c:pt idx="15">
                  <c:v>Tanzania</c:v>
                </c:pt>
                <c:pt idx="16">
                  <c:v>South Africa</c:v>
                </c:pt>
              </c:strCache>
            </c:strRef>
          </c:cat>
          <c:val>
            <c:numRef>
              <c:f>'qk( capital accumulation)'!$B$2:$B$18</c:f>
              <c:numCache>
                <c:formatCode>0</c:formatCode>
                <c:ptCount val="17"/>
                <c:pt idx="0">
                  <c:v>0.09</c:v>
                </c:pt>
                <c:pt idx="1">
                  <c:v>0.25</c:v>
                </c:pt>
                <c:pt idx="2">
                  <c:v>0.23</c:v>
                </c:pt>
                <c:pt idx="3">
                  <c:v>0.16</c:v>
                </c:pt>
                <c:pt idx="4">
                  <c:v>0.84</c:v>
                </c:pt>
                <c:pt idx="5">
                  <c:v>0.56999999999999995</c:v>
                </c:pt>
                <c:pt idx="6">
                  <c:v>0.51</c:v>
                </c:pt>
                <c:pt idx="7">
                  <c:v>4.3099999999999996</c:v>
                </c:pt>
                <c:pt idx="8">
                  <c:v>0.91</c:v>
                </c:pt>
                <c:pt idx="9">
                  <c:v>0.39</c:v>
                </c:pt>
                <c:pt idx="10">
                  <c:v>1.64</c:v>
                </c:pt>
                <c:pt idx="11">
                  <c:v>2.0499999999999998</c:v>
                </c:pt>
                <c:pt idx="12">
                  <c:v>0.34</c:v>
                </c:pt>
                <c:pt idx="13">
                  <c:v>-0.01</c:v>
                </c:pt>
                <c:pt idx="14">
                  <c:v>1.46</c:v>
                </c:pt>
                <c:pt idx="15">
                  <c:v>0.95</c:v>
                </c:pt>
                <c:pt idx="16">
                  <c:v>0.9</c:v>
                </c:pt>
              </c:numCache>
            </c:numRef>
          </c:val>
          <c:extLst>
            <c:ext xmlns:c16="http://schemas.microsoft.com/office/drawing/2014/chart" uri="{C3380CC4-5D6E-409C-BE32-E72D297353CC}">
              <c16:uniqueId val="{00000000-D1B2-4294-AFD6-FC5C571CF3AF}"/>
            </c:ext>
          </c:extLst>
        </c:ser>
        <c:ser>
          <c:idx val="1"/>
          <c:order val="1"/>
          <c:tx>
            <c:strRef>
              <c:f>'qk( capital accumulation)'!$C$1</c:f>
              <c:strCache>
                <c:ptCount val="1"/>
                <c:pt idx="0">
                  <c:v>SCENARIO II</c:v>
                </c:pt>
              </c:strCache>
            </c:strRef>
          </c:tx>
          <c:spPr>
            <a:solidFill>
              <a:schemeClr val="accent5"/>
            </a:solidFill>
            <a:ln>
              <a:noFill/>
            </a:ln>
            <a:effectLst/>
          </c:spPr>
          <c:invertIfNegative val="0"/>
          <c:cat>
            <c:strRef>
              <c:f>'qk( capital accumulation)'!$A$2:$A$18</c:f>
              <c:strCache>
                <c:ptCount val="17"/>
                <c:pt idx="0">
                  <c:v>Austrailia</c:v>
                </c:pt>
                <c:pt idx="1">
                  <c:v>Indonesia</c:v>
                </c:pt>
                <c:pt idx="2">
                  <c:v>Malaysia</c:v>
                </c:pt>
                <c:pt idx="3">
                  <c:v>Singapore</c:v>
                </c:pt>
                <c:pt idx="4">
                  <c:v>Thailand</c:v>
                </c:pt>
                <c:pt idx="5">
                  <c:v>Bangledesh</c:v>
                </c:pt>
                <c:pt idx="6">
                  <c:v>India</c:v>
                </c:pt>
                <c:pt idx="7">
                  <c:v>Srilanka</c:v>
                </c:pt>
                <c:pt idx="8">
                  <c:v>Iran</c:v>
                </c:pt>
                <c:pt idx="9">
                  <c:v>Oman</c:v>
                </c:pt>
                <c:pt idx="10">
                  <c:v>UAE</c:v>
                </c:pt>
                <c:pt idx="11">
                  <c:v>Kenya</c:v>
                </c:pt>
                <c:pt idx="12">
                  <c:v>Madagascar</c:v>
                </c:pt>
                <c:pt idx="13">
                  <c:v>Mauritius</c:v>
                </c:pt>
                <c:pt idx="14">
                  <c:v>Mozambique</c:v>
                </c:pt>
                <c:pt idx="15">
                  <c:v>Tanzania</c:v>
                </c:pt>
                <c:pt idx="16">
                  <c:v>South Africa</c:v>
                </c:pt>
              </c:strCache>
            </c:strRef>
          </c:cat>
          <c:val>
            <c:numRef>
              <c:f>'qk( capital accumulation)'!$C$2:$C$18</c:f>
              <c:numCache>
                <c:formatCode>0</c:formatCode>
                <c:ptCount val="17"/>
                <c:pt idx="0">
                  <c:v>0.22</c:v>
                </c:pt>
                <c:pt idx="1">
                  <c:v>0.39</c:v>
                </c:pt>
                <c:pt idx="2">
                  <c:v>0.5</c:v>
                </c:pt>
                <c:pt idx="3">
                  <c:v>0.28999999999999998</c:v>
                </c:pt>
                <c:pt idx="4">
                  <c:v>1.17</c:v>
                </c:pt>
                <c:pt idx="5">
                  <c:v>0.6</c:v>
                </c:pt>
                <c:pt idx="6">
                  <c:v>0.55000000000000004</c:v>
                </c:pt>
                <c:pt idx="7">
                  <c:v>4.66</c:v>
                </c:pt>
                <c:pt idx="8">
                  <c:v>1.1200000000000001</c:v>
                </c:pt>
                <c:pt idx="9">
                  <c:v>0.7</c:v>
                </c:pt>
                <c:pt idx="10">
                  <c:v>1.79</c:v>
                </c:pt>
                <c:pt idx="11">
                  <c:v>4.25</c:v>
                </c:pt>
                <c:pt idx="12">
                  <c:v>0.34</c:v>
                </c:pt>
                <c:pt idx="13">
                  <c:v>0.36</c:v>
                </c:pt>
                <c:pt idx="14">
                  <c:v>1.49</c:v>
                </c:pt>
                <c:pt idx="15">
                  <c:v>1.01</c:v>
                </c:pt>
                <c:pt idx="16">
                  <c:v>0.96</c:v>
                </c:pt>
              </c:numCache>
            </c:numRef>
          </c:val>
          <c:extLst>
            <c:ext xmlns:c16="http://schemas.microsoft.com/office/drawing/2014/chart" uri="{C3380CC4-5D6E-409C-BE32-E72D297353CC}">
              <c16:uniqueId val="{00000001-D1B2-4294-AFD6-FC5C571CF3AF}"/>
            </c:ext>
          </c:extLst>
        </c:ser>
        <c:dLbls>
          <c:showLegendKey val="0"/>
          <c:showVal val="0"/>
          <c:showCatName val="0"/>
          <c:showSerName val="0"/>
          <c:showPercent val="0"/>
          <c:showBubbleSize val="0"/>
        </c:dLbls>
        <c:gapWidth val="112"/>
        <c:overlap val="-1"/>
        <c:axId val="360562256"/>
        <c:axId val="360559344"/>
      </c:barChart>
      <c:catAx>
        <c:axId val="360562256"/>
        <c:scaling>
          <c:orientation val="minMax"/>
        </c:scaling>
        <c:delete val="0"/>
        <c:axPos val="b"/>
        <c:numFmt formatCode="General" sourceLinked="1"/>
        <c:majorTickMark val="none"/>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crossAx val="360559344"/>
        <c:crosses val="autoZero"/>
        <c:auto val="1"/>
        <c:lblAlgn val="ctr"/>
        <c:lblOffset val="100"/>
        <c:noMultiLvlLbl val="0"/>
      </c:catAx>
      <c:valAx>
        <c:axId val="360559344"/>
        <c:scaling>
          <c:orientation val="minMax"/>
        </c:scaling>
        <c:delete val="0"/>
        <c:axPos val="l"/>
        <c:majorGridlines>
          <c:spPr>
            <a:ln w="9525" cap="flat" cmpd="sng" algn="ctr">
              <a:solidFill>
                <a:schemeClr val="tx1">
                  <a:lumMod val="15000"/>
                  <a:lumOff val="85000"/>
                </a:schemeClr>
              </a:solidFill>
              <a:round/>
            </a:ln>
            <a:effectLst/>
          </c:spPr>
        </c:majorGridlines>
        <c:title>
          <c:tx>
            <c:rich>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r>
                  <a:rPr lang="en-US" sz="1600" dirty="0">
                    <a:solidFill>
                      <a:sysClr val="windowText" lastClr="000000"/>
                    </a:solidFill>
                  </a:rPr>
                  <a:t>%</a:t>
                </a:r>
                <a:r>
                  <a:rPr lang="en-US" sz="1600" baseline="0" dirty="0">
                    <a:solidFill>
                      <a:sysClr val="windowText" lastClr="000000"/>
                    </a:solidFill>
                  </a:rPr>
                  <a:t> Change</a:t>
                </a:r>
                <a:endParaRPr lang="en-US" sz="1600" dirty="0">
                  <a:solidFill>
                    <a:sysClr val="windowText" lastClr="000000"/>
                  </a:solidFill>
                </a:endParaRPr>
              </a:p>
            </c:rich>
          </c:tx>
          <c:layout>
            <c:manualLayout>
              <c:xMode val="edge"/>
              <c:yMode val="edge"/>
              <c:x val="6.0263614901544978E-3"/>
              <c:y val="0.41854411986059492"/>
            </c:manualLayout>
          </c:layout>
          <c:overlay val="0"/>
          <c:spPr>
            <a:noFill/>
            <a:ln>
              <a:noFill/>
            </a:ln>
            <a:effectLst/>
          </c:spPr>
          <c:txPr>
            <a:bodyPr rot="-5400000" spcFirstLastPara="1" vertOverflow="ellipsis" vert="horz" wrap="square" anchor="ctr" anchorCtr="1"/>
            <a:lstStyle/>
            <a:p>
              <a:pPr>
                <a:defRPr sz="1000" b="0" i="0" u="none" strike="noStrike" kern="1200" baseline="0">
                  <a:solidFill>
                    <a:schemeClr val="tx1">
                      <a:lumMod val="65000"/>
                      <a:lumOff val="35000"/>
                    </a:schemeClr>
                  </a:solidFill>
                  <a:latin typeface="+mn-lt"/>
                  <a:ea typeface="+mn-ea"/>
                  <a:cs typeface="+mn-cs"/>
                </a:defRPr>
              </a:pPr>
              <a:endParaRPr lang="en-US"/>
            </a:p>
          </c:txPr>
        </c:title>
        <c:numFmt formatCode="0"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ysClr val="windowText" lastClr="000000"/>
                </a:solidFill>
                <a:latin typeface="+mn-lt"/>
                <a:ea typeface="+mn-ea"/>
                <a:cs typeface="+mn-cs"/>
              </a:defRPr>
            </a:pPr>
            <a:endParaRPr lang="en-US"/>
          </a:p>
        </c:txPr>
        <c:crossAx val="360562256"/>
        <c:crosses val="autoZero"/>
        <c:crossBetween val="between"/>
      </c:valAx>
      <c:spPr>
        <a:noFill/>
        <a:ln>
          <a:noFill/>
        </a:ln>
        <a:effectLst/>
      </c:spPr>
    </c:plotArea>
    <c:legend>
      <c:legendPos val="t"/>
      <c:overlay val="0"/>
      <c:spPr>
        <a:noFill/>
        <a:ln>
          <a:noFill/>
        </a:ln>
        <a:effectLst/>
      </c:spPr>
      <c:txPr>
        <a:bodyPr rot="0" spcFirstLastPara="1" vertOverflow="ellipsis" vert="horz" wrap="square" anchor="ctr" anchorCtr="1"/>
        <a:lstStyle/>
        <a:p>
          <a:pPr>
            <a:defRPr sz="1400" b="0" i="0" u="none" strike="noStrike" kern="1200" baseline="0">
              <a:solidFill>
                <a:schemeClr val="tx1">
                  <a:lumMod val="65000"/>
                  <a:lumOff val="35000"/>
                </a:schemeClr>
              </a:solidFill>
              <a:latin typeface="+mn-lt"/>
              <a:ea typeface="+mn-ea"/>
              <a:cs typeface="+mn-cs"/>
            </a:defRPr>
          </a:pPr>
          <a:endParaRPr lang="en-US"/>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4.xml><?xml version="1.0" encoding="utf-8"?>
<cs:colorStyle xmlns:cs="http://schemas.microsoft.com/office/drawing/2012/chartStyle" xmlns:a="http://schemas.openxmlformats.org/drawingml/2006/main" meth="cycle" id="12">
  <a:schemeClr val="accent2"/>
  <a:schemeClr val="accent4"/>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3">
  <a:schemeClr val="accent6"/>
  <a:schemeClr val="accent5"/>
  <a:schemeClr val="accent4"/>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41">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41">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ap="all" spc="120" normalizeH="0" baseline="0"/>
  </cs:categoryAxis>
  <cs:chartArea mods="allowNoFillOverride allowNoLineOverride">
    <cs:lnRef idx="0"/>
    <cs:fillRef idx="0"/>
    <cs:effectRef idx="0"/>
    <cs:fontRef idx="minor">
      <a:schemeClr val="dk1"/>
    </cs:fontRef>
    <cs:spPr>
      <a:solidFill>
        <a:schemeClr val="lt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50000"/>
        <a:lumOff val="50000"/>
      </a:schemeClr>
    </cs:fontRef>
    <cs:defRPr sz="800" b="0" i="0" u="none" strike="noStrike" kern="1200" baseline="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22225" cap="rnd">
        <a:solidFill>
          <a:schemeClr val="phClr"/>
        </a:solidFill>
        <a:round/>
      </a:ln>
    </cs:spPr>
  </cs:dataPointLine>
  <cs:dataPointMarker>
    <cs:lnRef idx="0">
      <cs:styleClr val="auto"/>
    </cs:lnRef>
    <cs:fillRef idx="0">
      <cs:styleClr val="auto"/>
    </cs:fillRef>
    <cs:effectRef idx="0"/>
    <cs:fontRef idx="minor">
      <a:schemeClr val="dk1"/>
    </cs:fontRef>
    <cs:spPr>
      <a:solidFill>
        <a:schemeClr val="phClr"/>
      </a:solidFill>
      <a:ln w="9525">
        <a:solidFill>
          <a:schemeClr val="phClr"/>
        </a:solidFill>
        <a:round/>
      </a:ln>
    </cs:spPr>
  </cs:dataPointMarker>
  <cs:dataPointMarkerLayout size="6"/>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15000"/>
            <a:lumOff val="85000"/>
          </a:schemeClr>
        </a:solidFill>
      </a:ln>
    </cs:spPr>
  </cs:downBar>
  <cs:dropLine>
    <cs:lnRef idx="0"/>
    <cs:fillRef idx="0"/>
    <cs:effectRef idx="0"/>
    <cs:fontRef idx="minor">
      <a:schemeClr val="dk1"/>
    </cs:fontRef>
    <cs:spPr>
      <a:ln w="9525">
        <a:solidFill>
          <a:schemeClr val="tx1">
            <a:lumMod val="35000"/>
            <a:lumOff val="65000"/>
          </a:schemeClr>
        </a:solidFill>
      </a:ln>
    </cs:spPr>
  </cs:dropLine>
  <cs:errorBar>
    <cs:lnRef idx="0"/>
    <cs:fillRef idx="0"/>
    <cs:effectRef idx="0"/>
    <cs:fontRef idx="minor">
      <a:schemeClr val="dk1"/>
    </cs:fontRef>
    <cs:spPr>
      <a:ln w="9525">
        <a:solidFill>
          <a:schemeClr val="tx1">
            <a:lumMod val="65000"/>
            <a:lumOff val="35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35000"/>
            <a:lumOff val="65000"/>
          </a:schemeClr>
        </a:solidFill>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inor">
      <a:schemeClr val="tx1">
        <a:lumMod val="65000"/>
        <a:lumOff val="35000"/>
      </a:schemeClr>
    </cs:fontRef>
    <cs:defRPr sz="1600" b="1" kern="1200" cap="all" spc="120" normalizeH="0" baseline="0"/>
  </cs:title>
  <cs:trendline>
    <cs:lnRef idx="0">
      <cs:styleClr val="auto"/>
    </cs:lnRef>
    <cs:fillRef idx="0"/>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800" kern="1200"/>
  </cs:trendlineLabel>
  <cs:upBar>
    <cs:lnRef idx="0"/>
    <cs:fillRef idx="0"/>
    <cs:effectRef idx="0"/>
    <cs:fontRef idx="minor">
      <a:schemeClr val="dk1"/>
    </cs:fontRef>
    <cs:spPr>
      <a:solidFill>
        <a:schemeClr val="lt1"/>
      </a:solidFill>
      <a:ln w="9525">
        <a:solidFill>
          <a:schemeClr val="tx1">
            <a:lumMod val="65000"/>
            <a:lumOff val="35000"/>
          </a:schemeClr>
        </a:solidFill>
      </a:ln>
    </cs:spPr>
  </cs:upBar>
  <cs:valueAxis>
    <cs:lnRef idx="0"/>
    <cs:fillRef idx="0"/>
    <cs:effectRef idx="0"/>
    <cs:fontRef idx="minor">
      <a:schemeClr val="tx1">
        <a:lumMod val="65000"/>
        <a:lumOff val="35000"/>
      </a:schemeClr>
    </cs:fontRef>
    <cs:spPr>
      <a:ln w="9525" cap="flat" cmpd="sng" algn="ctr">
        <a:solidFill>
          <a:schemeClr val="dk1">
            <a:lumMod val="15000"/>
            <a:lumOff val="85000"/>
          </a:schemeClr>
        </a:solidFill>
        <a:round/>
      </a:ln>
    </cs:spPr>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16">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318">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styleClr val="auto"/>
    </cs:lnRef>
    <cs:fillRef idx="0">
      <cs:styleClr val="auto"/>
    </cs:fillRef>
    <cs:effectRef idx="0"/>
    <cs:fontRef idx="minor">
      <a:schemeClr val="tx1"/>
    </cs:fontRef>
    <cs:spPr>
      <a:solidFill>
        <a:schemeClr val="phClr">
          <a:alpha val="50196"/>
        </a:schemeClr>
      </a:solidFill>
      <a:ln w="25400">
        <a:solidFill>
          <a:schemeClr val="phClr"/>
        </a:solidFill>
        <a:prstDash val="sysDot"/>
      </a:ln>
    </cs:spPr>
  </cs:dataPoint>
  <cs:dataPoint3D>
    <cs:lnRef idx="0">
      <cs:styleClr val="auto"/>
    </cs:lnRef>
    <cs:fillRef idx="0">
      <cs:styleClr val="auto"/>
    </cs:fillRef>
    <cs:effectRef idx="0"/>
    <cs:fontRef idx="minor">
      <a:schemeClr val="tx1"/>
    </cs:fontRef>
    <cs:spPr>
      <a:solidFill>
        <a:schemeClr val="phClr">
          <a:alpha val="50196"/>
        </a:schemeClr>
      </a:solidFill>
      <a:ln w="25400">
        <a:solidFill>
          <a:schemeClr val="phClr"/>
        </a:solidFill>
        <a:prstDash val="sysDot"/>
      </a:ln>
    </cs:spPr>
  </cs:dataPoint3D>
  <cs:dataPointLine>
    <cs:lnRef idx="0">
      <cs:styleClr val="auto"/>
    </cs:lnRef>
    <cs:fillRef idx="0"/>
    <cs:effectRef idx="0"/>
    <cs:fontRef idx="minor">
      <a:schemeClr val="tx1"/>
    </cs:fontRef>
    <cs:spPr>
      <a:ln w="25400" cap="rnd" cmpd="sng" algn="ctr">
        <a:solidFill>
          <a:schemeClr val="phClr"/>
        </a:solidFill>
        <a:prstDash val="sysDot"/>
        <a:round/>
      </a:ln>
    </cs:spPr>
  </cs:dataPointLine>
  <cs:dataPointMarker>
    <cs:lnRef idx="0">
      <cs:styleClr val="auto"/>
    </cs:lnRef>
    <cs:fillRef idx="0">
      <cs:styleClr val="auto"/>
    </cs:fillRef>
    <cs:effectRef idx="0"/>
    <cs:fontRef idx="minor">
      <a:schemeClr val="tx1"/>
    </cs:fontRef>
    <cs:spPr>
      <a:solidFill>
        <a:schemeClr val="phClr"/>
      </a:solidFill>
    </cs:spPr>
  </cs:dataPointMarker>
  <cs:dataPointMarkerLayout symbol="circle" size="6"/>
  <cs:dataPointWireframe>
    <cs:lnRef idx="0">
      <cs:styleClr val="auto"/>
    </cs:lnRef>
    <cs:fillRef idx="2"/>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35000"/>
            <a:lumOff val="65000"/>
          </a:schemeClr>
        </a:solidFill>
        <a:prstDash val="dash"/>
      </a:ln>
    </cs:spPr>
  </cs:dropLine>
  <cs:errorBar>
    <cs:lnRef idx="0"/>
    <cs:fillRef idx="0"/>
    <cs:effectRef idx="0"/>
    <cs:fontRef idx="minor">
      <a:schemeClr val="dk1"/>
    </cs:fontRef>
    <cs:spPr>
      <a:ln w="9525">
        <a:solidFill>
          <a:schemeClr val="tx1">
            <a:lumMod val="50000"/>
            <a:lumOff val="50000"/>
          </a:schemeClr>
        </a:solidFill>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a:solidFill>
          <a:schemeClr val="tx1">
            <a:lumMod val="5000"/>
            <a:lumOff val="95000"/>
          </a:schemeClr>
        </a:solidFill>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prstDash val="dash"/>
      </a:ln>
    </cs:spPr>
  </cs:seriesLine>
  <cs:title>
    <cs:lnRef idx="0"/>
    <cs:fillRef idx="0"/>
    <cs:effectRef idx="0"/>
    <cs:fontRef idx="minor">
      <a:schemeClr val="tx1">
        <a:lumMod val="50000"/>
        <a:lumOff val="50000"/>
      </a:schemeClr>
    </cs:fontRef>
    <cs:defRPr sz="1800" b="1" kern="1200" cap="all" spc="150" baseline="0"/>
  </cs:title>
  <cs:trendline>
    <cs:lnRef idx="0">
      <cs:styleClr val="auto"/>
    </cs:lnRef>
    <cs:fillRef idx="2"/>
    <cs:effectRef idx="0"/>
    <cs:fontRef idx="minor">
      <a:schemeClr val="dk1"/>
    </cs:fontRef>
    <cs:spPr>
      <a:ln w="9525" cap="rnd">
        <a:solidFill>
          <a:schemeClr val="phClr"/>
        </a:solidFill>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6.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7.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8.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charts/style9.xml><?xml version="1.0" encoding="utf-8"?>
<cs:chartStyle xmlns:cs="http://schemas.microsoft.com/office/drawing/2012/chartStyle" xmlns:a="http://schemas.openxmlformats.org/drawingml/2006/main" id="201">
  <cs:axisTitle>
    <cs:lnRef idx="0"/>
    <cs:fillRef idx="0"/>
    <cs:effectRef idx="0"/>
    <cs:fontRef idx="minor">
      <a:schemeClr val="tx1">
        <a:lumMod val="65000"/>
        <a:lumOff val="35000"/>
      </a:schemeClr>
    </cs:fontRef>
    <cs:defRPr sz="100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0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900"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900" kern="1200"/>
  </cs:dataTable>
  <cs:downBar>
    <cs:lnRef idx="0"/>
    <cs:fillRef idx="0"/>
    <cs:effectRef idx="0"/>
    <cs:fontRef idx="minor">
      <a:schemeClr val="dk1"/>
    </cs:fontRef>
    <cs:spPr>
      <a:solidFill>
        <a:schemeClr val="dk1">
          <a:lumMod val="65000"/>
          <a:lumOff val="35000"/>
        </a:schemeClr>
      </a:solidFill>
      <a:ln w="9525">
        <a:solidFill>
          <a:schemeClr val="tx1">
            <a:lumMod val="65000"/>
            <a:lumOff val="35000"/>
          </a:schemeClr>
        </a:solidFill>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75000"/>
            <a:lumOff val="25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900"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400"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15000"/>
            <a:lumOff val="85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tx1"/>
    </cs:fontRef>
    <cs:spPr>
      <a:noFill/>
      <a:ln>
        <a:noFill/>
      </a:ln>
    </cs:spPr>
  </cs:wall>
</cs:chartStyle>
</file>

<file path=ppt/drawings/_rels/drawing1.xml.rels><?xml version="1.0" encoding="UTF-8" standalone="yes"?>
<Relationships xmlns="http://schemas.openxmlformats.org/package/2006/relationships"><Relationship Id="rId1" Type="http://schemas.openxmlformats.org/officeDocument/2006/relationships/image" Target="../media/image11.png"/></Relationships>
</file>

<file path=ppt/drawings/drawing1.xml><?xml version="1.0" encoding="utf-8"?>
<c:userShapes xmlns:c="http://schemas.openxmlformats.org/drawingml/2006/chart">
  <cdr:relSizeAnchor xmlns:cdr="http://schemas.openxmlformats.org/drawingml/2006/chartDrawing">
    <cdr:from>
      <cdr:x>0.6499</cdr:x>
      <cdr:y>0.0999</cdr:y>
    </cdr:from>
    <cdr:to>
      <cdr:x>0.70631</cdr:x>
      <cdr:y>0.78158</cdr:y>
    </cdr:to>
    <cdr:sp macro="" textlink="">
      <cdr:nvSpPr>
        <cdr:cNvPr id="2" name="Rectangle: Rounded Corners 1">
          <a:extLst xmlns:a="http://schemas.openxmlformats.org/drawingml/2006/main">
            <a:ext uri="{FF2B5EF4-FFF2-40B4-BE49-F238E27FC236}">
              <a16:creationId xmlns:a16="http://schemas.microsoft.com/office/drawing/2014/main" id="{9BAC29C9-3AAD-4BE0-B937-A3F1E2B28650}"/>
            </a:ext>
          </a:extLst>
        </cdr:cNvPr>
        <cdr:cNvSpPr/>
      </cdr:nvSpPr>
      <cdr:spPr>
        <a:xfrm xmlns:a="http://schemas.openxmlformats.org/drawingml/2006/main">
          <a:off x="7080676" y="535583"/>
          <a:ext cx="614593" cy="3654646"/>
        </a:xfrm>
        <a:prstGeom xmlns:a="http://schemas.openxmlformats.org/drawingml/2006/main" prst="roundRect">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defPPr>
            <a:defRPr lang="en-US"/>
          </a:defPPr>
          <a:lvl1pPr marL="0" algn="l" defTabSz="457200" rtl="0" eaLnBrk="1" latinLnBrk="0" hangingPunct="1">
            <a:defRPr sz="1800" kern="1200">
              <a:solidFill>
                <a:schemeClr val="lt1"/>
              </a:solidFill>
              <a:latin typeface="+mn-lt"/>
              <a:ea typeface="+mn-ea"/>
              <a:cs typeface="+mn-cs"/>
            </a:defRPr>
          </a:lvl1pPr>
          <a:lvl2pPr marL="457200" algn="l" defTabSz="457200" rtl="0" eaLnBrk="1" latinLnBrk="0" hangingPunct="1">
            <a:defRPr sz="1800" kern="1200">
              <a:solidFill>
                <a:schemeClr val="lt1"/>
              </a:solidFill>
              <a:latin typeface="+mn-lt"/>
              <a:ea typeface="+mn-ea"/>
              <a:cs typeface="+mn-cs"/>
            </a:defRPr>
          </a:lvl2pPr>
          <a:lvl3pPr marL="914400" algn="l" defTabSz="457200" rtl="0" eaLnBrk="1" latinLnBrk="0" hangingPunct="1">
            <a:defRPr sz="1800" kern="1200">
              <a:solidFill>
                <a:schemeClr val="lt1"/>
              </a:solidFill>
              <a:latin typeface="+mn-lt"/>
              <a:ea typeface="+mn-ea"/>
              <a:cs typeface="+mn-cs"/>
            </a:defRPr>
          </a:lvl3pPr>
          <a:lvl4pPr marL="1371600" algn="l" defTabSz="457200" rtl="0" eaLnBrk="1" latinLnBrk="0" hangingPunct="1">
            <a:defRPr sz="1800" kern="1200">
              <a:solidFill>
                <a:schemeClr val="lt1"/>
              </a:solidFill>
              <a:latin typeface="+mn-lt"/>
              <a:ea typeface="+mn-ea"/>
              <a:cs typeface="+mn-cs"/>
            </a:defRPr>
          </a:lvl4pPr>
          <a:lvl5pPr marL="1828800" algn="l" defTabSz="457200" rtl="0" eaLnBrk="1" latinLnBrk="0" hangingPunct="1">
            <a:defRPr sz="1800" kern="1200">
              <a:solidFill>
                <a:schemeClr val="lt1"/>
              </a:solidFill>
              <a:latin typeface="+mn-lt"/>
              <a:ea typeface="+mn-ea"/>
              <a:cs typeface="+mn-cs"/>
            </a:defRPr>
          </a:lvl5pPr>
          <a:lvl6pPr marL="2286000" algn="l" defTabSz="457200" rtl="0" eaLnBrk="1" latinLnBrk="0" hangingPunct="1">
            <a:defRPr sz="1800" kern="1200">
              <a:solidFill>
                <a:schemeClr val="lt1"/>
              </a:solidFill>
              <a:latin typeface="+mn-lt"/>
              <a:ea typeface="+mn-ea"/>
              <a:cs typeface="+mn-cs"/>
            </a:defRPr>
          </a:lvl6pPr>
          <a:lvl7pPr marL="2743200" algn="l" defTabSz="457200" rtl="0" eaLnBrk="1" latinLnBrk="0" hangingPunct="1">
            <a:defRPr sz="1800" kern="1200">
              <a:solidFill>
                <a:schemeClr val="lt1"/>
              </a:solidFill>
              <a:latin typeface="+mn-lt"/>
              <a:ea typeface="+mn-ea"/>
              <a:cs typeface="+mn-cs"/>
            </a:defRPr>
          </a:lvl7pPr>
          <a:lvl8pPr marL="3200400" algn="l" defTabSz="457200" rtl="0" eaLnBrk="1" latinLnBrk="0" hangingPunct="1">
            <a:defRPr sz="1800" kern="1200">
              <a:solidFill>
                <a:schemeClr val="lt1"/>
              </a:solidFill>
              <a:latin typeface="+mn-lt"/>
              <a:ea typeface="+mn-ea"/>
              <a:cs typeface="+mn-cs"/>
            </a:defRPr>
          </a:lvl8pPr>
          <a:lvl9pPr marL="3657600" algn="l" defTabSz="457200" rtl="0" eaLnBrk="1" latinLnBrk="0" hangingPunct="1">
            <a:defRPr sz="1800" kern="1200">
              <a:solidFill>
                <a:schemeClr val="lt1"/>
              </a:solidFill>
              <a:latin typeface="+mn-lt"/>
              <a:ea typeface="+mn-ea"/>
              <a:cs typeface="+mn-cs"/>
            </a:defRPr>
          </a:lvl9pPr>
        </a:lstStyle>
        <a:p xmlns:a="http://schemas.openxmlformats.org/drawingml/2006/main">
          <a:pPr algn="ctr"/>
          <a:endParaRPr lang="en-US"/>
        </a:p>
      </cdr:txBody>
    </cdr:sp>
  </cdr:relSizeAnchor>
  <cdr:relSizeAnchor xmlns:cdr="http://schemas.openxmlformats.org/drawingml/2006/chartDrawing">
    <cdr:from>
      <cdr:x>0.42913</cdr:x>
      <cdr:y>0.15656</cdr:y>
    </cdr:from>
    <cdr:to>
      <cdr:x>0.48911</cdr:x>
      <cdr:y>0.88731</cdr:y>
    </cdr:to>
    <cdr:sp macro="" textlink="">
      <cdr:nvSpPr>
        <cdr:cNvPr id="3" name="Rectangle: Rounded Corners 2">
          <a:extLst xmlns:a="http://schemas.openxmlformats.org/drawingml/2006/main">
            <a:ext uri="{FF2B5EF4-FFF2-40B4-BE49-F238E27FC236}">
              <a16:creationId xmlns:a16="http://schemas.microsoft.com/office/drawing/2014/main" id="{4B4DA959-F4F2-4151-9D19-824E666E3EBB}"/>
            </a:ext>
          </a:extLst>
        </cdr:cNvPr>
        <cdr:cNvSpPr/>
      </cdr:nvSpPr>
      <cdr:spPr>
        <a:xfrm xmlns:a="http://schemas.openxmlformats.org/drawingml/2006/main">
          <a:off x="4675401" y="839348"/>
          <a:ext cx="653393" cy="3917729"/>
        </a:xfrm>
        <a:prstGeom xmlns:a="http://schemas.openxmlformats.org/drawingml/2006/main" prst="roundRect">
          <a:avLst/>
        </a:prstGeom>
        <a:noFill xmlns:a="http://schemas.openxmlformats.org/drawingml/2006/main"/>
        <a:ln xmlns:a="http://schemas.openxmlformats.org/drawingml/2006/main">
          <a:solidFill>
            <a:srgbClr val="FF0000"/>
          </a:solidFill>
        </a:ln>
      </cdr:spPr>
      <cdr:style>
        <a:lnRef xmlns:a="http://schemas.openxmlformats.org/drawingml/2006/main" idx="2">
          <a:schemeClr val="accent1">
            <a:shade val="50000"/>
          </a:schemeClr>
        </a:lnRef>
        <a:fillRef xmlns:a="http://schemas.openxmlformats.org/drawingml/2006/main" idx="1">
          <a:schemeClr val="accent1"/>
        </a:fillRef>
        <a:effectRef xmlns:a="http://schemas.openxmlformats.org/drawingml/2006/main" idx="0">
          <a:schemeClr val="accent1"/>
        </a:effectRef>
        <a:fontRef xmlns:a="http://schemas.openxmlformats.org/drawingml/2006/main" idx="minor">
          <a:schemeClr val="lt1"/>
        </a:fontRef>
      </cdr:style>
      <cdr:txBody>
        <a:bodyPr xmlns:a="http://schemas.openxmlformats.org/drawingml/2006/main" rtlCol="0" anchor="ctr"/>
        <a:lstStyle xmlns:a="http://schemas.openxmlformats.org/drawingml/2006/main">
          <a:lvl1pPr marL="0" indent="0">
            <a:defRPr sz="1100">
              <a:solidFill>
                <a:schemeClr val="lt1"/>
              </a:solidFill>
              <a:latin typeface="+mn-lt"/>
              <a:ea typeface="+mn-ea"/>
              <a:cs typeface="+mn-cs"/>
            </a:defRPr>
          </a:lvl1pPr>
          <a:lvl2pPr marL="457200" indent="0">
            <a:defRPr sz="1100">
              <a:solidFill>
                <a:schemeClr val="lt1"/>
              </a:solidFill>
              <a:latin typeface="+mn-lt"/>
              <a:ea typeface="+mn-ea"/>
              <a:cs typeface="+mn-cs"/>
            </a:defRPr>
          </a:lvl2pPr>
          <a:lvl3pPr marL="914400" indent="0">
            <a:defRPr sz="1100">
              <a:solidFill>
                <a:schemeClr val="lt1"/>
              </a:solidFill>
              <a:latin typeface="+mn-lt"/>
              <a:ea typeface="+mn-ea"/>
              <a:cs typeface="+mn-cs"/>
            </a:defRPr>
          </a:lvl3pPr>
          <a:lvl4pPr marL="1371600" indent="0">
            <a:defRPr sz="1100">
              <a:solidFill>
                <a:schemeClr val="lt1"/>
              </a:solidFill>
              <a:latin typeface="+mn-lt"/>
              <a:ea typeface="+mn-ea"/>
              <a:cs typeface="+mn-cs"/>
            </a:defRPr>
          </a:lvl4pPr>
          <a:lvl5pPr marL="1828800" indent="0">
            <a:defRPr sz="1100">
              <a:solidFill>
                <a:schemeClr val="lt1"/>
              </a:solidFill>
              <a:latin typeface="+mn-lt"/>
              <a:ea typeface="+mn-ea"/>
              <a:cs typeface="+mn-cs"/>
            </a:defRPr>
          </a:lvl5pPr>
          <a:lvl6pPr marL="2286000" indent="0">
            <a:defRPr sz="1100">
              <a:solidFill>
                <a:schemeClr val="lt1"/>
              </a:solidFill>
              <a:latin typeface="+mn-lt"/>
              <a:ea typeface="+mn-ea"/>
              <a:cs typeface="+mn-cs"/>
            </a:defRPr>
          </a:lvl6pPr>
          <a:lvl7pPr marL="2743200" indent="0">
            <a:defRPr sz="1100">
              <a:solidFill>
                <a:schemeClr val="lt1"/>
              </a:solidFill>
              <a:latin typeface="+mn-lt"/>
              <a:ea typeface="+mn-ea"/>
              <a:cs typeface="+mn-cs"/>
            </a:defRPr>
          </a:lvl7pPr>
          <a:lvl8pPr marL="3200400" indent="0">
            <a:defRPr sz="1100">
              <a:solidFill>
                <a:schemeClr val="lt1"/>
              </a:solidFill>
              <a:latin typeface="+mn-lt"/>
              <a:ea typeface="+mn-ea"/>
              <a:cs typeface="+mn-cs"/>
            </a:defRPr>
          </a:lvl8pPr>
          <a:lvl9pPr marL="3657600" indent="0">
            <a:defRPr sz="1100">
              <a:solidFill>
                <a:schemeClr val="lt1"/>
              </a:solidFill>
              <a:latin typeface="+mn-lt"/>
              <a:ea typeface="+mn-ea"/>
              <a:cs typeface="+mn-cs"/>
            </a:defRPr>
          </a:lvl9pPr>
        </a:lstStyle>
        <a:p xmlns:a="http://schemas.openxmlformats.org/drawingml/2006/main">
          <a:pPr algn="ctr"/>
          <a:endParaRPr lang="en-US"/>
        </a:p>
      </cdr:txBody>
    </cdr:sp>
  </cdr:relSizeAnchor>
  <cdr:relSizeAnchor xmlns:cdr="http://schemas.openxmlformats.org/drawingml/2006/chartDrawing">
    <cdr:from>
      <cdr:x>0.80363</cdr:x>
      <cdr:y>0.65548</cdr:y>
    </cdr:from>
    <cdr:to>
      <cdr:x>0.94822</cdr:x>
      <cdr:y>0.74838</cdr:y>
    </cdr:to>
    <cdr:pic>
      <cdr:nvPicPr>
        <cdr:cNvPr id="4" name="Picture 3">
          <a:extLst xmlns:a="http://schemas.openxmlformats.org/drawingml/2006/main">
            <a:ext uri="{FF2B5EF4-FFF2-40B4-BE49-F238E27FC236}">
              <a16:creationId xmlns:a16="http://schemas.microsoft.com/office/drawing/2014/main" id="{44E941C2-9809-4C4F-B0DC-95D536F01C41}"/>
            </a:ext>
          </a:extLst>
        </cdr:cNvPr>
        <cdr:cNvPicPr>
          <a:picLocks xmlns:a="http://schemas.openxmlformats.org/drawingml/2006/main" noChangeAspect="1"/>
        </cdr:cNvPicPr>
      </cdr:nvPicPr>
      <cdr:blipFill>
        <a:blip xmlns:a="http://schemas.openxmlformats.org/drawingml/2006/main" xmlns:r="http://schemas.openxmlformats.org/officeDocument/2006/relationships" r:embed="rId1"/>
        <a:stretch xmlns:a="http://schemas.openxmlformats.org/drawingml/2006/main">
          <a:fillRect/>
        </a:stretch>
      </cdr:blipFill>
      <cdr:spPr>
        <a:xfrm xmlns:a="http://schemas.openxmlformats.org/drawingml/2006/main">
          <a:off x="8755568" y="3514173"/>
          <a:ext cx="1575304" cy="498071"/>
        </a:xfrm>
        <a:prstGeom xmlns:a="http://schemas.openxmlformats.org/drawingml/2006/main" prst="rect">
          <a:avLst/>
        </a:prstGeom>
      </cdr:spPr>
    </cdr:pic>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FCDF4E22-E98E-4F6B-977F-447F402EDE8D}" type="datetimeFigureOut">
              <a:rPr lang="en-US" smtClean="0"/>
              <a:t>6/21/2021</a:t>
            </a:fld>
            <a:endParaRPr lang="en-US"/>
          </a:p>
        </p:txBody>
      </p:sp>
      <p:sp>
        <p:nvSpPr>
          <p:cNvPr id="4" name="Footer Placeholder 3"/>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6FDC7F4F-41CA-4B09-9309-82952A673BCD}" type="slidenum">
              <a:rPr lang="en-US" smtClean="0"/>
              <a:t>‹#›</a:t>
            </a:fld>
            <a:endParaRPr lang="en-US"/>
          </a:p>
        </p:txBody>
      </p:sp>
    </p:spTree>
    <p:extLst>
      <p:ext uri="{BB962C8B-B14F-4D97-AF65-F5344CB8AC3E}">
        <p14:creationId xmlns:p14="http://schemas.microsoft.com/office/powerpoint/2010/main" val="1899143263"/>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3902AA3D-838A-4524-93AE-BB6F4B6FC72A}" type="datetimeFigureOut">
              <a:rPr lang="en-US" smtClean="0"/>
              <a:t>6/21/2021</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7F945297-9661-4111-AC4D-7C1869DFF06C}" type="slidenum">
              <a:rPr lang="en-US" smtClean="0"/>
              <a:t>‹#›</a:t>
            </a:fld>
            <a:endParaRPr lang="en-US"/>
          </a:p>
        </p:txBody>
      </p:sp>
    </p:spTree>
    <p:extLst>
      <p:ext uri="{BB962C8B-B14F-4D97-AF65-F5344CB8AC3E}">
        <p14:creationId xmlns:p14="http://schemas.microsoft.com/office/powerpoint/2010/main" val="4192944309"/>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3" Type="http://schemas.openxmlformats.org/officeDocument/2006/relationships/hyperlink" Target="https://myintracomm.ec.europa.eu/corp/intellectual-property/Documents/2019_Reuse-guidelines%28CC-BY%29.pdf" TargetMode="External"/><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7F945297-9661-4111-AC4D-7C1869DFF06C}" type="slidenum">
              <a:rPr lang="en-US" smtClean="0"/>
              <a:t>1</a:t>
            </a:fld>
            <a:endParaRPr lang="en-US"/>
          </a:p>
        </p:txBody>
      </p:sp>
    </p:spTree>
    <p:extLst>
      <p:ext uri="{BB962C8B-B14F-4D97-AF65-F5344CB8AC3E}">
        <p14:creationId xmlns:p14="http://schemas.microsoft.com/office/powerpoint/2010/main" val="3010134543"/>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countries in lower middle and low income class benefited a lot. Only Iran negative but better of in </a:t>
            </a:r>
            <a:r>
              <a:rPr lang="en-US" dirty="0" err="1"/>
              <a:t>ntm</a:t>
            </a:r>
            <a:r>
              <a:rPr lang="en-US" dirty="0"/>
              <a:t> and </a:t>
            </a:r>
            <a:r>
              <a:rPr lang="en-US" dirty="0" err="1"/>
              <a:t>tf</a:t>
            </a:r>
            <a:endParaRPr lang="en-US" dirty="0"/>
          </a:p>
        </p:txBody>
      </p:sp>
      <p:sp>
        <p:nvSpPr>
          <p:cNvPr id="4" name="Slide Number Placeholder 3"/>
          <p:cNvSpPr>
            <a:spLocks noGrp="1"/>
          </p:cNvSpPr>
          <p:nvPr>
            <p:ph type="sldNum" sz="quarter" idx="5"/>
          </p:nvPr>
        </p:nvSpPr>
        <p:spPr/>
        <p:txBody>
          <a:bodyPr/>
          <a:lstStyle/>
          <a:p>
            <a:fld id="{7F945297-9661-4111-AC4D-7C1869DFF06C}" type="slidenum">
              <a:rPr lang="en-US" smtClean="0"/>
              <a:t>11</a:t>
            </a:fld>
            <a:endParaRPr lang="en-US"/>
          </a:p>
        </p:txBody>
      </p:sp>
    </p:spTree>
    <p:extLst>
      <p:ext uri="{BB962C8B-B14F-4D97-AF65-F5344CB8AC3E}">
        <p14:creationId xmlns:p14="http://schemas.microsoft.com/office/powerpoint/2010/main" val="13852351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countries in lower middle and low income class benefited </a:t>
            </a:r>
            <a:r>
              <a:rPr lang="en-US" dirty="0" err="1"/>
              <a:t>alot</a:t>
            </a:r>
            <a:endParaRPr lang="en-US" dirty="0"/>
          </a:p>
        </p:txBody>
      </p:sp>
      <p:sp>
        <p:nvSpPr>
          <p:cNvPr id="4" name="Slide Number Placeholder 3"/>
          <p:cNvSpPr>
            <a:spLocks noGrp="1"/>
          </p:cNvSpPr>
          <p:nvPr>
            <p:ph type="sldNum" sz="quarter" idx="5"/>
          </p:nvPr>
        </p:nvSpPr>
        <p:spPr/>
        <p:txBody>
          <a:bodyPr/>
          <a:lstStyle/>
          <a:p>
            <a:fld id="{7F945297-9661-4111-AC4D-7C1869DFF06C}" type="slidenum">
              <a:rPr lang="en-US" smtClean="0"/>
              <a:t>12</a:t>
            </a:fld>
            <a:endParaRPr lang="en-US"/>
          </a:p>
        </p:txBody>
      </p:sp>
    </p:spTree>
    <p:extLst>
      <p:ext uri="{BB962C8B-B14F-4D97-AF65-F5344CB8AC3E}">
        <p14:creationId xmlns:p14="http://schemas.microsoft.com/office/powerpoint/2010/main" val="1155419139"/>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Most countries in lower middle and low income class benefited </a:t>
            </a:r>
            <a:r>
              <a:rPr lang="en-US" dirty="0" err="1"/>
              <a:t>alot</a:t>
            </a:r>
            <a:endParaRPr lang="en-US" dirty="0"/>
          </a:p>
        </p:txBody>
      </p:sp>
      <p:sp>
        <p:nvSpPr>
          <p:cNvPr id="4" name="Slide Number Placeholder 3"/>
          <p:cNvSpPr>
            <a:spLocks noGrp="1"/>
          </p:cNvSpPr>
          <p:nvPr>
            <p:ph type="sldNum" sz="quarter" idx="5"/>
          </p:nvPr>
        </p:nvSpPr>
        <p:spPr/>
        <p:txBody>
          <a:bodyPr/>
          <a:lstStyle/>
          <a:p>
            <a:fld id="{7F945297-9661-4111-AC4D-7C1869DFF06C}" type="slidenum">
              <a:rPr lang="en-US" smtClean="0"/>
              <a:t>13</a:t>
            </a:fld>
            <a:endParaRPr lang="en-US"/>
          </a:p>
        </p:txBody>
      </p:sp>
    </p:spTree>
    <p:extLst>
      <p:ext uri="{BB962C8B-B14F-4D97-AF65-F5344CB8AC3E}">
        <p14:creationId xmlns:p14="http://schemas.microsoft.com/office/powerpoint/2010/main" val="3885821944"/>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Mauritius turned positive, Indonesia negative, Kenya investment increased most</a:t>
            </a:r>
          </a:p>
        </p:txBody>
      </p:sp>
      <p:sp>
        <p:nvSpPr>
          <p:cNvPr id="4" name="Slide Number Placeholder 3"/>
          <p:cNvSpPr>
            <a:spLocks noGrp="1"/>
          </p:cNvSpPr>
          <p:nvPr>
            <p:ph type="sldNum" sz="quarter" idx="5"/>
          </p:nvPr>
        </p:nvSpPr>
        <p:spPr/>
        <p:txBody>
          <a:bodyPr/>
          <a:lstStyle/>
          <a:p>
            <a:fld id="{7F945297-9661-4111-AC4D-7C1869DFF06C}" type="slidenum">
              <a:rPr lang="en-US" smtClean="0"/>
              <a:t>14</a:t>
            </a:fld>
            <a:endParaRPr lang="en-US"/>
          </a:p>
        </p:txBody>
      </p:sp>
    </p:spTree>
    <p:extLst>
      <p:ext uri="{BB962C8B-B14F-4D97-AF65-F5344CB8AC3E}">
        <p14:creationId xmlns:p14="http://schemas.microsoft.com/office/powerpoint/2010/main" val="694219542"/>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IE" dirty="0"/>
              <a:t>Update/add/delete parts of the</a:t>
            </a:r>
            <a:r>
              <a:rPr lang="en-IE" baseline="0" dirty="0"/>
              <a:t> copy right notice where appropriate.</a:t>
            </a:r>
          </a:p>
          <a:p>
            <a:r>
              <a:rPr lang="en-IE" baseline="0" dirty="0"/>
              <a:t>More information: </a:t>
            </a:r>
            <a:r>
              <a:rPr lang="en-GB" dirty="0">
                <a:hlinkClick r:id="rId3"/>
              </a:rPr>
              <a:t>https://myintracomm.ec.europa.eu/corp/intellectual-property/Documents/2019_Reuse-guidelines%28CC-BY%29.pdf</a:t>
            </a:r>
            <a:endParaRPr lang="en-GB" dirty="0"/>
          </a:p>
        </p:txBody>
      </p:sp>
      <p:sp>
        <p:nvSpPr>
          <p:cNvPr id="4" name="Slide Number Placeholder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59CF2995-AB43-4B7C-B8CD-9DC7C3692A9C}" type="slidenum">
              <a:rPr kumimoji="0" lang="en-GB" sz="1200" b="0" i="0" u="none" strike="noStrike" kern="1200" cap="none" spc="0" normalizeH="0" baseline="0" noProof="0" smtClean="0">
                <a:ln>
                  <a:noFill/>
                </a:ln>
                <a:solidFill>
                  <a:prstClr val="black"/>
                </a:solidFill>
                <a:effectLst/>
                <a:uLnTx/>
                <a:uFillTx/>
                <a:latin typeface="Calibri" panose="020F0502020204030204"/>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22</a:t>
            </a:fld>
            <a:endParaRPr kumimoji="0" lang="en-GB" sz="1200" b="0" i="0" u="none" strike="noStrike" kern="1200" cap="none" spc="0" normalizeH="0" baseline="0" noProof="0">
              <a:ln>
                <a:noFill/>
              </a:ln>
              <a:solidFill>
                <a:prstClr val="black"/>
              </a:solidFill>
              <a:effectLst/>
              <a:uLnTx/>
              <a:uFillTx/>
              <a:latin typeface="Calibri" panose="020F0502020204030204"/>
              <a:ea typeface="+mn-ea"/>
              <a:cs typeface="+mn-cs"/>
            </a:endParaRPr>
          </a:p>
        </p:txBody>
      </p:sp>
    </p:spTree>
    <p:extLst>
      <p:ext uri="{BB962C8B-B14F-4D97-AF65-F5344CB8AC3E}">
        <p14:creationId xmlns:p14="http://schemas.microsoft.com/office/powerpoint/2010/main" val="20075199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a:p>
        </p:txBody>
      </p:sp>
      <p:sp>
        <p:nvSpPr>
          <p:cNvPr id="4" name="Slide Number Placeholder 3"/>
          <p:cNvSpPr>
            <a:spLocks noGrp="1"/>
          </p:cNvSpPr>
          <p:nvPr>
            <p:ph type="sldNum" sz="quarter" idx="10"/>
          </p:nvPr>
        </p:nvSpPr>
        <p:spPr/>
        <p:txBody>
          <a:bodyPr/>
          <a:lstStyle/>
          <a:p>
            <a:fld id="{7F945297-9661-4111-AC4D-7C1869DFF06C}" type="slidenum">
              <a:rPr lang="en-US" smtClean="0"/>
              <a:t>2</a:t>
            </a:fld>
            <a:endParaRPr lang="en-US"/>
          </a:p>
        </p:txBody>
      </p:sp>
    </p:spTree>
    <p:extLst>
      <p:ext uri="{BB962C8B-B14F-4D97-AF65-F5344CB8AC3E}">
        <p14:creationId xmlns:p14="http://schemas.microsoft.com/office/powerpoint/2010/main" val="52589678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Initiative started in march 1995  with seven members </a:t>
            </a:r>
            <a:r>
              <a:rPr lang="en-US" dirty="0"/>
              <a:t>and with 14 members in march 1997</a:t>
            </a: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IORA presently comprises of 21 member states with 7 dialogue partners (China, France, Japan, United States, Egypt, Germany, United Kingdom) and an observer group called Indian Ocean Research Group (IORG).   Australia, India, Kenya, Mauritius, Oman, Singapore and South Africa</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r>
              <a:rPr lang="en-US" dirty="0">
                <a:effectLst/>
              </a:rPr>
              <a:t>Australia, India, Kenya, Mauritius, Oman, Singapore and South Africa Indonesia, Malaysia, Sri Lanka, Yemen, Tanzania, Madagascar and Mozambique</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lang="en-US" dirty="0">
              <a:effectLst/>
            </a:endParaRPr>
          </a:p>
          <a:p>
            <a:endParaRPr lang="en-US" dirty="0"/>
          </a:p>
        </p:txBody>
      </p:sp>
      <p:sp>
        <p:nvSpPr>
          <p:cNvPr id="4" name="Slide Number Placeholder 3"/>
          <p:cNvSpPr>
            <a:spLocks noGrp="1"/>
          </p:cNvSpPr>
          <p:nvPr>
            <p:ph type="sldNum" sz="quarter" idx="10"/>
          </p:nvPr>
        </p:nvSpPr>
        <p:spPr/>
        <p:txBody>
          <a:bodyPr/>
          <a:lstStyle/>
          <a:p>
            <a:fld id="{7F945297-9661-4111-AC4D-7C1869DFF06C}" type="slidenum">
              <a:rPr lang="en-US" smtClean="0"/>
              <a:t>3</a:t>
            </a:fld>
            <a:endParaRPr lang="en-US"/>
          </a:p>
        </p:txBody>
      </p:sp>
    </p:spTree>
    <p:extLst>
      <p:ext uri="{BB962C8B-B14F-4D97-AF65-F5344CB8AC3E}">
        <p14:creationId xmlns:p14="http://schemas.microsoft.com/office/powerpoint/2010/main" val="222578815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Vary in terms of geographical location size, </a:t>
            </a:r>
            <a:r>
              <a:rPr lang="en-US" dirty="0" err="1"/>
              <a:t>gdp</a:t>
            </a:r>
            <a:r>
              <a:rPr lang="en-US" dirty="0"/>
              <a:t> and </a:t>
            </a:r>
            <a:r>
              <a:rPr lang="en-US" dirty="0" err="1"/>
              <a:t>resurce</a:t>
            </a:r>
            <a:r>
              <a:rPr lang="en-US" dirty="0"/>
              <a:t> </a:t>
            </a:r>
            <a:r>
              <a:rPr lang="en-US" dirty="0" err="1"/>
              <a:t>edownment</a:t>
            </a:r>
            <a:endParaRPr lang="en-US" dirty="0"/>
          </a:p>
          <a:p>
            <a:r>
              <a:rPr lang="en-US" sz="1200" kern="1200" dirty="0" err="1">
                <a:solidFill>
                  <a:schemeClr val="tx1"/>
                </a:solidFill>
                <a:effectLst/>
                <a:latin typeface="+mn-lt"/>
                <a:ea typeface="+mn-ea"/>
                <a:cs typeface="+mn-cs"/>
              </a:rPr>
              <a:t>Adressing</a:t>
            </a:r>
            <a:r>
              <a:rPr lang="en-US" sz="1200" kern="1200" dirty="0">
                <a:solidFill>
                  <a:schemeClr val="tx1"/>
                </a:solidFill>
                <a:effectLst/>
                <a:latin typeface="+mn-lt"/>
                <a:ea typeface="+mn-ea"/>
                <a:cs typeface="+mn-cs"/>
              </a:rPr>
              <a:t> the protective and </a:t>
            </a:r>
            <a:r>
              <a:rPr lang="en-US" sz="1200" kern="1200" dirty="0" err="1">
                <a:solidFill>
                  <a:schemeClr val="tx1"/>
                </a:solidFill>
                <a:effectLst/>
                <a:latin typeface="+mn-lt"/>
                <a:ea typeface="+mn-ea"/>
                <a:cs typeface="+mn-cs"/>
              </a:rPr>
              <a:t>ditortionary</a:t>
            </a:r>
            <a:r>
              <a:rPr lang="en-US" sz="1200" kern="1200" dirty="0">
                <a:solidFill>
                  <a:schemeClr val="tx1"/>
                </a:solidFill>
                <a:effectLst/>
                <a:latin typeface="+mn-lt"/>
                <a:ea typeface="+mn-ea"/>
                <a:cs typeface="+mn-cs"/>
              </a:rPr>
              <a:t> measures of NTMs, and given the region wide diversity in terms of income, population, resource endowment and trade structures,  is expected to foster intra-regional trade (IRT) and promote further regional integration (Anderson, 2002; </a:t>
            </a:r>
            <a:r>
              <a:rPr lang="en-US" sz="1200" kern="1200" dirty="0" err="1">
                <a:solidFill>
                  <a:schemeClr val="tx1"/>
                </a:solidFill>
                <a:effectLst/>
                <a:latin typeface="+mn-lt"/>
                <a:ea typeface="+mn-ea"/>
                <a:cs typeface="+mn-cs"/>
              </a:rPr>
              <a:t>Dabee</a:t>
            </a:r>
            <a:r>
              <a:rPr lang="en-US" sz="1200" kern="1200" dirty="0">
                <a:solidFill>
                  <a:schemeClr val="tx1"/>
                </a:solidFill>
                <a:effectLst/>
                <a:latin typeface="+mn-lt"/>
                <a:ea typeface="+mn-ea"/>
                <a:cs typeface="+mn-cs"/>
              </a:rPr>
              <a:t> &amp; Reddy, 2001).</a:t>
            </a:r>
          </a:p>
          <a:p>
            <a:endParaRPr lang="en-US" dirty="0"/>
          </a:p>
        </p:txBody>
      </p:sp>
      <p:sp>
        <p:nvSpPr>
          <p:cNvPr id="4" name="Slide Number Placeholder 3"/>
          <p:cNvSpPr>
            <a:spLocks noGrp="1"/>
          </p:cNvSpPr>
          <p:nvPr>
            <p:ph type="sldNum" sz="quarter" idx="5"/>
          </p:nvPr>
        </p:nvSpPr>
        <p:spPr/>
        <p:txBody>
          <a:bodyPr/>
          <a:lstStyle/>
          <a:p>
            <a:fld id="{7F945297-9661-4111-AC4D-7C1869DFF06C}" type="slidenum">
              <a:rPr lang="en-US" smtClean="0"/>
              <a:t>4</a:t>
            </a:fld>
            <a:endParaRPr lang="en-US"/>
          </a:p>
        </p:txBody>
      </p:sp>
    </p:spTree>
    <p:extLst>
      <p:ext uri="{BB962C8B-B14F-4D97-AF65-F5344CB8AC3E}">
        <p14:creationId xmlns:p14="http://schemas.microsoft.com/office/powerpoint/2010/main" val="154129246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200" b="0" i="0" kern="1200" dirty="0">
                <a:solidFill>
                  <a:schemeClr val="tx1"/>
                </a:solidFill>
                <a:effectLst/>
                <a:latin typeface="+mn-lt"/>
                <a:ea typeface="+mn-ea"/>
                <a:cs typeface="+mn-cs"/>
              </a:rPr>
              <a:t>In the face of economic challenges and geopolitical shifts, Oman is investing in its strategic partnership with India to diversify Muscat’s web of international allies………</a:t>
            </a:r>
            <a:r>
              <a:rPr lang="en-US" sz="1200" dirty="0"/>
              <a:t>Narrow sea passage between Persian Gulf and Indian Ocean……Strategic location of Oman </a:t>
            </a:r>
          </a:p>
          <a:p>
            <a:pPr marL="800100" lvl="1" indent="-342900">
              <a:buFont typeface="Wingdings" panose="05000000000000000000" pitchFamily="2" charset="2"/>
              <a:buChar char="§"/>
            </a:pPr>
            <a:r>
              <a:rPr lang="en-US" sz="2000" spc="-150" dirty="0"/>
              <a:t>Establishment of Fisheries Support Unit located in Oman</a:t>
            </a:r>
          </a:p>
          <a:p>
            <a:pPr marL="800100" lvl="1" indent="-342900">
              <a:buFont typeface="Wingdings" panose="05000000000000000000" pitchFamily="2" charset="2"/>
              <a:buChar char="§"/>
            </a:pPr>
            <a:r>
              <a:rPr lang="en-US" sz="2000" spc="-150" dirty="0"/>
              <a:t>Large financial share to the association trust fund</a:t>
            </a:r>
          </a:p>
          <a:p>
            <a:pPr marL="0" marR="0" lvl="0" indent="0" algn="l" defTabSz="914400" rtl="0" eaLnBrk="1" fontAlgn="auto" latinLnBrk="0" hangingPunct="1">
              <a:lnSpc>
                <a:spcPct val="100000"/>
              </a:lnSpc>
              <a:spcBef>
                <a:spcPts val="0"/>
              </a:spcBef>
              <a:spcAft>
                <a:spcPts val="0"/>
              </a:spcAft>
              <a:buClrTx/>
              <a:buSzTx/>
              <a:buFontTx/>
              <a:buNone/>
              <a:tabLst/>
              <a:defRPr/>
            </a:pPr>
            <a:endParaRPr lang="en-US" sz="1200" dirty="0"/>
          </a:p>
          <a:p>
            <a:endParaRPr lang="en-US" dirty="0"/>
          </a:p>
        </p:txBody>
      </p:sp>
      <p:sp>
        <p:nvSpPr>
          <p:cNvPr id="4" name="Slide Number Placeholder 3"/>
          <p:cNvSpPr>
            <a:spLocks noGrp="1"/>
          </p:cNvSpPr>
          <p:nvPr>
            <p:ph type="sldNum" sz="quarter" idx="10"/>
          </p:nvPr>
        </p:nvSpPr>
        <p:spPr/>
        <p:txBody>
          <a:bodyPr/>
          <a:lstStyle/>
          <a:p>
            <a:fld id="{7F945297-9661-4111-AC4D-7C1869DFF06C}" type="slidenum">
              <a:rPr lang="en-US" smtClean="0"/>
              <a:t>5</a:t>
            </a:fld>
            <a:endParaRPr lang="en-US"/>
          </a:p>
        </p:txBody>
      </p:sp>
    </p:spTree>
    <p:extLst>
      <p:ext uri="{BB962C8B-B14F-4D97-AF65-F5344CB8AC3E}">
        <p14:creationId xmlns:p14="http://schemas.microsoft.com/office/powerpoint/2010/main" val="219963143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err="1"/>
              <a:t>Irt</a:t>
            </a:r>
            <a:r>
              <a:rPr lang="en-US" dirty="0"/>
              <a:t> been doing fine but would have done better if there was a legal binding, countries like </a:t>
            </a:r>
            <a:r>
              <a:rPr lang="en-US" dirty="0" err="1"/>
              <a:t>comoros</a:t>
            </a:r>
            <a:r>
              <a:rPr lang="en-US" dirty="0"/>
              <a:t>…… depend on </a:t>
            </a:r>
            <a:r>
              <a:rPr lang="en-US" dirty="0" err="1"/>
              <a:t>agicultural</a:t>
            </a:r>
            <a:r>
              <a:rPr lang="en-US" dirty="0"/>
              <a:t> trade from within the region</a:t>
            </a:r>
          </a:p>
        </p:txBody>
      </p:sp>
      <p:sp>
        <p:nvSpPr>
          <p:cNvPr id="4" name="Slide Number Placeholder 3"/>
          <p:cNvSpPr>
            <a:spLocks noGrp="1"/>
          </p:cNvSpPr>
          <p:nvPr>
            <p:ph type="sldNum" sz="quarter" idx="5"/>
          </p:nvPr>
        </p:nvSpPr>
        <p:spPr/>
        <p:txBody>
          <a:bodyPr/>
          <a:lstStyle/>
          <a:p>
            <a:fld id="{7F945297-9661-4111-AC4D-7C1869DFF06C}" type="slidenum">
              <a:rPr lang="en-US" smtClean="0"/>
              <a:t>6</a:t>
            </a:fld>
            <a:endParaRPr lang="en-US"/>
          </a:p>
        </p:txBody>
      </p:sp>
    </p:spTree>
    <p:extLst>
      <p:ext uri="{BB962C8B-B14F-4D97-AF65-F5344CB8AC3E}">
        <p14:creationId xmlns:p14="http://schemas.microsoft.com/office/powerpoint/2010/main" val="357231140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This is also problem statement that NTM usage is high in the region. THIS GRAPH MIGHT BE UNDERESTIMATED BECOS some countries missing, however Kenya, Thailand, </a:t>
            </a:r>
            <a:r>
              <a:rPr lang="en-US" dirty="0" err="1"/>
              <a:t>austraila</a:t>
            </a:r>
            <a:r>
              <a:rPr lang="en-US" dirty="0"/>
              <a:t> , </a:t>
            </a:r>
            <a:r>
              <a:rPr lang="en-US" dirty="0" err="1"/>
              <a:t>india</a:t>
            </a:r>
            <a:r>
              <a:rPr lang="en-US" dirty="0"/>
              <a:t> </a:t>
            </a:r>
            <a:r>
              <a:rPr lang="en-US" dirty="0" err="1"/>
              <a:t>uae</a:t>
            </a:r>
            <a:r>
              <a:rPr lang="en-US" dirty="0"/>
              <a:t> </a:t>
            </a:r>
            <a:r>
              <a:rPr lang="en-US" dirty="0" err="1"/>
              <a:t>oman</a:t>
            </a:r>
            <a:r>
              <a:rPr lang="en-US" dirty="0"/>
              <a:t> still have high amount of notification. </a:t>
            </a:r>
            <a:r>
              <a:rPr lang="en-US" dirty="0" err="1"/>
              <a:t>Qr</a:t>
            </a:r>
            <a:r>
              <a:rPr lang="en-US" dirty="0"/>
              <a:t> still dominates the region. SPS affects </a:t>
            </a:r>
            <a:r>
              <a:rPr lang="en-US" dirty="0" err="1"/>
              <a:t>agric</a:t>
            </a:r>
            <a:r>
              <a:rPr lang="en-US" dirty="0"/>
              <a:t> a lot as expected</a:t>
            </a:r>
          </a:p>
        </p:txBody>
      </p:sp>
      <p:sp>
        <p:nvSpPr>
          <p:cNvPr id="4" name="Slide Number Placeholder 3"/>
          <p:cNvSpPr>
            <a:spLocks noGrp="1"/>
          </p:cNvSpPr>
          <p:nvPr>
            <p:ph type="sldNum" sz="quarter" idx="5"/>
          </p:nvPr>
        </p:nvSpPr>
        <p:spPr/>
        <p:txBody>
          <a:bodyPr/>
          <a:lstStyle/>
          <a:p>
            <a:fld id="{7F945297-9661-4111-AC4D-7C1869DFF06C}" type="slidenum">
              <a:rPr lang="en-US" smtClean="0"/>
              <a:t>7</a:t>
            </a:fld>
            <a:endParaRPr lang="en-US"/>
          </a:p>
        </p:txBody>
      </p:sp>
    </p:spTree>
    <p:extLst>
      <p:ext uri="{BB962C8B-B14F-4D97-AF65-F5344CB8AC3E}">
        <p14:creationId xmlns:p14="http://schemas.microsoft.com/office/powerpoint/2010/main" val="197826986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Is RTA better than open regionalism for IORA, if IORA goes into RTA , how far would gradual removal of tariff and NTM coupled with TF benefit </a:t>
            </a:r>
            <a:r>
              <a:rPr lang="en-US" dirty="0" err="1"/>
              <a:t>iora</a:t>
            </a:r>
            <a:r>
              <a:rPr lang="en-US" dirty="0"/>
              <a:t> than OR</a:t>
            </a:r>
          </a:p>
        </p:txBody>
      </p:sp>
      <p:sp>
        <p:nvSpPr>
          <p:cNvPr id="4" name="Slide Number Placeholder 3"/>
          <p:cNvSpPr>
            <a:spLocks noGrp="1"/>
          </p:cNvSpPr>
          <p:nvPr>
            <p:ph type="sldNum" sz="quarter" idx="10"/>
          </p:nvPr>
        </p:nvSpPr>
        <p:spPr/>
        <p:txBody>
          <a:bodyPr/>
          <a:lstStyle/>
          <a:p>
            <a:fld id="{7F945297-9661-4111-AC4D-7C1869DFF06C}" type="slidenum">
              <a:rPr lang="en-US" smtClean="0"/>
              <a:t>9</a:t>
            </a:fld>
            <a:endParaRPr lang="en-US"/>
          </a:p>
        </p:txBody>
      </p:sp>
    </p:spTree>
    <p:extLst>
      <p:ext uri="{BB962C8B-B14F-4D97-AF65-F5344CB8AC3E}">
        <p14:creationId xmlns:p14="http://schemas.microsoft.com/office/powerpoint/2010/main" val="43767943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945297-9661-4111-AC4D-7C1869DFF06C}" type="slidenum">
              <a:rPr lang="en-US" smtClean="0"/>
              <a:t>10</a:t>
            </a:fld>
            <a:endParaRPr lang="en-US"/>
          </a:p>
        </p:txBody>
      </p:sp>
    </p:spTree>
    <p:extLst>
      <p:ext uri="{BB962C8B-B14F-4D97-AF65-F5344CB8AC3E}">
        <p14:creationId xmlns:p14="http://schemas.microsoft.com/office/powerpoint/2010/main" val="620314958"/>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3"/>
            <a:ext cx="12192000" cy="5779827"/>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4418049"/>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557903"/>
            <a:ext cx="5040313" cy="528998"/>
          </a:xfrm>
        </p:spPr>
        <p:txBody>
          <a:bodyPr>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2025926389"/>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Two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3pPr>
              <a:spcBef>
                <a:spcPts val="0"/>
              </a:spcBef>
              <a:defRPr/>
            </a:lvl3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lstStyle/>
          <a:p>
            <a:fld id="{F46C79FD-C571-418B-AB0F-5EE936C85276}" type="slidenum">
              <a:rPr lang="en-GB" smtClean="0"/>
              <a:t>‹#›</a:t>
            </a:fld>
            <a:endParaRPr lang="en-GB"/>
          </a:p>
        </p:txBody>
      </p:sp>
      <p:cxnSp>
        <p:nvCxnSpPr>
          <p:cNvPr id="10" name="Straight Connector 9"/>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8093403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hree Conten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6"/>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9" name="Content Placeholder 2"/>
          <p:cNvSpPr>
            <a:spLocks noGrp="1"/>
          </p:cNvSpPr>
          <p:nvPr>
            <p:ph sz="half" idx="13"/>
          </p:nvPr>
        </p:nvSpPr>
        <p:spPr>
          <a:xfrm>
            <a:off x="4604979"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10" name="Content Placeholder 2"/>
          <p:cNvSpPr>
            <a:spLocks noGrp="1"/>
          </p:cNvSpPr>
          <p:nvPr>
            <p:ph sz="half" idx="14"/>
          </p:nvPr>
        </p:nvSpPr>
        <p:spPr>
          <a:xfrm>
            <a:off x="8371761" y="1825625"/>
            <a:ext cx="3358489" cy="3763134"/>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495524153"/>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Comparison">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839788" y="1681163"/>
            <a:ext cx="5157787" cy="823912"/>
          </a:xfrm>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8" y="2505075"/>
            <a:ext cx="5157787"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5" name="Text Placeholder 4"/>
          <p:cNvSpPr>
            <a:spLocks noGrp="1"/>
          </p:cNvSpPr>
          <p:nvPr>
            <p:ph type="body" sz="quarter" idx="3"/>
          </p:nvPr>
        </p:nvSpPr>
        <p:spPr>
          <a:xfrm>
            <a:off x="6172200" y="1681163"/>
            <a:ext cx="5183188" cy="823912"/>
          </a:xfrm>
          <a:noFill/>
        </p:spPr>
        <p:txBody>
          <a:bodyPr wrap="square" anchor="b">
            <a:noAutofit/>
          </a:bodyPr>
          <a:lstStyle>
            <a:lvl1pPr marL="0" indent="0">
              <a:buNone/>
              <a:defRPr sz="2800" b="1">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0" y="2505075"/>
            <a:ext cx="5183188" cy="3097331"/>
          </a:xfrm>
        </p:spPr>
        <p:txBody>
          <a:bodyPr wrap="square">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9" name="Slide Number Placeholder 8"/>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12" name="Straight Connector 11"/>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3"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3501497538"/>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Title Only">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834098698"/>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Quote Slide">
    <p:spTree>
      <p:nvGrpSpPr>
        <p:cNvPr id="1" name=""/>
        <p:cNvGrpSpPr/>
        <p:nvPr/>
      </p:nvGrpSpPr>
      <p:grpSpPr>
        <a:xfrm>
          <a:off x="0" y="0"/>
          <a:ext cx="0" cy="0"/>
          <a:chOff x="0" y="0"/>
          <a:chExt cx="0" cy="0"/>
        </a:xfrm>
      </p:grpSpPr>
      <p:sp>
        <p:nvSpPr>
          <p:cNvPr id="5" name="Picture Placeholder 4"/>
          <p:cNvSpPr>
            <a:spLocks noGrp="1"/>
          </p:cNvSpPr>
          <p:nvPr>
            <p:ph type="pic" sz="quarter" idx="13"/>
          </p:nvPr>
        </p:nvSpPr>
        <p:spPr>
          <a:xfrm>
            <a:off x="-59635" y="-59635"/>
            <a:ext cx="6155635" cy="6983896"/>
          </a:xfrm>
          <a:solidFill>
            <a:schemeClr val="bg2"/>
          </a:solidFill>
          <a:ln w="28575">
            <a:solidFill>
              <a:schemeClr val="accent5"/>
            </a:solidFill>
          </a:ln>
        </p:spPr>
        <p:txBody>
          <a:bodyPr/>
          <a:lstStyle/>
          <a:p>
            <a:r>
              <a:rPr lang="en-US"/>
              <a:t>Click icon to add picture</a:t>
            </a:r>
            <a:endParaRPr lang="en-GB" dirty="0"/>
          </a:p>
        </p:txBody>
      </p:sp>
      <p:sp>
        <p:nvSpPr>
          <p:cNvPr id="10" name="Rectangle 9"/>
          <p:cNvSpPr/>
          <p:nvPr userDrawn="1"/>
        </p:nvSpPr>
        <p:spPr>
          <a:xfrm>
            <a:off x="3214048" y="1992573"/>
            <a:ext cx="8550322" cy="36166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val="0"/>
              </a:ext>
            </a:extLst>
          </a:blip>
          <a:stretch>
            <a:fillRect/>
          </a:stretch>
        </p:blipFill>
        <p:spPr>
          <a:xfrm>
            <a:off x="11219447" y="743802"/>
            <a:ext cx="544923" cy="544923"/>
          </a:xfrm>
          <a:prstGeom prst="rect">
            <a:avLst/>
          </a:prstGeom>
        </p:spPr>
      </p:pic>
      <p:sp>
        <p:nvSpPr>
          <p:cNvPr id="3" name="Content Placeholder 2"/>
          <p:cNvSpPr>
            <a:spLocks noGrp="1"/>
          </p:cNvSpPr>
          <p:nvPr>
            <p:ph idx="1"/>
          </p:nvPr>
        </p:nvSpPr>
        <p:spPr>
          <a:xfrm>
            <a:off x="3538331" y="1992572"/>
            <a:ext cx="8226040" cy="3616657"/>
          </a:xfrm>
          <a:solidFill>
            <a:schemeClr val="bg1"/>
          </a:solidFill>
        </p:spPr>
        <p:txBody>
          <a:bodyPr lIns="360000" tIns="360000" rIns="360000" bIns="360000" anchor="ctr" anchorCtr="0">
            <a:noAutofit/>
          </a:bodyPr>
          <a:lstStyle>
            <a:lvl1pPr marL="0" indent="0">
              <a:buFontTx/>
              <a:buNone/>
              <a:defRPr i="1">
                <a:solidFill>
                  <a:schemeClr val="tx2"/>
                </a:solidFill>
              </a:defRPr>
            </a:lvl1pPr>
          </a:lstStyle>
          <a:p>
            <a:pPr lvl="0"/>
            <a:r>
              <a:rPr lang="en-US"/>
              <a:t>Edit Master text styles</a:t>
            </a:r>
          </a:p>
        </p:txBody>
      </p:sp>
    </p:spTree>
    <p:extLst>
      <p:ext uri="{BB962C8B-B14F-4D97-AF65-F5344CB8AC3E}">
        <p14:creationId xmlns:p14="http://schemas.microsoft.com/office/powerpoint/2010/main" val="1010351271"/>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icture and Content (half page)">
    <p:spTree>
      <p:nvGrpSpPr>
        <p:cNvPr id="1" name=""/>
        <p:cNvGrpSpPr/>
        <p:nvPr/>
      </p:nvGrpSpPr>
      <p:grpSpPr>
        <a:xfrm>
          <a:off x="0" y="0"/>
          <a:ext cx="0" cy="0"/>
          <a:chOff x="0" y="0"/>
          <a:chExt cx="0" cy="0"/>
        </a:xfrm>
      </p:grpSpPr>
      <p:sp>
        <p:nvSpPr>
          <p:cNvPr id="3" name="Content Placeholder 2"/>
          <p:cNvSpPr>
            <a:spLocks noGrp="1"/>
          </p:cNvSpPr>
          <p:nvPr>
            <p:ph idx="1"/>
          </p:nvPr>
        </p:nvSpPr>
        <p:spPr>
          <a:xfrm>
            <a:off x="6817056" y="1825625"/>
            <a:ext cx="4926841" cy="3769957"/>
          </a:xfrm>
        </p:spPr>
        <p:txBody>
          <a:bodyPr>
            <a:no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lstStyle/>
          <a:p>
            <a:fld id="{F46C79FD-C571-418B-AB0F-5EE936C85276}" type="slidenum">
              <a:rPr lang="en-GB" smtClean="0"/>
              <a:t>‹#›</a:t>
            </a:fld>
            <a:endParaRPr lang="en-GB"/>
          </a:p>
        </p:txBody>
      </p:sp>
      <p:sp>
        <p:nvSpPr>
          <p:cNvPr id="10" name="Title Placeholder 1"/>
          <p:cNvSpPr>
            <a:spLocks noGrp="1"/>
          </p:cNvSpPr>
          <p:nvPr>
            <p:ph type="title"/>
          </p:nvPr>
        </p:nvSpPr>
        <p:spPr>
          <a:xfrm>
            <a:off x="6817056" y="482860"/>
            <a:ext cx="4669266"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7" name="Picture Placeholder 4"/>
          <p:cNvSpPr>
            <a:spLocks noGrp="1"/>
          </p:cNvSpPr>
          <p:nvPr>
            <p:ph type="pic" sz="quarter" idx="13"/>
          </p:nvPr>
        </p:nvSpPr>
        <p:spPr>
          <a:xfrm>
            <a:off x="-46383" y="-46383"/>
            <a:ext cx="6142383" cy="6964017"/>
          </a:xfrm>
          <a:solidFill>
            <a:schemeClr val="bg2"/>
          </a:solidFill>
          <a:ln w="28575">
            <a:solidFill>
              <a:schemeClr val="accent5"/>
            </a:solidFill>
          </a:ln>
        </p:spPr>
        <p:txBody>
          <a:bodyPr/>
          <a:lstStyle/>
          <a:p>
            <a:r>
              <a:rPr lang="en-US"/>
              <a:t>Click icon to add picture</a:t>
            </a:r>
            <a:endParaRPr lang="en-GB" dirty="0"/>
          </a:p>
        </p:txBody>
      </p:sp>
    </p:spTree>
    <p:extLst>
      <p:ext uri="{BB962C8B-B14F-4D97-AF65-F5344CB8AC3E}">
        <p14:creationId xmlns:p14="http://schemas.microsoft.com/office/powerpoint/2010/main" val="104795732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3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970722" y="2284667"/>
            <a:ext cx="3141663" cy="2090737"/>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7901451" y="2284668"/>
            <a:ext cx="3141663" cy="2090737"/>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4436086" y="2284667"/>
            <a:ext cx="3141663" cy="2090737"/>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1206774" y="403868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5" name="Text Placeholder 12"/>
          <p:cNvSpPr>
            <a:spLocks noGrp="1"/>
          </p:cNvSpPr>
          <p:nvPr>
            <p:ph type="body" sz="quarter" idx="17"/>
          </p:nvPr>
        </p:nvSpPr>
        <p:spPr>
          <a:xfrm>
            <a:off x="4672139" y="4041944"/>
            <a:ext cx="2669558" cy="1524235"/>
          </a:xfrm>
          <a:solidFill>
            <a:schemeClr val="bg1"/>
          </a:solidFill>
        </p:spPr>
        <p:txBody>
          <a:bodyPr tIns="90000"/>
          <a:lstStyle>
            <a:lvl1pPr marL="0" indent="0" algn="ctr">
              <a:buNone/>
              <a:defRPr sz="2000"/>
            </a:lvl1pPr>
          </a:lstStyle>
          <a:p>
            <a:pPr lvl="0"/>
            <a:r>
              <a:rPr lang="en-US"/>
              <a:t>Edit Master text styles</a:t>
            </a:r>
          </a:p>
        </p:txBody>
      </p:sp>
      <p:sp>
        <p:nvSpPr>
          <p:cNvPr id="16" name="Text Placeholder 12"/>
          <p:cNvSpPr>
            <a:spLocks noGrp="1"/>
          </p:cNvSpPr>
          <p:nvPr>
            <p:ph type="body" sz="quarter" idx="18"/>
          </p:nvPr>
        </p:nvSpPr>
        <p:spPr>
          <a:xfrm>
            <a:off x="8137503" y="4037437"/>
            <a:ext cx="2669558" cy="1524235"/>
          </a:xfrm>
          <a:solidFill>
            <a:schemeClr val="bg1"/>
          </a:solidFill>
        </p:spPr>
        <p:txBody>
          <a:bodyPr tIns="90000"/>
          <a:lstStyle>
            <a:lvl1pPr marL="0" indent="0" algn="ctr">
              <a:buNone/>
              <a:defRPr sz="2000"/>
            </a:lvl1pPr>
          </a:lstStyle>
          <a:p>
            <a:pPr lvl="0"/>
            <a:r>
              <a:rPr lang="en-US"/>
              <a:t>Edit Master text styles</a:t>
            </a:r>
          </a:p>
        </p:txBody>
      </p:sp>
    </p:spTree>
    <p:extLst>
      <p:ext uri="{BB962C8B-B14F-4D97-AF65-F5344CB8AC3E}">
        <p14:creationId xmlns:p14="http://schemas.microsoft.com/office/powerpoint/2010/main" val="393770603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4 images">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F46C79FD-C571-418B-AB0F-5EE936C85276}" type="slidenum">
              <a:rPr lang="en-GB" smtClean="0"/>
              <a:t>‹#›</a:t>
            </a:fld>
            <a:endParaRPr lang="en-GB"/>
          </a:p>
        </p:txBody>
      </p:sp>
      <p:cxnSp>
        <p:nvCxnSpPr>
          <p:cNvPr id="8" name="Straight Connector 7"/>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Picture Placeholder 2"/>
          <p:cNvSpPr>
            <a:spLocks noGrp="1"/>
          </p:cNvSpPr>
          <p:nvPr>
            <p:ph type="pic" sz="quarter" idx="13"/>
          </p:nvPr>
        </p:nvSpPr>
        <p:spPr>
          <a:xfrm>
            <a:off x="3713869" y="2159957"/>
            <a:ext cx="2461591" cy="1638158"/>
          </a:xfrm>
          <a:solidFill>
            <a:schemeClr val="bg2"/>
          </a:solidFill>
        </p:spPr>
        <p:txBody>
          <a:bodyPr/>
          <a:lstStyle/>
          <a:p>
            <a:r>
              <a:rPr lang="en-US"/>
              <a:t>Click icon to add picture</a:t>
            </a:r>
            <a:endParaRPr lang="en-GB"/>
          </a:p>
        </p:txBody>
      </p:sp>
      <p:sp>
        <p:nvSpPr>
          <p:cNvPr id="11" name="Picture Placeholder 2"/>
          <p:cNvSpPr>
            <a:spLocks noGrp="1"/>
          </p:cNvSpPr>
          <p:nvPr>
            <p:ph type="pic" sz="quarter" idx="14"/>
          </p:nvPr>
        </p:nvSpPr>
        <p:spPr>
          <a:xfrm>
            <a:off x="3713868" y="3968881"/>
            <a:ext cx="2461591" cy="1638158"/>
          </a:xfrm>
          <a:solidFill>
            <a:schemeClr val="bg2"/>
          </a:solidFill>
        </p:spPr>
        <p:txBody>
          <a:bodyPr/>
          <a:lstStyle/>
          <a:p>
            <a:r>
              <a:rPr lang="en-US"/>
              <a:t>Click icon to add picture</a:t>
            </a:r>
            <a:endParaRPr lang="en-GB"/>
          </a:p>
        </p:txBody>
      </p:sp>
      <p:sp>
        <p:nvSpPr>
          <p:cNvPr id="12" name="Picture Placeholder 2"/>
          <p:cNvSpPr>
            <a:spLocks noGrp="1"/>
          </p:cNvSpPr>
          <p:nvPr>
            <p:ph type="pic" sz="quarter" idx="15"/>
          </p:nvPr>
        </p:nvSpPr>
        <p:spPr>
          <a:xfrm>
            <a:off x="6324547" y="2159956"/>
            <a:ext cx="2461593" cy="1638159"/>
          </a:xfrm>
          <a:solidFill>
            <a:schemeClr val="bg2"/>
          </a:solidFill>
        </p:spPr>
        <p:txBody>
          <a:bodyPr/>
          <a:lstStyle/>
          <a:p>
            <a:r>
              <a:rPr lang="en-US"/>
              <a:t>Click icon to add picture</a:t>
            </a:r>
            <a:endParaRPr lang="en-GB"/>
          </a:p>
        </p:txBody>
      </p:sp>
      <p:sp>
        <p:nvSpPr>
          <p:cNvPr id="13" name="Text Placeholder 12"/>
          <p:cNvSpPr>
            <a:spLocks noGrp="1"/>
          </p:cNvSpPr>
          <p:nvPr>
            <p:ph type="body" sz="quarter" idx="16"/>
          </p:nvPr>
        </p:nvSpPr>
        <p:spPr>
          <a:xfrm>
            <a:off x="8935227" y="3968880"/>
            <a:ext cx="2520000" cy="1638158"/>
          </a:xfrm>
          <a:noFill/>
        </p:spPr>
        <p:txBody>
          <a:bodyPr tIns="90000"/>
          <a:lstStyle>
            <a:lvl1pPr marL="0" indent="0" algn="l">
              <a:buNone/>
              <a:defRPr sz="2000"/>
            </a:lvl1pPr>
          </a:lstStyle>
          <a:p>
            <a:pPr lvl="0"/>
            <a:r>
              <a:rPr lang="en-US"/>
              <a:t>Edit Master text styles</a:t>
            </a:r>
          </a:p>
        </p:txBody>
      </p:sp>
      <p:sp>
        <p:nvSpPr>
          <p:cNvPr id="16" name="Text Placeholder 12"/>
          <p:cNvSpPr>
            <a:spLocks noGrp="1"/>
          </p:cNvSpPr>
          <p:nvPr>
            <p:ph type="body" sz="quarter" idx="18"/>
          </p:nvPr>
        </p:nvSpPr>
        <p:spPr>
          <a:xfrm>
            <a:off x="1033617" y="2159957"/>
            <a:ext cx="2520000" cy="1638159"/>
          </a:xfrm>
          <a:noFill/>
        </p:spPr>
        <p:txBody>
          <a:bodyPr tIns="90000"/>
          <a:lstStyle>
            <a:lvl1pPr marL="0" indent="0" algn="r">
              <a:buNone/>
              <a:defRPr sz="2000"/>
            </a:lvl1pPr>
          </a:lstStyle>
          <a:p>
            <a:pPr lvl="0"/>
            <a:r>
              <a:rPr lang="en-US"/>
              <a:t>Edit Master text styles</a:t>
            </a:r>
          </a:p>
        </p:txBody>
      </p:sp>
      <p:sp>
        <p:nvSpPr>
          <p:cNvPr id="14" name="Picture Placeholder 2"/>
          <p:cNvSpPr>
            <a:spLocks noGrp="1"/>
          </p:cNvSpPr>
          <p:nvPr>
            <p:ph type="pic" sz="quarter" idx="19"/>
          </p:nvPr>
        </p:nvSpPr>
        <p:spPr>
          <a:xfrm>
            <a:off x="6324549" y="3968880"/>
            <a:ext cx="2461591" cy="1638158"/>
          </a:xfrm>
          <a:solidFill>
            <a:schemeClr val="bg2"/>
          </a:solidFill>
        </p:spPr>
        <p:txBody>
          <a:bodyPr/>
          <a:lstStyle/>
          <a:p>
            <a:r>
              <a:rPr lang="en-US"/>
              <a:t>Click icon to add picture</a:t>
            </a:r>
            <a:endParaRPr lang="en-GB"/>
          </a:p>
        </p:txBody>
      </p:sp>
      <p:sp>
        <p:nvSpPr>
          <p:cNvPr id="17" name="Text Placeholder 12"/>
          <p:cNvSpPr>
            <a:spLocks noGrp="1"/>
          </p:cNvSpPr>
          <p:nvPr>
            <p:ph type="body" sz="quarter" idx="20"/>
          </p:nvPr>
        </p:nvSpPr>
        <p:spPr>
          <a:xfrm>
            <a:off x="1033617" y="3968881"/>
            <a:ext cx="2520000" cy="1638158"/>
          </a:xfrm>
          <a:noFill/>
        </p:spPr>
        <p:txBody>
          <a:bodyPr tIns="90000"/>
          <a:lstStyle>
            <a:lvl1pPr marL="0" indent="0" algn="r">
              <a:buNone/>
              <a:defRPr sz="2000"/>
            </a:lvl1pPr>
          </a:lstStyle>
          <a:p>
            <a:pPr lvl="0"/>
            <a:r>
              <a:rPr lang="en-US"/>
              <a:t>Edit Master text styles</a:t>
            </a:r>
          </a:p>
        </p:txBody>
      </p:sp>
      <p:sp>
        <p:nvSpPr>
          <p:cNvPr id="18" name="Text Placeholder 12"/>
          <p:cNvSpPr>
            <a:spLocks noGrp="1"/>
          </p:cNvSpPr>
          <p:nvPr>
            <p:ph type="body" sz="quarter" idx="21"/>
          </p:nvPr>
        </p:nvSpPr>
        <p:spPr>
          <a:xfrm>
            <a:off x="8966322" y="2159956"/>
            <a:ext cx="2520000" cy="1638159"/>
          </a:xfrm>
          <a:noFill/>
        </p:spPr>
        <p:txBody>
          <a:bodyPr tIns="90000"/>
          <a:lstStyle>
            <a:lvl1pPr marL="0" indent="0" algn="l">
              <a:buNone/>
              <a:defRPr sz="2000"/>
            </a:lvl1pPr>
          </a:lstStyle>
          <a:p>
            <a:pPr lvl="0"/>
            <a:r>
              <a:rPr lang="en-US"/>
              <a:t>Edit Master text styles</a:t>
            </a:r>
          </a:p>
        </p:txBody>
      </p:sp>
    </p:spTree>
    <p:extLst>
      <p:ext uri="{BB962C8B-B14F-4D97-AF65-F5344CB8AC3E}">
        <p14:creationId xmlns:p14="http://schemas.microsoft.com/office/powerpoint/2010/main" val="204317893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Custom Layout">
    <p:spTree>
      <p:nvGrpSpPr>
        <p:cNvPr id="1" name=""/>
        <p:cNvGrpSpPr/>
        <p:nvPr/>
      </p:nvGrpSpPr>
      <p:grpSpPr>
        <a:xfrm>
          <a:off x="0" y="0"/>
          <a:ext cx="0" cy="0"/>
          <a:chOff x="0" y="0"/>
          <a:chExt cx="0" cy="0"/>
        </a:xfrm>
      </p:grpSpPr>
      <p:sp>
        <p:nvSpPr>
          <p:cNvPr id="4" name="Picture Placeholder 2"/>
          <p:cNvSpPr>
            <a:spLocks noGrp="1"/>
          </p:cNvSpPr>
          <p:nvPr>
            <p:ph type="pic" sz="quarter" idx="13"/>
          </p:nvPr>
        </p:nvSpPr>
        <p:spPr>
          <a:xfrm>
            <a:off x="0" y="0"/>
            <a:ext cx="12192000" cy="3429000"/>
          </a:xfrm>
          <a:solidFill>
            <a:schemeClr val="bg2"/>
          </a:solidFill>
        </p:spPr>
        <p:txBody>
          <a:bodyPr/>
          <a:lstStyle/>
          <a:p>
            <a:r>
              <a:rPr lang="en-US"/>
              <a:t>Click icon to add picture</a:t>
            </a:r>
            <a:endParaRPr lang="en-GB"/>
          </a:p>
        </p:txBody>
      </p:sp>
      <p:sp>
        <p:nvSpPr>
          <p:cNvPr id="2" name="Title 1"/>
          <p:cNvSpPr>
            <a:spLocks noGrp="1"/>
          </p:cNvSpPr>
          <p:nvPr>
            <p:ph type="title"/>
          </p:nvPr>
        </p:nvSpPr>
        <p:spPr>
          <a:xfrm>
            <a:off x="838200" y="2646643"/>
            <a:ext cx="10515600" cy="782357"/>
          </a:xfrm>
          <a:solidFill>
            <a:schemeClr val="bg1"/>
          </a:solidFill>
        </p:spPr>
        <p:txBody>
          <a:bodyPr/>
          <a:lstStyle/>
          <a:p>
            <a:r>
              <a:rPr lang="en-US"/>
              <a:t>Click to edit Master title style</a:t>
            </a:r>
            <a:endParaRPr lang="en-GB"/>
          </a:p>
        </p:txBody>
      </p:sp>
      <p:sp>
        <p:nvSpPr>
          <p:cNvPr id="3" name="Slide Number Placeholder 2"/>
          <p:cNvSpPr>
            <a:spLocks noGrp="1"/>
          </p:cNvSpPr>
          <p:nvPr>
            <p:ph type="sldNum" sz="quarter" idx="10"/>
          </p:nvPr>
        </p:nvSpPr>
        <p:spPr/>
        <p:txBody>
          <a:bodyPr/>
          <a:lstStyle/>
          <a:p>
            <a:fld id="{F46C79FD-C571-418B-AB0F-5EE936C85276}" type="slidenum">
              <a:rPr lang="en-GB" smtClean="0"/>
              <a:pPr/>
              <a:t>‹#›</a:t>
            </a:fld>
            <a:endParaRPr lang="en-GB" dirty="0"/>
          </a:p>
        </p:txBody>
      </p:sp>
      <p:sp>
        <p:nvSpPr>
          <p:cNvPr id="6" name="Text Placeholder 5"/>
          <p:cNvSpPr>
            <a:spLocks noGrp="1"/>
          </p:cNvSpPr>
          <p:nvPr>
            <p:ph type="body" sz="quarter" idx="14"/>
          </p:nvPr>
        </p:nvSpPr>
        <p:spPr>
          <a:xfrm>
            <a:off x="838200" y="3630613"/>
            <a:ext cx="10515600" cy="203517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Tree>
    <p:extLst>
      <p:ext uri="{BB962C8B-B14F-4D97-AF65-F5344CB8AC3E}">
        <p14:creationId xmlns:p14="http://schemas.microsoft.com/office/powerpoint/2010/main" val="92319680"/>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1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4" name="Slide Number Placeholder 3"/>
          <p:cNvSpPr>
            <a:spLocks noGrp="1"/>
          </p:cNvSpPr>
          <p:nvPr>
            <p:ph type="sldNum" sz="quarter" idx="12"/>
          </p:nvPr>
        </p:nvSpPr>
        <p:spPr/>
        <p:txBody>
          <a:bodyPr/>
          <a:lstStyle/>
          <a:p>
            <a:fld id="{F46C79FD-C571-418B-AB0F-5EE936C85276}" type="slidenum">
              <a:rPr lang="en-GB" smtClean="0"/>
              <a:t>‹#›</a:t>
            </a:fld>
            <a:endParaRPr lang="en-GB"/>
          </a:p>
        </p:txBody>
      </p:sp>
    </p:spTree>
    <p:extLst>
      <p:ext uri="{BB962C8B-B14F-4D97-AF65-F5344CB8AC3E}">
        <p14:creationId xmlns:p14="http://schemas.microsoft.com/office/powerpoint/2010/main" val="305158712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2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850288"/>
            <a:ext cx="12192000" cy="5018345"/>
          </a:xfrm>
          <a:prstGeom prst="rect">
            <a:avLst/>
          </a:prstGeom>
        </p:spPr>
      </p:pic>
      <p:sp>
        <p:nvSpPr>
          <p:cNvPr id="4" name="Slide Number Placeholder 3"/>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5" name="Rectangle 4"/>
          <p:cNvSpPr/>
          <p:nvPr userDrawn="1"/>
        </p:nvSpPr>
        <p:spPr>
          <a:xfrm>
            <a:off x="0" y="1078174"/>
            <a:ext cx="12192000" cy="28908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6" name="Title 1"/>
          <p:cNvSpPr>
            <a:spLocks noGrp="1"/>
          </p:cNvSpPr>
          <p:nvPr>
            <p:ph type="ctrTitle"/>
          </p:nvPr>
        </p:nvSpPr>
        <p:spPr>
          <a:xfrm>
            <a:off x="1071350" y="1992572"/>
            <a:ext cx="10065224" cy="872647"/>
          </a:xfrm>
        </p:spPr>
        <p:txBody>
          <a:bodyPr anchor="t">
            <a:norm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7" name="Subtitle 2"/>
          <p:cNvSpPr>
            <a:spLocks noGrp="1"/>
          </p:cNvSpPr>
          <p:nvPr>
            <p:ph type="subTitle" idx="1"/>
          </p:nvPr>
        </p:nvSpPr>
        <p:spPr>
          <a:xfrm>
            <a:off x="1071351" y="3067468"/>
            <a:ext cx="10065224" cy="897754"/>
          </a:xfrm>
        </p:spPr>
        <p:txBody>
          <a:bodyPr>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19" name="Text Placeholder 18"/>
          <p:cNvSpPr>
            <a:spLocks noGrp="1"/>
          </p:cNvSpPr>
          <p:nvPr>
            <p:ph type="body" sz="quarter" idx="13"/>
          </p:nvPr>
        </p:nvSpPr>
        <p:spPr>
          <a:xfrm>
            <a:off x="6096000" y="5783535"/>
            <a:ext cx="5040313" cy="528998"/>
          </a:xfrm>
        </p:spPr>
        <p:txBody>
          <a:bodyPr anchor="b" anchorCtr="0">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357569176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2589213" y="2514600"/>
            <a:ext cx="8915399" cy="2262781"/>
          </a:xfrm>
        </p:spPr>
        <p:txBody>
          <a:bodyPr anchor="b">
            <a:normAutofit/>
          </a:bodyPr>
          <a:lstStyle>
            <a:lvl1pPr>
              <a:defRPr sz="5400"/>
            </a:lvl1pPr>
          </a:lstStyle>
          <a:p>
            <a:r>
              <a:rPr lang="en-US"/>
              <a:t>Click to edit Master title style</a:t>
            </a:r>
            <a:endParaRPr lang="en-US" dirty="0"/>
          </a:p>
        </p:txBody>
      </p:sp>
      <p:sp>
        <p:nvSpPr>
          <p:cNvPr id="3" name="Subtitle 2"/>
          <p:cNvSpPr>
            <a:spLocks noGrp="1"/>
          </p:cNvSpPr>
          <p:nvPr>
            <p:ph type="subTitle" idx="1"/>
          </p:nvPr>
        </p:nvSpPr>
        <p:spPr>
          <a:xfrm>
            <a:off x="2589213" y="4777379"/>
            <a:ext cx="8915399" cy="1126283"/>
          </a:xfrm>
        </p:spPr>
        <p:txBody>
          <a:bodyPr anchor="t"/>
          <a:lstStyle>
            <a:lvl1pPr marL="0" indent="0" algn="l">
              <a:buNone/>
              <a:defRPr>
                <a:solidFill>
                  <a:schemeClr val="tx1">
                    <a:lumMod val="65000"/>
                    <a:lumOff val="3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D89B5799-4EB8-4258-8A07-07791CBBCE88}" type="datetime1">
              <a:rPr lang="en-US" smtClean="0"/>
              <a:t>6/21/2021</a:t>
            </a:fld>
            <a:endParaRPr lang="en-US"/>
          </a:p>
        </p:txBody>
      </p:sp>
      <p:sp>
        <p:nvSpPr>
          <p:cNvPr id="5" name="Footer Placeholder 4"/>
          <p:cNvSpPr>
            <a:spLocks noGrp="1"/>
          </p:cNvSpPr>
          <p:nvPr>
            <p:ph type="ftr" sz="quarter" idx="11"/>
          </p:nvPr>
        </p:nvSpPr>
        <p:spPr/>
        <p:txBody>
          <a:bodyPr/>
          <a:lstStyle/>
          <a:p>
            <a:endParaRPr lang="en-US"/>
          </a:p>
        </p:txBody>
      </p:sp>
      <p:sp>
        <p:nvSpPr>
          <p:cNvPr id="7" name="Freeform 6"/>
          <p:cNvSpPr/>
          <p:nvPr/>
        </p:nvSpPr>
        <p:spPr bwMode="auto">
          <a:xfrm>
            <a:off x="0" y="4323810"/>
            <a:ext cx="1744652" cy="778589"/>
          </a:xfrm>
          <a:custGeom>
            <a:avLst/>
            <a:gdLst/>
            <a:ahLst/>
            <a:cxnLst/>
            <a:rect l="0" t="0" r="r" b="b"/>
            <a:pathLst>
              <a:path w="372" h="166">
                <a:moveTo>
                  <a:pt x="287" y="166"/>
                </a:moveTo>
                <a:cubicBezTo>
                  <a:pt x="290" y="166"/>
                  <a:pt x="292" y="165"/>
                  <a:pt x="293" y="164"/>
                </a:cubicBezTo>
                <a:cubicBezTo>
                  <a:pt x="293" y="163"/>
                  <a:pt x="294" y="163"/>
                  <a:pt x="294" y="163"/>
                </a:cubicBezTo>
                <a:cubicBezTo>
                  <a:pt x="370" y="87"/>
                  <a:pt x="370" y="87"/>
                  <a:pt x="370" y="87"/>
                </a:cubicBezTo>
                <a:cubicBezTo>
                  <a:pt x="372" y="85"/>
                  <a:pt x="372" y="81"/>
                  <a:pt x="370" y="78"/>
                </a:cubicBezTo>
                <a:cubicBezTo>
                  <a:pt x="294" y="3"/>
                  <a:pt x="294" y="3"/>
                  <a:pt x="294" y="3"/>
                </a:cubicBezTo>
                <a:cubicBezTo>
                  <a:pt x="294" y="2"/>
                  <a:pt x="293" y="2"/>
                  <a:pt x="293" y="2"/>
                </a:cubicBezTo>
                <a:cubicBezTo>
                  <a:pt x="292" y="1"/>
                  <a:pt x="290" y="0"/>
                  <a:pt x="287" y="0"/>
                </a:cubicBezTo>
                <a:cubicBezTo>
                  <a:pt x="0" y="0"/>
                  <a:pt x="0" y="0"/>
                  <a:pt x="0" y="0"/>
                </a:cubicBezTo>
                <a:cubicBezTo>
                  <a:pt x="0" y="166"/>
                  <a:pt x="0" y="166"/>
                  <a:pt x="0" y="166"/>
                </a:cubicBezTo>
                <a:lnTo>
                  <a:pt x="287" y="166"/>
                </a:lnTo>
                <a:close/>
              </a:path>
            </a:pathLst>
          </a:custGeom>
          <a:solidFill>
            <a:schemeClr val="accent1"/>
          </a:solidFill>
          <a:ln>
            <a:noFill/>
          </a:ln>
        </p:spPr>
      </p:sp>
      <p:sp>
        <p:nvSpPr>
          <p:cNvPr id="6" name="Slide Number Placeholder 5"/>
          <p:cNvSpPr>
            <a:spLocks noGrp="1"/>
          </p:cNvSpPr>
          <p:nvPr>
            <p:ph type="sldNum" sz="quarter" idx="12"/>
          </p:nvPr>
        </p:nvSpPr>
        <p:spPr>
          <a:xfrm>
            <a:off x="531812" y="4529540"/>
            <a:ext cx="779767" cy="365125"/>
          </a:xfrm>
        </p:spPr>
        <p:txBody>
          <a:bodyPr/>
          <a:lstStyle/>
          <a:p>
            <a:fld id="{92FB8604-3E91-4806-A5CC-428F0C480F73}" type="slidenum">
              <a:rPr lang="en-US" smtClean="0"/>
              <a:pPr/>
              <a:t>‹#›</a:t>
            </a:fld>
            <a:endParaRPr lang="en-US"/>
          </a:p>
        </p:txBody>
      </p:sp>
    </p:spTree>
    <p:extLst>
      <p:ext uri="{BB962C8B-B14F-4D97-AF65-F5344CB8AC3E}">
        <p14:creationId xmlns:p14="http://schemas.microsoft.com/office/powerpoint/2010/main" val="300029455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1.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2592925" y="624110"/>
            <a:ext cx="8911687" cy="1280890"/>
          </a:xfrm>
        </p:spPr>
        <p:txBody>
          <a:bodyPr/>
          <a:lstStyle/>
          <a:p>
            <a:r>
              <a:rPr lang="en-US"/>
              <a:t>Click to edit Master title style</a:t>
            </a:r>
            <a:endParaRPr lang="en-US" dirty="0"/>
          </a:p>
        </p:txBody>
      </p:sp>
      <p:sp>
        <p:nvSpPr>
          <p:cNvPr id="3" name="Content Placeholder 2"/>
          <p:cNvSpPr>
            <a:spLocks noGrp="1"/>
          </p:cNvSpPr>
          <p:nvPr>
            <p:ph idx="1"/>
          </p:nvPr>
        </p:nvSpPr>
        <p:spPr>
          <a:xfrm>
            <a:off x="2589212" y="2133600"/>
            <a:ext cx="8915400" cy="377762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D88113D4-1A5A-4EC3-BBC8-9FD61C4E35FC}" type="datetime1">
              <a:rPr lang="en-US" smtClean="0"/>
              <a:t>6/21/2021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2FB8604-3E91-4806-A5CC-428F0C480F73}" type="slidenum">
              <a:rPr lang="en-US" smtClean="0"/>
              <a:t>‹#›</a:t>
            </a:fld>
            <a:endParaRPr lang="en-US" dirty="0"/>
          </a:p>
        </p:txBody>
      </p:sp>
    </p:spTree>
    <p:extLst>
      <p:ext uri="{BB962C8B-B14F-4D97-AF65-F5344CB8AC3E}">
        <p14:creationId xmlns:p14="http://schemas.microsoft.com/office/powerpoint/2010/main" val="46044955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89212" y="2058750"/>
            <a:ext cx="8915399" cy="1468800"/>
          </a:xfrm>
        </p:spPr>
        <p:txBody>
          <a:bodyPr anchor="b"/>
          <a:lstStyle>
            <a:lvl1pPr algn="l">
              <a:defRPr sz="40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3530129"/>
            <a:ext cx="8915399" cy="860400"/>
          </a:xfrm>
        </p:spPr>
        <p:txBody>
          <a:bodyPr anchor="t"/>
          <a:lstStyle>
            <a:lvl1pPr marL="0" indent="0" algn="l">
              <a:buNone/>
              <a:defRPr sz="20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D1E34FD8-8745-4D6B-9A75-1FE6A644EFF1}" type="datetime1">
              <a:rPr lang="en-US" smtClean="0"/>
              <a:t>6/21/2021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2FB8604-3E91-4806-A5CC-428F0C480F73}" type="slidenum">
              <a:rPr lang="en-US" smtClean="0"/>
              <a:t>‹#›</a:t>
            </a:fld>
            <a:endParaRPr lang="en-US"/>
          </a:p>
        </p:txBody>
      </p:sp>
    </p:spTree>
    <p:extLst>
      <p:ext uri="{BB962C8B-B14F-4D97-AF65-F5344CB8AC3E}">
        <p14:creationId xmlns:p14="http://schemas.microsoft.com/office/powerpoint/2010/main" val="244692723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8" name="Title 7"/>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sz="half" idx="1"/>
          </p:nvPr>
        </p:nvSpPr>
        <p:spPr>
          <a:xfrm>
            <a:off x="2589212" y="2133600"/>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7190747" y="2126222"/>
            <a:ext cx="4313864" cy="3777622"/>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9F34BE6C-8854-44DB-970A-97658AD3E5CF}" type="datetime1">
              <a:rPr lang="en-US" smtClean="0"/>
              <a:t>6/21/2021</a:t>
            </a:fld>
            <a:endParaRPr lang="en-US"/>
          </a:p>
        </p:txBody>
      </p:sp>
      <p:sp>
        <p:nvSpPr>
          <p:cNvPr id="6" name="Footer Placeholder 5"/>
          <p:cNvSpPr>
            <a:spLocks noGrp="1"/>
          </p:cNvSpPr>
          <p:nvPr>
            <p:ph type="ftr" sz="quarter" idx="11"/>
          </p:nvPr>
        </p:nvSpPr>
        <p:spPr/>
        <p:txBody>
          <a:bodyPr/>
          <a:lstStyle/>
          <a:p>
            <a:endParaRPr lang="en-US"/>
          </a:p>
        </p:txBody>
      </p:sp>
      <p:sp>
        <p:nvSpPr>
          <p:cNvPr id="10"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1" name="Slide Number Placeholder 5"/>
          <p:cNvSpPr>
            <a:spLocks noGrp="1"/>
          </p:cNvSpPr>
          <p:nvPr>
            <p:ph type="sldNum" sz="quarter" idx="12"/>
          </p:nvPr>
        </p:nvSpPr>
        <p:spPr>
          <a:xfrm>
            <a:off x="531812" y="787782"/>
            <a:ext cx="779767" cy="365125"/>
          </a:xfrm>
        </p:spPr>
        <p:txBody>
          <a:bodyPr/>
          <a:lstStyle/>
          <a:p>
            <a:fld id="{92FB8604-3E91-4806-A5CC-428F0C480F73}" type="slidenum">
              <a:rPr lang="en-US" smtClean="0"/>
              <a:t>‹#›</a:t>
            </a:fld>
            <a:endParaRPr lang="en-US"/>
          </a:p>
        </p:txBody>
      </p:sp>
    </p:spTree>
    <p:extLst>
      <p:ext uri="{BB962C8B-B14F-4D97-AF65-F5344CB8AC3E}">
        <p14:creationId xmlns:p14="http://schemas.microsoft.com/office/powerpoint/2010/main" val="317653109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p:txBody>
          <a:bodyPr/>
          <a:lstStyle/>
          <a:p>
            <a:r>
              <a:rPr lang="en-US"/>
              <a:t>Click to edit Master title style</a:t>
            </a:r>
            <a:endParaRPr lang="en-US" dirty="0"/>
          </a:p>
        </p:txBody>
      </p:sp>
      <p:sp>
        <p:nvSpPr>
          <p:cNvPr id="3" name="Text Placeholder 2"/>
          <p:cNvSpPr>
            <a:spLocks noGrp="1"/>
          </p:cNvSpPr>
          <p:nvPr>
            <p:ph type="body" idx="1"/>
          </p:nvPr>
        </p:nvSpPr>
        <p:spPr>
          <a:xfrm>
            <a:off x="2939373" y="1972703"/>
            <a:ext cx="3992732"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2589212" y="2548966"/>
            <a:ext cx="4342893"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7506629" y="1969475"/>
            <a:ext cx="3999001" cy="576262"/>
          </a:xfrm>
        </p:spPr>
        <p:txBody>
          <a:bodyPr anchor="b">
            <a:noAutofit/>
          </a:bodyPr>
          <a:lstStyle>
            <a:lvl1pPr marL="0" indent="0">
              <a:buNone/>
              <a:defRPr sz="2400" b="0"/>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7166957" y="2545738"/>
            <a:ext cx="4338674" cy="3354060"/>
          </a:xfrm>
        </p:spPr>
        <p:txBody>
          <a:bodyP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51B2E2A2-EF0C-4C46-A055-085FA3D48AF0}" type="datetime1">
              <a:rPr lang="en-US" smtClean="0"/>
              <a:t>6/21/2021</a:t>
            </a:fld>
            <a:endParaRPr lang="en-US"/>
          </a:p>
        </p:txBody>
      </p:sp>
      <p:sp>
        <p:nvSpPr>
          <p:cNvPr id="8" name="Footer Placeholder 7"/>
          <p:cNvSpPr>
            <a:spLocks noGrp="1"/>
          </p:cNvSpPr>
          <p:nvPr>
            <p:ph type="ftr" sz="quarter" idx="11"/>
          </p:nvPr>
        </p:nvSpPr>
        <p:spPr/>
        <p:txBody>
          <a:bodyPr/>
          <a:lstStyle/>
          <a:p>
            <a:endParaRPr lang="en-US"/>
          </a:p>
        </p:txBody>
      </p:sp>
      <p:sp>
        <p:nvSpPr>
          <p:cNvPr id="12"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13" name="Slide Number Placeholder 5"/>
          <p:cNvSpPr>
            <a:spLocks noGrp="1"/>
          </p:cNvSpPr>
          <p:nvPr>
            <p:ph type="sldNum" sz="quarter" idx="12"/>
          </p:nvPr>
        </p:nvSpPr>
        <p:spPr>
          <a:xfrm>
            <a:off x="531812" y="787782"/>
            <a:ext cx="779767" cy="365125"/>
          </a:xfrm>
        </p:spPr>
        <p:txBody>
          <a:bodyPr/>
          <a:lstStyle/>
          <a:p>
            <a:fld id="{92FB8604-3E91-4806-A5CC-428F0C480F73}" type="slidenum">
              <a:rPr lang="en-US" smtClean="0"/>
              <a:t>‹#›</a:t>
            </a:fld>
            <a:endParaRPr lang="en-US"/>
          </a:p>
        </p:txBody>
      </p:sp>
    </p:spTree>
    <p:extLst>
      <p:ext uri="{BB962C8B-B14F-4D97-AF65-F5344CB8AC3E}">
        <p14:creationId xmlns:p14="http://schemas.microsoft.com/office/powerpoint/2010/main" val="11397051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5.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8E423B2E-81F4-4242-81DC-8884B4035508}" type="datetime1">
              <a:rPr lang="en-US" smtClean="0"/>
              <a:t>6/21/2021</a:t>
            </a:fld>
            <a:endParaRPr lang="en-US"/>
          </a:p>
        </p:txBody>
      </p:sp>
      <p:sp>
        <p:nvSpPr>
          <p:cNvPr id="4" name="Footer Placeholder 3"/>
          <p:cNvSpPr>
            <a:spLocks noGrp="1"/>
          </p:cNvSpPr>
          <p:nvPr>
            <p:ph type="ftr" sz="quarter" idx="11"/>
          </p:nvPr>
        </p:nvSpPr>
        <p:spPr/>
        <p:txBody>
          <a:bodyPr/>
          <a:lstStyle/>
          <a:p>
            <a:endParaRPr lang="en-US"/>
          </a:p>
        </p:txBody>
      </p:sp>
      <p:sp>
        <p:nvSpPr>
          <p:cNvPr id="7"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5" name="Slide Number Placeholder 4"/>
          <p:cNvSpPr>
            <a:spLocks noGrp="1"/>
          </p:cNvSpPr>
          <p:nvPr>
            <p:ph type="sldNum" sz="quarter" idx="12"/>
          </p:nvPr>
        </p:nvSpPr>
        <p:spPr/>
        <p:txBody>
          <a:bodyPr/>
          <a:lstStyle/>
          <a:p>
            <a:fld id="{92FB8604-3E91-4806-A5CC-428F0C480F73}" type="slidenum">
              <a:rPr lang="en-US" smtClean="0"/>
              <a:t>‹#›</a:t>
            </a:fld>
            <a:endParaRPr lang="en-US"/>
          </a:p>
        </p:txBody>
      </p:sp>
    </p:spTree>
    <p:extLst>
      <p:ext uri="{BB962C8B-B14F-4D97-AF65-F5344CB8AC3E}">
        <p14:creationId xmlns:p14="http://schemas.microsoft.com/office/powerpoint/2010/main" val="284206032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6.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958637D-9716-4F7D-ADEC-E3F63E2EA614}" type="datetime1">
              <a:rPr lang="en-US" smtClean="0"/>
              <a:t>6/21/2021</a:t>
            </a:fld>
            <a:endParaRPr lang="en-US"/>
          </a:p>
        </p:txBody>
      </p:sp>
      <p:sp>
        <p:nvSpPr>
          <p:cNvPr id="3" name="Footer Placeholder 2"/>
          <p:cNvSpPr>
            <a:spLocks noGrp="1"/>
          </p:cNvSpPr>
          <p:nvPr>
            <p:ph type="ftr" sz="quarter" idx="11"/>
          </p:nvPr>
        </p:nvSpPr>
        <p:spPr/>
        <p:txBody>
          <a:bodyPr/>
          <a:lstStyle/>
          <a:p>
            <a:endParaRPr lang="en-US"/>
          </a:p>
        </p:txBody>
      </p:sp>
      <p:sp>
        <p:nvSpPr>
          <p:cNvPr id="6"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4" name="Slide Number Placeholder 3"/>
          <p:cNvSpPr>
            <a:spLocks noGrp="1"/>
          </p:cNvSpPr>
          <p:nvPr>
            <p:ph type="sldNum" sz="quarter" idx="12"/>
          </p:nvPr>
        </p:nvSpPr>
        <p:spPr/>
        <p:txBody>
          <a:bodyPr/>
          <a:lstStyle/>
          <a:p>
            <a:fld id="{92FB8604-3E91-4806-A5CC-428F0C480F73}" type="slidenum">
              <a:rPr lang="en-US" smtClean="0"/>
              <a:t>‹#›</a:t>
            </a:fld>
            <a:endParaRPr lang="en-US"/>
          </a:p>
        </p:txBody>
      </p:sp>
    </p:spTree>
    <p:extLst>
      <p:ext uri="{BB962C8B-B14F-4D97-AF65-F5344CB8AC3E}">
        <p14:creationId xmlns:p14="http://schemas.microsoft.com/office/powerpoint/2010/main" val="390893990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7.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446088"/>
            <a:ext cx="3505199" cy="976312"/>
          </a:xfrm>
        </p:spPr>
        <p:txBody>
          <a:bodyPr anchor="b"/>
          <a:lstStyle>
            <a:lvl1pPr algn="l">
              <a:defRPr sz="2000" b="0"/>
            </a:lvl1pPr>
          </a:lstStyle>
          <a:p>
            <a:r>
              <a:rPr lang="en-US"/>
              <a:t>Click to edit Master title style</a:t>
            </a:r>
            <a:endParaRPr lang="en-US" dirty="0"/>
          </a:p>
        </p:txBody>
      </p:sp>
      <p:sp>
        <p:nvSpPr>
          <p:cNvPr id="3" name="Content Placeholder 2"/>
          <p:cNvSpPr>
            <a:spLocks noGrp="1"/>
          </p:cNvSpPr>
          <p:nvPr>
            <p:ph idx="1"/>
          </p:nvPr>
        </p:nvSpPr>
        <p:spPr>
          <a:xfrm>
            <a:off x="6323012" y="446088"/>
            <a:ext cx="5181600" cy="5414963"/>
          </a:xfrm>
        </p:spPr>
        <p:txBody>
          <a:bodyPr anchor="ctr">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2589212" y="1598613"/>
            <a:ext cx="3505199" cy="426243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E788845-B11D-42B0-9E64-0286A1A78521}" type="datetime1">
              <a:rPr lang="en-US" smtClean="0"/>
              <a:t>6/21/2021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p:txBody>
          <a:bodyPr/>
          <a:lstStyle/>
          <a:p>
            <a:fld id="{92FB8604-3E91-4806-A5CC-428F0C480F73}" type="slidenum">
              <a:rPr lang="en-US" smtClean="0"/>
              <a:t>‹#›</a:t>
            </a:fld>
            <a:endParaRPr lang="en-US"/>
          </a:p>
        </p:txBody>
      </p:sp>
    </p:spTree>
    <p:extLst>
      <p:ext uri="{BB962C8B-B14F-4D97-AF65-F5344CB8AC3E}">
        <p14:creationId xmlns:p14="http://schemas.microsoft.com/office/powerpoint/2010/main" val="10826503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8.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3" y="4800600"/>
            <a:ext cx="8915400" cy="566738"/>
          </a:xfrm>
        </p:spPr>
        <p:txBody>
          <a:bodyPr anchor="b">
            <a:normAutofit/>
          </a:bodyPr>
          <a:lstStyle>
            <a:lvl1pPr algn="l">
              <a:defRPr sz="2400" b="0"/>
            </a:lvl1pPr>
          </a:lstStyle>
          <a:p>
            <a:r>
              <a:rPr lang="en-US"/>
              <a:t>Click to edit Master title style</a:t>
            </a:r>
            <a:endParaRPr lang="en-US" dirty="0"/>
          </a:p>
        </p:txBody>
      </p:sp>
      <p:sp>
        <p:nvSpPr>
          <p:cNvPr id="3" name="Picture Placeholder 2"/>
          <p:cNvSpPr>
            <a:spLocks noGrp="1" noChangeAspect="1"/>
          </p:cNvSpPr>
          <p:nvPr>
            <p:ph type="pic" idx="1"/>
          </p:nvPr>
        </p:nvSpPr>
        <p:spPr>
          <a:xfrm>
            <a:off x="2589212" y="634965"/>
            <a:ext cx="8915400" cy="3854970"/>
          </a:xfrm>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a:t>Click icon to add picture</a:t>
            </a:r>
            <a:endParaRPr lang="en-US" dirty="0"/>
          </a:p>
        </p:txBody>
      </p:sp>
      <p:sp>
        <p:nvSpPr>
          <p:cNvPr id="4" name="Text Placeholder 3"/>
          <p:cNvSpPr>
            <a:spLocks noGrp="1"/>
          </p:cNvSpPr>
          <p:nvPr>
            <p:ph type="body" sz="half" idx="2"/>
          </p:nvPr>
        </p:nvSpPr>
        <p:spPr>
          <a:xfrm>
            <a:off x="2589213" y="5367338"/>
            <a:ext cx="8915400" cy="493712"/>
          </a:xfrm>
        </p:spPr>
        <p:txBody>
          <a:bodyPr>
            <a:normAutofit/>
          </a:bodyPr>
          <a:lstStyle>
            <a:lvl1pPr marL="0" indent="0">
              <a:buNone/>
              <a:defRPr sz="12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A33904BB-DE1D-45A4-BD0B-C0F0299BBC85}" type="datetime1">
              <a:rPr lang="en-US" smtClean="0"/>
              <a:t>6/21/2021</a:t>
            </a:fld>
            <a:endParaRPr lang="en-US"/>
          </a:p>
        </p:txBody>
      </p:sp>
      <p:sp>
        <p:nvSpPr>
          <p:cNvPr id="6" name="Footer Placeholder 5"/>
          <p:cNvSpPr>
            <a:spLocks noGrp="1"/>
          </p:cNvSpPr>
          <p:nvPr>
            <p:ph type="ftr" sz="quarter" idx="11"/>
          </p:nvPr>
        </p:nvSpPr>
        <p:spPr/>
        <p:txBody>
          <a:bodyPr/>
          <a:lstStyle/>
          <a:p>
            <a:endParaRPr lang="en-US" dirty="0"/>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2FB8604-3E91-4806-A5CC-428F0C480F73}" type="slidenum">
              <a:rPr lang="en-US" smtClean="0"/>
              <a:t>‹#›</a:t>
            </a:fld>
            <a:endParaRPr lang="en-US"/>
          </a:p>
        </p:txBody>
      </p:sp>
    </p:spTree>
    <p:extLst>
      <p:ext uri="{BB962C8B-B14F-4D97-AF65-F5344CB8AC3E}">
        <p14:creationId xmlns:p14="http://schemas.microsoft.com/office/powerpoint/2010/main" val="3742314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2589212" y="609600"/>
            <a:ext cx="8915399" cy="3117040"/>
          </a:xfrm>
        </p:spPr>
        <p:txBody>
          <a:bodyPr anchor="ctr">
            <a:normAutofit/>
          </a:bodyPr>
          <a:lstStyle>
            <a:lvl1pPr algn="l">
              <a:defRPr sz="4800" b="0" cap="none"/>
            </a:lvl1pPr>
          </a:lstStyle>
          <a:p>
            <a:r>
              <a:rPr lang="en-US"/>
              <a:t>Click to edit Master title style</a:t>
            </a:r>
            <a:endParaRPr lang="en-US" dirty="0"/>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69E13BA-35E1-47B6-A415-CB1600D51377}" type="datetime1">
              <a:rPr lang="en-US" smtClean="0"/>
              <a:t>6/21/2021</a:t>
            </a:fld>
            <a:endParaRPr lang="en-US"/>
          </a:p>
        </p:txBody>
      </p:sp>
      <p:sp>
        <p:nvSpPr>
          <p:cNvPr id="5" name="Footer Placeholder 4"/>
          <p:cNvSpPr>
            <a:spLocks noGrp="1"/>
          </p:cNvSpPr>
          <p:nvPr>
            <p:ph type="ftr" sz="quarter" idx="11"/>
          </p:nvPr>
        </p:nvSpPr>
        <p:spPr/>
        <p:txBody>
          <a:bodyPr/>
          <a:lstStyle/>
          <a:p>
            <a:endParaRPr lang="en-US"/>
          </a:p>
        </p:txBody>
      </p:sp>
      <p:sp>
        <p:nvSpPr>
          <p:cNvPr id="9"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2FB8604-3E91-4806-A5CC-428F0C480F73}" type="slidenum">
              <a:rPr lang="en-US" smtClean="0"/>
              <a:t>‹#›</a:t>
            </a:fld>
            <a:endParaRPr lang="en-US" dirty="0"/>
          </a:p>
        </p:txBody>
      </p:sp>
    </p:spTree>
    <p:extLst>
      <p:ext uri="{BB962C8B-B14F-4D97-AF65-F5344CB8AC3E}">
        <p14:creationId xmlns:p14="http://schemas.microsoft.com/office/powerpoint/2010/main" val="3686129388"/>
      </p:ext>
    </p:extLst>
  </p:cSld>
  <p:clrMapOvr>
    <a:masterClrMapping/>
  </p:clrMapOvr>
  <p:hf hdr="0" ftr="0" dt="0"/>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pic>
        <p:nvPicPr>
          <p:cNvPr id="8" name="Picture 7"/>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0" y="802219"/>
            <a:ext cx="12192000" cy="6059194"/>
          </a:xfrm>
          <a:prstGeom prst="rect">
            <a:avLst/>
          </a:prstGeom>
        </p:spPr>
      </p:pic>
      <p:sp>
        <p:nvSpPr>
          <p:cNvPr id="14" name="Rectangle 13"/>
          <p:cNvSpPr/>
          <p:nvPr userDrawn="1"/>
        </p:nvSpPr>
        <p:spPr>
          <a:xfrm>
            <a:off x="5289" y="1078173"/>
            <a:ext cx="12197346" cy="5783239"/>
          </a:xfrm>
          <a:prstGeom prst="rect">
            <a:avLst/>
          </a:prstGeom>
          <a:solidFill>
            <a:srgbClr val="024EA2">
              <a:alpha val="7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solidFill>
                <a:schemeClr val="accent4"/>
              </a:solidFill>
            </a:endParaRPr>
          </a:p>
        </p:txBody>
      </p:sp>
      <p:sp>
        <p:nvSpPr>
          <p:cNvPr id="2" name="Rectangle 1"/>
          <p:cNvSpPr/>
          <p:nvPr userDrawn="1"/>
        </p:nvSpPr>
        <p:spPr>
          <a:xfrm>
            <a:off x="0" y="0"/>
            <a:ext cx="12192000" cy="1078173"/>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Title 1"/>
          <p:cNvSpPr>
            <a:spLocks noGrp="1"/>
          </p:cNvSpPr>
          <p:nvPr>
            <p:ph type="ctrTitle"/>
          </p:nvPr>
        </p:nvSpPr>
        <p:spPr>
          <a:xfrm>
            <a:off x="1071350" y="1992572"/>
            <a:ext cx="10065224" cy="2149523"/>
          </a:xfrm>
        </p:spPr>
        <p:txBody>
          <a:bodyPr wrap="none" anchor="t">
            <a:noAutofit/>
          </a:bodyPr>
          <a:lstStyle>
            <a:lvl1pPr algn="l">
              <a:defRPr sz="6000" b="0">
                <a:solidFill>
                  <a:schemeClr val="bg1"/>
                </a:solidFill>
              </a:defRPr>
            </a:lvl1pPr>
          </a:lstStyle>
          <a:p>
            <a:r>
              <a:rPr lang="en-US"/>
              <a:t>Click to edit Master title style</a:t>
            </a:r>
            <a:endParaRPr lang="en-GB" dirty="0"/>
          </a:p>
        </p:txBody>
      </p:sp>
      <p:cxnSp>
        <p:nvCxnSpPr>
          <p:cNvPr id="7" name="Straight Connector 6"/>
          <p:cNvCxnSpPr/>
          <p:nvPr userDrawn="1"/>
        </p:nvCxnSpPr>
        <p:spPr>
          <a:xfrm>
            <a:off x="838200" y="1978925"/>
            <a:ext cx="0" cy="4879075"/>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1" name="Rectangle 10"/>
          <p:cNvSpPr/>
          <p:nvPr userDrawn="1"/>
        </p:nvSpPr>
        <p:spPr>
          <a:xfrm>
            <a:off x="5741158" y="6619164"/>
            <a:ext cx="707409" cy="240594"/>
          </a:xfrm>
          <a:prstGeom prst="rect">
            <a:avLst/>
          </a:prstGeom>
          <a:solidFill>
            <a:srgbClr val="00449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12" name="Subtitle 2"/>
          <p:cNvSpPr>
            <a:spLocks noGrp="1"/>
          </p:cNvSpPr>
          <p:nvPr>
            <p:ph type="subTitle" idx="1"/>
          </p:nvPr>
        </p:nvSpPr>
        <p:spPr>
          <a:xfrm>
            <a:off x="1071351" y="4418049"/>
            <a:ext cx="10065224" cy="897754"/>
          </a:xfrm>
        </p:spPr>
        <p:txBody>
          <a:bodyPr wrap="none">
            <a:noAutofit/>
          </a:bodyPr>
          <a:lstStyle>
            <a:lvl1pPr marL="0" indent="0" algn="l">
              <a:buNone/>
              <a:defRPr sz="2800" i="0">
                <a:solidFill>
                  <a:schemeClr val="accent5"/>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pic>
        <p:nvPicPr>
          <p:cNvPr id="3" name="Picture 2"/>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a:xfrm>
            <a:off x="5388933" y="258042"/>
            <a:ext cx="1659793" cy="1152460"/>
          </a:xfrm>
          <a:prstGeom prst="rect">
            <a:avLst/>
          </a:prstGeom>
        </p:spPr>
      </p:pic>
      <p:sp>
        <p:nvSpPr>
          <p:cNvPr id="16" name="Text Placeholder 18"/>
          <p:cNvSpPr>
            <a:spLocks noGrp="1"/>
          </p:cNvSpPr>
          <p:nvPr>
            <p:ph type="body" sz="quarter" idx="13"/>
          </p:nvPr>
        </p:nvSpPr>
        <p:spPr>
          <a:xfrm>
            <a:off x="6096000" y="5557903"/>
            <a:ext cx="5040313" cy="528998"/>
          </a:xfrm>
        </p:spPr>
        <p:txBody>
          <a:bodyPr wrap="none">
            <a:noAutofit/>
          </a:bodyPr>
          <a:lstStyle>
            <a:lvl1pPr marL="0" indent="0" algn="r">
              <a:buFontTx/>
              <a:buNone/>
              <a:defRPr sz="2200" i="1">
                <a:solidFill>
                  <a:schemeClr val="bg1"/>
                </a:solidFill>
              </a:defRPr>
            </a:lvl1pPr>
          </a:lstStyle>
          <a:p>
            <a:pPr lvl="0"/>
            <a:r>
              <a:rPr lang="en-US"/>
              <a:t>Edit Master text styles</a:t>
            </a:r>
          </a:p>
        </p:txBody>
      </p:sp>
    </p:spTree>
    <p:extLst>
      <p:ext uri="{BB962C8B-B14F-4D97-AF65-F5344CB8AC3E}">
        <p14:creationId xmlns:p14="http://schemas.microsoft.com/office/powerpoint/2010/main" val="1836213747"/>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13" name="Text Placeholder 9"/>
          <p:cNvSpPr>
            <a:spLocks noGrp="1"/>
          </p:cNvSpPr>
          <p:nvPr>
            <p:ph type="body" sz="quarter" idx="13"/>
          </p:nvPr>
        </p:nvSpPr>
        <p:spPr>
          <a:xfrm>
            <a:off x="3275012" y="3505200"/>
            <a:ext cx="7536554" cy="381000"/>
          </a:xfrm>
        </p:spPr>
        <p:txBody>
          <a:bodyPr anchor="ctr">
            <a:noAutofit/>
          </a:bodyPr>
          <a:lstStyle>
            <a:lvl1pPr marL="0" indent="0">
              <a:buFontTx/>
              <a:buNone/>
              <a:defRPr sz="1600">
                <a:solidFill>
                  <a:schemeClr val="tx1">
                    <a:lumMod val="50000"/>
                    <a:lumOff val="50000"/>
                  </a:schemeClr>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3" name="Text Placeholder 2"/>
          <p:cNvSpPr>
            <a:spLocks noGrp="1"/>
          </p:cNvSpPr>
          <p:nvPr>
            <p:ph type="body" idx="1"/>
          </p:nvPr>
        </p:nvSpPr>
        <p:spPr>
          <a:xfrm>
            <a:off x="2589212" y="4354046"/>
            <a:ext cx="8915399" cy="1555864"/>
          </a:xfrm>
        </p:spPr>
        <p:txBody>
          <a:bodyPr anchor="ctr">
            <a:normAutofit/>
          </a:bodyPr>
          <a:lstStyle>
            <a:lvl1pPr marL="0" indent="0" algn="l">
              <a:buNone/>
              <a:defRPr sz="1800">
                <a:solidFill>
                  <a:schemeClr val="tx1">
                    <a:lumMod val="65000"/>
                    <a:lumOff val="3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A69E13BA-35E1-47B6-A415-CB1600D51377}" type="datetime1">
              <a:rPr lang="en-US" smtClean="0"/>
              <a:t>6/21/2021</a:t>
            </a:fld>
            <a:endParaRPr lang="en-US"/>
          </a:p>
        </p:txBody>
      </p:sp>
      <p:sp>
        <p:nvSpPr>
          <p:cNvPr id="5" name="Footer Placeholder 4"/>
          <p:cNvSpPr>
            <a:spLocks noGrp="1"/>
          </p:cNvSpPr>
          <p:nvPr>
            <p:ph type="ftr" sz="quarter" idx="11"/>
          </p:nvPr>
        </p:nvSpPr>
        <p:spPr/>
        <p:txBody>
          <a:bodyPr/>
          <a:lstStyle/>
          <a:p>
            <a:endParaRPr lang="en-US"/>
          </a:p>
        </p:txBody>
      </p:sp>
      <p:sp>
        <p:nvSpPr>
          <p:cNvPr id="11" name="Freeform 11"/>
          <p:cNvSpPr/>
          <p:nvPr/>
        </p:nvSpPr>
        <p:spPr bwMode="auto">
          <a:xfrm flipV="1">
            <a:off x="-4189" y="31781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a:xfrm>
            <a:off x="531812" y="3244139"/>
            <a:ext cx="779767" cy="365125"/>
          </a:xfrm>
        </p:spPr>
        <p:txBody>
          <a:bodyPr/>
          <a:lstStyle/>
          <a:p>
            <a:fld id="{92FB8604-3E91-4806-A5CC-428F0C480F73}" type="slidenum">
              <a:rPr lang="en-US" smtClean="0"/>
              <a:t>‹#›</a:t>
            </a:fld>
            <a:endParaRPr lang="en-US" dirty="0"/>
          </a:p>
        </p:txBody>
      </p:sp>
      <p:sp>
        <p:nvSpPr>
          <p:cNvPr id="14" name="TextBox 13"/>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5" name="TextBox 14"/>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2931567290"/>
      </p:ext>
    </p:extLst>
  </p:cSld>
  <p:clrMapOvr>
    <a:masterClrMapping/>
  </p:clrMapOvr>
  <p:hf hdr="0" ftr="0" dt="0"/>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2589213" y="2438400"/>
            <a:ext cx="8915400" cy="2724845"/>
          </a:xfrm>
        </p:spPr>
        <p:txBody>
          <a:bodyPr anchor="b">
            <a:normAutofit/>
          </a:bodyPr>
          <a:lstStyle>
            <a:lvl1pPr algn="l">
              <a:defRPr sz="4800" b="0"/>
            </a:lvl1pPr>
          </a:lstStyle>
          <a:p>
            <a:r>
              <a:rPr lang="en-US"/>
              <a:t>Click to edit Master title style</a:t>
            </a:r>
            <a:endParaRPr lang="en-US" dirty="0"/>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69E13BA-35E1-47B6-A415-CB1600D51377}" type="datetime1">
              <a:rPr lang="en-US" smtClean="0"/>
              <a:t>6/21/2021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2FB8604-3E91-4806-A5CC-428F0C480F73}" type="slidenum">
              <a:rPr lang="en-US" smtClean="0"/>
              <a:t>‹#›</a:t>
            </a:fld>
            <a:endParaRPr lang="en-US" dirty="0"/>
          </a:p>
        </p:txBody>
      </p:sp>
    </p:spTree>
    <p:extLst>
      <p:ext uri="{BB962C8B-B14F-4D97-AF65-F5344CB8AC3E}">
        <p14:creationId xmlns:p14="http://schemas.microsoft.com/office/powerpoint/2010/main" val="357882890"/>
      </p:ext>
    </p:extLst>
  </p:cSld>
  <p:clrMapOvr>
    <a:masterClrMapping/>
  </p:clrMapOvr>
  <p:hf hdr="0" ftr="0" dt="0"/>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2" name="Title 1"/>
          <p:cNvSpPr>
            <a:spLocks noGrp="1"/>
          </p:cNvSpPr>
          <p:nvPr>
            <p:ph type="title"/>
          </p:nvPr>
        </p:nvSpPr>
        <p:spPr>
          <a:xfrm>
            <a:off x="2849949" y="609600"/>
            <a:ext cx="8393926" cy="2895600"/>
          </a:xfrm>
        </p:spPr>
        <p:txBody>
          <a:bodyPr anchor="ctr">
            <a:normAutofit/>
          </a:bodyPr>
          <a:lstStyle>
            <a:lvl1pPr algn="l">
              <a:defRPr sz="4800" b="0" cap="none"/>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69E13BA-35E1-47B6-A415-CB1600D51377}" type="datetime1">
              <a:rPr lang="en-US" smtClean="0"/>
              <a:t>6/21/2021</a:t>
            </a:fld>
            <a:endParaRPr lang="en-US"/>
          </a:p>
        </p:txBody>
      </p:sp>
      <p:sp>
        <p:nvSpPr>
          <p:cNvPr id="6" name="Footer Placeholder 5"/>
          <p:cNvSpPr>
            <a:spLocks noGrp="1"/>
          </p:cNvSpPr>
          <p:nvPr>
            <p:ph type="ftr" sz="quarter" idx="11"/>
          </p:nvPr>
        </p:nvSpPr>
        <p:spPr/>
        <p:txBody>
          <a:bodyPr/>
          <a:lstStyle/>
          <a:p>
            <a:endParaRPr lang="en-US"/>
          </a:p>
        </p:txBody>
      </p:sp>
      <p:sp>
        <p:nvSpPr>
          <p:cNvPr id="11"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2FB8604-3E91-4806-A5CC-428F0C480F73}" type="slidenum">
              <a:rPr lang="en-US" smtClean="0"/>
              <a:t>‹#›</a:t>
            </a:fld>
            <a:endParaRPr lang="en-US" dirty="0"/>
          </a:p>
        </p:txBody>
      </p:sp>
      <p:sp>
        <p:nvSpPr>
          <p:cNvPr id="17" name="TextBox 16"/>
          <p:cNvSpPr txBox="1"/>
          <p:nvPr/>
        </p:nvSpPr>
        <p:spPr>
          <a:xfrm>
            <a:off x="2467652" y="648005"/>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
        <p:nvSpPr>
          <p:cNvPr id="18" name="TextBox 17"/>
          <p:cNvSpPr txBox="1"/>
          <p:nvPr/>
        </p:nvSpPr>
        <p:spPr>
          <a:xfrm>
            <a:off x="11114852" y="2905306"/>
            <a:ext cx="609600" cy="584776"/>
          </a:xfrm>
          <a:prstGeom prst="rect">
            <a:avLst/>
          </a:prstGeom>
        </p:spPr>
        <p:txBody>
          <a:bodyPr vert="horz" lIns="91440" tIns="45720" rIns="91440" bIns="45720" rtlCol="0" anchor="ctr">
            <a:noAutofit/>
          </a:bodyPr>
          <a:lstStyle/>
          <a:p>
            <a:pPr lvl="0"/>
            <a:r>
              <a:rPr lang="en-US" sz="8000" baseline="0" dirty="0">
                <a:ln w="3175" cmpd="sng">
                  <a:noFill/>
                </a:ln>
                <a:solidFill>
                  <a:schemeClr val="accent1"/>
                </a:solidFill>
                <a:effectLst/>
                <a:latin typeface="Arial"/>
              </a:rPr>
              <a:t>”</a:t>
            </a:r>
          </a:p>
        </p:txBody>
      </p:sp>
    </p:spTree>
    <p:extLst>
      <p:ext uri="{BB962C8B-B14F-4D97-AF65-F5344CB8AC3E}">
        <p14:creationId xmlns:p14="http://schemas.microsoft.com/office/powerpoint/2010/main" val="3052003095"/>
      </p:ext>
    </p:extLst>
  </p:cSld>
  <p:clrMapOvr>
    <a:masterClrMapping/>
  </p:clrMapOvr>
  <p:hf hdr="0" ftr="0" dt="0"/>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2589212" y="627407"/>
            <a:ext cx="8915399" cy="2880020"/>
          </a:xfrm>
        </p:spPr>
        <p:txBody>
          <a:bodyPr anchor="ctr">
            <a:normAutofit/>
          </a:bodyPr>
          <a:lstStyle>
            <a:lvl1pPr algn="l">
              <a:defRPr sz="4800" b="0"/>
            </a:lvl1pPr>
          </a:lstStyle>
          <a:p>
            <a:r>
              <a:rPr lang="en-US"/>
              <a:t>Click to edit Master title style</a:t>
            </a:r>
            <a:endParaRPr lang="en-US" dirty="0"/>
          </a:p>
        </p:txBody>
      </p:sp>
      <p:sp>
        <p:nvSpPr>
          <p:cNvPr id="21" name="Text Placeholder 9"/>
          <p:cNvSpPr>
            <a:spLocks noGrp="1"/>
          </p:cNvSpPr>
          <p:nvPr>
            <p:ph type="body" sz="quarter" idx="13"/>
          </p:nvPr>
        </p:nvSpPr>
        <p:spPr>
          <a:xfrm>
            <a:off x="2589212" y="4343400"/>
            <a:ext cx="8915400" cy="838200"/>
          </a:xfrm>
        </p:spPr>
        <p:txBody>
          <a:bodyPr anchor="b">
            <a:noAutofit/>
          </a:bodyPr>
          <a:lstStyle>
            <a:lvl1pPr marL="0" indent="0">
              <a:buFontTx/>
              <a:buNone/>
              <a:defRPr sz="2400">
                <a:solidFill>
                  <a:schemeClr val="accent1"/>
                </a:solidFill>
              </a:defRPr>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a:t>Click to edit Master text styles</a:t>
            </a:r>
          </a:p>
        </p:txBody>
      </p:sp>
      <p:sp>
        <p:nvSpPr>
          <p:cNvPr id="4" name="Text Placeholder 3"/>
          <p:cNvSpPr>
            <a:spLocks noGrp="1"/>
          </p:cNvSpPr>
          <p:nvPr>
            <p:ph type="body" sz="half" idx="2"/>
          </p:nvPr>
        </p:nvSpPr>
        <p:spPr>
          <a:xfrm>
            <a:off x="2589213" y="5181600"/>
            <a:ext cx="8915400" cy="729622"/>
          </a:xfrm>
        </p:spPr>
        <p:txBody>
          <a:bodyPr vert="horz" lIns="91440" tIns="45720" rIns="91440" bIns="45720" rtlCol="0" anchor="t">
            <a:normAutofit/>
          </a:bodyPr>
          <a:lstStyle>
            <a:lvl1pPr>
              <a:buNone/>
              <a:defRPr lang="en-US">
                <a:solidFill>
                  <a:schemeClr val="tx1">
                    <a:lumMod val="65000"/>
                    <a:lumOff val="35000"/>
                  </a:schemeClr>
                </a:solidFill>
              </a:defRPr>
            </a:lvl1pPr>
          </a:lstStyle>
          <a:p>
            <a:pPr marL="0" lvl="0" indent="0">
              <a:buNone/>
            </a:pPr>
            <a:r>
              <a:rPr lang="en-US"/>
              <a:t>Click to edit Master text styles</a:t>
            </a:r>
          </a:p>
        </p:txBody>
      </p:sp>
      <p:sp>
        <p:nvSpPr>
          <p:cNvPr id="5" name="Date Placeholder 4"/>
          <p:cNvSpPr>
            <a:spLocks noGrp="1"/>
          </p:cNvSpPr>
          <p:nvPr>
            <p:ph type="dt" sz="half" idx="10"/>
          </p:nvPr>
        </p:nvSpPr>
        <p:spPr/>
        <p:txBody>
          <a:bodyPr/>
          <a:lstStyle/>
          <a:p>
            <a:fld id="{A69E13BA-35E1-47B6-A415-CB1600D51377}" type="datetime1">
              <a:rPr lang="en-US" smtClean="0"/>
              <a:t>6/21/2021</a:t>
            </a:fld>
            <a:endParaRPr lang="en-US"/>
          </a:p>
        </p:txBody>
      </p:sp>
      <p:sp>
        <p:nvSpPr>
          <p:cNvPr id="6" name="Footer Placeholder 5"/>
          <p:cNvSpPr>
            <a:spLocks noGrp="1"/>
          </p:cNvSpPr>
          <p:nvPr>
            <p:ph type="ftr" sz="quarter" idx="11"/>
          </p:nvPr>
        </p:nvSpPr>
        <p:spPr/>
        <p:txBody>
          <a:bodyPr/>
          <a:lstStyle/>
          <a:p>
            <a:endParaRPr lang="en-US"/>
          </a:p>
        </p:txBody>
      </p:sp>
      <p:sp>
        <p:nvSpPr>
          <p:cNvPr id="9" name="Freeform 11"/>
          <p:cNvSpPr/>
          <p:nvPr/>
        </p:nvSpPr>
        <p:spPr bwMode="auto">
          <a:xfrm flipV="1">
            <a:off x="-4189" y="491172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7" name="Slide Number Placeholder 6"/>
          <p:cNvSpPr>
            <a:spLocks noGrp="1"/>
          </p:cNvSpPr>
          <p:nvPr>
            <p:ph type="sldNum" sz="quarter" idx="12"/>
          </p:nvPr>
        </p:nvSpPr>
        <p:spPr>
          <a:xfrm>
            <a:off x="531812" y="4983087"/>
            <a:ext cx="779767" cy="365125"/>
          </a:xfrm>
        </p:spPr>
        <p:txBody>
          <a:bodyPr/>
          <a:lstStyle/>
          <a:p>
            <a:fld id="{92FB8604-3E91-4806-A5CC-428F0C480F73}" type="slidenum">
              <a:rPr lang="en-US" smtClean="0"/>
              <a:t>‹#›</a:t>
            </a:fld>
            <a:endParaRPr lang="en-US" dirty="0"/>
          </a:p>
        </p:txBody>
      </p:sp>
    </p:spTree>
    <p:extLst>
      <p:ext uri="{BB962C8B-B14F-4D97-AF65-F5344CB8AC3E}">
        <p14:creationId xmlns:p14="http://schemas.microsoft.com/office/powerpoint/2010/main" val="1843455706"/>
      </p:ext>
    </p:extLst>
  </p:cSld>
  <p:clrMapOvr>
    <a:masterClrMapping/>
  </p:clrMapOvr>
  <p:hf hdr="0" ftr="0" dt="0"/>
</p:sldLayout>
</file>

<file path=ppt/slideLayouts/slideLayout3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9C97F9CC-E5C5-4E83-A290-2320CB14DEBE}" type="datetime1">
              <a:rPr lang="en-US" smtClean="0"/>
              <a:t>6/21/2021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2FB8604-3E91-4806-A5CC-428F0C480F73}" type="slidenum">
              <a:rPr lang="en-US" smtClean="0"/>
              <a:t>‹#›</a:t>
            </a:fld>
            <a:endParaRPr lang="en-US"/>
          </a:p>
        </p:txBody>
      </p:sp>
    </p:spTree>
    <p:extLst>
      <p:ext uri="{BB962C8B-B14F-4D97-AF65-F5344CB8AC3E}">
        <p14:creationId xmlns:p14="http://schemas.microsoft.com/office/powerpoint/2010/main" val="2308847621"/>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3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294812" y="627405"/>
            <a:ext cx="2207601" cy="5283817"/>
          </a:xfrm>
        </p:spPr>
        <p:txBody>
          <a:bodyPr vert="eaVert" anchor="ctr"/>
          <a:lstStyle/>
          <a:p>
            <a:r>
              <a:rPr lang="en-US"/>
              <a:t>Click to edit Master title style</a:t>
            </a:r>
            <a:endParaRPr lang="en-US" dirty="0"/>
          </a:p>
        </p:txBody>
      </p:sp>
      <p:sp>
        <p:nvSpPr>
          <p:cNvPr id="3" name="Vertical Text Placeholder 2"/>
          <p:cNvSpPr>
            <a:spLocks noGrp="1"/>
          </p:cNvSpPr>
          <p:nvPr>
            <p:ph type="body" orient="vert" idx="1"/>
          </p:nvPr>
        </p:nvSpPr>
        <p:spPr>
          <a:xfrm>
            <a:off x="2589212" y="627405"/>
            <a:ext cx="6477000" cy="5283817"/>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310A916D-36D9-4159-8431-0FAFAC4DD122}" type="datetime1">
              <a:rPr lang="en-US" smtClean="0"/>
              <a:t>6/21/2021</a:t>
            </a:fld>
            <a:endParaRPr lang="en-US"/>
          </a:p>
        </p:txBody>
      </p:sp>
      <p:sp>
        <p:nvSpPr>
          <p:cNvPr id="5" name="Footer Placeholder 4"/>
          <p:cNvSpPr>
            <a:spLocks noGrp="1"/>
          </p:cNvSpPr>
          <p:nvPr>
            <p:ph type="ftr" sz="quarter" idx="11"/>
          </p:nvPr>
        </p:nvSpPr>
        <p:spPr/>
        <p:txBody>
          <a:bodyPr/>
          <a:lstStyle/>
          <a:p>
            <a:endParaRPr lang="en-US"/>
          </a:p>
        </p:txBody>
      </p:sp>
      <p:sp>
        <p:nvSpPr>
          <p:cNvPr id="8" name="Freeform 11"/>
          <p:cNvSpPr/>
          <p:nvPr/>
        </p:nvSpPr>
        <p:spPr bwMode="auto">
          <a:xfrm flipV="1">
            <a:off x="-4189" y="714375"/>
            <a:ext cx="1588527" cy="507297"/>
          </a:xfrm>
          <a:custGeom>
            <a:avLst/>
            <a:gdLst/>
            <a:ahLst/>
            <a:cxnLst/>
            <a:rect l="l" t="t" r="r" b="b"/>
            <a:pathLst>
              <a:path w="9248" h="10000">
                <a:moveTo>
                  <a:pt x="9248" y="4701"/>
                </a:moveTo>
                <a:lnTo>
                  <a:pt x="7915" y="188"/>
                </a:lnTo>
                <a:cubicBezTo>
                  <a:pt x="7906" y="156"/>
                  <a:pt x="7895" y="126"/>
                  <a:pt x="7886" y="94"/>
                </a:cubicBezTo>
                <a:cubicBezTo>
                  <a:pt x="7859" y="0"/>
                  <a:pt x="7831" y="0"/>
                  <a:pt x="7803" y="0"/>
                </a:cubicBezTo>
                <a:lnTo>
                  <a:pt x="7275" y="0"/>
                </a:lnTo>
                <a:lnTo>
                  <a:pt x="0" y="70"/>
                </a:lnTo>
                <a:cubicBezTo>
                  <a:pt x="8" y="3380"/>
                  <a:pt x="17" y="6690"/>
                  <a:pt x="25" y="10000"/>
                </a:cubicBezTo>
                <a:lnTo>
                  <a:pt x="7275" y="9966"/>
                </a:lnTo>
                <a:lnTo>
                  <a:pt x="7803" y="9966"/>
                </a:lnTo>
                <a:cubicBezTo>
                  <a:pt x="7831" y="9966"/>
                  <a:pt x="7859" y="9872"/>
                  <a:pt x="7886" y="9872"/>
                </a:cubicBezTo>
                <a:cubicBezTo>
                  <a:pt x="7886" y="9778"/>
                  <a:pt x="7915" y="9778"/>
                  <a:pt x="7915" y="9778"/>
                </a:cubicBezTo>
                <a:lnTo>
                  <a:pt x="9248" y="5265"/>
                </a:lnTo>
                <a:cubicBezTo>
                  <a:pt x="9303" y="5077"/>
                  <a:pt x="9303" y="4889"/>
                  <a:pt x="9248" y="4701"/>
                </a:cubicBezTo>
                <a:close/>
              </a:path>
            </a:pathLst>
          </a:custGeom>
          <a:solidFill>
            <a:schemeClr val="accent1"/>
          </a:solidFill>
          <a:ln>
            <a:noFill/>
          </a:ln>
        </p:spPr>
      </p:sp>
      <p:sp>
        <p:nvSpPr>
          <p:cNvPr id="6" name="Slide Number Placeholder 5"/>
          <p:cNvSpPr>
            <a:spLocks noGrp="1"/>
          </p:cNvSpPr>
          <p:nvPr>
            <p:ph type="sldNum" sz="quarter" idx="12"/>
          </p:nvPr>
        </p:nvSpPr>
        <p:spPr/>
        <p:txBody>
          <a:bodyPr/>
          <a:lstStyle/>
          <a:p>
            <a:fld id="{92FB8604-3E91-4806-A5CC-428F0C480F73}" type="slidenum">
              <a:rPr lang="en-US" smtClean="0"/>
              <a:t>‹#›</a:t>
            </a:fld>
            <a:endParaRPr lang="en-US"/>
          </a:p>
        </p:txBody>
      </p:sp>
    </p:spTree>
    <p:extLst>
      <p:ext uri="{BB962C8B-B14F-4D97-AF65-F5344CB8AC3E}">
        <p14:creationId xmlns:p14="http://schemas.microsoft.com/office/powerpoint/2010/main" val="28842566"/>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Layout>
</file>

<file path=ppt/slideLayouts/slideLayout4.xml><?xml version="1.0" encoding="utf-8"?>
<p:sldLayout xmlns:a="http://schemas.openxmlformats.org/drawingml/2006/main" xmlns:r="http://schemas.openxmlformats.org/officeDocument/2006/relationships" xmlns:p="http://schemas.openxmlformats.org/presentationml/2006/main" type="title" preserve="1">
  <p:cSld name="Chapter Slide">
    <p:spTree>
      <p:nvGrpSpPr>
        <p:cNvPr id="1" name=""/>
        <p:cNvGrpSpPr/>
        <p:nvPr/>
      </p:nvGrpSpPr>
      <p:grpSpPr>
        <a:xfrm>
          <a:off x="0" y="0"/>
          <a:ext cx="0" cy="0"/>
          <a:chOff x="0" y="0"/>
          <a:chExt cx="0" cy="0"/>
        </a:xfrm>
      </p:grpSpPr>
      <p:sp>
        <p:nvSpPr>
          <p:cNvPr id="4" name="Rectangle 3"/>
          <p:cNvSpPr/>
          <p:nvPr userDrawn="1"/>
        </p:nvSpPr>
        <p:spPr>
          <a:xfrm>
            <a:off x="0" y="0"/>
            <a:ext cx="12192000" cy="6858000"/>
          </a:xfrm>
          <a:prstGeom prst="rect">
            <a:avLst/>
          </a:prstGeom>
          <a:solidFill>
            <a:srgbClr val="0356B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2" name="Title 1"/>
          <p:cNvSpPr>
            <a:spLocks noGrp="1"/>
          </p:cNvSpPr>
          <p:nvPr>
            <p:ph type="ctrTitle"/>
          </p:nvPr>
        </p:nvSpPr>
        <p:spPr>
          <a:xfrm>
            <a:off x="1070189" y="1122363"/>
            <a:ext cx="10676038" cy="2387600"/>
          </a:xfrm>
        </p:spPr>
        <p:txBody>
          <a:bodyPr anchor="b">
            <a:noAutofit/>
          </a:bodyPr>
          <a:lstStyle>
            <a:lvl1pPr algn="l">
              <a:defRPr sz="6000">
                <a:solidFill>
                  <a:schemeClr val="accent5"/>
                </a:solidFill>
              </a:defRPr>
            </a:lvl1pPr>
          </a:lstStyle>
          <a:p>
            <a:r>
              <a:rPr lang="en-US"/>
              <a:t>Click to edit Master title style</a:t>
            </a:r>
            <a:endParaRPr lang="en-GB" dirty="0"/>
          </a:p>
        </p:txBody>
      </p:sp>
      <p:sp>
        <p:nvSpPr>
          <p:cNvPr id="3" name="Subtitle 2"/>
          <p:cNvSpPr>
            <a:spLocks noGrp="1"/>
          </p:cNvSpPr>
          <p:nvPr>
            <p:ph type="subTitle" idx="1"/>
          </p:nvPr>
        </p:nvSpPr>
        <p:spPr>
          <a:xfrm>
            <a:off x="1070189" y="3602038"/>
            <a:ext cx="10676038" cy="1655762"/>
          </a:xfrm>
        </p:spPr>
        <p:txBody>
          <a:bodyPr>
            <a:noAutofit/>
          </a:bodyPr>
          <a:lstStyle>
            <a:lvl1pPr marL="0" indent="0" algn="l">
              <a:buNone/>
              <a:defRPr sz="24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
        <p:nvSpPr>
          <p:cNvPr id="6" name="Slide Number Placeholder 5"/>
          <p:cNvSpPr>
            <a:spLocks noGrp="1"/>
          </p:cNvSpPr>
          <p:nvPr>
            <p:ph type="sldNum" sz="quarter" idx="12"/>
          </p:nvPr>
        </p:nvSpPr>
        <p:spPr/>
        <p:txBody>
          <a:bodyPr>
            <a:noAutofit/>
          </a:bodyPr>
          <a:lstStyle>
            <a:lvl1pPr>
              <a:defRPr>
                <a:solidFill>
                  <a:schemeClr val="bg1"/>
                </a:solidFill>
              </a:defRPr>
            </a:lvl1pPr>
          </a:lstStyle>
          <a:p>
            <a:fld id="{F46C79FD-C571-418B-AB0F-5EE936C85276}" type="slidenum">
              <a:rPr lang="en-GB" smtClean="0"/>
              <a:pPr/>
              <a:t>‹#›</a:t>
            </a:fld>
            <a:endParaRPr lang="en-GB" dirty="0"/>
          </a:p>
        </p:txBody>
      </p:sp>
      <p:cxnSp>
        <p:nvCxnSpPr>
          <p:cNvPr id="7" name="Straight Connector 6"/>
          <p:cNvCxnSpPr/>
          <p:nvPr userDrawn="1"/>
        </p:nvCxnSpPr>
        <p:spPr>
          <a:xfrm>
            <a:off x="838200" y="0"/>
            <a:ext cx="0" cy="3295934"/>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27715" y="6045257"/>
            <a:ext cx="1718512" cy="451153"/>
          </a:xfrm>
          <a:prstGeom prst="rect">
            <a:avLst/>
          </a:prstGeom>
        </p:spPr>
      </p:pic>
    </p:spTree>
    <p:extLst>
      <p:ext uri="{BB962C8B-B14F-4D97-AF65-F5344CB8AC3E}">
        <p14:creationId xmlns:p14="http://schemas.microsoft.com/office/powerpoint/2010/main" val="143597581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Chapter Slide (2)">
    <p:spTree>
      <p:nvGrpSpPr>
        <p:cNvPr id="1" name=""/>
        <p:cNvGrpSpPr/>
        <p:nvPr/>
      </p:nvGrpSpPr>
      <p:grpSpPr>
        <a:xfrm>
          <a:off x="0" y="0"/>
          <a:ext cx="0" cy="0"/>
          <a:chOff x="0" y="0"/>
          <a:chExt cx="0" cy="0"/>
        </a:xfrm>
      </p:grpSpPr>
      <p:sp>
        <p:nvSpPr>
          <p:cNvPr id="7" name="Rectangle 6"/>
          <p:cNvSpPr/>
          <p:nvPr userDrawn="1"/>
        </p:nvSpPr>
        <p:spPr>
          <a:xfrm>
            <a:off x="0" y="0"/>
            <a:ext cx="12192000" cy="6858000"/>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pic>
        <p:nvPicPr>
          <p:cNvPr id="9" name="Picture 8"/>
          <p:cNvPicPr>
            <a:picLocks noChangeAspect="1"/>
          </p:cNvPicPr>
          <p:nvPr userDrawn="1"/>
        </p:nvPicPr>
        <p:blipFill>
          <a:blip r:embed="rId2" cstate="print">
            <a:extLst>
              <a:ext uri="{28A0092B-C50C-407E-A947-70E740481C1C}">
                <a14:useLocalDpi xmlns:a14="http://schemas.microsoft.com/office/drawing/2010/main"/>
              </a:ext>
            </a:extLst>
          </a:blip>
          <a:stretch>
            <a:fillRect/>
          </a:stretch>
        </p:blipFill>
        <p:spPr>
          <a:xfrm>
            <a:off x="10033852" y="6045865"/>
            <a:ext cx="1716200" cy="450546"/>
          </a:xfrm>
          <a:prstGeom prst="rect">
            <a:avLst/>
          </a:prstGeom>
        </p:spPr>
      </p:pic>
      <p:sp>
        <p:nvSpPr>
          <p:cNvPr id="11" name="Title 1"/>
          <p:cNvSpPr>
            <a:spLocks noGrp="1"/>
          </p:cNvSpPr>
          <p:nvPr>
            <p:ph type="ctrTitle"/>
          </p:nvPr>
        </p:nvSpPr>
        <p:spPr>
          <a:xfrm>
            <a:off x="1077013" y="1122363"/>
            <a:ext cx="10156297" cy="2387600"/>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3295934"/>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1070189" y="3602038"/>
            <a:ext cx="10156297" cy="1655762"/>
          </a:xfrm>
        </p:spPr>
        <p:txBody>
          <a:bodyPr>
            <a:noAutofit/>
          </a:bodyPr>
          <a:lstStyle>
            <a:lvl1pPr marL="0" indent="0" algn="l">
              <a:buNone/>
              <a:defRPr sz="2400">
                <a:solidFill>
                  <a:schemeClr val="tx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1441794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ast slide (option 1)">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tx2"/>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tx2"/>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262660803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Last slide (option 2)">
    <p:spTree>
      <p:nvGrpSpPr>
        <p:cNvPr id="1" name=""/>
        <p:cNvGrpSpPr/>
        <p:nvPr/>
      </p:nvGrpSpPr>
      <p:grpSpPr>
        <a:xfrm>
          <a:off x="0" y="0"/>
          <a:ext cx="0" cy="0"/>
          <a:chOff x="0" y="0"/>
          <a:chExt cx="0" cy="0"/>
        </a:xfrm>
      </p:grpSpPr>
      <p:sp>
        <p:nvSpPr>
          <p:cNvPr id="7" name="Rectangle 6"/>
          <p:cNvSpPr/>
          <p:nvPr userDrawn="1"/>
        </p:nvSpPr>
        <p:spPr>
          <a:xfrm>
            <a:off x="0" y="1"/>
            <a:ext cx="12192000" cy="3428999"/>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noAutofit/>
          </a:bodyPr>
          <a:lstStyle/>
          <a:p>
            <a:pPr algn="ctr"/>
            <a:endParaRPr lang="en-GB"/>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sp>
        <p:nvSpPr>
          <p:cNvPr id="11" name="Title 1"/>
          <p:cNvSpPr>
            <a:spLocks noGrp="1"/>
          </p:cNvSpPr>
          <p:nvPr>
            <p:ph type="ctrTitle"/>
          </p:nvPr>
        </p:nvSpPr>
        <p:spPr>
          <a:xfrm>
            <a:off x="1077013" y="1122363"/>
            <a:ext cx="10156297" cy="1240348"/>
          </a:xfrm>
        </p:spPr>
        <p:txBody>
          <a:bodyPr anchor="b">
            <a:noAutofit/>
          </a:bodyPr>
          <a:lstStyle>
            <a:lvl1pPr algn="l">
              <a:defRPr sz="6000">
                <a:solidFill>
                  <a:schemeClr val="accent5"/>
                </a:solidFill>
              </a:defRPr>
            </a:lvl1pPr>
          </a:lstStyle>
          <a:p>
            <a:r>
              <a:rPr lang="en-US"/>
              <a:t>Click to edit Master title style</a:t>
            </a:r>
            <a:endParaRPr lang="en-GB" dirty="0"/>
          </a:p>
        </p:txBody>
      </p:sp>
      <p:cxnSp>
        <p:nvCxnSpPr>
          <p:cNvPr id="13" name="Straight Connector 12"/>
          <p:cNvCxnSpPr/>
          <p:nvPr userDrawn="1"/>
        </p:nvCxnSpPr>
        <p:spPr>
          <a:xfrm>
            <a:off x="838200" y="0"/>
            <a:ext cx="0" cy="2362711"/>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4" name="Subtitle 2"/>
          <p:cNvSpPr>
            <a:spLocks noGrp="1"/>
          </p:cNvSpPr>
          <p:nvPr>
            <p:ph type="subTitle" idx="1"/>
          </p:nvPr>
        </p:nvSpPr>
        <p:spPr>
          <a:xfrm>
            <a:off x="838200" y="4160826"/>
            <a:ext cx="10889439" cy="1620145"/>
          </a:xfrm>
        </p:spPr>
        <p:txBody>
          <a:bodyPr>
            <a:noAutofit/>
          </a:bodyPr>
          <a:lstStyle>
            <a:lvl1pPr marL="0" indent="0" algn="l">
              <a:buNone/>
              <a:defRPr sz="1400">
                <a:solidFill>
                  <a:schemeClr val="bg1">
                    <a:lumMod val="50000"/>
                  </a:schemeClr>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dirty="0"/>
          </a:p>
        </p:txBody>
      </p:sp>
    </p:spTree>
    <p:extLst>
      <p:ext uri="{BB962C8B-B14F-4D97-AF65-F5344CB8AC3E}">
        <p14:creationId xmlns:p14="http://schemas.microsoft.com/office/powerpoint/2010/main" val="3538651356"/>
      </p:ext>
    </p:extLst>
  </p:cSld>
  <p:clrMapOvr>
    <a:masterClrMapping/>
  </p:clrMapOvr>
  <p:extLst>
    <p:ext uri="{DCECCB84-F9BA-43D5-87BE-67443E8EF086}">
      <p15:sldGuideLst xmlns:p15="http://schemas.microsoft.com/office/powerpoint/2012/main">
        <p15:guide id="1" orient="horz" pos="2160">
          <p15:clr>
            <a:srgbClr val="FBAE40"/>
          </p15:clr>
        </p15:guide>
        <p15:guide id="2" pos="3840">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3" name="Content Placeholder 2"/>
          <p:cNvSpPr>
            <a:spLocks noGrp="1"/>
          </p:cNvSpPr>
          <p:nvPr>
            <p:ph idx="1"/>
          </p:nvPr>
        </p:nvSpPr>
        <p:spPr>
          <a:xfrm>
            <a:off x="838199" y="1825625"/>
            <a:ext cx="10905699" cy="3881904"/>
          </a:xfrm>
        </p:spPr>
        <p:txBody>
          <a:bodyPr>
            <a:noAutofit/>
          </a:bodyPr>
          <a:lstStyle>
            <a:lvl1pPr>
              <a:lnSpc>
                <a:spcPct val="100000"/>
              </a:lnSpc>
              <a:spcBef>
                <a:spcPts val="0"/>
              </a:spcBef>
              <a:spcAft>
                <a:spcPts val="1800"/>
              </a:spcAft>
              <a:defRPr/>
            </a:lvl1pPr>
            <a:lvl2pPr>
              <a:lnSpc>
                <a:spcPct val="100000"/>
              </a:lnSpc>
              <a:spcAft>
                <a:spcPts val="1800"/>
              </a:spcAft>
              <a:defRPr/>
            </a:lvl2pPr>
            <a:lvl3pPr>
              <a:lnSpc>
                <a:spcPct val="100000"/>
              </a:lnSpc>
              <a:spcAft>
                <a:spcPts val="1800"/>
              </a:spcAft>
              <a:defRPr/>
            </a:lvl3pPr>
            <a:lvl4pPr>
              <a:lnSpc>
                <a:spcPct val="100000"/>
              </a:lnSpc>
              <a:spcAft>
                <a:spcPts val="1800"/>
              </a:spcAft>
              <a:defRPr/>
            </a:lvl4pPr>
            <a:lvl5pPr>
              <a:lnSpc>
                <a:spcPct val="100000"/>
              </a:lnSpc>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6" name="Slide Number Placeholder 5"/>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7" name="Straight Connector 6"/>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9"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476523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ontent and Object">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838198" y="1825625"/>
            <a:ext cx="5328000" cy="3906435"/>
          </a:xfrm>
        </p:spPr>
        <p:txBody>
          <a:bodyPr>
            <a:noAutofit/>
          </a:bodyPr>
          <a:lstStyle>
            <a:lvl1pPr>
              <a:spcAft>
                <a:spcPts val="1800"/>
              </a:spcAft>
              <a:defRPr/>
            </a:lvl1pPr>
            <a:lvl2pPr>
              <a:spcAft>
                <a:spcPts val="1800"/>
              </a:spcAft>
              <a:defRPr/>
            </a:lvl2pPr>
            <a:lvl3pPr>
              <a:spcAft>
                <a:spcPts val="1800"/>
              </a:spcAft>
              <a:defRPr/>
            </a:lvl3pPr>
            <a:lvl4pPr>
              <a:spcAft>
                <a:spcPts val="1800"/>
              </a:spcAft>
              <a:defRPr/>
            </a:lvl4pPr>
            <a:lvl5pPr>
              <a:spcAft>
                <a:spcPts val="1800"/>
              </a:spcAft>
              <a:defRPr/>
            </a:lvl5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dirty="0"/>
          </a:p>
        </p:txBody>
      </p:sp>
      <p:sp>
        <p:nvSpPr>
          <p:cNvPr id="4" name="Content Placeholder 3"/>
          <p:cNvSpPr>
            <a:spLocks noGrp="1"/>
          </p:cNvSpPr>
          <p:nvPr>
            <p:ph sz="half" idx="2"/>
          </p:nvPr>
        </p:nvSpPr>
        <p:spPr>
          <a:xfrm>
            <a:off x="6402250" y="1825625"/>
            <a:ext cx="5328000" cy="3906435"/>
          </a:xfrm>
          <a:noFill/>
        </p:spPr>
        <p:txBody>
          <a:bodyPr>
            <a:noAutofit/>
          </a:bodyPr>
          <a:lstStyle>
            <a:lvl1pPr marL="0" indent="0">
              <a:buNone/>
              <a:defRPr/>
            </a:lvl1pPr>
          </a:lstStyle>
          <a:p>
            <a:pPr lvl="0"/>
            <a:r>
              <a:rPr lang="en-US"/>
              <a:t>Edit Master text styles</a:t>
            </a:r>
          </a:p>
        </p:txBody>
      </p:sp>
      <p:sp>
        <p:nvSpPr>
          <p:cNvPr id="7" name="Slide Number Placeholder 6"/>
          <p:cNvSpPr>
            <a:spLocks noGrp="1"/>
          </p:cNvSpPr>
          <p:nvPr>
            <p:ph type="sldNum" sz="quarter" idx="12"/>
          </p:nvPr>
        </p:nvSpPr>
        <p:spPr/>
        <p:txBody>
          <a:bodyPr>
            <a:noAutofit/>
          </a:bodyPr>
          <a:lstStyle/>
          <a:p>
            <a:fld id="{F46C79FD-C571-418B-AB0F-5EE936C85276}" type="slidenum">
              <a:rPr lang="en-GB" smtClean="0"/>
              <a:t>‹#›</a:t>
            </a:fld>
            <a:endParaRPr lang="en-GB"/>
          </a:p>
        </p:txBody>
      </p:sp>
      <p:cxnSp>
        <p:nvCxnSpPr>
          <p:cNvPr id="9" name="Straight Connector 8"/>
          <p:cNvCxnSpPr/>
          <p:nvPr userDrawn="1"/>
        </p:nvCxnSpPr>
        <p:spPr>
          <a:xfrm flipH="1">
            <a:off x="838199" y="0"/>
            <a:ext cx="1" cy="1276357"/>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sp>
        <p:nvSpPr>
          <p:cNvPr id="10" name="Title Placeholder 1"/>
          <p:cNvSpPr>
            <a:spLocks noGrp="1"/>
          </p:cNvSpPr>
          <p:nvPr>
            <p:ph type="title"/>
          </p:nvPr>
        </p:nvSpPr>
        <p:spPr>
          <a:xfrm>
            <a:off x="970722"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Tree>
    <p:extLst>
      <p:ext uri="{BB962C8B-B14F-4D97-AF65-F5344CB8AC3E}">
        <p14:creationId xmlns:p14="http://schemas.microsoft.com/office/powerpoint/2010/main" val="176155146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image" Target="../media/image1.png"/><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theme" Target="../theme/theme2.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482860"/>
            <a:ext cx="10515600" cy="782357"/>
          </a:xfrm>
          <a:prstGeom prst="rect">
            <a:avLst/>
          </a:prstGeom>
        </p:spPr>
        <p:txBody>
          <a:bodyPr vert="horz" lIns="91440" tIns="45720" rIns="91440" bIns="0" rtlCol="0" anchor="b" anchorCtr="0">
            <a:noAutofit/>
          </a:bodyPr>
          <a:lstStyle/>
          <a:p>
            <a:r>
              <a:rPr lang="en-US"/>
              <a:t>Click to edit Master title style</a:t>
            </a:r>
            <a:endParaRPr lang="en-GB" dirty="0"/>
          </a:p>
        </p:txBody>
      </p:sp>
      <p:sp>
        <p:nvSpPr>
          <p:cNvPr id="3" name="Text Placeholder 2"/>
          <p:cNvSpPr>
            <a:spLocks noGrp="1"/>
          </p:cNvSpPr>
          <p:nvPr>
            <p:ph type="body" idx="1"/>
          </p:nvPr>
        </p:nvSpPr>
        <p:spPr>
          <a:xfrm>
            <a:off x="838200" y="1825625"/>
            <a:ext cx="10515600" cy="3881904"/>
          </a:xfrm>
          <a:prstGeom prst="rect">
            <a:avLst/>
          </a:prstGeom>
        </p:spPr>
        <p:txBody>
          <a:bodyPr vert="horz" lIns="91440" tIns="45720" rIns="91440" bIns="45720" rtlCol="0">
            <a:no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en-GB" dirty="0"/>
          </a:p>
        </p:txBody>
      </p:sp>
      <p:sp>
        <p:nvSpPr>
          <p:cNvPr id="6" name="Slide Number Placeholder 5"/>
          <p:cNvSpPr>
            <a:spLocks noGrp="1"/>
          </p:cNvSpPr>
          <p:nvPr>
            <p:ph type="sldNum" sz="quarter" idx="4"/>
          </p:nvPr>
        </p:nvSpPr>
        <p:spPr>
          <a:xfrm>
            <a:off x="838200" y="6131286"/>
            <a:ext cx="2743200" cy="365125"/>
          </a:xfrm>
          <a:prstGeom prst="rect">
            <a:avLst/>
          </a:prstGeom>
        </p:spPr>
        <p:txBody>
          <a:bodyPr vert="horz" lIns="91440" tIns="45720" rIns="91440" bIns="45720" rtlCol="0" anchor="ctr">
            <a:noAutofit/>
          </a:bodyPr>
          <a:lstStyle>
            <a:lvl1pPr algn="l">
              <a:defRPr sz="1200">
                <a:solidFill>
                  <a:schemeClr val="tx1">
                    <a:tint val="75000"/>
                  </a:schemeClr>
                </a:solidFill>
              </a:defRPr>
            </a:lvl1pPr>
          </a:lstStyle>
          <a:p>
            <a:fld id="{F46C79FD-C571-418B-AB0F-5EE936C85276}" type="slidenum">
              <a:rPr lang="en-GB" smtClean="0"/>
              <a:pPr/>
              <a:t>‹#›</a:t>
            </a:fld>
            <a:endParaRPr lang="en-GB" dirty="0"/>
          </a:p>
        </p:txBody>
      </p:sp>
      <p:pic>
        <p:nvPicPr>
          <p:cNvPr id="7" name="Picture 6"/>
          <p:cNvPicPr>
            <a:picLocks noChangeAspect="1"/>
          </p:cNvPicPr>
          <p:nvPr userDrawn="1"/>
        </p:nvPicPr>
        <p:blipFill>
          <a:blip r:embed="rId21" cstate="print">
            <a:extLst>
              <a:ext uri="{28A0092B-C50C-407E-A947-70E740481C1C}">
                <a14:useLocalDpi xmlns:a14="http://schemas.microsoft.com/office/drawing/2010/main"/>
              </a:ext>
            </a:extLst>
          </a:blip>
          <a:stretch>
            <a:fillRect/>
          </a:stretch>
        </p:blipFill>
        <p:spPr>
          <a:xfrm>
            <a:off x="10033852" y="6045988"/>
            <a:ext cx="1715733" cy="450423"/>
          </a:xfrm>
          <a:prstGeom prst="rect">
            <a:avLst/>
          </a:prstGeom>
        </p:spPr>
      </p:pic>
    </p:spTree>
    <p:extLst>
      <p:ext uri="{BB962C8B-B14F-4D97-AF65-F5344CB8AC3E}">
        <p14:creationId xmlns:p14="http://schemas.microsoft.com/office/powerpoint/2010/main" val="3949956567"/>
      </p:ext>
    </p:extLst>
  </p:cSld>
  <p:clrMap bg1="lt1" tx1="dk1" bg2="lt2" tx2="dk2" accent1="accent1" accent2="accent2" accent3="accent3" accent4="accent4" accent5="accent5" accent6="accent6" hlink="hlink" folHlink="folHlink"/>
  <p:sldLayoutIdLst>
    <p:sldLayoutId id="2147484026" r:id="rId1"/>
    <p:sldLayoutId id="2147484027" r:id="rId2"/>
    <p:sldLayoutId id="2147484028" r:id="rId3"/>
    <p:sldLayoutId id="2147484029" r:id="rId4"/>
    <p:sldLayoutId id="2147484030" r:id="rId5"/>
    <p:sldLayoutId id="2147484031" r:id="rId6"/>
    <p:sldLayoutId id="2147484032" r:id="rId7"/>
    <p:sldLayoutId id="2147484033" r:id="rId8"/>
    <p:sldLayoutId id="2147484034" r:id="rId9"/>
    <p:sldLayoutId id="2147484035" r:id="rId10"/>
    <p:sldLayoutId id="2147484036" r:id="rId11"/>
    <p:sldLayoutId id="2147484037" r:id="rId12"/>
    <p:sldLayoutId id="2147484038" r:id="rId13"/>
    <p:sldLayoutId id="2147484039" r:id="rId14"/>
    <p:sldLayoutId id="2147484040" r:id="rId15"/>
    <p:sldLayoutId id="2147484041" r:id="rId16"/>
    <p:sldLayoutId id="2147484042" r:id="rId17"/>
    <p:sldLayoutId id="2147484043" r:id="rId18"/>
    <p:sldLayoutId id="2147484044" r:id="rId19"/>
  </p:sldLayoutIdLst>
  <p:hf sldNum="0" hdr="0" ftr="0" dt="0"/>
  <p:txStyles>
    <p:titleStyle>
      <a:lvl1pPr algn="l" defTabSz="914400" rtl="0" eaLnBrk="1" latinLnBrk="0" hangingPunct="1">
        <a:lnSpc>
          <a:spcPct val="90000"/>
        </a:lnSpc>
        <a:spcBef>
          <a:spcPct val="0"/>
        </a:spcBef>
        <a:buNone/>
        <a:defRPr sz="4000" kern="1200">
          <a:solidFill>
            <a:schemeClr val="tx2"/>
          </a:solidFill>
          <a:latin typeface="+mj-lt"/>
          <a:ea typeface="+mj-ea"/>
          <a:cs typeface="+mj-cs"/>
        </a:defRPr>
      </a:lvl1pPr>
    </p:titleStyle>
    <p:bodyStyle>
      <a:lvl1pPr marL="228600" indent="-228600" algn="l" defTabSz="914400" rtl="0" eaLnBrk="1" latinLnBrk="0" hangingPunct="1">
        <a:lnSpc>
          <a:spcPct val="100000"/>
        </a:lnSpc>
        <a:spcBef>
          <a:spcPts val="0"/>
        </a:spcBef>
        <a:spcAft>
          <a:spcPts val="1800"/>
        </a:spcAft>
        <a:buClr>
          <a:schemeClr val="tx2"/>
        </a:buClr>
        <a:buFont typeface="Arial" panose="020B0604020202020204" pitchFamily="34" charset="0"/>
        <a:buChar char="•"/>
        <a:defRPr sz="2400" kern="1200">
          <a:solidFill>
            <a:schemeClr val="tx1"/>
          </a:solidFill>
          <a:latin typeface="+mn-lt"/>
          <a:ea typeface="+mn-ea"/>
          <a:cs typeface="+mn-cs"/>
        </a:defRPr>
      </a:lvl1pPr>
      <a:lvl2pPr marL="6858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2000" kern="1200">
          <a:solidFill>
            <a:schemeClr val="tx1"/>
          </a:solidFill>
          <a:latin typeface="+mn-lt"/>
          <a:ea typeface="+mn-ea"/>
          <a:cs typeface="+mn-cs"/>
        </a:defRPr>
      </a:lvl2pPr>
      <a:lvl3pPr marL="11430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800" kern="1200">
          <a:solidFill>
            <a:schemeClr val="tx1"/>
          </a:solidFill>
          <a:latin typeface="+mn-lt"/>
          <a:ea typeface="+mn-ea"/>
          <a:cs typeface="+mn-cs"/>
        </a:defRPr>
      </a:lvl3pPr>
      <a:lvl4pPr marL="16002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4pPr>
      <a:lvl5pPr marL="2057400" indent="-228600" algn="l" defTabSz="914400" rtl="0" eaLnBrk="1" latinLnBrk="0" hangingPunct="1">
        <a:lnSpc>
          <a:spcPct val="100000"/>
        </a:lnSpc>
        <a:spcBef>
          <a:spcPts val="500"/>
        </a:spcBef>
        <a:spcAft>
          <a:spcPts val="1800"/>
        </a:spcAft>
        <a:buClr>
          <a:schemeClr val="tx2"/>
        </a:buClr>
        <a:buFont typeface="Arial" panose="020B0604020202020204" pitchFamily="34" charset="0"/>
        <a:buChar char="•"/>
        <a:defRPr sz="16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grpSp>
        <p:nvGrpSpPr>
          <p:cNvPr id="23" name="Group 22"/>
          <p:cNvGrpSpPr/>
          <p:nvPr/>
        </p:nvGrpSpPr>
        <p:grpSpPr>
          <a:xfrm>
            <a:off x="1" y="228600"/>
            <a:ext cx="2851516" cy="6638628"/>
            <a:chOff x="2487613" y="285750"/>
            <a:chExt cx="2428875" cy="5654676"/>
          </a:xfrm>
        </p:grpSpPr>
        <p:sp>
          <p:nvSpPr>
            <p:cNvPr id="24" name="Freeform 11"/>
            <p:cNvSpPr/>
            <p:nvPr/>
          </p:nvSpPr>
          <p:spPr bwMode="auto">
            <a:xfrm>
              <a:off x="2487613" y="2284413"/>
              <a:ext cx="85725" cy="533400"/>
            </a:xfrm>
            <a:custGeom>
              <a:avLst/>
              <a:gdLst/>
              <a:ahLst/>
              <a:cxnLst/>
              <a:rect l="0" t="0" r="r" b="b"/>
              <a:pathLst>
                <a:path w="22" h="136">
                  <a:moveTo>
                    <a:pt x="22" y="136"/>
                  </a:moveTo>
                  <a:cubicBezTo>
                    <a:pt x="20" y="117"/>
                    <a:pt x="19" y="99"/>
                    <a:pt x="17" y="80"/>
                  </a:cubicBezTo>
                  <a:cubicBezTo>
                    <a:pt x="11" y="54"/>
                    <a:pt x="6" y="27"/>
                    <a:pt x="0" y="0"/>
                  </a:cubicBezTo>
                  <a:cubicBezTo>
                    <a:pt x="0" y="35"/>
                    <a:pt x="0" y="35"/>
                    <a:pt x="0" y="35"/>
                  </a:cubicBezTo>
                  <a:cubicBezTo>
                    <a:pt x="6" y="64"/>
                    <a:pt x="13" y="94"/>
                    <a:pt x="20" y="124"/>
                  </a:cubicBezTo>
                  <a:cubicBezTo>
                    <a:pt x="20" y="128"/>
                    <a:pt x="21" y="132"/>
                    <a:pt x="22" y="136"/>
                  </a:cubicBezTo>
                  <a:close/>
                </a:path>
              </a:pathLst>
            </a:custGeom>
            <a:solidFill>
              <a:schemeClr val="tx2">
                <a:alpha val="20000"/>
              </a:schemeClr>
            </a:solidFill>
            <a:ln>
              <a:noFill/>
            </a:ln>
          </p:spPr>
        </p:sp>
        <p:sp>
          <p:nvSpPr>
            <p:cNvPr id="25" name="Freeform 12"/>
            <p:cNvSpPr/>
            <p:nvPr/>
          </p:nvSpPr>
          <p:spPr bwMode="auto">
            <a:xfrm>
              <a:off x="2597151" y="2779713"/>
              <a:ext cx="550863" cy="1978025"/>
            </a:xfrm>
            <a:custGeom>
              <a:avLst/>
              <a:gdLst/>
              <a:ahLst/>
              <a:cxnLst/>
              <a:rect l="0" t="0" r="r" b="b"/>
              <a:pathLst>
                <a:path w="140" h="504">
                  <a:moveTo>
                    <a:pt x="86" y="350"/>
                  </a:moveTo>
                  <a:cubicBezTo>
                    <a:pt x="103" y="402"/>
                    <a:pt x="120" y="453"/>
                    <a:pt x="139" y="504"/>
                  </a:cubicBezTo>
                  <a:cubicBezTo>
                    <a:pt x="139" y="495"/>
                    <a:pt x="139" y="487"/>
                    <a:pt x="140" y="478"/>
                  </a:cubicBezTo>
                  <a:cubicBezTo>
                    <a:pt x="124" y="435"/>
                    <a:pt x="109" y="391"/>
                    <a:pt x="95" y="347"/>
                  </a:cubicBezTo>
                  <a:cubicBezTo>
                    <a:pt x="58" y="233"/>
                    <a:pt x="27" y="117"/>
                    <a:pt x="0" y="0"/>
                  </a:cubicBezTo>
                  <a:cubicBezTo>
                    <a:pt x="2" y="20"/>
                    <a:pt x="4" y="41"/>
                    <a:pt x="6" y="61"/>
                  </a:cubicBezTo>
                  <a:cubicBezTo>
                    <a:pt x="30" y="158"/>
                    <a:pt x="56" y="255"/>
                    <a:pt x="86" y="350"/>
                  </a:cubicBezTo>
                  <a:close/>
                </a:path>
              </a:pathLst>
            </a:custGeom>
            <a:solidFill>
              <a:schemeClr val="tx2">
                <a:alpha val="20000"/>
              </a:schemeClr>
            </a:solidFill>
            <a:ln>
              <a:noFill/>
            </a:ln>
          </p:spPr>
        </p:sp>
        <p:sp>
          <p:nvSpPr>
            <p:cNvPr id="26" name="Freeform 13"/>
            <p:cNvSpPr/>
            <p:nvPr/>
          </p:nvSpPr>
          <p:spPr bwMode="auto">
            <a:xfrm>
              <a:off x="3175001" y="4730750"/>
              <a:ext cx="519113" cy="1209675"/>
            </a:xfrm>
            <a:custGeom>
              <a:avLst/>
              <a:gdLst/>
              <a:ahLst/>
              <a:cxnLst/>
              <a:rect l="0" t="0" r="r" b="b"/>
              <a:pathLst>
                <a:path w="132" h="308">
                  <a:moveTo>
                    <a:pt x="8" y="22"/>
                  </a:moveTo>
                  <a:cubicBezTo>
                    <a:pt x="5" y="15"/>
                    <a:pt x="2" y="8"/>
                    <a:pt x="0" y="0"/>
                  </a:cubicBezTo>
                  <a:cubicBezTo>
                    <a:pt x="0" y="10"/>
                    <a:pt x="0" y="19"/>
                    <a:pt x="0" y="29"/>
                  </a:cubicBezTo>
                  <a:cubicBezTo>
                    <a:pt x="21" y="85"/>
                    <a:pt x="44" y="140"/>
                    <a:pt x="68" y="194"/>
                  </a:cubicBezTo>
                  <a:cubicBezTo>
                    <a:pt x="85" y="232"/>
                    <a:pt x="104" y="270"/>
                    <a:pt x="123" y="308"/>
                  </a:cubicBezTo>
                  <a:cubicBezTo>
                    <a:pt x="132" y="308"/>
                    <a:pt x="132" y="308"/>
                    <a:pt x="132" y="308"/>
                  </a:cubicBezTo>
                  <a:cubicBezTo>
                    <a:pt x="113" y="269"/>
                    <a:pt x="94" y="230"/>
                    <a:pt x="77" y="190"/>
                  </a:cubicBezTo>
                  <a:cubicBezTo>
                    <a:pt x="52" y="135"/>
                    <a:pt x="29" y="79"/>
                    <a:pt x="8" y="22"/>
                  </a:cubicBezTo>
                  <a:close/>
                </a:path>
              </a:pathLst>
            </a:custGeom>
            <a:solidFill>
              <a:schemeClr val="tx2">
                <a:alpha val="20000"/>
              </a:schemeClr>
            </a:solidFill>
            <a:ln>
              <a:noFill/>
            </a:ln>
          </p:spPr>
        </p:sp>
        <p:sp>
          <p:nvSpPr>
            <p:cNvPr id="27" name="Freeform 14"/>
            <p:cNvSpPr/>
            <p:nvPr/>
          </p:nvSpPr>
          <p:spPr bwMode="auto">
            <a:xfrm>
              <a:off x="3305176" y="5630863"/>
              <a:ext cx="146050" cy="309563"/>
            </a:xfrm>
            <a:custGeom>
              <a:avLst/>
              <a:gdLst/>
              <a:ahLst/>
              <a:cxnLst/>
              <a:rect l="0" t="0" r="r" b="b"/>
              <a:pathLst>
                <a:path w="37" h="79">
                  <a:moveTo>
                    <a:pt x="28" y="79"/>
                  </a:moveTo>
                  <a:cubicBezTo>
                    <a:pt x="37" y="79"/>
                    <a:pt x="37" y="79"/>
                    <a:pt x="37" y="79"/>
                  </a:cubicBezTo>
                  <a:cubicBezTo>
                    <a:pt x="24" y="53"/>
                    <a:pt x="12" y="27"/>
                    <a:pt x="0" y="0"/>
                  </a:cubicBezTo>
                  <a:cubicBezTo>
                    <a:pt x="8" y="27"/>
                    <a:pt x="17" y="53"/>
                    <a:pt x="28" y="79"/>
                  </a:cubicBezTo>
                  <a:close/>
                </a:path>
              </a:pathLst>
            </a:custGeom>
            <a:solidFill>
              <a:schemeClr val="tx2">
                <a:alpha val="20000"/>
              </a:schemeClr>
            </a:solidFill>
            <a:ln>
              <a:noFill/>
            </a:ln>
          </p:spPr>
        </p:sp>
        <p:sp>
          <p:nvSpPr>
            <p:cNvPr id="28" name="Freeform 15"/>
            <p:cNvSpPr/>
            <p:nvPr/>
          </p:nvSpPr>
          <p:spPr bwMode="auto">
            <a:xfrm>
              <a:off x="2573338" y="2817813"/>
              <a:ext cx="700088" cy="2835275"/>
            </a:xfrm>
            <a:custGeom>
              <a:avLst/>
              <a:gdLst/>
              <a:ahLst/>
              <a:cxnLst/>
              <a:rect l="0" t="0" r="r" b="b"/>
              <a:pathLst>
                <a:path w="178" h="722">
                  <a:moveTo>
                    <a:pt x="162" y="660"/>
                  </a:moveTo>
                  <a:cubicBezTo>
                    <a:pt x="145" y="618"/>
                    <a:pt x="130" y="576"/>
                    <a:pt x="116" y="534"/>
                  </a:cubicBezTo>
                  <a:cubicBezTo>
                    <a:pt x="84" y="437"/>
                    <a:pt x="59" y="337"/>
                    <a:pt x="40" y="236"/>
                  </a:cubicBezTo>
                  <a:cubicBezTo>
                    <a:pt x="29" y="175"/>
                    <a:pt x="20" y="113"/>
                    <a:pt x="12" y="51"/>
                  </a:cubicBezTo>
                  <a:cubicBezTo>
                    <a:pt x="8" y="34"/>
                    <a:pt x="4" y="17"/>
                    <a:pt x="0" y="0"/>
                  </a:cubicBezTo>
                  <a:cubicBezTo>
                    <a:pt x="8" y="79"/>
                    <a:pt x="19" y="159"/>
                    <a:pt x="33" y="237"/>
                  </a:cubicBezTo>
                  <a:cubicBezTo>
                    <a:pt x="51" y="339"/>
                    <a:pt x="76" y="439"/>
                    <a:pt x="107" y="537"/>
                  </a:cubicBezTo>
                  <a:cubicBezTo>
                    <a:pt x="123" y="586"/>
                    <a:pt x="141" y="634"/>
                    <a:pt x="160" y="681"/>
                  </a:cubicBezTo>
                  <a:cubicBezTo>
                    <a:pt x="166" y="695"/>
                    <a:pt x="172" y="708"/>
                    <a:pt x="178" y="722"/>
                  </a:cubicBezTo>
                  <a:cubicBezTo>
                    <a:pt x="176" y="717"/>
                    <a:pt x="175" y="713"/>
                    <a:pt x="174" y="708"/>
                  </a:cubicBezTo>
                  <a:cubicBezTo>
                    <a:pt x="169" y="692"/>
                    <a:pt x="165" y="676"/>
                    <a:pt x="162" y="660"/>
                  </a:cubicBezTo>
                  <a:close/>
                </a:path>
              </a:pathLst>
            </a:custGeom>
            <a:solidFill>
              <a:schemeClr val="tx2">
                <a:alpha val="20000"/>
              </a:schemeClr>
            </a:solidFill>
            <a:ln>
              <a:noFill/>
            </a:ln>
          </p:spPr>
        </p:sp>
        <p:sp>
          <p:nvSpPr>
            <p:cNvPr id="29" name="Freeform 16"/>
            <p:cNvSpPr/>
            <p:nvPr/>
          </p:nvSpPr>
          <p:spPr bwMode="auto">
            <a:xfrm>
              <a:off x="2506663" y="285750"/>
              <a:ext cx="90488" cy="2493963"/>
            </a:xfrm>
            <a:custGeom>
              <a:avLst/>
              <a:gdLst/>
              <a:ahLst/>
              <a:cxnLst/>
              <a:rect l="0" t="0" r="r" b="b"/>
              <a:pathLst>
                <a:path w="23" h="635">
                  <a:moveTo>
                    <a:pt x="11" y="577"/>
                  </a:moveTo>
                  <a:cubicBezTo>
                    <a:pt x="12" y="581"/>
                    <a:pt x="12" y="585"/>
                    <a:pt x="12" y="589"/>
                  </a:cubicBezTo>
                  <a:cubicBezTo>
                    <a:pt x="15" y="603"/>
                    <a:pt x="19" y="617"/>
                    <a:pt x="22" y="632"/>
                  </a:cubicBezTo>
                  <a:cubicBezTo>
                    <a:pt x="22" y="633"/>
                    <a:pt x="22" y="634"/>
                    <a:pt x="23" y="635"/>
                  </a:cubicBezTo>
                  <a:cubicBezTo>
                    <a:pt x="21" y="615"/>
                    <a:pt x="19" y="596"/>
                    <a:pt x="17" y="576"/>
                  </a:cubicBezTo>
                  <a:cubicBezTo>
                    <a:pt x="9" y="474"/>
                    <a:pt x="5" y="372"/>
                    <a:pt x="5" y="269"/>
                  </a:cubicBezTo>
                  <a:cubicBezTo>
                    <a:pt x="6" y="179"/>
                    <a:pt x="9" y="90"/>
                    <a:pt x="15" y="0"/>
                  </a:cubicBezTo>
                  <a:cubicBezTo>
                    <a:pt x="12" y="0"/>
                    <a:pt x="12" y="0"/>
                    <a:pt x="12" y="0"/>
                  </a:cubicBezTo>
                  <a:cubicBezTo>
                    <a:pt x="5" y="89"/>
                    <a:pt x="2" y="179"/>
                    <a:pt x="1" y="269"/>
                  </a:cubicBezTo>
                  <a:cubicBezTo>
                    <a:pt x="0" y="372"/>
                    <a:pt x="3" y="474"/>
                    <a:pt x="11" y="577"/>
                  </a:cubicBezTo>
                  <a:close/>
                </a:path>
              </a:pathLst>
            </a:custGeom>
            <a:solidFill>
              <a:schemeClr val="tx2">
                <a:alpha val="20000"/>
              </a:schemeClr>
            </a:solidFill>
            <a:ln>
              <a:noFill/>
            </a:ln>
          </p:spPr>
        </p:sp>
        <p:sp>
          <p:nvSpPr>
            <p:cNvPr id="30" name="Freeform 17"/>
            <p:cNvSpPr/>
            <p:nvPr/>
          </p:nvSpPr>
          <p:spPr bwMode="auto">
            <a:xfrm>
              <a:off x="2554288" y="2598738"/>
              <a:ext cx="66675" cy="420688"/>
            </a:xfrm>
            <a:custGeom>
              <a:avLst/>
              <a:gdLst/>
              <a:ahLst/>
              <a:cxnLst/>
              <a:rect l="0" t="0" r="r" b="b"/>
              <a:pathLst>
                <a:path w="17" h="107">
                  <a:moveTo>
                    <a:pt x="0" y="0"/>
                  </a:moveTo>
                  <a:cubicBezTo>
                    <a:pt x="2" y="19"/>
                    <a:pt x="3" y="37"/>
                    <a:pt x="5" y="56"/>
                  </a:cubicBezTo>
                  <a:cubicBezTo>
                    <a:pt x="9" y="73"/>
                    <a:pt x="13" y="90"/>
                    <a:pt x="17" y="107"/>
                  </a:cubicBezTo>
                  <a:cubicBezTo>
                    <a:pt x="15" y="87"/>
                    <a:pt x="13" y="66"/>
                    <a:pt x="11" y="46"/>
                  </a:cubicBezTo>
                  <a:cubicBezTo>
                    <a:pt x="10" y="45"/>
                    <a:pt x="10" y="44"/>
                    <a:pt x="10" y="43"/>
                  </a:cubicBezTo>
                  <a:cubicBezTo>
                    <a:pt x="7" y="28"/>
                    <a:pt x="3" y="14"/>
                    <a:pt x="0" y="0"/>
                  </a:cubicBezTo>
                  <a:close/>
                </a:path>
              </a:pathLst>
            </a:custGeom>
            <a:solidFill>
              <a:schemeClr val="tx2">
                <a:alpha val="20000"/>
              </a:schemeClr>
            </a:solidFill>
            <a:ln>
              <a:noFill/>
            </a:ln>
          </p:spPr>
        </p:sp>
        <p:sp>
          <p:nvSpPr>
            <p:cNvPr id="31" name="Freeform 18"/>
            <p:cNvSpPr/>
            <p:nvPr/>
          </p:nvSpPr>
          <p:spPr bwMode="auto">
            <a:xfrm>
              <a:off x="3143251" y="4757738"/>
              <a:ext cx="161925" cy="873125"/>
            </a:xfrm>
            <a:custGeom>
              <a:avLst/>
              <a:gdLst/>
              <a:ahLst/>
              <a:cxnLst/>
              <a:rect l="0" t="0" r="r" b="b"/>
              <a:pathLst>
                <a:path w="41" h="222">
                  <a:moveTo>
                    <a:pt x="0" y="0"/>
                  </a:moveTo>
                  <a:cubicBezTo>
                    <a:pt x="0" y="31"/>
                    <a:pt x="2" y="62"/>
                    <a:pt x="5" y="93"/>
                  </a:cubicBezTo>
                  <a:cubicBezTo>
                    <a:pt x="8" y="117"/>
                    <a:pt x="12" y="142"/>
                    <a:pt x="17" y="166"/>
                  </a:cubicBezTo>
                  <a:cubicBezTo>
                    <a:pt x="19" y="172"/>
                    <a:pt x="22" y="178"/>
                    <a:pt x="24" y="184"/>
                  </a:cubicBezTo>
                  <a:cubicBezTo>
                    <a:pt x="30" y="197"/>
                    <a:pt x="35" y="209"/>
                    <a:pt x="41" y="222"/>
                  </a:cubicBezTo>
                  <a:cubicBezTo>
                    <a:pt x="40" y="219"/>
                    <a:pt x="39" y="215"/>
                    <a:pt x="38" y="212"/>
                  </a:cubicBezTo>
                  <a:cubicBezTo>
                    <a:pt x="26" y="172"/>
                    <a:pt x="18" y="132"/>
                    <a:pt x="13" y="92"/>
                  </a:cubicBezTo>
                  <a:cubicBezTo>
                    <a:pt x="11" y="68"/>
                    <a:pt x="9" y="45"/>
                    <a:pt x="8" y="22"/>
                  </a:cubicBezTo>
                  <a:cubicBezTo>
                    <a:pt x="8" y="21"/>
                    <a:pt x="7" y="20"/>
                    <a:pt x="7" y="18"/>
                  </a:cubicBezTo>
                  <a:cubicBezTo>
                    <a:pt x="5" y="12"/>
                    <a:pt x="2" y="6"/>
                    <a:pt x="0" y="0"/>
                  </a:cubicBezTo>
                  <a:close/>
                </a:path>
              </a:pathLst>
            </a:custGeom>
            <a:solidFill>
              <a:schemeClr val="tx2">
                <a:alpha val="20000"/>
              </a:schemeClr>
            </a:solidFill>
            <a:ln>
              <a:noFill/>
            </a:ln>
          </p:spPr>
        </p:sp>
        <p:sp>
          <p:nvSpPr>
            <p:cNvPr id="32" name="Freeform 19"/>
            <p:cNvSpPr/>
            <p:nvPr/>
          </p:nvSpPr>
          <p:spPr bwMode="auto">
            <a:xfrm>
              <a:off x="3148013" y="1282700"/>
              <a:ext cx="1768475" cy="3448050"/>
            </a:xfrm>
            <a:custGeom>
              <a:avLst/>
              <a:gdLst/>
              <a:ahLst/>
              <a:cxnLst/>
              <a:rect l="0" t="0" r="r" b="b"/>
              <a:pathLst>
                <a:path w="450" h="878">
                  <a:moveTo>
                    <a:pt x="7" y="854"/>
                  </a:moveTo>
                  <a:cubicBezTo>
                    <a:pt x="10" y="772"/>
                    <a:pt x="26" y="691"/>
                    <a:pt x="50" y="613"/>
                  </a:cubicBezTo>
                  <a:cubicBezTo>
                    <a:pt x="75" y="535"/>
                    <a:pt x="109" y="460"/>
                    <a:pt x="149" y="388"/>
                  </a:cubicBezTo>
                  <a:cubicBezTo>
                    <a:pt x="189" y="316"/>
                    <a:pt x="235" y="248"/>
                    <a:pt x="285" y="183"/>
                  </a:cubicBezTo>
                  <a:cubicBezTo>
                    <a:pt x="310" y="151"/>
                    <a:pt x="337" y="119"/>
                    <a:pt x="364" y="89"/>
                  </a:cubicBezTo>
                  <a:cubicBezTo>
                    <a:pt x="378" y="74"/>
                    <a:pt x="392" y="58"/>
                    <a:pt x="406" y="44"/>
                  </a:cubicBezTo>
                  <a:cubicBezTo>
                    <a:pt x="421" y="29"/>
                    <a:pt x="435" y="15"/>
                    <a:pt x="450" y="1"/>
                  </a:cubicBezTo>
                  <a:cubicBezTo>
                    <a:pt x="450" y="0"/>
                    <a:pt x="450" y="0"/>
                    <a:pt x="450" y="0"/>
                  </a:cubicBezTo>
                  <a:cubicBezTo>
                    <a:pt x="434" y="14"/>
                    <a:pt x="420" y="28"/>
                    <a:pt x="405" y="43"/>
                  </a:cubicBezTo>
                  <a:cubicBezTo>
                    <a:pt x="391" y="57"/>
                    <a:pt x="377" y="72"/>
                    <a:pt x="363" y="88"/>
                  </a:cubicBezTo>
                  <a:cubicBezTo>
                    <a:pt x="335" y="118"/>
                    <a:pt x="308" y="149"/>
                    <a:pt x="283" y="181"/>
                  </a:cubicBezTo>
                  <a:cubicBezTo>
                    <a:pt x="232" y="246"/>
                    <a:pt x="185" y="314"/>
                    <a:pt x="145" y="386"/>
                  </a:cubicBezTo>
                  <a:cubicBezTo>
                    <a:pt x="104" y="457"/>
                    <a:pt x="70" y="533"/>
                    <a:pt x="45" y="611"/>
                  </a:cubicBezTo>
                  <a:cubicBezTo>
                    <a:pt x="19" y="690"/>
                    <a:pt x="3" y="771"/>
                    <a:pt x="0" y="854"/>
                  </a:cubicBezTo>
                  <a:cubicBezTo>
                    <a:pt x="0" y="856"/>
                    <a:pt x="0" y="857"/>
                    <a:pt x="0" y="859"/>
                  </a:cubicBezTo>
                  <a:cubicBezTo>
                    <a:pt x="2" y="865"/>
                    <a:pt x="4" y="872"/>
                    <a:pt x="7" y="878"/>
                  </a:cubicBezTo>
                  <a:cubicBezTo>
                    <a:pt x="7" y="870"/>
                    <a:pt x="7" y="862"/>
                    <a:pt x="7" y="854"/>
                  </a:cubicBezTo>
                  <a:close/>
                </a:path>
              </a:pathLst>
            </a:custGeom>
            <a:solidFill>
              <a:schemeClr val="tx2">
                <a:alpha val="20000"/>
              </a:schemeClr>
            </a:solidFill>
            <a:ln>
              <a:noFill/>
            </a:ln>
          </p:spPr>
        </p:sp>
        <p:sp>
          <p:nvSpPr>
            <p:cNvPr id="33" name="Freeform 20"/>
            <p:cNvSpPr/>
            <p:nvPr/>
          </p:nvSpPr>
          <p:spPr bwMode="auto">
            <a:xfrm>
              <a:off x="3273426" y="5653088"/>
              <a:ext cx="138113" cy="287338"/>
            </a:xfrm>
            <a:custGeom>
              <a:avLst/>
              <a:gdLst/>
              <a:ahLst/>
              <a:cxnLst/>
              <a:rect l="0" t="0" r="r" b="b"/>
              <a:pathLst>
                <a:path w="35" h="73">
                  <a:moveTo>
                    <a:pt x="0" y="0"/>
                  </a:moveTo>
                  <a:cubicBezTo>
                    <a:pt x="7" y="24"/>
                    <a:pt x="16" y="49"/>
                    <a:pt x="26" y="73"/>
                  </a:cubicBezTo>
                  <a:cubicBezTo>
                    <a:pt x="35" y="73"/>
                    <a:pt x="35" y="73"/>
                    <a:pt x="35" y="73"/>
                  </a:cubicBezTo>
                  <a:cubicBezTo>
                    <a:pt x="23" y="49"/>
                    <a:pt x="11" y="24"/>
                    <a:pt x="0" y="0"/>
                  </a:cubicBezTo>
                  <a:close/>
                </a:path>
              </a:pathLst>
            </a:custGeom>
            <a:solidFill>
              <a:schemeClr val="tx2">
                <a:alpha val="20000"/>
              </a:schemeClr>
            </a:solidFill>
            <a:ln>
              <a:noFill/>
            </a:ln>
          </p:spPr>
        </p:sp>
        <p:sp>
          <p:nvSpPr>
            <p:cNvPr id="34" name="Freeform 21"/>
            <p:cNvSpPr/>
            <p:nvPr/>
          </p:nvSpPr>
          <p:spPr bwMode="auto">
            <a:xfrm>
              <a:off x="3143251" y="4656138"/>
              <a:ext cx="31750" cy="188913"/>
            </a:xfrm>
            <a:custGeom>
              <a:avLst/>
              <a:gdLst/>
              <a:ahLst/>
              <a:cxnLst/>
              <a:rect l="0" t="0" r="r" b="b"/>
              <a:pathLst>
                <a:path w="8" h="48">
                  <a:moveTo>
                    <a:pt x="7" y="44"/>
                  </a:moveTo>
                  <a:cubicBezTo>
                    <a:pt x="7" y="46"/>
                    <a:pt x="8" y="47"/>
                    <a:pt x="8" y="48"/>
                  </a:cubicBezTo>
                  <a:cubicBezTo>
                    <a:pt x="8" y="38"/>
                    <a:pt x="8" y="29"/>
                    <a:pt x="8" y="19"/>
                  </a:cubicBezTo>
                  <a:cubicBezTo>
                    <a:pt x="5" y="13"/>
                    <a:pt x="3" y="6"/>
                    <a:pt x="1" y="0"/>
                  </a:cubicBezTo>
                  <a:cubicBezTo>
                    <a:pt x="0" y="9"/>
                    <a:pt x="0" y="17"/>
                    <a:pt x="0" y="26"/>
                  </a:cubicBezTo>
                  <a:cubicBezTo>
                    <a:pt x="2" y="32"/>
                    <a:pt x="5" y="38"/>
                    <a:pt x="7" y="44"/>
                  </a:cubicBezTo>
                  <a:close/>
                </a:path>
              </a:pathLst>
            </a:custGeom>
            <a:solidFill>
              <a:schemeClr val="tx2">
                <a:alpha val="20000"/>
              </a:schemeClr>
            </a:solidFill>
            <a:ln>
              <a:noFill/>
            </a:ln>
          </p:spPr>
        </p:sp>
        <p:sp>
          <p:nvSpPr>
            <p:cNvPr id="35" name="Freeform 22"/>
            <p:cNvSpPr/>
            <p:nvPr/>
          </p:nvSpPr>
          <p:spPr bwMode="auto">
            <a:xfrm>
              <a:off x="3211513" y="5410200"/>
              <a:ext cx="203200" cy="530225"/>
            </a:xfrm>
            <a:custGeom>
              <a:avLst/>
              <a:gdLst/>
              <a:ahLst/>
              <a:cxnLst/>
              <a:rect l="0" t="0" r="r" b="b"/>
              <a:pathLst>
                <a:path w="52" h="135">
                  <a:moveTo>
                    <a:pt x="7" y="18"/>
                  </a:moveTo>
                  <a:cubicBezTo>
                    <a:pt x="5" y="12"/>
                    <a:pt x="2" y="6"/>
                    <a:pt x="0" y="0"/>
                  </a:cubicBezTo>
                  <a:cubicBezTo>
                    <a:pt x="3" y="16"/>
                    <a:pt x="7" y="32"/>
                    <a:pt x="12" y="48"/>
                  </a:cubicBezTo>
                  <a:cubicBezTo>
                    <a:pt x="13" y="53"/>
                    <a:pt x="14" y="57"/>
                    <a:pt x="16" y="62"/>
                  </a:cubicBezTo>
                  <a:cubicBezTo>
                    <a:pt x="27" y="86"/>
                    <a:pt x="39" y="111"/>
                    <a:pt x="51" y="135"/>
                  </a:cubicBezTo>
                  <a:cubicBezTo>
                    <a:pt x="52" y="135"/>
                    <a:pt x="52" y="135"/>
                    <a:pt x="52" y="135"/>
                  </a:cubicBezTo>
                  <a:cubicBezTo>
                    <a:pt x="41" y="109"/>
                    <a:pt x="32" y="83"/>
                    <a:pt x="24" y="56"/>
                  </a:cubicBezTo>
                  <a:cubicBezTo>
                    <a:pt x="18" y="43"/>
                    <a:pt x="13" y="31"/>
                    <a:pt x="7" y="18"/>
                  </a:cubicBezTo>
                  <a:close/>
                </a:path>
              </a:pathLst>
            </a:custGeom>
            <a:solidFill>
              <a:schemeClr val="tx2">
                <a:alpha val="20000"/>
              </a:schemeClr>
            </a:solidFill>
            <a:ln>
              <a:noFill/>
            </a:ln>
          </p:spPr>
        </p:sp>
      </p:grpSp>
      <p:grpSp>
        <p:nvGrpSpPr>
          <p:cNvPr id="10" name="Group 9"/>
          <p:cNvGrpSpPr/>
          <p:nvPr/>
        </p:nvGrpSpPr>
        <p:grpSpPr>
          <a:xfrm>
            <a:off x="27221" y="-786"/>
            <a:ext cx="2356674" cy="6854039"/>
            <a:chOff x="6627813" y="194833"/>
            <a:chExt cx="1952625" cy="5678918"/>
          </a:xfrm>
        </p:grpSpPr>
        <p:sp>
          <p:nvSpPr>
            <p:cNvPr id="11" name="Freeform 27"/>
            <p:cNvSpPr/>
            <p:nvPr/>
          </p:nvSpPr>
          <p:spPr bwMode="auto">
            <a:xfrm>
              <a:off x="6627813" y="194833"/>
              <a:ext cx="409575" cy="3646488"/>
            </a:xfrm>
            <a:custGeom>
              <a:avLst/>
              <a:gdLst/>
              <a:ahLst/>
              <a:cxnLst/>
              <a:rect l="0" t="0" r="r" b="b"/>
              <a:pathLst>
                <a:path w="103" h="920">
                  <a:moveTo>
                    <a:pt x="7" y="210"/>
                  </a:moveTo>
                  <a:cubicBezTo>
                    <a:pt x="11" y="288"/>
                    <a:pt x="17" y="367"/>
                    <a:pt x="26" y="445"/>
                  </a:cubicBezTo>
                  <a:cubicBezTo>
                    <a:pt x="34" y="523"/>
                    <a:pt x="44" y="601"/>
                    <a:pt x="57" y="679"/>
                  </a:cubicBezTo>
                  <a:cubicBezTo>
                    <a:pt x="69" y="757"/>
                    <a:pt x="84" y="834"/>
                    <a:pt x="101" y="911"/>
                  </a:cubicBezTo>
                  <a:cubicBezTo>
                    <a:pt x="102" y="914"/>
                    <a:pt x="103" y="917"/>
                    <a:pt x="103" y="920"/>
                  </a:cubicBezTo>
                  <a:cubicBezTo>
                    <a:pt x="102" y="905"/>
                    <a:pt x="100" y="889"/>
                    <a:pt x="99" y="874"/>
                  </a:cubicBezTo>
                  <a:cubicBezTo>
                    <a:pt x="99" y="871"/>
                    <a:pt x="99" y="868"/>
                    <a:pt x="99" y="866"/>
                  </a:cubicBezTo>
                  <a:cubicBezTo>
                    <a:pt x="85" y="803"/>
                    <a:pt x="73" y="741"/>
                    <a:pt x="63" y="678"/>
                  </a:cubicBezTo>
                  <a:cubicBezTo>
                    <a:pt x="50" y="600"/>
                    <a:pt x="39" y="523"/>
                    <a:pt x="30" y="444"/>
                  </a:cubicBezTo>
                  <a:cubicBezTo>
                    <a:pt x="21" y="366"/>
                    <a:pt x="14" y="288"/>
                    <a:pt x="9" y="209"/>
                  </a:cubicBezTo>
                  <a:cubicBezTo>
                    <a:pt x="7" y="170"/>
                    <a:pt x="5" y="131"/>
                    <a:pt x="3" y="92"/>
                  </a:cubicBezTo>
                  <a:cubicBezTo>
                    <a:pt x="2" y="61"/>
                    <a:pt x="1" y="31"/>
                    <a:pt x="1" y="0"/>
                  </a:cubicBezTo>
                  <a:cubicBezTo>
                    <a:pt x="0" y="0"/>
                    <a:pt x="0" y="0"/>
                    <a:pt x="0" y="0"/>
                  </a:cubicBezTo>
                  <a:cubicBezTo>
                    <a:pt x="0" y="31"/>
                    <a:pt x="1" y="61"/>
                    <a:pt x="1" y="92"/>
                  </a:cubicBezTo>
                  <a:cubicBezTo>
                    <a:pt x="3" y="131"/>
                    <a:pt x="4" y="170"/>
                    <a:pt x="7" y="210"/>
                  </a:cubicBezTo>
                  <a:close/>
                </a:path>
              </a:pathLst>
            </a:custGeom>
            <a:solidFill>
              <a:schemeClr val="tx2"/>
            </a:solidFill>
            <a:ln>
              <a:noFill/>
            </a:ln>
          </p:spPr>
        </p:sp>
        <p:sp>
          <p:nvSpPr>
            <p:cNvPr id="12" name="Freeform 28"/>
            <p:cNvSpPr/>
            <p:nvPr/>
          </p:nvSpPr>
          <p:spPr bwMode="auto">
            <a:xfrm>
              <a:off x="7061201" y="3771900"/>
              <a:ext cx="350838" cy="1309688"/>
            </a:xfrm>
            <a:custGeom>
              <a:avLst/>
              <a:gdLst/>
              <a:ahLst/>
              <a:cxnLst/>
              <a:rect l="0" t="0" r="r" b="b"/>
              <a:pathLst>
                <a:path w="88" h="330">
                  <a:moveTo>
                    <a:pt x="53" y="229"/>
                  </a:moveTo>
                  <a:cubicBezTo>
                    <a:pt x="64" y="263"/>
                    <a:pt x="75" y="297"/>
                    <a:pt x="88" y="330"/>
                  </a:cubicBezTo>
                  <a:cubicBezTo>
                    <a:pt x="88" y="323"/>
                    <a:pt x="88" y="315"/>
                    <a:pt x="88" y="308"/>
                  </a:cubicBezTo>
                  <a:cubicBezTo>
                    <a:pt x="88" y="307"/>
                    <a:pt x="88" y="305"/>
                    <a:pt x="88" y="304"/>
                  </a:cubicBezTo>
                  <a:cubicBezTo>
                    <a:pt x="79" y="278"/>
                    <a:pt x="70" y="252"/>
                    <a:pt x="62" y="226"/>
                  </a:cubicBezTo>
                  <a:cubicBezTo>
                    <a:pt x="38" y="152"/>
                    <a:pt x="17" y="76"/>
                    <a:pt x="0" y="0"/>
                  </a:cubicBezTo>
                  <a:cubicBezTo>
                    <a:pt x="2" y="21"/>
                    <a:pt x="4" y="42"/>
                    <a:pt x="7" y="63"/>
                  </a:cubicBezTo>
                  <a:cubicBezTo>
                    <a:pt x="21" y="119"/>
                    <a:pt x="36" y="174"/>
                    <a:pt x="53" y="229"/>
                  </a:cubicBezTo>
                  <a:close/>
                </a:path>
              </a:pathLst>
            </a:custGeom>
            <a:solidFill>
              <a:schemeClr val="tx2"/>
            </a:solidFill>
            <a:ln>
              <a:noFill/>
            </a:ln>
          </p:spPr>
        </p:sp>
        <p:sp>
          <p:nvSpPr>
            <p:cNvPr id="13" name="Freeform 29"/>
            <p:cNvSpPr/>
            <p:nvPr/>
          </p:nvSpPr>
          <p:spPr bwMode="auto">
            <a:xfrm>
              <a:off x="7439026" y="5053013"/>
              <a:ext cx="357188" cy="820738"/>
            </a:xfrm>
            <a:custGeom>
              <a:avLst/>
              <a:gdLst/>
              <a:ahLst/>
              <a:cxnLst/>
              <a:rect l="0" t="0" r="r" b="b"/>
              <a:pathLst>
                <a:path w="90" h="207">
                  <a:moveTo>
                    <a:pt x="6" y="15"/>
                  </a:moveTo>
                  <a:cubicBezTo>
                    <a:pt x="4" y="10"/>
                    <a:pt x="2" y="5"/>
                    <a:pt x="0" y="0"/>
                  </a:cubicBezTo>
                  <a:cubicBezTo>
                    <a:pt x="0" y="9"/>
                    <a:pt x="0" y="19"/>
                    <a:pt x="1" y="29"/>
                  </a:cubicBezTo>
                  <a:cubicBezTo>
                    <a:pt x="14" y="62"/>
                    <a:pt x="27" y="95"/>
                    <a:pt x="42" y="127"/>
                  </a:cubicBezTo>
                  <a:cubicBezTo>
                    <a:pt x="54" y="154"/>
                    <a:pt x="67" y="181"/>
                    <a:pt x="80" y="207"/>
                  </a:cubicBezTo>
                  <a:cubicBezTo>
                    <a:pt x="90" y="207"/>
                    <a:pt x="90" y="207"/>
                    <a:pt x="90" y="207"/>
                  </a:cubicBezTo>
                  <a:cubicBezTo>
                    <a:pt x="76" y="180"/>
                    <a:pt x="63" y="152"/>
                    <a:pt x="50" y="123"/>
                  </a:cubicBezTo>
                  <a:cubicBezTo>
                    <a:pt x="34" y="88"/>
                    <a:pt x="20" y="51"/>
                    <a:pt x="6" y="15"/>
                  </a:cubicBezTo>
                  <a:close/>
                </a:path>
              </a:pathLst>
            </a:custGeom>
            <a:solidFill>
              <a:schemeClr val="tx2"/>
            </a:solidFill>
            <a:ln>
              <a:noFill/>
            </a:ln>
          </p:spPr>
        </p:sp>
        <p:sp>
          <p:nvSpPr>
            <p:cNvPr id="14" name="Freeform 30"/>
            <p:cNvSpPr/>
            <p:nvPr/>
          </p:nvSpPr>
          <p:spPr bwMode="auto">
            <a:xfrm>
              <a:off x="7037388" y="3811588"/>
              <a:ext cx="457200" cy="1852613"/>
            </a:xfrm>
            <a:custGeom>
              <a:avLst/>
              <a:gdLst/>
              <a:ahLst/>
              <a:cxnLst/>
              <a:rect l="0" t="0" r="r" b="b"/>
              <a:pathLst>
                <a:path w="115" h="467">
                  <a:moveTo>
                    <a:pt x="101" y="409"/>
                  </a:moveTo>
                  <a:cubicBezTo>
                    <a:pt x="93" y="388"/>
                    <a:pt x="85" y="366"/>
                    <a:pt x="78" y="344"/>
                  </a:cubicBezTo>
                  <a:cubicBezTo>
                    <a:pt x="57" y="281"/>
                    <a:pt x="41" y="216"/>
                    <a:pt x="29" y="151"/>
                  </a:cubicBezTo>
                  <a:cubicBezTo>
                    <a:pt x="22" y="119"/>
                    <a:pt x="17" y="86"/>
                    <a:pt x="13" y="53"/>
                  </a:cubicBezTo>
                  <a:cubicBezTo>
                    <a:pt x="9" y="35"/>
                    <a:pt x="4" y="18"/>
                    <a:pt x="0" y="0"/>
                  </a:cubicBezTo>
                  <a:cubicBezTo>
                    <a:pt x="5" y="51"/>
                    <a:pt x="12" y="102"/>
                    <a:pt x="21" y="152"/>
                  </a:cubicBezTo>
                  <a:cubicBezTo>
                    <a:pt x="33" y="218"/>
                    <a:pt x="49" y="283"/>
                    <a:pt x="69" y="347"/>
                  </a:cubicBezTo>
                  <a:cubicBezTo>
                    <a:pt x="79" y="378"/>
                    <a:pt x="90" y="410"/>
                    <a:pt x="103" y="441"/>
                  </a:cubicBezTo>
                  <a:cubicBezTo>
                    <a:pt x="107" y="449"/>
                    <a:pt x="111" y="458"/>
                    <a:pt x="115" y="467"/>
                  </a:cubicBezTo>
                  <a:cubicBezTo>
                    <a:pt x="114" y="464"/>
                    <a:pt x="113" y="461"/>
                    <a:pt x="112" y="458"/>
                  </a:cubicBezTo>
                  <a:cubicBezTo>
                    <a:pt x="108" y="442"/>
                    <a:pt x="104" y="425"/>
                    <a:pt x="101" y="409"/>
                  </a:cubicBezTo>
                  <a:close/>
                </a:path>
              </a:pathLst>
            </a:custGeom>
            <a:solidFill>
              <a:schemeClr val="tx2"/>
            </a:solidFill>
            <a:ln>
              <a:noFill/>
            </a:ln>
          </p:spPr>
        </p:sp>
        <p:sp>
          <p:nvSpPr>
            <p:cNvPr id="15" name="Freeform 31"/>
            <p:cNvSpPr/>
            <p:nvPr/>
          </p:nvSpPr>
          <p:spPr bwMode="auto">
            <a:xfrm>
              <a:off x="6992938" y="1263650"/>
              <a:ext cx="144463" cy="2508250"/>
            </a:xfrm>
            <a:custGeom>
              <a:avLst/>
              <a:gdLst/>
              <a:ahLst/>
              <a:cxnLst/>
              <a:rect l="0" t="0" r="r" b="b"/>
              <a:pathLst>
                <a:path w="36" h="633">
                  <a:moveTo>
                    <a:pt x="17" y="633"/>
                  </a:moveTo>
                  <a:cubicBezTo>
                    <a:pt x="15" y="621"/>
                    <a:pt x="14" y="609"/>
                    <a:pt x="13" y="597"/>
                  </a:cubicBezTo>
                  <a:cubicBezTo>
                    <a:pt x="8" y="530"/>
                    <a:pt x="5" y="464"/>
                    <a:pt x="5" y="398"/>
                  </a:cubicBezTo>
                  <a:cubicBezTo>
                    <a:pt x="5" y="331"/>
                    <a:pt x="8" y="265"/>
                    <a:pt x="13" y="198"/>
                  </a:cubicBezTo>
                  <a:cubicBezTo>
                    <a:pt x="15" y="165"/>
                    <a:pt x="18" y="132"/>
                    <a:pt x="22" y="99"/>
                  </a:cubicBezTo>
                  <a:cubicBezTo>
                    <a:pt x="26" y="66"/>
                    <a:pt x="30" y="33"/>
                    <a:pt x="36" y="0"/>
                  </a:cubicBezTo>
                  <a:cubicBezTo>
                    <a:pt x="35" y="0"/>
                    <a:pt x="35" y="0"/>
                    <a:pt x="35" y="0"/>
                  </a:cubicBezTo>
                  <a:cubicBezTo>
                    <a:pt x="29" y="33"/>
                    <a:pt x="24" y="66"/>
                    <a:pt x="20" y="99"/>
                  </a:cubicBezTo>
                  <a:cubicBezTo>
                    <a:pt x="16" y="132"/>
                    <a:pt x="13" y="165"/>
                    <a:pt x="10" y="198"/>
                  </a:cubicBezTo>
                  <a:cubicBezTo>
                    <a:pt x="4" y="264"/>
                    <a:pt x="1" y="331"/>
                    <a:pt x="1" y="398"/>
                  </a:cubicBezTo>
                  <a:cubicBezTo>
                    <a:pt x="0" y="461"/>
                    <a:pt x="2" y="525"/>
                    <a:pt x="7" y="589"/>
                  </a:cubicBezTo>
                  <a:cubicBezTo>
                    <a:pt x="10" y="603"/>
                    <a:pt x="13" y="618"/>
                    <a:pt x="16" y="632"/>
                  </a:cubicBezTo>
                  <a:cubicBezTo>
                    <a:pt x="16" y="632"/>
                    <a:pt x="17" y="633"/>
                    <a:pt x="17" y="633"/>
                  </a:cubicBezTo>
                  <a:close/>
                </a:path>
              </a:pathLst>
            </a:custGeom>
            <a:solidFill>
              <a:schemeClr val="tx2"/>
            </a:solidFill>
            <a:ln>
              <a:noFill/>
            </a:ln>
          </p:spPr>
        </p:sp>
        <p:sp>
          <p:nvSpPr>
            <p:cNvPr id="16" name="Freeform 32"/>
            <p:cNvSpPr/>
            <p:nvPr/>
          </p:nvSpPr>
          <p:spPr bwMode="auto">
            <a:xfrm>
              <a:off x="7526338" y="5640388"/>
              <a:ext cx="111125" cy="233363"/>
            </a:xfrm>
            <a:custGeom>
              <a:avLst/>
              <a:gdLst/>
              <a:ahLst/>
              <a:cxnLst/>
              <a:rect l="0" t="0" r="r" b="b"/>
              <a:pathLst>
                <a:path w="28" h="59">
                  <a:moveTo>
                    <a:pt x="22" y="59"/>
                  </a:moveTo>
                  <a:cubicBezTo>
                    <a:pt x="28" y="59"/>
                    <a:pt x="28" y="59"/>
                    <a:pt x="28" y="59"/>
                  </a:cubicBezTo>
                  <a:cubicBezTo>
                    <a:pt x="18" y="40"/>
                    <a:pt x="9" y="20"/>
                    <a:pt x="0" y="0"/>
                  </a:cubicBezTo>
                  <a:cubicBezTo>
                    <a:pt x="6" y="20"/>
                    <a:pt x="13" y="40"/>
                    <a:pt x="22" y="59"/>
                  </a:cubicBezTo>
                  <a:close/>
                </a:path>
              </a:pathLst>
            </a:custGeom>
            <a:solidFill>
              <a:schemeClr val="tx2"/>
            </a:solidFill>
            <a:ln>
              <a:noFill/>
            </a:ln>
          </p:spPr>
        </p:sp>
        <p:sp>
          <p:nvSpPr>
            <p:cNvPr id="17" name="Freeform 33"/>
            <p:cNvSpPr/>
            <p:nvPr/>
          </p:nvSpPr>
          <p:spPr bwMode="auto">
            <a:xfrm>
              <a:off x="7021513" y="3598863"/>
              <a:ext cx="68263" cy="423863"/>
            </a:xfrm>
            <a:custGeom>
              <a:avLst/>
              <a:gdLst/>
              <a:ahLst/>
              <a:cxnLst/>
              <a:rect l="0" t="0" r="r" b="b"/>
              <a:pathLst>
                <a:path w="17" h="107">
                  <a:moveTo>
                    <a:pt x="4" y="54"/>
                  </a:moveTo>
                  <a:cubicBezTo>
                    <a:pt x="8" y="72"/>
                    <a:pt x="13" y="89"/>
                    <a:pt x="17" y="107"/>
                  </a:cubicBezTo>
                  <a:cubicBezTo>
                    <a:pt x="14" y="86"/>
                    <a:pt x="12" y="65"/>
                    <a:pt x="10" y="44"/>
                  </a:cubicBezTo>
                  <a:cubicBezTo>
                    <a:pt x="10" y="44"/>
                    <a:pt x="9" y="43"/>
                    <a:pt x="9" y="43"/>
                  </a:cubicBezTo>
                  <a:cubicBezTo>
                    <a:pt x="6" y="29"/>
                    <a:pt x="3" y="14"/>
                    <a:pt x="0" y="0"/>
                  </a:cubicBezTo>
                  <a:cubicBezTo>
                    <a:pt x="0" y="2"/>
                    <a:pt x="0" y="5"/>
                    <a:pt x="0" y="8"/>
                  </a:cubicBezTo>
                  <a:cubicBezTo>
                    <a:pt x="1" y="23"/>
                    <a:pt x="3" y="39"/>
                    <a:pt x="4" y="54"/>
                  </a:cubicBezTo>
                  <a:close/>
                </a:path>
              </a:pathLst>
            </a:custGeom>
            <a:solidFill>
              <a:schemeClr val="tx2"/>
            </a:solidFill>
            <a:ln>
              <a:noFill/>
            </a:ln>
          </p:spPr>
        </p:sp>
        <p:sp>
          <p:nvSpPr>
            <p:cNvPr id="18" name="Freeform 34"/>
            <p:cNvSpPr/>
            <p:nvPr/>
          </p:nvSpPr>
          <p:spPr bwMode="auto">
            <a:xfrm>
              <a:off x="7412038" y="2801938"/>
              <a:ext cx="1168400" cy="2251075"/>
            </a:xfrm>
            <a:custGeom>
              <a:avLst/>
              <a:gdLst/>
              <a:ahLst/>
              <a:cxnLst/>
              <a:rect l="0" t="0" r="r" b="b"/>
              <a:pathLst>
                <a:path w="294" h="568">
                  <a:moveTo>
                    <a:pt x="8" y="553"/>
                  </a:moveTo>
                  <a:cubicBezTo>
                    <a:pt x="9" y="501"/>
                    <a:pt x="19" y="448"/>
                    <a:pt x="35" y="397"/>
                  </a:cubicBezTo>
                  <a:cubicBezTo>
                    <a:pt x="51" y="347"/>
                    <a:pt x="73" y="298"/>
                    <a:pt x="99" y="252"/>
                  </a:cubicBezTo>
                  <a:cubicBezTo>
                    <a:pt x="124" y="205"/>
                    <a:pt x="154" y="161"/>
                    <a:pt x="187" y="119"/>
                  </a:cubicBezTo>
                  <a:cubicBezTo>
                    <a:pt x="203" y="98"/>
                    <a:pt x="220" y="77"/>
                    <a:pt x="238" y="58"/>
                  </a:cubicBezTo>
                  <a:cubicBezTo>
                    <a:pt x="247" y="48"/>
                    <a:pt x="256" y="38"/>
                    <a:pt x="265" y="28"/>
                  </a:cubicBezTo>
                  <a:cubicBezTo>
                    <a:pt x="274" y="19"/>
                    <a:pt x="284" y="9"/>
                    <a:pt x="294" y="0"/>
                  </a:cubicBezTo>
                  <a:cubicBezTo>
                    <a:pt x="293" y="0"/>
                    <a:pt x="293" y="0"/>
                    <a:pt x="293" y="0"/>
                  </a:cubicBezTo>
                  <a:cubicBezTo>
                    <a:pt x="283" y="9"/>
                    <a:pt x="273" y="18"/>
                    <a:pt x="264" y="27"/>
                  </a:cubicBezTo>
                  <a:cubicBezTo>
                    <a:pt x="255" y="37"/>
                    <a:pt x="246" y="47"/>
                    <a:pt x="237" y="56"/>
                  </a:cubicBezTo>
                  <a:cubicBezTo>
                    <a:pt x="218" y="76"/>
                    <a:pt x="201" y="96"/>
                    <a:pt x="185" y="117"/>
                  </a:cubicBezTo>
                  <a:cubicBezTo>
                    <a:pt x="151" y="159"/>
                    <a:pt x="121" y="203"/>
                    <a:pt x="95" y="249"/>
                  </a:cubicBezTo>
                  <a:cubicBezTo>
                    <a:pt x="68" y="296"/>
                    <a:pt x="46" y="345"/>
                    <a:pt x="30" y="396"/>
                  </a:cubicBezTo>
                  <a:cubicBezTo>
                    <a:pt x="13" y="445"/>
                    <a:pt x="3" y="497"/>
                    <a:pt x="0" y="549"/>
                  </a:cubicBezTo>
                  <a:cubicBezTo>
                    <a:pt x="3" y="555"/>
                    <a:pt x="5" y="561"/>
                    <a:pt x="7" y="568"/>
                  </a:cubicBezTo>
                  <a:cubicBezTo>
                    <a:pt x="7" y="563"/>
                    <a:pt x="7" y="558"/>
                    <a:pt x="8" y="553"/>
                  </a:cubicBezTo>
                  <a:close/>
                </a:path>
              </a:pathLst>
            </a:custGeom>
            <a:solidFill>
              <a:schemeClr val="tx2"/>
            </a:solidFill>
            <a:ln>
              <a:noFill/>
            </a:ln>
          </p:spPr>
        </p:sp>
        <p:sp>
          <p:nvSpPr>
            <p:cNvPr id="19" name="Freeform 35"/>
            <p:cNvSpPr/>
            <p:nvPr/>
          </p:nvSpPr>
          <p:spPr bwMode="auto">
            <a:xfrm>
              <a:off x="7494588" y="5664200"/>
              <a:ext cx="100013" cy="209550"/>
            </a:xfrm>
            <a:custGeom>
              <a:avLst/>
              <a:gdLst/>
              <a:ahLst/>
              <a:cxnLst/>
              <a:rect l="0" t="0" r="r" b="b"/>
              <a:pathLst>
                <a:path w="25" h="53">
                  <a:moveTo>
                    <a:pt x="0" y="0"/>
                  </a:moveTo>
                  <a:cubicBezTo>
                    <a:pt x="5" y="18"/>
                    <a:pt x="12" y="36"/>
                    <a:pt x="19" y="53"/>
                  </a:cubicBezTo>
                  <a:cubicBezTo>
                    <a:pt x="25" y="53"/>
                    <a:pt x="25" y="53"/>
                    <a:pt x="25" y="53"/>
                  </a:cubicBezTo>
                  <a:cubicBezTo>
                    <a:pt x="16" y="36"/>
                    <a:pt x="8" y="18"/>
                    <a:pt x="0" y="0"/>
                  </a:cubicBezTo>
                  <a:close/>
                </a:path>
              </a:pathLst>
            </a:custGeom>
            <a:solidFill>
              <a:schemeClr val="tx2"/>
            </a:solidFill>
            <a:ln>
              <a:noFill/>
            </a:ln>
          </p:spPr>
        </p:sp>
        <p:sp>
          <p:nvSpPr>
            <p:cNvPr id="20" name="Freeform 36"/>
            <p:cNvSpPr/>
            <p:nvPr/>
          </p:nvSpPr>
          <p:spPr bwMode="auto">
            <a:xfrm>
              <a:off x="7412038" y="5081588"/>
              <a:ext cx="114300" cy="558800"/>
            </a:xfrm>
            <a:custGeom>
              <a:avLst/>
              <a:gdLst/>
              <a:ahLst/>
              <a:cxnLst/>
              <a:rect l="0" t="0" r="r" b="b"/>
              <a:pathLst>
                <a:path w="29" h="141">
                  <a:moveTo>
                    <a:pt x="0" y="0"/>
                  </a:moveTo>
                  <a:cubicBezTo>
                    <a:pt x="0" y="30"/>
                    <a:pt x="2" y="60"/>
                    <a:pt x="7" y="89"/>
                  </a:cubicBezTo>
                  <a:cubicBezTo>
                    <a:pt x="11" y="98"/>
                    <a:pt x="14" y="108"/>
                    <a:pt x="18" y="117"/>
                  </a:cubicBezTo>
                  <a:cubicBezTo>
                    <a:pt x="22" y="125"/>
                    <a:pt x="25" y="133"/>
                    <a:pt x="29" y="141"/>
                  </a:cubicBezTo>
                  <a:cubicBezTo>
                    <a:pt x="28" y="139"/>
                    <a:pt x="28" y="137"/>
                    <a:pt x="27" y="135"/>
                  </a:cubicBezTo>
                  <a:cubicBezTo>
                    <a:pt x="16" y="98"/>
                    <a:pt x="10" y="60"/>
                    <a:pt x="8" y="22"/>
                  </a:cubicBezTo>
                  <a:cubicBezTo>
                    <a:pt x="7" y="18"/>
                    <a:pt x="5" y="15"/>
                    <a:pt x="4" y="11"/>
                  </a:cubicBezTo>
                  <a:cubicBezTo>
                    <a:pt x="2" y="7"/>
                    <a:pt x="1" y="3"/>
                    <a:pt x="0" y="0"/>
                  </a:cubicBezTo>
                  <a:close/>
                </a:path>
              </a:pathLst>
            </a:custGeom>
            <a:solidFill>
              <a:schemeClr val="tx2"/>
            </a:solidFill>
            <a:ln>
              <a:noFill/>
            </a:ln>
          </p:spPr>
        </p:sp>
        <p:sp>
          <p:nvSpPr>
            <p:cNvPr id="21" name="Freeform 37"/>
            <p:cNvSpPr/>
            <p:nvPr/>
          </p:nvSpPr>
          <p:spPr bwMode="auto">
            <a:xfrm>
              <a:off x="7412038" y="4978400"/>
              <a:ext cx="31750" cy="188913"/>
            </a:xfrm>
            <a:custGeom>
              <a:avLst/>
              <a:gdLst/>
              <a:ahLst/>
              <a:cxnLst/>
              <a:rect l="0" t="0" r="r" b="b"/>
              <a:pathLst>
                <a:path w="8" h="48">
                  <a:moveTo>
                    <a:pt x="0" y="26"/>
                  </a:moveTo>
                  <a:cubicBezTo>
                    <a:pt x="1" y="29"/>
                    <a:pt x="2" y="33"/>
                    <a:pt x="4" y="37"/>
                  </a:cubicBezTo>
                  <a:cubicBezTo>
                    <a:pt x="5" y="41"/>
                    <a:pt x="7" y="44"/>
                    <a:pt x="8" y="48"/>
                  </a:cubicBezTo>
                  <a:cubicBezTo>
                    <a:pt x="7" y="38"/>
                    <a:pt x="7" y="28"/>
                    <a:pt x="7" y="19"/>
                  </a:cubicBezTo>
                  <a:cubicBezTo>
                    <a:pt x="5" y="12"/>
                    <a:pt x="3" y="6"/>
                    <a:pt x="0" y="0"/>
                  </a:cubicBezTo>
                  <a:cubicBezTo>
                    <a:pt x="0" y="1"/>
                    <a:pt x="0" y="3"/>
                    <a:pt x="0" y="4"/>
                  </a:cubicBezTo>
                  <a:cubicBezTo>
                    <a:pt x="0" y="11"/>
                    <a:pt x="0" y="19"/>
                    <a:pt x="0" y="26"/>
                  </a:cubicBezTo>
                  <a:close/>
                </a:path>
              </a:pathLst>
            </a:custGeom>
            <a:solidFill>
              <a:schemeClr val="tx2"/>
            </a:solidFill>
            <a:ln>
              <a:noFill/>
            </a:ln>
          </p:spPr>
        </p:sp>
        <p:sp>
          <p:nvSpPr>
            <p:cNvPr id="22" name="Freeform 38"/>
            <p:cNvSpPr/>
            <p:nvPr/>
          </p:nvSpPr>
          <p:spPr bwMode="auto">
            <a:xfrm>
              <a:off x="7439026" y="5434013"/>
              <a:ext cx="174625" cy="439738"/>
            </a:xfrm>
            <a:custGeom>
              <a:avLst/>
              <a:gdLst/>
              <a:ahLst/>
              <a:cxnLst/>
              <a:rect l="0" t="0" r="r" b="b"/>
              <a:pathLst>
                <a:path w="44" h="111">
                  <a:moveTo>
                    <a:pt x="11" y="28"/>
                  </a:moveTo>
                  <a:cubicBezTo>
                    <a:pt x="7" y="19"/>
                    <a:pt x="4" y="9"/>
                    <a:pt x="0" y="0"/>
                  </a:cubicBezTo>
                  <a:cubicBezTo>
                    <a:pt x="3" y="16"/>
                    <a:pt x="7" y="33"/>
                    <a:pt x="11" y="49"/>
                  </a:cubicBezTo>
                  <a:cubicBezTo>
                    <a:pt x="12" y="52"/>
                    <a:pt x="13" y="55"/>
                    <a:pt x="14" y="58"/>
                  </a:cubicBezTo>
                  <a:cubicBezTo>
                    <a:pt x="22" y="76"/>
                    <a:pt x="30" y="94"/>
                    <a:pt x="39" y="111"/>
                  </a:cubicBezTo>
                  <a:cubicBezTo>
                    <a:pt x="44" y="111"/>
                    <a:pt x="44" y="111"/>
                    <a:pt x="44" y="111"/>
                  </a:cubicBezTo>
                  <a:cubicBezTo>
                    <a:pt x="35" y="92"/>
                    <a:pt x="28" y="72"/>
                    <a:pt x="22" y="52"/>
                  </a:cubicBezTo>
                  <a:cubicBezTo>
                    <a:pt x="18" y="44"/>
                    <a:pt x="15" y="36"/>
                    <a:pt x="11" y="28"/>
                  </a:cubicBezTo>
                  <a:close/>
                </a:path>
              </a:pathLst>
            </a:custGeom>
            <a:solidFill>
              <a:schemeClr val="tx2"/>
            </a:solidFill>
            <a:ln>
              <a:noFill/>
            </a:ln>
          </p:spPr>
        </p:sp>
      </p:grpSp>
      <p:sp>
        <p:nvSpPr>
          <p:cNvPr id="7" name="Rectangle 6"/>
          <p:cNvSpPr/>
          <p:nvPr/>
        </p:nvSpPr>
        <p:spPr>
          <a:xfrm>
            <a:off x="0" y="0"/>
            <a:ext cx="182880" cy="6858000"/>
          </a:xfrm>
          <a:prstGeom prst="rect">
            <a:avLst/>
          </a:prstGeom>
          <a:solidFill>
            <a:schemeClr val="tx2"/>
          </a:solidFill>
          <a:ln>
            <a:noFill/>
          </a:ln>
          <a:effectLst/>
        </p:spPr>
        <p:style>
          <a:lnRef idx="1">
            <a:schemeClr val="accent1"/>
          </a:lnRef>
          <a:fillRef idx="3">
            <a:schemeClr val="accent1"/>
          </a:fillRef>
          <a:effectRef idx="2">
            <a:schemeClr val="accent1"/>
          </a:effectRef>
          <a:fontRef idx="minor">
            <a:schemeClr val="lt1"/>
          </a:fontRef>
        </p:style>
      </p:sp>
      <p:sp>
        <p:nvSpPr>
          <p:cNvPr id="2" name="Title Placeholder 1"/>
          <p:cNvSpPr>
            <a:spLocks noGrp="1"/>
          </p:cNvSpPr>
          <p:nvPr>
            <p:ph type="title"/>
          </p:nvPr>
        </p:nvSpPr>
        <p:spPr>
          <a:xfrm>
            <a:off x="2592924" y="624110"/>
            <a:ext cx="8911687" cy="1280890"/>
          </a:xfrm>
          <a:prstGeom prst="rect">
            <a:avLst/>
          </a:prstGeom>
        </p:spPr>
        <p:txBody>
          <a:bodyPr vert="horz" lIns="91440" tIns="45720" rIns="91440" bIns="45720" rtlCol="0" anchor="t">
            <a:normAutofit/>
          </a:bodyPr>
          <a:lstStyle/>
          <a:p>
            <a:r>
              <a:rPr lang="en-US"/>
              <a:t>Click to edit Master title style</a:t>
            </a:r>
            <a:endParaRPr lang="en-US" dirty="0"/>
          </a:p>
        </p:txBody>
      </p:sp>
      <p:sp>
        <p:nvSpPr>
          <p:cNvPr id="3" name="Text Placeholder 2"/>
          <p:cNvSpPr>
            <a:spLocks noGrp="1"/>
          </p:cNvSpPr>
          <p:nvPr>
            <p:ph type="body" idx="1"/>
          </p:nvPr>
        </p:nvSpPr>
        <p:spPr>
          <a:xfrm>
            <a:off x="2589212" y="2133600"/>
            <a:ext cx="8915400" cy="3886200"/>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361612" y="6130437"/>
            <a:ext cx="1146283" cy="370396"/>
          </a:xfrm>
          <a:prstGeom prst="rect">
            <a:avLst/>
          </a:prstGeom>
        </p:spPr>
        <p:txBody>
          <a:bodyPr vert="horz" lIns="91440" tIns="45720" rIns="91440" bIns="45720" rtlCol="0" anchor="ctr"/>
          <a:lstStyle>
            <a:lvl1pPr algn="r">
              <a:defRPr sz="900">
                <a:solidFill>
                  <a:schemeClr val="tx1">
                    <a:tint val="75000"/>
                  </a:schemeClr>
                </a:solidFill>
              </a:defRPr>
            </a:lvl1pPr>
          </a:lstStyle>
          <a:p>
            <a:fld id="{A69E13BA-35E1-47B6-A415-CB1600D51377}" type="datetime1">
              <a:rPr lang="en-US" smtClean="0"/>
              <a:t>6/21/2021</a:t>
            </a:fld>
            <a:endParaRPr lang="en-US"/>
          </a:p>
        </p:txBody>
      </p:sp>
      <p:sp>
        <p:nvSpPr>
          <p:cNvPr id="5" name="Footer Placeholder 4"/>
          <p:cNvSpPr>
            <a:spLocks noGrp="1"/>
          </p:cNvSpPr>
          <p:nvPr>
            <p:ph type="ftr" sz="quarter" idx="3"/>
          </p:nvPr>
        </p:nvSpPr>
        <p:spPr>
          <a:xfrm>
            <a:off x="2589212" y="6135808"/>
            <a:ext cx="7619999" cy="365125"/>
          </a:xfrm>
          <a:prstGeom prst="rect">
            <a:avLst/>
          </a:prstGeom>
        </p:spPr>
        <p:txBody>
          <a:bodyPr vert="horz" lIns="91440" tIns="45720" rIns="91440" bIns="45720" rtlCol="0" anchor="ctr"/>
          <a:lstStyle>
            <a:lvl1pPr algn="l">
              <a:defRPr sz="900">
                <a:solidFill>
                  <a:schemeClr val="tx1">
                    <a:tint val="75000"/>
                  </a:schemeClr>
                </a:solidFill>
              </a:defRPr>
            </a:lvl1pPr>
          </a:lstStyle>
          <a:p>
            <a:endParaRPr lang="en-US"/>
          </a:p>
        </p:txBody>
      </p:sp>
      <p:sp>
        <p:nvSpPr>
          <p:cNvPr id="6" name="Slide Number Placeholder 5"/>
          <p:cNvSpPr>
            <a:spLocks noGrp="1"/>
          </p:cNvSpPr>
          <p:nvPr>
            <p:ph type="sldNum" sz="quarter" idx="4"/>
          </p:nvPr>
        </p:nvSpPr>
        <p:spPr bwMode="gray">
          <a:xfrm>
            <a:off x="531812" y="787782"/>
            <a:ext cx="779767" cy="365125"/>
          </a:xfrm>
          <a:prstGeom prst="rect">
            <a:avLst/>
          </a:prstGeom>
        </p:spPr>
        <p:txBody>
          <a:bodyPr vert="horz" lIns="91440" tIns="45720" rIns="91440" bIns="45720" rtlCol="0" anchor="ctr"/>
          <a:lstStyle>
            <a:lvl1pPr algn="r">
              <a:defRPr sz="2000">
                <a:solidFill>
                  <a:srgbClr val="FEFFFF"/>
                </a:solidFill>
              </a:defRPr>
            </a:lvl1pPr>
          </a:lstStyle>
          <a:p>
            <a:fld id="{92FB8604-3E91-4806-A5CC-428F0C480F73}" type="slidenum">
              <a:rPr lang="en-US" smtClean="0"/>
              <a:t>‹#›</a:t>
            </a:fld>
            <a:endParaRPr lang="en-US" dirty="0"/>
          </a:p>
        </p:txBody>
      </p:sp>
    </p:spTree>
    <p:extLst>
      <p:ext uri="{BB962C8B-B14F-4D97-AF65-F5344CB8AC3E}">
        <p14:creationId xmlns:p14="http://schemas.microsoft.com/office/powerpoint/2010/main" val="355491717"/>
      </p:ext>
    </p:extLst>
  </p:cSld>
  <p:clrMap bg1="lt1" tx1="dk1" bg2="lt2" tx2="dk2" accent1="accent1" accent2="accent2" accent3="accent3" accent4="accent4" accent5="accent5" accent6="accent6" hlink="hlink" folHlink="folHlink"/>
  <p:sldLayoutIdLst>
    <p:sldLayoutId id="2147484046" r:id="rId1"/>
    <p:sldLayoutId id="2147484047" r:id="rId2"/>
    <p:sldLayoutId id="2147484048" r:id="rId3"/>
    <p:sldLayoutId id="2147484049" r:id="rId4"/>
    <p:sldLayoutId id="2147484050" r:id="rId5"/>
    <p:sldLayoutId id="2147484051" r:id="rId6"/>
    <p:sldLayoutId id="2147484052" r:id="rId7"/>
    <p:sldLayoutId id="2147484053" r:id="rId8"/>
    <p:sldLayoutId id="2147484054" r:id="rId9"/>
    <p:sldLayoutId id="2147484055" r:id="rId10"/>
    <p:sldLayoutId id="2147484056" r:id="rId11"/>
    <p:sldLayoutId id="2147484057" r:id="rId12"/>
    <p:sldLayoutId id="2147484058" r:id="rId13"/>
    <p:sldLayoutId id="2147484059" r:id="rId14"/>
    <p:sldLayoutId id="2147484060" r:id="rId15"/>
    <p:sldLayoutId id="2147484061" r:id="rId16"/>
  </p:sldLayoutIdLst>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hf hdr="0" ftr="0" dt="0"/>
  <p:txStyles>
    <p:titleStyle>
      <a:lvl1pPr algn="l" defTabSz="457200" rtl="0" eaLnBrk="1" latinLnBrk="0" hangingPunct="1">
        <a:spcBef>
          <a:spcPct val="0"/>
        </a:spcBef>
        <a:buNone/>
        <a:defRPr sz="3600" kern="1200">
          <a:solidFill>
            <a:schemeClr val="tx1">
              <a:lumMod val="85000"/>
              <a:lumOff val="15000"/>
            </a:schemeClr>
          </a:solidFill>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342900" indent="-342900" algn="l" defTabSz="457200" rtl="0" eaLnBrk="1" latinLnBrk="0" hangingPunct="1">
        <a:spcBef>
          <a:spcPts val="1000"/>
        </a:spcBef>
        <a:spcAft>
          <a:spcPts val="0"/>
        </a:spcAft>
        <a:buClr>
          <a:schemeClr val="accent1"/>
        </a:buClr>
        <a:buFont typeface="Wingdings 3" charset="2"/>
        <a:buChar char=""/>
        <a:defRPr sz="1800" kern="1200">
          <a:solidFill>
            <a:schemeClr val="tx1">
              <a:lumMod val="75000"/>
              <a:lumOff val="25000"/>
            </a:schemeClr>
          </a:solidFill>
          <a:latin typeface="+mn-lt"/>
          <a:ea typeface="+mn-ea"/>
          <a:cs typeface="+mn-cs"/>
        </a:defRPr>
      </a:lvl1pPr>
      <a:lvl2pPr marL="742950" indent="-285750" algn="l" defTabSz="457200" rtl="0" eaLnBrk="1" latinLnBrk="0" hangingPunct="1">
        <a:spcBef>
          <a:spcPts val="1000"/>
        </a:spcBef>
        <a:spcAft>
          <a:spcPts val="0"/>
        </a:spcAft>
        <a:buClr>
          <a:schemeClr val="accent1"/>
        </a:buClr>
        <a:buFont typeface="Wingdings 3" charset="2"/>
        <a:buChar char=""/>
        <a:defRPr sz="1600" kern="1200">
          <a:solidFill>
            <a:schemeClr val="tx1">
              <a:lumMod val="75000"/>
              <a:lumOff val="25000"/>
            </a:schemeClr>
          </a:solidFill>
          <a:latin typeface="+mn-lt"/>
          <a:ea typeface="+mn-ea"/>
          <a:cs typeface="+mn-cs"/>
        </a:defRPr>
      </a:lvl2pPr>
      <a:lvl3pPr marL="1143000" indent="-228600" algn="l" defTabSz="457200" rtl="0" eaLnBrk="1" latinLnBrk="0" hangingPunct="1">
        <a:spcBef>
          <a:spcPts val="1000"/>
        </a:spcBef>
        <a:spcAft>
          <a:spcPts val="0"/>
        </a:spcAft>
        <a:buClr>
          <a:schemeClr val="accent1"/>
        </a:buClr>
        <a:buFont typeface="Wingdings 3" charset="2"/>
        <a:buChar char=""/>
        <a:defRPr sz="1400" kern="1200">
          <a:solidFill>
            <a:schemeClr val="tx1">
              <a:lumMod val="75000"/>
              <a:lumOff val="25000"/>
            </a:schemeClr>
          </a:solidFill>
          <a:latin typeface="+mn-lt"/>
          <a:ea typeface="+mn-ea"/>
          <a:cs typeface="+mn-cs"/>
        </a:defRPr>
      </a:lvl3pPr>
      <a:lvl4pPr marL="1600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4pPr>
      <a:lvl5pPr marL="20574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5pPr>
      <a:lvl6pPr marL="25146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6pPr>
      <a:lvl7pPr marL="29718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7pPr>
      <a:lvl8pPr marL="34290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8pPr>
      <a:lvl9pPr marL="3886200" indent="-228600" algn="l" defTabSz="457200" rtl="0" eaLnBrk="1" latinLnBrk="0" hangingPunct="1">
        <a:spcBef>
          <a:spcPts val="1000"/>
        </a:spcBef>
        <a:spcAft>
          <a:spcPts val="0"/>
        </a:spcAft>
        <a:buClr>
          <a:schemeClr val="accent1"/>
        </a:buClr>
        <a:buFont typeface="Wingdings 3" charset="2"/>
        <a:buChar char=""/>
        <a:defRPr sz="1200" kern="1200">
          <a:solidFill>
            <a:schemeClr val="tx1">
              <a:lumMod val="75000"/>
              <a:lumOff val="25000"/>
            </a:schemeClr>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xml"/><Relationship Id="rId1" Type="http://schemas.openxmlformats.org/officeDocument/2006/relationships/slideLayout" Target="../slideLayouts/slideLayout20.xml"/></Relationships>
</file>

<file path=ppt/slides/_rels/slide10.xml.rels><?xml version="1.0" encoding="UTF-8" standalone="yes"?>
<Relationships xmlns="http://schemas.openxmlformats.org/package/2006/relationships"><Relationship Id="rId3" Type="http://schemas.openxmlformats.org/officeDocument/2006/relationships/chart" Target="../charts/chart5.xml"/><Relationship Id="rId2" Type="http://schemas.openxmlformats.org/officeDocument/2006/relationships/notesSlide" Target="../notesSlides/notesSlide9.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11.xml.rels><?xml version="1.0" encoding="UTF-8" standalone="yes"?>
<Relationships xmlns="http://schemas.openxmlformats.org/package/2006/relationships"><Relationship Id="rId3" Type="http://schemas.openxmlformats.org/officeDocument/2006/relationships/chart" Target="../charts/chart6.xml"/><Relationship Id="rId2" Type="http://schemas.openxmlformats.org/officeDocument/2006/relationships/notesSlide" Target="../notesSlides/notesSlide10.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12.xml.rels><?xml version="1.0" encoding="UTF-8" standalone="yes"?>
<Relationships xmlns="http://schemas.openxmlformats.org/package/2006/relationships"><Relationship Id="rId3" Type="http://schemas.openxmlformats.org/officeDocument/2006/relationships/chart" Target="../charts/chart7.xml"/><Relationship Id="rId2" Type="http://schemas.openxmlformats.org/officeDocument/2006/relationships/notesSlide" Target="../notesSlides/notesSlide11.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13.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2.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14.xml.rels><?xml version="1.0" encoding="UTF-8" standalone="yes"?>
<Relationships xmlns="http://schemas.openxmlformats.org/package/2006/relationships"><Relationship Id="rId3" Type="http://schemas.openxmlformats.org/officeDocument/2006/relationships/chart" Target="../charts/chart9.xml"/><Relationship Id="rId2" Type="http://schemas.openxmlformats.org/officeDocument/2006/relationships/notesSlide" Target="../notesSlides/notesSlide13.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15.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8.xml"/></Relationships>
</file>

<file path=ppt/slides/_rels/slide16.xml.rels><?xml version="1.0" encoding="UTF-8" standalone="yes"?>
<Relationships xmlns="http://schemas.openxmlformats.org/package/2006/relationships"><Relationship Id="rId2" Type="http://schemas.openxmlformats.org/officeDocument/2006/relationships/image" Target="../media/image13.emf"/><Relationship Id="rId1" Type="http://schemas.openxmlformats.org/officeDocument/2006/relationships/slideLayout" Target="../slideLayouts/slideLayout8.xml"/></Relationships>
</file>

<file path=ppt/slides/_rels/slide17.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8.xml"/></Relationships>
</file>

<file path=ppt/slides/_rels/slide18.xml.rels><?xml version="1.0" encoding="UTF-8" standalone="yes"?>
<Relationships xmlns="http://schemas.openxmlformats.org/package/2006/relationships"><Relationship Id="rId2" Type="http://schemas.openxmlformats.org/officeDocument/2006/relationships/image" Target="../media/image14.emf"/><Relationship Id="rId1" Type="http://schemas.openxmlformats.org/officeDocument/2006/relationships/slideLayout" Target="../slideLayouts/slideLayout8.xml"/></Relationships>
</file>

<file path=ppt/slides/_rels/slide19.xml.rels><?xml version="1.0" encoding="UTF-8" standalone="yes"?>
<Relationships xmlns="http://schemas.openxmlformats.org/package/2006/relationships"><Relationship Id="rId2" Type="http://schemas.openxmlformats.org/officeDocument/2006/relationships/image" Target="../media/image15.emf"/><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notesSlide" Target="../notesSlides/notesSlide2.xml"/><Relationship Id="rId1" Type="http://schemas.openxmlformats.org/officeDocument/2006/relationships/slideLayout" Target="../slideLayouts/slideLayout21.xml"/><Relationship Id="rId4" Type="http://schemas.openxmlformats.org/officeDocument/2006/relationships/image" Target="../media/image9.gif"/></Relationships>
</file>

<file path=ppt/slides/_rels/slide20.xml.rels><?xml version="1.0" encoding="UTF-8" standalone="yes"?>
<Relationships xmlns="http://schemas.openxmlformats.org/package/2006/relationships"><Relationship Id="rId2" Type="http://schemas.openxmlformats.org/officeDocument/2006/relationships/image" Target="../media/image16.emf"/><Relationship Id="rId1" Type="http://schemas.openxmlformats.org/officeDocument/2006/relationships/slideLayout" Target="../slideLayouts/slideLayout8.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2.xml.rels><?xml version="1.0" encoding="UTF-8" standalone="yes"?>
<Relationships xmlns="http://schemas.openxmlformats.org/package/2006/relationships"><Relationship Id="rId3" Type="http://schemas.openxmlformats.org/officeDocument/2006/relationships/image" Target="../media/image17.jpeg"/><Relationship Id="rId2" Type="http://schemas.openxmlformats.org/officeDocument/2006/relationships/notesSlide" Target="../notesSlides/notesSlide14.xml"/><Relationship Id="rId1" Type="http://schemas.openxmlformats.org/officeDocument/2006/relationships/slideLayout" Target="../slideLayouts/slideLayout6.xml"/></Relationships>
</file>

<file path=ppt/slides/_rels/slide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3.xml"/><Relationship Id="rId1" Type="http://schemas.openxmlformats.org/officeDocument/2006/relationships/slideLayout" Target="../slideLayouts/slideLayout21.xml"/><Relationship Id="rId4" Type="http://schemas.openxmlformats.org/officeDocument/2006/relationships/hyperlink" Target="https://www.iora.int/en/about/member-states" TargetMode="Externa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1.xml"/></Relationships>
</file>

<file path=ppt/slides/_rels/slide5.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5.xml"/><Relationship Id="rId1" Type="http://schemas.openxmlformats.org/officeDocument/2006/relationships/slideLayout" Target="../slideLayouts/slideLayout21.xml"/></Relationships>
</file>

<file path=ppt/slides/_rels/slide6.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6.xml"/><Relationship Id="rId1" Type="http://schemas.openxmlformats.org/officeDocument/2006/relationships/slideLayout" Target="../slideLayouts/slideLayout21.xml"/></Relationships>
</file>

<file path=ppt/slides/_rels/slide7.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7.xml"/><Relationship Id="rId1" Type="http://schemas.openxmlformats.org/officeDocument/2006/relationships/slideLayout" Target="../slideLayouts/slideLayout21.xml"/><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2" Type="http://schemas.openxmlformats.org/officeDocument/2006/relationships/chart" Target="../charts/chart4.xml"/><Relationship Id="rId1" Type="http://schemas.openxmlformats.org/officeDocument/2006/relationships/slideLayout" Target="../slideLayouts/slideLayout21.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525353" y="1315561"/>
            <a:ext cx="10913307" cy="915203"/>
          </a:xfrm>
          <a:solidFill>
            <a:schemeClr val="bg1">
              <a:alpha val="12000"/>
            </a:schemeClr>
          </a:solidFill>
        </p:spPr>
        <p:txBody>
          <a:bodyPr>
            <a:noAutofit/>
          </a:bodyPr>
          <a:lstStyle/>
          <a:p>
            <a:pPr algn="ctr"/>
            <a:r>
              <a:rPr lang="en-US" sz="2800" b="1" cap="none" dirty="0"/>
              <a:t>Impact of Non-Tariff Measures in the Indian Ocean Rim Association (IORA): A CGE Approach</a:t>
            </a:r>
            <a:endParaRPr lang="en-US" sz="2800" dirty="0">
              <a:effectLst/>
            </a:endParaRPr>
          </a:p>
        </p:txBody>
      </p:sp>
      <p:sp>
        <p:nvSpPr>
          <p:cNvPr id="4" name="TextBox 3"/>
          <p:cNvSpPr txBox="1"/>
          <p:nvPr/>
        </p:nvSpPr>
        <p:spPr>
          <a:xfrm>
            <a:off x="771821" y="5331707"/>
            <a:ext cx="6646594" cy="830997"/>
          </a:xfrm>
          <a:prstGeom prst="rect">
            <a:avLst/>
          </a:prstGeom>
          <a:solidFill>
            <a:schemeClr val="bg1">
              <a:alpha val="11000"/>
            </a:schemeClr>
          </a:solidFill>
          <a:ln>
            <a:noFill/>
          </a:ln>
        </p:spPr>
        <p:txBody>
          <a:bodyPr wrap="square" rtlCol="0" anchor="ctr" anchorCtr="1">
            <a:spAutoFit/>
          </a:bodyPr>
          <a:lstStyle/>
          <a:p>
            <a:pPr rtl="1"/>
            <a:r>
              <a:rPr lang="en-US" sz="2000" b="1" dirty="0"/>
              <a:t>Co-Authors:                                                      </a:t>
            </a:r>
          </a:p>
          <a:p>
            <a:r>
              <a:rPr lang="en-US" sz="1400" b="1" dirty="0"/>
              <a:t>Houcine Boughanmi  (Associate Professor SQU &amp; WTO Chair)</a:t>
            </a:r>
          </a:p>
          <a:p>
            <a:r>
              <a:rPr lang="en-US" sz="1400" b="1" dirty="0"/>
              <a:t>Alessandro </a:t>
            </a:r>
            <a:r>
              <a:rPr lang="en-US" sz="1400" b="1" dirty="0" err="1"/>
              <a:t>Antimiani</a:t>
            </a:r>
            <a:r>
              <a:rPr lang="en-US" sz="1400" b="1" dirty="0"/>
              <a:t> (</a:t>
            </a:r>
            <a:r>
              <a:rPr lang="en-US" sz="1400" b="1" dirty="0" err="1"/>
              <a:t>Ph.D</a:t>
            </a:r>
            <a:r>
              <a:rPr lang="en-US" sz="1400" b="1" dirty="0"/>
              <a:t>, European Commission-DG Trade Unit)</a:t>
            </a:r>
          </a:p>
        </p:txBody>
      </p:sp>
      <p:sp>
        <p:nvSpPr>
          <p:cNvPr id="5" name="TextBox 4"/>
          <p:cNvSpPr txBox="1"/>
          <p:nvPr/>
        </p:nvSpPr>
        <p:spPr>
          <a:xfrm>
            <a:off x="1775813" y="186491"/>
            <a:ext cx="6346609" cy="615553"/>
          </a:xfrm>
          <a:prstGeom prst="rect">
            <a:avLst/>
          </a:prstGeom>
          <a:noFill/>
          <a:ln>
            <a:noFill/>
          </a:ln>
        </p:spPr>
        <p:txBody>
          <a:bodyPr wrap="none" rtlCol="0" anchor="ctr" anchorCtr="1">
            <a:spAutoFit/>
          </a:bodyPr>
          <a:lstStyle/>
          <a:p>
            <a:pPr algn="ctr"/>
            <a:r>
              <a:rPr lang="en-US" sz="1600" b="1" i="0" dirty="0">
                <a:solidFill>
                  <a:srgbClr val="000000"/>
                </a:solidFill>
                <a:effectLst/>
                <a:latin typeface="Verdana" panose="020B0604030504040204" pitchFamily="34" charset="0"/>
              </a:rPr>
              <a:t>24th Annual Conference on Global Economic Analysis</a:t>
            </a:r>
            <a:endParaRPr lang="en-US" sz="1600" b="1" dirty="0"/>
          </a:p>
          <a:p>
            <a:endParaRPr lang="en-US" dirty="0"/>
          </a:p>
        </p:txBody>
      </p:sp>
      <p:sp>
        <p:nvSpPr>
          <p:cNvPr id="7" name="TextBox 6">
            <a:extLst>
              <a:ext uri="{FF2B5EF4-FFF2-40B4-BE49-F238E27FC236}">
                <a16:creationId xmlns:a16="http://schemas.microsoft.com/office/drawing/2014/main" id="{6275E950-7CB3-4FEC-9B5A-D2A66856433A}"/>
              </a:ext>
            </a:extLst>
          </p:cNvPr>
          <p:cNvSpPr txBox="1"/>
          <p:nvPr/>
        </p:nvSpPr>
        <p:spPr>
          <a:xfrm>
            <a:off x="1917790" y="3373631"/>
            <a:ext cx="7366228" cy="1046440"/>
          </a:xfrm>
          <a:prstGeom prst="rect">
            <a:avLst/>
          </a:prstGeom>
          <a:noFill/>
        </p:spPr>
        <p:txBody>
          <a:bodyPr wrap="square" rtlCol="0">
            <a:spAutoFit/>
          </a:bodyPr>
          <a:lstStyle/>
          <a:p>
            <a:pPr algn="ctr"/>
            <a:r>
              <a:rPr lang="en-US" sz="2400" b="1" dirty="0"/>
              <a:t>Abdallah Akintola</a:t>
            </a:r>
          </a:p>
          <a:p>
            <a:pPr algn="ctr"/>
            <a:r>
              <a:rPr lang="en-US" b="1" dirty="0"/>
              <a:t>Sultan Qaboos University</a:t>
            </a:r>
          </a:p>
          <a:p>
            <a:endParaRPr lang="en-US" dirty="0"/>
          </a:p>
        </p:txBody>
      </p:sp>
      <p:pic>
        <p:nvPicPr>
          <p:cNvPr id="3" name="Picture 2">
            <a:extLst>
              <a:ext uri="{FF2B5EF4-FFF2-40B4-BE49-F238E27FC236}">
                <a16:creationId xmlns:a16="http://schemas.microsoft.com/office/drawing/2014/main" id="{E8CC1DAD-2F77-4D8E-AF55-CE07BD6565E2}"/>
              </a:ext>
            </a:extLst>
          </p:cNvPr>
          <p:cNvPicPr>
            <a:picLocks noChangeAspect="1"/>
          </p:cNvPicPr>
          <p:nvPr/>
        </p:nvPicPr>
        <p:blipFill>
          <a:blip r:embed="rId3"/>
          <a:stretch>
            <a:fillRect/>
          </a:stretch>
        </p:blipFill>
        <p:spPr>
          <a:xfrm>
            <a:off x="0" y="0"/>
            <a:ext cx="1543645" cy="915204"/>
          </a:xfrm>
          <a:prstGeom prst="rect">
            <a:avLst/>
          </a:prstGeom>
        </p:spPr>
      </p:pic>
      <p:sp>
        <p:nvSpPr>
          <p:cNvPr id="8" name="TextBox 7">
            <a:extLst>
              <a:ext uri="{FF2B5EF4-FFF2-40B4-BE49-F238E27FC236}">
                <a16:creationId xmlns:a16="http://schemas.microsoft.com/office/drawing/2014/main" id="{5FFA3C9D-25BC-413A-8EFE-1535253B084E}"/>
              </a:ext>
            </a:extLst>
          </p:cNvPr>
          <p:cNvSpPr txBox="1"/>
          <p:nvPr/>
        </p:nvSpPr>
        <p:spPr>
          <a:xfrm>
            <a:off x="-141844" y="4506557"/>
            <a:ext cx="1991054" cy="369332"/>
          </a:xfrm>
          <a:prstGeom prst="rect">
            <a:avLst/>
          </a:prstGeom>
          <a:noFill/>
        </p:spPr>
        <p:txBody>
          <a:bodyPr wrap="square">
            <a:spAutoFit/>
          </a:bodyPr>
          <a:lstStyle/>
          <a:p>
            <a:r>
              <a:rPr lang="en-US" dirty="0"/>
              <a:t> </a:t>
            </a:r>
            <a:r>
              <a:rPr lang="en-US" b="1" i="1" dirty="0">
                <a:solidFill>
                  <a:srgbClr val="FFFF00"/>
                </a:solidFill>
              </a:rPr>
              <a:t>24th</a:t>
            </a:r>
            <a:r>
              <a:rPr lang="en-US" dirty="0"/>
              <a:t> </a:t>
            </a:r>
            <a:r>
              <a:rPr lang="en-US" b="1" i="1" dirty="0">
                <a:solidFill>
                  <a:srgbClr val="FFFF00"/>
                </a:solidFill>
              </a:rPr>
              <a:t>June 2021</a:t>
            </a:r>
          </a:p>
        </p:txBody>
      </p:sp>
    </p:spTree>
    <p:extLst>
      <p:ext uri="{BB962C8B-B14F-4D97-AF65-F5344CB8AC3E}">
        <p14:creationId xmlns:p14="http://schemas.microsoft.com/office/powerpoint/2010/main" val="2042527857"/>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0.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11205847" y="6337557"/>
            <a:ext cx="779767" cy="365125"/>
          </a:xfrm>
        </p:spPr>
        <p:txBody>
          <a:bodyPr/>
          <a:lstStyle/>
          <a:p>
            <a:fld id="{92FB8604-3E91-4806-A5CC-428F0C480F73}" type="slidenum">
              <a:rPr lang="en-US" sz="1100" b="1" smtClean="0">
                <a:solidFill>
                  <a:schemeClr val="tx1"/>
                </a:solidFill>
              </a:rPr>
              <a:t>10</a:t>
            </a:fld>
            <a:endParaRPr lang="en-US" sz="2000" b="1" dirty="0">
              <a:solidFill>
                <a:schemeClr val="tx1"/>
              </a:solidFill>
            </a:endParaRPr>
          </a:p>
        </p:txBody>
      </p:sp>
      <p:sp>
        <p:nvSpPr>
          <p:cNvPr id="2" name="Rectangle 2">
            <a:extLst>
              <a:ext uri="{FF2B5EF4-FFF2-40B4-BE49-F238E27FC236}">
                <a16:creationId xmlns:a16="http://schemas.microsoft.com/office/drawing/2014/main" id="{880FF8FF-ED61-4E4C-BCDC-78BAB58EFCB3}"/>
              </a:ext>
            </a:extLst>
          </p:cNvPr>
          <p:cNvSpPr>
            <a:spLocks noChangeArrowheads="1"/>
          </p:cNvSpPr>
          <p:nvPr/>
        </p:nvSpPr>
        <p:spPr bwMode="auto">
          <a:xfrm>
            <a:off x="0" y="0"/>
            <a:ext cx="9861995" cy="83099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b="1" dirty="0" bmk="">
                <a:latin typeface="Calibri" panose="020F0502020204030204" pitchFamily="34" charset="0"/>
                <a:ea typeface="Calibri" panose="020F0502020204030204" pitchFamily="34" charset="0"/>
                <a:cs typeface="Calibri" panose="020F0502020204030204" pitchFamily="34" charset="0"/>
              </a:rPr>
              <a:t>Results: </a:t>
            </a:r>
            <a:r>
              <a:rPr kumimoji="0" lang="en-US" altLang="en-US" sz="2400" b="1" i="0" u="none" strike="noStrike" cap="none" normalizeH="0" baseline="0" dirty="0" bmk="">
                <a:ln>
                  <a:noFill/>
                </a:ln>
                <a:effectLst/>
                <a:latin typeface="Calibri" panose="020F0502020204030204" pitchFamily="34" charset="0"/>
                <a:ea typeface="Calibri" panose="020F0502020204030204" pitchFamily="34" charset="0"/>
                <a:cs typeface="Calibri" panose="020F0502020204030204" pitchFamily="34" charset="0"/>
              </a:rPr>
              <a:t>Welfare Effects of IORA Countries (Equivalent Variation</a:t>
            </a:r>
            <a:r>
              <a:rPr lang="en-US" sz="2400" b="1" dirty="0" bmk="">
                <a:latin typeface="Calibri" panose="020F0502020204030204" pitchFamily="34" charset="0"/>
                <a:cs typeface="Calibri" panose="020F0502020204030204" pitchFamily="34" charset="0"/>
              </a:rPr>
              <a:t>: % of GDP</a:t>
            </a:r>
            <a:r>
              <a:rPr kumimoji="0" lang="en-US" altLang="en-US" sz="2400" b="1" i="0" u="none" strike="noStrike" cap="none" normalizeH="0" baseline="0" dirty="0" bmk="">
                <a:ln>
                  <a:noFill/>
                </a:ln>
                <a:effectLst/>
                <a:latin typeface="Calibri" panose="020F0502020204030204" pitchFamily="34" charset="0"/>
                <a:ea typeface="Calibri" panose="020F0502020204030204" pitchFamily="34" charset="0"/>
                <a:cs typeface="Calibri" panose="020F0502020204030204" pitchFamily="34" charset="0"/>
              </a:rPr>
              <a:t>)</a:t>
            </a:r>
            <a:endParaRPr kumimoji="0" lang="en-US" altLang="en-US" sz="2400" b="0" i="0" u="none" strike="noStrike" cap="none" normalizeH="0" baseline="0" dirty="0">
              <a:ln>
                <a:noFill/>
              </a:ln>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2400" b="0" i="0" u="none" strike="noStrike" cap="none" normalizeH="0" baseline="0" dirty="0">
              <a:ln>
                <a:noFill/>
              </a:ln>
              <a:effectLst/>
              <a:latin typeface="Calibri" panose="020F0502020204030204" pitchFamily="34" charset="0"/>
              <a:cs typeface="Calibri" panose="020F0502020204030204" pitchFamily="34" charset="0"/>
            </a:endParaRPr>
          </a:p>
        </p:txBody>
      </p:sp>
      <p:sp>
        <p:nvSpPr>
          <p:cNvPr id="3" name="Rectangle 3">
            <a:extLst>
              <a:ext uri="{FF2B5EF4-FFF2-40B4-BE49-F238E27FC236}">
                <a16:creationId xmlns:a16="http://schemas.microsoft.com/office/drawing/2014/main" id="{F6BC5239-FFB4-4D9C-B6C7-C4FAAAC17170}"/>
              </a:ext>
            </a:extLst>
          </p:cNvPr>
          <p:cNvSpPr>
            <a:spLocks noChangeArrowheads="1"/>
          </p:cNvSpPr>
          <p:nvPr/>
        </p:nvSpPr>
        <p:spPr bwMode="auto">
          <a:xfrm>
            <a:off x="0" y="3723759"/>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graphicFrame>
        <p:nvGraphicFramePr>
          <p:cNvPr id="9" name="Chart 8">
            <a:extLst>
              <a:ext uri="{FF2B5EF4-FFF2-40B4-BE49-F238E27FC236}">
                <a16:creationId xmlns:a16="http://schemas.microsoft.com/office/drawing/2014/main" id="{24F14030-C541-4E84-BB63-5876F0C662F8}"/>
              </a:ext>
            </a:extLst>
          </p:cNvPr>
          <p:cNvGraphicFramePr>
            <a:graphicFrameLocks/>
          </p:cNvGraphicFramePr>
          <p:nvPr>
            <p:extLst>
              <p:ext uri="{D42A27DB-BD31-4B8C-83A1-F6EECF244321}">
                <p14:modId xmlns:p14="http://schemas.microsoft.com/office/powerpoint/2010/main" val="2185095718"/>
              </p:ext>
            </p:extLst>
          </p:nvPr>
        </p:nvGraphicFramePr>
        <p:xfrm>
          <a:off x="379379" y="976346"/>
          <a:ext cx="10894978" cy="5361211"/>
        </p:xfrm>
        <a:graphic>
          <a:graphicData uri="http://schemas.openxmlformats.org/drawingml/2006/chart">
            <c:chart xmlns:c="http://schemas.openxmlformats.org/drawingml/2006/chart" xmlns:r="http://schemas.openxmlformats.org/officeDocument/2006/relationships" r:id="rId3"/>
          </a:graphicData>
        </a:graphic>
      </p:graphicFrame>
      <p:sp>
        <p:nvSpPr>
          <p:cNvPr id="13" name="TextBox 12">
            <a:extLst>
              <a:ext uri="{FF2B5EF4-FFF2-40B4-BE49-F238E27FC236}">
                <a16:creationId xmlns:a16="http://schemas.microsoft.com/office/drawing/2014/main" id="{89C30FDE-9948-4934-902D-BC6AA5E1F9B4}"/>
              </a:ext>
            </a:extLst>
          </p:cNvPr>
          <p:cNvSpPr txBox="1"/>
          <p:nvPr/>
        </p:nvSpPr>
        <p:spPr>
          <a:xfrm>
            <a:off x="184731" y="6482906"/>
            <a:ext cx="10651787" cy="307777"/>
          </a:xfrm>
          <a:prstGeom prst="rect">
            <a:avLst/>
          </a:prstGeom>
          <a:noFill/>
        </p:spPr>
        <p:txBody>
          <a:bodyPr wrap="square">
            <a:spAutoFit/>
          </a:bodyPr>
          <a:lstStyle/>
          <a:p>
            <a:r>
              <a:rPr lang="en-US" sz="1400" b="0" i="0" dirty="0">
                <a:solidFill>
                  <a:srgbClr val="222222"/>
                </a:solidFill>
                <a:effectLst/>
                <a:latin typeface="Arial" panose="020B0604020202020204" pitchFamily="34" charset="0"/>
              </a:rPr>
              <a:t>Warnings: we are still working on welfare decomposition because of static/dynamic issue</a:t>
            </a:r>
            <a:endParaRPr lang="en-US" sz="1400" dirty="0"/>
          </a:p>
        </p:txBody>
      </p:sp>
      <p:pic>
        <p:nvPicPr>
          <p:cNvPr id="14" name="Picture 13">
            <a:extLst>
              <a:ext uri="{FF2B5EF4-FFF2-40B4-BE49-F238E27FC236}">
                <a16:creationId xmlns:a16="http://schemas.microsoft.com/office/drawing/2014/main" id="{6395EC71-5285-4098-AABE-7C4CE1521FC9}"/>
              </a:ext>
            </a:extLst>
          </p:cNvPr>
          <p:cNvPicPr>
            <a:picLocks noChangeAspect="1"/>
          </p:cNvPicPr>
          <p:nvPr/>
        </p:nvPicPr>
        <p:blipFill>
          <a:blip r:embed="rId4"/>
          <a:stretch>
            <a:fillRect/>
          </a:stretch>
        </p:blipFill>
        <p:spPr>
          <a:xfrm>
            <a:off x="3609975" y="4516474"/>
            <a:ext cx="981075" cy="514350"/>
          </a:xfrm>
          <a:prstGeom prst="rect">
            <a:avLst/>
          </a:prstGeom>
        </p:spPr>
      </p:pic>
    </p:spTree>
    <p:extLst>
      <p:ext uri="{BB962C8B-B14F-4D97-AF65-F5344CB8AC3E}">
        <p14:creationId xmlns:p14="http://schemas.microsoft.com/office/powerpoint/2010/main" val="145995318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11.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0" name="Slide Number Placeholder 9"/>
          <p:cNvSpPr>
            <a:spLocks noGrp="1"/>
          </p:cNvSpPr>
          <p:nvPr>
            <p:ph type="sldNum" sz="quarter" idx="12"/>
          </p:nvPr>
        </p:nvSpPr>
        <p:spPr>
          <a:xfrm>
            <a:off x="11205847" y="6337557"/>
            <a:ext cx="779767" cy="365125"/>
          </a:xfrm>
        </p:spPr>
        <p:txBody>
          <a:bodyPr/>
          <a:lstStyle/>
          <a:p>
            <a:fld id="{92FB8604-3E91-4806-A5CC-428F0C480F73}" type="slidenum">
              <a:rPr lang="en-US" sz="2000" b="1" smtClean="0">
                <a:solidFill>
                  <a:schemeClr val="tx1"/>
                </a:solidFill>
              </a:rPr>
              <a:t>11</a:t>
            </a:fld>
            <a:endParaRPr lang="en-US" sz="2000" b="1" dirty="0">
              <a:solidFill>
                <a:schemeClr val="tx1"/>
              </a:solidFill>
            </a:endParaRPr>
          </a:p>
        </p:txBody>
      </p:sp>
      <p:sp>
        <p:nvSpPr>
          <p:cNvPr id="3" name="Rectangle 3">
            <a:extLst>
              <a:ext uri="{FF2B5EF4-FFF2-40B4-BE49-F238E27FC236}">
                <a16:creationId xmlns:a16="http://schemas.microsoft.com/office/drawing/2014/main" id="{F6BC5239-FFB4-4D9C-B6C7-C4FAAAC17170}"/>
              </a:ext>
            </a:extLst>
          </p:cNvPr>
          <p:cNvSpPr>
            <a:spLocks noChangeArrowheads="1"/>
          </p:cNvSpPr>
          <p:nvPr/>
        </p:nvSpPr>
        <p:spPr bwMode="auto">
          <a:xfrm>
            <a:off x="0" y="39084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4" name="Rectangle 2">
            <a:extLst>
              <a:ext uri="{FF2B5EF4-FFF2-40B4-BE49-F238E27FC236}">
                <a16:creationId xmlns:a16="http://schemas.microsoft.com/office/drawing/2014/main" id="{2AF86529-EA78-4F1A-A696-91B3FC54BDF4}"/>
              </a:ext>
            </a:extLst>
          </p:cNvPr>
          <p:cNvSpPr>
            <a:spLocks noChangeArrowheads="1"/>
          </p:cNvSpPr>
          <p:nvPr/>
        </p:nvSpPr>
        <p:spPr bwMode="auto">
          <a:xfrm>
            <a:off x="39303" y="75697"/>
            <a:ext cx="6566028" cy="7386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b="1" dirty="0" bmk="">
                <a:latin typeface="Calibri" panose="020F0502020204030204" pitchFamily="34" charset="0"/>
                <a:ea typeface="Calibri" panose="020F0502020204030204" pitchFamily="34" charset="0"/>
                <a:cs typeface="Calibri" panose="020F0502020204030204" pitchFamily="34" charset="0"/>
              </a:rPr>
              <a:t>Results: Effect </a:t>
            </a:r>
            <a:r>
              <a:rPr kumimoji="0" lang="en-US" altLang="en-US" sz="2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real GDP (relative to baseline,2030)</a:t>
            </a:r>
            <a:endParaRPr kumimoji="0" lang="en-US" altLang="en-US" sz="2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a:ln>
                <a:noFill/>
              </a:ln>
              <a:solidFill>
                <a:schemeClr val="tx1"/>
              </a:solidFill>
              <a:effectLst/>
              <a:latin typeface="Arial" panose="020B0604020202020204" pitchFamily="34" charset="0"/>
            </a:endParaRPr>
          </a:p>
        </p:txBody>
      </p:sp>
      <p:graphicFrame>
        <p:nvGraphicFramePr>
          <p:cNvPr id="8" name="Chart 7">
            <a:extLst>
              <a:ext uri="{FF2B5EF4-FFF2-40B4-BE49-F238E27FC236}">
                <a16:creationId xmlns:a16="http://schemas.microsoft.com/office/drawing/2014/main" id="{B1215AC0-2B8A-4645-85F9-D42F50524813}"/>
              </a:ext>
            </a:extLst>
          </p:cNvPr>
          <p:cNvGraphicFramePr/>
          <p:nvPr>
            <p:extLst>
              <p:ext uri="{D42A27DB-BD31-4B8C-83A1-F6EECF244321}">
                <p14:modId xmlns:p14="http://schemas.microsoft.com/office/powerpoint/2010/main" val="3901294877"/>
              </p:ext>
            </p:extLst>
          </p:nvPr>
        </p:nvGraphicFramePr>
        <p:xfrm>
          <a:off x="122844" y="1040860"/>
          <a:ext cx="11946311" cy="5296696"/>
        </p:xfrm>
        <a:graphic>
          <a:graphicData uri="http://schemas.openxmlformats.org/drawingml/2006/chart">
            <c:chart xmlns:c="http://schemas.openxmlformats.org/drawingml/2006/chart" xmlns:r="http://schemas.openxmlformats.org/officeDocument/2006/relationships" r:id="rId3"/>
          </a:graphicData>
        </a:graphic>
      </p:graphicFrame>
      <p:sp>
        <p:nvSpPr>
          <p:cNvPr id="5" name="Rectangle 3">
            <a:extLst>
              <a:ext uri="{FF2B5EF4-FFF2-40B4-BE49-F238E27FC236}">
                <a16:creationId xmlns:a16="http://schemas.microsoft.com/office/drawing/2014/main" id="{4B2CDFCA-6B24-4F47-AEE6-E5A40C499AC9}"/>
              </a:ext>
            </a:extLst>
          </p:cNvPr>
          <p:cNvSpPr>
            <a:spLocks noChangeArrowheads="1"/>
          </p:cNvSpPr>
          <p:nvPr/>
        </p:nvSpPr>
        <p:spPr bwMode="auto">
          <a:xfrm>
            <a:off x="0" y="31543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2" name="Picture 11">
            <a:extLst>
              <a:ext uri="{FF2B5EF4-FFF2-40B4-BE49-F238E27FC236}">
                <a16:creationId xmlns:a16="http://schemas.microsoft.com/office/drawing/2014/main" id="{44E941C2-9809-4C4F-B0DC-95D536F01C41}"/>
              </a:ext>
            </a:extLst>
          </p:cNvPr>
          <p:cNvPicPr>
            <a:picLocks noChangeAspect="1"/>
          </p:cNvPicPr>
          <p:nvPr/>
        </p:nvPicPr>
        <p:blipFill>
          <a:blip r:embed="rId4"/>
          <a:stretch>
            <a:fillRect/>
          </a:stretch>
        </p:blipFill>
        <p:spPr>
          <a:xfrm>
            <a:off x="3803110" y="5165389"/>
            <a:ext cx="1070042" cy="651750"/>
          </a:xfrm>
          <a:prstGeom prst="rect">
            <a:avLst/>
          </a:prstGeom>
        </p:spPr>
      </p:pic>
      <p:sp>
        <p:nvSpPr>
          <p:cNvPr id="9" name="Rectangle: Rounded Corners 8">
            <a:extLst>
              <a:ext uri="{FF2B5EF4-FFF2-40B4-BE49-F238E27FC236}">
                <a16:creationId xmlns:a16="http://schemas.microsoft.com/office/drawing/2014/main" id="{F3F8394B-406D-4133-A9E7-090E388F4CC8}"/>
              </a:ext>
            </a:extLst>
          </p:cNvPr>
          <p:cNvSpPr/>
          <p:nvPr/>
        </p:nvSpPr>
        <p:spPr>
          <a:xfrm>
            <a:off x="1144175" y="6328624"/>
            <a:ext cx="1509728" cy="404711"/>
          </a:xfrm>
          <a:prstGeom prst="roundRect">
            <a:avLst/>
          </a:prstGeom>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marL="0" marR="0" algn="ctr">
              <a:lnSpc>
                <a:spcPct val="115000"/>
              </a:lnSpc>
              <a:spcBef>
                <a:spcPts val="0"/>
              </a:spcBef>
              <a:spcAft>
                <a:spcPts val="0"/>
              </a:spcAft>
            </a:pPr>
            <a:r>
              <a:rPr lang="en-US" sz="1200" b="1" dirty="0">
                <a:solidFill>
                  <a:srgbClr val="000000"/>
                </a:solidFill>
                <a:effectLst/>
                <a:latin typeface="Times New Roman" panose="02020603050405020304" pitchFamily="18" charset="0"/>
                <a:ea typeface="Calibri" panose="020F0502020204030204" pitchFamily="34" charset="0"/>
                <a:cs typeface="Arial" panose="020B0604020202020204" pitchFamily="34" charset="0"/>
              </a:rPr>
              <a:t>High Income</a:t>
            </a:r>
            <a:endParaRPr lang="en-US" sz="1800" b="1" dirty="0">
              <a:effectLst/>
              <a:ea typeface="Calibri" panose="020F0502020204030204" pitchFamily="34" charset="0"/>
              <a:cs typeface="Arial" panose="020B0604020202020204" pitchFamily="34" charset="0"/>
            </a:endParaRPr>
          </a:p>
        </p:txBody>
      </p:sp>
      <p:sp>
        <p:nvSpPr>
          <p:cNvPr id="11" name="Rectangle: Rounded Corners 10">
            <a:extLst>
              <a:ext uri="{FF2B5EF4-FFF2-40B4-BE49-F238E27FC236}">
                <a16:creationId xmlns:a16="http://schemas.microsoft.com/office/drawing/2014/main" id="{EE2B3508-842D-4EE4-9E46-FE9C45A209B1}"/>
              </a:ext>
            </a:extLst>
          </p:cNvPr>
          <p:cNvSpPr/>
          <p:nvPr/>
        </p:nvSpPr>
        <p:spPr>
          <a:xfrm>
            <a:off x="4049973" y="6452648"/>
            <a:ext cx="2157638" cy="356345"/>
          </a:xfrm>
          <a:prstGeom prst="roundRect">
            <a:avLst/>
          </a:prstGeom>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lnSpc>
                <a:spcPct val="115000"/>
              </a:lnSpc>
            </a:pPr>
            <a:r>
              <a:rPr lang="en-US" sz="1200" b="1" dirty="0">
                <a:solidFill>
                  <a:srgbClr val="000000"/>
                </a:solidFill>
                <a:latin typeface="Times New Roman" panose="02020603050405020304" pitchFamily="18" charset="0"/>
                <a:cs typeface="Arial" panose="020B0604020202020204" pitchFamily="34" charset="0"/>
              </a:rPr>
              <a:t>Upper Middle Income</a:t>
            </a:r>
          </a:p>
        </p:txBody>
      </p:sp>
      <p:sp>
        <p:nvSpPr>
          <p:cNvPr id="14" name="Rectangle: Rounded Corners 13">
            <a:extLst>
              <a:ext uri="{FF2B5EF4-FFF2-40B4-BE49-F238E27FC236}">
                <a16:creationId xmlns:a16="http://schemas.microsoft.com/office/drawing/2014/main" id="{F8466C0B-ACDA-4E5A-AF2B-63A122887BDF}"/>
              </a:ext>
            </a:extLst>
          </p:cNvPr>
          <p:cNvSpPr/>
          <p:nvPr/>
        </p:nvSpPr>
        <p:spPr>
          <a:xfrm>
            <a:off x="7490023" y="6391868"/>
            <a:ext cx="1839903" cy="417125"/>
          </a:xfrm>
          <a:prstGeom prst="roundRect">
            <a:avLst/>
          </a:prstGeom>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lnSpc>
                <a:spcPct val="115000"/>
              </a:lnSpc>
            </a:pPr>
            <a:r>
              <a:rPr lang="en-US" sz="1200" b="1" dirty="0">
                <a:solidFill>
                  <a:srgbClr val="000000"/>
                </a:solidFill>
                <a:latin typeface="Times New Roman" panose="02020603050405020304" pitchFamily="18" charset="0"/>
                <a:cs typeface="Arial" panose="020B0604020202020204" pitchFamily="34" charset="0"/>
              </a:rPr>
              <a:t>Lower Middle Income</a:t>
            </a:r>
          </a:p>
        </p:txBody>
      </p:sp>
      <p:sp>
        <p:nvSpPr>
          <p:cNvPr id="15" name="Rectangle: Rounded Corners 14">
            <a:extLst>
              <a:ext uri="{FF2B5EF4-FFF2-40B4-BE49-F238E27FC236}">
                <a16:creationId xmlns:a16="http://schemas.microsoft.com/office/drawing/2014/main" id="{029A8D13-36A5-4C1B-97A3-8A889159C4B5}"/>
              </a:ext>
            </a:extLst>
          </p:cNvPr>
          <p:cNvSpPr/>
          <p:nvPr/>
        </p:nvSpPr>
        <p:spPr>
          <a:xfrm>
            <a:off x="10056289" y="6413728"/>
            <a:ext cx="1366689" cy="404712"/>
          </a:xfrm>
          <a:prstGeom prst="roundRect">
            <a:avLst/>
          </a:prstGeom>
        </p:spPr>
        <p:style>
          <a:lnRef idx="2">
            <a:schemeClr val="accent2"/>
          </a:lnRef>
          <a:fillRef idx="1">
            <a:schemeClr val="lt1"/>
          </a:fillRef>
          <a:effectRef idx="0">
            <a:schemeClr val="accent2"/>
          </a:effectRef>
          <a:fontRef idx="minor">
            <a:schemeClr val="dk1"/>
          </a:fontRef>
        </p:style>
        <p:txBody>
          <a:bodyPr rot="0" spcFirstLastPara="0" vert="horz" wrap="square" lIns="91440" tIns="45720" rIns="91440" bIns="45720" numCol="1" spcCol="0" rtlCol="0" fromWordArt="0" anchor="t" anchorCtr="0" forceAA="0" compatLnSpc="1">
            <a:prstTxWarp prst="textNoShape">
              <a:avLst/>
            </a:prstTxWarp>
            <a:noAutofit/>
          </a:bodyPr>
          <a:lstStyle>
            <a:lvl1pPr marL="0" indent="0">
              <a:defRPr sz="1100">
                <a:solidFill>
                  <a:schemeClr val="dk1"/>
                </a:solidFill>
                <a:latin typeface="+mn-lt"/>
                <a:ea typeface="+mn-ea"/>
                <a:cs typeface="+mn-cs"/>
              </a:defRPr>
            </a:lvl1pPr>
            <a:lvl2pPr marL="457200" indent="0">
              <a:defRPr sz="1100">
                <a:solidFill>
                  <a:schemeClr val="dk1"/>
                </a:solidFill>
                <a:latin typeface="+mn-lt"/>
                <a:ea typeface="+mn-ea"/>
                <a:cs typeface="+mn-cs"/>
              </a:defRPr>
            </a:lvl2pPr>
            <a:lvl3pPr marL="914400" indent="0">
              <a:defRPr sz="1100">
                <a:solidFill>
                  <a:schemeClr val="dk1"/>
                </a:solidFill>
                <a:latin typeface="+mn-lt"/>
                <a:ea typeface="+mn-ea"/>
                <a:cs typeface="+mn-cs"/>
              </a:defRPr>
            </a:lvl3pPr>
            <a:lvl4pPr marL="1371600" indent="0">
              <a:defRPr sz="1100">
                <a:solidFill>
                  <a:schemeClr val="dk1"/>
                </a:solidFill>
                <a:latin typeface="+mn-lt"/>
                <a:ea typeface="+mn-ea"/>
                <a:cs typeface="+mn-cs"/>
              </a:defRPr>
            </a:lvl4pPr>
            <a:lvl5pPr marL="1828800" indent="0">
              <a:defRPr sz="1100">
                <a:solidFill>
                  <a:schemeClr val="dk1"/>
                </a:solidFill>
                <a:latin typeface="+mn-lt"/>
                <a:ea typeface="+mn-ea"/>
                <a:cs typeface="+mn-cs"/>
              </a:defRPr>
            </a:lvl5pPr>
            <a:lvl6pPr marL="2286000" indent="0">
              <a:defRPr sz="1100">
                <a:solidFill>
                  <a:schemeClr val="dk1"/>
                </a:solidFill>
                <a:latin typeface="+mn-lt"/>
                <a:ea typeface="+mn-ea"/>
                <a:cs typeface="+mn-cs"/>
              </a:defRPr>
            </a:lvl6pPr>
            <a:lvl7pPr marL="2743200" indent="0">
              <a:defRPr sz="1100">
                <a:solidFill>
                  <a:schemeClr val="dk1"/>
                </a:solidFill>
                <a:latin typeface="+mn-lt"/>
                <a:ea typeface="+mn-ea"/>
                <a:cs typeface="+mn-cs"/>
              </a:defRPr>
            </a:lvl7pPr>
            <a:lvl8pPr marL="3200400" indent="0">
              <a:defRPr sz="1100">
                <a:solidFill>
                  <a:schemeClr val="dk1"/>
                </a:solidFill>
                <a:latin typeface="+mn-lt"/>
                <a:ea typeface="+mn-ea"/>
                <a:cs typeface="+mn-cs"/>
              </a:defRPr>
            </a:lvl8pPr>
            <a:lvl9pPr marL="3657600" indent="0">
              <a:defRPr sz="1100">
                <a:solidFill>
                  <a:schemeClr val="dk1"/>
                </a:solidFill>
                <a:latin typeface="+mn-lt"/>
                <a:ea typeface="+mn-ea"/>
                <a:cs typeface="+mn-cs"/>
              </a:defRPr>
            </a:lvl9pPr>
          </a:lstStyle>
          <a:p>
            <a:pPr algn="ctr">
              <a:lnSpc>
                <a:spcPct val="115000"/>
              </a:lnSpc>
            </a:pPr>
            <a:r>
              <a:rPr lang="en-US" sz="1200" b="1" dirty="0">
                <a:solidFill>
                  <a:srgbClr val="000000"/>
                </a:solidFill>
                <a:latin typeface="Times New Roman" panose="02020603050405020304" pitchFamily="18" charset="0"/>
                <a:cs typeface="Arial" panose="020B0604020202020204" pitchFamily="34" charset="0"/>
              </a:rPr>
              <a:t>Low income</a:t>
            </a:r>
          </a:p>
        </p:txBody>
      </p:sp>
    </p:spTree>
    <p:extLst>
      <p:ext uri="{BB962C8B-B14F-4D97-AF65-F5344CB8AC3E}">
        <p14:creationId xmlns:p14="http://schemas.microsoft.com/office/powerpoint/2010/main" val="252953379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9" name="Rectangle: Rounded Corners 8">
            <a:extLst>
              <a:ext uri="{FF2B5EF4-FFF2-40B4-BE49-F238E27FC236}">
                <a16:creationId xmlns:a16="http://schemas.microsoft.com/office/drawing/2014/main" id="{321A2A92-A740-409C-851B-86A6DB06634A}"/>
              </a:ext>
            </a:extLst>
          </p:cNvPr>
          <p:cNvSpPr/>
          <p:nvPr/>
        </p:nvSpPr>
        <p:spPr>
          <a:xfrm>
            <a:off x="9290360" y="4591242"/>
            <a:ext cx="485192" cy="1712877"/>
          </a:xfrm>
          <a:prstGeom prst="roundRect">
            <a:avLst/>
          </a:prstGeom>
          <a:ln>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sp>
        <p:nvSpPr>
          <p:cNvPr id="14" name="Rectangle: Rounded Corners 13">
            <a:extLst>
              <a:ext uri="{FF2B5EF4-FFF2-40B4-BE49-F238E27FC236}">
                <a16:creationId xmlns:a16="http://schemas.microsoft.com/office/drawing/2014/main" id="{3EFAB75F-C0D7-4351-8CF9-2FEC71761DBE}"/>
              </a:ext>
            </a:extLst>
          </p:cNvPr>
          <p:cNvSpPr/>
          <p:nvPr/>
        </p:nvSpPr>
        <p:spPr>
          <a:xfrm>
            <a:off x="5025542" y="4064332"/>
            <a:ext cx="656933" cy="2321621"/>
          </a:xfrm>
          <a:prstGeom prst="roundRect">
            <a:avLst/>
          </a:prstGeom>
          <a:ln>
            <a:solidFill>
              <a:srgbClr val="FF0000"/>
            </a:solidFill>
          </a:ln>
        </p:spPr>
        <p:style>
          <a:lnRef idx="2">
            <a:schemeClr val="accent1"/>
          </a:lnRef>
          <a:fillRef idx="1">
            <a:schemeClr val="lt1"/>
          </a:fillRef>
          <a:effectRef idx="0">
            <a:schemeClr val="accent1"/>
          </a:effectRef>
          <a:fontRef idx="minor">
            <a:schemeClr val="dk1"/>
          </a:fontRef>
        </p:style>
        <p:txBody>
          <a:bodyPr rtlCol="0" anchor="ctr"/>
          <a:lstStyle/>
          <a:p>
            <a:pPr algn="ctr"/>
            <a:endParaRPr lang="en-US"/>
          </a:p>
        </p:txBody>
      </p:sp>
      <p:graphicFrame>
        <p:nvGraphicFramePr>
          <p:cNvPr id="11" name="Chart 10">
            <a:extLst>
              <a:ext uri="{FF2B5EF4-FFF2-40B4-BE49-F238E27FC236}">
                <a16:creationId xmlns:a16="http://schemas.microsoft.com/office/drawing/2014/main" id="{691C084E-0860-4BFD-BF08-9A4F3C61AC00}"/>
              </a:ext>
            </a:extLst>
          </p:cNvPr>
          <p:cNvGraphicFramePr/>
          <p:nvPr>
            <p:extLst>
              <p:ext uri="{D42A27DB-BD31-4B8C-83A1-F6EECF244321}">
                <p14:modId xmlns:p14="http://schemas.microsoft.com/office/powerpoint/2010/main" val="1505525838"/>
              </p:ext>
            </p:extLst>
          </p:nvPr>
        </p:nvGraphicFramePr>
        <p:xfrm>
          <a:off x="206386" y="1093248"/>
          <a:ext cx="10888606" cy="5556475"/>
        </p:xfrm>
        <a:graphic>
          <a:graphicData uri="http://schemas.openxmlformats.org/drawingml/2006/chart">
            <c:chart xmlns:c="http://schemas.openxmlformats.org/drawingml/2006/chart" xmlns:r="http://schemas.openxmlformats.org/officeDocument/2006/relationships" r:id="rId3"/>
          </a:graphicData>
        </a:graphic>
      </p:graphicFrame>
      <p:sp>
        <p:nvSpPr>
          <p:cNvPr id="10" name="Slide Number Placeholder 9"/>
          <p:cNvSpPr>
            <a:spLocks noGrp="1"/>
          </p:cNvSpPr>
          <p:nvPr>
            <p:ph type="sldNum" sz="quarter" idx="12"/>
          </p:nvPr>
        </p:nvSpPr>
        <p:spPr>
          <a:xfrm>
            <a:off x="11205847" y="6337557"/>
            <a:ext cx="779767" cy="365125"/>
          </a:xfrm>
        </p:spPr>
        <p:txBody>
          <a:bodyPr/>
          <a:lstStyle/>
          <a:p>
            <a:fld id="{92FB8604-3E91-4806-A5CC-428F0C480F73}" type="slidenum">
              <a:rPr lang="en-US" sz="1200" b="1" smtClean="0">
                <a:solidFill>
                  <a:schemeClr val="tx1"/>
                </a:solidFill>
              </a:rPr>
              <a:t>12</a:t>
            </a:fld>
            <a:endParaRPr lang="en-US" sz="1200" b="1" dirty="0">
              <a:solidFill>
                <a:schemeClr val="tx1"/>
              </a:solidFill>
            </a:endParaRPr>
          </a:p>
        </p:txBody>
      </p:sp>
      <p:sp>
        <p:nvSpPr>
          <p:cNvPr id="3" name="Rectangle 3">
            <a:extLst>
              <a:ext uri="{FF2B5EF4-FFF2-40B4-BE49-F238E27FC236}">
                <a16:creationId xmlns:a16="http://schemas.microsoft.com/office/drawing/2014/main" id="{F6BC5239-FFB4-4D9C-B6C7-C4FAAAC17170}"/>
              </a:ext>
            </a:extLst>
          </p:cNvPr>
          <p:cNvSpPr>
            <a:spLocks noChangeArrowheads="1"/>
          </p:cNvSpPr>
          <p:nvPr/>
        </p:nvSpPr>
        <p:spPr bwMode="auto">
          <a:xfrm>
            <a:off x="0" y="39084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3">
            <a:extLst>
              <a:ext uri="{FF2B5EF4-FFF2-40B4-BE49-F238E27FC236}">
                <a16:creationId xmlns:a16="http://schemas.microsoft.com/office/drawing/2014/main" id="{4B2CDFCA-6B24-4F47-AEE6-E5A40C499AC9}"/>
              </a:ext>
            </a:extLst>
          </p:cNvPr>
          <p:cNvSpPr>
            <a:spLocks noChangeArrowheads="1"/>
          </p:cNvSpPr>
          <p:nvPr/>
        </p:nvSpPr>
        <p:spPr bwMode="auto">
          <a:xfrm>
            <a:off x="0" y="31543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2" name="Picture 11">
            <a:extLst>
              <a:ext uri="{FF2B5EF4-FFF2-40B4-BE49-F238E27FC236}">
                <a16:creationId xmlns:a16="http://schemas.microsoft.com/office/drawing/2014/main" id="{44E941C2-9809-4C4F-B0DC-95D536F01C41}"/>
              </a:ext>
            </a:extLst>
          </p:cNvPr>
          <p:cNvPicPr>
            <a:picLocks noChangeAspect="1"/>
          </p:cNvPicPr>
          <p:nvPr/>
        </p:nvPicPr>
        <p:blipFill>
          <a:blip r:embed="rId4"/>
          <a:stretch>
            <a:fillRect/>
          </a:stretch>
        </p:blipFill>
        <p:spPr>
          <a:xfrm>
            <a:off x="7208098" y="5883918"/>
            <a:ext cx="970384" cy="409802"/>
          </a:xfrm>
          <a:prstGeom prst="rect">
            <a:avLst/>
          </a:prstGeom>
        </p:spPr>
      </p:pic>
      <p:sp>
        <p:nvSpPr>
          <p:cNvPr id="6" name="Rectangle 2">
            <a:extLst>
              <a:ext uri="{FF2B5EF4-FFF2-40B4-BE49-F238E27FC236}">
                <a16:creationId xmlns:a16="http://schemas.microsoft.com/office/drawing/2014/main" id="{1D50E0BA-91FA-48AD-A9BB-A2F809780824}"/>
              </a:ext>
            </a:extLst>
          </p:cNvPr>
          <p:cNvSpPr>
            <a:spLocks noChangeArrowheads="1"/>
          </p:cNvSpPr>
          <p:nvPr/>
        </p:nvSpPr>
        <p:spPr bwMode="auto">
          <a:xfrm>
            <a:off x="0" y="25671"/>
            <a:ext cx="10563661" cy="107721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b="1" dirty="0" bmk="">
                <a:latin typeface="Calibri" panose="020F0502020204030204" pitchFamily="34" charset="0"/>
                <a:ea typeface="Calibri" panose="020F0502020204030204" pitchFamily="34" charset="0"/>
                <a:cs typeface="Calibri" panose="020F0502020204030204" pitchFamily="34" charset="0"/>
              </a:rPr>
              <a:t>Results: </a:t>
            </a:r>
            <a:r>
              <a:rPr lang="en-US" altLang="en-US" sz="2400" b="1" dirty="0" bmk="">
                <a:solidFill>
                  <a:srgbClr val="000000"/>
                </a:solidFill>
                <a:latin typeface="Calibri" panose="020F0502020204030204" pitchFamily="34" charset="0"/>
                <a:ea typeface="Calibri" panose="020F0502020204030204" pitchFamily="34" charset="0"/>
                <a:cs typeface="Calibri" panose="020F0502020204030204" pitchFamily="34" charset="0"/>
              </a:rPr>
              <a:t>Effect</a:t>
            </a:r>
            <a:r>
              <a:rPr kumimoji="0" lang="en-US" altLang="en-US" sz="2400" b="1"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on Value of Merchandise Export in IORA (</a:t>
            </a:r>
            <a:r>
              <a:rPr kumimoji="0" lang="en-US" altLang="en-US" sz="2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relative to baseline,2030</a:t>
            </a:r>
            <a:r>
              <a:rPr kumimoji="0" lang="en-US" altLang="en-US" sz="2400" b="1"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kumimoji="0" lang="en-US" altLang="en-US" sz="14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4000" b="0" i="0" u="none" strike="noStrike" cap="none" normalizeH="0" baseline="0" dirty="0">
              <a:ln>
                <a:noFill/>
              </a:ln>
              <a:solidFill>
                <a:schemeClr val="tx1"/>
              </a:solidFill>
              <a:effectLst/>
              <a:latin typeface="Arial" panose="020B0604020202020204" pitchFamily="34" charset="0"/>
            </a:endParaRPr>
          </a:p>
        </p:txBody>
      </p:sp>
      <p:sp>
        <p:nvSpPr>
          <p:cNvPr id="7" name="Rectangle 3">
            <a:extLst>
              <a:ext uri="{FF2B5EF4-FFF2-40B4-BE49-F238E27FC236}">
                <a16:creationId xmlns:a16="http://schemas.microsoft.com/office/drawing/2014/main" id="{13AA2088-37C5-464F-B7E0-00ADF329474F}"/>
              </a:ext>
            </a:extLst>
          </p:cNvPr>
          <p:cNvSpPr>
            <a:spLocks noChangeArrowheads="1"/>
          </p:cNvSpPr>
          <p:nvPr/>
        </p:nvSpPr>
        <p:spPr bwMode="auto">
          <a:xfrm>
            <a:off x="0" y="34210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5" name="Picture 14">
            <a:extLst>
              <a:ext uri="{FF2B5EF4-FFF2-40B4-BE49-F238E27FC236}">
                <a16:creationId xmlns:a16="http://schemas.microsoft.com/office/drawing/2014/main" id="{110E75FC-7A57-41F0-AB2D-BE0020722515}"/>
              </a:ext>
            </a:extLst>
          </p:cNvPr>
          <p:cNvPicPr>
            <a:picLocks noChangeAspect="1"/>
          </p:cNvPicPr>
          <p:nvPr/>
        </p:nvPicPr>
        <p:blipFill>
          <a:blip r:embed="rId4"/>
          <a:stretch>
            <a:fillRect/>
          </a:stretch>
        </p:blipFill>
        <p:spPr>
          <a:xfrm>
            <a:off x="9750202" y="5887148"/>
            <a:ext cx="653393" cy="632971"/>
          </a:xfrm>
          <a:prstGeom prst="rect">
            <a:avLst/>
          </a:prstGeom>
        </p:spPr>
      </p:pic>
    </p:spTree>
    <p:extLst>
      <p:ext uri="{BB962C8B-B14F-4D97-AF65-F5344CB8AC3E}">
        <p14:creationId xmlns:p14="http://schemas.microsoft.com/office/powerpoint/2010/main" val="1174400615"/>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4"/>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animBg="1"/>
      <p:bldP spid="14" grpId="0" animBg="1"/>
    </p:bldLst>
  </p:timing>
</p:sld>
</file>

<file path=ppt/slides/slide13.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6" name="Chart 15">
            <a:extLst>
              <a:ext uri="{FF2B5EF4-FFF2-40B4-BE49-F238E27FC236}">
                <a16:creationId xmlns:a16="http://schemas.microsoft.com/office/drawing/2014/main" id="{ACFD2834-C321-41D7-B1EE-241158EC5938}"/>
              </a:ext>
            </a:extLst>
          </p:cNvPr>
          <p:cNvGraphicFramePr/>
          <p:nvPr>
            <p:extLst>
              <p:ext uri="{D42A27DB-BD31-4B8C-83A1-F6EECF244321}">
                <p14:modId xmlns:p14="http://schemas.microsoft.com/office/powerpoint/2010/main" val="1251498886"/>
              </p:ext>
            </p:extLst>
          </p:nvPr>
        </p:nvGraphicFramePr>
        <p:xfrm>
          <a:off x="354563" y="1326614"/>
          <a:ext cx="10851284" cy="5017444"/>
        </p:xfrm>
        <a:graphic>
          <a:graphicData uri="http://schemas.openxmlformats.org/drawingml/2006/chart">
            <c:chart xmlns:c="http://schemas.openxmlformats.org/drawingml/2006/chart" xmlns:r="http://schemas.openxmlformats.org/officeDocument/2006/relationships" r:id="rId3"/>
          </a:graphicData>
        </a:graphic>
      </p:graphicFrame>
      <p:sp>
        <p:nvSpPr>
          <p:cNvPr id="10" name="Slide Number Placeholder 9"/>
          <p:cNvSpPr>
            <a:spLocks noGrp="1"/>
          </p:cNvSpPr>
          <p:nvPr>
            <p:ph type="sldNum" sz="quarter" idx="12"/>
          </p:nvPr>
        </p:nvSpPr>
        <p:spPr>
          <a:xfrm>
            <a:off x="11205847" y="6337557"/>
            <a:ext cx="779767" cy="365125"/>
          </a:xfrm>
        </p:spPr>
        <p:txBody>
          <a:bodyPr/>
          <a:lstStyle/>
          <a:p>
            <a:fld id="{92FB8604-3E91-4806-A5CC-428F0C480F73}" type="slidenum">
              <a:rPr lang="en-US" sz="1200" b="1" smtClean="0">
                <a:solidFill>
                  <a:schemeClr val="tx1"/>
                </a:solidFill>
              </a:rPr>
              <a:t>13</a:t>
            </a:fld>
            <a:endParaRPr lang="en-US" sz="1200" b="1" dirty="0">
              <a:solidFill>
                <a:schemeClr val="tx1"/>
              </a:solidFill>
            </a:endParaRPr>
          </a:p>
        </p:txBody>
      </p:sp>
      <p:sp>
        <p:nvSpPr>
          <p:cNvPr id="3" name="Rectangle 3">
            <a:extLst>
              <a:ext uri="{FF2B5EF4-FFF2-40B4-BE49-F238E27FC236}">
                <a16:creationId xmlns:a16="http://schemas.microsoft.com/office/drawing/2014/main" id="{F6BC5239-FFB4-4D9C-B6C7-C4FAAAC17170}"/>
              </a:ext>
            </a:extLst>
          </p:cNvPr>
          <p:cNvSpPr>
            <a:spLocks noChangeArrowheads="1"/>
          </p:cNvSpPr>
          <p:nvPr/>
        </p:nvSpPr>
        <p:spPr bwMode="auto">
          <a:xfrm>
            <a:off x="0" y="39084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3">
            <a:extLst>
              <a:ext uri="{FF2B5EF4-FFF2-40B4-BE49-F238E27FC236}">
                <a16:creationId xmlns:a16="http://schemas.microsoft.com/office/drawing/2014/main" id="{4B2CDFCA-6B24-4F47-AEE6-E5A40C499AC9}"/>
              </a:ext>
            </a:extLst>
          </p:cNvPr>
          <p:cNvSpPr>
            <a:spLocks noChangeArrowheads="1"/>
          </p:cNvSpPr>
          <p:nvPr/>
        </p:nvSpPr>
        <p:spPr bwMode="auto">
          <a:xfrm>
            <a:off x="0" y="31543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2" name="Picture 11">
            <a:extLst>
              <a:ext uri="{FF2B5EF4-FFF2-40B4-BE49-F238E27FC236}">
                <a16:creationId xmlns:a16="http://schemas.microsoft.com/office/drawing/2014/main" id="{44E941C2-9809-4C4F-B0DC-95D536F01C41}"/>
              </a:ext>
            </a:extLst>
          </p:cNvPr>
          <p:cNvPicPr>
            <a:picLocks noChangeAspect="1"/>
          </p:cNvPicPr>
          <p:nvPr/>
        </p:nvPicPr>
        <p:blipFill>
          <a:blip r:embed="rId4"/>
          <a:stretch>
            <a:fillRect/>
          </a:stretch>
        </p:blipFill>
        <p:spPr>
          <a:xfrm>
            <a:off x="7227819" y="5618428"/>
            <a:ext cx="970384" cy="409802"/>
          </a:xfrm>
          <a:prstGeom prst="rect">
            <a:avLst/>
          </a:prstGeom>
        </p:spPr>
      </p:pic>
      <p:sp>
        <p:nvSpPr>
          <p:cNvPr id="7" name="Rectangle 3">
            <a:extLst>
              <a:ext uri="{FF2B5EF4-FFF2-40B4-BE49-F238E27FC236}">
                <a16:creationId xmlns:a16="http://schemas.microsoft.com/office/drawing/2014/main" id="{13AA2088-37C5-464F-B7E0-00ADF329474F}"/>
              </a:ext>
            </a:extLst>
          </p:cNvPr>
          <p:cNvSpPr>
            <a:spLocks noChangeArrowheads="1"/>
          </p:cNvSpPr>
          <p:nvPr/>
        </p:nvSpPr>
        <p:spPr bwMode="auto">
          <a:xfrm>
            <a:off x="0" y="34210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5" name="Picture 14">
            <a:extLst>
              <a:ext uri="{FF2B5EF4-FFF2-40B4-BE49-F238E27FC236}">
                <a16:creationId xmlns:a16="http://schemas.microsoft.com/office/drawing/2014/main" id="{110E75FC-7A57-41F0-AB2D-BE0020722515}"/>
              </a:ext>
            </a:extLst>
          </p:cNvPr>
          <p:cNvPicPr>
            <a:picLocks noChangeAspect="1"/>
          </p:cNvPicPr>
          <p:nvPr/>
        </p:nvPicPr>
        <p:blipFill>
          <a:blip r:embed="rId4"/>
          <a:stretch>
            <a:fillRect/>
          </a:stretch>
        </p:blipFill>
        <p:spPr>
          <a:xfrm>
            <a:off x="9688154" y="5618428"/>
            <a:ext cx="653393" cy="632971"/>
          </a:xfrm>
          <a:prstGeom prst="rect">
            <a:avLst/>
          </a:prstGeom>
        </p:spPr>
      </p:pic>
      <p:sp>
        <p:nvSpPr>
          <p:cNvPr id="4" name="Rectangle 2">
            <a:extLst>
              <a:ext uri="{FF2B5EF4-FFF2-40B4-BE49-F238E27FC236}">
                <a16:creationId xmlns:a16="http://schemas.microsoft.com/office/drawing/2014/main" id="{DB7E2C46-FF12-45F7-8708-EF055AEE54FB}"/>
              </a:ext>
            </a:extLst>
          </p:cNvPr>
          <p:cNvSpPr>
            <a:spLocks noChangeArrowheads="1"/>
          </p:cNvSpPr>
          <p:nvPr/>
        </p:nvSpPr>
        <p:spPr bwMode="auto">
          <a:xfrm>
            <a:off x="-1" y="187842"/>
            <a:ext cx="10719303"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altLang="en-US" sz="2400" b="1" dirty="0" bmk="">
                <a:latin typeface="Calibri" panose="020F0502020204030204" pitchFamily="34" charset="0"/>
                <a:ea typeface="Calibri" panose="020F0502020204030204" pitchFamily="34" charset="0"/>
                <a:cs typeface="Calibri" panose="020F0502020204030204" pitchFamily="34" charset="0"/>
              </a:rPr>
              <a:t>Results: </a:t>
            </a:r>
            <a:r>
              <a:rPr lang="en-US" altLang="en-US" sz="2400" b="1" dirty="0" bmk="">
                <a:solidFill>
                  <a:srgbClr val="000000"/>
                </a:solidFill>
                <a:latin typeface="Calibri" panose="020F0502020204030204" pitchFamily="34" charset="0"/>
                <a:ea typeface="Calibri" panose="020F0502020204030204" pitchFamily="34" charset="0"/>
                <a:cs typeface="Calibri" panose="020F0502020204030204" pitchFamily="34" charset="0"/>
              </a:rPr>
              <a:t>Effect</a:t>
            </a:r>
            <a:r>
              <a:rPr kumimoji="0" lang="en-US" altLang="en-US" sz="2400" b="1"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on Value of Merchandise Import in IORA  (</a:t>
            </a:r>
            <a:r>
              <a:rPr kumimoji="0" lang="en-US" altLang="en-US" sz="2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relative to baseline,2030</a:t>
            </a:r>
            <a:r>
              <a:rPr kumimoji="0" lang="en-US" altLang="en-US" sz="2400" b="1"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kumimoji="0" lang="en-US" altLang="en-US"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4400" b="0" i="0" u="none" strike="noStrike" cap="none" normalizeH="0" baseline="0" dirty="0">
              <a:ln>
                <a:noFill/>
              </a:ln>
              <a:solidFill>
                <a:schemeClr val="tx1"/>
              </a:solidFill>
              <a:effectLst/>
              <a:latin typeface="Arial" panose="020B0604020202020204" pitchFamily="34" charset="0"/>
            </a:endParaRPr>
          </a:p>
        </p:txBody>
      </p:sp>
      <p:sp>
        <p:nvSpPr>
          <p:cNvPr id="8" name="Rectangle 3">
            <a:extLst>
              <a:ext uri="{FF2B5EF4-FFF2-40B4-BE49-F238E27FC236}">
                <a16:creationId xmlns:a16="http://schemas.microsoft.com/office/drawing/2014/main" id="{9E24DBD8-0DD9-4D2B-A057-0AC3462E544B}"/>
              </a:ext>
            </a:extLst>
          </p:cNvPr>
          <p:cNvSpPr>
            <a:spLocks noChangeArrowheads="1"/>
          </p:cNvSpPr>
          <p:nvPr/>
        </p:nvSpPr>
        <p:spPr bwMode="auto">
          <a:xfrm>
            <a:off x="0" y="31083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13" name="Rectangle: Rounded Corners 12">
            <a:extLst>
              <a:ext uri="{FF2B5EF4-FFF2-40B4-BE49-F238E27FC236}">
                <a16:creationId xmlns:a16="http://schemas.microsoft.com/office/drawing/2014/main" id="{9BAC29C9-3AAD-4BE0-B937-A3F1E2B28650}"/>
              </a:ext>
            </a:extLst>
          </p:cNvPr>
          <p:cNvSpPr/>
          <p:nvPr/>
        </p:nvSpPr>
        <p:spPr>
          <a:xfrm>
            <a:off x="5089849" y="2353900"/>
            <a:ext cx="653393" cy="3917729"/>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7" name="Rectangle: Rounded Corners 16">
            <a:extLst>
              <a:ext uri="{FF2B5EF4-FFF2-40B4-BE49-F238E27FC236}">
                <a16:creationId xmlns:a16="http://schemas.microsoft.com/office/drawing/2014/main" id="{9B8596AE-70CA-417E-972F-EF368A4962AB}"/>
              </a:ext>
            </a:extLst>
          </p:cNvPr>
          <p:cNvSpPr/>
          <p:nvPr/>
        </p:nvSpPr>
        <p:spPr>
          <a:xfrm>
            <a:off x="9195078" y="4544841"/>
            <a:ext cx="653393" cy="1975278"/>
          </a:xfrm>
          <a:prstGeom prst="round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08347199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5"/>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3"/>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animBg="1"/>
      <p:bldP spid="17" grpId="0" animBg="1"/>
    </p:bldLst>
  </p:timing>
</p:sld>
</file>

<file path=ppt/slides/slide1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4" name="Chart 13">
            <a:extLst>
              <a:ext uri="{FF2B5EF4-FFF2-40B4-BE49-F238E27FC236}">
                <a16:creationId xmlns:a16="http://schemas.microsoft.com/office/drawing/2014/main" id="{13AA943B-729E-4C11-9CBF-CA8CF0B53E7A}"/>
              </a:ext>
            </a:extLst>
          </p:cNvPr>
          <p:cNvGraphicFramePr>
            <a:graphicFrameLocks/>
          </p:cNvGraphicFramePr>
          <p:nvPr>
            <p:extLst>
              <p:ext uri="{D42A27DB-BD31-4B8C-83A1-F6EECF244321}">
                <p14:modId xmlns:p14="http://schemas.microsoft.com/office/powerpoint/2010/main" val="1800118177"/>
              </p:ext>
            </p:extLst>
          </p:nvPr>
        </p:nvGraphicFramePr>
        <p:xfrm>
          <a:off x="206386" y="647265"/>
          <a:ext cx="10640749" cy="6045690"/>
        </p:xfrm>
        <a:graphic>
          <a:graphicData uri="http://schemas.openxmlformats.org/drawingml/2006/chart">
            <c:chart xmlns:c="http://schemas.openxmlformats.org/drawingml/2006/chart" xmlns:r="http://schemas.openxmlformats.org/officeDocument/2006/relationships" r:id="rId3"/>
          </a:graphicData>
        </a:graphic>
      </p:graphicFrame>
      <p:sp>
        <p:nvSpPr>
          <p:cNvPr id="10" name="Slide Number Placeholder 9"/>
          <p:cNvSpPr>
            <a:spLocks noGrp="1"/>
          </p:cNvSpPr>
          <p:nvPr>
            <p:ph type="sldNum" sz="quarter" idx="12"/>
          </p:nvPr>
        </p:nvSpPr>
        <p:spPr>
          <a:xfrm>
            <a:off x="11205847" y="6337557"/>
            <a:ext cx="779767" cy="365125"/>
          </a:xfrm>
        </p:spPr>
        <p:txBody>
          <a:bodyPr/>
          <a:lstStyle/>
          <a:p>
            <a:fld id="{92FB8604-3E91-4806-A5CC-428F0C480F73}" type="slidenum">
              <a:rPr lang="en-US" sz="1200" b="1" smtClean="0">
                <a:solidFill>
                  <a:schemeClr val="tx1"/>
                </a:solidFill>
              </a:rPr>
              <a:t>14</a:t>
            </a:fld>
            <a:endParaRPr lang="en-US" sz="1200" b="1" dirty="0">
              <a:solidFill>
                <a:schemeClr val="tx1"/>
              </a:solidFill>
            </a:endParaRPr>
          </a:p>
        </p:txBody>
      </p:sp>
      <p:sp>
        <p:nvSpPr>
          <p:cNvPr id="3" name="Rectangle 3">
            <a:extLst>
              <a:ext uri="{FF2B5EF4-FFF2-40B4-BE49-F238E27FC236}">
                <a16:creationId xmlns:a16="http://schemas.microsoft.com/office/drawing/2014/main" id="{F6BC5239-FFB4-4D9C-B6C7-C4FAAAC17170}"/>
              </a:ext>
            </a:extLst>
          </p:cNvPr>
          <p:cNvSpPr>
            <a:spLocks noChangeArrowheads="1"/>
          </p:cNvSpPr>
          <p:nvPr/>
        </p:nvSpPr>
        <p:spPr bwMode="auto">
          <a:xfrm>
            <a:off x="0" y="39084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5" name="Rectangle 3">
            <a:extLst>
              <a:ext uri="{FF2B5EF4-FFF2-40B4-BE49-F238E27FC236}">
                <a16:creationId xmlns:a16="http://schemas.microsoft.com/office/drawing/2014/main" id="{4B2CDFCA-6B24-4F47-AEE6-E5A40C499AC9}"/>
              </a:ext>
            </a:extLst>
          </p:cNvPr>
          <p:cNvSpPr>
            <a:spLocks noChangeArrowheads="1"/>
          </p:cNvSpPr>
          <p:nvPr/>
        </p:nvSpPr>
        <p:spPr bwMode="auto">
          <a:xfrm>
            <a:off x="0" y="31543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3">
            <a:extLst>
              <a:ext uri="{FF2B5EF4-FFF2-40B4-BE49-F238E27FC236}">
                <a16:creationId xmlns:a16="http://schemas.microsoft.com/office/drawing/2014/main" id="{13AA2088-37C5-464F-B7E0-00ADF329474F}"/>
              </a:ext>
            </a:extLst>
          </p:cNvPr>
          <p:cNvSpPr>
            <a:spLocks noChangeArrowheads="1"/>
          </p:cNvSpPr>
          <p:nvPr/>
        </p:nvSpPr>
        <p:spPr bwMode="auto">
          <a:xfrm>
            <a:off x="0" y="342106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2" name="Picture 11">
            <a:extLst>
              <a:ext uri="{FF2B5EF4-FFF2-40B4-BE49-F238E27FC236}">
                <a16:creationId xmlns:a16="http://schemas.microsoft.com/office/drawing/2014/main" id="{44E941C2-9809-4C4F-B0DC-95D536F01C41}"/>
              </a:ext>
            </a:extLst>
          </p:cNvPr>
          <p:cNvPicPr>
            <a:picLocks noChangeAspect="1"/>
          </p:cNvPicPr>
          <p:nvPr/>
        </p:nvPicPr>
        <p:blipFill>
          <a:blip r:embed="rId4"/>
          <a:stretch>
            <a:fillRect/>
          </a:stretch>
        </p:blipFill>
        <p:spPr>
          <a:xfrm rot="16200000">
            <a:off x="5637152" y="3223197"/>
            <a:ext cx="3998068" cy="758697"/>
          </a:xfrm>
          <a:prstGeom prst="rect">
            <a:avLst/>
          </a:prstGeom>
          <a:ln w="0" cap="sq">
            <a:noFill/>
          </a:ln>
        </p:spPr>
      </p:pic>
      <p:sp>
        <p:nvSpPr>
          <p:cNvPr id="4" name="Rectangle 2">
            <a:extLst>
              <a:ext uri="{FF2B5EF4-FFF2-40B4-BE49-F238E27FC236}">
                <a16:creationId xmlns:a16="http://schemas.microsoft.com/office/drawing/2014/main" id="{DB7E2C46-FF12-45F7-8708-EF055AEE54FB}"/>
              </a:ext>
            </a:extLst>
          </p:cNvPr>
          <p:cNvSpPr>
            <a:spLocks noChangeArrowheads="1"/>
          </p:cNvSpPr>
          <p:nvPr/>
        </p:nvSpPr>
        <p:spPr bwMode="auto">
          <a:xfrm>
            <a:off x="317241" y="132446"/>
            <a:ext cx="10179698" cy="113877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2400" b="1"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 </a:t>
            </a:r>
            <a:r>
              <a:rPr lang="en-US" altLang="en-US" sz="2400" b="1" dirty="0" bmk="">
                <a:latin typeface="Calibri" panose="020F0502020204030204" pitchFamily="34" charset="0"/>
                <a:ea typeface="Calibri" panose="020F0502020204030204" pitchFamily="34" charset="0"/>
                <a:cs typeface="Calibri" panose="020F0502020204030204" pitchFamily="34" charset="0"/>
              </a:rPr>
              <a:t>Results: Effect on Capital Accumulation </a:t>
            </a:r>
            <a:r>
              <a:rPr kumimoji="0" lang="en-US" altLang="en-US" sz="2400" b="1"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r>
              <a:rPr kumimoji="0" lang="en-US" altLang="en-US" sz="2400" b="1" i="0" u="none" strike="noStrike" cap="none" normalizeH="0" baseline="0" dirty="0">
                <a:ln>
                  <a:noFill/>
                </a:ln>
                <a:solidFill>
                  <a:schemeClr val="tx1"/>
                </a:solidFill>
                <a:effectLst/>
                <a:latin typeface="Calibri" panose="020F0502020204030204" pitchFamily="34" charset="0"/>
                <a:ea typeface="Calibri" panose="020F0502020204030204" pitchFamily="34" charset="0"/>
                <a:cs typeface="Calibri" panose="020F0502020204030204" pitchFamily="34" charset="0"/>
              </a:rPr>
              <a:t>relative to baseline,2030</a:t>
            </a:r>
            <a:r>
              <a:rPr kumimoji="0" lang="en-US" altLang="en-US" sz="2400" b="1" i="0" u="none" strike="noStrike" cap="none" normalizeH="0" baseline="0" dirty="0">
                <a:ln>
                  <a:noFill/>
                </a:ln>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a:t>
            </a:r>
            <a:endParaRPr kumimoji="0" lang="en-US" altLang="en-US" sz="1400" b="0" i="0" u="none" strike="noStrike" cap="none" normalizeH="0" baseline="0" dirty="0">
              <a:ln>
                <a:noFill/>
              </a:ln>
              <a:solidFill>
                <a:schemeClr val="tx1"/>
              </a:solidFill>
              <a:effectLst/>
              <a:latin typeface="Calibri" panose="020F0502020204030204" pitchFamily="34"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4400" b="0" i="0" u="none" strike="noStrike" cap="none" normalizeH="0" baseline="0" dirty="0">
              <a:ln>
                <a:noFill/>
              </a:ln>
              <a:solidFill>
                <a:schemeClr val="tx1"/>
              </a:solidFill>
              <a:effectLst/>
              <a:latin typeface="Arial" panose="020B0604020202020204" pitchFamily="34" charset="0"/>
            </a:endParaRPr>
          </a:p>
        </p:txBody>
      </p:sp>
      <p:sp>
        <p:nvSpPr>
          <p:cNvPr id="8" name="Rectangle 3">
            <a:extLst>
              <a:ext uri="{FF2B5EF4-FFF2-40B4-BE49-F238E27FC236}">
                <a16:creationId xmlns:a16="http://schemas.microsoft.com/office/drawing/2014/main" id="{9E24DBD8-0DD9-4D2B-A057-0AC3462E544B}"/>
              </a:ext>
            </a:extLst>
          </p:cNvPr>
          <p:cNvSpPr>
            <a:spLocks noChangeArrowheads="1"/>
          </p:cNvSpPr>
          <p:nvPr/>
        </p:nvSpPr>
        <p:spPr bwMode="auto">
          <a:xfrm>
            <a:off x="0" y="31083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pic>
        <p:nvPicPr>
          <p:cNvPr id="15" name="Picture 14">
            <a:extLst>
              <a:ext uri="{FF2B5EF4-FFF2-40B4-BE49-F238E27FC236}">
                <a16:creationId xmlns:a16="http://schemas.microsoft.com/office/drawing/2014/main" id="{D91A7903-E883-41D8-AA45-1E14A0FB3F23}"/>
              </a:ext>
            </a:extLst>
          </p:cNvPr>
          <p:cNvPicPr>
            <a:picLocks noChangeAspect="1"/>
          </p:cNvPicPr>
          <p:nvPr/>
        </p:nvPicPr>
        <p:blipFill>
          <a:blip r:embed="rId4"/>
          <a:stretch>
            <a:fillRect/>
          </a:stretch>
        </p:blipFill>
        <p:spPr>
          <a:xfrm rot="16200000">
            <a:off x="7910987" y="5182179"/>
            <a:ext cx="1425172" cy="885213"/>
          </a:xfrm>
          <a:prstGeom prst="rect">
            <a:avLst/>
          </a:prstGeom>
          <a:ln w="0" cap="sq">
            <a:noFill/>
          </a:ln>
        </p:spPr>
      </p:pic>
      <p:pic>
        <p:nvPicPr>
          <p:cNvPr id="11" name="Picture 10">
            <a:extLst>
              <a:ext uri="{FF2B5EF4-FFF2-40B4-BE49-F238E27FC236}">
                <a16:creationId xmlns:a16="http://schemas.microsoft.com/office/drawing/2014/main" id="{C3437DDB-F2B8-4512-AECF-14E2BCF31444}"/>
              </a:ext>
            </a:extLst>
          </p:cNvPr>
          <p:cNvPicPr>
            <a:picLocks noChangeAspect="1"/>
          </p:cNvPicPr>
          <p:nvPr/>
        </p:nvPicPr>
        <p:blipFill>
          <a:blip r:embed="rId4"/>
          <a:stretch>
            <a:fillRect/>
          </a:stretch>
        </p:blipFill>
        <p:spPr>
          <a:xfrm rot="16200000">
            <a:off x="3014868" y="2878588"/>
            <a:ext cx="4505812" cy="940171"/>
          </a:xfrm>
          <a:prstGeom prst="rect">
            <a:avLst/>
          </a:prstGeom>
          <a:ln w="0" cap="sq">
            <a:noFill/>
          </a:ln>
        </p:spPr>
      </p:pic>
    </p:spTree>
    <p:extLst>
      <p:ext uri="{BB962C8B-B14F-4D97-AF65-F5344CB8AC3E}">
        <p14:creationId xmlns:p14="http://schemas.microsoft.com/office/powerpoint/2010/main" val="355795537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2"/>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1"/>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28"/>
          <p:cNvSpPr/>
          <p:nvPr/>
        </p:nvSpPr>
        <p:spPr>
          <a:xfrm rot="16584232">
            <a:off x="8652278" y="4606130"/>
            <a:ext cx="685866" cy="615758"/>
          </a:xfrm>
          <a:custGeom>
            <a:avLst/>
            <a:gdLst>
              <a:gd name="connsiteX0" fmla="*/ 0 w 434340"/>
              <a:gd name="connsiteY0" fmla="*/ 472440 h 472440"/>
              <a:gd name="connsiteX1" fmla="*/ 358140 w 434340"/>
              <a:gd name="connsiteY1" fmla="*/ 243840 h 472440"/>
              <a:gd name="connsiteX2" fmla="*/ 434340 w 434340"/>
              <a:gd name="connsiteY2" fmla="*/ 0 h 472440"/>
              <a:gd name="connsiteX3" fmla="*/ 434340 w 434340"/>
              <a:gd name="connsiteY3" fmla="*/ 0 h 472440"/>
            </a:gdLst>
            <a:ahLst/>
            <a:cxnLst>
              <a:cxn ang="0">
                <a:pos x="connsiteX0" y="connsiteY0"/>
              </a:cxn>
              <a:cxn ang="0">
                <a:pos x="connsiteX1" y="connsiteY1"/>
              </a:cxn>
              <a:cxn ang="0">
                <a:pos x="connsiteX2" y="connsiteY2"/>
              </a:cxn>
              <a:cxn ang="0">
                <a:pos x="connsiteX3" y="connsiteY3"/>
              </a:cxn>
            </a:cxnLst>
            <a:rect l="l" t="t" r="r" b="b"/>
            <a:pathLst>
              <a:path w="434340" h="472440">
                <a:moveTo>
                  <a:pt x="0" y="472440"/>
                </a:moveTo>
                <a:cubicBezTo>
                  <a:pt x="142875" y="397510"/>
                  <a:pt x="285750" y="322580"/>
                  <a:pt x="358140" y="243840"/>
                </a:cubicBezTo>
                <a:cubicBezTo>
                  <a:pt x="430530" y="165100"/>
                  <a:pt x="434340" y="0"/>
                  <a:pt x="434340" y="0"/>
                </a:cubicBezTo>
                <a:lnTo>
                  <a:pt x="434340" y="0"/>
                </a:lnTo>
              </a:path>
            </a:pathLst>
          </a:custGeom>
          <a:noFill/>
          <a:ln w="28575">
            <a:solidFill>
              <a:srgbClr val="FFC000"/>
            </a:solidFill>
            <a:tailEnd type="arrow"/>
          </a:ln>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en-GB" sz="7600" b="1" i="0" u="none" strike="noStrike" kern="1200" cap="none" spc="0" normalizeH="0" baseline="0" noProof="0">
              <a:ln>
                <a:noFill/>
              </a:ln>
              <a:solidFill>
                <a:srgbClr val="FFD624"/>
              </a:solidFill>
              <a:effectLst/>
              <a:uLnTx/>
              <a:uFillTx/>
              <a:latin typeface="Verdana" pitchFamily="34" charset="0"/>
              <a:ea typeface="+mn-ea"/>
              <a:cs typeface="+mn-cs"/>
            </a:endParaRPr>
          </a:p>
        </p:txBody>
      </p:sp>
      <p:pic>
        <p:nvPicPr>
          <p:cNvPr id="8" name="Picture 7"/>
          <p:cNvPicPr>
            <a:picLocks noChangeAspect="1"/>
          </p:cNvPicPr>
          <p:nvPr/>
        </p:nvPicPr>
        <p:blipFill>
          <a:blip r:embed="rId2"/>
          <a:stretch>
            <a:fillRect/>
          </a:stretch>
        </p:blipFill>
        <p:spPr>
          <a:xfrm>
            <a:off x="838199" y="1363811"/>
            <a:ext cx="7812805" cy="3823954"/>
          </a:xfrm>
          <a:prstGeom prst="rect">
            <a:avLst/>
          </a:prstGeom>
        </p:spPr>
      </p:pic>
      <p:sp>
        <p:nvSpPr>
          <p:cNvPr id="9" name="TextBox 8"/>
          <p:cNvSpPr txBox="1"/>
          <p:nvPr/>
        </p:nvSpPr>
        <p:spPr>
          <a:xfrm>
            <a:off x="838199" y="5390518"/>
            <a:ext cx="8744339" cy="707886"/>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24B9C"/>
                </a:solidFill>
                <a:effectLst/>
                <a:uLnTx/>
                <a:uFillTx/>
                <a:latin typeface="Arial"/>
                <a:ea typeface="+mn-ea"/>
                <a:cs typeface="+mn-cs"/>
              </a:rPr>
              <a:t>The dynamic paths, i.e. capital accumulation, is similar between </a:t>
            </a:r>
            <a:r>
              <a:rPr kumimoji="0" lang="en-US" sz="2000" b="0" i="0" u="none" strike="noStrike" kern="1200" cap="none" spc="0" normalizeH="0" baseline="0" noProof="0" dirty="0" err="1">
                <a:ln>
                  <a:noFill/>
                </a:ln>
                <a:solidFill>
                  <a:srgbClr val="024B9C"/>
                </a:solidFill>
                <a:effectLst/>
                <a:uLnTx/>
                <a:uFillTx/>
                <a:latin typeface="Arial"/>
                <a:ea typeface="+mn-ea"/>
                <a:cs typeface="+mn-cs"/>
              </a:rPr>
              <a:t>Rundynam</a:t>
            </a:r>
            <a:r>
              <a:rPr kumimoji="0" lang="en-US" sz="2000" b="0" i="0" u="none" strike="noStrike" kern="1200" cap="none" spc="0" normalizeH="0" baseline="0" noProof="0" dirty="0">
                <a:ln>
                  <a:noFill/>
                </a:ln>
                <a:solidFill>
                  <a:srgbClr val="024B9C"/>
                </a:solidFill>
                <a:effectLst/>
                <a:uLnTx/>
                <a:uFillTx/>
                <a:latin typeface="Arial"/>
                <a:ea typeface="+mn-ea"/>
                <a:cs typeface="+mn-cs"/>
              </a:rPr>
              <a:t> and GTAP-RD, however, in absolute terms, it is lower for the GTAP-RD </a:t>
            </a:r>
            <a:endParaRPr kumimoji="0" lang="en-GB" sz="2000" b="0" i="0" u="none" strike="noStrike" kern="1200" cap="none" spc="0" normalizeH="0" baseline="0" noProof="0" dirty="0">
              <a:ln>
                <a:noFill/>
              </a:ln>
              <a:solidFill>
                <a:srgbClr val="024B9C"/>
              </a:solidFill>
              <a:effectLst/>
              <a:uLnTx/>
              <a:uFillTx/>
              <a:latin typeface="Arial"/>
              <a:ea typeface="+mn-ea"/>
              <a:cs typeface="+mn-cs"/>
            </a:endParaRPr>
          </a:p>
        </p:txBody>
      </p:sp>
      <p:sp>
        <p:nvSpPr>
          <p:cNvPr id="11" name="TextBox 10"/>
          <p:cNvSpPr txBox="1"/>
          <p:nvPr/>
        </p:nvSpPr>
        <p:spPr>
          <a:xfrm>
            <a:off x="838200" y="123427"/>
            <a:ext cx="10769082"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D8D2F">
                    <a:lumMod val="75000"/>
                  </a:srgbClr>
                </a:solidFill>
                <a:effectLst/>
                <a:uLnTx/>
                <a:uFillTx/>
                <a:latin typeface="Arial"/>
                <a:ea typeface="+mn-ea"/>
                <a:cs typeface="+mn-cs"/>
              </a:rPr>
              <a:t>IORA simulation in </a:t>
            </a:r>
            <a:r>
              <a:rPr kumimoji="0" lang="en-US" sz="3200" b="0" i="0" u="none" strike="noStrike" kern="1200" cap="none" spc="0" normalizeH="0" baseline="0" noProof="0" dirty="0" err="1">
                <a:ln>
                  <a:noFill/>
                </a:ln>
                <a:solidFill>
                  <a:srgbClr val="ED8D2F">
                    <a:lumMod val="75000"/>
                  </a:srgbClr>
                </a:solidFill>
                <a:effectLst/>
                <a:uLnTx/>
                <a:uFillTx/>
                <a:latin typeface="Arial"/>
                <a:ea typeface="+mn-ea"/>
                <a:cs typeface="+mn-cs"/>
              </a:rPr>
              <a:t>Rundynam</a:t>
            </a:r>
            <a:r>
              <a:rPr kumimoji="0" lang="en-US" sz="3200" b="0" i="0" u="none" strike="noStrike" kern="1200" cap="none" spc="0" normalizeH="0" baseline="0" noProof="0" dirty="0">
                <a:ln>
                  <a:noFill/>
                </a:ln>
                <a:solidFill>
                  <a:srgbClr val="ED8D2F">
                    <a:lumMod val="75000"/>
                  </a:srgbClr>
                </a:solidFill>
                <a:effectLst/>
                <a:uLnTx/>
                <a:uFillTx/>
                <a:latin typeface="Arial"/>
                <a:ea typeface="+mn-ea"/>
                <a:cs typeface="+mn-cs"/>
              </a:rPr>
              <a:t> and GTAP-RD frameworks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D8D2F">
                    <a:lumMod val="75000"/>
                  </a:srgbClr>
                </a:solidFill>
                <a:effectLst/>
                <a:uLnTx/>
                <a:uFillTx/>
                <a:latin typeface="Arial"/>
                <a:ea typeface="+mn-ea"/>
                <a:cs typeface="+mn-cs"/>
              </a:rPr>
              <a:t>Capital accumulation</a:t>
            </a:r>
            <a:endParaRPr kumimoji="0" lang="en-GB" sz="3200" b="0" i="0" u="none" strike="noStrike" kern="1200" cap="none" spc="0" normalizeH="0" baseline="0" noProof="0" dirty="0">
              <a:ln>
                <a:noFill/>
              </a:ln>
              <a:solidFill>
                <a:srgbClr val="ED8D2F">
                  <a:lumMod val="75000"/>
                </a:srgbClr>
              </a:solidFill>
              <a:effectLst/>
              <a:uLnTx/>
              <a:uFillTx/>
              <a:latin typeface="Arial"/>
              <a:ea typeface="+mn-ea"/>
              <a:cs typeface="+mn-cs"/>
            </a:endParaRPr>
          </a:p>
        </p:txBody>
      </p:sp>
    </p:spTree>
    <p:extLst>
      <p:ext uri="{BB962C8B-B14F-4D97-AF65-F5344CB8AC3E}">
        <p14:creationId xmlns:p14="http://schemas.microsoft.com/office/powerpoint/2010/main" val="11925766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 name="Freeform 28"/>
          <p:cNvSpPr/>
          <p:nvPr/>
        </p:nvSpPr>
        <p:spPr>
          <a:xfrm rot="16584232">
            <a:off x="9277429" y="4718098"/>
            <a:ext cx="685866" cy="615758"/>
          </a:xfrm>
          <a:custGeom>
            <a:avLst/>
            <a:gdLst>
              <a:gd name="connsiteX0" fmla="*/ 0 w 434340"/>
              <a:gd name="connsiteY0" fmla="*/ 472440 h 472440"/>
              <a:gd name="connsiteX1" fmla="*/ 358140 w 434340"/>
              <a:gd name="connsiteY1" fmla="*/ 243840 h 472440"/>
              <a:gd name="connsiteX2" fmla="*/ 434340 w 434340"/>
              <a:gd name="connsiteY2" fmla="*/ 0 h 472440"/>
              <a:gd name="connsiteX3" fmla="*/ 434340 w 434340"/>
              <a:gd name="connsiteY3" fmla="*/ 0 h 472440"/>
            </a:gdLst>
            <a:ahLst/>
            <a:cxnLst>
              <a:cxn ang="0">
                <a:pos x="connsiteX0" y="connsiteY0"/>
              </a:cxn>
              <a:cxn ang="0">
                <a:pos x="connsiteX1" y="connsiteY1"/>
              </a:cxn>
              <a:cxn ang="0">
                <a:pos x="connsiteX2" y="connsiteY2"/>
              </a:cxn>
              <a:cxn ang="0">
                <a:pos x="connsiteX3" y="connsiteY3"/>
              </a:cxn>
            </a:cxnLst>
            <a:rect l="l" t="t" r="r" b="b"/>
            <a:pathLst>
              <a:path w="434340" h="472440">
                <a:moveTo>
                  <a:pt x="0" y="472440"/>
                </a:moveTo>
                <a:cubicBezTo>
                  <a:pt x="142875" y="397510"/>
                  <a:pt x="285750" y="322580"/>
                  <a:pt x="358140" y="243840"/>
                </a:cubicBezTo>
                <a:cubicBezTo>
                  <a:pt x="430530" y="165100"/>
                  <a:pt x="434340" y="0"/>
                  <a:pt x="434340" y="0"/>
                </a:cubicBezTo>
                <a:lnTo>
                  <a:pt x="434340" y="0"/>
                </a:lnTo>
              </a:path>
            </a:pathLst>
          </a:custGeom>
          <a:noFill/>
          <a:ln w="28575">
            <a:solidFill>
              <a:srgbClr val="FFC000"/>
            </a:solidFill>
            <a:tailEnd type="arrow"/>
          </a:ln>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en-GB" sz="7600" b="1" i="0" u="none" strike="noStrike" kern="1200" cap="none" spc="0" normalizeH="0" baseline="0" noProof="0">
              <a:ln>
                <a:noFill/>
              </a:ln>
              <a:solidFill>
                <a:srgbClr val="FFD624"/>
              </a:solidFill>
              <a:effectLst/>
              <a:uLnTx/>
              <a:uFillTx/>
              <a:latin typeface="Verdana" pitchFamily="34" charset="0"/>
              <a:ea typeface="+mn-ea"/>
              <a:cs typeface="+mn-cs"/>
            </a:endParaRPr>
          </a:p>
        </p:txBody>
      </p:sp>
      <p:sp>
        <p:nvSpPr>
          <p:cNvPr id="9" name="TextBox 8"/>
          <p:cNvSpPr txBox="1"/>
          <p:nvPr/>
        </p:nvSpPr>
        <p:spPr>
          <a:xfrm>
            <a:off x="838200" y="5487015"/>
            <a:ext cx="10050624" cy="1323439"/>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0" i="0" u="none" strike="noStrike" kern="1200" cap="none" spc="0" normalizeH="0" baseline="0" noProof="0" dirty="0">
                <a:ln>
                  <a:noFill/>
                </a:ln>
                <a:solidFill>
                  <a:srgbClr val="024B9C"/>
                </a:solidFill>
                <a:effectLst/>
                <a:uLnTx/>
                <a:uFillTx/>
                <a:latin typeface="Arial"/>
                <a:ea typeface="+mn-ea"/>
                <a:cs typeface="+mn-cs"/>
              </a:rPr>
              <a:t>However, when comparing single countries differences arise. The comparison shows the large differences for:</a:t>
            </a:r>
          </a:p>
          <a:p>
            <a:pPr marL="457200" marR="0" lvl="0" indent="-457200" algn="l" defTabSz="914400" rtl="0" eaLnBrk="1" fontAlgn="auto" latinLnBrk="0" hangingPunct="1">
              <a:lnSpc>
                <a:spcPct val="100000"/>
              </a:lnSpc>
              <a:spcBef>
                <a:spcPts val="0"/>
              </a:spcBef>
              <a:spcAft>
                <a:spcPts val="0"/>
              </a:spcAft>
              <a:buClrTx/>
              <a:buSzTx/>
              <a:buFontTx/>
              <a:buAutoNum type="arabicParenR"/>
              <a:tabLst/>
              <a:defRPr/>
            </a:pPr>
            <a:r>
              <a:rPr kumimoji="0" lang="en-US" sz="2000" b="0" i="0" u="none" strike="noStrike" kern="1200" cap="none" spc="0" normalizeH="0" baseline="0" noProof="0" dirty="0">
                <a:ln>
                  <a:noFill/>
                </a:ln>
                <a:solidFill>
                  <a:srgbClr val="024B9C"/>
                </a:solidFill>
                <a:effectLst/>
                <a:uLnTx/>
                <a:uFillTx/>
                <a:latin typeface="Arial"/>
                <a:ea typeface="+mn-ea"/>
                <a:cs typeface="+mn-cs"/>
              </a:rPr>
              <a:t>Among countries subject to the shocks</a:t>
            </a:r>
          </a:p>
          <a:p>
            <a:pPr marL="457200" marR="0" lvl="0" indent="-457200" algn="l" defTabSz="914400" rtl="0" eaLnBrk="1" fontAlgn="auto" latinLnBrk="0" hangingPunct="1">
              <a:lnSpc>
                <a:spcPct val="100000"/>
              </a:lnSpc>
              <a:spcBef>
                <a:spcPts val="0"/>
              </a:spcBef>
              <a:spcAft>
                <a:spcPts val="0"/>
              </a:spcAft>
              <a:buClrTx/>
              <a:buSzTx/>
              <a:buFontTx/>
              <a:buAutoNum type="arabicParenR"/>
              <a:tabLst/>
              <a:defRPr/>
            </a:pPr>
            <a:r>
              <a:rPr kumimoji="0" lang="en-US" sz="2000" b="0" i="0" u="none" strike="noStrike" kern="1200" cap="none" spc="0" normalizeH="0" baseline="0" noProof="0" dirty="0">
                <a:ln>
                  <a:noFill/>
                </a:ln>
                <a:solidFill>
                  <a:srgbClr val="024B9C"/>
                </a:solidFill>
                <a:effectLst/>
                <a:uLnTx/>
                <a:uFillTx/>
                <a:latin typeface="Arial"/>
                <a:ea typeface="+mn-ea"/>
                <a:cs typeface="+mn-cs"/>
              </a:rPr>
              <a:t>Between developed and developing/LDC countries</a:t>
            </a:r>
            <a:endParaRPr kumimoji="0" lang="en-GB" sz="2000" b="0" i="0" u="none" strike="noStrike" kern="1200" cap="none" spc="0" normalizeH="0" baseline="0" noProof="0" dirty="0">
              <a:ln>
                <a:noFill/>
              </a:ln>
              <a:solidFill>
                <a:srgbClr val="024B9C"/>
              </a:solidFill>
              <a:effectLst/>
              <a:uLnTx/>
              <a:uFillTx/>
              <a:latin typeface="Arial"/>
              <a:ea typeface="+mn-ea"/>
              <a:cs typeface="+mn-cs"/>
            </a:endParaRPr>
          </a:p>
        </p:txBody>
      </p:sp>
      <p:pic>
        <p:nvPicPr>
          <p:cNvPr id="2" name="Picture 1"/>
          <p:cNvPicPr>
            <a:picLocks noChangeAspect="1"/>
          </p:cNvPicPr>
          <p:nvPr/>
        </p:nvPicPr>
        <p:blipFill>
          <a:blip r:embed="rId2"/>
          <a:stretch>
            <a:fillRect/>
          </a:stretch>
        </p:blipFill>
        <p:spPr>
          <a:xfrm>
            <a:off x="838201" y="1351421"/>
            <a:ext cx="8343122" cy="4135594"/>
          </a:xfrm>
          <a:prstGeom prst="rect">
            <a:avLst/>
          </a:prstGeom>
        </p:spPr>
      </p:pic>
      <p:sp>
        <p:nvSpPr>
          <p:cNvPr id="10" name="TextBox 9"/>
          <p:cNvSpPr txBox="1"/>
          <p:nvPr/>
        </p:nvSpPr>
        <p:spPr>
          <a:xfrm>
            <a:off x="838200" y="123427"/>
            <a:ext cx="10769082"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D8D2F">
                    <a:lumMod val="75000"/>
                  </a:srgbClr>
                </a:solidFill>
                <a:effectLst/>
                <a:uLnTx/>
                <a:uFillTx/>
                <a:latin typeface="Arial"/>
                <a:ea typeface="+mn-ea"/>
                <a:cs typeface="+mn-cs"/>
              </a:rPr>
              <a:t>IORA simulation in </a:t>
            </a:r>
            <a:r>
              <a:rPr kumimoji="0" lang="en-US" sz="3200" b="0" i="0" u="none" strike="noStrike" kern="1200" cap="none" spc="0" normalizeH="0" baseline="0" noProof="0" dirty="0" err="1">
                <a:ln>
                  <a:noFill/>
                </a:ln>
                <a:solidFill>
                  <a:srgbClr val="ED8D2F">
                    <a:lumMod val="75000"/>
                  </a:srgbClr>
                </a:solidFill>
                <a:effectLst/>
                <a:uLnTx/>
                <a:uFillTx/>
                <a:latin typeface="Arial"/>
                <a:ea typeface="+mn-ea"/>
                <a:cs typeface="+mn-cs"/>
              </a:rPr>
              <a:t>Rundynam</a:t>
            </a:r>
            <a:r>
              <a:rPr kumimoji="0" lang="en-US" sz="3200" b="0" i="0" u="none" strike="noStrike" kern="1200" cap="none" spc="0" normalizeH="0" baseline="0" noProof="0" dirty="0">
                <a:ln>
                  <a:noFill/>
                </a:ln>
                <a:solidFill>
                  <a:srgbClr val="ED8D2F">
                    <a:lumMod val="75000"/>
                  </a:srgbClr>
                </a:solidFill>
                <a:effectLst/>
                <a:uLnTx/>
                <a:uFillTx/>
                <a:latin typeface="Arial"/>
                <a:ea typeface="+mn-ea"/>
                <a:cs typeface="+mn-cs"/>
              </a:rPr>
              <a:t> and GTAP-RD frameworks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D8D2F">
                    <a:lumMod val="75000"/>
                  </a:srgbClr>
                </a:solidFill>
                <a:effectLst/>
                <a:uLnTx/>
                <a:uFillTx/>
                <a:latin typeface="Arial"/>
                <a:ea typeface="+mn-ea"/>
                <a:cs typeface="+mn-cs"/>
              </a:rPr>
              <a:t>Capital accumulation</a:t>
            </a:r>
            <a:endParaRPr kumimoji="0" lang="en-GB" sz="3200" b="0" i="0" u="none" strike="noStrike" kern="1200" cap="none" spc="0" normalizeH="0" baseline="0" noProof="0" dirty="0">
              <a:ln>
                <a:noFill/>
              </a:ln>
              <a:solidFill>
                <a:srgbClr val="ED8D2F">
                  <a:lumMod val="75000"/>
                </a:srgbClr>
              </a:solidFill>
              <a:effectLst/>
              <a:uLnTx/>
              <a:uFillTx/>
              <a:latin typeface="Arial"/>
              <a:ea typeface="+mn-ea"/>
              <a:cs typeface="+mn-cs"/>
            </a:endParaRPr>
          </a:p>
        </p:txBody>
      </p:sp>
    </p:spTree>
    <p:extLst>
      <p:ext uri="{BB962C8B-B14F-4D97-AF65-F5344CB8AC3E}">
        <p14:creationId xmlns:p14="http://schemas.microsoft.com/office/powerpoint/2010/main" val="1227867314"/>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838200" y="4650844"/>
            <a:ext cx="7375233" cy="147732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D3E8F9"/>
                </a:solidFill>
                <a:effectLst/>
                <a:uLnTx/>
                <a:uFillTx/>
                <a:latin typeface="Arial"/>
                <a:ea typeface="+mn-ea"/>
                <a:cs typeface="+mn-cs"/>
              </a:rPr>
              <a:t>On average GDP impact is similar between the two models. But,</a:t>
            </a:r>
          </a:p>
          <a:p>
            <a:pPr marL="342900" marR="0" lvl="0" indent="-342900" algn="just" defTabSz="914400" rtl="0" eaLnBrk="1" fontAlgn="auto" latinLnBrk="0" hangingPunct="1">
              <a:lnSpc>
                <a:spcPct val="100000"/>
              </a:lnSpc>
              <a:spcBef>
                <a:spcPts val="0"/>
              </a:spcBef>
              <a:spcAft>
                <a:spcPts val="0"/>
              </a:spcAft>
              <a:buClrTx/>
              <a:buSzTx/>
              <a:buFontTx/>
              <a:buAutoNum type="arabicParenR"/>
              <a:tabLst/>
              <a:defRPr/>
            </a:pPr>
            <a:r>
              <a:rPr kumimoji="0" lang="en-US" sz="1800" b="0" i="0" u="none" strike="noStrike" kern="1200" cap="none" spc="0" normalizeH="0" baseline="0" noProof="0" dirty="0" err="1">
                <a:ln>
                  <a:noFill/>
                </a:ln>
                <a:solidFill>
                  <a:srgbClr val="024B9C"/>
                </a:solidFill>
                <a:effectLst/>
                <a:uLnTx/>
                <a:uFillTx/>
                <a:latin typeface="Arial"/>
                <a:ea typeface="+mn-ea"/>
                <a:cs typeface="+mn-cs"/>
              </a:rPr>
              <a:t>Rundynam</a:t>
            </a:r>
            <a:r>
              <a:rPr kumimoji="0" lang="en-US" sz="1800" b="0" i="0" u="none" strike="noStrike" kern="1200" cap="none" spc="0" normalizeH="0" baseline="0" noProof="0" dirty="0">
                <a:ln>
                  <a:noFill/>
                </a:ln>
                <a:solidFill>
                  <a:srgbClr val="024B9C"/>
                </a:solidFill>
                <a:effectLst/>
                <a:uLnTx/>
                <a:uFillTx/>
                <a:latin typeface="Arial"/>
                <a:ea typeface="+mn-ea"/>
                <a:cs typeface="+mn-cs"/>
              </a:rPr>
              <a:t> tends to show higher GDP impacts than GTAP-RD for some of the countries involved in the scenario.</a:t>
            </a:r>
          </a:p>
          <a:p>
            <a:pPr marL="342900" marR="0" lvl="0" indent="-342900" algn="just" defTabSz="914400" rtl="0" eaLnBrk="1" fontAlgn="auto" latinLnBrk="0" hangingPunct="1">
              <a:lnSpc>
                <a:spcPct val="100000"/>
              </a:lnSpc>
              <a:spcBef>
                <a:spcPts val="0"/>
              </a:spcBef>
              <a:spcAft>
                <a:spcPts val="0"/>
              </a:spcAft>
              <a:buClrTx/>
              <a:buSzTx/>
              <a:buFontTx/>
              <a:buAutoNum type="arabicParenR"/>
              <a:tabLst/>
              <a:defRPr/>
            </a:pPr>
            <a:r>
              <a:rPr kumimoji="0" lang="en-US" sz="1800" b="0" i="0" u="none" strike="noStrike" kern="1200" cap="none" spc="0" normalizeH="0" baseline="0" noProof="0" dirty="0">
                <a:ln>
                  <a:noFill/>
                </a:ln>
                <a:solidFill>
                  <a:srgbClr val="D3E8F9"/>
                </a:solidFill>
                <a:effectLst/>
                <a:uLnTx/>
                <a:uFillTx/>
                <a:latin typeface="Arial"/>
                <a:ea typeface="+mn-ea"/>
                <a:cs typeface="+mn-cs"/>
              </a:rPr>
              <a:t>In four cases (Australia, Bangladesh, India and Madagascar) the GDP impact is higher in GTAP-RD than </a:t>
            </a:r>
            <a:r>
              <a:rPr kumimoji="0" lang="en-US" sz="1800" b="0" i="0" u="none" strike="noStrike" kern="1200" cap="none" spc="0" normalizeH="0" baseline="0" noProof="0" dirty="0" err="1">
                <a:ln>
                  <a:noFill/>
                </a:ln>
                <a:solidFill>
                  <a:srgbClr val="D3E8F9"/>
                </a:solidFill>
                <a:effectLst/>
                <a:uLnTx/>
                <a:uFillTx/>
                <a:latin typeface="Arial"/>
                <a:ea typeface="+mn-ea"/>
                <a:cs typeface="+mn-cs"/>
              </a:rPr>
              <a:t>Rundynam</a:t>
            </a:r>
            <a:r>
              <a:rPr kumimoji="0" lang="en-US" sz="1800" b="0" i="0" u="none" strike="noStrike" kern="1200" cap="none" spc="0" normalizeH="0" baseline="0" noProof="0" dirty="0">
                <a:ln>
                  <a:noFill/>
                </a:ln>
                <a:solidFill>
                  <a:srgbClr val="D3E8F9"/>
                </a:solidFill>
                <a:effectLst/>
                <a:uLnTx/>
                <a:uFillTx/>
                <a:latin typeface="Arial"/>
                <a:ea typeface="+mn-ea"/>
                <a:cs typeface="+mn-cs"/>
              </a:rPr>
              <a:t>.</a:t>
            </a:r>
          </a:p>
        </p:txBody>
      </p:sp>
      <p:pic>
        <p:nvPicPr>
          <p:cNvPr id="4" name="Picture 3"/>
          <p:cNvPicPr>
            <a:picLocks noChangeAspect="1"/>
          </p:cNvPicPr>
          <p:nvPr/>
        </p:nvPicPr>
        <p:blipFill>
          <a:blip r:embed="rId2"/>
          <a:stretch>
            <a:fillRect/>
          </a:stretch>
        </p:blipFill>
        <p:spPr>
          <a:xfrm>
            <a:off x="838200" y="1282319"/>
            <a:ext cx="7375233" cy="3368525"/>
          </a:xfrm>
          <a:prstGeom prst="rect">
            <a:avLst/>
          </a:prstGeom>
        </p:spPr>
      </p:pic>
      <p:sp>
        <p:nvSpPr>
          <p:cNvPr id="10" name="TextBox 9"/>
          <p:cNvSpPr txBox="1"/>
          <p:nvPr/>
        </p:nvSpPr>
        <p:spPr>
          <a:xfrm>
            <a:off x="838200" y="123427"/>
            <a:ext cx="10769082"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D8D2F">
                    <a:lumMod val="75000"/>
                  </a:srgbClr>
                </a:solidFill>
                <a:effectLst/>
                <a:uLnTx/>
                <a:uFillTx/>
                <a:latin typeface="Arial"/>
                <a:ea typeface="+mn-ea"/>
                <a:cs typeface="+mn-cs"/>
              </a:rPr>
              <a:t>IORA simulation in </a:t>
            </a:r>
            <a:r>
              <a:rPr kumimoji="0" lang="en-US" sz="3200" b="0" i="0" u="none" strike="noStrike" kern="1200" cap="none" spc="0" normalizeH="0" baseline="0" noProof="0" dirty="0" err="1">
                <a:ln>
                  <a:noFill/>
                </a:ln>
                <a:solidFill>
                  <a:srgbClr val="ED8D2F">
                    <a:lumMod val="75000"/>
                  </a:srgbClr>
                </a:solidFill>
                <a:effectLst/>
                <a:uLnTx/>
                <a:uFillTx/>
                <a:latin typeface="Arial"/>
                <a:ea typeface="+mn-ea"/>
                <a:cs typeface="+mn-cs"/>
              </a:rPr>
              <a:t>Rundynam</a:t>
            </a:r>
            <a:r>
              <a:rPr kumimoji="0" lang="en-US" sz="3200" b="0" i="0" u="none" strike="noStrike" kern="1200" cap="none" spc="0" normalizeH="0" baseline="0" noProof="0" dirty="0">
                <a:ln>
                  <a:noFill/>
                </a:ln>
                <a:solidFill>
                  <a:srgbClr val="ED8D2F">
                    <a:lumMod val="75000"/>
                  </a:srgbClr>
                </a:solidFill>
                <a:effectLst/>
                <a:uLnTx/>
                <a:uFillTx/>
                <a:latin typeface="Arial"/>
                <a:ea typeface="+mn-ea"/>
                <a:cs typeface="+mn-cs"/>
              </a:rPr>
              <a:t> and GTAP-RD frameworks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D8D2F">
                    <a:lumMod val="75000"/>
                  </a:srgbClr>
                </a:solidFill>
                <a:effectLst/>
                <a:uLnTx/>
                <a:uFillTx/>
                <a:latin typeface="Arial"/>
                <a:ea typeface="+mn-ea"/>
                <a:cs typeface="+mn-cs"/>
              </a:rPr>
              <a:t>GDP results</a:t>
            </a:r>
            <a:endParaRPr kumimoji="0" lang="en-GB" sz="3200" b="0" i="0" u="none" strike="noStrike" kern="1200" cap="none" spc="0" normalizeH="0" baseline="0" noProof="0" dirty="0">
              <a:ln>
                <a:noFill/>
              </a:ln>
              <a:solidFill>
                <a:srgbClr val="ED8D2F">
                  <a:lumMod val="75000"/>
                </a:srgbClr>
              </a:solidFill>
              <a:effectLst/>
              <a:uLnTx/>
              <a:uFillTx/>
              <a:latin typeface="Arial"/>
              <a:ea typeface="+mn-ea"/>
              <a:cs typeface="+mn-cs"/>
            </a:endParaRPr>
          </a:p>
        </p:txBody>
      </p:sp>
      <p:sp>
        <p:nvSpPr>
          <p:cNvPr id="6" name="Freeform 5"/>
          <p:cNvSpPr/>
          <p:nvPr/>
        </p:nvSpPr>
        <p:spPr>
          <a:xfrm rot="16584232" flipV="1">
            <a:off x="7455685" y="3643508"/>
            <a:ext cx="2271753" cy="706463"/>
          </a:xfrm>
          <a:custGeom>
            <a:avLst/>
            <a:gdLst>
              <a:gd name="connsiteX0" fmla="*/ 0 w 434340"/>
              <a:gd name="connsiteY0" fmla="*/ 472440 h 472440"/>
              <a:gd name="connsiteX1" fmla="*/ 358140 w 434340"/>
              <a:gd name="connsiteY1" fmla="*/ 243840 h 472440"/>
              <a:gd name="connsiteX2" fmla="*/ 434340 w 434340"/>
              <a:gd name="connsiteY2" fmla="*/ 0 h 472440"/>
              <a:gd name="connsiteX3" fmla="*/ 434340 w 434340"/>
              <a:gd name="connsiteY3" fmla="*/ 0 h 472440"/>
            </a:gdLst>
            <a:ahLst/>
            <a:cxnLst>
              <a:cxn ang="0">
                <a:pos x="connsiteX0" y="connsiteY0"/>
              </a:cxn>
              <a:cxn ang="0">
                <a:pos x="connsiteX1" y="connsiteY1"/>
              </a:cxn>
              <a:cxn ang="0">
                <a:pos x="connsiteX2" y="connsiteY2"/>
              </a:cxn>
              <a:cxn ang="0">
                <a:pos x="connsiteX3" y="connsiteY3"/>
              </a:cxn>
            </a:cxnLst>
            <a:rect l="l" t="t" r="r" b="b"/>
            <a:pathLst>
              <a:path w="434340" h="472440">
                <a:moveTo>
                  <a:pt x="0" y="472440"/>
                </a:moveTo>
                <a:cubicBezTo>
                  <a:pt x="142875" y="397510"/>
                  <a:pt x="285750" y="322580"/>
                  <a:pt x="358140" y="243840"/>
                </a:cubicBezTo>
                <a:cubicBezTo>
                  <a:pt x="430530" y="165100"/>
                  <a:pt x="434340" y="0"/>
                  <a:pt x="434340" y="0"/>
                </a:cubicBezTo>
                <a:lnTo>
                  <a:pt x="434340" y="0"/>
                </a:lnTo>
              </a:path>
            </a:pathLst>
          </a:custGeom>
          <a:noFill/>
          <a:ln w="28575">
            <a:solidFill>
              <a:srgbClr val="FFC000"/>
            </a:solidFill>
            <a:tailEnd type="arrow"/>
          </a:ln>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en-GB" sz="7600" b="1" i="0" u="none" strike="noStrike" kern="1200" cap="none" spc="0" normalizeH="0" baseline="0" noProof="0">
              <a:ln>
                <a:noFill/>
              </a:ln>
              <a:solidFill>
                <a:srgbClr val="FFD624"/>
              </a:solidFill>
              <a:effectLst/>
              <a:uLnTx/>
              <a:uFillTx/>
              <a:latin typeface="Verdana" pitchFamily="34" charset="0"/>
              <a:ea typeface="+mn-ea"/>
              <a:cs typeface="+mn-cs"/>
            </a:endParaRPr>
          </a:p>
        </p:txBody>
      </p:sp>
      <p:sp>
        <p:nvSpPr>
          <p:cNvPr id="7" name="TextBox 6"/>
          <p:cNvSpPr txBox="1"/>
          <p:nvPr/>
        </p:nvSpPr>
        <p:spPr>
          <a:xfrm>
            <a:off x="8987800" y="1883707"/>
            <a:ext cx="3204200" cy="2862322"/>
          </a:xfrm>
          <a:prstGeom prst="rect">
            <a:avLst/>
          </a:prstGeom>
          <a:noFill/>
        </p:spPr>
        <p:txBody>
          <a:bodyPr wrap="square" rtlCol="0">
            <a:spAutoFit/>
          </a:bodyPr>
          <a:lstStyle/>
          <a:p>
            <a:pPr marL="0" marR="0" lvl="0" indent="0"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err="1">
                <a:ln>
                  <a:noFill/>
                </a:ln>
                <a:solidFill>
                  <a:srgbClr val="024B9C"/>
                </a:solidFill>
                <a:effectLst/>
                <a:uLnTx/>
                <a:uFillTx/>
                <a:latin typeface="Arial"/>
                <a:ea typeface="+mn-ea"/>
                <a:cs typeface="+mn-cs"/>
              </a:rPr>
              <a:t>Rundynam</a:t>
            </a:r>
            <a:r>
              <a:rPr kumimoji="0" lang="en-US" sz="1800" b="0" i="0" u="none" strike="noStrike" kern="1200" cap="none" spc="0" normalizeH="0" baseline="0" noProof="0" dirty="0">
                <a:ln>
                  <a:noFill/>
                </a:ln>
                <a:solidFill>
                  <a:srgbClr val="024B9C"/>
                </a:solidFill>
                <a:effectLst/>
                <a:uLnTx/>
                <a:uFillTx/>
                <a:latin typeface="Arial"/>
                <a:ea typeface="+mn-ea"/>
                <a:cs typeface="+mn-cs"/>
              </a:rPr>
              <a:t> takes into account international transfer of capital. It turns that under this perspective the model is better suited to more possible FDI inflows due to the FTA. In other words, in all countries where FDI are relevant , GTAP-RD could underestimate the impact.</a:t>
            </a:r>
          </a:p>
        </p:txBody>
      </p:sp>
    </p:spTree>
    <p:extLst>
      <p:ext uri="{BB962C8B-B14F-4D97-AF65-F5344CB8AC3E}">
        <p14:creationId xmlns:p14="http://schemas.microsoft.com/office/powerpoint/2010/main" val="3396622979"/>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838200" y="4650844"/>
            <a:ext cx="7375233" cy="1477328"/>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D3E8F9"/>
                </a:solidFill>
                <a:effectLst/>
                <a:uLnTx/>
                <a:uFillTx/>
                <a:latin typeface="Arial"/>
                <a:ea typeface="+mn-ea"/>
                <a:cs typeface="+mn-cs"/>
              </a:rPr>
              <a:t>On average GDP impact is similar between the two models. But,</a:t>
            </a:r>
          </a:p>
          <a:p>
            <a:pPr marL="342900" marR="0" lvl="0" indent="-342900" algn="just" defTabSz="914400" rtl="0" eaLnBrk="1" fontAlgn="auto" latinLnBrk="0" hangingPunct="1">
              <a:lnSpc>
                <a:spcPct val="100000"/>
              </a:lnSpc>
              <a:spcBef>
                <a:spcPts val="0"/>
              </a:spcBef>
              <a:spcAft>
                <a:spcPts val="0"/>
              </a:spcAft>
              <a:buClrTx/>
              <a:buSzTx/>
              <a:buFontTx/>
              <a:buAutoNum type="arabicParenR"/>
              <a:tabLst/>
              <a:defRPr/>
            </a:pPr>
            <a:r>
              <a:rPr kumimoji="0" lang="en-US" sz="1800" b="0" i="0" u="none" strike="noStrike" kern="1200" cap="none" spc="0" normalizeH="0" baseline="0" noProof="0" dirty="0" err="1">
                <a:ln>
                  <a:noFill/>
                </a:ln>
                <a:solidFill>
                  <a:srgbClr val="D3E8F9"/>
                </a:solidFill>
                <a:effectLst/>
                <a:uLnTx/>
                <a:uFillTx/>
                <a:latin typeface="Arial"/>
                <a:ea typeface="+mn-ea"/>
                <a:cs typeface="+mn-cs"/>
              </a:rPr>
              <a:t>Rundynam</a:t>
            </a:r>
            <a:r>
              <a:rPr kumimoji="0" lang="en-US" sz="1800" b="0" i="0" u="none" strike="noStrike" kern="1200" cap="none" spc="0" normalizeH="0" baseline="0" noProof="0" dirty="0">
                <a:ln>
                  <a:noFill/>
                </a:ln>
                <a:solidFill>
                  <a:srgbClr val="D3E8F9"/>
                </a:solidFill>
                <a:effectLst/>
                <a:uLnTx/>
                <a:uFillTx/>
                <a:latin typeface="Arial"/>
                <a:ea typeface="+mn-ea"/>
                <a:cs typeface="+mn-cs"/>
              </a:rPr>
              <a:t> tends to show higher GDP impacts than GTAP-RD for some of the countries involved in the scenario.</a:t>
            </a:r>
          </a:p>
          <a:p>
            <a:pPr marL="342900" marR="0" lvl="0" indent="-342900" algn="just" defTabSz="914400" rtl="0" eaLnBrk="1" fontAlgn="auto" latinLnBrk="0" hangingPunct="1">
              <a:lnSpc>
                <a:spcPct val="100000"/>
              </a:lnSpc>
              <a:spcBef>
                <a:spcPts val="0"/>
              </a:spcBef>
              <a:spcAft>
                <a:spcPts val="0"/>
              </a:spcAft>
              <a:buClrTx/>
              <a:buSzTx/>
              <a:buFontTx/>
              <a:buAutoNum type="arabicParenR"/>
              <a:tabLst/>
              <a:defRPr/>
            </a:pPr>
            <a:r>
              <a:rPr kumimoji="0" lang="en-US" sz="1800" b="0" i="0" u="none" strike="noStrike" kern="1200" cap="none" spc="0" normalizeH="0" baseline="0" noProof="0" dirty="0">
                <a:ln>
                  <a:noFill/>
                </a:ln>
                <a:solidFill>
                  <a:srgbClr val="024B9C"/>
                </a:solidFill>
                <a:effectLst/>
                <a:uLnTx/>
                <a:uFillTx/>
                <a:latin typeface="Arial"/>
                <a:ea typeface="+mn-ea"/>
                <a:cs typeface="+mn-cs"/>
              </a:rPr>
              <a:t>In four cases (Australia, Bangladesh, India and Madagascar) the GDP impact is higher in GTAP-RD than </a:t>
            </a:r>
            <a:r>
              <a:rPr kumimoji="0" lang="en-US" sz="1800" b="0" i="0" u="none" strike="noStrike" kern="1200" cap="none" spc="0" normalizeH="0" baseline="0" noProof="0" dirty="0" err="1">
                <a:ln>
                  <a:noFill/>
                </a:ln>
                <a:solidFill>
                  <a:srgbClr val="024B9C"/>
                </a:solidFill>
                <a:effectLst/>
                <a:uLnTx/>
                <a:uFillTx/>
                <a:latin typeface="Arial"/>
                <a:ea typeface="+mn-ea"/>
                <a:cs typeface="+mn-cs"/>
              </a:rPr>
              <a:t>Rundynam</a:t>
            </a:r>
            <a:r>
              <a:rPr kumimoji="0" lang="en-US" sz="1800" b="0" i="0" u="none" strike="noStrike" kern="1200" cap="none" spc="0" normalizeH="0" baseline="0" noProof="0" dirty="0">
                <a:ln>
                  <a:noFill/>
                </a:ln>
                <a:solidFill>
                  <a:srgbClr val="024B9C"/>
                </a:solidFill>
                <a:effectLst/>
                <a:uLnTx/>
                <a:uFillTx/>
                <a:latin typeface="Arial"/>
                <a:ea typeface="+mn-ea"/>
                <a:cs typeface="+mn-cs"/>
              </a:rPr>
              <a:t>.</a:t>
            </a:r>
          </a:p>
        </p:txBody>
      </p:sp>
      <p:pic>
        <p:nvPicPr>
          <p:cNvPr id="4" name="Picture 3"/>
          <p:cNvPicPr>
            <a:picLocks noChangeAspect="1"/>
          </p:cNvPicPr>
          <p:nvPr/>
        </p:nvPicPr>
        <p:blipFill>
          <a:blip r:embed="rId2"/>
          <a:stretch>
            <a:fillRect/>
          </a:stretch>
        </p:blipFill>
        <p:spPr>
          <a:xfrm>
            <a:off x="838200" y="1282319"/>
            <a:ext cx="7375233" cy="3368525"/>
          </a:xfrm>
          <a:prstGeom prst="rect">
            <a:avLst/>
          </a:prstGeom>
        </p:spPr>
      </p:pic>
      <p:sp>
        <p:nvSpPr>
          <p:cNvPr id="10" name="TextBox 9"/>
          <p:cNvSpPr txBox="1"/>
          <p:nvPr/>
        </p:nvSpPr>
        <p:spPr>
          <a:xfrm>
            <a:off x="838200" y="123427"/>
            <a:ext cx="10769082"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D8D2F">
                    <a:lumMod val="75000"/>
                  </a:srgbClr>
                </a:solidFill>
                <a:effectLst/>
                <a:uLnTx/>
                <a:uFillTx/>
                <a:latin typeface="Arial"/>
                <a:ea typeface="+mn-ea"/>
                <a:cs typeface="+mn-cs"/>
              </a:rPr>
              <a:t>IORA simulation in </a:t>
            </a:r>
            <a:r>
              <a:rPr kumimoji="0" lang="en-US" sz="3200" b="0" i="0" u="none" strike="noStrike" kern="1200" cap="none" spc="0" normalizeH="0" baseline="0" noProof="0" dirty="0" err="1">
                <a:ln>
                  <a:noFill/>
                </a:ln>
                <a:solidFill>
                  <a:srgbClr val="ED8D2F">
                    <a:lumMod val="75000"/>
                  </a:srgbClr>
                </a:solidFill>
                <a:effectLst/>
                <a:uLnTx/>
                <a:uFillTx/>
                <a:latin typeface="Arial"/>
                <a:ea typeface="+mn-ea"/>
                <a:cs typeface="+mn-cs"/>
              </a:rPr>
              <a:t>Rundynam</a:t>
            </a:r>
            <a:r>
              <a:rPr kumimoji="0" lang="en-US" sz="3200" b="0" i="0" u="none" strike="noStrike" kern="1200" cap="none" spc="0" normalizeH="0" baseline="0" noProof="0" dirty="0">
                <a:ln>
                  <a:noFill/>
                </a:ln>
                <a:solidFill>
                  <a:srgbClr val="ED8D2F">
                    <a:lumMod val="75000"/>
                  </a:srgbClr>
                </a:solidFill>
                <a:effectLst/>
                <a:uLnTx/>
                <a:uFillTx/>
                <a:latin typeface="Arial"/>
                <a:ea typeface="+mn-ea"/>
                <a:cs typeface="+mn-cs"/>
              </a:rPr>
              <a:t> and GTAP-RD frameworks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D8D2F">
                    <a:lumMod val="75000"/>
                  </a:srgbClr>
                </a:solidFill>
                <a:effectLst/>
                <a:uLnTx/>
                <a:uFillTx/>
                <a:latin typeface="Arial"/>
                <a:ea typeface="+mn-ea"/>
                <a:cs typeface="+mn-cs"/>
              </a:rPr>
              <a:t>GDP results</a:t>
            </a:r>
            <a:endParaRPr kumimoji="0" lang="en-GB" sz="3200" b="0" i="0" u="none" strike="noStrike" kern="1200" cap="none" spc="0" normalizeH="0" baseline="0" noProof="0" dirty="0">
              <a:ln>
                <a:noFill/>
              </a:ln>
              <a:solidFill>
                <a:srgbClr val="ED8D2F">
                  <a:lumMod val="75000"/>
                </a:srgbClr>
              </a:solidFill>
              <a:effectLst/>
              <a:uLnTx/>
              <a:uFillTx/>
              <a:latin typeface="Arial"/>
              <a:ea typeface="+mn-ea"/>
              <a:cs typeface="+mn-cs"/>
            </a:endParaRPr>
          </a:p>
        </p:txBody>
      </p:sp>
      <p:sp>
        <p:nvSpPr>
          <p:cNvPr id="6" name="Freeform 5"/>
          <p:cNvSpPr/>
          <p:nvPr/>
        </p:nvSpPr>
        <p:spPr>
          <a:xfrm rot="16584232" flipV="1">
            <a:off x="7091535" y="3823491"/>
            <a:ext cx="3265802" cy="661884"/>
          </a:xfrm>
          <a:custGeom>
            <a:avLst/>
            <a:gdLst>
              <a:gd name="connsiteX0" fmla="*/ 0 w 434340"/>
              <a:gd name="connsiteY0" fmla="*/ 472440 h 472440"/>
              <a:gd name="connsiteX1" fmla="*/ 358140 w 434340"/>
              <a:gd name="connsiteY1" fmla="*/ 243840 h 472440"/>
              <a:gd name="connsiteX2" fmla="*/ 434340 w 434340"/>
              <a:gd name="connsiteY2" fmla="*/ 0 h 472440"/>
              <a:gd name="connsiteX3" fmla="*/ 434340 w 434340"/>
              <a:gd name="connsiteY3" fmla="*/ 0 h 472440"/>
            </a:gdLst>
            <a:ahLst/>
            <a:cxnLst>
              <a:cxn ang="0">
                <a:pos x="connsiteX0" y="connsiteY0"/>
              </a:cxn>
              <a:cxn ang="0">
                <a:pos x="connsiteX1" y="connsiteY1"/>
              </a:cxn>
              <a:cxn ang="0">
                <a:pos x="connsiteX2" y="connsiteY2"/>
              </a:cxn>
              <a:cxn ang="0">
                <a:pos x="connsiteX3" y="connsiteY3"/>
              </a:cxn>
            </a:cxnLst>
            <a:rect l="l" t="t" r="r" b="b"/>
            <a:pathLst>
              <a:path w="434340" h="472440">
                <a:moveTo>
                  <a:pt x="0" y="472440"/>
                </a:moveTo>
                <a:cubicBezTo>
                  <a:pt x="142875" y="397510"/>
                  <a:pt x="285750" y="322580"/>
                  <a:pt x="358140" y="243840"/>
                </a:cubicBezTo>
                <a:cubicBezTo>
                  <a:pt x="430530" y="165100"/>
                  <a:pt x="434340" y="0"/>
                  <a:pt x="434340" y="0"/>
                </a:cubicBezTo>
                <a:lnTo>
                  <a:pt x="434340" y="0"/>
                </a:lnTo>
              </a:path>
            </a:pathLst>
          </a:custGeom>
          <a:noFill/>
          <a:ln w="28575">
            <a:solidFill>
              <a:srgbClr val="FFC000"/>
            </a:solidFill>
            <a:tailEnd type="arrow"/>
          </a:ln>
          <a:effectLst/>
        </p:spPr>
        <p:style>
          <a:lnRef idx="1">
            <a:schemeClr val="accent1"/>
          </a:lnRef>
          <a:fillRef idx="3">
            <a:schemeClr val="accent1"/>
          </a:fillRef>
          <a:effectRef idx="2">
            <a:schemeClr val="accent1"/>
          </a:effectRef>
          <a:fontRef idx="minor">
            <a:schemeClr val="lt1"/>
          </a:fontRef>
        </p:style>
        <p:txBody>
          <a:bodyPr vert="horz" wrap="square" lIns="91440" tIns="45720" rIns="91440" bIns="45720" numCol="1" rtlCol="0" anchor="ctr" anchorCtr="0" compatLnSpc="1">
            <a:prstTxWarp prst="textNoShape">
              <a:avLst/>
            </a:prstTxWarp>
          </a:bodyPr>
          <a:lstStyle/>
          <a:p>
            <a:pPr marL="3175" marR="0" lvl="0" indent="0" algn="l" defTabSz="914400" rtl="0" eaLnBrk="1" fontAlgn="base" latinLnBrk="0" hangingPunct="1">
              <a:lnSpc>
                <a:spcPct val="100000"/>
              </a:lnSpc>
              <a:spcBef>
                <a:spcPct val="0"/>
              </a:spcBef>
              <a:spcAft>
                <a:spcPct val="0"/>
              </a:spcAft>
              <a:buClrTx/>
              <a:buSzTx/>
              <a:buFontTx/>
              <a:buNone/>
              <a:tabLst/>
              <a:defRPr/>
            </a:pPr>
            <a:endParaRPr kumimoji="0" lang="en-GB" sz="7600" b="1" i="0" u="none" strike="noStrike" kern="1200" cap="none" spc="0" normalizeH="0" baseline="0" noProof="0">
              <a:ln>
                <a:noFill/>
              </a:ln>
              <a:solidFill>
                <a:srgbClr val="FFD624"/>
              </a:solidFill>
              <a:effectLst/>
              <a:uLnTx/>
              <a:uFillTx/>
              <a:latin typeface="Verdana" pitchFamily="34" charset="0"/>
              <a:ea typeface="+mn-ea"/>
              <a:cs typeface="+mn-cs"/>
            </a:endParaRPr>
          </a:p>
        </p:txBody>
      </p:sp>
      <p:sp>
        <p:nvSpPr>
          <p:cNvPr id="7" name="TextBox 6"/>
          <p:cNvSpPr txBox="1"/>
          <p:nvPr/>
        </p:nvSpPr>
        <p:spPr>
          <a:xfrm>
            <a:off x="9168871" y="1547511"/>
            <a:ext cx="2759894" cy="2308324"/>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24B9C"/>
                </a:solidFill>
                <a:effectLst/>
                <a:uLnTx/>
                <a:uFillTx/>
                <a:latin typeface="Arial"/>
                <a:ea typeface="+mn-ea"/>
                <a:cs typeface="+mn-cs"/>
              </a:rPr>
              <a:t>GTAP-RD show higher GDP impact for Australia and India. But while for Australia it is consistent with higher capital accumulation, for India capital accumulation is bigger in </a:t>
            </a:r>
            <a:r>
              <a:rPr kumimoji="0" lang="en-US" sz="1800" b="0" i="0" u="none" strike="noStrike" kern="1200" cap="none" spc="0" normalizeH="0" baseline="0" noProof="0" dirty="0" err="1">
                <a:ln>
                  <a:noFill/>
                </a:ln>
                <a:solidFill>
                  <a:srgbClr val="024B9C"/>
                </a:solidFill>
                <a:effectLst/>
                <a:uLnTx/>
                <a:uFillTx/>
                <a:latin typeface="Arial"/>
                <a:ea typeface="+mn-ea"/>
                <a:cs typeface="+mn-cs"/>
              </a:rPr>
              <a:t>Rundynam</a:t>
            </a:r>
            <a:endParaRPr kumimoji="0" lang="en-US" sz="1800" b="0" i="0" u="none" strike="noStrike" kern="1200" cap="none" spc="0" normalizeH="0" baseline="0" noProof="0" dirty="0">
              <a:ln>
                <a:noFill/>
              </a:ln>
              <a:solidFill>
                <a:srgbClr val="024B9C"/>
              </a:solidFill>
              <a:effectLst/>
              <a:uLnTx/>
              <a:uFillTx/>
              <a:latin typeface="Arial"/>
              <a:ea typeface="+mn-ea"/>
              <a:cs typeface="+mn-cs"/>
            </a:endParaRPr>
          </a:p>
        </p:txBody>
      </p:sp>
      <p:sp>
        <p:nvSpPr>
          <p:cNvPr id="2" name="Right Arrow 1"/>
          <p:cNvSpPr/>
          <p:nvPr/>
        </p:nvSpPr>
        <p:spPr>
          <a:xfrm rot="5400000">
            <a:off x="10274531" y="3898669"/>
            <a:ext cx="498764" cy="448887"/>
          </a:xfrm>
          <a:prstGeom prst="rightArrow">
            <a:avLst/>
          </a:prstGeom>
          <a:solidFill>
            <a:schemeClr val="bg2">
              <a:lumMod val="90000"/>
            </a:schemeClr>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srgbClr val="FFFFFF"/>
              </a:solidFill>
              <a:effectLst/>
              <a:uLnTx/>
              <a:uFillTx/>
              <a:latin typeface="Arial"/>
              <a:ea typeface="+mn-ea"/>
              <a:cs typeface="+mn-cs"/>
            </a:endParaRPr>
          </a:p>
        </p:txBody>
      </p:sp>
      <p:sp>
        <p:nvSpPr>
          <p:cNvPr id="8" name="TextBox 7"/>
          <p:cNvSpPr txBox="1"/>
          <p:nvPr/>
        </p:nvSpPr>
        <p:spPr>
          <a:xfrm>
            <a:off x="9235441" y="4372495"/>
            <a:ext cx="2759894" cy="1200329"/>
          </a:xfrm>
          <a:prstGeom prst="rect">
            <a:avLst/>
          </a:prstGeom>
          <a:noFill/>
        </p:spPr>
        <p:txBody>
          <a:bodyPr wrap="square" rtlCol="0">
            <a:spAutoFit/>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kumimoji="0" lang="en-US" sz="1800" b="0" i="0" u="none" strike="noStrike" kern="1200" cap="none" spc="0" normalizeH="0" baseline="0" noProof="0" dirty="0">
                <a:ln>
                  <a:noFill/>
                </a:ln>
                <a:solidFill>
                  <a:srgbClr val="024B9C"/>
                </a:solidFill>
                <a:effectLst/>
                <a:uLnTx/>
                <a:uFillTx/>
                <a:latin typeface="Arial"/>
                <a:ea typeface="+mn-ea"/>
                <a:cs typeface="+mn-cs"/>
              </a:rPr>
              <a:t>It seems the two models have different response between developed and developing countries</a:t>
            </a:r>
          </a:p>
        </p:txBody>
      </p:sp>
    </p:spTree>
    <p:extLst>
      <p:ext uri="{BB962C8B-B14F-4D97-AF65-F5344CB8AC3E}">
        <p14:creationId xmlns:p14="http://schemas.microsoft.com/office/powerpoint/2010/main" val="196194598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838200" y="4894392"/>
            <a:ext cx="9045633" cy="1477328"/>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24B9C"/>
                </a:solidFill>
                <a:effectLst/>
                <a:uLnTx/>
                <a:uFillTx/>
                <a:latin typeface="Arial"/>
                <a:ea typeface="+mn-ea"/>
                <a:cs typeface="+mn-cs"/>
              </a:rPr>
              <a:t>Due to the (extra) capital inflows from equity the trade picture can be quite different, with </a:t>
            </a:r>
            <a:r>
              <a:rPr kumimoji="0" lang="en-US" sz="1800" b="0" i="0" u="none" strike="noStrike" kern="1200" cap="none" spc="0" normalizeH="0" baseline="0" noProof="0" dirty="0" err="1">
                <a:ln>
                  <a:noFill/>
                </a:ln>
                <a:solidFill>
                  <a:srgbClr val="024B9C"/>
                </a:solidFill>
                <a:effectLst/>
                <a:uLnTx/>
                <a:uFillTx/>
                <a:latin typeface="Arial"/>
                <a:ea typeface="+mn-ea"/>
                <a:cs typeface="+mn-cs"/>
              </a:rPr>
              <a:t>Rundynam</a:t>
            </a:r>
            <a:r>
              <a:rPr kumimoji="0" lang="en-US" sz="1800" b="0" i="0" u="none" strike="noStrike" kern="1200" cap="none" spc="0" normalizeH="0" baseline="0" noProof="0" dirty="0">
                <a:ln>
                  <a:noFill/>
                </a:ln>
                <a:solidFill>
                  <a:srgbClr val="024B9C"/>
                </a:solidFill>
                <a:effectLst/>
                <a:uLnTx/>
                <a:uFillTx/>
                <a:latin typeface="Arial"/>
                <a:ea typeface="+mn-ea"/>
                <a:cs typeface="+mn-cs"/>
              </a:rPr>
              <a:t> showing higher exports change for the countries involved in the policy  scenario</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24B9C"/>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24B9C"/>
                </a:solidFill>
                <a:effectLst/>
                <a:uLnTx/>
                <a:uFillTx/>
                <a:latin typeface="Arial"/>
                <a:ea typeface="+mn-ea"/>
                <a:cs typeface="+mn-cs"/>
              </a:rPr>
              <a:t>China, USA and Japan show opposite impact</a:t>
            </a:r>
          </a:p>
        </p:txBody>
      </p:sp>
      <p:sp>
        <p:nvSpPr>
          <p:cNvPr id="10" name="TextBox 9"/>
          <p:cNvSpPr txBox="1"/>
          <p:nvPr/>
        </p:nvSpPr>
        <p:spPr>
          <a:xfrm>
            <a:off x="838200" y="123427"/>
            <a:ext cx="10769082"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D8D2F">
                    <a:lumMod val="75000"/>
                  </a:srgbClr>
                </a:solidFill>
                <a:effectLst/>
                <a:uLnTx/>
                <a:uFillTx/>
                <a:latin typeface="Arial"/>
                <a:ea typeface="+mn-ea"/>
                <a:cs typeface="+mn-cs"/>
              </a:rPr>
              <a:t>IORA simulation in </a:t>
            </a:r>
            <a:r>
              <a:rPr kumimoji="0" lang="en-US" sz="3200" b="0" i="0" u="none" strike="noStrike" kern="1200" cap="none" spc="0" normalizeH="0" baseline="0" noProof="0" dirty="0" err="1">
                <a:ln>
                  <a:noFill/>
                </a:ln>
                <a:solidFill>
                  <a:srgbClr val="ED8D2F">
                    <a:lumMod val="75000"/>
                  </a:srgbClr>
                </a:solidFill>
                <a:effectLst/>
                <a:uLnTx/>
                <a:uFillTx/>
                <a:latin typeface="Arial"/>
                <a:ea typeface="+mn-ea"/>
                <a:cs typeface="+mn-cs"/>
              </a:rPr>
              <a:t>Rundynam</a:t>
            </a:r>
            <a:r>
              <a:rPr kumimoji="0" lang="en-US" sz="3200" b="0" i="0" u="none" strike="noStrike" kern="1200" cap="none" spc="0" normalizeH="0" baseline="0" noProof="0" dirty="0">
                <a:ln>
                  <a:noFill/>
                </a:ln>
                <a:solidFill>
                  <a:srgbClr val="ED8D2F">
                    <a:lumMod val="75000"/>
                  </a:srgbClr>
                </a:solidFill>
                <a:effectLst/>
                <a:uLnTx/>
                <a:uFillTx/>
                <a:latin typeface="Arial"/>
                <a:ea typeface="+mn-ea"/>
                <a:cs typeface="+mn-cs"/>
              </a:rPr>
              <a:t> and GTAP-RD frameworks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D8D2F">
                    <a:lumMod val="75000"/>
                  </a:srgbClr>
                </a:solidFill>
                <a:effectLst/>
                <a:uLnTx/>
                <a:uFillTx/>
                <a:latin typeface="Arial"/>
                <a:ea typeface="+mn-ea"/>
                <a:cs typeface="+mn-cs"/>
              </a:rPr>
              <a:t>Trade results: export</a:t>
            </a:r>
            <a:endParaRPr kumimoji="0" lang="en-GB" sz="3200" b="0" i="0" u="none" strike="noStrike" kern="1200" cap="none" spc="0" normalizeH="0" baseline="0" noProof="0" dirty="0">
              <a:ln>
                <a:noFill/>
              </a:ln>
              <a:solidFill>
                <a:srgbClr val="ED8D2F">
                  <a:lumMod val="75000"/>
                </a:srgbClr>
              </a:solidFill>
              <a:effectLst/>
              <a:uLnTx/>
              <a:uFillTx/>
              <a:latin typeface="Arial"/>
              <a:ea typeface="+mn-ea"/>
              <a:cs typeface="+mn-cs"/>
            </a:endParaRPr>
          </a:p>
        </p:txBody>
      </p:sp>
      <p:pic>
        <p:nvPicPr>
          <p:cNvPr id="2" name="Picture 1"/>
          <p:cNvPicPr>
            <a:picLocks noChangeAspect="1"/>
          </p:cNvPicPr>
          <p:nvPr/>
        </p:nvPicPr>
        <p:blipFill>
          <a:blip r:embed="rId2"/>
          <a:stretch>
            <a:fillRect/>
          </a:stretch>
        </p:blipFill>
        <p:spPr>
          <a:xfrm>
            <a:off x="838200" y="1296994"/>
            <a:ext cx="7258396" cy="3597398"/>
          </a:xfrm>
          <a:prstGeom prst="rect">
            <a:avLst/>
          </a:prstGeom>
        </p:spPr>
      </p:pic>
    </p:spTree>
    <p:extLst>
      <p:ext uri="{BB962C8B-B14F-4D97-AF65-F5344CB8AC3E}">
        <p14:creationId xmlns:p14="http://schemas.microsoft.com/office/powerpoint/2010/main" val="247140804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p:cNvSpPr>
            <a:spLocks noGrp="1"/>
          </p:cNvSpPr>
          <p:nvPr>
            <p:ph type="title"/>
          </p:nvPr>
        </p:nvSpPr>
        <p:spPr>
          <a:xfrm>
            <a:off x="531812" y="189369"/>
            <a:ext cx="3430587" cy="800746"/>
          </a:xfrm>
        </p:spPr>
        <p:txBody>
          <a:bodyPr>
            <a:normAutofit/>
          </a:bodyPr>
          <a:lstStyle/>
          <a:p>
            <a:r>
              <a:rPr lang="en-US" sz="2800" b="1" dirty="0">
                <a:solidFill>
                  <a:schemeClr val="accent1"/>
                </a:solidFill>
                <a:effectLst>
                  <a:outerShdw blurRad="38100" dist="38100" dir="2700000" algn="tl">
                    <a:srgbClr val="000000">
                      <a:alpha val="43137"/>
                    </a:srgbClr>
                  </a:outerShdw>
                </a:effectLst>
              </a:rPr>
              <a:t>Outline</a:t>
            </a:r>
          </a:p>
        </p:txBody>
      </p:sp>
      <p:pic>
        <p:nvPicPr>
          <p:cNvPr id="2050" name="Picture 2" descr="Image result for pointing white hand"/>
          <p:cNvPicPr>
            <a:picLocks noGrp="1" noChangeAspect="1" noChangeArrowheads="1"/>
          </p:cNvPicPr>
          <p:nvPr>
            <p:ph idx="1"/>
          </p:nvPr>
        </p:nvPicPr>
        <p:blipFill rotWithShape="1">
          <a:blip r:embed="rId3" cstate="print">
            <a:extLst>
              <a:ext uri="{28A0092B-C50C-407E-A947-70E740481C1C}">
                <a14:useLocalDpi xmlns:a14="http://schemas.microsoft.com/office/drawing/2010/main" val="0"/>
              </a:ext>
            </a:extLst>
          </a:blip>
          <a:srcRect t="25474" b="28636"/>
          <a:stretch/>
        </p:blipFill>
        <p:spPr bwMode="auto">
          <a:xfrm>
            <a:off x="184619" y="1726716"/>
            <a:ext cx="694386" cy="318655"/>
          </a:xfrm>
          <a:prstGeom prst="rect">
            <a:avLst/>
          </a:prstGeom>
          <a:noFill/>
          <a:extLst>
            <a:ext uri="{909E8E84-426E-40DD-AFC4-6F175D3DCCD1}">
              <a14:hiddenFill xmlns:a14="http://schemas.microsoft.com/office/drawing/2010/main">
                <a:solidFill>
                  <a:srgbClr val="FFFFFF"/>
                </a:solidFill>
              </a14:hiddenFill>
            </a:ext>
          </a:extLst>
        </p:spPr>
      </p:pic>
      <p:sp>
        <p:nvSpPr>
          <p:cNvPr id="10" name="Slide Number Placeholder 9"/>
          <p:cNvSpPr>
            <a:spLocks noGrp="1"/>
          </p:cNvSpPr>
          <p:nvPr>
            <p:ph type="sldNum" sz="quarter" idx="12"/>
          </p:nvPr>
        </p:nvSpPr>
        <p:spPr/>
        <p:txBody>
          <a:bodyPr/>
          <a:lstStyle/>
          <a:p>
            <a:fld id="{92FB8604-3E91-4806-A5CC-428F0C480F73}" type="slidenum">
              <a:rPr lang="en-US" sz="2400" b="1" smtClean="0">
                <a:solidFill>
                  <a:schemeClr val="tx1"/>
                </a:solidFill>
              </a:rPr>
              <a:t>2</a:t>
            </a:fld>
            <a:endParaRPr lang="en-US" sz="2400" b="1" dirty="0">
              <a:solidFill>
                <a:schemeClr val="tx1"/>
              </a:solidFill>
            </a:endParaRPr>
          </a:p>
        </p:txBody>
      </p:sp>
      <p:pic>
        <p:nvPicPr>
          <p:cNvPr id="3076" name="Picture 4" descr="Image result for indian ocean globe without background"/>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092795" y="1088701"/>
            <a:ext cx="4369715" cy="5017329"/>
          </a:xfrm>
          <a:prstGeom prst="rect">
            <a:avLst/>
          </a:prstGeom>
          <a:noFill/>
          <a:extLst>
            <a:ext uri="{909E8E84-426E-40DD-AFC4-6F175D3DCCD1}">
              <a14:hiddenFill xmlns:a14="http://schemas.microsoft.com/office/drawing/2010/main">
                <a:solidFill>
                  <a:srgbClr val="FFFFFF"/>
                </a:solidFill>
              </a14:hiddenFill>
            </a:ext>
          </a:extLst>
        </p:spPr>
      </p:pic>
      <p:pic>
        <p:nvPicPr>
          <p:cNvPr id="6" name="Picture 2" descr="Image result for pointing white hand"/>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5474" b="28636"/>
          <a:stretch/>
        </p:blipFill>
        <p:spPr bwMode="auto">
          <a:xfrm>
            <a:off x="531812" y="2650710"/>
            <a:ext cx="694386" cy="318655"/>
          </a:xfrm>
          <a:prstGeom prst="rect">
            <a:avLst/>
          </a:prstGeom>
          <a:noFill/>
          <a:extLst>
            <a:ext uri="{909E8E84-426E-40DD-AFC4-6F175D3DCCD1}">
              <a14:hiddenFill xmlns:a14="http://schemas.microsoft.com/office/drawing/2010/main">
                <a:solidFill>
                  <a:srgbClr val="FFFFFF"/>
                </a:solidFill>
              </a14:hiddenFill>
            </a:ext>
          </a:extLst>
        </p:spPr>
      </p:pic>
      <p:pic>
        <p:nvPicPr>
          <p:cNvPr id="7" name="Picture 2" descr="Image result for pointing white hand"/>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5474" b="28636"/>
          <a:stretch/>
        </p:blipFill>
        <p:spPr bwMode="auto">
          <a:xfrm>
            <a:off x="1311579" y="3597366"/>
            <a:ext cx="694386" cy="318655"/>
          </a:xfrm>
          <a:prstGeom prst="rect">
            <a:avLst/>
          </a:prstGeom>
          <a:noFill/>
          <a:extLst>
            <a:ext uri="{909E8E84-426E-40DD-AFC4-6F175D3DCCD1}">
              <a14:hiddenFill xmlns:a14="http://schemas.microsoft.com/office/drawing/2010/main">
                <a:solidFill>
                  <a:srgbClr val="FFFFFF"/>
                </a:solidFill>
              </a14:hiddenFill>
            </a:ext>
          </a:extLst>
        </p:spPr>
      </p:pic>
      <p:pic>
        <p:nvPicPr>
          <p:cNvPr id="9" name="Picture 2" descr="Image result for pointing white hand"/>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5474" b="28636"/>
          <a:stretch/>
        </p:blipFill>
        <p:spPr bwMode="auto">
          <a:xfrm>
            <a:off x="2085962" y="4383081"/>
            <a:ext cx="694386" cy="318655"/>
          </a:xfrm>
          <a:prstGeom prst="rect">
            <a:avLst/>
          </a:prstGeom>
          <a:noFill/>
          <a:extLst>
            <a:ext uri="{909E8E84-426E-40DD-AFC4-6F175D3DCCD1}">
              <a14:hiddenFill xmlns:a14="http://schemas.microsoft.com/office/drawing/2010/main">
                <a:solidFill>
                  <a:srgbClr val="FFFFFF"/>
                </a:solidFill>
              </a14:hiddenFill>
            </a:ext>
          </a:extLst>
        </p:spPr>
      </p:pic>
      <p:pic>
        <p:nvPicPr>
          <p:cNvPr id="11" name="Picture 2" descr="Image result for pointing white hand"/>
          <p:cNvPicPr>
            <a:picLocks noChangeAspect="1" noChangeArrowheads="1"/>
          </p:cNvPicPr>
          <p:nvPr/>
        </p:nvPicPr>
        <p:blipFill rotWithShape="1">
          <a:blip r:embed="rId3" cstate="print">
            <a:extLst>
              <a:ext uri="{28A0092B-C50C-407E-A947-70E740481C1C}">
                <a14:useLocalDpi xmlns:a14="http://schemas.microsoft.com/office/drawing/2010/main" val="0"/>
              </a:ext>
            </a:extLst>
          </a:blip>
          <a:srcRect t="25474" b="28636"/>
          <a:stretch/>
        </p:blipFill>
        <p:spPr bwMode="auto">
          <a:xfrm>
            <a:off x="2658699" y="5271834"/>
            <a:ext cx="694386" cy="318655"/>
          </a:xfrm>
          <a:prstGeom prst="rect">
            <a:avLst/>
          </a:prstGeom>
          <a:noFill/>
          <a:extLst>
            <a:ext uri="{909E8E84-426E-40DD-AFC4-6F175D3DCCD1}">
              <a14:hiddenFill xmlns:a14="http://schemas.microsoft.com/office/drawing/2010/main">
                <a:solidFill>
                  <a:srgbClr val="FFFFFF"/>
                </a:solidFill>
              </a14:hiddenFill>
            </a:ext>
          </a:extLst>
        </p:spPr>
      </p:pic>
      <p:sp>
        <p:nvSpPr>
          <p:cNvPr id="2" name="TextBox 1"/>
          <p:cNvSpPr txBox="1"/>
          <p:nvPr/>
        </p:nvSpPr>
        <p:spPr>
          <a:xfrm>
            <a:off x="1063882" y="2562991"/>
            <a:ext cx="7574380" cy="461665"/>
          </a:xfrm>
          <a:prstGeom prst="rect">
            <a:avLst/>
          </a:prstGeom>
          <a:noFill/>
        </p:spPr>
        <p:txBody>
          <a:bodyPr wrap="square" rtlCol="0">
            <a:spAutoFit/>
          </a:bodyPr>
          <a:lstStyle/>
          <a:p>
            <a:r>
              <a:rPr lang="en-US" sz="2400" dirty="0"/>
              <a:t>Outlook of NTMs in IORA, tariff &amp; Trade Facilitation </a:t>
            </a:r>
          </a:p>
        </p:txBody>
      </p:sp>
      <p:sp>
        <p:nvSpPr>
          <p:cNvPr id="12" name="TextBox 11"/>
          <p:cNvSpPr txBox="1"/>
          <p:nvPr/>
        </p:nvSpPr>
        <p:spPr>
          <a:xfrm>
            <a:off x="3353085" y="5128824"/>
            <a:ext cx="2553904" cy="461665"/>
          </a:xfrm>
          <a:prstGeom prst="rect">
            <a:avLst/>
          </a:prstGeom>
          <a:noFill/>
        </p:spPr>
        <p:txBody>
          <a:bodyPr wrap="none" rtlCol="0">
            <a:spAutoFit/>
          </a:bodyPr>
          <a:lstStyle/>
          <a:p>
            <a:r>
              <a:rPr lang="en-US" sz="2400" dirty="0"/>
              <a:t>Modeling Issues</a:t>
            </a:r>
          </a:p>
        </p:txBody>
      </p:sp>
      <p:sp>
        <p:nvSpPr>
          <p:cNvPr id="14" name="TextBox 13"/>
          <p:cNvSpPr txBox="1"/>
          <p:nvPr/>
        </p:nvSpPr>
        <p:spPr>
          <a:xfrm>
            <a:off x="2015295" y="3431475"/>
            <a:ext cx="2598788" cy="461665"/>
          </a:xfrm>
          <a:prstGeom prst="rect">
            <a:avLst/>
          </a:prstGeom>
          <a:noFill/>
        </p:spPr>
        <p:txBody>
          <a:bodyPr wrap="none" rtlCol="0">
            <a:spAutoFit/>
          </a:bodyPr>
          <a:lstStyle/>
          <a:p>
            <a:r>
              <a:rPr lang="en-US" sz="2400" dirty="0"/>
              <a:t>METHODOLOGY</a:t>
            </a:r>
          </a:p>
        </p:txBody>
      </p:sp>
      <p:sp>
        <p:nvSpPr>
          <p:cNvPr id="15" name="TextBox 14"/>
          <p:cNvSpPr txBox="1"/>
          <p:nvPr/>
        </p:nvSpPr>
        <p:spPr>
          <a:xfrm>
            <a:off x="2794042" y="4291951"/>
            <a:ext cx="1321196" cy="461665"/>
          </a:xfrm>
          <a:prstGeom prst="rect">
            <a:avLst/>
          </a:prstGeom>
          <a:noFill/>
        </p:spPr>
        <p:txBody>
          <a:bodyPr wrap="none" rtlCol="0">
            <a:spAutoFit/>
          </a:bodyPr>
          <a:lstStyle/>
          <a:p>
            <a:r>
              <a:rPr lang="en-US" sz="2400" dirty="0"/>
              <a:t>RESULTS</a:t>
            </a:r>
          </a:p>
        </p:txBody>
      </p:sp>
      <p:sp>
        <p:nvSpPr>
          <p:cNvPr id="19" name="TextBox 18">
            <a:extLst>
              <a:ext uri="{FF2B5EF4-FFF2-40B4-BE49-F238E27FC236}">
                <a16:creationId xmlns:a16="http://schemas.microsoft.com/office/drawing/2014/main" id="{CB804855-91C1-4D9C-9374-99B315086033}"/>
              </a:ext>
            </a:extLst>
          </p:cNvPr>
          <p:cNvSpPr txBox="1"/>
          <p:nvPr/>
        </p:nvSpPr>
        <p:spPr>
          <a:xfrm>
            <a:off x="908179" y="1631349"/>
            <a:ext cx="5187822" cy="461665"/>
          </a:xfrm>
          <a:prstGeom prst="rect">
            <a:avLst/>
          </a:prstGeom>
          <a:noFill/>
        </p:spPr>
        <p:txBody>
          <a:bodyPr wrap="square" rtlCol="0">
            <a:spAutoFit/>
          </a:bodyPr>
          <a:lstStyle/>
          <a:p>
            <a:r>
              <a:rPr lang="en-US" sz="2400" dirty="0"/>
              <a:t>IORA Country Quick fact </a:t>
            </a:r>
          </a:p>
        </p:txBody>
      </p:sp>
    </p:spTree>
    <p:extLst>
      <p:ext uri="{BB962C8B-B14F-4D97-AF65-F5344CB8AC3E}">
        <p14:creationId xmlns:p14="http://schemas.microsoft.com/office/powerpoint/2010/main" val="2247570922"/>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050"/>
                                        </p:tgtEl>
                                        <p:attrNameLst>
                                          <p:attrName>style.visibility</p:attrName>
                                        </p:attrNameLst>
                                      </p:cBhvr>
                                      <p:to>
                                        <p:strVal val="visible"/>
                                      </p:to>
                                    </p:set>
                                    <p:anim calcmode="lin" valueType="num">
                                      <p:cBhvr additive="base">
                                        <p:cTn id="7" dur="500" fill="hold"/>
                                        <p:tgtEl>
                                          <p:spTgt spid="2050"/>
                                        </p:tgtEl>
                                        <p:attrNameLst>
                                          <p:attrName>ppt_x</p:attrName>
                                        </p:attrNameLst>
                                      </p:cBhvr>
                                      <p:tavLst>
                                        <p:tav tm="0">
                                          <p:val>
                                            <p:strVal val="#ppt_x"/>
                                          </p:val>
                                        </p:tav>
                                        <p:tav tm="100000">
                                          <p:val>
                                            <p:strVal val="#ppt_x"/>
                                          </p:val>
                                        </p:tav>
                                      </p:tavLst>
                                    </p:anim>
                                    <p:anim calcmode="lin" valueType="num">
                                      <p:cBhvr additive="base">
                                        <p:cTn id="8" dur="500" fill="hold"/>
                                        <p:tgtEl>
                                          <p:spTgt spid="2050"/>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19"/>
                                        </p:tgtEl>
                                        <p:attrNameLst>
                                          <p:attrName>style.visibility</p:attrName>
                                        </p:attrNameLst>
                                      </p:cBhvr>
                                      <p:to>
                                        <p:strVal val="visible"/>
                                      </p:to>
                                    </p:set>
                                    <p:anim calcmode="lin" valueType="num">
                                      <p:cBhvr additive="base">
                                        <p:cTn id="11" dur="500" fill="hold"/>
                                        <p:tgtEl>
                                          <p:spTgt spid="19"/>
                                        </p:tgtEl>
                                        <p:attrNameLst>
                                          <p:attrName>ppt_x</p:attrName>
                                        </p:attrNameLst>
                                      </p:cBhvr>
                                      <p:tavLst>
                                        <p:tav tm="0">
                                          <p:val>
                                            <p:strVal val="#ppt_x"/>
                                          </p:val>
                                        </p:tav>
                                        <p:tav tm="100000">
                                          <p:val>
                                            <p:strVal val="#ppt_x"/>
                                          </p:val>
                                        </p:tav>
                                      </p:tavLst>
                                    </p:anim>
                                    <p:anim calcmode="lin" valueType="num">
                                      <p:cBhvr additive="base">
                                        <p:cTn id="12" dur="500" fill="hold"/>
                                        <p:tgtEl>
                                          <p:spTgt spid="19"/>
                                        </p:tgtEl>
                                        <p:attrNameLst>
                                          <p:attrName>ppt_y</p:attrName>
                                        </p:attrNameLst>
                                      </p:cBhvr>
                                      <p:tavLst>
                                        <p:tav tm="0">
                                          <p:val>
                                            <p:strVal val="1+#ppt_h/2"/>
                                          </p:val>
                                        </p:tav>
                                        <p:tav tm="100000">
                                          <p:val>
                                            <p:strVal val="#ppt_y"/>
                                          </p:val>
                                        </p:tav>
                                      </p:tavLst>
                                    </p:anim>
                                  </p:childTnLst>
                                </p:cTn>
                              </p:par>
                            </p:childTnLst>
                          </p:cTn>
                        </p:par>
                      </p:childTnLst>
                    </p:cTn>
                  </p:par>
                  <p:par>
                    <p:cTn id="13" fill="hold">
                      <p:stCondLst>
                        <p:cond delay="indefinite"/>
                      </p:stCondLst>
                      <p:childTnLst>
                        <p:par>
                          <p:cTn id="14" fill="hold">
                            <p:stCondLst>
                              <p:cond delay="0"/>
                            </p:stCondLst>
                            <p:childTnLst>
                              <p:par>
                                <p:cTn id="15" presetID="2" presetClass="entr" presetSubtype="4" fill="hold" nodeType="clickEffect">
                                  <p:stCondLst>
                                    <p:cond delay="0"/>
                                  </p:stCondLst>
                                  <p:childTnLst>
                                    <p:set>
                                      <p:cBhvr>
                                        <p:cTn id="16" dur="1" fill="hold">
                                          <p:stCondLst>
                                            <p:cond delay="0"/>
                                          </p:stCondLst>
                                        </p:cTn>
                                        <p:tgtEl>
                                          <p:spTgt spid="6"/>
                                        </p:tgtEl>
                                        <p:attrNameLst>
                                          <p:attrName>style.visibility</p:attrName>
                                        </p:attrNameLst>
                                      </p:cBhvr>
                                      <p:to>
                                        <p:strVal val="visible"/>
                                      </p:to>
                                    </p:set>
                                    <p:anim calcmode="lin" valueType="num">
                                      <p:cBhvr additive="base">
                                        <p:cTn id="17" dur="500" fill="hold"/>
                                        <p:tgtEl>
                                          <p:spTgt spid="6"/>
                                        </p:tgtEl>
                                        <p:attrNameLst>
                                          <p:attrName>ppt_x</p:attrName>
                                        </p:attrNameLst>
                                      </p:cBhvr>
                                      <p:tavLst>
                                        <p:tav tm="0">
                                          <p:val>
                                            <p:strVal val="#ppt_x"/>
                                          </p:val>
                                        </p:tav>
                                        <p:tav tm="100000">
                                          <p:val>
                                            <p:strVal val="#ppt_x"/>
                                          </p:val>
                                        </p:tav>
                                      </p:tavLst>
                                    </p:anim>
                                    <p:anim calcmode="lin" valueType="num">
                                      <p:cBhvr additive="base">
                                        <p:cTn id="18" dur="500" fill="hold"/>
                                        <p:tgtEl>
                                          <p:spTgt spid="6"/>
                                        </p:tgtEl>
                                        <p:attrNameLst>
                                          <p:attrName>ppt_y</p:attrName>
                                        </p:attrNameLst>
                                      </p:cBhvr>
                                      <p:tavLst>
                                        <p:tav tm="0">
                                          <p:val>
                                            <p:strVal val="1+#ppt_h/2"/>
                                          </p:val>
                                        </p:tav>
                                        <p:tav tm="100000">
                                          <p:val>
                                            <p:strVal val="#ppt_y"/>
                                          </p:val>
                                        </p:tav>
                                      </p:tavLst>
                                    </p:anim>
                                  </p:childTnLst>
                                </p:cTn>
                              </p:par>
                              <p:par>
                                <p:cTn id="19" presetID="2" presetClass="entr" presetSubtype="4" fill="hold" grpId="0" nodeType="withEffect">
                                  <p:stCondLst>
                                    <p:cond delay="0"/>
                                  </p:stCondLst>
                                  <p:childTnLst>
                                    <p:set>
                                      <p:cBhvr>
                                        <p:cTn id="20" dur="1" fill="hold">
                                          <p:stCondLst>
                                            <p:cond delay="0"/>
                                          </p:stCondLst>
                                        </p:cTn>
                                        <p:tgtEl>
                                          <p:spTgt spid="2"/>
                                        </p:tgtEl>
                                        <p:attrNameLst>
                                          <p:attrName>style.visibility</p:attrName>
                                        </p:attrNameLst>
                                      </p:cBhvr>
                                      <p:to>
                                        <p:strVal val="visible"/>
                                      </p:to>
                                    </p:set>
                                    <p:anim calcmode="lin" valueType="num">
                                      <p:cBhvr additive="base">
                                        <p:cTn id="21" dur="500" fill="hold"/>
                                        <p:tgtEl>
                                          <p:spTgt spid="2"/>
                                        </p:tgtEl>
                                        <p:attrNameLst>
                                          <p:attrName>ppt_x</p:attrName>
                                        </p:attrNameLst>
                                      </p:cBhvr>
                                      <p:tavLst>
                                        <p:tav tm="0">
                                          <p:val>
                                            <p:strVal val="#ppt_x"/>
                                          </p:val>
                                        </p:tav>
                                        <p:tav tm="100000">
                                          <p:val>
                                            <p:strVal val="#ppt_x"/>
                                          </p:val>
                                        </p:tav>
                                      </p:tavLst>
                                    </p:anim>
                                    <p:anim calcmode="lin" valueType="num">
                                      <p:cBhvr additive="base">
                                        <p:cTn id="22" dur="500" fill="hold"/>
                                        <p:tgtEl>
                                          <p:spTgt spid="2"/>
                                        </p:tgtEl>
                                        <p:attrNameLst>
                                          <p:attrName>ppt_y</p:attrName>
                                        </p:attrNameLst>
                                      </p:cBhvr>
                                      <p:tavLst>
                                        <p:tav tm="0">
                                          <p:val>
                                            <p:strVal val="1+#ppt_h/2"/>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4" fill="hold" nodeType="clickEffect">
                                  <p:stCondLst>
                                    <p:cond delay="0"/>
                                  </p:stCondLst>
                                  <p:childTnLst>
                                    <p:set>
                                      <p:cBhvr>
                                        <p:cTn id="26" dur="1" fill="hold">
                                          <p:stCondLst>
                                            <p:cond delay="0"/>
                                          </p:stCondLst>
                                        </p:cTn>
                                        <p:tgtEl>
                                          <p:spTgt spid="7"/>
                                        </p:tgtEl>
                                        <p:attrNameLst>
                                          <p:attrName>style.visibility</p:attrName>
                                        </p:attrNameLst>
                                      </p:cBhvr>
                                      <p:to>
                                        <p:strVal val="visible"/>
                                      </p:to>
                                    </p:set>
                                    <p:anim calcmode="lin" valueType="num">
                                      <p:cBhvr additive="base">
                                        <p:cTn id="27" dur="500" fill="hold"/>
                                        <p:tgtEl>
                                          <p:spTgt spid="7"/>
                                        </p:tgtEl>
                                        <p:attrNameLst>
                                          <p:attrName>ppt_x</p:attrName>
                                        </p:attrNameLst>
                                      </p:cBhvr>
                                      <p:tavLst>
                                        <p:tav tm="0">
                                          <p:val>
                                            <p:strVal val="#ppt_x"/>
                                          </p:val>
                                        </p:tav>
                                        <p:tav tm="100000">
                                          <p:val>
                                            <p:strVal val="#ppt_x"/>
                                          </p:val>
                                        </p:tav>
                                      </p:tavLst>
                                    </p:anim>
                                    <p:anim calcmode="lin" valueType="num">
                                      <p:cBhvr additive="base">
                                        <p:cTn id="28" dur="500" fill="hold"/>
                                        <p:tgtEl>
                                          <p:spTgt spid="7"/>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14"/>
                                        </p:tgtEl>
                                        <p:attrNameLst>
                                          <p:attrName>style.visibility</p:attrName>
                                        </p:attrNameLst>
                                      </p:cBhvr>
                                      <p:to>
                                        <p:strVal val="visible"/>
                                      </p:to>
                                    </p:set>
                                    <p:anim calcmode="lin" valueType="num">
                                      <p:cBhvr additive="base">
                                        <p:cTn id="31" dur="500" fill="hold"/>
                                        <p:tgtEl>
                                          <p:spTgt spid="14"/>
                                        </p:tgtEl>
                                        <p:attrNameLst>
                                          <p:attrName>ppt_x</p:attrName>
                                        </p:attrNameLst>
                                      </p:cBhvr>
                                      <p:tavLst>
                                        <p:tav tm="0">
                                          <p:val>
                                            <p:strVal val="#ppt_x"/>
                                          </p:val>
                                        </p:tav>
                                        <p:tav tm="100000">
                                          <p:val>
                                            <p:strVal val="#ppt_x"/>
                                          </p:val>
                                        </p:tav>
                                      </p:tavLst>
                                    </p:anim>
                                    <p:anim calcmode="lin" valueType="num">
                                      <p:cBhvr additive="base">
                                        <p:cTn id="32" dur="500" fill="hold"/>
                                        <p:tgtEl>
                                          <p:spTgt spid="14"/>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9"/>
                                        </p:tgtEl>
                                        <p:attrNameLst>
                                          <p:attrName>style.visibility</p:attrName>
                                        </p:attrNameLst>
                                      </p:cBhvr>
                                      <p:to>
                                        <p:strVal val="visible"/>
                                      </p:to>
                                    </p:set>
                                    <p:anim calcmode="lin" valueType="num">
                                      <p:cBhvr additive="base">
                                        <p:cTn id="37" dur="500" fill="hold"/>
                                        <p:tgtEl>
                                          <p:spTgt spid="9"/>
                                        </p:tgtEl>
                                        <p:attrNameLst>
                                          <p:attrName>ppt_x</p:attrName>
                                        </p:attrNameLst>
                                      </p:cBhvr>
                                      <p:tavLst>
                                        <p:tav tm="0">
                                          <p:val>
                                            <p:strVal val="#ppt_x"/>
                                          </p:val>
                                        </p:tav>
                                        <p:tav tm="100000">
                                          <p:val>
                                            <p:strVal val="#ppt_x"/>
                                          </p:val>
                                        </p:tav>
                                      </p:tavLst>
                                    </p:anim>
                                    <p:anim calcmode="lin" valueType="num">
                                      <p:cBhvr additive="base">
                                        <p:cTn id="38" dur="500" fill="hold"/>
                                        <p:tgtEl>
                                          <p:spTgt spid="9"/>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15"/>
                                        </p:tgtEl>
                                        <p:attrNameLst>
                                          <p:attrName>style.visibility</p:attrName>
                                        </p:attrNameLst>
                                      </p:cBhvr>
                                      <p:to>
                                        <p:strVal val="visible"/>
                                      </p:to>
                                    </p:set>
                                    <p:anim calcmode="lin" valueType="num">
                                      <p:cBhvr additive="base">
                                        <p:cTn id="41" dur="500" fill="hold"/>
                                        <p:tgtEl>
                                          <p:spTgt spid="15"/>
                                        </p:tgtEl>
                                        <p:attrNameLst>
                                          <p:attrName>ppt_x</p:attrName>
                                        </p:attrNameLst>
                                      </p:cBhvr>
                                      <p:tavLst>
                                        <p:tav tm="0">
                                          <p:val>
                                            <p:strVal val="#ppt_x"/>
                                          </p:val>
                                        </p:tav>
                                        <p:tav tm="100000">
                                          <p:val>
                                            <p:strVal val="#ppt_x"/>
                                          </p:val>
                                        </p:tav>
                                      </p:tavLst>
                                    </p:anim>
                                    <p:anim calcmode="lin" valueType="num">
                                      <p:cBhvr additive="base">
                                        <p:cTn id="42" dur="500" fill="hold"/>
                                        <p:tgtEl>
                                          <p:spTgt spid="15"/>
                                        </p:tgtEl>
                                        <p:attrNameLst>
                                          <p:attrName>ppt_y</p:attrName>
                                        </p:attrNameLst>
                                      </p:cBhvr>
                                      <p:tavLst>
                                        <p:tav tm="0">
                                          <p:val>
                                            <p:strVal val="1+#ppt_h/2"/>
                                          </p:val>
                                        </p:tav>
                                        <p:tav tm="100000">
                                          <p:val>
                                            <p:strVal val="#ppt_y"/>
                                          </p:val>
                                        </p:tav>
                                      </p:tavLst>
                                    </p:anim>
                                  </p:childTnLst>
                                </p:cTn>
                              </p:par>
                            </p:childTnLst>
                          </p:cTn>
                        </p:par>
                      </p:childTnLst>
                    </p:cTn>
                  </p:par>
                  <p:par>
                    <p:cTn id="43" fill="hold">
                      <p:stCondLst>
                        <p:cond delay="indefinite"/>
                      </p:stCondLst>
                      <p:childTnLst>
                        <p:par>
                          <p:cTn id="44" fill="hold">
                            <p:stCondLst>
                              <p:cond delay="0"/>
                            </p:stCondLst>
                            <p:childTnLst>
                              <p:par>
                                <p:cTn id="45" presetID="2" presetClass="entr" presetSubtype="4" fill="hold" nodeType="clickEffect">
                                  <p:stCondLst>
                                    <p:cond delay="0"/>
                                  </p:stCondLst>
                                  <p:childTnLst>
                                    <p:set>
                                      <p:cBhvr>
                                        <p:cTn id="46" dur="1" fill="hold">
                                          <p:stCondLst>
                                            <p:cond delay="0"/>
                                          </p:stCondLst>
                                        </p:cTn>
                                        <p:tgtEl>
                                          <p:spTgt spid="11"/>
                                        </p:tgtEl>
                                        <p:attrNameLst>
                                          <p:attrName>style.visibility</p:attrName>
                                        </p:attrNameLst>
                                      </p:cBhvr>
                                      <p:to>
                                        <p:strVal val="visible"/>
                                      </p:to>
                                    </p:set>
                                    <p:anim calcmode="lin" valueType="num">
                                      <p:cBhvr additive="base">
                                        <p:cTn id="47" dur="500" fill="hold"/>
                                        <p:tgtEl>
                                          <p:spTgt spid="11"/>
                                        </p:tgtEl>
                                        <p:attrNameLst>
                                          <p:attrName>ppt_x</p:attrName>
                                        </p:attrNameLst>
                                      </p:cBhvr>
                                      <p:tavLst>
                                        <p:tav tm="0">
                                          <p:val>
                                            <p:strVal val="#ppt_x"/>
                                          </p:val>
                                        </p:tav>
                                        <p:tav tm="100000">
                                          <p:val>
                                            <p:strVal val="#ppt_x"/>
                                          </p:val>
                                        </p:tav>
                                      </p:tavLst>
                                    </p:anim>
                                    <p:anim calcmode="lin" valueType="num">
                                      <p:cBhvr additive="base">
                                        <p:cTn id="48" dur="500" fill="hold"/>
                                        <p:tgtEl>
                                          <p:spTgt spid="11"/>
                                        </p:tgtEl>
                                        <p:attrNameLst>
                                          <p:attrName>ppt_y</p:attrName>
                                        </p:attrNameLst>
                                      </p:cBhvr>
                                      <p:tavLst>
                                        <p:tav tm="0">
                                          <p:val>
                                            <p:strVal val="1+#ppt_h/2"/>
                                          </p:val>
                                        </p:tav>
                                        <p:tav tm="100000">
                                          <p:val>
                                            <p:strVal val="#ppt_y"/>
                                          </p:val>
                                        </p:tav>
                                      </p:tavLst>
                                    </p:anim>
                                  </p:childTnLst>
                                </p:cTn>
                              </p:par>
                              <p:par>
                                <p:cTn id="49" presetID="2" presetClass="entr" presetSubtype="4" fill="hold" grpId="0" nodeType="withEffect">
                                  <p:stCondLst>
                                    <p:cond delay="0"/>
                                  </p:stCondLst>
                                  <p:childTnLst>
                                    <p:set>
                                      <p:cBhvr>
                                        <p:cTn id="50" dur="1" fill="hold">
                                          <p:stCondLst>
                                            <p:cond delay="0"/>
                                          </p:stCondLst>
                                        </p:cTn>
                                        <p:tgtEl>
                                          <p:spTgt spid="12"/>
                                        </p:tgtEl>
                                        <p:attrNameLst>
                                          <p:attrName>style.visibility</p:attrName>
                                        </p:attrNameLst>
                                      </p:cBhvr>
                                      <p:to>
                                        <p:strVal val="visible"/>
                                      </p:to>
                                    </p:set>
                                    <p:anim calcmode="lin" valueType="num">
                                      <p:cBhvr additive="base">
                                        <p:cTn id="51" dur="500" fill="hold"/>
                                        <p:tgtEl>
                                          <p:spTgt spid="12"/>
                                        </p:tgtEl>
                                        <p:attrNameLst>
                                          <p:attrName>ppt_x</p:attrName>
                                        </p:attrNameLst>
                                      </p:cBhvr>
                                      <p:tavLst>
                                        <p:tav tm="0">
                                          <p:val>
                                            <p:strVal val="#ppt_x"/>
                                          </p:val>
                                        </p:tav>
                                        <p:tav tm="100000">
                                          <p:val>
                                            <p:strVal val="#ppt_x"/>
                                          </p:val>
                                        </p:tav>
                                      </p:tavLst>
                                    </p:anim>
                                    <p:anim calcmode="lin" valueType="num">
                                      <p:cBhvr additive="base">
                                        <p:cTn id="52" dur="500" fill="hold"/>
                                        <p:tgtEl>
                                          <p:spTgt spid="12"/>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12" grpId="0"/>
      <p:bldP spid="14" grpId="0"/>
      <p:bldP spid="15" grpId="0"/>
      <p:bldP spid="19"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838199" y="5304410"/>
            <a:ext cx="7191895" cy="1200329"/>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24B9C"/>
                </a:solidFill>
                <a:effectLst/>
                <a:uLnTx/>
                <a:uFillTx/>
                <a:latin typeface="Arial"/>
                <a:ea typeface="+mn-ea"/>
                <a:cs typeface="+mn-cs"/>
              </a:rPr>
              <a:t>Similar to export impact, import change is also higher for </a:t>
            </a:r>
            <a:r>
              <a:rPr kumimoji="0" lang="en-US" sz="1800" b="0" i="0" u="none" strike="noStrike" kern="1200" cap="none" spc="0" normalizeH="0" baseline="0" noProof="0" dirty="0" err="1">
                <a:ln>
                  <a:noFill/>
                </a:ln>
                <a:solidFill>
                  <a:srgbClr val="024B9C"/>
                </a:solidFill>
                <a:effectLst/>
                <a:uLnTx/>
                <a:uFillTx/>
                <a:latin typeface="Arial"/>
                <a:ea typeface="+mn-ea"/>
                <a:cs typeface="+mn-cs"/>
              </a:rPr>
              <a:t>Rundynam</a:t>
            </a:r>
            <a:r>
              <a:rPr kumimoji="0" lang="en-US" sz="1800" b="0" i="0" u="none" strike="noStrike" kern="1200" cap="none" spc="0" normalizeH="0" baseline="0" noProof="0" dirty="0">
                <a:ln>
                  <a:noFill/>
                </a:ln>
                <a:solidFill>
                  <a:srgbClr val="024B9C"/>
                </a:solidFill>
                <a:effectLst/>
                <a:uLnTx/>
                <a:uFillTx/>
                <a:latin typeface="Arial"/>
                <a:ea typeface="+mn-ea"/>
                <a:cs typeface="+mn-cs"/>
              </a:rPr>
              <a:t> than GTAP-RD.</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24B9C"/>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24B9C"/>
                </a:solidFill>
                <a:effectLst/>
                <a:uLnTx/>
                <a:uFillTx/>
                <a:latin typeface="Arial"/>
                <a:ea typeface="+mn-ea"/>
                <a:cs typeface="+mn-cs"/>
              </a:rPr>
              <a:t>On import side, however, results are fully consistent as sign</a:t>
            </a:r>
          </a:p>
        </p:txBody>
      </p:sp>
      <p:sp>
        <p:nvSpPr>
          <p:cNvPr id="10" name="TextBox 9"/>
          <p:cNvSpPr txBox="1"/>
          <p:nvPr/>
        </p:nvSpPr>
        <p:spPr>
          <a:xfrm>
            <a:off x="838200" y="123427"/>
            <a:ext cx="10769082"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D8D2F">
                    <a:lumMod val="75000"/>
                  </a:srgbClr>
                </a:solidFill>
                <a:effectLst/>
                <a:uLnTx/>
                <a:uFillTx/>
                <a:latin typeface="Arial"/>
                <a:ea typeface="+mn-ea"/>
                <a:cs typeface="+mn-cs"/>
              </a:rPr>
              <a:t>IORA simulation in </a:t>
            </a:r>
            <a:r>
              <a:rPr kumimoji="0" lang="en-US" sz="3200" b="0" i="0" u="none" strike="noStrike" kern="1200" cap="none" spc="0" normalizeH="0" baseline="0" noProof="0" dirty="0" err="1">
                <a:ln>
                  <a:noFill/>
                </a:ln>
                <a:solidFill>
                  <a:srgbClr val="ED8D2F">
                    <a:lumMod val="75000"/>
                  </a:srgbClr>
                </a:solidFill>
                <a:effectLst/>
                <a:uLnTx/>
                <a:uFillTx/>
                <a:latin typeface="Arial"/>
                <a:ea typeface="+mn-ea"/>
                <a:cs typeface="+mn-cs"/>
              </a:rPr>
              <a:t>Rundynam</a:t>
            </a:r>
            <a:r>
              <a:rPr kumimoji="0" lang="en-US" sz="3200" b="0" i="0" u="none" strike="noStrike" kern="1200" cap="none" spc="0" normalizeH="0" baseline="0" noProof="0" dirty="0">
                <a:ln>
                  <a:noFill/>
                </a:ln>
                <a:solidFill>
                  <a:srgbClr val="ED8D2F">
                    <a:lumMod val="75000"/>
                  </a:srgbClr>
                </a:solidFill>
                <a:effectLst/>
                <a:uLnTx/>
                <a:uFillTx/>
                <a:latin typeface="Arial"/>
                <a:ea typeface="+mn-ea"/>
                <a:cs typeface="+mn-cs"/>
              </a:rPr>
              <a:t> and GTAP-RD frameworks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D8D2F">
                    <a:lumMod val="75000"/>
                  </a:srgbClr>
                </a:solidFill>
                <a:effectLst/>
                <a:uLnTx/>
                <a:uFillTx/>
                <a:latin typeface="Arial"/>
                <a:ea typeface="+mn-ea"/>
                <a:cs typeface="+mn-cs"/>
              </a:rPr>
              <a:t>Trade results: </a:t>
            </a:r>
            <a:r>
              <a:rPr lang="en-US" sz="3200" dirty="0" err="1">
                <a:solidFill>
                  <a:srgbClr val="ED8D2F">
                    <a:lumMod val="75000"/>
                  </a:srgbClr>
                </a:solidFill>
                <a:latin typeface="Arial"/>
              </a:rPr>
              <a:t>Im</a:t>
            </a:r>
            <a:r>
              <a:rPr kumimoji="0" lang="en-US" sz="3200" b="0" i="0" u="none" strike="noStrike" kern="1200" cap="none" spc="0" normalizeH="0" baseline="0" noProof="0" dirty="0">
                <a:ln>
                  <a:noFill/>
                </a:ln>
                <a:solidFill>
                  <a:srgbClr val="ED8D2F">
                    <a:lumMod val="75000"/>
                  </a:srgbClr>
                </a:solidFill>
                <a:effectLst/>
                <a:uLnTx/>
                <a:uFillTx/>
                <a:latin typeface="Arial"/>
                <a:ea typeface="+mn-ea"/>
                <a:cs typeface="+mn-cs"/>
              </a:rPr>
              <a:t>port</a:t>
            </a:r>
            <a:endParaRPr kumimoji="0" lang="en-GB" sz="3200" b="0" i="0" u="none" strike="noStrike" kern="1200" cap="none" spc="0" normalizeH="0" baseline="0" noProof="0" dirty="0">
              <a:ln>
                <a:noFill/>
              </a:ln>
              <a:solidFill>
                <a:srgbClr val="ED8D2F">
                  <a:lumMod val="75000"/>
                </a:srgbClr>
              </a:solidFill>
              <a:effectLst/>
              <a:uLnTx/>
              <a:uFillTx/>
              <a:latin typeface="Arial"/>
              <a:ea typeface="+mn-ea"/>
              <a:cs typeface="+mn-cs"/>
            </a:endParaRPr>
          </a:p>
        </p:txBody>
      </p:sp>
      <p:pic>
        <p:nvPicPr>
          <p:cNvPr id="3" name="Picture 2"/>
          <p:cNvPicPr>
            <a:picLocks noChangeAspect="1"/>
          </p:cNvPicPr>
          <p:nvPr/>
        </p:nvPicPr>
        <p:blipFill>
          <a:blip r:embed="rId2"/>
          <a:stretch>
            <a:fillRect/>
          </a:stretch>
        </p:blipFill>
        <p:spPr>
          <a:xfrm>
            <a:off x="838200" y="1335584"/>
            <a:ext cx="8432549" cy="3968826"/>
          </a:xfrm>
          <a:prstGeom prst="rect">
            <a:avLst/>
          </a:prstGeom>
        </p:spPr>
      </p:pic>
    </p:spTree>
    <p:extLst>
      <p:ext uri="{BB962C8B-B14F-4D97-AF65-F5344CB8AC3E}">
        <p14:creationId xmlns:p14="http://schemas.microsoft.com/office/powerpoint/2010/main" val="1023019946"/>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extBox 8"/>
          <p:cNvSpPr txBox="1"/>
          <p:nvPr/>
        </p:nvSpPr>
        <p:spPr>
          <a:xfrm>
            <a:off x="838200" y="1985851"/>
            <a:ext cx="10302551" cy="3139321"/>
          </a:xfrm>
          <a:prstGeom prst="rect">
            <a:avLst/>
          </a:prstGeom>
          <a:noFill/>
        </p:spPr>
        <p:txBody>
          <a:bodyPr wrap="square" rtlCol="0">
            <a:spAutoFit/>
          </a:bodyPr>
          <a:lstStyle/>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24B9C"/>
                </a:solidFill>
                <a:effectLst/>
                <a:uLnTx/>
                <a:uFillTx/>
                <a:latin typeface="Arial"/>
                <a:ea typeface="+mn-ea"/>
                <a:cs typeface="+mn-cs"/>
              </a:rPr>
              <a:t>Due to the identity </a:t>
            </a:r>
            <a:r>
              <a:rPr kumimoji="0" lang="en-US" sz="1800" b="0" i="0" u="none" strike="noStrike" kern="1200" cap="none" spc="0" normalizeH="0" baseline="0" noProof="0" dirty="0">
                <a:ln>
                  <a:noFill/>
                </a:ln>
                <a:solidFill>
                  <a:srgbClr val="024B9C"/>
                </a:solidFill>
                <a:effectLst>
                  <a:outerShdw blurRad="38100" dist="38100" dir="2700000" algn="tl">
                    <a:srgbClr val="000000">
                      <a:alpha val="43137"/>
                    </a:srgbClr>
                  </a:outerShdw>
                </a:effectLst>
                <a:uLnTx/>
                <a:uFillTx/>
                <a:latin typeface="Arial"/>
                <a:ea typeface="+mn-ea"/>
                <a:cs typeface="+mn-cs"/>
              </a:rPr>
              <a:t>X-M = S-I</a:t>
            </a:r>
            <a:r>
              <a:rPr kumimoji="0" lang="en-US" sz="1800" b="0" i="0" u="none" strike="noStrike" kern="1200" cap="none" spc="0" normalizeH="0" baseline="0" noProof="0" dirty="0">
                <a:ln>
                  <a:noFill/>
                </a:ln>
                <a:solidFill>
                  <a:srgbClr val="024B9C"/>
                </a:solidFill>
                <a:effectLst/>
                <a:uLnTx/>
                <a:uFillTx/>
                <a:latin typeface="Arial"/>
                <a:ea typeface="+mn-ea"/>
                <a:cs typeface="+mn-cs"/>
              </a:rPr>
              <a:t>, it seems that </a:t>
            </a:r>
            <a:r>
              <a:rPr kumimoji="0" lang="en-US" sz="1800" b="0" i="0" u="none" strike="noStrike" kern="1200" cap="none" spc="0" normalizeH="0" baseline="0" noProof="0" dirty="0" err="1">
                <a:ln>
                  <a:noFill/>
                </a:ln>
                <a:solidFill>
                  <a:srgbClr val="024B9C"/>
                </a:solidFill>
                <a:effectLst/>
                <a:uLnTx/>
                <a:uFillTx/>
                <a:latin typeface="Arial"/>
                <a:ea typeface="+mn-ea"/>
                <a:cs typeface="+mn-cs"/>
              </a:rPr>
              <a:t>Rundynam</a:t>
            </a:r>
            <a:r>
              <a:rPr kumimoji="0" lang="en-US" sz="1800" b="0" i="0" u="none" strike="noStrike" kern="1200" cap="none" spc="0" normalizeH="0" baseline="0" noProof="0" dirty="0">
                <a:ln>
                  <a:noFill/>
                </a:ln>
                <a:solidFill>
                  <a:srgbClr val="024B9C"/>
                </a:solidFill>
                <a:effectLst/>
                <a:uLnTx/>
                <a:uFillTx/>
                <a:latin typeface="Arial"/>
                <a:ea typeface="+mn-ea"/>
                <a:cs typeface="+mn-cs"/>
              </a:rPr>
              <a:t> dynamic, which include equity from abroad, can overestimate the trade impact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4D4D4D"/>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24B9C"/>
                </a:solidFill>
                <a:effectLst/>
                <a:uLnTx/>
                <a:uFillTx/>
                <a:latin typeface="Arial"/>
                <a:ea typeface="+mn-ea"/>
                <a:cs typeface="+mn-cs"/>
              </a:rPr>
              <a:t>Due the lack of any international capital reallocation, it seems that GTAP-RD can underestimate the GDP impact</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24B9C"/>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24B9C"/>
                </a:solidFill>
                <a:effectLst/>
                <a:uLnTx/>
                <a:uFillTx/>
                <a:latin typeface="Arial"/>
                <a:ea typeface="+mn-ea"/>
                <a:cs typeface="+mn-cs"/>
              </a:rPr>
              <a:t>It seems that parametrization in both model is not consistent with the differences between developing and developed countries since results are puzzled when comparing these two categories</a:t>
            </a: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US" sz="1800" b="0" i="0" u="none" strike="noStrike" kern="1200" cap="none" spc="0" normalizeH="0" baseline="0" noProof="0" dirty="0">
              <a:ln>
                <a:noFill/>
              </a:ln>
              <a:solidFill>
                <a:srgbClr val="024B9C"/>
              </a:solidFill>
              <a:effectLst/>
              <a:uLnTx/>
              <a:uFillTx/>
              <a:latin typeface="Arial"/>
              <a:ea typeface="+mn-ea"/>
              <a:cs typeface="+mn-cs"/>
            </a:endParaRPr>
          </a:p>
          <a:p>
            <a:pPr marL="285750" marR="0" lvl="0" indent="-285750" algn="just"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US" sz="1800" b="0" i="0" u="none" strike="noStrike" kern="1200" cap="none" spc="0" normalizeH="0" baseline="0" noProof="0" dirty="0">
                <a:ln>
                  <a:noFill/>
                </a:ln>
                <a:solidFill>
                  <a:srgbClr val="024B9C"/>
                </a:solidFill>
                <a:effectLst/>
                <a:uLnTx/>
                <a:uFillTx/>
                <a:latin typeface="Arial"/>
                <a:ea typeface="+mn-ea"/>
                <a:cs typeface="+mn-cs"/>
              </a:rPr>
              <a:t>Should </a:t>
            </a:r>
            <a:r>
              <a:rPr kumimoji="0" lang="en-US" sz="1800" b="0" i="0" u="none" strike="noStrike" kern="1200" cap="none" spc="0" normalizeH="0" baseline="0" noProof="0" dirty="0" err="1">
                <a:ln>
                  <a:noFill/>
                </a:ln>
                <a:solidFill>
                  <a:srgbClr val="024B9C"/>
                </a:solidFill>
                <a:effectLst/>
                <a:uLnTx/>
                <a:uFillTx/>
                <a:latin typeface="Arial"/>
                <a:ea typeface="+mn-ea"/>
                <a:cs typeface="+mn-cs"/>
              </a:rPr>
              <a:t>Rundynam</a:t>
            </a:r>
            <a:r>
              <a:rPr kumimoji="0" lang="en-US" sz="1800" b="0" i="0" u="none" strike="noStrike" kern="1200" cap="none" spc="0" normalizeH="0" baseline="0" noProof="0" dirty="0">
                <a:ln>
                  <a:noFill/>
                </a:ln>
                <a:solidFill>
                  <a:srgbClr val="024B9C"/>
                </a:solidFill>
                <a:effectLst/>
                <a:uLnTx/>
                <a:uFillTx/>
                <a:latin typeface="Arial"/>
                <a:ea typeface="+mn-ea"/>
                <a:cs typeface="+mn-cs"/>
              </a:rPr>
              <a:t> and GTAP-RD be used in different analysis, i.e. are not substitutes?</a:t>
            </a:r>
          </a:p>
        </p:txBody>
      </p:sp>
      <p:sp>
        <p:nvSpPr>
          <p:cNvPr id="10" name="TextBox 9"/>
          <p:cNvSpPr txBox="1"/>
          <p:nvPr/>
        </p:nvSpPr>
        <p:spPr>
          <a:xfrm>
            <a:off x="838200" y="123427"/>
            <a:ext cx="10769082" cy="1077218"/>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D8D2F">
                    <a:lumMod val="75000"/>
                  </a:srgbClr>
                </a:solidFill>
                <a:effectLst/>
                <a:uLnTx/>
                <a:uFillTx/>
                <a:latin typeface="Arial"/>
                <a:ea typeface="+mn-ea"/>
                <a:cs typeface="+mn-cs"/>
              </a:rPr>
              <a:t>IORA simulation in </a:t>
            </a:r>
            <a:r>
              <a:rPr kumimoji="0" lang="en-US" sz="3200" b="0" i="0" u="none" strike="noStrike" kern="1200" cap="none" spc="0" normalizeH="0" baseline="0" noProof="0" dirty="0" err="1">
                <a:ln>
                  <a:noFill/>
                </a:ln>
                <a:solidFill>
                  <a:srgbClr val="ED8D2F">
                    <a:lumMod val="75000"/>
                  </a:srgbClr>
                </a:solidFill>
                <a:effectLst/>
                <a:uLnTx/>
                <a:uFillTx/>
                <a:latin typeface="Arial"/>
                <a:ea typeface="+mn-ea"/>
                <a:cs typeface="+mn-cs"/>
              </a:rPr>
              <a:t>Rundynam</a:t>
            </a:r>
            <a:r>
              <a:rPr kumimoji="0" lang="en-US" sz="3200" b="0" i="0" u="none" strike="noStrike" kern="1200" cap="none" spc="0" normalizeH="0" baseline="0" noProof="0" dirty="0">
                <a:ln>
                  <a:noFill/>
                </a:ln>
                <a:solidFill>
                  <a:srgbClr val="ED8D2F">
                    <a:lumMod val="75000"/>
                  </a:srgbClr>
                </a:solidFill>
                <a:effectLst/>
                <a:uLnTx/>
                <a:uFillTx/>
                <a:latin typeface="Arial"/>
                <a:ea typeface="+mn-ea"/>
                <a:cs typeface="+mn-cs"/>
              </a:rPr>
              <a:t> and GTAP-RD frameworks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3200" b="0" i="0" u="none" strike="noStrike" kern="1200" cap="none" spc="0" normalizeH="0" baseline="0" noProof="0" dirty="0">
                <a:ln>
                  <a:noFill/>
                </a:ln>
                <a:solidFill>
                  <a:srgbClr val="ED8D2F">
                    <a:lumMod val="75000"/>
                  </a:srgbClr>
                </a:solidFill>
                <a:effectLst/>
                <a:uLnTx/>
                <a:uFillTx/>
                <a:latin typeface="Arial"/>
                <a:ea typeface="+mn-ea"/>
                <a:cs typeface="+mn-cs"/>
              </a:rPr>
              <a:t>?</a:t>
            </a:r>
          </a:p>
        </p:txBody>
      </p:sp>
    </p:spTree>
    <p:extLst>
      <p:ext uri="{BB962C8B-B14F-4D97-AF65-F5344CB8AC3E}">
        <p14:creationId xmlns:p14="http://schemas.microsoft.com/office/powerpoint/2010/main" val="337985548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IE" dirty="0"/>
              <a:t>Thank you</a:t>
            </a:r>
            <a:endParaRPr lang="en-GB" dirty="0"/>
          </a:p>
        </p:txBody>
      </p:sp>
      <p:pic>
        <p:nvPicPr>
          <p:cNvPr id="3" name="Picture 2" descr="Image result for questions and contribution picture">
            <a:extLst>
              <a:ext uri="{FF2B5EF4-FFF2-40B4-BE49-F238E27FC236}">
                <a16:creationId xmlns:a16="http://schemas.microsoft.com/office/drawing/2014/main" id="{1296B058-9B00-4777-8384-C05ACE07AD5F}"/>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911809" y="3585234"/>
            <a:ext cx="2352373" cy="1901166"/>
          </a:xfrm>
          <a:prstGeom prst="rect">
            <a:avLst/>
          </a:prstGeom>
          <a:noFill/>
          <a:extLst>
            <a:ext uri="{909E8E84-426E-40DD-AFC4-6F175D3DCCD1}">
              <a14:hiddenFill xmlns:a14="http://schemas.microsoft.com/office/drawing/2010/main">
                <a:solidFill>
                  <a:srgbClr val="FFFFFF"/>
                </a:solidFill>
              </a14:hiddenFill>
            </a:ext>
          </a:extLst>
        </p:spPr>
      </p:pic>
      <p:sp>
        <p:nvSpPr>
          <p:cNvPr id="4" name="Slide Number Placeholder 3">
            <a:extLst>
              <a:ext uri="{FF2B5EF4-FFF2-40B4-BE49-F238E27FC236}">
                <a16:creationId xmlns:a16="http://schemas.microsoft.com/office/drawing/2014/main" id="{2A9E2AE2-BD38-4957-9C32-8443ADB86158}"/>
              </a:ext>
            </a:extLst>
          </p:cNvPr>
          <p:cNvSpPr>
            <a:spLocks noGrp="1"/>
          </p:cNvSpPr>
          <p:nvPr>
            <p:ph type="sldNum" sz="quarter" idx="12"/>
          </p:nvPr>
        </p:nvSpPr>
        <p:spPr>
          <a:xfrm>
            <a:off x="377904" y="3096416"/>
            <a:ext cx="682918" cy="258440"/>
          </a:xfrm>
        </p:spPr>
        <p:txBody>
          <a:bodyPr>
            <a:normAutofit lnSpcReduction="10000"/>
          </a:bodyPr>
          <a:lstStyle/>
          <a:p>
            <a:fld id="{92FB8604-3E91-4806-A5CC-428F0C480F73}" type="slidenum">
              <a:rPr lang="en-US" smtClean="0"/>
              <a:t>22</a:t>
            </a:fld>
            <a:endParaRPr lang="en-US" dirty="0"/>
          </a:p>
        </p:txBody>
      </p:sp>
      <p:sp>
        <p:nvSpPr>
          <p:cNvPr id="5" name="TextBox 4">
            <a:extLst>
              <a:ext uri="{FF2B5EF4-FFF2-40B4-BE49-F238E27FC236}">
                <a16:creationId xmlns:a16="http://schemas.microsoft.com/office/drawing/2014/main" id="{CFB64ADD-608E-41D2-9DE3-A3615783B86B}"/>
              </a:ext>
            </a:extLst>
          </p:cNvPr>
          <p:cNvSpPr txBox="1"/>
          <p:nvPr/>
        </p:nvSpPr>
        <p:spPr>
          <a:xfrm>
            <a:off x="4086220" y="4744958"/>
            <a:ext cx="1168623" cy="1200329"/>
          </a:xfrm>
          <a:prstGeom prst="rect">
            <a:avLst/>
          </a:prstGeom>
          <a:noFill/>
        </p:spPr>
        <p:txBody>
          <a:bodyPr wrap="square" rtlCol="0">
            <a:spAutoFit/>
          </a:bodyPr>
          <a:lstStyle/>
          <a:p>
            <a:r>
              <a:rPr lang="en-US" sz="7200" dirty="0">
                <a:solidFill>
                  <a:srgbClr val="00B0F0"/>
                </a:solidFill>
              </a:rPr>
              <a:t>&amp;</a:t>
            </a:r>
          </a:p>
        </p:txBody>
      </p:sp>
      <p:sp>
        <p:nvSpPr>
          <p:cNvPr id="6" name="TextBox 5">
            <a:extLst>
              <a:ext uri="{FF2B5EF4-FFF2-40B4-BE49-F238E27FC236}">
                <a16:creationId xmlns:a16="http://schemas.microsoft.com/office/drawing/2014/main" id="{07D367A6-9C15-457A-B4AF-E56469B5A7D4}"/>
              </a:ext>
            </a:extLst>
          </p:cNvPr>
          <p:cNvSpPr txBox="1"/>
          <p:nvPr/>
        </p:nvSpPr>
        <p:spPr>
          <a:xfrm>
            <a:off x="4592983" y="5349915"/>
            <a:ext cx="5672541" cy="769441"/>
          </a:xfrm>
          <a:prstGeom prst="rect">
            <a:avLst/>
          </a:prstGeom>
          <a:noFill/>
          <a:effectLst>
            <a:glow rad="127000">
              <a:schemeClr val="bg2"/>
            </a:glow>
          </a:effectLst>
          <a:scene3d>
            <a:camera prst="perspectiveContrastingRightFacing"/>
            <a:lightRig rig="threePt" dir="t"/>
          </a:scene3d>
          <a:sp3d>
            <a:bevelT w="152400" h="50800" prst="softRound"/>
            <a:bevelB w="114300" prst="hardEdge"/>
          </a:sp3d>
        </p:spPr>
        <p:txBody>
          <a:bodyPr wrap="square" rtlCol="0">
            <a:spAutoFit/>
          </a:bodyPr>
          <a:lstStyle/>
          <a:p>
            <a:r>
              <a:rPr lang="en-US" sz="4400" dirty="0"/>
              <a:t>Contributions</a:t>
            </a:r>
          </a:p>
        </p:txBody>
      </p:sp>
    </p:spTree>
    <p:extLst>
      <p:ext uri="{BB962C8B-B14F-4D97-AF65-F5344CB8AC3E}">
        <p14:creationId xmlns:p14="http://schemas.microsoft.com/office/powerpoint/2010/main" val="4273619315"/>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9" name="Picture 28">
            <a:extLst>
              <a:ext uri="{FF2B5EF4-FFF2-40B4-BE49-F238E27FC236}">
                <a16:creationId xmlns:a16="http://schemas.microsoft.com/office/drawing/2014/main" id="{70D5E1C1-2DAF-49F4-83DA-0B36BE73470C}"/>
              </a:ext>
            </a:extLst>
          </p:cNvPr>
          <p:cNvPicPr>
            <a:picLocks noChangeAspect="1"/>
          </p:cNvPicPr>
          <p:nvPr/>
        </p:nvPicPr>
        <p:blipFill rotWithShape="1">
          <a:blip r:embed="rId3"/>
          <a:srcRect l="58471" t="12131" r="898" b="10735"/>
          <a:stretch/>
        </p:blipFill>
        <p:spPr>
          <a:xfrm>
            <a:off x="88776" y="479394"/>
            <a:ext cx="11979493" cy="5912353"/>
          </a:xfrm>
          <a:prstGeom prst="rect">
            <a:avLst/>
          </a:prstGeom>
        </p:spPr>
      </p:pic>
      <p:sp>
        <p:nvSpPr>
          <p:cNvPr id="26" name="Title 1" title="Title and Content Layout with Chart"/>
          <p:cNvSpPr txBox="1">
            <a:spLocks/>
          </p:cNvSpPr>
          <p:nvPr/>
        </p:nvSpPr>
        <p:spPr>
          <a:xfrm>
            <a:off x="8349940" y="5981475"/>
            <a:ext cx="2797622" cy="397131"/>
          </a:xfrm>
          <a:prstGeom prst="rect">
            <a:avLst/>
          </a:prstGeom>
        </p:spPr>
        <p:txBody>
          <a:bodyPr vert="horz" lIns="91440" tIns="45720" rIns="91440" bIns="45720" rtlCol="0" anchor="ctr">
            <a:normAutofit fontScale="85000" lnSpcReduction="20000"/>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endParaRPr lang="en-US" sz="3200" dirty="0">
              <a:effectLst>
                <a:outerShdw blurRad="38100" dist="38100" dir="2700000" algn="tl">
                  <a:srgbClr val="000000">
                    <a:alpha val="43137"/>
                  </a:srgbClr>
                </a:outerShdw>
              </a:effectLst>
            </a:endParaRPr>
          </a:p>
        </p:txBody>
      </p:sp>
      <p:sp>
        <p:nvSpPr>
          <p:cNvPr id="3" name="Rectangle 2"/>
          <p:cNvSpPr/>
          <p:nvPr/>
        </p:nvSpPr>
        <p:spPr>
          <a:xfrm>
            <a:off x="1378763" y="6319522"/>
            <a:ext cx="3752117" cy="584775"/>
          </a:xfrm>
          <a:prstGeom prst="rect">
            <a:avLst/>
          </a:prstGeom>
        </p:spPr>
        <p:txBody>
          <a:bodyPr wrap="none">
            <a:spAutoFit/>
          </a:bodyPr>
          <a:lstStyle/>
          <a:p>
            <a:r>
              <a:rPr lang="en-US" sz="1700" i="1" dirty="0">
                <a:solidFill>
                  <a:srgbClr val="0070C0"/>
                </a:solidFill>
                <a:latin typeface="Calibri" panose="020F0502020204030204" pitchFamily="34" charset="0"/>
                <a:ea typeface="Calibri" panose="020F0502020204030204" pitchFamily="34" charset="0"/>
                <a:cs typeface="Arial" panose="020B0604020202020204" pitchFamily="34" charset="0"/>
              </a:rPr>
              <a:t>Source : IORA, ( 2020)</a:t>
            </a:r>
          </a:p>
          <a:p>
            <a:r>
              <a:rPr lang="en-US" sz="1400" i="1" dirty="0">
                <a:solidFill>
                  <a:srgbClr val="0070C0"/>
                </a:solidFill>
                <a:latin typeface="Calibri" panose="020F0502020204030204" pitchFamily="34" charset="0"/>
                <a:ea typeface="Calibri" panose="020F0502020204030204" pitchFamily="34" charset="0"/>
                <a:cs typeface="Arial" panose="020B0604020202020204" pitchFamily="34" charset="0"/>
              </a:rPr>
              <a:t>(</a:t>
            </a:r>
            <a:r>
              <a:rPr lang="en-US" sz="1400" i="1" dirty="0">
                <a:solidFill>
                  <a:srgbClr val="FF0000"/>
                </a:solidFill>
                <a:latin typeface="Calibri" panose="020F0502020204030204" pitchFamily="34" charset="0"/>
                <a:ea typeface="Calibri" panose="020F0502020204030204" pitchFamily="34" charset="0"/>
                <a:cs typeface="Arial" panose="020B0604020202020204" pitchFamily="34" charset="0"/>
                <a:hlinkClick r:id="rId4">
                  <a:extLst>
                    <a:ext uri="{A12FA001-AC4F-418D-AE19-62706E023703}">
                      <ahyp:hlinkClr xmlns:ahyp="http://schemas.microsoft.com/office/drawing/2018/hyperlinkcolor" val="tx"/>
                    </a:ext>
                  </a:extLst>
                </a:hlinkClick>
              </a:rPr>
              <a:t>https://www.iora.int/en/about/member-states</a:t>
            </a:r>
            <a:r>
              <a:rPr lang="en-US" sz="1400" i="1" dirty="0">
                <a:solidFill>
                  <a:srgbClr val="FF0000"/>
                </a:solidFill>
                <a:latin typeface="Calibri" panose="020F0502020204030204" pitchFamily="34" charset="0"/>
                <a:ea typeface="Calibri" panose="020F0502020204030204" pitchFamily="34" charset="0"/>
                <a:cs typeface="Arial" panose="020B0604020202020204" pitchFamily="34" charset="0"/>
              </a:rPr>
              <a:t> </a:t>
            </a:r>
            <a:r>
              <a:rPr lang="en-US" sz="1400" i="1" dirty="0">
                <a:solidFill>
                  <a:srgbClr val="0070C0"/>
                </a:solidFill>
                <a:latin typeface="Calibri" panose="020F0502020204030204" pitchFamily="34" charset="0"/>
                <a:ea typeface="Calibri" panose="020F0502020204030204" pitchFamily="34" charset="0"/>
                <a:cs typeface="Arial" panose="020B0604020202020204" pitchFamily="34" charset="0"/>
              </a:rPr>
              <a:t>)</a:t>
            </a:r>
            <a:endParaRPr lang="en-US" dirty="0"/>
          </a:p>
        </p:txBody>
      </p:sp>
      <p:sp>
        <p:nvSpPr>
          <p:cNvPr id="30" name="TextBox 29">
            <a:extLst>
              <a:ext uri="{FF2B5EF4-FFF2-40B4-BE49-F238E27FC236}">
                <a16:creationId xmlns:a16="http://schemas.microsoft.com/office/drawing/2014/main" id="{83EBB15F-A8A5-4083-80A2-4F207B291DBD}"/>
              </a:ext>
            </a:extLst>
          </p:cNvPr>
          <p:cNvSpPr txBox="1"/>
          <p:nvPr/>
        </p:nvSpPr>
        <p:spPr>
          <a:xfrm>
            <a:off x="7101004" y="1987593"/>
            <a:ext cx="1124026" cy="323165"/>
          </a:xfrm>
          <a:prstGeom prst="rect">
            <a:avLst/>
          </a:prstGeom>
          <a:noFill/>
        </p:spPr>
        <p:txBody>
          <a:bodyPr wrap="none" rtlCol="0">
            <a:spAutoFit/>
          </a:bodyPr>
          <a:lstStyle/>
          <a:p>
            <a:r>
              <a:rPr lang="en-US" sz="1500" dirty="0">
                <a:solidFill>
                  <a:srgbClr val="7030A0"/>
                </a:solidFill>
              </a:rPr>
              <a:t> Bangladesh</a:t>
            </a:r>
          </a:p>
        </p:txBody>
      </p:sp>
      <p:sp>
        <p:nvSpPr>
          <p:cNvPr id="31" name="TextBox 30">
            <a:extLst>
              <a:ext uri="{FF2B5EF4-FFF2-40B4-BE49-F238E27FC236}">
                <a16:creationId xmlns:a16="http://schemas.microsoft.com/office/drawing/2014/main" id="{6FEF1485-064E-42FC-86FE-3D2F740AF66C}"/>
              </a:ext>
            </a:extLst>
          </p:cNvPr>
          <p:cNvSpPr txBox="1"/>
          <p:nvPr/>
        </p:nvSpPr>
        <p:spPr>
          <a:xfrm>
            <a:off x="7923380" y="2398149"/>
            <a:ext cx="853119" cy="323165"/>
          </a:xfrm>
          <a:prstGeom prst="rect">
            <a:avLst/>
          </a:prstGeom>
          <a:noFill/>
        </p:spPr>
        <p:txBody>
          <a:bodyPr wrap="none" rtlCol="0">
            <a:spAutoFit/>
          </a:bodyPr>
          <a:lstStyle/>
          <a:p>
            <a:r>
              <a:rPr lang="en-US" sz="1500" dirty="0">
                <a:solidFill>
                  <a:srgbClr val="7030A0"/>
                </a:solidFill>
              </a:rPr>
              <a:t>Thailand</a:t>
            </a:r>
          </a:p>
        </p:txBody>
      </p:sp>
      <p:sp>
        <p:nvSpPr>
          <p:cNvPr id="32" name="TextBox 31">
            <a:extLst>
              <a:ext uri="{FF2B5EF4-FFF2-40B4-BE49-F238E27FC236}">
                <a16:creationId xmlns:a16="http://schemas.microsoft.com/office/drawing/2014/main" id="{9F3255A9-E408-4578-BCFD-B09691E2797D}"/>
              </a:ext>
            </a:extLst>
          </p:cNvPr>
          <p:cNvSpPr txBox="1"/>
          <p:nvPr/>
        </p:nvSpPr>
        <p:spPr>
          <a:xfrm>
            <a:off x="8057169" y="3216952"/>
            <a:ext cx="959173" cy="323165"/>
          </a:xfrm>
          <a:prstGeom prst="rect">
            <a:avLst/>
          </a:prstGeom>
          <a:noFill/>
        </p:spPr>
        <p:txBody>
          <a:bodyPr wrap="none" rtlCol="0">
            <a:spAutoFit/>
          </a:bodyPr>
          <a:lstStyle/>
          <a:p>
            <a:r>
              <a:rPr lang="en-US" sz="1500" dirty="0"/>
              <a:t>Singapore</a:t>
            </a:r>
          </a:p>
        </p:txBody>
      </p:sp>
      <p:sp>
        <p:nvSpPr>
          <p:cNvPr id="58" name="TextBox 57">
            <a:extLst>
              <a:ext uri="{FF2B5EF4-FFF2-40B4-BE49-F238E27FC236}">
                <a16:creationId xmlns:a16="http://schemas.microsoft.com/office/drawing/2014/main" id="{202726A9-BA77-45CD-8BB4-C91102399761}"/>
              </a:ext>
            </a:extLst>
          </p:cNvPr>
          <p:cNvSpPr txBox="1"/>
          <p:nvPr/>
        </p:nvSpPr>
        <p:spPr>
          <a:xfrm>
            <a:off x="9195794" y="3484224"/>
            <a:ext cx="944489" cy="323165"/>
          </a:xfrm>
          <a:prstGeom prst="rect">
            <a:avLst/>
          </a:prstGeom>
          <a:noFill/>
        </p:spPr>
        <p:txBody>
          <a:bodyPr wrap="none" rtlCol="0">
            <a:spAutoFit/>
          </a:bodyPr>
          <a:lstStyle/>
          <a:p>
            <a:r>
              <a:rPr lang="en-US" sz="1500" dirty="0"/>
              <a:t>Indonesia</a:t>
            </a:r>
          </a:p>
        </p:txBody>
      </p:sp>
      <p:sp>
        <p:nvSpPr>
          <p:cNvPr id="59" name="TextBox 58">
            <a:extLst>
              <a:ext uri="{FF2B5EF4-FFF2-40B4-BE49-F238E27FC236}">
                <a16:creationId xmlns:a16="http://schemas.microsoft.com/office/drawing/2014/main" id="{0818BB50-B301-4786-B880-68516CFBC411}"/>
              </a:ext>
            </a:extLst>
          </p:cNvPr>
          <p:cNvSpPr txBox="1"/>
          <p:nvPr/>
        </p:nvSpPr>
        <p:spPr>
          <a:xfrm>
            <a:off x="9878097" y="4842556"/>
            <a:ext cx="869405" cy="323165"/>
          </a:xfrm>
          <a:prstGeom prst="rect">
            <a:avLst/>
          </a:prstGeom>
          <a:noFill/>
        </p:spPr>
        <p:txBody>
          <a:bodyPr wrap="none" rtlCol="0">
            <a:spAutoFit/>
          </a:bodyPr>
          <a:lstStyle/>
          <a:p>
            <a:r>
              <a:rPr lang="en-US" sz="1500" dirty="0"/>
              <a:t>Australia</a:t>
            </a:r>
          </a:p>
        </p:txBody>
      </p:sp>
      <p:sp>
        <p:nvSpPr>
          <p:cNvPr id="60" name="TextBox 59">
            <a:extLst>
              <a:ext uri="{FF2B5EF4-FFF2-40B4-BE49-F238E27FC236}">
                <a16:creationId xmlns:a16="http://schemas.microsoft.com/office/drawing/2014/main" id="{148CFCE2-9323-4974-9CB0-9C345EC304EE}"/>
              </a:ext>
            </a:extLst>
          </p:cNvPr>
          <p:cNvSpPr txBox="1"/>
          <p:nvPr/>
        </p:nvSpPr>
        <p:spPr>
          <a:xfrm>
            <a:off x="5972018" y="2307470"/>
            <a:ext cx="570990" cy="323165"/>
          </a:xfrm>
          <a:prstGeom prst="rect">
            <a:avLst/>
          </a:prstGeom>
          <a:noFill/>
        </p:spPr>
        <p:txBody>
          <a:bodyPr wrap="none" rtlCol="0">
            <a:spAutoFit/>
          </a:bodyPr>
          <a:lstStyle/>
          <a:p>
            <a:r>
              <a:rPr lang="en-US" sz="1500" dirty="0"/>
              <a:t>India</a:t>
            </a:r>
          </a:p>
        </p:txBody>
      </p:sp>
      <p:sp>
        <p:nvSpPr>
          <p:cNvPr id="61" name="TextBox 60">
            <a:extLst>
              <a:ext uri="{FF2B5EF4-FFF2-40B4-BE49-F238E27FC236}">
                <a16:creationId xmlns:a16="http://schemas.microsoft.com/office/drawing/2014/main" id="{1F590097-AACF-4498-8E1A-6D73E13A08BE}"/>
              </a:ext>
            </a:extLst>
          </p:cNvPr>
          <p:cNvSpPr txBox="1"/>
          <p:nvPr/>
        </p:nvSpPr>
        <p:spPr>
          <a:xfrm>
            <a:off x="6511364" y="3047675"/>
            <a:ext cx="877100" cy="323165"/>
          </a:xfrm>
          <a:prstGeom prst="rect">
            <a:avLst/>
          </a:prstGeom>
          <a:noFill/>
        </p:spPr>
        <p:txBody>
          <a:bodyPr wrap="none" rtlCol="0">
            <a:spAutoFit/>
          </a:bodyPr>
          <a:lstStyle/>
          <a:p>
            <a:r>
              <a:rPr lang="en-US" sz="1500" dirty="0">
                <a:solidFill>
                  <a:srgbClr val="0070C0"/>
                </a:solidFill>
              </a:rPr>
              <a:t>Sri Lanka</a:t>
            </a:r>
          </a:p>
        </p:txBody>
      </p:sp>
      <p:sp>
        <p:nvSpPr>
          <p:cNvPr id="62" name="TextBox 61">
            <a:extLst>
              <a:ext uri="{FF2B5EF4-FFF2-40B4-BE49-F238E27FC236}">
                <a16:creationId xmlns:a16="http://schemas.microsoft.com/office/drawing/2014/main" id="{78A74D93-84AA-4207-83D5-AF11A37927F2}"/>
              </a:ext>
            </a:extLst>
          </p:cNvPr>
          <p:cNvSpPr txBox="1"/>
          <p:nvPr/>
        </p:nvSpPr>
        <p:spPr>
          <a:xfrm>
            <a:off x="3348352" y="3153243"/>
            <a:ext cx="649217" cy="323165"/>
          </a:xfrm>
          <a:prstGeom prst="rect">
            <a:avLst/>
          </a:prstGeom>
          <a:noFill/>
        </p:spPr>
        <p:txBody>
          <a:bodyPr wrap="none" rtlCol="0">
            <a:spAutoFit/>
          </a:bodyPr>
          <a:lstStyle/>
          <a:p>
            <a:r>
              <a:rPr lang="en-US" sz="1500" dirty="0"/>
              <a:t>Kenya</a:t>
            </a:r>
          </a:p>
        </p:txBody>
      </p:sp>
      <p:sp>
        <p:nvSpPr>
          <p:cNvPr id="63" name="TextBox 62">
            <a:extLst>
              <a:ext uri="{FF2B5EF4-FFF2-40B4-BE49-F238E27FC236}">
                <a16:creationId xmlns:a16="http://schemas.microsoft.com/office/drawing/2014/main" id="{D07CBCA6-9265-455A-8915-9B9A72A1D032}"/>
              </a:ext>
            </a:extLst>
          </p:cNvPr>
          <p:cNvSpPr txBox="1"/>
          <p:nvPr/>
        </p:nvSpPr>
        <p:spPr>
          <a:xfrm>
            <a:off x="5276687" y="4311562"/>
            <a:ext cx="982961" cy="323165"/>
          </a:xfrm>
          <a:prstGeom prst="rect">
            <a:avLst/>
          </a:prstGeom>
          <a:noFill/>
        </p:spPr>
        <p:txBody>
          <a:bodyPr wrap="none" rtlCol="0">
            <a:spAutoFit/>
          </a:bodyPr>
          <a:lstStyle/>
          <a:p>
            <a:r>
              <a:rPr lang="en-US" sz="1500" dirty="0"/>
              <a:t> Mauritius</a:t>
            </a:r>
          </a:p>
        </p:txBody>
      </p:sp>
      <p:sp>
        <p:nvSpPr>
          <p:cNvPr id="64" name="TextBox 63">
            <a:extLst>
              <a:ext uri="{FF2B5EF4-FFF2-40B4-BE49-F238E27FC236}">
                <a16:creationId xmlns:a16="http://schemas.microsoft.com/office/drawing/2014/main" id="{26A54200-07CE-469A-B5C8-E83786F89A87}"/>
              </a:ext>
            </a:extLst>
          </p:cNvPr>
          <p:cNvSpPr txBox="1"/>
          <p:nvPr/>
        </p:nvSpPr>
        <p:spPr>
          <a:xfrm>
            <a:off x="5067901" y="3583103"/>
            <a:ext cx="992131" cy="323165"/>
          </a:xfrm>
          <a:prstGeom prst="rect">
            <a:avLst/>
          </a:prstGeom>
          <a:noFill/>
        </p:spPr>
        <p:txBody>
          <a:bodyPr wrap="none" rtlCol="0">
            <a:spAutoFit/>
          </a:bodyPr>
          <a:lstStyle/>
          <a:p>
            <a:r>
              <a:rPr lang="en-US" sz="1500" dirty="0">
                <a:solidFill>
                  <a:srgbClr val="7030A0"/>
                </a:solidFill>
              </a:rPr>
              <a:t>Seychelles</a:t>
            </a:r>
          </a:p>
        </p:txBody>
      </p:sp>
      <p:sp>
        <p:nvSpPr>
          <p:cNvPr id="65" name="TextBox 64">
            <a:extLst>
              <a:ext uri="{FF2B5EF4-FFF2-40B4-BE49-F238E27FC236}">
                <a16:creationId xmlns:a16="http://schemas.microsoft.com/office/drawing/2014/main" id="{5D282057-90E4-4AF0-A254-16F3D05F9376}"/>
              </a:ext>
            </a:extLst>
          </p:cNvPr>
          <p:cNvSpPr txBox="1"/>
          <p:nvPr/>
        </p:nvSpPr>
        <p:spPr>
          <a:xfrm>
            <a:off x="5940343" y="3348410"/>
            <a:ext cx="931409" cy="323165"/>
          </a:xfrm>
          <a:prstGeom prst="rect">
            <a:avLst/>
          </a:prstGeom>
          <a:noFill/>
        </p:spPr>
        <p:txBody>
          <a:bodyPr wrap="none" rtlCol="0">
            <a:spAutoFit/>
          </a:bodyPr>
          <a:lstStyle/>
          <a:p>
            <a:r>
              <a:rPr lang="en-US" sz="1500" dirty="0"/>
              <a:t> Maldives</a:t>
            </a:r>
          </a:p>
        </p:txBody>
      </p:sp>
      <p:sp>
        <p:nvSpPr>
          <p:cNvPr id="66" name="TextBox 65">
            <a:extLst>
              <a:ext uri="{FF2B5EF4-FFF2-40B4-BE49-F238E27FC236}">
                <a16:creationId xmlns:a16="http://schemas.microsoft.com/office/drawing/2014/main" id="{5C69A8D6-7C09-48AD-9CDE-A8C38079D3A3}"/>
              </a:ext>
            </a:extLst>
          </p:cNvPr>
          <p:cNvSpPr txBox="1"/>
          <p:nvPr/>
        </p:nvSpPr>
        <p:spPr>
          <a:xfrm>
            <a:off x="6325705" y="5116481"/>
            <a:ext cx="1334020" cy="323165"/>
          </a:xfrm>
          <a:prstGeom prst="rect">
            <a:avLst/>
          </a:prstGeom>
          <a:noFill/>
        </p:spPr>
        <p:txBody>
          <a:bodyPr wrap="none" rtlCol="0">
            <a:spAutoFit/>
          </a:bodyPr>
          <a:lstStyle/>
          <a:p>
            <a:r>
              <a:rPr lang="en-US" sz="1500" i="1" dirty="0">
                <a:solidFill>
                  <a:srgbClr val="00B0F0"/>
                </a:solidFill>
              </a:rPr>
              <a:t>Indian Ocean</a:t>
            </a:r>
          </a:p>
        </p:txBody>
      </p:sp>
      <p:sp>
        <p:nvSpPr>
          <p:cNvPr id="67" name="TextBox 66">
            <a:extLst>
              <a:ext uri="{FF2B5EF4-FFF2-40B4-BE49-F238E27FC236}">
                <a16:creationId xmlns:a16="http://schemas.microsoft.com/office/drawing/2014/main" id="{CDBEB44F-EBD9-4AA8-9610-136F05EC2763}"/>
              </a:ext>
            </a:extLst>
          </p:cNvPr>
          <p:cNvSpPr txBox="1"/>
          <p:nvPr/>
        </p:nvSpPr>
        <p:spPr>
          <a:xfrm>
            <a:off x="3920519" y="2361513"/>
            <a:ext cx="711092" cy="323165"/>
          </a:xfrm>
          <a:prstGeom prst="rect">
            <a:avLst/>
          </a:prstGeom>
          <a:noFill/>
        </p:spPr>
        <p:txBody>
          <a:bodyPr wrap="none" rtlCol="0">
            <a:spAutoFit/>
          </a:bodyPr>
          <a:lstStyle/>
          <a:p>
            <a:r>
              <a:rPr lang="en-US" sz="1500" dirty="0">
                <a:solidFill>
                  <a:srgbClr val="0070C0"/>
                </a:solidFill>
              </a:rPr>
              <a:t>Yemen</a:t>
            </a:r>
          </a:p>
        </p:txBody>
      </p:sp>
      <p:sp>
        <p:nvSpPr>
          <p:cNvPr id="68" name="TextBox 67">
            <a:extLst>
              <a:ext uri="{FF2B5EF4-FFF2-40B4-BE49-F238E27FC236}">
                <a16:creationId xmlns:a16="http://schemas.microsoft.com/office/drawing/2014/main" id="{D735AAC2-ABA0-4791-A851-3EB4258E3907}"/>
              </a:ext>
            </a:extLst>
          </p:cNvPr>
          <p:cNvSpPr txBox="1"/>
          <p:nvPr/>
        </p:nvSpPr>
        <p:spPr>
          <a:xfrm>
            <a:off x="3031655" y="5181110"/>
            <a:ext cx="1136850" cy="323165"/>
          </a:xfrm>
          <a:prstGeom prst="rect">
            <a:avLst/>
          </a:prstGeom>
          <a:noFill/>
        </p:spPr>
        <p:txBody>
          <a:bodyPr wrap="none" rtlCol="0">
            <a:spAutoFit/>
          </a:bodyPr>
          <a:lstStyle/>
          <a:p>
            <a:r>
              <a:rPr lang="en-US" sz="1500" dirty="0"/>
              <a:t>South Africa</a:t>
            </a:r>
          </a:p>
        </p:txBody>
      </p:sp>
      <p:sp>
        <p:nvSpPr>
          <p:cNvPr id="69" name="TextBox 68">
            <a:extLst>
              <a:ext uri="{FF2B5EF4-FFF2-40B4-BE49-F238E27FC236}">
                <a16:creationId xmlns:a16="http://schemas.microsoft.com/office/drawing/2014/main" id="{4CD4B95C-7708-4321-9510-BAC836F0398E}"/>
              </a:ext>
            </a:extLst>
          </p:cNvPr>
          <p:cNvSpPr txBox="1"/>
          <p:nvPr/>
        </p:nvSpPr>
        <p:spPr>
          <a:xfrm>
            <a:off x="2759680" y="4369489"/>
            <a:ext cx="1209627" cy="323165"/>
          </a:xfrm>
          <a:prstGeom prst="rect">
            <a:avLst/>
          </a:prstGeom>
          <a:noFill/>
        </p:spPr>
        <p:txBody>
          <a:bodyPr wrap="none" rtlCol="0">
            <a:spAutoFit/>
          </a:bodyPr>
          <a:lstStyle/>
          <a:p>
            <a:r>
              <a:rPr lang="en-US" sz="1500" dirty="0">
                <a:solidFill>
                  <a:srgbClr val="0070C0"/>
                </a:solidFill>
              </a:rPr>
              <a:t>Mozambique</a:t>
            </a:r>
          </a:p>
        </p:txBody>
      </p:sp>
      <p:sp>
        <p:nvSpPr>
          <p:cNvPr id="70" name="TextBox 69">
            <a:extLst>
              <a:ext uri="{FF2B5EF4-FFF2-40B4-BE49-F238E27FC236}">
                <a16:creationId xmlns:a16="http://schemas.microsoft.com/office/drawing/2014/main" id="{8DF5B93F-BD6B-4ECC-B150-81E21216C008}"/>
              </a:ext>
            </a:extLst>
          </p:cNvPr>
          <p:cNvSpPr txBox="1"/>
          <p:nvPr/>
        </p:nvSpPr>
        <p:spPr>
          <a:xfrm>
            <a:off x="3920519" y="4589028"/>
            <a:ext cx="1797459" cy="323165"/>
          </a:xfrm>
          <a:prstGeom prst="rect">
            <a:avLst/>
          </a:prstGeom>
          <a:noFill/>
        </p:spPr>
        <p:txBody>
          <a:bodyPr wrap="square" rtlCol="0">
            <a:spAutoFit/>
          </a:bodyPr>
          <a:lstStyle/>
          <a:p>
            <a:r>
              <a:rPr lang="en-US" sz="1500" dirty="0">
                <a:solidFill>
                  <a:srgbClr val="0070C0"/>
                </a:solidFill>
              </a:rPr>
              <a:t>Madagascar</a:t>
            </a:r>
          </a:p>
        </p:txBody>
      </p:sp>
      <p:sp>
        <p:nvSpPr>
          <p:cNvPr id="71" name="TextBox 70">
            <a:extLst>
              <a:ext uri="{FF2B5EF4-FFF2-40B4-BE49-F238E27FC236}">
                <a16:creationId xmlns:a16="http://schemas.microsoft.com/office/drawing/2014/main" id="{E5CAED33-E1D7-43E0-B1F2-16718E885624}"/>
              </a:ext>
            </a:extLst>
          </p:cNvPr>
          <p:cNvSpPr txBox="1"/>
          <p:nvPr/>
        </p:nvSpPr>
        <p:spPr>
          <a:xfrm>
            <a:off x="3094209" y="3663558"/>
            <a:ext cx="855747" cy="323165"/>
          </a:xfrm>
          <a:prstGeom prst="rect">
            <a:avLst/>
          </a:prstGeom>
          <a:noFill/>
        </p:spPr>
        <p:txBody>
          <a:bodyPr wrap="none" rtlCol="0">
            <a:spAutoFit/>
          </a:bodyPr>
          <a:lstStyle/>
          <a:p>
            <a:r>
              <a:rPr lang="en-US" sz="1500" dirty="0">
                <a:solidFill>
                  <a:srgbClr val="0070C0"/>
                </a:solidFill>
              </a:rPr>
              <a:t>Tanzania</a:t>
            </a:r>
          </a:p>
        </p:txBody>
      </p:sp>
      <p:sp>
        <p:nvSpPr>
          <p:cNvPr id="72" name="TextBox 71">
            <a:extLst>
              <a:ext uri="{FF2B5EF4-FFF2-40B4-BE49-F238E27FC236}">
                <a16:creationId xmlns:a16="http://schemas.microsoft.com/office/drawing/2014/main" id="{7E8F6F52-C567-44DC-A699-B8FA2231422F}"/>
              </a:ext>
            </a:extLst>
          </p:cNvPr>
          <p:cNvSpPr txBox="1"/>
          <p:nvPr/>
        </p:nvSpPr>
        <p:spPr>
          <a:xfrm>
            <a:off x="4561063" y="2991831"/>
            <a:ext cx="800219" cy="323165"/>
          </a:xfrm>
          <a:prstGeom prst="rect">
            <a:avLst/>
          </a:prstGeom>
          <a:noFill/>
        </p:spPr>
        <p:txBody>
          <a:bodyPr wrap="none" rtlCol="0">
            <a:spAutoFit/>
          </a:bodyPr>
          <a:lstStyle/>
          <a:p>
            <a:r>
              <a:rPr lang="en-US" sz="1500" dirty="0">
                <a:solidFill>
                  <a:srgbClr val="7030A0"/>
                </a:solidFill>
              </a:rPr>
              <a:t>Somalia</a:t>
            </a:r>
          </a:p>
        </p:txBody>
      </p:sp>
      <p:sp>
        <p:nvSpPr>
          <p:cNvPr id="73" name="TextBox 72">
            <a:extLst>
              <a:ext uri="{FF2B5EF4-FFF2-40B4-BE49-F238E27FC236}">
                <a16:creationId xmlns:a16="http://schemas.microsoft.com/office/drawing/2014/main" id="{4DEBAD42-090A-4ADD-810C-B9205669813F}"/>
              </a:ext>
            </a:extLst>
          </p:cNvPr>
          <p:cNvSpPr txBox="1"/>
          <p:nvPr/>
        </p:nvSpPr>
        <p:spPr>
          <a:xfrm>
            <a:off x="4352679" y="3986106"/>
            <a:ext cx="883703" cy="323165"/>
          </a:xfrm>
          <a:prstGeom prst="rect">
            <a:avLst/>
          </a:prstGeom>
          <a:noFill/>
        </p:spPr>
        <p:txBody>
          <a:bodyPr wrap="none" rtlCol="0">
            <a:spAutoFit/>
          </a:bodyPr>
          <a:lstStyle/>
          <a:p>
            <a:r>
              <a:rPr lang="en-US" sz="1500" dirty="0">
                <a:solidFill>
                  <a:srgbClr val="0070C0"/>
                </a:solidFill>
              </a:rPr>
              <a:t>Comoros</a:t>
            </a:r>
          </a:p>
        </p:txBody>
      </p:sp>
      <p:sp>
        <p:nvSpPr>
          <p:cNvPr id="74" name="TextBox 73">
            <a:extLst>
              <a:ext uri="{FF2B5EF4-FFF2-40B4-BE49-F238E27FC236}">
                <a16:creationId xmlns:a16="http://schemas.microsoft.com/office/drawing/2014/main" id="{79D9617A-0BBD-4B2A-9132-6852A4BF511E}"/>
              </a:ext>
            </a:extLst>
          </p:cNvPr>
          <p:cNvSpPr txBox="1"/>
          <p:nvPr/>
        </p:nvSpPr>
        <p:spPr>
          <a:xfrm>
            <a:off x="1280067" y="558799"/>
            <a:ext cx="749757" cy="323165"/>
          </a:xfrm>
          <a:prstGeom prst="rect">
            <a:avLst/>
          </a:prstGeom>
          <a:noFill/>
        </p:spPr>
        <p:txBody>
          <a:bodyPr wrap="none" rtlCol="0">
            <a:spAutoFit/>
          </a:bodyPr>
          <a:lstStyle/>
          <a:p>
            <a:r>
              <a:rPr lang="en-US" sz="1500" dirty="0"/>
              <a:t> France</a:t>
            </a:r>
          </a:p>
        </p:txBody>
      </p:sp>
      <p:sp>
        <p:nvSpPr>
          <p:cNvPr id="75" name="TextBox 74">
            <a:extLst>
              <a:ext uri="{FF2B5EF4-FFF2-40B4-BE49-F238E27FC236}">
                <a16:creationId xmlns:a16="http://schemas.microsoft.com/office/drawing/2014/main" id="{7D15008B-6FC1-4A18-ABFF-712C1775BB9F}"/>
              </a:ext>
            </a:extLst>
          </p:cNvPr>
          <p:cNvSpPr txBox="1"/>
          <p:nvPr/>
        </p:nvSpPr>
        <p:spPr>
          <a:xfrm>
            <a:off x="4611132" y="1779020"/>
            <a:ext cx="509050" cy="323165"/>
          </a:xfrm>
          <a:prstGeom prst="rect">
            <a:avLst/>
          </a:prstGeom>
          <a:noFill/>
        </p:spPr>
        <p:txBody>
          <a:bodyPr wrap="none" rtlCol="0">
            <a:spAutoFit/>
          </a:bodyPr>
          <a:lstStyle/>
          <a:p>
            <a:r>
              <a:rPr lang="en-US" sz="1500" dirty="0">
                <a:solidFill>
                  <a:srgbClr val="7030A0"/>
                </a:solidFill>
              </a:rPr>
              <a:t>UAE</a:t>
            </a:r>
          </a:p>
        </p:txBody>
      </p:sp>
      <p:sp>
        <p:nvSpPr>
          <p:cNvPr id="76" name="TextBox 75">
            <a:extLst>
              <a:ext uri="{FF2B5EF4-FFF2-40B4-BE49-F238E27FC236}">
                <a16:creationId xmlns:a16="http://schemas.microsoft.com/office/drawing/2014/main" id="{34CCFCFE-1071-4C86-B761-F33693FC4309}"/>
              </a:ext>
            </a:extLst>
          </p:cNvPr>
          <p:cNvSpPr txBox="1"/>
          <p:nvPr/>
        </p:nvSpPr>
        <p:spPr>
          <a:xfrm>
            <a:off x="5281850" y="2033365"/>
            <a:ext cx="657552" cy="323165"/>
          </a:xfrm>
          <a:prstGeom prst="rect">
            <a:avLst/>
          </a:prstGeom>
          <a:noFill/>
        </p:spPr>
        <p:txBody>
          <a:bodyPr wrap="none" rtlCol="0">
            <a:spAutoFit/>
          </a:bodyPr>
          <a:lstStyle/>
          <a:p>
            <a:r>
              <a:rPr lang="en-US" sz="1500" dirty="0">
                <a:solidFill>
                  <a:srgbClr val="FF0000"/>
                </a:solidFill>
              </a:rPr>
              <a:t>Oman</a:t>
            </a:r>
          </a:p>
        </p:txBody>
      </p:sp>
      <p:sp>
        <p:nvSpPr>
          <p:cNvPr id="77" name="TextBox 76">
            <a:extLst>
              <a:ext uri="{FF2B5EF4-FFF2-40B4-BE49-F238E27FC236}">
                <a16:creationId xmlns:a16="http://schemas.microsoft.com/office/drawing/2014/main" id="{55ED0F89-2F0C-4474-A9F1-B7B7EFD81984}"/>
              </a:ext>
            </a:extLst>
          </p:cNvPr>
          <p:cNvSpPr txBox="1"/>
          <p:nvPr/>
        </p:nvSpPr>
        <p:spPr>
          <a:xfrm>
            <a:off x="5431293" y="1355613"/>
            <a:ext cx="488467" cy="323165"/>
          </a:xfrm>
          <a:prstGeom prst="rect">
            <a:avLst/>
          </a:prstGeom>
          <a:noFill/>
        </p:spPr>
        <p:txBody>
          <a:bodyPr wrap="none" rtlCol="0">
            <a:spAutoFit/>
          </a:bodyPr>
          <a:lstStyle/>
          <a:p>
            <a:r>
              <a:rPr lang="en-US" sz="1500" dirty="0">
                <a:solidFill>
                  <a:srgbClr val="7030A0"/>
                </a:solidFill>
              </a:rPr>
              <a:t>Iran</a:t>
            </a:r>
          </a:p>
        </p:txBody>
      </p:sp>
      <p:sp>
        <p:nvSpPr>
          <p:cNvPr id="78" name="TextBox 77">
            <a:extLst>
              <a:ext uri="{FF2B5EF4-FFF2-40B4-BE49-F238E27FC236}">
                <a16:creationId xmlns:a16="http://schemas.microsoft.com/office/drawing/2014/main" id="{A2F9D59C-3485-418A-8253-B7962A0A0615}"/>
              </a:ext>
            </a:extLst>
          </p:cNvPr>
          <p:cNvSpPr txBox="1"/>
          <p:nvPr/>
        </p:nvSpPr>
        <p:spPr>
          <a:xfrm>
            <a:off x="7092632" y="2811034"/>
            <a:ext cx="913455" cy="323165"/>
          </a:xfrm>
          <a:prstGeom prst="rect">
            <a:avLst/>
          </a:prstGeom>
          <a:noFill/>
        </p:spPr>
        <p:txBody>
          <a:bodyPr wrap="none" rtlCol="0">
            <a:spAutoFit/>
          </a:bodyPr>
          <a:lstStyle/>
          <a:p>
            <a:r>
              <a:rPr lang="en-US" sz="1500" dirty="0">
                <a:solidFill>
                  <a:srgbClr val="0070C0"/>
                </a:solidFill>
              </a:rPr>
              <a:t> Malaysia</a:t>
            </a:r>
          </a:p>
        </p:txBody>
      </p:sp>
      <p:sp>
        <p:nvSpPr>
          <p:cNvPr id="33" name="Slide Number Placeholder 32"/>
          <p:cNvSpPr>
            <a:spLocks noGrp="1"/>
          </p:cNvSpPr>
          <p:nvPr>
            <p:ph type="sldNum" sz="quarter" idx="12"/>
          </p:nvPr>
        </p:nvSpPr>
        <p:spPr>
          <a:xfrm>
            <a:off x="11147561" y="6465459"/>
            <a:ext cx="779767" cy="365125"/>
          </a:xfrm>
        </p:spPr>
        <p:txBody>
          <a:bodyPr/>
          <a:lstStyle/>
          <a:p>
            <a:fld id="{92FB8604-3E91-4806-A5CC-428F0C480F73}" type="slidenum">
              <a:rPr lang="en-US" sz="1100" b="1" smtClean="0">
                <a:solidFill>
                  <a:schemeClr val="tx1"/>
                </a:solidFill>
              </a:rPr>
              <a:t>3</a:t>
            </a:fld>
            <a:endParaRPr lang="en-US" sz="1100" b="1" dirty="0">
              <a:solidFill>
                <a:schemeClr val="tx1"/>
              </a:solidFill>
            </a:endParaRPr>
          </a:p>
        </p:txBody>
      </p:sp>
      <p:sp>
        <p:nvSpPr>
          <p:cNvPr id="6" name="Oval 5">
            <a:extLst>
              <a:ext uri="{FF2B5EF4-FFF2-40B4-BE49-F238E27FC236}">
                <a16:creationId xmlns:a16="http://schemas.microsoft.com/office/drawing/2014/main" id="{7B985A68-2E4A-4E8C-9C28-B35CC9CC0D5F}"/>
              </a:ext>
            </a:extLst>
          </p:cNvPr>
          <p:cNvSpPr/>
          <p:nvPr/>
        </p:nvSpPr>
        <p:spPr>
          <a:xfrm>
            <a:off x="4816443" y="4503727"/>
            <a:ext cx="124709" cy="196068"/>
          </a:xfrm>
          <a:prstGeom prst="ellipse">
            <a:avLst/>
          </a:prstGeom>
          <a:solidFill>
            <a:srgbClr val="FF0000"/>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rgbClr val="FF0000"/>
              </a:solidFill>
            </a:endParaRPr>
          </a:p>
        </p:txBody>
      </p:sp>
      <p:sp>
        <p:nvSpPr>
          <p:cNvPr id="80" name="TextBox 79">
            <a:extLst>
              <a:ext uri="{FF2B5EF4-FFF2-40B4-BE49-F238E27FC236}">
                <a16:creationId xmlns:a16="http://schemas.microsoft.com/office/drawing/2014/main" id="{681C0032-838E-43D1-82B4-D497BB93DBA4}"/>
              </a:ext>
            </a:extLst>
          </p:cNvPr>
          <p:cNvSpPr txBox="1"/>
          <p:nvPr/>
        </p:nvSpPr>
        <p:spPr>
          <a:xfrm>
            <a:off x="4761980" y="5382555"/>
            <a:ext cx="1447832" cy="323165"/>
          </a:xfrm>
          <a:prstGeom prst="rect">
            <a:avLst/>
          </a:prstGeom>
          <a:noFill/>
        </p:spPr>
        <p:txBody>
          <a:bodyPr wrap="none" rtlCol="0">
            <a:spAutoFit/>
          </a:bodyPr>
          <a:lstStyle/>
          <a:p>
            <a:r>
              <a:rPr lang="en-US" sz="1500" i="1" dirty="0">
                <a:solidFill>
                  <a:srgbClr val="00B0F0"/>
                </a:solidFill>
              </a:rPr>
              <a:t>Reunion Island</a:t>
            </a:r>
          </a:p>
        </p:txBody>
      </p:sp>
      <p:cxnSp>
        <p:nvCxnSpPr>
          <p:cNvPr id="8" name="Straight Arrow Connector 7">
            <a:extLst>
              <a:ext uri="{FF2B5EF4-FFF2-40B4-BE49-F238E27FC236}">
                <a16:creationId xmlns:a16="http://schemas.microsoft.com/office/drawing/2014/main" id="{79626E4C-6319-4B7E-8C61-883291554FE3}"/>
              </a:ext>
            </a:extLst>
          </p:cNvPr>
          <p:cNvCxnSpPr>
            <a:cxnSpLocks/>
          </p:cNvCxnSpPr>
          <p:nvPr/>
        </p:nvCxnSpPr>
        <p:spPr>
          <a:xfrm flipH="1" flipV="1">
            <a:off x="4885810" y="4601761"/>
            <a:ext cx="490141" cy="952175"/>
          </a:xfrm>
          <a:prstGeom prst="straightConnector1">
            <a:avLst/>
          </a:prstGeom>
          <a:ln>
            <a:solidFill>
              <a:srgbClr val="FF0000"/>
            </a:solidFill>
            <a:tailEnd type="triangle"/>
          </a:ln>
        </p:spPr>
        <p:style>
          <a:lnRef idx="1">
            <a:schemeClr val="accent1"/>
          </a:lnRef>
          <a:fillRef idx="0">
            <a:schemeClr val="accent1"/>
          </a:fillRef>
          <a:effectRef idx="0">
            <a:schemeClr val="accent1"/>
          </a:effectRef>
          <a:fontRef idx="minor">
            <a:schemeClr val="tx1"/>
          </a:fontRef>
        </p:style>
      </p:cxnSp>
      <p:sp>
        <p:nvSpPr>
          <p:cNvPr id="34" name="TextBox 33">
            <a:extLst>
              <a:ext uri="{FF2B5EF4-FFF2-40B4-BE49-F238E27FC236}">
                <a16:creationId xmlns:a16="http://schemas.microsoft.com/office/drawing/2014/main" id="{1C27A3B0-612E-4693-9570-D5848D1F1C98}"/>
              </a:ext>
            </a:extLst>
          </p:cNvPr>
          <p:cNvSpPr txBox="1"/>
          <p:nvPr/>
        </p:nvSpPr>
        <p:spPr>
          <a:xfrm>
            <a:off x="116266" y="-14572"/>
            <a:ext cx="6386465" cy="830997"/>
          </a:xfrm>
          <a:prstGeom prst="rect">
            <a:avLst/>
          </a:prstGeom>
          <a:noFill/>
        </p:spPr>
        <p:txBody>
          <a:bodyPr wrap="square">
            <a:spAutoFit/>
          </a:bodyPr>
          <a:lstStyle/>
          <a:p>
            <a:r>
              <a:rPr lang="en-US" sz="2400" b="1" dirty="0"/>
              <a:t>IORA Quick fact : </a:t>
            </a:r>
            <a:r>
              <a:rPr lang="en-US" sz="2400" b="1" dirty="0">
                <a:effectLst>
                  <a:outerShdw blurRad="38100" dist="38100" dir="2700000" algn="tl">
                    <a:srgbClr val="000000">
                      <a:alpha val="43137"/>
                    </a:srgbClr>
                  </a:outerShdw>
                </a:effectLst>
              </a:rPr>
              <a:t>IORA MEMBERS </a:t>
            </a:r>
            <a:endParaRPr lang="en-US" sz="2400" dirty="0">
              <a:effectLst>
                <a:outerShdw blurRad="38100" dist="38100" dir="2700000" algn="tl">
                  <a:srgbClr val="000000">
                    <a:alpha val="43137"/>
                  </a:srgbClr>
                </a:outerShdw>
              </a:effectLst>
            </a:endParaRPr>
          </a:p>
          <a:p>
            <a:r>
              <a:rPr lang="en-US" sz="2400" b="1" dirty="0"/>
              <a:t> </a:t>
            </a:r>
          </a:p>
        </p:txBody>
      </p:sp>
    </p:spTree>
    <p:extLst>
      <p:ext uri="{BB962C8B-B14F-4D97-AF65-F5344CB8AC3E}">
        <p14:creationId xmlns:p14="http://schemas.microsoft.com/office/powerpoint/2010/main" val="266533068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59"/>
                                        </p:tgtEl>
                                        <p:attrNameLst>
                                          <p:attrName>style.visibility</p:attrName>
                                        </p:attrNameLst>
                                      </p:cBhvr>
                                      <p:to>
                                        <p:strVal val="visible"/>
                                      </p:to>
                                    </p:set>
                                    <p:anim calcmode="lin" valueType="num">
                                      <p:cBhvr additive="base">
                                        <p:cTn id="7" dur="500" fill="hold"/>
                                        <p:tgtEl>
                                          <p:spTgt spid="59"/>
                                        </p:tgtEl>
                                        <p:attrNameLst>
                                          <p:attrName>ppt_x</p:attrName>
                                        </p:attrNameLst>
                                      </p:cBhvr>
                                      <p:tavLst>
                                        <p:tav tm="0">
                                          <p:val>
                                            <p:strVal val="#ppt_x"/>
                                          </p:val>
                                        </p:tav>
                                        <p:tav tm="100000">
                                          <p:val>
                                            <p:strVal val="#ppt_x"/>
                                          </p:val>
                                        </p:tav>
                                      </p:tavLst>
                                    </p:anim>
                                    <p:anim calcmode="lin" valueType="num">
                                      <p:cBhvr additive="base">
                                        <p:cTn id="8" dur="500" fill="hold"/>
                                        <p:tgtEl>
                                          <p:spTgt spid="59"/>
                                        </p:tgtEl>
                                        <p:attrNameLst>
                                          <p:attrName>ppt_y</p:attrName>
                                        </p:attrNameLst>
                                      </p:cBhvr>
                                      <p:tavLst>
                                        <p:tav tm="0">
                                          <p:val>
                                            <p:strVal val="1+#ppt_h/2"/>
                                          </p:val>
                                        </p:tav>
                                        <p:tav tm="100000">
                                          <p:val>
                                            <p:strVal val="#ppt_y"/>
                                          </p:val>
                                        </p:tav>
                                      </p:tavLst>
                                    </p:anim>
                                  </p:childTnLst>
                                </p:cTn>
                              </p:par>
                              <p:par>
                                <p:cTn id="9" presetID="2" presetClass="entr" presetSubtype="4" fill="hold" grpId="0" nodeType="withEffect">
                                  <p:stCondLst>
                                    <p:cond delay="0"/>
                                  </p:stCondLst>
                                  <p:childTnLst>
                                    <p:set>
                                      <p:cBhvr>
                                        <p:cTn id="10" dur="1" fill="hold">
                                          <p:stCondLst>
                                            <p:cond delay="0"/>
                                          </p:stCondLst>
                                        </p:cTn>
                                        <p:tgtEl>
                                          <p:spTgt spid="63"/>
                                        </p:tgtEl>
                                        <p:attrNameLst>
                                          <p:attrName>style.visibility</p:attrName>
                                        </p:attrNameLst>
                                      </p:cBhvr>
                                      <p:to>
                                        <p:strVal val="visible"/>
                                      </p:to>
                                    </p:set>
                                    <p:anim calcmode="lin" valueType="num">
                                      <p:cBhvr additive="base">
                                        <p:cTn id="11" dur="500" fill="hold"/>
                                        <p:tgtEl>
                                          <p:spTgt spid="63"/>
                                        </p:tgtEl>
                                        <p:attrNameLst>
                                          <p:attrName>ppt_x</p:attrName>
                                        </p:attrNameLst>
                                      </p:cBhvr>
                                      <p:tavLst>
                                        <p:tav tm="0">
                                          <p:val>
                                            <p:strVal val="#ppt_x"/>
                                          </p:val>
                                        </p:tav>
                                        <p:tav tm="100000">
                                          <p:val>
                                            <p:strVal val="#ppt_x"/>
                                          </p:val>
                                        </p:tav>
                                      </p:tavLst>
                                    </p:anim>
                                    <p:anim calcmode="lin" valueType="num">
                                      <p:cBhvr additive="base">
                                        <p:cTn id="12" dur="500" fill="hold"/>
                                        <p:tgtEl>
                                          <p:spTgt spid="63"/>
                                        </p:tgtEl>
                                        <p:attrNameLst>
                                          <p:attrName>ppt_y</p:attrName>
                                        </p:attrNameLst>
                                      </p:cBhvr>
                                      <p:tavLst>
                                        <p:tav tm="0">
                                          <p:val>
                                            <p:strVal val="1+#ppt_h/2"/>
                                          </p:val>
                                        </p:tav>
                                        <p:tav tm="100000">
                                          <p:val>
                                            <p:strVal val="#ppt_y"/>
                                          </p:val>
                                        </p:tav>
                                      </p:tavLst>
                                    </p:anim>
                                  </p:childTnLst>
                                </p:cTn>
                              </p:par>
                              <p:par>
                                <p:cTn id="13" presetID="2" presetClass="entr" presetSubtype="4" fill="hold" grpId="0" nodeType="withEffect">
                                  <p:stCondLst>
                                    <p:cond delay="0"/>
                                  </p:stCondLst>
                                  <p:childTnLst>
                                    <p:set>
                                      <p:cBhvr>
                                        <p:cTn id="14" dur="1" fill="hold">
                                          <p:stCondLst>
                                            <p:cond delay="0"/>
                                          </p:stCondLst>
                                        </p:cTn>
                                        <p:tgtEl>
                                          <p:spTgt spid="68"/>
                                        </p:tgtEl>
                                        <p:attrNameLst>
                                          <p:attrName>style.visibility</p:attrName>
                                        </p:attrNameLst>
                                      </p:cBhvr>
                                      <p:to>
                                        <p:strVal val="visible"/>
                                      </p:to>
                                    </p:set>
                                    <p:anim calcmode="lin" valueType="num">
                                      <p:cBhvr additive="base">
                                        <p:cTn id="15" dur="500" fill="hold"/>
                                        <p:tgtEl>
                                          <p:spTgt spid="68"/>
                                        </p:tgtEl>
                                        <p:attrNameLst>
                                          <p:attrName>ppt_x</p:attrName>
                                        </p:attrNameLst>
                                      </p:cBhvr>
                                      <p:tavLst>
                                        <p:tav tm="0">
                                          <p:val>
                                            <p:strVal val="#ppt_x"/>
                                          </p:val>
                                        </p:tav>
                                        <p:tav tm="100000">
                                          <p:val>
                                            <p:strVal val="#ppt_x"/>
                                          </p:val>
                                        </p:tav>
                                      </p:tavLst>
                                    </p:anim>
                                    <p:anim calcmode="lin" valueType="num">
                                      <p:cBhvr additive="base">
                                        <p:cTn id="16" dur="500" fill="hold"/>
                                        <p:tgtEl>
                                          <p:spTgt spid="68"/>
                                        </p:tgtEl>
                                        <p:attrNameLst>
                                          <p:attrName>ppt_y</p:attrName>
                                        </p:attrNameLst>
                                      </p:cBhvr>
                                      <p:tavLst>
                                        <p:tav tm="0">
                                          <p:val>
                                            <p:strVal val="1+#ppt_h/2"/>
                                          </p:val>
                                        </p:tav>
                                        <p:tav tm="100000">
                                          <p:val>
                                            <p:strVal val="#ppt_y"/>
                                          </p:val>
                                        </p:tav>
                                      </p:tavLst>
                                    </p:anim>
                                  </p:childTnLst>
                                </p:cTn>
                              </p:par>
                              <p:par>
                                <p:cTn id="17" presetID="2" presetClass="entr" presetSubtype="4" fill="hold" grpId="0" nodeType="withEffect">
                                  <p:stCondLst>
                                    <p:cond delay="0"/>
                                  </p:stCondLst>
                                  <p:childTnLst>
                                    <p:set>
                                      <p:cBhvr>
                                        <p:cTn id="18" dur="1" fill="hold">
                                          <p:stCondLst>
                                            <p:cond delay="0"/>
                                          </p:stCondLst>
                                        </p:cTn>
                                        <p:tgtEl>
                                          <p:spTgt spid="62"/>
                                        </p:tgtEl>
                                        <p:attrNameLst>
                                          <p:attrName>style.visibility</p:attrName>
                                        </p:attrNameLst>
                                      </p:cBhvr>
                                      <p:to>
                                        <p:strVal val="visible"/>
                                      </p:to>
                                    </p:set>
                                    <p:anim calcmode="lin" valueType="num">
                                      <p:cBhvr additive="base">
                                        <p:cTn id="19" dur="500" fill="hold"/>
                                        <p:tgtEl>
                                          <p:spTgt spid="62"/>
                                        </p:tgtEl>
                                        <p:attrNameLst>
                                          <p:attrName>ppt_x</p:attrName>
                                        </p:attrNameLst>
                                      </p:cBhvr>
                                      <p:tavLst>
                                        <p:tav tm="0">
                                          <p:val>
                                            <p:strVal val="#ppt_x"/>
                                          </p:val>
                                        </p:tav>
                                        <p:tav tm="100000">
                                          <p:val>
                                            <p:strVal val="#ppt_x"/>
                                          </p:val>
                                        </p:tav>
                                      </p:tavLst>
                                    </p:anim>
                                    <p:anim calcmode="lin" valueType="num">
                                      <p:cBhvr additive="base">
                                        <p:cTn id="20" dur="500" fill="hold"/>
                                        <p:tgtEl>
                                          <p:spTgt spid="62"/>
                                        </p:tgtEl>
                                        <p:attrNameLst>
                                          <p:attrName>ppt_y</p:attrName>
                                        </p:attrNameLst>
                                      </p:cBhvr>
                                      <p:tavLst>
                                        <p:tav tm="0">
                                          <p:val>
                                            <p:strVal val="1+#ppt_h/2"/>
                                          </p:val>
                                        </p:tav>
                                        <p:tav tm="100000">
                                          <p:val>
                                            <p:strVal val="#ppt_y"/>
                                          </p:val>
                                        </p:tav>
                                      </p:tavLst>
                                    </p:anim>
                                  </p:childTnLst>
                                </p:cTn>
                              </p:par>
                              <p:par>
                                <p:cTn id="21" presetID="2" presetClass="entr" presetSubtype="4" fill="hold" grpId="0" nodeType="withEffect">
                                  <p:stCondLst>
                                    <p:cond delay="0"/>
                                  </p:stCondLst>
                                  <p:childTnLst>
                                    <p:set>
                                      <p:cBhvr>
                                        <p:cTn id="22" dur="1" fill="hold">
                                          <p:stCondLst>
                                            <p:cond delay="0"/>
                                          </p:stCondLst>
                                        </p:cTn>
                                        <p:tgtEl>
                                          <p:spTgt spid="76"/>
                                        </p:tgtEl>
                                        <p:attrNameLst>
                                          <p:attrName>style.visibility</p:attrName>
                                        </p:attrNameLst>
                                      </p:cBhvr>
                                      <p:to>
                                        <p:strVal val="visible"/>
                                      </p:to>
                                    </p:set>
                                    <p:anim calcmode="lin" valueType="num">
                                      <p:cBhvr additive="base">
                                        <p:cTn id="23" dur="500" fill="hold"/>
                                        <p:tgtEl>
                                          <p:spTgt spid="76"/>
                                        </p:tgtEl>
                                        <p:attrNameLst>
                                          <p:attrName>ppt_x</p:attrName>
                                        </p:attrNameLst>
                                      </p:cBhvr>
                                      <p:tavLst>
                                        <p:tav tm="0">
                                          <p:val>
                                            <p:strVal val="#ppt_x"/>
                                          </p:val>
                                        </p:tav>
                                        <p:tav tm="100000">
                                          <p:val>
                                            <p:strVal val="#ppt_x"/>
                                          </p:val>
                                        </p:tav>
                                      </p:tavLst>
                                    </p:anim>
                                    <p:anim calcmode="lin" valueType="num">
                                      <p:cBhvr additive="base">
                                        <p:cTn id="24" dur="500" fill="hold"/>
                                        <p:tgtEl>
                                          <p:spTgt spid="76"/>
                                        </p:tgtEl>
                                        <p:attrNameLst>
                                          <p:attrName>ppt_y</p:attrName>
                                        </p:attrNameLst>
                                      </p:cBhvr>
                                      <p:tavLst>
                                        <p:tav tm="0">
                                          <p:val>
                                            <p:strVal val="1+#ppt_h/2"/>
                                          </p:val>
                                        </p:tav>
                                        <p:tav tm="100000">
                                          <p:val>
                                            <p:strVal val="#ppt_y"/>
                                          </p:val>
                                        </p:tav>
                                      </p:tavLst>
                                    </p:anim>
                                  </p:childTnLst>
                                </p:cTn>
                              </p:par>
                              <p:par>
                                <p:cTn id="25" presetID="2" presetClass="entr" presetSubtype="4" fill="hold" grpId="0" nodeType="withEffect">
                                  <p:stCondLst>
                                    <p:cond delay="0"/>
                                  </p:stCondLst>
                                  <p:childTnLst>
                                    <p:set>
                                      <p:cBhvr>
                                        <p:cTn id="26" dur="1" fill="hold">
                                          <p:stCondLst>
                                            <p:cond delay="0"/>
                                          </p:stCondLst>
                                        </p:cTn>
                                        <p:tgtEl>
                                          <p:spTgt spid="32"/>
                                        </p:tgtEl>
                                        <p:attrNameLst>
                                          <p:attrName>style.visibility</p:attrName>
                                        </p:attrNameLst>
                                      </p:cBhvr>
                                      <p:to>
                                        <p:strVal val="visible"/>
                                      </p:to>
                                    </p:set>
                                    <p:anim calcmode="lin" valueType="num">
                                      <p:cBhvr additive="base">
                                        <p:cTn id="27" dur="500" fill="hold"/>
                                        <p:tgtEl>
                                          <p:spTgt spid="32"/>
                                        </p:tgtEl>
                                        <p:attrNameLst>
                                          <p:attrName>ppt_x</p:attrName>
                                        </p:attrNameLst>
                                      </p:cBhvr>
                                      <p:tavLst>
                                        <p:tav tm="0">
                                          <p:val>
                                            <p:strVal val="#ppt_x"/>
                                          </p:val>
                                        </p:tav>
                                        <p:tav tm="100000">
                                          <p:val>
                                            <p:strVal val="#ppt_x"/>
                                          </p:val>
                                        </p:tav>
                                      </p:tavLst>
                                    </p:anim>
                                    <p:anim calcmode="lin" valueType="num">
                                      <p:cBhvr additive="base">
                                        <p:cTn id="28" dur="500" fill="hold"/>
                                        <p:tgtEl>
                                          <p:spTgt spid="32"/>
                                        </p:tgtEl>
                                        <p:attrNameLst>
                                          <p:attrName>ppt_y</p:attrName>
                                        </p:attrNameLst>
                                      </p:cBhvr>
                                      <p:tavLst>
                                        <p:tav tm="0">
                                          <p:val>
                                            <p:strVal val="1+#ppt_h/2"/>
                                          </p:val>
                                        </p:tav>
                                        <p:tav tm="100000">
                                          <p:val>
                                            <p:strVal val="#ppt_y"/>
                                          </p:val>
                                        </p:tav>
                                      </p:tavLst>
                                    </p:anim>
                                  </p:childTnLst>
                                </p:cTn>
                              </p:par>
                              <p:par>
                                <p:cTn id="29" presetID="2" presetClass="entr" presetSubtype="4" fill="hold" grpId="0" nodeType="withEffect">
                                  <p:stCondLst>
                                    <p:cond delay="0"/>
                                  </p:stCondLst>
                                  <p:childTnLst>
                                    <p:set>
                                      <p:cBhvr>
                                        <p:cTn id="30" dur="1" fill="hold">
                                          <p:stCondLst>
                                            <p:cond delay="0"/>
                                          </p:stCondLst>
                                        </p:cTn>
                                        <p:tgtEl>
                                          <p:spTgt spid="60"/>
                                        </p:tgtEl>
                                        <p:attrNameLst>
                                          <p:attrName>style.visibility</p:attrName>
                                        </p:attrNameLst>
                                      </p:cBhvr>
                                      <p:to>
                                        <p:strVal val="visible"/>
                                      </p:to>
                                    </p:set>
                                    <p:anim calcmode="lin" valueType="num">
                                      <p:cBhvr additive="base">
                                        <p:cTn id="31" dur="500" fill="hold"/>
                                        <p:tgtEl>
                                          <p:spTgt spid="60"/>
                                        </p:tgtEl>
                                        <p:attrNameLst>
                                          <p:attrName>ppt_x</p:attrName>
                                        </p:attrNameLst>
                                      </p:cBhvr>
                                      <p:tavLst>
                                        <p:tav tm="0">
                                          <p:val>
                                            <p:strVal val="#ppt_x"/>
                                          </p:val>
                                        </p:tav>
                                        <p:tav tm="100000">
                                          <p:val>
                                            <p:strVal val="#ppt_x"/>
                                          </p:val>
                                        </p:tav>
                                      </p:tavLst>
                                    </p:anim>
                                    <p:anim calcmode="lin" valueType="num">
                                      <p:cBhvr additive="base">
                                        <p:cTn id="32" dur="500" fill="hold"/>
                                        <p:tgtEl>
                                          <p:spTgt spid="60"/>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78"/>
                                        </p:tgtEl>
                                        <p:attrNameLst>
                                          <p:attrName>style.visibility</p:attrName>
                                        </p:attrNameLst>
                                      </p:cBhvr>
                                      <p:to>
                                        <p:strVal val="visible"/>
                                      </p:to>
                                    </p:set>
                                    <p:anim calcmode="lin" valueType="num">
                                      <p:cBhvr additive="base">
                                        <p:cTn id="37" dur="500" fill="hold"/>
                                        <p:tgtEl>
                                          <p:spTgt spid="78"/>
                                        </p:tgtEl>
                                        <p:attrNameLst>
                                          <p:attrName>ppt_x</p:attrName>
                                        </p:attrNameLst>
                                      </p:cBhvr>
                                      <p:tavLst>
                                        <p:tav tm="0">
                                          <p:val>
                                            <p:strVal val="#ppt_x"/>
                                          </p:val>
                                        </p:tav>
                                        <p:tav tm="100000">
                                          <p:val>
                                            <p:strVal val="#ppt_x"/>
                                          </p:val>
                                        </p:tav>
                                      </p:tavLst>
                                    </p:anim>
                                    <p:anim calcmode="lin" valueType="num">
                                      <p:cBhvr additive="base">
                                        <p:cTn id="38" dur="500" fill="hold"/>
                                        <p:tgtEl>
                                          <p:spTgt spid="78"/>
                                        </p:tgtEl>
                                        <p:attrNameLst>
                                          <p:attrName>ppt_y</p:attrName>
                                        </p:attrNameLst>
                                      </p:cBhvr>
                                      <p:tavLst>
                                        <p:tav tm="0">
                                          <p:val>
                                            <p:strVal val="1+#ppt_h/2"/>
                                          </p:val>
                                        </p:tav>
                                        <p:tav tm="100000">
                                          <p:val>
                                            <p:strVal val="#ppt_y"/>
                                          </p:val>
                                        </p:tav>
                                      </p:tavLst>
                                    </p:anim>
                                  </p:childTnLst>
                                </p:cTn>
                              </p:par>
                              <p:par>
                                <p:cTn id="39" presetID="2" presetClass="entr" presetSubtype="4" fill="hold" grpId="0" nodeType="withEffect">
                                  <p:stCondLst>
                                    <p:cond delay="0"/>
                                  </p:stCondLst>
                                  <p:childTnLst>
                                    <p:set>
                                      <p:cBhvr>
                                        <p:cTn id="40" dur="1" fill="hold">
                                          <p:stCondLst>
                                            <p:cond delay="0"/>
                                          </p:stCondLst>
                                        </p:cTn>
                                        <p:tgtEl>
                                          <p:spTgt spid="58"/>
                                        </p:tgtEl>
                                        <p:attrNameLst>
                                          <p:attrName>style.visibility</p:attrName>
                                        </p:attrNameLst>
                                      </p:cBhvr>
                                      <p:to>
                                        <p:strVal val="visible"/>
                                      </p:to>
                                    </p:set>
                                    <p:anim calcmode="lin" valueType="num">
                                      <p:cBhvr additive="base">
                                        <p:cTn id="41" dur="500" fill="hold"/>
                                        <p:tgtEl>
                                          <p:spTgt spid="58"/>
                                        </p:tgtEl>
                                        <p:attrNameLst>
                                          <p:attrName>ppt_x</p:attrName>
                                        </p:attrNameLst>
                                      </p:cBhvr>
                                      <p:tavLst>
                                        <p:tav tm="0">
                                          <p:val>
                                            <p:strVal val="#ppt_x"/>
                                          </p:val>
                                        </p:tav>
                                        <p:tav tm="100000">
                                          <p:val>
                                            <p:strVal val="#ppt_x"/>
                                          </p:val>
                                        </p:tav>
                                      </p:tavLst>
                                    </p:anim>
                                    <p:anim calcmode="lin" valueType="num">
                                      <p:cBhvr additive="base">
                                        <p:cTn id="42" dur="500" fill="hold"/>
                                        <p:tgtEl>
                                          <p:spTgt spid="58"/>
                                        </p:tgtEl>
                                        <p:attrNameLst>
                                          <p:attrName>ppt_y</p:attrName>
                                        </p:attrNameLst>
                                      </p:cBhvr>
                                      <p:tavLst>
                                        <p:tav tm="0">
                                          <p:val>
                                            <p:strVal val="1+#ppt_h/2"/>
                                          </p:val>
                                        </p:tav>
                                        <p:tav tm="100000">
                                          <p:val>
                                            <p:strVal val="#ppt_y"/>
                                          </p:val>
                                        </p:tav>
                                      </p:tavLst>
                                    </p:anim>
                                  </p:childTnLst>
                                </p:cTn>
                              </p:par>
                              <p:par>
                                <p:cTn id="43" presetID="2" presetClass="entr" presetSubtype="4" fill="hold" grpId="0" nodeType="withEffect">
                                  <p:stCondLst>
                                    <p:cond delay="0"/>
                                  </p:stCondLst>
                                  <p:childTnLst>
                                    <p:set>
                                      <p:cBhvr>
                                        <p:cTn id="44" dur="1" fill="hold">
                                          <p:stCondLst>
                                            <p:cond delay="0"/>
                                          </p:stCondLst>
                                        </p:cTn>
                                        <p:tgtEl>
                                          <p:spTgt spid="67"/>
                                        </p:tgtEl>
                                        <p:attrNameLst>
                                          <p:attrName>style.visibility</p:attrName>
                                        </p:attrNameLst>
                                      </p:cBhvr>
                                      <p:to>
                                        <p:strVal val="visible"/>
                                      </p:to>
                                    </p:set>
                                    <p:anim calcmode="lin" valueType="num">
                                      <p:cBhvr additive="base">
                                        <p:cTn id="45" dur="500" fill="hold"/>
                                        <p:tgtEl>
                                          <p:spTgt spid="67"/>
                                        </p:tgtEl>
                                        <p:attrNameLst>
                                          <p:attrName>ppt_x</p:attrName>
                                        </p:attrNameLst>
                                      </p:cBhvr>
                                      <p:tavLst>
                                        <p:tav tm="0">
                                          <p:val>
                                            <p:strVal val="#ppt_x"/>
                                          </p:val>
                                        </p:tav>
                                        <p:tav tm="100000">
                                          <p:val>
                                            <p:strVal val="#ppt_x"/>
                                          </p:val>
                                        </p:tav>
                                      </p:tavLst>
                                    </p:anim>
                                    <p:anim calcmode="lin" valueType="num">
                                      <p:cBhvr additive="base">
                                        <p:cTn id="46" dur="500" fill="hold"/>
                                        <p:tgtEl>
                                          <p:spTgt spid="67"/>
                                        </p:tgtEl>
                                        <p:attrNameLst>
                                          <p:attrName>ppt_y</p:attrName>
                                        </p:attrNameLst>
                                      </p:cBhvr>
                                      <p:tavLst>
                                        <p:tav tm="0">
                                          <p:val>
                                            <p:strVal val="1+#ppt_h/2"/>
                                          </p:val>
                                        </p:tav>
                                        <p:tav tm="100000">
                                          <p:val>
                                            <p:strVal val="#ppt_y"/>
                                          </p:val>
                                        </p:tav>
                                      </p:tavLst>
                                    </p:anim>
                                  </p:childTnLst>
                                </p:cTn>
                              </p:par>
                              <p:par>
                                <p:cTn id="47" presetID="2" presetClass="entr" presetSubtype="4" fill="hold" grpId="0" nodeType="withEffect">
                                  <p:stCondLst>
                                    <p:cond delay="0"/>
                                  </p:stCondLst>
                                  <p:childTnLst>
                                    <p:set>
                                      <p:cBhvr>
                                        <p:cTn id="48" dur="1" fill="hold">
                                          <p:stCondLst>
                                            <p:cond delay="0"/>
                                          </p:stCondLst>
                                        </p:cTn>
                                        <p:tgtEl>
                                          <p:spTgt spid="61"/>
                                        </p:tgtEl>
                                        <p:attrNameLst>
                                          <p:attrName>style.visibility</p:attrName>
                                        </p:attrNameLst>
                                      </p:cBhvr>
                                      <p:to>
                                        <p:strVal val="visible"/>
                                      </p:to>
                                    </p:set>
                                    <p:anim calcmode="lin" valueType="num">
                                      <p:cBhvr additive="base">
                                        <p:cTn id="49" dur="500" fill="hold"/>
                                        <p:tgtEl>
                                          <p:spTgt spid="61"/>
                                        </p:tgtEl>
                                        <p:attrNameLst>
                                          <p:attrName>ppt_x</p:attrName>
                                        </p:attrNameLst>
                                      </p:cBhvr>
                                      <p:tavLst>
                                        <p:tav tm="0">
                                          <p:val>
                                            <p:strVal val="#ppt_x"/>
                                          </p:val>
                                        </p:tav>
                                        <p:tav tm="100000">
                                          <p:val>
                                            <p:strVal val="#ppt_x"/>
                                          </p:val>
                                        </p:tav>
                                      </p:tavLst>
                                    </p:anim>
                                    <p:anim calcmode="lin" valueType="num">
                                      <p:cBhvr additive="base">
                                        <p:cTn id="50" dur="500" fill="hold"/>
                                        <p:tgtEl>
                                          <p:spTgt spid="61"/>
                                        </p:tgtEl>
                                        <p:attrNameLst>
                                          <p:attrName>ppt_y</p:attrName>
                                        </p:attrNameLst>
                                      </p:cBhvr>
                                      <p:tavLst>
                                        <p:tav tm="0">
                                          <p:val>
                                            <p:strVal val="1+#ppt_h/2"/>
                                          </p:val>
                                        </p:tav>
                                        <p:tav tm="100000">
                                          <p:val>
                                            <p:strVal val="#ppt_y"/>
                                          </p:val>
                                        </p:tav>
                                      </p:tavLst>
                                    </p:anim>
                                  </p:childTnLst>
                                </p:cTn>
                              </p:par>
                              <p:par>
                                <p:cTn id="51" presetID="2" presetClass="entr" presetSubtype="4" fill="hold" grpId="0" nodeType="withEffect">
                                  <p:stCondLst>
                                    <p:cond delay="0"/>
                                  </p:stCondLst>
                                  <p:childTnLst>
                                    <p:set>
                                      <p:cBhvr>
                                        <p:cTn id="52" dur="1" fill="hold">
                                          <p:stCondLst>
                                            <p:cond delay="0"/>
                                          </p:stCondLst>
                                        </p:cTn>
                                        <p:tgtEl>
                                          <p:spTgt spid="70"/>
                                        </p:tgtEl>
                                        <p:attrNameLst>
                                          <p:attrName>style.visibility</p:attrName>
                                        </p:attrNameLst>
                                      </p:cBhvr>
                                      <p:to>
                                        <p:strVal val="visible"/>
                                      </p:to>
                                    </p:set>
                                    <p:anim calcmode="lin" valueType="num">
                                      <p:cBhvr additive="base">
                                        <p:cTn id="53" dur="500" fill="hold"/>
                                        <p:tgtEl>
                                          <p:spTgt spid="70"/>
                                        </p:tgtEl>
                                        <p:attrNameLst>
                                          <p:attrName>ppt_x</p:attrName>
                                        </p:attrNameLst>
                                      </p:cBhvr>
                                      <p:tavLst>
                                        <p:tav tm="0">
                                          <p:val>
                                            <p:strVal val="#ppt_x"/>
                                          </p:val>
                                        </p:tav>
                                        <p:tav tm="100000">
                                          <p:val>
                                            <p:strVal val="#ppt_x"/>
                                          </p:val>
                                        </p:tav>
                                      </p:tavLst>
                                    </p:anim>
                                    <p:anim calcmode="lin" valueType="num">
                                      <p:cBhvr additive="base">
                                        <p:cTn id="54" dur="500" fill="hold"/>
                                        <p:tgtEl>
                                          <p:spTgt spid="70"/>
                                        </p:tgtEl>
                                        <p:attrNameLst>
                                          <p:attrName>ppt_y</p:attrName>
                                        </p:attrNameLst>
                                      </p:cBhvr>
                                      <p:tavLst>
                                        <p:tav tm="0">
                                          <p:val>
                                            <p:strVal val="1+#ppt_h/2"/>
                                          </p:val>
                                        </p:tav>
                                        <p:tav tm="100000">
                                          <p:val>
                                            <p:strVal val="#ppt_y"/>
                                          </p:val>
                                        </p:tav>
                                      </p:tavLst>
                                    </p:anim>
                                  </p:childTnLst>
                                </p:cTn>
                              </p:par>
                              <p:par>
                                <p:cTn id="55" presetID="2" presetClass="entr" presetSubtype="4" fill="hold" grpId="0" nodeType="withEffect">
                                  <p:stCondLst>
                                    <p:cond delay="0"/>
                                  </p:stCondLst>
                                  <p:childTnLst>
                                    <p:set>
                                      <p:cBhvr>
                                        <p:cTn id="56" dur="1" fill="hold">
                                          <p:stCondLst>
                                            <p:cond delay="0"/>
                                          </p:stCondLst>
                                        </p:cTn>
                                        <p:tgtEl>
                                          <p:spTgt spid="71"/>
                                        </p:tgtEl>
                                        <p:attrNameLst>
                                          <p:attrName>style.visibility</p:attrName>
                                        </p:attrNameLst>
                                      </p:cBhvr>
                                      <p:to>
                                        <p:strVal val="visible"/>
                                      </p:to>
                                    </p:set>
                                    <p:anim calcmode="lin" valueType="num">
                                      <p:cBhvr additive="base">
                                        <p:cTn id="57" dur="500" fill="hold"/>
                                        <p:tgtEl>
                                          <p:spTgt spid="71"/>
                                        </p:tgtEl>
                                        <p:attrNameLst>
                                          <p:attrName>ppt_x</p:attrName>
                                        </p:attrNameLst>
                                      </p:cBhvr>
                                      <p:tavLst>
                                        <p:tav tm="0">
                                          <p:val>
                                            <p:strVal val="#ppt_x"/>
                                          </p:val>
                                        </p:tav>
                                        <p:tav tm="100000">
                                          <p:val>
                                            <p:strVal val="#ppt_x"/>
                                          </p:val>
                                        </p:tav>
                                      </p:tavLst>
                                    </p:anim>
                                    <p:anim calcmode="lin" valueType="num">
                                      <p:cBhvr additive="base">
                                        <p:cTn id="58" dur="500" fill="hold"/>
                                        <p:tgtEl>
                                          <p:spTgt spid="71"/>
                                        </p:tgtEl>
                                        <p:attrNameLst>
                                          <p:attrName>ppt_y</p:attrName>
                                        </p:attrNameLst>
                                      </p:cBhvr>
                                      <p:tavLst>
                                        <p:tav tm="0">
                                          <p:val>
                                            <p:strVal val="1+#ppt_h/2"/>
                                          </p:val>
                                        </p:tav>
                                        <p:tav tm="100000">
                                          <p:val>
                                            <p:strVal val="#ppt_y"/>
                                          </p:val>
                                        </p:tav>
                                      </p:tavLst>
                                    </p:anim>
                                  </p:childTnLst>
                                </p:cTn>
                              </p:par>
                              <p:par>
                                <p:cTn id="59" presetID="2" presetClass="entr" presetSubtype="4" fill="hold" grpId="0" nodeType="withEffect">
                                  <p:stCondLst>
                                    <p:cond delay="0"/>
                                  </p:stCondLst>
                                  <p:childTnLst>
                                    <p:set>
                                      <p:cBhvr>
                                        <p:cTn id="60" dur="1" fill="hold">
                                          <p:stCondLst>
                                            <p:cond delay="0"/>
                                          </p:stCondLst>
                                        </p:cTn>
                                        <p:tgtEl>
                                          <p:spTgt spid="69"/>
                                        </p:tgtEl>
                                        <p:attrNameLst>
                                          <p:attrName>style.visibility</p:attrName>
                                        </p:attrNameLst>
                                      </p:cBhvr>
                                      <p:to>
                                        <p:strVal val="visible"/>
                                      </p:to>
                                    </p:set>
                                    <p:anim calcmode="lin" valueType="num">
                                      <p:cBhvr additive="base">
                                        <p:cTn id="61" dur="500" fill="hold"/>
                                        <p:tgtEl>
                                          <p:spTgt spid="69"/>
                                        </p:tgtEl>
                                        <p:attrNameLst>
                                          <p:attrName>ppt_x</p:attrName>
                                        </p:attrNameLst>
                                      </p:cBhvr>
                                      <p:tavLst>
                                        <p:tav tm="0">
                                          <p:val>
                                            <p:strVal val="#ppt_x"/>
                                          </p:val>
                                        </p:tav>
                                        <p:tav tm="100000">
                                          <p:val>
                                            <p:strVal val="#ppt_x"/>
                                          </p:val>
                                        </p:tav>
                                      </p:tavLst>
                                    </p:anim>
                                    <p:anim calcmode="lin" valueType="num">
                                      <p:cBhvr additive="base">
                                        <p:cTn id="62" dur="500" fill="hold"/>
                                        <p:tgtEl>
                                          <p:spTgt spid="69"/>
                                        </p:tgtEl>
                                        <p:attrNameLst>
                                          <p:attrName>ppt_y</p:attrName>
                                        </p:attrNameLst>
                                      </p:cBhvr>
                                      <p:tavLst>
                                        <p:tav tm="0">
                                          <p:val>
                                            <p:strVal val="1+#ppt_h/2"/>
                                          </p:val>
                                        </p:tav>
                                        <p:tav tm="100000">
                                          <p:val>
                                            <p:strVal val="#ppt_y"/>
                                          </p:val>
                                        </p:tav>
                                      </p:tavLst>
                                    </p:anim>
                                  </p:childTnLst>
                                </p:cTn>
                              </p:par>
                            </p:childTnLst>
                          </p:cTn>
                        </p:par>
                      </p:childTnLst>
                    </p:cTn>
                  </p:par>
                  <p:par>
                    <p:cTn id="63" fill="hold">
                      <p:stCondLst>
                        <p:cond delay="indefinite"/>
                      </p:stCondLst>
                      <p:childTnLst>
                        <p:par>
                          <p:cTn id="64" fill="hold">
                            <p:stCondLst>
                              <p:cond delay="0"/>
                            </p:stCondLst>
                            <p:childTnLst>
                              <p:par>
                                <p:cTn id="65" presetID="2" presetClass="entr" presetSubtype="4" fill="hold" grpId="0" nodeType="clickEffect">
                                  <p:stCondLst>
                                    <p:cond delay="0"/>
                                  </p:stCondLst>
                                  <p:childTnLst>
                                    <p:set>
                                      <p:cBhvr>
                                        <p:cTn id="66" dur="1" fill="hold">
                                          <p:stCondLst>
                                            <p:cond delay="0"/>
                                          </p:stCondLst>
                                        </p:cTn>
                                        <p:tgtEl>
                                          <p:spTgt spid="31"/>
                                        </p:tgtEl>
                                        <p:attrNameLst>
                                          <p:attrName>style.visibility</p:attrName>
                                        </p:attrNameLst>
                                      </p:cBhvr>
                                      <p:to>
                                        <p:strVal val="visible"/>
                                      </p:to>
                                    </p:set>
                                    <p:anim calcmode="lin" valueType="num">
                                      <p:cBhvr additive="base">
                                        <p:cTn id="67" dur="500" fill="hold"/>
                                        <p:tgtEl>
                                          <p:spTgt spid="31"/>
                                        </p:tgtEl>
                                        <p:attrNameLst>
                                          <p:attrName>ppt_x</p:attrName>
                                        </p:attrNameLst>
                                      </p:cBhvr>
                                      <p:tavLst>
                                        <p:tav tm="0">
                                          <p:val>
                                            <p:strVal val="#ppt_x"/>
                                          </p:val>
                                        </p:tav>
                                        <p:tav tm="100000">
                                          <p:val>
                                            <p:strVal val="#ppt_x"/>
                                          </p:val>
                                        </p:tav>
                                      </p:tavLst>
                                    </p:anim>
                                    <p:anim calcmode="lin" valueType="num">
                                      <p:cBhvr additive="base">
                                        <p:cTn id="68" dur="500" fill="hold"/>
                                        <p:tgtEl>
                                          <p:spTgt spid="31"/>
                                        </p:tgtEl>
                                        <p:attrNameLst>
                                          <p:attrName>ppt_y</p:attrName>
                                        </p:attrNameLst>
                                      </p:cBhvr>
                                      <p:tavLst>
                                        <p:tav tm="0">
                                          <p:val>
                                            <p:strVal val="1+#ppt_h/2"/>
                                          </p:val>
                                        </p:tav>
                                        <p:tav tm="100000">
                                          <p:val>
                                            <p:strVal val="#ppt_y"/>
                                          </p:val>
                                        </p:tav>
                                      </p:tavLst>
                                    </p:anim>
                                  </p:childTnLst>
                                </p:cTn>
                              </p:par>
                              <p:par>
                                <p:cTn id="69" presetID="2" presetClass="entr" presetSubtype="4" fill="hold" grpId="0" nodeType="withEffect">
                                  <p:stCondLst>
                                    <p:cond delay="0"/>
                                  </p:stCondLst>
                                  <p:childTnLst>
                                    <p:set>
                                      <p:cBhvr>
                                        <p:cTn id="70" dur="1" fill="hold">
                                          <p:stCondLst>
                                            <p:cond delay="0"/>
                                          </p:stCondLst>
                                        </p:cTn>
                                        <p:tgtEl>
                                          <p:spTgt spid="77"/>
                                        </p:tgtEl>
                                        <p:attrNameLst>
                                          <p:attrName>style.visibility</p:attrName>
                                        </p:attrNameLst>
                                      </p:cBhvr>
                                      <p:to>
                                        <p:strVal val="visible"/>
                                      </p:to>
                                    </p:set>
                                    <p:anim calcmode="lin" valueType="num">
                                      <p:cBhvr additive="base">
                                        <p:cTn id="71" dur="500" fill="hold"/>
                                        <p:tgtEl>
                                          <p:spTgt spid="77"/>
                                        </p:tgtEl>
                                        <p:attrNameLst>
                                          <p:attrName>ppt_x</p:attrName>
                                        </p:attrNameLst>
                                      </p:cBhvr>
                                      <p:tavLst>
                                        <p:tav tm="0">
                                          <p:val>
                                            <p:strVal val="#ppt_x"/>
                                          </p:val>
                                        </p:tav>
                                        <p:tav tm="100000">
                                          <p:val>
                                            <p:strVal val="#ppt_x"/>
                                          </p:val>
                                        </p:tav>
                                      </p:tavLst>
                                    </p:anim>
                                    <p:anim calcmode="lin" valueType="num">
                                      <p:cBhvr additive="base">
                                        <p:cTn id="72" dur="500" fill="hold"/>
                                        <p:tgtEl>
                                          <p:spTgt spid="77"/>
                                        </p:tgtEl>
                                        <p:attrNameLst>
                                          <p:attrName>ppt_y</p:attrName>
                                        </p:attrNameLst>
                                      </p:cBhvr>
                                      <p:tavLst>
                                        <p:tav tm="0">
                                          <p:val>
                                            <p:strVal val="1+#ppt_h/2"/>
                                          </p:val>
                                        </p:tav>
                                        <p:tav tm="100000">
                                          <p:val>
                                            <p:strVal val="#ppt_y"/>
                                          </p:val>
                                        </p:tav>
                                      </p:tavLst>
                                    </p:anim>
                                  </p:childTnLst>
                                </p:cTn>
                              </p:par>
                              <p:par>
                                <p:cTn id="73" presetID="2" presetClass="entr" presetSubtype="4" fill="hold" grpId="0" nodeType="withEffect">
                                  <p:stCondLst>
                                    <p:cond delay="0"/>
                                  </p:stCondLst>
                                  <p:childTnLst>
                                    <p:set>
                                      <p:cBhvr>
                                        <p:cTn id="74" dur="1" fill="hold">
                                          <p:stCondLst>
                                            <p:cond delay="0"/>
                                          </p:stCondLst>
                                        </p:cTn>
                                        <p:tgtEl>
                                          <p:spTgt spid="30"/>
                                        </p:tgtEl>
                                        <p:attrNameLst>
                                          <p:attrName>style.visibility</p:attrName>
                                        </p:attrNameLst>
                                      </p:cBhvr>
                                      <p:to>
                                        <p:strVal val="visible"/>
                                      </p:to>
                                    </p:set>
                                    <p:anim calcmode="lin" valueType="num">
                                      <p:cBhvr additive="base">
                                        <p:cTn id="75" dur="500" fill="hold"/>
                                        <p:tgtEl>
                                          <p:spTgt spid="30"/>
                                        </p:tgtEl>
                                        <p:attrNameLst>
                                          <p:attrName>ppt_x</p:attrName>
                                        </p:attrNameLst>
                                      </p:cBhvr>
                                      <p:tavLst>
                                        <p:tav tm="0">
                                          <p:val>
                                            <p:strVal val="#ppt_x"/>
                                          </p:val>
                                        </p:tav>
                                        <p:tav tm="100000">
                                          <p:val>
                                            <p:strVal val="#ppt_x"/>
                                          </p:val>
                                        </p:tav>
                                      </p:tavLst>
                                    </p:anim>
                                    <p:anim calcmode="lin" valueType="num">
                                      <p:cBhvr additive="base">
                                        <p:cTn id="76" dur="500" fill="hold"/>
                                        <p:tgtEl>
                                          <p:spTgt spid="30"/>
                                        </p:tgtEl>
                                        <p:attrNameLst>
                                          <p:attrName>ppt_y</p:attrName>
                                        </p:attrNameLst>
                                      </p:cBhvr>
                                      <p:tavLst>
                                        <p:tav tm="0">
                                          <p:val>
                                            <p:strVal val="1+#ppt_h/2"/>
                                          </p:val>
                                        </p:tav>
                                        <p:tav tm="100000">
                                          <p:val>
                                            <p:strVal val="#ppt_y"/>
                                          </p:val>
                                        </p:tav>
                                      </p:tavLst>
                                    </p:anim>
                                  </p:childTnLst>
                                </p:cTn>
                              </p:par>
                              <p:par>
                                <p:cTn id="77" presetID="2" presetClass="entr" presetSubtype="4" fill="hold" grpId="0" nodeType="withEffect">
                                  <p:stCondLst>
                                    <p:cond delay="0"/>
                                  </p:stCondLst>
                                  <p:childTnLst>
                                    <p:set>
                                      <p:cBhvr>
                                        <p:cTn id="78" dur="1" fill="hold">
                                          <p:stCondLst>
                                            <p:cond delay="0"/>
                                          </p:stCondLst>
                                        </p:cTn>
                                        <p:tgtEl>
                                          <p:spTgt spid="75"/>
                                        </p:tgtEl>
                                        <p:attrNameLst>
                                          <p:attrName>style.visibility</p:attrName>
                                        </p:attrNameLst>
                                      </p:cBhvr>
                                      <p:to>
                                        <p:strVal val="visible"/>
                                      </p:to>
                                    </p:set>
                                    <p:anim calcmode="lin" valueType="num">
                                      <p:cBhvr additive="base">
                                        <p:cTn id="79" dur="500" fill="hold"/>
                                        <p:tgtEl>
                                          <p:spTgt spid="75"/>
                                        </p:tgtEl>
                                        <p:attrNameLst>
                                          <p:attrName>ppt_x</p:attrName>
                                        </p:attrNameLst>
                                      </p:cBhvr>
                                      <p:tavLst>
                                        <p:tav tm="0">
                                          <p:val>
                                            <p:strVal val="#ppt_x"/>
                                          </p:val>
                                        </p:tav>
                                        <p:tav tm="100000">
                                          <p:val>
                                            <p:strVal val="#ppt_x"/>
                                          </p:val>
                                        </p:tav>
                                      </p:tavLst>
                                    </p:anim>
                                    <p:anim calcmode="lin" valueType="num">
                                      <p:cBhvr additive="base">
                                        <p:cTn id="80" dur="500" fill="hold"/>
                                        <p:tgtEl>
                                          <p:spTgt spid="75"/>
                                        </p:tgtEl>
                                        <p:attrNameLst>
                                          <p:attrName>ppt_y</p:attrName>
                                        </p:attrNameLst>
                                      </p:cBhvr>
                                      <p:tavLst>
                                        <p:tav tm="0">
                                          <p:val>
                                            <p:strVal val="1+#ppt_h/2"/>
                                          </p:val>
                                        </p:tav>
                                        <p:tav tm="100000">
                                          <p:val>
                                            <p:strVal val="#ppt_y"/>
                                          </p:val>
                                        </p:tav>
                                      </p:tavLst>
                                    </p:anim>
                                  </p:childTnLst>
                                </p:cTn>
                              </p:par>
                            </p:childTnLst>
                          </p:cTn>
                        </p:par>
                      </p:childTnLst>
                    </p:cTn>
                  </p:par>
                  <p:par>
                    <p:cTn id="81" fill="hold">
                      <p:stCondLst>
                        <p:cond delay="indefinite"/>
                      </p:stCondLst>
                      <p:childTnLst>
                        <p:par>
                          <p:cTn id="82" fill="hold">
                            <p:stCondLst>
                              <p:cond delay="0"/>
                            </p:stCondLst>
                            <p:childTnLst>
                              <p:par>
                                <p:cTn id="83" presetID="2" presetClass="entr" presetSubtype="4" fill="hold" grpId="0" nodeType="clickEffect">
                                  <p:stCondLst>
                                    <p:cond delay="0"/>
                                  </p:stCondLst>
                                  <p:childTnLst>
                                    <p:set>
                                      <p:cBhvr>
                                        <p:cTn id="84" dur="1" fill="hold">
                                          <p:stCondLst>
                                            <p:cond delay="0"/>
                                          </p:stCondLst>
                                        </p:cTn>
                                        <p:tgtEl>
                                          <p:spTgt spid="73"/>
                                        </p:tgtEl>
                                        <p:attrNameLst>
                                          <p:attrName>style.visibility</p:attrName>
                                        </p:attrNameLst>
                                      </p:cBhvr>
                                      <p:to>
                                        <p:strVal val="visible"/>
                                      </p:to>
                                    </p:set>
                                    <p:anim calcmode="lin" valueType="num">
                                      <p:cBhvr additive="base">
                                        <p:cTn id="85" dur="500" fill="hold"/>
                                        <p:tgtEl>
                                          <p:spTgt spid="73"/>
                                        </p:tgtEl>
                                        <p:attrNameLst>
                                          <p:attrName>ppt_x</p:attrName>
                                        </p:attrNameLst>
                                      </p:cBhvr>
                                      <p:tavLst>
                                        <p:tav tm="0">
                                          <p:val>
                                            <p:strVal val="#ppt_x"/>
                                          </p:val>
                                        </p:tav>
                                        <p:tav tm="100000">
                                          <p:val>
                                            <p:strVal val="#ppt_x"/>
                                          </p:val>
                                        </p:tav>
                                      </p:tavLst>
                                    </p:anim>
                                    <p:anim calcmode="lin" valueType="num">
                                      <p:cBhvr additive="base">
                                        <p:cTn id="86" dur="500" fill="hold"/>
                                        <p:tgtEl>
                                          <p:spTgt spid="73"/>
                                        </p:tgtEl>
                                        <p:attrNameLst>
                                          <p:attrName>ppt_y</p:attrName>
                                        </p:attrNameLst>
                                      </p:cBhvr>
                                      <p:tavLst>
                                        <p:tav tm="0">
                                          <p:val>
                                            <p:strVal val="1+#ppt_h/2"/>
                                          </p:val>
                                        </p:tav>
                                        <p:tav tm="100000">
                                          <p:val>
                                            <p:strVal val="#ppt_y"/>
                                          </p:val>
                                        </p:tav>
                                      </p:tavLst>
                                    </p:anim>
                                  </p:childTnLst>
                                </p:cTn>
                              </p:par>
                              <p:par>
                                <p:cTn id="87" presetID="2" presetClass="entr" presetSubtype="4" fill="hold" grpId="0" nodeType="withEffect">
                                  <p:stCondLst>
                                    <p:cond delay="0"/>
                                  </p:stCondLst>
                                  <p:childTnLst>
                                    <p:set>
                                      <p:cBhvr>
                                        <p:cTn id="88" dur="1" fill="hold">
                                          <p:stCondLst>
                                            <p:cond delay="0"/>
                                          </p:stCondLst>
                                        </p:cTn>
                                        <p:tgtEl>
                                          <p:spTgt spid="72"/>
                                        </p:tgtEl>
                                        <p:attrNameLst>
                                          <p:attrName>style.visibility</p:attrName>
                                        </p:attrNameLst>
                                      </p:cBhvr>
                                      <p:to>
                                        <p:strVal val="visible"/>
                                      </p:to>
                                    </p:set>
                                    <p:anim calcmode="lin" valueType="num">
                                      <p:cBhvr additive="base">
                                        <p:cTn id="89" dur="500" fill="hold"/>
                                        <p:tgtEl>
                                          <p:spTgt spid="72"/>
                                        </p:tgtEl>
                                        <p:attrNameLst>
                                          <p:attrName>ppt_x</p:attrName>
                                        </p:attrNameLst>
                                      </p:cBhvr>
                                      <p:tavLst>
                                        <p:tav tm="0">
                                          <p:val>
                                            <p:strVal val="#ppt_x"/>
                                          </p:val>
                                        </p:tav>
                                        <p:tav tm="100000">
                                          <p:val>
                                            <p:strVal val="#ppt_x"/>
                                          </p:val>
                                        </p:tav>
                                      </p:tavLst>
                                    </p:anim>
                                    <p:anim calcmode="lin" valueType="num">
                                      <p:cBhvr additive="base">
                                        <p:cTn id="90" dur="500" fill="hold"/>
                                        <p:tgtEl>
                                          <p:spTgt spid="72"/>
                                        </p:tgtEl>
                                        <p:attrNameLst>
                                          <p:attrName>ppt_y</p:attrName>
                                        </p:attrNameLst>
                                      </p:cBhvr>
                                      <p:tavLst>
                                        <p:tav tm="0">
                                          <p:val>
                                            <p:strVal val="1+#ppt_h/2"/>
                                          </p:val>
                                        </p:tav>
                                        <p:tav tm="100000">
                                          <p:val>
                                            <p:strVal val="#ppt_y"/>
                                          </p:val>
                                        </p:tav>
                                      </p:tavLst>
                                    </p:anim>
                                  </p:childTnLst>
                                </p:cTn>
                              </p:par>
                              <p:par>
                                <p:cTn id="91" presetID="2" presetClass="entr" presetSubtype="4" fill="hold" grpId="0" nodeType="withEffect">
                                  <p:stCondLst>
                                    <p:cond delay="0"/>
                                  </p:stCondLst>
                                  <p:childTnLst>
                                    <p:set>
                                      <p:cBhvr>
                                        <p:cTn id="92" dur="1" fill="hold">
                                          <p:stCondLst>
                                            <p:cond delay="0"/>
                                          </p:stCondLst>
                                        </p:cTn>
                                        <p:tgtEl>
                                          <p:spTgt spid="65"/>
                                        </p:tgtEl>
                                        <p:attrNameLst>
                                          <p:attrName>style.visibility</p:attrName>
                                        </p:attrNameLst>
                                      </p:cBhvr>
                                      <p:to>
                                        <p:strVal val="visible"/>
                                      </p:to>
                                    </p:set>
                                    <p:anim calcmode="lin" valueType="num">
                                      <p:cBhvr additive="base">
                                        <p:cTn id="93" dur="500" fill="hold"/>
                                        <p:tgtEl>
                                          <p:spTgt spid="65"/>
                                        </p:tgtEl>
                                        <p:attrNameLst>
                                          <p:attrName>ppt_x</p:attrName>
                                        </p:attrNameLst>
                                      </p:cBhvr>
                                      <p:tavLst>
                                        <p:tav tm="0">
                                          <p:val>
                                            <p:strVal val="#ppt_x"/>
                                          </p:val>
                                        </p:tav>
                                        <p:tav tm="100000">
                                          <p:val>
                                            <p:strVal val="#ppt_x"/>
                                          </p:val>
                                        </p:tav>
                                      </p:tavLst>
                                    </p:anim>
                                    <p:anim calcmode="lin" valueType="num">
                                      <p:cBhvr additive="base">
                                        <p:cTn id="94" dur="500" fill="hold"/>
                                        <p:tgtEl>
                                          <p:spTgt spid="65"/>
                                        </p:tgtEl>
                                        <p:attrNameLst>
                                          <p:attrName>ppt_y</p:attrName>
                                        </p:attrNameLst>
                                      </p:cBhvr>
                                      <p:tavLst>
                                        <p:tav tm="0">
                                          <p:val>
                                            <p:strVal val="1+#ppt_h/2"/>
                                          </p:val>
                                        </p:tav>
                                        <p:tav tm="100000">
                                          <p:val>
                                            <p:strVal val="#ppt_y"/>
                                          </p:val>
                                        </p:tav>
                                      </p:tavLst>
                                    </p:anim>
                                  </p:childTnLst>
                                </p:cTn>
                              </p:par>
                              <p:par>
                                <p:cTn id="95" presetID="2" presetClass="entr" presetSubtype="4" fill="hold" grpId="0" nodeType="withEffect">
                                  <p:stCondLst>
                                    <p:cond delay="0"/>
                                  </p:stCondLst>
                                  <p:childTnLst>
                                    <p:set>
                                      <p:cBhvr>
                                        <p:cTn id="96" dur="1" fill="hold">
                                          <p:stCondLst>
                                            <p:cond delay="0"/>
                                          </p:stCondLst>
                                        </p:cTn>
                                        <p:tgtEl>
                                          <p:spTgt spid="64"/>
                                        </p:tgtEl>
                                        <p:attrNameLst>
                                          <p:attrName>style.visibility</p:attrName>
                                        </p:attrNameLst>
                                      </p:cBhvr>
                                      <p:to>
                                        <p:strVal val="visible"/>
                                      </p:to>
                                    </p:set>
                                    <p:anim calcmode="lin" valueType="num">
                                      <p:cBhvr additive="base">
                                        <p:cTn id="97" dur="500" fill="hold"/>
                                        <p:tgtEl>
                                          <p:spTgt spid="64"/>
                                        </p:tgtEl>
                                        <p:attrNameLst>
                                          <p:attrName>ppt_x</p:attrName>
                                        </p:attrNameLst>
                                      </p:cBhvr>
                                      <p:tavLst>
                                        <p:tav tm="0">
                                          <p:val>
                                            <p:strVal val="#ppt_x"/>
                                          </p:val>
                                        </p:tav>
                                        <p:tav tm="100000">
                                          <p:val>
                                            <p:strVal val="#ppt_x"/>
                                          </p:val>
                                        </p:tav>
                                      </p:tavLst>
                                    </p:anim>
                                    <p:anim calcmode="lin" valueType="num">
                                      <p:cBhvr additive="base">
                                        <p:cTn id="98" dur="500" fill="hold"/>
                                        <p:tgtEl>
                                          <p:spTgt spid="64"/>
                                        </p:tgtEl>
                                        <p:attrNameLst>
                                          <p:attrName>ppt_y</p:attrName>
                                        </p:attrNameLst>
                                      </p:cBhvr>
                                      <p:tavLst>
                                        <p:tav tm="0">
                                          <p:val>
                                            <p:strVal val="1+#ppt_h/2"/>
                                          </p:val>
                                        </p:tav>
                                        <p:tav tm="100000">
                                          <p:val>
                                            <p:strVal val="#ppt_y"/>
                                          </p:val>
                                        </p:tav>
                                      </p:tavLst>
                                    </p:anim>
                                  </p:childTnLst>
                                </p:cTn>
                              </p:par>
                            </p:childTnLst>
                          </p:cTn>
                        </p:par>
                      </p:childTnLst>
                    </p:cTn>
                  </p:par>
                  <p:par>
                    <p:cTn id="99" fill="hold">
                      <p:stCondLst>
                        <p:cond delay="indefinite"/>
                      </p:stCondLst>
                      <p:childTnLst>
                        <p:par>
                          <p:cTn id="100" fill="hold">
                            <p:stCondLst>
                              <p:cond delay="0"/>
                            </p:stCondLst>
                            <p:childTnLst>
                              <p:par>
                                <p:cTn id="101" presetID="2" presetClass="entr" presetSubtype="4" fill="hold" grpId="0" nodeType="clickEffect">
                                  <p:stCondLst>
                                    <p:cond delay="0"/>
                                  </p:stCondLst>
                                  <p:childTnLst>
                                    <p:set>
                                      <p:cBhvr>
                                        <p:cTn id="102" dur="1" fill="hold">
                                          <p:stCondLst>
                                            <p:cond delay="0"/>
                                          </p:stCondLst>
                                        </p:cTn>
                                        <p:tgtEl>
                                          <p:spTgt spid="74"/>
                                        </p:tgtEl>
                                        <p:attrNameLst>
                                          <p:attrName>style.visibility</p:attrName>
                                        </p:attrNameLst>
                                      </p:cBhvr>
                                      <p:to>
                                        <p:strVal val="visible"/>
                                      </p:to>
                                    </p:set>
                                    <p:anim calcmode="lin" valueType="num">
                                      <p:cBhvr additive="base">
                                        <p:cTn id="103" dur="500" fill="hold"/>
                                        <p:tgtEl>
                                          <p:spTgt spid="74"/>
                                        </p:tgtEl>
                                        <p:attrNameLst>
                                          <p:attrName>ppt_x</p:attrName>
                                        </p:attrNameLst>
                                      </p:cBhvr>
                                      <p:tavLst>
                                        <p:tav tm="0">
                                          <p:val>
                                            <p:strVal val="#ppt_x"/>
                                          </p:val>
                                        </p:tav>
                                        <p:tav tm="100000">
                                          <p:val>
                                            <p:strVal val="#ppt_x"/>
                                          </p:val>
                                        </p:tav>
                                      </p:tavLst>
                                    </p:anim>
                                    <p:anim calcmode="lin" valueType="num">
                                      <p:cBhvr additive="base">
                                        <p:cTn id="104" dur="500" fill="hold"/>
                                        <p:tgtEl>
                                          <p:spTgt spid="74"/>
                                        </p:tgtEl>
                                        <p:attrNameLst>
                                          <p:attrName>ppt_y</p:attrName>
                                        </p:attrNameLst>
                                      </p:cBhvr>
                                      <p:tavLst>
                                        <p:tav tm="0">
                                          <p:val>
                                            <p:strVal val="1+#ppt_h/2"/>
                                          </p:val>
                                        </p:tav>
                                        <p:tav tm="100000">
                                          <p:val>
                                            <p:strVal val="#ppt_y"/>
                                          </p:val>
                                        </p:tav>
                                      </p:tavLst>
                                    </p:anim>
                                  </p:childTnLst>
                                </p:cTn>
                              </p:par>
                              <p:par>
                                <p:cTn id="105" presetID="1" presetClass="entr" presetSubtype="0" fill="hold" grpId="0" nodeType="withEffect">
                                  <p:stCondLst>
                                    <p:cond delay="0"/>
                                  </p:stCondLst>
                                  <p:childTnLst>
                                    <p:set>
                                      <p:cBhvr>
                                        <p:cTn id="106" dur="1" fill="hold">
                                          <p:stCondLst>
                                            <p:cond delay="0"/>
                                          </p:stCondLst>
                                        </p:cTn>
                                        <p:tgtEl>
                                          <p:spTgt spid="80"/>
                                        </p:tgtEl>
                                        <p:attrNameLst>
                                          <p:attrName>style.visibility</p:attrName>
                                        </p:attrNameLst>
                                      </p:cBhvr>
                                      <p:to>
                                        <p:strVal val="visible"/>
                                      </p:to>
                                    </p:set>
                                  </p:childTnLst>
                                </p:cTn>
                              </p:par>
                              <p:par>
                                <p:cTn id="107" presetID="1" presetClass="entr" presetSubtype="0" fill="hold" nodeType="withEffect">
                                  <p:stCondLst>
                                    <p:cond delay="0"/>
                                  </p:stCondLst>
                                  <p:childTnLst>
                                    <p:set>
                                      <p:cBhvr>
                                        <p:cTn id="108" dur="1" fill="hold">
                                          <p:stCondLst>
                                            <p:cond delay="0"/>
                                          </p:stCondLst>
                                        </p:cTn>
                                        <p:tgtEl>
                                          <p:spTgt spid="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0" grpId="0"/>
      <p:bldP spid="31" grpId="0"/>
      <p:bldP spid="32" grpId="0"/>
      <p:bldP spid="58" grpId="0"/>
      <p:bldP spid="59" grpId="0"/>
      <p:bldP spid="60" grpId="0"/>
      <p:bldP spid="61" grpId="0"/>
      <p:bldP spid="62" grpId="0"/>
      <p:bldP spid="63" grpId="0"/>
      <p:bldP spid="64" grpId="0"/>
      <p:bldP spid="65" grpId="0"/>
      <p:bldP spid="67" grpId="0"/>
      <p:bldP spid="68" grpId="0"/>
      <p:bldP spid="69" grpId="0"/>
      <p:bldP spid="70" grpId="0"/>
      <p:bldP spid="71" grpId="0"/>
      <p:bldP spid="72" grpId="0"/>
      <p:bldP spid="73" grpId="0"/>
      <p:bldP spid="74" grpId="0"/>
      <p:bldP spid="75" grpId="0"/>
      <p:bldP spid="76" grpId="0"/>
      <p:bldP spid="77" grpId="0"/>
      <p:bldP spid="78" grpId="0"/>
      <p:bldP spid="80" grpId="0"/>
    </p:bldLst>
  </p:timing>
</p:sld>
</file>

<file path=ppt/slides/slide4.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2" name="Table 11">
            <a:extLst>
              <a:ext uri="{FF2B5EF4-FFF2-40B4-BE49-F238E27FC236}">
                <a16:creationId xmlns:a16="http://schemas.microsoft.com/office/drawing/2014/main" id="{EE7A3E3F-EC20-4567-A2FE-D7E1D9D1BA19}"/>
              </a:ext>
            </a:extLst>
          </p:cNvPr>
          <p:cNvGraphicFramePr>
            <a:graphicFrameLocks noGrp="1"/>
          </p:cNvGraphicFramePr>
          <p:nvPr>
            <p:extLst>
              <p:ext uri="{D42A27DB-BD31-4B8C-83A1-F6EECF244321}">
                <p14:modId xmlns:p14="http://schemas.microsoft.com/office/powerpoint/2010/main" val="142233258"/>
              </p:ext>
            </p:extLst>
          </p:nvPr>
        </p:nvGraphicFramePr>
        <p:xfrm>
          <a:off x="187606" y="331453"/>
          <a:ext cx="11149089" cy="6325724"/>
        </p:xfrm>
        <a:graphic>
          <a:graphicData uri="http://schemas.openxmlformats.org/drawingml/2006/table">
            <a:tbl>
              <a:tblPr firstRow="1" firstCol="1" bandRow="1" bandCol="1">
                <a:tableStyleId>{5C22544A-7EE6-4342-B048-85BDC9FD1C3A}</a:tableStyleId>
              </a:tblPr>
              <a:tblGrid>
                <a:gridCol w="1625818">
                  <a:extLst>
                    <a:ext uri="{9D8B030D-6E8A-4147-A177-3AD203B41FA5}">
                      <a16:colId xmlns:a16="http://schemas.microsoft.com/office/drawing/2014/main" val="4251479276"/>
                    </a:ext>
                  </a:extLst>
                </a:gridCol>
                <a:gridCol w="2330270">
                  <a:extLst>
                    <a:ext uri="{9D8B030D-6E8A-4147-A177-3AD203B41FA5}">
                      <a16:colId xmlns:a16="http://schemas.microsoft.com/office/drawing/2014/main" val="1603892441"/>
                    </a:ext>
                  </a:extLst>
                </a:gridCol>
                <a:gridCol w="1423005">
                  <a:extLst>
                    <a:ext uri="{9D8B030D-6E8A-4147-A177-3AD203B41FA5}">
                      <a16:colId xmlns:a16="http://schemas.microsoft.com/office/drawing/2014/main" val="140884266"/>
                    </a:ext>
                  </a:extLst>
                </a:gridCol>
                <a:gridCol w="1307084">
                  <a:extLst>
                    <a:ext uri="{9D8B030D-6E8A-4147-A177-3AD203B41FA5}">
                      <a16:colId xmlns:a16="http://schemas.microsoft.com/office/drawing/2014/main" val="2652557968"/>
                    </a:ext>
                  </a:extLst>
                </a:gridCol>
                <a:gridCol w="1585173">
                  <a:extLst>
                    <a:ext uri="{9D8B030D-6E8A-4147-A177-3AD203B41FA5}">
                      <a16:colId xmlns:a16="http://schemas.microsoft.com/office/drawing/2014/main" val="2650318563"/>
                    </a:ext>
                  </a:extLst>
                </a:gridCol>
                <a:gridCol w="2877739">
                  <a:extLst>
                    <a:ext uri="{9D8B030D-6E8A-4147-A177-3AD203B41FA5}">
                      <a16:colId xmlns:a16="http://schemas.microsoft.com/office/drawing/2014/main" val="3849057351"/>
                    </a:ext>
                  </a:extLst>
                </a:gridCol>
              </a:tblGrid>
              <a:tr h="559644">
                <a:tc>
                  <a:txBody>
                    <a:bodyPr/>
                    <a:lstStyle/>
                    <a:p>
                      <a:pPr algn="ctr" fontAlgn="b"/>
                      <a:r>
                        <a:rPr lang="en-US" sz="1450" u="none" strike="noStrike" dirty="0">
                          <a:effectLst/>
                        </a:rPr>
                        <a:t>Region</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dirty="0">
                          <a:effectLst/>
                        </a:rPr>
                        <a:t>Countries*</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dirty="0">
                          <a:effectLst/>
                        </a:rPr>
                        <a:t>GDP/ Capital (US$)</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a:effectLst/>
                        </a:rPr>
                        <a:t>Population (Millions)</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dirty="0">
                          <a:effectLst/>
                        </a:rPr>
                        <a:t>Area (Sq. Km)</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dirty="0">
                          <a:effectLst/>
                        </a:rPr>
                        <a:t>Resources Endowment</a:t>
                      </a:r>
                      <a:endParaRPr lang="en-US" sz="1450" b="0" i="0" u="none" strike="noStrike" dirty="0">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3231234611"/>
                  </a:ext>
                </a:extLst>
              </a:tr>
              <a:tr h="226301">
                <a:tc>
                  <a:txBody>
                    <a:bodyPr/>
                    <a:lstStyle/>
                    <a:p>
                      <a:pPr algn="ctr" fontAlgn="b"/>
                      <a:r>
                        <a:rPr lang="en-US" sz="1450" u="none" strike="noStrike" dirty="0">
                          <a:effectLst/>
                        </a:rPr>
                        <a:t>Australasia</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marL="0" marR="0" algn="l">
                        <a:lnSpc>
                          <a:spcPct val="115000"/>
                        </a:lnSpc>
                        <a:spcBef>
                          <a:spcPts val="0"/>
                        </a:spcBef>
                        <a:spcAft>
                          <a:spcPts val="0"/>
                        </a:spcAft>
                      </a:pPr>
                      <a:r>
                        <a:rPr lang="en-US" sz="1450" b="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Australia</a:t>
                      </a:r>
                      <a:r>
                        <a:rPr lang="en-US" sz="1450" b="0" baseline="3000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H</a:t>
                      </a:r>
                      <a:endParaRPr lang="en-US" sz="145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dirty="0">
                          <a:effectLst/>
                        </a:rPr>
                        <a:t>51,886</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25.7</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7741220</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dirty="0">
                          <a:effectLst/>
                        </a:rPr>
                        <a:t>Coal, iron ore (+15)</a:t>
                      </a:r>
                      <a:endParaRPr lang="en-US" sz="1450" b="0" i="0" u="none" strike="noStrike" dirty="0">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1723805430"/>
                  </a:ext>
                </a:extLst>
              </a:tr>
              <a:tr h="226301">
                <a:tc rowSpan="4">
                  <a:txBody>
                    <a:bodyPr/>
                    <a:lstStyle/>
                    <a:p>
                      <a:pPr algn="ctr" fontAlgn="b"/>
                      <a:r>
                        <a:rPr lang="en-US" sz="1450" u="none" strike="noStrike" dirty="0">
                          <a:effectLst/>
                        </a:rPr>
                        <a:t>Southeast Asia</a:t>
                      </a:r>
                      <a:endParaRPr lang="en-US" sz="1450" b="0" i="0" u="none" strike="noStrike" dirty="0">
                        <a:solidFill>
                          <a:srgbClr val="000000"/>
                        </a:solidFill>
                        <a:effectLst/>
                        <a:latin typeface="Calibri" panose="020F0502020204030204" pitchFamily="34" charset="0"/>
                      </a:endParaRPr>
                    </a:p>
                  </a:txBody>
                  <a:tcPr marL="2397" marR="2397" marT="2397" marB="0" anchor="ctr"/>
                </a:tc>
                <a:tc>
                  <a:txBody>
                    <a:bodyPr/>
                    <a:lstStyle/>
                    <a:p>
                      <a:pPr marL="0" marR="0" algn="l">
                        <a:lnSpc>
                          <a:spcPct val="115000"/>
                        </a:lnSpc>
                        <a:spcBef>
                          <a:spcPts val="0"/>
                        </a:spcBef>
                        <a:spcAft>
                          <a:spcPts val="0"/>
                        </a:spcAft>
                      </a:pPr>
                      <a:r>
                        <a:rPr lang="en-US" sz="1450" b="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Indonesia</a:t>
                      </a:r>
                      <a:r>
                        <a:rPr lang="en-US" sz="1450" b="0" baseline="3000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UM</a:t>
                      </a:r>
                      <a:endParaRPr lang="en-US" sz="145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a:effectLst/>
                        </a:rPr>
                        <a:t>4,038</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dirty="0">
                          <a:effectLst/>
                        </a:rPr>
                        <a:t>269.6</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dirty="0">
                          <a:effectLst/>
                        </a:rPr>
                        <a:t>1913580</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dirty="0">
                          <a:effectLst/>
                        </a:rPr>
                        <a:t>Petroleum, Tin (+9+</a:t>
                      </a:r>
                      <a:endParaRPr lang="en-US" sz="1450" b="0" i="0" u="none" strike="noStrike" dirty="0">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2591460972"/>
                  </a:ext>
                </a:extLst>
              </a:tr>
              <a:tr h="226301">
                <a:tc vMerge="1">
                  <a:txBody>
                    <a:bodyPr/>
                    <a:lstStyle/>
                    <a:p>
                      <a:pPr algn="l" fontAlgn="b"/>
                      <a:endParaRPr lang="en-US" sz="1600" b="0" i="0" u="none" strike="noStrike" dirty="0">
                        <a:solidFill>
                          <a:srgbClr val="000000"/>
                        </a:solidFill>
                        <a:effectLst/>
                        <a:latin typeface="Calibri" panose="020F0502020204030204" pitchFamily="34" charset="0"/>
                      </a:endParaRPr>
                    </a:p>
                  </a:txBody>
                  <a:tcPr marL="2397" marR="2397" marT="2397" marB="0" anchor="b"/>
                </a:tc>
                <a:tc>
                  <a:txBody>
                    <a:bodyPr/>
                    <a:lstStyle/>
                    <a:p>
                      <a:pPr marL="0" marR="0" algn="l">
                        <a:lnSpc>
                          <a:spcPct val="115000"/>
                        </a:lnSpc>
                        <a:spcBef>
                          <a:spcPts val="0"/>
                        </a:spcBef>
                        <a:spcAft>
                          <a:spcPts val="0"/>
                        </a:spcAft>
                      </a:pPr>
                      <a:r>
                        <a:rPr lang="en-US" sz="1450" b="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Malaysia</a:t>
                      </a:r>
                      <a:r>
                        <a:rPr lang="en-US" sz="1450" b="0" baseline="3000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UM</a:t>
                      </a:r>
                      <a:endParaRPr lang="en-US" sz="145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a:effectLst/>
                        </a:rPr>
                        <a:t>10,193</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dirty="0">
                          <a:effectLst/>
                        </a:rPr>
                        <a:t>33</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330345</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dirty="0">
                          <a:effectLst/>
                        </a:rPr>
                        <a:t>Tin, Petroleum (+5)</a:t>
                      </a:r>
                      <a:endParaRPr lang="en-US" sz="1450" b="0" i="0" u="none" strike="noStrike" dirty="0">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935658156"/>
                  </a:ext>
                </a:extLst>
              </a:tr>
              <a:tr h="226301">
                <a:tc vMerge="1">
                  <a:txBody>
                    <a:bodyPr/>
                    <a:lstStyle/>
                    <a:p>
                      <a:pPr algn="l" fontAlgn="b"/>
                      <a:endParaRPr lang="en-US" sz="1600" b="0" i="0" u="none" strike="noStrike" dirty="0">
                        <a:solidFill>
                          <a:srgbClr val="000000"/>
                        </a:solidFill>
                        <a:effectLst/>
                        <a:latin typeface="Calibri" panose="020F0502020204030204" pitchFamily="34" charset="0"/>
                      </a:endParaRPr>
                    </a:p>
                  </a:txBody>
                  <a:tcPr marL="2397" marR="2397" marT="2397" marB="0" anchor="b"/>
                </a:tc>
                <a:tc>
                  <a:txBody>
                    <a:bodyPr/>
                    <a:lstStyle/>
                    <a:p>
                      <a:pPr marL="0" marR="0" algn="l">
                        <a:lnSpc>
                          <a:spcPct val="115000"/>
                        </a:lnSpc>
                        <a:spcBef>
                          <a:spcPts val="0"/>
                        </a:spcBef>
                        <a:spcAft>
                          <a:spcPts val="0"/>
                        </a:spcAft>
                      </a:pPr>
                      <a:r>
                        <a:rPr lang="en-US" sz="1450" b="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Singapore</a:t>
                      </a:r>
                      <a:r>
                        <a:rPr lang="en-US" sz="1450" b="0" baseline="3000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H</a:t>
                      </a:r>
                      <a:endParaRPr lang="en-US" sz="145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a:effectLst/>
                        </a:rPr>
                        <a:t>58,484</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5.8</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dirty="0">
                          <a:effectLst/>
                        </a:rPr>
                        <a:t>719</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a:effectLst/>
                        </a:rPr>
                        <a:t>Fish, Deepwater ports</a:t>
                      </a:r>
                      <a:endParaRPr lang="en-US" sz="1450" b="0" i="0" u="none" strike="noStrike">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538580124"/>
                  </a:ext>
                </a:extLst>
              </a:tr>
              <a:tr h="226301">
                <a:tc vMerge="1">
                  <a:txBody>
                    <a:bodyPr/>
                    <a:lstStyle/>
                    <a:p>
                      <a:pPr algn="l" fontAlgn="b"/>
                      <a:endParaRPr lang="en-US" sz="1600" b="0" i="0" u="none" strike="noStrike" dirty="0">
                        <a:solidFill>
                          <a:srgbClr val="000000"/>
                        </a:solidFill>
                        <a:effectLst/>
                        <a:latin typeface="Calibri" panose="020F0502020204030204" pitchFamily="34" charset="0"/>
                      </a:endParaRPr>
                    </a:p>
                  </a:txBody>
                  <a:tcPr marL="2397" marR="2397" marT="2397" marB="0" anchor="b"/>
                </a:tc>
                <a:tc>
                  <a:txBody>
                    <a:bodyPr/>
                    <a:lstStyle/>
                    <a:p>
                      <a:pPr marL="0" marR="0" algn="l">
                        <a:lnSpc>
                          <a:spcPct val="115000"/>
                        </a:lnSpc>
                        <a:spcBef>
                          <a:spcPts val="0"/>
                        </a:spcBef>
                        <a:spcAft>
                          <a:spcPts val="0"/>
                        </a:spcAft>
                      </a:pPr>
                      <a:r>
                        <a:rPr lang="en-US" sz="1450" b="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Thailand</a:t>
                      </a:r>
                      <a:r>
                        <a:rPr lang="en-US" sz="1450" b="0" baseline="3000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UM</a:t>
                      </a:r>
                      <a:endParaRPr lang="en-US" sz="145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a:effectLst/>
                        </a:rPr>
                        <a:t>7,295</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69.8</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dirty="0">
                          <a:effectLst/>
                        </a:rPr>
                        <a:t>513120</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a:effectLst/>
                        </a:rPr>
                        <a:t>Tin, Rubber, Fish (+10)</a:t>
                      </a:r>
                      <a:endParaRPr lang="en-US" sz="1450" b="0" i="0" u="none" strike="noStrike">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2568061673"/>
                  </a:ext>
                </a:extLst>
              </a:tr>
              <a:tr h="226301">
                <a:tc rowSpan="4">
                  <a:txBody>
                    <a:bodyPr/>
                    <a:lstStyle/>
                    <a:p>
                      <a:pPr algn="ctr" fontAlgn="b"/>
                      <a:r>
                        <a:rPr lang="en-US" sz="1450" u="none" strike="noStrike" dirty="0">
                          <a:effectLst/>
                        </a:rPr>
                        <a:t>South Asia</a:t>
                      </a:r>
                      <a:endParaRPr lang="en-US" sz="1450" b="0" i="0" u="none" strike="noStrike" dirty="0">
                        <a:solidFill>
                          <a:srgbClr val="000000"/>
                        </a:solidFill>
                        <a:effectLst/>
                        <a:latin typeface="Calibri" panose="020F0502020204030204" pitchFamily="34" charset="0"/>
                      </a:endParaRPr>
                    </a:p>
                  </a:txBody>
                  <a:tcPr marL="2397" marR="2397" marT="2397" marB="0" anchor="ctr"/>
                </a:tc>
                <a:tc>
                  <a:txBody>
                    <a:bodyPr/>
                    <a:lstStyle/>
                    <a:p>
                      <a:pPr marL="0" marR="0" algn="l">
                        <a:lnSpc>
                          <a:spcPct val="115000"/>
                        </a:lnSpc>
                        <a:spcBef>
                          <a:spcPts val="0"/>
                        </a:spcBef>
                        <a:spcAft>
                          <a:spcPts val="0"/>
                        </a:spcAft>
                      </a:pPr>
                      <a:r>
                        <a:rPr lang="en-US" sz="1450" b="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Bangladesh</a:t>
                      </a:r>
                      <a:r>
                        <a:rPr lang="en-US" sz="1450" b="0" baseline="3000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LM</a:t>
                      </a:r>
                      <a:endParaRPr lang="en-US" sz="1450" b="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a:effectLst/>
                        </a:rPr>
                        <a:t>1,888</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168.3</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147630</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dirty="0">
                          <a:effectLst/>
                        </a:rPr>
                        <a:t>Natural gas, Arable land (+2)</a:t>
                      </a:r>
                      <a:endParaRPr lang="en-US" sz="1450" b="0" i="0" u="none" strike="noStrike" dirty="0">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2120187619"/>
                  </a:ext>
                </a:extLst>
              </a:tr>
              <a:tr h="226301">
                <a:tc vMerge="1">
                  <a:txBody>
                    <a:bodyPr/>
                    <a:lstStyle/>
                    <a:p>
                      <a:pPr algn="l" fontAlgn="b"/>
                      <a:endParaRPr lang="en-US" sz="1600" b="0" i="0" u="none" strike="noStrike" dirty="0">
                        <a:solidFill>
                          <a:srgbClr val="000000"/>
                        </a:solidFill>
                        <a:effectLst/>
                        <a:latin typeface="Calibri" panose="020F0502020204030204" pitchFamily="34" charset="0"/>
                      </a:endParaRPr>
                    </a:p>
                  </a:txBody>
                  <a:tcPr marL="2397" marR="2397" marT="2397" marB="0" anchor="b"/>
                </a:tc>
                <a:tc>
                  <a:txBody>
                    <a:bodyPr/>
                    <a:lstStyle/>
                    <a:p>
                      <a:pPr marL="0" marR="0" algn="l">
                        <a:lnSpc>
                          <a:spcPct val="115000"/>
                        </a:lnSpc>
                        <a:spcBef>
                          <a:spcPts val="0"/>
                        </a:spcBef>
                        <a:spcAft>
                          <a:spcPts val="0"/>
                        </a:spcAft>
                      </a:pPr>
                      <a:r>
                        <a:rPr lang="en-US" sz="1450" b="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India</a:t>
                      </a:r>
                      <a:r>
                        <a:rPr lang="en-US" sz="1450" b="0" baseline="3000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LM</a:t>
                      </a:r>
                      <a:endParaRPr lang="en-US" sz="145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a:effectLst/>
                        </a:rPr>
                        <a:t>1,877</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1,381.60</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dirty="0">
                          <a:effectLst/>
                        </a:rPr>
                        <a:t>3287259</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dirty="0">
                          <a:effectLst/>
                        </a:rPr>
                        <a:t>Coal, Iron ore (+9)</a:t>
                      </a:r>
                      <a:endParaRPr lang="en-US" sz="1450" b="0" i="0" u="none" strike="noStrike" dirty="0">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3205242061"/>
                  </a:ext>
                </a:extLst>
              </a:tr>
              <a:tr h="226301">
                <a:tc vMerge="1">
                  <a:txBody>
                    <a:bodyPr/>
                    <a:lstStyle/>
                    <a:p>
                      <a:pPr algn="l" fontAlgn="b"/>
                      <a:endParaRPr lang="en-US" sz="1600" b="0" i="0" u="none" strike="noStrike" dirty="0">
                        <a:solidFill>
                          <a:srgbClr val="000000"/>
                        </a:solidFill>
                        <a:effectLst/>
                        <a:latin typeface="Calibri" panose="020F0502020204030204" pitchFamily="34" charset="0"/>
                      </a:endParaRPr>
                    </a:p>
                  </a:txBody>
                  <a:tcPr marL="2397" marR="2397" marT="2397" marB="0" anchor="b"/>
                </a:tc>
                <a:tc>
                  <a:txBody>
                    <a:bodyPr/>
                    <a:lstStyle/>
                    <a:p>
                      <a:pPr marL="0" marR="0" algn="l">
                        <a:lnSpc>
                          <a:spcPct val="115000"/>
                        </a:lnSpc>
                        <a:spcBef>
                          <a:spcPts val="0"/>
                        </a:spcBef>
                        <a:spcAft>
                          <a:spcPts val="0"/>
                        </a:spcAft>
                      </a:pPr>
                      <a:r>
                        <a:rPr lang="en-US" sz="1450" b="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Maldives</a:t>
                      </a:r>
                      <a:r>
                        <a:rPr lang="en-US" sz="1450" b="0" baseline="3000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UM</a:t>
                      </a:r>
                      <a:endParaRPr lang="en-US" sz="145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a:effectLst/>
                        </a:rPr>
                        <a:t>12,464</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0.4</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dirty="0">
                          <a:effectLst/>
                        </a:rPr>
                        <a:t>298</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dirty="0">
                          <a:effectLst/>
                        </a:rPr>
                        <a:t>fish</a:t>
                      </a:r>
                      <a:endParaRPr lang="en-US" sz="1450" b="0" i="0" u="none" strike="noStrike" dirty="0">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2174646415"/>
                  </a:ext>
                </a:extLst>
              </a:tr>
              <a:tr h="226301">
                <a:tc vMerge="1">
                  <a:txBody>
                    <a:bodyPr/>
                    <a:lstStyle/>
                    <a:p>
                      <a:pPr algn="l" fontAlgn="b"/>
                      <a:endParaRPr lang="en-US" sz="1600" b="0" i="0" u="none" strike="noStrike" dirty="0">
                        <a:solidFill>
                          <a:srgbClr val="000000"/>
                        </a:solidFill>
                        <a:effectLst/>
                        <a:latin typeface="Calibri" panose="020F0502020204030204" pitchFamily="34" charset="0"/>
                      </a:endParaRPr>
                    </a:p>
                  </a:txBody>
                  <a:tcPr marL="2397" marR="2397" marT="2397" marB="0" anchor="b"/>
                </a:tc>
                <a:tc>
                  <a:txBody>
                    <a:bodyPr/>
                    <a:lstStyle/>
                    <a:p>
                      <a:pPr marL="0" marR="0" algn="l">
                        <a:lnSpc>
                          <a:spcPct val="115000"/>
                        </a:lnSpc>
                        <a:spcBef>
                          <a:spcPts val="0"/>
                        </a:spcBef>
                        <a:spcAft>
                          <a:spcPts val="0"/>
                        </a:spcAft>
                      </a:pPr>
                      <a:r>
                        <a:rPr lang="en-US" sz="1450" b="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Sri </a:t>
                      </a:r>
                      <a:r>
                        <a:rPr lang="en-US" sz="1450" b="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Lanka</a:t>
                      </a:r>
                      <a:r>
                        <a:rPr lang="en-US" sz="1450" b="0" baseline="3000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LM</a:t>
                      </a:r>
                      <a:endParaRPr lang="en-US" sz="145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a:effectLst/>
                        </a:rPr>
                        <a:t>3,698</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21.9</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dirty="0">
                          <a:effectLst/>
                        </a:rPr>
                        <a:t>65610</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dirty="0">
                          <a:effectLst/>
                        </a:rPr>
                        <a:t>Limestone, Arable land (+6)</a:t>
                      </a:r>
                      <a:endParaRPr lang="en-US" sz="1450" b="0" i="0" u="none" strike="noStrike" dirty="0">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2957412331"/>
                  </a:ext>
                </a:extLst>
              </a:tr>
              <a:tr h="226301">
                <a:tc rowSpan="4">
                  <a:txBody>
                    <a:bodyPr/>
                    <a:lstStyle/>
                    <a:p>
                      <a:pPr algn="ctr" fontAlgn="b"/>
                      <a:r>
                        <a:rPr lang="en-US" sz="1450" u="none" strike="noStrike" dirty="0">
                          <a:effectLst/>
                        </a:rPr>
                        <a:t>West Asia</a:t>
                      </a:r>
                      <a:endParaRPr lang="en-US" sz="1450" b="0" i="0" u="none" strike="noStrike" dirty="0">
                        <a:solidFill>
                          <a:srgbClr val="000000"/>
                        </a:solidFill>
                        <a:effectLst/>
                        <a:latin typeface="Calibri" panose="020F0502020204030204" pitchFamily="34" charset="0"/>
                      </a:endParaRPr>
                    </a:p>
                  </a:txBody>
                  <a:tcPr marL="2397" marR="2397" marT="2397" marB="0" anchor="ctr"/>
                </a:tc>
                <a:tc>
                  <a:txBody>
                    <a:bodyPr/>
                    <a:lstStyle/>
                    <a:p>
                      <a:pPr marL="0" marR="0" algn="l">
                        <a:lnSpc>
                          <a:spcPct val="115000"/>
                        </a:lnSpc>
                        <a:spcBef>
                          <a:spcPts val="0"/>
                        </a:spcBef>
                        <a:spcAft>
                          <a:spcPts val="0"/>
                        </a:spcAft>
                      </a:pPr>
                      <a:r>
                        <a:rPr lang="en-US" sz="1450" b="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Iran</a:t>
                      </a:r>
                      <a:r>
                        <a:rPr lang="en-US" sz="1450" b="0" baseline="3000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UM</a:t>
                      </a:r>
                      <a:endParaRPr lang="en-US" sz="145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a:effectLst/>
                        </a:rPr>
                        <a:t>7,257</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84.1</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dirty="0">
                          <a:effectLst/>
                        </a:rPr>
                        <a:t>1745150</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a:effectLst/>
                        </a:rPr>
                        <a:t>Petroleum, Natural gas (+8) </a:t>
                      </a:r>
                      <a:endParaRPr lang="en-US" sz="1450" b="0" i="0" u="none" strike="noStrike">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34258527"/>
                  </a:ext>
                </a:extLst>
              </a:tr>
              <a:tr h="226301">
                <a:tc vMerge="1">
                  <a:txBody>
                    <a:bodyPr/>
                    <a:lstStyle/>
                    <a:p>
                      <a:pPr algn="l" fontAlgn="b"/>
                      <a:endParaRPr lang="en-US" sz="1600" b="0" i="0" u="none" strike="noStrike" dirty="0">
                        <a:solidFill>
                          <a:srgbClr val="000000"/>
                        </a:solidFill>
                        <a:effectLst/>
                        <a:latin typeface="Calibri" panose="020F0502020204030204" pitchFamily="34" charset="0"/>
                      </a:endParaRPr>
                    </a:p>
                  </a:txBody>
                  <a:tcPr marL="2397" marR="2397" marT="2397" marB="0" anchor="b"/>
                </a:tc>
                <a:tc>
                  <a:txBody>
                    <a:bodyPr/>
                    <a:lstStyle/>
                    <a:p>
                      <a:pPr marL="0" marR="0" algn="l">
                        <a:lnSpc>
                          <a:spcPct val="115000"/>
                        </a:lnSpc>
                        <a:spcBef>
                          <a:spcPts val="0"/>
                        </a:spcBef>
                        <a:spcAft>
                          <a:spcPts val="0"/>
                        </a:spcAft>
                      </a:pPr>
                      <a:r>
                        <a:rPr lang="en-US" sz="1450" b="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Oman</a:t>
                      </a:r>
                      <a:r>
                        <a:rPr lang="en-US" sz="1450" b="0" baseline="3000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H</a:t>
                      </a:r>
                      <a:endParaRPr lang="en-US" sz="1450" b="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dirty="0">
                          <a:effectLst/>
                        </a:rPr>
                        <a:t>14,423</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4.3</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dirty="0">
                          <a:effectLst/>
                        </a:rPr>
                        <a:t>309500</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dirty="0">
                          <a:effectLst/>
                        </a:rPr>
                        <a:t>Petroleum, Copper (+5)</a:t>
                      </a:r>
                      <a:endParaRPr lang="en-US" sz="1450" b="0" i="0" u="none" strike="noStrike" dirty="0">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3155152316"/>
                  </a:ext>
                </a:extLst>
              </a:tr>
              <a:tr h="226301">
                <a:tc vMerge="1">
                  <a:txBody>
                    <a:bodyPr/>
                    <a:lstStyle/>
                    <a:p>
                      <a:pPr algn="l" fontAlgn="b"/>
                      <a:endParaRPr lang="en-US" sz="1600" b="0" i="0" u="none" strike="noStrike" dirty="0">
                        <a:solidFill>
                          <a:srgbClr val="000000"/>
                        </a:solidFill>
                        <a:effectLst/>
                        <a:latin typeface="Calibri" panose="020F0502020204030204" pitchFamily="34" charset="0"/>
                      </a:endParaRPr>
                    </a:p>
                  </a:txBody>
                  <a:tcPr marL="2397" marR="2397" marT="2397" marB="0" anchor="b"/>
                </a:tc>
                <a:tc>
                  <a:txBody>
                    <a:bodyPr/>
                    <a:lstStyle/>
                    <a:p>
                      <a:pPr marL="0" marR="0" algn="l">
                        <a:lnSpc>
                          <a:spcPct val="115000"/>
                        </a:lnSpc>
                        <a:spcBef>
                          <a:spcPts val="0"/>
                        </a:spcBef>
                        <a:spcAft>
                          <a:spcPts val="0"/>
                        </a:spcAft>
                      </a:pPr>
                      <a:r>
                        <a:rPr lang="en-US" sz="1450" b="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UAE</a:t>
                      </a:r>
                      <a:r>
                        <a:rPr lang="en-US" sz="1450" b="0" baseline="3000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H</a:t>
                      </a:r>
                      <a:endParaRPr lang="en-US" sz="145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a:effectLst/>
                        </a:rPr>
                        <a:t>31,948</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11.1</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dirty="0">
                          <a:effectLst/>
                        </a:rPr>
                        <a:t>83600</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dirty="0">
                          <a:effectLst/>
                        </a:rPr>
                        <a:t>Petroleum, Natural gas</a:t>
                      </a:r>
                      <a:endParaRPr lang="en-US" sz="1450" b="0" i="0" u="none" strike="noStrike" dirty="0">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3922651077"/>
                  </a:ext>
                </a:extLst>
              </a:tr>
              <a:tr h="226301">
                <a:tc vMerge="1">
                  <a:txBody>
                    <a:bodyPr/>
                    <a:lstStyle/>
                    <a:p>
                      <a:pPr algn="l" fontAlgn="b"/>
                      <a:endParaRPr lang="en-US" sz="1600" b="0" i="0" u="none" strike="noStrike" dirty="0">
                        <a:solidFill>
                          <a:srgbClr val="000000"/>
                        </a:solidFill>
                        <a:effectLst/>
                        <a:latin typeface="Calibri" panose="020F0502020204030204" pitchFamily="34" charset="0"/>
                      </a:endParaRPr>
                    </a:p>
                  </a:txBody>
                  <a:tcPr marL="2397" marR="2397" marT="2397" marB="0" anchor="b"/>
                </a:tc>
                <a:tc>
                  <a:txBody>
                    <a:bodyPr/>
                    <a:lstStyle/>
                    <a:p>
                      <a:pPr marL="0" marR="0" algn="l">
                        <a:lnSpc>
                          <a:spcPct val="115000"/>
                        </a:lnSpc>
                        <a:spcBef>
                          <a:spcPts val="0"/>
                        </a:spcBef>
                        <a:spcAft>
                          <a:spcPts val="0"/>
                        </a:spcAft>
                      </a:pPr>
                      <a:r>
                        <a:rPr lang="en-US" sz="1450" b="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Yemen</a:t>
                      </a:r>
                      <a:r>
                        <a:rPr lang="en-US" sz="1450" b="0" baseline="3000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L</a:t>
                      </a:r>
                      <a:endParaRPr lang="en-US" sz="1450" b="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a:effectLst/>
                        </a:rPr>
                        <a:t>645</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32.5</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527970</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dirty="0">
                          <a:effectLst/>
                        </a:rPr>
                        <a:t>Petroleum, Fish (+8)</a:t>
                      </a:r>
                      <a:endParaRPr lang="en-US" sz="1450" b="0" i="0" u="none" strike="noStrike" dirty="0">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4167795904"/>
                  </a:ext>
                </a:extLst>
              </a:tr>
              <a:tr h="226301">
                <a:tc rowSpan="7">
                  <a:txBody>
                    <a:bodyPr/>
                    <a:lstStyle/>
                    <a:p>
                      <a:pPr algn="ctr" fontAlgn="b"/>
                      <a:r>
                        <a:rPr lang="en-US" sz="1450" u="none" strike="noStrike" dirty="0">
                          <a:effectLst/>
                        </a:rPr>
                        <a:t>Eastern Africa</a:t>
                      </a:r>
                      <a:endParaRPr lang="en-US" sz="1450" b="0" i="0" u="none" strike="noStrike" dirty="0">
                        <a:solidFill>
                          <a:srgbClr val="000000"/>
                        </a:solidFill>
                        <a:effectLst/>
                        <a:latin typeface="Calibri" panose="020F0502020204030204" pitchFamily="34" charset="0"/>
                      </a:endParaRPr>
                    </a:p>
                  </a:txBody>
                  <a:tcPr marL="2397" marR="2397" marT="2397" marB="0" anchor="ctr"/>
                </a:tc>
                <a:tc>
                  <a:txBody>
                    <a:bodyPr/>
                    <a:lstStyle/>
                    <a:p>
                      <a:pPr marL="0" marR="0" algn="l">
                        <a:lnSpc>
                          <a:spcPct val="115000"/>
                        </a:lnSpc>
                        <a:spcBef>
                          <a:spcPts val="0"/>
                        </a:spcBef>
                        <a:spcAft>
                          <a:spcPts val="0"/>
                        </a:spcAft>
                      </a:pPr>
                      <a:r>
                        <a:rPr lang="en-US" sz="1450" b="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Comoros</a:t>
                      </a:r>
                      <a:r>
                        <a:rPr lang="en-US" sz="1450" b="0" baseline="3000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L</a:t>
                      </a:r>
                      <a:endParaRPr lang="en-US" sz="1450" b="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dirty="0">
                          <a:effectLst/>
                        </a:rPr>
                        <a:t>1,337</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0.9</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dirty="0">
                          <a:effectLst/>
                        </a:rPr>
                        <a:t>1861</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a:effectLst/>
                        </a:rPr>
                        <a:t>Fish</a:t>
                      </a:r>
                      <a:endParaRPr lang="en-US" sz="1450" b="0" i="0" u="none" strike="noStrike">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1635697064"/>
                  </a:ext>
                </a:extLst>
              </a:tr>
              <a:tr h="226301">
                <a:tc vMerge="1">
                  <a:txBody>
                    <a:bodyPr/>
                    <a:lstStyle/>
                    <a:p>
                      <a:pPr algn="l" fontAlgn="b"/>
                      <a:endParaRPr lang="en-US" sz="1600" b="0" i="0" u="none" strike="noStrike">
                        <a:solidFill>
                          <a:srgbClr val="000000"/>
                        </a:solidFill>
                        <a:effectLst/>
                        <a:latin typeface="Calibri" panose="020F0502020204030204" pitchFamily="34" charset="0"/>
                      </a:endParaRPr>
                    </a:p>
                  </a:txBody>
                  <a:tcPr marL="2397" marR="2397" marT="2397" marB="0" anchor="b"/>
                </a:tc>
                <a:tc>
                  <a:txBody>
                    <a:bodyPr/>
                    <a:lstStyle/>
                    <a:p>
                      <a:pPr marL="0" marR="0" algn="l">
                        <a:lnSpc>
                          <a:spcPct val="115000"/>
                        </a:lnSpc>
                        <a:spcBef>
                          <a:spcPts val="0"/>
                        </a:spcBef>
                        <a:spcAft>
                          <a:spcPts val="0"/>
                        </a:spcAft>
                      </a:pPr>
                      <a:r>
                        <a:rPr lang="en-US" sz="1450" b="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Kenya</a:t>
                      </a:r>
                      <a:r>
                        <a:rPr lang="en-US" sz="1450" b="0" baseline="3000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LM</a:t>
                      </a:r>
                      <a:endParaRPr lang="en-US" sz="145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a:effectLst/>
                        </a:rPr>
                        <a:t>2,075</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48.7</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580370</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dirty="0">
                          <a:effectLst/>
                        </a:rPr>
                        <a:t>Limestone, Wildlife (+8)</a:t>
                      </a:r>
                      <a:endParaRPr lang="en-US" sz="1450" b="0" i="0" u="none" strike="noStrike" dirty="0">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4222006115"/>
                  </a:ext>
                </a:extLst>
              </a:tr>
              <a:tr h="226301">
                <a:tc vMerge="1">
                  <a:txBody>
                    <a:bodyPr/>
                    <a:lstStyle/>
                    <a:p>
                      <a:pPr algn="l" fontAlgn="b"/>
                      <a:endParaRPr lang="en-US" sz="1600" b="0" i="0" u="none" strike="noStrike" dirty="0">
                        <a:solidFill>
                          <a:srgbClr val="000000"/>
                        </a:solidFill>
                        <a:effectLst/>
                        <a:latin typeface="Calibri" panose="020F0502020204030204" pitchFamily="34" charset="0"/>
                      </a:endParaRPr>
                    </a:p>
                  </a:txBody>
                  <a:tcPr marL="2397" marR="2397" marT="2397" marB="0" anchor="b"/>
                </a:tc>
                <a:tc>
                  <a:txBody>
                    <a:bodyPr/>
                    <a:lstStyle/>
                    <a:p>
                      <a:pPr marL="0" marR="0" algn="l">
                        <a:lnSpc>
                          <a:spcPct val="115000"/>
                        </a:lnSpc>
                        <a:spcBef>
                          <a:spcPts val="0"/>
                        </a:spcBef>
                        <a:spcAft>
                          <a:spcPts val="0"/>
                        </a:spcAft>
                      </a:pPr>
                      <a:r>
                        <a:rPr lang="en-US" sz="1450" b="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Madagascar</a:t>
                      </a:r>
                      <a:r>
                        <a:rPr lang="en-US" sz="1450" b="0" baseline="3000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L</a:t>
                      </a:r>
                      <a:endParaRPr lang="en-US" sz="1450" b="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a:effectLst/>
                        </a:rPr>
                        <a:t>515</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27.6</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dirty="0">
                          <a:effectLst/>
                        </a:rPr>
                        <a:t>587295</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dirty="0">
                          <a:effectLst/>
                        </a:rPr>
                        <a:t>Graphite, </a:t>
                      </a:r>
                      <a:r>
                        <a:rPr lang="en-US" sz="1450" u="none" strike="noStrike" dirty="0" err="1">
                          <a:effectLst/>
                        </a:rPr>
                        <a:t>Chromite,fish</a:t>
                      </a:r>
                      <a:r>
                        <a:rPr lang="en-US" sz="1450" u="none" strike="noStrike" dirty="0">
                          <a:effectLst/>
                        </a:rPr>
                        <a:t>(+9)</a:t>
                      </a:r>
                      <a:endParaRPr lang="en-US" sz="1450" b="0" i="0" u="none" strike="noStrike" dirty="0">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3143872226"/>
                  </a:ext>
                </a:extLst>
              </a:tr>
              <a:tr h="226301">
                <a:tc vMerge="1">
                  <a:txBody>
                    <a:bodyPr/>
                    <a:lstStyle/>
                    <a:p>
                      <a:pPr algn="l" fontAlgn="b"/>
                      <a:endParaRPr lang="en-US" sz="1600" b="0" i="0" u="none" strike="noStrike" dirty="0">
                        <a:solidFill>
                          <a:srgbClr val="000000"/>
                        </a:solidFill>
                        <a:effectLst/>
                        <a:latin typeface="Calibri" panose="020F0502020204030204" pitchFamily="34" charset="0"/>
                      </a:endParaRPr>
                    </a:p>
                  </a:txBody>
                  <a:tcPr marL="2397" marR="2397" marT="2397" marB="0" anchor="b"/>
                </a:tc>
                <a:tc>
                  <a:txBody>
                    <a:bodyPr/>
                    <a:lstStyle/>
                    <a:p>
                      <a:pPr marL="0" marR="0" algn="l">
                        <a:lnSpc>
                          <a:spcPct val="115000"/>
                        </a:lnSpc>
                        <a:spcBef>
                          <a:spcPts val="0"/>
                        </a:spcBef>
                        <a:spcAft>
                          <a:spcPts val="0"/>
                        </a:spcAft>
                      </a:pPr>
                      <a:r>
                        <a:rPr lang="en-US" sz="1450" b="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Mauritius</a:t>
                      </a:r>
                      <a:r>
                        <a:rPr lang="en-US" sz="1450" b="0" baseline="3000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H</a:t>
                      </a:r>
                      <a:endParaRPr lang="en-US" sz="145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dirty="0">
                          <a:effectLst/>
                        </a:rPr>
                        <a:t>8,951</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1.3</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dirty="0">
                          <a:effectLst/>
                        </a:rPr>
                        <a:t>2040</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a:effectLst/>
                        </a:rPr>
                        <a:t>Arable land, Fish</a:t>
                      </a:r>
                      <a:endParaRPr lang="en-US" sz="1450" b="0" i="0" u="none" strike="noStrike">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2374819075"/>
                  </a:ext>
                </a:extLst>
              </a:tr>
              <a:tr h="226301">
                <a:tc vMerge="1">
                  <a:txBody>
                    <a:bodyPr/>
                    <a:lstStyle/>
                    <a:p>
                      <a:pPr algn="l" fontAlgn="b"/>
                      <a:endParaRPr lang="en-US" sz="1600" b="0" i="0" u="none" strike="noStrike" dirty="0">
                        <a:solidFill>
                          <a:srgbClr val="000000"/>
                        </a:solidFill>
                        <a:effectLst/>
                        <a:latin typeface="Calibri" panose="020F0502020204030204" pitchFamily="34" charset="0"/>
                      </a:endParaRPr>
                    </a:p>
                  </a:txBody>
                  <a:tcPr marL="2397" marR="2397" marT="2397" marB="0" anchor="b"/>
                </a:tc>
                <a:tc>
                  <a:txBody>
                    <a:bodyPr/>
                    <a:lstStyle/>
                    <a:p>
                      <a:pPr marL="0" marR="0" algn="l">
                        <a:lnSpc>
                          <a:spcPct val="115000"/>
                        </a:lnSpc>
                        <a:spcBef>
                          <a:spcPts val="0"/>
                        </a:spcBef>
                        <a:spcAft>
                          <a:spcPts val="0"/>
                        </a:spcAft>
                      </a:pPr>
                      <a:r>
                        <a:rPr lang="en-US" sz="1450" b="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Seychelles</a:t>
                      </a:r>
                      <a:r>
                        <a:rPr lang="en-US" sz="1450" b="0" baseline="3000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H</a:t>
                      </a:r>
                      <a:endParaRPr lang="en-US" sz="145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a:effectLst/>
                        </a:rPr>
                        <a:t>12,323</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0.1</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460</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dirty="0">
                          <a:effectLst/>
                        </a:rPr>
                        <a:t>Fish, Coconuts(+1)</a:t>
                      </a:r>
                      <a:endParaRPr lang="en-US" sz="1450" b="0" i="0" u="none" strike="noStrike" dirty="0">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3364478878"/>
                  </a:ext>
                </a:extLst>
              </a:tr>
              <a:tr h="226301">
                <a:tc vMerge="1">
                  <a:txBody>
                    <a:bodyPr/>
                    <a:lstStyle/>
                    <a:p>
                      <a:pPr algn="l" fontAlgn="b"/>
                      <a:endParaRPr lang="en-US" sz="1600" b="0" i="0" u="none" strike="noStrike" dirty="0">
                        <a:solidFill>
                          <a:srgbClr val="000000"/>
                        </a:solidFill>
                        <a:effectLst/>
                        <a:latin typeface="Calibri" panose="020F0502020204030204" pitchFamily="34" charset="0"/>
                      </a:endParaRPr>
                    </a:p>
                  </a:txBody>
                  <a:tcPr marL="2397" marR="2397" marT="2397" marB="0" anchor="b"/>
                </a:tc>
                <a:tc>
                  <a:txBody>
                    <a:bodyPr/>
                    <a:lstStyle/>
                    <a:p>
                      <a:pPr marL="0" marR="0" algn="l">
                        <a:lnSpc>
                          <a:spcPct val="115000"/>
                        </a:lnSpc>
                        <a:spcBef>
                          <a:spcPts val="0"/>
                        </a:spcBef>
                        <a:spcAft>
                          <a:spcPts val="0"/>
                        </a:spcAft>
                      </a:pPr>
                      <a:r>
                        <a:rPr lang="en-US" sz="1450" b="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Somalia</a:t>
                      </a:r>
                      <a:r>
                        <a:rPr lang="en-US" sz="1450" b="0" baseline="3000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L</a:t>
                      </a:r>
                      <a:endParaRPr lang="en-US" sz="145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dirty="0">
                          <a:effectLst/>
                        </a:rPr>
                        <a:t>.</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dirty="0">
                          <a:effectLst/>
                        </a:rPr>
                        <a:t>637660</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a:effectLst/>
                        </a:rPr>
                        <a:t>Uranium, Iron ore (+7)</a:t>
                      </a:r>
                      <a:endParaRPr lang="en-US" sz="1450" b="0" i="0" u="none" strike="noStrike">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2329033493"/>
                  </a:ext>
                </a:extLst>
              </a:tr>
              <a:tr h="226301">
                <a:tc vMerge="1">
                  <a:txBody>
                    <a:bodyPr/>
                    <a:lstStyle/>
                    <a:p>
                      <a:pPr algn="l" fontAlgn="b"/>
                      <a:endParaRPr lang="en-US" sz="1600" b="0" i="0" u="none" strike="noStrike" dirty="0">
                        <a:solidFill>
                          <a:srgbClr val="000000"/>
                        </a:solidFill>
                        <a:effectLst/>
                        <a:latin typeface="Calibri" panose="020F0502020204030204" pitchFamily="34" charset="0"/>
                      </a:endParaRPr>
                    </a:p>
                  </a:txBody>
                  <a:tcPr marL="2397" marR="2397" marT="2397" marB="0" anchor="b"/>
                </a:tc>
                <a:tc>
                  <a:txBody>
                    <a:bodyPr/>
                    <a:lstStyle/>
                    <a:p>
                      <a:pPr marL="0" marR="0" algn="l">
                        <a:lnSpc>
                          <a:spcPct val="115000"/>
                        </a:lnSpc>
                        <a:spcBef>
                          <a:spcPts val="0"/>
                        </a:spcBef>
                        <a:spcAft>
                          <a:spcPts val="0"/>
                        </a:spcAft>
                      </a:pPr>
                      <a:r>
                        <a:rPr lang="en-US" sz="1450" b="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Tanzania</a:t>
                      </a:r>
                      <a:r>
                        <a:rPr lang="en-US" sz="1450" b="0" baseline="3000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LM</a:t>
                      </a:r>
                      <a:endParaRPr lang="en-US" sz="145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a:effectLst/>
                        </a:rPr>
                        <a:t>1,106</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58</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dirty="0">
                          <a:effectLst/>
                        </a:rPr>
                        <a:t>947300</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dirty="0">
                          <a:effectLst/>
                        </a:rPr>
                        <a:t>Hydropower, Tin, Gold(+7)</a:t>
                      </a:r>
                      <a:endParaRPr lang="en-US" sz="1450" b="0" i="0" u="none" strike="noStrike" dirty="0">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2787112563"/>
                  </a:ext>
                </a:extLst>
              </a:tr>
              <a:tr h="226301">
                <a:tc rowSpan="3">
                  <a:txBody>
                    <a:bodyPr/>
                    <a:lstStyle/>
                    <a:p>
                      <a:pPr algn="ctr" fontAlgn="b"/>
                      <a:r>
                        <a:rPr lang="en-US" sz="1450" u="none" strike="noStrike" dirty="0">
                          <a:effectLst/>
                        </a:rPr>
                        <a:t>Southern Africa</a:t>
                      </a:r>
                      <a:endParaRPr lang="en-US" sz="1450" b="0" i="0" u="none" strike="noStrike" dirty="0">
                        <a:solidFill>
                          <a:srgbClr val="000000"/>
                        </a:solidFill>
                        <a:effectLst/>
                        <a:latin typeface="Calibri" panose="020F0502020204030204" pitchFamily="34" charset="0"/>
                      </a:endParaRPr>
                    </a:p>
                  </a:txBody>
                  <a:tcPr marL="2397" marR="2397" marT="2397" marB="0" anchor="ctr"/>
                </a:tc>
                <a:tc>
                  <a:txBody>
                    <a:bodyPr/>
                    <a:lstStyle/>
                    <a:p>
                      <a:pPr marL="0" marR="0" algn="l">
                        <a:lnSpc>
                          <a:spcPct val="115000"/>
                        </a:lnSpc>
                        <a:spcBef>
                          <a:spcPts val="0"/>
                        </a:spcBef>
                        <a:spcAft>
                          <a:spcPts val="0"/>
                        </a:spcAft>
                      </a:pPr>
                      <a:r>
                        <a:rPr lang="en-US" sz="1450" b="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Mozambique</a:t>
                      </a:r>
                      <a:r>
                        <a:rPr lang="en-US" sz="1450" b="0" baseline="3000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L</a:t>
                      </a:r>
                      <a:endParaRPr lang="en-US" sz="145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a:effectLst/>
                        </a:rPr>
                        <a:t>455</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32</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dirty="0">
                          <a:effectLst/>
                        </a:rPr>
                        <a:t>786380</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dirty="0">
                          <a:effectLst/>
                        </a:rPr>
                        <a:t>Coal, titanium(5)</a:t>
                      </a:r>
                      <a:endParaRPr lang="en-US" sz="1450" b="0" i="0" u="none" strike="noStrike" dirty="0">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3818484213"/>
                  </a:ext>
                </a:extLst>
              </a:tr>
              <a:tr h="226301">
                <a:tc vMerge="1">
                  <a:txBody>
                    <a:bodyPr/>
                    <a:lstStyle/>
                    <a:p>
                      <a:pPr algn="l" fontAlgn="b"/>
                      <a:endParaRPr lang="en-US" sz="1600" b="0" i="0" u="none" strike="noStrike" dirty="0">
                        <a:solidFill>
                          <a:srgbClr val="000000"/>
                        </a:solidFill>
                        <a:effectLst/>
                        <a:latin typeface="Calibri" panose="020F0502020204030204" pitchFamily="34" charset="0"/>
                      </a:endParaRPr>
                    </a:p>
                  </a:txBody>
                  <a:tcPr marL="2397" marR="2397" marT="2397" marB="0" anchor="b"/>
                </a:tc>
                <a:tc>
                  <a:txBody>
                    <a:bodyPr/>
                    <a:lstStyle/>
                    <a:p>
                      <a:pPr marL="0" marR="0" algn="l">
                        <a:lnSpc>
                          <a:spcPct val="115000"/>
                        </a:lnSpc>
                        <a:spcBef>
                          <a:spcPts val="0"/>
                        </a:spcBef>
                        <a:spcAft>
                          <a:spcPts val="0"/>
                        </a:spcAft>
                      </a:pPr>
                      <a:r>
                        <a:rPr lang="en-US" sz="1450" b="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South </a:t>
                      </a:r>
                      <a:r>
                        <a:rPr lang="en-US" sz="1450" b="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Africa</a:t>
                      </a:r>
                      <a:r>
                        <a:rPr lang="en-US" sz="1450" b="0" baseline="30000" dirty="0" err="1">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UM</a:t>
                      </a:r>
                      <a:endParaRPr lang="en-US" sz="145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a:effectLst/>
                        </a:rPr>
                        <a:t>4,736</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a:effectLst/>
                        </a:rPr>
                        <a:t>59.7</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dirty="0">
                          <a:effectLst/>
                        </a:rPr>
                        <a:t>1219090</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dirty="0">
                          <a:effectLst/>
                        </a:rPr>
                        <a:t>Gold, chromium (+14)</a:t>
                      </a:r>
                      <a:endParaRPr lang="en-US" sz="1450" b="0" i="0" u="none" strike="noStrike" dirty="0">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3579015172"/>
                  </a:ext>
                </a:extLst>
              </a:tr>
              <a:tr h="527330">
                <a:tc vMerge="1">
                  <a:txBody>
                    <a:bodyPr/>
                    <a:lstStyle/>
                    <a:p>
                      <a:pPr algn="l" fontAlgn="b"/>
                      <a:endParaRPr lang="en-US" sz="1600" b="0" i="0" u="none" strike="noStrike" dirty="0">
                        <a:solidFill>
                          <a:srgbClr val="000000"/>
                        </a:solidFill>
                        <a:effectLst/>
                        <a:latin typeface="Calibri" panose="020F0502020204030204" pitchFamily="34" charset="0"/>
                      </a:endParaRPr>
                    </a:p>
                  </a:txBody>
                  <a:tcPr marL="2397" marR="2397" marT="2397" marB="0" anchor="b"/>
                </a:tc>
                <a:tc>
                  <a:txBody>
                    <a:bodyPr/>
                    <a:lstStyle/>
                    <a:p>
                      <a:pPr marL="0" marR="0" algn="l">
                        <a:lnSpc>
                          <a:spcPct val="115000"/>
                        </a:lnSpc>
                        <a:spcBef>
                          <a:spcPts val="0"/>
                        </a:spcBef>
                        <a:spcAft>
                          <a:spcPts val="0"/>
                        </a:spcAft>
                      </a:pPr>
                      <a:r>
                        <a:rPr lang="en-US" sz="1450" b="0" dirty="0">
                          <a:solidFill>
                            <a:schemeClr val="tx1"/>
                          </a:solidFill>
                          <a:effectLst/>
                          <a:latin typeface="Times New Roman" panose="02020603050405020304" pitchFamily="18" charset="0"/>
                          <a:ea typeface="Times New Roman" panose="02020603050405020304" pitchFamily="18" charset="0"/>
                          <a:cs typeface="Arial" panose="020B0604020202020204" pitchFamily="34" charset="0"/>
                        </a:rPr>
                        <a:t> Reunion Island (France)</a:t>
                      </a:r>
                      <a:endParaRPr lang="en-US" sz="1450" b="0" dirty="0">
                        <a:solidFill>
                          <a:schemeClr val="tx1"/>
                        </a:solidFill>
                        <a:effectLst/>
                        <a:latin typeface="Calibri" panose="020F0502020204030204" pitchFamily="34" charset="0"/>
                        <a:ea typeface="Calibri" panose="020F0502020204030204" pitchFamily="34" charset="0"/>
                        <a:cs typeface="Arial" panose="020B0604020202020204" pitchFamily="34" charset="0"/>
                      </a:endParaRPr>
                    </a:p>
                  </a:txBody>
                  <a:tcPr marL="68580" marR="68580" marT="0" marB="0" anchor="ctr"/>
                </a:tc>
                <a:tc>
                  <a:txBody>
                    <a:bodyPr/>
                    <a:lstStyle/>
                    <a:p>
                      <a:pPr algn="ctr" fontAlgn="b"/>
                      <a:r>
                        <a:rPr lang="en-US" sz="1450" u="none" strike="noStrike">
                          <a:effectLst/>
                        </a:rPr>
                        <a:t>26,221</a:t>
                      </a:r>
                      <a:endParaRPr lang="en-US" sz="1450" b="0" i="0" u="none" strike="noStrike">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dirty="0">
                          <a:effectLst/>
                        </a:rPr>
                        <a:t>0.9</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ctr" fontAlgn="b"/>
                      <a:r>
                        <a:rPr lang="en-US" sz="1450" u="none" strike="noStrike" dirty="0">
                          <a:effectLst/>
                        </a:rPr>
                        <a:t>2517</a:t>
                      </a:r>
                      <a:endParaRPr lang="en-US" sz="1450" b="0" i="0" u="none" strike="noStrike" dirty="0">
                        <a:solidFill>
                          <a:srgbClr val="000000"/>
                        </a:solidFill>
                        <a:effectLst/>
                        <a:latin typeface="Calibri" panose="020F0502020204030204" pitchFamily="34" charset="0"/>
                      </a:endParaRPr>
                    </a:p>
                  </a:txBody>
                  <a:tcPr marL="2397" marR="2397" marT="2397" marB="0" anchor="b"/>
                </a:tc>
                <a:tc>
                  <a:txBody>
                    <a:bodyPr/>
                    <a:lstStyle/>
                    <a:p>
                      <a:pPr algn="l" fontAlgn="b"/>
                      <a:r>
                        <a:rPr lang="en-US" sz="1450" u="none" strike="noStrike" dirty="0">
                          <a:effectLst/>
                        </a:rPr>
                        <a:t>Fish, arable land, hydropower</a:t>
                      </a:r>
                      <a:endParaRPr lang="en-US" sz="1450" b="0" i="0" u="none" strike="noStrike" dirty="0">
                        <a:solidFill>
                          <a:srgbClr val="000000"/>
                        </a:solidFill>
                        <a:effectLst/>
                        <a:latin typeface="Calibri" panose="020F0502020204030204" pitchFamily="34" charset="0"/>
                      </a:endParaRPr>
                    </a:p>
                  </a:txBody>
                  <a:tcPr marL="2397" marR="2397" marT="2397" marB="0" anchor="b"/>
                </a:tc>
                <a:extLst>
                  <a:ext uri="{0D108BD9-81ED-4DB2-BD59-A6C34878D82A}">
                    <a16:rowId xmlns:a16="http://schemas.microsoft.com/office/drawing/2014/main" val="2592590197"/>
                  </a:ext>
                </a:extLst>
              </a:tr>
            </a:tbl>
          </a:graphicData>
        </a:graphic>
      </p:graphicFrame>
      <p:sp>
        <p:nvSpPr>
          <p:cNvPr id="4" name="Slide Number Placeholder 3">
            <a:extLst>
              <a:ext uri="{FF2B5EF4-FFF2-40B4-BE49-F238E27FC236}">
                <a16:creationId xmlns:a16="http://schemas.microsoft.com/office/drawing/2014/main" id="{35020E74-DB20-4AA0-961E-03D8A65CF1FD}"/>
              </a:ext>
            </a:extLst>
          </p:cNvPr>
          <p:cNvSpPr>
            <a:spLocks noGrp="1"/>
          </p:cNvSpPr>
          <p:nvPr>
            <p:ph type="sldNum" sz="quarter" idx="12"/>
          </p:nvPr>
        </p:nvSpPr>
        <p:spPr/>
        <p:txBody>
          <a:bodyPr/>
          <a:lstStyle/>
          <a:p>
            <a:fld id="{92FB8604-3E91-4806-A5CC-428F0C480F73}" type="slidenum">
              <a:rPr lang="en-US" smtClean="0"/>
              <a:t>4</a:t>
            </a:fld>
            <a:endParaRPr lang="en-US" dirty="0"/>
          </a:p>
        </p:txBody>
      </p:sp>
      <p:sp>
        <p:nvSpPr>
          <p:cNvPr id="7" name="TextBox 6">
            <a:extLst>
              <a:ext uri="{FF2B5EF4-FFF2-40B4-BE49-F238E27FC236}">
                <a16:creationId xmlns:a16="http://schemas.microsoft.com/office/drawing/2014/main" id="{502E1123-A86E-4486-A73F-CBA9271056B0}"/>
              </a:ext>
            </a:extLst>
          </p:cNvPr>
          <p:cNvSpPr txBox="1"/>
          <p:nvPr/>
        </p:nvSpPr>
        <p:spPr>
          <a:xfrm>
            <a:off x="103944" y="-55821"/>
            <a:ext cx="6097554" cy="461665"/>
          </a:xfrm>
          <a:prstGeom prst="rect">
            <a:avLst/>
          </a:prstGeom>
          <a:noFill/>
        </p:spPr>
        <p:txBody>
          <a:bodyPr wrap="square">
            <a:spAutoFit/>
          </a:bodyPr>
          <a:lstStyle/>
          <a:p>
            <a:r>
              <a:rPr lang="en-US" sz="2400" b="1" dirty="0"/>
              <a:t>IORA Quick fact : Socio-economic </a:t>
            </a:r>
          </a:p>
        </p:txBody>
      </p:sp>
      <p:sp>
        <p:nvSpPr>
          <p:cNvPr id="8" name="Oval 7">
            <a:extLst>
              <a:ext uri="{FF2B5EF4-FFF2-40B4-BE49-F238E27FC236}">
                <a16:creationId xmlns:a16="http://schemas.microsoft.com/office/drawing/2014/main" id="{AC2EE691-ED02-4C22-B391-46E5B83A1188}"/>
              </a:ext>
            </a:extLst>
          </p:cNvPr>
          <p:cNvSpPr/>
          <p:nvPr/>
        </p:nvSpPr>
        <p:spPr>
          <a:xfrm>
            <a:off x="4431149" y="1555342"/>
            <a:ext cx="880737" cy="284513"/>
          </a:xfrm>
          <a:prstGeom prst="ellipse">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Oval 8">
            <a:extLst>
              <a:ext uri="{FF2B5EF4-FFF2-40B4-BE49-F238E27FC236}">
                <a16:creationId xmlns:a16="http://schemas.microsoft.com/office/drawing/2014/main" id="{231A2153-3A5A-48F5-A79D-AFB92403B3BB}"/>
              </a:ext>
            </a:extLst>
          </p:cNvPr>
          <p:cNvSpPr/>
          <p:nvPr/>
        </p:nvSpPr>
        <p:spPr>
          <a:xfrm>
            <a:off x="5746599" y="2272180"/>
            <a:ext cx="956872" cy="364517"/>
          </a:xfrm>
          <a:prstGeom prst="ellipse">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Oval 9">
            <a:extLst>
              <a:ext uri="{FF2B5EF4-FFF2-40B4-BE49-F238E27FC236}">
                <a16:creationId xmlns:a16="http://schemas.microsoft.com/office/drawing/2014/main" id="{489AD974-9FEE-415B-9407-C3B09807A2E6}"/>
              </a:ext>
            </a:extLst>
          </p:cNvPr>
          <p:cNvSpPr/>
          <p:nvPr/>
        </p:nvSpPr>
        <p:spPr>
          <a:xfrm>
            <a:off x="4431149" y="5628258"/>
            <a:ext cx="880737" cy="284513"/>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Oval 10">
            <a:extLst>
              <a:ext uri="{FF2B5EF4-FFF2-40B4-BE49-F238E27FC236}">
                <a16:creationId xmlns:a16="http://schemas.microsoft.com/office/drawing/2014/main" id="{59C05787-06F8-4FEC-8D09-743964FED788}"/>
              </a:ext>
            </a:extLst>
          </p:cNvPr>
          <p:cNvSpPr/>
          <p:nvPr/>
        </p:nvSpPr>
        <p:spPr>
          <a:xfrm>
            <a:off x="5731048" y="4935430"/>
            <a:ext cx="880737" cy="258695"/>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Oval 12">
            <a:extLst>
              <a:ext uri="{FF2B5EF4-FFF2-40B4-BE49-F238E27FC236}">
                <a16:creationId xmlns:a16="http://schemas.microsoft.com/office/drawing/2014/main" id="{282E5FEE-4403-4F36-BCC2-039E5A1E608D}"/>
              </a:ext>
            </a:extLst>
          </p:cNvPr>
          <p:cNvSpPr/>
          <p:nvPr/>
        </p:nvSpPr>
        <p:spPr>
          <a:xfrm>
            <a:off x="7033229" y="861621"/>
            <a:ext cx="1102469" cy="291286"/>
          </a:xfrm>
          <a:prstGeom prst="ellipse">
            <a:avLst/>
          </a:prstGeom>
          <a:noFill/>
          <a:ln w="2857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4" name="Oval 13">
            <a:extLst>
              <a:ext uri="{FF2B5EF4-FFF2-40B4-BE49-F238E27FC236}">
                <a16:creationId xmlns:a16="http://schemas.microsoft.com/office/drawing/2014/main" id="{EA84DF82-9F6E-455B-98CD-1FDF64BE5377}"/>
              </a:ext>
            </a:extLst>
          </p:cNvPr>
          <p:cNvSpPr/>
          <p:nvPr/>
        </p:nvSpPr>
        <p:spPr>
          <a:xfrm>
            <a:off x="7154526" y="2491054"/>
            <a:ext cx="1102469" cy="291286"/>
          </a:xfrm>
          <a:prstGeom prst="ellipse">
            <a:avLst/>
          </a:prstGeom>
          <a:noFill/>
          <a:ln w="28575">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5" name="TextBox 14">
            <a:extLst>
              <a:ext uri="{FF2B5EF4-FFF2-40B4-BE49-F238E27FC236}">
                <a16:creationId xmlns:a16="http://schemas.microsoft.com/office/drawing/2014/main" id="{D18C5778-C80A-4A54-9EF1-0B1045801E4A}"/>
              </a:ext>
            </a:extLst>
          </p:cNvPr>
          <p:cNvSpPr txBox="1"/>
          <p:nvPr/>
        </p:nvSpPr>
        <p:spPr>
          <a:xfrm>
            <a:off x="187606" y="6631418"/>
            <a:ext cx="9050693" cy="276999"/>
          </a:xfrm>
          <a:prstGeom prst="rect">
            <a:avLst/>
          </a:prstGeom>
          <a:noFill/>
        </p:spPr>
        <p:txBody>
          <a:bodyPr wrap="square">
            <a:spAutoFit/>
          </a:bodyPr>
          <a:lstStyle/>
          <a:p>
            <a:r>
              <a:rPr lang="en-US" sz="1200" dirty="0">
                <a:effectLst/>
                <a:latin typeface="Times New Roman" panose="02020603050405020304" pitchFamily="18" charset="0"/>
                <a:ea typeface="Calibri" panose="020F0502020204030204" pitchFamily="34" charset="0"/>
              </a:rPr>
              <a:t>*Income level : H – High Income, UM-Upper Middle income, LM-Lower middle Income, L- Lower income</a:t>
            </a:r>
            <a:endParaRPr lang="en-US" sz="1200" dirty="0"/>
          </a:p>
        </p:txBody>
      </p:sp>
    </p:spTree>
    <p:extLst>
      <p:ext uri="{BB962C8B-B14F-4D97-AF65-F5344CB8AC3E}">
        <p14:creationId xmlns:p14="http://schemas.microsoft.com/office/powerpoint/2010/main" val="811070034"/>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0"/>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9"/>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13"/>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1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P spid="9" grpId="0" animBg="1"/>
      <p:bldP spid="10" grpId="0" animBg="1"/>
      <p:bldP spid="11" grpId="0" animBg="1"/>
      <p:bldP spid="13" grpId="0" animBg="1"/>
      <p:bldP spid="14" grpId="0" animBg="1"/>
    </p:bldLst>
  </p:timing>
</p:sld>
</file>

<file path=ppt/slides/slide5.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lide Number Placeholder 11"/>
          <p:cNvSpPr>
            <a:spLocks noGrp="1"/>
          </p:cNvSpPr>
          <p:nvPr>
            <p:ph type="sldNum" sz="quarter" idx="12"/>
          </p:nvPr>
        </p:nvSpPr>
        <p:spPr>
          <a:xfrm>
            <a:off x="10978593" y="6361139"/>
            <a:ext cx="1213407" cy="225169"/>
          </a:xfrm>
        </p:spPr>
        <p:txBody>
          <a:bodyPr>
            <a:noAutofit/>
          </a:bodyPr>
          <a:lstStyle/>
          <a:p>
            <a:fld id="{92FB8604-3E91-4806-A5CC-428F0C480F73}" type="slidenum">
              <a:rPr lang="en-US" sz="2400" b="1" smtClean="0">
                <a:solidFill>
                  <a:schemeClr val="tx1"/>
                </a:solidFill>
              </a:rPr>
              <a:t>5</a:t>
            </a:fld>
            <a:endParaRPr lang="en-US" sz="2400" b="1" dirty="0">
              <a:solidFill>
                <a:schemeClr val="tx1"/>
              </a:solidFill>
            </a:endParaRPr>
          </a:p>
        </p:txBody>
      </p:sp>
      <p:sp>
        <p:nvSpPr>
          <p:cNvPr id="4" name="TextBox 3"/>
          <p:cNvSpPr txBox="1"/>
          <p:nvPr/>
        </p:nvSpPr>
        <p:spPr>
          <a:xfrm>
            <a:off x="87855" y="126749"/>
            <a:ext cx="3381054" cy="584775"/>
          </a:xfrm>
          <a:prstGeom prst="rect">
            <a:avLst/>
          </a:prstGeom>
          <a:noFill/>
        </p:spPr>
        <p:txBody>
          <a:bodyPr wrap="none" rtlCol="0">
            <a:spAutoFit/>
          </a:bodyPr>
          <a:lstStyle/>
          <a:p>
            <a:r>
              <a:rPr lang="en-US" sz="3200" b="1" dirty="0"/>
              <a:t>IORA Quick fact</a:t>
            </a:r>
          </a:p>
        </p:txBody>
      </p:sp>
      <p:cxnSp>
        <p:nvCxnSpPr>
          <p:cNvPr id="7" name="Straight Connector 6">
            <a:extLst>
              <a:ext uri="{FF2B5EF4-FFF2-40B4-BE49-F238E27FC236}">
                <a16:creationId xmlns:a16="http://schemas.microsoft.com/office/drawing/2014/main" id="{0B516F23-575E-4C7D-9E6A-3D8BA7450386}"/>
              </a:ext>
            </a:extLst>
          </p:cNvPr>
          <p:cNvCxnSpPr/>
          <p:nvPr/>
        </p:nvCxnSpPr>
        <p:spPr>
          <a:xfrm>
            <a:off x="6356888" y="936708"/>
            <a:ext cx="0" cy="5464188"/>
          </a:xfrm>
          <a:prstGeom prst="line">
            <a:avLst/>
          </a:prstGeom>
        </p:spPr>
        <p:style>
          <a:lnRef idx="1">
            <a:schemeClr val="accent1"/>
          </a:lnRef>
          <a:fillRef idx="0">
            <a:schemeClr val="accent1"/>
          </a:fillRef>
          <a:effectRef idx="0">
            <a:schemeClr val="accent1"/>
          </a:effectRef>
          <a:fontRef idx="minor">
            <a:schemeClr val="tx1"/>
          </a:fontRef>
        </p:style>
      </p:cxnSp>
      <p:graphicFrame>
        <p:nvGraphicFramePr>
          <p:cNvPr id="8" name="Chart 7">
            <a:extLst>
              <a:ext uri="{FF2B5EF4-FFF2-40B4-BE49-F238E27FC236}">
                <a16:creationId xmlns:a16="http://schemas.microsoft.com/office/drawing/2014/main" id="{8E785358-5202-44D2-9AF3-EA9278D3FA4C}"/>
              </a:ext>
            </a:extLst>
          </p:cNvPr>
          <p:cNvGraphicFramePr/>
          <p:nvPr>
            <p:extLst>
              <p:ext uri="{D42A27DB-BD31-4B8C-83A1-F6EECF244321}">
                <p14:modId xmlns:p14="http://schemas.microsoft.com/office/powerpoint/2010/main" val="3312209692"/>
              </p:ext>
            </p:extLst>
          </p:nvPr>
        </p:nvGraphicFramePr>
        <p:xfrm>
          <a:off x="0" y="1069846"/>
          <a:ext cx="6188040" cy="4922438"/>
        </p:xfrm>
        <a:graphic>
          <a:graphicData uri="http://schemas.openxmlformats.org/drawingml/2006/chart">
            <c:chart xmlns:c="http://schemas.openxmlformats.org/drawingml/2006/chart" xmlns:r="http://schemas.openxmlformats.org/officeDocument/2006/relationships" r:id="rId3"/>
          </a:graphicData>
        </a:graphic>
      </p:graphicFrame>
      <p:sp>
        <p:nvSpPr>
          <p:cNvPr id="9" name="TextBox 8">
            <a:extLst>
              <a:ext uri="{FF2B5EF4-FFF2-40B4-BE49-F238E27FC236}">
                <a16:creationId xmlns:a16="http://schemas.microsoft.com/office/drawing/2014/main" id="{9FED93A3-D52F-4AEF-B900-6C3DA85B71CE}"/>
              </a:ext>
            </a:extLst>
          </p:cNvPr>
          <p:cNvSpPr txBox="1"/>
          <p:nvPr/>
        </p:nvSpPr>
        <p:spPr>
          <a:xfrm>
            <a:off x="933941" y="876087"/>
            <a:ext cx="6188042" cy="307777"/>
          </a:xfrm>
          <a:prstGeom prst="rect">
            <a:avLst/>
          </a:prstGeom>
          <a:noFill/>
        </p:spPr>
        <p:txBody>
          <a:bodyPr wrap="square">
            <a:spAutoFit/>
          </a:bodyPr>
          <a:lstStyle/>
          <a:p>
            <a:r>
              <a:rPr lang="en-US" sz="1400" b="1" i="1" dirty="0"/>
              <a:t>Share of IORA in World GDP , Export and Import</a:t>
            </a:r>
          </a:p>
        </p:txBody>
      </p:sp>
      <p:sp>
        <p:nvSpPr>
          <p:cNvPr id="6" name="TextBox 5">
            <a:extLst>
              <a:ext uri="{FF2B5EF4-FFF2-40B4-BE49-F238E27FC236}">
                <a16:creationId xmlns:a16="http://schemas.microsoft.com/office/drawing/2014/main" id="{CED32BDC-44F0-4382-804A-6BC621FF9706}"/>
              </a:ext>
            </a:extLst>
          </p:cNvPr>
          <p:cNvSpPr txBox="1"/>
          <p:nvPr/>
        </p:nvSpPr>
        <p:spPr>
          <a:xfrm>
            <a:off x="6437880" y="1545906"/>
            <a:ext cx="5868124" cy="3970318"/>
          </a:xfrm>
          <a:prstGeom prst="rect">
            <a:avLst/>
          </a:prstGeom>
          <a:noFill/>
        </p:spPr>
        <p:txBody>
          <a:bodyPr wrap="square" rtlCol="0">
            <a:spAutoFit/>
          </a:bodyPr>
          <a:lstStyle/>
          <a:p>
            <a:pPr marL="285750" indent="-285750">
              <a:buFont typeface="Wingdings" panose="05000000000000000000" pitchFamily="2" charset="2"/>
              <a:buChar char="Ø"/>
            </a:pPr>
            <a:r>
              <a:rPr lang="en-US" dirty="0"/>
              <a:t>Accommodates </a:t>
            </a:r>
            <a:r>
              <a:rPr lang="en-US" dirty="0">
                <a:solidFill>
                  <a:srgbClr val="FF0000"/>
                </a:solidFill>
              </a:rPr>
              <a:t>30 percent </a:t>
            </a:r>
            <a:r>
              <a:rPr lang="en-US" dirty="0"/>
              <a:t>of the world population (Huge market demand)</a:t>
            </a:r>
          </a:p>
          <a:p>
            <a:endParaRPr lang="en-US" dirty="0"/>
          </a:p>
          <a:p>
            <a:pPr marL="285750" indent="-285750">
              <a:buFont typeface="Wingdings" panose="05000000000000000000" pitchFamily="2" charset="2"/>
              <a:buChar char="Ø"/>
            </a:pPr>
            <a:r>
              <a:rPr lang="en-US" dirty="0">
                <a:solidFill>
                  <a:srgbClr val="FF0000"/>
                </a:solidFill>
              </a:rPr>
              <a:t>Half</a:t>
            </a:r>
            <a:r>
              <a:rPr lang="en-US" dirty="0"/>
              <a:t> of the world's container ships and </a:t>
            </a:r>
            <a:r>
              <a:rPr lang="en-US" dirty="0">
                <a:solidFill>
                  <a:srgbClr val="FF0000"/>
                </a:solidFill>
              </a:rPr>
              <a:t>two thirds </a:t>
            </a:r>
            <a:r>
              <a:rPr lang="en-US" dirty="0"/>
              <a:t>of the world's oil shipments pass through the Indian Ocean</a:t>
            </a:r>
          </a:p>
          <a:p>
            <a:endParaRPr lang="en-US" dirty="0"/>
          </a:p>
          <a:p>
            <a:pPr marL="285750" indent="-285750">
              <a:buFont typeface="Wingdings" panose="05000000000000000000" pitchFamily="2" charset="2"/>
              <a:buChar char="Ø"/>
            </a:pPr>
            <a:r>
              <a:rPr lang="en-US" dirty="0"/>
              <a:t>It is based on the principles of </a:t>
            </a:r>
            <a:r>
              <a:rPr lang="en-US" dirty="0">
                <a:solidFill>
                  <a:srgbClr val="FF0000"/>
                </a:solidFill>
              </a:rPr>
              <a:t>Open Regionalism</a:t>
            </a:r>
          </a:p>
          <a:p>
            <a:endParaRPr lang="en-US" dirty="0"/>
          </a:p>
          <a:p>
            <a:pPr marL="285750" indent="-285750">
              <a:buFont typeface="Wingdings" panose="05000000000000000000" pitchFamily="2" charset="2"/>
              <a:buChar char="Ø"/>
            </a:pPr>
            <a:r>
              <a:rPr lang="en-US" dirty="0"/>
              <a:t>big players in global trade belong to IORA Dialogue group </a:t>
            </a:r>
            <a:r>
              <a:rPr lang="en-US" dirty="0">
                <a:solidFill>
                  <a:srgbClr val="FF0000"/>
                </a:solidFill>
              </a:rPr>
              <a:t>(China, US)</a:t>
            </a:r>
          </a:p>
          <a:p>
            <a:endParaRPr lang="en-US" dirty="0"/>
          </a:p>
          <a:p>
            <a:pPr marL="285750" indent="-285750">
              <a:buFont typeface="Wingdings" panose="05000000000000000000" pitchFamily="2" charset="2"/>
              <a:buChar char="Ø"/>
            </a:pPr>
            <a:r>
              <a:rPr lang="en-US" dirty="0"/>
              <a:t>Comprises  of  emerging economies</a:t>
            </a:r>
          </a:p>
          <a:p>
            <a:r>
              <a:rPr lang="en-US" dirty="0"/>
              <a:t>    (</a:t>
            </a:r>
            <a:r>
              <a:rPr lang="en-US" dirty="0">
                <a:solidFill>
                  <a:srgbClr val="FF0000"/>
                </a:solidFill>
              </a:rPr>
              <a:t>India,  Tanzania,  Bangladesh</a:t>
            </a:r>
            <a:r>
              <a:rPr lang="en-US" dirty="0"/>
              <a:t>)</a:t>
            </a:r>
          </a:p>
        </p:txBody>
      </p:sp>
      <p:sp>
        <p:nvSpPr>
          <p:cNvPr id="11" name="Rectangle 3">
            <a:extLst>
              <a:ext uri="{FF2B5EF4-FFF2-40B4-BE49-F238E27FC236}">
                <a16:creationId xmlns:a16="http://schemas.microsoft.com/office/drawing/2014/main" id="{9E49651D-8580-4E4D-BA50-022AC4F37652}"/>
              </a:ext>
            </a:extLst>
          </p:cNvPr>
          <p:cNvSpPr>
            <a:spLocks noChangeArrowheads="1"/>
          </p:cNvSpPr>
          <p:nvPr/>
        </p:nvSpPr>
        <p:spPr bwMode="auto">
          <a:xfrm>
            <a:off x="0" y="6508214"/>
            <a:ext cx="365677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en-US" altLang="en-US" sz="1400" b="0" i="1" u="none" strike="noStrike" cap="none" normalizeH="0" baseline="0" dirty="0">
                <a:ln>
                  <a:noFill/>
                </a:ln>
                <a:effectLst/>
                <a:latin typeface="Calibri" panose="020F0502020204030204" pitchFamily="34" charset="0"/>
                <a:ea typeface="Calibri" panose="020F0502020204030204" pitchFamily="34" charset="0"/>
                <a:cs typeface="Arial" panose="020B0604020202020204" pitchFamily="34" charset="0"/>
              </a:rPr>
              <a:t>Source: Authors calculations using ITC database</a:t>
            </a:r>
            <a:endParaRPr kumimoji="0" lang="en-US" altLang="en-US" sz="3600" b="0" i="0" u="none" strike="noStrike" cap="none" normalizeH="0" baseline="0" dirty="0">
              <a:ln>
                <a:noFill/>
              </a:ln>
              <a:effectLst/>
              <a:latin typeface="Arial" panose="020B0604020202020204" pitchFamily="34" charset="0"/>
            </a:endParaRPr>
          </a:p>
        </p:txBody>
      </p:sp>
    </p:spTree>
    <p:extLst>
      <p:ext uri="{BB962C8B-B14F-4D97-AF65-F5344CB8AC3E}">
        <p14:creationId xmlns:p14="http://schemas.microsoft.com/office/powerpoint/2010/main" val="303422188"/>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12" name="Slide Number Placeholder 11"/>
          <p:cNvSpPr>
            <a:spLocks noGrp="1"/>
          </p:cNvSpPr>
          <p:nvPr>
            <p:ph type="sldNum" sz="quarter" idx="12"/>
          </p:nvPr>
        </p:nvSpPr>
        <p:spPr>
          <a:xfrm>
            <a:off x="10293743" y="6279795"/>
            <a:ext cx="2743200" cy="365125"/>
          </a:xfrm>
        </p:spPr>
        <p:txBody>
          <a:bodyPr>
            <a:normAutofit fontScale="92500" lnSpcReduction="10000"/>
          </a:bodyPr>
          <a:lstStyle/>
          <a:p>
            <a:fld id="{92FB8604-3E91-4806-A5CC-428F0C480F73}" type="slidenum">
              <a:rPr lang="en-US" sz="2000" b="1" smtClean="0">
                <a:solidFill>
                  <a:schemeClr val="tx1"/>
                </a:solidFill>
              </a:rPr>
              <a:t>6</a:t>
            </a:fld>
            <a:endParaRPr lang="en-US" sz="2000" b="1" dirty="0">
              <a:solidFill>
                <a:schemeClr val="tx1"/>
              </a:solidFill>
            </a:endParaRPr>
          </a:p>
        </p:txBody>
      </p:sp>
      <p:sp>
        <p:nvSpPr>
          <p:cNvPr id="5" name="Rectangle 2"/>
          <p:cNvSpPr>
            <a:spLocks noChangeArrowheads="1"/>
          </p:cNvSpPr>
          <p:nvPr/>
        </p:nvSpPr>
        <p:spPr bwMode="auto">
          <a:xfrm>
            <a:off x="201477" y="2690446"/>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US"/>
          </a:p>
        </p:txBody>
      </p:sp>
      <p:sp>
        <p:nvSpPr>
          <p:cNvPr id="7" name="Rectangle 3"/>
          <p:cNvSpPr>
            <a:spLocks noChangeArrowheads="1"/>
          </p:cNvSpPr>
          <p:nvPr/>
        </p:nvSpPr>
        <p:spPr bwMode="auto">
          <a:xfrm>
            <a:off x="119412" y="6488853"/>
            <a:ext cx="3656770" cy="30777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pPr marL="0" marR="0" lvl="0" indent="0" algn="justLow" defTabSz="914400" rtl="0" eaLnBrk="0" fontAlgn="base" latinLnBrk="0" hangingPunct="0">
              <a:lnSpc>
                <a:spcPct val="100000"/>
              </a:lnSpc>
              <a:spcBef>
                <a:spcPct val="0"/>
              </a:spcBef>
              <a:spcAft>
                <a:spcPct val="0"/>
              </a:spcAft>
              <a:buClrTx/>
              <a:buSzTx/>
              <a:buFontTx/>
              <a:buNone/>
              <a:tabLst/>
            </a:pPr>
            <a:r>
              <a:rPr kumimoji="0" lang="en-US" altLang="en-US" sz="1400" b="0" i="1" u="none" strike="noStrike" cap="none" normalizeH="0" baseline="0" dirty="0">
                <a:ln>
                  <a:noFill/>
                </a:ln>
                <a:effectLst/>
                <a:latin typeface="Calibri" panose="020F0502020204030204" pitchFamily="34" charset="0"/>
                <a:ea typeface="Calibri" panose="020F0502020204030204" pitchFamily="34" charset="0"/>
                <a:cs typeface="Arial" panose="020B0604020202020204" pitchFamily="34" charset="0"/>
              </a:rPr>
              <a:t>Source: Authors calculations using ITC database</a:t>
            </a:r>
            <a:endParaRPr kumimoji="0" lang="en-US" altLang="en-US" sz="3600" b="0" i="0" u="none" strike="noStrike" cap="none" normalizeH="0" baseline="0" dirty="0">
              <a:ln>
                <a:noFill/>
              </a:ln>
              <a:effectLst/>
              <a:latin typeface="Arial" panose="020B0604020202020204" pitchFamily="34" charset="0"/>
            </a:endParaRPr>
          </a:p>
        </p:txBody>
      </p:sp>
      <p:sp>
        <p:nvSpPr>
          <p:cNvPr id="8" name="Rectangle 7"/>
          <p:cNvSpPr/>
          <p:nvPr/>
        </p:nvSpPr>
        <p:spPr>
          <a:xfrm>
            <a:off x="201477" y="93474"/>
            <a:ext cx="9474368" cy="584775"/>
          </a:xfrm>
          <a:prstGeom prst="rect">
            <a:avLst/>
          </a:prstGeom>
        </p:spPr>
        <p:txBody>
          <a:bodyPr wrap="square">
            <a:spAutoFit/>
          </a:bodyPr>
          <a:lstStyle/>
          <a:p>
            <a:pPr algn="justLow" eaLnBrk="0" fontAlgn="base" hangingPunct="0">
              <a:spcBef>
                <a:spcPct val="0"/>
              </a:spcBef>
              <a:spcAft>
                <a:spcPct val="0"/>
              </a:spcAft>
            </a:pPr>
            <a:r>
              <a:rPr lang="en-US" altLang="en-US" sz="3200" i="1" dirty="0">
                <a:latin typeface="Calibri" panose="020F0502020204030204" pitchFamily="34" charset="0"/>
                <a:ea typeface="Calibri" panose="020F0502020204030204" pitchFamily="34" charset="0"/>
                <a:cs typeface="Arial" panose="020B0604020202020204" pitchFamily="34" charset="0"/>
              </a:rPr>
              <a:t> </a:t>
            </a:r>
            <a:r>
              <a:rPr lang="en-US" sz="2400" b="1" dirty="0"/>
              <a:t>IORA Quick fact : IORA intra-regional trade share </a:t>
            </a:r>
          </a:p>
        </p:txBody>
      </p:sp>
      <p:graphicFrame>
        <p:nvGraphicFramePr>
          <p:cNvPr id="11" name="Chart 10">
            <a:extLst>
              <a:ext uri="{FF2B5EF4-FFF2-40B4-BE49-F238E27FC236}">
                <a16:creationId xmlns:a16="http://schemas.microsoft.com/office/drawing/2014/main" id="{BA81C190-FD61-47C3-808F-2F613332A721}"/>
              </a:ext>
            </a:extLst>
          </p:cNvPr>
          <p:cNvGraphicFramePr/>
          <p:nvPr>
            <p:extLst>
              <p:ext uri="{D42A27DB-BD31-4B8C-83A1-F6EECF244321}">
                <p14:modId xmlns:p14="http://schemas.microsoft.com/office/powerpoint/2010/main" val="2628225568"/>
              </p:ext>
            </p:extLst>
          </p:nvPr>
        </p:nvGraphicFramePr>
        <p:xfrm>
          <a:off x="569223" y="1004347"/>
          <a:ext cx="8574777" cy="5158408"/>
        </p:xfrm>
        <a:graphic>
          <a:graphicData uri="http://schemas.openxmlformats.org/drawingml/2006/chart">
            <c:chart xmlns:c="http://schemas.openxmlformats.org/drawingml/2006/chart" xmlns:r="http://schemas.openxmlformats.org/officeDocument/2006/relationships" r:id="rId3"/>
          </a:graphicData>
        </a:graphic>
      </p:graphicFrame>
      <p:sp>
        <p:nvSpPr>
          <p:cNvPr id="2" name="TextBox 1">
            <a:extLst>
              <a:ext uri="{FF2B5EF4-FFF2-40B4-BE49-F238E27FC236}">
                <a16:creationId xmlns:a16="http://schemas.microsoft.com/office/drawing/2014/main" id="{9DA033D1-8286-4CBD-ABEC-52190B1C4F90}"/>
              </a:ext>
            </a:extLst>
          </p:cNvPr>
          <p:cNvSpPr txBox="1"/>
          <p:nvPr/>
        </p:nvSpPr>
        <p:spPr>
          <a:xfrm>
            <a:off x="8942523" y="2610069"/>
            <a:ext cx="3048000" cy="1200329"/>
          </a:xfrm>
          <a:prstGeom prst="rect">
            <a:avLst/>
          </a:prstGeom>
          <a:noFill/>
        </p:spPr>
        <p:txBody>
          <a:bodyPr wrap="square" rtlCol="0">
            <a:spAutoFit/>
          </a:bodyPr>
          <a:lstStyle/>
          <a:p>
            <a:r>
              <a:rPr lang="en-US" dirty="0"/>
              <a:t>intra-trade in </a:t>
            </a:r>
            <a:r>
              <a:rPr lang="en-US" dirty="0" err="1"/>
              <a:t>agrifood</a:t>
            </a:r>
            <a:r>
              <a:rPr lang="en-US" dirty="0"/>
              <a:t> is higher compared to manufacturing and total  trade</a:t>
            </a:r>
          </a:p>
        </p:txBody>
      </p:sp>
    </p:spTree>
    <p:extLst>
      <p:ext uri="{BB962C8B-B14F-4D97-AF65-F5344CB8AC3E}">
        <p14:creationId xmlns:p14="http://schemas.microsoft.com/office/powerpoint/2010/main" val="39096915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graphicFrame>
        <p:nvGraphicFramePr>
          <p:cNvPr id="16" name="Chart 15">
            <a:extLst>
              <a:ext uri="{FF2B5EF4-FFF2-40B4-BE49-F238E27FC236}">
                <a16:creationId xmlns:a16="http://schemas.microsoft.com/office/drawing/2014/main" id="{26760CB3-4D75-4578-BC60-E832D33486AF}"/>
              </a:ext>
            </a:extLst>
          </p:cNvPr>
          <p:cNvGraphicFramePr>
            <a:graphicFrameLocks/>
          </p:cNvGraphicFramePr>
          <p:nvPr>
            <p:extLst>
              <p:ext uri="{D42A27DB-BD31-4B8C-83A1-F6EECF244321}">
                <p14:modId xmlns:p14="http://schemas.microsoft.com/office/powerpoint/2010/main" val="448505361"/>
              </p:ext>
            </p:extLst>
          </p:nvPr>
        </p:nvGraphicFramePr>
        <p:xfrm>
          <a:off x="24410" y="670923"/>
          <a:ext cx="5855699" cy="3312695"/>
        </p:xfrm>
        <a:graphic>
          <a:graphicData uri="http://schemas.openxmlformats.org/drawingml/2006/chart">
            <c:chart xmlns:c="http://schemas.openxmlformats.org/drawingml/2006/chart" xmlns:r="http://schemas.openxmlformats.org/officeDocument/2006/relationships" r:id="rId3"/>
          </a:graphicData>
        </a:graphic>
      </p:graphicFrame>
      <p:sp>
        <p:nvSpPr>
          <p:cNvPr id="4" name="Slide Number Placeholder 3">
            <a:extLst>
              <a:ext uri="{FF2B5EF4-FFF2-40B4-BE49-F238E27FC236}">
                <a16:creationId xmlns:a16="http://schemas.microsoft.com/office/drawing/2014/main" id="{353F1102-5014-471C-8070-8D5A84D6C9B8}"/>
              </a:ext>
            </a:extLst>
          </p:cNvPr>
          <p:cNvSpPr>
            <a:spLocks noGrp="1"/>
          </p:cNvSpPr>
          <p:nvPr>
            <p:ph type="sldNum" sz="quarter" idx="12"/>
          </p:nvPr>
        </p:nvSpPr>
        <p:spPr/>
        <p:txBody>
          <a:bodyPr/>
          <a:lstStyle/>
          <a:p>
            <a:fld id="{92FB8604-3E91-4806-A5CC-428F0C480F73}" type="slidenum">
              <a:rPr lang="en-US" smtClean="0"/>
              <a:t>7</a:t>
            </a:fld>
            <a:endParaRPr lang="en-US" dirty="0"/>
          </a:p>
        </p:txBody>
      </p:sp>
      <p:sp>
        <p:nvSpPr>
          <p:cNvPr id="15" name="TextBox 14">
            <a:extLst>
              <a:ext uri="{FF2B5EF4-FFF2-40B4-BE49-F238E27FC236}">
                <a16:creationId xmlns:a16="http://schemas.microsoft.com/office/drawing/2014/main" id="{8951D898-EB16-40C3-8374-910BF00984C2}"/>
              </a:ext>
            </a:extLst>
          </p:cNvPr>
          <p:cNvSpPr txBox="1"/>
          <p:nvPr/>
        </p:nvSpPr>
        <p:spPr>
          <a:xfrm>
            <a:off x="24410" y="0"/>
            <a:ext cx="6489440" cy="461665"/>
          </a:xfrm>
          <a:prstGeom prst="rect">
            <a:avLst/>
          </a:prstGeom>
          <a:noFill/>
        </p:spPr>
        <p:txBody>
          <a:bodyPr wrap="square">
            <a:spAutoFit/>
          </a:bodyPr>
          <a:lstStyle/>
          <a:p>
            <a:r>
              <a:rPr lang="en-US" sz="2400" dirty="0"/>
              <a:t>Outlook of NTMs in IORA &amp; tariff</a:t>
            </a:r>
          </a:p>
        </p:txBody>
      </p:sp>
      <p:graphicFrame>
        <p:nvGraphicFramePr>
          <p:cNvPr id="20" name="Content Placeholder 5">
            <a:extLst>
              <a:ext uri="{FF2B5EF4-FFF2-40B4-BE49-F238E27FC236}">
                <a16:creationId xmlns:a16="http://schemas.microsoft.com/office/drawing/2014/main" id="{95003E82-7641-446A-8E0B-A4D7DD1D7A95}"/>
              </a:ext>
            </a:extLst>
          </p:cNvPr>
          <p:cNvGraphicFramePr>
            <a:graphicFrameLocks noGrp="1"/>
          </p:cNvGraphicFramePr>
          <p:nvPr>
            <p:ph idx="1"/>
            <p:extLst>
              <p:ext uri="{D42A27DB-BD31-4B8C-83A1-F6EECF244321}">
                <p14:modId xmlns:p14="http://schemas.microsoft.com/office/powerpoint/2010/main" val="1947777165"/>
              </p:ext>
            </p:extLst>
          </p:nvPr>
        </p:nvGraphicFramePr>
        <p:xfrm>
          <a:off x="7809300" y="987588"/>
          <a:ext cx="4358290" cy="5020254"/>
        </p:xfrm>
        <a:graphic>
          <a:graphicData uri="http://schemas.openxmlformats.org/drawingml/2006/table">
            <a:tbl>
              <a:tblPr firstRow="1" bandRow="1">
                <a:tableStyleId>{5C22544A-7EE6-4342-B048-85BDC9FD1C3A}</a:tableStyleId>
              </a:tblPr>
              <a:tblGrid>
                <a:gridCol w="1673914">
                  <a:extLst>
                    <a:ext uri="{9D8B030D-6E8A-4147-A177-3AD203B41FA5}">
                      <a16:colId xmlns:a16="http://schemas.microsoft.com/office/drawing/2014/main" val="3726807026"/>
                    </a:ext>
                  </a:extLst>
                </a:gridCol>
                <a:gridCol w="573835">
                  <a:extLst>
                    <a:ext uri="{9D8B030D-6E8A-4147-A177-3AD203B41FA5}">
                      <a16:colId xmlns:a16="http://schemas.microsoft.com/office/drawing/2014/main" val="1096123215"/>
                    </a:ext>
                  </a:extLst>
                </a:gridCol>
                <a:gridCol w="1488077">
                  <a:extLst>
                    <a:ext uri="{9D8B030D-6E8A-4147-A177-3AD203B41FA5}">
                      <a16:colId xmlns:a16="http://schemas.microsoft.com/office/drawing/2014/main" val="1154507908"/>
                    </a:ext>
                  </a:extLst>
                </a:gridCol>
                <a:gridCol w="622464">
                  <a:extLst>
                    <a:ext uri="{9D8B030D-6E8A-4147-A177-3AD203B41FA5}">
                      <a16:colId xmlns:a16="http://schemas.microsoft.com/office/drawing/2014/main" val="609062688"/>
                    </a:ext>
                  </a:extLst>
                </a:gridCol>
              </a:tblGrid>
              <a:tr h="502228">
                <a:tc>
                  <a:txBody>
                    <a:bodyPr/>
                    <a:lstStyle/>
                    <a:p>
                      <a:r>
                        <a:rPr lang="en-US" sz="1400" dirty="0"/>
                        <a:t>Country</a:t>
                      </a:r>
                      <a:endParaRPr lang="en-US" sz="1400" dirty="0">
                        <a:solidFill>
                          <a:schemeClr val="tx1"/>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effectLst/>
                        </a:rPr>
                        <a:t>%</a:t>
                      </a:r>
                      <a:endParaRPr lang="en-US" sz="1400" dirty="0"/>
                    </a:p>
                    <a:p>
                      <a:pPr algn="ctr"/>
                      <a:endParaRPr lang="en-US" sz="1400" dirty="0"/>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dirty="0"/>
                        <a:t>Country</a:t>
                      </a:r>
                      <a:endParaRPr lang="en-US" sz="1400" dirty="0">
                        <a:solidFill>
                          <a:schemeClr val="tx1"/>
                        </a:solidFill>
                      </a:endParaRPr>
                    </a:p>
                    <a:p>
                      <a:endParaRPr lang="en-US" sz="1400"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effectLst/>
                        </a:rPr>
                        <a:t>% </a:t>
                      </a:r>
                      <a:endParaRPr lang="en-US" sz="1400" dirty="0"/>
                    </a:p>
                    <a:p>
                      <a:pPr algn="ctr"/>
                      <a:endParaRPr lang="en-US" sz="1400" dirty="0"/>
                    </a:p>
                  </a:txBody>
                  <a:tcPr anchor="ctr"/>
                </a:tc>
                <a:extLst>
                  <a:ext uri="{0D108BD9-81ED-4DB2-BD59-A6C34878D82A}">
                    <a16:rowId xmlns:a16="http://schemas.microsoft.com/office/drawing/2014/main" val="37796229"/>
                  </a:ext>
                </a:extLst>
              </a:tr>
              <a:tr h="336377">
                <a:tc>
                  <a:txBody>
                    <a:bodyPr/>
                    <a:lstStyle/>
                    <a:p>
                      <a:pPr algn="just"/>
                      <a:r>
                        <a:rPr lang="en-US" sz="1400" b="1" kern="1200" dirty="0">
                          <a:effectLst/>
                        </a:rPr>
                        <a:t>Australia</a:t>
                      </a:r>
                      <a:endParaRPr lang="en-US" sz="1400" b="1" dirty="0"/>
                    </a:p>
                  </a:txBody>
                  <a:tcPr anchor="ctr"/>
                </a:tc>
                <a:tc>
                  <a:txBody>
                    <a:bodyPr/>
                    <a:lstStyle/>
                    <a:p>
                      <a:pPr algn="ctr"/>
                      <a:r>
                        <a:rPr lang="en-US" sz="1400" kern="1200" dirty="0">
                          <a:effectLst/>
                        </a:rPr>
                        <a:t>2.0 </a:t>
                      </a:r>
                      <a:endParaRPr lang="en-US" sz="1400" dirty="0"/>
                    </a:p>
                  </a:txBody>
                  <a:tcPr anchor="ctr"/>
                </a:tc>
                <a:tc>
                  <a:txBody>
                    <a:bodyPr/>
                    <a:lstStyle/>
                    <a:p>
                      <a:r>
                        <a:rPr lang="en-US" sz="1400" b="1" kern="1200" dirty="0">
                          <a:effectLst/>
                        </a:rPr>
                        <a:t>Singapore</a:t>
                      </a:r>
                      <a:endParaRPr lang="en-US" sz="1400" b="1" dirty="0">
                        <a:solidFill>
                          <a:srgbClr val="7030A0"/>
                        </a:solidFill>
                      </a:endParaRPr>
                    </a:p>
                  </a:txBody>
                  <a:tcPr anchor="ctr"/>
                </a:tc>
                <a:tc>
                  <a:txBody>
                    <a:bodyPr/>
                    <a:lstStyle/>
                    <a:p>
                      <a:pPr algn="ctr"/>
                      <a:r>
                        <a:rPr lang="en-US" sz="1400" kern="1200" dirty="0">
                          <a:solidFill>
                            <a:srgbClr val="7030A0"/>
                          </a:solidFill>
                          <a:effectLst/>
                        </a:rPr>
                        <a:t>1.2</a:t>
                      </a:r>
                      <a:endParaRPr lang="en-US" sz="1400" dirty="0">
                        <a:solidFill>
                          <a:srgbClr val="7030A0"/>
                        </a:solidFill>
                      </a:endParaRPr>
                    </a:p>
                  </a:txBody>
                  <a:tcPr anchor="ctr"/>
                </a:tc>
                <a:extLst>
                  <a:ext uri="{0D108BD9-81ED-4DB2-BD59-A6C34878D82A}">
                    <a16:rowId xmlns:a16="http://schemas.microsoft.com/office/drawing/2014/main" val="3522588764"/>
                  </a:ext>
                </a:extLst>
              </a:tr>
              <a:tr h="336377">
                <a:tc>
                  <a:txBody>
                    <a:bodyPr/>
                    <a:lstStyle/>
                    <a:p>
                      <a:pPr algn="just"/>
                      <a:r>
                        <a:rPr lang="en-US" sz="1400" b="1" kern="1200" dirty="0">
                          <a:effectLst/>
                        </a:rPr>
                        <a:t>Bangladesh</a:t>
                      </a:r>
                      <a:endParaRPr lang="en-US" sz="1400" b="1" dirty="0">
                        <a:solidFill>
                          <a:srgbClr val="FF0000"/>
                        </a:solidFill>
                      </a:endParaRPr>
                    </a:p>
                  </a:txBody>
                  <a:tcPr anchor="ctr"/>
                </a:tc>
                <a:tc>
                  <a:txBody>
                    <a:bodyPr/>
                    <a:lstStyle/>
                    <a:p>
                      <a:pPr algn="ctr"/>
                      <a:r>
                        <a:rPr lang="en-US" sz="1400" kern="1200" dirty="0">
                          <a:solidFill>
                            <a:schemeClr val="tx1"/>
                          </a:solidFill>
                          <a:effectLst/>
                        </a:rPr>
                        <a:t>12.2</a:t>
                      </a:r>
                      <a:endParaRPr lang="en-US" sz="1400" dirty="0">
                        <a:solidFill>
                          <a:schemeClr val="tx1"/>
                        </a:solidFill>
                      </a:endParaRPr>
                    </a:p>
                  </a:txBody>
                  <a:tcPr anchor="ctr"/>
                </a:tc>
                <a:tc>
                  <a:txBody>
                    <a:bodyPr/>
                    <a:lstStyle/>
                    <a:p>
                      <a:r>
                        <a:rPr lang="en-US" sz="1400" b="1" kern="1200" dirty="0">
                          <a:effectLst/>
                        </a:rPr>
                        <a:t>Maldives</a:t>
                      </a:r>
                      <a:endParaRPr lang="en-US" sz="1400" b="1" dirty="0"/>
                    </a:p>
                  </a:txBody>
                  <a:tcPr anchor="ctr"/>
                </a:tc>
                <a:tc>
                  <a:txBody>
                    <a:bodyPr/>
                    <a:lstStyle/>
                    <a:p>
                      <a:pPr algn="ctr"/>
                      <a:r>
                        <a:rPr lang="en-US" sz="1400" kern="1200" dirty="0">
                          <a:effectLst/>
                        </a:rPr>
                        <a:t>18.9</a:t>
                      </a:r>
                      <a:endParaRPr lang="en-US" sz="1400" dirty="0"/>
                    </a:p>
                  </a:txBody>
                  <a:tcPr anchor="ctr"/>
                </a:tc>
                <a:extLst>
                  <a:ext uri="{0D108BD9-81ED-4DB2-BD59-A6C34878D82A}">
                    <a16:rowId xmlns:a16="http://schemas.microsoft.com/office/drawing/2014/main" val="3223982329"/>
                  </a:ext>
                </a:extLst>
              </a:tr>
              <a:tr h="433501">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400" b="1" kern="1200" dirty="0">
                          <a:effectLst/>
                        </a:rPr>
                        <a:t>Comoros </a:t>
                      </a:r>
                      <a:endParaRPr lang="en-US" sz="1400" b="1" dirty="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solidFill>
                            <a:schemeClr val="tx1"/>
                          </a:solidFill>
                          <a:effectLst/>
                        </a:rPr>
                        <a:t>12.5</a:t>
                      </a:r>
                      <a:endParaRPr lang="en-US" sz="1400" dirty="0">
                        <a:solidFill>
                          <a:schemeClr val="tx1"/>
                        </a:solidFill>
                      </a:endParaRP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effectLst/>
                        </a:rPr>
                        <a:t>South Africa</a:t>
                      </a:r>
                      <a:endParaRPr lang="en-US" sz="14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kern="1200" dirty="0">
                          <a:effectLst/>
                        </a:rPr>
                        <a:t>8.4</a:t>
                      </a:r>
                      <a:endParaRPr lang="en-US" sz="1400" dirty="0"/>
                    </a:p>
                  </a:txBody>
                  <a:tcPr anchor="ctr"/>
                </a:tc>
                <a:extLst>
                  <a:ext uri="{0D108BD9-81ED-4DB2-BD59-A6C34878D82A}">
                    <a16:rowId xmlns:a16="http://schemas.microsoft.com/office/drawing/2014/main" val="2020660960"/>
                  </a:ext>
                </a:extLst>
              </a:tr>
              <a:tr h="433501">
                <a:tc>
                  <a:txBody>
                    <a:bodyPr/>
                    <a:lstStyle/>
                    <a:p>
                      <a:pPr marL="0" marR="0" lvl="0" indent="0" algn="just" defTabSz="914400" rtl="0" eaLnBrk="1" fontAlgn="auto" latinLnBrk="0" hangingPunct="1">
                        <a:lnSpc>
                          <a:spcPct val="100000"/>
                        </a:lnSpc>
                        <a:spcBef>
                          <a:spcPts val="0"/>
                        </a:spcBef>
                        <a:spcAft>
                          <a:spcPts val="0"/>
                        </a:spcAft>
                        <a:buClrTx/>
                        <a:buSzTx/>
                        <a:buFontTx/>
                        <a:buNone/>
                        <a:tabLst/>
                        <a:defRPr/>
                      </a:pPr>
                      <a:r>
                        <a:rPr lang="en-US" sz="1400" b="1" kern="1200" dirty="0">
                          <a:effectLst/>
                        </a:rPr>
                        <a:t>India</a:t>
                      </a:r>
                      <a:endParaRPr lang="en-US" sz="1400" b="1" dirty="0">
                        <a:solidFill>
                          <a:srgbClr val="FF0000"/>
                        </a:solidFill>
                      </a:endParaRPr>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solidFill>
                            <a:schemeClr val="tx1"/>
                          </a:solidFill>
                        </a:rPr>
                        <a:t>10.2</a:t>
                      </a:r>
                    </a:p>
                  </a:txBody>
                  <a:tcPr anchor="ctr"/>
                </a:tc>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lang="en-US" sz="1400" b="1" kern="1200" dirty="0">
                          <a:effectLst/>
                        </a:rPr>
                        <a:t>UAE </a:t>
                      </a:r>
                      <a:endParaRPr lang="en-US" sz="1400" b="1" dirty="0"/>
                    </a:p>
                  </a:txBody>
                  <a:tcPr anchor="ctr"/>
                </a:tc>
                <a:tc>
                  <a:txBody>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lang="en-US" sz="1400" dirty="0"/>
                        <a:t>4.2</a:t>
                      </a:r>
                    </a:p>
                  </a:txBody>
                  <a:tcPr anchor="ctr"/>
                </a:tc>
                <a:extLst>
                  <a:ext uri="{0D108BD9-81ED-4DB2-BD59-A6C34878D82A}">
                    <a16:rowId xmlns:a16="http://schemas.microsoft.com/office/drawing/2014/main" val="3064367837"/>
                  </a:ext>
                </a:extLst>
              </a:tr>
              <a:tr h="298443">
                <a:tc>
                  <a:txBody>
                    <a:bodyPr/>
                    <a:lstStyle/>
                    <a:p>
                      <a:pPr algn="just"/>
                      <a:r>
                        <a:rPr lang="en-US" sz="1400" b="1" kern="1200" dirty="0">
                          <a:effectLst/>
                        </a:rPr>
                        <a:t>Indonesia</a:t>
                      </a:r>
                      <a:endParaRPr lang="en-US" sz="1400" b="1" dirty="0"/>
                    </a:p>
                  </a:txBody>
                  <a:tcPr anchor="ctr"/>
                </a:tc>
                <a:tc>
                  <a:txBody>
                    <a:bodyPr/>
                    <a:lstStyle/>
                    <a:p>
                      <a:pPr algn="ctr"/>
                      <a:r>
                        <a:rPr lang="en-US" sz="1400" kern="1200" dirty="0">
                          <a:solidFill>
                            <a:schemeClr val="tx1"/>
                          </a:solidFill>
                          <a:effectLst/>
                        </a:rPr>
                        <a:t>6.7</a:t>
                      </a:r>
                      <a:endParaRPr lang="en-US" sz="1400" dirty="0">
                        <a:solidFill>
                          <a:schemeClr val="tx1"/>
                        </a:solidFill>
                      </a:endParaRPr>
                    </a:p>
                  </a:txBody>
                  <a:tcPr anchor="ctr"/>
                </a:tc>
                <a:tc>
                  <a:txBody>
                    <a:bodyPr/>
                    <a:lstStyle/>
                    <a:p>
                      <a:r>
                        <a:rPr lang="en-US" sz="1400" b="1" kern="1200" dirty="0">
                          <a:effectLst/>
                        </a:rPr>
                        <a:t>Sri Lanka</a:t>
                      </a:r>
                      <a:endParaRPr lang="en-US" sz="1400" b="1" dirty="0"/>
                    </a:p>
                  </a:txBody>
                  <a:tcPr anchor="ctr"/>
                </a:tc>
                <a:tc>
                  <a:txBody>
                    <a:bodyPr/>
                    <a:lstStyle/>
                    <a:p>
                      <a:pPr algn="ctr"/>
                      <a:r>
                        <a:rPr lang="en-US" sz="1400" kern="1200" dirty="0">
                          <a:solidFill>
                            <a:schemeClr val="tx1"/>
                          </a:solidFill>
                          <a:effectLst/>
                        </a:rPr>
                        <a:t>16.4</a:t>
                      </a:r>
                      <a:endParaRPr lang="en-US" sz="1400" dirty="0">
                        <a:solidFill>
                          <a:schemeClr val="tx1"/>
                        </a:solidFill>
                      </a:endParaRPr>
                    </a:p>
                  </a:txBody>
                  <a:tcPr anchor="ctr"/>
                </a:tc>
                <a:extLst>
                  <a:ext uri="{0D108BD9-81ED-4DB2-BD59-A6C34878D82A}">
                    <a16:rowId xmlns:a16="http://schemas.microsoft.com/office/drawing/2014/main" val="2686828685"/>
                  </a:ext>
                </a:extLst>
              </a:tr>
              <a:tr h="336377">
                <a:tc>
                  <a:txBody>
                    <a:bodyPr/>
                    <a:lstStyle/>
                    <a:p>
                      <a:pPr algn="just"/>
                      <a:r>
                        <a:rPr lang="en-US" sz="1400" b="1" kern="1200" dirty="0">
                          <a:effectLst/>
                        </a:rPr>
                        <a:t>Iran</a:t>
                      </a:r>
                      <a:endParaRPr lang="en-US" sz="1400" b="1" dirty="0">
                        <a:solidFill>
                          <a:srgbClr val="FF0000"/>
                        </a:solidFill>
                      </a:endParaRPr>
                    </a:p>
                  </a:txBody>
                  <a:tcPr anchor="ctr"/>
                </a:tc>
                <a:tc>
                  <a:txBody>
                    <a:bodyPr/>
                    <a:lstStyle/>
                    <a:p>
                      <a:pPr algn="ctr"/>
                      <a:r>
                        <a:rPr lang="en-US" sz="1400" kern="1200" dirty="0">
                          <a:solidFill>
                            <a:schemeClr val="tx1"/>
                          </a:solidFill>
                          <a:effectLst/>
                        </a:rPr>
                        <a:t>16.2</a:t>
                      </a:r>
                      <a:endParaRPr lang="en-US" sz="1400" dirty="0">
                        <a:solidFill>
                          <a:schemeClr val="tx1"/>
                        </a:solidFill>
                      </a:endParaRPr>
                    </a:p>
                  </a:txBody>
                  <a:tcPr anchor="ctr"/>
                </a:tc>
                <a:tc>
                  <a:txBody>
                    <a:bodyPr/>
                    <a:lstStyle/>
                    <a:p>
                      <a:r>
                        <a:rPr lang="en-US" sz="1400" b="1" kern="1200" dirty="0">
                          <a:effectLst/>
                        </a:rPr>
                        <a:t>Tanzania</a:t>
                      </a:r>
                      <a:endParaRPr lang="en-US" sz="1400" b="1" dirty="0">
                        <a:solidFill>
                          <a:srgbClr val="FF0000"/>
                        </a:solidFill>
                      </a:endParaRPr>
                    </a:p>
                  </a:txBody>
                  <a:tcPr anchor="ctr"/>
                </a:tc>
                <a:tc>
                  <a:txBody>
                    <a:bodyPr/>
                    <a:lstStyle/>
                    <a:p>
                      <a:pPr algn="ctr"/>
                      <a:r>
                        <a:rPr lang="en-US" sz="1400" kern="1200" dirty="0">
                          <a:solidFill>
                            <a:schemeClr val="tx1"/>
                          </a:solidFill>
                          <a:effectLst/>
                        </a:rPr>
                        <a:t>12.2</a:t>
                      </a:r>
                      <a:endParaRPr lang="en-US" sz="1400" dirty="0">
                        <a:solidFill>
                          <a:schemeClr val="tx1"/>
                        </a:solidFill>
                      </a:endParaRPr>
                    </a:p>
                  </a:txBody>
                  <a:tcPr anchor="ctr"/>
                </a:tc>
                <a:extLst>
                  <a:ext uri="{0D108BD9-81ED-4DB2-BD59-A6C34878D82A}">
                    <a16:rowId xmlns:a16="http://schemas.microsoft.com/office/drawing/2014/main" val="2204385085"/>
                  </a:ext>
                </a:extLst>
              </a:tr>
              <a:tr h="336377">
                <a:tc>
                  <a:txBody>
                    <a:bodyPr/>
                    <a:lstStyle/>
                    <a:p>
                      <a:pPr algn="just"/>
                      <a:r>
                        <a:rPr lang="en-US" sz="1400" b="1" kern="1200" dirty="0">
                          <a:effectLst/>
                        </a:rPr>
                        <a:t>Kenya</a:t>
                      </a:r>
                      <a:endParaRPr lang="en-US" sz="1400" b="1" dirty="0">
                        <a:solidFill>
                          <a:srgbClr val="FF0000"/>
                        </a:solidFill>
                      </a:endParaRPr>
                    </a:p>
                  </a:txBody>
                  <a:tcPr anchor="ctr"/>
                </a:tc>
                <a:tc>
                  <a:txBody>
                    <a:bodyPr/>
                    <a:lstStyle/>
                    <a:p>
                      <a:pPr algn="ctr"/>
                      <a:r>
                        <a:rPr lang="en-US" sz="1400" kern="1200" dirty="0">
                          <a:solidFill>
                            <a:schemeClr val="tx1"/>
                          </a:solidFill>
                          <a:effectLst/>
                        </a:rPr>
                        <a:t>13.1</a:t>
                      </a:r>
                      <a:endParaRPr lang="en-US" sz="1400" dirty="0">
                        <a:solidFill>
                          <a:schemeClr val="tx1"/>
                        </a:solidFill>
                      </a:endParaRPr>
                    </a:p>
                  </a:txBody>
                  <a:tcPr anchor="ctr"/>
                </a:tc>
                <a:tc>
                  <a:txBody>
                    <a:bodyPr/>
                    <a:lstStyle/>
                    <a:p>
                      <a:r>
                        <a:rPr lang="en-US" sz="1400" b="1" kern="1200" dirty="0">
                          <a:effectLst/>
                        </a:rPr>
                        <a:t>Thailand</a:t>
                      </a:r>
                      <a:endParaRPr lang="en-US" sz="1400" b="1" dirty="0"/>
                    </a:p>
                  </a:txBody>
                  <a:tcPr anchor="ctr"/>
                </a:tc>
                <a:tc>
                  <a:txBody>
                    <a:bodyPr/>
                    <a:lstStyle/>
                    <a:p>
                      <a:pPr algn="ctr"/>
                      <a:r>
                        <a:rPr lang="en-US" sz="1400" kern="1200" dirty="0">
                          <a:effectLst/>
                        </a:rPr>
                        <a:t>8.0</a:t>
                      </a:r>
                      <a:endParaRPr lang="en-US" sz="1400" dirty="0"/>
                    </a:p>
                  </a:txBody>
                  <a:tcPr anchor="ctr"/>
                </a:tc>
                <a:extLst>
                  <a:ext uri="{0D108BD9-81ED-4DB2-BD59-A6C34878D82A}">
                    <a16:rowId xmlns:a16="http://schemas.microsoft.com/office/drawing/2014/main" val="3266090452"/>
                  </a:ext>
                </a:extLst>
              </a:tr>
              <a:tr h="518939">
                <a:tc>
                  <a:txBody>
                    <a:bodyPr/>
                    <a:lstStyle/>
                    <a:p>
                      <a:pPr algn="just"/>
                      <a:r>
                        <a:rPr lang="en-US" sz="1400" b="1" kern="1200" dirty="0">
                          <a:effectLst/>
                        </a:rPr>
                        <a:t>Madagascar</a:t>
                      </a:r>
                      <a:endParaRPr lang="en-US" sz="1400" b="1" dirty="0"/>
                    </a:p>
                  </a:txBody>
                  <a:tcPr anchor="ctr"/>
                </a:tc>
                <a:tc>
                  <a:txBody>
                    <a:bodyPr/>
                    <a:lstStyle/>
                    <a:p>
                      <a:pPr algn="ctr"/>
                      <a:r>
                        <a:rPr lang="en-US" sz="1400" kern="1200" dirty="0">
                          <a:solidFill>
                            <a:schemeClr val="tx1"/>
                          </a:solidFill>
                          <a:effectLst/>
                        </a:rPr>
                        <a:t>8.9</a:t>
                      </a:r>
                      <a:endParaRPr lang="en-US" sz="1400" dirty="0">
                        <a:solidFill>
                          <a:schemeClr val="tx1"/>
                        </a:solidFill>
                      </a:endParaRPr>
                    </a:p>
                  </a:txBody>
                  <a:tcPr anchor="ctr"/>
                </a:tc>
                <a:tc>
                  <a:txBody>
                    <a:bodyPr/>
                    <a:lstStyle/>
                    <a:p>
                      <a:r>
                        <a:rPr lang="en-US" sz="1400" b="1" kern="1200" dirty="0">
                          <a:effectLst/>
                        </a:rPr>
                        <a:t>Yemen</a:t>
                      </a:r>
                      <a:endParaRPr lang="en-US" sz="1400" b="1" dirty="0"/>
                    </a:p>
                  </a:txBody>
                  <a:tcPr anchor="ctr"/>
                </a:tc>
                <a:tc>
                  <a:txBody>
                    <a:bodyPr/>
                    <a:lstStyle/>
                    <a:p>
                      <a:pPr algn="ctr"/>
                      <a:r>
                        <a:rPr lang="en-US" sz="1400" kern="1200" dirty="0">
                          <a:effectLst/>
                        </a:rPr>
                        <a:t>5.8</a:t>
                      </a:r>
                      <a:endParaRPr lang="en-US" sz="1400" dirty="0"/>
                    </a:p>
                  </a:txBody>
                  <a:tcPr anchor="ctr"/>
                </a:tc>
                <a:extLst>
                  <a:ext uri="{0D108BD9-81ED-4DB2-BD59-A6C34878D82A}">
                    <a16:rowId xmlns:a16="http://schemas.microsoft.com/office/drawing/2014/main" val="1628480792"/>
                  </a:ext>
                </a:extLst>
              </a:tr>
              <a:tr h="445220">
                <a:tc>
                  <a:txBody>
                    <a:bodyPr/>
                    <a:lstStyle/>
                    <a:p>
                      <a:pPr algn="just"/>
                      <a:r>
                        <a:rPr lang="en-US" sz="1400" b="1" kern="1200" dirty="0">
                          <a:effectLst/>
                        </a:rPr>
                        <a:t>Malaysia, </a:t>
                      </a:r>
                      <a:endParaRPr lang="en-US" sz="1400" b="1" dirty="0"/>
                    </a:p>
                  </a:txBody>
                  <a:tcPr anchor="ctr"/>
                </a:tc>
                <a:tc>
                  <a:txBody>
                    <a:bodyPr/>
                    <a:lstStyle/>
                    <a:p>
                      <a:pPr algn="ctr"/>
                      <a:r>
                        <a:rPr lang="en-US" sz="1400" kern="1200" dirty="0">
                          <a:solidFill>
                            <a:schemeClr val="tx1"/>
                          </a:solidFill>
                          <a:effectLst/>
                        </a:rPr>
                        <a:t>6.2</a:t>
                      </a:r>
                      <a:endParaRPr lang="en-US" sz="1400" dirty="0">
                        <a:solidFill>
                          <a:schemeClr val="tx1"/>
                        </a:solidFill>
                      </a:endParaRPr>
                    </a:p>
                  </a:txBody>
                  <a:tcPr anchor="ctr"/>
                </a:tc>
                <a:tc>
                  <a:txBody>
                    <a:bodyPr/>
                    <a:lstStyle/>
                    <a:p>
                      <a:pPr algn="just"/>
                      <a:r>
                        <a:rPr lang="en-US" sz="1400" b="1" kern="1200" dirty="0">
                          <a:effectLst/>
                        </a:rPr>
                        <a:t>Mozambique</a:t>
                      </a:r>
                      <a:endParaRPr lang="en-US" sz="1400" b="1" dirty="0"/>
                    </a:p>
                  </a:txBody>
                  <a:tcPr anchor="ctr"/>
                </a:tc>
                <a:tc>
                  <a:txBody>
                    <a:bodyPr/>
                    <a:lstStyle/>
                    <a:p>
                      <a:pPr algn="ctr"/>
                      <a:r>
                        <a:rPr lang="en-US" sz="1400" kern="1200" dirty="0">
                          <a:effectLst/>
                        </a:rPr>
                        <a:t>9.0</a:t>
                      </a:r>
                      <a:endParaRPr lang="en-US" sz="1400" dirty="0"/>
                    </a:p>
                  </a:txBody>
                  <a:tcPr anchor="ctr"/>
                </a:tc>
                <a:extLst>
                  <a:ext uri="{0D108BD9-81ED-4DB2-BD59-A6C34878D82A}">
                    <a16:rowId xmlns:a16="http://schemas.microsoft.com/office/drawing/2014/main" val="1982621272"/>
                  </a:ext>
                </a:extLst>
              </a:tr>
              <a:tr h="452186">
                <a:tc>
                  <a:txBody>
                    <a:bodyPr/>
                    <a:lstStyle/>
                    <a:p>
                      <a:pPr algn="just"/>
                      <a:r>
                        <a:rPr lang="en-US" sz="1400" b="1" kern="1200" dirty="0">
                          <a:effectLst/>
                        </a:rPr>
                        <a:t>Mauritius</a:t>
                      </a:r>
                      <a:endParaRPr lang="en-US" sz="1400" b="1" dirty="0"/>
                    </a:p>
                  </a:txBody>
                  <a:tcPr anchor="ctr"/>
                </a:tc>
                <a:tc>
                  <a:txBody>
                    <a:bodyPr/>
                    <a:lstStyle/>
                    <a:p>
                      <a:pPr algn="ctr"/>
                      <a:r>
                        <a:rPr lang="en-US" sz="1400" kern="1200" dirty="0">
                          <a:solidFill>
                            <a:schemeClr val="tx1"/>
                          </a:solidFill>
                          <a:effectLst/>
                        </a:rPr>
                        <a:t>1.3</a:t>
                      </a:r>
                      <a:endParaRPr lang="en-US" sz="1400" dirty="0">
                        <a:solidFill>
                          <a:schemeClr val="tx1"/>
                        </a:solidFill>
                      </a:endParaRPr>
                    </a:p>
                  </a:txBody>
                  <a:tcPr anchor="ctr"/>
                </a:tc>
                <a:tc>
                  <a:txBody>
                    <a:bodyPr/>
                    <a:lstStyle/>
                    <a:p>
                      <a:pPr algn="just"/>
                      <a:r>
                        <a:rPr lang="en-US" sz="1400" b="1" kern="1200" dirty="0">
                          <a:effectLst/>
                        </a:rPr>
                        <a:t>Seychelles</a:t>
                      </a:r>
                      <a:endParaRPr lang="en-US" sz="1400" b="1" dirty="0"/>
                    </a:p>
                  </a:txBody>
                  <a:tcPr anchor="ctr"/>
                </a:tc>
                <a:tc>
                  <a:txBody>
                    <a:bodyPr/>
                    <a:lstStyle/>
                    <a:p>
                      <a:pPr algn="ctr"/>
                      <a:r>
                        <a:rPr lang="en-US" sz="1400" kern="1200" dirty="0">
                          <a:effectLst/>
                        </a:rPr>
                        <a:t>8.9</a:t>
                      </a:r>
                      <a:endParaRPr lang="en-US" sz="1400" dirty="0"/>
                    </a:p>
                  </a:txBody>
                  <a:tcPr anchor="ctr"/>
                </a:tc>
                <a:extLst>
                  <a:ext uri="{0D108BD9-81ED-4DB2-BD59-A6C34878D82A}">
                    <a16:rowId xmlns:a16="http://schemas.microsoft.com/office/drawing/2014/main" val="347392054"/>
                  </a:ext>
                </a:extLst>
              </a:tr>
              <a:tr h="568439">
                <a:tc>
                  <a:txBody>
                    <a:bodyPr/>
                    <a:lstStyle/>
                    <a:p>
                      <a:pPr algn="just"/>
                      <a:r>
                        <a:rPr lang="en-US" sz="1400" b="1" kern="1200" dirty="0">
                          <a:effectLst/>
                        </a:rPr>
                        <a:t>Oman</a:t>
                      </a:r>
                      <a:endParaRPr lang="en-US" sz="1400" b="1" dirty="0"/>
                    </a:p>
                  </a:txBody>
                  <a:tcPr anchor="ctr"/>
                </a:tc>
                <a:tc>
                  <a:txBody>
                    <a:bodyPr/>
                    <a:lstStyle/>
                    <a:p>
                      <a:pPr algn="ctr"/>
                      <a:r>
                        <a:rPr lang="en-US" sz="1400" kern="1200" dirty="0">
                          <a:effectLst/>
                        </a:rPr>
                        <a:t>3.3</a:t>
                      </a:r>
                      <a:endParaRPr lang="en-US" sz="1400" dirty="0"/>
                    </a:p>
                  </a:txBody>
                  <a:tcPr anchor="ctr"/>
                </a:tc>
                <a:tc>
                  <a:txBody>
                    <a:bodyPr/>
                    <a:lstStyle/>
                    <a:p>
                      <a:pPr algn="just"/>
                      <a:endParaRPr lang="en-US" sz="1400" b="1" dirty="0"/>
                    </a:p>
                  </a:txBody>
                  <a:tcPr anchor="ctr"/>
                </a:tc>
                <a:tc>
                  <a:txBody>
                    <a:bodyPr/>
                    <a:lstStyle/>
                    <a:p>
                      <a:pPr algn="ctr"/>
                      <a:endParaRPr lang="en-US" sz="1400" dirty="0"/>
                    </a:p>
                  </a:txBody>
                  <a:tcPr anchor="ctr"/>
                </a:tc>
                <a:extLst>
                  <a:ext uri="{0D108BD9-81ED-4DB2-BD59-A6C34878D82A}">
                    <a16:rowId xmlns:a16="http://schemas.microsoft.com/office/drawing/2014/main" val="3018902245"/>
                  </a:ext>
                </a:extLst>
              </a:tr>
            </a:tbl>
          </a:graphicData>
        </a:graphic>
      </p:graphicFrame>
      <p:sp>
        <p:nvSpPr>
          <p:cNvPr id="22" name="TextBox 21">
            <a:extLst>
              <a:ext uri="{FF2B5EF4-FFF2-40B4-BE49-F238E27FC236}">
                <a16:creationId xmlns:a16="http://schemas.microsoft.com/office/drawing/2014/main" id="{365A8592-F2C8-403E-8481-3378FB3769EB}"/>
              </a:ext>
            </a:extLst>
          </p:cNvPr>
          <p:cNvSpPr txBox="1"/>
          <p:nvPr/>
        </p:nvSpPr>
        <p:spPr>
          <a:xfrm>
            <a:off x="7809300" y="662567"/>
            <a:ext cx="6144208" cy="307777"/>
          </a:xfrm>
          <a:prstGeom prst="rect">
            <a:avLst/>
          </a:prstGeom>
          <a:noFill/>
        </p:spPr>
        <p:txBody>
          <a:bodyPr wrap="square">
            <a:spAutoFit/>
          </a:bodyPr>
          <a:lstStyle/>
          <a:p>
            <a:r>
              <a:rPr lang="en-US" sz="1400" dirty="0"/>
              <a:t>Applied Tariff Rate : Simple Average (2019)</a:t>
            </a:r>
            <a:endParaRPr lang="en-US" sz="1200" dirty="0"/>
          </a:p>
        </p:txBody>
      </p:sp>
      <p:pic>
        <p:nvPicPr>
          <p:cNvPr id="23" name="Picture 22">
            <a:extLst>
              <a:ext uri="{FF2B5EF4-FFF2-40B4-BE49-F238E27FC236}">
                <a16:creationId xmlns:a16="http://schemas.microsoft.com/office/drawing/2014/main" id="{5E8AA7F2-B7FF-4801-BC97-D8726F502057}"/>
              </a:ext>
            </a:extLst>
          </p:cNvPr>
          <p:cNvPicPr>
            <a:picLocks noChangeAspect="1"/>
          </p:cNvPicPr>
          <p:nvPr/>
        </p:nvPicPr>
        <p:blipFill>
          <a:blip r:embed="rId4"/>
          <a:stretch>
            <a:fillRect/>
          </a:stretch>
        </p:blipFill>
        <p:spPr>
          <a:xfrm>
            <a:off x="11635745" y="3012232"/>
            <a:ext cx="531845" cy="342705"/>
          </a:xfrm>
          <a:prstGeom prst="rect">
            <a:avLst/>
          </a:prstGeom>
        </p:spPr>
      </p:pic>
      <p:pic>
        <p:nvPicPr>
          <p:cNvPr id="24" name="Picture 23">
            <a:extLst>
              <a:ext uri="{FF2B5EF4-FFF2-40B4-BE49-F238E27FC236}">
                <a16:creationId xmlns:a16="http://schemas.microsoft.com/office/drawing/2014/main" id="{7281712E-0339-4FC6-8050-8DB42012E24C}"/>
              </a:ext>
            </a:extLst>
          </p:cNvPr>
          <p:cNvPicPr>
            <a:picLocks noChangeAspect="1"/>
          </p:cNvPicPr>
          <p:nvPr/>
        </p:nvPicPr>
        <p:blipFill>
          <a:blip r:embed="rId4"/>
          <a:stretch>
            <a:fillRect/>
          </a:stretch>
        </p:blipFill>
        <p:spPr>
          <a:xfrm>
            <a:off x="1435227" y="761785"/>
            <a:ext cx="668734" cy="419074"/>
          </a:xfrm>
          <a:prstGeom prst="rect">
            <a:avLst/>
          </a:prstGeom>
        </p:spPr>
      </p:pic>
      <p:sp>
        <p:nvSpPr>
          <p:cNvPr id="34" name="Rectangle 33">
            <a:extLst>
              <a:ext uri="{FF2B5EF4-FFF2-40B4-BE49-F238E27FC236}">
                <a16:creationId xmlns:a16="http://schemas.microsoft.com/office/drawing/2014/main" id="{BC27FEF3-3018-4AAA-A79F-A8154EF09A89}"/>
              </a:ext>
            </a:extLst>
          </p:cNvPr>
          <p:cNvSpPr/>
          <p:nvPr/>
        </p:nvSpPr>
        <p:spPr>
          <a:xfrm>
            <a:off x="-79622" y="6591789"/>
            <a:ext cx="6970178" cy="269304"/>
          </a:xfrm>
          <a:prstGeom prst="rect">
            <a:avLst/>
          </a:prstGeom>
        </p:spPr>
        <p:txBody>
          <a:bodyPr wrap="none">
            <a:spAutoFit/>
          </a:bodyPr>
          <a:lstStyle/>
          <a:p>
            <a:r>
              <a:rPr lang="en-US" sz="1150" b="1" i="1" dirty="0"/>
              <a:t>Source: NTMs from </a:t>
            </a:r>
            <a:r>
              <a:rPr lang="en-US" sz="1150" b="1" i="1" dirty="0">
                <a:latin typeface="Calibri" panose="020F0502020204030204" pitchFamily="34" charset="0"/>
                <a:ea typeface="Calibri" panose="020F0502020204030204" pitchFamily="34" charset="0"/>
                <a:cs typeface="Arial" panose="020B0604020202020204" pitchFamily="34" charset="0"/>
              </a:rPr>
              <a:t>WTO Integrated Trade Intelligence Portal (I-TIP) : </a:t>
            </a:r>
            <a:r>
              <a:rPr lang="en-US" sz="1150" b="1" i="1" dirty="0"/>
              <a:t>Applied Tariff from WITS database</a:t>
            </a:r>
          </a:p>
        </p:txBody>
      </p:sp>
      <p:graphicFrame>
        <p:nvGraphicFramePr>
          <p:cNvPr id="2" name="Table 1">
            <a:extLst>
              <a:ext uri="{FF2B5EF4-FFF2-40B4-BE49-F238E27FC236}">
                <a16:creationId xmlns:a16="http://schemas.microsoft.com/office/drawing/2014/main" id="{6CD6CE0D-7361-4DB9-B884-ECC2D5CD36D3}"/>
              </a:ext>
            </a:extLst>
          </p:cNvPr>
          <p:cNvGraphicFramePr>
            <a:graphicFrameLocks noGrp="1"/>
          </p:cNvGraphicFramePr>
          <p:nvPr>
            <p:extLst>
              <p:ext uri="{D42A27DB-BD31-4B8C-83A1-F6EECF244321}">
                <p14:modId xmlns:p14="http://schemas.microsoft.com/office/powerpoint/2010/main" val="4063989272"/>
              </p:ext>
            </p:extLst>
          </p:nvPr>
        </p:nvGraphicFramePr>
        <p:xfrm>
          <a:off x="215910" y="4171014"/>
          <a:ext cx="5664199" cy="2016063"/>
        </p:xfrm>
        <a:graphic>
          <a:graphicData uri="http://schemas.openxmlformats.org/drawingml/2006/table">
            <a:tbl>
              <a:tblPr>
                <a:tableStyleId>{5C22544A-7EE6-4342-B048-85BDC9FD1C3A}</a:tableStyleId>
              </a:tblPr>
              <a:tblGrid>
                <a:gridCol w="673407">
                  <a:extLst>
                    <a:ext uri="{9D8B030D-6E8A-4147-A177-3AD203B41FA5}">
                      <a16:colId xmlns:a16="http://schemas.microsoft.com/office/drawing/2014/main" val="2073623419"/>
                    </a:ext>
                  </a:extLst>
                </a:gridCol>
                <a:gridCol w="655916">
                  <a:extLst>
                    <a:ext uri="{9D8B030D-6E8A-4147-A177-3AD203B41FA5}">
                      <a16:colId xmlns:a16="http://schemas.microsoft.com/office/drawing/2014/main" val="2829437416"/>
                    </a:ext>
                  </a:extLst>
                </a:gridCol>
                <a:gridCol w="673407">
                  <a:extLst>
                    <a:ext uri="{9D8B030D-6E8A-4147-A177-3AD203B41FA5}">
                      <a16:colId xmlns:a16="http://schemas.microsoft.com/office/drawing/2014/main" val="239163351"/>
                    </a:ext>
                  </a:extLst>
                </a:gridCol>
                <a:gridCol w="673407">
                  <a:extLst>
                    <a:ext uri="{9D8B030D-6E8A-4147-A177-3AD203B41FA5}">
                      <a16:colId xmlns:a16="http://schemas.microsoft.com/office/drawing/2014/main" val="2580699765"/>
                    </a:ext>
                  </a:extLst>
                </a:gridCol>
                <a:gridCol w="655916">
                  <a:extLst>
                    <a:ext uri="{9D8B030D-6E8A-4147-A177-3AD203B41FA5}">
                      <a16:colId xmlns:a16="http://schemas.microsoft.com/office/drawing/2014/main" val="3776820889"/>
                    </a:ext>
                  </a:extLst>
                </a:gridCol>
                <a:gridCol w="816251">
                  <a:extLst>
                    <a:ext uri="{9D8B030D-6E8A-4147-A177-3AD203B41FA5}">
                      <a16:colId xmlns:a16="http://schemas.microsoft.com/office/drawing/2014/main" val="1931275719"/>
                    </a:ext>
                  </a:extLst>
                </a:gridCol>
                <a:gridCol w="816251">
                  <a:extLst>
                    <a:ext uri="{9D8B030D-6E8A-4147-A177-3AD203B41FA5}">
                      <a16:colId xmlns:a16="http://schemas.microsoft.com/office/drawing/2014/main" val="940459615"/>
                    </a:ext>
                  </a:extLst>
                </a:gridCol>
                <a:gridCol w="699644">
                  <a:extLst>
                    <a:ext uri="{9D8B030D-6E8A-4147-A177-3AD203B41FA5}">
                      <a16:colId xmlns:a16="http://schemas.microsoft.com/office/drawing/2014/main" val="650923910"/>
                    </a:ext>
                  </a:extLst>
                </a:gridCol>
              </a:tblGrid>
              <a:tr h="205896">
                <a:tc gridSpan="8">
                  <a:txBody>
                    <a:bodyPr/>
                    <a:lstStyle/>
                    <a:p>
                      <a:pPr algn="l" fontAlgn="b"/>
                      <a:r>
                        <a:rPr lang="en-US" sz="1250" b="1" u="none" strike="noStrike" dirty="0">
                          <a:solidFill>
                            <a:schemeClr val="tx1"/>
                          </a:solidFill>
                          <a:effectLst/>
                        </a:rPr>
                        <a:t>Percentage of IORA Notification in World Notification</a:t>
                      </a:r>
                      <a:endParaRPr lang="en-US" sz="1250" b="1" i="0" u="none" strike="noStrike" dirty="0">
                        <a:solidFill>
                          <a:schemeClr val="tx1"/>
                        </a:solidFill>
                        <a:effectLst/>
                        <a:latin typeface="Calibri" panose="020F0502020204030204" pitchFamily="34" charset="0"/>
                      </a:endParaRPr>
                    </a:p>
                  </a:txBody>
                  <a:tcPr marL="7620" marR="7620" marT="7620" marB="0" anchor="b">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tc>
                <a:tc hMerge="1">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292551911"/>
                  </a:ext>
                </a:extLst>
              </a:tr>
              <a:tr h="205896">
                <a:tc>
                  <a:txBody>
                    <a:bodyPr/>
                    <a:lstStyle/>
                    <a:p>
                      <a:pPr algn="l" fontAlgn="b"/>
                      <a:endParaRPr lang="en-US" sz="1250" b="0" i="0" u="none" strike="noStrike" dirty="0">
                        <a:solidFill>
                          <a:schemeClr val="tx1"/>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l" fontAlgn="b"/>
                      <a:r>
                        <a:rPr lang="en-US" sz="1250" b="1" u="none" strike="noStrike" dirty="0">
                          <a:solidFill>
                            <a:schemeClr val="tx1"/>
                          </a:solidFill>
                          <a:effectLst/>
                        </a:rPr>
                        <a:t>SPS</a:t>
                      </a:r>
                      <a:endParaRPr lang="en-US" sz="1250" b="1" i="0" u="none" strike="noStrike" dirty="0">
                        <a:solidFill>
                          <a:schemeClr val="tx1"/>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l" fontAlgn="b"/>
                      <a:r>
                        <a:rPr lang="en-US" sz="1250" b="1" u="none" strike="noStrike" dirty="0">
                          <a:solidFill>
                            <a:schemeClr val="tx1"/>
                          </a:solidFill>
                          <a:effectLst/>
                        </a:rPr>
                        <a:t>TBT</a:t>
                      </a:r>
                      <a:endParaRPr lang="en-US" sz="1250" b="1" i="0" u="none" strike="noStrike" dirty="0">
                        <a:solidFill>
                          <a:schemeClr val="tx1"/>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l" fontAlgn="b"/>
                      <a:r>
                        <a:rPr lang="en-US" sz="1250" b="1" u="none" strike="noStrike" dirty="0">
                          <a:solidFill>
                            <a:schemeClr val="tx1"/>
                          </a:solidFill>
                          <a:effectLst/>
                        </a:rPr>
                        <a:t>QR</a:t>
                      </a:r>
                      <a:endParaRPr lang="en-US" sz="1250" b="1" i="0" u="none" strike="noStrike" dirty="0">
                        <a:solidFill>
                          <a:schemeClr val="tx1"/>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l" fontAlgn="b"/>
                      <a:r>
                        <a:rPr lang="en-US" sz="1250" b="1" u="none" strike="noStrike" dirty="0">
                          <a:solidFill>
                            <a:schemeClr val="tx1"/>
                          </a:solidFill>
                          <a:effectLst/>
                        </a:rPr>
                        <a:t>TRQ</a:t>
                      </a:r>
                      <a:endParaRPr lang="en-US" sz="1250" b="1" i="0" u="none" strike="noStrike" dirty="0">
                        <a:solidFill>
                          <a:schemeClr val="tx1"/>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l" fontAlgn="b"/>
                      <a:r>
                        <a:rPr lang="en-US" sz="1250" b="1" u="none" strike="noStrike" dirty="0">
                          <a:solidFill>
                            <a:schemeClr val="tx1"/>
                          </a:solidFill>
                          <a:effectLst/>
                        </a:rPr>
                        <a:t>XS</a:t>
                      </a:r>
                      <a:endParaRPr lang="en-US" sz="1250" b="1" i="0" u="none" strike="noStrike" dirty="0">
                        <a:solidFill>
                          <a:schemeClr val="tx1"/>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l" fontAlgn="b"/>
                      <a:r>
                        <a:rPr lang="en-US" sz="1250" b="1" u="none" strike="noStrike" dirty="0">
                          <a:solidFill>
                            <a:schemeClr val="tx1"/>
                          </a:solidFill>
                          <a:effectLst/>
                        </a:rPr>
                        <a:t>Others</a:t>
                      </a:r>
                      <a:endParaRPr lang="en-US" sz="1250" b="1" i="0" u="none" strike="noStrike" dirty="0">
                        <a:solidFill>
                          <a:schemeClr val="tx1"/>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l" fontAlgn="b"/>
                      <a:r>
                        <a:rPr lang="en-US" sz="1250" b="1" u="none" strike="noStrike" dirty="0">
                          <a:solidFill>
                            <a:schemeClr val="tx1"/>
                          </a:solidFill>
                          <a:effectLst/>
                        </a:rPr>
                        <a:t>Total</a:t>
                      </a:r>
                      <a:endParaRPr lang="en-US" sz="1250" b="1" i="0" u="none" strike="noStrike" dirty="0">
                        <a:solidFill>
                          <a:schemeClr val="tx1"/>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50570952"/>
                  </a:ext>
                </a:extLst>
              </a:tr>
              <a:tr h="205896">
                <a:tc>
                  <a:txBody>
                    <a:bodyPr/>
                    <a:lstStyle/>
                    <a:p>
                      <a:pPr algn="l" fontAlgn="b"/>
                      <a:endParaRPr lang="en-US" sz="1250" b="0" i="0" u="none" strike="noStrike" dirty="0">
                        <a:solidFill>
                          <a:schemeClr val="tx1"/>
                        </a:solidFill>
                        <a:effectLst/>
                        <a:latin typeface="Calibri" panose="020F0502020204030204" pitchFamily="34" charset="0"/>
                      </a:endParaRPr>
                    </a:p>
                  </a:txBody>
                  <a:tcPr marL="7620" marR="7620" marT="7620" marB="0" anchor="b"/>
                </a:tc>
                <a:tc>
                  <a:txBody>
                    <a:bodyPr/>
                    <a:lstStyle/>
                    <a:p>
                      <a:pPr algn="ctr" fontAlgn="b"/>
                      <a:r>
                        <a:rPr lang="en-US" sz="1250" u="none" strike="noStrike" dirty="0">
                          <a:solidFill>
                            <a:schemeClr val="tx1"/>
                          </a:solidFill>
                          <a:effectLst/>
                        </a:rPr>
                        <a:t>12.0</a:t>
                      </a:r>
                      <a:endParaRPr lang="en-US" sz="1250" b="0" i="0" u="none" strike="noStrike" dirty="0">
                        <a:solidFill>
                          <a:schemeClr val="tx1"/>
                        </a:solidFill>
                        <a:effectLst/>
                        <a:latin typeface="Calibri" panose="020F0502020204030204" pitchFamily="34" charset="0"/>
                      </a:endParaRPr>
                    </a:p>
                  </a:txBody>
                  <a:tcPr marL="7620" marR="7620" marT="7620" marB="0" anchor="b"/>
                </a:tc>
                <a:tc>
                  <a:txBody>
                    <a:bodyPr/>
                    <a:lstStyle/>
                    <a:p>
                      <a:pPr algn="ctr" fontAlgn="b"/>
                      <a:r>
                        <a:rPr lang="en-US" sz="1250" u="none" strike="noStrike" dirty="0">
                          <a:solidFill>
                            <a:schemeClr val="tx1"/>
                          </a:solidFill>
                          <a:effectLst/>
                        </a:rPr>
                        <a:t>18.7</a:t>
                      </a:r>
                      <a:endParaRPr lang="en-US" sz="1250" b="0" i="0" u="none" strike="noStrike" dirty="0">
                        <a:solidFill>
                          <a:schemeClr val="tx1"/>
                        </a:solidFill>
                        <a:effectLst/>
                        <a:latin typeface="Calibri" panose="020F0502020204030204" pitchFamily="34" charset="0"/>
                      </a:endParaRPr>
                    </a:p>
                  </a:txBody>
                  <a:tcPr marL="7620" marR="7620" marT="7620" marB="0" anchor="b"/>
                </a:tc>
                <a:tc>
                  <a:txBody>
                    <a:bodyPr/>
                    <a:lstStyle/>
                    <a:p>
                      <a:pPr algn="ctr" fontAlgn="b"/>
                      <a:r>
                        <a:rPr lang="en-US" sz="1250" u="none" strike="noStrike" dirty="0">
                          <a:solidFill>
                            <a:schemeClr val="tx1"/>
                          </a:solidFill>
                          <a:effectLst/>
                        </a:rPr>
                        <a:t>30.6</a:t>
                      </a:r>
                      <a:endParaRPr lang="en-US" sz="1250" b="0" i="0" u="none" strike="noStrike" dirty="0">
                        <a:solidFill>
                          <a:schemeClr val="tx1"/>
                        </a:solidFill>
                        <a:effectLst/>
                        <a:latin typeface="Calibri" panose="020F0502020204030204" pitchFamily="34" charset="0"/>
                      </a:endParaRPr>
                    </a:p>
                  </a:txBody>
                  <a:tcPr marL="7620" marR="7620" marT="7620" marB="0" anchor="b"/>
                </a:tc>
                <a:tc>
                  <a:txBody>
                    <a:bodyPr/>
                    <a:lstStyle/>
                    <a:p>
                      <a:pPr algn="ctr" fontAlgn="b"/>
                      <a:r>
                        <a:rPr lang="en-US" sz="1250" u="none" strike="noStrike" dirty="0">
                          <a:solidFill>
                            <a:schemeClr val="tx1"/>
                          </a:solidFill>
                          <a:effectLst/>
                        </a:rPr>
                        <a:t>7.7</a:t>
                      </a:r>
                      <a:endParaRPr lang="en-US" sz="1250" b="0" i="0" u="none" strike="noStrike" dirty="0">
                        <a:solidFill>
                          <a:schemeClr val="tx1"/>
                        </a:solidFill>
                        <a:effectLst/>
                        <a:latin typeface="Calibri" panose="020F0502020204030204" pitchFamily="34" charset="0"/>
                      </a:endParaRPr>
                    </a:p>
                  </a:txBody>
                  <a:tcPr marL="7620" marR="7620" marT="7620" marB="0" anchor="b"/>
                </a:tc>
                <a:tc>
                  <a:txBody>
                    <a:bodyPr/>
                    <a:lstStyle/>
                    <a:p>
                      <a:pPr algn="ctr" fontAlgn="b"/>
                      <a:r>
                        <a:rPr lang="en-US" sz="1250" u="none" strike="noStrike" dirty="0">
                          <a:solidFill>
                            <a:schemeClr val="tx1"/>
                          </a:solidFill>
                          <a:effectLst/>
                        </a:rPr>
                        <a:t>11.9</a:t>
                      </a:r>
                      <a:endParaRPr lang="en-US" sz="1250" b="0" i="0" u="none" strike="noStrike" dirty="0">
                        <a:solidFill>
                          <a:schemeClr val="tx1"/>
                        </a:solidFill>
                        <a:effectLst/>
                        <a:latin typeface="Calibri" panose="020F0502020204030204" pitchFamily="34" charset="0"/>
                      </a:endParaRPr>
                    </a:p>
                  </a:txBody>
                  <a:tcPr marL="7620" marR="7620" marT="7620" marB="0" anchor="b"/>
                </a:tc>
                <a:tc>
                  <a:txBody>
                    <a:bodyPr/>
                    <a:lstStyle/>
                    <a:p>
                      <a:pPr algn="ctr" fontAlgn="b"/>
                      <a:r>
                        <a:rPr lang="en-US" sz="1250" u="none" strike="noStrike" dirty="0">
                          <a:solidFill>
                            <a:schemeClr val="tx1"/>
                          </a:solidFill>
                          <a:effectLst/>
                        </a:rPr>
                        <a:t>64.6</a:t>
                      </a:r>
                      <a:endParaRPr lang="en-US" sz="1250" b="0" i="0" u="none" strike="noStrike" dirty="0">
                        <a:solidFill>
                          <a:schemeClr val="tx1"/>
                        </a:solidFill>
                        <a:effectLst/>
                        <a:latin typeface="Calibri" panose="020F0502020204030204" pitchFamily="34" charset="0"/>
                      </a:endParaRPr>
                    </a:p>
                  </a:txBody>
                  <a:tcPr marL="7620" marR="7620" marT="7620" marB="0" anchor="b"/>
                </a:tc>
                <a:tc>
                  <a:txBody>
                    <a:bodyPr/>
                    <a:lstStyle/>
                    <a:p>
                      <a:pPr algn="ctr" fontAlgn="b"/>
                      <a:r>
                        <a:rPr lang="en-US" sz="1250" u="none" strike="noStrike" dirty="0">
                          <a:effectLst/>
                        </a:rPr>
                        <a:t>17.5</a:t>
                      </a:r>
                      <a:endParaRPr lang="en-US" sz="125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51576165"/>
                  </a:ext>
                </a:extLst>
              </a:tr>
              <a:tr h="205896">
                <a:tc gridSpan="8">
                  <a:txBody>
                    <a:bodyPr/>
                    <a:lstStyle/>
                    <a:p>
                      <a:pPr algn="ctr" fontAlgn="b"/>
                      <a:endParaRPr lang="en-US" sz="1250" b="0" i="0" u="none" strike="noStrike" dirty="0">
                        <a:solidFill>
                          <a:schemeClr val="tx1"/>
                        </a:solidFill>
                        <a:effectLst/>
                        <a:latin typeface="Calibri" panose="020F0502020204030204" pitchFamily="34" charset="0"/>
                      </a:endParaRPr>
                    </a:p>
                  </a:txBody>
                  <a:tcPr marL="7620" marR="7620" marT="7620" marB="0" anchor="b">
                    <a:lnB w="12700" cap="flat" cmpd="sng" algn="ctr">
                      <a:solidFill>
                        <a:schemeClr val="tx1"/>
                      </a:solidFill>
                      <a:prstDash val="solid"/>
                      <a:round/>
                      <a:headEnd type="none" w="med" len="med"/>
                      <a:tailEnd type="none" w="med" len="med"/>
                    </a:lnB>
                  </a:tcPr>
                </a:tc>
                <a:tc hMerge="1">
                  <a:txBody>
                    <a:bodyPr/>
                    <a:lstStyle/>
                    <a:p>
                      <a:pPr algn="r" fontAlgn="b"/>
                      <a:endParaRPr lang="en-US" sz="1100" b="0" i="0" u="none" strike="noStrike" dirty="0">
                        <a:solidFill>
                          <a:schemeClr val="tx1"/>
                        </a:solidFill>
                        <a:effectLst/>
                        <a:latin typeface="Calibri" panose="020F0502020204030204" pitchFamily="34" charset="0"/>
                      </a:endParaRPr>
                    </a:p>
                  </a:txBody>
                  <a:tcPr marL="7620" marR="7620" marT="7620" marB="0" anchor="b"/>
                </a:tc>
                <a:tc hMerge="1">
                  <a:txBody>
                    <a:bodyPr/>
                    <a:lstStyle/>
                    <a:p>
                      <a:pPr algn="r" fontAlgn="b"/>
                      <a:endParaRPr lang="en-US" sz="1100" b="0" i="0" u="none" strike="noStrike" dirty="0">
                        <a:solidFill>
                          <a:schemeClr val="tx1"/>
                        </a:solidFill>
                        <a:effectLst/>
                        <a:latin typeface="Calibri" panose="020F0502020204030204" pitchFamily="34" charset="0"/>
                      </a:endParaRPr>
                    </a:p>
                  </a:txBody>
                  <a:tcPr marL="7620" marR="7620" marT="7620" marB="0" anchor="b"/>
                </a:tc>
                <a:tc hMerge="1">
                  <a:txBody>
                    <a:bodyPr/>
                    <a:lstStyle/>
                    <a:p>
                      <a:pPr algn="r" fontAlgn="b"/>
                      <a:endParaRPr lang="en-US" sz="1100" b="0" i="0" u="none" strike="noStrike" dirty="0">
                        <a:solidFill>
                          <a:schemeClr val="tx1"/>
                        </a:solidFill>
                        <a:effectLst/>
                        <a:latin typeface="Calibri" panose="020F0502020204030204" pitchFamily="34" charset="0"/>
                      </a:endParaRPr>
                    </a:p>
                  </a:txBody>
                  <a:tcPr marL="7620" marR="7620" marT="7620" marB="0" anchor="b"/>
                </a:tc>
                <a:tc hMerge="1">
                  <a:txBody>
                    <a:bodyPr/>
                    <a:lstStyle/>
                    <a:p>
                      <a:pPr algn="r" fontAlgn="b"/>
                      <a:endParaRPr lang="en-US" sz="1100" b="0" i="0" u="none" strike="noStrike" dirty="0">
                        <a:solidFill>
                          <a:schemeClr val="tx1"/>
                        </a:solidFill>
                        <a:effectLst/>
                        <a:latin typeface="Calibri" panose="020F0502020204030204" pitchFamily="34" charset="0"/>
                      </a:endParaRPr>
                    </a:p>
                  </a:txBody>
                  <a:tcPr marL="7620" marR="7620" marT="7620" marB="0" anchor="b"/>
                </a:tc>
                <a:tc hMerge="1">
                  <a:txBody>
                    <a:bodyPr/>
                    <a:lstStyle/>
                    <a:p>
                      <a:pPr algn="r" fontAlgn="b"/>
                      <a:endParaRPr lang="en-US" sz="1100" b="0" i="0" u="none" strike="noStrike" dirty="0">
                        <a:solidFill>
                          <a:schemeClr val="tx1"/>
                        </a:solidFill>
                        <a:effectLst/>
                        <a:latin typeface="Calibri" panose="020F0502020204030204" pitchFamily="34" charset="0"/>
                      </a:endParaRPr>
                    </a:p>
                  </a:txBody>
                  <a:tcPr marL="7620" marR="7620" marT="7620" marB="0" anchor="b"/>
                </a:tc>
                <a:tc hMerge="1">
                  <a:txBody>
                    <a:bodyPr/>
                    <a:lstStyle/>
                    <a:p>
                      <a:pPr algn="r" fontAlgn="b"/>
                      <a:endParaRPr lang="en-US" sz="1100" b="0" i="0" u="none" strike="noStrike" dirty="0">
                        <a:solidFill>
                          <a:schemeClr val="tx1"/>
                        </a:solidFill>
                        <a:effectLst/>
                        <a:latin typeface="Calibri" panose="020F0502020204030204" pitchFamily="34" charset="0"/>
                      </a:endParaRPr>
                    </a:p>
                  </a:txBody>
                  <a:tcPr marL="7620" marR="7620" marT="7620" marB="0" anchor="b"/>
                </a:tc>
                <a:tc hMerge="1">
                  <a:txBody>
                    <a:bodyPr/>
                    <a:lstStyle/>
                    <a:p>
                      <a:pPr algn="r" fontAlgn="b"/>
                      <a:endParaRPr lang="en-US"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753735267"/>
                  </a:ext>
                </a:extLst>
              </a:tr>
              <a:tr h="205896">
                <a:tc gridSpan="8">
                  <a:txBody>
                    <a:bodyPr/>
                    <a:lstStyle/>
                    <a:p>
                      <a:pPr algn="l" fontAlgn="b"/>
                      <a:r>
                        <a:rPr lang="en-US" sz="1250" b="1" u="none" strike="noStrike" dirty="0">
                          <a:solidFill>
                            <a:schemeClr val="tx1"/>
                          </a:solidFill>
                          <a:effectLst/>
                        </a:rPr>
                        <a:t>Percent Notification for Agricultural in Total IORA Notification </a:t>
                      </a:r>
                      <a:endParaRPr lang="en-US" sz="1250" b="1" i="0" u="none" strike="noStrike" dirty="0">
                        <a:solidFill>
                          <a:schemeClr val="tx1"/>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pPr algn="l" fontAlgn="b"/>
                      <a:endParaRPr lang="en-US" sz="1100" b="0" i="0" u="none" strike="noStrike">
                        <a:solidFill>
                          <a:srgbClr val="000000"/>
                        </a:solidFill>
                        <a:effectLst/>
                        <a:latin typeface="Calibri" panose="020F0502020204030204" pitchFamily="34" charset="0"/>
                      </a:endParaRPr>
                    </a:p>
                  </a:txBody>
                  <a:tcPr marL="7620" marR="7620" marT="7620" marB="0" anchor="b"/>
                </a:tc>
                <a:tc hMerge="1">
                  <a:txBody>
                    <a:bodyPr/>
                    <a:lstStyle/>
                    <a:p>
                      <a:pPr algn="l" fontAlgn="b"/>
                      <a:endParaRPr lang="en-US"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2477369113"/>
                  </a:ext>
                </a:extLst>
              </a:tr>
              <a:tr h="205896">
                <a:tc>
                  <a:txBody>
                    <a:bodyPr/>
                    <a:lstStyle/>
                    <a:p>
                      <a:pPr algn="l" fontAlgn="b"/>
                      <a:endParaRPr lang="en-US" sz="1250" b="0" i="0" u="none" strike="noStrike" dirty="0">
                        <a:solidFill>
                          <a:schemeClr val="tx1"/>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ctr" fontAlgn="b"/>
                      <a:r>
                        <a:rPr lang="en-US" sz="1250" u="none" strike="noStrike" dirty="0">
                          <a:solidFill>
                            <a:schemeClr val="tx1"/>
                          </a:solidFill>
                          <a:effectLst/>
                        </a:rPr>
                        <a:t>90.9</a:t>
                      </a:r>
                      <a:endParaRPr lang="en-US" sz="1250" b="0" i="0" u="none" strike="noStrike" dirty="0">
                        <a:solidFill>
                          <a:schemeClr val="tx1"/>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ctr" fontAlgn="b"/>
                      <a:r>
                        <a:rPr lang="en-US" sz="1250" u="none" strike="noStrike" dirty="0">
                          <a:solidFill>
                            <a:schemeClr val="tx1"/>
                          </a:solidFill>
                          <a:effectLst/>
                        </a:rPr>
                        <a:t>39.2</a:t>
                      </a:r>
                      <a:endParaRPr lang="en-US" sz="1250" b="0" i="0" u="none" strike="noStrike" dirty="0">
                        <a:solidFill>
                          <a:schemeClr val="tx1"/>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ctr" fontAlgn="b"/>
                      <a:r>
                        <a:rPr lang="en-US" sz="1250" u="none" strike="noStrike" dirty="0">
                          <a:solidFill>
                            <a:schemeClr val="tx1"/>
                          </a:solidFill>
                          <a:effectLst/>
                        </a:rPr>
                        <a:t>31.4</a:t>
                      </a:r>
                      <a:endParaRPr lang="en-US" sz="1250" b="0" i="0" u="none" strike="noStrike" dirty="0">
                        <a:solidFill>
                          <a:schemeClr val="tx1"/>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ctr" fontAlgn="b"/>
                      <a:r>
                        <a:rPr lang="en-US" sz="1250" u="none" strike="noStrike" dirty="0">
                          <a:solidFill>
                            <a:schemeClr val="tx1"/>
                          </a:solidFill>
                          <a:effectLst/>
                        </a:rPr>
                        <a:t>95.9</a:t>
                      </a:r>
                      <a:endParaRPr lang="en-US" sz="1250" b="0" i="0" u="none" strike="noStrike" dirty="0">
                        <a:solidFill>
                          <a:schemeClr val="tx1"/>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ctr" fontAlgn="b"/>
                      <a:r>
                        <a:rPr lang="en-US" sz="1250" u="none" strike="noStrike" dirty="0">
                          <a:solidFill>
                            <a:schemeClr val="tx1"/>
                          </a:solidFill>
                          <a:effectLst/>
                        </a:rPr>
                        <a:t>84.4</a:t>
                      </a:r>
                      <a:endParaRPr lang="en-US" sz="1250" b="0" i="0" u="none" strike="noStrike" dirty="0">
                        <a:solidFill>
                          <a:schemeClr val="tx1"/>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ctr" fontAlgn="b"/>
                      <a:r>
                        <a:rPr lang="en-US" sz="1250" u="none" strike="noStrike" dirty="0">
                          <a:solidFill>
                            <a:schemeClr val="tx1"/>
                          </a:solidFill>
                          <a:effectLst/>
                        </a:rPr>
                        <a:t>25.3</a:t>
                      </a:r>
                      <a:endParaRPr lang="en-US" sz="1250" b="0" i="0" u="none" strike="noStrike" dirty="0">
                        <a:solidFill>
                          <a:schemeClr val="tx1"/>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a:txBody>
                    <a:bodyPr/>
                    <a:lstStyle/>
                    <a:p>
                      <a:pPr algn="ctr" fontAlgn="b"/>
                      <a:r>
                        <a:rPr lang="en-US" sz="1250" u="none" strike="noStrike" dirty="0">
                          <a:effectLst/>
                        </a:rPr>
                        <a:t>45.5</a:t>
                      </a:r>
                      <a:endParaRPr lang="en-US" sz="1250" b="0" i="0" u="none" strike="noStrike" dirty="0">
                        <a:solidFill>
                          <a:srgbClr val="000000"/>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extLst>
                  <a:ext uri="{0D108BD9-81ED-4DB2-BD59-A6C34878D82A}">
                    <a16:rowId xmlns:a16="http://schemas.microsoft.com/office/drawing/2014/main" val="775361624"/>
                  </a:ext>
                </a:extLst>
              </a:tr>
              <a:tr h="205896">
                <a:tc gridSpan="8">
                  <a:txBody>
                    <a:bodyPr/>
                    <a:lstStyle/>
                    <a:p>
                      <a:pPr algn="l" fontAlgn="b"/>
                      <a:endParaRPr lang="en-US" sz="1250" b="0" i="0" u="none" strike="noStrike" dirty="0">
                        <a:solidFill>
                          <a:schemeClr val="tx1"/>
                        </a:solidFill>
                        <a:effectLst/>
                        <a:latin typeface="Calibri" panose="020F0502020204030204" pitchFamily="34" charset="0"/>
                      </a:endParaRPr>
                    </a:p>
                  </a:txBody>
                  <a:tcPr marL="7620" marR="7620" marT="7620" marB="0" anchor="b">
                    <a:lnB w="12700" cap="flat" cmpd="sng" algn="ctr">
                      <a:solidFill>
                        <a:schemeClr val="tx1"/>
                      </a:solidFill>
                      <a:prstDash val="solid"/>
                      <a:round/>
                      <a:headEnd type="none" w="med" len="med"/>
                      <a:tailEnd type="none" w="med" len="med"/>
                    </a:lnB>
                  </a:tcPr>
                </a:tc>
                <a:tc hMerge="1">
                  <a:txBody>
                    <a:bodyPr/>
                    <a:lstStyle/>
                    <a:p>
                      <a:pPr algn="r" fontAlgn="b"/>
                      <a:endParaRPr lang="en-US" sz="1100" b="0" i="0" u="none" strike="noStrike" dirty="0">
                        <a:solidFill>
                          <a:schemeClr val="tx1"/>
                        </a:solidFill>
                        <a:effectLst/>
                        <a:latin typeface="Calibri" panose="020F0502020204030204" pitchFamily="34" charset="0"/>
                      </a:endParaRPr>
                    </a:p>
                  </a:txBody>
                  <a:tcPr marL="7620" marR="7620" marT="7620" marB="0" anchor="b"/>
                </a:tc>
                <a:tc hMerge="1">
                  <a:txBody>
                    <a:bodyPr/>
                    <a:lstStyle/>
                    <a:p>
                      <a:pPr algn="r" fontAlgn="b"/>
                      <a:endParaRPr lang="en-US" sz="1100" b="0" i="0" u="none" strike="noStrike" dirty="0">
                        <a:solidFill>
                          <a:schemeClr val="tx1"/>
                        </a:solidFill>
                        <a:effectLst/>
                        <a:latin typeface="Calibri" panose="020F0502020204030204" pitchFamily="34" charset="0"/>
                      </a:endParaRPr>
                    </a:p>
                  </a:txBody>
                  <a:tcPr marL="7620" marR="7620" marT="7620" marB="0" anchor="b"/>
                </a:tc>
                <a:tc hMerge="1">
                  <a:txBody>
                    <a:bodyPr/>
                    <a:lstStyle/>
                    <a:p>
                      <a:pPr algn="r" fontAlgn="b"/>
                      <a:endParaRPr lang="en-US" sz="1100" b="0" i="0" u="none" strike="noStrike" dirty="0">
                        <a:solidFill>
                          <a:schemeClr val="tx1"/>
                        </a:solidFill>
                        <a:effectLst/>
                        <a:latin typeface="Calibri" panose="020F0502020204030204" pitchFamily="34" charset="0"/>
                      </a:endParaRPr>
                    </a:p>
                  </a:txBody>
                  <a:tcPr marL="7620" marR="7620" marT="7620" marB="0" anchor="b"/>
                </a:tc>
                <a:tc hMerge="1">
                  <a:txBody>
                    <a:bodyPr/>
                    <a:lstStyle/>
                    <a:p>
                      <a:pPr algn="r" fontAlgn="b"/>
                      <a:endParaRPr lang="en-US" sz="1100" b="0" i="0" u="none" strike="noStrike" dirty="0">
                        <a:solidFill>
                          <a:schemeClr val="tx1"/>
                        </a:solidFill>
                        <a:effectLst/>
                        <a:latin typeface="Calibri" panose="020F0502020204030204" pitchFamily="34" charset="0"/>
                      </a:endParaRPr>
                    </a:p>
                  </a:txBody>
                  <a:tcPr marL="7620" marR="7620" marT="7620" marB="0" anchor="b"/>
                </a:tc>
                <a:tc hMerge="1">
                  <a:txBody>
                    <a:bodyPr/>
                    <a:lstStyle/>
                    <a:p>
                      <a:pPr algn="r" fontAlgn="b"/>
                      <a:endParaRPr lang="en-US" sz="1100" b="0" i="0" u="none" strike="noStrike" dirty="0">
                        <a:solidFill>
                          <a:schemeClr val="tx1"/>
                        </a:solidFill>
                        <a:effectLst/>
                        <a:latin typeface="Calibri" panose="020F0502020204030204" pitchFamily="34" charset="0"/>
                      </a:endParaRPr>
                    </a:p>
                  </a:txBody>
                  <a:tcPr marL="7620" marR="7620" marT="7620" marB="0" anchor="b"/>
                </a:tc>
                <a:tc hMerge="1">
                  <a:txBody>
                    <a:bodyPr/>
                    <a:lstStyle/>
                    <a:p>
                      <a:pPr algn="r" fontAlgn="b"/>
                      <a:endParaRPr lang="en-US" sz="1100" b="0" i="0" u="none" strike="noStrike" dirty="0">
                        <a:solidFill>
                          <a:schemeClr val="tx1"/>
                        </a:solidFill>
                        <a:effectLst/>
                        <a:latin typeface="Calibri" panose="020F0502020204030204" pitchFamily="34" charset="0"/>
                      </a:endParaRPr>
                    </a:p>
                  </a:txBody>
                  <a:tcPr marL="7620" marR="7620" marT="7620" marB="0" anchor="b"/>
                </a:tc>
                <a:tc hMerge="1">
                  <a:txBody>
                    <a:bodyPr/>
                    <a:lstStyle/>
                    <a:p>
                      <a:pPr algn="r" fontAlgn="b"/>
                      <a:endParaRPr lang="en-US" sz="1100" b="0" i="0" u="none" strike="noStrike" dirty="0">
                        <a:solidFill>
                          <a:srgbClr val="000000"/>
                        </a:solidFill>
                        <a:effectLst/>
                        <a:latin typeface="Calibri" panose="020F0502020204030204" pitchFamily="34" charset="0"/>
                      </a:endParaRPr>
                    </a:p>
                  </a:txBody>
                  <a:tcPr marL="7620" marR="7620" marT="7620" marB="0" anchor="b"/>
                </a:tc>
                <a:extLst>
                  <a:ext uri="{0D108BD9-81ED-4DB2-BD59-A6C34878D82A}">
                    <a16:rowId xmlns:a16="http://schemas.microsoft.com/office/drawing/2014/main" val="4062008116"/>
                  </a:ext>
                </a:extLst>
              </a:tr>
              <a:tr h="574791">
                <a:tc gridSpan="8">
                  <a:txBody>
                    <a:bodyPr/>
                    <a:lstStyle/>
                    <a:p>
                      <a:pPr algn="l" fontAlgn="b"/>
                      <a:r>
                        <a:rPr lang="en-US" sz="1200" u="none" strike="noStrike" dirty="0">
                          <a:solidFill>
                            <a:schemeClr val="tx1"/>
                          </a:solidFill>
                          <a:effectLst/>
                        </a:rPr>
                        <a:t> </a:t>
                      </a:r>
                      <a:r>
                        <a:rPr lang="en-US" sz="1100" b="1" u="none" strike="noStrike" dirty="0">
                          <a:solidFill>
                            <a:schemeClr val="tx1"/>
                          </a:solidFill>
                          <a:effectLst/>
                        </a:rPr>
                        <a:t>Quantitative Restrictions [QR], Sanitary and Phytosanitary [SPS], Technical Barriers to Trade [TBT] , Tariff-rate quotas [TRQ], Export Subsidies [XS], others :Countervailing [CV],Anti-dumping [ADP], Safeguards [SG], Special Safeguards [SSG]</a:t>
                      </a:r>
                      <a:endParaRPr lang="en-US" sz="1200" b="1" i="0" u="none" strike="noStrike" dirty="0">
                        <a:solidFill>
                          <a:schemeClr val="tx1"/>
                        </a:solidFill>
                        <a:effectLst/>
                        <a:latin typeface="Calibri" panose="020F0502020204030204" pitchFamily="34" charset="0"/>
                      </a:endParaRPr>
                    </a:p>
                  </a:txBody>
                  <a:tcPr marL="7620" marR="7620" marT="7620" marB="0" anchor="b">
                    <a:lnT w="12700" cap="flat" cmpd="sng" algn="ctr">
                      <a:solidFill>
                        <a:schemeClr val="tx1"/>
                      </a:solidFill>
                      <a:prstDash val="solid"/>
                      <a:round/>
                      <a:headEnd type="none" w="med" len="med"/>
                      <a:tailEnd type="none" w="med" len="med"/>
                    </a:lnT>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extLst>
                  <a:ext uri="{0D108BD9-81ED-4DB2-BD59-A6C34878D82A}">
                    <a16:rowId xmlns:a16="http://schemas.microsoft.com/office/drawing/2014/main" val="1786110200"/>
                  </a:ext>
                </a:extLst>
              </a:tr>
            </a:tbl>
          </a:graphicData>
        </a:graphic>
      </p:graphicFrame>
      <p:pic>
        <p:nvPicPr>
          <p:cNvPr id="18" name="Picture 17">
            <a:extLst>
              <a:ext uri="{FF2B5EF4-FFF2-40B4-BE49-F238E27FC236}">
                <a16:creationId xmlns:a16="http://schemas.microsoft.com/office/drawing/2014/main" id="{2A8119EB-E936-4651-A90B-B46F3FE00108}"/>
              </a:ext>
            </a:extLst>
          </p:cNvPr>
          <p:cNvPicPr>
            <a:picLocks noChangeAspect="1"/>
          </p:cNvPicPr>
          <p:nvPr/>
        </p:nvPicPr>
        <p:blipFill>
          <a:blip r:embed="rId4"/>
          <a:stretch>
            <a:fillRect/>
          </a:stretch>
        </p:blipFill>
        <p:spPr>
          <a:xfrm>
            <a:off x="1085783" y="2063626"/>
            <a:ext cx="570588" cy="280879"/>
          </a:xfrm>
          <a:prstGeom prst="rect">
            <a:avLst/>
          </a:prstGeom>
        </p:spPr>
      </p:pic>
      <p:pic>
        <p:nvPicPr>
          <p:cNvPr id="19" name="Picture 18">
            <a:extLst>
              <a:ext uri="{FF2B5EF4-FFF2-40B4-BE49-F238E27FC236}">
                <a16:creationId xmlns:a16="http://schemas.microsoft.com/office/drawing/2014/main" id="{0230C136-C106-4DFA-AFC4-37CC456E0D7F}"/>
              </a:ext>
            </a:extLst>
          </p:cNvPr>
          <p:cNvPicPr>
            <a:picLocks noChangeAspect="1"/>
          </p:cNvPicPr>
          <p:nvPr/>
        </p:nvPicPr>
        <p:blipFill>
          <a:blip r:embed="rId4"/>
          <a:stretch>
            <a:fillRect/>
          </a:stretch>
        </p:blipFill>
        <p:spPr>
          <a:xfrm>
            <a:off x="5227802" y="4543263"/>
            <a:ext cx="576917" cy="280879"/>
          </a:xfrm>
          <a:prstGeom prst="rect">
            <a:avLst/>
          </a:prstGeom>
        </p:spPr>
      </p:pic>
      <p:pic>
        <p:nvPicPr>
          <p:cNvPr id="21" name="Picture 20">
            <a:extLst>
              <a:ext uri="{FF2B5EF4-FFF2-40B4-BE49-F238E27FC236}">
                <a16:creationId xmlns:a16="http://schemas.microsoft.com/office/drawing/2014/main" id="{A4522DA2-27A0-43D9-895A-50DBC7DC0B44}"/>
              </a:ext>
            </a:extLst>
          </p:cNvPr>
          <p:cNvPicPr>
            <a:picLocks noChangeAspect="1"/>
          </p:cNvPicPr>
          <p:nvPr/>
        </p:nvPicPr>
        <p:blipFill>
          <a:blip r:embed="rId4"/>
          <a:stretch>
            <a:fillRect/>
          </a:stretch>
        </p:blipFill>
        <p:spPr>
          <a:xfrm>
            <a:off x="921695" y="5203844"/>
            <a:ext cx="576918" cy="228527"/>
          </a:xfrm>
          <a:prstGeom prst="rect">
            <a:avLst/>
          </a:prstGeom>
        </p:spPr>
      </p:pic>
      <p:pic>
        <p:nvPicPr>
          <p:cNvPr id="25" name="Picture 24">
            <a:extLst>
              <a:ext uri="{FF2B5EF4-FFF2-40B4-BE49-F238E27FC236}">
                <a16:creationId xmlns:a16="http://schemas.microsoft.com/office/drawing/2014/main" id="{10DDC842-09CE-454D-9793-295B0D954152}"/>
              </a:ext>
            </a:extLst>
          </p:cNvPr>
          <p:cNvPicPr>
            <a:picLocks noChangeAspect="1"/>
          </p:cNvPicPr>
          <p:nvPr/>
        </p:nvPicPr>
        <p:blipFill>
          <a:blip r:embed="rId4"/>
          <a:stretch>
            <a:fillRect/>
          </a:stretch>
        </p:blipFill>
        <p:spPr>
          <a:xfrm>
            <a:off x="5227802" y="5227106"/>
            <a:ext cx="576917" cy="228527"/>
          </a:xfrm>
          <a:prstGeom prst="rect">
            <a:avLst/>
          </a:prstGeom>
        </p:spPr>
      </p:pic>
      <p:pic>
        <p:nvPicPr>
          <p:cNvPr id="28" name="Picture 27">
            <a:extLst>
              <a:ext uri="{FF2B5EF4-FFF2-40B4-BE49-F238E27FC236}">
                <a16:creationId xmlns:a16="http://schemas.microsoft.com/office/drawing/2014/main" id="{9D67E44F-FA48-4930-AB04-8AE6DD79E0DD}"/>
              </a:ext>
            </a:extLst>
          </p:cNvPr>
          <p:cNvPicPr>
            <a:picLocks noChangeAspect="1"/>
          </p:cNvPicPr>
          <p:nvPr/>
        </p:nvPicPr>
        <p:blipFill>
          <a:blip r:embed="rId4"/>
          <a:stretch>
            <a:fillRect/>
          </a:stretch>
        </p:blipFill>
        <p:spPr>
          <a:xfrm>
            <a:off x="11574039" y="1547653"/>
            <a:ext cx="574706" cy="253497"/>
          </a:xfrm>
          <a:prstGeom prst="rect">
            <a:avLst/>
          </a:prstGeom>
        </p:spPr>
      </p:pic>
      <p:pic>
        <p:nvPicPr>
          <p:cNvPr id="17" name="Picture 16">
            <a:extLst>
              <a:ext uri="{FF2B5EF4-FFF2-40B4-BE49-F238E27FC236}">
                <a16:creationId xmlns:a16="http://schemas.microsoft.com/office/drawing/2014/main" id="{788F9CAF-67EF-4006-AA32-ACB02805F4B4}"/>
              </a:ext>
            </a:extLst>
          </p:cNvPr>
          <p:cNvPicPr>
            <a:picLocks noChangeAspect="1"/>
          </p:cNvPicPr>
          <p:nvPr/>
        </p:nvPicPr>
        <p:blipFill>
          <a:blip r:embed="rId4"/>
          <a:stretch>
            <a:fillRect/>
          </a:stretch>
        </p:blipFill>
        <p:spPr>
          <a:xfrm>
            <a:off x="9542039" y="3326362"/>
            <a:ext cx="531845" cy="342705"/>
          </a:xfrm>
          <a:prstGeom prst="rect">
            <a:avLst/>
          </a:prstGeom>
        </p:spPr>
      </p:pic>
      <p:pic>
        <p:nvPicPr>
          <p:cNvPr id="26" name="Picture 25">
            <a:extLst>
              <a:ext uri="{FF2B5EF4-FFF2-40B4-BE49-F238E27FC236}">
                <a16:creationId xmlns:a16="http://schemas.microsoft.com/office/drawing/2014/main" id="{41602507-D5C0-42B4-9F3B-DD21019BA6A0}"/>
              </a:ext>
            </a:extLst>
          </p:cNvPr>
          <p:cNvPicPr>
            <a:picLocks noChangeAspect="1"/>
          </p:cNvPicPr>
          <p:nvPr/>
        </p:nvPicPr>
        <p:blipFill>
          <a:blip r:embed="rId4"/>
          <a:stretch>
            <a:fillRect/>
          </a:stretch>
        </p:blipFill>
        <p:spPr>
          <a:xfrm>
            <a:off x="3539423" y="2929396"/>
            <a:ext cx="570588" cy="280879"/>
          </a:xfrm>
          <a:prstGeom prst="rect">
            <a:avLst/>
          </a:prstGeom>
        </p:spPr>
      </p:pic>
      <p:pic>
        <p:nvPicPr>
          <p:cNvPr id="27" name="Picture 26">
            <a:extLst>
              <a:ext uri="{FF2B5EF4-FFF2-40B4-BE49-F238E27FC236}">
                <a16:creationId xmlns:a16="http://schemas.microsoft.com/office/drawing/2014/main" id="{F7D3B1C4-8C93-45A7-91A8-FEF205AD8FB8}"/>
              </a:ext>
            </a:extLst>
          </p:cNvPr>
          <p:cNvPicPr>
            <a:picLocks noChangeAspect="1"/>
          </p:cNvPicPr>
          <p:nvPr/>
        </p:nvPicPr>
        <p:blipFill>
          <a:blip r:embed="rId4"/>
          <a:stretch>
            <a:fillRect/>
          </a:stretch>
        </p:blipFill>
        <p:spPr>
          <a:xfrm>
            <a:off x="2297363" y="4543263"/>
            <a:ext cx="570588" cy="280879"/>
          </a:xfrm>
          <a:prstGeom prst="rect">
            <a:avLst/>
          </a:prstGeom>
        </p:spPr>
      </p:pic>
    </p:spTree>
    <p:extLst>
      <p:ext uri="{BB962C8B-B14F-4D97-AF65-F5344CB8AC3E}">
        <p14:creationId xmlns:p14="http://schemas.microsoft.com/office/powerpoint/2010/main" val="1382974279"/>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4"/>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8"/>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6"/>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7"/>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9"/>
                                        </p:tgtEl>
                                        <p:attrNameLst>
                                          <p:attrName>style.visibility</p:attrName>
                                        </p:attrNameLst>
                                      </p:cBhvr>
                                      <p:to>
                                        <p:strVal val="visible"/>
                                      </p:to>
                                    </p:set>
                                  </p:childTnLst>
                                </p:cTn>
                              </p:par>
                            </p:childTnLst>
                          </p:cTn>
                        </p:par>
                      </p:childTnLst>
                    </p:cTn>
                  </p:par>
                  <p:par>
                    <p:cTn id="21" fill="hold">
                      <p:stCondLst>
                        <p:cond delay="indefinite"/>
                      </p:stCondLst>
                      <p:childTnLst>
                        <p:par>
                          <p:cTn id="22" fill="hold">
                            <p:stCondLst>
                              <p:cond delay="0"/>
                            </p:stCondLst>
                            <p:childTnLst>
                              <p:par>
                                <p:cTn id="23" presetID="1" presetClass="entr" presetSubtype="0" fill="hold" nodeType="clickEffect">
                                  <p:stCondLst>
                                    <p:cond delay="0"/>
                                  </p:stCondLst>
                                  <p:childTnLst>
                                    <p:set>
                                      <p:cBhvr>
                                        <p:cTn id="24" dur="1" fill="hold">
                                          <p:stCondLst>
                                            <p:cond delay="0"/>
                                          </p:stCondLst>
                                        </p:cTn>
                                        <p:tgtEl>
                                          <p:spTgt spid="21"/>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25"/>
                                        </p:tgtEl>
                                        <p:attrNameLst>
                                          <p:attrName>style.visibility</p:attrName>
                                        </p:attrNameLst>
                                      </p:cBhvr>
                                      <p:to>
                                        <p:strVal val="visible"/>
                                      </p:to>
                                    </p:set>
                                  </p:childTnLst>
                                </p:cTn>
                              </p:par>
                            </p:childTnLst>
                          </p:cTn>
                        </p:par>
                      </p:childTnLst>
                    </p:cTn>
                  </p:par>
                  <p:par>
                    <p:cTn id="29" fill="hold">
                      <p:stCondLst>
                        <p:cond delay="indefinite"/>
                      </p:stCondLst>
                      <p:childTnLst>
                        <p:par>
                          <p:cTn id="30" fill="hold">
                            <p:stCondLst>
                              <p:cond delay="0"/>
                            </p:stCondLst>
                            <p:childTnLst>
                              <p:par>
                                <p:cTn id="31" presetID="1" presetClass="entr" presetSubtype="0" fill="hold" nodeType="clickEffect">
                                  <p:stCondLst>
                                    <p:cond delay="0"/>
                                  </p:stCondLst>
                                  <p:childTnLst>
                                    <p:set>
                                      <p:cBhvr>
                                        <p:cTn id="32" dur="1" fill="hold">
                                          <p:stCondLst>
                                            <p:cond delay="0"/>
                                          </p:stCondLst>
                                        </p:cTn>
                                        <p:tgtEl>
                                          <p:spTgt spid="20"/>
                                        </p:tgtEl>
                                        <p:attrNameLst>
                                          <p:attrName>style.visibility</p:attrName>
                                        </p:attrNameLst>
                                      </p:cBhvr>
                                      <p:to>
                                        <p:strVal val="visible"/>
                                      </p:to>
                                    </p:set>
                                  </p:childTnLst>
                                </p:cTn>
                              </p:par>
                              <p:par>
                                <p:cTn id="33" presetID="1" presetClass="entr" presetSubtype="0" fill="hold" grpId="0" nodeType="withEffect">
                                  <p:stCondLst>
                                    <p:cond delay="0"/>
                                  </p:stCondLst>
                                  <p:childTnLst>
                                    <p:set>
                                      <p:cBhvr>
                                        <p:cTn id="34" dur="1" fill="hold">
                                          <p:stCondLst>
                                            <p:cond delay="0"/>
                                          </p:stCondLst>
                                        </p:cTn>
                                        <p:tgtEl>
                                          <p:spTgt spid="22"/>
                                        </p:tgtEl>
                                        <p:attrNameLst>
                                          <p:attrName>style.visibility</p:attrName>
                                        </p:attrNameLst>
                                      </p:cBhvr>
                                      <p:to>
                                        <p:strVal val="visible"/>
                                      </p:to>
                                    </p:set>
                                  </p:childTnLst>
                                </p:cTn>
                              </p:par>
                            </p:childTnLst>
                          </p:cTn>
                        </p:par>
                      </p:childTnLst>
                    </p:cTn>
                  </p:par>
                  <p:par>
                    <p:cTn id="35" fill="hold">
                      <p:stCondLst>
                        <p:cond delay="indefinite"/>
                      </p:stCondLst>
                      <p:childTnLst>
                        <p:par>
                          <p:cTn id="36" fill="hold">
                            <p:stCondLst>
                              <p:cond delay="0"/>
                            </p:stCondLst>
                            <p:childTnLst>
                              <p:par>
                                <p:cTn id="37" presetID="1" presetClass="entr" presetSubtype="0" fill="hold" nodeType="clickEffect">
                                  <p:stCondLst>
                                    <p:cond delay="0"/>
                                  </p:stCondLst>
                                  <p:childTnLst>
                                    <p:set>
                                      <p:cBhvr>
                                        <p:cTn id="38" dur="1" fill="hold">
                                          <p:stCondLst>
                                            <p:cond delay="0"/>
                                          </p:stCondLst>
                                        </p:cTn>
                                        <p:tgtEl>
                                          <p:spTgt spid="23"/>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17"/>
                                        </p:tgtEl>
                                        <p:attrNameLst>
                                          <p:attrName>style.visibility</p:attrName>
                                        </p:attrNameLst>
                                      </p:cBhvr>
                                      <p:to>
                                        <p:strVal val="visible"/>
                                      </p:to>
                                    </p:set>
                                  </p:childTnLst>
                                </p:cTn>
                              </p:par>
                            </p:childTnLst>
                          </p:cTn>
                        </p:par>
                      </p:childTnLst>
                    </p:cTn>
                  </p:par>
                  <p:par>
                    <p:cTn id="41" fill="hold">
                      <p:stCondLst>
                        <p:cond delay="indefinite"/>
                      </p:stCondLst>
                      <p:childTnLst>
                        <p:par>
                          <p:cTn id="42" fill="hold">
                            <p:stCondLst>
                              <p:cond delay="0"/>
                            </p:stCondLst>
                            <p:childTnLst>
                              <p:par>
                                <p:cTn id="43" presetID="1" presetClass="entr" presetSubtype="0" fill="hold" nodeType="clickEffect">
                                  <p:stCondLst>
                                    <p:cond delay="0"/>
                                  </p:stCondLst>
                                  <p:childTnLst>
                                    <p:set>
                                      <p:cBhvr>
                                        <p:cTn id="44" dur="1" fill="hold">
                                          <p:stCondLst>
                                            <p:cond delay="0"/>
                                          </p:stCondLst>
                                        </p:cTn>
                                        <p:tgtEl>
                                          <p:spTgt spid="2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 grpId="0"/>
    </p:bldLst>
  </p:timing>
</p:sld>
</file>

<file path=ppt/slides/slide8.xml><?xml version="1.0" encoding="utf-8"?>
<p:sld xmlns:a="http://schemas.openxmlformats.org/drawingml/2006/main" xmlns:r="http://schemas.openxmlformats.org/officeDocument/2006/relationships" xmlns:p="http://schemas.openxmlformats.org/presentationml/2006/main" showMasterSp="0">
  <p:cSld>
    <p:spTree>
      <p:nvGrpSpPr>
        <p:cNvPr id="1" name=""/>
        <p:cNvGrpSpPr/>
        <p:nvPr/>
      </p:nvGrpSpPr>
      <p:grpSpPr>
        <a:xfrm>
          <a:off x="0" y="0"/>
          <a:ext cx="0" cy="0"/>
          <a:chOff x="0" y="0"/>
          <a:chExt cx="0" cy="0"/>
        </a:xfrm>
      </p:grpSpPr>
      <p:sp>
        <p:nvSpPr>
          <p:cNvPr id="4" name="Slide Number Placeholder 3">
            <a:extLst>
              <a:ext uri="{FF2B5EF4-FFF2-40B4-BE49-F238E27FC236}">
                <a16:creationId xmlns:a16="http://schemas.microsoft.com/office/drawing/2014/main" id="{6A4C3938-A9AD-402B-88ED-CB4E22E57209}"/>
              </a:ext>
            </a:extLst>
          </p:cNvPr>
          <p:cNvSpPr>
            <a:spLocks noGrp="1"/>
          </p:cNvSpPr>
          <p:nvPr>
            <p:ph type="sldNum" sz="quarter" idx="12"/>
          </p:nvPr>
        </p:nvSpPr>
        <p:spPr>
          <a:xfrm>
            <a:off x="11441756" y="6434853"/>
            <a:ext cx="640080" cy="365125"/>
          </a:xfrm>
        </p:spPr>
        <p:txBody>
          <a:bodyPr/>
          <a:lstStyle/>
          <a:p>
            <a:fld id="{92FB8604-3E91-4806-A5CC-428F0C480F73}" type="slidenum">
              <a:rPr lang="en-US" sz="1800" smtClean="0">
                <a:solidFill>
                  <a:schemeClr val="tx1"/>
                </a:solidFill>
              </a:rPr>
              <a:t>8</a:t>
            </a:fld>
            <a:endParaRPr lang="en-US" sz="1800" dirty="0">
              <a:solidFill>
                <a:schemeClr val="tx1"/>
              </a:solidFill>
            </a:endParaRPr>
          </a:p>
        </p:txBody>
      </p:sp>
      <p:sp>
        <p:nvSpPr>
          <p:cNvPr id="9" name="Rectangle 8">
            <a:extLst>
              <a:ext uri="{FF2B5EF4-FFF2-40B4-BE49-F238E27FC236}">
                <a16:creationId xmlns:a16="http://schemas.microsoft.com/office/drawing/2014/main" id="{294019CE-2128-4FF6-8362-CE53D5B113F6}"/>
              </a:ext>
            </a:extLst>
          </p:cNvPr>
          <p:cNvSpPr/>
          <p:nvPr/>
        </p:nvSpPr>
        <p:spPr>
          <a:xfrm>
            <a:off x="304798" y="123551"/>
            <a:ext cx="8694347" cy="461665"/>
          </a:xfrm>
          <a:prstGeom prst="rect">
            <a:avLst/>
          </a:prstGeom>
        </p:spPr>
        <p:txBody>
          <a:bodyPr wrap="square">
            <a:spAutoFit/>
          </a:bodyPr>
          <a:lstStyle/>
          <a:p>
            <a:r>
              <a:rPr lang="en-US" sz="2400" b="1" dirty="0">
                <a:effectLst/>
                <a:latin typeface="Calibri" panose="020F0502020204030204" pitchFamily="34" charset="0"/>
                <a:ea typeface="Calibri" panose="020F0502020204030204" pitchFamily="34" charset="0"/>
                <a:cs typeface="Arial" panose="020B0604020202020204" pitchFamily="34" charset="0"/>
              </a:rPr>
              <a:t>Average Trade Facilitation Performance of IORA (2017- 2019)</a:t>
            </a:r>
            <a:endParaRPr lang="en-US" sz="2400" b="1" dirty="0"/>
          </a:p>
        </p:txBody>
      </p:sp>
      <p:graphicFrame>
        <p:nvGraphicFramePr>
          <p:cNvPr id="12" name="Chart 11">
            <a:extLst>
              <a:ext uri="{FF2B5EF4-FFF2-40B4-BE49-F238E27FC236}">
                <a16:creationId xmlns:a16="http://schemas.microsoft.com/office/drawing/2014/main" id="{A2BB1298-0667-4500-A6F1-2B81968EEE3D}"/>
              </a:ext>
            </a:extLst>
          </p:cNvPr>
          <p:cNvGraphicFramePr/>
          <p:nvPr>
            <p:extLst>
              <p:ext uri="{D42A27DB-BD31-4B8C-83A1-F6EECF244321}">
                <p14:modId xmlns:p14="http://schemas.microsoft.com/office/powerpoint/2010/main" val="1138555451"/>
              </p:ext>
            </p:extLst>
          </p:nvPr>
        </p:nvGraphicFramePr>
        <p:xfrm>
          <a:off x="0" y="942084"/>
          <a:ext cx="7412548" cy="5299035"/>
        </p:xfrm>
        <a:graphic>
          <a:graphicData uri="http://schemas.openxmlformats.org/drawingml/2006/chart">
            <c:chart xmlns:c="http://schemas.openxmlformats.org/drawingml/2006/chart" xmlns:r="http://schemas.openxmlformats.org/officeDocument/2006/relationships" r:id="rId2"/>
          </a:graphicData>
        </a:graphic>
      </p:graphicFrame>
      <p:sp>
        <p:nvSpPr>
          <p:cNvPr id="6" name="Rectangle 5">
            <a:extLst>
              <a:ext uri="{FF2B5EF4-FFF2-40B4-BE49-F238E27FC236}">
                <a16:creationId xmlns:a16="http://schemas.microsoft.com/office/drawing/2014/main" id="{4E9C647A-8D87-43C2-8609-811F2981BC9D}"/>
              </a:ext>
            </a:extLst>
          </p:cNvPr>
          <p:cNvSpPr/>
          <p:nvPr/>
        </p:nvSpPr>
        <p:spPr>
          <a:xfrm>
            <a:off x="885755" y="5128499"/>
            <a:ext cx="203550" cy="168135"/>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1</a:t>
            </a:r>
          </a:p>
        </p:txBody>
      </p:sp>
      <p:sp>
        <p:nvSpPr>
          <p:cNvPr id="13" name="TextBox 12">
            <a:extLst>
              <a:ext uri="{FF2B5EF4-FFF2-40B4-BE49-F238E27FC236}">
                <a16:creationId xmlns:a16="http://schemas.microsoft.com/office/drawing/2014/main" id="{600250A7-C4ED-43D8-9184-1D580B78704F}"/>
              </a:ext>
            </a:extLst>
          </p:cNvPr>
          <p:cNvSpPr txBox="1"/>
          <p:nvPr/>
        </p:nvSpPr>
        <p:spPr>
          <a:xfrm>
            <a:off x="0" y="6478917"/>
            <a:ext cx="6307494" cy="338554"/>
          </a:xfrm>
          <a:prstGeom prst="rect">
            <a:avLst/>
          </a:prstGeom>
          <a:noFill/>
        </p:spPr>
        <p:txBody>
          <a:bodyPr wrap="square">
            <a:spAutoFit/>
          </a:bodyPr>
          <a:lstStyle/>
          <a:p>
            <a:r>
              <a:rPr lang="en-US" sz="1600" i="1" dirty="0"/>
              <a:t>Source:  OECD </a:t>
            </a:r>
          </a:p>
        </p:txBody>
      </p:sp>
      <p:sp>
        <p:nvSpPr>
          <p:cNvPr id="16" name="Rectangle 15">
            <a:extLst>
              <a:ext uri="{FF2B5EF4-FFF2-40B4-BE49-F238E27FC236}">
                <a16:creationId xmlns:a16="http://schemas.microsoft.com/office/drawing/2014/main" id="{967F75B3-3631-4C26-854F-40455FF5C3D9}"/>
              </a:ext>
            </a:extLst>
          </p:cNvPr>
          <p:cNvSpPr/>
          <p:nvPr/>
        </p:nvSpPr>
        <p:spPr>
          <a:xfrm>
            <a:off x="3166526" y="942084"/>
            <a:ext cx="242596" cy="162528"/>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400" dirty="0"/>
              <a:t>2</a:t>
            </a:r>
          </a:p>
        </p:txBody>
      </p:sp>
      <p:sp>
        <p:nvSpPr>
          <p:cNvPr id="17" name="Rectangle 16">
            <a:extLst>
              <a:ext uri="{FF2B5EF4-FFF2-40B4-BE49-F238E27FC236}">
                <a16:creationId xmlns:a16="http://schemas.microsoft.com/office/drawing/2014/main" id="{8160F805-C80F-4D2A-8E6D-D69720AD34B1}"/>
              </a:ext>
            </a:extLst>
          </p:cNvPr>
          <p:cNvSpPr/>
          <p:nvPr/>
        </p:nvSpPr>
        <p:spPr>
          <a:xfrm>
            <a:off x="1825464" y="5621918"/>
            <a:ext cx="201609" cy="17392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3</a:t>
            </a:r>
          </a:p>
        </p:txBody>
      </p:sp>
      <p:sp>
        <p:nvSpPr>
          <p:cNvPr id="18" name="Rectangle 17">
            <a:extLst>
              <a:ext uri="{FF2B5EF4-FFF2-40B4-BE49-F238E27FC236}">
                <a16:creationId xmlns:a16="http://schemas.microsoft.com/office/drawing/2014/main" id="{B8D2D1E8-EF26-47E4-80EF-60DE3F901F03}"/>
              </a:ext>
            </a:extLst>
          </p:cNvPr>
          <p:cNvSpPr/>
          <p:nvPr/>
        </p:nvSpPr>
        <p:spPr>
          <a:xfrm>
            <a:off x="5990624" y="1512122"/>
            <a:ext cx="316870" cy="305939"/>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900" b="1" dirty="0"/>
              <a:t>21</a:t>
            </a:r>
          </a:p>
        </p:txBody>
      </p:sp>
      <p:sp>
        <p:nvSpPr>
          <p:cNvPr id="19" name="Rectangle 18">
            <a:extLst>
              <a:ext uri="{FF2B5EF4-FFF2-40B4-BE49-F238E27FC236}">
                <a16:creationId xmlns:a16="http://schemas.microsoft.com/office/drawing/2014/main" id="{6D2ABAE0-A7C5-4B31-B8B8-0FA91194E889}"/>
              </a:ext>
            </a:extLst>
          </p:cNvPr>
          <p:cNvSpPr/>
          <p:nvPr/>
        </p:nvSpPr>
        <p:spPr>
          <a:xfrm>
            <a:off x="1926269" y="1236082"/>
            <a:ext cx="389299" cy="173922"/>
          </a:xfrm>
          <a:prstGeom prst="rect">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sz="1100" dirty="0"/>
              <a:t>22</a:t>
            </a:r>
          </a:p>
        </p:txBody>
      </p:sp>
      <p:sp>
        <p:nvSpPr>
          <p:cNvPr id="2" name="TextBox 1">
            <a:extLst>
              <a:ext uri="{FF2B5EF4-FFF2-40B4-BE49-F238E27FC236}">
                <a16:creationId xmlns:a16="http://schemas.microsoft.com/office/drawing/2014/main" id="{64C5C41E-E3C5-40D5-9C4E-01F65A44465C}"/>
              </a:ext>
            </a:extLst>
          </p:cNvPr>
          <p:cNvSpPr txBox="1"/>
          <p:nvPr/>
        </p:nvSpPr>
        <p:spPr>
          <a:xfrm>
            <a:off x="7939889" y="1908807"/>
            <a:ext cx="4141947" cy="3139321"/>
          </a:xfrm>
          <a:prstGeom prst="rect">
            <a:avLst/>
          </a:prstGeom>
          <a:noFill/>
        </p:spPr>
        <p:txBody>
          <a:bodyPr wrap="square" rtlCol="0">
            <a:spAutoFit/>
          </a:bodyPr>
          <a:lstStyle/>
          <a:p>
            <a:pPr marL="285750" indent="-285750">
              <a:buFont typeface="Arial" panose="020B0604020202020204" pitchFamily="34" charset="0"/>
              <a:buChar char="•"/>
            </a:pPr>
            <a:r>
              <a:rPr lang="en-US" dirty="0">
                <a:solidFill>
                  <a:srgbClr val="0070C0"/>
                </a:solidFill>
                <a:latin typeface="Calibri" panose="020F0502020204030204" pitchFamily="34" charset="0"/>
                <a:cs typeface="Calibri" panose="020F0502020204030204" pitchFamily="34" charset="0"/>
              </a:rPr>
              <a:t>OECD 11 Trade Facilitation indicators</a:t>
            </a:r>
          </a:p>
          <a:p>
            <a:endParaRPr lang="en-US" dirty="0">
              <a:solidFill>
                <a:srgbClr val="0070C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dirty="0">
                <a:solidFill>
                  <a:srgbClr val="0070C0"/>
                </a:solidFill>
                <a:latin typeface="Calibri" panose="020F0502020204030204" pitchFamily="34" charset="0"/>
                <a:ea typeface="Calibri" panose="020F0502020204030204" pitchFamily="34" charset="0"/>
                <a:cs typeface="Calibri" panose="020F0502020204030204" pitchFamily="34" charset="0"/>
              </a:rPr>
              <a:t>M</a:t>
            </a:r>
            <a:r>
              <a:rPr lang="en-US"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ost of the countries in the high-income group (</a:t>
            </a:r>
            <a:r>
              <a:rPr lang="en-US" sz="1800" dirty="0">
                <a:solidFill>
                  <a:srgbClr val="FF0000"/>
                </a:solidFill>
                <a:effectLst/>
                <a:latin typeface="Calibri" panose="020F0502020204030204" pitchFamily="34" charset="0"/>
                <a:ea typeface="Calibri" panose="020F0502020204030204" pitchFamily="34" charset="0"/>
                <a:cs typeface="Calibri" panose="020F0502020204030204" pitchFamily="34" charset="0"/>
              </a:rPr>
              <a:t>Australia, Mauritius</a:t>
            </a:r>
            <a:r>
              <a:rPr lang="en-US" dirty="0">
                <a:solidFill>
                  <a:srgbClr val="FF0000"/>
                </a:solidFill>
                <a:latin typeface="Calibri" panose="020F0502020204030204" pitchFamily="34" charset="0"/>
                <a:ea typeface="Calibri" panose="020F0502020204030204" pitchFamily="34" charset="0"/>
                <a:cs typeface="Calibri" panose="020F0502020204030204" pitchFamily="34" charset="0"/>
              </a:rPr>
              <a:t>, Oman, Singapore</a:t>
            </a:r>
            <a:r>
              <a:rPr lang="en-US" dirty="0">
                <a:solidFill>
                  <a:srgbClr val="0070C0"/>
                </a:solidFill>
                <a:latin typeface="Calibri" panose="020F0502020204030204" pitchFamily="34" charset="0"/>
                <a:ea typeface="Calibri" panose="020F0502020204030204" pitchFamily="34" charset="0"/>
                <a:cs typeface="Calibri" panose="020F0502020204030204" pitchFamily="34" charset="0"/>
              </a:rPr>
              <a:t>) </a:t>
            </a:r>
            <a:r>
              <a:rPr lang="en-US"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 were the best performer except for UAE</a:t>
            </a:r>
          </a:p>
          <a:p>
            <a:endParaRPr lang="en-US"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endParaRPr>
          </a:p>
          <a:p>
            <a:pPr marL="285750" indent="-285750">
              <a:buFont typeface="Arial" panose="020B0604020202020204" pitchFamily="34" charset="0"/>
              <a:buChar char="•"/>
            </a:pPr>
            <a:r>
              <a:rPr lang="en-US" dirty="0">
                <a:solidFill>
                  <a:srgbClr val="0070C0"/>
                </a:solidFill>
                <a:latin typeface="Calibri" panose="020F0502020204030204" pitchFamily="34" charset="0"/>
                <a:ea typeface="Calibri" panose="020F0502020204030204" pitchFamily="34" charset="0"/>
                <a:cs typeface="Calibri" panose="020F0502020204030204" pitchFamily="34" charset="0"/>
              </a:rPr>
              <a:t>C</a:t>
            </a:r>
            <a:r>
              <a:rPr lang="en-US" sz="1800" dirty="0">
                <a:solidFill>
                  <a:srgbClr val="0070C0"/>
                </a:solidFill>
                <a:effectLst/>
                <a:latin typeface="Calibri" panose="020F0502020204030204" pitchFamily="34" charset="0"/>
                <a:ea typeface="Calibri" panose="020F0502020204030204" pitchFamily="34" charset="0"/>
                <a:cs typeface="Calibri" panose="020F0502020204030204" pitchFamily="34" charset="0"/>
              </a:rPr>
              <a:t>ountries in the lower-middle and lower-income group performed below average</a:t>
            </a:r>
            <a:endParaRPr lang="en-US" dirty="0">
              <a:solidFill>
                <a:srgbClr val="0070C0"/>
              </a:solidFill>
              <a:latin typeface="Calibri" panose="020F0502020204030204" pitchFamily="34" charset="0"/>
              <a:cs typeface="Calibri" panose="020F0502020204030204" pitchFamily="34" charset="0"/>
            </a:endParaRPr>
          </a:p>
          <a:p>
            <a:pPr marL="285750" indent="-285750">
              <a:buFont typeface="Arial" panose="020B0604020202020204" pitchFamily="34" charset="0"/>
              <a:buChar char="•"/>
            </a:pPr>
            <a:endParaRPr lang="en-US" dirty="0"/>
          </a:p>
        </p:txBody>
      </p:sp>
    </p:spTree>
    <p:extLst>
      <p:ext uri="{BB962C8B-B14F-4D97-AF65-F5344CB8AC3E}">
        <p14:creationId xmlns:p14="http://schemas.microsoft.com/office/powerpoint/2010/main" val="80497970"/>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16"/>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18"/>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animBg="1"/>
      <p:bldP spid="16" grpId="0" animBg="1"/>
      <p:bldP spid="17" grpId="0" animBg="1"/>
      <p:bldP spid="18" grpId="0" animBg="1"/>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Rounded Corners 4">
            <a:extLst>
              <a:ext uri="{FF2B5EF4-FFF2-40B4-BE49-F238E27FC236}">
                <a16:creationId xmlns:a16="http://schemas.microsoft.com/office/drawing/2014/main" id="{E42A1705-9EB6-4B20-9C9C-C356BD50E295}"/>
              </a:ext>
            </a:extLst>
          </p:cNvPr>
          <p:cNvSpPr/>
          <p:nvPr/>
        </p:nvSpPr>
        <p:spPr>
          <a:xfrm>
            <a:off x="531812" y="1736587"/>
            <a:ext cx="6964378" cy="2608516"/>
          </a:xfrm>
          <a:prstGeom prst="roundRect">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p:cNvSpPr>
            <a:spLocks noGrp="1"/>
          </p:cNvSpPr>
          <p:nvPr>
            <p:ph type="title"/>
          </p:nvPr>
        </p:nvSpPr>
        <p:spPr>
          <a:xfrm>
            <a:off x="131479" y="112628"/>
            <a:ext cx="8821453" cy="659642"/>
          </a:xfrm>
        </p:spPr>
        <p:txBody>
          <a:bodyPr>
            <a:normAutofit/>
          </a:bodyPr>
          <a:lstStyle/>
          <a:p>
            <a:r>
              <a:rPr lang="en-US" sz="2800" b="1" dirty="0">
                <a:solidFill>
                  <a:schemeClr val="tx1"/>
                </a:solidFill>
                <a:effectLst>
                  <a:outerShdw blurRad="38100" dist="38100" dir="2700000" algn="tl">
                    <a:srgbClr val="000000">
                      <a:alpha val="43137"/>
                    </a:srgbClr>
                  </a:outerShdw>
                </a:effectLst>
                <a:latin typeface="Calibri" panose="020F0502020204030204" pitchFamily="34" charset="0"/>
                <a:ea typeface="+mn-ea"/>
                <a:cs typeface="Calibri" panose="020F0502020204030204" pitchFamily="34" charset="0"/>
              </a:rPr>
              <a:t>METHODOLOGY</a:t>
            </a:r>
          </a:p>
        </p:txBody>
      </p:sp>
      <p:sp>
        <p:nvSpPr>
          <p:cNvPr id="12" name="Slide Number Placeholder 11"/>
          <p:cNvSpPr>
            <a:spLocks noGrp="1"/>
          </p:cNvSpPr>
          <p:nvPr>
            <p:ph type="sldNum" sz="quarter" idx="12"/>
          </p:nvPr>
        </p:nvSpPr>
        <p:spPr/>
        <p:txBody>
          <a:bodyPr/>
          <a:lstStyle/>
          <a:p>
            <a:fld id="{92FB8604-3E91-4806-A5CC-428F0C480F73}" type="slidenum">
              <a:rPr lang="en-US" sz="2000" b="1" smtClean="0">
                <a:solidFill>
                  <a:schemeClr val="tx1"/>
                </a:solidFill>
              </a:rPr>
              <a:t>9</a:t>
            </a:fld>
            <a:endParaRPr lang="en-US" sz="2000" b="1" dirty="0">
              <a:solidFill>
                <a:schemeClr val="tx1"/>
              </a:solidFill>
            </a:endParaRPr>
          </a:p>
        </p:txBody>
      </p:sp>
      <p:sp>
        <p:nvSpPr>
          <p:cNvPr id="7" name="TextBox 6">
            <a:extLst>
              <a:ext uri="{FF2B5EF4-FFF2-40B4-BE49-F238E27FC236}">
                <a16:creationId xmlns:a16="http://schemas.microsoft.com/office/drawing/2014/main" id="{D934AB42-BED3-4371-B730-DDF46BD6F827}"/>
              </a:ext>
            </a:extLst>
          </p:cNvPr>
          <p:cNvSpPr txBox="1"/>
          <p:nvPr/>
        </p:nvSpPr>
        <p:spPr>
          <a:xfrm>
            <a:off x="353085" y="2017804"/>
            <a:ext cx="7143105" cy="2948179"/>
          </a:xfrm>
          <a:prstGeom prst="rect">
            <a:avLst/>
          </a:prstGeom>
        </p:spPr>
        <p:style>
          <a:lnRef idx="2">
            <a:schemeClr val="accent2"/>
          </a:lnRef>
          <a:fillRef idx="1">
            <a:schemeClr val="lt1"/>
          </a:fillRef>
          <a:effectRef idx="0">
            <a:schemeClr val="accent2"/>
          </a:effectRef>
          <a:fontRef idx="minor">
            <a:schemeClr val="dk1"/>
          </a:fontRef>
        </p:style>
        <p:txBody>
          <a:bodyPr wrap="square">
            <a:spAutoFit/>
          </a:bodyPr>
          <a:lstStyle/>
          <a:p>
            <a:pPr>
              <a:lnSpc>
                <a:spcPct val="150000"/>
              </a:lnSpc>
            </a:pPr>
            <a:r>
              <a:rPr lang="en-US" b="1" dirty="0"/>
              <a:t>The following scenarios were simulated : </a:t>
            </a:r>
          </a:p>
          <a:p>
            <a:pPr>
              <a:lnSpc>
                <a:spcPct val="150000"/>
              </a:lnSpc>
            </a:pPr>
            <a:endParaRPr lang="en-US" dirty="0"/>
          </a:p>
          <a:p>
            <a:pPr>
              <a:lnSpc>
                <a:spcPct val="150000"/>
              </a:lnSpc>
            </a:pPr>
            <a:r>
              <a:rPr lang="en-US" dirty="0"/>
              <a:t>(</a:t>
            </a:r>
            <a:r>
              <a:rPr lang="en-US" dirty="0" err="1"/>
              <a:t>i</a:t>
            </a:r>
            <a:r>
              <a:rPr lang="en-US" dirty="0"/>
              <a:t>)	</a:t>
            </a:r>
            <a:r>
              <a:rPr lang="en-US" dirty="0">
                <a:solidFill>
                  <a:srgbClr val="FF0000"/>
                </a:solidFill>
              </a:rPr>
              <a:t>Scenario I : </a:t>
            </a:r>
            <a:r>
              <a:rPr lang="en-US" dirty="0"/>
              <a:t>(Regional trade integration scenario ): Tariff cut gradual over 10 years </a:t>
            </a:r>
            <a:r>
              <a:rPr lang="en-US" dirty="0">
                <a:solidFill>
                  <a:srgbClr val="FF0000"/>
                </a:solidFill>
              </a:rPr>
              <a:t>(2021-2030) </a:t>
            </a:r>
            <a:r>
              <a:rPr lang="en-US" dirty="0"/>
              <a:t>within IORA in a reciprocal fashion </a:t>
            </a:r>
          </a:p>
          <a:p>
            <a:pPr>
              <a:lnSpc>
                <a:spcPct val="150000"/>
              </a:lnSpc>
            </a:pPr>
            <a:r>
              <a:rPr lang="en-US" dirty="0"/>
              <a:t>(ii)	</a:t>
            </a:r>
            <a:r>
              <a:rPr lang="en-US" dirty="0">
                <a:solidFill>
                  <a:srgbClr val="FF0000"/>
                </a:solidFill>
              </a:rPr>
              <a:t> Scenario II : </a:t>
            </a:r>
            <a:r>
              <a:rPr lang="en-US" dirty="0"/>
              <a:t>Scenario I + 50% NTM reduction + Trade Facilitation</a:t>
            </a:r>
          </a:p>
        </p:txBody>
      </p:sp>
      <p:sp>
        <p:nvSpPr>
          <p:cNvPr id="10" name="Oval 9">
            <a:extLst>
              <a:ext uri="{FF2B5EF4-FFF2-40B4-BE49-F238E27FC236}">
                <a16:creationId xmlns:a16="http://schemas.microsoft.com/office/drawing/2014/main" id="{80AD331E-AB6D-46FC-B083-E035EC08988F}"/>
              </a:ext>
            </a:extLst>
          </p:cNvPr>
          <p:cNvSpPr/>
          <p:nvPr/>
        </p:nvSpPr>
        <p:spPr>
          <a:xfrm>
            <a:off x="9478503" y="2117051"/>
            <a:ext cx="2018923" cy="1258432"/>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31 COUNTRIES</a:t>
            </a:r>
          </a:p>
        </p:txBody>
      </p:sp>
      <p:sp>
        <p:nvSpPr>
          <p:cNvPr id="13" name="Oval 12">
            <a:extLst>
              <a:ext uri="{FF2B5EF4-FFF2-40B4-BE49-F238E27FC236}">
                <a16:creationId xmlns:a16="http://schemas.microsoft.com/office/drawing/2014/main" id="{861CF569-A6BC-4C90-AA3D-BEBA3F84ED76}"/>
              </a:ext>
            </a:extLst>
          </p:cNvPr>
          <p:cNvSpPr/>
          <p:nvPr/>
        </p:nvSpPr>
        <p:spPr>
          <a:xfrm>
            <a:off x="9478504" y="3279559"/>
            <a:ext cx="2018923" cy="125843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31 SECTORS</a:t>
            </a:r>
          </a:p>
        </p:txBody>
      </p:sp>
      <p:cxnSp>
        <p:nvCxnSpPr>
          <p:cNvPr id="16" name="Straight Arrow Connector 15">
            <a:extLst>
              <a:ext uri="{FF2B5EF4-FFF2-40B4-BE49-F238E27FC236}">
                <a16:creationId xmlns:a16="http://schemas.microsoft.com/office/drawing/2014/main" id="{04E16FCC-A5D9-49ED-94B8-4B850B6D8575}"/>
              </a:ext>
            </a:extLst>
          </p:cNvPr>
          <p:cNvCxnSpPr>
            <a:cxnSpLocks/>
            <a:stCxn id="7" idx="3"/>
            <a:endCxn id="15" idx="2"/>
          </p:cNvCxnSpPr>
          <p:nvPr/>
        </p:nvCxnSpPr>
        <p:spPr>
          <a:xfrm flipV="1">
            <a:off x="7496190" y="1735703"/>
            <a:ext cx="1456741" cy="1756191"/>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6B4A68A7-8E46-4712-A227-CF103B8E14C3}"/>
              </a:ext>
            </a:extLst>
          </p:cNvPr>
          <p:cNvCxnSpPr>
            <a:cxnSpLocks/>
            <a:stCxn id="7" idx="3"/>
            <a:endCxn id="34" idx="2"/>
          </p:cNvCxnSpPr>
          <p:nvPr/>
        </p:nvCxnSpPr>
        <p:spPr>
          <a:xfrm>
            <a:off x="7496190" y="3491894"/>
            <a:ext cx="1588488" cy="1474089"/>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4" name="Oval 33">
            <a:extLst>
              <a:ext uri="{FF2B5EF4-FFF2-40B4-BE49-F238E27FC236}">
                <a16:creationId xmlns:a16="http://schemas.microsoft.com/office/drawing/2014/main" id="{D1EB7499-9CAA-444D-BFF3-093EE9C8EF40}"/>
              </a:ext>
            </a:extLst>
          </p:cNvPr>
          <p:cNvSpPr/>
          <p:nvPr/>
        </p:nvSpPr>
        <p:spPr>
          <a:xfrm>
            <a:off x="9084678" y="4488711"/>
            <a:ext cx="3070071" cy="95454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Dynamic model</a:t>
            </a:r>
          </a:p>
          <a:p>
            <a:pPr algn="ctr"/>
            <a:r>
              <a:rPr lang="en-US" sz="1200" dirty="0">
                <a:solidFill>
                  <a:srgbClr val="FF0000"/>
                </a:solidFill>
              </a:rPr>
              <a:t>(</a:t>
            </a:r>
            <a:r>
              <a:rPr lang="en-US" sz="1200" dirty="0" err="1">
                <a:solidFill>
                  <a:srgbClr val="FF0000"/>
                </a:solidFill>
              </a:rPr>
              <a:t>Rundynam</a:t>
            </a:r>
            <a:r>
              <a:rPr lang="en-US" sz="1200" dirty="0">
                <a:solidFill>
                  <a:srgbClr val="FF0000"/>
                </a:solidFill>
              </a:rPr>
              <a:t>)</a:t>
            </a:r>
          </a:p>
        </p:txBody>
      </p:sp>
      <p:sp>
        <p:nvSpPr>
          <p:cNvPr id="15" name="Oval 14">
            <a:extLst>
              <a:ext uri="{FF2B5EF4-FFF2-40B4-BE49-F238E27FC236}">
                <a16:creationId xmlns:a16="http://schemas.microsoft.com/office/drawing/2014/main" id="{90037254-C318-492E-9540-793AAD06F9EB}"/>
              </a:ext>
            </a:extLst>
          </p:cNvPr>
          <p:cNvSpPr/>
          <p:nvPr/>
        </p:nvSpPr>
        <p:spPr>
          <a:xfrm>
            <a:off x="8952931" y="1258431"/>
            <a:ext cx="3070071" cy="954543"/>
          </a:xfrm>
          <a:prstGeom prst="ellipse">
            <a:avLst/>
          </a:prstGeom>
        </p:spPr>
        <p:style>
          <a:lnRef idx="2">
            <a:schemeClr val="accent1"/>
          </a:lnRef>
          <a:fillRef idx="1">
            <a:schemeClr val="lt1"/>
          </a:fillRef>
          <a:effectRef idx="0">
            <a:schemeClr val="accent1"/>
          </a:effectRef>
          <a:fontRef idx="minor">
            <a:schemeClr val="dk1"/>
          </a:fontRef>
        </p:style>
        <p:txBody>
          <a:bodyPr rtlCol="0" anchor="ctr"/>
          <a:lstStyle/>
          <a:p>
            <a:pPr algn="ctr"/>
            <a:r>
              <a:rPr lang="en-US" dirty="0"/>
              <a:t>GTAP database version 10A(2014)</a:t>
            </a:r>
          </a:p>
        </p:txBody>
      </p:sp>
    </p:spTree>
    <p:extLst>
      <p:ext uri="{BB962C8B-B14F-4D97-AF65-F5344CB8AC3E}">
        <p14:creationId xmlns:p14="http://schemas.microsoft.com/office/powerpoint/2010/main" val="2965671903"/>
      </p:ext>
    </p:extLst>
  </p:cSld>
  <p:clrMapOvr>
    <a:masterClrMapping/>
  </p:clrMapOvr>
  <mc:AlternateContent xmlns:mc="http://schemas.openxmlformats.org/markup-compatibility/2006" xmlns:p14="http://schemas.microsoft.com/office/powerpoint/2010/main">
    <mc:Choice Requires="p14">
      <p:transition spd="med" p14:dur="700">
        <p:fade/>
      </p:transition>
    </mc:Choice>
    <mc:Fallback xmlns="">
      <p:transition spd="med">
        <p:fade/>
      </p:transition>
    </mc:Fallback>
  </mc:AlternateContent>
</p:sld>
</file>

<file path=ppt/theme/theme1.xml><?xml version="1.0" encoding="utf-8"?>
<a:theme xmlns:a="http://schemas.openxmlformats.org/drawingml/2006/main" name="1_Office Theme">
  <a:themeElements>
    <a:clrScheme name="EC colour scheme">
      <a:dk1>
        <a:srgbClr val="4D4D4D"/>
      </a:dk1>
      <a:lt1>
        <a:srgbClr val="FFFFFF"/>
      </a:lt1>
      <a:dk2>
        <a:srgbClr val="034EA2"/>
      </a:dk2>
      <a:lt2>
        <a:srgbClr val="D3E8F9"/>
      </a:lt2>
      <a:accent1>
        <a:srgbClr val="1E858B"/>
      </a:accent1>
      <a:accent2>
        <a:srgbClr val="4BC5DE"/>
      </a:accent2>
      <a:accent3>
        <a:srgbClr val="1EC08A"/>
      </a:accent3>
      <a:accent4>
        <a:srgbClr val="ED8D2F"/>
      </a:accent4>
      <a:accent5>
        <a:srgbClr val="FFC000"/>
      </a:accent5>
      <a:accent6>
        <a:srgbClr val="E76C53"/>
      </a:accent6>
      <a:hlink>
        <a:srgbClr val="0563C1"/>
      </a:hlink>
      <a:folHlink>
        <a:srgbClr val="24337E"/>
      </a:folHlink>
    </a:clrScheme>
    <a:fontScheme name="Custom 1">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EC_Corporate_PPT_Template.potx" id="{4E874F3A-6BB1-4334-AA3C-CB69D53C2FB0}" vid="{CFDAC62F-BBD6-4674-995E-7A3058955A70}"/>
    </a:ext>
  </a:extLst>
</a:theme>
</file>

<file path=ppt/theme/theme2.xml><?xml version="1.0" encoding="utf-8"?>
<a:theme xmlns:a="http://schemas.openxmlformats.org/drawingml/2006/main" name="Wisp">
  <a:themeElements>
    <a:clrScheme name="Wisp">
      <a:dk1>
        <a:sysClr val="windowText" lastClr="000000"/>
      </a:dk1>
      <a:lt1>
        <a:sysClr val="window" lastClr="FFFFFF"/>
      </a:lt1>
      <a:dk2>
        <a:srgbClr val="766F54"/>
      </a:dk2>
      <a:lt2>
        <a:srgbClr val="E3EACF"/>
      </a:lt2>
      <a:accent1>
        <a:srgbClr val="A53010"/>
      </a:accent1>
      <a:accent2>
        <a:srgbClr val="DE7E18"/>
      </a:accent2>
      <a:accent3>
        <a:srgbClr val="9F8351"/>
      </a:accent3>
      <a:accent4>
        <a:srgbClr val="728653"/>
      </a:accent4>
      <a:accent5>
        <a:srgbClr val="92AA4C"/>
      </a:accent5>
      <a:accent6>
        <a:srgbClr val="6AAC91"/>
      </a:accent6>
      <a:hlink>
        <a:srgbClr val="FB4A18"/>
      </a:hlink>
      <a:folHlink>
        <a:srgbClr val="FB9318"/>
      </a:folHlink>
    </a:clrScheme>
    <a:fontScheme name="Wisp">
      <a:maj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Century Gothic" panose="020B0502020202020204"/>
        <a:ea typeface=""/>
        <a:cs typeface=""/>
        <a:font script="Jpan" typeface="メイリオ"/>
        <a:font script="Hang" typeface="HY중고딕"/>
        <a:font script="Hans" typeface="幼圆"/>
        <a:font script="Hant" typeface="微軟正黑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Wisp">
      <a:fillStyleLst>
        <a:solidFill>
          <a:schemeClr val="phClr"/>
        </a:solidFill>
        <a:solidFill>
          <a:schemeClr val="phClr">
            <a:tint val="70000"/>
            <a:lumMod val="104000"/>
          </a:schemeClr>
        </a:solidFill>
        <a:gradFill rotWithShape="1">
          <a:gsLst>
            <a:gs pos="0">
              <a:schemeClr val="phClr">
                <a:tint val="96000"/>
                <a:lumMod val="104000"/>
              </a:schemeClr>
            </a:gs>
            <a:gs pos="100000">
              <a:schemeClr val="phClr">
                <a:shade val="98000"/>
                <a:lumMod val="94000"/>
              </a:schemeClr>
            </a:gs>
          </a:gsLst>
          <a:lin ang="5400000" scaled="0"/>
        </a:gradFill>
      </a:fillStyleLst>
      <a:lnStyleLst>
        <a:ln w="9525" cap="rnd" cmpd="sng" algn="ctr">
          <a:solidFill>
            <a:schemeClr val="phClr">
              <a:shade val="9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outerShdw blurRad="38100" dist="25400" dir="5400000" rotWithShape="0">
              <a:srgbClr val="000000">
                <a:alpha val="25000"/>
              </a:srgbClr>
            </a:outerShdw>
          </a:effectLst>
        </a:effectStyle>
        <a:effectStyle>
          <a:effectLst>
            <a:outerShdw blurRad="50800" dist="38100" dir="5400000" rotWithShape="0">
              <a:srgbClr val="000000">
                <a:alpha val="60000"/>
              </a:srgbClr>
            </a:outerShdw>
          </a:effectLst>
        </a:effectStyle>
      </a:effectStyleLst>
      <a:bgFillStyleLst>
        <a:solidFill>
          <a:schemeClr val="phClr"/>
        </a:solidFill>
        <a:gradFill rotWithShape="1">
          <a:gsLst>
            <a:gs pos="0">
              <a:schemeClr val="phClr">
                <a:tint val="90000"/>
                <a:lumMod val="120000"/>
              </a:schemeClr>
            </a:gs>
            <a:gs pos="100000">
              <a:schemeClr val="phClr">
                <a:shade val="98000"/>
                <a:satMod val="120000"/>
                <a:lumMod val="98000"/>
              </a:schemeClr>
            </a:gs>
          </a:gsLst>
          <a:lin ang="5400000" scaled="0"/>
        </a:gradFill>
        <a:gradFill rotWithShape="1">
          <a:gsLst>
            <a:gs pos="0">
              <a:schemeClr val="phClr">
                <a:tint val="90000"/>
                <a:satMod val="92000"/>
                <a:lumMod val="120000"/>
              </a:schemeClr>
            </a:gs>
            <a:gs pos="100000">
              <a:schemeClr val="phClr">
                <a:shade val="98000"/>
                <a:satMod val="120000"/>
                <a:lumMod val="98000"/>
              </a:schemeClr>
            </a:gs>
          </a:gsLst>
          <a:path path="circle">
            <a:fillToRect l="50000" t="50000" r="100000" b="100000"/>
          </a:path>
        </a:gradFill>
      </a:bgFillStyleLst>
    </a:fmtScheme>
  </a:themeElements>
  <a:objectDefaults/>
  <a:extraClrSchemeLst/>
  <a:extLst>
    <a:ext uri="{05A4C25C-085E-4340-85A3-A5531E510DB2}">
      <thm15:themeFamily xmlns:thm15="http://schemas.microsoft.com/office/thememl/2012/main" name="Wisp" id="{7CB32D59-10C0-40DD-B7BD-2E94284A981C}" vid="{24B1A44C-C006-48B2-A4D7-E5549B3D8CD4}"/>
    </a:ext>
  </a:extLst>
</a:theme>
</file>

<file path=ppt/theme/theme3.xml><?xml version="1.0" encoding="utf-8"?>
<a:theme xmlns:a="http://schemas.openxmlformats.org/drawingml/2006/main" name="Office Theme">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Red Orang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Arial">
      <a:maj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Arial" panose="020B0604020202020204"/>
        <a:ea typeface=""/>
        <a:cs typeface=""/>
        <a:font script="Jpan" typeface="ＭＳ ゴシック"/>
        <a:font script="Hang" typeface="맑은 고딕"/>
        <a:font script="Hans" typeface="宋体"/>
        <a:font script="Hant" typeface="新細明體"/>
        <a:font script="Arab" typeface="Tahoma"/>
        <a:font script="Hebr" typeface="Gisha"/>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Verdana"/>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Override1.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theme/themeOverride2.xml><?xml version="1.0" encoding="utf-8"?>
<a:themeOverride xmlns:a="http://schemas.openxmlformats.org/drawingml/2006/main">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mbria"/>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Tahoma"/>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Tahoma"/>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Overrid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9">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17C44BF2-6371-46BB-B1D0-EEB8B0FAA884}">
  <we:reference id="wa200000113" version="1.0.0.0" store="en-US" storeType="OMEX"/>
  <we:alternateReferences>
    <we:reference id="wa200000113" version="1.0.0.0" store="WA200000113" storeType="OMEX"/>
  </we:alternateReferences>
  <we:properties/>
  <we:bindings/>
  <we:snapshot xmlns:r="http://schemas.openxmlformats.org/officeDocument/2006/relationships"/>
</we:webextension>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item1.xml><?xml version="1.0" encoding="utf-8"?>
<?mso-contentType ?>
<FormTemplates xmlns="http://schemas.microsoft.com/sharepoint/v3/contenttype/forms">
  <Display>DocumentLibraryForm</Display>
  <Edit>AssetEditForm</Edit>
  <New>DocumentLibraryForm</New>
</FormTemplates>
</file>

<file path=customXml/itemProps1.xml><?xml version="1.0" encoding="utf-8"?>
<ds:datastoreItem xmlns:ds="http://schemas.openxmlformats.org/officeDocument/2006/customXml" ds:itemID="{3957CA36-13AE-4B4A-9E0A-E5DBD709B136}">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1894</Words>
  <Application>Microsoft Office PowerPoint</Application>
  <PresentationFormat>Widescreen</PresentationFormat>
  <Paragraphs>390</Paragraphs>
  <Slides>22</Slides>
  <Notes>14</Notes>
  <HiddenSlides>0</HiddenSlides>
  <MMClips>0</MMClips>
  <ScaleCrop>false</ScaleCrop>
  <HeadingPairs>
    <vt:vector size="6" baseType="variant">
      <vt:variant>
        <vt:lpstr>Fonts Used</vt:lpstr>
      </vt:variant>
      <vt:variant>
        <vt:i4>7</vt:i4>
      </vt:variant>
      <vt:variant>
        <vt:lpstr>Theme</vt:lpstr>
      </vt:variant>
      <vt:variant>
        <vt:i4>2</vt:i4>
      </vt:variant>
      <vt:variant>
        <vt:lpstr>Slide Titles</vt:lpstr>
      </vt:variant>
      <vt:variant>
        <vt:i4>22</vt:i4>
      </vt:variant>
    </vt:vector>
  </HeadingPairs>
  <TitlesOfParts>
    <vt:vector size="31" baseType="lpstr">
      <vt:lpstr>Arial</vt:lpstr>
      <vt:lpstr>Calibri</vt:lpstr>
      <vt:lpstr>Century Gothic</vt:lpstr>
      <vt:lpstr>Times New Roman</vt:lpstr>
      <vt:lpstr>Verdana</vt:lpstr>
      <vt:lpstr>Wingdings</vt:lpstr>
      <vt:lpstr>Wingdings 3</vt:lpstr>
      <vt:lpstr>1_Office Theme</vt:lpstr>
      <vt:lpstr>Wisp</vt:lpstr>
      <vt:lpstr>Impact of Non-Tariff Measures in the Indian Ocean Rim Association (IORA): A CGE Approach</vt:lpstr>
      <vt:lpstr>Outline</vt:lpstr>
      <vt:lpstr>PowerPoint Presentation</vt:lpstr>
      <vt:lpstr>PowerPoint Presentation</vt:lpstr>
      <vt:lpstr>PowerPoint Presentation</vt:lpstr>
      <vt:lpstr>PowerPoint Presentation</vt:lpstr>
      <vt:lpstr>PowerPoint Presentation</vt:lpstr>
      <vt:lpstr>PowerPoint Presentation</vt:lpstr>
      <vt:lpstr>METHODOLOGY</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Thank you</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
  <cp:keywords/>
  <cp:lastModifiedBy/>
  <cp:revision>1</cp:revision>
  <dcterms:created xsi:type="dcterms:W3CDTF">2017-11-06T10:28:47Z</dcterms:created>
  <dcterms:modified xsi:type="dcterms:W3CDTF">2021-06-23T17:01:26Z</dcterms:modified>
  <cp:version/>
</cp:coreProperties>
</file>

<file path=docProps/custom.xml><?xml version="1.0" encoding="utf-8"?>
<Properties xmlns="http://schemas.openxmlformats.org/officeDocument/2006/custom-properties" xmlns:vt="http://schemas.openxmlformats.org/officeDocument/2006/docPropsVTypes">
  <property fmtid="{D5CDD505-2E9C-101B-9397-08002B2CF9AE}" pid="2" name="_TemplateID">
    <vt:lpwstr>TC034605269991</vt:lpwstr>
  </property>
</Properties>
</file>