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tmp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6" r:id="rId2"/>
    <p:sldMasterId id="2147483660" r:id="rId3"/>
    <p:sldMasterId id="2147483691" r:id="rId4"/>
    <p:sldMasterId id="2147483701" r:id="rId5"/>
  </p:sldMasterIdLst>
  <p:notesMasterIdLst>
    <p:notesMasterId r:id="rId37"/>
  </p:notesMasterIdLst>
  <p:sldIdLst>
    <p:sldId id="256" r:id="rId6"/>
    <p:sldId id="265" r:id="rId7"/>
    <p:sldId id="267" r:id="rId8"/>
    <p:sldId id="464" r:id="rId9"/>
    <p:sldId id="461" r:id="rId10"/>
    <p:sldId id="465" r:id="rId11"/>
    <p:sldId id="463" r:id="rId12"/>
    <p:sldId id="292" r:id="rId13"/>
    <p:sldId id="466" r:id="rId14"/>
    <p:sldId id="467" r:id="rId15"/>
    <p:sldId id="468" r:id="rId16"/>
    <p:sldId id="472" r:id="rId17"/>
    <p:sldId id="462" r:id="rId18"/>
    <p:sldId id="469" r:id="rId19"/>
    <p:sldId id="473" r:id="rId20"/>
    <p:sldId id="470" r:id="rId21"/>
    <p:sldId id="384" r:id="rId22"/>
    <p:sldId id="387" r:id="rId23"/>
    <p:sldId id="478" r:id="rId24"/>
    <p:sldId id="474" r:id="rId25"/>
    <p:sldId id="479" r:id="rId26"/>
    <p:sldId id="475" r:id="rId27"/>
    <p:sldId id="480" r:id="rId28"/>
    <p:sldId id="294" r:id="rId29"/>
    <p:sldId id="481" r:id="rId30"/>
    <p:sldId id="296" r:id="rId31"/>
    <p:sldId id="276" r:id="rId32"/>
    <p:sldId id="298" r:id="rId33"/>
    <p:sldId id="313" r:id="rId34"/>
    <p:sldId id="308" r:id="rId35"/>
    <p:sldId id="374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7923F"/>
    <a:srgbClr val="F0ED63"/>
    <a:srgbClr val="977A4A"/>
    <a:srgbClr val="9C7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3605" autoAdjust="0"/>
    <p:restoredTop sz="96374" autoAdjust="0"/>
  </p:normalViewPr>
  <p:slideViewPr>
    <p:cSldViewPr snapToGrid="0" snapToObjects="1">
      <p:cViewPr varScale="1">
        <p:scale>
          <a:sx n="114" d="100"/>
          <a:sy n="114" d="100"/>
        </p:scale>
        <p:origin x="2304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2221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Dropbox\PPTs\PB2%20Natl%20Press%20Club%20-%2006-2018\Figures%20and%20Tables%2006-17-2018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'Cost Shares Plot'!$C$4</c:f>
              <c:strCache>
                <c:ptCount val="1"/>
                <c:pt idx="0">
                  <c:v>World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'Cost Shares Plot'!$B$5:$B$8</c:f>
              <c:strCache>
                <c:ptCount val="4"/>
                <c:pt idx="0">
                  <c:v>Land</c:v>
                </c:pt>
                <c:pt idx="1">
                  <c:v>Labor </c:v>
                </c:pt>
                <c:pt idx="2">
                  <c:v>Capital </c:v>
                </c:pt>
                <c:pt idx="3">
                  <c:v>Intermediates</c:v>
                </c:pt>
              </c:strCache>
            </c:strRef>
          </c:cat>
          <c:val>
            <c:numRef>
              <c:f>'Cost Shares Plot'!$C$5:$C$8</c:f>
              <c:numCache>
                <c:formatCode>General</c:formatCode>
                <c:ptCount val="4"/>
                <c:pt idx="0">
                  <c:v>0.16237020382131623</c:v>
                </c:pt>
                <c:pt idx="1">
                  <c:v>0.32251367831218025</c:v>
                </c:pt>
                <c:pt idx="2">
                  <c:v>0.11725861430904103</c:v>
                </c:pt>
                <c:pt idx="3">
                  <c:v>0.39785750425770888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4C-4795-A5C2-2679BF975D3E}"/>
            </c:ext>
          </c:extLst>
        </c:ser>
        <c:ser>
          <c:idx val="1"/>
          <c:order val="1"/>
          <c:tx>
            <c:strRef>
              <c:f>'Cost Shares Plot'!$D$4</c:f>
              <c:strCache>
                <c:ptCount val="1"/>
                <c:pt idx="0">
                  <c:v>SSA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'Cost Shares Plot'!$B$5:$B$8</c:f>
              <c:strCache>
                <c:ptCount val="4"/>
                <c:pt idx="0">
                  <c:v>Land</c:v>
                </c:pt>
                <c:pt idx="1">
                  <c:v>Labor </c:v>
                </c:pt>
                <c:pt idx="2">
                  <c:v>Capital </c:v>
                </c:pt>
                <c:pt idx="3">
                  <c:v>Intermediates</c:v>
                </c:pt>
              </c:strCache>
            </c:strRef>
          </c:cat>
          <c:val>
            <c:numRef>
              <c:f>'Cost Shares Plot'!$D$5:$D$8</c:f>
              <c:numCache>
                <c:formatCode>General</c:formatCode>
                <c:ptCount val="4"/>
                <c:pt idx="0">
                  <c:v>0.10059600347147701</c:v>
                </c:pt>
                <c:pt idx="1">
                  <c:v>0.57719837649604766</c:v>
                </c:pt>
                <c:pt idx="2">
                  <c:v>0.13860011337918371</c:v>
                </c:pt>
                <c:pt idx="3">
                  <c:v>0.18360550164174702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4C-4795-A5C2-2679BF975D3E}"/>
            </c:ext>
          </c:extLst>
        </c:ser>
        <c:ser>
          <c:idx val="2"/>
          <c:order val="2"/>
          <c:tx>
            <c:strRef>
              <c:f>'Cost Shares Plot'!$E$4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'Cost Shares Plot'!$B$5:$B$8</c:f>
              <c:strCache>
                <c:ptCount val="4"/>
                <c:pt idx="0">
                  <c:v>Land</c:v>
                </c:pt>
                <c:pt idx="1">
                  <c:v>Labor </c:v>
                </c:pt>
                <c:pt idx="2">
                  <c:v>Capital </c:v>
                </c:pt>
                <c:pt idx="3">
                  <c:v>Intermediates</c:v>
                </c:pt>
              </c:strCache>
            </c:strRef>
          </c:cat>
          <c:val>
            <c:numRef>
              <c:f>'Cost Shares Plot'!$E$5:$E$8</c:f>
              <c:numCache>
                <c:formatCode>General</c:formatCode>
                <c:ptCount val="4"/>
                <c:pt idx="0">
                  <c:v>0.11270707524836715</c:v>
                </c:pt>
                <c:pt idx="1">
                  <c:v>0.15295961554984178</c:v>
                </c:pt>
                <c:pt idx="2">
                  <c:v>0.13685858689733135</c:v>
                </c:pt>
                <c:pt idx="3">
                  <c:v>0.59747472515262356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4C-4795-A5C2-2679BF975D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759855"/>
        <c:axId val="1491106143"/>
      </c:barChart>
      <c:catAx>
        <c:axId val="1554759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91106143"/>
        <c:crosses val="autoZero"/>
        <c:auto val="1"/>
        <c:lblAlgn val="ctr"/>
        <c:lblOffset val="100"/>
        <c:noMultiLvlLbl val="0"/>
      </c:catAx>
      <c:valAx>
        <c:axId val="1491106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54759855"/>
        <c:crosses val="autoZero"/>
        <c:crossBetween val="between"/>
      </c:valAx>
      <c:spPr>
        <a:noFill/>
        <a:ln w="6350"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42979213476736816"/>
          <c:y val="0.92158931768985197"/>
          <c:w val="0.19985663357138031"/>
          <c:h val="4.81940696447715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'Cost Shares Plot'!$C$4</c:f>
              <c:strCache>
                <c:ptCount val="1"/>
                <c:pt idx="0">
                  <c:v>World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'Cost Shares Plot'!$B$5:$B$8</c:f>
              <c:strCache>
                <c:ptCount val="4"/>
                <c:pt idx="0">
                  <c:v>Land</c:v>
                </c:pt>
                <c:pt idx="1">
                  <c:v>Labor </c:v>
                </c:pt>
                <c:pt idx="2">
                  <c:v>Capital </c:v>
                </c:pt>
                <c:pt idx="3">
                  <c:v>Intermediates</c:v>
                </c:pt>
              </c:strCache>
            </c:strRef>
          </c:cat>
          <c:val>
            <c:numRef>
              <c:f>'Cost Shares Plot'!$C$5:$C$8</c:f>
              <c:numCache>
                <c:formatCode>General</c:formatCode>
                <c:ptCount val="4"/>
                <c:pt idx="0">
                  <c:v>0.16237020382131623</c:v>
                </c:pt>
                <c:pt idx="1">
                  <c:v>0.32251367831218025</c:v>
                </c:pt>
                <c:pt idx="2">
                  <c:v>0.11725861430904103</c:v>
                </c:pt>
                <c:pt idx="3">
                  <c:v>0.39785750425770888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4C-4795-A5C2-2679BF975D3E}"/>
            </c:ext>
          </c:extLst>
        </c:ser>
        <c:ser>
          <c:idx val="1"/>
          <c:order val="1"/>
          <c:tx>
            <c:strRef>
              <c:f>'Cost Shares Plot'!$D$4</c:f>
              <c:strCache>
                <c:ptCount val="1"/>
                <c:pt idx="0">
                  <c:v>SSA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'Cost Shares Plot'!$B$5:$B$8</c:f>
              <c:strCache>
                <c:ptCount val="4"/>
                <c:pt idx="0">
                  <c:v>Land</c:v>
                </c:pt>
                <c:pt idx="1">
                  <c:v>Labor </c:v>
                </c:pt>
                <c:pt idx="2">
                  <c:v>Capital </c:v>
                </c:pt>
                <c:pt idx="3">
                  <c:v>Intermediates</c:v>
                </c:pt>
              </c:strCache>
            </c:strRef>
          </c:cat>
          <c:val>
            <c:numRef>
              <c:f>'Cost Shares Plot'!$D$5:$D$8</c:f>
              <c:numCache>
                <c:formatCode>General</c:formatCode>
                <c:ptCount val="4"/>
                <c:pt idx="0">
                  <c:v>0.10059600347147701</c:v>
                </c:pt>
                <c:pt idx="1">
                  <c:v>0.57719837649604766</c:v>
                </c:pt>
                <c:pt idx="2">
                  <c:v>0.13860011337918371</c:v>
                </c:pt>
                <c:pt idx="3">
                  <c:v>0.18360550164174702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4C-4795-A5C2-2679BF975D3E}"/>
            </c:ext>
          </c:extLst>
        </c:ser>
        <c:ser>
          <c:idx val="2"/>
          <c:order val="2"/>
          <c:tx>
            <c:strRef>
              <c:f>'Cost Shares Plot'!$E$4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'Cost Shares Plot'!$B$5:$B$8</c:f>
              <c:strCache>
                <c:ptCount val="4"/>
                <c:pt idx="0">
                  <c:v>Land</c:v>
                </c:pt>
                <c:pt idx="1">
                  <c:v>Labor </c:v>
                </c:pt>
                <c:pt idx="2">
                  <c:v>Capital </c:v>
                </c:pt>
                <c:pt idx="3">
                  <c:v>Intermediates</c:v>
                </c:pt>
              </c:strCache>
            </c:strRef>
          </c:cat>
          <c:val>
            <c:numRef>
              <c:f>'Cost Shares Plot'!$E$5:$E$8</c:f>
              <c:numCache>
                <c:formatCode>General</c:formatCode>
                <c:ptCount val="4"/>
                <c:pt idx="0">
                  <c:v>0.11270707524836715</c:v>
                </c:pt>
                <c:pt idx="1">
                  <c:v>0.15295961554984178</c:v>
                </c:pt>
                <c:pt idx="2">
                  <c:v>0.13685858689733135</c:v>
                </c:pt>
                <c:pt idx="3">
                  <c:v>0.59747472515262356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4C-4795-A5C2-2679BF975D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759855"/>
        <c:axId val="1491106143"/>
      </c:barChart>
      <c:catAx>
        <c:axId val="1554759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91106143"/>
        <c:crosses val="autoZero"/>
        <c:auto val="1"/>
        <c:lblAlgn val="ctr"/>
        <c:lblOffset val="100"/>
        <c:noMultiLvlLbl val="0"/>
      </c:catAx>
      <c:valAx>
        <c:axId val="1491106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54759855"/>
        <c:crosses val="autoZero"/>
        <c:crossBetween val="between"/>
      </c:valAx>
      <c:spPr>
        <a:noFill/>
        <a:ln w="6350"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4502249954878042"/>
          <c:y val="0.73122465789798019"/>
          <c:w val="0.19985663357138031"/>
          <c:h val="4.81940696447715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'Cost Shares Plot'!$C$4</c:f>
              <c:strCache>
                <c:ptCount val="1"/>
                <c:pt idx="0">
                  <c:v>World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'Cost Shares Plot'!$B$5:$B$8</c:f>
              <c:strCache>
                <c:ptCount val="4"/>
                <c:pt idx="0">
                  <c:v>Land</c:v>
                </c:pt>
                <c:pt idx="1">
                  <c:v>Labor </c:v>
                </c:pt>
                <c:pt idx="2">
                  <c:v>Capital </c:v>
                </c:pt>
                <c:pt idx="3">
                  <c:v>Intermediates</c:v>
                </c:pt>
              </c:strCache>
            </c:strRef>
          </c:cat>
          <c:val>
            <c:numRef>
              <c:f>'Cost Shares Plot'!$C$5:$C$8</c:f>
              <c:numCache>
                <c:formatCode>General</c:formatCode>
                <c:ptCount val="4"/>
                <c:pt idx="0">
                  <c:v>0.16237020382131623</c:v>
                </c:pt>
                <c:pt idx="1">
                  <c:v>0.32251367831218025</c:v>
                </c:pt>
                <c:pt idx="2">
                  <c:v>0.11725861430904103</c:v>
                </c:pt>
                <c:pt idx="3">
                  <c:v>0.39785750425770888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4C-4795-A5C2-2679BF975D3E}"/>
            </c:ext>
          </c:extLst>
        </c:ser>
        <c:ser>
          <c:idx val="1"/>
          <c:order val="1"/>
          <c:tx>
            <c:strRef>
              <c:f>'Cost Shares Plot'!$D$4</c:f>
              <c:strCache>
                <c:ptCount val="1"/>
                <c:pt idx="0">
                  <c:v>SSA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'Cost Shares Plot'!$B$5:$B$8</c:f>
              <c:strCache>
                <c:ptCount val="4"/>
                <c:pt idx="0">
                  <c:v>Land</c:v>
                </c:pt>
                <c:pt idx="1">
                  <c:v>Labor </c:v>
                </c:pt>
                <c:pt idx="2">
                  <c:v>Capital </c:v>
                </c:pt>
                <c:pt idx="3">
                  <c:v>Intermediates</c:v>
                </c:pt>
              </c:strCache>
            </c:strRef>
          </c:cat>
          <c:val>
            <c:numRef>
              <c:f>'Cost Shares Plot'!$D$5:$D$8</c:f>
              <c:numCache>
                <c:formatCode>General</c:formatCode>
                <c:ptCount val="4"/>
                <c:pt idx="0">
                  <c:v>0.10059600347147701</c:v>
                </c:pt>
                <c:pt idx="1">
                  <c:v>0.57719837649604766</c:v>
                </c:pt>
                <c:pt idx="2">
                  <c:v>0.13860011337918371</c:v>
                </c:pt>
                <c:pt idx="3">
                  <c:v>0.18360550164174702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4C-4795-A5C2-2679BF975D3E}"/>
            </c:ext>
          </c:extLst>
        </c:ser>
        <c:ser>
          <c:idx val="2"/>
          <c:order val="2"/>
          <c:tx>
            <c:strRef>
              <c:f>'Cost Shares Plot'!$E$4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'Cost Shares Plot'!$B$5:$B$8</c:f>
              <c:strCache>
                <c:ptCount val="4"/>
                <c:pt idx="0">
                  <c:v>Land</c:v>
                </c:pt>
                <c:pt idx="1">
                  <c:v>Labor </c:v>
                </c:pt>
                <c:pt idx="2">
                  <c:v>Capital </c:v>
                </c:pt>
                <c:pt idx="3">
                  <c:v>Intermediates</c:v>
                </c:pt>
              </c:strCache>
            </c:strRef>
          </c:cat>
          <c:val>
            <c:numRef>
              <c:f>'Cost Shares Plot'!$E$5:$E$8</c:f>
              <c:numCache>
                <c:formatCode>General</c:formatCode>
                <c:ptCount val="4"/>
                <c:pt idx="0">
                  <c:v>0.11270707524836715</c:v>
                </c:pt>
                <c:pt idx="1">
                  <c:v>0.15295961554984178</c:v>
                </c:pt>
                <c:pt idx="2">
                  <c:v>0.13685858689733135</c:v>
                </c:pt>
                <c:pt idx="3">
                  <c:v>0.59747472515262356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4C-4795-A5C2-2679BF975D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759855"/>
        <c:axId val="1491106143"/>
      </c:barChart>
      <c:catAx>
        <c:axId val="1554759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91106143"/>
        <c:crosses val="autoZero"/>
        <c:auto val="1"/>
        <c:lblAlgn val="ctr"/>
        <c:lblOffset val="100"/>
        <c:noMultiLvlLbl val="0"/>
      </c:catAx>
      <c:valAx>
        <c:axId val="1491106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54759855"/>
        <c:crosses val="autoZero"/>
        <c:crossBetween val="between"/>
      </c:valAx>
      <c:spPr>
        <a:noFill/>
        <a:ln w="6350"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4502249954878042"/>
          <c:y val="0.73122465789798019"/>
          <c:w val="0.19985663357138031"/>
          <c:h val="4.81940696447715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83581277850292"/>
          <c:y val="0.18708902012248471"/>
          <c:w val="0.81478760375061965"/>
          <c:h val="0.66502668416447941"/>
        </c:manualLayout>
      </c:layout>
      <c:areaChart>
        <c:grouping val="stacked"/>
        <c:varyColors val="0"/>
        <c:ser>
          <c:idx val="0"/>
          <c:order val="1"/>
          <c:tx>
            <c:strRef>
              <c:f>AgriOutput!$Q$2</c:f>
              <c:strCache>
                <c:ptCount val="1"/>
                <c:pt idx="0">
                  <c:v>Ag. Out TFP: Others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numRef>
              <c:f>AgriOutput!$O$3:$O$64</c:f>
              <c:numCache>
                <c:formatCode>General</c:formatCode>
                <c:ptCount val="62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</c:numCache>
            </c:numRef>
          </c:cat>
          <c:val>
            <c:numRef>
              <c:f>AgriOutput!$Q$3:$Q$64</c:f>
              <c:numCache>
                <c:formatCode>_(* #,##0_);_(* \(#,##0\);_(* "-"??_);_(@_)</c:formatCode>
                <c:ptCount val="62"/>
                <c:pt idx="0">
                  <c:v>69.260324611685562</c:v>
                </c:pt>
                <c:pt idx="1">
                  <c:v>72.119803224186711</c:v>
                </c:pt>
                <c:pt idx="2">
                  <c:v>73.278264097420319</c:v>
                </c:pt>
                <c:pt idx="3">
                  <c:v>72.414408646715714</c:v>
                </c:pt>
                <c:pt idx="4">
                  <c:v>71.68067846766759</c:v>
                </c:pt>
                <c:pt idx="5">
                  <c:v>73.945007106388587</c:v>
                </c:pt>
                <c:pt idx="6">
                  <c:v>73.547829235364972</c:v>
                </c:pt>
                <c:pt idx="7">
                  <c:v>70.870535410103528</c:v>
                </c:pt>
                <c:pt idx="8">
                  <c:v>77.027752755863574</c:v>
                </c:pt>
                <c:pt idx="9">
                  <c:v>79.341475787709399</c:v>
                </c:pt>
                <c:pt idx="10">
                  <c:v>81.650932219941069</c:v>
                </c:pt>
                <c:pt idx="11">
                  <c:v>82.686827181079963</c:v>
                </c:pt>
                <c:pt idx="12">
                  <c:v>83.160275888238118</c:v>
                </c:pt>
                <c:pt idx="13">
                  <c:v>86.478716549393553</c:v>
                </c:pt>
                <c:pt idx="14">
                  <c:v>83.349367106585859</c:v>
                </c:pt>
                <c:pt idx="15">
                  <c:v>85.928190233188658</c:v>
                </c:pt>
                <c:pt idx="16">
                  <c:v>84.426573913710158</c:v>
                </c:pt>
                <c:pt idx="17">
                  <c:v>87.821003663434368</c:v>
                </c:pt>
                <c:pt idx="18">
                  <c:v>88.94568900816364</c:v>
                </c:pt>
                <c:pt idx="19">
                  <c:v>90.428060501980397</c:v>
                </c:pt>
                <c:pt idx="20">
                  <c:v>86.701447338685142</c:v>
                </c:pt>
                <c:pt idx="21">
                  <c:v>96.687355002745122</c:v>
                </c:pt>
                <c:pt idx="22">
                  <c:v>96.425817429514623</c:v>
                </c:pt>
                <c:pt idx="23">
                  <c:v>100.52861943936988</c:v>
                </c:pt>
                <c:pt idx="24">
                  <c:v>86.509411731342198</c:v>
                </c:pt>
                <c:pt idx="25">
                  <c:v>94.922944135949379</c:v>
                </c:pt>
                <c:pt idx="26">
                  <c:v>94.845492080138357</c:v>
                </c:pt>
                <c:pt idx="27">
                  <c:v>101.72591794832262</c:v>
                </c:pt>
                <c:pt idx="28">
                  <c:v>101.78267213631857</c:v>
                </c:pt>
                <c:pt idx="29">
                  <c:v>109.65782776544211</c:v>
                </c:pt>
                <c:pt idx="30">
                  <c:v>98.455453803445565</c:v>
                </c:pt>
                <c:pt idx="31">
                  <c:v>109.66204261528773</c:v>
                </c:pt>
                <c:pt idx="32">
                  <c:v>111.05800687443073</c:v>
                </c:pt>
                <c:pt idx="33">
                  <c:v>79.892013406019075</c:v>
                </c:pt>
                <c:pt idx="34">
                  <c:v>101.17707625466963</c:v>
                </c:pt>
                <c:pt idx="35">
                  <c:v>106.59656347359224</c:v>
                </c:pt>
                <c:pt idx="36">
                  <c:v>96.716695131538714</c:v>
                </c:pt>
                <c:pt idx="37">
                  <c:v>96.005293035797195</c:v>
                </c:pt>
                <c:pt idx="38">
                  <c:v>81.4912152308586</c:v>
                </c:pt>
                <c:pt idx="39">
                  <c:v>91.814416183898985</c:v>
                </c:pt>
                <c:pt idx="40">
                  <c:v>97.625025658819709</c:v>
                </c:pt>
                <c:pt idx="41">
                  <c:v>95.326236499416424</c:v>
                </c:pt>
                <c:pt idx="42">
                  <c:v>104.53114825156585</c:v>
                </c:pt>
                <c:pt idx="43">
                  <c:v>89.684760152602678</c:v>
                </c:pt>
                <c:pt idx="44">
                  <c:v>111.48037976473223</c:v>
                </c:pt>
                <c:pt idx="45">
                  <c:v>95.370480945027595</c:v>
                </c:pt>
                <c:pt idx="46">
                  <c:v>100.25342902973001</c:v>
                </c:pt>
                <c:pt idx="47">
                  <c:v>108.80011643687146</c:v>
                </c:pt>
                <c:pt idx="48">
                  <c:v>107.03479385936274</c:v>
                </c:pt>
                <c:pt idx="49">
                  <c:v>110.20142866926668</c:v>
                </c:pt>
                <c:pt idx="50">
                  <c:v>108.45766954525143</c:v>
                </c:pt>
                <c:pt idx="51">
                  <c:v>106.10873931045202</c:v>
                </c:pt>
                <c:pt idx="52">
                  <c:v>98.387524014926925</c:v>
                </c:pt>
                <c:pt idx="53">
                  <c:v>102.14949260755898</c:v>
                </c:pt>
                <c:pt idx="54">
                  <c:v>111.0785371762088</c:v>
                </c:pt>
                <c:pt idx="55">
                  <c:v>105.53106044079699</c:v>
                </c:pt>
                <c:pt idx="56">
                  <c:v>105.52481409825469</c:v>
                </c:pt>
                <c:pt idx="57">
                  <c:v>106.93135509388323</c:v>
                </c:pt>
                <c:pt idx="58">
                  <c:v>104.70926161767724</c:v>
                </c:pt>
                <c:pt idx="59">
                  <c:v>104.38333024070862</c:v>
                </c:pt>
                <c:pt idx="60">
                  <c:v>101.10554351348065</c:v>
                </c:pt>
                <c:pt idx="61">
                  <c:v>97.76998186425854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54-47A7-91A5-4003349DBA40}"/>
            </c:ext>
          </c:extLst>
        </c:ser>
        <c:ser>
          <c:idx val="2"/>
          <c:order val="2"/>
          <c:tx>
            <c:strRef>
              <c:f>AgriOutput!$R$2</c:f>
              <c:strCache>
                <c:ptCount val="1"/>
                <c:pt idx="0">
                  <c:v>Ag. Out TFP: Before 1980</c:v>
                </c:pt>
              </c:strCache>
            </c:strRef>
          </c:tx>
          <c:spPr>
            <a:solidFill>
              <a:srgbClr val="33CCCC"/>
            </a:solidFill>
            <a:ln w="28575">
              <a:noFill/>
            </a:ln>
          </c:spPr>
          <c:cat>
            <c:numRef>
              <c:f>AgriOutput!$O$3:$O$64</c:f>
              <c:numCache>
                <c:formatCode>General</c:formatCode>
                <c:ptCount val="62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</c:numCache>
            </c:numRef>
          </c:cat>
          <c:val>
            <c:numRef>
              <c:f>AgriOutput!$R$3:$R$64</c:f>
              <c:numCache>
                <c:formatCode>_(* #,##0_);_(* \(#,##0\);_(* "-"??_);_(@_)</c:formatCode>
                <c:ptCount val="62"/>
                <c:pt idx="0">
                  <c:v>37.762050199217043</c:v>
                </c:pt>
                <c:pt idx="1">
                  <c:v>39.471125728029087</c:v>
                </c:pt>
                <c:pt idx="2">
                  <c:v>41.132014223162997</c:v>
                </c:pt>
                <c:pt idx="3">
                  <c:v>42.743552423207738</c:v>
                </c:pt>
                <c:pt idx="4">
                  <c:v>44.30511147421263</c:v>
                </c:pt>
                <c:pt idx="5">
                  <c:v>45.81858255727203</c:v>
                </c:pt>
                <c:pt idx="6">
                  <c:v>47.28104079524266</c:v>
                </c:pt>
                <c:pt idx="7">
                  <c:v>48.694439970867109</c:v>
                </c:pt>
                <c:pt idx="8">
                  <c:v>50.05965090692316</c:v>
                </c:pt>
                <c:pt idx="9">
                  <c:v>51.377354632948723</c:v>
                </c:pt>
                <c:pt idx="10">
                  <c:v>52.652197440589994</c:v>
                </c:pt>
                <c:pt idx="11">
                  <c:v>53.886412626792783</c:v>
                </c:pt>
                <c:pt idx="12">
                  <c:v>55.089158574274833</c:v>
                </c:pt>
                <c:pt idx="13">
                  <c:v>56.273509272962947</c:v>
                </c:pt>
                <c:pt idx="14">
                  <c:v>57.449706062038047</c:v>
                </c:pt>
                <c:pt idx="15">
                  <c:v>58.643690955922736</c:v>
                </c:pt>
                <c:pt idx="16">
                  <c:v>59.876997034212415</c:v>
                </c:pt>
                <c:pt idx="17">
                  <c:v>61.174496526313114</c:v>
                </c:pt>
                <c:pt idx="18">
                  <c:v>62.55447819129639</c:v>
                </c:pt>
                <c:pt idx="19">
                  <c:v>64.039797908894329</c:v>
                </c:pt>
                <c:pt idx="20">
                  <c:v>65.65764872420651</c:v>
                </c:pt>
                <c:pt idx="21">
                  <c:v>67.415052557209435</c:v>
                </c:pt>
                <c:pt idx="22">
                  <c:v>69.323459020710615</c:v>
                </c:pt>
                <c:pt idx="23">
                  <c:v>71.405036830966282</c:v>
                </c:pt>
                <c:pt idx="24">
                  <c:v>73.662239181358132</c:v>
                </c:pt>
                <c:pt idx="25">
                  <c:v>76.082336261933449</c:v>
                </c:pt>
                <c:pt idx="26">
                  <c:v>78.661330197165356</c:v>
                </c:pt>
                <c:pt idx="27">
                  <c:v>81.392615583714047</c:v>
                </c:pt>
                <c:pt idx="28">
                  <c:v>84.250916216489387</c:v>
                </c:pt>
                <c:pt idx="29">
                  <c:v>87.209275074988227</c:v>
                </c:pt>
                <c:pt idx="30">
                  <c:v>90.244356200951501</c:v>
                </c:pt>
                <c:pt idx="31">
                  <c:v>93.362654478447524</c:v>
                </c:pt>
                <c:pt idx="32">
                  <c:v>96.558470075019855</c:v>
                </c:pt>
                <c:pt idx="33">
                  <c:v>99.813312756857499</c:v>
                </c:pt>
                <c:pt idx="34">
                  <c:v>103.09602807803887</c:v>
                </c:pt>
                <c:pt idx="35">
                  <c:v>106.34468149124676</c:v>
                </c:pt>
                <c:pt idx="36">
                  <c:v>109.48913253969675</c:v>
                </c:pt>
                <c:pt idx="37">
                  <c:v>112.43883759141801</c:v>
                </c:pt>
                <c:pt idx="38">
                  <c:v>115.06100955319671</c:v>
                </c:pt>
                <c:pt idx="39">
                  <c:v>117.22570928594176</c:v>
                </c:pt>
                <c:pt idx="40">
                  <c:v>118.82953546537155</c:v>
                </c:pt>
                <c:pt idx="41">
                  <c:v>119.75534108194674</c:v>
                </c:pt>
                <c:pt idx="42">
                  <c:v>119.91362531590237</c:v>
                </c:pt>
                <c:pt idx="43">
                  <c:v>119.23648168606363</c:v>
                </c:pt>
                <c:pt idx="44">
                  <c:v>117.7051205342031</c:v>
                </c:pt>
                <c:pt idx="45">
                  <c:v>115.31316996993733</c:v>
                </c:pt>
                <c:pt idx="46">
                  <c:v>112.10612078731856</c:v>
                </c:pt>
                <c:pt idx="47">
                  <c:v>108.12643418843403</c:v>
                </c:pt>
                <c:pt idx="48">
                  <c:v>103.47983266486379</c:v>
                </c:pt>
                <c:pt idx="49">
                  <c:v>98.322380364953389</c:v>
                </c:pt>
                <c:pt idx="50">
                  <c:v>92.767246297126846</c:v>
                </c:pt>
                <c:pt idx="51">
                  <c:v>86.911216111336955</c:v>
                </c:pt>
                <c:pt idx="52">
                  <c:v>80.867755524387462</c:v>
                </c:pt>
                <c:pt idx="53">
                  <c:v>74.751318219393994</c:v>
                </c:pt>
                <c:pt idx="54">
                  <c:v>68.652640910244173</c:v>
                </c:pt>
                <c:pt idx="55">
                  <c:v>62.669753489442748</c:v>
                </c:pt>
                <c:pt idx="56">
                  <c:v>56.882603135684242</c:v>
                </c:pt>
                <c:pt idx="57">
                  <c:v>51.330991481228359</c:v>
                </c:pt>
                <c:pt idx="58">
                  <c:v>46.055611297562052</c:v>
                </c:pt>
                <c:pt idx="59">
                  <c:v>41.096987344870456</c:v>
                </c:pt>
                <c:pt idx="60">
                  <c:v>36.497246820171483</c:v>
                </c:pt>
                <c:pt idx="61">
                  <c:v>32.244785609846168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E54-47A7-91A5-4003349DBA40}"/>
            </c:ext>
          </c:extLst>
        </c:ser>
        <c:ser>
          <c:idx val="1"/>
          <c:order val="3"/>
          <c:tx>
            <c:strRef>
              <c:f>AgriOutput!$S$2</c:f>
              <c:strCache>
                <c:ptCount val="1"/>
                <c:pt idx="0">
                  <c:v>Ag. Out TFP: After 1980</c:v>
                </c:pt>
              </c:strCache>
            </c:strRef>
          </c:tx>
          <c:spPr>
            <a:solidFill>
              <a:srgbClr val="33CCCC">
                <a:alpha val="49000"/>
              </a:srgbClr>
            </a:solidFill>
            <a:ln w="25400">
              <a:noFill/>
            </a:ln>
          </c:spPr>
          <c:cat>
            <c:numRef>
              <c:f>AgriOutput!$O$3:$O$64</c:f>
              <c:numCache>
                <c:formatCode>General</c:formatCode>
                <c:ptCount val="62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</c:numCache>
            </c:numRef>
          </c:cat>
          <c:val>
            <c:numRef>
              <c:f>AgriOutput!$S$3:$S$64</c:f>
              <c:numCache>
                <c:formatCode>_(* #,##0_);_(* \(#,##0\);_(* "-"??_);_(@_)</c:formatCode>
                <c:ptCount val="6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8.8848544849178822E-5</c:v>
                </c:pt>
                <c:pt idx="32">
                  <c:v>2.3957894019755632E-3</c:v>
                </c:pt>
                <c:pt idx="33">
                  <c:v>1.7257733356223971E-2</c:v>
                </c:pt>
                <c:pt idx="34">
                  <c:v>7.1029422010935164E-2</c:v>
                </c:pt>
                <c:pt idx="35">
                  <c:v>0.21234345640882588</c:v>
                </c:pt>
                <c:pt idx="36">
                  <c:v>0.5147890916382345</c:v>
                </c:pt>
                <c:pt idx="37">
                  <c:v>1.0750460020002119</c:v>
                </c:pt>
                <c:pt idx="38">
                  <c:v>2.0065235909933428</c:v>
                </c:pt>
                <c:pt idx="39">
                  <c:v>3.4295037623294102</c:v>
                </c:pt>
                <c:pt idx="40">
                  <c:v>5.4595409304133424</c:v>
                </c:pt>
                <c:pt idx="41">
                  <c:v>8.1960749351032458</c:v>
                </c:pt>
                <c:pt idx="42">
                  <c:v>11.712890209819227</c:v>
                </c:pt>
                <c:pt idx="43">
                  <c:v>16.051521948834854</c:v>
                </c:pt>
                <c:pt idx="44">
                  <c:v>21.218096541596434</c:v>
                </c:pt>
                <c:pt idx="45">
                  <c:v>27.183470708630157</c:v>
                </c:pt>
                <c:pt idx="46">
                  <c:v>33.886162735815134</c:v>
                </c:pt>
                <c:pt idx="47">
                  <c:v>41.237315184717026</c:v>
                </c:pt>
                <c:pt idx="48">
                  <c:v>49.126867295724431</c:v>
                </c:pt>
                <c:pt idx="49">
                  <c:v>57.430287644360241</c:v>
                </c:pt>
                <c:pt idx="50">
                  <c:v>66.015371161726932</c:v>
                </c:pt>
                <c:pt idx="51">
                  <c:v>74.748744636173939</c:v>
                </c:pt>
                <c:pt idx="52">
                  <c:v>83.501843621605943</c:v>
                </c:pt>
                <c:pt idx="53">
                  <c:v>92.156213251303171</c:v>
                </c:pt>
                <c:pt idx="54">
                  <c:v>100.60793047366317</c:v>
                </c:pt>
                <c:pt idx="55">
                  <c:v>108.77076331894403</c:v>
                </c:pt>
                <c:pt idx="56">
                  <c:v>116.57791446316297</c:v>
                </c:pt>
                <c:pt idx="57">
                  <c:v>123.98231376303889</c:v>
                </c:pt>
                <c:pt idx="58">
                  <c:v>130.95543846107503</c:v>
                </c:pt>
                <c:pt idx="59">
                  <c:v>137.48484039123062</c:v>
                </c:pt>
                <c:pt idx="60">
                  <c:v>143.57086568519222</c:v>
                </c:pt>
                <c:pt idx="61">
                  <c:v>149.22289870355183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4E-4EC1-99DF-8DE417E17F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2177408"/>
        <c:axId val="142178944"/>
      </c:areaChart>
      <c:lineChart>
        <c:grouping val="standard"/>
        <c:varyColors val="0"/>
        <c:ser>
          <c:idx val="6"/>
          <c:order val="0"/>
          <c:tx>
            <c:strRef>
              <c:f>AgriOutput!$P$2</c:f>
              <c:strCache>
                <c:ptCount val="1"/>
                <c:pt idx="0">
                  <c:v>Ag. Out </c:v>
                </c:pt>
              </c:strCache>
            </c:strRef>
          </c:tx>
          <c:spPr>
            <a:ln w="2222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AgriOutput!$O$3:$O$64</c:f>
              <c:numCache>
                <c:formatCode>General</c:formatCode>
                <c:ptCount val="62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</c:numCache>
            </c:numRef>
          </c:cat>
          <c:val>
            <c:numRef>
              <c:f>AgriOutput!$P$3:$P$64</c:f>
              <c:numCache>
                <c:formatCode>_(* #,##0.00_);_(* \(#,##0.00\);_(* "-"??_);_(@_)</c:formatCode>
                <c:ptCount val="62"/>
                <c:pt idx="0">
                  <c:v>107.0223748109026</c:v>
                </c:pt>
                <c:pt idx="1">
                  <c:v>111.59092895221579</c:v>
                </c:pt>
                <c:pt idx="2">
                  <c:v>114.41027832058332</c:v>
                </c:pt>
                <c:pt idx="3">
                  <c:v>115.15796106992345</c:v>
                </c:pt>
                <c:pt idx="4">
                  <c:v>115.98578994188023</c:v>
                </c:pt>
                <c:pt idx="5">
                  <c:v>119.76358966366062</c:v>
                </c:pt>
                <c:pt idx="6">
                  <c:v>120.82887003060763</c:v>
                </c:pt>
                <c:pt idx="7">
                  <c:v>119.56497538097064</c:v>
                </c:pt>
                <c:pt idx="8">
                  <c:v>127.08740366278674</c:v>
                </c:pt>
                <c:pt idx="9">
                  <c:v>130.71883042065812</c:v>
                </c:pt>
                <c:pt idx="10">
                  <c:v>134.30312966053106</c:v>
                </c:pt>
                <c:pt idx="11">
                  <c:v>136.57323980787274</c:v>
                </c:pt>
                <c:pt idx="12">
                  <c:v>138.24943446251297</c:v>
                </c:pt>
                <c:pt idx="13">
                  <c:v>142.75222582235651</c:v>
                </c:pt>
                <c:pt idx="14">
                  <c:v>140.79907316862389</c:v>
                </c:pt>
                <c:pt idx="15">
                  <c:v>144.57188118911139</c:v>
                </c:pt>
                <c:pt idx="16">
                  <c:v>144.30357094792259</c:v>
                </c:pt>
                <c:pt idx="17">
                  <c:v>148.99550018974747</c:v>
                </c:pt>
                <c:pt idx="18">
                  <c:v>151.50016719946004</c:v>
                </c:pt>
                <c:pt idx="19">
                  <c:v>154.46785841087473</c:v>
                </c:pt>
                <c:pt idx="20">
                  <c:v>152.35909606289164</c:v>
                </c:pt>
                <c:pt idx="21">
                  <c:v>164.10240755995457</c:v>
                </c:pt>
                <c:pt idx="22">
                  <c:v>165.74927645022521</c:v>
                </c:pt>
                <c:pt idx="23">
                  <c:v>171.93365627033617</c:v>
                </c:pt>
                <c:pt idx="24">
                  <c:v>160.17165091270033</c:v>
                </c:pt>
                <c:pt idx="25">
                  <c:v>171.00528039788284</c:v>
                </c:pt>
                <c:pt idx="26">
                  <c:v>173.50682227730374</c:v>
                </c:pt>
                <c:pt idx="27">
                  <c:v>183.11853353203668</c:v>
                </c:pt>
                <c:pt idx="28">
                  <c:v>186.03358835280798</c:v>
                </c:pt>
                <c:pt idx="29">
                  <c:v>196.86710284043033</c:v>
                </c:pt>
                <c:pt idx="30">
                  <c:v>188.69981000439705</c:v>
                </c:pt>
                <c:pt idx="31">
                  <c:v>203.02478594228012</c:v>
                </c:pt>
                <c:pt idx="32">
                  <c:v>207.61887273885256</c:v>
                </c:pt>
                <c:pt idx="33">
                  <c:v>179.72258389623281</c:v>
                </c:pt>
                <c:pt idx="34">
                  <c:v>204.34413375471942</c:v>
                </c:pt>
                <c:pt idx="35">
                  <c:v>213.1535884212478</c:v>
                </c:pt>
                <c:pt idx="36">
                  <c:v>206.72061676287368</c:v>
                </c:pt>
                <c:pt idx="37">
                  <c:v>209.51917662921542</c:v>
                </c:pt>
                <c:pt idx="38">
                  <c:v>198.55874837504865</c:v>
                </c:pt>
                <c:pt idx="39">
                  <c:v>212.46962923217018</c:v>
                </c:pt>
                <c:pt idx="40">
                  <c:v>221.9141020546046</c:v>
                </c:pt>
                <c:pt idx="41">
                  <c:v>223.27765251646639</c:v>
                </c:pt>
                <c:pt idx="42">
                  <c:v>236.15766377728744</c:v>
                </c:pt>
                <c:pt idx="43">
                  <c:v>224.97276378750118</c:v>
                </c:pt>
                <c:pt idx="44">
                  <c:v>250.4035968405318</c:v>
                </c:pt>
                <c:pt idx="45">
                  <c:v>237.86712162359507</c:v>
                </c:pt>
                <c:pt idx="46">
                  <c:v>246.24571255286372</c:v>
                </c:pt>
                <c:pt idx="47">
                  <c:v>258.16386581002251</c:v>
                </c:pt>
                <c:pt idx="48">
                  <c:v>259.64149381995094</c:v>
                </c:pt>
                <c:pt idx="49">
                  <c:v>265.95409667858036</c:v>
                </c:pt>
                <c:pt idx="50">
                  <c:v>267.2402870041052</c:v>
                </c:pt>
                <c:pt idx="51">
                  <c:v>267.76870005796292</c:v>
                </c:pt>
                <c:pt idx="52">
                  <c:v>262.75712316092034</c:v>
                </c:pt>
                <c:pt idx="53">
                  <c:v>269.05702407825618</c:v>
                </c:pt>
                <c:pt idx="54">
                  <c:v>280.33910856011613</c:v>
                </c:pt>
                <c:pt idx="55">
                  <c:v>276.97157724918378</c:v>
                </c:pt>
                <c:pt idx="56">
                  <c:v>278.98533169710191</c:v>
                </c:pt>
                <c:pt idx="57">
                  <c:v>282.24466033815048</c:v>
                </c:pt>
                <c:pt idx="58">
                  <c:v>281.72031137631433</c:v>
                </c:pt>
                <c:pt idx="59">
                  <c:v>282.96515797680973</c:v>
                </c:pt>
                <c:pt idx="60">
                  <c:v>281.17365601884438</c:v>
                </c:pt>
                <c:pt idx="61">
                  <c:v>279.23766617765648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E54-47A7-91A5-4003349DBA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177408"/>
        <c:axId val="142178944"/>
      </c:lineChart>
      <c:catAx>
        <c:axId val="142177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solidFill>
              <a:schemeClr val="bg1"/>
            </a:solidFill>
          </a:ln>
        </c:spPr>
        <c:txPr>
          <a:bodyPr rot="-5400000" vert="horz"/>
          <a:lstStyle/>
          <a:p>
            <a:pPr>
              <a:defRPr sz="1300"/>
            </a:pPr>
            <a:endParaRPr lang="en-US"/>
          </a:p>
        </c:txPr>
        <c:crossAx val="142178944"/>
        <c:crossesAt val="0"/>
        <c:auto val="1"/>
        <c:lblAlgn val="ctr"/>
        <c:lblOffset val="100"/>
        <c:tickLblSkip val="10"/>
        <c:noMultiLvlLbl val="0"/>
      </c:catAx>
      <c:valAx>
        <c:axId val="142178944"/>
        <c:scaling>
          <c:orientation val="minMax"/>
          <c:max val="300"/>
        </c:scaling>
        <c:delete val="0"/>
        <c:axPos val="l"/>
        <c:majorGridlines>
          <c:spPr>
            <a:ln w="19050"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900"/>
                </a:pPr>
                <a:r>
                  <a:rPr lang="en-US" sz="1900" b="1" i="0" baseline="0" dirty="0">
                    <a:effectLst/>
                  </a:rPr>
                  <a:t>U.S. Farm Output </a:t>
                </a:r>
                <a:r>
                  <a:rPr lang="en-US" sz="1900" b="0" i="0" baseline="0" dirty="0">
                    <a:effectLst/>
                  </a:rPr>
                  <a:t>(B $2005)</a:t>
                </a:r>
                <a:endParaRPr lang="en-US" sz="1900" b="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1.1377173831221275E-2"/>
              <c:y val="0.18515791776027998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600"/>
            </a:pPr>
            <a:endParaRPr lang="en-US"/>
          </a:p>
        </c:txPr>
        <c:crossAx val="142177408"/>
        <c:crosses val="autoZero"/>
        <c:crossBetween val="midCat"/>
        <c:majorUnit val="100"/>
      </c:valAx>
      <c:spPr>
        <a:noFill/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500">
          <a:latin typeface="Helvetica" panose="020B0604020202020204" pitchFamily="34" charset="0"/>
          <a:cs typeface="Helvetica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Farm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Revenue Shares: Food Products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'Revenue Shares'!$R$16</c:f>
              <c:strCache>
                <c:ptCount val="1"/>
                <c:pt idx="0">
                  <c:v>Staples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'Revenue Shares'!$Q$17:$Q$19</c:f>
              <c:strCache>
                <c:ptCount val="3"/>
                <c:pt idx="0">
                  <c:v>World</c:v>
                </c:pt>
                <c:pt idx="1">
                  <c:v>SSA </c:v>
                </c:pt>
                <c:pt idx="2">
                  <c:v>USA</c:v>
                </c:pt>
              </c:strCache>
            </c:strRef>
          </c:cat>
          <c:val>
            <c:numRef>
              <c:f>'Revenue Shares'!$R$17:$R$19</c:f>
              <c:numCache>
                <c:formatCode>General</c:formatCode>
                <c:ptCount val="3"/>
                <c:pt idx="0">
                  <c:v>0.26884053204531344</c:v>
                </c:pt>
                <c:pt idx="1">
                  <c:v>0.33741836231403038</c:v>
                </c:pt>
                <c:pt idx="2">
                  <c:v>0.36126121327333816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55-4D5C-898A-09EDA2909703}"/>
            </c:ext>
          </c:extLst>
        </c:ser>
        <c:ser>
          <c:idx val="1"/>
          <c:order val="1"/>
          <c:tx>
            <c:strRef>
              <c:f>'Revenue Shares'!$S$16</c:f>
              <c:strCache>
                <c:ptCount val="1"/>
                <c:pt idx="0">
                  <c:v>OthCrops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'Revenue Shares'!$Q$17:$Q$19</c:f>
              <c:strCache>
                <c:ptCount val="3"/>
                <c:pt idx="0">
                  <c:v>World</c:v>
                </c:pt>
                <c:pt idx="1">
                  <c:v>SSA </c:v>
                </c:pt>
                <c:pt idx="2">
                  <c:v>USA</c:v>
                </c:pt>
              </c:strCache>
            </c:strRef>
          </c:cat>
          <c:val>
            <c:numRef>
              <c:f>'Revenue Shares'!$S$17:$S$19</c:f>
              <c:numCache>
                <c:formatCode>General</c:formatCode>
                <c:ptCount val="3"/>
                <c:pt idx="0">
                  <c:v>0.40757329369675432</c:v>
                </c:pt>
                <c:pt idx="1">
                  <c:v>0.53819097601991961</c:v>
                </c:pt>
                <c:pt idx="2">
                  <c:v>0.22959882208678406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55-4D5C-898A-09EDA2909703}"/>
            </c:ext>
          </c:extLst>
        </c:ser>
        <c:ser>
          <c:idx val="2"/>
          <c:order val="2"/>
          <c:tx>
            <c:strRef>
              <c:f>'Revenue Shares'!$T$16</c:f>
              <c:strCache>
                <c:ptCount val="1"/>
                <c:pt idx="0">
                  <c:v>Livestock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'Revenue Shares'!$Q$17:$Q$19</c:f>
              <c:strCache>
                <c:ptCount val="3"/>
                <c:pt idx="0">
                  <c:v>World</c:v>
                </c:pt>
                <c:pt idx="1">
                  <c:v>SSA </c:v>
                </c:pt>
                <c:pt idx="2">
                  <c:v>USA</c:v>
                </c:pt>
              </c:strCache>
            </c:strRef>
          </c:cat>
          <c:val>
            <c:numRef>
              <c:f>'Revenue Shares'!$T$17:$T$19</c:f>
              <c:numCache>
                <c:formatCode>General</c:formatCode>
                <c:ptCount val="3"/>
                <c:pt idx="0">
                  <c:v>0.32358617425793235</c:v>
                </c:pt>
                <c:pt idx="1">
                  <c:v>0.1243906616660502</c:v>
                </c:pt>
                <c:pt idx="2">
                  <c:v>0.40913996463987784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55-4D5C-898A-09EDA29097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760255"/>
        <c:axId val="1477914143"/>
      </c:barChart>
      <c:catAx>
        <c:axId val="1554760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7914143"/>
        <c:crosses val="autoZero"/>
        <c:auto val="1"/>
        <c:lblAlgn val="ctr"/>
        <c:lblOffset val="100"/>
        <c:noMultiLvlLbl val="0"/>
      </c:catAx>
      <c:valAx>
        <c:axId val="1477914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4760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9.wmf"/><Relationship Id="rId1" Type="http://schemas.openxmlformats.org/officeDocument/2006/relationships/image" Target="../media/image13.wmf"/><Relationship Id="rId4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58D62-3E5B-44DC-A434-3879EF712D17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19F36-1B2D-47C4-BD05-C8BCF1BC34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885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19F36-1B2D-47C4-BD05-C8BCF1BC34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082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map shows the percentage change in cropland area in each 5 min grid cell (5</a:t>
            </a:r>
            <a:r>
              <a:rPr lang="en-US" baseline="0" dirty="0"/>
              <a:t> min means &lt; 20,000 acres)</a:t>
            </a:r>
            <a:endParaRPr lang="en-US" dirty="0"/>
          </a:p>
          <a:p>
            <a:endParaRPr lang="en-US" dirty="0"/>
          </a:p>
          <a:p>
            <a:r>
              <a:rPr lang="en-US" dirty="0"/>
              <a:t>1- Total growth in US cropland is projected</a:t>
            </a:r>
            <a:r>
              <a:rPr lang="en-US" baseline="0" dirty="0"/>
              <a:t> to be &lt;2% in this scenario which is much lower than production growth. </a:t>
            </a:r>
          </a:p>
          <a:p>
            <a:r>
              <a:rPr lang="en-US" baseline="0" dirty="0"/>
              <a:t>	=&gt; this is mainly due to productivity growth and higher intensification</a:t>
            </a:r>
          </a:p>
          <a:p>
            <a:endParaRPr lang="en-US" baseline="0" dirty="0"/>
          </a:p>
          <a:p>
            <a:r>
              <a:rPr lang="en-US" baseline="0" dirty="0"/>
              <a:t>2- the cropland expansion pattern is not uniform.</a:t>
            </a:r>
          </a:p>
          <a:p>
            <a:endParaRPr lang="en-US" baseline="0" dirty="0"/>
          </a:p>
          <a:p>
            <a:r>
              <a:rPr lang="en-US" baseline="0" dirty="0"/>
              <a:t>3- The map indicates faster growth in marginal land and small growth in current cropland</a:t>
            </a:r>
          </a:p>
          <a:p>
            <a:endParaRPr lang="en-US" baseline="0" dirty="0"/>
          </a:p>
          <a:p>
            <a:r>
              <a:rPr lang="en-US" baseline="0" dirty="0"/>
              <a:t>~transition:</a:t>
            </a:r>
          </a:p>
          <a:p>
            <a:r>
              <a:rPr lang="en-US" baseline="0" dirty="0"/>
              <a:t>This was about cropland, let’s look at water. </a:t>
            </a:r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C4860-938E-4B4C-B385-81AB9D6D41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2753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map shows the percentage change in cropland area in each 5 min grid cell (5</a:t>
            </a:r>
            <a:r>
              <a:rPr lang="en-US" baseline="0" dirty="0"/>
              <a:t> min means &lt; 20,000 acres)</a:t>
            </a:r>
            <a:endParaRPr lang="en-US" dirty="0"/>
          </a:p>
          <a:p>
            <a:endParaRPr lang="en-US" dirty="0"/>
          </a:p>
          <a:p>
            <a:r>
              <a:rPr lang="en-US" dirty="0"/>
              <a:t>1- Total growth in US cropland is projected</a:t>
            </a:r>
            <a:r>
              <a:rPr lang="en-US" baseline="0" dirty="0"/>
              <a:t> to be &lt;2% in this scenario which is much lower than production growth. </a:t>
            </a:r>
          </a:p>
          <a:p>
            <a:r>
              <a:rPr lang="en-US" baseline="0" dirty="0"/>
              <a:t>	=&gt; this is mainly due to productivity growth and higher intensification</a:t>
            </a:r>
          </a:p>
          <a:p>
            <a:endParaRPr lang="en-US" baseline="0" dirty="0"/>
          </a:p>
          <a:p>
            <a:r>
              <a:rPr lang="en-US" baseline="0" dirty="0"/>
              <a:t>2- the cropland expansion pattern is not uniform.</a:t>
            </a:r>
          </a:p>
          <a:p>
            <a:endParaRPr lang="en-US" baseline="0" dirty="0"/>
          </a:p>
          <a:p>
            <a:r>
              <a:rPr lang="en-US" baseline="0" dirty="0"/>
              <a:t>3- The map indicates faster growth in marginal land and small growth in current cropland</a:t>
            </a:r>
          </a:p>
          <a:p>
            <a:endParaRPr lang="en-US" baseline="0" dirty="0"/>
          </a:p>
          <a:p>
            <a:r>
              <a:rPr lang="en-US" baseline="0" dirty="0"/>
              <a:t>~transition:</a:t>
            </a:r>
          </a:p>
          <a:p>
            <a:r>
              <a:rPr lang="en-US" baseline="0" dirty="0"/>
              <a:t>This was about cropland, let’s look at water. </a:t>
            </a:r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C4860-938E-4B4C-B385-81AB9D6D41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0657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map shows the percentage change in cropland area in each 5 min grid cell (5</a:t>
            </a:r>
            <a:r>
              <a:rPr lang="en-US" baseline="0" dirty="0"/>
              <a:t> min means &lt; 20,000 acres)</a:t>
            </a:r>
            <a:endParaRPr lang="en-US" dirty="0"/>
          </a:p>
          <a:p>
            <a:endParaRPr lang="en-US" dirty="0"/>
          </a:p>
          <a:p>
            <a:r>
              <a:rPr lang="en-US" dirty="0"/>
              <a:t>1- Total growth in US cropland is projected</a:t>
            </a:r>
            <a:r>
              <a:rPr lang="en-US" baseline="0" dirty="0"/>
              <a:t> to be &lt;2% in this scenario which is much lower than production growth. </a:t>
            </a:r>
          </a:p>
          <a:p>
            <a:r>
              <a:rPr lang="en-US" baseline="0" dirty="0"/>
              <a:t>	=&gt; this is mainly due to productivity growth and higher intensification</a:t>
            </a:r>
          </a:p>
          <a:p>
            <a:endParaRPr lang="en-US" baseline="0" dirty="0"/>
          </a:p>
          <a:p>
            <a:r>
              <a:rPr lang="en-US" baseline="0" dirty="0"/>
              <a:t>2- the cropland expansion pattern is not uniform.</a:t>
            </a:r>
          </a:p>
          <a:p>
            <a:endParaRPr lang="en-US" baseline="0" dirty="0"/>
          </a:p>
          <a:p>
            <a:r>
              <a:rPr lang="en-US" baseline="0" dirty="0"/>
              <a:t>3- The map indicates faster growth in marginal land and small growth in current cropland</a:t>
            </a:r>
          </a:p>
          <a:p>
            <a:endParaRPr lang="en-US" baseline="0" dirty="0"/>
          </a:p>
          <a:p>
            <a:r>
              <a:rPr lang="en-US" baseline="0" dirty="0"/>
              <a:t>~transition:</a:t>
            </a:r>
          </a:p>
          <a:p>
            <a:r>
              <a:rPr lang="en-US" baseline="0" dirty="0"/>
              <a:t>This was about cropland, let’s look at water. </a:t>
            </a:r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C4860-938E-4B4C-B385-81AB9D6D41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281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map shows the percentage change in cropland area in each 5 min grid cell (5</a:t>
            </a:r>
            <a:r>
              <a:rPr lang="en-US" baseline="0" dirty="0"/>
              <a:t> min means &lt; 20,000 acres)</a:t>
            </a:r>
            <a:endParaRPr lang="en-US" dirty="0"/>
          </a:p>
          <a:p>
            <a:endParaRPr lang="en-US" dirty="0"/>
          </a:p>
          <a:p>
            <a:r>
              <a:rPr lang="en-US" dirty="0"/>
              <a:t>1- Total growth in US cropland is projected</a:t>
            </a:r>
            <a:r>
              <a:rPr lang="en-US" baseline="0" dirty="0"/>
              <a:t> to be &lt;2% in this scenario which is much lower than production growth. </a:t>
            </a:r>
          </a:p>
          <a:p>
            <a:r>
              <a:rPr lang="en-US" baseline="0" dirty="0"/>
              <a:t>	=&gt; this is mainly due to productivity growth and higher intensification</a:t>
            </a:r>
          </a:p>
          <a:p>
            <a:endParaRPr lang="en-US" baseline="0" dirty="0"/>
          </a:p>
          <a:p>
            <a:r>
              <a:rPr lang="en-US" baseline="0" dirty="0"/>
              <a:t>2- the cropland expansion pattern is not uniform.</a:t>
            </a:r>
          </a:p>
          <a:p>
            <a:endParaRPr lang="en-US" baseline="0" dirty="0"/>
          </a:p>
          <a:p>
            <a:r>
              <a:rPr lang="en-US" baseline="0" dirty="0"/>
              <a:t>3- The map indicates faster growth in marginal land and small growth in current cropland</a:t>
            </a:r>
          </a:p>
          <a:p>
            <a:endParaRPr lang="en-US" baseline="0" dirty="0"/>
          </a:p>
          <a:p>
            <a:r>
              <a:rPr lang="en-US" baseline="0" dirty="0"/>
              <a:t>~transition:</a:t>
            </a:r>
          </a:p>
          <a:p>
            <a:r>
              <a:rPr lang="en-US" baseline="0" dirty="0"/>
              <a:t>This was about cropland, let’s look at water. </a:t>
            </a:r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C4860-938E-4B4C-B385-81AB9D6D41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0025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We should show the 3 degrees warming scenario</a:t>
            </a:r>
            <a:r>
              <a:rPr lang="en-US" baseline="0" dirty="0"/>
              <a:t> shouldn’t we? That is what is used below.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4EDC8B-F119-4555-BCC1-9B8AB10B36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7321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map shows the percentage change in cropland area in each 5 min grid cell (5</a:t>
            </a:r>
            <a:r>
              <a:rPr lang="en-US" baseline="0" dirty="0"/>
              <a:t> min means &lt; 20,000 acres)</a:t>
            </a:r>
            <a:endParaRPr lang="en-US" dirty="0"/>
          </a:p>
          <a:p>
            <a:endParaRPr lang="en-US" dirty="0"/>
          </a:p>
          <a:p>
            <a:r>
              <a:rPr lang="en-US" dirty="0"/>
              <a:t>1- Total growth in US cropland is projected</a:t>
            </a:r>
            <a:r>
              <a:rPr lang="en-US" baseline="0" dirty="0"/>
              <a:t> to be &lt;2% in this scenario which is much lower than production growth. </a:t>
            </a:r>
          </a:p>
          <a:p>
            <a:r>
              <a:rPr lang="en-US" baseline="0" dirty="0"/>
              <a:t>	=&gt; this is mainly due to productivity growth and higher intensification</a:t>
            </a:r>
          </a:p>
          <a:p>
            <a:endParaRPr lang="en-US" baseline="0" dirty="0"/>
          </a:p>
          <a:p>
            <a:r>
              <a:rPr lang="en-US" baseline="0" dirty="0"/>
              <a:t>2- the cropland expansion pattern is not uniform.</a:t>
            </a:r>
          </a:p>
          <a:p>
            <a:endParaRPr lang="en-US" baseline="0" dirty="0"/>
          </a:p>
          <a:p>
            <a:r>
              <a:rPr lang="en-US" baseline="0" dirty="0"/>
              <a:t>3- The map indicates faster growth in marginal land and small growth in current cropland</a:t>
            </a:r>
          </a:p>
          <a:p>
            <a:endParaRPr lang="en-US" baseline="0" dirty="0"/>
          </a:p>
          <a:p>
            <a:r>
              <a:rPr lang="en-US" baseline="0" dirty="0"/>
              <a:t>~transition:</a:t>
            </a:r>
          </a:p>
          <a:p>
            <a:r>
              <a:rPr lang="en-US" baseline="0" dirty="0"/>
              <a:t>This was about cropland, let’s look at water. </a:t>
            </a:r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C4860-938E-4B4C-B385-81AB9D6D41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5739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map shows the percentage change in cropland area in each 5 min grid cell (5</a:t>
            </a:r>
            <a:r>
              <a:rPr lang="en-US" baseline="0" dirty="0"/>
              <a:t> min means &lt; 20,000 acres)</a:t>
            </a:r>
            <a:endParaRPr lang="en-US" dirty="0"/>
          </a:p>
          <a:p>
            <a:endParaRPr lang="en-US" dirty="0"/>
          </a:p>
          <a:p>
            <a:r>
              <a:rPr lang="en-US" dirty="0"/>
              <a:t>1- Total growth in US cropland is projected</a:t>
            </a:r>
            <a:r>
              <a:rPr lang="en-US" baseline="0" dirty="0"/>
              <a:t> to be &lt;2% in this scenario which is much lower than production growth. </a:t>
            </a:r>
          </a:p>
          <a:p>
            <a:r>
              <a:rPr lang="en-US" baseline="0" dirty="0"/>
              <a:t>	=&gt; this is mainly due to productivity growth and higher intensification</a:t>
            </a:r>
          </a:p>
          <a:p>
            <a:endParaRPr lang="en-US" baseline="0" dirty="0"/>
          </a:p>
          <a:p>
            <a:r>
              <a:rPr lang="en-US" baseline="0" dirty="0"/>
              <a:t>2- the cropland expansion pattern is not uniform.</a:t>
            </a:r>
          </a:p>
          <a:p>
            <a:endParaRPr lang="en-US" baseline="0" dirty="0"/>
          </a:p>
          <a:p>
            <a:r>
              <a:rPr lang="en-US" baseline="0" dirty="0"/>
              <a:t>3- The map indicates faster growth in marginal land and small growth in current cropland</a:t>
            </a:r>
          </a:p>
          <a:p>
            <a:endParaRPr lang="en-US" baseline="0" dirty="0"/>
          </a:p>
          <a:p>
            <a:r>
              <a:rPr lang="en-US" baseline="0" dirty="0"/>
              <a:t>~transition:</a:t>
            </a:r>
          </a:p>
          <a:p>
            <a:r>
              <a:rPr lang="en-US" baseline="0" dirty="0"/>
              <a:t>This was about cropland, let’s look at water. </a:t>
            </a:r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C4860-938E-4B4C-B385-81AB9D6D41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9189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map shows the percentage change in cropland area in each 5 min grid cell (5</a:t>
            </a:r>
            <a:r>
              <a:rPr lang="en-US" baseline="0" dirty="0"/>
              <a:t> min means &lt; 20,000 acres)</a:t>
            </a:r>
            <a:endParaRPr lang="en-US" dirty="0"/>
          </a:p>
          <a:p>
            <a:endParaRPr lang="en-US" dirty="0"/>
          </a:p>
          <a:p>
            <a:r>
              <a:rPr lang="en-US" dirty="0"/>
              <a:t>1- Total growth in US cropland is projected</a:t>
            </a:r>
            <a:r>
              <a:rPr lang="en-US" baseline="0" dirty="0"/>
              <a:t> to be &lt;2% in this scenario which is much lower than production growth. </a:t>
            </a:r>
          </a:p>
          <a:p>
            <a:r>
              <a:rPr lang="en-US" baseline="0" dirty="0"/>
              <a:t>	=&gt; this is mainly due to productivity growth and higher intensification</a:t>
            </a:r>
          </a:p>
          <a:p>
            <a:endParaRPr lang="en-US" baseline="0" dirty="0"/>
          </a:p>
          <a:p>
            <a:r>
              <a:rPr lang="en-US" baseline="0" dirty="0"/>
              <a:t>2- the cropland expansion pattern is not uniform.</a:t>
            </a:r>
          </a:p>
          <a:p>
            <a:endParaRPr lang="en-US" baseline="0" dirty="0"/>
          </a:p>
          <a:p>
            <a:r>
              <a:rPr lang="en-US" baseline="0" dirty="0"/>
              <a:t>3- The map indicates faster growth in marginal land and small growth in current cropland</a:t>
            </a:r>
          </a:p>
          <a:p>
            <a:endParaRPr lang="en-US" baseline="0" dirty="0"/>
          </a:p>
          <a:p>
            <a:r>
              <a:rPr lang="en-US" baseline="0" dirty="0"/>
              <a:t>~transition:</a:t>
            </a:r>
          </a:p>
          <a:p>
            <a:r>
              <a:rPr lang="en-US" baseline="0" dirty="0"/>
              <a:t>This was about cropland, let’s look at water. </a:t>
            </a:r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C4860-938E-4B4C-B385-81AB9D6D41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819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F5EB94-EC44-419C-A2DC-3DB84CEB94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476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F5EB94-EC44-419C-A2DC-3DB84CEB94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011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jpe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42F786-C46E-DC45-97F8-930A871316AE}" type="datetimeFigureOut">
              <a:rPr lang="en-US" smtClean="0"/>
              <a:t>5/15/2020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728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098" y="1471921"/>
            <a:ext cx="8229600" cy="424281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42F786-C46E-DC45-97F8-930A871316A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89749" y="6535705"/>
            <a:ext cx="4441949" cy="1793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D17557-66A2-6547-A104-37E0DDF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467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42F786-C46E-DC45-97F8-930A871316A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89749" y="6535705"/>
            <a:ext cx="4441949" cy="1793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D17557-66A2-6547-A104-37E0DDF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52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56E7-C9F3-4A8C-A8B7-FE3985EF47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348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2983-41AC-48C6-A802-EEFF19D80891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4682-2EC2-4F33-BB86-3BD09FBE7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00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2983-41AC-48C6-A802-EEFF19D80891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4682-2EC2-4F33-BB86-3BD09FBE7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47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2983-41AC-48C6-A802-EEFF19D80891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4682-2EC2-4F33-BB86-3BD09FBE7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342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2983-41AC-48C6-A802-EEFF19D80891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4682-2EC2-4F33-BB86-3BD09FBE7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649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2983-41AC-48C6-A802-EEFF19D80891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4682-2EC2-4F33-BB86-3BD09FBE7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506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2983-41AC-48C6-A802-EEFF19D80891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4682-2EC2-4F33-BB86-3BD09FBE7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5028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2983-41AC-48C6-A802-EEFF19D80891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4682-2EC2-4F33-BB86-3BD09FBE7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206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098" y="1471921"/>
            <a:ext cx="8229600" cy="42428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42F786-C46E-DC45-97F8-930A871316A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89749" y="6535705"/>
            <a:ext cx="4441949" cy="1793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D17557-66A2-6547-A104-37E0DDF5E85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1243914" y="4300151"/>
            <a:ext cx="446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notes</a:t>
            </a:r>
          </a:p>
        </p:txBody>
      </p:sp>
    </p:spTree>
    <p:extLst>
      <p:ext uri="{BB962C8B-B14F-4D97-AF65-F5344CB8AC3E}">
        <p14:creationId xmlns:p14="http://schemas.microsoft.com/office/powerpoint/2010/main" val="427102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2983-41AC-48C6-A802-EEFF19D80891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4682-2EC2-4F33-BB86-3BD09FBE7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1741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2983-41AC-48C6-A802-EEFF19D80891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4682-2EC2-4F33-BB86-3BD09FBE7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435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2983-41AC-48C6-A802-EEFF19D80891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4682-2EC2-4F33-BB86-3BD09FBE7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27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2983-41AC-48C6-A802-EEFF19D80891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4682-2EC2-4F33-BB86-3BD09FBE7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9787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9DEF6-2D5C-1B4F-B612-AB195B9D7123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1A8-6136-AF42-A536-596E93932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0207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9DEF6-2D5C-1B4F-B612-AB195B9D7123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803189" cy="365125"/>
          </a:xfrm>
        </p:spPr>
        <p:txBody>
          <a:bodyPr/>
          <a:lstStyle/>
          <a:p>
            <a:fld id="{206831A8-6136-AF42-A536-596E939325A9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6313355"/>
            <a:ext cx="1373201" cy="40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2164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60573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9DEF6-2D5C-1B4F-B612-AB195B9D7123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803189" cy="365125"/>
          </a:xfrm>
        </p:spPr>
        <p:txBody>
          <a:bodyPr/>
          <a:lstStyle/>
          <a:p>
            <a:fld id="{206831A8-6136-AF42-A536-596E939325A9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6313355"/>
            <a:ext cx="1373201" cy="40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4556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9DEF6-2D5C-1B4F-B612-AB195B9D7123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803189" cy="365125"/>
          </a:xfrm>
        </p:spPr>
        <p:txBody>
          <a:bodyPr/>
          <a:lstStyle/>
          <a:p>
            <a:fld id="{206831A8-6136-AF42-A536-596E939325A9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6313355"/>
            <a:ext cx="1373201" cy="40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065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91913"/>
            <a:ext cx="8229600" cy="194957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9DEF6-2D5C-1B4F-B612-AB195B9D7123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976183" cy="365125"/>
          </a:xfrm>
        </p:spPr>
        <p:txBody>
          <a:bodyPr/>
          <a:lstStyle/>
          <a:p>
            <a:fld id="{206831A8-6136-AF42-A536-596E939325A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57200" y="1651686"/>
            <a:ext cx="8229600" cy="252536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9" y="6316053"/>
            <a:ext cx="1373201" cy="40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43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9DEF6-2D5C-1B4F-B612-AB195B9D7123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1A8-6136-AF42-A536-596E93932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50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746499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46312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42F786-C46E-DC45-97F8-930A871316A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89749" y="6535705"/>
            <a:ext cx="4441949" cy="1793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D17557-66A2-6547-A104-37E0DDF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2468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9DEF6-2D5C-1B4F-B612-AB195B9D7123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1A8-6136-AF42-A536-596E93932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164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9DEF6-2D5C-1B4F-B612-AB195B9D7123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1A8-6136-AF42-A536-596E93932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7240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9DEF6-2D5C-1B4F-B612-AB195B9D7123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885568" cy="365125"/>
          </a:xfrm>
        </p:spPr>
        <p:txBody>
          <a:bodyPr/>
          <a:lstStyle/>
          <a:p>
            <a:fld id="{206831A8-6136-AF42-A536-596E939325A9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6313355"/>
            <a:ext cx="1373201" cy="40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3867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9DEF6-2D5C-1B4F-B612-AB195B9D7123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803189" cy="365125"/>
          </a:xfrm>
        </p:spPr>
        <p:txBody>
          <a:bodyPr/>
          <a:lstStyle/>
          <a:p>
            <a:fld id="{206831A8-6136-AF42-A536-596E939325A9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6313355"/>
            <a:ext cx="1373201" cy="40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2599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91913"/>
            <a:ext cx="8229600" cy="194957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9DEF6-2D5C-1B4F-B612-AB195B9D7123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976183" cy="365125"/>
          </a:xfrm>
        </p:spPr>
        <p:txBody>
          <a:bodyPr/>
          <a:lstStyle/>
          <a:p>
            <a:fld id="{206831A8-6136-AF42-A536-596E939325A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57200" y="1651686"/>
            <a:ext cx="8229600" cy="252536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9" y="6316053"/>
            <a:ext cx="1373201" cy="40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047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9DEF6-2D5C-1B4F-B612-AB195B9D7123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1A8-6136-AF42-A536-596E93932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722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9DEF6-2D5C-1B4F-B612-AB195B9D7123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1A8-6136-AF42-A536-596E93932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9409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9DEF6-2D5C-1B4F-B612-AB195B9D7123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1A8-6136-AF42-A536-596E93932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2755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9DEF6-2D5C-1B4F-B612-AB195B9D7123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1A8-6136-AF42-A536-596E93932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48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9DEF6-2D5C-1B4F-B612-AB195B9D7123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1A8-6136-AF42-A536-596E93932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271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42F786-C46E-DC45-97F8-930A871316A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89749" y="6535705"/>
            <a:ext cx="4441949" cy="1793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D17557-66A2-6547-A104-37E0DDF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366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098" y="1471921"/>
            <a:ext cx="8229600" cy="42428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42F786-C46E-DC45-97F8-930A871316A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89749" y="6535705"/>
            <a:ext cx="4441949" cy="1793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D17557-66A2-6547-A104-37E0DDF5E85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281" y="5921483"/>
            <a:ext cx="2066544" cy="61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3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4575" y="4460263"/>
            <a:ext cx="7772400" cy="770980"/>
          </a:xfrm>
        </p:spPr>
        <p:txBody>
          <a:bodyPr anchor="b">
            <a:normAutofit/>
          </a:bodyPr>
          <a:lstStyle>
            <a:lvl1pPr algn="ctr">
              <a:defRPr sz="4000" baseline="0"/>
            </a:lvl1pPr>
          </a:lstStyle>
          <a:p>
            <a:r>
              <a:rPr lang="en-US" dirty="0"/>
              <a:t>Proposal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1775" y="5553051"/>
            <a:ext cx="6858000" cy="566024"/>
          </a:xfrm>
        </p:spPr>
        <p:txBody>
          <a:bodyPr/>
          <a:lstStyle>
            <a:lvl1pPr marL="0" indent="0" algn="ctr"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PI Name, Co-PI Name, Co- Pi Name, etc.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661" t="58335" r="31132"/>
          <a:stretch/>
        </p:blipFill>
        <p:spPr>
          <a:xfrm>
            <a:off x="1146912" y="130388"/>
            <a:ext cx="2021033" cy="20778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478" y="888037"/>
            <a:ext cx="3616548" cy="36165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661" t="58335" r="31132"/>
          <a:stretch/>
        </p:blipFill>
        <p:spPr>
          <a:xfrm>
            <a:off x="6150331" y="121762"/>
            <a:ext cx="2376644" cy="24434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1" t="5479" r="32736" b="57114"/>
          <a:stretch/>
        </p:blipFill>
        <p:spPr>
          <a:xfrm>
            <a:off x="2812211" y="-25565"/>
            <a:ext cx="2070501" cy="19176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1" t="5479" r="32736" b="57114"/>
          <a:stretch/>
        </p:blipFill>
        <p:spPr>
          <a:xfrm>
            <a:off x="7038700" y="1924523"/>
            <a:ext cx="2245918" cy="20801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365" y="-247890"/>
            <a:ext cx="2915278" cy="291527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0" b="33473"/>
          <a:stretch/>
        </p:blipFill>
        <p:spPr>
          <a:xfrm>
            <a:off x="2269878" y="1955131"/>
            <a:ext cx="4443969" cy="1438038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 userDrawn="1"/>
        </p:nvSpPr>
        <p:spPr>
          <a:xfrm>
            <a:off x="587496" y="2965920"/>
            <a:ext cx="8041822" cy="16561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500" cap="small" spc="225" dirty="0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  <a:reflection blurRad="6350" stA="25000" endPos="35000" dist="12700" dir="5400000" sy="-100000" algn="bl" rotWithShape="0"/>
                </a:effectLst>
                <a:latin typeface="Impact" panose="020B0806030902050204" pitchFamily="34" charset="0"/>
              </a:rPr>
              <a:t>Big  Idea  Challenge</a:t>
            </a:r>
          </a:p>
        </p:txBody>
      </p:sp>
    </p:spTree>
    <p:extLst>
      <p:ext uri="{BB962C8B-B14F-4D97-AF65-F5344CB8AC3E}">
        <p14:creationId xmlns:p14="http://schemas.microsoft.com/office/powerpoint/2010/main" val="2025492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199" y="158140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366" y="6128806"/>
            <a:ext cx="1916123" cy="56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0618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38301"/>
            <a:ext cx="7236808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366" y="6128806"/>
            <a:ext cx="1916123" cy="56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13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366" y="6128806"/>
            <a:ext cx="1916123" cy="56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383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366" y="6128806"/>
            <a:ext cx="1916123" cy="56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0534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366" y="6128806"/>
            <a:ext cx="1916123" cy="56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255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366" y="6128806"/>
            <a:ext cx="1916123" cy="56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1237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6" name="Content Placeholder 7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26" t="42060" r="2578" b="56560"/>
          <a:stretch/>
        </p:blipFill>
        <p:spPr>
          <a:xfrm rot="16200000">
            <a:off x="-3197633" y="3393860"/>
            <a:ext cx="6864226" cy="7650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366" y="6128806"/>
            <a:ext cx="1916123" cy="56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8405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800"/>
          </a:p>
        </p:txBody>
      </p:sp>
      <p:cxnSp>
        <p:nvCxnSpPr>
          <p:cNvPr id="41" name="Shape 41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265500" y="1441867"/>
            <a:ext cx="4045200" cy="22804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ubTitle" idx="1"/>
          </p:nvPr>
        </p:nvSpPr>
        <p:spPr>
          <a:xfrm>
            <a:off x="265500" y="3793600"/>
            <a:ext cx="4045200" cy="1794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4939500" y="965600"/>
            <a:ext cx="3837000" cy="4926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8490250" y="6241345"/>
            <a:ext cx="5487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>
                <a:solidFill>
                  <a:schemeClr val="lt1"/>
                </a:solidFill>
              </a:rPr>
              <a:pPr/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621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42F786-C46E-DC45-97F8-930A871316A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289749" y="6535705"/>
            <a:ext cx="4441949" cy="1793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D17557-66A2-6547-A104-37E0DDF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432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F518F-6B44-FA43-A94E-1E50ED6571CB}" type="datetime1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56E7-C9F3-4A8C-A8B7-FE3985EF47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658001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56E7-C9F3-4A8C-A8B7-FE3985EF47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9038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56E7-C9F3-4A8C-A8B7-FE3985EF4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31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56E7-C9F3-4A8C-A8B7-FE3985EF4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52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56E7-C9F3-4A8C-A8B7-FE3985EF4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2331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56E7-C9F3-4A8C-A8B7-FE3985EF4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0057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F518F-6B44-FA43-A94E-1E50ED6571CB}" type="datetime1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56E7-C9F3-4A8C-A8B7-FE3985EF47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120464"/>
      </p:ext>
    </p:extLst>
  </p:cSld>
  <p:clrMapOvr>
    <a:masterClrMapping/>
  </p:clrMapOvr>
  <p:hf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56E7-C9F3-4A8C-A8B7-FE3985EF4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925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656E7-C9F3-4A8C-A8B7-FE3985EF4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9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510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42F786-C46E-DC45-97F8-930A871316A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289749" y="6535705"/>
            <a:ext cx="4441949" cy="1793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D17557-66A2-6547-A104-37E0DDF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7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42F786-C46E-DC45-97F8-930A871316A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89749" y="6535705"/>
            <a:ext cx="4441949" cy="1793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D17557-66A2-6547-A104-37E0DDF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554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42F786-C46E-DC45-97F8-930A871316A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89749" y="6535705"/>
            <a:ext cx="4441949" cy="1793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D17557-66A2-6547-A104-37E0DDF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724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42F786-C46E-DC45-97F8-930A871316AE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89749" y="6535705"/>
            <a:ext cx="4441949" cy="1793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D17557-66A2-6547-A104-37E0DDF5E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765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54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64" y="6396334"/>
            <a:ext cx="1373201" cy="40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76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11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02983-41AC-48C6-A802-EEFF19D80891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E4682-2EC2-4F33-BB86-3BD09FBE7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227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9DEF6-2D5C-1B4F-B612-AB195B9D7123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831A8-6136-AF42-A536-596E93932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640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9" r:id="rId3"/>
    <p:sldLayoutId id="2147483675" r:id="rId4"/>
    <p:sldLayoutId id="2147483672" r:id="rId5"/>
    <p:sldLayoutId id="2147483663" r:id="rId6"/>
    <p:sldLayoutId id="2147483664" r:id="rId7"/>
    <p:sldLayoutId id="2147483665" r:id="rId8"/>
    <p:sldLayoutId id="2147483666" r:id="rId9"/>
    <p:sldLayoutId id="2147483673" r:id="rId10"/>
    <p:sldLayoutId id="2147483674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9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D8FC7-B8F0-4BC6-AAC2-DDC8854FCFD8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EC20A-7C55-4E9E-A88C-30A24AAA4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218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 cap="small" baseline="0">
          <a:solidFill>
            <a:schemeClr val="tx1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kern="1200" cap="small" baseline="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F518F-6B44-FA43-A94E-1E50ED6571CB}" type="datetime1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656E7-C9F3-4A8C-A8B7-FE3985EF478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arallelogram 3">
            <a:extLst>
              <a:ext uri="{FF2B5EF4-FFF2-40B4-BE49-F238E27FC236}">
                <a16:creationId xmlns:a16="http://schemas.microsoft.com/office/drawing/2014/main" id="{011A7826-7473-AC49-AC86-41F299CE61F8}"/>
              </a:ext>
            </a:extLst>
          </p:cNvPr>
          <p:cNvSpPr/>
          <p:nvPr userDrawn="1"/>
        </p:nvSpPr>
        <p:spPr>
          <a:xfrm flipH="1" flipV="1">
            <a:off x="6858000" y="6168253"/>
            <a:ext cx="2286000" cy="699125"/>
          </a:xfrm>
          <a:custGeom>
            <a:avLst/>
            <a:gdLst>
              <a:gd name="connsiteX0" fmla="*/ 0 w 7498080"/>
              <a:gd name="connsiteY0" fmla="*/ 1021666 h 1021666"/>
              <a:gd name="connsiteX1" fmla="*/ 255417 w 7498080"/>
              <a:gd name="connsiteY1" fmla="*/ 0 h 1021666"/>
              <a:gd name="connsiteX2" fmla="*/ 7498080 w 7498080"/>
              <a:gd name="connsiteY2" fmla="*/ 0 h 1021666"/>
              <a:gd name="connsiteX3" fmla="*/ 7242664 w 7498080"/>
              <a:gd name="connsiteY3" fmla="*/ 1021666 h 1021666"/>
              <a:gd name="connsiteX4" fmla="*/ 0 w 7498080"/>
              <a:gd name="connsiteY4" fmla="*/ 1021666 h 1021666"/>
              <a:gd name="connsiteX0" fmla="*/ 11869 w 7509949"/>
              <a:gd name="connsiteY0" fmla="*/ 1021666 h 1021666"/>
              <a:gd name="connsiteX1" fmla="*/ 0 w 7509949"/>
              <a:gd name="connsiteY1" fmla="*/ 0 h 1021666"/>
              <a:gd name="connsiteX2" fmla="*/ 7509949 w 7509949"/>
              <a:gd name="connsiteY2" fmla="*/ 0 h 1021666"/>
              <a:gd name="connsiteX3" fmla="*/ 7254533 w 7509949"/>
              <a:gd name="connsiteY3" fmla="*/ 1021666 h 1021666"/>
              <a:gd name="connsiteX4" fmla="*/ 11869 w 7509949"/>
              <a:gd name="connsiteY4" fmla="*/ 1021666 h 1021666"/>
              <a:gd name="connsiteX0" fmla="*/ 6703 w 7509949"/>
              <a:gd name="connsiteY0" fmla="*/ 1021666 h 1021666"/>
              <a:gd name="connsiteX1" fmla="*/ 0 w 7509949"/>
              <a:gd name="connsiteY1" fmla="*/ 0 h 1021666"/>
              <a:gd name="connsiteX2" fmla="*/ 7509949 w 7509949"/>
              <a:gd name="connsiteY2" fmla="*/ 0 h 1021666"/>
              <a:gd name="connsiteX3" fmla="*/ 7254533 w 7509949"/>
              <a:gd name="connsiteY3" fmla="*/ 1021666 h 1021666"/>
              <a:gd name="connsiteX4" fmla="*/ 6703 w 7509949"/>
              <a:gd name="connsiteY4" fmla="*/ 1021666 h 1021666"/>
              <a:gd name="connsiteX0" fmla="*/ 6703 w 7509949"/>
              <a:gd name="connsiteY0" fmla="*/ 1021666 h 1031605"/>
              <a:gd name="connsiteX1" fmla="*/ 0 w 7509949"/>
              <a:gd name="connsiteY1" fmla="*/ 0 h 1031605"/>
              <a:gd name="connsiteX2" fmla="*/ 7509949 w 7509949"/>
              <a:gd name="connsiteY2" fmla="*/ 0 h 1031605"/>
              <a:gd name="connsiteX3" fmla="*/ 7094935 w 7509949"/>
              <a:gd name="connsiteY3" fmla="*/ 1031605 h 1031605"/>
              <a:gd name="connsiteX4" fmla="*/ 6703 w 7509949"/>
              <a:gd name="connsiteY4" fmla="*/ 1021666 h 1031605"/>
              <a:gd name="connsiteX0" fmla="*/ 6703 w 8777227"/>
              <a:gd name="connsiteY0" fmla="*/ 1026603 h 1036542"/>
              <a:gd name="connsiteX1" fmla="*/ 0 w 8777227"/>
              <a:gd name="connsiteY1" fmla="*/ 4937 h 1036542"/>
              <a:gd name="connsiteX2" fmla="*/ 8777227 w 8777227"/>
              <a:gd name="connsiteY2" fmla="*/ 0 h 1036542"/>
              <a:gd name="connsiteX3" fmla="*/ 7094935 w 8777227"/>
              <a:gd name="connsiteY3" fmla="*/ 1036542 h 1036542"/>
              <a:gd name="connsiteX4" fmla="*/ 6703 w 8777227"/>
              <a:gd name="connsiteY4" fmla="*/ 1026603 h 1036542"/>
              <a:gd name="connsiteX0" fmla="*/ 6703 w 8777227"/>
              <a:gd name="connsiteY0" fmla="*/ 1026603 h 1026603"/>
              <a:gd name="connsiteX1" fmla="*/ 0 w 8777227"/>
              <a:gd name="connsiteY1" fmla="*/ 4937 h 1026603"/>
              <a:gd name="connsiteX2" fmla="*/ 8777227 w 8777227"/>
              <a:gd name="connsiteY2" fmla="*/ 0 h 1026603"/>
              <a:gd name="connsiteX3" fmla="*/ 7293664 w 8777227"/>
              <a:gd name="connsiteY3" fmla="*/ 1023546 h 1026603"/>
              <a:gd name="connsiteX4" fmla="*/ 6703 w 8777227"/>
              <a:gd name="connsiteY4" fmla="*/ 1026603 h 1026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77227" h="1026603">
                <a:moveTo>
                  <a:pt x="6703" y="1026603"/>
                </a:moveTo>
                <a:cubicBezTo>
                  <a:pt x="4469" y="686048"/>
                  <a:pt x="2234" y="345492"/>
                  <a:pt x="0" y="4937"/>
                </a:cubicBezTo>
                <a:lnTo>
                  <a:pt x="8777227" y="0"/>
                </a:lnTo>
                <a:lnTo>
                  <a:pt x="7293664" y="1023546"/>
                </a:lnTo>
                <a:lnTo>
                  <a:pt x="6703" y="102660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Parallelogram 3">
            <a:extLst>
              <a:ext uri="{FF2B5EF4-FFF2-40B4-BE49-F238E27FC236}">
                <a16:creationId xmlns:a16="http://schemas.microsoft.com/office/drawing/2014/main" id="{29183EAF-8B92-774B-92DF-E517C26B8DD7}"/>
              </a:ext>
            </a:extLst>
          </p:cNvPr>
          <p:cNvSpPr/>
          <p:nvPr userDrawn="1"/>
        </p:nvSpPr>
        <p:spPr>
          <a:xfrm>
            <a:off x="-16185" y="6176964"/>
            <a:ext cx="7151957" cy="699126"/>
          </a:xfrm>
          <a:custGeom>
            <a:avLst/>
            <a:gdLst>
              <a:gd name="connsiteX0" fmla="*/ 0 w 7498080"/>
              <a:gd name="connsiteY0" fmla="*/ 1021666 h 1021666"/>
              <a:gd name="connsiteX1" fmla="*/ 255417 w 7498080"/>
              <a:gd name="connsiteY1" fmla="*/ 0 h 1021666"/>
              <a:gd name="connsiteX2" fmla="*/ 7498080 w 7498080"/>
              <a:gd name="connsiteY2" fmla="*/ 0 h 1021666"/>
              <a:gd name="connsiteX3" fmla="*/ 7242664 w 7498080"/>
              <a:gd name="connsiteY3" fmla="*/ 1021666 h 1021666"/>
              <a:gd name="connsiteX4" fmla="*/ 0 w 7498080"/>
              <a:gd name="connsiteY4" fmla="*/ 1021666 h 1021666"/>
              <a:gd name="connsiteX0" fmla="*/ 11869 w 7509949"/>
              <a:gd name="connsiteY0" fmla="*/ 1021666 h 1021666"/>
              <a:gd name="connsiteX1" fmla="*/ 0 w 7509949"/>
              <a:gd name="connsiteY1" fmla="*/ 0 h 1021666"/>
              <a:gd name="connsiteX2" fmla="*/ 7509949 w 7509949"/>
              <a:gd name="connsiteY2" fmla="*/ 0 h 1021666"/>
              <a:gd name="connsiteX3" fmla="*/ 7254533 w 7509949"/>
              <a:gd name="connsiteY3" fmla="*/ 1021666 h 1021666"/>
              <a:gd name="connsiteX4" fmla="*/ 11869 w 7509949"/>
              <a:gd name="connsiteY4" fmla="*/ 1021666 h 1021666"/>
              <a:gd name="connsiteX0" fmla="*/ 6703 w 7509949"/>
              <a:gd name="connsiteY0" fmla="*/ 1021666 h 1021666"/>
              <a:gd name="connsiteX1" fmla="*/ 0 w 7509949"/>
              <a:gd name="connsiteY1" fmla="*/ 0 h 1021666"/>
              <a:gd name="connsiteX2" fmla="*/ 7509949 w 7509949"/>
              <a:gd name="connsiteY2" fmla="*/ 0 h 1021666"/>
              <a:gd name="connsiteX3" fmla="*/ 7254533 w 7509949"/>
              <a:gd name="connsiteY3" fmla="*/ 1021666 h 1021666"/>
              <a:gd name="connsiteX4" fmla="*/ 6703 w 7509949"/>
              <a:gd name="connsiteY4" fmla="*/ 1021666 h 1021666"/>
              <a:gd name="connsiteX0" fmla="*/ 6703 w 7509949"/>
              <a:gd name="connsiteY0" fmla="*/ 1021666 h 1031605"/>
              <a:gd name="connsiteX1" fmla="*/ 0 w 7509949"/>
              <a:gd name="connsiteY1" fmla="*/ 0 h 1031605"/>
              <a:gd name="connsiteX2" fmla="*/ 7509949 w 7509949"/>
              <a:gd name="connsiteY2" fmla="*/ 0 h 1031605"/>
              <a:gd name="connsiteX3" fmla="*/ 7094935 w 7509949"/>
              <a:gd name="connsiteY3" fmla="*/ 1031605 h 1031605"/>
              <a:gd name="connsiteX4" fmla="*/ 6703 w 7509949"/>
              <a:gd name="connsiteY4" fmla="*/ 1021666 h 10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09949" h="1031605">
                <a:moveTo>
                  <a:pt x="6703" y="1021666"/>
                </a:moveTo>
                <a:cubicBezTo>
                  <a:pt x="4469" y="681111"/>
                  <a:pt x="2234" y="340555"/>
                  <a:pt x="0" y="0"/>
                </a:cubicBezTo>
                <a:lnTo>
                  <a:pt x="7509949" y="0"/>
                </a:lnTo>
                <a:lnTo>
                  <a:pt x="7094935" y="1031605"/>
                </a:lnTo>
                <a:lnTo>
                  <a:pt x="6703" y="102166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C0E33A6-0829-F54F-9DA5-67A13329495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4" y="6265100"/>
            <a:ext cx="2462270" cy="54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8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2.xml"/><Relationship Id="rId1" Type="http://schemas.openxmlformats.org/officeDocument/2006/relationships/vmlDrawing" Target="../drawings/vmlDrawing5.vml"/><Relationship Id="rId6" Type="http://schemas.openxmlformats.org/officeDocument/2006/relationships/chart" Target="../charts/chart3.x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8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9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1.png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rs.usda.gov/data-products/agricultural-productivity-in-the-us/" TargetMode="Externa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2.xml"/><Relationship Id="rId1" Type="http://schemas.openxmlformats.org/officeDocument/2006/relationships/vmlDrawing" Target="../drawings/vmlDrawing12.vml"/><Relationship Id="rId6" Type="http://schemas.openxmlformats.org/officeDocument/2006/relationships/chart" Target="../charts/chart5.x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3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8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9.png"/><Relationship Id="rId11" Type="http://schemas.openxmlformats.org/officeDocument/2006/relationships/oleObject" Target="../embeddings/oleObject9.bin"/><Relationship Id="rId5" Type="http://schemas.openxmlformats.org/officeDocument/2006/relationships/image" Target="../media/image13.wmf"/><Relationship Id="rId10" Type="http://schemas.openxmlformats.org/officeDocument/2006/relationships/image" Target="../media/image18.wmf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7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mp"/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tmp"/><Relationship Id="rId4" Type="http://schemas.openxmlformats.org/officeDocument/2006/relationships/image" Target="../media/image32.tm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mp"/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37.tm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2.xml"/><Relationship Id="rId1" Type="http://schemas.openxmlformats.org/officeDocument/2006/relationships/vmlDrawing" Target="../drawings/vmlDrawing2.vml"/><Relationship Id="rId6" Type="http://schemas.openxmlformats.org/officeDocument/2006/relationships/chart" Target="../charts/chart1.x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2.xml"/><Relationship Id="rId1" Type="http://schemas.openxmlformats.org/officeDocument/2006/relationships/vmlDrawing" Target="../drawings/vmlDrawing3.vml"/><Relationship Id="rId6" Type="http://schemas.openxmlformats.org/officeDocument/2006/relationships/chart" Target="../charts/chart2.x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16.tmp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tmp"/><Relationship Id="rId5" Type="http://schemas.openxmlformats.org/officeDocument/2006/relationships/image" Target="../media/image13.w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9083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1501775"/>
            <a:ext cx="7772400" cy="1470025"/>
          </a:xfrm>
        </p:spPr>
        <p:txBody>
          <a:bodyPr/>
          <a:lstStyle/>
          <a:p>
            <a:r>
              <a:rPr lang="en-US" b="1" dirty="0"/>
              <a:t>Climate Impacts on Agriculture: Searching for Keys under the Streetlight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10" name="Subtitle 8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800" b="1" dirty="0"/>
              <a:t>Thomas Hertel and Cicero Z. de Lima</a:t>
            </a:r>
          </a:p>
          <a:p>
            <a:r>
              <a:rPr lang="en-US" sz="2800" b="1" dirty="0"/>
              <a:t>Center for Global Trade Analysis</a:t>
            </a:r>
          </a:p>
          <a:p>
            <a:r>
              <a:rPr lang="en-US" sz="2800" b="1" dirty="0"/>
              <a:t>Purdue University</a:t>
            </a:r>
          </a:p>
          <a:p>
            <a:r>
              <a:rPr lang="en-US" sz="2800" b="1" dirty="0"/>
              <a:t>Presented at the Conference on Global Economic Analysis, June 2020</a:t>
            </a:r>
          </a:p>
          <a:p>
            <a:endParaRPr lang="en-US" sz="2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6" y="72079"/>
            <a:ext cx="3154522" cy="93759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r="16174"/>
          <a:stretch/>
        </p:blipFill>
        <p:spPr>
          <a:xfrm>
            <a:off x="6957061" y="137259"/>
            <a:ext cx="2107856" cy="87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838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2553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What about pesticides and herbicides?</a:t>
            </a:r>
            <a:endParaRPr lang="en-US" sz="2400" b="1" dirty="0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3D761DA-510D-4574-BFE2-CC96BC4F1F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7322" y="5715000"/>
          <a:ext cx="337930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" name="Equation" r:id="rId4" imgW="1269449" imgH="431613" progId="Equation.DSMT4">
                  <p:embed/>
                </p:oleObj>
              </mc:Choice>
              <mc:Fallback>
                <p:oleObj name="Equation" r:id="rId4" imgW="1269449" imgH="431613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3D761DA-510D-4574-BFE2-CC96BC4F1F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322" y="5715000"/>
                        <a:ext cx="3379305" cy="1143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B0156F66-9260-4B7E-80F3-7962CD826F77}"/>
              </a:ext>
            </a:extLst>
          </p:cNvPr>
          <p:cNvSpPr/>
          <p:nvPr/>
        </p:nvSpPr>
        <p:spPr>
          <a:xfrm flipV="1">
            <a:off x="1802675" y="6005469"/>
            <a:ext cx="571410" cy="56206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E8473CE-D8A9-48AC-AB9E-B1626834DF9F}"/>
              </a:ext>
            </a:extLst>
          </p:cNvPr>
          <p:cNvGraphicFramePr/>
          <p:nvPr/>
        </p:nvGraphicFramePr>
        <p:xfrm>
          <a:off x="1182849" y="1417638"/>
          <a:ext cx="6837026" cy="4202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408AEFA-20C9-44AD-91E6-69C7D98B6FD9}"/>
              </a:ext>
            </a:extLst>
          </p:cNvPr>
          <p:cNvSpPr txBox="1"/>
          <p:nvPr/>
        </p:nvSpPr>
        <p:spPr>
          <a:xfrm>
            <a:off x="4328719" y="5715000"/>
            <a:ext cx="4646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Figure 1. Shares of inputs in total costs for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agriculture, for select regions.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Source: GTAP v.10 data base, Aguiar et al., 2019.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74198BE-D9C4-47DF-A1DF-BF6AD31CF067}"/>
              </a:ext>
            </a:extLst>
          </p:cNvPr>
          <p:cNvSpPr/>
          <p:nvPr/>
        </p:nvSpPr>
        <p:spPr>
          <a:xfrm flipV="1">
            <a:off x="7140004" y="1708107"/>
            <a:ext cx="571410" cy="344178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8293507-84CA-4634-9F0C-02D5B530C8B9}"/>
              </a:ext>
            </a:extLst>
          </p:cNvPr>
          <p:cNvCxnSpPr>
            <a:cxnSpLocks/>
          </p:cNvCxnSpPr>
          <p:nvPr/>
        </p:nvCxnSpPr>
        <p:spPr>
          <a:xfrm>
            <a:off x="2894202" y="634573"/>
            <a:ext cx="4320330" cy="11690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269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066628" cy="1143000"/>
          </a:xfrm>
        </p:spPr>
        <p:txBody>
          <a:bodyPr/>
          <a:lstStyle/>
          <a:p>
            <a:pPr algn="ctr"/>
            <a:r>
              <a:rPr lang="en-US" dirty="0"/>
              <a:t>Climate change and intermediate inputs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6252"/>
            <a:ext cx="8507691" cy="4525963"/>
          </a:xfrm>
        </p:spPr>
        <p:txBody>
          <a:bodyPr>
            <a:normAutofit lnSpcReduction="10000"/>
          </a:bodyPr>
          <a:lstStyle/>
          <a:p>
            <a:pPr marL="457200" lvl="0" indent="-457200">
              <a:spcBef>
                <a:spcPts val="1800"/>
              </a:spcBef>
              <a:buFont typeface="+mj-lt"/>
              <a:buAutoNum type="arabicParenR"/>
              <a:defRPr/>
            </a:pPr>
            <a:endParaRPr lang="en-US" sz="200" dirty="0">
              <a:solidFill>
                <a:srgbClr val="000000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Climate change can encourage more pests and disease</a:t>
            </a:r>
          </a:p>
          <a:p>
            <a:pPr marL="685800" lvl="1">
              <a:spcBef>
                <a:spcPts val="1800"/>
              </a:spcBef>
              <a:buFont typeface="Courier New" panose="02070309020205020404" pitchFamily="49" charset="0"/>
              <a:buChar char="o"/>
              <a:defRPr/>
            </a:pPr>
            <a:r>
              <a:rPr lang="en-US" sz="18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Higher temperatures reduce latency period for plant pathogens, speeding up evolution</a:t>
            </a:r>
          </a:p>
          <a:p>
            <a:pPr marL="685800" lvl="1">
              <a:spcBef>
                <a:spcPts val="1800"/>
              </a:spcBef>
              <a:buFont typeface="Courier New" panose="02070309020205020404" pitchFamily="49" charset="0"/>
              <a:buChar char="o"/>
              <a:defRPr/>
            </a:pPr>
            <a:r>
              <a:rPr lang="en-US" sz="18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Insects thrive in a warming environment</a:t>
            </a:r>
          </a:p>
          <a:p>
            <a:pPr marL="685800" lvl="1">
              <a:spcBef>
                <a:spcPts val="1800"/>
              </a:spcBef>
              <a:buFont typeface="Courier New" panose="02070309020205020404" pitchFamily="49" charset="0"/>
              <a:buChar char="o"/>
              <a:defRPr/>
            </a:pPr>
            <a:r>
              <a:rPr lang="en-US" sz="18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Diminished frost frequencies expand the range of pests and diseases (e.g., potato blight in Finland; kudzu weed in the US)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Climate change can alter farmer behavior:</a:t>
            </a:r>
          </a:p>
          <a:p>
            <a:pPr marL="685800" lvl="1">
              <a:spcBef>
                <a:spcPts val="1800"/>
              </a:spcBef>
              <a:buFont typeface="Courier New" panose="02070309020205020404" pitchFamily="49" charset="0"/>
              <a:buChar char="o"/>
              <a:defRPr/>
            </a:pPr>
            <a:r>
              <a:rPr lang="en-US" sz="18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Producers in Kenya increase application of pesticides at the expense of fertilizer and weeding (</a:t>
            </a:r>
            <a:r>
              <a:rPr lang="en-US" sz="1800" b="1" dirty="0" err="1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Jagnani</a:t>
            </a:r>
            <a:r>
              <a:rPr lang="en-US" sz="18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 et al.)</a:t>
            </a:r>
          </a:p>
          <a:p>
            <a:pPr marL="685800" lvl="1">
              <a:spcBef>
                <a:spcPts val="1800"/>
              </a:spcBef>
              <a:buFont typeface="Courier New" panose="02070309020205020404" pitchFamily="49" charset="0"/>
              <a:buChar char="o"/>
              <a:defRPr/>
            </a:pPr>
            <a:r>
              <a:rPr lang="en-US" sz="18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More pesticide use can increase the health burden on labor (Sheahan et al.)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337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066628" cy="1143000"/>
          </a:xfrm>
        </p:spPr>
        <p:txBody>
          <a:bodyPr/>
          <a:lstStyle/>
          <a:p>
            <a:pPr algn="ctr"/>
            <a:r>
              <a:rPr lang="en-US" dirty="0"/>
              <a:t>What if climate change affects the productivity of all inputs?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6252"/>
            <a:ext cx="8507691" cy="4525963"/>
          </a:xfrm>
        </p:spPr>
        <p:txBody>
          <a:bodyPr>
            <a:normAutofit fontScale="92500" lnSpcReduction="10000"/>
          </a:bodyPr>
          <a:lstStyle/>
          <a:p>
            <a:pPr marL="457200" lvl="0" indent="-457200">
              <a:spcBef>
                <a:spcPts val="1800"/>
              </a:spcBef>
              <a:buFont typeface="+mj-lt"/>
              <a:buAutoNum type="arabicParenR"/>
              <a:defRPr/>
            </a:pPr>
            <a:endParaRPr lang="en-US" sz="200" dirty="0">
              <a:solidFill>
                <a:srgbClr val="000000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/>
              <a:t>Traditional agronomic approach focuses on output/ha.; yield losses are treated as a perturbation to the productivity of land only:</a:t>
            </a:r>
          </a:p>
          <a:p>
            <a:pPr lvl="0"/>
            <a:endParaRPr lang="en-US" b="1" dirty="0"/>
          </a:p>
          <a:p>
            <a:pPr marL="0" lvl="0" indent="0">
              <a:buNone/>
            </a:pPr>
            <a:endParaRPr lang="en-US" b="1" dirty="0"/>
          </a:p>
          <a:p>
            <a:pPr lvl="0"/>
            <a:endParaRPr lang="en-US" b="1" dirty="0"/>
          </a:p>
          <a:p>
            <a:pPr lvl="0"/>
            <a:endParaRPr lang="en-US" dirty="0"/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/>
              <a:t>However, if unchanging application (all) inputs gives under new climate gives rise to lower output, then this is a reduction in total factor productivity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/>
              <a:t>Very different implications for food output and prices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CF25D6A-9B89-49AF-B2CC-F204386062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2058507"/>
              </p:ext>
            </p:extLst>
          </p:nvPr>
        </p:nvGraphicFramePr>
        <p:xfrm>
          <a:off x="1552652" y="2291825"/>
          <a:ext cx="3608060" cy="12203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9" name="Equation" r:id="rId3" imgW="1269449" imgH="431613" progId="Equation.DSMT4">
                  <p:embed/>
                </p:oleObj>
              </mc:Choice>
              <mc:Fallback>
                <p:oleObj name="Equation" r:id="rId3" imgW="1269449" imgH="431613" progId="Equation.DSMT4">
                  <p:embed/>
                  <p:pic>
                    <p:nvPicPr>
                      <p:cNvPr id="28" name="Object 27">
                        <a:extLst>
                          <a:ext uri="{FF2B5EF4-FFF2-40B4-BE49-F238E27FC236}">
                            <a16:creationId xmlns:a16="http://schemas.microsoft.com/office/drawing/2014/main" id="{01D42585-4FF7-478E-AB5B-3783F7368E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2652" y="2291825"/>
                        <a:ext cx="3608060" cy="12203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9B099F6D-4D3B-4E21-A725-AF37136E0777}"/>
              </a:ext>
            </a:extLst>
          </p:cNvPr>
          <p:cNvSpPr/>
          <p:nvPr/>
        </p:nvSpPr>
        <p:spPr>
          <a:xfrm flipV="1">
            <a:off x="2144569" y="2620980"/>
            <a:ext cx="571410" cy="56206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C7835B5-A697-48AC-B066-68675F142167}"/>
              </a:ext>
            </a:extLst>
          </p:cNvPr>
          <p:cNvSpPr/>
          <p:nvPr/>
        </p:nvSpPr>
        <p:spPr>
          <a:xfrm flipV="1">
            <a:off x="4503672" y="2645372"/>
            <a:ext cx="571410" cy="56206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9A742D3-AB70-4875-ADE4-2FDCB3EEFAD3}"/>
              </a:ext>
            </a:extLst>
          </p:cNvPr>
          <p:cNvCxnSpPr>
            <a:cxnSpLocks/>
          </p:cNvCxnSpPr>
          <p:nvPr/>
        </p:nvCxnSpPr>
        <p:spPr>
          <a:xfrm flipH="1" flipV="1">
            <a:off x="2622096" y="3134929"/>
            <a:ext cx="1371600" cy="15122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CA76D5F-A562-4284-9081-07CA026B2133}"/>
              </a:ext>
            </a:extLst>
          </p:cNvPr>
          <p:cNvCxnSpPr>
            <a:cxnSpLocks/>
          </p:cNvCxnSpPr>
          <p:nvPr/>
        </p:nvCxnSpPr>
        <p:spPr>
          <a:xfrm>
            <a:off x="2236764" y="2177525"/>
            <a:ext cx="2266908" cy="5516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106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1828" y="47483"/>
            <a:ext cx="8388798" cy="1325563"/>
          </a:xfrm>
        </p:spPr>
        <p:txBody>
          <a:bodyPr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PE Analysis of Climate Impact on Land vs.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Total Factor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Productivity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78F951CC-CFE5-4B33-B5F0-E5D94E8B5C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347" y="1644241"/>
            <a:ext cx="2170925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8EF3DD11-53B5-4C5E-A528-46C81615F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140" y="3428999"/>
            <a:ext cx="795833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B4B7ED0-989E-4213-AF82-5A25E38E1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796" y="1438490"/>
            <a:ext cx="10246227" cy="4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2F61357-287D-4BD8-8D4F-33913F7B3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796" y="2140911"/>
            <a:ext cx="1836313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5900BA2-BDA2-49F3-A45F-C177A376A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28" y="2225679"/>
            <a:ext cx="801679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1D876D-9195-4E8E-8855-401B9C404E10}"/>
              </a:ext>
            </a:extLst>
          </p:cNvPr>
          <p:cNvSpPr txBox="1"/>
          <p:nvPr/>
        </p:nvSpPr>
        <p:spPr>
          <a:xfrm>
            <a:off x="287856" y="1421913"/>
            <a:ext cx="856828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 impact of yield changes altering the productivity of land, as in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AgMIP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(Robinson et al., 2014)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68056D64-DED3-4D77-8350-F9D653997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41" y="1831980"/>
            <a:ext cx="733164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2628FD4F-8204-46F5-BFC0-CA1FCD60D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40" y="1804038"/>
            <a:ext cx="1373710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EDEC820F-FC76-455F-8618-B30AB4782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40" y="1689338"/>
            <a:ext cx="358042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61963-AFA6-4D75-BCF7-0409FBEAE5E8}"/>
              </a:ext>
            </a:extLst>
          </p:cNvPr>
          <p:cNvSpPr txBox="1"/>
          <p:nvPr/>
        </p:nvSpPr>
        <p:spPr>
          <a:xfrm>
            <a:off x="75539" y="4845496"/>
            <a:ext cx="2911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 change cumulative output 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5A87505-BA87-46EC-A7A0-157EAFFA9AEE}"/>
              </a:ext>
            </a:extLst>
          </p:cNvPr>
          <p:cNvCxnSpPr>
            <a:cxnSpLocks/>
          </p:cNvCxnSpPr>
          <p:nvPr/>
        </p:nvCxnSpPr>
        <p:spPr>
          <a:xfrm flipV="1">
            <a:off x="1025495" y="4144335"/>
            <a:ext cx="436105" cy="70116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4808785-1F1E-40B1-B26F-088D0B99424B}"/>
              </a:ext>
            </a:extLst>
          </p:cNvPr>
          <p:cNvSpPr txBox="1"/>
          <p:nvPr/>
        </p:nvSpPr>
        <p:spPr>
          <a:xfrm>
            <a:off x="1320325" y="5702783"/>
            <a:ext cx="3089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Land supply elasticity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rents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DED83BA-A145-4836-A807-93369F115085}"/>
              </a:ext>
            </a:extLst>
          </p:cNvPr>
          <p:cNvCxnSpPr>
            <a:cxnSpLocks/>
          </p:cNvCxnSpPr>
          <p:nvPr/>
        </p:nvCxnSpPr>
        <p:spPr>
          <a:xfrm flipV="1">
            <a:off x="3091068" y="4065375"/>
            <a:ext cx="0" cy="14972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5E415D4-11F1-4D16-8299-0EB579F9F5E5}"/>
              </a:ext>
            </a:extLst>
          </p:cNvPr>
          <p:cNvSpPr txBox="1"/>
          <p:nvPr/>
        </p:nvSpPr>
        <p:spPr>
          <a:xfrm>
            <a:off x="3364307" y="4938803"/>
            <a:ext cx="20864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Farm-level price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elasticity of demand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5558D51-A2F4-4F3C-94E9-D5D6270B4864}"/>
              </a:ext>
            </a:extLst>
          </p:cNvPr>
          <p:cNvCxnSpPr>
            <a:cxnSpLocks/>
          </p:cNvCxnSpPr>
          <p:nvPr/>
        </p:nvCxnSpPr>
        <p:spPr>
          <a:xfrm flipV="1">
            <a:off x="3643388" y="4205638"/>
            <a:ext cx="172803" cy="75563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9BB3146-49AC-4653-9DB1-BF17D5A58881}"/>
              </a:ext>
            </a:extLst>
          </p:cNvPr>
          <p:cNvSpPr txBox="1"/>
          <p:nvPr/>
        </p:nvSpPr>
        <p:spPr>
          <a:xfrm>
            <a:off x="5357423" y="5383595"/>
            <a:ext cx="3798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Land ‘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disaugmentin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g’ technical change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D46EF2E-B21E-493D-8DA7-14A6C4747B86}"/>
              </a:ext>
            </a:extLst>
          </p:cNvPr>
          <p:cNvCxnSpPr>
            <a:cxnSpLocks/>
          </p:cNvCxnSpPr>
          <p:nvPr/>
        </p:nvCxnSpPr>
        <p:spPr>
          <a:xfrm flipH="1" flipV="1">
            <a:off x="4734371" y="4144335"/>
            <a:ext cx="1542501" cy="12751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89E4658-E9CE-469B-9C52-40B5610827EE}"/>
              </a:ext>
            </a:extLst>
          </p:cNvPr>
          <p:cNvSpPr txBox="1"/>
          <p:nvPr/>
        </p:nvSpPr>
        <p:spPr>
          <a:xfrm>
            <a:off x="5913436" y="3142045"/>
            <a:ext cx="3086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Aggregate market elasticity: both demand and supply response to price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8AC3F6F-53E9-4B6D-9547-1E030DBF1168}"/>
              </a:ext>
            </a:extLst>
          </p:cNvPr>
          <p:cNvCxnSpPr>
            <a:cxnSpLocks/>
          </p:cNvCxnSpPr>
          <p:nvPr/>
        </p:nvCxnSpPr>
        <p:spPr>
          <a:xfrm flipH="1">
            <a:off x="5393093" y="3451858"/>
            <a:ext cx="475719" cy="30385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3A285DD6-A4FE-45A8-86E5-FED8485C1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140" y="3495499"/>
            <a:ext cx="3089304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93BAB8E4-412B-4646-AA2B-084358E61C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8888298"/>
              </p:ext>
            </p:extLst>
          </p:nvPr>
        </p:nvGraphicFramePr>
        <p:xfrm>
          <a:off x="1304770" y="3277088"/>
          <a:ext cx="4119073" cy="836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4" name="Equation" r:id="rId3" imgW="1206500" imgH="228600" progId="Equation.DSMT4">
                  <p:embed/>
                </p:oleObj>
              </mc:Choice>
              <mc:Fallback>
                <p:oleObj name="Equation" r:id="rId3" imgW="1206500" imgH="22860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93BAB8E4-412B-4646-AA2B-084358E61C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4770" y="3277088"/>
                        <a:ext cx="4119073" cy="8366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144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1828" y="47483"/>
            <a:ext cx="8388798" cy="1325563"/>
          </a:xfrm>
        </p:spPr>
        <p:txBody>
          <a:bodyPr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PE Analysis of Climate Impact on Land vs. Total Factor Productivity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78F951CC-CFE5-4B33-B5F0-E5D94E8B5C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347" y="1644241"/>
            <a:ext cx="2170925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8EF3DD11-53B5-4C5E-A528-46C81615F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140" y="3428999"/>
            <a:ext cx="795833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B4B7ED0-989E-4213-AF82-5A25E38E1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796" y="1438490"/>
            <a:ext cx="10246227" cy="4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2F61357-287D-4BD8-8D4F-33913F7B3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796" y="2140911"/>
            <a:ext cx="1836313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5900BA2-BDA2-49F3-A45F-C177A376A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28" y="2225679"/>
            <a:ext cx="801679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1D876D-9195-4E8E-8855-401B9C404E10}"/>
              </a:ext>
            </a:extLst>
          </p:cNvPr>
          <p:cNvSpPr txBox="1"/>
          <p:nvPr/>
        </p:nvSpPr>
        <p:spPr>
          <a:xfrm>
            <a:off x="237936" y="1831980"/>
            <a:ext cx="856828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 impact of TFP changes due to climate impacts (as in Hertel, Burke and Lobell, 2010)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68056D64-DED3-4D77-8350-F9D653997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41" y="1831980"/>
            <a:ext cx="733164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2628FD4F-8204-46F5-BFC0-CA1FCD60D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40" y="1804038"/>
            <a:ext cx="1373710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EDEC820F-FC76-455F-8618-B30AB4782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40" y="1689338"/>
            <a:ext cx="358042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61963-AFA6-4D75-BCF7-0409FBEAE5E8}"/>
              </a:ext>
            </a:extLst>
          </p:cNvPr>
          <p:cNvSpPr txBox="1"/>
          <p:nvPr/>
        </p:nvSpPr>
        <p:spPr>
          <a:xfrm>
            <a:off x="222083" y="2850194"/>
            <a:ext cx="2911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 change cumulative output 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5A87505-BA87-46EC-A7A0-157EAFFA9AEE}"/>
              </a:ext>
            </a:extLst>
          </p:cNvPr>
          <p:cNvCxnSpPr>
            <a:cxnSpLocks/>
          </p:cNvCxnSpPr>
          <p:nvPr/>
        </p:nvCxnSpPr>
        <p:spPr>
          <a:xfrm>
            <a:off x="1007262" y="3173251"/>
            <a:ext cx="367938" cy="38656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4808785-1F1E-40B1-B26F-088D0B99424B}"/>
              </a:ext>
            </a:extLst>
          </p:cNvPr>
          <p:cNvSpPr txBox="1"/>
          <p:nvPr/>
        </p:nvSpPr>
        <p:spPr>
          <a:xfrm>
            <a:off x="1751390" y="4142824"/>
            <a:ext cx="25737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Aggregate commodity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supply elasticity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price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DED83BA-A145-4836-A807-93369F115085}"/>
              </a:ext>
            </a:extLst>
          </p:cNvPr>
          <p:cNvCxnSpPr>
            <a:cxnSpLocks/>
          </p:cNvCxnSpPr>
          <p:nvPr/>
        </p:nvCxnSpPr>
        <p:spPr>
          <a:xfrm flipV="1">
            <a:off x="3009640" y="3802624"/>
            <a:ext cx="10426" cy="44600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5E415D4-11F1-4D16-8299-0EB579F9F5E5}"/>
              </a:ext>
            </a:extLst>
          </p:cNvPr>
          <p:cNvSpPr txBox="1"/>
          <p:nvPr/>
        </p:nvSpPr>
        <p:spPr>
          <a:xfrm>
            <a:off x="3646790" y="2721653"/>
            <a:ext cx="2266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Farm level commodity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 elasticity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5558D51-A2F4-4F3C-94E9-D5D6270B4864}"/>
              </a:ext>
            </a:extLst>
          </p:cNvPr>
          <p:cNvCxnSpPr>
            <a:cxnSpLocks/>
          </p:cNvCxnSpPr>
          <p:nvPr/>
        </p:nvCxnSpPr>
        <p:spPr>
          <a:xfrm flipH="1">
            <a:off x="3939929" y="3042413"/>
            <a:ext cx="141860" cy="5069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9BB3146-49AC-4653-9DB1-BF17D5A58881}"/>
              </a:ext>
            </a:extLst>
          </p:cNvPr>
          <p:cNvSpPr txBox="1"/>
          <p:nvPr/>
        </p:nvSpPr>
        <p:spPr>
          <a:xfrm>
            <a:off x="4897407" y="4274848"/>
            <a:ext cx="3209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 Factor Productivity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D46EF2E-B21E-493D-8DA7-14A6C4747B86}"/>
              </a:ext>
            </a:extLst>
          </p:cNvPr>
          <p:cNvCxnSpPr>
            <a:cxnSpLocks/>
          </p:cNvCxnSpPr>
          <p:nvPr/>
        </p:nvCxnSpPr>
        <p:spPr>
          <a:xfrm flipH="1" flipV="1">
            <a:off x="4370936" y="3661285"/>
            <a:ext cx="698080" cy="5471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89E4658-E9CE-469B-9C52-40B5610827EE}"/>
              </a:ext>
            </a:extLst>
          </p:cNvPr>
          <p:cNvSpPr txBox="1"/>
          <p:nvPr/>
        </p:nvSpPr>
        <p:spPr>
          <a:xfrm>
            <a:off x="5913436" y="3142045"/>
            <a:ext cx="3086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Aggregate market elasticity: both demand and supply response to price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8AC3F6F-53E9-4B6D-9547-1E030DBF1168}"/>
              </a:ext>
            </a:extLst>
          </p:cNvPr>
          <p:cNvCxnSpPr>
            <a:cxnSpLocks/>
          </p:cNvCxnSpPr>
          <p:nvPr/>
        </p:nvCxnSpPr>
        <p:spPr>
          <a:xfrm flipH="1">
            <a:off x="5069017" y="3458392"/>
            <a:ext cx="844419" cy="1529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3A285DD6-A4FE-45A8-86E5-FED8485C1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140" y="3495499"/>
            <a:ext cx="3089304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5C1AADB8-6755-43FA-8198-C1637BDAD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140" y="3135745"/>
            <a:ext cx="1731962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F1E6BA0D-6FD1-4CE2-9448-7EA58639C3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6342627"/>
              </p:ext>
            </p:extLst>
          </p:nvPr>
        </p:nvGraphicFramePr>
        <p:xfrm>
          <a:off x="1239140" y="3135745"/>
          <a:ext cx="3829876" cy="816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7" name="Equation" r:id="rId3" imgW="1143000" imgH="228600" progId="Equation.DSMT4">
                  <p:embed/>
                </p:oleObj>
              </mc:Choice>
              <mc:Fallback>
                <p:oleObj name="Equation" r:id="rId3" imgW="1143000" imgH="228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9140" y="3135745"/>
                        <a:ext cx="3829876" cy="8162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4">
            <a:extLst>
              <a:ext uri="{FF2B5EF4-FFF2-40B4-BE49-F238E27FC236}">
                <a16:creationId xmlns:a16="http://schemas.microsoft.com/office/drawing/2014/main" id="{7D5272DB-2830-43BB-8EB9-4002D5A12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07" y="622487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49AABE2A-EAD0-4127-B408-D0294311C8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0122443"/>
              </p:ext>
            </p:extLst>
          </p:nvPr>
        </p:nvGraphicFramePr>
        <p:xfrm>
          <a:off x="1190625" y="5870575"/>
          <a:ext cx="5030788" cy="70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8" name="Equation" r:id="rId5" imgW="1752480" imgH="241200" progId="Equation.DSMT4">
                  <p:embed/>
                </p:oleObj>
              </mc:Choice>
              <mc:Fallback>
                <p:oleObj name="Equation" r:id="rId5" imgW="1752480" imgH="241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0625" y="5870575"/>
                        <a:ext cx="5030788" cy="7096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>
            <a:extLst>
              <a:ext uri="{FF2B5EF4-FFF2-40B4-BE49-F238E27FC236}">
                <a16:creationId xmlns:a16="http://schemas.microsoft.com/office/drawing/2014/main" id="{0CF47280-0B8A-4693-8BFB-91B86CA89B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3874714"/>
              </p:ext>
            </p:extLst>
          </p:nvPr>
        </p:nvGraphicFramePr>
        <p:xfrm>
          <a:off x="1639346" y="4930287"/>
          <a:ext cx="3578962" cy="7269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9" name="Equation" r:id="rId7" imgW="1206500" imgH="228600" progId="Equation.DSMT4">
                  <p:embed/>
                </p:oleObj>
              </mc:Choice>
              <mc:Fallback>
                <p:oleObj name="Equation" r:id="rId7" imgW="1206500" imgH="22860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93BAB8E4-412B-4646-AA2B-084358E61C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9346" y="4930287"/>
                        <a:ext cx="3578962" cy="7269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90405C21-3A5B-4238-A987-90487C554889}"/>
              </a:ext>
            </a:extLst>
          </p:cNvPr>
          <p:cNvSpPr txBox="1"/>
          <p:nvPr/>
        </p:nvSpPr>
        <p:spPr>
          <a:xfrm>
            <a:off x="61828" y="4695307"/>
            <a:ext cx="1351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Compare to: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2AFE3B4-AEC7-4D09-961B-B89B8413D5BD}"/>
              </a:ext>
            </a:extLst>
          </p:cNvPr>
          <p:cNvSpPr txBox="1"/>
          <p:nvPr/>
        </p:nvSpPr>
        <p:spPr>
          <a:xfrm>
            <a:off x="39490" y="5623332"/>
            <a:ext cx="842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where: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7967991-7B0F-417C-BDF1-34B862713DF1}"/>
              </a:ext>
            </a:extLst>
          </p:cNvPr>
          <p:cNvSpPr/>
          <p:nvPr/>
        </p:nvSpPr>
        <p:spPr>
          <a:xfrm flipV="1">
            <a:off x="3038281" y="5043983"/>
            <a:ext cx="571410" cy="56206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752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Overview of Talk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07691" cy="4525963"/>
          </a:xfrm>
        </p:spPr>
        <p:txBody>
          <a:bodyPr/>
          <a:lstStyle/>
          <a:p>
            <a:pPr marL="457200" lvl="0" indent="-457200">
              <a:spcBef>
                <a:spcPts val="1800"/>
              </a:spcBef>
              <a:buFont typeface="+mj-lt"/>
              <a:buAutoNum type="arabicParenR"/>
              <a:defRPr/>
            </a:pPr>
            <a:endParaRPr lang="en-US" sz="200" dirty="0">
              <a:solidFill>
                <a:srgbClr val="000000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Background and literature review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Economic framework: Explaining output growth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Which inputs are affected by climate change?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Impacts on the rate of productivity growth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Which farm products are affected? 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Climate impacts on nutritional content of crops</a:t>
            </a:r>
            <a:endParaRPr lang="en-US" sz="2000" dirty="0">
              <a:solidFill>
                <a:schemeClr val="bg1">
                  <a:lumMod val="75000"/>
                </a:schemeClr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Computational illustrations using the GTAP model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Conclusions</a:t>
            </a:r>
            <a:endParaRPr lang="en-US" sz="2000" dirty="0">
              <a:solidFill>
                <a:schemeClr val="bg1">
                  <a:lumMod val="75000"/>
                </a:schemeClr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243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68" y="-112553"/>
            <a:ext cx="9043332" cy="1143000"/>
          </a:xfrm>
        </p:spPr>
        <p:txBody>
          <a:bodyPr>
            <a:normAutofit/>
          </a:bodyPr>
          <a:lstStyle/>
          <a:p>
            <a:r>
              <a:rPr lang="en-US" dirty="0"/>
              <a:t>Today agricultural output growth is TFP-driven</a:t>
            </a:r>
            <a:endParaRPr lang="en-US" sz="2400" b="1" dirty="0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3D761DA-510D-4574-BFE2-CC96BC4F1F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7322" y="5715000"/>
          <a:ext cx="337930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8" name="Equation" r:id="rId4" imgW="1269449" imgH="431613" progId="Equation.DSMT4">
                  <p:embed/>
                </p:oleObj>
              </mc:Choice>
              <mc:Fallback>
                <p:oleObj name="Equation" r:id="rId4" imgW="1269449" imgH="431613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3D761DA-510D-4574-BFE2-CC96BC4F1F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322" y="5715000"/>
                        <a:ext cx="3379305" cy="1143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B0156F66-9260-4B7E-80F3-7962CD826F77}"/>
              </a:ext>
            </a:extLst>
          </p:cNvPr>
          <p:cNvSpPr/>
          <p:nvPr/>
        </p:nvSpPr>
        <p:spPr>
          <a:xfrm flipV="1">
            <a:off x="695328" y="6005469"/>
            <a:ext cx="571410" cy="56206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08AEFA-20C9-44AD-91E6-69C7D98B6FD9}"/>
              </a:ext>
            </a:extLst>
          </p:cNvPr>
          <p:cNvSpPr txBox="1"/>
          <p:nvPr/>
        </p:nvSpPr>
        <p:spPr>
          <a:xfrm>
            <a:off x="4328719" y="5715000"/>
            <a:ext cx="44712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2. Sources of global agricultural output </a:t>
            </a:r>
          </a:p>
          <a:p>
            <a:r>
              <a:rPr lang="en-US" dirty="0"/>
              <a:t>growth, by decade, 1961-2016. </a:t>
            </a:r>
          </a:p>
          <a:p>
            <a:r>
              <a:rPr lang="en-US" dirty="0"/>
              <a:t>Source: USDA-ERS (2019).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8C9B3C-19EF-4F52-8E3D-9DCD72F634D6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705" y="1135989"/>
            <a:ext cx="6507332" cy="44510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602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878" y="2507620"/>
            <a:ext cx="3458783" cy="3141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258" y="2507620"/>
            <a:ext cx="3425242" cy="3127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8140"/>
            <a:ext cx="92202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And TFP growth is driven by knowledge capital which has a 50 year life cycle in the United States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080906" y="1927396"/>
            <a:ext cx="0" cy="3694545"/>
          </a:xfrm>
          <a:prstGeom prst="line">
            <a:avLst/>
          </a:prstGeom>
          <a:ln w="31750">
            <a:solidFill>
              <a:schemeClr val="tx1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068012" y="5621941"/>
            <a:ext cx="7047288" cy="4521"/>
          </a:xfrm>
          <a:prstGeom prst="line">
            <a:avLst/>
          </a:prstGeom>
          <a:ln w="317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57088" y="5664560"/>
            <a:ext cx="2019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-1003722" y="3604575"/>
            <a:ext cx="3691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TFP growth (in %)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34565" y="2112318"/>
            <a:ext cx="174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Maturity</a:t>
            </a:r>
          </a:p>
        </p:txBody>
      </p:sp>
      <p:sp>
        <p:nvSpPr>
          <p:cNvPr id="31" name="TextBox 30"/>
          <p:cNvSpPr txBox="1"/>
          <p:nvPr/>
        </p:nvSpPr>
        <p:spPr>
          <a:xfrm rot="17985276">
            <a:off x="1848285" y="3526823"/>
            <a:ext cx="2710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Development &amp; Adoption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44747" y="4141245"/>
            <a:ext cx="18709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Funding &amp; Investment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(Public R&amp;D)</a:t>
            </a:r>
          </a:p>
        </p:txBody>
      </p:sp>
      <p:sp>
        <p:nvSpPr>
          <p:cNvPr id="16" name="TextBox 15"/>
          <p:cNvSpPr txBox="1"/>
          <p:nvPr/>
        </p:nvSpPr>
        <p:spPr>
          <a:xfrm rot="3673487">
            <a:off x="4886253" y="3531486"/>
            <a:ext cx="1919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Obsolescence</a:t>
            </a:r>
          </a:p>
        </p:txBody>
      </p:sp>
      <p:sp>
        <p:nvSpPr>
          <p:cNvPr id="3" name="Down Arrow 2"/>
          <p:cNvSpPr/>
          <p:nvPr/>
        </p:nvSpPr>
        <p:spPr>
          <a:xfrm rot="2837301">
            <a:off x="1206718" y="5082666"/>
            <a:ext cx="329765" cy="420079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4743DA06-FFF6-4B76-9031-44A4A974B1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7561737"/>
              </p:ext>
            </p:extLst>
          </p:nvPr>
        </p:nvGraphicFramePr>
        <p:xfrm>
          <a:off x="452438" y="6113463"/>
          <a:ext cx="1838325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8" name="Equation" r:id="rId6" imgW="711000" imgH="241200" progId="Equation.DSMT4">
                  <p:embed/>
                </p:oleObj>
              </mc:Choice>
              <mc:Fallback>
                <p:oleObj name="Equation" r:id="rId6" imgW="711000" imgH="24120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156F4F88-2F22-497B-AF3D-EE1549BBD70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438" y="6113463"/>
                        <a:ext cx="1838325" cy="6286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786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5" grpId="0"/>
      <p:bldP spid="16" grpId="0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4"/>
          <p:cNvGraphicFramePr>
            <a:graphicFrameLocks noGrp="1"/>
          </p:cNvGraphicFramePr>
          <p:nvPr>
            <p:extLst/>
          </p:nvPr>
        </p:nvGraphicFramePr>
        <p:xfrm>
          <a:off x="-1554" y="1141599"/>
          <a:ext cx="9147109" cy="4574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00" dirty="0">
                <a:solidFill>
                  <a:prstClr val="black"/>
                </a:solidFill>
                <a:latin typeface="Calibri (Headings)"/>
                <a:cs typeface="Helvetica" panose="020B0604020202020204" pitchFamily="34" charset="0"/>
              </a:rPr>
              <a:t>U.S. Farm Productivity and Public R&amp;D spending: Gains from R&amp;D</a:t>
            </a:r>
            <a:endParaRPr lang="en-US" sz="33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179166" y="2001259"/>
            <a:ext cx="0" cy="3053343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1165127" y="5054242"/>
            <a:ext cx="7427330" cy="36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42446" y="6100021"/>
            <a:ext cx="49621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USDA-ERS (2017) Agricultural Productivity in the U.S.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https://www.ers.usda.gov/data-products/agricultural-productivity-in-the-us/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63040" y="4589928"/>
            <a:ext cx="3328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Drivers excluding Public R&amp;D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21603" y="2505767"/>
            <a:ext cx="1664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R&amp;D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After 1980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86692" y="3639622"/>
            <a:ext cx="2619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R&amp;D Before 1980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44263" y="1472125"/>
            <a:ext cx="42998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40% of output in 2001-10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 likely due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R&amp;D after 1980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H="1" flipV="1">
            <a:off x="6526287" y="2382597"/>
            <a:ext cx="790725" cy="491747"/>
          </a:xfrm>
          <a:prstGeom prst="line">
            <a:avLst/>
          </a:prstGeom>
          <a:ln w="12700">
            <a:solidFill>
              <a:schemeClr val="tx1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860851" y="3131126"/>
            <a:ext cx="0" cy="1883892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515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42" y="2493605"/>
            <a:ext cx="3458783" cy="3141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258" y="2490842"/>
            <a:ext cx="3425242" cy="3127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8140"/>
            <a:ext cx="92202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How will the knowledge life cycle and TFP growth be altered by climate change?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080906" y="1927396"/>
            <a:ext cx="0" cy="3694545"/>
          </a:xfrm>
          <a:prstGeom prst="line">
            <a:avLst/>
          </a:prstGeom>
          <a:ln w="31750">
            <a:solidFill>
              <a:schemeClr val="tx1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068012" y="5621941"/>
            <a:ext cx="7047288" cy="4521"/>
          </a:xfrm>
          <a:prstGeom prst="line">
            <a:avLst/>
          </a:prstGeom>
          <a:ln w="317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497492" y="5670999"/>
            <a:ext cx="2019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-1003722" y="3604575"/>
            <a:ext cx="3691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TFP growth (in %)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34565" y="2112318"/>
            <a:ext cx="174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Maturity</a:t>
            </a:r>
          </a:p>
        </p:txBody>
      </p:sp>
      <p:sp>
        <p:nvSpPr>
          <p:cNvPr id="31" name="TextBox 30"/>
          <p:cNvSpPr txBox="1"/>
          <p:nvPr/>
        </p:nvSpPr>
        <p:spPr>
          <a:xfrm rot="17985276">
            <a:off x="1848285" y="3526823"/>
            <a:ext cx="2710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Development &amp; Adoption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44747" y="4141245"/>
            <a:ext cx="18709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Funding &amp; Investment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(Public R&amp;D)</a:t>
            </a:r>
          </a:p>
        </p:txBody>
      </p:sp>
      <p:sp>
        <p:nvSpPr>
          <p:cNvPr id="16" name="TextBox 15"/>
          <p:cNvSpPr txBox="1"/>
          <p:nvPr/>
        </p:nvSpPr>
        <p:spPr>
          <a:xfrm rot="3673487">
            <a:off x="4886253" y="3531486"/>
            <a:ext cx="1919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Obsolescence</a:t>
            </a:r>
          </a:p>
        </p:txBody>
      </p:sp>
      <p:sp>
        <p:nvSpPr>
          <p:cNvPr id="3" name="Down Arrow 2"/>
          <p:cNvSpPr/>
          <p:nvPr/>
        </p:nvSpPr>
        <p:spPr>
          <a:xfrm rot="2837301">
            <a:off x="1206718" y="5082666"/>
            <a:ext cx="329765" cy="420079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4743DA06-FFF6-4B76-9031-44A4A974B1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2438" y="6113463"/>
          <a:ext cx="1838325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2" name="Equation" r:id="rId6" imgW="711000" imgH="241200" progId="Equation.DSMT4">
                  <p:embed/>
                </p:oleObj>
              </mc:Choice>
              <mc:Fallback>
                <p:oleObj name="Equation" r:id="rId6" imgW="711000" imgH="241200" progId="Equation.DSMT4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4743DA06-FFF6-4B76-9031-44A4A974B1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438" y="6113463"/>
                        <a:ext cx="1838325" cy="6286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6D57424-6D65-4043-A1A1-E9EDD2219180}"/>
              </a:ext>
            </a:extLst>
          </p:cNvPr>
          <p:cNvSpPr txBox="1"/>
          <p:nvPr/>
        </p:nvSpPr>
        <p:spPr>
          <a:xfrm>
            <a:off x="5980920" y="1883720"/>
            <a:ext cx="28500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More rapid obsolescence</a:t>
            </a:r>
          </a:p>
          <a:p>
            <a:r>
              <a:rPr lang="en-US" b="1" dirty="0">
                <a:solidFill>
                  <a:srgbClr val="FF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 of knowledge capital</a:t>
            </a:r>
          </a:p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D81902-3101-4E44-AAF4-6B9085CEA4ED}"/>
              </a:ext>
            </a:extLst>
          </p:cNvPr>
          <p:cNvSpPr txBox="1"/>
          <p:nvPr/>
        </p:nvSpPr>
        <p:spPr>
          <a:xfrm>
            <a:off x="2915701" y="6268904"/>
            <a:ext cx="5649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More challenges for scientists seeking to boost TFP</a:t>
            </a:r>
          </a:p>
          <a:p>
            <a:endParaRPr lang="en-US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FD980EF-89D5-4AF4-AA93-06E02346A53F}"/>
              </a:ext>
            </a:extLst>
          </p:cNvPr>
          <p:cNvCxnSpPr>
            <a:cxnSpLocks/>
            <a:endCxn id="16" idx="0"/>
          </p:cNvCxnSpPr>
          <p:nvPr/>
        </p:nvCxnSpPr>
        <p:spPr>
          <a:xfrm flipH="1">
            <a:off x="6007951" y="2165198"/>
            <a:ext cx="1539366" cy="146206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CABE791-AF9C-4BA8-BC57-B7BBF172C544}"/>
              </a:ext>
            </a:extLst>
          </p:cNvPr>
          <p:cNvCxnSpPr>
            <a:cxnSpLocks/>
          </p:cNvCxnSpPr>
          <p:nvPr/>
        </p:nvCxnSpPr>
        <p:spPr>
          <a:xfrm flipH="1" flipV="1">
            <a:off x="2215663" y="6259939"/>
            <a:ext cx="1418902" cy="1678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25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5" grpId="0"/>
      <p:bldP spid="16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C84731-9DE8-4D5B-958B-DE2BB137A49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/>
              <a:t>Majority of work on ag impacts of climate change focuses on yields of staple crops </a:t>
            </a:r>
          </a:p>
          <a:p>
            <a:r>
              <a:rPr lang="en-US" sz="2400" dirty="0"/>
              <a:t>This is where we have good data and models</a:t>
            </a:r>
          </a:p>
          <a:p>
            <a:r>
              <a:rPr lang="en-US" sz="2400" dirty="0"/>
              <a:t>Yet these crops make up only 25% of global ag output and land input only accounts for 16% of total costs: .16*.25 = 0.04</a:t>
            </a:r>
          </a:p>
          <a:p>
            <a:r>
              <a:rPr lang="en-US" sz="2400" dirty="0"/>
              <a:t>So 95% of work is on just 4% of value of ag output!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96558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We have been searching for impacts where data &amp; models are best</a:t>
            </a:r>
          </a:p>
        </p:txBody>
      </p:sp>
      <p:pic>
        <p:nvPicPr>
          <p:cNvPr id="6" name="Picture 5" descr="Image result for looking for your keys under the lamppost image">
            <a:extLst>
              <a:ext uri="{FF2B5EF4-FFF2-40B4-BE49-F238E27FC236}">
                <a16:creationId xmlns:a16="http://schemas.microsoft.com/office/drawing/2014/main" id="{C876E9B6-4DED-4139-8885-98280399DBC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2" y="1771394"/>
            <a:ext cx="4150110" cy="3659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2067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Overview of Talk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07691" cy="4525963"/>
          </a:xfrm>
        </p:spPr>
        <p:txBody>
          <a:bodyPr/>
          <a:lstStyle/>
          <a:p>
            <a:pPr marL="457200" lvl="0" indent="-457200">
              <a:spcBef>
                <a:spcPts val="1800"/>
              </a:spcBef>
              <a:buFont typeface="+mj-lt"/>
              <a:buAutoNum type="arabicParenR"/>
              <a:defRPr/>
            </a:pPr>
            <a:endParaRPr lang="en-US" sz="200" dirty="0">
              <a:solidFill>
                <a:srgbClr val="000000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Background and literature review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Economic framework: Explaining output growth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Which inputs are affected by climate change?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Impacts on the rate of productivity growth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latin typeface="Gill Sans MT" panose="020B0502020104020203" pitchFamily="34" charset="0"/>
                <a:cs typeface="Times New Roman" panose="02020603050405020304" pitchFamily="18" charset="0"/>
              </a:rPr>
              <a:t>Which farm products are affected? 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Computational illustrations using the GTAP model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Conclusions</a:t>
            </a:r>
            <a:endParaRPr lang="en-US" sz="2000" dirty="0">
              <a:solidFill>
                <a:schemeClr val="bg1">
                  <a:lumMod val="75000"/>
                </a:schemeClr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367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2553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Which farm products are affected by climate change?</a:t>
            </a:r>
            <a:endParaRPr lang="en-US" sz="2400" b="1" dirty="0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3D761DA-510D-4574-BFE2-CC96BC4F1F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1538514"/>
              </p:ext>
            </p:extLst>
          </p:nvPr>
        </p:nvGraphicFramePr>
        <p:xfrm>
          <a:off x="776288" y="5715000"/>
          <a:ext cx="22987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6" name="Equation" r:id="rId4" imgW="863280" imgH="431640" progId="Equation.DSMT4">
                  <p:embed/>
                </p:oleObj>
              </mc:Choice>
              <mc:Fallback>
                <p:oleObj name="Equation" r:id="rId4" imgW="863280" imgH="43164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3D761DA-510D-4574-BFE2-CC96BC4F1F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288" y="5715000"/>
                        <a:ext cx="2298700" cy="1143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B0156F66-9260-4B7E-80F3-7962CD826F77}"/>
              </a:ext>
            </a:extLst>
          </p:cNvPr>
          <p:cNvSpPr/>
          <p:nvPr/>
        </p:nvSpPr>
        <p:spPr>
          <a:xfrm flipV="1">
            <a:off x="1802675" y="6005469"/>
            <a:ext cx="571410" cy="56206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08AEFA-20C9-44AD-91E6-69C7D98B6FD9}"/>
              </a:ext>
            </a:extLst>
          </p:cNvPr>
          <p:cNvSpPr txBox="1"/>
          <p:nvPr/>
        </p:nvSpPr>
        <p:spPr>
          <a:xfrm>
            <a:off x="4328719" y="5117823"/>
            <a:ext cx="45130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3. Share of food product categories in </a:t>
            </a:r>
          </a:p>
          <a:p>
            <a:r>
              <a:rPr lang="en-US" dirty="0"/>
              <a:t>global agricultural sales.</a:t>
            </a:r>
          </a:p>
          <a:p>
            <a:r>
              <a:rPr lang="en-US" dirty="0"/>
              <a:t>Source, GTAP 10 data base, Aguiar et al., 2019.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74198BE-D9C4-47DF-A1DF-BF6AD31CF067}"/>
              </a:ext>
            </a:extLst>
          </p:cNvPr>
          <p:cNvSpPr/>
          <p:nvPr/>
        </p:nvSpPr>
        <p:spPr>
          <a:xfrm flipV="1">
            <a:off x="2202244" y="2912012"/>
            <a:ext cx="571410" cy="182176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8293507-84CA-4634-9F0C-02D5B530C8B9}"/>
              </a:ext>
            </a:extLst>
          </p:cNvPr>
          <p:cNvCxnSpPr>
            <a:cxnSpLocks/>
          </p:cNvCxnSpPr>
          <p:nvPr/>
        </p:nvCxnSpPr>
        <p:spPr>
          <a:xfrm>
            <a:off x="1547146" y="1613062"/>
            <a:ext cx="766989" cy="148183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CACF680A-AD37-49D4-AFC2-5B84140E20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1938963"/>
              </p:ext>
            </p:extLst>
          </p:nvPr>
        </p:nvGraphicFramePr>
        <p:xfrm>
          <a:off x="1638347" y="1550087"/>
          <a:ext cx="6415405" cy="3441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177B701-A04A-4E3C-8783-663110B28BF3}"/>
              </a:ext>
            </a:extLst>
          </p:cNvPr>
          <p:cNvSpPr txBox="1"/>
          <p:nvPr/>
        </p:nvSpPr>
        <p:spPr>
          <a:xfrm>
            <a:off x="158701" y="962472"/>
            <a:ext cx="35365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Staple crops are about one-quarter </a:t>
            </a:r>
          </a:p>
          <a:p>
            <a:r>
              <a:rPr lang="en-US" dirty="0"/>
              <a:t>of total farm output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127D2D-2F2E-47EB-BCA1-FF93D6D864FF}"/>
              </a:ext>
            </a:extLst>
          </p:cNvPr>
          <p:cNvSpPr txBox="1"/>
          <p:nvPr/>
        </p:nvSpPr>
        <p:spPr>
          <a:xfrm>
            <a:off x="157365" y="5192209"/>
            <a:ext cx="31018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Revenue shares weight growth </a:t>
            </a:r>
          </a:p>
          <a:p>
            <a:r>
              <a:rPr lang="en-US" dirty="0"/>
              <a:t>in individual farm outputs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371B5C4-2046-4981-A8F1-B701FB362216}"/>
              </a:ext>
            </a:extLst>
          </p:cNvPr>
          <p:cNvCxnSpPr>
            <a:cxnSpLocks/>
          </p:cNvCxnSpPr>
          <p:nvPr/>
        </p:nvCxnSpPr>
        <p:spPr>
          <a:xfrm>
            <a:off x="1139483" y="5542671"/>
            <a:ext cx="745588" cy="4627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595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Overview of Talk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07691" cy="4525963"/>
          </a:xfrm>
        </p:spPr>
        <p:txBody>
          <a:bodyPr/>
          <a:lstStyle/>
          <a:p>
            <a:pPr marL="457200" lvl="0" indent="-457200">
              <a:spcBef>
                <a:spcPts val="1800"/>
              </a:spcBef>
              <a:buFont typeface="+mj-lt"/>
              <a:buAutoNum type="arabicParenR"/>
              <a:defRPr/>
            </a:pPr>
            <a:endParaRPr lang="en-US" sz="200" dirty="0">
              <a:solidFill>
                <a:srgbClr val="000000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Background and literature review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Economic framework: Explaining output growth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Which inputs are affected by climate change?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Impacts on the rate of productivity growth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Which farm products are affected? 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latin typeface="Gill Sans MT" panose="020B0502020104020203" pitchFamily="34" charset="0"/>
                <a:cs typeface="Times New Roman" panose="02020603050405020304" pitchFamily="18" charset="0"/>
              </a:rPr>
              <a:t>Computational illustrations using the GTAP model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Conclusions</a:t>
            </a:r>
            <a:endParaRPr lang="en-US" sz="2000" dirty="0">
              <a:solidFill>
                <a:schemeClr val="bg1">
                  <a:lumMod val="75000"/>
                </a:schemeClr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44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C84731-9DE8-4D5B-958B-DE2BB137A4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9150" y="1166018"/>
            <a:ext cx="8398413" cy="4525963"/>
          </a:xfrm>
        </p:spPr>
        <p:txBody>
          <a:bodyPr/>
          <a:lstStyle/>
          <a:p>
            <a:r>
              <a:rPr lang="en-US" sz="2400" dirty="0"/>
              <a:t>Contrast partial vs. total factor productivity treatments (E1-E2)</a:t>
            </a:r>
          </a:p>
          <a:p>
            <a:r>
              <a:rPr lang="en-US" sz="2400" dirty="0"/>
              <a:t>Contrast yield impacts with labor productivity (E3 vs. E1, E2)</a:t>
            </a:r>
          </a:p>
          <a:p>
            <a:r>
              <a:rPr lang="en-US" sz="2400" dirty="0"/>
              <a:t>Explore implications of extending labor productivity impacts beyond the core staple crops (E4 – E3)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96558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Experimental Design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2B71E0-D788-40F7-A49C-C44BD9CCDA8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752" y="3428999"/>
            <a:ext cx="5202817" cy="264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1234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682" y="98806"/>
            <a:ext cx="3449941" cy="994172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>Yield impacts </a:t>
            </a:r>
            <a:r>
              <a:rPr lang="en-US" sz="2400" dirty="0"/>
              <a:t>of climate change for staple crops: Meta-analysis of 1,000+ data points reported to the IPCC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631530" y="4973318"/>
            <a:ext cx="75149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342900">
              <a:defRPr/>
            </a:pPr>
            <a:endParaRPr lang="en-US" sz="1350">
              <a:solidFill>
                <a:prstClr val="black"/>
              </a:solidFill>
              <a:latin typeface="Franklin Gothic Book" panose="020B050302010202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7092C1-25A2-41BD-9C3A-275794029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863" y="0"/>
            <a:ext cx="5553166" cy="45736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F31E561-5757-4589-87DA-85FB86E2B042}"/>
              </a:ext>
            </a:extLst>
          </p:cNvPr>
          <p:cNvSpPr/>
          <p:nvPr/>
        </p:nvSpPr>
        <p:spPr>
          <a:xfrm>
            <a:off x="896987" y="1480725"/>
            <a:ext cx="4570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en-US" sz="1600" dirty="0">
                <a:solidFill>
                  <a:prstClr val="black"/>
                </a:solidFill>
                <a:latin typeface="Franklin Gothic Book" panose="020B0503020102020204"/>
              </a:rPr>
              <a:t>Source: Moore et al., ERL, 2017.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053D06-5562-46E3-9E4A-EE31719E18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11506"/>
            <a:ext cx="7682669" cy="224649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AD6681E-966F-4A1A-828A-9F35903285EF}"/>
              </a:ext>
            </a:extLst>
          </p:cNvPr>
          <p:cNvSpPr/>
          <p:nvPr/>
        </p:nvSpPr>
        <p:spPr>
          <a:xfrm>
            <a:off x="46791" y="2302884"/>
            <a:ext cx="351232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Labor capacity reduction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Risk posed to humans is based on the simplified Wet Bulb Globe Temperature measure computed on a six-hourly basis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Labor capacity is based on NIOSH metric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3C9B38B-DA92-422E-970F-C343DC49048F}"/>
              </a:ext>
            </a:extLst>
          </p:cNvPr>
          <p:cNvCxnSpPr>
            <a:cxnSpLocks/>
          </p:cNvCxnSpPr>
          <p:nvPr/>
        </p:nvCxnSpPr>
        <p:spPr>
          <a:xfrm>
            <a:off x="3298677" y="794759"/>
            <a:ext cx="597752" cy="24584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BE33766-4865-48CE-B3A1-2F3387C0787B}"/>
              </a:ext>
            </a:extLst>
          </p:cNvPr>
          <p:cNvCxnSpPr>
            <a:cxnSpLocks/>
          </p:cNvCxnSpPr>
          <p:nvPr/>
        </p:nvCxnSpPr>
        <p:spPr>
          <a:xfrm>
            <a:off x="1878651" y="4088367"/>
            <a:ext cx="1303471" cy="4853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81F3D1B-D478-4678-8D85-F4F770D1B7C7}"/>
              </a:ext>
            </a:extLst>
          </p:cNvPr>
          <p:cNvSpPr/>
          <p:nvPr/>
        </p:nvSpPr>
        <p:spPr>
          <a:xfrm>
            <a:off x="7496057" y="6334780"/>
            <a:ext cx="3295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Source: Lima et al.,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in review</a:t>
            </a:r>
          </a:p>
        </p:txBody>
      </p:sp>
    </p:spTree>
    <p:extLst>
      <p:ext uri="{BB962C8B-B14F-4D97-AF65-F5344CB8AC3E}">
        <p14:creationId xmlns:p14="http://schemas.microsoft.com/office/powerpoint/2010/main" val="30152022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68" y="-112553"/>
            <a:ext cx="9043332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Food price impacts differ dramatically if climate impact is through TFP</a:t>
            </a:r>
            <a:endParaRPr lang="en-US" sz="2400" b="1" dirty="0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3D761DA-510D-4574-BFE2-CC96BC4F1F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7322" y="5715000"/>
          <a:ext cx="337930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2" name="Equation" r:id="rId4" imgW="1269449" imgH="431613" progId="Equation.DSMT4">
                  <p:embed/>
                </p:oleObj>
              </mc:Choice>
              <mc:Fallback>
                <p:oleObj name="Equation" r:id="rId4" imgW="1269449" imgH="431613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3D761DA-510D-4574-BFE2-CC96BC4F1F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322" y="5715000"/>
                        <a:ext cx="3379305" cy="1143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B0156F66-9260-4B7E-80F3-7962CD826F77}"/>
              </a:ext>
            </a:extLst>
          </p:cNvPr>
          <p:cNvSpPr/>
          <p:nvPr/>
        </p:nvSpPr>
        <p:spPr>
          <a:xfrm flipV="1">
            <a:off x="695328" y="6005469"/>
            <a:ext cx="571410" cy="56206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975A34B1-AC7E-4084-8B54-520D4E0394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7" y="1320916"/>
            <a:ext cx="6669247" cy="4296562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2835386-C6A3-454B-A835-1C791B8BBFF3}"/>
              </a:ext>
            </a:extLst>
          </p:cNvPr>
          <p:cNvCxnSpPr>
            <a:cxnSpLocks/>
          </p:cNvCxnSpPr>
          <p:nvPr/>
        </p:nvCxnSpPr>
        <p:spPr>
          <a:xfrm flipV="1">
            <a:off x="982766" y="4683095"/>
            <a:ext cx="786213" cy="125623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D793B19-2FC1-49E1-8436-E3B1880A653A}"/>
              </a:ext>
            </a:extLst>
          </p:cNvPr>
          <p:cNvCxnSpPr>
            <a:cxnSpLocks/>
          </p:cNvCxnSpPr>
          <p:nvPr/>
        </p:nvCxnSpPr>
        <p:spPr>
          <a:xfrm flipV="1">
            <a:off x="3223520" y="4892888"/>
            <a:ext cx="393107" cy="12562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8C3AAA7-DE75-4DEA-8FF9-AA10DC5C7078}"/>
              </a:ext>
            </a:extLst>
          </p:cNvPr>
          <p:cNvSpPr/>
          <p:nvPr/>
        </p:nvSpPr>
        <p:spPr>
          <a:xfrm>
            <a:off x="4407681" y="1295749"/>
            <a:ext cx="3094283" cy="4153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CD9AAB45-0E08-47ED-B2E4-F2764C53C4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9143269"/>
              </p:ext>
            </p:extLst>
          </p:nvPr>
        </p:nvGraphicFramePr>
        <p:xfrm>
          <a:off x="2916938" y="1734408"/>
          <a:ext cx="3829876" cy="816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3" name="Equation" r:id="rId7" imgW="1143000" imgH="228600" progId="Equation.DSMT4">
                  <p:embed/>
                </p:oleObj>
              </mc:Choice>
              <mc:Fallback>
                <p:oleObj name="Equation" r:id="rId7" imgW="1143000" imgH="2286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F1E6BA0D-6FD1-4CE2-9448-7EA58639C3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938" y="1734408"/>
                        <a:ext cx="3829876" cy="8162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0CF17111-2267-401D-8633-004D0AC6A4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6805959"/>
              </p:ext>
            </p:extLst>
          </p:nvPr>
        </p:nvGraphicFramePr>
        <p:xfrm>
          <a:off x="4364375" y="3469197"/>
          <a:ext cx="3578962" cy="7269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4" name="Equation" r:id="rId9" imgW="1206500" imgH="228600" progId="Equation.DSMT4">
                  <p:embed/>
                </p:oleObj>
              </mc:Choice>
              <mc:Fallback>
                <p:oleObj name="Equation" r:id="rId9" imgW="1206500" imgH="228600" progId="Equation.DSMT4">
                  <p:embed/>
                  <p:pic>
                    <p:nvPicPr>
                      <p:cNvPr id="30" name="Object 29">
                        <a:extLst>
                          <a:ext uri="{FF2B5EF4-FFF2-40B4-BE49-F238E27FC236}">
                            <a16:creationId xmlns:a16="http://schemas.microsoft.com/office/drawing/2014/main" id="{0CF47280-0B8A-4693-8BFB-91B86CA89B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4375" y="3469197"/>
                        <a:ext cx="3578962" cy="7269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263EA090-35EB-4D7A-BF19-0F68EF6882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6567333"/>
              </p:ext>
            </p:extLst>
          </p:nvPr>
        </p:nvGraphicFramePr>
        <p:xfrm>
          <a:off x="4167340" y="4486643"/>
          <a:ext cx="5030788" cy="70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5" name="Equation" r:id="rId11" imgW="1752480" imgH="241200" progId="Equation.DSMT4">
                  <p:embed/>
                </p:oleObj>
              </mc:Choice>
              <mc:Fallback>
                <p:oleObj name="Equation" r:id="rId11" imgW="1752480" imgH="241200" progId="Equation.DSMT4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49AABE2A-EAD0-4127-B408-D0294311C8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7340" y="4486643"/>
                        <a:ext cx="5030788" cy="7096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73B72AC-AB8A-4388-8230-A544E84C6E5B}"/>
              </a:ext>
            </a:extLst>
          </p:cNvPr>
          <p:cNvCxnSpPr>
            <a:cxnSpLocks/>
          </p:cNvCxnSpPr>
          <p:nvPr/>
        </p:nvCxnSpPr>
        <p:spPr>
          <a:xfrm flipV="1">
            <a:off x="4438769" y="2466363"/>
            <a:ext cx="267455" cy="22271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D3DE350-92D9-4CB8-ADA2-3DA06570FA68}"/>
              </a:ext>
            </a:extLst>
          </p:cNvPr>
          <p:cNvCxnSpPr>
            <a:cxnSpLocks/>
          </p:cNvCxnSpPr>
          <p:nvPr/>
        </p:nvCxnSpPr>
        <p:spPr>
          <a:xfrm flipH="1" flipV="1">
            <a:off x="6153856" y="3951215"/>
            <a:ext cx="2651165" cy="7580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033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85" y="912643"/>
            <a:ext cx="8691072" cy="994172"/>
          </a:xfrm>
        </p:spPr>
        <p:txBody>
          <a:bodyPr>
            <a:normAutofit/>
          </a:bodyPr>
          <a:lstStyle/>
          <a:p>
            <a:r>
              <a:rPr lang="en-US" sz="2400" dirty="0"/>
              <a:t>Agronomic yield shocks have greater impact on food prices than labor capacity reductions at +3C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631530" y="4973318"/>
            <a:ext cx="75149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C7DC90-4567-44CD-B7BB-CE073ABBB80F}"/>
              </a:ext>
            </a:extLst>
          </p:cNvPr>
          <p:cNvSpPr/>
          <p:nvPr/>
        </p:nvSpPr>
        <p:spPr>
          <a:xfrm>
            <a:off x="1593215" y="1985124"/>
            <a:ext cx="585701" cy="2448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5E46EB-87B9-4731-BEA9-DCC0405F6B9C}"/>
              </a:ext>
            </a:extLst>
          </p:cNvPr>
          <p:cNvSpPr/>
          <p:nvPr/>
        </p:nvSpPr>
        <p:spPr>
          <a:xfrm>
            <a:off x="5741892" y="2505490"/>
            <a:ext cx="26914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Impact of climate change experiments on the composite price of staple grains and oilseeds</a:t>
            </a:r>
            <a:endParaRPr lang="en-US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B14E112-7019-4AB5-AF6E-832227C84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9931" y="4090810"/>
            <a:ext cx="1432533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319274-A419-4165-BE9C-45F3A47D01A0}"/>
              </a:ext>
            </a:extLst>
          </p:cNvPr>
          <p:cNvSpPr/>
          <p:nvPr/>
        </p:nvSpPr>
        <p:spPr>
          <a:xfrm>
            <a:off x="368654" y="1866717"/>
            <a:ext cx="585701" cy="2448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D4C24C-47CD-4538-847B-2B4488CC7C23}"/>
              </a:ext>
            </a:extLst>
          </p:cNvPr>
          <p:cNvSpPr/>
          <p:nvPr/>
        </p:nvSpPr>
        <p:spPr>
          <a:xfrm>
            <a:off x="136352" y="5228094"/>
            <a:ext cx="8871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Greater capability to bring labor in from other sectors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(labor is more elastically supplied than land in the long run). This moderates the food price impacts of heat stress on labor</a:t>
            </a: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FC9126-C905-4CA8-80EC-E3F2DFE8A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559" y="3421855"/>
            <a:ext cx="92882" cy="142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F4115A-8204-41AE-BF52-D52AF14DF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790" y="2318450"/>
            <a:ext cx="685896" cy="23077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FCA3D9C-B91F-4199-8967-061102F313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13" y="2377899"/>
            <a:ext cx="871659" cy="23577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79907B8-4C9D-4A49-98AB-A98433208F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436" y="2229140"/>
            <a:ext cx="907383" cy="248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046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1055077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742090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1225459"/>
            <a:ext cx="9144000" cy="455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2625" dirty="0">
                <a:solidFill>
                  <a:prstClr val="black"/>
                </a:solidFill>
                <a:latin typeface="Franklin Gothic Medium" panose="020B0603020102020204"/>
              </a:rPr>
              <a:t> Increase in unskilled workers required in agricultural sector</a:t>
            </a:r>
          </a:p>
        </p:txBody>
      </p:sp>
      <p:sp>
        <p:nvSpPr>
          <p:cNvPr id="8" name="Rectangle 7"/>
          <p:cNvSpPr/>
          <p:nvPr/>
        </p:nvSpPr>
        <p:spPr>
          <a:xfrm>
            <a:off x="3335199" y="4809053"/>
            <a:ext cx="5722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en-US" sz="1200" b="1" dirty="0">
                <a:solidFill>
                  <a:prstClr val="black"/>
                </a:solidFill>
                <a:latin typeface="Franklin Gothic Book" panose="020B0503020102020204"/>
              </a:rPr>
              <a:t>Change of unskilled employment in agriculture at +3C under heat stress on labor. </a:t>
            </a:r>
          </a:p>
          <a:p>
            <a:pPr defTabSz="342900">
              <a:defRPr/>
            </a:pPr>
            <a:r>
              <a:rPr lang="en-US" sz="1200" dirty="0">
                <a:solidFill>
                  <a:prstClr val="black"/>
                </a:solidFill>
                <a:latin typeface="Franklin Gothic Book" panose="020B0503020102020204"/>
              </a:rPr>
              <a:t>The values are percentage change in the number of agricultural workers (unskilled) relative to baseline for all GTAP crops.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13260" y="2201725"/>
            <a:ext cx="2879972" cy="237757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</a:lstStyle>
          <a:p>
            <a:pPr marL="214313" indent="-214313" defTabSz="342900">
              <a:buFontTx/>
              <a:buChar char="-"/>
              <a:defRPr/>
            </a:pPr>
            <a:r>
              <a:rPr lang="en-US" sz="1350" dirty="0">
                <a:solidFill>
                  <a:prstClr val="black"/>
                </a:solidFill>
                <a:latin typeface="Franklin Gothic Book" panose="020B0503020102020204"/>
              </a:rPr>
              <a:t>The reduction in labor capacity of exposed workers in agriculture, coupled leads to </a:t>
            </a:r>
            <a:r>
              <a:rPr lang="en-US" sz="1350" b="1" dirty="0">
                <a:solidFill>
                  <a:prstClr val="black"/>
                </a:solidFill>
                <a:latin typeface="Franklin Gothic Book" panose="020B0503020102020204"/>
              </a:rPr>
              <a:t>reduced output and higher prices </a:t>
            </a:r>
          </a:p>
          <a:p>
            <a:pPr marL="214313" indent="-214313" defTabSz="342900">
              <a:buFontTx/>
              <a:buChar char="-"/>
              <a:defRPr/>
            </a:pPr>
            <a:r>
              <a:rPr lang="en-US" sz="1350" b="1" dirty="0">
                <a:solidFill>
                  <a:prstClr val="black"/>
                </a:solidFill>
                <a:latin typeface="Franklin Gothic Book" panose="020B0503020102020204"/>
              </a:rPr>
              <a:t>More workers are demanded </a:t>
            </a:r>
            <a:r>
              <a:rPr lang="en-US" sz="1350" dirty="0">
                <a:solidFill>
                  <a:prstClr val="black"/>
                </a:solidFill>
                <a:latin typeface="Franklin Gothic Book" panose="020B0503020102020204"/>
              </a:rPr>
              <a:t>in crop production; increase is</a:t>
            </a:r>
            <a:r>
              <a:rPr lang="en-US" sz="1350" b="1" dirty="0">
                <a:solidFill>
                  <a:prstClr val="black"/>
                </a:solidFill>
                <a:latin typeface="Franklin Gothic Book" panose="020B0503020102020204"/>
              </a:rPr>
              <a:t> &gt;30%, relative to baseline, in Southeast Asia</a:t>
            </a:r>
            <a:r>
              <a:rPr lang="en-US" sz="1350" dirty="0">
                <a:solidFill>
                  <a:prstClr val="black"/>
                </a:solidFill>
                <a:latin typeface="Franklin Gothic Book" panose="020B0503020102020204"/>
              </a:rPr>
              <a:t> </a:t>
            </a:r>
          </a:p>
          <a:p>
            <a:pPr marL="214313" indent="-214313" defTabSz="342900">
              <a:buFontTx/>
              <a:buChar char="-"/>
              <a:defRPr/>
            </a:pPr>
            <a:r>
              <a:rPr lang="en-US" sz="1350" dirty="0">
                <a:solidFill>
                  <a:prstClr val="black"/>
                </a:solidFill>
                <a:latin typeface="Franklin Gothic Book" panose="020B0503020102020204"/>
              </a:rPr>
              <a:t>At current employment levels, this would amount to </a:t>
            </a:r>
            <a:r>
              <a:rPr lang="en-US" sz="1350" b="1" dirty="0">
                <a:solidFill>
                  <a:prstClr val="black"/>
                </a:solidFill>
                <a:latin typeface="Franklin Gothic Book" panose="020B0503020102020204"/>
              </a:rPr>
              <a:t>+69 million workers, worldwide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00704C-ADAA-4DC7-B42B-B39E27160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881" y="2029912"/>
            <a:ext cx="5722145" cy="251877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4325A8E-07DC-4684-9617-043145E3B7C5}"/>
              </a:ext>
            </a:extLst>
          </p:cNvPr>
          <p:cNvSpPr/>
          <p:nvPr/>
        </p:nvSpPr>
        <p:spPr>
          <a:xfrm>
            <a:off x="86657" y="5355541"/>
            <a:ext cx="264338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Source: Lima et al., “Heat Stress on Agricultural Workers Exacerbates Crop Impacts of Climate Change”, in review</a:t>
            </a:r>
          </a:p>
        </p:txBody>
      </p:sp>
    </p:spTree>
    <p:extLst>
      <p:ext uri="{BB962C8B-B14F-4D97-AF65-F5344CB8AC3E}">
        <p14:creationId xmlns:p14="http://schemas.microsoft.com/office/powerpoint/2010/main" val="35644733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9935"/>
            <a:ext cx="8968552" cy="994172"/>
          </a:xfrm>
        </p:spPr>
        <p:txBody>
          <a:bodyPr>
            <a:normAutofit fontScale="90000"/>
          </a:bodyPr>
          <a:lstStyle/>
          <a:p>
            <a:r>
              <a:rPr lang="en-US" sz="2400" dirty="0"/>
              <a:t>However, labor shocks from heat stress have a greater impact on global welfare due to coincidence of high heat stress and labor intensive farming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631530" y="4973318"/>
            <a:ext cx="75149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C7DC90-4567-44CD-B7BB-CE073ABBB80F}"/>
              </a:ext>
            </a:extLst>
          </p:cNvPr>
          <p:cNvSpPr/>
          <p:nvPr/>
        </p:nvSpPr>
        <p:spPr>
          <a:xfrm>
            <a:off x="1593215" y="1985124"/>
            <a:ext cx="585701" cy="2448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B14E112-7019-4AB5-AF6E-832227C84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3569" y="4100414"/>
            <a:ext cx="1432533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319274-A419-4165-BE9C-45F3A47D01A0}"/>
              </a:ext>
            </a:extLst>
          </p:cNvPr>
          <p:cNvSpPr/>
          <p:nvPr/>
        </p:nvSpPr>
        <p:spPr>
          <a:xfrm>
            <a:off x="368654" y="1866717"/>
            <a:ext cx="585701" cy="2448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D4C24C-47CD-4538-847B-2B4488CC7C23}"/>
              </a:ext>
            </a:extLst>
          </p:cNvPr>
          <p:cNvSpPr/>
          <p:nvPr/>
        </p:nvSpPr>
        <p:spPr>
          <a:xfrm>
            <a:off x="3590809" y="4599072"/>
            <a:ext cx="5435427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dirty="0">
                <a:latin typeface="Times New Roman" panose="02020603050405020304" pitchFamily="18" charset="0"/>
              </a:rPr>
              <a:t>Rice plants do better than rice workers under high heat and humidity!</a:t>
            </a:r>
          </a:p>
          <a:p>
            <a:r>
              <a:rPr lang="en-US" sz="1350" dirty="0">
                <a:latin typeface="Times New Roman" panose="02020603050405020304" pitchFamily="18" charset="0"/>
              </a:rPr>
              <a:t>Heat stress tends to be correlated with regions where agriculture is extremely labor intensive. </a:t>
            </a:r>
            <a:endParaRPr lang="en-US" sz="135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774E8F-EF5B-4706-8C4B-8C515C4F9F39}"/>
              </a:ext>
            </a:extLst>
          </p:cNvPr>
          <p:cNvSpPr/>
          <p:nvPr/>
        </p:nvSpPr>
        <p:spPr>
          <a:xfrm>
            <a:off x="3986299" y="1923877"/>
            <a:ext cx="645231" cy="2651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B0E372-CA6A-47C2-868D-96451FC82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2826"/>
            <a:ext cx="528711" cy="347234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DE36F4F-2583-4580-842C-0D1F7EA85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177" y="3336118"/>
            <a:ext cx="821646" cy="18576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ACE947D-6179-4912-9E13-103C872E0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76" y="1659459"/>
            <a:ext cx="1729029" cy="38152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DBF476-9CA5-4972-91BC-BD739CFCFF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5359" y="1916282"/>
            <a:ext cx="6120878" cy="224432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0E59F98-83F4-475E-9B89-FF78C518FF3B}"/>
              </a:ext>
            </a:extLst>
          </p:cNvPr>
          <p:cNvCxnSpPr>
            <a:stCxn id="11" idx="2"/>
          </p:cNvCxnSpPr>
          <p:nvPr/>
        </p:nvCxnSpPr>
        <p:spPr>
          <a:xfrm flipV="1">
            <a:off x="4308914" y="2867119"/>
            <a:ext cx="322616" cy="17078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3B5CC29-06E5-44C8-8959-093BB8FEC4BE}"/>
              </a:ext>
            </a:extLst>
          </p:cNvPr>
          <p:cNvCxnSpPr>
            <a:cxnSpLocks/>
          </p:cNvCxnSpPr>
          <p:nvPr/>
        </p:nvCxnSpPr>
        <p:spPr>
          <a:xfrm flipV="1">
            <a:off x="6236185" y="3916644"/>
            <a:ext cx="574430" cy="7634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5168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994" y="931942"/>
            <a:ext cx="8691072" cy="994172"/>
          </a:xfrm>
        </p:spPr>
        <p:txBody>
          <a:bodyPr>
            <a:normAutofit/>
          </a:bodyPr>
          <a:lstStyle/>
          <a:p>
            <a:r>
              <a:rPr lang="en-US" sz="2400" dirty="0"/>
              <a:t>So labor losses are more concentrated in Africa and Asia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631530" y="4973318"/>
            <a:ext cx="75149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C7DC90-4567-44CD-B7BB-CE073ABBB80F}"/>
              </a:ext>
            </a:extLst>
          </p:cNvPr>
          <p:cNvSpPr/>
          <p:nvPr/>
        </p:nvSpPr>
        <p:spPr>
          <a:xfrm>
            <a:off x="1593215" y="1985124"/>
            <a:ext cx="585701" cy="2448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B14E112-7019-4AB5-AF6E-832227C84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9931" y="4090810"/>
            <a:ext cx="1432533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774E8F-EF5B-4706-8C4B-8C515C4F9F39}"/>
              </a:ext>
            </a:extLst>
          </p:cNvPr>
          <p:cNvSpPr/>
          <p:nvPr/>
        </p:nvSpPr>
        <p:spPr>
          <a:xfrm>
            <a:off x="3986299" y="1923877"/>
            <a:ext cx="645231" cy="2651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226031-312E-426C-A312-A8CB20F04211}"/>
              </a:ext>
            </a:extLst>
          </p:cNvPr>
          <p:cNvSpPr/>
          <p:nvPr/>
        </p:nvSpPr>
        <p:spPr>
          <a:xfrm>
            <a:off x="6738786" y="1943965"/>
            <a:ext cx="645231" cy="2648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DAC22B-74B1-44A4-B543-8D04E21C3DE5}"/>
              </a:ext>
            </a:extLst>
          </p:cNvPr>
          <p:cNvSpPr/>
          <p:nvPr/>
        </p:nvSpPr>
        <p:spPr>
          <a:xfrm>
            <a:off x="1493145" y="5550297"/>
            <a:ext cx="659791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dirty="0">
                <a:latin typeface="Times New Roman" panose="02020603050405020304" pitchFamily="18" charset="0"/>
                <a:ea typeface="Calibri" panose="020F0502020204030204" pitchFamily="34" charset="0"/>
              </a:rPr>
              <a:t>Impact of climate change experiments on regional welfare, % of staple crops output</a:t>
            </a:r>
            <a:endParaRPr lang="en-US" sz="135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B50AB39-FC40-4F07-A461-F5C9BA68EBC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5" y="1805857"/>
            <a:ext cx="8843861" cy="34101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92286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Overview of Talk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07691" cy="4525963"/>
          </a:xfrm>
        </p:spPr>
        <p:txBody>
          <a:bodyPr/>
          <a:lstStyle/>
          <a:p>
            <a:pPr marL="457200" lvl="0" indent="-457200">
              <a:spcBef>
                <a:spcPts val="1800"/>
              </a:spcBef>
              <a:buFont typeface="+mj-lt"/>
              <a:buAutoNum type="arabicParenR"/>
              <a:defRPr/>
            </a:pPr>
            <a:endParaRPr lang="en-US" sz="200" dirty="0">
              <a:solidFill>
                <a:srgbClr val="000000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Background and literature review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Economic framework: Explaining output growth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Which inputs are affected by climate change?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Impacts on the rate of productivity growth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Which farm products are affected? 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Computational illustrations using the GTAP model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Conclusions</a:t>
            </a:r>
            <a:endParaRPr lang="en-US" sz="2000" dirty="0">
              <a:solidFill>
                <a:srgbClr val="000000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0891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09057" y="319449"/>
            <a:ext cx="9144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latin typeface="Dosis" panose="02010703020202060003" pitchFamily="2" charset="0"/>
                <a:cs typeface="Leelawadee UI" panose="020B0502040204020203" pitchFamily="34" charset="-34"/>
              </a:rPr>
              <a:t>Summary</a:t>
            </a:r>
            <a:endParaRPr lang="en-US" sz="2700" dirty="0">
              <a:latin typeface="Dosis" panose="02010703020202060003" pitchFamily="2" charset="0"/>
              <a:cs typeface="Leelawadee UI" panose="020B0502040204020203" pitchFamily="34" charset="-34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0056" y="1912473"/>
            <a:ext cx="7886700" cy="286232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</a:lstStyle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dirty="0"/>
              <a:t>Climate assessments have tended to focus on the low-hanging fruit; it is important, but we are missing the larger picture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endParaRPr lang="en-US" dirty="0"/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dirty="0"/>
              <a:t>Most researchers have </a:t>
            </a:r>
            <a:r>
              <a:rPr lang="en-US" i="1" dirty="0"/>
              <a:t>ignored the impacts on humans working outdoors</a:t>
            </a:r>
            <a:r>
              <a:rPr lang="en-US" dirty="0"/>
              <a:t>. Those impacts could be even more important and tend to be concentrated in low income countries in the tropics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endParaRPr lang="en-US" dirty="0"/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dirty="0"/>
              <a:t>None of the work to date has thought deeply about the </a:t>
            </a:r>
            <a:r>
              <a:rPr lang="en-US" i="1" dirty="0"/>
              <a:t>consequences of climate change for the productivity of knowledge capital and the impacts of agricultural research on future TFP growth</a:t>
            </a:r>
            <a:endParaRPr lang="en-US" sz="1350" i="1" dirty="0"/>
          </a:p>
        </p:txBody>
      </p:sp>
    </p:spTree>
    <p:extLst>
      <p:ext uri="{BB962C8B-B14F-4D97-AF65-F5344CB8AC3E}">
        <p14:creationId xmlns:p14="http://schemas.microsoft.com/office/powerpoint/2010/main" val="15636006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00" y="37626"/>
            <a:ext cx="7163800" cy="678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592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Background and Literature Review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6252"/>
            <a:ext cx="8507691" cy="4525963"/>
          </a:xfrm>
        </p:spPr>
        <p:txBody>
          <a:bodyPr>
            <a:normAutofit fontScale="77500" lnSpcReduction="20000"/>
          </a:bodyPr>
          <a:lstStyle/>
          <a:p>
            <a:pPr marL="457200" lvl="0" indent="-457200">
              <a:spcBef>
                <a:spcPts val="1800"/>
              </a:spcBef>
              <a:buFont typeface="+mj-lt"/>
              <a:buAutoNum type="arabicParenR"/>
              <a:defRPr/>
            </a:pPr>
            <a:endParaRPr lang="en-US" sz="200" dirty="0">
              <a:solidFill>
                <a:srgbClr val="000000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IPCC AR5: </a:t>
            </a:r>
          </a:p>
          <a:p>
            <a:pPr marL="685800" lvl="1">
              <a:spcBef>
                <a:spcPts val="1800"/>
              </a:spcBef>
              <a:buFont typeface="Courier New" panose="02070309020205020404" pitchFamily="49" charset="0"/>
              <a:buChar char="o"/>
              <a:defRPr/>
            </a:pPr>
            <a:r>
              <a:rPr lang="en-US" sz="18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1782 climate impact on yield estimates</a:t>
            </a:r>
          </a:p>
          <a:p>
            <a:pPr marL="685800" lvl="1">
              <a:spcBef>
                <a:spcPts val="1800"/>
              </a:spcBef>
              <a:buFont typeface="Courier New" panose="02070309020205020404" pitchFamily="49" charset="0"/>
              <a:buChar char="o"/>
              <a:defRPr/>
            </a:pPr>
            <a:r>
              <a:rPr lang="en-US" sz="18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1165 accounted for by just four crops (maize, rice, soy wheat)</a:t>
            </a:r>
          </a:p>
          <a:p>
            <a:pPr marL="685800" lvl="1">
              <a:spcBef>
                <a:spcPts val="1800"/>
              </a:spcBef>
              <a:buFont typeface="Courier New" panose="02070309020205020404" pitchFamily="49" charset="0"/>
              <a:buChar char="o"/>
              <a:defRPr/>
            </a:pPr>
            <a:r>
              <a:rPr lang="en-US" sz="18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Insufficient coverage of any of remaining 171 FAO crops to support meta-analysis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Most publications focus on these four major crops:</a:t>
            </a:r>
          </a:p>
          <a:p>
            <a:pPr marL="685800" lvl="1">
              <a:spcBef>
                <a:spcPts val="1800"/>
              </a:spcBef>
              <a:buFont typeface="Courier New" panose="02070309020205020404" pitchFamily="49" charset="0"/>
              <a:buChar char="o"/>
              <a:defRPr/>
            </a:pPr>
            <a:r>
              <a:rPr lang="en-US" sz="18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In addition, most studies still done in temperate zones: Of 221 studies reviewed by White et al., (2011) only few incorporated key biophysical responses to heat in the tropics</a:t>
            </a:r>
          </a:p>
          <a:p>
            <a:pPr marL="685800" lvl="1">
              <a:spcBef>
                <a:spcPts val="1800"/>
              </a:spcBef>
              <a:buFont typeface="Courier New" panose="02070309020205020404" pitchFamily="49" charset="0"/>
              <a:buChar char="o"/>
              <a:defRPr/>
            </a:pPr>
            <a:r>
              <a:rPr lang="en-US" sz="18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 While critical for caloric intake, these crops play a lesser role in delivering critical micro-nutrients which are at the heart of current nutrition challenges</a:t>
            </a:r>
          </a:p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Almost no attention to other critical aspects of climate change and ag:</a:t>
            </a:r>
          </a:p>
          <a:p>
            <a:pPr marL="685800" lvl="1">
              <a:spcBef>
                <a:spcPts val="1800"/>
              </a:spcBef>
              <a:buFont typeface="Courier New" panose="02070309020205020404" pitchFamily="49" charset="0"/>
              <a:buChar char="o"/>
              <a:defRPr/>
            </a:pPr>
            <a:r>
              <a:rPr lang="en-US" sz="18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Heat stress on humans and livestock</a:t>
            </a:r>
          </a:p>
          <a:p>
            <a:pPr marL="685800" lvl="1">
              <a:spcBef>
                <a:spcPts val="1800"/>
              </a:spcBef>
              <a:buFont typeface="Courier New" panose="02070309020205020404" pitchFamily="49" charset="0"/>
              <a:buChar char="o"/>
              <a:defRPr/>
            </a:pPr>
            <a:r>
              <a:rPr lang="en-US" sz="1800" b="1" dirty="0">
                <a:solidFill>
                  <a:srgbClr val="000000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Impact on the pace of innovation and hence future productivity growth rates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2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1828" y="47483"/>
            <a:ext cx="8388798" cy="1325563"/>
          </a:xfrm>
        </p:spPr>
        <p:txBody>
          <a:bodyPr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Decomposition of Growth in the Agricultural Sector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78F951CC-CFE5-4B33-B5F0-E5D94E8B5C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347" y="1644241"/>
            <a:ext cx="2170925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8EF3DD11-53B5-4C5E-A528-46C81615F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140" y="3428999"/>
            <a:ext cx="795833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B4B7ED0-989E-4213-AF82-5A25E38E1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796" y="1438490"/>
            <a:ext cx="10246227" cy="4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2F61357-287D-4BD8-8D4F-33913F7B3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796" y="2140911"/>
            <a:ext cx="1836313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5900BA2-BDA2-49F3-A45F-C177A376A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28" y="2225679"/>
            <a:ext cx="801679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1D876D-9195-4E8E-8855-401B9C404E10}"/>
              </a:ext>
            </a:extLst>
          </p:cNvPr>
          <p:cNvSpPr txBox="1"/>
          <p:nvPr/>
        </p:nvSpPr>
        <p:spPr>
          <a:xfrm>
            <a:off x="237936" y="1395814"/>
            <a:ext cx="856828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Assuming large # farms, entry/exit and cost minimization, we have CRTS at the industry level yielding: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68056D64-DED3-4D77-8350-F9D653997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41" y="1831980"/>
            <a:ext cx="733164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2628FD4F-8204-46F5-BFC0-CA1FCD60D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40" y="1804038"/>
            <a:ext cx="1373710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EDEC820F-FC76-455F-8618-B30AB4782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40" y="1689338"/>
            <a:ext cx="358042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B0C62A93-6878-41CD-A091-81BAF8CCD00A}"/>
              </a:ext>
            </a:extLst>
          </p:cNvPr>
          <p:cNvSpPr/>
          <p:nvPr/>
        </p:nvSpPr>
        <p:spPr>
          <a:xfrm rot="16200000">
            <a:off x="1461781" y="2885577"/>
            <a:ext cx="101336" cy="973908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1BD106FB-906B-4F0F-9A49-37FE25F30CA1}"/>
              </a:ext>
            </a:extLst>
          </p:cNvPr>
          <p:cNvSpPr/>
          <p:nvPr/>
        </p:nvSpPr>
        <p:spPr>
          <a:xfrm rot="16200000">
            <a:off x="4183247" y="1383096"/>
            <a:ext cx="324000" cy="3681865"/>
          </a:xfrm>
          <a:prstGeom prst="rightBrace">
            <a:avLst>
              <a:gd name="adj1" fmla="val 0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C93327-8D61-48B7-9F55-96159A166F10}"/>
              </a:ext>
            </a:extLst>
          </p:cNvPr>
          <p:cNvSpPr txBox="1"/>
          <p:nvPr/>
        </p:nvSpPr>
        <p:spPr>
          <a:xfrm>
            <a:off x="205221" y="2912470"/>
            <a:ext cx="2166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Growth in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output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516751-1DD1-4A02-BBC2-389CBF0CC415}"/>
              </a:ext>
            </a:extLst>
          </p:cNvPr>
          <p:cNvSpPr txBox="1"/>
          <p:nvPr/>
        </p:nvSpPr>
        <p:spPr>
          <a:xfrm>
            <a:off x="2535234" y="2677538"/>
            <a:ext cx="6024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Determinants of output growth potentially affected by climate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61963-AFA6-4D75-BCF7-0409FBEAE5E8}"/>
              </a:ext>
            </a:extLst>
          </p:cNvPr>
          <p:cNvSpPr txBox="1"/>
          <p:nvPr/>
        </p:nvSpPr>
        <p:spPr>
          <a:xfrm>
            <a:off x="75539" y="4845496"/>
            <a:ext cx="2911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 change cumulative output 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5A87505-BA87-46EC-A7A0-157EAFFA9AEE}"/>
              </a:ext>
            </a:extLst>
          </p:cNvPr>
          <p:cNvCxnSpPr/>
          <p:nvPr/>
        </p:nvCxnSpPr>
        <p:spPr>
          <a:xfrm flipV="1">
            <a:off x="1025495" y="4195985"/>
            <a:ext cx="589660" cy="64951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4808785-1F1E-40B1-B26F-088D0B99424B}"/>
              </a:ext>
            </a:extLst>
          </p:cNvPr>
          <p:cNvSpPr txBox="1"/>
          <p:nvPr/>
        </p:nvSpPr>
        <p:spPr>
          <a:xfrm>
            <a:off x="1982094" y="5571949"/>
            <a:ext cx="3269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 factor productivity growth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(a function of knowledge capital)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DED83BA-A145-4836-A807-93369F115085}"/>
              </a:ext>
            </a:extLst>
          </p:cNvPr>
          <p:cNvCxnSpPr>
            <a:cxnSpLocks/>
          </p:cNvCxnSpPr>
          <p:nvPr/>
        </p:nvCxnSpPr>
        <p:spPr>
          <a:xfrm flipV="1">
            <a:off x="2676714" y="4038044"/>
            <a:ext cx="0" cy="14972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5E415D4-11F1-4D16-8299-0EB579F9F5E5}"/>
              </a:ext>
            </a:extLst>
          </p:cNvPr>
          <p:cNvSpPr txBox="1"/>
          <p:nvPr/>
        </p:nvSpPr>
        <p:spPr>
          <a:xfrm>
            <a:off x="3665343" y="4786652"/>
            <a:ext cx="1459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Cost share of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Input i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5558D51-A2F4-4F3C-94E9-D5D6270B4864}"/>
              </a:ext>
            </a:extLst>
          </p:cNvPr>
          <p:cNvCxnSpPr>
            <a:cxnSpLocks/>
          </p:cNvCxnSpPr>
          <p:nvPr/>
        </p:nvCxnSpPr>
        <p:spPr>
          <a:xfrm flipV="1">
            <a:off x="3921448" y="4065524"/>
            <a:ext cx="172803" cy="75563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9BB3146-49AC-4653-9DB1-BF17D5A58881}"/>
              </a:ext>
            </a:extLst>
          </p:cNvPr>
          <p:cNvSpPr txBox="1"/>
          <p:nvPr/>
        </p:nvSpPr>
        <p:spPr>
          <a:xfrm>
            <a:off x="5600341" y="5279901"/>
            <a:ext cx="195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% change in input 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D46EF2E-B21E-493D-8DA7-14A6C4747B86}"/>
              </a:ext>
            </a:extLst>
          </p:cNvPr>
          <p:cNvCxnSpPr>
            <a:cxnSpLocks/>
          </p:cNvCxnSpPr>
          <p:nvPr/>
        </p:nvCxnSpPr>
        <p:spPr>
          <a:xfrm flipH="1" flipV="1">
            <a:off x="4914287" y="4038714"/>
            <a:ext cx="889244" cy="12322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>
            <a:extLst>
              <a:ext uri="{FF2B5EF4-FFF2-40B4-BE49-F238E27FC236}">
                <a16:creationId xmlns:a16="http://schemas.microsoft.com/office/drawing/2014/main" id="{CB9AB4A6-EB15-4834-9272-A0BD66128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23502" y="3376140"/>
            <a:ext cx="3400940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AD6D4658-C26C-4A54-AE76-E6572F5CD0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2300617"/>
              </p:ext>
            </p:extLst>
          </p:nvPr>
        </p:nvGraphicFramePr>
        <p:xfrm>
          <a:off x="1512449" y="2961977"/>
          <a:ext cx="4817999" cy="16296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2" name="Equation" r:id="rId3" imgW="1269449" imgH="431613" progId="Equation.DSMT4">
                  <p:embed/>
                </p:oleObj>
              </mc:Choice>
              <mc:Fallback>
                <p:oleObj name="Equation" r:id="rId3" imgW="1269449" imgH="431613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2449" y="2961977"/>
                        <a:ext cx="4817999" cy="16296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F89E4658-E9CE-469B-9C52-40B5610827EE}"/>
              </a:ext>
            </a:extLst>
          </p:cNvPr>
          <p:cNvSpPr txBox="1"/>
          <p:nvPr/>
        </p:nvSpPr>
        <p:spPr>
          <a:xfrm>
            <a:off x="5845327" y="4458640"/>
            <a:ext cx="3086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Growth in input i augmenting tech change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8AC3F6F-53E9-4B6D-9547-1E030DBF1168}"/>
              </a:ext>
            </a:extLst>
          </p:cNvPr>
          <p:cNvCxnSpPr>
            <a:cxnSpLocks/>
          </p:cNvCxnSpPr>
          <p:nvPr/>
        </p:nvCxnSpPr>
        <p:spPr>
          <a:xfrm flipH="1" flipV="1">
            <a:off x="5980588" y="4065524"/>
            <a:ext cx="623169" cy="5077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072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2553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b="1" dirty="0"/>
              <a:t>Cost shares tell us which inputs are most important</a:t>
            </a:r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3D761DA-510D-4574-BFE2-CC96BC4F1F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7322" y="5715000"/>
          <a:ext cx="337930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2" name="Equation" r:id="rId4" imgW="1269449" imgH="431613" progId="Equation.DSMT4">
                  <p:embed/>
                </p:oleObj>
              </mc:Choice>
              <mc:Fallback>
                <p:oleObj name="Equation" r:id="rId4" imgW="1269449" imgH="431613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3D761DA-510D-4574-BFE2-CC96BC4F1F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322" y="5715000"/>
                        <a:ext cx="3379305" cy="1143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B0156F66-9260-4B7E-80F3-7962CD826F77}"/>
              </a:ext>
            </a:extLst>
          </p:cNvPr>
          <p:cNvSpPr/>
          <p:nvPr/>
        </p:nvSpPr>
        <p:spPr>
          <a:xfrm flipV="1">
            <a:off x="1802675" y="6005469"/>
            <a:ext cx="571410" cy="56206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E8473CE-D8A9-48AC-AB9E-B1626834DF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4416891"/>
              </p:ext>
            </p:extLst>
          </p:nvPr>
        </p:nvGraphicFramePr>
        <p:xfrm>
          <a:off x="1182849" y="1417638"/>
          <a:ext cx="6837026" cy="4202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408AEFA-20C9-44AD-91E6-69C7D98B6FD9}"/>
              </a:ext>
            </a:extLst>
          </p:cNvPr>
          <p:cNvSpPr txBox="1"/>
          <p:nvPr/>
        </p:nvSpPr>
        <p:spPr>
          <a:xfrm>
            <a:off x="4328719" y="5715000"/>
            <a:ext cx="4646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Figure 1. Shares of inputs in total costs for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agriculture, for select regions.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Source: GTAP v.10 data base, Aguiar et al., 2019.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83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2553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Climate impacts on labor productivity will be key in SSA</a:t>
            </a:r>
            <a:endParaRPr lang="en-US" sz="2400" b="1" dirty="0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3D761DA-510D-4574-BFE2-CC96BC4F1F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9227319"/>
              </p:ext>
            </p:extLst>
          </p:nvPr>
        </p:nvGraphicFramePr>
        <p:xfrm>
          <a:off x="237322" y="5715000"/>
          <a:ext cx="337930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0" name="Equation" r:id="rId4" imgW="1269449" imgH="431613" progId="Equation.DSMT4">
                  <p:embed/>
                </p:oleObj>
              </mc:Choice>
              <mc:Fallback>
                <p:oleObj name="Equation" r:id="rId4" imgW="1269449" imgH="431613" progId="Equation.DSMT4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AD6D4658-C26C-4A54-AE76-E6572F5CD0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322" y="5715000"/>
                        <a:ext cx="3379305" cy="1143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B0156F66-9260-4B7E-80F3-7962CD826F77}"/>
              </a:ext>
            </a:extLst>
          </p:cNvPr>
          <p:cNvSpPr/>
          <p:nvPr/>
        </p:nvSpPr>
        <p:spPr>
          <a:xfrm flipV="1">
            <a:off x="1802675" y="6005469"/>
            <a:ext cx="571410" cy="56206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E8473CE-D8A9-48AC-AB9E-B1626834DF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6789404"/>
              </p:ext>
            </p:extLst>
          </p:nvPr>
        </p:nvGraphicFramePr>
        <p:xfrm>
          <a:off x="1182849" y="1417638"/>
          <a:ext cx="6837026" cy="4202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408AEFA-20C9-44AD-91E6-69C7D98B6FD9}"/>
              </a:ext>
            </a:extLst>
          </p:cNvPr>
          <p:cNvSpPr txBox="1"/>
          <p:nvPr/>
        </p:nvSpPr>
        <p:spPr>
          <a:xfrm>
            <a:off x="4328719" y="5715000"/>
            <a:ext cx="4646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1. Shares of inputs in total costs for </a:t>
            </a:r>
          </a:p>
          <a:p>
            <a:r>
              <a:rPr lang="en-US" dirty="0"/>
              <a:t>agriculture, for select regions. </a:t>
            </a:r>
          </a:p>
          <a:p>
            <a:r>
              <a:rPr lang="en-US" dirty="0"/>
              <a:t>Source: GTAP v.10 data base, Aguiar et al., 2019.</a:t>
            </a:r>
          </a:p>
          <a:p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74198BE-D9C4-47DF-A1DF-BF6AD31CF067}"/>
              </a:ext>
            </a:extLst>
          </p:cNvPr>
          <p:cNvSpPr/>
          <p:nvPr/>
        </p:nvSpPr>
        <p:spPr>
          <a:xfrm flipV="1">
            <a:off x="3616627" y="1998576"/>
            <a:ext cx="571410" cy="344178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8293507-84CA-4634-9F0C-02D5B530C8B9}"/>
              </a:ext>
            </a:extLst>
          </p:cNvPr>
          <p:cNvCxnSpPr>
            <a:cxnSpLocks/>
          </p:cNvCxnSpPr>
          <p:nvPr/>
        </p:nvCxnSpPr>
        <p:spPr>
          <a:xfrm>
            <a:off x="2894202" y="634573"/>
            <a:ext cx="897622" cy="14458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11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8E1A7ED7-027E-4340-B844-046D447A18FB}"/>
              </a:ext>
            </a:extLst>
          </p:cNvPr>
          <p:cNvSpPr txBox="1">
            <a:spLocks/>
          </p:cNvSpPr>
          <p:nvPr/>
        </p:nvSpPr>
        <p:spPr>
          <a:xfrm>
            <a:off x="4701061" y="1072896"/>
            <a:ext cx="3913464" cy="3760736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800">
              <a:defRPr/>
            </a:pPr>
            <a:r>
              <a:rPr lang="en-US" sz="2175" dirty="0">
                <a:solidFill>
                  <a:prstClr val="black"/>
                </a:solidFill>
                <a:latin typeface="Franklin Gothic Medium" panose="020B0603020102020204"/>
              </a:rPr>
              <a:t>Heat stress arises when humans cannot dissipate internally generated energy; this arises when:</a:t>
            </a:r>
          </a:p>
          <a:p>
            <a:pPr marL="342900" indent="-342900" algn="l" defTabSz="685800">
              <a:buFontTx/>
              <a:buChar char="-"/>
              <a:defRPr/>
            </a:pPr>
            <a:r>
              <a:rPr lang="en-US" sz="2175" dirty="0">
                <a:solidFill>
                  <a:prstClr val="black"/>
                </a:solidFill>
                <a:latin typeface="Franklin Gothic Medium" panose="020B0603020102020204"/>
              </a:rPr>
              <a:t>High temperatures</a:t>
            </a:r>
          </a:p>
          <a:p>
            <a:pPr marL="342900" indent="-342900" algn="l" defTabSz="685800">
              <a:buFontTx/>
              <a:buChar char="-"/>
              <a:defRPr/>
            </a:pPr>
            <a:r>
              <a:rPr lang="en-US" sz="2175" dirty="0">
                <a:solidFill>
                  <a:prstClr val="black"/>
                </a:solidFill>
                <a:latin typeface="Franklin Gothic Medium" panose="020B0603020102020204"/>
              </a:rPr>
              <a:t>Humid conditions</a:t>
            </a:r>
          </a:p>
          <a:p>
            <a:pPr marL="342900" indent="-342900" algn="l" defTabSz="685800">
              <a:buFontTx/>
              <a:buChar char="-"/>
              <a:defRPr/>
            </a:pPr>
            <a:r>
              <a:rPr lang="en-US" sz="2175" dirty="0">
                <a:solidFill>
                  <a:prstClr val="black"/>
                </a:solidFill>
                <a:latin typeface="Franklin Gothic Medium" panose="020B0603020102020204"/>
              </a:rPr>
              <a:t>High solar radiation</a:t>
            </a:r>
          </a:p>
          <a:p>
            <a:pPr marL="342900" indent="-342900" algn="l" defTabSz="685800">
              <a:buFontTx/>
              <a:buChar char="-"/>
              <a:defRPr/>
            </a:pPr>
            <a:r>
              <a:rPr lang="en-US" sz="2175" dirty="0">
                <a:solidFill>
                  <a:prstClr val="black"/>
                </a:solidFill>
                <a:latin typeface="Franklin Gothic Medium" panose="020B0603020102020204"/>
              </a:rPr>
              <a:t>Manual labor</a:t>
            </a:r>
          </a:p>
          <a:p>
            <a:pPr algn="l" defTabSz="685800">
              <a:defRPr/>
            </a:pPr>
            <a:r>
              <a:rPr lang="en-US" sz="2175" dirty="0">
                <a:solidFill>
                  <a:prstClr val="black"/>
                </a:solidFill>
                <a:latin typeface="Franklin Gothic Medium" panose="020B0603020102020204"/>
              </a:rPr>
              <a:t>This looks a lot like farming in the tropics!</a:t>
            </a:r>
          </a:p>
          <a:p>
            <a:pPr marL="342900" indent="-342900" algn="l" defTabSz="685800">
              <a:buFontTx/>
              <a:buChar char="-"/>
              <a:defRPr/>
            </a:pPr>
            <a:endParaRPr lang="en-US" sz="2175" dirty="0">
              <a:solidFill>
                <a:prstClr val="black"/>
              </a:solidFill>
              <a:latin typeface="Franklin Gothic Medium" panose="020B0603020102020204"/>
            </a:endParaRPr>
          </a:p>
          <a:p>
            <a:pPr algn="l" defTabSz="685800">
              <a:defRPr/>
            </a:pPr>
            <a:endParaRPr lang="en-US" sz="2700" dirty="0">
              <a:solidFill>
                <a:prstClr val="black"/>
              </a:solidFill>
              <a:latin typeface="Franklin Gothic Medium" panose="020B060302010202020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9430" y="4927834"/>
            <a:ext cx="1266290" cy="10729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9" t="18865" r="16962"/>
          <a:stretch/>
        </p:blipFill>
        <p:spPr>
          <a:xfrm>
            <a:off x="6955657" y="4859280"/>
            <a:ext cx="893774" cy="11414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0BFB28-69CB-4A9D-9AB8-784CCC4A60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0256"/>
            <a:ext cx="4542233" cy="469049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6D0B924-1DD5-431F-907E-E636F9C3ACA5}"/>
              </a:ext>
            </a:extLst>
          </p:cNvPr>
          <p:cNvSpPr/>
          <p:nvPr/>
        </p:nvSpPr>
        <p:spPr>
          <a:xfrm>
            <a:off x="4376885" y="5270746"/>
            <a:ext cx="240768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en-US" sz="1050" dirty="0">
                <a:solidFill>
                  <a:prstClr val="black"/>
                </a:solidFill>
                <a:latin typeface="Franklin Gothic Book" panose="020B0503020102020204"/>
              </a:rPr>
              <a:t>Source: Buzan and Huber, Annual Review of Earth and Planetary Sciences, forthcoming 2020 </a:t>
            </a:r>
          </a:p>
        </p:txBody>
      </p:sp>
    </p:spTree>
    <p:extLst>
      <p:ext uri="{BB962C8B-B14F-4D97-AF65-F5344CB8AC3E}">
        <p14:creationId xmlns:p14="http://schemas.microsoft.com/office/powerpoint/2010/main" val="1554004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255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>Estimated impacts of climate change on labor capacity in agriculture (two metrics of heat stress and labor impacts)</a:t>
            </a:r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3D761DA-510D-4574-BFE2-CC96BC4F1F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3343372"/>
              </p:ext>
            </p:extLst>
          </p:nvPr>
        </p:nvGraphicFramePr>
        <p:xfrm>
          <a:off x="92279" y="5939089"/>
          <a:ext cx="2760950" cy="933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5" name="Equation" r:id="rId4" imgW="1269449" imgH="431613" progId="Equation.DSMT4">
                  <p:embed/>
                </p:oleObj>
              </mc:Choice>
              <mc:Fallback>
                <p:oleObj name="Equation" r:id="rId4" imgW="1269449" imgH="431613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3D761DA-510D-4574-BFE2-CC96BC4F1F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79" y="5939089"/>
                        <a:ext cx="2760950" cy="9338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B0156F66-9260-4B7E-80F3-7962CD826F77}"/>
              </a:ext>
            </a:extLst>
          </p:cNvPr>
          <p:cNvSpPr/>
          <p:nvPr/>
        </p:nvSpPr>
        <p:spPr>
          <a:xfrm flipV="1">
            <a:off x="2222124" y="6131793"/>
            <a:ext cx="571410" cy="56206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08AEFA-20C9-44AD-91E6-69C7D98B6FD9}"/>
              </a:ext>
            </a:extLst>
          </p:cNvPr>
          <p:cNvSpPr txBox="1"/>
          <p:nvPr/>
        </p:nvSpPr>
        <p:spPr>
          <a:xfrm>
            <a:off x="2222124" y="1278180"/>
            <a:ext cx="20574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century climate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AFD94A-A56A-4934-9856-0F425175EE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6443" y="1848184"/>
            <a:ext cx="6991113" cy="418725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222954F-3011-43C1-900F-D8DD8A38F075}"/>
              </a:ext>
            </a:extLst>
          </p:cNvPr>
          <p:cNvSpPr txBox="1"/>
          <p:nvPr/>
        </p:nvSpPr>
        <p:spPr>
          <a:xfrm>
            <a:off x="5144840" y="1278180"/>
            <a:ext cx="1460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+3C warming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8" name="Right Brace 17">
            <a:extLst>
              <a:ext uri="{FF2B5EF4-FFF2-40B4-BE49-F238E27FC236}">
                <a16:creationId xmlns:a16="http://schemas.microsoft.com/office/drawing/2014/main" id="{9C708967-4344-44B2-AE20-A32CF44CE938}"/>
              </a:ext>
            </a:extLst>
          </p:cNvPr>
          <p:cNvSpPr/>
          <p:nvPr/>
        </p:nvSpPr>
        <p:spPr>
          <a:xfrm rot="16200000">
            <a:off x="3166820" y="443002"/>
            <a:ext cx="247733" cy="2562627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289DB4A2-603F-4618-B598-D25E25896D49}"/>
              </a:ext>
            </a:extLst>
          </p:cNvPr>
          <p:cNvSpPr/>
          <p:nvPr/>
        </p:nvSpPr>
        <p:spPr>
          <a:xfrm rot="16200000">
            <a:off x="6005717" y="443001"/>
            <a:ext cx="247733" cy="2562627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ght Brace 19">
            <a:extLst>
              <a:ext uri="{FF2B5EF4-FFF2-40B4-BE49-F238E27FC236}">
                <a16:creationId xmlns:a16="http://schemas.microsoft.com/office/drawing/2014/main" id="{4BCA5A59-5BFF-4E36-A627-3CC5028A7715}"/>
              </a:ext>
            </a:extLst>
          </p:cNvPr>
          <p:cNvSpPr/>
          <p:nvPr/>
        </p:nvSpPr>
        <p:spPr>
          <a:xfrm rot="10800000">
            <a:off x="1021651" y="2038030"/>
            <a:ext cx="247733" cy="114300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038C6926-00BD-41F2-83D1-7427D5B067A7}"/>
              </a:ext>
            </a:extLst>
          </p:cNvPr>
          <p:cNvSpPr/>
          <p:nvPr/>
        </p:nvSpPr>
        <p:spPr>
          <a:xfrm rot="10800000">
            <a:off x="1021652" y="3181030"/>
            <a:ext cx="247733" cy="1311888"/>
          </a:xfrm>
          <a:prstGeom prst="rightBrace">
            <a:avLst>
              <a:gd name="adj1" fmla="val 8333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22F527-43B4-4D45-AAAA-5889F1CDDD07}"/>
              </a:ext>
            </a:extLst>
          </p:cNvPr>
          <p:cNvSpPr txBox="1"/>
          <p:nvPr/>
        </p:nvSpPr>
        <p:spPr>
          <a:xfrm>
            <a:off x="-64214" y="2237098"/>
            <a:ext cx="1157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ESI/Dunne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427851-4B6B-4B5B-852A-7470C6F8BB49}"/>
              </a:ext>
            </a:extLst>
          </p:cNvPr>
          <p:cNvSpPr txBox="1"/>
          <p:nvPr/>
        </p:nvSpPr>
        <p:spPr>
          <a:xfrm>
            <a:off x="-50304" y="3397763"/>
            <a:ext cx="10182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sWBGT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/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NIOSH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189AA7-B7BC-4EC1-8F75-02FED4556CD7}"/>
              </a:ext>
            </a:extLst>
          </p:cNvPr>
          <p:cNvSpPr/>
          <p:nvPr/>
        </p:nvSpPr>
        <p:spPr>
          <a:xfrm flipV="1">
            <a:off x="5640762" y="3392986"/>
            <a:ext cx="468812" cy="43288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2516C96-3054-44CE-BE10-CD64A1A5C672}"/>
              </a:ext>
            </a:extLst>
          </p:cNvPr>
          <p:cNvSpPr/>
          <p:nvPr/>
        </p:nvSpPr>
        <p:spPr>
          <a:xfrm flipV="1">
            <a:off x="6517648" y="3429000"/>
            <a:ext cx="468812" cy="43288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83C3A8C-FBF7-4E6C-8F16-481B26D8AE8A}"/>
              </a:ext>
            </a:extLst>
          </p:cNvPr>
          <p:cNvSpPr/>
          <p:nvPr/>
        </p:nvSpPr>
        <p:spPr>
          <a:xfrm flipV="1">
            <a:off x="4998282" y="3508927"/>
            <a:ext cx="468812" cy="43288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620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5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100000">
              <a:schemeClr val="bg1"/>
            </a:gs>
            <a:gs pos="0">
              <a:srgbClr val="D3D3D3"/>
            </a:gs>
            <a:gs pos="100000">
              <a:srgbClr val="FAFAFA"/>
            </a:gs>
            <a:gs pos="46000">
              <a:srgbClr val="D3D3D3"/>
            </a:gs>
            <a:gs pos="19000">
              <a:schemeClr val="bg1">
                <a:lumMod val="50000"/>
              </a:schemeClr>
            </a:gs>
          </a:gsLst>
          <a:lin ang="2700000" scaled="1"/>
          <a:tileRect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93560F94-F47D-4B13-91F1-22FC47C7C1A5}" vid="{A6E000E8-ED6C-4538-A747-6BB9ED362DE9}"/>
    </a:ext>
  </a:extLst>
</a:theme>
</file>

<file path=ppt/theme/theme5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2613</TotalTime>
  <Words>2442</Words>
  <Application>Microsoft Office PowerPoint</Application>
  <PresentationFormat>On-screen Show (4:3)</PresentationFormat>
  <Paragraphs>297</Paragraphs>
  <Slides>31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51" baseType="lpstr">
      <vt:lpstr>Arial</vt:lpstr>
      <vt:lpstr>Calibri</vt:lpstr>
      <vt:lpstr>Calibri (Headings)</vt:lpstr>
      <vt:lpstr>Courier New</vt:lpstr>
      <vt:lpstr>Dosis</vt:lpstr>
      <vt:lpstr>Franklin Gothic Book</vt:lpstr>
      <vt:lpstr>Franklin Gothic Medium</vt:lpstr>
      <vt:lpstr>Gill Sans MT</vt:lpstr>
      <vt:lpstr>Helvetica</vt:lpstr>
      <vt:lpstr>Impact</vt:lpstr>
      <vt:lpstr>Leelawadee UI</vt:lpstr>
      <vt:lpstr>Myriad Pro</vt:lpstr>
      <vt:lpstr>Times New Roman</vt:lpstr>
      <vt:lpstr>Wingdings</vt:lpstr>
      <vt:lpstr>Office Theme</vt:lpstr>
      <vt:lpstr>1_Custom Design</vt:lpstr>
      <vt:lpstr>Custom Design</vt:lpstr>
      <vt:lpstr>3_Office Theme</vt:lpstr>
      <vt:lpstr>1_Office Theme</vt:lpstr>
      <vt:lpstr>Equation</vt:lpstr>
      <vt:lpstr>Climate Impacts on Agriculture: Searching for Keys under the Streetlight  </vt:lpstr>
      <vt:lpstr>We have been searching for impacts where data &amp; models are best</vt:lpstr>
      <vt:lpstr>Overview of Talk </vt:lpstr>
      <vt:lpstr>Background and Literature Review </vt:lpstr>
      <vt:lpstr>PowerPoint Presentation</vt:lpstr>
      <vt:lpstr>Cost shares tell us which inputs are most important</vt:lpstr>
      <vt:lpstr>Climate impacts on labor productivity will be key in SSA</vt:lpstr>
      <vt:lpstr>PowerPoint Presentation</vt:lpstr>
      <vt:lpstr>Estimated impacts of climate change on labor capacity in agriculture (two metrics of heat stress and labor impacts)</vt:lpstr>
      <vt:lpstr>What about pesticides and herbicides?</vt:lpstr>
      <vt:lpstr>Climate change and intermediate inputs</vt:lpstr>
      <vt:lpstr>What if climate change affects the productivity of all inputs? </vt:lpstr>
      <vt:lpstr>PowerPoint Presentation</vt:lpstr>
      <vt:lpstr>PowerPoint Presentation</vt:lpstr>
      <vt:lpstr>Overview of Talk </vt:lpstr>
      <vt:lpstr>Today agricultural output growth is TFP-driven</vt:lpstr>
      <vt:lpstr>And TFP growth is driven by knowledge capital which has a 50 year life cycle in the United States</vt:lpstr>
      <vt:lpstr>U.S. Farm Productivity and Public R&amp;D spending: Gains from R&amp;D</vt:lpstr>
      <vt:lpstr>How will the knowledge life cycle and TFP growth be altered by climate change?</vt:lpstr>
      <vt:lpstr>Overview of Talk </vt:lpstr>
      <vt:lpstr>Which farm products are affected by climate change?</vt:lpstr>
      <vt:lpstr>Overview of Talk </vt:lpstr>
      <vt:lpstr>Experimental Design</vt:lpstr>
      <vt:lpstr>Yield impacts of climate change for staple crops: Meta-analysis of 1,000+ data points reported to the IPCC</vt:lpstr>
      <vt:lpstr>Food price impacts differ dramatically if climate impact is through TFP</vt:lpstr>
      <vt:lpstr>Agronomic yield shocks have greater impact on food prices than labor capacity reductions at +3C</vt:lpstr>
      <vt:lpstr>PowerPoint Presentation</vt:lpstr>
      <vt:lpstr>However, labor shocks from heat stress have a greater impact on global welfare due to coincidence of high heat stress and labor intensive farming</vt:lpstr>
      <vt:lpstr>So labor losses are more concentrated in Africa and Asia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Merzdorf, Russell J.</dc:creator>
  <cp:lastModifiedBy>Hertel, Thomas W.</cp:lastModifiedBy>
  <cp:revision>410</cp:revision>
  <cp:lastPrinted>2014-03-25T15:18:08Z</cp:lastPrinted>
  <dcterms:created xsi:type="dcterms:W3CDTF">2014-03-24T20:29:03Z</dcterms:created>
  <dcterms:modified xsi:type="dcterms:W3CDTF">2020-05-15T16:33:36Z</dcterms:modified>
</cp:coreProperties>
</file>