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2" r:id="rId3"/>
    <p:sldId id="333" r:id="rId4"/>
    <p:sldId id="275" r:id="rId5"/>
    <p:sldId id="319" r:id="rId6"/>
    <p:sldId id="320" r:id="rId7"/>
    <p:sldId id="321" r:id="rId8"/>
    <p:sldId id="322" r:id="rId9"/>
    <p:sldId id="314" r:id="rId10"/>
    <p:sldId id="296" r:id="rId11"/>
    <p:sldId id="292" r:id="rId12"/>
    <p:sldId id="257" r:id="rId13"/>
    <p:sldId id="331" r:id="rId14"/>
    <p:sldId id="344" r:id="rId15"/>
    <p:sldId id="280" r:id="rId16"/>
    <p:sldId id="323" r:id="rId17"/>
    <p:sldId id="263" r:id="rId18"/>
    <p:sldId id="339" r:id="rId19"/>
    <p:sldId id="340" r:id="rId20"/>
    <p:sldId id="265" r:id="rId21"/>
    <p:sldId id="343" r:id="rId22"/>
    <p:sldId id="342" r:id="rId23"/>
    <p:sldId id="306" r:id="rId24"/>
    <p:sldId id="288" r:id="rId25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rrie Walmsley" initials="TW" lastIdx="32" clrIdx="0">
    <p:extLst>
      <p:ext uri="{19B8F6BF-5375-455C-9EA6-DF929625EA0E}">
        <p15:presenceInfo xmlns:p15="http://schemas.microsoft.com/office/powerpoint/2012/main" userId="fbdbcb6f68ed4622" providerId="Windows Live"/>
      </p:ext>
    </p:extLst>
  </p:cmAuthor>
  <p:cmAuthor id="2" name="User Account" initials="UA" lastIdx="5" clrIdx="1">
    <p:extLst>
      <p:ext uri="{19B8F6BF-5375-455C-9EA6-DF929625EA0E}">
        <p15:presenceInfo xmlns:p15="http://schemas.microsoft.com/office/powerpoint/2012/main" userId="User Accoun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tx1"/>
                </a:solidFill>
              </a:rPr>
              <a:t>Growth in Trade</a:t>
            </a:r>
            <a:r>
              <a:rPr lang="en-US" sz="2000" b="1" baseline="0" dirty="0">
                <a:solidFill>
                  <a:schemeClr val="tx1"/>
                </a:solidFill>
              </a:rPr>
              <a:t> </a:t>
            </a:r>
            <a:endParaRPr lang="en-US" sz="20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53844612087782"/>
          <c:y val="9.8044318093403651E-2"/>
          <c:w val="0.86878251866934142"/>
          <c:h val="0.7381729661000892"/>
        </c:manualLayout>
      </c:layout>
      <c:lineChart>
        <c:grouping val="stacked"/>
        <c:varyColors val="0"/>
        <c:ser>
          <c:idx val="0"/>
          <c:order val="0"/>
          <c:tx>
            <c:strRef>
              <c:f>China!$B$1</c:f>
              <c:strCache>
                <c:ptCount val="1"/>
                <c:pt idx="0">
                  <c:v>China imports from pakistan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Lit>
              <c:formatCode>General</c:formatCode>
              <c:ptCount val="16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2007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  <c:pt idx="11">
                <c:v>2014</c:v>
              </c:pt>
              <c:pt idx="12">
                <c:v>2015</c:v>
              </c:pt>
              <c:pt idx="13">
                <c:v>2016</c:v>
              </c:pt>
              <c:pt idx="14">
                <c:v>2017</c:v>
              </c:pt>
              <c:pt idx="15">
                <c:v>2018</c:v>
              </c:pt>
            </c:numLit>
          </c:cat>
          <c:val>
            <c:numRef>
              <c:f>China!$B$2:$B$17</c:f>
              <c:numCache>
                <c:formatCode>General</c:formatCode>
                <c:ptCount val="16"/>
                <c:pt idx="0">
                  <c:v>259637</c:v>
                </c:pt>
                <c:pt idx="1">
                  <c:v>287017</c:v>
                </c:pt>
                <c:pt idx="2">
                  <c:v>435682</c:v>
                </c:pt>
                <c:pt idx="3">
                  <c:v>506642</c:v>
                </c:pt>
                <c:pt idx="4">
                  <c:v>613759</c:v>
                </c:pt>
                <c:pt idx="5">
                  <c:v>726711</c:v>
                </c:pt>
                <c:pt idx="6">
                  <c:v>997854</c:v>
                </c:pt>
                <c:pt idx="7">
                  <c:v>1435944</c:v>
                </c:pt>
                <c:pt idx="8">
                  <c:v>1678959</c:v>
                </c:pt>
                <c:pt idx="9">
                  <c:v>2619944</c:v>
                </c:pt>
                <c:pt idx="10">
                  <c:v>2652223</c:v>
                </c:pt>
                <c:pt idx="11">
                  <c:v>2252900</c:v>
                </c:pt>
                <c:pt idx="12">
                  <c:v>1934926</c:v>
                </c:pt>
                <c:pt idx="13">
                  <c:v>1590858</c:v>
                </c:pt>
                <c:pt idx="14">
                  <c:v>1508080</c:v>
                </c:pt>
                <c:pt idx="15">
                  <c:v>1818069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2D-4CF2-9BE9-E0967CCA5DB7}"/>
            </c:ext>
          </c:extLst>
        </c:ser>
        <c:ser>
          <c:idx val="1"/>
          <c:order val="1"/>
          <c:tx>
            <c:strRef>
              <c:f>China!$C$1</c:f>
              <c:strCache>
                <c:ptCount val="1"/>
                <c:pt idx="0">
                  <c:v>China exports to Pakistan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Lit>
              <c:formatCode>General</c:formatCode>
              <c:ptCount val="16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2007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  <c:pt idx="11">
                <c:v>2014</c:v>
              </c:pt>
              <c:pt idx="12">
                <c:v>2015</c:v>
              </c:pt>
              <c:pt idx="13">
                <c:v>2016</c:v>
              </c:pt>
              <c:pt idx="14">
                <c:v>2017</c:v>
              </c:pt>
              <c:pt idx="15">
                <c:v>2018</c:v>
              </c:pt>
            </c:numLit>
          </c:cat>
          <c:val>
            <c:numRef>
              <c:f>China!$C$2:$C$17</c:f>
              <c:numCache>
                <c:formatCode>General</c:formatCode>
                <c:ptCount val="16"/>
                <c:pt idx="0">
                  <c:v>957331</c:v>
                </c:pt>
                <c:pt idx="1">
                  <c:v>1139816</c:v>
                </c:pt>
                <c:pt idx="2">
                  <c:v>2349395</c:v>
                </c:pt>
                <c:pt idx="3">
                  <c:v>2914926</c:v>
                </c:pt>
                <c:pt idx="4">
                  <c:v>4164230</c:v>
                </c:pt>
                <c:pt idx="5">
                  <c:v>4738055</c:v>
                </c:pt>
                <c:pt idx="6">
                  <c:v>3779769</c:v>
                </c:pt>
                <c:pt idx="7">
                  <c:v>5247713</c:v>
                </c:pt>
                <c:pt idx="8">
                  <c:v>6470653</c:v>
                </c:pt>
                <c:pt idx="9">
                  <c:v>6687566</c:v>
                </c:pt>
                <c:pt idx="10">
                  <c:v>6626323</c:v>
                </c:pt>
                <c:pt idx="11">
                  <c:v>9588418</c:v>
                </c:pt>
                <c:pt idx="12">
                  <c:v>11019005</c:v>
                </c:pt>
                <c:pt idx="13">
                  <c:v>13680153</c:v>
                </c:pt>
                <c:pt idx="14">
                  <c:v>15383398</c:v>
                </c:pt>
                <c:pt idx="15">
                  <c:v>14544687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2D-4CF2-9BE9-E0967CCA5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7305712"/>
        <c:axId val="1767312784"/>
      </c:lineChart>
      <c:catAx>
        <c:axId val="176730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7312784"/>
        <c:crosses val="autoZero"/>
        <c:auto val="1"/>
        <c:lblAlgn val="ctr"/>
        <c:lblOffset val="100"/>
        <c:noMultiLvlLbl val="0"/>
      </c:catAx>
      <c:valAx>
        <c:axId val="176731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730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4C4229-52A7-4076-8799-9D8F44B2F818}" type="doc">
      <dgm:prSet loTypeId="urn:microsoft.com/office/officeart/2005/8/layout/hierarchy6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8A7F03-3982-424E-B738-F0BE8208AF58}">
      <dgm:prSet phldrT="[Text]"/>
      <dgm:spPr>
        <a:xfrm>
          <a:off x="2563141" y="10128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PAKISTAN</a:t>
          </a:r>
        </a:p>
      </dgm:t>
    </dgm:pt>
    <dgm:pt modelId="{2B49982E-CE79-41AB-9F77-AB2DAF61DD24}" type="parTrans" cxnId="{2D7B732C-A39E-4A0F-B37B-49344577A331}">
      <dgm:prSet/>
      <dgm:spPr/>
      <dgm:t>
        <a:bodyPr/>
        <a:lstStyle/>
        <a:p>
          <a:endParaRPr lang="en-US"/>
        </a:p>
      </dgm:t>
    </dgm:pt>
    <dgm:pt modelId="{3764A0CB-5503-4CC5-AE5D-D905AA9C7732}" type="sibTrans" cxnId="{2D7B732C-A39E-4A0F-B37B-49344577A331}">
      <dgm:prSet/>
      <dgm:spPr/>
      <dgm:t>
        <a:bodyPr/>
        <a:lstStyle/>
        <a:p>
          <a:endParaRPr lang="en-US"/>
        </a:p>
      </dgm:t>
    </dgm:pt>
    <dgm:pt modelId="{C7017D6D-70A1-4B7B-AB0F-D1A2967C0C11}">
      <dgm:prSet phldrT="[Text]"/>
      <dgm:spPr>
        <a:xfrm>
          <a:off x="3536" y="132639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Free Trade Agreement (FTA)	</a:t>
          </a:r>
        </a:p>
      </dgm:t>
    </dgm:pt>
    <dgm:pt modelId="{50D42630-A5C3-448B-8565-57F9D921D825}" type="parTrans" cxnId="{F6A1DDDF-6C25-4D00-8E78-AED65612097B}">
      <dgm:prSet/>
      <dgm:spPr>
        <a:xfrm>
          <a:off x="659845" y="976362"/>
          <a:ext cx="2559604" cy="350031"/>
        </a:xfr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44022CAD-C47A-4E73-98E0-50C192F882BF}" type="sibTrans" cxnId="{F6A1DDDF-6C25-4D00-8E78-AED65612097B}">
      <dgm:prSet/>
      <dgm:spPr/>
      <dgm:t>
        <a:bodyPr/>
        <a:lstStyle/>
        <a:p>
          <a:endParaRPr lang="en-US"/>
        </a:p>
      </dgm:t>
    </dgm:pt>
    <dgm:pt modelId="{5436E30E-4731-4B54-AA02-7B0426BF1A83}">
      <dgm:prSet phldrT="[Text]"/>
      <dgm:spPr>
        <a:xfrm>
          <a:off x="1709939" y="132639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Preferential Trade Agreement     (PTA)	</a:t>
          </a:r>
        </a:p>
      </dgm:t>
    </dgm:pt>
    <dgm:pt modelId="{57063C4E-5A08-49EC-B2F4-6469AB092B44}" type="parTrans" cxnId="{06D20708-C8E0-426B-8E73-3382F3FB1342}">
      <dgm:prSet/>
      <dgm:spPr>
        <a:xfrm>
          <a:off x="2366248" y="976362"/>
          <a:ext cx="853201" cy="350031"/>
        </a:xfr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4D2319C3-63EF-45A8-AF15-EF873AE27BED}" type="sibTrans" cxnId="{06D20708-C8E0-426B-8E73-3382F3FB1342}">
      <dgm:prSet/>
      <dgm:spPr/>
      <dgm:t>
        <a:bodyPr/>
        <a:lstStyle/>
        <a:p>
          <a:endParaRPr lang="en-US"/>
        </a:p>
      </dgm:t>
    </dgm:pt>
    <dgm:pt modelId="{81FCE840-30A0-4778-9D17-EBF7E0DF44E5}">
      <dgm:prSet phldrT="[Text]"/>
      <dgm:spPr>
        <a:xfrm>
          <a:off x="3416342" y="132639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Multilateral Free Trade Agreement</a:t>
          </a:r>
        </a:p>
      </dgm:t>
    </dgm:pt>
    <dgm:pt modelId="{5587E0C6-EF14-4B28-AA3D-67544B99DBAB}" type="parTrans" cxnId="{6B1C3352-5B27-43B9-AD3B-6B4A30A1A7E6}">
      <dgm:prSet/>
      <dgm:spPr>
        <a:xfrm>
          <a:off x="3219449" y="976362"/>
          <a:ext cx="853201" cy="350031"/>
        </a:xfr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2F4E2379-A52D-4040-8C0A-E8BEB181F479}" type="sibTrans" cxnId="{6B1C3352-5B27-43B9-AD3B-6B4A30A1A7E6}">
      <dgm:prSet/>
      <dgm:spPr/>
      <dgm:t>
        <a:bodyPr/>
        <a:lstStyle/>
        <a:p>
          <a:endParaRPr lang="en-US"/>
        </a:p>
      </dgm:t>
    </dgm:pt>
    <dgm:pt modelId="{B890D750-D0B5-4557-95B9-CBD3076E7C14}">
      <dgm:prSet/>
      <dgm:spPr>
        <a:xfrm>
          <a:off x="5122745" y="132639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Preferential Arrangement</a:t>
          </a:r>
        </a:p>
      </dgm:t>
    </dgm:pt>
    <dgm:pt modelId="{94367E12-D262-4C80-B0FE-C180BC87D73E}" type="parTrans" cxnId="{55401430-B8F9-46AC-BBAD-B5222834A476}">
      <dgm:prSet/>
      <dgm:spPr>
        <a:xfrm>
          <a:off x="3219449" y="976362"/>
          <a:ext cx="2559604" cy="350031"/>
        </a:xfr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791DB45F-134F-442F-99D1-C3D763998607}" type="sibTrans" cxnId="{55401430-B8F9-46AC-BBAD-B5222834A476}">
      <dgm:prSet/>
      <dgm:spPr/>
      <dgm:t>
        <a:bodyPr/>
        <a:lstStyle/>
        <a:p>
          <a:endParaRPr lang="en-US"/>
        </a:p>
      </dgm:t>
    </dgm:pt>
    <dgm:pt modelId="{9B43FD56-CD63-4C83-960F-D5ECFA4F149E}">
      <dgm:prSet/>
      <dgm:spPr>
        <a:xfrm>
          <a:off x="5122745" y="255150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EU GSP Plus (2014)</a:t>
          </a:r>
        </a:p>
      </dgm:t>
    </dgm:pt>
    <dgm:pt modelId="{A9F97AA6-D0C3-4FEE-AE57-5619982180C4}" type="parTrans" cxnId="{225C7231-DA4C-407D-BA51-441B70894FC9}">
      <dgm:prSet/>
      <dgm:spPr>
        <a:xfrm>
          <a:off x="5733334" y="2201471"/>
          <a:ext cx="91440" cy="350031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8E92974E-A308-4D8C-AB14-2174F5329AB0}" type="sibTrans" cxnId="{225C7231-DA4C-407D-BA51-441B70894FC9}">
      <dgm:prSet/>
      <dgm:spPr/>
      <dgm:t>
        <a:bodyPr/>
        <a:lstStyle/>
        <a:p>
          <a:endParaRPr lang="en-US"/>
        </a:p>
      </dgm:t>
    </dgm:pt>
    <dgm:pt modelId="{85143E6E-4031-4311-97EA-249FE002313F}">
      <dgm:prSet custT="1"/>
      <dgm:spPr>
        <a:xfrm>
          <a:off x="3416342" y="255150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South Asia Free Trade Agreement (2006)</a:t>
          </a:r>
        </a:p>
      </dgm:t>
    </dgm:pt>
    <dgm:pt modelId="{746BC49C-6535-46C0-8ACC-731192ABC141}" type="parTrans" cxnId="{87CFF1FA-69BD-4076-A319-5A6FB3BD5007}">
      <dgm:prSet/>
      <dgm:spPr>
        <a:xfrm>
          <a:off x="4026931" y="2201471"/>
          <a:ext cx="91440" cy="350031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D0FD5894-E3F5-4E07-B56D-71826902C4F9}" type="sibTrans" cxnId="{87CFF1FA-69BD-4076-A319-5A6FB3BD5007}">
      <dgm:prSet/>
      <dgm:spPr/>
      <dgm:t>
        <a:bodyPr/>
        <a:lstStyle/>
        <a:p>
          <a:endParaRPr lang="en-US"/>
        </a:p>
      </dgm:t>
    </dgm:pt>
    <dgm:pt modelId="{29975FDC-2BF2-4D12-912C-0536DFB318DE}">
      <dgm:prSet/>
      <dgm:spPr>
        <a:xfrm>
          <a:off x="1709939" y="2551503"/>
          <a:ext cx="1312617" cy="1435907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Iran (2004)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Indonesia(2005)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Mauritius (2007) 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PTA-D8**</a:t>
          </a:r>
        </a:p>
      </dgm:t>
    </dgm:pt>
    <dgm:pt modelId="{6DA1D494-2BD1-4013-87F3-B962D721B029}" type="parTrans" cxnId="{B56421A7-71BB-461B-BB8F-4A7EEA2110F6}">
      <dgm:prSet/>
      <dgm:spPr>
        <a:xfrm>
          <a:off x="2320528" y="2201471"/>
          <a:ext cx="91440" cy="350031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4FD7438A-8BB4-410C-9A40-8E60162120AA}" type="sibTrans" cxnId="{B56421A7-71BB-461B-BB8F-4A7EEA2110F6}">
      <dgm:prSet/>
      <dgm:spPr/>
      <dgm:t>
        <a:bodyPr/>
        <a:lstStyle/>
        <a:p>
          <a:endParaRPr lang="en-US"/>
        </a:p>
      </dgm:t>
    </dgm:pt>
    <dgm:pt modelId="{349CD38D-91AD-4790-88AB-AAB88F50FECD}">
      <dgm:prSet custT="1"/>
      <dgm:spPr>
        <a:xfrm>
          <a:off x="3536" y="2551503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sz="13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Sri Lanka (2004)</a:t>
          </a:r>
        </a:p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China (2007)</a:t>
          </a:r>
        </a:p>
        <a:p>
          <a:pPr>
            <a:buNone/>
          </a:pPr>
          <a:r>
            <a:rPr lang="en-US" sz="13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Malaysia (2007)</a:t>
          </a:r>
        </a:p>
      </dgm:t>
    </dgm:pt>
    <dgm:pt modelId="{668A1F46-E793-4D52-98FF-6815BDB83531}" type="parTrans" cxnId="{2CE09266-0954-4AD8-B510-E63AA78A6A2E}">
      <dgm:prSet/>
      <dgm:spPr>
        <a:xfrm>
          <a:off x="614125" y="2201471"/>
          <a:ext cx="91440" cy="350031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588797C0-9B93-4B0F-A23C-E8AEC53740F8}" type="sibTrans" cxnId="{2CE09266-0954-4AD8-B510-E63AA78A6A2E}">
      <dgm:prSet/>
      <dgm:spPr/>
      <dgm:t>
        <a:bodyPr/>
        <a:lstStyle/>
        <a:p>
          <a:endParaRPr lang="en-US"/>
        </a:p>
      </dgm:t>
    </dgm:pt>
    <dgm:pt modelId="{60C852C8-261E-45E1-9D68-25E09F0B03E9}">
      <dgm:prSet/>
      <dgm:spPr>
        <a:xfrm>
          <a:off x="3536" y="3776612"/>
          <a:ext cx="1312617" cy="875078"/>
        </a:xfr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Turkey*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Thailand*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South Korea*</a:t>
          </a:r>
        </a:p>
      </dgm:t>
    </dgm:pt>
    <dgm:pt modelId="{EC105E74-15D7-4BF5-80E4-094CD42F08B1}" type="parTrans" cxnId="{9D034B15-13E2-4952-B2DA-007A20A61CFC}">
      <dgm:prSet/>
      <dgm:spPr>
        <a:xfrm>
          <a:off x="614125" y="3426581"/>
          <a:ext cx="91440" cy="350031"/>
        </a:xfrm>
        <a:noFill/>
        <a:ln w="254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ysDash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endParaRPr lang="en-US"/>
        </a:p>
      </dgm:t>
    </dgm:pt>
    <dgm:pt modelId="{93567080-6D72-4793-B877-8CD13DF60609}" type="sibTrans" cxnId="{9D034B15-13E2-4952-B2DA-007A20A61CFC}">
      <dgm:prSet/>
      <dgm:spPr/>
      <dgm:t>
        <a:bodyPr/>
        <a:lstStyle/>
        <a:p>
          <a:endParaRPr lang="en-US"/>
        </a:p>
      </dgm:t>
    </dgm:pt>
    <dgm:pt modelId="{3A1A5904-89D6-411E-805D-4977620D1FC0}" type="pres">
      <dgm:prSet presAssocID="{484C4229-52A7-4076-8799-9D8F44B2F81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130D88B-04AD-46F5-94F9-D0469C9E78B8}" type="pres">
      <dgm:prSet presAssocID="{484C4229-52A7-4076-8799-9D8F44B2F818}" presName="hierFlow" presStyleCnt="0"/>
      <dgm:spPr/>
    </dgm:pt>
    <dgm:pt modelId="{8756A3F7-A905-4670-9EB5-070362313577}" type="pres">
      <dgm:prSet presAssocID="{484C4229-52A7-4076-8799-9D8F44B2F81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57A5A0E-EE66-4251-8E9D-E0651A1A8DCC}" type="pres">
      <dgm:prSet presAssocID="{B78A7F03-3982-424E-B738-F0BE8208AF58}" presName="Name14" presStyleCnt="0"/>
      <dgm:spPr/>
    </dgm:pt>
    <dgm:pt modelId="{002EC79E-96C1-4D23-AED6-5CCEC35E94E5}" type="pres">
      <dgm:prSet presAssocID="{B78A7F03-3982-424E-B738-F0BE8208AF58}" presName="level1Shape" presStyleLbl="node0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44658EA3-C2ED-4547-AE6A-47647858FAB6}" type="pres">
      <dgm:prSet presAssocID="{B78A7F03-3982-424E-B738-F0BE8208AF58}" presName="hierChild2" presStyleCnt="0"/>
      <dgm:spPr/>
    </dgm:pt>
    <dgm:pt modelId="{6E15F056-25F6-4F40-8714-953707E3643B}" type="pres">
      <dgm:prSet presAssocID="{50D42630-A5C3-448B-8565-57F9D921D825}" presName="Name19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2559604" y="0"/>
              </a:moveTo>
              <a:lnTo>
                <a:pt x="2559604" y="175015"/>
              </a:lnTo>
              <a:lnTo>
                <a:pt x="0" y="175015"/>
              </a:lnTo>
              <a:lnTo>
                <a:pt x="0" y="350031"/>
              </a:lnTo>
            </a:path>
          </a:pathLst>
        </a:custGeom>
      </dgm:spPr>
    </dgm:pt>
    <dgm:pt modelId="{2D781C1C-A6A2-4EDD-94AD-3D27FC034C46}" type="pres">
      <dgm:prSet presAssocID="{C7017D6D-70A1-4B7B-AB0F-D1A2967C0C11}" presName="Name21" presStyleCnt="0"/>
      <dgm:spPr/>
    </dgm:pt>
    <dgm:pt modelId="{2C618D3F-7AAA-4245-93D9-38BD63A6A85F}" type="pres">
      <dgm:prSet presAssocID="{C7017D6D-70A1-4B7B-AB0F-D1A2967C0C11}" presName="level2Shape" presStyleLbl="node2" presStyleIdx="0" presStyleCnt="4"/>
      <dgm:spPr>
        <a:prstGeom prst="roundRect">
          <a:avLst>
            <a:gd name="adj" fmla="val 10000"/>
          </a:avLst>
        </a:prstGeom>
      </dgm:spPr>
    </dgm:pt>
    <dgm:pt modelId="{2B2BF673-9962-4104-BD4C-47F8F43A4722}" type="pres">
      <dgm:prSet presAssocID="{C7017D6D-70A1-4B7B-AB0F-D1A2967C0C11}" presName="hierChild3" presStyleCnt="0"/>
      <dgm:spPr/>
    </dgm:pt>
    <dgm:pt modelId="{456C8C03-3042-4A2D-8CA1-B15AC41FB14C}" type="pres">
      <dgm:prSet presAssocID="{668A1F46-E793-4D52-98FF-6815BDB83531}" presName="Name19" presStyleLbl="parChTrans1D3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</dgm:spPr>
    </dgm:pt>
    <dgm:pt modelId="{09F6A92F-D35D-4F14-BBF6-5CD4D8655AA5}" type="pres">
      <dgm:prSet presAssocID="{349CD38D-91AD-4790-88AB-AAB88F50FECD}" presName="Name21" presStyleCnt="0"/>
      <dgm:spPr/>
    </dgm:pt>
    <dgm:pt modelId="{31E175D9-413E-4C70-8ACB-1E45DF62605E}" type="pres">
      <dgm:prSet presAssocID="{349CD38D-91AD-4790-88AB-AAB88F50FECD}" presName="level2Shape" presStyleLbl="node3" presStyleIdx="0" presStyleCnt="4"/>
      <dgm:spPr>
        <a:prstGeom prst="roundRect">
          <a:avLst>
            <a:gd name="adj" fmla="val 10000"/>
          </a:avLst>
        </a:prstGeom>
      </dgm:spPr>
    </dgm:pt>
    <dgm:pt modelId="{4C389DF8-C6C2-41AF-A4D6-0B178F79C55B}" type="pres">
      <dgm:prSet presAssocID="{349CD38D-91AD-4790-88AB-AAB88F50FECD}" presName="hierChild3" presStyleCnt="0"/>
      <dgm:spPr/>
    </dgm:pt>
    <dgm:pt modelId="{EF21A075-0606-4F77-AFD6-4077AAEC98BE}" type="pres">
      <dgm:prSet presAssocID="{EC105E74-15D7-4BF5-80E4-094CD42F08B1}" presName="Name19" presStyleLbl="parChTrans1D4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</dgm:spPr>
    </dgm:pt>
    <dgm:pt modelId="{C700CBAD-440D-4A34-B258-3B0FA013EC1F}" type="pres">
      <dgm:prSet presAssocID="{60C852C8-261E-45E1-9D68-25E09F0B03E9}" presName="Name21" presStyleCnt="0"/>
      <dgm:spPr/>
    </dgm:pt>
    <dgm:pt modelId="{9243C6B8-41D2-46C0-AC21-97C582355CC6}" type="pres">
      <dgm:prSet presAssocID="{60C852C8-261E-45E1-9D68-25E09F0B03E9}" presName="level2Shape" presStyleLbl="node4" presStyleIdx="0" presStyleCnt="1"/>
      <dgm:spPr>
        <a:prstGeom prst="roundRect">
          <a:avLst>
            <a:gd name="adj" fmla="val 10000"/>
          </a:avLst>
        </a:prstGeom>
      </dgm:spPr>
    </dgm:pt>
    <dgm:pt modelId="{31094D6A-B62E-4AB7-91F5-C127DB6F0B6E}" type="pres">
      <dgm:prSet presAssocID="{60C852C8-261E-45E1-9D68-25E09F0B03E9}" presName="hierChild3" presStyleCnt="0"/>
      <dgm:spPr/>
    </dgm:pt>
    <dgm:pt modelId="{CA9D9258-6F0E-432F-B7DE-EE4B8AE162A3}" type="pres">
      <dgm:prSet presAssocID="{57063C4E-5A08-49EC-B2F4-6469AB092B44}" presName="Name19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853201" y="0"/>
              </a:moveTo>
              <a:lnTo>
                <a:pt x="853201" y="175015"/>
              </a:lnTo>
              <a:lnTo>
                <a:pt x="0" y="175015"/>
              </a:lnTo>
              <a:lnTo>
                <a:pt x="0" y="350031"/>
              </a:lnTo>
            </a:path>
          </a:pathLst>
        </a:custGeom>
      </dgm:spPr>
    </dgm:pt>
    <dgm:pt modelId="{8C7EFFF2-896C-47E9-BBC0-6B54DB385B68}" type="pres">
      <dgm:prSet presAssocID="{5436E30E-4731-4B54-AA02-7B0426BF1A83}" presName="Name21" presStyleCnt="0"/>
      <dgm:spPr/>
    </dgm:pt>
    <dgm:pt modelId="{19935BBE-946E-4EB7-A782-F024912E6C9D}" type="pres">
      <dgm:prSet presAssocID="{5436E30E-4731-4B54-AA02-7B0426BF1A83}" presName="level2Shape" presStyleLbl="node2" presStyleIdx="1" presStyleCnt="4"/>
      <dgm:spPr>
        <a:prstGeom prst="roundRect">
          <a:avLst>
            <a:gd name="adj" fmla="val 10000"/>
          </a:avLst>
        </a:prstGeom>
      </dgm:spPr>
    </dgm:pt>
    <dgm:pt modelId="{E994D62C-86CE-431F-8CBB-F23D79626973}" type="pres">
      <dgm:prSet presAssocID="{5436E30E-4731-4B54-AA02-7B0426BF1A83}" presName="hierChild3" presStyleCnt="0"/>
      <dgm:spPr/>
    </dgm:pt>
    <dgm:pt modelId="{6C25240E-3B1E-4F41-A98B-90124BD1BDDE}" type="pres">
      <dgm:prSet presAssocID="{6DA1D494-2BD1-4013-87F3-B962D721B029}" presName="Name19" presStyleLbl="parChTrans1D3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</dgm:spPr>
    </dgm:pt>
    <dgm:pt modelId="{73F3A43C-33A9-4EA9-A1E8-56D22ED1B283}" type="pres">
      <dgm:prSet presAssocID="{29975FDC-2BF2-4D12-912C-0536DFB318DE}" presName="Name21" presStyleCnt="0"/>
      <dgm:spPr/>
    </dgm:pt>
    <dgm:pt modelId="{951CDFCE-2A9C-4A95-8EA2-8A949F52ED60}" type="pres">
      <dgm:prSet presAssocID="{29975FDC-2BF2-4D12-912C-0536DFB318DE}" presName="level2Shape" presStyleLbl="node3" presStyleIdx="1" presStyleCnt="4" custScaleY="164089"/>
      <dgm:spPr>
        <a:prstGeom prst="roundRect">
          <a:avLst>
            <a:gd name="adj" fmla="val 10000"/>
          </a:avLst>
        </a:prstGeom>
      </dgm:spPr>
    </dgm:pt>
    <dgm:pt modelId="{633B7B60-026C-4066-95B3-930EEEFC1A81}" type="pres">
      <dgm:prSet presAssocID="{29975FDC-2BF2-4D12-912C-0536DFB318DE}" presName="hierChild3" presStyleCnt="0"/>
      <dgm:spPr/>
    </dgm:pt>
    <dgm:pt modelId="{26BEA5C2-F985-4E45-8E1B-7BD98B62CAE9}" type="pres">
      <dgm:prSet presAssocID="{5587E0C6-EF14-4B28-AA3D-67544B99DBAB}" presName="Name19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5"/>
              </a:lnTo>
              <a:lnTo>
                <a:pt x="853201" y="175015"/>
              </a:lnTo>
              <a:lnTo>
                <a:pt x="853201" y="350031"/>
              </a:lnTo>
            </a:path>
          </a:pathLst>
        </a:custGeom>
      </dgm:spPr>
    </dgm:pt>
    <dgm:pt modelId="{2CBF43FB-5CE8-452D-A1B1-FC4EAFA2DD30}" type="pres">
      <dgm:prSet presAssocID="{81FCE840-30A0-4778-9D17-EBF7E0DF44E5}" presName="Name21" presStyleCnt="0"/>
      <dgm:spPr/>
    </dgm:pt>
    <dgm:pt modelId="{3DEC42F5-FA17-4512-93BF-7383E298E012}" type="pres">
      <dgm:prSet presAssocID="{81FCE840-30A0-4778-9D17-EBF7E0DF44E5}" presName="level2Shape" presStyleLbl="node2" presStyleIdx="2" presStyleCnt="4"/>
      <dgm:spPr>
        <a:prstGeom prst="roundRect">
          <a:avLst>
            <a:gd name="adj" fmla="val 10000"/>
          </a:avLst>
        </a:prstGeom>
      </dgm:spPr>
    </dgm:pt>
    <dgm:pt modelId="{093257DD-1721-4C7B-907E-DA82AB7BDBCC}" type="pres">
      <dgm:prSet presAssocID="{81FCE840-30A0-4778-9D17-EBF7E0DF44E5}" presName="hierChild3" presStyleCnt="0"/>
      <dgm:spPr/>
    </dgm:pt>
    <dgm:pt modelId="{F779FAD6-D35B-43B0-9774-D340BD70F22E}" type="pres">
      <dgm:prSet presAssocID="{746BC49C-6535-46C0-8ACC-731192ABC141}" presName="Name19" presStyleLbl="parChTrans1D3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</dgm:spPr>
    </dgm:pt>
    <dgm:pt modelId="{C93CA959-E6AE-47BE-BA6B-58BE91D50606}" type="pres">
      <dgm:prSet presAssocID="{85143E6E-4031-4311-97EA-249FE002313F}" presName="Name21" presStyleCnt="0"/>
      <dgm:spPr/>
    </dgm:pt>
    <dgm:pt modelId="{4D2655A3-25F3-4277-A609-12343A3222F2}" type="pres">
      <dgm:prSet presAssocID="{85143E6E-4031-4311-97EA-249FE002313F}" presName="level2Shape" presStyleLbl="node3" presStyleIdx="2" presStyleCnt="4" custScaleY="123854"/>
      <dgm:spPr>
        <a:prstGeom prst="roundRect">
          <a:avLst>
            <a:gd name="adj" fmla="val 10000"/>
          </a:avLst>
        </a:prstGeom>
      </dgm:spPr>
    </dgm:pt>
    <dgm:pt modelId="{360F1D76-062F-4DB1-AA08-9A70F7B2DFCB}" type="pres">
      <dgm:prSet presAssocID="{85143E6E-4031-4311-97EA-249FE002313F}" presName="hierChild3" presStyleCnt="0"/>
      <dgm:spPr/>
    </dgm:pt>
    <dgm:pt modelId="{D3832770-9152-42CE-A12C-9B25EF417178}" type="pres">
      <dgm:prSet presAssocID="{94367E12-D262-4C80-B0FE-C180BC87D73E}" presName="Name19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5"/>
              </a:lnTo>
              <a:lnTo>
                <a:pt x="2559604" y="175015"/>
              </a:lnTo>
              <a:lnTo>
                <a:pt x="2559604" y="350031"/>
              </a:lnTo>
            </a:path>
          </a:pathLst>
        </a:custGeom>
      </dgm:spPr>
    </dgm:pt>
    <dgm:pt modelId="{F7D461E1-D818-40C2-896E-6A78027777AB}" type="pres">
      <dgm:prSet presAssocID="{B890D750-D0B5-4557-95B9-CBD3076E7C14}" presName="Name21" presStyleCnt="0"/>
      <dgm:spPr/>
    </dgm:pt>
    <dgm:pt modelId="{EC0D1765-E844-4E1D-AD69-B5B86F0947F5}" type="pres">
      <dgm:prSet presAssocID="{B890D750-D0B5-4557-95B9-CBD3076E7C14}" presName="level2Shape" presStyleLbl="node2" presStyleIdx="3" presStyleCnt="4"/>
      <dgm:spPr>
        <a:prstGeom prst="roundRect">
          <a:avLst>
            <a:gd name="adj" fmla="val 10000"/>
          </a:avLst>
        </a:prstGeom>
      </dgm:spPr>
    </dgm:pt>
    <dgm:pt modelId="{ED91F57D-6F45-4346-AFC6-1160ECD6C0A5}" type="pres">
      <dgm:prSet presAssocID="{B890D750-D0B5-4557-95B9-CBD3076E7C14}" presName="hierChild3" presStyleCnt="0"/>
      <dgm:spPr/>
    </dgm:pt>
    <dgm:pt modelId="{0725F6C0-59AB-4E91-99A9-560FF5D1A9FF}" type="pres">
      <dgm:prSet presAssocID="{A9F97AA6-D0C3-4FEE-AE57-5619982180C4}" presName="Name19" presStyleLbl="parChTrans1D3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</dgm:spPr>
    </dgm:pt>
    <dgm:pt modelId="{549F4FEE-F1FA-46A9-BA00-43174C7B3772}" type="pres">
      <dgm:prSet presAssocID="{9B43FD56-CD63-4C83-960F-D5ECFA4F149E}" presName="Name21" presStyleCnt="0"/>
      <dgm:spPr/>
    </dgm:pt>
    <dgm:pt modelId="{ECC446ED-9ED5-431F-88B0-77C3FAD790A8}" type="pres">
      <dgm:prSet presAssocID="{9B43FD56-CD63-4C83-960F-D5ECFA4F149E}" presName="level2Shape" presStyleLbl="node3" presStyleIdx="3" presStyleCnt="4"/>
      <dgm:spPr>
        <a:prstGeom prst="roundRect">
          <a:avLst>
            <a:gd name="adj" fmla="val 10000"/>
          </a:avLst>
        </a:prstGeom>
      </dgm:spPr>
    </dgm:pt>
    <dgm:pt modelId="{50D1FDFB-F43C-46DE-BB7D-EBD2B7439DA9}" type="pres">
      <dgm:prSet presAssocID="{9B43FD56-CD63-4C83-960F-D5ECFA4F149E}" presName="hierChild3" presStyleCnt="0"/>
      <dgm:spPr/>
    </dgm:pt>
    <dgm:pt modelId="{F3F35AC3-11FD-48B9-BB01-EBD784EFF729}" type="pres">
      <dgm:prSet presAssocID="{484C4229-52A7-4076-8799-9D8F44B2F818}" presName="bgShapesFlow" presStyleCnt="0"/>
      <dgm:spPr/>
    </dgm:pt>
  </dgm:ptLst>
  <dgm:cxnLst>
    <dgm:cxn modelId="{EA474C00-2AA7-4A8A-A736-B6A7A6E50BEF}" type="presOf" srcId="{C7017D6D-70A1-4B7B-AB0F-D1A2967C0C11}" destId="{2C618D3F-7AAA-4245-93D9-38BD63A6A85F}" srcOrd="0" destOrd="0" presId="urn:microsoft.com/office/officeart/2005/8/layout/hierarchy6"/>
    <dgm:cxn modelId="{06D20708-C8E0-426B-8E73-3382F3FB1342}" srcId="{B78A7F03-3982-424E-B738-F0BE8208AF58}" destId="{5436E30E-4731-4B54-AA02-7B0426BF1A83}" srcOrd="1" destOrd="0" parTransId="{57063C4E-5A08-49EC-B2F4-6469AB092B44}" sibTransId="{4D2319C3-63EF-45A8-AF15-EF873AE27BED}"/>
    <dgm:cxn modelId="{5F8F6608-4DD9-4283-A63D-ADC002A0E603}" type="presOf" srcId="{5587E0C6-EF14-4B28-AA3D-67544B99DBAB}" destId="{26BEA5C2-F985-4E45-8E1B-7BD98B62CAE9}" srcOrd="0" destOrd="0" presId="urn:microsoft.com/office/officeart/2005/8/layout/hierarchy6"/>
    <dgm:cxn modelId="{C6A35F15-C975-4EAF-B487-6D1653F87D46}" type="presOf" srcId="{50D42630-A5C3-448B-8565-57F9D921D825}" destId="{6E15F056-25F6-4F40-8714-953707E3643B}" srcOrd="0" destOrd="0" presId="urn:microsoft.com/office/officeart/2005/8/layout/hierarchy6"/>
    <dgm:cxn modelId="{9D034B15-13E2-4952-B2DA-007A20A61CFC}" srcId="{349CD38D-91AD-4790-88AB-AAB88F50FECD}" destId="{60C852C8-261E-45E1-9D68-25E09F0B03E9}" srcOrd="0" destOrd="0" parTransId="{EC105E74-15D7-4BF5-80E4-094CD42F08B1}" sibTransId="{93567080-6D72-4793-B877-8CD13DF60609}"/>
    <dgm:cxn modelId="{EF9A2216-6038-44BF-AD09-B6112704B4A7}" type="presOf" srcId="{57063C4E-5A08-49EC-B2F4-6469AB092B44}" destId="{CA9D9258-6F0E-432F-B7DE-EE4B8AE162A3}" srcOrd="0" destOrd="0" presId="urn:microsoft.com/office/officeart/2005/8/layout/hierarchy6"/>
    <dgm:cxn modelId="{28C92F1B-B26F-4AB1-A318-C4DE8225FFAC}" type="presOf" srcId="{60C852C8-261E-45E1-9D68-25E09F0B03E9}" destId="{9243C6B8-41D2-46C0-AC21-97C582355CC6}" srcOrd="0" destOrd="0" presId="urn:microsoft.com/office/officeart/2005/8/layout/hierarchy6"/>
    <dgm:cxn modelId="{56184D28-CBD1-4FBF-92C8-6A9933D461B6}" type="presOf" srcId="{29975FDC-2BF2-4D12-912C-0536DFB318DE}" destId="{951CDFCE-2A9C-4A95-8EA2-8A949F52ED60}" srcOrd="0" destOrd="0" presId="urn:microsoft.com/office/officeart/2005/8/layout/hierarchy6"/>
    <dgm:cxn modelId="{2D7B732C-A39E-4A0F-B37B-49344577A331}" srcId="{484C4229-52A7-4076-8799-9D8F44B2F818}" destId="{B78A7F03-3982-424E-B738-F0BE8208AF58}" srcOrd="0" destOrd="0" parTransId="{2B49982E-CE79-41AB-9F77-AB2DAF61DD24}" sibTransId="{3764A0CB-5503-4CC5-AE5D-D905AA9C7732}"/>
    <dgm:cxn modelId="{55401430-B8F9-46AC-BBAD-B5222834A476}" srcId="{B78A7F03-3982-424E-B738-F0BE8208AF58}" destId="{B890D750-D0B5-4557-95B9-CBD3076E7C14}" srcOrd="3" destOrd="0" parTransId="{94367E12-D262-4C80-B0FE-C180BC87D73E}" sibTransId="{791DB45F-134F-442F-99D1-C3D763998607}"/>
    <dgm:cxn modelId="{225C7231-DA4C-407D-BA51-441B70894FC9}" srcId="{B890D750-D0B5-4557-95B9-CBD3076E7C14}" destId="{9B43FD56-CD63-4C83-960F-D5ECFA4F149E}" srcOrd="0" destOrd="0" parTransId="{A9F97AA6-D0C3-4FEE-AE57-5619982180C4}" sibTransId="{8E92974E-A308-4D8C-AB14-2174F5329AB0}"/>
    <dgm:cxn modelId="{8B2C323E-EABB-475F-AD61-8AC223ADAA2F}" type="presOf" srcId="{85143E6E-4031-4311-97EA-249FE002313F}" destId="{4D2655A3-25F3-4277-A609-12343A3222F2}" srcOrd="0" destOrd="0" presId="urn:microsoft.com/office/officeart/2005/8/layout/hierarchy6"/>
    <dgm:cxn modelId="{958CD461-7C2B-4195-8FA0-0D9F16E8AA78}" type="presOf" srcId="{668A1F46-E793-4D52-98FF-6815BDB83531}" destId="{456C8C03-3042-4A2D-8CA1-B15AC41FB14C}" srcOrd="0" destOrd="0" presId="urn:microsoft.com/office/officeart/2005/8/layout/hierarchy6"/>
    <dgm:cxn modelId="{2CE09266-0954-4AD8-B510-E63AA78A6A2E}" srcId="{C7017D6D-70A1-4B7B-AB0F-D1A2967C0C11}" destId="{349CD38D-91AD-4790-88AB-AAB88F50FECD}" srcOrd="0" destOrd="0" parTransId="{668A1F46-E793-4D52-98FF-6815BDB83531}" sibTransId="{588797C0-9B93-4B0F-A23C-E8AEC53740F8}"/>
    <dgm:cxn modelId="{B5DAD44C-132A-492E-9B5A-12B1AABA6A59}" type="presOf" srcId="{349CD38D-91AD-4790-88AB-AAB88F50FECD}" destId="{31E175D9-413E-4C70-8ACB-1E45DF62605E}" srcOrd="0" destOrd="0" presId="urn:microsoft.com/office/officeart/2005/8/layout/hierarchy6"/>
    <dgm:cxn modelId="{6B1C3352-5B27-43B9-AD3B-6B4A30A1A7E6}" srcId="{B78A7F03-3982-424E-B738-F0BE8208AF58}" destId="{81FCE840-30A0-4778-9D17-EBF7E0DF44E5}" srcOrd="2" destOrd="0" parTransId="{5587E0C6-EF14-4B28-AA3D-67544B99DBAB}" sibTransId="{2F4E2379-A52D-4040-8C0A-E8BEB181F479}"/>
    <dgm:cxn modelId="{FE965473-0648-461F-8070-0B6B02ECA8BD}" type="presOf" srcId="{6DA1D494-2BD1-4013-87F3-B962D721B029}" destId="{6C25240E-3B1E-4F41-A98B-90124BD1BDDE}" srcOrd="0" destOrd="0" presId="urn:microsoft.com/office/officeart/2005/8/layout/hierarchy6"/>
    <dgm:cxn modelId="{26F7DF79-270C-4719-841C-A87A03DFF178}" type="presOf" srcId="{5436E30E-4731-4B54-AA02-7B0426BF1A83}" destId="{19935BBE-946E-4EB7-A782-F024912E6C9D}" srcOrd="0" destOrd="0" presId="urn:microsoft.com/office/officeart/2005/8/layout/hierarchy6"/>
    <dgm:cxn modelId="{9250D07A-5E0F-4ED9-8927-21DEB47C3D90}" type="presOf" srcId="{484C4229-52A7-4076-8799-9D8F44B2F818}" destId="{3A1A5904-89D6-411E-805D-4977620D1FC0}" srcOrd="0" destOrd="0" presId="urn:microsoft.com/office/officeart/2005/8/layout/hierarchy6"/>
    <dgm:cxn modelId="{C43BF581-29B2-4BD7-A49D-99C93522AF30}" type="presOf" srcId="{746BC49C-6535-46C0-8ACC-731192ABC141}" destId="{F779FAD6-D35B-43B0-9774-D340BD70F22E}" srcOrd="0" destOrd="0" presId="urn:microsoft.com/office/officeart/2005/8/layout/hierarchy6"/>
    <dgm:cxn modelId="{B36A488D-F352-4C67-B884-AD300E69AE20}" type="presOf" srcId="{81FCE840-30A0-4778-9D17-EBF7E0DF44E5}" destId="{3DEC42F5-FA17-4512-93BF-7383E298E012}" srcOrd="0" destOrd="0" presId="urn:microsoft.com/office/officeart/2005/8/layout/hierarchy6"/>
    <dgm:cxn modelId="{0FCDA59D-88FD-4A5D-8931-D40A7ECC81D1}" type="presOf" srcId="{A9F97AA6-D0C3-4FEE-AE57-5619982180C4}" destId="{0725F6C0-59AB-4E91-99A9-560FF5D1A9FF}" srcOrd="0" destOrd="0" presId="urn:microsoft.com/office/officeart/2005/8/layout/hierarchy6"/>
    <dgm:cxn modelId="{2D5716A4-D83A-4E10-B141-504B22F80527}" type="presOf" srcId="{9B43FD56-CD63-4C83-960F-D5ECFA4F149E}" destId="{ECC446ED-9ED5-431F-88B0-77C3FAD790A8}" srcOrd="0" destOrd="0" presId="urn:microsoft.com/office/officeart/2005/8/layout/hierarchy6"/>
    <dgm:cxn modelId="{B56421A7-71BB-461B-BB8F-4A7EEA2110F6}" srcId="{5436E30E-4731-4B54-AA02-7B0426BF1A83}" destId="{29975FDC-2BF2-4D12-912C-0536DFB318DE}" srcOrd="0" destOrd="0" parTransId="{6DA1D494-2BD1-4013-87F3-B962D721B029}" sibTransId="{4FD7438A-8BB4-410C-9A40-8E60162120AA}"/>
    <dgm:cxn modelId="{7DBC9FAD-67A8-4B76-A681-671DDCC6CC7B}" type="presOf" srcId="{EC105E74-15D7-4BF5-80E4-094CD42F08B1}" destId="{EF21A075-0606-4F77-AFD6-4077AAEC98BE}" srcOrd="0" destOrd="0" presId="urn:microsoft.com/office/officeart/2005/8/layout/hierarchy6"/>
    <dgm:cxn modelId="{4AB1CBCD-BAE3-4DC6-84F2-F66739949676}" type="presOf" srcId="{B78A7F03-3982-424E-B738-F0BE8208AF58}" destId="{002EC79E-96C1-4D23-AED6-5CCEC35E94E5}" srcOrd="0" destOrd="0" presId="urn:microsoft.com/office/officeart/2005/8/layout/hierarchy6"/>
    <dgm:cxn modelId="{A381EBD2-BA60-419B-9FD0-F62B46CB2A6E}" type="presOf" srcId="{94367E12-D262-4C80-B0FE-C180BC87D73E}" destId="{D3832770-9152-42CE-A12C-9B25EF417178}" srcOrd="0" destOrd="0" presId="urn:microsoft.com/office/officeart/2005/8/layout/hierarchy6"/>
    <dgm:cxn modelId="{206660D9-E509-40AD-B748-E0AF8E7023E9}" type="presOf" srcId="{B890D750-D0B5-4557-95B9-CBD3076E7C14}" destId="{EC0D1765-E844-4E1D-AD69-B5B86F0947F5}" srcOrd="0" destOrd="0" presId="urn:microsoft.com/office/officeart/2005/8/layout/hierarchy6"/>
    <dgm:cxn modelId="{F6A1DDDF-6C25-4D00-8E78-AED65612097B}" srcId="{B78A7F03-3982-424E-B738-F0BE8208AF58}" destId="{C7017D6D-70A1-4B7B-AB0F-D1A2967C0C11}" srcOrd="0" destOrd="0" parTransId="{50D42630-A5C3-448B-8565-57F9D921D825}" sibTransId="{44022CAD-C47A-4E73-98E0-50C192F882BF}"/>
    <dgm:cxn modelId="{87CFF1FA-69BD-4076-A319-5A6FB3BD5007}" srcId="{81FCE840-30A0-4778-9D17-EBF7E0DF44E5}" destId="{85143E6E-4031-4311-97EA-249FE002313F}" srcOrd="0" destOrd="0" parTransId="{746BC49C-6535-46C0-8ACC-731192ABC141}" sibTransId="{D0FD5894-E3F5-4E07-B56D-71826902C4F9}"/>
    <dgm:cxn modelId="{2C97FF02-6D75-45DD-B5D9-85EA2FD0D19C}" type="presParOf" srcId="{3A1A5904-89D6-411E-805D-4977620D1FC0}" destId="{F130D88B-04AD-46F5-94F9-D0469C9E78B8}" srcOrd="0" destOrd="0" presId="urn:microsoft.com/office/officeart/2005/8/layout/hierarchy6"/>
    <dgm:cxn modelId="{BF29BECB-8AFF-4B04-8526-9F3747989084}" type="presParOf" srcId="{F130D88B-04AD-46F5-94F9-D0469C9E78B8}" destId="{8756A3F7-A905-4670-9EB5-070362313577}" srcOrd="0" destOrd="0" presId="urn:microsoft.com/office/officeart/2005/8/layout/hierarchy6"/>
    <dgm:cxn modelId="{1222DDF7-D9B0-4D59-98E7-A50E9F1AE8B3}" type="presParOf" srcId="{8756A3F7-A905-4670-9EB5-070362313577}" destId="{457A5A0E-EE66-4251-8E9D-E0651A1A8DCC}" srcOrd="0" destOrd="0" presId="urn:microsoft.com/office/officeart/2005/8/layout/hierarchy6"/>
    <dgm:cxn modelId="{1E18CF2A-5576-4775-8C7E-B7572ABEFF14}" type="presParOf" srcId="{457A5A0E-EE66-4251-8E9D-E0651A1A8DCC}" destId="{002EC79E-96C1-4D23-AED6-5CCEC35E94E5}" srcOrd="0" destOrd="0" presId="urn:microsoft.com/office/officeart/2005/8/layout/hierarchy6"/>
    <dgm:cxn modelId="{4700FCD5-24E8-4E4A-AD2D-857106584F0E}" type="presParOf" srcId="{457A5A0E-EE66-4251-8E9D-E0651A1A8DCC}" destId="{44658EA3-C2ED-4547-AE6A-47647858FAB6}" srcOrd="1" destOrd="0" presId="urn:microsoft.com/office/officeart/2005/8/layout/hierarchy6"/>
    <dgm:cxn modelId="{EAEF7885-FD80-4ABB-BEAB-F719E05358F9}" type="presParOf" srcId="{44658EA3-C2ED-4547-AE6A-47647858FAB6}" destId="{6E15F056-25F6-4F40-8714-953707E3643B}" srcOrd="0" destOrd="0" presId="urn:microsoft.com/office/officeart/2005/8/layout/hierarchy6"/>
    <dgm:cxn modelId="{F9B73F75-BD6C-44F8-AC46-0217F0C72FFD}" type="presParOf" srcId="{44658EA3-C2ED-4547-AE6A-47647858FAB6}" destId="{2D781C1C-A6A2-4EDD-94AD-3D27FC034C46}" srcOrd="1" destOrd="0" presId="urn:microsoft.com/office/officeart/2005/8/layout/hierarchy6"/>
    <dgm:cxn modelId="{B539127B-A41F-4010-9730-30FF96075CB0}" type="presParOf" srcId="{2D781C1C-A6A2-4EDD-94AD-3D27FC034C46}" destId="{2C618D3F-7AAA-4245-93D9-38BD63A6A85F}" srcOrd="0" destOrd="0" presId="urn:microsoft.com/office/officeart/2005/8/layout/hierarchy6"/>
    <dgm:cxn modelId="{DA70866C-C64A-45DD-8480-044301C4F538}" type="presParOf" srcId="{2D781C1C-A6A2-4EDD-94AD-3D27FC034C46}" destId="{2B2BF673-9962-4104-BD4C-47F8F43A4722}" srcOrd="1" destOrd="0" presId="urn:microsoft.com/office/officeart/2005/8/layout/hierarchy6"/>
    <dgm:cxn modelId="{291CBF51-7B17-472C-BA39-66D5CB8E8117}" type="presParOf" srcId="{2B2BF673-9962-4104-BD4C-47F8F43A4722}" destId="{456C8C03-3042-4A2D-8CA1-B15AC41FB14C}" srcOrd="0" destOrd="0" presId="urn:microsoft.com/office/officeart/2005/8/layout/hierarchy6"/>
    <dgm:cxn modelId="{3A3C1B3F-182A-42F5-8B0C-5DF4071C0AD4}" type="presParOf" srcId="{2B2BF673-9962-4104-BD4C-47F8F43A4722}" destId="{09F6A92F-D35D-4F14-BBF6-5CD4D8655AA5}" srcOrd="1" destOrd="0" presId="urn:microsoft.com/office/officeart/2005/8/layout/hierarchy6"/>
    <dgm:cxn modelId="{B04290C0-A0E4-4AA1-B9CD-93D6446A0B54}" type="presParOf" srcId="{09F6A92F-D35D-4F14-BBF6-5CD4D8655AA5}" destId="{31E175D9-413E-4C70-8ACB-1E45DF62605E}" srcOrd="0" destOrd="0" presId="urn:microsoft.com/office/officeart/2005/8/layout/hierarchy6"/>
    <dgm:cxn modelId="{A5AF077E-6AED-4F59-960D-6FBEECCDFA39}" type="presParOf" srcId="{09F6A92F-D35D-4F14-BBF6-5CD4D8655AA5}" destId="{4C389DF8-C6C2-41AF-A4D6-0B178F79C55B}" srcOrd="1" destOrd="0" presId="urn:microsoft.com/office/officeart/2005/8/layout/hierarchy6"/>
    <dgm:cxn modelId="{C4495EE4-53D3-4519-8DE0-49FE8604CD92}" type="presParOf" srcId="{4C389DF8-C6C2-41AF-A4D6-0B178F79C55B}" destId="{EF21A075-0606-4F77-AFD6-4077AAEC98BE}" srcOrd="0" destOrd="0" presId="urn:microsoft.com/office/officeart/2005/8/layout/hierarchy6"/>
    <dgm:cxn modelId="{B03EE6FD-46B2-4ED1-B352-68584DB5871B}" type="presParOf" srcId="{4C389DF8-C6C2-41AF-A4D6-0B178F79C55B}" destId="{C700CBAD-440D-4A34-B258-3B0FA013EC1F}" srcOrd="1" destOrd="0" presId="urn:microsoft.com/office/officeart/2005/8/layout/hierarchy6"/>
    <dgm:cxn modelId="{4F9859D8-1F63-4240-A8CE-21659EF28FEC}" type="presParOf" srcId="{C700CBAD-440D-4A34-B258-3B0FA013EC1F}" destId="{9243C6B8-41D2-46C0-AC21-97C582355CC6}" srcOrd="0" destOrd="0" presId="urn:microsoft.com/office/officeart/2005/8/layout/hierarchy6"/>
    <dgm:cxn modelId="{2D414C58-90A2-4670-9C6E-9156689DE2CE}" type="presParOf" srcId="{C700CBAD-440D-4A34-B258-3B0FA013EC1F}" destId="{31094D6A-B62E-4AB7-91F5-C127DB6F0B6E}" srcOrd="1" destOrd="0" presId="urn:microsoft.com/office/officeart/2005/8/layout/hierarchy6"/>
    <dgm:cxn modelId="{954555C8-D708-4624-8A9B-BD0FC8A2FF26}" type="presParOf" srcId="{44658EA3-C2ED-4547-AE6A-47647858FAB6}" destId="{CA9D9258-6F0E-432F-B7DE-EE4B8AE162A3}" srcOrd="2" destOrd="0" presId="urn:microsoft.com/office/officeart/2005/8/layout/hierarchy6"/>
    <dgm:cxn modelId="{3C8E7047-3CDB-47B3-AD76-EBD3A337246A}" type="presParOf" srcId="{44658EA3-C2ED-4547-AE6A-47647858FAB6}" destId="{8C7EFFF2-896C-47E9-BBC0-6B54DB385B68}" srcOrd="3" destOrd="0" presId="urn:microsoft.com/office/officeart/2005/8/layout/hierarchy6"/>
    <dgm:cxn modelId="{BB9CE725-743C-452B-96D8-3D348627B5D7}" type="presParOf" srcId="{8C7EFFF2-896C-47E9-BBC0-6B54DB385B68}" destId="{19935BBE-946E-4EB7-A782-F024912E6C9D}" srcOrd="0" destOrd="0" presId="urn:microsoft.com/office/officeart/2005/8/layout/hierarchy6"/>
    <dgm:cxn modelId="{AEA04D17-C784-4A9A-BE8B-DCF73F1BB97C}" type="presParOf" srcId="{8C7EFFF2-896C-47E9-BBC0-6B54DB385B68}" destId="{E994D62C-86CE-431F-8CBB-F23D79626973}" srcOrd="1" destOrd="0" presId="urn:microsoft.com/office/officeart/2005/8/layout/hierarchy6"/>
    <dgm:cxn modelId="{201CDBF3-1E68-4168-A3FA-DD77A6F7960C}" type="presParOf" srcId="{E994D62C-86CE-431F-8CBB-F23D79626973}" destId="{6C25240E-3B1E-4F41-A98B-90124BD1BDDE}" srcOrd="0" destOrd="0" presId="urn:microsoft.com/office/officeart/2005/8/layout/hierarchy6"/>
    <dgm:cxn modelId="{17EDB5BD-45F6-4A58-AE4F-13BFD944A2B0}" type="presParOf" srcId="{E994D62C-86CE-431F-8CBB-F23D79626973}" destId="{73F3A43C-33A9-4EA9-A1E8-56D22ED1B283}" srcOrd="1" destOrd="0" presId="urn:microsoft.com/office/officeart/2005/8/layout/hierarchy6"/>
    <dgm:cxn modelId="{E9BE98BE-1637-4304-9BB2-C675C08AAE84}" type="presParOf" srcId="{73F3A43C-33A9-4EA9-A1E8-56D22ED1B283}" destId="{951CDFCE-2A9C-4A95-8EA2-8A949F52ED60}" srcOrd="0" destOrd="0" presId="urn:microsoft.com/office/officeart/2005/8/layout/hierarchy6"/>
    <dgm:cxn modelId="{2EAA3F51-1EB5-4EDE-B947-B080AD821401}" type="presParOf" srcId="{73F3A43C-33A9-4EA9-A1E8-56D22ED1B283}" destId="{633B7B60-026C-4066-95B3-930EEEFC1A81}" srcOrd="1" destOrd="0" presId="urn:microsoft.com/office/officeart/2005/8/layout/hierarchy6"/>
    <dgm:cxn modelId="{DB5584F8-BD19-481E-97BD-909E4678547F}" type="presParOf" srcId="{44658EA3-C2ED-4547-AE6A-47647858FAB6}" destId="{26BEA5C2-F985-4E45-8E1B-7BD98B62CAE9}" srcOrd="4" destOrd="0" presId="urn:microsoft.com/office/officeart/2005/8/layout/hierarchy6"/>
    <dgm:cxn modelId="{57101218-DC0E-4A5B-951B-70C7C63803AE}" type="presParOf" srcId="{44658EA3-C2ED-4547-AE6A-47647858FAB6}" destId="{2CBF43FB-5CE8-452D-A1B1-FC4EAFA2DD30}" srcOrd="5" destOrd="0" presId="urn:microsoft.com/office/officeart/2005/8/layout/hierarchy6"/>
    <dgm:cxn modelId="{60AC44AD-01CA-4E9D-9409-641A5A3316AD}" type="presParOf" srcId="{2CBF43FB-5CE8-452D-A1B1-FC4EAFA2DD30}" destId="{3DEC42F5-FA17-4512-93BF-7383E298E012}" srcOrd="0" destOrd="0" presId="urn:microsoft.com/office/officeart/2005/8/layout/hierarchy6"/>
    <dgm:cxn modelId="{96EB89DB-E546-4E4E-A94B-87F7C93E57D9}" type="presParOf" srcId="{2CBF43FB-5CE8-452D-A1B1-FC4EAFA2DD30}" destId="{093257DD-1721-4C7B-907E-DA82AB7BDBCC}" srcOrd="1" destOrd="0" presId="urn:microsoft.com/office/officeart/2005/8/layout/hierarchy6"/>
    <dgm:cxn modelId="{D2DCBCC1-0542-4867-B8DA-DE29E84F17EB}" type="presParOf" srcId="{093257DD-1721-4C7B-907E-DA82AB7BDBCC}" destId="{F779FAD6-D35B-43B0-9774-D340BD70F22E}" srcOrd="0" destOrd="0" presId="urn:microsoft.com/office/officeart/2005/8/layout/hierarchy6"/>
    <dgm:cxn modelId="{E0F704D1-0C0A-45C0-B6B2-F096DB9E1E56}" type="presParOf" srcId="{093257DD-1721-4C7B-907E-DA82AB7BDBCC}" destId="{C93CA959-E6AE-47BE-BA6B-58BE91D50606}" srcOrd="1" destOrd="0" presId="urn:microsoft.com/office/officeart/2005/8/layout/hierarchy6"/>
    <dgm:cxn modelId="{25FD6C73-EC7C-491B-91FB-61F9AFCA6B7F}" type="presParOf" srcId="{C93CA959-E6AE-47BE-BA6B-58BE91D50606}" destId="{4D2655A3-25F3-4277-A609-12343A3222F2}" srcOrd="0" destOrd="0" presId="urn:microsoft.com/office/officeart/2005/8/layout/hierarchy6"/>
    <dgm:cxn modelId="{0B587569-F34C-42F7-B8F3-54A5E4730EA6}" type="presParOf" srcId="{C93CA959-E6AE-47BE-BA6B-58BE91D50606}" destId="{360F1D76-062F-4DB1-AA08-9A70F7B2DFCB}" srcOrd="1" destOrd="0" presId="urn:microsoft.com/office/officeart/2005/8/layout/hierarchy6"/>
    <dgm:cxn modelId="{27621BE5-9A14-4246-BE5F-EE3548BFFFE4}" type="presParOf" srcId="{44658EA3-C2ED-4547-AE6A-47647858FAB6}" destId="{D3832770-9152-42CE-A12C-9B25EF417178}" srcOrd="6" destOrd="0" presId="urn:microsoft.com/office/officeart/2005/8/layout/hierarchy6"/>
    <dgm:cxn modelId="{8383168D-217A-4853-9F08-2344AE44B093}" type="presParOf" srcId="{44658EA3-C2ED-4547-AE6A-47647858FAB6}" destId="{F7D461E1-D818-40C2-896E-6A78027777AB}" srcOrd="7" destOrd="0" presId="urn:microsoft.com/office/officeart/2005/8/layout/hierarchy6"/>
    <dgm:cxn modelId="{3566F981-8C01-4D18-980E-2960CFF31F38}" type="presParOf" srcId="{F7D461E1-D818-40C2-896E-6A78027777AB}" destId="{EC0D1765-E844-4E1D-AD69-B5B86F0947F5}" srcOrd="0" destOrd="0" presId="urn:microsoft.com/office/officeart/2005/8/layout/hierarchy6"/>
    <dgm:cxn modelId="{4E1BA0AE-FFB4-48E2-ACD2-5C3F7F2C0B91}" type="presParOf" srcId="{F7D461E1-D818-40C2-896E-6A78027777AB}" destId="{ED91F57D-6F45-4346-AFC6-1160ECD6C0A5}" srcOrd="1" destOrd="0" presId="urn:microsoft.com/office/officeart/2005/8/layout/hierarchy6"/>
    <dgm:cxn modelId="{D1F994AD-6B4E-4D74-84B9-4FBC861A3AEC}" type="presParOf" srcId="{ED91F57D-6F45-4346-AFC6-1160ECD6C0A5}" destId="{0725F6C0-59AB-4E91-99A9-560FF5D1A9FF}" srcOrd="0" destOrd="0" presId="urn:microsoft.com/office/officeart/2005/8/layout/hierarchy6"/>
    <dgm:cxn modelId="{B35A25D7-9D09-4D5C-A3EB-5B8CE0B481C6}" type="presParOf" srcId="{ED91F57D-6F45-4346-AFC6-1160ECD6C0A5}" destId="{549F4FEE-F1FA-46A9-BA00-43174C7B3772}" srcOrd="1" destOrd="0" presId="urn:microsoft.com/office/officeart/2005/8/layout/hierarchy6"/>
    <dgm:cxn modelId="{A2635645-3A63-4E26-A087-A6935D087866}" type="presParOf" srcId="{549F4FEE-F1FA-46A9-BA00-43174C7B3772}" destId="{ECC446ED-9ED5-431F-88B0-77C3FAD790A8}" srcOrd="0" destOrd="0" presId="urn:microsoft.com/office/officeart/2005/8/layout/hierarchy6"/>
    <dgm:cxn modelId="{53D1EB46-9F44-4B1B-A055-93321C1D37BE}" type="presParOf" srcId="{549F4FEE-F1FA-46A9-BA00-43174C7B3772}" destId="{50D1FDFB-F43C-46DE-BB7D-EBD2B7439DA9}" srcOrd="1" destOrd="0" presId="urn:microsoft.com/office/officeart/2005/8/layout/hierarchy6"/>
    <dgm:cxn modelId="{1FF2E2EC-6D98-447A-8120-AAA19A9A1B24}" type="presParOf" srcId="{3A1A5904-89D6-411E-805D-4977620D1FC0}" destId="{F3F35AC3-11FD-48B9-BB01-EBD784EFF729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EC79E-96C1-4D23-AED6-5CCEC35E94E5}">
      <dsp:nvSpPr>
        <dsp:cNvPr id="0" name=""/>
        <dsp:cNvSpPr/>
      </dsp:nvSpPr>
      <dsp:spPr>
        <a:xfrm>
          <a:off x="4850034" y="257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PAKISTAN</a:t>
          </a:r>
        </a:p>
      </dsp:txBody>
      <dsp:txXfrm>
        <a:off x="4881027" y="31250"/>
        <a:ext cx="1525298" cy="996203"/>
      </dsp:txXfrm>
    </dsp:sp>
    <dsp:sp modelId="{6E15F056-25F6-4F40-8714-953707E3643B}">
      <dsp:nvSpPr>
        <dsp:cNvPr id="0" name=""/>
        <dsp:cNvSpPr/>
      </dsp:nvSpPr>
      <dsp:spPr>
        <a:xfrm>
          <a:off x="2548472" y="1058446"/>
          <a:ext cx="3095203" cy="423275"/>
        </a:xfrm>
        <a:custGeom>
          <a:avLst/>
          <a:gdLst/>
          <a:ahLst/>
          <a:cxnLst/>
          <a:rect l="0" t="0" r="0" b="0"/>
          <a:pathLst>
            <a:path>
              <a:moveTo>
                <a:pt x="2559604" y="0"/>
              </a:moveTo>
              <a:lnTo>
                <a:pt x="2559604" y="175015"/>
              </a:lnTo>
              <a:lnTo>
                <a:pt x="0" y="175015"/>
              </a:lnTo>
              <a:lnTo>
                <a:pt x="0" y="3500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18D3F-7AAA-4245-93D9-38BD63A6A85F}">
      <dsp:nvSpPr>
        <dsp:cNvPr id="0" name=""/>
        <dsp:cNvSpPr/>
      </dsp:nvSpPr>
      <dsp:spPr>
        <a:xfrm>
          <a:off x="1754830" y="1481722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Free Trade Agreement (FTA)	</a:t>
          </a:r>
        </a:p>
      </dsp:txBody>
      <dsp:txXfrm>
        <a:off x="1785823" y="1512715"/>
        <a:ext cx="1525298" cy="996203"/>
      </dsp:txXfrm>
    </dsp:sp>
    <dsp:sp modelId="{456C8C03-3042-4A2D-8CA1-B15AC41FB14C}">
      <dsp:nvSpPr>
        <dsp:cNvPr id="0" name=""/>
        <dsp:cNvSpPr/>
      </dsp:nvSpPr>
      <dsp:spPr>
        <a:xfrm>
          <a:off x="2502752" y="2539911"/>
          <a:ext cx="91440" cy="4232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E175D9-413E-4C70-8ACB-1E45DF62605E}">
      <dsp:nvSpPr>
        <dsp:cNvPr id="0" name=""/>
        <dsp:cNvSpPr/>
      </dsp:nvSpPr>
      <dsp:spPr>
        <a:xfrm>
          <a:off x="1754830" y="2963187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Sri Lanka (2004)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China (2007)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Malaysia (2007)</a:t>
          </a:r>
        </a:p>
      </dsp:txBody>
      <dsp:txXfrm>
        <a:off x="1785823" y="2994180"/>
        <a:ext cx="1525298" cy="996203"/>
      </dsp:txXfrm>
    </dsp:sp>
    <dsp:sp modelId="{EF21A075-0606-4F77-AFD6-4077AAEC98BE}">
      <dsp:nvSpPr>
        <dsp:cNvPr id="0" name=""/>
        <dsp:cNvSpPr/>
      </dsp:nvSpPr>
      <dsp:spPr>
        <a:xfrm>
          <a:off x="2502752" y="4021376"/>
          <a:ext cx="91440" cy="4232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  <a:noFill/>
        <a:ln w="254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ysDash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43C6B8-41D2-46C0-AC21-97C582355CC6}">
      <dsp:nvSpPr>
        <dsp:cNvPr id="0" name=""/>
        <dsp:cNvSpPr/>
      </dsp:nvSpPr>
      <dsp:spPr>
        <a:xfrm>
          <a:off x="1754830" y="4444652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Turkey*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Thailand*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South Korea*</a:t>
          </a:r>
        </a:p>
      </dsp:txBody>
      <dsp:txXfrm>
        <a:off x="1785823" y="4475645"/>
        <a:ext cx="1525298" cy="996203"/>
      </dsp:txXfrm>
    </dsp:sp>
    <dsp:sp modelId="{CA9D9258-6F0E-432F-B7DE-EE4B8AE162A3}">
      <dsp:nvSpPr>
        <dsp:cNvPr id="0" name=""/>
        <dsp:cNvSpPr/>
      </dsp:nvSpPr>
      <dsp:spPr>
        <a:xfrm>
          <a:off x="4611941" y="1058446"/>
          <a:ext cx="1031734" cy="423275"/>
        </a:xfrm>
        <a:custGeom>
          <a:avLst/>
          <a:gdLst/>
          <a:ahLst/>
          <a:cxnLst/>
          <a:rect l="0" t="0" r="0" b="0"/>
          <a:pathLst>
            <a:path>
              <a:moveTo>
                <a:pt x="853201" y="0"/>
              </a:moveTo>
              <a:lnTo>
                <a:pt x="853201" y="175015"/>
              </a:lnTo>
              <a:lnTo>
                <a:pt x="0" y="175015"/>
              </a:lnTo>
              <a:lnTo>
                <a:pt x="0" y="3500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935BBE-946E-4EB7-A782-F024912E6C9D}">
      <dsp:nvSpPr>
        <dsp:cNvPr id="0" name=""/>
        <dsp:cNvSpPr/>
      </dsp:nvSpPr>
      <dsp:spPr>
        <a:xfrm>
          <a:off x="3818299" y="1481722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Preferential Trade Agreement     (PTA)	</a:t>
          </a:r>
        </a:p>
      </dsp:txBody>
      <dsp:txXfrm>
        <a:off x="3849292" y="1512715"/>
        <a:ext cx="1525298" cy="996203"/>
      </dsp:txXfrm>
    </dsp:sp>
    <dsp:sp modelId="{6C25240E-3B1E-4F41-A98B-90124BD1BDDE}">
      <dsp:nvSpPr>
        <dsp:cNvPr id="0" name=""/>
        <dsp:cNvSpPr/>
      </dsp:nvSpPr>
      <dsp:spPr>
        <a:xfrm>
          <a:off x="4566221" y="2539911"/>
          <a:ext cx="91440" cy="4232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1CDFCE-2A9C-4A95-8EA2-8A949F52ED60}">
      <dsp:nvSpPr>
        <dsp:cNvPr id="0" name=""/>
        <dsp:cNvSpPr/>
      </dsp:nvSpPr>
      <dsp:spPr>
        <a:xfrm>
          <a:off x="3818299" y="2963187"/>
          <a:ext cx="1587284" cy="17363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Iran (2004)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Indonesia(2005)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Mauritius (2007)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PTA-D8**</a:t>
          </a:r>
        </a:p>
      </dsp:txBody>
      <dsp:txXfrm>
        <a:off x="3864789" y="3009677"/>
        <a:ext cx="1494304" cy="1643392"/>
      </dsp:txXfrm>
    </dsp:sp>
    <dsp:sp modelId="{26BEA5C2-F985-4E45-8E1B-7BD98B62CAE9}">
      <dsp:nvSpPr>
        <dsp:cNvPr id="0" name=""/>
        <dsp:cNvSpPr/>
      </dsp:nvSpPr>
      <dsp:spPr>
        <a:xfrm>
          <a:off x="5643676" y="1058446"/>
          <a:ext cx="1031734" cy="423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5"/>
              </a:lnTo>
              <a:lnTo>
                <a:pt x="853201" y="175015"/>
              </a:lnTo>
              <a:lnTo>
                <a:pt x="853201" y="3500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C42F5-FA17-4512-93BF-7383E298E012}">
      <dsp:nvSpPr>
        <dsp:cNvPr id="0" name=""/>
        <dsp:cNvSpPr/>
      </dsp:nvSpPr>
      <dsp:spPr>
        <a:xfrm>
          <a:off x="5881769" y="1481722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Multilateral Free Trade Agreement</a:t>
          </a:r>
        </a:p>
      </dsp:txBody>
      <dsp:txXfrm>
        <a:off x="5912762" y="1512715"/>
        <a:ext cx="1525298" cy="996203"/>
      </dsp:txXfrm>
    </dsp:sp>
    <dsp:sp modelId="{F779FAD6-D35B-43B0-9774-D340BD70F22E}">
      <dsp:nvSpPr>
        <dsp:cNvPr id="0" name=""/>
        <dsp:cNvSpPr/>
      </dsp:nvSpPr>
      <dsp:spPr>
        <a:xfrm>
          <a:off x="6629691" y="2539911"/>
          <a:ext cx="91440" cy="4232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655A3-25F3-4277-A609-12343A3222F2}">
      <dsp:nvSpPr>
        <dsp:cNvPr id="0" name=""/>
        <dsp:cNvSpPr/>
      </dsp:nvSpPr>
      <dsp:spPr>
        <a:xfrm>
          <a:off x="5881769" y="2963187"/>
          <a:ext cx="1587284" cy="13106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South Asia Free Trade Agreement (2006)</a:t>
          </a:r>
        </a:p>
      </dsp:txBody>
      <dsp:txXfrm>
        <a:off x="5920155" y="3001573"/>
        <a:ext cx="1510512" cy="1233837"/>
      </dsp:txXfrm>
    </dsp:sp>
    <dsp:sp modelId="{D3832770-9152-42CE-A12C-9B25EF417178}">
      <dsp:nvSpPr>
        <dsp:cNvPr id="0" name=""/>
        <dsp:cNvSpPr/>
      </dsp:nvSpPr>
      <dsp:spPr>
        <a:xfrm>
          <a:off x="5643676" y="1058446"/>
          <a:ext cx="3095203" cy="423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5"/>
              </a:lnTo>
              <a:lnTo>
                <a:pt x="2559604" y="175015"/>
              </a:lnTo>
              <a:lnTo>
                <a:pt x="2559604" y="3500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D1765-E844-4E1D-AD69-B5B86F0947F5}">
      <dsp:nvSpPr>
        <dsp:cNvPr id="0" name=""/>
        <dsp:cNvSpPr/>
      </dsp:nvSpPr>
      <dsp:spPr>
        <a:xfrm>
          <a:off x="7945238" y="1481722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Preferential Arrangement</a:t>
          </a:r>
        </a:p>
      </dsp:txBody>
      <dsp:txXfrm>
        <a:off x="7976231" y="1512715"/>
        <a:ext cx="1525298" cy="996203"/>
      </dsp:txXfrm>
    </dsp:sp>
    <dsp:sp modelId="{0725F6C0-59AB-4E91-99A9-560FF5D1A9FF}">
      <dsp:nvSpPr>
        <dsp:cNvPr id="0" name=""/>
        <dsp:cNvSpPr/>
      </dsp:nvSpPr>
      <dsp:spPr>
        <a:xfrm>
          <a:off x="8693160" y="2539911"/>
          <a:ext cx="91440" cy="4232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0031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C446ED-9ED5-431F-88B0-77C3FAD790A8}">
      <dsp:nvSpPr>
        <dsp:cNvPr id="0" name=""/>
        <dsp:cNvSpPr/>
      </dsp:nvSpPr>
      <dsp:spPr>
        <a:xfrm>
          <a:off x="7945238" y="2963187"/>
          <a:ext cx="1587284" cy="10581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EU GSP Plus (2014)</a:t>
          </a:r>
        </a:p>
      </dsp:txBody>
      <dsp:txXfrm>
        <a:off x="7976231" y="2994180"/>
        <a:ext cx="1525298" cy="996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0.26746</cdr:x>
      <cdr:y>0.42153</cdr:y>
    </cdr:from>
    <cdr:to>
      <cdr:x>0.5</cdr:x>
      <cdr:y>0.50365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53586" y="2013547"/>
          <a:ext cx="1785415" cy="3922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600" b="1" dirty="0">
              <a:solidFill>
                <a:srgbClr val="FF0000"/>
              </a:solidFill>
            </a:rPr>
            <a:t>FTA Operational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4" y="1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8FB08-0154-4095-9B70-5A04F7681021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4" y="8829676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3E019-EF41-421B-AA6E-225543765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531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5E07E2B-C738-4873-8B26-6A4B55E40F02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9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9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EFCA69EB-7CA5-4901-B386-23BF0DB8F2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8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C827F-321E-4FA2-95CC-9AD4E1141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89FAE1-91D9-4A4B-96A1-FC0C960E4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53987-D108-4012-8926-1EF7C090D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89A744-7F35-47EE-9B25-E7F7036B601F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2CAE0-6EFE-4BAD-8454-8A1F278AE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7EB5B-E5E7-4989-91B1-812EF02F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B9B1DD-D1BD-432C-9CB2-077CA48AF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02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B10FB-C9FA-4C2D-9745-935EDDEBE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4A452-978A-4E29-9F0E-CF6405828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0026C-CB0B-4B00-A136-885DC4C78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1B311-2179-422F-A507-906B71197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7AB28-D43B-4CAE-8C92-4932BF228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4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905EC1-8A7E-40A9-92D3-1CA9DA44F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9C4274-B3C1-46BA-8887-2B414D139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43695-46D1-442B-9C38-2E87C63DA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EEE38-6A4E-4A81-AAA0-057A69EF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E14AC-2894-482B-A84D-6C62E444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5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E584-38C0-4555-9E4A-2EEFE1E6B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A6C9E-73FD-4513-B50F-7486B9A3B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E70AC-C75F-4C71-8EFF-59E454A6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175F1-A073-4595-A4BF-A55204D3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E8BD-9FD8-4ABB-8997-8299075CE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5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4FAB4-8F17-4A19-B2D9-C26FB16C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6F09B-7865-4EB2-B4A7-F81773031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0AC67-69B3-4609-B6A0-9F0E6C550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A649A-8FCA-4695-B6D8-148D39868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16E2D-D1D3-4D2F-B8A6-66D0B25E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0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6F103-2241-4A13-B9B2-2A110687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BBA21-DC53-4AB6-8DA5-C65AA0C2E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579FD8-6B4C-49B9-AC65-888416F17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AA45FC-4C43-40D9-8072-31DD96C2D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D9F23-D1DE-476D-8076-9F5F93CF8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51B12-FB42-41CD-B13B-454B7687F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3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435B-4E29-44BB-B3F2-21AB777B5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EED07-84EA-48D6-B915-60775F7D2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538C6-764C-4E00-9F7A-D05FC323C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E8D11-C630-496B-9EFE-77205E99B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790CC9-CBB0-41D6-8C30-021A26EE5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946BF0-22A8-40E6-A41A-E4858A83C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4496A-6438-4546-8122-DA856E926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116B14-515A-4DE2-8AD6-B3BA5A3B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9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AE24-A620-4727-BEDE-2ABCA0794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D27CC-8F7E-4D5B-A92F-F844776C9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71732C-CE39-425A-9C25-670374943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7ED3E8-5889-4593-BC66-53B18A85A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9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3AC6E4-A01A-47DA-B80D-0B9D190CE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1B1283-5E74-4CD8-806B-2A4E8CE99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46B0F-504F-47B3-A296-9DD3A148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7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D6C0A-D1C4-47B8-9557-F46BA905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50260-0966-4AAF-9177-DDFAD67D6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F1AE2-A55E-40D8-A40B-764753E4E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74C70-B130-49B8-9CB4-79C7D4C2D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A35D3-C390-435C-8195-4A68C43A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BFCCC-B001-465F-B68D-C54EA2B7F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8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35DE4-8557-4418-99E0-E6CC6D8FE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2539E5-A8C6-4BD9-AF49-D15CD17A0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6ACA3-3A9F-46A6-A035-A9F20A2D8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10E85-B845-4889-99F2-ED14B6143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A744-7F35-47EE-9B25-E7F7036B601F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9A951-24C0-4455-9741-422EC92C2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B908B-FBDD-458C-9B54-D5EB5755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B1DD-D1BD-432C-9CB2-077CA48AF5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0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41EFB-C9B7-4FCE-A71A-014B99CB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2E595-5403-4FDE-82F1-603D73742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B40F2-5F90-4896-BE42-4F4F1DE04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89A744-7F35-47EE-9B25-E7F7036B601F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1B871-2312-4C94-A792-184BB7BB9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E92BD-C2BE-4B04-945D-8AA8E403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B9B1DD-D1BD-432C-9CB2-077CA48AF5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7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rct=j&amp;q=&amp;esrc=s&amp;source=web&amp;cd=3&amp;cad=rja&amp;uact=8&amp;ved=2ahUKEwiV8JHfsLvpAhV88eAKHQoPBIIQFjACegQIDBAG&amp;url=https%3A%2F%2Fopenknowledge.worldbank.org%2Fhandle%2F10986%2F30246&amp;usg=AOvVaw3V-KranG-xMgtkVMRr7pd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Regional Trade and Economic Development : Options for Pakistan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273" y="3927314"/>
            <a:ext cx="10141727" cy="2116869"/>
          </a:xfrm>
        </p:spPr>
        <p:txBody>
          <a:bodyPr>
            <a:normAutofit/>
          </a:bodyPr>
          <a:lstStyle/>
          <a:p>
            <a:r>
              <a:rPr lang="en-US" sz="2800" dirty="0"/>
              <a:t>Muhammad Aamir Khan , PhD </a:t>
            </a:r>
          </a:p>
          <a:p>
            <a:r>
              <a:rPr lang="en-US" sz="2000" dirty="0"/>
              <a:t>Assistant Professor </a:t>
            </a:r>
          </a:p>
          <a:p>
            <a:r>
              <a:rPr lang="en-US" sz="2000" dirty="0"/>
              <a:t>COMSATS  University, Islamabad.</a:t>
            </a:r>
          </a:p>
        </p:txBody>
      </p:sp>
    </p:spTree>
    <p:extLst>
      <p:ext uri="{BB962C8B-B14F-4D97-AF65-F5344CB8AC3E}">
        <p14:creationId xmlns:p14="http://schemas.microsoft.com/office/powerpoint/2010/main" val="1886528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5125"/>
            <a:ext cx="10213541" cy="503226"/>
          </a:xfrm>
        </p:spPr>
        <p:txBody>
          <a:bodyPr>
            <a:normAutofit fontScale="90000"/>
          </a:bodyPr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793" y="1269634"/>
            <a:ext cx="11229357" cy="5302203"/>
          </a:xfrm>
        </p:spPr>
        <p:txBody>
          <a:bodyPr>
            <a:noAutofit/>
          </a:bodyPr>
          <a:lstStyle/>
          <a:p>
            <a:pPr lvl="0"/>
            <a:r>
              <a:rPr lang="en-US" b="1" dirty="0"/>
              <a:t>Sim I  - Extended Pakistan-China FTA (PC-EXT)/ Phase II : </a:t>
            </a:r>
            <a:r>
              <a:rPr lang="en-US" dirty="0"/>
              <a:t>MFN Tariffs. Same Concession as awarded to ASEAN.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b="1" dirty="0"/>
              <a:t>Sim II – (PI-Pal) </a:t>
            </a:r>
            <a:r>
              <a:rPr lang="en-US" dirty="0"/>
              <a:t>Indian recent Tariff Increase by 200 Percent for Pakistani Commodities.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en-US" b="1" dirty="0"/>
              <a:t>Sim III - Potential Pak-India MFN/NDMA : </a:t>
            </a:r>
            <a:r>
              <a:rPr lang="en-US" dirty="0"/>
              <a:t>Pakistan-India NDMA (MFN Rates) + Trade Facilitation ( 10 percent) 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b="1" dirty="0"/>
              <a:t>Sim IV- SAFTA:  </a:t>
            </a:r>
            <a:r>
              <a:rPr lang="en-US" dirty="0"/>
              <a:t>Full implementation of South Asian Free Trade Agreement (SAFTA) </a:t>
            </a:r>
          </a:p>
        </p:txBody>
      </p:sp>
    </p:spTree>
    <p:extLst>
      <p:ext uri="{BB962C8B-B14F-4D97-AF65-F5344CB8AC3E}">
        <p14:creationId xmlns:p14="http://schemas.microsoft.com/office/powerpoint/2010/main" val="3796533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580" y="2629281"/>
            <a:ext cx="10515600" cy="1325563"/>
          </a:xfrm>
        </p:spPr>
        <p:txBody>
          <a:bodyPr/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6914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Database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Two comprehensive datasets</a:t>
            </a:r>
            <a:r>
              <a:rPr lang="en-US" sz="3600" dirty="0"/>
              <a:t> are applied in this study using </a:t>
            </a:r>
            <a:r>
              <a:rPr lang="en-US" sz="3600" dirty="0" err="1"/>
              <a:t>MyGTAP</a:t>
            </a:r>
            <a:r>
              <a:rPr lang="en-US" sz="3600" dirty="0"/>
              <a:t> data facility (Minor and Walmsley, 2016): </a:t>
            </a:r>
          </a:p>
          <a:p>
            <a:pPr lvl="1"/>
            <a:r>
              <a:rPr lang="en-US" sz="3200" dirty="0"/>
              <a:t>The GTAP Data base 10a (Aguiar et.al 2019)</a:t>
            </a:r>
          </a:p>
          <a:p>
            <a:pPr lvl="1"/>
            <a:r>
              <a:rPr lang="en-US" sz="3200" dirty="0"/>
              <a:t>The latest available comprehensive Pakistan SAM 2011 (IFPRI, 2016)</a:t>
            </a:r>
          </a:p>
        </p:txBody>
      </p:sp>
    </p:spTree>
    <p:extLst>
      <p:ext uri="{BB962C8B-B14F-4D97-AF65-F5344CB8AC3E}">
        <p14:creationId xmlns:p14="http://schemas.microsoft.com/office/powerpoint/2010/main" val="3105850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122"/>
            <a:ext cx="10375605" cy="1109255"/>
          </a:xfrm>
        </p:spPr>
        <p:txBody>
          <a:bodyPr/>
          <a:lstStyle/>
          <a:p>
            <a:r>
              <a:rPr lang="en-US" dirty="0"/>
              <a:t>Global Economic Trade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6149"/>
            <a:ext cx="10515600" cy="4560814"/>
          </a:xfrm>
        </p:spPr>
        <p:txBody>
          <a:bodyPr>
            <a:normAutofit/>
          </a:bodyPr>
          <a:lstStyle/>
          <a:p>
            <a:r>
              <a:rPr lang="en-US" sz="4800" dirty="0"/>
              <a:t> </a:t>
            </a:r>
            <a:r>
              <a:rPr lang="en-US" sz="3900" dirty="0"/>
              <a:t>Global Commutable General Equilibrium Model</a:t>
            </a:r>
          </a:p>
          <a:p>
            <a:endParaRPr lang="en-US" sz="3900" dirty="0"/>
          </a:p>
          <a:p>
            <a:pPr lvl="3"/>
            <a:r>
              <a:rPr lang="en-US" sz="2900" dirty="0" err="1"/>
              <a:t>MyGTAP</a:t>
            </a:r>
            <a:r>
              <a:rPr lang="en-US" sz="2900" dirty="0"/>
              <a:t> Model (Walmsley and Minor, 2016)</a:t>
            </a:r>
          </a:p>
          <a:p>
            <a:pPr lvl="3"/>
            <a:r>
              <a:rPr lang="en-US" sz="2900" dirty="0"/>
              <a:t>Separate Govt and Private HH</a:t>
            </a:r>
          </a:p>
          <a:p>
            <a:pPr lvl="3"/>
            <a:r>
              <a:rPr lang="en-US" sz="2900" dirty="0"/>
              <a:t>Multiple HH and Factors. </a:t>
            </a:r>
            <a:r>
              <a:rPr lang="en-US" sz="2900" b="1" dirty="0"/>
              <a:t>(16 HH , 12 </a:t>
            </a:r>
            <a:r>
              <a:rPr lang="en-US" sz="2900" b="1" dirty="0" err="1"/>
              <a:t>FoP</a:t>
            </a:r>
            <a:r>
              <a:rPr lang="en-US" sz="2900" b="1" dirty="0"/>
              <a:t>)</a:t>
            </a:r>
          </a:p>
          <a:p>
            <a:pPr lvl="3"/>
            <a:r>
              <a:rPr lang="en-US" sz="2900" dirty="0"/>
              <a:t>Transfer b/w HH and Government</a:t>
            </a:r>
          </a:p>
          <a:p>
            <a:pPr lvl="3"/>
            <a:r>
              <a:rPr lang="en-US" sz="2900" dirty="0"/>
              <a:t>Foreign Aid and Remittances </a:t>
            </a:r>
          </a:p>
          <a:p>
            <a:pPr marL="1371600" lvl="3" indent="0">
              <a:buNone/>
            </a:pPr>
            <a:endParaRPr lang="en-US" sz="2900" dirty="0"/>
          </a:p>
          <a:p>
            <a:pPr lvl="2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78462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062" y="67976"/>
            <a:ext cx="10548938" cy="1275050"/>
          </a:xfrm>
        </p:spPr>
        <p:txBody>
          <a:bodyPr>
            <a:normAutofit fontScale="90000"/>
          </a:bodyPr>
          <a:lstStyle/>
          <a:p>
            <a:r>
              <a:rPr lang="en-US" dirty="0"/>
              <a:t>Multiple HH using </a:t>
            </a:r>
            <a:r>
              <a:rPr lang="en-US" dirty="0" err="1"/>
              <a:t>MyGTAP</a:t>
            </a:r>
            <a:br>
              <a:rPr lang="en-US" dirty="0"/>
            </a:br>
            <a:r>
              <a:rPr lang="en-US" dirty="0"/>
              <a:t>                        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" y="826006"/>
            <a:ext cx="11268574" cy="5517644"/>
          </a:xfrm>
        </p:spPr>
      </p:pic>
      <p:sp>
        <p:nvSpPr>
          <p:cNvPr id="8" name="Rectangle 7"/>
          <p:cNvSpPr/>
          <p:nvPr/>
        </p:nvSpPr>
        <p:spPr>
          <a:xfrm>
            <a:off x="4318363" y="6343650"/>
            <a:ext cx="3039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Author(s)’s own design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9135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609516"/>
              </p:ext>
            </p:extLst>
          </p:nvPr>
        </p:nvGraphicFramePr>
        <p:xfrm>
          <a:off x="935479" y="907820"/>
          <a:ext cx="10428260" cy="5541072"/>
        </p:xfrm>
        <a:graphic>
          <a:graphicData uri="http://schemas.openxmlformats.org/drawingml/2006/table">
            <a:tbl>
              <a:tblPr firstRow="1" firstCol="1"/>
              <a:tblGrid>
                <a:gridCol w="525826">
                  <a:extLst>
                    <a:ext uri="{9D8B030D-6E8A-4147-A177-3AD203B41FA5}">
                      <a16:colId xmlns:a16="http://schemas.microsoft.com/office/drawing/2014/main" val="2860698860"/>
                    </a:ext>
                  </a:extLst>
                </a:gridCol>
                <a:gridCol w="3792745">
                  <a:extLst>
                    <a:ext uri="{9D8B030D-6E8A-4147-A177-3AD203B41FA5}">
                      <a16:colId xmlns:a16="http://schemas.microsoft.com/office/drawing/2014/main" val="503562504"/>
                    </a:ext>
                  </a:extLst>
                </a:gridCol>
                <a:gridCol w="1319709">
                  <a:extLst>
                    <a:ext uri="{9D8B030D-6E8A-4147-A177-3AD203B41FA5}">
                      <a16:colId xmlns:a16="http://schemas.microsoft.com/office/drawing/2014/main" val="1161068106"/>
                    </a:ext>
                  </a:extLst>
                </a:gridCol>
                <a:gridCol w="1462462">
                  <a:extLst>
                    <a:ext uri="{9D8B030D-6E8A-4147-A177-3AD203B41FA5}">
                      <a16:colId xmlns:a16="http://schemas.microsoft.com/office/drawing/2014/main" val="467428758"/>
                    </a:ext>
                  </a:extLst>
                </a:gridCol>
                <a:gridCol w="1663759">
                  <a:extLst>
                    <a:ext uri="{9D8B030D-6E8A-4147-A177-3AD203B41FA5}">
                      <a16:colId xmlns:a16="http://schemas.microsoft.com/office/drawing/2014/main" val="1653302492"/>
                    </a:ext>
                  </a:extLst>
                </a:gridCol>
                <a:gridCol w="1663759">
                  <a:extLst>
                    <a:ext uri="{9D8B030D-6E8A-4147-A177-3AD203B41FA5}">
                      <a16:colId xmlns:a16="http://schemas.microsoft.com/office/drawing/2014/main" val="4110060520"/>
                    </a:ext>
                  </a:extLst>
                </a:gridCol>
              </a:tblGrid>
              <a:tr h="8051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Pakistan</a:t>
                      </a:r>
                      <a:r>
                        <a:rPr lang="en-US" sz="16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Household Types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 Code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Members per group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Income per capita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Income 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 day (US $)</a:t>
                      </a:r>
                    </a:p>
                  </a:txBody>
                  <a:tcPr marL="32965" marR="32965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091584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farm worker (quartile 1)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hhd-rw1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6.3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20,682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0.66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669578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non-farm (quartile 1)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hhd-rn1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12.6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28,571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0.91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9789471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Urban (quartile 1)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hhd-u1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5.9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38,720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1.23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05817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landless farmer (quartile 1)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hhd-rl1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42,379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5477990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non-farm (quartile 2)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hhd-rn2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43,075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1.37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654537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small farmer (quartile 1)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hhd-rs1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46,231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1.47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203773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medium+ farmer (quartile 1)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hhd-rm1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10.9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49,587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1.58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901298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Urban (quartile 2)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hhd-u2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8.8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65,159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2.08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793663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farm worker (quartile 234)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hhd-rw234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9.1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83,320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2.65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923025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non-farm (quartile 3)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hhd-rn3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15.6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84,887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2.70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310443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Urban (quartile 3)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hhd-u3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88,147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2.81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001232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landless farmer (quartile 234)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hhd-rl234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99,296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3.16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605362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small farmer (quartile 234)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hhd-rs234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11.5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111,089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3.54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815142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non-farm (quartile 4)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hhd-rn4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207,343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6.61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1753345"/>
                  </a:ext>
                </a:extLst>
              </a:tr>
              <a:tr h="2933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Rural medium+ farmer (quartile 234)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hhd-rm234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220,813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7.03 </a:t>
                      </a:r>
                    </a:p>
                  </a:txBody>
                  <a:tcPr marL="67945" marR="33655" marT="7620" marB="381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954358"/>
                  </a:ext>
                </a:extLst>
              </a:tr>
              <a:tr h="3353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Urban (quartile 4)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hhd-u4</a:t>
                      </a:r>
                    </a:p>
                  </a:txBody>
                  <a:tcPr marL="32965" marR="32965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17.1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414,874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13.22 </a:t>
                      </a:r>
                    </a:p>
                  </a:txBody>
                  <a:tcPr marL="67945" marR="33655" marT="7620" marB="381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593055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EBF53E1-A795-45D5-8237-7006070BD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069" y="104859"/>
            <a:ext cx="10162308" cy="47974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Representative Households (Pakistan)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293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580" y="2629281"/>
            <a:ext cx="10515600" cy="1325563"/>
          </a:xfrm>
        </p:spPr>
        <p:txBody>
          <a:bodyPr/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561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0662"/>
            <a:ext cx="10515600" cy="1143218"/>
          </a:xfrm>
        </p:spPr>
        <p:txBody>
          <a:bodyPr/>
          <a:lstStyle/>
          <a:p>
            <a:pPr lvl="0"/>
            <a:r>
              <a:rPr lang="en-US" altLang="en-US" dirty="0"/>
              <a:t>Macroeconomic impacts (% changes)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98201" y="2787646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0B676AA-40F8-4798-B3F5-F6A870A67F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643493"/>
              </p:ext>
            </p:extLst>
          </p:nvPr>
        </p:nvGraphicFramePr>
        <p:xfrm>
          <a:off x="961644" y="1594883"/>
          <a:ext cx="10392157" cy="4039594"/>
        </p:xfrm>
        <a:graphic>
          <a:graphicData uri="http://schemas.openxmlformats.org/drawingml/2006/table">
            <a:tbl>
              <a:tblPr firstRow="1" firstCol="1"/>
              <a:tblGrid>
                <a:gridCol w="2453051">
                  <a:extLst>
                    <a:ext uri="{9D8B030D-6E8A-4147-A177-3AD203B41FA5}">
                      <a16:colId xmlns:a16="http://schemas.microsoft.com/office/drawing/2014/main" val="2363628874"/>
                    </a:ext>
                  </a:extLst>
                </a:gridCol>
                <a:gridCol w="2131726">
                  <a:extLst>
                    <a:ext uri="{9D8B030D-6E8A-4147-A177-3AD203B41FA5}">
                      <a16:colId xmlns:a16="http://schemas.microsoft.com/office/drawing/2014/main" val="346853825"/>
                    </a:ext>
                  </a:extLst>
                </a:gridCol>
                <a:gridCol w="2037679">
                  <a:extLst>
                    <a:ext uri="{9D8B030D-6E8A-4147-A177-3AD203B41FA5}">
                      <a16:colId xmlns:a16="http://schemas.microsoft.com/office/drawing/2014/main" val="2304266147"/>
                    </a:ext>
                  </a:extLst>
                </a:gridCol>
                <a:gridCol w="1943630">
                  <a:extLst>
                    <a:ext uri="{9D8B030D-6E8A-4147-A177-3AD203B41FA5}">
                      <a16:colId xmlns:a16="http://schemas.microsoft.com/office/drawing/2014/main" val="1992132162"/>
                    </a:ext>
                  </a:extLst>
                </a:gridCol>
                <a:gridCol w="1826071">
                  <a:extLst>
                    <a:ext uri="{9D8B030D-6E8A-4147-A177-3AD203B41FA5}">
                      <a16:colId xmlns:a16="http://schemas.microsoft.com/office/drawing/2014/main" val="1317904924"/>
                    </a:ext>
                  </a:extLst>
                </a:gridCol>
              </a:tblGrid>
              <a:tr h="4077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Sim-IV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983935"/>
                  </a:ext>
                </a:extLst>
              </a:tr>
              <a:tr h="3987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Ext-Pak China</a:t>
                      </a:r>
                      <a:endParaRPr lang="en-US" sz="2000" b="1" kern="1200" noProof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India Tariff-200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PK-India NDMA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SAFTA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313119"/>
                  </a:ext>
                </a:extLst>
              </a:tr>
              <a:tr h="1091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% Change (Monetary Change)</a:t>
                      </a:r>
                    </a:p>
                    <a:p>
                      <a:pPr algn="ctr"/>
                      <a:r>
                        <a:rPr lang="en-US" b="1" i="1" dirty="0"/>
                        <a:t>Million US 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% Change (Monetary Change)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Million US 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% Change (Monetary Change)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Million US 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% Change (Monetary Change)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Million US 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227016"/>
                  </a:ext>
                </a:extLst>
              </a:tr>
              <a:tr h="4077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Real GDP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0.016 (39)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-0.003(-7)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0.12 (290)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0.19 (463)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380697"/>
                  </a:ext>
                </a:extLst>
              </a:tr>
              <a:tr h="558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Real Exports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cs typeface="+mn-cs"/>
                        </a:rPr>
                        <a:t>1.95 (596 )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-0.13 (-42)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2.764 (841)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cs typeface="+mn-cs"/>
                        </a:rPr>
                        <a:t>5.1 (1532)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502184"/>
                  </a:ext>
                </a:extLst>
              </a:tr>
              <a:tr h="5865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Real Imports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1.07 (621 )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-0.152 (-88)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1.38 (800)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3.9 (2240)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595476"/>
                  </a:ext>
                </a:extLst>
              </a:tr>
              <a:tr h="558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Terms of Trade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0.029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-0.108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-0.071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1.17</a:t>
                      </a:r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14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976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788" y="131674"/>
            <a:ext cx="10280903" cy="775412"/>
          </a:xfrm>
        </p:spPr>
        <p:txBody>
          <a:bodyPr/>
          <a:lstStyle/>
          <a:p>
            <a:r>
              <a:rPr lang="en-US" dirty="0"/>
              <a:t>Pakistan Exports (% changes)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66AC6247-B2C1-48CC-A89F-2AE48B294A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169286"/>
              </p:ext>
            </p:extLst>
          </p:nvPr>
        </p:nvGraphicFramePr>
        <p:xfrm>
          <a:off x="1031442" y="1281037"/>
          <a:ext cx="10453420" cy="5253955"/>
        </p:xfrm>
        <a:graphic>
          <a:graphicData uri="http://schemas.openxmlformats.org/drawingml/2006/table">
            <a:tbl>
              <a:tblPr firstRow="1" firstCol="1"/>
              <a:tblGrid>
                <a:gridCol w="2305286">
                  <a:extLst>
                    <a:ext uri="{9D8B030D-6E8A-4147-A177-3AD203B41FA5}">
                      <a16:colId xmlns:a16="http://schemas.microsoft.com/office/drawing/2014/main" val="2363628874"/>
                    </a:ext>
                  </a:extLst>
                </a:gridCol>
                <a:gridCol w="1819080">
                  <a:extLst>
                    <a:ext uri="{9D8B030D-6E8A-4147-A177-3AD203B41FA5}">
                      <a16:colId xmlns:a16="http://schemas.microsoft.com/office/drawing/2014/main" val="3473838856"/>
                    </a:ext>
                  </a:extLst>
                </a:gridCol>
                <a:gridCol w="1512553">
                  <a:extLst>
                    <a:ext uri="{9D8B030D-6E8A-4147-A177-3AD203B41FA5}">
                      <a16:colId xmlns:a16="http://schemas.microsoft.com/office/drawing/2014/main" val="2304266147"/>
                    </a:ext>
                  </a:extLst>
                </a:gridCol>
                <a:gridCol w="1569762">
                  <a:extLst>
                    <a:ext uri="{9D8B030D-6E8A-4147-A177-3AD203B41FA5}">
                      <a16:colId xmlns:a16="http://schemas.microsoft.com/office/drawing/2014/main" val="1992132162"/>
                    </a:ext>
                  </a:extLst>
                </a:gridCol>
                <a:gridCol w="1570962">
                  <a:extLst>
                    <a:ext uri="{9D8B030D-6E8A-4147-A177-3AD203B41FA5}">
                      <a16:colId xmlns:a16="http://schemas.microsoft.com/office/drawing/2014/main" val="3518221855"/>
                    </a:ext>
                  </a:extLst>
                </a:gridCol>
                <a:gridCol w="1675777">
                  <a:extLst>
                    <a:ext uri="{9D8B030D-6E8A-4147-A177-3AD203B41FA5}">
                      <a16:colId xmlns:a16="http://schemas.microsoft.com/office/drawing/2014/main" val="2686186889"/>
                    </a:ext>
                  </a:extLst>
                </a:gridCol>
              </a:tblGrid>
              <a:tr h="302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Sim-III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Sim-IV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15713"/>
                  </a:ext>
                </a:extLst>
              </a:tr>
              <a:tr h="12034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Sectors 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BAU (2014)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Million US 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P-C Ext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 T + 200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PK-IND NDMA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SAFTA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104251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Grain Crops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2653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-1.73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-0.45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2.78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-1.34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276818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 and Fruit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662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-9.581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25.0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42.90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380697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 Livestock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415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-0.04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-0.252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2.23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-2.436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9502184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 n Paper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1.53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30.35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11269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Food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1525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19.74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148650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Textile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9783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4.6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1.73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6.6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350249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Wearing apparel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4938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-0.47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-8.1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810260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Leather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715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10.6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C0C0C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-3.65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17.2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8.2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604642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 Rubber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19.75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392854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Machinery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2.77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65.56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172707"/>
                  </a:ext>
                </a:extLst>
              </a:tr>
              <a:tr h="3174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Motor Vehicle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3.4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0.72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388506"/>
                  </a:ext>
                </a:extLst>
              </a:tr>
              <a:tr h="307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Metals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1615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2.14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-0.425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4.008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Arial" panose="020B0604020202020204" pitchFamily="34" charset="0"/>
                        </a:rPr>
                        <a:t>4.252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05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345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4CACC-EB1A-47FF-90C5-4E2EB5449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767" y="160329"/>
            <a:ext cx="9789262" cy="1046074"/>
          </a:xfrm>
        </p:spPr>
        <p:txBody>
          <a:bodyPr/>
          <a:lstStyle/>
          <a:p>
            <a:r>
              <a:rPr lang="en-US" dirty="0"/>
              <a:t>Pakistan Imports (% changes)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5E9D0CC0-688B-4E39-A877-70BC9FF0D8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316606"/>
              </p:ext>
            </p:extLst>
          </p:nvPr>
        </p:nvGraphicFramePr>
        <p:xfrm>
          <a:off x="1589837" y="1485862"/>
          <a:ext cx="9012326" cy="4807598"/>
        </p:xfrm>
        <a:graphic>
          <a:graphicData uri="http://schemas.openxmlformats.org/drawingml/2006/table">
            <a:tbl>
              <a:tblPr firstRow="1" firstCol="1"/>
              <a:tblGrid>
                <a:gridCol w="2479217">
                  <a:extLst>
                    <a:ext uri="{9D8B030D-6E8A-4147-A177-3AD203B41FA5}">
                      <a16:colId xmlns:a16="http://schemas.microsoft.com/office/drawing/2014/main" val="2363628874"/>
                    </a:ext>
                  </a:extLst>
                </a:gridCol>
                <a:gridCol w="1238283">
                  <a:extLst>
                    <a:ext uri="{9D8B030D-6E8A-4147-A177-3AD203B41FA5}">
                      <a16:colId xmlns:a16="http://schemas.microsoft.com/office/drawing/2014/main" val="2304266147"/>
                    </a:ext>
                  </a:extLst>
                </a:gridCol>
                <a:gridCol w="1725653">
                  <a:extLst>
                    <a:ext uri="{9D8B030D-6E8A-4147-A177-3AD203B41FA5}">
                      <a16:colId xmlns:a16="http://schemas.microsoft.com/office/drawing/2014/main" val="1992132162"/>
                    </a:ext>
                  </a:extLst>
                </a:gridCol>
                <a:gridCol w="1726974">
                  <a:extLst>
                    <a:ext uri="{9D8B030D-6E8A-4147-A177-3AD203B41FA5}">
                      <a16:colId xmlns:a16="http://schemas.microsoft.com/office/drawing/2014/main" val="3518221855"/>
                    </a:ext>
                  </a:extLst>
                </a:gridCol>
                <a:gridCol w="1842199">
                  <a:extLst>
                    <a:ext uri="{9D8B030D-6E8A-4147-A177-3AD203B41FA5}">
                      <a16:colId xmlns:a16="http://schemas.microsoft.com/office/drawing/2014/main" val="2686186889"/>
                    </a:ext>
                  </a:extLst>
                </a:gridCol>
              </a:tblGrid>
              <a:tr h="347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Exports 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Sim-III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Sim-IV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15713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P-C Ext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 T + 200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PK-IND NDMA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SAFTA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104251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Grain Crops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1.48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7.03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10.74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276818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 and Fruit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3.59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7.40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380697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 Livestock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2.80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1.21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4.57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9502184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 n Paper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3.45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811269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Food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2.61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5.17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148650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Textile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6.35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4.61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9.03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350249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Wearing apparel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11.76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1.78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10.36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810260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Leather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9.69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4.85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604642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 Rubber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2.76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5.46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392854"/>
                  </a:ext>
                </a:extLst>
              </a:tr>
              <a:tr h="347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Machinery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1.91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172707"/>
                  </a:ext>
                </a:extLst>
              </a:tr>
              <a:tr h="3082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Motor Vehicle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1.84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-0.06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0.45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</a:rPr>
                        <a:t>2.75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388506"/>
                  </a:ext>
                </a:extLst>
              </a:tr>
              <a:tr h="3120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Metals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1.568</a:t>
                      </a:r>
                    </a:p>
                  </a:txBody>
                  <a:tcPr marL="44260" marR="4426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-0.095</a:t>
                      </a:r>
                    </a:p>
                  </a:txBody>
                  <a:tcPr marL="44260" marR="4426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0.656</a:t>
                      </a:r>
                    </a:p>
                  </a:txBody>
                  <a:tcPr marL="44260" marR="4426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kern="1200" dirty="0">
                          <a:solidFill>
                            <a:srgbClr val="203864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4.421</a:t>
                      </a:r>
                    </a:p>
                  </a:txBody>
                  <a:tcPr marL="44260" marR="4426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482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79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69850"/>
            <a:ext cx="10353675" cy="606425"/>
          </a:xfrm>
        </p:spPr>
        <p:txBody>
          <a:bodyPr>
            <a:normAutofit fontScale="90000"/>
          </a:bodyPr>
          <a:lstStyle/>
          <a:p>
            <a:r>
              <a:rPr lang="en-US" dirty="0"/>
              <a:t>Pakistan Trade Agreements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80369634"/>
              </p:ext>
            </p:extLst>
          </p:nvPr>
        </p:nvGraphicFramePr>
        <p:xfrm>
          <a:off x="226772" y="676275"/>
          <a:ext cx="11287353" cy="5503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3648054" y="3305890"/>
            <a:ext cx="2135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74650" y="6179373"/>
            <a:ext cx="104330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   Potential Pakistan Free Trade Agreements (Ministry of Commerce, 2018)</a:t>
            </a:r>
          </a:p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** The 8 African and Asian developing countries include Pakistan, Egypt, Nigeria, Bangladesh, Turkey, Malaysia, Iran, Indonesia.</a:t>
            </a:r>
          </a:p>
        </p:txBody>
      </p:sp>
    </p:spTree>
    <p:extLst>
      <p:ext uri="{BB962C8B-B14F-4D97-AF65-F5344CB8AC3E}">
        <p14:creationId xmlns:p14="http://schemas.microsoft.com/office/powerpoint/2010/main" val="3988213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69097"/>
            <a:ext cx="10450364" cy="40455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en-US" dirty="0"/>
              <a:t>Pakistan Real Household Income </a:t>
            </a:r>
            <a:r>
              <a:rPr lang="en-US" dirty="0"/>
              <a:t>(% changes)</a:t>
            </a:r>
            <a:endParaRPr lang="en-US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370712"/>
              </p:ext>
            </p:extLst>
          </p:nvPr>
        </p:nvGraphicFramePr>
        <p:xfrm>
          <a:off x="1094842" y="706351"/>
          <a:ext cx="10193722" cy="5138208"/>
        </p:xfrm>
        <a:graphic>
          <a:graphicData uri="http://schemas.openxmlformats.org/drawingml/2006/table">
            <a:tbl>
              <a:tblPr firstRow="1"/>
              <a:tblGrid>
                <a:gridCol w="1540614">
                  <a:extLst>
                    <a:ext uri="{9D8B030D-6E8A-4147-A177-3AD203B41FA5}">
                      <a16:colId xmlns:a16="http://schemas.microsoft.com/office/drawing/2014/main" val="2562794526"/>
                    </a:ext>
                  </a:extLst>
                </a:gridCol>
                <a:gridCol w="3874112">
                  <a:extLst>
                    <a:ext uri="{9D8B030D-6E8A-4147-A177-3AD203B41FA5}">
                      <a16:colId xmlns:a16="http://schemas.microsoft.com/office/drawing/2014/main" val="1080846803"/>
                    </a:ext>
                  </a:extLst>
                </a:gridCol>
                <a:gridCol w="1142804">
                  <a:extLst>
                    <a:ext uri="{9D8B030D-6E8A-4147-A177-3AD203B41FA5}">
                      <a16:colId xmlns:a16="http://schemas.microsoft.com/office/drawing/2014/main" val="1808876418"/>
                    </a:ext>
                  </a:extLst>
                </a:gridCol>
                <a:gridCol w="1038912">
                  <a:extLst>
                    <a:ext uri="{9D8B030D-6E8A-4147-A177-3AD203B41FA5}">
                      <a16:colId xmlns:a16="http://schemas.microsoft.com/office/drawing/2014/main" val="4094206706"/>
                    </a:ext>
                  </a:extLst>
                </a:gridCol>
                <a:gridCol w="1246694">
                  <a:extLst>
                    <a:ext uri="{9D8B030D-6E8A-4147-A177-3AD203B41FA5}">
                      <a16:colId xmlns:a16="http://schemas.microsoft.com/office/drawing/2014/main" val="3100394772"/>
                    </a:ext>
                  </a:extLst>
                </a:gridCol>
                <a:gridCol w="1350586">
                  <a:extLst>
                    <a:ext uri="{9D8B030D-6E8A-4147-A177-3AD203B41FA5}">
                      <a16:colId xmlns:a16="http://schemas.microsoft.com/office/drawing/2014/main" val="409214418"/>
                    </a:ext>
                  </a:extLst>
                </a:gridCol>
              </a:tblGrid>
              <a:tr h="216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Sim-IV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830030"/>
                  </a:ext>
                </a:extLst>
              </a:tr>
              <a:tr h="555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P-C Ext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 T + 200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PK-IND NDMA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SAFTA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1878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hhd-rs1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small farmer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1.643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330537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hhd-rs234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small farmer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1.639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627012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hhd-rm1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medium+ farmer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0.616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0.182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1.051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935873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hhd-rm234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medium+ farmer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0.603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0.128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847199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hhd-rl1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landless farmer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1.619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419455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hhd-rl234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landless farmer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0.307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1.383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746638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hhd-rw1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farm worker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0.208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1.404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511048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hhd-rw234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farm worker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0.118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1.381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578420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190665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(Q2)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048063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(Q3)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784769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1.342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191844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331714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(Q2)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341730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(Q3)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663524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1.038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50671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E028E18-41F8-4F93-A3B1-76428A3F0D0E}"/>
              </a:ext>
            </a:extLst>
          </p:cNvPr>
          <p:cNvSpPr/>
          <p:nvPr/>
        </p:nvSpPr>
        <p:spPr>
          <a:xfrm>
            <a:off x="919277" y="6134822"/>
            <a:ext cx="10989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Quartiles (Q) also represent ecological zones. Quartile 1 or Q1 represents the largest province in Pakistan, Punjab; while Quartile 234 represents Sindh, Khyber Pakhtunkhwa and Baluchistan provinces.</a:t>
            </a:r>
            <a:endParaRPr lang="en-US" sz="28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75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082D123-B3B2-45D6-981C-43BBC3989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9679" y="138989"/>
            <a:ext cx="10450364" cy="731519"/>
          </a:xfrm>
        </p:spPr>
        <p:txBody>
          <a:bodyPr>
            <a:normAutofit/>
          </a:bodyPr>
          <a:lstStyle/>
          <a:p>
            <a:pPr lvl="0"/>
            <a:r>
              <a:rPr lang="en-US" altLang="en-US" dirty="0"/>
              <a:t>Pakistan Real Factor Wages </a:t>
            </a:r>
            <a:r>
              <a:rPr lang="en-US" dirty="0"/>
              <a:t>(% changes)</a:t>
            </a:r>
            <a:endParaRPr lang="en-US" alt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A033619-63FB-49E0-8BBF-655CA0C098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0143698"/>
              </p:ext>
            </p:extLst>
          </p:nvPr>
        </p:nvGraphicFramePr>
        <p:xfrm>
          <a:off x="966521" y="1028220"/>
          <a:ext cx="10193722" cy="5138208"/>
        </p:xfrm>
        <a:graphic>
          <a:graphicData uri="http://schemas.openxmlformats.org/drawingml/2006/table">
            <a:tbl>
              <a:tblPr firstRow="1"/>
              <a:tblGrid>
                <a:gridCol w="1540614">
                  <a:extLst>
                    <a:ext uri="{9D8B030D-6E8A-4147-A177-3AD203B41FA5}">
                      <a16:colId xmlns:a16="http://schemas.microsoft.com/office/drawing/2014/main" val="2562794526"/>
                    </a:ext>
                  </a:extLst>
                </a:gridCol>
                <a:gridCol w="3874112">
                  <a:extLst>
                    <a:ext uri="{9D8B030D-6E8A-4147-A177-3AD203B41FA5}">
                      <a16:colId xmlns:a16="http://schemas.microsoft.com/office/drawing/2014/main" val="1080846803"/>
                    </a:ext>
                  </a:extLst>
                </a:gridCol>
                <a:gridCol w="1142804">
                  <a:extLst>
                    <a:ext uri="{9D8B030D-6E8A-4147-A177-3AD203B41FA5}">
                      <a16:colId xmlns:a16="http://schemas.microsoft.com/office/drawing/2014/main" val="1808876418"/>
                    </a:ext>
                  </a:extLst>
                </a:gridCol>
                <a:gridCol w="1038912">
                  <a:extLst>
                    <a:ext uri="{9D8B030D-6E8A-4147-A177-3AD203B41FA5}">
                      <a16:colId xmlns:a16="http://schemas.microsoft.com/office/drawing/2014/main" val="4094206706"/>
                    </a:ext>
                  </a:extLst>
                </a:gridCol>
                <a:gridCol w="1246694">
                  <a:extLst>
                    <a:ext uri="{9D8B030D-6E8A-4147-A177-3AD203B41FA5}">
                      <a16:colId xmlns:a16="http://schemas.microsoft.com/office/drawing/2014/main" val="3100394772"/>
                    </a:ext>
                  </a:extLst>
                </a:gridCol>
                <a:gridCol w="1350586">
                  <a:extLst>
                    <a:ext uri="{9D8B030D-6E8A-4147-A177-3AD203B41FA5}">
                      <a16:colId xmlns:a16="http://schemas.microsoft.com/office/drawing/2014/main" val="409214418"/>
                    </a:ext>
                  </a:extLst>
                </a:gridCol>
              </a:tblGrid>
              <a:tr h="216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Sim-IV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830030"/>
                  </a:ext>
                </a:extLst>
              </a:tr>
              <a:tr h="555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P-C Ext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 T + 200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PK-IND NDMA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SAFTA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1878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hhd-rs1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small farmer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330537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hhd-rs234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small farmer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627012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hhd-rm1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medium+ farmer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935873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hhd-rm234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medium+ farmer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847199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hhd-rl1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landless farmer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0.386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419455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hhd-rl234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landless farmer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-0.412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1.057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746638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hhd-rw1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farm worker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0.328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511048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hhd-rw234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farm worker (Q234)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0.859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0.157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-0.754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578420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1.077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190665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(Q2)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0.202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-0.326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048063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(Q3)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784769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hhd-rn4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Rural non-farm (Q4)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191844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(Q1)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331714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(Q2)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341730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(Q3)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-0.211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0.741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0.962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663524"/>
                  </a:ext>
                </a:extLst>
              </a:tr>
              <a:tr h="269266"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Hhd-u4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Urban (Q4)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-0.048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0.059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0.529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506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434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0662"/>
            <a:ext cx="10515600" cy="1143218"/>
          </a:xfrm>
        </p:spPr>
        <p:txBody>
          <a:bodyPr/>
          <a:lstStyle/>
          <a:p>
            <a:pPr lvl="0"/>
            <a:r>
              <a:rPr lang="en-US" altLang="en-US" dirty="0"/>
              <a:t>Income Inequality (Gini Coefficient)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98201" y="2787646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0B676AA-40F8-4798-B3F5-F6A870A67F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148671"/>
              </p:ext>
            </p:extLst>
          </p:nvPr>
        </p:nvGraphicFramePr>
        <p:xfrm>
          <a:off x="452323" y="1858412"/>
          <a:ext cx="11361725" cy="2377090"/>
        </p:xfrm>
        <a:graphic>
          <a:graphicData uri="http://schemas.openxmlformats.org/drawingml/2006/table">
            <a:tbl>
              <a:tblPr firstRow="1" firstCol="1"/>
              <a:tblGrid>
                <a:gridCol w="1798407">
                  <a:extLst>
                    <a:ext uri="{9D8B030D-6E8A-4147-A177-3AD203B41FA5}">
                      <a16:colId xmlns:a16="http://schemas.microsoft.com/office/drawing/2014/main" val="2363628874"/>
                    </a:ext>
                  </a:extLst>
                </a:gridCol>
                <a:gridCol w="1869794">
                  <a:extLst>
                    <a:ext uri="{9D8B030D-6E8A-4147-A177-3AD203B41FA5}">
                      <a16:colId xmlns:a16="http://schemas.microsoft.com/office/drawing/2014/main" val="267947564"/>
                    </a:ext>
                  </a:extLst>
                </a:gridCol>
                <a:gridCol w="1885029">
                  <a:extLst>
                    <a:ext uri="{9D8B030D-6E8A-4147-A177-3AD203B41FA5}">
                      <a16:colId xmlns:a16="http://schemas.microsoft.com/office/drawing/2014/main" val="346853825"/>
                    </a:ext>
                  </a:extLst>
                </a:gridCol>
                <a:gridCol w="1943938">
                  <a:extLst>
                    <a:ext uri="{9D8B030D-6E8A-4147-A177-3AD203B41FA5}">
                      <a16:colId xmlns:a16="http://schemas.microsoft.com/office/drawing/2014/main" val="2304266147"/>
                    </a:ext>
                  </a:extLst>
                </a:gridCol>
                <a:gridCol w="2186930">
                  <a:extLst>
                    <a:ext uri="{9D8B030D-6E8A-4147-A177-3AD203B41FA5}">
                      <a16:colId xmlns:a16="http://schemas.microsoft.com/office/drawing/2014/main" val="1992132162"/>
                    </a:ext>
                  </a:extLst>
                </a:gridCol>
                <a:gridCol w="1677627">
                  <a:extLst>
                    <a:ext uri="{9D8B030D-6E8A-4147-A177-3AD203B41FA5}">
                      <a16:colId xmlns:a16="http://schemas.microsoft.com/office/drawing/2014/main" val="1317904924"/>
                    </a:ext>
                  </a:extLst>
                </a:gridCol>
              </a:tblGrid>
              <a:tr h="6294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Sim-III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Sim-IV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983935"/>
                  </a:ext>
                </a:extLst>
              </a:tr>
              <a:tr h="450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Ext-Pak China</a:t>
                      </a:r>
                      <a:endParaRPr lang="en-US" sz="2000" b="1" kern="1200" noProof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India Tariff-200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PK-India NDMA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SAFTA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313119"/>
                  </a:ext>
                </a:extLst>
              </a:tr>
              <a:tr h="6970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 Gini Value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b="1" i="1" dirty="0"/>
                        <a:t>% Change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% Change </a:t>
                      </a:r>
                      <a:endParaRPr kumimoji="0" lang="en-US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% Change </a:t>
                      </a:r>
                      <a:endParaRPr kumimoji="0" lang="en-US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% Change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227016"/>
                  </a:ext>
                </a:extLst>
              </a:tr>
              <a:tr h="60053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Gini Coefficient</a:t>
                      </a:r>
                      <a:endParaRPr lang="en-US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0.4485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-0.013</a:t>
                      </a:r>
                      <a:endParaRPr lang="en-US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0.008</a:t>
                      </a:r>
                      <a:endParaRPr lang="en-US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-0.04</a:t>
                      </a:r>
                      <a:endParaRPr lang="en-US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+mn-cs"/>
                        </a:rPr>
                        <a:t>-0.001</a:t>
                      </a:r>
                      <a:endParaRPr lang="en-US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380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363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38" y="0"/>
            <a:ext cx="10515600" cy="647952"/>
          </a:xfrm>
        </p:spPr>
        <p:txBody>
          <a:bodyPr>
            <a:normAutofit/>
          </a:bodyPr>
          <a:lstStyle/>
          <a:p>
            <a:r>
              <a:rPr lang="en-US" sz="3600" dirty="0"/>
              <a:t>Conclusion and Recommendation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853" y="1359311"/>
            <a:ext cx="11972719" cy="617713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Extended Pakistan China - FTA: </a:t>
            </a:r>
            <a:r>
              <a:rPr lang="en-US" dirty="0"/>
              <a:t>With same Tariff concession as awarded to ASEAN, there is a positive impact on Pakistan Economy. </a:t>
            </a:r>
          </a:p>
          <a:p>
            <a:pPr>
              <a:lnSpc>
                <a:spcPct val="120000"/>
              </a:lnSpc>
            </a:pPr>
            <a:r>
              <a:rPr lang="en-US" b="1" dirty="0"/>
              <a:t>Normalizing trading relations with India : </a:t>
            </a:r>
            <a:r>
              <a:rPr lang="en-US" dirty="0"/>
              <a:t>Win-Win Scenario</a:t>
            </a:r>
          </a:p>
          <a:p>
            <a:pPr>
              <a:lnSpc>
                <a:spcPct val="120000"/>
              </a:lnSpc>
            </a:pPr>
            <a:r>
              <a:rPr lang="en-US" b="1" dirty="0"/>
              <a:t>Full implementation of SAFTA </a:t>
            </a:r>
            <a:r>
              <a:rPr lang="en-US" dirty="0"/>
              <a:t>: Positive impact on Pakistan Real GDP, Trade + reduces the gap between the poor and the rich households in Pakistan.</a:t>
            </a:r>
          </a:p>
          <a:p>
            <a:pPr>
              <a:lnSpc>
                <a:spcPct val="120000"/>
              </a:lnSpc>
            </a:pPr>
            <a:r>
              <a:rPr lang="en-US" dirty="0"/>
              <a:t>Multilateral Trade Liberalization is generally better for Pakistan compared to bilateral trade Liberalization.</a:t>
            </a:r>
          </a:p>
        </p:txBody>
      </p:sp>
    </p:spTree>
    <p:extLst>
      <p:ext uri="{BB962C8B-B14F-4D97-AF65-F5344CB8AC3E}">
        <p14:creationId xmlns:p14="http://schemas.microsoft.com/office/powerpoint/2010/main" val="608268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7620000" y="6324600"/>
            <a:ext cx="1143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/>
              <a:t> </a:t>
            </a: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7696200" y="6553200"/>
            <a:ext cx="259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400" b="1">
              <a:solidFill>
                <a:srgbClr val="CC66FF"/>
              </a:solidFill>
            </a:endParaRPr>
          </a:p>
        </p:txBody>
      </p:sp>
      <p:grpSp>
        <p:nvGrpSpPr>
          <p:cNvPr id="28676" name="Group 14"/>
          <p:cNvGrpSpPr>
            <a:grpSpLocks/>
          </p:cNvGrpSpPr>
          <p:nvPr/>
        </p:nvGrpSpPr>
        <p:grpSpPr bwMode="auto">
          <a:xfrm>
            <a:off x="5638800" y="2133600"/>
            <a:ext cx="3981450" cy="2400300"/>
            <a:chOff x="570" y="30"/>
            <a:chExt cx="6270" cy="3780"/>
          </a:xfrm>
        </p:grpSpPr>
        <p:sp>
          <p:nvSpPr>
            <p:cNvPr id="28678" name="Freeform 15"/>
            <p:cNvSpPr>
              <a:spLocks/>
            </p:cNvSpPr>
            <p:nvPr/>
          </p:nvSpPr>
          <p:spPr bwMode="auto">
            <a:xfrm>
              <a:off x="3300" y="1965"/>
              <a:ext cx="30" cy="150"/>
            </a:xfrm>
            <a:custGeom>
              <a:avLst/>
              <a:gdLst>
                <a:gd name="T0" fmla="*/ 0 w 30"/>
                <a:gd name="T1" fmla="*/ 0 h 150"/>
                <a:gd name="T2" fmla="*/ 0 w 30"/>
                <a:gd name="T3" fmla="*/ 90 h 150"/>
                <a:gd name="T4" fmla="*/ 15 w 30"/>
                <a:gd name="T5" fmla="*/ 150 h 150"/>
                <a:gd name="T6" fmla="*/ 30 w 30"/>
                <a:gd name="T7" fmla="*/ 135 h 150"/>
                <a:gd name="T8" fmla="*/ 30 w 30"/>
                <a:gd name="T9" fmla="*/ 90 h 150"/>
                <a:gd name="T10" fmla="*/ 30 w 30"/>
                <a:gd name="T11" fmla="*/ 30 h 150"/>
                <a:gd name="T12" fmla="*/ 0 w 30"/>
                <a:gd name="T13" fmla="*/ 0 h 1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150"/>
                <a:gd name="T23" fmla="*/ 30 w 30"/>
                <a:gd name="T24" fmla="*/ 150 h 1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150">
                  <a:moveTo>
                    <a:pt x="0" y="0"/>
                  </a:moveTo>
                  <a:lnTo>
                    <a:pt x="0" y="90"/>
                  </a:lnTo>
                  <a:lnTo>
                    <a:pt x="15" y="150"/>
                  </a:lnTo>
                  <a:lnTo>
                    <a:pt x="30" y="135"/>
                  </a:lnTo>
                  <a:lnTo>
                    <a:pt x="30" y="90"/>
                  </a:lnTo>
                  <a:lnTo>
                    <a:pt x="30" y="3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9" name="Freeform 16"/>
            <p:cNvSpPr>
              <a:spLocks/>
            </p:cNvSpPr>
            <p:nvPr/>
          </p:nvSpPr>
          <p:spPr bwMode="auto">
            <a:xfrm>
              <a:off x="3330" y="1950"/>
              <a:ext cx="45" cy="150"/>
            </a:xfrm>
            <a:custGeom>
              <a:avLst/>
              <a:gdLst>
                <a:gd name="T0" fmla="*/ 0 w 45"/>
                <a:gd name="T1" fmla="*/ 15 h 150"/>
                <a:gd name="T2" fmla="*/ 30 w 45"/>
                <a:gd name="T3" fmla="*/ 0 h 150"/>
                <a:gd name="T4" fmla="*/ 30 w 45"/>
                <a:gd name="T5" fmla="*/ 0 h 150"/>
                <a:gd name="T6" fmla="*/ 45 w 45"/>
                <a:gd name="T7" fmla="*/ 45 h 150"/>
                <a:gd name="T8" fmla="*/ 30 w 45"/>
                <a:gd name="T9" fmla="*/ 75 h 150"/>
                <a:gd name="T10" fmla="*/ 30 w 45"/>
                <a:gd name="T11" fmla="*/ 150 h 150"/>
                <a:gd name="T12" fmla="*/ 15 w 45"/>
                <a:gd name="T13" fmla="*/ 150 h 150"/>
                <a:gd name="T14" fmla="*/ 15 w 45"/>
                <a:gd name="T15" fmla="*/ 120 h 150"/>
                <a:gd name="T16" fmla="*/ 0 w 45"/>
                <a:gd name="T17" fmla="*/ 60 h 150"/>
                <a:gd name="T18" fmla="*/ 0 w 45"/>
                <a:gd name="T19" fmla="*/ 15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"/>
                <a:gd name="T31" fmla="*/ 0 h 150"/>
                <a:gd name="T32" fmla="*/ 45 w 45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" h="150">
                  <a:moveTo>
                    <a:pt x="0" y="15"/>
                  </a:moveTo>
                  <a:lnTo>
                    <a:pt x="30" y="0"/>
                  </a:lnTo>
                  <a:lnTo>
                    <a:pt x="45" y="45"/>
                  </a:lnTo>
                  <a:lnTo>
                    <a:pt x="30" y="75"/>
                  </a:lnTo>
                  <a:lnTo>
                    <a:pt x="30" y="150"/>
                  </a:lnTo>
                  <a:lnTo>
                    <a:pt x="15" y="150"/>
                  </a:lnTo>
                  <a:lnTo>
                    <a:pt x="15" y="120"/>
                  </a:lnTo>
                  <a:lnTo>
                    <a:pt x="0" y="60"/>
                  </a:lnTo>
                  <a:lnTo>
                    <a:pt x="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0" name="Freeform 17"/>
            <p:cNvSpPr>
              <a:spLocks/>
            </p:cNvSpPr>
            <p:nvPr/>
          </p:nvSpPr>
          <p:spPr bwMode="auto">
            <a:xfrm>
              <a:off x="3915" y="2760"/>
              <a:ext cx="165" cy="195"/>
            </a:xfrm>
            <a:custGeom>
              <a:avLst/>
              <a:gdLst>
                <a:gd name="T0" fmla="*/ 105 w 165"/>
                <a:gd name="T1" fmla="*/ 0 h 195"/>
                <a:gd name="T2" fmla="*/ 0 w 165"/>
                <a:gd name="T3" fmla="*/ 60 h 195"/>
                <a:gd name="T4" fmla="*/ 60 w 165"/>
                <a:gd name="T5" fmla="*/ 165 h 195"/>
                <a:gd name="T6" fmla="*/ 120 w 165"/>
                <a:gd name="T7" fmla="*/ 195 h 195"/>
                <a:gd name="T8" fmla="*/ 150 w 165"/>
                <a:gd name="T9" fmla="*/ 135 h 195"/>
                <a:gd name="T10" fmla="*/ 165 w 165"/>
                <a:gd name="T11" fmla="*/ 45 h 195"/>
                <a:gd name="T12" fmla="*/ 105 w 165"/>
                <a:gd name="T13" fmla="*/ 0 h 1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5"/>
                <a:gd name="T22" fmla="*/ 0 h 195"/>
                <a:gd name="T23" fmla="*/ 165 w 165"/>
                <a:gd name="T24" fmla="*/ 195 h 1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5" h="195">
                  <a:moveTo>
                    <a:pt x="105" y="0"/>
                  </a:moveTo>
                  <a:lnTo>
                    <a:pt x="0" y="60"/>
                  </a:lnTo>
                  <a:lnTo>
                    <a:pt x="60" y="165"/>
                  </a:lnTo>
                  <a:lnTo>
                    <a:pt x="120" y="195"/>
                  </a:lnTo>
                  <a:lnTo>
                    <a:pt x="150" y="135"/>
                  </a:lnTo>
                  <a:lnTo>
                    <a:pt x="165" y="45"/>
                  </a:lnTo>
                  <a:lnTo>
                    <a:pt x="10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Freeform 18"/>
            <p:cNvSpPr>
              <a:spLocks/>
            </p:cNvSpPr>
            <p:nvPr/>
          </p:nvSpPr>
          <p:spPr bwMode="auto">
            <a:xfrm>
              <a:off x="3690" y="2970"/>
              <a:ext cx="375" cy="330"/>
            </a:xfrm>
            <a:custGeom>
              <a:avLst/>
              <a:gdLst>
                <a:gd name="T0" fmla="*/ 300 w 375"/>
                <a:gd name="T1" fmla="*/ 0 h 330"/>
                <a:gd name="T2" fmla="*/ 255 w 375"/>
                <a:gd name="T3" fmla="*/ 30 h 330"/>
                <a:gd name="T4" fmla="*/ 240 w 375"/>
                <a:gd name="T5" fmla="*/ 45 h 330"/>
                <a:gd name="T6" fmla="*/ 210 w 375"/>
                <a:gd name="T7" fmla="*/ 90 h 330"/>
                <a:gd name="T8" fmla="*/ 150 w 375"/>
                <a:gd name="T9" fmla="*/ 90 h 330"/>
                <a:gd name="T10" fmla="*/ 120 w 375"/>
                <a:gd name="T11" fmla="*/ 135 h 330"/>
                <a:gd name="T12" fmla="*/ 105 w 375"/>
                <a:gd name="T13" fmla="*/ 120 h 330"/>
                <a:gd name="T14" fmla="*/ 75 w 375"/>
                <a:gd name="T15" fmla="*/ 75 h 330"/>
                <a:gd name="T16" fmla="*/ 60 w 375"/>
                <a:gd name="T17" fmla="*/ 150 h 330"/>
                <a:gd name="T18" fmla="*/ 45 w 375"/>
                <a:gd name="T19" fmla="*/ 180 h 330"/>
                <a:gd name="T20" fmla="*/ 0 w 375"/>
                <a:gd name="T21" fmla="*/ 180 h 330"/>
                <a:gd name="T22" fmla="*/ 30 w 375"/>
                <a:gd name="T23" fmla="*/ 255 h 330"/>
                <a:gd name="T24" fmla="*/ 15 w 375"/>
                <a:gd name="T25" fmla="*/ 315 h 330"/>
                <a:gd name="T26" fmla="*/ 60 w 375"/>
                <a:gd name="T27" fmla="*/ 330 h 330"/>
                <a:gd name="T28" fmla="*/ 105 w 375"/>
                <a:gd name="T29" fmla="*/ 330 h 330"/>
                <a:gd name="T30" fmla="*/ 195 w 375"/>
                <a:gd name="T31" fmla="*/ 315 h 330"/>
                <a:gd name="T32" fmla="*/ 270 w 375"/>
                <a:gd name="T33" fmla="*/ 270 h 330"/>
                <a:gd name="T34" fmla="*/ 345 w 375"/>
                <a:gd name="T35" fmla="*/ 150 h 330"/>
                <a:gd name="T36" fmla="*/ 375 w 375"/>
                <a:gd name="T37" fmla="*/ 120 h 330"/>
                <a:gd name="T38" fmla="*/ 360 w 375"/>
                <a:gd name="T39" fmla="*/ 135 h 330"/>
                <a:gd name="T40" fmla="*/ 330 w 375"/>
                <a:gd name="T41" fmla="*/ 120 h 330"/>
                <a:gd name="T42" fmla="*/ 330 w 375"/>
                <a:gd name="T43" fmla="*/ 90 h 330"/>
                <a:gd name="T44" fmla="*/ 345 w 375"/>
                <a:gd name="T45" fmla="*/ 75 h 330"/>
                <a:gd name="T46" fmla="*/ 345 w 375"/>
                <a:gd name="T47" fmla="*/ 30 h 330"/>
                <a:gd name="T48" fmla="*/ 345 w 375"/>
                <a:gd name="T49" fmla="*/ 0 h 330"/>
                <a:gd name="T50" fmla="*/ 285 w 375"/>
                <a:gd name="T51" fmla="*/ 165 h 330"/>
                <a:gd name="T52" fmla="*/ 300 w 375"/>
                <a:gd name="T53" fmla="*/ 180 h 330"/>
                <a:gd name="T54" fmla="*/ 285 w 375"/>
                <a:gd name="T55" fmla="*/ 195 h 330"/>
                <a:gd name="T56" fmla="*/ 255 w 375"/>
                <a:gd name="T57" fmla="*/ 240 h 330"/>
                <a:gd name="T58" fmla="*/ 240 w 375"/>
                <a:gd name="T59" fmla="*/ 240 h 330"/>
                <a:gd name="T60" fmla="*/ 240 w 375"/>
                <a:gd name="T61" fmla="*/ 195 h 330"/>
                <a:gd name="T62" fmla="*/ 270 w 375"/>
                <a:gd name="T63" fmla="*/ 150 h 330"/>
                <a:gd name="T64" fmla="*/ 330 w 375"/>
                <a:gd name="T65" fmla="*/ 0 h 330"/>
                <a:gd name="T66" fmla="*/ 300 w 375"/>
                <a:gd name="T67" fmla="*/ 0 h 3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5"/>
                <a:gd name="T103" fmla="*/ 0 h 330"/>
                <a:gd name="T104" fmla="*/ 375 w 375"/>
                <a:gd name="T105" fmla="*/ 330 h 3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5" h="330">
                  <a:moveTo>
                    <a:pt x="300" y="0"/>
                  </a:moveTo>
                  <a:lnTo>
                    <a:pt x="255" y="30"/>
                  </a:lnTo>
                  <a:lnTo>
                    <a:pt x="240" y="45"/>
                  </a:lnTo>
                  <a:lnTo>
                    <a:pt x="210" y="90"/>
                  </a:lnTo>
                  <a:lnTo>
                    <a:pt x="150" y="90"/>
                  </a:lnTo>
                  <a:lnTo>
                    <a:pt x="120" y="135"/>
                  </a:lnTo>
                  <a:lnTo>
                    <a:pt x="105" y="120"/>
                  </a:lnTo>
                  <a:lnTo>
                    <a:pt x="75" y="75"/>
                  </a:lnTo>
                  <a:lnTo>
                    <a:pt x="60" y="150"/>
                  </a:lnTo>
                  <a:lnTo>
                    <a:pt x="45" y="180"/>
                  </a:lnTo>
                  <a:lnTo>
                    <a:pt x="0" y="180"/>
                  </a:lnTo>
                  <a:lnTo>
                    <a:pt x="30" y="255"/>
                  </a:lnTo>
                  <a:lnTo>
                    <a:pt x="15" y="315"/>
                  </a:lnTo>
                  <a:lnTo>
                    <a:pt x="60" y="330"/>
                  </a:lnTo>
                  <a:lnTo>
                    <a:pt x="105" y="330"/>
                  </a:lnTo>
                  <a:lnTo>
                    <a:pt x="195" y="315"/>
                  </a:lnTo>
                  <a:lnTo>
                    <a:pt x="270" y="270"/>
                  </a:lnTo>
                  <a:lnTo>
                    <a:pt x="345" y="150"/>
                  </a:lnTo>
                  <a:lnTo>
                    <a:pt x="375" y="120"/>
                  </a:lnTo>
                  <a:lnTo>
                    <a:pt x="360" y="135"/>
                  </a:lnTo>
                  <a:lnTo>
                    <a:pt x="330" y="120"/>
                  </a:lnTo>
                  <a:lnTo>
                    <a:pt x="330" y="90"/>
                  </a:lnTo>
                  <a:lnTo>
                    <a:pt x="345" y="75"/>
                  </a:lnTo>
                  <a:lnTo>
                    <a:pt x="345" y="30"/>
                  </a:lnTo>
                  <a:lnTo>
                    <a:pt x="345" y="0"/>
                  </a:lnTo>
                  <a:lnTo>
                    <a:pt x="285" y="165"/>
                  </a:lnTo>
                  <a:lnTo>
                    <a:pt x="300" y="180"/>
                  </a:lnTo>
                  <a:lnTo>
                    <a:pt x="285" y="195"/>
                  </a:lnTo>
                  <a:lnTo>
                    <a:pt x="255" y="240"/>
                  </a:lnTo>
                  <a:lnTo>
                    <a:pt x="240" y="240"/>
                  </a:lnTo>
                  <a:lnTo>
                    <a:pt x="240" y="195"/>
                  </a:lnTo>
                  <a:lnTo>
                    <a:pt x="270" y="150"/>
                  </a:lnTo>
                  <a:lnTo>
                    <a:pt x="330" y="0"/>
                  </a:lnTo>
                  <a:lnTo>
                    <a:pt x="30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Freeform 19"/>
            <p:cNvSpPr>
              <a:spLocks/>
            </p:cNvSpPr>
            <p:nvPr/>
          </p:nvSpPr>
          <p:spPr bwMode="auto">
            <a:xfrm>
              <a:off x="3375" y="735"/>
              <a:ext cx="60" cy="45"/>
            </a:xfrm>
            <a:custGeom>
              <a:avLst/>
              <a:gdLst>
                <a:gd name="T0" fmla="*/ 45 w 60"/>
                <a:gd name="T1" fmla="*/ 0 h 45"/>
                <a:gd name="T2" fmla="*/ 0 w 60"/>
                <a:gd name="T3" fmla="*/ 45 h 45"/>
                <a:gd name="T4" fmla="*/ 30 w 60"/>
                <a:gd name="T5" fmla="*/ 45 h 45"/>
                <a:gd name="T6" fmla="*/ 60 w 60"/>
                <a:gd name="T7" fmla="*/ 15 h 45"/>
                <a:gd name="T8" fmla="*/ 60 w 60"/>
                <a:gd name="T9" fmla="*/ 0 h 45"/>
                <a:gd name="T10" fmla="*/ 45 w 60"/>
                <a:gd name="T11" fmla="*/ 0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"/>
                <a:gd name="T19" fmla="*/ 0 h 45"/>
                <a:gd name="T20" fmla="*/ 60 w 60"/>
                <a:gd name="T21" fmla="*/ 45 h 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" h="45">
                  <a:moveTo>
                    <a:pt x="45" y="0"/>
                  </a:moveTo>
                  <a:lnTo>
                    <a:pt x="0" y="45"/>
                  </a:lnTo>
                  <a:lnTo>
                    <a:pt x="30" y="45"/>
                  </a:lnTo>
                  <a:lnTo>
                    <a:pt x="60" y="15"/>
                  </a:lnTo>
                  <a:lnTo>
                    <a:pt x="60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Freeform 20"/>
            <p:cNvSpPr>
              <a:spLocks/>
            </p:cNvSpPr>
            <p:nvPr/>
          </p:nvSpPr>
          <p:spPr bwMode="auto">
            <a:xfrm>
              <a:off x="6090" y="1530"/>
              <a:ext cx="75" cy="135"/>
            </a:xfrm>
            <a:custGeom>
              <a:avLst/>
              <a:gdLst>
                <a:gd name="T0" fmla="*/ 30 w 75"/>
                <a:gd name="T1" fmla="*/ 120 h 135"/>
                <a:gd name="T2" fmla="*/ 75 w 75"/>
                <a:gd name="T3" fmla="*/ 75 h 135"/>
                <a:gd name="T4" fmla="*/ 45 w 75"/>
                <a:gd name="T5" fmla="*/ 0 h 135"/>
                <a:gd name="T6" fmla="*/ 0 w 75"/>
                <a:gd name="T7" fmla="*/ 60 h 135"/>
                <a:gd name="T8" fmla="*/ 15 w 75"/>
                <a:gd name="T9" fmla="*/ 135 h 135"/>
                <a:gd name="T10" fmla="*/ 30 w 75"/>
                <a:gd name="T11" fmla="*/ 120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135"/>
                <a:gd name="T20" fmla="*/ 75 w 75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135">
                  <a:moveTo>
                    <a:pt x="30" y="120"/>
                  </a:moveTo>
                  <a:lnTo>
                    <a:pt x="75" y="75"/>
                  </a:lnTo>
                  <a:lnTo>
                    <a:pt x="45" y="0"/>
                  </a:lnTo>
                  <a:lnTo>
                    <a:pt x="0" y="60"/>
                  </a:lnTo>
                  <a:lnTo>
                    <a:pt x="15" y="135"/>
                  </a:lnTo>
                  <a:lnTo>
                    <a:pt x="30" y="12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Freeform 21"/>
            <p:cNvSpPr>
              <a:spLocks/>
            </p:cNvSpPr>
            <p:nvPr/>
          </p:nvSpPr>
          <p:spPr bwMode="auto">
            <a:xfrm>
              <a:off x="6135" y="1170"/>
              <a:ext cx="75" cy="105"/>
            </a:xfrm>
            <a:custGeom>
              <a:avLst/>
              <a:gdLst>
                <a:gd name="T0" fmla="*/ 15 w 75"/>
                <a:gd name="T1" fmla="*/ 0 h 105"/>
                <a:gd name="T2" fmla="*/ 0 w 75"/>
                <a:gd name="T3" fmla="*/ 0 h 105"/>
                <a:gd name="T4" fmla="*/ 15 w 75"/>
                <a:gd name="T5" fmla="*/ 30 h 105"/>
                <a:gd name="T6" fmla="*/ 15 w 75"/>
                <a:gd name="T7" fmla="*/ 60 h 105"/>
                <a:gd name="T8" fmla="*/ 30 w 75"/>
                <a:gd name="T9" fmla="*/ 105 h 105"/>
                <a:gd name="T10" fmla="*/ 60 w 75"/>
                <a:gd name="T11" fmla="*/ 105 h 105"/>
                <a:gd name="T12" fmla="*/ 75 w 75"/>
                <a:gd name="T13" fmla="*/ 90 h 105"/>
                <a:gd name="T14" fmla="*/ 60 w 75"/>
                <a:gd name="T15" fmla="*/ 60 h 105"/>
                <a:gd name="T16" fmla="*/ 60 w 75"/>
                <a:gd name="T17" fmla="*/ 30 h 105"/>
                <a:gd name="T18" fmla="*/ 15 w 75"/>
                <a:gd name="T19" fmla="*/ 0 h 10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5"/>
                <a:gd name="T31" fmla="*/ 0 h 105"/>
                <a:gd name="T32" fmla="*/ 75 w 75"/>
                <a:gd name="T33" fmla="*/ 105 h 10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5" h="105">
                  <a:moveTo>
                    <a:pt x="15" y="0"/>
                  </a:moveTo>
                  <a:lnTo>
                    <a:pt x="0" y="0"/>
                  </a:lnTo>
                  <a:lnTo>
                    <a:pt x="15" y="30"/>
                  </a:lnTo>
                  <a:lnTo>
                    <a:pt x="15" y="60"/>
                  </a:lnTo>
                  <a:lnTo>
                    <a:pt x="30" y="105"/>
                  </a:lnTo>
                  <a:lnTo>
                    <a:pt x="60" y="105"/>
                  </a:lnTo>
                  <a:lnTo>
                    <a:pt x="75" y="90"/>
                  </a:lnTo>
                  <a:lnTo>
                    <a:pt x="60" y="60"/>
                  </a:lnTo>
                  <a:lnTo>
                    <a:pt x="60" y="30"/>
                  </a:lnTo>
                  <a:lnTo>
                    <a:pt x="1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22"/>
            <p:cNvSpPr>
              <a:spLocks/>
            </p:cNvSpPr>
            <p:nvPr/>
          </p:nvSpPr>
          <p:spPr bwMode="auto">
            <a:xfrm>
              <a:off x="3585" y="705"/>
              <a:ext cx="210" cy="120"/>
            </a:xfrm>
            <a:custGeom>
              <a:avLst/>
              <a:gdLst>
                <a:gd name="T0" fmla="*/ 0 w 210"/>
                <a:gd name="T1" fmla="*/ 15 h 120"/>
                <a:gd name="T2" fmla="*/ 15 w 210"/>
                <a:gd name="T3" fmla="*/ 75 h 120"/>
                <a:gd name="T4" fmla="*/ 105 w 210"/>
                <a:gd name="T5" fmla="*/ 120 h 120"/>
                <a:gd name="T6" fmla="*/ 165 w 210"/>
                <a:gd name="T7" fmla="*/ 120 h 120"/>
                <a:gd name="T8" fmla="*/ 210 w 210"/>
                <a:gd name="T9" fmla="*/ 120 h 120"/>
                <a:gd name="T10" fmla="*/ 210 w 210"/>
                <a:gd name="T11" fmla="*/ 90 h 120"/>
                <a:gd name="T12" fmla="*/ 210 w 210"/>
                <a:gd name="T13" fmla="*/ 75 h 120"/>
                <a:gd name="T14" fmla="*/ 210 w 210"/>
                <a:gd name="T15" fmla="*/ 30 h 120"/>
                <a:gd name="T16" fmla="*/ 165 w 210"/>
                <a:gd name="T17" fmla="*/ 0 h 120"/>
                <a:gd name="T18" fmla="*/ 150 w 210"/>
                <a:gd name="T19" fmla="*/ 0 h 120"/>
                <a:gd name="T20" fmla="*/ 90 w 210"/>
                <a:gd name="T21" fmla="*/ 0 h 120"/>
                <a:gd name="T22" fmla="*/ 75 w 210"/>
                <a:gd name="T23" fmla="*/ 0 h 120"/>
                <a:gd name="T24" fmla="*/ 0 w 210"/>
                <a:gd name="T25" fmla="*/ 15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0"/>
                <a:gd name="T40" fmla="*/ 0 h 120"/>
                <a:gd name="T41" fmla="*/ 210 w 210"/>
                <a:gd name="T42" fmla="*/ 120 h 1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0" h="120">
                  <a:moveTo>
                    <a:pt x="0" y="15"/>
                  </a:moveTo>
                  <a:lnTo>
                    <a:pt x="15" y="75"/>
                  </a:lnTo>
                  <a:lnTo>
                    <a:pt x="105" y="120"/>
                  </a:lnTo>
                  <a:lnTo>
                    <a:pt x="165" y="120"/>
                  </a:lnTo>
                  <a:lnTo>
                    <a:pt x="210" y="120"/>
                  </a:lnTo>
                  <a:lnTo>
                    <a:pt x="210" y="90"/>
                  </a:lnTo>
                  <a:lnTo>
                    <a:pt x="210" y="75"/>
                  </a:lnTo>
                  <a:lnTo>
                    <a:pt x="210" y="30"/>
                  </a:lnTo>
                  <a:lnTo>
                    <a:pt x="165" y="0"/>
                  </a:lnTo>
                  <a:lnTo>
                    <a:pt x="150" y="0"/>
                  </a:lnTo>
                  <a:lnTo>
                    <a:pt x="90" y="0"/>
                  </a:lnTo>
                  <a:lnTo>
                    <a:pt x="75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Freeform 23"/>
            <p:cNvSpPr>
              <a:spLocks/>
            </p:cNvSpPr>
            <p:nvPr/>
          </p:nvSpPr>
          <p:spPr bwMode="auto">
            <a:xfrm>
              <a:off x="3360" y="780"/>
              <a:ext cx="75" cy="45"/>
            </a:xfrm>
            <a:custGeom>
              <a:avLst/>
              <a:gdLst>
                <a:gd name="T0" fmla="*/ 45 w 75"/>
                <a:gd name="T1" fmla="*/ 45 h 45"/>
                <a:gd name="T2" fmla="*/ 75 w 75"/>
                <a:gd name="T3" fmla="*/ 45 h 45"/>
                <a:gd name="T4" fmla="*/ 60 w 75"/>
                <a:gd name="T5" fmla="*/ 30 h 45"/>
                <a:gd name="T6" fmla="*/ 45 w 75"/>
                <a:gd name="T7" fmla="*/ 15 h 45"/>
                <a:gd name="T8" fmla="*/ 0 w 75"/>
                <a:gd name="T9" fmla="*/ 0 h 45"/>
                <a:gd name="T10" fmla="*/ 0 w 75"/>
                <a:gd name="T11" fmla="*/ 15 h 45"/>
                <a:gd name="T12" fmla="*/ 45 w 75"/>
                <a:gd name="T13" fmla="*/ 45 h 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"/>
                <a:gd name="T22" fmla="*/ 0 h 45"/>
                <a:gd name="T23" fmla="*/ 75 w 75"/>
                <a:gd name="T24" fmla="*/ 45 h 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" h="45">
                  <a:moveTo>
                    <a:pt x="45" y="45"/>
                  </a:moveTo>
                  <a:lnTo>
                    <a:pt x="75" y="45"/>
                  </a:lnTo>
                  <a:lnTo>
                    <a:pt x="60" y="30"/>
                  </a:lnTo>
                  <a:lnTo>
                    <a:pt x="45" y="15"/>
                  </a:lnTo>
                  <a:lnTo>
                    <a:pt x="0" y="0"/>
                  </a:lnTo>
                  <a:lnTo>
                    <a:pt x="0" y="15"/>
                  </a:lnTo>
                  <a:lnTo>
                    <a:pt x="45" y="4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Freeform 24"/>
            <p:cNvSpPr>
              <a:spLocks/>
            </p:cNvSpPr>
            <p:nvPr/>
          </p:nvSpPr>
          <p:spPr bwMode="auto">
            <a:xfrm>
              <a:off x="6105" y="1740"/>
              <a:ext cx="225" cy="390"/>
            </a:xfrm>
            <a:custGeom>
              <a:avLst/>
              <a:gdLst>
                <a:gd name="T0" fmla="*/ 45 w 225"/>
                <a:gd name="T1" fmla="*/ 15 h 390"/>
                <a:gd name="T2" fmla="*/ 45 w 225"/>
                <a:gd name="T3" fmla="*/ 90 h 390"/>
                <a:gd name="T4" fmla="*/ 60 w 225"/>
                <a:gd name="T5" fmla="*/ 165 h 390"/>
                <a:gd name="T6" fmla="*/ 0 w 225"/>
                <a:gd name="T7" fmla="*/ 300 h 390"/>
                <a:gd name="T8" fmla="*/ 45 w 225"/>
                <a:gd name="T9" fmla="*/ 255 h 390"/>
                <a:gd name="T10" fmla="*/ 120 w 225"/>
                <a:gd name="T11" fmla="*/ 285 h 390"/>
                <a:gd name="T12" fmla="*/ 105 w 225"/>
                <a:gd name="T13" fmla="*/ 360 h 390"/>
                <a:gd name="T14" fmla="*/ 195 w 225"/>
                <a:gd name="T15" fmla="*/ 390 h 390"/>
                <a:gd name="T16" fmla="*/ 225 w 225"/>
                <a:gd name="T17" fmla="*/ 330 h 390"/>
                <a:gd name="T18" fmla="*/ 195 w 225"/>
                <a:gd name="T19" fmla="*/ 210 h 390"/>
                <a:gd name="T20" fmla="*/ 90 w 225"/>
                <a:gd name="T21" fmla="*/ 90 h 390"/>
                <a:gd name="T22" fmla="*/ 90 w 225"/>
                <a:gd name="T23" fmla="*/ 0 h 390"/>
                <a:gd name="T24" fmla="*/ 45 w 225"/>
                <a:gd name="T25" fmla="*/ 15 h 3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5"/>
                <a:gd name="T40" fmla="*/ 0 h 390"/>
                <a:gd name="T41" fmla="*/ 225 w 225"/>
                <a:gd name="T42" fmla="*/ 390 h 3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5" h="390">
                  <a:moveTo>
                    <a:pt x="45" y="15"/>
                  </a:moveTo>
                  <a:lnTo>
                    <a:pt x="45" y="90"/>
                  </a:lnTo>
                  <a:lnTo>
                    <a:pt x="60" y="165"/>
                  </a:lnTo>
                  <a:lnTo>
                    <a:pt x="0" y="300"/>
                  </a:lnTo>
                  <a:lnTo>
                    <a:pt x="45" y="255"/>
                  </a:lnTo>
                  <a:lnTo>
                    <a:pt x="120" y="285"/>
                  </a:lnTo>
                  <a:lnTo>
                    <a:pt x="105" y="360"/>
                  </a:lnTo>
                  <a:lnTo>
                    <a:pt x="195" y="390"/>
                  </a:lnTo>
                  <a:lnTo>
                    <a:pt x="225" y="330"/>
                  </a:lnTo>
                  <a:lnTo>
                    <a:pt x="195" y="210"/>
                  </a:lnTo>
                  <a:lnTo>
                    <a:pt x="90" y="90"/>
                  </a:lnTo>
                  <a:lnTo>
                    <a:pt x="90" y="0"/>
                  </a:lnTo>
                  <a:lnTo>
                    <a:pt x="45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Freeform 25"/>
            <p:cNvSpPr>
              <a:spLocks/>
            </p:cNvSpPr>
            <p:nvPr/>
          </p:nvSpPr>
          <p:spPr bwMode="auto">
            <a:xfrm>
              <a:off x="1830" y="2865"/>
              <a:ext cx="195" cy="240"/>
            </a:xfrm>
            <a:custGeom>
              <a:avLst/>
              <a:gdLst>
                <a:gd name="T0" fmla="*/ 30 w 195"/>
                <a:gd name="T1" fmla="*/ 15 h 240"/>
                <a:gd name="T2" fmla="*/ 0 w 195"/>
                <a:gd name="T3" fmla="*/ 45 h 240"/>
                <a:gd name="T4" fmla="*/ 15 w 195"/>
                <a:gd name="T5" fmla="*/ 90 h 240"/>
                <a:gd name="T6" fmla="*/ 30 w 195"/>
                <a:gd name="T7" fmla="*/ 105 h 240"/>
                <a:gd name="T8" fmla="*/ 45 w 195"/>
                <a:gd name="T9" fmla="*/ 135 h 240"/>
                <a:gd name="T10" fmla="*/ 90 w 195"/>
                <a:gd name="T11" fmla="*/ 135 h 240"/>
                <a:gd name="T12" fmla="*/ 135 w 195"/>
                <a:gd name="T13" fmla="*/ 180 h 240"/>
                <a:gd name="T14" fmla="*/ 120 w 195"/>
                <a:gd name="T15" fmla="*/ 240 h 240"/>
                <a:gd name="T16" fmla="*/ 165 w 195"/>
                <a:gd name="T17" fmla="*/ 240 h 240"/>
                <a:gd name="T18" fmla="*/ 195 w 195"/>
                <a:gd name="T19" fmla="*/ 195 h 240"/>
                <a:gd name="T20" fmla="*/ 195 w 195"/>
                <a:gd name="T21" fmla="*/ 135 h 240"/>
                <a:gd name="T22" fmla="*/ 180 w 195"/>
                <a:gd name="T23" fmla="*/ 135 h 240"/>
                <a:gd name="T24" fmla="*/ 150 w 195"/>
                <a:gd name="T25" fmla="*/ 105 h 240"/>
                <a:gd name="T26" fmla="*/ 120 w 195"/>
                <a:gd name="T27" fmla="*/ 90 h 240"/>
                <a:gd name="T28" fmla="*/ 105 w 195"/>
                <a:gd name="T29" fmla="*/ 45 h 240"/>
                <a:gd name="T30" fmla="*/ 105 w 195"/>
                <a:gd name="T31" fmla="*/ 30 h 240"/>
                <a:gd name="T32" fmla="*/ 90 w 195"/>
                <a:gd name="T33" fmla="*/ 0 h 240"/>
                <a:gd name="T34" fmla="*/ 30 w 195"/>
                <a:gd name="T35" fmla="*/ 15 h 2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5"/>
                <a:gd name="T55" fmla="*/ 0 h 240"/>
                <a:gd name="T56" fmla="*/ 195 w 195"/>
                <a:gd name="T57" fmla="*/ 240 h 2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5" h="240">
                  <a:moveTo>
                    <a:pt x="30" y="15"/>
                  </a:moveTo>
                  <a:lnTo>
                    <a:pt x="0" y="45"/>
                  </a:lnTo>
                  <a:lnTo>
                    <a:pt x="15" y="90"/>
                  </a:lnTo>
                  <a:lnTo>
                    <a:pt x="30" y="105"/>
                  </a:lnTo>
                  <a:lnTo>
                    <a:pt x="45" y="135"/>
                  </a:lnTo>
                  <a:lnTo>
                    <a:pt x="90" y="135"/>
                  </a:lnTo>
                  <a:lnTo>
                    <a:pt x="135" y="180"/>
                  </a:lnTo>
                  <a:lnTo>
                    <a:pt x="120" y="240"/>
                  </a:lnTo>
                  <a:lnTo>
                    <a:pt x="165" y="240"/>
                  </a:lnTo>
                  <a:lnTo>
                    <a:pt x="195" y="195"/>
                  </a:lnTo>
                  <a:lnTo>
                    <a:pt x="195" y="135"/>
                  </a:lnTo>
                  <a:lnTo>
                    <a:pt x="180" y="135"/>
                  </a:lnTo>
                  <a:lnTo>
                    <a:pt x="150" y="105"/>
                  </a:lnTo>
                  <a:lnTo>
                    <a:pt x="120" y="90"/>
                  </a:lnTo>
                  <a:lnTo>
                    <a:pt x="105" y="45"/>
                  </a:lnTo>
                  <a:lnTo>
                    <a:pt x="105" y="30"/>
                  </a:lnTo>
                  <a:lnTo>
                    <a:pt x="90" y="0"/>
                  </a:lnTo>
                  <a:lnTo>
                    <a:pt x="3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Freeform 26"/>
            <p:cNvSpPr>
              <a:spLocks/>
            </p:cNvSpPr>
            <p:nvPr/>
          </p:nvSpPr>
          <p:spPr bwMode="auto">
            <a:xfrm>
              <a:off x="4725" y="1200"/>
              <a:ext cx="315" cy="375"/>
            </a:xfrm>
            <a:custGeom>
              <a:avLst/>
              <a:gdLst>
                <a:gd name="T0" fmla="*/ 0 w 315"/>
                <a:gd name="T1" fmla="*/ 225 h 375"/>
                <a:gd name="T2" fmla="*/ 45 w 315"/>
                <a:gd name="T3" fmla="*/ 285 h 375"/>
                <a:gd name="T4" fmla="*/ 30 w 315"/>
                <a:gd name="T5" fmla="*/ 315 h 375"/>
                <a:gd name="T6" fmla="*/ 15 w 315"/>
                <a:gd name="T7" fmla="*/ 345 h 375"/>
                <a:gd name="T8" fmla="*/ 45 w 315"/>
                <a:gd name="T9" fmla="*/ 345 h 375"/>
                <a:gd name="T10" fmla="*/ 120 w 315"/>
                <a:gd name="T11" fmla="*/ 330 h 375"/>
                <a:gd name="T12" fmla="*/ 165 w 315"/>
                <a:gd name="T13" fmla="*/ 375 h 375"/>
                <a:gd name="T14" fmla="*/ 210 w 315"/>
                <a:gd name="T15" fmla="*/ 360 h 375"/>
                <a:gd name="T16" fmla="*/ 180 w 315"/>
                <a:gd name="T17" fmla="*/ 300 h 375"/>
                <a:gd name="T18" fmla="*/ 180 w 315"/>
                <a:gd name="T19" fmla="*/ 285 h 375"/>
                <a:gd name="T20" fmla="*/ 195 w 315"/>
                <a:gd name="T21" fmla="*/ 255 h 375"/>
                <a:gd name="T22" fmla="*/ 225 w 315"/>
                <a:gd name="T23" fmla="*/ 255 h 375"/>
                <a:gd name="T24" fmla="*/ 270 w 315"/>
                <a:gd name="T25" fmla="*/ 165 h 375"/>
                <a:gd name="T26" fmla="*/ 240 w 315"/>
                <a:gd name="T27" fmla="*/ 105 h 375"/>
                <a:gd name="T28" fmla="*/ 240 w 315"/>
                <a:gd name="T29" fmla="*/ 75 h 375"/>
                <a:gd name="T30" fmla="*/ 270 w 315"/>
                <a:gd name="T31" fmla="*/ 75 h 375"/>
                <a:gd name="T32" fmla="*/ 315 w 315"/>
                <a:gd name="T33" fmla="*/ 45 h 375"/>
                <a:gd name="T34" fmla="*/ 255 w 315"/>
                <a:gd name="T35" fmla="*/ 0 h 375"/>
                <a:gd name="T36" fmla="*/ 240 w 315"/>
                <a:gd name="T37" fmla="*/ 30 h 375"/>
                <a:gd name="T38" fmla="*/ 180 w 315"/>
                <a:gd name="T39" fmla="*/ 30 h 375"/>
                <a:gd name="T40" fmla="*/ 180 w 315"/>
                <a:gd name="T41" fmla="*/ 60 h 375"/>
                <a:gd name="T42" fmla="*/ 165 w 315"/>
                <a:gd name="T43" fmla="*/ 120 h 375"/>
                <a:gd name="T44" fmla="*/ 150 w 315"/>
                <a:gd name="T45" fmla="*/ 165 h 375"/>
                <a:gd name="T46" fmla="*/ 105 w 315"/>
                <a:gd name="T47" fmla="*/ 210 h 375"/>
                <a:gd name="T48" fmla="*/ 90 w 315"/>
                <a:gd name="T49" fmla="*/ 225 h 375"/>
                <a:gd name="T50" fmla="*/ 0 w 315"/>
                <a:gd name="T51" fmla="*/ 225 h 3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15"/>
                <a:gd name="T79" fmla="*/ 0 h 375"/>
                <a:gd name="T80" fmla="*/ 315 w 315"/>
                <a:gd name="T81" fmla="*/ 375 h 37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15" h="375">
                  <a:moveTo>
                    <a:pt x="0" y="225"/>
                  </a:moveTo>
                  <a:lnTo>
                    <a:pt x="45" y="285"/>
                  </a:lnTo>
                  <a:lnTo>
                    <a:pt x="30" y="315"/>
                  </a:lnTo>
                  <a:lnTo>
                    <a:pt x="15" y="345"/>
                  </a:lnTo>
                  <a:lnTo>
                    <a:pt x="45" y="345"/>
                  </a:lnTo>
                  <a:lnTo>
                    <a:pt x="120" y="330"/>
                  </a:lnTo>
                  <a:lnTo>
                    <a:pt x="165" y="375"/>
                  </a:lnTo>
                  <a:lnTo>
                    <a:pt x="210" y="360"/>
                  </a:lnTo>
                  <a:lnTo>
                    <a:pt x="180" y="300"/>
                  </a:lnTo>
                  <a:lnTo>
                    <a:pt x="180" y="285"/>
                  </a:lnTo>
                  <a:lnTo>
                    <a:pt x="195" y="255"/>
                  </a:lnTo>
                  <a:lnTo>
                    <a:pt x="225" y="255"/>
                  </a:lnTo>
                  <a:lnTo>
                    <a:pt x="270" y="165"/>
                  </a:lnTo>
                  <a:lnTo>
                    <a:pt x="240" y="105"/>
                  </a:lnTo>
                  <a:lnTo>
                    <a:pt x="240" y="75"/>
                  </a:lnTo>
                  <a:lnTo>
                    <a:pt x="270" y="75"/>
                  </a:lnTo>
                  <a:lnTo>
                    <a:pt x="315" y="45"/>
                  </a:lnTo>
                  <a:lnTo>
                    <a:pt x="255" y="0"/>
                  </a:lnTo>
                  <a:lnTo>
                    <a:pt x="240" y="30"/>
                  </a:lnTo>
                  <a:lnTo>
                    <a:pt x="180" y="30"/>
                  </a:lnTo>
                  <a:lnTo>
                    <a:pt x="180" y="60"/>
                  </a:lnTo>
                  <a:lnTo>
                    <a:pt x="165" y="120"/>
                  </a:lnTo>
                  <a:lnTo>
                    <a:pt x="150" y="165"/>
                  </a:lnTo>
                  <a:lnTo>
                    <a:pt x="105" y="210"/>
                  </a:lnTo>
                  <a:lnTo>
                    <a:pt x="90" y="225"/>
                  </a:lnTo>
                  <a:lnTo>
                    <a:pt x="0" y="22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Freeform 27"/>
            <p:cNvSpPr>
              <a:spLocks/>
            </p:cNvSpPr>
            <p:nvPr/>
          </p:nvSpPr>
          <p:spPr bwMode="auto">
            <a:xfrm>
              <a:off x="3105" y="1005"/>
              <a:ext cx="255" cy="225"/>
            </a:xfrm>
            <a:custGeom>
              <a:avLst/>
              <a:gdLst>
                <a:gd name="T0" fmla="*/ 0 w 255"/>
                <a:gd name="T1" fmla="*/ 15 h 225"/>
                <a:gd name="T2" fmla="*/ 0 w 255"/>
                <a:gd name="T3" fmla="*/ 45 h 225"/>
                <a:gd name="T4" fmla="*/ 45 w 255"/>
                <a:gd name="T5" fmla="*/ 45 h 225"/>
                <a:gd name="T6" fmla="*/ 60 w 255"/>
                <a:gd name="T7" fmla="*/ 75 h 225"/>
                <a:gd name="T8" fmla="*/ 30 w 255"/>
                <a:gd name="T9" fmla="*/ 90 h 225"/>
                <a:gd name="T10" fmla="*/ 30 w 255"/>
                <a:gd name="T11" fmla="*/ 120 h 225"/>
                <a:gd name="T12" fmla="*/ 30 w 255"/>
                <a:gd name="T13" fmla="*/ 165 h 225"/>
                <a:gd name="T14" fmla="*/ 30 w 255"/>
                <a:gd name="T15" fmla="*/ 195 h 225"/>
                <a:gd name="T16" fmla="*/ 60 w 255"/>
                <a:gd name="T17" fmla="*/ 225 h 225"/>
                <a:gd name="T18" fmla="*/ 105 w 255"/>
                <a:gd name="T19" fmla="*/ 195 h 225"/>
                <a:gd name="T20" fmla="*/ 150 w 255"/>
                <a:gd name="T21" fmla="*/ 195 h 225"/>
                <a:gd name="T22" fmla="*/ 180 w 255"/>
                <a:gd name="T23" fmla="*/ 150 h 225"/>
                <a:gd name="T24" fmla="*/ 180 w 255"/>
                <a:gd name="T25" fmla="*/ 120 h 225"/>
                <a:gd name="T26" fmla="*/ 180 w 255"/>
                <a:gd name="T27" fmla="*/ 120 h 225"/>
                <a:gd name="T28" fmla="*/ 210 w 255"/>
                <a:gd name="T29" fmla="*/ 75 h 225"/>
                <a:gd name="T30" fmla="*/ 255 w 255"/>
                <a:gd name="T31" fmla="*/ 45 h 225"/>
                <a:gd name="T32" fmla="*/ 240 w 255"/>
                <a:gd name="T33" fmla="*/ 45 h 225"/>
                <a:gd name="T34" fmla="*/ 150 w 255"/>
                <a:gd name="T35" fmla="*/ 30 h 225"/>
                <a:gd name="T36" fmla="*/ 15 w 255"/>
                <a:gd name="T37" fmla="*/ 0 h 225"/>
                <a:gd name="T38" fmla="*/ 0 w 255"/>
                <a:gd name="T39" fmla="*/ 15 h 22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55"/>
                <a:gd name="T61" fmla="*/ 0 h 225"/>
                <a:gd name="T62" fmla="*/ 255 w 255"/>
                <a:gd name="T63" fmla="*/ 225 h 22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55" h="225">
                  <a:moveTo>
                    <a:pt x="0" y="15"/>
                  </a:moveTo>
                  <a:lnTo>
                    <a:pt x="0" y="45"/>
                  </a:lnTo>
                  <a:lnTo>
                    <a:pt x="45" y="45"/>
                  </a:lnTo>
                  <a:lnTo>
                    <a:pt x="60" y="75"/>
                  </a:lnTo>
                  <a:lnTo>
                    <a:pt x="30" y="90"/>
                  </a:lnTo>
                  <a:lnTo>
                    <a:pt x="30" y="120"/>
                  </a:lnTo>
                  <a:lnTo>
                    <a:pt x="30" y="165"/>
                  </a:lnTo>
                  <a:lnTo>
                    <a:pt x="30" y="195"/>
                  </a:lnTo>
                  <a:lnTo>
                    <a:pt x="60" y="225"/>
                  </a:lnTo>
                  <a:lnTo>
                    <a:pt x="105" y="195"/>
                  </a:lnTo>
                  <a:lnTo>
                    <a:pt x="150" y="195"/>
                  </a:lnTo>
                  <a:lnTo>
                    <a:pt x="180" y="150"/>
                  </a:lnTo>
                  <a:lnTo>
                    <a:pt x="180" y="120"/>
                  </a:lnTo>
                  <a:lnTo>
                    <a:pt x="210" y="75"/>
                  </a:lnTo>
                  <a:lnTo>
                    <a:pt x="255" y="45"/>
                  </a:lnTo>
                  <a:lnTo>
                    <a:pt x="240" y="45"/>
                  </a:lnTo>
                  <a:lnTo>
                    <a:pt x="150" y="30"/>
                  </a:lnTo>
                  <a:lnTo>
                    <a:pt x="15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Freeform 28"/>
            <p:cNvSpPr>
              <a:spLocks/>
            </p:cNvSpPr>
            <p:nvPr/>
          </p:nvSpPr>
          <p:spPr bwMode="auto">
            <a:xfrm>
              <a:off x="3840" y="1635"/>
              <a:ext cx="360" cy="540"/>
            </a:xfrm>
            <a:custGeom>
              <a:avLst/>
              <a:gdLst>
                <a:gd name="T0" fmla="*/ 300 w 360"/>
                <a:gd name="T1" fmla="*/ 0 h 540"/>
                <a:gd name="T2" fmla="*/ 330 w 360"/>
                <a:gd name="T3" fmla="*/ 45 h 540"/>
                <a:gd name="T4" fmla="*/ 330 w 360"/>
                <a:gd name="T5" fmla="*/ 90 h 540"/>
                <a:gd name="T6" fmla="*/ 360 w 360"/>
                <a:gd name="T7" fmla="*/ 135 h 540"/>
                <a:gd name="T8" fmla="*/ 330 w 360"/>
                <a:gd name="T9" fmla="*/ 150 h 540"/>
                <a:gd name="T10" fmla="*/ 315 w 360"/>
                <a:gd name="T11" fmla="*/ 240 h 540"/>
                <a:gd name="T12" fmla="*/ 270 w 360"/>
                <a:gd name="T13" fmla="*/ 330 h 540"/>
                <a:gd name="T14" fmla="*/ 270 w 360"/>
                <a:gd name="T15" fmla="*/ 390 h 540"/>
                <a:gd name="T16" fmla="*/ 255 w 360"/>
                <a:gd name="T17" fmla="*/ 420 h 540"/>
                <a:gd name="T18" fmla="*/ 315 w 360"/>
                <a:gd name="T19" fmla="*/ 525 h 540"/>
                <a:gd name="T20" fmla="*/ 270 w 360"/>
                <a:gd name="T21" fmla="*/ 525 h 540"/>
                <a:gd name="T22" fmla="*/ 255 w 360"/>
                <a:gd name="T23" fmla="*/ 540 h 540"/>
                <a:gd name="T24" fmla="*/ 210 w 360"/>
                <a:gd name="T25" fmla="*/ 540 h 540"/>
                <a:gd name="T26" fmla="*/ 180 w 360"/>
                <a:gd name="T27" fmla="*/ 510 h 540"/>
                <a:gd name="T28" fmla="*/ 120 w 360"/>
                <a:gd name="T29" fmla="*/ 510 h 540"/>
                <a:gd name="T30" fmla="*/ 0 w 360"/>
                <a:gd name="T31" fmla="*/ 270 h 540"/>
                <a:gd name="T32" fmla="*/ 30 w 360"/>
                <a:gd name="T33" fmla="*/ 195 h 540"/>
                <a:gd name="T34" fmla="*/ 45 w 360"/>
                <a:gd name="T35" fmla="*/ 90 h 540"/>
                <a:gd name="T36" fmla="*/ 75 w 360"/>
                <a:gd name="T37" fmla="*/ 75 h 540"/>
                <a:gd name="T38" fmla="*/ 60 w 360"/>
                <a:gd name="T39" fmla="*/ 30 h 540"/>
                <a:gd name="T40" fmla="*/ 225 w 360"/>
                <a:gd name="T41" fmla="*/ 30 h 540"/>
                <a:gd name="T42" fmla="*/ 270 w 360"/>
                <a:gd name="T43" fmla="*/ 30 h 540"/>
                <a:gd name="T44" fmla="*/ 300 w 360"/>
                <a:gd name="T45" fmla="*/ 0 h 5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60"/>
                <a:gd name="T70" fmla="*/ 0 h 540"/>
                <a:gd name="T71" fmla="*/ 360 w 360"/>
                <a:gd name="T72" fmla="*/ 540 h 5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60" h="540">
                  <a:moveTo>
                    <a:pt x="300" y="0"/>
                  </a:moveTo>
                  <a:lnTo>
                    <a:pt x="330" y="45"/>
                  </a:lnTo>
                  <a:lnTo>
                    <a:pt x="330" y="90"/>
                  </a:lnTo>
                  <a:lnTo>
                    <a:pt x="360" y="135"/>
                  </a:lnTo>
                  <a:lnTo>
                    <a:pt x="330" y="150"/>
                  </a:lnTo>
                  <a:lnTo>
                    <a:pt x="315" y="240"/>
                  </a:lnTo>
                  <a:lnTo>
                    <a:pt x="270" y="330"/>
                  </a:lnTo>
                  <a:lnTo>
                    <a:pt x="270" y="390"/>
                  </a:lnTo>
                  <a:lnTo>
                    <a:pt x="255" y="420"/>
                  </a:lnTo>
                  <a:lnTo>
                    <a:pt x="315" y="525"/>
                  </a:lnTo>
                  <a:lnTo>
                    <a:pt x="270" y="525"/>
                  </a:lnTo>
                  <a:lnTo>
                    <a:pt x="255" y="540"/>
                  </a:lnTo>
                  <a:lnTo>
                    <a:pt x="210" y="540"/>
                  </a:lnTo>
                  <a:lnTo>
                    <a:pt x="180" y="510"/>
                  </a:lnTo>
                  <a:lnTo>
                    <a:pt x="120" y="510"/>
                  </a:lnTo>
                  <a:lnTo>
                    <a:pt x="0" y="270"/>
                  </a:lnTo>
                  <a:lnTo>
                    <a:pt x="30" y="195"/>
                  </a:lnTo>
                  <a:lnTo>
                    <a:pt x="45" y="90"/>
                  </a:lnTo>
                  <a:lnTo>
                    <a:pt x="75" y="75"/>
                  </a:lnTo>
                  <a:lnTo>
                    <a:pt x="60" y="30"/>
                  </a:lnTo>
                  <a:lnTo>
                    <a:pt x="225" y="30"/>
                  </a:lnTo>
                  <a:lnTo>
                    <a:pt x="270" y="30"/>
                  </a:lnTo>
                  <a:lnTo>
                    <a:pt x="30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2" name="Freeform 29"/>
            <p:cNvSpPr>
              <a:spLocks/>
            </p:cNvSpPr>
            <p:nvPr/>
          </p:nvSpPr>
          <p:spPr bwMode="auto">
            <a:xfrm>
              <a:off x="3435" y="900"/>
              <a:ext cx="75" cy="30"/>
            </a:xfrm>
            <a:custGeom>
              <a:avLst/>
              <a:gdLst>
                <a:gd name="T0" fmla="*/ 30 w 75"/>
                <a:gd name="T1" fmla="*/ 0 h 30"/>
                <a:gd name="T2" fmla="*/ 0 w 75"/>
                <a:gd name="T3" fmla="*/ 15 h 30"/>
                <a:gd name="T4" fmla="*/ 0 w 75"/>
                <a:gd name="T5" fmla="*/ 30 h 30"/>
                <a:gd name="T6" fmla="*/ 30 w 75"/>
                <a:gd name="T7" fmla="*/ 30 h 30"/>
                <a:gd name="T8" fmla="*/ 45 w 75"/>
                <a:gd name="T9" fmla="*/ 30 h 30"/>
                <a:gd name="T10" fmla="*/ 75 w 75"/>
                <a:gd name="T11" fmla="*/ 15 h 30"/>
                <a:gd name="T12" fmla="*/ 60 w 75"/>
                <a:gd name="T13" fmla="*/ 0 h 30"/>
                <a:gd name="T14" fmla="*/ 30 w 75"/>
                <a:gd name="T15" fmla="*/ 0 h 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5"/>
                <a:gd name="T25" fmla="*/ 0 h 30"/>
                <a:gd name="T26" fmla="*/ 75 w 75"/>
                <a:gd name="T27" fmla="*/ 30 h 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5" h="30">
                  <a:moveTo>
                    <a:pt x="30" y="0"/>
                  </a:moveTo>
                  <a:lnTo>
                    <a:pt x="0" y="15"/>
                  </a:lnTo>
                  <a:lnTo>
                    <a:pt x="0" y="30"/>
                  </a:lnTo>
                  <a:lnTo>
                    <a:pt x="30" y="30"/>
                  </a:lnTo>
                  <a:lnTo>
                    <a:pt x="45" y="30"/>
                  </a:lnTo>
                  <a:lnTo>
                    <a:pt x="75" y="15"/>
                  </a:lnTo>
                  <a:lnTo>
                    <a:pt x="60" y="0"/>
                  </a:lnTo>
                  <a:lnTo>
                    <a:pt x="3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Freeform 30"/>
            <p:cNvSpPr>
              <a:spLocks/>
            </p:cNvSpPr>
            <p:nvPr/>
          </p:nvSpPr>
          <p:spPr bwMode="auto">
            <a:xfrm>
              <a:off x="4110" y="1215"/>
              <a:ext cx="105" cy="120"/>
            </a:xfrm>
            <a:custGeom>
              <a:avLst/>
              <a:gdLst>
                <a:gd name="T0" fmla="*/ 0 w 105"/>
                <a:gd name="T1" fmla="*/ 0 h 120"/>
                <a:gd name="T2" fmla="*/ 0 w 105"/>
                <a:gd name="T3" fmla="*/ 60 h 120"/>
                <a:gd name="T4" fmla="*/ 30 w 105"/>
                <a:gd name="T5" fmla="*/ 60 h 120"/>
                <a:gd name="T6" fmla="*/ 30 w 105"/>
                <a:gd name="T7" fmla="*/ 90 h 120"/>
                <a:gd name="T8" fmla="*/ 15 w 105"/>
                <a:gd name="T9" fmla="*/ 105 h 120"/>
                <a:gd name="T10" fmla="*/ 45 w 105"/>
                <a:gd name="T11" fmla="*/ 120 h 120"/>
                <a:gd name="T12" fmla="*/ 60 w 105"/>
                <a:gd name="T13" fmla="*/ 90 h 120"/>
                <a:gd name="T14" fmla="*/ 105 w 105"/>
                <a:gd name="T15" fmla="*/ 60 h 120"/>
                <a:gd name="T16" fmla="*/ 105 w 105"/>
                <a:gd name="T17" fmla="*/ 0 h 120"/>
                <a:gd name="T18" fmla="*/ 0 w 105"/>
                <a:gd name="T19" fmla="*/ 0 h 1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5"/>
                <a:gd name="T31" fmla="*/ 0 h 120"/>
                <a:gd name="T32" fmla="*/ 105 w 105"/>
                <a:gd name="T33" fmla="*/ 120 h 1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5" h="120">
                  <a:moveTo>
                    <a:pt x="0" y="0"/>
                  </a:moveTo>
                  <a:lnTo>
                    <a:pt x="0" y="60"/>
                  </a:lnTo>
                  <a:lnTo>
                    <a:pt x="30" y="60"/>
                  </a:lnTo>
                  <a:lnTo>
                    <a:pt x="30" y="90"/>
                  </a:lnTo>
                  <a:lnTo>
                    <a:pt x="15" y="105"/>
                  </a:lnTo>
                  <a:lnTo>
                    <a:pt x="45" y="120"/>
                  </a:lnTo>
                  <a:lnTo>
                    <a:pt x="60" y="90"/>
                  </a:lnTo>
                  <a:lnTo>
                    <a:pt x="105" y="60"/>
                  </a:lnTo>
                  <a:lnTo>
                    <a:pt x="10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Freeform 31"/>
            <p:cNvSpPr>
              <a:spLocks/>
            </p:cNvSpPr>
            <p:nvPr/>
          </p:nvSpPr>
          <p:spPr bwMode="auto">
            <a:xfrm>
              <a:off x="4020" y="2325"/>
              <a:ext cx="240" cy="300"/>
            </a:xfrm>
            <a:custGeom>
              <a:avLst/>
              <a:gdLst>
                <a:gd name="T0" fmla="*/ 15 w 240"/>
                <a:gd name="T1" fmla="*/ 15 h 300"/>
                <a:gd name="T2" fmla="*/ 30 w 240"/>
                <a:gd name="T3" fmla="*/ 75 h 300"/>
                <a:gd name="T4" fmla="*/ 0 w 240"/>
                <a:gd name="T5" fmla="*/ 105 h 300"/>
                <a:gd name="T6" fmla="*/ 0 w 240"/>
                <a:gd name="T7" fmla="*/ 150 h 300"/>
                <a:gd name="T8" fmla="*/ 75 w 240"/>
                <a:gd name="T9" fmla="*/ 240 h 300"/>
                <a:gd name="T10" fmla="*/ 105 w 240"/>
                <a:gd name="T11" fmla="*/ 255 h 300"/>
                <a:gd name="T12" fmla="*/ 120 w 240"/>
                <a:gd name="T13" fmla="*/ 300 h 300"/>
                <a:gd name="T14" fmla="*/ 165 w 240"/>
                <a:gd name="T15" fmla="*/ 300 h 300"/>
                <a:gd name="T16" fmla="*/ 240 w 240"/>
                <a:gd name="T17" fmla="*/ 285 h 300"/>
                <a:gd name="T18" fmla="*/ 225 w 240"/>
                <a:gd name="T19" fmla="*/ 240 h 300"/>
                <a:gd name="T20" fmla="*/ 210 w 240"/>
                <a:gd name="T21" fmla="*/ 165 h 300"/>
                <a:gd name="T22" fmla="*/ 225 w 240"/>
                <a:gd name="T23" fmla="*/ 105 h 300"/>
                <a:gd name="T24" fmla="*/ 90 w 240"/>
                <a:gd name="T25" fmla="*/ 0 h 300"/>
                <a:gd name="T26" fmla="*/ 45 w 240"/>
                <a:gd name="T27" fmla="*/ 0 h 300"/>
                <a:gd name="T28" fmla="*/ 15 w 240"/>
                <a:gd name="T29" fmla="*/ 15 h 3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0"/>
                <a:gd name="T46" fmla="*/ 0 h 300"/>
                <a:gd name="T47" fmla="*/ 240 w 240"/>
                <a:gd name="T48" fmla="*/ 300 h 3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0" h="300">
                  <a:moveTo>
                    <a:pt x="15" y="15"/>
                  </a:moveTo>
                  <a:lnTo>
                    <a:pt x="30" y="75"/>
                  </a:lnTo>
                  <a:lnTo>
                    <a:pt x="0" y="105"/>
                  </a:lnTo>
                  <a:lnTo>
                    <a:pt x="0" y="150"/>
                  </a:lnTo>
                  <a:lnTo>
                    <a:pt x="75" y="240"/>
                  </a:lnTo>
                  <a:lnTo>
                    <a:pt x="105" y="255"/>
                  </a:lnTo>
                  <a:lnTo>
                    <a:pt x="120" y="300"/>
                  </a:lnTo>
                  <a:lnTo>
                    <a:pt x="165" y="300"/>
                  </a:lnTo>
                  <a:lnTo>
                    <a:pt x="240" y="285"/>
                  </a:lnTo>
                  <a:lnTo>
                    <a:pt x="225" y="240"/>
                  </a:lnTo>
                  <a:lnTo>
                    <a:pt x="210" y="165"/>
                  </a:lnTo>
                  <a:lnTo>
                    <a:pt x="225" y="105"/>
                  </a:lnTo>
                  <a:lnTo>
                    <a:pt x="90" y="0"/>
                  </a:lnTo>
                  <a:lnTo>
                    <a:pt x="45" y="0"/>
                  </a:lnTo>
                  <a:lnTo>
                    <a:pt x="15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Freeform 32"/>
            <p:cNvSpPr>
              <a:spLocks/>
            </p:cNvSpPr>
            <p:nvPr/>
          </p:nvSpPr>
          <p:spPr bwMode="auto">
            <a:xfrm>
              <a:off x="3885" y="1065"/>
              <a:ext cx="405" cy="135"/>
            </a:xfrm>
            <a:custGeom>
              <a:avLst/>
              <a:gdLst>
                <a:gd name="T0" fmla="*/ 0 w 405"/>
                <a:gd name="T1" fmla="*/ 60 h 135"/>
                <a:gd name="T2" fmla="*/ 30 w 405"/>
                <a:gd name="T3" fmla="*/ 90 h 135"/>
                <a:gd name="T4" fmla="*/ 60 w 405"/>
                <a:gd name="T5" fmla="*/ 135 h 135"/>
                <a:gd name="T6" fmla="*/ 195 w 405"/>
                <a:gd name="T7" fmla="*/ 135 h 135"/>
                <a:gd name="T8" fmla="*/ 315 w 405"/>
                <a:gd name="T9" fmla="*/ 135 h 135"/>
                <a:gd name="T10" fmla="*/ 390 w 405"/>
                <a:gd name="T11" fmla="*/ 120 h 135"/>
                <a:gd name="T12" fmla="*/ 405 w 405"/>
                <a:gd name="T13" fmla="*/ 135 h 135"/>
                <a:gd name="T14" fmla="*/ 390 w 405"/>
                <a:gd name="T15" fmla="*/ 60 h 135"/>
                <a:gd name="T16" fmla="*/ 360 w 405"/>
                <a:gd name="T17" fmla="*/ 15 h 135"/>
                <a:gd name="T18" fmla="*/ 315 w 405"/>
                <a:gd name="T19" fmla="*/ 15 h 135"/>
                <a:gd name="T20" fmla="*/ 270 w 405"/>
                <a:gd name="T21" fmla="*/ 15 h 135"/>
                <a:gd name="T22" fmla="*/ 195 w 405"/>
                <a:gd name="T23" fmla="*/ 0 h 135"/>
                <a:gd name="T24" fmla="*/ 135 w 405"/>
                <a:gd name="T25" fmla="*/ 0 h 135"/>
                <a:gd name="T26" fmla="*/ 90 w 405"/>
                <a:gd name="T27" fmla="*/ 15 h 135"/>
                <a:gd name="T28" fmla="*/ 60 w 405"/>
                <a:gd name="T29" fmla="*/ 45 h 135"/>
                <a:gd name="T30" fmla="*/ 0 w 405"/>
                <a:gd name="T31" fmla="*/ 60 h 13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05"/>
                <a:gd name="T49" fmla="*/ 0 h 135"/>
                <a:gd name="T50" fmla="*/ 405 w 405"/>
                <a:gd name="T51" fmla="*/ 135 h 13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05" h="135">
                  <a:moveTo>
                    <a:pt x="0" y="60"/>
                  </a:moveTo>
                  <a:lnTo>
                    <a:pt x="30" y="90"/>
                  </a:lnTo>
                  <a:lnTo>
                    <a:pt x="60" y="135"/>
                  </a:lnTo>
                  <a:lnTo>
                    <a:pt x="195" y="135"/>
                  </a:lnTo>
                  <a:lnTo>
                    <a:pt x="315" y="135"/>
                  </a:lnTo>
                  <a:lnTo>
                    <a:pt x="390" y="120"/>
                  </a:lnTo>
                  <a:lnTo>
                    <a:pt x="405" y="135"/>
                  </a:lnTo>
                  <a:lnTo>
                    <a:pt x="390" y="60"/>
                  </a:lnTo>
                  <a:lnTo>
                    <a:pt x="360" y="15"/>
                  </a:lnTo>
                  <a:lnTo>
                    <a:pt x="315" y="15"/>
                  </a:lnTo>
                  <a:lnTo>
                    <a:pt x="270" y="15"/>
                  </a:lnTo>
                  <a:lnTo>
                    <a:pt x="195" y="0"/>
                  </a:lnTo>
                  <a:lnTo>
                    <a:pt x="135" y="0"/>
                  </a:lnTo>
                  <a:lnTo>
                    <a:pt x="90" y="15"/>
                  </a:lnTo>
                  <a:lnTo>
                    <a:pt x="60" y="45"/>
                  </a:lnTo>
                  <a:lnTo>
                    <a:pt x="0" y="6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6" name="Freeform 33"/>
            <p:cNvSpPr>
              <a:spLocks/>
            </p:cNvSpPr>
            <p:nvPr/>
          </p:nvSpPr>
          <p:spPr bwMode="auto">
            <a:xfrm>
              <a:off x="4020" y="2175"/>
              <a:ext cx="120" cy="150"/>
            </a:xfrm>
            <a:custGeom>
              <a:avLst/>
              <a:gdLst>
                <a:gd name="T0" fmla="*/ 30 w 120"/>
                <a:gd name="T1" fmla="*/ 30 h 150"/>
                <a:gd name="T2" fmla="*/ 30 w 120"/>
                <a:gd name="T3" fmla="*/ 45 h 150"/>
                <a:gd name="T4" fmla="*/ 15 w 120"/>
                <a:gd name="T5" fmla="*/ 105 h 150"/>
                <a:gd name="T6" fmla="*/ 0 w 120"/>
                <a:gd name="T7" fmla="*/ 150 h 150"/>
                <a:gd name="T8" fmla="*/ 90 w 120"/>
                <a:gd name="T9" fmla="*/ 150 h 150"/>
                <a:gd name="T10" fmla="*/ 90 w 120"/>
                <a:gd name="T11" fmla="*/ 105 h 150"/>
                <a:gd name="T12" fmla="*/ 120 w 120"/>
                <a:gd name="T13" fmla="*/ 60 h 150"/>
                <a:gd name="T14" fmla="*/ 90 w 120"/>
                <a:gd name="T15" fmla="*/ 0 h 150"/>
                <a:gd name="T16" fmla="*/ 90 w 120"/>
                <a:gd name="T17" fmla="*/ 30 h 150"/>
                <a:gd name="T18" fmla="*/ 30 w 120"/>
                <a:gd name="T19" fmla="*/ 30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0"/>
                <a:gd name="T31" fmla="*/ 0 h 150"/>
                <a:gd name="T32" fmla="*/ 120 w 120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0" h="150">
                  <a:moveTo>
                    <a:pt x="30" y="30"/>
                  </a:moveTo>
                  <a:lnTo>
                    <a:pt x="30" y="45"/>
                  </a:lnTo>
                  <a:lnTo>
                    <a:pt x="15" y="105"/>
                  </a:lnTo>
                  <a:lnTo>
                    <a:pt x="0" y="150"/>
                  </a:lnTo>
                  <a:lnTo>
                    <a:pt x="90" y="150"/>
                  </a:lnTo>
                  <a:lnTo>
                    <a:pt x="90" y="105"/>
                  </a:lnTo>
                  <a:lnTo>
                    <a:pt x="120" y="60"/>
                  </a:lnTo>
                  <a:lnTo>
                    <a:pt x="90" y="0"/>
                  </a:lnTo>
                  <a:lnTo>
                    <a:pt x="90" y="30"/>
                  </a:lnTo>
                  <a:lnTo>
                    <a:pt x="30" y="3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Freeform 34"/>
            <p:cNvSpPr>
              <a:spLocks/>
            </p:cNvSpPr>
            <p:nvPr/>
          </p:nvSpPr>
          <p:spPr bwMode="auto">
            <a:xfrm>
              <a:off x="3135" y="585"/>
              <a:ext cx="195" cy="240"/>
            </a:xfrm>
            <a:custGeom>
              <a:avLst/>
              <a:gdLst>
                <a:gd name="T0" fmla="*/ 0 w 195"/>
                <a:gd name="T1" fmla="*/ 105 h 240"/>
                <a:gd name="T2" fmla="*/ 15 w 195"/>
                <a:gd name="T3" fmla="*/ 120 h 240"/>
                <a:gd name="T4" fmla="*/ 45 w 195"/>
                <a:gd name="T5" fmla="*/ 105 h 240"/>
                <a:gd name="T6" fmla="*/ 75 w 195"/>
                <a:gd name="T7" fmla="*/ 90 h 240"/>
                <a:gd name="T8" fmla="*/ 105 w 195"/>
                <a:gd name="T9" fmla="*/ 120 h 240"/>
                <a:gd name="T10" fmla="*/ 105 w 195"/>
                <a:gd name="T11" fmla="*/ 150 h 240"/>
                <a:gd name="T12" fmla="*/ 75 w 195"/>
                <a:gd name="T13" fmla="*/ 150 h 240"/>
                <a:gd name="T14" fmla="*/ 60 w 195"/>
                <a:gd name="T15" fmla="*/ 195 h 240"/>
                <a:gd name="T16" fmla="*/ 90 w 195"/>
                <a:gd name="T17" fmla="*/ 195 h 240"/>
                <a:gd name="T18" fmla="*/ 60 w 195"/>
                <a:gd name="T19" fmla="*/ 240 h 240"/>
                <a:gd name="T20" fmla="*/ 90 w 195"/>
                <a:gd name="T21" fmla="*/ 240 h 240"/>
                <a:gd name="T22" fmla="*/ 105 w 195"/>
                <a:gd name="T23" fmla="*/ 210 h 240"/>
                <a:gd name="T24" fmla="*/ 165 w 195"/>
                <a:gd name="T25" fmla="*/ 210 h 240"/>
                <a:gd name="T26" fmla="*/ 195 w 195"/>
                <a:gd name="T27" fmla="*/ 165 h 240"/>
                <a:gd name="T28" fmla="*/ 135 w 195"/>
                <a:gd name="T29" fmla="*/ 120 h 240"/>
                <a:gd name="T30" fmla="*/ 105 w 195"/>
                <a:gd name="T31" fmla="*/ 75 h 240"/>
                <a:gd name="T32" fmla="*/ 105 w 195"/>
                <a:gd name="T33" fmla="*/ 45 h 240"/>
                <a:gd name="T34" fmla="*/ 90 w 195"/>
                <a:gd name="T35" fmla="*/ 30 h 240"/>
                <a:gd name="T36" fmla="*/ 90 w 195"/>
                <a:gd name="T37" fmla="*/ 0 h 240"/>
                <a:gd name="T38" fmla="*/ 45 w 195"/>
                <a:gd name="T39" fmla="*/ 15 h 240"/>
                <a:gd name="T40" fmla="*/ 45 w 195"/>
                <a:gd name="T41" fmla="*/ 45 h 240"/>
                <a:gd name="T42" fmla="*/ 60 w 195"/>
                <a:gd name="T43" fmla="*/ 75 h 240"/>
                <a:gd name="T44" fmla="*/ 75 w 195"/>
                <a:gd name="T45" fmla="*/ 90 h 240"/>
                <a:gd name="T46" fmla="*/ 15 w 195"/>
                <a:gd name="T47" fmla="*/ 90 h 240"/>
                <a:gd name="T48" fmla="*/ 0 w 195"/>
                <a:gd name="T49" fmla="*/ 105 h 24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5"/>
                <a:gd name="T76" fmla="*/ 0 h 240"/>
                <a:gd name="T77" fmla="*/ 195 w 195"/>
                <a:gd name="T78" fmla="*/ 240 h 24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5" h="240">
                  <a:moveTo>
                    <a:pt x="0" y="105"/>
                  </a:moveTo>
                  <a:lnTo>
                    <a:pt x="15" y="120"/>
                  </a:lnTo>
                  <a:lnTo>
                    <a:pt x="45" y="105"/>
                  </a:lnTo>
                  <a:lnTo>
                    <a:pt x="75" y="90"/>
                  </a:lnTo>
                  <a:lnTo>
                    <a:pt x="105" y="120"/>
                  </a:lnTo>
                  <a:lnTo>
                    <a:pt x="105" y="150"/>
                  </a:lnTo>
                  <a:lnTo>
                    <a:pt x="75" y="150"/>
                  </a:lnTo>
                  <a:lnTo>
                    <a:pt x="60" y="195"/>
                  </a:lnTo>
                  <a:lnTo>
                    <a:pt x="90" y="195"/>
                  </a:lnTo>
                  <a:lnTo>
                    <a:pt x="60" y="240"/>
                  </a:lnTo>
                  <a:lnTo>
                    <a:pt x="90" y="240"/>
                  </a:lnTo>
                  <a:lnTo>
                    <a:pt x="105" y="210"/>
                  </a:lnTo>
                  <a:lnTo>
                    <a:pt x="165" y="210"/>
                  </a:lnTo>
                  <a:lnTo>
                    <a:pt x="195" y="165"/>
                  </a:lnTo>
                  <a:lnTo>
                    <a:pt x="135" y="120"/>
                  </a:lnTo>
                  <a:lnTo>
                    <a:pt x="105" y="75"/>
                  </a:lnTo>
                  <a:lnTo>
                    <a:pt x="105" y="45"/>
                  </a:lnTo>
                  <a:lnTo>
                    <a:pt x="90" y="30"/>
                  </a:lnTo>
                  <a:lnTo>
                    <a:pt x="90" y="0"/>
                  </a:lnTo>
                  <a:lnTo>
                    <a:pt x="45" y="15"/>
                  </a:lnTo>
                  <a:lnTo>
                    <a:pt x="45" y="45"/>
                  </a:lnTo>
                  <a:lnTo>
                    <a:pt x="60" y="75"/>
                  </a:lnTo>
                  <a:lnTo>
                    <a:pt x="75" y="90"/>
                  </a:lnTo>
                  <a:lnTo>
                    <a:pt x="15" y="90"/>
                  </a:lnTo>
                  <a:lnTo>
                    <a:pt x="0" y="10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Freeform 35"/>
            <p:cNvSpPr>
              <a:spLocks/>
            </p:cNvSpPr>
            <p:nvPr/>
          </p:nvSpPr>
          <p:spPr bwMode="auto">
            <a:xfrm>
              <a:off x="570" y="840"/>
              <a:ext cx="1275" cy="705"/>
            </a:xfrm>
            <a:custGeom>
              <a:avLst/>
              <a:gdLst>
                <a:gd name="T0" fmla="*/ 135 w 1275"/>
                <a:gd name="T1" fmla="*/ 0 h 705"/>
                <a:gd name="T2" fmla="*/ 165 w 1275"/>
                <a:gd name="T3" fmla="*/ 45 h 705"/>
                <a:gd name="T4" fmla="*/ 750 w 1275"/>
                <a:gd name="T5" fmla="*/ 45 h 705"/>
                <a:gd name="T6" fmla="*/ 870 w 1275"/>
                <a:gd name="T7" fmla="*/ 60 h 705"/>
                <a:gd name="T8" fmla="*/ 945 w 1275"/>
                <a:gd name="T9" fmla="*/ 135 h 705"/>
                <a:gd name="T10" fmla="*/ 900 w 1275"/>
                <a:gd name="T11" fmla="*/ 225 h 705"/>
                <a:gd name="T12" fmla="*/ 930 w 1275"/>
                <a:gd name="T13" fmla="*/ 255 h 705"/>
                <a:gd name="T14" fmla="*/ 1005 w 1275"/>
                <a:gd name="T15" fmla="*/ 225 h 705"/>
                <a:gd name="T16" fmla="*/ 1020 w 1275"/>
                <a:gd name="T17" fmla="*/ 195 h 705"/>
                <a:gd name="T18" fmla="*/ 1110 w 1275"/>
                <a:gd name="T19" fmla="*/ 165 h 705"/>
                <a:gd name="T20" fmla="*/ 1185 w 1275"/>
                <a:gd name="T21" fmla="*/ 150 h 705"/>
                <a:gd name="T22" fmla="*/ 1260 w 1275"/>
                <a:gd name="T23" fmla="*/ 90 h 705"/>
                <a:gd name="T24" fmla="*/ 1275 w 1275"/>
                <a:gd name="T25" fmla="*/ 135 h 705"/>
                <a:gd name="T26" fmla="*/ 1170 w 1275"/>
                <a:gd name="T27" fmla="*/ 225 h 705"/>
                <a:gd name="T28" fmla="*/ 1005 w 1275"/>
                <a:gd name="T29" fmla="*/ 390 h 705"/>
                <a:gd name="T30" fmla="*/ 870 w 1275"/>
                <a:gd name="T31" fmla="*/ 510 h 705"/>
                <a:gd name="T32" fmla="*/ 855 w 1275"/>
                <a:gd name="T33" fmla="*/ 660 h 705"/>
                <a:gd name="T34" fmla="*/ 855 w 1275"/>
                <a:gd name="T35" fmla="*/ 705 h 705"/>
                <a:gd name="T36" fmla="*/ 825 w 1275"/>
                <a:gd name="T37" fmla="*/ 630 h 705"/>
                <a:gd name="T38" fmla="*/ 795 w 1275"/>
                <a:gd name="T39" fmla="*/ 585 h 705"/>
                <a:gd name="T40" fmla="*/ 660 w 1275"/>
                <a:gd name="T41" fmla="*/ 570 h 705"/>
                <a:gd name="T42" fmla="*/ 630 w 1275"/>
                <a:gd name="T43" fmla="*/ 585 h 705"/>
                <a:gd name="T44" fmla="*/ 555 w 1275"/>
                <a:gd name="T45" fmla="*/ 585 h 705"/>
                <a:gd name="T46" fmla="*/ 465 w 1275"/>
                <a:gd name="T47" fmla="*/ 645 h 705"/>
                <a:gd name="T48" fmla="*/ 465 w 1275"/>
                <a:gd name="T49" fmla="*/ 690 h 705"/>
                <a:gd name="T50" fmla="*/ 435 w 1275"/>
                <a:gd name="T51" fmla="*/ 690 h 705"/>
                <a:gd name="T52" fmla="*/ 390 w 1275"/>
                <a:gd name="T53" fmla="*/ 585 h 705"/>
                <a:gd name="T54" fmla="*/ 345 w 1275"/>
                <a:gd name="T55" fmla="*/ 600 h 705"/>
                <a:gd name="T56" fmla="*/ 315 w 1275"/>
                <a:gd name="T57" fmla="*/ 540 h 705"/>
                <a:gd name="T58" fmla="*/ 240 w 1275"/>
                <a:gd name="T59" fmla="*/ 540 h 705"/>
                <a:gd name="T60" fmla="*/ 60 w 1275"/>
                <a:gd name="T61" fmla="*/ 510 h 705"/>
                <a:gd name="T62" fmla="*/ 0 w 1275"/>
                <a:gd name="T63" fmla="*/ 375 h 705"/>
                <a:gd name="T64" fmla="*/ 15 w 1275"/>
                <a:gd name="T65" fmla="*/ 270 h 705"/>
                <a:gd name="T66" fmla="*/ 75 w 1275"/>
                <a:gd name="T67" fmla="*/ 135 h 705"/>
                <a:gd name="T68" fmla="*/ 120 w 1275"/>
                <a:gd name="T69" fmla="*/ 90 h 705"/>
                <a:gd name="T70" fmla="*/ 135 w 1275"/>
                <a:gd name="T71" fmla="*/ 0 h 7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75"/>
                <a:gd name="T109" fmla="*/ 0 h 705"/>
                <a:gd name="T110" fmla="*/ 1275 w 1275"/>
                <a:gd name="T111" fmla="*/ 705 h 7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75" h="705">
                  <a:moveTo>
                    <a:pt x="135" y="0"/>
                  </a:moveTo>
                  <a:lnTo>
                    <a:pt x="165" y="45"/>
                  </a:lnTo>
                  <a:lnTo>
                    <a:pt x="750" y="45"/>
                  </a:lnTo>
                  <a:lnTo>
                    <a:pt x="870" y="60"/>
                  </a:lnTo>
                  <a:lnTo>
                    <a:pt x="945" y="135"/>
                  </a:lnTo>
                  <a:lnTo>
                    <a:pt x="900" y="225"/>
                  </a:lnTo>
                  <a:lnTo>
                    <a:pt x="930" y="255"/>
                  </a:lnTo>
                  <a:lnTo>
                    <a:pt x="1005" y="225"/>
                  </a:lnTo>
                  <a:lnTo>
                    <a:pt x="1020" y="195"/>
                  </a:lnTo>
                  <a:lnTo>
                    <a:pt x="1110" y="165"/>
                  </a:lnTo>
                  <a:lnTo>
                    <a:pt x="1185" y="150"/>
                  </a:lnTo>
                  <a:lnTo>
                    <a:pt x="1260" y="90"/>
                  </a:lnTo>
                  <a:lnTo>
                    <a:pt x="1275" y="135"/>
                  </a:lnTo>
                  <a:lnTo>
                    <a:pt x="1170" y="225"/>
                  </a:lnTo>
                  <a:lnTo>
                    <a:pt x="1005" y="390"/>
                  </a:lnTo>
                  <a:lnTo>
                    <a:pt x="870" y="510"/>
                  </a:lnTo>
                  <a:lnTo>
                    <a:pt x="855" y="660"/>
                  </a:lnTo>
                  <a:lnTo>
                    <a:pt x="855" y="705"/>
                  </a:lnTo>
                  <a:lnTo>
                    <a:pt x="825" y="630"/>
                  </a:lnTo>
                  <a:lnTo>
                    <a:pt x="795" y="585"/>
                  </a:lnTo>
                  <a:lnTo>
                    <a:pt x="660" y="570"/>
                  </a:lnTo>
                  <a:lnTo>
                    <a:pt x="630" y="585"/>
                  </a:lnTo>
                  <a:lnTo>
                    <a:pt x="555" y="585"/>
                  </a:lnTo>
                  <a:lnTo>
                    <a:pt x="465" y="645"/>
                  </a:lnTo>
                  <a:lnTo>
                    <a:pt x="465" y="690"/>
                  </a:lnTo>
                  <a:lnTo>
                    <a:pt x="435" y="690"/>
                  </a:lnTo>
                  <a:lnTo>
                    <a:pt x="390" y="585"/>
                  </a:lnTo>
                  <a:lnTo>
                    <a:pt x="345" y="600"/>
                  </a:lnTo>
                  <a:lnTo>
                    <a:pt x="315" y="540"/>
                  </a:lnTo>
                  <a:lnTo>
                    <a:pt x="240" y="540"/>
                  </a:lnTo>
                  <a:lnTo>
                    <a:pt x="60" y="510"/>
                  </a:lnTo>
                  <a:lnTo>
                    <a:pt x="0" y="375"/>
                  </a:lnTo>
                  <a:lnTo>
                    <a:pt x="15" y="270"/>
                  </a:lnTo>
                  <a:lnTo>
                    <a:pt x="75" y="135"/>
                  </a:lnTo>
                  <a:lnTo>
                    <a:pt x="120" y="90"/>
                  </a:lnTo>
                  <a:lnTo>
                    <a:pt x="13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9" name="Freeform 36"/>
            <p:cNvSpPr>
              <a:spLocks/>
            </p:cNvSpPr>
            <p:nvPr/>
          </p:nvSpPr>
          <p:spPr bwMode="auto">
            <a:xfrm>
              <a:off x="4500" y="945"/>
              <a:ext cx="345" cy="240"/>
            </a:xfrm>
            <a:custGeom>
              <a:avLst/>
              <a:gdLst>
                <a:gd name="T0" fmla="*/ 0 w 345"/>
                <a:gd name="T1" fmla="*/ 15 h 240"/>
                <a:gd name="T2" fmla="*/ 30 w 345"/>
                <a:gd name="T3" fmla="*/ 120 h 240"/>
                <a:gd name="T4" fmla="*/ 45 w 345"/>
                <a:gd name="T5" fmla="*/ 105 h 240"/>
                <a:gd name="T6" fmla="*/ 75 w 345"/>
                <a:gd name="T7" fmla="*/ 90 h 240"/>
                <a:gd name="T8" fmla="*/ 120 w 345"/>
                <a:gd name="T9" fmla="*/ 105 h 240"/>
                <a:gd name="T10" fmla="*/ 255 w 345"/>
                <a:gd name="T11" fmla="*/ 225 h 240"/>
                <a:gd name="T12" fmla="*/ 255 w 345"/>
                <a:gd name="T13" fmla="*/ 240 h 240"/>
                <a:gd name="T14" fmla="*/ 315 w 345"/>
                <a:gd name="T15" fmla="*/ 240 h 240"/>
                <a:gd name="T16" fmla="*/ 285 w 345"/>
                <a:gd name="T17" fmla="*/ 180 h 240"/>
                <a:gd name="T18" fmla="*/ 285 w 345"/>
                <a:gd name="T19" fmla="*/ 180 h 240"/>
                <a:gd name="T20" fmla="*/ 345 w 345"/>
                <a:gd name="T21" fmla="*/ 120 h 240"/>
                <a:gd name="T22" fmla="*/ 330 w 345"/>
                <a:gd name="T23" fmla="*/ 105 h 240"/>
                <a:gd name="T24" fmla="*/ 300 w 345"/>
                <a:gd name="T25" fmla="*/ 135 h 240"/>
                <a:gd name="T26" fmla="*/ 240 w 345"/>
                <a:gd name="T27" fmla="*/ 120 h 240"/>
                <a:gd name="T28" fmla="*/ 225 w 345"/>
                <a:gd name="T29" fmla="*/ 60 h 240"/>
                <a:gd name="T30" fmla="*/ 135 w 345"/>
                <a:gd name="T31" fmla="*/ 60 h 240"/>
                <a:gd name="T32" fmla="*/ 105 w 345"/>
                <a:gd name="T33" fmla="*/ 30 h 240"/>
                <a:gd name="T34" fmla="*/ 60 w 345"/>
                <a:gd name="T35" fmla="*/ 0 h 240"/>
                <a:gd name="T36" fmla="*/ 0 w 345"/>
                <a:gd name="T37" fmla="*/ 15 h 2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5"/>
                <a:gd name="T58" fmla="*/ 0 h 240"/>
                <a:gd name="T59" fmla="*/ 345 w 345"/>
                <a:gd name="T60" fmla="*/ 240 h 2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5" h="240">
                  <a:moveTo>
                    <a:pt x="0" y="15"/>
                  </a:moveTo>
                  <a:lnTo>
                    <a:pt x="30" y="120"/>
                  </a:lnTo>
                  <a:lnTo>
                    <a:pt x="45" y="105"/>
                  </a:lnTo>
                  <a:lnTo>
                    <a:pt x="75" y="90"/>
                  </a:lnTo>
                  <a:lnTo>
                    <a:pt x="120" y="105"/>
                  </a:lnTo>
                  <a:lnTo>
                    <a:pt x="255" y="225"/>
                  </a:lnTo>
                  <a:lnTo>
                    <a:pt x="255" y="240"/>
                  </a:lnTo>
                  <a:lnTo>
                    <a:pt x="315" y="240"/>
                  </a:lnTo>
                  <a:lnTo>
                    <a:pt x="285" y="180"/>
                  </a:lnTo>
                  <a:lnTo>
                    <a:pt x="345" y="120"/>
                  </a:lnTo>
                  <a:lnTo>
                    <a:pt x="330" y="105"/>
                  </a:lnTo>
                  <a:lnTo>
                    <a:pt x="300" y="135"/>
                  </a:lnTo>
                  <a:lnTo>
                    <a:pt x="240" y="120"/>
                  </a:lnTo>
                  <a:lnTo>
                    <a:pt x="225" y="60"/>
                  </a:lnTo>
                  <a:lnTo>
                    <a:pt x="135" y="60"/>
                  </a:lnTo>
                  <a:lnTo>
                    <a:pt x="105" y="30"/>
                  </a:lnTo>
                  <a:lnTo>
                    <a:pt x="60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0" name="Freeform 37"/>
            <p:cNvSpPr>
              <a:spLocks/>
            </p:cNvSpPr>
            <p:nvPr/>
          </p:nvSpPr>
          <p:spPr bwMode="auto">
            <a:xfrm>
              <a:off x="3840" y="30"/>
              <a:ext cx="2835" cy="1020"/>
            </a:xfrm>
            <a:custGeom>
              <a:avLst/>
              <a:gdLst>
                <a:gd name="T0" fmla="*/ 0 w 2835"/>
                <a:gd name="T1" fmla="*/ 270 h 1020"/>
                <a:gd name="T2" fmla="*/ 45 w 2835"/>
                <a:gd name="T3" fmla="*/ 420 h 1020"/>
                <a:gd name="T4" fmla="*/ 15 w 2835"/>
                <a:gd name="T5" fmla="*/ 600 h 1020"/>
                <a:gd name="T6" fmla="*/ 300 w 2835"/>
                <a:gd name="T7" fmla="*/ 780 h 1020"/>
                <a:gd name="T8" fmla="*/ 270 w 2835"/>
                <a:gd name="T9" fmla="*/ 930 h 1020"/>
                <a:gd name="T10" fmla="*/ 495 w 2835"/>
                <a:gd name="T11" fmla="*/ 1020 h 1020"/>
                <a:gd name="T12" fmla="*/ 465 w 2835"/>
                <a:gd name="T13" fmla="*/ 945 h 1020"/>
                <a:gd name="T14" fmla="*/ 495 w 2835"/>
                <a:gd name="T15" fmla="*/ 900 h 1020"/>
                <a:gd name="T16" fmla="*/ 435 w 2835"/>
                <a:gd name="T17" fmla="*/ 825 h 1020"/>
                <a:gd name="T18" fmla="*/ 435 w 2835"/>
                <a:gd name="T19" fmla="*/ 750 h 1020"/>
                <a:gd name="T20" fmla="*/ 495 w 2835"/>
                <a:gd name="T21" fmla="*/ 735 h 1020"/>
                <a:gd name="T22" fmla="*/ 570 w 2835"/>
                <a:gd name="T23" fmla="*/ 735 h 1020"/>
                <a:gd name="T24" fmla="*/ 615 w 2835"/>
                <a:gd name="T25" fmla="*/ 750 h 1020"/>
                <a:gd name="T26" fmla="*/ 690 w 2835"/>
                <a:gd name="T27" fmla="*/ 750 h 1020"/>
                <a:gd name="T28" fmla="*/ 690 w 2835"/>
                <a:gd name="T29" fmla="*/ 675 h 1020"/>
                <a:gd name="T30" fmla="*/ 825 w 2835"/>
                <a:gd name="T31" fmla="*/ 630 h 1020"/>
                <a:gd name="T32" fmla="*/ 945 w 2835"/>
                <a:gd name="T33" fmla="*/ 660 h 1020"/>
                <a:gd name="T34" fmla="*/ 1005 w 2835"/>
                <a:gd name="T35" fmla="*/ 645 h 1020"/>
                <a:gd name="T36" fmla="*/ 1125 w 2835"/>
                <a:gd name="T37" fmla="*/ 750 h 1020"/>
                <a:gd name="T38" fmla="*/ 1230 w 2835"/>
                <a:gd name="T39" fmla="*/ 795 h 1020"/>
                <a:gd name="T40" fmla="*/ 1275 w 2835"/>
                <a:gd name="T41" fmla="*/ 795 h 1020"/>
                <a:gd name="T42" fmla="*/ 1365 w 2835"/>
                <a:gd name="T43" fmla="*/ 750 h 1020"/>
                <a:gd name="T44" fmla="*/ 1470 w 2835"/>
                <a:gd name="T45" fmla="*/ 780 h 1020"/>
                <a:gd name="T46" fmla="*/ 1455 w 2835"/>
                <a:gd name="T47" fmla="*/ 750 h 1020"/>
                <a:gd name="T48" fmla="*/ 1485 w 2835"/>
                <a:gd name="T49" fmla="*/ 720 h 1020"/>
                <a:gd name="T50" fmla="*/ 1605 w 2835"/>
                <a:gd name="T51" fmla="*/ 780 h 1020"/>
                <a:gd name="T52" fmla="*/ 1665 w 2835"/>
                <a:gd name="T53" fmla="*/ 780 h 1020"/>
                <a:gd name="T54" fmla="*/ 1740 w 2835"/>
                <a:gd name="T55" fmla="*/ 795 h 1020"/>
                <a:gd name="T56" fmla="*/ 1845 w 2835"/>
                <a:gd name="T57" fmla="*/ 795 h 1020"/>
                <a:gd name="T58" fmla="*/ 1920 w 2835"/>
                <a:gd name="T59" fmla="*/ 795 h 1020"/>
                <a:gd name="T60" fmla="*/ 1920 w 2835"/>
                <a:gd name="T61" fmla="*/ 720 h 1020"/>
                <a:gd name="T62" fmla="*/ 1905 w 2835"/>
                <a:gd name="T63" fmla="*/ 705 h 1020"/>
                <a:gd name="T64" fmla="*/ 1950 w 2835"/>
                <a:gd name="T65" fmla="*/ 675 h 1020"/>
                <a:gd name="T66" fmla="*/ 2055 w 2835"/>
                <a:gd name="T67" fmla="*/ 705 h 1020"/>
                <a:gd name="T68" fmla="*/ 2130 w 2835"/>
                <a:gd name="T69" fmla="*/ 795 h 1020"/>
                <a:gd name="T70" fmla="*/ 2205 w 2835"/>
                <a:gd name="T71" fmla="*/ 825 h 1020"/>
                <a:gd name="T72" fmla="*/ 2220 w 2835"/>
                <a:gd name="T73" fmla="*/ 855 h 1020"/>
                <a:gd name="T74" fmla="*/ 2295 w 2835"/>
                <a:gd name="T75" fmla="*/ 825 h 1020"/>
                <a:gd name="T76" fmla="*/ 2325 w 2835"/>
                <a:gd name="T77" fmla="*/ 900 h 1020"/>
                <a:gd name="T78" fmla="*/ 2295 w 2835"/>
                <a:gd name="T79" fmla="*/ 945 h 1020"/>
                <a:gd name="T80" fmla="*/ 2310 w 2835"/>
                <a:gd name="T81" fmla="*/ 990 h 1020"/>
                <a:gd name="T82" fmla="*/ 2370 w 2835"/>
                <a:gd name="T83" fmla="*/ 1005 h 1020"/>
                <a:gd name="T84" fmla="*/ 2400 w 2835"/>
                <a:gd name="T85" fmla="*/ 930 h 1020"/>
                <a:gd name="T86" fmla="*/ 2490 w 2835"/>
                <a:gd name="T87" fmla="*/ 900 h 1020"/>
                <a:gd name="T88" fmla="*/ 2535 w 2835"/>
                <a:gd name="T89" fmla="*/ 900 h 1020"/>
                <a:gd name="T90" fmla="*/ 2610 w 2835"/>
                <a:gd name="T91" fmla="*/ 960 h 1020"/>
                <a:gd name="T92" fmla="*/ 2700 w 2835"/>
                <a:gd name="T93" fmla="*/ 750 h 1020"/>
                <a:gd name="T94" fmla="*/ 2835 w 2835"/>
                <a:gd name="T95" fmla="*/ 675 h 1020"/>
                <a:gd name="T96" fmla="*/ 2820 w 2835"/>
                <a:gd name="T97" fmla="*/ 450 h 1020"/>
                <a:gd name="T98" fmla="*/ 2445 w 2835"/>
                <a:gd name="T99" fmla="*/ 255 h 1020"/>
                <a:gd name="T100" fmla="*/ 1815 w 2835"/>
                <a:gd name="T101" fmla="*/ 195 h 1020"/>
                <a:gd name="T102" fmla="*/ 1680 w 2835"/>
                <a:gd name="T103" fmla="*/ 105 h 1020"/>
                <a:gd name="T104" fmla="*/ 1260 w 2835"/>
                <a:gd name="T105" fmla="*/ 165 h 1020"/>
                <a:gd name="T106" fmla="*/ 1230 w 2835"/>
                <a:gd name="T107" fmla="*/ 105 h 1020"/>
                <a:gd name="T108" fmla="*/ 870 w 2835"/>
                <a:gd name="T109" fmla="*/ 0 h 1020"/>
                <a:gd name="T110" fmla="*/ 435 w 2835"/>
                <a:gd name="T111" fmla="*/ 0 h 1020"/>
                <a:gd name="T112" fmla="*/ 120 w 2835"/>
                <a:gd name="T113" fmla="*/ 0 h 1020"/>
                <a:gd name="T114" fmla="*/ 0 w 2835"/>
                <a:gd name="T115" fmla="*/ 270 h 102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35"/>
                <a:gd name="T175" fmla="*/ 0 h 1020"/>
                <a:gd name="T176" fmla="*/ 2835 w 2835"/>
                <a:gd name="T177" fmla="*/ 1020 h 102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35" h="1020">
                  <a:moveTo>
                    <a:pt x="0" y="270"/>
                  </a:moveTo>
                  <a:lnTo>
                    <a:pt x="45" y="420"/>
                  </a:lnTo>
                  <a:lnTo>
                    <a:pt x="15" y="600"/>
                  </a:lnTo>
                  <a:lnTo>
                    <a:pt x="300" y="780"/>
                  </a:lnTo>
                  <a:lnTo>
                    <a:pt x="270" y="930"/>
                  </a:lnTo>
                  <a:lnTo>
                    <a:pt x="495" y="1020"/>
                  </a:lnTo>
                  <a:lnTo>
                    <a:pt x="465" y="945"/>
                  </a:lnTo>
                  <a:lnTo>
                    <a:pt x="495" y="900"/>
                  </a:lnTo>
                  <a:lnTo>
                    <a:pt x="435" y="825"/>
                  </a:lnTo>
                  <a:lnTo>
                    <a:pt x="435" y="750"/>
                  </a:lnTo>
                  <a:lnTo>
                    <a:pt x="495" y="735"/>
                  </a:lnTo>
                  <a:lnTo>
                    <a:pt x="570" y="735"/>
                  </a:lnTo>
                  <a:lnTo>
                    <a:pt x="615" y="750"/>
                  </a:lnTo>
                  <a:lnTo>
                    <a:pt x="690" y="750"/>
                  </a:lnTo>
                  <a:lnTo>
                    <a:pt x="690" y="675"/>
                  </a:lnTo>
                  <a:lnTo>
                    <a:pt x="825" y="630"/>
                  </a:lnTo>
                  <a:lnTo>
                    <a:pt x="945" y="660"/>
                  </a:lnTo>
                  <a:lnTo>
                    <a:pt x="1005" y="645"/>
                  </a:lnTo>
                  <a:lnTo>
                    <a:pt x="1125" y="750"/>
                  </a:lnTo>
                  <a:lnTo>
                    <a:pt x="1230" y="795"/>
                  </a:lnTo>
                  <a:lnTo>
                    <a:pt x="1275" y="795"/>
                  </a:lnTo>
                  <a:lnTo>
                    <a:pt x="1365" y="750"/>
                  </a:lnTo>
                  <a:lnTo>
                    <a:pt x="1470" y="780"/>
                  </a:lnTo>
                  <a:lnTo>
                    <a:pt x="1455" y="750"/>
                  </a:lnTo>
                  <a:lnTo>
                    <a:pt x="1485" y="720"/>
                  </a:lnTo>
                  <a:lnTo>
                    <a:pt x="1605" y="780"/>
                  </a:lnTo>
                  <a:lnTo>
                    <a:pt x="1665" y="780"/>
                  </a:lnTo>
                  <a:lnTo>
                    <a:pt x="1740" y="795"/>
                  </a:lnTo>
                  <a:lnTo>
                    <a:pt x="1845" y="795"/>
                  </a:lnTo>
                  <a:lnTo>
                    <a:pt x="1920" y="795"/>
                  </a:lnTo>
                  <a:lnTo>
                    <a:pt x="1920" y="720"/>
                  </a:lnTo>
                  <a:lnTo>
                    <a:pt x="1905" y="705"/>
                  </a:lnTo>
                  <a:lnTo>
                    <a:pt x="1950" y="675"/>
                  </a:lnTo>
                  <a:lnTo>
                    <a:pt x="2055" y="705"/>
                  </a:lnTo>
                  <a:lnTo>
                    <a:pt x="2130" y="795"/>
                  </a:lnTo>
                  <a:lnTo>
                    <a:pt x="2205" y="825"/>
                  </a:lnTo>
                  <a:lnTo>
                    <a:pt x="2220" y="855"/>
                  </a:lnTo>
                  <a:lnTo>
                    <a:pt x="2295" y="825"/>
                  </a:lnTo>
                  <a:lnTo>
                    <a:pt x="2325" y="900"/>
                  </a:lnTo>
                  <a:lnTo>
                    <a:pt x="2295" y="945"/>
                  </a:lnTo>
                  <a:lnTo>
                    <a:pt x="2310" y="990"/>
                  </a:lnTo>
                  <a:lnTo>
                    <a:pt x="2370" y="1005"/>
                  </a:lnTo>
                  <a:lnTo>
                    <a:pt x="2400" y="930"/>
                  </a:lnTo>
                  <a:lnTo>
                    <a:pt x="2490" y="900"/>
                  </a:lnTo>
                  <a:lnTo>
                    <a:pt x="2535" y="900"/>
                  </a:lnTo>
                  <a:lnTo>
                    <a:pt x="2610" y="960"/>
                  </a:lnTo>
                  <a:lnTo>
                    <a:pt x="2700" y="750"/>
                  </a:lnTo>
                  <a:lnTo>
                    <a:pt x="2835" y="675"/>
                  </a:lnTo>
                  <a:lnTo>
                    <a:pt x="2820" y="450"/>
                  </a:lnTo>
                  <a:lnTo>
                    <a:pt x="2445" y="255"/>
                  </a:lnTo>
                  <a:lnTo>
                    <a:pt x="1815" y="195"/>
                  </a:lnTo>
                  <a:lnTo>
                    <a:pt x="1680" y="105"/>
                  </a:lnTo>
                  <a:lnTo>
                    <a:pt x="1260" y="165"/>
                  </a:lnTo>
                  <a:lnTo>
                    <a:pt x="1230" y="105"/>
                  </a:lnTo>
                  <a:lnTo>
                    <a:pt x="870" y="0"/>
                  </a:lnTo>
                  <a:lnTo>
                    <a:pt x="435" y="0"/>
                  </a:lnTo>
                  <a:lnTo>
                    <a:pt x="120" y="0"/>
                  </a:lnTo>
                  <a:lnTo>
                    <a:pt x="0" y="27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1" name="Freeform 38"/>
            <p:cNvSpPr>
              <a:spLocks/>
            </p:cNvSpPr>
            <p:nvPr/>
          </p:nvSpPr>
          <p:spPr bwMode="auto">
            <a:xfrm>
              <a:off x="3450" y="930"/>
              <a:ext cx="240" cy="270"/>
            </a:xfrm>
            <a:custGeom>
              <a:avLst/>
              <a:gdLst>
                <a:gd name="T0" fmla="*/ 0 w 240"/>
                <a:gd name="T1" fmla="*/ 15 h 270"/>
                <a:gd name="T2" fmla="*/ 0 w 240"/>
                <a:gd name="T3" fmla="*/ 45 h 270"/>
                <a:gd name="T4" fmla="*/ 15 w 240"/>
                <a:gd name="T5" fmla="*/ 60 h 270"/>
                <a:gd name="T6" fmla="*/ 45 w 240"/>
                <a:gd name="T7" fmla="*/ 45 h 270"/>
                <a:gd name="T8" fmla="*/ 75 w 240"/>
                <a:gd name="T9" fmla="*/ 105 h 270"/>
                <a:gd name="T10" fmla="*/ 120 w 240"/>
                <a:gd name="T11" fmla="*/ 120 h 270"/>
                <a:gd name="T12" fmla="*/ 180 w 240"/>
                <a:gd name="T13" fmla="*/ 180 h 270"/>
                <a:gd name="T14" fmla="*/ 195 w 240"/>
                <a:gd name="T15" fmla="*/ 225 h 270"/>
                <a:gd name="T16" fmla="*/ 135 w 240"/>
                <a:gd name="T17" fmla="*/ 240 h 270"/>
                <a:gd name="T18" fmla="*/ 45 w 240"/>
                <a:gd name="T19" fmla="*/ 150 h 270"/>
                <a:gd name="T20" fmla="*/ 30 w 240"/>
                <a:gd name="T21" fmla="*/ 165 h 270"/>
                <a:gd name="T22" fmla="*/ 45 w 240"/>
                <a:gd name="T23" fmla="*/ 225 h 270"/>
                <a:gd name="T24" fmla="*/ 135 w 240"/>
                <a:gd name="T25" fmla="*/ 255 h 270"/>
                <a:gd name="T26" fmla="*/ 180 w 240"/>
                <a:gd name="T27" fmla="*/ 270 h 270"/>
                <a:gd name="T28" fmla="*/ 180 w 240"/>
                <a:gd name="T29" fmla="*/ 240 h 270"/>
                <a:gd name="T30" fmla="*/ 225 w 240"/>
                <a:gd name="T31" fmla="*/ 195 h 270"/>
                <a:gd name="T32" fmla="*/ 240 w 240"/>
                <a:gd name="T33" fmla="*/ 195 h 270"/>
                <a:gd name="T34" fmla="*/ 210 w 240"/>
                <a:gd name="T35" fmla="*/ 150 h 270"/>
                <a:gd name="T36" fmla="*/ 120 w 240"/>
                <a:gd name="T37" fmla="*/ 75 h 270"/>
                <a:gd name="T38" fmla="*/ 105 w 240"/>
                <a:gd name="T39" fmla="*/ 30 h 270"/>
                <a:gd name="T40" fmla="*/ 120 w 240"/>
                <a:gd name="T41" fmla="*/ 15 h 270"/>
                <a:gd name="T42" fmla="*/ 120 w 240"/>
                <a:gd name="T43" fmla="*/ 0 h 270"/>
                <a:gd name="T44" fmla="*/ 105 w 240"/>
                <a:gd name="T45" fmla="*/ 0 h 270"/>
                <a:gd name="T46" fmla="*/ 60 w 240"/>
                <a:gd name="T47" fmla="*/ 0 h 270"/>
                <a:gd name="T48" fmla="*/ 30 w 240"/>
                <a:gd name="T49" fmla="*/ 15 h 270"/>
                <a:gd name="T50" fmla="*/ 15 w 240"/>
                <a:gd name="T51" fmla="*/ 0 h 270"/>
                <a:gd name="T52" fmla="*/ 0 w 240"/>
                <a:gd name="T53" fmla="*/ 15 h 2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40"/>
                <a:gd name="T82" fmla="*/ 0 h 270"/>
                <a:gd name="T83" fmla="*/ 240 w 240"/>
                <a:gd name="T84" fmla="*/ 270 h 2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40" h="270">
                  <a:moveTo>
                    <a:pt x="0" y="15"/>
                  </a:moveTo>
                  <a:lnTo>
                    <a:pt x="0" y="45"/>
                  </a:lnTo>
                  <a:lnTo>
                    <a:pt x="15" y="60"/>
                  </a:lnTo>
                  <a:lnTo>
                    <a:pt x="45" y="45"/>
                  </a:lnTo>
                  <a:lnTo>
                    <a:pt x="75" y="105"/>
                  </a:lnTo>
                  <a:lnTo>
                    <a:pt x="120" y="120"/>
                  </a:lnTo>
                  <a:lnTo>
                    <a:pt x="180" y="180"/>
                  </a:lnTo>
                  <a:lnTo>
                    <a:pt x="195" y="225"/>
                  </a:lnTo>
                  <a:lnTo>
                    <a:pt x="135" y="240"/>
                  </a:lnTo>
                  <a:lnTo>
                    <a:pt x="45" y="150"/>
                  </a:lnTo>
                  <a:lnTo>
                    <a:pt x="30" y="165"/>
                  </a:lnTo>
                  <a:lnTo>
                    <a:pt x="45" y="225"/>
                  </a:lnTo>
                  <a:lnTo>
                    <a:pt x="135" y="255"/>
                  </a:lnTo>
                  <a:lnTo>
                    <a:pt x="180" y="270"/>
                  </a:lnTo>
                  <a:lnTo>
                    <a:pt x="180" y="240"/>
                  </a:lnTo>
                  <a:lnTo>
                    <a:pt x="225" y="195"/>
                  </a:lnTo>
                  <a:lnTo>
                    <a:pt x="240" y="195"/>
                  </a:lnTo>
                  <a:lnTo>
                    <a:pt x="210" y="150"/>
                  </a:lnTo>
                  <a:lnTo>
                    <a:pt x="120" y="75"/>
                  </a:lnTo>
                  <a:lnTo>
                    <a:pt x="105" y="30"/>
                  </a:lnTo>
                  <a:lnTo>
                    <a:pt x="120" y="15"/>
                  </a:lnTo>
                  <a:lnTo>
                    <a:pt x="120" y="0"/>
                  </a:lnTo>
                  <a:lnTo>
                    <a:pt x="105" y="0"/>
                  </a:lnTo>
                  <a:lnTo>
                    <a:pt x="60" y="0"/>
                  </a:lnTo>
                  <a:lnTo>
                    <a:pt x="30" y="15"/>
                  </a:lnTo>
                  <a:lnTo>
                    <a:pt x="15" y="0"/>
                  </a:lnTo>
                  <a:lnTo>
                    <a:pt x="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2" name="Freeform 39"/>
            <p:cNvSpPr>
              <a:spLocks/>
            </p:cNvSpPr>
            <p:nvPr/>
          </p:nvSpPr>
          <p:spPr bwMode="auto">
            <a:xfrm>
              <a:off x="4095" y="1320"/>
              <a:ext cx="15" cy="90"/>
            </a:xfrm>
            <a:custGeom>
              <a:avLst/>
              <a:gdLst>
                <a:gd name="T0" fmla="*/ 0 w 15"/>
                <a:gd name="T1" fmla="*/ 0 h 90"/>
                <a:gd name="T2" fmla="*/ 15 w 15"/>
                <a:gd name="T3" fmla="*/ 0 h 90"/>
                <a:gd name="T4" fmla="*/ 15 w 15"/>
                <a:gd name="T5" fmla="*/ 90 h 90"/>
                <a:gd name="T6" fmla="*/ 0 w 15"/>
                <a:gd name="T7" fmla="*/ 90 h 90"/>
                <a:gd name="T8" fmla="*/ 0 w 15"/>
                <a:gd name="T9" fmla="*/ 60 h 90"/>
                <a:gd name="T10" fmla="*/ 0 w 15"/>
                <a:gd name="T11" fmla="*/ 45 h 90"/>
                <a:gd name="T12" fmla="*/ 0 w 15"/>
                <a:gd name="T13" fmla="*/ 0 h 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90"/>
                <a:gd name="T23" fmla="*/ 15 w 15"/>
                <a:gd name="T24" fmla="*/ 90 h 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90">
                  <a:moveTo>
                    <a:pt x="0" y="0"/>
                  </a:moveTo>
                  <a:lnTo>
                    <a:pt x="15" y="0"/>
                  </a:lnTo>
                  <a:lnTo>
                    <a:pt x="15" y="90"/>
                  </a:lnTo>
                  <a:lnTo>
                    <a:pt x="0" y="90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3" name="Freeform 40"/>
            <p:cNvSpPr>
              <a:spLocks/>
            </p:cNvSpPr>
            <p:nvPr/>
          </p:nvSpPr>
          <p:spPr bwMode="auto">
            <a:xfrm>
              <a:off x="4290" y="1125"/>
              <a:ext cx="480" cy="420"/>
            </a:xfrm>
            <a:custGeom>
              <a:avLst/>
              <a:gdLst>
                <a:gd name="T0" fmla="*/ 0 w 480"/>
                <a:gd name="T1" fmla="*/ 0 h 420"/>
                <a:gd name="T2" fmla="*/ 45 w 480"/>
                <a:gd name="T3" fmla="*/ 105 h 420"/>
                <a:gd name="T4" fmla="*/ 45 w 480"/>
                <a:gd name="T5" fmla="*/ 150 h 420"/>
                <a:gd name="T6" fmla="*/ 90 w 480"/>
                <a:gd name="T7" fmla="*/ 195 h 420"/>
                <a:gd name="T8" fmla="*/ 135 w 480"/>
                <a:gd name="T9" fmla="*/ 255 h 420"/>
                <a:gd name="T10" fmla="*/ 165 w 480"/>
                <a:gd name="T11" fmla="*/ 270 h 420"/>
                <a:gd name="T12" fmla="*/ 285 w 480"/>
                <a:gd name="T13" fmla="*/ 375 h 420"/>
                <a:gd name="T14" fmla="*/ 315 w 480"/>
                <a:gd name="T15" fmla="*/ 360 h 420"/>
                <a:gd name="T16" fmla="*/ 345 w 480"/>
                <a:gd name="T17" fmla="*/ 390 h 420"/>
                <a:gd name="T18" fmla="*/ 435 w 480"/>
                <a:gd name="T19" fmla="*/ 420 h 420"/>
                <a:gd name="T20" fmla="*/ 480 w 480"/>
                <a:gd name="T21" fmla="*/ 375 h 420"/>
                <a:gd name="T22" fmla="*/ 420 w 480"/>
                <a:gd name="T23" fmla="*/ 300 h 420"/>
                <a:gd name="T24" fmla="*/ 405 w 480"/>
                <a:gd name="T25" fmla="*/ 285 h 420"/>
                <a:gd name="T26" fmla="*/ 420 w 480"/>
                <a:gd name="T27" fmla="*/ 255 h 420"/>
                <a:gd name="T28" fmla="*/ 390 w 480"/>
                <a:gd name="T29" fmla="*/ 225 h 420"/>
                <a:gd name="T30" fmla="*/ 375 w 480"/>
                <a:gd name="T31" fmla="*/ 105 h 420"/>
                <a:gd name="T32" fmla="*/ 375 w 480"/>
                <a:gd name="T33" fmla="*/ 90 h 420"/>
                <a:gd name="T34" fmla="*/ 285 w 480"/>
                <a:gd name="T35" fmla="*/ 30 h 420"/>
                <a:gd name="T36" fmla="*/ 225 w 480"/>
                <a:gd name="T37" fmla="*/ 75 h 420"/>
                <a:gd name="T38" fmla="*/ 225 w 480"/>
                <a:gd name="T39" fmla="*/ 90 h 420"/>
                <a:gd name="T40" fmla="*/ 195 w 480"/>
                <a:gd name="T41" fmla="*/ 105 h 420"/>
                <a:gd name="T42" fmla="*/ 105 w 480"/>
                <a:gd name="T43" fmla="*/ 60 h 420"/>
                <a:gd name="T44" fmla="*/ 90 w 480"/>
                <a:gd name="T45" fmla="*/ 15 h 420"/>
                <a:gd name="T46" fmla="*/ 75 w 480"/>
                <a:gd name="T47" fmla="*/ 0 h 420"/>
                <a:gd name="T48" fmla="*/ 30 w 480"/>
                <a:gd name="T49" fmla="*/ 30 h 420"/>
                <a:gd name="T50" fmla="*/ 0 w 480"/>
                <a:gd name="T51" fmla="*/ 0 h 4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0"/>
                <a:gd name="T79" fmla="*/ 0 h 420"/>
                <a:gd name="T80" fmla="*/ 480 w 480"/>
                <a:gd name="T81" fmla="*/ 420 h 4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0" h="420">
                  <a:moveTo>
                    <a:pt x="0" y="0"/>
                  </a:moveTo>
                  <a:lnTo>
                    <a:pt x="45" y="105"/>
                  </a:lnTo>
                  <a:lnTo>
                    <a:pt x="45" y="150"/>
                  </a:lnTo>
                  <a:lnTo>
                    <a:pt x="90" y="195"/>
                  </a:lnTo>
                  <a:lnTo>
                    <a:pt x="135" y="255"/>
                  </a:lnTo>
                  <a:lnTo>
                    <a:pt x="165" y="270"/>
                  </a:lnTo>
                  <a:lnTo>
                    <a:pt x="285" y="375"/>
                  </a:lnTo>
                  <a:lnTo>
                    <a:pt x="315" y="360"/>
                  </a:lnTo>
                  <a:lnTo>
                    <a:pt x="345" y="390"/>
                  </a:lnTo>
                  <a:lnTo>
                    <a:pt x="435" y="420"/>
                  </a:lnTo>
                  <a:lnTo>
                    <a:pt x="480" y="375"/>
                  </a:lnTo>
                  <a:lnTo>
                    <a:pt x="420" y="300"/>
                  </a:lnTo>
                  <a:lnTo>
                    <a:pt x="405" y="285"/>
                  </a:lnTo>
                  <a:lnTo>
                    <a:pt x="420" y="255"/>
                  </a:lnTo>
                  <a:lnTo>
                    <a:pt x="390" y="225"/>
                  </a:lnTo>
                  <a:lnTo>
                    <a:pt x="375" y="105"/>
                  </a:lnTo>
                  <a:lnTo>
                    <a:pt x="375" y="90"/>
                  </a:lnTo>
                  <a:lnTo>
                    <a:pt x="285" y="30"/>
                  </a:lnTo>
                  <a:lnTo>
                    <a:pt x="225" y="75"/>
                  </a:lnTo>
                  <a:lnTo>
                    <a:pt x="225" y="90"/>
                  </a:lnTo>
                  <a:lnTo>
                    <a:pt x="195" y="105"/>
                  </a:lnTo>
                  <a:lnTo>
                    <a:pt x="105" y="60"/>
                  </a:lnTo>
                  <a:lnTo>
                    <a:pt x="90" y="15"/>
                  </a:lnTo>
                  <a:lnTo>
                    <a:pt x="75" y="0"/>
                  </a:lnTo>
                  <a:lnTo>
                    <a:pt x="30" y="3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Freeform 41"/>
            <p:cNvSpPr>
              <a:spLocks/>
            </p:cNvSpPr>
            <p:nvPr/>
          </p:nvSpPr>
          <p:spPr bwMode="auto">
            <a:xfrm>
              <a:off x="4890" y="1275"/>
              <a:ext cx="645" cy="765"/>
            </a:xfrm>
            <a:custGeom>
              <a:avLst/>
              <a:gdLst>
                <a:gd name="T0" fmla="*/ 90 w 645"/>
                <a:gd name="T1" fmla="*/ 0 h 765"/>
                <a:gd name="T2" fmla="*/ 120 w 645"/>
                <a:gd name="T3" fmla="*/ 60 h 765"/>
                <a:gd name="T4" fmla="*/ 120 w 645"/>
                <a:gd name="T5" fmla="*/ 105 h 765"/>
                <a:gd name="T6" fmla="*/ 75 w 645"/>
                <a:gd name="T7" fmla="*/ 195 h 765"/>
                <a:gd name="T8" fmla="*/ 15 w 645"/>
                <a:gd name="T9" fmla="*/ 225 h 765"/>
                <a:gd name="T10" fmla="*/ 60 w 645"/>
                <a:gd name="T11" fmla="*/ 300 h 765"/>
                <a:gd name="T12" fmla="*/ 0 w 645"/>
                <a:gd name="T13" fmla="*/ 315 h 765"/>
                <a:gd name="T14" fmla="*/ 60 w 645"/>
                <a:gd name="T15" fmla="*/ 330 h 765"/>
                <a:gd name="T16" fmla="*/ 45 w 645"/>
                <a:gd name="T17" fmla="*/ 375 h 765"/>
                <a:gd name="T18" fmla="*/ 105 w 645"/>
                <a:gd name="T19" fmla="*/ 360 h 765"/>
                <a:gd name="T20" fmla="*/ 120 w 645"/>
                <a:gd name="T21" fmla="*/ 375 h 765"/>
                <a:gd name="T22" fmla="*/ 120 w 645"/>
                <a:gd name="T23" fmla="*/ 435 h 765"/>
                <a:gd name="T24" fmla="*/ 225 w 645"/>
                <a:gd name="T25" fmla="*/ 690 h 765"/>
                <a:gd name="T26" fmla="*/ 225 w 645"/>
                <a:gd name="T27" fmla="*/ 735 h 765"/>
                <a:gd name="T28" fmla="*/ 270 w 645"/>
                <a:gd name="T29" fmla="*/ 765 h 765"/>
                <a:gd name="T30" fmla="*/ 300 w 645"/>
                <a:gd name="T31" fmla="*/ 720 h 765"/>
                <a:gd name="T32" fmla="*/ 300 w 645"/>
                <a:gd name="T33" fmla="*/ 555 h 765"/>
                <a:gd name="T34" fmla="*/ 435 w 645"/>
                <a:gd name="T35" fmla="*/ 405 h 765"/>
                <a:gd name="T36" fmla="*/ 435 w 645"/>
                <a:gd name="T37" fmla="*/ 375 h 765"/>
                <a:gd name="T38" fmla="*/ 465 w 645"/>
                <a:gd name="T39" fmla="*/ 360 h 765"/>
                <a:gd name="T40" fmla="*/ 495 w 645"/>
                <a:gd name="T41" fmla="*/ 375 h 765"/>
                <a:gd name="T42" fmla="*/ 450 w 645"/>
                <a:gd name="T43" fmla="*/ 300 h 765"/>
                <a:gd name="T44" fmla="*/ 450 w 645"/>
                <a:gd name="T45" fmla="*/ 255 h 765"/>
                <a:gd name="T46" fmla="*/ 450 w 645"/>
                <a:gd name="T47" fmla="*/ 255 h 765"/>
                <a:gd name="T48" fmla="*/ 495 w 645"/>
                <a:gd name="T49" fmla="*/ 255 h 765"/>
                <a:gd name="T50" fmla="*/ 510 w 645"/>
                <a:gd name="T51" fmla="*/ 255 h 765"/>
                <a:gd name="T52" fmla="*/ 540 w 645"/>
                <a:gd name="T53" fmla="*/ 255 h 765"/>
                <a:gd name="T54" fmla="*/ 555 w 645"/>
                <a:gd name="T55" fmla="*/ 285 h 765"/>
                <a:gd name="T56" fmla="*/ 555 w 645"/>
                <a:gd name="T57" fmla="*/ 300 h 765"/>
                <a:gd name="T58" fmla="*/ 540 w 645"/>
                <a:gd name="T59" fmla="*/ 315 h 765"/>
                <a:gd name="T60" fmla="*/ 555 w 645"/>
                <a:gd name="T61" fmla="*/ 330 h 765"/>
                <a:gd name="T62" fmla="*/ 555 w 645"/>
                <a:gd name="T63" fmla="*/ 330 h 765"/>
                <a:gd name="T64" fmla="*/ 570 w 645"/>
                <a:gd name="T65" fmla="*/ 360 h 765"/>
                <a:gd name="T66" fmla="*/ 570 w 645"/>
                <a:gd name="T67" fmla="*/ 300 h 765"/>
                <a:gd name="T68" fmla="*/ 585 w 645"/>
                <a:gd name="T69" fmla="*/ 300 h 765"/>
                <a:gd name="T70" fmla="*/ 615 w 645"/>
                <a:gd name="T71" fmla="*/ 270 h 765"/>
                <a:gd name="T72" fmla="*/ 600 w 645"/>
                <a:gd name="T73" fmla="*/ 240 h 765"/>
                <a:gd name="T74" fmla="*/ 645 w 645"/>
                <a:gd name="T75" fmla="*/ 210 h 765"/>
                <a:gd name="T76" fmla="*/ 645 w 645"/>
                <a:gd name="T77" fmla="*/ 180 h 765"/>
                <a:gd name="T78" fmla="*/ 615 w 645"/>
                <a:gd name="T79" fmla="*/ 150 h 765"/>
                <a:gd name="T80" fmla="*/ 585 w 645"/>
                <a:gd name="T81" fmla="*/ 150 h 765"/>
                <a:gd name="T82" fmla="*/ 555 w 645"/>
                <a:gd name="T83" fmla="*/ 195 h 765"/>
                <a:gd name="T84" fmla="*/ 540 w 645"/>
                <a:gd name="T85" fmla="*/ 225 h 765"/>
                <a:gd name="T86" fmla="*/ 540 w 645"/>
                <a:gd name="T87" fmla="*/ 225 h 765"/>
                <a:gd name="T88" fmla="*/ 465 w 645"/>
                <a:gd name="T89" fmla="*/ 225 h 765"/>
                <a:gd name="T90" fmla="*/ 390 w 645"/>
                <a:gd name="T91" fmla="*/ 240 h 765"/>
                <a:gd name="T92" fmla="*/ 390 w 645"/>
                <a:gd name="T93" fmla="*/ 225 h 765"/>
                <a:gd name="T94" fmla="*/ 240 w 645"/>
                <a:gd name="T95" fmla="*/ 180 h 765"/>
                <a:gd name="T96" fmla="*/ 240 w 645"/>
                <a:gd name="T97" fmla="*/ 150 h 765"/>
                <a:gd name="T98" fmla="*/ 255 w 645"/>
                <a:gd name="T99" fmla="*/ 120 h 765"/>
                <a:gd name="T100" fmla="*/ 195 w 645"/>
                <a:gd name="T101" fmla="*/ 90 h 765"/>
                <a:gd name="T102" fmla="*/ 180 w 645"/>
                <a:gd name="T103" fmla="*/ 45 h 765"/>
                <a:gd name="T104" fmla="*/ 180 w 645"/>
                <a:gd name="T105" fmla="*/ 0 h 765"/>
                <a:gd name="T106" fmla="*/ 135 w 645"/>
                <a:gd name="T107" fmla="*/ 0 h 765"/>
                <a:gd name="T108" fmla="*/ 105 w 645"/>
                <a:gd name="T109" fmla="*/ 15 h 765"/>
                <a:gd name="T110" fmla="*/ 90 w 645"/>
                <a:gd name="T111" fmla="*/ 0 h 7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45"/>
                <a:gd name="T169" fmla="*/ 0 h 765"/>
                <a:gd name="T170" fmla="*/ 645 w 645"/>
                <a:gd name="T171" fmla="*/ 765 h 76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45" h="765">
                  <a:moveTo>
                    <a:pt x="90" y="0"/>
                  </a:moveTo>
                  <a:lnTo>
                    <a:pt x="120" y="60"/>
                  </a:lnTo>
                  <a:lnTo>
                    <a:pt x="120" y="105"/>
                  </a:lnTo>
                  <a:lnTo>
                    <a:pt x="75" y="195"/>
                  </a:lnTo>
                  <a:lnTo>
                    <a:pt x="15" y="225"/>
                  </a:lnTo>
                  <a:lnTo>
                    <a:pt x="60" y="300"/>
                  </a:lnTo>
                  <a:lnTo>
                    <a:pt x="0" y="315"/>
                  </a:lnTo>
                  <a:lnTo>
                    <a:pt x="60" y="330"/>
                  </a:lnTo>
                  <a:lnTo>
                    <a:pt x="45" y="375"/>
                  </a:lnTo>
                  <a:lnTo>
                    <a:pt x="105" y="360"/>
                  </a:lnTo>
                  <a:lnTo>
                    <a:pt x="120" y="375"/>
                  </a:lnTo>
                  <a:lnTo>
                    <a:pt x="120" y="435"/>
                  </a:lnTo>
                  <a:lnTo>
                    <a:pt x="225" y="690"/>
                  </a:lnTo>
                  <a:lnTo>
                    <a:pt x="225" y="735"/>
                  </a:lnTo>
                  <a:lnTo>
                    <a:pt x="270" y="765"/>
                  </a:lnTo>
                  <a:lnTo>
                    <a:pt x="300" y="720"/>
                  </a:lnTo>
                  <a:lnTo>
                    <a:pt x="300" y="555"/>
                  </a:lnTo>
                  <a:lnTo>
                    <a:pt x="435" y="405"/>
                  </a:lnTo>
                  <a:lnTo>
                    <a:pt x="435" y="375"/>
                  </a:lnTo>
                  <a:lnTo>
                    <a:pt x="465" y="360"/>
                  </a:lnTo>
                  <a:lnTo>
                    <a:pt x="495" y="375"/>
                  </a:lnTo>
                  <a:lnTo>
                    <a:pt x="450" y="300"/>
                  </a:lnTo>
                  <a:lnTo>
                    <a:pt x="450" y="255"/>
                  </a:lnTo>
                  <a:lnTo>
                    <a:pt x="495" y="255"/>
                  </a:lnTo>
                  <a:lnTo>
                    <a:pt x="510" y="255"/>
                  </a:lnTo>
                  <a:lnTo>
                    <a:pt x="540" y="255"/>
                  </a:lnTo>
                  <a:lnTo>
                    <a:pt x="555" y="285"/>
                  </a:lnTo>
                  <a:lnTo>
                    <a:pt x="555" y="300"/>
                  </a:lnTo>
                  <a:lnTo>
                    <a:pt x="540" y="315"/>
                  </a:lnTo>
                  <a:lnTo>
                    <a:pt x="555" y="330"/>
                  </a:lnTo>
                  <a:lnTo>
                    <a:pt x="570" y="360"/>
                  </a:lnTo>
                  <a:lnTo>
                    <a:pt x="570" y="300"/>
                  </a:lnTo>
                  <a:lnTo>
                    <a:pt x="585" y="300"/>
                  </a:lnTo>
                  <a:lnTo>
                    <a:pt x="615" y="270"/>
                  </a:lnTo>
                  <a:lnTo>
                    <a:pt x="600" y="240"/>
                  </a:lnTo>
                  <a:lnTo>
                    <a:pt x="645" y="210"/>
                  </a:lnTo>
                  <a:lnTo>
                    <a:pt x="645" y="180"/>
                  </a:lnTo>
                  <a:lnTo>
                    <a:pt x="615" y="150"/>
                  </a:lnTo>
                  <a:lnTo>
                    <a:pt x="585" y="150"/>
                  </a:lnTo>
                  <a:lnTo>
                    <a:pt x="555" y="195"/>
                  </a:lnTo>
                  <a:lnTo>
                    <a:pt x="540" y="225"/>
                  </a:lnTo>
                  <a:lnTo>
                    <a:pt x="465" y="225"/>
                  </a:lnTo>
                  <a:lnTo>
                    <a:pt x="390" y="240"/>
                  </a:lnTo>
                  <a:lnTo>
                    <a:pt x="390" y="225"/>
                  </a:lnTo>
                  <a:lnTo>
                    <a:pt x="240" y="180"/>
                  </a:lnTo>
                  <a:lnTo>
                    <a:pt x="240" y="150"/>
                  </a:lnTo>
                  <a:lnTo>
                    <a:pt x="255" y="120"/>
                  </a:lnTo>
                  <a:lnTo>
                    <a:pt x="195" y="90"/>
                  </a:lnTo>
                  <a:lnTo>
                    <a:pt x="180" y="45"/>
                  </a:lnTo>
                  <a:lnTo>
                    <a:pt x="180" y="0"/>
                  </a:lnTo>
                  <a:lnTo>
                    <a:pt x="135" y="0"/>
                  </a:lnTo>
                  <a:lnTo>
                    <a:pt x="105" y="15"/>
                  </a:lnTo>
                  <a:lnTo>
                    <a:pt x="9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Freeform 42"/>
            <p:cNvSpPr>
              <a:spLocks/>
            </p:cNvSpPr>
            <p:nvPr/>
          </p:nvSpPr>
          <p:spPr bwMode="auto">
            <a:xfrm>
              <a:off x="3735" y="1080"/>
              <a:ext cx="165" cy="195"/>
            </a:xfrm>
            <a:custGeom>
              <a:avLst/>
              <a:gdLst>
                <a:gd name="T0" fmla="*/ 120 w 165"/>
                <a:gd name="T1" fmla="*/ 0 h 195"/>
                <a:gd name="T2" fmla="*/ 90 w 165"/>
                <a:gd name="T3" fmla="*/ 0 h 195"/>
                <a:gd name="T4" fmla="*/ 60 w 165"/>
                <a:gd name="T5" fmla="*/ 0 h 195"/>
                <a:gd name="T6" fmla="*/ 0 w 165"/>
                <a:gd name="T7" fmla="*/ 30 h 195"/>
                <a:gd name="T8" fmla="*/ 0 w 165"/>
                <a:gd name="T9" fmla="*/ 75 h 195"/>
                <a:gd name="T10" fmla="*/ 120 w 165"/>
                <a:gd name="T11" fmla="*/ 195 h 195"/>
                <a:gd name="T12" fmla="*/ 165 w 165"/>
                <a:gd name="T13" fmla="*/ 165 h 195"/>
                <a:gd name="T14" fmla="*/ 90 w 165"/>
                <a:gd name="T15" fmla="*/ 150 h 195"/>
                <a:gd name="T16" fmla="*/ 90 w 165"/>
                <a:gd name="T17" fmla="*/ 105 h 195"/>
                <a:gd name="T18" fmla="*/ 105 w 165"/>
                <a:gd name="T19" fmla="*/ 105 h 195"/>
                <a:gd name="T20" fmla="*/ 105 w 165"/>
                <a:gd name="T21" fmla="*/ 60 h 195"/>
                <a:gd name="T22" fmla="*/ 90 w 165"/>
                <a:gd name="T23" fmla="*/ 45 h 195"/>
                <a:gd name="T24" fmla="*/ 105 w 165"/>
                <a:gd name="T25" fmla="*/ 15 h 195"/>
                <a:gd name="T26" fmla="*/ 120 w 165"/>
                <a:gd name="T27" fmla="*/ 0 h 19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5"/>
                <a:gd name="T43" fmla="*/ 0 h 195"/>
                <a:gd name="T44" fmla="*/ 165 w 165"/>
                <a:gd name="T45" fmla="*/ 195 h 19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5" h="195">
                  <a:moveTo>
                    <a:pt x="120" y="0"/>
                  </a:moveTo>
                  <a:lnTo>
                    <a:pt x="90" y="0"/>
                  </a:lnTo>
                  <a:lnTo>
                    <a:pt x="60" y="0"/>
                  </a:lnTo>
                  <a:lnTo>
                    <a:pt x="0" y="30"/>
                  </a:lnTo>
                  <a:lnTo>
                    <a:pt x="0" y="75"/>
                  </a:lnTo>
                  <a:lnTo>
                    <a:pt x="120" y="195"/>
                  </a:lnTo>
                  <a:lnTo>
                    <a:pt x="165" y="165"/>
                  </a:lnTo>
                  <a:lnTo>
                    <a:pt x="90" y="150"/>
                  </a:lnTo>
                  <a:lnTo>
                    <a:pt x="90" y="105"/>
                  </a:lnTo>
                  <a:lnTo>
                    <a:pt x="105" y="105"/>
                  </a:lnTo>
                  <a:lnTo>
                    <a:pt x="105" y="60"/>
                  </a:lnTo>
                  <a:lnTo>
                    <a:pt x="90" y="45"/>
                  </a:lnTo>
                  <a:lnTo>
                    <a:pt x="105" y="15"/>
                  </a:lnTo>
                  <a:lnTo>
                    <a:pt x="12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Freeform 43"/>
            <p:cNvSpPr>
              <a:spLocks/>
            </p:cNvSpPr>
            <p:nvPr/>
          </p:nvSpPr>
          <p:spPr bwMode="auto">
            <a:xfrm>
              <a:off x="3435" y="690"/>
              <a:ext cx="150" cy="195"/>
            </a:xfrm>
            <a:custGeom>
              <a:avLst/>
              <a:gdLst>
                <a:gd name="T0" fmla="*/ 15 w 150"/>
                <a:gd name="T1" fmla="*/ 45 h 195"/>
                <a:gd name="T2" fmla="*/ 0 w 150"/>
                <a:gd name="T3" fmla="*/ 90 h 195"/>
                <a:gd name="T4" fmla="*/ 0 w 150"/>
                <a:gd name="T5" fmla="*/ 135 h 195"/>
                <a:gd name="T6" fmla="*/ 30 w 150"/>
                <a:gd name="T7" fmla="*/ 150 h 195"/>
                <a:gd name="T8" fmla="*/ 45 w 150"/>
                <a:gd name="T9" fmla="*/ 180 h 195"/>
                <a:gd name="T10" fmla="*/ 45 w 150"/>
                <a:gd name="T11" fmla="*/ 195 h 195"/>
                <a:gd name="T12" fmla="*/ 135 w 150"/>
                <a:gd name="T13" fmla="*/ 195 h 195"/>
                <a:gd name="T14" fmla="*/ 135 w 150"/>
                <a:gd name="T15" fmla="*/ 165 h 195"/>
                <a:gd name="T16" fmla="*/ 105 w 150"/>
                <a:gd name="T17" fmla="*/ 135 h 195"/>
                <a:gd name="T18" fmla="*/ 150 w 150"/>
                <a:gd name="T19" fmla="*/ 90 h 195"/>
                <a:gd name="T20" fmla="*/ 150 w 150"/>
                <a:gd name="T21" fmla="*/ 30 h 195"/>
                <a:gd name="T22" fmla="*/ 120 w 150"/>
                <a:gd name="T23" fmla="*/ 15 h 195"/>
                <a:gd name="T24" fmla="*/ 90 w 150"/>
                <a:gd name="T25" fmla="*/ 30 h 195"/>
                <a:gd name="T26" fmla="*/ 45 w 150"/>
                <a:gd name="T27" fmla="*/ 0 h 195"/>
                <a:gd name="T28" fmla="*/ 60 w 150"/>
                <a:gd name="T29" fmla="*/ 45 h 195"/>
                <a:gd name="T30" fmla="*/ 15 w 150"/>
                <a:gd name="T31" fmla="*/ 45 h 1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0"/>
                <a:gd name="T49" fmla="*/ 0 h 195"/>
                <a:gd name="T50" fmla="*/ 150 w 150"/>
                <a:gd name="T51" fmla="*/ 195 h 19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0" h="195">
                  <a:moveTo>
                    <a:pt x="15" y="45"/>
                  </a:moveTo>
                  <a:lnTo>
                    <a:pt x="0" y="90"/>
                  </a:lnTo>
                  <a:lnTo>
                    <a:pt x="0" y="135"/>
                  </a:lnTo>
                  <a:lnTo>
                    <a:pt x="30" y="150"/>
                  </a:lnTo>
                  <a:lnTo>
                    <a:pt x="45" y="180"/>
                  </a:lnTo>
                  <a:lnTo>
                    <a:pt x="45" y="195"/>
                  </a:lnTo>
                  <a:lnTo>
                    <a:pt x="135" y="195"/>
                  </a:lnTo>
                  <a:lnTo>
                    <a:pt x="135" y="165"/>
                  </a:lnTo>
                  <a:lnTo>
                    <a:pt x="105" y="135"/>
                  </a:lnTo>
                  <a:lnTo>
                    <a:pt x="150" y="90"/>
                  </a:lnTo>
                  <a:lnTo>
                    <a:pt x="150" y="30"/>
                  </a:lnTo>
                  <a:lnTo>
                    <a:pt x="120" y="15"/>
                  </a:lnTo>
                  <a:lnTo>
                    <a:pt x="90" y="30"/>
                  </a:lnTo>
                  <a:lnTo>
                    <a:pt x="45" y="0"/>
                  </a:lnTo>
                  <a:lnTo>
                    <a:pt x="60" y="45"/>
                  </a:lnTo>
                  <a:lnTo>
                    <a:pt x="15" y="4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7" name="Freeform 44"/>
            <p:cNvSpPr>
              <a:spLocks/>
            </p:cNvSpPr>
            <p:nvPr/>
          </p:nvSpPr>
          <p:spPr bwMode="auto">
            <a:xfrm>
              <a:off x="3225" y="825"/>
              <a:ext cx="285" cy="255"/>
            </a:xfrm>
            <a:custGeom>
              <a:avLst/>
              <a:gdLst>
                <a:gd name="T0" fmla="*/ 0 w 285"/>
                <a:gd name="T1" fmla="*/ 60 h 255"/>
                <a:gd name="T2" fmla="*/ 30 w 285"/>
                <a:gd name="T3" fmla="*/ 75 h 255"/>
                <a:gd name="T4" fmla="*/ 45 w 285"/>
                <a:gd name="T5" fmla="*/ 105 h 255"/>
                <a:gd name="T6" fmla="*/ 45 w 285"/>
                <a:gd name="T7" fmla="*/ 165 h 255"/>
                <a:gd name="T8" fmla="*/ 45 w 285"/>
                <a:gd name="T9" fmla="*/ 195 h 255"/>
                <a:gd name="T10" fmla="*/ 120 w 285"/>
                <a:gd name="T11" fmla="*/ 225 h 255"/>
                <a:gd name="T12" fmla="*/ 135 w 285"/>
                <a:gd name="T13" fmla="*/ 195 h 255"/>
                <a:gd name="T14" fmla="*/ 210 w 285"/>
                <a:gd name="T15" fmla="*/ 195 h 255"/>
                <a:gd name="T16" fmla="*/ 270 w 285"/>
                <a:gd name="T17" fmla="*/ 255 h 255"/>
                <a:gd name="T18" fmla="*/ 285 w 285"/>
                <a:gd name="T19" fmla="*/ 225 h 255"/>
                <a:gd name="T20" fmla="*/ 210 w 285"/>
                <a:gd name="T21" fmla="*/ 165 h 255"/>
                <a:gd name="T22" fmla="*/ 210 w 285"/>
                <a:gd name="T23" fmla="*/ 120 h 255"/>
                <a:gd name="T24" fmla="*/ 195 w 285"/>
                <a:gd name="T25" fmla="*/ 105 h 255"/>
                <a:gd name="T26" fmla="*/ 225 w 285"/>
                <a:gd name="T27" fmla="*/ 75 h 255"/>
                <a:gd name="T28" fmla="*/ 225 w 285"/>
                <a:gd name="T29" fmla="*/ 45 h 255"/>
                <a:gd name="T30" fmla="*/ 120 w 285"/>
                <a:gd name="T31" fmla="*/ 0 h 255"/>
                <a:gd name="T32" fmla="*/ 75 w 285"/>
                <a:gd name="T33" fmla="*/ 30 h 255"/>
                <a:gd name="T34" fmla="*/ 45 w 285"/>
                <a:gd name="T35" fmla="*/ 30 h 255"/>
                <a:gd name="T36" fmla="*/ 45 w 285"/>
                <a:gd name="T37" fmla="*/ 30 h 255"/>
                <a:gd name="T38" fmla="*/ 0 w 285"/>
                <a:gd name="T39" fmla="*/ 60 h 25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5"/>
                <a:gd name="T61" fmla="*/ 0 h 255"/>
                <a:gd name="T62" fmla="*/ 285 w 285"/>
                <a:gd name="T63" fmla="*/ 255 h 25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5" h="255">
                  <a:moveTo>
                    <a:pt x="0" y="60"/>
                  </a:moveTo>
                  <a:lnTo>
                    <a:pt x="30" y="75"/>
                  </a:lnTo>
                  <a:lnTo>
                    <a:pt x="45" y="105"/>
                  </a:lnTo>
                  <a:lnTo>
                    <a:pt x="45" y="165"/>
                  </a:lnTo>
                  <a:lnTo>
                    <a:pt x="45" y="195"/>
                  </a:lnTo>
                  <a:lnTo>
                    <a:pt x="120" y="225"/>
                  </a:lnTo>
                  <a:lnTo>
                    <a:pt x="135" y="195"/>
                  </a:lnTo>
                  <a:lnTo>
                    <a:pt x="210" y="195"/>
                  </a:lnTo>
                  <a:lnTo>
                    <a:pt x="270" y="255"/>
                  </a:lnTo>
                  <a:lnTo>
                    <a:pt x="285" y="225"/>
                  </a:lnTo>
                  <a:lnTo>
                    <a:pt x="210" y="165"/>
                  </a:lnTo>
                  <a:lnTo>
                    <a:pt x="210" y="120"/>
                  </a:lnTo>
                  <a:lnTo>
                    <a:pt x="195" y="105"/>
                  </a:lnTo>
                  <a:lnTo>
                    <a:pt x="225" y="75"/>
                  </a:lnTo>
                  <a:lnTo>
                    <a:pt x="225" y="45"/>
                  </a:lnTo>
                  <a:lnTo>
                    <a:pt x="120" y="0"/>
                  </a:lnTo>
                  <a:lnTo>
                    <a:pt x="75" y="30"/>
                  </a:lnTo>
                  <a:lnTo>
                    <a:pt x="45" y="30"/>
                  </a:lnTo>
                  <a:lnTo>
                    <a:pt x="0" y="6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8" name="Freeform 45"/>
            <p:cNvSpPr>
              <a:spLocks/>
            </p:cNvSpPr>
            <p:nvPr/>
          </p:nvSpPr>
          <p:spPr bwMode="auto">
            <a:xfrm>
              <a:off x="3690" y="270"/>
              <a:ext cx="195" cy="270"/>
            </a:xfrm>
            <a:custGeom>
              <a:avLst/>
              <a:gdLst>
                <a:gd name="T0" fmla="*/ 0 w 195"/>
                <a:gd name="T1" fmla="*/ 60 h 270"/>
                <a:gd name="T2" fmla="*/ 30 w 195"/>
                <a:gd name="T3" fmla="*/ 105 h 270"/>
                <a:gd name="T4" fmla="*/ 60 w 195"/>
                <a:gd name="T5" fmla="*/ 120 h 270"/>
                <a:gd name="T6" fmla="*/ 0 w 195"/>
                <a:gd name="T7" fmla="*/ 195 h 270"/>
                <a:gd name="T8" fmla="*/ 15 w 195"/>
                <a:gd name="T9" fmla="*/ 255 h 270"/>
                <a:gd name="T10" fmla="*/ 60 w 195"/>
                <a:gd name="T11" fmla="*/ 270 h 270"/>
                <a:gd name="T12" fmla="*/ 150 w 195"/>
                <a:gd name="T13" fmla="*/ 255 h 270"/>
                <a:gd name="T14" fmla="*/ 195 w 195"/>
                <a:gd name="T15" fmla="*/ 210 h 270"/>
                <a:gd name="T16" fmla="*/ 120 w 195"/>
                <a:gd name="T17" fmla="*/ 60 h 270"/>
                <a:gd name="T18" fmla="*/ 120 w 195"/>
                <a:gd name="T19" fmla="*/ 30 h 270"/>
                <a:gd name="T20" fmla="*/ 135 w 195"/>
                <a:gd name="T21" fmla="*/ 0 h 270"/>
                <a:gd name="T22" fmla="*/ 105 w 195"/>
                <a:gd name="T23" fmla="*/ 15 h 270"/>
                <a:gd name="T24" fmla="*/ 45 w 195"/>
                <a:gd name="T25" fmla="*/ 30 h 270"/>
                <a:gd name="T26" fmla="*/ 45 w 195"/>
                <a:gd name="T27" fmla="*/ 60 h 270"/>
                <a:gd name="T28" fmla="*/ 0 w 195"/>
                <a:gd name="T29" fmla="*/ 60 h 2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5"/>
                <a:gd name="T46" fmla="*/ 0 h 270"/>
                <a:gd name="T47" fmla="*/ 195 w 195"/>
                <a:gd name="T48" fmla="*/ 270 h 2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5" h="270">
                  <a:moveTo>
                    <a:pt x="0" y="60"/>
                  </a:moveTo>
                  <a:lnTo>
                    <a:pt x="30" y="105"/>
                  </a:lnTo>
                  <a:lnTo>
                    <a:pt x="60" y="120"/>
                  </a:lnTo>
                  <a:lnTo>
                    <a:pt x="0" y="195"/>
                  </a:lnTo>
                  <a:lnTo>
                    <a:pt x="15" y="255"/>
                  </a:lnTo>
                  <a:lnTo>
                    <a:pt x="60" y="270"/>
                  </a:lnTo>
                  <a:lnTo>
                    <a:pt x="150" y="255"/>
                  </a:lnTo>
                  <a:lnTo>
                    <a:pt x="195" y="210"/>
                  </a:lnTo>
                  <a:lnTo>
                    <a:pt x="120" y="60"/>
                  </a:lnTo>
                  <a:lnTo>
                    <a:pt x="120" y="30"/>
                  </a:lnTo>
                  <a:lnTo>
                    <a:pt x="135" y="0"/>
                  </a:lnTo>
                  <a:lnTo>
                    <a:pt x="105" y="15"/>
                  </a:lnTo>
                  <a:lnTo>
                    <a:pt x="45" y="30"/>
                  </a:lnTo>
                  <a:lnTo>
                    <a:pt x="45" y="60"/>
                  </a:lnTo>
                  <a:lnTo>
                    <a:pt x="0" y="6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Freeform 46"/>
            <p:cNvSpPr>
              <a:spLocks/>
            </p:cNvSpPr>
            <p:nvPr/>
          </p:nvSpPr>
          <p:spPr bwMode="auto">
            <a:xfrm>
              <a:off x="3885" y="1365"/>
              <a:ext cx="270" cy="285"/>
            </a:xfrm>
            <a:custGeom>
              <a:avLst/>
              <a:gdLst>
                <a:gd name="T0" fmla="*/ 225 w 270"/>
                <a:gd name="T1" fmla="*/ 90 h 285"/>
                <a:gd name="T2" fmla="*/ 225 w 270"/>
                <a:gd name="T3" fmla="*/ 45 h 285"/>
                <a:gd name="T4" fmla="*/ 210 w 270"/>
                <a:gd name="T5" fmla="*/ 15 h 285"/>
                <a:gd name="T6" fmla="*/ 150 w 270"/>
                <a:gd name="T7" fmla="*/ 0 h 285"/>
                <a:gd name="T8" fmla="*/ 90 w 270"/>
                <a:gd name="T9" fmla="*/ 15 h 285"/>
                <a:gd name="T10" fmla="*/ 0 w 270"/>
                <a:gd name="T11" fmla="*/ 0 h 285"/>
                <a:gd name="T12" fmla="*/ 15 w 270"/>
                <a:gd name="T13" fmla="*/ 270 h 285"/>
                <a:gd name="T14" fmla="*/ 180 w 270"/>
                <a:gd name="T15" fmla="*/ 285 h 285"/>
                <a:gd name="T16" fmla="*/ 225 w 270"/>
                <a:gd name="T17" fmla="*/ 285 h 285"/>
                <a:gd name="T18" fmla="*/ 270 w 270"/>
                <a:gd name="T19" fmla="*/ 240 h 285"/>
                <a:gd name="T20" fmla="*/ 270 w 270"/>
                <a:gd name="T21" fmla="*/ 225 h 285"/>
                <a:gd name="T22" fmla="*/ 180 w 270"/>
                <a:gd name="T23" fmla="*/ 45 h 285"/>
                <a:gd name="T24" fmla="*/ 225 w 270"/>
                <a:gd name="T25" fmla="*/ 90 h 2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285"/>
                <a:gd name="T41" fmla="*/ 270 w 270"/>
                <a:gd name="T42" fmla="*/ 285 h 2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285">
                  <a:moveTo>
                    <a:pt x="225" y="90"/>
                  </a:moveTo>
                  <a:lnTo>
                    <a:pt x="225" y="45"/>
                  </a:lnTo>
                  <a:lnTo>
                    <a:pt x="210" y="15"/>
                  </a:lnTo>
                  <a:lnTo>
                    <a:pt x="150" y="0"/>
                  </a:lnTo>
                  <a:lnTo>
                    <a:pt x="90" y="15"/>
                  </a:lnTo>
                  <a:lnTo>
                    <a:pt x="0" y="0"/>
                  </a:lnTo>
                  <a:lnTo>
                    <a:pt x="15" y="270"/>
                  </a:lnTo>
                  <a:lnTo>
                    <a:pt x="180" y="285"/>
                  </a:lnTo>
                  <a:lnTo>
                    <a:pt x="225" y="285"/>
                  </a:lnTo>
                  <a:lnTo>
                    <a:pt x="270" y="240"/>
                  </a:lnTo>
                  <a:lnTo>
                    <a:pt x="270" y="225"/>
                  </a:lnTo>
                  <a:lnTo>
                    <a:pt x="180" y="45"/>
                  </a:lnTo>
                  <a:lnTo>
                    <a:pt x="225" y="9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0" name="Freeform 47"/>
            <p:cNvSpPr>
              <a:spLocks/>
            </p:cNvSpPr>
            <p:nvPr/>
          </p:nvSpPr>
          <p:spPr bwMode="auto">
            <a:xfrm>
              <a:off x="3105" y="1995"/>
              <a:ext cx="135" cy="165"/>
            </a:xfrm>
            <a:custGeom>
              <a:avLst/>
              <a:gdLst>
                <a:gd name="T0" fmla="*/ 0 w 135"/>
                <a:gd name="T1" fmla="*/ 0 h 165"/>
                <a:gd name="T2" fmla="*/ 15 w 135"/>
                <a:gd name="T3" fmla="*/ 60 h 165"/>
                <a:gd name="T4" fmla="*/ 0 w 135"/>
                <a:gd name="T5" fmla="*/ 75 h 165"/>
                <a:gd name="T6" fmla="*/ 15 w 135"/>
                <a:gd name="T7" fmla="*/ 120 h 165"/>
                <a:gd name="T8" fmla="*/ 15 w 135"/>
                <a:gd name="T9" fmla="*/ 165 h 165"/>
                <a:gd name="T10" fmla="*/ 45 w 135"/>
                <a:gd name="T11" fmla="*/ 150 h 165"/>
                <a:gd name="T12" fmla="*/ 120 w 135"/>
                <a:gd name="T13" fmla="*/ 150 h 165"/>
                <a:gd name="T14" fmla="*/ 105 w 135"/>
                <a:gd name="T15" fmla="*/ 105 h 165"/>
                <a:gd name="T16" fmla="*/ 135 w 135"/>
                <a:gd name="T17" fmla="*/ 60 h 165"/>
                <a:gd name="T18" fmla="*/ 120 w 135"/>
                <a:gd name="T19" fmla="*/ 30 h 165"/>
                <a:gd name="T20" fmla="*/ 120 w 135"/>
                <a:gd name="T21" fmla="*/ 30 h 165"/>
                <a:gd name="T22" fmla="*/ 90 w 135"/>
                <a:gd name="T23" fmla="*/ 30 h 165"/>
                <a:gd name="T24" fmla="*/ 60 w 135"/>
                <a:gd name="T25" fmla="*/ 0 h 165"/>
                <a:gd name="T26" fmla="*/ 0 w 135"/>
                <a:gd name="T27" fmla="*/ 0 h 16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"/>
                <a:gd name="T43" fmla="*/ 0 h 165"/>
                <a:gd name="T44" fmla="*/ 135 w 135"/>
                <a:gd name="T45" fmla="*/ 165 h 16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" h="165">
                  <a:moveTo>
                    <a:pt x="0" y="0"/>
                  </a:moveTo>
                  <a:lnTo>
                    <a:pt x="15" y="60"/>
                  </a:lnTo>
                  <a:lnTo>
                    <a:pt x="0" y="75"/>
                  </a:lnTo>
                  <a:lnTo>
                    <a:pt x="15" y="120"/>
                  </a:lnTo>
                  <a:lnTo>
                    <a:pt x="15" y="165"/>
                  </a:lnTo>
                  <a:lnTo>
                    <a:pt x="45" y="150"/>
                  </a:lnTo>
                  <a:lnTo>
                    <a:pt x="120" y="150"/>
                  </a:lnTo>
                  <a:lnTo>
                    <a:pt x="105" y="105"/>
                  </a:lnTo>
                  <a:lnTo>
                    <a:pt x="135" y="60"/>
                  </a:lnTo>
                  <a:lnTo>
                    <a:pt x="120" y="30"/>
                  </a:lnTo>
                  <a:lnTo>
                    <a:pt x="90" y="30"/>
                  </a:lnTo>
                  <a:lnTo>
                    <a:pt x="6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Freeform 48"/>
            <p:cNvSpPr>
              <a:spLocks/>
            </p:cNvSpPr>
            <p:nvPr/>
          </p:nvSpPr>
          <p:spPr bwMode="auto">
            <a:xfrm>
              <a:off x="1425" y="1950"/>
              <a:ext cx="255" cy="450"/>
            </a:xfrm>
            <a:custGeom>
              <a:avLst/>
              <a:gdLst>
                <a:gd name="T0" fmla="*/ 150 w 255"/>
                <a:gd name="T1" fmla="*/ 0 h 450"/>
                <a:gd name="T2" fmla="*/ 105 w 255"/>
                <a:gd name="T3" fmla="*/ 15 h 450"/>
                <a:gd name="T4" fmla="*/ 75 w 255"/>
                <a:gd name="T5" fmla="*/ 75 h 450"/>
                <a:gd name="T6" fmla="*/ 30 w 255"/>
                <a:gd name="T7" fmla="*/ 120 h 450"/>
                <a:gd name="T8" fmla="*/ 30 w 255"/>
                <a:gd name="T9" fmla="*/ 150 h 450"/>
                <a:gd name="T10" fmla="*/ 30 w 255"/>
                <a:gd name="T11" fmla="*/ 240 h 450"/>
                <a:gd name="T12" fmla="*/ 0 w 255"/>
                <a:gd name="T13" fmla="*/ 300 h 450"/>
                <a:gd name="T14" fmla="*/ 30 w 255"/>
                <a:gd name="T15" fmla="*/ 330 h 450"/>
                <a:gd name="T16" fmla="*/ 60 w 255"/>
                <a:gd name="T17" fmla="*/ 330 h 450"/>
                <a:gd name="T18" fmla="*/ 105 w 255"/>
                <a:gd name="T19" fmla="*/ 360 h 450"/>
                <a:gd name="T20" fmla="*/ 120 w 255"/>
                <a:gd name="T21" fmla="*/ 420 h 450"/>
                <a:gd name="T22" fmla="*/ 195 w 255"/>
                <a:gd name="T23" fmla="*/ 420 h 450"/>
                <a:gd name="T24" fmla="*/ 195 w 255"/>
                <a:gd name="T25" fmla="*/ 450 h 450"/>
                <a:gd name="T26" fmla="*/ 210 w 255"/>
                <a:gd name="T27" fmla="*/ 450 h 450"/>
                <a:gd name="T28" fmla="*/ 210 w 255"/>
                <a:gd name="T29" fmla="*/ 435 h 450"/>
                <a:gd name="T30" fmla="*/ 210 w 255"/>
                <a:gd name="T31" fmla="*/ 390 h 450"/>
                <a:gd name="T32" fmla="*/ 195 w 255"/>
                <a:gd name="T33" fmla="*/ 375 h 450"/>
                <a:gd name="T34" fmla="*/ 195 w 255"/>
                <a:gd name="T35" fmla="*/ 315 h 450"/>
                <a:gd name="T36" fmla="*/ 210 w 255"/>
                <a:gd name="T37" fmla="*/ 300 h 450"/>
                <a:gd name="T38" fmla="*/ 195 w 255"/>
                <a:gd name="T39" fmla="*/ 285 h 450"/>
                <a:gd name="T40" fmla="*/ 255 w 255"/>
                <a:gd name="T41" fmla="*/ 285 h 450"/>
                <a:gd name="T42" fmla="*/ 255 w 255"/>
                <a:gd name="T43" fmla="*/ 255 h 450"/>
                <a:gd name="T44" fmla="*/ 240 w 255"/>
                <a:gd name="T45" fmla="*/ 225 h 450"/>
                <a:gd name="T46" fmla="*/ 255 w 255"/>
                <a:gd name="T47" fmla="*/ 165 h 450"/>
                <a:gd name="T48" fmla="*/ 225 w 255"/>
                <a:gd name="T49" fmla="*/ 165 h 450"/>
                <a:gd name="T50" fmla="*/ 195 w 255"/>
                <a:gd name="T51" fmla="*/ 150 h 450"/>
                <a:gd name="T52" fmla="*/ 180 w 255"/>
                <a:gd name="T53" fmla="*/ 150 h 450"/>
                <a:gd name="T54" fmla="*/ 150 w 255"/>
                <a:gd name="T55" fmla="*/ 135 h 450"/>
                <a:gd name="T56" fmla="*/ 135 w 255"/>
                <a:gd name="T57" fmla="*/ 120 h 450"/>
                <a:gd name="T58" fmla="*/ 135 w 255"/>
                <a:gd name="T59" fmla="*/ 90 h 450"/>
                <a:gd name="T60" fmla="*/ 120 w 255"/>
                <a:gd name="T61" fmla="*/ 75 h 450"/>
                <a:gd name="T62" fmla="*/ 135 w 255"/>
                <a:gd name="T63" fmla="*/ 30 h 450"/>
                <a:gd name="T64" fmla="*/ 150 w 255"/>
                <a:gd name="T65" fmla="*/ 15 h 450"/>
                <a:gd name="T66" fmla="*/ 150 w 255"/>
                <a:gd name="T67" fmla="*/ 0 h 45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5"/>
                <a:gd name="T103" fmla="*/ 0 h 450"/>
                <a:gd name="T104" fmla="*/ 255 w 255"/>
                <a:gd name="T105" fmla="*/ 450 h 45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5" h="450">
                  <a:moveTo>
                    <a:pt x="150" y="0"/>
                  </a:moveTo>
                  <a:lnTo>
                    <a:pt x="105" y="15"/>
                  </a:lnTo>
                  <a:lnTo>
                    <a:pt x="75" y="75"/>
                  </a:lnTo>
                  <a:lnTo>
                    <a:pt x="30" y="120"/>
                  </a:lnTo>
                  <a:lnTo>
                    <a:pt x="30" y="150"/>
                  </a:lnTo>
                  <a:lnTo>
                    <a:pt x="30" y="240"/>
                  </a:lnTo>
                  <a:lnTo>
                    <a:pt x="0" y="300"/>
                  </a:lnTo>
                  <a:lnTo>
                    <a:pt x="30" y="330"/>
                  </a:lnTo>
                  <a:lnTo>
                    <a:pt x="60" y="330"/>
                  </a:lnTo>
                  <a:lnTo>
                    <a:pt x="105" y="360"/>
                  </a:lnTo>
                  <a:lnTo>
                    <a:pt x="120" y="420"/>
                  </a:lnTo>
                  <a:lnTo>
                    <a:pt x="195" y="420"/>
                  </a:lnTo>
                  <a:lnTo>
                    <a:pt x="195" y="450"/>
                  </a:lnTo>
                  <a:lnTo>
                    <a:pt x="210" y="450"/>
                  </a:lnTo>
                  <a:lnTo>
                    <a:pt x="210" y="435"/>
                  </a:lnTo>
                  <a:lnTo>
                    <a:pt x="210" y="390"/>
                  </a:lnTo>
                  <a:lnTo>
                    <a:pt x="195" y="375"/>
                  </a:lnTo>
                  <a:lnTo>
                    <a:pt x="195" y="315"/>
                  </a:lnTo>
                  <a:lnTo>
                    <a:pt x="210" y="300"/>
                  </a:lnTo>
                  <a:lnTo>
                    <a:pt x="195" y="285"/>
                  </a:lnTo>
                  <a:lnTo>
                    <a:pt x="255" y="285"/>
                  </a:lnTo>
                  <a:lnTo>
                    <a:pt x="255" y="255"/>
                  </a:lnTo>
                  <a:lnTo>
                    <a:pt x="240" y="225"/>
                  </a:lnTo>
                  <a:lnTo>
                    <a:pt x="255" y="165"/>
                  </a:lnTo>
                  <a:lnTo>
                    <a:pt x="225" y="165"/>
                  </a:lnTo>
                  <a:lnTo>
                    <a:pt x="195" y="150"/>
                  </a:lnTo>
                  <a:lnTo>
                    <a:pt x="180" y="150"/>
                  </a:lnTo>
                  <a:lnTo>
                    <a:pt x="150" y="135"/>
                  </a:lnTo>
                  <a:lnTo>
                    <a:pt x="135" y="120"/>
                  </a:lnTo>
                  <a:lnTo>
                    <a:pt x="135" y="90"/>
                  </a:lnTo>
                  <a:lnTo>
                    <a:pt x="120" y="75"/>
                  </a:lnTo>
                  <a:lnTo>
                    <a:pt x="135" y="30"/>
                  </a:lnTo>
                  <a:lnTo>
                    <a:pt x="150" y="15"/>
                  </a:lnTo>
                  <a:lnTo>
                    <a:pt x="15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2" name="Freeform 49"/>
            <p:cNvSpPr>
              <a:spLocks/>
            </p:cNvSpPr>
            <p:nvPr/>
          </p:nvSpPr>
          <p:spPr bwMode="auto">
            <a:xfrm>
              <a:off x="3615" y="1605"/>
              <a:ext cx="255" cy="465"/>
            </a:xfrm>
            <a:custGeom>
              <a:avLst/>
              <a:gdLst>
                <a:gd name="T0" fmla="*/ 30 w 255"/>
                <a:gd name="T1" fmla="*/ 0 h 465"/>
                <a:gd name="T2" fmla="*/ 60 w 255"/>
                <a:gd name="T3" fmla="*/ 90 h 465"/>
                <a:gd name="T4" fmla="*/ 45 w 255"/>
                <a:gd name="T5" fmla="*/ 195 h 465"/>
                <a:gd name="T6" fmla="*/ 0 w 255"/>
                <a:gd name="T7" fmla="*/ 255 h 465"/>
                <a:gd name="T8" fmla="*/ 15 w 255"/>
                <a:gd name="T9" fmla="*/ 300 h 465"/>
                <a:gd name="T10" fmla="*/ 60 w 255"/>
                <a:gd name="T11" fmla="*/ 390 h 465"/>
                <a:gd name="T12" fmla="*/ 30 w 255"/>
                <a:gd name="T13" fmla="*/ 405 h 465"/>
                <a:gd name="T14" fmla="*/ 60 w 255"/>
                <a:gd name="T15" fmla="*/ 465 h 465"/>
                <a:gd name="T16" fmla="*/ 105 w 255"/>
                <a:gd name="T17" fmla="*/ 450 h 465"/>
                <a:gd name="T18" fmla="*/ 120 w 255"/>
                <a:gd name="T19" fmla="*/ 420 h 465"/>
                <a:gd name="T20" fmla="*/ 180 w 255"/>
                <a:gd name="T21" fmla="*/ 420 h 465"/>
                <a:gd name="T22" fmla="*/ 210 w 255"/>
                <a:gd name="T23" fmla="*/ 360 h 465"/>
                <a:gd name="T24" fmla="*/ 225 w 255"/>
                <a:gd name="T25" fmla="*/ 345 h 465"/>
                <a:gd name="T26" fmla="*/ 210 w 255"/>
                <a:gd name="T27" fmla="*/ 300 h 465"/>
                <a:gd name="T28" fmla="*/ 225 w 255"/>
                <a:gd name="T29" fmla="*/ 225 h 465"/>
                <a:gd name="T30" fmla="*/ 255 w 255"/>
                <a:gd name="T31" fmla="*/ 225 h 465"/>
                <a:gd name="T32" fmla="*/ 255 w 255"/>
                <a:gd name="T33" fmla="*/ 120 h 465"/>
                <a:gd name="T34" fmla="*/ 60 w 255"/>
                <a:gd name="T35" fmla="*/ 0 h 465"/>
                <a:gd name="T36" fmla="*/ 30 w 255"/>
                <a:gd name="T37" fmla="*/ 0 h 4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5"/>
                <a:gd name="T58" fmla="*/ 0 h 465"/>
                <a:gd name="T59" fmla="*/ 255 w 255"/>
                <a:gd name="T60" fmla="*/ 465 h 46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5" h="465">
                  <a:moveTo>
                    <a:pt x="30" y="0"/>
                  </a:moveTo>
                  <a:lnTo>
                    <a:pt x="60" y="90"/>
                  </a:lnTo>
                  <a:lnTo>
                    <a:pt x="45" y="195"/>
                  </a:lnTo>
                  <a:lnTo>
                    <a:pt x="0" y="255"/>
                  </a:lnTo>
                  <a:lnTo>
                    <a:pt x="15" y="300"/>
                  </a:lnTo>
                  <a:lnTo>
                    <a:pt x="60" y="390"/>
                  </a:lnTo>
                  <a:lnTo>
                    <a:pt x="30" y="405"/>
                  </a:lnTo>
                  <a:lnTo>
                    <a:pt x="60" y="465"/>
                  </a:lnTo>
                  <a:lnTo>
                    <a:pt x="105" y="450"/>
                  </a:lnTo>
                  <a:lnTo>
                    <a:pt x="120" y="420"/>
                  </a:lnTo>
                  <a:lnTo>
                    <a:pt x="180" y="420"/>
                  </a:lnTo>
                  <a:lnTo>
                    <a:pt x="210" y="360"/>
                  </a:lnTo>
                  <a:lnTo>
                    <a:pt x="225" y="345"/>
                  </a:lnTo>
                  <a:lnTo>
                    <a:pt x="210" y="300"/>
                  </a:lnTo>
                  <a:lnTo>
                    <a:pt x="225" y="225"/>
                  </a:lnTo>
                  <a:lnTo>
                    <a:pt x="255" y="225"/>
                  </a:lnTo>
                  <a:lnTo>
                    <a:pt x="255" y="120"/>
                  </a:lnTo>
                  <a:lnTo>
                    <a:pt x="60" y="0"/>
                  </a:lnTo>
                  <a:lnTo>
                    <a:pt x="3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3" name="Freeform 50"/>
            <p:cNvSpPr>
              <a:spLocks/>
            </p:cNvSpPr>
            <p:nvPr/>
          </p:nvSpPr>
          <p:spPr bwMode="auto">
            <a:xfrm>
              <a:off x="3495" y="1935"/>
              <a:ext cx="180" cy="300"/>
            </a:xfrm>
            <a:custGeom>
              <a:avLst/>
              <a:gdLst>
                <a:gd name="T0" fmla="*/ 0 w 180"/>
                <a:gd name="T1" fmla="*/ 210 h 300"/>
                <a:gd name="T2" fmla="*/ 30 w 180"/>
                <a:gd name="T3" fmla="*/ 240 h 300"/>
                <a:gd name="T4" fmla="*/ 30 w 180"/>
                <a:gd name="T5" fmla="*/ 285 h 300"/>
                <a:gd name="T6" fmla="*/ 150 w 180"/>
                <a:gd name="T7" fmla="*/ 285 h 300"/>
                <a:gd name="T8" fmla="*/ 180 w 180"/>
                <a:gd name="T9" fmla="*/ 300 h 300"/>
                <a:gd name="T10" fmla="*/ 180 w 180"/>
                <a:gd name="T11" fmla="*/ 285 h 300"/>
                <a:gd name="T12" fmla="*/ 135 w 180"/>
                <a:gd name="T13" fmla="*/ 210 h 300"/>
                <a:gd name="T14" fmla="*/ 135 w 180"/>
                <a:gd name="T15" fmla="*/ 165 h 300"/>
                <a:gd name="T16" fmla="*/ 165 w 180"/>
                <a:gd name="T17" fmla="*/ 135 h 300"/>
                <a:gd name="T18" fmla="*/ 135 w 180"/>
                <a:gd name="T19" fmla="*/ 90 h 300"/>
                <a:gd name="T20" fmla="*/ 135 w 180"/>
                <a:gd name="T21" fmla="*/ 60 h 300"/>
                <a:gd name="T22" fmla="*/ 165 w 180"/>
                <a:gd name="T23" fmla="*/ 60 h 300"/>
                <a:gd name="T24" fmla="*/ 135 w 180"/>
                <a:gd name="T25" fmla="*/ 0 h 300"/>
                <a:gd name="T26" fmla="*/ 120 w 180"/>
                <a:gd name="T27" fmla="*/ 75 h 300"/>
                <a:gd name="T28" fmla="*/ 75 w 180"/>
                <a:gd name="T29" fmla="*/ 180 h 300"/>
                <a:gd name="T30" fmla="*/ 45 w 180"/>
                <a:gd name="T31" fmla="*/ 165 h 300"/>
                <a:gd name="T32" fmla="*/ 30 w 180"/>
                <a:gd name="T33" fmla="*/ 165 h 300"/>
                <a:gd name="T34" fmla="*/ 0 w 180"/>
                <a:gd name="T35" fmla="*/ 210 h 3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0"/>
                <a:gd name="T55" fmla="*/ 0 h 300"/>
                <a:gd name="T56" fmla="*/ 180 w 180"/>
                <a:gd name="T57" fmla="*/ 300 h 3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0" h="300">
                  <a:moveTo>
                    <a:pt x="0" y="210"/>
                  </a:moveTo>
                  <a:lnTo>
                    <a:pt x="30" y="240"/>
                  </a:lnTo>
                  <a:lnTo>
                    <a:pt x="30" y="285"/>
                  </a:lnTo>
                  <a:lnTo>
                    <a:pt x="150" y="285"/>
                  </a:lnTo>
                  <a:lnTo>
                    <a:pt x="180" y="300"/>
                  </a:lnTo>
                  <a:lnTo>
                    <a:pt x="180" y="285"/>
                  </a:lnTo>
                  <a:lnTo>
                    <a:pt x="135" y="210"/>
                  </a:lnTo>
                  <a:lnTo>
                    <a:pt x="135" y="165"/>
                  </a:lnTo>
                  <a:lnTo>
                    <a:pt x="165" y="135"/>
                  </a:lnTo>
                  <a:lnTo>
                    <a:pt x="135" y="90"/>
                  </a:lnTo>
                  <a:lnTo>
                    <a:pt x="135" y="60"/>
                  </a:lnTo>
                  <a:lnTo>
                    <a:pt x="165" y="60"/>
                  </a:lnTo>
                  <a:lnTo>
                    <a:pt x="135" y="0"/>
                  </a:lnTo>
                  <a:lnTo>
                    <a:pt x="120" y="75"/>
                  </a:lnTo>
                  <a:lnTo>
                    <a:pt x="75" y="180"/>
                  </a:lnTo>
                  <a:lnTo>
                    <a:pt x="45" y="165"/>
                  </a:lnTo>
                  <a:lnTo>
                    <a:pt x="30" y="165"/>
                  </a:lnTo>
                  <a:lnTo>
                    <a:pt x="0" y="21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4" name="Freeform 51"/>
            <p:cNvSpPr>
              <a:spLocks/>
            </p:cNvSpPr>
            <p:nvPr/>
          </p:nvSpPr>
          <p:spPr bwMode="auto">
            <a:xfrm>
              <a:off x="3165" y="1875"/>
              <a:ext cx="180" cy="135"/>
            </a:xfrm>
            <a:custGeom>
              <a:avLst/>
              <a:gdLst>
                <a:gd name="T0" fmla="*/ 120 w 180"/>
                <a:gd name="T1" fmla="*/ 0 h 135"/>
                <a:gd name="T2" fmla="*/ 90 w 180"/>
                <a:gd name="T3" fmla="*/ 0 h 135"/>
                <a:gd name="T4" fmla="*/ 90 w 180"/>
                <a:gd name="T5" fmla="*/ 15 h 135"/>
                <a:gd name="T6" fmla="*/ 60 w 180"/>
                <a:gd name="T7" fmla="*/ 30 h 135"/>
                <a:gd name="T8" fmla="*/ 45 w 180"/>
                <a:gd name="T9" fmla="*/ 45 h 135"/>
                <a:gd name="T10" fmla="*/ 0 w 180"/>
                <a:gd name="T11" fmla="*/ 90 h 135"/>
                <a:gd name="T12" fmla="*/ 0 w 180"/>
                <a:gd name="T13" fmla="*/ 120 h 135"/>
                <a:gd name="T14" fmla="*/ 15 w 180"/>
                <a:gd name="T15" fmla="*/ 135 h 135"/>
                <a:gd name="T16" fmla="*/ 60 w 180"/>
                <a:gd name="T17" fmla="*/ 135 h 135"/>
                <a:gd name="T18" fmla="*/ 60 w 180"/>
                <a:gd name="T19" fmla="*/ 90 h 135"/>
                <a:gd name="T20" fmla="*/ 150 w 180"/>
                <a:gd name="T21" fmla="*/ 90 h 135"/>
                <a:gd name="T22" fmla="*/ 180 w 180"/>
                <a:gd name="T23" fmla="*/ 75 h 135"/>
                <a:gd name="T24" fmla="*/ 150 w 180"/>
                <a:gd name="T25" fmla="*/ 45 h 135"/>
                <a:gd name="T26" fmla="*/ 135 w 180"/>
                <a:gd name="T27" fmla="*/ 15 h 135"/>
                <a:gd name="T28" fmla="*/ 120 w 180"/>
                <a:gd name="T29" fmla="*/ 0 h 13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135"/>
                <a:gd name="T47" fmla="*/ 180 w 180"/>
                <a:gd name="T48" fmla="*/ 135 h 13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135">
                  <a:moveTo>
                    <a:pt x="120" y="0"/>
                  </a:moveTo>
                  <a:lnTo>
                    <a:pt x="90" y="0"/>
                  </a:lnTo>
                  <a:lnTo>
                    <a:pt x="90" y="15"/>
                  </a:lnTo>
                  <a:lnTo>
                    <a:pt x="60" y="30"/>
                  </a:lnTo>
                  <a:lnTo>
                    <a:pt x="45" y="45"/>
                  </a:lnTo>
                  <a:lnTo>
                    <a:pt x="0" y="90"/>
                  </a:lnTo>
                  <a:lnTo>
                    <a:pt x="0" y="120"/>
                  </a:lnTo>
                  <a:lnTo>
                    <a:pt x="15" y="135"/>
                  </a:lnTo>
                  <a:lnTo>
                    <a:pt x="60" y="135"/>
                  </a:lnTo>
                  <a:lnTo>
                    <a:pt x="60" y="90"/>
                  </a:lnTo>
                  <a:lnTo>
                    <a:pt x="150" y="90"/>
                  </a:lnTo>
                  <a:lnTo>
                    <a:pt x="180" y="75"/>
                  </a:lnTo>
                  <a:lnTo>
                    <a:pt x="150" y="45"/>
                  </a:lnTo>
                  <a:lnTo>
                    <a:pt x="135" y="15"/>
                  </a:lnTo>
                  <a:lnTo>
                    <a:pt x="12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5" name="Freeform 52"/>
            <p:cNvSpPr>
              <a:spLocks/>
            </p:cNvSpPr>
            <p:nvPr/>
          </p:nvSpPr>
          <p:spPr bwMode="auto">
            <a:xfrm>
              <a:off x="5910" y="2610"/>
              <a:ext cx="930" cy="960"/>
            </a:xfrm>
            <a:custGeom>
              <a:avLst/>
              <a:gdLst>
                <a:gd name="T0" fmla="*/ 540 w 930"/>
                <a:gd name="T1" fmla="*/ 0 h 960"/>
                <a:gd name="T2" fmla="*/ 510 w 930"/>
                <a:gd name="T3" fmla="*/ 45 h 960"/>
                <a:gd name="T4" fmla="*/ 465 w 930"/>
                <a:gd name="T5" fmla="*/ 135 h 960"/>
                <a:gd name="T6" fmla="*/ 435 w 930"/>
                <a:gd name="T7" fmla="*/ 120 h 960"/>
                <a:gd name="T8" fmla="*/ 405 w 930"/>
                <a:gd name="T9" fmla="*/ 90 h 960"/>
                <a:gd name="T10" fmla="*/ 345 w 930"/>
                <a:gd name="T11" fmla="*/ 150 h 960"/>
                <a:gd name="T12" fmla="*/ 315 w 930"/>
                <a:gd name="T13" fmla="*/ 210 h 960"/>
                <a:gd name="T14" fmla="*/ 300 w 930"/>
                <a:gd name="T15" fmla="*/ 165 h 960"/>
                <a:gd name="T16" fmla="*/ 210 w 930"/>
                <a:gd name="T17" fmla="*/ 270 h 960"/>
                <a:gd name="T18" fmla="*/ 45 w 930"/>
                <a:gd name="T19" fmla="*/ 360 h 960"/>
                <a:gd name="T20" fmla="*/ 0 w 930"/>
                <a:gd name="T21" fmla="*/ 675 h 960"/>
                <a:gd name="T22" fmla="*/ 195 w 930"/>
                <a:gd name="T23" fmla="*/ 690 h 960"/>
                <a:gd name="T24" fmla="*/ 375 w 930"/>
                <a:gd name="T25" fmla="*/ 600 h 960"/>
                <a:gd name="T26" fmla="*/ 465 w 930"/>
                <a:gd name="T27" fmla="*/ 690 h 960"/>
                <a:gd name="T28" fmla="*/ 525 w 930"/>
                <a:gd name="T29" fmla="*/ 750 h 960"/>
                <a:gd name="T30" fmla="*/ 570 w 930"/>
                <a:gd name="T31" fmla="*/ 960 h 960"/>
                <a:gd name="T32" fmla="*/ 705 w 930"/>
                <a:gd name="T33" fmla="*/ 795 h 960"/>
                <a:gd name="T34" fmla="*/ 930 w 930"/>
                <a:gd name="T35" fmla="*/ 510 h 960"/>
                <a:gd name="T36" fmla="*/ 915 w 930"/>
                <a:gd name="T37" fmla="*/ 360 h 960"/>
                <a:gd name="T38" fmla="*/ 825 w 930"/>
                <a:gd name="T39" fmla="*/ 240 h 960"/>
                <a:gd name="T40" fmla="*/ 840 w 930"/>
                <a:gd name="T41" fmla="*/ 135 h 960"/>
                <a:gd name="T42" fmla="*/ 780 w 930"/>
                <a:gd name="T43" fmla="*/ 0 h 960"/>
                <a:gd name="T44" fmla="*/ 750 w 930"/>
                <a:gd name="T45" fmla="*/ 135 h 960"/>
                <a:gd name="T46" fmla="*/ 705 w 930"/>
                <a:gd name="T47" fmla="*/ 210 h 960"/>
                <a:gd name="T48" fmla="*/ 600 w 930"/>
                <a:gd name="T49" fmla="*/ 120 h 960"/>
                <a:gd name="T50" fmla="*/ 615 w 930"/>
                <a:gd name="T51" fmla="*/ 90 h 960"/>
                <a:gd name="T52" fmla="*/ 630 w 930"/>
                <a:gd name="T53" fmla="*/ 30 h 960"/>
                <a:gd name="T54" fmla="*/ 585 w 930"/>
                <a:gd name="T55" fmla="*/ 45 h 960"/>
                <a:gd name="T56" fmla="*/ 540 w 930"/>
                <a:gd name="T57" fmla="*/ 0 h 9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30"/>
                <a:gd name="T88" fmla="*/ 0 h 960"/>
                <a:gd name="T89" fmla="*/ 930 w 930"/>
                <a:gd name="T90" fmla="*/ 960 h 9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30" h="960">
                  <a:moveTo>
                    <a:pt x="540" y="0"/>
                  </a:moveTo>
                  <a:lnTo>
                    <a:pt x="510" y="45"/>
                  </a:lnTo>
                  <a:lnTo>
                    <a:pt x="465" y="135"/>
                  </a:lnTo>
                  <a:lnTo>
                    <a:pt x="435" y="120"/>
                  </a:lnTo>
                  <a:lnTo>
                    <a:pt x="405" y="90"/>
                  </a:lnTo>
                  <a:lnTo>
                    <a:pt x="345" y="150"/>
                  </a:lnTo>
                  <a:lnTo>
                    <a:pt x="315" y="210"/>
                  </a:lnTo>
                  <a:lnTo>
                    <a:pt x="300" y="165"/>
                  </a:lnTo>
                  <a:lnTo>
                    <a:pt x="210" y="270"/>
                  </a:lnTo>
                  <a:lnTo>
                    <a:pt x="45" y="360"/>
                  </a:lnTo>
                  <a:lnTo>
                    <a:pt x="0" y="675"/>
                  </a:lnTo>
                  <a:lnTo>
                    <a:pt x="195" y="690"/>
                  </a:lnTo>
                  <a:lnTo>
                    <a:pt x="375" y="600"/>
                  </a:lnTo>
                  <a:lnTo>
                    <a:pt x="465" y="690"/>
                  </a:lnTo>
                  <a:lnTo>
                    <a:pt x="525" y="750"/>
                  </a:lnTo>
                  <a:lnTo>
                    <a:pt x="570" y="960"/>
                  </a:lnTo>
                  <a:lnTo>
                    <a:pt x="705" y="795"/>
                  </a:lnTo>
                  <a:lnTo>
                    <a:pt x="930" y="510"/>
                  </a:lnTo>
                  <a:lnTo>
                    <a:pt x="915" y="360"/>
                  </a:lnTo>
                  <a:lnTo>
                    <a:pt x="825" y="240"/>
                  </a:lnTo>
                  <a:lnTo>
                    <a:pt x="840" y="135"/>
                  </a:lnTo>
                  <a:lnTo>
                    <a:pt x="780" y="0"/>
                  </a:lnTo>
                  <a:lnTo>
                    <a:pt x="750" y="135"/>
                  </a:lnTo>
                  <a:lnTo>
                    <a:pt x="705" y="210"/>
                  </a:lnTo>
                  <a:lnTo>
                    <a:pt x="600" y="120"/>
                  </a:lnTo>
                  <a:lnTo>
                    <a:pt x="615" y="90"/>
                  </a:lnTo>
                  <a:lnTo>
                    <a:pt x="630" y="30"/>
                  </a:lnTo>
                  <a:lnTo>
                    <a:pt x="585" y="45"/>
                  </a:lnTo>
                  <a:lnTo>
                    <a:pt x="54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6" name="Freeform 53"/>
            <p:cNvSpPr>
              <a:spLocks/>
            </p:cNvSpPr>
            <p:nvPr/>
          </p:nvSpPr>
          <p:spPr bwMode="auto">
            <a:xfrm>
              <a:off x="1680" y="2940"/>
              <a:ext cx="360" cy="870"/>
            </a:xfrm>
            <a:custGeom>
              <a:avLst/>
              <a:gdLst>
                <a:gd name="T0" fmla="*/ 150 w 360"/>
                <a:gd name="T1" fmla="*/ 15 h 870"/>
                <a:gd name="T2" fmla="*/ 105 w 360"/>
                <a:gd name="T3" fmla="*/ 30 h 870"/>
                <a:gd name="T4" fmla="*/ 75 w 360"/>
                <a:gd name="T5" fmla="*/ 0 h 870"/>
                <a:gd name="T6" fmla="*/ 60 w 360"/>
                <a:gd name="T7" fmla="*/ 0 h 870"/>
                <a:gd name="T8" fmla="*/ 45 w 360"/>
                <a:gd name="T9" fmla="*/ 30 h 870"/>
                <a:gd name="T10" fmla="*/ 30 w 360"/>
                <a:gd name="T11" fmla="*/ 75 h 870"/>
                <a:gd name="T12" fmla="*/ 30 w 360"/>
                <a:gd name="T13" fmla="*/ 135 h 870"/>
                <a:gd name="T14" fmla="*/ 15 w 360"/>
                <a:gd name="T15" fmla="*/ 210 h 870"/>
                <a:gd name="T16" fmla="*/ 0 w 360"/>
                <a:gd name="T17" fmla="*/ 285 h 870"/>
                <a:gd name="T18" fmla="*/ 30 w 360"/>
                <a:gd name="T19" fmla="*/ 330 h 870"/>
                <a:gd name="T20" fmla="*/ 30 w 360"/>
                <a:gd name="T21" fmla="*/ 420 h 870"/>
                <a:gd name="T22" fmla="*/ 45 w 360"/>
                <a:gd name="T23" fmla="*/ 465 h 870"/>
                <a:gd name="T24" fmla="*/ 45 w 360"/>
                <a:gd name="T25" fmla="*/ 555 h 870"/>
                <a:gd name="T26" fmla="*/ 45 w 360"/>
                <a:gd name="T27" fmla="*/ 615 h 870"/>
                <a:gd name="T28" fmla="*/ 90 w 360"/>
                <a:gd name="T29" fmla="*/ 660 h 870"/>
                <a:gd name="T30" fmla="*/ 90 w 360"/>
                <a:gd name="T31" fmla="*/ 675 h 870"/>
                <a:gd name="T32" fmla="*/ 90 w 360"/>
                <a:gd name="T33" fmla="*/ 735 h 870"/>
                <a:gd name="T34" fmla="*/ 90 w 360"/>
                <a:gd name="T35" fmla="*/ 795 h 870"/>
                <a:gd name="T36" fmla="*/ 75 w 360"/>
                <a:gd name="T37" fmla="*/ 810 h 870"/>
                <a:gd name="T38" fmla="*/ 150 w 360"/>
                <a:gd name="T39" fmla="*/ 870 h 870"/>
                <a:gd name="T40" fmla="*/ 180 w 360"/>
                <a:gd name="T41" fmla="*/ 870 h 870"/>
                <a:gd name="T42" fmla="*/ 180 w 360"/>
                <a:gd name="T43" fmla="*/ 855 h 870"/>
                <a:gd name="T44" fmla="*/ 180 w 360"/>
                <a:gd name="T45" fmla="*/ 810 h 870"/>
                <a:gd name="T46" fmla="*/ 225 w 360"/>
                <a:gd name="T47" fmla="*/ 780 h 870"/>
                <a:gd name="T48" fmla="*/ 225 w 360"/>
                <a:gd name="T49" fmla="*/ 750 h 870"/>
                <a:gd name="T50" fmla="*/ 165 w 360"/>
                <a:gd name="T51" fmla="*/ 720 h 870"/>
                <a:gd name="T52" fmla="*/ 165 w 360"/>
                <a:gd name="T53" fmla="*/ 690 h 870"/>
                <a:gd name="T54" fmla="*/ 195 w 360"/>
                <a:gd name="T55" fmla="*/ 660 h 870"/>
                <a:gd name="T56" fmla="*/ 195 w 360"/>
                <a:gd name="T57" fmla="*/ 660 h 870"/>
                <a:gd name="T58" fmla="*/ 225 w 360"/>
                <a:gd name="T59" fmla="*/ 630 h 870"/>
                <a:gd name="T60" fmla="*/ 225 w 360"/>
                <a:gd name="T61" fmla="*/ 600 h 870"/>
                <a:gd name="T62" fmla="*/ 195 w 360"/>
                <a:gd name="T63" fmla="*/ 600 h 870"/>
                <a:gd name="T64" fmla="*/ 180 w 360"/>
                <a:gd name="T65" fmla="*/ 570 h 870"/>
                <a:gd name="T66" fmla="*/ 180 w 360"/>
                <a:gd name="T67" fmla="*/ 555 h 870"/>
                <a:gd name="T68" fmla="*/ 255 w 360"/>
                <a:gd name="T69" fmla="*/ 555 h 870"/>
                <a:gd name="T70" fmla="*/ 240 w 360"/>
                <a:gd name="T71" fmla="*/ 510 h 870"/>
                <a:gd name="T72" fmla="*/ 285 w 360"/>
                <a:gd name="T73" fmla="*/ 495 h 870"/>
                <a:gd name="T74" fmla="*/ 330 w 360"/>
                <a:gd name="T75" fmla="*/ 480 h 870"/>
                <a:gd name="T76" fmla="*/ 345 w 360"/>
                <a:gd name="T77" fmla="*/ 435 h 870"/>
                <a:gd name="T78" fmla="*/ 330 w 360"/>
                <a:gd name="T79" fmla="*/ 420 h 870"/>
                <a:gd name="T80" fmla="*/ 330 w 360"/>
                <a:gd name="T81" fmla="*/ 405 h 870"/>
                <a:gd name="T82" fmla="*/ 315 w 360"/>
                <a:gd name="T83" fmla="*/ 390 h 870"/>
                <a:gd name="T84" fmla="*/ 300 w 360"/>
                <a:gd name="T85" fmla="*/ 360 h 870"/>
                <a:gd name="T86" fmla="*/ 300 w 360"/>
                <a:gd name="T87" fmla="*/ 240 h 870"/>
                <a:gd name="T88" fmla="*/ 360 w 360"/>
                <a:gd name="T89" fmla="*/ 150 h 870"/>
                <a:gd name="T90" fmla="*/ 360 w 360"/>
                <a:gd name="T91" fmla="*/ 120 h 870"/>
                <a:gd name="T92" fmla="*/ 345 w 360"/>
                <a:gd name="T93" fmla="*/ 150 h 870"/>
                <a:gd name="T94" fmla="*/ 330 w 360"/>
                <a:gd name="T95" fmla="*/ 180 h 870"/>
                <a:gd name="T96" fmla="*/ 270 w 360"/>
                <a:gd name="T97" fmla="*/ 180 h 870"/>
                <a:gd name="T98" fmla="*/ 285 w 360"/>
                <a:gd name="T99" fmla="*/ 120 h 870"/>
                <a:gd name="T100" fmla="*/ 285 w 360"/>
                <a:gd name="T101" fmla="*/ 105 h 870"/>
                <a:gd name="T102" fmla="*/ 225 w 360"/>
                <a:gd name="T103" fmla="*/ 60 h 870"/>
                <a:gd name="T104" fmla="*/ 180 w 360"/>
                <a:gd name="T105" fmla="*/ 45 h 870"/>
                <a:gd name="T106" fmla="*/ 150 w 360"/>
                <a:gd name="T107" fmla="*/ 15 h 87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0"/>
                <a:gd name="T163" fmla="*/ 0 h 870"/>
                <a:gd name="T164" fmla="*/ 360 w 360"/>
                <a:gd name="T165" fmla="*/ 870 h 87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0" h="870">
                  <a:moveTo>
                    <a:pt x="150" y="15"/>
                  </a:moveTo>
                  <a:lnTo>
                    <a:pt x="105" y="30"/>
                  </a:lnTo>
                  <a:lnTo>
                    <a:pt x="75" y="0"/>
                  </a:lnTo>
                  <a:lnTo>
                    <a:pt x="60" y="0"/>
                  </a:lnTo>
                  <a:lnTo>
                    <a:pt x="45" y="30"/>
                  </a:lnTo>
                  <a:lnTo>
                    <a:pt x="30" y="75"/>
                  </a:lnTo>
                  <a:lnTo>
                    <a:pt x="30" y="135"/>
                  </a:lnTo>
                  <a:lnTo>
                    <a:pt x="15" y="210"/>
                  </a:lnTo>
                  <a:lnTo>
                    <a:pt x="0" y="285"/>
                  </a:lnTo>
                  <a:lnTo>
                    <a:pt x="30" y="330"/>
                  </a:lnTo>
                  <a:lnTo>
                    <a:pt x="30" y="420"/>
                  </a:lnTo>
                  <a:lnTo>
                    <a:pt x="45" y="465"/>
                  </a:lnTo>
                  <a:lnTo>
                    <a:pt x="45" y="555"/>
                  </a:lnTo>
                  <a:lnTo>
                    <a:pt x="45" y="615"/>
                  </a:lnTo>
                  <a:lnTo>
                    <a:pt x="90" y="660"/>
                  </a:lnTo>
                  <a:lnTo>
                    <a:pt x="90" y="675"/>
                  </a:lnTo>
                  <a:lnTo>
                    <a:pt x="90" y="735"/>
                  </a:lnTo>
                  <a:lnTo>
                    <a:pt x="90" y="795"/>
                  </a:lnTo>
                  <a:lnTo>
                    <a:pt x="75" y="810"/>
                  </a:lnTo>
                  <a:lnTo>
                    <a:pt x="150" y="870"/>
                  </a:lnTo>
                  <a:lnTo>
                    <a:pt x="180" y="870"/>
                  </a:lnTo>
                  <a:lnTo>
                    <a:pt x="180" y="855"/>
                  </a:lnTo>
                  <a:lnTo>
                    <a:pt x="180" y="810"/>
                  </a:lnTo>
                  <a:lnTo>
                    <a:pt x="225" y="780"/>
                  </a:lnTo>
                  <a:lnTo>
                    <a:pt x="225" y="750"/>
                  </a:lnTo>
                  <a:lnTo>
                    <a:pt x="165" y="720"/>
                  </a:lnTo>
                  <a:lnTo>
                    <a:pt x="165" y="690"/>
                  </a:lnTo>
                  <a:lnTo>
                    <a:pt x="195" y="660"/>
                  </a:lnTo>
                  <a:lnTo>
                    <a:pt x="225" y="630"/>
                  </a:lnTo>
                  <a:lnTo>
                    <a:pt x="225" y="600"/>
                  </a:lnTo>
                  <a:lnTo>
                    <a:pt x="195" y="600"/>
                  </a:lnTo>
                  <a:lnTo>
                    <a:pt x="180" y="570"/>
                  </a:lnTo>
                  <a:lnTo>
                    <a:pt x="180" y="555"/>
                  </a:lnTo>
                  <a:lnTo>
                    <a:pt x="255" y="555"/>
                  </a:lnTo>
                  <a:lnTo>
                    <a:pt x="240" y="510"/>
                  </a:lnTo>
                  <a:lnTo>
                    <a:pt x="285" y="495"/>
                  </a:lnTo>
                  <a:lnTo>
                    <a:pt x="330" y="480"/>
                  </a:lnTo>
                  <a:lnTo>
                    <a:pt x="345" y="435"/>
                  </a:lnTo>
                  <a:lnTo>
                    <a:pt x="330" y="420"/>
                  </a:lnTo>
                  <a:lnTo>
                    <a:pt x="330" y="405"/>
                  </a:lnTo>
                  <a:lnTo>
                    <a:pt x="315" y="390"/>
                  </a:lnTo>
                  <a:lnTo>
                    <a:pt x="300" y="360"/>
                  </a:lnTo>
                  <a:lnTo>
                    <a:pt x="300" y="240"/>
                  </a:lnTo>
                  <a:lnTo>
                    <a:pt x="360" y="150"/>
                  </a:lnTo>
                  <a:lnTo>
                    <a:pt x="360" y="120"/>
                  </a:lnTo>
                  <a:lnTo>
                    <a:pt x="345" y="150"/>
                  </a:lnTo>
                  <a:lnTo>
                    <a:pt x="330" y="180"/>
                  </a:lnTo>
                  <a:lnTo>
                    <a:pt x="270" y="180"/>
                  </a:lnTo>
                  <a:lnTo>
                    <a:pt x="285" y="120"/>
                  </a:lnTo>
                  <a:lnTo>
                    <a:pt x="285" y="105"/>
                  </a:lnTo>
                  <a:lnTo>
                    <a:pt x="225" y="60"/>
                  </a:lnTo>
                  <a:lnTo>
                    <a:pt x="180" y="45"/>
                  </a:lnTo>
                  <a:lnTo>
                    <a:pt x="150" y="15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7" name="Freeform 54"/>
            <p:cNvSpPr>
              <a:spLocks/>
            </p:cNvSpPr>
            <p:nvPr/>
          </p:nvSpPr>
          <p:spPr bwMode="auto">
            <a:xfrm>
              <a:off x="1530" y="2145"/>
              <a:ext cx="930" cy="1110"/>
            </a:xfrm>
            <a:custGeom>
              <a:avLst/>
              <a:gdLst>
                <a:gd name="T0" fmla="*/ 300 w 930"/>
                <a:gd name="T1" fmla="*/ 30 h 1110"/>
                <a:gd name="T2" fmla="*/ 225 w 930"/>
                <a:gd name="T3" fmla="*/ 45 h 1110"/>
                <a:gd name="T4" fmla="*/ 210 w 930"/>
                <a:gd name="T5" fmla="*/ 135 h 1110"/>
                <a:gd name="T6" fmla="*/ 135 w 930"/>
                <a:gd name="T7" fmla="*/ 105 h 1110"/>
                <a:gd name="T8" fmla="*/ 105 w 930"/>
                <a:gd name="T9" fmla="*/ 135 h 1110"/>
                <a:gd name="T10" fmla="*/ 105 w 930"/>
                <a:gd name="T11" fmla="*/ 195 h 1110"/>
                <a:gd name="T12" fmla="*/ 75 w 930"/>
                <a:gd name="T13" fmla="*/ 270 h 1110"/>
                <a:gd name="T14" fmla="*/ 0 w 930"/>
                <a:gd name="T15" fmla="*/ 375 h 1110"/>
                <a:gd name="T16" fmla="*/ 60 w 930"/>
                <a:gd name="T17" fmla="*/ 450 h 1110"/>
                <a:gd name="T18" fmla="*/ 90 w 930"/>
                <a:gd name="T19" fmla="*/ 465 h 1110"/>
                <a:gd name="T20" fmla="*/ 165 w 930"/>
                <a:gd name="T21" fmla="*/ 435 h 1110"/>
                <a:gd name="T22" fmla="*/ 210 w 930"/>
                <a:gd name="T23" fmla="*/ 480 h 1110"/>
                <a:gd name="T24" fmla="*/ 330 w 930"/>
                <a:gd name="T25" fmla="*/ 600 h 1110"/>
                <a:gd name="T26" fmla="*/ 390 w 930"/>
                <a:gd name="T27" fmla="*/ 630 h 1110"/>
                <a:gd name="T28" fmla="*/ 405 w 930"/>
                <a:gd name="T29" fmla="*/ 750 h 1110"/>
                <a:gd name="T30" fmla="*/ 465 w 930"/>
                <a:gd name="T31" fmla="*/ 810 h 1110"/>
                <a:gd name="T32" fmla="*/ 510 w 930"/>
                <a:gd name="T33" fmla="*/ 855 h 1110"/>
                <a:gd name="T34" fmla="*/ 525 w 930"/>
                <a:gd name="T35" fmla="*/ 915 h 1110"/>
                <a:gd name="T36" fmla="*/ 465 w 930"/>
                <a:gd name="T37" fmla="*/ 1020 h 1110"/>
                <a:gd name="T38" fmla="*/ 585 w 930"/>
                <a:gd name="T39" fmla="*/ 1110 h 1110"/>
                <a:gd name="T40" fmla="*/ 645 w 930"/>
                <a:gd name="T41" fmla="*/ 990 h 1110"/>
                <a:gd name="T42" fmla="*/ 630 w 930"/>
                <a:gd name="T43" fmla="*/ 900 h 1110"/>
                <a:gd name="T44" fmla="*/ 795 w 930"/>
                <a:gd name="T45" fmla="*/ 810 h 1110"/>
                <a:gd name="T46" fmla="*/ 840 w 930"/>
                <a:gd name="T47" fmla="*/ 570 h 1110"/>
                <a:gd name="T48" fmla="*/ 930 w 930"/>
                <a:gd name="T49" fmla="*/ 405 h 1110"/>
                <a:gd name="T50" fmla="*/ 915 w 930"/>
                <a:gd name="T51" fmla="*/ 300 h 1110"/>
                <a:gd name="T52" fmla="*/ 795 w 930"/>
                <a:gd name="T53" fmla="*/ 240 h 1110"/>
                <a:gd name="T54" fmla="*/ 735 w 930"/>
                <a:gd name="T55" fmla="*/ 225 h 1110"/>
                <a:gd name="T56" fmla="*/ 705 w 930"/>
                <a:gd name="T57" fmla="*/ 210 h 1110"/>
                <a:gd name="T58" fmla="*/ 585 w 930"/>
                <a:gd name="T59" fmla="*/ 225 h 1110"/>
                <a:gd name="T60" fmla="*/ 585 w 930"/>
                <a:gd name="T61" fmla="*/ 150 h 1110"/>
                <a:gd name="T62" fmla="*/ 510 w 930"/>
                <a:gd name="T63" fmla="*/ 180 h 1110"/>
                <a:gd name="T64" fmla="*/ 555 w 930"/>
                <a:gd name="T65" fmla="*/ 75 h 1110"/>
                <a:gd name="T66" fmla="*/ 510 w 930"/>
                <a:gd name="T67" fmla="*/ 90 h 1110"/>
                <a:gd name="T68" fmla="*/ 480 w 930"/>
                <a:gd name="T69" fmla="*/ 90 h 1110"/>
                <a:gd name="T70" fmla="*/ 435 w 930"/>
                <a:gd name="T71" fmla="*/ 105 h 1110"/>
                <a:gd name="T72" fmla="*/ 375 w 930"/>
                <a:gd name="T73" fmla="*/ 120 h 1110"/>
                <a:gd name="T74" fmla="*/ 330 w 930"/>
                <a:gd name="T75" fmla="*/ 105 h 1110"/>
                <a:gd name="T76" fmla="*/ 330 w 930"/>
                <a:gd name="T77" fmla="*/ 30 h 1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30"/>
                <a:gd name="T118" fmla="*/ 0 h 1110"/>
                <a:gd name="T119" fmla="*/ 930 w 930"/>
                <a:gd name="T120" fmla="*/ 1110 h 1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30" h="1110">
                  <a:moveTo>
                    <a:pt x="315" y="0"/>
                  </a:moveTo>
                  <a:lnTo>
                    <a:pt x="300" y="30"/>
                  </a:lnTo>
                  <a:lnTo>
                    <a:pt x="255" y="45"/>
                  </a:lnTo>
                  <a:lnTo>
                    <a:pt x="225" y="45"/>
                  </a:lnTo>
                  <a:lnTo>
                    <a:pt x="255" y="75"/>
                  </a:lnTo>
                  <a:lnTo>
                    <a:pt x="210" y="135"/>
                  </a:lnTo>
                  <a:lnTo>
                    <a:pt x="180" y="135"/>
                  </a:lnTo>
                  <a:lnTo>
                    <a:pt x="135" y="105"/>
                  </a:lnTo>
                  <a:lnTo>
                    <a:pt x="90" y="105"/>
                  </a:lnTo>
                  <a:lnTo>
                    <a:pt x="105" y="135"/>
                  </a:lnTo>
                  <a:lnTo>
                    <a:pt x="90" y="180"/>
                  </a:lnTo>
                  <a:lnTo>
                    <a:pt x="105" y="195"/>
                  </a:lnTo>
                  <a:lnTo>
                    <a:pt x="105" y="270"/>
                  </a:lnTo>
                  <a:lnTo>
                    <a:pt x="75" y="270"/>
                  </a:lnTo>
                  <a:lnTo>
                    <a:pt x="15" y="330"/>
                  </a:lnTo>
                  <a:lnTo>
                    <a:pt x="0" y="375"/>
                  </a:lnTo>
                  <a:lnTo>
                    <a:pt x="30" y="420"/>
                  </a:lnTo>
                  <a:lnTo>
                    <a:pt x="60" y="450"/>
                  </a:lnTo>
                  <a:lnTo>
                    <a:pt x="75" y="420"/>
                  </a:lnTo>
                  <a:lnTo>
                    <a:pt x="90" y="465"/>
                  </a:lnTo>
                  <a:lnTo>
                    <a:pt x="135" y="465"/>
                  </a:lnTo>
                  <a:lnTo>
                    <a:pt x="165" y="435"/>
                  </a:lnTo>
                  <a:lnTo>
                    <a:pt x="210" y="435"/>
                  </a:lnTo>
                  <a:lnTo>
                    <a:pt x="210" y="480"/>
                  </a:lnTo>
                  <a:lnTo>
                    <a:pt x="330" y="555"/>
                  </a:lnTo>
                  <a:lnTo>
                    <a:pt x="330" y="600"/>
                  </a:lnTo>
                  <a:lnTo>
                    <a:pt x="345" y="630"/>
                  </a:lnTo>
                  <a:lnTo>
                    <a:pt x="390" y="630"/>
                  </a:lnTo>
                  <a:lnTo>
                    <a:pt x="420" y="675"/>
                  </a:lnTo>
                  <a:lnTo>
                    <a:pt x="405" y="750"/>
                  </a:lnTo>
                  <a:lnTo>
                    <a:pt x="420" y="795"/>
                  </a:lnTo>
                  <a:lnTo>
                    <a:pt x="465" y="810"/>
                  </a:lnTo>
                  <a:lnTo>
                    <a:pt x="480" y="855"/>
                  </a:lnTo>
                  <a:lnTo>
                    <a:pt x="510" y="855"/>
                  </a:lnTo>
                  <a:lnTo>
                    <a:pt x="510" y="900"/>
                  </a:lnTo>
                  <a:lnTo>
                    <a:pt x="525" y="915"/>
                  </a:lnTo>
                  <a:lnTo>
                    <a:pt x="525" y="945"/>
                  </a:lnTo>
                  <a:lnTo>
                    <a:pt x="465" y="1020"/>
                  </a:lnTo>
                  <a:lnTo>
                    <a:pt x="570" y="1110"/>
                  </a:lnTo>
                  <a:lnTo>
                    <a:pt x="585" y="1110"/>
                  </a:lnTo>
                  <a:lnTo>
                    <a:pt x="585" y="1035"/>
                  </a:lnTo>
                  <a:lnTo>
                    <a:pt x="645" y="990"/>
                  </a:lnTo>
                  <a:lnTo>
                    <a:pt x="630" y="930"/>
                  </a:lnTo>
                  <a:lnTo>
                    <a:pt x="630" y="900"/>
                  </a:lnTo>
                  <a:lnTo>
                    <a:pt x="765" y="825"/>
                  </a:lnTo>
                  <a:lnTo>
                    <a:pt x="795" y="810"/>
                  </a:lnTo>
                  <a:lnTo>
                    <a:pt x="840" y="660"/>
                  </a:lnTo>
                  <a:lnTo>
                    <a:pt x="840" y="570"/>
                  </a:lnTo>
                  <a:lnTo>
                    <a:pt x="840" y="525"/>
                  </a:lnTo>
                  <a:lnTo>
                    <a:pt x="930" y="405"/>
                  </a:lnTo>
                  <a:lnTo>
                    <a:pt x="930" y="360"/>
                  </a:lnTo>
                  <a:lnTo>
                    <a:pt x="915" y="300"/>
                  </a:lnTo>
                  <a:lnTo>
                    <a:pt x="810" y="225"/>
                  </a:lnTo>
                  <a:lnTo>
                    <a:pt x="795" y="240"/>
                  </a:lnTo>
                  <a:lnTo>
                    <a:pt x="765" y="240"/>
                  </a:lnTo>
                  <a:lnTo>
                    <a:pt x="735" y="225"/>
                  </a:lnTo>
                  <a:lnTo>
                    <a:pt x="705" y="255"/>
                  </a:lnTo>
                  <a:lnTo>
                    <a:pt x="705" y="210"/>
                  </a:lnTo>
                  <a:lnTo>
                    <a:pt x="630" y="180"/>
                  </a:lnTo>
                  <a:lnTo>
                    <a:pt x="585" y="225"/>
                  </a:lnTo>
                  <a:lnTo>
                    <a:pt x="600" y="180"/>
                  </a:lnTo>
                  <a:lnTo>
                    <a:pt x="585" y="150"/>
                  </a:lnTo>
                  <a:lnTo>
                    <a:pt x="555" y="180"/>
                  </a:lnTo>
                  <a:lnTo>
                    <a:pt x="510" y="180"/>
                  </a:lnTo>
                  <a:lnTo>
                    <a:pt x="570" y="105"/>
                  </a:lnTo>
                  <a:lnTo>
                    <a:pt x="555" y="75"/>
                  </a:lnTo>
                  <a:lnTo>
                    <a:pt x="555" y="30"/>
                  </a:lnTo>
                  <a:lnTo>
                    <a:pt x="510" y="90"/>
                  </a:lnTo>
                  <a:lnTo>
                    <a:pt x="480" y="105"/>
                  </a:lnTo>
                  <a:lnTo>
                    <a:pt x="480" y="90"/>
                  </a:lnTo>
                  <a:lnTo>
                    <a:pt x="435" y="90"/>
                  </a:lnTo>
                  <a:lnTo>
                    <a:pt x="435" y="105"/>
                  </a:lnTo>
                  <a:lnTo>
                    <a:pt x="405" y="105"/>
                  </a:lnTo>
                  <a:lnTo>
                    <a:pt x="375" y="120"/>
                  </a:lnTo>
                  <a:lnTo>
                    <a:pt x="345" y="120"/>
                  </a:lnTo>
                  <a:lnTo>
                    <a:pt x="330" y="105"/>
                  </a:lnTo>
                  <a:lnTo>
                    <a:pt x="330" y="45"/>
                  </a:lnTo>
                  <a:lnTo>
                    <a:pt x="330" y="30"/>
                  </a:lnTo>
                  <a:lnTo>
                    <a:pt x="31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8" name="Freeform 55"/>
            <p:cNvSpPr>
              <a:spLocks/>
            </p:cNvSpPr>
            <p:nvPr/>
          </p:nvSpPr>
          <p:spPr bwMode="auto">
            <a:xfrm>
              <a:off x="3015" y="1560"/>
              <a:ext cx="360" cy="420"/>
            </a:xfrm>
            <a:custGeom>
              <a:avLst/>
              <a:gdLst>
                <a:gd name="T0" fmla="*/ 165 w 360"/>
                <a:gd name="T1" fmla="*/ 0 h 420"/>
                <a:gd name="T2" fmla="*/ 135 w 360"/>
                <a:gd name="T3" fmla="*/ 15 h 420"/>
                <a:gd name="T4" fmla="*/ 135 w 360"/>
                <a:gd name="T5" fmla="*/ 45 h 420"/>
                <a:gd name="T6" fmla="*/ 150 w 360"/>
                <a:gd name="T7" fmla="*/ 150 h 420"/>
                <a:gd name="T8" fmla="*/ 150 w 360"/>
                <a:gd name="T9" fmla="*/ 240 h 420"/>
                <a:gd name="T10" fmla="*/ 150 w 360"/>
                <a:gd name="T11" fmla="*/ 285 h 420"/>
                <a:gd name="T12" fmla="*/ 45 w 360"/>
                <a:gd name="T13" fmla="*/ 285 h 420"/>
                <a:gd name="T14" fmla="*/ 15 w 360"/>
                <a:gd name="T15" fmla="*/ 300 h 420"/>
                <a:gd name="T16" fmla="*/ 0 w 360"/>
                <a:gd name="T17" fmla="*/ 315 h 420"/>
                <a:gd name="T18" fmla="*/ 15 w 360"/>
                <a:gd name="T19" fmla="*/ 360 h 420"/>
                <a:gd name="T20" fmla="*/ 30 w 360"/>
                <a:gd name="T21" fmla="*/ 375 h 420"/>
                <a:gd name="T22" fmla="*/ 75 w 360"/>
                <a:gd name="T23" fmla="*/ 360 h 420"/>
                <a:gd name="T24" fmla="*/ 90 w 360"/>
                <a:gd name="T25" fmla="*/ 405 h 420"/>
                <a:gd name="T26" fmla="*/ 135 w 360"/>
                <a:gd name="T27" fmla="*/ 420 h 420"/>
                <a:gd name="T28" fmla="*/ 150 w 360"/>
                <a:gd name="T29" fmla="*/ 390 h 420"/>
                <a:gd name="T30" fmla="*/ 180 w 360"/>
                <a:gd name="T31" fmla="*/ 345 h 420"/>
                <a:gd name="T32" fmla="*/ 165 w 360"/>
                <a:gd name="T33" fmla="*/ 330 h 420"/>
                <a:gd name="T34" fmla="*/ 210 w 360"/>
                <a:gd name="T35" fmla="*/ 315 h 420"/>
                <a:gd name="T36" fmla="*/ 240 w 360"/>
                <a:gd name="T37" fmla="*/ 285 h 420"/>
                <a:gd name="T38" fmla="*/ 300 w 360"/>
                <a:gd name="T39" fmla="*/ 270 h 420"/>
                <a:gd name="T40" fmla="*/ 360 w 360"/>
                <a:gd name="T41" fmla="*/ 270 h 420"/>
                <a:gd name="T42" fmla="*/ 360 w 360"/>
                <a:gd name="T43" fmla="*/ 165 h 420"/>
                <a:gd name="T44" fmla="*/ 345 w 360"/>
                <a:gd name="T45" fmla="*/ 165 h 420"/>
                <a:gd name="T46" fmla="*/ 345 w 360"/>
                <a:gd name="T47" fmla="*/ 150 h 420"/>
                <a:gd name="T48" fmla="*/ 315 w 360"/>
                <a:gd name="T49" fmla="*/ 135 h 420"/>
                <a:gd name="T50" fmla="*/ 285 w 360"/>
                <a:gd name="T51" fmla="*/ 120 h 420"/>
                <a:gd name="T52" fmla="*/ 255 w 360"/>
                <a:gd name="T53" fmla="*/ 75 h 420"/>
                <a:gd name="T54" fmla="*/ 225 w 360"/>
                <a:gd name="T55" fmla="*/ 45 h 420"/>
                <a:gd name="T56" fmla="*/ 165 w 360"/>
                <a:gd name="T57" fmla="*/ 0 h 4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0"/>
                <a:gd name="T88" fmla="*/ 0 h 420"/>
                <a:gd name="T89" fmla="*/ 360 w 360"/>
                <a:gd name="T90" fmla="*/ 420 h 4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0" h="420">
                  <a:moveTo>
                    <a:pt x="165" y="0"/>
                  </a:moveTo>
                  <a:lnTo>
                    <a:pt x="135" y="15"/>
                  </a:lnTo>
                  <a:lnTo>
                    <a:pt x="135" y="45"/>
                  </a:lnTo>
                  <a:lnTo>
                    <a:pt x="150" y="150"/>
                  </a:lnTo>
                  <a:lnTo>
                    <a:pt x="150" y="240"/>
                  </a:lnTo>
                  <a:lnTo>
                    <a:pt x="150" y="285"/>
                  </a:lnTo>
                  <a:lnTo>
                    <a:pt x="45" y="285"/>
                  </a:lnTo>
                  <a:lnTo>
                    <a:pt x="15" y="300"/>
                  </a:lnTo>
                  <a:lnTo>
                    <a:pt x="0" y="315"/>
                  </a:lnTo>
                  <a:lnTo>
                    <a:pt x="15" y="360"/>
                  </a:lnTo>
                  <a:lnTo>
                    <a:pt x="30" y="375"/>
                  </a:lnTo>
                  <a:lnTo>
                    <a:pt x="75" y="360"/>
                  </a:lnTo>
                  <a:lnTo>
                    <a:pt x="90" y="405"/>
                  </a:lnTo>
                  <a:lnTo>
                    <a:pt x="135" y="420"/>
                  </a:lnTo>
                  <a:lnTo>
                    <a:pt x="150" y="390"/>
                  </a:lnTo>
                  <a:lnTo>
                    <a:pt x="180" y="345"/>
                  </a:lnTo>
                  <a:lnTo>
                    <a:pt x="165" y="330"/>
                  </a:lnTo>
                  <a:lnTo>
                    <a:pt x="210" y="315"/>
                  </a:lnTo>
                  <a:lnTo>
                    <a:pt x="240" y="285"/>
                  </a:lnTo>
                  <a:lnTo>
                    <a:pt x="300" y="270"/>
                  </a:lnTo>
                  <a:lnTo>
                    <a:pt x="360" y="270"/>
                  </a:lnTo>
                  <a:lnTo>
                    <a:pt x="360" y="165"/>
                  </a:lnTo>
                  <a:lnTo>
                    <a:pt x="345" y="165"/>
                  </a:lnTo>
                  <a:lnTo>
                    <a:pt x="345" y="150"/>
                  </a:lnTo>
                  <a:lnTo>
                    <a:pt x="315" y="135"/>
                  </a:lnTo>
                  <a:lnTo>
                    <a:pt x="285" y="120"/>
                  </a:lnTo>
                  <a:lnTo>
                    <a:pt x="255" y="75"/>
                  </a:lnTo>
                  <a:lnTo>
                    <a:pt x="225" y="45"/>
                  </a:lnTo>
                  <a:lnTo>
                    <a:pt x="165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2743200" y="2362200"/>
            <a:ext cx="67056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latin typeface="Impact" panose="020B0806030902050204" pitchFamily="34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290735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117475"/>
            <a:ext cx="10306050" cy="530225"/>
          </a:xfrm>
        </p:spPr>
        <p:txBody>
          <a:bodyPr>
            <a:normAutofit fontScale="90000"/>
          </a:bodyPr>
          <a:lstStyle/>
          <a:p>
            <a:r>
              <a:rPr lang="en-US" dirty="0"/>
              <a:t>Pakistan-China Free Trade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675" y="733425"/>
            <a:ext cx="10525125" cy="5886450"/>
          </a:xfrm>
        </p:spPr>
        <p:txBody>
          <a:bodyPr>
            <a:noAutofit/>
          </a:bodyPr>
          <a:lstStyle/>
          <a:p>
            <a:r>
              <a:rPr lang="en-US" sz="3200" b="1" dirty="0"/>
              <a:t>Phase 1:</a:t>
            </a:r>
          </a:p>
          <a:p>
            <a:pPr lvl="1"/>
            <a:r>
              <a:rPr lang="en-US" sz="2800" dirty="0"/>
              <a:t>July 2007 to Dec-2012</a:t>
            </a:r>
          </a:p>
          <a:p>
            <a:pPr lvl="1"/>
            <a:r>
              <a:rPr lang="en-US" sz="2800" dirty="0"/>
              <a:t>Pakistan gave market access in 5686 Tarif lines out of a total of 6711.</a:t>
            </a:r>
          </a:p>
          <a:p>
            <a:pPr lvl="1"/>
            <a:r>
              <a:rPr lang="en-US" sz="2800" dirty="0"/>
              <a:t>China offered access to in 6418 tariff lines out 7550.</a:t>
            </a:r>
          </a:p>
          <a:p>
            <a:r>
              <a:rPr lang="en-US" sz="3200" b="1" dirty="0"/>
              <a:t>Phase 2:</a:t>
            </a:r>
          </a:p>
          <a:p>
            <a:pPr lvl="1"/>
            <a:r>
              <a:rPr lang="en-US" sz="2800" dirty="0"/>
              <a:t>Initially, Pakistan and China agreed to implement the second phase in 2013 – elimination in 90 percent of all tariff lines. </a:t>
            </a:r>
          </a:p>
          <a:p>
            <a:pPr marL="457200" lvl="1" indent="-457200">
              <a:buNone/>
            </a:pPr>
            <a:endParaRPr lang="en-US" sz="3200" b="1" dirty="0"/>
          </a:p>
          <a:p>
            <a:pPr marL="457200" lvl="1" indent="-457200">
              <a:buNone/>
            </a:pPr>
            <a:r>
              <a:rPr lang="en-US" sz="3200" b="1" dirty="0"/>
              <a:t>Phase 3:  </a:t>
            </a:r>
            <a:r>
              <a:rPr lang="en-US" sz="2800" dirty="0"/>
              <a:t>Phase- II effective from 1st Jan, 2020.</a:t>
            </a:r>
          </a:p>
          <a:p>
            <a:pPr marL="0" indent="0">
              <a:buNone/>
            </a:pPr>
            <a:r>
              <a:rPr lang="en-US" dirty="0"/>
              <a:t>	“</a:t>
            </a:r>
            <a:r>
              <a:rPr lang="en-US" dirty="0">
                <a:highlight>
                  <a:srgbClr val="FFFF00"/>
                </a:highlight>
              </a:rPr>
              <a:t>Pakistan get market access at par with ASEAN”.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4248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86993" y="270028"/>
            <a:ext cx="10515600" cy="699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Pakistan-China Trade Agreement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6813594"/>
              </p:ext>
            </p:extLst>
          </p:nvPr>
        </p:nvGraphicFramePr>
        <p:xfrm>
          <a:off x="469710" y="1201003"/>
          <a:ext cx="7678003" cy="4776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Up-Down Arrow 12">
            <a:extLst>
              <a:ext uri="{FF2B5EF4-FFF2-40B4-BE49-F238E27FC236}">
                <a16:creationId xmlns:a16="http://schemas.microsoft.com/office/drawing/2014/main" id="{03FE4C23-2F66-47E3-89BA-8825ED9307B6}"/>
              </a:ext>
            </a:extLst>
          </p:cNvPr>
          <p:cNvSpPr/>
          <p:nvPr/>
        </p:nvSpPr>
        <p:spPr>
          <a:xfrm flipH="1">
            <a:off x="3193545" y="3606802"/>
            <a:ext cx="109729" cy="1681705"/>
          </a:xfrm>
          <a:prstGeom prst="up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0D0139D-CA64-4523-AA48-70146B535519}"/>
              </a:ext>
            </a:extLst>
          </p:cNvPr>
          <p:cNvSpPr txBox="1">
            <a:spLocks/>
          </p:cNvSpPr>
          <p:nvPr/>
        </p:nvSpPr>
        <p:spPr>
          <a:xfrm>
            <a:off x="8346643" y="1064526"/>
            <a:ext cx="3547872" cy="464522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In 2006, </a:t>
            </a:r>
            <a:r>
              <a:rPr lang="en-US" sz="3200" b="1" dirty="0"/>
              <a:t>9.8% </a:t>
            </a:r>
            <a:r>
              <a:rPr lang="en-US" dirty="0"/>
              <a:t>of all imports in Pakistan were from China.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By the end of the fiscal year 2017, this had expanded to around </a:t>
            </a:r>
            <a:r>
              <a:rPr lang="en-US" sz="3200" b="1" dirty="0"/>
              <a:t>40%.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/>
              <a:t>Trade Deficit 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2006-7</a:t>
            </a:r>
            <a:r>
              <a:rPr lang="en-US" sz="3200" b="1" dirty="0"/>
              <a:t> = 3.2 Billion $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2017</a:t>
            </a:r>
            <a:r>
              <a:rPr lang="en-US" sz="3200" b="1" dirty="0"/>
              <a:t> = </a:t>
            </a:r>
            <a:r>
              <a:rPr lang="en-US" sz="3200" b="1" dirty="0">
                <a:solidFill>
                  <a:srgbClr val="FF0000"/>
                </a:solidFill>
              </a:rPr>
              <a:t>14 Billion $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66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 fontScale="90000"/>
          </a:bodyPr>
          <a:lstStyle/>
          <a:p>
            <a:r>
              <a:rPr lang="en-US" dirty="0"/>
              <a:t>Issues with Pakistan-China Free Trade Agreement (Phase 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2329"/>
            <a:ext cx="10515600" cy="5555671"/>
          </a:xfrm>
        </p:spPr>
        <p:txBody>
          <a:bodyPr>
            <a:normAutofit/>
          </a:bodyPr>
          <a:lstStyle/>
          <a:p>
            <a:r>
              <a:rPr lang="en-US" sz="3600" b="1" dirty="0"/>
              <a:t>Unequal utilization:</a:t>
            </a:r>
          </a:p>
          <a:p>
            <a:pPr lvl="1"/>
            <a:r>
              <a:rPr lang="en-US" sz="2800" dirty="0"/>
              <a:t>Pakistan could only exploit 350 tariff lines out of 7,550 total. (</a:t>
            </a:r>
            <a:r>
              <a:rPr lang="en-US" sz="2800" dirty="0" err="1"/>
              <a:t>i.e</a:t>
            </a:r>
            <a:r>
              <a:rPr lang="en-US" sz="2800" dirty="0"/>
              <a:t>, </a:t>
            </a:r>
            <a:r>
              <a:rPr lang="en-US" sz="2800" b="1" dirty="0">
                <a:highlight>
                  <a:srgbClr val="FFFF00"/>
                </a:highlight>
              </a:rPr>
              <a:t>4.5%</a:t>
            </a:r>
            <a:r>
              <a:rPr lang="en-US" sz="2800" b="1" dirty="0"/>
              <a:t> </a:t>
            </a:r>
            <a:r>
              <a:rPr lang="en-US" sz="2800" dirty="0"/>
              <a:t>utilization)</a:t>
            </a:r>
          </a:p>
          <a:p>
            <a:pPr lvl="1"/>
            <a:r>
              <a:rPr lang="en-US" sz="2800" dirty="0"/>
              <a:t>China utilized </a:t>
            </a:r>
            <a:r>
              <a:rPr lang="en-US" sz="2800" b="1" dirty="0">
                <a:highlight>
                  <a:srgbClr val="FFFF00"/>
                </a:highlight>
              </a:rPr>
              <a:t>60 % </a:t>
            </a:r>
            <a:r>
              <a:rPr lang="en-US" sz="2800" dirty="0"/>
              <a:t>of Pakistan’s concessions in 1</a:t>
            </a:r>
            <a:r>
              <a:rPr lang="en-US" sz="2800" baseline="30000" dirty="0"/>
              <a:t>st</a:t>
            </a:r>
            <a:r>
              <a:rPr lang="en-US" sz="2800" dirty="0"/>
              <a:t> Phase (2007-12). </a:t>
            </a:r>
          </a:p>
          <a:p>
            <a:r>
              <a:rPr lang="en-US" sz="3600" b="1" dirty="0"/>
              <a:t>ASEAN-China FTA </a:t>
            </a:r>
          </a:p>
          <a:p>
            <a:pPr lvl="1"/>
            <a:r>
              <a:rPr lang="en-US" sz="2800" dirty="0"/>
              <a:t>Implemented in July 2005</a:t>
            </a:r>
          </a:p>
          <a:p>
            <a:pPr lvl="1"/>
            <a:r>
              <a:rPr lang="en-US" sz="2800" dirty="0"/>
              <a:t>ASEAN was granted more concessions than Pakistan in key products where they are competitors.</a:t>
            </a:r>
          </a:p>
        </p:txBody>
      </p:sp>
    </p:spTree>
    <p:extLst>
      <p:ext uri="{BB962C8B-B14F-4D97-AF65-F5344CB8AC3E}">
        <p14:creationId xmlns:p14="http://schemas.microsoft.com/office/powerpoint/2010/main" val="1435727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B9422B-B307-42CC-B2E8-F9B0137DD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637" y="94760"/>
            <a:ext cx="10639550" cy="628216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Chinese Tariff on Pakistan and ASEAN goods</a:t>
            </a:r>
            <a:endParaRPr lang="en-GB" sz="4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AB4AD-D22C-4ECC-96CD-378274408C94}"/>
              </a:ext>
            </a:extLst>
          </p:cNvPr>
          <p:cNvSpPr/>
          <p:nvPr/>
        </p:nvSpPr>
        <p:spPr>
          <a:xfrm>
            <a:off x="1813728" y="6534597"/>
            <a:ext cx="39163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GTAP Data base 10a (Base year 2007 + 2014)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7150"/>
              </p:ext>
            </p:extLst>
          </p:nvPr>
        </p:nvGraphicFramePr>
        <p:xfrm>
          <a:off x="1190274" y="841425"/>
          <a:ext cx="10149672" cy="5450640"/>
        </p:xfrm>
        <a:graphic>
          <a:graphicData uri="http://schemas.openxmlformats.org/drawingml/2006/table">
            <a:tbl>
              <a:tblPr firstRow="1"/>
              <a:tblGrid>
                <a:gridCol w="2321552">
                  <a:extLst>
                    <a:ext uri="{9D8B030D-6E8A-4147-A177-3AD203B41FA5}">
                      <a16:colId xmlns:a16="http://schemas.microsoft.com/office/drawing/2014/main" val="1581056553"/>
                    </a:ext>
                  </a:extLst>
                </a:gridCol>
                <a:gridCol w="2158639">
                  <a:extLst>
                    <a:ext uri="{9D8B030D-6E8A-4147-A177-3AD203B41FA5}">
                      <a16:colId xmlns:a16="http://schemas.microsoft.com/office/drawing/2014/main" val="329410436"/>
                    </a:ext>
                  </a:extLst>
                </a:gridCol>
                <a:gridCol w="2231901">
                  <a:extLst>
                    <a:ext uri="{9D8B030D-6E8A-4147-A177-3AD203B41FA5}">
                      <a16:colId xmlns:a16="http://schemas.microsoft.com/office/drawing/2014/main" val="716289356"/>
                    </a:ext>
                  </a:extLst>
                </a:gridCol>
                <a:gridCol w="1718790">
                  <a:extLst>
                    <a:ext uri="{9D8B030D-6E8A-4147-A177-3AD203B41FA5}">
                      <a16:colId xmlns:a16="http://schemas.microsoft.com/office/drawing/2014/main" val="2552576225"/>
                    </a:ext>
                  </a:extLst>
                </a:gridCol>
                <a:gridCol w="1718790">
                  <a:extLst>
                    <a:ext uri="{9D8B030D-6E8A-4147-A177-3AD203B41FA5}">
                      <a16:colId xmlns:a16="http://schemas.microsoft.com/office/drawing/2014/main" val="3975375840"/>
                    </a:ext>
                  </a:extLst>
                </a:gridCol>
              </a:tblGrid>
              <a:tr h="7468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772978"/>
                  </a:ext>
                </a:extLst>
              </a:tr>
              <a:tr h="11161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Sector Detail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Tariffs on Pakistan goods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Tariff on ASEAN goods 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Tariffs on Pakistan goods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Tariff on ASEAN goods 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92348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Grain Crops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22.61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751222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 and Fruit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7.56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400578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Meat Livestock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11.36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7.22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115187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Wood n Paper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5977029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Food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4.68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8.96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6.99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247240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Leather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6.95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5.87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69346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Wearing apparel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12.76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11.72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823443"/>
                  </a:ext>
                </a:extLst>
              </a:tr>
              <a:tr h="334718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Textiles</a:t>
                      </a: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6.70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671443"/>
                  </a:ext>
                </a:extLst>
              </a:tr>
              <a:tr h="4539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 Rubber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6.98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687979"/>
                  </a:ext>
                </a:extLst>
              </a:tr>
              <a:tr h="4539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Machinery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862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272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South Asian Free Trade Agreement (SAFTA)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January 2004: South Asian Free Trade Agreement was reached at the 12th SAARC summit at Islamabad, Pakistan.</a:t>
            </a:r>
          </a:p>
          <a:p>
            <a:r>
              <a:rPr lang="en-US" dirty="0"/>
              <a:t>Created a framework for a Free Trade area covering </a:t>
            </a:r>
            <a:r>
              <a:rPr lang="en-US" b="1" dirty="0"/>
              <a:t>1.7 Billion people </a:t>
            </a:r>
            <a:r>
              <a:rPr lang="en-US" dirty="0"/>
              <a:t>in the region.</a:t>
            </a:r>
          </a:p>
          <a:p>
            <a:r>
              <a:rPr lang="en-US" b="1" dirty="0"/>
              <a:t>Zero customs duty </a:t>
            </a:r>
            <a:r>
              <a:rPr lang="en-US" dirty="0"/>
              <a:t>on the trade of practically all products in the region </a:t>
            </a:r>
            <a:r>
              <a:rPr lang="en-US" b="1" dirty="0"/>
              <a:t>by the end of 2016</a:t>
            </a:r>
            <a:r>
              <a:rPr lang="en-US" dirty="0"/>
              <a:t>.</a:t>
            </a:r>
          </a:p>
          <a:p>
            <a:r>
              <a:rPr lang="en-US" dirty="0"/>
              <a:t>Not fully Operational yet. </a:t>
            </a:r>
          </a:p>
        </p:txBody>
      </p:sp>
    </p:spTree>
    <p:extLst>
      <p:ext uri="{BB962C8B-B14F-4D97-AF65-F5344CB8AC3E}">
        <p14:creationId xmlns:p14="http://schemas.microsoft.com/office/powerpoint/2010/main" val="3326674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10269F-0D38-4C3C-A141-0E0A2F140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36" y="180469"/>
            <a:ext cx="9627062" cy="59801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21C111-0489-4B43-A1F6-AE5704BF46F1}"/>
              </a:ext>
            </a:extLst>
          </p:cNvPr>
          <p:cNvSpPr/>
          <p:nvPr/>
        </p:nvSpPr>
        <p:spPr>
          <a:xfrm>
            <a:off x="1025236" y="6154311"/>
            <a:ext cx="101969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World Bank Report (2016)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8273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93EE1D-29BA-41EE-94D0-802CADD98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112" y="136703"/>
            <a:ext cx="10016188" cy="488202"/>
          </a:xfrm>
        </p:spPr>
        <p:txBody>
          <a:bodyPr>
            <a:normAutofit fontScale="90000"/>
          </a:bodyPr>
          <a:lstStyle/>
          <a:p>
            <a:r>
              <a:rPr lang="en-US" dirty="0"/>
              <a:t>Pakistan-India Trade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AB4CB9-DE93-49DA-A856-03922D72B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112" y="911848"/>
            <a:ext cx="10515600" cy="461333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Pakistan shares its longest land border with India but Trade b/w 2 countries is well below Potential.</a:t>
            </a:r>
          </a:p>
          <a:p>
            <a:r>
              <a:rPr lang="en-US" dirty="0"/>
              <a:t>Pak Exports to India (2018) = </a:t>
            </a:r>
            <a:r>
              <a:rPr lang="en-US" b="1" dirty="0"/>
              <a:t>1930 Million US $</a:t>
            </a:r>
          </a:p>
          <a:p>
            <a:pPr marL="0" indent="0">
              <a:buNone/>
            </a:pPr>
            <a:r>
              <a:rPr lang="en-US" dirty="0"/>
              <a:t>   India Exports to Pak (2018) =  </a:t>
            </a:r>
            <a:r>
              <a:rPr lang="en-US" b="1" dirty="0"/>
              <a:t>383 Million US $</a:t>
            </a:r>
          </a:p>
          <a:p>
            <a:r>
              <a:rPr lang="en-US" dirty="0"/>
              <a:t>India withdrawn Pakistan’s MFN/NDMA status in 2019.</a:t>
            </a:r>
          </a:p>
          <a:p>
            <a:r>
              <a:rPr lang="en-US" dirty="0"/>
              <a:t>India imposed 200% import duty on Pakistani products.</a:t>
            </a:r>
          </a:p>
          <a:p>
            <a:endParaRPr lang="en-US" dirty="0"/>
          </a:p>
          <a:p>
            <a:r>
              <a:rPr lang="en-US" dirty="0"/>
              <a:t>WORLD BANK – 2018 “without artificial barriers, Pakistan and Indian potential trade should be </a:t>
            </a:r>
            <a:r>
              <a:rPr lang="en-US" b="1" dirty="0"/>
              <a:t>$37 billion</a:t>
            </a:r>
            <a:r>
              <a:rPr lang="en-US" dirty="0"/>
              <a:t>.”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Source : </a:t>
            </a:r>
            <a:r>
              <a:rPr lang="en-US" i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Glass Half Full : The Promise of Regional Trade in South Asia</a:t>
            </a:r>
          </a:p>
          <a:p>
            <a:pPr marL="0" indent="0">
              <a:buNone/>
            </a:pPr>
            <a:endParaRPr lang="en-US" i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37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5989</TotalTime>
  <Words>1907</Words>
  <Application>Microsoft Office PowerPoint</Application>
  <PresentationFormat>Widescreen</PresentationFormat>
  <Paragraphs>699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Impact</vt:lpstr>
      <vt:lpstr>Times New Roman</vt:lpstr>
      <vt:lpstr>Office Theme</vt:lpstr>
      <vt:lpstr>Regional Trade and Economic Development : Options for Pakistan</vt:lpstr>
      <vt:lpstr>Pakistan Trade Agreements</vt:lpstr>
      <vt:lpstr>Pakistan-China Free Trade Agreement</vt:lpstr>
      <vt:lpstr>PowerPoint Presentation</vt:lpstr>
      <vt:lpstr>Issues with Pakistan-China Free Trade Agreement (Phase I)</vt:lpstr>
      <vt:lpstr>Chinese Tariff on Pakistan and ASEAN goods</vt:lpstr>
      <vt:lpstr>South Asian Free Trade Agreement (SAFTA)</vt:lpstr>
      <vt:lpstr>PowerPoint Presentation</vt:lpstr>
      <vt:lpstr>Pakistan-India Trade</vt:lpstr>
      <vt:lpstr>Experiments</vt:lpstr>
      <vt:lpstr>METHODOLOGY </vt:lpstr>
      <vt:lpstr>Database</vt:lpstr>
      <vt:lpstr>Global Economic Trade Model</vt:lpstr>
      <vt:lpstr>Multiple HH using MyGTAP                          </vt:lpstr>
      <vt:lpstr>Representative Households (Pakistan)</vt:lpstr>
      <vt:lpstr>RESULTS</vt:lpstr>
      <vt:lpstr>Macroeconomic impacts (% changes)</vt:lpstr>
      <vt:lpstr>Pakistan Exports (% changes)</vt:lpstr>
      <vt:lpstr>Pakistan Imports (% changes)</vt:lpstr>
      <vt:lpstr>Pakistan Real Household Income (% changes)</vt:lpstr>
      <vt:lpstr>Pakistan Real Factor Wages (% changes)</vt:lpstr>
      <vt:lpstr>Income Inequality (Gini Coefficient)</vt:lpstr>
      <vt:lpstr>Conclusion and Recommendation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Trade and Economic Development : Options for Pakistan</dc:title>
  <dc:creator>Muhammad Aamir Khan</dc:creator>
  <cp:lastModifiedBy>Muhammad Aamir Khan</cp:lastModifiedBy>
  <cp:revision>74</cp:revision>
  <dcterms:created xsi:type="dcterms:W3CDTF">2020-05-16T21:03:38Z</dcterms:created>
  <dcterms:modified xsi:type="dcterms:W3CDTF">2020-06-17T17:08:34Z</dcterms:modified>
</cp:coreProperties>
</file>