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ink/ink1.xml" ContentType="application/inkml+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72" r:id="rId1"/>
    <p:sldMasterId id="2147483696" r:id="rId2"/>
    <p:sldMasterId id="2147483684" r:id="rId3"/>
  </p:sldMasterIdLst>
  <p:notesMasterIdLst>
    <p:notesMasterId r:id="rId36"/>
  </p:notesMasterIdLst>
  <p:sldIdLst>
    <p:sldId id="348" r:id="rId4"/>
    <p:sldId id="330" r:id="rId5"/>
    <p:sldId id="354" r:id="rId6"/>
    <p:sldId id="361" r:id="rId7"/>
    <p:sldId id="329" r:id="rId8"/>
    <p:sldId id="287" r:id="rId9"/>
    <p:sldId id="288" r:id="rId10"/>
    <p:sldId id="331" r:id="rId11"/>
    <p:sldId id="332" r:id="rId12"/>
    <p:sldId id="291" r:id="rId13"/>
    <p:sldId id="294" r:id="rId14"/>
    <p:sldId id="257" r:id="rId15"/>
    <p:sldId id="269" r:id="rId16"/>
    <p:sldId id="326" r:id="rId17"/>
    <p:sldId id="346" r:id="rId18"/>
    <p:sldId id="277" r:id="rId19"/>
    <p:sldId id="328" r:id="rId20"/>
    <p:sldId id="296" r:id="rId21"/>
    <p:sldId id="359" r:id="rId22"/>
    <p:sldId id="350" r:id="rId23"/>
    <p:sldId id="351" r:id="rId24"/>
    <p:sldId id="360" r:id="rId25"/>
    <p:sldId id="362" r:id="rId26"/>
    <p:sldId id="365" r:id="rId27"/>
    <p:sldId id="363" r:id="rId28"/>
    <p:sldId id="364" r:id="rId29"/>
    <p:sldId id="342" r:id="rId30"/>
    <p:sldId id="344" r:id="rId31"/>
    <p:sldId id="358" r:id="rId32"/>
    <p:sldId id="357" r:id="rId33"/>
    <p:sldId id="366" r:id="rId34"/>
    <p:sldId id="349" r:id="rId35"/>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272" autoAdjust="0"/>
    <p:restoredTop sz="94660"/>
  </p:normalViewPr>
  <p:slideViewPr>
    <p:cSldViewPr snapToGrid="0">
      <p:cViewPr varScale="1">
        <p:scale>
          <a:sx n="115" d="100"/>
          <a:sy n="115" d="100"/>
        </p:scale>
        <p:origin x="126" y="36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charts/_rels/chart1.xml.rels><?xml version="1.0" encoding="UTF-8" standalone="yes"?>
<Relationships xmlns="http://schemas.openxmlformats.org/package/2006/relationships"><Relationship Id="rId3" Type="http://schemas.openxmlformats.org/officeDocument/2006/relationships/oleObject" Target="file:///C:\Sherman\SAM-CGE-Models\SAM-Multiplier-Pyatt15\Data2\CompareData\4Compare.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Sherman\IFPRI-2020\Projects\Projects-EPTD\Covid-19-comparative-study\Mexico\Mexico%20GDP%20comparison.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file:///C:\Sherman\SAM-CGE-Models\SAM-Multiplier-Pyatt15\Data2\CompareData\4Compar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Sherman\SAM-CGE-Models\SAM-Multiplier-Pyatt15\Data2\CompareData\4Compar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Sherman\SAM-CGE-Models\SAM-Multiplier-Pyatt15\Data2\CompareData\4Compar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Sherman\SAM-CGE-Models\SAM-Multiplier-Pyatt15\Data2\CompareData\4Compar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Sherman\SAM-CGE-Models\SAM-Multiplier-Pyatt15\Data2\CompareData\4Compare.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Sherman\IFPRI-2020\Projects\Projects-EPTD\Covid-19-comparative-study\USAData\Ycharts-US-Monthly-GDP.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Sherman\SAM-CGE-Models\SAM-Multiplier-Pyatt15\Data2\CompareData\4Compare.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Sherman\SAM-CGE-Models\SAM-Multiplier-Pyatt15\Data2\UK\2UK-Sim15-Out1.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GDP: Monthly Index</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CtyGDPTabPChart!$C$10</c:f>
              <c:strCache>
                <c:ptCount val="1"/>
                <c:pt idx="0">
                  <c:v>USA</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CtyGDPTabPChart!$B$11:$B$15</c:f>
              <c:strCache>
                <c:ptCount val="5"/>
                <c:pt idx="0">
                  <c:v>Feb</c:v>
                </c:pt>
                <c:pt idx="1">
                  <c:v>March</c:v>
                </c:pt>
                <c:pt idx="2">
                  <c:v>April</c:v>
                </c:pt>
                <c:pt idx="3">
                  <c:v>May</c:v>
                </c:pt>
                <c:pt idx="4">
                  <c:v>June</c:v>
                </c:pt>
              </c:strCache>
            </c:strRef>
          </c:cat>
          <c:val>
            <c:numRef>
              <c:f>CtyGDPTabPChart!$C$11:$C$15</c:f>
              <c:numCache>
                <c:formatCode>0.00</c:formatCode>
                <c:ptCount val="5"/>
                <c:pt idx="0">
                  <c:v>100</c:v>
                </c:pt>
                <c:pt idx="1">
                  <c:v>94.318654039999899</c:v>
                </c:pt>
                <c:pt idx="2">
                  <c:v>84.919279455352566</c:v>
                </c:pt>
                <c:pt idx="3">
                  <c:v>88.295549672177785</c:v>
                </c:pt>
                <c:pt idx="4">
                  <c:v>93.20253741934529</c:v>
                </c:pt>
              </c:numCache>
            </c:numRef>
          </c:val>
          <c:smooth val="0"/>
          <c:extLst>
            <c:ext xmlns:c16="http://schemas.microsoft.com/office/drawing/2014/chart" uri="{C3380CC4-5D6E-409C-BE32-E72D297353CC}">
              <c16:uniqueId val="{00000000-8075-46FB-A602-524580FF5226}"/>
            </c:ext>
          </c:extLst>
        </c:ser>
        <c:ser>
          <c:idx val="1"/>
          <c:order val="1"/>
          <c:tx>
            <c:strRef>
              <c:f>CtyGDPTabPChart!$D$10</c:f>
              <c:strCache>
                <c:ptCount val="1"/>
                <c:pt idx="0">
                  <c:v>UK</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CtyGDPTabPChart!$B$11:$B$15</c:f>
              <c:strCache>
                <c:ptCount val="5"/>
                <c:pt idx="0">
                  <c:v>Feb</c:v>
                </c:pt>
                <c:pt idx="1">
                  <c:v>March</c:v>
                </c:pt>
                <c:pt idx="2">
                  <c:v>April</c:v>
                </c:pt>
                <c:pt idx="3">
                  <c:v>May</c:v>
                </c:pt>
                <c:pt idx="4">
                  <c:v>June</c:v>
                </c:pt>
              </c:strCache>
            </c:strRef>
          </c:cat>
          <c:val>
            <c:numRef>
              <c:f>CtyGDPTabPChart!$D$11:$D$15</c:f>
              <c:numCache>
                <c:formatCode>0.00</c:formatCode>
                <c:ptCount val="5"/>
                <c:pt idx="0">
                  <c:v>100</c:v>
                </c:pt>
                <c:pt idx="1">
                  <c:v>91.923248590002643</c:v>
                </c:pt>
                <c:pt idx="2">
                  <c:v>74.283964788912357</c:v>
                </c:pt>
                <c:pt idx="3">
                  <c:v>77.866698595842905</c:v>
                </c:pt>
                <c:pt idx="4">
                  <c:v>83.320994797916853</c:v>
                </c:pt>
              </c:numCache>
            </c:numRef>
          </c:val>
          <c:smooth val="0"/>
          <c:extLst>
            <c:ext xmlns:c16="http://schemas.microsoft.com/office/drawing/2014/chart" uri="{C3380CC4-5D6E-409C-BE32-E72D297353CC}">
              <c16:uniqueId val="{00000001-8075-46FB-A602-524580FF5226}"/>
            </c:ext>
          </c:extLst>
        </c:ser>
        <c:ser>
          <c:idx val="2"/>
          <c:order val="2"/>
          <c:tx>
            <c:strRef>
              <c:f>CtyGDPTabPChart!$E$10</c:f>
              <c:strCache>
                <c:ptCount val="1"/>
                <c:pt idx="0">
                  <c:v>Mexico</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CtyGDPTabPChart!$B$11:$B$15</c:f>
              <c:strCache>
                <c:ptCount val="5"/>
                <c:pt idx="0">
                  <c:v>Feb</c:v>
                </c:pt>
                <c:pt idx="1">
                  <c:v>March</c:v>
                </c:pt>
                <c:pt idx="2">
                  <c:v>April</c:v>
                </c:pt>
                <c:pt idx="3">
                  <c:v>May</c:v>
                </c:pt>
                <c:pt idx="4">
                  <c:v>June</c:v>
                </c:pt>
              </c:strCache>
            </c:strRef>
          </c:cat>
          <c:val>
            <c:numRef>
              <c:f>CtyGDPTabPChart!$E$11:$E$15</c:f>
              <c:numCache>
                <c:formatCode>0.00</c:formatCode>
                <c:ptCount val="5"/>
                <c:pt idx="0">
                  <c:v>100</c:v>
                </c:pt>
                <c:pt idx="1">
                  <c:v>96.845438961821444</c:v>
                </c:pt>
                <c:pt idx="2">
                  <c:v>79.228228052356855</c:v>
                </c:pt>
                <c:pt idx="3">
                  <c:v>77.106415593040168</c:v>
                </c:pt>
                <c:pt idx="4">
                  <c:v>85.570150362220559</c:v>
                </c:pt>
              </c:numCache>
            </c:numRef>
          </c:val>
          <c:smooth val="0"/>
          <c:extLst>
            <c:ext xmlns:c16="http://schemas.microsoft.com/office/drawing/2014/chart" uri="{C3380CC4-5D6E-409C-BE32-E72D297353CC}">
              <c16:uniqueId val="{00000002-8075-46FB-A602-524580FF5226}"/>
            </c:ext>
          </c:extLst>
        </c:ser>
        <c:ser>
          <c:idx val="3"/>
          <c:order val="3"/>
          <c:tx>
            <c:strRef>
              <c:f>CtyGDPTabPChart!$F$10</c:f>
              <c:strCache>
                <c:ptCount val="1"/>
                <c:pt idx="0">
                  <c:v>SouthAfrica</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CtyGDPTabPChart!$B$11:$B$15</c:f>
              <c:strCache>
                <c:ptCount val="5"/>
                <c:pt idx="0">
                  <c:v>Feb</c:v>
                </c:pt>
                <c:pt idx="1">
                  <c:v>March</c:v>
                </c:pt>
                <c:pt idx="2">
                  <c:v>April</c:v>
                </c:pt>
                <c:pt idx="3">
                  <c:v>May</c:v>
                </c:pt>
                <c:pt idx="4">
                  <c:v>June</c:v>
                </c:pt>
              </c:strCache>
            </c:strRef>
          </c:cat>
          <c:val>
            <c:numRef>
              <c:f>CtyGDPTabPChart!$F$11:$F$15</c:f>
              <c:numCache>
                <c:formatCode>0.00</c:formatCode>
                <c:ptCount val="5"/>
                <c:pt idx="0">
                  <c:v>100</c:v>
                </c:pt>
                <c:pt idx="1">
                  <c:v>91.528037724096208</c:v>
                </c:pt>
                <c:pt idx="2">
                  <c:v>60.361230484580254</c:v>
                </c:pt>
                <c:pt idx="3">
                  <c:v>72.224355174504907</c:v>
                </c:pt>
                <c:pt idx="4">
                  <c:v>79.230971147600229</c:v>
                </c:pt>
              </c:numCache>
            </c:numRef>
          </c:val>
          <c:smooth val="0"/>
          <c:extLst>
            <c:ext xmlns:c16="http://schemas.microsoft.com/office/drawing/2014/chart" uri="{C3380CC4-5D6E-409C-BE32-E72D297353CC}">
              <c16:uniqueId val="{00000003-8075-46FB-A602-524580FF5226}"/>
            </c:ext>
          </c:extLst>
        </c:ser>
        <c:dLbls>
          <c:showLegendKey val="0"/>
          <c:showVal val="0"/>
          <c:showCatName val="0"/>
          <c:showSerName val="0"/>
          <c:showPercent val="0"/>
          <c:showBubbleSize val="0"/>
        </c:dLbls>
        <c:marker val="1"/>
        <c:smooth val="0"/>
        <c:axId val="465312176"/>
        <c:axId val="465314920"/>
      </c:lineChart>
      <c:catAx>
        <c:axId val="465312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5314920"/>
        <c:crosses val="autoZero"/>
        <c:auto val="1"/>
        <c:lblAlgn val="ctr"/>
        <c:lblOffset val="100"/>
        <c:noMultiLvlLbl val="0"/>
      </c:catAx>
      <c:valAx>
        <c:axId val="465314920"/>
        <c:scaling>
          <c:orientation val="minMax"/>
          <c:max val="100"/>
          <c:min val="55"/>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5312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lang="en-US" sz="2800"/>
              <a:t>Mexico: GDP Index</a:t>
            </a:r>
          </a:p>
        </c:rich>
      </c:tx>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Hoja2!$C$31</c:f>
              <c:strCache>
                <c:ptCount val="1"/>
                <c:pt idx="0">
                  <c:v>INEGI</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Hoja2!$B$32:$B$41</c:f>
              <c:strCache>
                <c:ptCount val="10"/>
                <c:pt idx="0">
                  <c:v>Feb</c:v>
                </c:pt>
                <c:pt idx="1">
                  <c:v>Mar</c:v>
                </c:pt>
                <c:pt idx="2">
                  <c:v>Apr</c:v>
                </c:pt>
                <c:pt idx="3">
                  <c:v>May</c:v>
                </c:pt>
                <c:pt idx="4">
                  <c:v>Jun</c:v>
                </c:pt>
                <c:pt idx="5">
                  <c:v>Jul</c:v>
                </c:pt>
                <c:pt idx="6">
                  <c:v>Aug</c:v>
                </c:pt>
                <c:pt idx="7">
                  <c:v>Sep</c:v>
                </c:pt>
                <c:pt idx="8">
                  <c:v>Oct</c:v>
                </c:pt>
                <c:pt idx="9">
                  <c:v>Nov</c:v>
                </c:pt>
              </c:strCache>
            </c:strRef>
          </c:cat>
          <c:val>
            <c:numRef>
              <c:f>Hoja2!$C$32:$C$41</c:f>
              <c:numCache>
                <c:formatCode>0.00</c:formatCode>
                <c:ptCount val="10"/>
                <c:pt idx="0">
                  <c:v>100</c:v>
                </c:pt>
                <c:pt idx="1">
                  <c:v>98.872984669419566</c:v>
                </c:pt>
                <c:pt idx="2">
                  <c:v>81.972993353161556</c:v>
                </c:pt>
                <c:pt idx="3">
                  <c:v>80.228288378621187</c:v>
                </c:pt>
                <c:pt idx="4">
                  <c:v>87.348215307132079</c:v>
                </c:pt>
                <c:pt idx="5">
                  <c:v>92.362514723210083</c:v>
                </c:pt>
                <c:pt idx="6">
                  <c:v>93.655257478319342</c:v>
                </c:pt>
                <c:pt idx="7">
                  <c:v>94.918367548924877</c:v>
                </c:pt>
                <c:pt idx="8">
                  <c:v>96.103695677670984</c:v>
                </c:pt>
                <c:pt idx="9">
                  <c:v>96.940085750981993</c:v>
                </c:pt>
              </c:numCache>
            </c:numRef>
          </c:val>
          <c:smooth val="0"/>
          <c:extLst>
            <c:ext xmlns:c16="http://schemas.microsoft.com/office/drawing/2014/chart" uri="{C3380CC4-5D6E-409C-BE32-E72D297353CC}">
              <c16:uniqueId val="{00000000-CF8E-4FFC-A65F-757DFD5FA861}"/>
            </c:ext>
          </c:extLst>
        </c:ser>
        <c:ser>
          <c:idx val="1"/>
          <c:order val="1"/>
          <c:tx>
            <c:strRef>
              <c:f>Hoja2!$D$31</c:f>
              <c:strCache>
                <c:ptCount val="1"/>
                <c:pt idx="0">
                  <c:v>SAM Model</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Hoja2!$B$32:$B$41</c:f>
              <c:strCache>
                <c:ptCount val="10"/>
                <c:pt idx="0">
                  <c:v>Feb</c:v>
                </c:pt>
                <c:pt idx="1">
                  <c:v>Mar</c:v>
                </c:pt>
                <c:pt idx="2">
                  <c:v>Apr</c:v>
                </c:pt>
                <c:pt idx="3">
                  <c:v>May</c:v>
                </c:pt>
                <c:pt idx="4">
                  <c:v>Jun</c:v>
                </c:pt>
                <c:pt idx="5">
                  <c:v>Jul</c:v>
                </c:pt>
                <c:pt idx="6">
                  <c:v>Aug</c:v>
                </c:pt>
                <c:pt idx="7">
                  <c:v>Sep</c:v>
                </c:pt>
                <c:pt idx="8">
                  <c:v>Oct</c:v>
                </c:pt>
                <c:pt idx="9">
                  <c:v>Nov</c:v>
                </c:pt>
              </c:strCache>
            </c:strRef>
          </c:cat>
          <c:val>
            <c:numRef>
              <c:f>Hoja2!$D$32:$D$41</c:f>
              <c:numCache>
                <c:formatCode>0.00</c:formatCode>
                <c:ptCount val="10"/>
                <c:pt idx="0">
                  <c:v>100</c:v>
                </c:pt>
                <c:pt idx="1">
                  <c:v>96.845438961821444</c:v>
                </c:pt>
                <c:pt idx="2">
                  <c:v>79.228228052356855</c:v>
                </c:pt>
                <c:pt idx="3">
                  <c:v>77.106415593040168</c:v>
                </c:pt>
                <c:pt idx="4">
                  <c:v>85.570150362220559</c:v>
                </c:pt>
              </c:numCache>
            </c:numRef>
          </c:val>
          <c:smooth val="0"/>
          <c:extLst>
            <c:ext xmlns:c16="http://schemas.microsoft.com/office/drawing/2014/chart" uri="{C3380CC4-5D6E-409C-BE32-E72D297353CC}">
              <c16:uniqueId val="{00000001-CF8E-4FFC-A65F-757DFD5FA861}"/>
            </c:ext>
          </c:extLst>
        </c:ser>
        <c:dLbls>
          <c:showLegendKey val="0"/>
          <c:showVal val="0"/>
          <c:showCatName val="0"/>
          <c:showSerName val="0"/>
          <c:showPercent val="0"/>
          <c:showBubbleSize val="0"/>
        </c:dLbls>
        <c:marker val="1"/>
        <c:smooth val="0"/>
        <c:axId val="658138392"/>
        <c:axId val="658134080"/>
      </c:lineChart>
      <c:catAx>
        <c:axId val="658138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658134080"/>
        <c:crosses val="autoZero"/>
        <c:auto val="1"/>
        <c:lblAlgn val="ctr"/>
        <c:lblOffset val="100"/>
        <c:noMultiLvlLbl val="0"/>
      </c:catAx>
      <c:valAx>
        <c:axId val="658134080"/>
        <c:scaling>
          <c:orientation val="minMax"/>
          <c:max val="100"/>
          <c:min val="75"/>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6581383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Employment Index: US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384221666311352"/>
          <c:y val="0.14355630948990886"/>
          <c:w val="0.86759763746875251"/>
          <c:h val="0.65977119538396323"/>
        </c:manualLayout>
      </c:layout>
      <c:lineChart>
        <c:grouping val="standard"/>
        <c:varyColors val="0"/>
        <c:ser>
          <c:idx val="0"/>
          <c:order val="0"/>
          <c:tx>
            <c:strRef>
              <c:f>CtyLabor2PChart!$B$46</c:f>
              <c:strCache>
                <c:ptCount val="1"/>
                <c:pt idx="0">
                  <c:v>Non-Latino White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CtyLabor2PChart!$C$45:$G$45</c:f>
              <c:strCache>
                <c:ptCount val="5"/>
                <c:pt idx="0">
                  <c:v>Feb</c:v>
                </c:pt>
                <c:pt idx="1">
                  <c:v>Mar</c:v>
                </c:pt>
                <c:pt idx="2">
                  <c:v>Apr</c:v>
                </c:pt>
                <c:pt idx="3">
                  <c:v>May</c:v>
                </c:pt>
                <c:pt idx="4">
                  <c:v>Jun</c:v>
                </c:pt>
              </c:strCache>
            </c:strRef>
          </c:cat>
          <c:val>
            <c:numRef>
              <c:f>CtyLabor2PChart!$C$46:$G$46</c:f>
              <c:numCache>
                <c:formatCode>0.0</c:formatCode>
                <c:ptCount val="5"/>
                <c:pt idx="0">
                  <c:v>100</c:v>
                </c:pt>
                <c:pt idx="1">
                  <c:v>97.753544093025269</c:v>
                </c:pt>
                <c:pt idx="2">
                  <c:v>85.431992983973913</c:v>
                </c:pt>
                <c:pt idx="3">
                  <c:v>87.959012339438331</c:v>
                </c:pt>
                <c:pt idx="4">
                  <c:v>91.242572525396483</c:v>
                </c:pt>
              </c:numCache>
            </c:numRef>
          </c:val>
          <c:smooth val="0"/>
          <c:extLst>
            <c:ext xmlns:c16="http://schemas.microsoft.com/office/drawing/2014/chart" uri="{C3380CC4-5D6E-409C-BE32-E72D297353CC}">
              <c16:uniqueId val="{00000000-A32A-4423-9393-7E79649C3C47}"/>
            </c:ext>
          </c:extLst>
        </c:ser>
        <c:ser>
          <c:idx val="1"/>
          <c:order val="1"/>
          <c:tx>
            <c:strRef>
              <c:f>CtyLabor2PChart!$B$47</c:f>
              <c:strCache>
                <c:ptCount val="1"/>
                <c:pt idx="0">
                  <c:v>All other</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CtyLabor2PChart!$C$45:$G$45</c:f>
              <c:strCache>
                <c:ptCount val="5"/>
                <c:pt idx="0">
                  <c:v>Feb</c:v>
                </c:pt>
                <c:pt idx="1">
                  <c:v>Mar</c:v>
                </c:pt>
                <c:pt idx="2">
                  <c:v>Apr</c:v>
                </c:pt>
                <c:pt idx="3">
                  <c:v>May</c:v>
                </c:pt>
                <c:pt idx="4">
                  <c:v>Jun</c:v>
                </c:pt>
              </c:strCache>
            </c:strRef>
          </c:cat>
          <c:val>
            <c:numRef>
              <c:f>CtyLabor2PChart!$C$47:$G$47</c:f>
              <c:numCache>
                <c:formatCode>0.0</c:formatCode>
                <c:ptCount val="5"/>
                <c:pt idx="0">
                  <c:v>100</c:v>
                </c:pt>
                <c:pt idx="1">
                  <c:v>93.647386273373129</c:v>
                </c:pt>
                <c:pt idx="2">
                  <c:v>79.537181862173071</c:v>
                </c:pt>
                <c:pt idx="3">
                  <c:v>83.13555598253275</c:v>
                </c:pt>
                <c:pt idx="4">
                  <c:v>88.648134602146683</c:v>
                </c:pt>
              </c:numCache>
            </c:numRef>
          </c:val>
          <c:smooth val="0"/>
          <c:extLst>
            <c:ext xmlns:c16="http://schemas.microsoft.com/office/drawing/2014/chart" uri="{C3380CC4-5D6E-409C-BE32-E72D297353CC}">
              <c16:uniqueId val="{00000001-A32A-4423-9393-7E79649C3C47}"/>
            </c:ext>
          </c:extLst>
        </c:ser>
        <c:ser>
          <c:idx val="2"/>
          <c:order val="2"/>
          <c:tx>
            <c:strRef>
              <c:f>CtyLabor2PChart!$B$48</c:f>
              <c:strCache>
                <c:ptCount val="1"/>
                <c:pt idx="0">
                  <c:v>Total Labor</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CtyLabor2PChart!$C$45:$G$45</c:f>
              <c:strCache>
                <c:ptCount val="5"/>
                <c:pt idx="0">
                  <c:v>Feb</c:v>
                </c:pt>
                <c:pt idx="1">
                  <c:v>Mar</c:v>
                </c:pt>
                <c:pt idx="2">
                  <c:v>Apr</c:v>
                </c:pt>
                <c:pt idx="3">
                  <c:v>May</c:v>
                </c:pt>
                <c:pt idx="4">
                  <c:v>Jun</c:v>
                </c:pt>
              </c:strCache>
            </c:strRef>
          </c:cat>
          <c:val>
            <c:numRef>
              <c:f>CtyLabor2PChart!$C$48:$G$48</c:f>
              <c:numCache>
                <c:formatCode>0.0</c:formatCode>
                <c:ptCount val="5"/>
                <c:pt idx="0">
                  <c:v>100</c:v>
                </c:pt>
                <c:pt idx="1">
                  <c:v>96.203824683733259</c:v>
                </c:pt>
                <c:pt idx="2">
                  <c:v>83.207211665086632</c:v>
                </c:pt>
                <c:pt idx="3">
                  <c:v>86.138574776031987</c:v>
                </c:pt>
                <c:pt idx="4">
                  <c:v>90.263396618756815</c:v>
                </c:pt>
              </c:numCache>
            </c:numRef>
          </c:val>
          <c:smooth val="0"/>
          <c:extLst>
            <c:ext xmlns:c16="http://schemas.microsoft.com/office/drawing/2014/chart" uri="{C3380CC4-5D6E-409C-BE32-E72D297353CC}">
              <c16:uniqueId val="{00000002-A32A-4423-9393-7E79649C3C47}"/>
            </c:ext>
          </c:extLst>
        </c:ser>
        <c:dLbls>
          <c:showLegendKey val="0"/>
          <c:showVal val="0"/>
          <c:showCatName val="0"/>
          <c:showSerName val="0"/>
          <c:showPercent val="0"/>
          <c:showBubbleSize val="0"/>
        </c:dLbls>
        <c:marker val="1"/>
        <c:smooth val="0"/>
        <c:axId val="465311392"/>
        <c:axId val="465315312"/>
      </c:lineChart>
      <c:catAx>
        <c:axId val="465311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5315312"/>
        <c:crosses val="autoZero"/>
        <c:auto val="1"/>
        <c:lblAlgn val="ctr"/>
        <c:lblOffset val="100"/>
        <c:noMultiLvlLbl val="0"/>
      </c:catAx>
      <c:valAx>
        <c:axId val="465315312"/>
        <c:scaling>
          <c:orientation val="minMax"/>
          <c:max val="100"/>
          <c:min val="75"/>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53113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Employment Index: UK</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655314960629922"/>
          <c:y val="0.17171296296296298"/>
          <c:w val="0.87122462817147861"/>
          <c:h val="0.61498432487605714"/>
        </c:manualLayout>
      </c:layout>
      <c:lineChart>
        <c:grouping val="standard"/>
        <c:varyColors val="0"/>
        <c:ser>
          <c:idx val="0"/>
          <c:order val="0"/>
          <c:tx>
            <c:strRef>
              <c:f>CtyLabor2PChart!$B$52</c:f>
              <c:strCache>
                <c:ptCount val="1"/>
                <c:pt idx="0">
                  <c:v>Skilled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CtyLabor2PChart!$C$51:$G$51</c:f>
              <c:strCache>
                <c:ptCount val="5"/>
                <c:pt idx="0">
                  <c:v>Feb</c:v>
                </c:pt>
                <c:pt idx="1">
                  <c:v>Mar</c:v>
                </c:pt>
                <c:pt idx="2">
                  <c:v>Apr</c:v>
                </c:pt>
                <c:pt idx="3">
                  <c:v>May</c:v>
                </c:pt>
                <c:pt idx="4">
                  <c:v>Jun</c:v>
                </c:pt>
              </c:strCache>
            </c:strRef>
          </c:cat>
          <c:val>
            <c:numRef>
              <c:f>CtyLabor2PChart!$C$52:$G$52</c:f>
              <c:numCache>
                <c:formatCode>0.0</c:formatCode>
                <c:ptCount val="5"/>
                <c:pt idx="0">
                  <c:v>100</c:v>
                </c:pt>
                <c:pt idx="1">
                  <c:v>92.008868771028759</c:v>
                </c:pt>
                <c:pt idx="2">
                  <c:v>75.909740449487828</c:v>
                </c:pt>
                <c:pt idx="3">
                  <c:v>79.063305561160959</c:v>
                </c:pt>
                <c:pt idx="4">
                  <c:v>84.80196704163609</c:v>
                </c:pt>
              </c:numCache>
            </c:numRef>
          </c:val>
          <c:smooth val="0"/>
          <c:extLst>
            <c:ext xmlns:c16="http://schemas.microsoft.com/office/drawing/2014/chart" uri="{C3380CC4-5D6E-409C-BE32-E72D297353CC}">
              <c16:uniqueId val="{00000000-2743-4338-8E5C-2BF6102EB4CA}"/>
            </c:ext>
          </c:extLst>
        </c:ser>
        <c:ser>
          <c:idx val="1"/>
          <c:order val="1"/>
          <c:tx>
            <c:strRef>
              <c:f>CtyLabor2PChart!$B$53</c:f>
              <c:strCache>
                <c:ptCount val="1"/>
                <c:pt idx="0">
                  <c:v>Unskilled</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CtyLabor2PChart!$C$51:$G$51</c:f>
              <c:strCache>
                <c:ptCount val="5"/>
                <c:pt idx="0">
                  <c:v>Feb</c:v>
                </c:pt>
                <c:pt idx="1">
                  <c:v>Mar</c:v>
                </c:pt>
                <c:pt idx="2">
                  <c:v>Apr</c:v>
                </c:pt>
                <c:pt idx="3">
                  <c:v>May</c:v>
                </c:pt>
                <c:pt idx="4">
                  <c:v>Jun</c:v>
                </c:pt>
              </c:strCache>
            </c:strRef>
          </c:cat>
          <c:val>
            <c:numRef>
              <c:f>CtyLabor2PChart!$C$53:$G$53</c:f>
              <c:numCache>
                <c:formatCode>0.0</c:formatCode>
                <c:ptCount val="5"/>
                <c:pt idx="0">
                  <c:v>100</c:v>
                </c:pt>
                <c:pt idx="1">
                  <c:v>89.511981297001171</c:v>
                </c:pt>
                <c:pt idx="2">
                  <c:v>69.027955892581389</c:v>
                </c:pt>
                <c:pt idx="3">
                  <c:v>72.866198040832472</c:v>
                </c:pt>
                <c:pt idx="4">
                  <c:v>79.48240475490536</c:v>
                </c:pt>
              </c:numCache>
            </c:numRef>
          </c:val>
          <c:smooth val="0"/>
          <c:extLst>
            <c:ext xmlns:c16="http://schemas.microsoft.com/office/drawing/2014/chart" uri="{C3380CC4-5D6E-409C-BE32-E72D297353CC}">
              <c16:uniqueId val="{00000001-2743-4338-8E5C-2BF6102EB4CA}"/>
            </c:ext>
          </c:extLst>
        </c:ser>
        <c:ser>
          <c:idx val="2"/>
          <c:order val="2"/>
          <c:tx>
            <c:strRef>
              <c:f>CtyLabor2PChart!$B$54</c:f>
              <c:strCache>
                <c:ptCount val="1"/>
                <c:pt idx="0">
                  <c:v>Total Labor</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CtyLabor2PChart!$C$51:$G$51</c:f>
              <c:strCache>
                <c:ptCount val="5"/>
                <c:pt idx="0">
                  <c:v>Feb</c:v>
                </c:pt>
                <c:pt idx="1">
                  <c:v>Mar</c:v>
                </c:pt>
                <c:pt idx="2">
                  <c:v>Apr</c:v>
                </c:pt>
                <c:pt idx="3">
                  <c:v>May</c:v>
                </c:pt>
                <c:pt idx="4">
                  <c:v>Jun</c:v>
                </c:pt>
              </c:strCache>
            </c:strRef>
          </c:cat>
          <c:val>
            <c:numRef>
              <c:f>CtyLabor2PChart!$C$54:$G$54</c:f>
              <c:numCache>
                <c:formatCode>0.0</c:formatCode>
                <c:ptCount val="5"/>
                <c:pt idx="0">
                  <c:v>100</c:v>
                </c:pt>
                <c:pt idx="1">
                  <c:v>90.272210675712572</c:v>
                </c:pt>
                <c:pt idx="2">
                  <c:v>71.12325848532646</c:v>
                </c:pt>
                <c:pt idx="3">
                  <c:v>74.753036454254286</c:v>
                </c:pt>
                <c:pt idx="4">
                  <c:v>81.102056250747353</c:v>
                </c:pt>
              </c:numCache>
            </c:numRef>
          </c:val>
          <c:smooth val="0"/>
          <c:extLst>
            <c:ext xmlns:c16="http://schemas.microsoft.com/office/drawing/2014/chart" uri="{C3380CC4-5D6E-409C-BE32-E72D297353CC}">
              <c16:uniqueId val="{00000002-2743-4338-8E5C-2BF6102EB4CA}"/>
            </c:ext>
          </c:extLst>
        </c:ser>
        <c:dLbls>
          <c:showLegendKey val="0"/>
          <c:showVal val="0"/>
          <c:showCatName val="0"/>
          <c:showSerName val="0"/>
          <c:showPercent val="0"/>
          <c:showBubbleSize val="0"/>
        </c:dLbls>
        <c:marker val="1"/>
        <c:smooth val="0"/>
        <c:axId val="657269120"/>
        <c:axId val="657269904"/>
      </c:lineChart>
      <c:catAx>
        <c:axId val="657269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7269904"/>
        <c:crosses val="autoZero"/>
        <c:auto val="1"/>
        <c:lblAlgn val="ctr"/>
        <c:lblOffset val="100"/>
        <c:noMultiLvlLbl val="0"/>
      </c:catAx>
      <c:valAx>
        <c:axId val="657269904"/>
        <c:scaling>
          <c:orientation val="minMax"/>
          <c:max val="100"/>
          <c:min val="65"/>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72691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Employment</a:t>
            </a:r>
            <a:r>
              <a:rPr lang="en-US" baseline="0"/>
              <a:t> Index: Mexico</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CtyLabor2PChart!$B$58</c:f>
              <c:strCache>
                <c:ptCount val="1"/>
                <c:pt idx="0">
                  <c:v>Higher educated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CtyLabor2PChart!$C$57:$G$57</c:f>
              <c:strCache>
                <c:ptCount val="5"/>
                <c:pt idx="0">
                  <c:v>Feb</c:v>
                </c:pt>
                <c:pt idx="1">
                  <c:v>Mar</c:v>
                </c:pt>
                <c:pt idx="2">
                  <c:v>Apr</c:v>
                </c:pt>
                <c:pt idx="3">
                  <c:v>May</c:v>
                </c:pt>
                <c:pt idx="4">
                  <c:v>Jun</c:v>
                </c:pt>
              </c:strCache>
            </c:strRef>
          </c:cat>
          <c:val>
            <c:numRef>
              <c:f>CtyLabor2PChart!$C$58:$G$58</c:f>
              <c:numCache>
                <c:formatCode>0.0</c:formatCode>
                <c:ptCount val="5"/>
                <c:pt idx="0">
                  <c:v>100</c:v>
                </c:pt>
                <c:pt idx="1">
                  <c:v>105.04315763800824</c:v>
                </c:pt>
                <c:pt idx="2">
                  <c:v>91.381418728400547</c:v>
                </c:pt>
                <c:pt idx="3">
                  <c:v>85.526232429507047</c:v>
                </c:pt>
                <c:pt idx="4">
                  <c:v>90.460467004512623</c:v>
                </c:pt>
              </c:numCache>
            </c:numRef>
          </c:val>
          <c:smooth val="0"/>
          <c:extLst>
            <c:ext xmlns:c16="http://schemas.microsoft.com/office/drawing/2014/chart" uri="{C3380CC4-5D6E-409C-BE32-E72D297353CC}">
              <c16:uniqueId val="{00000000-7094-4A3E-A84B-06DDDD029897}"/>
            </c:ext>
          </c:extLst>
        </c:ser>
        <c:ser>
          <c:idx val="1"/>
          <c:order val="1"/>
          <c:tx>
            <c:strRef>
              <c:f>CtyLabor2PChart!$B$59</c:f>
              <c:strCache>
                <c:ptCount val="1"/>
                <c:pt idx="0">
                  <c:v>Lower educated</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CtyLabor2PChart!$C$57:$G$57</c:f>
              <c:strCache>
                <c:ptCount val="5"/>
                <c:pt idx="0">
                  <c:v>Feb</c:v>
                </c:pt>
                <c:pt idx="1">
                  <c:v>Mar</c:v>
                </c:pt>
                <c:pt idx="2">
                  <c:v>Apr</c:v>
                </c:pt>
                <c:pt idx="3">
                  <c:v>May</c:v>
                </c:pt>
                <c:pt idx="4">
                  <c:v>Jun</c:v>
                </c:pt>
              </c:strCache>
            </c:strRef>
          </c:cat>
          <c:val>
            <c:numRef>
              <c:f>CtyLabor2PChart!$C$59:$G$59</c:f>
              <c:numCache>
                <c:formatCode>0.0</c:formatCode>
                <c:ptCount val="5"/>
                <c:pt idx="0">
                  <c:v>100</c:v>
                </c:pt>
                <c:pt idx="1">
                  <c:v>95.678350431584676</c:v>
                </c:pt>
                <c:pt idx="2">
                  <c:v>76.143501438111045</c:v>
                </c:pt>
                <c:pt idx="3">
                  <c:v>73.710936381182123</c:v>
                </c:pt>
                <c:pt idx="4">
                  <c:v>82.41635344776202</c:v>
                </c:pt>
              </c:numCache>
            </c:numRef>
          </c:val>
          <c:smooth val="0"/>
          <c:extLst>
            <c:ext xmlns:c16="http://schemas.microsoft.com/office/drawing/2014/chart" uri="{C3380CC4-5D6E-409C-BE32-E72D297353CC}">
              <c16:uniqueId val="{00000001-7094-4A3E-A84B-06DDDD029897}"/>
            </c:ext>
          </c:extLst>
        </c:ser>
        <c:ser>
          <c:idx val="2"/>
          <c:order val="2"/>
          <c:tx>
            <c:strRef>
              <c:f>CtyLabor2PChart!$B$60</c:f>
              <c:strCache>
                <c:ptCount val="1"/>
                <c:pt idx="0">
                  <c:v>Total Labor</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CtyLabor2PChart!$C$57:$G$57</c:f>
              <c:strCache>
                <c:ptCount val="5"/>
                <c:pt idx="0">
                  <c:v>Feb</c:v>
                </c:pt>
                <c:pt idx="1">
                  <c:v>Mar</c:v>
                </c:pt>
                <c:pt idx="2">
                  <c:v>Apr</c:v>
                </c:pt>
                <c:pt idx="3">
                  <c:v>May</c:v>
                </c:pt>
                <c:pt idx="4">
                  <c:v>Jun</c:v>
                </c:pt>
              </c:strCache>
            </c:strRef>
          </c:cat>
          <c:val>
            <c:numRef>
              <c:f>CtyLabor2PChart!$C$60:$G$60</c:f>
              <c:numCache>
                <c:formatCode>0.0</c:formatCode>
                <c:ptCount val="5"/>
                <c:pt idx="0">
                  <c:v>100</c:v>
                </c:pt>
                <c:pt idx="1">
                  <c:v>97.691983475139423</c:v>
                </c:pt>
                <c:pt idx="2">
                  <c:v>79.419978261855405</c:v>
                </c:pt>
                <c:pt idx="3">
                  <c:v>76.251476727380563</c:v>
                </c:pt>
                <c:pt idx="4">
                  <c:v>84.146009222508667</c:v>
                </c:pt>
              </c:numCache>
            </c:numRef>
          </c:val>
          <c:smooth val="0"/>
          <c:extLst>
            <c:ext xmlns:c16="http://schemas.microsoft.com/office/drawing/2014/chart" uri="{C3380CC4-5D6E-409C-BE32-E72D297353CC}">
              <c16:uniqueId val="{00000002-7094-4A3E-A84B-06DDDD029897}"/>
            </c:ext>
          </c:extLst>
        </c:ser>
        <c:dLbls>
          <c:showLegendKey val="0"/>
          <c:showVal val="0"/>
          <c:showCatName val="0"/>
          <c:showSerName val="0"/>
          <c:showPercent val="0"/>
          <c:showBubbleSize val="0"/>
        </c:dLbls>
        <c:marker val="1"/>
        <c:smooth val="0"/>
        <c:axId val="578152096"/>
        <c:axId val="578155232"/>
      </c:lineChart>
      <c:catAx>
        <c:axId val="578152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8155232"/>
        <c:crosses val="autoZero"/>
        <c:auto val="1"/>
        <c:lblAlgn val="ctr"/>
        <c:lblOffset val="100"/>
        <c:noMultiLvlLbl val="0"/>
      </c:catAx>
      <c:valAx>
        <c:axId val="578155232"/>
        <c:scaling>
          <c:orientation val="minMax"/>
          <c:max val="110"/>
          <c:min val="7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81520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Employment Index: South Africa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8475133136944462E-2"/>
          <c:y val="0.16678766098157141"/>
          <c:w val="0.88688503834501542"/>
          <c:h val="0.61566565249777749"/>
        </c:manualLayout>
      </c:layout>
      <c:lineChart>
        <c:grouping val="standard"/>
        <c:varyColors val="0"/>
        <c:ser>
          <c:idx val="0"/>
          <c:order val="0"/>
          <c:tx>
            <c:strRef>
              <c:f>CtyLabor2PChart!$B$64</c:f>
              <c:strCache>
                <c:ptCount val="1"/>
                <c:pt idx="0">
                  <c:v>Higher educated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CtyLabor2PChart!$C$63:$G$63</c:f>
              <c:strCache>
                <c:ptCount val="5"/>
                <c:pt idx="0">
                  <c:v>Feb</c:v>
                </c:pt>
                <c:pt idx="1">
                  <c:v>Mar</c:v>
                </c:pt>
                <c:pt idx="2">
                  <c:v>Apr</c:v>
                </c:pt>
                <c:pt idx="3">
                  <c:v>May</c:v>
                </c:pt>
                <c:pt idx="4">
                  <c:v>Jun</c:v>
                </c:pt>
              </c:strCache>
            </c:strRef>
          </c:cat>
          <c:val>
            <c:numRef>
              <c:f>CtyLabor2PChart!$C$64:$G$64</c:f>
              <c:numCache>
                <c:formatCode>0.0</c:formatCode>
                <c:ptCount val="5"/>
                <c:pt idx="0">
                  <c:v>100</c:v>
                </c:pt>
                <c:pt idx="1">
                  <c:v>91.981602359826681</c:v>
                </c:pt>
                <c:pt idx="2">
                  <c:v>58.50142670070133</c:v>
                </c:pt>
                <c:pt idx="3">
                  <c:v>69.158729645455026</c:v>
                </c:pt>
                <c:pt idx="4">
                  <c:v>76.577337654399344</c:v>
                </c:pt>
              </c:numCache>
            </c:numRef>
          </c:val>
          <c:smooth val="0"/>
          <c:extLst>
            <c:ext xmlns:c16="http://schemas.microsoft.com/office/drawing/2014/chart" uri="{C3380CC4-5D6E-409C-BE32-E72D297353CC}">
              <c16:uniqueId val="{00000000-4A19-4DEE-BD06-A18BF0F2286F}"/>
            </c:ext>
          </c:extLst>
        </c:ser>
        <c:ser>
          <c:idx val="1"/>
          <c:order val="1"/>
          <c:tx>
            <c:strRef>
              <c:f>CtyLabor2PChart!$B$65</c:f>
              <c:strCache>
                <c:ptCount val="1"/>
                <c:pt idx="0">
                  <c:v>Lower educated</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CtyLabor2PChart!$C$63:$G$63</c:f>
              <c:strCache>
                <c:ptCount val="5"/>
                <c:pt idx="0">
                  <c:v>Feb</c:v>
                </c:pt>
                <c:pt idx="1">
                  <c:v>Mar</c:v>
                </c:pt>
                <c:pt idx="2">
                  <c:v>Apr</c:v>
                </c:pt>
                <c:pt idx="3">
                  <c:v>May</c:v>
                </c:pt>
                <c:pt idx="4">
                  <c:v>Jun</c:v>
                </c:pt>
              </c:strCache>
            </c:strRef>
          </c:cat>
          <c:val>
            <c:numRef>
              <c:f>CtyLabor2PChart!$C$65:$G$65</c:f>
              <c:numCache>
                <c:formatCode>0.0</c:formatCode>
                <c:ptCount val="5"/>
                <c:pt idx="0">
                  <c:v>100</c:v>
                </c:pt>
                <c:pt idx="1">
                  <c:v>91.685670356154532</c:v>
                </c:pt>
                <c:pt idx="2">
                  <c:v>51.052951465289368</c:v>
                </c:pt>
                <c:pt idx="3">
                  <c:v>61.372734372695511</c:v>
                </c:pt>
                <c:pt idx="4">
                  <c:v>71.010485206382072</c:v>
                </c:pt>
              </c:numCache>
            </c:numRef>
          </c:val>
          <c:smooth val="0"/>
          <c:extLst>
            <c:ext xmlns:c16="http://schemas.microsoft.com/office/drawing/2014/chart" uri="{C3380CC4-5D6E-409C-BE32-E72D297353CC}">
              <c16:uniqueId val="{00000001-4A19-4DEE-BD06-A18BF0F2286F}"/>
            </c:ext>
          </c:extLst>
        </c:ser>
        <c:ser>
          <c:idx val="2"/>
          <c:order val="2"/>
          <c:tx>
            <c:strRef>
              <c:f>CtyLabor2PChart!$B$66</c:f>
              <c:strCache>
                <c:ptCount val="1"/>
                <c:pt idx="0">
                  <c:v>Total Labor</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CtyLabor2PChart!$C$63:$G$63</c:f>
              <c:strCache>
                <c:ptCount val="5"/>
                <c:pt idx="0">
                  <c:v>Feb</c:v>
                </c:pt>
                <c:pt idx="1">
                  <c:v>Mar</c:v>
                </c:pt>
                <c:pt idx="2">
                  <c:v>Apr</c:v>
                </c:pt>
                <c:pt idx="3">
                  <c:v>May</c:v>
                </c:pt>
                <c:pt idx="4">
                  <c:v>Jun</c:v>
                </c:pt>
              </c:strCache>
            </c:strRef>
          </c:cat>
          <c:val>
            <c:numRef>
              <c:f>CtyLabor2PChart!$C$66:$G$66</c:f>
              <c:numCache>
                <c:formatCode>0.0</c:formatCode>
                <c:ptCount val="5"/>
                <c:pt idx="0">
                  <c:v>100</c:v>
                </c:pt>
                <c:pt idx="1">
                  <c:v>91.88399657145186</c:v>
                </c:pt>
                <c:pt idx="2">
                  <c:v>56.044732972001079</c:v>
                </c:pt>
                <c:pt idx="3">
                  <c:v>66.590713353027866</c:v>
                </c:pt>
                <c:pt idx="4">
                  <c:v>74.741250258602662</c:v>
                </c:pt>
              </c:numCache>
            </c:numRef>
          </c:val>
          <c:smooth val="0"/>
          <c:extLst>
            <c:ext xmlns:c16="http://schemas.microsoft.com/office/drawing/2014/chart" uri="{C3380CC4-5D6E-409C-BE32-E72D297353CC}">
              <c16:uniqueId val="{00000002-4A19-4DEE-BD06-A18BF0F2286F}"/>
            </c:ext>
          </c:extLst>
        </c:ser>
        <c:dLbls>
          <c:showLegendKey val="0"/>
          <c:showVal val="0"/>
          <c:showCatName val="0"/>
          <c:showSerName val="0"/>
          <c:showPercent val="0"/>
          <c:showBubbleSize val="0"/>
        </c:dLbls>
        <c:marker val="1"/>
        <c:smooth val="0"/>
        <c:axId val="657267160"/>
        <c:axId val="657267944"/>
      </c:lineChart>
      <c:catAx>
        <c:axId val="657267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7267944"/>
        <c:crosses val="autoZero"/>
        <c:auto val="1"/>
        <c:lblAlgn val="ctr"/>
        <c:lblOffset val="100"/>
        <c:noMultiLvlLbl val="0"/>
      </c:catAx>
      <c:valAx>
        <c:axId val="657267944"/>
        <c:scaling>
          <c:orientation val="minMax"/>
          <c:max val="100"/>
          <c:min val="5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7267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Sectoral Production,</a:t>
            </a:r>
            <a:r>
              <a:rPr lang="en-US" baseline="0"/>
              <a:t> Worst Month</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'CtyAProdP2Chart (2)'!$B$4</c:f>
              <c:strCache>
                <c:ptCount val="1"/>
                <c:pt idx="0">
                  <c:v>USA</c:v>
                </c:pt>
              </c:strCache>
            </c:strRef>
          </c:tx>
          <c:spPr>
            <a:solidFill>
              <a:schemeClr val="accent1"/>
            </a:solidFill>
            <a:ln>
              <a:noFill/>
            </a:ln>
            <a:effectLst/>
          </c:spPr>
          <c:invertIfNegative val="0"/>
          <c:cat>
            <c:strRef>
              <c:f>'CtyAProdP2Chart (2)'!$A$5:$A$21</c:f>
              <c:strCache>
                <c:ptCount val="17"/>
                <c:pt idx="0">
                  <c:v>Government</c:v>
                </c:pt>
                <c:pt idx="1">
                  <c:v>Health</c:v>
                </c:pt>
                <c:pt idx="2">
                  <c:v>Education</c:v>
                </c:pt>
                <c:pt idx="3">
                  <c:v>Agriculture</c:v>
                </c:pt>
                <c:pt idx="4">
                  <c:v>Mining &amp; Quarrying</c:v>
                </c:pt>
                <c:pt idx="5">
                  <c:v>Mfg intermediates</c:v>
                </c:pt>
                <c:pt idx="6">
                  <c:v>Mfg consumer goods</c:v>
                </c:pt>
                <c:pt idx="7">
                  <c:v>Communication</c:v>
                </c:pt>
                <c:pt idx="8">
                  <c:v>Other services, low contact</c:v>
                </c:pt>
                <c:pt idx="9">
                  <c:v>Utilities</c:v>
                </c:pt>
                <c:pt idx="10">
                  <c:v>Wholesale &amp; retail trade</c:v>
                </c:pt>
                <c:pt idx="11">
                  <c:v>Mfg capital goods</c:v>
                </c:pt>
                <c:pt idx="12">
                  <c:v>Construction</c:v>
                </c:pt>
                <c:pt idx="13">
                  <c:v>Transport</c:v>
                </c:pt>
                <c:pt idx="14">
                  <c:v>Otherl services, high contact</c:v>
                </c:pt>
                <c:pt idx="15">
                  <c:v>Lodging &amp; food</c:v>
                </c:pt>
                <c:pt idx="16">
                  <c:v>Total</c:v>
                </c:pt>
              </c:strCache>
            </c:strRef>
          </c:cat>
          <c:val>
            <c:numRef>
              <c:f>'CtyAProdP2Chart (2)'!$B$5:$B$21</c:f>
              <c:numCache>
                <c:formatCode>0.00</c:formatCode>
                <c:ptCount val="17"/>
                <c:pt idx="0">
                  <c:v>-3.0260911939561708</c:v>
                </c:pt>
                <c:pt idx="1">
                  <c:v>-17.028052621681734</c:v>
                </c:pt>
                <c:pt idx="2">
                  <c:v>-16.267675283741887</c:v>
                </c:pt>
                <c:pt idx="3">
                  <c:v>-7.7810604492611901</c:v>
                </c:pt>
                <c:pt idx="4">
                  <c:v>-10.407089170330785</c:v>
                </c:pt>
                <c:pt idx="5">
                  <c:v>-10.286292306428058</c:v>
                </c:pt>
                <c:pt idx="6">
                  <c:v>-8.2949609279449383</c:v>
                </c:pt>
                <c:pt idx="7">
                  <c:v>-6.3169616056158784</c:v>
                </c:pt>
                <c:pt idx="8">
                  <c:v>-8.5586157334884394</c:v>
                </c:pt>
                <c:pt idx="9">
                  <c:v>-5.5540026126109083</c:v>
                </c:pt>
                <c:pt idx="10">
                  <c:v>-9.8562802268697176</c:v>
                </c:pt>
                <c:pt idx="11">
                  <c:v>-11.434241568797777</c:v>
                </c:pt>
                <c:pt idx="12">
                  <c:v>-18.722978031398263</c:v>
                </c:pt>
                <c:pt idx="13">
                  <c:v>-10.471139130461937</c:v>
                </c:pt>
                <c:pt idx="14">
                  <c:v>-23.66487868797913</c:v>
                </c:pt>
                <c:pt idx="15">
                  <c:v>-41.743128064816048</c:v>
                </c:pt>
                <c:pt idx="16">
                  <c:v>-11.902746919581109</c:v>
                </c:pt>
              </c:numCache>
            </c:numRef>
          </c:val>
          <c:extLst>
            <c:ext xmlns:c16="http://schemas.microsoft.com/office/drawing/2014/chart" uri="{C3380CC4-5D6E-409C-BE32-E72D297353CC}">
              <c16:uniqueId val="{00000000-6442-4901-A027-05458C734EF4}"/>
            </c:ext>
          </c:extLst>
        </c:ser>
        <c:ser>
          <c:idx val="1"/>
          <c:order val="1"/>
          <c:tx>
            <c:strRef>
              <c:f>'CtyAProdP2Chart (2)'!$C$4</c:f>
              <c:strCache>
                <c:ptCount val="1"/>
                <c:pt idx="0">
                  <c:v>UK</c:v>
                </c:pt>
              </c:strCache>
            </c:strRef>
          </c:tx>
          <c:spPr>
            <a:solidFill>
              <a:schemeClr val="accent2"/>
            </a:solidFill>
            <a:ln>
              <a:noFill/>
            </a:ln>
            <a:effectLst/>
          </c:spPr>
          <c:invertIfNegative val="0"/>
          <c:cat>
            <c:strRef>
              <c:f>'CtyAProdP2Chart (2)'!$A$5:$A$21</c:f>
              <c:strCache>
                <c:ptCount val="17"/>
                <c:pt idx="0">
                  <c:v>Government</c:v>
                </c:pt>
                <c:pt idx="1">
                  <c:v>Health</c:v>
                </c:pt>
                <c:pt idx="2">
                  <c:v>Education</c:v>
                </c:pt>
                <c:pt idx="3">
                  <c:v>Agriculture</c:v>
                </c:pt>
                <c:pt idx="4">
                  <c:v>Mining &amp; Quarrying</c:v>
                </c:pt>
                <c:pt idx="5">
                  <c:v>Mfg intermediates</c:v>
                </c:pt>
                <c:pt idx="6">
                  <c:v>Mfg consumer goods</c:v>
                </c:pt>
                <c:pt idx="7">
                  <c:v>Communication</c:v>
                </c:pt>
                <c:pt idx="8">
                  <c:v>Other services, low contact</c:v>
                </c:pt>
                <c:pt idx="9">
                  <c:v>Utilities</c:v>
                </c:pt>
                <c:pt idx="10">
                  <c:v>Wholesale &amp; retail trade</c:v>
                </c:pt>
                <c:pt idx="11">
                  <c:v>Mfg capital goods</c:v>
                </c:pt>
                <c:pt idx="12">
                  <c:v>Construction</c:v>
                </c:pt>
                <c:pt idx="13">
                  <c:v>Transport</c:v>
                </c:pt>
                <c:pt idx="14">
                  <c:v>Otherl services, high contact</c:v>
                </c:pt>
                <c:pt idx="15">
                  <c:v>Lodging &amp; food</c:v>
                </c:pt>
                <c:pt idx="16">
                  <c:v>Total</c:v>
                </c:pt>
              </c:strCache>
            </c:strRef>
          </c:cat>
          <c:val>
            <c:numRef>
              <c:f>'CtyAProdP2Chart (2)'!$C$5:$C$21</c:f>
              <c:numCache>
                <c:formatCode>0.00</c:formatCode>
                <c:ptCount val="17"/>
                <c:pt idx="0">
                  <c:v>-3.824659472170755</c:v>
                </c:pt>
                <c:pt idx="1">
                  <c:v>-4.8680957253742445</c:v>
                </c:pt>
                <c:pt idx="2">
                  <c:v>-10.466915832795841</c:v>
                </c:pt>
                <c:pt idx="3">
                  <c:v>-12.184891097705774</c:v>
                </c:pt>
                <c:pt idx="4">
                  <c:v>-18.161989888024365</c:v>
                </c:pt>
                <c:pt idx="5">
                  <c:v>-19.434597118562081</c:v>
                </c:pt>
                <c:pt idx="6">
                  <c:v>-19.479030843185107</c:v>
                </c:pt>
                <c:pt idx="7">
                  <c:v>-19.505954625307641</c:v>
                </c:pt>
                <c:pt idx="8">
                  <c:v>-20.43709256950731</c:v>
                </c:pt>
                <c:pt idx="9">
                  <c:v>-22.187569859342481</c:v>
                </c:pt>
                <c:pt idx="10">
                  <c:v>-26.824267424377592</c:v>
                </c:pt>
                <c:pt idx="11">
                  <c:v>-27.951220988651315</c:v>
                </c:pt>
                <c:pt idx="12">
                  <c:v>-31.992676565842459</c:v>
                </c:pt>
                <c:pt idx="13">
                  <c:v>-34.632754847226032</c:v>
                </c:pt>
                <c:pt idx="14">
                  <c:v>-69.386489210190575</c:v>
                </c:pt>
                <c:pt idx="15">
                  <c:v>-72.201443849847394</c:v>
                </c:pt>
                <c:pt idx="16">
                  <c:v>-24.267051785291383</c:v>
                </c:pt>
              </c:numCache>
            </c:numRef>
          </c:val>
          <c:extLst>
            <c:ext xmlns:c16="http://schemas.microsoft.com/office/drawing/2014/chart" uri="{C3380CC4-5D6E-409C-BE32-E72D297353CC}">
              <c16:uniqueId val="{00000001-6442-4901-A027-05458C734EF4}"/>
            </c:ext>
          </c:extLst>
        </c:ser>
        <c:ser>
          <c:idx val="2"/>
          <c:order val="2"/>
          <c:tx>
            <c:strRef>
              <c:f>'CtyAProdP2Chart (2)'!$D$4</c:f>
              <c:strCache>
                <c:ptCount val="1"/>
                <c:pt idx="0">
                  <c:v>Mexico</c:v>
                </c:pt>
              </c:strCache>
            </c:strRef>
          </c:tx>
          <c:spPr>
            <a:solidFill>
              <a:schemeClr val="accent3"/>
            </a:solidFill>
            <a:ln>
              <a:noFill/>
            </a:ln>
            <a:effectLst/>
          </c:spPr>
          <c:invertIfNegative val="0"/>
          <c:cat>
            <c:strRef>
              <c:f>'CtyAProdP2Chart (2)'!$A$5:$A$21</c:f>
              <c:strCache>
                <c:ptCount val="17"/>
                <c:pt idx="0">
                  <c:v>Government</c:v>
                </c:pt>
                <c:pt idx="1">
                  <c:v>Health</c:v>
                </c:pt>
                <c:pt idx="2">
                  <c:v>Education</c:v>
                </c:pt>
                <c:pt idx="3">
                  <c:v>Agriculture</c:v>
                </c:pt>
                <c:pt idx="4">
                  <c:v>Mining &amp; Quarrying</c:v>
                </c:pt>
                <c:pt idx="5">
                  <c:v>Mfg intermediates</c:v>
                </c:pt>
                <c:pt idx="6">
                  <c:v>Mfg consumer goods</c:v>
                </c:pt>
                <c:pt idx="7">
                  <c:v>Communication</c:v>
                </c:pt>
                <c:pt idx="8">
                  <c:v>Other services, low contact</c:v>
                </c:pt>
                <c:pt idx="9">
                  <c:v>Utilities</c:v>
                </c:pt>
                <c:pt idx="10">
                  <c:v>Wholesale &amp; retail trade</c:v>
                </c:pt>
                <c:pt idx="11">
                  <c:v>Mfg capital goods</c:v>
                </c:pt>
                <c:pt idx="12">
                  <c:v>Construction</c:v>
                </c:pt>
                <c:pt idx="13">
                  <c:v>Transport</c:v>
                </c:pt>
                <c:pt idx="14">
                  <c:v>Otherl services, high contact</c:v>
                </c:pt>
                <c:pt idx="15">
                  <c:v>Lodging &amp; food</c:v>
                </c:pt>
                <c:pt idx="16">
                  <c:v>Total</c:v>
                </c:pt>
              </c:strCache>
            </c:strRef>
          </c:cat>
          <c:val>
            <c:numRef>
              <c:f>'CtyAProdP2Chart (2)'!$D$5:$D$21</c:f>
              <c:numCache>
                <c:formatCode>0.00</c:formatCode>
                <c:ptCount val="17"/>
                <c:pt idx="0">
                  <c:v>-0.11635993835277247</c:v>
                </c:pt>
                <c:pt idx="1">
                  <c:v>46.389719473501835</c:v>
                </c:pt>
                <c:pt idx="2">
                  <c:v>-4.6189552671805911</c:v>
                </c:pt>
                <c:pt idx="3">
                  <c:v>-2.052274379173169</c:v>
                </c:pt>
                <c:pt idx="4">
                  <c:v>-19.915696095822067</c:v>
                </c:pt>
                <c:pt idx="5">
                  <c:v>-15.504766262601166</c:v>
                </c:pt>
                <c:pt idx="6">
                  <c:v>-13.054076253724588</c:v>
                </c:pt>
                <c:pt idx="7">
                  <c:v>-8.2440224803637001</c:v>
                </c:pt>
                <c:pt idx="8">
                  <c:v>-8.1906132931745983</c:v>
                </c:pt>
                <c:pt idx="9">
                  <c:v>-10.664233836465231</c:v>
                </c:pt>
                <c:pt idx="10">
                  <c:v>-10.258062736336216</c:v>
                </c:pt>
                <c:pt idx="11">
                  <c:v>-20.212505360286016</c:v>
                </c:pt>
                <c:pt idx="12">
                  <c:v>-29.169977802465809</c:v>
                </c:pt>
                <c:pt idx="13">
                  <c:v>-43.163904397519381</c:v>
                </c:pt>
                <c:pt idx="14">
                  <c:v>-31.019283468178148</c:v>
                </c:pt>
                <c:pt idx="15">
                  <c:v>-53.523744018659883</c:v>
                </c:pt>
                <c:pt idx="16">
                  <c:v>-15.265150549271834</c:v>
                </c:pt>
              </c:numCache>
            </c:numRef>
          </c:val>
          <c:extLst>
            <c:ext xmlns:c16="http://schemas.microsoft.com/office/drawing/2014/chart" uri="{C3380CC4-5D6E-409C-BE32-E72D297353CC}">
              <c16:uniqueId val="{00000002-6442-4901-A027-05458C734EF4}"/>
            </c:ext>
          </c:extLst>
        </c:ser>
        <c:ser>
          <c:idx val="3"/>
          <c:order val="3"/>
          <c:tx>
            <c:strRef>
              <c:f>'CtyAProdP2Chart (2)'!$E$4</c:f>
              <c:strCache>
                <c:ptCount val="1"/>
                <c:pt idx="0">
                  <c:v>SouthAfrica</c:v>
                </c:pt>
              </c:strCache>
            </c:strRef>
          </c:tx>
          <c:spPr>
            <a:solidFill>
              <a:schemeClr val="accent4"/>
            </a:solidFill>
            <a:ln>
              <a:noFill/>
            </a:ln>
            <a:effectLst/>
          </c:spPr>
          <c:invertIfNegative val="0"/>
          <c:cat>
            <c:strRef>
              <c:f>'CtyAProdP2Chart (2)'!$A$5:$A$21</c:f>
              <c:strCache>
                <c:ptCount val="17"/>
                <c:pt idx="0">
                  <c:v>Government</c:v>
                </c:pt>
                <c:pt idx="1">
                  <c:v>Health</c:v>
                </c:pt>
                <c:pt idx="2">
                  <c:v>Education</c:v>
                </c:pt>
                <c:pt idx="3">
                  <c:v>Agriculture</c:v>
                </c:pt>
                <c:pt idx="4">
                  <c:v>Mining &amp; Quarrying</c:v>
                </c:pt>
                <c:pt idx="5">
                  <c:v>Mfg intermediates</c:v>
                </c:pt>
                <c:pt idx="6">
                  <c:v>Mfg consumer goods</c:v>
                </c:pt>
                <c:pt idx="7">
                  <c:v>Communication</c:v>
                </c:pt>
                <c:pt idx="8">
                  <c:v>Other services, low contact</c:v>
                </c:pt>
                <c:pt idx="9">
                  <c:v>Utilities</c:v>
                </c:pt>
                <c:pt idx="10">
                  <c:v>Wholesale &amp; retail trade</c:v>
                </c:pt>
                <c:pt idx="11">
                  <c:v>Mfg capital goods</c:v>
                </c:pt>
                <c:pt idx="12">
                  <c:v>Construction</c:v>
                </c:pt>
                <c:pt idx="13">
                  <c:v>Transport</c:v>
                </c:pt>
                <c:pt idx="14">
                  <c:v>Otherl services, high contact</c:v>
                </c:pt>
                <c:pt idx="15">
                  <c:v>Lodging &amp; food</c:v>
                </c:pt>
                <c:pt idx="16">
                  <c:v>Total</c:v>
                </c:pt>
              </c:strCache>
            </c:strRef>
          </c:cat>
          <c:val>
            <c:numRef>
              <c:f>'CtyAProdP2Chart (2)'!$E$5:$E$21</c:f>
              <c:numCache>
                <c:formatCode>0.00</c:formatCode>
                <c:ptCount val="17"/>
                <c:pt idx="0">
                  <c:v>0.43406741433866802</c:v>
                </c:pt>
                <c:pt idx="1">
                  <c:v>-5.5392563375237565</c:v>
                </c:pt>
                <c:pt idx="2">
                  <c:v>-17.278719134626598</c:v>
                </c:pt>
                <c:pt idx="3">
                  <c:v>-12.325179783940044</c:v>
                </c:pt>
                <c:pt idx="4">
                  <c:v>-35.443619449902144</c:v>
                </c:pt>
                <c:pt idx="5">
                  <c:v>-37.546833811757963</c:v>
                </c:pt>
                <c:pt idx="6">
                  <c:v>-30.388589859272173</c:v>
                </c:pt>
                <c:pt idx="7">
                  <c:v>-19.941194171400166</c:v>
                </c:pt>
                <c:pt idx="8">
                  <c:v>-16.922422657876613</c:v>
                </c:pt>
                <c:pt idx="9">
                  <c:v>-22.327261739572602</c:v>
                </c:pt>
                <c:pt idx="10">
                  <c:v>-36.776892508588247</c:v>
                </c:pt>
                <c:pt idx="11">
                  <c:v>-43.59220174343794</c:v>
                </c:pt>
                <c:pt idx="12">
                  <c:v>-69.806630604773773</c:v>
                </c:pt>
                <c:pt idx="13">
                  <c:v>-43.660711915540475</c:v>
                </c:pt>
                <c:pt idx="14">
                  <c:v>-38.384257183897688</c:v>
                </c:pt>
                <c:pt idx="15">
                  <c:v>-72.750479307523946</c:v>
                </c:pt>
                <c:pt idx="16">
                  <c:v>-29.776298460998596</c:v>
                </c:pt>
              </c:numCache>
            </c:numRef>
          </c:val>
          <c:extLst>
            <c:ext xmlns:c16="http://schemas.microsoft.com/office/drawing/2014/chart" uri="{C3380CC4-5D6E-409C-BE32-E72D297353CC}">
              <c16:uniqueId val="{00000003-6442-4901-A027-05458C734EF4}"/>
            </c:ext>
          </c:extLst>
        </c:ser>
        <c:dLbls>
          <c:showLegendKey val="0"/>
          <c:showVal val="0"/>
          <c:showCatName val="0"/>
          <c:showSerName val="0"/>
          <c:showPercent val="0"/>
          <c:showBubbleSize val="0"/>
        </c:dLbls>
        <c:gapWidth val="182"/>
        <c:axId val="465602984"/>
        <c:axId val="405895456"/>
      </c:barChart>
      <c:catAx>
        <c:axId val="4656029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5895456"/>
        <c:crosses val="autoZero"/>
        <c:auto val="1"/>
        <c:lblAlgn val="ctr"/>
        <c:lblOffset val="100"/>
        <c:noMultiLvlLbl val="0"/>
      </c:catAx>
      <c:valAx>
        <c:axId val="405895456"/>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56029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a:t>GDP</a:t>
            </a:r>
            <a:r>
              <a:rPr lang="en-US" sz="2400" baseline="0"/>
              <a:t> Index, US</a:t>
            </a:r>
            <a:endParaRPr lang="en-US" sz="2400"/>
          </a:p>
        </c:rich>
      </c:tx>
      <c:layout>
        <c:manualLayout>
          <c:xMode val="edge"/>
          <c:yMode val="edge"/>
          <c:x val="0.43173319686304562"/>
          <c:y val="8.5999234358522456E-3"/>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105834495882146"/>
          <c:y val="0.15274186325354289"/>
          <c:w val="0.86652468393291426"/>
          <c:h val="0.71231563208760096"/>
        </c:manualLayout>
      </c:layout>
      <c:lineChart>
        <c:grouping val="standard"/>
        <c:varyColors val="0"/>
        <c:ser>
          <c:idx val="0"/>
          <c:order val="0"/>
          <c:tx>
            <c:strRef>
              <c:f>ycharts!$B$26</c:f>
              <c:strCache>
                <c:ptCount val="1"/>
                <c:pt idx="0">
                  <c:v>ycharts</c:v>
                </c:pt>
              </c:strCache>
            </c:strRef>
          </c:tx>
          <c:spPr>
            <a:ln w="28575" cap="rnd">
              <a:solidFill>
                <a:schemeClr val="accent1"/>
              </a:solidFill>
              <a:round/>
            </a:ln>
            <a:effectLst/>
          </c:spPr>
          <c:marker>
            <c:symbol val="none"/>
          </c:marker>
          <c:cat>
            <c:strRef>
              <c:f>ycharts!$A$27:$A$37</c:f>
              <c:strCache>
                <c:ptCount val="11"/>
                <c:pt idx="0">
                  <c:v>Feb</c:v>
                </c:pt>
                <c:pt idx="1">
                  <c:v>Mar</c:v>
                </c:pt>
                <c:pt idx="2">
                  <c:v>Apr</c:v>
                </c:pt>
                <c:pt idx="3">
                  <c:v>May</c:v>
                </c:pt>
                <c:pt idx="4">
                  <c:v>Jun</c:v>
                </c:pt>
                <c:pt idx="5">
                  <c:v>Jul</c:v>
                </c:pt>
                <c:pt idx="6">
                  <c:v>Aug</c:v>
                </c:pt>
                <c:pt idx="7">
                  <c:v>Sep</c:v>
                </c:pt>
                <c:pt idx="8">
                  <c:v>Oct</c:v>
                </c:pt>
                <c:pt idx="9">
                  <c:v>Nov</c:v>
                </c:pt>
                <c:pt idx="10">
                  <c:v>Dec</c:v>
                </c:pt>
              </c:strCache>
            </c:strRef>
          </c:cat>
          <c:val>
            <c:numRef>
              <c:f>ycharts!$B$27:$B$37</c:f>
              <c:numCache>
                <c:formatCode>0.0</c:formatCode>
                <c:ptCount val="11"/>
                <c:pt idx="0">
                  <c:v>100</c:v>
                </c:pt>
                <c:pt idx="1">
                  <c:v>94.590417310664606</c:v>
                </c:pt>
                <c:pt idx="2">
                  <c:v>85.059247810407015</c:v>
                </c:pt>
                <c:pt idx="3">
                  <c:v>88.820195775373506</c:v>
                </c:pt>
                <c:pt idx="4">
                  <c:v>93.56002060793405</c:v>
                </c:pt>
                <c:pt idx="5">
                  <c:v>95.054095826893359</c:v>
                </c:pt>
                <c:pt idx="6">
                  <c:v>95.775373518804741</c:v>
                </c:pt>
                <c:pt idx="7">
                  <c:v>96.599690880989186</c:v>
                </c:pt>
                <c:pt idx="8">
                  <c:v>97.166409067490989</c:v>
                </c:pt>
                <c:pt idx="9">
                  <c:v>96.445131375579592</c:v>
                </c:pt>
                <c:pt idx="10">
                  <c:v>96.239052035033481</c:v>
                </c:pt>
              </c:numCache>
            </c:numRef>
          </c:val>
          <c:smooth val="0"/>
          <c:extLst>
            <c:ext xmlns:c16="http://schemas.microsoft.com/office/drawing/2014/chart" uri="{C3380CC4-5D6E-409C-BE32-E72D297353CC}">
              <c16:uniqueId val="{00000000-2EB4-4717-BB16-E18C6D25223A}"/>
            </c:ext>
          </c:extLst>
        </c:ser>
        <c:ser>
          <c:idx val="1"/>
          <c:order val="1"/>
          <c:tx>
            <c:strRef>
              <c:f>ycharts!$C$26</c:f>
              <c:strCache>
                <c:ptCount val="1"/>
                <c:pt idx="0">
                  <c:v>SAM Model</c:v>
                </c:pt>
              </c:strCache>
            </c:strRef>
          </c:tx>
          <c:spPr>
            <a:ln w="28575" cap="rnd">
              <a:solidFill>
                <a:schemeClr val="accent2"/>
              </a:solidFill>
              <a:round/>
            </a:ln>
            <a:effectLst/>
          </c:spPr>
          <c:marker>
            <c:symbol val="none"/>
          </c:marker>
          <c:cat>
            <c:strRef>
              <c:f>ycharts!$A$27:$A$37</c:f>
              <c:strCache>
                <c:ptCount val="11"/>
                <c:pt idx="0">
                  <c:v>Feb</c:v>
                </c:pt>
                <c:pt idx="1">
                  <c:v>Mar</c:v>
                </c:pt>
                <c:pt idx="2">
                  <c:v>Apr</c:v>
                </c:pt>
                <c:pt idx="3">
                  <c:v>May</c:v>
                </c:pt>
                <c:pt idx="4">
                  <c:v>Jun</c:v>
                </c:pt>
                <c:pt idx="5">
                  <c:v>Jul</c:v>
                </c:pt>
                <c:pt idx="6">
                  <c:v>Aug</c:v>
                </c:pt>
                <c:pt idx="7">
                  <c:v>Sep</c:v>
                </c:pt>
                <c:pt idx="8">
                  <c:v>Oct</c:v>
                </c:pt>
                <c:pt idx="9">
                  <c:v>Nov</c:v>
                </c:pt>
                <c:pt idx="10">
                  <c:v>Dec</c:v>
                </c:pt>
              </c:strCache>
            </c:strRef>
          </c:cat>
          <c:val>
            <c:numRef>
              <c:f>ycharts!$C$27:$C$37</c:f>
              <c:numCache>
                <c:formatCode>0.0</c:formatCode>
                <c:ptCount val="11"/>
                <c:pt idx="0">
                  <c:v>100</c:v>
                </c:pt>
                <c:pt idx="1">
                  <c:v>94.318654039999913</c:v>
                </c:pt>
                <c:pt idx="2">
                  <c:v>84.919279455352566</c:v>
                </c:pt>
                <c:pt idx="3">
                  <c:v>88.295549672177785</c:v>
                </c:pt>
                <c:pt idx="4">
                  <c:v>93.20253741934529</c:v>
                </c:pt>
              </c:numCache>
            </c:numRef>
          </c:val>
          <c:smooth val="0"/>
          <c:extLst>
            <c:ext xmlns:c16="http://schemas.microsoft.com/office/drawing/2014/chart" uri="{C3380CC4-5D6E-409C-BE32-E72D297353CC}">
              <c16:uniqueId val="{00000001-2EB4-4717-BB16-E18C6D25223A}"/>
            </c:ext>
          </c:extLst>
        </c:ser>
        <c:dLbls>
          <c:showLegendKey val="0"/>
          <c:showVal val="0"/>
          <c:showCatName val="0"/>
          <c:showSerName val="0"/>
          <c:showPercent val="0"/>
          <c:showBubbleSize val="0"/>
        </c:dLbls>
        <c:smooth val="0"/>
        <c:axId val="658141136"/>
        <c:axId val="658137608"/>
      </c:lineChart>
      <c:catAx>
        <c:axId val="658141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58137608"/>
        <c:crosses val="autoZero"/>
        <c:auto val="1"/>
        <c:lblAlgn val="ctr"/>
        <c:lblOffset val="100"/>
        <c:noMultiLvlLbl val="0"/>
      </c:catAx>
      <c:valAx>
        <c:axId val="658137608"/>
        <c:scaling>
          <c:orientation val="minMax"/>
          <c:max val="100"/>
          <c:min val="8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58141136"/>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a:t>US</a:t>
            </a:r>
            <a:r>
              <a:rPr lang="en-US" sz="2400" baseline="0"/>
              <a:t> unemployment rate %</a:t>
            </a:r>
            <a:endParaRPr lang="en-US" sz="2400"/>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FurmanUS!$B$22</c:f>
              <c:strCache>
                <c:ptCount val="1"/>
                <c:pt idx="0">
                  <c:v>Furman</c:v>
                </c:pt>
              </c:strCache>
            </c:strRef>
          </c:tx>
          <c:spPr>
            <a:ln w="28575" cap="rnd">
              <a:solidFill>
                <a:schemeClr val="accent1"/>
              </a:solidFill>
              <a:round/>
            </a:ln>
            <a:effectLst/>
          </c:spPr>
          <c:marker>
            <c:symbol val="none"/>
          </c:marker>
          <c:cat>
            <c:strRef>
              <c:f>FurmanUS!$A$23:$A$32</c:f>
              <c:strCache>
                <c:ptCount val="10"/>
                <c:pt idx="0">
                  <c:v>March</c:v>
                </c:pt>
                <c:pt idx="1">
                  <c:v>April</c:v>
                </c:pt>
                <c:pt idx="2">
                  <c:v>May</c:v>
                </c:pt>
                <c:pt idx="3">
                  <c:v>June</c:v>
                </c:pt>
                <c:pt idx="4">
                  <c:v>July</c:v>
                </c:pt>
                <c:pt idx="5">
                  <c:v>Aug</c:v>
                </c:pt>
                <c:pt idx="6">
                  <c:v>Sept</c:v>
                </c:pt>
                <c:pt idx="7">
                  <c:v>Oct</c:v>
                </c:pt>
                <c:pt idx="8">
                  <c:v>Nov</c:v>
                </c:pt>
                <c:pt idx="9">
                  <c:v>Dec</c:v>
                </c:pt>
              </c:strCache>
            </c:strRef>
          </c:cat>
          <c:val>
            <c:numRef>
              <c:f>FurmanUS!$B$23:$B$32</c:f>
              <c:numCache>
                <c:formatCode>0.0</c:formatCode>
                <c:ptCount val="10"/>
                <c:pt idx="0">
                  <c:v>5.8021064061256808</c:v>
                </c:pt>
                <c:pt idx="1">
                  <c:v>20.447482152236081</c:v>
                </c:pt>
                <c:pt idx="2">
                  <c:v>17.047710906548271</c:v>
                </c:pt>
                <c:pt idx="3">
                  <c:v>12.979302070755658</c:v>
                </c:pt>
                <c:pt idx="4">
                  <c:v>11.780859304398033</c:v>
                </c:pt>
                <c:pt idx="5">
                  <c:v>9.873164016794334</c:v>
                </c:pt>
                <c:pt idx="6">
                  <c:v>9.5801541114027611</c:v>
                </c:pt>
                <c:pt idx="7">
                  <c:v>8.4512993738502864</c:v>
                </c:pt>
                <c:pt idx="8">
                  <c:v>8.4213243511826619</c:v>
                </c:pt>
                <c:pt idx="9">
                  <c:v>8.5896210768511665</c:v>
                </c:pt>
              </c:numCache>
            </c:numRef>
          </c:val>
          <c:smooth val="0"/>
          <c:extLst>
            <c:ext xmlns:c16="http://schemas.microsoft.com/office/drawing/2014/chart" uri="{C3380CC4-5D6E-409C-BE32-E72D297353CC}">
              <c16:uniqueId val="{00000000-D13D-4565-B744-274C0F24CC3E}"/>
            </c:ext>
          </c:extLst>
        </c:ser>
        <c:ser>
          <c:idx val="1"/>
          <c:order val="1"/>
          <c:tx>
            <c:strRef>
              <c:f>FurmanUS!$C$22</c:f>
              <c:strCache>
                <c:ptCount val="1"/>
                <c:pt idx="0">
                  <c:v>SAM Model</c:v>
                </c:pt>
              </c:strCache>
            </c:strRef>
          </c:tx>
          <c:spPr>
            <a:ln w="28575" cap="rnd">
              <a:solidFill>
                <a:schemeClr val="accent2"/>
              </a:solidFill>
              <a:round/>
            </a:ln>
            <a:effectLst/>
          </c:spPr>
          <c:marker>
            <c:symbol val="none"/>
          </c:marker>
          <c:cat>
            <c:strRef>
              <c:f>FurmanUS!$A$23:$A$32</c:f>
              <c:strCache>
                <c:ptCount val="10"/>
                <c:pt idx="0">
                  <c:v>March</c:v>
                </c:pt>
                <c:pt idx="1">
                  <c:v>April</c:v>
                </c:pt>
                <c:pt idx="2">
                  <c:v>May</c:v>
                </c:pt>
                <c:pt idx="3">
                  <c:v>June</c:v>
                </c:pt>
                <c:pt idx="4">
                  <c:v>July</c:v>
                </c:pt>
                <c:pt idx="5">
                  <c:v>Aug</c:v>
                </c:pt>
                <c:pt idx="6">
                  <c:v>Sept</c:v>
                </c:pt>
                <c:pt idx="7">
                  <c:v>Oct</c:v>
                </c:pt>
                <c:pt idx="8">
                  <c:v>Nov</c:v>
                </c:pt>
                <c:pt idx="9">
                  <c:v>Dec</c:v>
                </c:pt>
              </c:strCache>
            </c:strRef>
          </c:cat>
          <c:val>
            <c:numRef>
              <c:f>FurmanUS!$C$23:$C$32</c:f>
              <c:numCache>
                <c:formatCode>0.0</c:formatCode>
                <c:ptCount val="10"/>
                <c:pt idx="0">
                  <c:v>7.2726542032097221</c:v>
                </c:pt>
                <c:pt idx="1">
                  <c:v>20.269267221856353</c:v>
                </c:pt>
                <c:pt idx="2">
                  <c:v>17.337904110910991</c:v>
                </c:pt>
                <c:pt idx="3">
                  <c:v>13.213082268186177</c:v>
                </c:pt>
              </c:numCache>
            </c:numRef>
          </c:val>
          <c:smooth val="0"/>
          <c:extLst>
            <c:ext xmlns:c16="http://schemas.microsoft.com/office/drawing/2014/chart" uri="{C3380CC4-5D6E-409C-BE32-E72D297353CC}">
              <c16:uniqueId val="{00000001-D13D-4565-B744-274C0F24CC3E}"/>
            </c:ext>
          </c:extLst>
        </c:ser>
        <c:dLbls>
          <c:showLegendKey val="0"/>
          <c:showVal val="0"/>
          <c:showCatName val="0"/>
          <c:showSerName val="0"/>
          <c:showPercent val="0"/>
          <c:showBubbleSize val="0"/>
        </c:dLbls>
        <c:smooth val="0"/>
        <c:axId val="658139960"/>
        <c:axId val="658139568"/>
      </c:lineChart>
      <c:catAx>
        <c:axId val="658139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658139568"/>
        <c:crosses val="autoZero"/>
        <c:auto val="1"/>
        <c:lblAlgn val="ctr"/>
        <c:lblOffset val="100"/>
        <c:noMultiLvlLbl val="0"/>
      </c:catAx>
      <c:valAx>
        <c:axId val="65813956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581399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lang="en-US" sz="2800"/>
              <a:t>UK: GDP Index</a:t>
            </a:r>
          </a:p>
        </c:rich>
      </c:tx>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GDPTabP2!$A$27</c:f>
              <c:strCache>
                <c:ptCount val="1"/>
                <c:pt idx="0">
                  <c:v>UK ONS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GDPTabP2!$B$26:$K$26</c:f>
              <c:strCache>
                <c:ptCount val="10"/>
                <c:pt idx="0">
                  <c:v>Feb</c:v>
                </c:pt>
                <c:pt idx="1">
                  <c:v>March</c:v>
                </c:pt>
                <c:pt idx="2">
                  <c:v>April</c:v>
                </c:pt>
                <c:pt idx="3">
                  <c:v>May</c:v>
                </c:pt>
                <c:pt idx="4">
                  <c:v>June</c:v>
                </c:pt>
                <c:pt idx="5">
                  <c:v>July</c:v>
                </c:pt>
                <c:pt idx="6">
                  <c:v>Aug</c:v>
                </c:pt>
                <c:pt idx="7">
                  <c:v>Sep</c:v>
                </c:pt>
                <c:pt idx="8">
                  <c:v>Oct</c:v>
                </c:pt>
                <c:pt idx="9">
                  <c:v>Nov</c:v>
                </c:pt>
              </c:strCache>
            </c:strRef>
          </c:cat>
          <c:val>
            <c:numRef>
              <c:f>GDPTabP2!$B$27:$K$27</c:f>
              <c:numCache>
                <c:formatCode>0.00</c:formatCode>
                <c:ptCount val="10"/>
                <c:pt idx="0">
                  <c:v>100</c:v>
                </c:pt>
                <c:pt idx="1">
                  <c:v>92.687747035573125</c:v>
                </c:pt>
                <c:pt idx="2">
                  <c:v>75.197628458498016</c:v>
                </c:pt>
                <c:pt idx="3">
                  <c:v>77.667984189723313</c:v>
                </c:pt>
                <c:pt idx="4">
                  <c:v>84.881422924901187</c:v>
                </c:pt>
                <c:pt idx="5">
                  <c:v>90.415019762845844</c:v>
                </c:pt>
                <c:pt idx="6">
                  <c:v>92.292490118577078</c:v>
                </c:pt>
                <c:pt idx="7">
                  <c:v>93.280632411067188</c:v>
                </c:pt>
                <c:pt idx="8">
                  <c:v>93.873517786561266</c:v>
                </c:pt>
                <c:pt idx="9">
                  <c:v>91.403162055335969</c:v>
                </c:pt>
              </c:numCache>
            </c:numRef>
          </c:val>
          <c:smooth val="0"/>
          <c:extLst>
            <c:ext xmlns:c16="http://schemas.microsoft.com/office/drawing/2014/chart" uri="{C3380CC4-5D6E-409C-BE32-E72D297353CC}">
              <c16:uniqueId val="{00000000-CB18-465E-9F49-CEB8AD3432EE}"/>
            </c:ext>
          </c:extLst>
        </c:ser>
        <c:ser>
          <c:idx val="1"/>
          <c:order val="1"/>
          <c:tx>
            <c:strRef>
              <c:f>GDPTabP2!$A$28</c:f>
              <c:strCache>
                <c:ptCount val="1"/>
                <c:pt idx="0">
                  <c:v>SAM Model</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GDPTabP2!$B$26:$K$26</c:f>
              <c:strCache>
                <c:ptCount val="10"/>
                <c:pt idx="0">
                  <c:v>Feb</c:v>
                </c:pt>
                <c:pt idx="1">
                  <c:v>March</c:v>
                </c:pt>
                <c:pt idx="2">
                  <c:v>April</c:v>
                </c:pt>
                <c:pt idx="3">
                  <c:v>May</c:v>
                </c:pt>
                <c:pt idx="4">
                  <c:v>June</c:v>
                </c:pt>
                <c:pt idx="5">
                  <c:v>July</c:v>
                </c:pt>
                <c:pt idx="6">
                  <c:v>Aug</c:v>
                </c:pt>
                <c:pt idx="7">
                  <c:v>Sep</c:v>
                </c:pt>
                <c:pt idx="8">
                  <c:v>Oct</c:v>
                </c:pt>
                <c:pt idx="9">
                  <c:v>Nov</c:v>
                </c:pt>
              </c:strCache>
            </c:strRef>
          </c:cat>
          <c:val>
            <c:numRef>
              <c:f>GDPTabP2!$B$28:$K$28</c:f>
              <c:numCache>
                <c:formatCode>0.00</c:formatCode>
                <c:ptCount val="10"/>
                <c:pt idx="0">
                  <c:v>100</c:v>
                </c:pt>
                <c:pt idx="1">
                  <c:v>91.923248590002643</c:v>
                </c:pt>
                <c:pt idx="2">
                  <c:v>74.283964788912357</c:v>
                </c:pt>
                <c:pt idx="3">
                  <c:v>77.866698595842905</c:v>
                </c:pt>
                <c:pt idx="4">
                  <c:v>83.320994797916853</c:v>
                </c:pt>
              </c:numCache>
            </c:numRef>
          </c:val>
          <c:smooth val="0"/>
          <c:extLst>
            <c:ext xmlns:c16="http://schemas.microsoft.com/office/drawing/2014/chart" uri="{C3380CC4-5D6E-409C-BE32-E72D297353CC}">
              <c16:uniqueId val="{00000001-CB18-465E-9F49-CEB8AD3432EE}"/>
            </c:ext>
          </c:extLst>
        </c:ser>
        <c:dLbls>
          <c:showLegendKey val="0"/>
          <c:showVal val="0"/>
          <c:showCatName val="0"/>
          <c:showSerName val="0"/>
          <c:showPercent val="0"/>
          <c:showBubbleSize val="0"/>
        </c:dLbls>
        <c:marker val="1"/>
        <c:smooth val="0"/>
        <c:axId val="658136824"/>
        <c:axId val="658137216"/>
      </c:lineChart>
      <c:catAx>
        <c:axId val="6581368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58137216"/>
        <c:crosses val="autoZero"/>
        <c:auto val="1"/>
        <c:lblAlgn val="ctr"/>
        <c:lblOffset val="100"/>
        <c:noMultiLvlLbl val="0"/>
      </c:catAx>
      <c:valAx>
        <c:axId val="658137216"/>
        <c:scaling>
          <c:orientation val="minMax"/>
          <c:max val="100"/>
          <c:min val="70"/>
        </c:scaling>
        <c:delete val="0"/>
        <c:axPos val="l"/>
        <c:majorGridlines>
          <c:spPr>
            <a:ln w="9525" cap="flat" cmpd="sng" algn="ctr">
              <a:solidFill>
                <a:schemeClr val="tx1">
                  <a:lumMod val="15000"/>
                  <a:lumOff val="85000"/>
                </a:schemeClr>
              </a:solidFill>
              <a:round/>
            </a:ln>
            <a:effectLst/>
          </c:spPr>
        </c:majorGridlines>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58136824"/>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06897" units="1/cm"/>
          <inkml:channelProperty channel="T" name="resolution" value="1" units="1/dev"/>
        </inkml:channelProperties>
      </inkml:inkSource>
      <inkml:timestamp xml:id="ts0" timeString="2016-11-25T05:38:44.480"/>
    </inkml:context>
    <inkml:brush xml:id="br0">
      <inkml:brushProperty name="width" value="0.03528" units="cm"/>
      <inkml:brushProperty name="height" value="0.03528" units="cm"/>
      <inkml:brushProperty name="fitToCurve" value="1"/>
    </inkml:brush>
  </inkml:definitions>
  <inkml:trace contextRef="#ctx0" brushRef="#br0">0-118 0</inkml:trace>
  <inkml:trace contextRef="#ctx0" brushRef="#br0" timeOffset="14828.23">1217-472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4D2746A1-D788-4BBF-B7E5-04A63F28C72F}" type="datetimeFigureOut">
              <a:rPr lang="en-US" smtClean="0"/>
              <a:t>6/22/2021</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FD130915-DAB6-4FD4-957E-EF9E9487BBA8}" type="slidenum">
              <a:rPr lang="en-US" smtClean="0"/>
              <a:t>‹#›</a:t>
            </a:fld>
            <a:endParaRPr lang="en-US"/>
          </a:p>
        </p:txBody>
      </p:sp>
    </p:spTree>
    <p:extLst>
      <p:ext uri="{BB962C8B-B14F-4D97-AF65-F5344CB8AC3E}">
        <p14:creationId xmlns:p14="http://schemas.microsoft.com/office/powerpoint/2010/main" val="343964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2935" y="523846"/>
            <a:ext cx="11646131" cy="2387600"/>
          </a:xfrm>
        </p:spPr>
        <p:txBody>
          <a:bodyPr anchor="ctr"/>
          <a:lstStyle>
            <a:lvl1pPr algn="ctr">
              <a:defRPr sz="6000"/>
            </a:lvl1pPr>
          </a:lstStyle>
          <a:p>
            <a:r>
              <a:rPr lang="en-US" dirty="0"/>
              <a:t>Click to edit Master title style</a:t>
            </a:r>
          </a:p>
        </p:txBody>
      </p:sp>
      <p:sp>
        <p:nvSpPr>
          <p:cNvPr id="3" name="Subtitle 2"/>
          <p:cNvSpPr>
            <a:spLocks noGrp="1"/>
          </p:cNvSpPr>
          <p:nvPr>
            <p:ph type="subTitle" idx="1"/>
          </p:nvPr>
        </p:nvSpPr>
        <p:spPr>
          <a:xfrm>
            <a:off x="272934" y="3602037"/>
            <a:ext cx="11646132" cy="2241809"/>
          </a:xfrm>
        </p:spPr>
        <p:txBody>
          <a:bodyPr anchor="ct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05EA445A-4A51-47C7-8B8B-5D13B8FD586B}" type="datetime1">
              <a:rPr lang="en-US" smtClean="0"/>
              <a:t>6/22/2021</a:t>
            </a:fld>
            <a:endParaRPr lang="en-US"/>
          </a:p>
        </p:txBody>
      </p:sp>
      <p:sp>
        <p:nvSpPr>
          <p:cNvPr id="5" name="Footer Placeholder 4"/>
          <p:cNvSpPr>
            <a:spLocks noGrp="1"/>
          </p:cNvSpPr>
          <p:nvPr>
            <p:ph type="ftr" sz="quarter" idx="11"/>
          </p:nvPr>
        </p:nvSpPr>
        <p:spPr/>
        <p:txBody>
          <a:bodyPr/>
          <a:lstStyle/>
          <a:p>
            <a:r>
              <a:rPr lang="en-US"/>
              <a:t>PIIE </a:t>
            </a:r>
          </a:p>
        </p:txBody>
      </p:sp>
      <p:sp>
        <p:nvSpPr>
          <p:cNvPr id="6" name="Slide Number Placeholder 5"/>
          <p:cNvSpPr>
            <a:spLocks noGrp="1"/>
          </p:cNvSpPr>
          <p:nvPr>
            <p:ph type="sldNum" sz="quarter" idx="12"/>
          </p:nvPr>
        </p:nvSpPr>
        <p:spPr/>
        <p:txBody>
          <a:bodyPr/>
          <a:lstStyle/>
          <a:p>
            <a:fld id="{03064BE4-6C4A-4FBA-A337-2D4DFBBD6B0F}" type="slidenum">
              <a:rPr lang="en-US" smtClean="0"/>
              <a:t>‹#›</a:t>
            </a:fld>
            <a:endParaRPr lang="en-US"/>
          </a:p>
        </p:txBody>
      </p:sp>
    </p:spTree>
    <p:extLst>
      <p:ext uri="{BB962C8B-B14F-4D97-AF65-F5344CB8AC3E}">
        <p14:creationId xmlns:p14="http://schemas.microsoft.com/office/powerpoint/2010/main" val="1379386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23520F-2923-4340-9727-B0A98F36021B}" type="datetime1">
              <a:rPr lang="en-US" smtClean="0"/>
              <a:t>6/22/2021</a:t>
            </a:fld>
            <a:endParaRPr lang="en-US"/>
          </a:p>
        </p:txBody>
      </p:sp>
      <p:sp>
        <p:nvSpPr>
          <p:cNvPr id="5" name="Footer Placeholder 4"/>
          <p:cNvSpPr>
            <a:spLocks noGrp="1"/>
          </p:cNvSpPr>
          <p:nvPr>
            <p:ph type="ftr" sz="quarter" idx="11"/>
          </p:nvPr>
        </p:nvSpPr>
        <p:spPr/>
        <p:txBody>
          <a:bodyPr/>
          <a:lstStyle/>
          <a:p>
            <a:r>
              <a:rPr lang="en-US"/>
              <a:t>PIIE </a:t>
            </a:r>
          </a:p>
        </p:txBody>
      </p:sp>
      <p:sp>
        <p:nvSpPr>
          <p:cNvPr id="6" name="Slide Number Placeholder 5"/>
          <p:cNvSpPr>
            <a:spLocks noGrp="1"/>
          </p:cNvSpPr>
          <p:nvPr>
            <p:ph type="sldNum" sz="quarter" idx="12"/>
          </p:nvPr>
        </p:nvSpPr>
        <p:spPr/>
        <p:txBody>
          <a:bodyPr/>
          <a:lstStyle/>
          <a:p>
            <a:fld id="{03064BE4-6C4A-4FBA-A337-2D4DFBBD6B0F}" type="slidenum">
              <a:rPr lang="en-US" smtClean="0"/>
              <a:t>‹#›</a:t>
            </a:fld>
            <a:endParaRPr lang="en-US"/>
          </a:p>
        </p:txBody>
      </p:sp>
    </p:spTree>
    <p:extLst>
      <p:ext uri="{BB962C8B-B14F-4D97-AF65-F5344CB8AC3E}">
        <p14:creationId xmlns:p14="http://schemas.microsoft.com/office/powerpoint/2010/main" val="3316379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A46532-3FFA-473F-BEF6-8D1A992DB971}" type="datetime1">
              <a:rPr lang="en-US" smtClean="0"/>
              <a:t>6/22/2021</a:t>
            </a:fld>
            <a:endParaRPr lang="en-US"/>
          </a:p>
        </p:txBody>
      </p:sp>
      <p:sp>
        <p:nvSpPr>
          <p:cNvPr id="5" name="Footer Placeholder 4"/>
          <p:cNvSpPr>
            <a:spLocks noGrp="1"/>
          </p:cNvSpPr>
          <p:nvPr>
            <p:ph type="ftr" sz="quarter" idx="11"/>
          </p:nvPr>
        </p:nvSpPr>
        <p:spPr/>
        <p:txBody>
          <a:bodyPr/>
          <a:lstStyle/>
          <a:p>
            <a:r>
              <a:rPr lang="en-US"/>
              <a:t>PIIE </a:t>
            </a:r>
          </a:p>
        </p:txBody>
      </p:sp>
      <p:sp>
        <p:nvSpPr>
          <p:cNvPr id="6" name="Slide Number Placeholder 5"/>
          <p:cNvSpPr>
            <a:spLocks noGrp="1"/>
          </p:cNvSpPr>
          <p:nvPr>
            <p:ph type="sldNum" sz="quarter" idx="12"/>
          </p:nvPr>
        </p:nvSpPr>
        <p:spPr/>
        <p:txBody>
          <a:bodyPr/>
          <a:lstStyle/>
          <a:p>
            <a:fld id="{03064BE4-6C4A-4FBA-A337-2D4DFBBD6B0F}" type="slidenum">
              <a:rPr lang="en-US" smtClean="0"/>
              <a:t>‹#›</a:t>
            </a:fld>
            <a:endParaRPr lang="en-US"/>
          </a:p>
        </p:txBody>
      </p:sp>
    </p:spTree>
    <p:extLst>
      <p:ext uri="{BB962C8B-B14F-4D97-AF65-F5344CB8AC3E}">
        <p14:creationId xmlns:p14="http://schemas.microsoft.com/office/powerpoint/2010/main" val="1571601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7F9FC-545B-42FA-95EE-1C161B4171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71D56E-0593-440E-94D8-8B69F7D865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EA4772B-4306-42C0-AA96-70F6AEB767D7}"/>
              </a:ext>
            </a:extLst>
          </p:cNvPr>
          <p:cNvSpPr>
            <a:spLocks noGrp="1"/>
          </p:cNvSpPr>
          <p:nvPr>
            <p:ph type="dt" sz="half" idx="10"/>
          </p:nvPr>
        </p:nvSpPr>
        <p:spPr/>
        <p:txBody>
          <a:bodyPr/>
          <a:lstStyle/>
          <a:p>
            <a:fld id="{8E0F076F-AC7E-4463-8CDA-13564F22DB8C}" type="datetimeFigureOut">
              <a:rPr lang="en-US" smtClean="0"/>
              <a:t>6/22/2021</a:t>
            </a:fld>
            <a:endParaRPr lang="en-US"/>
          </a:p>
        </p:txBody>
      </p:sp>
      <p:sp>
        <p:nvSpPr>
          <p:cNvPr id="5" name="Footer Placeholder 4">
            <a:extLst>
              <a:ext uri="{FF2B5EF4-FFF2-40B4-BE49-F238E27FC236}">
                <a16:creationId xmlns:a16="http://schemas.microsoft.com/office/drawing/2014/main" id="{7AFB6C54-325A-43F0-B5D1-E34187FF23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AAB6FA-EABE-4CAF-A3D3-5F3B350C46FE}"/>
              </a:ext>
            </a:extLst>
          </p:cNvPr>
          <p:cNvSpPr>
            <a:spLocks noGrp="1"/>
          </p:cNvSpPr>
          <p:nvPr>
            <p:ph type="sldNum" sz="quarter" idx="12"/>
          </p:nvPr>
        </p:nvSpPr>
        <p:spPr/>
        <p:txBody>
          <a:bodyPr/>
          <a:lstStyle/>
          <a:p>
            <a:fld id="{9F9DDFE3-B3A4-47DB-A66E-485DA1D51D1D}" type="slidenum">
              <a:rPr lang="en-US" smtClean="0"/>
              <a:t>‹#›</a:t>
            </a:fld>
            <a:endParaRPr lang="en-US"/>
          </a:p>
        </p:txBody>
      </p:sp>
    </p:spTree>
    <p:extLst>
      <p:ext uri="{BB962C8B-B14F-4D97-AF65-F5344CB8AC3E}">
        <p14:creationId xmlns:p14="http://schemas.microsoft.com/office/powerpoint/2010/main" val="24156212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634F0-A805-4012-828F-B9EF51D5AE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EFE4CD-17A7-4B8A-9269-A2619FB212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1BF240-7B5F-4DDE-9F54-981556C2326A}"/>
              </a:ext>
            </a:extLst>
          </p:cNvPr>
          <p:cNvSpPr>
            <a:spLocks noGrp="1"/>
          </p:cNvSpPr>
          <p:nvPr>
            <p:ph type="dt" sz="half" idx="10"/>
          </p:nvPr>
        </p:nvSpPr>
        <p:spPr/>
        <p:txBody>
          <a:bodyPr/>
          <a:lstStyle/>
          <a:p>
            <a:fld id="{8E0F076F-AC7E-4463-8CDA-13564F22DB8C}" type="datetimeFigureOut">
              <a:rPr lang="en-US" smtClean="0"/>
              <a:t>6/22/2021</a:t>
            </a:fld>
            <a:endParaRPr lang="en-US"/>
          </a:p>
        </p:txBody>
      </p:sp>
      <p:sp>
        <p:nvSpPr>
          <p:cNvPr id="5" name="Footer Placeholder 4">
            <a:extLst>
              <a:ext uri="{FF2B5EF4-FFF2-40B4-BE49-F238E27FC236}">
                <a16:creationId xmlns:a16="http://schemas.microsoft.com/office/drawing/2014/main" id="{264A8587-C294-41B5-BAA9-E7089EAEA9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0BE41B-4DDE-4129-8A69-6E73FD8E0F3C}"/>
              </a:ext>
            </a:extLst>
          </p:cNvPr>
          <p:cNvSpPr>
            <a:spLocks noGrp="1"/>
          </p:cNvSpPr>
          <p:nvPr>
            <p:ph type="sldNum" sz="quarter" idx="12"/>
          </p:nvPr>
        </p:nvSpPr>
        <p:spPr/>
        <p:txBody>
          <a:bodyPr/>
          <a:lstStyle/>
          <a:p>
            <a:fld id="{9F9DDFE3-B3A4-47DB-A66E-485DA1D51D1D}" type="slidenum">
              <a:rPr lang="en-US" smtClean="0"/>
              <a:t>‹#›</a:t>
            </a:fld>
            <a:endParaRPr lang="en-US"/>
          </a:p>
        </p:txBody>
      </p:sp>
    </p:spTree>
    <p:extLst>
      <p:ext uri="{BB962C8B-B14F-4D97-AF65-F5344CB8AC3E}">
        <p14:creationId xmlns:p14="http://schemas.microsoft.com/office/powerpoint/2010/main" val="496981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EDA60-807E-4101-A64A-B220B958B56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1F460CA-DFA0-4C9F-98DD-FA0CB11116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AAEFA0-43AB-4614-AEB2-50585AFE3404}"/>
              </a:ext>
            </a:extLst>
          </p:cNvPr>
          <p:cNvSpPr>
            <a:spLocks noGrp="1"/>
          </p:cNvSpPr>
          <p:nvPr>
            <p:ph type="dt" sz="half" idx="10"/>
          </p:nvPr>
        </p:nvSpPr>
        <p:spPr/>
        <p:txBody>
          <a:bodyPr/>
          <a:lstStyle/>
          <a:p>
            <a:fld id="{8E0F076F-AC7E-4463-8CDA-13564F22DB8C}" type="datetimeFigureOut">
              <a:rPr lang="en-US" smtClean="0"/>
              <a:t>6/22/2021</a:t>
            </a:fld>
            <a:endParaRPr lang="en-US"/>
          </a:p>
        </p:txBody>
      </p:sp>
      <p:sp>
        <p:nvSpPr>
          <p:cNvPr id="5" name="Footer Placeholder 4">
            <a:extLst>
              <a:ext uri="{FF2B5EF4-FFF2-40B4-BE49-F238E27FC236}">
                <a16:creationId xmlns:a16="http://schemas.microsoft.com/office/drawing/2014/main" id="{9DD44A21-A39E-4AAF-B7A6-17F8FDE83D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4977BD-CA97-4776-9638-C7052577F5A5}"/>
              </a:ext>
            </a:extLst>
          </p:cNvPr>
          <p:cNvSpPr>
            <a:spLocks noGrp="1"/>
          </p:cNvSpPr>
          <p:nvPr>
            <p:ph type="sldNum" sz="quarter" idx="12"/>
          </p:nvPr>
        </p:nvSpPr>
        <p:spPr/>
        <p:txBody>
          <a:bodyPr/>
          <a:lstStyle/>
          <a:p>
            <a:fld id="{9F9DDFE3-B3A4-47DB-A66E-485DA1D51D1D}" type="slidenum">
              <a:rPr lang="en-US" smtClean="0"/>
              <a:t>‹#›</a:t>
            </a:fld>
            <a:endParaRPr lang="en-US"/>
          </a:p>
        </p:txBody>
      </p:sp>
    </p:spTree>
    <p:extLst>
      <p:ext uri="{BB962C8B-B14F-4D97-AF65-F5344CB8AC3E}">
        <p14:creationId xmlns:p14="http://schemas.microsoft.com/office/powerpoint/2010/main" val="4065838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1FCC5-FFCA-44F7-B4BC-35A9B914CA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2D4E0F-03EA-45A7-B07E-35F563749B7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326C699-F33D-4A15-9115-A344C2F65E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C8ED6B9-3A22-4E10-8436-317497369C17}"/>
              </a:ext>
            </a:extLst>
          </p:cNvPr>
          <p:cNvSpPr>
            <a:spLocks noGrp="1"/>
          </p:cNvSpPr>
          <p:nvPr>
            <p:ph type="dt" sz="half" idx="10"/>
          </p:nvPr>
        </p:nvSpPr>
        <p:spPr/>
        <p:txBody>
          <a:bodyPr/>
          <a:lstStyle/>
          <a:p>
            <a:fld id="{8E0F076F-AC7E-4463-8CDA-13564F22DB8C}" type="datetimeFigureOut">
              <a:rPr lang="en-US" smtClean="0"/>
              <a:t>6/22/2021</a:t>
            </a:fld>
            <a:endParaRPr lang="en-US"/>
          </a:p>
        </p:txBody>
      </p:sp>
      <p:sp>
        <p:nvSpPr>
          <p:cNvPr id="6" name="Footer Placeholder 5">
            <a:extLst>
              <a:ext uri="{FF2B5EF4-FFF2-40B4-BE49-F238E27FC236}">
                <a16:creationId xmlns:a16="http://schemas.microsoft.com/office/drawing/2014/main" id="{466F1471-9541-4FC9-A42E-E73BB5C25F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F6CDD5-2316-43A1-BE3F-1435BD6335F6}"/>
              </a:ext>
            </a:extLst>
          </p:cNvPr>
          <p:cNvSpPr>
            <a:spLocks noGrp="1"/>
          </p:cNvSpPr>
          <p:nvPr>
            <p:ph type="sldNum" sz="quarter" idx="12"/>
          </p:nvPr>
        </p:nvSpPr>
        <p:spPr/>
        <p:txBody>
          <a:bodyPr/>
          <a:lstStyle/>
          <a:p>
            <a:fld id="{9F9DDFE3-B3A4-47DB-A66E-485DA1D51D1D}" type="slidenum">
              <a:rPr lang="en-US" smtClean="0"/>
              <a:t>‹#›</a:t>
            </a:fld>
            <a:endParaRPr lang="en-US"/>
          </a:p>
        </p:txBody>
      </p:sp>
    </p:spTree>
    <p:extLst>
      <p:ext uri="{BB962C8B-B14F-4D97-AF65-F5344CB8AC3E}">
        <p14:creationId xmlns:p14="http://schemas.microsoft.com/office/powerpoint/2010/main" val="13884553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35B58-FAE5-4263-95B8-91B3834782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E2A7CA-FE36-47E5-B890-298B9DA1EC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CB1F59-B490-4629-8D39-016857A0B79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7B967D-23E3-4783-8D22-09EA5FBD0D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3CE120-908A-4E11-ADBA-73A3FC45C7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ADF121-22C7-445D-8BE9-1F3316DACC35}"/>
              </a:ext>
            </a:extLst>
          </p:cNvPr>
          <p:cNvSpPr>
            <a:spLocks noGrp="1"/>
          </p:cNvSpPr>
          <p:nvPr>
            <p:ph type="dt" sz="half" idx="10"/>
          </p:nvPr>
        </p:nvSpPr>
        <p:spPr/>
        <p:txBody>
          <a:bodyPr/>
          <a:lstStyle/>
          <a:p>
            <a:fld id="{8E0F076F-AC7E-4463-8CDA-13564F22DB8C}" type="datetimeFigureOut">
              <a:rPr lang="en-US" smtClean="0"/>
              <a:t>6/22/2021</a:t>
            </a:fld>
            <a:endParaRPr lang="en-US"/>
          </a:p>
        </p:txBody>
      </p:sp>
      <p:sp>
        <p:nvSpPr>
          <p:cNvPr id="8" name="Footer Placeholder 7">
            <a:extLst>
              <a:ext uri="{FF2B5EF4-FFF2-40B4-BE49-F238E27FC236}">
                <a16:creationId xmlns:a16="http://schemas.microsoft.com/office/drawing/2014/main" id="{0E398256-F337-46F2-B5FD-90A2AADA52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7F7D37-4E23-416F-A70D-865B5EBD2319}"/>
              </a:ext>
            </a:extLst>
          </p:cNvPr>
          <p:cNvSpPr>
            <a:spLocks noGrp="1"/>
          </p:cNvSpPr>
          <p:nvPr>
            <p:ph type="sldNum" sz="quarter" idx="12"/>
          </p:nvPr>
        </p:nvSpPr>
        <p:spPr/>
        <p:txBody>
          <a:bodyPr/>
          <a:lstStyle/>
          <a:p>
            <a:fld id="{9F9DDFE3-B3A4-47DB-A66E-485DA1D51D1D}" type="slidenum">
              <a:rPr lang="en-US" smtClean="0"/>
              <a:t>‹#›</a:t>
            </a:fld>
            <a:endParaRPr lang="en-US"/>
          </a:p>
        </p:txBody>
      </p:sp>
    </p:spTree>
    <p:extLst>
      <p:ext uri="{BB962C8B-B14F-4D97-AF65-F5344CB8AC3E}">
        <p14:creationId xmlns:p14="http://schemas.microsoft.com/office/powerpoint/2010/main" val="6096851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CC236-5A2B-4449-8AF6-D47AAF771C0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D43A6FB-152C-41D4-9AFF-9ABA28EE69A0}"/>
              </a:ext>
            </a:extLst>
          </p:cNvPr>
          <p:cNvSpPr>
            <a:spLocks noGrp="1"/>
          </p:cNvSpPr>
          <p:nvPr>
            <p:ph type="dt" sz="half" idx="10"/>
          </p:nvPr>
        </p:nvSpPr>
        <p:spPr/>
        <p:txBody>
          <a:bodyPr/>
          <a:lstStyle/>
          <a:p>
            <a:fld id="{8E0F076F-AC7E-4463-8CDA-13564F22DB8C}" type="datetimeFigureOut">
              <a:rPr lang="en-US" smtClean="0"/>
              <a:t>6/22/2021</a:t>
            </a:fld>
            <a:endParaRPr lang="en-US"/>
          </a:p>
        </p:txBody>
      </p:sp>
      <p:sp>
        <p:nvSpPr>
          <p:cNvPr id="4" name="Footer Placeholder 3">
            <a:extLst>
              <a:ext uri="{FF2B5EF4-FFF2-40B4-BE49-F238E27FC236}">
                <a16:creationId xmlns:a16="http://schemas.microsoft.com/office/drawing/2014/main" id="{5AA55422-D24B-44CA-8324-A2A75404C3F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302F034-39DE-4085-B796-08A60995E56F}"/>
              </a:ext>
            </a:extLst>
          </p:cNvPr>
          <p:cNvSpPr>
            <a:spLocks noGrp="1"/>
          </p:cNvSpPr>
          <p:nvPr>
            <p:ph type="sldNum" sz="quarter" idx="12"/>
          </p:nvPr>
        </p:nvSpPr>
        <p:spPr/>
        <p:txBody>
          <a:bodyPr/>
          <a:lstStyle/>
          <a:p>
            <a:fld id="{9F9DDFE3-B3A4-47DB-A66E-485DA1D51D1D}" type="slidenum">
              <a:rPr lang="en-US" smtClean="0"/>
              <a:t>‹#›</a:t>
            </a:fld>
            <a:endParaRPr lang="en-US"/>
          </a:p>
        </p:txBody>
      </p:sp>
    </p:spTree>
    <p:extLst>
      <p:ext uri="{BB962C8B-B14F-4D97-AF65-F5344CB8AC3E}">
        <p14:creationId xmlns:p14="http://schemas.microsoft.com/office/powerpoint/2010/main" val="42546711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734E03-B223-436E-BB8D-533303949E2D}"/>
              </a:ext>
            </a:extLst>
          </p:cNvPr>
          <p:cNvSpPr>
            <a:spLocks noGrp="1"/>
          </p:cNvSpPr>
          <p:nvPr>
            <p:ph type="dt" sz="half" idx="10"/>
          </p:nvPr>
        </p:nvSpPr>
        <p:spPr/>
        <p:txBody>
          <a:bodyPr/>
          <a:lstStyle/>
          <a:p>
            <a:fld id="{8E0F076F-AC7E-4463-8CDA-13564F22DB8C}" type="datetimeFigureOut">
              <a:rPr lang="en-US" smtClean="0"/>
              <a:t>6/22/2021</a:t>
            </a:fld>
            <a:endParaRPr lang="en-US"/>
          </a:p>
        </p:txBody>
      </p:sp>
      <p:sp>
        <p:nvSpPr>
          <p:cNvPr id="3" name="Footer Placeholder 2">
            <a:extLst>
              <a:ext uri="{FF2B5EF4-FFF2-40B4-BE49-F238E27FC236}">
                <a16:creationId xmlns:a16="http://schemas.microsoft.com/office/drawing/2014/main" id="{23D686F3-6EC2-44EA-BF70-2C0F7A015E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1C52310-34A2-4C6D-AD45-29861B2C0877}"/>
              </a:ext>
            </a:extLst>
          </p:cNvPr>
          <p:cNvSpPr>
            <a:spLocks noGrp="1"/>
          </p:cNvSpPr>
          <p:nvPr>
            <p:ph type="sldNum" sz="quarter" idx="12"/>
          </p:nvPr>
        </p:nvSpPr>
        <p:spPr/>
        <p:txBody>
          <a:bodyPr/>
          <a:lstStyle/>
          <a:p>
            <a:fld id="{9F9DDFE3-B3A4-47DB-A66E-485DA1D51D1D}" type="slidenum">
              <a:rPr lang="en-US" smtClean="0"/>
              <a:t>‹#›</a:t>
            </a:fld>
            <a:endParaRPr lang="en-US"/>
          </a:p>
        </p:txBody>
      </p:sp>
    </p:spTree>
    <p:extLst>
      <p:ext uri="{BB962C8B-B14F-4D97-AF65-F5344CB8AC3E}">
        <p14:creationId xmlns:p14="http://schemas.microsoft.com/office/powerpoint/2010/main" val="10470050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BEF37-7634-4136-8ECF-417D9A578B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318C9F8-1A7D-4C07-BA0F-F92FCF58E6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B7B23CA-AA78-4F26-B7A6-9E793D2ADF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36CD37-6E09-4790-AE1B-D95F591333FE}"/>
              </a:ext>
            </a:extLst>
          </p:cNvPr>
          <p:cNvSpPr>
            <a:spLocks noGrp="1"/>
          </p:cNvSpPr>
          <p:nvPr>
            <p:ph type="dt" sz="half" idx="10"/>
          </p:nvPr>
        </p:nvSpPr>
        <p:spPr/>
        <p:txBody>
          <a:bodyPr/>
          <a:lstStyle/>
          <a:p>
            <a:fld id="{8E0F076F-AC7E-4463-8CDA-13564F22DB8C}" type="datetimeFigureOut">
              <a:rPr lang="en-US" smtClean="0"/>
              <a:t>6/22/2021</a:t>
            </a:fld>
            <a:endParaRPr lang="en-US"/>
          </a:p>
        </p:txBody>
      </p:sp>
      <p:sp>
        <p:nvSpPr>
          <p:cNvPr id="6" name="Footer Placeholder 5">
            <a:extLst>
              <a:ext uri="{FF2B5EF4-FFF2-40B4-BE49-F238E27FC236}">
                <a16:creationId xmlns:a16="http://schemas.microsoft.com/office/drawing/2014/main" id="{EDB032EE-E240-4DEB-AF3B-FA02A549CB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1B6E78-E3F9-4658-8C45-BC7318B4EE70}"/>
              </a:ext>
            </a:extLst>
          </p:cNvPr>
          <p:cNvSpPr>
            <a:spLocks noGrp="1"/>
          </p:cNvSpPr>
          <p:nvPr>
            <p:ph type="sldNum" sz="quarter" idx="12"/>
          </p:nvPr>
        </p:nvSpPr>
        <p:spPr/>
        <p:txBody>
          <a:bodyPr/>
          <a:lstStyle/>
          <a:p>
            <a:fld id="{9F9DDFE3-B3A4-47DB-A66E-485DA1D51D1D}" type="slidenum">
              <a:rPr lang="en-US" smtClean="0"/>
              <a:t>‹#›</a:t>
            </a:fld>
            <a:endParaRPr lang="en-US"/>
          </a:p>
        </p:txBody>
      </p:sp>
    </p:spTree>
    <p:extLst>
      <p:ext uri="{BB962C8B-B14F-4D97-AF65-F5344CB8AC3E}">
        <p14:creationId xmlns:p14="http://schemas.microsoft.com/office/powerpoint/2010/main" val="3205275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237E60-9546-465E-9399-82EA5E212DB5}" type="datetime1">
              <a:rPr lang="en-US" smtClean="0"/>
              <a:t>6/22/2021</a:t>
            </a:fld>
            <a:endParaRPr lang="en-US"/>
          </a:p>
        </p:txBody>
      </p:sp>
      <p:sp>
        <p:nvSpPr>
          <p:cNvPr id="5" name="Footer Placeholder 4"/>
          <p:cNvSpPr>
            <a:spLocks noGrp="1"/>
          </p:cNvSpPr>
          <p:nvPr>
            <p:ph type="ftr" sz="quarter" idx="11"/>
          </p:nvPr>
        </p:nvSpPr>
        <p:spPr/>
        <p:txBody>
          <a:bodyPr/>
          <a:lstStyle/>
          <a:p>
            <a:r>
              <a:rPr lang="en-US"/>
              <a:t>PIIE </a:t>
            </a:r>
          </a:p>
        </p:txBody>
      </p:sp>
      <p:sp>
        <p:nvSpPr>
          <p:cNvPr id="6" name="Slide Number Placeholder 5"/>
          <p:cNvSpPr>
            <a:spLocks noGrp="1"/>
          </p:cNvSpPr>
          <p:nvPr>
            <p:ph type="sldNum" sz="quarter" idx="12"/>
          </p:nvPr>
        </p:nvSpPr>
        <p:spPr/>
        <p:txBody>
          <a:bodyPr/>
          <a:lstStyle/>
          <a:p>
            <a:fld id="{03064BE4-6C4A-4FBA-A337-2D4DFBBD6B0F}" type="slidenum">
              <a:rPr lang="en-US" smtClean="0"/>
              <a:t>‹#›</a:t>
            </a:fld>
            <a:endParaRPr lang="en-US"/>
          </a:p>
        </p:txBody>
      </p:sp>
    </p:spTree>
    <p:extLst>
      <p:ext uri="{BB962C8B-B14F-4D97-AF65-F5344CB8AC3E}">
        <p14:creationId xmlns:p14="http://schemas.microsoft.com/office/powerpoint/2010/main" val="33259384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DE343-8B09-4CCB-B9BB-7B04F8BD04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2E9B848-1344-45B0-9932-FFE35CE722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CD9421D-43C5-4647-887C-64DC740D6F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A1B92-3F62-4A91-A7F7-31A185468AED}"/>
              </a:ext>
            </a:extLst>
          </p:cNvPr>
          <p:cNvSpPr>
            <a:spLocks noGrp="1"/>
          </p:cNvSpPr>
          <p:nvPr>
            <p:ph type="dt" sz="half" idx="10"/>
          </p:nvPr>
        </p:nvSpPr>
        <p:spPr/>
        <p:txBody>
          <a:bodyPr/>
          <a:lstStyle/>
          <a:p>
            <a:fld id="{8E0F076F-AC7E-4463-8CDA-13564F22DB8C}" type="datetimeFigureOut">
              <a:rPr lang="en-US" smtClean="0"/>
              <a:t>6/22/2021</a:t>
            </a:fld>
            <a:endParaRPr lang="en-US"/>
          </a:p>
        </p:txBody>
      </p:sp>
      <p:sp>
        <p:nvSpPr>
          <p:cNvPr id="6" name="Footer Placeholder 5">
            <a:extLst>
              <a:ext uri="{FF2B5EF4-FFF2-40B4-BE49-F238E27FC236}">
                <a16:creationId xmlns:a16="http://schemas.microsoft.com/office/drawing/2014/main" id="{8A5C0AA1-B39A-474C-9BBE-4925A52226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E2F5DA-36EF-4C20-84E2-DBB1D5D73418}"/>
              </a:ext>
            </a:extLst>
          </p:cNvPr>
          <p:cNvSpPr>
            <a:spLocks noGrp="1"/>
          </p:cNvSpPr>
          <p:nvPr>
            <p:ph type="sldNum" sz="quarter" idx="12"/>
          </p:nvPr>
        </p:nvSpPr>
        <p:spPr/>
        <p:txBody>
          <a:bodyPr/>
          <a:lstStyle/>
          <a:p>
            <a:fld id="{9F9DDFE3-B3A4-47DB-A66E-485DA1D51D1D}" type="slidenum">
              <a:rPr lang="en-US" smtClean="0"/>
              <a:t>‹#›</a:t>
            </a:fld>
            <a:endParaRPr lang="en-US"/>
          </a:p>
        </p:txBody>
      </p:sp>
    </p:spTree>
    <p:extLst>
      <p:ext uri="{BB962C8B-B14F-4D97-AF65-F5344CB8AC3E}">
        <p14:creationId xmlns:p14="http://schemas.microsoft.com/office/powerpoint/2010/main" val="2408390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5E03B-22AA-4780-B568-576250F0DF0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7EFBD7-28C6-4C3C-804A-138B02594D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005F70-35C0-483B-9C5C-79BDD24BB4D6}"/>
              </a:ext>
            </a:extLst>
          </p:cNvPr>
          <p:cNvSpPr>
            <a:spLocks noGrp="1"/>
          </p:cNvSpPr>
          <p:nvPr>
            <p:ph type="dt" sz="half" idx="10"/>
          </p:nvPr>
        </p:nvSpPr>
        <p:spPr/>
        <p:txBody>
          <a:bodyPr/>
          <a:lstStyle/>
          <a:p>
            <a:fld id="{8E0F076F-AC7E-4463-8CDA-13564F22DB8C}" type="datetimeFigureOut">
              <a:rPr lang="en-US" smtClean="0"/>
              <a:t>6/22/2021</a:t>
            </a:fld>
            <a:endParaRPr lang="en-US"/>
          </a:p>
        </p:txBody>
      </p:sp>
      <p:sp>
        <p:nvSpPr>
          <p:cNvPr id="5" name="Footer Placeholder 4">
            <a:extLst>
              <a:ext uri="{FF2B5EF4-FFF2-40B4-BE49-F238E27FC236}">
                <a16:creationId xmlns:a16="http://schemas.microsoft.com/office/drawing/2014/main" id="{EA5C18F0-A4D7-4277-A9AE-08DA9B7F63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AA8730-B7A8-4E1B-A2A2-642787B12B49}"/>
              </a:ext>
            </a:extLst>
          </p:cNvPr>
          <p:cNvSpPr>
            <a:spLocks noGrp="1"/>
          </p:cNvSpPr>
          <p:nvPr>
            <p:ph type="sldNum" sz="quarter" idx="12"/>
          </p:nvPr>
        </p:nvSpPr>
        <p:spPr/>
        <p:txBody>
          <a:bodyPr/>
          <a:lstStyle/>
          <a:p>
            <a:fld id="{9F9DDFE3-B3A4-47DB-A66E-485DA1D51D1D}" type="slidenum">
              <a:rPr lang="en-US" smtClean="0"/>
              <a:t>‹#›</a:t>
            </a:fld>
            <a:endParaRPr lang="en-US"/>
          </a:p>
        </p:txBody>
      </p:sp>
    </p:spTree>
    <p:extLst>
      <p:ext uri="{BB962C8B-B14F-4D97-AF65-F5344CB8AC3E}">
        <p14:creationId xmlns:p14="http://schemas.microsoft.com/office/powerpoint/2010/main" val="24671648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848355-FE5E-4713-892D-67DBA6E2943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CC3DE86-F775-4B97-A146-995E0747D6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6AB01A-18B7-4456-BE1F-76A43A664418}"/>
              </a:ext>
            </a:extLst>
          </p:cNvPr>
          <p:cNvSpPr>
            <a:spLocks noGrp="1"/>
          </p:cNvSpPr>
          <p:nvPr>
            <p:ph type="dt" sz="half" idx="10"/>
          </p:nvPr>
        </p:nvSpPr>
        <p:spPr/>
        <p:txBody>
          <a:bodyPr/>
          <a:lstStyle/>
          <a:p>
            <a:fld id="{8E0F076F-AC7E-4463-8CDA-13564F22DB8C}" type="datetimeFigureOut">
              <a:rPr lang="en-US" smtClean="0"/>
              <a:t>6/22/2021</a:t>
            </a:fld>
            <a:endParaRPr lang="en-US"/>
          </a:p>
        </p:txBody>
      </p:sp>
      <p:sp>
        <p:nvSpPr>
          <p:cNvPr id="5" name="Footer Placeholder 4">
            <a:extLst>
              <a:ext uri="{FF2B5EF4-FFF2-40B4-BE49-F238E27FC236}">
                <a16:creationId xmlns:a16="http://schemas.microsoft.com/office/drawing/2014/main" id="{CC93F2B6-38ED-4A54-AE9E-FF2F961A1F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E7089F-081A-419C-90FE-E42F484657CA}"/>
              </a:ext>
            </a:extLst>
          </p:cNvPr>
          <p:cNvSpPr>
            <a:spLocks noGrp="1"/>
          </p:cNvSpPr>
          <p:nvPr>
            <p:ph type="sldNum" sz="quarter" idx="12"/>
          </p:nvPr>
        </p:nvSpPr>
        <p:spPr/>
        <p:txBody>
          <a:bodyPr/>
          <a:lstStyle/>
          <a:p>
            <a:fld id="{9F9DDFE3-B3A4-47DB-A66E-485DA1D51D1D}" type="slidenum">
              <a:rPr lang="en-US" smtClean="0"/>
              <a:t>‹#›</a:t>
            </a:fld>
            <a:endParaRPr lang="en-US"/>
          </a:p>
        </p:txBody>
      </p:sp>
    </p:spTree>
    <p:extLst>
      <p:ext uri="{BB962C8B-B14F-4D97-AF65-F5344CB8AC3E}">
        <p14:creationId xmlns:p14="http://schemas.microsoft.com/office/powerpoint/2010/main" val="21898334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223F8-FE53-483B-BCD3-BA5FCC2BDA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52FB361-F4C5-46A5-BBF8-BBDFA4AF69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8CED9A7-CEDE-43A4-9963-24AE83350DAE}"/>
              </a:ext>
            </a:extLst>
          </p:cNvPr>
          <p:cNvSpPr>
            <a:spLocks noGrp="1"/>
          </p:cNvSpPr>
          <p:nvPr>
            <p:ph type="dt" sz="half" idx="10"/>
          </p:nvPr>
        </p:nvSpPr>
        <p:spPr/>
        <p:txBody>
          <a:bodyPr/>
          <a:lstStyle/>
          <a:p>
            <a:fld id="{A3BB27C0-E9A7-4E1C-889A-20738392C7A9}" type="datetimeFigureOut">
              <a:rPr lang="en-US" smtClean="0"/>
              <a:t>6/22/2021</a:t>
            </a:fld>
            <a:endParaRPr lang="en-US"/>
          </a:p>
        </p:txBody>
      </p:sp>
      <p:sp>
        <p:nvSpPr>
          <p:cNvPr id="5" name="Footer Placeholder 4">
            <a:extLst>
              <a:ext uri="{FF2B5EF4-FFF2-40B4-BE49-F238E27FC236}">
                <a16:creationId xmlns:a16="http://schemas.microsoft.com/office/drawing/2014/main" id="{E1D67ABF-6AB4-4312-925E-B0E91E6B9C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BA42D-D343-4E15-A19B-5048CA3D460F}"/>
              </a:ext>
            </a:extLst>
          </p:cNvPr>
          <p:cNvSpPr>
            <a:spLocks noGrp="1"/>
          </p:cNvSpPr>
          <p:nvPr>
            <p:ph type="sldNum" sz="quarter" idx="12"/>
          </p:nvPr>
        </p:nvSpPr>
        <p:spPr/>
        <p:txBody>
          <a:bodyPr/>
          <a:lstStyle/>
          <a:p>
            <a:fld id="{247F8317-A301-46C4-B33E-C80861885068}" type="slidenum">
              <a:rPr lang="en-US" smtClean="0"/>
              <a:t>‹#›</a:t>
            </a:fld>
            <a:endParaRPr lang="en-US"/>
          </a:p>
        </p:txBody>
      </p:sp>
    </p:spTree>
    <p:extLst>
      <p:ext uri="{BB962C8B-B14F-4D97-AF65-F5344CB8AC3E}">
        <p14:creationId xmlns:p14="http://schemas.microsoft.com/office/powerpoint/2010/main" val="16817230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52B59-F2EC-465C-8CA4-63FAEBE93C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405A22-ABB6-49BC-9E3B-E01E3ED670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2116C6-AF5D-468E-A383-E0A22D24B2B2}"/>
              </a:ext>
            </a:extLst>
          </p:cNvPr>
          <p:cNvSpPr>
            <a:spLocks noGrp="1"/>
          </p:cNvSpPr>
          <p:nvPr>
            <p:ph type="dt" sz="half" idx="10"/>
          </p:nvPr>
        </p:nvSpPr>
        <p:spPr/>
        <p:txBody>
          <a:bodyPr/>
          <a:lstStyle/>
          <a:p>
            <a:fld id="{A3BB27C0-E9A7-4E1C-889A-20738392C7A9}" type="datetimeFigureOut">
              <a:rPr lang="en-US" smtClean="0"/>
              <a:t>6/22/2021</a:t>
            </a:fld>
            <a:endParaRPr lang="en-US"/>
          </a:p>
        </p:txBody>
      </p:sp>
      <p:sp>
        <p:nvSpPr>
          <p:cNvPr id="5" name="Footer Placeholder 4">
            <a:extLst>
              <a:ext uri="{FF2B5EF4-FFF2-40B4-BE49-F238E27FC236}">
                <a16:creationId xmlns:a16="http://schemas.microsoft.com/office/drawing/2014/main" id="{CCD1AE8E-C072-4BB7-812A-04AF18D87B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706062-B12F-4B56-B1DD-09DAFF6DB7D3}"/>
              </a:ext>
            </a:extLst>
          </p:cNvPr>
          <p:cNvSpPr>
            <a:spLocks noGrp="1"/>
          </p:cNvSpPr>
          <p:nvPr>
            <p:ph type="sldNum" sz="quarter" idx="12"/>
          </p:nvPr>
        </p:nvSpPr>
        <p:spPr/>
        <p:txBody>
          <a:bodyPr/>
          <a:lstStyle/>
          <a:p>
            <a:fld id="{247F8317-A301-46C4-B33E-C80861885068}" type="slidenum">
              <a:rPr lang="en-US" smtClean="0"/>
              <a:t>‹#›</a:t>
            </a:fld>
            <a:endParaRPr lang="en-US"/>
          </a:p>
        </p:txBody>
      </p:sp>
    </p:spTree>
    <p:extLst>
      <p:ext uri="{BB962C8B-B14F-4D97-AF65-F5344CB8AC3E}">
        <p14:creationId xmlns:p14="http://schemas.microsoft.com/office/powerpoint/2010/main" val="29334024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0DCC2-3C0F-40AB-8E85-15A26012920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1BE55DA-6A2D-48AB-AE80-11316610F5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F397A84-E88F-4328-8355-72127765B1E3}"/>
              </a:ext>
            </a:extLst>
          </p:cNvPr>
          <p:cNvSpPr>
            <a:spLocks noGrp="1"/>
          </p:cNvSpPr>
          <p:nvPr>
            <p:ph type="dt" sz="half" idx="10"/>
          </p:nvPr>
        </p:nvSpPr>
        <p:spPr/>
        <p:txBody>
          <a:bodyPr/>
          <a:lstStyle/>
          <a:p>
            <a:fld id="{A3BB27C0-E9A7-4E1C-889A-20738392C7A9}" type="datetimeFigureOut">
              <a:rPr lang="en-US" smtClean="0"/>
              <a:t>6/22/2021</a:t>
            </a:fld>
            <a:endParaRPr lang="en-US"/>
          </a:p>
        </p:txBody>
      </p:sp>
      <p:sp>
        <p:nvSpPr>
          <p:cNvPr id="5" name="Footer Placeholder 4">
            <a:extLst>
              <a:ext uri="{FF2B5EF4-FFF2-40B4-BE49-F238E27FC236}">
                <a16:creationId xmlns:a16="http://schemas.microsoft.com/office/drawing/2014/main" id="{AA7CBAC7-BB15-4B6B-8C30-C3D27E1B5E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F9BBD7-DB97-44C2-A746-0B6E103A585D}"/>
              </a:ext>
            </a:extLst>
          </p:cNvPr>
          <p:cNvSpPr>
            <a:spLocks noGrp="1"/>
          </p:cNvSpPr>
          <p:nvPr>
            <p:ph type="sldNum" sz="quarter" idx="12"/>
          </p:nvPr>
        </p:nvSpPr>
        <p:spPr/>
        <p:txBody>
          <a:bodyPr/>
          <a:lstStyle/>
          <a:p>
            <a:fld id="{247F8317-A301-46C4-B33E-C80861885068}" type="slidenum">
              <a:rPr lang="en-US" smtClean="0"/>
              <a:t>‹#›</a:t>
            </a:fld>
            <a:endParaRPr lang="en-US"/>
          </a:p>
        </p:txBody>
      </p:sp>
    </p:spTree>
    <p:extLst>
      <p:ext uri="{BB962C8B-B14F-4D97-AF65-F5344CB8AC3E}">
        <p14:creationId xmlns:p14="http://schemas.microsoft.com/office/powerpoint/2010/main" val="26483811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430C0-942C-4439-BBEE-59189B2BE4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BEC3E5-83EB-433A-A78A-58E8DB7F0B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06CE5D9-52BD-4F7B-AB1A-F834D34676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4C1FFC-C7F4-497A-9319-2ECBB18167DE}"/>
              </a:ext>
            </a:extLst>
          </p:cNvPr>
          <p:cNvSpPr>
            <a:spLocks noGrp="1"/>
          </p:cNvSpPr>
          <p:nvPr>
            <p:ph type="dt" sz="half" idx="10"/>
          </p:nvPr>
        </p:nvSpPr>
        <p:spPr/>
        <p:txBody>
          <a:bodyPr/>
          <a:lstStyle/>
          <a:p>
            <a:fld id="{A3BB27C0-E9A7-4E1C-889A-20738392C7A9}" type="datetimeFigureOut">
              <a:rPr lang="en-US" smtClean="0"/>
              <a:t>6/22/2021</a:t>
            </a:fld>
            <a:endParaRPr lang="en-US"/>
          </a:p>
        </p:txBody>
      </p:sp>
      <p:sp>
        <p:nvSpPr>
          <p:cNvPr id="6" name="Footer Placeholder 5">
            <a:extLst>
              <a:ext uri="{FF2B5EF4-FFF2-40B4-BE49-F238E27FC236}">
                <a16:creationId xmlns:a16="http://schemas.microsoft.com/office/drawing/2014/main" id="{35E3F276-AC70-4E7D-A02A-A5FE2BE450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95FB04-3759-493F-9C81-E16D79A97B06}"/>
              </a:ext>
            </a:extLst>
          </p:cNvPr>
          <p:cNvSpPr>
            <a:spLocks noGrp="1"/>
          </p:cNvSpPr>
          <p:nvPr>
            <p:ph type="sldNum" sz="quarter" idx="12"/>
          </p:nvPr>
        </p:nvSpPr>
        <p:spPr/>
        <p:txBody>
          <a:bodyPr/>
          <a:lstStyle/>
          <a:p>
            <a:fld id="{247F8317-A301-46C4-B33E-C80861885068}" type="slidenum">
              <a:rPr lang="en-US" smtClean="0"/>
              <a:t>‹#›</a:t>
            </a:fld>
            <a:endParaRPr lang="en-US"/>
          </a:p>
        </p:txBody>
      </p:sp>
    </p:spTree>
    <p:extLst>
      <p:ext uri="{BB962C8B-B14F-4D97-AF65-F5344CB8AC3E}">
        <p14:creationId xmlns:p14="http://schemas.microsoft.com/office/powerpoint/2010/main" val="35328857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2D44C-4962-4938-BA3E-E33109D7CB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128DF14-6693-42FB-8DBC-4A8C06B6C0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A1F8D0-3ABD-4AFE-80E3-CE53FD295F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3406ED6-2912-4A07-9AE1-A672EEE67F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43525E-FB27-438A-A3E7-DE84D3AE1D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7F7318-0784-4C22-A307-C32CE997F438}"/>
              </a:ext>
            </a:extLst>
          </p:cNvPr>
          <p:cNvSpPr>
            <a:spLocks noGrp="1"/>
          </p:cNvSpPr>
          <p:nvPr>
            <p:ph type="dt" sz="half" idx="10"/>
          </p:nvPr>
        </p:nvSpPr>
        <p:spPr/>
        <p:txBody>
          <a:bodyPr/>
          <a:lstStyle/>
          <a:p>
            <a:fld id="{A3BB27C0-E9A7-4E1C-889A-20738392C7A9}" type="datetimeFigureOut">
              <a:rPr lang="en-US" smtClean="0"/>
              <a:t>6/22/2021</a:t>
            </a:fld>
            <a:endParaRPr lang="en-US"/>
          </a:p>
        </p:txBody>
      </p:sp>
      <p:sp>
        <p:nvSpPr>
          <p:cNvPr id="8" name="Footer Placeholder 7">
            <a:extLst>
              <a:ext uri="{FF2B5EF4-FFF2-40B4-BE49-F238E27FC236}">
                <a16:creationId xmlns:a16="http://schemas.microsoft.com/office/drawing/2014/main" id="{6F8D2C18-0B45-48AF-9116-CDB0DBB4F7A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B22E84B-8AB2-4577-AF29-720EC458EC92}"/>
              </a:ext>
            </a:extLst>
          </p:cNvPr>
          <p:cNvSpPr>
            <a:spLocks noGrp="1"/>
          </p:cNvSpPr>
          <p:nvPr>
            <p:ph type="sldNum" sz="quarter" idx="12"/>
          </p:nvPr>
        </p:nvSpPr>
        <p:spPr/>
        <p:txBody>
          <a:bodyPr/>
          <a:lstStyle/>
          <a:p>
            <a:fld id="{247F8317-A301-46C4-B33E-C80861885068}" type="slidenum">
              <a:rPr lang="en-US" smtClean="0"/>
              <a:t>‹#›</a:t>
            </a:fld>
            <a:endParaRPr lang="en-US"/>
          </a:p>
        </p:txBody>
      </p:sp>
    </p:spTree>
    <p:extLst>
      <p:ext uri="{BB962C8B-B14F-4D97-AF65-F5344CB8AC3E}">
        <p14:creationId xmlns:p14="http://schemas.microsoft.com/office/powerpoint/2010/main" val="33724706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CE59A-46AC-4021-BEAE-08EB705899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322A0CB-74AA-4F65-ACC7-EF865729E5FF}"/>
              </a:ext>
            </a:extLst>
          </p:cNvPr>
          <p:cNvSpPr>
            <a:spLocks noGrp="1"/>
          </p:cNvSpPr>
          <p:nvPr>
            <p:ph type="dt" sz="half" idx="10"/>
          </p:nvPr>
        </p:nvSpPr>
        <p:spPr/>
        <p:txBody>
          <a:bodyPr/>
          <a:lstStyle/>
          <a:p>
            <a:fld id="{A3BB27C0-E9A7-4E1C-889A-20738392C7A9}" type="datetimeFigureOut">
              <a:rPr lang="en-US" smtClean="0"/>
              <a:t>6/22/2021</a:t>
            </a:fld>
            <a:endParaRPr lang="en-US"/>
          </a:p>
        </p:txBody>
      </p:sp>
      <p:sp>
        <p:nvSpPr>
          <p:cNvPr id="4" name="Footer Placeholder 3">
            <a:extLst>
              <a:ext uri="{FF2B5EF4-FFF2-40B4-BE49-F238E27FC236}">
                <a16:creationId xmlns:a16="http://schemas.microsoft.com/office/drawing/2014/main" id="{6A01B9D5-D078-46F6-8001-0B2275D3DB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46F22C-6D9D-4037-8152-035DCF461EF9}"/>
              </a:ext>
            </a:extLst>
          </p:cNvPr>
          <p:cNvSpPr>
            <a:spLocks noGrp="1"/>
          </p:cNvSpPr>
          <p:nvPr>
            <p:ph type="sldNum" sz="quarter" idx="12"/>
          </p:nvPr>
        </p:nvSpPr>
        <p:spPr/>
        <p:txBody>
          <a:bodyPr/>
          <a:lstStyle/>
          <a:p>
            <a:fld id="{247F8317-A301-46C4-B33E-C80861885068}" type="slidenum">
              <a:rPr lang="en-US" smtClean="0"/>
              <a:t>‹#›</a:t>
            </a:fld>
            <a:endParaRPr lang="en-US"/>
          </a:p>
        </p:txBody>
      </p:sp>
    </p:spTree>
    <p:extLst>
      <p:ext uri="{BB962C8B-B14F-4D97-AF65-F5344CB8AC3E}">
        <p14:creationId xmlns:p14="http://schemas.microsoft.com/office/powerpoint/2010/main" val="31392602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E33FEE-2903-4FEE-BEE1-05B0796E7FBB}"/>
              </a:ext>
            </a:extLst>
          </p:cNvPr>
          <p:cNvSpPr>
            <a:spLocks noGrp="1"/>
          </p:cNvSpPr>
          <p:nvPr>
            <p:ph type="dt" sz="half" idx="10"/>
          </p:nvPr>
        </p:nvSpPr>
        <p:spPr/>
        <p:txBody>
          <a:bodyPr/>
          <a:lstStyle/>
          <a:p>
            <a:fld id="{A3BB27C0-E9A7-4E1C-889A-20738392C7A9}" type="datetimeFigureOut">
              <a:rPr lang="en-US" smtClean="0"/>
              <a:t>6/22/2021</a:t>
            </a:fld>
            <a:endParaRPr lang="en-US"/>
          </a:p>
        </p:txBody>
      </p:sp>
      <p:sp>
        <p:nvSpPr>
          <p:cNvPr id="3" name="Footer Placeholder 2">
            <a:extLst>
              <a:ext uri="{FF2B5EF4-FFF2-40B4-BE49-F238E27FC236}">
                <a16:creationId xmlns:a16="http://schemas.microsoft.com/office/drawing/2014/main" id="{792D14E8-061D-4FC7-9C25-2843CE6E7B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846F32-310D-4960-8A42-F657498B7634}"/>
              </a:ext>
            </a:extLst>
          </p:cNvPr>
          <p:cNvSpPr>
            <a:spLocks noGrp="1"/>
          </p:cNvSpPr>
          <p:nvPr>
            <p:ph type="sldNum" sz="quarter" idx="12"/>
          </p:nvPr>
        </p:nvSpPr>
        <p:spPr/>
        <p:txBody>
          <a:bodyPr/>
          <a:lstStyle/>
          <a:p>
            <a:fld id="{247F8317-A301-46C4-B33E-C80861885068}" type="slidenum">
              <a:rPr lang="en-US" smtClean="0"/>
              <a:t>‹#›</a:t>
            </a:fld>
            <a:endParaRPr lang="en-US"/>
          </a:p>
        </p:txBody>
      </p:sp>
    </p:spTree>
    <p:extLst>
      <p:ext uri="{BB962C8B-B14F-4D97-AF65-F5344CB8AC3E}">
        <p14:creationId xmlns:p14="http://schemas.microsoft.com/office/powerpoint/2010/main" val="3946101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2934" y="576263"/>
            <a:ext cx="11646131" cy="2852737"/>
          </a:xfrm>
        </p:spPr>
        <p:txBody>
          <a:bodyPr anchor="ctr"/>
          <a:lstStyle>
            <a:lvl1pPr>
              <a:defRPr sz="6000"/>
            </a:lvl1pPr>
          </a:lstStyle>
          <a:p>
            <a:r>
              <a:rPr lang="en-US" dirty="0"/>
              <a:t>Click to edit Master title style</a:t>
            </a:r>
          </a:p>
        </p:txBody>
      </p:sp>
      <p:sp>
        <p:nvSpPr>
          <p:cNvPr id="3" name="Text Placeholder 2"/>
          <p:cNvSpPr>
            <a:spLocks noGrp="1"/>
          </p:cNvSpPr>
          <p:nvPr>
            <p:ph type="body" idx="1"/>
          </p:nvPr>
        </p:nvSpPr>
        <p:spPr>
          <a:xfrm>
            <a:off x="272934" y="3923607"/>
            <a:ext cx="11646132" cy="2166043"/>
          </a:xfrm>
        </p:spPr>
        <p:txBody>
          <a:bodyPr anchor="ctr">
            <a:normAutofit/>
          </a:bodyPr>
          <a:lstStyle>
            <a:lvl1pPr marL="0" indent="0" algn="ctr">
              <a:buNone/>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D39B5B40-C2F7-43B3-B5D0-AD47C2E4F99C}" type="datetime1">
              <a:rPr lang="en-US" smtClean="0"/>
              <a:t>6/22/2021</a:t>
            </a:fld>
            <a:endParaRPr lang="en-US"/>
          </a:p>
        </p:txBody>
      </p:sp>
      <p:sp>
        <p:nvSpPr>
          <p:cNvPr id="5" name="Footer Placeholder 4"/>
          <p:cNvSpPr>
            <a:spLocks noGrp="1"/>
          </p:cNvSpPr>
          <p:nvPr>
            <p:ph type="ftr" sz="quarter" idx="11"/>
          </p:nvPr>
        </p:nvSpPr>
        <p:spPr/>
        <p:txBody>
          <a:bodyPr/>
          <a:lstStyle/>
          <a:p>
            <a:r>
              <a:rPr lang="en-US"/>
              <a:t>PIIE </a:t>
            </a:r>
          </a:p>
        </p:txBody>
      </p:sp>
      <p:sp>
        <p:nvSpPr>
          <p:cNvPr id="6" name="Slide Number Placeholder 5"/>
          <p:cNvSpPr>
            <a:spLocks noGrp="1"/>
          </p:cNvSpPr>
          <p:nvPr>
            <p:ph type="sldNum" sz="quarter" idx="12"/>
          </p:nvPr>
        </p:nvSpPr>
        <p:spPr/>
        <p:txBody>
          <a:bodyPr/>
          <a:lstStyle/>
          <a:p>
            <a:fld id="{03064BE4-6C4A-4FBA-A337-2D4DFBBD6B0F}" type="slidenum">
              <a:rPr lang="en-US" smtClean="0"/>
              <a:t>‹#›</a:t>
            </a:fld>
            <a:endParaRPr lang="en-US"/>
          </a:p>
        </p:txBody>
      </p:sp>
    </p:spTree>
    <p:extLst>
      <p:ext uri="{BB962C8B-B14F-4D97-AF65-F5344CB8AC3E}">
        <p14:creationId xmlns:p14="http://schemas.microsoft.com/office/powerpoint/2010/main" val="34143201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80EA9-86F4-4FF9-A454-A1D203C62B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6E9634E-0438-4457-8F79-148A2D6E27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E9000E-DF6B-4539-B322-043E421ECB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99D86E-EDF8-402E-9E9E-D144286E2BB1}"/>
              </a:ext>
            </a:extLst>
          </p:cNvPr>
          <p:cNvSpPr>
            <a:spLocks noGrp="1"/>
          </p:cNvSpPr>
          <p:nvPr>
            <p:ph type="dt" sz="half" idx="10"/>
          </p:nvPr>
        </p:nvSpPr>
        <p:spPr/>
        <p:txBody>
          <a:bodyPr/>
          <a:lstStyle/>
          <a:p>
            <a:fld id="{A3BB27C0-E9A7-4E1C-889A-20738392C7A9}" type="datetimeFigureOut">
              <a:rPr lang="en-US" smtClean="0"/>
              <a:t>6/22/2021</a:t>
            </a:fld>
            <a:endParaRPr lang="en-US"/>
          </a:p>
        </p:txBody>
      </p:sp>
      <p:sp>
        <p:nvSpPr>
          <p:cNvPr id="6" name="Footer Placeholder 5">
            <a:extLst>
              <a:ext uri="{FF2B5EF4-FFF2-40B4-BE49-F238E27FC236}">
                <a16:creationId xmlns:a16="http://schemas.microsoft.com/office/drawing/2014/main" id="{1D45E018-824B-44C2-9ED3-8DA0AE4BD3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5D702E-4BA7-4235-B662-33723D843E21}"/>
              </a:ext>
            </a:extLst>
          </p:cNvPr>
          <p:cNvSpPr>
            <a:spLocks noGrp="1"/>
          </p:cNvSpPr>
          <p:nvPr>
            <p:ph type="sldNum" sz="quarter" idx="12"/>
          </p:nvPr>
        </p:nvSpPr>
        <p:spPr/>
        <p:txBody>
          <a:bodyPr/>
          <a:lstStyle/>
          <a:p>
            <a:fld id="{247F8317-A301-46C4-B33E-C80861885068}" type="slidenum">
              <a:rPr lang="en-US" smtClean="0"/>
              <a:t>‹#›</a:t>
            </a:fld>
            <a:endParaRPr lang="en-US"/>
          </a:p>
        </p:txBody>
      </p:sp>
    </p:spTree>
    <p:extLst>
      <p:ext uri="{BB962C8B-B14F-4D97-AF65-F5344CB8AC3E}">
        <p14:creationId xmlns:p14="http://schemas.microsoft.com/office/powerpoint/2010/main" val="28669840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4806B-3397-4179-8122-279AE9335D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9BDDF55-C502-40F5-95CB-848CC0CAB9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FE2DAA0-8081-4E8A-BBFD-25326E0951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A83C7B-D7CA-402C-A7FC-88497457E989}"/>
              </a:ext>
            </a:extLst>
          </p:cNvPr>
          <p:cNvSpPr>
            <a:spLocks noGrp="1"/>
          </p:cNvSpPr>
          <p:nvPr>
            <p:ph type="dt" sz="half" idx="10"/>
          </p:nvPr>
        </p:nvSpPr>
        <p:spPr/>
        <p:txBody>
          <a:bodyPr/>
          <a:lstStyle/>
          <a:p>
            <a:fld id="{A3BB27C0-E9A7-4E1C-889A-20738392C7A9}" type="datetimeFigureOut">
              <a:rPr lang="en-US" smtClean="0"/>
              <a:t>6/22/2021</a:t>
            </a:fld>
            <a:endParaRPr lang="en-US"/>
          </a:p>
        </p:txBody>
      </p:sp>
      <p:sp>
        <p:nvSpPr>
          <p:cNvPr id="6" name="Footer Placeholder 5">
            <a:extLst>
              <a:ext uri="{FF2B5EF4-FFF2-40B4-BE49-F238E27FC236}">
                <a16:creationId xmlns:a16="http://schemas.microsoft.com/office/drawing/2014/main" id="{70475F25-A0C3-4C93-B578-3B767CA7B5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85B5C9-54A3-4643-8FC0-8260AD8BDA6C}"/>
              </a:ext>
            </a:extLst>
          </p:cNvPr>
          <p:cNvSpPr>
            <a:spLocks noGrp="1"/>
          </p:cNvSpPr>
          <p:nvPr>
            <p:ph type="sldNum" sz="quarter" idx="12"/>
          </p:nvPr>
        </p:nvSpPr>
        <p:spPr/>
        <p:txBody>
          <a:bodyPr/>
          <a:lstStyle/>
          <a:p>
            <a:fld id="{247F8317-A301-46C4-B33E-C80861885068}" type="slidenum">
              <a:rPr lang="en-US" smtClean="0"/>
              <a:t>‹#›</a:t>
            </a:fld>
            <a:endParaRPr lang="en-US"/>
          </a:p>
        </p:txBody>
      </p:sp>
    </p:spTree>
    <p:extLst>
      <p:ext uri="{BB962C8B-B14F-4D97-AF65-F5344CB8AC3E}">
        <p14:creationId xmlns:p14="http://schemas.microsoft.com/office/powerpoint/2010/main" val="25375047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85732-E3EA-46B6-8367-0AE3FB9BD0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3A68843-A62C-4CFB-8E76-59299F8890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9848BB-7436-4A69-BE7D-2E8AD93C119E}"/>
              </a:ext>
            </a:extLst>
          </p:cNvPr>
          <p:cNvSpPr>
            <a:spLocks noGrp="1"/>
          </p:cNvSpPr>
          <p:nvPr>
            <p:ph type="dt" sz="half" idx="10"/>
          </p:nvPr>
        </p:nvSpPr>
        <p:spPr/>
        <p:txBody>
          <a:bodyPr/>
          <a:lstStyle/>
          <a:p>
            <a:fld id="{A3BB27C0-E9A7-4E1C-889A-20738392C7A9}" type="datetimeFigureOut">
              <a:rPr lang="en-US" smtClean="0"/>
              <a:t>6/22/2021</a:t>
            </a:fld>
            <a:endParaRPr lang="en-US"/>
          </a:p>
        </p:txBody>
      </p:sp>
      <p:sp>
        <p:nvSpPr>
          <p:cNvPr id="5" name="Footer Placeholder 4">
            <a:extLst>
              <a:ext uri="{FF2B5EF4-FFF2-40B4-BE49-F238E27FC236}">
                <a16:creationId xmlns:a16="http://schemas.microsoft.com/office/drawing/2014/main" id="{8ED0C08F-852C-46DA-85AC-A2A63247B8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B6B639-7071-4496-82C9-B42F216393E7}"/>
              </a:ext>
            </a:extLst>
          </p:cNvPr>
          <p:cNvSpPr>
            <a:spLocks noGrp="1"/>
          </p:cNvSpPr>
          <p:nvPr>
            <p:ph type="sldNum" sz="quarter" idx="12"/>
          </p:nvPr>
        </p:nvSpPr>
        <p:spPr/>
        <p:txBody>
          <a:bodyPr/>
          <a:lstStyle/>
          <a:p>
            <a:fld id="{247F8317-A301-46C4-B33E-C80861885068}" type="slidenum">
              <a:rPr lang="en-US" smtClean="0"/>
              <a:t>‹#›</a:t>
            </a:fld>
            <a:endParaRPr lang="en-US"/>
          </a:p>
        </p:txBody>
      </p:sp>
    </p:spTree>
    <p:extLst>
      <p:ext uri="{BB962C8B-B14F-4D97-AF65-F5344CB8AC3E}">
        <p14:creationId xmlns:p14="http://schemas.microsoft.com/office/powerpoint/2010/main" val="10036557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DD538A-EE3E-43C0-AD65-EC36E8F4C2F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480EAD-8D19-48F0-BFDF-89D5471569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AC269B-9E5B-426B-A921-71F0157D9F0D}"/>
              </a:ext>
            </a:extLst>
          </p:cNvPr>
          <p:cNvSpPr>
            <a:spLocks noGrp="1"/>
          </p:cNvSpPr>
          <p:nvPr>
            <p:ph type="dt" sz="half" idx="10"/>
          </p:nvPr>
        </p:nvSpPr>
        <p:spPr/>
        <p:txBody>
          <a:bodyPr/>
          <a:lstStyle/>
          <a:p>
            <a:fld id="{A3BB27C0-E9A7-4E1C-889A-20738392C7A9}" type="datetimeFigureOut">
              <a:rPr lang="en-US" smtClean="0"/>
              <a:t>6/22/2021</a:t>
            </a:fld>
            <a:endParaRPr lang="en-US"/>
          </a:p>
        </p:txBody>
      </p:sp>
      <p:sp>
        <p:nvSpPr>
          <p:cNvPr id="5" name="Footer Placeholder 4">
            <a:extLst>
              <a:ext uri="{FF2B5EF4-FFF2-40B4-BE49-F238E27FC236}">
                <a16:creationId xmlns:a16="http://schemas.microsoft.com/office/drawing/2014/main" id="{422619D4-BA46-4116-AD1E-602CEDE191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E18599-3765-48C0-A1CB-6A9B1E2EBC38}"/>
              </a:ext>
            </a:extLst>
          </p:cNvPr>
          <p:cNvSpPr>
            <a:spLocks noGrp="1"/>
          </p:cNvSpPr>
          <p:nvPr>
            <p:ph type="sldNum" sz="quarter" idx="12"/>
          </p:nvPr>
        </p:nvSpPr>
        <p:spPr/>
        <p:txBody>
          <a:bodyPr/>
          <a:lstStyle/>
          <a:p>
            <a:fld id="{247F8317-A301-46C4-B33E-C80861885068}" type="slidenum">
              <a:rPr lang="en-US" smtClean="0"/>
              <a:t>‹#›</a:t>
            </a:fld>
            <a:endParaRPr lang="en-US"/>
          </a:p>
        </p:txBody>
      </p:sp>
    </p:spTree>
    <p:extLst>
      <p:ext uri="{BB962C8B-B14F-4D97-AF65-F5344CB8AC3E}">
        <p14:creationId xmlns:p14="http://schemas.microsoft.com/office/powerpoint/2010/main" val="3998714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2933" y="1825625"/>
            <a:ext cx="574686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746864"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21C6969-EB11-497C-8BE5-FB03B3A32A23}" type="datetime1">
              <a:rPr lang="en-US" smtClean="0"/>
              <a:t>6/22/2021</a:t>
            </a:fld>
            <a:endParaRPr lang="en-US"/>
          </a:p>
        </p:txBody>
      </p:sp>
      <p:sp>
        <p:nvSpPr>
          <p:cNvPr id="6" name="Footer Placeholder 5"/>
          <p:cNvSpPr>
            <a:spLocks noGrp="1"/>
          </p:cNvSpPr>
          <p:nvPr>
            <p:ph type="ftr" sz="quarter" idx="11"/>
          </p:nvPr>
        </p:nvSpPr>
        <p:spPr/>
        <p:txBody>
          <a:bodyPr/>
          <a:lstStyle/>
          <a:p>
            <a:r>
              <a:rPr lang="en-US"/>
              <a:t>PIIE </a:t>
            </a:r>
          </a:p>
        </p:txBody>
      </p:sp>
      <p:sp>
        <p:nvSpPr>
          <p:cNvPr id="7" name="Slide Number Placeholder 6"/>
          <p:cNvSpPr>
            <a:spLocks noGrp="1"/>
          </p:cNvSpPr>
          <p:nvPr>
            <p:ph type="sldNum" sz="quarter" idx="12"/>
          </p:nvPr>
        </p:nvSpPr>
        <p:spPr/>
        <p:txBody>
          <a:bodyPr/>
          <a:lstStyle/>
          <a:p>
            <a:fld id="{03064BE4-6C4A-4FBA-A337-2D4DFBBD6B0F}" type="slidenum">
              <a:rPr lang="en-US" smtClean="0"/>
              <a:t>‹#›</a:t>
            </a:fld>
            <a:endParaRPr lang="en-US"/>
          </a:p>
        </p:txBody>
      </p:sp>
    </p:spTree>
    <p:extLst>
      <p:ext uri="{BB962C8B-B14F-4D97-AF65-F5344CB8AC3E}">
        <p14:creationId xmlns:p14="http://schemas.microsoft.com/office/powerpoint/2010/main" val="2102579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2934" y="365125"/>
            <a:ext cx="11646132" cy="1325563"/>
          </a:xfrm>
        </p:spPr>
        <p:txBody>
          <a:bodyPr/>
          <a:lstStyle/>
          <a:p>
            <a:r>
              <a:rPr lang="en-US" dirty="0"/>
              <a:t>Click to edit Master title style</a:t>
            </a:r>
          </a:p>
        </p:txBody>
      </p:sp>
      <p:sp>
        <p:nvSpPr>
          <p:cNvPr id="3" name="Text Placeholder 2"/>
          <p:cNvSpPr>
            <a:spLocks noGrp="1"/>
          </p:cNvSpPr>
          <p:nvPr>
            <p:ph type="body" idx="1"/>
          </p:nvPr>
        </p:nvSpPr>
        <p:spPr>
          <a:xfrm>
            <a:off x="272934" y="1681163"/>
            <a:ext cx="572464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72934" y="2505075"/>
            <a:ext cx="5724641"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74686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74686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F947EEF-12FB-4F49-85D8-28DFD03538A5}" type="datetime1">
              <a:rPr lang="en-US" smtClean="0"/>
              <a:t>6/22/2021</a:t>
            </a:fld>
            <a:endParaRPr lang="en-US"/>
          </a:p>
        </p:txBody>
      </p:sp>
      <p:sp>
        <p:nvSpPr>
          <p:cNvPr id="8" name="Footer Placeholder 7"/>
          <p:cNvSpPr>
            <a:spLocks noGrp="1"/>
          </p:cNvSpPr>
          <p:nvPr>
            <p:ph type="ftr" sz="quarter" idx="11"/>
          </p:nvPr>
        </p:nvSpPr>
        <p:spPr/>
        <p:txBody>
          <a:bodyPr/>
          <a:lstStyle/>
          <a:p>
            <a:r>
              <a:rPr lang="en-US"/>
              <a:t>PIIE </a:t>
            </a:r>
          </a:p>
        </p:txBody>
      </p:sp>
      <p:sp>
        <p:nvSpPr>
          <p:cNvPr id="9" name="Slide Number Placeholder 8"/>
          <p:cNvSpPr>
            <a:spLocks noGrp="1"/>
          </p:cNvSpPr>
          <p:nvPr>
            <p:ph type="sldNum" sz="quarter" idx="12"/>
          </p:nvPr>
        </p:nvSpPr>
        <p:spPr/>
        <p:txBody>
          <a:bodyPr/>
          <a:lstStyle/>
          <a:p>
            <a:fld id="{03064BE4-6C4A-4FBA-A337-2D4DFBBD6B0F}" type="slidenum">
              <a:rPr lang="en-US" smtClean="0"/>
              <a:t>‹#›</a:t>
            </a:fld>
            <a:endParaRPr lang="en-US"/>
          </a:p>
        </p:txBody>
      </p:sp>
    </p:spTree>
    <p:extLst>
      <p:ext uri="{BB962C8B-B14F-4D97-AF65-F5344CB8AC3E}">
        <p14:creationId xmlns:p14="http://schemas.microsoft.com/office/powerpoint/2010/main" val="2116540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DC08BD-57BE-4399-BA1D-CB7282829734}" type="datetime1">
              <a:rPr lang="en-US" smtClean="0"/>
              <a:t>6/22/2021</a:t>
            </a:fld>
            <a:endParaRPr lang="en-US"/>
          </a:p>
        </p:txBody>
      </p:sp>
      <p:sp>
        <p:nvSpPr>
          <p:cNvPr id="4" name="Footer Placeholder 3"/>
          <p:cNvSpPr>
            <a:spLocks noGrp="1"/>
          </p:cNvSpPr>
          <p:nvPr>
            <p:ph type="ftr" sz="quarter" idx="11"/>
          </p:nvPr>
        </p:nvSpPr>
        <p:spPr/>
        <p:txBody>
          <a:bodyPr/>
          <a:lstStyle/>
          <a:p>
            <a:r>
              <a:rPr lang="en-US"/>
              <a:t>PIIE </a:t>
            </a:r>
          </a:p>
        </p:txBody>
      </p:sp>
      <p:sp>
        <p:nvSpPr>
          <p:cNvPr id="5" name="Slide Number Placeholder 4"/>
          <p:cNvSpPr>
            <a:spLocks noGrp="1"/>
          </p:cNvSpPr>
          <p:nvPr>
            <p:ph type="sldNum" sz="quarter" idx="12"/>
          </p:nvPr>
        </p:nvSpPr>
        <p:spPr/>
        <p:txBody>
          <a:bodyPr/>
          <a:lstStyle/>
          <a:p>
            <a:fld id="{03064BE4-6C4A-4FBA-A337-2D4DFBBD6B0F}" type="slidenum">
              <a:rPr lang="en-US" smtClean="0"/>
              <a:t>‹#›</a:t>
            </a:fld>
            <a:endParaRPr lang="en-US"/>
          </a:p>
        </p:txBody>
      </p:sp>
    </p:spTree>
    <p:extLst>
      <p:ext uri="{BB962C8B-B14F-4D97-AF65-F5344CB8AC3E}">
        <p14:creationId xmlns:p14="http://schemas.microsoft.com/office/powerpoint/2010/main" val="3323574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FAEA3F-B501-4B2A-BE6B-58DD2150618C}" type="datetime1">
              <a:rPr lang="en-US" smtClean="0"/>
              <a:t>6/22/2021</a:t>
            </a:fld>
            <a:endParaRPr lang="en-US"/>
          </a:p>
        </p:txBody>
      </p:sp>
      <p:sp>
        <p:nvSpPr>
          <p:cNvPr id="3" name="Footer Placeholder 2"/>
          <p:cNvSpPr>
            <a:spLocks noGrp="1"/>
          </p:cNvSpPr>
          <p:nvPr>
            <p:ph type="ftr" sz="quarter" idx="11"/>
          </p:nvPr>
        </p:nvSpPr>
        <p:spPr/>
        <p:txBody>
          <a:bodyPr/>
          <a:lstStyle/>
          <a:p>
            <a:r>
              <a:rPr lang="en-US"/>
              <a:t>PIIE </a:t>
            </a:r>
          </a:p>
        </p:txBody>
      </p:sp>
      <p:sp>
        <p:nvSpPr>
          <p:cNvPr id="4" name="Slide Number Placeholder 3"/>
          <p:cNvSpPr>
            <a:spLocks noGrp="1"/>
          </p:cNvSpPr>
          <p:nvPr>
            <p:ph type="sldNum" sz="quarter" idx="12"/>
          </p:nvPr>
        </p:nvSpPr>
        <p:spPr/>
        <p:txBody>
          <a:bodyPr/>
          <a:lstStyle/>
          <a:p>
            <a:fld id="{03064BE4-6C4A-4FBA-A337-2D4DFBBD6B0F}" type="slidenum">
              <a:rPr lang="en-US" smtClean="0"/>
              <a:t>‹#›</a:t>
            </a:fld>
            <a:endParaRPr lang="en-US"/>
          </a:p>
        </p:txBody>
      </p:sp>
    </p:spTree>
    <p:extLst>
      <p:ext uri="{BB962C8B-B14F-4D97-AF65-F5344CB8AC3E}">
        <p14:creationId xmlns:p14="http://schemas.microsoft.com/office/powerpoint/2010/main" val="170140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2934" y="457200"/>
            <a:ext cx="4499091"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735878"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2934" y="2057400"/>
            <a:ext cx="4499091"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626D7A-ED81-4491-BF89-55C07C1D52DD}" type="datetime1">
              <a:rPr lang="en-US" smtClean="0"/>
              <a:t>6/22/2021</a:t>
            </a:fld>
            <a:endParaRPr lang="en-US"/>
          </a:p>
        </p:txBody>
      </p:sp>
      <p:sp>
        <p:nvSpPr>
          <p:cNvPr id="6" name="Footer Placeholder 5"/>
          <p:cNvSpPr>
            <a:spLocks noGrp="1"/>
          </p:cNvSpPr>
          <p:nvPr>
            <p:ph type="ftr" sz="quarter" idx="11"/>
          </p:nvPr>
        </p:nvSpPr>
        <p:spPr/>
        <p:txBody>
          <a:bodyPr/>
          <a:lstStyle/>
          <a:p>
            <a:r>
              <a:rPr lang="en-US"/>
              <a:t>PIIE </a:t>
            </a:r>
          </a:p>
        </p:txBody>
      </p:sp>
      <p:sp>
        <p:nvSpPr>
          <p:cNvPr id="7" name="Slide Number Placeholder 6"/>
          <p:cNvSpPr>
            <a:spLocks noGrp="1"/>
          </p:cNvSpPr>
          <p:nvPr>
            <p:ph type="sldNum" sz="quarter" idx="12"/>
          </p:nvPr>
        </p:nvSpPr>
        <p:spPr/>
        <p:txBody>
          <a:bodyPr/>
          <a:lstStyle/>
          <a:p>
            <a:fld id="{03064BE4-6C4A-4FBA-A337-2D4DFBBD6B0F}" type="slidenum">
              <a:rPr lang="en-US" smtClean="0"/>
              <a:t>‹#›</a:t>
            </a:fld>
            <a:endParaRPr lang="en-US"/>
          </a:p>
        </p:txBody>
      </p:sp>
    </p:spTree>
    <p:extLst>
      <p:ext uri="{BB962C8B-B14F-4D97-AF65-F5344CB8AC3E}">
        <p14:creationId xmlns:p14="http://schemas.microsoft.com/office/powerpoint/2010/main" val="265315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2AFC4B-2B0D-4498-95A4-0A66878615BA}" type="datetime1">
              <a:rPr lang="en-US" smtClean="0"/>
              <a:t>6/22/2021</a:t>
            </a:fld>
            <a:endParaRPr lang="en-US"/>
          </a:p>
        </p:txBody>
      </p:sp>
      <p:sp>
        <p:nvSpPr>
          <p:cNvPr id="6" name="Footer Placeholder 5"/>
          <p:cNvSpPr>
            <a:spLocks noGrp="1"/>
          </p:cNvSpPr>
          <p:nvPr>
            <p:ph type="ftr" sz="quarter" idx="11"/>
          </p:nvPr>
        </p:nvSpPr>
        <p:spPr/>
        <p:txBody>
          <a:bodyPr/>
          <a:lstStyle/>
          <a:p>
            <a:r>
              <a:rPr lang="en-US"/>
              <a:t>PIIE </a:t>
            </a:r>
          </a:p>
        </p:txBody>
      </p:sp>
      <p:sp>
        <p:nvSpPr>
          <p:cNvPr id="7" name="Slide Number Placeholder 6"/>
          <p:cNvSpPr>
            <a:spLocks noGrp="1"/>
          </p:cNvSpPr>
          <p:nvPr>
            <p:ph type="sldNum" sz="quarter" idx="12"/>
          </p:nvPr>
        </p:nvSpPr>
        <p:spPr/>
        <p:txBody>
          <a:bodyPr/>
          <a:lstStyle/>
          <a:p>
            <a:fld id="{03064BE4-6C4A-4FBA-A337-2D4DFBBD6B0F}" type="slidenum">
              <a:rPr lang="en-US" smtClean="0"/>
              <a:t>‹#›</a:t>
            </a:fld>
            <a:endParaRPr lang="en-US"/>
          </a:p>
        </p:txBody>
      </p:sp>
    </p:spTree>
    <p:extLst>
      <p:ext uri="{BB962C8B-B14F-4D97-AF65-F5344CB8AC3E}">
        <p14:creationId xmlns:p14="http://schemas.microsoft.com/office/powerpoint/2010/main" val="4244585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2933" y="365125"/>
            <a:ext cx="11646131"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72934" y="1825625"/>
            <a:ext cx="1164613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2934" y="6370087"/>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8855A2-825B-42F4-8503-658B9C9FA8E6}" type="datetime1">
              <a:rPr lang="en-US" smtClean="0"/>
              <a:t>6/22/2021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PIIE </a:t>
            </a:r>
          </a:p>
        </p:txBody>
      </p:sp>
      <p:sp>
        <p:nvSpPr>
          <p:cNvPr id="6" name="Slide Number Placeholder 5"/>
          <p:cNvSpPr>
            <a:spLocks noGrp="1"/>
          </p:cNvSpPr>
          <p:nvPr>
            <p:ph type="sldNum" sz="quarter" idx="4"/>
          </p:nvPr>
        </p:nvSpPr>
        <p:spPr>
          <a:xfrm>
            <a:off x="9175866" y="6356349"/>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064BE4-6C4A-4FBA-A337-2D4DFBBD6B0F}" type="slidenum">
              <a:rPr lang="en-US" smtClean="0"/>
              <a:t>‹#›</a:t>
            </a:fld>
            <a:endParaRPr lang="en-US"/>
          </a:p>
        </p:txBody>
      </p:sp>
    </p:spTree>
    <p:extLst>
      <p:ext uri="{BB962C8B-B14F-4D97-AF65-F5344CB8AC3E}">
        <p14:creationId xmlns:p14="http://schemas.microsoft.com/office/powerpoint/2010/main" val="142887251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61DABE-599D-4AEE-800F-242145F6E4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1732F06-5A9B-4FBA-87F0-698ADEC44A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74E1B7-A529-4D72-B42E-026EFB83AB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0F076F-AC7E-4463-8CDA-13564F22DB8C}" type="datetimeFigureOut">
              <a:rPr lang="en-US" smtClean="0"/>
              <a:t>6/22/2021</a:t>
            </a:fld>
            <a:endParaRPr lang="en-US"/>
          </a:p>
        </p:txBody>
      </p:sp>
      <p:sp>
        <p:nvSpPr>
          <p:cNvPr id="5" name="Footer Placeholder 4">
            <a:extLst>
              <a:ext uri="{FF2B5EF4-FFF2-40B4-BE49-F238E27FC236}">
                <a16:creationId xmlns:a16="http://schemas.microsoft.com/office/drawing/2014/main" id="{D54005C1-05DA-44A7-8ABB-A716A41D3F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38816C2-0312-4DA5-B451-812BABD6C1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9DDFE3-B3A4-47DB-A66E-485DA1D51D1D}" type="slidenum">
              <a:rPr lang="en-US" smtClean="0"/>
              <a:t>‹#›</a:t>
            </a:fld>
            <a:endParaRPr lang="en-US"/>
          </a:p>
        </p:txBody>
      </p:sp>
    </p:spTree>
    <p:extLst>
      <p:ext uri="{BB962C8B-B14F-4D97-AF65-F5344CB8AC3E}">
        <p14:creationId xmlns:p14="http://schemas.microsoft.com/office/powerpoint/2010/main" val="169288714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5A297C-B5A8-43B4-82A4-7BA9BAD197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C26A46-B942-48CC-9F86-CDE9646C5F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66826C-D9CD-4193-90FC-314DF35F8F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B27C0-E9A7-4E1C-889A-20738392C7A9}" type="datetimeFigureOut">
              <a:rPr lang="en-US" smtClean="0"/>
              <a:t>6/22/2021</a:t>
            </a:fld>
            <a:endParaRPr lang="en-US"/>
          </a:p>
        </p:txBody>
      </p:sp>
      <p:sp>
        <p:nvSpPr>
          <p:cNvPr id="5" name="Footer Placeholder 4">
            <a:extLst>
              <a:ext uri="{FF2B5EF4-FFF2-40B4-BE49-F238E27FC236}">
                <a16:creationId xmlns:a16="http://schemas.microsoft.com/office/drawing/2014/main" id="{FF9D5000-C37C-4403-B6E2-E72EAFA261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AD9CF03-AD70-48D1-910E-C9FE35F381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7F8317-A301-46C4-B33E-C80861885068}" type="slidenum">
              <a:rPr lang="en-US" smtClean="0"/>
              <a:t>‹#›</a:t>
            </a:fld>
            <a:endParaRPr lang="en-US"/>
          </a:p>
        </p:txBody>
      </p:sp>
    </p:spTree>
    <p:extLst>
      <p:ext uri="{BB962C8B-B14F-4D97-AF65-F5344CB8AC3E}">
        <p14:creationId xmlns:p14="http://schemas.microsoft.com/office/powerpoint/2010/main" val="9088899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customXml" Target="../ink/ink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wmf"/><Relationship Id="rId7"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slideLayout" Target="../slideLayouts/slideLayout6.xml"/><Relationship Id="rId6" Type="http://schemas.openxmlformats.org/officeDocument/2006/relationships/oleObject" Target="../embeddings/oleObject3.bin"/><Relationship Id="rId5" Type="http://schemas.openxmlformats.org/officeDocument/2006/relationships/image" Target="../media/image2.wmf"/><Relationship Id="rId4" Type="http://schemas.openxmlformats.org/officeDocument/2006/relationships/oleObject" Target="../embeddings/oleObject2.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0053D-ECA8-48CB-8B8C-0BA7431987D3}"/>
              </a:ext>
            </a:extLst>
          </p:cNvPr>
          <p:cNvSpPr>
            <a:spLocks noGrp="1"/>
          </p:cNvSpPr>
          <p:nvPr>
            <p:ph type="ctrTitle"/>
          </p:nvPr>
        </p:nvSpPr>
        <p:spPr/>
        <p:txBody>
          <a:bodyPr>
            <a:normAutofit fontScale="90000"/>
          </a:bodyPr>
          <a:lstStyle/>
          <a:p>
            <a:r>
              <a:rPr lang="en-US" dirty="0"/>
              <a:t>Covid-19 and Lockdown Policies: </a:t>
            </a:r>
            <a:br>
              <a:rPr lang="en-US" dirty="0"/>
            </a:br>
            <a:r>
              <a:rPr lang="en-US" dirty="0"/>
              <a:t>A Structural Simulation Model of a Bottom-Up Recession in Four Countries</a:t>
            </a:r>
          </a:p>
        </p:txBody>
      </p:sp>
      <p:sp>
        <p:nvSpPr>
          <p:cNvPr id="3" name="Subtitle 2">
            <a:extLst>
              <a:ext uri="{FF2B5EF4-FFF2-40B4-BE49-F238E27FC236}">
                <a16:creationId xmlns:a16="http://schemas.microsoft.com/office/drawing/2014/main" id="{2F34C8B5-8E6B-433A-B195-0E0317FE96A8}"/>
              </a:ext>
            </a:extLst>
          </p:cNvPr>
          <p:cNvSpPr>
            <a:spLocks noGrp="1"/>
          </p:cNvSpPr>
          <p:nvPr>
            <p:ph type="subTitle" idx="1"/>
          </p:nvPr>
        </p:nvSpPr>
        <p:spPr>
          <a:xfrm>
            <a:off x="272934" y="3162651"/>
            <a:ext cx="11646132" cy="3363984"/>
          </a:xfrm>
        </p:spPr>
        <p:txBody>
          <a:bodyPr>
            <a:normAutofit fontScale="77500" lnSpcReduction="20000"/>
          </a:bodyPr>
          <a:lstStyle/>
          <a:p>
            <a:pPr>
              <a:lnSpc>
                <a:spcPct val="100000"/>
              </a:lnSpc>
              <a:spcBef>
                <a:spcPts val="0"/>
              </a:spcBef>
            </a:pPr>
            <a:endParaRPr lang="en-US" dirty="0"/>
          </a:p>
          <a:p>
            <a:pPr>
              <a:lnSpc>
                <a:spcPct val="100000"/>
              </a:lnSpc>
              <a:spcBef>
                <a:spcPts val="0"/>
              </a:spcBef>
            </a:pPr>
            <a:r>
              <a:rPr lang="en-US" dirty="0"/>
              <a:t>Sherman Robinson (IFPRI)</a:t>
            </a:r>
          </a:p>
          <a:p>
            <a:pPr>
              <a:lnSpc>
                <a:spcPct val="100000"/>
              </a:lnSpc>
              <a:spcBef>
                <a:spcPts val="0"/>
              </a:spcBef>
            </a:pPr>
            <a:r>
              <a:rPr lang="en-US" dirty="0"/>
              <a:t>Stephanie Levy (LSE)</a:t>
            </a:r>
          </a:p>
          <a:p>
            <a:pPr>
              <a:lnSpc>
                <a:spcPct val="100000"/>
              </a:lnSpc>
              <a:spcBef>
                <a:spcPts val="0"/>
              </a:spcBef>
            </a:pPr>
            <a:r>
              <a:rPr lang="en-US" dirty="0"/>
              <a:t>Victor Hernandez (INEGI)</a:t>
            </a:r>
          </a:p>
          <a:p>
            <a:pPr>
              <a:lnSpc>
                <a:spcPct val="100000"/>
              </a:lnSpc>
              <a:spcBef>
                <a:spcPts val="0"/>
              </a:spcBef>
            </a:pPr>
            <a:r>
              <a:rPr lang="en-US" dirty="0"/>
              <a:t>Rob Davies (UNU-WIDER)</a:t>
            </a:r>
          </a:p>
          <a:p>
            <a:pPr>
              <a:lnSpc>
                <a:spcPct val="100000"/>
              </a:lnSpc>
              <a:spcBef>
                <a:spcPts val="0"/>
              </a:spcBef>
            </a:pPr>
            <a:r>
              <a:rPr lang="en-US" dirty="0"/>
              <a:t>Sherwin Gabriel (IFPRI)</a:t>
            </a:r>
          </a:p>
          <a:p>
            <a:pPr>
              <a:lnSpc>
                <a:spcPct val="100000"/>
              </a:lnSpc>
              <a:spcBef>
                <a:spcPts val="0"/>
              </a:spcBef>
            </a:pPr>
            <a:r>
              <a:rPr lang="en-US" dirty="0"/>
              <a:t>Raul Hinojosa (UCLA)</a:t>
            </a:r>
          </a:p>
          <a:p>
            <a:pPr>
              <a:lnSpc>
                <a:spcPct val="100000"/>
              </a:lnSpc>
              <a:spcBef>
                <a:spcPts val="0"/>
              </a:spcBef>
            </a:pPr>
            <a:r>
              <a:rPr lang="en-US" dirty="0"/>
              <a:t>Channing Arndt (IFPRI)</a:t>
            </a:r>
          </a:p>
          <a:p>
            <a:pPr>
              <a:lnSpc>
                <a:spcPct val="100000"/>
              </a:lnSpc>
              <a:spcBef>
                <a:spcPts val="0"/>
              </a:spcBef>
            </a:pPr>
            <a:r>
              <a:rPr lang="en-US" dirty="0"/>
              <a:t>Dirk van Seventer (UNU-WIDER)</a:t>
            </a:r>
          </a:p>
          <a:p>
            <a:pPr>
              <a:lnSpc>
                <a:spcPct val="100000"/>
              </a:lnSpc>
              <a:spcBef>
                <a:spcPts val="0"/>
              </a:spcBef>
            </a:pPr>
            <a:r>
              <a:rPr lang="en-US" dirty="0"/>
              <a:t>Marcelo Pleitez  (UCLA)</a:t>
            </a:r>
          </a:p>
          <a:p>
            <a:pPr>
              <a:lnSpc>
                <a:spcPct val="100000"/>
              </a:lnSpc>
              <a:spcBef>
                <a:spcPts val="0"/>
              </a:spcBef>
            </a:pPr>
            <a:endParaRPr lang="en-US" dirty="0"/>
          </a:p>
          <a:p>
            <a:pPr>
              <a:lnSpc>
                <a:spcPct val="100000"/>
              </a:lnSpc>
              <a:spcBef>
                <a:spcPts val="0"/>
              </a:spcBef>
            </a:pPr>
            <a:r>
              <a:rPr lang="en-US" dirty="0"/>
              <a:t>GTAP Conference, June 2021</a:t>
            </a:r>
          </a:p>
          <a:p>
            <a:endParaRPr lang="en-US" dirty="0"/>
          </a:p>
        </p:txBody>
      </p:sp>
    </p:spTree>
    <p:extLst>
      <p:ext uri="{BB962C8B-B14F-4D97-AF65-F5344CB8AC3E}">
        <p14:creationId xmlns:p14="http://schemas.microsoft.com/office/powerpoint/2010/main" val="2104106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902C0-76F6-4FAA-9CBC-69DA385CB8B8}"/>
              </a:ext>
            </a:extLst>
          </p:cNvPr>
          <p:cNvSpPr>
            <a:spLocks noGrp="1"/>
          </p:cNvSpPr>
          <p:nvPr>
            <p:ph type="title"/>
          </p:nvPr>
        </p:nvSpPr>
        <p:spPr/>
        <p:txBody>
          <a:bodyPr/>
          <a:lstStyle/>
          <a:p>
            <a:r>
              <a:rPr lang="en-US" dirty="0"/>
              <a:t>Modelling a Bottom-Up Recession</a:t>
            </a:r>
          </a:p>
        </p:txBody>
      </p:sp>
      <p:sp>
        <p:nvSpPr>
          <p:cNvPr id="3" name="Content Placeholder 2">
            <a:extLst>
              <a:ext uri="{FF2B5EF4-FFF2-40B4-BE49-F238E27FC236}">
                <a16:creationId xmlns:a16="http://schemas.microsoft.com/office/drawing/2014/main" id="{F73C4FAC-44F9-44DB-984C-8B99E0D0062B}"/>
              </a:ext>
            </a:extLst>
          </p:cNvPr>
          <p:cNvSpPr>
            <a:spLocks noGrp="1"/>
          </p:cNvSpPr>
          <p:nvPr>
            <p:ph idx="1"/>
          </p:nvPr>
        </p:nvSpPr>
        <p:spPr/>
        <p:txBody>
          <a:bodyPr/>
          <a:lstStyle/>
          <a:p>
            <a:r>
              <a:rPr lang="en-US" dirty="0"/>
              <a:t>Modelling a bottom-up recession needs to work with very disaggregated data on supply and demand for goods and services, since that is level at which the shock operates</a:t>
            </a:r>
          </a:p>
          <a:p>
            <a:r>
              <a:rPr lang="en-US" dirty="0"/>
              <a:t>Need to consider complex links across sectors</a:t>
            </a:r>
          </a:p>
          <a:p>
            <a:pPr lvl="1"/>
            <a:r>
              <a:rPr lang="en-US" dirty="0"/>
              <a:t>Demand for intermediate inputs by producers causes any shock to demand and production to reverberate across the economy: supply chains</a:t>
            </a:r>
          </a:p>
          <a:p>
            <a:pPr lvl="2"/>
            <a:r>
              <a:rPr lang="en-US" dirty="0"/>
              <a:t>E.g., a cut in auto demand affects producers of machinery, metals, plastics, electronics, chemicals, and services</a:t>
            </a:r>
          </a:p>
          <a:p>
            <a:pPr lvl="1"/>
            <a:r>
              <a:rPr lang="en-US" dirty="0"/>
              <a:t>The shock is national in scope and impact, and requires economywide as well as sectoral analysis</a:t>
            </a:r>
          </a:p>
          <a:p>
            <a:pPr lvl="2"/>
            <a:r>
              <a:rPr lang="en-US" dirty="0"/>
              <a:t>Focus on links across sectors and economic “actors”</a:t>
            </a:r>
          </a:p>
          <a:p>
            <a:endParaRPr lang="en-US" dirty="0"/>
          </a:p>
          <a:p>
            <a:endParaRPr lang="en-US" dirty="0"/>
          </a:p>
          <a:p>
            <a:pPr lvl="1"/>
            <a:endParaRPr lang="en-US" dirty="0"/>
          </a:p>
        </p:txBody>
      </p:sp>
      <p:sp>
        <p:nvSpPr>
          <p:cNvPr id="4" name="Slide Number Placeholder 3">
            <a:extLst>
              <a:ext uri="{FF2B5EF4-FFF2-40B4-BE49-F238E27FC236}">
                <a16:creationId xmlns:a16="http://schemas.microsoft.com/office/drawing/2014/main" id="{E190D33D-13C3-4351-954E-ED50D836ABBD}"/>
              </a:ext>
            </a:extLst>
          </p:cNvPr>
          <p:cNvSpPr>
            <a:spLocks noGrp="1"/>
          </p:cNvSpPr>
          <p:nvPr>
            <p:ph type="sldNum" sz="quarter" idx="12"/>
          </p:nvPr>
        </p:nvSpPr>
        <p:spPr/>
        <p:txBody>
          <a:bodyPr/>
          <a:lstStyle/>
          <a:p>
            <a:fld id="{03064BE4-6C4A-4FBA-A337-2D4DFBBD6B0F}" type="slidenum">
              <a:rPr lang="en-US" smtClean="0"/>
              <a:t>10</a:t>
            </a:fld>
            <a:endParaRPr lang="en-US"/>
          </a:p>
        </p:txBody>
      </p:sp>
    </p:spTree>
    <p:extLst>
      <p:ext uri="{BB962C8B-B14F-4D97-AF65-F5344CB8AC3E}">
        <p14:creationId xmlns:p14="http://schemas.microsoft.com/office/powerpoint/2010/main" val="3971784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19CD0-B4DA-44CA-BD3F-942C51487022}"/>
              </a:ext>
            </a:extLst>
          </p:cNvPr>
          <p:cNvSpPr>
            <a:spLocks noGrp="1"/>
          </p:cNvSpPr>
          <p:nvPr>
            <p:ph type="title"/>
          </p:nvPr>
        </p:nvSpPr>
        <p:spPr/>
        <p:txBody>
          <a:bodyPr/>
          <a:lstStyle/>
          <a:p>
            <a:r>
              <a:rPr lang="en-US" dirty="0"/>
              <a:t>Social Accounting Matrix (SAM)</a:t>
            </a:r>
          </a:p>
        </p:txBody>
      </p:sp>
      <p:sp>
        <p:nvSpPr>
          <p:cNvPr id="3" name="Content Placeholder 2">
            <a:extLst>
              <a:ext uri="{FF2B5EF4-FFF2-40B4-BE49-F238E27FC236}">
                <a16:creationId xmlns:a16="http://schemas.microsoft.com/office/drawing/2014/main" id="{E609EE29-8FD2-42EF-ACCF-74F430ACC2F5}"/>
              </a:ext>
            </a:extLst>
          </p:cNvPr>
          <p:cNvSpPr>
            <a:spLocks noGrp="1"/>
          </p:cNvSpPr>
          <p:nvPr>
            <p:ph idx="1"/>
          </p:nvPr>
        </p:nvSpPr>
        <p:spPr>
          <a:xfrm>
            <a:off x="272934" y="1825625"/>
            <a:ext cx="11646132" cy="4667250"/>
          </a:xfrm>
        </p:spPr>
        <p:txBody>
          <a:bodyPr/>
          <a:lstStyle/>
          <a:p>
            <a:r>
              <a:rPr lang="en-US" dirty="0"/>
              <a:t>We developed a Social Accounting Matrix (SAM) for each of the four countries using detailed input-output tables and separate accounts for the macro “actors”, aggregating their demand for commodities</a:t>
            </a:r>
          </a:p>
          <a:p>
            <a:r>
              <a:rPr lang="en-US" dirty="0"/>
              <a:t>This data set supports “SAM-based” structural models that trace the impact of any change in commodity demand to resulting changes in industry production, employment, wages, and household income</a:t>
            </a:r>
          </a:p>
          <a:p>
            <a:pPr lvl="1"/>
            <a:r>
              <a:rPr lang="en-US" dirty="0"/>
              <a:t>Models are well suited to analyze industry and household lockdown effects</a:t>
            </a:r>
          </a:p>
          <a:p>
            <a:pPr lvl="1"/>
            <a:r>
              <a:rPr lang="en-US" dirty="0"/>
              <a:t>Widely used for analysis of natural disasters (e. g., floods, hurricanes) </a:t>
            </a:r>
          </a:p>
          <a:p>
            <a:r>
              <a:rPr lang="en-US" dirty="0"/>
              <a:t>Two families of SAM-based models</a:t>
            </a:r>
          </a:p>
          <a:p>
            <a:pPr lvl="1"/>
            <a:r>
              <a:rPr lang="en-US" dirty="0"/>
              <a:t>Computable General Equilibrium (CGE) models</a:t>
            </a:r>
          </a:p>
          <a:p>
            <a:pPr lvl="1"/>
            <a:r>
              <a:rPr lang="en-US" dirty="0"/>
              <a:t>SAM-multiplier models</a:t>
            </a:r>
          </a:p>
        </p:txBody>
      </p:sp>
      <p:sp>
        <p:nvSpPr>
          <p:cNvPr id="4" name="Slide Number Placeholder 3">
            <a:extLst>
              <a:ext uri="{FF2B5EF4-FFF2-40B4-BE49-F238E27FC236}">
                <a16:creationId xmlns:a16="http://schemas.microsoft.com/office/drawing/2014/main" id="{09685858-EC72-46B4-8BA3-4139F02335D6}"/>
              </a:ext>
            </a:extLst>
          </p:cNvPr>
          <p:cNvSpPr>
            <a:spLocks noGrp="1"/>
          </p:cNvSpPr>
          <p:nvPr>
            <p:ph type="sldNum" sz="quarter" idx="12"/>
          </p:nvPr>
        </p:nvSpPr>
        <p:spPr/>
        <p:txBody>
          <a:bodyPr/>
          <a:lstStyle/>
          <a:p>
            <a:fld id="{03064BE4-6C4A-4FBA-A337-2D4DFBBD6B0F}" type="slidenum">
              <a:rPr lang="en-US" smtClean="0"/>
              <a:t>11</a:t>
            </a:fld>
            <a:endParaRPr lang="en-US"/>
          </a:p>
        </p:txBody>
      </p:sp>
    </p:spTree>
    <p:extLst>
      <p:ext uri="{BB962C8B-B14F-4D97-AF65-F5344CB8AC3E}">
        <p14:creationId xmlns:p14="http://schemas.microsoft.com/office/powerpoint/2010/main" val="1735643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2" name="Slide Number Placeholder 3"/>
          <p:cNvSpPr>
            <a:spLocks noGrp="1"/>
          </p:cNvSpPr>
          <p:nvPr>
            <p:ph type="sldNum" sz="quarter" idx="12"/>
          </p:nvPr>
        </p:nvSpPr>
        <p:spPr>
          <a:noFill/>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cs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cs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cs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cs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9pPr>
          </a:lstStyle>
          <a:p>
            <a:pPr>
              <a:spcBef>
                <a:spcPct val="0"/>
              </a:spcBef>
              <a:buFontTx/>
              <a:buNone/>
            </a:pPr>
            <a:fld id="{A92B86B1-0714-4E94-B02D-54D9F732DE15}" type="slidenum">
              <a:rPr lang="en-GB" altLang="es-HN" sz="1050"/>
              <a:pPr>
                <a:spcBef>
                  <a:spcPct val="0"/>
                </a:spcBef>
                <a:buFontTx/>
                <a:buNone/>
              </a:pPr>
              <a:t>12</a:t>
            </a:fld>
            <a:endParaRPr lang="en-GB" altLang="es-HN" sz="1050"/>
          </a:p>
        </p:txBody>
      </p:sp>
      <p:sp>
        <p:nvSpPr>
          <p:cNvPr id="5177" name="Rectangle 56"/>
          <p:cNvSpPr>
            <a:spLocks noGrp="1" noChangeArrowheads="1"/>
          </p:cNvSpPr>
          <p:nvPr>
            <p:ph type="title" idx="4294967295"/>
          </p:nvPr>
        </p:nvSpPr>
        <p:spPr>
          <a:xfrm>
            <a:off x="1894284" y="360364"/>
            <a:ext cx="8105775" cy="1216025"/>
          </a:xfrm>
        </p:spPr>
        <p:txBody>
          <a:bodyPr>
            <a:normAutofit fontScale="90000"/>
          </a:bodyPr>
          <a:lstStyle/>
          <a:p>
            <a:pPr eaLnBrk="1" hangingPunct="1"/>
            <a:r>
              <a:rPr lang="en-US" altLang="es-HN" dirty="0"/>
              <a:t>Circular Flow of Production, Income, Demand</a:t>
            </a:r>
          </a:p>
        </p:txBody>
      </p:sp>
      <p:grpSp>
        <p:nvGrpSpPr>
          <p:cNvPr id="3" name="Group 2"/>
          <p:cNvGrpSpPr/>
          <p:nvPr/>
        </p:nvGrpSpPr>
        <p:grpSpPr>
          <a:xfrm>
            <a:off x="2696766" y="2224088"/>
            <a:ext cx="6553200" cy="3697249"/>
            <a:chOff x="1592264" y="1295400"/>
            <a:chExt cx="8737600" cy="4929666"/>
          </a:xfrm>
        </p:grpSpPr>
        <p:sp>
          <p:nvSpPr>
            <p:cNvPr id="2" name="Text Box 2"/>
            <p:cNvSpPr txBox="1">
              <a:spLocks noChangeArrowheads="1"/>
            </p:cNvSpPr>
            <p:nvPr/>
          </p:nvSpPr>
          <p:spPr bwMode="auto">
            <a:xfrm>
              <a:off x="1592264" y="3048001"/>
              <a:ext cx="1557336" cy="430887"/>
            </a:xfrm>
            <a:prstGeom prst="rect">
              <a:avLst/>
            </a:prstGeom>
            <a:noFill/>
            <a:ln w="2857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lang="en-US" sz="1500" b="1" dirty="0">
                  <a:latin typeface="Times New Roman" pitchFamily="18" charset="0"/>
                  <a:cs typeface="Arial" charset="0"/>
                </a:rPr>
                <a:t>Producers</a:t>
              </a:r>
              <a:endParaRPr lang="en-US" dirty="0">
                <a:latin typeface="Times New Roman" pitchFamily="18" charset="0"/>
                <a:cs typeface="Arial" charset="0"/>
              </a:endParaRPr>
            </a:p>
          </p:txBody>
        </p:sp>
        <p:sp>
          <p:nvSpPr>
            <p:cNvPr id="4099" name="AutoShape 3"/>
            <p:cNvSpPr>
              <a:spLocks noChangeArrowheads="1"/>
            </p:cNvSpPr>
            <p:nvPr/>
          </p:nvSpPr>
          <p:spPr bwMode="auto">
            <a:xfrm>
              <a:off x="3352801" y="4038600"/>
              <a:ext cx="1693863" cy="914400"/>
            </a:xfrm>
            <a:prstGeom prst="hexagon">
              <a:avLst>
                <a:gd name="adj" fmla="val 43361"/>
                <a:gd name="vf" fmla="val 115470"/>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en-US">
                <a:solidFill>
                  <a:srgbClr val="CC00CC"/>
                </a:solidFill>
                <a:effectLst>
                  <a:outerShdw blurRad="38100" dist="38100" dir="2700000" algn="tl">
                    <a:srgbClr val="C0C0C0"/>
                  </a:outerShdw>
                </a:effectLst>
                <a:latin typeface="Times New Roman" pitchFamily="18" charset="0"/>
                <a:cs typeface="Arial" charset="0"/>
              </a:endParaRPr>
            </a:p>
          </p:txBody>
        </p:sp>
        <p:sp>
          <p:nvSpPr>
            <p:cNvPr id="4100" name="Text Box 4"/>
            <p:cNvSpPr txBox="1">
              <a:spLocks noChangeArrowheads="1"/>
            </p:cNvSpPr>
            <p:nvPr/>
          </p:nvSpPr>
          <p:spPr bwMode="auto">
            <a:xfrm>
              <a:off x="3194051" y="4114802"/>
              <a:ext cx="2011363" cy="754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66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US" sz="1500" b="1" dirty="0">
                  <a:latin typeface="Times New Roman" pitchFamily="18" charset="0"/>
                  <a:cs typeface="Arial" charset="0"/>
                </a:rPr>
                <a:t>Product </a:t>
              </a:r>
            </a:p>
            <a:p>
              <a:pPr algn="ctr">
                <a:spcBef>
                  <a:spcPct val="5000"/>
                </a:spcBef>
                <a:defRPr/>
              </a:pPr>
              <a:r>
                <a:rPr lang="en-US" sz="1500" b="1" dirty="0">
                  <a:latin typeface="Times New Roman" pitchFamily="18" charset="0"/>
                  <a:cs typeface="Arial" charset="0"/>
                </a:rPr>
                <a:t>Markets</a:t>
              </a:r>
              <a:endParaRPr lang="en-US" sz="1500" dirty="0">
                <a:latin typeface="Times New Roman" pitchFamily="18" charset="0"/>
                <a:cs typeface="Arial" charset="0"/>
              </a:endParaRPr>
            </a:p>
          </p:txBody>
        </p:sp>
        <p:sp>
          <p:nvSpPr>
            <p:cNvPr id="4101" name="AutoShape 5"/>
            <p:cNvSpPr>
              <a:spLocks noChangeArrowheads="1"/>
            </p:cNvSpPr>
            <p:nvPr/>
          </p:nvSpPr>
          <p:spPr bwMode="auto">
            <a:xfrm>
              <a:off x="3081338" y="1295400"/>
              <a:ext cx="1693862" cy="914400"/>
            </a:xfrm>
            <a:prstGeom prst="hexagon">
              <a:avLst>
                <a:gd name="adj" fmla="val 43361"/>
                <a:gd name="vf" fmla="val 115470"/>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s-HN" sz="1350"/>
            </a:p>
          </p:txBody>
        </p:sp>
        <p:sp>
          <p:nvSpPr>
            <p:cNvPr id="4102" name="Text Box 6"/>
            <p:cNvSpPr txBox="1">
              <a:spLocks noChangeArrowheads="1"/>
            </p:cNvSpPr>
            <p:nvPr/>
          </p:nvSpPr>
          <p:spPr bwMode="auto">
            <a:xfrm>
              <a:off x="2931320" y="1346201"/>
              <a:ext cx="2012951" cy="754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US" sz="1500" b="1" dirty="0">
                  <a:latin typeface="Times New Roman" pitchFamily="18" charset="0"/>
                  <a:cs typeface="Arial" charset="0"/>
                </a:rPr>
                <a:t>Factor </a:t>
              </a:r>
            </a:p>
            <a:p>
              <a:pPr algn="ctr">
                <a:spcBef>
                  <a:spcPct val="5000"/>
                </a:spcBef>
                <a:defRPr/>
              </a:pPr>
              <a:r>
                <a:rPr lang="en-US" sz="1500" b="1" dirty="0">
                  <a:latin typeface="Times New Roman" pitchFamily="18" charset="0"/>
                  <a:cs typeface="Arial" charset="0"/>
                </a:rPr>
                <a:t>Markets</a:t>
              </a:r>
              <a:endParaRPr lang="en-US" sz="1500" dirty="0">
                <a:latin typeface="Times New Roman" pitchFamily="18" charset="0"/>
                <a:cs typeface="Arial" charset="0"/>
              </a:endParaRPr>
            </a:p>
          </p:txBody>
        </p:sp>
        <p:sp>
          <p:nvSpPr>
            <p:cNvPr id="4103" name="Line 7"/>
            <p:cNvSpPr>
              <a:spLocks noChangeShapeType="1"/>
            </p:cNvSpPr>
            <p:nvPr/>
          </p:nvSpPr>
          <p:spPr bwMode="auto">
            <a:xfrm flipH="1" flipV="1">
              <a:off x="2557464" y="3448111"/>
              <a:ext cx="0" cy="102870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04" name="Line 8"/>
            <p:cNvSpPr>
              <a:spLocks noChangeShapeType="1"/>
            </p:cNvSpPr>
            <p:nvPr/>
          </p:nvSpPr>
          <p:spPr bwMode="auto">
            <a:xfrm>
              <a:off x="4233863" y="3276600"/>
              <a:ext cx="0" cy="7620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05" name="Text Box 9"/>
            <p:cNvSpPr txBox="1">
              <a:spLocks noChangeArrowheads="1"/>
            </p:cNvSpPr>
            <p:nvPr/>
          </p:nvSpPr>
          <p:spPr bwMode="auto">
            <a:xfrm>
              <a:off x="4030664" y="5486402"/>
              <a:ext cx="1489075" cy="738664"/>
            </a:xfrm>
            <a:prstGeom prst="rect">
              <a:avLst/>
            </a:prstGeom>
            <a:noFill/>
            <a:ln w="28575">
              <a:solidFill>
                <a:srgbClr val="FF505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en-US" sz="1500" b="1" dirty="0">
                  <a:latin typeface="Times New Roman" pitchFamily="18" charset="0"/>
                  <a:cs typeface="Arial" charset="0"/>
                </a:rPr>
                <a:t>Rest of the World</a:t>
              </a:r>
              <a:endParaRPr lang="en-US" sz="1500" dirty="0">
                <a:latin typeface="Times New Roman" pitchFamily="18" charset="0"/>
                <a:cs typeface="Arial" charset="0"/>
              </a:endParaRPr>
            </a:p>
          </p:txBody>
        </p:sp>
        <p:sp>
          <p:nvSpPr>
            <p:cNvPr id="4106" name="Line 10"/>
            <p:cNvSpPr>
              <a:spLocks noChangeShapeType="1"/>
            </p:cNvSpPr>
            <p:nvPr/>
          </p:nvSpPr>
          <p:spPr bwMode="auto">
            <a:xfrm flipH="1" flipV="1">
              <a:off x="3556000" y="4762500"/>
              <a:ext cx="0" cy="1023938"/>
            </a:xfrm>
            <a:prstGeom prst="line">
              <a:avLst/>
            </a:prstGeom>
            <a:noFill/>
            <a:ln w="28575">
              <a:solidFill>
                <a:srgbClr val="FF5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07" name="Line 11"/>
            <p:cNvSpPr>
              <a:spLocks noChangeShapeType="1"/>
            </p:cNvSpPr>
            <p:nvPr/>
          </p:nvSpPr>
          <p:spPr bwMode="auto">
            <a:xfrm>
              <a:off x="3556001" y="5791200"/>
              <a:ext cx="474663" cy="0"/>
            </a:xfrm>
            <a:prstGeom prst="line">
              <a:avLst/>
            </a:prstGeom>
            <a:noFill/>
            <a:ln w="28575">
              <a:solidFill>
                <a:srgbClr val="FF5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08" name="Line 12"/>
            <p:cNvSpPr>
              <a:spLocks noChangeShapeType="1"/>
            </p:cNvSpPr>
            <p:nvPr/>
          </p:nvSpPr>
          <p:spPr bwMode="auto">
            <a:xfrm flipH="1">
              <a:off x="2540000" y="4495800"/>
              <a:ext cx="8128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09" name="Line 13"/>
            <p:cNvSpPr>
              <a:spLocks noChangeShapeType="1"/>
            </p:cNvSpPr>
            <p:nvPr/>
          </p:nvSpPr>
          <p:spPr bwMode="auto">
            <a:xfrm flipH="1">
              <a:off x="3149601" y="3276600"/>
              <a:ext cx="108426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10" name="Line 14"/>
            <p:cNvSpPr>
              <a:spLocks noChangeShapeType="1"/>
            </p:cNvSpPr>
            <p:nvPr/>
          </p:nvSpPr>
          <p:spPr bwMode="auto">
            <a:xfrm>
              <a:off x="2201863" y="1752600"/>
              <a:ext cx="0" cy="12954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11" name="Line 15"/>
            <p:cNvSpPr>
              <a:spLocks noChangeShapeType="1"/>
            </p:cNvSpPr>
            <p:nvPr/>
          </p:nvSpPr>
          <p:spPr bwMode="auto">
            <a:xfrm flipV="1">
              <a:off x="2201864" y="1752600"/>
              <a:ext cx="879475"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12" name="Line 16"/>
            <p:cNvSpPr>
              <a:spLocks noChangeShapeType="1"/>
            </p:cNvSpPr>
            <p:nvPr/>
          </p:nvSpPr>
          <p:spPr bwMode="auto">
            <a:xfrm flipH="1">
              <a:off x="5656263" y="1752600"/>
              <a:ext cx="0" cy="10668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13" name="Text Box 17"/>
            <p:cNvSpPr txBox="1">
              <a:spLocks noChangeArrowheads="1"/>
            </p:cNvSpPr>
            <p:nvPr/>
          </p:nvSpPr>
          <p:spPr bwMode="auto">
            <a:xfrm>
              <a:off x="4843464" y="2819400"/>
              <a:ext cx="1557337" cy="430887"/>
            </a:xfrm>
            <a:prstGeom prst="rect">
              <a:avLst/>
            </a:prstGeom>
            <a:noFill/>
            <a:ln w="2857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en-US" sz="1500" b="1" dirty="0">
                  <a:latin typeface="Times New Roman" pitchFamily="18" charset="0"/>
                  <a:cs typeface="Arial" charset="0"/>
                </a:rPr>
                <a:t>Households</a:t>
              </a:r>
              <a:endParaRPr lang="en-US" sz="1500" dirty="0">
                <a:latin typeface="Times New Roman" pitchFamily="18" charset="0"/>
                <a:cs typeface="Arial" charset="0"/>
              </a:endParaRPr>
            </a:p>
          </p:txBody>
        </p:sp>
        <p:sp>
          <p:nvSpPr>
            <p:cNvPr id="4114" name="Text Box 18"/>
            <p:cNvSpPr txBox="1">
              <a:spLocks noChangeArrowheads="1"/>
            </p:cNvSpPr>
            <p:nvPr/>
          </p:nvSpPr>
          <p:spPr bwMode="auto">
            <a:xfrm>
              <a:off x="6618288" y="2819400"/>
              <a:ext cx="1693863" cy="430887"/>
            </a:xfrm>
            <a:prstGeom prst="rect">
              <a:avLst/>
            </a:prstGeom>
            <a:noFill/>
            <a:ln w="2857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en-US" sz="1500" b="1" dirty="0">
                  <a:latin typeface="Times New Roman" pitchFamily="18" charset="0"/>
                  <a:cs typeface="Arial" charset="0"/>
                </a:rPr>
                <a:t>Government</a:t>
              </a:r>
              <a:endParaRPr lang="en-US" sz="1500" dirty="0">
                <a:latin typeface="Times New Roman" pitchFamily="18" charset="0"/>
                <a:cs typeface="Arial" charset="0"/>
              </a:endParaRPr>
            </a:p>
          </p:txBody>
        </p:sp>
        <p:sp>
          <p:nvSpPr>
            <p:cNvPr id="4115" name="Text Box 19"/>
            <p:cNvSpPr txBox="1">
              <a:spLocks noChangeArrowheads="1"/>
            </p:cNvSpPr>
            <p:nvPr/>
          </p:nvSpPr>
          <p:spPr bwMode="auto">
            <a:xfrm>
              <a:off x="8432800" y="2819400"/>
              <a:ext cx="1557339" cy="430887"/>
            </a:xfrm>
            <a:prstGeom prst="rect">
              <a:avLst/>
            </a:prstGeom>
            <a:noFill/>
            <a:ln w="2857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en-US" sz="1500" b="1" dirty="0">
                  <a:latin typeface="Times New Roman" pitchFamily="18" charset="0"/>
                  <a:cs typeface="Arial" charset="0"/>
                </a:rPr>
                <a:t>Saving/Inv</a:t>
              </a:r>
              <a:endParaRPr lang="en-US" sz="1500" dirty="0">
                <a:latin typeface="Times New Roman" pitchFamily="18" charset="0"/>
                <a:cs typeface="Arial" charset="0"/>
              </a:endParaRPr>
            </a:p>
          </p:txBody>
        </p:sp>
        <p:sp>
          <p:nvSpPr>
            <p:cNvPr id="4116" name="Line 20"/>
            <p:cNvSpPr>
              <a:spLocks noChangeShapeType="1"/>
            </p:cNvSpPr>
            <p:nvPr/>
          </p:nvSpPr>
          <p:spPr bwMode="auto">
            <a:xfrm flipH="1">
              <a:off x="4775201" y="1752600"/>
              <a:ext cx="88106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17" name="Line 21"/>
            <p:cNvSpPr>
              <a:spLocks noChangeShapeType="1"/>
            </p:cNvSpPr>
            <p:nvPr/>
          </p:nvSpPr>
          <p:spPr bwMode="auto">
            <a:xfrm flipH="1">
              <a:off x="6062663" y="1752600"/>
              <a:ext cx="0" cy="1066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18" name="Line 22"/>
            <p:cNvSpPr>
              <a:spLocks noChangeShapeType="1"/>
            </p:cNvSpPr>
            <p:nvPr/>
          </p:nvSpPr>
          <p:spPr bwMode="auto">
            <a:xfrm flipH="1">
              <a:off x="6062664" y="1752600"/>
              <a:ext cx="352107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19" name="Line 23"/>
            <p:cNvSpPr>
              <a:spLocks noChangeShapeType="1"/>
            </p:cNvSpPr>
            <p:nvPr/>
          </p:nvSpPr>
          <p:spPr bwMode="auto">
            <a:xfrm flipH="1">
              <a:off x="9583738" y="1752600"/>
              <a:ext cx="0" cy="10668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20" name="Line 24"/>
            <p:cNvSpPr>
              <a:spLocks noChangeShapeType="1"/>
            </p:cNvSpPr>
            <p:nvPr/>
          </p:nvSpPr>
          <p:spPr bwMode="auto">
            <a:xfrm flipH="1">
              <a:off x="6265863" y="2438400"/>
              <a:ext cx="0" cy="3810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21" name="Line 25"/>
            <p:cNvSpPr>
              <a:spLocks noChangeShapeType="1"/>
            </p:cNvSpPr>
            <p:nvPr/>
          </p:nvSpPr>
          <p:spPr bwMode="auto">
            <a:xfrm flipH="1">
              <a:off x="7823200" y="2438400"/>
              <a:ext cx="0" cy="3810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22" name="Line 26"/>
            <p:cNvSpPr>
              <a:spLocks noChangeShapeType="1"/>
            </p:cNvSpPr>
            <p:nvPr/>
          </p:nvSpPr>
          <p:spPr bwMode="auto">
            <a:xfrm flipH="1">
              <a:off x="6265864" y="2438400"/>
              <a:ext cx="87947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23" name="Line 27"/>
            <p:cNvSpPr>
              <a:spLocks noChangeShapeType="1"/>
            </p:cNvSpPr>
            <p:nvPr/>
          </p:nvSpPr>
          <p:spPr bwMode="auto">
            <a:xfrm flipH="1" flipV="1">
              <a:off x="7823200" y="2438400"/>
              <a:ext cx="12192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24" name="Line 28"/>
            <p:cNvSpPr>
              <a:spLocks noChangeShapeType="1"/>
            </p:cNvSpPr>
            <p:nvPr/>
          </p:nvSpPr>
          <p:spPr bwMode="auto">
            <a:xfrm flipH="1">
              <a:off x="7145338" y="2438400"/>
              <a:ext cx="0" cy="3810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25" name="Line 29"/>
            <p:cNvSpPr>
              <a:spLocks noChangeShapeType="1"/>
            </p:cNvSpPr>
            <p:nvPr/>
          </p:nvSpPr>
          <p:spPr bwMode="auto">
            <a:xfrm flipH="1">
              <a:off x="9042400" y="2438400"/>
              <a:ext cx="0" cy="3810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26" name="Line 30"/>
            <p:cNvSpPr>
              <a:spLocks noChangeShapeType="1"/>
            </p:cNvSpPr>
            <p:nvPr/>
          </p:nvSpPr>
          <p:spPr bwMode="auto">
            <a:xfrm flipH="1">
              <a:off x="5656263" y="3219450"/>
              <a:ext cx="0" cy="1506538"/>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27" name="Line 31"/>
            <p:cNvSpPr>
              <a:spLocks noChangeShapeType="1"/>
            </p:cNvSpPr>
            <p:nvPr/>
          </p:nvSpPr>
          <p:spPr bwMode="auto">
            <a:xfrm>
              <a:off x="5519739" y="5791200"/>
              <a:ext cx="4810125" cy="0"/>
            </a:xfrm>
            <a:prstGeom prst="line">
              <a:avLst/>
            </a:prstGeom>
            <a:noFill/>
            <a:ln w="28575">
              <a:solidFill>
                <a:srgbClr val="FF5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28" name="Line 32"/>
            <p:cNvSpPr>
              <a:spLocks noChangeShapeType="1"/>
            </p:cNvSpPr>
            <p:nvPr/>
          </p:nvSpPr>
          <p:spPr bwMode="auto">
            <a:xfrm flipV="1">
              <a:off x="10329863" y="3048000"/>
              <a:ext cx="0" cy="2743200"/>
            </a:xfrm>
            <a:prstGeom prst="line">
              <a:avLst/>
            </a:prstGeom>
            <a:noFill/>
            <a:ln w="28575">
              <a:solidFill>
                <a:srgbClr val="FF5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29" name="Line 33"/>
            <p:cNvSpPr>
              <a:spLocks noChangeShapeType="1"/>
            </p:cNvSpPr>
            <p:nvPr/>
          </p:nvSpPr>
          <p:spPr bwMode="auto">
            <a:xfrm flipH="1" flipV="1">
              <a:off x="9990139" y="3048000"/>
              <a:ext cx="339725" cy="0"/>
            </a:xfrm>
            <a:prstGeom prst="line">
              <a:avLst/>
            </a:prstGeom>
            <a:noFill/>
            <a:ln w="28575">
              <a:solidFill>
                <a:srgbClr val="FF5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30" name="Line 34"/>
            <p:cNvSpPr>
              <a:spLocks noChangeShapeType="1"/>
            </p:cNvSpPr>
            <p:nvPr/>
          </p:nvSpPr>
          <p:spPr bwMode="auto">
            <a:xfrm flipH="1">
              <a:off x="7416800" y="3219451"/>
              <a:ext cx="0" cy="151447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31" name="Line 35"/>
            <p:cNvSpPr>
              <a:spLocks noChangeShapeType="1"/>
            </p:cNvSpPr>
            <p:nvPr/>
          </p:nvSpPr>
          <p:spPr bwMode="auto">
            <a:xfrm flipH="1">
              <a:off x="9042400" y="3219451"/>
              <a:ext cx="0" cy="151447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32" name="Line 36"/>
            <p:cNvSpPr>
              <a:spLocks noChangeShapeType="1"/>
            </p:cNvSpPr>
            <p:nvPr/>
          </p:nvSpPr>
          <p:spPr bwMode="auto">
            <a:xfrm flipH="1" flipV="1">
              <a:off x="4843464" y="4724400"/>
              <a:ext cx="4198937"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33" name="Line 37"/>
            <p:cNvSpPr>
              <a:spLocks noChangeShapeType="1"/>
            </p:cNvSpPr>
            <p:nvPr/>
          </p:nvSpPr>
          <p:spPr bwMode="auto">
            <a:xfrm>
              <a:off x="4233863" y="4953000"/>
              <a:ext cx="0" cy="533400"/>
            </a:xfrm>
            <a:prstGeom prst="line">
              <a:avLst/>
            </a:prstGeom>
            <a:noFill/>
            <a:ln w="28575">
              <a:solidFill>
                <a:srgbClr val="FF5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34" name="Text Box 38"/>
            <p:cNvSpPr txBox="1">
              <a:spLocks noChangeArrowheads="1"/>
            </p:cNvSpPr>
            <p:nvPr/>
          </p:nvSpPr>
          <p:spPr bwMode="auto">
            <a:xfrm>
              <a:off x="2201864" y="1752600"/>
              <a:ext cx="860425"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sz="1350" dirty="0">
                  <a:effectLst>
                    <a:outerShdw blurRad="38100" dist="38100" dir="2700000" algn="tl">
                      <a:srgbClr val="C0C0C0"/>
                    </a:outerShdw>
                  </a:effectLst>
                  <a:latin typeface="Times New Roman" pitchFamily="18" charset="0"/>
                  <a:cs typeface="Arial" charset="0"/>
                </a:rPr>
                <a:t>Factor</a:t>
              </a:r>
            </a:p>
            <a:p>
              <a:pPr>
                <a:defRPr/>
              </a:pPr>
              <a:r>
                <a:rPr lang="en-US" sz="1350" dirty="0">
                  <a:effectLst>
                    <a:outerShdw blurRad="38100" dist="38100" dir="2700000" algn="tl">
                      <a:srgbClr val="C0C0C0"/>
                    </a:outerShdw>
                  </a:effectLst>
                  <a:latin typeface="Times New Roman" pitchFamily="18" charset="0"/>
                  <a:cs typeface="Arial" charset="0"/>
                </a:rPr>
                <a:t>Costs </a:t>
              </a:r>
            </a:p>
          </p:txBody>
        </p:sp>
        <p:sp>
          <p:nvSpPr>
            <p:cNvPr id="4135" name="Text Box 39"/>
            <p:cNvSpPr txBox="1">
              <a:spLocks noChangeArrowheads="1"/>
            </p:cNvSpPr>
            <p:nvPr/>
          </p:nvSpPr>
          <p:spPr bwMode="auto">
            <a:xfrm>
              <a:off x="4619625" y="1752600"/>
              <a:ext cx="1016001" cy="954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spcBef>
                  <a:spcPct val="50000"/>
                </a:spcBef>
                <a:defRPr/>
              </a:pPr>
              <a:r>
                <a:rPr lang="en-US" sz="1350" dirty="0">
                  <a:effectLst>
                    <a:outerShdw blurRad="38100" dist="38100" dir="2700000" algn="tl">
                      <a:srgbClr val="C0C0C0"/>
                    </a:outerShdw>
                  </a:effectLst>
                  <a:latin typeface="Times New Roman" pitchFamily="18" charset="0"/>
                  <a:cs typeface="Arial" charset="0"/>
                </a:rPr>
                <a:t>Wages,</a:t>
              </a:r>
            </a:p>
            <a:p>
              <a:pPr algn="r">
                <a:defRPr/>
              </a:pPr>
              <a:r>
                <a:rPr lang="en-US" sz="1350" dirty="0">
                  <a:effectLst>
                    <a:outerShdw blurRad="38100" dist="38100" dir="2700000" algn="tl">
                      <a:srgbClr val="C0C0C0"/>
                    </a:outerShdw>
                  </a:effectLst>
                  <a:latin typeface="Times New Roman" pitchFamily="18" charset="0"/>
                  <a:cs typeface="Arial" charset="0"/>
                </a:rPr>
                <a:t> Rents:</a:t>
              </a:r>
            </a:p>
            <a:p>
              <a:pPr algn="r">
                <a:defRPr/>
              </a:pPr>
              <a:r>
                <a:rPr lang="en-US" sz="1350" dirty="0">
                  <a:effectLst>
                    <a:outerShdw blurRad="38100" dist="38100" dir="2700000" algn="tl">
                      <a:srgbClr val="C0C0C0"/>
                    </a:outerShdw>
                  </a:effectLst>
                  <a:latin typeface="Times New Roman" pitchFamily="18" charset="0"/>
                  <a:cs typeface="Arial" charset="0"/>
                </a:rPr>
                <a:t>GDPFC </a:t>
              </a:r>
            </a:p>
          </p:txBody>
        </p:sp>
        <p:sp>
          <p:nvSpPr>
            <p:cNvPr id="4136" name="Text Box 40"/>
            <p:cNvSpPr txBox="1">
              <a:spLocks noChangeArrowheads="1"/>
            </p:cNvSpPr>
            <p:nvPr/>
          </p:nvSpPr>
          <p:spPr bwMode="auto">
            <a:xfrm>
              <a:off x="3081339" y="2667000"/>
              <a:ext cx="1517651" cy="954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defRPr/>
              </a:pPr>
              <a:r>
                <a:rPr lang="en-US" sz="1350" dirty="0">
                  <a:effectLst>
                    <a:outerShdw blurRad="38100" dist="38100" dir="2700000" algn="tl">
                      <a:srgbClr val="C0C0C0"/>
                    </a:outerShdw>
                  </a:effectLst>
                  <a:latin typeface="Times New Roman" pitchFamily="18" charset="0"/>
                  <a:cs typeface="Arial" charset="0"/>
                </a:rPr>
                <a:t>Demand for Intermediate</a:t>
              </a:r>
            </a:p>
            <a:p>
              <a:pPr algn="ctr">
                <a:defRPr/>
              </a:pPr>
              <a:r>
                <a:rPr lang="en-US" sz="1350" dirty="0">
                  <a:effectLst>
                    <a:outerShdw blurRad="38100" dist="38100" dir="2700000" algn="tl">
                      <a:srgbClr val="C0C0C0"/>
                    </a:outerShdw>
                  </a:effectLst>
                  <a:latin typeface="Times New Roman" pitchFamily="18" charset="0"/>
                  <a:cs typeface="Arial" charset="0"/>
                </a:rPr>
                <a:t>Inputs </a:t>
              </a:r>
            </a:p>
          </p:txBody>
        </p:sp>
        <p:sp>
          <p:nvSpPr>
            <p:cNvPr id="4137" name="Text Box 41"/>
            <p:cNvSpPr txBox="1">
              <a:spLocks noChangeArrowheads="1"/>
            </p:cNvSpPr>
            <p:nvPr/>
          </p:nvSpPr>
          <p:spPr bwMode="auto">
            <a:xfrm>
              <a:off x="2362200" y="4495800"/>
              <a:ext cx="1193800"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sz="1350" dirty="0">
                  <a:effectLst>
                    <a:outerShdw blurRad="38100" dist="38100" dir="2700000" algn="tl">
                      <a:srgbClr val="C0C0C0"/>
                    </a:outerShdw>
                  </a:effectLst>
                  <a:latin typeface="Times New Roman" pitchFamily="18" charset="0"/>
                  <a:cs typeface="Arial" charset="0"/>
                </a:rPr>
                <a:t>Sales</a:t>
              </a:r>
            </a:p>
            <a:p>
              <a:pPr>
                <a:defRPr/>
              </a:pPr>
              <a:r>
                <a:rPr lang="en-US" sz="1350" dirty="0">
                  <a:effectLst>
                    <a:outerShdw blurRad="38100" dist="38100" dir="2700000" algn="tl">
                      <a:srgbClr val="C0C0C0"/>
                    </a:outerShdw>
                  </a:effectLst>
                  <a:latin typeface="Times New Roman" pitchFamily="18" charset="0"/>
                  <a:cs typeface="Arial" charset="0"/>
                </a:rPr>
                <a:t>Revenues </a:t>
              </a:r>
            </a:p>
          </p:txBody>
        </p:sp>
        <p:sp>
          <p:nvSpPr>
            <p:cNvPr id="4138" name="Text Box 42"/>
            <p:cNvSpPr txBox="1">
              <a:spLocks noChangeArrowheads="1"/>
            </p:cNvSpPr>
            <p:nvPr/>
          </p:nvSpPr>
          <p:spPr bwMode="auto">
            <a:xfrm>
              <a:off x="5656264" y="3803648"/>
              <a:ext cx="1557337"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sz="1350" dirty="0">
                  <a:effectLst>
                    <a:outerShdw blurRad="38100" dist="38100" dir="2700000" algn="tl">
                      <a:srgbClr val="C0C0C0"/>
                    </a:outerShdw>
                  </a:effectLst>
                  <a:latin typeface="Times New Roman" pitchFamily="18" charset="0"/>
                  <a:cs typeface="Arial" charset="0"/>
                </a:rPr>
                <a:t>Private</a:t>
              </a:r>
            </a:p>
            <a:p>
              <a:pPr>
                <a:defRPr/>
              </a:pPr>
              <a:r>
                <a:rPr lang="en-US" sz="1350" dirty="0">
                  <a:effectLst>
                    <a:outerShdw blurRad="38100" dist="38100" dir="2700000" algn="tl">
                      <a:srgbClr val="C0C0C0"/>
                    </a:outerShdw>
                  </a:effectLst>
                  <a:latin typeface="Times New Roman" pitchFamily="18" charset="0"/>
                  <a:cs typeface="Arial" charset="0"/>
                </a:rPr>
                <a:t>Consumption </a:t>
              </a:r>
            </a:p>
          </p:txBody>
        </p:sp>
        <p:sp>
          <p:nvSpPr>
            <p:cNvPr id="4139" name="Text Box 43"/>
            <p:cNvSpPr txBox="1">
              <a:spLocks noChangeArrowheads="1"/>
            </p:cNvSpPr>
            <p:nvPr/>
          </p:nvSpPr>
          <p:spPr bwMode="auto">
            <a:xfrm>
              <a:off x="6265864" y="2438401"/>
              <a:ext cx="860425" cy="400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US" sz="1350" dirty="0">
                  <a:effectLst>
                    <a:outerShdw blurRad="38100" dist="38100" dir="2700000" algn="tl">
                      <a:srgbClr val="C0C0C0"/>
                    </a:outerShdw>
                  </a:effectLst>
                  <a:latin typeface="Times New Roman" pitchFamily="18" charset="0"/>
                  <a:cs typeface="Arial" charset="0"/>
                </a:rPr>
                <a:t>Taxes</a:t>
              </a:r>
            </a:p>
          </p:txBody>
        </p:sp>
        <p:sp>
          <p:nvSpPr>
            <p:cNvPr id="4140" name="Text Box 44"/>
            <p:cNvSpPr txBox="1">
              <a:spLocks noChangeArrowheads="1"/>
            </p:cNvSpPr>
            <p:nvPr/>
          </p:nvSpPr>
          <p:spPr bwMode="auto">
            <a:xfrm>
              <a:off x="6535739" y="1371601"/>
              <a:ext cx="2574925"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US" sz="1350">
                  <a:effectLst>
                    <a:outerShdw blurRad="38100" dist="38100" dir="2700000" algn="tl">
                      <a:srgbClr val="C0C0C0"/>
                    </a:outerShdw>
                  </a:effectLst>
                  <a:latin typeface="Times New Roman" pitchFamily="18" charset="0"/>
                  <a:cs typeface="Arial" charset="0"/>
                </a:rPr>
                <a:t>Domestic Private Savings</a:t>
              </a:r>
            </a:p>
          </p:txBody>
        </p:sp>
        <p:sp>
          <p:nvSpPr>
            <p:cNvPr id="4141" name="Text Box 45"/>
            <p:cNvSpPr txBox="1">
              <a:spLocks noChangeArrowheads="1"/>
            </p:cNvSpPr>
            <p:nvPr/>
          </p:nvSpPr>
          <p:spPr bwMode="auto">
            <a:xfrm>
              <a:off x="7416799" y="3810000"/>
              <a:ext cx="1557329"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defRPr/>
              </a:pPr>
              <a:r>
                <a:rPr lang="en-US" sz="1350" dirty="0">
                  <a:effectLst>
                    <a:outerShdw blurRad="38100" dist="38100" dir="2700000" algn="tl">
                      <a:srgbClr val="C0C0C0"/>
                    </a:outerShdw>
                  </a:effectLst>
                  <a:latin typeface="Times New Roman" pitchFamily="18" charset="0"/>
                  <a:cs typeface="Arial" charset="0"/>
                </a:rPr>
                <a:t>Government</a:t>
              </a:r>
            </a:p>
            <a:p>
              <a:pPr>
                <a:defRPr/>
              </a:pPr>
              <a:r>
                <a:rPr lang="en-US" sz="1350" dirty="0">
                  <a:effectLst>
                    <a:outerShdw blurRad="38100" dist="38100" dir="2700000" algn="tl">
                      <a:srgbClr val="C0C0C0"/>
                    </a:outerShdw>
                  </a:effectLst>
                  <a:latin typeface="Times New Roman" pitchFamily="18" charset="0"/>
                  <a:cs typeface="Arial" charset="0"/>
                </a:rPr>
                <a:t>Expenditure</a:t>
              </a:r>
            </a:p>
          </p:txBody>
        </p:sp>
        <p:sp>
          <p:nvSpPr>
            <p:cNvPr id="4142" name="Text Box 46"/>
            <p:cNvSpPr txBox="1">
              <a:spLocks noChangeArrowheads="1"/>
            </p:cNvSpPr>
            <p:nvPr/>
          </p:nvSpPr>
          <p:spPr bwMode="auto">
            <a:xfrm>
              <a:off x="7620000" y="2057401"/>
              <a:ext cx="1557339" cy="400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US" sz="1350" dirty="0">
                  <a:effectLst>
                    <a:outerShdw blurRad="38100" dist="38100" dir="2700000" algn="tl">
                      <a:srgbClr val="C0C0C0"/>
                    </a:outerShdw>
                  </a:effectLst>
                  <a:latin typeface="Times New Roman" pitchFamily="18" charset="0"/>
                  <a:cs typeface="Arial" charset="0"/>
                </a:rPr>
                <a:t>Gov. Savings</a:t>
              </a:r>
            </a:p>
          </p:txBody>
        </p:sp>
        <p:sp>
          <p:nvSpPr>
            <p:cNvPr id="4143" name="Text Box 47"/>
            <p:cNvSpPr txBox="1">
              <a:spLocks noChangeArrowheads="1"/>
            </p:cNvSpPr>
            <p:nvPr/>
          </p:nvSpPr>
          <p:spPr bwMode="auto">
            <a:xfrm>
              <a:off x="9042401" y="3810000"/>
              <a:ext cx="1266825"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sz="1350">
                  <a:effectLst>
                    <a:outerShdw blurRad="38100" dist="38100" dir="2700000" algn="tl">
                      <a:srgbClr val="C0C0C0"/>
                    </a:outerShdw>
                  </a:effectLst>
                  <a:latin typeface="Times New Roman" pitchFamily="18" charset="0"/>
                  <a:cs typeface="Arial" charset="0"/>
                </a:rPr>
                <a:t>Investment Demand</a:t>
              </a:r>
            </a:p>
          </p:txBody>
        </p:sp>
        <p:sp>
          <p:nvSpPr>
            <p:cNvPr id="4144" name="Text Box 48"/>
            <p:cNvSpPr txBox="1">
              <a:spLocks noChangeArrowheads="1"/>
            </p:cNvSpPr>
            <p:nvPr/>
          </p:nvSpPr>
          <p:spPr bwMode="auto">
            <a:xfrm>
              <a:off x="4233863" y="5029201"/>
              <a:ext cx="995363" cy="400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505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en-US" sz="1350" dirty="0">
                  <a:effectLst>
                    <a:outerShdw blurRad="38100" dist="38100" dir="2700000" algn="tl">
                      <a:srgbClr val="C0C0C0"/>
                    </a:outerShdw>
                  </a:effectLst>
                  <a:latin typeface="Times New Roman" pitchFamily="18" charset="0"/>
                  <a:cs typeface="Arial" charset="0"/>
                </a:rPr>
                <a:t>Imports</a:t>
              </a:r>
            </a:p>
          </p:txBody>
        </p:sp>
        <p:sp>
          <p:nvSpPr>
            <p:cNvPr id="4145" name="Text Box 49"/>
            <p:cNvSpPr txBox="1">
              <a:spLocks noChangeArrowheads="1"/>
            </p:cNvSpPr>
            <p:nvPr/>
          </p:nvSpPr>
          <p:spPr bwMode="auto">
            <a:xfrm>
              <a:off x="2425700" y="5486997"/>
              <a:ext cx="1041400" cy="400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505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en-US" sz="1350" dirty="0">
                  <a:effectLst>
                    <a:outerShdw blurRad="38100" dist="38100" dir="2700000" algn="tl">
                      <a:srgbClr val="C0C0C0"/>
                    </a:outerShdw>
                  </a:effectLst>
                  <a:latin typeface="Times New Roman" pitchFamily="18" charset="0"/>
                  <a:cs typeface="Arial" charset="0"/>
                </a:rPr>
                <a:t>Exports</a:t>
              </a:r>
            </a:p>
          </p:txBody>
        </p:sp>
        <p:sp>
          <p:nvSpPr>
            <p:cNvPr id="4146" name="Text Box 50"/>
            <p:cNvSpPr txBox="1">
              <a:spLocks noChangeArrowheads="1"/>
            </p:cNvSpPr>
            <p:nvPr/>
          </p:nvSpPr>
          <p:spPr bwMode="auto">
            <a:xfrm>
              <a:off x="8094664" y="5334001"/>
              <a:ext cx="2098675" cy="400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en-US" sz="1350" dirty="0">
                  <a:effectLst>
                    <a:outerShdw blurRad="38100" dist="38100" dir="2700000" algn="tl">
                      <a:srgbClr val="C0C0C0"/>
                    </a:outerShdw>
                  </a:effectLst>
                  <a:latin typeface="Times New Roman" pitchFamily="18" charset="0"/>
                  <a:cs typeface="Arial" charset="0"/>
                </a:rPr>
                <a:t>Foreign Savings</a:t>
              </a:r>
            </a:p>
          </p:txBody>
        </p:sp>
        <p:sp>
          <p:nvSpPr>
            <p:cNvPr id="4147" name="Text Box 51"/>
            <p:cNvSpPr txBox="1">
              <a:spLocks noChangeArrowheads="1"/>
            </p:cNvSpPr>
            <p:nvPr/>
          </p:nvSpPr>
          <p:spPr bwMode="auto">
            <a:xfrm>
              <a:off x="5926139" y="4724400"/>
              <a:ext cx="2574925" cy="400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US" sz="1350">
                  <a:effectLst>
                    <a:outerShdw blurRad="38100" dist="38100" dir="2700000" algn="tl">
                      <a:srgbClr val="C0C0C0"/>
                    </a:outerShdw>
                  </a:effectLst>
                  <a:latin typeface="Times New Roman" pitchFamily="18" charset="0"/>
                  <a:cs typeface="Arial" charset="0"/>
                </a:rPr>
                <a:t>Demand for Final Goods</a:t>
              </a:r>
            </a:p>
          </p:txBody>
        </p:sp>
        <p:sp>
          <p:nvSpPr>
            <p:cNvPr id="4148" name="Line 52"/>
            <p:cNvSpPr>
              <a:spLocks noChangeShapeType="1"/>
            </p:cNvSpPr>
            <p:nvPr/>
          </p:nvSpPr>
          <p:spPr bwMode="auto">
            <a:xfrm flipH="1">
              <a:off x="6197600" y="3657600"/>
              <a:ext cx="94773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49" name="Line 53"/>
            <p:cNvSpPr>
              <a:spLocks noChangeShapeType="1"/>
            </p:cNvSpPr>
            <p:nvPr/>
          </p:nvSpPr>
          <p:spPr bwMode="auto">
            <a:xfrm flipH="1">
              <a:off x="7145338" y="3219451"/>
              <a:ext cx="0" cy="4365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50" name="Line 54"/>
            <p:cNvSpPr>
              <a:spLocks noChangeShapeType="1"/>
            </p:cNvSpPr>
            <p:nvPr/>
          </p:nvSpPr>
          <p:spPr bwMode="auto">
            <a:xfrm flipH="1" flipV="1">
              <a:off x="6197600" y="3219451"/>
              <a:ext cx="0" cy="436563"/>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51" name="Text Box 55"/>
            <p:cNvSpPr txBox="1">
              <a:spLocks noChangeArrowheads="1"/>
            </p:cNvSpPr>
            <p:nvPr/>
          </p:nvSpPr>
          <p:spPr bwMode="auto">
            <a:xfrm>
              <a:off x="5992019" y="3263444"/>
              <a:ext cx="1252537" cy="400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US" sz="1350" dirty="0">
                  <a:effectLst>
                    <a:outerShdw blurRad="38100" dist="38100" dir="2700000" algn="tl">
                      <a:srgbClr val="C0C0C0"/>
                    </a:outerShdw>
                  </a:effectLst>
                  <a:latin typeface="Times New Roman" pitchFamily="18" charset="0"/>
                  <a:cs typeface="Arial" charset="0"/>
                </a:rPr>
                <a:t>Transfers</a:t>
              </a:r>
            </a:p>
          </p:txBody>
        </p:sp>
      </p:grpSp>
      <p:sp>
        <p:nvSpPr>
          <p:cNvPr id="5" name="TextBox 4"/>
          <p:cNvSpPr txBox="1"/>
          <p:nvPr/>
        </p:nvSpPr>
        <p:spPr>
          <a:xfrm>
            <a:off x="2689624" y="1765494"/>
            <a:ext cx="2803922" cy="415498"/>
          </a:xfrm>
          <a:prstGeom prst="rect">
            <a:avLst/>
          </a:prstGeom>
          <a:noFill/>
        </p:spPr>
        <p:txBody>
          <a:bodyPr wrap="square" rtlCol="0">
            <a:spAutoFit/>
          </a:bodyPr>
          <a:lstStyle/>
          <a:p>
            <a:pPr algn="ctr"/>
            <a:r>
              <a:rPr lang="en-US" sz="2100" dirty="0"/>
              <a:t>Supply side: production</a:t>
            </a:r>
          </a:p>
        </p:txBody>
      </p:sp>
      <p:sp>
        <p:nvSpPr>
          <p:cNvPr id="6" name="TextBox 5"/>
          <p:cNvSpPr txBox="1"/>
          <p:nvPr/>
        </p:nvSpPr>
        <p:spPr>
          <a:xfrm>
            <a:off x="5722144" y="1762102"/>
            <a:ext cx="3726656" cy="415498"/>
          </a:xfrm>
          <a:prstGeom prst="rect">
            <a:avLst/>
          </a:prstGeom>
          <a:noFill/>
        </p:spPr>
        <p:txBody>
          <a:bodyPr wrap="square" rtlCol="0">
            <a:spAutoFit/>
          </a:bodyPr>
          <a:lstStyle/>
          <a:p>
            <a:r>
              <a:rPr lang="en-US" sz="2100" dirty="0"/>
              <a:t>Demand side: macro aggregates</a:t>
            </a:r>
          </a:p>
        </p:txBody>
      </p:sp>
      <p:sp>
        <p:nvSpPr>
          <p:cNvPr id="7" name="TextBox 6"/>
          <p:cNvSpPr txBox="1"/>
          <p:nvPr/>
        </p:nvSpPr>
        <p:spPr>
          <a:xfrm>
            <a:off x="5794773" y="5138738"/>
            <a:ext cx="1763313" cy="323165"/>
          </a:xfrm>
          <a:prstGeom prst="rect">
            <a:avLst/>
          </a:prstGeom>
          <a:noFill/>
        </p:spPr>
        <p:txBody>
          <a:bodyPr wrap="square" rtlCol="0">
            <a:spAutoFit/>
          </a:bodyPr>
          <a:lstStyle/>
          <a:p>
            <a:r>
              <a:rPr lang="en-US" sz="1500" dirty="0"/>
              <a:t>GDP (market prices)</a:t>
            </a:r>
          </a:p>
        </p:txBody>
      </p:sp>
    </p:spTree>
    <p:extLst>
      <p:ext uri="{BB962C8B-B14F-4D97-AF65-F5344CB8AC3E}">
        <p14:creationId xmlns:p14="http://schemas.microsoft.com/office/powerpoint/2010/main" val="79024514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3064BE4-6C4A-4FBA-A337-2D4DFBBD6B0F}" type="slidenum">
              <a:rPr lang="en-US" smtClean="0"/>
              <a:t>13</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2303476962"/>
              </p:ext>
            </p:extLst>
          </p:nvPr>
        </p:nvGraphicFramePr>
        <p:xfrm>
          <a:off x="814647" y="656705"/>
          <a:ext cx="10216342" cy="5699645"/>
        </p:xfrm>
        <a:graphic>
          <a:graphicData uri="http://schemas.openxmlformats.org/drawingml/2006/table">
            <a:tbl>
              <a:tblPr firstRow="1" firstCol="1" bandRow="1">
                <a:tableStyleId>{5C22544A-7EE6-4342-B048-85BDC9FD1C3A}</a:tableStyleId>
              </a:tblPr>
              <a:tblGrid>
                <a:gridCol w="836824">
                  <a:extLst>
                    <a:ext uri="{9D8B030D-6E8A-4147-A177-3AD203B41FA5}">
                      <a16:colId xmlns:a16="http://schemas.microsoft.com/office/drawing/2014/main" val="1653783255"/>
                    </a:ext>
                  </a:extLst>
                </a:gridCol>
                <a:gridCol w="1754895">
                  <a:extLst>
                    <a:ext uri="{9D8B030D-6E8A-4147-A177-3AD203B41FA5}">
                      <a16:colId xmlns:a16="http://schemas.microsoft.com/office/drawing/2014/main" val="2626497891"/>
                    </a:ext>
                  </a:extLst>
                </a:gridCol>
                <a:gridCol w="1226800">
                  <a:extLst>
                    <a:ext uri="{9D8B030D-6E8A-4147-A177-3AD203B41FA5}">
                      <a16:colId xmlns:a16="http://schemas.microsoft.com/office/drawing/2014/main" val="4190942001"/>
                    </a:ext>
                  </a:extLst>
                </a:gridCol>
                <a:gridCol w="1628179">
                  <a:extLst>
                    <a:ext uri="{9D8B030D-6E8A-4147-A177-3AD203B41FA5}">
                      <a16:colId xmlns:a16="http://schemas.microsoft.com/office/drawing/2014/main" val="3698267057"/>
                    </a:ext>
                  </a:extLst>
                </a:gridCol>
                <a:gridCol w="1038787">
                  <a:extLst>
                    <a:ext uri="{9D8B030D-6E8A-4147-A177-3AD203B41FA5}">
                      <a16:colId xmlns:a16="http://schemas.microsoft.com/office/drawing/2014/main" val="4033524989"/>
                    </a:ext>
                  </a:extLst>
                </a:gridCol>
                <a:gridCol w="1038787">
                  <a:extLst>
                    <a:ext uri="{9D8B030D-6E8A-4147-A177-3AD203B41FA5}">
                      <a16:colId xmlns:a16="http://schemas.microsoft.com/office/drawing/2014/main" val="3047402991"/>
                    </a:ext>
                  </a:extLst>
                </a:gridCol>
                <a:gridCol w="827721">
                  <a:extLst>
                    <a:ext uri="{9D8B030D-6E8A-4147-A177-3AD203B41FA5}">
                      <a16:colId xmlns:a16="http://schemas.microsoft.com/office/drawing/2014/main" val="3964088381"/>
                    </a:ext>
                  </a:extLst>
                </a:gridCol>
                <a:gridCol w="167175">
                  <a:extLst>
                    <a:ext uri="{9D8B030D-6E8A-4147-A177-3AD203B41FA5}">
                      <a16:colId xmlns:a16="http://schemas.microsoft.com/office/drawing/2014/main" val="3888227517"/>
                    </a:ext>
                  </a:extLst>
                </a:gridCol>
                <a:gridCol w="848389">
                  <a:extLst>
                    <a:ext uri="{9D8B030D-6E8A-4147-A177-3AD203B41FA5}">
                      <a16:colId xmlns:a16="http://schemas.microsoft.com/office/drawing/2014/main" val="126804774"/>
                    </a:ext>
                  </a:extLst>
                </a:gridCol>
                <a:gridCol w="848785">
                  <a:extLst>
                    <a:ext uri="{9D8B030D-6E8A-4147-A177-3AD203B41FA5}">
                      <a16:colId xmlns:a16="http://schemas.microsoft.com/office/drawing/2014/main" val="3984565763"/>
                    </a:ext>
                  </a:extLst>
                </a:gridCol>
              </a:tblGrid>
              <a:tr h="267282">
                <a:tc gridSpan="5">
                  <a:txBody>
                    <a:bodyPr/>
                    <a:lstStyle/>
                    <a:p>
                      <a:pPr marL="0" marR="0">
                        <a:lnSpc>
                          <a:spcPct val="107000"/>
                        </a:lnSpc>
                        <a:spcBef>
                          <a:spcPts val="0"/>
                        </a:spcBef>
                        <a:spcAft>
                          <a:spcPts val="0"/>
                        </a:spcAft>
                      </a:pPr>
                      <a:r>
                        <a:rPr lang="en-US" sz="1400" dirty="0">
                          <a:solidFill>
                            <a:schemeClr val="tx1"/>
                          </a:solidFill>
                          <a:effectLst/>
                          <a:latin typeface="Arial Black" panose="020B0A04020102020204" pitchFamily="34" charset="0"/>
                        </a:rPr>
                        <a:t>Figure 1: Stylized Social Accounting Matrix (SAM)</a:t>
                      </a:r>
                      <a:endParaRPr lang="en-US" sz="1400" dirty="0">
                        <a:solidFill>
                          <a:schemeClr val="tx1"/>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nSpc>
                          <a:spcPct val="107000"/>
                        </a:lnSpc>
                      </a:pPr>
                      <a:endParaRPr lang="en-US" sz="1200" dirty="0">
                        <a:effectLst/>
                        <a:latin typeface="Arial Black" panose="020B0A04020102020204" pitchFamily="34" charset="0"/>
                        <a:cs typeface="Times New Roman" panose="02020603050405020304" pitchFamily="18" charset="0"/>
                      </a:endParaRPr>
                    </a:p>
                  </a:txBody>
                  <a:tcPr marL="50586" marR="50586" marT="0" marB="0" anchor="b">
                    <a:noFill/>
                  </a:tcPr>
                </a:tc>
                <a:tc gridSpan="2">
                  <a:txBody>
                    <a:bodyPr/>
                    <a:lstStyle/>
                    <a:p>
                      <a:pPr>
                        <a:lnSpc>
                          <a:spcPct val="107000"/>
                        </a:lnSpc>
                      </a:pPr>
                      <a:endParaRPr lang="en-US" sz="1200" dirty="0">
                        <a:effectLst/>
                        <a:latin typeface="Arial Black" panose="020B0A04020102020204" pitchFamily="34" charset="0"/>
                        <a:cs typeface="Times New Roman" panose="02020603050405020304" pitchFamily="18" charset="0"/>
                      </a:endParaRPr>
                    </a:p>
                  </a:txBody>
                  <a:tcPr marL="50586" marR="50586" marT="0" marB="0" anchor="b">
                    <a:noFill/>
                  </a:tcPr>
                </a:tc>
                <a:tc hMerge="1">
                  <a:txBody>
                    <a:bodyPr/>
                    <a:lstStyle/>
                    <a:p>
                      <a:endParaRPr lang="en-US"/>
                    </a:p>
                  </a:txBody>
                  <a:tcPr/>
                </a:tc>
                <a:tc>
                  <a:txBody>
                    <a:bodyPr/>
                    <a:lstStyle/>
                    <a:p>
                      <a:pPr>
                        <a:lnSpc>
                          <a:spcPct val="107000"/>
                        </a:lnSpc>
                      </a:pPr>
                      <a:endParaRPr lang="en-US" sz="1200" dirty="0">
                        <a:effectLst/>
                        <a:latin typeface="Arial Black" panose="020B0A04020102020204" pitchFamily="34" charset="0"/>
                        <a:cs typeface="Times New Roman" panose="02020603050405020304" pitchFamily="18" charset="0"/>
                      </a:endParaRPr>
                    </a:p>
                  </a:txBody>
                  <a:tcPr marL="50586" marR="50586" marT="0" marB="0" anchor="b">
                    <a:noFill/>
                  </a:tcPr>
                </a:tc>
                <a:tc>
                  <a:txBody>
                    <a:bodyPr/>
                    <a:lstStyle/>
                    <a:p>
                      <a:endParaRPr lang="en-US" sz="1000" dirty="0"/>
                    </a:p>
                  </a:txBody>
                  <a:tcPr marL="50586" marR="50586" marT="0" marB="0" anchor="b">
                    <a:noFill/>
                  </a:tcPr>
                </a:tc>
                <a:extLst>
                  <a:ext uri="{0D108BD9-81ED-4DB2-BD59-A6C34878D82A}">
                    <a16:rowId xmlns:a16="http://schemas.microsoft.com/office/drawing/2014/main" val="3152908765"/>
                  </a:ext>
                </a:extLst>
              </a:tr>
              <a:tr h="269820">
                <a:tc>
                  <a:txBody>
                    <a:bodyPr/>
                    <a:lstStyle/>
                    <a:p>
                      <a:pPr>
                        <a:lnSpc>
                          <a:spcPct val="107000"/>
                        </a:lnSpc>
                      </a:pPr>
                      <a:endParaRPr lang="en-US" sz="1400" dirty="0">
                        <a:effectLst/>
                        <a:latin typeface="Arial Black" panose="020B0A04020102020204" pitchFamily="34" charset="0"/>
                        <a:cs typeface="Times New Roman" panose="02020603050405020304" pitchFamily="18" charset="0"/>
                      </a:endParaRPr>
                    </a:p>
                  </a:txBody>
                  <a:tcPr marL="50586" marR="50586" marT="0" marB="0" anchor="b">
                    <a:solidFill>
                      <a:schemeClr val="bg2"/>
                    </a:solidFill>
                  </a:tcPr>
                </a:tc>
                <a:tc>
                  <a:txBody>
                    <a:bodyPr/>
                    <a:lstStyle/>
                    <a:p>
                      <a:pPr marL="0" marR="0">
                        <a:lnSpc>
                          <a:spcPct val="107000"/>
                        </a:lnSpc>
                        <a:spcBef>
                          <a:spcPts val="0"/>
                        </a:spcBef>
                        <a:spcAft>
                          <a:spcPts val="0"/>
                        </a:spcAft>
                      </a:pPr>
                      <a:endParaRPr lang="en-US" sz="1400" dirty="0">
                        <a:effectLst/>
                        <a:latin typeface="Arial Black" panose="020B0A04020102020204" pitchFamily="34" charset="0"/>
                      </a:endParaRPr>
                    </a:p>
                  </a:txBody>
                  <a:tcPr marL="50586" marR="50586" marT="0" marB="0" anchor="b">
                    <a:lnR w="38100" cap="flat" cmpd="sng" algn="ctr">
                      <a:solidFill>
                        <a:schemeClr val="tx1"/>
                      </a:solidFill>
                      <a:prstDash val="solid"/>
                      <a:round/>
                      <a:headEnd type="none" w="med" len="med"/>
                      <a:tailEnd type="none" w="med" len="med"/>
                    </a:lnR>
                    <a:solidFill>
                      <a:schemeClr val="bg2"/>
                    </a:solidFill>
                  </a:tcPr>
                </a:tc>
                <a:tc gridSpan="3">
                  <a:txBody>
                    <a:bodyPr/>
                    <a:lstStyle/>
                    <a:p>
                      <a:pPr marL="0" marR="0" algn="ctr">
                        <a:lnSpc>
                          <a:spcPct val="107000"/>
                        </a:lnSpc>
                        <a:spcBef>
                          <a:spcPts val="0"/>
                        </a:spcBef>
                        <a:spcAft>
                          <a:spcPts val="0"/>
                        </a:spcAft>
                      </a:pPr>
                      <a:r>
                        <a:rPr lang="en-US" sz="1400" dirty="0">
                          <a:effectLst/>
                          <a:latin typeface="Arial Black" panose="020B0A04020102020204" pitchFamily="34" charset="0"/>
                        </a:rPr>
                        <a:t>Endogenous accounts</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b">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solidFill>
                  </a:tcPr>
                </a:tc>
                <a:tc hMerge="1">
                  <a:txBody>
                    <a:bodyPr/>
                    <a:lstStyle/>
                    <a:p>
                      <a:endParaRPr lang="en-US"/>
                    </a:p>
                  </a:txBody>
                  <a:tcPr/>
                </a:tc>
                <a:tc hMerge="1">
                  <a:txBody>
                    <a:bodyPr/>
                    <a:lstStyle/>
                    <a:p>
                      <a:endParaRPr lang="en-US"/>
                    </a:p>
                  </a:txBody>
                  <a:tcPr/>
                </a:tc>
                <a:tc gridSpan="5">
                  <a:txBody>
                    <a:bodyPr/>
                    <a:lstStyle/>
                    <a:p>
                      <a:pPr marL="0" marR="0" algn="ctr">
                        <a:lnSpc>
                          <a:spcPct val="107000"/>
                        </a:lnSpc>
                        <a:spcBef>
                          <a:spcPts val="0"/>
                        </a:spcBef>
                        <a:spcAft>
                          <a:spcPts val="0"/>
                        </a:spcAft>
                      </a:pPr>
                      <a:r>
                        <a:rPr lang="en-US" sz="1400" dirty="0">
                          <a:effectLst/>
                          <a:latin typeface="Arial Black" panose="020B0A04020102020204" pitchFamily="34" charset="0"/>
                        </a:rPr>
                        <a:t>Exogenous accounts</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b">
                    <a:lnL w="12700" cap="flat" cmpd="sng" algn="ctr">
                      <a:solidFill>
                        <a:schemeClr val="tx1"/>
                      </a:solidFill>
                      <a:prstDash val="solid"/>
                      <a:round/>
                      <a:headEnd type="none" w="med" len="med"/>
                      <a:tailEnd type="none" w="med" len="med"/>
                    </a:lnL>
                    <a:solidFill>
                      <a:schemeClr val="bg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93878423"/>
                  </a:ext>
                </a:extLst>
              </a:tr>
              <a:tr h="694183">
                <a:tc>
                  <a:txBody>
                    <a:bodyPr/>
                    <a:lstStyle/>
                    <a:p>
                      <a:pPr marL="0" marR="0">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b">
                    <a:lnB w="38100" cap="flat" cmpd="sng" algn="ctr">
                      <a:solidFill>
                        <a:schemeClr val="tx1"/>
                      </a:solidFill>
                      <a:prstDash val="solid"/>
                      <a:round/>
                      <a:headEnd type="none" w="med" len="med"/>
                      <a:tailEnd type="none" w="med" len="med"/>
                    </a:lnB>
                    <a:solidFill>
                      <a:schemeClr val="bg2"/>
                    </a:solidFill>
                  </a:tcPr>
                </a:tc>
                <a:tc>
                  <a:txBody>
                    <a:bodyPr/>
                    <a:lstStyle/>
                    <a:p>
                      <a:pPr marL="0" marR="0">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b">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Industries</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b">
                    <a:lnL w="381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Commodities</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b">
                    <a:lnB w="381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Value added</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b">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err="1">
                          <a:effectLst/>
                          <a:latin typeface="Arial Black" panose="020B0A04020102020204" pitchFamily="34" charset="0"/>
                        </a:rPr>
                        <a:t>Hshlds</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b">
                    <a:lnL w="127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ea typeface="+mn-ea"/>
                          <a:cs typeface="+mn-cs"/>
                        </a:rPr>
                        <a:t>S-I</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b">
                    <a:lnB w="38100" cap="flat" cmpd="sng" algn="ctr">
                      <a:solidFill>
                        <a:schemeClr val="tx1"/>
                      </a:solidFill>
                      <a:prstDash val="solid"/>
                      <a:round/>
                      <a:headEnd type="none" w="med" len="med"/>
                      <a:tailEnd type="none" w="med" len="med"/>
                    </a:lnB>
                  </a:tcPr>
                </a:tc>
                <a:tc gridSpan="2">
                  <a:txBody>
                    <a:bodyPr/>
                    <a:lstStyle/>
                    <a:p>
                      <a:pPr marL="0" marR="0" algn="ctr">
                        <a:lnSpc>
                          <a:spcPct val="107000"/>
                        </a:lnSpc>
                        <a:spcBef>
                          <a:spcPts val="0"/>
                        </a:spcBef>
                        <a:spcAft>
                          <a:spcPts val="0"/>
                        </a:spcAft>
                      </a:pPr>
                      <a:r>
                        <a:rPr lang="en-US" sz="1400" dirty="0" err="1">
                          <a:effectLst/>
                          <a:latin typeface="Arial Black" panose="020B0A04020102020204" pitchFamily="34" charset="0"/>
                        </a:rPr>
                        <a:t>Govt</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b">
                    <a:lnB w="38100" cap="flat" cmpd="sng" algn="ctr">
                      <a:solidFill>
                        <a:schemeClr val="tx1"/>
                      </a:solidFill>
                      <a:prstDash val="solid"/>
                      <a:round/>
                      <a:headEnd type="none" w="med" len="med"/>
                      <a:tailEnd type="none" w="med" len="med"/>
                    </a:lnB>
                  </a:tcPr>
                </a:tc>
                <a:tc hMerge="1">
                  <a:txBody>
                    <a:bodyPr/>
                    <a:lstStyle/>
                    <a:p>
                      <a:pPr marL="0" marR="0" algn="ctr">
                        <a:lnSpc>
                          <a:spcPct val="107000"/>
                        </a:lnSpc>
                        <a:spcBef>
                          <a:spcPts val="0"/>
                        </a:spcBef>
                        <a:spcAft>
                          <a:spcPts val="0"/>
                        </a:spcAft>
                      </a:pPr>
                      <a:endParaRPr lang="en-US" sz="16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7448" marR="67448" marT="0" marB="0" anchor="b"/>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World</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b">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2038255"/>
                  </a:ext>
                </a:extLst>
              </a:tr>
              <a:tr h="684318">
                <a:tc rowSpan="3">
                  <a:txBody>
                    <a:bodyPr/>
                    <a:lstStyle/>
                    <a:p>
                      <a:pPr marL="0" marR="0" algn="ctr">
                        <a:lnSpc>
                          <a:spcPct val="107000"/>
                        </a:lnSpc>
                        <a:spcBef>
                          <a:spcPts val="0"/>
                        </a:spcBef>
                        <a:spcAft>
                          <a:spcPts val="0"/>
                        </a:spcAft>
                      </a:pPr>
                      <a:r>
                        <a:rPr lang="en-US" sz="1400" dirty="0">
                          <a:solidFill>
                            <a:schemeClr val="tx1"/>
                          </a:solidFill>
                          <a:effectLst/>
                          <a:latin typeface="Arial Black" panose="020B0A04020102020204" pitchFamily="34" charset="0"/>
                        </a:rPr>
                        <a:t>Endogenous </a:t>
                      </a:r>
                      <a:br>
                        <a:rPr lang="en-US" sz="1400" dirty="0">
                          <a:solidFill>
                            <a:schemeClr val="tx1"/>
                          </a:solidFill>
                          <a:effectLst/>
                          <a:latin typeface="Arial Black" panose="020B0A04020102020204" pitchFamily="34" charset="0"/>
                        </a:rPr>
                      </a:br>
                      <a:r>
                        <a:rPr lang="en-US" sz="1400" dirty="0">
                          <a:solidFill>
                            <a:schemeClr val="tx1"/>
                          </a:solidFill>
                          <a:effectLst/>
                          <a:latin typeface="Arial Black" panose="020B0A04020102020204" pitchFamily="34" charset="0"/>
                        </a:rPr>
                        <a:t>accounts</a:t>
                      </a:r>
                      <a:endParaRPr lang="en-US" sz="1400" dirty="0">
                        <a:solidFill>
                          <a:schemeClr val="tx1"/>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vert="vert" anchor="ct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a:lnSpc>
                          <a:spcPct val="107000"/>
                        </a:lnSpc>
                        <a:spcBef>
                          <a:spcPts val="0"/>
                        </a:spcBef>
                        <a:spcAft>
                          <a:spcPts val="0"/>
                        </a:spcAft>
                      </a:pPr>
                      <a:r>
                        <a:rPr lang="en-US" sz="1400" dirty="0">
                          <a:effectLst/>
                          <a:latin typeface="Arial Black" panose="020B0A04020102020204" pitchFamily="34" charset="0"/>
                        </a:rPr>
                        <a:t>Industries</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a:lnSpc>
                          <a:spcPct val="107000"/>
                        </a:lnSpc>
                      </a:pPr>
                      <a:endParaRPr lang="en-US" sz="1400" dirty="0">
                        <a:effectLst/>
                        <a:latin typeface="Arial Black" panose="020B0A04020102020204" pitchFamily="34" charset="0"/>
                        <a:cs typeface="Times New Roman" panose="02020603050405020304" pitchFamily="18" charset="0"/>
                      </a:endParaRPr>
                    </a:p>
                  </a:txBody>
                  <a:tcPr marL="50586" marR="50586" marT="0" marB="0" anchor="ctr">
                    <a:lnL w="381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supply/make matrix</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T w="381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400">
                          <a:effectLst/>
                          <a:latin typeface="Arial Black" panose="020B0A04020102020204" pitchFamily="34" charset="0"/>
                        </a:rPr>
                        <a:t> </a:t>
                      </a:r>
                      <a:endParaRPr lang="en-US" sz="140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pPr>
                        <a:lnSpc>
                          <a:spcPct val="107000"/>
                        </a:lnSpc>
                      </a:pPr>
                      <a:endParaRPr lang="en-US" sz="1400">
                        <a:effectLst/>
                        <a:latin typeface="Arial Black" panose="020B0A04020102020204" pitchFamily="34" charset="0"/>
                        <a:cs typeface="Times New Roman" panose="02020603050405020304" pitchFamily="18" charset="0"/>
                      </a:endParaRPr>
                    </a:p>
                  </a:txBody>
                  <a:tcPr marL="50586" marR="50586" marT="0" marB="0" anchor="ctr">
                    <a:lnT w="38100" cap="flat" cmpd="sng" algn="ctr">
                      <a:solidFill>
                        <a:schemeClr val="tx1"/>
                      </a:solidFill>
                      <a:prstDash val="solid"/>
                      <a:round/>
                      <a:headEnd type="none" w="med" len="med"/>
                      <a:tailEnd type="none" w="med" len="med"/>
                    </a:lnT>
                  </a:tcPr>
                </a:tc>
                <a:tc gridSpan="2">
                  <a:txBody>
                    <a:bodyPr/>
                    <a:lstStyle/>
                    <a:p>
                      <a:endParaRPr lang="en-US" sz="1400" dirty="0"/>
                    </a:p>
                  </a:txBody>
                  <a:tcPr marL="50586" marR="50586" marT="0" marB="0" anchor="ctr">
                    <a:lnT w="38100" cap="flat" cmpd="sng" algn="ctr">
                      <a:solidFill>
                        <a:schemeClr val="tx1"/>
                      </a:solidFill>
                      <a:prstDash val="solid"/>
                      <a:round/>
                      <a:headEnd type="none" w="med" len="med"/>
                      <a:tailEnd type="none" w="med" len="med"/>
                    </a:lnT>
                  </a:tcPr>
                </a:tc>
                <a:tc hMerge="1">
                  <a:txBody>
                    <a:bodyPr/>
                    <a:lstStyle/>
                    <a:p>
                      <a:pPr>
                        <a:lnSpc>
                          <a:spcPct val="107000"/>
                        </a:lnSpc>
                      </a:pPr>
                      <a:endParaRPr lang="en-US" sz="1600">
                        <a:effectLst/>
                        <a:latin typeface="Arial Black" panose="020B0A04020102020204" pitchFamily="34" charset="0"/>
                        <a:cs typeface="Times New Roman" panose="02020603050405020304" pitchFamily="18" charset="0"/>
                      </a:endParaRPr>
                    </a:p>
                  </a:txBody>
                  <a:tcPr marL="67448" marR="67448" marT="0" marB="0" anchor="ct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T w="381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840933183"/>
                  </a:ext>
                </a:extLst>
              </a:tr>
              <a:tr h="694183">
                <a:tc vMerge="1">
                  <a:txBody>
                    <a:bodyPr/>
                    <a:lstStyle/>
                    <a:p>
                      <a:endParaRPr lang="en-US"/>
                    </a:p>
                  </a:txBody>
                  <a:tcPr/>
                </a:tc>
                <a:tc>
                  <a:txBody>
                    <a:bodyPr/>
                    <a:lstStyle/>
                    <a:p>
                      <a:pPr marL="0" marR="0">
                        <a:lnSpc>
                          <a:spcPct val="107000"/>
                        </a:lnSpc>
                        <a:spcBef>
                          <a:spcPts val="0"/>
                        </a:spcBef>
                        <a:spcAft>
                          <a:spcPts val="0"/>
                        </a:spcAft>
                      </a:pPr>
                      <a:r>
                        <a:rPr lang="en-US" sz="1400" dirty="0">
                          <a:effectLst/>
                          <a:latin typeface="Arial Black" panose="020B0A04020102020204" pitchFamily="34" charset="0"/>
                        </a:rPr>
                        <a:t>Commodities</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R w="381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use matrix </a:t>
                      </a:r>
                    </a:p>
                    <a:p>
                      <a:pPr marL="0" marR="0" algn="ctr">
                        <a:lnSpc>
                          <a:spcPct val="107000"/>
                        </a:lnSpc>
                        <a:spcBef>
                          <a:spcPts val="0"/>
                        </a:spcBef>
                        <a:spcAft>
                          <a:spcPts val="0"/>
                        </a:spcAft>
                      </a:pPr>
                      <a:r>
                        <a:rPr lang="en-US" sz="1400" dirty="0">
                          <a:effectLst/>
                          <a:latin typeface="Arial Black" panose="020B0A04020102020204" pitchFamily="34" charset="0"/>
                        </a:rPr>
                        <a:t>(</a:t>
                      </a:r>
                      <a:r>
                        <a:rPr lang="en-US" sz="1400" dirty="0" err="1">
                          <a:effectLst/>
                          <a:latin typeface="Arial Black" panose="020B0A04020102020204" pitchFamily="34" charset="0"/>
                        </a:rPr>
                        <a:t>i</a:t>
                      </a:r>
                      <a:r>
                        <a:rPr lang="en-US" sz="1400" dirty="0">
                          <a:effectLst/>
                          <a:latin typeface="Arial Black" panose="020B0A04020102020204" pitchFamily="34" charset="0"/>
                        </a:rPr>
                        <a:t>-o matrix)</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L w="38100" cap="flat" cmpd="sng" algn="ctr">
                      <a:solidFill>
                        <a:schemeClr val="tx1"/>
                      </a:solidFill>
                      <a:prstDash val="solid"/>
                      <a:round/>
                      <a:headEnd type="none" w="med" len="med"/>
                      <a:tailEnd type="none" w="med" len="med"/>
                    </a:lnL>
                  </a:tcPr>
                </a:tc>
                <a:tc>
                  <a:txBody>
                    <a:bodyPr/>
                    <a:lstStyle/>
                    <a:p>
                      <a:pPr>
                        <a:lnSpc>
                          <a:spcPct val="107000"/>
                        </a:lnSpc>
                      </a:pPr>
                      <a:endParaRPr lang="en-US" sz="1400">
                        <a:effectLst/>
                        <a:latin typeface="Arial Black" panose="020B0A04020102020204" pitchFamily="34" charset="0"/>
                        <a:cs typeface="Times New Roman" panose="02020603050405020304" pitchFamily="18" charset="0"/>
                      </a:endParaRPr>
                    </a:p>
                  </a:txBody>
                  <a:tcPr marL="50586" marR="50586" marT="0" marB="0" anchor="ct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R w="127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consume</a:t>
                      </a:r>
                      <a:br>
                        <a:rPr lang="en-US" sz="1400" dirty="0">
                          <a:effectLst/>
                          <a:latin typeface="Arial Black" panose="020B0A04020102020204" pitchFamily="34" charset="0"/>
                        </a:rPr>
                      </a:br>
                      <a:r>
                        <a:rPr lang="en-US" sz="1400" dirty="0">
                          <a:effectLst/>
                          <a:latin typeface="Arial Black" panose="020B0A04020102020204" pitchFamily="34" charset="0"/>
                        </a:rPr>
                        <a:t>C</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L w="12700" cap="flat" cmpd="sng" algn="ctr">
                      <a:solidFill>
                        <a:schemeClr val="tx1"/>
                      </a:solidFill>
                      <a:prstDash val="solid"/>
                      <a:round/>
                      <a:headEnd type="none" w="med" len="med"/>
                      <a:tailEnd type="none" w="med" len="med"/>
                    </a:lnL>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invest</a:t>
                      </a:r>
                      <a:br>
                        <a:rPr lang="en-US" sz="1400" dirty="0">
                          <a:effectLst/>
                          <a:latin typeface="Arial Black" panose="020B0A04020102020204" pitchFamily="34" charset="0"/>
                        </a:rPr>
                      </a:br>
                      <a:r>
                        <a:rPr lang="en-US" sz="1400" dirty="0">
                          <a:effectLst/>
                          <a:latin typeface="Arial Black" panose="020B0A04020102020204" pitchFamily="34" charset="0"/>
                        </a:rPr>
                        <a:t>I</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tc>
                <a:tc gridSpan="2">
                  <a:txBody>
                    <a:bodyPr/>
                    <a:lstStyle/>
                    <a:p>
                      <a:pPr marL="0" marR="0" algn="ctr">
                        <a:lnSpc>
                          <a:spcPct val="107000"/>
                        </a:lnSpc>
                        <a:spcBef>
                          <a:spcPts val="0"/>
                        </a:spcBef>
                        <a:spcAft>
                          <a:spcPts val="0"/>
                        </a:spcAft>
                      </a:pPr>
                      <a:r>
                        <a:rPr lang="en-US" sz="1400" dirty="0" err="1">
                          <a:effectLst/>
                          <a:latin typeface="Arial Black" panose="020B0A04020102020204" pitchFamily="34" charset="0"/>
                        </a:rPr>
                        <a:t>govt</a:t>
                      </a:r>
                      <a:br>
                        <a:rPr lang="en-US" sz="1400" dirty="0">
                          <a:effectLst/>
                          <a:latin typeface="Arial Black" panose="020B0A04020102020204" pitchFamily="34" charset="0"/>
                        </a:rPr>
                      </a:br>
                      <a:r>
                        <a:rPr lang="en-US" sz="1400" dirty="0">
                          <a:effectLst/>
                          <a:latin typeface="Arial Black" panose="020B0A04020102020204" pitchFamily="34" charset="0"/>
                        </a:rPr>
                        <a:t>G</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tc>
                <a:tc hMerge="1">
                  <a:txBody>
                    <a:bodyPr/>
                    <a:lstStyle/>
                    <a:p>
                      <a:pPr marL="0" marR="0" algn="ctr">
                        <a:lnSpc>
                          <a:spcPct val="107000"/>
                        </a:lnSpc>
                        <a:spcBef>
                          <a:spcPts val="0"/>
                        </a:spcBef>
                        <a:spcAft>
                          <a:spcPts val="0"/>
                        </a:spcAft>
                      </a:pPr>
                      <a:endParaRPr lang="en-US" sz="16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7448" marR="67448" marT="0" marB="0" anchor="ct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Export</a:t>
                      </a:r>
                      <a:br>
                        <a:rPr lang="en-US" sz="1400" dirty="0">
                          <a:effectLst/>
                          <a:latin typeface="Arial Black" panose="020B0A04020102020204" pitchFamily="34" charset="0"/>
                        </a:rPr>
                      </a:br>
                      <a:r>
                        <a:rPr lang="en-US" sz="1400" dirty="0">
                          <a:effectLst/>
                          <a:latin typeface="Arial Black" panose="020B0A04020102020204" pitchFamily="34" charset="0"/>
                        </a:rPr>
                        <a:t>E</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tc>
                <a:extLst>
                  <a:ext uri="{0D108BD9-81ED-4DB2-BD59-A6C34878D82A}">
                    <a16:rowId xmlns:a16="http://schemas.microsoft.com/office/drawing/2014/main" val="1103161288"/>
                  </a:ext>
                </a:extLst>
              </a:tr>
              <a:tr h="490582">
                <a:tc vMerge="1">
                  <a:txBody>
                    <a:bodyPr/>
                    <a:lstStyle/>
                    <a:p>
                      <a:endParaRPr lang="en-US"/>
                    </a:p>
                  </a:txBody>
                  <a:tcPr/>
                </a:tc>
                <a:tc>
                  <a:txBody>
                    <a:bodyPr/>
                    <a:lstStyle/>
                    <a:p>
                      <a:pPr marL="0" marR="0">
                        <a:lnSpc>
                          <a:spcPct val="107000"/>
                        </a:lnSpc>
                        <a:spcBef>
                          <a:spcPts val="0"/>
                        </a:spcBef>
                        <a:spcAft>
                          <a:spcPts val="0"/>
                        </a:spcAft>
                      </a:pPr>
                      <a:r>
                        <a:rPr lang="en-US" sz="1400" dirty="0">
                          <a:effectLst/>
                          <a:latin typeface="Arial Black" panose="020B0A04020102020204" pitchFamily="34" charset="0"/>
                        </a:rPr>
                        <a:t>Value added</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R w="381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factor </a:t>
                      </a:r>
                      <a:br>
                        <a:rPr lang="en-US" sz="1400" dirty="0">
                          <a:effectLst/>
                          <a:latin typeface="Arial Black" panose="020B0A04020102020204" pitchFamily="34" charset="0"/>
                        </a:rPr>
                      </a:br>
                      <a:r>
                        <a:rPr lang="en-US" sz="1400" dirty="0">
                          <a:effectLst/>
                          <a:latin typeface="Arial Black" panose="020B0A04020102020204" pitchFamily="34" charset="0"/>
                        </a:rPr>
                        <a:t>income</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L w="381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B w="12700" cap="flat" cmpd="sng" algn="ctr">
                      <a:solidFill>
                        <a:schemeClr val="tx1"/>
                      </a:solidFill>
                      <a:prstDash val="solid"/>
                      <a:round/>
                      <a:headEnd type="none" w="med" len="med"/>
                      <a:tailEnd type="none" w="med" len="med"/>
                    </a:lnB>
                  </a:tcPr>
                </a:tc>
                <a:tc gridSpan="2">
                  <a:txBody>
                    <a:bodyPr/>
                    <a:lstStyle/>
                    <a:p>
                      <a:pPr marL="0" marR="0" algn="ctr">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B w="12700" cap="flat" cmpd="sng" algn="ctr">
                      <a:solidFill>
                        <a:schemeClr val="tx1"/>
                      </a:solidFill>
                      <a:prstDash val="solid"/>
                      <a:round/>
                      <a:headEnd type="none" w="med" len="med"/>
                      <a:tailEnd type="none" w="med" len="med"/>
                    </a:lnB>
                  </a:tcPr>
                </a:tc>
                <a:tc hMerge="1">
                  <a:txBody>
                    <a:bodyPr/>
                    <a:lstStyle/>
                    <a:p>
                      <a:pPr marL="0" marR="0" algn="ctr">
                        <a:lnSpc>
                          <a:spcPct val="107000"/>
                        </a:lnSpc>
                        <a:spcBef>
                          <a:spcPts val="0"/>
                        </a:spcBef>
                        <a:spcAft>
                          <a:spcPts val="0"/>
                        </a:spcAft>
                      </a:pPr>
                      <a:endParaRPr lang="en-US" sz="1600">
                        <a:effectLst/>
                        <a:latin typeface="Arial Black" panose="020B0A04020102020204" pitchFamily="34" charset="0"/>
                        <a:ea typeface="Calibri" panose="020F0502020204030204" pitchFamily="34" charset="0"/>
                        <a:cs typeface="Times New Roman" panose="02020603050405020304" pitchFamily="18" charset="0"/>
                      </a:endParaRPr>
                    </a:p>
                  </a:txBody>
                  <a:tcPr marL="67448" marR="67448" marT="0" marB="0" anchor="ct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1645052"/>
                  </a:ext>
                </a:extLst>
              </a:tr>
              <a:tr h="490582">
                <a:tc rowSpan="4">
                  <a:txBody>
                    <a:bodyPr/>
                    <a:lstStyle/>
                    <a:p>
                      <a:pPr marL="0" marR="0" algn="ctr">
                        <a:lnSpc>
                          <a:spcPct val="107000"/>
                        </a:lnSpc>
                        <a:spcBef>
                          <a:spcPts val="0"/>
                        </a:spcBef>
                        <a:spcAft>
                          <a:spcPts val="0"/>
                        </a:spcAft>
                      </a:pPr>
                      <a:r>
                        <a:rPr lang="en-US" sz="1400" dirty="0">
                          <a:solidFill>
                            <a:schemeClr val="tx1"/>
                          </a:solidFill>
                          <a:effectLst/>
                          <a:latin typeface="Arial Black" panose="020B0A04020102020204" pitchFamily="34" charset="0"/>
                        </a:rPr>
                        <a:t>Exogenous accounts</a:t>
                      </a:r>
                      <a:endParaRPr lang="en-US" sz="1400" dirty="0">
                        <a:solidFill>
                          <a:schemeClr val="tx1"/>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vert="vert" anchor="ctr">
                    <a:lnT w="12700" cap="flat" cmpd="sng" algn="ctr">
                      <a:solidFill>
                        <a:schemeClr val="tx1"/>
                      </a:solidFill>
                      <a:prstDash val="solid"/>
                      <a:round/>
                      <a:headEnd type="none" w="med" len="med"/>
                      <a:tailEnd type="none" w="med" len="med"/>
                    </a:lnT>
                    <a:solidFill>
                      <a:schemeClr val="bg2"/>
                    </a:solidFill>
                  </a:tcPr>
                </a:tc>
                <a:tc>
                  <a:txBody>
                    <a:bodyPr/>
                    <a:lstStyle/>
                    <a:p>
                      <a:pPr marL="0" marR="0">
                        <a:lnSpc>
                          <a:spcPct val="107000"/>
                        </a:lnSpc>
                        <a:spcBef>
                          <a:spcPts val="0"/>
                        </a:spcBef>
                        <a:spcAft>
                          <a:spcPts val="0"/>
                        </a:spcAft>
                      </a:pPr>
                      <a:r>
                        <a:rPr lang="en-US" sz="1400" dirty="0">
                          <a:effectLst/>
                          <a:latin typeface="Arial Black" panose="020B0A04020102020204" pitchFamily="34" charset="0"/>
                        </a:rPr>
                        <a:t>Households</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L w="381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400" dirty="0" err="1">
                          <a:effectLst/>
                          <a:latin typeface="Arial Black" panose="020B0A04020102020204" pitchFamily="34" charset="0"/>
                        </a:rPr>
                        <a:t>hshld</a:t>
                      </a:r>
                      <a:br>
                        <a:rPr lang="en-US" sz="1400" dirty="0">
                          <a:effectLst/>
                          <a:latin typeface="Arial Black" panose="020B0A04020102020204" pitchFamily="34" charset="0"/>
                        </a:rPr>
                      </a:br>
                      <a:r>
                        <a:rPr lang="en-US" sz="1400" dirty="0">
                          <a:effectLst/>
                          <a:latin typeface="Arial Black" panose="020B0A04020102020204" pitchFamily="34" charset="0"/>
                        </a:rPr>
                        <a:t>income</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T w="12700" cap="flat" cmpd="sng" algn="ctr">
                      <a:solidFill>
                        <a:schemeClr val="tx1"/>
                      </a:solidFill>
                      <a:prstDash val="solid"/>
                      <a:round/>
                      <a:headEnd type="none" w="med" len="med"/>
                      <a:tailEnd type="none" w="med" len="med"/>
                    </a:lnT>
                  </a:tcPr>
                </a:tc>
                <a:tc gridSpan="2">
                  <a:txBody>
                    <a:bodyPr/>
                    <a:lstStyle/>
                    <a:p>
                      <a:pPr marL="0" marR="0" algn="ctr">
                        <a:lnSpc>
                          <a:spcPct val="107000"/>
                        </a:lnSpc>
                        <a:spcBef>
                          <a:spcPts val="0"/>
                        </a:spcBef>
                        <a:spcAft>
                          <a:spcPts val="0"/>
                        </a:spcAft>
                      </a:pPr>
                      <a:r>
                        <a:rPr lang="en-US" sz="1400" dirty="0">
                          <a:effectLst/>
                          <a:latin typeface="Arial Black" panose="020B0A04020102020204" pitchFamily="34" charset="0"/>
                        </a:rPr>
                        <a:t>transfers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T w="12700" cap="flat" cmpd="sng" algn="ctr">
                      <a:solidFill>
                        <a:schemeClr val="tx1"/>
                      </a:solidFill>
                      <a:prstDash val="solid"/>
                      <a:round/>
                      <a:headEnd type="none" w="med" len="med"/>
                      <a:tailEnd type="none" w="med" len="med"/>
                    </a:lnT>
                  </a:tcPr>
                </a:tc>
                <a:tc hMerge="1">
                  <a:txBody>
                    <a:bodyPr/>
                    <a:lstStyle/>
                    <a:p>
                      <a:pPr marL="0" marR="0" algn="ctr">
                        <a:lnSpc>
                          <a:spcPct val="107000"/>
                        </a:lnSpc>
                        <a:spcBef>
                          <a:spcPts val="0"/>
                        </a:spcBef>
                        <a:spcAft>
                          <a:spcPts val="0"/>
                        </a:spcAft>
                      </a:pPr>
                      <a:endParaRPr lang="en-US" sz="16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7448" marR="67448" marT="0" marB="0" anchor="ct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160879488"/>
                  </a:ext>
                </a:extLst>
              </a:tr>
              <a:tr h="923930">
                <a:tc vMerge="1">
                  <a:txBody>
                    <a:bodyPr/>
                    <a:lstStyle/>
                    <a:p>
                      <a:endParaRPr lang="en-US"/>
                    </a:p>
                  </a:txBody>
                  <a:tcPr/>
                </a:tc>
                <a:tc>
                  <a:txBody>
                    <a:bodyPr/>
                    <a:lstStyle/>
                    <a:p>
                      <a:pPr marL="0" marR="0">
                        <a:lnSpc>
                          <a:spcPct val="107000"/>
                        </a:lnSpc>
                        <a:spcBef>
                          <a:spcPts val="0"/>
                        </a:spcBef>
                        <a:spcAft>
                          <a:spcPts val="0"/>
                        </a:spcAft>
                      </a:pPr>
                      <a:r>
                        <a:rPr lang="en-US" sz="1400" dirty="0">
                          <a:effectLst/>
                          <a:latin typeface="Arial Black" panose="020B0A04020102020204" pitchFamily="34" charset="0"/>
                        </a:rPr>
                        <a:t>Saving/</a:t>
                      </a:r>
                      <a:br>
                        <a:rPr lang="en-US" sz="1400" dirty="0">
                          <a:effectLst/>
                          <a:latin typeface="Arial Black" panose="020B0A04020102020204" pitchFamily="34" charset="0"/>
                        </a:rPr>
                      </a:br>
                      <a:r>
                        <a:rPr lang="en-US" sz="1400" dirty="0">
                          <a:effectLst/>
                          <a:latin typeface="Arial Black" panose="020B0A04020102020204" pitchFamily="34" charset="0"/>
                        </a:rPr>
                        <a:t>investment (S-I)</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R w="38100" cap="flat" cmpd="sng" algn="ctr">
                      <a:solidFill>
                        <a:schemeClr val="tx1"/>
                      </a:solidFill>
                      <a:prstDash val="solid"/>
                      <a:round/>
                      <a:headEnd type="none" w="med" len="med"/>
                      <a:tailEnd type="none" w="med" len="med"/>
                    </a:lnR>
                  </a:tcPr>
                </a:tc>
                <a:tc>
                  <a:txBody>
                    <a:bodyPr/>
                    <a:lstStyle/>
                    <a:p>
                      <a:pPr>
                        <a:lnSpc>
                          <a:spcPct val="107000"/>
                        </a:lnSpc>
                      </a:pPr>
                      <a:endParaRPr lang="en-US" sz="1400" dirty="0">
                        <a:effectLst/>
                        <a:latin typeface="Arial Black" panose="020B0A04020102020204" pitchFamily="34" charset="0"/>
                        <a:cs typeface="Times New Roman" panose="02020603050405020304" pitchFamily="18" charset="0"/>
                      </a:endParaRPr>
                    </a:p>
                  </a:txBody>
                  <a:tcPr marL="50586" marR="50586" marT="0" marB="0" anchor="ctr">
                    <a:lnL w="38100" cap="flat" cmpd="sng" algn="ctr">
                      <a:solidFill>
                        <a:schemeClr val="tx1"/>
                      </a:solidFill>
                      <a:prstDash val="solid"/>
                      <a:round/>
                      <a:headEnd type="none" w="med" len="med"/>
                      <a:tailEnd type="none" w="med" len="med"/>
                    </a:lnL>
                  </a:tcPr>
                </a:tc>
                <a:tc>
                  <a:txBody>
                    <a:bodyPr/>
                    <a:lstStyle/>
                    <a:p>
                      <a:pPr>
                        <a:lnSpc>
                          <a:spcPct val="107000"/>
                        </a:lnSpc>
                      </a:pPr>
                      <a:endParaRPr lang="en-US" sz="1400">
                        <a:effectLst/>
                        <a:latin typeface="Arial Black" panose="020B0A04020102020204" pitchFamily="34" charset="0"/>
                        <a:cs typeface="Times New Roman" panose="02020603050405020304" pitchFamily="18" charset="0"/>
                      </a:endParaRPr>
                    </a:p>
                  </a:txBody>
                  <a:tcPr marL="50586" marR="50586" marT="0" marB="0" anchor="ct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R w="127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1400">
                          <a:effectLst/>
                          <a:latin typeface="Arial Black" panose="020B0A04020102020204" pitchFamily="34" charset="0"/>
                        </a:rPr>
                        <a:t>private saving</a:t>
                      </a:r>
                      <a:endParaRPr lang="en-US" sz="140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L w="12700" cap="flat" cmpd="sng" algn="ctr">
                      <a:solidFill>
                        <a:schemeClr val="tx1"/>
                      </a:solidFill>
                      <a:prstDash val="solid"/>
                      <a:round/>
                      <a:headEnd type="none" w="med" len="med"/>
                      <a:tailEnd type="none" w="med" len="med"/>
                    </a:lnL>
                  </a:tcPr>
                </a:tc>
                <a:tc>
                  <a:txBody>
                    <a:bodyPr/>
                    <a:lstStyle/>
                    <a:p>
                      <a:pPr>
                        <a:lnSpc>
                          <a:spcPct val="107000"/>
                        </a:lnSpc>
                      </a:pPr>
                      <a:endParaRPr lang="en-US" sz="1400" dirty="0">
                        <a:effectLst/>
                        <a:latin typeface="Arial Black" panose="020B0A04020102020204" pitchFamily="34" charset="0"/>
                        <a:cs typeface="Times New Roman" panose="02020603050405020304" pitchFamily="18" charset="0"/>
                      </a:endParaRPr>
                    </a:p>
                  </a:txBody>
                  <a:tcPr marL="50586" marR="50586" marT="0" marB="0" anchor="ctr"/>
                </a:tc>
                <a:tc gridSpan="2">
                  <a:txBody>
                    <a:bodyPr/>
                    <a:lstStyle/>
                    <a:p>
                      <a:pPr marL="0" marR="0" algn="ctr">
                        <a:lnSpc>
                          <a:spcPct val="107000"/>
                        </a:lnSpc>
                        <a:spcBef>
                          <a:spcPts val="0"/>
                        </a:spcBef>
                        <a:spcAft>
                          <a:spcPts val="0"/>
                        </a:spcAft>
                      </a:pPr>
                      <a:r>
                        <a:rPr lang="en-US" sz="1400" dirty="0" err="1">
                          <a:effectLst/>
                          <a:latin typeface="Arial Black" panose="020B0A04020102020204" pitchFamily="34" charset="0"/>
                        </a:rPr>
                        <a:t>govt</a:t>
                      </a:r>
                      <a:br>
                        <a:rPr lang="en-US" sz="1400" dirty="0">
                          <a:effectLst/>
                          <a:latin typeface="Arial Black" panose="020B0A04020102020204" pitchFamily="34" charset="0"/>
                        </a:rPr>
                      </a:br>
                      <a:r>
                        <a:rPr lang="en-US" sz="1400" dirty="0">
                          <a:effectLst/>
                          <a:latin typeface="Arial Black" panose="020B0A04020102020204" pitchFamily="34" charset="0"/>
                        </a:rPr>
                        <a:t>saving</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tc>
                <a:tc hMerge="1">
                  <a:txBody>
                    <a:bodyPr/>
                    <a:lstStyle/>
                    <a:p>
                      <a:pPr marL="0" marR="0" algn="ctr">
                        <a:lnSpc>
                          <a:spcPct val="107000"/>
                        </a:lnSpc>
                        <a:spcBef>
                          <a:spcPts val="0"/>
                        </a:spcBef>
                        <a:spcAft>
                          <a:spcPts val="0"/>
                        </a:spcAft>
                      </a:pPr>
                      <a:endParaRPr lang="en-US" sz="16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7448" marR="67448" marT="0" marB="0" anchor="ct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foreign</a:t>
                      </a:r>
                      <a:br>
                        <a:rPr lang="en-US" sz="1400" dirty="0">
                          <a:effectLst/>
                          <a:latin typeface="Arial Black" panose="020B0A04020102020204" pitchFamily="34" charset="0"/>
                        </a:rPr>
                      </a:br>
                      <a:r>
                        <a:rPr lang="en-US" sz="1400" dirty="0">
                          <a:effectLst/>
                          <a:latin typeface="Arial Black" panose="020B0A04020102020204" pitchFamily="34" charset="0"/>
                        </a:rPr>
                        <a:t>saving</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tc>
                <a:extLst>
                  <a:ext uri="{0D108BD9-81ED-4DB2-BD59-A6C34878D82A}">
                    <a16:rowId xmlns:a16="http://schemas.microsoft.com/office/drawing/2014/main" val="4027372453"/>
                  </a:ext>
                </a:extLst>
              </a:tr>
              <a:tr h="490582">
                <a:tc vMerge="1">
                  <a:txBody>
                    <a:bodyPr/>
                    <a:lstStyle/>
                    <a:p>
                      <a:endParaRPr lang="en-US"/>
                    </a:p>
                  </a:txBody>
                  <a:tcPr/>
                </a:tc>
                <a:tc>
                  <a:txBody>
                    <a:bodyPr/>
                    <a:lstStyle/>
                    <a:p>
                      <a:pPr marL="0" marR="0">
                        <a:lnSpc>
                          <a:spcPct val="107000"/>
                        </a:lnSpc>
                        <a:spcBef>
                          <a:spcPts val="0"/>
                        </a:spcBef>
                        <a:spcAft>
                          <a:spcPts val="0"/>
                        </a:spcAft>
                      </a:pPr>
                      <a:r>
                        <a:rPr lang="en-US" sz="1400">
                          <a:effectLst/>
                          <a:latin typeface="Arial Black" panose="020B0A04020102020204" pitchFamily="34" charset="0"/>
                        </a:rPr>
                        <a:t>Government</a:t>
                      </a:r>
                      <a:endParaRPr lang="en-US" sz="140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R w="381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indirect</a:t>
                      </a:r>
                      <a:br>
                        <a:rPr lang="en-US" sz="1400" dirty="0">
                          <a:effectLst/>
                          <a:latin typeface="Arial Black" panose="020B0A04020102020204" pitchFamily="34" charset="0"/>
                        </a:rPr>
                      </a:br>
                      <a:r>
                        <a:rPr lang="en-US" sz="1400" dirty="0">
                          <a:effectLst/>
                          <a:latin typeface="Arial Black" panose="020B0A04020102020204" pitchFamily="34" charset="0"/>
                        </a:rPr>
                        <a:t>taxes</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L w="38100" cap="flat" cmpd="sng" algn="ctr">
                      <a:solidFill>
                        <a:schemeClr val="tx1"/>
                      </a:solidFill>
                      <a:prstDash val="solid"/>
                      <a:round/>
                      <a:headEnd type="none" w="med" len="med"/>
                      <a:tailEnd type="none" w="med" len="med"/>
                    </a:lnL>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commodity</a:t>
                      </a:r>
                      <a:br>
                        <a:rPr lang="en-US" sz="1400" dirty="0">
                          <a:effectLst/>
                          <a:latin typeface="Arial Black" panose="020B0A04020102020204" pitchFamily="34" charset="0"/>
                        </a:rPr>
                      </a:br>
                      <a:r>
                        <a:rPr lang="en-US" sz="1400" dirty="0">
                          <a:effectLst/>
                          <a:latin typeface="Arial Black" panose="020B0A04020102020204" pitchFamily="34" charset="0"/>
                        </a:rPr>
                        <a:t>taxes/tariffs</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direct </a:t>
                      </a:r>
                      <a:br>
                        <a:rPr lang="en-US" sz="1400" dirty="0">
                          <a:effectLst/>
                          <a:latin typeface="Arial Black" panose="020B0A04020102020204" pitchFamily="34" charset="0"/>
                        </a:rPr>
                      </a:br>
                      <a:r>
                        <a:rPr lang="en-US" sz="1400" dirty="0">
                          <a:effectLst/>
                          <a:latin typeface="Arial Black" panose="020B0A04020102020204" pitchFamily="34" charset="0"/>
                        </a:rPr>
                        <a:t>taxes</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R w="127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1400">
                          <a:effectLst/>
                          <a:latin typeface="Arial Black" panose="020B0A04020102020204" pitchFamily="34" charset="0"/>
                        </a:rPr>
                        <a:t>direct</a:t>
                      </a:r>
                      <a:br>
                        <a:rPr lang="en-US" sz="1400">
                          <a:effectLst/>
                          <a:latin typeface="Arial Black" panose="020B0A04020102020204" pitchFamily="34" charset="0"/>
                        </a:rPr>
                      </a:br>
                      <a:r>
                        <a:rPr lang="en-US" sz="1400">
                          <a:effectLst/>
                          <a:latin typeface="Arial Black" panose="020B0A04020102020204" pitchFamily="34" charset="0"/>
                        </a:rPr>
                        <a:t>taxes</a:t>
                      </a:r>
                      <a:endParaRPr lang="en-US" sz="140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L w="12700" cap="flat" cmpd="sng" algn="ctr">
                      <a:solidFill>
                        <a:schemeClr val="tx1"/>
                      </a:solidFill>
                      <a:prstDash val="solid"/>
                      <a:round/>
                      <a:headEnd type="none" w="med" len="med"/>
                      <a:tailEnd type="none" w="med" len="med"/>
                    </a:lnL>
                  </a:tcPr>
                </a:tc>
                <a:tc>
                  <a:txBody>
                    <a:bodyPr/>
                    <a:lstStyle/>
                    <a:p>
                      <a:pPr>
                        <a:lnSpc>
                          <a:spcPct val="107000"/>
                        </a:lnSpc>
                      </a:pPr>
                      <a:endParaRPr lang="en-US" sz="1400">
                        <a:effectLst/>
                        <a:latin typeface="Arial Black" panose="020B0A04020102020204" pitchFamily="34" charset="0"/>
                        <a:cs typeface="Times New Roman" panose="02020603050405020304" pitchFamily="18" charset="0"/>
                      </a:endParaRPr>
                    </a:p>
                  </a:txBody>
                  <a:tcPr marL="50586" marR="50586" marT="0" marB="0" anchor="ctr"/>
                </a:tc>
                <a:tc gridSpan="2">
                  <a:txBody>
                    <a:bodyPr/>
                    <a:lstStyle/>
                    <a:p>
                      <a:endParaRPr lang="en-US" sz="1400"/>
                    </a:p>
                  </a:txBody>
                  <a:tcPr marL="50586" marR="50586" marT="0" marB="0" anchor="ctr"/>
                </a:tc>
                <a:tc hMerge="1">
                  <a:txBody>
                    <a:bodyPr/>
                    <a:lstStyle/>
                    <a:p>
                      <a:pPr>
                        <a:lnSpc>
                          <a:spcPct val="107000"/>
                        </a:lnSpc>
                      </a:pPr>
                      <a:endParaRPr lang="en-US" sz="1600">
                        <a:effectLst/>
                        <a:latin typeface="Arial Black" panose="020B0A04020102020204" pitchFamily="34" charset="0"/>
                        <a:cs typeface="Times New Roman" panose="02020603050405020304" pitchFamily="18" charset="0"/>
                      </a:endParaRPr>
                    </a:p>
                  </a:txBody>
                  <a:tcPr marL="67448" marR="67448" marT="0" marB="0" anchor="ct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tc>
                <a:extLst>
                  <a:ext uri="{0D108BD9-81ED-4DB2-BD59-A6C34878D82A}">
                    <a16:rowId xmlns:a16="http://schemas.microsoft.com/office/drawing/2014/main" val="1339075151"/>
                  </a:ext>
                </a:extLst>
              </a:tr>
              <a:tr h="694183">
                <a:tc vMerge="1">
                  <a:txBody>
                    <a:bodyPr/>
                    <a:lstStyle/>
                    <a:p>
                      <a:endParaRPr lang="en-US"/>
                    </a:p>
                  </a:txBody>
                  <a:tcPr/>
                </a:tc>
                <a:tc>
                  <a:txBody>
                    <a:bodyPr/>
                    <a:lstStyle/>
                    <a:p>
                      <a:pPr marL="0" marR="0">
                        <a:lnSpc>
                          <a:spcPct val="107000"/>
                        </a:lnSpc>
                        <a:spcBef>
                          <a:spcPts val="0"/>
                        </a:spcBef>
                        <a:spcAft>
                          <a:spcPts val="0"/>
                        </a:spcAft>
                      </a:pPr>
                      <a:r>
                        <a:rPr lang="en-US" sz="1400">
                          <a:effectLst/>
                          <a:latin typeface="Arial Black" panose="020B0A04020102020204" pitchFamily="34" charset="0"/>
                        </a:rPr>
                        <a:t>World</a:t>
                      </a:r>
                      <a:endParaRPr lang="en-US" sz="140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R w="381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L w="38100" cap="flat" cmpd="sng" algn="ctr">
                      <a:solidFill>
                        <a:schemeClr val="tx1"/>
                      </a:solidFill>
                      <a:prstDash val="solid"/>
                      <a:round/>
                      <a:headEnd type="none" w="med" len="med"/>
                      <a:tailEnd type="none" w="med" len="med"/>
                    </a:lnL>
                  </a:tcPr>
                </a:tc>
                <a:tc>
                  <a:txBody>
                    <a:bodyPr/>
                    <a:lstStyle/>
                    <a:p>
                      <a:pPr marL="0" marR="0" algn="ctr">
                        <a:lnSpc>
                          <a:spcPct val="107000"/>
                        </a:lnSpc>
                        <a:spcBef>
                          <a:spcPts val="0"/>
                        </a:spcBef>
                        <a:spcAft>
                          <a:spcPts val="0"/>
                        </a:spcAft>
                      </a:pPr>
                      <a:r>
                        <a:rPr lang="en-US" sz="1400">
                          <a:effectLst/>
                          <a:latin typeface="Arial Black" panose="020B0A04020102020204" pitchFamily="34" charset="0"/>
                        </a:rPr>
                        <a:t>imports</a:t>
                      </a:r>
                      <a:br>
                        <a:rPr lang="en-US" sz="1400">
                          <a:effectLst/>
                          <a:latin typeface="Arial Black" panose="020B0A04020102020204" pitchFamily="34" charset="0"/>
                        </a:rPr>
                      </a:br>
                      <a:r>
                        <a:rPr lang="en-US" sz="1400">
                          <a:effectLst/>
                          <a:latin typeface="Arial Black" panose="020B0A04020102020204" pitchFamily="34" charset="0"/>
                        </a:rPr>
                        <a:t>M</a:t>
                      </a:r>
                      <a:endParaRPr lang="en-US" sz="140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R w="127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net </a:t>
                      </a:r>
                      <a:br>
                        <a:rPr lang="en-US" sz="1400" dirty="0">
                          <a:effectLst/>
                          <a:latin typeface="Arial Black" panose="020B0A04020102020204" pitchFamily="34" charset="0"/>
                        </a:rPr>
                      </a:br>
                      <a:r>
                        <a:rPr lang="en-US" sz="1400" dirty="0">
                          <a:effectLst/>
                          <a:latin typeface="Arial Black" panose="020B0A04020102020204" pitchFamily="34" charset="0"/>
                        </a:rPr>
                        <a:t>remit</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lnL w="12700" cap="flat" cmpd="sng" algn="ctr">
                      <a:solidFill>
                        <a:schemeClr val="tx1"/>
                      </a:solidFill>
                      <a:prstDash val="solid"/>
                      <a:round/>
                      <a:headEnd type="none" w="med" len="med"/>
                      <a:tailEnd type="none" w="med" len="med"/>
                    </a:lnL>
                  </a:tcPr>
                </a:tc>
                <a:tc>
                  <a:txBody>
                    <a:bodyPr/>
                    <a:lstStyle/>
                    <a:p>
                      <a:pPr marL="0" marR="0" algn="ctr">
                        <a:lnSpc>
                          <a:spcPct val="107000"/>
                        </a:lnSpc>
                        <a:spcBef>
                          <a:spcPts val="0"/>
                        </a:spcBef>
                        <a:spcAft>
                          <a:spcPts val="0"/>
                        </a:spcAft>
                      </a:pPr>
                      <a:r>
                        <a:rPr lang="en-US" sz="1400">
                          <a:effectLst/>
                          <a:latin typeface="Arial Black" panose="020B0A04020102020204" pitchFamily="34" charset="0"/>
                        </a:rPr>
                        <a:t> </a:t>
                      </a:r>
                      <a:endParaRPr lang="en-US" sz="140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tc>
                <a:tc gridSpan="2">
                  <a:txBody>
                    <a:bodyPr/>
                    <a:lstStyle/>
                    <a:p>
                      <a:pPr marL="0" marR="0" algn="ctr">
                        <a:lnSpc>
                          <a:spcPct val="107000"/>
                        </a:lnSpc>
                        <a:spcBef>
                          <a:spcPts val="0"/>
                        </a:spcBef>
                        <a:spcAft>
                          <a:spcPts val="0"/>
                        </a:spcAft>
                      </a:pPr>
                      <a:r>
                        <a:rPr lang="en-US" sz="1400">
                          <a:effectLst/>
                          <a:latin typeface="Arial Black" panose="020B0A04020102020204" pitchFamily="34" charset="0"/>
                        </a:rPr>
                        <a:t> </a:t>
                      </a:r>
                      <a:endParaRPr lang="en-US" sz="140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tc>
                <a:tc hMerge="1">
                  <a:txBody>
                    <a:bodyPr/>
                    <a:lstStyle/>
                    <a:p>
                      <a:pPr marL="0" marR="0" algn="ctr">
                        <a:lnSpc>
                          <a:spcPct val="107000"/>
                        </a:lnSpc>
                        <a:spcBef>
                          <a:spcPts val="0"/>
                        </a:spcBef>
                        <a:spcAft>
                          <a:spcPts val="0"/>
                        </a:spcAft>
                      </a:pPr>
                      <a:endParaRPr lang="en-US" sz="1600">
                        <a:effectLst/>
                        <a:latin typeface="Arial Black" panose="020B0A04020102020204" pitchFamily="34" charset="0"/>
                        <a:ea typeface="Calibri" panose="020F0502020204030204" pitchFamily="34" charset="0"/>
                        <a:cs typeface="Times New Roman" panose="02020603050405020304" pitchFamily="18" charset="0"/>
                      </a:endParaRPr>
                    </a:p>
                  </a:txBody>
                  <a:tcPr marL="67448" marR="67448" marT="0" marB="0" anchor="ctr"/>
                </a:tc>
                <a:tc>
                  <a:txBody>
                    <a:bodyPr/>
                    <a:lstStyle/>
                    <a:p>
                      <a:pPr marL="0" marR="0" algn="ctr">
                        <a:lnSpc>
                          <a:spcPct val="107000"/>
                        </a:lnSpc>
                        <a:spcBef>
                          <a:spcPts val="0"/>
                        </a:spcBef>
                        <a:spcAft>
                          <a:spcPts val="0"/>
                        </a:spcAft>
                      </a:pPr>
                      <a:r>
                        <a:rPr lang="en-US" sz="1400" dirty="0">
                          <a:effectLst/>
                          <a:latin typeface="Arial Black" panose="020B0A04020102020204" pitchFamily="34" charset="0"/>
                        </a:rPr>
                        <a:t> </a:t>
                      </a:r>
                      <a:endParaRPr lang="en-US"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0586" marR="50586" marT="0" marB="0" anchor="ctr"/>
                </a:tc>
                <a:extLst>
                  <a:ext uri="{0D108BD9-81ED-4DB2-BD59-A6C34878D82A}">
                    <a16:rowId xmlns:a16="http://schemas.microsoft.com/office/drawing/2014/main" val="3767669323"/>
                  </a:ext>
                </a:extLst>
              </a:tr>
            </a:tbl>
          </a:graphicData>
        </a:graphic>
      </p:graphicFrame>
      <mc:AlternateContent xmlns:mc="http://schemas.openxmlformats.org/markup-compatibility/2006" xmlns:p14="http://schemas.microsoft.com/office/powerpoint/2010/main">
        <mc:Choice Requires="p14">
          <p:contentPart p14:bwMode="auto" r:id="rId2">
            <p14:nvContentPartPr>
              <p14:cNvPr id="6" name="Ink 5"/>
              <p14:cNvContentPartPr/>
              <p14:nvPr/>
            </p14:nvContentPartPr>
            <p14:xfrm>
              <a:off x="2839089" y="1762179"/>
              <a:ext cx="438480" cy="127710"/>
            </p14:xfrm>
          </p:contentPart>
        </mc:Choice>
        <mc:Fallback xmlns="">
          <p:pic>
            <p:nvPicPr>
              <p:cNvPr id="6" name="Ink 5"/>
              <p:cNvPicPr/>
              <p:nvPr/>
            </p:nvPicPr>
            <p:blipFill>
              <a:blip r:embed="rId3"/>
              <a:stretch>
                <a:fillRect/>
              </a:stretch>
            </p:blipFill>
            <p:spPr>
              <a:xfrm>
                <a:off x="2832609" y="1755704"/>
                <a:ext cx="450720" cy="139941"/>
              </a:xfrm>
              <a:prstGeom prst="rect">
                <a:avLst/>
              </a:prstGeom>
            </p:spPr>
          </p:pic>
        </mc:Fallback>
      </mc:AlternateContent>
    </p:spTree>
    <p:extLst>
      <p:ext uri="{BB962C8B-B14F-4D97-AF65-F5344CB8AC3E}">
        <p14:creationId xmlns:p14="http://schemas.microsoft.com/office/powerpoint/2010/main" val="16330495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40889-2DF5-4A0B-B814-47777C201E9B}"/>
              </a:ext>
            </a:extLst>
          </p:cNvPr>
          <p:cNvSpPr>
            <a:spLocks noGrp="1"/>
          </p:cNvSpPr>
          <p:nvPr>
            <p:ph type="title"/>
          </p:nvPr>
        </p:nvSpPr>
        <p:spPr/>
        <p:txBody>
          <a:bodyPr/>
          <a:lstStyle/>
          <a:p>
            <a:r>
              <a:rPr lang="en-US" dirty="0"/>
              <a:t>SAM-Multiplier Models</a:t>
            </a:r>
          </a:p>
        </p:txBody>
      </p:sp>
      <p:sp>
        <p:nvSpPr>
          <p:cNvPr id="3" name="Content Placeholder 2">
            <a:extLst>
              <a:ext uri="{FF2B5EF4-FFF2-40B4-BE49-F238E27FC236}">
                <a16:creationId xmlns:a16="http://schemas.microsoft.com/office/drawing/2014/main" id="{A96A3B9C-D2FB-44E7-BB5E-63C956258E43}"/>
              </a:ext>
            </a:extLst>
          </p:cNvPr>
          <p:cNvSpPr>
            <a:spLocks noGrp="1"/>
          </p:cNvSpPr>
          <p:nvPr>
            <p:ph idx="1"/>
          </p:nvPr>
        </p:nvSpPr>
        <p:spPr/>
        <p:txBody>
          <a:bodyPr>
            <a:normAutofit/>
          </a:bodyPr>
          <a:lstStyle/>
          <a:p>
            <a:r>
              <a:rPr lang="en-US" dirty="0"/>
              <a:t>Long tradition going back to Wassily Leontief (Nobel Prize winner)</a:t>
            </a:r>
          </a:p>
          <a:p>
            <a:pPr lvl="1"/>
            <a:r>
              <a:rPr lang="en-US" dirty="0"/>
              <a:t>Focus on inter-industry links: flows of intermediate goods among industries (e.g., steel to autos, wheat to Wheaties). Input-output model  </a:t>
            </a:r>
          </a:p>
          <a:p>
            <a:pPr lvl="0"/>
            <a:r>
              <a:rPr lang="en-ZW" dirty="0"/>
              <a:t>Technology, demand, and prices:</a:t>
            </a:r>
          </a:p>
          <a:p>
            <a:pPr lvl="1"/>
            <a:r>
              <a:rPr lang="en-ZW" dirty="0"/>
              <a:t>Industries demand inputs in fixed proportions to output (linear technology)</a:t>
            </a:r>
          </a:p>
          <a:p>
            <a:pPr lvl="1"/>
            <a:r>
              <a:rPr lang="en-ZW" dirty="0"/>
              <a:t>Demand for consumption, investment, exports, imports also linear</a:t>
            </a:r>
            <a:endParaRPr lang="en-US" dirty="0"/>
          </a:p>
          <a:p>
            <a:pPr lvl="1"/>
            <a:r>
              <a:rPr lang="en-ZW" dirty="0"/>
              <a:t>Prices are fixed: Adjustments to shocks work through changes in quantities, not prices</a:t>
            </a:r>
            <a:endParaRPr lang="en-US" dirty="0"/>
          </a:p>
          <a:p>
            <a:r>
              <a:rPr lang="en-US" dirty="0"/>
              <a:t>Strong assumptions but valid for analysis of lockdown shocks</a:t>
            </a:r>
          </a:p>
          <a:p>
            <a:pPr lvl="1"/>
            <a:r>
              <a:rPr lang="en-US" dirty="0"/>
              <a:t>Shocks occur so fast that production technologies will not change</a:t>
            </a:r>
          </a:p>
          <a:p>
            <a:pPr lvl="1"/>
            <a:r>
              <a:rPr lang="en-US" dirty="0"/>
              <a:t>No time for normal market equilibrium adjustment through price/wage changes</a:t>
            </a:r>
          </a:p>
        </p:txBody>
      </p:sp>
      <p:sp>
        <p:nvSpPr>
          <p:cNvPr id="4" name="Slide Number Placeholder 3">
            <a:extLst>
              <a:ext uri="{FF2B5EF4-FFF2-40B4-BE49-F238E27FC236}">
                <a16:creationId xmlns:a16="http://schemas.microsoft.com/office/drawing/2014/main" id="{118F2A13-F980-4043-85A4-101E00D06A4B}"/>
              </a:ext>
            </a:extLst>
          </p:cNvPr>
          <p:cNvSpPr>
            <a:spLocks noGrp="1"/>
          </p:cNvSpPr>
          <p:nvPr>
            <p:ph type="sldNum" sz="quarter" idx="12"/>
          </p:nvPr>
        </p:nvSpPr>
        <p:spPr/>
        <p:txBody>
          <a:bodyPr/>
          <a:lstStyle/>
          <a:p>
            <a:fld id="{03064BE4-6C4A-4FBA-A337-2D4DFBBD6B0F}" type="slidenum">
              <a:rPr lang="en-US" smtClean="0"/>
              <a:t>14</a:t>
            </a:fld>
            <a:endParaRPr lang="en-US"/>
          </a:p>
        </p:txBody>
      </p:sp>
    </p:spTree>
    <p:extLst>
      <p:ext uri="{BB962C8B-B14F-4D97-AF65-F5344CB8AC3E}">
        <p14:creationId xmlns:p14="http://schemas.microsoft.com/office/powerpoint/2010/main" val="1130937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CEB92-BC57-478D-AC6A-63033462EF0B}"/>
              </a:ext>
            </a:extLst>
          </p:cNvPr>
          <p:cNvSpPr>
            <a:spLocks noGrp="1"/>
          </p:cNvSpPr>
          <p:nvPr>
            <p:ph type="title"/>
          </p:nvPr>
        </p:nvSpPr>
        <p:spPr/>
        <p:txBody>
          <a:bodyPr/>
          <a:lstStyle/>
          <a:p>
            <a:r>
              <a:rPr lang="en-US" dirty="0"/>
              <a:t>SAM-Based Models</a:t>
            </a:r>
          </a:p>
        </p:txBody>
      </p:sp>
      <p:sp>
        <p:nvSpPr>
          <p:cNvPr id="3" name="Content Placeholder 2">
            <a:extLst>
              <a:ext uri="{FF2B5EF4-FFF2-40B4-BE49-F238E27FC236}">
                <a16:creationId xmlns:a16="http://schemas.microsoft.com/office/drawing/2014/main" id="{95583069-58DD-4CCC-9585-665910A223EF}"/>
              </a:ext>
            </a:extLst>
          </p:cNvPr>
          <p:cNvSpPr>
            <a:spLocks noGrp="1"/>
          </p:cNvSpPr>
          <p:nvPr>
            <p:ph idx="1"/>
          </p:nvPr>
        </p:nvSpPr>
        <p:spPr/>
        <p:txBody>
          <a:bodyPr/>
          <a:lstStyle/>
          <a:p>
            <a:r>
              <a:rPr lang="en-US" dirty="0"/>
              <a:t>SAM-multiplier models are being used widely to analyze lockdown scenarios</a:t>
            </a:r>
          </a:p>
          <a:p>
            <a:pPr lvl="1"/>
            <a:r>
              <a:rPr lang="en-US" dirty="0"/>
              <a:t>Four country comparison: South Africa, Mexico, UK, US</a:t>
            </a:r>
          </a:p>
          <a:p>
            <a:pPr lvl="1"/>
            <a:r>
              <a:rPr lang="en-US" dirty="0"/>
              <a:t>Other models at IFPRI for developing countries</a:t>
            </a:r>
          </a:p>
          <a:p>
            <a:r>
              <a:rPr lang="en-US" dirty="0"/>
              <a:t>Computable General Equilibrium (CGE) models that simulate market economies. Substitution possibilities in production and demand.</a:t>
            </a:r>
          </a:p>
          <a:p>
            <a:pPr lvl="1"/>
            <a:r>
              <a:rPr lang="en-US" dirty="0"/>
              <a:t>Adjustment works through changes in prices and wages operating smoothly in commodity and factor markets. Models are nonlinear.</a:t>
            </a:r>
          </a:p>
          <a:p>
            <a:pPr lvl="1"/>
            <a:r>
              <a:rPr lang="en-US" dirty="0"/>
              <a:t>Designed to consider adjustment to shocks that work through market mechanisms</a:t>
            </a:r>
          </a:p>
          <a:p>
            <a:pPr lvl="1"/>
            <a:r>
              <a:rPr lang="en-US" dirty="0"/>
              <a:t>Not what is happening in the lockdown due to the Covid-19 crisis. </a:t>
            </a:r>
          </a:p>
          <a:p>
            <a:pPr lvl="1"/>
            <a:r>
              <a:rPr lang="en-US" dirty="0"/>
              <a:t>CGE models more relevant for recovery phase and post-crisis economic environment</a:t>
            </a:r>
          </a:p>
        </p:txBody>
      </p:sp>
      <p:sp>
        <p:nvSpPr>
          <p:cNvPr id="4" name="Slide Number Placeholder 3">
            <a:extLst>
              <a:ext uri="{FF2B5EF4-FFF2-40B4-BE49-F238E27FC236}">
                <a16:creationId xmlns:a16="http://schemas.microsoft.com/office/drawing/2014/main" id="{6DD3449F-CC9B-4D6B-B28D-AD9ECAB772DB}"/>
              </a:ext>
            </a:extLst>
          </p:cNvPr>
          <p:cNvSpPr>
            <a:spLocks noGrp="1"/>
          </p:cNvSpPr>
          <p:nvPr>
            <p:ph type="sldNum" sz="quarter" idx="12"/>
          </p:nvPr>
        </p:nvSpPr>
        <p:spPr/>
        <p:txBody>
          <a:bodyPr/>
          <a:lstStyle/>
          <a:p>
            <a:fld id="{03064BE4-6C4A-4FBA-A337-2D4DFBBD6B0F}" type="slidenum">
              <a:rPr lang="en-US" smtClean="0"/>
              <a:t>15</a:t>
            </a:fld>
            <a:endParaRPr lang="en-US"/>
          </a:p>
        </p:txBody>
      </p:sp>
    </p:spTree>
    <p:extLst>
      <p:ext uri="{BB962C8B-B14F-4D97-AF65-F5344CB8AC3E}">
        <p14:creationId xmlns:p14="http://schemas.microsoft.com/office/powerpoint/2010/main" val="4052144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 Multiplier Model</a:t>
            </a:r>
          </a:p>
        </p:txBody>
      </p:sp>
      <p:sp>
        <p:nvSpPr>
          <p:cNvPr id="3" name="Slide Number Placeholder 2"/>
          <p:cNvSpPr>
            <a:spLocks noGrp="1"/>
          </p:cNvSpPr>
          <p:nvPr>
            <p:ph type="sldNum" sz="quarter" idx="12"/>
          </p:nvPr>
        </p:nvSpPr>
        <p:spPr/>
        <p:txBody>
          <a:bodyPr/>
          <a:lstStyle/>
          <a:p>
            <a:fld id="{F3698329-7E74-489C-977A-F404E138E57F}" type="slidenum">
              <a:rPr lang="en-US" smtClean="0"/>
              <a:pPr/>
              <a:t>16</a:t>
            </a:fld>
            <a:endParaRPr lang="en-US" dirty="0"/>
          </a:p>
        </p:txBody>
      </p:sp>
      <p:graphicFrame>
        <p:nvGraphicFramePr>
          <p:cNvPr id="4" name="Object 3"/>
          <p:cNvGraphicFramePr>
            <a:graphicFrameLocks noChangeAspect="1"/>
          </p:cNvGraphicFramePr>
          <p:nvPr/>
        </p:nvGraphicFramePr>
        <p:xfrm>
          <a:off x="3078957" y="2298284"/>
          <a:ext cx="2351087" cy="695325"/>
        </p:xfrm>
        <a:graphic>
          <a:graphicData uri="http://schemas.openxmlformats.org/presentationml/2006/ole">
            <mc:AlternateContent xmlns:mc="http://schemas.openxmlformats.org/markup-compatibility/2006">
              <mc:Choice xmlns:v="urn:schemas-microsoft-com:vml" Requires="v">
                <p:oleObj name="Equation" r:id="rId2" imgW="1612800" imgH="457200" progId="Equation.DSMT4">
                  <p:embed/>
                </p:oleObj>
              </mc:Choice>
              <mc:Fallback>
                <p:oleObj name="Equation" r:id="rId2" imgW="1612800" imgH="457200" progId="Equation.DSMT4">
                  <p:embed/>
                  <p:pic>
                    <p:nvPicPr>
                      <p:cNvPr id="4" name="Object 3"/>
                      <p:cNvPicPr>
                        <a:picLocks noChangeAspect="1" noChangeArrowheads="1"/>
                      </p:cNvPicPr>
                      <p:nvPr/>
                    </p:nvPicPr>
                    <p:blipFill>
                      <a:blip r:embed="rId3"/>
                      <a:srcRect/>
                      <a:stretch>
                        <a:fillRect/>
                      </a:stretch>
                    </p:blipFill>
                    <p:spPr bwMode="auto">
                      <a:xfrm>
                        <a:off x="3078957" y="2298284"/>
                        <a:ext cx="2351087" cy="695325"/>
                      </a:xfrm>
                      <a:prstGeom prst="rect">
                        <a:avLst/>
                      </a:prstGeom>
                      <a:noFill/>
                    </p:spPr>
                  </p:pic>
                </p:oleObj>
              </mc:Fallback>
            </mc:AlternateContent>
          </a:graphicData>
        </a:graphic>
      </p:graphicFrame>
      <p:graphicFrame>
        <p:nvGraphicFramePr>
          <p:cNvPr id="5" name="Object 4"/>
          <p:cNvGraphicFramePr>
            <a:graphicFrameLocks noChangeAspect="1"/>
          </p:cNvGraphicFramePr>
          <p:nvPr/>
        </p:nvGraphicFramePr>
        <p:xfrm>
          <a:off x="3009901" y="3625709"/>
          <a:ext cx="2091929" cy="613172"/>
        </p:xfrm>
        <a:graphic>
          <a:graphicData uri="http://schemas.openxmlformats.org/presentationml/2006/ole">
            <mc:AlternateContent xmlns:mc="http://schemas.openxmlformats.org/markup-compatibility/2006">
              <mc:Choice xmlns:v="urn:schemas-microsoft-com:vml" Requires="v">
                <p:oleObj name="Equation" r:id="rId4" imgW="1536480" imgH="431640" progId="Equation.DSMT4">
                  <p:embed/>
                </p:oleObj>
              </mc:Choice>
              <mc:Fallback>
                <p:oleObj name="Equation" r:id="rId4" imgW="1536480" imgH="431640" progId="Equation.DSMT4">
                  <p:embed/>
                  <p:pic>
                    <p:nvPicPr>
                      <p:cNvPr id="5" name="Object 4"/>
                      <p:cNvPicPr>
                        <a:picLocks noChangeAspect="1" noChangeArrowheads="1"/>
                      </p:cNvPicPr>
                      <p:nvPr/>
                    </p:nvPicPr>
                    <p:blipFill>
                      <a:blip r:embed="rId5"/>
                      <a:srcRect/>
                      <a:stretch>
                        <a:fillRect/>
                      </a:stretch>
                    </p:blipFill>
                    <p:spPr bwMode="auto">
                      <a:xfrm>
                        <a:off x="3009901" y="3625709"/>
                        <a:ext cx="2091929" cy="613172"/>
                      </a:xfrm>
                      <a:prstGeom prst="rect">
                        <a:avLst/>
                      </a:prstGeom>
                      <a:noFill/>
                    </p:spPr>
                  </p:pic>
                </p:oleObj>
              </mc:Fallback>
            </mc:AlternateContent>
          </a:graphicData>
        </a:graphic>
      </p:graphicFrame>
      <p:graphicFrame>
        <p:nvGraphicFramePr>
          <p:cNvPr id="6" name="Object 5"/>
          <p:cNvGraphicFramePr>
            <a:graphicFrameLocks noChangeAspect="1"/>
          </p:cNvGraphicFramePr>
          <p:nvPr/>
        </p:nvGraphicFramePr>
        <p:xfrm>
          <a:off x="3078956" y="4656535"/>
          <a:ext cx="2509838" cy="1222772"/>
        </p:xfrm>
        <a:graphic>
          <a:graphicData uri="http://schemas.openxmlformats.org/presentationml/2006/ole">
            <mc:AlternateContent xmlns:mc="http://schemas.openxmlformats.org/markup-compatibility/2006">
              <mc:Choice xmlns:v="urn:schemas-microsoft-com:vml" Requires="v">
                <p:oleObj name="Equation" r:id="rId6" imgW="1739880" imgH="1041120" progId="Equation.DSMT4">
                  <p:embed/>
                </p:oleObj>
              </mc:Choice>
              <mc:Fallback>
                <p:oleObj name="Equation" r:id="rId6" imgW="1739880" imgH="1041120" progId="Equation.DSMT4">
                  <p:embed/>
                  <p:pic>
                    <p:nvPicPr>
                      <p:cNvPr id="6" name="Object 5"/>
                      <p:cNvPicPr>
                        <a:picLocks noChangeAspect="1" noChangeArrowheads="1"/>
                      </p:cNvPicPr>
                      <p:nvPr/>
                    </p:nvPicPr>
                    <p:blipFill>
                      <a:blip r:embed="rId7"/>
                      <a:srcRect/>
                      <a:stretch>
                        <a:fillRect/>
                      </a:stretch>
                    </p:blipFill>
                    <p:spPr bwMode="auto">
                      <a:xfrm>
                        <a:off x="3078956" y="4656535"/>
                        <a:ext cx="2509838" cy="1222772"/>
                      </a:xfrm>
                      <a:prstGeom prst="rect">
                        <a:avLst/>
                      </a:prstGeom>
                      <a:noFill/>
                    </p:spPr>
                  </p:pic>
                </p:oleObj>
              </mc:Fallback>
            </mc:AlternateContent>
          </a:graphicData>
        </a:graphic>
      </p:graphicFrame>
      <p:sp>
        <p:nvSpPr>
          <p:cNvPr id="7" name="Rectangle 4"/>
          <p:cNvSpPr>
            <a:spLocks noChangeArrowheads="1"/>
          </p:cNvSpPr>
          <p:nvPr/>
        </p:nvSpPr>
        <p:spPr bwMode="auto">
          <a:xfrm>
            <a:off x="2941887" y="1757202"/>
            <a:ext cx="7310476"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eaLnBrk="0" fontAlgn="base" hangingPunct="0">
              <a:spcBef>
                <a:spcPct val="0"/>
              </a:spcBef>
              <a:spcAft>
                <a:spcPct val="0"/>
              </a:spcAft>
            </a:pPr>
            <a:r>
              <a:rPr lang="en-US" altLang="en-US" sz="1350" dirty="0">
                <a:latin typeface="Arial" panose="020B0604020202020204" pitchFamily="34" charset="0"/>
                <a:ea typeface="Calibri" panose="020F0502020204030204" pitchFamily="34" charset="0"/>
                <a:cs typeface="Times New Roman" panose="02020603050405020304" pitchFamily="18" charset="0"/>
              </a:rPr>
              <a:t>Partition the SAM: y1 endogenous accounts; y2 exogenous accounts. The SAM-multiplier model is: </a:t>
            </a:r>
            <a:endParaRPr lang="en-US" altLang="en-US" sz="1350" dirty="0">
              <a:latin typeface="Arial" panose="020B0604020202020204" pitchFamily="34" charset="0"/>
            </a:endParaRPr>
          </a:p>
        </p:txBody>
      </p:sp>
      <p:sp>
        <p:nvSpPr>
          <p:cNvPr id="8" name="Rectangle 5"/>
          <p:cNvSpPr>
            <a:spLocks noChangeArrowheads="1"/>
          </p:cNvSpPr>
          <p:nvPr/>
        </p:nvSpPr>
        <p:spPr bwMode="auto">
          <a:xfrm>
            <a:off x="2941888" y="3180599"/>
            <a:ext cx="6697315"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1pPr>
            <a:lvl2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2pPr>
            <a:lvl3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3pPr>
            <a:lvl4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4pPr>
            <a:lvl5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5pPr>
            <a:lvl6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6pPr>
            <a:lvl7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7pPr>
            <a:lvl8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8pPr>
            <a:lvl9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9pPr>
          </a:lstStyle>
          <a:p>
            <a:r>
              <a:rPr lang="en-US" altLang="en-US" sz="1350" dirty="0">
                <a:ea typeface="Calibri" panose="020F0502020204030204" pitchFamily="34" charset="0"/>
                <a:cs typeface="Times New Roman" panose="02020603050405020304" pitchFamily="18" charset="0"/>
              </a:rPr>
              <a:t>Solve the model, which means solve for </a:t>
            </a:r>
            <a:r>
              <a:rPr lang="en-US" altLang="en-US" sz="1350" i="1" dirty="0">
                <a:ea typeface="Calibri" panose="020F0502020204030204" pitchFamily="34" charset="0"/>
                <a:cs typeface="Times New Roman" panose="02020603050405020304" pitchFamily="18" charset="0"/>
              </a:rPr>
              <a:t>y</a:t>
            </a:r>
            <a:r>
              <a:rPr lang="en-US" altLang="en-US" sz="1350" dirty="0">
                <a:ea typeface="Calibri" panose="020F0502020204030204" pitchFamily="34" charset="0"/>
                <a:cs typeface="Times New Roman" panose="02020603050405020304" pitchFamily="18" charset="0"/>
              </a:rPr>
              <a:t>1 (endogenous) in terms of </a:t>
            </a:r>
            <a:r>
              <a:rPr lang="en-US" altLang="en-US" sz="1350" i="1" dirty="0">
                <a:ea typeface="Calibri" panose="020F0502020204030204" pitchFamily="34" charset="0"/>
                <a:cs typeface="Times New Roman" panose="02020603050405020304" pitchFamily="18" charset="0"/>
              </a:rPr>
              <a:t>y</a:t>
            </a:r>
            <a:r>
              <a:rPr lang="en-US" altLang="en-US" sz="1350" dirty="0">
                <a:ea typeface="Calibri" panose="020F0502020204030204" pitchFamily="34" charset="0"/>
                <a:cs typeface="Times New Roman" panose="02020603050405020304" pitchFamily="18" charset="0"/>
              </a:rPr>
              <a:t>2 (exogenous)</a:t>
            </a:r>
            <a:r>
              <a:rPr lang="en-US" altLang="en-US" sz="900" i="1" dirty="0">
                <a:ea typeface="Calibri" panose="020F0502020204030204" pitchFamily="34" charset="0"/>
                <a:cs typeface="Times New Roman" panose="02020603050405020304" pitchFamily="18" charset="0"/>
              </a:rPr>
              <a:t>	</a:t>
            </a:r>
            <a:endParaRPr lang="en-US" altLang="en-US" sz="1350" dirty="0"/>
          </a:p>
        </p:txBody>
      </p:sp>
      <p:sp>
        <p:nvSpPr>
          <p:cNvPr id="9" name="Rectangle 6"/>
          <p:cNvSpPr>
            <a:spLocks noChangeArrowheads="1"/>
          </p:cNvSpPr>
          <p:nvPr/>
        </p:nvSpPr>
        <p:spPr bwMode="auto">
          <a:xfrm>
            <a:off x="3009901" y="4320313"/>
            <a:ext cx="444619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1pPr>
            <a:lvl2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2pPr>
            <a:lvl3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3pPr>
            <a:lvl4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4pPr>
            <a:lvl5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5pPr>
            <a:lvl6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6pPr>
            <a:lvl7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7pPr>
            <a:lvl8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8pPr>
            <a:lvl9pPr eaLnBrk="0" fontAlgn="base" hangingPunct="0">
              <a:spcBef>
                <a:spcPct val="0"/>
              </a:spcBef>
              <a:spcAft>
                <a:spcPct val="0"/>
              </a:spcAft>
              <a:tabLst>
                <a:tab pos="2971800" algn="ctr"/>
                <a:tab pos="5943600" algn="r"/>
              </a:tabLst>
              <a:defRPr>
                <a:solidFill>
                  <a:schemeClr val="tx1"/>
                </a:solidFill>
                <a:latin typeface="Arial" panose="020B0604020202020204" pitchFamily="34" charset="0"/>
              </a:defRPr>
            </a:lvl9pPr>
          </a:lstStyle>
          <a:p>
            <a:r>
              <a:rPr lang="en-US" altLang="en-US" sz="1350" dirty="0">
                <a:ea typeface="Calibri" panose="020F0502020204030204" pitchFamily="34" charset="0"/>
                <a:cs typeface="Times New Roman" panose="02020603050405020304" pitchFamily="18" charset="0"/>
              </a:rPr>
              <a:t>From the first row, noting that </a:t>
            </a:r>
            <a:r>
              <a:rPr lang="en-US" altLang="en-US" sz="1350" i="1" dirty="0">
                <a:ea typeface="Calibri" panose="020F0502020204030204" pitchFamily="34" charset="0"/>
                <a:cs typeface="Times New Roman" panose="02020603050405020304" pitchFamily="18" charset="0"/>
              </a:rPr>
              <a:t>A</a:t>
            </a:r>
            <a:r>
              <a:rPr lang="en-US" altLang="en-US" sz="1350" dirty="0">
                <a:ea typeface="Calibri" panose="020F0502020204030204" pitchFamily="34" charset="0"/>
                <a:cs typeface="Times New Roman" panose="02020603050405020304" pitchFamily="18" charset="0"/>
              </a:rPr>
              <a:t>11 is a square matrix: </a:t>
            </a:r>
            <a:r>
              <a:rPr lang="en-US" altLang="en-US" sz="900" i="1" dirty="0">
                <a:ea typeface="Calibri" panose="020F0502020204030204" pitchFamily="34" charset="0"/>
                <a:cs typeface="Times New Roman" panose="02020603050405020304" pitchFamily="18" charset="0"/>
              </a:rPr>
              <a:t>	</a:t>
            </a:r>
            <a:endParaRPr lang="en-US" altLang="en-US" sz="1350" dirty="0"/>
          </a:p>
        </p:txBody>
      </p:sp>
    </p:spTree>
    <p:extLst>
      <p:ext uri="{BB962C8B-B14F-4D97-AF65-F5344CB8AC3E}">
        <p14:creationId xmlns:p14="http://schemas.microsoft.com/office/powerpoint/2010/main" val="3684180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FA010-F66B-4FC8-97EA-BF27EED18B6E}"/>
              </a:ext>
            </a:extLst>
          </p:cNvPr>
          <p:cNvSpPr>
            <a:spLocks noGrp="1"/>
          </p:cNvSpPr>
          <p:nvPr>
            <p:ph type="title"/>
          </p:nvPr>
        </p:nvSpPr>
        <p:spPr/>
        <p:txBody>
          <a:bodyPr/>
          <a:lstStyle/>
          <a:p>
            <a:r>
              <a:rPr lang="en-US" dirty="0"/>
              <a:t>Modelling the Shocks</a:t>
            </a:r>
          </a:p>
        </p:txBody>
      </p:sp>
      <p:sp>
        <p:nvSpPr>
          <p:cNvPr id="3" name="Content Placeholder 2">
            <a:extLst>
              <a:ext uri="{FF2B5EF4-FFF2-40B4-BE49-F238E27FC236}">
                <a16:creationId xmlns:a16="http://schemas.microsoft.com/office/drawing/2014/main" id="{A7B17A50-B570-4D87-AC2A-F1B63DA3AE42}"/>
              </a:ext>
            </a:extLst>
          </p:cNvPr>
          <p:cNvSpPr>
            <a:spLocks noGrp="1"/>
          </p:cNvSpPr>
          <p:nvPr>
            <p:ph idx="1"/>
          </p:nvPr>
        </p:nvSpPr>
        <p:spPr/>
        <p:txBody>
          <a:bodyPr/>
          <a:lstStyle/>
          <a:p>
            <a:r>
              <a:rPr lang="en-US" dirty="0"/>
              <a:t>Use a structural, SAM-based, model to simulate a bottom-up recession</a:t>
            </a:r>
          </a:p>
          <a:p>
            <a:r>
              <a:rPr lang="en-US" dirty="0"/>
              <a:t>Three kinds of economic shocks:</a:t>
            </a:r>
          </a:p>
          <a:p>
            <a:pPr lvl="1"/>
            <a:r>
              <a:rPr lang="en-US" dirty="0"/>
              <a:t>Household lockdown/distancing: change in demand for contact-intensive commodities by households only</a:t>
            </a:r>
          </a:p>
          <a:p>
            <a:pPr lvl="1"/>
            <a:r>
              <a:rPr lang="en-US" dirty="0"/>
              <a:t>Industry lockdown: change in supply of various industries (e.g., non-essential, contact-intensive) which affects all demand categories (C, I, G, and E)</a:t>
            </a:r>
          </a:p>
          <a:p>
            <a:pPr lvl="1"/>
            <a:r>
              <a:rPr lang="en-US" dirty="0"/>
              <a:t>Macro shocks: uniform change in commodity demand for different macro aggregates (C, I, G, and E)</a:t>
            </a:r>
          </a:p>
          <a:p>
            <a:r>
              <a:rPr lang="en-US" dirty="0"/>
              <a:t>At commodity/industry level, the largest of the three shocks is applied</a:t>
            </a:r>
          </a:p>
          <a:p>
            <a:pPr lvl="1"/>
            <a:r>
              <a:rPr lang="en-US" dirty="0"/>
              <a:t>Which type dominates changes with scenarios</a:t>
            </a:r>
          </a:p>
        </p:txBody>
      </p:sp>
      <p:sp>
        <p:nvSpPr>
          <p:cNvPr id="4" name="Slide Number Placeholder 3">
            <a:extLst>
              <a:ext uri="{FF2B5EF4-FFF2-40B4-BE49-F238E27FC236}">
                <a16:creationId xmlns:a16="http://schemas.microsoft.com/office/drawing/2014/main" id="{6872326A-198F-4764-BC49-63D55B0B28FD}"/>
              </a:ext>
            </a:extLst>
          </p:cNvPr>
          <p:cNvSpPr>
            <a:spLocks noGrp="1"/>
          </p:cNvSpPr>
          <p:nvPr>
            <p:ph type="sldNum" sz="quarter" idx="12"/>
          </p:nvPr>
        </p:nvSpPr>
        <p:spPr/>
        <p:txBody>
          <a:bodyPr/>
          <a:lstStyle/>
          <a:p>
            <a:fld id="{03064BE4-6C4A-4FBA-A337-2D4DFBBD6B0F}" type="slidenum">
              <a:rPr lang="en-US" smtClean="0"/>
              <a:t>17</a:t>
            </a:fld>
            <a:endParaRPr lang="en-US"/>
          </a:p>
        </p:txBody>
      </p:sp>
    </p:spTree>
    <p:extLst>
      <p:ext uri="{BB962C8B-B14F-4D97-AF65-F5344CB8AC3E}">
        <p14:creationId xmlns:p14="http://schemas.microsoft.com/office/powerpoint/2010/main" val="4165829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F5069-60B1-4E51-81C3-441C7B5463F2}"/>
              </a:ext>
            </a:extLst>
          </p:cNvPr>
          <p:cNvSpPr>
            <a:spLocks noGrp="1"/>
          </p:cNvSpPr>
          <p:nvPr>
            <p:ph type="title"/>
          </p:nvPr>
        </p:nvSpPr>
        <p:spPr/>
        <p:txBody>
          <a:bodyPr/>
          <a:lstStyle/>
          <a:p>
            <a:r>
              <a:rPr lang="en-US" dirty="0"/>
              <a:t>Scenario Analysis with SAM-Multiplier Model</a:t>
            </a:r>
          </a:p>
        </p:txBody>
      </p:sp>
      <p:sp>
        <p:nvSpPr>
          <p:cNvPr id="3" name="Content Placeholder 2">
            <a:extLst>
              <a:ext uri="{FF2B5EF4-FFF2-40B4-BE49-F238E27FC236}">
                <a16:creationId xmlns:a16="http://schemas.microsoft.com/office/drawing/2014/main" id="{53B6EECE-524F-48FF-A9AE-CB84EB521FAD}"/>
              </a:ext>
            </a:extLst>
          </p:cNvPr>
          <p:cNvSpPr>
            <a:spLocks noGrp="1"/>
          </p:cNvSpPr>
          <p:nvPr>
            <p:ph idx="1"/>
          </p:nvPr>
        </p:nvSpPr>
        <p:spPr/>
        <p:txBody>
          <a:bodyPr/>
          <a:lstStyle/>
          <a:p>
            <a:r>
              <a:rPr lang="en-US" dirty="0"/>
              <a:t>Specify the lockdown shocks on a monthly basis</a:t>
            </a:r>
          </a:p>
          <a:p>
            <a:pPr lvl="1"/>
            <a:r>
              <a:rPr lang="en-US" dirty="0"/>
              <a:t>March: limited household and industry lockdown effects, no induced macro shocks. The shock only hit in the last half of the month.</a:t>
            </a:r>
          </a:p>
          <a:p>
            <a:pPr lvl="1"/>
            <a:r>
              <a:rPr lang="en-US" dirty="0"/>
              <a:t>April: Full household and industry lockdown effects and induced macro shocks on investment and exports. Worst month for US, UK, South Africa. </a:t>
            </a:r>
          </a:p>
          <a:p>
            <a:pPr lvl="1"/>
            <a:r>
              <a:rPr lang="en-US" dirty="0"/>
              <a:t>May: Worst month for Mexico. For other countries, partial opening, loosening of both household and industry lockdowns, modest gains in aggregate investment and exports.</a:t>
            </a:r>
          </a:p>
          <a:p>
            <a:pPr lvl="1"/>
            <a:r>
              <a:rPr lang="en-US" dirty="0"/>
              <a:t>June: Further opening and loosening of both household and industry lockdowns, further modest improvement in aggregate investment. </a:t>
            </a:r>
          </a:p>
        </p:txBody>
      </p:sp>
      <p:sp>
        <p:nvSpPr>
          <p:cNvPr id="4" name="Slide Number Placeholder 3">
            <a:extLst>
              <a:ext uri="{FF2B5EF4-FFF2-40B4-BE49-F238E27FC236}">
                <a16:creationId xmlns:a16="http://schemas.microsoft.com/office/drawing/2014/main" id="{399CAC61-37EE-4ADC-AAC2-B2CE39F2644D}"/>
              </a:ext>
            </a:extLst>
          </p:cNvPr>
          <p:cNvSpPr>
            <a:spLocks noGrp="1"/>
          </p:cNvSpPr>
          <p:nvPr>
            <p:ph type="sldNum" sz="quarter" idx="12"/>
          </p:nvPr>
        </p:nvSpPr>
        <p:spPr/>
        <p:txBody>
          <a:bodyPr/>
          <a:lstStyle/>
          <a:p>
            <a:fld id="{03064BE4-6C4A-4FBA-A337-2D4DFBBD6B0F}" type="slidenum">
              <a:rPr lang="en-US" smtClean="0"/>
              <a:t>18</a:t>
            </a:fld>
            <a:endParaRPr lang="en-US"/>
          </a:p>
        </p:txBody>
      </p:sp>
    </p:spTree>
    <p:extLst>
      <p:ext uri="{BB962C8B-B14F-4D97-AF65-F5344CB8AC3E}">
        <p14:creationId xmlns:p14="http://schemas.microsoft.com/office/powerpoint/2010/main" val="682481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9D854-FBE2-4783-A46D-AF125024DBD3}"/>
              </a:ext>
            </a:extLst>
          </p:cNvPr>
          <p:cNvSpPr>
            <a:spLocks noGrp="1"/>
          </p:cNvSpPr>
          <p:nvPr>
            <p:ph type="title"/>
          </p:nvPr>
        </p:nvSpPr>
        <p:spPr/>
        <p:txBody>
          <a:bodyPr/>
          <a:lstStyle/>
          <a:p>
            <a:r>
              <a:rPr lang="en-US" dirty="0"/>
              <a:t>GDP Projections by Month, Four Countries</a:t>
            </a:r>
          </a:p>
        </p:txBody>
      </p:sp>
      <p:sp>
        <p:nvSpPr>
          <p:cNvPr id="3" name="Slide Number Placeholder 2">
            <a:extLst>
              <a:ext uri="{FF2B5EF4-FFF2-40B4-BE49-F238E27FC236}">
                <a16:creationId xmlns:a16="http://schemas.microsoft.com/office/drawing/2014/main" id="{09037316-5D57-422D-9F52-246419469E86}"/>
              </a:ext>
            </a:extLst>
          </p:cNvPr>
          <p:cNvSpPr>
            <a:spLocks noGrp="1"/>
          </p:cNvSpPr>
          <p:nvPr>
            <p:ph type="sldNum" sz="quarter" idx="12"/>
          </p:nvPr>
        </p:nvSpPr>
        <p:spPr/>
        <p:txBody>
          <a:bodyPr/>
          <a:lstStyle/>
          <a:p>
            <a:fld id="{03064BE4-6C4A-4FBA-A337-2D4DFBBD6B0F}" type="slidenum">
              <a:rPr lang="en-US" smtClean="0"/>
              <a:t>19</a:t>
            </a:fld>
            <a:endParaRPr lang="en-US"/>
          </a:p>
        </p:txBody>
      </p:sp>
      <p:graphicFrame>
        <p:nvGraphicFramePr>
          <p:cNvPr id="5" name="Chart 4">
            <a:extLst>
              <a:ext uri="{FF2B5EF4-FFF2-40B4-BE49-F238E27FC236}">
                <a16:creationId xmlns:a16="http://schemas.microsoft.com/office/drawing/2014/main" id="{97472BC1-BCAC-4CBD-9C00-4F207708E298}"/>
              </a:ext>
            </a:extLst>
          </p:cNvPr>
          <p:cNvGraphicFramePr/>
          <p:nvPr>
            <p:extLst>
              <p:ext uri="{D42A27DB-BD31-4B8C-83A1-F6EECF244321}">
                <p14:modId xmlns:p14="http://schemas.microsoft.com/office/powerpoint/2010/main" val="1576329355"/>
              </p:ext>
            </p:extLst>
          </p:nvPr>
        </p:nvGraphicFramePr>
        <p:xfrm>
          <a:off x="2509736" y="1490662"/>
          <a:ext cx="6472339" cy="465721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70812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8B727-D893-48A2-96FF-EF8AC5446D70}"/>
              </a:ext>
            </a:extLst>
          </p:cNvPr>
          <p:cNvSpPr>
            <a:spLocks noGrp="1"/>
          </p:cNvSpPr>
          <p:nvPr>
            <p:ph type="title"/>
          </p:nvPr>
        </p:nvSpPr>
        <p:spPr/>
        <p:txBody>
          <a:bodyPr/>
          <a:lstStyle/>
          <a:p>
            <a:r>
              <a:rPr lang="en-US" dirty="0"/>
              <a:t>Covid-19 Pandemic</a:t>
            </a:r>
          </a:p>
        </p:txBody>
      </p:sp>
      <p:sp>
        <p:nvSpPr>
          <p:cNvPr id="3" name="Content Placeholder 2">
            <a:extLst>
              <a:ext uri="{FF2B5EF4-FFF2-40B4-BE49-F238E27FC236}">
                <a16:creationId xmlns:a16="http://schemas.microsoft.com/office/drawing/2014/main" id="{571A44C1-1CDE-4C75-ACA8-F423741A8FB2}"/>
              </a:ext>
            </a:extLst>
          </p:cNvPr>
          <p:cNvSpPr>
            <a:spLocks noGrp="1"/>
          </p:cNvSpPr>
          <p:nvPr>
            <p:ph idx="1"/>
          </p:nvPr>
        </p:nvSpPr>
        <p:spPr/>
        <p:txBody>
          <a:bodyPr>
            <a:normAutofit fontScale="92500"/>
          </a:bodyPr>
          <a:lstStyle/>
          <a:p>
            <a:r>
              <a:rPr lang="en-US" dirty="0"/>
              <a:t>Highly infectious, spreading rapidly, serious illness, 3.9 million global deaths (6/21)</a:t>
            </a:r>
          </a:p>
          <a:p>
            <a:r>
              <a:rPr lang="en-US" dirty="0"/>
              <a:t>Treatment strains medical resources</a:t>
            </a:r>
          </a:p>
          <a:p>
            <a:pPr lvl="1"/>
            <a:r>
              <a:rPr lang="en-US" dirty="0"/>
              <a:t>No simple treatment for serious cases, including intensive care and long-term problems</a:t>
            </a:r>
          </a:p>
          <a:p>
            <a:r>
              <a:rPr lang="en-US" dirty="0"/>
              <a:t>Lockdown/distancing options to limit spread with alternative goals</a:t>
            </a:r>
          </a:p>
          <a:p>
            <a:pPr lvl="1"/>
            <a:r>
              <a:rPr lang="en-US" dirty="0"/>
              <a:t>Drive rate of new infections (R0) close to zero so that most of the population will avoid infection until vaccines  are developed and distributed (China, Korea, New Zealand) </a:t>
            </a:r>
          </a:p>
          <a:p>
            <a:pPr lvl="1"/>
            <a:r>
              <a:rPr lang="en-US" dirty="0"/>
              <a:t>Lower rate of new infections (R0&lt;1, flatten the curve) so medical system is not overwhelmed, but accept that the disease will spread widely before vaccines are effective (many countries)</a:t>
            </a:r>
          </a:p>
          <a:p>
            <a:r>
              <a:rPr lang="en-US" dirty="0"/>
              <a:t>Policy options to mitigate impact of lockdown/distancing policies</a:t>
            </a:r>
          </a:p>
          <a:p>
            <a:pPr lvl="1"/>
            <a:r>
              <a:rPr lang="en-US" dirty="0"/>
              <a:t>Employment and industry support to protect workers and firms</a:t>
            </a:r>
          </a:p>
          <a:p>
            <a:pPr lvl="1"/>
            <a:r>
              <a:rPr lang="en-US" dirty="0"/>
              <a:t>Provide income support and safety nets for unemployed and poor households</a:t>
            </a:r>
          </a:p>
        </p:txBody>
      </p:sp>
      <p:sp>
        <p:nvSpPr>
          <p:cNvPr id="4" name="Slide Number Placeholder 3">
            <a:extLst>
              <a:ext uri="{FF2B5EF4-FFF2-40B4-BE49-F238E27FC236}">
                <a16:creationId xmlns:a16="http://schemas.microsoft.com/office/drawing/2014/main" id="{950A3A59-0C47-44FB-8DF9-F14639CE5259}"/>
              </a:ext>
            </a:extLst>
          </p:cNvPr>
          <p:cNvSpPr>
            <a:spLocks noGrp="1"/>
          </p:cNvSpPr>
          <p:nvPr>
            <p:ph type="sldNum" sz="quarter" idx="12"/>
          </p:nvPr>
        </p:nvSpPr>
        <p:spPr/>
        <p:txBody>
          <a:bodyPr/>
          <a:lstStyle/>
          <a:p>
            <a:fld id="{03064BE4-6C4A-4FBA-A337-2D4DFBBD6B0F}" type="slidenum">
              <a:rPr lang="en-US" smtClean="0"/>
              <a:t>2</a:t>
            </a:fld>
            <a:endParaRPr lang="en-US"/>
          </a:p>
        </p:txBody>
      </p:sp>
    </p:spTree>
    <p:extLst>
      <p:ext uri="{BB962C8B-B14F-4D97-AF65-F5344CB8AC3E}">
        <p14:creationId xmlns:p14="http://schemas.microsoft.com/office/powerpoint/2010/main" val="27218445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4FEF9-198D-4EF8-9363-B16169908DCB}"/>
              </a:ext>
            </a:extLst>
          </p:cNvPr>
          <p:cNvSpPr>
            <a:spLocks noGrp="1"/>
          </p:cNvSpPr>
          <p:nvPr>
            <p:ph type="title"/>
          </p:nvPr>
        </p:nvSpPr>
        <p:spPr>
          <a:xfrm>
            <a:off x="176402" y="107471"/>
            <a:ext cx="11646131" cy="1325563"/>
          </a:xfrm>
        </p:spPr>
        <p:txBody>
          <a:bodyPr/>
          <a:lstStyle/>
          <a:p>
            <a:r>
              <a:rPr lang="en-US" dirty="0"/>
              <a:t>Employment Impacts</a:t>
            </a:r>
          </a:p>
        </p:txBody>
      </p:sp>
      <p:sp>
        <p:nvSpPr>
          <p:cNvPr id="3" name="Slide Number Placeholder 2">
            <a:extLst>
              <a:ext uri="{FF2B5EF4-FFF2-40B4-BE49-F238E27FC236}">
                <a16:creationId xmlns:a16="http://schemas.microsoft.com/office/drawing/2014/main" id="{CF613102-C981-4E15-AD5D-84F4EE0DE5ED}"/>
              </a:ext>
            </a:extLst>
          </p:cNvPr>
          <p:cNvSpPr>
            <a:spLocks noGrp="1"/>
          </p:cNvSpPr>
          <p:nvPr>
            <p:ph type="sldNum" sz="quarter" idx="12"/>
          </p:nvPr>
        </p:nvSpPr>
        <p:spPr/>
        <p:txBody>
          <a:bodyPr/>
          <a:lstStyle/>
          <a:p>
            <a:fld id="{03064BE4-6C4A-4FBA-A337-2D4DFBBD6B0F}" type="slidenum">
              <a:rPr lang="en-US" smtClean="0"/>
              <a:t>20</a:t>
            </a:fld>
            <a:endParaRPr lang="en-US"/>
          </a:p>
        </p:txBody>
      </p:sp>
      <p:graphicFrame>
        <p:nvGraphicFramePr>
          <p:cNvPr id="6" name="Chart 5">
            <a:extLst>
              <a:ext uri="{FF2B5EF4-FFF2-40B4-BE49-F238E27FC236}">
                <a16:creationId xmlns:a16="http://schemas.microsoft.com/office/drawing/2014/main" id="{50B010D0-C39C-4F28-AD47-F9B78D673FEF}"/>
              </a:ext>
            </a:extLst>
          </p:cNvPr>
          <p:cNvGraphicFramePr/>
          <p:nvPr>
            <p:extLst>
              <p:ext uri="{D42A27DB-BD31-4B8C-83A1-F6EECF244321}">
                <p14:modId xmlns:p14="http://schemas.microsoft.com/office/powerpoint/2010/main" val="4231599272"/>
              </p:ext>
            </p:extLst>
          </p:nvPr>
        </p:nvGraphicFramePr>
        <p:xfrm>
          <a:off x="490451" y="2805276"/>
          <a:ext cx="4997164" cy="346251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958EFC95-B08F-4B63-8FF0-6412C79CD6CD}"/>
              </a:ext>
            </a:extLst>
          </p:cNvPr>
          <p:cNvGraphicFramePr/>
          <p:nvPr>
            <p:extLst>
              <p:ext uri="{D42A27DB-BD31-4B8C-83A1-F6EECF244321}">
                <p14:modId xmlns:p14="http://schemas.microsoft.com/office/powerpoint/2010/main" val="170013555"/>
              </p:ext>
            </p:extLst>
          </p:nvPr>
        </p:nvGraphicFramePr>
        <p:xfrm>
          <a:off x="5963054" y="2805276"/>
          <a:ext cx="5350567" cy="346251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67013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F5A2A-FD02-4918-91F9-0FD94CB3100B}"/>
              </a:ext>
            </a:extLst>
          </p:cNvPr>
          <p:cNvSpPr>
            <a:spLocks noGrp="1"/>
          </p:cNvSpPr>
          <p:nvPr>
            <p:ph type="title"/>
          </p:nvPr>
        </p:nvSpPr>
        <p:spPr>
          <a:xfrm>
            <a:off x="272935" y="194355"/>
            <a:ext cx="11646131" cy="1071789"/>
          </a:xfrm>
        </p:spPr>
        <p:txBody>
          <a:bodyPr/>
          <a:lstStyle/>
          <a:p>
            <a:r>
              <a:rPr lang="en-US" dirty="0"/>
              <a:t>Employment Impacts</a:t>
            </a:r>
          </a:p>
        </p:txBody>
      </p:sp>
      <p:sp>
        <p:nvSpPr>
          <p:cNvPr id="3" name="Slide Number Placeholder 2">
            <a:extLst>
              <a:ext uri="{FF2B5EF4-FFF2-40B4-BE49-F238E27FC236}">
                <a16:creationId xmlns:a16="http://schemas.microsoft.com/office/drawing/2014/main" id="{203F3F3C-049C-4630-A6CE-828E51CA2597}"/>
              </a:ext>
            </a:extLst>
          </p:cNvPr>
          <p:cNvSpPr>
            <a:spLocks noGrp="1"/>
          </p:cNvSpPr>
          <p:nvPr>
            <p:ph type="sldNum" sz="quarter" idx="12"/>
          </p:nvPr>
        </p:nvSpPr>
        <p:spPr/>
        <p:txBody>
          <a:bodyPr/>
          <a:lstStyle/>
          <a:p>
            <a:fld id="{03064BE4-6C4A-4FBA-A337-2D4DFBBD6B0F}" type="slidenum">
              <a:rPr lang="en-US" smtClean="0"/>
              <a:t>21</a:t>
            </a:fld>
            <a:endParaRPr lang="en-US"/>
          </a:p>
        </p:txBody>
      </p:sp>
      <p:graphicFrame>
        <p:nvGraphicFramePr>
          <p:cNvPr id="6" name="Chart 5">
            <a:extLst>
              <a:ext uri="{FF2B5EF4-FFF2-40B4-BE49-F238E27FC236}">
                <a16:creationId xmlns:a16="http://schemas.microsoft.com/office/drawing/2014/main" id="{24799BB8-D5E5-4CA3-9C6A-CB4DEC4D54B4}"/>
              </a:ext>
            </a:extLst>
          </p:cNvPr>
          <p:cNvGraphicFramePr/>
          <p:nvPr>
            <p:extLst>
              <p:ext uri="{D42A27DB-BD31-4B8C-83A1-F6EECF244321}">
                <p14:modId xmlns:p14="http://schemas.microsoft.com/office/powerpoint/2010/main" val="829626713"/>
              </p:ext>
            </p:extLst>
          </p:nvPr>
        </p:nvGraphicFramePr>
        <p:xfrm>
          <a:off x="272935" y="2822170"/>
          <a:ext cx="5660938" cy="3354893"/>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2">
            <a:extLst>
              <a:ext uri="{FF2B5EF4-FFF2-40B4-BE49-F238E27FC236}">
                <a16:creationId xmlns:a16="http://schemas.microsoft.com/office/drawing/2014/main" id="{27376B26-D921-47A5-9489-6704A09FB358}"/>
              </a:ext>
            </a:extLst>
          </p:cNvPr>
          <p:cNvSpPr>
            <a:spLocks noChangeArrowheads="1"/>
          </p:cNvSpPr>
          <p:nvPr/>
        </p:nvSpPr>
        <p:spPr bwMode="auto">
          <a:xfrm>
            <a:off x="7309548" y="2948584"/>
            <a:ext cx="10659797" cy="382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10" name="Chart 9">
            <a:extLst>
              <a:ext uri="{FF2B5EF4-FFF2-40B4-BE49-F238E27FC236}">
                <a16:creationId xmlns:a16="http://schemas.microsoft.com/office/drawing/2014/main" id="{6C626CAD-6B85-4FAE-A4EE-D4B88EA27E22}"/>
              </a:ext>
            </a:extLst>
          </p:cNvPr>
          <p:cNvGraphicFramePr/>
          <p:nvPr>
            <p:extLst>
              <p:ext uri="{D42A27DB-BD31-4B8C-83A1-F6EECF244321}">
                <p14:modId xmlns:p14="http://schemas.microsoft.com/office/powerpoint/2010/main" val="4043519666"/>
              </p:ext>
            </p:extLst>
          </p:nvPr>
        </p:nvGraphicFramePr>
        <p:xfrm>
          <a:off x="6258130" y="2948584"/>
          <a:ext cx="5472342" cy="3228479"/>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
            <a:extLst>
              <a:ext uri="{FF2B5EF4-FFF2-40B4-BE49-F238E27FC236}">
                <a16:creationId xmlns:a16="http://schemas.microsoft.com/office/drawing/2014/main" id="{3836A75F-A899-4F3D-9B89-6E9A582A22D4}"/>
              </a:ext>
            </a:extLst>
          </p:cNvPr>
          <p:cNvSpPr>
            <a:spLocks noChangeArrowheads="1"/>
          </p:cNvSpPr>
          <p:nvPr/>
        </p:nvSpPr>
        <p:spPr bwMode="auto">
          <a:xfrm flipV="1">
            <a:off x="7309548" y="6626573"/>
            <a:ext cx="1065979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8248975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4F5BD-4D93-4E34-A5D7-A64C0CAC2903}"/>
              </a:ext>
            </a:extLst>
          </p:cNvPr>
          <p:cNvSpPr>
            <a:spLocks noGrp="1"/>
          </p:cNvSpPr>
          <p:nvPr>
            <p:ph type="title"/>
          </p:nvPr>
        </p:nvSpPr>
        <p:spPr/>
        <p:txBody>
          <a:bodyPr/>
          <a:lstStyle/>
          <a:p>
            <a:r>
              <a:rPr lang="en-US" dirty="0"/>
              <a:t>Changes in Sectoral Production, Worst Month</a:t>
            </a:r>
          </a:p>
        </p:txBody>
      </p:sp>
      <p:sp>
        <p:nvSpPr>
          <p:cNvPr id="3" name="Slide Number Placeholder 2">
            <a:extLst>
              <a:ext uri="{FF2B5EF4-FFF2-40B4-BE49-F238E27FC236}">
                <a16:creationId xmlns:a16="http://schemas.microsoft.com/office/drawing/2014/main" id="{5AF46144-F730-4498-90E2-5F611F72091E}"/>
              </a:ext>
            </a:extLst>
          </p:cNvPr>
          <p:cNvSpPr>
            <a:spLocks noGrp="1"/>
          </p:cNvSpPr>
          <p:nvPr>
            <p:ph type="sldNum" sz="quarter" idx="12"/>
          </p:nvPr>
        </p:nvSpPr>
        <p:spPr/>
        <p:txBody>
          <a:bodyPr/>
          <a:lstStyle/>
          <a:p>
            <a:fld id="{03064BE4-6C4A-4FBA-A337-2D4DFBBD6B0F}" type="slidenum">
              <a:rPr lang="en-US" smtClean="0"/>
              <a:t>22</a:t>
            </a:fld>
            <a:endParaRPr lang="en-US"/>
          </a:p>
        </p:txBody>
      </p:sp>
      <p:graphicFrame>
        <p:nvGraphicFramePr>
          <p:cNvPr id="5" name="Chart 4">
            <a:extLst>
              <a:ext uri="{FF2B5EF4-FFF2-40B4-BE49-F238E27FC236}">
                <a16:creationId xmlns:a16="http://schemas.microsoft.com/office/drawing/2014/main" id="{1E0F591E-3493-4191-9610-7D38BFC78BC9}"/>
              </a:ext>
            </a:extLst>
          </p:cNvPr>
          <p:cNvGraphicFramePr/>
          <p:nvPr>
            <p:extLst>
              <p:ext uri="{D42A27DB-BD31-4B8C-83A1-F6EECF244321}">
                <p14:modId xmlns:p14="http://schemas.microsoft.com/office/powerpoint/2010/main" val="2154207545"/>
              </p:ext>
            </p:extLst>
          </p:nvPr>
        </p:nvGraphicFramePr>
        <p:xfrm>
          <a:off x="3151762" y="1393031"/>
          <a:ext cx="5603132" cy="52609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25042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0CB96-5FF8-487F-802C-54C5024185A8}"/>
              </a:ext>
            </a:extLst>
          </p:cNvPr>
          <p:cNvSpPr>
            <a:spLocks noGrp="1"/>
          </p:cNvSpPr>
          <p:nvPr>
            <p:ph type="title"/>
          </p:nvPr>
        </p:nvSpPr>
        <p:spPr/>
        <p:txBody>
          <a:bodyPr/>
          <a:lstStyle/>
          <a:p>
            <a:r>
              <a:rPr lang="en-US" dirty="0"/>
              <a:t>US: Actual and Projected GDP Index</a:t>
            </a:r>
          </a:p>
        </p:txBody>
      </p:sp>
      <p:sp>
        <p:nvSpPr>
          <p:cNvPr id="3" name="Slide Number Placeholder 2">
            <a:extLst>
              <a:ext uri="{FF2B5EF4-FFF2-40B4-BE49-F238E27FC236}">
                <a16:creationId xmlns:a16="http://schemas.microsoft.com/office/drawing/2014/main" id="{69884198-47A9-4935-9208-56DEFC78FA46}"/>
              </a:ext>
            </a:extLst>
          </p:cNvPr>
          <p:cNvSpPr>
            <a:spLocks noGrp="1"/>
          </p:cNvSpPr>
          <p:nvPr>
            <p:ph type="sldNum" sz="quarter" idx="12"/>
          </p:nvPr>
        </p:nvSpPr>
        <p:spPr/>
        <p:txBody>
          <a:bodyPr/>
          <a:lstStyle/>
          <a:p>
            <a:fld id="{03064BE4-6C4A-4FBA-A337-2D4DFBBD6B0F}" type="slidenum">
              <a:rPr lang="en-US" smtClean="0"/>
              <a:t>23</a:t>
            </a:fld>
            <a:endParaRPr lang="en-US"/>
          </a:p>
        </p:txBody>
      </p:sp>
      <p:graphicFrame>
        <p:nvGraphicFramePr>
          <p:cNvPr id="4" name="Chart 3">
            <a:extLst>
              <a:ext uri="{FF2B5EF4-FFF2-40B4-BE49-F238E27FC236}">
                <a16:creationId xmlns:a16="http://schemas.microsoft.com/office/drawing/2014/main" id="{FCADFE9D-49CA-484A-9FFB-797C5D180B0B}"/>
              </a:ext>
            </a:extLst>
          </p:cNvPr>
          <p:cNvGraphicFramePr/>
          <p:nvPr>
            <p:extLst>
              <p:ext uri="{D42A27DB-BD31-4B8C-83A1-F6EECF244321}">
                <p14:modId xmlns:p14="http://schemas.microsoft.com/office/powerpoint/2010/main" val="2944295511"/>
              </p:ext>
            </p:extLst>
          </p:nvPr>
        </p:nvGraphicFramePr>
        <p:xfrm>
          <a:off x="1379913" y="1870364"/>
          <a:ext cx="8503920" cy="47050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132770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A3523-4B91-4D5C-AF01-DA685116F3AF}"/>
              </a:ext>
            </a:extLst>
          </p:cNvPr>
          <p:cNvSpPr>
            <a:spLocks noGrp="1"/>
          </p:cNvSpPr>
          <p:nvPr>
            <p:ph type="title"/>
          </p:nvPr>
        </p:nvSpPr>
        <p:spPr/>
        <p:txBody>
          <a:bodyPr/>
          <a:lstStyle/>
          <a:p>
            <a:r>
              <a:rPr lang="en-US" dirty="0"/>
              <a:t>US: Actual and Projected Unemployment Rate</a:t>
            </a:r>
          </a:p>
        </p:txBody>
      </p:sp>
      <p:sp>
        <p:nvSpPr>
          <p:cNvPr id="3" name="Slide Number Placeholder 2">
            <a:extLst>
              <a:ext uri="{FF2B5EF4-FFF2-40B4-BE49-F238E27FC236}">
                <a16:creationId xmlns:a16="http://schemas.microsoft.com/office/drawing/2014/main" id="{85BE66A2-828E-4473-B5BF-4CAAF0AD0B78}"/>
              </a:ext>
            </a:extLst>
          </p:cNvPr>
          <p:cNvSpPr>
            <a:spLocks noGrp="1"/>
          </p:cNvSpPr>
          <p:nvPr>
            <p:ph type="sldNum" sz="quarter" idx="12"/>
          </p:nvPr>
        </p:nvSpPr>
        <p:spPr/>
        <p:txBody>
          <a:bodyPr/>
          <a:lstStyle/>
          <a:p>
            <a:fld id="{03064BE4-6C4A-4FBA-A337-2D4DFBBD6B0F}" type="slidenum">
              <a:rPr lang="en-US" smtClean="0"/>
              <a:t>24</a:t>
            </a:fld>
            <a:endParaRPr lang="en-US"/>
          </a:p>
        </p:txBody>
      </p:sp>
      <p:graphicFrame>
        <p:nvGraphicFramePr>
          <p:cNvPr id="4" name="Chart 3">
            <a:extLst>
              <a:ext uri="{FF2B5EF4-FFF2-40B4-BE49-F238E27FC236}">
                <a16:creationId xmlns:a16="http://schemas.microsoft.com/office/drawing/2014/main" id="{90917164-85D2-4D72-954B-97A26CF322A3}"/>
              </a:ext>
            </a:extLst>
          </p:cNvPr>
          <p:cNvGraphicFramePr/>
          <p:nvPr>
            <p:extLst>
              <p:ext uri="{D42A27DB-BD31-4B8C-83A1-F6EECF244321}">
                <p14:modId xmlns:p14="http://schemas.microsoft.com/office/powerpoint/2010/main" val="689856624"/>
              </p:ext>
            </p:extLst>
          </p:nvPr>
        </p:nvGraphicFramePr>
        <p:xfrm>
          <a:off x="1994170" y="1709737"/>
          <a:ext cx="7752945" cy="46466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399043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CE9B2-DC47-49A0-93D7-0C905F0C00D9}"/>
              </a:ext>
            </a:extLst>
          </p:cNvPr>
          <p:cNvSpPr>
            <a:spLocks noGrp="1"/>
          </p:cNvSpPr>
          <p:nvPr>
            <p:ph type="title"/>
          </p:nvPr>
        </p:nvSpPr>
        <p:spPr/>
        <p:txBody>
          <a:bodyPr/>
          <a:lstStyle/>
          <a:p>
            <a:r>
              <a:rPr lang="en-US" dirty="0"/>
              <a:t>UK: Actual and Projected GDP Index</a:t>
            </a:r>
          </a:p>
        </p:txBody>
      </p:sp>
      <p:sp>
        <p:nvSpPr>
          <p:cNvPr id="3" name="Slide Number Placeholder 2">
            <a:extLst>
              <a:ext uri="{FF2B5EF4-FFF2-40B4-BE49-F238E27FC236}">
                <a16:creationId xmlns:a16="http://schemas.microsoft.com/office/drawing/2014/main" id="{E4E5ABCA-1644-4D9B-A693-7F808840AC0D}"/>
              </a:ext>
            </a:extLst>
          </p:cNvPr>
          <p:cNvSpPr>
            <a:spLocks noGrp="1"/>
          </p:cNvSpPr>
          <p:nvPr>
            <p:ph type="sldNum" sz="quarter" idx="12"/>
          </p:nvPr>
        </p:nvSpPr>
        <p:spPr/>
        <p:txBody>
          <a:bodyPr/>
          <a:lstStyle/>
          <a:p>
            <a:fld id="{03064BE4-6C4A-4FBA-A337-2D4DFBBD6B0F}" type="slidenum">
              <a:rPr lang="en-US" smtClean="0"/>
              <a:t>25</a:t>
            </a:fld>
            <a:endParaRPr lang="en-US"/>
          </a:p>
        </p:txBody>
      </p:sp>
      <p:graphicFrame>
        <p:nvGraphicFramePr>
          <p:cNvPr id="4" name="Chart 3">
            <a:extLst>
              <a:ext uri="{FF2B5EF4-FFF2-40B4-BE49-F238E27FC236}">
                <a16:creationId xmlns:a16="http://schemas.microsoft.com/office/drawing/2014/main" id="{2F955953-D34D-42AE-8165-B4DD8BA2221C}"/>
              </a:ext>
            </a:extLst>
          </p:cNvPr>
          <p:cNvGraphicFramePr/>
          <p:nvPr>
            <p:extLst>
              <p:ext uri="{D42A27DB-BD31-4B8C-83A1-F6EECF244321}">
                <p14:modId xmlns:p14="http://schemas.microsoft.com/office/powerpoint/2010/main" val="484766709"/>
              </p:ext>
            </p:extLst>
          </p:nvPr>
        </p:nvGraphicFramePr>
        <p:xfrm>
          <a:off x="2208180" y="1877439"/>
          <a:ext cx="7616756" cy="46154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358154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9E078-062C-49F0-903A-FCD4755D0BBE}"/>
              </a:ext>
            </a:extLst>
          </p:cNvPr>
          <p:cNvSpPr>
            <a:spLocks noGrp="1"/>
          </p:cNvSpPr>
          <p:nvPr>
            <p:ph type="title"/>
          </p:nvPr>
        </p:nvSpPr>
        <p:spPr/>
        <p:txBody>
          <a:bodyPr/>
          <a:lstStyle/>
          <a:p>
            <a:r>
              <a:rPr lang="en-US" dirty="0"/>
              <a:t>Mexico: Actual and Projected GDP Index</a:t>
            </a:r>
          </a:p>
        </p:txBody>
      </p:sp>
      <p:sp>
        <p:nvSpPr>
          <p:cNvPr id="3" name="Slide Number Placeholder 2">
            <a:extLst>
              <a:ext uri="{FF2B5EF4-FFF2-40B4-BE49-F238E27FC236}">
                <a16:creationId xmlns:a16="http://schemas.microsoft.com/office/drawing/2014/main" id="{9AA5D6B1-CB6E-4665-93C2-E187766835F9}"/>
              </a:ext>
            </a:extLst>
          </p:cNvPr>
          <p:cNvSpPr>
            <a:spLocks noGrp="1"/>
          </p:cNvSpPr>
          <p:nvPr>
            <p:ph type="sldNum" sz="quarter" idx="12"/>
          </p:nvPr>
        </p:nvSpPr>
        <p:spPr/>
        <p:txBody>
          <a:bodyPr/>
          <a:lstStyle/>
          <a:p>
            <a:fld id="{03064BE4-6C4A-4FBA-A337-2D4DFBBD6B0F}" type="slidenum">
              <a:rPr lang="en-US" smtClean="0"/>
              <a:t>26</a:t>
            </a:fld>
            <a:endParaRPr lang="en-US"/>
          </a:p>
        </p:txBody>
      </p:sp>
      <p:graphicFrame>
        <p:nvGraphicFramePr>
          <p:cNvPr id="4" name="Chart 3">
            <a:extLst>
              <a:ext uri="{FF2B5EF4-FFF2-40B4-BE49-F238E27FC236}">
                <a16:creationId xmlns:a16="http://schemas.microsoft.com/office/drawing/2014/main" id="{BA264E8D-CFCE-4CC7-9FDA-7E96ADA2236E}"/>
              </a:ext>
            </a:extLst>
          </p:cNvPr>
          <p:cNvGraphicFramePr/>
          <p:nvPr>
            <p:extLst>
              <p:ext uri="{D42A27DB-BD31-4B8C-83A1-F6EECF244321}">
                <p14:modId xmlns:p14="http://schemas.microsoft.com/office/powerpoint/2010/main" val="1704073725"/>
              </p:ext>
            </p:extLst>
          </p:nvPr>
        </p:nvGraphicFramePr>
        <p:xfrm>
          <a:off x="2042809" y="1724024"/>
          <a:ext cx="8414425" cy="46323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572706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80C79-A272-48B2-9BE0-81D1F36A50CA}"/>
              </a:ext>
            </a:extLst>
          </p:cNvPr>
          <p:cNvSpPr>
            <a:spLocks noGrp="1"/>
          </p:cNvSpPr>
          <p:nvPr>
            <p:ph type="title"/>
          </p:nvPr>
        </p:nvSpPr>
        <p:spPr/>
        <p:txBody>
          <a:bodyPr>
            <a:normAutofit/>
          </a:bodyPr>
          <a:lstStyle/>
          <a:p>
            <a:r>
              <a:rPr lang="en-GB" sz="4000" dirty="0"/>
              <a:t>The bottom and most vulnerable part of the income distribution hit hardest</a:t>
            </a:r>
            <a:endParaRPr lang="en-US" sz="4000" dirty="0"/>
          </a:p>
        </p:txBody>
      </p:sp>
      <p:sp>
        <p:nvSpPr>
          <p:cNvPr id="3" name="Content Placeholder 2">
            <a:extLst>
              <a:ext uri="{FF2B5EF4-FFF2-40B4-BE49-F238E27FC236}">
                <a16:creationId xmlns:a16="http://schemas.microsoft.com/office/drawing/2014/main" id="{28B7AFF9-4EFA-4A6C-9D7D-9A62B47943B1}"/>
              </a:ext>
            </a:extLst>
          </p:cNvPr>
          <p:cNvSpPr>
            <a:spLocks noGrp="1"/>
          </p:cNvSpPr>
          <p:nvPr>
            <p:ph idx="1"/>
          </p:nvPr>
        </p:nvSpPr>
        <p:spPr>
          <a:xfrm>
            <a:off x="776377" y="2005011"/>
            <a:ext cx="10291314" cy="4351338"/>
          </a:xfrm>
        </p:spPr>
        <p:txBody>
          <a:bodyPr>
            <a:normAutofit/>
          </a:bodyPr>
          <a:lstStyle/>
          <a:p>
            <a:r>
              <a:rPr lang="en-GB" dirty="0"/>
              <a:t>The sectors that are hit the hardest by the lockdown measures have high shares of low skilled labor: e. g. hotels, restaurants, pubs/bars, services to households, retail, construction</a:t>
            </a:r>
          </a:p>
          <a:p>
            <a:r>
              <a:rPr lang="en-US" dirty="0"/>
              <a:t>UK among less generous social safety nets and unemployment insurance in Europe. US even less generous. </a:t>
            </a:r>
          </a:p>
          <a:p>
            <a:r>
              <a:rPr lang="en-US" dirty="0"/>
              <a:t>Among developing countries, South Africa has extensive income support for poor households, but less than European standards. Mexico is worst of the four countries. </a:t>
            </a:r>
          </a:p>
        </p:txBody>
      </p:sp>
      <p:sp>
        <p:nvSpPr>
          <p:cNvPr id="4" name="Slide Number Placeholder 3">
            <a:extLst>
              <a:ext uri="{FF2B5EF4-FFF2-40B4-BE49-F238E27FC236}">
                <a16:creationId xmlns:a16="http://schemas.microsoft.com/office/drawing/2014/main" id="{47108A80-9A8F-46E9-B025-78739BD5A12A}"/>
              </a:ext>
            </a:extLst>
          </p:cNvPr>
          <p:cNvSpPr>
            <a:spLocks noGrp="1"/>
          </p:cNvSpPr>
          <p:nvPr>
            <p:ph type="sldNum" sz="quarter" idx="12"/>
          </p:nvPr>
        </p:nvSpPr>
        <p:spPr/>
        <p:txBody>
          <a:bodyPr/>
          <a:lstStyle/>
          <a:p>
            <a:fld id="{03064BE4-6C4A-4FBA-A337-2D4DFBBD6B0F}" type="slidenum">
              <a:rPr lang="en-US" smtClean="0"/>
              <a:t>27</a:t>
            </a:fld>
            <a:endParaRPr lang="en-US"/>
          </a:p>
        </p:txBody>
      </p:sp>
    </p:spTree>
    <p:extLst>
      <p:ext uri="{BB962C8B-B14F-4D97-AF65-F5344CB8AC3E}">
        <p14:creationId xmlns:p14="http://schemas.microsoft.com/office/powerpoint/2010/main" val="33377219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63152-CD43-42C8-8971-D0C310ADDC7A}"/>
              </a:ext>
            </a:extLst>
          </p:cNvPr>
          <p:cNvSpPr>
            <a:spLocks noGrp="1"/>
          </p:cNvSpPr>
          <p:nvPr>
            <p:ph type="title"/>
          </p:nvPr>
        </p:nvSpPr>
        <p:spPr/>
        <p:txBody>
          <a:bodyPr/>
          <a:lstStyle/>
          <a:p>
            <a:r>
              <a:rPr lang="en-US" dirty="0"/>
              <a:t>Policy Goal: Recovery-Ready Economy</a:t>
            </a:r>
          </a:p>
        </p:txBody>
      </p:sp>
      <p:sp>
        <p:nvSpPr>
          <p:cNvPr id="3" name="Content Placeholder 2">
            <a:extLst>
              <a:ext uri="{FF2B5EF4-FFF2-40B4-BE49-F238E27FC236}">
                <a16:creationId xmlns:a16="http://schemas.microsoft.com/office/drawing/2014/main" id="{22211229-3CBB-4172-B8DD-82EF842D3DBD}"/>
              </a:ext>
            </a:extLst>
          </p:cNvPr>
          <p:cNvSpPr>
            <a:spLocks noGrp="1"/>
          </p:cNvSpPr>
          <p:nvPr>
            <p:ph idx="1"/>
          </p:nvPr>
        </p:nvSpPr>
        <p:spPr>
          <a:xfrm>
            <a:off x="523702" y="1825625"/>
            <a:ext cx="11395364" cy="4351338"/>
          </a:xfrm>
        </p:spPr>
        <p:txBody>
          <a:bodyPr/>
          <a:lstStyle/>
          <a:p>
            <a:r>
              <a:rPr lang="en-US" dirty="0"/>
              <a:t>Lockdown policies should be designed to put the economy in stasis to control the pandemic</a:t>
            </a:r>
          </a:p>
          <a:p>
            <a:pPr lvl="1"/>
            <a:r>
              <a:rPr lang="en-US" dirty="0"/>
              <a:t>Keep labor employed and earning but not working: job retention schemes</a:t>
            </a:r>
          </a:p>
          <a:p>
            <a:pPr lvl="1"/>
            <a:r>
              <a:rPr lang="en-US" dirty="0"/>
              <a:t>Keep firms alive but not producing: industry subsidies</a:t>
            </a:r>
          </a:p>
          <a:p>
            <a:pPr lvl="1"/>
            <a:r>
              <a:rPr lang="en-US" dirty="0"/>
              <a:t>Income support for laid off/furloughed workers: focus on poverty and low skill labor</a:t>
            </a:r>
          </a:p>
          <a:p>
            <a:pPr lvl="1"/>
            <a:r>
              <a:rPr lang="en-US" dirty="0"/>
              <a:t>Safety-net programs for low-income households</a:t>
            </a:r>
          </a:p>
          <a:p>
            <a:r>
              <a:rPr lang="en-US" dirty="0"/>
              <a:t>Continental Europe: policies and institutions are better designed and administered than the UK, which is better than the US </a:t>
            </a:r>
          </a:p>
          <a:p>
            <a:r>
              <a:rPr lang="en-US" dirty="0"/>
              <a:t>South Africa and Mexico: very weak industrial support</a:t>
            </a:r>
          </a:p>
          <a:p>
            <a:pPr lvl="1"/>
            <a:r>
              <a:rPr lang="en-US" dirty="0"/>
              <a:t>Different social safety-net programs</a:t>
            </a:r>
          </a:p>
        </p:txBody>
      </p:sp>
      <p:sp>
        <p:nvSpPr>
          <p:cNvPr id="4" name="Slide Number Placeholder 3">
            <a:extLst>
              <a:ext uri="{FF2B5EF4-FFF2-40B4-BE49-F238E27FC236}">
                <a16:creationId xmlns:a16="http://schemas.microsoft.com/office/drawing/2014/main" id="{13DC0EA5-F337-4DFE-A9A5-BAC32F8B4D8C}"/>
              </a:ext>
            </a:extLst>
          </p:cNvPr>
          <p:cNvSpPr>
            <a:spLocks noGrp="1"/>
          </p:cNvSpPr>
          <p:nvPr>
            <p:ph type="sldNum" sz="quarter" idx="12"/>
          </p:nvPr>
        </p:nvSpPr>
        <p:spPr/>
        <p:txBody>
          <a:bodyPr/>
          <a:lstStyle/>
          <a:p>
            <a:fld id="{03064BE4-6C4A-4FBA-A337-2D4DFBBD6B0F}" type="slidenum">
              <a:rPr lang="en-US" smtClean="0"/>
              <a:t>28</a:t>
            </a:fld>
            <a:endParaRPr lang="en-US"/>
          </a:p>
        </p:txBody>
      </p:sp>
    </p:spTree>
    <p:extLst>
      <p:ext uri="{BB962C8B-B14F-4D97-AF65-F5344CB8AC3E}">
        <p14:creationId xmlns:p14="http://schemas.microsoft.com/office/powerpoint/2010/main" val="42050555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458AA-B92D-407A-97B6-A94D02547996}"/>
              </a:ext>
            </a:extLst>
          </p:cNvPr>
          <p:cNvSpPr>
            <a:spLocks noGrp="1"/>
          </p:cNvSpPr>
          <p:nvPr>
            <p:ph type="title"/>
          </p:nvPr>
        </p:nvSpPr>
        <p:spPr/>
        <p:txBody>
          <a:bodyPr/>
          <a:lstStyle/>
          <a:p>
            <a:r>
              <a:rPr lang="en-US" dirty="0"/>
              <a:t>Household Income Support</a:t>
            </a:r>
          </a:p>
        </p:txBody>
      </p:sp>
      <p:sp>
        <p:nvSpPr>
          <p:cNvPr id="3" name="Content Placeholder 2">
            <a:extLst>
              <a:ext uri="{FF2B5EF4-FFF2-40B4-BE49-F238E27FC236}">
                <a16:creationId xmlns:a16="http://schemas.microsoft.com/office/drawing/2014/main" id="{E7D37638-EEDB-4ED1-8AFF-EAEDEE225F0F}"/>
              </a:ext>
            </a:extLst>
          </p:cNvPr>
          <p:cNvSpPr>
            <a:spLocks noGrp="1"/>
          </p:cNvSpPr>
          <p:nvPr>
            <p:ph idx="1"/>
          </p:nvPr>
        </p:nvSpPr>
        <p:spPr/>
        <p:txBody>
          <a:bodyPr/>
          <a:lstStyle/>
          <a:p>
            <a:r>
              <a:rPr lang="en-US" dirty="0"/>
              <a:t>The pandemic and economic policies to control it are hitting low-skill workers and poor households in all countries</a:t>
            </a:r>
          </a:p>
          <a:p>
            <a:pPr lvl="1"/>
            <a:r>
              <a:rPr lang="en-US" dirty="0"/>
              <a:t>Need for social safety net and income support policies for low-income households</a:t>
            </a:r>
          </a:p>
          <a:p>
            <a:r>
              <a:rPr lang="en-US" dirty="0"/>
              <a:t>We can use the SAM-multiplier model to consider the impacts at both the household and macro levels of income support for low-income households</a:t>
            </a:r>
          </a:p>
          <a:p>
            <a:pPr lvl="1"/>
            <a:r>
              <a:rPr lang="en-US" dirty="0"/>
              <a:t>Direct support plus Keynesian macro multipliers of fiscal policy of income support</a:t>
            </a:r>
          </a:p>
          <a:p>
            <a:r>
              <a:rPr lang="en-US" dirty="0"/>
              <a:t>We save the SAM for June and then model the impact of additional government income support for poor households in all four countries</a:t>
            </a:r>
          </a:p>
          <a:p>
            <a:pPr lvl="1"/>
            <a:r>
              <a:rPr lang="en-US" dirty="0"/>
              <a:t>The shocked SAM describes current situation and is a good starting point for considering recovery scenarios</a:t>
            </a:r>
          </a:p>
        </p:txBody>
      </p:sp>
      <p:sp>
        <p:nvSpPr>
          <p:cNvPr id="4" name="Slide Number Placeholder 3">
            <a:extLst>
              <a:ext uri="{FF2B5EF4-FFF2-40B4-BE49-F238E27FC236}">
                <a16:creationId xmlns:a16="http://schemas.microsoft.com/office/drawing/2014/main" id="{A9DE6F95-A393-4D3B-AEB4-437F7F96993A}"/>
              </a:ext>
            </a:extLst>
          </p:cNvPr>
          <p:cNvSpPr>
            <a:spLocks noGrp="1"/>
          </p:cNvSpPr>
          <p:nvPr>
            <p:ph type="sldNum" sz="quarter" idx="12"/>
          </p:nvPr>
        </p:nvSpPr>
        <p:spPr/>
        <p:txBody>
          <a:bodyPr/>
          <a:lstStyle/>
          <a:p>
            <a:fld id="{03064BE4-6C4A-4FBA-A337-2D4DFBBD6B0F}" type="slidenum">
              <a:rPr lang="en-US" smtClean="0"/>
              <a:t>29</a:t>
            </a:fld>
            <a:endParaRPr lang="en-US"/>
          </a:p>
        </p:txBody>
      </p:sp>
    </p:spTree>
    <p:extLst>
      <p:ext uri="{BB962C8B-B14F-4D97-AF65-F5344CB8AC3E}">
        <p14:creationId xmlns:p14="http://schemas.microsoft.com/office/powerpoint/2010/main" val="4149930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C556A-712B-4F17-AA5F-20B963A2CDB4}"/>
              </a:ext>
            </a:extLst>
          </p:cNvPr>
          <p:cNvSpPr>
            <a:spLocks noGrp="1"/>
          </p:cNvSpPr>
          <p:nvPr>
            <p:ph type="title"/>
          </p:nvPr>
        </p:nvSpPr>
        <p:spPr/>
        <p:txBody>
          <a:bodyPr/>
          <a:lstStyle/>
          <a:p>
            <a:r>
              <a:rPr lang="en-US" dirty="0"/>
              <a:t>Modelling the Impact of the Pandemic/Lockdown</a:t>
            </a:r>
          </a:p>
        </p:txBody>
      </p:sp>
      <p:sp>
        <p:nvSpPr>
          <p:cNvPr id="3" name="Content Placeholder 2">
            <a:extLst>
              <a:ext uri="{FF2B5EF4-FFF2-40B4-BE49-F238E27FC236}">
                <a16:creationId xmlns:a16="http://schemas.microsoft.com/office/drawing/2014/main" id="{A74DC452-0858-44C7-BFA8-B6FCAD9179DF}"/>
              </a:ext>
            </a:extLst>
          </p:cNvPr>
          <p:cNvSpPr>
            <a:spLocks noGrp="1"/>
          </p:cNvSpPr>
          <p:nvPr>
            <p:ph idx="1"/>
          </p:nvPr>
        </p:nvSpPr>
        <p:spPr/>
        <p:txBody>
          <a:bodyPr/>
          <a:lstStyle/>
          <a:p>
            <a:r>
              <a:rPr lang="en-US" dirty="0"/>
              <a:t>Many studies available and ongoing concerning the economic impact of the pandemic and policies to control it</a:t>
            </a:r>
          </a:p>
          <a:p>
            <a:r>
              <a:rPr lang="en-US" dirty="0"/>
              <a:t>Compare two approaches: </a:t>
            </a:r>
          </a:p>
          <a:p>
            <a:pPr lvl="1"/>
            <a:r>
              <a:rPr lang="en-US" dirty="0"/>
              <a:t>macro models (top down) </a:t>
            </a:r>
          </a:p>
          <a:p>
            <a:pPr lvl="1"/>
            <a:r>
              <a:rPr lang="en-US" dirty="0"/>
              <a:t>multi-sector structural models (bottom up)</a:t>
            </a:r>
          </a:p>
          <a:p>
            <a:r>
              <a:rPr lang="en-US" dirty="0"/>
              <a:t>We use a common structural bottom-up modelling approach for analysis of the experience of four countries: US, UK, Mexico, South Africa</a:t>
            </a:r>
          </a:p>
          <a:p>
            <a:pPr lvl="1"/>
            <a:r>
              <a:rPr lang="en-US" dirty="0"/>
              <a:t>We focus on the “shock” period—March to June 2020</a:t>
            </a:r>
          </a:p>
          <a:p>
            <a:endParaRPr lang="en-US" dirty="0"/>
          </a:p>
        </p:txBody>
      </p:sp>
      <p:sp>
        <p:nvSpPr>
          <p:cNvPr id="4" name="Slide Number Placeholder 3">
            <a:extLst>
              <a:ext uri="{FF2B5EF4-FFF2-40B4-BE49-F238E27FC236}">
                <a16:creationId xmlns:a16="http://schemas.microsoft.com/office/drawing/2014/main" id="{B993FC61-AD4E-44D7-BAF7-AC018C1B4AD8}"/>
              </a:ext>
            </a:extLst>
          </p:cNvPr>
          <p:cNvSpPr>
            <a:spLocks noGrp="1"/>
          </p:cNvSpPr>
          <p:nvPr>
            <p:ph type="sldNum" sz="quarter" idx="12"/>
          </p:nvPr>
        </p:nvSpPr>
        <p:spPr/>
        <p:txBody>
          <a:bodyPr/>
          <a:lstStyle/>
          <a:p>
            <a:fld id="{03064BE4-6C4A-4FBA-A337-2D4DFBBD6B0F}" type="slidenum">
              <a:rPr lang="en-US" smtClean="0"/>
              <a:t>3</a:t>
            </a:fld>
            <a:endParaRPr lang="en-US"/>
          </a:p>
        </p:txBody>
      </p:sp>
    </p:spTree>
    <p:extLst>
      <p:ext uri="{BB962C8B-B14F-4D97-AF65-F5344CB8AC3E}">
        <p14:creationId xmlns:p14="http://schemas.microsoft.com/office/powerpoint/2010/main" val="26809219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CF5E4-345C-4BCD-BE5A-D8F8B6925C6C}"/>
              </a:ext>
            </a:extLst>
          </p:cNvPr>
          <p:cNvSpPr>
            <a:spLocks noGrp="1"/>
          </p:cNvSpPr>
          <p:nvPr>
            <p:ph type="title"/>
          </p:nvPr>
        </p:nvSpPr>
        <p:spPr/>
        <p:txBody>
          <a:bodyPr/>
          <a:lstStyle/>
          <a:p>
            <a:r>
              <a:rPr lang="en-US" dirty="0"/>
              <a:t>Macro Multipliers With Respect to Changes in Household Income Transfers from Government</a:t>
            </a:r>
          </a:p>
        </p:txBody>
      </p:sp>
      <p:sp>
        <p:nvSpPr>
          <p:cNvPr id="3" name="Slide Number Placeholder 2">
            <a:extLst>
              <a:ext uri="{FF2B5EF4-FFF2-40B4-BE49-F238E27FC236}">
                <a16:creationId xmlns:a16="http://schemas.microsoft.com/office/drawing/2014/main" id="{8652A4DD-0B97-4EF6-8DB8-B02AAA7A70D6}"/>
              </a:ext>
            </a:extLst>
          </p:cNvPr>
          <p:cNvSpPr>
            <a:spLocks noGrp="1"/>
          </p:cNvSpPr>
          <p:nvPr>
            <p:ph type="sldNum" sz="quarter" idx="12"/>
          </p:nvPr>
        </p:nvSpPr>
        <p:spPr/>
        <p:txBody>
          <a:bodyPr/>
          <a:lstStyle/>
          <a:p>
            <a:fld id="{03064BE4-6C4A-4FBA-A337-2D4DFBBD6B0F}" type="slidenum">
              <a:rPr lang="en-US" smtClean="0"/>
              <a:t>30</a:t>
            </a:fld>
            <a:endParaRPr lang="en-US"/>
          </a:p>
        </p:txBody>
      </p:sp>
      <p:graphicFrame>
        <p:nvGraphicFramePr>
          <p:cNvPr id="5" name="Table 4">
            <a:extLst>
              <a:ext uri="{FF2B5EF4-FFF2-40B4-BE49-F238E27FC236}">
                <a16:creationId xmlns:a16="http://schemas.microsoft.com/office/drawing/2014/main" id="{C135F3FF-AC63-4E36-9415-B229640FB3EB}"/>
              </a:ext>
            </a:extLst>
          </p:cNvPr>
          <p:cNvGraphicFramePr>
            <a:graphicFrameLocks noGrp="1"/>
          </p:cNvGraphicFramePr>
          <p:nvPr>
            <p:extLst>
              <p:ext uri="{D42A27DB-BD31-4B8C-83A1-F6EECF244321}">
                <p14:modId xmlns:p14="http://schemas.microsoft.com/office/powerpoint/2010/main" val="2966242008"/>
              </p:ext>
            </p:extLst>
          </p:nvPr>
        </p:nvGraphicFramePr>
        <p:xfrm>
          <a:off x="622570" y="1802550"/>
          <a:ext cx="10982533" cy="4359061"/>
        </p:xfrm>
        <a:graphic>
          <a:graphicData uri="http://schemas.openxmlformats.org/drawingml/2006/table">
            <a:tbl>
              <a:tblPr firstRow="1" firstCol="1" bandRow="1">
                <a:tableStyleId>{5C22544A-7EE6-4342-B048-85BDC9FD1C3A}</a:tableStyleId>
              </a:tblPr>
              <a:tblGrid>
                <a:gridCol w="2079853">
                  <a:extLst>
                    <a:ext uri="{9D8B030D-6E8A-4147-A177-3AD203B41FA5}">
                      <a16:colId xmlns:a16="http://schemas.microsoft.com/office/drawing/2014/main" val="4012868325"/>
                    </a:ext>
                  </a:extLst>
                </a:gridCol>
                <a:gridCol w="1220783">
                  <a:extLst>
                    <a:ext uri="{9D8B030D-6E8A-4147-A177-3AD203B41FA5}">
                      <a16:colId xmlns:a16="http://schemas.microsoft.com/office/drawing/2014/main" val="3806925308"/>
                    </a:ext>
                  </a:extLst>
                </a:gridCol>
                <a:gridCol w="1004887">
                  <a:extLst>
                    <a:ext uri="{9D8B030D-6E8A-4147-A177-3AD203B41FA5}">
                      <a16:colId xmlns:a16="http://schemas.microsoft.com/office/drawing/2014/main" val="3413371351"/>
                    </a:ext>
                  </a:extLst>
                </a:gridCol>
                <a:gridCol w="1220783">
                  <a:extLst>
                    <a:ext uri="{9D8B030D-6E8A-4147-A177-3AD203B41FA5}">
                      <a16:colId xmlns:a16="http://schemas.microsoft.com/office/drawing/2014/main" val="52697716"/>
                    </a:ext>
                  </a:extLst>
                </a:gridCol>
                <a:gridCol w="1004887">
                  <a:extLst>
                    <a:ext uri="{9D8B030D-6E8A-4147-A177-3AD203B41FA5}">
                      <a16:colId xmlns:a16="http://schemas.microsoft.com/office/drawing/2014/main" val="2489056923"/>
                    </a:ext>
                  </a:extLst>
                </a:gridCol>
                <a:gridCol w="1220783">
                  <a:extLst>
                    <a:ext uri="{9D8B030D-6E8A-4147-A177-3AD203B41FA5}">
                      <a16:colId xmlns:a16="http://schemas.microsoft.com/office/drawing/2014/main" val="1976506594"/>
                    </a:ext>
                  </a:extLst>
                </a:gridCol>
                <a:gridCol w="1004887">
                  <a:extLst>
                    <a:ext uri="{9D8B030D-6E8A-4147-A177-3AD203B41FA5}">
                      <a16:colId xmlns:a16="http://schemas.microsoft.com/office/drawing/2014/main" val="2021974710"/>
                    </a:ext>
                  </a:extLst>
                </a:gridCol>
                <a:gridCol w="1220783">
                  <a:extLst>
                    <a:ext uri="{9D8B030D-6E8A-4147-A177-3AD203B41FA5}">
                      <a16:colId xmlns:a16="http://schemas.microsoft.com/office/drawing/2014/main" val="4066594966"/>
                    </a:ext>
                  </a:extLst>
                </a:gridCol>
                <a:gridCol w="1004887">
                  <a:extLst>
                    <a:ext uri="{9D8B030D-6E8A-4147-A177-3AD203B41FA5}">
                      <a16:colId xmlns:a16="http://schemas.microsoft.com/office/drawing/2014/main" val="333175853"/>
                    </a:ext>
                  </a:extLst>
                </a:gridCol>
              </a:tblGrid>
              <a:tr h="513657">
                <a:tc>
                  <a:txBody>
                    <a:bodyPr/>
                    <a:lstStyle/>
                    <a:p>
                      <a:pPr>
                        <a:lnSpc>
                          <a:spcPct val="107000"/>
                        </a:lnSpc>
                      </a:pPr>
                      <a:endParaRPr lang="en-US" sz="2400" dirty="0">
                        <a:effectLst/>
                        <a:latin typeface="Calibri" panose="020F0502020204030204" pitchFamily="34" charset="0"/>
                        <a:cs typeface="Times New Roman" panose="02020603050405020304" pitchFamily="18" charset="0"/>
                      </a:endParaRPr>
                    </a:p>
                  </a:txBody>
                  <a:tcPr marL="68580" marR="68580" marT="0" marB="0" anchor="b"/>
                </a:tc>
                <a:tc gridSpan="2">
                  <a:txBody>
                    <a:bodyPr/>
                    <a:lstStyle/>
                    <a:p>
                      <a:pPr marL="0" marR="0" algn="ctr">
                        <a:lnSpc>
                          <a:spcPct val="107000"/>
                        </a:lnSpc>
                        <a:spcBef>
                          <a:spcPts val="0"/>
                        </a:spcBef>
                        <a:spcAft>
                          <a:spcPts val="0"/>
                        </a:spcAft>
                      </a:pPr>
                      <a:r>
                        <a:rPr lang="en-US" sz="2400" dirty="0">
                          <a:effectLst/>
                        </a:rPr>
                        <a:t>Mexico</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gridSpan="2">
                  <a:txBody>
                    <a:bodyPr/>
                    <a:lstStyle/>
                    <a:p>
                      <a:pPr marL="0" marR="0" algn="ctr">
                        <a:lnSpc>
                          <a:spcPct val="107000"/>
                        </a:lnSpc>
                        <a:spcBef>
                          <a:spcPts val="0"/>
                        </a:spcBef>
                        <a:spcAft>
                          <a:spcPts val="0"/>
                        </a:spcAft>
                      </a:pPr>
                      <a:r>
                        <a:rPr lang="en-US" sz="2400" dirty="0">
                          <a:effectLst/>
                        </a:rPr>
                        <a:t>South Africa</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gridSpan="2">
                  <a:txBody>
                    <a:bodyPr/>
                    <a:lstStyle/>
                    <a:p>
                      <a:pPr marL="0" marR="0" algn="ctr">
                        <a:lnSpc>
                          <a:spcPct val="107000"/>
                        </a:lnSpc>
                        <a:spcBef>
                          <a:spcPts val="0"/>
                        </a:spcBef>
                        <a:spcAft>
                          <a:spcPts val="0"/>
                        </a:spcAft>
                      </a:pPr>
                      <a:r>
                        <a:rPr lang="en-US" sz="2400" dirty="0">
                          <a:effectLst/>
                        </a:rPr>
                        <a:t>United Kingdom</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gridSpan="2">
                  <a:txBody>
                    <a:bodyPr/>
                    <a:lstStyle/>
                    <a:p>
                      <a:pPr marL="0" marR="0" algn="ctr">
                        <a:lnSpc>
                          <a:spcPct val="107000"/>
                        </a:lnSpc>
                        <a:spcBef>
                          <a:spcPts val="0"/>
                        </a:spcBef>
                        <a:spcAft>
                          <a:spcPts val="0"/>
                        </a:spcAft>
                      </a:pPr>
                      <a:r>
                        <a:rPr lang="en-US" sz="2400">
                          <a:effectLst/>
                        </a:rPr>
                        <a:t>USA</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2537844581"/>
                  </a:ext>
                </a:extLst>
              </a:tr>
              <a:tr h="1027315">
                <a:tc>
                  <a:txBody>
                    <a:bodyPr/>
                    <a:lstStyle/>
                    <a:p>
                      <a:pPr marL="0" marR="0">
                        <a:lnSpc>
                          <a:spcPct val="107000"/>
                        </a:lnSpc>
                        <a:spcBef>
                          <a:spcPts val="0"/>
                        </a:spcBef>
                        <a:spcAft>
                          <a:spcPts val="0"/>
                        </a:spcAft>
                      </a:pPr>
                      <a:r>
                        <a:rPr lang="en-US" sz="2400">
                          <a:effectLst/>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2400" dirty="0">
                          <a:effectLst/>
                        </a:rPr>
                        <a:t>House-hold</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2400" dirty="0" err="1">
                          <a:effectLst/>
                        </a:rPr>
                        <a:t>Hhld</a:t>
                      </a:r>
                      <a:r>
                        <a:rPr lang="en-US" sz="2400" dirty="0">
                          <a:effectLst/>
                        </a:rPr>
                        <a:t> + </a:t>
                      </a:r>
                      <a:br>
                        <a:rPr lang="en-US" sz="2400" dirty="0">
                          <a:effectLst/>
                        </a:rPr>
                      </a:br>
                      <a:r>
                        <a:rPr lang="en-US" sz="2400" dirty="0">
                          <a:effectLst/>
                        </a:rPr>
                        <a:t>invest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2400" dirty="0">
                          <a:effectLst/>
                        </a:rPr>
                        <a:t>House-hold</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2400" dirty="0" err="1">
                          <a:effectLst/>
                        </a:rPr>
                        <a:t>Hhld</a:t>
                      </a:r>
                      <a:r>
                        <a:rPr lang="en-US" sz="2400" dirty="0">
                          <a:effectLst/>
                        </a:rPr>
                        <a:t> + </a:t>
                      </a:r>
                      <a:br>
                        <a:rPr lang="en-US" sz="2400" dirty="0">
                          <a:effectLst/>
                        </a:rPr>
                      </a:br>
                      <a:r>
                        <a:rPr lang="en-US" sz="2400" dirty="0">
                          <a:effectLst/>
                        </a:rPr>
                        <a:t>invest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2400" dirty="0">
                          <a:effectLst/>
                        </a:rPr>
                        <a:t>House-hold</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2400" dirty="0" err="1">
                          <a:effectLst/>
                        </a:rPr>
                        <a:t>Hhld</a:t>
                      </a:r>
                      <a:r>
                        <a:rPr lang="en-US" sz="2400" dirty="0">
                          <a:effectLst/>
                        </a:rPr>
                        <a:t> + </a:t>
                      </a:r>
                      <a:br>
                        <a:rPr lang="en-US" sz="2400" dirty="0">
                          <a:effectLst/>
                        </a:rPr>
                      </a:br>
                      <a:r>
                        <a:rPr lang="en-US" sz="2400" dirty="0">
                          <a:effectLst/>
                        </a:rPr>
                        <a:t>invest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2400" dirty="0">
                          <a:effectLst/>
                        </a:rPr>
                        <a:t>House-hold</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2400" dirty="0" err="1">
                          <a:effectLst/>
                        </a:rPr>
                        <a:t>Hhld</a:t>
                      </a:r>
                      <a:r>
                        <a:rPr lang="en-US" sz="2400" dirty="0">
                          <a:effectLst/>
                        </a:rPr>
                        <a:t> + </a:t>
                      </a:r>
                      <a:br>
                        <a:rPr lang="en-US" sz="2400" dirty="0">
                          <a:effectLst/>
                        </a:rPr>
                      </a:br>
                      <a:r>
                        <a:rPr lang="en-US" sz="2400" dirty="0">
                          <a:effectLst/>
                        </a:rPr>
                        <a:t>invest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66535608"/>
                  </a:ext>
                </a:extLst>
              </a:tr>
              <a:tr h="513657">
                <a:tc>
                  <a:txBody>
                    <a:bodyPr/>
                    <a:lstStyle/>
                    <a:p>
                      <a:pPr marL="0" marR="0">
                        <a:lnSpc>
                          <a:spcPct val="107000"/>
                        </a:lnSpc>
                        <a:spcBef>
                          <a:spcPts val="0"/>
                        </a:spcBef>
                        <a:spcAft>
                          <a:spcPts val="0"/>
                        </a:spcAft>
                      </a:pPr>
                      <a:r>
                        <a:rPr lang="en-US" sz="2400">
                          <a:effectLst/>
                        </a:rPr>
                        <a:t>Consumption</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1.48</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1.79</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1.50</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1.54</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dirty="0">
                          <a:effectLst/>
                        </a:rPr>
                        <a:t>1.34</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dirty="0">
                          <a:effectLst/>
                        </a:rPr>
                        <a:t>1.42</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dirty="0">
                          <a:effectLst/>
                        </a:rPr>
                        <a:t>1.66</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dirty="0">
                          <a:effectLst/>
                        </a:rPr>
                        <a:t>2.06</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947672983"/>
                  </a:ext>
                </a:extLst>
              </a:tr>
              <a:tr h="513657">
                <a:tc>
                  <a:txBody>
                    <a:bodyPr/>
                    <a:lstStyle/>
                    <a:p>
                      <a:pPr marL="0" marR="0">
                        <a:lnSpc>
                          <a:spcPct val="107000"/>
                        </a:lnSpc>
                        <a:spcBef>
                          <a:spcPts val="0"/>
                        </a:spcBef>
                        <a:spcAft>
                          <a:spcPts val="0"/>
                        </a:spcAft>
                      </a:pPr>
                      <a:r>
                        <a:rPr lang="en-US" sz="2400">
                          <a:effectLst/>
                        </a:rPr>
                        <a:t>Investment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0.00</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0.49</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0.00</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0.10</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0.00</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0.15</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0.00</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dirty="0">
                          <a:effectLst/>
                        </a:rPr>
                        <a:t>0.49</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03475455"/>
                  </a:ext>
                </a:extLst>
              </a:tr>
              <a:tr h="513657">
                <a:tc>
                  <a:txBody>
                    <a:bodyPr/>
                    <a:lstStyle/>
                    <a:p>
                      <a:pPr marL="0" marR="0">
                        <a:lnSpc>
                          <a:spcPct val="107000"/>
                        </a:lnSpc>
                        <a:spcBef>
                          <a:spcPts val="0"/>
                        </a:spcBef>
                        <a:spcAft>
                          <a:spcPts val="0"/>
                        </a:spcAft>
                      </a:pPr>
                      <a:r>
                        <a:rPr lang="en-US" sz="2400">
                          <a:effectLst/>
                        </a:rPr>
                        <a:t>GDP</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1.17</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1.75</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1.17</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1.26</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1.05</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1.23</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1.48</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dirty="0">
                          <a:effectLst/>
                        </a:rPr>
                        <a:t>2.26</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826065654"/>
                  </a:ext>
                </a:extLst>
              </a:tr>
              <a:tr h="513657">
                <a:tc>
                  <a:txBody>
                    <a:bodyPr/>
                    <a:lstStyle/>
                    <a:p>
                      <a:pPr marL="0" marR="0">
                        <a:lnSpc>
                          <a:spcPct val="107000"/>
                        </a:lnSpc>
                        <a:spcBef>
                          <a:spcPts val="0"/>
                        </a:spcBef>
                        <a:spcAft>
                          <a:spcPts val="0"/>
                        </a:spcAft>
                      </a:pPr>
                      <a:r>
                        <a:rPr lang="en-US" sz="2400">
                          <a:effectLst/>
                        </a:rPr>
                        <a:t>Total tax revenue</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0.21</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0.30</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0.35</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0.38</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0.55</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0.62</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0.46</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dirty="0">
                          <a:effectLst/>
                        </a:rPr>
                        <a:t>0.68</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006649681"/>
                  </a:ext>
                </a:extLst>
              </a:tr>
              <a:tr h="513657">
                <a:tc>
                  <a:txBody>
                    <a:bodyPr/>
                    <a:lstStyle/>
                    <a:p>
                      <a:pPr marL="0" marR="0">
                        <a:lnSpc>
                          <a:spcPct val="107000"/>
                        </a:lnSpc>
                        <a:spcBef>
                          <a:spcPts val="0"/>
                        </a:spcBef>
                        <a:spcAft>
                          <a:spcPts val="0"/>
                        </a:spcAft>
                      </a:pPr>
                      <a:r>
                        <a:rPr lang="en-US" sz="2400">
                          <a:effectLst/>
                        </a:rPr>
                        <a:t>HH income</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1.90</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2.32</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1.77</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1.83</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1.66</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1.78</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a:effectLst/>
                        </a:rPr>
                        <a:t>1.95</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2400" dirty="0">
                          <a:effectLst/>
                        </a:rPr>
                        <a:t>2.49</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802917428"/>
                  </a:ext>
                </a:extLst>
              </a:tr>
            </a:tbl>
          </a:graphicData>
        </a:graphic>
      </p:graphicFrame>
    </p:spTree>
    <p:extLst>
      <p:ext uri="{BB962C8B-B14F-4D97-AF65-F5344CB8AC3E}">
        <p14:creationId xmlns:p14="http://schemas.microsoft.com/office/powerpoint/2010/main" val="4390305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F567D-8C75-4D62-AE4E-5DF936F30AB9}"/>
              </a:ext>
            </a:extLst>
          </p:cNvPr>
          <p:cNvSpPr>
            <a:spLocks noGrp="1"/>
          </p:cNvSpPr>
          <p:nvPr>
            <p:ph type="title"/>
          </p:nvPr>
        </p:nvSpPr>
        <p:spPr/>
        <p:txBody>
          <a:bodyPr/>
          <a:lstStyle/>
          <a:p>
            <a:r>
              <a:rPr lang="en-US" dirty="0"/>
              <a:t>Modelling Medium/Long Term Recovery Scenarios</a:t>
            </a:r>
          </a:p>
        </p:txBody>
      </p:sp>
      <p:sp>
        <p:nvSpPr>
          <p:cNvPr id="3" name="Content Placeholder 2">
            <a:extLst>
              <a:ext uri="{FF2B5EF4-FFF2-40B4-BE49-F238E27FC236}">
                <a16:creationId xmlns:a16="http://schemas.microsoft.com/office/drawing/2014/main" id="{1D260060-CC4A-4CC3-8258-EB0D8DC81245}"/>
              </a:ext>
            </a:extLst>
          </p:cNvPr>
          <p:cNvSpPr>
            <a:spLocks noGrp="1"/>
          </p:cNvSpPr>
          <p:nvPr>
            <p:ph idx="1"/>
          </p:nvPr>
        </p:nvSpPr>
        <p:spPr/>
        <p:txBody>
          <a:bodyPr>
            <a:normAutofit/>
          </a:bodyPr>
          <a:lstStyle/>
          <a:p>
            <a:r>
              <a:rPr lang="en-US" dirty="0"/>
              <a:t>Recovery will involve structural changes and market interventions over the medium to long run </a:t>
            </a:r>
          </a:p>
          <a:p>
            <a:pPr lvl="1"/>
            <a:r>
              <a:rPr lang="en-US" dirty="0"/>
              <a:t>SAM-multiplier model, with fixed prices and short-run quantity adjustments, is not a suitable tool for analysis of such scenarios</a:t>
            </a:r>
          </a:p>
          <a:p>
            <a:r>
              <a:rPr lang="en-US" dirty="0"/>
              <a:t>Computable General Equilibrium (CGE) models are the appropriate tool</a:t>
            </a:r>
          </a:p>
          <a:p>
            <a:pPr lvl="1"/>
            <a:r>
              <a:rPr lang="en-US" dirty="0"/>
              <a:t>Multisector model is needed to capture interconnected markets and indirect effects</a:t>
            </a:r>
          </a:p>
          <a:p>
            <a:pPr lvl="1"/>
            <a:r>
              <a:rPr lang="en-US" dirty="0"/>
              <a:t>Simulation of the economywide system of producers, factors, households, and other agents interacting through commodity and factor markets</a:t>
            </a:r>
          </a:p>
          <a:p>
            <a:pPr lvl="1"/>
            <a:r>
              <a:rPr lang="en-US" dirty="0"/>
              <a:t>CGE models are designed to capture incentive effects of government policies on agents</a:t>
            </a:r>
          </a:p>
          <a:p>
            <a:endParaRPr lang="en-US" dirty="0"/>
          </a:p>
        </p:txBody>
      </p:sp>
      <p:sp>
        <p:nvSpPr>
          <p:cNvPr id="4" name="Slide Number Placeholder 3">
            <a:extLst>
              <a:ext uri="{FF2B5EF4-FFF2-40B4-BE49-F238E27FC236}">
                <a16:creationId xmlns:a16="http://schemas.microsoft.com/office/drawing/2014/main" id="{4C7A475A-AEF4-4288-B80D-F36AE5C5AA81}"/>
              </a:ext>
            </a:extLst>
          </p:cNvPr>
          <p:cNvSpPr>
            <a:spLocks noGrp="1"/>
          </p:cNvSpPr>
          <p:nvPr>
            <p:ph type="sldNum" sz="quarter" idx="12"/>
          </p:nvPr>
        </p:nvSpPr>
        <p:spPr/>
        <p:txBody>
          <a:bodyPr/>
          <a:lstStyle/>
          <a:p>
            <a:fld id="{03064BE4-6C4A-4FBA-A337-2D4DFBBD6B0F}" type="slidenum">
              <a:rPr lang="en-US" smtClean="0"/>
              <a:t>31</a:t>
            </a:fld>
            <a:endParaRPr lang="en-US"/>
          </a:p>
        </p:txBody>
      </p:sp>
    </p:spTree>
    <p:extLst>
      <p:ext uri="{BB962C8B-B14F-4D97-AF65-F5344CB8AC3E}">
        <p14:creationId xmlns:p14="http://schemas.microsoft.com/office/powerpoint/2010/main" val="10234097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6AE4E-87F4-48F5-818F-6DE2DB2D4F2E}"/>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BD939901-C43F-4087-8F9D-8FCFB44E7B4F}"/>
              </a:ext>
            </a:extLst>
          </p:cNvPr>
          <p:cNvSpPr>
            <a:spLocks noGrp="1"/>
          </p:cNvSpPr>
          <p:nvPr>
            <p:ph idx="1"/>
          </p:nvPr>
        </p:nvSpPr>
        <p:spPr/>
        <p:txBody>
          <a:bodyPr>
            <a:normAutofit/>
          </a:bodyPr>
          <a:lstStyle/>
          <a:p>
            <a:r>
              <a:rPr lang="en-US" dirty="0"/>
              <a:t>Lockdown/distancing policies, voluntary and mandatory, have been  effective in many countries to mitigate/control the pandemic</a:t>
            </a:r>
          </a:p>
          <a:p>
            <a:r>
              <a:rPr lang="en-US" dirty="0"/>
              <a:t>Unprecedented bottom-up instant recession is a challenge to policy makers</a:t>
            </a:r>
          </a:p>
          <a:p>
            <a:pPr lvl="1"/>
            <a:r>
              <a:rPr lang="en-US" dirty="0"/>
              <a:t>Economic costs are high and long lasting</a:t>
            </a:r>
          </a:p>
          <a:p>
            <a:pPr lvl="1"/>
            <a:r>
              <a:rPr lang="en-US" dirty="0"/>
              <a:t>Unskilled workers and low-income households hit the hardest</a:t>
            </a:r>
          </a:p>
          <a:p>
            <a:r>
              <a:rPr lang="en-US" dirty="0"/>
              <a:t>Similar qualitative results across many countries</a:t>
            </a:r>
          </a:p>
          <a:p>
            <a:r>
              <a:rPr lang="en-US" dirty="0"/>
              <a:t>Current situation: damaged economies, mix of lockdown (bottom-up) and macro impacts operating, which will continue for some time</a:t>
            </a:r>
          </a:p>
          <a:p>
            <a:pPr lvl="1"/>
            <a:r>
              <a:rPr lang="en-US" dirty="0"/>
              <a:t>Slow recovery (not V-shaped) and potential new setbacks from pandemic</a:t>
            </a:r>
          </a:p>
          <a:p>
            <a:pPr lvl="1"/>
            <a:r>
              <a:rPr lang="en-US" dirty="0"/>
              <a:t>Recovery requires new tools, macro and micro, to manage effectively</a:t>
            </a:r>
          </a:p>
          <a:p>
            <a:endParaRPr lang="en-US" dirty="0"/>
          </a:p>
        </p:txBody>
      </p:sp>
      <p:sp>
        <p:nvSpPr>
          <p:cNvPr id="4" name="Slide Number Placeholder 3">
            <a:extLst>
              <a:ext uri="{FF2B5EF4-FFF2-40B4-BE49-F238E27FC236}">
                <a16:creationId xmlns:a16="http://schemas.microsoft.com/office/drawing/2014/main" id="{E66E9539-D7CD-41EA-805C-945FE2C7BB64}"/>
              </a:ext>
            </a:extLst>
          </p:cNvPr>
          <p:cNvSpPr>
            <a:spLocks noGrp="1"/>
          </p:cNvSpPr>
          <p:nvPr>
            <p:ph type="sldNum" sz="quarter" idx="12"/>
          </p:nvPr>
        </p:nvSpPr>
        <p:spPr/>
        <p:txBody>
          <a:bodyPr/>
          <a:lstStyle/>
          <a:p>
            <a:fld id="{03064BE4-6C4A-4FBA-A337-2D4DFBBD6B0F}" type="slidenum">
              <a:rPr lang="en-US" smtClean="0"/>
              <a:t>32</a:t>
            </a:fld>
            <a:endParaRPr lang="en-US"/>
          </a:p>
        </p:txBody>
      </p:sp>
    </p:spTree>
    <p:extLst>
      <p:ext uri="{BB962C8B-B14F-4D97-AF65-F5344CB8AC3E}">
        <p14:creationId xmlns:p14="http://schemas.microsoft.com/office/powerpoint/2010/main" val="3557024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16D87-B695-435A-8A8C-9BE1D83F106B}"/>
              </a:ext>
            </a:extLst>
          </p:cNvPr>
          <p:cNvSpPr>
            <a:spLocks noGrp="1"/>
          </p:cNvSpPr>
          <p:nvPr>
            <p:ph type="title"/>
          </p:nvPr>
        </p:nvSpPr>
        <p:spPr/>
        <p:txBody>
          <a:bodyPr/>
          <a:lstStyle/>
          <a:p>
            <a:r>
              <a:rPr lang="en-US" dirty="0"/>
              <a:t>Comparative Macro Data: 2019</a:t>
            </a:r>
          </a:p>
        </p:txBody>
      </p:sp>
      <p:sp>
        <p:nvSpPr>
          <p:cNvPr id="3" name="Slide Number Placeholder 2">
            <a:extLst>
              <a:ext uri="{FF2B5EF4-FFF2-40B4-BE49-F238E27FC236}">
                <a16:creationId xmlns:a16="http://schemas.microsoft.com/office/drawing/2014/main" id="{554D7AE1-0B76-427E-B6C8-6C53268AB11D}"/>
              </a:ext>
            </a:extLst>
          </p:cNvPr>
          <p:cNvSpPr>
            <a:spLocks noGrp="1"/>
          </p:cNvSpPr>
          <p:nvPr>
            <p:ph type="sldNum" sz="quarter" idx="12"/>
          </p:nvPr>
        </p:nvSpPr>
        <p:spPr/>
        <p:txBody>
          <a:bodyPr/>
          <a:lstStyle/>
          <a:p>
            <a:fld id="{03064BE4-6C4A-4FBA-A337-2D4DFBBD6B0F}" type="slidenum">
              <a:rPr lang="en-US" smtClean="0"/>
              <a:t>4</a:t>
            </a:fld>
            <a:endParaRPr lang="en-US"/>
          </a:p>
        </p:txBody>
      </p:sp>
      <p:graphicFrame>
        <p:nvGraphicFramePr>
          <p:cNvPr id="4" name="Table 3">
            <a:extLst>
              <a:ext uri="{FF2B5EF4-FFF2-40B4-BE49-F238E27FC236}">
                <a16:creationId xmlns:a16="http://schemas.microsoft.com/office/drawing/2014/main" id="{EEC2C749-1CE8-44B8-9D68-6CFEC0DF8108}"/>
              </a:ext>
            </a:extLst>
          </p:cNvPr>
          <p:cNvGraphicFramePr>
            <a:graphicFrameLocks noGrp="1"/>
          </p:cNvGraphicFramePr>
          <p:nvPr>
            <p:extLst>
              <p:ext uri="{D42A27DB-BD31-4B8C-83A1-F6EECF244321}">
                <p14:modId xmlns:p14="http://schemas.microsoft.com/office/powerpoint/2010/main" val="996888639"/>
              </p:ext>
            </p:extLst>
          </p:nvPr>
        </p:nvGraphicFramePr>
        <p:xfrm>
          <a:off x="359923" y="1849016"/>
          <a:ext cx="11274360" cy="4233834"/>
        </p:xfrm>
        <a:graphic>
          <a:graphicData uri="http://schemas.openxmlformats.org/drawingml/2006/table">
            <a:tbl>
              <a:tblPr firstRow="1" firstCol="1" bandRow="1">
                <a:tableStyleId>{5C22544A-7EE6-4342-B048-85BDC9FD1C3A}</a:tableStyleId>
              </a:tblPr>
              <a:tblGrid>
                <a:gridCol w="2076220">
                  <a:extLst>
                    <a:ext uri="{9D8B030D-6E8A-4147-A177-3AD203B41FA5}">
                      <a16:colId xmlns:a16="http://schemas.microsoft.com/office/drawing/2014/main" val="3632921465"/>
                    </a:ext>
                  </a:extLst>
                </a:gridCol>
                <a:gridCol w="1496809">
                  <a:extLst>
                    <a:ext uri="{9D8B030D-6E8A-4147-A177-3AD203B41FA5}">
                      <a16:colId xmlns:a16="http://schemas.microsoft.com/office/drawing/2014/main" val="60272697"/>
                    </a:ext>
                  </a:extLst>
                </a:gridCol>
                <a:gridCol w="1617520">
                  <a:extLst>
                    <a:ext uri="{9D8B030D-6E8A-4147-A177-3AD203B41FA5}">
                      <a16:colId xmlns:a16="http://schemas.microsoft.com/office/drawing/2014/main" val="782473243"/>
                    </a:ext>
                  </a:extLst>
                </a:gridCol>
                <a:gridCol w="1653734">
                  <a:extLst>
                    <a:ext uri="{9D8B030D-6E8A-4147-A177-3AD203B41FA5}">
                      <a16:colId xmlns:a16="http://schemas.microsoft.com/office/drawing/2014/main" val="3952016838"/>
                    </a:ext>
                  </a:extLst>
                </a:gridCol>
                <a:gridCol w="832904">
                  <a:extLst>
                    <a:ext uri="{9D8B030D-6E8A-4147-A177-3AD203B41FA5}">
                      <a16:colId xmlns:a16="http://schemas.microsoft.com/office/drawing/2014/main" val="4120440065"/>
                    </a:ext>
                  </a:extLst>
                </a:gridCol>
                <a:gridCol w="917400">
                  <a:extLst>
                    <a:ext uri="{9D8B030D-6E8A-4147-A177-3AD203B41FA5}">
                      <a16:colId xmlns:a16="http://schemas.microsoft.com/office/drawing/2014/main" val="1090427242"/>
                    </a:ext>
                  </a:extLst>
                </a:gridCol>
                <a:gridCol w="844973">
                  <a:extLst>
                    <a:ext uri="{9D8B030D-6E8A-4147-A177-3AD203B41FA5}">
                      <a16:colId xmlns:a16="http://schemas.microsoft.com/office/drawing/2014/main" val="2889593492"/>
                    </a:ext>
                  </a:extLst>
                </a:gridCol>
                <a:gridCol w="917400">
                  <a:extLst>
                    <a:ext uri="{9D8B030D-6E8A-4147-A177-3AD203B41FA5}">
                      <a16:colId xmlns:a16="http://schemas.microsoft.com/office/drawing/2014/main" val="4191737001"/>
                    </a:ext>
                  </a:extLst>
                </a:gridCol>
                <a:gridCol w="917400">
                  <a:extLst>
                    <a:ext uri="{9D8B030D-6E8A-4147-A177-3AD203B41FA5}">
                      <a16:colId xmlns:a16="http://schemas.microsoft.com/office/drawing/2014/main" val="2997616887"/>
                    </a:ext>
                  </a:extLst>
                </a:gridCol>
              </a:tblGrid>
              <a:tr h="488785">
                <a:tc>
                  <a:txBody>
                    <a:bodyPr/>
                    <a:lstStyle/>
                    <a:p>
                      <a:pPr marL="0" marR="0" algn="ctr">
                        <a:lnSpc>
                          <a:spcPct val="107000"/>
                        </a:lnSpc>
                        <a:spcBef>
                          <a:spcPts val="0"/>
                        </a:spcBef>
                        <a:spcAft>
                          <a:spcPts val="0"/>
                        </a:spcAft>
                      </a:pPr>
                      <a:r>
                        <a:rPr lang="en-US" sz="2400" dirty="0">
                          <a:effectLst/>
                        </a:rPr>
                        <a:t>Country</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a:effectLst/>
                        </a:rPr>
                        <a:t>GDP</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a:effectLst/>
                        </a:rPr>
                        <a:t>Population</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a:effectLst/>
                        </a:rPr>
                        <a:t>GDP</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a:effectLst/>
                        </a:rPr>
                        <a:t>C</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a:effectLst/>
                        </a:rPr>
                        <a:t>I</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a:effectLst/>
                        </a:rPr>
                        <a:t>G</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a:effectLst/>
                        </a:rPr>
                        <a:t>E</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a:effectLst/>
                        </a:rPr>
                        <a:t>M</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46115726"/>
                  </a:ext>
                </a:extLst>
              </a:tr>
              <a:tr h="513224">
                <a:tc>
                  <a:txBody>
                    <a:bodyPr/>
                    <a:lstStyle/>
                    <a:p>
                      <a:pPr>
                        <a:lnSpc>
                          <a:spcPct val="107000"/>
                        </a:lnSpc>
                      </a:pPr>
                      <a:endParaRPr lang="en-US" sz="2400" dirty="0">
                        <a:effectLst/>
                        <a:latin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a:effectLst/>
                        </a:rPr>
                        <a:t>$ Billions</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a:effectLst/>
                        </a:rPr>
                        <a:t>Millions</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a:effectLst/>
                        </a:rPr>
                        <a:t>$ Per Capita</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5">
                  <a:txBody>
                    <a:bodyPr/>
                    <a:lstStyle/>
                    <a:p>
                      <a:pPr marL="0" marR="0" algn="ctr">
                        <a:lnSpc>
                          <a:spcPct val="107000"/>
                        </a:lnSpc>
                        <a:spcBef>
                          <a:spcPts val="0"/>
                        </a:spcBef>
                        <a:spcAft>
                          <a:spcPts val="0"/>
                        </a:spcAft>
                      </a:pPr>
                      <a:r>
                        <a:rPr lang="en-US" sz="2400">
                          <a:effectLst/>
                        </a:rPr>
                        <a:t>Ratio to GDP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07665429"/>
                  </a:ext>
                </a:extLst>
              </a:tr>
              <a:tr h="488785">
                <a:tc>
                  <a:txBody>
                    <a:bodyPr/>
                    <a:lstStyle/>
                    <a:p>
                      <a:pPr marL="0" marR="0">
                        <a:lnSpc>
                          <a:spcPct val="107000"/>
                        </a:lnSpc>
                        <a:spcBef>
                          <a:spcPts val="0"/>
                        </a:spcBef>
                        <a:spcAft>
                          <a:spcPts val="0"/>
                        </a:spcAft>
                      </a:pPr>
                      <a:r>
                        <a:rPr lang="en-US" sz="2400" dirty="0">
                          <a:effectLst/>
                        </a:rPr>
                        <a:t>South Africa</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dirty="0">
                          <a:effectLst/>
                        </a:rPr>
                        <a:t>351.4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58.6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6,001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60.2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17.6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21.3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29.9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29.4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31464990"/>
                  </a:ext>
                </a:extLst>
              </a:tr>
              <a:tr h="488785">
                <a:tc>
                  <a:txBody>
                    <a:bodyPr/>
                    <a:lstStyle/>
                    <a:p>
                      <a:pPr marL="0" marR="0">
                        <a:lnSpc>
                          <a:spcPct val="107000"/>
                        </a:lnSpc>
                        <a:spcBef>
                          <a:spcPts val="0"/>
                        </a:spcBef>
                        <a:spcAft>
                          <a:spcPts val="0"/>
                        </a:spcAft>
                      </a:pPr>
                      <a:r>
                        <a:rPr lang="en-US" sz="2400" dirty="0">
                          <a:effectLst/>
                        </a:rPr>
                        <a:t>Mexico</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1,258.3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dirty="0">
                          <a:effectLst/>
                        </a:rPr>
                        <a:t>127.6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9,863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65.4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21.4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11.6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39.1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39.1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73982884"/>
                  </a:ext>
                </a:extLst>
              </a:tr>
              <a:tr h="488785">
                <a:tc>
                  <a:txBody>
                    <a:bodyPr/>
                    <a:lstStyle/>
                    <a:p>
                      <a:pPr marL="0" marR="0">
                        <a:lnSpc>
                          <a:spcPct val="107000"/>
                        </a:lnSpc>
                        <a:spcBef>
                          <a:spcPts val="0"/>
                        </a:spcBef>
                        <a:spcAft>
                          <a:spcPts val="0"/>
                        </a:spcAft>
                      </a:pPr>
                      <a:r>
                        <a:rPr lang="en-US" sz="2400" dirty="0">
                          <a:effectLst/>
                        </a:rPr>
                        <a:t>United Kingdom</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2,827.1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66.8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42,300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64.9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17.4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18.9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31.5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a:effectLst/>
                        </a:rPr>
                        <a:t>32.7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3522729"/>
                  </a:ext>
                </a:extLst>
              </a:tr>
              <a:tr h="513224">
                <a:tc>
                  <a:txBody>
                    <a:bodyPr/>
                    <a:lstStyle/>
                    <a:p>
                      <a:pPr marL="0" marR="0">
                        <a:lnSpc>
                          <a:spcPct val="107000"/>
                        </a:lnSpc>
                        <a:spcBef>
                          <a:spcPts val="0"/>
                        </a:spcBef>
                        <a:spcAft>
                          <a:spcPts val="0"/>
                        </a:spcAft>
                      </a:pPr>
                      <a:r>
                        <a:rPr lang="en-US" sz="2400" dirty="0">
                          <a:effectLst/>
                        </a:rPr>
                        <a:t>United States</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dirty="0">
                          <a:effectLst/>
                        </a:rPr>
                        <a:t>21,374.4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dirty="0">
                          <a:effectLst/>
                        </a:rPr>
                        <a:t>328.2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dirty="0">
                          <a:effectLst/>
                        </a:rPr>
                        <a:t>65,118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dirty="0">
                          <a:effectLst/>
                        </a:rPr>
                        <a:t>68.2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dirty="0">
                          <a:effectLst/>
                        </a:rPr>
                        <a:t>20.2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dirty="0">
                          <a:effectLst/>
                        </a:rPr>
                        <a:t>14.1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dirty="0">
                          <a:effectLst/>
                        </a:rPr>
                        <a:t>11.7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2400" dirty="0">
                          <a:effectLst/>
                        </a:rPr>
                        <a:t>14.7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0650392"/>
                  </a:ext>
                </a:extLst>
              </a:tr>
              <a:tr h="488785">
                <a:tc gridSpan="9">
                  <a:txBody>
                    <a:bodyPr/>
                    <a:lstStyle/>
                    <a:p>
                      <a:pPr marL="0" marR="0">
                        <a:lnSpc>
                          <a:spcPct val="107000"/>
                        </a:lnSpc>
                        <a:spcBef>
                          <a:spcPts val="0"/>
                        </a:spcBef>
                        <a:spcAft>
                          <a:spcPts val="0"/>
                        </a:spcAft>
                      </a:pPr>
                      <a:r>
                        <a:rPr lang="en-US" sz="1100" dirty="0">
                          <a:effectLst/>
                        </a:rPr>
                        <a:t>Notes: C = Consumption, I = Investment, G = Government, E = Exports, M = Imports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54885915"/>
                  </a:ext>
                </a:extLst>
              </a:tr>
              <a:tr h="488785">
                <a:tc gridSpan="9">
                  <a:txBody>
                    <a:bodyPr/>
                    <a:lstStyle/>
                    <a:p>
                      <a:pPr marL="0" marR="0">
                        <a:lnSpc>
                          <a:spcPct val="107000"/>
                        </a:lnSpc>
                        <a:spcBef>
                          <a:spcPts val="0"/>
                        </a:spcBef>
                        <a:spcAft>
                          <a:spcPts val="0"/>
                        </a:spcAft>
                      </a:pPr>
                      <a:r>
                        <a:rPr lang="en-US" sz="1100" dirty="0">
                          <a:effectLst/>
                        </a:rPr>
                        <a:t>Source: World Bank, World Development Indicators, 2019</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27892878"/>
                  </a:ext>
                </a:extLst>
              </a:tr>
            </a:tbl>
          </a:graphicData>
        </a:graphic>
      </p:graphicFrame>
    </p:spTree>
    <p:extLst>
      <p:ext uri="{BB962C8B-B14F-4D97-AF65-F5344CB8AC3E}">
        <p14:creationId xmlns:p14="http://schemas.microsoft.com/office/powerpoint/2010/main" val="366533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9791F-EA1B-4DB8-8F62-36ED81CD8525}"/>
              </a:ext>
            </a:extLst>
          </p:cNvPr>
          <p:cNvSpPr>
            <a:spLocks noGrp="1"/>
          </p:cNvSpPr>
          <p:nvPr>
            <p:ph type="title"/>
          </p:nvPr>
        </p:nvSpPr>
        <p:spPr/>
        <p:txBody>
          <a:bodyPr/>
          <a:lstStyle/>
          <a:p>
            <a:r>
              <a:rPr lang="en-US" dirty="0"/>
              <a:t>Lockdown Policies</a:t>
            </a:r>
          </a:p>
        </p:txBody>
      </p:sp>
      <p:sp>
        <p:nvSpPr>
          <p:cNvPr id="3" name="Content Placeholder 2">
            <a:extLst>
              <a:ext uri="{FF2B5EF4-FFF2-40B4-BE49-F238E27FC236}">
                <a16:creationId xmlns:a16="http://schemas.microsoft.com/office/drawing/2014/main" id="{BA7CCDC4-4707-4DEF-9F6C-B2C8EDC6F578}"/>
              </a:ext>
            </a:extLst>
          </p:cNvPr>
          <p:cNvSpPr>
            <a:spLocks noGrp="1"/>
          </p:cNvSpPr>
          <p:nvPr>
            <p:ph idx="1"/>
          </p:nvPr>
        </p:nvSpPr>
        <p:spPr/>
        <p:txBody>
          <a:bodyPr>
            <a:normAutofit/>
          </a:bodyPr>
          <a:lstStyle/>
          <a:p>
            <a:r>
              <a:rPr lang="en-US" dirty="0"/>
              <a:t>Two policy responses in this environment</a:t>
            </a:r>
          </a:p>
          <a:p>
            <a:pPr lvl="1"/>
            <a:r>
              <a:rPr lang="en-US" dirty="0"/>
              <a:t>Household lockdown and physical distancing: keep at-risk individuals isolated and discourage group activities</a:t>
            </a:r>
          </a:p>
          <a:p>
            <a:pPr lvl="1"/>
            <a:r>
              <a:rPr lang="en-US" dirty="0"/>
              <a:t>Industry lockdown: close non-essential businesses to prevent spread of the disease in contact-intensive activities</a:t>
            </a:r>
          </a:p>
          <a:p>
            <a:r>
              <a:rPr lang="en-US" dirty="0"/>
              <a:t>Both policies can be voluntary (motivated by fear or response to infection) or mandated by government</a:t>
            </a:r>
          </a:p>
          <a:p>
            <a:pPr lvl="1"/>
            <a:r>
              <a:rPr lang="en-US" dirty="0"/>
              <a:t>Not fully under government control (private choices)</a:t>
            </a:r>
          </a:p>
          <a:p>
            <a:r>
              <a:rPr lang="en-US" dirty="0"/>
              <a:t>The two types of lockdowns are complementary</a:t>
            </a:r>
          </a:p>
          <a:p>
            <a:pPr lvl="1"/>
            <a:r>
              <a:rPr lang="en-US" dirty="0"/>
              <a:t>Redundant for many businesses (e.g., restaurants, theaters, etc.)</a:t>
            </a:r>
          </a:p>
        </p:txBody>
      </p:sp>
      <p:sp>
        <p:nvSpPr>
          <p:cNvPr id="4" name="Slide Number Placeholder 3">
            <a:extLst>
              <a:ext uri="{FF2B5EF4-FFF2-40B4-BE49-F238E27FC236}">
                <a16:creationId xmlns:a16="http://schemas.microsoft.com/office/drawing/2014/main" id="{BAEFE203-B864-4807-8E13-BE211AB80640}"/>
              </a:ext>
            </a:extLst>
          </p:cNvPr>
          <p:cNvSpPr>
            <a:spLocks noGrp="1"/>
          </p:cNvSpPr>
          <p:nvPr>
            <p:ph type="sldNum" sz="quarter" idx="12"/>
          </p:nvPr>
        </p:nvSpPr>
        <p:spPr/>
        <p:txBody>
          <a:bodyPr/>
          <a:lstStyle/>
          <a:p>
            <a:fld id="{03064BE4-6C4A-4FBA-A337-2D4DFBBD6B0F}" type="slidenum">
              <a:rPr lang="en-US" smtClean="0"/>
              <a:t>5</a:t>
            </a:fld>
            <a:endParaRPr lang="en-US"/>
          </a:p>
        </p:txBody>
      </p:sp>
    </p:spTree>
    <p:extLst>
      <p:ext uri="{BB962C8B-B14F-4D97-AF65-F5344CB8AC3E}">
        <p14:creationId xmlns:p14="http://schemas.microsoft.com/office/powerpoint/2010/main" val="2285905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09A84-E2A6-415D-928C-1812039D29AE}"/>
              </a:ext>
            </a:extLst>
          </p:cNvPr>
          <p:cNvSpPr>
            <a:spLocks noGrp="1"/>
          </p:cNvSpPr>
          <p:nvPr>
            <p:ph type="title"/>
          </p:nvPr>
        </p:nvSpPr>
        <p:spPr/>
        <p:txBody>
          <a:bodyPr/>
          <a:lstStyle/>
          <a:p>
            <a:r>
              <a:rPr lang="en-US" dirty="0"/>
              <a:t>Economic Impacts of Lockdowns</a:t>
            </a:r>
          </a:p>
        </p:txBody>
      </p:sp>
      <p:sp>
        <p:nvSpPr>
          <p:cNvPr id="3" name="Content Placeholder 2">
            <a:extLst>
              <a:ext uri="{FF2B5EF4-FFF2-40B4-BE49-F238E27FC236}">
                <a16:creationId xmlns:a16="http://schemas.microsoft.com/office/drawing/2014/main" id="{1FB9F440-3103-48B6-A81A-D80D9BF120B1}"/>
              </a:ext>
            </a:extLst>
          </p:cNvPr>
          <p:cNvSpPr>
            <a:spLocks noGrp="1"/>
          </p:cNvSpPr>
          <p:nvPr>
            <p:ph idx="1"/>
          </p:nvPr>
        </p:nvSpPr>
        <p:spPr/>
        <p:txBody>
          <a:bodyPr>
            <a:normAutofit/>
          </a:bodyPr>
          <a:lstStyle/>
          <a:p>
            <a:r>
              <a:rPr lang="en-US" dirty="0"/>
              <a:t>Lead to catastrophic fall in demand and production in contact-intensive industries, especially services (e. g. restaurants, theaters, sporting events, hotels, travel) </a:t>
            </a:r>
          </a:p>
          <a:p>
            <a:pPr lvl="1"/>
            <a:r>
              <a:rPr lang="en-US" dirty="0"/>
              <a:t>Knock-on impacts on other industries—indirect effects</a:t>
            </a:r>
          </a:p>
          <a:p>
            <a:pPr lvl="2"/>
            <a:r>
              <a:rPr lang="en-US" dirty="0"/>
              <a:t>E.g., fall in auto production affects steel industry</a:t>
            </a:r>
          </a:p>
          <a:p>
            <a:pPr lvl="1"/>
            <a:r>
              <a:rPr lang="en-US" dirty="0"/>
              <a:t>Rapid fall in employment and incomes</a:t>
            </a:r>
          </a:p>
          <a:p>
            <a:r>
              <a:rPr lang="en-US" dirty="0"/>
              <a:t>Unprecedented speed and magnitude of the impact</a:t>
            </a:r>
          </a:p>
          <a:p>
            <a:pPr lvl="1"/>
            <a:r>
              <a:rPr lang="en-US" dirty="0"/>
              <a:t>Measurement problems: quarterly or even monthly averages understate the result of the shock when it hits at the end of the quarter or month</a:t>
            </a:r>
          </a:p>
          <a:p>
            <a:pPr lvl="1"/>
            <a:r>
              <a:rPr lang="en-US" dirty="0"/>
              <a:t>Issue: what is the state of the economy at the end of the period that is delivered to the next period? Shock comparable to a natural disaster (e. g., hurricane, flood).</a:t>
            </a:r>
          </a:p>
        </p:txBody>
      </p:sp>
      <p:sp>
        <p:nvSpPr>
          <p:cNvPr id="4" name="Slide Number Placeholder 3">
            <a:extLst>
              <a:ext uri="{FF2B5EF4-FFF2-40B4-BE49-F238E27FC236}">
                <a16:creationId xmlns:a16="http://schemas.microsoft.com/office/drawing/2014/main" id="{44B17425-7D20-4C07-9D06-750A14D6FDFC}"/>
              </a:ext>
            </a:extLst>
          </p:cNvPr>
          <p:cNvSpPr>
            <a:spLocks noGrp="1"/>
          </p:cNvSpPr>
          <p:nvPr>
            <p:ph type="sldNum" sz="quarter" idx="12"/>
          </p:nvPr>
        </p:nvSpPr>
        <p:spPr/>
        <p:txBody>
          <a:bodyPr/>
          <a:lstStyle/>
          <a:p>
            <a:fld id="{03064BE4-6C4A-4FBA-A337-2D4DFBBD6B0F}" type="slidenum">
              <a:rPr lang="en-US" smtClean="0"/>
              <a:t>6</a:t>
            </a:fld>
            <a:endParaRPr lang="en-US"/>
          </a:p>
        </p:txBody>
      </p:sp>
    </p:spTree>
    <p:extLst>
      <p:ext uri="{BB962C8B-B14F-4D97-AF65-F5344CB8AC3E}">
        <p14:creationId xmlns:p14="http://schemas.microsoft.com/office/powerpoint/2010/main" val="527785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5F758-A970-44A1-857E-B9494D3A338E}"/>
              </a:ext>
            </a:extLst>
          </p:cNvPr>
          <p:cNvSpPr>
            <a:spLocks noGrp="1"/>
          </p:cNvSpPr>
          <p:nvPr>
            <p:ph type="title"/>
          </p:nvPr>
        </p:nvSpPr>
        <p:spPr/>
        <p:txBody>
          <a:bodyPr/>
          <a:lstStyle/>
          <a:p>
            <a:r>
              <a:rPr lang="en-US" dirty="0"/>
              <a:t>“Usual” Recession</a:t>
            </a:r>
          </a:p>
        </p:txBody>
      </p:sp>
      <p:sp>
        <p:nvSpPr>
          <p:cNvPr id="3" name="Content Placeholder 2">
            <a:extLst>
              <a:ext uri="{FF2B5EF4-FFF2-40B4-BE49-F238E27FC236}">
                <a16:creationId xmlns:a16="http://schemas.microsoft.com/office/drawing/2014/main" id="{04F64189-AA7A-49B7-A250-072C4D12EE13}"/>
              </a:ext>
            </a:extLst>
          </p:cNvPr>
          <p:cNvSpPr>
            <a:spLocks noGrp="1"/>
          </p:cNvSpPr>
          <p:nvPr>
            <p:ph idx="1"/>
          </p:nvPr>
        </p:nvSpPr>
        <p:spPr/>
        <p:txBody>
          <a:bodyPr>
            <a:normAutofit/>
          </a:bodyPr>
          <a:lstStyle/>
          <a:p>
            <a:r>
              <a:rPr lang="en-US" dirty="0"/>
              <a:t>Recessions usually originate at the macro level, often in asset markets</a:t>
            </a:r>
          </a:p>
          <a:p>
            <a:pPr lvl="1"/>
            <a:r>
              <a:rPr lang="en-US" dirty="0"/>
              <a:t>Financial crises, collapse of bubbles, credit market crash (national and global), foreign exchange crises, crash in toxic financial instruments (Minsky)</a:t>
            </a:r>
          </a:p>
          <a:p>
            <a:pPr lvl="1"/>
            <a:r>
              <a:rPr lang="en-US" dirty="0"/>
              <a:t>Changes in investor expectations that cause a dramatic decline in aggregate investment</a:t>
            </a:r>
          </a:p>
          <a:p>
            <a:r>
              <a:rPr lang="en-US" dirty="0"/>
              <a:t>International crises, dramatic changes in export demand</a:t>
            </a:r>
          </a:p>
          <a:p>
            <a:r>
              <a:rPr lang="en-US" dirty="0"/>
              <a:t>Changes in consumer risk perception and behaviour that cause a decline in aggregate consumption</a:t>
            </a:r>
          </a:p>
        </p:txBody>
      </p:sp>
      <p:sp>
        <p:nvSpPr>
          <p:cNvPr id="4" name="Slide Number Placeholder 3">
            <a:extLst>
              <a:ext uri="{FF2B5EF4-FFF2-40B4-BE49-F238E27FC236}">
                <a16:creationId xmlns:a16="http://schemas.microsoft.com/office/drawing/2014/main" id="{F2FBFD11-57F0-4A08-8263-EEAAE0F300A6}"/>
              </a:ext>
            </a:extLst>
          </p:cNvPr>
          <p:cNvSpPr>
            <a:spLocks noGrp="1"/>
          </p:cNvSpPr>
          <p:nvPr>
            <p:ph type="sldNum" sz="quarter" idx="12"/>
          </p:nvPr>
        </p:nvSpPr>
        <p:spPr/>
        <p:txBody>
          <a:bodyPr/>
          <a:lstStyle/>
          <a:p>
            <a:fld id="{03064BE4-6C4A-4FBA-A337-2D4DFBBD6B0F}" type="slidenum">
              <a:rPr lang="en-US" smtClean="0"/>
              <a:t>7</a:t>
            </a:fld>
            <a:endParaRPr lang="en-US"/>
          </a:p>
        </p:txBody>
      </p:sp>
    </p:spTree>
    <p:extLst>
      <p:ext uri="{BB962C8B-B14F-4D97-AF65-F5344CB8AC3E}">
        <p14:creationId xmlns:p14="http://schemas.microsoft.com/office/powerpoint/2010/main" val="1257636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FAC92-18CE-4236-AAB6-80EDC36742C8}"/>
              </a:ext>
            </a:extLst>
          </p:cNvPr>
          <p:cNvSpPr>
            <a:spLocks noGrp="1"/>
          </p:cNvSpPr>
          <p:nvPr>
            <p:ph type="title"/>
          </p:nvPr>
        </p:nvSpPr>
        <p:spPr/>
        <p:txBody>
          <a:bodyPr/>
          <a:lstStyle/>
          <a:p>
            <a:r>
              <a:rPr lang="en-US" dirty="0"/>
              <a:t>Lockdowns: Bottom-Up Recession</a:t>
            </a:r>
          </a:p>
        </p:txBody>
      </p:sp>
      <p:sp>
        <p:nvSpPr>
          <p:cNvPr id="3" name="Content Placeholder 2">
            <a:extLst>
              <a:ext uri="{FF2B5EF4-FFF2-40B4-BE49-F238E27FC236}">
                <a16:creationId xmlns:a16="http://schemas.microsoft.com/office/drawing/2014/main" id="{1D7F6BF2-328A-46AC-928C-FDEE5E4CBA81}"/>
              </a:ext>
            </a:extLst>
          </p:cNvPr>
          <p:cNvSpPr>
            <a:spLocks noGrp="1"/>
          </p:cNvSpPr>
          <p:nvPr>
            <p:ph idx="1"/>
          </p:nvPr>
        </p:nvSpPr>
        <p:spPr/>
        <p:txBody>
          <a:bodyPr>
            <a:normAutofit fontScale="92500" lnSpcReduction="20000"/>
          </a:bodyPr>
          <a:lstStyle/>
          <a:p>
            <a:r>
              <a:rPr lang="en-US" dirty="0"/>
              <a:t>The household and industry lockdowns have caused a “bottom-up” recession</a:t>
            </a:r>
          </a:p>
          <a:p>
            <a:pPr lvl="1"/>
            <a:r>
              <a:rPr lang="en-US" dirty="0"/>
              <a:t>Originates in demand/supply crash in many contact-intensive and/or non-essential sectors, with indirect effects on linked sectors supplying intermediate inputs</a:t>
            </a:r>
          </a:p>
          <a:p>
            <a:pPr lvl="1"/>
            <a:r>
              <a:rPr lang="en-US" dirty="0"/>
              <a:t>Large shocks to aggregate employment, capacity utilization of capital, and GDP</a:t>
            </a:r>
          </a:p>
          <a:p>
            <a:pPr lvl="1"/>
            <a:r>
              <a:rPr lang="en-US" dirty="0"/>
              <a:t>Comparable to natural disasters (e. g., hurricane, flood) but with no loss of capital stock</a:t>
            </a:r>
          </a:p>
          <a:p>
            <a:r>
              <a:rPr lang="en-US" dirty="0"/>
              <a:t>The bottom-up recession leads to changes in expectations and global markets that generate a “standard” recession that compounds the shock</a:t>
            </a:r>
          </a:p>
          <a:p>
            <a:pPr lvl="1"/>
            <a:r>
              <a:rPr lang="en-US" dirty="0"/>
              <a:t>Increased consumer poverty, confidence, and uncertainty: consume less and buy fewer consumer durables (e.g., autos)</a:t>
            </a:r>
          </a:p>
          <a:p>
            <a:pPr lvl="1"/>
            <a:r>
              <a:rPr lang="en-US" dirty="0"/>
              <a:t>Investor uncertainty: cut back on real investment (delaying or cancelling construction projects and investment in new plant and equipment)</a:t>
            </a:r>
          </a:p>
          <a:p>
            <a:r>
              <a:rPr lang="en-US" dirty="0"/>
              <a:t>Pandemic is global: reduces import demand in affected countries and hence reduces export demand globally</a:t>
            </a:r>
          </a:p>
          <a:p>
            <a:endParaRPr lang="en-US" dirty="0"/>
          </a:p>
        </p:txBody>
      </p:sp>
      <p:sp>
        <p:nvSpPr>
          <p:cNvPr id="4" name="Slide Number Placeholder 3">
            <a:extLst>
              <a:ext uri="{FF2B5EF4-FFF2-40B4-BE49-F238E27FC236}">
                <a16:creationId xmlns:a16="http://schemas.microsoft.com/office/drawing/2014/main" id="{E1EBC3E4-8E49-4D7A-A849-25E5A81BA257}"/>
              </a:ext>
            </a:extLst>
          </p:cNvPr>
          <p:cNvSpPr>
            <a:spLocks noGrp="1"/>
          </p:cNvSpPr>
          <p:nvPr>
            <p:ph type="sldNum" sz="quarter" idx="12"/>
          </p:nvPr>
        </p:nvSpPr>
        <p:spPr/>
        <p:txBody>
          <a:bodyPr/>
          <a:lstStyle/>
          <a:p>
            <a:fld id="{03064BE4-6C4A-4FBA-A337-2D4DFBBD6B0F}" type="slidenum">
              <a:rPr lang="en-US" smtClean="0"/>
              <a:t>8</a:t>
            </a:fld>
            <a:endParaRPr lang="en-US"/>
          </a:p>
        </p:txBody>
      </p:sp>
    </p:spTree>
    <p:extLst>
      <p:ext uri="{BB962C8B-B14F-4D97-AF65-F5344CB8AC3E}">
        <p14:creationId xmlns:p14="http://schemas.microsoft.com/office/powerpoint/2010/main" val="1363010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3FAAB-0117-4C54-A2FA-529FCF13DC7A}"/>
              </a:ext>
            </a:extLst>
          </p:cNvPr>
          <p:cNvSpPr>
            <a:spLocks noGrp="1"/>
          </p:cNvSpPr>
          <p:nvPr>
            <p:ph type="title"/>
          </p:nvPr>
        </p:nvSpPr>
        <p:spPr/>
        <p:txBody>
          <a:bodyPr/>
          <a:lstStyle/>
          <a:p>
            <a:r>
              <a:rPr lang="en-US" dirty="0"/>
              <a:t>Modelling a Recession</a:t>
            </a:r>
          </a:p>
        </p:txBody>
      </p:sp>
      <p:sp>
        <p:nvSpPr>
          <p:cNvPr id="3" name="Content Placeholder 2">
            <a:extLst>
              <a:ext uri="{FF2B5EF4-FFF2-40B4-BE49-F238E27FC236}">
                <a16:creationId xmlns:a16="http://schemas.microsoft.com/office/drawing/2014/main" id="{8AEA1A7A-94AE-49DA-AD96-080B0B25DC6E}"/>
              </a:ext>
            </a:extLst>
          </p:cNvPr>
          <p:cNvSpPr>
            <a:spLocks noGrp="1"/>
          </p:cNvSpPr>
          <p:nvPr>
            <p:ph idx="1"/>
          </p:nvPr>
        </p:nvSpPr>
        <p:spPr/>
        <p:txBody>
          <a:bodyPr/>
          <a:lstStyle/>
          <a:p>
            <a:r>
              <a:rPr lang="en-US" dirty="0"/>
              <a:t>“Standard” macro models work with economic aggregates and focus on operation of asset and financial markets, with links to the real side through changes in expectations and behavior of economic “actors” (firms, workers, households, investors, government, and world markets) that generate changes in commodity and factor markets</a:t>
            </a:r>
          </a:p>
          <a:p>
            <a:pPr lvl="1"/>
            <a:r>
              <a:rPr lang="en-US" dirty="0"/>
              <a:t>Models are very aggregated </a:t>
            </a:r>
          </a:p>
          <a:p>
            <a:r>
              <a:rPr lang="en-US" dirty="0"/>
              <a:t>A bottom-up recession starts with changes in household and industry behavior at a very disaggregated level where the pandemic affects behavior (e.g., contact-intensive, essential, and non-essential sectors)</a:t>
            </a:r>
          </a:p>
          <a:p>
            <a:pPr lvl="1"/>
            <a:r>
              <a:rPr lang="en-US" dirty="0"/>
              <a:t>Effects then feed up to behavior of macro aggregates</a:t>
            </a:r>
          </a:p>
          <a:p>
            <a:endParaRPr lang="en-US" dirty="0"/>
          </a:p>
        </p:txBody>
      </p:sp>
      <p:sp>
        <p:nvSpPr>
          <p:cNvPr id="4" name="Slide Number Placeholder 3">
            <a:extLst>
              <a:ext uri="{FF2B5EF4-FFF2-40B4-BE49-F238E27FC236}">
                <a16:creationId xmlns:a16="http://schemas.microsoft.com/office/drawing/2014/main" id="{076E074F-EA92-4297-8A9A-7C8641B80D2D}"/>
              </a:ext>
            </a:extLst>
          </p:cNvPr>
          <p:cNvSpPr>
            <a:spLocks noGrp="1"/>
          </p:cNvSpPr>
          <p:nvPr>
            <p:ph type="sldNum" sz="quarter" idx="12"/>
          </p:nvPr>
        </p:nvSpPr>
        <p:spPr/>
        <p:txBody>
          <a:bodyPr/>
          <a:lstStyle/>
          <a:p>
            <a:fld id="{03064BE4-6C4A-4FBA-A337-2D4DFBBD6B0F}" type="slidenum">
              <a:rPr lang="en-US" smtClean="0"/>
              <a:t>9</a:t>
            </a:fld>
            <a:endParaRPr lang="en-US"/>
          </a:p>
        </p:txBody>
      </p:sp>
    </p:spTree>
    <p:extLst>
      <p:ext uri="{BB962C8B-B14F-4D97-AF65-F5344CB8AC3E}">
        <p14:creationId xmlns:p14="http://schemas.microsoft.com/office/powerpoint/2010/main" val="58743722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4155</TotalTime>
  <Words>2566</Words>
  <Application>Microsoft Office PowerPoint</Application>
  <PresentationFormat>Widescreen</PresentationFormat>
  <Paragraphs>412</Paragraphs>
  <Slides>32</Slides>
  <Notes>0</Notes>
  <HiddenSlides>6</HiddenSlides>
  <MMClips>0</MMClips>
  <ScaleCrop>false</ScaleCrop>
  <HeadingPairs>
    <vt:vector size="8" baseType="variant">
      <vt:variant>
        <vt:lpstr>Fonts Used</vt:lpstr>
      </vt:variant>
      <vt:variant>
        <vt:i4>5</vt:i4>
      </vt:variant>
      <vt:variant>
        <vt:lpstr>Theme</vt:lpstr>
      </vt:variant>
      <vt:variant>
        <vt:i4>3</vt:i4>
      </vt:variant>
      <vt:variant>
        <vt:lpstr>Embedded OLE Servers</vt:lpstr>
      </vt:variant>
      <vt:variant>
        <vt:i4>1</vt:i4>
      </vt:variant>
      <vt:variant>
        <vt:lpstr>Slide Titles</vt:lpstr>
      </vt:variant>
      <vt:variant>
        <vt:i4>32</vt:i4>
      </vt:variant>
    </vt:vector>
  </HeadingPairs>
  <TitlesOfParts>
    <vt:vector size="41" baseType="lpstr">
      <vt:lpstr>Arial</vt:lpstr>
      <vt:lpstr>Arial Black</vt:lpstr>
      <vt:lpstr>Calibri</vt:lpstr>
      <vt:lpstr>Calibri Light</vt:lpstr>
      <vt:lpstr>Times New Roman</vt:lpstr>
      <vt:lpstr>Office Theme</vt:lpstr>
      <vt:lpstr>1_Custom Design</vt:lpstr>
      <vt:lpstr>Custom Design</vt:lpstr>
      <vt:lpstr>Equation</vt:lpstr>
      <vt:lpstr>Covid-19 and Lockdown Policies:  A Structural Simulation Model of a Bottom-Up Recession in Four Countries</vt:lpstr>
      <vt:lpstr>Covid-19 Pandemic</vt:lpstr>
      <vt:lpstr>Modelling the Impact of the Pandemic/Lockdown</vt:lpstr>
      <vt:lpstr>Comparative Macro Data: 2019</vt:lpstr>
      <vt:lpstr>Lockdown Policies</vt:lpstr>
      <vt:lpstr>Economic Impacts of Lockdowns</vt:lpstr>
      <vt:lpstr>“Usual” Recession</vt:lpstr>
      <vt:lpstr>Lockdowns: Bottom-Up Recession</vt:lpstr>
      <vt:lpstr>Modelling a Recession</vt:lpstr>
      <vt:lpstr>Modelling a Bottom-Up Recession</vt:lpstr>
      <vt:lpstr>Social Accounting Matrix (SAM)</vt:lpstr>
      <vt:lpstr>Circular Flow of Production, Income, Demand</vt:lpstr>
      <vt:lpstr>PowerPoint Presentation</vt:lpstr>
      <vt:lpstr>SAM-Multiplier Models</vt:lpstr>
      <vt:lpstr>SAM-Based Models</vt:lpstr>
      <vt:lpstr>SAM Multiplier Model</vt:lpstr>
      <vt:lpstr>Modelling the Shocks</vt:lpstr>
      <vt:lpstr>Scenario Analysis with SAM-Multiplier Model</vt:lpstr>
      <vt:lpstr>GDP Projections by Month, Four Countries</vt:lpstr>
      <vt:lpstr>Employment Impacts</vt:lpstr>
      <vt:lpstr>Employment Impacts</vt:lpstr>
      <vt:lpstr>Changes in Sectoral Production, Worst Month</vt:lpstr>
      <vt:lpstr>US: Actual and Projected GDP Index</vt:lpstr>
      <vt:lpstr>US: Actual and Projected Unemployment Rate</vt:lpstr>
      <vt:lpstr>UK: Actual and Projected GDP Index</vt:lpstr>
      <vt:lpstr>Mexico: Actual and Projected GDP Index</vt:lpstr>
      <vt:lpstr>The bottom and most vulnerable part of the income distribution hit hardest</vt:lpstr>
      <vt:lpstr>Policy Goal: Recovery-Ready Economy</vt:lpstr>
      <vt:lpstr>Household Income Support</vt:lpstr>
      <vt:lpstr>Macro Multipliers With Respect to Changes in Household Income Transfers from Government</vt:lpstr>
      <vt:lpstr>Modelling Medium/Long Term Recovery Scenarios</vt:lpstr>
      <vt:lpstr>Conclusion</vt:lpstr>
    </vt:vector>
  </TitlesOfParts>
  <Company>IFPRI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Robinson, Sherman (IFPRI)</dc:creator>
  <cp:lastModifiedBy>Robinson, Sherman (IFPRI – Emeritus Fellow)</cp:lastModifiedBy>
  <cp:revision>244</cp:revision>
  <cp:lastPrinted>2020-06-11T23:57:37Z</cp:lastPrinted>
  <dcterms:created xsi:type="dcterms:W3CDTF">2016-09-19T14:53:45Z</dcterms:created>
  <dcterms:modified xsi:type="dcterms:W3CDTF">2021-06-22T15:41:52Z</dcterms:modified>
</cp:coreProperties>
</file>