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2" r:id="rId3"/>
    <p:sldId id="296" r:id="rId4"/>
    <p:sldId id="258" r:id="rId5"/>
    <p:sldId id="257" r:id="rId6"/>
    <p:sldId id="259" r:id="rId7"/>
    <p:sldId id="260" r:id="rId8"/>
    <p:sldId id="277" r:id="rId9"/>
    <p:sldId id="290" r:id="rId10"/>
    <p:sldId id="291" r:id="rId11"/>
    <p:sldId id="261" r:id="rId12"/>
    <p:sldId id="305" r:id="rId13"/>
    <p:sldId id="306" r:id="rId14"/>
    <p:sldId id="297" r:id="rId15"/>
    <p:sldId id="280" r:id="rId16"/>
    <p:sldId id="307" r:id="rId17"/>
    <p:sldId id="308" r:id="rId18"/>
    <p:sldId id="293" r:id="rId19"/>
    <p:sldId id="298" r:id="rId20"/>
    <p:sldId id="309" r:id="rId21"/>
    <p:sldId id="294" r:id="rId22"/>
    <p:sldId id="300" r:id="rId23"/>
    <p:sldId id="310" r:id="rId24"/>
    <p:sldId id="302" r:id="rId25"/>
    <p:sldId id="30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22" autoAdjust="0"/>
  </p:normalViewPr>
  <p:slideViewPr>
    <p:cSldViewPr snapToGrid="0">
      <p:cViewPr varScale="1">
        <p:scale>
          <a:sx n="91" d="100"/>
          <a:sy n="91" d="100"/>
        </p:scale>
        <p:origin x="3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5C602D-2447-4F52-8E6B-776587DD49E4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3AAB1-094A-4421-BF93-2C2B79B6E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67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Production nest</a:t>
            </a:r>
          </a:p>
          <a:p>
            <a:endParaRPr lang="en-US" dirty="0"/>
          </a:p>
          <a:p>
            <a:r>
              <a:rPr lang="en-US" dirty="0"/>
              <a:t>	Energy inputs are not in fixed proportion</a:t>
            </a:r>
          </a:p>
          <a:p>
            <a:endParaRPr lang="en-US" dirty="0"/>
          </a:p>
          <a:p>
            <a:pPr lvl="2"/>
            <a:r>
              <a:rPr lang="en-US" dirty="0"/>
              <a:t>Producers can substitute among fossil fuel types; between fossil fuels and electricity and between aggregate energy and capital</a:t>
            </a:r>
          </a:p>
          <a:p>
            <a:pPr lvl="2"/>
            <a:endParaRPr lang="en-US" dirty="0"/>
          </a:p>
          <a:p>
            <a:pPr lvl="2"/>
            <a:r>
              <a:rPr lang="en-US" b="1" dirty="0">
                <a:solidFill>
                  <a:srgbClr val="FF0000"/>
                </a:solidFill>
              </a:rPr>
              <a:t>Carbon taxes are included in the first order conditions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94E5B-A2F8-41B2-9C1C-E4DE465342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980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2786" y="4473892"/>
            <a:ext cx="5505450" cy="3660458"/>
          </a:xfrm>
        </p:spPr>
        <p:txBody>
          <a:bodyPr/>
          <a:lstStyle/>
          <a:p>
            <a:r>
              <a:rPr lang="en-US" dirty="0"/>
              <a:t>Source: GTAP  10</a:t>
            </a:r>
          </a:p>
          <a:p>
            <a:endParaRPr lang="en-US" dirty="0"/>
          </a:p>
          <a:p>
            <a:r>
              <a:rPr lang="en-US" dirty="0"/>
              <a:t>Comment on the shares of global CO2 emissions</a:t>
            </a:r>
          </a:p>
          <a:p>
            <a:r>
              <a:rPr lang="en-US" dirty="0"/>
              <a:t>Two largest polluters:</a:t>
            </a:r>
          </a:p>
          <a:p>
            <a:r>
              <a:rPr lang="en-US" dirty="0"/>
              <a:t>	China 27%</a:t>
            </a:r>
          </a:p>
          <a:p>
            <a:r>
              <a:rPr lang="en-US" dirty="0"/>
              <a:t>	US 17%</a:t>
            </a:r>
          </a:p>
          <a:p>
            <a:pPr lvl="2"/>
            <a:endParaRPr lang="en-US" dirty="0"/>
          </a:p>
          <a:p>
            <a:r>
              <a:rPr lang="en-US" dirty="0"/>
              <a:t>High income regions (US, EU, Other Europe, Other High income) i.e. those who introduce CBAM, 38%, less than half of global CO2 emissions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Comment on the </a:t>
            </a:r>
            <a:r>
              <a:rPr lang="en-US" b="1" dirty="0">
                <a:solidFill>
                  <a:srgbClr val="FF0000"/>
                </a:solidFill>
              </a:rPr>
              <a:t>LIMITED reach of trade:</a:t>
            </a:r>
          </a:p>
          <a:p>
            <a:r>
              <a:rPr lang="en-US" dirty="0"/>
              <a:t>Countries that are not committed to reducing CO2 (US and China) do not account for a lot of global trade:</a:t>
            </a:r>
          </a:p>
          <a:p>
            <a:r>
              <a:rPr lang="en-US" dirty="0"/>
              <a:t>	US accounts for 10% of global trade</a:t>
            </a:r>
          </a:p>
          <a:p>
            <a:r>
              <a:rPr lang="en-US" dirty="0"/>
              <a:t>	China accounts for 13%</a:t>
            </a:r>
          </a:p>
          <a:p>
            <a:r>
              <a:rPr lang="en-US" dirty="0"/>
              <a:t>Countries that are committed to reducing CO2, do account for a lot of global trade</a:t>
            </a:r>
          </a:p>
          <a:p>
            <a:r>
              <a:rPr lang="en-US" dirty="0"/>
              <a:t>	EU, much larger, at 30%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94E5B-A2F8-41B2-9C1C-E4DE465342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44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way to look at the different starting points by region</a:t>
            </a:r>
          </a:p>
          <a:p>
            <a:endParaRPr lang="en-US" dirty="0"/>
          </a:p>
          <a:p>
            <a:r>
              <a:rPr lang="en-US" dirty="0"/>
              <a:t>Again, these five sectors are the dirty sectors identified in CBAM.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Helps to explain why China has the highest share of global CO2 emission - China is a much dirtier producer than EU 27 or 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94E5B-A2F8-41B2-9C1C-E4DE465342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90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Trade dependency matters</a:t>
            </a:r>
          </a:p>
          <a:p>
            <a:r>
              <a:rPr lang="en-US" dirty="0"/>
              <a:t>	Canada, Mexico are heavily dependent on the US</a:t>
            </a:r>
          </a:p>
          <a:p>
            <a:endParaRPr lang="en-US" dirty="0"/>
          </a:p>
          <a:p>
            <a:r>
              <a:rPr lang="en-US" dirty="0"/>
              <a:t>	East and SE Asia are heavily dependent on China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94E5B-A2F8-41B2-9C1C-E4DE465342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01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Choose one of the high income regions to discuss, EU-27 and the high trade elasticity case.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Does CBAM level the playing field? </a:t>
            </a:r>
            <a:endParaRPr lang="en-US" b="1" dirty="0"/>
          </a:p>
          <a:p>
            <a:r>
              <a:rPr lang="en-US" dirty="0"/>
              <a:t>Compare tax on carbon alone (BLUE) to tax on carbon and CBAM tariffs (orange)</a:t>
            </a:r>
          </a:p>
          <a:p>
            <a:endParaRPr lang="en-US" dirty="0"/>
          </a:p>
          <a:p>
            <a:pPr lvl="1"/>
            <a:r>
              <a:rPr lang="en-US" dirty="0"/>
              <a:t>Blue output declines due to carbon tax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Orange output declines less because import tariffs encourage domestic production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Trade diversion is possible:</a:t>
            </a:r>
          </a:p>
          <a:p>
            <a:r>
              <a:rPr lang="en-US" dirty="0"/>
              <a:t>CBAM tariffs apply only to a subset of regions, Not high-income regions, i.e. those that do not have a carbon tax so there is some substitution in the EU-27 away from not-high income regions towards other  high income regions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94E5B-A2F8-41B2-9C1C-E4DE465342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727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Does CBAM level the playing field? </a:t>
            </a:r>
            <a:endParaRPr lang="en-US" b="1" dirty="0"/>
          </a:p>
          <a:p>
            <a:r>
              <a:rPr lang="en-US" dirty="0"/>
              <a:t>Compare tax on carbon alone (BLUE) to tax on carbon and CBAM tariffs (orange)</a:t>
            </a:r>
          </a:p>
          <a:p>
            <a:endParaRPr lang="en-US" dirty="0"/>
          </a:p>
          <a:p>
            <a:pPr lvl="1"/>
            <a:r>
              <a:rPr lang="en-US" dirty="0"/>
              <a:t>Blue output declines due to carbon tax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Orange output declines less because import tariffs encourage domestic production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Electricity – dramatic output decline because cost increase with carbon tax and coal as an input to electricity.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94E5B-A2F8-41B2-9C1C-E4DE465342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0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do not value the benefits, our goal here is to minimize the costs.</a:t>
            </a:r>
          </a:p>
          <a:p>
            <a:endParaRPr lang="en-US" dirty="0"/>
          </a:p>
          <a:p>
            <a:r>
              <a:rPr lang="en-US" dirty="0"/>
              <a:t>Careful discussion of a payoff matrix and solution.</a:t>
            </a:r>
          </a:p>
          <a:p>
            <a:endParaRPr lang="en-US" dirty="0"/>
          </a:p>
          <a:p>
            <a:r>
              <a:rPr lang="en-US" dirty="0"/>
              <a:t>Payoff matrix in terms of negative impact on real absorption, benefits are not immediate and difficult to quantify.</a:t>
            </a:r>
          </a:p>
          <a:p>
            <a:endParaRPr lang="en-US" dirty="0"/>
          </a:p>
          <a:p>
            <a:r>
              <a:rPr lang="en-US" dirty="0"/>
              <a:t>Goal is to achieve a target, pay off matrix shows how to achieve it in the least cost 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3AAB1-094A-4421-BF93-2C2B79B6E10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05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 we get a different Nash equilibrium when China is the holdout?</a:t>
            </a:r>
          </a:p>
          <a:p>
            <a:endParaRPr lang="en-US" dirty="0"/>
          </a:p>
          <a:p>
            <a:r>
              <a:rPr lang="en-US" dirty="0"/>
              <a:t>China is more trade dependent than the US (higher share of trade/GDP) so punitive tariffs are more effective.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3AAB1-094A-4421-BF93-2C2B79B6E10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21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E68FD-4F01-62B7-95A5-A3AFE36341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95CDB9-EF14-04A2-9B3A-D622AC989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88334-A3C1-1F5A-0C3C-A942B642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DE11F-E461-C229-8551-EBAAAE11A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8C8C9-1423-3464-775D-62961AC60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59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DC33D-2C26-6281-36D7-531C20F8F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AD787E-5B64-9B8E-BC35-2EF142F24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3DA3A-690E-0CA5-E8DC-05077F46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10226-A392-A18D-A9D9-2F426DA6E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507B3-CE1E-2335-3175-1E826A7D3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A300D-D39E-FE38-0A38-276F1ABAFF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D8E02D-F7DA-1C17-5F6F-BE01C9815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950E7-515C-B04E-F710-14C88E3A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F636C-468E-3384-9D92-615267080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A014F-5A5B-1449-E96C-BBC68D78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6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C9F1-44C9-93BC-7C05-059FFFA1D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A7679-A596-1590-C8A2-DE1763AFC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2A488-55B6-CE08-616E-D337CC360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5F47-8F26-9776-62DD-44101E15A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F09C-0B65-AB0A-DA06-3C7A42FF2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48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E8E05-4CDE-BD0F-67A7-12CA27CF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C085B-DC30-E367-209B-47425FB07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B3F5C-ACA9-11DF-913B-06713ED5F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6394-AD94-BAE0-571A-4EC89D0CF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7F7EA-16ED-1E9F-4B53-53264CAA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77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7AD88-FB7C-7E68-8C48-B556F7D47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56081-FD85-B034-7B63-106127EF0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E1EB4-AF1E-5FE1-7167-852A528CB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8E1423-F7FC-9075-6E0C-B1CA70C1C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9E5EEC-477E-E92A-3BAD-C087B0BD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71928-0FF1-4944-179B-B9A5F4D08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47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F2B01-D34B-5FD1-D4E3-2B0EA73A0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956C4-AD71-A855-D42F-0F6947EB9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7F164-1F50-24E2-0B59-EE3DC7D4E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0FC7A9-DF5D-3D15-2DBD-4BE94C9507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F48149-5D0F-9662-A944-55B3704C28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A82C89-6B4B-C6E2-8A0F-1B03DA3E0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95A6BF-C298-5C7F-E43B-52DBA6241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5087A-829D-F41B-37DE-72D88DAC0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81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8888-1AF0-DA52-7591-B1503860F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5773B4-DB75-C8F1-06A0-A8278A85C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50D63-595B-FC10-B44B-7BA7DE0B0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AF789-A684-0FF6-A31A-732290AFB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4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1E6841-ED9B-041C-FD9C-474521B51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C5DE0B-9A33-B190-DD30-5A47D2749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4012A-7145-3F74-8C19-38DDB6A41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0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4C1E5-3CA4-B4F7-6C80-D3661B37D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58BA-315D-990F-C8B9-FC892EA99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AD4A23-8193-4F2C-8B98-D063291C4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5B502C-A292-DB91-B857-08F6CD4F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E62169-8B60-27AD-798E-90610A2F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E2ED23-6F8D-5662-7103-C61BF48AA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66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F8650-B6BD-98EB-5370-2262CAE1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7D9259-5564-6201-EF9B-DBAE9144F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C570E-6A34-DB7A-BC60-639E4EE48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52A45A-0B93-5B29-90F2-9A293260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B2F1C-DB28-4536-94C6-4A1B88F25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7FA02D-E9E6-2BCB-D8EE-C2FD5EAEF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7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D83AF7-440D-2F7A-A5C6-99CFD5CA7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60231-A1E6-25C9-C53C-8F78D71E2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9A314-EF9A-885C-94B3-DE76F039E6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7507C-E25A-4458-87F7-FA3902ED3CEB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85F72-B5C9-31D3-C91E-527BAB4C7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B7935-7613-7F86-ACD2-9A47449EE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21DC9-3A81-48D3-AC2F-AEA9742246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2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827C8-22B5-E58B-189E-FA4F135B20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Trade Policy as Climate Policy: Payoffs and Tradeoffs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167BF1-69E0-3280-7948-E557CEB628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Shantayanan</a:t>
            </a:r>
            <a:r>
              <a:rPr lang="en-US" dirty="0"/>
              <a:t> Devarajan</a:t>
            </a:r>
          </a:p>
          <a:p>
            <a:r>
              <a:rPr lang="en-US" dirty="0"/>
              <a:t>Delfin S. Go</a:t>
            </a:r>
          </a:p>
          <a:p>
            <a:r>
              <a:rPr lang="en-US" dirty="0"/>
              <a:t>Sherman Robinson</a:t>
            </a:r>
          </a:p>
          <a:p>
            <a:r>
              <a:rPr lang="en-US" dirty="0"/>
              <a:t>Karen Thierfelder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20266D-3BED-4885-3AAB-C4C11C4AB0CF}"/>
              </a:ext>
            </a:extLst>
          </p:cNvPr>
          <p:cNvSpPr txBox="1"/>
          <p:nvPr/>
        </p:nvSpPr>
        <p:spPr>
          <a:xfrm>
            <a:off x="1990459" y="5349875"/>
            <a:ext cx="8903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Paper presented at the 27th Annual Conference on Global Economic Analysis, Colorado State University</a:t>
            </a:r>
            <a:r>
              <a:rPr lang="en-US" sz="2000" i="1"/>
              <a:t>, June </a:t>
            </a:r>
            <a:r>
              <a:rPr lang="en-US" sz="2000" i="1" dirty="0"/>
              <a:t>2024</a:t>
            </a:r>
            <a:r>
              <a:rPr lang="en-US" sz="2000" b="0" i="1" dirty="0">
                <a:solidFill>
                  <a:srgbClr val="212125"/>
                </a:solidFill>
                <a:effectLst/>
              </a:rPr>
              <a:t>. 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465686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153428-B669-9372-A52A-3852C212F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Millions of tons of CO2 emissions per billion dollar of intermediate input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66EA0E-8E61-53FD-3B8E-EE11304B4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281" y="1774876"/>
            <a:ext cx="8188671" cy="4300104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3D21E6DF-AEC8-4AD6-137B-CE89D7693AB3}"/>
              </a:ext>
            </a:extLst>
          </p:cNvPr>
          <p:cNvSpPr/>
          <p:nvPr/>
        </p:nvSpPr>
        <p:spPr>
          <a:xfrm>
            <a:off x="348996" y="4731447"/>
            <a:ext cx="97840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7556F3-B2A1-AA9D-CB68-854CBA0F0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A341-6F99-4E7C-BB04-3E2EDE0FA796}" type="slidenum">
              <a:rPr lang="en-US" smtClean="0"/>
              <a:t>10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2E1CBD-0FE6-4C01-88EA-7F493244BA23}"/>
              </a:ext>
            </a:extLst>
          </p:cNvPr>
          <p:cNvSpPr/>
          <p:nvPr/>
        </p:nvSpPr>
        <p:spPr>
          <a:xfrm>
            <a:off x="2557048" y="2317389"/>
            <a:ext cx="7077904" cy="26197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E157EE-228F-47B5-8370-4F0E4E7915EE}"/>
              </a:ext>
            </a:extLst>
          </p:cNvPr>
          <p:cNvSpPr/>
          <p:nvPr/>
        </p:nvSpPr>
        <p:spPr>
          <a:xfrm>
            <a:off x="2557048" y="3497691"/>
            <a:ext cx="7077904" cy="344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B5F99C-0205-409D-B640-9B9BB8CC5C5F}"/>
              </a:ext>
            </a:extLst>
          </p:cNvPr>
          <p:cNvSpPr/>
          <p:nvPr/>
        </p:nvSpPr>
        <p:spPr>
          <a:xfrm>
            <a:off x="2557048" y="4781207"/>
            <a:ext cx="7077904" cy="34446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44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F6C5D-3A3F-438B-0B89-A9C12D1A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299" y="136525"/>
            <a:ext cx="10555014" cy="1337551"/>
          </a:xfrm>
          <a:ln>
            <a:noFill/>
          </a:ln>
        </p:spPr>
        <p:txBody>
          <a:bodyPr/>
          <a:lstStyle/>
          <a:p>
            <a:r>
              <a:rPr lang="en-US" dirty="0"/>
              <a:t>Bilateral trade with US and China </a:t>
            </a:r>
            <a:r>
              <a:rPr lang="en-US" sz="3200" dirty="0"/>
              <a:t>(% of total)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C11662-4249-0323-CD52-377F57917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049" y="1455720"/>
            <a:ext cx="6085491" cy="53111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DFCCD1-18FC-81D2-DE80-F4F4BAAE981F}"/>
              </a:ext>
            </a:extLst>
          </p:cNvPr>
          <p:cNvSpPr/>
          <p:nvPr/>
        </p:nvSpPr>
        <p:spPr>
          <a:xfrm>
            <a:off x="6673429" y="2232504"/>
            <a:ext cx="914400" cy="51844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014769-EDFF-287E-550F-8AFF9AE6D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2214147"/>
            <a:ext cx="993734" cy="5791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FDE40AF-BC03-84F0-96EB-60306587FA83}"/>
              </a:ext>
            </a:extLst>
          </p:cNvPr>
          <p:cNvSpPr/>
          <p:nvPr/>
        </p:nvSpPr>
        <p:spPr>
          <a:xfrm flipH="1">
            <a:off x="7587829" y="3496579"/>
            <a:ext cx="730468" cy="1046598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563267-F2EB-5A1D-2C12-E59150B2567F}"/>
              </a:ext>
            </a:extLst>
          </p:cNvPr>
          <p:cNvSpPr/>
          <p:nvPr/>
        </p:nvSpPr>
        <p:spPr>
          <a:xfrm>
            <a:off x="5658960" y="3496579"/>
            <a:ext cx="730469" cy="1048194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29965-30BF-DC94-F030-41CC6637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A341-6F99-4E7C-BB04-3E2EDE0FA7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81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9642DD8-868E-4A67-9CAD-99687589E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Bilateral Trade </a:t>
            </a:r>
            <a:br>
              <a:rPr lang="en-US" dirty="0"/>
            </a:br>
            <a:r>
              <a:rPr lang="en-US" sz="2800" dirty="0"/>
              <a:t>(as a percent of total trade)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04556F-DCE2-4C10-8B42-81C60C2C3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87303"/>
            <a:ext cx="10166374" cy="30145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80EF19-902F-4005-84B9-C3703ADF4883}"/>
              </a:ext>
            </a:extLst>
          </p:cNvPr>
          <p:cNvSpPr txBox="1"/>
          <p:nvPr/>
        </p:nvSpPr>
        <p:spPr>
          <a:xfrm>
            <a:off x="838200" y="5898457"/>
            <a:ext cx="239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GTAP v10, 2014</a:t>
            </a:r>
          </a:p>
        </p:txBody>
      </p:sp>
    </p:spTree>
    <p:extLst>
      <p:ext uri="{BB962C8B-B14F-4D97-AF65-F5344CB8AC3E}">
        <p14:creationId xmlns:p14="http://schemas.microsoft.com/office/powerpoint/2010/main" val="1373821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C85FD-CFE4-441A-8309-5AD53852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Exports Among Integrated Regions </a:t>
            </a:r>
            <a:br>
              <a:rPr lang="en-US" dirty="0"/>
            </a:br>
            <a:r>
              <a:rPr lang="en-US" sz="2800" dirty="0"/>
              <a:t>(percent of each region’s total exports)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367F6F-56DA-442A-89CB-26CD4859E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271" y="2743200"/>
            <a:ext cx="9365842" cy="2323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C3D9F4-9190-44FE-89CA-65D4BF611A90}"/>
              </a:ext>
            </a:extLst>
          </p:cNvPr>
          <p:cNvSpPr txBox="1"/>
          <p:nvPr/>
        </p:nvSpPr>
        <p:spPr>
          <a:xfrm>
            <a:off x="1025271" y="5750130"/>
            <a:ext cx="2399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Source: GTAP v10, 2014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72A3-4804-4ED2-BC9F-EBD84EDE3828}"/>
              </a:ext>
            </a:extLst>
          </p:cNvPr>
          <p:cNvSpPr txBox="1"/>
          <p:nvPr/>
        </p:nvSpPr>
        <p:spPr>
          <a:xfrm>
            <a:off x="1025271" y="5553512"/>
            <a:ext cx="4524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Exports are from row region to column region.</a:t>
            </a:r>
          </a:p>
        </p:txBody>
      </p:sp>
    </p:spTree>
    <p:extLst>
      <p:ext uri="{BB962C8B-B14F-4D97-AF65-F5344CB8AC3E}">
        <p14:creationId xmlns:p14="http://schemas.microsoft.com/office/powerpoint/2010/main" val="560117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8F143-B4DD-927C-7DDD-D8263593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6AF4-81B4-8320-3B3D-DF1FDA12D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CBAM</a:t>
            </a:r>
          </a:p>
          <a:p>
            <a:pPr lvl="1"/>
            <a:r>
              <a:rPr lang="en-US" dirty="0"/>
              <a:t>EU27 has a carbon tax of $75 per ton of CO2</a:t>
            </a:r>
          </a:p>
          <a:p>
            <a:pPr lvl="1"/>
            <a:r>
              <a:rPr lang="en-US" dirty="0"/>
              <a:t>Tariffs on imports of Fertilizer, Iron &amp; Steel, Aluminum, Cement, and Electricity</a:t>
            </a:r>
          </a:p>
          <a:p>
            <a:pPr lvl="2"/>
            <a:r>
              <a:rPr lang="en-US" dirty="0"/>
              <a:t>Direct CO2 emissions</a:t>
            </a:r>
          </a:p>
          <a:p>
            <a:pPr lvl="2"/>
            <a:r>
              <a:rPr lang="en-US" dirty="0"/>
              <a:t>Direct and Indirect CO2 emissions</a:t>
            </a:r>
          </a:p>
          <a:p>
            <a:r>
              <a:rPr lang="en-US" dirty="0"/>
              <a:t>Climate Club</a:t>
            </a:r>
          </a:p>
          <a:p>
            <a:pPr lvl="1"/>
            <a:r>
              <a:rPr lang="en-US" dirty="0"/>
              <a:t>Club members impose a carbon tax of $75 per ton of CO2</a:t>
            </a:r>
          </a:p>
          <a:p>
            <a:pPr lvl="1"/>
            <a:r>
              <a:rPr lang="en-US" dirty="0"/>
              <a:t>Punitive tariff against non-club members of additional 30% on all goods</a:t>
            </a:r>
          </a:p>
          <a:p>
            <a:pPr lvl="1"/>
            <a:r>
              <a:rPr lang="en-US" dirty="0"/>
              <a:t>Membership includes all regions except one holdout</a:t>
            </a:r>
          </a:p>
          <a:p>
            <a:pPr lvl="2"/>
            <a:r>
              <a:rPr lang="en-US" dirty="0"/>
              <a:t>US</a:t>
            </a:r>
          </a:p>
          <a:p>
            <a:pPr lvl="2"/>
            <a:r>
              <a:rPr lang="en-US" dirty="0"/>
              <a:t>China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1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AE924-9B81-8BAA-D7AD-E1259061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CBAM: Real output EU-27 - ORIGINAL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ED88DC-A216-C25A-2E46-F25BA4E505AE}"/>
              </a:ext>
            </a:extLst>
          </p:cNvPr>
          <p:cNvSpPr txBox="1"/>
          <p:nvPr/>
        </p:nvSpPr>
        <p:spPr>
          <a:xfrm>
            <a:off x="450492" y="1981982"/>
            <a:ext cx="374432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With direct CBAM tariffs, in addition to a tax on carbon, real output declines less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1ADCFC-266E-BCDD-DDD8-F0D030637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820" y="2124756"/>
            <a:ext cx="7997180" cy="480681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CF49E4-3608-EC4F-2E04-A9749289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A341-6F99-4E7C-BB04-3E2EDE0FA796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8192C2-21A2-0E61-AD99-B43B60B89FD1}"/>
              </a:ext>
            </a:extLst>
          </p:cNvPr>
          <p:cNvSpPr txBox="1"/>
          <p:nvPr/>
        </p:nvSpPr>
        <p:spPr>
          <a:xfrm>
            <a:off x="450492" y="5073161"/>
            <a:ext cx="3744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No impact on global carbon emissions</a:t>
            </a:r>
          </a:p>
        </p:txBody>
      </p:sp>
    </p:spTree>
    <p:extLst>
      <p:ext uri="{BB962C8B-B14F-4D97-AF65-F5344CB8AC3E}">
        <p14:creationId xmlns:p14="http://schemas.microsoft.com/office/powerpoint/2010/main" val="657205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AE924-9B81-8BAA-D7AD-E1259061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00FF00"/>
                </a:highlight>
              </a:rPr>
              <a:t>CBAM: Real output EU-27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ED88DC-A216-C25A-2E46-F25BA4E505AE}"/>
              </a:ext>
            </a:extLst>
          </p:cNvPr>
          <p:cNvSpPr txBox="1"/>
          <p:nvPr/>
        </p:nvSpPr>
        <p:spPr>
          <a:xfrm>
            <a:off x="450492" y="1981982"/>
            <a:ext cx="374432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With CBAM tariffs, in addition to a tax on carbon, real output declines less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CF49E4-3608-EC4F-2E04-A9749289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A341-6F99-4E7C-BB04-3E2EDE0FA796}" type="slidenum">
              <a:rPr lang="en-US" smtClean="0"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8192C2-21A2-0E61-AD99-B43B60B89FD1}"/>
              </a:ext>
            </a:extLst>
          </p:cNvPr>
          <p:cNvSpPr txBox="1"/>
          <p:nvPr/>
        </p:nvSpPr>
        <p:spPr>
          <a:xfrm>
            <a:off x="525993" y="4544655"/>
            <a:ext cx="3744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No impact of CBAM tariffs on global carbon emissions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03CEDF-CCEB-42C2-8A6B-8AF581141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161" y="2131456"/>
            <a:ext cx="7126842" cy="4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51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036753-1C96-41A7-AD4D-5D67E4015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Exports of CBAM Commodities to EU-27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A98349-98C5-4299-BD14-A2B9CDFAC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5496" y="1650126"/>
            <a:ext cx="3288485" cy="50272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BEAD28-8C6F-4F8E-9E54-625853AD70D4}"/>
              </a:ext>
            </a:extLst>
          </p:cNvPr>
          <p:cNvSpPr txBox="1"/>
          <p:nvPr/>
        </p:nvSpPr>
        <p:spPr>
          <a:xfrm>
            <a:off x="838200" y="2692866"/>
            <a:ext cx="324537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Countries that depend on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EU-27 for 5 CBAM commodities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can diversify exports.</a:t>
            </a: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Compare exports to EU-27 to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total exports for India and SACU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CD9A2FEC-C71B-4B10-91C7-EEF1464A3D7C}"/>
              </a:ext>
            </a:extLst>
          </p:cNvPr>
          <p:cNvSpPr/>
          <p:nvPr/>
        </p:nvSpPr>
        <p:spPr>
          <a:xfrm>
            <a:off x="3367088" y="4638903"/>
            <a:ext cx="978408" cy="167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C613F0-9D4F-451D-95B4-4BF8CBE0E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762" y="5757182"/>
            <a:ext cx="993734" cy="20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08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7133D-E85E-97BB-ED34-BA3DFC71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Payoff Matrix: Climate Club, US holdout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5ECDA96-4F18-E6A8-9B30-CAF97DDAE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940399"/>
              </p:ext>
            </p:extLst>
          </p:nvPr>
        </p:nvGraphicFramePr>
        <p:xfrm>
          <a:off x="509955" y="1248508"/>
          <a:ext cx="10594732" cy="5547945"/>
        </p:xfrm>
        <a:graphic>
          <a:graphicData uri="http://schemas.openxmlformats.org/drawingml/2006/table">
            <a:tbl>
              <a:tblPr firstRow="1" firstCol="1" bandRow="1"/>
              <a:tblGrid>
                <a:gridCol w="2755355">
                  <a:extLst>
                    <a:ext uri="{9D8B030D-6E8A-4147-A177-3AD203B41FA5}">
                      <a16:colId xmlns:a16="http://schemas.microsoft.com/office/drawing/2014/main" val="4148789673"/>
                    </a:ext>
                  </a:extLst>
                </a:gridCol>
                <a:gridCol w="2736912">
                  <a:extLst>
                    <a:ext uri="{9D8B030D-6E8A-4147-A177-3AD203B41FA5}">
                      <a16:colId xmlns:a16="http://schemas.microsoft.com/office/drawing/2014/main" val="3126821864"/>
                    </a:ext>
                  </a:extLst>
                </a:gridCol>
                <a:gridCol w="2736912">
                  <a:extLst>
                    <a:ext uri="{9D8B030D-6E8A-4147-A177-3AD203B41FA5}">
                      <a16:colId xmlns:a16="http://schemas.microsoft.com/office/drawing/2014/main" val="1855870425"/>
                    </a:ext>
                  </a:extLst>
                </a:gridCol>
                <a:gridCol w="2365553">
                  <a:extLst>
                    <a:ext uri="{9D8B030D-6E8A-4147-A177-3AD203B41FA5}">
                      <a16:colId xmlns:a16="http://schemas.microsoft.com/office/drawing/2014/main" val="3087320934"/>
                    </a:ext>
                  </a:extLst>
                </a:gridCol>
              </a:tblGrid>
              <a:tr h="550250">
                <a:tc rowSpan="2"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NAFTA = US, Canada, Mexico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Results are given for an aggregate of all club members and for individual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NAFTA countries in the club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632291"/>
                  </a:ext>
                </a:extLst>
              </a:tr>
              <a:tr h="68262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Holdout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Join Club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834987"/>
                  </a:ext>
                </a:extLst>
              </a:tr>
              <a:tr h="2157534">
                <a:tc row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AO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other countries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Holdout:</a:t>
                      </a: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 tax on carbon and no additional tariffs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US:   0       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(0.0)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AO: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Mexico: 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Canada: 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US: 0.73     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(-7 %)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AO:  -0.47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Mexico: -3.23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Canada: -3.24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729703414"/>
                  </a:ext>
                </a:extLst>
              </a:tr>
              <a:tr h="2157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Join Club: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 on carbon = $75 and punitive tariffs (30 percentage points) on all trade with non-club members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US -1.82      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-33%)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AO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-0.35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Mexico: 1.55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Canada: 1.29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US: -.44    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(-38 %)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AO: -0.81</a:t>
                      </a:r>
                      <a:r>
                        <a:rPr lang="en-US" sz="20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Mexico: -1.01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Canada: -1.50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604121801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188D69B0-A0D1-663F-8ABF-F86018E402B5}"/>
              </a:ext>
            </a:extLst>
          </p:cNvPr>
          <p:cNvSpPr/>
          <p:nvPr/>
        </p:nvSpPr>
        <p:spPr>
          <a:xfrm>
            <a:off x="8431823" y="2145323"/>
            <a:ext cx="2921977" cy="2558561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99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ADCD91-F578-0B7C-8640-C552771C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5F392-A1AF-3E7C-C1C1-5E142E9BB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NASH equilibrium: US join, all others holdout (US single member club)</a:t>
            </a:r>
          </a:p>
          <a:p>
            <a:pPr lvl="1"/>
            <a:r>
              <a:rPr lang="en-US" dirty="0"/>
              <a:t>Punitive tariff strategy does not work!</a:t>
            </a:r>
          </a:p>
          <a:p>
            <a:pPr lvl="1"/>
            <a:r>
              <a:rPr lang="en-US" dirty="0"/>
              <a:t>Real absorption losses for oil-exporters when there is a tax on carbon</a:t>
            </a:r>
          </a:p>
          <a:p>
            <a:pPr lvl="1"/>
            <a:r>
              <a:rPr lang="en-US" dirty="0"/>
              <a:t>Reduction in global carbon emission is not in the welfare function</a:t>
            </a:r>
          </a:p>
          <a:p>
            <a:pPr lvl="1"/>
            <a:r>
              <a:rPr lang="en-US" dirty="0"/>
              <a:t>Looks a lot like classic trade war in trade theory</a:t>
            </a:r>
          </a:p>
          <a:p>
            <a:pPr lvl="2"/>
            <a:r>
              <a:rPr lang="en-US" dirty="0"/>
              <a:t>Terms of trade gains for the country imposing a tariff</a:t>
            </a:r>
          </a:p>
          <a:p>
            <a:r>
              <a:rPr lang="en-US" dirty="0"/>
              <a:t>If welfare measure were to include benefit from lower global carbon emissions (Nordhaus) – expect all to join the club</a:t>
            </a:r>
          </a:p>
          <a:p>
            <a:pPr lvl="1"/>
            <a:r>
              <a:rPr lang="en-US" dirty="0"/>
              <a:t>Big reduction in global CO2 emissions, 38% vs. 7%</a:t>
            </a:r>
          </a:p>
          <a:p>
            <a:r>
              <a:rPr lang="en-US" dirty="0"/>
              <a:t>When the US is not in the club, linked countries (Mexico and Canada) </a:t>
            </a:r>
          </a:p>
          <a:p>
            <a:pPr lvl="1"/>
            <a:r>
              <a:rPr lang="en-US" dirty="0"/>
              <a:t>Terms of trade gains with punitive tariffs against the US</a:t>
            </a:r>
          </a:p>
          <a:p>
            <a:pPr lvl="1"/>
            <a:r>
              <a:rPr lang="en-US" dirty="0"/>
              <a:t>Dramatic decline in trade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7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D9458-CF10-3A1A-B4CF-8FA56134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Tariffs and Climate Mitigation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133E-23BE-A353-0991-937C15EDA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Carbon Border Adjustment Mechanism (CBAM) </a:t>
            </a:r>
          </a:p>
          <a:p>
            <a:pPr lvl="1"/>
            <a:r>
              <a:rPr lang="en-US" dirty="0"/>
              <a:t>EU27 taxes carbon</a:t>
            </a:r>
          </a:p>
          <a:p>
            <a:pPr lvl="1"/>
            <a:r>
              <a:rPr lang="en-US" dirty="0"/>
              <a:t>Impose tariffs on imports from regions without a carbon tax</a:t>
            </a:r>
          </a:p>
          <a:p>
            <a:pPr lvl="2"/>
            <a:r>
              <a:rPr lang="en-US" dirty="0"/>
              <a:t>Tariff rate based on the carbon content in production in the exporting region</a:t>
            </a:r>
          </a:p>
          <a:p>
            <a:pPr lvl="3"/>
            <a:r>
              <a:rPr lang="en-US" dirty="0"/>
              <a:t>Direct CO2 emission</a:t>
            </a:r>
          </a:p>
          <a:p>
            <a:pPr lvl="3"/>
            <a:r>
              <a:rPr lang="en-US" dirty="0"/>
              <a:t>Direct and indirect CO2 emission</a:t>
            </a:r>
          </a:p>
          <a:p>
            <a:pPr lvl="2"/>
            <a:r>
              <a:rPr lang="en-US" dirty="0"/>
              <a:t>Initially for 5 dirty sectors: Fertilizer, Iron &amp; Steel, Aluminum, Cement, and Electricity</a:t>
            </a:r>
          </a:p>
          <a:p>
            <a:pPr lvl="2"/>
            <a:r>
              <a:rPr lang="en-US" dirty="0"/>
              <a:t>Offset the production advantage in exporters who do not impose a carbon tax</a:t>
            </a:r>
          </a:p>
          <a:p>
            <a:r>
              <a:rPr lang="en-US" dirty="0"/>
              <a:t>Climate Club (Nordhaus, AER 2015)</a:t>
            </a:r>
          </a:p>
          <a:p>
            <a:pPr lvl="1"/>
            <a:r>
              <a:rPr lang="en-US" dirty="0"/>
              <a:t>Agree to a tax on carbon</a:t>
            </a:r>
          </a:p>
          <a:p>
            <a:pPr lvl="1"/>
            <a:r>
              <a:rPr lang="en-US" dirty="0"/>
              <a:t>Impose punitive tariffs on countries not in the coalition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776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324DA-E46A-A2E0-422F-0CCF953A3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Club Membership and CO</a:t>
            </a:r>
            <a:r>
              <a:rPr lang="en-US" baseline="-25000" dirty="0"/>
              <a:t>2</a:t>
            </a:r>
            <a:r>
              <a:rPr lang="en-US" dirty="0"/>
              <a:t> Reduction </a:t>
            </a:r>
            <a:br>
              <a:rPr lang="en-US" dirty="0">
                <a:highlight>
                  <a:srgbClr val="00FF00"/>
                </a:highlight>
              </a:rPr>
            </a:br>
            <a:endParaRPr lang="en-US" dirty="0">
              <a:highlight>
                <a:srgbClr val="00FF00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F4C265-AF36-4228-8197-22A8A136D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031" y="1310807"/>
            <a:ext cx="6411461" cy="53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06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39E86-AFAD-6974-41D3-29D9A5991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Payoff Matrix: Climate Club, China holdout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AF55519-F877-5C5B-0A34-DD7281949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086312"/>
              </p:ext>
            </p:extLst>
          </p:nvPr>
        </p:nvGraphicFramePr>
        <p:xfrm>
          <a:off x="838200" y="1283677"/>
          <a:ext cx="8121160" cy="5532538"/>
        </p:xfrm>
        <a:graphic>
          <a:graphicData uri="http://schemas.openxmlformats.org/drawingml/2006/table">
            <a:tbl>
              <a:tblPr firstRow="1" firstCol="1" bandRow="1"/>
              <a:tblGrid>
                <a:gridCol w="1974056">
                  <a:extLst>
                    <a:ext uri="{9D8B030D-6E8A-4147-A177-3AD203B41FA5}">
                      <a16:colId xmlns:a16="http://schemas.microsoft.com/office/drawing/2014/main" val="2657658026"/>
                    </a:ext>
                  </a:extLst>
                </a:gridCol>
                <a:gridCol w="1974056">
                  <a:extLst>
                    <a:ext uri="{9D8B030D-6E8A-4147-A177-3AD203B41FA5}">
                      <a16:colId xmlns:a16="http://schemas.microsoft.com/office/drawing/2014/main" val="1654953002"/>
                    </a:ext>
                  </a:extLst>
                </a:gridCol>
                <a:gridCol w="2086524">
                  <a:extLst>
                    <a:ext uri="{9D8B030D-6E8A-4147-A177-3AD203B41FA5}">
                      <a16:colId xmlns:a16="http://schemas.microsoft.com/office/drawing/2014/main" val="338713470"/>
                    </a:ext>
                  </a:extLst>
                </a:gridCol>
                <a:gridCol w="2086524">
                  <a:extLst>
                    <a:ext uri="{9D8B030D-6E8A-4147-A177-3AD203B41FA5}">
                      <a16:colId xmlns:a16="http://schemas.microsoft.com/office/drawing/2014/main" val="1172787102"/>
                    </a:ext>
                  </a:extLst>
                </a:gridCol>
              </a:tblGrid>
              <a:tr h="320180">
                <a:tc rowSpan="2"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East and Southeast Asia = Japan, Other high-income Asia, China, Indonesia, Other East and Southeast Asia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Results are given for an aggregate of club members and the individual club members who are in the region East and Southeast Asia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China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18012"/>
                  </a:ext>
                </a:extLst>
              </a:tr>
              <a:tr h="640358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Holdout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Join Club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6694214"/>
                  </a:ext>
                </a:extLst>
              </a:tr>
              <a:tr h="2134529">
                <a:tc row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other countries 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Holdout:</a:t>
                      </a: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No tax on carbon and no additional tariffs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China: 0             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( 0 %)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All: 0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Japan: 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H-Asia: 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Indonesia: 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ESE Asia: 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China: 2.13    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 -16 %)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All: -0.77 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Japan: -0.98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H-Asia: -2.03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Indonesia: -2.13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ESE Asia: -3.61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589764537"/>
                  </a:ext>
                </a:extLst>
              </a:tr>
              <a:tr h="2294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Join Club: </a:t>
                      </a:r>
                      <a:endParaRPr lang="en-US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 on carbon = $75 and punitive tariffs (of +.3) on non-club members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China: -4.67    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(-24 %)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 : 0.02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Japan: 1.29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H-Asia: 0.71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Indonesia: -0.60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ESE Asia: 3.79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China: -0.71    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-38 %)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All: -0.72</a:t>
                      </a:r>
                      <a:r>
                        <a:rPr lang="en-US" sz="12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</a:t>
                      </a:r>
                      <a:endParaRPr lang="en-US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Japan: 0.57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H-Asia: -0.03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Indonesia: -2.22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ESE Asia:-0.40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696" marR="546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081559846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8DD0AB71-02CC-53E6-6220-1F5E1AADFF68}"/>
              </a:ext>
            </a:extLst>
          </p:cNvPr>
          <p:cNvSpPr/>
          <p:nvPr/>
        </p:nvSpPr>
        <p:spPr>
          <a:xfrm>
            <a:off x="6541477" y="4009293"/>
            <a:ext cx="2760785" cy="2848708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98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7F39-2652-1AC0-E15A-5E46C3CDE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Nordhaus -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732E-62B4-B2C8-2EAA-82DEC0FCF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Tax on carbon $25 per ton</a:t>
            </a:r>
          </a:p>
          <a:p>
            <a:r>
              <a:rPr lang="en-US" dirty="0"/>
              <a:t>Punitive tariff of 2% is enough for all regions to join the club</a:t>
            </a:r>
          </a:p>
          <a:p>
            <a:r>
              <a:rPr lang="en-US" dirty="0"/>
              <a:t>Our analysis:</a:t>
            </a:r>
          </a:p>
          <a:p>
            <a:pPr lvl="1"/>
            <a:r>
              <a:rPr lang="en-US" dirty="0"/>
              <a:t>Product differentiation</a:t>
            </a:r>
          </a:p>
          <a:p>
            <a:pPr lvl="1"/>
            <a:r>
              <a:rPr lang="en-US" dirty="0"/>
              <a:t>Many sectors</a:t>
            </a:r>
          </a:p>
          <a:p>
            <a:pPr lvl="1"/>
            <a:r>
              <a:rPr lang="en-US" dirty="0"/>
              <a:t>Integrated regions via trade in intermediates</a:t>
            </a:r>
          </a:p>
          <a:p>
            <a:pPr lvl="2"/>
            <a:r>
              <a:rPr lang="en-US" dirty="0"/>
              <a:t>NAFTA</a:t>
            </a:r>
          </a:p>
          <a:p>
            <a:pPr lvl="2"/>
            <a:r>
              <a:rPr lang="en-US" dirty="0"/>
              <a:t>Europe</a:t>
            </a:r>
          </a:p>
          <a:p>
            <a:pPr lvl="2"/>
            <a:r>
              <a:rPr lang="en-US" dirty="0"/>
              <a:t>East and Southeast Asia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Key Finding – need a higher punitive tariff for a club to form</a:t>
            </a:r>
          </a:p>
        </p:txBody>
      </p:sp>
    </p:spTree>
    <p:extLst>
      <p:ext uri="{BB962C8B-B14F-4D97-AF65-F5344CB8AC3E}">
        <p14:creationId xmlns:p14="http://schemas.microsoft.com/office/powerpoint/2010/main" val="326788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726EA0-1F1C-DF7C-F5C5-B10999106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Payoff Matrix, Analysis of Nordhaus Club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2C9C88-C0D0-4039-8808-028C94A42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357" y="2039815"/>
            <a:ext cx="6951315" cy="478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22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897868-ED0A-2070-8F7A-A7195EEDA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E3020-19AA-0207-AA68-F5784B4A0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Dominant strategy for US - join </a:t>
            </a:r>
          </a:p>
          <a:p>
            <a:pPr lvl="1"/>
            <a:r>
              <a:rPr lang="en-US" dirty="0"/>
              <a:t>If AO holds out, US join (0.08 &gt; 0)</a:t>
            </a:r>
          </a:p>
          <a:p>
            <a:pPr lvl="1"/>
            <a:r>
              <a:rPr lang="en-US" dirty="0"/>
              <a:t>If AO joins, US join (-.1 &gt; -0.23)</a:t>
            </a:r>
          </a:p>
          <a:p>
            <a:endParaRPr lang="en-US" dirty="0"/>
          </a:p>
          <a:p>
            <a:r>
              <a:rPr lang="en-US" dirty="0"/>
              <a:t>Dominant strategy for All other regions (AO) - Holdout</a:t>
            </a:r>
          </a:p>
          <a:p>
            <a:pPr lvl="1"/>
            <a:r>
              <a:rPr lang="en-US" dirty="0"/>
              <a:t>If US holds out, AO Hold out (0 &gt; -0,14)</a:t>
            </a:r>
          </a:p>
          <a:p>
            <a:pPr lvl="1"/>
            <a:r>
              <a:rPr lang="en-US" dirty="0"/>
              <a:t>If US joins, AO Hold out (-0.07 &gt; -0.21)</a:t>
            </a:r>
          </a:p>
          <a:p>
            <a:endParaRPr lang="en-US" dirty="0"/>
          </a:p>
          <a:p>
            <a:r>
              <a:rPr lang="en-US" dirty="0"/>
              <a:t>Contradict Nordhaus’ claim that for a low tax on carbon, a 2% tariff will be enough for all regions to join.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3549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C0D31-189E-31CB-A441-EFC2931A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3CFA3-D222-212F-1BC1-F1DEAC195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CBAM tariffs</a:t>
            </a:r>
          </a:p>
          <a:p>
            <a:pPr lvl="1"/>
            <a:r>
              <a:rPr lang="en-US" dirty="0"/>
              <a:t>Offset the production advantage in countries that do not have a carbon tax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Do not reduce global CO2 emissions</a:t>
            </a:r>
          </a:p>
          <a:p>
            <a:r>
              <a:rPr lang="en-US" dirty="0"/>
              <a:t>Climate Club and punitive tariffs</a:t>
            </a:r>
          </a:p>
          <a:p>
            <a:pPr lvl="1"/>
            <a:r>
              <a:rPr lang="en-US" dirty="0"/>
              <a:t>If the club is large (we consider the extreme of only one holdout, all other regions in the club) </a:t>
            </a:r>
            <a:r>
              <a:rPr lang="en-US" b="1" dirty="0">
                <a:solidFill>
                  <a:srgbClr val="C00000"/>
                </a:solidFill>
              </a:rPr>
              <a:t>– tariff policy can reduce global emissions</a:t>
            </a:r>
          </a:p>
          <a:p>
            <a:pPr lvl="2"/>
            <a:r>
              <a:rPr lang="en-US" dirty="0"/>
              <a:t>No trade diversion for holdout</a:t>
            </a:r>
          </a:p>
          <a:p>
            <a:pPr lvl="2"/>
            <a:r>
              <a:rPr lang="en-US" b="1" dirty="0">
                <a:solidFill>
                  <a:srgbClr val="C00000"/>
                </a:solidFill>
              </a:rPr>
              <a:t>Inflict enough damage to induce the holdout to join the club</a:t>
            </a:r>
          </a:p>
          <a:p>
            <a:pPr lvl="1"/>
            <a:r>
              <a:rPr lang="en-US" dirty="0"/>
              <a:t>In a more realistic model with product differentiation, many sectors, and integrated regions, </a:t>
            </a:r>
            <a:r>
              <a:rPr lang="en-US" b="1" dirty="0">
                <a:solidFill>
                  <a:srgbClr val="C00000"/>
                </a:solidFill>
              </a:rPr>
              <a:t>a MUCH higher punitive tariff is needed than suggested by Nordhaus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537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D9458-CF10-3A1A-B4CF-8FA561349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133E-23BE-A353-0991-937C15EDA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CBAM tariffs offset the unfair competitive advantage of non-compliant countries</a:t>
            </a:r>
          </a:p>
          <a:p>
            <a:pPr lvl="1"/>
            <a:r>
              <a:rPr lang="en-US" dirty="0"/>
              <a:t>Little effect on the trade of affected countries (because of trade diversion) </a:t>
            </a:r>
          </a:p>
          <a:p>
            <a:pPr lvl="1"/>
            <a:r>
              <a:rPr lang="en-US" dirty="0"/>
              <a:t>Little impact on global CO2 emissions. </a:t>
            </a:r>
          </a:p>
          <a:p>
            <a:r>
              <a:rPr lang="en-US" dirty="0">
                <a:effectLst/>
                <a:ea typeface="Arial Unicode MS"/>
              </a:rPr>
              <a:t>A large climate club works</a:t>
            </a:r>
          </a:p>
          <a:p>
            <a:pPr lvl="1"/>
            <a:r>
              <a:rPr lang="en-US" dirty="0">
                <a:effectLst/>
                <a:ea typeface="Arial Unicode MS"/>
              </a:rPr>
              <a:t>Little opportunity for non-members to divert trade =&gt; incentive to join club</a:t>
            </a:r>
          </a:p>
          <a:p>
            <a:pPr lvl="1"/>
            <a:r>
              <a:rPr lang="en-US" dirty="0">
                <a:effectLst/>
                <a:ea typeface="Arial Unicode MS"/>
              </a:rPr>
              <a:t>Reduce global CO2 emissions</a:t>
            </a:r>
          </a:p>
          <a:p>
            <a:r>
              <a:rPr lang="en-US" dirty="0">
                <a:ea typeface="Arial Unicode MS"/>
              </a:rPr>
              <a:t>A climate club is complicated </a:t>
            </a:r>
          </a:p>
          <a:p>
            <a:pPr lvl="1"/>
            <a:r>
              <a:rPr lang="en-US" dirty="0">
                <a:effectLst/>
                <a:ea typeface="Arial Unicode MS"/>
              </a:rPr>
              <a:t>Likely holdouts – US or China – integrated with countries in their region</a:t>
            </a:r>
            <a:endParaRPr lang="en-US" dirty="0">
              <a:ea typeface="Arial Unicode MS"/>
            </a:endParaRPr>
          </a:p>
          <a:p>
            <a:pPr lvl="1"/>
            <a:r>
              <a:rPr lang="en-US" dirty="0">
                <a:ea typeface="Arial Unicode MS"/>
              </a:rPr>
              <a:t>Club members strongly linked to holdout may suffer trade losses, possibly threatening the stability of the club</a:t>
            </a:r>
            <a:endParaRPr lang="en-US" dirty="0">
              <a:effectLst/>
              <a:ea typeface="Arial Unicode MS"/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31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CE7D5-7FD2-249E-366D-1574637E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Nordhaus (AER 2015) – Model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BAB2C-B1E6-1A18-7D7C-ABC028772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Trade in a homogenous good (classic trade theory)</a:t>
            </a:r>
          </a:p>
          <a:p>
            <a:r>
              <a:rPr lang="en-US" dirty="0"/>
              <a:t>Single commodity </a:t>
            </a:r>
          </a:p>
          <a:p>
            <a:r>
              <a:rPr lang="en-US" dirty="0"/>
              <a:t>15 regions</a:t>
            </a:r>
          </a:p>
          <a:p>
            <a:r>
              <a:rPr lang="en-US" dirty="0"/>
              <a:t>Welfare function includes the utility from global carbon emissions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62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14ED-EDBA-9E2E-6230-24B4F29EB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Nordhaus (AER 2015) – Key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3CC88-314D-622D-545D-DAD713469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Considers a range of carbon taxes per ton of CO2</a:t>
            </a:r>
          </a:p>
          <a:p>
            <a:pPr lvl="1"/>
            <a:r>
              <a:rPr lang="en-US" dirty="0"/>
              <a:t>$12.5, $25, $50, $100</a:t>
            </a:r>
          </a:p>
          <a:p>
            <a:r>
              <a:rPr lang="en-US" dirty="0"/>
              <a:t>Considers a range of punitive tariffs from 1% to 10%</a:t>
            </a:r>
          </a:p>
          <a:p>
            <a:r>
              <a:rPr lang="en-US" dirty="0"/>
              <a:t>Assumes</a:t>
            </a:r>
          </a:p>
          <a:p>
            <a:pPr lvl="1"/>
            <a:r>
              <a:rPr lang="en-US" dirty="0"/>
              <a:t>Trade laws will be amended so penalty tariffs are acceptable</a:t>
            </a:r>
          </a:p>
          <a:p>
            <a:pPr lvl="1"/>
            <a:r>
              <a:rPr lang="en-US" dirty="0"/>
              <a:t>Retaliation by non-club members is not allowed</a:t>
            </a:r>
          </a:p>
          <a:p>
            <a:r>
              <a:rPr lang="en-US" dirty="0"/>
              <a:t>For a low price of carbon ($12.5 or $25 per ton) a punitive tariff of 2% is enough to get full participation in the club</a:t>
            </a:r>
          </a:p>
          <a:p>
            <a:r>
              <a:rPr lang="en-US" dirty="0"/>
              <a:t>For higher prices of carbon, higher punitive tariffs needed</a:t>
            </a:r>
          </a:p>
          <a:p>
            <a:pPr lvl="1"/>
            <a:r>
              <a:rPr lang="en-US" dirty="0"/>
              <a:t>10% punitive tariff is not enough to get full participation in the club</a:t>
            </a:r>
          </a:p>
        </p:txBody>
      </p:sp>
    </p:spTree>
    <p:extLst>
      <p:ext uri="{BB962C8B-B14F-4D97-AF65-F5344CB8AC3E}">
        <p14:creationId xmlns:p14="http://schemas.microsoft.com/office/powerpoint/2010/main" val="1148308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6264F-648D-5755-7AB4-C5A46722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GLOBE Model -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B0AE7-7578-E5E4-1832-DD2EAC389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Multi-sector, multi-region computable general equilibrium (CGE) model</a:t>
            </a:r>
          </a:p>
          <a:p>
            <a:r>
              <a:rPr lang="en-US" dirty="0"/>
              <a:t>Product differentiation</a:t>
            </a:r>
          </a:p>
          <a:p>
            <a:pPr lvl="1"/>
            <a:r>
              <a:rPr lang="en-US" dirty="0"/>
              <a:t>Sensitivity to trade elasticities</a:t>
            </a:r>
          </a:p>
          <a:p>
            <a:r>
              <a:rPr lang="en-US" dirty="0"/>
              <a:t>GTAP v10 data (2014)</a:t>
            </a:r>
          </a:p>
          <a:p>
            <a:pPr lvl="1"/>
            <a:r>
              <a:rPr lang="en-US" dirty="0"/>
              <a:t>Social Accounting Matrices for 19 regions</a:t>
            </a:r>
          </a:p>
          <a:p>
            <a:pPr lvl="1"/>
            <a:r>
              <a:rPr lang="en-US" dirty="0"/>
              <a:t>Energy sectors </a:t>
            </a:r>
          </a:p>
          <a:p>
            <a:pPr lvl="1"/>
            <a:r>
              <a:rPr lang="en-US" dirty="0"/>
              <a:t>CO2 emitted per unit of energy used in production </a:t>
            </a:r>
          </a:p>
        </p:txBody>
      </p:sp>
    </p:spTree>
    <p:extLst>
      <p:ext uri="{BB962C8B-B14F-4D97-AF65-F5344CB8AC3E}">
        <p14:creationId xmlns:p14="http://schemas.microsoft.com/office/powerpoint/2010/main" val="735458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6264F-648D-5755-7AB4-C5A46722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GLOBE Model – Relevant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B0AE7-7578-E5E4-1832-DD2EAC389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Nested trade structure </a:t>
            </a:r>
          </a:p>
          <a:p>
            <a:pPr lvl="1"/>
            <a:r>
              <a:rPr lang="en-US" dirty="0"/>
              <a:t>Represent the integration of production and trade in regions such as NAFTA, Europe and East and Southeast Asia</a:t>
            </a:r>
          </a:p>
          <a:p>
            <a:r>
              <a:rPr lang="en-US" dirty="0"/>
              <a:t>Energy inputs in value added nest for production</a:t>
            </a:r>
          </a:p>
          <a:p>
            <a:pPr lvl="1"/>
            <a:r>
              <a:rPr lang="en-US" dirty="0"/>
              <a:t>Data on CO2 per unit of energy input used in production</a:t>
            </a:r>
          </a:p>
          <a:p>
            <a:pPr lvl="1"/>
            <a:r>
              <a:rPr lang="en-US" dirty="0"/>
              <a:t>Carbon tax in the first order condition </a:t>
            </a:r>
          </a:p>
          <a:p>
            <a:pPr lvl="2"/>
            <a:r>
              <a:rPr lang="en-US" dirty="0"/>
              <a:t>Producers can substitute away from energy inputs in response to increase in input cost due to a carbon tax</a:t>
            </a:r>
          </a:p>
        </p:txBody>
      </p:sp>
    </p:spTree>
    <p:extLst>
      <p:ext uri="{BB962C8B-B14F-4D97-AF65-F5344CB8AC3E}">
        <p14:creationId xmlns:p14="http://schemas.microsoft.com/office/powerpoint/2010/main" val="4022790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22D9A-D170-E44C-BCED-B51E1C364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Production: nested CES functions with energy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6F4A02-F2BF-9E4C-1A88-6261FEA4F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637" y="1690687"/>
            <a:ext cx="7168734" cy="49515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2F4CE3-229F-6FBD-C43B-D0E1F9E43676}"/>
              </a:ext>
            </a:extLst>
          </p:cNvPr>
          <p:cNvSpPr/>
          <p:nvPr/>
        </p:nvSpPr>
        <p:spPr>
          <a:xfrm>
            <a:off x="2848302" y="1690688"/>
            <a:ext cx="7168733" cy="495156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AEEEB-E1E2-0A62-A051-BFC16B17E1FB}"/>
              </a:ext>
            </a:extLst>
          </p:cNvPr>
          <p:cNvSpPr txBox="1"/>
          <p:nvPr/>
        </p:nvSpPr>
        <p:spPr>
          <a:xfrm>
            <a:off x="4393324" y="1671459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D075166-228A-F650-D4C0-BAF7F512FE6D}"/>
              </a:ext>
            </a:extLst>
          </p:cNvPr>
          <p:cNvSpPr/>
          <p:nvPr/>
        </p:nvSpPr>
        <p:spPr>
          <a:xfrm>
            <a:off x="8092965" y="3951009"/>
            <a:ext cx="914400" cy="43092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C36F24-94D3-EA7D-356B-7E6C7B164711}"/>
              </a:ext>
            </a:extLst>
          </p:cNvPr>
          <p:cNvCxnSpPr>
            <a:cxnSpLocks/>
          </p:cNvCxnSpPr>
          <p:nvPr/>
        </p:nvCxnSpPr>
        <p:spPr>
          <a:xfrm flipH="1">
            <a:off x="9144000" y="3342290"/>
            <a:ext cx="683172" cy="493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F0B2F3B-E67C-E86B-0E83-937B0902FEB5}"/>
              </a:ext>
            </a:extLst>
          </p:cNvPr>
          <p:cNvSpPr txBox="1"/>
          <p:nvPr/>
        </p:nvSpPr>
        <p:spPr>
          <a:xfrm>
            <a:off x="10142481" y="1970130"/>
            <a:ext cx="14504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CES aggregate of  aggregate energy and capital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CDDD003-DD0D-2D29-2126-14B69A1EC7D7}"/>
              </a:ext>
            </a:extLst>
          </p:cNvPr>
          <p:cNvSpPr/>
          <p:nvPr/>
        </p:nvSpPr>
        <p:spPr>
          <a:xfrm>
            <a:off x="7782910" y="4487916"/>
            <a:ext cx="914400" cy="51500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4068FA-39A1-AA79-11AA-7F9DC14102BD}"/>
              </a:ext>
            </a:extLst>
          </p:cNvPr>
          <p:cNvSpPr txBox="1"/>
          <p:nvPr/>
        </p:nvSpPr>
        <p:spPr>
          <a:xfrm>
            <a:off x="4141077" y="5292546"/>
            <a:ext cx="2564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CES aggregate of electricity</a:t>
            </a:r>
          </a:p>
          <a:p>
            <a:r>
              <a:rPr lang="en-US" dirty="0"/>
              <a:t>and non-electricity energy inputs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8F8933-4A61-CBC3-B876-CAD9922462A4}"/>
              </a:ext>
            </a:extLst>
          </p:cNvPr>
          <p:cNvCxnSpPr>
            <a:cxnSpLocks/>
          </p:cNvCxnSpPr>
          <p:nvPr/>
        </p:nvCxnSpPr>
        <p:spPr>
          <a:xfrm flipV="1">
            <a:off x="6096000" y="5167312"/>
            <a:ext cx="1282262" cy="376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0018E5BB-3FBC-0177-C7B0-013D919E029A}"/>
              </a:ext>
            </a:extLst>
          </p:cNvPr>
          <p:cNvSpPr/>
          <p:nvPr/>
        </p:nvSpPr>
        <p:spPr>
          <a:xfrm>
            <a:off x="8473962" y="5376630"/>
            <a:ext cx="914401" cy="43092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14D0F5-9B8A-3D86-4366-3D55BC938316}"/>
              </a:ext>
            </a:extLst>
          </p:cNvPr>
          <p:cNvSpPr txBox="1"/>
          <p:nvPr/>
        </p:nvSpPr>
        <p:spPr>
          <a:xfrm>
            <a:off x="10118979" y="5053464"/>
            <a:ext cx="1797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CES aggregate of fossil fuel inputs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68C2F3-F9E4-EC9F-78DB-77536132378F}"/>
              </a:ext>
            </a:extLst>
          </p:cNvPr>
          <p:cNvCxnSpPr>
            <a:cxnSpLocks/>
          </p:cNvCxnSpPr>
          <p:nvPr/>
        </p:nvCxnSpPr>
        <p:spPr>
          <a:xfrm flipH="1">
            <a:off x="9610807" y="5292546"/>
            <a:ext cx="321469" cy="84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4E52EB-598D-0ACF-6FE0-EA5136C05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A341-6F99-4E7C-BB04-3E2EDE0FA796}" type="slidenum">
              <a:rPr lang="en-US" smtClean="0"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757465-85D3-4BC1-8D89-F3EEE350995C}"/>
              </a:ext>
            </a:extLst>
          </p:cNvPr>
          <p:cNvSpPr txBox="1"/>
          <p:nvPr/>
        </p:nvSpPr>
        <p:spPr>
          <a:xfrm>
            <a:off x="402446" y="1671459"/>
            <a:ext cx="20395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Producers can substitute away from energy inputs when the cost of those inputs 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increases</a:t>
            </a:r>
          </a:p>
        </p:txBody>
      </p:sp>
    </p:spTree>
    <p:extLst>
      <p:ext uri="{BB962C8B-B14F-4D97-AF65-F5344CB8AC3E}">
        <p14:creationId xmlns:p14="http://schemas.microsoft.com/office/powerpoint/2010/main" val="1234889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3521-4E75-5AB1-8D2D-A87DB7E8E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CE693-75D9-8307-3F04-327DEC1C7362}"/>
              </a:ext>
            </a:extLst>
          </p:cNvPr>
          <p:cNvSpPr txBox="1"/>
          <p:nvPr/>
        </p:nvSpPr>
        <p:spPr>
          <a:xfrm>
            <a:off x="1710464" y="1244412"/>
            <a:ext cx="3403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Global CO2 Emissions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AB6D76-52F7-25E2-8FE6-B104BCC6DE38}"/>
              </a:ext>
            </a:extLst>
          </p:cNvPr>
          <p:cNvSpPr txBox="1"/>
          <p:nvPr/>
        </p:nvSpPr>
        <p:spPr>
          <a:xfrm>
            <a:off x="7233366" y="1244412"/>
            <a:ext cx="2014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Global Trade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2E489D-E642-4763-6C26-DE9BAD9DD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FA341-6F99-4E7C-BB04-3E2EDE0FA796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19E778-8BFC-18B4-A55E-6EFE0874C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38" y="1865730"/>
            <a:ext cx="5208937" cy="3319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7FFD31-71DF-DD7B-C6B5-E8076F3D3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131" y="1865730"/>
            <a:ext cx="5208937" cy="34253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F9A151-1306-EEFF-A0FB-33D560AB6D5F}"/>
              </a:ext>
            </a:extLst>
          </p:cNvPr>
          <p:cNvSpPr txBox="1"/>
          <p:nvPr/>
        </p:nvSpPr>
        <p:spPr>
          <a:xfrm>
            <a:off x="432528" y="5389161"/>
            <a:ext cx="11326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share of global CO2 emissions is higher  than the share of global trade for the US and China (</a:t>
            </a:r>
            <a:r>
              <a:rPr lang="en-US" sz="2400" dirty="0"/>
              <a:t>source: GTAP v10, 2014 data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3628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2119</Words>
  <Application>Microsoft Office PowerPoint</Application>
  <PresentationFormat>Widescreen</PresentationFormat>
  <Paragraphs>343</Paragraphs>
  <Slides>25</Slides>
  <Notes>8</Notes>
  <HiddenSlides>5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Arial Unicode MS</vt:lpstr>
      <vt:lpstr>Calibri</vt:lpstr>
      <vt:lpstr>Calibri Light</vt:lpstr>
      <vt:lpstr>Office Theme</vt:lpstr>
      <vt:lpstr>Trade Policy as Climate Policy: Payoffs and Tradeoffs</vt:lpstr>
      <vt:lpstr>Tariffs and Climate Mitigation Strategies</vt:lpstr>
      <vt:lpstr>Key Findings</vt:lpstr>
      <vt:lpstr>Nordhaus (AER 2015) – Model Overview</vt:lpstr>
      <vt:lpstr>Nordhaus (AER 2015) – Key findings</vt:lpstr>
      <vt:lpstr>GLOBE Model - overview</vt:lpstr>
      <vt:lpstr>GLOBE Model – Relevant Behavior</vt:lpstr>
      <vt:lpstr>Production: nested CES functions with energy</vt:lpstr>
      <vt:lpstr>Background</vt:lpstr>
      <vt:lpstr>Millions of tons of CO2 emissions per billion dollar of intermediate input use</vt:lpstr>
      <vt:lpstr>Bilateral trade with US and China (% of total)</vt:lpstr>
      <vt:lpstr>Bilateral Trade  (as a percent of total trade)</vt:lpstr>
      <vt:lpstr>Exports Among Integrated Regions  (percent of each region’s total exports)</vt:lpstr>
      <vt:lpstr>Scenarios</vt:lpstr>
      <vt:lpstr>CBAM: Real output EU-27 - ORIGINAL</vt:lpstr>
      <vt:lpstr>CBAM: Real output EU-27</vt:lpstr>
      <vt:lpstr>Exports of CBAM Commodities to EU-27</vt:lpstr>
      <vt:lpstr>Payoff Matrix: Climate Club, US holdout</vt:lpstr>
      <vt:lpstr>Key Findings</vt:lpstr>
      <vt:lpstr>Club Membership and CO2 Reduction  </vt:lpstr>
      <vt:lpstr>Payoff Matrix: Climate Club, China holdout</vt:lpstr>
      <vt:lpstr>Nordhaus - Scenario</vt:lpstr>
      <vt:lpstr>Payoff Matrix, Analysis of Nordhaus Club</vt:lpstr>
      <vt:lpstr>Key Findings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Thierfelder</dc:creator>
  <cp:lastModifiedBy>Karen Thierfelder</cp:lastModifiedBy>
  <cp:revision>68</cp:revision>
  <dcterms:created xsi:type="dcterms:W3CDTF">2023-06-29T20:43:16Z</dcterms:created>
  <dcterms:modified xsi:type="dcterms:W3CDTF">2024-05-31T00:25:42Z</dcterms:modified>
</cp:coreProperties>
</file>