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73" r:id="rId9"/>
    <p:sldId id="264" r:id="rId10"/>
    <p:sldId id="279" r:id="rId11"/>
    <p:sldId id="275" r:id="rId12"/>
    <p:sldId id="276" r:id="rId13"/>
    <p:sldId id="265" r:id="rId14"/>
    <p:sldId id="266" r:id="rId15"/>
    <p:sldId id="277" r:id="rId16"/>
    <p:sldId id="269" r:id="rId17"/>
    <p:sldId id="278" r:id="rId18"/>
    <p:sldId id="27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0EDDD9-F185-41C5-9A50-C6E82824757D}" v="4" dt="2024-06-03T12:57:09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78" d="100"/>
          <a:sy n="78" d="100"/>
        </p:scale>
        <p:origin x="90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avidez Hernandez, Lauren Sarid" userId="61d78e47-e764-467a-8d08-dfbbb128a186" providerId="ADAL" clId="{840EDDD9-F185-41C5-9A50-C6E82824757D}"/>
    <pc:docChg chg="undo custSel modSld">
      <pc:chgData name="Benavidez Hernandez, Lauren Sarid" userId="61d78e47-e764-467a-8d08-dfbbb128a186" providerId="ADAL" clId="{840EDDD9-F185-41C5-9A50-C6E82824757D}" dt="2024-06-04T00:37:54.697" v="310" actId="20577"/>
      <pc:docMkLst>
        <pc:docMk/>
      </pc:docMkLst>
      <pc:sldChg chg="modSp mod">
        <pc:chgData name="Benavidez Hernandez, Lauren Sarid" userId="61d78e47-e764-467a-8d08-dfbbb128a186" providerId="ADAL" clId="{840EDDD9-F185-41C5-9A50-C6E82824757D}" dt="2024-06-04T00:37:36.390" v="309" actId="20577"/>
        <pc:sldMkLst>
          <pc:docMk/>
          <pc:sldMk cId="3543526852" sldId="265"/>
        </pc:sldMkLst>
        <pc:spChg chg="mod">
          <ac:chgData name="Benavidez Hernandez, Lauren Sarid" userId="61d78e47-e764-467a-8d08-dfbbb128a186" providerId="ADAL" clId="{840EDDD9-F185-41C5-9A50-C6E82824757D}" dt="2024-06-04T00:37:36.390" v="309" actId="20577"/>
          <ac:spMkLst>
            <pc:docMk/>
            <pc:sldMk cId="3543526852" sldId="265"/>
            <ac:spMk id="3" creationId="{0D68B7E7-F97A-C66C-C32F-367321FFC49A}"/>
          </ac:spMkLst>
        </pc:spChg>
      </pc:sldChg>
      <pc:sldChg chg="modSp mod">
        <pc:chgData name="Benavidez Hernandez, Lauren Sarid" userId="61d78e47-e764-467a-8d08-dfbbb128a186" providerId="ADAL" clId="{840EDDD9-F185-41C5-9A50-C6E82824757D}" dt="2024-05-30T13:02:04.651" v="36" actId="27636"/>
        <pc:sldMkLst>
          <pc:docMk/>
          <pc:sldMk cId="279819493" sldId="269"/>
        </pc:sldMkLst>
        <pc:spChg chg="mod">
          <ac:chgData name="Benavidez Hernandez, Lauren Sarid" userId="61d78e47-e764-467a-8d08-dfbbb128a186" providerId="ADAL" clId="{840EDDD9-F185-41C5-9A50-C6E82824757D}" dt="2024-05-30T13:02:04.651" v="36" actId="27636"/>
          <ac:spMkLst>
            <pc:docMk/>
            <pc:sldMk cId="279819493" sldId="269"/>
            <ac:spMk id="21" creationId="{D49F548D-4D79-EF76-3854-276F4FB92454}"/>
          </ac:spMkLst>
        </pc:spChg>
      </pc:sldChg>
      <pc:sldChg chg="modSp mod">
        <pc:chgData name="Benavidez Hernandez, Lauren Sarid" userId="61d78e47-e764-467a-8d08-dfbbb128a186" providerId="ADAL" clId="{840EDDD9-F185-41C5-9A50-C6E82824757D}" dt="2024-06-03T13:51:00.867" v="308" actId="20577"/>
        <pc:sldMkLst>
          <pc:docMk/>
          <pc:sldMk cId="2849151174" sldId="270"/>
        </pc:sldMkLst>
        <pc:spChg chg="mod">
          <ac:chgData name="Benavidez Hernandez, Lauren Sarid" userId="61d78e47-e764-467a-8d08-dfbbb128a186" providerId="ADAL" clId="{840EDDD9-F185-41C5-9A50-C6E82824757D}" dt="2024-06-03T13:51:00.867" v="308" actId="20577"/>
          <ac:spMkLst>
            <pc:docMk/>
            <pc:sldMk cId="2849151174" sldId="270"/>
            <ac:spMk id="3" creationId="{0D68B7E7-F97A-C66C-C32F-367321FFC49A}"/>
          </ac:spMkLst>
        </pc:spChg>
      </pc:sldChg>
      <pc:sldChg chg="addSp modSp mod">
        <pc:chgData name="Benavidez Hernandez, Lauren Sarid" userId="61d78e47-e764-467a-8d08-dfbbb128a186" providerId="ADAL" clId="{840EDDD9-F185-41C5-9A50-C6E82824757D}" dt="2024-06-03T12:54:25.649" v="132" actId="1076"/>
        <pc:sldMkLst>
          <pc:docMk/>
          <pc:sldMk cId="2870492056" sldId="275"/>
        </pc:sldMkLst>
        <pc:spChg chg="add mod">
          <ac:chgData name="Benavidez Hernandez, Lauren Sarid" userId="61d78e47-e764-467a-8d08-dfbbb128a186" providerId="ADAL" clId="{840EDDD9-F185-41C5-9A50-C6E82824757D}" dt="2024-06-03T12:54:25.649" v="132" actId="1076"/>
          <ac:spMkLst>
            <pc:docMk/>
            <pc:sldMk cId="2870492056" sldId="275"/>
            <ac:spMk id="4" creationId="{8ABA7799-EE13-5036-D4D3-55A63C2AD934}"/>
          </ac:spMkLst>
        </pc:spChg>
      </pc:sldChg>
      <pc:sldChg chg="addSp delSp modSp mod">
        <pc:chgData name="Benavidez Hernandez, Lauren Sarid" userId="61d78e47-e764-467a-8d08-dfbbb128a186" providerId="ADAL" clId="{840EDDD9-F185-41C5-9A50-C6E82824757D}" dt="2024-06-03T12:54:28.521" v="133"/>
        <pc:sldMkLst>
          <pc:docMk/>
          <pc:sldMk cId="3114340891" sldId="276"/>
        </pc:sldMkLst>
        <pc:spChg chg="add mod">
          <ac:chgData name="Benavidez Hernandez, Lauren Sarid" userId="61d78e47-e764-467a-8d08-dfbbb128a186" providerId="ADAL" clId="{840EDDD9-F185-41C5-9A50-C6E82824757D}" dt="2024-06-03T12:54:02.155" v="129" actId="404"/>
          <ac:spMkLst>
            <pc:docMk/>
            <pc:sldMk cId="3114340891" sldId="276"/>
            <ac:spMk id="4" creationId="{80B302A1-5632-FBCC-34C9-9B0FA1AFE662}"/>
          </ac:spMkLst>
        </pc:spChg>
        <pc:spChg chg="add mod">
          <ac:chgData name="Benavidez Hernandez, Lauren Sarid" userId="61d78e47-e764-467a-8d08-dfbbb128a186" providerId="ADAL" clId="{840EDDD9-F185-41C5-9A50-C6E82824757D}" dt="2024-06-03T12:54:28.521" v="133"/>
          <ac:spMkLst>
            <pc:docMk/>
            <pc:sldMk cId="3114340891" sldId="276"/>
            <ac:spMk id="6" creationId="{8B7DF80D-8C4F-636B-2AB9-B059358F411E}"/>
          </ac:spMkLst>
        </pc:spChg>
        <pc:picChg chg="add del mod modCrop">
          <ac:chgData name="Benavidez Hernandez, Lauren Sarid" userId="61d78e47-e764-467a-8d08-dfbbb128a186" providerId="ADAL" clId="{840EDDD9-F185-41C5-9A50-C6E82824757D}" dt="2024-06-03T12:53:15.134" v="112" actId="478"/>
          <ac:picMkLst>
            <pc:docMk/>
            <pc:sldMk cId="3114340891" sldId="276"/>
            <ac:picMk id="3" creationId="{03FB8353-E8F6-36A0-BDA9-F7A42148FDE8}"/>
          </ac:picMkLst>
        </pc:picChg>
      </pc:sldChg>
      <pc:sldChg chg="addSp modSp mod">
        <pc:chgData name="Benavidez Hernandez, Lauren Sarid" userId="61d78e47-e764-467a-8d08-dfbbb128a186" providerId="ADAL" clId="{840EDDD9-F185-41C5-9A50-C6E82824757D}" dt="2024-06-04T00:37:54.697" v="310" actId="20577"/>
        <pc:sldMkLst>
          <pc:docMk/>
          <pc:sldMk cId="1639737713" sldId="278"/>
        </pc:sldMkLst>
        <pc:spChg chg="add mod">
          <ac:chgData name="Benavidez Hernandez, Lauren Sarid" userId="61d78e47-e764-467a-8d08-dfbbb128a186" providerId="ADAL" clId="{840EDDD9-F185-41C5-9A50-C6E82824757D}" dt="2024-06-03T12:57:48.885" v="301" actId="14100"/>
          <ac:spMkLst>
            <pc:docMk/>
            <pc:sldMk cId="1639737713" sldId="278"/>
            <ac:spMk id="3" creationId="{C9D4C876-E900-F333-A222-0CA430BE2105}"/>
          </ac:spMkLst>
        </pc:spChg>
        <pc:spChg chg="mod">
          <ac:chgData name="Benavidez Hernandez, Lauren Sarid" userId="61d78e47-e764-467a-8d08-dfbbb128a186" providerId="ADAL" clId="{840EDDD9-F185-41C5-9A50-C6E82824757D}" dt="2024-06-04T00:37:54.697" v="310" actId="20577"/>
          <ac:spMkLst>
            <pc:docMk/>
            <pc:sldMk cId="1639737713" sldId="278"/>
            <ac:spMk id="21" creationId="{D49F548D-4D79-EF76-3854-276F4FB92454}"/>
          </ac:spMkLst>
        </pc:spChg>
      </pc:sldChg>
      <pc:sldChg chg="modSp mod">
        <pc:chgData name="Benavidez Hernandez, Lauren Sarid" userId="61d78e47-e764-467a-8d08-dfbbb128a186" providerId="ADAL" clId="{840EDDD9-F185-41C5-9A50-C6E82824757D}" dt="2024-06-03T12:50:21.436" v="106" actId="404"/>
        <pc:sldMkLst>
          <pc:docMk/>
          <pc:sldMk cId="2713323056" sldId="279"/>
        </pc:sldMkLst>
        <pc:spChg chg="mod">
          <ac:chgData name="Benavidez Hernandez, Lauren Sarid" userId="61d78e47-e764-467a-8d08-dfbbb128a186" providerId="ADAL" clId="{840EDDD9-F185-41C5-9A50-C6E82824757D}" dt="2024-06-03T12:50:21.436" v="106" actId="404"/>
          <ac:spMkLst>
            <pc:docMk/>
            <pc:sldMk cId="2713323056" sldId="279"/>
            <ac:spMk id="2" creationId="{65D05432-2D5C-83D2-7DC2-4C22A4ED66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E5EB2-DEDF-40EF-A638-771F377204FB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B1F99-EACC-45F9-999F-687F14E80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70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B1F99-EACC-45F9-999F-687F14E807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65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64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8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52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35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7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41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3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83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4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2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4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ACA32C-21D1-4B51-BAA7-630D2F17B272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9A843D-2BCB-4AD9-B1F7-E92CD97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2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Slide Background">
            <a:extLst>
              <a:ext uri="{FF2B5EF4-FFF2-40B4-BE49-F238E27FC236}">
                <a16:creationId xmlns:a16="http://schemas.microsoft.com/office/drawing/2014/main" id="{57170873-66A6-412E-9796-1B4F29519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2" name="Rectangle 1031">
            <a:extLst>
              <a:ext uri="{FF2B5EF4-FFF2-40B4-BE49-F238E27FC236}">
                <a16:creationId xmlns:a16="http://schemas.microsoft.com/office/drawing/2014/main" id="{0189B7DE-4E4E-4534-AE7D-F7E46A807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00335" cy="3429000"/>
          </a:xfrm>
          <a:prstGeom prst="rect">
            <a:avLst/>
          </a:prstGeom>
          <a:ln>
            <a:noFill/>
          </a:ln>
          <a:effectLst>
            <a:outerShdw blurRad="596900" dist="330200" dir="714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309207-B031-5AE5-A527-58B908BAB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952" y="777240"/>
            <a:ext cx="6397930" cy="21077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000" dirty="0">
                <a:latin typeface="Agency FB" panose="020B0503020202020204" pitchFamily="34" charset="0"/>
              </a:rPr>
              <a:t>New Induced Land Use Change (ILUC) emissions assessment: Updates from IPCC guidelines and new estimates of soil carbon from the Harmonized World Soil Database (HWSD)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45ED19-3651-C842-CEF2-F7C1A732C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952" y="4462732"/>
            <a:ext cx="6296630" cy="17961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>
                <a:latin typeface="Agency FB" panose="020B0503020202020204" pitchFamily="34" charset="0"/>
              </a:rPr>
              <a:t>Authors: Lauren Benavidez, Uris Baldos, Shuo Chen, Qianlai Zhuang and Ye Yuan</a:t>
            </a:r>
          </a:p>
          <a:p>
            <a:pPr algn="l"/>
            <a:r>
              <a:rPr lang="en-US" dirty="0">
                <a:latin typeface="Agency FB" panose="020B0503020202020204" pitchFamily="34" charset="0"/>
              </a:rPr>
              <a:t>Presenter: Lauren Benavidez</a:t>
            </a:r>
          </a:p>
        </p:txBody>
      </p:sp>
      <p:pic>
        <p:nvPicPr>
          <p:cNvPr id="8" name="Picture 7" descr="A black and gold logo&#10;&#10;Description automatically generated">
            <a:extLst>
              <a:ext uri="{FF2B5EF4-FFF2-40B4-BE49-F238E27FC236}">
                <a16:creationId xmlns:a16="http://schemas.microsoft.com/office/drawing/2014/main" id="{4FFF2EF8-F085-93EC-A72A-E67466BBD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734" y="1320346"/>
            <a:ext cx="1772051" cy="17799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FEF715-F842-F662-1BAC-58581568A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3784" y="1320346"/>
            <a:ext cx="1779962" cy="1779962"/>
          </a:xfrm>
          <a:prstGeom prst="rect">
            <a:avLst/>
          </a:prstGeom>
        </p:spPr>
      </p:pic>
      <p:pic>
        <p:nvPicPr>
          <p:cNvPr id="1026" name="Picture 2" descr="About GTAP: Global Trade Analysis Project Press Kit">
            <a:extLst>
              <a:ext uri="{FF2B5EF4-FFF2-40B4-BE49-F238E27FC236}">
                <a16:creationId xmlns:a16="http://schemas.microsoft.com/office/drawing/2014/main" id="{F6A2D810-7017-0263-940A-72D19C438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5359" y="3757692"/>
            <a:ext cx="3142852" cy="123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703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Background">
            <a:extLst>
              <a:ext uri="{FF2B5EF4-FFF2-40B4-BE49-F238E27FC236}">
                <a16:creationId xmlns:a16="http://schemas.microsoft.com/office/drawing/2014/main" id="{5F637E18-EF26-4327-9077-7FFC67B98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EED6667-6BE8-A2AB-422A-5A1D89727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1" cy="1696413"/>
          </a:xfrm>
          <a:prstGeom prst="rect">
            <a:avLst/>
          </a:prstGeom>
          <a:ln>
            <a:noFill/>
          </a:ln>
          <a:effectLst>
            <a:outerShdw blurRad="304800" dist="114300" dir="5460000" sx="92000" sy="92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7" y="147484"/>
            <a:ext cx="10428197" cy="14814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SOC estimation</a:t>
            </a:r>
            <a:br>
              <a:rPr lang="en-US" sz="36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r>
              <a:rPr lang="en-US" sz="3600" dirty="0">
                <a:latin typeface="Agency FB" panose="020B0503020202020204" pitchFamily="34" charset="0"/>
              </a:rPr>
              <a:t>Differences in SOC topsoil (T/Ha) across HWSD version 1.2 and version 2.0</a:t>
            </a:r>
            <a:br>
              <a:rPr lang="en-US" sz="3600" dirty="0">
                <a:latin typeface="Agency FB" panose="020B0503020202020204" pitchFamily="34" charset="0"/>
              </a:rPr>
            </a:br>
            <a:r>
              <a:rPr lang="en-US" sz="2200" dirty="0">
                <a:latin typeface="Agency FB" panose="020B0503020202020204" pitchFamily="34" charset="0"/>
              </a:rPr>
              <a:t>Difference = SOC-Topsoil HWSD V2.0 – SOC-Topsoil HWSD V1.2</a:t>
            </a:r>
            <a:endParaRPr lang="en-US" sz="3600" kern="12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D2545C-D35B-1EF1-E19F-2B13B505EF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097" r="7730"/>
          <a:stretch/>
        </p:blipFill>
        <p:spPr>
          <a:xfrm>
            <a:off x="164585" y="1774538"/>
            <a:ext cx="10945867" cy="5005336"/>
          </a:xfrm>
          <a:prstGeom prst="rect">
            <a:avLst/>
          </a:prstGeom>
          <a:effectLst/>
        </p:spPr>
      </p:pic>
      <p:pic>
        <p:nvPicPr>
          <p:cNvPr id="6" name="Picture 5" descr="A map of the world&#10;&#10;Description automatically generated">
            <a:extLst>
              <a:ext uri="{FF2B5EF4-FFF2-40B4-BE49-F238E27FC236}">
                <a16:creationId xmlns:a16="http://schemas.microsoft.com/office/drawing/2014/main" id="{D74D9BD5-A02D-274F-4FFD-DCB18CE94B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87" t="39801" b="36863"/>
          <a:stretch/>
        </p:blipFill>
        <p:spPr>
          <a:xfrm>
            <a:off x="11017754" y="3028337"/>
            <a:ext cx="782830" cy="21335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B88FA8-29B4-4A0F-87B2-D7DDEC770DD4}"/>
              </a:ext>
            </a:extLst>
          </p:cNvPr>
          <p:cNvSpPr txBox="1"/>
          <p:nvPr/>
        </p:nvSpPr>
        <p:spPr>
          <a:xfrm>
            <a:off x="822036" y="626493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gency FB" panose="020B0503020202020204" pitchFamily="34" charset="0"/>
              </a:rPr>
              <a:t>Differences show SOC in</a:t>
            </a:r>
            <a:r>
              <a:rPr lang="en-US" dirty="0">
                <a:latin typeface="Agency FB" panose="020B0503020202020204" pitchFamily="34" charset="0"/>
              </a:rPr>
              <a:t> at 30cm (Version 1.2 to Version 2.0)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23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>
                <a:latin typeface="Agency FB" panose="020B0503020202020204" pitchFamily="34" charset="0"/>
              </a:rPr>
              <a:t>Differences in SO</a:t>
            </a:r>
            <a: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C estimates</a:t>
            </a:r>
            <a:b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US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map of the united states&#10;&#10;Description automatically generated">
            <a:extLst>
              <a:ext uri="{FF2B5EF4-FFF2-40B4-BE49-F238E27FC236}">
                <a16:creationId xmlns:a16="http://schemas.microsoft.com/office/drawing/2014/main" id="{0C19D9C3-16BC-2491-B9A2-1C27BD1DB0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4" t="5749" r="19992"/>
          <a:stretch/>
        </p:blipFill>
        <p:spPr>
          <a:xfrm>
            <a:off x="545238" y="975770"/>
            <a:ext cx="6907614" cy="497741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map of the united states&#10;&#10;Description automatically generated">
            <a:extLst>
              <a:ext uri="{FF2B5EF4-FFF2-40B4-BE49-F238E27FC236}">
                <a16:creationId xmlns:a16="http://schemas.microsoft.com/office/drawing/2014/main" id="{8AA7CB50-F2DC-8EBB-89D4-E79067E1A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54" t="41974" r="13623" b="35965"/>
          <a:stretch/>
        </p:blipFill>
        <p:spPr>
          <a:xfrm>
            <a:off x="7014350" y="1439873"/>
            <a:ext cx="787577" cy="1886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BA7799-EE13-5036-D4D3-55A63C2AD934}"/>
              </a:ext>
            </a:extLst>
          </p:cNvPr>
          <p:cNvSpPr txBox="1"/>
          <p:nvPr/>
        </p:nvSpPr>
        <p:spPr>
          <a:xfrm>
            <a:off x="206477" y="63914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gency FB" panose="020B0503020202020204" pitchFamily="34" charset="0"/>
              </a:rPr>
              <a:t>Difference = SOC-Topsoil HWSD V2.0 – SOC-Topsoil HWSD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492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>
                <a:latin typeface="Agency FB" panose="020B0503020202020204" pitchFamily="34" charset="0"/>
              </a:rPr>
              <a:t>Differences in SO</a:t>
            </a:r>
            <a: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C estimates</a:t>
            </a:r>
            <a:b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Brazil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map of the world&#10;&#10;Description automatically generated">
            <a:extLst>
              <a:ext uri="{FF2B5EF4-FFF2-40B4-BE49-F238E27FC236}">
                <a16:creationId xmlns:a16="http://schemas.microsoft.com/office/drawing/2014/main" id="{843424BD-6A78-26A5-B616-DBE2BF714E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1" t="6527" r="23984"/>
          <a:stretch/>
        </p:blipFill>
        <p:spPr>
          <a:xfrm>
            <a:off x="1022404" y="693593"/>
            <a:ext cx="6190412" cy="54701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B302A1-5632-FBCC-34C9-9B0FA1AFE662}"/>
              </a:ext>
            </a:extLst>
          </p:cNvPr>
          <p:cNvSpPr txBox="1"/>
          <p:nvPr/>
        </p:nvSpPr>
        <p:spPr>
          <a:xfrm>
            <a:off x="6757059" y="2900517"/>
            <a:ext cx="53094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7DF80D-8C4F-636B-2AB9-B059358F411E}"/>
              </a:ext>
            </a:extLst>
          </p:cNvPr>
          <p:cNvSpPr txBox="1"/>
          <p:nvPr/>
        </p:nvSpPr>
        <p:spPr>
          <a:xfrm>
            <a:off x="206477" y="63914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Agency FB" panose="020B0503020202020204" pitchFamily="34" charset="0"/>
              </a:rPr>
              <a:t>Difference = SOC-Topsoil HWSD V2.0 – SOC-Topsoil HWSD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340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map of the world&#10;&#10;Description automatically generated">
            <a:extLst>
              <a:ext uri="{FF2B5EF4-FFF2-40B4-BE49-F238E27FC236}">
                <a16:creationId xmlns:a16="http://schemas.microsoft.com/office/drawing/2014/main" id="{0CE91F3D-13B5-D71C-002A-BAC421C648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6" r="-4" b="-4"/>
          <a:stretch/>
        </p:blipFill>
        <p:spPr>
          <a:xfrm>
            <a:off x="621675" y="623280"/>
            <a:ext cx="3435536" cy="1819656"/>
          </a:xfrm>
          <a:prstGeom prst="rect">
            <a:avLst/>
          </a:prstGeom>
        </p:spPr>
      </p:pic>
      <p:pic>
        <p:nvPicPr>
          <p:cNvPr id="9" name="Picture 8" descr="A map of the world&#10;&#10;Description automatically generated">
            <a:extLst>
              <a:ext uri="{FF2B5EF4-FFF2-40B4-BE49-F238E27FC236}">
                <a16:creationId xmlns:a16="http://schemas.microsoft.com/office/drawing/2014/main" id="{C0BEB21C-F262-881D-272E-192B46BAA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r="2175" b="8"/>
          <a:stretch/>
        </p:blipFill>
        <p:spPr>
          <a:xfrm>
            <a:off x="621676" y="4416029"/>
            <a:ext cx="3446072" cy="1815122"/>
          </a:xfrm>
          <a:prstGeom prst="rect">
            <a:avLst/>
          </a:prstGeom>
        </p:spPr>
      </p:pic>
      <p:sp>
        <p:nvSpPr>
          <p:cNvPr id="55" name="Right Triangle 54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5217" y="623275"/>
            <a:ext cx="717161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385" y="1188637"/>
            <a:ext cx="6237586" cy="1597228"/>
          </a:xfrm>
        </p:spPr>
        <p:txBody>
          <a:bodyPr>
            <a:normAutofit/>
          </a:bodyPr>
          <a:lstStyle/>
          <a:p>
            <a:r>
              <a:rPr lang="en-US" sz="5400">
                <a:latin typeface="Agency FB" panose="020B0503020202020204" pitchFamily="34" charset="0"/>
              </a:rPr>
              <a:t>SOC estimation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9F399-62B0-E8EE-ED97-B2ACCF8ECF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" b="24564"/>
          <a:stretch/>
        </p:blipFill>
        <p:spPr>
          <a:xfrm>
            <a:off x="621675" y="2519655"/>
            <a:ext cx="3446072" cy="181965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385" y="2998278"/>
            <a:ext cx="5025645" cy="2728198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Agency FB" panose="020B0503020202020204" pitchFamily="34" charset="0"/>
              </a:rPr>
              <a:t>Leveraging Gibbs et al., 2014 we have applied three map filters. Two wetland areas (Reich, 1997 and  GLWD, 2004) and the FAO </a:t>
            </a:r>
            <a:r>
              <a:rPr lang="en-US" sz="2400" dirty="0" err="1">
                <a:latin typeface="Agency FB" panose="020B0503020202020204" pitchFamily="34" charset="0"/>
              </a:rPr>
              <a:t>ecofloristic</a:t>
            </a:r>
            <a:r>
              <a:rPr lang="en-US" sz="2400" dirty="0">
                <a:latin typeface="Agency FB" panose="020B0503020202020204" pitchFamily="34" charset="0"/>
              </a:rPr>
              <a:t> zones, to filter deserts. </a:t>
            </a:r>
          </a:p>
          <a:p>
            <a:endParaRPr lang="en-US" sz="24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26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Area of land used in AEZ-EF in SOC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Agency FB" panose="020B0503020202020204" pitchFamily="34" charset="0"/>
              </a:rPr>
              <a:t>The previous version of SOC used to estimate land use emissions factors, utilized a map that represented cropland and pasture areas for the year 2000.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An important contribution of this research is the substitution of this land-cover representation with a more updated database which also has the feature of being updated regularly to explore land-use dynamics. This database is the MODIS (Moderate Resolution Imaging Spectroradiometer) satellite data contains 13 land cover classifications according to the vegetation and humidity characteristics (</a:t>
            </a:r>
            <a:r>
              <a:rPr lang="de-DE" sz="2400" dirty="0">
                <a:latin typeface="Agency FB" panose="020B0503020202020204" pitchFamily="34" charset="0"/>
              </a:rPr>
              <a:t>Sulla-Menashe D.  and Friedl M.).</a:t>
            </a:r>
          </a:p>
          <a:p>
            <a:r>
              <a:rPr lang="de-DE" sz="2400" dirty="0">
                <a:latin typeface="Agency FB" panose="020B0503020202020204" pitchFamily="34" charset="0"/>
              </a:rPr>
              <a:t>To have a consistent definition of the three land cover items, we used the FAO definition. </a:t>
            </a:r>
            <a:endParaRPr lang="en-US" sz="2400" dirty="0">
              <a:latin typeface="Agency FB" panose="020B0503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485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622006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SOC Estimation</a:t>
            </a:r>
            <a:b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b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r>
              <a:rPr lang="en-US" sz="37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MODIS Land representation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map of brazil with red and white lines&#10;&#10;Description automatically generated">
            <a:extLst>
              <a:ext uri="{FF2B5EF4-FFF2-40B4-BE49-F238E27FC236}">
                <a16:creationId xmlns:a16="http://schemas.microsoft.com/office/drawing/2014/main" id="{46EEE5B4-F951-EA0D-4A3A-352C114C8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0" y="35876"/>
            <a:ext cx="7567984" cy="6228772"/>
          </a:xfrm>
          <a:prstGeom prst="rect">
            <a:avLst/>
          </a:prstGeom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D57232-9598-284F-E79D-3CE59B27E77B}"/>
              </a:ext>
            </a:extLst>
          </p:cNvPr>
          <p:cNvSpPr txBox="1">
            <a:spLocks/>
          </p:cNvSpPr>
          <p:nvPr/>
        </p:nvSpPr>
        <p:spPr>
          <a:xfrm>
            <a:off x="292114" y="6300525"/>
            <a:ext cx="3660454" cy="52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Agency FB" panose="020B0503020202020204" pitchFamily="34" charset="0"/>
              </a:rPr>
              <a:t>Map taken from Chen et al., 2024</a:t>
            </a:r>
          </a:p>
        </p:txBody>
      </p:sp>
    </p:spTree>
    <p:extLst>
      <p:ext uri="{BB962C8B-B14F-4D97-AF65-F5344CB8AC3E}">
        <p14:creationId xmlns:p14="http://schemas.microsoft.com/office/powerpoint/2010/main" val="2443446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Preliminary results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49F548D-4D79-EF76-3854-276F4FB92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8"/>
            <a:ext cx="9402391" cy="2355949"/>
          </a:xfrm>
        </p:spPr>
        <p:txBody>
          <a:bodyPr anchor="t">
            <a:normAutofit fontScale="92500"/>
          </a:bodyPr>
          <a:lstStyle/>
          <a:p>
            <a:r>
              <a:rPr lang="en-US" dirty="0">
                <a:latin typeface="Agency FB" panose="020B0503020202020204" pitchFamily="34" charset="0"/>
              </a:rPr>
              <a:t>New ILUC emissions are estimated for all regional and global default SAF pathways using the GTAP-BIO results. </a:t>
            </a:r>
          </a:p>
          <a:p>
            <a:r>
              <a:rPr lang="en-US" dirty="0">
                <a:latin typeface="Agency FB" panose="020B0503020202020204" pitchFamily="34" charset="0"/>
              </a:rPr>
              <a:t>Results shows that the updated results are usually different from the original results. 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In most cases the new results tend to show slightly lower ILUC emissions from the original estimations.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These estimates will differ when adding the soil organic carbon estimates.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9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Preliminary results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49F548D-4D79-EF76-3854-276F4FB92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3904780" cy="3639450"/>
          </a:xfrm>
        </p:spPr>
        <p:txBody>
          <a:bodyPr anchor="t">
            <a:normAutofit/>
          </a:bodyPr>
          <a:lstStyle/>
          <a:p>
            <a:r>
              <a:rPr lang="en-US" sz="2000" dirty="0">
                <a:latin typeface="Agency FB" panose="020B0503020202020204" pitchFamily="34" charset="0"/>
              </a:rPr>
              <a:t>To estimate the SOC levels at the world level, we did an area weighted average, in this case, the HWSD version 2 gives us an estimate of 64.23 T/Ha, which is lower in comparison with the HWSD version 1.2. The estimated average on this version was 84.75.</a:t>
            </a:r>
          </a:p>
          <a:p>
            <a:endParaRPr lang="en-US" sz="2000" dirty="0">
              <a:latin typeface="Agency FB" panose="020B0503020202020204" pitchFamily="34" charset="0"/>
            </a:endParaRPr>
          </a:p>
          <a:p>
            <a:r>
              <a:rPr lang="en-US" sz="2000" dirty="0">
                <a:latin typeface="Agency FB" panose="020B0503020202020204" pitchFamily="34" charset="0"/>
              </a:rPr>
              <a:t>The estimates above mentioned do not include wetlands </a:t>
            </a:r>
            <a:r>
              <a:rPr lang="en-US" sz="2000">
                <a:latin typeface="Agency FB" panose="020B0503020202020204" pitchFamily="34" charset="0"/>
              </a:rPr>
              <a:t>and deserts </a:t>
            </a:r>
            <a:r>
              <a:rPr lang="en-US" sz="2000" dirty="0">
                <a:latin typeface="Agency FB" panose="020B0503020202020204" pitchFamily="34" charset="0"/>
              </a:rPr>
              <a:t>filtering.</a:t>
            </a:r>
          </a:p>
          <a:p>
            <a:endParaRPr lang="en-US" sz="20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14" name="Content Placeholder 13" descr="A map of the world&#10;&#10;Description automatically generated">
            <a:extLst>
              <a:ext uri="{FF2B5EF4-FFF2-40B4-BE49-F238E27FC236}">
                <a16:creationId xmlns:a16="http://schemas.microsoft.com/office/drawing/2014/main" id="{6CBF5D48-CE0B-DF67-53C5-24C1F8FF08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1" r="7773"/>
          <a:stretch/>
        </p:blipFill>
        <p:spPr>
          <a:xfrm>
            <a:off x="4766075" y="2727876"/>
            <a:ext cx="6093710" cy="317147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Content Placeholder 13" descr="A map of the world&#10;&#10;Description automatically generated">
            <a:extLst>
              <a:ext uri="{FF2B5EF4-FFF2-40B4-BE49-F238E27FC236}">
                <a16:creationId xmlns:a16="http://schemas.microsoft.com/office/drawing/2014/main" id="{91E05ECF-60EE-37D8-8B0B-E117A0A48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14" t="43180" r="47" b="38503"/>
          <a:stretch/>
        </p:blipFill>
        <p:spPr>
          <a:xfrm>
            <a:off x="10794738" y="3273486"/>
            <a:ext cx="452354" cy="17363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D4C876-E900-F333-A222-0CA430BE2105}"/>
              </a:ext>
            </a:extLst>
          </p:cNvPr>
          <p:cNvSpPr txBox="1"/>
          <p:nvPr/>
        </p:nvSpPr>
        <p:spPr>
          <a:xfrm>
            <a:off x="5481016" y="5631214"/>
            <a:ext cx="56785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SOC topsoil for HWSD version 2.0</a:t>
            </a:r>
          </a:p>
        </p:txBody>
      </p:sp>
    </p:spTree>
    <p:extLst>
      <p:ext uri="{BB962C8B-B14F-4D97-AF65-F5344CB8AC3E}">
        <p14:creationId xmlns:p14="http://schemas.microsoft.com/office/powerpoint/2010/main" val="1639737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Agency FB" panose="020B0503020202020204" pitchFamily="34" charset="0"/>
              </a:rPr>
              <a:t>Consolidate a precise definition of managed and unmanaged forest to use in the model and estimates.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Aggregation of estimates at the GTAP-BIO regions level (19 regions).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Introduce new SOC estimates in the already updated emissions estimator and obtain new estimates of Induced Land-Use changes.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Implementation of these estimates and new agricultural lands representation as a permanent tool in GTAP and/or GTAP-BIO to estimate land cover change dynamics and land use change emissions.</a:t>
            </a:r>
          </a:p>
          <a:p>
            <a:endParaRPr lang="en-US" sz="2400" dirty="0">
              <a:latin typeface="Agency FB" panose="020B0503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151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C89B99-31BC-1D0C-B0D3-F2E7A2696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Thank you</a:t>
            </a:r>
            <a:br>
              <a:rPr lang="en-US" sz="48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br>
              <a:rPr lang="en-US" sz="4800" kern="1200" dirty="0">
                <a:solidFill>
                  <a:schemeClr val="tx1"/>
                </a:solidFill>
                <a:latin typeface="Agency FB" panose="020B0503020202020204" pitchFamily="34" charset="0"/>
              </a:rPr>
            </a:br>
            <a:r>
              <a:rPr lang="en-US" sz="4800" kern="1200" dirty="0">
                <a:solidFill>
                  <a:schemeClr val="tx1"/>
                </a:solidFill>
                <a:latin typeface="Agency FB" panose="020B0503020202020204" pitchFamily="34" charset="0"/>
              </a:rPr>
              <a:t>Questions are welcomed</a:t>
            </a:r>
          </a:p>
        </p:txBody>
      </p:sp>
    </p:spTree>
    <p:extLst>
      <p:ext uri="{BB962C8B-B14F-4D97-AF65-F5344CB8AC3E}">
        <p14:creationId xmlns:p14="http://schemas.microsoft.com/office/powerpoint/2010/main" val="269088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Motivation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179" y="3038310"/>
            <a:ext cx="10391285" cy="3637607"/>
          </a:xfrm>
        </p:spPr>
        <p:txBody>
          <a:bodyPr anchor="ctr">
            <a:normAutofit fontScale="70000" lnSpcReduction="20000"/>
          </a:bodyPr>
          <a:lstStyle/>
          <a:p>
            <a:r>
              <a:rPr lang="en-US" sz="3200" dirty="0">
                <a:latin typeface="Agency FB" panose="020B0503020202020204" pitchFamily="34" charset="0"/>
              </a:rPr>
              <a:t>The use of biofuels is a relevant bioenergy policy that tries to decarbonize the energy system and minimize the environmental impacts of this sector.</a:t>
            </a:r>
          </a:p>
          <a:p>
            <a:r>
              <a:rPr lang="en-US" sz="3200" dirty="0">
                <a:latin typeface="Agency FB" panose="020B0503020202020204" pitchFamily="34" charset="0"/>
              </a:rPr>
              <a:t>GTAP-BIO has been frequently used to evaluate land use changes due to biofuel pathways </a:t>
            </a:r>
            <a:r>
              <a:rPr lang="da-DK" sz="3200" dirty="0">
                <a:latin typeface="Agency FB" panose="020B0503020202020204" pitchFamily="34" charset="0"/>
              </a:rPr>
              <a:t>(Hertel et al., 2010; Taheripour and Tyner, 2013; Taheripour et al., 2017, Zhao et al., 2021).</a:t>
            </a:r>
            <a:endParaRPr lang="en-US" sz="3200" dirty="0">
              <a:latin typeface="Agency FB" panose="020B0503020202020204" pitchFamily="34" charset="0"/>
            </a:endParaRPr>
          </a:p>
          <a:p>
            <a:r>
              <a:rPr lang="en-US" sz="3200" dirty="0">
                <a:latin typeface="Agency FB" panose="020B0503020202020204" pitchFamily="34" charset="0"/>
              </a:rPr>
              <a:t>Changes in land-use related to biofuels pathways may generate emissions. These emissions are known as Induced Land-Use Change (ILUC) emissions. </a:t>
            </a:r>
          </a:p>
          <a:p>
            <a:r>
              <a:rPr lang="en-US" sz="3200" dirty="0">
                <a:latin typeface="Agency FB" panose="020B0503020202020204" pitchFamily="34" charset="0"/>
              </a:rPr>
              <a:t>Estimation of ILUC emissions is an important task in policy analysis of biofuels. </a:t>
            </a:r>
          </a:p>
          <a:p>
            <a:r>
              <a:rPr lang="en-US" sz="3200" dirty="0">
                <a:latin typeface="Agency FB" panose="020B0503020202020204" pitchFamily="34" charset="0"/>
              </a:rPr>
              <a:t>Major bioenergy-focused programs : ICAO-CORSIA and the US Renewable Energy Standard (US-RFS) consider induced land-use change emissions to assess carbon intensity of biofuels.</a:t>
            </a:r>
          </a:p>
          <a:p>
            <a:r>
              <a:rPr lang="en-US" sz="3200" dirty="0">
                <a:latin typeface="Agency FB" panose="020B0503020202020204" pitchFamily="34" charset="0"/>
              </a:rPr>
              <a:t>Land-use change simulations from GTAP-BIO have been complemented with an emissions calculator tool. This tool is the AEZ-EF model (Gibbs et al., 2014 and Plevin et al., 2014).</a:t>
            </a:r>
          </a:p>
          <a:p>
            <a:endParaRPr lang="en-US" sz="1700" dirty="0">
              <a:latin typeface="Agency FB" panose="020B0503020202020204" pitchFamily="34" charset="0"/>
            </a:endParaRPr>
          </a:p>
          <a:p>
            <a:endParaRPr lang="en-US" sz="1700" dirty="0">
              <a:latin typeface="Agency FB" panose="020B0503020202020204" pitchFamily="34" charset="0"/>
            </a:endParaRPr>
          </a:p>
          <a:p>
            <a:endParaRPr lang="en-US" sz="1700" dirty="0">
              <a:latin typeface="Agency FB" panose="020B0503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681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Motivation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758" y="342868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200" dirty="0">
                <a:latin typeface="Agency FB" panose="020B0503020202020204" pitchFamily="34" charset="0"/>
              </a:rPr>
              <a:t>The AEZ-EF model contains a variety of emission factors that are relevant in calculating land use emissions:</a:t>
            </a:r>
          </a:p>
          <a:p>
            <a:pPr lvl="1"/>
            <a:r>
              <a:rPr lang="en-US" sz="2200" dirty="0">
                <a:latin typeface="Agency FB" panose="020B0503020202020204" pitchFamily="34" charset="0"/>
              </a:rPr>
              <a:t>Land-Use transitions obtained from GTAP-BIO by 19 regions and 18 AEZs.</a:t>
            </a:r>
          </a:p>
          <a:p>
            <a:pPr lvl="1"/>
            <a:endParaRPr lang="en-US" sz="2200" dirty="0">
              <a:latin typeface="Agency FB" panose="020B0503020202020204" pitchFamily="34" charset="0"/>
            </a:endParaRPr>
          </a:p>
          <a:p>
            <a:pPr lvl="1"/>
            <a:r>
              <a:rPr lang="en-US" sz="2200" dirty="0">
                <a:latin typeface="Agency FB" panose="020B0503020202020204" pitchFamily="34" charset="0"/>
              </a:rPr>
              <a:t>Emission factors data from the Intergovernmental Panel on Climate Change (IPCC) inventory guidelines (2006).</a:t>
            </a:r>
          </a:p>
          <a:p>
            <a:pPr lvl="1"/>
            <a:endParaRPr lang="en-US" sz="2200" dirty="0">
              <a:latin typeface="Agency FB" panose="020B0503020202020204" pitchFamily="34" charset="0"/>
            </a:endParaRPr>
          </a:p>
          <a:p>
            <a:pPr lvl="1"/>
            <a:r>
              <a:rPr lang="en-US" sz="2200" dirty="0">
                <a:latin typeface="Agency FB" panose="020B0503020202020204" pitchFamily="34" charset="0"/>
              </a:rPr>
              <a:t>Soil carbon and vegetation carbon data estimates by region and agroecological zones (AEZ), taken from Gibbs et al. (2014). </a:t>
            </a:r>
          </a:p>
          <a:p>
            <a:endParaRPr lang="en-US" sz="2200" dirty="0">
              <a:latin typeface="Agency FB" panose="020B0503020202020204" pitchFamily="34" charset="0"/>
            </a:endParaRPr>
          </a:p>
          <a:p>
            <a:endParaRPr lang="en-US" sz="2200" dirty="0">
              <a:latin typeface="Agency FB" panose="020B0503020202020204" pitchFamily="34" charset="0"/>
            </a:endParaRPr>
          </a:p>
          <a:p>
            <a:endParaRPr lang="en-US" sz="2200" dirty="0">
              <a:latin typeface="Agency FB" panose="020B0503020202020204" pitchFamily="34" charset="0"/>
            </a:endParaRPr>
          </a:p>
          <a:p>
            <a:endParaRPr lang="en-US" sz="2200" dirty="0">
              <a:latin typeface="Agency FB" panose="020B0503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34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>
                <a:latin typeface="Agency FB" panose="020B0503020202020204" pitchFamily="34" charset="0"/>
              </a:rPr>
              <a:t>Research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216963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gency FB" panose="020B0503020202020204" pitchFamily="34" charset="0"/>
              </a:rPr>
              <a:t>This paper aims to update the soil carbon data of the AEZ-EF model since its original development by studying and updating two major components: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Revise emission factors from IPCC guidelines and update them to the 2019 guideline.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Revise and update the estimates for soil organic carbon (SOC) at the regional and AEZ level for three land cover items: Forest, Cropland, and Pasture.</a:t>
            </a:r>
          </a:p>
          <a:p>
            <a:pPr marL="0" indent="0">
              <a:buNone/>
            </a:pPr>
            <a:r>
              <a:rPr lang="en-US" sz="2400" dirty="0">
                <a:latin typeface="Agency FB" panose="020B0503020202020204" pitchFamily="34" charset="0"/>
              </a:rPr>
              <a:t>This paper provides a more accurate and updated tool to estimate induced land-use change emissions to assess the potential environmental effects not only for biofuel pathways but for other potential land-use change policies</a:t>
            </a:r>
          </a:p>
          <a:p>
            <a:endParaRPr lang="en-US" sz="2400" dirty="0">
              <a:latin typeface="Agency FB" panose="020B0503020202020204" pitchFamily="34" charset="0"/>
            </a:endParaRPr>
          </a:p>
          <a:p>
            <a:endParaRPr lang="en-US" sz="2400" dirty="0">
              <a:latin typeface="Agency FB" panose="020B0503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481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>
                <a:latin typeface="Agency FB" panose="020B0503020202020204" pitchFamily="34" charset="0"/>
              </a:rPr>
              <a:t>Methodology and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119388"/>
            <a:ext cx="9941319" cy="3124658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>
                <a:latin typeface="Agency FB" panose="020B0503020202020204" pitchFamily="34" charset="0"/>
              </a:rPr>
              <a:t>IPCC Emission factors revision and update: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IPCC inventory guidelines 2019</a:t>
            </a:r>
          </a:p>
          <a:p>
            <a:pPr lvl="1"/>
            <a:endParaRPr lang="en-US" dirty="0">
              <a:latin typeface="Agency FB" panose="020B0503020202020204" pitchFamily="34" charset="0"/>
            </a:endParaRPr>
          </a:p>
          <a:p>
            <a:r>
              <a:rPr lang="en-US" sz="2400" dirty="0">
                <a:latin typeface="Agency FB" panose="020B0503020202020204" pitchFamily="34" charset="0"/>
              </a:rPr>
              <a:t>New Soil Carbon content of land or Soil Organic Carbon (SOC) estimates: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Harmonized World Soil Database (HWSD) version 2.0 (FAO, 2023).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New land cover representation following the 2020 data from MODIS (</a:t>
            </a:r>
            <a:r>
              <a:rPr lang="de-DE" dirty="0">
                <a:latin typeface="Agency FB" panose="020B0503020202020204" pitchFamily="34" charset="0"/>
              </a:rPr>
              <a:t>Sulla-Menashe D.  and Friedl M.).</a:t>
            </a:r>
            <a:endParaRPr lang="en-US" dirty="0">
              <a:latin typeface="Agency FB" panose="020B0503020202020204" pitchFamily="34" charset="0"/>
            </a:endParaRPr>
          </a:p>
          <a:p>
            <a:pPr lvl="1"/>
            <a:r>
              <a:rPr lang="en-US" dirty="0">
                <a:latin typeface="Agency FB" panose="020B0503020202020204" pitchFamily="34" charset="0"/>
              </a:rPr>
              <a:t>Filter maps (Various sources).</a:t>
            </a:r>
          </a:p>
          <a:p>
            <a:endParaRPr lang="en-US" sz="2200" dirty="0">
              <a:latin typeface="Agency FB" panose="020B0503020202020204" pitchFamily="34" charset="0"/>
            </a:endParaRPr>
          </a:p>
          <a:p>
            <a:endParaRPr lang="en-US" sz="2200" dirty="0">
              <a:latin typeface="Agency FB" panose="020B0503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17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>
                <a:latin typeface="Agency FB" panose="020B0503020202020204" pitchFamily="34" charset="0"/>
              </a:rPr>
              <a:t>IPCC Emissions factor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065" y="2759763"/>
            <a:ext cx="10304206" cy="3581858"/>
          </a:xfrm>
        </p:spPr>
        <p:txBody>
          <a:bodyPr anchor="ctr">
            <a:normAutofit fontScale="92500"/>
          </a:bodyPr>
          <a:lstStyle/>
          <a:p>
            <a:r>
              <a:rPr lang="en-US" dirty="0">
                <a:latin typeface="Agency FB" panose="020B0503020202020204" pitchFamily="34" charset="0"/>
              </a:rPr>
              <a:t>Mapping new deadwood carbon data that previously was taken from literature (Pan et al., 2011).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IPCC provides data for broadleaf, needleleaf and all vegetation categories for deadwood.</a:t>
            </a:r>
            <a:endParaRPr lang="en-US" sz="2800" dirty="0">
              <a:latin typeface="Agency FB" panose="020B0503020202020204" pitchFamily="34" charset="0"/>
            </a:endParaRPr>
          </a:p>
          <a:p>
            <a:r>
              <a:rPr lang="en-US" dirty="0">
                <a:latin typeface="Agency FB" panose="020B0503020202020204" pitchFamily="34" charset="0"/>
              </a:rPr>
              <a:t>Updates and revised mapping of litter data from 2019 guidelines.</a:t>
            </a:r>
          </a:p>
          <a:p>
            <a:pPr lvl="1"/>
            <a:r>
              <a:rPr lang="en-US" dirty="0">
                <a:latin typeface="Agency FB" panose="020B0503020202020204" pitchFamily="34" charset="0"/>
              </a:rPr>
              <a:t>IPCC new estimates provides a reclassification for Tropical AEZs.</a:t>
            </a:r>
          </a:p>
          <a:p>
            <a:r>
              <a:rPr lang="en-US" dirty="0">
                <a:latin typeface="Agency FB" panose="020B0503020202020204" pitchFamily="34" charset="0"/>
              </a:rPr>
              <a:t>Revision of the root-to-shoot ratios between aboveground and belowground vegetation biomass carbon. </a:t>
            </a:r>
          </a:p>
          <a:p>
            <a:r>
              <a:rPr lang="en-US" dirty="0">
                <a:latin typeface="Agency FB" panose="020B0503020202020204" pitchFamily="34" charset="0"/>
              </a:rPr>
              <a:t>Revision of inconsistencies in soil stock change factors from IPCC 2006 guidelines.</a:t>
            </a:r>
          </a:p>
          <a:p>
            <a:r>
              <a:rPr lang="en-US" dirty="0">
                <a:latin typeface="Agency FB" panose="020B0503020202020204" pitchFamily="34" charset="0"/>
              </a:rPr>
              <a:t>Minor updates in GWP utilizing IPCC – AR5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164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>
                <a:latin typeface="Agency FB" panose="020B0503020202020204" pitchFamily="34" charset="0"/>
              </a:rPr>
              <a:t>SOC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B7E7-F97A-C66C-C32F-367321FFC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492700"/>
            <a:ext cx="9941319" cy="31487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gency FB" panose="020B0503020202020204" pitchFamily="34" charset="0"/>
              </a:rPr>
              <a:t>Harmonized Soil Word Database (HWSD) version 2.0 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Use of WISE30sec database (</a:t>
            </a:r>
            <a:r>
              <a:rPr lang="en-US" sz="2400" dirty="0" err="1">
                <a:latin typeface="Agency FB" panose="020B0503020202020204" pitchFamily="34" charset="0"/>
              </a:rPr>
              <a:t>Batjes</a:t>
            </a:r>
            <a:r>
              <a:rPr lang="en-US" sz="2400" dirty="0">
                <a:latin typeface="Agency FB" panose="020B0503020202020204" pitchFamily="34" charset="0"/>
              </a:rPr>
              <a:t>, 2015) with double of soil profiles captured in comparison with HWSD version 1.2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Changes in layers definitions, from two layers to seven layers definitions.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Increase in detail in soil mapping units (SMU) for regions in Asia and Europe.</a:t>
            </a:r>
          </a:p>
          <a:p>
            <a:r>
              <a:rPr lang="en-US" sz="2400" dirty="0">
                <a:latin typeface="Agency FB" panose="020B0503020202020204" pitchFamily="34" charset="0"/>
              </a:rPr>
              <a:t>To address the new layer-definition we leveraged the methodology by </a:t>
            </a:r>
            <a:r>
              <a:rPr lang="en-US" sz="2400" dirty="0" err="1">
                <a:latin typeface="Agency FB" panose="020B0503020202020204" pitchFamily="34" charset="0"/>
              </a:rPr>
              <a:t>Hiederer</a:t>
            </a:r>
            <a:r>
              <a:rPr lang="en-US" sz="2400" dirty="0">
                <a:latin typeface="Agency FB" panose="020B0503020202020204" pitchFamily="34" charset="0"/>
              </a:rPr>
              <a:t>, R. and M. </a:t>
            </a:r>
            <a:r>
              <a:rPr lang="en-US" sz="2400" dirty="0" err="1">
                <a:latin typeface="Agency FB" panose="020B0503020202020204" pitchFamily="34" charset="0"/>
              </a:rPr>
              <a:t>Köchy</a:t>
            </a:r>
            <a:r>
              <a:rPr lang="en-US" sz="2400" dirty="0">
                <a:latin typeface="Agency FB" panose="020B0503020202020204" pitchFamily="34" charset="0"/>
              </a:rPr>
              <a:t> (2011) who compared different global SOC estimates using different databases.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78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>
                <a:latin typeface="Agency FB" panose="020B0503020202020204" pitchFamily="34" charset="0"/>
              </a:rPr>
              <a:t>SOC estimation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68B7E7-F97A-C66C-C32F-367321FFC4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1525" y="2742883"/>
                <a:ext cx="10816041" cy="3879668"/>
              </a:xfrm>
            </p:spPr>
            <p:txBody>
              <a:bodyPr anchor="ctr">
                <a:normAutofit fontScale="70000" lnSpcReduction="20000"/>
              </a:bodyPr>
              <a:lstStyle/>
              <a:p>
                <a:r>
                  <a:rPr lang="en-US" sz="3400" dirty="0">
                    <a:latin typeface="Agency FB" panose="020B0503020202020204" pitchFamily="34" charset="0"/>
                  </a:rPr>
                  <a:t>Formulation for the estimation of soil organic carbon were revised to leverage the soil attributes data available. For topsoil SOC the equations utilized were:</a:t>
                </a:r>
              </a:p>
              <a:p>
                <a:pPr marL="0" indent="0">
                  <a:buNone/>
                </a:pPr>
                <a:br>
                  <a:rPr lang="en-US" sz="3400" dirty="0">
                    <a:latin typeface="Agency FB" panose="020B0503020202020204" pitchFamily="34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𝑆𝑂𝐶</m:t>
                          </m:r>
                        </m:e>
                        <m:sub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𝑠𝑚𝑢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𝐷𝑖</m:t>
                          </m:r>
                        </m:sub>
                      </m:sSub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𝑂𝐶</m:t>
                              </m:r>
                            </m:e>
                            <m:sub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𝑠𝑚𝑢</m:t>
                              </m:r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𝐷𝑖</m:t>
                              </m:r>
                            </m:sub>
                          </m:sSub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𝐵𝐷</m:t>
                              </m:r>
                            </m:e>
                            <m:sub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𝑠𝑚𝑢</m:t>
                              </m:r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𝐷𝑖</m:t>
                              </m:r>
                            </m:sub>
                          </m:sSub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 ∗20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</m:d>
                    </m:oMath>
                  </m:oMathPara>
                </a14:m>
                <a:endParaRPr lang="en-US" sz="3400" b="0" dirty="0"/>
              </a:p>
              <a:p>
                <a:pPr marL="0" indent="0" algn="ctr">
                  <a:buNone/>
                </a:pPr>
                <a:endParaRPr lang="en-US" sz="3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𝑆𝑂𝐶</m:t>
                          </m:r>
                        </m:e>
                        <m:sub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𝑠𝑚𝑢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𝑡𝑜𝑝𝑠</m:t>
                          </m:r>
                        </m:sub>
                      </m:sSub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𝑆𝑂𝐶</m:t>
                          </m:r>
                        </m:e>
                        <m:sub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𝑠𝑚𝑢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𝑆𝑂𝐶</m:t>
                              </m:r>
                            </m:e>
                            <m:sub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𝑠𝑚𝑢</m:t>
                              </m:r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3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400" dirty="0"/>
              </a:p>
              <a:p>
                <a:pPr marL="0" indent="0" algn="ctr">
                  <a:buNone/>
                </a:pPr>
                <a:endParaRPr lang="en-US" sz="3400" dirty="0"/>
              </a:p>
              <a:p>
                <a:r>
                  <a:rPr lang="en-US" sz="3400" dirty="0">
                    <a:latin typeface="Agency FB" panose="020B0503020202020204" pitchFamily="34" charset="0"/>
                  </a:rPr>
                  <a:t>Units of measure:</a:t>
                </a:r>
              </a:p>
              <a:p>
                <a:pPr lvl="1"/>
                <a:r>
                  <a:rPr lang="en-US" sz="2300" dirty="0">
                    <a:latin typeface="Agency FB" panose="020B0503020202020204" pitchFamily="34" charset="0"/>
                  </a:rPr>
                  <a:t>OC = Organic carbon content (% weight) </a:t>
                </a:r>
              </a:p>
              <a:p>
                <a:pPr lvl="1"/>
                <a:r>
                  <a:rPr lang="en-US" sz="2300" dirty="0">
                    <a:latin typeface="Agency FB" panose="020B0503020202020204" pitchFamily="34" charset="0"/>
                  </a:rPr>
                  <a:t>BD  = Bulk Density: g/cm^3</a:t>
                </a:r>
              </a:p>
              <a:p>
                <a:pPr lvl="1"/>
                <a:r>
                  <a:rPr lang="en-US" sz="2300" dirty="0">
                    <a:latin typeface="Agency FB" panose="020B0503020202020204" pitchFamily="34" charset="0"/>
                  </a:rPr>
                  <a:t>Depth = cm</a:t>
                </a:r>
              </a:p>
              <a:p>
                <a:pPr marL="0" indent="0">
                  <a:buNone/>
                </a:pPr>
                <a:endParaRPr lang="en-US" sz="2400" dirty="0">
                  <a:latin typeface="Agency FB" panose="020B0503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68B7E7-F97A-C66C-C32F-367321FFC4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1525" y="2742883"/>
                <a:ext cx="10816041" cy="3879668"/>
              </a:xfrm>
              <a:blipFill>
                <a:blip r:embed="rId2"/>
                <a:stretch>
                  <a:fillRect l="-733" t="-6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592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05432-2D5C-83D2-7DC2-4C22A4ED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41712"/>
            <a:ext cx="7848600" cy="11716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latin typeface="Agency FB" panose="020B0503020202020204" pitchFamily="34" charset="0"/>
              </a:rPr>
              <a:t>SOC estimation</a:t>
            </a:r>
            <a:br>
              <a:rPr lang="en-US" sz="2800" dirty="0">
                <a:latin typeface="Agency FB" panose="020B0503020202020204" pitchFamily="34" charset="0"/>
              </a:rPr>
            </a:br>
            <a:r>
              <a:rPr lang="en-US" sz="2800" dirty="0">
                <a:latin typeface="Agency FB" panose="020B0503020202020204" pitchFamily="34" charset="0"/>
              </a:rPr>
              <a:t>Topsoil SOC for HWSD version 1.2 and version 2.0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map of the world&#10;&#10;Description automatically generated">
            <a:extLst>
              <a:ext uri="{FF2B5EF4-FFF2-40B4-BE49-F238E27FC236}">
                <a16:creationId xmlns:a16="http://schemas.microsoft.com/office/drawing/2014/main" id="{48746576-A72C-8617-89DC-154BB0695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/>
          <a:stretch/>
        </p:blipFill>
        <p:spPr>
          <a:xfrm>
            <a:off x="155603" y="2275215"/>
            <a:ext cx="6387488" cy="2956365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F9469B9-6468-5B6A-E832-8D4590388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897" y="5231580"/>
            <a:ext cx="10459156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map of the world&#10;&#10;Description automatically generated">
            <a:extLst>
              <a:ext uri="{FF2B5EF4-FFF2-40B4-BE49-F238E27FC236}">
                <a16:creationId xmlns:a16="http://schemas.microsoft.com/office/drawing/2014/main" id="{9D0540EE-A0A2-7891-C65C-078BA19DB6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52" t="40930" b="36661"/>
          <a:stretch/>
        </p:blipFill>
        <p:spPr>
          <a:xfrm>
            <a:off x="11348053" y="2849448"/>
            <a:ext cx="843947" cy="1621607"/>
          </a:xfrm>
          <a:prstGeom prst="rect">
            <a:avLst/>
          </a:prstGeom>
        </p:spPr>
      </p:pic>
      <p:pic>
        <p:nvPicPr>
          <p:cNvPr id="10" name="Content Placeholder 9" descr="A map of the world&#10;&#10;Description automatically generated">
            <a:extLst>
              <a:ext uri="{FF2B5EF4-FFF2-40B4-BE49-F238E27FC236}">
                <a16:creationId xmlns:a16="http://schemas.microsoft.com/office/drawing/2014/main" id="{EB77673C-4813-7C3F-2FD6-EB0ADEAC0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" t="11941" r="7818"/>
          <a:stretch/>
        </p:blipFill>
        <p:spPr>
          <a:xfrm>
            <a:off x="5978013" y="2201162"/>
            <a:ext cx="5565059" cy="291817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4BA32A7-00D5-13EA-C37E-BDE9AB41E4BB}"/>
              </a:ext>
            </a:extLst>
          </p:cNvPr>
          <p:cNvSpPr txBox="1">
            <a:spLocks/>
          </p:cNvSpPr>
          <p:nvPr/>
        </p:nvSpPr>
        <p:spPr>
          <a:xfrm>
            <a:off x="865140" y="5271733"/>
            <a:ext cx="4518087" cy="444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Agency FB" panose="020B0503020202020204" pitchFamily="34" charset="0"/>
              </a:rPr>
              <a:t>Topsoil SOC: HWSD version 1.2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EB6C54B-5F79-C0DF-4BB1-A24CA5C68725}"/>
              </a:ext>
            </a:extLst>
          </p:cNvPr>
          <p:cNvSpPr txBox="1">
            <a:spLocks/>
          </p:cNvSpPr>
          <p:nvPr/>
        </p:nvSpPr>
        <p:spPr>
          <a:xfrm>
            <a:off x="5978013" y="5271733"/>
            <a:ext cx="4518087" cy="4445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Agency FB" panose="020B0503020202020204" pitchFamily="34" charset="0"/>
              </a:rPr>
              <a:t>Topsoil SOC: HWSD version 2.0</a:t>
            </a:r>
          </a:p>
        </p:txBody>
      </p:sp>
    </p:spTree>
    <p:extLst>
      <p:ext uri="{BB962C8B-B14F-4D97-AF65-F5344CB8AC3E}">
        <p14:creationId xmlns:p14="http://schemas.microsoft.com/office/powerpoint/2010/main" val="4214849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6838</TotalTime>
  <Words>1200</Words>
  <Application>Microsoft Office PowerPoint</Application>
  <PresentationFormat>Widescreen</PresentationFormat>
  <Paragraphs>92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Agency FB</vt:lpstr>
      <vt:lpstr>Aptos</vt:lpstr>
      <vt:lpstr>Aptos Display</vt:lpstr>
      <vt:lpstr>Arial</vt:lpstr>
      <vt:lpstr>Cambria Math</vt:lpstr>
      <vt:lpstr>Office Theme</vt:lpstr>
      <vt:lpstr>New Induced Land Use Change (ILUC) emissions assessment: Updates from IPCC guidelines and new estimates of soil carbon from the Harmonized World Soil Database (HWSD)</vt:lpstr>
      <vt:lpstr>Motivation </vt:lpstr>
      <vt:lpstr>Motivation cont.</vt:lpstr>
      <vt:lpstr>Research objectives</vt:lpstr>
      <vt:lpstr>Methodology and data </vt:lpstr>
      <vt:lpstr>IPCC Emissions factor updates</vt:lpstr>
      <vt:lpstr>SOC estimation</vt:lpstr>
      <vt:lpstr>SOC estimation</vt:lpstr>
      <vt:lpstr>SOC estimation Topsoil SOC for HWSD version 1.2 and version 2.0</vt:lpstr>
      <vt:lpstr>SOC estimation Differences in SOC topsoil (T/Ha) across HWSD version 1.2 and version 2.0 Difference = SOC-Topsoil HWSD V2.0 – SOC-Topsoil HWSD V1.2</vt:lpstr>
      <vt:lpstr>Differences in SOC estimates US</vt:lpstr>
      <vt:lpstr>Differences in SOC estimates Brazil</vt:lpstr>
      <vt:lpstr>SOC estimation</vt:lpstr>
      <vt:lpstr>Area of land used in AEZ-EF in SOC estimation</vt:lpstr>
      <vt:lpstr>SOC Estimation  MODIS Land representation</vt:lpstr>
      <vt:lpstr>Preliminary results</vt:lpstr>
      <vt:lpstr>Preliminary results</vt:lpstr>
      <vt:lpstr>Next Steps</vt:lpstr>
      <vt:lpstr>Thank you  Questions are welcomed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Induced Land Use Change (ILUC) emissions assessment: Updates from IPCC guidelines and new estimates of soil carbon from the Harmonized World Soil Database (HWSD)</dc:title>
  <dc:creator>Benavidez Hernandez, Lauren Sarid</dc:creator>
  <cp:lastModifiedBy>Benavidez Hernandez, Lauren Sarid</cp:lastModifiedBy>
  <cp:revision>9</cp:revision>
  <dcterms:created xsi:type="dcterms:W3CDTF">2024-05-24T15:45:25Z</dcterms:created>
  <dcterms:modified xsi:type="dcterms:W3CDTF">2024-06-04T00:37:56Z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2024-05-24T15:53:44Z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af57613a-676d-43f9-8078-89f5ba839c4d</vt:lpwstr>
  </property>
  <property fmtid="{D5CDD505-2E9C-101B-9397-08002B2CF9AE}" pid="8" name="MSIP_Label_4044bd30-2ed7-4c9d-9d12-46200872a97b_ContentBits">
    <vt:lpwstr>0</vt:lpwstr>
  </property>
</Properties>
</file>