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18F_913EA3D5.xml" ContentType="application/vnd.ms-powerpoint.comments+xml"/>
  <Override PartName="/ppt/notesSlides/notesSlide19.xml" ContentType="application/vnd.openxmlformats-officedocument.presentationml.notesSlide+xml"/>
  <Override PartName="/ppt/charts/chart1.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60" r:id="rId4"/>
    <p:sldMasterId id="2147483700" r:id="rId5"/>
    <p:sldMasterId id="2147483701" r:id="rId6"/>
  </p:sldMasterIdLst>
  <p:notesMasterIdLst>
    <p:notesMasterId r:id="rId33"/>
  </p:notesMasterIdLst>
  <p:handoutMasterIdLst>
    <p:handoutMasterId r:id="rId34"/>
  </p:handoutMasterIdLst>
  <p:sldIdLst>
    <p:sldId id="325" r:id="rId7"/>
    <p:sldId id="365" r:id="rId8"/>
    <p:sldId id="376" r:id="rId9"/>
    <p:sldId id="404" r:id="rId10"/>
    <p:sldId id="383" r:id="rId11"/>
    <p:sldId id="392" r:id="rId12"/>
    <p:sldId id="354" r:id="rId13"/>
    <p:sldId id="394" r:id="rId14"/>
    <p:sldId id="397" r:id="rId15"/>
    <p:sldId id="398" r:id="rId16"/>
    <p:sldId id="355" r:id="rId17"/>
    <p:sldId id="370" r:id="rId18"/>
    <p:sldId id="357" r:id="rId19"/>
    <p:sldId id="401" r:id="rId20"/>
    <p:sldId id="403" r:id="rId21"/>
    <p:sldId id="400" r:id="rId22"/>
    <p:sldId id="374" r:id="rId23"/>
    <p:sldId id="402" r:id="rId24"/>
    <p:sldId id="368" r:id="rId25"/>
    <p:sldId id="367" r:id="rId26"/>
    <p:sldId id="399" r:id="rId27"/>
    <p:sldId id="388" r:id="rId28"/>
    <p:sldId id="389" r:id="rId29"/>
    <p:sldId id="384" r:id="rId30"/>
    <p:sldId id="387" r:id="rId31"/>
    <p:sldId id="381" r:id="rId3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199691B-EB9D-4ED9-A956-CBFC71A6BBEA}" name="FRANQUIN Marie" initials="MF" userId="S::franquin@iiasa.ac.at::837624f6-17fb-43f6-9f4c-5f8a2315d400" providerId="AD"/>
  <p188:author id="{B71EE722-04C0-E5D8-E963-13A113D7CA73}" name="BORGHI Josephine" initials="BJ" userId="S::borghi@iiasa.ac.at::672685ad-2489-481d-964c-547c7d9931e2" providerId="AD"/>
  <p188:author id="{B4FE595D-254A-1F6A-EC4F-76987BD730FB}" name="ZAMANIDADANEH Omid" initials="OZ" userId="S::zamani@iiasa.ac.at::dfdeda48-aec5-473e-ada5-d0f465e8160f" providerId="AD"/>
  <p188:author id="{3BD11283-B68E-E62C-29AE-60D494BE4213}" name="FRANK Stefan" initials="SF" userId="S::frank@iiasa.ac.at::fe31e5a5-303f-410b-b9e1-187b3f2008a9" providerId="AD"/>
  <p188:author id="{03317B9E-28E3-DCF8-73D4-F8AAB65D19C9}" name="BYERS Edward" initials="BE" userId="S::byers@iiasa.ac.at::68718f9d-8a35-4ba1-a7d1-07d918f3f21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7A1F"/>
    <a:srgbClr val="004689"/>
    <a:srgbClr val="00579C"/>
    <a:srgbClr val="2E8B4F"/>
    <a:srgbClr val="2455A3"/>
    <a:srgbClr val="001624"/>
    <a:srgbClr val="00589E"/>
    <a:srgbClr val="FCAD17"/>
    <a:srgbClr val="0B16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655" autoAdjust="0"/>
  </p:normalViewPr>
  <p:slideViewPr>
    <p:cSldViewPr snapToGrid="0">
      <p:cViewPr varScale="1">
        <p:scale>
          <a:sx n="66" d="100"/>
          <a:sy n="66" d="100"/>
        </p:scale>
        <p:origin x="1224" y="48"/>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8/10/relationships/authors" Target="authors.xml"/><Relationship Id="rId21" Type="http://schemas.openxmlformats.org/officeDocument/2006/relationships/slide" Target="slides/slide15.xml"/><Relationship Id="rId34"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Organic grass (1000 ha)</c:v>
                </c:pt>
              </c:strCache>
            </c:strRef>
          </c:tx>
          <c:spPr>
            <a:ln w="31750" cap="flat">
              <a:solidFill>
                <a:srgbClr val="1F4E9D"/>
              </a:solidFill>
              <a:prstDash val="solid"/>
              <a:round/>
            </a:ln>
            <a:effectLst/>
          </c:spPr>
          <c:marker>
            <c:symbol val="circle"/>
            <c:size val="6"/>
            <c:spPr>
              <a:solidFill>
                <a:srgbClr val="1F4E9D"/>
              </a:solidFill>
              <a:ln w="9525" cap="flat">
                <a:solidFill>
                  <a:srgbClr val="1F4E9D"/>
                </a:solidFill>
                <a:prstDash val="solid"/>
                <a:round/>
              </a:ln>
              <a:effectLst/>
            </c:spPr>
          </c:marker>
          <c:cat>
            <c:strRef>
              <c:f>Sheet1!$A$2:$A$20</c:f>
              <c:strCache>
                <c:ptCount val="19"/>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strCache>
            </c:strRef>
          </c:cat>
          <c:val>
            <c:numRef>
              <c:f>Sheet1!$B$2:$B$20</c:f>
              <c:numCache>
                <c:formatCode>General</c:formatCode>
                <c:ptCount val="19"/>
                <c:pt idx="0">
                  <c:v>950</c:v>
                </c:pt>
                <c:pt idx="1">
                  <c:v>980</c:v>
                </c:pt>
                <c:pt idx="2">
                  <c:v>1000</c:v>
                </c:pt>
                <c:pt idx="3">
                  <c:v>1020</c:v>
                </c:pt>
                <c:pt idx="4">
                  <c:v>1100</c:v>
                </c:pt>
                <c:pt idx="5">
                  <c:v>1250</c:v>
                </c:pt>
                <c:pt idx="6">
                  <c:v>1450</c:v>
                </c:pt>
                <c:pt idx="7">
                  <c:v>1500</c:v>
                </c:pt>
                <c:pt idx="8">
                  <c:v>1300</c:v>
                </c:pt>
                <c:pt idx="9">
                  <c:v>1450</c:v>
                </c:pt>
                <c:pt idx="10">
                  <c:v>1700</c:v>
                </c:pt>
                <c:pt idx="11">
                  <c:v>1800</c:v>
                </c:pt>
                <c:pt idx="12">
                  <c:v>1900</c:v>
                </c:pt>
                <c:pt idx="13">
                  <c:v>1950</c:v>
                </c:pt>
                <c:pt idx="14">
                  <c:v>2050</c:v>
                </c:pt>
                <c:pt idx="15">
                  <c:v>2100</c:v>
                </c:pt>
                <c:pt idx="16">
                  <c:v>2200</c:v>
                </c:pt>
                <c:pt idx="17">
                  <c:v>3500</c:v>
                </c:pt>
                <c:pt idx="18">
                  <c:v>5500</c:v>
                </c:pt>
              </c:numCache>
            </c:numRef>
          </c:val>
          <c:smooth val="0"/>
          <c:extLst>
            <c:ext xmlns:c16="http://schemas.microsoft.com/office/drawing/2014/chart" uri="{C3380CC4-5D6E-409C-BE32-E72D297353CC}">
              <c16:uniqueId val="{00000000-8D9E-4B13-ACAD-DEB1E7836BC5}"/>
            </c:ext>
          </c:extLst>
        </c:ser>
        <c:ser>
          <c:idx val="1"/>
          <c:order val="1"/>
          <c:tx>
            <c:strRef>
              <c:f>Sheet1!$C$1</c:f>
              <c:strCache>
                <c:ptCount val="1"/>
                <c:pt idx="0">
                  <c:v>Organic livestock (1000 tlu)</c:v>
                </c:pt>
              </c:strCache>
            </c:strRef>
          </c:tx>
          <c:spPr>
            <a:ln w="31750" cap="flat">
              <a:solidFill>
                <a:srgbClr val="2E8B4F"/>
              </a:solidFill>
              <a:prstDash val="solid"/>
              <a:round/>
            </a:ln>
            <a:effectLst/>
          </c:spPr>
          <c:marker>
            <c:symbol val="circle"/>
            <c:size val="6"/>
            <c:spPr>
              <a:solidFill>
                <a:srgbClr val="2E8B4F"/>
              </a:solidFill>
              <a:ln w="9525" cap="flat">
                <a:solidFill>
                  <a:srgbClr val="2E8B4F"/>
                </a:solidFill>
                <a:prstDash val="solid"/>
                <a:round/>
              </a:ln>
              <a:effectLst/>
            </c:spPr>
          </c:marker>
          <c:cat>
            <c:strRef>
              <c:f>Sheet1!$A$2:$A$20</c:f>
              <c:strCache>
                <c:ptCount val="19"/>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strCache>
            </c:strRef>
          </c:cat>
          <c:val>
            <c:numRef>
              <c:f>Sheet1!$C$2:$C$20</c:f>
              <c:numCache>
                <c:formatCode>General</c:formatCode>
                <c:ptCount val="19"/>
                <c:pt idx="0">
                  <c:v>2600</c:v>
                </c:pt>
                <c:pt idx="1">
                  <c:v>2800</c:v>
                </c:pt>
                <c:pt idx="2">
                  <c:v>3100</c:v>
                </c:pt>
                <c:pt idx="3">
                  <c:v>3500</c:v>
                </c:pt>
                <c:pt idx="4">
                  <c:v>3900</c:v>
                </c:pt>
                <c:pt idx="5">
                  <c:v>4500</c:v>
                </c:pt>
                <c:pt idx="6">
                  <c:v>5500</c:v>
                </c:pt>
                <c:pt idx="7">
                  <c:v>6100</c:v>
                </c:pt>
                <c:pt idx="8">
                  <c:v>5800</c:v>
                </c:pt>
                <c:pt idx="9">
                  <c:v>6200</c:v>
                </c:pt>
                <c:pt idx="10">
                  <c:v>6700</c:v>
                </c:pt>
                <c:pt idx="11">
                  <c:v>7100</c:v>
                </c:pt>
                <c:pt idx="12">
                  <c:v>7300</c:v>
                </c:pt>
                <c:pt idx="13">
                  <c:v>7800</c:v>
                </c:pt>
                <c:pt idx="14">
                  <c:v>8000</c:v>
                </c:pt>
                <c:pt idx="15">
                  <c:v>8200</c:v>
                </c:pt>
                <c:pt idx="16">
                  <c:v>9000</c:v>
                </c:pt>
                <c:pt idx="17">
                  <c:v>11500</c:v>
                </c:pt>
                <c:pt idx="18">
                  <c:v>13800</c:v>
                </c:pt>
              </c:numCache>
            </c:numRef>
          </c:val>
          <c:smooth val="0"/>
          <c:extLst>
            <c:ext xmlns:c16="http://schemas.microsoft.com/office/drawing/2014/chart" uri="{C3380CC4-5D6E-409C-BE32-E72D297353CC}">
              <c16:uniqueId val="{00000001-8D9E-4B13-ACAD-DEB1E7836BC5}"/>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00" b="0" i="0" u="none" strike="noStrike">
                <a:solidFill>
                  <a:srgbClr val="6B7B95"/>
                </a:solidFill>
                <a:latin typeface="Calibri"/>
              </a:defRPr>
            </a:pPr>
            <a:endParaRPr lang="en-US"/>
          </a:p>
        </c:txPr>
        <c:crossAx val="2094734552"/>
        <c:crosses val="autoZero"/>
        <c:auto val="1"/>
        <c:lblAlgn val="ctr"/>
        <c:lblOffset val="100"/>
        <c:noMultiLvlLbl val="1"/>
      </c:catAx>
      <c:valAx>
        <c:axId val="2094734552"/>
        <c:scaling>
          <c:orientation val="minMax"/>
          <c:max val="15000"/>
          <c:min val="0"/>
        </c:scaling>
        <c:delete val="0"/>
        <c:axPos val="l"/>
        <c:majorGridlines>
          <c:spPr>
            <a:ln w="6350" cap="flat">
              <a:solidFill>
                <a:srgbClr val="E4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6B7B95"/>
                </a:solidFill>
                <a:latin typeface="Calibri"/>
              </a:defRPr>
            </a:pPr>
            <a:endParaRPr lang="en-US"/>
          </a:p>
        </c:txPr>
        <c:crossAx val="2094734554"/>
        <c:crosses val="autoZero"/>
        <c:crossBetween val="between"/>
        <c:majorUnit val="5000"/>
      </c:valAx>
      <c:spPr>
        <a:solidFill>
          <a:srgbClr val="FFFFFF"/>
        </a:solidFill>
        <a:ln>
          <a:noFill/>
        </a:ln>
        <a:effectLst/>
      </c:spPr>
    </c:plotArea>
    <c:legend>
      <c:legendPos val="t"/>
      <c:overlay val="0"/>
      <c:txPr>
        <a:bodyPr/>
        <a:lstStyle/>
        <a:p>
          <a:pPr>
            <a:defRPr sz="1000">
              <a:solidFill>
                <a:srgbClr val="2E4368"/>
              </a:solidFill>
              <a:latin typeface="Calibri"/>
              <a:cs typeface="Calibri"/>
            </a:defRPr>
          </a:pPr>
          <a:endParaRPr lang="en-US"/>
        </a:p>
      </c:txPr>
    </c:legend>
    <c:plotVisOnly val="1"/>
    <c:dispBlanksAs val="span"/>
    <c:showDLblsOverMax val="1"/>
  </c:chart>
  <c:spPr>
    <a:solidFill>
      <a:srgbClr val="FFFFFF"/>
    </a:solidFill>
    <a:ln w="12700" cap="flat">
      <a:solidFill>
        <a:srgbClr val="FFFFFF"/>
      </a:solidFill>
    </a:ln>
    <a:effectLst/>
  </c:spPr>
  <c:externalData r:id="rId1">
    <c:autoUpdate val="0"/>
  </c:externalData>
</c:chartSpace>
</file>

<file path=ppt/comments/modernComment_18F_913EA3D5.xml><?xml version="1.0" encoding="utf-8"?>
<p188:cmLst xmlns:a="http://schemas.openxmlformats.org/drawingml/2006/main" xmlns:r="http://schemas.openxmlformats.org/officeDocument/2006/relationships" xmlns:p188="http://schemas.microsoft.com/office/powerpoint/2018/8/main">
  <p188:cm id="{734E3ABC-E04D-46CF-BB36-E2188FD217C2}" authorId="{3BD11283-B68E-E62C-29AE-60D494BE4213}" created="2026-05-21T07:28:57.696">
    <pc:sldMkLst xmlns:pc="http://schemas.microsoft.com/office/powerpoint/2013/main/command">
      <pc:docMk/>
      <pc:sldMk cId="2950996543" sldId="358"/>
    </pc:sldMkLst>
    <p188:txBody>
      <a:bodyPr/>
      <a:lstStyle/>
      <a:p>
        <a:r>
          <a:rPr lang="en-US"/>
          <a:t>It would be nice to show next to price &amp; production change also the income or as a first start the revenue/turnover changes e.g. PROD x PRICE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8CE3CE-7885-5440-B7D2-D1C38EEABC28}"/>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1F54EA1-D6B4-7C47-AF7F-6ED3655198D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8362D56F-4014-E440-B414-1949875DC54A}" type="datetimeFigureOut">
              <a:rPr lang="en-US" smtClean="0"/>
              <a:t>6/16/2026</a:t>
            </a:fld>
            <a:endParaRPr lang="en-US"/>
          </a:p>
        </p:txBody>
      </p:sp>
      <p:sp>
        <p:nvSpPr>
          <p:cNvPr id="4" name="Footer Placeholder 3">
            <a:extLst>
              <a:ext uri="{FF2B5EF4-FFF2-40B4-BE49-F238E27FC236}">
                <a16:creationId xmlns:a16="http://schemas.microsoft.com/office/drawing/2014/main" id="{5AEAEB30-D659-F04F-8BCA-7E5755820EA8}"/>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1860766-B385-064C-89E0-D696CB68EF1E}"/>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84C23E2-02F7-644F-99F5-08AC3BA5EA9E}" type="slidenum">
              <a:rPr lang="en-US" smtClean="0"/>
              <a:t>‹#›</a:t>
            </a:fld>
            <a:endParaRPr lang="en-US"/>
          </a:p>
        </p:txBody>
      </p:sp>
    </p:spTree>
    <p:extLst>
      <p:ext uri="{BB962C8B-B14F-4D97-AF65-F5344CB8AC3E}">
        <p14:creationId xmlns:p14="http://schemas.microsoft.com/office/powerpoint/2010/main" val="145536748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6"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EAC332E-8893-FE4E-9A25-93BB30EFA0DA}" type="datetimeFigureOut">
              <a:rPr lang="en-US" smtClean="0"/>
              <a:t>6/16/2026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B17A1DD-B70C-B048-99CA-ED854228726D}" type="slidenum">
              <a:rPr lang="en-US" smtClean="0"/>
              <a:t>‹#›</a:t>
            </a:fld>
            <a:endParaRPr lang="en-US"/>
          </a:p>
        </p:txBody>
      </p:sp>
    </p:spTree>
    <p:extLst>
      <p:ext uri="{BB962C8B-B14F-4D97-AF65-F5344CB8AC3E}">
        <p14:creationId xmlns:p14="http://schemas.microsoft.com/office/powerpoint/2010/main" val="1247507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organic sector has grown substantially over the past decade and now represents approximately </a:t>
            </a:r>
            <a:r>
              <a:rPr lang="en-US" b="1" dirty="0"/>
              <a:t>11.1% of EU agricultural land</a:t>
            </a:r>
            <a:r>
              <a:rPr lang="en-US" dirty="0"/>
              <a:t>, equivalent to around </a:t>
            </a:r>
            <a:r>
              <a:rPr lang="en-US" b="1" dirty="0"/>
              <a:t>18.1 million hectares</a:t>
            </a:r>
            <a:r>
              <a:rPr lang="en-US" dirty="0"/>
              <a:t> of certified or converting farmland. At the same time, consumer demand has expanded, supporting an organic retail market valued at nearly </a:t>
            </a:r>
            <a:r>
              <a:rPr lang="en-US" b="1" dirty="0"/>
              <a:t>€50 billion</a:t>
            </a:r>
            <a:r>
              <a:rPr lang="en-US" dirty="0"/>
              <a:t>.</a:t>
            </a:r>
          </a:p>
          <a:p>
            <a:r>
              <a:rPr lang="en-US" dirty="0"/>
              <a:t>This growth is underpinned by a strong regulatory framework. Since 2022, </a:t>
            </a:r>
            <a:r>
              <a:rPr lang="en-US" b="1" dirty="0"/>
              <a:t>Regulation (EU) 2018/848</a:t>
            </a:r>
            <a:r>
              <a:rPr lang="en-US" dirty="0"/>
              <a:t> has established harmonized rules for organic production, certification, and labeling across the European Union. Building on this foundation, the </a:t>
            </a:r>
            <a:r>
              <a:rPr lang="en-US" b="1" dirty="0"/>
              <a:t>European Green Deal's Farm-to-Fork Strategy</a:t>
            </a:r>
            <a:r>
              <a:rPr lang="en-US" dirty="0"/>
              <a:t> set a highly ambitious objective of increasing the share of organic farmland to </a:t>
            </a:r>
            <a:r>
              <a:rPr lang="en-US" b="1" dirty="0"/>
              <a:t>25% by 2030</a:t>
            </a:r>
            <a:r>
              <a:rPr lang="en-US" dirty="0"/>
              <a:t>.</a:t>
            </a:r>
          </a:p>
          <a:p>
            <a:r>
              <a:rPr lang="en-US" dirty="0"/>
              <a:t>While the environmental rationale for organic farming is well established—including lower synthetic input use and potential biodiversity benefits—the implications of achieving such a large-scale transition remain an open policy question.</a:t>
            </a:r>
          </a:p>
          <a:p>
            <a:r>
              <a:rPr lang="en-US" dirty="0"/>
              <a:t>The objective of this study is therefore to assess the consequences of reaching the EU's 25% organic farming target and to compare this approach with alternative environmental strategies, including biodiversity restoration measures and technological mitigation options. In particular, we examine the trade-offs and synergies between environmental performance, agricultural production, and market outcomes.</a:t>
            </a:r>
          </a:p>
          <a:p>
            <a:r>
              <a:rPr lang="en-US" dirty="0"/>
              <a:t>Ultimately, the key question is whether expanding organic farming alone can deliver the environmental improvements sought by policymakers, or whether it needs to be combined with complementary measures to achieve sustainability objectives while maintaining agricultural productivity and food affordability."</a:t>
            </a:r>
          </a:p>
        </p:txBody>
      </p:sp>
      <p:sp>
        <p:nvSpPr>
          <p:cNvPr id="4" name="Slide Number Placeholder 3"/>
          <p:cNvSpPr>
            <a:spLocks noGrp="1"/>
          </p:cNvSpPr>
          <p:nvPr>
            <p:ph type="sldNum" sz="quarter" idx="5"/>
          </p:nvPr>
        </p:nvSpPr>
        <p:spPr/>
        <p:txBody>
          <a:bodyPr/>
          <a:lstStyle/>
          <a:p>
            <a:fld id="{0B17A1DD-B70C-B048-99CA-ED854228726D}" type="slidenum">
              <a:rPr lang="en-US" smtClean="0"/>
              <a:t>1</a:t>
            </a:fld>
            <a:endParaRPr lang="en-US"/>
          </a:p>
        </p:txBody>
      </p:sp>
    </p:spTree>
    <p:extLst>
      <p:ext uri="{BB962C8B-B14F-4D97-AF65-F5344CB8AC3E}">
        <p14:creationId xmlns:p14="http://schemas.microsoft.com/office/powerpoint/2010/main" val="3989376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 compares the greenhouse gas emission impacts of different policy scenarios in 2030. The results show that carbon pricing delivers by far the largest emission reductions, lowering agricultural emissions by roughly 20% relative to the baseline. These reductions arise from broad structural changes across crop and livestock systems, including lower fertilizer use, improved management practices, reduced livestock emissions, and shifts in land use. In contrast, policies focused solely on expanding organic farming (ORG-EU and ORG-MS) produce only modest emission reductions, as lower input use is partly offset by lower yields and land-use adjustments. Fertilizer policies achieve somewhat larger benefits but still fall well short of the reductions achieved through carbon pricing. Combining carbon pricing with organic expansion (GHGPRICE-ORG) provides limited additional mitigation beyond carbon pricing alone, indicating that carbon pricing already captures many of the available emission-reduction opportunities. Overall, the findings suggest that economy-wide carbon incentives are considerably more effective for climate mitigation than policies focused exclusively on organic area expansion or fertilizer reduction.</a:t>
            </a:r>
          </a:p>
        </p:txBody>
      </p:sp>
      <p:sp>
        <p:nvSpPr>
          <p:cNvPr id="4" name="Slide Number Placeholder 3"/>
          <p:cNvSpPr>
            <a:spLocks noGrp="1"/>
          </p:cNvSpPr>
          <p:nvPr>
            <p:ph type="sldNum" sz="quarter" idx="5"/>
          </p:nvPr>
        </p:nvSpPr>
        <p:spPr/>
        <p:txBody>
          <a:bodyPr/>
          <a:lstStyle/>
          <a:p>
            <a:fld id="{0B17A1DD-B70C-B048-99CA-ED854228726D}" type="slidenum">
              <a:rPr lang="en-US" smtClean="0"/>
              <a:t>11</a:t>
            </a:fld>
            <a:endParaRPr lang="en-US"/>
          </a:p>
        </p:txBody>
      </p:sp>
    </p:spTree>
    <p:extLst>
      <p:ext uri="{BB962C8B-B14F-4D97-AF65-F5344CB8AC3E}">
        <p14:creationId xmlns:p14="http://schemas.microsoft.com/office/powerpoint/2010/main" val="604817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 compares the biodiversity impacts of alternative agricultural policy scenarios in 2030 using the Agricultural Biodiversity Index (ABII). All scenarios generate biodiversity improvements relative to the baseline, but the magnitude of gains varies considerably across policy instruments. Organic farming expansion delivers moderate biodiversity benefits by reducing input intensity and increasing the share of environmentally friendly production systems. Fertilizer reduction policies produce smaller improvements, indicating that nutrient management alone has a limited effect on broader biodiversity outcomes. The largest gains are achieved under carbon pricing, particularly when combined with organic expansion (GHGPRICE-ORG), reflecting reductions in agricultural intensification, lower livestock-related land pressure, and more extensive land-use adjustments. These results suggest that policies targeting the underlying drivers of land-use change and agricultural emissions can generate greater biodiversity benefits than measures focused solely on organic area expansion or fertilizer use.</a:t>
            </a:r>
          </a:p>
        </p:txBody>
      </p:sp>
      <p:sp>
        <p:nvSpPr>
          <p:cNvPr id="4" name="Slide Number Placeholder 3"/>
          <p:cNvSpPr>
            <a:spLocks noGrp="1"/>
          </p:cNvSpPr>
          <p:nvPr>
            <p:ph type="sldNum" sz="quarter" idx="5"/>
          </p:nvPr>
        </p:nvSpPr>
        <p:spPr/>
        <p:txBody>
          <a:bodyPr/>
          <a:lstStyle/>
          <a:p>
            <a:fld id="{0B17A1DD-B70C-B048-99CA-ED854228726D}" type="slidenum">
              <a:rPr lang="en-US" smtClean="0"/>
              <a:t>12</a:t>
            </a:fld>
            <a:endParaRPr lang="en-US"/>
          </a:p>
        </p:txBody>
      </p:sp>
    </p:spTree>
    <p:extLst>
      <p:ext uri="{BB962C8B-B14F-4D97-AF65-F5344CB8AC3E}">
        <p14:creationId xmlns:p14="http://schemas.microsoft.com/office/powerpoint/2010/main" val="3917632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DA8F4-36D0-3C66-81FF-5C2B2F2C78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6E5838-CEB5-D679-E50B-2D6F15AA4F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A0CC8B-802C-0203-3C5C-F7978B96C035}"/>
              </a:ext>
            </a:extLst>
          </p:cNvPr>
          <p:cNvSpPr>
            <a:spLocks noGrp="1"/>
          </p:cNvSpPr>
          <p:nvPr>
            <p:ph type="body" idx="1"/>
          </p:nvPr>
        </p:nvSpPr>
        <p:spPr/>
        <p:txBody>
          <a:bodyPr/>
          <a:lstStyle/>
          <a:p>
            <a:r>
              <a:rPr lang="en-US" dirty="0"/>
              <a:t>The findings indicate that ambitious organic farming targets can contribute to environmental objectives, particularly through reductions in synthetic fertilizer use and associated emissions. However, the environmental benefits are moderate relative to the magnitude of the required structural change, while price impacts become increasingly noticeable at higher target levels. This highlights the importance of complementing organic expansion with additional mitigation measures and productivity improvements to balance environmental performance, food production, and consumer costs.</a:t>
            </a:r>
          </a:p>
        </p:txBody>
      </p:sp>
      <p:sp>
        <p:nvSpPr>
          <p:cNvPr id="4" name="Slide Number Placeholder 3">
            <a:extLst>
              <a:ext uri="{FF2B5EF4-FFF2-40B4-BE49-F238E27FC236}">
                <a16:creationId xmlns:a16="http://schemas.microsoft.com/office/drawing/2014/main" id="{0C72ACEE-89DE-1289-F802-1DF76D85E241}"/>
              </a:ext>
            </a:extLst>
          </p:cNvPr>
          <p:cNvSpPr>
            <a:spLocks noGrp="1"/>
          </p:cNvSpPr>
          <p:nvPr>
            <p:ph type="sldNum" sz="quarter" idx="5"/>
          </p:nvPr>
        </p:nvSpPr>
        <p:spPr/>
        <p:txBody>
          <a:bodyPr/>
          <a:lstStyle/>
          <a:p>
            <a:fld id="{0B17A1DD-B70C-B048-99CA-ED854228726D}" type="slidenum">
              <a:rPr lang="en-US" smtClean="0"/>
              <a:t>13</a:t>
            </a:fld>
            <a:endParaRPr lang="en-US"/>
          </a:p>
        </p:txBody>
      </p:sp>
    </p:spTree>
    <p:extLst>
      <p:ext uri="{BB962C8B-B14F-4D97-AF65-F5344CB8AC3E}">
        <p14:creationId xmlns:p14="http://schemas.microsoft.com/office/powerpoint/2010/main" val="950895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6803F-CA5D-E5E5-79EC-56DC3B8CBC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E37405-98B0-4FD5-241A-E4106B4363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138994-81D2-6B4E-777A-995F7F7BB1E3}"/>
              </a:ext>
            </a:extLst>
          </p:cNvPr>
          <p:cNvSpPr>
            <a:spLocks noGrp="1"/>
          </p:cNvSpPr>
          <p:nvPr>
            <p:ph type="body" idx="1"/>
          </p:nvPr>
        </p:nvSpPr>
        <p:spPr/>
        <p:txBody>
          <a:bodyPr/>
          <a:lstStyle/>
          <a:p>
            <a:r>
              <a:rPr lang="en-US" dirty="0"/>
              <a:t>This sensitivity analysis examines how the agricultural sector responds to progressively higher greenhouse gas prices. The results show that increasing carbon prices initially encourage a rapid expansion of organic farming, with organic shares peaking around a carbon price of 40 before stabilizing or slightly declining. Beyond this threshold, producers achieve additional emission reductions through alternative adaptation strategies, including reducing livestock numbers, improving production efficiency, lowering fertilizer use, and shifting toward less emission-intensive conventional systems. As a result, emissions continue to fall substantially as carbon prices increase, while fertilizer use declines steadily and production remains relatively stable. Market prices rise only moderately, reflecting the sector’s ability to adapt without major disruptions to output. These findings suggest that organic farming is an important early response to carbon pricing, but deeper decarbonization is ultimately driven by broader structural changes across agricultural production systems rather than continued expansion of organic land alone.</a:t>
            </a:r>
          </a:p>
        </p:txBody>
      </p:sp>
      <p:sp>
        <p:nvSpPr>
          <p:cNvPr id="4" name="Slide Number Placeholder 3">
            <a:extLst>
              <a:ext uri="{FF2B5EF4-FFF2-40B4-BE49-F238E27FC236}">
                <a16:creationId xmlns:a16="http://schemas.microsoft.com/office/drawing/2014/main" id="{7D725F36-EF2D-D152-5E8A-EDCADBD90EC7}"/>
              </a:ext>
            </a:extLst>
          </p:cNvPr>
          <p:cNvSpPr>
            <a:spLocks noGrp="1"/>
          </p:cNvSpPr>
          <p:nvPr>
            <p:ph type="sldNum" sz="quarter" idx="5"/>
          </p:nvPr>
        </p:nvSpPr>
        <p:spPr/>
        <p:txBody>
          <a:bodyPr/>
          <a:lstStyle/>
          <a:p>
            <a:fld id="{0B17A1DD-B70C-B048-99CA-ED854228726D}" type="slidenum">
              <a:rPr lang="en-US" smtClean="0"/>
              <a:t>14</a:t>
            </a:fld>
            <a:endParaRPr lang="en-US"/>
          </a:p>
        </p:txBody>
      </p:sp>
    </p:spTree>
    <p:extLst>
      <p:ext uri="{BB962C8B-B14F-4D97-AF65-F5344CB8AC3E}">
        <p14:creationId xmlns:p14="http://schemas.microsoft.com/office/powerpoint/2010/main" val="1388177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This figure synthesizes the key trade-offs across policy scenarios, highlighting how different instruments balance environmental objectives with agricultural production and market outcomes. Organic expansion scenarios (ORG-EU and ORG-MS) are most effective at increasing organic land shares and deliver moderate biodiversity benefits, but they also require larger adjustments in production and trade. Carbon pricing (GHGPRICE) achieves the strongest greenhouse gas emission reductions and substantial biodiversity gains by reducing agricultural intensity and shifting production patterns, although it increases reliance on market adjustments. Combining carbon pricing with organic expansion (GHGPRICE-ORG) generates the most balanced environmental performance, simultaneously delivering high emission reductions, biodiversity improvements, and organic area expansion. Fertilizer policies mainly reduce nutrient use and provide targeted environmental benefits, but have more limited impacts on climate and biodiversity outcomes. Overall, the results demonstrate that no single policy optimizes all objectives; achieving climate, biodiversity, and organic farming targets requires balancing environmental gains against impacts on agricultural production, trade flows, and market stability.</a:t>
            </a:r>
            <a:endParaRPr lang="en-US" dirty="0"/>
          </a:p>
          <a:p>
            <a:endParaRPr lang="en-US" dirty="0"/>
          </a:p>
        </p:txBody>
      </p:sp>
      <p:sp>
        <p:nvSpPr>
          <p:cNvPr id="4" name="Slide Number Placeholder 3"/>
          <p:cNvSpPr>
            <a:spLocks noGrp="1"/>
          </p:cNvSpPr>
          <p:nvPr>
            <p:ph type="sldNum" sz="quarter" idx="5"/>
          </p:nvPr>
        </p:nvSpPr>
        <p:spPr/>
        <p:txBody>
          <a:bodyPr/>
          <a:lstStyle/>
          <a:p>
            <a:fld id="{0B17A1DD-B70C-B048-99CA-ED854228726D}" type="slidenum">
              <a:rPr lang="en-US" smtClean="0"/>
              <a:t>15</a:t>
            </a:fld>
            <a:endParaRPr lang="en-US"/>
          </a:p>
        </p:txBody>
      </p:sp>
    </p:spTree>
    <p:extLst>
      <p:ext uri="{BB962C8B-B14F-4D97-AF65-F5344CB8AC3E}">
        <p14:creationId xmlns:p14="http://schemas.microsoft.com/office/powerpoint/2010/main" val="23245187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dirty="0">
                <a:solidFill>
                  <a:srgbClr val="00579C"/>
                </a:solidFill>
                <a:ea typeface="Source Sans Pro" panose="020B0503030403020204" pitchFamily="34" charset="0"/>
              </a:rPr>
              <a:t>An EU-level organic farming target is likely to generate stronger synergies than member-state-specific targets, because it allows organic expansion to occur </a:t>
            </a:r>
            <a:r>
              <a:rPr lang="en-US" b="1" dirty="0">
                <a:solidFill>
                  <a:srgbClr val="00B050"/>
                </a:solidFill>
                <a:ea typeface="Source Sans Pro" panose="020B0503030403020204" pitchFamily="34" charset="0"/>
              </a:rPr>
              <a:t>where production and environmental trade-offs are more favorable</a:t>
            </a:r>
            <a:r>
              <a:rPr lang="en-US" dirty="0">
                <a:solidFill>
                  <a:srgbClr val="00579C"/>
                </a:solidFill>
                <a:ea typeface="Source Sans Pro" panose="020B0503030403020204" pitchFamily="34" charset="0"/>
              </a:rPr>
              <a:t>.</a:t>
            </a:r>
          </a:p>
          <a:p>
            <a:pPr marL="342900" indent="-342900">
              <a:buFont typeface="Arial" panose="020B0604020202020204" pitchFamily="34" charset="0"/>
              <a:buChar char="•"/>
            </a:pPr>
            <a:r>
              <a:rPr lang="en-US" dirty="0">
                <a:solidFill>
                  <a:srgbClr val="00579C"/>
                </a:solidFill>
                <a:ea typeface="Source Sans Pro" panose="020B0503030403020204" pitchFamily="34" charset="0"/>
              </a:rPr>
              <a:t>Organic farming expansion delivers smaller </a:t>
            </a:r>
            <a:r>
              <a:rPr lang="en-US" b="1" dirty="0">
                <a:solidFill>
                  <a:srgbClr val="FF0000"/>
                </a:solidFill>
                <a:ea typeface="Source Sans Pro" panose="020B0503030403020204" pitchFamily="34" charset="0"/>
              </a:rPr>
              <a:t>emission reductions than direct climate policies</a:t>
            </a:r>
            <a:r>
              <a:rPr lang="en-US" dirty="0">
                <a:solidFill>
                  <a:srgbClr val="00579C"/>
                </a:solidFill>
                <a:ea typeface="Source Sans Pro" panose="020B0503030403020204" pitchFamily="34" charset="0"/>
              </a:rPr>
              <a:t>, such as greenhouse-gas pricing, but it also causes </a:t>
            </a:r>
            <a:r>
              <a:rPr lang="en-US" b="1" dirty="0">
                <a:solidFill>
                  <a:schemeClr val="accent6"/>
                </a:solidFill>
                <a:ea typeface="Source Sans Pro" panose="020B0503030403020204" pitchFamily="34" charset="0"/>
              </a:rPr>
              <a:t>much lower losses in production and trade</a:t>
            </a:r>
            <a:r>
              <a:rPr lang="en-US" dirty="0">
                <a:solidFill>
                  <a:srgbClr val="00579C"/>
                </a:solidFill>
                <a:ea typeface="Source Sans Pro" panose="020B0503030403020204" pitchFamily="34" charset="0"/>
              </a:rPr>
              <a:t>.</a:t>
            </a:r>
          </a:p>
          <a:p>
            <a:pPr marL="342900" indent="-342900">
              <a:buFont typeface="Arial" panose="020B0604020202020204" pitchFamily="34" charset="0"/>
              <a:buChar char="•"/>
            </a:pPr>
            <a:r>
              <a:rPr lang="en-US" dirty="0">
                <a:solidFill>
                  <a:srgbClr val="00579C"/>
                </a:solidFill>
                <a:ea typeface="Source Sans Pro" panose="020B0503030403020204" pitchFamily="34" charset="0"/>
              </a:rPr>
              <a:t>Targeted organic expansion can achieve with </a:t>
            </a:r>
            <a:r>
              <a:rPr lang="en-US" b="1" dirty="0">
                <a:solidFill>
                  <a:srgbClr val="00B050"/>
                </a:solidFill>
                <a:ea typeface="Source Sans Pro" panose="020B0503030403020204" pitchFamily="34" charset="0"/>
              </a:rPr>
              <a:t>limited economic disruption</a:t>
            </a:r>
            <a:r>
              <a:rPr lang="en-US" dirty="0">
                <a:solidFill>
                  <a:srgbClr val="00579C"/>
                </a:solidFill>
                <a:ea typeface="Source Sans Pro" panose="020B0503030403020204" pitchFamily="34" charset="0"/>
              </a:rPr>
              <a:t>, while broad greenhouse-gas pricing delivers deeper environmental gains at substantially </a:t>
            </a:r>
            <a:r>
              <a:rPr lang="en-US" b="1" dirty="0">
                <a:solidFill>
                  <a:srgbClr val="FF0000"/>
                </a:solidFill>
                <a:ea typeface="Source Sans Pro" panose="020B0503030403020204" pitchFamily="34" charset="0"/>
              </a:rPr>
              <a:t>higher economic cost</a:t>
            </a:r>
            <a:r>
              <a:rPr lang="en-US" dirty="0">
                <a:solidFill>
                  <a:srgbClr val="00579C"/>
                </a:solidFill>
                <a:ea typeface="Source Sans Pro" panose="020B0503030403020204" pitchFamily="34" charset="0"/>
              </a:rPr>
              <a:t>.</a:t>
            </a:r>
          </a:p>
          <a:p>
            <a:pPr marL="342900" indent="-342900">
              <a:buFont typeface="Arial" panose="020B0604020202020204" pitchFamily="34" charset="0"/>
              <a:buChar char="•"/>
            </a:pPr>
            <a:r>
              <a:rPr lang="en-US" dirty="0">
                <a:solidFill>
                  <a:srgbClr val="00579C"/>
                </a:solidFill>
                <a:ea typeface="Source Sans Pro" panose="020B0503030403020204" pitchFamily="34" charset="0"/>
              </a:rPr>
              <a:t>The main environmental gains come from reducing input-intensive crop–livestock linkages, especially in oilseed and livestock production, while keeping overall food availability relatively stable. This points to potential synergies between </a:t>
            </a:r>
            <a:r>
              <a:rPr lang="en-US" b="1" dirty="0">
                <a:solidFill>
                  <a:srgbClr val="00B050"/>
                </a:solidFill>
                <a:ea typeface="Source Sans Pro" panose="020B0503030403020204" pitchFamily="34" charset="0"/>
              </a:rPr>
              <a:t>organic targets, fertilizer efficiency, and food-system resilience</a:t>
            </a:r>
            <a:r>
              <a:rPr lang="en-US" dirty="0">
                <a:solidFill>
                  <a:srgbClr val="00579C"/>
                </a:solidFill>
                <a:ea typeface="Source Sans Pro" panose="020B0503030403020204" pitchFamily="34" charset="0"/>
              </a:rPr>
              <a:t>.</a:t>
            </a:r>
            <a:endParaRPr lang="en-US" dirty="0"/>
          </a:p>
          <a:p>
            <a:endParaRPr lang="en-US" dirty="0"/>
          </a:p>
          <a:p>
            <a:pPr marL="342900" indent="-342900">
              <a:buFont typeface="Arial" panose="020B0604020202020204" pitchFamily="34" charset="0"/>
              <a:buChar char="•"/>
            </a:pPr>
            <a:r>
              <a:rPr lang="en-US" dirty="0">
                <a:solidFill>
                  <a:srgbClr val="00579C"/>
                </a:solidFill>
                <a:ea typeface="Source Sans Pro" panose="020B0503030403020204" pitchFamily="34" charset="0"/>
              </a:rPr>
              <a:t>An EU-level organic farming target is likely to generate stronger synergies than member-state-specific targets, because it allows organic expansion to occur </a:t>
            </a:r>
            <a:r>
              <a:rPr lang="en-US" b="1" dirty="0">
                <a:solidFill>
                  <a:srgbClr val="00B050"/>
                </a:solidFill>
                <a:ea typeface="Source Sans Pro" panose="020B0503030403020204" pitchFamily="34" charset="0"/>
              </a:rPr>
              <a:t>where production and environmental trade-offs are more favorable</a:t>
            </a:r>
            <a:r>
              <a:rPr lang="en-US" dirty="0">
                <a:solidFill>
                  <a:srgbClr val="00579C"/>
                </a:solidFill>
                <a:ea typeface="Source Sans Pro" panose="020B0503030403020204" pitchFamily="34" charset="0"/>
              </a:rPr>
              <a:t>.</a:t>
            </a:r>
          </a:p>
          <a:p>
            <a:pPr marL="342900" indent="-342900">
              <a:buFont typeface="Arial" panose="020B0604020202020204" pitchFamily="34" charset="0"/>
              <a:buChar char="•"/>
            </a:pPr>
            <a:r>
              <a:rPr lang="en-US" dirty="0">
                <a:solidFill>
                  <a:srgbClr val="00579C"/>
                </a:solidFill>
                <a:ea typeface="Source Sans Pro" panose="020B0503030403020204" pitchFamily="34" charset="0"/>
              </a:rPr>
              <a:t>Organic farming expansion delivers smaller </a:t>
            </a:r>
            <a:r>
              <a:rPr lang="en-US" b="1" dirty="0">
                <a:solidFill>
                  <a:srgbClr val="FF0000"/>
                </a:solidFill>
                <a:ea typeface="Source Sans Pro" panose="020B0503030403020204" pitchFamily="34" charset="0"/>
              </a:rPr>
              <a:t>emission reductions than direct climate policies</a:t>
            </a:r>
            <a:r>
              <a:rPr lang="en-US" dirty="0">
                <a:solidFill>
                  <a:srgbClr val="00579C"/>
                </a:solidFill>
                <a:ea typeface="Source Sans Pro" panose="020B0503030403020204" pitchFamily="34" charset="0"/>
              </a:rPr>
              <a:t>, such as greenhouse-gas pricing, but it also causes </a:t>
            </a:r>
            <a:r>
              <a:rPr lang="en-US" b="1" dirty="0">
                <a:solidFill>
                  <a:schemeClr val="accent6"/>
                </a:solidFill>
                <a:ea typeface="Source Sans Pro" panose="020B0503030403020204" pitchFamily="34" charset="0"/>
              </a:rPr>
              <a:t>much lower losses in production and trade</a:t>
            </a:r>
            <a:r>
              <a:rPr lang="en-US" dirty="0">
                <a:solidFill>
                  <a:srgbClr val="00579C"/>
                </a:solidFill>
                <a:ea typeface="Source Sans Pro" panose="020B0503030403020204" pitchFamily="34" charset="0"/>
              </a:rPr>
              <a:t>.</a:t>
            </a:r>
          </a:p>
          <a:p>
            <a:pPr marL="342900" indent="-342900">
              <a:buFont typeface="Arial" panose="020B0604020202020204" pitchFamily="34" charset="0"/>
              <a:buChar char="•"/>
            </a:pPr>
            <a:r>
              <a:rPr lang="en-US" dirty="0">
                <a:solidFill>
                  <a:srgbClr val="00579C"/>
                </a:solidFill>
                <a:ea typeface="Source Sans Pro" panose="020B0503030403020204" pitchFamily="34" charset="0"/>
              </a:rPr>
              <a:t>Targeted organic expansion can achieve with </a:t>
            </a:r>
            <a:r>
              <a:rPr lang="en-US" b="1" dirty="0">
                <a:solidFill>
                  <a:srgbClr val="00B050"/>
                </a:solidFill>
                <a:ea typeface="Source Sans Pro" panose="020B0503030403020204" pitchFamily="34" charset="0"/>
              </a:rPr>
              <a:t>limited economic disruption</a:t>
            </a:r>
            <a:r>
              <a:rPr lang="en-US" dirty="0">
                <a:solidFill>
                  <a:srgbClr val="00579C"/>
                </a:solidFill>
                <a:ea typeface="Source Sans Pro" panose="020B0503030403020204" pitchFamily="34" charset="0"/>
              </a:rPr>
              <a:t>, while broad greenhouse-gas pricing delivers deeper environmental gains at substantially </a:t>
            </a:r>
            <a:r>
              <a:rPr lang="en-US" b="1" dirty="0">
                <a:solidFill>
                  <a:srgbClr val="FF0000"/>
                </a:solidFill>
                <a:ea typeface="Source Sans Pro" panose="020B0503030403020204" pitchFamily="34" charset="0"/>
              </a:rPr>
              <a:t>higher economic cost</a:t>
            </a:r>
            <a:r>
              <a:rPr lang="en-US" dirty="0">
                <a:solidFill>
                  <a:srgbClr val="00579C"/>
                </a:solidFill>
                <a:ea typeface="Source Sans Pro" panose="020B0503030403020204" pitchFamily="34" charset="0"/>
              </a:rPr>
              <a:t>.</a:t>
            </a:r>
          </a:p>
          <a:p>
            <a:pPr marL="342900" indent="-342900">
              <a:buFont typeface="Arial" panose="020B0604020202020204" pitchFamily="34" charset="0"/>
              <a:buChar char="•"/>
            </a:pPr>
            <a:r>
              <a:rPr lang="en-US" dirty="0">
                <a:solidFill>
                  <a:srgbClr val="00579C"/>
                </a:solidFill>
                <a:ea typeface="Source Sans Pro" panose="020B0503030403020204" pitchFamily="34" charset="0"/>
              </a:rPr>
              <a:t>The main environmental gains come from reducing input-intensive crop–livestock linkages, especially in oilseed and livestock production, while keeping overall food availability relatively stable. This points to potential synergies between </a:t>
            </a:r>
            <a:r>
              <a:rPr lang="en-US" b="1" dirty="0">
                <a:solidFill>
                  <a:srgbClr val="00B050"/>
                </a:solidFill>
                <a:ea typeface="Source Sans Pro" panose="020B0503030403020204" pitchFamily="34" charset="0"/>
              </a:rPr>
              <a:t>organic targets, fertilizer efficiency, and food-system resilience</a:t>
            </a:r>
            <a:r>
              <a:rPr lang="en-US" dirty="0">
                <a:solidFill>
                  <a:srgbClr val="00579C"/>
                </a:solidFill>
                <a:ea typeface="Source Sans Pro" panose="020B0503030403020204" pitchFamily="34" charset="0"/>
              </a:rPr>
              <a:t>.</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B17A1DD-B70C-B048-99CA-ED854228726D}" type="slidenum">
              <a:rPr lang="en-US" smtClean="0"/>
              <a:t>16</a:t>
            </a:fld>
            <a:endParaRPr lang="en-US"/>
          </a:p>
        </p:txBody>
      </p:sp>
    </p:spTree>
    <p:extLst>
      <p:ext uri="{BB962C8B-B14F-4D97-AF65-F5344CB8AC3E}">
        <p14:creationId xmlns:p14="http://schemas.microsoft.com/office/powerpoint/2010/main" val="13840337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17A1DD-B70C-B048-99CA-ED854228726D}" type="slidenum">
              <a:rPr lang="en-US" smtClean="0"/>
              <a:t>17</a:t>
            </a:fld>
            <a:endParaRPr lang="en-US"/>
          </a:p>
        </p:txBody>
      </p:sp>
    </p:spTree>
    <p:extLst>
      <p:ext uri="{BB962C8B-B14F-4D97-AF65-F5344CB8AC3E}">
        <p14:creationId xmlns:p14="http://schemas.microsoft.com/office/powerpoint/2010/main" val="7325668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17A1DD-B70C-B048-99CA-ED854228726D}" type="slidenum">
              <a:rPr lang="en-US" smtClean="0"/>
              <a:t>19</a:t>
            </a:fld>
            <a:endParaRPr lang="en-US"/>
          </a:p>
        </p:txBody>
      </p:sp>
    </p:spTree>
    <p:extLst>
      <p:ext uri="{BB962C8B-B14F-4D97-AF65-F5344CB8AC3E}">
        <p14:creationId xmlns:p14="http://schemas.microsoft.com/office/powerpoint/2010/main" val="3444355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4E22E-EBBD-09B8-78FC-DDE4032BCC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6271B1-A8E5-A75E-BC22-EFAD2DB1D9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9279E3-CFD2-1DB1-613C-1F651EFB68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BFAD2B-7635-6DCE-145D-CA6EB7DD12E9}"/>
              </a:ext>
            </a:extLst>
          </p:cNvPr>
          <p:cNvSpPr>
            <a:spLocks noGrp="1"/>
          </p:cNvSpPr>
          <p:nvPr>
            <p:ph type="sldNum" sz="quarter" idx="5"/>
          </p:nvPr>
        </p:nvSpPr>
        <p:spPr/>
        <p:txBody>
          <a:bodyPr/>
          <a:lstStyle/>
          <a:p>
            <a:fld id="{0B17A1DD-B70C-B048-99CA-ED854228726D}" type="slidenum">
              <a:rPr lang="en-US" smtClean="0"/>
              <a:t>20</a:t>
            </a:fld>
            <a:endParaRPr lang="en-US"/>
          </a:p>
        </p:txBody>
      </p:sp>
    </p:spTree>
    <p:extLst>
      <p:ext uri="{BB962C8B-B14F-4D97-AF65-F5344CB8AC3E}">
        <p14:creationId xmlns:p14="http://schemas.microsoft.com/office/powerpoint/2010/main" val="14111685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17A1DD-B70C-B048-99CA-ED854228726D}" type="slidenum">
              <a:rPr lang="en-US" smtClean="0"/>
              <a:t>22</a:t>
            </a:fld>
            <a:endParaRPr lang="en-US"/>
          </a:p>
        </p:txBody>
      </p:sp>
    </p:spTree>
    <p:extLst>
      <p:ext uri="{BB962C8B-B14F-4D97-AF65-F5344CB8AC3E}">
        <p14:creationId xmlns:p14="http://schemas.microsoft.com/office/powerpoint/2010/main" val="2489421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12284-442C-DB95-0484-82C5C07FC2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AE7302-FEA0-B075-6DEB-A326C87AD2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56350B-E44B-88B0-8BA9-184234C8E3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GLOBIOM (Global Biosphere Management Model)</a:t>
            </a:r>
            <a:r>
              <a:rPr lang="en-US" dirty="0"/>
              <a:t> is an integrated land-use and economic modeling framework that simulates interactions among agriculture, forestry, bioenergy, fisheries, and trade at the global scale. Using a recursive dynamic optimization approach, it projects developments up to 2100 while capturing regional differences in production systems, land-use change, and market dynamics. By linking biophysical processes with economic drivers, GLOBIOM evaluates how population growth, consumer demand, climate change, and policy decisions influence food production, energy supply, forest resources, water use, and greenhouse gas emissions. This integrated perspective makes it a powerful tool for assessing sustainability trade-offs and supporting long-term land, climate, and resource planning.</a:t>
            </a:r>
          </a:p>
        </p:txBody>
      </p:sp>
      <p:sp>
        <p:nvSpPr>
          <p:cNvPr id="4" name="Slide Number Placeholder 3">
            <a:extLst>
              <a:ext uri="{FF2B5EF4-FFF2-40B4-BE49-F238E27FC236}">
                <a16:creationId xmlns:a16="http://schemas.microsoft.com/office/drawing/2014/main" id="{84F7CAE3-B4C8-55B4-FFA8-CF8BE82A392A}"/>
              </a:ext>
            </a:extLst>
          </p:cNvPr>
          <p:cNvSpPr>
            <a:spLocks noGrp="1"/>
          </p:cNvSpPr>
          <p:nvPr>
            <p:ph type="sldNum" sz="quarter" idx="5"/>
          </p:nvPr>
        </p:nvSpPr>
        <p:spPr/>
        <p:txBody>
          <a:bodyPr/>
          <a:lstStyle/>
          <a:p>
            <a:fld id="{0B17A1DD-B70C-B048-99CA-ED854228726D}" type="slidenum">
              <a:rPr lang="en-US" smtClean="0"/>
              <a:t>3</a:t>
            </a:fld>
            <a:endParaRPr lang="en-US"/>
          </a:p>
        </p:txBody>
      </p:sp>
    </p:spTree>
    <p:extLst>
      <p:ext uri="{BB962C8B-B14F-4D97-AF65-F5344CB8AC3E}">
        <p14:creationId xmlns:p14="http://schemas.microsoft.com/office/powerpoint/2010/main" val="26867463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199D3-C93E-8645-EEDD-64BB70CF4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242CBF-88EA-A9A8-2199-3040D89F21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85C8B4-9346-8CE6-FAEC-E9446F80402E}"/>
              </a:ext>
            </a:extLst>
          </p:cNvPr>
          <p:cNvSpPr>
            <a:spLocks noGrp="1"/>
          </p:cNvSpPr>
          <p:nvPr>
            <p:ph type="body" idx="1"/>
          </p:nvPr>
        </p:nvSpPr>
        <p:spPr/>
        <p:txBody>
          <a:bodyPr/>
          <a:lstStyle/>
          <a:p>
            <a:pPr marL="342900" indent="-342900">
              <a:buFont typeface="Arial" panose="020B0604020202020204" pitchFamily="34" charset="0"/>
              <a:buChar char="•"/>
            </a:pPr>
            <a:r>
              <a:rPr lang="en-US" sz="1200" dirty="0">
                <a:solidFill>
                  <a:srgbClr val="00579C"/>
                </a:solidFill>
                <a:ea typeface="Source Sans Pro" panose="020B0503030403020204" pitchFamily="34" charset="0"/>
              </a:rPr>
              <a:t>conventional production is already relatively “low-input,” switching to organic does not reduce costs dramatically.</a:t>
            </a:r>
          </a:p>
          <a:p>
            <a:endParaRPr lang="en-US" dirty="0"/>
          </a:p>
        </p:txBody>
      </p:sp>
      <p:sp>
        <p:nvSpPr>
          <p:cNvPr id="4" name="Slide Number Placeholder 3">
            <a:extLst>
              <a:ext uri="{FF2B5EF4-FFF2-40B4-BE49-F238E27FC236}">
                <a16:creationId xmlns:a16="http://schemas.microsoft.com/office/drawing/2014/main" id="{6C16D041-98DD-7590-8BC5-2D34484655A5}"/>
              </a:ext>
            </a:extLst>
          </p:cNvPr>
          <p:cNvSpPr>
            <a:spLocks noGrp="1"/>
          </p:cNvSpPr>
          <p:nvPr>
            <p:ph type="sldNum" sz="quarter" idx="5"/>
          </p:nvPr>
        </p:nvSpPr>
        <p:spPr/>
        <p:txBody>
          <a:bodyPr/>
          <a:lstStyle/>
          <a:p>
            <a:fld id="{0B17A1DD-B70C-B048-99CA-ED854228726D}" type="slidenum">
              <a:rPr lang="en-US" smtClean="0"/>
              <a:t>23</a:t>
            </a:fld>
            <a:endParaRPr lang="en-US"/>
          </a:p>
        </p:txBody>
      </p:sp>
    </p:spTree>
    <p:extLst>
      <p:ext uri="{BB962C8B-B14F-4D97-AF65-F5344CB8AC3E}">
        <p14:creationId xmlns:p14="http://schemas.microsoft.com/office/powerpoint/2010/main" val="17222715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variation reflects the interaction between economics and policy. Regions with smaller yield penalties, stable premiums, supportive policies, and established organic markets tend to expand organic wheat production more rapidly.</a:t>
            </a:r>
          </a:p>
        </p:txBody>
      </p:sp>
      <p:sp>
        <p:nvSpPr>
          <p:cNvPr id="4" name="Slide Number Placeholder 3"/>
          <p:cNvSpPr>
            <a:spLocks noGrp="1"/>
          </p:cNvSpPr>
          <p:nvPr>
            <p:ph type="sldNum" sz="quarter" idx="5"/>
          </p:nvPr>
        </p:nvSpPr>
        <p:spPr/>
        <p:txBody>
          <a:bodyPr/>
          <a:lstStyle/>
          <a:p>
            <a:fld id="{0B17A1DD-B70C-B048-99CA-ED854228726D}" type="slidenum">
              <a:rPr lang="en-US" smtClean="0"/>
              <a:t>24</a:t>
            </a:fld>
            <a:endParaRPr lang="en-US"/>
          </a:p>
        </p:txBody>
      </p:sp>
    </p:spTree>
    <p:extLst>
      <p:ext uri="{BB962C8B-B14F-4D97-AF65-F5344CB8AC3E}">
        <p14:creationId xmlns:p14="http://schemas.microsoft.com/office/powerpoint/2010/main" val="3176416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idea is that organic farming generally reduces synthetic nitrogen fertilizer use, which lowers direct nitrous oxide emissions from soils. However, organic systems often rely more heavily on manure and livestock integration, meaning that part of the emissions reduction can be offset by additional manure-related emissions.</a:t>
            </a:r>
          </a:p>
        </p:txBody>
      </p:sp>
      <p:sp>
        <p:nvSpPr>
          <p:cNvPr id="4" name="Slide Number Placeholder 3"/>
          <p:cNvSpPr>
            <a:spLocks noGrp="1"/>
          </p:cNvSpPr>
          <p:nvPr>
            <p:ph type="sldNum" sz="quarter" idx="5"/>
          </p:nvPr>
        </p:nvSpPr>
        <p:spPr/>
        <p:txBody>
          <a:bodyPr/>
          <a:lstStyle/>
          <a:p>
            <a:fld id="{0B17A1DD-B70C-B048-99CA-ED854228726D}" type="slidenum">
              <a:rPr lang="en-US" smtClean="0"/>
              <a:t>25</a:t>
            </a:fld>
            <a:endParaRPr lang="en-US"/>
          </a:p>
        </p:txBody>
      </p:sp>
    </p:spTree>
    <p:extLst>
      <p:ext uri="{BB962C8B-B14F-4D97-AF65-F5344CB8AC3E}">
        <p14:creationId xmlns:p14="http://schemas.microsoft.com/office/powerpoint/2010/main" val="545018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20107-FFDA-AAAB-C7BE-437D28B9BE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B75CBD-2560-D907-1C1F-B1F4386216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0F9AEB-E83A-172D-126F-DDFB1B9B36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 explain here where our data comes from and show also some key parameters e.g. organic yields, costs, price premiums and our GHG assumptions across MS for 2010 e.g. % or absolute change compared to conventional (e.g. for key crops)</a:t>
            </a:r>
          </a:p>
          <a:p>
            <a:endParaRPr lang="en-US" dirty="0"/>
          </a:p>
        </p:txBody>
      </p:sp>
      <p:sp>
        <p:nvSpPr>
          <p:cNvPr id="4" name="Slide Number Placeholder 3">
            <a:extLst>
              <a:ext uri="{FF2B5EF4-FFF2-40B4-BE49-F238E27FC236}">
                <a16:creationId xmlns:a16="http://schemas.microsoft.com/office/drawing/2014/main" id="{5B878091-991B-DFD7-C565-8FCB53A21E8C}"/>
              </a:ext>
            </a:extLst>
          </p:cNvPr>
          <p:cNvSpPr>
            <a:spLocks noGrp="1"/>
          </p:cNvSpPr>
          <p:nvPr>
            <p:ph type="sldNum" sz="quarter" idx="5"/>
          </p:nvPr>
        </p:nvSpPr>
        <p:spPr/>
        <p:txBody>
          <a:bodyPr/>
          <a:lstStyle/>
          <a:p>
            <a:fld id="{0B17A1DD-B70C-B048-99CA-ED854228726D}" type="slidenum">
              <a:rPr lang="en-US" smtClean="0"/>
              <a:t>4</a:t>
            </a:fld>
            <a:endParaRPr lang="en-US"/>
          </a:p>
        </p:txBody>
      </p:sp>
    </p:spTree>
    <p:extLst>
      <p:ext uri="{BB962C8B-B14F-4D97-AF65-F5344CB8AC3E}">
        <p14:creationId xmlns:p14="http://schemas.microsoft.com/office/powerpoint/2010/main" val="1006131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4C1FC-CBA2-815C-90C3-0364419C84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E08F90-6C57-BC1F-1DA0-B0B47CBF27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20391E-54D1-86BE-EA9F-4CAF11AE27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42D0A0-5663-3106-3524-E0BBC22FBBF8}"/>
              </a:ext>
            </a:extLst>
          </p:cNvPr>
          <p:cNvSpPr>
            <a:spLocks noGrp="1"/>
          </p:cNvSpPr>
          <p:nvPr>
            <p:ph type="sldNum" sz="quarter" idx="5"/>
          </p:nvPr>
        </p:nvSpPr>
        <p:spPr/>
        <p:txBody>
          <a:bodyPr/>
          <a:lstStyle/>
          <a:p>
            <a:fld id="{0B17A1DD-B70C-B048-99CA-ED854228726D}" type="slidenum">
              <a:rPr lang="en-US" smtClean="0"/>
              <a:t>5</a:t>
            </a:fld>
            <a:endParaRPr lang="en-US"/>
          </a:p>
        </p:txBody>
      </p:sp>
    </p:spTree>
    <p:extLst>
      <p:ext uri="{BB962C8B-B14F-4D97-AF65-F5344CB8AC3E}">
        <p14:creationId xmlns:p14="http://schemas.microsoft.com/office/powerpoint/2010/main" val="3528704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 compares the projected share of organic cropland, grassland, and livestock production in the EU by 2030 under different policy and market scenarios. The results show that policies promoting organic farming (ORG-EU and ORG-MS) substantially increase organic land use, nearly doubling organic cropland and grassland shares compared to the baseline. Carbon pricing and higher fertilizer costs also drive expansion of organic cropland, as conventional farming relies more heavily on carbon-intensive inputs. The strongest growth occurs when organic promotion is combined with fertilizer cost increases (ORG-FERT), highlighting the complementary role of environmental policies and input price signals. In contrast, organic livestock shares change only modestly across scenarios, suggesting that crop production is more responsive to these policy interventions than livestock systems.</a:t>
            </a:r>
          </a:p>
        </p:txBody>
      </p:sp>
      <p:sp>
        <p:nvSpPr>
          <p:cNvPr id="4" name="Slide Number Placeholder 3"/>
          <p:cNvSpPr>
            <a:spLocks noGrp="1"/>
          </p:cNvSpPr>
          <p:nvPr>
            <p:ph type="sldNum" sz="quarter" idx="5"/>
          </p:nvPr>
        </p:nvSpPr>
        <p:spPr/>
        <p:txBody>
          <a:bodyPr/>
          <a:lstStyle/>
          <a:p>
            <a:fld id="{0B17A1DD-B70C-B048-99CA-ED854228726D}" type="slidenum">
              <a:rPr lang="en-US" smtClean="0"/>
              <a:t>6</a:t>
            </a:fld>
            <a:endParaRPr lang="en-US"/>
          </a:p>
        </p:txBody>
      </p:sp>
    </p:spTree>
    <p:extLst>
      <p:ext uri="{BB962C8B-B14F-4D97-AF65-F5344CB8AC3E}">
        <p14:creationId xmlns:p14="http://schemas.microsoft.com/office/powerpoint/2010/main" val="1914785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4E15C-6A51-44A3-300F-6A99EC3F7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4454D8-7EC9-B61E-2989-A8F8DB0DF7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2F0EC6-57F3-4937-218A-3FE7C405511F}"/>
              </a:ext>
            </a:extLst>
          </p:cNvPr>
          <p:cNvSpPr>
            <a:spLocks noGrp="1"/>
          </p:cNvSpPr>
          <p:nvPr>
            <p:ph type="body" idx="1"/>
          </p:nvPr>
        </p:nvSpPr>
        <p:spPr/>
        <p:txBody>
          <a:bodyPr/>
          <a:lstStyle/>
          <a:p>
            <a:r>
              <a:rPr lang="en-US" b="1" dirty="0"/>
              <a:t>This figure illustrates the regional distribution of organic agricultural area across Europe in 2030 under different policy and market scenarios. The results reveal significant spatial variation, with Southern and Western European countries generally achieving higher organic shares than Northern and Eastern regions. This pattern reflects a smaller yield gap between organic and conventional farming in southern climates, making organic production more economically competitive. Policy-driven scenarios (ORG-EU and ORG-MS) substantially expand organic area across all member states, while carbon pricing and higher fertilizer costs further increase adoption by reducing the relative advantage of input-intensive conventional systems. The combined scenarios (ORG-FERT and ORG-GHGPRICE) generate the largest organic shares, particularly in countries where organic farming already has favorable production conditions. Overall, the findings highlight that both policy support and market-based environmental incentives can accelerate the transition to organic agriculture, although impacts remain strongly region-specific.</a:t>
            </a:r>
            <a:endParaRPr lang="en-US" dirty="0"/>
          </a:p>
        </p:txBody>
      </p:sp>
      <p:sp>
        <p:nvSpPr>
          <p:cNvPr id="4" name="Slide Number Placeholder 3">
            <a:extLst>
              <a:ext uri="{FF2B5EF4-FFF2-40B4-BE49-F238E27FC236}">
                <a16:creationId xmlns:a16="http://schemas.microsoft.com/office/drawing/2014/main" id="{9847EA93-768E-D765-5C99-1CDA1C068504}"/>
              </a:ext>
            </a:extLst>
          </p:cNvPr>
          <p:cNvSpPr>
            <a:spLocks noGrp="1"/>
          </p:cNvSpPr>
          <p:nvPr>
            <p:ph type="sldNum" sz="quarter" idx="5"/>
          </p:nvPr>
        </p:nvSpPr>
        <p:spPr/>
        <p:txBody>
          <a:bodyPr/>
          <a:lstStyle/>
          <a:p>
            <a:fld id="{0B17A1DD-B70C-B048-99CA-ED854228726D}" type="slidenum">
              <a:rPr lang="en-US" smtClean="0"/>
              <a:t>7</a:t>
            </a:fld>
            <a:endParaRPr lang="en-US"/>
          </a:p>
        </p:txBody>
      </p:sp>
    </p:spTree>
    <p:extLst>
      <p:ext uri="{BB962C8B-B14F-4D97-AF65-F5344CB8AC3E}">
        <p14:creationId xmlns:p14="http://schemas.microsoft.com/office/powerpoint/2010/main" val="2313850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This figure shows how crop markets adjust to the expansion of organic farming in the EU by 2030. Although organic production is associated with lower yields (around 5–6% below conventional systems), the overall impact on crop production is moderated by market responses. Farmers expand cultivated land by 1–3% to compensate for lower productivity, limiting declines in total output. The reduction in yields is therefore larger than the reduction in production, demonstrating the importance of land-use adaptation. Trade also plays a key balancing role, particularly for oilseeds, where imports increase to offset supply constraints. As a result, consumption remains largely unchanged, while crop prices rise only modestly due to slightly tighter market conditions. Overall, the findings suggest that agricultural markets can absorb a substantial expansion of organic farming through a combination of land-use changes, trade adjustments, and moderate price responses.</a:t>
            </a:r>
            <a:endParaRPr lang="en-US" dirty="0"/>
          </a:p>
          <a:p>
            <a:endParaRPr lang="en-US" dirty="0"/>
          </a:p>
        </p:txBody>
      </p:sp>
      <p:sp>
        <p:nvSpPr>
          <p:cNvPr id="4" name="Slide Number Placeholder 3"/>
          <p:cNvSpPr>
            <a:spLocks noGrp="1"/>
          </p:cNvSpPr>
          <p:nvPr>
            <p:ph type="sldNum" sz="quarter" idx="5"/>
          </p:nvPr>
        </p:nvSpPr>
        <p:spPr/>
        <p:txBody>
          <a:bodyPr/>
          <a:lstStyle/>
          <a:p>
            <a:fld id="{0B17A1DD-B70C-B048-99CA-ED854228726D}" type="slidenum">
              <a:rPr lang="en-US" smtClean="0"/>
              <a:t>8</a:t>
            </a:fld>
            <a:endParaRPr lang="en-US"/>
          </a:p>
        </p:txBody>
      </p:sp>
    </p:spTree>
    <p:extLst>
      <p:ext uri="{BB962C8B-B14F-4D97-AF65-F5344CB8AC3E}">
        <p14:creationId xmlns:p14="http://schemas.microsoft.com/office/powerpoint/2010/main" val="3006074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 shows that the expansion of organic farming has relatively limited effects on livestock markets compared with crop markets. Animal inventories decline only marginally—generally by less than 1%—resulting in production levels that remain close to the baseline. The modest reduction in livestock output is accompanied by small decreases in consumption, particularly for ruminant products, reflecting slightly higher production costs and market adjustments. Trade plays a balancing role, helping to offset domestic supply changes and maintain market stability. As a result, livestock prices increase only moderately, with somewhat stronger price effects observed for ruminant products than for non-ruminants. Overall, the results indicate that the livestock sector is able to adapt to higher organic shares with minimal disruption to production, consumption, and trade patterns.</a:t>
            </a:r>
          </a:p>
        </p:txBody>
      </p:sp>
      <p:sp>
        <p:nvSpPr>
          <p:cNvPr id="4" name="Slide Number Placeholder 3"/>
          <p:cNvSpPr>
            <a:spLocks noGrp="1"/>
          </p:cNvSpPr>
          <p:nvPr>
            <p:ph type="sldNum" sz="quarter" idx="5"/>
          </p:nvPr>
        </p:nvSpPr>
        <p:spPr/>
        <p:txBody>
          <a:bodyPr/>
          <a:lstStyle/>
          <a:p>
            <a:fld id="{0B17A1DD-B70C-B048-99CA-ED854228726D}" type="slidenum">
              <a:rPr lang="en-US" smtClean="0"/>
              <a:t>9</a:t>
            </a:fld>
            <a:endParaRPr lang="en-US"/>
          </a:p>
        </p:txBody>
      </p:sp>
    </p:spTree>
    <p:extLst>
      <p:ext uri="{BB962C8B-B14F-4D97-AF65-F5344CB8AC3E}">
        <p14:creationId xmlns:p14="http://schemas.microsoft.com/office/powerpoint/2010/main" val="811346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 compares changes in EU nitrogen and phosphorus fertilizer use across different policy scenarios in 2030. All scenarios lead to reductions in fertilizer application relative to the baseline, reflecting either the expansion of organic farming or policies that increase the cost of carbon-intensive agricultural inputs. Organic farming policies alone reduce fertilizer use by around 7–11%, while carbon pricing and fertilizer cost measures achieve larger reductions of approximately 10–18%. The strongest effect occurs when organic expansion is combined with higher fertilizer costs (ORG-FERT), resulting in fertilizer use declines of about 20% for both nitrogen and phosphorus. These results suggest that while expanding organic agriculture contributes to nutrient-use reductions, policies that directly target fertilizer use or increase the cost of conventional inputs can achieve even greater environmental benefits. Therefore, if the primary policy objective is nutrient reduction, direct fertilizer-focused measures may offer a more cost-effective pathway than relying solely on organic area expansion.</a:t>
            </a:r>
          </a:p>
        </p:txBody>
      </p:sp>
      <p:sp>
        <p:nvSpPr>
          <p:cNvPr id="4" name="Slide Number Placeholder 3"/>
          <p:cNvSpPr>
            <a:spLocks noGrp="1"/>
          </p:cNvSpPr>
          <p:nvPr>
            <p:ph type="sldNum" sz="quarter" idx="5"/>
          </p:nvPr>
        </p:nvSpPr>
        <p:spPr/>
        <p:txBody>
          <a:bodyPr/>
          <a:lstStyle/>
          <a:p>
            <a:fld id="{0B17A1DD-B70C-B048-99CA-ED854228726D}" type="slidenum">
              <a:rPr lang="en-US" smtClean="0"/>
              <a:t>10</a:t>
            </a:fld>
            <a:endParaRPr lang="en-US"/>
          </a:p>
        </p:txBody>
      </p:sp>
    </p:spTree>
    <p:extLst>
      <p:ext uri="{BB962C8B-B14F-4D97-AF65-F5344CB8AC3E}">
        <p14:creationId xmlns:p14="http://schemas.microsoft.com/office/powerpoint/2010/main" val="34742162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3.png"/><Relationship Id="rId7" Type="http://schemas.openxmlformats.org/officeDocument/2006/relationships/image" Target="../media/image12.emf"/><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11.emf"/><Relationship Id="rId11" Type="http://schemas.openxmlformats.org/officeDocument/2006/relationships/image" Target="../media/image16.emf"/><Relationship Id="rId5" Type="http://schemas.openxmlformats.org/officeDocument/2006/relationships/image" Target="../media/image10.emf"/><Relationship Id="rId10" Type="http://schemas.openxmlformats.org/officeDocument/2006/relationships/image" Target="../media/image15.emf"/><Relationship Id="rId4" Type="http://schemas.openxmlformats.org/officeDocument/2006/relationships/image" Target="../media/image9.emf"/><Relationship Id="rId9" Type="http://schemas.openxmlformats.org/officeDocument/2006/relationships/image" Target="../media/image14.emf"/></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3.png"/><Relationship Id="rId7" Type="http://schemas.openxmlformats.org/officeDocument/2006/relationships/image" Target="../media/image12.emf"/><Relationship Id="rId2" Type="http://schemas.openxmlformats.org/officeDocument/2006/relationships/image" Target="../media/image17.jpeg"/><Relationship Id="rId1" Type="http://schemas.openxmlformats.org/officeDocument/2006/relationships/slideMaster" Target="../slideMasters/slideMaster1.xml"/><Relationship Id="rId6" Type="http://schemas.openxmlformats.org/officeDocument/2006/relationships/image" Target="../media/image11.emf"/><Relationship Id="rId11" Type="http://schemas.openxmlformats.org/officeDocument/2006/relationships/image" Target="../media/image16.emf"/><Relationship Id="rId5" Type="http://schemas.openxmlformats.org/officeDocument/2006/relationships/image" Target="../media/image10.emf"/><Relationship Id="rId10" Type="http://schemas.openxmlformats.org/officeDocument/2006/relationships/image" Target="../media/image15.emf"/><Relationship Id="rId4" Type="http://schemas.openxmlformats.org/officeDocument/2006/relationships/image" Target="../media/image9.emf"/><Relationship Id="rId9" Type="http://schemas.openxmlformats.org/officeDocument/2006/relationships/image" Target="../media/image14.emf"/></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2.emf"/><Relationship Id="rId11" Type="http://schemas.openxmlformats.org/officeDocument/2006/relationships/image" Target="../media/image16.emf"/><Relationship Id="rId5" Type="http://schemas.openxmlformats.org/officeDocument/2006/relationships/image" Target="../media/image11.emf"/><Relationship Id="rId10" Type="http://schemas.openxmlformats.org/officeDocument/2006/relationships/image" Target="../media/image3.png"/><Relationship Id="rId4" Type="http://schemas.openxmlformats.org/officeDocument/2006/relationships/image" Target="../media/image10.emf"/><Relationship Id="rId9" Type="http://schemas.openxmlformats.org/officeDocument/2006/relationships/image" Target="../media/image15.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3.png"/><Relationship Id="rId7" Type="http://schemas.openxmlformats.org/officeDocument/2006/relationships/image" Target="../media/image12.emf"/><Relationship Id="rId2" Type="http://schemas.openxmlformats.org/officeDocument/2006/relationships/image" Target="../media/image8.jpeg"/><Relationship Id="rId1" Type="http://schemas.openxmlformats.org/officeDocument/2006/relationships/slideMaster" Target="../slideMasters/slideMaster3.xml"/><Relationship Id="rId6" Type="http://schemas.openxmlformats.org/officeDocument/2006/relationships/image" Target="../media/image11.emf"/><Relationship Id="rId11" Type="http://schemas.openxmlformats.org/officeDocument/2006/relationships/image" Target="../media/image16.emf"/><Relationship Id="rId5" Type="http://schemas.openxmlformats.org/officeDocument/2006/relationships/image" Target="../media/image10.emf"/><Relationship Id="rId10" Type="http://schemas.openxmlformats.org/officeDocument/2006/relationships/image" Target="../media/image15.emf"/><Relationship Id="rId4" Type="http://schemas.openxmlformats.org/officeDocument/2006/relationships/image" Target="../media/image9.emf"/><Relationship Id="rId9" Type="http://schemas.openxmlformats.org/officeDocument/2006/relationships/image" Target="../media/image14.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1">
          <a:blip r:embed="rId2">
            <a:lum/>
            <a:extLst>
              <a:ext uri="{28A0092B-C50C-407E-A947-70E740481C1C}">
                <a14:useLocalDpi xmlns:a14="http://schemas.microsoft.com/office/drawing/2010/main"/>
              </a:ext>
            </a:extLst>
          </a:blip>
          <a:srcRect/>
          <a:stretch>
            <a:fillRect l="-2000" r="-2000"/>
          </a:stretch>
        </a:blipFill>
        <a:effectLst/>
      </p:bgPr>
    </p:bg>
    <p:spTree>
      <p:nvGrpSpPr>
        <p:cNvPr id="1" name=""/>
        <p:cNvGrpSpPr/>
        <p:nvPr/>
      </p:nvGrpSpPr>
      <p:grpSpPr>
        <a:xfrm>
          <a:off x="0" y="0"/>
          <a:ext cx="0" cy="0"/>
          <a:chOff x="0" y="0"/>
          <a:chExt cx="0" cy="0"/>
        </a:xfrm>
      </p:grpSpPr>
      <p:pic>
        <p:nvPicPr>
          <p:cNvPr id="8" name="Picture 7" descr="A black background with white text&#10;&#10;AI-generated content may be incorrect.">
            <a:extLst>
              <a:ext uri="{FF2B5EF4-FFF2-40B4-BE49-F238E27FC236}">
                <a16:creationId xmlns:a16="http://schemas.microsoft.com/office/drawing/2014/main" id="{294C2641-124F-A69C-62EE-7022E614937A}"/>
              </a:ext>
            </a:extLst>
          </p:cNvPr>
          <p:cNvPicPr>
            <a:picLocks noChangeAspect="1"/>
          </p:cNvPicPr>
          <p:nvPr userDrawn="1"/>
        </p:nvPicPr>
        <p:blipFill>
          <a:blip r:embed="rId3"/>
          <a:stretch>
            <a:fillRect/>
          </a:stretch>
        </p:blipFill>
        <p:spPr>
          <a:xfrm>
            <a:off x="334963" y="333375"/>
            <a:ext cx="2662678" cy="752236"/>
          </a:xfrm>
          <a:prstGeom prst="rect">
            <a:avLst/>
          </a:prstGeom>
        </p:spPr>
      </p:pic>
      <p:sp>
        <p:nvSpPr>
          <p:cNvPr id="4" name="Title 1">
            <a:extLst>
              <a:ext uri="{FF2B5EF4-FFF2-40B4-BE49-F238E27FC236}">
                <a16:creationId xmlns:a16="http://schemas.microsoft.com/office/drawing/2014/main" id="{696F4454-EE77-9863-5232-E92217A7E4CE}"/>
              </a:ext>
            </a:extLst>
          </p:cNvPr>
          <p:cNvSpPr>
            <a:spLocks noGrp="1"/>
          </p:cNvSpPr>
          <p:nvPr>
            <p:ph type="title"/>
          </p:nvPr>
        </p:nvSpPr>
        <p:spPr>
          <a:xfrm>
            <a:off x="334963" y="2514916"/>
            <a:ext cx="9610344" cy="1828168"/>
          </a:xfrm>
          <a:prstGeom prst="rect">
            <a:avLst/>
          </a:prstGeom>
        </p:spPr>
        <p:txBody>
          <a:bodyPr anchor="b">
            <a:normAutofit/>
          </a:bodyPr>
          <a:lstStyle>
            <a:lvl1pPr>
              <a:defRPr sz="4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5" name="Text Placeholder 2">
            <a:extLst>
              <a:ext uri="{FF2B5EF4-FFF2-40B4-BE49-F238E27FC236}">
                <a16:creationId xmlns:a16="http://schemas.microsoft.com/office/drawing/2014/main" id="{F8494027-8CAC-4BFE-C2F5-1C47F93D1BA6}"/>
              </a:ext>
            </a:extLst>
          </p:cNvPr>
          <p:cNvSpPr>
            <a:spLocks noGrp="1"/>
          </p:cNvSpPr>
          <p:nvPr>
            <p:ph type="body" idx="1"/>
          </p:nvPr>
        </p:nvSpPr>
        <p:spPr>
          <a:xfrm>
            <a:off x="334963" y="4507233"/>
            <a:ext cx="9195816" cy="1500187"/>
          </a:xfrm>
          <a:prstGeom prst="rect">
            <a:avLst/>
          </a:prstGeom>
        </p:spPr>
        <p:txBody>
          <a:bodyPr>
            <a:normAutofit/>
          </a:bodyPr>
          <a:lstStyle>
            <a:lvl1pPr marL="0" indent="0">
              <a:lnSpc>
                <a:spcPct val="110000"/>
              </a:lnSpc>
              <a:buNone/>
              <a:defRPr sz="2800" b="0" i="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8913821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text and hol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4828033" y="987427"/>
            <a:ext cx="6949439" cy="4873625"/>
          </a:xfrm>
          <a:prstGeom prst="rect">
            <a:avLst/>
          </a:prstGeom>
        </p:spPr>
        <p:txBody>
          <a:bodyPr/>
          <a:lstStyle>
            <a:lvl1pPr>
              <a:defRPr sz="2400"/>
            </a:lvl1pPr>
            <a:lvl2pPr>
              <a:defRPr sz="2000" b="0">
                <a:solidFill>
                  <a:schemeClr val="tx1"/>
                </a:solidFill>
              </a:defRPr>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20FED4CC-B694-4F4C-8AC8-7D4040DFB226}"/>
              </a:ext>
            </a:extLst>
          </p:cNvPr>
          <p:cNvSpPr>
            <a:spLocks noGrp="1"/>
          </p:cNvSpPr>
          <p:nvPr>
            <p:ph type="title"/>
          </p:nvPr>
        </p:nvSpPr>
        <p:spPr>
          <a:xfrm>
            <a:off x="374904" y="457200"/>
            <a:ext cx="3932237" cy="1600200"/>
          </a:xfrm>
          <a:prstGeom prst="rect">
            <a:avLst/>
          </a:prstGeom>
        </p:spPr>
        <p:txBody>
          <a:bodyPr anchor="b"/>
          <a:lstStyle>
            <a:lvl1pPr>
              <a:defRPr sz="3200"/>
            </a:lvl1pPr>
          </a:lstStyle>
          <a:p>
            <a:r>
              <a:rPr lang="en-US"/>
              <a:t>Click to edit Master title style</a:t>
            </a:r>
          </a:p>
        </p:txBody>
      </p:sp>
      <p:sp>
        <p:nvSpPr>
          <p:cNvPr id="9" name="Text Placeholder 3">
            <a:extLst>
              <a:ext uri="{FF2B5EF4-FFF2-40B4-BE49-F238E27FC236}">
                <a16:creationId xmlns:a16="http://schemas.microsoft.com/office/drawing/2014/main" id="{BB4412EC-2A2F-F34F-AFA3-D552E85C92D0}"/>
              </a:ext>
            </a:extLst>
          </p:cNvPr>
          <p:cNvSpPr>
            <a:spLocks noGrp="1"/>
          </p:cNvSpPr>
          <p:nvPr>
            <p:ph type="body" sz="half" idx="2"/>
          </p:nvPr>
        </p:nvSpPr>
        <p:spPr>
          <a:xfrm>
            <a:off x="374904" y="2194560"/>
            <a:ext cx="3932237" cy="3674428"/>
          </a:xfrm>
          <a:prstGeom prst="rect">
            <a:avLst/>
          </a:prstGeom>
        </p:spPr>
        <p:txBody>
          <a:bodyPr>
            <a:normAutofit/>
          </a:bodyPr>
          <a:lstStyle>
            <a:lvl1pPr marL="0" indent="0">
              <a:lnSpc>
                <a:spcPct val="11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155600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text and image">
    <p:spTree>
      <p:nvGrpSpPr>
        <p:cNvPr id="1" name=""/>
        <p:cNvGrpSpPr/>
        <p:nvPr/>
      </p:nvGrpSpPr>
      <p:grpSpPr>
        <a:xfrm>
          <a:off x="0" y="0"/>
          <a:ext cx="0" cy="0"/>
          <a:chOff x="0" y="0"/>
          <a:chExt cx="0" cy="0"/>
        </a:xfrm>
      </p:grpSpPr>
      <p:sp>
        <p:nvSpPr>
          <p:cNvPr id="2" name="Title 1"/>
          <p:cNvSpPr>
            <a:spLocks noGrp="1"/>
          </p:cNvSpPr>
          <p:nvPr>
            <p:ph type="title"/>
          </p:nvPr>
        </p:nvSpPr>
        <p:spPr>
          <a:xfrm>
            <a:off x="374904" y="457200"/>
            <a:ext cx="3932237" cy="1600200"/>
          </a:xfrm>
          <a:prstGeom prst="rect">
            <a:avLst/>
          </a:prstGeom>
        </p:spPr>
        <p:txBody>
          <a:bodyPr anchor="b"/>
          <a:lstStyle>
            <a:lvl1pPr>
              <a:defRPr sz="3200">
                <a:solidFill>
                  <a:srgbClr val="00579C"/>
                </a:solidFill>
              </a:defRPr>
            </a:lvl1pPr>
          </a:lstStyle>
          <a:p>
            <a:r>
              <a:rPr lang="en-US"/>
              <a:t>Click to edit Master title style</a:t>
            </a:r>
          </a:p>
        </p:txBody>
      </p:sp>
      <p:sp>
        <p:nvSpPr>
          <p:cNvPr id="3" name="Picture Placeholder 2"/>
          <p:cNvSpPr>
            <a:spLocks noGrp="1" noChangeAspect="1"/>
          </p:cNvSpPr>
          <p:nvPr>
            <p:ph type="pic" idx="1"/>
          </p:nvPr>
        </p:nvSpPr>
        <p:spPr>
          <a:xfrm>
            <a:off x="4706113" y="987427"/>
            <a:ext cx="7485887" cy="4873625"/>
          </a:xfrm>
          <a:prstGeom prst="rect">
            <a:avLst/>
          </a:prstGeo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Text Placeholder 3">
            <a:extLst>
              <a:ext uri="{FF2B5EF4-FFF2-40B4-BE49-F238E27FC236}">
                <a16:creationId xmlns:a16="http://schemas.microsoft.com/office/drawing/2014/main" id="{A95EF8D4-5B50-564A-8E71-ACB42B8E14D3}"/>
              </a:ext>
            </a:extLst>
          </p:cNvPr>
          <p:cNvSpPr>
            <a:spLocks noGrp="1"/>
          </p:cNvSpPr>
          <p:nvPr>
            <p:ph type="body" sz="half" idx="2"/>
          </p:nvPr>
        </p:nvSpPr>
        <p:spPr>
          <a:xfrm>
            <a:off x="374904" y="2194560"/>
            <a:ext cx="3932237" cy="3674428"/>
          </a:xfrm>
          <a:prstGeom prst="rect">
            <a:avLst/>
          </a:prstGeom>
        </p:spPr>
        <p:txBody>
          <a:bodyPr>
            <a:normAutofit/>
          </a:bodyPr>
          <a:lstStyle>
            <a:lvl1pPr marL="0" indent="0">
              <a:lnSpc>
                <a:spcPct val="11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252606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7365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1_Final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866980C-C913-5E12-6241-DDEDFA3F45E9}"/>
              </a:ext>
            </a:extLst>
          </p:cNvPr>
          <p:cNvSpPr txBox="1"/>
          <p:nvPr userDrawn="1"/>
        </p:nvSpPr>
        <p:spPr>
          <a:xfrm>
            <a:off x="625313" y="4393914"/>
            <a:ext cx="6823276" cy="584775"/>
          </a:xfrm>
          <a:prstGeom prst="rect">
            <a:avLst/>
          </a:prstGeom>
          <a:noFill/>
        </p:spPr>
        <p:txBody>
          <a:bodyPr wrap="square">
            <a:spAutoFit/>
          </a:bodyPr>
          <a:lstStyle/>
          <a:p>
            <a:r>
              <a:rPr lang="en-GB" sz="1600" b="1" i="0">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International Institute for Applied Systems Analysis (IIASA) </a:t>
            </a:r>
            <a:br>
              <a:rPr lang="en-GB" sz="1600" b="0" i="0">
                <a:solidFill>
                  <a:schemeClr val="bg1"/>
                </a:solidFill>
                <a:effectLst/>
                <a:latin typeface="Calibri" panose="020F0502020204030204" pitchFamily="34" charset="0"/>
                <a:ea typeface="Source Sans Pro" panose="020B0503030403020204" pitchFamily="34" charset="0"/>
                <a:cs typeface="Calibri" panose="020F0502020204030204" pitchFamily="34" charset="0"/>
              </a:rPr>
            </a:br>
            <a:r>
              <a:rPr lang="en-GB" sz="1600" b="0" i="0" err="1">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Schlossplatz</a:t>
            </a:r>
            <a:r>
              <a:rPr lang="en-GB" sz="1600" b="0" i="0">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 1, A‑2361 </a:t>
            </a:r>
            <a:r>
              <a:rPr lang="en-GB" sz="1600" b="0" i="0" err="1">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Laxenburg</a:t>
            </a:r>
            <a:r>
              <a:rPr lang="en-GB" sz="1600" b="0" i="0">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 Austria</a:t>
            </a:r>
          </a:p>
        </p:txBody>
      </p:sp>
      <p:sp>
        <p:nvSpPr>
          <p:cNvPr id="2" name="Title 1"/>
          <p:cNvSpPr>
            <a:spLocks noGrp="1"/>
          </p:cNvSpPr>
          <p:nvPr>
            <p:ph type="ctrTitle" hasCustomPrompt="1"/>
          </p:nvPr>
        </p:nvSpPr>
        <p:spPr>
          <a:xfrm>
            <a:off x="625313" y="1950636"/>
            <a:ext cx="9659112" cy="1254416"/>
          </a:xfrm>
          <a:prstGeom prst="rect">
            <a:avLst/>
          </a:prstGeom>
        </p:spPr>
        <p:txBody>
          <a:bodyPr anchor="b">
            <a:normAutofit/>
          </a:bodyPr>
          <a:lstStyle>
            <a:lvl1pPr algn="l">
              <a:defRPr sz="3600" b="0" i="0">
                <a:solidFill>
                  <a:schemeClr val="bg1"/>
                </a:solidFill>
                <a:latin typeface="Calibri" panose="020F0502020204030204" pitchFamily="34" charset="0"/>
                <a:cs typeface="Calibri" panose="020F0502020204030204" pitchFamily="34" charset="0"/>
              </a:defRPr>
            </a:lvl1pPr>
          </a:lstStyle>
          <a:p>
            <a:r>
              <a:rPr lang="en-US"/>
              <a:t>Thank you for your time.</a:t>
            </a:r>
          </a:p>
        </p:txBody>
      </p:sp>
      <p:sp>
        <p:nvSpPr>
          <p:cNvPr id="3" name="Subtitle 2"/>
          <p:cNvSpPr>
            <a:spLocks noGrp="1"/>
          </p:cNvSpPr>
          <p:nvPr>
            <p:ph type="subTitle" idx="1" hasCustomPrompt="1"/>
          </p:nvPr>
        </p:nvSpPr>
        <p:spPr>
          <a:xfrm>
            <a:off x="625313" y="3407554"/>
            <a:ext cx="8196072" cy="523220"/>
          </a:xfrm>
          <a:prstGeom prst="rect">
            <a:avLst/>
          </a:prstGeom>
        </p:spPr>
        <p:txBody>
          <a:bodyPr>
            <a:normAutofit/>
          </a:bodyPr>
          <a:lstStyle>
            <a:lvl1pPr marL="0" indent="0" algn="l">
              <a:lnSpc>
                <a:spcPct val="110000"/>
              </a:lnSpc>
              <a:buNone/>
              <a:defRPr lang="en-US" sz="2400" b="0" i="0" kern="1200" dirty="0" smtClean="0">
                <a:solidFill>
                  <a:schemeClr val="bg1"/>
                </a:solidFill>
                <a:latin typeface="Calibri" panose="020F0502020204030204" pitchFamily="34" charset="0"/>
                <a:ea typeface="Tahoma" panose="020B060403050404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Questions.</a:t>
            </a:r>
          </a:p>
        </p:txBody>
      </p:sp>
      <p:pic>
        <p:nvPicPr>
          <p:cNvPr id="4" name="Picture 3" descr="A black background with white text&#10;&#10;AI-generated content may be incorrect.">
            <a:extLst>
              <a:ext uri="{FF2B5EF4-FFF2-40B4-BE49-F238E27FC236}">
                <a16:creationId xmlns:a16="http://schemas.microsoft.com/office/drawing/2014/main" id="{382E673C-86A6-9A7C-B964-99A87BF18120}"/>
              </a:ext>
            </a:extLst>
          </p:cNvPr>
          <p:cNvPicPr>
            <a:picLocks noChangeAspect="1"/>
          </p:cNvPicPr>
          <p:nvPr userDrawn="1"/>
        </p:nvPicPr>
        <p:blipFill>
          <a:blip r:embed="rId3"/>
          <a:stretch>
            <a:fillRect/>
          </a:stretch>
        </p:blipFill>
        <p:spPr>
          <a:xfrm>
            <a:off x="334963" y="333375"/>
            <a:ext cx="2662678" cy="752236"/>
          </a:xfrm>
          <a:prstGeom prst="rect">
            <a:avLst/>
          </a:prstGeom>
        </p:spPr>
      </p:pic>
      <p:pic>
        <p:nvPicPr>
          <p:cNvPr id="7" name="Picture 6">
            <a:extLst>
              <a:ext uri="{FF2B5EF4-FFF2-40B4-BE49-F238E27FC236}">
                <a16:creationId xmlns:a16="http://schemas.microsoft.com/office/drawing/2014/main" id="{1861B281-884F-BC40-940A-44DE7E54CA2C}"/>
              </a:ext>
            </a:extLst>
          </p:cNvPr>
          <p:cNvPicPr>
            <a:picLocks noChangeAspect="1"/>
          </p:cNvPicPr>
          <p:nvPr userDrawn="1"/>
        </p:nvPicPr>
        <p:blipFill>
          <a:blip r:embed="rId4"/>
          <a:stretch>
            <a:fillRect/>
          </a:stretch>
        </p:blipFill>
        <p:spPr>
          <a:xfrm>
            <a:off x="717469" y="5140607"/>
            <a:ext cx="177800" cy="177800"/>
          </a:xfrm>
          <a:prstGeom prst="rect">
            <a:avLst/>
          </a:prstGeom>
        </p:spPr>
      </p:pic>
      <p:pic>
        <p:nvPicPr>
          <p:cNvPr id="13" name="Picture 12">
            <a:extLst>
              <a:ext uri="{FF2B5EF4-FFF2-40B4-BE49-F238E27FC236}">
                <a16:creationId xmlns:a16="http://schemas.microsoft.com/office/drawing/2014/main" id="{A34C103B-AB63-DD1C-6418-D5F17C0C9909}"/>
              </a:ext>
            </a:extLst>
          </p:cNvPr>
          <p:cNvPicPr>
            <a:picLocks noChangeAspect="1"/>
          </p:cNvPicPr>
          <p:nvPr userDrawn="1"/>
        </p:nvPicPr>
        <p:blipFill>
          <a:blip r:embed="rId5"/>
          <a:stretch>
            <a:fillRect/>
          </a:stretch>
        </p:blipFill>
        <p:spPr>
          <a:xfrm>
            <a:off x="717469" y="5449263"/>
            <a:ext cx="177800" cy="177800"/>
          </a:xfrm>
          <a:prstGeom prst="rect">
            <a:avLst/>
          </a:prstGeom>
        </p:spPr>
      </p:pic>
      <p:pic>
        <p:nvPicPr>
          <p:cNvPr id="14" name="Picture 13">
            <a:extLst>
              <a:ext uri="{FF2B5EF4-FFF2-40B4-BE49-F238E27FC236}">
                <a16:creationId xmlns:a16="http://schemas.microsoft.com/office/drawing/2014/main" id="{A5378DF3-621B-3DB1-24AC-B68320F8BC33}"/>
              </a:ext>
            </a:extLst>
          </p:cNvPr>
          <p:cNvPicPr>
            <a:picLocks noChangeAspect="1"/>
          </p:cNvPicPr>
          <p:nvPr userDrawn="1"/>
        </p:nvPicPr>
        <p:blipFill>
          <a:blip r:embed="rId6"/>
          <a:stretch>
            <a:fillRect/>
          </a:stretch>
        </p:blipFill>
        <p:spPr>
          <a:xfrm>
            <a:off x="709592" y="5824842"/>
            <a:ext cx="177800" cy="177800"/>
          </a:xfrm>
          <a:prstGeom prst="rect">
            <a:avLst/>
          </a:prstGeom>
        </p:spPr>
      </p:pic>
      <p:pic>
        <p:nvPicPr>
          <p:cNvPr id="16" name="Picture 15">
            <a:extLst>
              <a:ext uri="{FF2B5EF4-FFF2-40B4-BE49-F238E27FC236}">
                <a16:creationId xmlns:a16="http://schemas.microsoft.com/office/drawing/2014/main" id="{BAE63425-3087-D628-05BC-2E3AFF9D374C}"/>
              </a:ext>
            </a:extLst>
          </p:cNvPr>
          <p:cNvPicPr>
            <a:picLocks noChangeAspect="1"/>
          </p:cNvPicPr>
          <p:nvPr userDrawn="1"/>
        </p:nvPicPr>
        <p:blipFill>
          <a:blip r:embed="rId7"/>
          <a:stretch>
            <a:fillRect/>
          </a:stretch>
        </p:blipFill>
        <p:spPr>
          <a:xfrm>
            <a:off x="709592" y="6139482"/>
            <a:ext cx="177800" cy="177800"/>
          </a:xfrm>
          <a:prstGeom prst="rect">
            <a:avLst/>
          </a:prstGeom>
        </p:spPr>
      </p:pic>
      <p:pic>
        <p:nvPicPr>
          <p:cNvPr id="18" name="Picture 17">
            <a:extLst>
              <a:ext uri="{FF2B5EF4-FFF2-40B4-BE49-F238E27FC236}">
                <a16:creationId xmlns:a16="http://schemas.microsoft.com/office/drawing/2014/main" id="{223882B7-A77F-CDB9-85BE-40EE51244B38}"/>
              </a:ext>
            </a:extLst>
          </p:cNvPr>
          <p:cNvPicPr>
            <a:picLocks noChangeAspect="1"/>
          </p:cNvPicPr>
          <p:nvPr userDrawn="1"/>
        </p:nvPicPr>
        <p:blipFill>
          <a:blip r:embed="rId8"/>
          <a:stretch>
            <a:fillRect/>
          </a:stretch>
        </p:blipFill>
        <p:spPr>
          <a:xfrm>
            <a:off x="2563928" y="5140607"/>
            <a:ext cx="177800" cy="177800"/>
          </a:xfrm>
          <a:prstGeom prst="rect">
            <a:avLst/>
          </a:prstGeom>
        </p:spPr>
      </p:pic>
      <p:pic>
        <p:nvPicPr>
          <p:cNvPr id="19" name="Picture 18">
            <a:extLst>
              <a:ext uri="{FF2B5EF4-FFF2-40B4-BE49-F238E27FC236}">
                <a16:creationId xmlns:a16="http://schemas.microsoft.com/office/drawing/2014/main" id="{195912AA-ADC5-9A97-C87A-E7B8097F52E0}"/>
              </a:ext>
            </a:extLst>
          </p:cNvPr>
          <p:cNvPicPr>
            <a:picLocks noChangeAspect="1"/>
          </p:cNvPicPr>
          <p:nvPr userDrawn="1"/>
        </p:nvPicPr>
        <p:blipFill>
          <a:blip r:embed="rId9"/>
          <a:stretch>
            <a:fillRect/>
          </a:stretch>
        </p:blipFill>
        <p:spPr>
          <a:xfrm>
            <a:off x="2563928" y="5449263"/>
            <a:ext cx="177800" cy="177800"/>
          </a:xfrm>
          <a:prstGeom prst="rect">
            <a:avLst/>
          </a:prstGeom>
        </p:spPr>
      </p:pic>
      <p:pic>
        <p:nvPicPr>
          <p:cNvPr id="20" name="Picture 19">
            <a:extLst>
              <a:ext uri="{FF2B5EF4-FFF2-40B4-BE49-F238E27FC236}">
                <a16:creationId xmlns:a16="http://schemas.microsoft.com/office/drawing/2014/main" id="{AC4B50D3-3354-AE75-9716-A62FCF5D8D2B}"/>
              </a:ext>
            </a:extLst>
          </p:cNvPr>
          <p:cNvPicPr>
            <a:picLocks noChangeAspect="1"/>
          </p:cNvPicPr>
          <p:nvPr userDrawn="1"/>
        </p:nvPicPr>
        <p:blipFill>
          <a:blip r:embed="rId10"/>
          <a:stretch>
            <a:fillRect/>
          </a:stretch>
        </p:blipFill>
        <p:spPr>
          <a:xfrm>
            <a:off x="2563928" y="5824842"/>
            <a:ext cx="177800" cy="177800"/>
          </a:xfrm>
          <a:prstGeom prst="rect">
            <a:avLst/>
          </a:prstGeom>
        </p:spPr>
      </p:pic>
      <p:graphicFrame>
        <p:nvGraphicFramePr>
          <p:cNvPr id="21" name="Table 8">
            <a:extLst>
              <a:ext uri="{FF2B5EF4-FFF2-40B4-BE49-F238E27FC236}">
                <a16:creationId xmlns:a16="http://schemas.microsoft.com/office/drawing/2014/main" id="{6D7CB40E-893F-5976-1E47-E53C2B8A4552}"/>
              </a:ext>
            </a:extLst>
          </p:cNvPr>
          <p:cNvGraphicFramePr>
            <a:graphicFrameLocks noGrp="1"/>
          </p:cNvGraphicFramePr>
          <p:nvPr userDrawn="1">
            <p:extLst>
              <p:ext uri="{D42A27DB-BD31-4B8C-83A1-F6EECF244321}">
                <p14:modId xmlns:p14="http://schemas.microsoft.com/office/powerpoint/2010/main" val="3571512371"/>
              </p:ext>
            </p:extLst>
          </p:nvPr>
        </p:nvGraphicFramePr>
        <p:xfrm>
          <a:off x="625313" y="5074276"/>
          <a:ext cx="4536996" cy="1320584"/>
        </p:xfrm>
        <a:graphic>
          <a:graphicData uri="http://schemas.openxmlformats.org/drawingml/2006/table">
            <a:tbl>
              <a:tblPr firstRow="1" bandRow="1">
                <a:tableStyleId>{5FD0F851-EC5A-4D38-B0AD-8093EC10F338}</a:tableStyleId>
              </a:tblPr>
              <a:tblGrid>
                <a:gridCol w="370110">
                  <a:extLst>
                    <a:ext uri="{9D8B030D-6E8A-4147-A177-3AD203B41FA5}">
                      <a16:colId xmlns:a16="http://schemas.microsoft.com/office/drawing/2014/main" val="1764525320"/>
                    </a:ext>
                  </a:extLst>
                </a:gridCol>
                <a:gridCol w="1439019">
                  <a:extLst>
                    <a:ext uri="{9D8B030D-6E8A-4147-A177-3AD203B41FA5}">
                      <a16:colId xmlns:a16="http://schemas.microsoft.com/office/drawing/2014/main" val="2052431680"/>
                    </a:ext>
                  </a:extLst>
                </a:gridCol>
                <a:gridCol w="415636">
                  <a:extLst>
                    <a:ext uri="{9D8B030D-6E8A-4147-A177-3AD203B41FA5}">
                      <a16:colId xmlns:a16="http://schemas.microsoft.com/office/drawing/2014/main" val="1376892571"/>
                    </a:ext>
                  </a:extLst>
                </a:gridCol>
                <a:gridCol w="2312231">
                  <a:extLst>
                    <a:ext uri="{9D8B030D-6E8A-4147-A177-3AD203B41FA5}">
                      <a16:colId xmlns:a16="http://schemas.microsoft.com/office/drawing/2014/main" val="3904172649"/>
                    </a:ext>
                  </a:extLst>
                </a:gridCol>
              </a:tblGrid>
              <a:tr h="330146">
                <a:tc>
                  <a:txBody>
                    <a:bodyPr/>
                    <a:lstStyle/>
                    <a:p>
                      <a:endParaRPr lang="en-AT" sz="10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iiasa.ac.at</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a:t>
                      </a: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IIASAVienna</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31377140"/>
                  </a:ext>
                </a:extLst>
              </a:tr>
              <a:tr h="330146">
                <a:tc>
                  <a:txBody>
                    <a:bodyPr/>
                    <a:lstStyle/>
                    <a:p>
                      <a:endParaRPr lang="en-AT" sz="10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iiasa.ac.at</a:t>
                      </a:r>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/contact</a:t>
                      </a: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a:t>
                      </a: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IIASALive</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780741090"/>
                  </a:ext>
                </a:extLst>
              </a:tr>
              <a:tr h="330146">
                <a:tc>
                  <a:txBody>
                    <a:bodyPr/>
                    <a:lstStyle/>
                    <a:p>
                      <a:endParaRPr lang="en-AT" sz="10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a:t>
                      </a:r>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a:t>
                      </a: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iiasavienna</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590576483"/>
                  </a:ext>
                </a:extLst>
              </a:tr>
              <a:tr h="330146">
                <a:tc>
                  <a:txBody>
                    <a:bodyPr/>
                    <a:lstStyle/>
                    <a:p>
                      <a:endParaRPr lang="en-AT" sz="10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iiasa-vienna</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T" sz="900" b="0" i="0">
                          <a:solidFill>
                            <a:schemeClr val="bg1"/>
                          </a:solidFill>
                          <a:latin typeface="Calibri" panose="020F0502020204030204" pitchFamily="34" charset="0"/>
                          <a:ea typeface="Source Sans Pro" panose="020B0503030403020204" pitchFamily="34" charset="0"/>
                          <a:cs typeface="Calibri" panose="020F0502020204030204" pitchFamily="34" charset="0"/>
                        </a:rPr>
                        <a:t>@</a:t>
                      </a:r>
                      <a:r>
                        <a:rPr lang="en-GB" sz="900" b="0" i="0" err="1">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iiasa.ac.at</a:t>
                      </a:r>
                      <a:endParaRPr lang="en-GB" sz="900" b="0" i="0">
                        <a:solidFill>
                          <a:schemeClr val="bg1"/>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91919575"/>
                  </a:ext>
                </a:extLst>
              </a:tr>
            </a:tbl>
          </a:graphicData>
        </a:graphic>
      </p:graphicFrame>
      <p:pic>
        <p:nvPicPr>
          <p:cNvPr id="22" name="Picture 21">
            <a:extLst>
              <a:ext uri="{FF2B5EF4-FFF2-40B4-BE49-F238E27FC236}">
                <a16:creationId xmlns:a16="http://schemas.microsoft.com/office/drawing/2014/main" id="{F1650B74-8240-EF84-4363-2B38515873AA}"/>
              </a:ext>
            </a:extLst>
          </p:cNvPr>
          <p:cNvPicPr>
            <a:picLocks noChangeAspect="1"/>
          </p:cNvPicPr>
          <p:nvPr userDrawn="1"/>
        </p:nvPicPr>
        <p:blipFill>
          <a:blip r:embed="rId11"/>
          <a:stretch>
            <a:fillRect/>
          </a:stretch>
        </p:blipFill>
        <p:spPr>
          <a:xfrm>
            <a:off x="2563928" y="6139482"/>
            <a:ext cx="177800" cy="177800"/>
          </a:xfrm>
          <a:prstGeom prst="rect">
            <a:avLst/>
          </a:prstGeom>
        </p:spPr>
      </p:pic>
    </p:spTree>
    <p:extLst>
      <p:ext uri="{BB962C8B-B14F-4D97-AF65-F5344CB8AC3E}">
        <p14:creationId xmlns:p14="http://schemas.microsoft.com/office/powerpoint/2010/main" val="36697305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Final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black background with white text&#10;&#10;AI-generated content may be incorrect.">
            <a:extLst>
              <a:ext uri="{FF2B5EF4-FFF2-40B4-BE49-F238E27FC236}">
                <a16:creationId xmlns:a16="http://schemas.microsoft.com/office/drawing/2014/main" id="{8E094E96-4A5C-119A-87FB-69E909C9556E}"/>
              </a:ext>
            </a:extLst>
          </p:cNvPr>
          <p:cNvPicPr>
            <a:picLocks noChangeAspect="1"/>
          </p:cNvPicPr>
          <p:nvPr userDrawn="1"/>
        </p:nvPicPr>
        <p:blipFill>
          <a:blip r:embed="rId3"/>
          <a:stretch>
            <a:fillRect/>
          </a:stretch>
        </p:blipFill>
        <p:spPr>
          <a:xfrm>
            <a:off x="334963" y="333375"/>
            <a:ext cx="2662678" cy="752236"/>
          </a:xfrm>
          <a:prstGeom prst="rect">
            <a:avLst/>
          </a:prstGeom>
        </p:spPr>
      </p:pic>
      <p:sp>
        <p:nvSpPr>
          <p:cNvPr id="18" name="TextBox 17">
            <a:extLst>
              <a:ext uri="{FF2B5EF4-FFF2-40B4-BE49-F238E27FC236}">
                <a16:creationId xmlns:a16="http://schemas.microsoft.com/office/drawing/2014/main" id="{3BC2C25E-7A77-C296-80AD-28CB78FFD7BB}"/>
              </a:ext>
            </a:extLst>
          </p:cNvPr>
          <p:cNvSpPr txBox="1"/>
          <p:nvPr userDrawn="1"/>
        </p:nvSpPr>
        <p:spPr>
          <a:xfrm>
            <a:off x="625313" y="4393914"/>
            <a:ext cx="6823276" cy="584775"/>
          </a:xfrm>
          <a:prstGeom prst="rect">
            <a:avLst/>
          </a:prstGeom>
          <a:noFill/>
        </p:spPr>
        <p:txBody>
          <a:bodyPr wrap="square">
            <a:spAutoFit/>
          </a:bodyPr>
          <a:lstStyle/>
          <a:p>
            <a:r>
              <a:rPr lang="en-GB" sz="1600" b="1" i="0">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International Institute for Applied Systems Analysis (IIASA) </a:t>
            </a:r>
            <a:br>
              <a:rPr lang="en-GB" sz="1600" b="0" i="0">
                <a:solidFill>
                  <a:schemeClr val="bg1"/>
                </a:solidFill>
                <a:effectLst/>
                <a:latin typeface="Calibri" panose="020F0502020204030204" pitchFamily="34" charset="0"/>
                <a:ea typeface="Source Sans Pro" panose="020B0503030403020204" pitchFamily="34" charset="0"/>
                <a:cs typeface="Calibri" panose="020F0502020204030204" pitchFamily="34" charset="0"/>
              </a:rPr>
            </a:br>
            <a:r>
              <a:rPr lang="en-GB" sz="1600" b="0" i="0" err="1">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Schlossplatz</a:t>
            </a:r>
            <a:r>
              <a:rPr lang="en-GB" sz="1600" b="0" i="0">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 1, A‑2361 </a:t>
            </a:r>
            <a:r>
              <a:rPr lang="en-GB" sz="1600" b="0" i="0" err="1">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Laxenburg</a:t>
            </a:r>
            <a:r>
              <a:rPr lang="en-GB" sz="1600" b="0" i="0">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 Austria</a:t>
            </a:r>
          </a:p>
        </p:txBody>
      </p:sp>
      <p:sp>
        <p:nvSpPr>
          <p:cNvPr id="20" name="Title 1">
            <a:extLst>
              <a:ext uri="{FF2B5EF4-FFF2-40B4-BE49-F238E27FC236}">
                <a16:creationId xmlns:a16="http://schemas.microsoft.com/office/drawing/2014/main" id="{5A00841B-0732-CC89-A2D4-53E03A863F99}"/>
              </a:ext>
            </a:extLst>
          </p:cNvPr>
          <p:cNvSpPr>
            <a:spLocks noGrp="1"/>
          </p:cNvSpPr>
          <p:nvPr>
            <p:ph type="ctrTitle" hasCustomPrompt="1"/>
          </p:nvPr>
        </p:nvSpPr>
        <p:spPr>
          <a:xfrm>
            <a:off x="625313" y="1950636"/>
            <a:ext cx="9659112" cy="1254416"/>
          </a:xfrm>
          <a:prstGeom prst="rect">
            <a:avLst/>
          </a:prstGeom>
        </p:spPr>
        <p:txBody>
          <a:bodyPr anchor="b">
            <a:normAutofit/>
          </a:bodyPr>
          <a:lstStyle>
            <a:lvl1pPr algn="l">
              <a:defRPr sz="3600" b="0" i="0">
                <a:solidFill>
                  <a:schemeClr val="bg1"/>
                </a:solidFill>
                <a:latin typeface="Calibri" panose="020F0502020204030204" pitchFamily="34" charset="0"/>
                <a:cs typeface="Calibri" panose="020F0502020204030204" pitchFamily="34" charset="0"/>
              </a:defRPr>
            </a:lvl1pPr>
          </a:lstStyle>
          <a:p>
            <a:r>
              <a:rPr lang="en-US"/>
              <a:t>Thank you for your time.</a:t>
            </a:r>
          </a:p>
        </p:txBody>
      </p:sp>
      <p:sp>
        <p:nvSpPr>
          <p:cNvPr id="21" name="Subtitle 2">
            <a:extLst>
              <a:ext uri="{FF2B5EF4-FFF2-40B4-BE49-F238E27FC236}">
                <a16:creationId xmlns:a16="http://schemas.microsoft.com/office/drawing/2014/main" id="{6B248495-314C-FFEC-EEB3-57E264472AD6}"/>
              </a:ext>
            </a:extLst>
          </p:cNvPr>
          <p:cNvSpPr>
            <a:spLocks noGrp="1"/>
          </p:cNvSpPr>
          <p:nvPr>
            <p:ph type="subTitle" idx="1" hasCustomPrompt="1"/>
          </p:nvPr>
        </p:nvSpPr>
        <p:spPr>
          <a:xfrm>
            <a:off x="625313" y="3407554"/>
            <a:ext cx="8196072" cy="523220"/>
          </a:xfrm>
          <a:prstGeom prst="rect">
            <a:avLst/>
          </a:prstGeom>
        </p:spPr>
        <p:txBody>
          <a:bodyPr>
            <a:normAutofit/>
          </a:bodyPr>
          <a:lstStyle>
            <a:lvl1pPr marL="0" indent="0" algn="l">
              <a:lnSpc>
                <a:spcPct val="110000"/>
              </a:lnSpc>
              <a:buNone/>
              <a:defRPr lang="en-US" sz="2400" b="0" i="0" kern="1200" dirty="0" smtClean="0">
                <a:solidFill>
                  <a:schemeClr val="bg1"/>
                </a:solidFill>
                <a:latin typeface="Calibri" panose="020F0502020204030204" pitchFamily="34" charset="0"/>
                <a:ea typeface="Tahoma" panose="020B060403050404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Questions.</a:t>
            </a:r>
          </a:p>
        </p:txBody>
      </p:sp>
      <p:pic>
        <p:nvPicPr>
          <p:cNvPr id="2" name="Picture 1">
            <a:extLst>
              <a:ext uri="{FF2B5EF4-FFF2-40B4-BE49-F238E27FC236}">
                <a16:creationId xmlns:a16="http://schemas.microsoft.com/office/drawing/2014/main" id="{2997433E-CF60-33A7-009D-64A338615BE7}"/>
              </a:ext>
            </a:extLst>
          </p:cNvPr>
          <p:cNvPicPr>
            <a:picLocks noChangeAspect="1"/>
          </p:cNvPicPr>
          <p:nvPr userDrawn="1"/>
        </p:nvPicPr>
        <p:blipFill>
          <a:blip r:embed="rId4"/>
          <a:stretch>
            <a:fillRect/>
          </a:stretch>
        </p:blipFill>
        <p:spPr>
          <a:xfrm>
            <a:off x="717469" y="5140607"/>
            <a:ext cx="177800" cy="177800"/>
          </a:xfrm>
          <a:prstGeom prst="rect">
            <a:avLst/>
          </a:prstGeom>
        </p:spPr>
      </p:pic>
      <p:pic>
        <p:nvPicPr>
          <p:cNvPr id="3" name="Picture 2">
            <a:extLst>
              <a:ext uri="{FF2B5EF4-FFF2-40B4-BE49-F238E27FC236}">
                <a16:creationId xmlns:a16="http://schemas.microsoft.com/office/drawing/2014/main" id="{CA16826F-6F9C-70DE-9B9A-EE9CD8144D7A}"/>
              </a:ext>
            </a:extLst>
          </p:cNvPr>
          <p:cNvPicPr>
            <a:picLocks noChangeAspect="1"/>
          </p:cNvPicPr>
          <p:nvPr userDrawn="1"/>
        </p:nvPicPr>
        <p:blipFill>
          <a:blip r:embed="rId5"/>
          <a:stretch>
            <a:fillRect/>
          </a:stretch>
        </p:blipFill>
        <p:spPr>
          <a:xfrm>
            <a:off x="717469" y="5449263"/>
            <a:ext cx="177800" cy="177800"/>
          </a:xfrm>
          <a:prstGeom prst="rect">
            <a:avLst/>
          </a:prstGeom>
        </p:spPr>
      </p:pic>
      <p:pic>
        <p:nvPicPr>
          <p:cNvPr id="5" name="Picture 4">
            <a:extLst>
              <a:ext uri="{FF2B5EF4-FFF2-40B4-BE49-F238E27FC236}">
                <a16:creationId xmlns:a16="http://schemas.microsoft.com/office/drawing/2014/main" id="{82C9D440-DE65-5B5A-FFA0-1B71BD1E638D}"/>
              </a:ext>
            </a:extLst>
          </p:cNvPr>
          <p:cNvPicPr>
            <a:picLocks noChangeAspect="1"/>
          </p:cNvPicPr>
          <p:nvPr userDrawn="1"/>
        </p:nvPicPr>
        <p:blipFill>
          <a:blip r:embed="rId6"/>
          <a:stretch>
            <a:fillRect/>
          </a:stretch>
        </p:blipFill>
        <p:spPr>
          <a:xfrm>
            <a:off x="709592" y="5824842"/>
            <a:ext cx="177800" cy="177800"/>
          </a:xfrm>
          <a:prstGeom prst="rect">
            <a:avLst/>
          </a:prstGeom>
        </p:spPr>
      </p:pic>
      <p:pic>
        <p:nvPicPr>
          <p:cNvPr id="6" name="Picture 5">
            <a:extLst>
              <a:ext uri="{FF2B5EF4-FFF2-40B4-BE49-F238E27FC236}">
                <a16:creationId xmlns:a16="http://schemas.microsoft.com/office/drawing/2014/main" id="{3EA4A19B-A78D-AB3A-A150-AAEA47D3666B}"/>
              </a:ext>
            </a:extLst>
          </p:cNvPr>
          <p:cNvPicPr>
            <a:picLocks noChangeAspect="1"/>
          </p:cNvPicPr>
          <p:nvPr userDrawn="1"/>
        </p:nvPicPr>
        <p:blipFill>
          <a:blip r:embed="rId7"/>
          <a:stretch>
            <a:fillRect/>
          </a:stretch>
        </p:blipFill>
        <p:spPr>
          <a:xfrm>
            <a:off x="709592" y="6139482"/>
            <a:ext cx="177800" cy="177800"/>
          </a:xfrm>
          <a:prstGeom prst="rect">
            <a:avLst/>
          </a:prstGeom>
        </p:spPr>
      </p:pic>
      <p:pic>
        <p:nvPicPr>
          <p:cNvPr id="7" name="Picture 6">
            <a:extLst>
              <a:ext uri="{FF2B5EF4-FFF2-40B4-BE49-F238E27FC236}">
                <a16:creationId xmlns:a16="http://schemas.microsoft.com/office/drawing/2014/main" id="{DFC9B234-2AC8-BC7A-5F37-59DE858F6228}"/>
              </a:ext>
            </a:extLst>
          </p:cNvPr>
          <p:cNvPicPr>
            <a:picLocks noChangeAspect="1"/>
          </p:cNvPicPr>
          <p:nvPr userDrawn="1"/>
        </p:nvPicPr>
        <p:blipFill>
          <a:blip r:embed="rId8"/>
          <a:stretch>
            <a:fillRect/>
          </a:stretch>
        </p:blipFill>
        <p:spPr>
          <a:xfrm>
            <a:off x="2563928" y="5140607"/>
            <a:ext cx="177800" cy="177800"/>
          </a:xfrm>
          <a:prstGeom prst="rect">
            <a:avLst/>
          </a:prstGeom>
        </p:spPr>
      </p:pic>
      <p:pic>
        <p:nvPicPr>
          <p:cNvPr id="13" name="Picture 12">
            <a:extLst>
              <a:ext uri="{FF2B5EF4-FFF2-40B4-BE49-F238E27FC236}">
                <a16:creationId xmlns:a16="http://schemas.microsoft.com/office/drawing/2014/main" id="{AB520B5E-DABB-772A-FE12-BCACC0A9DF90}"/>
              </a:ext>
            </a:extLst>
          </p:cNvPr>
          <p:cNvPicPr>
            <a:picLocks noChangeAspect="1"/>
          </p:cNvPicPr>
          <p:nvPr userDrawn="1"/>
        </p:nvPicPr>
        <p:blipFill>
          <a:blip r:embed="rId9"/>
          <a:stretch>
            <a:fillRect/>
          </a:stretch>
        </p:blipFill>
        <p:spPr>
          <a:xfrm>
            <a:off x="2563928" y="5449263"/>
            <a:ext cx="177800" cy="177800"/>
          </a:xfrm>
          <a:prstGeom prst="rect">
            <a:avLst/>
          </a:prstGeom>
        </p:spPr>
      </p:pic>
      <p:pic>
        <p:nvPicPr>
          <p:cNvPr id="14" name="Picture 13">
            <a:extLst>
              <a:ext uri="{FF2B5EF4-FFF2-40B4-BE49-F238E27FC236}">
                <a16:creationId xmlns:a16="http://schemas.microsoft.com/office/drawing/2014/main" id="{E8EAAE06-0446-7712-9A91-4323B8B53271}"/>
              </a:ext>
            </a:extLst>
          </p:cNvPr>
          <p:cNvPicPr>
            <a:picLocks noChangeAspect="1"/>
          </p:cNvPicPr>
          <p:nvPr userDrawn="1"/>
        </p:nvPicPr>
        <p:blipFill>
          <a:blip r:embed="rId10"/>
          <a:stretch>
            <a:fillRect/>
          </a:stretch>
        </p:blipFill>
        <p:spPr>
          <a:xfrm>
            <a:off x="2563928" y="5824842"/>
            <a:ext cx="177800" cy="177800"/>
          </a:xfrm>
          <a:prstGeom prst="rect">
            <a:avLst/>
          </a:prstGeom>
        </p:spPr>
      </p:pic>
      <p:graphicFrame>
        <p:nvGraphicFramePr>
          <p:cNvPr id="16" name="Table 8">
            <a:extLst>
              <a:ext uri="{FF2B5EF4-FFF2-40B4-BE49-F238E27FC236}">
                <a16:creationId xmlns:a16="http://schemas.microsoft.com/office/drawing/2014/main" id="{C90C6E4D-EEFE-5507-D66E-8D1B0369A260}"/>
              </a:ext>
            </a:extLst>
          </p:cNvPr>
          <p:cNvGraphicFramePr>
            <a:graphicFrameLocks noGrp="1"/>
          </p:cNvGraphicFramePr>
          <p:nvPr userDrawn="1">
            <p:extLst>
              <p:ext uri="{D42A27DB-BD31-4B8C-83A1-F6EECF244321}">
                <p14:modId xmlns:p14="http://schemas.microsoft.com/office/powerpoint/2010/main" val="3571512371"/>
              </p:ext>
            </p:extLst>
          </p:nvPr>
        </p:nvGraphicFramePr>
        <p:xfrm>
          <a:off x="625313" y="5074276"/>
          <a:ext cx="4536996" cy="1320584"/>
        </p:xfrm>
        <a:graphic>
          <a:graphicData uri="http://schemas.openxmlformats.org/drawingml/2006/table">
            <a:tbl>
              <a:tblPr firstRow="1" bandRow="1">
                <a:tableStyleId>{5FD0F851-EC5A-4D38-B0AD-8093EC10F338}</a:tableStyleId>
              </a:tblPr>
              <a:tblGrid>
                <a:gridCol w="370110">
                  <a:extLst>
                    <a:ext uri="{9D8B030D-6E8A-4147-A177-3AD203B41FA5}">
                      <a16:colId xmlns:a16="http://schemas.microsoft.com/office/drawing/2014/main" val="1764525320"/>
                    </a:ext>
                  </a:extLst>
                </a:gridCol>
                <a:gridCol w="1439019">
                  <a:extLst>
                    <a:ext uri="{9D8B030D-6E8A-4147-A177-3AD203B41FA5}">
                      <a16:colId xmlns:a16="http://schemas.microsoft.com/office/drawing/2014/main" val="2052431680"/>
                    </a:ext>
                  </a:extLst>
                </a:gridCol>
                <a:gridCol w="415636">
                  <a:extLst>
                    <a:ext uri="{9D8B030D-6E8A-4147-A177-3AD203B41FA5}">
                      <a16:colId xmlns:a16="http://schemas.microsoft.com/office/drawing/2014/main" val="1376892571"/>
                    </a:ext>
                  </a:extLst>
                </a:gridCol>
                <a:gridCol w="2312231">
                  <a:extLst>
                    <a:ext uri="{9D8B030D-6E8A-4147-A177-3AD203B41FA5}">
                      <a16:colId xmlns:a16="http://schemas.microsoft.com/office/drawing/2014/main" val="3904172649"/>
                    </a:ext>
                  </a:extLst>
                </a:gridCol>
              </a:tblGrid>
              <a:tr h="330146">
                <a:tc>
                  <a:txBody>
                    <a:bodyPr/>
                    <a:lstStyle/>
                    <a:p>
                      <a:endParaRPr lang="en-AT" sz="10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iiasa.ac.at</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a:t>
                      </a: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IIASAVienna</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31377140"/>
                  </a:ext>
                </a:extLst>
              </a:tr>
              <a:tr h="330146">
                <a:tc>
                  <a:txBody>
                    <a:bodyPr/>
                    <a:lstStyle/>
                    <a:p>
                      <a:endParaRPr lang="en-AT" sz="10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iiasa.ac.at</a:t>
                      </a:r>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/contact</a:t>
                      </a: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a:t>
                      </a: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IIASALive</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780741090"/>
                  </a:ext>
                </a:extLst>
              </a:tr>
              <a:tr h="330146">
                <a:tc>
                  <a:txBody>
                    <a:bodyPr/>
                    <a:lstStyle/>
                    <a:p>
                      <a:endParaRPr lang="en-AT" sz="10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a:t>
                      </a:r>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a:t>
                      </a: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iiasavienna</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590576483"/>
                  </a:ext>
                </a:extLst>
              </a:tr>
              <a:tr h="330146">
                <a:tc>
                  <a:txBody>
                    <a:bodyPr/>
                    <a:lstStyle/>
                    <a:p>
                      <a:endParaRPr lang="en-AT" sz="10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iiasa-vienna</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T" sz="900" b="0" i="0">
                          <a:solidFill>
                            <a:schemeClr val="bg1"/>
                          </a:solidFill>
                          <a:latin typeface="Calibri" panose="020F0502020204030204" pitchFamily="34" charset="0"/>
                          <a:ea typeface="Source Sans Pro" panose="020B0503030403020204" pitchFamily="34" charset="0"/>
                          <a:cs typeface="Calibri" panose="020F0502020204030204" pitchFamily="34" charset="0"/>
                        </a:rPr>
                        <a:t>@</a:t>
                      </a:r>
                      <a:r>
                        <a:rPr lang="en-GB" sz="900" b="0" i="0" err="1">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iiasa.ac.at</a:t>
                      </a:r>
                      <a:endParaRPr lang="en-GB" sz="900" b="0" i="0">
                        <a:solidFill>
                          <a:schemeClr val="bg1"/>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91919575"/>
                  </a:ext>
                </a:extLst>
              </a:tr>
            </a:tbl>
          </a:graphicData>
        </a:graphic>
      </p:graphicFrame>
      <p:pic>
        <p:nvPicPr>
          <p:cNvPr id="22" name="Picture 21">
            <a:extLst>
              <a:ext uri="{FF2B5EF4-FFF2-40B4-BE49-F238E27FC236}">
                <a16:creationId xmlns:a16="http://schemas.microsoft.com/office/drawing/2014/main" id="{65645B48-0328-2C5E-FDD3-39369FB236F4}"/>
              </a:ext>
            </a:extLst>
          </p:cNvPr>
          <p:cNvPicPr>
            <a:picLocks noChangeAspect="1"/>
          </p:cNvPicPr>
          <p:nvPr userDrawn="1"/>
        </p:nvPicPr>
        <p:blipFill>
          <a:blip r:embed="rId11"/>
          <a:stretch>
            <a:fillRect/>
          </a:stretch>
        </p:blipFill>
        <p:spPr>
          <a:xfrm>
            <a:off x="2563928" y="6139482"/>
            <a:ext cx="177800" cy="177800"/>
          </a:xfrm>
          <a:prstGeom prst="rect">
            <a:avLst/>
          </a:prstGeom>
        </p:spPr>
      </p:pic>
    </p:spTree>
    <p:extLst>
      <p:ext uri="{BB962C8B-B14F-4D97-AF65-F5344CB8AC3E}">
        <p14:creationId xmlns:p14="http://schemas.microsoft.com/office/powerpoint/2010/main" val="2872004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page">
    <p:spTree>
      <p:nvGrpSpPr>
        <p:cNvPr id="1" name=""/>
        <p:cNvGrpSpPr/>
        <p:nvPr/>
      </p:nvGrpSpPr>
      <p:grpSpPr>
        <a:xfrm>
          <a:off x="0" y="0"/>
          <a:ext cx="0" cy="0"/>
          <a:chOff x="0" y="0"/>
          <a:chExt cx="0" cy="0"/>
        </a:xfrm>
      </p:grpSpPr>
      <p:pic>
        <p:nvPicPr>
          <p:cNvPr id="4" name="Picture 3" descr="A blue background with a blue circle and a blue circle&#10;&#10;AI-generated content may be incorrect.">
            <a:extLst>
              <a:ext uri="{FF2B5EF4-FFF2-40B4-BE49-F238E27FC236}">
                <a16:creationId xmlns:a16="http://schemas.microsoft.com/office/drawing/2014/main" id="{3A5D7369-FC80-EC25-C345-1F0F3D6589A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7F42BB52-0F76-07AF-0852-A89312EEB5C8}"/>
              </a:ext>
            </a:extLst>
          </p:cNvPr>
          <p:cNvPicPr>
            <a:picLocks noChangeAspect="1"/>
          </p:cNvPicPr>
          <p:nvPr userDrawn="1"/>
        </p:nvPicPr>
        <p:blipFill>
          <a:blip r:embed="rId3"/>
          <a:stretch>
            <a:fillRect/>
          </a:stretch>
        </p:blipFill>
        <p:spPr>
          <a:xfrm>
            <a:off x="717469" y="5140607"/>
            <a:ext cx="177800" cy="177800"/>
          </a:xfrm>
          <a:prstGeom prst="rect">
            <a:avLst/>
          </a:prstGeom>
        </p:spPr>
      </p:pic>
      <p:pic>
        <p:nvPicPr>
          <p:cNvPr id="9" name="Picture 8">
            <a:extLst>
              <a:ext uri="{FF2B5EF4-FFF2-40B4-BE49-F238E27FC236}">
                <a16:creationId xmlns:a16="http://schemas.microsoft.com/office/drawing/2014/main" id="{7A69C23B-1930-CDCD-E8FC-0B640CD2DAB3}"/>
              </a:ext>
            </a:extLst>
          </p:cNvPr>
          <p:cNvPicPr>
            <a:picLocks noChangeAspect="1"/>
          </p:cNvPicPr>
          <p:nvPr userDrawn="1"/>
        </p:nvPicPr>
        <p:blipFill>
          <a:blip r:embed="rId4"/>
          <a:stretch>
            <a:fillRect/>
          </a:stretch>
        </p:blipFill>
        <p:spPr>
          <a:xfrm>
            <a:off x="717469" y="5449263"/>
            <a:ext cx="177800" cy="177800"/>
          </a:xfrm>
          <a:prstGeom prst="rect">
            <a:avLst/>
          </a:prstGeom>
        </p:spPr>
      </p:pic>
      <p:pic>
        <p:nvPicPr>
          <p:cNvPr id="10" name="Picture 9">
            <a:extLst>
              <a:ext uri="{FF2B5EF4-FFF2-40B4-BE49-F238E27FC236}">
                <a16:creationId xmlns:a16="http://schemas.microsoft.com/office/drawing/2014/main" id="{36A85D1D-8F22-506B-74CE-2B40654E37C7}"/>
              </a:ext>
            </a:extLst>
          </p:cNvPr>
          <p:cNvPicPr>
            <a:picLocks noChangeAspect="1"/>
          </p:cNvPicPr>
          <p:nvPr userDrawn="1"/>
        </p:nvPicPr>
        <p:blipFill>
          <a:blip r:embed="rId5"/>
          <a:stretch>
            <a:fillRect/>
          </a:stretch>
        </p:blipFill>
        <p:spPr>
          <a:xfrm>
            <a:off x="709592" y="5824842"/>
            <a:ext cx="177800" cy="177800"/>
          </a:xfrm>
          <a:prstGeom prst="rect">
            <a:avLst/>
          </a:prstGeom>
        </p:spPr>
      </p:pic>
      <p:pic>
        <p:nvPicPr>
          <p:cNvPr id="11" name="Picture 10">
            <a:extLst>
              <a:ext uri="{FF2B5EF4-FFF2-40B4-BE49-F238E27FC236}">
                <a16:creationId xmlns:a16="http://schemas.microsoft.com/office/drawing/2014/main" id="{AB27957E-1ACD-22F3-93CE-CB4A34038A19}"/>
              </a:ext>
            </a:extLst>
          </p:cNvPr>
          <p:cNvPicPr>
            <a:picLocks noChangeAspect="1"/>
          </p:cNvPicPr>
          <p:nvPr userDrawn="1"/>
        </p:nvPicPr>
        <p:blipFill>
          <a:blip r:embed="rId6"/>
          <a:stretch>
            <a:fillRect/>
          </a:stretch>
        </p:blipFill>
        <p:spPr>
          <a:xfrm>
            <a:off x="709592" y="6139482"/>
            <a:ext cx="177800" cy="177800"/>
          </a:xfrm>
          <a:prstGeom prst="rect">
            <a:avLst/>
          </a:prstGeom>
        </p:spPr>
      </p:pic>
      <p:pic>
        <p:nvPicPr>
          <p:cNvPr id="12" name="Picture 11">
            <a:extLst>
              <a:ext uri="{FF2B5EF4-FFF2-40B4-BE49-F238E27FC236}">
                <a16:creationId xmlns:a16="http://schemas.microsoft.com/office/drawing/2014/main" id="{B3DC30D1-684A-CF6C-A65B-3C4C6F4C7691}"/>
              </a:ext>
            </a:extLst>
          </p:cNvPr>
          <p:cNvPicPr>
            <a:picLocks noChangeAspect="1"/>
          </p:cNvPicPr>
          <p:nvPr userDrawn="1"/>
        </p:nvPicPr>
        <p:blipFill>
          <a:blip r:embed="rId7"/>
          <a:stretch>
            <a:fillRect/>
          </a:stretch>
        </p:blipFill>
        <p:spPr>
          <a:xfrm>
            <a:off x="2563928" y="5140607"/>
            <a:ext cx="177800" cy="177800"/>
          </a:xfrm>
          <a:prstGeom prst="rect">
            <a:avLst/>
          </a:prstGeom>
        </p:spPr>
      </p:pic>
      <p:pic>
        <p:nvPicPr>
          <p:cNvPr id="15" name="Picture 14">
            <a:extLst>
              <a:ext uri="{FF2B5EF4-FFF2-40B4-BE49-F238E27FC236}">
                <a16:creationId xmlns:a16="http://schemas.microsoft.com/office/drawing/2014/main" id="{38D6884D-7CCB-C46B-C53D-3E3A7AC062DC}"/>
              </a:ext>
            </a:extLst>
          </p:cNvPr>
          <p:cNvPicPr>
            <a:picLocks noChangeAspect="1"/>
          </p:cNvPicPr>
          <p:nvPr userDrawn="1"/>
        </p:nvPicPr>
        <p:blipFill>
          <a:blip r:embed="rId8"/>
          <a:stretch>
            <a:fillRect/>
          </a:stretch>
        </p:blipFill>
        <p:spPr>
          <a:xfrm>
            <a:off x="2563928" y="5449263"/>
            <a:ext cx="177800" cy="177800"/>
          </a:xfrm>
          <a:prstGeom prst="rect">
            <a:avLst/>
          </a:prstGeom>
        </p:spPr>
      </p:pic>
      <p:pic>
        <p:nvPicPr>
          <p:cNvPr id="17" name="Picture 16">
            <a:extLst>
              <a:ext uri="{FF2B5EF4-FFF2-40B4-BE49-F238E27FC236}">
                <a16:creationId xmlns:a16="http://schemas.microsoft.com/office/drawing/2014/main" id="{BF152A05-4B11-1060-E898-EB8BD04B1868}"/>
              </a:ext>
            </a:extLst>
          </p:cNvPr>
          <p:cNvPicPr>
            <a:picLocks noChangeAspect="1"/>
          </p:cNvPicPr>
          <p:nvPr userDrawn="1"/>
        </p:nvPicPr>
        <p:blipFill>
          <a:blip r:embed="rId9"/>
          <a:stretch>
            <a:fillRect/>
          </a:stretch>
        </p:blipFill>
        <p:spPr>
          <a:xfrm>
            <a:off x="2563928" y="5824842"/>
            <a:ext cx="177800" cy="177800"/>
          </a:xfrm>
          <a:prstGeom prst="rect">
            <a:avLst/>
          </a:prstGeom>
        </p:spPr>
      </p:pic>
      <p:pic>
        <p:nvPicPr>
          <p:cNvPr id="13" name="Picture 12" descr="A black background with white text&#10;&#10;AI-generated content may be incorrect.">
            <a:extLst>
              <a:ext uri="{FF2B5EF4-FFF2-40B4-BE49-F238E27FC236}">
                <a16:creationId xmlns:a16="http://schemas.microsoft.com/office/drawing/2014/main" id="{9FA3A180-929A-621B-33E9-DCD0E4D9E845}"/>
              </a:ext>
            </a:extLst>
          </p:cNvPr>
          <p:cNvPicPr>
            <a:picLocks noChangeAspect="1"/>
          </p:cNvPicPr>
          <p:nvPr userDrawn="1"/>
        </p:nvPicPr>
        <p:blipFill>
          <a:blip r:embed="rId10"/>
          <a:stretch>
            <a:fillRect/>
          </a:stretch>
        </p:blipFill>
        <p:spPr>
          <a:xfrm>
            <a:off x="334963" y="333375"/>
            <a:ext cx="2662678" cy="752236"/>
          </a:xfrm>
          <a:prstGeom prst="rect">
            <a:avLst/>
          </a:prstGeom>
        </p:spPr>
      </p:pic>
      <p:sp>
        <p:nvSpPr>
          <p:cNvPr id="7" name="TextBox 6">
            <a:extLst>
              <a:ext uri="{FF2B5EF4-FFF2-40B4-BE49-F238E27FC236}">
                <a16:creationId xmlns:a16="http://schemas.microsoft.com/office/drawing/2014/main" id="{C90EEC34-B362-4217-54A2-559CCBB17DBA}"/>
              </a:ext>
            </a:extLst>
          </p:cNvPr>
          <p:cNvSpPr txBox="1"/>
          <p:nvPr userDrawn="1"/>
        </p:nvSpPr>
        <p:spPr>
          <a:xfrm>
            <a:off x="625313" y="4393914"/>
            <a:ext cx="6823276" cy="584775"/>
          </a:xfrm>
          <a:prstGeom prst="rect">
            <a:avLst/>
          </a:prstGeom>
          <a:noFill/>
        </p:spPr>
        <p:txBody>
          <a:bodyPr wrap="square">
            <a:spAutoFit/>
          </a:bodyPr>
          <a:lstStyle/>
          <a:p>
            <a:r>
              <a:rPr lang="en-GB" sz="1600" b="1" i="0">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International Institute for Applied Systems Analysis (IIASA) </a:t>
            </a:r>
            <a:br>
              <a:rPr lang="en-GB" sz="1600" b="0" i="0">
                <a:solidFill>
                  <a:schemeClr val="bg1"/>
                </a:solidFill>
                <a:effectLst/>
                <a:latin typeface="Calibri" panose="020F0502020204030204" pitchFamily="34" charset="0"/>
                <a:ea typeface="Source Sans Pro" panose="020B0503030403020204" pitchFamily="34" charset="0"/>
                <a:cs typeface="Calibri" panose="020F0502020204030204" pitchFamily="34" charset="0"/>
              </a:rPr>
            </a:br>
            <a:r>
              <a:rPr lang="en-GB" sz="1600" b="0" i="0" err="1">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Schlossplatz</a:t>
            </a:r>
            <a:r>
              <a:rPr lang="en-GB" sz="1600" b="0" i="0">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 1, A‑2361 </a:t>
            </a:r>
            <a:r>
              <a:rPr lang="en-GB" sz="1600" b="0" i="0" err="1">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Laxenburg</a:t>
            </a:r>
            <a:r>
              <a:rPr lang="en-GB" sz="1600" b="0" i="0">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 Austria</a:t>
            </a:r>
          </a:p>
        </p:txBody>
      </p:sp>
      <p:graphicFrame>
        <p:nvGraphicFramePr>
          <p:cNvPr id="14" name="Table 8">
            <a:extLst>
              <a:ext uri="{FF2B5EF4-FFF2-40B4-BE49-F238E27FC236}">
                <a16:creationId xmlns:a16="http://schemas.microsoft.com/office/drawing/2014/main" id="{7D8F123C-9FAC-83ED-20CD-65D00CE5647A}"/>
              </a:ext>
            </a:extLst>
          </p:cNvPr>
          <p:cNvGraphicFramePr>
            <a:graphicFrameLocks noGrp="1"/>
          </p:cNvGraphicFramePr>
          <p:nvPr userDrawn="1">
            <p:extLst>
              <p:ext uri="{D42A27DB-BD31-4B8C-83A1-F6EECF244321}">
                <p14:modId xmlns:p14="http://schemas.microsoft.com/office/powerpoint/2010/main" val="1345567418"/>
              </p:ext>
            </p:extLst>
          </p:nvPr>
        </p:nvGraphicFramePr>
        <p:xfrm>
          <a:off x="625313" y="5074276"/>
          <a:ext cx="4536996" cy="1320584"/>
        </p:xfrm>
        <a:graphic>
          <a:graphicData uri="http://schemas.openxmlformats.org/drawingml/2006/table">
            <a:tbl>
              <a:tblPr firstRow="1" bandRow="1">
                <a:tableStyleId>{5FD0F851-EC5A-4D38-B0AD-8093EC10F338}</a:tableStyleId>
              </a:tblPr>
              <a:tblGrid>
                <a:gridCol w="370110">
                  <a:extLst>
                    <a:ext uri="{9D8B030D-6E8A-4147-A177-3AD203B41FA5}">
                      <a16:colId xmlns:a16="http://schemas.microsoft.com/office/drawing/2014/main" val="1764525320"/>
                    </a:ext>
                  </a:extLst>
                </a:gridCol>
                <a:gridCol w="1439019">
                  <a:extLst>
                    <a:ext uri="{9D8B030D-6E8A-4147-A177-3AD203B41FA5}">
                      <a16:colId xmlns:a16="http://schemas.microsoft.com/office/drawing/2014/main" val="2052431680"/>
                    </a:ext>
                  </a:extLst>
                </a:gridCol>
                <a:gridCol w="415636">
                  <a:extLst>
                    <a:ext uri="{9D8B030D-6E8A-4147-A177-3AD203B41FA5}">
                      <a16:colId xmlns:a16="http://schemas.microsoft.com/office/drawing/2014/main" val="1376892571"/>
                    </a:ext>
                  </a:extLst>
                </a:gridCol>
                <a:gridCol w="2312231">
                  <a:extLst>
                    <a:ext uri="{9D8B030D-6E8A-4147-A177-3AD203B41FA5}">
                      <a16:colId xmlns:a16="http://schemas.microsoft.com/office/drawing/2014/main" val="3904172649"/>
                    </a:ext>
                  </a:extLst>
                </a:gridCol>
              </a:tblGrid>
              <a:tr h="330146">
                <a:tc>
                  <a:txBody>
                    <a:bodyPr/>
                    <a:lstStyle/>
                    <a:p>
                      <a:endParaRPr lang="en-AT" sz="10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iiasa.ac.at</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a:t>
                      </a: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IIASAVienna</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31377140"/>
                  </a:ext>
                </a:extLst>
              </a:tr>
              <a:tr h="330146">
                <a:tc>
                  <a:txBody>
                    <a:bodyPr/>
                    <a:lstStyle/>
                    <a:p>
                      <a:endParaRPr lang="en-AT" sz="10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iiasa.ac.at</a:t>
                      </a:r>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/contact</a:t>
                      </a: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a:t>
                      </a: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IIASALive</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780741090"/>
                  </a:ext>
                </a:extLst>
              </a:tr>
              <a:tr h="330146">
                <a:tc>
                  <a:txBody>
                    <a:bodyPr/>
                    <a:lstStyle/>
                    <a:p>
                      <a:endParaRPr lang="en-AT" sz="10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a:t>
                      </a:r>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a:t>
                      </a: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iiasavienna</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590576483"/>
                  </a:ext>
                </a:extLst>
              </a:tr>
              <a:tr h="330146">
                <a:tc>
                  <a:txBody>
                    <a:bodyPr/>
                    <a:lstStyle/>
                    <a:p>
                      <a:endParaRPr lang="en-AT" sz="10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iiasa-vienna</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T" sz="900" b="0" i="0">
                          <a:solidFill>
                            <a:schemeClr val="bg1"/>
                          </a:solidFill>
                          <a:latin typeface="Calibri" panose="020F0502020204030204" pitchFamily="34" charset="0"/>
                          <a:ea typeface="Source Sans Pro" panose="020B0503030403020204" pitchFamily="34" charset="0"/>
                          <a:cs typeface="Calibri" panose="020F0502020204030204" pitchFamily="34" charset="0"/>
                        </a:rPr>
                        <a:t>@</a:t>
                      </a:r>
                      <a:r>
                        <a:rPr lang="en-GB" sz="900" b="0" i="0" err="1">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iiasa.ac.at</a:t>
                      </a:r>
                      <a:endParaRPr lang="en-GB" sz="900" b="0" i="0">
                        <a:solidFill>
                          <a:schemeClr val="bg1"/>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91919575"/>
                  </a:ext>
                </a:extLst>
              </a:tr>
            </a:tbl>
          </a:graphicData>
        </a:graphic>
      </p:graphicFrame>
      <p:sp>
        <p:nvSpPr>
          <p:cNvPr id="16" name="Title 1">
            <a:extLst>
              <a:ext uri="{FF2B5EF4-FFF2-40B4-BE49-F238E27FC236}">
                <a16:creationId xmlns:a16="http://schemas.microsoft.com/office/drawing/2014/main" id="{F9DB1956-7B0E-C56F-7A41-58AEF8B418F0}"/>
              </a:ext>
            </a:extLst>
          </p:cNvPr>
          <p:cNvSpPr>
            <a:spLocks noGrp="1"/>
          </p:cNvSpPr>
          <p:nvPr>
            <p:ph type="ctrTitle" hasCustomPrompt="1"/>
          </p:nvPr>
        </p:nvSpPr>
        <p:spPr>
          <a:xfrm>
            <a:off x="625313" y="1950636"/>
            <a:ext cx="9659112" cy="1254416"/>
          </a:xfrm>
          <a:prstGeom prst="rect">
            <a:avLst/>
          </a:prstGeom>
        </p:spPr>
        <p:txBody>
          <a:bodyPr anchor="b">
            <a:normAutofit/>
          </a:bodyPr>
          <a:lstStyle>
            <a:lvl1pPr algn="l">
              <a:defRPr sz="3600" b="0" i="0">
                <a:solidFill>
                  <a:schemeClr val="bg1"/>
                </a:solidFill>
                <a:latin typeface="Calibri" panose="020F0502020204030204" pitchFamily="34" charset="0"/>
                <a:cs typeface="Calibri" panose="020F0502020204030204" pitchFamily="34" charset="0"/>
              </a:defRPr>
            </a:lvl1pPr>
          </a:lstStyle>
          <a:p>
            <a:r>
              <a:rPr lang="en-US"/>
              <a:t>Thank you for your time.</a:t>
            </a:r>
          </a:p>
        </p:txBody>
      </p:sp>
      <p:sp>
        <p:nvSpPr>
          <p:cNvPr id="18" name="Subtitle 2">
            <a:extLst>
              <a:ext uri="{FF2B5EF4-FFF2-40B4-BE49-F238E27FC236}">
                <a16:creationId xmlns:a16="http://schemas.microsoft.com/office/drawing/2014/main" id="{83A8977F-DC5B-6F67-DA15-7297CABD7CCA}"/>
              </a:ext>
            </a:extLst>
          </p:cNvPr>
          <p:cNvSpPr>
            <a:spLocks noGrp="1"/>
          </p:cNvSpPr>
          <p:nvPr>
            <p:ph type="subTitle" idx="1" hasCustomPrompt="1"/>
          </p:nvPr>
        </p:nvSpPr>
        <p:spPr>
          <a:xfrm>
            <a:off x="625313" y="3407554"/>
            <a:ext cx="8196072" cy="523220"/>
          </a:xfrm>
          <a:prstGeom prst="rect">
            <a:avLst/>
          </a:prstGeom>
        </p:spPr>
        <p:txBody>
          <a:bodyPr>
            <a:normAutofit/>
          </a:bodyPr>
          <a:lstStyle>
            <a:lvl1pPr marL="0" indent="0" algn="l">
              <a:lnSpc>
                <a:spcPct val="110000"/>
              </a:lnSpc>
              <a:buNone/>
              <a:defRPr lang="en-US" sz="2400" b="0" i="0" kern="1200" dirty="0" smtClean="0">
                <a:solidFill>
                  <a:schemeClr val="bg1"/>
                </a:solidFill>
                <a:latin typeface="Calibri" panose="020F0502020204030204" pitchFamily="34" charset="0"/>
                <a:ea typeface="Tahoma" panose="020B060403050404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Questions.</a:t>
            </a:r>
          </a:p>
        </p:txBody>
      </p:sp>
      <p:pic>
        <p:nvPicPr>
          <p:cNvPr id="2" name="Picture 1">
            <a:extLst>
              <a:ext uri="{FF2B5EF4-FFF2-40B4-BE49-F238E27FC236}">
                <a16:creationId xmlns:a16="http://schemas.microsoft.com/office/drawing/2014/main" id="{B6A6493B-0934-4BBD-50C5-F567A8EDAB6F}"/>
              </a:ext>
            </a:extLst>
          </p:cNvPr>
          <p:cNvPicPr>
            <a:picLocks noChangeAspect="1"/>
          </p:cNvPicPr>
          <p:nvPr userDrawn="1"/>
        </p:nvPicPr>
        <p:blipFill>
          <a:blip r:embed="rId11"/>
          <a:stretch>
            <a:fillRect/>
          </a:stretch>
        </p:blipFill>
        <p:spPr>
          <a:xfrm>
            <a:off x="2563928" y="6139482"/>
            <a:ext cx="177800" cy="177800"/>
          </a:xfrm>
          <a:prstGeom prst="rect">
            <a:avLst/>
          </a:prstGeom>
        </p:spPr>
      </p:pic>
    </p:spTree>
    <p:extLst>
      <p:ext uri="{BB962C8B-B14F-4D97-AF65-F5344CB8AC3E}">
        <p14:creationId xmlns:p14="http://schemas.microsoft.com/office/powerpoint/2010/main" val="21395241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ue contain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96191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ue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02315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 column">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8EFA112B-E57E-7B4A-8833-D3D8FEC4EC14}"/>
              </a:ext>
            </a:extLst>
          </p:cNvPr>
          <p:cNvSpPr>
            <a:spLocks noGrp="1"/>
          </p:cNvSpPr>
          <p:nvPr>
            <p:ph sz="half" idx="1" hasCustomPrompt="1"/>
          </p:nvPr>
        </p:nvSpPr>
        <p:spPr>
          <a:xfrm>
            <a:off x="362712" y="1594884"/>
            <a:ext cx="11494326" cy="4518071"/>
          </a:xfrm>
          <a:prstGeom prst="rect">
            <a:avLst/>
          </a:prstGeom>
        </p:spPr>
        <p:txBody>
          <a:bodyPr>
            <a:normAutofit/>
          </a:bodyPr>
          <a:lstStyle>
            <a:lvl1pPr marL="0" indent="0">
              <a:lnSpc>
                <a:spcPct val="110000"/>
              </a:lnSpc>
              <a:buNone/>
              <a:defRPr sz="2000"/>
            </a:lvl1pPr>
          </a:lstStyle>
          <a:p>
            <a:pPr lvl="0"/>
            <a:r>
              <a:rPr lang="en-US"/>
              <a:t>Enter text here</a:t>
            </a:r>
          </a:p>
        </p:txBody>
      </p:sp>
      <p:sp>
        <p:nvSpPr>
          <p:cNvPr id="10" name="Title 1">
            <a:extLst>
              <a:ext uri="{FF2B5EF4-FFF2-40B4-BE49-F238E27FC236}">
                <a16:creationId xmlns:a16="http://schemas.microsoft.com/office/drawing/2014/main" id="{FA8C8EE7-3B3F-3F41-B5AD-67185982E33B}"/>
              </a:ext>
            </a:extLst>
          </p:cNvPr>
          <p:cNvSpPr>
            <a:spLocks noGrp="1"/>
          </p:cNvSpPr>
          <p:nvPr>
            <p:ph type="title"/>
          </p:nvPr>
        </p:nvSpPr>
        <p:spPr>
          <a:xfrm>
            <a:off x="362712" y="333374"/>
            <a:ext cx="11494326" cy="1031779"/>
          </a:xfrm>
          <a:prstGeom prst="rect">
            <a:avLst/>
          </a:prstGeom>
        </p:spPr>
        <p:txBody>
          <a:bodyPr anchor="ctr" anchorCtr="0">
            <a:normAutofit/>
          </a:bodyPr>
          <a:lstStyle>
            <a:lvl1pPr>
              <a:defRPr sz="3200">
                <a:solidFill>
                  <a:srgbClr val="2455A3"/>
                </a:solidFill>
              </a:defRPr>
            </a:lvl1pPr>
          </a:lstStyle>
          <a:p>
            <a:r>
              <a:rPr lang="en-US"/>
              <a:t>Click to edit Master title style</a:t>
            </a:r>
          </a:p>
        </p:txBody>
      </p:sp>
    </p:spTree>
    <p:extLst>
      <p:ext uri="{BB962C8B-B14F-4D97-AF65-F5344CB8AC3E}">
        <p14:creationId xmlns:p14="http://schemas.microsoft.com/office/powerpoint/2010/main" val="3990546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cSld name="1_Final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866980C-C913-5E12-6241-DDEDFA3F45E9}"/>
              </a:ext>
            </a:extLst>
          </p:cNvPr>
          <p:cNvSpPr txBox="1"/>
          <p:nvPr userDrawn="1"/>
        </p:nvSpPr>
        <p:spPr>
          <a:xfrm>
            <a:off x="625313" y="4393914"/>
            <a:ext cx="6823276" cy="584775"/>
          </a:xfrm>
          <a:prstGeom prst="rect">
            <a:avLst/>
          </a:prstGeom>
          <a:noFill/>
        </p:spPr>
        <p:txBody>
          <a:bodyPr wrap="square">
            <a:spAutoFit/>
          </a:bodyPr>
          <a:lstStyle/>
          <a:p>
            <a:r>
              <a:rPr lang="en-GB" sz="1600" b="1" i="0">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International Institute for Applied Systems Analysis (IIASA) </a:t>
            </a:r>
            <a:br>
              <a:rPr lang="en-GB" sz="1600" b="0" i="0">
                <a:solidFill>
                  <a:schemeClr val="bg1"/>
                </a:solidFill>
                <a:effectLst/>
                <a:latin typeface="Calibri" panose="020F0502020204030204" pitchFamily="34" charset="0"/>
                <a:ea typeface="Source Sans Pro" panose="020B0503030403020204" pitchFamily="34" charset="0"/>
                <a:cs typeface="Calibri" panose="020F0502020204030204" pitchFamily="34" charset="0"/>
              </a:rPr>
            </a:br>
            <a:r>
              <a:rPr lang="en-GB" sz="1600" b="0" i="0" err="1">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Schlossplatz</a:t>
            </a:r>
            <a:r>
              <a:rPr lang="en-GB" sz="1600" b="0" i="0">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 1, A‑2361 </a:t>
            </a:r>
            <a:r>
              <a:rPr lang="en-GB" sz="1600" b="0" i="0" err="1">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Laxenburg</a:t>
            </a:r>
            <a:r>
              <a:rPr lang="en-GB" sz="1600" b="0" i="0">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 Austria</a:t>
            </a:r>
          </a:p>
        </p:txBody>
      </p:sp>
      <p:sp>
        <p:nvSpPr>
          <p:cNvPr id="2" name="Title 1"/>
          <p:cNvSpPr>
            <a:spLocks noGrp="1"/>
          </p:cNvSpPr>
          <p:nvPr>
            <p:ph type="ctrTitle" hasCustomPrompt="1"/>
          </p:nvPr>
        </p:nvSpPr>
        <p:spPr>
          <a:xfrm>
            <a:off x="625313" y="1950636"/>
            <a:ext cx="9659112" cy="1254416"/>
          </a:xfrm>
          <a:prstGeom prst="rect">
            <a:avLst/>
          </a:prstGeom>
        </p:spPr>
        <p:txBody>
          <a:bodyPr anchor="b">
            <a:normAutofit/>
          </a:bodyPr>
          <a:lstStyle>
            <a:lvl1pPr algn="l">
              <a:defRPr sz="3600" b="0" i="0">
                <a:solidFill>
                  <a:schemeClr val="bg1"/>
                </a:solidFill>
                <a:latin typeface="Calibri" panose="020F0502020204030204" pitchFamily="34" charset="0"/>
                <a:cs typeface="Calibri" panose="020F0502020204030204" pitchFamily="34" charset="0"/>
              </a:defRPr>
            </a:lvl1pPr>
          </a:lstStyle>
          <a:p>
            <a:r>
              <a:rPr lang="en-US"/>
              <a:t>Thank you for your time.</a:t>
            </a:r>
          </a:p>
        </p:txBody>
      </p:sp>
      <p:sp>
        <p:nvSpPr>
          <p:cNvPr id="3" name="Subtitle 2"/>
          <p:cNvSpPr>
            <a:spLocks noGrp="1"/>
          </p:cNvSpPr>
          <p:nvPr>
            <p:ph type="subTitle" idx="1" hasCustomPrompt="1"/>
          </p:nvPr>
        </p:nvSpPr>
        <p:spPr>
          <a:xfrm>
            <a:off x="625313" y="3407554"/>
            <a:ext cx="8196072" cy="523220"/>
          </a:xfrm>
          <a:prstGeom prst="rect">
            <a:avLst/>
          </a:prstGeom>
        </p:spPr>
        <p:txBody>
          <a:bodyPr>
            <a:normAutofit/>
          </a:bodyPr>
          <a:lstStyle>
            <a:lvl1pPr marL="0" indent="0" algn="l">
              <a:lnSpc>
                <a:spcPct val="110000"/>
              </a:lnSpc>
              <a:buNone/>
              <a:defRPr lang="en-US" sz="2400" b="0" i="0" kern="1200" dirty="0" smtClean="0">
                <a:solidFill>
                  <a:schemeClr val="bg1"/>
                </a:solidFill>
                <a:latin typeface="Calibri" panose="020F0502020204030204" pitchFamily="34" charset="0"/>
                <a:ea typeface="Tahoma" panose="020B060403050404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Questions.</a:t>
            </a:r>
          </a:p>
        </p:txBody>
      </p:sp>
      <p:pic>
        <p:nvPicPr>
          <p:cNvPr id="4" name="Picture 3" descr="A black background with white text&#10;&#10;AI-generated content may be incorrect.">
            <a:extLst>
              <a:ext uri="{FF2B5EF4-FFF2-40B4-BE49-F238E27FC236}">
                <a16:creationId xmlns:a16="http://schemas.microsoft.com/office/drawing/2014/main" id="{382E673C-86A6-9A7C-B964-99A87BF18120}"/>
              </a:ext>
            </a:extLst>
          </p:cNvPr>
          <p:cNvPicPr>
            <a:picLocks noChangeAspect="1"/>
          </p:cNvPicPr>
          <p:nvPr userDrawn="1"/>
        </p:nvPicPr>
        <p:blipFill>
          <a:blip r:embed="rId3"/>
          <a:stretch>
            <a:fillRect/>
          </a:stretch>
        </p:blipFill>
        <p:spPr>
          <a:xfrm>
            <a:off x="334963" y="333375"/>
            <a:ext cx="2662678" cy="752236"/>
          </a:xfrm>
          <a:prstGeom prst="rect">
            <a:avLst/>
          </a:prstGeom>
        </p:spPr>
      </p:pic>
      <p:pic>
        <p:nvPicPr>
          <p:cNvPr id="7" name="Picture 6">
            <a:extLst>
              <a:ext uri="{FF2B5EF4-FFF2-40B4-BE49-F238E27FC236}">
                <a16:creationId xmlns:a16="http://schemas.microsoft.com/office/drawing/2014/main" id="{1861B281-884F-BC40-940A-44DE7E54CA2C}"/>
              </a:ext>
            </a:extLst>
          </p:cNvPr>
          <p:cNvPicPr>
            <a:picLocks noChangeAspect="1"/>
          </p:cNvPicPr>
          <p:nvPr userDrawn="1"/>
        </p:nvPicPr>
        <p:blipFill>
          <a:blip r:embed="rId4"/>
          <a:stretch>
            <a:fillRect/>
          </a:stretch>
        </p:blipFill>
        <p:spPr>
          <a:xfrm>
            <a:off x="717469" y="5140607"/>
            <a:ext cx="177800" cy="177800"/>
          </a:xfrm>
          <a:prstGeom prst="rect">
            <a:avLst/>
          </a:prstGeom>
        </p:spPr>
      </p:pic>
      <p:pic>
        <p:nvPicPr>
          <p:cNvPr id="13" name="Picture 12">
            <a:extLst>
              <a:ext uri="{FF2B5EF4-FFF2-40B4-BE49-F238E27FC236}">
                <a16:creationId xmlns:a16="http://schemas.microsoft.com/office/drawing/2014/main" id="{A34C103B-AB63-DD1C-6418-D5F17C0C9909}"/>
              </a:ext>
            </a:extLst>
          </p:cNvPr>
          <p:cNvPicPr>
            <a:picLocks noChangeAspect="1"/>
          </p:cNvPicPr>
          <p:nvPr userDrawn="1"/>
        </p:nvPicPr>
        <p:blipFill>
          <a:blip r:embed="rId5"/>
          <a:stretch>
            <a:fillRect/>
          </a:stretch>
        </p:blipFill>
        <p:spPr>
          <a:xfrm>
            <a:off x="717469" y="5449263"/>
            <a:ext cx="177800" cy="177800"/>
          </a:xfrm>
          <a:prstGeom prst="rect">
            <a:avLst/>
          </a:prstGeom>
        </p:spPr>
      </p:pic>
      <p:pic>
        <p:nvPicPr>
          <p:cNvPr id="14" name="Picture 13">
            <a:extLst>
              <a:ext uri="{FF2B5EF4-FFF2-40B4-BE49-F238E27FC236}">
                <a16:creationId xmlns:a16="http://schemas.microsoft.com/office/drawing/2014/main" id="{A5378DF3-621B-3DB1-24AC-B68320F8BC33}"/>
              </a:ext>
            </a:extLst>
          </p:cNvPr>
          <p:cNvPicPr>
            <a:picLocks noChangeAspect="1"/>
          </p:cNvPicPr>
          <p:nvPr userDrawn="1"/>
        </p:nvPicPr>
        <p:blipFill>
          <a:blip r:embed="rId6"/>
          <a:stretch>
            <a:fillRect/>
          </a:stretch>
        </p:blipFill>
        <p:spPr>
          <a:xfrm>
            <a:off x="709592" y="5824842"/>
            <a:ext cx="177800" cy="177800"/>
          </a:xfrm>
          <a:prstGeom prst="rect">
            <a:avLst/>
          </a:prstGeom>
        </p:spPr>
      </p:pic>
      <p:pic>
        <p:nvPicPr>
          <p:cNvPr id="16" name="Picture 15">
            <a:extLst>
              <a:ext uri="{FF2B5EF4-FFF2-40B4-BE49-F238E27FC236}">
                <a16:creationId xmlns:a16="http://schemas.microsoft.com/office/drawing/2014/main" id="{BAE63425-3087-D628-05BC-2E3AFF9D374C}"/>
              </a:ext>
            </a:extLst>
          </p:cNvPr>
          <p:cNvPicPr>
            <a:picLocks noChangeAspect="1"/>
          </p:cNvPicPr>
          <p:nvPr userDrawn="1"/>
        </p:nvPicPr>
        <p:blipFill>
          <a:blip r:embed="rId7"/>
          <a:stretch>
            <a:fillRect/>
          </a:stretch>
        </p:blipFill>
        <p:spPr>
          <a:xfrm>
            <a:off x="709592" y="6139482"/>
            <a:ext cx="177800" cy="177800"/>
          </a:xfrm>
          <a:prstGeom prst="rect">
            <a:avLst/>
          </a:prstGeom>
        </p:spPr>
      </p:pic>
      <p:pic>
        <p:nvPicPr>
          <p:cNvPr id="18" name="Picture 17">
            <a:extLst>
              <a:ext uri="{FF2B5EF4-FFF2-40B4-BE49-F238E27FC236}">
                <a16:creationId xmlns:a16="http://schemas.microsoft.com/office/drawing/2014/main" id="{223882B7-A77F-CDB9-85BE-40EE51244B38}"/>
              </a:ext>
            </a:extLst>
          </p:cNvPr>
          <p:cNvPicPr>
            <a:picLocks noChangeAspect="1"/>
          </p:cNvPicPr>
          <p:nvPr userDrawn="1"/>
        </p:nvPicPr>
        <p:blipFill>
          <a:blip r:embed="rId8"/>
          <a:stretch>
            <a:fillRect/>
          </a:stretch>
        </p:blipFill>
        <p:spPr>
          <a:xfrm>
            <a:off x="2563928" y="5140607"/>
            <a:ext cx="177800" cy="177800"/>
          </a:xfrm>
          <a:prstGeom prst="rect">
            <a:avLst/>
          </a:prstGeom>
        </p:spPr>
      </p:pic>
      <p:pic>
        <p:nvPicPr>
          <p:cNvPr id="19" name="Picture 18">
            <a:extLst>
              <a:ext uri="{FF2B5EF4-FFF2-40B4-BE49-F238E27FC236}">
                <a16:creationId xmlns:a16="http://schemas.microsoft.com/office/drawing/2014/main" id="{195912AA-ADC5-9A97-C87A-E7B8097F52E0}"/>
              </a:ext>
            </a:extLst>
          </p:cNvPr>
          <p:cNvPicPr>
            <a:picLocks noChangeAspect="1"/>
          </p:cNvPicPr>
          <p:nvPr userDrawn="1"/>
        </p:nvPicPr>
        <p:blipFill>
          <a:blip r:embed="rId9"/>
          <a:stretch>
            <a:fillRect/>
          </a:stretch>
        </p:blipFill>
        <p:spPr>
          <a:xfrm>
            <a:off x="2563928" y="5449263"/>
            <a:ext cx="177800" cy="177800"/>
          </a:xfrm>
          <a:prstGeom prst="rect">
            <a:avLst/>
          </a:prstGeom>
        </p:spPr>
      </p:pic>
      <p:pic>
        <p:nvPicPr>
          <p:cNvPr id="20" name="Picture 19">
            <a:extLst>
              <a:ext uri="{FF2B5EF4-FFF2-40B4-BE49-F238E27FC236}">
                <a16:creationId xmlns:a16="http://schemas.microsoft.com/office/drawing/2014/main" id="{AC4B50D3-3354-AE75-9716-A62FCF5D8D2B}"/>
              </a:ext>
            </a:extLst>
          </p:cNvPr>
          <p:cNvPicPr>
            <a:picLocks noChangeAspect="1"/>
          </p:cNvPicPr>
          <p:nvPr userDrawn="1"/>
        </p:nvPicPr>
        <p:blipFill>
          <a:blip r:embed="rId10"/>
          <a:stretch>
            <a:fillRect/>
          </a:stretch>
        </p:blipFill>
        <p:spPr>
          <a:xfrm>
            <a:off x="2563928" y="5824842"/>
            <a:ext cx="177800" cy="177800"/>
          </a:xfrm>
          <a:prstGeom prst="rect">
            <a:avLst/>
          </a:prstGeom>
        </p:spPr>
      </p:pic>
      <p:graphicFrame>
        <p:nvGraphicFramePr>
          <p:cNvPr id="21" name="Table 8">
            <a:extLst>
              <a:ext uri="{FF2B5EF4-FFF2-40B4-BE49-F238E27FC236}">
                <a16:creationId xmlns:a16="http://schemas.microsoft.com/office/drawing/2014/main" id="{6D7CB40E-893F-5976-1E47-E53C2B8A4552}"/>
              </a:ext>
            </a:extLst>
          </p:cNvPr>
          <p:cNvGraphicFramePr>
            <a:graphicFrameLocks noGrp="1"/>
          </p:cNvGraphicFramePr>
          <p:nvPr userDrawn="1">
            <p:extLst>
              <p:ext uri="{D42A27DB-BD31-4B8C-83A1-F6EECF244321}">
                <p14:modId xmlns:p14="http://schemas.microsoft.com/office/powerpoint/2010/main" val="3571512371"/>
              </p:ext>
            </p:extLst>
          </p:nvPr>
        </p:nvGraphicFramePr>
        <p:xfrm>
          <a:off x="625313" y="5074276"/>
          <a:ext cx="4536996" cy="1320584"/>
        </p:xfrm>
        <a:graphic>
          <a:graphicData uri="http://schemas.openxmlformats.org/drawingml/2006/table">
            <a:tbl>
              <a:tblPr firstRow="1" bandRow="1">
                <a:tableStyleId>{5FD0F851-EC5A-4D38-B0AD-8093EC10F338}</a:tableStyleId>
              </a:tblPr>
              <a:tblGrid>
                <a:gridCol w="370110">
                  <a:extLst>
                    <a:ext uri="{9D8B030D-6E8A-4147-A177-3AD203B41FA5}">
                      <a16:colId xmlns:a16="http://schemas.microsoft.com/office/drawing/2014/main" val="1764525320"/>
                    </a:ext>
                  </a:extLst>
                </a:gridCol>
                <a:gridCol w="1439019">
                  <a:extLst>
                    <a:ext uri="{9D8B030D-6E8A-4147-A177-3AD203B41FA5}">
                      <a16:colId xmlns:a16="http://schemas.microsoft.com/office/drawing/2014/main" val="2052431680"/>
                    </a:ext>
                  </a:extLst>
                </a:gridCol>
                <a:gridCol w="415636">
                  <a:extLst>
                    <a:ext uri="{9D8B030D-6E8A-4147-A177-3AD203B41FA5}">
                      <a16:colId xmlns:a16="http://schemas.microsoft.com/office/drawing/2014/main" val="1376892571"/>
                    </a:ext>
                  </a:extLst>
                </a:gridCol>
                <a:gridCol w="2312231">
                  <a:extLst>
                    <a:ext uri="{9D8B030D-6E8A-4147-A177-3AD203B41FA5}">
                      <a16:colId xmlns:a16="http://schemas.microsoft.com/office/drawing/2014/main" val="3904172649"/>
                    </a:ext>
                  </a:extLst>
                </a:gridCol>
              </a:tblGrid>
              <a:tr h="330146">
                <a:tc>
                  <a:txBody>
                    <a:bodyPr/>
                    <a:lstStyle/>
                    <a:p>
                      <a:endParaRPr lang="en-AT" sz="10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iiasa.ac.at</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a:t>
                      </a: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IIASAVienna</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31377140"/>
                  </a:ext>
                </a:extLst>
              </a:tr>
              <a:tr h="330146">
                <a:tc>
                  <a:txBody>
                    <a:bodyPr/>
                    <a:lstStyle/>
                    <a:p>
                      <a:endParaRPr lang="en-AT" sz="10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iiasa.ac.at</a:t>
                      </a:r>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/contact</a:t>
                      </a: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a:t>
                      </a: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IIASALive</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780741090"/>
                  </a:ext>
                </a:extLst>
              </a:tr>
              <a:tr h="330146">
                <a:tc>
                  <a:txBody>
                    <a:bodyPr/>
                    <a:lstStyle/>
                    <a:p>
                      <a:endParaRPr lang="en-AT" sz="10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a:t>
                      </a:r>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a:t>
                      </a: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iiasavienna</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590576483"/>
                  </a:ext>
                </a:extLst>
              </a:tr>
              <a:tr h="330146">
                <a:tc>
                  <a:txBody>
                    <a:bodyPr/>
                    <a:lstStyle/>
                    <a:p>
                      <a:endParaRPr lang="en-AT" sz="10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err="1">
                          <a:solidFill>
                            <a:srgbClr val="FFFFFF"/>
                          </a:solidFill>
                          <a:effectLst/>
                          <a:latin typeface="Calibri" panose="020F0502020204030204" pitchFamily="34" charset="0"/>
                          <a:ea typeface="Source Sans Pro" panose="020B0503030403020204" pitchFamily="34" charset="0"/>
                          <a:cs typeface="Calibri" panose="020F0502020204030204" pitchFamily="34" charset="0"/>
                        </a:rPr>
                        <a:t>iiasa-vienna</a:t>
                      </a:r>
                      <a:endParaRPr lang="en-GB" sz="900" b="0" i="0">
                        <a:solidFill>
                          <a:srgbClr val="FFFFFF"/>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endParaRPr lang="en-AT" sz="900" b="0" i="0">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T" sz="900" b="0" i="0">
                          <a:solidFill>
                            <a:schemeClr val="bg1"/>
                          </a:solidFill>
                          <a:latin typeface="Calibri" panose="020F0502020204030204" pitchFamily="34" charset="0"/>
                          <a:ea typeface="Source Sans Pro" panose="020B0503030403020204" pitchFamily="34" charset="0"/>
                          <a:cs typeface="Calibri" panose="020F0502020204030204" pitchFamily="34" charset="0"/>
                        </a:rPr>
                        <a:t>@</a:t>
                      </a:r>
                      <a:r>
                        <a:rPr lang="en-GB" sz="900" b="0" i="0" err="1">
                          <a:solidFill>
                            <a:schemeClr val="bg1"/>
                          </a:solidFill>
                          <a:effectLst/>
                          <a:latin typeface="Calibri" panose="020F0502020204030204" pitchFamily="34" charset="0"/>
                          <a:ea typeface="Source Sans Pro" panose="020B0503030403020204" pitchFamily="34" charset="0"/>
                          <a:cs typeface="Calibri" panose="020F0502020204030204" pitchFamily="34" charset="0"/>
                        </a:rPr>
                        <a:t>iiasa.ac.at</a:t>
                      </a:r>
                      <a:endParaRPr lang="en-GB" sz="900" b="0" i="0">
                        <a:solidFill>
                          <a:schemeClr val="bg1"/>
                        </a:solidFill>
                        <a:effectLst/>
                        <a:latin typeface="Calibri" panose="020F0502020204030204" pitchFamily="34" charset="0"/>
                        <a:ea typeface="Source Sans Pro" panose="020B0503030403020204" pitchFamily="34" charset="0"/>
                        <a:cs typeface="Calibri" panose="020F0502020204030204" pitchFamily="34" charset="0"/>
                      </a:endParaRPr>
                    </a:p>
                  </a:txBody>
                  <a:tcPr marL="45720" marR="45720"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91919575"/>
                  </a:ext>
                </a:extLst>
              </a:tr>
            </a:tbl>
          </a:graphicData>
        </a:graphic>
      </p:graphicFrame>
      <p:pic>
        <p:nvPicPr>
          <p:cNvPr id="22" name="Picture 21">
            <a:extLst>
              <a:ext uri="{FF2B5EF4-FFF2-40B4-BE49-F238E27FC236}">
                <a16:creationId xmlns:a16="http://schemas.microsoft.com/office/drawing/2014/main" id="{F1650B74-8240-EF84-4363-2B38515873AA}"/>
              </a:ext>
            </a:extLst>
          </p:cNvPr>
          <p:cNvPicPr>
            <a:picLocks noChangeAspect="1"/>
          </p:cNvPicPr>
          <p:nvPr userDrawn="1"/>
        </p:nvPicPr>
        <p:blipFill>
          <a:blip r:embed="rId11"/>
          <a:stretch>
            <a:fillRect/>
          </a:stretch>
        </p:blipFill>
        <p:spPr>
          <a:xfrm>
            <a:off x="2563928" y="6139482"/>
            <a:ext cx="177800" cy="177800"/>
          </a:xfrm>
          <a:prstGeom prst="rect">
            <a:avLst/>
          </a:prstGeom>
        </p:spPr>
      </p:pic>
    </p:spTree>
    <p:extLst>
      <p:ext uri="{BB962C8B-B14F-4D97-AF65-F5344CB8AC3E}">
        <p14:creationId xmlns:p14="http://schemas.microsoft.com/office/powerpoint/2010/main" val="97248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 blu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2712" y="658179"/>
            <a:ext cx="9610344" cy="2852737"/>
          </a:xfrm>
          <a:prstGeom prst="rect">
            <a:avLst/>
          </a:prstGeom>
        </p:spPr>
        <p:txBody>
          <a:bodyPr anchor="b">
            <a:normAutofit/>
          </a:bodyPr>
          <a:lstStyle>
            <a:lvl1pPr>
              <a:defRPr sz="4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3" name="Text Placeholder 2"/>
          <p:cNvSpPr>
            <a:spLocks noGrp="1"/>
          </p:cNvSpPr>
          <p:nvPr>
            <p:ph type="body" idx="1"/>
          </p:nvPr>
        </p:nvSpPr>
        <p:spPr>
          <a:xfrm>
            <a:off x="362712" y="3675065"/>
            <a:ext cx="9195816" cy="1500187"/>
          </a:xfrm>
          <a:prstGeom prst="rect">
            <a:avLst/>
          </a:prstGeom>
        </p:spPr>
        <p:txBody>
          <a:bodyPr>
            <a:normAutofit/>
          </a:bodyPr>
          <a:lstStyle>
            <a:lvl1pPr marL="0" indent="0">
              <a:lnSpc>
                <a:spcPct val="110000"/>
              </a:lnSpc>
              <a:buNone/>
              <a:defRPr sz="2800" b="0" i="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6" name="Picture 5" descr="A close-up of a planet&#10;&#10;AI-generated content may be incorrect.">
            <a:extLst>
              <a:ext uri="{FF2B5EF4-FFF2-40B4-BE49-F238E27FC236}">
                <a16:creationId xmlns:a16="http://schemas.microsoft.com/office/drawing/2014/main" id="{9BE1A672-17E6-3B95-C182-B731CA356E2D}"/>
              </a:ext>
            </a:extLst>
          </p:cNvPr>
          <p:cNvPicPr>
            <a:picLocks noChangeAspect="1"/>
          </p:cNvPicPr>
          <p:nvPr userDrawn="1"/>
        </p:nvPicPr>
        <p:blipFill>
          <a:blip r:embed="rId2"/>
          <a:stretch>
            <a:fillRect/>
          </a:stretch>
        </p:blipFill>
        <p:spPr>
          <a:xfrm>
            <a:off x="13810" y="-1"/>
            <a:ext cx="12178189" cy="6865785"/>
          </a:xfrm>
          <a:prstGeom prst="rect">
            <a:avLst/>
          </a:prstGeom>
        </p:spPr>
      </p:pic>
      <p:pic>
        <p:nvPicPr>
          <p:cNvPr id="11" name="Picture 10">
            <a:extLst>
              <a:ext uri="{FF2B5EF4-FFF2-40B4-BE49-F238E27FC236}">
                <a16:creationId xmlns:a16="http://schemas.microsoft.com/office/drawing/2014/main" id="{80732E99-48FB-AE24-3F85-33939BC44936}"/>
              </a:ext>
            </a:extLst>
          </p:cNvPr>
          <p:cNvPicPr>
            <a:picLocks noChangeAspect="1"/>
          </p:cNvPicPr>
          <p:nvPr userDrawn="1"/>
        </p:nvPicPr>
        <p:blipFill>
          <a:blip r:embed="rId3"/>
          <a:stretch>
            <a:fillRect/>
          </a:stretch>
        </p:blipFill>
        <p:spPr>
          <a:xfrm>
            <a:off x="11415792" y="331508"/>
            <a:ext cx="459381" cy="653342"/>
          </a:xfrm>
          <a:prstGeom prst="rect">
            <a:avLst/>
          </a:prstGeom>
        </p:spPr>
      </p:pic>
    </p:spTree>
    <p:extLst>
      <p:ext uri="{BB962C8B-B14F-4D97-AF65-F5344CB8AC3E}">
        <p14:creationId xmlns:p14="http://schemas.microsoft.com/office/powerpoint/2010/main" val="35152394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 blue">
    <p:bg>
      <p:bgPr>
        <a:solidFill>
          <a:schemeClr val="bg1"/>
        </a:solidFill>
        <a:effectLst/>
      </p:bgPr>
    </p:bg>
    <p:spTree>
      <p:nvGrpSpPr>
        <p:cNvPr id="1" name=""/>
        <p:cNvGrpSpPr/>
        <p:nvPr/>
      </p:nvGrpSpPr>
      <p:grpSpPr>
        <a:xfrm>
          <a:off x="0" y="0"/>
          <a:ext cx="0" cy="0"/>
          <a:chOff x="0" y="0"/>
          <a:chExt cx="0" cy="0"/>
        </a:xfrm>
      </p:grpSpPr>
      <p:pic>
        <p:nvPicPr>
          <p:cNvPr id="5" name="Picture 4" descr="A group of flags in a hallway&#10;&#10;AI-generated content may be incorrect.">
            <a:extLst>
              <a:ext uri="{FF2B5EF4-FFF2-40B4-BE49-F238E27FC236}">
                <a16:creationId xmlns:a16="http://schemas.microsoft.com/office/drawing/2014/main" id="{BD08C793-18D8-6279-E18E-D6C198B34B13}"/>
              </a:ext>
            </a:extLst>
          </p:cNvPr>
          <p:cNvPicPr>
            <a:picLocks noChangeAspect="1"/>
          </p:cNvPicPr>
          <p:nvPr userDrawn="1"/>
        </p:nvPicPr>
        <p:blipFill>
          <a:blip r:embed="rId2">
            <a:extLst>
              <a:ext uri="{28A0092B-C50C-407E-A947-70E740481C1C}">
                <a14:useLocalDpi xmlns:a14="http://schemas.microsoft.com/office/drawing/2010/main"/>
              </a:ext>
            </a:extLst>
          </a:blip>
          <a:srcRect r="-2"/>
          <a:stretch/>
        </p:blipFill>
        <p:spPr>
          <a:xfrm>
            <a:off x="-1" y="4764"/>
            <a:ext cx="12192001" cy="6853235"/>
          </a:xfrm>
          <a:prstGeom prst="rect">
            <a:avLst/>
          </a:prstGeom>
        </p:spPr>
      </p:pic>
      <p:pic>
        <p:nvPicPr>
          <p:cNvPr id="11" name="Picture 10">
            <a:extLst>
              <a:ext uri="{FF2B5EF4-FFF2-40B4-BE49-F238E27FC236}">
                <a16:creationId xmlns:a16="http://schemas.microsoft.com/office/drawing/2014/main" id="{80732E99-48FB-AE24-3F85-33939BC44936}"/>
              </a:ext>
            </a:extLst>
          </p:cNvPr>
          <p:cNvPicPr>
            <a:picLocks noChangeAspect="1"/>
          </p:cNvPicPr>
          <p:nvPr userDrawn="1"/>
        </p:nvPicPr>
        <p:blipFill>
          <a:blip r:embed="rId3"/>
          <a:stretch>
            <a:fillRect/>
          </a:stretch>
        </p:blipFill>
        <p:spPr>
          <a:xfrm>
            <a:off x="11415792" y="331508"/>
            <a:ext cx="459381" cy="653342"/>
          </a:xfrm>
          <a:prstGeom prst="rect">
            <a:avLst/>
          </a:prstGeom>
        </p:spPr>
      </p:pic>
      <p:sp>
        <p:nvSpPr>
          <p:cNvPr id="7" name="TextBox 6">
            <a:extLst>
              <a:ext uri="{FF2B5EF4-FFF2-40B4-BE49-F238E27FC236}">
                <a16:creationId xmlns:a16="http://schemas.microsoft.com/office/drawing/2014/main" id="{E33B683D-4184-2213-E019-6AB8AE196962}"/>
              </a:ext>
            </a:extLst>
          </p:cNvPr>
          <p:cNvSpPr txBox="1"/>
          <p:nvPr userDrawn="1"/>
        </p:nvSpPr>
        <p:spPr>
          <a:xfrm>
            <a:off x="0" y="6688723"/>
            <a:ext cx="2956560" cy="169277"/>
          </a:xfrm>
          <a:prstGeom prst="rect">
            <a:avLst/>
          </a:prstGeom>
          <a:noFill/>
        </p:spPr>
        <p:txBody>
          <a:bodyPr wrap="square">
            <a:spAutoFit/>
          </a:bodyPr>
          <a:lstStyle/>
          <a:p>
            <a:r>
              <a:rPr lang="en-AT" sz="500" b="0" i="0">
                <a:solidFill>
                  <a:schemeClr val="bg1"/>
                </a:solidFill>
                <a:latin typeface="Source Sans Pro Light" panose="020B0403030403020204" pitchFamily="34" charset="0"/>
                <a:ea typeface="Source Sans Pro Light" panose="020B0403030403020204" pitchFamily="34" charset="0"/>
              </a:rPr>
              <a:t> © </a:t>
            </a:r>
            <a:r>
              <a:rPr lang="en-GB" sz="500" b="0" i="0">
                <a:solidFill>
                  <a:schemeClr val="bg1"/>
                </a:solidFill>
                <a:latin typeface="Source Sans Pro Light" panose="020B0403030403020204" pitchFamily="34" charset="0"/>
                <a:ea typeface="Source Sans Pro Light" panose="020B0403030403020204" pitchFamily="34" charset="0"/>
              </a:rPr>
              <a:t> Gabriele Paar</a:t>
            </a:r>
            <a:r>
              <a:rPr lang="en-AT" sz="500" b="0" i="0">
                <a:solidFill>
                  <a:schemeClr val="bg1"/>
                </a:solidFill>
                <a:latin typeface="Source Sans Pro Light" panose="020B0403030403020204" pitchFamily="34" charset="0"/>
                <a:ea typeface="Source Sans Pro Light" panose="020B0403030403020204" pitchFamily="34" charset="0"/>
              </a:rPr>
              <a:t> </a:t>
            </a:r>
          </a:p>
        </p:txBody>
      </p:sp>
      <p:sp>
        <p:nvSpPr>
          <p:cNvPr id="2" name="Title 1">
            <a:extLst>
              <a:ext uri="{FF2B5EF4-FFF2-40B4-BE49-F238E27FC236}">
                <a16:creationId xmlns:a16="http://schemas.microsoft.com/office/drawing/2014/main" id="{1F37615E-273A-4C1E-449C-1C5FC51DBB60}"/>
              </a:ext>
            </a:extLst>
          </p:cNvPr>
          <p:cNvSpPr>
            <a:spLocks noGrp="1"/>
          </p:cNvSpPr>
          <p:nvPr>
            <p:ph type="title"/>
          </p:nvPr>
        </p:nvSpPr>
        <p:spPr>
          <a:xfrm>
            <a:off x="334963" y="2514916"/>
            <a:ext cx="9610344" cy="1828168"/>
          </a:xfrm>
          <a:prstGeom prst="rect">
            <a:avLst/>
          </a:prstGeom>
        </p:spPr>
        <p:txBody>
          <a:bodyPr anchor="b">
            <a:normAutofit/>
          </a:bodyPr>
          <a:lstStyle>
            <a:lvl1pPr>
              <a:defRPr sz="4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B2F92EFE-9EED-837D-A9DF-68B20D06FABE}"/>
              </a:ext>
            </a:extLst>
          </p:cNvPr>
          <p:cNvSpPr>
            <a:spLocks noGrp="1"/>
          </p:cNvSpPr>
          <p:nvPr>
            <p:ph type="body" idx="1"/>
          </p:nvPr>
        </p:nvSpPr>
        <p:spPr>
          <a:xfrm>
            <a:off x="334963" y="4507233"/>
            <a:ext cx="9195816" cy="1500187"/>
          </a:xfrm>
          <a:prstGeom prst="rect">
            <a:avLst/>
          </a:prstGeom>
        </p:spPr>
        <p:txBody>
          <a:bodyPr>
            <a:normAutofit/>
          </a:bodyPr>
          <a:lstStyle>
            <a:lvl1pPr marL="0" indent="0">
              <a:lnSpc>
                <a:spcPct val="110000"/>
              </a:lnSpc>
              <a:buNone/>
              <a:defRPr sz="2800" b="0" i="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0818801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Title Slide_White logos">
    <p:spTree>
      <p:nvGrpSpPr>
        <p:cNvPr id="1" name=""/>
        <p:cNvGrpSpPr/>
        <p:nvPr/>
      </p:nvGrpSpPr>
      <p:grpSpPr>
        <a:xfrm>
          <a:off x="0" y="0"/>
          <a:ext cx="0" cy="0"/>
          <a:chOff x="0" y="0"/>
          <a:chExt cx="0" cy="0"/>
        </a:xfrm>
      </p:grpSpPr>
      <p:pic>
        <p:nvPicPr>
          <p:cNvPr id="4" name="Picture 3" descr="A blue background with a blue circle and a blue circle&#10;&#10;AI-generated content may be incorrect.">
            <a:extLst>
              <a:ext uri="{FF2B5EF4-FFF2-40B4-BE49-F238E27FC236}">
                <a16:creationId xmlns:a16="http://schemas.microsoft.com/office/drawing/2014/main" id="{17EE6E94-036E-F9F3-4551-D25E2CFD591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81B9E65A-E259-5EA1-D7B0-9CB9D020F6B1}"/>
              </a:ext>
            </a:extLst>
          </p:cNvPr>
          <p:cNvSpPr/>
          <p:nvPr userDrawn="1"/>
        </p:nvSpPr>
        <p:spPr>
          <a:xfrm>
            <a:off x="0" y="5971822"/>
            <a:ext cx="12192000" cy="8861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T">
              <a:ln>
                <a:noFill/>
              </a:ln>
            </a:endParaRPr>
          </a:p>
        </p:txBody>
      </p:sp>
      <p:pic>
        <p:nvPicPr>
          <p:cNvPr id="7" name="Picture 6" descr="A black background with white text&#10;&#10;AI-generated content may be incorrect.">
            <a:extLst>
              <a:ext uri="{FF2B5EF4-FFF2-40B4-BE49-F238E27FC236}">
                <a16:creationId xmlns:a16="http://schemas.microsoft.com/office/drawing/2014/main" id="{D6C9C0A1-D350-96C6-7515-0C070BFC16ED}"/>
              </a:ext>
            </a:extLst>
          </p:cNvPr>
          <p:cNvPicPr>
            <a:picLocks noChangeAspect="1"/>
          </p:cNvPicPr>
          <p:nvPr userDrawn="1"/>
        </p:nvPicPr>
        <p:blipFill>
          <a:blip r:embed="rId3"/>
          <a:stretch>
            <a:fillRect/>
          </a:stretch>
        </p:blipFill>
        <p:spPr>
          <a:xfrm>
            <a:off x="334963" y="313036"/>
            <a:ext cx="2662678" cy="752236"/>
          </a:xfrm>
          <a:prstGeom prst="rect">
            <a:avLst/>
          </a:prstGeom>
        </p:spPr>
      </p:pic>
      <p:sp>
        <p:nvSpPr>
          <p:cNvPr id="5" name="Title 1">
            <a:extLst>
              <a:ext uri="{FF2B5EF4-FFF2-40B4-BE49-F238E27FC236}">
                <a16:creationId xmlns:a16="http://schemas.microsoft.com/office/drawing/2014/main" id="{35E2F831-396C-E202-CC85-8A4AB3921DC8}"/>
              </a:ext>
            </a:extLst>
          </p:cNvPr>
          <p:cNvSpPr>
            <a:spLocks noGrp="1"/>
          </p:cNvSpPr>
          <p:nvPr>
            <p:ph type="title"/>
          </p:nvPr>
        </p:nvSpPr>
        <p:spPr>
          <a:xfrm>
            <a:off x="362712" y="658179"/>
            <a:ext cx="9610344" cy="2852737"/>
          </a:xfrm>
          <a:prstGeom prst="rect">
            <a:avLst/>
          </a:prstGeom>
        </p:spPr>
        <p:txBody>
          <a:bodyPr anchor="b">
            <a:normAutofit/>
          </a:bodyPr>
          <a:lstStyle>
            <a:lvl1pPr>
              <a:defRPr sz="4000" b="1" i="0">
                <a:solidFill>
                  <a:schemeClr val="bg1"/>
                </a:solidFill>
                <a:latin typeface="Calibri" panose="020F0502020204030204" pitchFamily="34" charset="0"/>
                <a:cs typeface="Calibri" panose="020F0502020204030204" pitchFamily="34" charset="0"/>
              </a:defRPr>
            </a:lvl1pPr>
          </a:lstStyle>
          <a:p>
            <a:r>
              <a:rPr lang="en-US"/>
              <a:t>Click to edit Master title style</a:t>
            </a:r>
          </a:p>
        </p:txBody>
      </p:sp>
      <p:sp>
        <p:nvSpPr>
          <p:cNvPr id="8" name="Text Placeholder 2">
            <a:extLst>
              <a:ext uri="{FF2B5EF4-FFF2-40B4-BE49-F238E27FC236}">
                <a16:creationId xmlns:a16="http://schemas.microsoft.com/office/drawing/2014/main" id="{79A09633-2489-9F92-696B-7BAF907B5111}"/>
              </a:ext>
            </a:extLst>
          </p:cNvPr>
          <p:cNvSpPr>
            <a:spLocks noGrp="1"/>
          </p:cNvSpPr>
          <p:nvPr>
            <p:ph type="body" idx="1"/>
          </p:nvPr>
        </p:nvSpPr>
        <p:spPr>
          <a:xfrm>
            <a:off x="362712" y="3675065"/>
            <a:ext cx="9195816" cy="1500187"/>
          </a:xfrm>
          <a:prstGeom prst="rect">
            <a:avLst/>
          </a:prstGeom>
        </p:spPr>
        <p:txBody>
          <a:bodyPr>
            <a:normAutofit/>
          </a:bodyPr>
          <a:lstStyle>
            <a:lvl1pPr marL="0" indent="0">
              <a:lnSpc>
                <a:spcPct val="110000"/>
              </a:lnSpc>
              <a:buNone/>
              <a:defRPr sz="2800" b="0" i="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2507388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EEA21E6-DF60-A431-AC5E-73ECAF2CE6D5}"/>
              </a:ext>
            </a:extLst>
          </p:cNvPr>
          <p:cNvSpPr>
            <a:spLocks noGrp="1"/>
          </p:cNvSpPr>
          <p:nvPr>
            <p:ph type="title"/>
          </p:nvPr>
        </p:nvSpPr>
        <p:spPr>
          <a:xfrm>
            <a:off x="362712" y="1890445"/>
            <a:ext cx="9610344" cy="1620471"/>
          </a:xfrm>
          <a:prstGeom prst="rect">
            <a:avLst/>
          </a:prstGeom>
        </p:spPr>
        <p:txBody>
          <a:bodyPr anchor="b">
            <a:normAutofit/>
          </a:bodyPr>
          <a:lstStyle>
            <a:lvl1pPr>
              <a:defRPr sz="4000" b="1" i="0">
                <a:solidFill>
                  <a:srgbClr val="00579C"/>
                </a:solidFill>
                <a:latin typeface="Calibri" panose="020F0502020204030204" pitchFamily="34" charset="0"/>
                <a:cs typeface="Calibri" panose="020F0502020204030204" pitchFamily="34" charset="0"/>
              </a:defRPr>
            </a:lvl1pPr>
          </a:lstStyle>
          <a:p>
            <a:r>
              <a:rPr lang="en-US"/>
              <a:t>Click to edit Master title style</a:t>
            </a:r>
          </a:p>
        </p:txBody>
      </p:sp>
      <p:sp>
        <p:nvSpPr>
          <p:cNvPr id="6" name="Text Placeholder 2">
            <a:extLst>
              <a:ext uri="{FF2B5EF4-FFF2-40B4-BE49-F238E27FC236}">
                <a16:creationId xmlns:a16="http://schemas.microsoft.com/office/drawing/2014/main" id="{E760435B-DA53-D897-1ADA-1FC4D61D6FAB}"/>
              </a:ext>
            </a:extLst>
          </p:cNvPr>
          <p:cNvSpPr>
            <a:spLocks noGrp="1"/>
          </p:cNvSpPr>
          <p:nvPr>
            <p:ph type="body" idx="1"/>
          </p:nvPr>
        </p:nvSpPr>
        <p:spPr>
          <a:xfrm>
            <a:off x="362712" y="3675065"/>
            <a:ext cx="9195816" cy="1500187"/>
          </a:xfrm>
          <a:prstGeom prst="rect">
            <a:avLst/>
          </a:prstGeom>
        </p:spPr>
        <p:txBody>
          <a:bodyPr>
            <a:normAutofit/>
          </a:bodyPr>
          <a:lstStyle>
            <a:lvl1pPr marL="0" indent="0">
              <a:lnSpc>
                <a:spcPct val="110000"/>
              </a:lnSpc>
              <a:buNone/>
              <a:defRPr sz="2800" b="0" i="0">
                <a:solidFill>
                  <a:srgbClr val="00579C"/>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3" name="Picture 2" descr="A black background with blue text&#10;&#10;AI-generated content may be incorrect.">
            <a:extLst>
              <a:ext uri="{FF2B5EF4-FFF2-40B4-BE49-F238E27FC236}">
                <a16:creationId xmlns:a16="http://schemas.microsoft.com/office/drawing/2014/main" id="{E6ECCD64-A784-7B73-E886-F4B11F15E129}"/>
              </a:ext>
            </a:extLst>
          </p:cNvPr>
          <p:cNvPicPr>
            <a:picLocks noChangeAspect="1"/>
          </p:cNvPicPr>
          <p:nvPr userDrawn="1"/>
        </p:nvPicPr>
        <p:blipFill>
          <a:blip r:embed="rId2"/>
          <a:stretch>
            <a:fillRect/>
          </a:stretch>
        </p:blipFill>
        <p:spPr>
          <a:xfrm>
            <a:off x="334963" y="333375"/>
            <a:ext cx="2690427" cy="760076"/>
          </a:xfrm>
          <a:prstGeom prst="rect">
            <a:avLst/>
          </a:prstGeom>
        </p:spPr>
      </p:pic>
    </p:spTree>
    <p:extLst>
      <p:ext uri="{BB962C8B-B14F-4D97-AF65-F5344CB8AC3E}">
        <p14:creationId xmlns:p14="http://schemas.microsoft.com/office/powerpoint/2010/main" val="1593718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8EFA112B-E57E-7B4A-8833-D3D8FEC4EC14}"/>
              </a:ext>
            </a:extLst>
          </p:cNvPr>
          <p:cNvSpPr>
            <a:spLocks noGrp="1"/>
          </p:cNvSpPr>
          <p:nvPr>
            <p:ph sz="half" idx="1" hasCustomPrompt="1"/>
          </p:nvPr>
        </p:nvSpPr>
        <p:spPr>
          <a:xfrm>
            <a:off x="362712" y="1594884"/>
            <a:ext cx="11494326" cy="4518071"/>
          </a:xfrm>
          <a:prstGeom prst="rect">
            <a:avLst/>
          </a:prstGeom>
        </p:spPr>
        <p:txBody>
          <a:bodyPr>
            <a:normAutofit/>
          </a:bodyPr>
          <a:lstStyle>
            <a:lvl1pPr marL="0" indent="0">
              <a:lnSpc>
                <a:spcPct val="110000"/>
              </a:lnSpc>
              <a:buNone/>
              <a:defRPr sz="2000"/>
            </a:lvl1pPr>
          </a:lstStyle>
          <a:p>
            <a:pPr lvl="0"/>
            <a:r>
              <a:rPr lang="en-US"/>
              <a:t>Enter text here</a:t>
            </a:r>
          </a:p>
        </p:txBody>
      </p:sp>
      <p:sp>
        <p:nvSpPr>
          <p:cNvPr id="10" name="Title 1">
            <a:extLst>
              <a:ext uri="{FF2B5EF4-FFF2-40B4-BE49-F238E27FC236}">
                <a16:creationId xmlns:a16="http://schemas.microsoft.com/office/drawing/2014/main" id="{FA8C8EE7-3B3F-3F41-B5AD-67185982E33B}"/>
              </a:ext>
            </a:extLst>
          </p:cNvPr>
          <p:cNvSpPr>
            <a:spLocks noGrp="1"/>
          </p:cNvSpPr>
          <p:nvPr>
            <p:ph type="title"/>
          </p:nvPr>
        </p:nvSpPr>
        <p:spPr>
          <a:xfrm>
            <a:off x="362711" y="333374"/>
            <a:ext cx="11494325" cy="1031779"/>
          </a:xfrm>
          <a:prstGeom prst="rect">
            <a:avLst/>
          </a:prstGeom>
        </p:spPr>
        <p:txBody>
          <a:bodyPr anchor="ctr" anchorCtr="0">
            <a:normAutofit/>
          </a:bodyPr>
          <a:lstStyle>
            <a:lvl1pPr>
              <a:defRPr sz="3200">
                <a:solidFill>
                  <a:srgbClr val="2455A3"/>
                </a:solidFill>
              </a:defRPr>
            </a:lvl1pPr>
          </a:lstStyle>
          <a:p>
            <a:r>
              <a:rPr lang="en-US"/>
              <a:t>Click to edit Master title style</a:t>
            </a:r>
          </a:p>
        </p:txBody>
      </p:sp>
    </p:spTree>
    <p:extLst>
      <p:ext uri="{BB962C8B-B14F-4D97-AF65-F5344CB8AC3E}">
        <p14:creationId xmlns:p14="http://schemas.microsoft.com/office/powerpoint/2010/main" val="2574198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62712" y="1594884"/>
            <a:ext cx="5574792" cy="4518071"/>
          </a:xfrm>
          <a:prstGeom prst="rect">
            <a:avLst/>
          </a:prstGeom>
        </p:spPr>
        <p:txBody>
          <a:bodyPr>
            <a:normAutofit/>
          </a:bodyPr>
          <a:lstStyle>
            <a:lvl1pPr marL="0" indent="0">
              <a:lnSpc>
                <a:spcPct val="110000"/>
              </a:lnSpc>
              <a:buNone/>
              <a:defRPr sz="2000"/>
            </a:lvl1pPr>
          </a:lstStyle>
          <a:p>
            <a:pPr lvl="0"/>
            <a:r>
              <a:rPr lang="en-US"/>
              <a:t>Enter text here</a:t>
            </a:r>
          </a:p>
        </p:txBody>
      </p:sp>
      <p:sp>
        <p:nvSpPr>
          <p:cNvPr id="10" name="Content Placeholder 2">
            <a:extLst>
              <a:ext uri="{FF2B5EF4-FFF2-40B4-BE49-F238E27FC236}">
                <a16:creationId xmlns:a16="http://schemas.microsoft.com/office/drawing/2014/main" id="{F6C397A8-4C6E-3540-A9FF-B8B3F768B7BB}"/>
              </a:ext>
            </a:extLst>
          </p:cNvPr>
          <p:cNvSpPr>
            <a:spLocks noGrp="1"/>
          </p:cNvSpPr>
          <p:nvPr>
            <p:ph sz="half" idx="13" hasCustomPrompt="1"/>
          </p:nvPr>
        </p:nvSpPr>
        <p:spPr>
          <a:xfrm>
            <a:off x="6254496" y="1594884"/>
            <a:ext cx="5574792" cy="4518071"/>
          </a:xfrm>
          <a:prstGeom prst="rect">
            <a:avLst/>
          </a:prstGeom>
        </p:spPr>
        <p:txBody>
          <a:bodyPr>
            <a:normAutofit/>
          </a:bodyPr>
          <a:lstStyle>
            <a:lvl1pPr marL="0" indent="0">
              <a:lnSpc>
                <a:spcPct val="110000"/>
              </a:lnSpc>
              <a:buNone/>
              <a:defRPr sz="2000"/>
            </a:lvl1pPr>
          </a:lstStyle>
          <a:p>
            <a:pPr lvl="0"/>
            <a:r>
              <a:rPr lang="en-US"/>
              <a:t>Enter text here</a:t>
            </a:r>
          </a:p>
        </p:txBody>
      </p:sp>
      <p:sp>
        <p:nvSpPr>
          <p:cNvPr id="11" name="Title 1">
            <a:extLst>
              <a:ext uri="{FF2B5EF4-FFF2-40B4-BE49-F238E27FC236}">
                <a16:creationId xmlns:a16="http://schemas.microsoft.com/office/drawing/2014/main" id="{0B1DBDDF-7B8D-E049-BE5A-2AC650B235B2}"/>
              </a:ext>
            </a:extLst>
          </p:cNvPr>
          <p:cNvSpPr>
            <a:spLocks noGrp="1"/>
          </p:cNvSpPr>
          <p:nvPr>
            <p:ph type="title"/>
          </p:nvPr>
        </p:nvSpPr>
        <p:spPr>
          <a:xfrm>
            <a:off x="362712" y="333374"/>
            <a:ext cx="11494326" cy="1031779"/>
          </a:xfrm>
          <a:prstGeom prst="rect">
            <a:avLst/>
          </a:prstGeom>
        </p:spPr>
        <p:txBody>
          <a:bodyPr anchor="ctr" anchorCtr="0">
            <a:normAutofit/>
          </a:bodyPr>
          <a:lstStyle>
            <a:lvl1pPr>
              <a:defRPr sz="3200">
                <a:solidFill>
                  <a:srgbClr val="2455A3"/>
                </a:solidFill>
              </a:defRPr>
            </a:lvl1pPr>
          </a:lstStyle>
          <a:p>
            <a:r>
              <a:rPr lang="en-US"/>
              <a:t>Click to edit Master title style</a:t>
            </a:r>
          </a:p>
        </p:txBody>
      </p:sp>
    </p:spTree>
    <p:extLst>
      <p:ext uri="{BB962C8B-B14F-4D97-AF65-F5344CB8AC3E}">
        <p14:creationId xmlns:p14="http://schemas.microsoft.com/office/powerpoint/2010/main" val="3250278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62712" y="1573619"/>
            <a:ext cx="3675889" cy="4539336"/>
          </a:xfrm>
          <a:prstGeom prst="rect">
            <a:avLst/>
          </a:prstGeom>
        </p:spPr>
        <p:txBody>
          <a:bodyPr>
            <a:normAutofit/>
          </a:bodyPr>
          <a:lstStyle>
            <a:lvl1pPr marL="0" indent="0">
              <a:lnSpc>
                <a:spcPct val="110000"/>
              </a:lnSpc>
              <a:buNone/>
              <a:defRPr sz="1600"/>
            </a:lvl1pPr>
          </a:lstStyle>
          <a:p>
            <a:pPr lvl="0"/>
            <a:r>
              <a:rPr lang="en-US"/>
              <a:t>Enter text here</a:t>
            </a:r>
          </a:p>
        </p:txBody>
      </p:sp>
      <p:sp>
        <p:nvSpPr>
          <p:cNvPr id="12" name="Content Placeholder 2">
            <a:extLst>
              <a:ext uri="{FF2B5EF4-FFF2-40B4-BE49-F238E27FC236}">
                <a16:creationId xmlns:a16="http://schemas.microsoft.com/office/drawing/2014/main" id="{CA1345C7-1E5A-5D47-B21E-CC22DE822A72}"/>
              </a:ext>
            </a:extLst>
          </p:cNvPr>
          <p:cNvSpPr>
            <a:spLocks noGrp="1"/>
          </p:cNvSpPr>
          <p:nvPr>
            <p:ph sz="half" idx="13" hasCustomPrompt="1"/>
          </p:nvPr>
        </p:nvSpPr>
        <p:spPr>
          <a:xfrm>
            <a:off x="4258056" y="1573619"/>
            <a:ext cx="3675889" cy="4539336"/>
          </a:xfrm>
          <a:prstGeom prst="rect">
            <a:avLst/>
          </a:prstGeom>
        </p:spPr>
        <p:txBody>
          <a:bodyPr>
            <a:normAutofit/>
          </a:bodyPr>
          <a:lstStyle>
            <a:lvl1pPr marL="0" indent="0">
              <a:lnSpc>
                <a:spcPct val="110000"/>
              </a:lnSpc>
              <a:buNone/>
              <a:defRPr sz="1600"/>
            </a:lvl1pPr>
          </a:lstStyle>
          <a:p>
            <a:pPr lvl="0"/>
            <a:r>
              <a:rPr lang="en-US"/>
              <a:t>Enter text here</a:t>
            </a:r>
          </a:p>
        </p:txBody>
      </p:sp>
      <p:sp>
        <p:nvSpPr>
          <p:cNvPr id="13" name="Content Placeholder 2">
            <a:extLst>
              <a:ext uri="{FF2B5EF4-FFF2-40B4-BE49-F238E27FC236}">
                <a16:creationId xmlns:a16="http://schemas.microsoft.com/office/drawing/2014/main" id="{1782DDE3-B15D-5C47-980A-E974C39F852B}"/>
              </a:ext>
            </a:extLst>
          </p:cNvPr>
          <p:cNvSpPr>
            <a:spLocks noGrp="1"/>
          </p:cNvSpPr>
          <p:nvPr>
            <p:ph sz="half" idx="14" hasCustomPrompt="1"/>
          </p:nvPr>
        </p:nvSpPr>
        <p:spPr>
          <a:xfrm>
            <a:off x="8153400" y="1596321"/>
            <a:ext cx="3675889" cy="4539336"/>
          </a:xfrm>
          <a:prstGeom prst="rect">
            <a:avLst/>
          </a:prstGeom>
        </p:spPr>
        <p:txBody>
          <a:bodyPr>
            <a:normAutofit/>
          </a:bodyPr>
          <a:lstStyle>
            <a:lvl1pPr marL="0" indent="0">
              <a:lnSpc>
                <a:spcPct val="110000"/>
              </a:lnSpc>
              <a:buNone/>
              <a:defRPr sz="1600"/>
            </a:lvl1pPr>
          </a:lstStyle>
          <a:p>
            <a:pPr lvl="0"/>
            <a:r>
              <a:rPr lang="en-US"/>
              <a:t>Enter text here</a:t>
            </a:r>
          </a:p>
        </p:txBody>
      </p:sp>
      <p:sp>
        <p:nvSpPr>
          <p:cNvPr id="11" name="Title 1">
            <a:extLst>
              <a:ext uri="{FF2B5EF4-FFF2-40B4-BE49-F238E27FC236}">
                <a16:creationId xmlns:a16="http://schemas.microsoft.com/office/drawing/2014/main" id="{22B7B320-CA87-A342-9115-47E9E4F9B68B}"/>
              </a:ext>
            </a:extLst>
          </p:cNvPr>
          <p:cNvSpPr>
            <a:spLocks noGrp="1"/>
          </p:cNvSpPr>
          <p:nvPr>
            <p:ph type="title"/>
          </p:nvPr>
        </p:nvSpPr>
        <p:spPr>
          <a:xfrm>
            <a:off x="362711" y="333374"/>
            <a:ext cx="11494327" cy="1031779"/>
          </a:xfrm>
          <a:prstGeom prst="rect">
            <a:avLst/>
          </a:prstGeom>
        </p:spPr>
        <p:txBody>
          <a:bodyPr anchor="ctr" anchorCtr="0">
            <a:normAutofit/>
          </a:bodyPr>
          <a:lstStyle>
            <a:lvl1pPr>
              <a:defRPr sz="3200">
                <a:solidFill>
                  <a:srgbClr val="2455A3"/>
                </a:solidFill>
              </a:defRPr>
            </a:lvl1pPr>
          </a:lstStyle>
          <a:p>
            <a:r>
              <a:rPr lang="en-US"/>
              <a:t>Click to edit Master title style</a:t>
            </a:r>
          </a:p>
        </p:txBody>
      </p:sp>
    </p:spTree>
    <p:extLst>
      <p:ext uri="{BB962C8B-B14F-4D97-AF65-F5344CB8AC3E}">
        <p14:creationId xmlns:p14="http://schemas.microsoft.com/office/powerpoint/2010/main" val="2422257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62712" y="1482692"/>
            <a:ext cx="5634864" cy="823912"/>
          </a:xfrm>
          <a:prstGeom prst="rect">
            <a:avLst/>
          </a:prstGeom>
        </p:spPr>
        <p:txBody>
          <a:bodyPr anchor="b">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208776" y="1482692"/>
            <a:ext cx="5620512" cy="823912"/>
          </a:xfrm>
          <a:prstGeom prst="rect">
            <a:avLst/>
          </a:prstGeom>
        </p:spPr>
        <p:txBody>
          <a:bodyPr anchor="b">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2">
            <a:extLst>
              <a:ext uri="{FF2B5EF4-FFF2-40B4-BE49-F238E27FC236}">
                <a16:creationId xmlns:a16="http://schemas.microsoft.com/office/drawing/2014/main" id="{A22BEFAE-1CA8-3D42-9FE8-259F2F4B7EB2}"/>
              </a:ext>
            </a:extLst>
          </p:cNvPr>
          <p:cNvSpPr>
            <a:spLocks noGrp="1"/>
          </p:cNvSpPr>
          <p:nvPr>
            <p:ph sz="half" idx="13" hasCustomPrompt="1"/>
          </p:nvPr>
        </p:nvSpPr>
        <p:spPr>
          <a:xfrm>
            <a:off x="362712" y="2462432"/>
            <a:ext cx="5574792" cy="3626480"/>
          </a:xfrm>
          <a:prstGeom prst="rect">
            <a:avLst/>
          </a:prstGeom>
        </p:spPr>
        <p:txBody>
          <a:bodyPr>
            <a:normAutofit/>
          </a:bodyPr>
          <a:lstStyle>
            <a:lvl1pPr marL="0" indent="0">
              <a:lnSpc>
                <a:spcPct val="110000"/>
              </a:lnSpc>
              <a:buNone/>
              <a:defRPr sz="2000"/>
            </a:lvl1pPr>
          </a:lstStyle>
          <a:p>
            <a:pPr lvl="0"/>
            <a:r>
              <a:rPr lang="en-US"/>
              <a:t>Enter text here</a:t>
            </a:r>
          </a:p>
        </p:txBody>
      </p:sp>
      <p:sp>
        <p:nvSpPr>
          <p:cNvPr id="11" name="Content Placeholder 2">
            <a:extLst>
              <a:ext uri="{FF2B5EF4-FFF2-40B4-BE49-F238E27FC236}">
                <a16:creationId xmlns:a16="http://schemas.microsoft.com/office/drawing/2014/main" id="{B833EADF-0DCB-FF42-8ACF-2E14F284BCDA}"/>
              </a:ext>
            </a:extLst>
          </p:cNvPr>
          <p:cNvSpPr>
            <a:spLocks noGrp="1"/>
          </p:cNvSpPr>
          <p:nvPr>
            <p:ph sz="half" idx="14" hasCustomPrompt="1"/>
          </p:nvPr>
        </p:nvSpPr>
        <p:spPr>
          <a:xfrm>
            <a:off x="6254496" y="2462432"/>
            <a:ext cx="5574792" cy="3626480"/>
          </a:xfrm>
          <a:prstGeom prst="rect">
            <a:avLst/>
          </a:prstGeom>
        </p:spPr>
        <p:txBody>
          <a:bodyPr>
            <a:normAutofit/>
          </a:bodyPr>
          <a:lstStyle>
            <a:lvl1pPr marL="0" indent="0">
              <a:lnSpc>
                <a:spcPct val="110000"/>
              </a:lnSpc>
              <a:buNone/>
              <a:defRPr sz="2000"/>
            </a:lvl1pPr>
          </a:lstStyle>
          <a:p>
            <a:pPr lvl="0"/>
            <a:r>
              <a:rPr lang="en-US"/>
              <a:t>Enter text here</a:t>
            </a:r>
          </a:p>
        </p:txBody>
      </p:sp>
      <p:sp>
        <p:nvSpPr>
          <p:cNvPr id="12" name="Title 1">
            <a:extLst>
              <a:ext uri="{FF2B5EF4-FFF2-40B4-BE49-F238E27FC236}">
                <a16:creationId xmlns:a16="http://schemas.microsoft.com/office/drawing/2014/main" id="{1A223357-BF2B-1446-9B75-489DB9B4E90F}"/>
              </a:ext>
            </a:extLst>
          </p:cNvPr>
          <p:cNvSpPr>
            <a:spLocks noGrp="1"/>
          </p:cNvSpPr>
          <p:nvPr>
            <p:ph type="title"/>
          </p:nvPr>
        </p:nvSpPr>
        <p:spPr>
          <a:xfrm>
            <a:off x="362712" y="333374"/>
            <a:ext cx="11466576" cy="1031779"/>
          </a:xfrm>
          <a:prstGeom prst="rect">
            <a:avLst/>
          </a:prstGeom>
        </p:spPr>
        <p:txBody>
          <a:bodyPr anchor="ctr" anchorCtr="0">
            <a:normAutofit/>
          </a:bodyPr>
          <a:lstStyle>
            <a:lvl1pPr>
              <a:defRPr sz="3200">
                <a:solidFill>
                  <a:srgbClr val="2455A3"/>
                </a:solidFill>
              </a:defRPr>
            </a:lvl1pPr>
          </a:lstStyle>
          <a:p>
            <a:r>
              <a:rPr lang="en-US"/>
              <a:t>Click to edit Master title style</a:t>
            </a:r>
          </a:p>
        </p:txBody>
      </p:sp>
    </p:spTree>
    <p:extLst>
      <p:ext uri="{BB962C8B-B14F-4D97-AF65-F5344CB8AC3E}">
        <p14:creationId xmlns:p14="http://schemas.microsoft.com/office/powerpoint/2010/main" val="1263119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theme" Target="../theme/theme2.xml"/><Relationship Id="rId1" Type="http://schemas.openxmlformats.org/officeDocument/2006/relationships/slideLayout" Target="../slideLayouts/slideLayout16.xml"/><Relationship Id="rId4"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19.sv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65760" y="1825625"/>
            <a:ext cx="114912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6">
            <a:extLst>
              <a:ext uri="{FF2B5EF4-FFF2-40B4-BE49-F238E27FC236}">
                <a16:creationId xmlns:a16="http://schemas.microsoft.com/office/drawing/2014/main" id="{A2480010-F678-B344-A032-37DB46F8167F}"/>
              </a:ext>
            </a:extLst>
          </p:cNvPr>
          <p:cNvSpPr>
            <a:spLocks noGrp="1"/>
          </p:cNvSpPr>
          <p:nvPr>
            <p:ph type="title"/>
          </p:nvPr>
        </p:nvSpPr>
        <p:spPr>
          <a:xfrm>
            <a:off x="365758" y="677042"/>
            <a:ext cx="11491279" cy="701731"/>
          </a:xfrm>
          <a:prstGeom prst="rect">
            <a:avLst/>
          </a:prstGeom>
        </p:spPr>
        <p:txBody>
          <a:bodyPr vert="horz" lIns="91440" tIns="45720" rIns="91440" bIns="45720" rtlCol="0" anchor="ctr">
            <a:normAutofit/>
          </a:bodyPr>
          <a:lstStyle/>
          <a:p>
            <a:r>
              <a:rPr lang="en-US"/>
              <a:t>Click to edit Master title style</a:t>
            </a:r>
          </a:p>
        </p:txBody>
      </p:sp>
      <p:pic>
        <p:nvPicPr>
          <p:cNvPr id="2" name="Picture 1">
            <a:extLst>
              <a:ext uri="{FF2B5EF4-FFF2-40B4-BE49-F238E27FC236}">
                <a16:creationId xmlns:a16="http://schemas.microsoft.com/office/drawing/2014/main" id="{F107D6BB-7467-238A-D2DB-2259F3ACAAA3}"/>
              </a:ext>
            </a:extLst>
          </p:cNvPr>
          <p:cNvPicPr>
            <a:picLocks noChangeAspect="1"/>
          </p:cNvPicPr>
          <p:nvPr userDrawn="1"/>
        </p:nvPicPr>
        <p:blipFill>
          <a:blip r:embed="rId17"/>
          <a:stretch>
            <a:fillRect/>
          </a:stretch>
        </p:blipFill>
        <p:spPr>
          <a:xfrm>
            <a:off x="11801015" y="6344108"/>
            <a:ext cx="311498" cy="443019"/>
          </a:xfrm>
          <a:prstGeom prst="rect">
            <a:avLst/>
          </a:prstGeom>
        </p:spPr>
      </p:pic>
    </p:spTree>
    <p:extLst>
      <p:ext uri="{BB962C8B-B14F-4D97-AF65-F5344CB8AC3E}">
        <p14:creationId xmlns:p14="http://schemas.microsoft.com/office/powerpoint/2010/main" val="687543376"/>
      </p:ext>
    </p:extLst>
  </p:cSld>
  <p:clrMap bg1="lt1" tx1="dk1" bg2="lt2" tx2="dk2" accent1="accent1" accent2="accent2" accent3="accent3" accent4="accent4" accent5="accent5" accent6="accent6" hlink="hlink" folHlink="folHlink"/>
  <p:sldLayoutIdLst>
    <p:sldLayoutId id="2147483696" r:id="rId1"/>
    <p:sldLayoutId id="2147483675" r:id="rId2"/>
    <p:sldLayoutId id="2147483702" r:id="rId3"/>
    <p:sldLayoutId id="2147483690" r:id="rId4"/>
    <p:sldLayoutId id="2147483663" r:id="rId5"/>
    <p:sldLayoutId id="2147483662" r:id="rId6"/>
    <p:sldLayoutId id="2147483664" r:id="rId7"/>
    <p:sldLayoutId id="2147483672" r:id="rId8"/>
    <p:sldLayoutId id="2147483665" r:id="rId9"/>
    <p:sldLayoutId id="2147483668" r:id="rId10"/>
    <p:sldLayoutId id="2147483669" r:id="rId11"/>
    <p:sldLayoutId id="2147483667" r:id="rId12"/>
    <p:sldLayoutId id="2147483697" r:id="rId13"/>
    <p:sldLayoutId id="2147483699" r:id="rId14"/>
    <p:sldLayoutId id="2147483684" r:id="rId15"/>
  </p:sldLayoutIdLst>
  <p:hf hdr="0" ftr="0" dt="0"/>
  <p:txStyles>
    <p:titleStyle>
      <a:lvl1pPr algn="l" defTabSz="914400" rtl="0" eaLnBrk="1" latinLnBrk="0" hangingPunct="1">
        <a:lnSpc>
          <a:spcPct val="90000"/>
        </a:lnSpc>
        <a:spcBef>
          <a:spcPct val="0"/>
        </a:spcBef>
        <a:buNone/>
        <a:defRPr sz="4000" b="0" i="0" kern="1200">
          <a:solidFill>
            <a:srgbClr val="00579C"/>
          </a:solidFill>
          <a:latin typeface="Calibri" panose="020F0502020204030204" pitchFamily="34" charset="0"/>
          <a:ea typeface="Tahoma" panose="020B0604030504040204" pitchFamily="34" charset="0"/>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2000" b="0" i="0" kern="1200">
          <a:solidFill>
            <a:schemeClr val="tx1"/>
          </a:solidFill>
          <a:latin typeface="Calibri" panose="020F0502020204030204" pitchFamily="34" charset="0"/>
          <a:ea typeface="Tahoma" panose="020B060403050404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Calibri" panose="020F0502020204030204" pitchFamily="34" charset="0"/>
          <a:ea typeface="Tahoma" panose="020B060403050404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Tahoma" panose="020B060403050404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400" b="0" i="0" kern="1200">
          <a:solidFill>
            <a:schemeClr val="tx1"/>
          </a:solidFill>
          <a:latin typeface="Calibri" panose="020F0502020204030204" pitchFamily="34" charset="0"/>
          <a:ea typeface="Tahoma" panose="020B060403050404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10" userDrawn="1">
          <p15:clr>
            <a:srgbClr val="F26B43"/>
          </p15:clr>
        </p15:guide>
        <p15:guide id="6" orient="horz" pos="388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E7E6D730-A541-5AC5-312F-D13EB963D209}"/>
              </a:ext>
            </a:extLst>
          </p:cNvPr>
          <p:cNvSpPr>
            <a:spLocks noGrp="1"/>
          </p:cNvSpPr>
          <p:nvPr>
            <p:ph type="body" idx="1"/>
          </p:nvPr>
        </p:nvSpPr>
        <p:spPr>
          <a:xfrm>
            <a:off x="334963" y="1825625"/>
            <a:ext cx="11522074"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itle Placeholder 6">
            <a:extLst>
              <a:ext uri="{FF2B5EF4-FFF2-40B4-BE49-F238E27FC236}">
                <a16:creationId xmlns:a16="http://schemas.microsoft.com/office/drawing/2014/main" id="{90BAF5AA-E5F1-F1DA-BC6F-EA9C9418846B}"/>
              </a:ext>
            </a:extLst>
          </p:cNvPr>
          <p:cNvSpPr>
            <a:spLocks noGrp="1"/>
          </p:cNvSpPr>
          <p:nvPr>
            <p:ph type="title"/>
          </p:nvPr>
        </p:nvSpPr>
        <p:spPr>
          <a:xfrm>
            <a:off x="334962" y="677042"/>
            <a:ext cx="11522075" cy="701731"/>
          </a:xfrm>
          <a:prstGeom prst="rect">
            <a:avLst/>
          </a:prstGeom>
        </p:spPr>
        <p:txBody>
          <a:bodyPr vert="horz" lIns="91440" tIns="45720" rIns="91440" bIns="45720" rtlCol="0" anchor="ctr">
            <a:normAutofit/>
          </a:bodyPr>
          <a:lstStyle/>
          <a:p>
            <a:r>
              <a:rPr lang="en-GB"/>
              <a:t>Click to edit Master title style</a:t>
            </a:r>
            <a:endParaRPr lang="en-US"/>
          </a:p>
        </p:txBody>
      </p:sp>
      <p:pic>
        <p:nvPicPr>
          <p:cNvPr id="9" name="Picture 8">
            <a:extLst>
              <a:ext uri="{FF2B5EF4-FFF2-40B4-BE49-F238E27FC236}">
                <a16:creationId xmlns:a16="http://schemas.microsoft.com/office/drawing/2014/main" id="{431BCADA-D5E9-F017-2C2B-DB3D5CFB52AF}"/>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713945" y="6269019"/>
            <a:ext cx="478055" cy="588981"/>
          </a:xfrm>
          <a:prstGeom prst="rect">
            <a:avLst/>
          </a:prstGeom>
        </p:spPr>
      </p:pic>
      <p:pic>
        <p:nvPicPr>
          <p:cNvPr id="10" name="Picture 9">
            <a:extLst>
              <a:ext uri="{FF2B5EF4-FFF2-40B4-BE49-F238E27FC236}">
                <a16:creationId xmlns:a16="http://schemas.microsoft.com/office/drawing/2014/main" id="{4E00B8EE-2350-6FF9-0B4E-A7AF8506CE58}"/>
              </a:ext>
            </a:extLst>
          </p:cNvPr>
          <p:cNvPicPr>
            <a:picLocks noChangeAspect="1"/>
          </p:cNvPicPr>
          <p:nvPr userDrawn="1"/>
        </p:nvPicPr>
        <p:blipFill>
          <a:blip r:embed="rId4"/>
          <a:stretch>
            <a:fillRect/>
          </a:stretch>
        </p:blipFill>
        <p:spPr>
          <a:xfrm>
            <a:off x="11801015" y="6344108"/>
            <a:ext cx="311498" cy="443019"/>
          </a:xfrm>
          <a:prstGeom prst="rect">
            <a:avLst/>
          </a:prstGeom>
        </p:spPr>
      </p:pic>
    </p:spTree>
    <p:extLst>
      <p:ext uri="{BB962C8B-B14F-4D97-AF65-F5344CB8AC3E}">
        <p14:creationId xmlns:p14="http://schemas.microsoft.com/office/powerpoint/2010/main" val="2837013832"/>
      </p:ext>
    </p:extLst>
  </p:cSld>
  <p:clrMap bg1="lt1" tx1="dk1" bg2="lt2" tx2="dk2" accent1="accent1" accent2="accent2" accent3="accent3" accent4="accent4" accent5="accent5" accent6="accent6" hlink="hlink" folHlink="folHlink"/>
  <p:sldLayoutIdLst>
    <p:sldLayoutId id="2147483648" r:id="rId1"/>
  </p:sldLayoutIdLst>
  <p:txStyles>
    <p:titleStyle>
      <a:lvl1pPr algn="l" defTabSz="914400" rtl="0" eaLnBrk="1" latinLnBrk="0" hangingPunct="1">
        <a:lnSpc>
          <a:spcPct val="90000"/>
        </a:lnSpc>
        <a:spcBef>
          <a:spcPct val="0"/>
        </a:spcBef>
        <a:buNone/>
        <a:defRPr sz="4000" b="0" i="0" kern="1200">
          <a:solidFill>
            <a:srgbClr val="2455A3"/>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A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1" userDrawn="1">
          <p15:clr>
            <a:srgbClr val="F26B43"/>
          </p15:clr>
        </p15:guide>
        <p15:guide id="2" pos="7469" userDrawn="1">
          <p15:clr>
            <a:srgbClr val="F26B43"/>
          </p15:clr>
        </p15:guide>
        <p15:guide id="3" orient="horz" pos="3884" userDrawn="1">
          <p15:clr>
            <a:srgbClr val="F26B43"/>
          </p15:clr>
        </p15:guide>
        <p15:guide id="4" orient="horz" pos="21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9ED6AD0-4D7D-3E3B-A0DA-366F26B2ABB9}"/>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1801015" y="6339348"/>
            <a:ext cx="311498" cy="447779"/>
          </a:xfrm>
          <a:prstGeom prst="rect">
            <a:avLst/>
          </a:prstGeom>
        </p:spPr>
      </p:pic>
      <p:sp>
        <p:nvSpPr>
          <p:cNvPr id="5" name="Text Placeholder 2">
            <a:extLst>
              <a:ext uri="{FF2B5EF4-FFF2-40B4-BE49-F238E27FC236}">
                <a16:creationId xmlns:a16="http://schemas.microsoft.com/office/drawing/2014/main" id="{7DF0F801-3A17-DD7A-2E76-7033C04AF4B7}"/>
              </a:ext>
            </a:extLst>
          </p:cNvPr>
          <p:cNvSpPr>
            <a:spLocks noGrp="1"/>
          </p:cNvSpPr>
          <p:nvPr>
            <p:ph type="body" idx="1"/>
          </p:nvPr>
        </p:nvSpPr>
        <p:spPr>
          <a:xfrm>
            <a:off x="371474" y="1825625"/>
            <a:ext cx="11485564"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itle Placeholder 6">
            <a:extLst>
              <a:ext uri="{FF2B5EF4-FFF2-40B4-BE49-F238E27FC236}">
                <a16:creationId xmlns:a16="http://schemas.microsoft.com/office/drawing/2014/main" id="{F2FA12CE-751E-BB89-32CF-D8FDE19B4767}"/>
              </a:ext>
            </a:extLst>
          </p:cNvPr>
          <p:cNvSpPr>
            <a:spLocks noGrp="1"/>
          </p:cNvSpPr>
          <p:nvPr>
            <p:ph type="title"/>
          </p:nvPr>
        </p:nvSpPr>
        <p:spPr>
          <a:xfrm>
            <a:off x="371474" y="677042"/>
            <a:ext cx="11485563" cy="701731"/>
          </a:xfrm>
          <a:prstGeom prst="rect">
            <a:avLst/>
          </a:prstGeom>
        </p:spPr>
        <p:txBody>
          <a:bodyPr vert="horz" lIns="91440" tIns="45720" rIns="91440" bIns="45720" rtlCol="0" anchor="ctr">
            <a:normAutofit/>
          </a:bodyPr>
          <a:lstStyle/>
          <a:p>
            <a:r>
              <a:rPr lang="en-GB"/>
              <a:t>Click to edit Master title </a:t>
            </a:r>
            <a:r>
              <a:rPr lang="en-GB" err="1"/>
              <a:t>stylez</a:t>
            </a:r>
            <a:endParaRPr lang="en-US"/>
          </a:p>
        </p:txBody>
      </p:sp>
    </p:spTree>
    <p:extLst>
      <p:ext uri="{BB962C8B-B14F-4D97-AF65-F5344CB8AC3E}">
        <p14:creationId xmlns:p14="http://schemas.microsoft.com/office/powerpoint/2010/main" val="2899519876"/>
      </p:ext>
    </p:extLst>
  </p:cSld>
  <p:clrMap bg1="lt1" tx1="dk1" bg2="lt2" tx2="dk2" accent1="accent1" accent2="accent2" accent3="accent3" accent4="accent4" accent5="accent5" accent6="accent6" hlink="hlink" folHlink="folHlink"/>
  <p:sldLayoutIdLst>
    <p:sldLayoutId id="2147483649" r:id="rId1"/>
    <p:sldLayoutId id="2147483703" r:id="rId2"/>
    <p:sldLayoutId id="2147483704" r:id="rId3"/>
  </p:sldLayoutIdLst>
  <p:txStyles>
    <p:titleStyle>
      <a:lvl1pPr algn="l" defTabSz="914400" rtl="0" eaLnBrk="1" latinLnBrk="0" hangingPunct="1">
        <a:lnSpc>
          <a:spcPct val="90000"/>
        </a:lnSpc>
        <a:spcBef>
          <a:spcPct val="0"/>
        </a:spcBef>
        <a:buNone/>
        <a:defRPr sz="4000" b="0" i="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A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34" userDrawn="1">
          <p15:clr>
            <a:srgbClr val="F26B43"/>
          </p15:clr>
        </p15:guide>
        <p15:guide id="2" pos="7469" userDrawn="1">
          <p15:clr>
            <a:srgbClr val="F26B43"/>
          </p15:clr>
        </p15:guide>
        <p15:guide id="3" orient="horz" pos="3884" userDrawn="1">
          <p15:clr>
            <a:srgbClr val="F26B43"/>
          </p15:clr>
        </p15:guide>
        <p15:guide id="4" orient="horz" pos="21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23.png"/><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48.png"/><Relationship Id="rId3" Type="http://schemas.openxmlformats.org/officeDocument/2006/relationships/image" Target="../media/image46.png"/><Relationship Id="rId7" Type="http://schemas.openxmlformats.org/officeDocument/2006/relationships/image" Target="../media/image280.png"/><Relationship Id="rId12"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270.png"/><Relationship Id="rId11" Type="http://schemas.openxmlformats.org/officeDocument/2006/relationships/image" Target="../media/image320.png"/><Relationship Id="rId5" Type="http://schemas.openxmlformats.org/officeDocument/2006/relationships/image" Target="../media/image271.png"/><Relationship Id="rId10" Type="http://schemas.openxmlformats.org/officeDocument/2006/relationships/image" Target="../media/image310.png"/><Relationship Id="rId9" Type="http://schemas.openxmlformats.org/officeDocument/2006/relationships/image" Target="../media/image300.png"/></Relationships>
</file>

<file path=ppt/slides/_rels/slide21.xml.rels><?xml version="1.0" encoding="UTF-8" standalone="yes"?>
<Relationships xmlns="http://schemas.openxmlformats.org/package/2006/relationships"><Relationship Id="rId3" Type="http://schemas.microsoft.com/office/2018/10/relationships/comments" Target="../comments/modernComment_18F_913EA3D5.xml"/><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52.png"/><Relationship Id="rId5" Type="http://schemas.openxmlformats.org/officeDocument/2006/relationships/chart" Target="../charts/chart1.xml"/><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18.xml"/><Relationship Id="rId5" Type="http://schemas.openxmlformats.org/officeDocument/2006/relationships/image" Target="../media/image55.png"/><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18.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96E57-AFA1-5D3F-3705-FA9D9A0FF3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3EF220-CCB9-3282-4C5E-F8FC0540BB7E}"/>
              </a:ext>
            </a:extLst>
          </p:cNvPr>
          <p:cNvSpPr>
            <a:spLocks noGrp="1"/>
          </p:cNvSpPr>
          <p:nvPr>
            <p:ph type="title"/>
          </p:nvPr>
        </p:nvSpPr>
        <p:spPr>
          <a:xfrm>
            <a:off x="334963" y="2514916"/>
            <a:ext cx="10801466" cy="1828168"/>
          </a:xfrm>
        </p:spPr>
        <p:txBody>
          <a:bodyPr anchor="t"/>
          <a:lstStyle/>
          <a:p>
            <a:r>
              <a:rPr lang="en-US" sz="3200" dirty="0">
                <a:ea typeface="Source Sans Pro SemiBold" panose="020B0503030403020204" pitchFamily="34" charset="0"/>
              </a:rPr>
              <a:t>Pathways to “High-Performance Sustainability”: Does Organic Farming Close or Widen the Gap?</a:t>
            </a:r>
            <a:endParaRPr lang="en-AT" sz="3200" dirty="0">
              <a:ea typeface="Source Sans Pro SemiBold" panose="020B0503030403020204" pitchFamily="34" charset="0"/>
            </a:endParaRPr>
          </a:p>
        </p:txBody>
      </p:sp>
      <p:sp>
        <p:nvSpPr>
          <p:cNvPr id="3" name="Subtitle 2">
            <a:extLst>
              <a:ext uri="{FF2B5EF4-FFF2-40B4-BE49-F238E27FC236}">
                <a16:creationId xmlns:a16="http://schemas.microsoft.com/office/drawing/2014/main" id="{845B6B25-1687-BFA9-B916-FDB1CFC9EDA2}"/>
              </a:ext>
            </a:extLst>
          </p:cNvPr>
          <p:cNvSpPr>
            <a:spLocks noGrp="1"/>
          </p:cNvSpPr>
          <p:nvPr>
            <p:ph type="body" idx="1"/>
          </p:nvPr>
        </p:nvSpPr>
        <p:spPr>
          <a:prstGeom prst="rect">
            <a:avLst/>
          </a:prstGeom>
        </p:spPr>
        <p:txBody>
          <a:bodyPr>
            <a:normAutofit lnSpcReduction="10000"/>
          </a:bodyPr>
          <a:lstStyle/>
          <a:p>
            <a:r>
              <a:rPr lang="en-US" sz="2400" dirty="0">
                <a:solidFill>
                  <a:schemeClr val="bg1"/>
                </a:solidFill>
                <a:latin typeface="Tahoma"/>
                <a:ea typeface="Tahoma"/>
                <a:cs typeface="Tahoma"/>
              </a:rPr>
              <a:t>Omid Zamani, Stefan Frank</a:t>
            </a:r>
            <a:r>
              <a:rPr lang="en-US" sz="2400" dirty="0">
                <a:latin typeface="Tahoma"/>
                <a:ea typeface="Tahoma"/>
                <a:cs typeface="Tahoma"/>
              </a:rPr>
              <a:t>, </a:t>
            </a:r>
            <a:r>
              <a:rPr lang="en-US" dirty="0"/>
              <a:t>Petr Havlik, Jordan Hristov, Sibylle </a:t>
            </a:r>
            <a:r>
              <a:rPr lang="en-US" dirty="0" err="1"/>
              <a:t>Rouet</a:t>
            </a:r>
            <a:r>
              <a:rPr lang="en-US" dirty="0"/>
              <a:t> </a:t>
            </a:r>
            <a:r>
              <a:rPr lang="en-US" dirty="0" err="1"/>
              <a:t>Pollakis</a:t>
            </a:r>
            <a:r>
              <a:rPr lang="en-US" sz="2400" dirty="0">
                <a:latin typeface="Tahoma"/>
                <a:ea typeface="Tahoma"/>
                <a:cs typeface="Tahoma"/>
              </a:rPr>
              <a:t>, David Leclere,</a:t>
            </a:r>
            <a:r>
              <a:rPr lang="en-US" sz="2400" dirty="0">
                <a:solidFill>
                  <a:schemeClr val="bg1"/>
                </a:solidFill>
                <a:latin typeface="Tahoma"/>
                <a:ea typeface="Tahoma"/>
                <a:cs typeface="Tahoma"/>
              </a:rPr>
              <a:t> IIASA</a:t>
            </a:r>
          </a:p>
          <a:p>
            <a:r>
              <a:rPr lang="en-US" sz="2400" dirty="0">
                <a:solidFill>
                  <a:schemeClr val="bg1"/>
                </a:solidFill>
                <a:latin typeface="Tahoma"/>
                <a:ea typeface="Tahoma"/>
                <a:cs typeface="Tahoma"/>
              </a:rPr>
              <a:t>GTAP Conference, Kyoto, June | 2026</a:t>
            </a:r>
          </a:p>
          <a:p>
            <a:endParaRPr lang="en-AT" dirty="0"/>
          </a:p>
        </p:txBody>
      </p:sp>
      <p:sp>
        <p:nvSpPr>
          <p:cNvPr id="6" name="Rectangle 5">
            <a:extLst>
              <a:ext uri="{FF2B5EF4-FFF2-40B4-BE49-F238E27FC236}">
                <a16:creationId xmlns:a16="http://schemas.microsoft.com/office/drawing/2014/main" id="{D7C90570-F618-C8E4-346B-80E13E3E7AFB}"/>
              </a:ext>
            </a:extLst>
          </p:cNvPr>
          <p:cNvSpPr/>
          <p:nvPr/>
        </p:nvSpPr>
        <p:spPr>
          <a:xfrm>
            <a:off x="9982200" y="323850"/>
            <a:ext cx="1666875" cy="89535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8077EC0-EFBB-20EF-F47F-6FC5CE9DCFCC}"/>
              </a:ext>
            </a:extLst>
          </p:cNvPr>
          <p:cNvPicPr>
            <a:picLocks noChangeAspect="1"/>
          </p:cNvPicPr>
          <p:nvPr/>
        </p:nvPicPr>
        <p:blipFill>
          <a:blip r:embed="rId2"/>
          <a:stretch>
            <a:fillRect/>
          </a:stretch>
        </p:blipFill>
        <p:spPr>
          <a:xfrm>
            <a:off x="10006013" y="357188"/>
            <a:ext cx="1595438" cy="822588"/>
          </a:xfrm>
          <a:prstGeom prst="rect">
            <a:avLst/>
          </a:prstGeom>
        </p:spPr>
      </p:pic>
    </p:spTree>
    <p:extLst>
      <p:ext uri="{BB962C8B-B14F-4D97-AF65-F5344CB8AC3E}">
        <p14:creationId xmlns:p14="http://schemas.microsoft.com/office/powerpoint/2010/main" val="2768835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9D710B-2286-DF84-54BD-8CC550C8F4D3}"/>
              </a:ext>
            </a:extLst>
          </p:cNvPr>
          <p:cNvSpPr>
            <a:spLocks noGrp="1"/>
          </p:cNvSpPr>
          <p:nvPr>
            <p:ph type="title"/>
          </p:nvPr>
        </p:nvSpPr>
        <p:spPr/>
        <p:txBody>
          <a:bodyPr/>
          <a:lstStyle/>
          <a:p>
            <a:r>
              <a:rPr lang="en-US" b="1" dirty="0">
                <a:solidFill>
                  <a:srgbClr val="00579C"/>
                </a:solidFill>
                <a:ea typeface="Source Sans Pro" panose="020B0503030403020204" pitchFamily="34" charset="0"/>
              </a:rPr>
              <a:t>Livestock Market Adjustment (2030)</a:t>
            </a:r>
          </a:p>
        </p:txBody>
      </p:sp>
      <p:pic>
        <p:nvPicPr>
          <p:cNvPr id="4" name="Picture 3">
            <a:extLst>
              <a:ext uri="{FF2B5EF4-FFF2-40B4-BE49-F238E27FC236}">
                <a16:creationId xmlns:a16="http://schemas.microsoft.com/office/drawing/2014/main" id="{16F24383-C131-7A74-D27D-3D00CC5222B1}"/>
              </a:ext>
            </a:extLst>
          </p:cNvPr>
          <p:cNvPicPr>
            <a:picLocks noChangeAspect="1"/>
          </p:cNvPicPr>
          <p:nvPr/>
        </p:nvPicPr>
        <p:blipFill>
          <a:blip r:embed="rId3"/>
          <a:stretch>
            <a:fillRect/>
          </a:stretch>
        </p:blipFill>
        <p:spPr>
          <a:xfrm>
            <a:off x="4168087" y="1857710"/>
            <a:ext cx="7688951" cy="3812400"/>
          </a:xfrm>
          <a:prstGeom prst="rect">
            <a:avLst/>
          </a:prstGeom>
        </p:spPr>
      </p:pic>
      <p:sp>
        <p:nvSpPr>
          <p:cNvPr id="2" name="Shape 0">
            <a:extLst>
              <a:ext uri="{FF2B5EF4-FFF2-40B4-BE49-F238E27FC236}">
                <a16:creationId xmlns:a16="http://schemas.microsoft.com/office/drawing/2014/main" id="{9B2BB70D-B49E-084C-7B7F-F3F3BB26CB95}"/>
              </a:ext>
            </a:extLst>
          </p:cNvPr>
          <p:cNvSpPr/>
          <p:nvPr/>
        </p:nvSpPr>
        <p:spPr>
          <a:xfrm>
            <a:off x="0" y="1269902"/>
            <a:ext cx="3931920" cy="5588097"/>
          </a:xfrm>
          <a:prstGeom prst="rect">
            <a:avLst/>
          </a:prstGeom>
          <a:solidFill>
            <a:srgbClr val="004689"/>
          </a:solidFill>
          <a:ln/>
        </p:spPr>
        <p:txBody>
          <a:bodyPr/>
          <a:lstStyle/>
          <a:p>
            <a:endParaRPr lang="en-US"/>
          </a:p>
        </p:txBody>
      </p:sp>
      <p:sp>
        <p:nvSpPr>
          <p:cNvPr id="5" name="Content Placeholder 4">
            <a:extLst>
              <a:ext uri="{FF2B5EF4-FFF2-40B4-BE49-F238E27FC236}">
                <a16:creationId xmlns:a16="http://schemas.microsoft.com/office/drawing/2014/main" id="{BA67C6A4-4A54-D0A3-2227-14CCF7A4ED32}"/>
              </a:ext>
            </a:extLst>
          </p:cNvPr>
          <p:cNvSpPr>
            <a:spLocks noGrp="1"/>
          </p:cNvSpPr>
          <p:nvPr>
            <p:ph sz="half" idx="1"/>
          </p:nvPr>
        </p:nvSpPr>
        <p:spPr>
          <a:xfrm>
            <a:off x="133351" y="1594884"/>
            <a:ext cx="3448050" cy="4518071"/>
          </a:xfrm>
        </p:spPr>
        <p:txBody>
          <a:bodyPr>
            <a:normAutofit/>
          </a:bodyPr>
          <a:lstStyle/>
          <a:p>
            <a:pPr marL="342900" indent="-342900">
              <a:lnSpc>
                <a:spcPct val="100000"/>
              </a:lnSpc>
              <a:buFont typeface="Arial" panose="020B0604020202020204" pitchFamily="34" charset="0"/>
              <a:buChar char="•"/>
            </a:pPr>
            <a:endParaRPr lang="en-US" dirty="0">
              <a:solidFill>
                <a:schemeClr val="bg1"/>
              </a:solidFill>
              <a:ea typeface="Source Sans Pro" panose="020B0503030403020204" pitchFamily="34" charset="0"/>
            </a:endParaRP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Livestock impacts are much smaller than crop impacts. Animal inventories decline only slightly (&lt;1%).</a:t>
            </a: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Production remains close to baseline levels.</a:t>
            </a: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Consumption decreases marginally, especially for ruminant products. </a:t>
            </a: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Prices increase modestly, with stronger effects for ruminants.</a:t>
            </a:r>
          </a:p>
          <a:p>
            <a:pPr marL="342900" indent="-342900">
              <a:lnSpc>
                <a:spcPct val="100000"/>
              </a:lnSpc>
              <a:buFont typeface="Arial" panose="020B0604020202020204" pitchFamily="34" charset="0"/>
              <a:buChar char="•"/>
            </a:pPr>
            <a:endParaRPr lang="en-AT" dirty="0">
              <a:solidFill>
                <a:schemeClr val="bg1"/>
              </a:solidFill>
            </a:endParaRPr>
          </a:p>
        </p:txBody>
      </p:sp>
    </p:spTree>
    <p:extLst>
      <p:ext uri="{BB962C8B-B14F-4D97-AF65-F5344CB8AC3E}">
        <p14:creationId xmlns:p14="http://schemas.microsoft.com/office/powerpoint/2010/main" val="3162431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8D98A-5B60-37D2-40E8-77393E3F62A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04CA630-27FB-6DC7-2E95-6115472C648E}"/>
              </a:ext>
            </a:extLst>
          </p:cNvPr>
          <p:cNvSpPr>
            <a:spLocks noGrp="1"/>
          </p:cNvSpPr>
          <p:nvPr>
            <p:ph type="title"/>
          </p:nvPr>
        </p:nvSpPr>
        <p:spPr/>
        <p:txBody>
          <a:bodyPr/>
          <a:lstStyle/>
          <a:p>
            <a:r>
              <a:rPr lang="en-GB" b="1" dirty="0">
                <a:solidFill>
                  <a:srgbClr val="00579C"/>
                </a:solidFill>
                <a:ea typeface="Source Sans Pro" panose="020B0503030403020204" pitchFamily="34" charset="0"/>
              </a:rPr>
              <a:t>EU Fertilizer Use (2030)</a:t>
            </a:r>
            <a:endParaRPr lang="en-AT" dirty="0"/>
          </a:p>
        </p:txBody>
      </p:sp>
      <p:sp>
        <p:nvSpPr>
          <p:cNvPr id="7" name="Content Placeholder 4">
            <a:extLst>
              <a:ext uri="{FF2B5EF4-FFF2-40B4-BE49-F238E27FC236}">
                <a16:creationId xmlns:a16="http://schemas.microsoft.com/office/drawing/2014/main" id="{BA4FA869-6FAF-9A84-A210-1E9A8548F032}"/>
              </a:ext>
            </a:extLst>
          </p:cNvPr>
          <p:cNvSpPr>
            <a:spLocks noGrp="1"/>
          </p:cNvSpPr>
          <p:nvPr>
            <p:ph sz="half" idx="1"/>
          </p:nvPr>
        </p:nvSpPr>
        <p:spPr>
          <a:xfrm>
            <a:off x="998730" y="5876889"/>
            <a:ext cx="10457793" cy="658900"/>
          </a:xfrm>
        </p:spPr>
        <p:txBody>
          <a:bodyPr>
            <a:normAutofit/>
          </a:bodyPr>
          <a:lstStyle/>
          <a:p>
            <a:pPr>
              <a:lnSpc>
                <a:spcPct val="100000"/>
              </a:lnSpc>
            </a:pPr>
            <a:r>
              <a:rPr lang="en-US" sz="1800" dirty="0">
                <a:solidFill>
                  <a:srgbClr val="00579C"/>
                </a:solidFill>
                <a:ea typeface="Source Sans Pro" panose="020B0503030403020204" pitchFamily="34" charset="0"/>
              </a:rPr>
              <a:t>If the policy objective is nutrient reduction </a:t>
            </a:r>
            <a:r>
              <a:rPr lang="en-US" sz="1800" dirty="0">
                <a:solidFill>
                  <a:srgbClr val="00579C"/>
                </a:solidFill>
                <a:ea typeface="Source Sans Pro" panose="020B0503030403020204" pitchFamily="34" charset="0"/>
                <a:sym typeface="Wingdings" panose="05000000000000000000" pitchFamily="2" charset="2"/>
              </a:rPr>
              <a:t> </a:t>
            </a:r>
            <a:r>
              <a:rPr lang="en-US" sz="1800" dirty="0">
                <a:solidFill>
                  <a:srgbClr val="00579C"/>
                </a:solidFill>
                <a:ea typeface="Source Sans Pro" panose="020B0503030403020204" pitchFamily="34" charset="0"/>
              </a:rPr>
              <a:t>directly targeting </a:t>
            </a:r>
            <a:r>
              <a:rPr lang="en-US" sz="1800" dirty="0" err="1">
                <a:solidFill>
                  <a:srgbClr val="00579C"/>
                </a:solidFill>
                <a:ea typeface="Source Sans Pro" panose="020B0503030403020204" pitchFamily="34" charset="0"/>
              </a:rPr>
              <a:t>fertiliser</a:t>
            </a:r>
            <a:r>
              <a:rPr lang="en-US" sz="1800" dirty="0">
                <a:solidFill>
                  <a:srgbClr val="00579C"/>
                </a:solidFill>
                <a:ea typeface="Source Sans Pro" panose="020B0503030403020204" pitchFamily="34" charset="0"/>
              </a:rPr>
              <a:t> use may be more cost-effective.</a:t>
            </a:r>
          </a:p>
        </p:txBody>
      </p:sp>
      <p:pic>
        <p:nvPicPr>
          <p:cNvPr id="3" name="Picture 2">
            <a:extLst>
              <a:ext uri="{FF2B5EF4-FFF2-40B4-BE49-F238E27FC236}">
                <a16:creationId xmlns:a16="http://schemas.microsoft.com/office/drawing/2014/main" id="{967DC4E8-B1AC-FC0E-55AA-EB73ACB87EB8}"/>
              </a:ext>
            </a:extLst>
          </p:cNvPr>
          <p:cNvPicPr>
            <a:picLocks noChangeAspect="1"/>
          </p:cNvPicPr>
          <p:nvPr/>
        </p:nvPicPr>
        <p:blipFill>
          <a:blip r:embed="rId3"/>
          <a:srcRect t="11138"/>
          <a:stretch>
            <a:fillRect/>
          </a:stretch>
        </p:blipFill>
        <p:spPr>
          <a:xfrm>
            <a:off x="1679438" y="1838325"/>
            <a:ext cx="9020175" cy="3749608"/>
          </a:xfrm>
          <a:prstGeom prst="rect">
            <a:avLst/>
          </a:prstGeom>
        </p:spPr>
      </p:pic>
    </p:spTree>
    <p:extLst>
      <p:ext uri="{BB962C8B-B14F-4D97-AF65-F5344CB8AC3E}">
        <p14:creationId xmlns:p14="http://schemas.microsoft.com/office/powerpoint/2010/main" val="3367425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B8C05-BD22-3DF1-2F61-5F555DA00A1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5593672-FC9C-F356-2466-D7975B7C8FE8}"/>
              </a:ext>
            </a:extLst>
          </p:cNvPr>
          <p:cNvSpPr>
            <a:spLocks noGrp="1"/>
          </p:cNvSpPr>
          <p:nvPr>
            <p:ph type="title"/>
          </p:nvPr>
        </p:nvSpPr>
        <p:spPr/>
        <p:txBody>
          <a:bodyPr/>
          <a:lstStyle/>
          <a:p>
            <a:r>
              <a:rPr lang="en-GB" b="1" dirty="0">
                <a:solidFill>
                  <a:srgbClr val="00579C"/>
                </a:solidFill>
                <a:ea typeface="Source Sans Pro" panose="020B0503030403020204" pitchFamily="34" charset="0"/>
              </a:rPr>
              <a:t>Emission Change (2030)</a:t>
            </a:r>
            <a:endParaRPr lang="en-AT" dirty="0"/>
          </a:p>
        </p:txBody>
      </p:sp>
      <p:sp>
        <p:nvSpPr>
          <p:cNvPr id="9" name="Content Placeholder 4">
            <a:extLst>
              <a:ext uri="{FF2B5EF4-FFF2-40B4-BE49-F238E27FC236}">
                <a16:creationId xmlns:a16="http://schemas.microsoft.com/office/drawing/2014/main" id="{BAE643B4-C594-2310-B545-688680024F5B}"/>
              </a:ext>
            </a:extLst>
          </p:cNvPr>
          <p:cNvSpPr>
            <a:spLocks noGrp="1"/>
          </p:cNvSpPr>
          <p:nvPr>
            <p:ph sz="half" idx="1"/>
          </p:nvPr>
        </p:nvSpPr>
        <p:spPr>
          <a:xfrm>
            <a:off x="758757" y="5812356"/>
            <a:ext cx="10894979" cy="1216143"/>
          </a:xfrm>
        </p:spPr>
        <p:txBody>
          <a:bodyPr>
            <a:normAutofit/>
          </a:bodyPr>
          <a:lstStyle/>
          <a:p>
            <a:pPr>
              <a:lnSpc>
                <a:spcPct val="100000"/>
              </a:lnSpc>
            </a:pPr>
            <a:r>
              <a:rPr lang="en-US" sz="1800" dirty="0">
                <a:solidFill>
                  <a:srgbClr val="00579C"/>
                </a:solidFill>
                <a:ea typeface="Source Sans Pro" panose="020B0503030403020204" pitchFamily="34" charset="0"/>
              </a:rPr>
              <a:t>Carbon pricing achieves the largest emission reductions by triggering structural adjustments across crop and livestock systems, whereas organic expansion and </a:t>
            </a:r>
            <a:r>
              <a:rPr lang="en-US" sz="1800" dirty="0" err="1">
                <a:solidFill>
                  <a:srgbClr val="00579C"/>
                </a:solidFill>
                <a:ea typeface="Source Sans Pro" panose="020B0503030403020204" pitchFamily="34" charset="0"/>
              </a:rPr>
              <a:t>fertiliser</a:t>
            </a:r>
            <a:r>
              <a:rPr lang="en-US" sz="1800" dirty="0">
                <a:solidFill>
                  <a:srgbClr val="00579C"/>
                </a:solidFill>
                <a:ea typeface="Source Sans Pro" panose="020B0503030403020204" pitchFamily="34" charset="0"/>
              </a:rPr>
              <a:t> policies deliver comparatively modest climate benefits.</a:t>
            </a:r>
          </a:p>
        </p:txBody>
      </p:sp>
      <p:pic>
        <p:nvPicPr>
          <p:cNvPr id="5" name="Picture 4">
            <a:extLst>
              <a:ext uri="{FF2B5EF4-FFF2-40B4-BE49-F238E27FC236}">
                <a16:creationId xmlns:a16="http://schemas.microsoft.com/office/drawing/2014/main" id="{CD3CE3D1-4926-B816-4045-94C68044D735}"/>
              </a:ext>
            </a:extLst>
          </p:cNvPr>
          <p:cNvPicPr>
            <a:picLocks noChangeAspect="1"/>
          </p:cNvPicPr>
          <p:nvPr/>
        </p:nvPicPr>
        <p:blipFill>
          <a:blip r:embed="rId3"/>
          <a:srcRect t="7450"/>
          <a:stretch>
            <a:fillRect/>
          </a:stretch>
        </p:blipFill>
        <p:spPr>
          <a:xfrm>
            <a:off x="1856754" y="1838325"/>
            <a:ext cx="8506242" cy="3807346"/>
          </a:xfrm>
          <a:prstGeom prst="rect">
            <a:avLst/>
          </a:prstGeom>
        </p:spPr>
      </p:pic>
    </p:spTree>
    <p:extLst>
      <p:ext uri="{BB962C8B-B14F-4D97-AF65-F5344CB8AC3E}">
        <p14:creationId xmlns:p14="http://schemas.microsoft.com/office/powerpoint/2010/main" val="3948068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AC177-9608-037B-F01D-63893D27009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036E34C-0968-E4DA-A15F-997D5D8C09DB}"/>
              </a:ext>
            </a:extLst>
          </p:cNvPr>
          <p:cNvSpPr>
            <a:spLocks noGrp="1"/>
          </p:cNvSpPr>
          <p:nvPr>
            <p:ph type="title"/>
          </p:nvPr>
        </p:nvSpPr>
        <p:spPr>
          <a:xfrm>
            <a:off x="348837" y="303182"/>
            <a:ext cx="11494326" cy="1031779"/>
          </a:xfrm>
        </p:spPr>
        <p:txBody>
          <a:bodyPr/>
          <a:lstStyle/>
          <a:p>
            <a:r>
              <a:rPr lang="en-GB" b="1" dirty="0">
                <a:solidFill>
                  <a:srgbClr val="00579C"/>
                </a:solidFill>
                <a:ea typeface="Source Sans Pro" panose="020B0503030403020204" pitchFamily="34" charset="0"/>
              </a:rPr>
              <a:t>Biodiversity Change (2030)</a:t>
            </a:r>
            <a:endParaRPr lang="en-AT" dirty="0"/>
          </a:p>
        </p:txBody>
      </p:sp>
      <p:sp>
        <p:nvSpPr>
          <p:cNvPr id="18" name="TextBox 17">
            <a:extLst>
              <a:ext uri="{FF2B5EF4-FFF2-40B4-BE49-F238E27FC236}">
                <a16:creationId xmlns:a16="http://schemas.microsoft.com/office/drawing/2014/main" id="{203FE31B-1594-0DBA-A7DD-EA324738BC26}"/>
              </a:ext>
            </a:extLst>
          </p:cNvPr>
          <p:cNvSpPr txBox="1"/>
          <p:nvPr/>
        </p:nvSpPr>
        <p:spPr>
          <a:xfrm>
            <a:off x="1045030" y="5831018"/>
            <a:ext cx="10349748" cy="646331"/>
          </a:xfrm>
          <a:prstGeom prst="rect">
            <a:avLst/>
          </a:prstGeom>
          <a:noFill/>
        </p:spPr>
        <p:txBody>
          <a:bodyPr wrap="square">
            <a:spAutoFit/>
          </a:bodyPr>
          <a:lstStyle/>
          <a:p>
            <a:r>
              <a:rPr lang="en-US" dirty="0">
                <a:solidFill>
                  <a:srgbClr val="00579C"/>
                </a:solidFill>
                <a:latin typeface="Calibri" panose="020F0502020204030204" pitchFamily="34" charset="0"/>
                <a:ea typeface="Source Sans Pro" panose="020B0503030403020204" pitchFamily="34" charset="0"/>
                <a:cs typeface="Calibri" panose="020F0502020204030204" pitchFamily="34" charset="0"/>
              </a:rPr>
              <a:t>Fertilizer policies generate modest biodiversity co-benefits, while GHG pricing delivers larger biodiversity gains by reducing overall agricultural intensity and livestock-linked land pressure.</a:t>
            </a:r>
          </a:p>
        </p:txBody>
      </p:sp>
      <p:pic>
        <p:nvPicPr>
          <p:cNvPr id="5" name="Picture 4">
            <a:extLst>
              <a:ext uri="{FF2B5EF4-FFF2-40B4-BE49-F238E27FC236}">
                <a16:creationId xmlns:a16="http://schemas.microsoft.com/office/drawing/2014/main" id="{92DA42B5-9C4D-D66C-08A0-E5B1796F574C}"/>
              </a:ext>
            </a:extLst>
          </p:cNvPr>
          <p:cNvPicPr>
            <a:picLocks noChangeAspect="1"/>
          </p:cNvPicPr>
          <p:nvPr/>
        </p:nvPicPr>
        <p:blipFill>
          <a:blip r:embed="rId3"/>
          <a:srcRect t="8548"/>
          <a:stretch>
            <a:fillRect/>
          </a:stretch>
        </p:blipFill>
        <p:spPr>
          <a:xfrm>
            <a:off x="1471613" y="2162174"/>
            <a:ext cx="8976751" cy="3474831"/>
          </a:xfrm>
          <a:prstGeom prst="rect">
            <a:avLst/>
          </a:prstGeom>
        </p:spPr>
      </p:pic>
    </p:spTree>
    <p:extLst>
      <p:ext uri="{BB962C8B-B14F-4D97-AF65-F5344CB8AC3E}">
        <p14:creationId xmlns:p14="http://schemas.microsoft.com/office/powerpoint/2010/main" val="63146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4D075-BEF6-2BA9-384B-606EABD64A2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C2CF378-A1AD-BA23-77B7-6610332585AA}"/>
              </a:ext>
            </a:extLst>
          </p:cNvPr>
          <p:cNvSpPr>
            <a:spLocks noGrp="1"/>
          </p:cNvSpPr>
          <p:nvPr>
            <p:ph type="title"/>
          </p:nvPr>
        </p:nvSpPr>
        <p:spPr>
          <a:xfrm>
            <a:off x="348837" y="303182"/>
            <a:ext cx="11494326" cy="1031779"/>
          </a:xfrm>
        </p:spPr>
        <p:txBody>
          <a:bodyPr/>
          <a:lstStyle/>
          <a:p>
            <a:r>
              <a:rPr lang="en-GB" b="1" dirty="0">
                <a:solidFill>
                  <a:srgbClr val="00579C"/>
                </a:solidFill>
                <a:ea typeface="Source Sans Pro" panose="020B0503030403020204" pitchFamily="34" charset="0"/>
              </a:rPr>
              <a:t>Sensitivity Analysis</a:t>
            </a:r>
            <a:endParaRPr lang="en-AT" dirty="0"/>
          </a:p>
        </p:txBody>
      </p:sp>
      <p:pic>
        <p:nvPicPr>
          <p:cNvPr id="2" name="Picture 1">
            <a:extLst>
              <a:ext uri="{FF2B5EF4-FFF2-40B4-BE49-F238E27FC236}">
                <a16:creationId xmlns:a16="http://schemas.microsoft.com/office/drawing/2014/main" id="{8B9353EB-0FE2-D227-3128-FD99C0D78C2A}"/>
              </a:ext>
            </a:extLst>
          </p:cNvPr>
          <p:cNvPicPr>
            <a:picLocks noChangeAspect="1"/>
          </p:cNvPicPr>
          <p:nvPr/>
        </p:nvPicPr>
        <p:blipFill>
          <a:blip r:embed="rId3"/>
          <a:stretch>
            <a:fillRect/>
          </a:stretch>
        </p:blipFill>
        <p:spPr>
          <a:xfrm>
            <a:off x="4764236" y="1927881"/>
            <a:ext cx="6991691" cy="4503399"/>
          </a:xfrm>
          <a:prstGeom prst="rect">
            <a:avLst/>
          </a:prstGeom>
        </p:spPr>
      </p:pic>
      <p:sp>
        <p:nvSpPr>
          <p:cNvPr id="5" name="Rectangle 4">
            <a:extLst>
              <a:ext uri="{FF2B5EF4-FFF2-40B4-BE49-F238E27FC236}">
                <a16:creationId xmlns:a16="http://schemas.microsoft.com/office/drawing/2014/main" id="{BBF46C42-C2CE-BADD-A1F2-DFB29CEA76E6}"/>
              </a:ext>
            </a:extLst>
          </p:cNvPr>
          <p:cNvSpPr/>
          <p:nvPr/>
        </p:nvSpPr>
        <p:spPr>
          <a:xfrm>
            <a:off x="8009681" y="2305980"/>
            <a:ext cx="2186758" cy="3545840"/>
          </a:xfrm>
          <a:prstGeom prst="rect">
            <a:avLst/>
          </a:prstGeom>
          <a:solidFill>
            <a:schemeClr val="accent3">
              <a:lumMod val="20000"/>
              <a:lumOff val="80000"/>
              <a:alpha val="3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hape 0">
            <a:extLst>
              <a:ext uri="{FF2B5EF4-FFF2-40B4-BE49-F238E27FC236}">
                <a16:creationId xmlns:a16="http://schemas.microsoft.com/office/drawing/2014/main" id="{D2F5A0D9-86DF-5C81-6ADD-7BD439A28C80}"/>
              </a:ext>
            </a:extLst>
          </p:cNvPr>
          <p:cNvSpPr/>
          <p:nvPr/>
        </p:nvSpPr>
        <p:spPr>
          <a:xfrm>
            <a:off x="0" y="1269902"/>
            <a:ext cx="3931920" cy="5588097"/>
          </a:xfrm>
          <a:prstGeom prst="rect">
            <a:avLst/>
          </a:prstGeom>
          <a:solidFill>
            <a:srgbClr val="004689"/>
          </a:solidFill>
          <a:ln/>
        </p:spPr>
        <p:txBody>
          <a:bodyPr/>
          <a:lstStyle/>
          <a:p>
            <a:endParaRPr lang="en-US"/>
          </a:p>
        </p:txBody>
      </p:sp>
      <p:sp>
        <p:nvSpPr>
          <p:cNvPr id="9" name="Content Placeholder 4">
            <a:extLst>
              <a:ext uri="{FF2B5EF4-FFF2-40B4-BE49-F238E27FC236}">
                <a16:creationId xmlns:a16="http://schemas.microsoft.com/office/drawing/2014/main" id="{C6377AAC-0533-5501-473D-D6C45BA85E11}"/>
              </a:ext>
            </a:extLst>
          </p:cNvPr>
          <p:cNvSpPr>
            <a:spLocks noGrp="1"/>
          </p:cNvSpPr>
          <p:nvPr>
            <p:ph sz="half" idx="1"/>
          </p:nvPr>
        </p:nvSpPr>
        <p:spPr>
          <a:xfrm>
            <a:off x="133351" y="1594884"/>
            <a:ext cx="3448050" cy="4836396"/>
          </a:xfrm>
        </p:spPr>
        <p:txBody>
          <a:bodyPr>
            <a:noAutofit/>
          </a:bodyPr>
          <a:lstStyle/>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Raising the organic farming target from 5% to 60% leads to a moderate reduction in agricultural greenhouse gas emissions.</a:t>
            </a: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Increased organic production is associated with higher agricultural prices.</a:t>
            </a: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The results suggest that expanding organic farming can deliver reductions in input use and emissions, although these environmental gains come at the cost of higher food prices.</a:t>
            </a:r>
          </a:p>
        </p:txBody>
      </p:sp>
    </p:spTree>
    <p:extLst>
      <p:ext uri="{BB962C8B-B14F-4D97-AF65-F5344CB8AC3E}">
        <p14:creationId xmlns:p14="http://schemas.microsoft.com/office/powerpoint/2010/main" val="1193315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1D08-465F-A463-4B7B-7E22372A365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E846828-FE09-22FB-2BFC-D7793FAEDF9E}"/>
              </a:ext>
            </a:extLst>
          </p:cNvPr>
          <p:cNvSpPr>
            <a:spLocks noGrp="1"/>
          </p:cNvSpPr>
          <p:nvPr>
            <p:ph type="title"/>
          </p:nvPr>
        </p:nvSpPr>
        <p:spPr>
          <a:xfrm>
            <a:off x="348837" y="303182"/>
            <a:ext cx="11494326" cy="1031779"/>
          </a:xfrm>
        </p:spPr>
        <p:txBody>
          <a:bodyPr/>
          <a:lstStyle/>
          <a:p>
            <a:r>
              <a:rPr lang="en-GB" b="1" dirty="0">
                <a:solidFill>
                  <a:srgbClr val="00579C"/>
                </a:solidFill>
                <a:ea typeface="Source Sans Pro" panose="020B0503030403020204" pitchFamily="34" charset="0"/>
              </a:rPr>
              <a:t>Sensitivity Analysis</a:t>
            </a:r>
            <a:endParaRPr lang="en-AT" dirty="0"/>
          </a:p>
        </p:txBody>
      </p:sp>
      <p:pic>
        <p:nvPicPr>
          <p:cNvPr id="7" name="Picture 6">
            <a:extLst>
              <a:ext uri="{FF2B5EF4-FFF2-40B4-BE49-F238E27FC236}">
                <a16:creationId xmlns:a16="http://schemas.microsoft.com/office/drawing/2014/main" id="{0A45784C-2C81-7192-A9B8-7AD313B39756}"/>
              </a:ext>
            </a:extLst>
          </p:cNvPr>
          <p:cNvPicPr>
            <a:picLocks noChangeAspect="1"/>
          </p:cNvPicPr>
          <p:nvPr/>
        </p:nvPicPr>
        <p:blipFill>
          <a:blip r:embed="rId3"/>
          <a:stretch>
            <a:fillRect/>
          </a:stretch>
        </p:blipFill>
        <p:spPr>
          <a:xfrm>
            <a:off x="4581979" y="2057400"/>
            <a:ext cx="7356205" cy="4151969"/>
          </a:xfrm>
          <a:prstGeom prst="rect">
            <a:avLst/>
          </a:prstGeom>
        </p:spPr>
      </p:pic>
      <p:sp>
        <p:nvSpPr>
          <p:cNvPr id="3" name="Shape 0">
            <a:extLst>
              <a:ext uri="{FF2B5EF4-FFF2-40B4-BE49-F238E27FC236}">
                <a16:creationId xmlns:a16="http://schemas.microsoft.com/office/drawing/2014/main" id="{D95F4AA7-411E-D81C-50E9-B45AD1605676}"/>
              </a:ext>
            </a:extLst>
          </p:cNvPr>
          <p:cNvSpPr/>
          <p:nvPr/>
        </p:nvSpPr>
        <p:spPr>
          <a:xfrm>
            <a:off x="0" y="1269902"/>
            <a:ext cx="3931920" cy="5588097"/>
          </a:xfrm>
          <a:prstGeom prst="rect">
            <a:avLst/>
          </a:prstGeom>
          <a:solidFill>
            <a:srgbClr val="004689"/>
          </a:solidFill>
          <a:ln/>
        </p:spPr>
        <p:txBody>
          <a:bodyPr/>
          <a:lstStyle/>
          <a:p>
            <a:endParaRPr lang="en-US"/>
          </a:p>
        </p:txBody>
      </p:sp>
      <p:sp>
        <p:nvSpPr>
          <p:cNvPr id="6" name="Content Placeholder 4">
            <a:extLst>
              <a:ext uri="{FF2B5EF4-FFF2-40B4-BE49-F238E27FC236}">
                <a16:creationId xmlns:a16="http://schemas.microsoft.com/office/drawing/2014/main" id="{C83684C5-D10E-C52C-BDF1-4A2018BF3894}"/>
              </a:ext>
            </a:extLst>
          </p:cNvPr>
          <p:cNvSpPr>
            <a:spLocks noGrp="1"/>
          </p:cNvSpPr>
          <p:nvPr>
            <p:ph sz="half" idx="1"/>
          </p:nvPr>
        </p:nvSpPr>
        <p:spPr>
          <a:xfrm>
            <a:off x="133351" y="1594884"/>
            <a:ext cx="3448050" cy="4836396"/>
          </a:xfrm>
        </p:spPr>
        <p:txBody>
          <a:bodyPr>
            <a:noAutofit/>
          </a:bodyPr>
          <a:lstStyle/>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The system has already captured the "easy" emission reductions by 40. </a:t>
            </a: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Beyond that point, producers respond by: </a:t>
            </a: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reducing livestock numbers, improving efficiency, </a:t>
            </a: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shifting toward less emission-intensive conventional systems,</a:t>
            </a: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rather than continuing to convert to organic production.</a:t>
            </a:r>
          </a:p>
        </p:txBody>
      </p:sp>
      <p:sp>
        <p:nvSpPr>
          <p:cNvPr id="8" name="Rectangle 7">
            <a:extLst>
              <a:ext uri="{FF2B5EF4-FFF2-40B4-BE49-F238E27FC236}">
                <a16:creationId xmlns:a16="http://schemas.microsoft.com/office/drawing/2014/main" id="{BAFA9B75-8481-7679-F119-970A3B41DE65}"/>
              </a:ext>
            </a:extLst>
          </p:cNvPr>
          <p:cNvSpPr/>
          <p:nvPr/>
        </p:nvSpPr>
        <p:spPr>
          <a:xfrm>
            <a:off x="6929120" y="2428240"/>
            <a:ext cx="3135239" cy="3230880"/>
          </a:xfrm>
          <a:prstGeom prst="rect">
            <a:avLst/>
          </a:prstGeom>
          <a:solidFill>
            <a:schemeClr val="accent3">
              <a:lumMod val="20000"/>
              <a:lumOff val="80000"/>
              <a:alpha val="3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5271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C9315E-B069-CF47-5FF8-10EE62ADD279}"/>
              </a:ext>
            </a:extLst>
          </p:cNvPr>
          <p:cNvSpPr>
            <a:spLocks noGrp="1"/>
          </p:cNvSpPr>
          <p:nvPr>
            <p:ph type="title"/>
          </p:nvPr>
        </p:nvSpPr>
        <p:spPr/>
        <p:txBody>
          <a:bodyPr/>
          <a:lstStyle/>
          <a:p>
            <a:r>
              <a:rPr lang="en-GB" b="1" dirty="0">
                <a:solidFill>
                  <a:srgbClr val="00579C"/>
                </a:solidFill>
                <a:ea typeface="Source Sans Pro" panose="020B0503030403020204" pitchFamily="34" charset="0"/>
              </a:rPr>
              <a:t>Scenario Trade-offs</a:t>
            </a:r>
            <a:endParaRPr lang="en-US" dirty="0"/>
          </a:p>
        </p:txBody>
      </p:sp>
      <p:pic>
        <p:nvPicPr>
          <p:cNvPr id="8" name="Picture 7">
            <a:extLst>
              <a:ext uri="{FF2B5EF4-FFF2-40B4-BE49-F238E27FC236}">
                <a16:creationId xmlns:a16="http://schemas.microsoft.com/office/drawing/2014/main" id="{7F067126-089A-B106-ABA6-535D1A27706F}"/>
              </a:ext>
            </a:extLst>
          </p:cNvPr>
          <p:cNvPicPr>
            <a:picLocks noChangeAspect="1"/>
          </p:cNvPicPr>
          <p:nvPr/>
        </p:nvPicPr>
        <p:blipFill>
          <a:blip r:embed="rId3"/>
          <a:srcRect l="21022" t="10988" r="1279" b="22052"/>
          <a:stretch>
            <a:fillRect/>
          </a:stretch>
        </p:blipFill>
        <p:spPr>
          <a:xfrm>
            <a:off x="4165501" y="1523707"/>
            <a:ext cx="7893148" cy="4660424"/>
          </a:xfrm>
          <a:prstGeom prst="rect">
            <a:avLst/>
          </a:prstGeom>
        </p:spPr>
      </p:pic>
      <p:sp>
        <p:nvSpPr>
          <p:cNvPr id="2" name="Shape 0">
            <a:extLst>
              <a:ext uri="{FF2B5EF4-FFF2-40B4-BE49-F238E27FC236}">
                <a16:creationId xmlns:a16="http://schemas.microsoft.com/office/drawing/2014/main" id="{3966534B-4F54-8092-DFB9-06F06A1F41A1}"/>
              </a:ext>
            </a:extLst>
          </p:cNvPr>
          <p:cNvSpPr/>
          <p:nvPr/>
        </p:nvSpPr>
        <p:spPr>
          <a:xfrm>
            <a:off x="0" y="1269902"/>
            <a:ext cx="3931920" cy="5588097"/>
          </a:xfrm>
          <a:prstGeom prst="rect">
            <a:avLst/>
          </a:prstGeom>
          <a:solidFill>
            <a:srgbClr val="004689"/>
          </a:solidFill>
          <a:ln/>
        </p:spPr>
        <p:txBody>
          <a:bodyPr/>
          <a:lstStyle/>
          <a:p>
            <a:endParaRPr lang="en-US"/>
          </a:p>
        </p:txBody>
      </p:sp>
      <p:sp>
        <p:nvSpPr>
          <p:cNvPr id="4" name="Content Placeholder 4">
            <a:extLst>
              <a:ext uri="{FF2B5EF4-FFF2-40B4-BE49-F238E27FC236}">
                <a16:creationId xmlns:a16="http://schemas.microsoft.com/office/drawing/2014/main" id="{CCC0DF1B-B512-6532-F9D2-1E58903BF5FB}"/>
              </a:ext>
            </a:extLst>
          </p:cNvPr>
          <p:cNvSpPr>
            <a:spLocks noGrp="1"/>
          </p:cNvSpPr>
          <p:nvPr>
            <p:ph sz="half" idx="1"/>
          </p:nvPr>
        </p:nvSpPr>
        <p:spPr>
          <a:xfrm>
            <a:off x="133351" y="1594884"/>
            <a:ext cx="3448050" cy="4836396"/>
          </a:xfrm>
        </p:spPr>
        <p:txBody>
          <a:bodyPr>
            <a:noAutofit/>
          </a:bodyPr>
          <a:lstStyle/>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Organic scenarios (ORG-EU, ORG-MS) maximize organic land share.</a:t>
            </a: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Environmental gains come at the cost of lower production and greater market adjustments. </a:t>
            </a: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Trade becomes an important adjustment mechanism under more ambitious environmental policies. </a:t>
            </a: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The key policy challenge is balancing climate and biodiversity goals with food production and market stability.</a:t>
            </a:r>
          </a:p>
        </p:txBody>
      </p:sp>
    </p:spTree>
    <p:extLst>
      <p:ext uri="{BB962C8B-B14F-4D97-AF65-F5344CB8AC3E}">
        <p14:creationId xmlns:p14="http://schemas.microsoft.com/office/powerpoint/2010/main" val="3974436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5DBD8D5-30ED-0B11-33EF-6031A9BE79BE}"/>
              </a:ext>
            </a:extLst>
          </p:cNvPr>
          <p:cNvSpPr>
            <a:spLocks noGrp="1"/>
          </p:cNvSpPr>
          <p:nvPr>
            <p:ph sz="half" idx="1"/>
          </p:nvPr>
        </p:nvSpPr>
        <p:spPr>
          <a:xfrm>
            <a:off x="602428" y="1594884"/>
            <a:ext cx="6553702" cy="4518071"/>
          </a:xfrm>
        </p:spPr>
        <p:txBody>
          <a:bodyPr>
            <a:normAutofit/>
          </a:bodyPr>
          <a:lstStyle/>
          <a:p>
            <a:pPr marL="342900" indent="-342900">
              <a:buFont typeface="Arial" panose="020B0604020202020204" pitchFamily="34" charset="0"/>
              <a:buChar char="•"/>
            </a:pPr>
            <a:r>
              <a:rPr lang="en-US" dirty="0">
                <a:solidFill>
                  <a:srgbClr val="00579C"/>
                </a:solidFill>
                <a:ea typeface="Source Sans Pro" panose="020B0503030403020204" pitchFamily="34" charset="0"/>
              </a:rPr>
              <a:t>EU-wide targets outperform fragmented national targets.</a:t>
            </a:r>
          </a:p>
          <a:p>
            <a:pPr marL="342900" indent="-342900">
              <a:buFont typeface="Arial" panose="020B0604020202020204" pitchFamily="34" charset="0"/>
              <a:buChar char="•"/>
            </a:pPr>
            <a:r>
              <a:rPr lang="en-US" dirty="0">
                <a:solidFill>
                  <a:srgbClr val="00579C"/>
                </a:solidFill>
                <a:ea typeface="Source Sans Pro" panose="020B0503030403020204" pitchFamily="34" charset="0"/>
              </a:rPr>
              <a:t>Flexibility allows expansion where environmental and production benefits are highest.</a:t>
            </a:r>
          </a:p>
          <a:p>
            <a:pPr marL="342900" indent="-342900">
              <a:buFont typeface="Arial" panose="020B0604020202020204" pitchFamily="34" charset="0"/>
              <a:buChar char="•"/>
            </a:pPr>
            <a:r>
              <a:rPr lang="en-US" dirty="0">
                <a:solidFill>
                  <a:srgbClr val="00579C"/>
                </a:solidFill>
                <a:ea typeface="Source Sans Pro" panose="020B0503030403020204" pitchFamily="34" charset="0"/>
              </a:rPr>
              <a:t>Organic expansion complements rather than replaces direct climate policy.</a:t>
            </a:r>
          </a:p>
          <a:p>
            <a:pPr marL="342900" indent="-342900">
              <a:buFont typeface="Arial" panose="020B0604020202020204" pitchFamily="34" charset="0"/>
              <a:buChar char="•"/>
            </a:pPr>
            <a:r>
              <a:rPr lang="en-US" dirty="0">
                <a:solidFill>
                  <a:srgbClr val="00579C"/>
                </a:solidFill>
                <a:ea typeface="Source Sans Pro" panose="020B0503030403020204" pitchFamily="34" charset="0"/>
              </a:rPr>
              <a:t>Targeted organic growth delivers environmental gains with limited economic disruption. Reducing input-intensive crop–livestock linkages, especially in oilseed and livestock production.</a:t>
            </a:r>
          </a:p>
          <a:p>
            <a:pPr marL="342900" indent="-342900">
              <a:buFont typeface="Arial" panose="020B0604020202020204" pitchFamily="34" charset="0"/>
              <a:buChar char="•"/>
            </a:pPr>
            <a:r>
              <a:rPr lang="en-US" dirty="0">
                <a:solidFill>
                  <a:srgbClr val="00579C"/>
                </a:solidFill>
                <a:ea typeface="Source Sans Pro" panose="020B0503030403020204" pitchFamily="34" charset="0"/>
              </a:rPr>
              <a:t>Integrated policy packages provide the strongest balance of </a:t>
            </a:r>
            <a:r>
              <a:rPr lang="en-US" b="1" dirty="0">
                <a:solidFill>
                  <a:srgbClr val="00B050"/>
                </a:solidFill>
                <a:ea typeface="Source Sans Pro" panose="020B0503030403020204" pitchFamily="34" charset="0"/>
              </a:rPr>
              <a:t>sustainability, resilience, and mitigation</a:t>
            </a:r>
            <a:r>
              <a:rPr lang="en-US" dirty="0">
                <a:solidFill>
                  <a:srgbClr val="00579C"/>
                </a:solidFill>
                <a:ea typeface="Source Sans Pro" panose="020B0503030403020204" pitchFamily="34" charset="0"/>
              </a:rPr>
              <a:t>.</a:t>
            </a:r>
          </a:p>
          <a:p>
            <a:endParaRPr lang="en-US" dirty="0"/>
          </a:p>
        </p:txBody>
      </p:sp>
      <p:sp>
        <p:nvSpPr>
          <p:cNvPr id="3" name="Title 2">
            <a:extLst>
              <a:ext uri="{FF2B5EF4-FFF2-40B4-BE49-F238E27FC236}">
                <a16:creationId xmlns:a16="http://schemas.microsoft.com/office/drawing/2014/main" id="{0608F801-F4AC-7EE1-7729-98C71E55379B}"/>
              </a:ext>
            </a:extLst>
          </p:cNvPr>
          <p:cNvSpPr>
            <a:spLocks noGrp="1"/>
          </p:cNvSpPr>
          <p:nvPr>
            <p:ph type="title"/>
          </p:nvPr>
        </p:nvSpPr>
        <p:spPr/>
        <p:txBody>
          <a:bodyPr/>
          <a:lstStyle/>
          <a:p>
            <a:r>
              <a:rPr lang="en-US" b="1">
                <a:solidFill>
                  <a:srgbClr val="00579C"/>
                </a:solidFill>
                <a:ea typeface="Source Sans Pro" panose="020B0503030403020204" pitchFamily="34" charset="0"/>
              </a:rPr>
              <a:t>Summary and Policy Implications</a:t>
            </a:r>
          </a:p>
        </p:txBody>
      </p:sp>
      <p:sp>
        <p:nvSpPr>
          <p:cNvPr id="4" name="Rectangle 3">
            <a:extLst>
              <a:ext uri="{FF2B5EF4-FFF2-40B4-BE49-F238E27FC236}">
                <a16:creationId xmlns:a16="http://schemas.microsoft.com/office/drawing/2014/main" id="{3C22DF7D-A90A-D141-20CD-881715BC22B3}"/>
              </a:ext>
            </a:extLst>
          </p:cNvPr>
          <p:cNvSpPr/>
          <p:nvPr/>
        </p:nvSpPr>
        <p:spPr>
          <a:xfrm>
            <a:off x="8224945" y="4960115"/>
            <a:ext cx="2743200" cy="2743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a:extLst>
              <a:ext uri="{FF2B5EF4-FFF2-40B4-BE49-F238E27FC236}">
                <a16:creationId xmlns:a16="http://schemas.microsoft.com/office/drawing/2014/main" id="{C5499106-62D5-D613-6EED-2FE7BB246C10}"/>
              </a:ext>
            </a:extLst>
          </p:cNvPr>
          <p:cNvSpPr/>
          <p:nvPr/>
        </p:nvSpPr>
        <p:spPr>
          <a:xfrm>
            <a:off x="8224945" y="2125476"/>
            <a:ext cx="27432" cy="28346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a:extLst>
              <a:ext uri="{FF2B5EF4-FFF2-40B4-BE49-F238E27FC236}">
                <a16:creationId xmlns:a16="http://schemas.microsoft.com/office/drawing/2014/main" id="{53B21A8C-A717-C0BD-C0BC-A1BCF0D9C6EF}"/>
              </a:ext>
            </a:extLst>
          </p:cNvPr>
          <p:cNvSpPr txBox="1"/>
          <p:nvPr/>
        </p:nvSpPr>
        <p:spPr>
          <a:xfrm>
            <a:off x="9294902" y="5004684"/>
            <a:ext cx="1828800" cy="274320"/>
          </a:xfrm>
          <a:prstGeom prst="rect">
            <a:avLst/>
          </a:prstGeom>
          <a:noFill/>
        </p:spPr>
        <p:txBody>
          <a:bodyPr wrap="none">
            <a:spAutoFit/>
          </a:bodyPr>
          <a:lstStyle/>
          <a:p>
            <a:r>
              <a:rPr dirty="0"/>
              <a:t>Economic Cost →</a:t>
            </a:r>
          </a:p>
        </p:txBody>
      </p:sp>
      <p:sp>
        <p:nvSpPr>
          <p:cNvPr id="7" name="TextBox 6">
            <a:extLst>
              <a:ext uri="{FF2B5EF4-FFF2-40B4-BE49-F238E27FC236}">
                <a16:creationId xmlns:a16="http://schemas.microsoft.com/office/drawing/2014/main" id="{89E5AA5D-86C6-A42C-28C0-C9AF04384AF8}"/>
              </a:ext>
            </a:extLst>
          </p:cNvPr>
          <p:cNvSpPr txBox="1"/>
          <p:nvPr/>
        </p:nvSpPr>
        <p:spPr>
          <a:xfrm rot="16200000">
            <a:off x="6961442" y="3732086"/>
            <a:ext cx="1828800" cy="274320"/>
          </a:xfrm>
          <a:prstGeom prst="rect">
            <a:avLst/>
          </a:prstGeom>
          <a:noFill/>
        </p:spPr>
        <p:txBody>
          <a:bodyPr wrap="none">
            <a:spAutoFit/>
          </a:bodyPr>
          <a:lstStyle/>
          <a:p>
            <a:r>
              <a:rPr dirty="0"/>
              <a:t>Environmental Benefit ↑</a:t>
            </a:r>
          </a:p>
        </p:txBody>
      </p:sp>
      <p:sp>
        <p:nvSpPr>
          <p:cNvPr id="14" name="Oval 13">
            <a:extLst>
              <a:ext uri="{FF2B5EF4-FFF2-40B4-BE49-F238E27FC236}">
                <a16:creationId xmlns:a16="http://schemas.microsoft.com/office/drawing/2014/main" id="{CD07AADD-E37E-A524-B4F6-6C24483B6545}"/>
              </a:ext>
            </a:extLst>
          </p:cNvPr>
          <p:cNvSpPr/>
          <p:nvPr/>
        </p:nvSpPr>
        <p:spPr>
          <a:xfrm>
            <a:off x="8679309" y="3795504"/>
            <a:ext cx="147484" cy="147484"/>
          </a:xfrm>
          <a:prstGeom prst="ellipse">
            <a:avLst/>
          </a:prstGeom>
          <a:solidFill>
            <a:srgbClr val="009650"/>
          </a:solidFill>
          <a:ln>
            <a:solidFill>
              <a:srgbClr val="0096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a:extLst>
              <a:ext uri="{FF2B5EF4-FFF2-40B4-BE49-F238E27FC236}">
                <a16:creationId xmlns:a16="http://schemas.microsoft.com/office/drawing/2014/main" id="{443C3E23-B9A2-27DC-3552-BEB88920A0AF}"/>
              </a:ext>
            </a:extLst>
          </p:cNvPr>
          <p:cNvSpPr txBox="1"/>
          <p:nvPr/>
        </p:nvSpPr>
        <p:spPr>
          <a:xfrm>
            <a:off x="8476206" y="3219267"/>
            <a:ext cx="1112541" cy="461665"/>
          </a:xfrm>
          <a:prstGeom prst="rect">
            <a:avLst/>
          </a:prstGeom>
          <a:noFill/>
        </p:spPr>
        <p:txBody>
          <a:bodyPr wrap="square">
            <a:spAutoFit/>
          </a:bodyPr>
          <a:lstStyle/>
          <a:p>
            <a:r>
              <a:rPr sz="1200" dirty="0"/>
              <a:t>EU Organic</a:t>
            </a:r>
            <a:r>
              <a:rPr lang="en-US" sz="1200" dirty="0"/>
              <a:t> </a:t>
            </a:r>
            <a:r>
              <a:rPr sz="1200" dirty="0"/>
              <a:t>Target</a:t>
            </a:r>
          </a:p>
        </p:txBody>
      </p:sp>
      <p:sp>
        <p:nvSpPr>
          <p:cNvPr id="16" name="Oval 15">
            <a:extLst>
              <a:ext uri="{FF2B5EF4-FFF2-40B4-BE49-F238E27FC236}">
                <a16:creationId xmlns:a16="http://schemas.microsoft.com/office/drawing/2014/main" id="{0B85EBB0-9C4E-67C7-04C2-B568343E6E3F}"/>
              </a:ext>
            </a:extLst>
          </p:cNvPr>
          <p:cNvSpPr/>
          <p:nvPr/>
        </p:nvSpPr>
        <p:spPr>
          <a:xfrm>
            <a:off x="8913562" y="4208582"/>
            <a:ext cx="147484" cy="147484"/>
          </a:xfrm>
          <a:prstGeom prst="ellipse">
            <a:avLst/>
          </a:prstGeom>
          <a:solidFill>
            <a:srgbClr val="B48C00"/>
          </a:solidFill>
          <a:ln>
            <a:solidFill>
              <a:srgbClr val="B48C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a:extLst>
              <a:ext uri="{FF2B5EF4-FFF2-40B4-BE49-F238E27FC236}">
                <a16:creationId xmlns:a16="http://schemas.microsoft.com/office/drawing/2014/main" id="{D0F1EA8A-A6F8-9758-91DC-BAE0986BE58A}"/>
              </a:ext>
            </a:extLst>
          </p:cNvPr>
          <p:cNvSpPr txBox="1"/>
          <p:nvPr/>
        </p:nvSpPr>
        <p:spPr>
          <a:xfrm>
            <a:off x="9090765" y="4089691"/>
            <a:ext cx="914400" cy="461665"/>
          </a:xfrm>
          <a:prstGeom prst="rect">
            <a:avLst/>
          </a:prstGeom>
          <a:noFill/>
        </p:spPr>
        <p:txBody>
          <a:bodyPr wrap="square">
            <a:spAutoFit/>
          </a:bodyPr>
          <a:lstStyle/>
          <a:p>
            <a:r>
              <a:rPr sz="1200" dirty="0"/>
              <a:t>National</a:t>
            </a:r>
            <a:r>
              <a:rPr lang="en-US" sz="1200" dirty="0"/>
              <a:t> </a:t>
            </a:r>
            <a:r>
              <a:rPr sz="1200" dirty="0"/>
              <a:t>Targets</a:t>
            </a:r>
          </a:p>
        </p:txBody>
      </p:sp>
      <p:sp>
        <p:nvSpPr>
          <p:cNvPr id="18" name="Oval 17">
            <a:extLst>
              <a:ext uri="{FF2B5EF4-FFF2-40B4-BE49-F238E27FC236}">
                <a16:creationId xmlns:a16="http://schemas.microsoft.com/office/drawing/2014/main" id="{6BE94130-15F5-039F-EBE7-222B6C25B650}"/>
              </a:ext>
            </a:extLst>
          </p:cNvPr>
          <p:cNvSpPr/>
          <p:nvPr/>
        </p:nvSpPr>
        <p:spPr>
          <a:xfrm>
            <a:off x="10570553" y="2924703"/>
            <a:ext cx="147484" cy="147484"/>
          </a:xfrm>
          <a:prstGeom prst="ellipse">
            <a:avLst/>
          </a:prstGeom>
          <a:solidFill>
            <a:srgbClr val="B41E1E"/>
          </a:solidFill>
          <a:ln>
            <a:solidFill>
              <a:srgbClr val="B41E1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a:extLst>
              <a:ext uri="{FF2B5EF4-FFF2-40B4-BE49-F238E27FC236}">
                <a16:creationId xmlns:a16="http://schemas.microsoft.com/office/drawing/2014/main" id="{9647E8A1-0CBA-EA7C-9F85-2D47F4E603D8}"/>
              </a:ext>
            </a:extLst>
          </p:cNvPr>
          <p:cNvSpPr txBox="1"/>
          <p:nvPr/>
        </p:nvSpPr>
        <p:spPr>
          <a:xfrm>
            <a:off x="10553715" y="2481958"/>
            <a:ext cx="1139973" cy="461665"/>
          </a:xfrm>
          <a:prstGeom prst="rect">
            <a:avLst/>
          </a:prstGeom>
          <a:noFill/>
        </p:spPr>
        <p:txBody>
          <a:bodyPr wrap="square">
            <a:spAutoFit/>
          </a:bodyPr>
          <a:lstStyle/>
          <a:p>
            <a:r>
              <a:rPr sz="1200" dirty="0"/>
              <a:t>GHG</a:t>
            </a:r>
          </a:p>
          <a:p>
            <a:r>
              <a:rPr sz="1200" dirty="0"/>
              <a:t>Pricing</a:t>
            </a:r>
          </a:p>
        </p:txBody>
      </p:sp>
      <p:sp>
        <p:nvSpPr>
          <p:cNvPr id="20" name="Oval 19">
            <a:extLst>
              <a:ext uri="{FF2B5EF4-FFF2-40B4-BE49-F238E27FC236}">
                <a16:creationId xmlns:a16="http://schemas.microsoft.com/office/drawing/2014/main" id="{E013BCB6-F811-519E-BBD6-768D35B2AEB8}"/>
              </a:ext>
            </a:extLst>
          </p:cNvPr>
          <p:cNvSpPr/>
          <p:nvPr/>
        </p:nvSpPr>
        <p:spPr>
          <a:xfrm>
            <a:off x="9812576" y="3458218"/>
            <a:ext cx="147484" cy="147484"/>
          </a:xfrm>
          <a:prstGeom prst="ellipse">
            <a:avLst/>
          </a:prstGeom>
          <a:solidFill>
            <a:srgbClr val="144678"/>
          </a:solidFill>
          <a:ln>
            <a:solidFill>
              <a:srgbClr val="1446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a:extLst>
              <a:ext uri="{FF2B5EF4-FFF2-40B4-BE49-F238E27FC236}">
                <a16:creationId xmlns:a16="http://schemas.microsoft.com/office/drawing/2014/main" id="{52905DBD-D8AD-3DB1-01D2-02D7A7F9073B}"/>
              </a:ext>
            </a:extLst>
          </p:cNvPr>
          <p:cNvSpPr txBox="1"/>
          <p:nvPr/>
        </p:nvSpPr>
        <p:spPr>
          <a:xfrm>
            <a:off x="9588747" y="2996552"/>
            <a:ext cx="1241110" cy="461665"/>
          </a:xfrm>
          <a:prstGeom prst="rect">
            <a:avLst/>
          </a:prstGeom>
          <a:noFill/>
        </p:spPr>
        <p:txBody>
          <a:bodyPr wrap="square">
            <a:spAutoFit/>
          </a:bodyPr>
          <a:lstStyle>
            <a:defPPr>
              <a:defRPr lang="en-US"/>
            </a:defPPr>
            <a:lvl1pPr>
              <a:defRPr sz="1400"/>
            </a:lvl1pPr>
          </a:lstStyle>
          <a:p>
            <a:r>
              <a:rPr sz="1200" dirty="0"/>
              <a:t>Integrated</a:t>
            </a:r>
          </a:p>
          <a:p>
            <a:r>
              <a:rPr sz="1200" dirty="0"/>
              <a:t>Package</a:t>
            </a:r>
          </a:p>
        </p:txBody>
      </p:sp>
    </p:spTree>
    <p:extLst>
      <p:ext uri="{BB962C8B-B14F-4D97-AF65-F5344CB8AC3E}">
        <p14:creationId xmlns:p14="http://schemas.microsoft.com/office/powerpoint/2010/main" val="3809211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22948-B792-3964-D5D1-09ADD82059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EF16D3-4ABA-AD8D-6E3A-6E49296F2E79}"/>
              </a:ext>
            </a:extLst>
          </p:cNvPr>
          <p:cNvSpPr>
            <a:spLocks noGrp="1"/>
          </p:cNvSpPr>
          <p:nvPr>
            <p:ph type="ctrTitle"/>
          </p:nvPr>
        </p:nvSpPr>
        <p:spPr>
          <a:xfrm>
            <a:off x="5831875" y="5034986"/>
            <a:ext cx="6360125" cy="1420567"/>
          </a:xfrm>
        </p:spPr>
        <p:txBody>
          <a:bodyPr>
            <a:normAutofit/>
          </a:bodyPr>
          <a:lstStyle/>
          <a:p>
            <a:r>
              <a:rPr lang="en-US" dirty="0"/>
              <a:t>Thank you for you attention!</a:t>
            </a:r>
            <a:br>
              <a:rPr lang="en-US" dirty="0"/>
            </a:br>
            <a:r>
              <a:rPr lang="en-US" sz="2000" dirty="0"/>
              <a:t>Omid Zamani</a:t>
            </a:r>
            <a:br>
              <a:rPr lang="en-US" sz="2000" dirty="0"/>
            </a:br>
            <a:r>
              <a:rPr lang="en-US" sz="2000" dirty="0"/>
              <a:t>zamani@iiasa.ac.at</a:t>
            </a:r>
            <a:endParaRPr lang="en-AT" dirty="0"/>
          </a:p>
        </p:txBody>
      </p:sp>
      <p:sp>
        <p:nvSpPr>
          <p:cNvPr id="3" name="Subtitle 2">
            <a:extLst>
              <a:ext uri="{FF2B5EF4-FFF2-40B4-BE49-F238E27FC236}">
                <a16:creationId xmlns:a16="http://schemas.microsoft.com/office/drawing/2014/main" id="{1D8FF0FB-64F7-976A-0634-54A065D03319}"/>
              </a:ext>
            </a:extLst>
          </p:cNvPr>
          <p:cNvSpPr>
            <a:spLocks noGrp="1"/>
          </p:cNvSpPr>
          <p:nvPr>
            <p:ph type="subTitle" idx="1"/>
          </p:nvPr>
        </p:nvSpPr>
        <p:spPr/>
        <p:txBody>
          <a:bodyPr/>
          <a:lstStyle/>
          <a:p>
            <a:endParaRPr lang="en-AT"/>
          </a:p>
        </p:txBody>
      </p:sp>
      <p:pic>
        <p:nvPicPr>
          <p:cNvPr id="4" name="Picture 3">
            <a:extLst>
              <a:ext uri="{FF2B5EF4-FFF2-40B4-BE49-F238E27FC236}">
                <a16:creationId xmlns:a16="http://schemas.microsoft.com/office/drawing/2014/main" id="{B9F81173-A5F3-CEE6-9684-9F4379C6E655}"/>
              </a:ext>
            </a:extLst>
          </p:cNvPr>
          <p:cNvPicPr>
            <a:picLocks noChangeAspect="1"/>
          </p:cNvPicPr>
          <p:nvPr/>
        </p:nvPicPr>
        <p:blipFill>
          <a:blip r:embed="rId3"/>
          <a:stretch>
            <a:fillRect/>
          </a:stretch>
        </p:blipFill>
        <p:spPr>
          <a:xfrm>
            <a:off x="0" y="1245255"/>
            <a:ext cx="12192000" cy="3048000"/>
          </a:xfrm>
          <a:prstGeom prst="rect">
            <a:avLst/>
          </a:prstGeom>
        </p:spPr>
      </p:pic>
      <p:sp>
        <p:nvSpPr>
          <p:cNvPr id="5" name="Text 4">
            <a:extLst>
              <a:ext uri="{FF2B5EF4-FFF2-40B4-BE49-F238E27FC236}">
                <a16:creationId xmlns:a16="http://schemas.microsoft.com/office/drawing/2014/main" id="{4C39438D-EF1C-B7A0-C36E-8E2F2DCFC15E}"/>
              </a:ext>
            </a:extLst>
          </p:cNvPr>
          <p:cNvSpPr/>
          <p:nvPr/>
        </p:nvSpPr>
        <p:spPr>
          <a:xfrm>
            <a:off x="9274104" y="4204251"/>
            <a:ext cx="3200400" cy="365760"/>
          </a:xfrm>
          <a:prstGeom prst="rect">
            <a:avLst/>
          </a:prstGeom>
          <a:noFill/>
          <a:ln/>
        </p:spPr>
        <p:txBody>
          <a:bodyPr wrap="square" lIns="0" tIns="0" rIns="0" bIns="0" rtlCol="0" anchor="ctr"/>
          <a:lstStyle/>
          <a:p>
            <a:pPr marL="0" indent="0">
              <a:buNone/>
            </a:pPr>
            <a:r>
              <a:rPr lang="en-US" sz="800" dirty="0">
                <a:solidFill>
                  <a:schemeClr val="bg1"/>
                </a:solidFill>
                <a:latin typeface="Calibri" pitchFamily="34" charset="0"/>
                <a:ea typeface="Calibri" pitchFamily="34" charset="-122"/>
                <a:cs typeface="Calibri" pitchFamily="34" charset="-120"/>
              </a:rPr>
              <a:t>Sources: European Commission Website</a:t>
            </a:r>
            <a:endParaRPr lang="en-US" sz="800" dirty="0">
              <a:solidFill>
                <a:schemeClr val="bg1"/>
              </a:solidFill>
            </a:endParaRPr>
          </a:p>
        </p:txBody>
      </p:sp>
    </p:spTree>
    <p:extLst>
      <p:ext uri="{BB962C8B-B14F-4D97-AF65-F5344CB8AC3E}">
        <p14:creationId xmlns:p14="http://schemas.microsoft.com/office/powerpoint/2010/main" val="13336263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65E156-5A90-01F1-ACD9-1F6C264EE3D6}"/>
              </a:ext>
            </a:extLst>
          </p:cNvPr>
          <p:cNvSpPr>
            <a:spLocks noGrp="1"/>
          </p:cNvSpPr>
          <p:nvPr>
            <p:ph type="title"/>
          </p:nvPr>
        </p:nvSpPr>
        <p:spPr/>
        <p:txBody>
          <a:bodyPr/>
          <a:lstStyle/>
          <a:p>
            <a:r>
              <a:rPr lang="en-GB" b="1" dirty="0">
                <a:solidFill>
                  <a:srgbClr val="00579C"/>
                </a:solidFill>
                <a:ea typeface="Source Sans Pro" panose="020B0503030403020204" pitchFamily="34" charset="0"/>
              </a:rPr>
              <a:t>Regional Organic Area (2030)</a:t>
            </a:r>
            <a:endParaRPr lang="en-US" dirty="0"/>
          </a:p>
        </p:txBody>
      </p:sp>
      <p:sp>
        <p:nvSpPr>
          <p:cNvPr id="7" name="Shape 0">
            <a:extLst>
              <a:ext uri="{FF2B5EF4-FFF2-40B4-BE49-F238E27FC236}">
                <a16:creationId xmlns:a16="http://schemas.microsoft.com/office/drawing/2014/main" id="{4D4673B1-9912-FAB7-1BC6-3FE17C37D74D}"/>
              </a:ext>
            </a:extLst>
          </p:cNvPr>
          <p:cNvSpPr/>
          <p:nvPr/>
        </p:nvSpPr>
        <p:spPr>
          <a:xfrm>
            <a:off x="0" y="1269902"/>
            <a:ext cx="3931920" cy="5588097"/>
          </a:xfrm>
          <a:prstGeom prst="rect">
            <a:avLst/>
          </a:prstGeom>
          <a:solidFill>
            <a:srgbClr val="004689"/>
          </a:solidFill>
          <a:ln/>
        </p:spPr>
        <p:txBody>
          <a:bodyPr/>
          <a:lstStyle/>
          <a:p>
            <a:endParaRPr lang="en-US"/>
          </a:p>
        </p:txBody>
      </p:sp>
      <mc:AlternateContent xmlns:mc="http://schemas.openxmlformats.org/markup-compatibility/2006" xmlns:a14="http://schemas.microsoft.com/office/drawing/2010/main">
        <mc:Choice Requires="a14">
          <p:sp>
            <p:nvSpPr>
              <p:cNvPr id="6" name="Content Placeholder 4">
                <a:extLst>
                  <a:ext uri="{FF2B5EF4-FFF2-40B4-BE49-F238E27FC236}">
                    <a16:creationId xmlns:a16="http://schemas.microsoft.com/office/drawing/2014/main" id="{EFF9D0BD-3E3C-0711-4969-21C274D7FBD1}"/>
                  </a:ext>
                </a:extLst>
              </p:cNvPr>
              <p:cNvSpPr>
                <a:spLocks noGrp="1"/>
              </p:cNvSpPr>
              <p:nvPr>
                <p:ph sz="half" idx="1"/>
              </p:nvPr>
            </p:nvSpPr>
            <p:spPr>
              <a:xfrm>
                <a:off x="133351" y="1594884"/>
                <a:ext cx="3448050" cy="4518071"/>
              </a:xfrm>
            </p:spPr>
            <p:txBody>
              <a:bodyPr>
                <a:normAutofit/>
              </a:bodyPr>
              <a:lstStyle/>
              <a:p>
                <a:pPr marL="342900" indent="-342900">
                  <a:lnSpc>
                    <a:spcPct val="100000"/>
                  </a:lnSpc>
                  <a:buFont typeface="Arial" panose="020B0604020202020204" pitchFamily="34" charset="0"/>
                  <a:buChar char="•"/>
                </a:pPr>
                <a:endParaRPr lang="en-US" dirty="0">
                  <a:solidFill>
                    <a:schemeClr val="bg1"/>
                  </a:solidFill>
                  <a:ea typeface="Source Sans Pro" panose="020B0503030403020204" pitchFamily="34" charset="0"/>
                </a:endParaRP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As we move from Northern to Southern Europe, the yield gap becomes smaller, making organic farming more competitive in terms of production costs.</a:t>
                </a: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Organic farming becomes competitive when:</a:t>
                </a:r>
              </a:p>
              <a:p>
                <a:endParaRPr lang="en-US" sz="1800" dirty="0">
                  <a:solidFill>
                    <a:schemeClr val="bg1"/>
                  </a:solidFill>
                </a:endParaRPr>
              </a:p>
              <a:p>
                <a:pPr/>
                <a14:m>
                  <m:oMathPara xmlns:m="http://schemas.openxmlformats.org/officeDocument/2006/math">
                    <m:oMathParaPr>
                      <m:jc m:val="centerGroup"/>
                    </m:oMathParaPr>
                    <m:oMath xmlns:m="http://schemas.openxmlformats.org/officeDocument/2006/math">
                      <m:sSub>
                        <m:sSubPr>
                          <m:ctrlPr>
                            <a:rPr lang="en-US" sz="1800" i="1" smtClean="0">
                              <a:solidFill>
                                <a:schemeClr val="bg1"/>
                              </a:solidFill>
                              <a:latin typeface="Cambria Math" panose="02040503050406030204" pitchFamily="18" charset="0"/>
                            </a:rPr>
                          </m:ctrlPr>
                        </m:sSubPr>
                        <m:e>
                          <m:r>
                            <a:rPr lang="en-US" sz="1800" i="1">
                              <a:solidFill>
                                <a:schemeClr val="bg1"/>
                              </a:solidFill>
                              <a:latin typeface="Cambria Math" panose="02040503050406030204" pitchFamily="18" charset="0"/>
                            </a:rPr>
                            <m:t>𝑌</m:t>
                          </m:r>
                        </m:e>
                        <m:sub>
                          <m:r>
                            <a:rPr lang="en-US" sz="1800" i="1">
                              <a:solidFill>
                                <a:schemeClr val="bg1"/>
                              </a:solidFill>
                              <a:latin typeface="Cambria Math" panose="02040503050406030204" pitchFamily="18" charset="0"/>
                            </a:rPr>
                            <m:t>𝑜</m:t>
                          </m:r>
                        </m:sub>
                      </m:sSub>
                      <m:r>
                        <a:rPr lang="en-US" sz="1800">
                          <a:solidFill>
                            <a:schemeClr val="bg1"/>
                          </a:solidFill>
                          <a:latin typeface="Cambria Math" panose="02040503050406030204" pitchFamily="18" charset="0"/>
                        </a:rPr>
                        <m:t>=</m:t>
                      </m:r>
                      <m:d>
                        <m:dPr>
                          <m:ctrlPr>
                            <a:rPr lang="en-US" sz="1800" i="1">
                              <a:solidFill>
                                <a:schemeClr val="bg1"/>
                              </a:solidFill>
                              <a:latin typeface="Cambria Math" panose="02040503050406030204" pitchFamily="18" charset="0"/>
                            </a:rPr>
                          </m:ctrlPr>
                        </m:dPr>
                        <m:e>
                          <m:r>
                            <a:rPr lang="en-US" sz="1800">
                              <a:solidFill>
                                <a:schemeClr val="bg1"/>
                              </a:solidFill>
                              <a:latin typeface="Cambria Math" panose="02040503050406030204" pitchFamily="18" charset="0"/>
                            </a:rPr>
                            <m:t>1−</m:t>
                          </m:r>
                          <m:r>
                            <a:rPr lang="en-US" sz="1800" i="1">
                              <a:solidFill>
                                <a:schemeClr val="bg1"/>
                              </a:solidFill>
                              <a:latin typeface="Cambria Math" panose="02040503050406030204" pitchFamily="18" charset="0"/>
                            </a:rPr>
                            <m:t>𝑔</m:t>
                          </m:r>
                        </m:e>
                      </m:d>
                      <m:sSub>
                        <m:sSubPr>
                          <m:ctrlPr>
                            <a:rPr lang="en-US" sz="1800" i="1">
                              <a:solidFill>
                                <a:schemeClr val="bg1"/>
                              </a:solidFill>
                              <a:latin typeface="Cambria Math" panose="02040503050406030204" pitchFamily="18" charset="0"/>
                            </a:rPr>
                          </m:ctrlPr>
                        </m:sSubPr>
                        <m:e>
                          <m:r>
                            <a:rPr lang="en-US" sz="1800" i="1">
                              <a:solidFill>
                                <a:schemeClr val="bg1"/>
                              </a:solidFill>
                              <a:latin typeface="Cambria Math" panose="02040503050406030204" pitchFamily="18" charset="0"/>
                            </a:rPr>
                            <m:t>𝑌</m:t>
                          </m:r>
                        </m:e>
                        <m:sub>
                          <m:r>
                            <a:rPr lang="en-US" sz="1800" i="1">
                              <a:solidFill>
                                <a:schemeClr val="bg1"/>
                              </a:solidFill>
                              <a:latin typeface="Cambria Math" panose="02040503050406030204" pitchFamily="18" charset="0"/>
                            </a:rPr>
                            <m:t>𝑐</m:t>
                          </m:r>
                        </m:sub>
                      </m:sSub>
                    </m:oMath>
                  </m:oMathPara>
                </a14:m>
                <a:endParaRPr lang="en-US" sz="1800" dirty="0"/>
              </a:p>
              <a:p>
                <a:pPr/>
                <a14:m>
                  <m:oMathPara xmlns:m="http://schemas.openxmlformats.org/officeDocument/2006/math">
                    <m:oMathParaPr>
                      <m:jc m:val="centerGroup"/>
                    </m:oMathParaPr>
                    <m:oMath xmlns:m="http://schemas.openxmlformats.org/officeDocument/2006/math">
                      <m:r>
                        <a:rPr lang="en-US" sz="1800" i="1" smtClean="0">
                          <a:solidFill>
                            <a:schemeClr val="bg1"/>
                          </a:solidFill>
                          <a:latin typeface="Cambria Math" panose="02040503050406030204" pitchFamily="18" charset="0"/>
                        </a:rPr>
                        <m:t>𝐺</m:t>
                      </m:r>
                      <m:sSub>
                        <m:sSubPr>
                          <m:ctrlPr>
                            <a:rPr lang="en-US" sz="1800" i="1">
                              <a:solidFill>
                                <a:schemeClr val="bg1"/>
                              </a:solidFill>
                              <a:latin typeface="Cambria Math" panose="02040503050406030204" pitchFamily="18" charset="0"/>
                            </a:rPr>
                          </m:ctrlPr>
                        </m:sSubPr>
                        <m:e>
                          <m:r>
                            <a:rPr lang="en-US" sz="1800" i="1">
                              <a:solidFill>
                                <a:schemeClr val="bg1"/>
                              </a:solidFill>
                              <a:latin typeface="Cambria Math" panose="02040503050406030204" pitchFamily="18" charset="0"/>
                            </a:rPr>
                            <m:t>𝑀</m:t>
                          </m:r>
                        </m:e>
                        <m:sub>
                          <m:r>
                            <a:rPr lang="en-US" sz="1800" b="0" i="1" smtClean="0">
                              <a:solidFill>
                                <a:schemeClr val="bg1"/>
                              </a:solidFill>
                              <a:latin typeface="Cambria Math" panose="02040503050406030204" pitchFamily="18" charset="0"/>
                            </a:rPr>
                            <m:t>𝑐</m:t>
                          </m:r>
                        </m:sub>
                      </m:sSub>
                      <m:r>
                        <a:rPr lang="en-US" sz="1800" b="0" i="1" smtClean="0">
                          <a:solidFill>
                            <a:schemeClr val="bg1"/>
                          </a:solidFill>
                          <a:latin typeface="Cambria Math" panose="02040503050406030204" pitchFamily="18" charset="0"/>
                        </a:rPr>
                        <m:t>=</m:t>
                      </m:r>
                      <m:r>
                        <a:rPr lang="en-US" sz="1800" b="0" i="1" smtClean="0">
                          <a:solidFill>
                            <a:schemeClr val="bg1"/>
                          </a:solidFill>
                          <a:latin typeface="Cambria Math" panose="02040503050406030204" pitchFamily="18" charset="0"/>
                        </a:rPr>
                        <m:t>𝐵</m:t>
                      </m:r>
                      <m:r>
                        <a:rPr lang="en-US" sz="1800" b="0" i="1" smtClean="0">
                          <a:solidFill>
                            <a:schemeClr val="bg1"/>
                          </a:solidFill>
                          <a:latin typeface="Cambria Math" panose="02040503050406030204" pitchFamily="18" charset="0"/>
                        </a:rPr>
                        <m:t>+</m:t>
                      </m:r>
                      <m:r>
                        <a:rPr lang="en-US" sz="1800" i="1">
                          <a:solidFill>
                            <a:schemeClr val="bg1"/>
                          </a:solidFill>
                          <a:latin typeface="Cambria Math" panose="02040503050406030204" pitchFamily="18" charset="0"/>
                        </a:rPr>
                        <m:t>𝐺</m:t>
                      </m:r>
                      <m:sSub>
                        <m:sSubPr>
                          <m:ctrlPr>
                            <a:rPr lang="en-US" sz="1800" i="1">
                              <a:solidFill>
                                <a:schemeClr val="bg1"/>
                              </a:solidFill>
                              <a:latin typeface="Cambria Math" panose="02040503050406030204" pitchFamily="18" charset="0"/>
                            </a:rPr>
                          </m:ctrlPr>
                        </m:sSubPr>
                        <m:e>
                          <m:r>
                            <a:rPr lang="en-US" sz="1800" i="1">
                              <a:solidFill>
                                <a:schemeClr val="bg1"/>
                              </a:solidFill>
                              <a:latin typeface="Cambria Math" panose="02040503050406030204" pitchFamily="18" charset="0"/>
                            </a:rPr>
                            <m:t>𝑀</m:t>
                          </m:r>
                        </m:e>
                        <m:sub>
                          <m:r>
                            <a:rPr lang="en-US" sz="1800" b="0" i="1" smtClean="0">
                              <a:solidFill>
                                <a:schemeClr val="bg1"/>
                              </a:solidFill>
                              <a:latin typeface="Cambria Math" panose="02040503050406030204" pitchFamily="18" charset="0"/>
                            </a:rPr>
                            <m:t>𝑜</m:t>
                          </m:r>
                        </m:sub>
                      </m:sSub>
                    </m:oMath>
                  </m:oMathPara>
                </a14:m>
                <a:endParaRPr lang="en-US" sz="1800" i="1" dirty="0">
                  <a:solidFill>
                    <a:schemeClr val="bg1"/>
                  </a:solidFill>
                </a:endParaRPr>
              </a:p>
              <a:p>
                <a:pPr marL="342900" indent="-342900">
                  <a:lnSpc>
                    <a:spcPct val="100000"/>
                  </a:lnSpc>
                  <a:buFont typeface="Arial" panose="020B0604020202020204" pitchFamily="34" charset="0"/>
                  <a:buChar char="•"/>
                </a:pPr>
                <a:endParaRPr lang="en-AT" dirty="0">
                  <a:solidFill>
                    <a:schemeClr val="bg1"/>
                  </a:solidFill>
                </a:endParaRPr>
              </a:p>
            </p:txBody>
          </p:sp>
        </mc:Choice>
        <mc:Fallback xmlns="">
          <p:sp>
            <p:nvSpPr>
              <p:cNvPr id="6" name="Content Placeholder 4">
                <a:extLst>
                  <a:ext uri="{FF2B5EF4-FFF2-40B4-BE49-F238E27FC236}">
                    <a16:creationId xmlns:a16="http://schemas.microsoft.com/office/drawing/2014/main" id="{EFF9D0BD-3E3C-0711-4969-21C274D7FBD1}"/>
                  </a:ext>
                </a:extLst>
              </p:cNvPr>
              <p:cNvSpPr>
                <a:spLocks noGrp="1" noRot="1" noChangeAspect="1" noMove="1" noResize="1" noEditPoints="1" noAdjustHandles="1" noChangeArrowheads="1" noChangeShapeType="1" noTextEdit="1"/>
              </p:cNvSpPr>
              <p:nvPr>
                <p:ph sz="half" idx="1"/>
              </p:nvPr>
            </p:nvSpPr>
            <p:spPr>
              <a:xfrm>
                <a:off x="133351" y="1594884"/>
                <a:ext cx="3448050" cy="4518071"/>
              </a:xfrm>
              <a:blipFill>
                <a:blip r:embed="rId2"/>
                <a:stretch>
                  <a:fillRect l="-1237" r="-1413"/>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311736E6-D2A6-DAF4-F5F0-70CFA82F3F5D}"/>
              </a:ext>
            </a:extLst>
          </p:cNvPr>
          <p:cNvPicPr>
            <a:picLocks noChangeAspect="1"/>
          </p:cNvPicPr>
          <p:nvPr/>
        </p:nvPicPr>
        <p:blipFill>
          <a:blip r:embed="rId3"/>
          <a:stretch>
            <a:fillRect/>
          </a:stretch>
        </p:blipFill>
        <p:spPr>
          <a:xfrm>
            <a:off x="4411316" y="2112071"/>
            <a:ext cx="7543966" cy="3323226"/>
          </a:xfrm>
          <a:prstGeom prst="rect">
            <a:avLst/>
          </a:prstGeom>
        </p:spPr>
      </p:pic>
      <p:sp>
        <p:nvSpPr>
          <p:cNvPr id="10" name="Freeform: Shape 9">
            <a:extLst>
              <a:ext uri="{FF2B5EF4-FFF2-40B4-BE49-F238E27FC236}">
                <a16:creationId xmlns:a16="http://schemas.microsoft.com/office/drawing/2014/main" id="{BF8BD326-7E14-D6D8-CD1C-3BEB42B44CE5}"/>
              </a:ext>
            </a:extLst>
          </p:cNvPr>
          <p:cNvSpPr/>
          <p:nvPr/>
        </p:nvSpPr>
        <p:spPr>
          <a:xfrm>
            <a:off x="7240610" y="3173609"/>
            <a:ext cx="567074" cy="1200150"/>
          </a:xfrm>
          <a:custGeom>
            <a:avLst/>
            <a:gdLst>
              <a:gd name="csX0" fmla="*/ 567074 w 567074"/>
              <a:gd name="csY0" fmla="*/ 0 h 1200150"/>
              <a:gd name="csX1" fmla="*/ 81299 w 567074"/>
              <a:gd name="csY1" fmla="*/ 323850 h 1200150"/>
              <a:gd name="csX2" fmla="*/ 5099 w 567074"/>
              <a:gd name="csY2" fmla="*/ 1200150 h 1200150"/>
            </a:gdLst>
            <a:ahLst/>
            <a:cxnLst>
              <a:cxn ang="0">
                <a:pos x="csX0" y="csY0"/>
              </a:cxn>
              <a:cxn ang="0">
                <a:pos x="csX1" y="csY1"/>
              </a:cxn>
              <a:cxn ang="0">
                <a:pos x="csX2" y="csY2"/>
              </a:cxn>
            </a:cxnLst>
            <a:rect l="l" t="t" r="r" b="b"/>
            <a:pathLst>
              <a:path w="567074" h="1200150">
                <a:moveTo>
                  <a:pt x="567074" y="0"/>
                </a:moveTo>
                <a:cubicBezTo>
                  <a:pt x="371017" y="61912"/>
                  <a:pt x="174961" y="123825"/>
                  <a:pt x="81299" y="323850"/>
                </a:cubicBezTo>
                <a:cubicBezTo>
                  <a:pt x="-12363" y="523875"/>
                  <a:pt x="-3632" y="862012"/>
                  <a:pt x="5099" y="1200150"/>
                </a:cubicBezTo>
              </a:path>
            </a:pathLst>
          </a:custGeom>
          <a:noFill/>
          <a:ln w="12700">
            <a:solidFill>
              <a:srgbClr val="FF0000"/>
            </a:solidFill>
            <a:tailEnd type="stealt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2547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FC5A0-9CB2-DB66-9426-805A090DFF57}"/>
            </a:ext>
          </a:extLst>
        </p:cNvPr>
        <p:cNvGrpSpPr/>
        <p:nvPr/>
      </p:nvGrpSpPr>
      <p:grpSpPr>
        <a:xfrm>
          <a:off x="0" y="0"/>
          <a:ext cx="0" cy="0"/>
          <a:chOff x="0" y="0"/>
          <a:chExt cx="0" cy="0"/>
        </a:xfrm>
      </p:grpSpPr>
      <p:sp>
        <p:nvSpPr>
          <p:cNvPr id="8" name="Shape 0">
            <a:extLst>
              <a:ext uri="{FF2B5EF4-FFF2-40B4-BE49-F238E27FC236}">
                <a16:creationId xmlns:a16="http://schemas.microsoft.com/office/drawing/2014/main" id="{4EE140A6-09E0-99B6-A171-2F7276E3B373}"/>
              </a:ext>
            </a:extLst>
          </p:cNvPr>
          <p:cNvSpPr/>
          <p:nvPr/>
        </p:nvSpPr>
        <p:spPr>
          <a:xfrm>
            <a:off x="0" y="0"/>
            <a:ext cx="3931920" cy="6858000"/>
          </a:xfrm>
          <a:prstGeom prst="rect">
            <a:avLst/>
          </a:prstGeom>
          <a:solidFill>
            <a:srgbClr val="004689"/>
          </a:solidFill>
          <a:ln/>
        </p:spPr>
        <p:txBody>
          <a:bodyPr/>
          <a:lstStyle/>
          <a:p>
            <a:endParaRPr lang="en-US"/>
          </a:p>
        </p:txBody>
      </p:sp>
      <p:sp>
        <p:nvSpPr>
          <p:cNvPr id="9" name="Text 3">
            <a:extLst>
              <a:ext uri="{FF2B5EF4-FFF2-40B4-BE49-F238E27FC236}">
                <a16:creationId xmlns:a16="http://schemas.microsoft.com/office/drawing/2014/main" id="{C230AEB1-D9C1-1C11-18F5-9E9F45DCC680}"/>
              </a:ext>
            </a:extLst>
          </p:cNvPr>
          <p:cNvSpPr/>
          <p:nvPr/>
        </p:nvSpPr>
        <p:spPr>
          <a:xfrm>
            <a:off x="334962" y="1546860"/>
            <a:ext cx="3200400" cy="4598670"/>
          </a:xfrm>
          <a:prstGeom prst="rect">
            <a:avLst/>
          </a:prstGeom>
          <a:noFill/>
          <a:ln/>
        </p:spPr>
        <p:txBody>
          <a:bodyPr wrap="square" lIns="0" tIns="0" rIns="0" bIns="0" rtlCol="0" anchor="ctr"/>
          <a:lstStyle/>
          <a:p>
            <a:pPr marL="285750" indent="-285750">
              <a:buFont typeface="Arial" panose="020B0604020202020204" pitchFamily="34" charset="0"/>
              <a:buChar char="•"/>
            </a:pPr>
            <a:r>
              <a:rPr lang="en-US" dirty="0">
                <a:solidFill>
                  <a:schemeClr val="bg1"/>
                </a:solidFill>
                <a:latin typeface="Calibri" panose="020F0502020204030204" pitchFamily="34" charset="0"/>
                <a:ea typeface="Source Sans Pro" panose="020B0503030403020204" pitchFamily="34" charset="0"/>
                <a:cs typeface="Calibri" panose="020F0502020204030204" pitchFamily="34" charset="0"/>
              </a:rPr>
              <a:t>Regulatory framework: Regulation (EU) 2018/848, in force since 1 Jan 2022, sets uniform rules on production, labelling</a:t>
            </a:r>
          </a:p>
          <a:p>
            <a:pPr marL="285750" indent="-285750">
              <a:buFont typeface="Arial" panose="020B0604020202020204" pitchFamily="34" charset="0"/>
              <a:buChar char="•"/>
            </a:pPr>
            <a:r>
              <a:rPr lang="en-US" dirty="0">
                <a:solidFill>
                  <a:schemeClr val="bg1"/>
                </a:solidFill>
                <a:latin typeface="Calibri" panose="020F0502020204030204" pitchFamily="34" charset="0"/>
                <a:ea typeface="Source Sans Pro" panose="020B0503030403020204" pitchFamily="34" charset="0"/>
                <a:cs typeface="Calibri" panose="020F0502020204030204" pitchFamily="34" charset="0"/>
              </a:rPr>
              <a:t>Farm to Fork goal: The European Green Deal sets an aspirational goal of 25% of EU agricultural land under organic farming by 203.</a:t>
            </a:r>
          </a:p>
          <a:p>
            <a:pPr marL="285750" indent="-285750">
              <a:buFont typeface="Arial" panose="020B0604020202020204" pitchFamily="34" charset="0"/>
              <a:buChar char="•"/>
            </a:pPr>
            <a:endParaRPr lang="en-US" dirty="0">
              <a:solidFill>
                <a:schemeClr val="bg1"/>
              </a:solidFill>
              <a:latin typeface="Calibri" panose="020F0502020204030204" pitchFamily="34" charset="0"/>
              <a:ea typeface="Source Sans Pro" panose="020B0503030403020204" pitchFamily="34" charset="0"/>
              <a:cs typeface="Calibri" panose="020F0502020204030204" pitchFamily="34" charset="0"/>
            </a:endParaRPr>
          </a:p>
          <a:p>
            <a:pPr marL="285750" indent="-285750">
              <a:buFont typeface="Arial" panose="020B0604020202020204" pitchFamily="34" charset="0"/>
              <a:buChar char="•"/>
            </a:pPr>
            <a:endParaRPr lang="en-US" dirty="0">
              <a:solidFill>
                <a:schemeClr val="bg1"/>
              </a:solidFill>
              <a:latin typeface="Calibri" panose="020F0502020204030204" pitchFamily="34" charset="0"/>
              <a:ea typeface="Source Sans Pro" panose="020B0503030403020204" pitchFamily="34" charset="0"/>
              <a:cs typeface="Calibri" panose="020F0502020204030204" pitchFamily="34" charset="0"/>
            </a:endParaRPr>
          </a:p>
          <a:p>
            <a:pPr marL="285750" indent="-285750">
              <a:buFont typeface="Arial" panose="020B0604020202020204" pitchFamily="34" charset="0"/>
              <a:buChar char="•"/>
            </a:pPr>
            <a:endParaRPr lang="en-US" dirty="0">
              <a:solidFill>
                <a:schemeClr val="bg1"/>
              </a:solidFill>
              <a:latin typeface="Calibri" panose="020F0502020204030204" pitchFamily="34" charset="0"/>
              <a:ea typeface="Source Sans Pro" panose="020B0503030403020204" pitchFamily="34" charset="0"/>
              <a:cs typeface="Calibri" panose="020F0502020204030204" pitchFamily="34" charset="0"/>
            </a:endParaRPr>
          </a:p>
          <a:p>
            <a:pPr marL="0" indent="0">
              <a:buNone/>
            </a:pPr>
            <a:endParaRPr lang="en-US" sz="2000" dirty="0"/>
          </a:p>
        </p:txBody>
      </p:sp>
      <p:sp>
        <p:nvSpPr>
          <p:cNvPr id="10" name="Text 5">
            <a:extLst>
              <a:ext uri="{FF2B5EF4-FFF2-40B4-BE49-F238E27FC236}">
                <a16:creationId xmlns:a16="http://schemas.microsoft.com/office/drawing/2014/main" id="{A0C8F2BD-718E-ED9D-025C-6A6B1680EBEA}"/>
              </a:ext>
            </a:extLst>
          </p:cNvPr>
          <p:cNvSpPr/>
          <p:nvPr/>
        </p:nvSpPr>
        <p:spPr>
          <a:xfrm>
            <a:off x="4297680" y="502920"/>
            <a:ext cx="7498080" cy="457200"/>
          </a:xfrm>
          <a:prstGeom prst="rect">
            <a:avLst/>
          </a:prstGeom>
          <a:noFill/>
          <a:ln/>
        </p:spPr>
        <p:txBody>
          <a:bodyPr wrap="square" lIns="0" tIns="0" rIns="0" bIns="0" rtlCol="0" anchor="ctr"/>
          <a:lstStyle/>
          <a:p>
            <a:pPr marL="0" indent="0">
              <a:buNone/>
            </a:pPr>
            <a:r>
              <a:rPr lang="en-US" sz="3200" b="1">
                <a:solidFill>
                  <a:srgbClr val="00579C"/>
                </a:solidFill>
                <a:latin typeface="Calibri" panose="020F0502020204030204" pitchFamily="34" charset="0"/>
                <a:ea typeface="Source Sans Pro" panose="020B0503030403020204" pitchFamily="34" charset="0"/>
                <a:cs typeface="Calibri" panose="020F0502020204030204" pitchFamily="34" charset="0"/>
              </a:rPr>
              <a:t>Foundations of the EU Organic Sector</a:t>
            </a:r>
          </a:p>
        </p:txBody>
      </p:sp>
      <p:sp>
        <p:nvSpPr>
          <p:cNvPr id="11" name="Shape 7"/>
          <p:cNvSpPr/>
          <p:nvPr/>
        </p:nvSpPr>
        <p:spPr>
          <a:xfrm>
            <a:off x="4397883" y="1546860"/>
            <a:ext cx="1929765" cy="1280160"/>
          </a:xfrm>
          <a:prstGeom prst="rect">
            <a:avLst/>
          </a:prstGeom>
          <a:solidFill>
            <a:srgbClr val="FFFFFF"/>
          </a:solidFill>
          <a:ln w="9525">
            <a:solidFill>
              <a:srgbClr val="E4E0D2"/>
            </a:solidFill>
            <a:prstDash val="solid"/>
          </a:ln>
          <a:effectLst>
            <a:outerShdw blurRad="101600" dist="25400" dir="5400000" algn="bl" rotWithShape="0">
              <a:srgbClr val="000000">
                <a:alpha val="6000"/>
              </a:srgbClr>
            </a:outerShdw>
          </a:effectLst>
        </p:spPr>
        <p:txBody>
          <a:bodyPr/>
          <a:lstStyle/>
          <a:p>
            <a:endParaRPr lang="en-US"/>
          </a:p>
        </p:txBody>
      </p:sp>
      <p:sp>
        <p:nvSpPr>
          <p:cNvPr id="12" name="Shape 8"/>
          <p:cNvSpPr/>
          <p:nvPr/>
        </p:nvSpPr>
        <p:spPr>
          <a:xfrm>
            <a:off x="4397883" y="1546860"/>
            <a:ext cx="73152" cy="1280160"/>
          </a:xfrm>
          <a:prstGeom prst="rect">
            <a:avLst/>
          </a:prstGeom>
          <a:solidFill>
            <a:srgbClr val="00579C">
              <a:alpha val="59000"/>
            </a:srgbClr>
          </a:solidFill>
          <a:ln/>
        </p:spPr>
        <p:txBody>
          <a:bodyPr/>
          <a:lstStyle/>
          <a:p>
            <a:endParaRPr lang="en-US"/>
          </a:p>
        </p:txBody>
      </p:sp>
      <p:sp>
        <p:nvSpPr>
          <p:cNvPr id="13" name="Text 9"/>
          <p:cNvSpPr/>
          <p:nvPr/>
        </p:nvSpPr>
        <p:spPr>
          <a:xfrm>
            <a:off x="4626483" y="1748028"/>
            <a:ext cx="2057400" cy="548640"/>
          </a:xfrm>
          <a:prstGeom prst="rect">
            <a:avLst/>
          </a:prstGeom>
          <a:noFill/>
          <a:ln/>
        </p:spPr>
        <p:txBody>
          <a:bodyPr wrap="square" lIns="0" tIns="0" rIns="0" bIns="0" rtlCol="0" anchor="ctr"/>
          <a:lstStyle/>
          <a:p>
            <a:pPr marL="0" indent="0">
              <a:buNone/>
            </a:pPr>
            <a:r>
              <a:rPr lang="en-US" sz="2600" b="1">
                <a:solidFill>
                  <a:srgbClr val="00579C"/>
                </a:solidFill>
                <a:latin typeface="Georgia" pitchFamily="34" charset="0"/>
                <a:ea typeface="Georgia" pitchFamily="34" charset="-122"/>
                <a:cs typeface="Georgia" pitchFamily="34" charset="-120"/>
              </a:rPr>
              <a:t>11.1%</a:t>
            </a:r>
            <a:endParaRPr lang="en-US" sz="2600">
              <a:solidFill>
                <a:srgbClr val="00579C"/>
              </a:solidFill>
            </a:endParaRPr>
          </a:p>
        </p:txBody>
      </p:sp>
      <p:sp>
        <p:nvSpPr>
          <p:cNvPr id="14" name="Text 10"/>
          <p:cNvSpPr/>
          <p:nvPr/>
        </p:nvSpPr>
        <p:spPr>
          <a:xfrm>
            <a:off x="4626483" y="2296668"/>
            <a:ext cx="2103120" cy="457200"/>
          </a:xfrm>
          <a:prstGeom prst="rect">
            <a:avLst/>
          </a:prstGeom>
          <a:noFill/>
          <a:ln/>
        </p:spPr>
        <p:txBody>
          <a:bodyPr wrap="square" lIns="0" tIns="0" rIns="0" bIns="0" rtlCol="0" anchor="ctr"/>
          <a:lstStyle/>
          <a:p>
            <a:pPr marL="0" indent="0">
              <a:lnSpc>
                <a:spcPct val="120000"/>
              </a:lnSpc>
              <a:buNone/>
            </a:pPr>
            <a:r>
              <a:rPr lang="en-US" sz="1400" dirty="0">
                <a:solidFill>
                  <a:srgbClr val="00579C"/>
                </a:solidFill>
                <a:latin typeface="Calibri" pitchFamily="34" charset="0"/>
                <a:ea typeface="Calibri" pitchFamily="34" charset="-122"/>
                <a:cs typeface="Calibri" pitchFamily="34" charset="-120"/>
              </a:rPr>
              <a:t>of EU farmland</a:t>
            </a:r>
          </a:p>
          <a:p>
            <a:pPr marL="0" indent="0">
              <a:buNone/>
            </a:pPr>
            <a:r>
              <a:rPr lang="en-US" sz="1400" dirty="0">
                <a:solidFill>
                  <a:srgbClr val="00579C"/>
                </a:solidFill>
                <a:latin typeface="Calibri" pitchFamily="34" charset="0"/>
                <a:ea typeface="Calibri" pitchFamily="34" charset="-122"/>
                <a:cs typeface="Calibri" pitchFamily="34" charset="-120"/>
              </a:rPr>
              <a:t>was organic (2024)</a:t>
            </a:r>
          </a:p>
        </p:txBody>
      </p:sp>
      <p:sp>
        <p:nvSpPr>
          <p:cNvPr id="15" name="Shape 11"/>
          <p:cNvSpPr/>
          <p:nvPr/>
        </p:nvSpPr>
        <p:spPr>
          <a:xfrm>
            <a:off x="6805803" y="1546860"/>
            <a:ext cx="1938147" cy="1280160"/>
          </a:xfrm>
          <a:prstGeom prst="rect">
            <a:avLst/>
          </a:prstGeom>
          <a:solidFill>
            <a:srgbClr val="FFFFFF"/>
          </a:solidFill>
          <a:ln w="9525">
            <a:solidFill>
              <a:srgbClr val="E4E0D2"/>
            </a:solidFill>
            <a:prstDash val="solid"/>
          </a:ln>
          <a:effectLst>
            <a:outerShdw blurRad="101600" dist="25400" dir="5400000" algn="bl" rotWithShape="0">
              <a:srgbClr val="000000">
                <a:alpha val="6000"/>
              </a:srgbClr>
            </a:outerShdw>
          </a:effectLst>
        </p:spPr>
        <p:txBody>
          <a:bodyPr/>
          <a:lstStyle/>
          <a:p>
            <a:endParaRPr lang="en-US"/>
          </a:p>
        </p:txBody>
      </p:sp>
      <p:sp>
        <p:nvSpPr>
          <p:cNvPr id="16" name="Shape 12"/>
          <p:cNvSpPr/>
          <p:nvPr/>
        </p:nvSpPr>
        <p:spPr>
          <a:xfrm>
            <a:off x="6805803" y="1546860"/>
            <a:ext cx="73152" cy="1280160"/>
          </a:xfrm>
          <a:prstGeom prst="rect">
            <a:avLst/>
          </a:prstGeom>
          <a:solidFill>
            <a:srgbClr val="00579C">
              <a:alpha val="59000"/>
            </a:srgbClr>
          </a:solidFill>
          <a:ln/>
        </p:spPr>
        <p:txBody>
          <a:bodyPr/>
          <a:lstStyle/>
          <a:p>
            <a:endParaRPr lang="en-US"/>
          </a:p>
        </p:txBody>
      </p:sp>
      <p:sp>
        <p:nvSpPr>
          <p:cNvPr id="17" name="Text 13"/>
          <p:cNvSpPr/>
          <p:nvPr/>
        </p:nvSpPr>
        <p:spPr>
          <a:xfrm>
            <a:off x="7034403" y="1748028"/>
            <a:ext cx="2057400" cy="548640"/>
          </a:xfrm>
          <a:prstGeom prst="rect">
            <a:avLst/>
          </a:prstGeom>
          <a:noFill/>
          <a:ln/>
        </p:spPr>
        <p:txBody>
          <a:bodyPr wrap="square" lIns="0" tIns="0" rIns="0" bIns="0" rtlCol="0" anchor="ctr"/>
          <a:lstStyle/>
          <a:p>
            <a:pPr marL="0" indent="0">
              <a:buNone/>
            </a:pPr>
            <a:r>
              <a:rPr lang="en-US" sz="2600" b="1">
                <a:solidFill>
                  <a:srgbClr val="00579C"/>
                </a:solidFill>
                <a:latin typeface="Georgia" pitchFamily="34" charset="0"/>
                <a:ea typeface="Georgia" pitchFamily="34" charset="-122"/>
                <a:cs typeface="Georgia" pitchFamily="34" charset="-120"/>
              </a:rPr>
              <a:t>18.1M ha</a:t>
            </a:r>
            <a:endParaRPr lang="en-US" sz="2600">
              <a:solidFill>
                <a:srgbClr val="00579C"/>
              </a:solidFill>
            </a:endParaRPr>
          </a:p>
        </p:txBody>
      </p:sp>
      <p:sp>
        <p:nvSpPr>
          <p:cNvPr id="18" name="Text 14"/>
          <p:cNvSpPr/>
          <p:nvPr/>
        </p:nvSpPr>
        <p:spPr>
          <a:xfrm>
            <a:off x="7034403" y="2296668"/>
            <a:ext cx="2514600" cy="457200"/>
          </a:xfrm>
          <a:prstGeom prst="rect">
            <a:avLst/>
          </a:prstGeom>
          <a:noFill/>
          <a:ln/>
        </p:spPr>
        <p:txBody>
          <a:bodyPr wrap="square" lIns="0" tIns="0" rIns="0" bIns="0" rtlCol="0" anchor="ctr"/>
          <a:lstStyle/>
          <a:p>
            <a:pPr>
              <a:lnSpc>
                <a:spcPct val="120000"/>
              </a:lnSpc>
            </a:pPr>
            <a:r>
              <a:rPr lang="en-US" sz="1400">
                <a:solidFill>
                  <a:srgbClr val="00579C"/>
                </a:solidFill>
                <a:latin typeface="Calibri" pitchFamily="34" charset="0"/>
                <a:ea typeface="Calibri" pitchFamily="34" charset="-122"/>
                <a:cs typeface="Calibri" pitchFamily="34" charset="-120"/>
              </a:rPr>
              <a:t>of certified or</a:t>
            </a:r>
          </a:p>
          <a:p>
            <a:r>
              <a:rPr lang="en-US" sz="1400">
                <a:solidFill>
                  <a:srgbClr val="00579C"/>
                </a:solidFill>
                <a:latin typeface="Calibri" pitchFamily="34" charset="0"/>
                <a:ea typeface="Calibri" pitchFamily="34" charset="-122"/>
                <a:cs typeface="Calibri" pitchFamily="34" charset="-120"/>
              </a:rPr>
              <a:t>converting land</a:t>
            </a:r>
          </a:p>
        </p:txBody>
      </p:sp>
      <p:sp>
        <p:nvSpPr>
          <p:cNvPr id="19" name="Shape 15"/>
          <p:cNvSpPr/>
          <p:nvPr/>
        </p:nvSpPr>
        <p:spPr>
          <a:xfrm>
            <a:off x="9185148" y="1546860"/>
            <a:ext cx="2057400" cy="1280160"/>
          </a:xfrm>
          <a:prstGeom prst="rect">
            <a:avLst/>
          </a:prstGeom>
          <a:solidFill>
            <a:srgbClr val="FFFFFF"/>
          </a:solidFill>
          <a:ln w="9525">
            <a:solidFill>
              <a:srgbClr val="E4E0D2"/>
            </a:solidFill>
            <a:prstDash val="solid"/>
          </a:ln>
          <a:effectLst>
            <a:outerShdw blurRad="101600" dist="25400" dir="5400000" algn="bl" rotWithShape="0">
              <a:srgbClr val="000000">
                <a:alpha val="6000"/>
              </a:srgbClr>
            </a:outerShdw>
          </a:effectLst>
        </p:spPr>
        <p:txBody>
          <a:bodyPr/>
          <a:lstStyle/>
          <a:p>
            <a:endParaRPr lang="en-US"/>
          </a:p>
        </p:txBody>
      </p:sp>
      <p:sp>
        <p:nvSpPr>
          <p:cNvPr id="20" name="Shape 16"/>
          <p:cNvSpPr/>
          <p:nvPr/>
        </p:nvSpPr>
        <p:spPr>
          <a:xfrm>
            <a:off x="9185148" y="1546860"/>
            <a:ext cx="73152" cy="1280160"/>
          </a:xfrm>
          <a:prstGeom prst="rect">
            <a:avLst/>
          </a:prstGeom>
          <a:solidFill>
            <a:srgbClr val="00579C">
              <a:alpha val="59000"/>
            </a:srgbClr>
          </a:solidFill>
          <a:ln/>
        </p:spPr>
        <p:txBody>
          <a:bodyPr/>
          <a:lstStyle/>
          <a:p>
            <a:endParaRPr lang="en-US"/>
          </a:p>
        </p:txBody>
      </p:sp>
      <p:sp>
        <p:nvSpPr>
          <p:cNvPr id="21" name="Text 17"/>
          <p:cNvSpPr/>
          <p:nvPr/>
        </p:nvSpPr>
        <p:spPr>
          <a:xfrm>
            <a:off x="9413748" y="1748028"/>
            <a:ext cx="2057400" cy="548640"/>
          </a:xfrm>
          <a:prstGeom prst="rect">
            <a:avLst/>
          </a:prstGeom>
          <a:noFill/>
          <a:ln/>
        </p:spPr>
        <p:txBody>
          <a:bodyPr wrap="square" lIns="0" tIns="0" rIns="0" bIns="0" rtlCol="0" anchor="ctr"/>
          <a:lstStyle/>
          <a:p>
            <a:pPr marL="0" indent="0">
              <a:buNone/>
            </a:pPr>
            <a:r>
              <a:rPr lang="en-US" sz="2600" b="1">
                <a:solidFill>
                  <a:srgbClr val="00579C"/>
                </a:solidFill>
                <a:latin typeface="Georgia" pitchFamily="34" charset="0"/>
                <a:ea typeface="Georgia" pitchFamily="34" charset="-122"/>
                <a:cs typeface="Georgia" pitchFamily="34" charset="-120"/>
              </a:rPr>
              <a:t>€49.5B</a:t>
            </a:r>
            <a:endParaRPr lang="en-US" sz="2600">
              <a:solidFill>
                <a:srgbClr val="00579C"/>
              </a:solidFill>
            </a:endParaRPr>
          </a:p>
        </p:txBody>
      </p:sp>
      <p:sp>
        <p:nvSpPr>
          <p:cNvPr id="22" name="Text 18"/>
          <p:cNvSpPr/>
          <p:nvPr/>
        </p:nvSpPr>
        <p:spPr>
          <a:xfrm>
            <a:off x="9413748" y="2296668"/>
            <a:ext cx="2103120" cy="457200"/>
          </a:xfrm>
          <a:prstGeom prst="rect">
            <a:avLst/>
          </a:prstGeom>
          <a:noFill/>
          <a:ln/>
        </p:spPr>
        <p:txBody>
          <a:bodyPr wrap="square" lIns="0" tIns="0" rIns="0" bIns="0" rtlCol="0" anchor="ctr"/>
          <a:lstStyle/>
          <a:p>
            <a:pPr indent="0">
              <a:buNone/>
            </a:pPr>
            <a:r>
              <a:rPr lang="en-US" sz="1400">
                <a:solidFill>
                  <a:srgbClr val="00579C"/>
                </a:solidFill>
                <a:latin typeface="Calibri" pitchFamily="34" charset="0"/>
                <a:ea typeface="Calibri" pitchFamily="34" charset="-122"/>
                <a:cs typeface="Calibri" pitchFamily="34" charset="-120"/>
              </a:rPr>
              <a:t>EU organic</a:t>
            </a:r>
          </a:p>
          <a:p>
            <a:pPr indent="0">
              <a:buNone/>
            </a:pPr>
            <a:r>
              <a:rPr lang="en-US" sz="1400">
                <a:solidFill>
                  <a:srgbClr val="00579C"/>
                </a:solidFill>
                <a:latin typeface="Calibri" pitchFamily="34" charset="0"/>
                <a:ea typeface="Calibri" pitchFamily="34" charset="-122"/>
                <a:cs typeface="Calibri" pitchFamily="34" charset="-120"/>
              </a:rPr>
              <a:t>retail market</a:t>
            </a:r>
          </a:p>
        </p:txBody>
      </p:sp>
      <p:sp>
        <p:nvSpPr>
          <p:cNvPr id="24" name="Text 19">
            <a:extLst>
              <a:ext uri="{FF2B5EF4-FFF2-40B4-BE49-F238E27FC236}">
                <a16:creationId xmlns:a16="http://schemas.microsoft.com/office/drawing/2014/main" id="{579ABD07-9BB8-0FCB-DECE-C3D0470D94EB}"/>
              </a:ext>
            </a:extLst>
          </p:cNvPr>
          <p:cNvSpPr/>
          <p:nvPr/>
        </p:nvSpPr>
        <p:spPr>
          <a:xfrm>
            <a:off x="4399026" y="3328035"/>
            <a:ext cx="7498080" cy="365760"/>
          </a:xfrm>
          <a:prstGeom prst="rect">
            <a:avLst/>
          </a:prstGeom>
          <a:noFill/>
          <a:ln/>
        </p:spPr>
        <p:txBody>
          <a:bodyPr wrap="square" lIns="0" tIns="0" rIns="0" bIns="0" rtlCol="0" anchor="ctr"/>
          <a:lstStyle/>
          <a:p>
            <a:pPr marL="0" indent="0">
              <a:buNone/>
            </a:pPr>
            <a:r>
              <a:rPr lang="en-US" b="1" dirty="0">
                <a:solidFill>
                  <a:srgbClr val="00579C"/>
                </a:solidFill>
                <a:latin typeface="Calibri" pitchFamily="34" charset="0"/>
                <a:ea typeface="Calibri" pitchFamily="34" charset="-122"/>
                <a:cs typeface="Calibri" pitchFamily="34" charset="-120"/>
              </a:rPr>
              <a:t>Key Objectives</a:t>
            </a:r>
          </a:p>
        </p:txBody>
      </p:sp>
      <p:sp>
        <p:nvSpPr>
          <p:cNvPr id="25" name="Shape 20">
            <a:extLst>
              <a:ext uri="{FF2B5EF4-FFF2-40B4-BE49-F238E27FC236}">
                <a16:creationId xmlns:a16="http://schemas.microsoft.com/office/drawing/2014/main" id="{7F15DE7B-7E31-BC86-6324-1D5C6F21EB8A}"/>
              </a:ext>
            </a:extLst>
          </p:cNvPr>
          <p:cNvSpPr/>
          <p:nvPr/>
        </p:nvSpPr>
        <p:spPr>
          <a:xfrm>
            <a:off x="4397883" y="3712083"/>
            <a:ext cx="457200" cy="36576"/>
          </a:xfrm>
          <a:prstGeom prst="rect">
            <a:avLst/>
          </a:prstGeom>
          <a:solidFill>
            <a:srgbClr val="00579C"/>
          </a:solidFill>
          <a:ln/>
        </p:spPr>
        <p:txBody>
          <a:bodyPr/>
          <a:lstStyle/>
          <a:p>
            <a:endParaRPr lang="en-US"/>
          </a:p>
        </p:txBody>
      </p:sp>
      <p:sp>
        <p:nvSpPr>
          <p:cNvPr id="26" name="Shape 21">
            <a:extLst>
              <a:ext uri="{FF2B5EF4-FFF2-40B4-BE49-F238E27FC236}">
                <a16:creationId xmlns:a16="http://schemas.microsoft.com/office/drawing/2014/main" id="{698D0392-35B9-9CFB-1234-6493E634BDA2}"/>
              </a:ext>
            </a:extLst>
          </p:cNvPr>
          <p:cNvSpPr/>
          <p:nvPr/>
        </p:nvSpPr>
        <p:spPr>
          <a:xfrm>
            <a:off x="4397883" y="4025265"/>
            <a:ext cx="502920" cy="502920"/>
          </a:xfrm>
          <a:prstGeom prst="ellipse">
            <a:avLst/>
          </a:prstGeom>
          <a:solidFill>
            <a:srgbClr val="00579C">
              <a:alpha val="14000"/>
            </a:srgbClr>
          </a:solidFill>
          <a:ln/>
        </p:spPr>
        <p:txBody>
          <a:bodyPr/>
          <a:lstStyle/>
          <a:p>
            <a:endParaRPr lang="en-US"/>
          </a:p>
        </p:txBody>
      </p:sp>
      <p:pic>
        <p:nvPicPr>
          <p:cNvPr id="27" name="Image 1" descr="preencoded.png">
            <a:extLst>
              <a:ext uri="{FF2B5EF4-FFF2-40B4-BE49-F238E27FC236}">
                <a16:creationId xmlns:a16="http://schemas.microsoft.com/office/drawing/2014/main" id="{1F639CEA-5B1F-EA41-38FF-8A5F1C593236}"/>
              </a:ext>
            </a:extLst>
          </p:cNvPr>
          <p:cNvPicPr>
            <a:picLocks noChangeAspect="1"/>
          </p:cNvPicPr>
          <p:nvPr/>
        </p:nvPicPr>
        <p:blipFill>
          <a:blip r:embed="rId3">
            <a:duotone>
              <a:schemeClr val="accent4">
                <a:shade val="45000"/>
                <a:satMod val="135000"/>
              </a:schemeClr>
              <a:prstClr val="white"/>
            </a:duotone>
          </a:blip>
          <a:stretch>
            <a:fillRect/>
          </a:stretch>
        </p:blipFill>
        <p:spPr>
          <a:xfrm>
            <a:off x="4498467" y="4125849"/>
            <a:ext cx="301752" cy="301752"/>
          </a:xfrm>
          <a:prstGeom prst="rect">
            <a:avLst/>
          </a:prstGeom>
        </p:spPr>
      </p:pic>
      <p:sp>
        <p:nvSpPr>
          <p:cNvPr id="28" name="Text 22">
            <a:extLst>
              <a:ext uri="{FF2B5EF4-FFF2-40B4-BE49-F238E27FC236}">
                <a16:creationId xmlns:a16="http://schemas.microsoft.com/office/drawing/2014/main" id="{B6608126-362E-1384-BF68-FD90F72732ED}"/>
              </a:ext>
            </a:extLst>
          </p:cNvPr>
          <p:cNvSpPr/>
          <p:nvPr/>
        </p:nvSpPr>
        <p:spPr>
          <a:xfrm>
            <a:off x="5081461" y="3846195"/>
            <a:ext cx="6653339" cy="2934181"/>
          </a:xfrm>
          <a:prstGeom prst="rect">
            <a:avLst/>
          </a:prstGeom>
          <a:noFill/>
          <a:ln/>
        </p:spPr>
        <p:txBody>
          <a:bodyPr wrap="square" lIns="0" tIns="0" rIns="0" bIns="0" rtlCol="0" anchor="ctr"/>
          <a:lstStyle/>
          <a:p>
            <a:pPr marL="285750" indent="-285750">
              <a:buFont typeface="Arial" panose="020B0604020202020204" pitchFamily="34" charset="0"/>
              <a:buChar char="•"/>
            </a:pPr>
            <a:r>
              <a:rPr lang="en-US" dirty="0">
                <a:solidFill>
                  <a:srgbClr val="00579C"/>
                </a:solidFill>
                <a:latin typeface="Calibri" pitchFamily="34" charset="0"/>
                <a:ea typeface="Calibri" pitchFamily="34" charset="-122"/>
                <a:cs typeface="Calibri" pitchFamily="34" charset="-120"/>
              </a:rPr>
              <a:t>Evaluate the impacts of achieving the EU's organic farming target. </a:t>
            </a:r>
          </a:p>
          <a:p>
            <a:pPr marL="285750" indent="-285750">
              <a:buFont typeface="Arial" panose="020B0604020202020204" pitchFamily="34" charset="0"/>
              <a:buChar char="•"/>
            </a:pPr>
            <a:r>
              <a:rPr lang="en-US" dirty="0">
                <a:solidFill>
                  <a:srgbClr val="00579C"/>
                </a:solidFill>
                <a:latin typeface="Calibri" pitchFamily="34" charset="0"/>
                <a:ea typeface="Calibri" pitchFamily="34" charset="-122"/>
                <a:cs typeface="Calibri" pitchFamily="34" charset="-120"/>
              </a:rPr>
              <a:t>Compare organic farming with mitigation technology policies. </a:t>
            </a:r>
          </a:p>
          <a:p>
            <a:pPr marL="285750" indent="-285750">
              <a:buFont typeface="Arial" panose="020B0604020202020204" pitchFamily="34" charset="0"/>
              <a:buChar char="•"/>
            </a:pPr>
            <a:r>
              <a:rPr lang="en-US" dirty="0">
                <a:solidFill>
                  <a:srgbClr val="00579C"/>
                </a:solidFill>
                <a:latin typeface="Calibri" pitchFamily="34" charset="0"/>
                <a:ea typeface="Calibri" pitchFamily="34" charset="-122"/>
                <a:cs typeface="Calibri" pitchFamily="34" charset="-120"/>
              </a:rPr>
              <a:t>Assess trade-offs/synergies between policy objectives (environmental performance, emission, and agricultural market). </a:t>
            </a:r>
          </a:p>
          <a:p>
            <a:pPr marL="285750" indent="-285750">
              <a:buFont typeface="Arial" panose="020B0604020202020204" pitchFamily="34" charset="0"/>
              <a:buChar char="•"/>
            </a:pPr>
            <a:endParaRPr lang="en-US" b="1" dirty="0">
              <a:solidFill>
                <a:srgbClr val="00579C"/>
              </a:solidFill>
              <a:latin typeface="Calibri" pitchFamily="34" charset="0"/>
              <a:ea typeface="Calibri" pitchFamily="34" charset="-122"/>
              <a:cs typeface="Calibri" pitchFamily="34" charset="-120"/>
            </a:endParaRPr>
          </a:p>
          <a:p>
            <a:pPr marL="285750" indent="-285750">
              <a:buFont typeface="Arial" panose="020B0604020202020204" pitchFamily="34" charset="0"/>
              <a:buChar char="•"/>
            </a:pPr>
            <a:r>
              <a:rPr lang="en-US" b="1" dirty="0">
                <a:solidFill>
                  <a:srgbClr val="00579C"/>
                </a:solidFill>
                <a:latin typeface="Calibri" pitchFamily="34" charset="0"/>
                <a:ea typeface="Calibri" pitchFamily="34" charset="-122"/>
                <a:cs typeface="Calibri" pitchFamily="34" charset="-120"/>
              </a:rPr>
              <a:t>Is organic farming alone capable of delivering high environmental performance, or does it need to be combined with complementary policies to avoid major trade-offs?</a:t>
            </a:r>
          </a:p>
          <a:p>
            <a:pPr marL="285750" indent="-285750">
              <a:buFont typeface="Arial" panose="020B0604020202020204" pitchFamily="34" charset="0"/>
              <a:buChar char="•"/>
            </a:pPr>
            <a:endParaRPr lang="en-US" b="1" dirty="0">
              <a:solidFill>
                <a:srgbClr val="00579C"/>
              </a:solidFill>
              <a:latin typeface="Calibri" pitchFamily="34" charset="0"/>
              <a:ea typeface="Calibri" pitchFamily="34" charset="-122"/>
              <a:cs typeface="Calibri" pitchFamily="34" charset="-120"/>
            </a:endParaRPr>
          </a:p>
        </p:txBody>
      </p:sp>
      <p:sp>
        <p:nvSpPr>
          <p:cNvPr id="30" name="Shape 24">
            <a:extLst>
              <a:ext uri="{FF2B5EF4-FFF2-40B4-BE49-F238E27FC236}">
                <a16:creationId xmlns:a16="http://schemas.microsoft.com/office/drawing/2014/main" id="{5E590DD8-E892-D68A-74D1-36E008A3A0C3}"/>
              </a:ext>
            </a:extLst>
          </p:cNvPr>
          <p:cNvSpPr/>
          <p:nvPr/>
        </p:nvSpPr>
        <p:spPr>
          <a:xfrm>
            <a:off x="4397883" y="4848225"/>
            <a:ext cx="502920" cy="502920"/>
          </a:xfrm>
          <a:prstGeom prst="ellipse">
            <a:avLst/>
          </a:prstGeom>
          <a:solidFill>
            <a:srgbClr val="00579C">
              <a:alpha val="14000"/>
            </a:srgbClr>
          </a:solidFill>
          <a:ln/>
        </p:spPr>
        <p:txBody>
          <a:bodyPr/>
          <a:lstStyle/>
          <a:p>
            <a:endParaRPr lang="en-US"/>
          </a:p>
        </p:txBody>
      </p:sp>
      <p:pic>
        <p:nvPicPr>
          <p:cNvPr id="31" name="Image 2" descr="preencoded.png">
            <a:extLst>
              <a:ext uri="{FF2B5EF4-FFF2-40B4-BE49-F238E27FC236}">
                <a16:creationId xmlns:a16="http://schemas.microsoft.com/office/drawing/2014/main" id="{58257947-CFCF-5C2F-35E6-D061563A9B91}"/>
              </a:ext>
            </a:extLst>
          </p:cNvPr>
          <p:cNvPicPr>
            <a:picLocks noChangeAspect="1"/>
          </p:cNvPicPr>
          <p:nvPr/>
        </p:nvPicPr>
        <p:blipFill>
          <a:blip r:embed="rId4">
            <a:duotone>
              <a:schemeClr val="accent4">
                <a:shade val="45000"/>
                <a:satMod val="135000"/>
              </a:schemeClr>
              <a:prstClr val="white"/>
            </a:duotone>
          </a:blip>
          <a:stretch>
            <a:fillRect/>
          </a:stretch>
        </p:blipFill>
        <p:spPr>
          <a:xfrm>
            <a:off x="4498467" y="4948809"/>
            <a:ext cx="301752" cy="301752"/>
          </a:xfrm>
          <a:prstGeom prst="rect">
            <a:avLst/>
          </a:prstGeom>
        </p:spPr>
      </p:pic>
      <p:sp>
        <p:nvSpPr>
          <p:cNvPr id="34" name="Shape 27">
            <a:extLst>
              <a:ext uri="{FF2B5EF4-FFF2-40B4-BE49-F238E27FC236}">
                <a16:creationId xmlns:a16="http://schemas.microsoft.com/office/drawing/2014/main" id="{0DAA3A20-2279-0F7A-E9D8-67F5A740F436}"/>
              </a:ext>
            </a:extLst>
          </p:cNvPr>
          <p:cNvSpPr/>
          <p:nvPr/>
        </p:nvSpPr>
        <p:spPr>
          <a:xfrm>
            <a:off x="4397883" y="5642610"/>
            <a:ext cx="502920" cy="502920"/>
          </a:xfrm>
          <a:prstGeom prst="ellipse">
            <a:avLst/>
          </a:prstGeom>
          <a:solidFill>
            <a:srgbClr val="00579C">
              <a:alpha val="14000"/>
            </a:srgbClr>
          </a:solidFill>
          <a:ln/>
        </p:spPr>
        <p:txBody>
          <a:bodyPr/>
          <a:lstStyle/>
          <a:p>
            <a:endParaRPr lang="en-US"/>
          </a:p>
        </p:txBody>
      </p:sp>
      <p:pic>
        <p:nvPicPr>
          <p:cNvPr id="35" name="Image 3" descr="preencoded.png">
            <a:extLst>
              <a:ext uri="{FF2B5EF4-FFF2-40B4-BE49-F238E27FC236}">
                <a16:creationId xmlns:a16="http://schemas.microsoft.com/office/drawing/2014/main" id="{7DDDC72D-7844-E6E8-2AF7-FE394DE4D652}"/>
              </a:ext>
            </a:extLst>
          </p:cNvPr>
          <p:cNvPicPr>
            <a:picLocks noChangeAspect="1"/>
          </p:cNvPicPr>
          <p:nvPr/>
        </p:nvPicPr>
        <p:blipFill>
          <a:blip r:embed="rId5">
            <a:duotone>
              <a:schemeClr val="accent4">
                <a:shade val="45000"/>
                <a:satMod val="135000"/>
              </a:schemeClr>
              <a:prstClr val="white"/>
            </a:duotone>
          </a:blip>
          <a:stretch>
            <a:fillRect/>
          </a:stretch>
        </p:blipFill>
        <p:spPr>
          <a:xfrm>
            <a:off x="4498467" y="5743194"/>
            <a:ext cx="301752" cy="301752"/>
          </a:xfrm>
          <a:prstGeom prst="rect">
            <a:avLst/>
          </a:prstGeom>
        </p:spPr>
      </p:pic>
      <p:sp>
        <p:nvSpPr>
          <p:cNvPr id="38" name="Text 4">
            <a:extLst>
              <a:ext uri="{FF2B5EF4-FFF2-40B4-BE49-F238E27FC236}">
                <a16:creationId xmlns:a16="http://schemas.microsoft.com/office/drawing/2014/main" id="{D6BB5E9E-4EFE-122C-DCB7-DFBF61A6CA22}"/>
              </a:ext>
            </a:extLst>
          </p:cNvPr>
          <p:cNvSpPr/>
          <p:nvPr/>
        </p:nvSpPr>
        <p:spPr>
          <a:xfrm>
            <a:off x="457200" y="6355080"/>
            <a:ext cx="3200400" cy="365760"/>
          </a:xfrm>
          <a:prstGeom prst="rect">
            <a:avLst/>
          </a:prstGeom>
          <a:noFill/>
          <a:ln/>
        </p:spPr>
        <p:txBody>
          <a:bodyPr wrap="square" lIns="0" tIns="0" rIns="0" bIns="0" rtlCol="0" anchor="ctr"/>
          <a:lstStyle/>
          <a:p>
            <a:pPr marL="0" indent="0">
              <a:buNone/>
            </a:pPr>
            <a:r>
              <a:rPr lang="en-US" sz="800" dirty="0">
                <a:solidFill>
                  <a:schemeClr val="bg1"/>
                </a:solidFill>
                <a:latin typeface="Calibri" pitchFamily="34" charset="0"/>
                <a:ea typeface="Calibri" pitchFamily="34" charset="-122"/>
                <a:cs typeface="Calibri" pitchFamily="34" charset="-120"/>
              </a:rPr>
              <a:t>Sources: Eurostat (2024); European Environment Agency (2025); </a:t>
            </a:r>
            <a:r>
              <a:rPr lang="en-US" sz="800" dirty="0" err="1">
                <a:solidFill>
                  <a:schemeClr val="bg1"/>
                </a:solidFill>
                <a:latin typeface="Calibri" pitchFamily="34" charset="0"/>
                <a:ea typeface="Calibri" pitchFamily="34" charset="-122"/>
                <a:cs typeface="Calibri" pitchFamily="34" charset="-120"/>
              </a:rPr>
              <a:t>FiBL</a:t>
            </a:r>
            <a:r>
              <a:rPr lang="en-US" sz="800" dirty="0">
                <a:solidFill>
                  <a:schemeClr val="bg1"/>
                </a:solidFill>
                <a:latin typeface="Calibri" pitchFamily="34" charset="0"/>
                <a:ea typeface="Calibri" pitchFamily="34" charset="-122"/>
                <a:cs typeface="Calibri" pitchFamily="34" charset="-120"/>
              </a:rPr>
              <a:t> (2026); Regulation (EU) 2018/848</a:t>
            </a:r>
            <a:endParaRPr lang="en-US" sz="800" dirty="0">
              <a:solidFill>
                <a:schemeClr val="bg1"/>
              </a:solidFill>
            </a:endParaRPr>
          </a:p>
        </p:txBody>
      </p:sp>
    </p:spTree>
    <p:extLst>
      <p:ext uri="{BB962C8B-B14F-4D97-AF65-F5344CB8AC3E}">
        <p14:creationId xmlns:p14="http://schemas.microsoft.com/office/powerpoint/2010/main" val="3086883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6A44D0-E4C3-C774-7C23-AF5BB421615D}"/>
              </a:ext>
            </a:extLst>
          </p:cNvPr>
          <p:cNvSpPr>
            <a:spLocks noGrp="1"/>
          </p:cNvSpPr>
          <p:nvPr>
            <p:ph type="title"/>
          </p:nvPr>
        </p:nvSpPr>
        <p:spPr/>
        <p:txBody>
          <a:bodyPr/>
          <a:lstStyle/>
          <a:p>
            <a:r>
              <a:rPr lang="en-GB" b="1" dirty="0">
                <a:solidFill>
                  <a:srgbClr val="00579C"/>
                </a:solidFill>
                <a:ea typeface="Source Sans Pro" panose="020B0503030403020204" pitchFamily="34" charset="0"/>
              </a:rPr>
              <a:t>Organic Farming Equations: Addon Technology</a:t>
            </a:r>
            <a:endParaRPr lang="en-US" dirty="0"/>
          </a:p>
        </p:txBody>
      </p:sp>
      <p:sp>
        <p:nvSpPr>
          <p:cNvPr id="4" name="Text 2">
            <a:extLst>
              <a:ext uri="{FF2B5EF4-FFF2-40B4-BE49-F238E27FC236}">
                <a16:creationId xmlns:a16="http://schemas.microsoft.com/office/drawing/2014/main" id="{889F153A-01D0-2C19-9482-7E43685400CC}"/>
              </a:ext>
            </a:extLst>
          </p:cNvPr>
          <p:cNvSpPr/>
          <p:nvPr/>
        </p:nvSpPr>
        <p:spPr>
          <a:xfrm rot="16200000">
            <a:off x="67965" y="1918321"/>
            <a:ext cx="1533234" cy="274320"/>
          </a:xfrm>
          <a:prstGeom prst="rect">
            <a:avLst/>
          </a:prstGeom>
          <a:noFill/>
          <a:ln/>
        </p:spPr>
        <p:txBody>
          <a:bodyPr wrap="square" lIns="0" tIns="0" rIns="0" bIns="0" rtlCol="0" anchor="ctr"/>
          <a:lstStyle/>
          <a:p>
            <a:pPr marL="0" indent="0">
              <a:buNone/>
            </a:pPr>
            <a:r>
              <a:rPr lang="en-US" b="1" kern="0" dirty="0">
                <a:solidFill>
                  <a:srgbClr val="1F4E9D"/>
                </a:solidFill>
                <a:latin typeface="Calibri" pitchFamily="34" charset="0"/>
                <a:ea typeface="Calibri" pitchFamily="34" charset="-122"/>
                <a:cs typeface="Calibri" pitchFamily="34" charset="-120"/>
              </a:rPr>
              <a:t>PRODUCTION</a:t>
            </a:r>
          </a:p>
        </p:txBody>
      </p:sp>
      <p:sp>
        <p:nvSpPr>
          <p:cNvPr id="5" name="Shape 3">
            <a:extLst>
              <a:ext uri="{FF2B5EF4-FFF2-40B4-BE49-F238E27FC236}">
                <a16:creationId xmlns:a16="http://schemas.microsoft.com/office/drawing/2014/main" id="{B5A9CE4A-AC9F-C1DA-8832-B35392C24D1F}"/>
              </a:ext>
            </a:extLst>
          </p:cNvPr>
          <p:cNvSpPr/>
          <p:nvPr/>
        </p:nvSpPr>
        <p:spPr>
          <a:xfrm>
            <a:off x="1110608" y="1669783"/>
            <a:ext cx="10290316" cy="1106424"/>
          </a:xfrm>
          <a:prstGeom prst="rect">
            <a:avLst/>
          </a:prstGeom>
          <a:solidFill>
            <a:srgbClr val="F4F6FB"/>
          </a:solidFill>
          <a:ln w="9525">
            <a:noFill/>
            <a:prstDash val="solid"/>
          </a:ln>
        </p:spPr>
        <p:txBody>
          <a:bodyPr/>
          <a:lstStyle/>
          <a:p>
            <a:endParaRPr lang="en-US"/>
          </a:p>
        </p:txBody>
      </p:sp>
      <p:sp>
        <p:nvSpPr>
          <p:cNvPr id="6" name="Shape 4">
            <a:extLst>
              <a:ext uri="{FF2B5EF4-FFF2-40B4-BE49-F238E27FC236}">
                <a16:creationId xmlns:a16="http://schemas.microsoft.com/office/drawing/2014/main" id="{BD9502BB-95CB-9B91-9FCE-97F4FEFE7953}"/>
              </a:ext>
            </a:extLst>
          </p:cNvPr>
          <p:cNvSpPr/>
          <p:nvPr/>
        </p:nvSpPr>
        <p:spPr>
          <a:xfrm>
            <a:off x="1065008" y="1664856"/>
            <a:ext cx="100612" cy="1102727"/>
          </a:xfrm>
          <a:prstGeom prst="rect">
            <a:avLst/>
          </a:prstGeom>
          <a:solidFill>
            <a:srgbClr val="00579C"/>
          </a:solidFill>
          <a:ln/>
        </p:spPr>
        <p:txBody>
          <a:bodyPr/>
          <a:lstStyle/>
          <a:p>
            <a:endParaRPr lang="en-US"/>
          </a:p>
        </p:txBody>
      </p:sp>
      <p:sp>
        <p:nvSpPr>
          <p:cNvPr id="8" name="Text 5">
            <a:extLst>
              <a:ext uri="{FF2B5EF4-FFF2-40B4-BE49-F238E27FC236}">
                <a16:creationId xmlns:a16="http://schemas.microsoft.com/office/drawing/2014/main" id="{4FEB0539-530A-C307-6262-117BDA88E69D}"/>
              </a:ext>
            </a:extLst>
          </p:cNvPr>
          <p:cNvSpPr/>
          <p:nvPr/>
        </p:nvSpPr>
        <p:spPr>
          <a:xfrm>
            <a:off x="1758668" y="1689208"/>
            <a:ext cx="2971800" cy="347472"/>
          </a:xfrm>
          <a:prstGeom prst="rect">
            <a:avLst/>
          </a:prstGeom>
          <a:noFill/>
          <a:ln/>
        </p:spPr>
        <p:txBody>
          <a:bodyPr wrap="square" lIns="0" tIns="0" rIns="0" bIns="0" rtlCol="0" anchor="ctr"/>
          <a:lstStyle/>
          <a:p>
            <a:pPr marL="0" indent="0">
              <a:buNone/>
            </a:pPr>
            <a:r>
              <a:rPr lang="en-US" b="1">
                <a:solidFill>
                  <a:srgbClr val="00579C"/>
                </a:solidFill>
                <a:latin typeface="Calibri" panose="020F0502020204030204" pitchFamily="34" charset="0"/>
                <a:ea typeface="Source Sans Pro" panose="020B0503030403020204" pitchFamily="34" charset="0"/>
                <a:cs typeface="Calibri" panose="020F0502020204030204" pitchFamily="34" charset="0"/>
              </a:rPr>
              <a:t>Organic yield (GRS, LSP, CRP)</a:t>
            </a:r>
          </a:p>
        </p:txBody>
      </p:sp>
      <p:sp>
        <p:nvSpPr>
          <p:cNvPr id="13" name="Text 8">
            <a:extLst>
              <a:ext uri="{FF2B5EF4-FFF2-40B4-BE49-F238E27FC236}">
                <a16:creationId xmlns:a16="http://schemas.microsoft.com/office/drawing/2014/main" id="{9A70C84B-F01B-24C7-DB55-52FAB01A751C}"/>
              </a:ext>
            </a:extLst>
          </p:cNvPr>
          <p:cNvSpPr/>
          <p:nvPr/>
        </p:nvSpPr>
        <p:spPr>
          <a:xfrm>
            <a:off x="5305552" y="1728597"/>
            <a:ext cx="2971800" cy="347472"/>
          </a:xfrm>
          <a:prstGeom prst="rect">
            <a:avLst/>
          </a:prstGeom>
          <a:noFill/>
          <a:ln/>
        </p:spPr>
        <p:txBody>
          <a:bodyPr wrap="square" lIns="0" tIns="0" rIns="0" bIns="0" rtlCol="0" anchor="ctr"/>
          <a:lstStyle/>
          <a:p>
            <a:r>
              <a:rPr lang="en-US" b="1">
                <a:solidFill>
                  <a:srgbClr val="00579C"/>
                </a:solidFill>
                <a:latin typeface="Calibri" panose="020F0502020204030204" pitchFamily="34" charset="0"/>
                <a:ea typeface="Source Sans Pro" panose="020B0503030403020204" pitchFamily="34" charset="0"/>
                <a:cs typeface="Calibri" panose="020F0502020204030204" pitchFamily="34" charset="0"/>
              </a:rPr>
              <a:t>Costs (GRS, LSP, CRP)</a:t>
            </a:r>
          </a:p>
        </p:txBody>
      </p:sp>
      <p:sp>
        <p:nvSpPr>
          <p:cNvPr id="18" name="Text 11">
            <a:extLst>
              <a:ext uri="{FF2B5EF4-FFF2-40B4-BE49-F238E27FC236}">
                <a16:creationId xmlns:a16="http://schemas.microsoft.com/office/drawing/2014/main" id="{D3D09CC5-6AF2-4499-2360-860E98BFE76E}"/>
              </a:ext>
            </a:extLst>
          </p:cNvPr>
          <p:cNvSpPr/>
          <p:nvPr/>
        </p:nvSpPr>
        <p:spPr>
          <a:xfrm>
            <a:off x="8322952" y="1690906"/>
            <a:ext cx="2971800" cy="347472"/>
          </a:xfrm>
          <a:prstGeom prst="rect">
            <a:avLst/>
          </a:prstGeom>
          <a:noFill/>
          <a:ln/>
        </p:spPr>
        <p:txBody>
          <a:bodyPr wrap="square" lIns="0" tIns="0" rIns="0" bIns="0" rtlCol="0" anchor="ctr"/>
          <a:lstStyle/>
          <a:p>
            <a:pPr indent="0">
              <a:buNone/>
            </a:pPr>
            <a:r>
              <a:rPr lang="en-US" b="1">
                <a:solidFill>
                  <a:srgbClr val="00579C"/>
                </a:solidFill>
                <a:latin typeface="Calibri" panose="020F0502020204030204" pitchFamily="34" charset="0"/>
                <a:ea typeface="Source Sans Pro" panose="020B0503030403020204" pitchFamily="34" charset="0"/>
                <a:cs typeface="Calibri" panose="020F0502020204030204" pitchFamily="34" charset="0"/>
              </a:rPr>
              <a:t>Price premium (LSP, CRP)</a:t>
            </a:r>
          </a:p>
        </p:txBody>
      </p:sp>
      <p:sp>
        <p:nvSpPr>
          <p:cNvPr id="21" name="Shape 13">
            <a:extLst>
              <a:ext uri="{FF2B5EF4-FFF2-40B4-BE49-F238E27FC236}">
                <a16:creationId xmlns:a16="http://schemas.microsoft.com/office/drawing/2014/main" id="{E968FC8D-D49F-8F0B-B488-F3F58E2BDD1F}"/>
              </a:ext>
            </a:extLst>
          </p:cNvPr>
          <p:cNvSpPr/>
          <p:nvPr/>
        </p:nvSpPr>
        <p:spPr>
          <a:xfrm>
            <a:off x="1074420" y="3272790"/>
            <a:ext cx="10281172" cy="1106424"/>
          </a:xfrm>
          <a:prstGeom prst="rect">
            <a:avLst/>
          </a:prstGeom>
          <a:solidFill>
            <a:srgbClr val="2E8B4F">
              <a:alpha val="7000"/>
            </a:srgbClr>
          </a:solidFill>
          <a:ln w="9525">
            <a:noFill/>
            <a:prstDash val="solid"/>
          </a:ln>
        </p:spPr>
        <p:txBody>
          <a:bodyPr/>
          <a:lstStyle/>
          <a:p>
            <a:endParaRPr lang="en-US"/>
          </a:p>
        </p:txBody>
      </p:sp>
      <p:pic>
        <p:nvPicPr>
          <p:cNvPr id="23" name="Image 6" descr="preencoded.png">
            <a:extLst>
              <a:ext uri="{FF2B5EF4-FFF2-40B4-BE49-F238E27FC236}">
                <a16:creationId xmlns:a16="http://schemas.microsoft.com/office/drawing/2014/main" id="{52E3AACA-BA61-8023-8ECF-1ABDAF707A36}"/>
              </a:ext>
            </a:extLst>
          </p:cNvPr>
          <p:cNvPicPr>
            <a:picLocks noChangeAspect="1"/>
          </p:cNvPicPr>
          <p:nvPr/>
        </p:nvPicPr>
        <p:blipFill>
          <a:blip r:embed="rId3"/>
          <a:stretch>
            <a:fillRect/>
          </a:stretch>
        </p:blipFill>
        <p:spPr>
          <a:xfrm>
            <a:off x="1306696" y="3353076"/>
            <a:ext cx="310896" cy="310896"/>
          </a:xfrm>
          <a:prstGeom prst="rect">
            <a:avLst/>
          </a:prstGeom>
        </p:spPr>
      </p:pic>
      <p:sp>
        <p:nvSpPr>
          <p:cNvPr id="24" name="Text 15">
            <a:extLst>
              <a:ext uri="{FF2B5EF4-FFF2-40B4-BE49-F238E27FC236}">
                <a16:creationId xmlns:a16="http://schemas.microsoft.com/office/drawing/2014/main" id="{0CD12F4B-8A7B-E103-85D3-11BECD218D69}"/>
              </a:ext>
            </a:extLst>
          </p:cNvPr>
          <p:cNvSpPr/>
          <p:nvPr/>
        </p:nvSpPr>
        <p:spPr>
          <a:xfrm>
            <a:off x="1734359" y="3341857"/>
            <a:ext cx="10469880" cy="347472"/>
          </a:xfrm>
          <a:prstGeom prst="rect">
            <a:avLst/>
          </a:prstGeom>
          <a:noFill/>
          <a:ln/>
        </p:spPr>
        <p:txBody>
          <a:bodyPr wrap="square" lIns="0" tIns="0" rIns="0" bIns="0" rtlCol="0" anchor="ctr"/>
          <a:lstStyle/>
          <a:p>
            <a:r>
              <a:rPr lang="en-US" b="1">
                <a:solidFill>
                  <a:srgbClr val="00579C"/>
                </a:solidFill>
                <a:latin typeface="Calibri" panose="020F0502020204030204" pitchFamily="34" charset="0"/>
                <a:ea typeface="Source Sans Pro" panose="020B0503030403020204" pitchFamily="34" charset="0"/>
                <a:cs typeface="Calibri" panose="020F0502020204030204" pitchFamily="34" charset="0"/>
              </a:rPr>
              <a:t>Crop emissions (− N2O soil sequestration + extra manure emissions)</a:t>
            </a:r>
          </a:p>
        </p:txBody>
      </p:sp>
      <p:sp>
        <p:nvSpPr>
          <p:cNvPr id="27" name="Shape 17">
            <a:extLst>
              <a:ext uri="{FF2B5EF4-FFF2-40B4-BE49-F238E27FC236}">
                <a16:creationId xmlns:a16="http://schemas.microsoft.com/office/drawing/2014/main" id="{B5643E57-FFD3-FD58-1BC9-9D0F0BBFCA9B}"/>
              </a:ext>
            </a:extLst>
          </p:cNvPr>
          <p:cNvSpPr/>
          <p:nvPr/>
        </p:nvSpPr>
        <p:spPr>
          <a:xfrm>
            <a:off x="1074420" y="4865370"/>
            <a:ext cx="10281172" cy="1325880"/>
          </a:xfrm>
          <a:prstGeom prst="rect">
            <a:avLst/>
          </a:prstGeom>
          <a:solidFill>
            <a:srgbClr val="C77A1F">
              <a:alpha val="6000"/>
            </a:srgbClr>
          </a:solidFill>
          <a:ln w="9525">
            <a:noFill/>
            <a:prstDash val="solid"/>
          </a:ln>
        </p:spPr>
        <p:txBody>
          <a:bodyPr/>
          <a:lstStyle/>
          <a:p>
            <a:endParaRPr lang="en-US"/>
          </a:p>
        </p:txBody>
      </p:sp>
      <p:sp>
        <p:nvSpPr>
          <p:cNvPr id="30" name="Text 19">
            <a:extLst>
              <a:ext uri="{FF2B5EF4-FFF2-40B4-BE49-F238E27FC236}">
                <a16:creationId xmlns:a16="http://schemas.microsoft.com/office/drawing/2014/main" id="{E79F816B-D2B0-22BD-D8D9-474A2E8C7B99}"/>
              </a:ext>
            </a:extLst>
          </p:cNvPr>
          <p:cNvSpPr/>
          <p:nvPr/>
        </p:nvSpPr>
        <p:spPr>
          <a:xfrm>
            <a:off x="1766290" y="4897466"/>
            <a:ext cx="4846320" cy="347472"/>
          </a:xfrm>
          <a:prstGeom prst="rect">
            <a:avLst/>
          </a:prstGeom>
          <a:noFill/>
          <a:ln/>
        </p:spPr>
        <p:txBody>
          <a:bodyPr wrap="square" lIns="0" tIns="0" rIns="0" bIns="0" rtlCol="0" anchor="ctr"/>
          <a:lstStyle/>
          <a:p>
            <a:pPr marL="0" indent="0">
              <a:buNone/>
            </a:pPr>
            <a:r>
              <a:rPr lang="en-US" b="1">
                <a:solidFill>
                  <a:srgbClr val="00579C"/>
                </a:solidFill>
                <a:latin typeface="Calibri" panose="020F0502020204030204" pitchFamily="34" charset="0"/>
                <a:ea typeface="Source Sans Pro" panose="020B0503030403020204" pitchFamily="34" charset="0"/>
                <a:cs typeface="Calibri" panose="020F0502020204030204" pitchFamily="34" charset="0"/>
              </a:rPr>
              <a:t>Manure cap (170 kg N / ha)</a:t>
            </a:r>
          </a:p>
        </p:txBody>
      </p:sp>
      <p:sp>
        <p:nvSpPr>
          <p:cNvPr id="35" name="Text 22">
            <a:extLst>
              <a:ext uri="{FF2B5EF4-FFF2-40B4-BE49-F238E27FC236}">
                <a16:creationId xmlns:a16="http://schemas.microsoft.com/office/drawing/2014/main" id="{DE470AD9-4727-B537-D8FE-09373D951448}"/>
              </a:ext>
            </a:extLst>
          </p:cNvPr>
          <p:cNvSpPr/>
          <p:nvPr/>
        </p:nvSpPr>
        <p:spPr>
          <a:xfrm>
            <a:off x="6932434" y="4914946"/>
            <a:ext cx="4846320" cy="347472"/>
          </a:xfrm>
          <a:prstGeom prst="rect">
            <a:avLst/>
          </a:prstGeom>
          <a:noFill/>
          <a:ln/>
        </p:spPr>
        <p:txBody>
          <a:bodyPr wrap="square" lIns="0" tIns="0" rIns="0" bIns="0" rtlCol="0" anchor="ctr"/>
          <a:lstStyle/>
          <a:p>
            <a:r>
              <a:rPr lang="en-US" b="1">
                <a:solidFill>
                  <a:srgbClr val="00579C"/>
                </a:solidFill>
                <a:latin typeface="Calibri" panose="020F0502020204030204" pitchFamily="34" charset="0"/>
                <a:ea typeface="Source Sans Pro" panose="020B0503030403020204" pitchFamily="34" charset="0"/>
                <a:cs typeface="Calibri" panose="020F0502020204030204" pitchFamily="34" charset="0"/>
              </a:rPr>
              <a:t>Organic grassland balance</a:t>
            </a:r>
          </a:p>
        </p:txBody>
      </p:sp>
      <mc:AlternateContent xmlns:mc="http://schemas.openxmlformats.org/markup-compatibility/2006" xmlns:a14="http://schemas.microsoft.com/office/drawing/2010/main">
        <mc:Choice Requires="a14">
          <p:sp>
            <p:nvSpPr>
              <p:cNvPr id="37" name="Text 23">
                <a:extLst>
                  <a:ext uri="{FF2B5EF4-FFF2-40B4-BE49-F238E27FC236}">
                    <a16:creationId xmlns:a16="http://schemas.microsoft.com/office/drawing/2014/main" id="{50A7154F-368E-F63F-E099-58C4507E07B6}"/>
                  </a:ext>
                </a:extLst>
              </p:cNvPr>
              <p:cNvSpPr/>
              <p:nvPr/>
            </p:nvSpPr>
            <p:spPr>
              <a:xfrm>
                <a:off x="1275588" y="6367462"/>
                <a:ext cx="11155680" cy="228600"/>
              </a:xfrm>
              <a:prstGeom prst="rect">
                <a:avLst/>
              </a:prstGeom>
              <a:noFill/>
              <a:ln/>
            </p:spPr>
            <p:txBody>
              <a:bodyPr wrap="square" lIns="0" tIns="0" rIns="0" bIns="0" rtlCol="0" anchor="ctr"/>
              <a:lstStyle/>
              <a:p>
                <a:r>
                  <a:rPr lang="en-US" sz="1400" i="1" dirty="0">
                    <a:solidFill>
                      <a:srgbClr val="00579C"/>
                    </a:solidFill>
                    <a:latin typeface="Calibri"/>
                    <a:ea typeface="Calibri"/>
                    <a:cs typeface="Calibri"/>
                  </a:rPr>
                  <a:t>Indices: r = region, j = crop, a = animal type;   L= animal number, δ = relative deviation organic vs. conventional, </a:t>
                </a:r>
                <a14:m>
                  <m:oMath xmlns:m="http://schemas.openxmlformats.org/officeDocument/2006/math">
                    <m:r>
                      <a:rPr lang="en-US" sz="1400">
                        <a:solidFill>
                          <a:srgbClr val="00579C"/>
                        </a:solidFill>
                        <a:latin typeface="Cambria Math" panose="02040503050406030204" pitchFamily="18" charset="0"/>
                        <a:ea typeface="Source Sans Pro" panose="020B0503030403020204" pitchFamily="34" charset="0"/>
                      </a:rPr>
                      <m:t>𝛾</m:t>
                    </m:r>
                  </m:oMath>
                </a14:m>
                <a:r>
                  <a:rPr lang="en-US" sz="1400" i="1" dirty="0">
                    <a:solidFill>
                      <a:srgbClr val="00579C"/>
                    </a:solidFill>
                    <a:latin typeface="Calibri"/>
                    <a:ea typeface="Calibri"/>
                    <a:cs typeface="Calibri"/>
                  </a:rPr>
                  <a:t>= grazing requirement.</a:t>
                </a:r>
              </a:p>
            </p:txBody>
          </p:sp>
        </mc:Choice>
        <mc:Fallback xmlns="">
          <p:sp>
            <p:nvSpPr>
              <p:cNvPr id="37" name="Text 23">
                <a:extLst>
                  <a:ext uri="{FF2B5EF4-FFF2-40B4-BE49-F238E27FC236}">
                    <a16:creationId xmlns:a16="http://schemas.microsoft.com/office/drawing/2014/main" id="{50A7154F-368E-F63F-E099-58C4507E07B6}"/>
                  </a:ext>
                </a:extLst>
              </p:cNvPr>
              <p:cNvSpPr>
                <a:spLocks noRot="1" noChangeAspect="1" noMove="1" noResize="1" noEditPoints="1" noAdjustHandles="1" noChangeArrowheads="1" noChangeShapeType="1" noTextEdit="1"/>
              </p:cNvSpPr>
              <p:nvPr/>
            </p:nvSpPr>
            <p:spPr>
              <a:xfrm>
                <a:off x="1275588" y="6367462"/>
                <a:ext cx="11155680" cy="228600"/>
              </a:xfrm>
              <a:prstGeom prst="rect">
                <a:avLst/>
              </a:prstGeom>
              <a:blipFill>
                <a:blip r:embed="rId5"/>
                <a:stretch>
                  <a:fillRect l="-984" t="-21622" b="-45946"/>
                </a:stretch>
              </a:blip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BC58BC82-02C3-B954-2C8F-304A5A8AF474}"/>
                  </a:ext>
                </a:extLst>
              </p:cNvPr>
              <p:cNvSpPr txBox="1"/>
              <p:nvPr/>
            </p:nvSpPr>
            <p:spPr>
              <a:xfrm>
                <a:off x="1321068" y="2171020"/>
                <a:ext cx="2526952" cy="50687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i="1" smtClean="0">
                              <a:solidFill>
                                <a:srgbClr val="00579C"/>
                              </a:solidFill>
                              <a:latin typeface="Cambria Math" panose="02040503050406030204" pitchFamily="18" charset="0"/>
                              <a:ea typeface="Source Sans Pro" panose="020B0503030403020204" pitchFamily="34" charset="0"/>
                            </a:rPr>
                          </m:ctrlPr>
                        </m:sSubSupPr>
                        <m:e>
                          <m:r>
                            <a:rPr lang="en-US">
                              <a:solidFill>
                                <a:srgbClr val="00579C"/>
                              </a:solidFill>
                              <a:latin typeface="Cambria Math" panose="02040503050406030204" pitchFamily="18" charset="0"/>
                              <a:ea typeface="Source Sans Pro" panose="020B0503030403020204" pitchFamily="34" charset="0"/>
                            </a:rPr>
                            <m:t>𝑦</m:t>
                          </m:r>
                        </m:e>
                        <m:sub>
                          <m:r>
                            <a:rPr lang="en-US">
                              <a:solidFill>
                                <a:srgbClr val="00579C"/>
                              </a:solidFill>
                              <a:latin typeface="Cambria Math" panose="02040503050406030204" pitchFamily="18" charset="0"/>
                              <a:ea typeface="Source Sans Pro" panose="020B0503030403020204" pitchFamily="34" charset="0"/>
                            </a:rPr>
                            <m:t>𝑟𝑗</m:t>
                          </m:r>
                        </m:sub>
                        <m:sup>
                          <m:r>
                            <a:rPr lang="en-US">
                              <a:solidFill>
                                <a:srgbClr val="00579C"/>
                              </a:solidFill>
                              <a:latin typeface="Cambria Math" panose="02040503050406030204" pitchFamily="18" charset="0"/>
                              <a:ea typeface="Source Sans Pro" panose="020B0503030403020204" pitchFamily="34" charset="0"/>
                            </a:rPr>
                            <m:t>𝑜𝑟𝑔</m:t>
                          </m:r>
                        </m:sup>
                      </m:sSubSup>
                      <m:r>
                        <a:rPr lang="en-US">
                          <a:solidFill>
                            <a:srgbClr val="00579C"/>
                          </a:solidFill>
                          <a:latin typeface="Cambria Math" panose="02040503050406030204" pitchFamily="18" charset="0"/>
                          <a:ea typeface="Source Sans Pro" panose="020B0503030403020204" pitchFamily="34" charset="0"/>
                        </a:rPr>
                        <m:t>=</m:t>
                      </m:r>
                      <m:d>
                        <m:dPr>
                          <m:ctrlPr>
                            <a:rPr lang="en-US" i="1">
                              <a:solidFill>
                                <a:srgbClr val="00579C"/>
                              </a:solidFill>
                              <a:latin typeface="Cambria Math" panose="02040503050406030204" pitchFamily="18" charset="0"/>
                              <a:ea typeface="Source Sans Pro" panose="020B0503030403020204" pitchFamily="34" charset="0"/>
                            </a:rPr>
                          </m:ctrlPr>
                        </m:dPr>
                        <m:e>
                          <m:r>
                            <a:rPr lang="en-US">
                              <a:solidFill>
                                <a:srgbClr val="00579C"/>
                              </a:solidFill>
                              <a:latin typeface="Cambria Math" panose="02040503050406030204" pitchFamily="18" charset="0"/>
                              <a:ea typeface="Source Sans Pro" panose="020B0503030403020204" pitchFamily="34" charset="0"/>
                            </a:rPr>
                            <m:t>1+</m:t>
                          </m:r>
                          <m:sSubSup>
                            <m:sSubSupPr>
                              <m:ctrlPr>
                                <a:rPr lang="en-US" i="1">
                                  <a:solidFill>
                                    <a:srgbClr val="00579C"/>
                                  </a:solidFill>
                                  <a:latin typeface="Cambria Math" panose="02040503050406030204" pitchFamily="18" charset="0"/>
                                  <a:ea typeface="Source Sans Pro" panose="020B0503030403020204" pitchFamily="34" charset="0"/>
                                </a:rPr>
                              </m:ctrlPr>
                            </m:sSubSupPr>
                            <m:e>
                              <m:r>
                                <a:rPr lang="en-US">
                                  <a:solidFill>
                                    <a:srgbClr val="00579C"/>
                                  </a:solidFill>
                                  <a:latin typeface="Cambria Math" panose="02040503050406030204" pitchFamily="18" charset="0"/>
                                  <a:ea typeface="Source Sans Pro" panose="020B0503030403020204" pitchFamily="34" charset="0"/>
                                </a:rPr>
                                <m:t>𝛿</m:t>
                              </m:r>
                            </m:e>
                            <m:sub>
                              <m:r>
                                <a:rPr lang="en-US">
                                  <a:solidFill>
                                    <a:srgbClr val="00579C"/>
                                  </a:solidFill>
                                  <a:latin typeface="Cambria Math" panose="02040503050406030204" pitchFamily="18" charset="0"/>
                                  <a:ea typeface="Source Sans Pro" panose="020B0503030403020204" pitchFamily="34" charset="0"/>
                                </a:rPr>
                                <m:t>𝑟𝑗</m:t>
                              </m:r>
                            </m:sub>
                            <m:sup>
                              <m:r>
                                <a:rPr lang="en-US">
                                  <a:solidFill>
                                    <a:srgbClr val="00579C"/>
                                  </a:solidFill>
                                  <a:latin typeface="Cambria Math" panose="02040503050406030204" pitchFamily="18" charset="0"/>
                                  <a:ea typeface="Source Sans Pro" panose="020B0503030403020204" pitchFamily="34" charset="0"/>
                                </a:rPr>
                                <m:t>𝑦</m:t>
                              </m:r>
                            </m:sup>
                          </m:sSubSup>
                        </m:e>
                      </m:d>
                      <m:sSubSup>
                        <m:sSubSupPr>
                          <m:ctrlPr>
                            <a:rPr lang="en-US" i="1">
                              <a:solidFill>
                                <a:srgbClr val="00579C"/>
                              </a:solidFill>
                              <a:latin typeface="Cambria Math" panose="02040503050406030204" pitchFamily="18" charset="0"/>
                              <a:ea typeface="Source Sans Pro" panose="020B0503030403020204" pitchFamily="34" charset="0"/>
                            </a:rPr>
                          </m:ctrlPr>
                        </m:sSubSupPr>
                        <m:e>
                          <m:r>
                            <a:rPr lang="en-US">
                              <a:solidFill>
                                <a:srgbClr val="00579C"/>
                              </a:solidFill>
                              <a:latin typeface="Cambria Math" panose="02040503050406030204" pitchFamily="18" charset="0"/>
                              <a:ea typeface="Source Sans Pro" panose="020B0503030403020204" pitchFamily="34" charset="0"/>
                            </a:rPr>
                            <m:t>𝑦</m:t>
                          </m:r>
                        </m:e>
                        <m:sub>
                          <m:r>
                            <a:rPr lang="en-US">
                              <a:solidFill>
                                <a:srgbClr val="00579C"/>
                              </a:solidFill>
                              <a:latin typeface="Cambria Math" panose="02040503050406030204" pitchFamily="18" charset="0"/>
                              <a:ea typeface="Source Sans Pro" panose="020B0503030403020204" pitchFamily="34" charset="0"/>
                            </a:rPr>
                            <m:t>𝑟𝑗</m:t>
                          </m:r>
                        </m:sub>
                        <m:sup>
                          <m:r>
                            <a:rPr lang="en-US">
                              <a:solidFill>
                                <a:srgbClr val="00579C"/>
                              </a:solidFill>
                              <a:latin typeface="Cambria Math" panose="02040503050406030204" pitchFamily="18" charset="0"/>
                              <a:ea typeface="Source Sans Pro" panose="020B0503030403020204" pitchFamily="34" charset="0"/>
                            </a:rPr>
                            <m:t>𝑐𝑜𝑛𝑣</m:t>
                          </m:r>
                        </m:sup>
                      </m:sSubSup>
                    </m:oMath>
                  </m:oMathPara>
                </a14:m>
                <a:endParaRPr lang="en-US"/>
              </a:p>
            </p:txBody>
          </p:sp>
        </mc:Choice>
        <mc:Fallback xmlns="">
          <p:sp>
            <p:nvSpPr>
              <p:cNvPr id="39" name="TextBox 38">
                <a:extLst>
                  <a:ext uri="{FF2B5EF4-FFF2-40B4-BE49-F238E27FC236}">
                    <a16:creationId xmlns:a16="http://schemas.microsoft.com/office/drawing/2014/main" id="{BC58BC82-02C3-B954-2C8F-304A5A8AF474}"/>
                  </a:ext>
                </a:extLst>
              </p:cNvPr>
              <p:cNvSpPr txBox="1">
                <a:spLocks noRot="1" noChangeAspect="1" noMove="1" noResize="1" noEditPoints="1" noAdjustHandles="1" noChangeArrowheads="1" noChangeShapeType="1" noTextEdit="1"/>
              </p:cNvSpPr>
              <p:nvPr/>
            </p:nvSpPr>
            <p:spPr>
              <a:xfrm>
                <a:off x="1321068" y="2171020"/>
                <a:ext cx="2526952" cy="506870"/>
              </a:xfrm>
              <a:prstGeom prst="rect">
                <a:avLst/>
              </a:prstGeom>
              <a:blipFill>
                <a:blip r:embed="rId6"/>
                <a:stretch>
                  <a:fillRect b="-12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B88A1E80-0EDB-4CAA-16DF-AD0A4E4490B6}"/>
                  </a:ext>
                </a:extLst>
              </p:cNvPr>
              <p:cNvSpPr txBox="1"/>
              <p:nvPr/>
            </p:nvSpPr>
            <p:spPr>
              <a:xfrm>
                <a:off x="3215086" y="2169966"/>
                <a:ext cx="6096000" cy="43518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i="1" smtClean="0">
                              <a:solidFill>
                                <a:srgbClr val="00579C"/>
                              </a:solidFill>
                              <a:latin typeface="Cambria Math" panose="02040503050406030204" pitchFamily="18" charset="0"/>
                              <a:ea typeface="Source Sans Pro" panose="020B0503030403020204" pitchFamily="34" charset="0"/>
                            </a:rPr>
                          </m:ctrlPr>
                        </m:sSubSupPr>
                        <m:e>
                          <m:r>
                            <a:rPr lang="en-US">
                              <a:solidFill>
                                <a:srgbClr val="00579C"/>
                              </a:solidFill>
                              <a:latin typeface="Cambria Math" panose="02040503050406030204" pitchFamily="18" charset="0"/>
                              <a:ea typeface="Source Sans Pro" panose="020B0503030403020204" pitchFamily="34" charset="0"/>
                            </a:rPr>
                            <m:t>𝑐</m:t>
                          </m:r>
                        </m:e>
                        <m:sub>
                          <m:r>
                            <a:rPr lang="en-US">
                              <a:solidFill>
                                <a:srgbClr val="00579C"/>
                              </a:solidFill>
                              <a:latin typeface="Cambria Math" panose="02040503050406030204" pitchFamily="18" charset="0"/>
                              <a:ea typeface="Source Sans Pro" panose="020B0503030403020204" pitchFamily="34" charset="0"/>
                            </a:rPr>
                            <m:t>𝑟𝑗</m:t>
                          </m:r>
                        </m:sub>
                        <m:sup>
                          <m:r>
                            <a:rPr lang="en-US">
                              <a:solidFill>
                                <a:srgbClr val="00579C"/>
                              </a:solidFill>
                              <a:latin typeface="Cambria Math" panose="02040503050406030204" pitchFamily="18" charset="0"/>
                              <a:ea typeface="Source Sans Pro" panose="020B0503030403020204" pitchFamily="34" charset="0"/>
                            </a:rPr>
                            <m:t>𝑜𝑟𝑔</m:t>
                          </m:r>
                        </m:sup>
                      </m:sSubSup>
                      <m:r>
                        <a:rPr lang="en-US">
                          <a:solidFill>
                            <a:srgbClr val="00579C"/>
                          </a:solidFill>
                          <a:latin typeface="Cambria Math" panose="02040503050406030204" pitchFamily="18" charset="0"/>
                          <a:ea typeface="Source Sans Pro" panose="020B0503030403020204" pitchFamily="34" charset="0"/>
                        </a:rPr>
                        <m:t>=</m:t>
                      </m:r>
                      <m:sSubSup>
                        <m:sSubSupPr>
                          <m:ctrlPr>
                            <a:rPr lang="en-US" i="1">
                              <a:solidFill>
                                <a:srgbClr val="00579C"/>
                              </a:solidFill>
                              <a:latin typeface="Cambria Math" panose="02040503050406030204" pitchFamily="18" charset="0"/>
                              <a:ea typeface="Source Sans Pro" panose="020B0503030403020204" pitchFamily="34" charset="0"/>
                            </a:rPr>
                          </m:ctrlPr>
                        </m:sSubSupPr>
                        <m:e>
                          <m:r>
                            <a:rPr lang="en-US">
                              <a:solidFill>
                                <a:srgbClr val="00579C"/>
                              </a:solidFill>
                              <a:latin typeface="Cambria Math" panose="02040503050406030204" pitchFamily="18" charset="0"/>
                              <a:ea typeface="Source Sans Pro" panose="020B0503030403020204" pitchFamily="34" charset="0"/>
                            </a:rPr>
                            <m:t>(1+</m:t>
                          </m:r>
                          <m:sSubSup>
                            <m:sSubSupPr>
                              <m:ctrlPr>
                                <a:rPr lang="en-US" i="1">
                                  <a:solidFill>
                                    <a:srgbClr val="00579C"/>
                                  </a:solidFill>
                                  <a:latin typeface="Cambria Math" panose="02040503050406030204" pitchFamily="18" charset="0"/>
                                  <a:ea typeface="Source Sans Pro" panose="020B0503030403020204" pitchFamily="34" charset="0"/>
                                </a:rPr>
                              </m:ctrlPr>
                            </m:sSubSupPr>
                            <m:e>
                              <m:r>
                                <a:rPr lang="en-US">
                                  <a:solidFill>
                                    <a:srgbClr val="00579C"/>
                                  </a:solidFill>
                                  <a:latin typeface="Cambria Math" panose="02040503050406030204" pitchFamily="18" charset="0"/>
                                  <a:ea typeface="Source Sans Pro" panose="020B0503030403020204" pitchFamily="34" charset="0"/>
                                </a:rPr>
                                <m:t>𝛿</m:t>
                              </m:r>
                            </m:e>
                            <m:sub>
                              <m:r>
                                <a:rPr lang="en-US">
                                  <a:solidFill>
                                    <a:srgbClr val="00579C"/>
                                  </a:solidFill>
                                  <a:latin typeface="Cambria Math" panose="02040503050406030204" pitchFamily="18" charset="0"/>
                                  <a:ea typeface="Source Sans Pro" panose="020B0503030403020204" pitchFamily="34" charset="0"/>
                                </a:rPr>
                                <m:t>𝑟𝑗</m:t>
                              </m:r>
                            </m:sub>
                            <m:sup>
                              <m:r>
                                <a:rPr lang="en-US" b="0" i="1" smtClean="0">
                                  <a:solidFill>
                                    <a:srgbClr val="00579C"/>
                                  </a:solidFill>
                                  <a:latin typeface="Cambria Math" panose="02040503050406030204" pitchFamily="18" charset="0"/>
                                  <a:ea typeface="Source Sans Pro" panose="020B0503030403020204" pitchFamily="34" charset="0"/>
                                </a:rPr>
                                <m:t>𝑐</m:t>
                              </m:r>
                            </m:sup>
                          </m:sSubSup>
                          <m:r>
                            <a:rPr lang="en-US">
                              <a:solidFill>
                                <a:srgbClr val="00579C"/>
                              </a:solidFill>
                              <a:latin typeface="Cambria Math" panose="02040503050406030204" pitchFamily="18" charset="0"/>
                              <a:ea typeface="Source Sans Pro" panose="020B0503030403020204" pitchFamily="34" charset="0"/>
                            </a:rPr>
                            <m:t>)</m:t>
                          </m:r>
                          <m:r>
                            <a:rPr lang="en-US">
                              <a:solidFill>
                                <a:srgbClr val="00579C"/>
                              </a:solidFill>
                              <a:latin typeface="Cambria Math" panose="02040503050406030204" pitchFamily="18" charset="0"/>
                              <a:ea typeface="Source Sans Pro" panose="020B0503030403020204" pitchFamily="34" charset="0"/>
                            </a:rPr>
                            <m:t>𝑐</m:t>
                          </m:r>
                        </m:e>
                        <m:sub>
                          <m:r>
                            <a:rPr lang="en-US">
                              <a:solidFill>
                                <a:srgbClr val="00579C"/>
                              </a:solidFill>
                              <a:latin typeface="Cambria Math" panose="02040503050406030204" pitchFamily="18" charset="0"/>
                              <a:ea typeface="Source Sans Pro" panose="020B0503030403020204" pitchFamily="34" charset="0"/>
                            </a:rPr>
                            <m:t>𝑟𝑗</m:t>
                          </m:r>
                        </m:sub>
                        <m:sup>
                          <m:r>
                            <a:rPr lang="en-US">
                              <a:solidFill>
                                <a:srgbClr val="00579C"/>
                              </a:solidFill>
                              <a:latin typeface="Cambria Math" panose="02040503050406030204" pitchFamily="18" charset="0"/>
                              <a:ea typeface="Source Sans Pro" panose="020B0503030403020204" pitchFamily="34" charset="0"/>
                            </a:rPr>
                            <m:t>𝑐𝑜𝑛𝑣</m:t>
                          </m:r>
                        </m:sup>
                      </m:sSubSup>
                    </m:oMath>
                  </m:oMathPara>
                </a14:m>
                <a:endParaRPr lang="en-US" dirty="0"/>
              </a:p>
            </p:txBody>
          </p:sp>
        </mc:Choice>
        <mc:Fallback xmlns="">
          <p:sp>
            <p:nvSpPr>
              <p:cNvPr id="41" name="TextBox 40">
                <a:extLst>
                  <a:ext uri="{FF2B5EF4-FFF2-40B4-BE49-F238E27FC236}">
                    <a16:creationId xmlns:a16="http://schemas.microsoft.com/office/drawing/2014/main" id="{B88A1E80-0EDB-4CAA-16DF-AD0A4E4490B6}"/>
                  </a:ext>
                </a:extLst>
              </p:cNvPr>
              <p:cNvSpPr txBox="1">
                <a:spLocks noRot="1" noChangeAspect="1" noMove="1" noResize="1" noEditPoints="1" noAdjustHandles="1" noChangeArrowheads="1" noChangeShapeType="1" noTextEdit="1"/>
              </p:cNvSpPr>
              <p:nvPr/>
            </p:nvSpPr>
            <p:spPr>
              <a:xfrm>
                <a:off x="3215086" y="2169966"/>
                <a:ext cx="6096000" cy="435184"/>
              </a:xfrm>
              <a:prstGeom prst="rect">
                <a:avLst/>
              </a:prstGeom>
              <a:blipFill>
                <a:blip r:embed="rId7"/>
                <a:stretch>
                  <a:fillRect b="-56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CEA040B1-0147-206A-6B5A-220BBB81449D}"/>
                  </a:ext>
                </a:extLst>
              </p:cNvPr>
              <p:cNvSpPr txBox="1"/>
              <p:nvPr/>
            </p:nvSpPr>
            <p:spPr>
              <a:xfrm>
                <a:off x="8212171" y="2187861"/>
                <a:ext cx="2822448" cy="43518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i="1" smtClean="0">
                              <a:solidFill>
                                <a:srgbClr val="00579C"/>
                              </a:solidFill>
                              <a:latin typeface="Cambria Math" panose="02040503050406030204" pitchFamily="18" charset="0"/>
                              <a:ea typeface="Source Sans Pro" panose="020B0503030403020204" pitchFamily="34" charset="0"/>
                            </a:rPr>
                          </m:ctrlPr>
                        </m:sSubSupPr>
                        <m:e>
                          <m:r>
                            <a:rPr lang="en-US">
                              <a:solidFill>
                                <a:srgbClr val="00579C"/>
                              </a:solidFill>
                              <a:latin typeface="Cambria Math" panose="02040503050406030204" pitchFamily="18" charset="0"/>
                              <a:ea typeface="Source Sans Pro" panose="020B0503030403020204" pitchFamily="34" charset="0"/>
                            </a:rPr>
                            <m:t>𝑝</m:t>
                          </m:r>
                        </m:e>
                        <m:sub>
                          <m:r>
                            <a:rPr lang="en-US">
                              <a:solidFill>
                                <a:srgbClr val="00579C"/>
                              </a:solidFill>
                              <a:latin typeface="Cambria Math" panose="02040503050406030204" pitchFamily="18" charset="0"/>
                              <a:ea typeface="Source Sans Pro" panose="020B0503030403020204" pitchFamily="34" charset="0"/>
                            </a:rPr>
                            <m:t>𝑟𝑗</m:t>
                          </m:r>
                        </m:sub>
                        <m:sup>
                          <m:r>
                            <a:rPr lang="en-US">
                              <a:solidFill>
                                <a:srgbClr val="00579C"/>
                              </a:solidFill>
                              <a:latin typeface="Cambria Math" panose="02040503050406030204" pitchFamily="18" charset="0"/>
                              <a:ea typeface="Source Sans Pro" panose="020B0503030403020204" pitchFamily="34" charset="0"/>
                            </a:rPr>
                            <m:t>𝑜𝑟𝑔</m:t>
                          </m:r>
                        </m:sup>
                      </m:sSubSup>
                      <m:r>
                        <a:rPr lang="en-US">
                          <a:solidFill>
                            <a:srgbClr val="00579C"/>
                          </a:solidFill>
                          <a:latin typeface="Cambria Math" panose="02040503050406030204" pitchFamily="18" charset="0"/>
                          <a:ea typeface="Source Sans Pro" panose="020B0503030403020204" pitchFamily="34" charset="0"/>
                        </a:rPr>
                        <m:t>=(1+</m:t>
                      </m:r>
                      <m:sSubSup>
                        <m:sSubSupPr>
                          <m:ctrlPr>
                            <a:rPr lang="en-US" i="1">
                              <a:solidFill>
                                <a:srgbClr val="00579C"/>
                              </a:solidFill>
                              <a:latin typeface="Cambria Math" panose="02040503050406030204" pitchFamily="18" charset="0"/>
                              <a:ea typeface="Source Sans Pro" panose="020B0503030403020204" pitchFamily="34" charset="0"/>
                            </a:rPr>
                          </m:ctrlPr>
                        </m:sSubSupPr>
                        <m:e>
                          <m:r>
                            <a:rPr lang="en-US">
                              <a:solidFill>
                                <a:srgbClr val="00579C"/>
                              </a:solidFill>
                              <a:latin typeface="Cambria Math" panose="02040503050406030204" pitchFamily="18" charset="0"/>
                              <a:ea typeface="Source Sans Pro" panose="020B0503030403020204" pitchFamily="34" charset="0"/>
                            </a:rPr>
                            <m:t>𝛿</m:t>
                          </m:r>
                        </m:e>
                        <m:sub>
                          <m:r>
                            <a:rPr lang="en-US">
                              <a:solidFill>
                                <a:srgbClr val="00579C"/>
                              </a:solidFill>
                              <a:latin typeface="Cambria Math" panose="02040503050406030204" pitchFamily="18" charset="0"/>
                              <a:ea typeface="Source Sans Pro" panose="020B0503030403020204" pitchFamily="34" charset="0"/>
                            </a:rPr>
                            <m:t>𝑟𝑗</m:t>
                          </m:r>
                        </m:sub>
                        <m:sup>
                          <m:r>
                            <a:rPr lang="en-US">
                              <a:solidFill>
                                <a:srgbClr val="00579C"/>
                              </a:solidFill>
                              <a:latin typeface="Cambria Math" panose="02040503050406030204" pitchFamily="18" charset="0"/>
                              <a:ea typeface="Source Sans Pro" panose="020B0503030403020204" pitchFamily="34" charset="0"/>
                            </a:rPr>
                            <m:t>𝑝</m:t>
                          </m:r>
                        </m:sup>
                      </m:sSubSup>
                      <m:r>
                        <a:rPr lang="en-US">
                          <a:solidFill>
                            <a:srgbClr val="00579C"/>
                          </a:solidFill>
                          <a:latin typeface="Cambria Math" panose="02040503050406030204" pitchFamily="18" charset="0"/>
                          <a:ea typeface="Source Sans Pro" panose="020B0503030403020204" pitchFamily="34" charset="0"/>
                        </a:rPr>
                        <m:t>)</m:t>
                      </m:r>
                      <m:sSubSup>
                        <m:sSubSupPr>
                          <m:ctrlPr>
                            <a:rPr lang="en-US" i="1">
                              <a:solidFill>
                                <a:srgbClr val="00579C"/>
                              </a:solidFill>
                              <a:latin typeface="Cambria Math" panose="02040503050406030204" pitchFamily="18" charset="0"/>
                              <a:ea typeface="Source Sans Pro" panose="020B0503030403020204" pitchFamily="34" charset="0"/>
                            </a:rPr>
                          </m:ctrlPr>
                        </m:sSubSupPr>
                        <m:e>
                          <m:r>
                            <a:rPr lang="en-US">
                              <a:solidFill>
                                <a:srgbClr val="00579C"/>
                              </a:solidFill>
                              <a:latin typeface="Cambria Math" panose="02040503050406030204" pitchFamily="18" charset="0"/>
                              <a:ea typeface="Source Sans Pro" panose="020B0503030403020204" pitchFamily="34" charset="0"/>
                            </a:rPr>
                            <m:t>𝑝</m:t>
                          </m:r>
                        </m:e>
                        <m:sub>
                          <m:r>
                            <a:rPr lang="en-US">
                              <a:solidFill>
                                <a:srgbClr val="00579C"/>
                              </a:solidFill>
                              <a:latin typeface="Cambria Math" panose="02040503050406030204" pitchFamily="18" charset="0"/>
                              <a:ea typeface="Source Sans Pro" panose="020B0503030403020204" pitchFamily="34" charset="0"/>
                            </a:rPr>
                            <m:t>𝑟𝑗</m:t>
                          </m:r>
                        </m:sub>
                        <m:sup>
                          <m:r>
                            <a:rPr lang="en-US">
                              <a:solidFill>
                                <a:srgbClr val="00579C"/>
                              </a:solidFill>
                              <a:latin typeface="Cambria Math" panose="02040503050406030204" pitchFamily="18" charset="0"/>
                              <a:ea typeface="Source Sans Pro" panose="020B0503030403020204" pitchFamily="34" charset="0"/>
                            </a:rPr>
                            <m:t>𝑐𝑜𝑛𝑣</m:t>
                          </m:r>
                        </m:sup>
                      </m:sSubSup>
                    </m:oMath>
                  </m:oMathPara>
                </a14:m>
                <a:endParaRPr lang="en-US" dirty="0"/>
              </a:p>
            </p:txBody>
          </p:sp>
        </mc:Choice>
        <mc:Fallback xmlns="">
          <p:sp>
            <p:nvSpPr>
              <p:cNvPr id="43" name="TextBox 42">
                <a:extLst>
                  <a:ext uri="{FF2B5EF4-FFF2-40B4-BE49-F238E27FC236}">
                    <a16:creationId xmlns:a16="http://schemas.microsoft.com/office/drawing/2014/main" id="{CEA040B1-0147-206A-6B5A-220BBB81449D}"/>
                  </a:ext>
                </a:extLst>
              </p:cNvPr>
              <p:cNvSpPr txBox="1">
                <a:spLocks noRot="1" noChangeAspect="1" noMove="1" noResize="1" noEditPoints="1" noAdjustHandles="1" noChangeArrowheads="1" noChangeShapeType="1" noTextEdit="1"/>
              </p:cNvSpPr>
              <p:nvPr/>
            </p:nvSpPr>
            <p:spPr>
              <a:xfrm>
                <a:off x="8212171" y="2187861"/>
                <a:ext cx="2822448" cy="435184"/>
              </a:xfrm>
              <a:prstGeom prst="rect">
                <a:avLst/>
              </a:prstGeom>
              <a:blipFill>
                <a:blip r:embed="rId8"/>
                <a:stretch>
                  <a:fillRect b="-5634"/>
                </a:stretch>
              </a:blipFill>
            </p:spPr>
            <p:txBody>
              <a:bodyPr/>
              <a:lstStyle/>
              <a:p>
                <a:r>
                  <a:rPr lang="en-US">
                    <a:noFill/>
                  </a:rPr>
                  <a:t> </a:t>
                </a:r>
              </a:p>
            </p:txBody>
          </p:sp>
        </mc:Fallback>
      </mc:AlternateContent>
      <p:sp>
        <p:nvSpPr>
          <p:cNvPr id="45" name="Shape 4">
            <a:extLst>
              <a:ext uri="{FF2B5EF4-FFF2-40B4-BE49-F238E27FC236}">
                <a16:creationId xmlns:a16="http://schemas.microsoft.com/office/drawing/2014/main" id="{AE742C36-7129-859E-29A3-52232BD9A08F}"/>
              </a:ext>
            </a:extLst>
          </p:cNvPr>
          <p:cNvSpPr/>
          <p:nvPr/>
        </p:nvSpPr>
        <p:spPr>
          <a:xfrm>
            <a:off x="1071259" y="3272789"/>
            <a:ext cx="91200" cy="1106425"/>
          </a:xfrm>
          <a:prstGeom prst="rect">
            <a:avLst/>
          </a:prstGeom>
          <a:solidFill>
            <a:srgbClr val="2E8B4F"/>
          </a:solidFill>
          <a:ln/>
        </p:spPr>
        <p:txBody>
          <a:bodyPr/>
          <a:lstStyle/>
          <a:p>
            <a:endParaRPr lang="en-US"/>
          </a:p>
        </p:txBody>
      </p:sp>
      <p:sp>
        <p:nvSpPr>
          <p:cNvPr id="46" name="Shape 4">
            <a:extLst>
              <a:ext uri="{FF2B5EF4-FFF2-40B4-BE49-F238E27FC236}">
                <a16:creationId xmlns:a16="http://schemas.microsoft.com/office/drawing/2014/main" id="{F5C746F4-6B22-80CF-2ECB-96A8DFEAE82D}"/>
              </a:ext>
            </a:extLst>
          </p:cNvPr>
          <p:cNvSpPr/>
          <p:nvPr/>
        </p:nvSpPr>
        <p:spPr>
          <a:xfrm>
            <a:off x="1065008" y="4865370"/>
            <a:ext cx="91200" cy="1325880"/>
          </a:xfrm>
          <a:prstGeom prst="rect">
            <a:avLst/>
          </a:prstGeom>
          <a:solidFill>
            <a:srgbClr val="C77A1F"/>
          </a:solidFill>
          <a:ln/>
        </p:spPr>
        <p:txBody>
          <a:bodyPr/>
          <a:lstStyle/>
          <a:p>
            <a:endParaRPr lang="en-US"/>
          </a:p>
        </p:txBody>
      </p: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BF037209-D975-4CF9-94B7-4E2C394F9B79}"/>
                  </a:ext>
                </a:extLst>
              </p:cNvPr>
              <p:cNvSpPr txBox="1"/>
              <p:nvPr/>
            </p:nvSpPr>
            <p:spPr>
              <a:xfrm>
                <a:off x="362712" y="5203665"/>
                <a:ext cx="6096000" cy="102040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nary>
                        <m:naryPr>
                          <m:chr m:val="∑"/>
                          <m:limLoc m:val="undOvr"/>
                          <m:grow m:val="on"/>
                          <m:supHide m:val="on"/>
                          <m:ctrlPr>
                            <a:rPr lang="en-US" i="1" smtClean="0">
                              <a:solidFill>
                                <a:srgbClr val="00579C"/>
                              </a:solidFill>
                              <a:latin typeface="Cambria Math" panose="02040503050406030204" pitchFamily="18" charset="0"/>
                              <a:ea typeface="Source Sans Pro" panose="020B0503030403020204" pitchFamily="34" charset="0"/>
                            </a:rPr>
                          </m:ctrlPr>
                        </m:naryPr>
                        <m:sub>
                          <m:r>
                            <a:rPr lang="en-US">
                              <a:solidFill>
                                <a:srgbClr val="00579C"/>
                              </a:solidFill>
                              <a:latin typeface="Cambria Math" panose="02040503050406030204" pitchFamily="18" charset="0"/>
                              <a:ea typeface="Source Sans Pro" panose="020B0503030403020204" pitchFamily="34" charset="0"/>
                            </a:rPr>
                            <m:t>𝑎</m:t>
                          </m:r>
                          <m:r>
                            <a:rPr lang="en-US">
                              <a:solidFill>
                                <a:srgbClr val="00579C"/>
                              </a:solidFill>
                              <a:latin typeface="Cambria Math" panose="02040503050406030204" pitchFamily="18" charset="0"/>
                              <a:ea typeface="Source Sans Pro" panose="020B0503030403020204" pitchFamily="34" charset="0"/>
                            </a:rPr>
                            <m:t>∈</m:t>
                          </m:r>
                          <m:r>
                            <a:rPr lang="en-US" b="0" i="1" smtClean="0">
                              <a:solidFill>
                                <a:srgbClr val="00579C"/>
                              </a:solidFill>
                              <a:latin typeface="Cambria Math" panose="02040503050406030204" pitchFamily="18" charset="0"/>
                              <a:ea typeface="Source Sans Pro" panose="020B0503030403020204" pitchFamily="34" charset="0"/>
                            </a:rPr>
                            <m:t>𝑙𝑠𝑝</m:t>
                          </m:r>
                        </m:sub>
                        <m:sup/>
                        <m:e>
                          <m:f>
                            <m:fPr>
                              <m:ctrlPr>
                                <a:rPr lang="en-US" i="1">
                                  <a:solidFill>
                                    <a:srgbClr val="00579C"/>
                                  </a:solidFill>
                                  <a:latin typeface="Cambria Math" panose="02040503050406030204" pitchFamily="18" charset="0"/>
                                  <a:ea typeface="Source Sans Pro" panose="020B0503030403020204" pitchFamily="34" charset="0"/>
                                </a:rPr>
                              </m:ctrlPr>
                            </m:fPr>
                            <m:num>
                              <m:sSub>
                                <m:sSubPr>
                                  <m:ctrlPr>
                                    <a:rPr lang="en-US" i="1">
                                      <a:solidFill>
                                        <a:srgbClr val="00579C"/>
                                      </a:solidFill>
                                      <a:latin typeface="Cambria Math" panose="02040503050406030204" pitchFamily="18" charset="0"/>
                                      <a:ea typeface="Source Sans Pro" panose="020B0503030403020204" pitchFamily="34" charset="0"/>
                                    </a:rPr>
                                  </m:ctrlPr>
                                </m:sSubPr>
                                <m:e>
                                  <m:r>
                                    <a:rPr lang="en-US">
                                      <a:solidFill>
                                        <a:srgbClr val="00579C"/>
                                      </a:solidFill>
                                      <a:latin typeface="Cambria Math" panose="02040503050406030204" pitchFamily="18" charset="0"/>
                                      <a:ea typeface="Source Sans Pro" panose="020B0503030403020204" pitchFamily="34" charset="0"/>
                                    </a:rPr>
                                    <m:t>𝐿</m:t>
                                  </m:r>
                                </m:e>
                                <m:sub>
                                  <m:r>
                                    <a:rPr lang="en-US">
                                      <a:solidFill>
                                        <a:srgbClr val="00579C"/>
                                      </a:solidFill>
                                      <a:latin typeface="Cambria Math" panose="02040503050406030204" pitchFamily="18" charset="0"/>
                                      <a:ea typeface="Source Sans Pro" panose="020B0503030403020204" pitchFamily="34" charset="0"/>
                                    </a:rPr>
                                    <m:t>𝑟</m:t>
                                  </m:r>
                                  <m:r>
                                    <a:rPr lang="en-US">
                                      <a:solidFill>
                                        <a:srgbClr val="00579C"/>
                                      </a:solidFill>
                                      <a:latin typeface="Cambria Math" panose="02040503050406030204" pitchFamily="18" charset="0"/>
                                      <a:ea typeface="Source Sans Pro" panose="020B0503030403020204" pitchFamily="34" charset="0"/>
                                    </a:rPr>
                                    <m:t>,</m:t>
                                  </m:r>
                                  <m:r>
                                    <a:rPr lang="en-US">
                                      <a:solidFill>
                                        <a:srgbClr val="00579C"/>
                                      </a:solidFill>
                                      <a:latin typeface="Cambria Math" panose="02040503050406030204" pitchFamily="18" charset="0"/>
                                      <a:ea typeface="Source Sans Pro" panose="020B0503030403020204" pitchFamily="34" charset="0"/>
                                    </a:rPr>
                                    <m:t>𝑎</m:t>
                                  </m:r>
                                </m:sub>
                              </m:sSub>
                              <m:r>
                                <a:rPr lang="en-US">
                                  <a:solidFill>
                                    <a:srgbClr val="00579C"/>
                                  </a:solidFill>
                                  <a:latin typeface="Cambria Math" panose="02040503050406030204" pitchFamily="18" charset="0"/>
                                  <a:ea typeface="Source Sans Pro" panose="020B0503030403020204" pitchFamily="34" charset="0"/>
                                </a:rPr>
                                <m:t>⋅</m:t>
                              </m:r>
                              <m:sSub>
                                <m:sSubPr>
                                  <m:ctrlPr>
                                    <a:rPr lang="en-US" i="1">
                                      <a:solidFill>
                                        <a:srgbClr val="00579C"/>
                                      </a:solidFill>
                                      <a:latin typeface="Cambria Math" panose="02040503050406030204" pitchFamily="18" charset="0"/>
                                      <a:ea typeface="Source Sans Pro" panose="020B0503030403020204" pitchFamily="34" charset="0"/>
                                    </a:rPr>
                                  </m:ctrlPr>
                                </m:sSubPr>
                                <m:e>
                                  <m:r>
                                    <a:rPr lang="en-US">
                                      <a:solidFill>
                                        <a:srgbClr val="00579C"/>
                                      </a:solidFill>
                                      <a:latin typeface="Cambria Math" panose="02040503050406030204" pitchFamily="18" charset="0"/>
                                      <a:ea typeface="Source Sans Pro" panose="020B0503030403020204" pitchFamily="34" charset="0"/>
                                    </a:rPr>
                                    <m:t>𝑁</m:t>
                                  </m:r>
                                </m:e>
                                <m:sub>
                                  <m:r>
                                    <a:rPr lang="en-US">
                                      <a:solidFill>
                                        <a:srgbClr val="00579C"/>
                                      </a:solidFill>
                                      <a:latin typeface="Cambria Math" panose="02040503050406030204" pitchFamily="18" charset="0"/>
                                      <a:ea typeface="Source Sans Pro" panose="020B0503030403020204" pitchFamily="34" charset="0"/>
                                    </a:rPr>
                                    <m:t>𝑎</m:t>
                                  </m:r>
                                </m:sub>
                              </m:sSub>
                            </m:num>
                            <m:den>
                              <m:r>
                                <a:rPr lang="en-US">
                                  <a:solidFill>
                                    <a:srgbClr val="00579C"/>
                                  </a:solidFill>
                                  <a:latin typeface="Cambria Math" panose="02040503050406030204" pitchFamily="18" charset="0"/>
                                  <a:ea typeface="Source Sans Pro" panose="020B0503030403020204" pitchFamily="34" charset="0"/>
                                </a:rPr>
                                <m:t>0.17</m:t>
                              </m:r>
                            </m:den>
                          </m:f>
                        </m:e>
                      </m:nary>
                      <m:r>
                        <m:rPr>
                          <m:nor/>
                        </m:rPr>
                        <a:rPr lang="en-US">
                          <a:solidFill>
                            <a:srgbClr val="00579C"/>
                          </a:solidFill>
                          <a:ea typeface="Source Sans Pro" panose="020B0503030403020204" pitchFamily="34" charset="0"/>
                        </a:rPr>
                        <m:t>  </m:t>
                      </m:r>
                      <m:r>
                        <a:rPr lang="en-US">
                          <a:solidFill>
                            <a:srgbClr val="00579C"/>
                          </a:solidFill>
                          <a:latin typeface="Cambria Math" panose="02040503050406030204" pitchFamily="18" charset="0"/>
                          <a:ea typeface="Source Sans Pro" panose="020B0503030403020204" pitchFamily="34" charset="0"/>
                        </a:rPr>
                        <m:t>≤</m:t>
                      </m:r>
                      <m:r>
                        <m:rPr>
                          <m:nor/>
                        </m:rPr>
                        <a:rPr lang="en-US">
                          <a:solidFill>
                            <a:srgbClr val="00579C"/>
                          </a:solidFill>
                          <a:ea typeface="Source Sans Pro" panose="020B0503030403020204" pitchFamily="34" charset="0"/>
                        </a:rPr>
                        <m:t>  </m:t>
                      </m:r>
                      <m:sSubSup>
                        <m:sSubSupPr>
                          <m:ctrlPr>
                            <a:rPr lang="en-US" i="1">
                              <a:solidFill>
                                <a:srgbClr val="00579C"/>
                              </a:solidFill>
                              <a:latin typeface="Cambria Math" panose="02040503050406030204" pitchFamily="18" charset="0"/>
                              <a:ea typeface="Source Sans Pro" panose="020B0503030403020204" pitchFamily="34" charset="0"/>
                            </a:rPr>
                          </m:ctrlPr>
                        </m:sSubSupPr>
                        <m:e>
                          <m:r>
                            <a:rPr lang="en-US" b="0" i="1" smtClean="0">
                              <a:solidFill>
                                <a:srgbClr val="00579C"/>
                              </a:solidFill>
                              <a:latin typeface="Cambria Math" panose="02040503050406030204" pitchFamily="18" charset="0"/>
                              <a:ea typeface="Source Sans Pro" panose="020B0503030403020204" pitchFamily="34" charset="0"/>
                            </a:rPr>
                            <m:t>𝐴</m:t>
                          </m:r>
                        </m:e>
                        <m:sub>
                          <m:r>
                            <a:rPr lang="en-US">
                              <a:solidFill>
                                <a:srgbClr val="00579C"/>
                              </a:solidFill>
                              <a:latin typeface="Cambria Math" panose="02040503050406030204" pitchFamily="18" charset="0"/>
                              <a:ea typeface="Source Sans Pro" panose="020B0503030403020204" pitchFamily="34" charset="0"/>
                            </a:rPr>
                            <m:t>𝑟</m:t>
                          </m:r>
                        </m:sub>
                        <m:sup>
                          <m:r>
                            <m:rPr>
                              <m:nor/>
                            </m:rPr>
                            <a:rPr lang="en-US">
                              <a:solidFill>
                                <a:srgbClr val="00579C"/>
                              </a:solidFill>
                              <a:ea typeface="Source Sans Pro" panose="020B0503030403020204" pitchFamily="34" charset="0"/>
                            </a:rPr>
                            <m:t>crp</m:t>
                          </m:r>
                        </m:sup>
                      </m:sSubSup>
                      <m:r>
                        <a:rPr lang="en-US">
                          <a:solidFill>
                            <a:srgbClr val="00579C"/>
                          </a:solidFill>
                          <a:latin typeface="Cambria Math" panose="02040503050406030204" pitchFamily="18" charset="0"/>
                          <a:ea typeface="Source Sans Pro" panose="020B0503030403020204" pitchFamily="34" charset="0"/>
                        </a:rPr>
                        <m:t>+</m:t>
                      </m:r>
                      <m:sSubSup>
                        <m:sSubSupPr>
                          <m:ctrlPr>
                            <a:rPr lang="en-US" i="1">
                              <a:solidFill>
                                <a:srgbClr val="00579C"/>
                              </a:solidFill>
                              <a:latin typeface="Cambria Math" panose="02040503050406030204" pitchFamily="18" charset="0"/>
                              <a:ea typeface="Source Sans Pro" panose="020B0503030403020204" pitchFamily="34" charset="0"/>
                            </a:rPr>
                          </m:ctrlPr>
                        </m:sSubSupPr>
                        <m:e>
                          <m:r>
                            <a:rPr lang="en-US" b="0" i="1" smtClean="0">
                              <a:solidFill>
                                <a:srgbClr val="00579C"/>
                              </a:solidFill>
                              <a:latin typeface="Cambria Math" panose="02040503050406030204" pitchFamily="18" charset="0"/>
                              <a:ea typeface="Source Sans Pro" panose="020B0503030403020204" pitchFamily="34" charset="0"/>
                            </a:rPr>
                            <m:t>𝐴</m:t>
                          </m:r>
                        </m:e>
                        <m:sub>
                          <m:r>
                            <a:rPr lang="en-US">
                              <a:solidFill>
                                <a:srgbClr val="00579C"/>
                              </a:solidFill>
                              <a:latin typeface="Cambria Math" panose="02040503050406030204" pitchFamily="18" charset="0"/>
                              <a:ea typeface="Source Sans Pro" panose="020B0503030403020204" pitchFamily="34" charset="0"/>
                            </a:rPr>
                            <m:t>𝑟</m:t>
                          </m:r>
                        </m:sub>
                        <m:sup>
                          <m:r>
                            <m:rPr>
                              <m:nor/>
                            </m:rPr>
                            <a:rPr lang="en-US">
                              <a:solidFill>
                                <a:srgbClr val="00579C"/>
                              </a:solidFill>
                              <a:ea typeface="Source Sans Pro" panose="020B0503030403020204" pitchFamily="34" charset="0"/>
                            </a:rPr>
                            <m:t>grs</m:t>
                          </m:r>
                        </m:sup>
                      </m:sSubSup>
                    </m:oMath>
                  </m:oMathPara>
                </a14:m>
                <a:endParaRPr lang="en-US" dirty="0"/>
              </a:p>
            </p:txBody>
          </p:sp>
        </mc:Choice>
        <mc:Fallback xmlns="">
          <p:sp>
            <p:nvSpPr>
              <p:cNvPr id="48" name="TextBox 47">
                <a:extLst>
                  <a:ext uri="{FF2B5EF4-FFF2-40B4-BE49-F238E27FC236}">
                    <a16:creationId xmlns:a16="http://schemas.microsoft.com/office/drawing/2014/main" id="{BF037209-D975-4CF9-94B7-4E2C394F9B79}"/>
                  </a:ext>
                </a:extLst>
              </p:cNvPr>
              <p:cNvSpPr txBox="1">
                <a:spLocks noRot="1" noChangeAspect="1" noMove="1" noResize="1" noEditPoints="1" noAdjustHandles="1" noChangeArrowheads="1" noChangeShapeType="1" noTextEdit="1"/>
              </p:cNvSpPr>
              <p:nvPr/>
            </p:nvSpPr>
            <p:spPr>
              <a:xfrm>
                <a:off x="362712" y="5203665"/>
                <a:ext cx="6096000" cy="102040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E8FCE98B-F684-485C-FA43-DB5767BDACFF}"/>
                  </a:ext>
                </a:extLst>
              </p:cNvPr>
              <p:cNvSpPr txBox="1"/>
              <p:nvPr/>
            </p:nvSpPr>
            <p:spPr>
              <a:xfrm>
                <a:off x="4189450" y="3813357"/>
                <a:ext cx="6239162" cy="416011"/>
              </a:xfrm>
              <a:prstGeom prst="rect">
                <a:avLst/>
              </a:prstGeom>
              <a:noFill/>
            </p:spPr>
            <p:txBody>
              <a:bodyPr wrap="square">
                <a:spAutoFit/>
              </a:bodyPr>
              <a:lstStyle/>
              <a:p>
                <a:pPr>
                  <a:lnSpc>
                    <a:spcPct val="100000"/>
                  </a:lnSpc>
                </a:pPr>
                <a14:m>
                  <m:oMath xmlns:m="http://schemas.openxmlformats.org/officeDocument/2006/math">
                    <m:sSubSup>
                      <m:sSubSupPr>
                        <m:ctrlPr>
                          <a:rPr lang="en-US" i="1" smtClean="0">
                            <a:solidFill>
                              <a:srgbClr val="00579C"/>
                            </a:solidFill>
                            <a:latin typeface="Cambria Math" panose="02040503050406030204" pitchFamily="18" charset="0"/>
                            <a:ea typeface="Source Sans Pro" panose="020B0503030403020204" pitchFamily="34" charset="0"/>
                          </a:rPr>
                        </m:ctrlPr>
                      </m:sSubSupPr>
                      <m:e>
                        <m:r>
                          <a:rPr lang="en-US">
                            <a:solidFill>
                              <a:srgbClr val="00579C"/>
                            </a:solidFill>
                            <a:latin typeface="Cambria Math" panose="02040503050406030204" pitchFamily="18" charset="0"/>
                            <a:ea typeface="Source Sans Pro" panose="020B0503030403020204" pitchFamily="34" charset="0"/>
                          </a:rPr>
                          <m:t>𝑒</m:t>
                        </m:r>
                      </m:e>
                      <m:sub>
                        <m:r>
                          <a:rPr lang="en-US">
                            <a:solidFill>
                              <a:srgbClr val="00579C"/>
                            </a:solidFill>
                            <a:latin typeface="Cambria Math" panose="02040503050406030204" pitchFamily="18" charset="0"/>
                            <a:ea typeface="Source Sans Pro" panose="020B0503030403020204" pitchFamily="34" charset="0"/>
                          </a:rPr>
                          <m:t>𝑟𝑐</m:t>
                        </m:r>
                      </m:sub>
                      <m:sup>
                        <m:r>
                          <a:rPr lang="en-US">
                            <a:solidFill>
                              <a:srgbClr val="00579C"/>
                            </a:solidFill>
                            <a:latin typeface="Cambria Math" panose="02040503050406030204" pitchFamily="18" charset="0"/>
                            <a:ea typeface="Source Sans Pro" panose="020B0503030403020204" pitchFamily="34" charset="0"/>
                          </a:rPr>
                          <m:t>𝑜𝑟𝑔</m:t>
                        </m:r>
                      </m:sup>
                    </m:sSubSup>
                    <m:r>
                      <a:rPr lang="en-US">
                        <a:solidFill>
                          <a:srgbClr val="00579C"/>
                        </a:solidFill>
                        <a:latin typeface="Cambria Math" panose="02040503050406030204" pitchFamily="18" charset="0"/>
                        <a:ea typeface="Source Sans Pro" panose="020B0503030403020204" pitchFamily="34" charset="0"/>
                      </a:rPr>
                      <m:t>=−</m:t>
                    </m:r>
                    <m:r>
                      <m:rPr>
                        <m:nor/>
                      </m:rPr>
                      <a:rPr lang="en-US">
                        <a:solidFill>
                          <a:srgbClr val="00579C"/>
                        </a:solidFill>
                        <a:ea typeface="Source Sans Pro" panose="020B0503030403020204" pitchFamily="34" charset="0"/>
                      </a:rPr>
                      <m:t> </m:t>
                    </m:r>
                    <m:sSubSup>
                      <m:sSubSupPr>
                        <m:ctrlPr>
                          <a:rPr lang="en-US" i="1">
                            <a:solidFill>
                              <a:srgbClr val="00579C"/>
                            </a:solidFill>
                            <a:latin typeface="Cambria Math" panose="02040503050406030204" pitchFamily="18" charset="0"/>
                            <a:ea typeface="Source Sans Pro" panose="020B0503030403020204" pitchFamily="34" charset="0"/>
                          </a:rPr>
                        </m:ctrlPr>
                      </m:sSubSupPr>
                      <m:e>
                        <m:r>
                          <a:rPr lang="en-US">
                            <a:solidFill>
                              <a:srgbClr val="00579C"/>
                            </a:solidFill>
                            <a:latin typeface="Cambria Math" panose="02040503050406030204" pitchFamily="18" charset="0"/>
                            <a:ea typeface="Source Sans Pro" panose="020B0503030403020204" pitchFamily="34" charset="0"/>
                          </a:rPr>
                          <m:t>𝑒</m:t>
                        </m:r>
                      </m:e>
                      <m:sub>
                        <m:r>
                          <a:rPr lang="en-US">
                            <a:solidFill>
                              <a:srgbClr val="00579C"/>
                            </a:solidFill>
                            <a:latin typeface="Cambria Math" panose="02040503050406030204" pitchFamily="18" charset="0"/>
                            <a:ea typeface="Source Sans Pro" panose="020B0503030403020204" pitchFamily="34" charset="0"/>
                          </a:rPr>
                          <m:t>𝑟𝑐</m:t>
                        </m:r>
                      </m:sub>
                      <m:sup>
                        <m:r>
                          <a:rPr lang="en-US">
                            <a:solidFill>
                              <a:srgbClr val="00579C"/>
                            </a:solidFill>
                            <a:latin typeface="Cambria Math" panose="02040503050406030204" pitchFamily="18" charset="0"/>
                            <a:ea typeface="Source Sans Pro" panose="020B0503030403020204" pitchFamily="34" charset="0"/>
                          </a:rPr>
                          <m:t>𝑠𝑜𝑖𝑙</m:t>
                        </m:r>
                      </m:sup>
                    </m:sSubSup>
                    <m:r>
                      <a:rPr lang="en-US">
                        <a:solidFill>
                          <a:srgbClr val="00579C"/>
                        </a:solidFill>
                        <a:latin typeface="Cambria Math" panose="02040503050406030204" pitchFamily="18" charset="0"/>
                        <a:ea typeface="Source Sans Pro" panose="020B0503030403020204" pitchFamily="34" charset="0"/>
                      </a:rPr>
                      <m:t>+</m:t>
                    </m:r>
                    <m:sSubSup>
                      <m:sSubSupPr>
                        <m:ctrlPr>
                          <a:rPr lang="en-US" i="1">
                            <a:solidFill>
                              <a:srgbClr val="00579C"/>
                            </a:solidFill>
                            <a:latin typeface="Cambria Math" panose="02040503050406030204" pitchFamily="18" charset="0"/>
                            <a:ea typeface="Source Sans Pro" panose="020B0503030403020204" pitchFamily="34" charset="0"/>
                          </a:rPr>
                        </m:ctrlPr>
                      </m:sSubSupPr>
                      <m:e>
                        <m:r>
                          <a:rPr lang="en-US">
                            <a:solidFill>
                              <a:srgbClr val="00579C"/>
                            </a:solidFill>
                            <a:latin typeface="Cambria Math" panose="02040503050406030204" pitchFamily="18" charset="0"/>
                            <a:ea typeface="Source Sans Pro" panose="020B0503030403020204" pitchFamily="34" charset="0"/>
                          </a:rPr>
                          <m:t>𝑒</m:t>
                        </m:r>
                      </m:e>
                      <m:sub>
                        <m:r>
                          <a:rPr lang="en-US">
                            <a:solidFill>
                              <a:srgbClr val="00579C"/>
                            </a:solidFill>
                            <a:latin typeface="Cambria Math" panose="02040503050406030204" pitchFamily="18" charset="0"/>
                            <a:ea typeface="Source Sans Pro" panose="020B0503030403020204" pitchFamily="34" charset="0"/>
                          </a:rPr>
                          <m:t>𝑟𝑐</m:t>
                        </m:r>
                      </m:sub>
                      <m:sup>
                        <m:r>
                          <a:rPr lang="en-US">
                            <a:solidFill>
                              <a:srgbClr val="00579C"/>
                            </a:solidFill>
                            <a:latin typeface="Cambria Math" panose="02040503050406030204" pitchFamily="18" charset="0"/>
                            <a:ea typeface="Source Sans Pro" panose="020B0503030403020204" pitchFamily="34" charset="0"/>
                          </a:rPr>
                          <m:t>𝑚𝑎𝑛</m:t>
                        </m:r>
                      </m:sup>
                    </m:sSubSup>
                    <m:r>
                      <a:rPr lang="en-US">
                        <a:solidFill>
                          <a:srgbClr val="00579C"/>
                        </a:solidFill>
                        <a:latin typeface="Cambria Math" panose="02040503050406030204" pitchFamily="18" charset="0"/>
                        <a:ea typeface="Source Sans Pro" panose="020B0503030403020204" pitchFamily="34" charset="0"/>
                      </a:rPr>
                      <m:t>(1+</m:t>
                    </m:r>
                    <m:sSubSup>
                      <m:sSubSupPr>
                        <m:ctrlPr>
                          <a:rPr lang="en-US" i="1">
                            <a:solidFill>
                              <a:srgbClr val="00579C"/>
                            </a:solidFill>
                            <a:latin typeface="Cambria Math" panose="02040503050406030204" pitchFamily="18" charset="0"/>
                            <a:ea typeface="Source Sans Pro" panose="020B0503030403020204" pitchFamily="34" charset="0"/>
                          </a:rPr>
                        </m:ctrlPr>
                      </m:sSubSupPr>
                      <m:e>
                        <m:r>
                          <a:rPr lang="en-US">
                            <a:solidFill>
                              <a:srgbClr val="00579C"/>
                            </a:solidFill>
                            <a:latin typeface="Cambria Math" panose="02040503050406030204" pitchFamily="18" charset="0"/>
                            <a:ea typeface="Source Sans Pro" panose="020B0503030403020204" pitchFamily="34" charset="0"/>
                          </a:rPr>
                          <m:t>𝛿</m:t>
                        </m:r>
                      </m:e>
                      <m:sub>
                        <m:r>
                          <a:rPr lang="en-US">
                            <a:solidFill>
                              <a:srgbClr val="00579C"/>
                            </a:solidFill>
                            <a:latin typeface="Cambria Math" panose="02040503050406030204" pitchFamily="18" charset="0"/>
                            <a:ea typeface="Source Sans Pro" panose="020B0503030403020204" pitchFamily="34" charset="0"/>
                          </a:rPr>
                          <m:t>𝑟𝑐</m:t>
                        </m:r>
                      </m:sub>
                      <m:sup>
                        <m:r>
                          <a:rPr lang="en-US">
                            <a:solidFill>
                              <a:srgbClr val="00579C"/>
                            </a:solidFill>
                            <a:latin typeface="Cambria Math" panose="02040503050406030204" pitchFamily="18" charset="0"/>
                            <a:ea typeface="Source Sans Pro" panose="020B0503030403020204" pitchFamily="34" charset="0"/>
                          </a:rPr>
                          <m:t>𝑔h𝑔</m:t>
                        </m:r>
                      </m:sup>
                    </m:sSubSup>
                    <m:r>
                      <a:rPr lang="en-US">
                        <a:solidFill>
                          <a:srgbClr val="00579C"/>
                        </a:solidFill>
                        <a:latin typeface="Cambria Math" panose="02040503050406030204" pitchFamily="18" charset="0"/>
                        <a:ea typeface="Source Sans Pro" panose="020B0503030403020204" pitchFamily="34" charset="0"/>
                      </a:rPr>
                      <m:t>)</m:t>
                    </m:r>
                  </m:oMath>
                </a14:m>
                <a:r>
                  <a:rPr lang="en-US">
                    <a:solidFill>
                      <a:srgbClr val="00579C"/>
                    </a:solidFill>
                    <a:ea typeface="Source Sans Pro" panose="020B0503030403020204" pitchFamily="34" charset="0"/>
                  </a:rPr>
                  <a:t> </a:t>
                </a:r>
              </a:p>
            </p:txBody>
          </p:sp>
        </mc:Choice>
        <mc:Fallback xmlns="">
          <p:sp>
            <p:nvSpPr>
              <p:cNvPr id="50" name="TextBox 49">
                <a:extLst>
                  <a:ext uri="{FF2B5EF4-FFF2-40B4-BE49-F238E27FC236}">
                    <a16:creationId xmlns:a16="http://schemas.microsoft.com/office/drawing/2014/main" id="{E8FCE98B-F684-485C-FA43-DB5767BDACFF}"/>
                  </a:ext>
                </a:extLst>
              </p:cNvPr>
              <p:cNvSpPr txBox="1">
                <a:spLocks noRot="1" noChangeAspect="1" noMove="1" noResize="1" noEditPoints="1" noAdjustHandles="1" noChangeArrowheads="1" noChangeShapeType="1" noTextEdit="1"/>
              </p:cNvSpPr>
              <p:nvPr/>
            </p:nvSpPr>
            <p:spPr>
              <a:xfrm>
                <a:off x="4189450" y="3813357"/>
                <a:ext cx="6239162" cy="416011"/>
              </a:xfrm>
              <a:prstGeom prst="rect">
                <a:avLst/>
              </a:prstGeom>
              <a:blipFill>
                <a:blip r:embed="rId10"/>
                <a:stretch>
                  <a:fillRect b="-11765"/>
                </a:stretch>
              </a:blipFill>
            </p:spPr>
            <p:txBody>
              <a:bodyPr/>
              <a:lstStyle/>
              <a:p>
                <a:r>
                  <a:rPr lang="en-US">
                    <a:noFill/>
                  </a:rPr>
                  <a:t> </a:t>
                </a:r>
              </a:p>
            </p:txBody>
          </p:sp>
        </mc:Fallback>
      </mc:AlternateContent>
      <p:sp>
        <p:nvSpPr>
          <p:cNvPr id="51" name="Text 2">
            <a:extLst>
              <a:ext uri="{FF2B5EF4-FFF2-40B4-BE49-F238E27FC236}">
                <a16:creationId xmlns:a16="http://schemas.microsoft.com/office/drawing/2014/main" id="{B2CEEA5D-D628-8969-1501-853BE038ED0A}"/>
              </a:ext>
            </a:extLst>
          </p:cNvPr>
          <p:cNvSpPr/>
          <p:nvPr/>
        </p:nvSpPr>
        <p:spPr>
          <a:xfrm rot="16200000">
            <a:off x="50530" y="3273514"/>
            <a:ext cx="1846131" cy="274321"/>
          </a:xfrm>
          <a:prstGeom prst="rect">
            <a:avLst/>
          </a:prstGeom>
          <a:noFill/>
          <a:ln/>
        </p:spPr>
        <p:txBody>
          <a:bodyPr wrap="square" lIns="0" tIns="0" rIns="0" bIns="0" rtlCol="0" anchor="ctr"/>
          <a:lstStyle/>
          <a:p>
            <a:pPr marL="0" indent="0">
              <a:buNone/>
            </a:pPr>
            <a:r>
              <a:rPr lang="en-US" b="1" kern="0">
                <a:solidFill>
                  <a:srgbClr val="2E8B4F"/>
                </a:solidFill>
                <a:latin typeface="Calibri" pitchFamily="34" charset="0"/>
                <a:ea typeface="Calibri" pitchFamily="34" charset="-122"/>
                <a:cs typeface="Calibri" pitchFamily="34" charset="-120"/>
              </a:rPr>
              <a:t>ENVIRON.</a:t>
            </a:r>
          </a:p>
          <a:p>
            <a:pPr marL="0" indent="0">
              <a:buNone/>
            </a:pPr>
            <a:endParaRPr lang="en-US" b="1" kern="0">
              <a:solidFill>
                <a:srgbClr val="1F4E9D"/>
              </a:solidFill>
              <a:latin typeface="Calibri" pitchFamily="34" charset="0"/>
              <a:ea typeface="Calibri" pitchFamily="34" charset="-122"/>
              <a:cs typeface="Calibri" pitchFamily="34" charset="-120"/>
            </a:endParaRPr>
          </a:p>
        </p:txBody>
      </p:sp>
      <p:sp>
        <p:nvSpPr>
          <p:cNvPr id="52" name="Text 2">
            <a:extLst>
              <a:ext uri="{FF2B5EF4-FFF2-40B4-BE49-F238E27FC236}">
                <a16:creationId xmlns:a16="http://schemas.microsoft.com/office/drawing/2014/main" id="{36B95DF1-6106-5EAA-7B20-28EE77C8BB07}"/>
              </a:ext>
            </a:extLst>
          </p:cNvPr>
          <p:cNvSpPr/>
          <p:nvPr/>
        </p:nvSpPr>
        <p:spPr>
          <a:xfrm rot="16200000">
            <a:off x="50529" y="5164454"/>
            <a:ext cx="1846131" cy="274321"/>
          </a:xfrm>
          <a:prstGeom prst="rect">
            <a:avLst/>
          </a:prstGeom>
          <a:noFill/>
          <a:ln/>
        </p:spPr>
        <p:txBody>
          <a:bodyPr wrap="square" lIns="0" tIns="0" rIns="0" bIns="0" rtlCol="0" anchor="ctr"/>
          <a:lstStyle/>
          <a:p>
            <a:pPr marL="0" indent="0">
              <a:buNone/>
            </a:pPr>
            <a:r>
              <a:rPr lang="en-US" b="1" kern="0" dirty="0">
                <a:solidFill>
                  <a:srgbClr val="C77A1F"/>
                </a:solidFill>
                <a:latin typeface="Calibri" pitchFamily="34" charset="0"/>
                <a:ea typeface="Calibri" pitchFamily="34" charset="-122"/>
                <a:cs typeface="Calibri" pitchFamily="34" charset="-120"/>
              </a:rPr>
              <a:t>REGUL. CONST.</a:t>
            </a:r>
          </a:p>
          <a:p>
            <a:pPr marL="0" indent="0">
              <a:buNone/>
            </a:pPr>
            <a:endParaRPr lang="en-US" b="1" kern="0" dirty="0">
              <a:solidFill>
                <a:srgbClr val="1F4E9D"/>
              </a:solidFill>
              <a:latin typeface="Calibri" pitchFamily="34" charset="0"/>
              <a:ea typeface="Calibri" pitchFamily="34" charset="-122"/>
              <a:cs typeface="Calibri" pitchFamily="34" charset="-120"/>
            </a:endParaRPr>
          </a:p>
        </p:txBody>
      </p:sp>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874BCB50-387B-017B-3029-41AAFCFDDDA6}"/>
                  </a:ext>
                </a:extLst>
              </p:cNvPr>
              <p:cNvSpPr txBox="1"/>
              <p:nvPr/>
            </p:nvSpPr>
            <p:spPr>
              <a:xfrm>
                <a:off x="5435138" y="5332173"/>
                <a:ext cx="6096000" cy="79496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nary>
                        <m:naryPr>
                          <m:chr m:val="∑"/>
                          <m:limLoc m:val="undOvr"/>
                          <m:grow m:val="on"/>
                          <m:supHide m:val="on"/>
                          <m:ctrlPr>
                            <a:rPr lang="en-US" i="1" smtClean="0">
                              <a:solidFill>
                                <a:srgbClr val="00579C"/>
                              </a:solidFill>
                              <a:latin typeface="Cambria Math" panose="02040503050406030204" pitchFamily="18" charset="0"/>
                              <a:ea typeface="Source Sans Pro" panose="020B0503030403020204" pitchFamily="34" charset="0"/>
                            </a:rPr>
                          </m:ctrlPr>
                        </m:naryPr>
                        <m:sub>
                          <m:r>
                            <a:rPr lang="en-US">
                              <a:solidFill>
                                <a:srgbClr val="00579C"/>
                              </a:solidFill>
                              <a:latin typeface="Cambria Math" panose="02040503050406030204" pitchFamily="18" charset="0"/>
                              <a:ea typeface="Source Sans Pro" panose="020B0503030403020204" pitchFamily="34" charset="0"/>
                            </a:rPr>
                            <m:t>𝑟</m:t>
                          </m:r>
                          <m:r>
                            <a:rPr lang="en-US">
                              <a:solidFill>
                                <a:srgbClr val="00579C"/>
                              </a:solidFill>
                              <a:latin typeface="Cambria Math" panose="02040503050406030204" pitchFamily="18" charset="0"/>
                              <a:ea typeface="Source Sans Pro" panose="020B0503030403020204" pitchFamily="34" charset="0"/>
                            </a:rPr>
                            <m:t>∈</m:t>
                          </m:r>
                          <m:r>
                            <a:rPr lang="en-US">
                              <a:solidFill>
                                <a:srgbClr val="00579C"/>
                              </a:solidFill>
                              <a:latin typeface="Cambria Math" panose="02040503050406030204" pitchFamily="18" charset="0"/>
                              <a:ea typeface="Source Sans Pro" panose="020B0503030403020204" pitchFamily="34" charset="0"/>
                            </a:rPr>
                            <m:t>𝐸𝑈</m:t>
                          </m:r>
                          <m:r>
                            <a:rPr lang="en-US">
                              <a:solidFill>
                                <a:srgbClr val="00579C"/>
                              </a:solidFill>
                              <a:latin typeface="Cambria Math" panose="02040503050406030204" pitchFamily="18" charset="0"/>
                              <a:ea typeface="Source Sans Pro" panose="020B0503030403020204" pitchFamily="34" charset="0"/>
                            </a:rPr>
                            <m:t>27</m:t>
                          </m:r>
                        </m:sub>
                        <m:sup/>
                        <m:e>
                          <m:sSubSup>
                            <m:sSubSupPr>
                              <m:ctrlPr>
                                <a:rPr lang="en-US" i="1">
                                  <a:solidFill>
                                    <a:srgbClr val="00579C"/>
                                  </a:solidFill>
                                  <a:latin typeface="Cambria Math" panose="02040503050406030204" pitchFamily="18" charset="0"/>
                                  <a:ea typeface="Source Sans Pro" panose="020B0503030403020204" pitchFamily="34" charset="0"/>
                                </a:rPr>
                              </m:ctrlPr>
                            </m:sSubSupPr>
                            <m:e>
                              <m:r>
                                <a:rPr lang="en-US" b="0" i="1" smtClean="0">
                                  <a:solidFill>
                                    <a:srgbClr val="00579C"/>
                                  </a:solidFill>
                                  <a:latin typeface="Cambria Math" panose="02040503050406030204" pitchFamily="18" charset="0"/>
                                  <a:ea typeface="Source Sans Pro" panose="020B0503030403020204" pitchFamily="34" charset="0"/>
                                </a:rPr>
                                <m:t>𝐴</m:t>
                              </m:r>
                            </m:e>
                            <m:sub>
                              <m:r>
                                <a:rPr lang="en-US">
                                  <a:solidFill>
                                    <a:srgbClr val="00579C"/>
                                  </a:solidFill>
                                  <a:latin typeface="Cambria Math" panose="02040503050406030204" pitchFamily="18" charset="0"/>
                                  <a:ea typeface="Source Sans Pro" panose="020B0503030403020204" pitchFamily="34" charset="0"/>
                                </a:rPr>
                                <m:t>𝑟</m:t>
                              </m:r>
                            </m:sub>
                            <m:sup>
                              <m:r>
                                <m:rPr>
                                  <m:nor/>
                                </m:rPr>
                                <a:rPr lang="en-US">
                                  <a:solidFill>
                                    <a:srgbClr val="00579C"/>
                                  </a:solidFill>
                                  <a:ea typeface="Source Sans Pro" panose="020B0503030403020204" pitchFamily="34" charset="0"/>
                                </a:rPr>
                                <m:t>grs</m:t>
                              </m:r>
                            </m:sup>
                          </m:sSubSup>
                        </m:e>
                      </m:nary>
                      <m:r>
                        <m:rPr>
                          <m:nor/>
                        </m:rPr>
                        <a:rPr lang="en-US">
                          <a:solidFill>
                            <a:srgbClr val="00579C"/>
                          </a:solidFill>
                          <a:ea typeface="Source Sans Pro" panose="020B0503030403020204" pitchFamily="34" charset="0"/>
                        </a:rPr>
                        <m:t>  </m:t>
                      </m:r>
                      <m:r>
                        <a:rPr lang="en-US">
                          <a:solidFill>
                            <a:srgbClr val="00579C"/>
                          </a:solidFill>
                          <a:latin typeface="Cambria Math" panose="02040503050406030204" pitchFamily="18" charset="0"/>
                          <a:ea typeface="Source Sans Pro" panose="020B0503030403020204" pitchFamily="34" charset="0"/>
                        </a:rPr>
                        <m:t>≥</m:t>
                      </m:r>
                      <m:r>
                        <m:rPr>
                          <m:nor/>
                        </m:rPr>
                        <a:rPr lang="en-US">
                          <a:solidFill>
                            <a:srgbClr val="00579C"/>
                          </a:solidFill>
                          <a:ea typeface="Source Sans Pro" panose="020B0503030403020204" pitchFamily="34" charset="0"/>
                        </a:rPr>
                        <m:t>  </m:t>
                      </m:r>
                      <m:nary>
                        <m:naryPr>
                          <m:chr m:val="∑"/>
                          <m:limLoc m:val="undOvr"/>
                          <m:grow m:val="on"/>
                          <m:supHide m:val="on"/>
                          <m:ctrlPr>
                            <a:rPr lang="en-US" i="1">
                              <a:solidFill>
                                <a:srgbClr val="00579C"/>
                              </a:solidFill>
                              <a:latin typeface="Cambria Math" panose="02040503050406030204" pitchFamily="18" charset="0"/>
                              <a:ea typeface="Source Sans Pro" panose="020B0503030403020204" pitchFamily="34" charset="0"/>
                            </a:rPr>
                          </m:ctrlPr>
                        </m:naryPr>
                        <m:sub>
                          <m:r>
                            <a:rPr lang="en-US">
                              <a:solidFill>
                                <a:srgbClr val="00579C"/>
                              </a:solidFill>
                              <a:latin typeface="Cambria Math" panose="02040503050406030204" pitchFamily="18" charset="0"/>
                              <a:ea typeface="Source Sans Pro" panose="020B0503030403020204" pitchFamily="34" charset="0"/>
                            </a:rPr>
                            <m:t>𝑟</m:t>
                          </m:r>
                          <m:r>
                            <a:rPr lang="en-US">
                              <a:solidFill>
                                <a:srgbClr val="00579C"/>
                              </a:solidFill>
                              <a:latin typeface="Cambria Math" panose="02040503050406030204" pitchFamily="18" charset="0"/>
                              <a:ea typeface="Source Sans Pro" panose="020B0503030403020204" pitchFamily="34" charset="0"/>
                            </a:rPr>
                            <m:t>∈</m:t>
                          </m:r>
                          <m:r>
                            <a:rPr lang="en-US">
                              <a:solidFill>
                                <a:srgbClr val="00579C"/>
                              </a:solidFill>
                              <a:latin typeface="Cambria Math" panose="02040503050406030204" pitchFamily="18" charset="0"/>
                              <a:ea typeface="Source Sans Pro" panose="020B0503030403020204" pitchFamily="34" charset="0"/>
                            </a:rPr>
                            <m:t>𝐸𝑈</m:t>
                          </m:r>
                          <m:r>
                            <a:rPr lang="en-US">
                              <a:solidFill>
                                <a:srgbClr val="00579C"/>
                              </a:solidFill>
                              <a:latin typeface="Cambria Math" panose="02040503050406030204" pitchFamily="18" charset="0"/>
                              <a:ea typeface="Source Sans Pro" panose="020B0503030403020204" pitchFamily="34" charset="0"/>
                            </a:rPr>
                            <m:t>27, </m:t>
                          </m:r>
                          <m:r>
                            <a:rPr lang="en-US">
                              <a:solidFill>
                                <a:srgbClr val="00579C"/>
                              </a:solidFill>
                              <a:latin typeface="Cambria Math" panose="02040503050406030204" pitchFamily="18" charset="0"/>
                              <a:ea typeface="Source Sans Pro" panose="020B0503030403020204" pitchFamily="34" charset="0"/>
                            </a:rPr>
                            <m:t>𝑎</m:t>
                          </m:r>
                          <m:r>
                            <a:rPr lang="en-US">
                              <a:solidFill>
                                <a:srgbClr val="00579C"/>
                              </a:solidFill>
                              <a:latin typeface="Cambria Math" panose="02040503050406030204" pitchFamily="18" charset="0"/>
                              <a:ea typeface="Source Sans Pro" panose="020B0503030403020204" pitchFamily="34" charset="0"/>
                            </a:rPr>
                            <m:t>∈</m:t>
                          </m:r>
                          <m:r>
                            <a:rPr lang="en-US" b="0" i="1" smtClean="0">
                              <a:solidFill>
                                <a:srgbClr val="00579C"/>
                              </a:solidFill>
                              <a:latin typeface="Cambria Math" panose="02040503050406030204" pitchFamily="18" charset="0"/>
                              <a:ea typeface="Source Sans Pro" panose="020B0503030403020204" pitchFamily="34" charset="0"/>
                            </a:rPr>
                            <m:t>𝑙𝑠𝑝</m:t>
                          </m:r>
                        </m:sub>
                        <m:sup/>
                        <m:e>
                          <m:sSub>
                            <m:sSubPr>
                              <m:ctrlPr>
                                <a:rPr lang="en-US" i="1">
                                  <a:solidFill>
                                    <a:srgbClr val="00579C"/>
                                  </a:solidFill>
                                  <a:latin typeface="Cambria Math" panose="02040503050406030204" pitchFamily="18" charset="0"/>
                                  <a:ea typeface="Source Sans Pro" panose="020B0503030403020204" pitchFamily="34" charset="0"/>
                                </a:rPr>
                              </m:ctrlPr>
                            </m:sSubPr>
                            <m:e>
                              <m:r>
                                <a:rPr lang="en-US">
                                  <a:solidFill>
                                    <a:srgbClr val="00579C"/>
                                  </a:solidFill>
                                  <a:latin typeface="Cambria Math" panose="02040503050406030204" pitchFamily="18" charset="0"/>
                                  <a:ea typeface="Source Sans Pro" panose="020B0503030403020204" pitchFamily="34" charset="0"/>
                                </a:rPr>
                                <m:t>𝐿</m:t>
                              </m:r>
                            </m:e>
                            <m:sub>
                              <m:r>
                                <a:rPr lang="en-US">
                                  <a:solidFill>
                                    <a:srgbClr val="00579C"/>
                                  </a:solidFill>
                                  <a:latin typeface="Cambria Math" panose="02040503050406030204" pitchFamily="18" charset="0"/>
                                  <a:ea typeface="Source Sans Pro" panose="020B0503030403020204" pitchFamily="34" charset="0"/>
                                </a:rPr>
                                <m:t>𝑟</m:t>
                              </m:r>
                              <m:r>
                                <a:rPr lang="en-US">
                                  <a:solidFill>
                                    <a:srgbClr val="00579C"/>
                                  </a:solidFill>
                                  <a:latin typeface="Cambria Math" panose="02040503050406030204" pitchFamily="18" charset="0"/>
                                  <a:ea typeface="Source Sans Pro" panose="020B0503030403020204" pitchFamily="34" charset="0"/>
                                </a:rPr>
                                <m:t>,</m:t>
                              </m:r>
                              <m:r>
                                <a:rPr lang="en-US">
                                  <a:solidFill>
                                    <a:srgbClr val="00579C"/>
                                  </a:solidFill>
                                  <a:latin typeface="Cambria Math" panose="02040503050406030204" pitchFamily="18" charset="0"/>
                                  <a:ea typeface="Source Sans Pro" panose="020B0503030403020204" pitchFamily="34" charset="0"/>
                                </a:rPr>
                                <m:t>𝑎</m:t>
                              </m:r>
                            </m:sub>
                          </m:sSub>
                          <m:r>
                            <a:rPr lang="en-US">
                              <a:solidFill>
                                <a:srgbClr val="00579C"/>
                              </a:solidFill>
                              <a:latin typeface="Cambria Math" panose="02040503050406030204" pitchFamily="18" charset="0"/>
                              <a:ea typeface="Source Sans Pro" panose="020B0503030403020204" pitchFamily="34" charset="0"/>
                            </a:rPr>
                            <m:t>⋅</m:t>
                          </m:r>
                          <m:sSub>
                            <m:sSubPr>
                              <m:ctrlPr>
                                <a:rPr lang="en-US" i="1">
                                  <a:solidFill>
                                    <a:srgbClr val="00579C"/>
                                  </a:solidFill>
                                  <a:latin typeface="Cambria Math" panose="02040503050406030204" pitchFamily="18" charset="0"/>
                                  <a:ea typeface="Source Sans Pro" panose="020B0503030403020204" pitchFamily="34" charset="0"/>
                                </a:rPr>
                              </m:ctrlPr>
                            </m:sSubPr>
                            <m:e>
                              <m:r>
                                <a:rPr lang="en-US">
                                  <a:solidFill>
                                    <a:srgbClr val="00579C"/>
                                  </a:solidFill>
                                  <a:latin typeface="Cambria Math" panose="02040503050406030204" pitchFamily="18" charset="0"/>
                                  <a:ea typeface="Source Sans Pro" panose="020B0503030403020204" pitchFamily="34" charset="0"/>
                                </a:rPr>
                                <m:t>𝛾</m:t>
                              </m:r>
                            </m:e>
                            <m:sub>
                              <m:r>
                                <a:rPr lang="en-US">
                                  <a:solidFill>
                                    <a:srgbClr val="00579C"/>
                                  </a:solidFill>
                                  <a:latin typeface="Cambria Math" panose="02040503050406030204" pitchFamily="18" charset="0"/>
                                  <a:ea typeface="Source Sans Pro" panose="020B0503030403020204" pitchFamily="34" charset="0"/>
                                </a:rPr>
                                <m:t>𝑟</m:t>
                              </m:r>
                              <m:r>
                                <a:rPr lang="en-US">
                                  <a:solidFill>
                                    <a:srgbClr val="00579C"/>
                                  </a:solidFill>
                                  <a:latin typeface="Cambria Math" panose="02040503050406030204" pitchFamily="18" charset="0"/>
                                  <a:ea typeface="Source Sans Pro" panose="020B0503030403020204" pitchFamily="34" charset="0"/>
                                </a:rPr>
                                <m:t>,</m:t>
                              </m:r>
                              <m:r>
                                <a:rPr lang="en-US">
                                  <a:solidFill>
                                    <a:srgbClr val="00579C"/>
                                  </a:solidFill>
                                  <a:latin typeface="Cambria Math" panose="02040503050406030204" pitchFamily="18" charset="0"/>
                                  <a:ea typeface="Source Sans Pro" panose="020B0503030403020204" pitchFamily="34" charset="0"/>
                                </a:rPr>
                                <m:t>𝑎</m:t>
                              </m:r>
                            </m:sub>
                          </m:sSub>
                        </m:e>
                      </m:nary>
                    </m:oMath>
                  </m:oMathPara>
                </a14:m>
                <a:endParaRPr lang="en-US" dirty="0"/>
              </a:p>
            </p:txBody>
          </p:sp>
        </mc:Choice>
        <mc:Fallback xmlns="">
          <p:sp>
            <p:nvSpPr>
              <p:cNvPr id="54" name="TextBox 53">
                <a:extLst>
                  <a:ext uri="{FF2B5EF4-FFF2-40B4-BE49-F238E27FC236}">
                    <a16:creationId xmlns:a16="http://schemas.microsoft.com/office/drawing/2014/main" id="{874BCB50-387B-017B-3029-41AAFCFDDDA6}"/>
                  </a:ext>
                </a:extLst>
              </p:cNvPr>
              <p:cNvSpPr txBox="1">
                <a:spLocks noRot="1" noChangeAspect="1" noMove="1" noResize="1" noEditPoints="1" noAdjustHandles="1" noChangeArrowheads="1" noChangeShapeType="1" noTextEdit="1"/>
              </p:cNvSpPr>
              <p:nvPr/>
            </p:nvSpPr>
            <p:spPr>
              <a:xfrm>
                <a:off x="5435138" y="5332173"/>
                <a:ext cx="6096000" cy="794961"/>
              </a:xfrm>
              <a:prstGeom prst="rect">
                <a:avLst/>
              </a:prstGeom>
              <a:blipFill>
                <a:blip r:embed="rId11"/>
                <a:stretch>
                  <a:fillRect/>
                </a:stretch>
              </a:blipFill>
            </p:spPr>
            <p:txBody>
              <a:bodyPr/>
              <a:lstStyle/>
              <a:p>
                <a:r>
                  <a:rPr lang="en-US">
                    <a:noFill/>
                  </a:rPr>
                  <a:t> </a:t>
                </a:r>
              </a:p>
            </p:txBody>
          </p:sp>
        </mc:Fallback>
      </mc:AlternateContent>
      <p:pic>
        <p:nvPicPr>
          <p:cNvPr id="58" name="Image 2" descr="preencoded.png">
            <a:extLst>
              <a:ext uri="{FF2B5EF4-FFF2-40B4-BE49-F238E27FC236}">
                <a16:creationId xmlns:a16="http://schemas.microsoft.com/office/drawing/2014/main" id="{A13FE863-0870-01BA-E787-300C0541733D}"/>
              </a:ext>
            </a:extLst>
          </p:cNvPr>
          <p:cNvPicPr>
            <a:picLocks noChangeAspect="1"/>
          </p:cNvPicPr>
          <p:nvPr/>
        </p:nvPicPr>
        <p:blipFill>
          <a:blip r:embed="rId12"/>
          <a:stretch>
            <a:fillRect/>
          </a:stretch>
        </p:blipFill>
        <p:spPr>
          <a:xfrm>
            <a:off x="1306696" y="1728597"/>
            <a:ext cx="310896" cy="310896"/>
          </a:xfrm>
          <a:prstGeom prst="rect">
            <a:avLst/>
          </a:prstGeom>
        </p:spPr>
      </p:pic>
      <p:pic>
        <p:nvPicPr>
          <p:cNvPr id="59" name="Image 8" descr="preencoded.png">
            <a:extLst>
              <a:ext uri="{FF2B5EF4-FFF2-40B4-BE49-F238E27FC236}">
                <a16:creationId xmlns:a16="http://schemas.microsoft.com/office/drawing/2014/main" id="{51C62500-081A-7A42-3340-5B1D36062D7E}"/>
              </a:ext>
            </a:extLst>
          </p:cNvPr>
          <p:cNvPicPr>
            <a:picLocks noChangeAspect="1"/>
          </p:cNvPicPr>
          <p:nvPr/>
        </p:nvPicPr>
        <p:blipFill>
          <a:blip r:embed="rId13"/>
          <a:stretch>
            <a:fillRect/>
          </a:stretch>
        </p:blipFill>
        <p:spPr>
          <a:xfrm>
            <a:off x="1275588" y="4895134"/>
            <a:ext cx="310896" cy="310896"/>
          </a:xfrm>
          <a:prstGeom prst="rect">
            <a:avLst/>
          </a:prstGeom>
        </p:spPr>
      </p:pic>
    </p:spTree>
    <p:extLst>
      <p:ext uri="{BB962C8B-B14F-4D97-AF65-F5344CB8AC3E}">
        <p14:creationId xmlns:p14="http://schemas.microsoft.com/office/powerpoint/2010/main" val="3448980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C8836-0656-D4E9-7957-44007F4ADB5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3DE7E06-4322-F714-866F-63BAC37C210E}"/>
              </a:ext>
            </a:extLst>
          </p:cNvPr>
          <p:cNvSpPr>
            <a:spLocks noGrp="1"/>
          </p:cNvSpPr>
          <p:nvPr>
            <p:ph type="title"/>
          </p:nvPr>
        </p:nvSpPr>
        <p:spPr/>
        <p:txBody>
          <a:bodyPr/>
          <a:lstStyle/>
          <a:p>
            <a:r>
              <a:rPr lang="en-GB" b="1" dirty="0">
                <a:solidFill>
                  <a:srgbClr val="00579C"/>
                </a:solidFill>
                <a:ea typeface="Source Sans Pro" panose="020B0503030403020204" pitchFamily="34" charset="0"/>
              </a:rPr>
              <a:t>Revenue Change (2030)</a:t>
            </a:r>
            <a:endParaRPr lang="en-AT" dirty="0"/>
          </a:p>
        </p:txBody>
      </p:sp>
      <p:sp>
        <p:nvSpPr>
          <p:cNvPr id="13" name="Content Placeholder 4">
            <a:extLst>
              <a:ext uri="{FF2B5EF4-FFF2-40B4-BE49-F238E27FC236}">
                <a16:creationId xmlns:a16="http://schemas.microsoft.com/office/drawing/2014/main" id="{88089B10-F4F7-0523-4D1E-FBDD6A7A15BC}"/>
              </a:ext>
            </a:extLst>
          </p:cNvPr>
          <p:cNvSpPr>
            <a:spLocks noGrp="1"/>
          </p:cNvSpPr>
          <p:nvPr>
            <p:ph sz="half" idx="1"/>
          </p:nvPr>
        </p:nvSpPr>
        <p:spPr>
          <a:xfrm>
            <a:off x="1128945" y="5798005"/>
            <a:ext cx="10226306" cy="723902"/>
          </a:xfrm>
        </p:spPr>
        <p:txBody>
          <a:bodyPr>
            <a:normAutofit/>
          </a:bodyPr>
          <a:lstStyle/>
          <a:p>
            <a:pPr>
              <a:lnSpc>
                <a:spcPct val="100000"/>
              </a:lnSpc>
            </a:pPr>
            <a:r>
              <a:rPr lang="en-US" sz="1800" dirty="0">
                <a:solidFill>
                  <a:srgbClr val="00579C"/>
                </a:solidFill>
                <a:ea typeface="Source Sans Pro" panose="020B0503030403020204" pitchFamily="34" charset="0"/>
              </a:rPr>
              <a:t>A GHG price increases ruminant yield by pushing production toward more efficient animals and higher-productivity systems.</a:t>
            </a:r>
            <a:endParaRPr lang="en-AT" sz="1600" dirty="0"/>
          </a:p>
        </p:txBody>
      </p:sp>
      <p:pic>
        <p:nvPicPr>
          <p:cNvPr id="3" name="Picture 2">
            <a:extLst>
              <a:ext uri="{FF2B5EF4-FFF2-40B4-BE49-F238E27FC236}">
                <a16:creationId xmlns:a16="http://schemas.microsoft.com/office/drawing/2014/main" id="{FB3AC199-65AB-54BC-65EE-6B909C8BB2C4}"/>
              </a:ext>
            </a:extLst>
          </p:cNvPr>
          <p:cNvPicPr>
            <a:picLocks noChangeAspect="1"/>
          </p:cNvPicPr>
          <p:nvPr/>
        </p:nvPicPr>
        <p:blipFill>
          <a:blip r:embed="rId4"/>
          <a:srcRect t="6493"/>
          <a:stretch>
            <a:fillRect/>
          </a:stretch>
        </p:blipFill>
        <p:spPr>
          <a:xfrm>
            <a:off x="1066583" y="1962150"/>
            <a:ext cx="10086583" cy="3687694"/>
          </a:xfrm>
          <a:prstGeom prst="rect">
            <a:avLst/>
          </a:prstGeom>
        </p:spPr>
      </p:pic>
    </p:spTree>
    <p:extLst>
      <p:ext uri="{BB962C8B-B14F-4D97-AF65-F5344CB8AC3E}">
        <p14:creationId xmlns:p14="http://schemas.microsoft.com/office/powerpoint/2010/main" val="2436801493"/>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76D12-279D-B81C-FEF5-110869AF957E}"/>
            </a:ext>
          </a:extLst>
        </p:cNvPr>
        <p:cNvGrpSpPr/>
        <p:nvPr/>
      </p:nvGrpSpPr>
      <p:grpSpPr>
        <a:xfrm>
          <a:off x="0" y="0"/>
          <a:ext cx="0" cy="0"/>
          <a:chOff x="0" y="0"/>
          <a:chExt cx="0" cy="0"/>
        </a:xfrm>
      </p:grpSpPr>
      <p:sp>
        <p:nvSpPr>
          <p:cNvPr id="8" name="Shape 0">
            <a:extLst>
              <a:ext uri="{FF2B5EF4-FFF2-40B4-BE49-F238E27FC236}">
                <a16:creationId xmlns:a16="http://schemas.microsoft.com/office/drawing/2014/main" id="{244C919C-F5C0-71E3-40D6-040B1BF8FF3A}"/>
              </a:ext>
            </a:extLst>
          </p:cNvPr>
          <p:cNvSpPr/>
          <p:nvPr/>
        </p:nvSpPr>
        <p:spPr>
          <a:xfrm>
            <a:off x="0" y="0"/>
            <a:ext cx="3931920" cy="6858000"/>
          </a:xfrm>
          <a:prstGeom prst="rect">
            <a:avLst/>
          </a:prstGeom>
          <a:solidFill>
            <a:srgbClr val="004689"/>
          </a:solidFill>
          <a:ln/>
        </p:spPr>
        <p:txBody>
          <a:bodyPr/>
          <a:lstStyle/>
          <a:p>
            <a:endParaRPr lang="en-US"/>
          </a:p>
        </p:txBody>
      </p:sp>
      <p:sp>
        <p:nvSpPr>
          <p:cNvPr id="6" name="Title 3">
            <a:extLst>
              <a:ext uri="{FF2B5EF4-FFF2-40B4-BE49-F238E27FC236}">
                <a16:creationId xmlns:a16="http://schemas.microsoft.com/office/drawing/2014/main" id="{B6713608-1074-5789-A618-2DFC541600D5}"/>
              </a:ext>
            </a:extLst>
          </p:cNvPr>
          <p:cNvSpPr>
            <a:spLocks noGrp="1"/>
          </p:cNvSpPr>
          <p:nvPr>
            <p:ph type="title"/>
          </p:nvPr>
        </p:nvSpPr>
        <p:spPr>
          <a:xfrm>
            <a:off x="448437" y="849839"/>
            <a:ext cx="2732913" cy="1031779"/>
          </a:xfrm>
        </p:spPr>
        <p:txBody>
          <a:bodyPr>
            <a:normAutofit/>
          </a:bodyPr>
          <a:lstStyle/>
          <a:p>
            <a:r>
              <a:rPr lang="en-GB" b="1" dirty="0">
                <a:solidFill>
                  <a:schemeClr val="bg1"/>
                </a:solidFill>
                <a:ea typeface="Source Sans Pro" panose="020B0503030403020204" pitchFamily="34" charset="0"/>
              </a:rPr>
              <a:t>Content</a:t>
            </a:r>
            <a:endParaRPr lang="en-AT" dirty="0">
              <a:solidFill>
                <a:schemeClr val="bg1"/>
              </a:solidFill>
            </a:endParaRPr>
          </a:p>
        </p:txBody>
      </p:sp>
      <p:sp>
        <p:nvSpPr>
          <p:cNvPr id="24" name="Text 19">
            <a:extLst>
              <a:ext uri="{FF2B5EF4-FFF2-40B4-BE49-F238E27FC236}">
                <a16:creationId xmlns:a16="http://schemas.microsoft.com/office/drawing/2014/main" id="{EDB78EF4-2074-2DD2-6507-B0EDB590A9EA}"/>
              </a:ext>
            </a:extLst>
          </p:cNvPr>
          <p:cNvSpPr/>
          <p:nvPr/>
        </p:nvSpPr>
        <p:spPr>
          <a:xfrm>
            <a:off x="4399026" y="1175657"/>
            <a:ext cx="7498080" cy="4438065"/>
          </a:xfrm>
          <a:prstGeom prst="rect">
            <a:avLst/>
          </a:prstGeom>
          <a:noFill/>
          <a:ln/>
        </p:spPr>
        <p:txBody>
          <a:bodyPr wrap="square" lIns="0" tIns="0" rIns="0" bIns="0" rtlCol="0" anchor="ctr"/>
          <a:lstStyle/>
          <a:p>
            <a:pPr marL="285750" indent="-285750">
              <a:lnSpc>
                <a:spcPct val="150000"/>
              </a:lnSpc>
              <a:buFont typeface="Arial" panose="020B0604020202020204" pitchFamily="34" charset="0"/>
              <a:buChar char="•"/>
            </a:pPr>
            <a:r>
              <a:rPr lang="en-US" sz="2400" b="1" dirty="0">
                <a:solidFill>
                  <a:srgbClr val="00579C"/>
                </a:solidFill>
                <a:latin typeface="Calibri" pitchFamily="34" charset="0"/>
                <a:ea typeface="Calibri" pitchFamily="34" charset="-122"/>
                <a:cs typeface="Calibri" pitchFamily="34" charset="-120"/>
              </a:rPr>
              <a:t>Is the organic farming extension structurally valid? </a:t>
            </a:r>
          </a:p>
          <a:p>
            <a:pPr marL="285750" indent="-285750">
              <a:lnSpc>
                <a:spcPct val="150000"/>
              </a:lnSpc>
              <a:buFont typeface="Arial" panose="020B0604020202020204" pitchFamily="34" charset="0"/>
              <a:buChar char="•"/>
            </a:pPr>
            <a:r>
              <a:rPr lang="en-US" sz="2400" b="1" dirty="0">
                <a:solidFill>
                  <a:srgbClr val="00579C"/>
                </a:solidFill>
                <a:latin typeface="Calibri" pitchFamily="34" charset="0"/>
                <a:ea typeface="Calibri" pitchFamily="34" charset="-122"/>
                <a:cs typeface="Calibri" pitchFamily="34" charset="-120"/>
              </a:rPr>
              <a:t>How is the organic farming setup defined? </a:t>
            </a:r>
          </a:p>
          <a:p>
            <a:pPr marL="285750" indent="-285750">
              <a:lnSpc>
                <a:spcPct val="150000"/>
              </a:lnSpc>
              <a:buFont typeface="Arial" panose="020B0604020202020204" pitchFamily="34" charset="0"/>
              <a:buChar char="•"/>
            </a:pPr>
            <a:r>
              <a:rPr lang="en-US" sz="2400" b="1" dirty="0">
                <a:solidFill>
                  <a:srgbClr val="00579C"/>
                </a:solidFill>
                <a:latin typeface="Calibri" pitchFamily="34" charset="0"/>
                <a:ea typeface="Calibri" pitchFamily="34" charset="-122"/>
                <a:cs typeface="Calibri" pitchFamily="34" charset="-120"/>
              </a:rPr>
              <a:t>What input data is used? </a:t>
            </a:r>
          </a:p>
          <a:p>
            <a:pPr marL="809625"/>
            <a:r>
              <a:rPr lang="en-US" sz="2400" dirty="0">
                <a:solidFill>
                  <a:srgbClr val="00579C"/>
                </a:solidFill>
                <a:latin typeface="Calibri" pitchFamily="34" charset="0"/>
                <a:ea typeface="Calibri" pitchFamily="34" charset="-122"/>
                <a:cs typeface="Calibri" pitchFamily="34" charset="-120"/>
              </a:rPr>
              <a:t>What are the yield, cost, and price gaps? </a:t>
            </a:r>
          </a:p>
          <a:p>
            <a:pPr marL="809625"/>
            <a:r>
              <a:rPr lang="en-US" sz="2400" dirty="0">
                <a:solidFill>
                  <a:srgbClr val="00579C"/>
                </a:solidFill>
                <a:latin typeface="Calibri" pitchFamily="34" charset="0"/>
                <a:ea typeface="Calibri" pitchFamily="34" charset="-122"/>
                <a:cs typeface="Calibri" pitchFamily="34" charset="-120"/>
              </a:rPr>
              <a:t>How are crop emissions calculated? </a:t>
            </a:r>
          </a:p>
          <a:p>
            <a:pPr marL="285750" indent="-285750">
              <a:lnSpc>
                <a:spcPct val="150000"/>
              </a:lnSpc>
              <a:buFont typeface="Arial" panose="020B0604020202020204" pitchFamily="34" charset="0"/>
              <a:buChar char="•"/>
            </a:pPr>
            <a:r>
              <a:rPr lang="en-US" sz="2400" b="1" dirty="0">
                <a:solidFill>
                  <a:srgbClr val="00579C"/>
                </a:solidFill>
                <a:latin typeface="Calibri" pitchFamily="34" charset="0"/>
                <a:ea typeface="Calibri" pitchFamily="34" charset="-122"/>
                <a:cs typeface="Calibri" pitchFamily="34" charset="-120"/>
              </a:rPr>
              <a:t>Is the calibration valid? </a:t>
            </a:r>
          </a:p>
          <a:p>
            <a:pPr marL="285750" indent="-285750">
              <a:lnSpc>
                <a:spcPct val="150000"/>
              </a:lnSpc>
              <a:buFont typeface="Arial" panose="020B0604020202020204" pitchFamily="34" charset="0"/>
              <a:buChar char="•"/>
            </a:pPr>
            <a:r>
              <a:rPr lang="en-US" sz="2400" b="1" dirty="0">
                <a:solidFill>
                  <a:srgbClr val="00579C"/>
                </a:solidFill>
                <a:latin typeface="Calibri" pitchFamily="34" charset="0"/>
                <a:ea typeface="Calibri" pitchFamily="34" charset="-122"/>
                <a:cs typeface="Calibri" pitchFamily="34" charset="-120"/>
              </a:rPr>
              <a:t>Is the prediction valid? </a:t>
            </a:r>
          </a:p>
          <a:p>
            <a:pPr marL="285750" indent="-285750">
              <a:lnSpc>
                <a:spcPct val="150000"/>
              </a:lnSpc>
              <a:buFont typeface="Arial" panose="020B0604020202020204" pitchFamily="34" charset="0"/>
              <a:buChar char="•"/>
            </a:pPr>
            <a:r>
              <a:rPr lang="en-US" sz="2400" b="1" dirty="0">
                <a:solidFill>
                  <a:srgbClr val="00579C"/>
                </a:solidFill>
                <a:latin typeface="Calibri" pitchFamily="34" charset="0"/>
                <a:ea typeface="Calibri" pitchFamily="34" charset="-122"/>
                <a:cs typeface="Calibri" pitchFamily="34" charset="-120"/>
              </a:rPr>
              <a:t>What is the organic area in the baseline?</a:t>
            </a:r>
            <a:endParaRPr lang="en-US" b="1" dirty="0">
              <a:solidFill>
                <a:srgbClr val="00579C"/>
              </a:solidFill>
              <a:latin typeface="Calibri" pitchFamily="34" charset="0"/>
              <a:ea typeface="Calibri" pitchFamily="34" charset="-122"/>
              <a:cs typeface="Calibri" pitchFamily="34" charset="-120"/>
            </a:endParaRPr>
          </a:p>
          <a:p>
            <a:pPr marL="0" indent="0">
              <a:buNone/>
            </a:pPr>
            <a:endParaRPr lang="en-US" b="1" dirty="0">
              <a:solidFill>
                <a:srgbClr val="00579C"/>
              </a:solidFill>
              <a:latin typeface="Calibri" pitchFamily="34" charset="0"/>
              <a:ea typeface="Calibri" pitchFamily="34" charset="-122"/>
              <a:cs typeface="Calibri" pitchFamily="34" charset="-120"/>
            </a:endParaRPr>
          </a:p>
        </p:txBody>
      </p:sp>
    </p:spTree>
    <p:extLst>
      <p:ext uri="{BB962C8B-B14F-4D97-AF65-F5344CB8AC3E}">
        <p14:creationId xmlns:p14="http://schemas.microsoft.com/office/powerpoint/2010/main" val="2960420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38E2A-C3A0-B6E2-8579-3626D797EE51}"/>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3FA034A-6447-3D78-604D-0663070C21AC}"/>
              </a:ext>
            </a:extLst>
          </p:cNvPr>
          <p:cNvSpPr>
            <a:spLocks noGrp="1"/>
          </p:cNvSpPr>
          <p:nvPr>
            <p:ph sz="half" idx="1"/>
          </p:nvPr>
        </p:nvSpPr>
        <p:spPr>
          <a:xfrm>
            <a:off x="362712" y="1552939"/>
            <a:ext cx="6727412" cy="4518071"/>
          </a:xfrm>
        </p:spPr>
        <p:txBody>
          <a:bodyPr/>
          <a:lstStyle/>
          <a:p>
            <a:pPr marL="342900" indent="-342900">
              <a:lnSpc>
                <a:spcPct val="100000"/>
              </a:lnSpc>
              <a:buFont typeface="Arial" panose="020B0604020202020204" pitchFamily="34" charset="0"/>
              <a:buChar char="•"/>
            </a:pPr>
            <a:r>
              <a:rPr lang="en-US" dirty="0">
                <a:solidFill>
                  <a:srgbClr val="00579C"/>
                </a:solidFill>
                <a:ea typeface="Source Sans Pro" panose="020B0503030403020204" pitchFamily="34" charset="0"/>
              </a:rPr>
              <a:t>Organic animals → must graze on organic land. </a:t>
            </a:r>
          </a:p>
          <a:p>
            <a:pPr marL="342900" indent="-342900">
              <a:lnSpc>
                <a:spcPct val="100000"/>
              </a:lnSpc>
              <a:buFont typeface="Arial" panose="020B0604020202020204" pitchFamily="34" charset="0"/>
              <a:buChar char="•"/>
            </a:pPr>
            <a:r>
              <a:rPr lang="en-US" dirty="0">
                <a:solidFill>
                  <a:srgbClr val="00579C"/>
                </a:solidFill>
                <a:ea typeface="Source Sans Pro" panose="020B0503030403020204" pitchFamily="34" charset="0"/>
              </a:rPr>
              <a:t>Non-organic animals → can use organic pasture, but only: For a limited time each year, if they are raised in an environmentally friendly way, and never at the same time as organic animals.</a:t>
            </a:r>
          </a:p>
          <a:p>
            <a:pPr>
              <a:lnSpc>
                <a:spcPct val="100000"/>
              </a:lnSpc>
            </a:pPr>
            <a:endParaRPr lang="en-US" dirty="0">
              <a:solidFill>
                <a:srgbClr val="00579C"/>
              </a:solidFill>
              <a:ea typeface="Source Sans Pro" panose="020B0503030403020204" pitchFamily="34" charset="0"/>
            </a:endParaRPr>
          </a:p>
          <a:p>
            <a:endParaRPr lang="en-US" dirty="0"/>
          </a:p>
          <a:p>
            <a:endParaRPr lang="en-AT" dirty="0"/>
          </a:p>
        </p:txBody>
      </p:sp>
      <p:sp>
        <p:nvSpPr>
          <p:cNvPr id="4" name="Title 3">
            <a:extLst>
              <a:ext uri="{FF2B5EF4-FFF2-40B4-BE49-F238E27FC236}">
                <a16:creationId xmlns:a16="http://schemas.microsoft.com/office/drawing/2014/main" id="{85EDD1B8-EAEC-F623-EB1B-569972F75C51}"/>
              </a:ext>
            </a:extLst>
          </p:cNvPr>
          <p:cNvSpPr>
            <a:spLocks noGrp="1"/>
          </p:cNvSpPr>
          <p:nvPr>
            <p:ph type="title"/>
          </p:nvPr>
        </p:nvSpPr>
        <p:spPr/>
        <p:txBody>
          <a:bodyPr/>
          <a:lstStyle/>
          <a:p>
            <a:r>
              <a:rPr lang="en-GB" b="1">
                <a:solidFill>
                  <a:srgbClr val="00579C"/>
                </a:solidFill>
                <a:ea typeface="Source Sans Pro" panose="020B0503030403020204" pitchFamily="34" charset="0"/>
              </a:rPr>
              <a:t>Organic Farming Regulation: Structural Validity</a:t>
            </a:r>
            <a:endParaRPr lang="en-AT" dirty="0"/>
          </a:p>
        </p:txBody>
      </p:sp>
      <p:pic>
        <p:nvPicPr>
          <p:cNvPr id="9" name="Picture 8">
            <a:extLst>
              <a:ext uri="{FF2B5EF4-FFF2-40B4-BE49-F238E27FC236}">
                <a16:creationId xmlns:a16="http://schemas.microsoft.com/office/drawing/2014/main" id="{CE240A57-DB7D-20DE-39C0-C22E1A3C2749}"/>
              </a:ext>
            </a:extLst>
          </p:cNvPr>
          <p:cNvPicPr>
            <a:picLocks noChangeAspect="1"/>
          </p:cNvPicPr>
          <p:nvPr/>
        </p:nvPicPr>
        <p:blipFill>
          <a:blip r:embed="rId3"/>
          <a:stretch>
            <a:fillRect/>
          </a:stretch>
        </p:blipFill>
        <p:spPr>
          <a:xfrm>
            <a:off x="7407147" y="3716858"/>
            <a:ext cx="3987928" cy="2218940"/>
          </a:xfrm>
          <a:prstGeom prst="rect">
            <a:avLst/>
          </a:prstGeom>
        </p:spPr>
      </p:pic>
      <p:sp>
        <p:nvSpPr>
          <p:cNvPr id="2" name="Title 3">
            <a:extLst>
              <a:ext uri="{FF2B5EF4-FFF2-40B4-BE49-F238E27FC236}">
                <a16:creationId xmlns:a16="http://schemas.microsoft.com/office/drawing/2014/main" id="{0B5D85D0-FA0A-7AD8-8C3D-4DC2306B7B79}"/>
              </a:ext>
            </a:extLst>
          </p:cNvPr>
          <p:cNvSpPr txBox="1">
            <a:spLocks/>
          </p:cNvSpPr>
          <p:nvPr/>
        </p:nvSpPr>
        <p:spPr>
          <a:xfrm>
            <a:off x="823436" y="6212068"/>
            <a:ext cx="2902982" cy="397065"/>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200" kern="1200">
                <a:solidFill>
                  <a:srgbClr val="7030A0"/>
                </a:solidFill>
                <a:latin typeface="Tahoma" panose="020B0604030504040204" pitchFamily="34" charset="0"/>
                <a:ea typeface="Tahoma" panose="020B0604030504040204" pitchFamily="34" charset="0"/>
                <a:cs typeface="Tahoma" panose="020B0604030504040204" pitchFamily="34" charset="0"/>
              </a:defRPr>
            </a:lvl1pPr>
          </a:lstStyle>
          <a:p>
            <a:pPr>
              <a:lnSpc>
                <a:spcPct val="100000"/>
              </a:lnSpc>
            </a:pPr>
            <a:r>
              <a:rPr lang="en-GB" sz="800">
                <a:solidFill>
                  <a:srgbClr val="00579C"/>
                </a:solidFill>
                <a:latin typeface="Calibri" pitchFamily="34" charset="0"/>
                <a:ea typeface="Calibri" pitchFamily="34" charset="-122"/>
                <a:cs typeface="Calibri" pitchFamily="34" charset="-120"/>
              </a:rPr>
              <a:t>Source: Own based on CAPRI model. </a:t>
            </a:r>
            <a:endParaRPr lang="en-AT" sz="800">
              <a:solidFill>
                <a:srgbClr val="00579C"/>
              </a:solidFill>
              <a:latin typeface="Calibri" pitchFamily="34" charset="0"/>
              <a:ea typeface="Calibri" pitchFamily="34" charset="-122"/>
              <a:cs typeface="Calibri" pitchFamily="34" charset="-120"/>
            </a:endParaRPr>
          </a:p>
        </p:txBody>
      </p:sp>
      <p:sp>
        <p:nvSpPr>
          <p:cNvPr id="3" name="Title 3">
            <a:extLst>
              <a:ext uri="{FF2B5EF4-FFF2-40B4-BE49-F238E27FC236}">
                <a16:creationId xmlns:a16="http://schemas.microsoft.com/office/drawing/2014/main" id="{7237367C-0173-BABD-23E3-C61EB297ECA0}"/>
              </a:ext>
            </a:extLst>
          </p:cNvPr>
          <p:cNvSpPr txBox="1">
            <a:spLocks/>
          </p:cNvSpPr>
          <p:nvPr/>
        </p:nvSpPr>
        <p:spPr>
          <a:xfrm>
            <a:off x="9555797" y="5935798"/>
            <a:ext cx="1641539" cy="397065"/>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200" kern="1200">
                <a:solidFill>
                  <a:srgbClr val="7030A0"/>
                </a:solidFill>
                <a:latin typeface="Tahoma" panose="020B0604030504040204" pitchFamily="34" charset="0"/>
                <a:ea typeface="Tahoma" panose="020B0604030504040204" pitchFamily="34" charset="0"/>
                <a:cs typeface="Tahoma" panose="020B0604030504040204" pitchFamily="34" charset="0"/>
              </a:defRPr>
            </a:lvl1pPr>
          </a:lstStyle>
          <a:p>
            <a:pPr>
              <a:lnSpc>
                <a:spcPct val="100000"/>
              </a:lnSpc>
            </a:pPr>
            <a:r>
              <a:rPr lang="en-GB" sz="800">
                <a:solidFill>
                  <a:srgbClr val="00579C"/>
                </a:solidFill>
                <a:latin typeface="Calibri" pitchFamily="34" charset="0"/>
                <a:ea typeface="Calibri" pitchFamily="34" charset="-122"/>
                <a:cs typeface="Calibri" pitchFamily="34" charset="-120"/>
              </a:rPr>
              <a:t>Source: European Commission.</a:t>
            </a:r>
            <a:endParaRPr lang="en-AT" sz="800">
              <a:solidFill>
                <a:srgbClr val="00579C"/>
              </a:solidFill>
              <a:latin typeface="Calibri" pitchFamily="34" charset="0"/>
              <a:ea typeface="Calibri" pitchFamily="34" charset="-122"/>
              <a:cs typeface="Calibri" pitchFamily="34" charset="-120"/>
            </a:endParaRPr>
          </a:p>
        </p:txBody>
      </p:sp>
      <p:pic>
        <p:nvPicPr>
          <p:cNvPr id="7" name="Picture 6">
            <a:extLst>
              <a:ext uri="{FF2B5EF4-FFF2-40B4-BE49-F238E27FC236}">
                <a16:creationId xmlns:a16="http://schemas.microsoft.com/office/drawing/2014/main" id="{DAFE6E91-01C0-72B9-E4F9-D80E9B128E7E}"/>
              </a:ext>
            </a:extLst>
          </p:cNvPr>
          <p:cNvPicPr>
            <a:picLocks noChangeAspect="1"/>
          </p:cNvPicPr>
          <p:nvPr/>
        </p:nvPicPr>
        <p:blipFill>
          <a:blip r:embed="rId4"/>
          <a:stretch>
            <a:fillRect/>
          </a:stretch>
        </p:blipFill>
        <p:spPr>
          <a:xfrm>
            <a:off x="7407147" y="2073775"/>
            <a:ext cx="4297300" cy="1505579"/>
          </a:xfrm>
          <a:prstGeom prst="rect">
            <a:avLst/>
          </a:prstGeom>
        </p:spPr>
      </p:pic>
      <p:graphicFrame>
        <p:nvGraphicFramePr>
          <p:cNvPr id="8" name="Chart 0">
            <a:extLst>
              <a:ext uri="{FF2B5EF4-FFF2-40B4-BE49-F238E27FC236}">
                <a16:creationId xmlns:a16="http://schemas.microsoft.com/office/drawing/2014/main" id="{79402A55-A26C-7627-6521-C7515D54AE31}"/>
              </a:ext>
            </a:extLst>
          </p:cNvPr>
          <p:cNvGraphicFramePr/>
          <p:nvPr/>
        </p:nvGraphicFramePr>
        <p:xfrm>
          <a:off x="448437" y="3594788"/>
          <a:ext cx="6228588" cy="2617280"/>
        </p:xfrm>
        <a:graphic>
          <a:graphicData uri="http://schemas.openxmlformats.org/drawingml/2006/chart">
            <c:chart xmlns:c="http://schemas.openxmlformats.org/drawingml/2006/chart" xmlns:r="http://schemas.openxmlformats.org/officeDocument/2006/relationships" r:id="rId5"/>
          </a:graphicData>
        </a:graphic>
      </p:graphicFrame>
      <p:pic>
        <p:nvPicPr>
          <p:cNvPr id="10" name="Image 2" descr="preencoded.png">
            <a:extLst>
              <a:ext uri="{FF2B5EF4-FFF2-40B4-BE49-F238E27FC236}">
                <a16:creationId xmlns:a16="http://schemas.microsoft.com/office/drawing/2014/main" id="{73479138-F3A5-420B-B9AC-A259AD0E4037}"/>
              </a:ext>
            </a:extLst>
          </p:cNvPr>
          <p:cNvPicPr>
            <a:picLocks noChangeAspect="1"/>
          </p:cNvPicPr>
          <p:nvPr/>
        </p:nvPicPr>
        <p:blipFill>
          <a:blip r:embed="rId6"/>
          <a:stretch>
            <a:fillRect/>
          </a:stretch>
        </p:blipFill>
        <p:spPr>
          <a:xfrm>
            <a:off x="7934954" y="1755073"/>
            <a:ext cx="329184" cy="329184"/>
          </a:xfrm>
          <a:prstGeom prst="rect">
            <a:avLst/>
          </a:prstGeom>
        </p:spPr>
      </p:pic>
      <p:sp>
        <p:nvSpPr>
          <p:cNvPr id="12" name="Text 16">
            <a:extLst>
              <a:ext uri="{FF2B5EF4-FFF2-40B4-BE49-F238E27FC236}">
                <a16:creationId xmlns:a16="http://schemas.microsoft.com/office/drawing/2014/main" id="{7D0375C2-2275-4032-7369-2690D4741EF7}"/>
              </a:ext>
            </a:extLst>
          </p:cNvPr>
          <p:cNvSpPr/>
          <p:nvPr/>
        </p:nvSpPr>
        <p:spPr>
          <a:xfrm>
            <a:off x="8373866" y="1691065"/>
            <a:ext cx="3108960" cy="411480"/>
          </a:xfrm>
          <a:prstGeom prst="rect">
            <a:avLst/>
          </a:prstGeom>
          <a:noFill/>
          <a:ln/>
        </p:spPr>
        <p:txBody>
          <a:bodyPr wrap="square" lIns="0" tIns="0" rIns="0" bIns="0" rtlCol="0" anchor="ctr"/>
          <a:lstStyle/>
          <a:p>
            <a:pPr marL="0" indent="0">
              <a:buNone/>
            </a:pPr>
            <a:r>
              <a:rPr lang="en-US" sz="1300" b="1">
                <a:solidFill>
                  <a:srgbClr val="143A78"/>
                </a:solidFill>
                <a:latin typeface="Calibri" pitchFamily="34" charset="0"/>
                <a:ea typeface="Calibri" pitchFamily="34" charset="-122"/>
                <a:cs typeface="Calibri" pitchFamily="34" charset="-120"/>
              </a:rPr>
              <a:t>Key regulatory provisions</a:t>
            </a:r>
            <a:endParaRPr lang="en-US" sz="1300"/>
          </a:p>
        </p:txBody>
      </p:sp>
      <p:sp>
        <p:nvSpPr>
          <p:cNvPr id="13" name="Rectangle 12">
            <a:extLst>
              <a:ext uri="{FF2B5EF4-FFF2-40B4-BE49-F238E27FC236}">
                <a16:creationId xmlns:a16="http://schemas.microsoft.com/office/drawing/2014/main" id="{6C9A47F0-CCA6-6B6C-822B-1A3C6F69C00B}"/>
              </a:ext>
            </a:extLst>
          </p:cNvPr>
          <p:cNvSpPr/>
          <p:nvPr/>
        </p:nvSpPr>
        <p:spPr>
          <a:xfrm>
            <a:off x="9709151" y="2571750"/>
            <a:ext cx="1488186" cy="219075"/>
          </a:xfrm>
          <a:prstGeom prst="rect">
            <a:avLst/>
          </a:prstGeom>
          <a:solidFill>
            <a:srgbClr val="FFC000">
              <a:alpha val="1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F957BA4-8386-1CE3-E4A4-CC8FA2C01AD6}"/>
              </a:ext>
            </a:extLst>
          </p:cNvPr>
          <p:cNvSpPr/>
          <p:nvPr/>
        </p:nvSpPr>
        <p:spPr>
          <a:xfrm>
            <a:off x="8067611" y="2717026"/>
            <a:ext cx="1212914" cy="219075"/>
          </a:xfrm>
          <a:prstGeom prst="rect">
            <a:avLst/>
          </a:prstGeom>
          <a:solidFill>
            <a:srgbClr val="FFC000">
              <a:alpha val="1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9638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2B2E0-D0EA-D152-75D2-289CB19E7E24}"/>
            </a:ext>
          </a:extLst>
        </p:cNvPr>
        <p:cNvGrpSpPr/>
        <p:nvPr/>
      </p:nvGrpSpPr>
      <p:grpSpPr>
        <a:xfrm>
          <a:off x="0" y="0"/>
          <a:ext cx="0" cy="0"/>
          <a:chOff x="0" y="0"/>
          <a:chExt cx="0" cy="0"/>
        </a:xfrm>
      </p:grpSpPr>
      <p:pic>
        <p:nvPicPr>
          <p:cNvPr id="35" name="Picture 34">
            <a:extLst>
              <a:ext uri="{FF2B5EF4-FFF2-40B4-BE49-F238E27FC236}">
                <a16:creationId xmlns:a16="http://schemas.microsoft.com/office/drawing/2014/main" id="{27E96EE1-DEDF-D523-D19C-0DA394A5FEDF}"/>
              </a:ext>
            </a:extLst>
          </p:cNvPr>
          <p:cNvPicPr>
            <a:picLocks noChangeAspect="1"/>
          </p:cNvPicPr>
          <p:nvPr/>
        </p:nvPicPr>
        <p:blipFill>
          <a:blip r:embed="rId3"/>
          <a:srcRect t="8472"/>
          <a:stretch>
            <a:fillRect/>
          </a:stretch>
        </p:blipFill>
        <p:spPr>
          <a:xfrm>
            <a:off x="3333187" y="1395566"/>
            <a:ext cx="3834410" cy="5104800"/>
          </a:xfrm>
          <a:prstGeom prst="rect">
            <a:avLst/>
          </a:prstGeom>
        </p:spPr>
      </p:pic>
      <p:sp>
        <p:nvSpPr>
          <p:cNvPr id="5" name="Title 2">
            <a:extLst>
              <a:ext uri="{FF2B5EF4-FFF2-40B4-BE49-F238E27FC236}">
                <a16:creationId xmlns:a16="http://schemas.microsoft.com/office/drawing/2014/main" id="{363E1084-9237-AC38-79C8-BF4188D5F78A}"/>
              </a:ext>
            </a:extLst>
          </p:cNvPr>
          <p:cNvSpPr>
            <a:spLocks noGrp="1"/>
          </p:cNvSpPr>
          <p:nvPr>
            <p:ph type="title"/>
          </p:nvPr>
        </p:nvSpPr>
        <p:spPr>
          <a:xfrm>
            <a:off x="362712" y="333374"/>
            <a:ext cx="11494326" cy="1031779"/>
          </a:xfrm>
        </p:spPr>
        <p:txBody>
          <a:bodyPr/>
          <a:lstStyle/>
          <a:p>
            <a:r>
              <a:rPr lang="en-GB" b="1" dirty="0">
                <a:solidFill>
                  <a:srgbClr val="00579C"/>
                </a:solidFill>
                <a:ea typeface="Source Sans Pro" panose="020B0503030403020204" pitchFamily="34" charset="0"/>
              </a:rPr>
              <a:t>Input Data: Yield, Cost and Price Gaps</a:t>
            </a:r>
            <a:endParaRPr lang="en-US" dirty="0"/>
          </a:p>
        </p:txBody>
      </p:sp>
      <p:pic>
        <p:nvPicPr>
          <p:cNvPr id="31" name="Picture 30">
            <a:extLst>
              <a:ext uri="{FF2B5EF4-FFF2-40B4-BE49-F238E27FC236}">
                <a16:creationId xmlns:a16="http://schemas.microsoft.com/office/drawing/2014/main" id="{5401C7DC-5EF0-2ACB-E00D-3A254EE01776}"/>
              </a:ext>
            </a:extLst>
          </p:cNvPr>
          <p:cNvPicPr>
            <a:picLocks noChangeAspect="1"/>
          </p:cNvPicPr>
          <p:nvPr/>
        </p:nvPicPr>
        <p:blipFill>
          <a:blip r:embed="rId4"/>
          <a:srcRect t="8195"/>
          <a:stretch>
            <a:fillRect/>
          </a:stretch>
        </p:blipFill>
        <p:spPr>
          <a:xfrm>
            <a:off x="372237" y="1405091"/>
            <a:ext cx="3822808" cy="5104800"/>
          </a:xfrm>
          <a:prstGeom prst="rect">
            <a:avLst/>
          </a:prstGeom>
        </p:spPr>
      </p:pic>
      <p:sp>
        <p:nvSpPr>
          <p:cNvPr id="2" name="Rectangle 1">
            <a:extLst>
              <a:ext uri="{FF2B5EF4-FFF2-40B4-BE49-F238E27FC236}">
                <a16:creationId xmlns:a16="http://schemas.microsoft.com/office/drawing/2014/main" id="{B928CD45-A794-3F15-3CE4-DF48EFB8FD59}"/>
              </a:ext>
            </a:extLst>
          </p:cNvPr>
          <p:cNvSpPr/>
          <p:nvPr/>
        </p:nvSpPr>
        <p:spPr>
          <a:xfrm>
            <a:off x="1722819" y="1418736"/>
            <a:ext cx="532320" cy="4246767"/>
          </a:xfrm>
          <a:prstGeom prst="rect">
            <a:avLst/>
          </a:prstGeom>
          <a:solidFill>
            <a:srgbClr val="FF0000">
              <a:alpha val="2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60A30B4-7C89-6716-97BB-068626CE3FEA}"/>
              </a:ext>
            </a:extLst>
          </p:cNvPr>
          <p:cNvSpPr txBox="1"/>
          <p:nvPr/>
        </p:nvSpPr>
        <p:spPr>
          <a:xfrm>
            <a:off x="265091" y="5915391"/>
            <a:ext cx="10802977" cy="646331"/>
          </a:xfrm>
          <a:prstGeom prst="rect">
            <a:avLst/>
          </a:prstGeom>
          <a:noFill/>
        </p:spPr>
        <p:txBody>
          <a:bodyPr wrap="square">
            <a:spAutoFit/>
          </a:bodyPr>
          <a:lstStyle/>
          <a:p>
            <a:pPr lvl="1"/>
            <a:r>
              <a:rPr lang="en-US" sz="3200" b="1" dirty="0">
                <a:solidFill>
                  <a:srgbClr val="00579C"/>
                </a:solidFill>
                <a:ea typeface="Source Sans Pro" panose="020B0503030403020204" pitchFamily="34" charset="0"/>
              </a:rPr>
              <a:t>				</a:t>
            </a:r>
            <a:r>
              <a:rPr lang="en-US" sz="3600" dirty="0">
                <a:solidFill>
                  <a:srgbClr val="00579C"/>
                </a:solidFill>
                <a:ea typeface="Source Sans Pro" panose="020B0503030403020204" pitchFamily="34" charset="0"/>
              </a:rPr>
              <a:t>x</a:t>
            </a:r>
            <a:r>
              <a:rPr lang="en-US" sz="3600" b="1" dirty="0">
                <a:solidFill>
                  <a:srgbClr val="00579C"/>
                </a:solidFill>
                <a:ea typeface="Source Sans Pro" panose="020B0503030403020204" pitchFamily="34" charset="0"/>
              </a:rPr>
              <a:t>	 			-</a:t>
            </a:r>
            <a:r>
              <a:rPr lang="en-US" sz="3200" b="1" dirty="0">
                <a:solidFill>
                  <a:srgbClr val="00579C"/>
                </a:solidFill>
                <a:ea typeface="Source Sans Pro" panose="020B0503030403020204" pitchFamily="34" charset="0"/>
              </a:rPr>
              <a:t>	 	</a:t>
            </a:r>
          </a:p>
        </p:txBody>
      </p:sp>
      <p:pic>
        <p:nvPicPr>
          <p:cNvPr id="33" name="Picture 32">
            <a:extLst>
              <a:ext uri="{FF2B5EF4-FFF2-40B4-BE49-F238E27FC236}">
                <a16:creationId xmlns:a16="http://schemas.microsoft.com/office/drawing/2014/main" id="{586AE5D1-7297-9611-ADB8-ADB15CD45E91}"/>
              </a:ext>
            </a:extLst>
          </p:cNvPr>
          <p:cNvPicPr>
            <a:picLocks noChangeAspect="1"/>
          </p:cNvPicPr>
          <p:nvPr/>
        </p:nvPicPr>
        <p:blipFill>
          <a:blip r:embed="rId5"/>
          <a:srcRect t="8056"/>
          <a:stretch>
            <a:fillRect/>
          </a:stretch>
        </p:blipFill>
        <p:spPr>
          <a:xfrm>
            <a:off x="7797313" y="1340626"/>
            <a:ext cx="3817033" cy="5104800"/>
          </a:xfrm>
          <a:prstGeom prst="rect">
            <a:avLst/>
          </a:prstGeom>
        </p:spPr>
      </p:pic>
      <p:sp>
        <p:nvSpPr>
          <p:cNvPr id="3" name="Rectangle 2">
            <a:extLst>
              <a:ext uri="{FF2B5EF4-FFF2-40B4-BE49-F238E27FC236}">
                <a16:creationId xmlns:a16="http://schemas.microsoft.com/office/drawing/2014/main" id="{9735DEBA-7871-D5F5-A3B3-2A2C9E4DB67D}"/>
              </a:ext>
            </a:extLst>
          </p:cNvPr>
          <p:cNvSpPr/>
          <p:nvPr/>
        </p:nvSpPr>
        <p:spPr>
          <a:xfrm>
            <a:off x="6109875" y="1392775"/>
            <a:ext cx="509743" cy="4272728"/>
          </a:xfrm>
          <a:prstGeom prst="rect">
            <a:avLst/>
          </a:prstGeom>
          <a:solidFill>
            <a:srgbClr val="FF0000">
              <a:alpha val="2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C9E6ED3-18E5-2C6F-77CA-0E28B7B45B5B}"/>
              </a:ext>
            </a:extLst>
          </p:cNvPr>
          <p:cNvSpPr/>
          <p:nvPr/>
        </p:nvSpPr>
        <p:spPr>
          <a:xfrm>
            <a:off x="11068068" y="1405091"/>
            <a:ext cx="466707" cy="4178460"/>
          </a:xfrm>
          <a:prstGeom prst="rect">
            <a:avLst/>
          </a:prstGeom>
          <a:solidFill>
            <a:srgbClr val="FF0000">
              <a:alpha val="2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1959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1A87C-2B3F-6B0A-B483-D1FFD48E896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9E9EE1B-44C3-7AE8-65C6-7C978A85F880}"/>
              </a:ext>
            </a:extLst>
          </p:cNvPr>
          <p:cNvSpPr>
            <a:spLocks noGrp="1"/>
          </p:cNvSpPr>
          <p:nvPr>
            <p:ph type="title"/>
          </p:nvPr>
        </p:nvSpPr>
        <p:spPr/>
        <p:txBody>
          <a:bodyPr/>
          <a:lstStyle/>
          <a:p>
            <a:r>
              <a:rPr lang="en-GB" b="1" dirty="0">
                <a:solidFill>
                  <a:srgbClr val="00579C"/>
                </a:solidFill>
                <a:ea typeface="Source Sans Pro" panose="020B0503030403020204" pitchFamily="34" charset="0"/>
              </a:rPr>
              <a:t>Regional Organic Wheat Parameter (2030)</a:t>
            </a:r>
            <a:endParaRPr lang="en-AT" dirty="0"/>
          </a:p>
        </p:txBody>
      </p:sp>
      <p:pic>
        <p:nvPicPr>
          <p:cNvPr id="14" name="Picture 13">
            <a:extLst>
              <a:ext uri="{FF2B5EF4-FFF2-40B4-BE49-F238E27FC236}">
                <a16:creationId xmlns:a16="http://schemas.microsoft.com/office/drawing/2014/main" id="{78F2BEE7-67EC-C49A-2284-F54749603DC4}"/>
              </a:ext>
            </a:extLst>
          </p:cNvPr>
          <p:cNvPicPr>
            <a:picLocks noChangeAspect="1"/>
          </p:cNvPicPr>
          <p:nvPr/>
        </p:nvPicPr>
        <p:blipFill>
          <a:blip r:embed="rId3"/>
          <a:stretch>
            <a:fillRect/>
          </a:stretch>
        </p:blipFill>
        <p:spPr>
          <a:xfrm>
            <a:off x="773401" y="1604602"/>
            <a:ext cx="10645197" cy="4329474"/>
          </a:xfrm>
          <a:prstGeom prst="rect">
            <a:avLst/>
          </a:prstGeom>
        </p:spPr>
      </p:pic>
    </p:spTree>
    <p:extLst>
      <p:ext uri="{BB962C8B-B14F-4D97-AF65-F5344CB8AC3E}">
        <p14:creationId xmlns:p14="http://schemas.microsoft.com/office/powerpoint/2010/main" val="1675644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1FA5A-E836-30BE-1866-E90F2B2501F3}"/>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D56C9CAD-DC34-53EF-7A9E-B2209DB6FF98}"/>
              </a:ext>
            </a:extLst>
          </p:cNvPr>
          <p:cNvSpPr>
            <a:spLocks noGrp="1"/>
          </p:cNvSpPr>
          <p:nvPr>
            <p:ph type="title"/>
          </p:nvPr>
        </p:nvSpPr>
        <p:spPr>
          <a:xfrm>
            <a:off x="362712" y="333374"/>
            <a:ext cx="11494326" cy="1031779"/>
          </a:xfrm>
        </p:spPr>
        <p:txBody>
          <a:bodyPr/>
          <a:lstStyle/>
          <a:p>
            <a:r>
              <a:rPr lang="en-GB" b="1" dirty="0">
                <a:solidFill>
                  <a:srgbClr val="00579C"/>
                </a:solidFill>
                <a:ea typeface="Source Sans Pro" panose="020B0503030403020204" pitchFamily="34" charset="0"/>
              </a:rPr>
              <a:t>Input Data: Crop Emission</a:t>
            </a:r>
            <a:endParaRPr lang="en-US" dirty="0"/>
          </a:p>
        </p:txBody>
      </p:sp>
      <p:pic>
        <p:nvPicPr>
          <p:cNvPr id="7" name="Picture 6">
            <a:extLst>
              <a:ext uri="{FF2B5EF4-FFF2-40B4-BE49-F238E27FC236}">
                <a16:creationId xmlns:a16="http://schemas.microsoft.com/office/drawing/2014/main" id="{80B9CB43-20C2-7AA8-58E8-E375BD7148B3}"/>
              </a:ext>
            </a:extLst>
          </p:cNvPr>
          <p:cNvPicPr>
            <a:picLocks noChangeAspect="1"/>
          </p:cNvPicPr>
          <p:nvPr/>
        </p:nvPicPr>
        <p:blipFill>
          <a:blip r:embed="rId3"/>
          <a:stretch>
            <a:fillRect/>
          </a:stretch>
        </p:blipFill>
        <p:spPr>
          <a:xfrm>
            <a:off x="5941250" y="1272125"/>
            <a:ext cx="5888038" cy="4987515"/>
          </a:xfrm>
          <a:prstGeom prst="rect">
            <a:avLst/>
          </a:prstGeom>
        </p:spPr>
      </p:pic>
      <p:sp>
        <p:nvSpPr>
          <p:cNvPr id="11" name="TextBox 10">
            <a:extLst>
              <a:ext uri="{FF2B5EF4-FFF2-40B4-BE49-F238E27FC236}">
                <a16:creationId xmlns:a16="http://schemas.microsoft.com/office/drawing/2014/main" id="{845F477F-B37D-7930-1674-122FDE287ED0}"/>
              </a:ext>
            </a:extLst>
          </p:cNvPr>
          <p:cNvSpPr txBox="1"/>
          <p:nvPr/>
        </p:nvSpPr>
        <p:spPr>
          <a:xfrm>
            <a:off x="673099" y="2549332"/>
            <a:ext cx="6858000" cy="707886"/>
          </a:xfrm>
          <a:prstGeom prst="rect">
            <a:avLst/>
          </a:prstGeom>
          <a:noFill/>
        </p:spPr>
        <p:txBody>
          <a:bodyPr wrap="square">
            <a:spAutoFit/>
          </a:bodyPr>
          <a:lstStyle/>
          <a:p>
            <a:pPr marL="342900" indent="-342900">
              <a:buFont typeface="Arial" panose="020B0604020202020204" pitchFamily="34" charset="0"/>
              <a:buChar char="•"/>
            </a:pPr>
            <a:r>
              <a:rPr lang="en-US" sz="2000" dirty="0">
                <a:solidFill>
                  <a:srgbClr val="00579C"/>
                </a:solidFill>
                <a:ea typeface="Source Sans Pro" panose="020B0503030403020204" pitchFamily="34" charset="0"/>
              </a:rPr>
              <a:t>Emissions are estimated from </a:t>
            </a:r>
            <a:r>
              <a:rPr lang="en-US" sz="2000" dirty="0" err="1">
                <a:solidFill>
                  <a:srgbClr val="00579C"/>
                </a:solidFill>
                <a:ea typeface="Source Sans Pro" panose="020B0503030403020204" pitchFamily="34" charset="0"/>
              </a:rPr>
              <a:t>CropSoil_N₂O</a:t>
            </a:r>
            <a:r>
              <a:rPr lang="en-US" sz="2000" dirty="0">
                <a:solidFill>
                  <a:srgbClr val="00579C"/>
                </a:solidFill>
                <a:ea typeface="Source Sans Pro" panose="020B0503030403020204" pitchFamily="34" charset="0"/>
              </a:rPr>
              <a:t> and </a:t>
            </a:r>
            <a:r>
              <a:rPr lang="en-US" sz="2000" dirty="0" err="1">
                <a:solidFill>
                  <a:srgbClr val="00579C"/>
                </a:solidFill>
                <a:ea typeface="Source Sans Pro" panose="020B0503030403020204" pitchFamily="34" charset="0"/>
              </a:rPr>
              <a:t>Manureapl_N₂O</a:t>
            </a:r>
            <a:r>
              <a:rPr lang="en-US" sz="2000" dirty="0">
                <a:solidFill>
                  <a:srgbClr val="00579C"/>
                </a:solidFill>
                <a:ea typeface="Source Sans Pro" panose="020B0503030403020204" pitchFamily="34" charset="0"/>
              </a:rPr>
              <a:t> data, adjusted for fertilizer use.</a:t>
            </a:r>
          </a:p>
        </p:txBody>
      </p:sp>
    </p:spTree>
    <p:extLst>
      <p:ext uri="{BB962C8B-B14F-4D97-AF65-F5344CB8AC3E}">
        <p14:creationId xmlns:p14="http://schemas.microsoft.com/office/powerpoint/2010/main" val="1217796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2F335-3D09-FE34-3ED9-364BD265166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6F095D6-0A10-C60C-3B3E-C70FC8043C10}"/>
              </a:ext>
            </a:extLst>
          </p:cNvPr>
          <p:cNvSpPr txBox="1">
            <a:spLocks/>
          </p:cNvSpPr>
          <p:nvPr/>
        </p:nvSpPr>
        <p:spPr>
          <a:xfrm>
            <a:off x="362712" y="333374"/>
            <a:ext cx="11494326" cy="1031779"/>
          </a:xfrm>
          <a:prstGeom prst="rect">
            <a:avLst/>
          </a:prstGeom>
        </p:spPr>
        <p:txBody>
          <a:bodyPr/>
          <a:lstStyle>
            <a:lvl1pPr algn="l" defTabSz="914400" rtl="0" eaLnBrk="1" latinLnBrk="0" hangingPunct="1">
              <a:lnSpc>
                <a:spcPct val="90000"/>
              </a:lnSpc>
              <a:spcBef>
                <a:spcPct val="0"/>
              </a:spcBef>
              <a:buNone/>
              <a:defRPr sz="4000" b="0" i="0" kern="1200">
                <a:solidFill>
                  <a:srgbClr val="00579C"/>
                </a:solidFill>
                <a:latin typeface="Calibri" panose="020F0502020204030204" pitchFamily="34" charset="0"/>
                <a:ea typeface="Tahoma" panose="020B0604030504040204" pitchFamily="34" charset="0"/>
                <a:cs typeface="Calibri" panose="020F0502020204030204" pitchFamily="34" charset="0"/>
              </a:defRPr>
            </a:lvl1pPr>
          </a:lstStyle>
          <a:p>
            <a:r>
              <a:rPr lang="en-GB" b="1">
                <a:ea typeface="Source Sans Pro" panose="020B0503030403020204" pitchFamily="34" charset="0"/>
              </a:rPr>
              <a:t>Scenario Design</a:t>
            </a:r>
            <a:endParaRPr lang="en-AT"/>
          </a:p>
        </p:txBody>
      </p:sp>
      <p:sp>
        <p:nvSpPr>
          <p:cNvPr id="5" name="Shape 9">
            <a:extLst>
              <a:ext uri="{FF2B5EF4-FFF2-40B4-BE49-F238E27FC236}">
                <a16:creationId xmlns:a16="http://schemas.microsoft.com/office/drawing/2014/main" id="{7A510C69-585B-FC3D-BAF6-033D26588966}"/>
              </a:ext>
            </a:extLst>
          </p:cNvPr>
          <p:cNvSpPr/>
          <p:nvPr/>
        </p:nvSpPr>
        <p:spPr>
          <a:xfrm>
            <a:off x="510032" y="4087033"/>
            <a:ext cx="3657600" cy="2148840"/>
          </a:xfrm>
          <a:prstGeom prst="rect">
            <a:avLst/>
          </a:prstGeom>
          <a:solidFill>
            <a:srgbClr val="F4F6FB"/>
          </a:solidFill>
          <a:ln w="9525">
            <a:noFill/>
            <a:prstDash val="solid"/>
          </a:ln>
        </p:spPr>
        <p:txBody>
          <a:bodyPr/>
          <a:lstStyle/>
          <a:p>
            <a:endParaRPr lang="en-AT"/>
          </a:p>
        </p:txBody>
      </p:sp>
      <p:sp>
        <p:nvSpPr>
          <p:cNvPr id="6" name="Shape 10">
            <a:extLst>
              <a:ext uri="{FF2B5EF4-FFF2-40B4-BE49-F238E27FC236}">
                <a16:creationId xmlns:a16="http://schemas.microsoft.com/office/drawing/2014/main" id="{F4EF82C5-6485-E837-1E3F-2D5DC72D9139}"/>
              </a:ext>
            </a:extLst>
          </p:cNvPr>
          <p:cNvSpPr/>
          <p:nvPr/>
        </p:nvSpPr>
        <p:spPr>
          <a:xfrm>
            <a:off x="510032" y="4087033"/>
            <a:ext cx="91440" cy="2148840"/>
          </a:xfrm>
          <a:prstGeom prst="rect">
            <a:avLst/>
          </a:prstGeom>
          <a:solidFill>
            <a:srgbClr val="2E8B4F"/>
          </a:solidFill>
          <a:ln/>
        </p:spPr>
        <p:txBody>
          <a:bodyPr/>
          <a:lstStyle/>
          <a:p>
            <a:endParaRPr lang="en-AT"/>
          </a:p>
        </p:txBody>
      </p:sp>
      <p:pic>
        <p:nvPicPr>
          <p:cNvPr id="7" name="Image 1">
            <a:extLst>
              <a:ext uri="{FF2B5EF4-FFF2-40B4-BE49-F238E27FC236}">
                <a16:creationId xmlns:a16="http://schemas.microsoft.com/office/drawing/2014/main" id="{33E9217D-6337-C440-F16B-CD30CF01AF3E}"/>
              </a:ext>
            </a:extLst>
          </p:cNvPr>
          <p:cNvPicPr>
            <a:picLocks noChangeAspect="1"/>
          </p:cNvPicPr>
          <p:nvPr/>
        </p:nvPicPr>
        <p:blipFill>
          <a:blip r:embed="rId2"/>
          <a:stretch>
            <a:fillRect/>
          </a:stretch>
        </p:blipFill>
        <p:spPr>
          <a:xfrm>
            <a:off x="766064" y="4343065"/>
            <a:ext cx="365760" cy="365760"/>
          </a:xfrm>
          <a:prstGeom prst="rect">
            <a:avLst/>
          </a:prstGeom>
        </p:spPr>
      </p:pic>
      <p:sp>
        <p:nvSpPr>
          <p:cNvPr id="8" name="Shape 11">
            <a:extLst>
              <a:ext uri="{FF2B5EF4-FFF2-40B4-BE49-F238E27FC236}">
                <a16:creationId xmlns:a16="http://schemas.microsoft.com/office/drawing/2014/main" id="{0E076D96-0C57-684F-11B4-1F92D73A445E}"/>
              </a:ext>
            </a:extLst>
          </p:cNvPr>
          <p:cNvSpPr/>
          <p:nvPr/>
        </p:nvSpPr>
        <p:spPr>
          <a:xfrm>
            <a:off x="2704592" y="4361353"/>
            <a:ext cx="1234440" cy="329184"/>
          </a:xfrm>
          <a:prstGeom prst="roundRect">
            <a:avLst>
              <a:gd name="adj" fmla="val 13889"/>
            </a:avLst>
          </a:prstGeom>
          <a:solidFill>
            <a:srgbClr val="FFFFFF"/>
          </a:solidFill>
          <a:ln w="12700">
            <a:solidFill>
              <a:srgbClr val="2E8B4F"/>
            </a:solidFill>
            <a:prstDash val="solid"/>
          </a:ln>
        </p:spPr>
        <p:txBody>
          <a:bodyPr/>
          <a:lstStyle/>
          <a:p>
            <a:endParaRPr lang="en-AT"/>
          </a:p>
        </p:txBody>
      </p:sp>
      <p:sp>
        <p:nvSpPr>
          <p:cNvPr id="9" name="Text 12">
            <a:extLst>
              <a:ext uri="{FF2B5EF4-FFF2-40B4-BE49-F238E27FC236}">
                <a16:creationId xmlns:a16="http://schemas.microsoft.com/office/drawing/2014/main" id="{0C9E6129-317F-A699-0C24-2FAC6504E639}"/>
              </a:ext>
            </a:extLst>
          </p:cNvPr>
          <p:cNvSpPr/>
          <p:nvPr/>
        </p:nvSpPr>
        <p:spPr>
          <a:xfrm>
            <a:off x="2704592" y="4361353"/>
            <a:ext cx="1234440" cy="329184"/>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a:solidFill>
                  <a:srgbClr val="2E8B4F"/>
                </a:solidFill>
                <a:latin typeface="Consolas" pitchFamily="34" charset="0"/>
                <a:ea typeface="Consolas" pitchFamily="34" charset="-122"/>
                <a:cs typeface="Consolas" pitchFamily="34" charset="-120"/>
              </a:rPr>
              <a:t>ORG-EU</a:t>
            </a:r>
            <a:endParaRPr lang="en-US" sz="1600"/>
          </a:p>
        </p:txBody>
      </p:sp>
      <p:sp>
        <p:nvSpPr>
          <p:cNvPr id="10" name="Text 13">
            <a:extLst>
              <a:ext uri="{FF2B5EF4-FFF2-40B4-BE49-F238E27FC236}">
                <a16:creationId xmlns:a16="http://schemas.microsoft.com/office/drawing/2014/main" id="{2175269E-1D5C-7D9A-FE41-BBC752CB0F79}"/>
              </a:ext>
            </a:extLst>
          </p:cNvPr>
          <p:cNvSpPr/>
          <p:nvPr/>
        </p:nvSpPr>
        <p:spPr>
          <a:xfrm>
            <a:off x="1223264" y="4343065"/>
            <a:ext cx="1371600" cy="36576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b="1">
                <a:solidFill>
                  <a:srgbClr val="143A78"/>
                </a:solidFill>
                <a:latin typeface="Calibri" pitchFamily="34" charset="0"/>
                <a:ea typeface="Calibri" pitchFamily="34" charset="-122"/>
                <a:cs typeface="Calibri" pitchFamily="34" charset="-120"/>
              </a:rPr>
              <a:t>Organic at EU</a:t>
            </a:r>
          </a:p>
        </p:txBody>
      </p:sp>
      <p:sp>
        <p:nvSpPr>
          <p:cNvPr id="11" name="Text 14">
            <a:extLst>
              <a:ext uri="{FF2B5EF4-FFF2-40B4-BE49-F238E27FC236}">
                <a16:creationId xmlns:a16="http://schemas.microsoft.com/office/drawing/2014/main" id="{F129764C-5B18-BCC1-5636-E8CE5D28C801}"/>
              </a:ext>
            </a:extLst>
          </p:cNvPr>
          <p:cNvSpPr/>
          <p:nvPr/>
        </p:nvSpPr>
        <p:spPr>
          <a:xfrm>
            <a:off x="784352" y="4800265"/>
            <a:ext cx="3200400" cy="128016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25000"/>
              </a:lnSpc>
              <a:buNone/>
            </a:pPr>
            <a:r>
              <a:rPr lang="en-US" sz="1400">
                <a:solidFill>
                  <a:srgbClr val="004689"/>
                </a:solidFill>
                <a:latin typeface="Calibri" pitchFamily="34" charset="0"/>
                <a:ea typeface="Calibri" pitchFamily="34" charset="-122"/>
                <a:cs typeface="Calibri" pitchFamily="34" charset="-120"/>
              </a:rPr>
              <a:t>Organic land reaches 20% of total EU agricultural land, allocated flexibly across Member States. Motivated by the Farm to Fork Strategy.</a:t>
            </a:r>
            <a:endParaRPr lang="en-US" sz="1400">
              <a:solidFill>
                <a:srgbClr val="004689"/>
              </a:solidFill>
            </a:endParaRPr>
          </a:p>
        </p:txBody>
      </p:sp>
      <p:sp>
        <p:nvSpPr>
          <p:cNvPr id="12" name="Shape 15">
            <a:extLst>
              <a:ext uri="{FF2B5EF4-FFF2-40B4-BE49-F238E27FC236}">
                <a16:creationId xmlns:a16="http://schemas.microsoft.com/office/drawing/2014/main" id="{F3B9E92B-C4AE-6D34-C26B-60D04680E406}"/>
              </a:ext>
            </a:extLst>
          </p:cNvPr>
          <p:cNvSpPr/>
          <p:nvPr/>
        </p:nvSpPr>
        <p:spPr>
          <a:xfrm>
            <a:off x="494145" y="1632586"/>
            <a:ext cx="3657600" cy="2148840"/>
          </a:xfrm>
          <a:prstGeom prst="rect">
            <a:avLst/>
          </a:prstGeom>
          <a:solidFill>
            <a:srgbClr val="F4F6FB"/>
          </a:solidFill>
          <a:ln w="9525">
            <a:noFill/>
            <a:prstDash val="solid"/>
          </a:ln>
        </p:spPr>
        <p:txBody>
          <a:bodyPr/>
          <a:lstStyle/>
          <a:p>
            <a:endParaRPr lang="en-AT"/>
          </a:p>
        </p:txBody>
      </p:sp>
      <p:sp>
        <p:nvSpPr>
          <p:cNvPr id="13" name="Shape 16">
            <a:extLst>
              <a:ext uri="{FF2B5EF4-FFF2-40B4-BE49-F238E27FC236}">
                <a16:creationId xmlns:a16="http://schemas.microsoft.com/office/drawing/2014/main" id="{70875FB1-744F-CDC6-26A6-4847A2232643}"/>
              </a:ext>
            </a:extLst>
          </p:cNvPr>
          <p:cNvSpPr/>
          <p:nvPr/>
        </p:nvSpPr>
        <p:spPr>
          <a:xfrm>
            <a:off x="494145" y="1632586"/>
            <a:ext cx="91440" cy="2148840"/>
          </a:xfrm>
          <a:prstGeom prst="rect">
            <a:avLst/>
          </a:prstGeom>
          <a:solidFill>
            <a:srgbClr val="2E8B4F"/>
          </a:solidFill>
          <a:ln/>
        </p:spPr>
        <p:txBody>
          <a:bodyPr/>
          <a:lstStyle/>
          <a:p>
            <a:endParaRPr lang="en-AT"/>
          </a:p>
        </p:txBody>
      </p:sp>
      <p:pic>
        <p:nvPicPr>
          <p:cNvPr id="14" name="Image 2">
            <a:extLst>
              <a:ext uri="{FF2B5EF4-FFF2-40B4-BE49-F238E27FC236}">
                <a16:creationId xmlns:a16="http://schemas.microsoft.com/office/drawing/2014/main" id="{4DD3C8E9-9EBD-645E-C1D9-DA894AA0D6AD}"/>
              </a:ext>
            </a:extLst>
          </p:cNvPr>
          <p:cNvPicPr>
            <a:picLocks noChangeAspect="1"/>
          </p:cNvPicPr>
          <p:nvPr/>
        </p:nvPicPr>
        <p:blipFill>
          <a:blip r:embed="rId3"/>
          <a:stretch>
            <a:fillRect/>
          </a:stretch>
        </p:blipFill>
        <p:spPr>
          <a:xfrm>
            <a:off x="750177" y="1888618"/>
            <a:ext cx="365760" cy="365760"/>
          </a:xfrm>
          <a:prstGeom prst="rect">
            <a:avLst/>
          </a:prstGeom>
        </p:spPr>
      </p:pic>
      <p:sp>
        <p:nvSpPr>
          <p:cNvPr id="15" name="Shape 17">
            <a:extLst>
              <a:ext uri="{FF2B5EF4-FFF2-40B4-BE49-F238E27FC236}">
                <a16:creationId xmlns:a16="http://schemas.microsoft.com/office/drawing/2014/main" id="{37E6FD8E-BB0E-C47F-0CCE-7C9615775521}"/>
              </a:ext>
            </a:extLst>
          </p:cNvPr>
          <p:cNvSpPr/>
          <p:nvPr/>
        </p:nvSpPr>
        <p:spPr>
          <a:xfrm>
            <a:off x="2688705" y="1906906"/>
            <a:ext cx="1234440" cy="329184"/>
          </a:xfrm>
          <a:prstGeom prst="roundRect">
            <a:avLst>
              <a:gd name="adj" fmla="val 13889"/>
            </a:avLst>
          </a:prstGeom>
          <a:solidFill>
            <a:srgbClr val="FFFFFF"/>
          </a:solidFill>
          <a:ln w="12700">
            <a:solidFill>
              <a:srgbClr val="2E8B4F"/>
            </a:solidFill>
            <a:prstDash val="solid"/>
          </a:ln>
        </p:spPr>
        <p:txBody>
          <a:bodyPr/>
          <a:lstStyle/>
          <a:p>
            <a:endParaRPr lang="en-AT"/>
          </a:p>
        </p:txBody>
      </p:sp>
      <p:sp>
        <p:nvSpPr>
          <p:cNvPr id="16" name="Text 18">
            <a:extLst>
              <a:ext uri="{FF2B5EF4-FFF2-40B4-BE49-F238E27FC236}">
                <a16:creationId xmlns:a16="http://schemas.microsoft.com/office/drawing/2014/main" id="{1A31CD00-F5B6-938B-C5FA-7FC315D17495}"/>
              </a:ext>
            </a:extLst>
          </p:cNvPr>
          <p:cNvSpPr/>
          <p:nvPr/>
        </p:nvSpPr>
        <p:spPr>
          <a:xfrm>
            <a:off x="2688705" y="1906906"/>
            <a:ext cx="1234440" cy="329184"/>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a:solidFill>
                  <a:srgbClr val="2E8B4F"/>
                </a:solidFill>
                <a:latin typeface="Consolas" pitchFamily="34" charset="0"/>
                <a:ea typeface="Consolas" pitchFamily="34" charset="-122"/>
                <a:cs typeface="Consolas" pitchFamily="34" charset="-120"/>
              </a:rPr>
              <a:t>ORG-MS</a:t>
            </a:r>
            <a:endParaRPr lang="en-US" sz="1600"/>
          </a:p>
        </p:txBody>
      </p:sp>
      <p:sp>
        <p:nvSpPr>
          <p:cNvPr id="17" name="Text 19">
            <a:extLst>
              <a:ext uri="{FF2B5EF4-FFF2-40B4-BE49-F238E27FC236}">
                <a16:creationId xmlns:a16="http://schemas.microsoft.com/office/drawing/2014/main" id="{F1047698-B546-50C9-D752-DD1BF4EB9464}"/>
              </a:ext>
            </a:extLst>
          </p:cNvPr>
          <p:cNvSpPr/>
          <p:nvPr/>
        </p:nvSpPr>
        <p:spPr>
          <a:xfrm>
            <a:off x="1207377" y="1888618"/>
            <a:ext cx="1481328" cy="36576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b="1" dirty="0">
                <a:solidFill>
                  <a:srgbClr val="143A78"/>
                </a:solidFill>
                <a:latin typeface="Calibri" pitchFamily="34" charset="0"/>
                <a:ea typeface="Calibri" pitchFamily="34" charset="-122"/>
                <a:cs typeface="Calibri" pitchFamily="34" charset="-120"/>
              </a:rPr>
              <a:t>Organic at member state</a:t>
            </a:r>
          </a:p>
        </p:txBody>
      </p:sp>
      <p:sp>
        <p:nvSpPr>
          <p:cNvPr id="18" name="Text 20">
            <a:extLst>
              <a:ext uri="{FF2B5EF4-FFF2-40B4-BE49-F238E27FC236}">
                <a16:creationId xmlns:a16="http://schemas.microsoft.com/office/drawing/2014/main" id="{A5D9F33B-4091-5AF7-481C-8BFB7DA8021A}"/>
              </a:ext>
            </a:extLst>
          </p:cNvPr>
          <p:cNvSpPr/>
          <p:nvPr/>
        </p:nvSpPr>
        <p:spPr>
          <a:xfrm>
            <a:off x="768465" y="2345818"/>
            <a:ext cx="3200400" cy="128016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25000"/>
              </a:lnSpc>
              <a:buNone/>
            </a:pPr>
            <a:r>
              <a:rPr lang="en-US" sz="1400">
                <a:solidFill>
                  <a:srgbClr val="004689"/>
                </a:solidFill>
                <a:latin typeface="Calibri" pitchFamily="34" charset="0"/>
                <a:ea typeface="Calibri" pitchFamily="34" charset="-122"/>
                <a:cs typeface="Calibri" pitchFamily="34" charset="-120"/>
              </a:rPr>
              <a:t>Organic land reaches 20% of agricultural land in every Member State. Stricter spatial constraint than ORG-EU.</a:t>
            </a:r>
            <a:endParaRPr lang="en-US" sz="1400">
              <a:solidFill>
                <a:srgbClr val="004689"/>
              </a:solidFill>
            </a:endParaRPr>
          </a:p>
        </p:txBody>
      </p:sp>
      <p:sp>
        <p:nvSpPr>
          <p:cNvPr id="26" name="Shape 28">
            <a:extLst>
              <a:ext uri="{FF2B5EF4-FFF2-40B4-BE49-F238E27FC236}">
                <a16:creationId xmlns:a16="http://schemas.microsoft.com/office/drawing/2014/main" id="{72EE6E88-24BD-9A7D-B902-773C4D535DB3}"/>
              </a:ext>
            </a:extLst>
          </p:cNvPr>
          <p:cNvSpPr/>
          <p:nvPr/>
        </p:nvSpPr>
        <p:spPr>
          <a:xfrm>
            <a:off x="4294632" y="1628371"/>
            <a:ext cx="3657600" cy="2148840"/>
          </a:xfrm>
          <a:prstGeom prst="rect">
            <a:avLst/>
          </a:prstGeom>
          <a:solidFill>
            <a:srgbClr val="F4F6FB"/>
          </a:solidFill>
          <a:ln w="9525">
            <a:noFill/>
            <a:prstDash val="solid"/>
          </a:ln>
        </p:spPr>
        <p:txBody>
          <a:bodyPr/>
          <a:lstStyle/>
          <a:p>
            <a:endParaRPr lang="en-AT"/>
          </a:p>
        </p:txBody>
      </p:sp>
      <p:sp>
        <p:nvSpPr>
          <p:cNvPr id="27" name="Shape 29">
            <a:extLst>
              <a:ext uri="{FF2B5EF4-FFF2-40B4-BE49-F238E27FC236}">
                <a16:creationId xmlns:a16="http://schemas.microsoft.com/office/drawing/2014/main" id="{88062FA1-55B6-A9DE-1352-C32262834BCD}"/>
              </a:ext>
            </a:extLst>
          </p:cNvPr>
          <p:cNvSpPr/>
          <p:nvPr/>
        </p:nvSpPr>
        <p:spPr>
          <a:xfrm>
            <a:off x="4294632" y="1628371"/>
            <a:ext cx="91440" cy="2148840"/>
          </a:xfrm>
          <a:prstGeom prst="rect">
            <a:avLst/>
          </a:prstGeom>
          <a:solidFill>
            <a:srgbClr val="C77A1F"/>
          </a:solidFill>
          <a:ln/>
        </p:spPr>
        <p:txBody>
          <a:bodyPr/>
          <a:lstStyle/>
          <a:p>
            <a:endParaRPr lang="en-AT"/>
          </a:p>
        </p:txBody>
      </p:sp>
      <p:pic>
        <p:nvPicPr>
          <p:cNvPr id="28" name="Image 4">
            <a:extLst>
              <a:ext uri="{FF2B5EF4-FFF2-40B4-BE49-F238E27FC236}">
                <a16:creationId xmlns:a16="http://schemas.microsoft.com/office/drawing/2014/main" id="{2B11287F-3A9B-204F-5AD3-AEE67FDEF119}"/>
              </a:ext>
            </a:extLst>
          </p:cNvPr>
          <p:cNvPicPr>
            <a:picLocks noChangeAspect="1"/>
          </p:cNvPicPr>
          <p:nvPr/>
        </p:nvPicPr>
        <p:blipFill>
          <a:blip r:embed="rId4"/>
          <a:stretch>
            <a:fillRect/>
          </a:stretch>
        </p:blipFill>
        <p:spPr>
          <a:xfrm>
            <a:off x="4550664" y="1884403"/>
            <a:ext cx="365760" cy="365760"/>
          </a:xfrm>
          <a:prstGeom prst="rect">
            <a:avLst/>
          </a:prstGeom>
        </p:spPr>
      </p:pic>
      <p:sp>
        <p:nvSpPr>
          <p:cNvPr id="29" name="Shape 30">
            <a:extLst>
              <a:ext uri="{FF2B5EF4-FFF2-40B4-BE49-F238E27FC236}">
                <a16:creationId xmlns:a16="http://schemas.microsoft.com/office/drawing/2014/main" id="{F5153624-7CEF-2777-9B88-A67FAA286F43}"/>
              </a:ext>
            </a:extLst>
          </p:cNvPr>
          <p:cNvSpPr/>
          <p:nvPr/>
        </p:nvSpPr>
        <p:spPr>
          <a:xfrm>
            <a:off x="6586220" y="1893190"/>
            <a:ext cx="1234440" cy="329184"/>
          </a:xfrm>
          <a:prstGeom prst="roundRect">
            <a:avLst>
              <a:gd name="adj" fmla="val 13889"/>
            </a:avLst>
          </a:prstGeom>
          <a:solidFill>
            <a:srgbClr val="FFFFFF"/>
          </a:solidFill>
          <a:ln w="12700">
            <a:solidFill>
              <a:srgbClr val="C77A1F"/>
            </a:solidFill>
            <a:prstDash val="solid"/>
          </a:ln>
        </p:spPr>
        <p:txBody>
          <a:bodyPr/>
          <a:lstStyle/>
          <a:p>
            <a:endParaRPr lang="en-AT"/>
          </a:p>
        </p:txBody>
      </p:sp>
      <p:sp>
        <p:nvSpPr>
          <p:cNvPr id="30" name="Text 31">
            <a:extLst>
              <a:ext uri="{FF2B5EF4-FFF2-40B4-BE49-F238E27FC236}">
                <a16:creationId xmlns:a16="http://schemas.microsoft.com/office/drawing/2014/main" id="{C0A7C98F-EF9F-D551-FF5D-FEFBC4F0E7FC}"/>
              </a:ext>
            </a:extLst>
          </p:cNvPr>
          <p:cNvSpPr/>
          <p:nvPr/>
        </p:nvSpPr>
        <p:spPr>
          <a:xfrm>
            <a:off x="6613652" y="1902691"/>
            <a:ext cx="1234440" cy="329184"/>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C77A1F"/>
                </a:solidFill>
                <a:latin typeface="Consolas" pitchFamily="34" charset="0"/>
                <a:ea typeface="Consolas" pitchFamily="34" charset="-122"/>
                <a:cs typeface="Consolas" pitchFamily="34" charset="-120"/>
              </a:rPr>
              <a:t>FERT</a:t>
            </a:r>
            <a:endParaRPr lang="en-US" sz="1600" dirty="0"/>
          </a:p>
        </p:txBody>
      </p:sp>
      <p:sp>
        <p:nvSpPr>
          <p:cNvPr id="31" name="Text 32">
            <a:extLst>
              <a:ext uri="{FF2B5EF4-FFF2-40B4-BE49-F238E27FC236}">
                <a16:creationId xmlns:a16="http://schemas.microsoft.com/office/drawing/2014/main" id="{6151F021-B5BF-66A2-2BBA-A024B1B5F04E}"/>
              </a:ext>
            </a:extLst>
          </p:cNvPr>
          <p:cNvSpPr/>
          <p:nvPr/>
        </p:nvSpPr>
        <p:spPr>
          <a:xfrm>
            <a:off x="5007864" y="1884403"/>
            <a:ext cx="1371600" cy="36576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err="1">
                <a:solidFill>
                  <a:srgbClr val="143A78"/>
                </a:solidFill>
                <a:latin typeface="Calibri" pitchFamily="34" charset="0"/>
                <a:ea typeface="Calibri" pitchFamily="34" charset="-122"/>
                <a:cs typeface="Calibri" pitchFamily="34" charset="-120"/>
              </a:rPr>
              <a:t>Fertiliser</a:t>
            </a:r>
            <a:r>
              <a:rPr lang="en-US" b="1" dirty="0">
                <a:solidFill>
                  <a:srgbClr val="143A78"/>
                </a:solidFill>
                <a:latin typeface="Calibri" pitchFamily="34" charset="0"/>
                <a:ea typeface="Calibri" pitchFamily="34" charset="-122"/>
                <a:cs typeface="Calibri" pitchFamily="34" charset="-120"/>
              </a:rPr>
              <a:t> price shock</a:t>
            </a:r>
          </a:p>
        </p:txBody>
      </p:sp>
      <p:sp>
        <p:nvSpPr>
          <p:cNvPr id="32" name="Text 33">
            <a:extLst>
              <a:ext uri="{FF2B5EF4-FFF2-40B4-BE49-F238E27FC236}">
                <a16:creationId xmlns:a16="http://schemas.microsoft.com/office/drawing/2014/main" id="{46F20EB1-25D8-5F3B-0838-7D648A05CFB4}"/>
              </a:ext>
            </a:extLst>
          </p:cNvPr>
          <p:cNvSpPr/>
          <p:nvPr/>
        </p:nvSpPr>
        <p:spPr>
          <a:xfrm>
            <a:off x="4568952" y="2341603"/>
            <a:ext cx="3200400" cy="128016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25000"/>
              </a:lnSpc>
              <a:buNone/>
            </a:pPr>
            <a:r>
              <a:rPr lang="en-US" sz="1400">
                <a:solidFill>
                  <a:srgbClr val="004689"/>
                </a:solidFill>
                <a:latin typeface="Calibri" pitchFamily="34" charset="0"/>
                <a:ea typeface="Calibri" pitchFamily="34" charset="-122"/>
                <a:cs typeface="Calibri" pitchFamily="34" charset="-120"/>
              </a:rPr>
              <a:t>Fertiliser prices increase by 70%, driven by external shocks such as geopolitical conflict or CBAM-related cost increases.</a:t>
            </a:r>
            <a:endParaRPr lang="en-US" sz="1400">
              <a:solidFill>
                <a:srgbClr val="004689"/>
              </a:solidFill>
            </a:endParaRPr>
          </a:p>
        </p:txBody>
      </p:sp>
      <p:sp>
        <p:nvSpPr>
          <p:cNvPr id="33" name="Shape 34">
            <a:extLst>
              <a:ext uri="{FF2B5EF4-FFF2-40B4-BE49-F238E27FC236}">
                <a16:creationId xmlns:a16="http://schemas.microsoft.com/office/drawing/2014/main" id="{C7ABB015-60E6-2368-0A63-013CAEA4BAA7}"/>
              </a:ext>
            </a:extLst>
          </p:cNvPr>
          <p:cNvSpPr/>
          <p:nvPr/>
        </p:nvSpPr>
        <p:spPr>
          <a:xfrm>
            <a:off x="4297998" y="4067176"/>
            <a:ext cx="3657600" cy="2148840"/>
          </a:xfrm>
          <a:prstGeom prst="rect">
            <a:avLst/>
          </a:prstGeom>
          <a:solidFill>
            <a:srgbClr val="F4F6FB"/>
          </a:solidFill>
          <a:ln w="9525">
            <a:noFill/>
            <a:prstDash val="solid"/>
          </a:ln>
        </p:spPr>
        <p:txBody>
          <a:bodyPr/>
          <a:lstStyle/>
          <a:p>
            <a:endParaRPr lang="en-AT"/>
          </a:p>
        </p:txBody>
      </p:sp>
      <p:sp>
        <p:nvSpPr>
          <p:cNvPr id="34" name="Shape 35">
            <a:extLst>
              <a:ext uri="{FF2B5EF4-FFF2-40B4-BE49-F238E27FC236}">
                <a16:creationId xmlns:a16="http://schemas.microsoft.com/office/drawing/2014/main" id="{B0A715B9-FA0A-0DC7-4DEB-C9DB168FAF2B}"/>
              </a:ext>
            </a:extLst>
          </p:cNvPr>
          <p:cNvSpPr/>
          <p:nvPr/>
        </p:nvSpPr>
        <p:spPr>
          <a:xfrm>
            <a:off x="4297998" y="4067176"/>
            <a:ext cx="91440" cy="2148840"/>
          </a:xfrm>
          <a:prstGeom prst="rect">
            <a:avLst/>
          </a:prstGeom>
          <a:solidFill>
            <a:srgbClr val="C77A1F"/>
          </a:solidFill>
          <a:ln/>
        </p:spPr>
        <p:txBody>
          <a:bodyPr/>
          <a:lstStyle/>
          <a:p>
            <a:endParaRPr lang="en-AT"/>
          </a:p>
        </p:txBody>
      </p:sp>
      <p:pic>
        <p:nvPicPr>
          <p:cNvPr id="35" name="Image 5">
            <a:extLst>
              <a:ext uri="{FF2B5EF4-FFF2-40B4-BE49-F238E27FC236}">
                <a16:creationId xmlns:a16="http://schemas.microsoft.com/office/drawing/2014/main" id="{38E908B3-3042-2EF3-EE9C-267907B2428C}"/>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colorTemperature colorTemp="4700"/>
                    </a14:imgEffect>
                    <a14:imgEffect>
                      <a14:saturation sat="400000"/>
                    </a14:imgEffect>
                  </a14:imgLayer>
                </a14:imgProps>
              </a:ext>
            </a:extLst>
          </a:blip>
          <a:stretch>
            <a:fillRect/>
          </a:stretch>
        </p:blipFill>
        <p:spPr>
          <a:xfrm>
            <a:off x="4554030" y="4323208"/>
            <a:ext cx="365760" cy="365760"/>
          </a:xfrm>
          <a:prstGeom prst="rect">
            <a:avLst/>
          </a:prstGeom>
        </p:spPr>
      </p:pic>
      <p:sp>
        <p:nvSpPr>
          <p:cNvPr id="36" name="Shape 36">
            <a:extLst>
              <a:ext uri="{FF2B5EF4-FFF2-40B4-BE49-F238E27FC236}">
                <a16:creationId xmlns:a16="http://schemas.microsoft.com/office/drawing/2014/main" id="{19F9A6C1-18F7-53B6-D463-0DD957B7D765}"/>
              </a:ext>
            </a:extLst>
          </p:cNvPr>
          <p:cNvSpPr/>
          <p:nvPr/>
        </p:nvSpPr>
        <p:spPr>
          <a:xfrm>
            <a:off x="6568124" y="4367786"/>
            <a:ext cx="1234440" cy="329184"/>
          </a:xfrm>
          <a:prstGeom prst="roundRect">
            <a:avLst>
              <a:gd name="adj" fmla="val 13889"/>
            </a:avLst>
          </a:prstGeom>
          <a:solidFill>
            <a:srgbClr val="FFFFFF"/>
          </a:solidFill>
          <a:ln w="12700">
            <a:solidFill>
              <a:srgbClr val="C77A1F"/>
            </a:solidFill>
            <a:prstDash val="solid"/>
          </a:ln>
        </p:spPr>
        <p:txBody>
          <a:bodyPr/>
          <a:lstStyle/>
          <a:p>
            <a:endParaRPr lang="en-AT"/>
          </a:p>
        </p:txBody>
      </p:sp>
      <p:sp>
        <p:nvSpPr>
          <p:cNvPr id="37" name="Text 37">
            <a:extLst>
              <a:ext uri="{FF2B5EF4-FFF2-40B4-BE49-F238E27FC236}">
                <a16:creationId xmlns:a16="http://schemas.microsoft.com/office/drawing/2014/main" id="{208BEC97-CA58-941C-4B8E-6B1A5B54C0BB}"/>
              </a:ext>
            </a:extLst>
          </p:cNvPr>
          <p:cNvSpPr/>
          <p:nvPr/>
        </p:nvSpPr>
        <p:spPr>
          <a:xfrm>
            <a:off x="6632258" y="4359784"/>
            <a:ext cx="1234440" cy="329184"/>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dirty="0">
                <a:solidFill>
                  <a:srgbClr val="C77A1F"/>
                </a:solidFill>
                <a:latin typeface="Consolas" pitchFamily="34" charset="0"/>
              </a:rPr>
              <a:t>FERT-ORG</a:t>
            </a:r>
          </a:p>
        </p:txBody>
      </p:sp>
      <p:sp>
        <p:nvSpPr>
          <p:cNvPr id="38" name="Text 38">
            <a:extLst>
              <a:ext uri="{FF2B5EF4-FFF2-40B4-BE49-F238E27FC236}">
                <a16:creationId xmlns:a16="http://schemas.microsoft.com/office/drawing/2014/main" id="{DF6FC4F2-9499-C434-5A02-070C9798E573}"/>
              </a:ext>
            </a:extLst>
          </p:cNvPr>
          <p:cNvSpPr/>
          <p:nvPr/>
        </p:nvSpPr>
        <p:spPr>
          <a:xfrm>
            <a:off x="5011230" y="4323208"/>
            <a:ext cx="1481328" cy="36576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b="1" dirty="0" err="1">
                <a:solidFill>
                  <a:srgbClr val="143A78"/>
                </a:solidFill>
                <a:latin typeface="Calibri" pitchFamily="34" charset="0"/>
                <a:ea typeface="Calibri" pitchFamily="34" charset="-122"/>
                <a:cs typeface="Calibri" pitchFamily="34" charset="-120"/>
              </a:rPr>
              <a:t>Fertiliser</a:t>
            </a:r>
            <a:r>
              <a:rPr lang="en-US" b="1" dirty="0">
                <a:solidFill>
                  <a:srgbClr val="143A78"/>
                </a:solidFill>
                <a:latin typeface="Calibri" pitchFamily="34" charset="0"/>
                <a:ea typeface="Calibri" pitchFamily="34" charset="-122"/>
                <a:cs typeface="Calibri" pitchFamily="34" charset="-120"/>
              </a:rPr>
              <a:t> shock + Organic EU</a:t>
            </a:r>
          </a:p>
        </p:txBody>
      </p:sp>
      <p:sp>
        <p:nvSpPr>
          <p:cNvPr id="39" name="Text 39">
            <a:extLst>
              <a:ext uri="{FF2B5EF4-FFF2-40B4-BE49-F238E27FC236}">
                <a16:creationId xmlns:a16="http://schemas.microsoft.com/office/drawing/2014/main" id="{94531135-B38F-B093-D96E-A7F071E35508}"/>
              </a:ext>
            </a:extLst>
          </p:cNvPr>
          <p:cNvSpPr/>
          <p:nvPr/>
        </p:nvSpPr>
        <p:spPr>
          <a:xfrm>
            <a:off x="4572318" y="4780408"/>
            <a:ext cx="3200400" cy="128016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25000"/>
              </a:lnSpc>
              <a:buNone/>
            </a:pPr>
            <a:r>
              <a:rPr lang="en-US" sz="1400">
                <a:solidFill>
                  <a:srgbClr val="004689"/>
                </a:solidFill>
                <a:latin typeface="Calibri" pitchFamily="34" charset="0"/>
                <a:ea typeface="Calibri" pitchFamily="34" charset="-122"/>
                <a:cs typeface="Calibri" pitchFamily="34" charset="-120"/>
              </a:rPr>
              <a:t>Combines the FERT fertiliser-price shock with the ORG-EU organic-land target to assess joint effects</a:t>
            </a:r>
            <a:r>
              <a:rPr lang="en-US" sz="1050">
                <a:solidFill>
                  <a:srgbClr val="004689"/>
                </a:solidFill>
                <a:latin typeface="Calibri" pitchFamily="34" charset="0"/>
                <a:ea typeface="Calibri" pitchFamily="34" charset="-122"/>
                <a:cs typeface="Calibri" pitchFamily="34" charset="-120"/>
              </a:rPr>
              <a:t>.</a:t>
            </a:r>
            <a:endParaRPr lang="en-US" sz="1050">
              <a:solidFill>
                <a:srgbClr val="004689"/>
              </a:solidFill>
            </a:endParaRPr>
          </a:p>
        </p:txBody>
      </p:sp>
      <p:sp>
        <p:nvSpPr>
          <p:cNvPr id="40" name="Text 40">
            <a:extLst>
              <a:ext uri="{FF2B5EF4-FFF2-40B4-BE49-F238E27FC236}">
                <a16:creationId xmlns:a16="http://schemas.microsoft.com/office/drawing/2014/main" id="{4F683973-C572-09EA-DB76-22F159331139}"/>
              </a:ext>
            </a:extLst>
          </p:cNvPr>
          <p:cNvSpPr/>
          <p:nvPr/>
        </p:nvSpPr>
        <p:spPr>
          <a:xfrm>
            <a:off x="471424" y="6357748"/>
            <a:ext cx="11155680" cy="22860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200" i="1">
                <a:solidFill>
                  <a:srgbClr val="6B7B95"/>
                </a:solidFill>
                <a:latin typeface="Calibri" pitchFamily="34" charset="0"/>
                <a:ea typeface="Calibri" pitchFamily="34" charset="-122"/>
                <a:cs typeface="Calibri" pitchFamily="34" charset="-120"/>
              </a:rPr>
              <a:t>Note: ORG-EU and ORG-MS differ in spatial flexibility. Combined scenarios (GHGPRICE-ORG, FERT-ORG) layer policy or market shocks onto the ORG-EU target.</a:t>
            </a:r>
            <a:endParaRPr lang="en-US" sz="1200"/>
          </a:p>
        </p:txBody>
      </p:sp>
      <p:sp>
        <p:nvSpPr>
          <p:cNvPr id="41" name="Shape 22">
            <a:extLst>
              <a:ext uri="{FF2B5EF4-FFF2-40B4-BE49-F238E27FC236}">
                <a16:creationId xmlns:a16="http://schemas.microsoft.com/office/drawing/2014/main" id="{94F525AF-8D3F-DE86-7FB6-58791E649ACC}"/>
              </a:ext>
            </a:extLst>
          </p:cNvPr>
          <p:cNvSpPr/>
          <p:nvPr/>
        </p:nvSpPr>
        <p:spPr>
          <a:xfrm>
            <a:off x="8062976" y="1637158"/>
            <a:ext cx="3657600" cy="2148840"/>
          </a:xfrm>
          <a:prstGeom prst="rect">
            <a:avLst/>
          </a:prstGeom>
          <a:solidFill>
            <a:srgbClr val="F4F6FB"/>
          </a:solidFill>
          <a:ln w="9525">
            <a:noFill/>
            <a:prstDash val="solid"/>
          </a:ln>
        </p:spPr>
        <p:txBody>
          <a:bodyPr/>
          <a:lstStyle/>
          <a:p>
            <a:endParaRPr lang="en-AT"/>
          </a:p>
        </p:txBody>
      </p:sp>
      <p:sp>
        <p:nvSpPr>
          <p:cNvPr id="42" name="Shape 23">
            <a:extLst>
              <a:ext uri="{FF2B5EF4-FFF2-40B4-BE49-F238E27FC236}">
                <a16:creationId xmlns:a16="http://schemas.microsoft.com/office/drawing/2014/main" id="{7133FB2E-93CE-8569-7997-3517BF9152CB}"/>
              </a:ext>
            </a:extLst>
          </p:cNvPr>
          <p:cNvSpPr/>
          <p:nvPr/>
        </p:nvSpPr>
        <p:spPr>
          <a:xfrm>
            <a:off x="8062976" y="1637158"/>
            <a:ext cx="91440" cy="2148840"/>
          </a:xfrm>
          <a:prstGeom prst="rect">
            <a:avLst/>
          </a:prstGeom>
          <a:solidFill>
            <a:srgbClr val="2A7B8A"/>
          </a:solidFill>
          <a:ln/>
        </p:spPr>
        <p:txBody>
          <a:bodyPr/>
          <a:lstStyle/>
          <a:p>
            <a:endParaRPr lang="en-AT"/>
          </a:p>
        </p:txBody>
      </p:sp>
      <p:pic>
        <p:nvPicPr>
          <p:cNvPr id="43" name="Image 3">
            <a:extLst>
              <a:ext uri="{FF2B5EF4-FFF2-40B4-BE49-F238E27FC236}">
                <a16:creationId xmlns:a16="http://schemas.microsoft.com/office/drawing/2014/main" id="{66F97101-B8DF-6025-B457-6B33033F9ED6}"/>
              </a:ext>
            </a:extLst>
          </p:cNvPr>
          <p:cNvPicPr>
            <a:picLocks noChangeAspect="1"/>
          </p:cNvPicPr>
          <p:nvPr/>
        </p:nvPicPr>
        <p:blipFill>
          <a:blip r:embed="rId7"/>
          <a:stretch>
            <a:fillRect/>
          </a:stretch>
        </p:blipFill>
        <p:spPr>
          <a:xfrm>
            <a:off x="8319008" y="1893190"/>
            <a:ext cx="365760" cy="365760"/>
          </a:xfrm>
          <a:prstGeom prst="rect">
            <a:avLst/>
          </a:prstGeom>
        </p:spPr>
      </p:pic>
      <p:sp>
        <p:nvSpPr>
          <p:cNvPr id="44" name="Shape 24">
            <a:extLst>
              <a:ext uri="{FF2B5EF4-FFF2-40B4-BE49-F238E27FC236}">
                <a16:creationId xmlns:a16="http://schemas.microsoft.com/office/drawing/2014/main" id="{028FAA6A-C41F-4B9A-A1C4-7CF33254247A}"/>
              </a:ext>
            </a:extLst>
          </p:cNvPr>
          <p:cNvSpPr/>
          <p:nvPr/>
        </p:nvSpPr>
        <p:spPr>
          <a:xfrm>
            <a:off x="10120376" y="1911478"/>
            <a:ext cx="1417320" cy="329184"/>
          </a:xfrm>
          <a:prstGeom prst="roundRect">
            <a:avLst>
              <a:gd name="adj" fmla="val 13889"/>
            </a:avLst>
          </a:prstGeom>
          <a:solidFill>
            <a:srgbClr val="FFFFFF"/>
          </a:solidFill>
          <a:ln w="12700">
            <a:solidFill>
              <a:srgbClr val="2A7B8A"/>
            </a:solidFill>
            <a:prstDash val="solid"/>
          </a:ln>
        </p:spPr>
        <p:txBody>
          <a:bodyPr/>
          <a:lstStyle/>
          <a:p>
            <a:endParaRPr lang="en-AT"/>
          </a:p>
        </p:txBody>
      </p:sp>
      <p:sp>
        <p:nvSpPr>
          <p:cNvPr id="45" name="Text 25">
            <a:extLst>
              <a:ext uri="{FF2B5EF4-FFF2-40B4-BE49-F238E27FC236}">
                <a16:creationId xmlns:a16="http://schemas.microsoft.com/office/drawing/2014/main" id="{67B5C6C1-AC2B-A97A-D7EA-E558CFD4B083}"/>
              </a:ext>
            </a:extLst>
          </p:cNvPr>
          <p:cNvSpPr/>
          <p:nvPr/>
        </p:nvSpPr>
        <p:spPr>
          <a:xfrm>
            <a:off x="9994138" y="1904591"/>
            <a:ext cx="1639570" cy="329184"/>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a:solidFill>
                  <a:srgbClr val="2A7B8A"/>
                </a:solidFill>
                <a:latin typeface="Consolas" pitchFamily="34" charset="0"/>
                <a:ea typeface="Consolas" pitchFamily="34" charset="-122"/>
                <a:cs typeface="Consolas" pitchFamily="34" charset="-120"/>
              </a:rPr>
              <a:t>GHGPRICE</a:t>
            </a:r>
            <a:endParaRPr lang="en-US" sz="1600"/>
          </a:p>
        </p:txBody>
      </p:sp>
      <p:sp>
        <p:nvSpPr>
          <p:cNvPr id="46" name="Text 26">
            <a:extLst>
              <a:ext uri="{FF2B5EF4-FFF2-40B4-BE49-F238E27FC236}">
                <a16:creationId xmlns:a16="http://schemas.microsoft.com/office/drawing/2014/main" id="{8DE347DA-0B1E-07E8-F23C-87DA5E61980B}"/>
              </a:ext>
            </a:extLst>
          </p:cNvPr>
          <p:cNvSpPr/>
          <p:nvPr/>
        </p:nvSpPr>
        <p:spPr>
          <a:xfrm>
            <a:off x="8776208" y="1893190"/>
            <a:ext cx="1371600" cy="36576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b="1">
                <a:solidFill>
                  <a:srgbClr val="143A78"/>
                </a:solidFill>
                <a:latin typeface="Calibri" pitchFamily="34" charset="0"/>
                <a:ea typeface="Calibri" pitchFamily="34" charset="-122"/>
                <a:cs typeface="Calibri" pitchFamily="34" charset="-120"/>
              </a:rPr>
              <a:t>GHG price</a:t>
            </a:r>
          </a:p>
        </p:txBody>
      </p:sp>
      <p:sp>
        <p:nvSpPr>
          <p:cNvPr id="47" name="Text 27">
            <a:extLst>
              <a:ext uri="{FF2B5EF4-FFF2-40B4-BE49-F238E27FC236}">
                <a16:creationId xmlns:a16="http://schemas.microsoft.com/office/drawing/2014/main" id="{A07AB99A-1B32-251C-3BD1-C153D295F8DE}"/>
              </a:ext>
            </a:extLst>
          </p:cNvPr>
          <p:cNvSpPr/>
          <p:nvPr/>
        </p:nvSpPr>
        <p:spPr>
          <a:xfrm>
            <a:off x="8337296" y="2350390"/>
            <a:ext cx="3200400" cy="128016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25000"/>
              </a:lnSpc>
              <a:buNone/>
            </a:pPr>
            <a:r>
              <a:rPr lang="en-US" sz="1400" dirty="0">
                <a:solidFill>
                  <a:srgbClr val="004689"/>
                </a:solidFill>
                <a:latin typeface="Calibri" pitchFamily="34" charset="0"/>
                <a:ea typeface="Calibri" pitchFamily="34" charset="-122"/>
                <a:cs typeface="Calibri" pitchFamily="34" charset="-120"/>
              </a:rPr>
              <a:t>Uniform carbon price of 33 USD/ </a:t>
            </a:r>
            <a:r>
              <a:rPr lang="en-US" sz="1400" dirty="0" err="1">
                <a:solidFill>
                  <a:srgbClr val="004689"/>
                </a:solidFill>
                <a:latin typeface="Calibri" pitchFamily="34" charset="0"/>
                <a:ea typeface="Calibri" pitchFamily="34" charset="-122"/>
                <a:cs typeface="Calibri" pitchFamily="34" charset="-120"/>
              </a:rPr>
              <a:t>tCO₂e</a:t>
            </a:r>
            <a:r>
              <a:rPr lang="en-US" sz="1400" dirty="0">
                <a:solidFill>
                  <a:srgbClr val="004689"/>
                </a:solidFill>
                <a:latin typeface="Calibri" pitchFamily="34" charset="0"/>
                <a:ea typeface="Calibri" pitchFamily="34" charset="-122"/>
                <a:cs typeface="Calibri" pitchFamily="34" charset="-120"/>
              </a:rPr>
              <a:t> by 2030 applied to all agricultural emissions at the farm gate</a:t>
            </a:r>
            <a:r>
              <a:rPr lang="en-US" sz="1400" dirty="0">
                <a:solidFill>
                  <a:srgbClr val="2E4368"/>
                </a:solidFill>
                <a:latin typeface="Calibri" pitchFamily="34" charset="0"/>
                <a:ea typeface="Calibri" pitchFamily="34" charset="-122"/>
                <a:cs typeface="Calibri" pitchFamily="34" charset="-120"/>
              </a:rPr>
              <a:t>.</a:t>
            </a:r>
            <a:endParaRPr lang="en-US" sz="1400" dirty="0"/>
          </a:p>
        </p:txBody>
      </p:sp>
      <p:sp>
        <p:nvSpPr>
          <p:cNvPr id="48" name="Shape 22">
            <a:extLst>
              <a:ext uri="{FF2B5EF4-FFF2-40B4-BE49-F238E27FC236}">
                <a16:creationId xmlns:a16="http://schemas.microsoft.com/office/drawing/2014/main" id="{89239432-EFC0-8051-F331-CDC496DB22FB}"/>
              </a:ext>
            </a:extLst>
          </p:cNvPr>
          <p:cNvSpPr/>
          <p:nvPr/>
        </p:nvSpPr>
        <p:spPr>
          <a:xfrm>
            <a:off x="8064556" y="4053460"/>
            <a:ext cx="3657600" cy="2148840"/>
          </a:xfrm>
          <a:prstGeom prst="rect">
            <a:avLst/>
          </a:prstGeom>
          <a:solidFill>
            <a:srgbClr val="F4F6FB"/>
          </a:solidFill>
          <a:ln w="9525">
            <a:noFill/>
            <a:prstDash val="solid"/>
          </a:ln>
        </p:spPr>
        <p:txBody>
          <a:bodyPr/>
          <a:lstStyle/>
          <a:p>
            <a:endParaRPr lang="en-AT"/>
          </a:p>
        </p:txBody>
      </p:sp>
      <p:sp>
        <p:nvSpPr>
          <p:cNvPr id="49" name="Shape 23">
            <a:extLst>
              <a:ext uri="{FF2B5EF4-FFF2-40B4-BE49-F238E27FC236}">
                <a16:creationId xmlns:a16="http://schemas.microsoft.com/office/drawing/2014/main" id="{9A1F15C8-1BC2-912C-212C-BE1903753FA0}"/>
              </a:ext>
            </a:extLst>
          </p:cNvPr>
          <p:cNvSpPr/>
          <p:nvPr/>
        </p:nvSpPr>
        <p:spPr>
          <a:xfrm>
            <a:off x="8064556" y="4053460"/>
            <a:ext cx="91440" cy="2148840"/>
          </a:xfrm>
          <a:prstGeom prst="rect">
            <a:avLst/>
          </a:prstGeom>
          <a:solidFill>
            <a:srgbClr val="2A7B8A"/>
          </a:solidFill>
          <a:ln/>
        </p:spPr>
        <p:txBody>
          <a:bodyPr/>
          <a:lstStyle/>
          <a:p>
            <a:endParaRPr lang="en-AT"/>
          </a:p>
        </p:txBody>
      </p:sp>
      <p:pic>
        <p:nvPicPr>
          <p:cNvPr id="50" name="Image 3">
            <a:extLst>
              <a:ext uri="{FF2B5EF4-FFF2-40B4-BE49-F238E27FC236}">
                <a16:creationId xmlns:a16="http://schemas.microsoft.com/office/drawing/2014/main" id="{CB1CF669-D9D0-48D5-FCD4-A986BD7428D9}"/>
              </a:ext>
            </a:extLst>
          </p:cNvPr>
          <p:cNvPicPr>
            <a:picLocks noChangeAspect="1"/>
          </p:cNvPicPr>
          <p:nvPr/>
        </p:nvPicPr>
        <p:blipFill>
          <a:blip r:embed="rId7"/>
          <a:stretch>
            <a:fillRect/>
          </a:stretch>
        </p:blipFill>
        <p:spPr>
          <a:xfrm>
            <a:off x="8320588" y="4309492"/>
            <a:ext cx="365760" cy="365760"/>
          </a:xfrm>
          <a:prstGeom prst="rect">
            <a:avLst/>
          </a:prstGeom>
        </p:spPr>
      </p:pic>
      <p:sp>
        <p:nvSpPr>
          <p:cNvPr id="54" name="Shape 24">
            <a:extLst>
              <a:ext uri="{FF2B5EF4-FFF2-40B4-BE49-F238E27FC236}">
                <a16:creationId xmlns:a16="http://schemas.microsoft.com/office/drawing/2014/main" id="{52C7BC39-1ECA-9719-16D3-C2790BF6CAA1}"/>
              </a:ext>
            </a:extLst>
          </p:cNvPr>
          <p:cNvSpPr/>
          <p:nvPr/>
        </p:nvSpPr>
        <p:spPr>
          <a:xfrm>
            <a:off x="10105263" y="4320893"/>
            <a:ext cx="1417320" cy="329184"/>
          </a:xfrm>
          <a:prstGeom prst="roundRect">
            <a:avLst>
              <a:gd name="adj" fmla="val 13889"/>
            </a:avLst>
          </a:prstGeom>
          <a:solidFill>
            <a:srgbClr val="FFFFFF"/>
          </a:solidFill>
          <a:ln w="12700">
            <a:solidFill>
              <a:srgbClr val="2A7B8A"/>
            </a:solidFill>
            <a:prstDash val="solid"/>
          </a:ln>
        </p:spPr>
        <p:txBody>
          <a:bodyPr/>
          <a:lstStyle/>
          <a:p>
            <a:endParaRPr lang="en-AT"/>
          </a:p>
        </p:txBody>
      </p:sp>
      <p:sp>
        <p:nvSpPr>
          <p:cNvPr id="51" name="Text 25">
            <a:extLst>
              <a:ext uri="{FF2B5EF4-FFF2-40B4-BE49-F238E27FC236}">
                <a16:creationId xmlns:a16="http://schemas.microsoft.com/office/drawing/2014/main" id="{AAB1E939-140F-BFC3-7C73-281191083098}"/>
              </a:ext>
            </a:extLst>
          </p:cNvPr>
          <p:cNvSpPr/>
          <p:nvPr/>
        </p:nvSpPr>
        <p:spPr>
          <a:xfrm>
            <a:off x="9995718" y="4320893"/>
            <a:ext cx="1639570" cy="329184"/>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US" sz="1600" b="1">
                <a:solidFill>
                  <a:srgbClr val="2A7B8A"/>
                </a:solidFill>
                <a:latin typeface="Consolas" pitchFamily="34" charset="0"/>
                <a:ea typeface="Consolas" pitchFamily="34" charset="-122"/>
                <a:cs typeface="Consolas" pitchFamily="34" charset="-120"/>
              </a:rPr>
              <a:t>GHGPRICE-ORG</a:t>
            </a:r>
            <a:endParaRPr lang="en-US" sz="1600"/>
          </a:p>
        </p:txBody>
      </p:sp>
      <p:sp>
        <p:nvSpPr>
          <p:cNvPr id="52" name="Text 26">
            <a:extLst>
              <a:ext uri="{FF2B5EF4-FFF2-40B4-BE49-F238E27FC236}">
                <a16:creationId xmlns:a16="http://schemas.microsoft.com/office/drawing/2014/main" id="{8160AA0D-1863-C89E-4391-552D357CEC8B}"/>
              </a:ext>
            </a:extLst>
          </p:cNvPr>
          <p:cNvSpPr/>
          <p:nvPr/>
        </p:nvSpPr>
        <p:spPr>
          <a:xfrm>
            <a:off x="8777788" y="4309492"/>
            <a:ext cx="1371600" cy="36576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b="1" dirty="0">
                <a:solidFill>
                  <a:srgbClr val="143A78"/>
                </a:solidFill>
                <a:latin typeface="Calibri" pitchFamily="34" charset="0"/>
                <a:ea typeface="Calibri" pitchFamily="34" charset="-122"/>
                <a:cs typeface="Calibri" pitchFamily="34" charset="-120"/>
              </a:rPr>
              <a:t>GHG price + Organic EU</a:t>
            </a:r>
          </a:p>
        </p:txBody>
      </p:sp>
      <p:sp>
        <p:nvSpPr>
          <p:cNvPr id="53" name="Text 27">
            <a:extLst>
              <a:ext uri="{FF2B5EF4-FFF2-40B4-BE49-F238E27FC236}">
                <a16:creationId xmlns:a16="http://schemas.microsoft.com/office/drawing/2014/main" id="{980D4A99-5715-E5FC-D9CE-587037501D75}"/>
              </a:ext>
            </a:extLst>
          </p:cNvPr>
          <p:cNvSpPr/>
          <p:nvPr/>
        </p:nvSpPr>
        <p:spPr>
          <a:xfrm>
            <a:off x="8338876" y="4766692"/>
            <a:ext cx="3200400" cy="128016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nSpc>
                <a:spcPct val="125000"/>
              </a:lnSpc>
              <a:buNone/>
            </a:pPr>
            <a:r>
              <a:rPr lang="en-US" sz="1400" dirty="0">
                <a:solidFill>
                  <a:srgbClr val="004689"/>
                </a:solidFill>
                <a:latin typeface="Calibri" pitchFamily="34" charset="0"/>
                <a:ea typeface="Calibri" pitchFamily="34" charset="-122"/>
                <a:cs typeface="Calibri" pitchFamily="34" charset="-120"/>
              </a:rPr>
              <a:t>Uniform carbon price of 33 USD/ </a:t>
            </a:r>
            <a:r>
              <a:rPr lang="en-US" sz="1400" dirty="0" err="1">
                <a:solidFill>
                  <a:srgbClr val="004689"/>
                </a:solidFill>
                <a:latin typeface="Calibri" pitchFamily="34" charset="0"/>
                <a:ea typeface="Calibri" pitchFamily="34" charset="-122"/>
                <a:cs typeface="Calibri" pitchFamily="34" charset="-120"/>
              </a:rPr>
              <a:t>tCO₂e</a:t>
            </a:r>
            <a:r>
              <a:rPr lang="en-US" sz="1400" dirty="0">
                <a:solidFill>
                  <a:srgbClr val="004689"/>
                </a:solidFill>
                <a:latin typeface="Calibri" pitchFamily="34" charset="0"/>
                <a:ea typeface="Calibri" pitchFamily="34" charset="-122"/>
                <a:cs typeface="Calibri" pitchFamily="34" charset="-120"/>
              </a:rPr>
              <a:t> by 2030 applied to all agricultural emissions at the farm gate, combined with ORG-EU</a:t>
            </a:r>
            <a:r>
              <a:rPr lang="en-US" sz="1400" dirty="0">
                <a:solidFill>
                  <a:srgbClr val="2E4368"/>
                </a:solidFill>
                <a:latin typeface="Calibri" pitchFamily="34" charset="0"/>
                <a:ea typeface="Calibri" pitchFamily="34" charset="-122"/>
                <a:cs typeface="Calibri" pitchFamily="34" charset="-120"/>
              </a:rPr>
              <a:t>.</a:t>
            </a:r>
            <a:endParaRPr lang="en-US" sz="1400" dirty="0"/>
          </a:p>
        </p:txBody>
      </p:sp>
    </p:spTree>
    <p:extLst>
      <p:ext uri="{BB962C8B-B14F-4D97-AF65-F5344CB8AC3E}">
        <p14:creationId xmlns:p14="http://schemas.microsoft.com/office/powerpoint/2010/main" val="378429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E5FD7-F430-1821-EB42-55BBCB1ECACF}"/>
            </a:ext>
          </a:extLst>
        </p:cNvPr>
        <p:cNvGrpSpPr/>
        <p:nvPr/>
      </p:nvGrpSpPr>
      <p:grpSpPr>
        <a:xfrm>
          <a:off x="0" y="0"/>
          <a:ext cx="0" cy="0"/>
          <a:chOff x="0" y="0"/>
          <a:chExt cx="0" cy="0"/>
        </a:xfrm>
      </p:grpSpPr>
      <p:sp>
        <p:nvSpPr>
          <p:cNvPr id="5" name="Title 2">
            <a:extLst>
              <a:ext uri="{FF2B5EF4-FFF2-40B4-BE49-F238E27FC236}">
                <a16:creationId xmlns:a16="http://schemas.microsoft.com/office/drawing/2014/main" id="{EE8E59B6-A849-1E3F-F2F5-A8B8103E552B}"/>
              </a:ext>
            </a:extLst>
          </p:cNvPr>
          <p:cNvSpPr>
            <a:spLocks noGrp="1"/>
          </p:cNvSpPr>
          <p:nvPr>
            <p:ph type="title"/>
          </p:nvPr>
        </p:nvSpPr>
        <p:spPr>
          <a:xfrm>
            <a:off x="362712" y="333374"/>
            <a:ext cx="11494326" cy="1031779"/>
          </a:xfrm>
        </p:spPr>
        <p:txBody>
          <a:bodyPr/>
          <a:lstStyle/>
          <a:p>
            <a:r>
              <a:rPr lang="en-GB" b="1" dirty="0">
                <a:solidFill>
                  <a:srgbClr val="00579C"/>
                </a:solidFill>
                <a:ea typeface="Source Sans Pro" panose="020B0503030403020204" pitchFamily="34" charset="0"/>
              </a:rPr>
              <a:t>GLOBIOM</a:t>
            </a:r>
            <a:endParaRPr lang="en-US" dirty="0"/>
          </a:p>
        </p:txBody>
      </p:sp>
      <p:pic>
        <p:nvPicPr>
          <p:cNvPr id="7170" name="Picture 2">
            <a:extLst>
              <a:ext uri="{FF2B5EF4-FFF2-40B4-BE49-F238E27FC236}">
                <a16:creationId xmlns:a16="http://schemas.microsoft.com/office/drawing/2014/main" id="{25AE379F-5B3C-D1FF-066A-8C433D704A0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32" r="-1"/>
          <a:stretch>
            <a:fillRect/>
          </a:stretch>
        </p:blipFill>
        <p:spPr bwMode="auto">
          <a:xfrm>
            <a:off x="4065271" y="1365153"/>
            <a:ext cx="7791767" cy="5159473"/>
          </a:xfrm>
          <a:prstGeom prst="rect">
            <a:avLst/>
          </a:prstGeom>
          <a:noFill/>
          <a:extLst>
            <a:ext uri="{909E8E84-426E-40DD-AFC4-6F175D3DCCD1}">
              <a14:hiddenFill xmlns:a14="http://schemas.microsoft.com/office/drawing/2010/main">
                <a:solidFill>
                  <a:srgbClr val="FFFFFF"/>
                </a:solidFill>
              </a14:hiddenFill>
            </a:ext>
          </a:extLst>
        </p:spPr>
      </p:pic>
      <p:sp>
        <p:nvSpPr>
          <p:cNvPr id="9" name="Shape 0">
            <a:extLst>
              <a:ext uri="{FF2B5EF4-FFF2-40B4-BE49-F238E27FC236}">
                <a16:creationId xmlns:a16="http://schemas.microsoft.com/office/drawing/2014/main" id="{B1430278-7C17-90D1-C9CD-29D7E8D39C65}"/>
              </a:ext>
            </a:extLst>
          </p:cNvPr>
          <p:cNvSpPr/>
          <p:nvPr/>
        </p:nvSpPr>
        <p:spPr>
          <a:xfrm>
            <a:off x="0" y="1269902"/>
            <a:ext cx="3931920" cy="5588097"/>
          </a:xfrm>
          <a:prstGeom prst="rect">
            <a:avLst/>
          </a:prstGeom>
          <a:solidFill>
            <a:srgbClr val="004689"/>
          </a:solidFill>
          <a:ln/>
        </p:spPr>
        <p:txBody>
          <a:bodyPr/>
          <a:lstStyle/>
          <a:p>
            <a:endParaRPr lang="en-US"/>
          </a:p>
        </p:txBody>
      </p:sp>
      <p:sp>
        <p:nvSpPr>
          <p:cNvPr id="10" name="Content Placeholder 4">
            <a:extLst>
              <a:ext uri="{FF2B5EF4-FFF2-40B4-BE49-F238E27FC236}">
                <a16:creationId xmlns:a16="http://schemas.microsoft.com/office/drawing/2014/main" id="{B014BEB3-2EA0-5FC2-A57C-CC64163E9900}"/>
              </a:ext>
            </a:extLst>
          </p:cNvPr>
          <p:cNvSpPr>
            <a:spLocks noGrp="1"/>
          </p:cNvSpPr>
          <p:nvPr>
            <p:ph sz="half" idx="1"/>
          </p:nvPr>
        </p:nvSpPr>
        <p:spPr>
          <a:xfrm>
            <a:off x="133351" y="1594884"/>
            <a:ext cx="3448050" cy="4518071"/>
          </a:xfrm>
        </p:spPr>
        <p:txBody>
          <a:bodyPr>
            <a:normAutofit fontScale="25000" lnSpcReduction="20000"/>
          </a:bodyPr>
          <a:lstStyle/>
          <a:p>
            <a:pPr marL="160338" indent="-160338">
              <a:lnSpc>
                <a:spcPct val="100000"/>
              </a:lnSpc>
              <a:buFont typeface="Arial" panose="020B0604020202020204" pitchFamily="34" charset="0"/>
              <a:buChar char="•"/>
            </a:pPr>
            <a:r>
              <a:rPr lang="en-US" sz="7200" dirty="0">
                <a:solidFill>
                  <a:schemeClr val="bg1"/>
                </a:solidFill>
                <a:ea typeface="Source Sans Pro" panose="020B0503030403020204" pitchFamily="34" charset="0"/>
              </a:rPr>
              <a:t>Modelling Framework​: Partial Equilibrium Model​, recursive dynamic optimization : 10-year time steps to 2100​</a:t>
            </a:r>
          </a:p>
          <a:p>
            <a:pPr marL="182563" indent="-182563">
              <a:lnSpc>
                <a:spcPct val="120000"/>
              </a:lnSpc>
              <a:buFont typeface="Arial" panose="020B0604020202020204" pitchFamily="34" charset="0"/>
              <a:buChar char="•"/>
            </a:pPr>
            <a:r>
              <a:rPr lang="en-US" sz="7200" dirty="0">
                <a:solidFill>
                  <a:schemeClr val="bg1"/>
                </a:solidFill>
                <a:ea typeface="Source Sans Pro" panose="020B0503030403020204" pitchFamily="34" charset="0"/>
              </a:rPr>
              <a:t>Spatial Representation​: Spatially-Explicit Production Systems​, Endogenous Land-Use Change​, Flexible Regional Aggregation​ 60 Regions​</a:t>
            </a:r>
          </a:p>
          <a:p>
            <a:pPr marL="182563" indent="-182563">
              <a:lnSpc>
                <a:spcPct val="120000"/>
              </a:lnSpc>
              <a:buFont typeface="Arial" panose="020B0604020202020204" pitchFamily="34" charset="0"/>
              <a:buChar char="•"/>
            </a:pPr>
            <a:r>
              <a:rPr lang="en-US" sz="7200" dirty="0">
                <a:solidFill>
                  <a:schemeClr val="bg1"/>
                </a:solidFill>
                <a:ea typeface="Source Sans Pro" panose="020B0503030403020204" pitchFamily="34" charset="0"/>
              </a:rPr>
              <a:t>Sector Coverage​: Crop &amp; Livestock​, Forestry​, Bioenergy​</a:t>
            </a:r>
          </a:p>
          <a:p>
            <a:pPr marL="182563" indent="-182563">
              <a:lnSpc>
                <a:spcPct val="120000"/>
              </a:lnSpc>
              <a:buFont typeface="Arial" panose="020B0604020202020204" pitchFamily="34" charset="0"/>
              <a:buChar char="•"/>
            </a:pPr>
            <a:r>
              <a:rPr lang="en-US" sz="7200" dirty="0">
                <a:solidFill>
                  <a:schemeClr val="bg1"/>
                </a:solidFill>
                <a:ea typeface="Source Sans Pro" panose="020B0503030403020204" pitchFamily="34" charset="0"/>
              </a:rPr>
              <a:t>Integrated Land-Use Perspective​: Biophysical-Economic Coupling​, Integrated AFOLU Representation​, Climate, Land, Water, Bio-Energy Nexus</a:t>
            </a:r>
            <a:endParaRPr lang="en-AT" sz="7200" dirty="0">
              <a:solidFill>
                <a:schemeClr val="bg1"/>
              </a:solidFill>
              <a:ea typeface="Source Sans Pro" panose="020B0503030403020204" pitchFamily="34" charset="0"/>
            </a:endParaRPr>
          </a:p>
        </p:txBody>
      </p:sp>
    </p:spTree>
    <p:extLst>
      <p:ext uri="{BB962C8B-B14F-4D97-AF65-F5344CB8AC3E}">
        <p14:creationId xmlns:p14="http://schemas.microsoft.com/office/powerpoint/2010/main" val="3003334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D209A-C5D9-27F5-2AAF-70E2FA73537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4E6373C-D63E-F789-B8BA-7F7BA8346EB5}"/>
              </a:ext>
            </a:extLst>
          </p:cNvPr>
          <p:cNvSpPr>
            <a:spLocks noGrp="1"/>
          </p:cNvSpPr>
          <p:nvPr>
            <p:ph sz="half" idx="1"/>
          </p:nvPr>
        </p:nvSpPr>
        <p:spPr>
          <a:xfrm>
            <a:off x="663475" y="5994400"/>
            <a:ext cx="4865061" cy="660400"/>
          </a:xfrm>
        </p:spPr>
        <p:txBody>
          <a:bodyPr>
            <a:normAutofit lnSpcReduction="10000"/>
          </a:bodyPr>
          <a:lstStyle/>
          <a:p>
            <a:r>
              <a:rPr lang="en-US" sz="1200" i="1" dirty="0" err="1">
                <a:solidFill>
                  <a:srgbClr val="00579C"/>
                </a:solidFill>
                <a:ea typeface="Source Sans Pro" panose="020B0503030403020204" pitchFamily="34" charset="0"/>
              </a:rPr>
              <a:t>Kremmydas</a:t>
            </a:r>
            <a:r>
              <a:rPr lang="en-US" sz="1200" i="1" dirty="0">
                <a:solidFill>
                  <a:srgbClr val="00579C"/>
                </a:solidFill>
                <a:ea typeface="Source Sans Pro" panose="020B0503030403020204" pitchFamily="34" charset="0"/>
              </a:rPr>
              <a:t>, D., </a:t>
            </a:r>
            <a:r>
              <a:rPr lang="en-US" sz="1200" i="1" dirty="0" err="1">
                <a:solidFill>
                  <a:srgbClr val="00579C"/>
                </a:solidFill>
                <a:ea typeface="Source Sans Pro" panose="020B0503030403020204" pitchFamily="34" charset="0"/>
              </a:rPr>
              <a:t>Ciaian</a:t>
            </a:r>
            <a:r>
              <a:rPr lang="en-US" sz="1200" i="1" dirty="0">
                <a:solidFill>
                  <a:srgbClr val="00579C"/>
                </a:solidFill>
                <a:ea typeface="Source Sans Pro" panose="020B0503030403020204" pitchFamily="34" charset="0"/>
              </a:rPr>
              <a:t>, P., &amp; Baldoni, E. (2023). Modeling conversion to organic agriculture with an EU-wide farm model. Bio-Based and Applied Economics, 12 (4), 261–304.</a:t>
            </a:r>
          </a:p>
        </p:txBody>
      </p:sp>
      <p:sp>
        <p:nvSpPr>
          <p:cNvPr id="5" name="Title 2">
            <a:extLst>
              <a:ext uri="{FF2B5EF4-FFF2-40B4-BE49-F238E27FC236}">
                <a16:creationId xmlns:a16="http://schemas.microsoft.com/office/drawing/2014/main" id="{3B857F15-14EC-E956-12E9-FBE83C1A821D}"/>
              </a:ext>
            </a:extLst>
          </p:cNvPr>
          <p:cNvSpPr>
            <a:spLocks noGrp="1"/>
          </p:cNvSpPr>
          <p:nvPr>
            <p:ph type="title"/>
          </p:nvPr>
        </p:nvSpPr>
        <p:spPr>
          <a:xfrm>
            <a:off x="362712" y="333374"/>
            <a:ext cx="11494326" cy="1031779"/>
          </a:xfrm>
        </p:spPr>
        <p:txBody>
          <a:bodyPr/>
          <a:lstStyle/>
          <a:p>
            <a:r>
              <a:rPr lang="en-GB" b="1" dirty="0">
                <a:solidFill>
                  <a:srgbClr val="00579C"/>
                </a:solidFill>
                <a:ea typeface="Source Sans Pro" panose="020B0503030403020204" pitchFamily="34" charset="0"/>
              </a:rPr>
              <a:t>Input Data &amp; Model Setup</a:t>
            </a:r>
            <a:endParaRPr lang="en-US" dirty="0"/>
          </a:p>
        </p:txBody>
      </p:sp>
      <p:sp>
        <p:nvSpPr>
          <p:cNvPr id="118" name="TextBox 117">
            <a:extLst>
              <a:ext uri="{FF2B5EF4-FFF2-40B4-BE49-F238E27FC236}">
                <a16:creationId xmlns:a16="http://schemas.microsoft.com/office/drawing/2014/main" id="{1F127207-D8DD-0BE7-0DF9-6995D519B079}"/>
              </a:ext>
            </a:extLst>
          </p:cNvPr>
          <p:cNvSpPr txBox="1"/>
          <p:nvPr/>
        </p:nvSpPr>
        <p:spPr>
          <a:xfrm>
            <a:off x="3721101" y="1318657"/>
            <a:ext cx="8108187" cy="923330"/>
          </a:xfrm>
          <a:prstGeom prst="rect">
            <a:avLst/>
          </a:prstGeom>
          <a:noFill/>
        </p:spPr>
        <p:txBody>
          <a:bodyPr wrap="square">
            <a:spAutoFit/>
          </a:bodyPr>
          <a:lstStyle/>
          <a:p>
            <a:pPr marL="342900" indent="-342900">
              <a:buFont typeface="Arial" panose="020B0604020202020204" pitchFamily="34" charset="0"/>
              <a:buChar char="•"/>
            </a:pPr>
            <a:r>
              <a:rPr lang="en-US" dirty="0">
                <a:solidFill>
                  <a:srgbClr val="00579C"/>
                </a:solidFill>
                <a:ea typeface="Source Sans Pro" panose="020B0503030403020204" pitchFamily="34" charset="0"/>
              </a:rPr>
              <a:t>The grass cost data are based on the LAMASUS D5.3 Costing Database (Schäfer et al., 2025).</a:t>
            </a:r>
          </a:p>
          <a:p>
            <a:endParaRPr lang="en-US" sz="1800" dirty="0">
              <a:solidFill>
                <a:srgbClr val="00579C"/>
              </a:solidFill>
              <a:ea typeface="Source Sans Pro" panose="020B0503030403020204" pitchFamily="34" charset="0"/>
            </a:endParaRPr>
          </a:p>
        </p:txBody>
      </p:sp>
      <p:pic>
        <p:nvPicPr>
          <p:cNvPr id="7" name="Picture 6">
            <a:extLst>
              <a:ext uri="{FF2B5EF4-FFF2-40B4-BE49-F238E27FC236}">
                <a16:creationId xmlns:a16="http://schemas.microsoft.com/office/drawing/2014/main" id="{3DCAD507-560D-CEB4-4465-0C08C3CF395B}"/>
              </a:ext>
            </a:extLst>
          </p:cNvPr>
          <p:cNvPicPr>
            <a:picLocks noChangeAspect="1"/>
          </p:cNvPicPr>
          <p:nvPr/>
        </p:nvPicPr>
        <p:blipFill>
          <a:blip r:embed="rId3"/>
          <a:stretch>
            <a:fillRect/>
          </a:stretch>
        </p:blipFill>
        <p:spPr>
          <a:xfrm>
            <a:off x="1219199" y="1508271"/>
            <a:ext cx="10024378" cy="5146529"/>
          </a:xfrm>
          <a:prstGeom prst="rect">
            <a:avLst/>
          </a:prstGeom>
        </p:spPr>
      </p:pic>
    </p:spTree>
    <p:extLst>
      <p:ext uri="{BB962C8B-B14F-4D97-AF65-F5344CB8AC3E}">
        <p14:creationId xmlns:p14="http://schemas.microsoft.com/office/powerpoint/2010/main" val="4268147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51AC2-D43C-5222-6AEC-5B58C4F5275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44FA5B0-EB3A-DD76-F10B-264894AF2F5D}"/>
              </a:ext>
            </a:extLst>
          </p:cNvPr>
          <p:cNvSpPr>
            <a:spLocks noGrp="1"/>
          </p:cNvSpPr>
          <p:nvPr>
            <p:ph type="title"/>
          </p:nvPr>
        </p:nvSpPr>
        <p:spPr/>
        <p:txBody>
          <a:bodyPr/>
          <a:lstStyle/>
          <a:p>
            <a:r>
              <a:rPr lang="en-GB" b="1" dirty="0">
                <a:solidFill>
                  <a:srgbClr val="00579C"/>
                </a:solidFill>
                <a:ea typeface="Source Sans Pro" panose="020B0503030403020204" pitchFamily="34" charset="0"/>
              </a:rPr>
              <a:t>Calibration Validity: Crops (2010)</a:t>
            </a:r>
            <a:endParaRPr lang="en-AT" dirty="0"/>
          </a:p>
        </p:txBody>
      </p:sp>
      <p:pic>
        <p:nvPicPr>
          <p:cNvPr id="24" name="Picture 23">
            <a:extLst>
              <a:ext uri="{FF2B5EF4-FFF2-40B4-BE49-F238E27FC236}">
                <a16:creationId xmlns:a16="http://schemas.microsoft.com/office/drawing/2014/main" id="{A24D7E06-BD4F-BDB9-AF0F-C2E605F460F9}"/>
              </a:ext>
            </a:extLst>
          </p:cNvPr>
          <p:cNvPicPr>
            <a:picLocks noChangeAspect="1"/>
          </p:cNvPicPr>
          <p:nvPr/>
        </p:nvPicPr>
        <p:blipFill>
          <a:blip r:embed="rId3"/>
          <a:stretch>
            <a:fillRect/>
          </a:stretch>
        </p:blipFill>
        <p:spPr>
          <a:xfrm>
            <a:off x="6350953" y="1365153"/>
            <a:ext cx="5313501" cy="5400000"/>
          </a:xfrm>
          <a:prstGeom prst="rect">
            <a:avLst/>
          </a:prstGeom>
        </p:spPr>
      </p:pic>
      <p:pic>
        <p:nvPicPr>
          <p:cNvPr id="26" name="Picture 25">
            <a:extLst>
              <a:ext uri="{FF2B5EF4-FFF2-40B4-BE49-F238E27FC236}">
                <a16:creationId xmlns:a16="http://schemas.microsoft.com/office/drawing/2014/main" id="{FE1F0B83-677F-5DCB-906E-2CE76AE166F8}"/>
              </a:ext>
            </a:extLst>
          </p:cNvPr>
          <p:cNvPicPr>
            <a:picLocks noChangeAspect="1"/>
          </p:cNvPicPr>
          <p:nvPr/>
        </p:nvPicPr>
        <p:blipFill>
          <a:blip r:embed="rId4"/>
          <a:stretch>
            <a:fillRect/>
          </a:stretch>
        </p:blipFill>
        <p:spPr>
          <a:xfrm>
            <a:off x="613272" y="1365153"/>
            <a:ext cx="5313501" cy="5400000"/>
          </a:xfrm>
          <a:prstGeom prst="rect">
            <a:avLst/>
          </a:prstGeom>
        </p:spPr>
      </p:pic>
    </p:spTree>
    <p:extLst>
      <p:ext uri="{BB962C8B-B14F-4D97-AF65-F5344CB8AC3E}">
        <p14:creationId xmlns:p14="http://schemas.microsoft.com/office/powerpoint/2010/main" val="342921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F15F8-6BC5-FBA8-4A91-7E5EFADC927B}"/>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2696083-250E-5E3A-6867-A7F96D53FD18}"/>
              </a:ext>
            </a:extLst>
          </p:cNvPr>
          <p:cNvSpPr>
            <a:spLocks noGrp="1"/>
          </p:cNvSpPr>
          <p:nvPr>
            <p:ph sz="half" idx="1"/>
          </p:nvPr>
        </p:nvSpPr>
        <p:spPr>
          <a:xfrm>
            <a:off x="1247775" y="5800724"/>
            <a:ext cx="9763126" cy="723902"/>
          </a:xfrm>
        </p:spPr>
        <p:txBody>
          <a:bodyPr>
            <a:normAutofit/>
          </a:bodyPr>
          <a:lstStyle/>
          <a:p>
            <a:pPr>
              <a:lnSpc>
                <a:spcPct val="100000"/>
              </a:lnSpc>
            </a:pPr>
            <a:r>
              <a:rPr lang="en-US" sz="1800" dirty="0">
                <a:solidFill>
                  <a:srgbClr val="00579C"/>
                </a:solidFill>
                <a:ea typeface="Source Sans Pro" panose="020B0503030403020204" pitchFamily="34" charset="0"/>
              </a:rPr>
              <a:t>GHG price and fertilizer costs affect organic cropland more </a:t>
            </a:r>
            <a:r>
              <a:rPr lang="en-US" sz="1800" dirty="0">
                <a:solidFill>
                  <a:srgbClr val="00579C"/>
                </a:solidFill>
                <a:ea typeface="Source Sans Pro" panose="020B0503030403020204" pitchFamily="34" charset="0"/>
                <a:sym typeface="Wingdings" panose="05000000000000000000" pitchFamily="2" charset="2"/>
              </a:rPr>
              <a:t> </a:t>
            </a:r>
            <a:r>
              <a:rPr lang="en-US" sz="1800" dirty="0">
                <a:solidFill>
                  <a:srgbClr val="00579C"/>
                </a:solidFill>
                <a:ea typeface="Source Sans Pro" panose="020B0503030403020204" pitchFamily="34" charset="0"/>
              </a:rPr>
              <a:t>Conventional crops use carbon-intensive inputs.</a:t>
            </a:r>
            <a:endParaRPr lang="en-US" sz="1800" dirty="0"/>
          </a:p>
          <a:p>
            <a:endParaRPr lang="en-AT" sz="1600" dirty="0"/>
          </a:p>
        </p:txBody>
      </p:sp>
      <p:sp>
        <p:nvSpPr>
          <p:cNvPr id="4" name="Title 3">
            <a:extLst>
              <a:ext uri="{FF2B5EF4-FFF2-40B4-BE49-F238E27FC236}">
                <a16:creationId xmlns:a16="http://schemas.microsoft.com/office/drawing/2014/main" id="{EE0D28D6-FF18-7D2A-3221-CFEEB83A02BA}"/>
              </a:ext>
            </a:extLst>
          </p:cNvPr>
          <p:cNvSpPr>
            <a:spLocks noGrp="1"/>
          </p:cNvSpPr>
          <p:nvPr>
            <p:ph type="title"/>
          </p:nvPr>
        </p:nvSpPr>
        <p:spPr/>
        <p:txBody>
          <a:bodyPr/>
          <a:lstStyle/>
          <a:p>
            <a:r>
              <a:rPr lang="en-GB" b="1" dirty="0">
                <a:solidFill>
                  <a:srgbClr val="00579C"/>
                </a:solidFill>
                <a:ea typeface="Source Sans Pro" panose="020B0503030403020204" pitchFamily="34" charset="0"/>
              </a:rPr>
              <a:t>EU Organic Share (2030)</a:t>
            </a:r>
            <a:endParaRPr lang="en-AT" dirty="0"/>
          </a:p>
        </p:txBody>
      </p:sp>
      <p:pic>
        <p:nvPicPr>
          <p:cNvPr id="6" name="Picture 5">
            <a:extLst>
              <a:ext uri="{FF2B5EF4-FFF2-40B4-BE49-F238E27FC236}">
                <a16:creationId xmlns:a16="http://schemas.microsoft.com/office/drawing/2014/main" id="{6EDEC1F6-400B-7A58-8CB3-6C76EC3EBADD}"/>
              </a:ext>
            </a:extLst>
          </p:cNvPr>
          <p:cNvPicPr>
            <a:picLocks noChangeAspect="1"/>
          </p:cNvPicPr>
          <p:nvPr/>
        </p:nvPicPr>
        <p:blipFill>
          <a:blip r:embed="rId3"/>
          <a:srcRect t="8796"/>
          <a:stretch>
            <a:fillRect/>
          </a:stretch>
        </p:blipFill>
        <p:spPr>
          <a:xfrm>
            <a:off x="971056" y="1767839"/>
            <a:ext cx="10249887" cy="3886201"/>
          </a:xfrm>
          <a:prstGeom prst="rect">
            <a:avLst/>
          </a:prstGeom>
        </p:spPr>
      </p:pic>
    </p:spTree>
    <p:extLst>
      <p:ext uri="{BB962C8B-B14F-4D97-AF65-F5344CB8AC3E}">
        <p14:creationId xmlns:p14="http://schemas.microsoft.com/office/powerpoint/2010/main" val="2106475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144DD-97E0-E6C0-2E21-2E18AEE7D418}"/>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BC9B9A10-DED8-46FF-5619-4EBE8B222C56}"/>
              </a:ext>
            </a:extLst>
          </p:cNvPr>
          <p:cNvPicPr>
            <a:picLocks noChangeAspect="1"/>
          </p:cNvPicPr>
          <p:nvPr/>
        </p:nvPicPr>
        <p:blipFill>
          <a:blip r:embed="rId3"/>
          <a:srcRect l="65871" t="8095" r="9816" b="47724"/>
          <a:stretch>
            <a:fillRect/>
          </a:stretch>
        </p:blipFill>
        <p:spPr>
          <a:xfrm>
            <a:off x="4176746" y="1061419"/>
            <a:ext cx="2128221" cy="2958353"/>
          </a:xfrm>
          <a:prstGeom prst="rect">
            <a:avLst/>
          </a:prstGeom>
        </p:spPr>
      </p:pic>
      <p:pic>
        <p:nvPicPr>
          <p:cNvPr id="14" name="Picture 13">
            <a:extLst>
              <a:ext uri="{FF2B5EF4-FFF2-40B4-BE49-F238E27FC236}">
                <a16:creationId xmlns:a16="http://schemas.microsoft.com/office/drawing/2014/main" id="{C70AC4FD-0451-50EC-7029-AC1F5497961F}"/>
              </a:ext>
            </a:extLst>
          </p:cNvPr>
          <p:cNvPicPr>
            <a:picLocks noChangeAspect="1"/>
          </p:cNvPicPr>
          <p:nvPr/>
        </p:nvPicPr>
        <p:blipFill>
          <a:blip r:embed="rId3"/>
          <a:srcRect l="32362" t="54448" r="42422" b="1371"/>
          <a:stretch>
            <a:fillRect/>
          </a:stretch>
        </p:blipFill>
        <p:spPr>
          <a:xfrm>
            <a:off x="6469572" y="1061419"/>
            <a:ext cx="2207279" cy="2958353"/>
          </a:xfrm>
          <a:prstGeom prst="rect">
            <a:avLst/>
          </a:prstGeom>
        </p:spPr>
      </p:pic>
      <p:pic>
        <p:nvPicPr>
          <p:cNvPr id="15" name="Picture 14">
            <a:extLst>
              <a:ext uri="{FF2B5EF4-FFF2-40B4-BE49-F238E27FC236}">
                <a16:creationId xmlns:a16="http://schemas.microsoft.com/office/drawing/2014/main" id="{E540DE52-DB26-1831-835C-2A7500D547D5}"/>
              </a:ext>
            </a:extLst>
          </p:cNvPr>
          <p:cNvPicPr>
            <a:picLocks noChangeAspect="1"/>
          </p:cNvPicPr>
          <p:nvPr/>
        </p:nvPicPr>
        <p:blipFill>
          <a:blip r:embed="rId3"/>
          <a:srcRect l="-452" t="54448" r="66940" b="1371"/>
          <a:stretch>
            <a:fillRect/>
          </a:stretch>
        </p:blipFill>
        <p:spPr>
          <a:xfrm>
            <a:off x="8821693" y="1061420"/>
            <a:ext cx="2933427" cy="2958353"/>
          </a:xfrm>
          <a:prstGeom prst="rect">
            <a:avLst/>
          </a:prstGeom>
        </p:spPr>
      </p:pic>
      <p:sp>
        <p:nvSpPr>
          <p:cNvPr id="4" name="Title 3">
            <a:extLst>
              <a:ext uri="{FF2B5EF4-FFF2-40B4-BE49-F238E27FC236}">
                <a16:creationId xmlns:a16="http://schemas.microsoft.com/office/drawing/2014/main" id="{A34AF962-920E-A3D5-53E9-3EFDAF7C9837}"/>
              </a:ext>
            </a:extLst>
          </p:cNvPr>
          <p:cNvSpPr>
            <a:spLocks noGrp="1"/>
          </p:cNvSpPr>
          <p:nvPr>
            <p:ph type="title"/>
          </p:nvPr>
        </p:nvSpPr>
        <p:spPr/>
        <p:txBody>
          <a:bodyPr/>
          <a:lstStyle/>
          <a:p>
            <a:r>
              <a:rPr lang="en-GB" b="1">
                <a:solidFill>
                  <a:srgbClr val="00579C"/>
                </a:solidFill>
                <a:ea typeface="Source Sans Pro" panose="020B0503030403020204" pitchFamily="34" charset="0"/>
              </a:rPr>
              <a:t>Regional Organic Area (2030)</a:t>
            </a:r>
            <a:endParaRPr lang="en-AT"/>
          </a:p>
        </p:txBody>
      </p:sp>
      <p:pic>
        <p:nvPicPr>
          <p:cNvPr id="10" name="Picture 9">
            <a:extLst>
              <a:ext uri="{FF2B5EF4-FFF2-40B4-BE49-F238E27FC236}">
                <a16:creationId xmlns:a16="http://schemas.microsoft.com/office/drawing/2014/main" id="{CDCAC015-C545-18CA-786A-9A64160238B1}"/>
              </a:ext>
            </a:extLst>
          </p:cNvPr>
          <p:cNvPicPr>
            <a:picLocks noChangeAspect="1"/>
          </p:cNvPicPr>
          <p:nvPr/>
        </p:nvPicPr>
        <p:blipFill>
          <a:blip r:embed="rId3"/>
          <a:srcRect t="8430" r="74784" b="47389"/>
          <a:stretch>
            <a:fillRect/>
          </a:stretch>
        </p:blipFill>
        <p:spPr>
          <a:xfrm>
            <a:off x="4170108" y="3899645"/>
            <a:ext cx="2207279" cy="2958353"/>
          </a:xfrm>
          <a:prstGeom prst="rect">
            <a:avLst/>
          </a:prstGeom>
        </p:spPr>
      </p:pic>
      <p:pic>
        <p:nvPicPr>
          <p:cNvPr id="11" name="Picture 10">
            <a:extLst>
              <a:ext uri="{FF2B5EF4-FFF2-40B4-BE49-F238E27FC236}">
                <a16:creationId xmlns:a16="http://schemas.microsoft.com/office/drawing/2014/main" id="{24DB803C-B89E-8BB4-F8A5-4BF0A3E07AAD}"/>
              </a:ext>
            </a:extLst>
          </p:cNvPr>
          <p:cNvPicPr>
            <a:picLocks noChangeAspect="1"/>
          </p:cNvPicPr>
          <p:nvPr/>
        </p:nvPicPr>
        <p:blipFill>
          <a:blip r:embed="rId3"/>
          <a:srcRect l="31952" t="7923" r="34023" b="47896"/>
          <a:stretch>
            <a:fillRect/>
          </a:stretch>
        </p:blipFill>
        <p:spPr>
          <a:xfrm>
            <a:off x="8776745" y="3856101"/>
            <a:ext cx="2978375" cy="2958353"/>
          </a:xfrm>
          <a:prstGeom prst="rect">
            <a:avLst/>
          </a:prstGeom>
        </p:spPr>
      </p:pic>
      <p:pic>
        <p:nvPicPr>
          <p:cNvPr id="13" name="Picture 12">
            <a:extLst>
              <a:ext uri="{FF2B5EF4-FFF2-40B4-BE49-F238E27FC236}">
                <a16:creationId xmlns:a16="http://schemas.microsoft.com/office/drawing/2014/main" id="{8AF70C17-EAB5-6B32-4D7B-7EDFBF641342}"/>
              </a:ext>
            </a:extLst>
          </p:cNvPr>
          <p:cNvPicPr>
            <a:picLocks noChangeAspect="1"/>
          </p:cNvPicPr>
          <p:nvPr/>
        </p:nvPicPr>
        <p:blipFill>
          <a:blip r:embed="rId3"/>
          <a:srcRect l="65749" t="54192" r="9035" b="1627"/>
          <a:stretch>
            <a:fillRect/>
          </a:stretch>
        </p:blipFill>
        <p:spPr>
          <a:xfrm>
            <a:off x="6514520" y="3856102"/>
            <a:ext cx="2207279" cy="2958353"/>
          </a:xfrm>
          <a:prstGeom prst="rect">
            <a:avLst/>
          </a:prstGeom>
        </p:spPr>
      </p:pic>
      <p:sp>
        <p:nvSpPr>
          <p:cNvPr id="2" name="Shape 0">
            <a:extLst>
              <a:ext uri="{FF2B5EF4-FFF2-40B4-BE49-F238E27FC236}">
                <a16:creationId xmlns:a16="http://schemas.microsoft.com/office/drawing/2014/main" id="{D47EBD0B-65E2-54B2-6F0E-FFC7B4C8AF91}"/>
              </a:ext>
            </a:extLst>
          </p:cNvPr>
          <p:cNvSpPr/>
          <p:nvPr/>
        </p:nvSpPr>
        <p:spPr>
          <a:xfrm>
            <a:off x="0" y="1269902"/>
            <a:ext cx="3931920" cy="5588097"/>
          </a:xfrm>
          <a:prstGeom prst="rect">
            <a:avLst/>
          </a:prstGeom>
          <a:solidFill>
            <a:srgbClr val="004689"/>
          </a:solidFill>
          <a:ln/>
        </p:spPr>
        <p:txBody>
          <a:bodyPr/>
          <a:lstStyle/>
          <a:p>
            <a:endParaRPr lang="en-US"/>
          </a:p>
        </p:txBody>
      </p:sp>
      <mc:AlternateContent xmlns:mc="http://schemas.openxmlformats.org/markup-compatibility/2006" xmlns:a14="http://schemas.microsoft.com/office/drawing/2010/main">
        <mc:Choice Requires="a14">
          <p:sp>
            <p:nvSpPr>
              <p:cNvPr id="3" name="Content Placeholder 4">
                <a:extLst>
                  <a:ext uri="{FF2B5EF4-FFF2-40B4-BE49-F238E27FC236}">
                    <a16:creationId xmlns:a16="http://schemas.microsoft.com/office/drawing/2014/main" id="{3DD3EA26-B89B-D62C-DF23-16C60AD33BE9}"/>
                  </a:ext>
                </a:extLst>
              </p:cNvPr>
              <p:cNvSpPr>
                <a:spLocks noGrp="1"/>
              </p:cNvSpPr>
              <p:nvPr>
                <p:ph sz="half" idx="1"/>
              </p:nvPr>
            </p:nvSpPr>
            <p:spPr>
              <a:xfrm>
                <a:off x="133351" y="1594884"/>
                <a:ext cx="3448050" cy="4518071"/>
              </a:xfrm>
            </p:spPr>
            <p:txBody>
              <a:bodyPr>
                <a:normAutofit/>
              </a:bodyPr>
              <a:lstStyle/>
              <a:p>
                <a:pPr marL="342900" indent="-342900">
                  <a:lnSpc>
                    <a:spcPct val="100000"/>
                  </a:lnSpc>
                  <a:buFont typeface="Arial" panose="020B0604020202020204" pitchFamily="34" charset="0"/>
                  <a:buChar char="•"/>
                </a:pPr>
                <a:endParaRPr lang="en-US" dirty="0">
                  <a:solidFill>
                    <a:schemeClr val="bg1"/>
                  </a:solidFill>
                  <a:ea typeface="Source Sans Pro" panose="020B0503030403020204" pitchFamily="34" charset="0"/>
                </a:endParaRP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As we move from Northern to Southern Europe, the yield gap becomes smaller, making organic farming more competitive in terms of production costs.</a:t>
                </a:r>
              </a:p>
              <a:p>
                <a:pPr marL="342900" indent="-342900">
                  <a:lnSpc>
                    <a:spcPct val="100000"/>
                  </a:lnSpc>
                  <a:buFont typeface="Arial" panose="020B0604020202020204" pitchFamily="34" charset="0"/>
                  <a:buChar char="•"/>
                </a:pPr>
                <a:r>
                  <a:rPr lang="en-US" sz="1800" dirty="0">
                    <a:solidFill>
                      <a:schemeClr val="bg1"/>
                    </a:solidFill>
                    <a:ea typeface="Source Sans Pro" panose="020B0503030403020204" pitchFamily="34" charset="0"/>
                  </a:rPr>
                  <a:t>Organic farming becomes competitive when:</a:t>
                </a:r>
              </a:p>
              <a:p>
                <a:endParaRPr lang="en-US" sz="1800" dirty="0">
                  <a:solidFill>
                    <a:schemeClr val="bg1"/>
                  </a:solidFill>
                </a:endParaRPr>
              </a:p>
              <a:p>
                <a:pPr/>
                <a14:m>
                  <m:oMathPara xmlns:m="http://schemas.openxmlformats.org/officeDocument/2006/math">
                    <m:oMathParaPr>
                      <m:jc m:val="centerGroup"/>
                    </m:oMathParaPr>
                    <m:oMath xmlns:m="http://schemas.openxmlformats.org/officeDocument/2006/math">
                      <m:sSub>
                        <m:sSubPr>
                          <m:ctrlPr>
                            <a:rPr lang="en-US" sz="1800" i="1" smtClean="0">
                              <a:solidFill>
                                <a:schemeClr val="bg1"/>
                              </a:solidFill>
                              <a:latin typeface="Cambria Math" panose="02040503050406030204" pitchFamily="18" charset="0"/>
                            </a:rPr>
                          </m:ctrlPr>
                        </m:sSubPr>
                        <m:e>
                          <m:r>
                            <a:rPr lang="en-US" sz="1800" i="1">
                              <a:solidFill>
                                <a:schemeClr val="bg1"/>
                              </a:solidFill>
                              <a:latin typeface="Cambria Math" panose="02040503050406030204" pitchFamily="18" charset="0"/>
                            </a:rPr>
                            <m:t>𝑌</m:t>
                          </m:r>
                        </m:e>
                        <m:sub>
                          <m:r>
                            <a:rPr lang="en-US" sz="1800" i="1">
                              <a:solidFill>
                                <a:schemeClr val="bg1"/>
                              </a:solidFill>
                              <a:latin typeface="Cambria Math" panose="02040503050406030204" pitchFamily="18" charset="0"/>
                            </a:rPr>
                            <m:t>𝑜</m:t>
                          </m:r>
                        </m:sub>
                      </m:sSub>
                      <m:r>
                        <a:rPr lang="en-US" sz="1800">
                          <a:solidFill>
                            <a:schemeClr val="bg1"/>
                          </a:solidFill>
                          <a:latin typeface="Cambria Math" panose="02040503050406030204" pitchFamily="18" charset="0"/>
                        </a:rPr>
                        <m:t>=</m:t>
                      </m:r>
                      <m:d>
                        <m:dPr>
                          <m:ctrlPr>
                            <a:rPr lang="en-US" sz="1800" i="1">
                              <a:solidFill>
                                <a:schemeClr val="bg1"/>
                              </a:solidFill>
                              <a:latin typeface="Cambria Math" panose="02040503050406030204" pitchFamily="18" charset="0"/>
                            </a:rPr>
                          </m:ctrlPr>
                        </m:dPr>
                        <m:e>
                          <m:r>
                            <a:rPr lang="en-US" sz="1800">
                              <a:solidFill>
                                <a:schemeClr val="bg1"/>
                              </a:solidFill>
                              <a:latin typeface="Cambria Math" panose="02040503050406030204" pitchFamily="18" charset="0"/>
                            </a:rPr>
                            <m:t>1−</m:t>
                          </m:r>
                          <m:r>
                            <a:rPr lang="en-US" sz="1800" i="1">
                              <a:solidFill>
                                <a:schemeClr val="bg1"/>
                              </a:solidFill>
                              <a:latin typeface="Cambria Math" panose="02040503050406030204" pitchFamily="18" charset="0"/>
                            </a:rPr>
                            <m:t>𝑔</m:t>
                          </m:r>
                        </m:e>
                      </m:d>
                      <m:sSub>
                        <m:sSubPr>
                          <m:ctrlPr>
                            <a:rPr lang="en-US" sz="1800" i="1">
                              <a:solidFill>
                                <a:schemeClr val="bg1"/>
                              </a:solidFill>
                              <a:latin typeface="Cambria Math" panose="02040503050406030204" pitchFamily="18" charset="0"/>
                            </a:rPr>
                          </m:ctrlPr>
                        </m:sSubPr>
                        <m:e>
                          <m:r>
                            <a:rPr lang="en-US" sz="1800" i="1">
                              <a:solidFill>
                                <a:schemeClr val="bg1"/>
                              </a:solidFill>
                              <a:latin typeface="Cambria Math" panose="02040503050406030204" pitchFamily="18" charset="0"/>
                            </a:rPr>
                            <m:t>𝑌</m:t>
                          </m:r>
                        </m:e>
                        <m:sub>
                          <m:r>
                            <a:rPr lang="en-US" sz="1800" i="1">
                              <a:solidFill>
                                <a:schemeClr val="bg1"/>
                              </a:solidFill>
                              <a:latin typeface="Cambria Math" panose="02040503050406030204" pitchFamily="18" charset="0"/>
                            </a:rPr>
                            <m:t>𝑐</m:t>
                          </m:r>
                        </m:sub>
                      </m:sSub>
                    </m:oMath>
                  </m:oMathPara>
                </a14:m>
                <a:endParaRPr lang="en-US" sz="1800" dirty="0"/>
              </a:p>
              <a:p>
                <a:pPr/>
                <a14:m>
                  <m:oMathPara xmlns:m="http://schemas.openxmlformats.org/officeDocument/2006/math">
                    <m:oMathParaPr>
                      <m:jc m:val="centerGroup"/>
                    </m:oMathParaPr>
                    <m:oMath xmlns:m="http://schemas.openxmlformats.org/officeDocument/2006/math">
                      <m:r>
                        <a:rPr lang="en-US" sz="1800" i="1" smtClean="0">
                          <a:solidFill>
                            <a:schemeClr val="bg1"/>
                          </a:solidFill>
                          <a:latin typeface="Cambria Math" panose="02040503050406030204" pitchFamily="18" charset="0"/>
                        </a:rPr>
                        <m:t>𝐺</m:t>
                      </m:r>
                      <m:sSub>
                        <m:sSubPr>
                          <m:ctrlPr>
                            <a:rPr lang="en-US" sz="1800" i="1">
                              <a:solidFill>
                                <a:schemeClr val="bg1"/>
                              </a:solidFill>
                              <a:latin typeface="Cambria Math" panose="02040503050406030204" pitchFamily="18" charset="0"/>
                            </a:rPr>
                          </m:ctrlPr>
                        </m:sSubPr>
                        <m:e>
                          <m:r>
                            <a:rPr lang="en-US" sz="1800" i="1">
                              <a:solidFill>
                                <a:schemeClr val="bg1"/>
                              </a:solidFill>
                              <a:latin typeface="Cambria Math" panose="02040503050406030204" pitchFamily="18" charset="0"/>
                            </a:rPr>
                            <m:t>𝑀</m:t>
                          </m:r>
                        </m:e>
                        <m:sub>
                          <m:r>
                            <a:rPr lang="en-US" sz="1800" b="0" i="1" smtClean="0">
                              <a:solidFill>
                                <a:schemeClr val="bg1"/>
                              </a:solidFill>
                              <a:latin typeface="Cambria Math" panose="02040503050406030204" pitchFamily="18" charset="0"/>
                            </a:rPr>
                            <m:t>𝑐</m:t>
                          </m:r>
                        </m:sub>
                      </m:sSub>
                      <m:r>
                        <a:rPr lang="en-US" sz="1800" b="0" i="1" smtClean="0">
                          <a:solidFill>
                            <a:schemeClr val="bg1"/>
                          </a:solidFill>
                          <a:latin typeface="Cambria Math" panose="02040503050406030204" pitchFamily="18" charset="0"/>
                        </a:rPr>
                        <m:t>=</m:t>
                      </m:r>
                      <m:r>
                        <a:rPr lang="en-US" sz="1800" b="0" i="1" smtClean="0">
                          <a:solidFill>
                            <a:schemeClr val="bg1"/>
                          </a:solidFill>
                          <a:latin typeface="Cambria Math" panose="02040503050406030204" pitchFamily="18" charset="0"/>
                        </a:rPr>
                        <m:t>𝐵</m:t>
                      </m:r>
                      <m:r>
                        <a:rPr lang="en-US" sz="1800" b="0" i="1" smtClean="0">
                          <a:solidFill>
                            <a:schemeClr val="bg1"/>
                          </a:solidFill>
                          <a:latin typeface="Cambria Math" panose="02040503050406030204" pitchFamily="18" charset="0"/>
                        </a:rPr>
                        <m:t>+</m:t>
                      </m:r>
                      <m:r>
                        <a:rPr lang="en-US" sz="1800" i="1">
                          <a:solidFill>
                            <a:schemeClr val="bg1"/>
                          </a:solidFill>
                          <a:latin typeface="Cambria Math" panose="02040503050406030204" pitchFamily="18" charset="0"/>
                        </a:rPr>
                        <m:t>𝐺</m:t>
                      </m:r>
                      <m:sSub>
                        <m:sSubPr>
                          <m:ctrlPr>
                            <a:rPr lang="en-US" sz="1800" i="1">
                              <a:solidFill>
                                <a:schemeClr val="bg1"/>
                              </a:solidFill>
                              <a:latin typeface="Cambria Math" panose="02040503050406030204" pitchFamily="18" charset="0"/>
                            </a:rPr>
                          </m:ctrlPr>
                        </m:sSubPr>
                        <m:e>
                          <m:r>
                            <a:rPr lang="en-US" sz="1800" i="1">
                              <a:solidFill>
                                <a:schemeClr val="bg1"/>
                              </a:solidFill>
                              <a:latin typeface="Cambria Math" panose="02040503050406030204" pitchFamily="18" charset="0"/>
                            </a:rPr>
                            <m:t>𝑀</m:t>
                          </m:r>
                        </m:e>
                        <m:sub>
                          <m:r>
                            <a:rPr lang="en-US" sz="1800" b="0" i="1" smtClean="0">
                              <a:solidFill>
                                <a:schemeClr val="bg1"/>
                              </a:solidFill>
                              <a:latin typeface="Cambria Math" panose="02040503050406030204" pitchFamily="18" charset="0"/>
                            </a:rPr>
                            <m:t>𝑜</m:t>
                          </m:r>
                        </m:sub>
                      </m:sSub>
                    </m:oMath>
                  </m:oMathPara>
                </a14:m>
                <a:endParaRPr lang="en-US" sz="1800" i="1" dirty="0">
                  <a:solidFill>
                    <a:schemeClr val="bg1"/>
                  </a:solidFill>
                </a:endParaRPr>
              </a:p>
              <a:p>
                <a:pPr marL="342900" indent="-342900">
                  <a:lnSpc>
                    <a:spcPct val="100000"/>
                  </a:lnSpc>
                  <a:buFont typeface="Arial" panose="020B0604020202020204" pitchFamily="34" charset="0"/>
                  <a:buChar char="•"/>
                </a:pPr>
                <a:endParaRPr lang="en-AT" dirty="0">
                  <a:solidFill>
                    <a:schemeClr val="bg1"/>
                  </a:solidFill>
                </a:endParaRPr>
              </a:p>
            </p:txBody>
          </p:sp>
        </mc:Choice>
        <mc:Fallback xmlns="">
          <p:sp>
            <p:nvSpPr>
              <p:cNvPr id="3" name="Content Placeholder 4">
                <a:extLst>
                  <a:ext uri="{FF2B5EF4-FFF2-40B4-BE49-F238E27FC236}">
                    <a16:creationId xmlns:a16="http://schemas.microsoft.com/office/drawing/2014/main" id="{3DD3EA26-B89B-D62C-DF23-16C60AD33BE9}"/>
                  </a:ext>
                </a:extLst>
              </p:cNvPr>
              <p:cNvSpPr>
                <a:spLocks noGrp="1" noRot="1" noChangeAspect="1" noMove="1" noResize="1" noEditPoints="1" noAdjustHandles="1" noChangeArrowheads="1" noChangeShapeType="1" noTextEdit="1"/>
              </p:cNvSpPr>
              <p:nvPr>
                <p:ph sz="half" idx="1"/>
              </p:nvPr>
            </p:nvSpPr>
            <p:spPr>
              <a:xfrm>
                <a:off x="133351" y="1594884"/>
                <a:ext cx="3448050" cy="4518071"/>
              </a:xfrm>
              <a:blipFill>
                <a:blip r:embed="rId4"/>
                <a:stretch>
                  <a:fillRect l="-1237" r="-1413"/>
                </a:stretch>
              </a:blipFill>
            </p:spPr>
            <p:txBody>
              <a:bodyPr/>
              <a:lstStyle/>
              <a:p>
                <a:r>
                  <a:rPr lang="en-US">
                    <a:noFill/>
                  </a:rPr>
                  <a:t> </a:t>
                </a:r>
              </a:p>
            </p:txBody>
          </p:sp>
        </mc:Fallback>
      </mc:AlternateContent>
    </p:spTree>
    <p:extLst>
      <p:ext uri="{BB962C8B-B14F-4D97-AF65-F5344CB8AC3E}">
        <p14:creationId xmlns:p14="http://schemas.microsoft.com/office/powerpoint/2010/main" val="2907641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72786C-A765-4A73-3963-BFCC2C4829CA}"/>
              </a:ext>
            </a:extLst>
          </p:cNvPr>
          <p:cNvSpPr>
            <a:spLocks noGrp="1"/>
          </p:cNvSpPr>
          <p:nvPr>
            <p:ph type="title"/>
          </p:nvPr>
        </p:nvSpPr>
        <p:spPr/>
        <p:txBody>
          <a:bodyPr/>
          <a:lstStyle/>
          <a:p>
            <a:r>
              <a:rPr lang="en-GB" b="1" dirty="0">
                <a:solidFill>
                  <a:srgbClr val="00579C"/>
                </a:solidFill>
                <a:ea typeface="Source Sans Pro" panose="020B0503030403020204" pitchFamily="34" charset="0"/>
              </a:rPr>
              <a:t>Crop Market Adjustment (2030)</a:t>
            </a:r>
            <a:endParaRPr lang="en-US" dirty="0"/>
          </a:p>
        </p:txBody>
      </p:sp>
      <p:pic>
        <p:nvPicPr>
          <p:cNvPr id="4" name="Picture 3">
            <a:extLst>
              <a:ext uri="{FF2B5EF4-FFF2-40B4-BE49-F238E27FC236}">
                <a16:creationId xmlns:a16="http://schemas.microsoft.com/office/drawing/2014/main" id="{14A53889-7721-2701-9696-2452AF52D1B0}"/>
              </a:ext>
            </a:extLst>
          </p:cNvPr>
          <p:cNvPicPr>
            <a:picLocks noChangeAspect="1"/>
          </p:cNvPicPr>
          <p:nvPr/>
        </p:nvPicPr>
        <p:blipFill>
          <a:blip r:embed="rId3"/>
          <a:stretch>
            <a:fillRect/>
          </a:stretch>
        </p:blipFill>
        <p:spPr>
          <a:xfrm>
            <a:off x="4065271" y="1779956"/>
            <a:ext cx="7687175" cy="3811519"/>
          </a:xfrm>
          <a:prstGeom prst="rect">
            <a:avLst/>
          </a:prstGeom>
        </p:spPr>
      </p:pic>
      <p:sp>
        <p:nvSpPr>
          <p:cNvPr id="2" name="Shape 0">
            <a:extLst>
              <a:ext uri="{FF2B5EF4-FFF2-40B4-BE49-F238E27FC236}">
                <a16:creationId xmlns:a16="http://schemas.microsoft.com/office/drawing/2014/main" id="{088C20A4-975B-D68E-2392-EE7A065D7A7E}"/>
              </a:ext>
            </a:extLst>
          </p:cNvPr>
          <p:cNvSpPr/>
          <p:nvPr/>
        </p:nvSpPr>
        <p:spPr>
          <a:xfrm>
            <a:off x="0" y="1269902"/>
            <a:ext cx="3931920" cy="5588097"/>
          </a:xfrm>
          <a:prstGeom prst="rect">
            <a:avLst/>
          </a:prstGeom>
          <a:solidFill>
            <a:srgbClr val="004689"/>
          </a:solidFill>
          <a:ln/>
        </p:spPr>
        <p:txBody>
          <a:bodyPr/>
          <a:lstStyle/>
          <a:p>
            <a:endParaRPr lang="en-US"/>
          </a:p>
        </p:txBody>
      </p:sp>
      <p:sp>
        <p:nvSpPr>
          <p:cNvPr id="5" name="Content Placeholder 4">
            <a:extLst>
              <a:ext uri="{FF2B5EF4-FFF2-40B4-BE49-F238E27FC236}">
                <a16:creationId xmlns:a16="http://schemas.microsoft.com/office/drawing/2014/main" id="{FB79C07B-20EA-AE75-DB10-C6A982498402}"/>
              </a:ext>
            </a:extLst>
          </p:cNvPr>
          <p:cNvSpPr>
            <a:spLocks noGrp="1"/>
          </p:cNvSpPr>
          <p:nvPr>
            <p:ph sz="half" idx="1"/>
          </p:nvPr>
        </p:nvSpPr>
        <p:spPr>
          <a:xfrm>
            <a:off x="133351" y="1594884"/>
            <a:ext cx="3448050" cy="4518071"/>
          </a:xfrm>
        </p:spPr>
        <p:txBody>
          <a:bodyPr>
            <a:normAutofit fontScale="92500"/>
          </a:bodyPr>
          <a:lstStyle/>
          <a:p>
            <a:pPr marL="342900" indent="-342900">
              <a:lnSpc>
                <a:spcPct val="100000"/>
              </a:lnSpc>
              <a:buFont typeface="Arial" panose="020B0604020202020204" pitchFamily="34" charset="0"/>
              <a:buChar char="•"/>
            </a:pPr>
            <a:endParaRPr lang="en-US" dirty="0">
              <a:solidFill>
                <a:schemeClr val="bg1"/>
              </a:solidFill>
              <a:ea typeface="Source Sans Pro" panose="020B0503030403020204" pitchFamily="34" charset="0"/>
            </a:endParaRPr>
          </a:p>
          <a:p>
            <a:pPr marL="342900" indent="-342900">
              <a:lnSpc>
                <a:spcPct val="100000"/>
              </a:lnSpc>
              <a:buFont typeface="Arial" panose="020B0604020202020204" pitchFamily="34" charset="0"/>
              <a:buChar char="•"/>
            </a:pPr>
            <a:r>
              <a:rPr lang="en-US" sz="1900" dirty="0">
                <a:solidFill>
                  <a:schemeClr val="bg1"/>
                </a:solidFill>
                <a:ea typeface="Source Sans Pro" panose="020B0503030403020204" pitchFamily="34" charset="0"/>
              </a:rPr>
              <a:t>Organic farming reduces yields by ~5–6%. </a:t>
            </a:r>
          </a:p>
          <a:p>
            <a:pPr marL="342900" indent="-342900">
              <a:lnSpc>
                <a:spcPct val="100000"/>
              </a:lnSpc>
              <a:buFont typeface="Arial" panose="020B0604020202020204" pitchFamily="34" charset="0"/>
              <a:buChar char="•"/>
            </a:pPr>
            <a:r>
              <a:rPr lang="en-US" sz="1900" dirty="0">
                <a:solidFill>
                  <a:schemeClr val="bg1"/>
                </a:solidFill>
                <a:ea typeface="Source Sans Pro" panose="020B0503030403020204" pitchFamily="34" charset="0"/>
              </a:rPr>
              <a:t>Land area expands by 1–3% to compensate for lower productivity. </a:t>
            </a:r>
          </a:p>
          <a:p>
            <a:pPr marL="342900" indent="-342900">
              <a:lnSpc>
                <a:spcPct val="100000"/>
              </a:lnSpc>
              <a:buFont typeface="Arial" panose="020B0604020202020204" pitchFamily="34" charset="0"/>
              <a:buChar char="•"/>
            </a:pPr>
            <a:r>
              <a:rPr lang="en-US" sz="1900" dirty="0">
                <a:solidFill>
                  <a:schemeClr val="bg1"/>
                </a:solidFill>
                <a:ea typeface="Source Sans Pro" panose="020B0503030403020204" pitchFamily="34" charset="0"/>
              </a:rPr>
              <a:t>Production impacts are smaller than yield impacts because of land-use adjustment. </a:t>
            </a:r>
          </a:p>
          <a:p>
            <a:pPr marL="342900" indent="-342900">
              <a:lnSpc>
                <a:spcPct val="100000"/>
              </a:lnSpc>
              <a:buFont typeface="Arial" panose="020B0604020202020204" pitchFamily="34" charset="0"/>
              <a:buChar char="•"/>
            </a:pPr>
            <a:r>
              <a:rPr lang="en-US" sz="1900" dirty="0">
                <a:solidFill>
                  <a:schemeClr val="bg1"/>
                </a:solidFill>
                <a:ea typeface="Source Sans Pro" panose="020B0503030403020204" pitchFamily="34" charset="0"/>
              </a:rPr>
              <a:t>Trade becomes an important adjustment mechanism, especially for oilseeds. Crop prices rise slightly due to tighter supply conditions. </a:t>
            </a:r>
            <a:endParaRPr lang="en-US" sz="1900" i="1" dirty="0">
              <a:solidFill>
                <a:schemeClr val="bg1"/>
              </a:solidFill>
            </a:endParaRPr>
          </a:p>
          <a:p>
            <a:pPr marL="342900" indent="-342900">
              <a:lnSpc>
                <a:spcPct val="100000"/>
              </a:lnSpc>
              <a:buFont typeface="Arial" panose="020B0604020202020204" pitchFamily="34" charset="0"/>
              <a:buChar char="•"/>
            </a:pPr>
            <a:endParaRPr lang="en-AT" dirty="0">
              <a:solidFill>
                <a:schemeClr val="bg1"/>
              </a:solidFill>
            </a:endParaRPr>
          </a:p>
        </p:txBody>
      </p:sp>
    </p:spTree>
    <p:extLst>
      <p:ext uri="{BB962C8B-B14F-4D97-AF65-F5344CB8AC3E}">
        <p14:creationId xmlns:p14="http://schemas.microsoft.com/office/powerpoint/2010/main" val="923875552"/>
      </p:ext>
    </p:extLst>
  </p:cSld>
  <p:clrMapOvr>
    <a:masterClrMapping/>
  </p:clrMapOvr>
</p:sld>
</file>

<file path=ppt/theme/theme1.xml><?xml version="1.0" encoding="utf-8"?>
<a:theme xmlns:a="http://schemas.openxmlformats.org/drawingml/2006/main" name="Office Theme">
  <a:themeElements>
    <a:clrScheme name="IIASA">
      <a:dk1>
        <a:srgbClr val="000000"/>
      </a:dk1>
      <a:lt1>
        <a:srgbClr val="FFFFFF"/>
      </a:lt1>
      <a:dk2>
        <a:srgbClr val="44546A"/>
      </a:dk2>
      <a:lt2>
        <a:srgbClr val="E7E6E6"/>
      </a:lt2>
      <a:accent1>
        <a:srgbClr val="2653A0"/>
      </a:accent1>
      <a:accent2>
        <a:srgbClr val="60C6BF"/>
      </a:accent2>
      <a:accent3>
        <a:srgbClr val="207E6E"/>
      </a:accent3>
      <a:accent4>
        <a:srgbClr val="FBBB40"/>
      </a:accent4>
      <a:accent5>
        <a:srgbClr val="EE696B"/>
      </a:accent5>
      <a:accent6>
        <a:srgbClr val="684B94"/>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out IIASA - YSSP Slide [01.2026]" id="{2E7A89D6-662A-0A49-ABC9-6D4D0DA3D339}" vid="{ED8073F0-064A-A747-A22F-A0C361C4E17B}"/>
    </a:ext>
  </a:extLst>
</a:theme>
</file>

<file path=ppt/theme/theme2.xml><?xml version="1.0" encoding="utf-8"?>
<a:theme xmlns:a="http://schemas.openxmlformats.org/drawingml/2006/main" name="White log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bout IIASA - YSSP Slide [01.2026]" id="{2E7A89D6-662A-0A49-ABC9-6D4D0DA3D339}" vid="{A4F20447-536C-7E4D-ABEA-F94548F458C9}"/>
    </a:ext>
  </a:extLst>
</a:theme>
</file>

<file path=ppt/theme/theme3.xml><?xml version="1.0" encoding="utf-8"?>
<a:theme xmlns:a="http://schemas.openxmlformats.org/drawingml/2006/main" name="Blue log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bout IIASA - YSSP Slide [01.2026]" id="{2E7A89D6-662A-0A49-ABC9-6D4D0DA3D339}" vid="{1F53A337-E3DD-7743-94DB-1086AB7C279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fd0918a-b7e2-4c0f-a73e-e06392b4f92a">
      <Terms xmlns="http://schemas.microsoft.com/office/infopath/2007/PartnerControls"/>
    </lcf76f155ced4ddcb4097134ff3c332f>
    <TaxCatchAll xmlns="60b84119-e5e3-40e9-9a06-bc3a5464f383" xsi:nil="true"/>
    <SharedWithUsers xmlns="60b84119-e5e3-40e9-9a06-bc3a5464f383">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D9F713726C6103478360B615C80F1AD2" ma:contentTypeVersion="17" ma:contentTypeDescription="Ein neues Dokument erstellen." ma:contentTypeScope="" ma:versionID="e142a8057cf340d249cec48449490f7f">
  <xsd:schema xmlns:xsd="http://www.w3.org/2001/XMLSchema" xmlns:xs="http://www.w3.org/2001/XMLSchema" xmlns:p="http://schemas.microsoft.com/office/2006/metadata/properties" xmlns:ns2="5fd0918a-b7e2-4c0f-a73e-e06392b4f92a" xmlns:ns3="60b84119-e5e3-40e9-9a06-bc3a5464f383" targetNamespace="http://schemas.microsoft.com/office/2006/metadata/properties" ma:root="true" ma:fieldsID="e6fc8a82917256629720a1d2e8fd870a" ns2:_="" ns3:_="">
    <xsd:import namespace="5fd0918a-b7e2-4c0f-a73e-e06392b4f92a"/>
    <xsd:import namespace="60b84119-e5e3-40e9-9a06-bc3a5464f38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3:SharedWithUsers" minOccurs="0"/>
                <xsd:element ref="ns3:SharedWithDetails" minOccurs="0"/>
                <xsd:element ref="ns2:MediaServiceAutoKeyPoints" minOccurs="0"/>
                <xsd:element ref="ns2:MediaServiceKeyPoint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d0918a-b7e2-4c0f-a73e-e06392b4f92a"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Bildmarkierungen" ma:readOnly="false" ma:fieldId="{5cf76f15-5ced-4ddc-b409-7134ff3c332f}" ma:taxonomyMulti="true" ma:sspId="6b2b414a-4870-4b76-be62-ecc4760d58d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b84119-e5e3-40e9-9a06-bc3a5464f383" elementFormDefault="qualified">
    <xsd:import namespace="http://schemas.microsoft.com/office/2006/documentManagement/types"/>
    <xsd:import namespace="http://schemas.microsoft.com/office/infopath/2007/PartnerControls"/>
    <xsd:element name="SharedWithUsers" ma:index="12"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Freigegeben für - Details" ma:description="" ma:internalName="SharedWithDetails" ma:readOnly="true">
      <xsd:simpleType>
        <xsd:restriction base="dms:Note">
          <xsd:maxLength value="255"/>
        </xsd:restriction>
      </xsd:simpleType>
    </xsd:element>
    <xsd:element name="TaxCatchAll" ma:index="22" nillable="true" ma:displayName="Taxonomy Catch All Column" ma:hidden="true" ma:list="{76602fce-a64e-4043-8ba0-58606f317a20}" ma:internalName="TaxCatchAll" ma:showField="CatchAllData" ma:web="60b84119-e5e3-40e9-9a06-bc3a5464f3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D93C57-A7ED-44E6-88BF-DA3984EE19E6}">
  <ds:schemaRefs>
    <ds:schemaRef ds:uri="http://purl.org/dc/elements/1.1/"/>
    <ds:schemaRef ds:uri="http://schemas.openxmlformats.org/package/2006/metadata/core-properties"/>
    <ds:schemaRef ds:uri="http://www.w3.org/XML/1998/namespace"/>
    <ds:schemaRef ds:uri="http://schemas.microsoft.com/office/2006/documentManagement/types"/>
    <ds:schemaRef ds:uri="5fd0918a-b7e2-4c0f-a73e-e06392b4f92a"/>
    <ds:schemaRef ds:uri="http://schemas.microsoft.com/office/2006/metadata/properties"/>
    <ds:schemaRef ds:uri="http://schemas.microsoft.com/office/infopath/2007/PartnerControls"/>
    <ds:schemaRef ds:uri="http://purl.org/dc/dcmitype/"/>
    <ds:schemaRef ds:uri="http://purl.org/dc/terms/"/>
    <ds:schemaRef ds:uri="60b84119-e5e3-40e9-9a06-bc3a5464f383"/>
  </ds:schemaRefs>
</ds:datastoreItem>
</file>

<file path=customXml/itemProps2.xml><?xml version="1.0" encoding="utf-8"?>
<ds:datastoreItem xmlns:ds="http://schemas.openxmlformats.org/officeDocument/2006/customXml" ds:itemID="{6E794EA7-8E28-4624-885F-9EF05194D2E6}">
  <ds:schemaRefs>
    <ds:schemaRef ds:uri="http://schemas.microsoft.com/sharepoint/v3/contenttype/forms"/>
  </ds:schemaRefs>
</ds:datastoreItem>
</file>

<file path=customXml/itemProps3.xml><?xml version="1.0" encoding="utf-8"?>
<ds:datastoreItem xmlns:ds="http://schemas.openxmlformats.org/officeDocument/2006/customXml" ds:itemID="{CB16716C-5504-4CE4-97BA-78F2A6836B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d0918a-b7e2-4c0f-a73e-e06392b4f92a"/>
    <ds:schemaRef ds:uri="60b84119-e5e3-40e9-9a06-bc3a5464f3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2025 About IIASA presentation</Template>
  <TotalTime>0</TotalTime>
  <Words>3797</Words>
  <Application>Microsoft Office PowerPoint</Application>
  <PresentationFormat>Widescreen</PresentationFormat>
  <Paragraphs>209</Paragraphs>
  <Slides>26</Slides>
  <Notes>22</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26</vt:i4>
      </vt:variant>
    </vt:vector>
  </HeadingPairs>
  <TitlesOfParts>
    <vt:vector size="40" baseType="lpstr">
      <vt:lpstr>Arial</vt:lpstr>
      <vt:lpstr>Calibri</vt:lpstr>
      <vt:lpstr>Cambria Math</vt:lpstr>
      <vt:lpstr>Consolas</vt:lpstr>
      <vt:lpstr>Courier New</vt:lpstr>
      <vt:lpstr>Georgia</vt:lpstr>
      <vt:lpstr>Source Sans Pro</vt:lpstr>
      <vt:lpstr>Source Sans Pro Light</vt:lpstr>
      <vt:lpstr>Source Sans Pro SemiBold</vt:lpstr>
      <vt:lpstr>Tahoma</vt:lpstr>
      <vt:lpstr>Wingdings</vt:lpstr>
      <vt:lpstr>Office Theme</vt:lpstr>
      <vt:lpstr>White logo</vt:lpstr>
      <vt:lpstr>Blue logo</vt:lpstr>
      <vt:lpstr>Pathways to “High-Performance Sustainability”: Does Organic Farming Close or Widen the Gap?</vt:lpstr>
      <vt:lpstr>PowerPoint Presentation</vt:lpstr>
      <vt:lpstr>PowerPoint Presentation</vt:lpstr>
      <vt:lpstr>GLOBIOM</vt:lpstr>
      <vt:lpstr>Input Data &amp; Model Setup</vt:lpstr>
      <vt:lpstr>Calibration Validity: Crops (2010)</vt:lpstr>
      <vt:lpstr>EU Organic Share (2030)</vt:lpstr>
      <vt:lpstr>Regional Organic Area (2030)</vt:lpstr>
      <vt:lpstr>Crop Market Adjustment (2030)</vt:lpstr>
      <vt:lpstr>Livestock Market Adjustment (2030)</vt:lpstr>
      <vt:lpstr>EU Fertilizer Use (2030)</vt:lpstr>
      <vt:lpstr>Emission Change (2030)</vt:lpstr>
      <vt:lpstr>Biodiversity Change (2030)</vt:lpstr>
      <vt:lpstr>Sensitivity Analysis</vt:lpstr>
      <vt:lpstr>Sensitivity Analysis</vt:lpstr>
      <vt:lpstr>Scenario Trade-offs</vt:lpstr>
      <vt:lpstr>Summary and Policy Implications</vt:lpstr>
      <vt:lpstr>Thank you for you attention! Omid Zamani zamani@iiasa.ac.at</vt:lpstr>
      <vt:lpstr>Regional Organic Area (2030)</vt:lpstr>
      <vt:lpstr>Organic Farming Equations: Addon Technology</vt:lpstr>
      <vt:lpstr>Revenue Change (2030)</vt:lpstr>
      <vt:lpstr>Content</vt:lpstr>
      <vt:lpstr>Organic Farming Regulation: Structural Validity</vt:lpstr>
      <vt:lpstr>Input Data: Yield, Cost and Price Gaps</vt:lpstr>
      <vt:lpstr>Regional Organic Wheat Parameter (2030)</vt:lpstr>
      <vt:lpstr>Input Data: Crop Emission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ZAMANIDADANEH Omid</dc:creator>
  <cp:lastModifiedBy>ZAMANIDADANEH Omid</cp:lastModifiedBy>
  <cp:revision>32</cp:revision>
  <cp:lastPrinted>2018-09-04T06:30:47Z</cp:lastPrinted>
  <dcterms:created xsi:type="dcterms:W3CDTF">2026-05-19T14:47:03Z</dcterms:created>
  <dcterms:modified xsi:type="dcterms:W3CDTF">2026-06-16T15:04:19Z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21d70297-cd61-47d2-9611-414a1fcff47b</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ContentTypeId">
    <vt:lpwstr>0x010100D9F713726C6103478360B615C80F1AD2</vt:lpwstr>
  </property>
</Properties>
</file>