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302" r:id="rId3"/>
    <p:sldId id="291" r:id="rId4"/>
    <p:sldId id="257" r:id="rId5"/>
    <p:sldId id="292" r:id="rId6"/>
    <p:sldId id="258" r:id="rId7"/>
    <p:sldId id="260" r:id="rId8"/>
    <p:sldId id="261" r:id="rId9"/>
    <p:sldId id="293" r:id="rId10"/>
    <p:sldId id="263" r:id="rId11"/>
    <p:sldId id="264" r:id="rId12"/>
    <p:sldId id="266" r:id="rId13"/>
    <p:sldId id="267" r:id="rId14"/>
    <p:sldId id="272" r:id="rId15"/>
    <p:sldId id="273" r:id="rId16"/>
    <p:sldId id="274" r:id="rId17"/>
    <p:sldId id="276" r:id="rId18"/>
    <p:sldId id="277" r:id="rId19"/>
    <p:sldId id="294" r:id="rId20"/>
    <p:sldId id="296" r:id="rId21"/>
    <p:sldId id="297" r:id="rId22"/>
    <p:sldId id="298" r:id="rId23"/>
    <p:sldId id="299" r:id="rId24"/>
    <p:sldId id="287" r:id="rId25"/>
    <p:sldId id="301" r:id="rId26"/>
    <p:sldId id="29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-PC\Desktop\RSPA%202016-2022\Study\New%20Concept\Supervisory%20Folder\Model%20Simulations\Simulation%20Definiti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-PC\Desktop\RSPA%202016-2022\Study\New%20Concept\Supervisory%20Folder\Model%20Simulations\Altertax%20operation%20and%20Simulation%20Scenarios%20define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-PC\Desktop\RSPA%202016-2022\Study\New%20Concept\Supervisory%20Folder\Model%20Simulations\Altertax%20operation%20and%20Simulation%20Scenarios%20defined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-PC\Desktop\RSPA%202016-2022\Study\New%20Concept\Supervisory%20Folder\Model%20Simulations\Altertax%20operation%20and%20Simulation%20Scenarios%20defined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-PC\Desktop\RSPA%202016-2022\Study\New%20Concept\Supervisory%20Folder\Model%20Simulations\Altertax%20operation%20and%20Simulation%20Scenarios%20defined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-PC\Desktop\RSPA%202016-2022\Study\New%20Concept\Supervisory%20Folder\Model%20Simulations\Altertax%20operation%20and%20Simulation%20Scenarios%20defined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09823312"/>
        <c:axId val="1509822224"/>
      </c:barChart>
      <c:catAx>
        <c:axId val="1509823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9822224"/>
        <c:crosses val="autoZero"/>
        <c:auto val="1"/>
        <c:lblAlgn val="ctr"/>
        <c:lblOffset val="100"/>
        <c:noMultiLvlLbl val="0"/>
      </c:catAx>
      <c:valAx>
        <c:axId val="1509822224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1509823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'Iceberge Results Analysis'!$AO$14</c:f>
              <c:strCache>
                <c:ptCount val="1"/>
                <c:pt idx="0">
                  <c:v>Change in GDP (USD Millions)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'Iceberge Results Analysis'!$AP$12:$AW$13</c:f>
              <c:multiLvlStrCache>
                <c:ptCount val="8"/>
                <c:lvl>
                  <c:pt idx="0">
                    <c:v>Before</c:v>
                  </c:pt>
                  <c:pt idx="1">
                    <c:v>After</c:v>
                  </c:pt>
                  <c:pt idx="3">
                    <c:v>Before</c:v>
                  </c:pt>
                  <c:pt idx="4">
                    <c:v>After</c:v>
                  </c:pt>
                  <c:pt idx="6">
                    <c:v>Before</c:v>
                  </c:pt>
                  <c:pt idx="7">
                    <c:v>After</c:v>
                  </c:pt>
                </c:lvl>
                <c:lvl>
                  <c:pt idx="0">
                    <c:v>2021</c:v>
                  </c:pt>
                  <c:pt idx="3">
                    <c:v>2027</c:v>
                  </c:pt>
                  <c:pt idx="6">
                    <c:v>2034</c:v>
                  </c:pt>
                </c:lvl>
              </c:multiLvlStrCache>
            </c:multiLvlStrRef>
          </c:cat>
          <c:val>
            <c:numRef>
              <c:f>'Iceberge Results Analysis'!$AP$14:$AW$14</c:f>
              <c:numCache>
                <c:formatCode>General</c:formatCode>
                <c:ptCount val="8"/>
                <c:pt idx="0">
                  <c:v>6078.65</c:v>
                </c:pt>
                <c:pt idx="1">
                  <c:v>6086.9</c:v>
                </c:pt>
                <c:pt idx="3">
                  <c:v>6078.65</c:v>
                </c:pt>
                <c:pt idx="4">
                  <c:v>6108.85</c:v>
                </c:pt>
                <c:pt idx="6">
                  <c:v>6078.65</c:v>
                </c:pt>
                <c:pt idx="7">
                  <c:v>6121.71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09822768"/>
        <c:axId val="1509809712"/>
      </c:barChart>
      <c:catAx>
        <c:axId val="1509822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09809712"/>
        <c:crosses val="autoZero"/>
        <c:auto val="1"/>
        <c:lblAlgn val="ctr"/>
        <c:lblOffset val="100"/>
        <c:noMultiLvlLbl val="0"/>
      </c:catAx>
      <c:valAx>
        <c:axId val="15098097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09822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4">
        <a:lumMod val="20000"/>
        <a:lumOff val="80000"/>
      </a:schemeClr>
    </a:solidFill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800" b="1"/>
              <a:t>Imports and Exports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'Iceberge Results Analysis'!$AP$54:$AQ$54</c:f>
              <c:strCache>
                <c:ptCount val="2"/>
                <c:pt idx="0">
                  <c:v>Imports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888888888888914E-2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9444444444444445E-2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8.3333333333334356E-3"/>
                  <c:y val="-6.48148148148148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6666666666666666E-2"/>
                  <c:y val="-4.6296296296296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'Iceberge Results Analysis'!$AR$53:$AU$53</c:f>
              <c:strCache>
                <c:ptCount val="4"/>
                <c:pt idx="0">
                  <c:v>Base</c:v>
                </c:pt>
                <c:pt idx="1">
                  <c:v>2021</c:v>
                </c:pt>
                <c:pt idx="2">
                  <c:v>2027</c:v>
                </c:pt>
                <c:pt idx="3">
                  <c:v>2034</c:v>
                </c:pt>
              </c:strCache>
            </c:strRef>
          </c:cat>
          <c:val>
            <c:numRef>
              <c:f>'Iceberge Results Analysis'!$AR$54:$AU$54</c:f>
              <c:numCache>
                <c:formatCode>_(* #,##0.00_);_(* \(#,##0.00\);_(* "-"??_);_(@_)</c:formatCode>
                <c:ptCount val="4"/>
                <c:pt idx="0">
                  <c:v>2225.64</c:v>
                </c:pt>
                <c:pt idx="1">
                  <c:v>2490.35</c:v>
                </c:pt>
                <c:pt idx="2">
                  <c:v>2349.9899999999998</c:v>
                </c:pt>
                <c:pt idx="3">
                  <c:v>2502.06</c:v>
                </c:pt>
              </c:numCache>
            </c:numRef>
          </c:val>
        </c:ser>
        <c:ser>
          <c:idx val="1"/>
          <c:order val="1"/>
          <c:tx>
            <c:strRef>
              <c:f>'Iceberge Results Analysis'!$AP$55:$AQ$55</c:f>
              <c:strCache>
                <c:ptCount val="2"/>
                <c:pt idx="0">
                  <c:v>Exports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'Iceberge Results Analysis'!$AR$53:$AU$53</c:f>
              <c:strCache>
                <c:ptCount val="4"/>
                <c:pt idx="0">
                  <c:v>Base</c:v>
                </c:pt>
                <c:pt idx="1">
                  <c:v>2021</c:v>
                </c:pt>
                <c:pt idx="2">
                  <c:v>2027</c:v>
                </c:pt>
                <c:pt idx="3">
                  <c:v>2034</c:v>
                </c:pt>
              </c:strCache>
            </c:strRef>
          </c:cat>
          <c:val>
            <c:numRef>
              <c:f>'Iceberge Results Analysis'!$AR$55:$AU$55</c:f>
              <c:numCache>
                <c:formatCode>_(* #,##0.00_);_(* \(#,##0.00\);_(* "-"??_);_(@_)</c:formatCode>
                <c:ptCount val="4"/>
                <c:pt idx="0">
                  <c:v>2130.0500000000002</c:v>
                </c:pt>
                <c:pt idx="1">
                  <c:v>2383.6799999999998</c:v>
                </c:pt>
                <c:pt idx="2">
                  <c:v>2248.39</c:v>
                </c:pt>
                <c:pt idx="3">
                  <c:v>2389.8200000000002</c:v>
                </c:pt>
              </c:numCache>
            </c:numRef>
          </c:val>
        </c:ser>
        <c:ser>
          <c:idx val="2"/>
          <c:order val="2"/>
          <c:tx>
            <c:strRef>
              <c:f>'Iceberge Results Analysis'!$AP$56:$AQ$56</c:f>
              <c:strCache>
                <c:ptCount val="2"/>
                <c:pt idx="0">
                  <c:v>Trade Balance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5555555555555558E-3"/>
                  <c:y val="0.110979126047063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9202898550724639E-2"/>
                  <c:y val="0.16061284397295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207729468599025E-2"/>
                  <c:y val="0.121123641369247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0869565217391127E-2"/>
                  <c:y val="0.121907011685418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'Iceberge Results Analysis'!$AR$53:$AU$53</c:f>
              <c:strCache>
                <c:ptCount val="4"/>
                <c:pt idx="0">
                  <c:v>Base</c:v>
                </c:pt>
                <c:pt idx="1">
                  <c:v>2021</c:v>
                </c:pt>
                <c:pt idx="2">
                  <c:v>2027</c:v>
                </c:pt>
                <c:pt idx="3">
                  <c:v>2034</c:v>
                </c:pt>
              </c:strCache>
            </c:strRef>
          </c:cat>
          <c:val>
            <c:numRef>
              <c:f>'Iceberge Results Analysis'!$AR$56:$AU$56</c:f>
              <c:numCache>
                <c:formatCode>_(* #,##0.00_);_(* \(#,##0.00\);_(* "-"??_);_(@_)</c:formatCode>
                <c:ptCount val="4"/>
                <c:pt idx="0">
                  <c:v>-95.589999999999691</c:v>
                </c:pt>
                <c:pt idx="1">
                  <c:v>-106.67000000000007</c:v>
                </c:pt>
                <c:pt idx="2">
                  <c:v>-101.59999999999991</c:v>
                </c:pt>
                <c:pt idx="3">
                  <c:v>-112.23999999999978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09821680"/>
        <c:axId val="1509820048"/>
      </c:barChart>
      <c:catAx>
        <c:axId val="1509821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09820048"/>
        <c:crosses val="autoZero"/>
        <c:auto val="1"/>
        <c:lblAlgn val="ctr"/>
        <c:lblOffset val="100"/>
        <c:noMultiLvlLbl val="0"/>
      </c:catAx>
      <c:valAx>
        <c:axId val="1509820048"/>
        <c:scaling>
          <c:orientation val="minMax"/>
        </c:scaling>
        <c:delete val="1"/>
        <c:axPos val="l"/>
        <c:numFmt formatCode="_(* #,##0.00_);_(* \(#,##0.00\);_(* &quot;-&quot;??_);_(@_)" sourceLinked="1"/>
        <c:majorTickMark val="none"/>
        <c:minorTickMark val="none"/>
        <c:tickLblPos val="nextTo"/>
        <c:crossAx val="1509821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616883487390164"/>
          <c:y val="0.89409671410023139"/>
          <c:w val="0.46979040663395344"/>
          <c:h val="7.8125546806649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accent4">
        <a:lumMod val="20000"/>
        <a:lumOff val="80000"/>
      </a:schemeClr>
    </a:solidFill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800"/>
              <a:t>Change in Industry Output (%)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2847198448020089E-2"/>
          <c:y val="8.6736871281414565E-2"/>
          <c:w val="0.9601962798128495"/>
          <c:h val="0.7538906797583655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'Iceberge Results Analysis'!$AQ$63</c:f>
              <c:strCache>
                <c:ptCount val="1"/>
                <c:pt idx="0">
                  <c:v>2034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'Iceberge Results Analysis'!$AP$64:$AP$69</c:f>
              <c:strCache>
                <c:ptCount val="6"/>
                <c:pt idx="0">
                  <c:v>Agric</c:v>
                </c:pt>
                <c:pt idx="1">
                  <c:v>ProcFood</c:v>
                </c:pt>
                <c:pt idx="2">
                  <c:v>Extraction</c:v>
                </c:pt>
                <c:pt idx="3">
                  <c:v>LightMnfc</c:v>
                </c:pt>
                <c:pt idx="4">
                  <c:v>HeavyMnfc</c:v>
                </c:pt>
                <c:pt idx="5">
                  <c:v>Services</c:v>
                </c:pt>
              </c:strCache>
            </c:strRef>
          </c:cat>
          <c:val>
            <c:numRef>
              <c:f>'Iceberge Results Analysis'!$AQ$64:$AQ$69</c:f>
              <c:numCache>
                <c:formatCode>General</c:formatCode>
                <c:ptCount val="6"/>
                <c:pt idx="0">
                  <c:v>-0.38</c:v>
                </c:pt>
                <c:pt idx="1">
                  <c:v>2.09</c:v>
                </c:pt>
                <c:pt idx="2">
                  <c:v>-3.84</c:v>
                </c:pt>
                <c:pt idx="3">
                  <c:v>-7.97</c:v>
                </c:pt>
                <c:pt idx="4">
                  <c:v>-10.74</c:v>
                </c:pt>
                <c:pt idx="5">
                  <c:v>0.85</c:v>
                </c:pt>
              </c:numCache>
            </c:numRef>
          </c:val>
        </c:ser>
        <c:ser>
          <c:idx val="1"/>
          <c:order val="1"/>
          <c:tx>
            <c:strRef>
              <c:f>'Iceberge Results Analysis'!$AR$63</c:f>
              <c:strCache>
                <c:ptCount val="1"/>
                <c:pt idx="0">
                  <c:v>2027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'Iceberge Results Analysis'!$AP$64:$AP$69</c:f>
              <c:strCache>
                <c:ptCount val="6"/>
                <c:pt idx="0">
                  <c:v>Agric</c:v>
                </c:pt>
                <c:pt idx="1">
                  <c:v>ProcFood</c:v>
                </c:pt>
                <c:pt idx="2">
                  <c:v>Extraction</c:v>
                </c:pt>
                <c:pt idx="3">
                  <c:v>LightMnfc</c:v>
                </c:pt>
                <c:pt idx="4">
                  <c:v>HeavyMnfc</c:v>
                </c:pt>
                <c:pt idx="5">
                  <c:v>Services</c:v>
                </c:pt>
              </c:strCache>
            </c:strRef>
          </c:cat>
          <c:val>
            <c:numRef>
              <c:f>'Iceberge Results Analysis'!$AR$64:$AR$69</c:f>
              <c:numCache>
                <c:formatCode>General</c:formatCode>
                <c:ptCount val="6"/>
                <c:pt idx="0">
                  <c:v>-0.16</c:v>
                </c:pt>
                <c:pt idx="1">
                  <c:v>1.38</c:v>
                </c:pt>
                <c:pt idx="2">
                  <c:v>-2.15</c:v>
                </c:pt>
                <c:pt idx="3">
                  <c:v>-3.7</c:v>
                </c:pt>
                <c:pt idx="4">
                  <c:v>-5.59</c:v>
                </c:pt>
                <c:pt idx="5">
                  <c:v>0.39</c:v>
                </c:pt>
              </c:numCache>
            </c:numRef>
          </c:val>
        </c:ser>
        <c:ser>
          <c:idx val="2"/>
          <c:order val="2"/>
          <c:tx>
            <c:strRef>
              <c:f>'Iceberge Results Analysis'!$AS$63</c:f>
              <c:strCache>
                <c:ptCount val="1"/>
                <c:pt idx="0">
                  <c:v>2021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'Iceberge Results Analysis'!$AP$64:$AP$69</c:f>
              <c:strCache>
                <c:ptCount val="6"/>
                <c:pt idx="0">
                  <c:v>Agric</c:v>
                </c:pt>
                <c:pt idx="1">
                  <c:v>ProcFood</c:v>
                </c:pt>
                <c:pt idx="2">
                  <c:v>Extraction</c:v>
                </c:pt>
                <c:pt idx="3">
                  <c:v>LightMnfc</c:v>
                </c:pt>
                <c:pt idx="4">
                  <c:v>HeavyMnfc</c:v>
                </c:pt>
                <c:pt idx="5">
                  <c:v>Services</c:v>
                </c:pt>
              </c:strCache>
            </c:strRef>
          </c:cat>
          <c:val>
            <c:numRef>
              <c:f>'Iceberge Results Analysis'!$AS$64:$AS$69</c:f>
              <c:numCache>
                <c:formatCode>General</c:formatCode>
                <c:ptCount val="6"/>
                <c:pt idx="0">
                  <c:v>-0.01</c:v>
                </c:pt>
                <c:pt idx="1">
                  <c:v>1.04</c:v>
                </c:pt>
                <c:pt idx="2">
                  <c:v>-0.89</c:v>
                </c:pt>
                <c:pt idx="3">
                  <c:v>-1.34</c:v>
                </c:pt>
                <c:pt idx="4">
                  <c:v>-2.31</c:v>
                </c:pt>
                <c:pt idx="5">
                  <c:v>7.0000000000000007E-2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1509812432"/>
        <c:axId val="1509815152"/>
      </c:barChart>
      <c:catAx>
        <c:axId val="15098124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9815152"/>
        <c:crosses val="autoZero"/>
        <c:auto val="1"/>
        <c:lblAlgn val="ctr"/>
        <c:lblOffset val="100"/>
        <c:noMultiLvlLbl val="0"/>
      </c:catAx>
      <c:valAx>
        <c:axId val="15098151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9812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687121990186008"/>
          <c:y val="0.92445125354535207"/>
          <c:w val="0.46867292403666932"/>
          <c:h val="6.10825711063776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/>
              <a:t>Changes in Demand for Labour (%)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'Iceberge Results Analysis'!$AV$82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'Iceberge Results Analysis'!$AU$83:$AU$88</c:f>
              <c:strCache>
                <c:ptCount val="6"/>
                <c:pt idx="0">
                  <c:v>Agric</c:v>
                </c:pt>
                <c:pt idx="1">
                  <c:v>ProcFood</c:v>
                </c:pt>
                <c:pt idx="2">
                  <c:v>Extraction</c:v>
                </c:pt>
                <c:pt idx="3">
                  <c:v>LightMnfc</c:v>
                </c:pt>
                <c:pt idx="4">
                  <c:v>HeavyMnfc</c:v>
                </c:pt>
                <c:pt idx="5">
                  <c:v>Services</c:v>
                </c:pt>
              </c:strCache>
            </c:strRef>
          </c:cat>
          <c:val>
            <c:numRef>
              <c:f>'Iceberge Results Analysis'!$AV$83:$AV$88</c:f>
              <c:numCache>
                <c:formatCode>General</c:formatCode>
                <c:ptCount val="6"/>
                <c:pt idx="0">
                  <c:v>-2.5000000000000001E-2</c:v>
                </c:pt>
                <c:pt idx="1">
                  <c:v>0.97</c:v>
                </c:pt>
                <c:pt idx="2">
                  <c:v>-1.415</c:v>
                </c:pt>
                <c:pt idx="3">
                  <c:v>-1.415</c:v>
                </c:pt>
                <c:pt idx="4">
                  <c:v>-2.3899999999999997</c:v>
                </c:pt>
                <c:pt idx="5">
                  <c:v>2.5000000000000001E-2</c:v>
                </c:pt>
              </c:numCache>
            </c:numRef>
          </c:val>
        </c:ser>
        <c:ser>
          <c:idx val="1"/>
          <c:order val="1"/>
          <c:tx>
            <c:strRef>
              <c:f>'Iceberge Results Analysis'!$AW$82</c:f>
              <c:strCache>
                <c:ptCount val="1"/>
                <c:pt idx="0">
                  <c:v>2027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'Iceberge Results Analysis'!$AU$83:$AU$88</c:f>
              <c:strCache>
                <c:ptCount val="6"/>
                <c:pt idx="0">
                  <c:v>Agric</c:v>
                </c:pt>
                <c:pt idx="1">
                  <c:v>ProcFood</c:v>
                </c:pt>
                <c:pt idx="2">
                  <c:v>Extraction</c:v>
                </c:pt>
                <c:pt idx="3">
                  <c:v>LightMnfc</c:v>
                </c:pt>
                <c:pt idx="4">
                  <c:v>HeavyMnfc</c:v>
                </c:pt>
                <c:pt idx="5">
                  <c:v>Services</c:v>
                </c:pt>
              </c:strCache>
            </c:strRef>
          </c:cat>
          <c:val>
            <c:numRef>
              <c:f>'Iceberge Results Analysis'!$AW$83:$AW$88</c:f>
              <c:numCache>
                <c:formatCode>General</c:formatCode>
                <c:ptCount val="6"/>
                <c:pt idx="0">
                  <c:v>-0.22500000000000001</c:v>
                </c:pt>
                <c:pt idx="1">
                  <c:v>1.095</c:v>
                </c:pt>
                <c:pt idx="2">
                  <c:v>-3.375</c:v>
                </c:pt>
                <c:pt idx="3">
                  <c:v>-3.9950000000000001</c:v>
                </c:pt>
                <c:pt idx="4">
                  <c:v>-5.8900000000000006</c:v>
                </c:pt>
                <c:pt idx="5">
                  <c:v>0.21000000000000002</c:v>
                </c:pt>
              </c:numCache>
            </c:numRef>
          </c:val>
        </c:ser>
        <c:ser>
          <c:idx val="2"/>
          <c:order val="2"/>
          <c:tx>
            <c:strRef>
              <c:f>'Iceberge Results Analysis'!$AX$82</c:f>
              <c:strCache>
                <c:ptCount val="1"/>
                <c:pt idx="0">
                  <c:v>2034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'Iceberge Results Analysis'!$AU$83:$AU$88</c:f>
              <c:strCache>
                <c:ptCount val="6"/>
                <c:pt idx="0">
                  <c:v>Agric</c:v>
                </c:pt>
                <c:pt idx="1">
                  <c:v>ProcFood</c:v>
                </c:pt>
                <c:pt idx="2">
                  <c:v>Extraction</c:v>
                </c:pt>
                <c:pt idx="3">
                  <c:v>LightMnfc</c:v>
                </c:pt>
                <c:pt idx="4">
                  <c:v>HeavyMnfc</c:v>
                </c:pt>
                <c:pt idx="5">
                  <c:v>Services</c:v>
                </c:pt>
              </c:strCache>
            </c:strRef>
          </c:cat>
          <c:val>
            <c:numRef>
              <c:f>'Iceberge Results Analysis'!$AX$83:$AX$88</c:f>
              <c:numCache>
                <c:formatCode>General</c:formatCode>
                <c:ptCount val="6"/>
                <c:pt idx="0">
                  <c:v>-0.53499999999999992</c:v>
                </c:pt>
                <c:pt idx="1">
                  <c:v>1.5150000000000001</c:v>
                </c:pt>
                <c:pt idx="2">
                  <c:v>-5.92</c:v>
                </c:pt>
                <c:pt idx="3">
                  <c:v>-8.5449999999999999</c:v>
                </c:pt>
                <c:pt idx="4">
                  <c:v>-11.32</c:v>
                </c:pt>
                <c:pt idx="5">
                  <c:v>0.48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09812976"/>
        <c:axId val="1509808080"/>
      </c:barChart>
      <c:catAx>
        <c:axId val="15098129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9808080"/>
        <c:crosses val="autoZero"/>
        <c:auto val="1"/>
        <c:lblAlgn val="ctr"/>
        <c:lblOffset val="100"/>
        <c:noMultiLvlLbl val="0"/>
      </c:catAx>
      <c:valAx>
        <c:axId val="1509808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9812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accent4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none" spc="0" normalizeH="0" baseline="0">
              <a:solidFill>
                <a:schemeClr val="tx1"/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'Iceberge Results Analysis'!$AO$102</c:f>
              <c:strCache>
                <c:ptCount val="1"/>
                <c:pt idx="0">
                  <c:v>Equivalent Variation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'Iceberge Results Analysis'!$AP$101:$AR$101</c:f>
              <c:numCache>
                <c:formatCode>General</c:formatCode>
                <c:ptCount val="3"/>
                <c:pt idx="0">
                  <c:v>2021</c:v>
                </c:pt>
                <c:pt idx="1">
                  <c:v>2027</c:v>
                </c:pt>
                <c:pt idx="2">
                  <c:v>2034</c:v>
                </c:pt>
              </c:numCache>
            </c:numRef>
          </c:cat>
          <c:val>
            <c:numRef>
              <c:f>'Iceberge Results Analysis'!$AP$102:$AR$102</c:f>
              <c:numCache>
                <c:formatCode>General</c:formatCode>
                <c:ptCount val="3"/>
                <c:pt idx="0">
                  <c:v>25.14</c:v>
                </c:pt>
                <c:pt idx="1">
                  <c:v>82.89</c:v>
                </c:pt>
                <c:pt idx="2">
                  <c:v>162.61000000000001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1509811888"/>
        <c:axId val="1509808624"/>
      </c:barChart>
      <c:catAx>
        <c:axId val="1509811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9808624"/>
        <c:crosses val="autoZero"/>
        <c:auto val="1"/>
        <c:lblAlgn val="ctr"/>
        <c:lblOffset val="100"/>
        <c:noMultiLvlLbl val="0"/>
      </c:catAx>
      <c:valAx>
        <c:axId val="15098086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09811888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accent4">
        <a:lumMod val="20000"/>
        <a:lumOff val="80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3622-5816-4146-8C0A-BCAADA9D3925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A643-FE1D-446C-8DD7-47EFE9FF5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244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3622-5816-4146-8C0A-BCAADA9D3925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A643-FE1D-446C-8DD7-47EFE9FF5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511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3622-5816-4146-8C0A-BCAADA9D3925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A643-FE1D-446C-8DD7-47EFE9FF5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413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3622-5816-4146-8C0A-BCAADA9D3925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A643-FE1D-446C-8DD7-47EFE9FF5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077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3622-5816-4146-8C0A-BCAADA9D3925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A643-FE1D-446C-8DD7-47EFE9FF5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21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3622-5816-4146-8C0A-BCAADA9D3925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A643-FE1D-446C-8DD7-47EFE9FF5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828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3622-5816-4146-8C0A-BCAADA9D3925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A643-FE1D-446C-8DD7-47EFE9FF5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893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3622-5816-4146-8C0A-BCAADA9D3925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A643-FE1D-446C-8DD7-47EFE9FF5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289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3622-5816-4146-8C0A-BCAADA9D3925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A643-FE1D-446C-8DD7-47EFE9FF5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870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3622-5816-4146-8C0A-BCAADA9D3925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A643-FE1D-446C-8DD7-47EFE9FF5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94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3622-5816-4146-8C0A-BCAADA9D3925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A643-FE1D-446C-8DD7-47EFE9FF5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906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D3622-5816-4146-8C0A-BCAADA9D3925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A643-FE1D-446C-8DD7-47EFE9FF5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261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4248" y="903422"/>
            <a:ext cx="10586434" cy="23876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Georgia" panose="02040502050405020303" pitchFamily="18" charset="0"/>
              </a:rPr>
              <a:t>A GENERAL EQUILIBRIUM ANALYSIS OF THE POTENTIAL EFFECTS OF THE AFRICAN CONTINENTAL FREE TRADE AREA ON THE MALAWI ECONOMY</a:t>
            </a:r>
            <a:endParaRPr lang="en-US" sz="360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5465" y="4104314"/>
            <a:ext cx="9144000" cy="16557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b="1" dirty="0">
                <a:latin typeface="Georgia" panose="02040502050405020303" pitchFamily="18" charset="0"/>
              </a:rPr>
              <a:t>Adwell Zembele</a:t>
            </a:r>
            <a:endParaRPr lang="en-US" dirty="0">
              <a:latin typeface="Georgia" panose="02040502050405020303" pitchFamily="18" charset="0"/>
            </a:endParaRPr>
          </a:p>
          <a:p>
            <a:r>
              <a:rPr lang="en-US" b="1" dirty="0">
                <a:latin typeface="Georgia" panose="02040502050405020303" pitchFamily="18" charset="0"/>
              </a:rPr>
              <a:t>PhD Student </a:t>
            </a:r>
            <a:endParaRPr lang="en-US" dirty="0">
              <a:latin typeface="Georgia" panose="02040502050405020303" pitchFamily="18" charset="0"/>
            </a:endParaRPr>
          </a:p>
          <a:p>
            <a:r>
              <a:rPr lang="en-US" b="1" dirty="0">
                <a:latin typeface="Georgia" panose="02040502050405020303" pitchFamily="18" charset="0"/>
              </a:rPr>
              <a:t>Economics Department</a:t>
            </a:r>
            <a:endParaRPr lang="en-US" dirty="0">
              <a:latin typeface="Georgia" panose="02040502050405020303" pitchFamily="18" charset="0"/>
            </a:endParaRPr>
          </a:p>
          <a:p>
            <a:r>
              <a:rPr lang="en-US" b="1" dirty="0">
                <a:latin typeface="Georgia" panose="02040502050405020303" pitchFamily="18" charset="0"/>
              </a:rPr>
              <a:t>University of Malawi</a:t>
            </a:r>
            <a:endParaRPr lang="en-US" dirty="0">
              <a:latin typeface="Georgia" panose="02040502050405020303" pitchFamily="18" charset="0"/>
            </a:endParaRPr>
          </a:p>
          <a:p>
            <a:endParaRPr 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53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3805" y="1184857"/>
            <a:ext cx="10515600" cy="475230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dirty="0">
                <a:latin typeface="Georgia" panose="02040502050405020303" pitchFamily="18" charset="0"/>
              </a:rPr>
              <a:t>D</a:t>
            </a:r>
            <a:r>
              <a:rPr lang="en-US" dirty="0" smtClean="0">
                <a:latin typeface="Georgia" panose="02040502050405020303" pitchFamily="18" charset="0"/>
              </a:rPr>
              <a:t>ecision </a:t>
            </a:r>
            <a:r>
              <a:rPr lang="en-US" dirty="0">
                <a:latin typeface="Georgia" panose="02040502050405020303" pitchFamily="18" charset="0"/>
              </a:rPr>
              <a:t>to establish the African Continental Free Trade Area (AfCFTA) was made in </a:t>
            </a:r>
            <a:r>
              <a:rPr lang="en-US" dirty="0" smtClean="0">
                <a:latin typeface="Georgia" panose="02040502050405020303" pitchFamily="18" charset="0"/>
              </a:rPr>
              <a:t>2012.</a:t>
            </a:r>
          </a:p>
          <a:p>
            <a:pPr algn="just"/>
            <a:r>
              <a:rPr lang="en-US" dirty="0">
                <a:latin typeface="Georgia" panose="02040502050405020303" pitchFamily="18" charset="0"/>
              </a:rPr>
              <a:t>N</a:t>
            </a:r>
            <a:r>
              <a:rPr lang="en-US" dirty="0" smtClean="0">
                <a:latin typeface="Georgia" panose="02040502050405020303" pitchFamily="18" charset="0"/>
              </a:rPr>
              <a:t>egotiations </a:t>
            </a:r>
            <a:r>
              <a:rPr lang="en-US" dirty="0">
                <a:latin typeface="Georgia" panose="02040502050405020303" pitchFamily="18" charset="0"/>
              </a:rPr>
              <a:t>were launched in </a:t>
            </a:r>
            <a:r>
              <a:rPr lang="en-US" dirty="0" smtClean="0">
                <a:latin typeface="Georgia" panose="02040502050405020303" pitchFamily="18" charset="0"/>
              </a:rPr>
              <a:t>2015 and </a:t>
            </a:r>
            <a:r>
              <a:rPr lang="en-US" dirty="0">
                <a:latin typeface="Georgia" panose="02040502050405020303" pitchFamily="18" charset="0"/>
              </a:rPr>
              <a:t>were supposed to be concluded </a:t>
            </a:r>
            <a:r>
              <a:rPr lang="en-US" dirty="0" smtClean="0">
                <a:latin typeface="Georgia" panose="02040502050405020303" pitchFamily="18" charset="0"/>
              </a:rPr>
              <a:t>by 2017 </a:t>
            </a:r>
            <a:r>
              <a:rPr lang="en-US" dirty="0">
                <a:latin typeface="Georgia" panose="02040502050405020303" pitchFamily="18" charset="0"/>
              </a:rPr>
              <a:t>but </a:t>
            </a:r>
            <a:r>
              <a:rPr lang="en-US" dirty="0" smtClean="0">
                <a:latin typeface="Georgia" panose="02040502050405020303" pitchFamily="18" charset="0"/>
              </a:rPr>
              <a:t>continue up to now.</a:t>
            </a:r>
            <a:endParaRPr lang="en-US" dirty="0">
              <a:latin typeface="Georgia" panose="02040502050405020303" pitchFamily="18" charset="0"/>
            </a:endParaRPr>
          </a:p>
          <a:p>
            <a:pPr algn="just"/>
            <a:r>
              <a:rPr lang="en-US" dirty="0" smtClean="0">
                <a:latin typeface="Georgia" panose="02040502050405020303" pitchFamily="18" charset="0"/>
              </a:rPr>
              <a:t>Still more, </a:t>
            </a:r>
            <a:r>
              <a:rPr lang="en-US" dirty="0">
                <a:latin typeface="Georgia" panose="02040502050405020303" pitchFamily="18" charset="0"/>
              </a:rPr>
              <a:t>the AfCFTA </a:t>
            </a:r>
            <a:r>
              <a:rPr lang="en-US" dirty="0" smtClean="0">
                <a:latin typeface="Georgia" panose="02040502050405020303" pitchFamily="18" charset="0"/>
              </a:rPr>
              <a:t>was </a:t>
            </a:r>
            <a:r>
              <a:rPr lang="en-US" dirty="0">
                <a:latin typeface="Georgia" panose="02040502050405020303" pitchFamily="18" charset="0"/>
              </a:rPr>
              <a:t>launched </a:t>
            </a:r>
            <a:r>
              <a:rPr lang="en-US" dirty="0" smtClean="0">
                <a:latin typeface="Georgia" panose="02040502050405020303" pitchFamily="18" charset="0"/>
              </a:rPr>
              <a:t>in 2018 when </a:t>
            </a:r>
            <a:r>
              <a:rPr lang="en-US" dirty="0">
                <a:latin typeface="Georgia" panose="02040502050405020303" pitchFamily="18" charset="0"/>
              </a:rPr>
              <a:t>44 countries, including Malawi signed the </a:t>
            </a:r>
            <a:r>
              <a:rPr lang="en-US" dirty="0" smtClean="0">
                <a:latin typeface="Georgia" panose="02040502050405020303" pitchFamily="18" charset="0"/>
              </a:rPr>
              <a:t>agreement.</a:t>
            </a:r>
          </a:p>
          <a:p>
            <a:pPr algn="just"/>
            <a:r>
              <a:rPr lang="en-US" dirty="0">
                <a:latin typeface="Georgia" panose="02040502050405020303" pitchFamily="18" charset="0"/>
              </a:rPr>
              <a:t>The </a:t>
            </a:r>
            <a:r>
              <a:rPr lang="en-US" dirty="0" smtClean="0">
                <a:latin typeface="Georgia" panose="02040502050405020303" pitchFamily="18" charset="0"/>
              </a:rPr>
              <a:t>agreement </a:t>
            </a:r>
            <a:r>
              <a:rPr lang="en-US" dirty="0">
                <a:latin typeface="Georgia" panose="02040502050405020303" pitchFamily="18" charset="0"/>
              </a:rPr>
              <a:t>entered into force </a:t>
            </a:r>
            <a:r>
              <a:rPr lang="en-US" dirty="0" smtClean="0">
                <a:latin typeface="Georgia" panose="02040502050405020303" pitchFamily="18" charset="0"/>
              </a:rPr>
              <a:t>in 2019 </a:t>
            </a:r>
            <a:r>
              <a:rPr lang="en-US" dirty="0">
                <a:latin typeface="Georgia" panose="02040502050405020303" pitchFamily="18" charset="0"/>
              </a:rPr>
              <a:t>after </a:t>
            </a:r>
            <a:r>
              <a:rPr lang="en-US" dirty="0" smtClean="0">
                <a:latin typeface="Georgia" panose="02040502050405020303" pitchFamily="18" charset="0"/>
              </a:rPr>
              <a:t>22 countries ratified the agreement and </a:t>
            </a:r>
            <a:r>
              <a:rPr lang="en-US" dirty="0">
                <a:latin typeface="Georgia" panose="02040502050405020303" pitchFamily="18" charset="0"/>
              </a:rPr>
              <a:t>trading </a:t>
            </a:r>
            <a:r>
              <a:rPr lang="en-US" dirty="0" smtClean="0">
                <a:latin typeface="Georgia" panose="02040502050405020303" pitchFamily="18" charset="0"/>
              </a:rPr>
              <a:t>officially </a:t>
            </a:r>
            <a:r>
              <a:rPr lang="en-US" dirty="0">
                <a:latin typeface="Georgia" panose="02040502050405020303" pitchFamily="18" charset="0"/>
              </a:rPr>
              <a:t>started on 1</a:t>
            </a:r>
            <a:r>
              <a:rPr lang="en-US" baseline="30000" dirty="0">
                <a:latin typeface="Georgia" panose="02040502050405020303" pitchFamily="18" charset="0"/>
              </a:rPr>
              <a:t>st</a:t>
            </a:r>
            <a:r>
              <a:rPr lang="en-US" dirty="0">
                <a:latin typeface="Georgia" panose="02040502050405020303" pitchFamily="18" charset="0"/>
              </a:rPr>
              <a:t> January 2021</a:t>
            </a:r>
            <a:r>
              <a:rPr lang="en-US" dirty="0" smtClean="0">
                <a:latin typeface="Georgia" panose="02040502050405020303" pitchFamily="18" charset="0"/>
              </a:rPr>
              <a:t>.</a:t>
            </a:r>
          </a:p>
          <a:p>
            <a:pPr algn="just"/>
            <a:r>
              <a:rPr lang="en-US" dirty="0" smtClean="0">
                <a:latin typeface="Georgia" panose="02040502050405020303" pitchFamily="18" charset="0"/>
              </a:rPr>
              <a:t>Malawi ratified the AfCFTA agreement in January 2021.</a:t>
            </a:r>
            <a:endParaRPr lang="en-US" dirty="0">
              <a:latin typeface="Georgia" panose="02040502050405020303" pitchFamily="18" charset="0"/>
            </a:endParaRPr>
          </a:p>
          <a:p>
            <a:pPr algn="just"/>
            <a:endParaRPr lang="en-US" dirty="0" smtClean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60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443" y="1545465"/>
            <a:ext cx="10515600" cy="4237149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dirty="0" smtClean="0">
                <a:latin typeface="Georgia" panose="02040502050405020303" pitchFamily="18" charset="0"/>
              </a:rPr>
              <a:t>Different </a:t>
            </a:r>
            <a:r>
              <a:rPr lang="en-US" dirty="0">
                <a:latin typeface="Georgia" panose="02040502050405020303" pitchFamily="18" charset="0"/>
              </a:rPr>
              <a:t>studies </a:t>
            </a:r>
            <a:r>
              <a:rPr lang="en-US" dirty="0" smtClean="0">
                <a:latin typeface="Georgia" panose="02040502050405020303" pitchFamily="18" charset="0"/>
              </a:rPr>
              <a:t>indicate that </a:t>
            </a:r>
            <a:r>
              <a:rPr lang="en-US" dirty="0">
                <a:latin typeface="Georgia" panose="02040502050405020303" pitchFamily="18" charset="0"/>
              </a:rPr>
              <a:t>the AfCFTA would increase intra-African </a:t>
            </a:r>
            <a:r>
              <a:rPr lang="en-US" dirty="0" smtClean="0">
                <a:latin typeface="Georgia" panose="02040502050405020303" pitchFamily="18" charset="0"/>
              </a:rPr>
              <a:t>trade.</a:t>
            </a:r>
            <a:endParaRPr lang="en-US" dirty="0">
              <a:latin typeface="Georgia" panose="02040502050405020303" pitchFamily="18" charset="0"/>
            </a:endParaRPr>
          </a:p>
          <a:p>
            <a:pPr algn="just"/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Geda</a:t>
            </a:r>
            <a:r>
              <a:rPr lang="en-US" dirty="0">
                <a:latin typeface="Georgia" panose="02040502050405020303" pitchFamily="18" charset="0"/>
              </a:rPr>
              <a:t> &amp; </a:t>
            </a:r>
            <a:r>
              <a:rPr lang="en-US" dirty="0" err="1">
                <a:latin typeface="Georgia" panose="02040502050405020303" pitchFamily="18" charset="0"/>
              </a:rPr>
              <a:t>Yimer</a:t>
            </a:r>
            <a:r>
              <a:rPr lang="en-US" dirty="0">
                <a:latin typeface="Georgia" panose="02040502050405020303" pitchFamily="18" charset="0"/>
              </a:rPr>
              <a:t> (2019) postulates that the AfCFTA would boost intra-African trade by 25 to 30 percent in the coming decade.</a:t>
            </a:r>
          </a:p>
          <a:p>
            <a:pPr algn="just"/>
            <a:r>
              <a:rPr lang="en-US" dirty="0" smtClean="0">
                <a:latin typeface="Georgia" panose="02040502050405020303" pitchFamily="18" charset="0"/>
              </a:rPr>
              <a:t>AfCFTA is also expected to improve several </a:t>
            </a:r>
            <a:r>
              <a:rPr lang="en-US" dirty="0">
                <a:latin typeface="Georgia" panose="02040502050405020303" pitchFamily="18" charset="0"/>
              </a:rPr>
              <a:t>sectors including </a:t>
            </a:r>
            <a:r>
              <a:rPr lang="en-US" dirty="0" smtClean="0">
                <a:latin typeface="Georgia" panose="02040502050405020303" pitchFamily="18" charset="0"/>
              </a:rPr>
              <a:t>manufacturing, </a:t>
            </a:r>
            <a:r>
              <a:rPr lang="en-US" dirty="0">
                <a:latin typeface="Georgia" panose="02040502050405020303" pitchFamily="18" charset="0"/>
              </a:rPr>
              <a:t>industrial development</a:t>
            </a:r>
            <a:r>
              <a:rPr lang="en-US" dirty="0" smtClean="0">
                <a:latin typeface="Georgia" panose="02040502050405020303" pitchFamily="18" charset="0"/>
              </a:rPr>
              <a:t>, and tourism.</a:t>
            </a:r>
          </a:p>
          <a:p>
            <a:pPr algn="just"/>
            <a:r>
              <a:rPr lang="en-US" dirty="0" smtClean="0">
                <a:latin typeface="Georgia" panose="02040502050405020303" pitchFamily="18" charset="0"/>
              </a:rPr>
              <a:t>Government </a:t>
            </a:r>
            <a:r>
              <a:rPr lang="en-US" dirty="0">
                <a:latin typeface="Georgia" panose="02040502050405020303" pitchFamily="18" charset="0"/>
              </a:rPr>
              <a:t>of Malawi </a:t>
            </a:r>
            <a:r>
              <a:rPr lang="en-US" dirty="0" smtClean="0">
                <a:latin typeface="Georgia" panose="02040502050405020303" pitchFamily="18" charset="0"/>
              </a:rPr>
              <a:t>recognises that a </a:t>
            </a:r>
            <a:r>
              <a:rPr lang="en-US" dirty="0">
                <a:latin typeface="Georgia" panose="02040502050405020303" pitchFamily="18" charset="0"/>
              </a:rPr>
              <a:t>successfully implemented AfCFTA will </a:t>
            </a:r>
            <a:r>
              <a:rPr lang="en-US" dirty="0" smtClean="0">
                <a:latin typeface="Georgia" panose="02040502050405020303" pitchFamily="18" charset="0"/>
              </a:rPr>
              <a:t>help African countries to </a:t>
            </a:r>
            <a:r>
              <a:rPr lang="en-US" dirty="0">
                <a:latin typeface="Georgia" panose="02040502050405020303" pitchFamily="18" charset="0"/>
              </a:rPr>
              <a:t>generate </a:t>
            </a:r>
            <a:r>
              <a:rPr lang="en-US" dirty="0" smtClean="0">
                <a:latin typeface="Georgia" panose="02040502050405020303" pitchFamily="18" charset="0"/>
              </a:rPr>
              <a:t>business among each other through market access.</a:t>
            </a:r>
          </a:p>
        </p:txBody>
      </p:sp>
    </p:spTree>
    <p:extLst>
      <p:ext uri="{BB962C8B-B14F-4D97-AF65-F5344CB8AC3E}">
        <p14:creationId xmlns:p14="http://schemas.microsoft.com/office/powerpoint/2010/main" val="243937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412" y="154547"/>
            <a:ext cx="10515600" cy="634928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Georgia" panose="02040502050405020303" pitchFamily="18" charset="0"/>
              </a:rPr>
              <a:t>Brief </a:t>
            </a:r>
            <a:r>
              <a:rPr lang="en-US" sz="4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Review of Literature</a:t>
            </a:r>
            <a:endParaRPr lang="en-US" sz="4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12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5473" y="1880313"/>
            <a:ext cx="10515600" cy="3052295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dirty="0" smtClean="0">
                <a:latin typeface="Georgia" panose="02040502050405020303" pitchFamily="18" charset="0"/>
              </a:rPr>
              <a:t>Theory </a:t>
            </a:r>
            <a:r>
              <a:rPr lang="en-US" dirty="0">
                <a:latin typeface="Georgia" panose="02040502050405020303" pitchFamily="18" charset="0"/>
              </a:rPr>
              <a:t>of regional </a:t>
            </a:r>
            <a:r>
              <a:rPr lang="en-US" dirty="0" smtClean="0">
                <a:latin typeface="Georgia" panose="02040502050405020303" pitchFamily="18" charset="0"/>
              </a:rPr>
              <a:t>integration is attributed to the work </a:t>
            </a:r>
            <a:r>
              <a:rPr lang="en-US" dirty="0">
                <a:latin typeface="Georgia" panose="02040502050405020303" pitchFamily="18" charset="0"/>
              </a:rPr>
              <a:t>of </a:t>
            </a:r>
            <a:r>
              <a:rPr lang="en-US" dirty="0" smtClean="0">
                <a:latin typeface="Georgia" panose="02040502050405020303" pitchFamily="18" charset="0"/>
              </a:rPr>
              <a:t>Jacob Viner </a:t>
            </a:r>
            <a:r>
              <a:rPr lang="en-US" dirty="0">
                <a:latin typeface="Georgia" panose="02040502050405020303" pitchFamily="18" charset="0"/>
              </a:rPr>
              <a:t>in the </a:t>
            </a:r>
            <a:r>
              <a:rPr lang="en-US" dirty="0" smtClean="0">
                <a:latin typeface="Georgia" panose="02040502050405020303" pitchFamily="18" charset="0"/>
              </a:rPr>
              <a:t>1950’s.</a:t>
            </a:r>
          </a:p>
          <a:p>
            <a:pPr algn="just"/>
            <a:r>
              <a:rPr lang="en-US" dirty="0" smtClean="0">
                <a:latin typeface="Georgia" panose="02040502050405020303" pitchFamily="18" charset="0"/>
              </a:rPr>
              <a:t>Researchers </a:t>
            </a:r>
            <a:r>
              <a:rPr lang="en-US" dirty="0">
                <a:latin typeface="Georgia" panose="02040502050405020303" pitchFamily="18" charset="0"/>
              </a:rPr>
              <a:t>have </a:t>
            </a:r>
            <a:r>
              <a:rPr lang="en-US" dirty="0" smtClean="0">
                <a:latin typeface="Georgia" panose="02040502050405020303" pitchFamily="18" charset="0"/>
              </a:rPr>
              <a:t>used Viner’s theory to </a:t>
            </a:r>
            <a:r>
              <a:rPr lang="en-US" dirty="0">
                <a:latin typeface="Georgia" panose="02040502050405020303" pitchFamily="18" charset="0"/>
              </a:rPr>
              <a:t>test the impacts of regional integration arrangements on </a:t>
            </a:r>
            <a:r>
              <a:rPr lang="en-US" dirty="0" smtClean="0">
                <a:latin typeface="Georgia" panose="02040502050405020303" pitchFamily="18" charset="0"/>
              </a:rPr>
              <a:t>economies </a:t>
            </a:r>
            <a:r>
              <a:rPr lang="en-US" dirty="0">
                <a:latin typeface="Georgia" panose="02040502050405020303" pitchFamily="18" charset="0"/>
              </a:rPr>
              <a:t>and regions</a:t>
            </a:r>
            <a:r>
              <a:rPr lang="en-US" dirty="0" smtClean="0">
                <a:latin typeface="Georgia" panose="02040502050405020303" pitchFamily="18" charset="0"/>
              </a:rPr>
              <a:t>.</a:t>
            </a:r>
          </a:p>
          <a:p>
            <a:pPr algn="just"/>
            <a:r>
              <a:rPr lang="en-US" dirty="0">
                <a:latin typeface="Georgia" panose="02040502050405020303" pitchFamily="18" charset="0"/>
              </a:rPr>
              <a:t>In general, countries engage in regional integration because of perceived </a:t>
            </a:r>
            <a:r>
              <a:rPr lang="en-US" dirty="0" smtClean="0">
                <a:latin typeface="Georgia" panose="02040502050405020303" pitchFamily="18" charset="0"/>
              </a:rPr>
              <a:t>benefits.</a:t>
            </a:r>
            <a:endParaRPr 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0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639" y="489397"/>
            <a:ext cx="11147738" cy="592428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Study Methodology</a:t>
            </a:r>
            <a:endParaRPr lang="en-US" sz="4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09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412" y="751492"/>
            <a:ext cx="10515600" cy="103867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Data and Model Specification</a:t>
            </a:r>
            <a:endParaRPr lang="en-US" sz="4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79549" y="2031687"/>
            <a:ext cx="11114468" cy="415017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>
                <a:latin typeface="Georgia" panose="02040502050405020303" pitchFamily="18" charset="0"/>
              </a:rPr>
              <a:t>The </a:t>
            </a:r>
            <a:r>
              <a:rPr lang="en-US" dirty="0" smtClean="0">
                <a:latin typeface="Georgia" panose="02040502050405020303" pitchFamily="18" charset="0"/>
              </a:rPr>
              <a:t>Current study </a:t>
            </a:r>
            <a:r>
              <a:rPr lang="en-US" dirty="0">
                <a:latin typeface="Georgia" panose="02040502050405020303" pitchFamily="18" charset="0"/>
              </a:rPr>
              <a:t>employed the Global Trade Analysis Project (GTAP) </a:t>
            </a:r>
            <a:r>
              <a:rPr lang="en-US" dirty="0" smtClean="0">
                <a:latin typeface="Georgia" panose="02040502050405020303" pitchFamily="18" charset="0"/>
              </a:rPr>
              <a:t>model as specified by </a:t>
            </a:r>
            <a:r>
              <a:rPr lang="en-US" dirty="0" err="1" smtClean="0">
                <a:latin typeface="Georgia" panose="02040502050405020303" pitchFamily="18" charset="0"/>
              </a:rPr>
              <a:t>Hertel</a:t>
            </a:r>
            <a:r>
              <a:rPr lang="en-US" dirty="0">
                <a:latin typeface="Georgia" panose="02040502050405020303" pitchFamily="18" charset="0"/>
              </a:rPr>
              <a:t>, </a:t>
            </a:r>
            <a:r>
              <a:rPr lang="en-US" dirty="0" smtClean="0">
                <a:latin typeface="Georgia" panose="02040502050405020303" pitchFamily="18" charset="0"/>
              </a:rPr>
              <a:t>1997.</a:t>
            </a:r>
          </a:p>
          <a:p>
            <a:pPr algn="just"/>
            <a:r>
              <a:rPr lang="en-US" dirty="0" smtClean="0">
                <a:latin typeface="Georgia" panose="02040502050405020303" pitchFamily="18" charset="0"/>
              </a:rPr>
              <a:t>This model was chosen </a:t>
            </a:r>
            <a:r>
              <a:rPr lang="en-US" dirty="0">
                <a:latin typeface="Georgia" panose="02040502050405020303" pitchFamily="18" charset="0"/>
              </a:rPr>
              <a:t>on account of its ability to capture economy-wide effects of regional </a:t>
            </a:r>
            <a:r>
              <a:rPr lang="en-US" dirty="0" smtClean="0">
                <a:latin typeface="Georgia" panose="02040502050405020303" pitchFamily="18" charset="0"/>
              </a:rPr>
              <a:t>integration (</a:t>
            </a:r>
            <a:r>
              <a:rPr lang="en-US" dirty="0">
                <a:latin typeface="Georgia" panose="02040502050405020303" pitchFamily="18" charset="0"/>
              </a:rPr>
              <a:t>Qi &amp; Zhang, 2018</a:t>
            </a:r>
            <a:r>
              <a:rPr lang="en-US" dirty="0" smtClean="0">
                <a:latin typeface="Georgia" panose="02040502050405020303" pitchFamily="18" charset="0"/>
              </a:rPr>
              <a:t>).</a:t>
            </a:r>
          </a:p>
          <a:p>
            <a:pPr algn="just"/>
            <a:r>
              <a:rPr lang="en-US" dirty="0" smtClean="0">
                <a:latin typeface="Georgia" panose="02040502050405020303" pitchFamily="18" charset="0"/>
              </a:rPr>
              <a:t>GTAP 10 database, market access offer for Malawi and MRA 2014 tariff data was used for analysis.</a:t>
            </a:r>
          </a:p>
          <a:p>
            <a:pPr algn="just"/>
            <a:r>
              <a:rPr lang="en-US" dirty="0">
                <a:latin typeface="Georgia" panose="02040502050405020303" pitchFamily="18" charset="0"/>
              </a:rPr>
              <a:t>2015 </a:t>
            </a:r>
            <a:r>
              <a:rPr lang="en-US" dirty="0" smtClean="0">
                <a:latin typeface="Georgia" panose="02040502050405020303" pitchFamily="18" charset="0"/>
              </a:rPr>
              <a:t>UNCTAD NTM-AVEs data was also used.</a:t>
            </a:r>
          </a:p>
          <a:p>
            <a:pPr algn="just"/>
            <a:r>
              <a:rPr lang="en-US" dirty="0">
                <a:latin typeface="Georgia" panose="02040502050405020303" pitchFamily="18" charset="0"/>
              </a:rPr>
              <a:t>The database was aggregated into six sectors namely (</a:t>
            </a:r>
            <a:r>
              <a:rPr lang="en-US" dirty="0" err="1">
                <a:latin typeface="Georgia" panose="02040502050405020303" pitchFamily="18" charset="0"/>
              </a:rPr>
              <a:t>i</a:t>
            </a:r>
            <a:r>
              <a:rPr lang="en-US" dirty="0">
                <a:latin typeface="Georgia" panose="02040502050405020303" pitchFamily="18" charset="0"/>
              </a:rPr>
              <a:t>) agriculture, (ii) mining (extraction), (iii) processed foods, (iv) light manufacturing, (v) heavy manufacturing, and (vi) services</a:t>
            </a:r>
            <a:r>
              <a:rPr lang="en-US" dirty="0" smtClean="0">
                <a:latin typeface="Georgia" panose="02040502050405020303" pitchFamily="18" charset="0"/>
              </a:rPr>
              <a:t>.</a:t>
            </a:r>
            <a:endParaRPr 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4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02619"/>
            <a:ext cx="10515600" cy="81973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Georgia" panose="02040502050405020303" pitchFamily="18" charset="0"/>
              </a:rPr>
              <a:t>Simulation </a:t>
            </a:r>
            <a:r>
              <a:rPr lang="en-US" sz="4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Scenarios</a:t>
            </a:r>
            <a:endParaRPr lang="en-US" sz="400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82612"/>
            <a:ext cx="10515600" cy="3754549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dirty="0" smtClean="0">
                <a:latin typeface="Georgia" panose="02040502050405020303" pitchFamily="18" charset="0"/>
              </a:rPr>
              <a:t>The study performed three different simulation scenarios (2021, 2027, and 2034)</a:t>
            </a:r>
          </a:p>
          <a:p>
            <a:pPr algn="just"/>
            <a:r>
              <a:rPr lang="en-US" dirty="0" smtClean="0">
                <a:latin typeface="Georgia" panose="02040502050405020303" pitchFamily="18" charset="0"/>
              </a:rPr>
              <a:t>This reflects commitments made under the ratification of the AfCFTA.</a:t>
            </a:r>
          </a:p>
          <a:p>
            <a:pPr algn="just"/>
            <a:r>
              <a:rPr lang="en-US" dirty="0" smtClean="0">
                <a:latin typeface="Georgia" panose="02040502050405020303" pitchFamily="18" charset="0"/>
              </a:rPr>
              <a:t>Under the AfCFTA, countries have agreed to liberalise both tariffs and non-tariff measures (NTMs).</a:t>
            </a:r>
          </a:p>
          <a:p>
            <a:pPr algn="just"/>
            <a:r>
              <a:rPr lang="en-US" dirty="0" smtClean="0">
                <a:latin typeface="Georgia" panose="02040502050405020303" pitchFamily="18" charset="0"/>
              </a:rPr>
              <a:t>This study, therefore, analysed effects of tariff and non-tariff measures (NTMs) liberalisation.</a:t>
            </a:r>
            <a:endParaRPr 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7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079" y="153681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Findings of The Study</a:t>
            </a:r>
            <a:endParaRPr lang="en-US" sz="400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4110" y="3197225"/>
            <a:ext cx="10515600" cy="159371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dirty="0" smtClean="0">
                <a:latin typeface="Georgia" panose="02040502050405020303" pitchFamily="18" charset="0"/>
              </a:rPr>
              <a:t>In general, the study </a:t>
            </a:r>
            <a:r>
              <a:rPr lang="en-US" dirty="0">
                <a:latin typeface="Georgia" panose="02040502050405020303" pitchFamily="18" charset="0"/>
              </a:rPr>
              <a:t>show that the African Continental Free Trade Area (AfCFTA) will </a:t>
            </a:r>
            <a:r>
              <a:rPr lang="en-US" dirty="0" smtClean="0">
                <a:latin typeface="Georgia" panose="02040502050405020303" pitchFamily="18" charset="0"/>
              </a:rPr>
              <a:t>improve key macroeconomic indicators for Malawi.</a:t>
            </a:r>
            <a:endParaRPr 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5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76518"/>
            <a:ext cx="10515600" cy="862886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Georgia" panose="02040502050405020303" pitchFamily="18" charset="0"/>
              </a:rPr>
              <a:t>Changes in </a:t>
            </a:r>
            <a:r>
              <a:rPr lang="en-US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Real Gross </a:t>
            </a:r>
            <a:r>
              <a:rPr lang="en-US" sz="3600" b="1" dirty="0">
                <a:solidFill>
                  <a:srgbClr val="FF0000"/>
                </a:solidFill>
                <a:latin typeface="Georgia" panose="02040502050405020303" pitchFamily="18" charset="0"/>
              </a:rPr>
              <a:t>Domestic Product</a:t>
            </a:r>
            <a:endParaRPr lang="en-US" sz="360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33561574"/>
              </p:ext>
            </p:extLst>
          </p:nvPr>
        </p:nvGraphicFramePr>
        <p:xfrm>
          <a:off x="838200" y="1455313"/>
          <a:ext cx="10515600" cy="4997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4708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291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Changes in Trade (Imports and Exports)</a:t>
            </a:r>
            <a:endParaRPr lang="en-US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073446"/>
              </p:ext>
            </p:extLst>
          </p:nvPr>
        </p:nvGraphicFramePr>
        <p:xfrm>
          <a:off x="838200" y="1571223"/>
          <a:ext cx="10515600" cy="4605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8566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2914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Presentation Outline</a:t>
            </a:r>
            <a:endParaRPr lang="en-US" sz="4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8040"/>
            <a:ext cx="9941417" cy="531897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>
                <a:latin typeface="Georgia" panose="02040502050405020303" pitchFamily="18" charset="0"/>
              </a:rPr>
              <a:t>Introduction</a:t>
            </a:r>
          </a:p>
          <a:p>
            <a:r>
              <a:rPr lang="en-US" dirty="0" smtClean="0">
                <a:latin typeface="Georgia" panose="02040502050405020303" pitchFamily="18" charset="0"/>
              </a:rPr>
              <a:t>History of Regional Integration</a:t>
            </a:r>
          </a:p>
          <a:p>
            <a:r>
              <a:rPr lang="en-US" dirty="0" smtClean="0">
                <a:latin typeface="Georgia" panose="02040502050405020303" pitchFamily="18" charset="0"/>
              </a:rPr>
              <a:t>The African Continental Free Trade Area</a:t>
            </a:r>
          </a:p>
          <a:p>
            <a:r>
              <a:rPr lang="en-US" dirty="0" smtClean="0">
                <a:latin typeface="Georgia" panose="02040502050405020303" pitchFamily="18" charset="0"/>
              </a:rPr>
              <a:t>Brief Review of Literature</a:t>
            </a:r>
          </a:p>
          <a:p>
            <a:r>
              <a:rPr lang="en-US" dirty="0" smtClean="0">
                <a:latin typeface="Georgia" panose="02040502050405020303" pitchFamily="18" charset="0"/>
              </a:rPr>
              <a:t>Methodology</a:t>
            </a: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Model</a:t>
            </a: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Data</a:t>
            </a: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Simulation Scenarios</a:t>
            </a:r>
          </a:p>
          <a:p>
            <a:r>
              <a:rPr lang="en-US" dirty="0" smtClean="0">
                <a:latin typeface="Georgia" panose="02040502050405020303" pitchFamily="18" charset="0"/>
              </a:rPr>
              <a:t>Findings</a:t>
            </a:r>
          </a:p>
          <a:p>
            <a:r>
              <a:rPr lang="en-US" dirty="0" smtClean="0">
                <a:latin typeface="Georgia" panose="02040502050405020303" pitchFamily="18" charset="0"/>
              </a:rPr>
              <a:t>Conclusion</a:t>
            </a:r>
          </a:p>
          <a:p>
            <a:r>
              <a:rPr lang="en-US" dirty="0" smtClean="0">
                <a:latin typeface="Georgia" panose="02040502050405020303" pitchFamily="18" charset="0"/>
              </a:rPr>
              <a:t>Policy Recommendations</a:t>
            </a:r>
          </a:p>
          <a:p>
            <a:endParaRPr 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17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9092"/>
            <a:ext cx="10515600" cy="901521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Georgia" panose="02040502050405020303" pitchFamily="18" charset="0"/>
              </a:rPr>
              <a:t>Changes in Industry Output</a:t>
            </a:r>
            <a:endParaRPr lang="en-US" sz="400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2615307"/>
              </p:ext>
            </p:extLst>
          </p:nvPr>
        </p:nvGraphicFramePr>
        <p:xfrm>
          <a:off x="838200" y="1210613"/>
          <a:ext cx="10515600" cy="5267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251353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185" y="365125"/>
            <a:ext cx="11024315" cy="961399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Georgia" panose="02040502050405020303" pitchFamily="18" charset="0"/>
              </a:rPr>
              <a:t>Change in Sectoral Demand for </a:t>
            </a:r>
            <a:r>
              <a:rPr lang="en-US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Labour</a:t>
            </a:r>
            <a:endParaRPr lang="en-US" sz="360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1093367"/>
              </p:ext>
            </p:extLst>
          </p:nvPr>
        </p:nvGraphicFramePr>
        <p:xfrm>
          <a:off x="838200" y="1326524"/>
          <a:ext cx="10515600" cy="4850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30807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307" y="365126"/>
            <a:ext cx="11075831" cy="83261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Georgia" panose="02040502050405020303" pitchFamily="18" charset="0"/>
              </a:rPr>
              <a:t>Welfare Impact on Malawi - US$ </a:t>
            </a:r>
            <a:r>
              <a:rPr lang="en-US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Millions</a:t>
            </a:r>
            <a:endParaRPr lang="en-US" sz="360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1511067"/>
              </p:ext>
            </p:extLst>
          </p:nvPr>
        </p:nvGraphicFramePr>
        <p:xfrm>
          <a:off x="605307" y="1196975"/>
          <a:ext cx="10748493" cy="5152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454032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893160"/>
            <a:ext cx="10515600" cy="94852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Georgia" panose="02040502050405020303" pitchFamily="18" charset="0"/>
              </a:rPr>
              <a:t>Breakdown of improvements in </a:t>
            </a:r>
            <a:r>
              <a:rPr lang="en-US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Welfare</a:t>
            </a:r>
            <a:endParaRPr lang="en-US" sz="360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3292148"/>
              </p:ext>
            </p:extLst>
          </p:nvPr>
        </p:nvGraphicFramePr>
        <p:xfrm>
          <a:off x="566671" y="1841680"/>
          <a:ext cx="10787128" cy="37389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1090"/>
                <a:gridCol w="1466548"/>
                <a:gridCol w="1812210"/>
                <a:gridCol w="1711532"/>
                <a:gridCol w="1586244"/>
                <a:gridCol w="1879330"/>
                <a:gridCol w="1180174"/>
              </a:tblGrid>
              <a:tr h="11075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Allocative Efficiency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Endowment Effect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Technology Effect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Terms of Trade Effect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Investment-Savings Effect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Total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85496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2021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5.76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2.5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12.44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4.44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25.14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85496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2027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20.96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9.34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40.06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12.53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82.89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85496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2034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25.8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17.48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90.38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28.2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161.87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981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78004"/>
            <a:ext cx="10515600" cy="904875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Conclusion</a:t>
            </a:r>
            <a:endParaRPr lang="en-US" sz="4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380" y="1378038"/>
            <a:ext cx="10515600" cy="5161209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en-US" dirty="0">
                <a:latin typeface="Georgia" panose="02040502050405020303" pitchFamily="18" charset="0"/>
              </a:rPr>
              <a:t>Malawi has been pursuing regional integration at the bilateral, regional and multilateral level for the past four decades</a:t>
            </a:r>
            <a:r>
              <a:rPr lang="en-US" dirty="0" smtClean="0">
                <a:latin typeface="Georgia" panose="02040502050405020303" pitchFamily="18" charset="0"/>
              </a:rPr>
              <a:t>.</a:t>
            </a:r>
          </a:p>
          <a:p>
            <a:pPr algn="just"/>
            <a:r>
              <a:rPr lang="en-US" dirty="0" smtClean="0">
                <a:latin typeface="Georgia" panose="02040502050405020303" pitchFamily="18" charset="0"/>
              </a:rPr>
              <a:t>While </a:t>
            </a:r>
            <a:r>
              <a:rPr lang="en-US" dirty="0">
                <a:latin typeface="Georgia" panose="02040502050405020303" pitchFamily="18" charset="0"/>
              </a:rPr>
              <a:t>some advocate for regional integration arrangements, others are worried that trade openness will bring competition and harm the economy. </a:t>
            </a:r>
            <a:endParaRPr lang="en-US" dirty="0" smtClean="0">
              <a:latin typeface="Georgia" panose="02040502050405020303" pitchFamily="18" charset="0"/>
            </a:endParaRPr>
          </a:p>
          <a:p>
            <a:pPr algn="just"/>
            <a:r>
              <a:rPr lang="en-US" dirty="0" smtClean="0">
                <a:latin typeface="Georgia" panose="02040502050405020303" pitchFamily="18" charset="0"/>
              </a:rPr>
              <a:t>The </a:t>
            </a:r>
            <a:r>
              <a:rPr lang="en-US" dirty="0">
                <a:latin typeface="Georgia" panose="02040502050405020303" pitchFamily="18" charset="0"/>
              </a:rPr>
              <a:t>current </a:t>
            </a:r>
            <a:r>
              <a:rPr lang="en-US" dirty="0" smtClean="0">
                <a:latin typeface="Georgia" panose="02040502050405020303" pitchFamily="18" charset="0"/>
              </a:rPr>
              <a:t>study investigated economy-wide </a:t>
            </a:r>
            <a:r>
              <a:rPr lang="en-US" dirty="0">
                <a:latin typeface="Georgia" panose="02040502050405020303" pitchFamily="18" charset="0"/>
              </a:rPr>
              <a:t>effects of AfCFTA on </a:t>
            </a:r>
            <a:r>
              <a:rPr lang="en-US" dirty="0" smtClean="0">
                <a:latin typeface="Georgia" panose="02040502050405020303" pitchFamily="18" charset="0"/>
              </a:rPr>
              <a:t>GDP, </a:t>
            </a:r>
            <a:r>
              <a:rPr lang="en-US" dirty="0">
                <a:latin typeface="Georgia" panose="02040502050405020303" pitchFamily="18" charset="0"/>
              </a:rPr>
              <a:t>trade, industry output, demand for labour, and </a:t>
            </a:r>
            <a:r>
              <a:rPr lang="en-US" dirty="0" smtClean="0">
                <a:latin typeface="Georgia" panose="02040502050405020303" pitchFamily="18" charset="0"/>
              </a:rPr>
              <a:t>welfare </a:t>
            </a:r>
            <a:r>
              <a:rPr lang="en-US" dirty="0">
                <a:latin typeface="Georgia" panose="02040502050405020303" pitchFamily="18" charset="0"/>
              </a:rPr>
              <a:t>on the population.</a:t>
            </a:r>
          </a:p>
          <a:p>
            <a:pPr algn="just"/>
            <a:r>
              <a:rPr lang="en-US" dirty="0">
                <a:latin typeface="Georgia" panose="02040502050405020303" pitchFamily="18" charset="0"/>
              </a:rPr>
              <a:t>The study employed the </a:t>
            </a:r>
            <a:r>
              <a:rPr lang="en-US" dirty="0" smtClean="0">
                <a:latin typeface="Georgia" panose="02040502050405020303" pitchFamily="18" charset="0"/>
              </a:rPr>
              <a:t>GTAP </a:t>
            </a:r>
            <a:r>
              <a:rPr lang="en-US" dirty="0">
                <a:latin typeface="Georgia" panose="02040502050405020303" pitchFamily="18" charset="0"/>
              </a:rPr>
              <a:t>model </a:t>
            </a:r>
            <a:r>
              <a:rPr lang="en-US" dirty="0" smtClean="0">
                <a:latin typeface="Georgia" panose="02040502050405020303" pitchFamily="18" charset="0"/>
              </a:rPr>
              <a:t>to perform simulations based on Malawi’s commitments under the AfCFTA.</a:t>
            </a:r>
          </a:p>
          <a:p>
            <a:pPr algn="just"/>
            <a:r>
              <a:rPr lang="en-US" dirty="0" smtClean="0">
                <a:latin typeface="Georgia" panose="02040502050405020303" pitchFamily="18" charset="0"/>
              </a:rPr>
              <a:t>The study has found that AfCFTA will increase GDP and welfare but effect on output, trade and demand for labour will be mixed.</a:t>
            </a:r>
            <a:endParaRPr 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39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6837" y="893159"/>
            <a:ext cx="10515600" cy="897005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Policy Recommendations</a:t>
            </a:r>
            <a:endParaRPr lang="en-US" sz="36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169" y="1790164"/>
            <a:ext cx="10515600" cy="4739425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0" algn="just"/>
            <a:endParaRPr lang="en-US" dirty="0" smtClean="0">
              <a:latin typeface="Georgia" panose="02040502050405020303" pitchFamily="18" charset="0"/>
            </a:endParaRPr>
          </a:p>
          <a:p>
            <a:pPr lvl="0" algn="just"/>
            <a:r>
              <a:rPr lang="en-US" dirty="0" smtClean="0">
                <a:latin typeface="Georgia" panose="02040502050405020303" pitchFamily="18" charset="0"/>
              </a:rPr>
              <a:t>Malawi needs </a:t>
            </a:r>
            <a:r>
              <a:rPr lang="en-US" dirty="0">
                <a:latin typeface="Georgia" panose="02040502050405020303" pitchFamily="18" charset="0"/>
              </a:rPr>
              <a:t>to develop productive </a:t>
            </a:r>
            <a:r>
              <a:rPr lang="en-US" dirty="0" smtClean="0">
                <a:latin typeface="Georgia" panose="02040502050405020303" pitchFamily="18" charset="0"/>
              </a:rPr>
              <a:t>capacities because for the country to effectively participate in regional integration, we need to have products to sell.</a:t>
            </a:r>
            <a:endParaRPr lang="en-US" dirty="0">
              <a:latin typeface="Georgia" panose="02040502050405020303" pitchFamily="18" charset="0"/>
            </a:endParaRPr>
          </a:p>
          <a:p>
            <a:pPr lvl="0" algn="just"/>
            <a:r>
              <a:rPr lang="en-US" dirty="0">
                <a:latin typeface="Georgia" panose="02040502050405020303" pitchFamily="18" charset="0"/>
              </a:rPr>
              <a:t>There is need to develop policies that will compensate sectors that will lose from </a:t>
            </a:r>
            <a:r>
              <a:rPr lang="en-US" dirty="0" smtClean="0">
                <a:latin typeface="Georgia" panose="02040502050405020303" pitchFamily="18" charset="0"/>
              </a:rPr>
              <a:t>regionalism.</a:t>
            </a:r>
            <a:endParaRPr lang="en-US" dirty="0">
              <a:latin typeface="Georgia" panose="02040502050405020303" pitchFamily="18" charset="0"/>
            </a:endParaRPr>
          </a:p>
          <a:p>
            <a:pPr algn="just"/>
            <a:r>
              <a:rPr lang="en-US" dirty="0" smtClean="0">
                <a:latin typeface="Georgia" panose="02040502050405020303" pitchFamily="18" charset="0"/>
              </a:rPr>
              <a:t>Malawi </a:t>
            </a:r>
            <a:r>
              <a:rPr lang="en-US" dirty="0">
                <a:latin typeface="Georgia" panose="02040502050405020303" pitchFamily="18" charset="0"/>
              </a:rPr>
              <a:t>needs to develop negotiation skills </a:t>
            </a:r>
            <a:r>
              <a:rPr lang="en-US" dirty="0" smtClean="0">
                <a:latin typeface="Georgia" panose="02040502050405020303" pitchFamily="18" charset="0"/>
              </a:rPr>
              <a:t>so that we get favourable outcomes in the ongoing AfCFTA negotiations.</a:t>
            </a:r>
            <a:endParaRPr 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0202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2841625"/>
            <a:ext cx="10515600" cy="663575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Thank You</a:t>
            </a:r>
            <a:endParaRPr lang="en-US" sz="44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171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715" y="296214"/>
            <a:ext cx="10515600" cy="633640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Introduction</a:t>
            </a:r>
            <a:endParaRPr lang="en-US" sz="4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77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4096" y="540912"/>
            <a:ext cx="10663707" cy="5782615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endParaRPr lang="en-US" dirty="0" smtClean="0">
              <a:latin typeface="Georgia" panose="02040502050405020303" pitchFamily="18" charset="0"/>
            </a:endParaRPr>
          </a:p>
          <a:p>
            <a:pPr algn="just"/>
            <a:r>
              <a:rPr lang="en-US" dirty="0" smtClean="0">
                <a:latin typeface="Georgia" panose="02040502050405020303" pitchFamily="18" charset="0"/>
              </a:rPr>
              <a:t>Malawi </a:t>
            </a:r>
            <a:r>
              <a:rPr lang="en-US" dirty="0">
                <a:latin typeface="Georgia" panose="02040502050405020303" pitchFamily="18" charset="0"/>
              </a:rPr>
              <a:t>has been pursuing regional integration </a:t>
            </a:r>
            <a:r>
              <a:rPr lang="en-US" dirty="0" smtClean="0">
                <a:latin typeface="Georgia" panose="02040502050405020303" pitchFamily="18" charset="0"/>
              </a:rPr>
              <a:t>for </a:t>
            </a:r>
            <a:r>
              <a:rPr lang="en-US" dirty="0">
                <a:latin typeface="Georgia" panose="02040502050405020303" pitchFamily="18" charset="0"/>
              </a:rPr>
              <a:t>the past four </a:t>
            </a:r>
            <a:r>
              <a:rPr lang="en-US" dirty="0" smtClean="0">
                <a:latin typeface="Georgia" panose="02040502050405020303" pitchFamily="18" charset="0"/>
              </a:rPr>
              <a:t>decades.</a:t>
            </a:r>
          </a:p>
          <a:p>
            <a:pPr algn="just"/>
            <a:r>
              <a:rPr lang="en-US" dirty="0" smtClean="0">
                <a:latin typeface="Georgia" panose="02040502050405020303" pitchFamily="18" charset="0"/>
              </a:rPr>
              <a:t>Currently</a:t>
            </a:r>
            <a:r>
              <a:rPr lang="en-US" dirty="0">
                <a:latin typeface="Georgia" panose="02040502050405020303" pitchFamily="18" charset="0"/>
              </a:rPr>
              <a:t>, Malawi is participating in </a:t>
            </a:r>
            <a:r>
              <a:rPr lang="en-US" dirty="0" smtClean="0">
                <a:latin typeface="Georgia" panose="02040502050405020303" pitchFamily="18" charset="0"/>
              </a:rPr>
              <a:t>the </a:t>
            </a:r>
            <a:r>
              <a:rPr lang="en-US" dirty="0">
                <a:latin typeface="Georgia" panose="02040502050405020303" pitchFamily="18" charset="0"/>
              </a:rPr>
              <a:t>African Continental Free Trade Area (AfCFTA</a:t>
            </a:r>
            <a:r>
              <a:rPr lang="en-US" dirty="0" smtClean="0">
                <a:latin typeface="Georgia" panose="02040502050405020303" pitchFamily="18" charset="0"/>
              </a:rPr>
              <a:t>).</a:t>
            </a:r>
          </a:p>
          <a:p>
            <a:pPr algn="just"/>
            <a:r>
              <a:rPr lang="en-US" b="1" dirty="0" smtClean="0">
                <a:latin typeface="Georgia" panose="02040502050405020303" pitchFamily="18" charset="0"/>
              </a:rPr>
              <a:t>Regional </a:t>
            </a:r>
            <a:r>
              <a:rPr lang="en-US" b="1" dirty="0">
                <a:latin typeface="Georgia" panose="02040502050405020303" pitchFamily="18" charset="0"/>
              </a:rPr>
              <a:t>integration has always generated debate among </a:t>
            </a:r>
            <a:r>
              <a:rPr lang="en-US" b="1" dirty="0" smtClean="0">
                <a:latin typeface="Georgia" panose="02040502050405020303" pitchFamily="18" charset="0"/>
              </a:rPr>
              <a:t>stakeholders.</a:t>
            </a:r>
          </a:p>
          <a:p>
            <a:pPr algn="just"/>
            <a:r>
              <a:rPr lang="en-US" dirty="0">
                <a:latin typeface="Georgia" panose="02040502050405020303" pitchFamily="18" charset="0"/>
              </a:rPr>
              <a:t>S</a:t>
            </a:r>
            <a:r>
              <a:rPr lang="en-US" dirty="0" smtClean="0">
                <a:latin typeface="Georgia" panose="02040502050405020303" pitchFamily="18" charset="0"/>
              </a:rPr>
              <a:t>ome </a:t>
            </a:r>
            <a:r>
              <a:rPr lang="en-US" dirty="0">
                <a:latin typeface="Georgia" panose="02040502050405020303" pitchFamily="18" charset="0"/>
              </a:rPr>
              <a:t>advocate for </a:t>
            </a:r>
            <a:r>
              <a:rPr lang="en-US" dirty="0" smtClean="0">
                <a:latin typeface="Georgia" panose="02040502050405020303" pitchFamily="18" charset="0"/>
              </a:rPr>
              <a:t>it while others do not. </a:t>
            </a:r>
          </a:p>
          <a:p>
            <a:pPr algn="just"/>
            <a:r>
              <a:rPr lang="en-US" dirty="0">
                <a:latin typeface="Georgia" panose="02040502050405020303" pitchFamily="18" charset="0"/>
              </a:rPr>
              <a:t>C</a:t>
            </a:r>
            <a:r>
              <a:rPr lang="en-US" dirty="0" smtClean="0">
                <a:latin typeface="Georgia" panose="02040502050405020303" pitchFamily="18" charset="0"/>
              </a:rPr>
              <a:t>urrent </a:t>
            </a:r>
            <a:r>
              <a:rPr lang="en-US" dirty="0">
                <a:latin typeface="Georgia" panose="02040502050405020303" pitchFamily="18" charset="0"/>
              </a:rPr>
              <a:t>study, </a:t>
            </a:r>
            <a:r>
              <a:rPr lang="en-US" dirty="0" smtClean="0">
                <a:latin typeface="Georgia" panose="02040502050405020303" pitchFamily="18" charset="0"/>
              </a:rPr>
              <a:t>investigated potential effects </a:t>
            </a:r>
            <a:r>
              <a:rPr lang="en-US" dirty="0">
                <a:latin typeface="Georgia" panose="02040502050405020303" pitchFamily="18" charset="0"/>
              </a:rPr>
              <a:t>of AfCFTA on </a:t>
            </a:r>
            <a:r>
              <a:rPr lang="en-US" dirty="0" smtClean="0">
                <a:latin typeface="Georgia" panose="02040502050405020303" pitchFamily="18" charset="0"/>
              </a:rPr>
              <a:t>Malawi’s.</a:t>
            </a:r>
          </a:p>
          <a:p>
            <a:pPr algn="just"/>
            <a:r>
              <a:rPr lang="en-US" dirty="0" smtClean="0">
                <a:latin typeface="Georgia" panose="02040502050405020303" pitchFamily="18" charset="0"/>
              </a:rPr>
              <a:t>Emphasis was on gross </a:t>
            </a:r>
            <a:r>
              <a:rPr lang="en-US" dirty="0">
                <a:latin typeface="Georgia" panose="02040502050405020303" pitchFamily="18" charset="0"/>
              </a:rPr>
              <a:t>domestic product (GDP), </a:t>
            </a:r>
            <a:r>
              <a:rPr lang="en-US" dirty="0" smtClean="0">
                <a:latin typeface="Georgia" panose="02040502050405020303" pitchFamily="18" charset="0"/>
              </a:rPr>
              <a:t>trade (imports and exports), </a:t>
            </a:r>
            <a:r>
              <a:rPr lang="en-US" dirty="0">
                <a:latin typeface="Georgia" panose="02040502050405020303" pitchFamily="18" charset="0"/>
              </a:rPr>
              <a:t>industry output, demand for labour, and economic welfare on the population.</a:t>
            </a:r>
          </a:p>
        </p:txBody>
      </p:sp>
    </p:spTree>
    <p:extLst>
      <p:ext uri="{BB962C8B-B14F-4D97-AF65-F5344CB8AC3E}">
        <p14:creationId xmlns:p14="http://schemas.microsoft.com/office/powerpoint/2010/main" val="70864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-90152" y="0"/>
            <a:ext cx="12282152" cy="685800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History </a:t>
            </a:r>
            <a:r>
              <a:rPr lang="en-US" sz="4000" b="1" dirty="0">
                <a:solidFill>
                  <a:srgbClr val="FF0000"/>
                </a:solidFill>
                <a:latin typeface="Georgia" panose="02040502050405020303" pitchFamily="18" charset="0"/>
              </a:rPr>
              <a:t>of Regional </a:t>
            </a:r>
            <a:r>
              <a:rPr lang="en-US" sz="4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Integration in Africa</a:t>
            </a:r>
            <a:endParaRPr lang="en-US" sz="400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1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5473" y="1197735"/>
            <a:ext cx="10515600" cy="5203065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>
                <a:latin typeface="Georgia" panose="02040502050405020303" pitchFamily="18" charset="0"/>
              </a:rPr>
              <a:t>The Southern African Customs Union (SACU), formalized in 1910 is considered the oldest regional integration arrangement in the world.</a:t>
            </a:r>
          </a:p>
          <a:p>
            <a:pPr algn="just"/>
            <a:r>
              <a:rPr lang="en-US" dirty="0" smtClean="0">
                <a:latin typeface="Georgia" panose="02040502050405020303" pitchFamily="18" charset="0"/>
              </a:rPr>
              <a:t>Involves five countries (Botswana, Namibia, Lesotho, </a:t>
            </a:r>
            <a:r>
              <a:rPr lang="en-US" dirty="0" err="1" smtClean="0">
                <a:latin typeface="Georgia" panose="02040502050405020303" pitchFamily="18" charset="0"/>
              </a:rPr>
              <a:t>Eswatini</a:t>
            </a:r>
            <a:r>
              <a:rPr lang="en-US" dirty="0" smtClean="0">
                <a:latin typeface="Georgia" panose="02040502050405020303" pitchFamily="18" charset="0"/>
              </a:rPr>
              <a:t>, and South Africa)</a:t>
            </a:r>
          </a:p>
          <a:p>
            <a:pPr algn="just"/>
            <a:r>
              <a:rPr lang="en-US" dirty="0" smtClean="0">
                <a:latin typeface="Georgia" panose="02040502050405020303" pitchFamily="18" charset="0"/>
              </a:rPr>
              <a:t>The East </a:t>
            </a:r>
            <a:r>
              <a:rPr lang="en-US" dirty="0">
                <a:latin typeface="Georgia" panose="02040502050405020303" pitchFamily="18" charset="0"/>
              </a:rPr>
              <a:t>African Community (EAC) which started </a:t>
            </a:r>
            <a:r>
              <a:rPr lang="en-US" dirty="0" smtClean="0">
                <a:latin typeface="Georgia" panose="02040502050405020303" pitchFamily="18" charset="0"/>
              </a:rPr>
              <a:t>in 1917 involving Kenya, Uganda, Tanzania, Rwanda, and Burundi.</a:t>
            </a:r>
          </a:p>
          <a:p>
            <a:pPr algn="just"/>
            <a:r>
              <a:rPr lang="en-US" dirty="0">
                <a:latin typeface="Georgia" panose="02040502050405020303" pitchFamily="18" charset="0"/>
              </a:rPr>
              <a:t>Malawi experienced some level of integration between 1953 and 1963 </a:t>
            </a:r>
            <a:r>
              <a:rPr lang="en-US" dirty="0" smtClean="0">
                <a:latin typeface="Georgia" panose="02040502050405020303" pitchFamily="18" charset="0"/>
              </a:rPr>
              <a:t>(Federation </a:t>
            </a:r>
            <a:r>
              <a:rPr lang="en-US" dirty="0">
                <a:latin typeface="Georgia" panose="02040502050405020303" pitchFamily="18" charset="0"/>
              </a:rPr>
              <a:t>of Rhodesia and </a:t>
            </a:r>
            <a:r>
              <a:rPr lang="en-US" dirty="0" smtClean="0">
                <a:latin typeface="Georgia" panose="02040502050405020303" pitchFamily="18" charset="0"/>
              </a:rPr>
              <a:t>Nyasaland).</a:t>
            </a:r>
          </a:p>
          <a:p>
            <a:pPr algn="just"/>
            <a:r>
              <a:rPr lang="en-US" dirty="0" smtClean="0">
                <a:latin typeface="Georgia" panose="02040502050405020303" pitchFamily="18" charset="0"/>
              </a:rPr>
              <a:t>The Federation was not supported in Malawi as Nyasaland was </a:t>
            </a:r>
            <a:r>
              <a:rPr lang="en-US" dirty="0">
                <a:latin typeface="Georgia" panose="02040502050405020303" pitchFamily="18" charset="0"/>
              </a:rPr>
              <a:t>solely used as a supplier of manual labour to the mines in </a:t>
            </a:r>
            <a:r>
              <a:rPr lang="en-US" dirty="0" smtClean="0">
                <a:latin typeface="Georgia" panose="02040502050405020303" pitchFamily="18" charset="0"/>
              </a:rPr>
              <a:t>in the other two countries</a:t>
            </a:r>
            <a:endParaRPr 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12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3806" y="1004553"/>
            <a:ext cx="10515600" cy="5396247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en-US" dirty="0" smtClean="0">
                <a:latin typeface="Georgia" panose="02040502050405020303" pitchFamily="18" charset="0"/>
              </a:rPr>
              <a:t>At continental </a:t>
            </a:r>
            <a:r>
              <a:rPr lang="en-US" dirty="0">
                <a:latin typeface="Georgia" panose="02040502050405020303" pitchFamily="18" charset="0"/>
              </a:rPr>
              <a:t>level, regional integration initiatives emanated from efforts to harness economies of </a:t>
            </a:r>
            <a:r>
              <a:rPr lang="en-US" dirty="0" smtClean="0">
                <a:latin typeface="Georgia" panose="02040502050405020303" pitchFamily="18" charset="0"/>
              </a:rPr>
              <a:t>scale </a:t>
            </a:r>
            <a:r>
              <a:rPr lang="en-US" dirty="0">
                <a:latin typeface="Georgia" panose="02040502050405020303" pitchFamily="18" charset="0"/>
              </a:rPr>
              <a:t>African </a:t>
            </a:r>
            <a:r>
              <a:rPr lang="en-US" dirty="0" smtClean="0">
                <a:latin typeface="Georgia" panose="02040502050405020303" pitchFamily="18" charset="0"/>
              </a:rPr>
              <a:t>economies (</a:t>
            </a:r>
            <a:r>
              <a:rPr lang="en-US" dirty="0" err="1">
                <a:latin typeface="Georgia" panose="02040502050405020303" pitchFamily="18" charset="0"/>
              </a:rPr>
              <a:t>Omoro</a:t>
            </a:r>
            <a:r>
              <a:rPr lang="en-US" dirty="0">
                <a:latin typeface="Georgia" panose="02040502050405020303" pitchFamily="18" charset="0"/>
              </a:rPr>
              <a:t>, 2008; </a:t>
            </a:r>
            <a:r>
              <a:rPr lang="en-US" dirty="0" err="1">
                <a:latin typeface="Georgia" panose="02040502050405020303" pitchFamily="18" charset="0"/>
              </a:rPr>
              <a:t>Muthoni</a:t>
            </a:r>
            <a:r>
              <a:rPr lang="en-US" dirty="0">
                <a:latin typeface="Georgia" panose="02040502050405020303" pitchFamily="18" charset="0"/>
              </a:rPr>
              <a:t>, 2016 and </a:t>
            </a:r>
            <a:r>
              <a:rPr lang="en-US" dirty="0" err="1">
                <a:latin typeface="Georgia" panose="02040502050405020303" pitchFamily="18" charset="0"/>
              </a:rPr>
              <a:t>Makaka</a:t>
            </a:r>
            <a:r>
              <a:rPr lang="en-US" dirty="0">
                <a:latin typeface="Georgia" panose="02040502050405020303" pitchFamily="18" charset="0"/>
              </a:rPr>
              <a:t>, 2018</a:t>
            </a:r>
            <a:r>
              <a:rPr lang="en-US" dirty="0" smtClean="0">
                <a:latin typeface="Georgia" panose="02040502050405020303" pitchFamily="18" charset="0"/>
              </a:rPr>
              <a:t>).</a:t>
            </a:r>
          </a:p>
          <a:p>
            <a:pPr algn="just"/>
            <a:r>
              <a:rPr lang="en-US" dirty="0" smtClean="0">
                <a:latin typeface="Georgia" panose="02040502050405020303" pitchFamily="18" charset="0"/>
              </a:rPr>
              <a:t>As such, </a:t>
            </a:r>
            <a:r>
              <a:rPr lang="en-US" dirty="0">
                <a:latin typeface="Georgia" panose="02040502050405020303" pitchFamily="18" charset="0"/>
              </a:rPr>
              <a:t>the </a:t>
            </a:r>
            <a:r>
              <a:rPr lang="en-US" dirty="0" smtClean="0">
                <a:latin typeface="Georgia" panose="02040502050405020303" pitchFamily="18" charset="0"/>
              </a:rPr>
              <a:t>OAU </a:t>
            </a:r>
            <a:r>
              <a:rPr lang="en-US" dirty="0">
                <a:latin typeface="Georgia" panose="02040502050405020303" pitchFamily="18" charset="0"/>
              </a:rPr>
              <a:t>– now African </a:t>
            </a:r>
            <a:r>
              <a:rPr lang="en-US" dirty="0" smtClean="0">
                <a:latin typeface="Georgia" panose="02040502050405020303" pitchFamily="18" charset="0"/>
              </a:rPr>
              <a:t>Union </a:t>
            </a:r>
            <a:r>
              <a:rPr lang="en-US" dirty="0">
                <a:latin typeface="Georgia" panose="02040502050405020303" pitchFamily="18" charset="0"/>
              </a:rPr>
              <a:t>– encouraged member states to establish and strengthen regional economic communities (RECs) through the Lagos Plan of Action (LPA) and the Abuja Treaty</a:t>
            </a:r>
            <a:r>
              <a:rPr lang="en-US" dirty="0" smtClean="0">
                <a:latin typeface="Georgia" panose="02040502050405020303" pitchFamily="18" charset="0"/>
              </a:rPr>
              <a:t>.</a:t>
            </a:r>
          </a:p>
          <a:p>
            <a:pPr algn="just"/>
            <a:r>
              <a:rPr lang="en-US" dirty="0">
                <a:latin typeface="Georgia" panose="02040502050405020303" pitchFamily="18" charset="0"/>
              </a:rPr>
              <a:t>T</a:t>
            </a:r>
            <a:r>
              <a:rPr lang="en-US" dirty="0" smtClean="0">
                <a:latin typeface="Georgia" panose="02040502050405020303" pitchFamily="18" charset="0"/>
              </a:rPr>
              <a:t>he </a:t>
            </a:r>
            <a:r>
              <a:rPr lang="en-US" dirty="0">
                <a:latin typeface="Georgia" panose="02040502050405020303" pitchFamily="18" charset="0"/>
              </a:rPr>
              <a:t>LPA encouraged self-reliance of African states by promoting the coming together of the </a:t>
            </a:r>
            <a:r>
              <a:rPr lang="en-US" dirty="0" smtClean="0">
                <a:latin typeface="Georgia" panose="02040502050405020303" pitchFamily="18" charset="0"/>
              </a:rPr>
              <a:t>economies (</a:t>
            </a:r>
            <a:r>
              <a:rPr lang="en-US" dirty="0" err="1" smtClean="0">
                <a:latin typeface="Georgia" panose="02040502050405020303" pitchFamily="18" charset="0"/>
              </a:rPr>
              <a:t>Hartzenberg</a:t>
            </a:r>
            <a:r>
              <a:rPr lang="en-US" dirty="0" smtClean="0">
                <a:latin typeface="Georgia" panose="02040502050405020303" pitchFamily="18" charset="0"/>
              </a:rPr>
              <a:t> – 2011).</a:t>
            </a:r>
            <a:endParaRPr lang="en-US" dirty="0">
              <a:latin typeface="Georgia" panose="02040502050405020303" pitchFamily="18" charset="0"/>
            </a:endParaRPr>
          </a:p>
          <a:p>
            <a:pPr algn="just"/>
            <a:r>
              <a:rPr lang="en-US" dirty="0">
                <a:latin typeface="Georgia" panose="02040502050405020303" pitchFamily="18" charset="0"/>
              </a:rPr>
              <a:t>Through the Abuja Treaty, the OAU foresaw the creation of the African Economic Community (AEC) by 2028 with eight RECs as building blocks</a:t>
            </a:r>
            <a:r>
              <a:rPr lang="en-US" dirty="0" smtClean="0">
                <a:latin typeface="Georgia" panose="02040502050405020303" pitchFamily="18" charset="0"/>
              </a:rPr>
              <a:t>.</a:t>
            </a:r>
            <a:endParaRPr 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03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3806" y="1120462"/>
            <a:ext cx="10515600" cy="4623515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dirty="0" smtClean="0">
                <a:latin typeface="Georgia" panose="02040502050405020303" pitchFamily="18" charset="0"/>
              </a:rPr>
              <a:t>RECS </a:t>
            </a:r>
            <a:r>
              <a:rPr lang="en-US" dirty="0">
                <a:latin typeface="Georgia" panose="02040502050405020303" pitchFamily="18" charset="0"/>
              </a:rPr>
              <a:t>that were recommended </a:t>
            </a:r>
            <a:r>
              <a:rPr lang="en-US" dirty="0" smtClean="0">
                <a:latin typeface="Georgia" panose="02040502050405020303" pitchFamily="18" charset="0"/>
              </a:rPr>
              <a:t>were eight in total as follows:</a:t>
            </a:r>
          </a:p>
          <a:p>
            <a:pPr lvl="1" algn="just"/>
            <a:r>
              <a:rPr lang="en-US" dirty="0" smtClean="0">
                <a:latin typeface="Georgia" panose="02040502050405020303" pitchFamily="18" charset="0"/>
              </a:rPr>
              <a:t>Arab </a:t>
            </a:r>
            <a:r>
              <a:rPr lang="en-US" dirty="0">
                <a:latin typeface="Georgia" panose="02040502050405020303" pitchFamily="18" charset="0"/>
              </a:rPr>
              <a:t>Maghreb Union (AMU), </a:t>
            </a:r>
            <a:endParaRPr lang="en-US" dirty="0" smtClean="0">
              <a:latin typeface="Georgia" panose="02040502050405020303" pitchFamily="18" charset="0"/>
            </a:endParaRPr>
          </a:p>
          <a:p>
            <a:pPr lvl="1" algn="just"/>
            <a:r>
              <a:rPr lang="en-US" dirty="0" smtClean="0">
                <a:latin typeface="Georgia" panose="02040502050405020303" pitchFamily="18" charset="0"/>
              </a:rPr>
              <a:t>Community </a:t>
            </a:r>
            <a:r>
              <a:rPr lang="en-US" dirty="0">
                <a:latin typeface="Georgia" panose="02040502050405020303" pitchFamily="18" charset="0"/>
              </a:rPr>
              <a:t>of Sahel Saharan States (CEN-SAD</a:t>
            </a:r>
            <a:r>
              <a:rPr lang="en-US" dirty="0" smtClean="0">
                <a:latin typeface="Georgia" panose="02040502050405020303" pitchFamily="18" charset="0"/>
              </a:rPr>
              <a:t>),</a:t>
            </a:r>
          </a:p>
          <a:p>
            <a:pPr lvl="1" algn="just"/>
            <a:r>
              <a:rPr lang="en-US" dirty="0" smtClean="0">
                <a:latin typeface="Georgia" panose="02040502050405020303" pitchFamily="18" charset="0"/>
              </a:rPr>
              <a:t>Common </a:t>
            </a:r>
            <a:r>
              <a:rPr lang="en-US" dirty="0">
                <a:latin typeface="Georgia" panose="02040502050405020303" pitchFamily="18" charset="0"/>
              </a:rPr>
              <a:t>Market for Eastern and Southern Africa (COMESA</a:t>
            </a:r>
            <a:r>
              <a:rPr lang="en-US" dirty="0" smtClean="0">
                <a:latin typeface="Georgia" panose="02040502050405020303" pitchFamily="18" charset="0"/>
              </a:rPr>
              <a:t>),</a:t>
            </a:r>
          </a:p>
          <a:p>
            <a:pPr lvl="1" algn="just"/>
            <a:r>
              <a:rPr lang="en-US" dirty="0" smtClean="0">
                <a:latin typeface="Georgia" panose="02040502050405020303" pitchFamily="18" charset="0"/>
              </a:rPr>
              <a:t>East </a:t>
            </a:r>
            <a:r>
              <a:rPr lang="en-US" dirty="0">
                <a:latin typeface="Georgia" panose="02040502050405020303" pitchFamily="18" charset="0"/>
              </a:rPr>
              <a:t>African Community (EAC</a:t>
            </a:r>
            <a:r>
              <a:rPr lang="en-US" dirty="0" smtClean="0">
                <a:latin typeface="Georgia" panose="02040502050405020303" pitchFamily="18" charset="0"/>
              </a:rPr>
              <a:t>),</a:t>
            </a:r>
          </a:p>
          <a:p>
            <a:pPr lvl="1" algn="just"/>
            <a:r>
              <a:rPr lang="en-US" dirty="0" smtClean="0">
                <a:latin typeface="Georgia" panose="02040502050405020303" pitchFamily="18" charset="0"/>
              </a:rPr>
              <a:t>Economic </a:t>
            </a:r>
            <a:r>
              <a:rPr lang="en-US" dirty="0">
                <a:latin typeface="Georgia" panose="02040502050405020303" pitchFamily="18" charset="0"/>
              </a:rPr>
              <a:t>Community of Central African States (ECCAS</a:t>
            </a:r>
            <a:r>
              <a:rPr lang="en-US" dirty="0" smtClean="0">
                <a:latin typeface="Georgia" panose="02040502050405020303" pitchFamily="18" charset="0"/>
              </a:rPr>
              <a:t>),</a:t>
            </a:r>
          </a:p>
          <a:p>
            <a:pPr lvl="1" algn="just"/>
            <a:r>
              <a:rPr lang="en-US" dirty="0" smtClean="0">
                <a:latin typeface="Georgia" panose="02040502050405020303" pitchFamily="18" charset="0"/>
              </a:rPr>
              <a:t>Economic </a:t>
            </a:r>
            <a:r>
              <a:rPr lang="en-US" dirty="0">
                <a:latin typeface="Georgia" panose="02040502050405020303" pitchFamily="18" charset="0"/>
              </a:rPr>
              <a:t>Community of West African States (ECOWAS</a:t>
            </a:r>
            <a:r>
              <a:rPr lang="en-US" dirty="0" smtClean="0">
                <a:latin typeface="Georgia" panose="02040502050405020303" pitchFamily="18" charset="0"/>
              </a:rPr>
              <a:t>),</a:t>
            </a:r>
          </a:p>
          <a:p>
            <a:pPr lvl="1" algn="just"/>
            <a:r>
              <a:rPr lang="en-US" dirty="0" smtClean="0">
                <a:latin typeface="Georgia" panose="02040502050405020303" pitchFamily="18" charset="0"/>
              </a:rPr>
              <a:t>Inter-Governmental </a:t>
            </a:r>
            <a:r>
              <a:rPr lang="en-US" dirty="0">
                <a:latin typeface="Georgia" panose="02040502050405020303" pitchFamily="18" charset="0"/>
              </a:rPr>
              <a:t>Authority on Development (IGAD), </a:t>
            </a:r>
            <a:r>
              <a:rPr lang="en-US" dirty="0" smtClean="0">
                <a:latin typeface="Georgia" panose="02040502050405020303" pitchFamily="18" charset="0"/>
              </a:rPr>
              <a:t>and</a:t>
            </a:r>
          </a:p>
          <a:p>
            <a:pPr lvl="1" algn="just"/>
            <a:r>
              <a:rPr lang="en-US" dirty="0" smtClean="0">
                <a:latin typeface="Georgia" panose="02040502050405020303" pitchFamily="18" charset="0"/>
              </a:rPr>
              <a:t>Southern </a:t>
            </a:r>
            <a:r>
              <a:rPr lang="en-US" dirty="0">
                <a:latin typeface="Georgia" panose="02040502050405020303" pitchFamily="18" charset="0"/>
              </a:rPr>
              <a:t>African Development Community (SADC).</a:t>
            </a:r>
          </a:p>
          <a:p>
            <a:pPr algn="just"/>
            <a:r>
              <a:rPr lang="en-US" dirty="0" smtClean="0">
                <a:latin typeface="Georgia" panose="02040502050405020303" pitchFamily="18" charset="0"/>
              </a:rPr>
              <a:t>Success </a:t>
            </a:r>
            <a:r>
              <a:rPr lang="en-US" dirty="0">
                <a:latin typeface="Georgia" panose="02040502050405020303" pitchFamily="18" charset="0"/>
              </a:rPr>
              <a:t>of these institutions in realising their pre-established goals has been limited (</a:t>
            </a:r>
            <a:r>
              <a:rPr lang="en-US" dirty="0" err="1">
                <a:latin typeface="Georgia" panose="02040502050405020303" pitchFamily="18" charset="0"/>
              </a:rPr>
              <a:t>Ehigiamusoe</a:t>
            </a:r>
            <a:r>
              <a:rPr lang="en-US" dirty="0">
                <a:latin typeface="Georgia" panose="02040502050405020303" pitchFamily="18" charset="0"/>
              </a:rPr>
              <a:t> and Lean, 2018</a:t>
            </a:r>
            <a:r>
              <a:rPr lang="en-US" dirty="0" smtClean="0">
                <a:latin typeface="Georgia" panose="02040502050405020303" pitchFamily="18" charset="0"/>
              </a:rPr>
              <a:t>).</a:t>
            </a:r>
            <a:endParaRPr lang="en-US" dirty="0">
              <a:latin typeface="Georgia" panose="02040502050405020303" pitchFamily="18" charset="0"/>
            </a:endParaRPr>
          </a:p>
          <a:p>
            <a:pPr algn="just"/>
            <a:endParaRPr 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22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87400" y="618186"/>
            <a:ext cx="10515600" cy="5576551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Georgia" panose="02040502050405020303" pitchFamily="18" charset="0"/>
              </a:rPr>
              <a:t>The African Continental Free Trade Area (AfCFTA)</a:t>
            </a:r>
            <a:endParaRPr lang="en-US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69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397</TotalTime>
  <Words>1166</Words>
  <Application>Microsoft Office PowerPoint</Application>
  <PresentationFormat>Widescreen</PresentationFormat>
  <Paragraphs>132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Georgia</vt:lpstr>
      <vt:lpstr>Times New Roman</vt:lpstr>
      <vt:lpstr>Office Theme</vt:lpstr>
      <vt:lpstr>A GENERAL EQUILIBRIUM ANALYSIS OF THE POTENTIAL EFFECTS OF THE AFRICAN CONTINENTAL FREE TRADE AREA ON THE MALAWI ECONOMY</vt:lpstr>
      <vt:lpstr>Presentation Outline</vt:lpstr>
      <vt:lpstr>Introduction</vt:lpstr>
      <vt:lpstr>PowerPoint Presentation</vt:lpstr>
      <vt:lpstr>History of Regional Integration in Africa</vt:lpstr>
      <vt:lpstr>PowerPoint Presentation</vt:lpstr>
      <vt:lpstr>PowerPoint Presentation</vt:lpstr>
      <vt:lpstr>PowerPoint Presentation</vt:lpstr>
      <vt:lpstr>The African Continental Free Trade Area (AfCFTA)</vt:lpstr>
      <vt:lpstr>PowerPoint Presentation</vt:lpstr>
      <vt:lpstr>PowerPoint Presentation</vt:lpstr>
      <vt:lpstr>Brief Review of Literature</vt:lpstr>
      <vt:lpstr>PowerPoint Presentation</vt:lpstr>
      <vt:lpstr>Study Methodology</vt:lpstr>
      <vt:lpstr>Data and Model Specification</vt:lpstr>
      <vt:lpstr>Simulation Scenarios</vt:lpstr>
      <vt:lpstr>Findings of The Study</vt:lpstr>
      <vt:lpstr>Changes in Real Gross Domestic Product</vt:lpstr>
      <vt:lpstr>Changes in Trade (Imports and Exports)</vt:lpstr>
      <vt:lpstr>Changes in Industry Output</vt:lpstr>
      <vt:lpstr>Change in Sectoral Demand for Labour</vt:lpstr>
      <vt:lpstr>Welfare Impact on Malawi - US$ Millions</vt:lpstr>
      <vt:lpstr>Breakdown of improvements in Welfare</vt:lpstr>
      <vt:lpstr>Conclusion</vt:lpstr>
      <vt:lpstr>Policy Recommendations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Analysis of the Economy-Wide Effects of the African Continental Free Trade Area on Malawi</dc:title>
  <dc:creator>USER-PC</dc:creator>
  <cp:lastModifiedBy>USER-PC</cp:lastModifiedBy>
  <cp:revision>52</cp:revision>
  <dcterms:created xsi:type="dcterms:W3CDTF">2022-03-02T13:46:07Z</dcterms:created>
  <dcterms:modified xsi:type="dcterms:W3CDTF">2022-05-30T18:52:48Z</dcterms:modified>
</cp:coreProperties>
</file>