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303" r:id="rId2"/>
    <p:sldId id="307" r:id="rId3"/>
    <p:sldId id="322" r:id="rId4"/>
    <p:sldId id="327" r:id="rId5"/>
    <p:sldId id="328" r:id="rId6"/>
    <p:sldId id="318" r:id="rId7"/>
    <p:sldId id="323" r:id="rId8"/>
    <p:sldId id="331" r:id="rId9"/>
    <p:sldId id="332" r:id="rId10"/>
    <p:sldId id="308" r:id="rId11"/>
    <p:sldId id="329" r:id="rId12"/>
    <p:sldId id="325" r:id="rId13"/>
    <p:sldId id="330" r:id="rId14"/>
    <p:sldId id="324" r:id="rId15"/>
    <p:sldId id="326" r:id="rId16"/>
    <p:sldId id="309" r:id="rId17"/>
    <p:sldId id="286" r:id="rId18"/>
    <p:sldId id="30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40" userDrawn="1">
          <p15:clr>
            <a:srgbClr val="A4A3A4"/>
          </p15:clr>
        </p15:guide>
        <p15:guide id="3" orient="horz" pos="3777">
          <p15:clr>
            <a:srgbClr val="A4A3A4"/>
          </p15:clr>
        </p15:guide>
        <p15:guide id="4" pos="3839">
          <p15:clr>
            <a:srgbClr val="A4A3A4"/>
          </p15:clr>
        </p15:guide>
        <p15:guide id="5" orient="horz" pos="2162">
          <p15:clr>
            <a:srgbClr val="A4A3A4"/>
          </p15:clr>
        </p15:guide>
        <p15:guide id="6" pos="3835">
          <p15:clr>
            <a:srgbClr val="A4A3A4"/>
          </p15:clr>
        </p15:guide>
        <p15:guide id="7" orient="horz" pos="135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00"/>
    <a:srgbClr val="34ABE3"/>
    <a:srgbClr val="2AB6F0"/>
    <a:srgbClr val="195989"/>
    <a:srgbClr val="1D679F"/>
    <a:srgbClr val="1F6DA6"/>
    <a:srgbClr val="1B5B87"/>
    <a:srgbClr val="227DC1"/>
    <a:srgbClr val="2178B9"/>
    <a:srgbClr val="2177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7" autoAdjust="0"/>
    <p:restoredTop sz="72791" autoAdjust="0"/>
  </p:normalViewPr>
  <p:slideViewPr>
    <p:cSldViewPr snapToGrid="0">
      <p:cViewPr varScale="1">
        <p:scale>
          <a:sx n="85" d="100"/>
          <a:sy n="85" d="100"/>
        </p:scale>
        <p:origin x="1580" y="68"/>
      </p:cViewPr>
      <p:guideLst>
        <p:guide orient="horz" pos="2092"/>
        <p:guide pos="3840"/>
        <p:guide orient="horz" pos="3777"/>
        <p:guide pos="3839"/>
        <p:guide orient="horz" pos="2162"/>
        <p:guide pos="3835"/>
        <p:guide orient="horz" pos="1352"/>
      </p:guideLst>
    </p:cSldViewPr>
  </p:slideViewPr>
  <p:notesTextViewPr>
    <p:cViewPr>
      <p:scale>
        <a:sx n="3" d="2"/>
        <a:sy n="3" d="2"/>
      </p:scale>
      <p:origin x="0" y="0"/>
    </p:cViewPr>
  </p:notesTextViewPr>
  <p:sorterViewPr>
    <p:cViewPr>
      <p:scale>
        <a:sx n="100" d="100"/>
        <a:sy n="100" d="100"/>
      </p:scale>
      <p:origin x="0" y="0"/>
    </p:cViewPr>
  </p:sorterViewPr>
  <p:notesViewPr>
    <p:cSldViewPr snapToGrid="0" snapToObjects="1" showGuides="1">
      <p:cViewPr varScale="1">
        <p:scale>
          <a:sx n="88" d="100"/>
          <a:sy n="88" d="100"/>
        </p:scale>
        <p:origin x="3822" y="6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ferraee\Downloads\GTAP\GTAP_22\Transport\wshock_price_comparison%202.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net1.cec.eu.int\JRC_NEW\JRC.D\JRC.D.4\SCIENTIFIC\CGE_MAGNET\50-PROJECTS\ShippingCosts2021\MAGNET_results\xlsx\TrasnportCosts_NewResults.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net1.cec.eu.int\JRC_NEW\JRC.D\JRC.D.4\SCIENTIFIC\CGE_MAGNET\50-PROJECTS\ShippingCosts2021\MAGNET_results\xlsx\TrasnportCosts_NewResults.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file:///\\net1.cec.eu.int\JRC_NEW\JRC.D\JRC.D.4\SCIENTIFIC\CGE_MAGNET\50-PROJECTS\ShippingCosts2021\MAGNET_results\xlsx\TrasnportCosts_NewResult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net1.cec.eu.int\JRC_NEW\JRC.D\JRC.D.4\SCIENTIFIC\CGE_MAGNET\50-PROJECTS\ShippingCosts2021\MAGNET_results\xlsx\TrasnportCosts_NewResult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net1.cec.eu.int\JRC_NEW\JRC.D\JRC.D.4\SCIENTIFIC\CGE_MAGNET\50-PROJECTS\ShippingCosts2021\MAGNET_results\xlsx\Commoditie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net1.cec.eu.int\JRC_NEW\JRC.D\JRC.D.4\SCIENTIFIC\CGE_MAGNET\50-PROJECTS\ShippingCosts2021\MAGNET_results\xlsx\Commoditie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net1.cec.eu.int\JRC_NEW\JRC.D\JRC.D.4\SCIENTIFIC\CGE_MAGNET\50-PROJECTS\ShippingCosts2021\MAGNET_results\xlsx\Commoditie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net1.cec.eu.int\JRC_NEW\JRC.D\JRC.D.4\SCIENTIFIC\CGE_MAGNET\50-PROJECTS\ShippingCosts2021\MAGNET_results\xlsx\TrasnportCosts_NewResult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net1.cec.eu.int\JRC_NEW\JRC.D\JRC.D.4\SCIENTIFIC\CGE_MAGNET\50-PROJECTS\ShippingCosts2021\MAGNET_results\xlsx\TrasnportCosts_NewResult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Sheet1!$P$2</c:f>
              <c:strCache>
                <c:ptCount val="1"/>
                <c:pt idx="0">
                  <c:v>Shock</c:v>
                </c:pt>
              </c:strCache>
            </c:strRef>
          </c:tx>
          <c:spPr>
            <a:solidFill>
              <a:schemeClr val="accent2"/>
            </a:solidFill>
            <a:ln>
              <a:noFill/>
            </a:ln>
            <a:effectLst/>
          </c:spPr>
          <c:invertIfNegative val="0"/>
          <c:cat>
            <c:strRef>
              <c:extLst>
                <c:ext xmlns:c15="http://schemas.microsoft.com/office/drawing/2012/chart" uri="{02D57815-91ED-43cb-92C2-25804820EDAC}">
                  <c15:fullRef>
                    <c15:sqref>Sheet1!$O$3:$O$47</c15:sqref>
                  </c15:fullRef>
                </c:ext>
              </c:extLst>
              <c:f>(Sheet1!$O$3:$O$39,Sheet1!$O$42:$O$47)</c:f>
              <c:strCache>
                <c:ptCount val="43"/>
                <c:pt idx="0">
                  <c:v>Rice</c:v>
                </c:pt>
                <c:pt idx="1">
                  <c:v>Wheat</c:v>
                </c:pt>
                <c:pt idx="2">
                  <c:v>Other Cereals</c:v>
                </c:pt>
                <c:pt idx="3">
                  <c:v>Fruits&amp;veg.</c:v>
                </c:pt>
                <c:pt idx="4">
                  <c:v>Oilseeds</c:v>
                </c:pt>
                <c:pt idx="5">
                  <c:v>Sugarbeat</c:v>
                </c:pt>
                <c:pt idx="6">
                  <c:v>Other crops</c:v>
                </c:pt>
                <c:pt idx="7">
                  <c:v>Plant Fibres</c:v>
                </c:pt>
                <c:pt idx="8">
                  <c:v>Live poultry</c:v>
                </c:pt>
                <c:pt idx="9">
                  <c:v>Live cattle</c:v>
                </c:pt>
                <c:pt idx="10">
                  <c:v>Live sheep</c:v>
                </c:pt>
                <c:pt idx="11">
                  <c:v>Live pigs</c:v>
                </c:pt>
                <c:pt idx="12">
                  <c:v>RawMilk</c:v>
                </c:pt>
                <c:pt idx="13">
                  <c:v>Wool</c:v>
                </c:pt>
                <c:pt idx="14">
                  <c:v>BeefMeat</c:v>
                </c:pt>
                <c:pt idx="15">
                  <c:v>PoultryMeat</c:v>
                </c:pt>
                <c:pt idx="16">
                  <c:v>Meat:sheep,goats,horse</c:v>
                </c:pt>
                <c:pt idx="17">
                  <c:v>PigMeat</c:v>
                </c:pt>
                <c:pt idx="18">
                  <c:v>Oils&amp;Meals</c:v>
                </c:pt>
                <c:pt idx="19">
                  <c:v>Dairy</c:v>
                </c:pt>
                <c:pt idx="20">
                  <c:v>Processed Rice</c:v>
                </c:pt>
                <c:pt idx="21">
                  <c:v>Sugar</c:v>
                </c:pt>
                <c:pt idx="22">
                  <c:v>Feed</c:v>
                </c:pt>
                <c:pt idx="23">
                  <c:v>Oilcake</c:v>
                </c:pt>
                <c:pt idx="24">
                  <c:v>Crude vegetbale oils</c:v>
                </c:pt>
                <c:pt idx="25">
                  <c:v>Other Food</c:v>
                </c:pt>
                <c:pt idx="26">
                  <c:v>Bev&amp;Tobacco</c:v>
                </c:pt>
                <c:pt idx="27">
                  <c:v>Forestry</c:v>
                </c:pt>
                <c:pt idx="28">
                  <c:v>Fishery</c:v>
                </c:pt>
                <c:pt idx="29">
                  <c:v>Coal</c:v>
                </c:pt>
                <c:pt idx="30">
                  <c:v>Oil</c:v>
                </c:pt>
                <c:pt idx="31">
                  <c:v>Gas</c:v>
                </c:pt>
                <c:pt idx="32">
                  <c:v>Manufacturing</c:v>
                </c:pt>
                <c:pt idx="33">
                  <c:v>Light Manufacturing</c:v>
                </c:pt>
                <c:pt idx="34">
                  <c:v>Petroluem products</c:v>
                </c:pt>
                <c:pt idx="35">
                  <c:v>Electricity</c:v>
                </c:pt>
                <c:pt idx="36">
                  <c:v>Gas Distribution</c:v>
                </c:pt>
                <c:pt idx="37">
                  <c:v>Fertilisers</c:v>
                </c:pt>
                <c:pt idx="38">
                  <c:v>Biodiesel</c:v>
                </c:pt>
                <c:pt idx="39">
                  <c:v>Biogas</c:v>
                </c:pt>
                <c:pt idx="40">
                  <c:v>Other trasnport</c:v>
                </c:pt>
                <c:pt idx="41">
                  <c:v>Water transport</c:v>
                </c:pt>
                <c:pt idx="42">
                  <c:v>Air transport</c:v>
                </c:pt>
              </c:strCache>
            </c:strRef>
          </c:cat>
          <c:val>
            <c:numRef>
              <c:extLst>
                <c:ext xmlns:c15="http://schemas.microsoft.com/office/drawing/2012/chart" uri="{02D57815-91ED-43cb-92C2-25804820EDAC}">
                  <c15:fullRef>
                    <c15:sqref>Sheet1!$P$3:$P$44</c15:sqref>
                  </c15:fullRef>
                </c:ext>
              </c:extLst>
              <c:f>(Sheet1!$P$3:$P$39,Sheet1!$P$42:$P$44)</c:f>
              <c:numCache>
                <c:formatCode>General</c:formatCode>
                <c:ptCount val="40"/>
                <c:pt idx="0">
                  <c:v>18.206812527688701</c:v>
                </c:pt>
                <c:pt idx="1">
                  <c:v>20.151076681095802</c:v>
                </c:pt>
                <c:pt idx="2">
                  <c:v>22.755352642960499</c:v>
                </c:pt>
                <c:pt idx="3">
                  <c:v>19.6566994830334</c:v>
                </c:pt>
                <c:pt idx="4">
                  <c:v>22.288489528122501</c:v>
                </c:pt>
                <c:pt idx="5">
                  <c:v>18.539286276588999</c:v>
                </c:pt>
                <c:pt idx="6">
                  <c:v>23.167901634352202</c:v>
                </c:pt>
                <c:pt idx="7">
                  <c:v>31.610143722172001</c:v>
                </c:pt>
                <c:pt idx="8">
                  <c:v>19.292093130922002</c:v>
                </c:pt>
                <c:pt idx="9">
                  <c:v>24.9366226153357</c:v>
                </c:pt>
                <c:pt idx="10">
                  <c:v>18.9146985553358</c:v>
                </c:pt>
                <c:pt idx="11">
                  <c:v>26.548273922493699</c:v>
                </c:pt>
                <c:pt idx="12">
                  <c:v>#N/A</c:v>
                </c:pt>
                <c:pt idx="13">
                  <c:v>82.458599496589997</c:v>
                </c:pt>
                <c:pt idx="14">
                  <c:v>26.8159830660314</c:v>
                </c:pt>
                <c:pt idx="15">
                  <c:v>24.132012162232499</c:v>
                </c:pt>
                <c:pt idx="16">
                  <c:v>28.009310634753302</c:v>
                </c:pt>
                <c:pt idx="17">
                  <c:v>60.3768824894182</c:v>
                </c:pt>
                <c:pt idx="18">
                  <c:v>51.224155883433802</c:v>
                </c:pt>
                <c:pt idx="19">
                  <c:v>75.936704704064894</c:v>
                </c:pt>
                <c:pt idx="20">
                  <c:v>47.179345337243703</c:v>
                </c:pt>
                <c:pt idx="21">
                  <c:v>29.057929131916701</c:v>
                </c:pt>
                <c:pt idx="22">
                  <c:v>23.196108374548199</c:v>
                </c:pt>
                <c:pt idx="23">
                  <c:v>11.506999260399301</c:v>
                </c:pt>
                <c:pt idx="24">
                  <c:v>19.698686138664701</c:v>
                </c:pt>
                <c:pt idx="25">
                  <c:v>69.542315968993293</c:v>
                </c:pt>
                <c:pt idx="26">
                  <c:v>45.143324230717198</c:v>
                </c:pt>
                <c:pt idx="27">
                  <c:v>26.832038948643699</c:v>
                </c:pt>
                <c:pt idx="28">
                  <c:v>45.9439395217914</c:v>
                </c:pt>
                <c:pt idx="29">
                  <c:v>15.734490784702899</c:v>
                </c:pt>
                <c:pt idx="30">
                  <c:v>7.6890658134419603</c:v>
                </c:pt>
                <c:pt idx="31">
                  <c:v>7.6962943309990797</c:v>
                </c:pt>
                <c:pt idx="32">
                  <c:v>61.638861506942902</c:v>
                </c:pt>
                <c:pt idx="33">
                  <c:v>61.796420877057301</c:v>
                </c:pt>
                <c:pt idx="34">
                  <c:v>8.3480607207427795</c:v>
                </c:pt>
                <c:pt idx="35">
                  <c:v>0</c:v>
                </c:pt>
                <c:pt idx="36">
                  <c:v>0</c:v>
                </c:pt>
                <c:pt idx="37">
                  <c:v>29.4158548910892</c:v>
                </c:pt>
                <c:pt idx="38">
                  <c:v>15.1709658514692</c:v>
                </c:pt>
                <c:pt idx="39">
                  <c:v>10.2053966643949</c:v>
                </c:pt>
              </c:numCache>
            </c:numRef>
          </c:val>
          <c:extLst>
            <c:ext xmlns:c16="http://schemas.microsoft.com/office/drawing/2014/chart" uri="{C3380CC4-5D6E-409C-BE32-E72D297353CC}">
              <c16:uniqueId val="{00000000-7AFD-4BB5-A0B6-209819FB8BC9}"/>
            </c:ext>
          </c:extLst>
        </c:ser>
        <c:dLbls>
          <c:showLegendKey val="0"/>
          <c:showVal val="0"/>
          <c:showCatName val="0"/>
          <c:showSerName val="0"/>
          <c:showPercent val="0"/>
          <c:showBubbleSize val="0"/>
        </c:dLbls>
        <c:gapWidth val="219"/>
        <c:overlap val="-27"/>
        <c:axId val="471442208"/>
        <c:axId val="471444832"/>
      </c:barChart>
      <c:lineChart>
        <c:grouping val="standard"/>
        <c:varyColors val="0"/>
        <c:ser>
          <c:idx val="1"/>
          <c:order val="1"/>
          <c:tx>
            <c:strRef>
              <c:f>Sheet1!$Q$2</c:f>
              <c:strCache>
                <c:ptCount val="1"/>
                <c:pt idx="0">
                  <c:v>SD(shock)</c:v>
                </c:pt>
              </c:strCache>
            </c:strRef>
          </c:tx>
          <c:spPr>
            <a:ln w="25400" cap="rnd">
              <a:noFill/>
              <a:round/>
            </a:ln>
            <a:effectLst/>
          </c:spPr>
          <c:marker>
            <c:symbol val="dash"/>
            <c:size val="8"/>
            <c:spPr>
              <a:solidFill>
                <a:schemeClr val="accent4"/>
              </a:solidFill>
              <a:ln w="9525">
                <a:solidFill>
                  <a:schemeClr val="accent4"/>
                </a:solidFill>
              </a:ln>
              <a:effectLst/>
            </c:spPr>
          </c:marker>
          <c:cat>
            <c:strRef>
              <c:extLst>
                <c:ext xmlns:c15="http://schemas.microsoft.com/office/drawing/2012/chart" uri="{02D57815-91ED-43cb-92C2-25804820EDAC}">
                  <c15:fullRef>
                    <c15:sqref>Sheet1!$A$2:$A$38</c15:sqref>
                  </c15:fullRef>
                </c:ext>
              </c:extLst>
              <c:f>Sheet1!$A$2:$A$38</c:f>
              <c:strCache>
                <c:ptCount val="37"/>
                <c:pt idx="0">
                  <c:v>wol</c:v>
                </c:pt>
                <c:pt idx="1">
                  <c:v>mil</c:v>
                </c:pt>
                <c:pt idx="2">
                  <c:v>ofd</c:v>
                </c:pt>
                <c:pt idx="3">
                  <c:v>Manuf</c:v>
                </c:pt>
                <c:pt idx="4">
                  <c:v>LightManuf</c:v>
                </c:pt>
                <c:pt idx="5">
                  <c:v>omt</c:v>
                </c:pt>
                <c:pt idx="6">
                  <c:v>vol</c:v>
                </c:pt>
                <c:pt idx="7">
                  <c:v>pcr</c:v>
                </c:pt>
                <c:pt idx="8">
                  <c:v>fish</c:v>
                </c:pt>
                <c:pt idx="9">
                  <c:v>b_t</c:v>
                </c:pt>
                <c:pt idx="10">
                  <c:v>pfb</c:v>
                </c:pt>
                <c:pt idx="11">
                  <c:v>fert</c:v>
                </c:pt>
                <c:pt idx="12">
                  <c:v>sugar</c:v>
                </c:pt>
                <c:pt idx="13">
                  <c:v>cmt</c:v>
                </c:pt>
                <c:pt idx="14">
                  <c:v>for</c:v>
                </c:pt>
                <c:pt idx="15">
                  <c:v>bfcmt</c:v>
                </c:pt>
                <c:pt idx="16">
                  <c:v>oap</c:v>
                </c:pt>
                <c:pt idx="17">
                  <c:v>bfctl</c:v>
                </c:pt>
                <c:pt idx="18">
                  <c:v>poum</c:v>
                </c:pt>
                <c:pt idx="19">
                  <c:v>feed</c:v>
                </c:pt>
                <c:pt idx="20">
                  <c:v>ocrops</c:v>
                </c:pt>
                <c:pt idx="21">
                  <c:v>gro</c:v>
                </c:pt>
                <c:pt idx="22">
                  <c:v>osd</c:v>
                </c:pt>
                <c:pt idx="23">
                  <c:v>wht</c:v>
                </c:pt>
                <c:pt idx="24">
                  <c:v>cvol</c:v>
                </c:pt>
                <c:pt idx="25">
                  <c:v>hort</c:v>
                </c:pt>
                <c:pt idx="26">
                  <c:v>pltry</c:v>
                </c:pt>
                <c:pt idx="27">
                  <c:v>ctl</c:v>
                </c:pt>
                <c:pt idx="28">
                  <c:v>c_b</c:v>
                </c:pt>
                <c:pt idx="29">
                  <c:v>pdr</c:v>
                </c:pt>
                <c:pt idx="30">
                  <c:v>coa</c:v>
                </c:pt>
                <c:pt idx="31">
                  <c:v>biod</c:v>
                </c:pt>
                <c:pt idx="32">
                  <c:v>oilcake</c:v>
                </c:pt>
                <c:pt idx="33">
                  <c:v>biog</c:v>
                </c:pt>
                <c:pt idx="34">
                  <c:v>petro</c:v>
                </c:pt>
                <c:pt idx="35">
                  <c:v>gas</c:v>
                </c:pt>
                <c:pt idx="36">
                  <c:v>oil</c:v>
                </c:pt>
              </c:strCache>
            </c:strRef>
          </c:cat>
          <c:val>
            <c:numRef>
              <c:extLst>
                <c:ext xmlns:c15="http://schemas.microsoft.com/office/drawing/2012/chart" uri="{02D57815-91ED-43cb-92C2-25804820EDAC}">
                  <c15:fullRef>
                    <c15:sqref>Sheet1!$Q$3:$Q$44</c15:sqref>
                  </c15:fullRef>
                </c:ext>
              </c:extLst>
              <c:f>(Sheet1!$Q$3:$Q$39,Sheet1!$Q$42:$Q$44)</c:f>
              <c:numCache>
                <c:formatCode>General</c:formatCode>
                <c:ptCount val="40"/>
                <c:pt idx="0">
                  <c:v>0.12597321654402999</c:v>
                </c:pt>
                <c:pt idx="1">
                  <c:v>0.81902909854800199</c:v>
                </c:pt>
                <c:pt idx="2">
                  <c:v>1.4607884462112399</c:v>
                </c:pt>
                <c:pt idx="3">
                  <c:v>9.3500765865156605</c:v>
                </c:pt>
                <c:pt idx="4">
                  <c:v>1.5345088676700001</c:v>
                </c:pt>
                <c:pt idx="5">
                  <c:v>0.25427517260756299</c:v>
                </c:pt>
                <c:pt idx="6">
                  <c:v>1.56028848865323</c:v>
                </c:pt>
                <c:pt idx="7">
                  <c:v>3.6219779276633899</c:v>
                </c:pt>
                <c:pt idx="8">
                  <c:v>2.0825187474636002</c:v>
                </c:pt>
                <c:pt idx="9">
                  <c:v>2.7193450546440698</c:v>
                </c:pt>
                <c:pt idx="10">
                  <c:v>0.73190501526532403</c:v>
                </c:pt>
                <c:pt idx="11">
                  <c:v>3.2938149492041999</c:v>
                </c:pt>
                <c:pt idx="12">
                  <c:v>#N/A</c:v>
                </c:pt>
                <c:pt idx="13">
                  <c:v>11.3568642256537</c:v>
                </c:pt>
                <c:pt idx="14">
                  <c:v>2.6602335829913302</c:v>
                </c:pt>
                <c:pt idx="15">
                  <c:v>3.2676133680655899</c:v>
                </c:pt>
                <c:pt idx="16">
                  <c:v>2.51003798414053</c:v>
                </c:pt>
                <c:pt idx="17">
                  <c:v>7.8336297105858499</c:v>
                </c:pt>
                <c:pt idx="18">
                  <c:v>2.75665309886667</c:v>
                </c:pt>
                <c:pt idx="19">
                  <c:v>9.1965609100226207</c:v>
                </c:pt>
                <c:pt idx="20">
                  <c:v>1.56799350218087</c:v>
                </c:pt>
                <c:pt idx="21">
                  <c:v>2.7394494298473901</c:v>
                </c:pt>
                <c:pt idx="22">
                  <c:v>1.70932829145765</c:v>
                </c:pt>
                <c:pt idx="23">
                  <c:v>0.72833776639762504</c:v>
                </c:pt>
                <c:pt idx="24">
                  <c:v>0.77329469003695295</c:v>
                </c:pt>
                <c:pt idx="25">
                  <c:v>8.8554594237150503</c:v>
                </c:pt>
                <c:pt idx="26">
                  <c:v>8.1422203306001695E-2</c:v>
                </c:pt>
                <c:pt idx="27">
                  <c:v>4.0596679618974001</c:v>
                </c:pt>
                <c:pt idx="28">
                  <c:v>1.0637765642772301</c:v>
                </c:pt>
                <c:pt idx="29">
                  <c:v>1.26783015265024</c:v>
                </c:pt>
                <c:pt idx="30">
                  <c:v>0.75294764694601901</c:v>
                </c:pt>
                <c:pt idx="31">
                  <c:v>1.0357031635270399</c:v>
                </c:pt>
                <c:pt idx="32">
                  <c:v>8.6664357860658399</c:v>
                </c:pt>
                <c:pt idx="33">
                  <c:v>7.0667318516632003</c:v>
                </c:pt>
                <c:pt idx="34">
                  <c:v>0.41826210753936399</c:v>
                </c:pt>
                <c:pt idx="35">
                  <c:v>#N/A</c:v>
                </c:pt>
                <c:pt idx="36">
                  <c:v>#N/A</c:v>
                </c:pt>
                <c:pt idx="37">
                  <c:v>3.55943388970271</c:v>
                </c:pt>
                <c:pt idx="38">
                  <c:v>1.60523618036687</c:v>
                </c:pt>
                <c:pt idx="39">
                  <c:v>0.38460132231506</c:v>
                </c:pt>
              </c:numCache>
            </c:numRef>
          </c:val>
          <c:smooth val="0"/>
          <c:extLst>
            <c:ext xmlns:c16="http://schemas.microsoft.com/office/drawing/2014/chart" uri="{C3380CC4-5D6E-409C-BE32-E72D297353CC}">
              <c16:uniqueId val="{00000001-7AFD-4BB5-A0B6-209819FB8BC9}"/>
            </c:ext>
          </c:extLst>
        </c:ser>
        <c:dLbls>
          <c:showLegendKey val="0"/>
          <c:showVal val="0"/>
          <c:showCatName val="0"/>
          <c:showSerName val="0"/>
          <c:showPercent val="0"/>
          <c:showBubbleSize val="0"/>
        </c:dLbls>
        <c:marker val="1"/>
        <c:smooth val="0"/>
        <c:axId val="503615672"/>
        <c:axId val="503614032"/>
      </c:lineChart>
      <c:catAx>
        <c:axId val="471442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1444832"/>
        <c:crosses val="autoZero"/>
        <c:auto val="1"/>
        <c:lblAlgn val="ctr"/>
        <c:lblOffset val="100"/>
        <c:noMultiLvlLbl val="0"/>
      </c:catAx>
      <c:valAx>
        <c:axId val="4714448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1442208"/>
        <c:crosses val="autoZero"/>
        <c:crossBetween val="between"/>
      </c:valAx>
      <c:valAx>
        <c:axId val="503614032"/>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3615672"/>
        <c:crosses val="max"/>
        <c:crossBetween val="between"/>
      </c:valAx>
      <c:catAx>
        <c:axId val="503615672"/>
        <c:scaling>
          <c:orientation val="minMax"/>
        </c:scaling>
        <c:delete val="1"/>
        <c:axPos val="b"/>
        <c:numFmt formatCode="General" sourceLinked="1"/>
        <c:majorTickMark val="out"/>
        <c:minorTickMark val="none"/>
        <c:tickLblPos val="nextTo"/>
        <c:crossAx val="503614032"/>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3"/>
          <c:order val="0"/>
          <c:tx>
            <c:strRef>
              <c:f>'[TrasnportCosts_NewResults.xlsx]Domestic price'!$A$1</c:f>
              <c:strCache>
                <c:ptCount val="1"/>
                <c:pt idx="0">
                  <c:v>Private Consumption</c:v>
                </c:pt>
              </c:strCache>
            </c:strRef>
          </c:tx>
          <c:spPr>
            <a:solidFill>
              <a:schemeClr val="accent4"/>
            </a:solidFill>
            <a:ln>
              <a:noFill/>
            </a:ln>
            <a:effectLst/>
          </c:spPr>
          <c:invertIfNegative val="0"/>
          <c:cat>
            <c:strRef>
              <c:f>'[TrasnportCosts_NewResults.xlsx]Domestic price'!$A$3:$A$29</c:f>
              <c:strCache>
                <c:ptCount val="27"/>
                <c:pt idx="0">
                  <c:v>EU</c:v>
                </c:pt>
                <c:pt idx="1">
                  <c:v>UK</c:v>
                </c:pt>
                <c:pt idx="2">
                  <c:v>Argentina</c:v>
                </c:pt>
                <c:pt idx="3">
                  <c:v>Brazil</c:v>
                </c:pt>
                <c:pt idx="4">
                  <c:v>Paraguay</c:v>
                </c:pt>
                <c:pt idx="5">
                  <c:v>Uruguay</c:v>
                </c:pt>
                <c:pt idx="6">
                  <c:v>Canada</c:v>
                </c:pt>
                <c:pt idx="7">
                  <c:v>New Zealand</c:v>
                </c:pt>
                <c:pt idx="8">
                  <c:v>Australia</c:v>
                </c:pt>
                <c:pt idx="9">
                  <c:v>Mexico</c:v>
                </c:pt>
                <c:pt idx="10">
                  <c:v>Chile</c:v>
                </c:pt>
                <c:pt idx="11">
                  <c:v>Japan</c:v>
                </c:pt>
                <c:pt idx="12">
                  <c:v>Thailand</c:v>
                </c:pt>
                <c:pt idx="13">
                  <c:v>Philippines</c:v>
                </c:pt>
                <c:pt idx="14">
                  <c:v>Indonesia</c:v>
                </c:pt>
                <c:pt idx="15">
                  <c:v>Malaysia</c:v>
                </c:pt>
                <c:pt idx="16">
                  <c:v>Vietnam</c:v>
                </c:pt>
                <c:pt idx="17">
                  <c:v>USA</c:v>
                </c:pt>
                <c:pt idx="18">
                  <c:v>Ukraine</c:v>
                </c:pt>
                <c:pt idx="19">
                  <c:v>Russia</c:v>
                </c:pt>
                <c:pt idx="20">
                  <c:v>China</c:v>
                </c:pt>
                <c:pt idx="21">
                  <c:v>Rest of Europe</c:v>
                </c:pt>
                <c:pt idx="22">
                  <c:v>Rest of America</c:v>
                </c:pt>
                <c:pt idx="23">
                  <c:v>Rest of Asia</c:v>
                </c:pt>
                <c:pt idx="24">
                  <c:v>MENA</c:v>
                </c:pt>
                <c:pt idx="25">
                  <c:v>Sub-Saharan Africa</c:v>
                </c:pt>
                <c:pt idx="26">
                  <c:v>Rest of the World</c:v>
                </c:pt>
              </c:strCache>
            </c:strRef>
          </c:cat>
          <c:val>
            <c:numRef>
              <c:f>'[TrasnportCosts_NewResults.xlsx]Domestic price'!$D$3:$D$29</c:f>
              <c:numCache>
                <c:formatCode>General</c:formatCode>
                <c:ptCount val="27"/>
                <c:pt idx="0">
                  <c:v>0.35738131403923001</c:v>
                </c:pt>
                <c:pt idx="1">
                  <c:v>0.327796280384064</c:v>
                </c:pt>
                <c:pt idx="2">
                  <c:v>-4.7802314162254299E-2</c:v>
                </c:pt>
                <c:pt idx="3">
                  <c:v>-0.60667371749877896</c:v>
                </c:pt>
                <c:pt idx="4">
                  <c:v>8.0271624028682695E-2</c:v>
                </c:pt>
                <c:pt idx="5">
                  <c:v>-7.8488737344741794E-2</c:v>
                </c:pt>
                <c:pt idx="6">
                  <c:v>0.43244794011116</c:v>
                </c:pt>
                <c:pt idx="7">
                  <c:v>-0.44718813896179199</c:v>
                </c:pt>
                <c:pt idx="8">
                  <c:v>-1.3390595912933301</c:v>
                </c:pt>
                <c:pt idx="9">
                  <c:v>0.57875633239746105</c:v>
                </c:pt>
                <c:pt idx="10">
                  <c:v>-0.80777704715728804</c:v>
                </c:pt>
                <c:pt idx="11">
                  <c:v>0.14479917287826499</c:v>
                </c:pt>
                <c:pt idx="12">
                  <c:v>-0.36870679259300199</c:v>
                </c:pt>
                <c:pt idx="13">
                  <c:v>-0.182776018977165</c:v>
                </c:pt>
                <c:pt idx="14">
                  <c:v>-0.375679761171341</c:v>
                </c:pt>
                <c:pt idx="15">
                  <c:v>0.26878413558006298</c:v>
                </c:pt>
                <c:pt idx="16">
                  <c:v>-0.59713989496231101</c:v>
                </c:pt>
                <c:pt idx="17">
                  <c:v>0.336388319730759</c:v>
                </c:pt>
                <c:pt idx="18">
                  <c:v>-0.298783808946609</c:v>
                </c:pt>
                <c:pt idx="19">
                  <c:v>0.21542331576347401</c:v>
                </c:pt>
                <c:pt idx="20">
                  <c:v>-1.4076859690248999E-2</c:v>
                </c:pt>
                <c:pt idx="21">
                  <c:v>0.44845509529113797</c:v>
                </c:pt>
                <c:pt idx="22">
                  <c:v>0.13914872705936401</c:v>
                </c:pt>
                <c:pt idx="23">
                  <c:v>0.13545465469360399</c:v>
                </c:pt>
                <c:pt idx="24">
                  <c:v>0.21981626749038699</c:v>
                </c:pt>
                <c:pt idx="25">
                  <c:v>-4.5075669884681702E-2</c:v>
                </c:pt>
                <c:pt idx="26">
                  <c:v>7.6329149305820507E-2</c:v>
                </c:pt>
              </c:numCache>
            </c:numRef>
          </c:val>
          <c:extLst>
            <c:ext xmlns:c16="http://schemas.microsoft.com/office/drawing/2014/chart" uri="{C3380CC4-5D6E-409C-BE32-E72D297353CC}">
              <c16:uniqueId val="{00000000-985A-4E5F-B556-5DCEEBB63BA7}"/>
            </c:ext>
          </c:extLst>
        </c:ser>
        <c:ser>
          <c:idx val="2"/>
          <c:order val="1"/>
          <c:tx>
            <c:strRef>
              <c:f>'[TrasnportCosts_NewResults.xlsx]Domestic price'!$A$69</c:f>
              <c:strCache>
                <c:ptCount val="1"/>
                <c:pt idx="0">
                  <c:v>Price index cereals</c:v>
                </c:pt>
              </c:strCache>
            </c:strRef>
          </c:tx>
          <c:spPr>
            <a:solidFill>
              <a:schemeClr val="accent3"/>
            </a:solidFill>
            <a:ln>
              <a:noFill/>
            </a:ln>
            <a:effectLst/>
          </c:spPr>
          <c:invertIfNegative val="0"/>
          <c:cat>
            <c:strRef>
              <c:f>'[TrasnportCosts_NewResults.xlsx]Domestic price'!$A$3:$A$29</c:f>
              <c:strCache>
                <c:ptCount val="27"/>
                <c:pt idx="0">
                  <c:v>EU</c:v>
                </c:pt>
                <c:pt idx="1">
                  <c:v>UK</c:v>
                </c:pt>
                <c:pt idx="2">
                  <c:v>Argentina</c:v>
                </c:pt>
                <c:pt idx="3">
                  <c:v>Brazil</c:v>
                </c:pt>
                <c:pt idx="4">
                  <c:v>Paraguay</c:v>
                </c:pt>
                <c:pt idx="5">
                  <c:v>Uruguay</c:v>
                </c:pt>
                <c:pt idx="6">
                  <c:v>Canada</c:v>
                </c:pt>
                <c:pt idx="7">
                  <c:v>New Zealand</c:v>
                </c:pt>
                <c:pt idx="8">
                  <c:v>Australia</c:v>
                </c:pt>
                <c:pt idx="9">
                  <c:v>Mexico</c:v>
                </c:pt>
                <c:pt idx="10">
                  <c:v>Chile</c:v>
                </c:pt>
                <c:pt idx="11">
                  <c:v>Japan</c:v>
                </c:pt>
                <c:pt idx="12">
                  <c:v>Thailand</c:v>
                </c:pt>
                <c:pt idx="13">
                  <c:v>Philippines</c:v>
                </c:pt>
                <c:pt idx="14">
                  <c:v>Indonesia</c:v>
                </c:pt>
                <c:pt idx="15">
                  <c:v>Malaysia</c:v>
                </c:pt>
                <c:pt idx="16">
                  <c:v>Vietnam</c:v>
                </c:pt>
                <c:pt idx="17">
                  <c:v>USA</c:v>
                </c:pt>
                <c:pt idx="18">
                  <c:v>Ukraine</c:v>
                </c:pt>
                <c:pt idx="19">
                  <c:v>Russia</c:v>
                </c:pt>
                <c:pt idx="20">
                  <c:v>China</c:v>
                </c:pt>
                <c:pt idx="21">
                  <c:v>Rest of Europe</c:v>
                </c:pt>
                <c:pt idx="22">
                  <c:v>Rest of America</c:v>
                </c:pt>
                <c:pt idx="23">
                  <c:v>Rest of Asia</c:v>
                </c:pt>
                <c:pt idx="24">
                  <c:v>MENA</c:v>
                </c:pt>
                <c:pt idx="25">
                  <c:v>Sub-Saharan Africa</c:v>
                </c:pt>
                <c:pt idx="26">
                  <c:v>Rest of the World</c:v>
                </c:pt>
              </c:strCache>
            </c:strRef>
          </c:cat>
          <c:val>
            <c:numRef>
              <c:f>'[TrasnportCosts_NewResults.xlsx]Domestic price'!$B$70:$B$96</c:f>
              <c:numCache>
                <c:formatCode>General</c:formatCode>
                <c:ptCount val="27"/>
                <c:pt idx="0">
                  <c:v>0.1671</c:v>
                </c:pt>
                <c:pt idx="1">
                  <c:v>0.3165</c:v>
                </c:pt>
                <c:pt idx="2">
                  <c:v>-0.23669999999999999</c:v>
                </c:pt>
                <c:pt idx="3">
                  <c:v>-0.55379999999999996</c:v>
                </c:pt>
                <c:pt idx="4">
                  <c:v>-0.37390000000000001</c:v>
                </c:pt>
                <c:pt idx="5">
                  <c:v>-0.21740000000000001</c:v>
                </c:pt>
                <c:pt idx="6">
                  <c:v>-9.2899999999999996E-2</c:v>
                </c:pt>
                <c:pt idx="7">
                  <c:v>-0.11799999999999999</c:v>
                </c:pt>
                <c:pt idx="8">
                  <c:v>-0.63219999999999998</c:v>
                </c:pt>
                <c:pt idx="9">
                  <c:v>0.30740000000000001</c:v>
                </c:pt>
                <c:pt idx="10">
                  <c:v>-0.64570000000000005</c:v>
                </c:pt>
                <c:pt idx="11">
                  <c:v>1.4227000000000001</c:v>
                </c:pt>
                <c:pt idx="12">
                  <c:v>-0.34570000000000001</c:v>
                </c:pt>
                <c:pt idx="13">
                  <c:v>-0.26569999999999999</c:v>
                </c:pt>
                <c:pt idx="14">
                  <c:v>0.17150000000000001</c:v>
                </c:pt>
                <c:pt idx="15">
                  <c:v>2.1217000000000001</c:v>
                </c:pt>
                <c:pt idx="16">
                  <c:v>1.6236999999999999</c:v>
                </c:pt>
                <c:pt idx="17">
                  <c:v>-0.1066</c:v>
                </c:pt>
                <c:pt idx="18">
                  <c:v>-0.1404</c:v>
                </c:pt>
                <c:pt idx="19">
                  <c:v>-0.31259999999999999</c:v>
                </c:pt>
                <c:pt idx="20">
                  <c:v>0.96989999999999998</c:v>
                </c:pt>
                <c:pt idx="21">
                  <c:v>0.2772</c:v>
                </c:pt>
                <c:pt idx="22">
                  <c:v>0.61329999999999996</c:v>
                </c:pt>
                <c:pt idx="23">
                  <c:v>-1.06E-2</c:v>
                </c:pt>
                <c:pt idx="24">
                  <c:v>0.65780000000000005</c:v>
                </c:pt>
                <c:pt idx="25">
                  <c:v>-4.99E-2</c:v>
                </c:pt>
                <c:pt idx="26">
                  <c:v>-0.21659999999999999</c:v>
                </c:pt>
              </c:numCache>
            </c:numRef>
          </c:val>
          <c:extLst>
            <c:ext xmlns:c16="http://schemas.microsoft.com/office/drawing/2014/chart" uri="{C3380CC4-5D6E-409C-BE32-E72D297353CC}">
              <c16:uniqueId val="{00000001-985A-4E5F-B556-5DCEEBB63BA7}"/>
            </c:ext>
          </c:extLst>
        </c:ser>
        <c:ser>
          <c:idx val="0"/>
          <c:order val="2"/>
          <c:tx>
            <c:strRef>
              <c:f>'[TrasnportCosts_NewResults.xlsx]Domestic price'!$A$34</c:f>
              <c:strCache>
                <c:ptCount val="1"/>
                <c:pt idx="0">
                  <c:v>Price index primary agriculture</c:v>
                </c:pt>
              </c:strCache>
            </c:strRef>
          </c:tx>
          <c:spPr>
            <a:solidFill>
              <a:schemeClr val="accent1"/>
            </a:solidFill>
            <a:ln>
              <a:noFill/>
            </a:ln>
            <a:effectLst/>
          </c:spPr>
          <c:invertIfNegative val="0"/>
          <c:cat>
            <c:strRef>
              <c:f>'[TrasnportCosts_NewResults.xlsx]Domestic price'!$A$3:$A$29</c:f>
              <c:strCache>
                <c:ptCount val="27"/>
                <c:pt idx="0">
                  <c:v>EU</c:v>
                </c:pt>
                <c:pt idx="1">
                  <c:v>UK</c:v>
                </c:pt>
                <c:pt idx="2">
                  <c:v>Argentina</c:v>
                </c:pt>
                <c:pt idx="3">
                  <c:v>Brazil</c:v>
                </c:pt>
                <c:pt idx="4">
                  <c:v>Paraguay</c:v>
                </c:pt>
                <c:pt idx="5">
                  <c:v>Uruguay</c:v>
                </c:pt>
                <c:pt idx="6">
                  <c:v>Canada</c:v>
                </c:pt>
                <c:pt idx="7">
                  <c:v>New Zealand</c:v>
                </c:pt>
                <c:pt idx="8">
                  <c:v>Australia</c:v>
                </c:pt>
                <c:pt idx="9">
                  <c:v>Mexico</c:v>
                </c:pt>
                <c:pt idx="10">
                  <c:v>Chile</c:v>
                </c:pt>
                <c:pt idx="11">
                  <c:v>Japan</c:v>
                </c:pt>
                <c:pt idx="12">
                  <c:v>Thailand</c:v>
                </c:pt>
                <c:pt idx="13">
                  <c:v>Philippines</c:v>
                </c:pt>
                <c:pt idx="14">
                  <c:v>Indonesia</c:v>
                </c:pt>
                <c:pt idx="15">
                  <c:v>Malaysia</c:v>
                </c:pt>
                <c:pt idx="16">
                  <c:v>Vietnam</c:v>
                </c:pt>
                <c:pt idx="17">
                  <c:v>USA</c:v>
                </c:pt>
                <c:pt idx="18">
                  <c:v>Ukraine</c:v>
                </c:pt>
                <c:pt idx="19">
                  <c:v>Russia</c:v>
                </c:pt>
                <c:pt idx="20">
                  <c:v>China</c:v>
                </c:pt>
                <c:pt idx="21">
                  <c:v>Rest of Europe</c:v>
                </c:pt>
                <c:pt idx="22">
                  <c:v>Rest of America</c:v>
                </c:pt>
                <c:pt idx="23">
                  <c:v>Rest of Asia</c:v>
                </c:pt>
                <c:pt idx="24">
                  <c:v>MENA</c:v>
                </c:pt>
                <c:pt idx="25">
                  <c:v>Sub-Saharan Africa</c:v>
                </c:pt>
                <c:pt idx="26">
                  <c:v>Rest of the World</c:v>
                </c:pt>
              </c:strCache>
            </c:strRef>
          </c:cat>
          <c:val>
            <c:numRef>
              <c:f>'[TrasnportCosts_NewResults.xlsx]Domestic price'!$C$37:$C$63</c:f>
              <c:numCache>
                <c:formatCode>General</c:formatCode>
                <c:ptCount val="27"/>
                <c:pt idx="0">
                  <c:v>0.32199874520301802</c:v>
                </c:pt>
                <c:pt idx="1">
                  <c:v>0.48949593305587802</c:v>
                </c:pt>
                <c:pt idx="2">
                  <c:v>-0.141082853078842</c:v>
                </c:pt>
                <c:pt idx="3">
                  <c:v>-0.46345421671867398</c:v>
                </c:pt>
                <c:pt idx="4">
                  <c:v>-0.24619887769222301</c:v>
                </c:pt>
                <c:pt idx="5">
                  <c:v>-0.31317371129989602</c:v>
                </c:pt>
                <c:pt idx="6">
                  <c:v>0.48835921287536599</c:v>
                </c:pt>
                <c:pt idx="7">
                  <c:v>-0.69434833526611295</c:v>
                </c:pt>
                <c:pt idx="8">
                  <c:v>-0.60144168138503995</c:v>
                </c:pt>
                <c:pt idx="9">
                  <c:v>0.47626879811286899</c:v>
                </c:pt>
                <c:pt idx="10">
                  <c:v>-0.74618721008300803</c:v>
                </c:pt>
                <c:pt idx="11">
                  <c:v>0.81022715568542503</c:v>
                </c:pt>
                <c:pt idx="12">
                  <c:v>-0.903273046016693</c:v>
                </c:pt>
                <c:pt idx="13">
                  <c:v>-0.37487447261810303</c:v>
                </c:pt>
                <c:pt idx="14">
                  <c:v>-0.33378091454505898</c:v>
                </c:pt>
                <c:pt idx="15">
                  <c:v>1.0261809825897199</c:v>
                </c:pt>
                <c:pt idx="16">
                  <c:v>-0.49603089690208402</c:v>
                </c:pt>
                <c:pt idx="17">
                  <c:v>0.406394213438034</c:v>
                </c:pt>
                <c:pt idx="18">
                  <c:v>-0.178110182285309</c:v>
                </c:pt>
                <c:pt idx="19">
                  <c:v>0.27941945195198098</c:v>
                </c:pt>
                <c:pt idx="20">
                  <c:v>1.4305406250059599E-2</c:v>
                </c:pt>
                <c:pt idx="21">
                  <c:v>0.371834397315979</c:v>
                </c:pt>
                <c:pt idx="22">
                  <c:v>4.1554044932126999E-2</c:v>
                </c:pt>
                <c:pt idx="23">
                  <c:v>8.5939191281795502E-2</c:v>
                </c:pt>
                <c:pt idx="24">
                  <c:v>0.47334134578704801</c:v>
                </c:pt>
                <c:pt idx="25">
                  <c:v>-0.14428795874118799</c:v>
                </c:pt>
                <c:pt idx="26">
                  <c:v>-8.3056464791297899E-2</c:v>
                </c:pt>
              </c:numCache>
            </c:numRef>
          </c:val>
          <c:extLst>
            <c:ext xmlns:c16="http://schemas.microsoft.com/office/drawing/2014/chart" uri="{C3380CC4-5D6E-409C-BE32-E72D297353CC}">
              <c16:uniqueId val="{00000002-985A-4E5F-B556-5DCEEBB63BA7}"/>
            </c:ext>
          </c:extLst>
        </c:ser>
        <c:ser>
          <c:idx val="1"/>
          <c:order val="3"/>
          <c:tx>
            <c:strRef>
              <c:f>'[TrasnportCosts_NewResults.xlsx]Domestic price'!$F$34</c:f>
              <c:strCache>
                <c:ptCount val="1"/>
                <c:pt idx="0">
                  <c:v>Price index food</c:v>
                </c:pt>
              </c:strCache>
            </c:strRef>
          </c:tx>
          <c:spPr>
            <a:solidFill>
              <a:schemeClr val="accent2"/>
            </a:solidFill>
            <a:ln>
              <a:noFill/>
            </a:ln>
            <a:effectLst/>
          </c:spPr>
          <c:invertIfNegative val="0"/>
          <c:cat>
            <c:strRef>
              <c:f>'[TrasnportCosts_NewResults.xlsx]Domestic price'!$A$3:$A$29</c:f>
              <c:strCache>
                <c:ptCount val="27"/>
                <c:pt idx="0">
                  <c:v>EU</c:v>
                </c:pt>
                <c:pt idx="1">
                  <c:v>UK</c:v>
                </c:pt>
                <c:pt idx="2">
                  <c:v>Argentina</c:v>
                </c:pt>
                <c:pt idx="3">
                  <c:v>Brazil</c:v>
                </c:pt>
                <c:pt idx="4">
                  <c:v>Paraguay</c:v>
                </c:pt>
                <c:pt idx="5">
                  <c:v>Uruguay</c:v>
                </c:pt>
                <c:pt idx="6">
                  <c:v>Canada</c:v>
                </c:pt>
                <c:pt idx="7">
                  <c:v>New Zealand</c:v>
                </c:pt>
                <c:pt idx="8">
                  <c:v>Australia</c:v>
                </c:pt>
                <c:pt idx="9">
                  <c:v>Mexico</c:v>
                </c:pt>
                <c:pt idx="10">
                  <c:v>Chile</c:v>
                </c:pt>
                <c:pt idx="11">
                  <c:v>Japan</c:v>
                </c:pt>
                <c:pt idx="12">
                  <c:v>Thailand</c:v>
                </c:pt>
                <c:pt idx="13">
                  <c:v>Philippines</c:v>
                </c:pt>
                <c:pt idx="14">
                  <c:v>Indonesia</c:v>
                </c:pt>
                <c:pt idx="15">
                  <c:v>Malaysia</c:v>
                </c:pt>
                <c:pt idx="16">
                  <c:v>Vietnam</c:v>
                </c:pt>
                <c:pt idx="17">
                  <c:v>USA</c:v>
                </c:pt>
                <c:pt idx="18">
                  <c:v>Ukraine</c:v>
                </c:pt>
                <c:pt idx="19">
                  <c:v>Russia</c:v>
                </c:pt>
                <c:pt idx="20">
                  <c:v>China</c:v>
                </c:pt>
                <c:pt idx="21">
                  <c:v>Rest of Europe</c:v>
                </c:pt>
                <c:pt idx="22">
                  <c:v>Rest of America</c:v>
                </c:pt>
                <c:pt idx="23">
                  <c:v>Rest of Asia</c:v>
                </c:pt>
                <c:pt idx="24">
                  <c:v>MENA</c:v>
                </c:pt>
                <c:pt idx="25">
                  <c:v>Sub-Saharan Africa</c:v>
                </c:pt>
                <c:pt idx="26">
                  <c:v>Rest of the World</c:v>
                </c:pt>
              </c:strCache>
            </c:strRef>
          </c:cat>
          <c:val>
            <c:numRef>
              <c:f>'[TrasnportCosts_NewResults.xlsx]Domestic price'!$G$37:$G$63</c:f>
              <c:numCache>
                <c:formatCode>General</c:formatCode>
                <c:ptCount val="27"/>
                <c:pt idx="0">
                  <c:v>0.37916162610053999</c:v>
                </c:pt>
                <c:pt idx="1">
                  <c:v>0.40980339050293002</c:v>
                </c:pt>
                <c:pt idx="2">
                  <c:v>-8.9217036962509197E-2</c:v>
                </c:pt>
                <c:pt idx="3">
                  <c:v>-0.55031996965408303</c:v>
                </c:pt>
                <c:pt idx="4">
                  <c:v>-7.8054890036582905E-2</c:v>
                </c:pt>
                <c:pt idx="5">
                  <c:v>-0.20464126765728</c:v>
                </c:pt>
                <c:pt idx="6">
                  <c:v>0.58147472143173196</c:v>
                </c:pt>
                <c:pt idx="7">
                  <c:v>-0.33726996183395402</c:v>
                </c:pt>
                <c:pt idx="8">
                  <c:v>-0.94466632604598999</c:v>
                </c:pt>
                <c:pt idx="9">
                  <c:v>0.57499438524246205</c:v>
                </c:pt>
                <c:pt idx="10">
                  <c:v>-0.66859954595565796</c:v>
                </c:pt>
                <c:pt idx="11">
                  <c:v>0.58440214395523105</c:v>
                </c:pt>
                <c:pt idx="12">
                  <c:v>-0.49453938007354697</c:v>
                </c:pt>
                <c:pt idx="13">
                  <c:v>-0.25392824411392201</c:v>
                </c:pt>
                <c:pt idx="14">
                  <c:v>-0.31837239861488298</c:v>
                </c:pt>
                <c:pt idx="15">
                  <c:v>1.08254778385162</c:v>
                </c:pt>
                <c:pt idx="16">
                  <c:v>-0.42847615480423001</c:v>
                </c:pt>
                <c:pt idx="17">
                  <c:v>0.41448590159416199</c:v>
                </c:pt>
                <c:pt idx="18">
                  <c:v>-0.13779084384441401</c:v>
                </c:pt>
                <c:pt idx="19">
                  <c:v>0.269130408763885</c:v>
                </c:pt>
                <c:pt idx="20">
                  <c:v>0.123421870172024</c:v>
                </c:pt>
                <c:pt idx="21">
                  <c:v>0.47662460803985601</c:v>
                </c:pt>
                <c:pt idx="22">
                  <c:v>0.28794741630554199</c:v>
                </c:pt>
                <c:pt idx="23">
                  <c:v>0.289112508296967</c:v>
                </c:pt>
                <c:pt idx="24">
                  <c:v>0.50968205928802501</c:v>
                </c:pt>
                <c:pt idx="25">
                  <c:v>-3.8556486833840598E-4</c:v>
                </c:pt>
                <c:pt idx="26">
                  <c:v>6.3498444855213207E-2</c:v>
                </c:pt>
              </c:numCache>
            </c:numRef>
          </c:val>
          <c:extLst>
            <c:ext xmlns:c16="http://schemas.microsoft.com/office/drawing/2014/chart" uri="{C3380CC4-5D6E-409C-BE32-E72D297353CC}">
              <c16:uniqueId val="{00000003-985A-4E5F-B556-5DCEEBB63BA7}"/>
            </c:ext>
          </c:extLst>
        </c:ser>
        <c:dLbls>
          <c:showLegendKey val="0"/>
          <c:showVal val="0"/>
          <c:showCatName val="0"/>
          <c:showSerName val="0"/>
          <c:showPercent val="0"/>
          <c:showBubbleSize val="0"/>
        </c:dLbls>
        <c:gapWidth val="219"/>
        <c:overlap val="-27"/>
        <c:axId val="491396904"/>
        <c:axId val="491388376"/>
      </c:barChart>
      <c:catAx>
        <c:axId val="49139690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1388376"/>
        <c:crosses val="autoZero"/>
        <c:auto val="1"/>
        <c:lblAlgn val="ctr"/>
        <c:lblOffset val="100"/>
        <c:noMultiLvlLbl val="0"/>
      </c:catAx>
      <c:valAx>
        <c:axId val="4913883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13969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4"/>
          <c:order val="4"/>
          <c:tx>
            <c:v>Imports Uniform Shocks</c:v>
          </c:tx>
          <c:spPr>
            <a:solidFill>
              <a:schemeClr val="accent5"/>
            </a:solidFill>
            <a:ln>
              <a:noFill/>
            </a:ln>
            <a:effectLst/>
          </c:spPr>
          <c:invertIfNegative val="0"/>
          <c:cat>
            <c:strRef>
              <c:extLst>
                <c:ext xmlns:c15="http://schemas.microsoft.com/office/drawing/2012/chart" uri="{02D57815-91ED-43cb-92C2-25804820EDAC}">
                  <c15:fullRef>
                    <c15:sqref>GlobalTrade!$A$3:$A$47</c15:sqref>
                  </c15:fullRef>
                </c:ext>
              </c:extLst>
              <c:f>(GlobalTrade!$A$3:$A$14,GlobalTrade!$A$16:$A$37,GlobalTrade!$A$42)</c:f>
              <c:strCache>
                <c:ptCount val="35"/>
                <c:pt idx="0">
                  <c:v>Rice</c:v>
                </c:pt>
                <c:pt idx="1">
                  <c:v>Wheat</c:v>
                </c:pt>
                <c:pt idx="2">
                  <c:v>Other Cereals</c:v>
                </c:pt>
                <c:pt idx="3">
                  <c:v>Fruits&amp;veg.</c:v>
                </c:pt>
                <c:pt idx="4">
                  <c:v>Oilseeds</c:v>
                </c:pt>
                <c:pt idx="5">
                  <c:v>Sugarbeat</c:v>
                </c:pt>
                <c:pt idx="6">
                  <c:v>Other crops</c:v>
                </c:pt>
                <c:pt idx="7">
                  <c:v>Plant Fibres</c:v>
                </c:pt>
                <c:pt idx="8">
                  <c:v>Live poultry</c:v>
                </c:pt>
                <c:pt idx="9">
                  <c:v>Live cattle</c:v>
                </c:pt>
                <c:pt idx="10">
                  <c:v>Live sheep</c:v>
                </c:pt>
                <c:pt idx="11">
                  <c:v>Live pigs</c:v>
                </c:pt>
                <c:pt idx="12">
                  <c:v>Wool</c:v>
                </c:pt>
                <c:pt idx="13">
                  <c:v>BeefMeat</c:v>
                </c:pt>
                <c:pt idx="14">
                  <c:v>PoultryMeat</c:v>
                </c:pt>
                <c:pt idx="15">
                  <c:v>Meat:sheep,goats,horse</c:v>
                </c:pt>
                <c:pt idx="16">
                  <c:v>PigMeat</c:v>
                </c:pt>
                <c:pt idx="17">
                  <c:v>Oils&amp;Meals</c:v>
                </c:pt>
                <c:pt idx="18">
                  <c:v>Dairy</c:v>
                </c:pt>
                <c:pt idx="19">
                  <c:v>Processed Rice</c:v>
                </c:pt>
                <c:pt idx="20">
                  <c:v>Sugar</c:v>
                </c:pt>
                <c:pt idx="21">
                  <c:v>Feed</c:v>
                </c:pt>
                <c:pt idx="22">
                  <c:v>Oilcake</c:v>
                </c:pt>
                <c:pt idx="23">
                  <c:v>Crude vegetbale oils</c:v>
                </c:pt>
                <c:pt idx="24">
                  <c:v>Other Food</c:v>
                </c:pt>
                <c:pt idx="25">
                  <c:v>Bev&amp;Tobacco</c:v>
                </c:pt>
                <c:pt idx="26">
                  <c:v>Forestry</c:v>
                </c:pt>
                <c:pt idx="27">
                  <c:v>Fishery</c:v>
                </c:pt>
                <c:pt idx="28">
                  <c:v>Coal</c:v>
                </c:pt>
                <c:pt idx="29">
                  <c:v>Oil</c:v>
                </c:pt>
                <c:pt idx="30">
                  <c:v>Gas</c:v>
                </c:pt>
                <c:pt idx="31">
                  <c:v>Light Manufacturing</c:v>
                </c:pt>
                <c:pt idx="32">
                  <c:v>Manufacturing</c:v>
                </c:pt>
                <c:pt idx="33">
                  <c:v>Petroluem products</c:v>
                </c:pt>
                <c:pt idx="34">
                  <c:v>Fertilisers</c:v>
                </c:pt>
              </c:strCache>
            </c:strRef>
          </c:cat>
          <c:val>
            <c:numRef>
              <c:extLst>
                <c:ext xmlns:c15="http://schemas.microsoft.com/office/drawing/2012/chart" uri="{02D57815-91ED-43cb-92C2-25804820EDAC}">
                  <c15:fullRef>
                    <c15:sqref>GlobalTrade!$F$3:$F$47</c15:sqref>
                  </c15:fullRef>
                </c:ext>
              </c:extLst>
              <c:f>(GlobalTrade!$F$3:$F$14,GlobalTrade!$F$16:$F$37,GlobalTrade!$F$42)</c:f>
              <c:numCache>
                <c:formatCode>General</c:formatCode>
                <c:ptCount val="35"/>
                <c:pt idx="0">
                  <c:v>-2.9070496559143102</c:v>
                </c:pt>
                <c:pt idx="1">
                  <c:v>-3.3394806385040301</c:v>
                </c:pt>
                <c:pt idx="2">
                  <c:v>-1.09838247299194</c:v>
                </c:pt>
                <c:pt idx="3">
                  <c:v>-1.5286438465118399</c:v>
                </c:pt>
                <c:pt idx="4">
                  <c:v>-1.62392818927765</c:v>
                </c:pt>
                <c:pt idx="5">
                  <c:v>-0.26070392131805398</c:v>
                </c:pt>
                <c:pt idx="6">
                  <c:v>-1.05497586727142</c:v>
                </c:pt>
                <c:pt idx="7">
                  <c:v>-1.7800531387329099</c:v>
                </c:pt>
                <c:pt idx="8">
                  <c:v>-1.60227930545807</c:v>
                </c:pt>
                <c:pt idx="9">
                  <c:v>-4.7492403984069798</c:v>
                </c:pt>
                <c:pt idx="10">
                  <c:v>-1.42938899993896</c:v>
                </c:pt>
                <c:pt idx="11">
                  <c:v>-0.80809795856475797</c:v>
                </c:pt>
                <c:pt idx="12">
                  <c:v>-0.94103759527206399</c:v>
                </c:pt>
                <c:pt idx="13">
                  <c:v>-0.58927601575851396</c:v>
                </c:pt>
                <c:pt idx="14">
                  <c:v>-0.52238118648529097</c:v>
                </c:pt>
                <c:pt idx="15">
                  <c:v>-0.41274523735046398</c:v>
                </c:pt>
                <c:pt idx="16">
                  <c:v>-1.0839051008224501</c:v>
                </c:pt>
                <c:pt idx="17">
                  <c:v>-2.0151934623718302</c:v>
                </c:pt>
                <c:pt idx="18">
                  <c:v>-0.94406664371490501</c:v>
                </c:pt>
                <c:pt idx="19">
                  <c:v>-1.8726458549499501</c:v>
                </c:pt>
                <c:pt idx="20">
                  <c:v>-1.2793527841568</c:v>
                </c:pt>
                <c:pt idx="21">
                  <c:v>-1.75326752662659</c:v>
                </c:pt>
                <c:pt idx="22">
                  <c:v>-1.3958475589752199</c:v>
                </c:pt>
                <c:pt idx="23">
                  <c:v>-1.56519019603729</c:v>
                </c:pt>
                <c:pt idx="24">
                  <c:v>-0.62748700380325295</c:v>
                </c:pt>
                <c:pt idx="25">
                  <c:v>-0.82155054807662997</c:v>
                </c:pt>
                <c:pt idx="26">
                  <c:v>-3.5944292545318599</c:v>
                </c:pt>
                <c:pt idx="27">
                  <c:v>-1.27823746204376</c:v>
                </c:pt>
                <c:pt idx="28">
                  <c:v>-1.6508157253265401</c:v>
                </c:pt>
                <c:pt idx="29">
                  <c:v>-1.2009472846984901</c:v>
                </c:pt>
                <c:pt idx="30">
                  <c:v>-0.92405921220779397</c:v>
                </c:pt>
                <c:pt idx="31">
                  <c:v>-1.80837190151215</c:v>
                </c:pt>
                <c:pt idx="32">
                  <c:v>-1.2681745290756199</c:v>
                </c:pt>
                <c:pt idx="33">
                  <c:v>-1.46765029430389</c:v>
                </c:pt>
                <c:pt idx="34">
                  <c:v>-1.25752460956573</c:v>
                </c:pt>
              </c:numCache>
            </c:numRef>
          </c:val>
          <c:extLst xmlns:c15="http://schemas.microsoft.com/office/drawing/2012/chart">
            <c:ext xmlns:c16="http://schemas.microsoft.com/office/drawing/2014/chart" uri="{C3380CC4-5D6E-409C-BE32-E72D297353CC}">
              <c16:uniqueId val="{00000000-9838-40AD-8AE2-4B6C2648DF96}"/>
            </c:ext>
          </c:extLst>
        </c:ser>
        <c:ser>
          <c:idx val="5"/>
          <c:order val="5"/>
          <c:tx>
            <c:v>Imports UNCTAD</c:v>
          </c:tx>
          <c:spPr>
            <a:solidFill>
              <a:schemeClr val="accent6"/>
            </a:solidFill>
            <a:ln>
              <a:noFill/>
            </a:ln>
            <a:effectLst/>
          </c:spPr>
          <c:invertIfNegative val="0"/>
          <c:cat>
            <c:strRef>
              <c:extLst>
                <c:ext xmlns:c15="http://schemas.microsoft.com/office/drawing/2012/chart" uri="{02D57815-91ED-43cb-92C2-25804820EDAC}">
                  <c15:fullRef>
                    <c15:sqref>GlobalTrade!$A$3:$A$47</c15:sqref>
                  </c15:fullRef>
                </c:ext>
              </c:extLst>
              <c:f>(GlobalTrade!$A$3:$A$14,GlobalTrade!$A$16:$A$37,GlobalTrade!$A$42)</c:f>
              <c:strCache>
                <c:ptCount val="35"/>
                <c:pt idx="0">
                  <c:v>Rice</c:v>
                </c:pt>
                <c:pt idx="1">
                  <c:v>Wheat</c:v>
                </c:pt>
                <c:pt idx="2">
                  <c:v>Other Cereals</c:v>
                </c:pt>
                <c:pt idx="3">
                  <c:v>Fruits&amp;veg.</c:v>
                </c:pt>
                <c:pt idx="4">
                  <c:v>Oilseeds</c:v>
                </c:pt>
                <c:pt idx="5">
                  <c:v>Sugarbeat</c:v>
                </c:pt>
                <c:pt idx="6">
                  <c:v>Other crops</c:v>
                </c:pt>
                <c:pt idx="7">
                  <c:v>Plant Fibres</c:v>
                </c:pt>
                <c:pt idx="8">
                  <c:v>Live poultry</c:v>
                </c:pt>
                <c:pt idx="9">
                  <c:v>Live cattle</c:v>
                </c:pt>
                <c:pt idx="10">
                  <c:v>Live sheep</c:v>
                </c:pt>
                <c:pt idx="11">
                  <c:v>Live pigs</c:v>
                </c:pt>
                <c:pt idx="12">
                  <c:v>Wool</c:v>
                </c:pt>
                <c:pt idx="13">
                  <c:v>BeefMeat</c:v>
                </c:pt>
                <c:pt idx="14">
                  <c:v>PoultryMeat</c:v>
                </c:pt>
                <c:pt idx="15">
                  <c:v>Meat:sheep,goats,horse</c:v>
                </c:pt>
                <c:pt idx="16">
                  <c:v>PigMeat</c:v>
                </c:pt>
                <c:pt idx="17">
                  <c:v>Oils&amp;Meals</c:v>
                </c:pt>
                <c:pt idx="18">
                  <c:v>Dairy</c:v>
                </c:pt>
                <c:pt idx="19">
                  <c:v>Processed Rice</c:v>
                </c:pt>
                <c:pt idx="20">
                  <c:v>Sugar</c:v>
                </c:pt>
                <c:pt idx="21">
                  <c:v>Feed</c:v>
                </c:pt>
                <c:pt idx="22">
                  <c:v>Oilcake</c:v>
                </c:pt>
                <c:pt idx="23">
                  <c:v>Crude vegetbale oils</c:v>
                </c:pt>
                <c:pt idx="24">
                  <c:v>Other Food</c:v>
                </c:pt>
                <c:pt idx="25">
                  <c:v>Bev&amp;Tobacco</c:v>
                </c:pt>
                <c:pt idx="26">
                  <c:v>Forestry</c:v>
                </c:pt>
                <c:pt idx="27">
                  <c:v>Fishery</c:v>
                </c:pt>
                <c:pt idx="28">
                  <c:v>Coal</c:v>
                </c:pt>
                <c:pt idx="29">
                  <c:v>Oil</c:v>
                </c:pt>
                <c:pt idx="30">
                  <c:v>Gas</c:v>
                </c:pt>
                <c:pt idx="31">
                  <c:v>Light Manufacturing</c:v>
                </c:pt>
                <c:pt idx="32">
                  <c:v>Manufacturing</c:v>
                </c:pt>
                <c:pt idx="33">
                  <c:v>Petroluem products</c:v>
                </c:pt>
                <c:pt idx="34">
                  <c:v>Fertilisers</c:v>
                </c:pt>
              </c:strCache>
            </c:strRef>
          </c:cat>
          <c:val>
            <c:numRef>
              <c:extLst>
                <c:ext xmlns:c15="http://schemas.microsoft.com/office/drawing/2012/chart" uri="{02D57815-91ED-43cb-92C2-25804820EDAC}">
                  <c15:fullRef>
                    <c15:sqref>GlobalTrade!$G$3:$G$47</c15:sqref>
                  </c15:fullRef>
                </c:ext>
              </c:extLst>
              <c:f>(GlobalTrade!$G$3:$G$14,GlobalTrade!$G$16:$G$37,GlobalTrade!$G$42)</c:f>
              <c:numCache>
                <c:formatCode>General</c:formatCode>
                <c:ptCount val="35"/>
                <c:pt idx="0">
                  <c:v>-1.7597569227218599</c:v>
                </c:pt>
                <c:pt idx="1">
                  <c:v>-1.6733491420745801</c:v>
                </c:pt>
                <c:pt idx="2">
                  <c:v>-0.67448759078979503</c:v>
                </c:pt>
                <c:pt idx="3">
                  <c:v>-1.0019176006317101</c:v>
                </c:pt>
                <c:pt idx="4">
                  <c:v>-0.98258304595947299</c:v>
                </c:pt>
                <c:pt idx="5">
                  <c:v>-0.13050097227096599</c:v>
                </c:pt>
                <c:pt idx="6">
                  <c:v>-0.67075991630554199</c:v>
                </c:pt>
                <c:pt idx="7">
                  <c:v>-1.55149078369141</c:v>
                </c:pt>
                <c:pt idx="8">
                  <c:v>-0.98979294300079301</c:v>
                </c:pt>
                <c:pt idx="9">
                  <c:v>-2.1639020442962602</c:v>
                </c:pt>
                <c:pt idx="10">
                  <c:v>-0.80363380908966098</c:v>
                </c:pt>
                <c:pt idx="11">
                  <c:v>-0.66756719350814797</c:v>
                </c:pt>
                <c:pt idx="12">
                  <c:v>-2.2426965236663801</c:v>
                </c:pt>
                <c:pt idx="13">
                  <c:v>-0.186192572116852</c:v>
                </c:pt>
                <c:pt idx="14">
                  <c:v>0.64651012420654297</c:v>
                </c:pt>
                <c:pt idx="15">
                  <c:v>0.21170480549335499</c:v>
                </c:pt>
                <c:pt idx="16">
                  <c:v>-1.6810564994812001</c:v>
                </c:pt>
                <c:pt idx="17">
                  <c:v>-3.00679731369019</c:v>
                </c:pt>
                <c:pt idx="18">
                  <c:v>-1.97942066192627</c:v>
                </c:pt>
                <c:pt idx="19">
                  <c:v>-2.34997582435608</c:v>
                </c:pt>
                <c:pt idx="20">
                  <c:v>-0.89228445291519198</c:v>
                </c:pt>
                <c:pt idx="21">
                  <c:v>-1.16975080966949</c:v>
                </c:pt>
                <c:pt idx="22">
                  <c:v>-0.57007467746734597</c:v>
                </c:pt>
                <c:pt idx="23">
                  <c:v>-0.68218243122100797</c:v>
                </c:pt>
                <c:pt idx="24">
                  <c:v>-1.01847815513611</c:v>
                </c:pt>
                <c:pt idx="25">
                  <c:v>-0.98625832796096802</c:v>
                </c:pt>
                <c:pt idx="26">
                  <c:v>-2.6410055160522501</c:v>
                </c:pt>
                <c:pt idx="27">
                  <c:v>-1.54013788700104</c:v>
                </c:pt>
                <c:pt idx="28">
                  <c:v>-0.63061314821243297</c:v>
                </c:pt>
                <c:pt idx="29">
                  <c:v>-4.1604388505220399E-2</c:v>
                </c:pt>
                <c:pt idx="30">
                  <c:v>-0.246288746595383</c:v>
                </c:pt>
                <c:pt idx="31">
                  <c:v>-2.4671115875244101</c:v>
                </c:pt>
                <c:pt idx="32">
                  <c:v>-1.71105396747589</c:v>
                </c:pt>
                <c:pt idx="33">
                  <c:v>0.18556030094623599</c:v>
                </c:pt>
                <c:pt idx="34">
                  <c:v>-1.07971251010895</c:v>
                </c:pt>
              </c:numCache>
            </c:numRef>
          </c:val>
          <c:extLst>
            <c:ext xmlns:c16="http://schemas.microsoft.com/office/drawing/2014/chart" uri="{C3380CC4-5D6E-409C-BE32-E72D297353CC}">
              <c16:uniqueId val="{00000001-9838-40AD-8AE2-4B6C2648DF96}"/>
            </c:ext>
          </c:extLst>
        </c:ser>
        <c:dLbls>
          <c:showLegendKey val="0"/>
          <c:showVal val="0"/>
          <c:showCatName val="0"/>
          <c:showSerName val="0"/>
          <c:showPercent val="0"/>
          <c:showBubbleSize val="0"/>
        </c:dLbls>
        <c:gapWidth val="219"/>
        <c:overlap val="-27"/>
        <c:axId val="355038216"/>
        <c:axId val="355042808"/>
        <c:extLst>
          <c:ext xmlns:c15="http://schemas.microsoft.com/office/drawing/2012/chart" uri="{02D57815-91ED-43cb-92C2-25804820EDAC}">
            <c15:filteredBarSeries>
              <c15:ser>
                <c:idx val="0"/>
                <c:order val="0"/>
                <c:tx>
                  <c:strRef>
                    <c:extLst>
                      <c:ext uri="{02D57815-91ED-43cb-92C2-25804820EDAC}">
                        <c15:formulaRef>
                          <c15:sqref>GlobalTrade!$B$2</c15:sqref>
                        </c15:formulaRef>
                      </c:ext>
                    </c:extLst>
                    <c:strCache>
                      <c:ptCount val="1"/>
                      <c:pt idx="0">
                        <c:v>Base2020Uni</c:v>
                      </c:pt>
                    </c:strCache>
                  </c:strRef>
                </c:tx>
                <c:spPr>
                  <a:solidFill>
                    <a:schemeClr val="accent1"/>
                  </a:solidFill>
                  <a:ln>
                    <a:noFill/>
                  </a:ln>
                  <a:effectLst/>
                </c:spPr>
                <c:invertIfNegative val="0"/>
                <c:cat>
                  <c:strRef>
                    <c:extLst>
                      <c:ext uri="{02D57815-91ED-43cb-92C2-25804820EDAC}">
                        <c15:fullRef>
                          <c15:sqref>GlobalTrade!$A$3:$A$47</c15:sqref>
                        </c15:fullRef>
                        <c15:formulaRef>
                          <c15:sqref>(GlobalTrade!$A$3:$A$14,GlobalTrade!$A$16:$A$37,GlobalTrade!$A$42)</c15:sqref>
                        </c15:formulaRef>
                      </c:ext>
                    </c:extLst>
                    <c:strCache>
                      <c:ptCount val="35"/>
                      <c:pt idx="0">
                        <c:v>Rice</c:v>
                      </c:pt>
                      <c:pt idx="1">
                        <c:v>Wheat</c:v>
                      </c:pt>
                      <c:pt idx="2">
                        <c:v>Other Cereals</c:v>
                      </c:pt>
                      <c:pt idx="3">
                        <c:v>Fruits&amp;veg.</c:v>
                      </c:pt>
                      <c:pt idx="4">
                        <c:v>Oilseeds</c:v>
                      </c:pt>
                      <c:pt idx="5">
                        <c:v>Sugarbeat</c:v>
                      </c:pt>
                      <c:pt idx="6">
                        <c:v>Other crops</c:v>
                      </c:pt>
                      <c:pt idx="7">
                        <c:v>Plant Fibres</c:v>
                      </c:pt>
                      <c:pt idx="8">
                        <c:v>Live poultry</c:v>
                      </c:pt>
                      <c:pt idx="9">
                        <c:v>Live cattle</c:v>
                      </c:pt>
                      <c:pt idx="10">
                        <c:v>Live sheep</c:v>
                      </c:pt>
                      <c:pt idx="11">
                        <c:v>Live pigs</c:v>
                      </c:pt>
                      <c:pt idx="12">
                        <c:v>Wool</c:v>
                      </c:pt>
                      <c:pt idx="13">
                        <c:v>BeefMeat</c:v>
                      </c:pt>
                      <c:pt idx="14">
                        <c:v>PoultryMeat</c:v>
                      </c:pt>
                      <c:pt idx="15">
                        <c:v>Meat:sheep,goats,horse</c:v>
                      </c:pt>
                      <c:pt idx="16">
                        <c:v>PigMeat</c:v>
                      </c:pt>
                      <c:pt idx="17">
                        <c:v>Oils&amp;Meals</c:v>
                      </c:pt>
                      <c:pt idx="18">
                        <c:v>Dairy</c:v>
                      </c:pt>
                      <c:pt idx="19">
                        <c:v>Processed Rice</c:v>
                      </c:pt>
                      <c:pt idx="20">
                        <c:v>Sugar</c:v>
                      </c:pt>
                      <c:pt idx="21">
                        <c:v>Feed</c:v>
                      </c:pt>
                      <c:pt idx="22">
                        <c:v>Oilcake</c:v>
                      </c:pt>
                      <c:pt idx="23">
                        <c:v>Crude vegetbale oils</c:v>
                      </c:pt>
                      <c:pt idx="24">
                        <c:v>Other Food</c:v>
                      </c:pt>
                      <c:pt idx="25">
                        <c:v>Bev&amp;Tobacco</c:v>
                      </c:pt>
                      <c:pt idx="26">
                        <c:v>Forestry</c:v>
                      </c:pt>
                      <c:pt idx="27">
                        <c:v>Fishery</c:v>
                      </c:pt>
                      <c:pt idx="28">
                        <c:v>Coal</c:v>
                      </c:pt>
                      <c:pt idx="29">
                        <c:v>Oil</c:v>
                      </c:pt>
                      <c:pt idx="30">
                        <c:v>Gas</c:v>
                      </c:pt>
                      <c:pt idx="31">
                        <c:v>Light Manufacturing</c:v>
                      </c:pt>
                      <c:pt idx="32">
                        <c:v>Manufacturing</c:v>
                      </c:pt>
                      <c:pt idx="33">
                        <c:v>Petroluem products</c:v>
                      </c:pt>
                      <c:pt idx="34">
                        <c:v>Fertilisers</c:v>
                      </c:pt>
                    </c:strCache>
                  </c:strRef>
                </c:cat>
                <c:val>
                  <c:numRef>
                    <c:extLst>
                      <c:ext uri="{02D57815-91ED-43cb-92C2-25804820EDAC}">
                        <c15:fullRef>
                          <c15:sqref>GlobalTrade!$B$3:$B$47</c15:sqref>
                        </c15:fullRef>
                        <c15:formulaRef>
                          <c15:sqref>(GlobalTrade!$B$3:$B$14,GlobalTrade!$B$16:$B$37,GlobalTrade!$B$42)</c15:sqref>
                        </c15:formulaRef>
                      </c:ext>
                    </c:extLst>
                    <c:numCache>
                      <c:formatCode>General</c:formatCode>
                      <c:ptCount val="35"/>
                      <c:pt idx="0">
                        <c:v>-2.81552290916443</c:v>
                      </c:pt>
                      <c:pt idx="1">
                        <c:v>-3.2528917789459202</c:v>
                      </c:pt>
                      <c:pt idx="2">
                        <c:v>-1.0189965963363601</c:v>
                      </c:pt>
                      <c:pt idx="3">
                        <c:v>-1.4282133579254199</c:v>
                      </c:pt>
                      <c:pt idx="4">
                        <c:v>-1.58792889118195</c:v>
                      </c:pt>
                      <c:pt idx="5">
                        <c:v>-0.25893950462341297</c:v>
                      </c:pt>
                      <c:pt idx="6">
                        <c:v>-0.97318804264068604</c:v>
                      </c:pt>
                      <c:pt idx="7">
                        <c:v>-1.72311651706696</c:v>
                      </c:pt>
                      <c:pt idx="8">
                        <c:v>-1.5079427957534799</c:v>
                      </c:pt>
                      <c:pt idx="9">
                        <c:v>-3.6593992710113499</c:v>
                      </c:pt>
                      <c:pt idx="10">
                        <c:v>-1.13649785518646</c:v>
                      </c:pt>
                      <c:pt idx="11">
                        <c:v>-0.75669020414352395</c:v>
                      </c:pt>
                      <c:pt idx="12">
                        <c:v>-0.93231624364852905</c:v>
                      </c:pt>
                      <c:pt idx="13">
                        <c:v>-0.58733159303665206</c:v>
                      </c:pt>
                      <c:pt idx="14">
                        <c:v>-0.50774461030960105</c:v>
                      </c:pt>
                      <c:pt idx="15">
                        <c:v>-0.412414580583572</c:v>
                      </c:pt>
                      <c:pt idx="16">
                        <c:v>-1.0683896541595499</c:v>
                      </c:pt>
                      <c:pt idx="17">
                        <c:v>-1.9828026294708301</c:v>
                      </c:pt>
                      <c:pt idx="18">
                        <c:v>-0.93483877182006803</c:v>
                      </c:pt>
                      <c:pt idx="19">
                        <c:v>-1.83947861194611</c:v>
                      </c:pt>
                      <c:pt idx="20">
                        <c:v>-1.2496093511581401</c:v>
                      </c:pt>
                      <c:pt idx="21">
                        <c:v>-1.73348271846771</c:v>
                      </c:pt>
                      <c:pt idx="22">
                        <c:v>-1.3624347448348999</c:v>
                      </c:pt>
                      <c:pt idx="23">
                        <c:v>-1.51506376266479</c:v>
                      </c:pt>
                      <c:pt idx="24">
                        <c:v>-0.61427366733551003</c:v>
                      </c:pt>
                      <c:pt idx="25">
                        <c:v>-0.80650430917739901</c:v>
                      </c:pt>
                      <c:pt idx="26">
                        <c:v>-3.54970359802246</c:v>
                      </c:pt>
                      <c:pt idx="27">
                        <c:v>-1.22379922866821</c:v>
                      </c:pt>
                      <c:pt idx="28">
                        <c:v>-1.63178145885468</c:v>
                      </c:pt>
                      <c:pt idx="29">
                        <c:v>-1.1997935771942101</c:v>
                      </c:pt>
                      <c:pt idx="30">
                        <c:v>-0.91677236557006803</c:v>
                      </c:pt>
                      <c:pt idx="31">
                        <c:v>-1.77719926834106</c:v>
                      </c:pt>
                      <c:pt idx="32">
                        <c:v>-1.25219666957855</c:v>
                      </c:pt>
                      <c:pt idx="33">
                        <c:v>-1.450040102005</c:v>
                      </c:pt>
                      <c:pt idx="34">
                        <c:v>-1.2510833740234399</c:v>
                      </c:pt>
                    </c:numCache>
                  </c:numRef>
                </c:val>
                <c:extLst>
                  <c:ext xmlns:c16="http://schemas.microsoft.com/office/drawing/2014/chart" uri="{C3380CC4-5D6E-409C-BE32-E72D297353CC}">
                    <c16:uniqueId val="{00000002-9838-40AD-8AE2-4B6C2648DF96}"/>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GlobalTrade!$B$1</c15:sqref>
                        </c15:formulaRef>
                      </c:ext>
                    </c:extLst>
                    <c:strCache>
                      <c:ptCount val="1"/>
                      <c:pt idx="0">
                        <c:v>Volume of global merchandise exports</c:v>
                      </c:pt>
                    </c:strCache>
                  </c:strRef>
                </c:tx>
                <c:spPr>
                  <a:solidFill>
                    <a:schemeClr val="accent2"/>
                  </a:solidFill>
                  <a:ln>
                    <a:noFill/>
                  </a:ln>
                  <a:effectLst/>
                </c:spPr>
                <c:invertIfNegative val="0"/>
                <c:cat>
                  <c:strRef>
                    <c:extLst>
                      <c:ext xmlns:c15="http://schemas.microsoft.com/office/drawing/2012/chart" uri="{02D57815-91ED-43cb-92C2-25804820EDAC}">
                        <c15:fullRef>
                          <c15:sqref>GlobalTrade!$A$3:$A$47</c15:sqref>
                        </c15:fullRef>
                        <c15:formulaRef>
                          <c15:sqref>(GlobalTrade!$A$3:$A$14,GlobalTrade!$A$16:$A$37,GlobalTrade!$A$42)</c15:sqref>
                        </c15:formulaRef>
                      </c:ext>
                    </c:extLst>
                    <c:strCache>
                      <c:ptCount val="35"/>
                      <c:pt idx="0">
                        <c:v>Rice</c:v>
                      </c:pt>
                      <c:pt idx="1">
                        <c:v>Wheat</c:v>
                      </c:pt>
                      <c:pt idx="2">
                        <c:v>Other Cereals</c:v>
                      </c:pt>
                      <c:pt idx="3">
                        <c:v>Fruits&amp;veg.</c:v>
                      </c:pt>
                      <c:pt idx="4">
                        <c:v>Oilseeds</c:v>
                      </c:pt>
                      <c:pt idx="5">
                        <c:v>Sugarbeat</c:v>
                      </c:pt>
                      <c:pt idx="6">
                        <c:v>Other crops</c:v>
                      </c:pt>
                      <c:pt idx="7">
                        <c:v>Plant Fibres</c:v>
                      </c:pt>
                      <c:pt idx="8">
                        <c:v>Live poultry</c:v>
                      </c:pt>
                      <c:pt idx="9">
                        <c:v>Live cattle</c:v>
                      </c:pt>
                      <c:pt idx="10">
                        <c:v>Live sheep</c:v>
                      </c:pt>
                      <c:pt idx="11">
                        <c:v>Live pigs</c:v>
                      </c:pt>
                      <c:pt idx="12">
                        <c:v>Wool</c:v>
                      </c:pt>
                      <c:pt idx="13">
                        <c:v>BeefMeat</c:v>
                      </c:pt>
                      <c:pt idx="14">
                        <c:v>PoultryMeat</c:v>
                      </c:pt>
                      <c:pt idx="15">
                        <c:v>Meat:sheep,goats,horse</c:v>
                      </c:pt>
                      <c:pt idx="16">
                        <c:v>PigMeat</c:v>
                      </c:pt>
                      <c:pt idx="17">
                        <c:v>Oils&amp;Meals</c:v>
                      </c:pt>
                      <c:pt idx="18">
                        <c:v>Dairy</c:v>
                      </c:pt>
                      <c:pt idx="19">
                        <c:v>Processed Rice</c:v>
                      </c:pt>
                      <c:pt idx="20">
                        <c:v>Sugar</c:v>
                      </c:pt>
                      <c:pt idx="21">
                        <c:v>Feed</c:v>
                      </c:pt>
                      <c:pt idx="22">
                        <c:v>Oilcake</c:v>
                      </c:pt>
                      <c:pt idx="23">
                        <c:v>Crude vegetbale oils</c:v>
                      </c:pt>
                      <c:pt idx="24">
                        <c:v>Other Food</c:v>
                      </c:pt>
                      <c:pt idx="25">
                        <c:v>Bev&amp;Tobacco</c:v>
                      </c:pt>
                      <c:pt idx="26">
                        <c:v>Forestry</c:v>
                      </c:pt>
                      <c:pt idx="27">
                        <c:v>Fishery</c:v>
                      </c:pt>
                      <c:pt idx="28">
                        <c:v>Coal</c:v>
                      </c:pt>
                      <c:pt idx="29">
                        <c:v>Oil</c:v>
                      </c:pt>
                      <c:pt idx="30">
                        <c:v>Gas</c:v>
                      </c:pt>
                      <c:pt idx="31">
                        <c:v>Light Manufacturing</c:v>
                      </c:pt>
                      <c:pt idx="32">
                        <c:v>Manufacturing</c:v>
                      </c:pt>
                      <c:pt idx="33">
                        <c:v>Petroluem products</c:v>
                      </c:pt>
                      <c:pt idx="34">
                        <c:v>Fertilisers</c:v>
                      </c:pt>
                    </c:strCache>
                  </c:strRef>
                </c:cat>
                <c:val>
                  <c:numRef>
                    <c:extLst>
                      <c:ext xmlns:c15="http://schemas.microsoft.com/office/drawing/2012/chart" uri="{02D57815-91ED-43cb-92C2-25804820EDAC}">
                        <c15:fullRef>
                          <c15:sqref>GlobalTrade!$C$3:$C$47</c15:sqref>
                        </c15:fullRef>
                        <c15:formulaRef>
                          <c15:sqref>(GlobalTrade!$C$3:$C$14,GlobalTrade!$C$16:$C$37,GlobalTrade!$C$42)</c15:sqref>
                        </c15:formulaRef>
                      </c:ext>
                    </c:extLst>
                    <c:numCache>
                      <c:formatCode>General</c:formatCode>
                      <c:ptCount val="35"/>
                      <c:pt idx="0">
                        <c:v>-1.73272812366486</c:v>
                      </c:pt>
                      <c:pt idx="1">
                        <c:v>-1.63012218475342</c:v>
                      </c:pt>
                      <c:pt idx="2">
                        <c:v>-0.62451010942459095</c:v>
                      </c:pt>
                      <c:pt idx="3">
                        <c:v>-0.93760788440704301</c:v>
                      </c:pt>
                      <c:pt idx="4">
                        <c:v>-0.96420878171920799</c:v>
                      </c:pt>
                      <c:pt idx="5">
                        <c:v>-0.13168297708034499</c:v>
                      </c:pt>
                      <c:pt idx="6">
                        <c:v>-0.61507558822631803</c:v>
                      </c:pt>
                      <c:pt idx="7">
                        <c:v>-1.5160547494888299</c:v>
                      </c:pt>
                      <c:pt idx="8">
                        <c:v>-0.94768124818801902</c:v>
                      </c:pt>
                      <c:pt idx="9">
                        <c:v>-1.71906161308289</c:v>
                      </c:pt>
                      <c:pt idx="10">
                        <c:v>-0.65171867609024003</c:v>
                      </c:pt>
                      <c:pt idx="11">
                        <c:v>-0.63923013210296598</c:v>
                      </c:pt>
                      <c:pt idx="12">
                        <c:v>-2.21475028991699</c:v>
                      </c:pt>
                      <c:pt idx="13">
                        <c:v>-0.18663488328456901</c:v>
                      </c:pt>
                      <c:pt idx="14">
                        <c:v>0.646245658397675</c:v>
                      </c:pt>
                      <c:pt idx="15">
                        <c:v>0.20681028068065599</c:v>
                      </c:pt>
                      <c:pt idx="16">
                        <c:v>-1.6493728160858201</c:v>
                      </c:pt>
                      <c:pt idx="17">
                        <c:v>-2.9511673450470002</c:v>
                      </c:pt>
                      <c:pt idx="18">
                        <c:v>-1.9520727396011399</c:v>
                      </c:pt>
                      <c:pt idx="19">
                        <c:v>-2.2989206314086901</c:v>
                      </c:pt>
                      <c:pt idx="20">
                        <c:v>-0.870594441890717</c:v>
                      </c:pt>
                      <c:pt idx="21">
                        <c:v>-1.16059970855713</c:v>
                      </c:pt>
                      <c:pt idx="22">
                        <c:v>-0.56445664167404197</c:v>
                      </c:pt>
                      <c:pt idx="23">
                        <c:v>-0.652571141719818</c:v>
                      </c:pt>
                      <c:pt idx="24">
                        <c:v>-0.99027574062347401</c:v>
                      </c:pt>
                      <c:pt idx="25">
                        <c:v>-0.96538662910461404</c:v>
                      </c:pt>
                      <c:pt idx="26">
                        <c:v>-2.60565185546875</c:v>
                      </c:pt>
                      <c:pt idx="27">
                        <c:v>-1.47369468212128</c:v>
                      </c:pt>
                      <c:pt idx="28">
                        <c:v>-0.62185311317443803</c:v>
                      </c:pt>
                      <c:pt idx="29">
                        <c:v>-4.10466939210892E-2</c:v>
                      </c:pt>
                      <c:pt idx="30">
                        <c:v>-0.243164733052254</c:v>
                      </c:pt>
                      <c:pt idx="31">
                        <c:v>-2.40821504592896</c:v>
                      </c:pt>
                      <c:pt idx="32">
                        <c:v>-1.6807568073272701</c:v>
                      </c:pt>
                      <c:pt idx="33">
                        <c:v>0.190553799271584</c:v>
                      </c:pt>
                      <c:pt idx="34">
                        <c:v>-1.07394123077393</c:v>
                      </c:pt>
                    </c:numCache>
                  </c:numRef>
                </c:val>
                <c:extLst xmlns:c15="http://schemas.microsoft.com/office/drawing/2012/chart">
                  <c:ext xmlns:c16="http://schemas.microsoft.com/office/drawing/2014/chart" uri="{C3380CC4-5D6E-409C-BE32-E72D297353CC}">
                    <c16:uniqueId val="{00000003-9838-40AD-8AE2-4B6C2648DF96}"/>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GlobalTrade!$D$2</c15:sqref>
                        </c15:formulaRef>
                      </c:ext>
                    </c:extLst>
                    <c:strCache>
                      <c:ptCount val="1"/>
                    </c:strCache>
                  </c:strRef>
                </c:tx>
                <c:spPr>
                  <a:solidFill>
                    <a:schemeClr val="accent3"/>
                  </a:solidFill>
                  <a:ln>
                    <a:noFill/>
                  </a:ln>
                  <a:effectLst/>
                </c:spPr>
                <c:invertIfNegative val="0"/>
                <c:cat>
                  <c:strRef>
                    <c:extLst>
                      <c:ext xmlns:c15="http://schemas.microsoft.com/office/drawing/2012/chart" uri="{02D57815-91ED-43cb-92C2-25804820EDAC}">
                        <c15:fullRef>
                          <c15:sqref>GlobalTrade!$A$3:$A$47</c15:sqref>
                        </c15:fullRef>
                        <c15:formulaRef>
                          <c15:sqref>(GlobalTrade!$A$3:$A$14,GlobalTrade!$A$16:$A$37,GlobalTrade!$A$42)</c15:sqref>
                        </c15:formulaRef>
                      </c:ext>
                    </c:extLst>
                    <c:strCache>
                      <c:ptCount val="35"/>
                      <c:pt idx="0">
                        <c:v>Rice</c:v>
                      </c:pt>
                      <c:pt idx="1">
                        <c:v>Wheat</c:v>
                      </c:pt>
                      <c:pt idx="2">
                        <c:v>Other Cereals</c:v>
                      </c:pt>
                      <c:pt idx="3">
                        <c:v>Fruits&amp;veg.</c:v>
                      </c:pt>
                      <c:pt idx="4">
                        <c:v>Oilseeds</c:v>
                      </c:pt>
                      <c:pt idx="5">
                        <c:v>Sugarbeat</c:v>
                      </c:pt>
                      <c:pt idx="6">
                        <c:v>Other crops</c:v>
                      </c:pt>
                      <c:pt idx="7">
                        <c:v>Plant Fibres</c:v>
                      </c:pt>
                      <c:pt idx="8">
                        <c:v>Live poultry</c:v>
                      </c:pt>
                      <c:pt idx="9">
                        <c:v>Live cattle</c:v>
                      </c:pt>
                      <c:pt idx="10">
                        <c:v>Live sheep</c:v>
                      </c:pt>
                      <c:pt idx="11">
                        <c:v>Live pigs</c:v>
                      </c:pt>
                      <c:pt idx="12">
                        <c:v>Wool</c:v>
                      </c:pt>
                      <c:pt idx="13">
                        <c:v>BeefMeat</c:v>
                      </c:pt>
                      <c:pt idx="14">
                        <c:v>PoultryMeat</c:v>
                      </c:pt>
                      <c:pt idx="15">
                        <c:v>Meat:sheep,goats,horse</c:v>
                      </c:pt>
                      <c:pt idx="16">
                        <c:v>PigMeat</c:v>
                      </c:pt>
                      <c:pt idx="17">
                        <c:v>Oils&amp;Meals</c:v>
                      </c:pt>
                      <c:pt idx="18">
                        <c:v>Dairy</c:v>
                      </c:pt>
                      <c:pt idx="19">
                        <c:v>Processed Rice</c:v>
                      </c:pt>
                      <c:pt idx="20">
                        <c:v>Sugar</c:v>
                      </c:pt>
                      <c:pt idx="21">
                        <c:v>Feed</c:v>
                      </c:pt>
                      <c:pt idx="22">
                        <c:v>Oilcake</c:v>
                      </c:pt>
                      <c:pt idx="23">
                        <c:v>Crude vegetbale oils</c:v>
                      </c:pt>
                      <c:pt idx="24">
                        <c:v>Other Food</c:v>
                      </c:pt>
                      <c:pt idx="25">
                        <c:v>Bev&amp;Tobacco</c:v>
                      </c:pt>
                      <c:pt idx="26">
                        <c:v>Forestry</c:v>
                      </c:pt>
                      <c:pt idx="27">
                        <c:v>Fishery</c:v>
                      </c:pt>
                      <c:pt idx="28">
                        <c:v>Coal</c:v>
                      </c:pt>
                      <c:pt idx="29">
                        <c:v>Oil</c:v>
                      </c:pt>
                      <c:pt idx="30">
                        <c:v>Gas</c:v>
                      </c:pt>
                      <c:pt idx="31">
                        <c:v>Light Manufacturing</c:v>
                      </c:pt>
                      <c:pt idx="32">
                        <c:v>Manufacturing</c:v>
                      </c:pt>
                      <c:pt idx="33">
                        <c:v>Petroluem products</c:v>
                      </c:pt>
                      <c:pt idx="34">
                        <c:v>Fertilisers</c:v>
                      </c:pt>
                    </c:strCache>
                  </c:strRef>
                </c:cat>
                <c:val>
                  <c:numRef>
                    <c:extLst>
                      <c:ext xmlns:c15="http://schemas.microsoft.com/office/drawing/2012/chart" uri="{02D57815-91ED-43cb-92C2-25804820EDAC}">
                        <c15:fullRef>
                          <c15:sqref>GlobalTrade!$D$3:$D$47</c15:sqref>
                        </c15:fullRef>
                        <c15:formulaRef>
                          <c15:sqref>(GlobalTrade!$D$3:$D$14,GlobalTrade!$D$16:$D$37,GlobalTrade!$D$42)</c15:sqref>
                        </c15:formulaRef>
                      </c:ext>
                    </c:extLst>
                    <c:numCache>
                      <c:formatCode>General</c:formatCode>
                      <c:ptCount val="35"/>
                    </c:numCache>
                  </c:numRef>
                </c:val>
                <c:extLst xmlns:c15="http://schemas.microsoft.com/office/drawing/2012/chart">
                  <c:ext xmlns:c16="http://schemas.microsoft.com/office/drawing/2014/chart" uri="{C3380CC4-5D6E-409C-BE32-E72D297353CC}">
                    <c16:uniqueId val="{00000004-9838-40AD-8AE2-4B6C2648DF96}"/>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GlobalTrade!$E$2</c15:sqref>
                        </c15:formulaRef>
                      </c:ext>
                    </c:extLst>
                    <c:strCache>
                      <c:ptCount val="1"/>
                    </c:strCache>
                  </c:strRef>
                </c:tx>
                <c:spPr>
                  <a:solidFill>
                    <a:schemeClr val="accent4"/>
                  </a:solidFill>
                  <a:ln>
                    <a:noFill/>
                  </a:ln>
                  <a:effectLst/>
                </c:spPr>
                <c:invertIfNegative val="0"/>
                <c:cat>
                  <c:strRef>
                    <c:extLst>
                      <c:ext xmlns:c15="http://schemas.microsoft.com/office/drawing/2012/chart" uri="{02D57815-91ED-43cb-92C2-25804820EDAC}">
                        <c15:fullRef>
                          <c15:sqref>GlobalTrade!$A$3:$A$47</c15:sqref>
                        </c15:fullRef>
                        <c15:formulaRef>
                          <c15:sqref>(GlobalTrade!$A$3:$A$14,GlobalTrade!$A$16:$A$37,GlobalTrade!$A$42)</c15:sqref>
                        </c15:formulaRef>
                      </c:ext>
                    </c:extLst>
                    <c:strCache>
                      <c:ptCount val="35"/>
                      <c:pt idx="0">
                        <c:v>Rice</c:v>
                      </c:pt>
                      <c:pt idx="1">
                        <c:v>Wheat</c:v>
                      </c:pt>
                      <c:pt idx="2">
                        <c:v>Other Cereals</c:v>
                      </c:pt>
                      <c:pt idx="3">
                        <c:v>Fruits&amp;veg.</c:v>
                      </c:pt>
                      <c:pt idx="4">
                        <c:v>Oilseeds</c:v>
                      </c:pt>
                      <c:pt idx="5">
                        <c:v>Sugarbeat</c:v>
                      </c:pt>
                      <c:pt idx="6">
                        <c:v>Other crops</c:v>
                      </c:pt>
                      <c:pt idx="7">
                        <c:v>Plant Fibres</c:v>
                      </c:pt>
                      <c:pt idx="8">
                        <c:v>Live poultry</c:v>
                      </c:pt>
                      <c:pt idx="9">
                        <c:v>Live cattle</c:v>
                      </c:pt>
                      <c:pt idx="10">
                        <c:v>Live sheep</c:v>
                      </c:pt>
                      <c:pt idx="11">
                        <c:v>Live pigs</c:v>
                      </c:pt>
                      <c:pt idx="12">
                        <c:v>Wool</c:v>
                      </c:pt>
                      <c:pt idx="13">
                        <c:v>BeefMeat</c:v>
                      </c:pt>
                      <c:pt idx="14">
                        <c:v>PoultryMeat</c:v>
                      </c:pt>
                      <c:pt idx="15">
                        <c:v>Meat:sheep,goats,horse</c:v>
                      </c:pt>
                      <c:pt idx="16">
                        <c:v>PigMeat</c:v>
                      </c:pt>
                      <c:pt idx="17">
                        <c:v>Oils&amp;Meals</c:v>
                      </c:pt>
                      <c:pt idx="18">
                        <c:v>Dairy</c:v>
                      </c:pt>
                      <c:pt idx="19">
                        <c:v>Processed Rice</c:v>
                      </c:pt>
                      <c:pt idx="20">
                        <c:v>Sugar</c:v>
                      </c:pt>
                      <c:pt idx="21">
                        <c:v>Feed</c:v>
                      </c:pt>
                      <c:pt idx="22">
                        <c:v>Oilcake</c:v>
                      </c:pt>
                      <c:pt idx="23">
                        <c:v>Crude vegetbale oils</c:v>
                      </c:pt>
                      <c:pt idx="24">
                        <c:v>Other Food</c:v>
                      </c:pt>
                      <c:pt idx="25">
                        <c:v>Bev&amp;Tobacco</c:v>
                      </c:pt>
                      <c:pt idx="26">
                        <c:v>Forestry</c:v>
                      </c:pt>
                      <c:pt idx="27">
                        <c:v>Fishery</c:v>
                      </c:pt>
                      <c:pt idx="28">
                        <c:v>Coal</c:v>
                      </c:pt>
                      <c:pt idx="29">
                        <c:v>Oil</c:v>
                      </c:pt>
                      <c:pt idx="30">
                        <c:v>Gas</c:v>
                      </c:pt>
                      <c:pt idx="31">
                        <c:v>Light Manufacturing</c:v>
                      </c:pt>
                      <c:pt idx="32">
                        <c:v>Manufacturing</c:v>
                      </c:pt>
                      <c:pt idx="33">
                        <c:v>Petroluem products</c:v>
                      </c:pt>
                      <c:pt idx="34">
                        <c:v>Fertilisers</c:v>
                      </c:pt>
                    </c:strCache>
                  </c:strRef>
                </c:cat>
                <c:val>
                  <c:numRef>
                    <c:extLst>
                      <c:ext xmlns:c15="http://schemas.microsoft.com/office/drawing/2012/chart" uri="{02D57815-91ED-43cb-92C2-25804820EDAC}">
                        <c15:fullRef>
                          <c15:sqref>GlobalTrade!$E$3:$E$47</c15:sqref>
                        </c15:fullRef>
                        <c15:formulaRef>
                          <c15:sqref>(GlobalTrade!$E$3:$E$14,GlobalTrade!$E$16:$E$37,GlobalTrade!$E$42)</c15:sqref>
                        </c15:formulaRef>
                      </c:ext>
                    </c:extLst>
                    <c:numCache>
                      <c:formatCode>General</c:formatCode>
                      <c:ptCount val="3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numCache>
                  </c:numRef>
                </c:val>
                <c:extLst xmlns:c15="http://schemas.microsoft.com/office/drawing/2012/chart">
                  <c:ext xmlns:c16="http://schemas.microsoft.com/office/drawing/2014/chart" uri="{C3380CC4-5D6E-409C-BE32-E72D297353CC}">
                    <c16:uniqueId val="{00000005-9838-40AD-8AE2-4B6C2648DF96}"/>
                  </c:ext>
                </c:extLst>
              </c15:ser>
            </c15:filteredBarSeries>
          </c:ext>
        </c:extLst>
      </c:barChart>
      <c:catAx>
        <c:axId val="35503821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55042808"/>
        <c:crosses val="autoZero"/>
        <c:auto val="1"/>
        <c:lblAlgn val="ctr"/>
        <c:lblOffset val="100"/>
        <c:noMultiLvlLbl val="0"/>
      </c:catAx>
      <c:valAx>
        <c:axId val="3550428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5503821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[TrasnportCosts_NewResults.xlsx]piwreg!$P$3:$P$47</c:f>
              <c:strCache>
                <c:ptCount val="45"/>
                <c:pt idx="0">
                  <c:v>Rice</c:v>
                </c:pt>
                <c:pt idx="1">
                  <c:v>Wheat</c:v>
                </c:pt>
                <c:pt idx="2">
                  <c:v>Other Cereals</c:v>
                </c:pt>
                <c:pt idx="3">
                  <c:v>Fruits&amp;veg.</c:v>
                </c:pt>
                <c:pt idx="4">
                  <c:v>Oilseeds</c:v>
                </c:pt>
                <c:pt idx="5">
                  <c:v>Sugarbeat</c:v>
                </c:pt>
                <c:pt idx="6">
                  <c:v>Other crops</c:v>
                </c:pt>
                <c:pt idx="7">
                  <c:v>Plant Fibres</c:v>
                </c:pt>
                <c:pt idx="8">
                  <c:v>Live poultry</c:v>
                </c:pt>
                <c:pt idx="9">
                  <c:v>Live cattle</c:v>
                </c:pt>
                <c:pt idx="10">
                  <c:v>Live sheep</c:v>
                </c:pt>
                <c:pt idx="11">
                  <c:v>Live pigs</c:v>
                </c:pt>
                <c:pt idx="12">
                  <c:v>RawMilk</c:v>
                </c:pt>
                <c:pt idx="13">
                  <c:v>Wool</c:v>
                </c:pt>
                <c:pt idx="14">
                  <c:v>BeefMeat</c:v>
                </c:pt>
                <c:pt idx="15">
                  <c:v>PoultryMeat</c:v>
                </c:pt>
                <c:pt idx="16">
                  <c:v>Meat:sheep,goats,horse</c:v>
                </c:pt>
                <c:pt idx="17">
                  <c:v>PigMeat</c:v>
                </c:pt>
                <c:pt idx="18">
                  <c:v>Oils&amp;Meals</c:v>
                </c:pt>
                <c:pt idx="19">
                  <c:v>Dairy</c:v>
                </c:pt>
                <c:pt idx="20">
                  <c:v>Processed Rice</c:v>
                </c:pt>
                <c:pt idx="21">
                  <c:v>Sugar</c:v>
                </c:pt>
                <c:pt idx="22">
                  <c:v>Feed</c:v>
                </c:pt>
                <c:pt idx="23">
                  <c:v>Oilcake</c:v>
                </c:pt>
                <c:pt idx="24">
                  <c:v>Crude vegetbale oils</c:v>
                </c:pt>
                <c:pt idx="25">
                  <c:v>Other Food</c:v>
                </c:pt>
                <c:pt idx="26">
                  <c:v>Bev&amp;Tobacco</c:v>
                </c:pt>
                <c:pt idx="27">
                  <c:v>Forestry</c:v>
                </c:pt>
                <c:pt idx="28">
                  <c:v>Fishery</c:v>
                </c:pt>
                <c:pt idx="29">
                  <c:v>Coal</c:v>
                </c:pt>
                <c:pt idx="30">
                  <c:v>Oil</c:v>
                </c:pt>
                <c:pt idx="31">
                  <c:v>Gas</c:v>
                </c:pt>
                <c:pt idx="32">
                  <c:v>Light Manufacturing</c:v>
                </c:pt>
                <c:pt idx="33">
                  <c:v>Manufacturing</c:v>
                </c:pt>
                <c:pt idx="34">
                  <c:v>Petroluem products</c:v>
                </c:pt>
                <c:pt idx="35">
                  <c:v>Electricity</c:v>
                </c:pt>
                <c:pt idx="36">
                  <c:v>Gas Distribution</c:v>
                </c:pt>
                <c:pt idx="37">
                  <c:v>Food Services</c:v>
                </c:pt>
                <c:pt idx="38">
                  <c:v>Services</c:v>
                </c:pt>
                <c:pt idx="39">
                  <c:v>Fertilisers</c:v>
                </c:pt>
                <c:pt idx="40">
                  <c:v>Biodiesle</c:v>
                </c:pt>
                <c:pt idx="41">
                  <c:v>Biogas</c:v>
                </c:pt>
                <c:pt idx="42">
                  <c:v>Other trasnport</c:v>
                </c:pt>
                <c:pt idx="43">
                  <c:v>Water transport</c:v>
                </c:pt>
                <c:pt idx="44">
                  <c:v>Air transport</c:v>
                </c:pt>
              </c:strCache>
            </c:strRef>
          </c:cat>
          <c:val>
            <c:numRef>
              <c:f>[TrasnportCosts_NewResults.xlsx]piwreg!$S$3:$S$47</c:f>
              <c:numCache>
                <c:formatCode>General</c:formatCode>
                <c:ptCount val="45"/>
                <c:pt idx="0">
                  <c:v>0.31260299682617199</c:v>
                </c:pt>
                <c:pt idx="1">
                  <c:v>1.02323246002197</c:v>
                </c:pt>
                <c:pt idx="2">
                  <c:v>1.08705294132233</c:v>
                </c:pt>
                <c:pt idx="3">
                  <c:v>0.88651949167251598</c:v>
                </c:pt>
                <c:pt idx="4">
                  <c:v>1.16245806217194</c:v>
                </c:pt>
                <c:pt idx="5">
                  <c:v>0.124247439205647</c:v>
                </c:pt>
                <c:pt idx="6">
                  <c:v>0.43772694468498202</c:v>
                </c:pt>
                <c:pt idx="7">
                  <c:v>0.72836828231811501</c:v>
                </c:pt>
                <c:pt idx="8">
                  <c:v>0.53944009542465199</c:v>
                </c:pt>
                <c:pt idx="9">
                  <c:v>1.3920921087264999</c:v>
                </c:pt>
                <c:pt idx="10">
                  <c:v>0.51101922988891602</c:v>
                </c:pt>
                <c:pt idx="11">
                  <c:v>0.60147601366043102</c:v>
                </c:pt>
                <c:pt idx="12">
                  <c:v>0.103450462222099</c:v>
                </c:pt>
                <c:pt idx="13">
                  <c:v>1.03360295295715</c:v>
                </c:pt>
                <c:pt idx="14">
                  <c:v>0.178007066249847</c:v>
                </c:pt>
                <c:pt idx="15">
                  <c:v>0.107013635337353</c:v>
                </c:pt>
                <c:pt idx="16">
                  <c:v>2.7057453989982602E-2</c:v>
                </c:pt>
                <c:pt idx="17">
                  <c:v>0.66780203580856301</c:v>
                </c:pt>
                <c:pt idx="18">
                  <c:v>1.7831276655197099</c:v>
                </c:pt>
                <c:pt idx="19">
                  <c:v>1.3339375257492101</c:v>
                </c:pt>
                <c:pt idx="20">
                  <c:v>1.8225412368774401</c:v>
                </c:pt>
                <c:pt idx="21">
                  <c:v>0.57242733240127597</c:v>
                </c:pt>
                <c:pt idx="22">
                  <c:v>0.73847931623458896</c:v>
                </c:pt>
                <c:pt idx="23">
                  <c:v>0.30658009648323098</c:v>
                </c:pt>
                <c:pt idx="24">
                  <c:v>0.75433111190795898</c:v>
                </c:pt>
                <c:pt idx="25">
                  <c:v>1.3261574506759599</c:v>
                </c:pt>
                <c:pt idx="26">
                  <c:v>1.11646580696106</c:v>
                </c:pt>
                <c:pt idx="27">
                  <c:v>1.11582815647125</c:v>
                </c:pt>
                <c:pt idx="28">
                  <c:v>1.3763833045959499</c:v>
                </c:pt>
                <c:pt idx="29">
                  <c:v>0.18289850652217901</c:v>
                </c:pt>
                <c:pt idx="30">
                  <c:v>0.91271507740020796</c:v>
                </c:pt>
                <c:pt idx="31">
                  <c:v>0.11997939646244001</c:v>
                </c:pt>
                <c:pt idx="32">
                  <c:v>1.1903156042098999</c:v>
                </c:pt>
                <c:pt idx="33">
                  <c:v>0.86173117160797097</c:v>
                </c:pt>
                <c:pt idx="34">
                  <c:v>0.79451596736908003</c:v>
                </c:pt>
                <c:pt idx="35">
                  <c:v>0.25172349810600297</c:v>
                </c:pt>
                <c:pt idx="36">
                  <c:v>0.103556074202061</c:v>
                </c:pt>
                <c:pt idx="37">
                  <c:v>9.8900049924850506E-2</c:v>
                </c:pt>
                <c:pt idx="38">
                  <c:v>0.15072412788868</c:v>
                </c:pt>
                <c:pt idx="39">
                  <c:v>0.75479388236999501</c:v>
                </c:pt>
                <c:pt idx="40">
                  <c:v>0.477201968431473</c:v>
                </c:pt>
                <c:pt idx="41">
                  <c:v>0.19331282377243</c:v>
                </c:pt>
                <c:pt idx="42">
                  <c:v>0.17049251496791801</c:v>
                </c:pt>
                <c:pt idx="43">
                  <c:v>0.232688263058662</c:v>
                </c:pt>
                <c:pt idx="44">
                  <c:v>0.29787719249725297</c:v>
                </c:pt>
              </c:numCache>
            </c:numRef>
          </c:val>
          <c:extLst>
            <c:ext xmlns:c16="http://schemas.microsoft.com/office/drawing/2014/chart" uri="{C3380CC4-5D6E-409C-BE32-E72D297353CC}">
              <c16:uniqueId val="{00000000-BBDA-4E99-8F89-9D792CEE232A}"/>
            </c:ext>
          </c:extLst>
        </c:ser>
        <c:dLbls>
          <c:showLegendKey val="0"/>
          <c:showVal val="0"/>
          <c:showCatName val="0"/>
          <c:showSerName val="0"/>
          <c:showPercent val="0"/>
          <c:showBubbleSize val="0"/>
        </c:dLbls>
        <c:gapWidth val="219"/>
        <c:overlap val="-27"/>
        <c:axId val="512164920"/>
        <c:axId val="512165248"/>
      </c:barChart>
      <c:catAx>
        <c:axId val="512164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2165248"/>
        <c:crosses val="autoZero"/>
        <c:auto val="1"/>
        <c:lblAlgn val="ctr"/>
        <c:lblOffset val="100"/>
        <c:tickLblSkip val="1"/>
        <c:noMultiLvlLbl val="0"/>
      </c:catAx>
      <c:valAx>
        <c:axId val="5121652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21649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[Book1]GlobalTrade!$B$1</c:f>
              <c:strCache>
                <c:ptCount val="1"/>
                <c:pt idx="0">
                  <c:v>Volume of global merchandise exports</c:v>
                </c:pt>
              </c:strCache>
            </c:strRef>
          </c:tx>
          <c:spPr>
            <a:solidFill>
              <a:schemeClr val="accent2"/>
            </a:solidFill>
            <a:ln>
              <a:noFill/>
            </a:ln>
            <a:effectLst/>
          </c:spPr>
          <c:invertIfNegative val="0"/>
          <c:cat>
            <c:strRef>
              <c:f>[Book1]GlobalTrade!$A$3:$A$47</c:f>
              <c:strCache>
                <c:ptCount val="35"/>
                <c:pt idx="0">
                  <c:v>Rice</c:v>
                </c:pt>
                <c:pt idx="1">
                  <c:v>Wheat</c:v>
                </c:pt>
                <c:pt idx="2">
                  <c:v>Other Cereals</c:v>
                </c:pt>
                <c:pt idx="3">
                  <c:v>Fruits&amp;veg.</c:v>
                </c:pt>
                <c:pt idx="4">
                  <c:v>Oilseeds</c:v>
                </c:pt>
                <c:pt idx="5">
                  <c:v>Sugarbeat</c:v>
                </c:pt>
                <c:pt idx="6">
                  <c:v>Other crops</c:v>
                </c:pt>
                <c:pt idx="7">
                  <c:v>Plant Fibres</c:v>
                </c:pt>
                <c:pt idx="8">
                  <c:v>Live poultry</c:v>
                </c:pt>
                <c:pt idx="9">
                  <c:v>Live cattle</c:v>
                </c:pt>
                <c:pt idx="10">
                  <c:v>Live sheep</c:v>
                </c:pt>
                <c:pt idx="11">
                  <c:v>Live pigs</c:v>
                </c:pt>
                <c:pt idx="12">
                  <c:v>Wool</c:v>
                </c:pt>
                <c:pt idx="13">
                  <c:v>BeefMeat</c:v>
                </c:pt>
                <c:pt idx="14">
                  <c:v>PoultryMeat</c:v>
                </c:pt>
                <c:pt idx="15">
                  <c:v>Meat:sheep,goats,horse</c:v>
                </c:pt>
                <c:pt idx="16">
                  <c:v>PigMeat</c:v>
                </c:pt>
                <c:pt idx="17">
                  <c:v>Oils&amp;Meals</c:v>
                </c:pt>
                <c:pt idx="18">
                  <c:v>Dairy</c:v>
                </c:pt>
                <c:pt idx="19">
                  <c:v>Processed Rice</c:v>
                </c:pt>
                <c:pt idx="20">
                  <c:v>Sugar</c:v>
                </c:pt>
                <c:pt idx="21">
                  <c:v>Feed</c:v>
                </c:pt>
                <c:pt idx="22">
                  <c:v>Oilcake</c:v>
                </c:pt>
                <c:pt idx="23">
                  <c:v>Crude vegetbale oils</c:v>
                </c:pt>
                <c:pt idx="24">
                  <c:v>Other Food</c:v>
                </c:pt>
                <c:pt idx="25">
                  <c:v>Bev&amp;Tobacco</c:v>
                </c:pt>
                <c:pt idx="26">
                  <c:v>Forestry</c:v>
                </c:pt>
                <c:pt idx="27">
                  <c:v>Fishery</c:v>
                </c:pt>
                <c:pt idx="28">
                  <c:v>Coal</c:v>
                </c:pt>
                <c:pt idx="29">
                  <c:v>Oil</c:v>
                </c:pt>
                <c:pt idx="30">
                  <c:v>Gas</c:v>
                </c:pt>
                <c:pt idx="31">
                  <c:v>Light Manufacturing</c:v>
                </c:pt>
                <c:pt idx="32">
                  <c:v>Manufacturing</c:v>
                </c:pt>
                <c:pt idx="33">
                  <c:v>Petroluem products</c:v>
                </c:pt>
                <c:pt idx="34">
                  <c:v>Fertilisers</c:v>
                </c:pt>
              </c:strCache>
              <c:extLst/>
            </c:strRef>
          </c:cat>
          <c:val>
            <c:numRef>
              <c:f>[Book1]GlobalTrade!$C$3:$C$47</c:f>
              <c:numCache>
                <c:formatCode>General</c:formatCode>
                <c:ptCount val="35"/>
                <c:pt idx="0">
                  <c:v>-1.73272812366486</c:v>
                </c:pt>
                <c:pt idx="1">
                  <c:v>-1.63012218475342</c:v>
                </c:pt>
                <c:pt idx="2">
                  <c:v>-0.62451010942459095</c:v>
                </c:pt>
                <c:pt idx="3">
                  <c:v>-0.93760788440704301</c:v>
                </c:pt>
                <c:pt idx="4">
                  <c:v>-0.96420878171920799</c:v>
                </c:pt>
                <c:pt idx="5">
                  <c:v>-0.13168297708034499</c:v>
                </c:pt>
                <c:pt idx="6">
                  <c:v>-0.61507558822631803</c:v>
                </c:pt>
                <c:pt idx="7">
                  <c:v>-1.5160547494888299</c:v>
                </c:pt>
                <c:pt idx="8">
                  <c:v>-0.94768124818801902</c:v>
                </c:pt>
                <c:pt idx="9">
                  <c:v>-1.71906161308289</c:v>
                </c:pt>
                <c:pt idx="10">
                  <c:v>-0.65171867609024003</c:v>
                </c:pt>
                <c:pt idx="11">
                  <c:v>-0.63923013210296598</c:v>
                </c:pt>
                <c:pt idx="12">
                  <c:v>-2.21475028991699</c:v>
                </c:pt>
                <c:pt idx="13">
                  <c:v>-0.18663488328456901</c:v>
                </c:pt>
                <c:pt idx="14">
                  <c:v>0.646245658397675</c:v>
                </c:pt>
                <c:pt idx="15">
                  <c:v>0.20681028068065599</c:v>
                </c:pt>
                <c:pt idx="16">
                  <c:v>-1.6493728160858201</c:v>
                </c:pt>
                <c:pt idx="17">
                  <c:v>-2.9511673450470002</c:v>
                </c:pt>
                <c:pt idx="18">
                  <c:v>-1.9520727396011399</c:v>
                </c:pt>
                <c:pt idx="19">
                  <c:v>-2.2989206314086901</c:v>
                </c:pt>
                <c:pt idx="20">
                  <c:v>-0.870594441890717</c:v>
                </c:pt>
                <c:pt idx="21">
                  <c:v>-1.16059970855713</c:v>
                </c:pt>
                <c:pt idx="22">
                  <c:v>-0.56445664167404197</c:v>
                </c:pt>
                <c:pt idx="23">
                  <c:v>-0.652571141719818</c:v>
                </c:pt>
                <c:pt idx="24">
                  <c:v>-0.99027574062347401</c:v>
                </c:pt>
                <c:pt idx="25">
                  <c:v>-0.96538662910461404</c:v>
                </c:pt>
                <c:pt idx="26">
                  <c:v>-2.60565185546875</c:v>
                </c:pt>
                <c:pt idx="27">
                  <c:v>-1.47369468212128</c:v>
                </c:pt>
                <c:pt idx="28">
                  <c:v>-0.62185311317443803</c:v>
                </c:pt>
                <c:pt idx="29">
                  <c:v>-4.10466939210892E-2</c:v>
                </c:pt>
                <c:pt idx="30">
                  <c:v>-0.243164733052254</c:v>
                </c:pt>
                <c:pt idx="31">
                  <c:v>-2.40821504592896</c:v>
                </c:pt>
                <c:pt idx="32">
                  <c:v>-1.6807568073272701</c:v>
                </c:pt>
                <c:pt idx="33">
                  <c:v>0.190553799271584</c:v>
                </c:pt>
                <c:pt idx="34">
                  <c:v>-1.07394123077393</c:v>
                </c:pt>
              </c:numCache>
              <c:extLst/>
            </c:numRef>
          </c:val>
          <c:extLst>
            <c:ext xmlns:c16="http://schemas.microsoft.com/office/drawing/2014/chart" uri="{C3380CC4-5D6E-409C-BE32-E72D297353CC}">
              <c16:uniqueId val="{00000000-3407-4006-8E6D-532F2457E4A7}"/>
            </c:ext>
          </c:extLst>
        </c:ser>
        <c:ser>
          <c:idx val="5"/>
          <c:order val="5"/>
          <c:tx>
            <c:strRef>
              <c:f>[Book1]GlobalTrade!$F$1</c:f>
              <c:strCache>
                <c:ptCount val="1"/>
                <c:pt idx="0">
                  <c:v>Volume of global merchandise imports</c:v>
                </c:pt>
              </c:strCache>
            </c:strRef>
          </c:tx>
          <c:spPr>
            <a:solidFill>
              <a:schemeClr val="accent6"/>
            </a:solidFill>
            <a:ln>
              <a:noFill/>
            </a:ln>
            <a:effectLst/>
          </c:spPr>
          <c:invertIfNegative val="0"/>
          <c:cat>
            <c:strRef>
              <c:f>[Book1]GlobalTrade!$A$3:$A$47</c:f>
              <c:strCache>
                <c:ptCount val="35"/>
                <c:pt idx="0">
                  <c:v>Rice</c:v>
                </c:pt>
                <c:pt idx="1">
                  <c:v>Wheat</c:v>
                </c:pt>
                <c:pt idx="2">
                  <c:v>Other Cereals</c:v>
                </c:pt>
                <c:pt idx="3">
                  <c:v>Fruits&amp;veg.</c:v>
                </c:pt>
                <c:pt idx="4">
                  <c:v>Oilseeds</c:v>
                </c:pt>
                <c:pt idx="5">
                  <c:v>Sugarbeat</c:v>
                </c:pt>
                <c:pt idx="6">
                  <c:v>Other crops</c:v>
                </c:pt>
                <c:pt idx="7">
                  <c:v>Plant Fibres</c:v>
                </c:pt>
                <c:pt idx="8">
                  <c:v>Live poultry</c:v>
                </c:pt>
                <c:pt idx="9">
                  <c:v>Live cattle</c:v>
                </c:pt>
                <c:pt idx="10">
                  <c:v>Live sheep</c:v>
                </c:pt>
                <c:pt idx="11">
                  <c:v>Live pigs</c:v>
                </c:pt>
                <c:pt idx="12">
                  <c:v>Wool</c:v>
                </c:pt>
                <c:pt idx="13">
                  <c:v>BeefMeat</c:v>
                </c:pt>
                <c:pt idx="14">
                  <c:v>PoultryMeat</c:v>
                </c:pt>
                <c:pt idx="15">
                  <c:v>Meat:sheep,goats,horse</c:v>
                </c:pt>
                <c:pt idx="16">
                  <c:v>PigMeat</c:v>
                </c:pt>
                <c:pt idx="17">
                  <c:v>Oils&amp;Meals</c:v>
                </c:pt>
                <c:pt idx="18">
                  <c:v>Dairy</c:v>
                </c:pt>
                <c:pt idx="19">
                  <c:v>Processed Rice</c:v>
                </c:pt>
                <c:pt idx="20">
                  <c:v>Sugar</c:v>
                </c:pt>
                <c:pt idx="21">
                  <c:v>Feed</c:v>
                </c:pt>
                <c:pt idx="22">
                  <c:v>Oilcake</c:v>
                </c:pt>
                <c:pt idx="23">
                  <c:v>Crude vegetbale oils</c:v>
                </c:pt>
                <c:pt idx="24">
                  <c:v>Other Food</c:v>
                </c:pt>
                <c:pt idx="25">
                  <c:v>Bev&amp;Tobacco</c:v>
                </c:pt>
                <c:pt idx="26">
                  <c:v>Forestry</c:v>
                </c:pt>
                <c:pt idx="27">
                  <c:v>Fishery</c:v>
                </c:pt>
                <c:pt idx="28">
                  <c:v>Coal</c:v>
                </c:pt>
                <c:pt idx="29">
                  <c:v>Oil</c:v>
                </c:pt>
                <c:pt idx="30">
                  <c:v>Gas</c:v>
                </c:pt>
                <c:pt idx="31">
                  <c:v>Light Manufacturing</c:v>
                </c:pt>
                <c:pt idx="32">
                  <c:v>Manufacturing</c:v>
                </c:pt>
                <c:pt idx="33">
                  <c:v>Petroluem products</c:v>
                </c:pt>
                <c:pt idx="34">
                  <c:v>Fertilisers</c:v>
                </c:pt>
              </c:strCache>
              <c:extLst/>
            </c:strRef>
          </c:cat>
          <c:val>
            <c:numRef>
              <c:f>[Book1]GlobalTrade!$G$3:$G$47</c:f>
              <c:numCache>
                <c:formatCode>General</c:formatCode>
                <c:ptCount val="35"/>
                <c:pt idx="0">
                  <c:v>-1.7597569227218599</c:v>
                </c:pt>
                <c:pt idx="1">
                  <c:v>-1.6733491420745801</c:v>
                </c:pt>
                <c:pt idx="2">
                  <c:v>-0.67448759078979503</c:v>
                </c:pt>
                <c:pt idx="3">
                  <c:v>-1.0019176006317101</c:v>
                </c:pt>
                <c:pt idx="4">
                  <c:v>-0.98258304595947299</c:v>
                </c:pt>
                <c:pt idx="5">
                  <c:v>-0.13050097227096599</c:v>
                </c:pt>
                <c:pt idx="6">
                  <c:v>-0.67075991630554199</c:v>
                </c:pt>
                <c:pt idx="7">
                  <c:v>-1.55149078369141</c:v>
                </c:pt>
                <c:pt idx="8">
                  <c:v>-0.98979294300079301</c:v>
                </c:pt>
                <c:pt idx="9">
                  <c:v>-2.1639020442962602</c:v>
                </c:pt>
                <c:pt idx="10">
                  <c:v>-0.80363380908966098</c:v>
                </c:pt>
                <c:pt idx="11">
                  <c:v>-0.66756719350814797</c:v>
                </c:pt>
                <c:pt idx="12">
                  <c:v>-2.2426965236663801</c:v>
                </c:pt>
                <c:pt idx="13">
                  <c:v>-0.186192572116852</c:v>
                </c:pt>
                <c:pt idx="14">
                  <c:v>0.64651012420654297</c:v>
                </c:pt>
                <c:pt idx="15">
                  <c:v>0.21170480549335499</c:v>
                </c:pt>
                <c:pt idx="16">
                  <c:v>-1.6810564994812001</c:v>
                </c:pt>
                <c:pt idx="17">
                  <c:v>-3.00679731369019</c:v>
                </c:pt>
                <c:pt idx="18">
                  <c:v>-1.97942066192627</c:v>
                </c:pt>
                <c:pt idx="19">
                  <c:v>-2.34997582435608</c:v>
                </c:pt>
                <c:pt idx="20">
                  <c:v>-0.89228445291519198</c:v>
                </c:pt>
                <c:pt idx="21">
                  <c:v>-1.16975080966949</c:v>
                </c:pt>
                <c:pt idx="22">
                  <c:v>-0.57007467746734597</c:v>
                </c:pt>
                <c:pt idx="23">
                  <c:v>-0.68218243122100797</c:v>
                </c:pt>
                <c:pt idx="24">
                  <c:v>-1.01847815513611</c:v>
                </c:pt>
                <c:pt idx="25">
                  <c:v>-0.98625832796096802</c:v>
                </c:pt>
                <c:pt idx="26">
                  <c:v>-2.6410055160522501</c:v>
                </c:pt>
                <c:pt idx="27">
                  <c:v>-1.54013788700104</c:v>
                </c:pt>
                <c:pt idx="28">
                  <c:v>-0.63061314821243297</c:v>
                </c:pt>
                <c:pt idx="29">
                  <c:v>-4.1604388505220399E-2</c:v>
                </c:pt>
                <c:pt idx="30">
                  <c:v>-0.246288746595383</c:v>
                </c:pt>
                <c:pt idx="31">
                  <c:v>-2.4671115875244101</c:v>
                </c:pt>
                <c:pt idx="32">
                  <c:v>-1.71105396747589</c:v>
                </c:pt>
                <c:pt idx="33">
                  <c:v>0.18556030094623599</c:v>
                </c:pt>
                <c:pt idx="34">
                  <c:v>-1.07971251010895</c:v>
                </c:pt>
              </c:numCache>
              <c:extLst/>
            </c:numRef>
          </c:val>
          <c:extLst>
            <c:ext xmlns:c16="http://schemas.microsoft.com/office/drawing/2014/chart" uri="{C3380CC4-5D6E-409C-BE32-E72D297353CC}">
              <c16:uniqueId val="{00000001-3407-4006-8E6D-532F2457E4A7}"/>
            </c:ext>
          </c:extLst>
        </c:ser>
        <c:dLbls>
          <c:showLegendKey val="0"/>
          <c:showVal val="0"/>
          <c:showCatName val="0"/>
          <c:showSerName val="0"/>
          <c:showPercent val="0"/>
          <c:showBubbleSize val="0"/>
        </c:dLbls>
        <c:gapWidth val="219"/>
        <c:overlap val="-27"/>
        <c:axId val="355038216"/>
        <c:axId val="355042808"/>
        <c:extLst>
          <c:ext xmlns:c15="http://schemas.microsoft.com/office/drawing/2012/chart" uri="{02D57815-91ED-43cb-92C2-25804820EDAC}">
            <c15:filteredBarSeries>
              <c15:ser>
                <c:idx val="0"/>
                <c:order val="0"/>
                <c:tx>
                  <c:strRef>
                    <c:extLst>
                      <c:ext uri="{02D57815-91ED-43cb-92C2-25804820EDAC}">
                        <c15:formulaRef>
                          <c15:sqref>[Book1]GlobalTrade!$B$2</c15:sqref>
                        </c15:formulaRef>
                      </c:ext>
                    </c:extLst>
                    <c:strCache>
                      <c:ptCount val="1"/>
                      <c:pt idx="0">
                        <c:v>Base2020Uni</c:v>
                      </c:pt>
                    </c:strCache>
                  </c:strRef>
                </c:tx>
                <c:spPr>
                  <a:solidFill>
                    <a:schemeClr val="accent1"/>
                  </a:solidFill>
                  <a:ln>
                    <a:noFill/>
                  </a:ln>
                  <a:effectLst/>
                </c:spPr>
                <c:invertIfNegative val="0"/>
                <c:cat>
                  <c:strRef>
                    <c:extLst>
                      <c:ext uri="{02D57815-91ED-43cb-92C2-25804820EDAC}">
                        <c15:formulaRef>
                          <c15:sqref>[Book1]GlobalTrade!$A$3:$A$47</c15:sqref>
                        </c15:formulaRef>
                      </c:ext>
                    </c:extLst>
                    <c:strCache>
                      <c:ptCount val="35"/>
                      <c:pt idx="0">
                        <c:v>Rice</c:v>
                      </c:pt>
                      <c:pt idx="1">
                        <c:v>Wheat</c:v>
                      </c:pt>
                      <c:pt idx="2">
                        <c:v>Other Cereals</c:v>
                      </c:pt>
                      <c:pt idx="3">
                        <c:v>Fruits&amp;veg.</c:v>
                      </c:pt>
                      <c:pt idx="4">
                        <c:v>Oilseeds</c:v>
                      </c:pt>
                      <c:pt idx="5">
                        <c:v>Sugarbeat</c:v>
                      </c:pt>
                      <c:pt idx="6">
                        <c:v>Other crops</c:v>
                      </c:pt>
                      <c:pt idx="7">
                        <c:v>Plant Fibres</c:v>
                      </c:pt>
                      <c:pt idx="8">
                        <c:v>Live poultry</c:v>
                      </c:pt>
                      <c:pt idx="9">
                        <c:v>Live cattle</c:v>
                      </c:pt>
                      <c:pt idx="10">
                        <c:v>Live sheep</c:v>
                      </c:pt>
                      <c:pt idx="11">
                        <c:v>Live pigs</c:v>
                      </c:pt>
                      <c:pt idx="12">
                        <c:v>Wool</c:v>
                      </c:pt>
                      <c:pt idx="13">
                        <c:v>BeefMeat</c:v>
                      </c:pt>
                      <c:pt idx="14">
                        <c:v>PoultryMeat</c:v>
                      </c:pt>
                      <c:pt idx="15">
                        <c:v>Meat:sheep,goats,horse</c:v>
                      </c:pt>
                      <c:pt idx="16">
                        <c:v>PigMeat</c:v>
                      </c:pt>
                      <c:pt idx="17">
                        <c:v>Oils&amp;Meals</c:v>
                      </c:pt>
                      <c:pt idx="18">
                        <c:v>Dairy</c:v>
                      </c:pt>
                      <c:pt idx="19">
                        <c:v>Processed Rice</c:v>
                      </c:pt>
                      <c:pt idx="20">
                        <c:v>Sugar</c:v>
                      </c:pt>
                      <c:pt idx="21">
                        <c:v>Feed</c:v>
                      </c:pt>
                      <c:pt idx="22">
                        <c:v>Oilcake</c:v>
                      </c:pt>
                      <c:pt idx="23">
                        <c:v>Crude vegetbale oils</c:v>
                      </c:pt>
                      <c:pt idx="24">
                        <c:v>Other Food</c:v>
                      </c:pt>
                      <c:pt idx="25">
                        <c:v>Bev&amp;Tobacco</c:v>
                      </c:pt>
                      <c:pt idx="26">
                        <c:v>Forestry</c:v>
                      </c:pt>
                      <c:pt idx="27">
                        <c:v>Fishery</c:v>
                      </c:pt>
                      <c:pt idx="28">
                        <c:v>Coal</c:v>
                      </c:pt>
                      <c:pt idx="29">
                        <c:v>Oil</c:v>
                      </c:pt>
                      <c:pt idx="30">
                        <c:v>Gas</c:v>
                      </c:pt>
                      <c:pt idx="31">
                        <c:v>Light Manufacturing</c:v>
                      </c:pt>
                      <c:pt idx="32">
                        <c:v>Manufacturing</c:v>
                      </c:pt>
                      <c:pt idx="33">
                        <c:v>Petroluem products</c:v>
                      </c:pt>
                      <c:pt idx="34">
                        <c:v>Fertilisers</c:v>
                      </c:pt>
                    </c:strCache>
                  </c:strRef>
                </c:cat>
                <c:val>
                  <c:numRef>
                    <c:extLst>
                      <c:ext uri="{02D57815-91ED-43cb-92C2-25804820EDAC}">
                        <c15:formulaRef>
                          <c15:sqref>[Book1]GlobalTrade!$B$3:$B$47</c15:sqref>
                        </c15:formulaRef>
                      </c:ext>
                    </c:extLst>
                    <c:numCache>
                      <c:formatCode>General</c:formatCode>
                      <c:ptCount val="35"/>
                      <c:pt idx="0">
                        <c:v>-2.81552290916443</c:v>
                      </c:pt>
                      <c:pt idx="1">
                        <c:v>-3.2528917789459202</c:v>
                      </c:pt>
                      <c:pt idx="2">
                        <c:v>-1.0189965963363601</c:v>
                      </c:pt>
                      <c:pt idx="3">
                        <c:v>-1.4282133579254199</c:v>
                      </c:pt>
                      <c:pt idx="4">
                        <c:v>-1.58792889118195</c:v>
                      </c:pt>
                      <c:pt idx="5">
                        <c:v>-0.25893950462341297</c:v>
                      </c:pt>
                      <c:pt idx="6">
                        <c:v>-0.97318804264068604</c:v>
                      </c:pt>
                      <c:pt idx="7">
                        <c:v>-1.72311651706696</c:v>
                      </c:pt>
                      <c:pt idx="8">
                        <c:v>-1.5079427957534799</c:v>
                      </c:pt>
                      <c:pt idx="9">
                        <c:v>-3.6593992710113499</c:v>
                      </c:pt>
                      <c:pt idx="10">
                        <c:v>-1.13649785518646</c:v>
                      </c:pt>
                      <c:pt idx="11">
                        <c:v>-0.75669020414352395</c:v>
                      </c:pt>
                      <c:pt idx="12">
                        <c:v>-0.93231624364852905</c:v>
                      </c:pt>
                      <c:pt idx="13">
                        <c:v>-0.58733159303665206</c:v>
                      </c:pt>
                      <c:pt idx="14">
                        <c:v>-0.50774461030960105</c:v>
                      </c:pt>
                      <c:pt idx="15">
                        <c:v>-0.412414580583572</c:v>
                      </c:pt>
                      <c:pt idx="16">
                        <c:v>-1.0683896541595499</c:v>
                      </c:pt>
                      <c:pt idx="17">
                        <c:v>-1.9828026294708301</c:v>
                      </c:pt>
                      <c:pt idx="18">
                        <c:v>-0.93483877182006803</c:v>
                      </c:pt>
                      <c:pt idx="19">
                        <c:v>-1.83947861194611</c:v>
                      </c:pt>
                      <c:pt idx="20">
                        <c:v>-1.2496093511581401</c:v>
                      </c:pt>
                      <c:pt idx="21">
                        <c:v>-1.73348271846771</c:v>
                      </c:pt>
                      <c:pt idx="22">
                        <c:v>-1.3624347448348999</c:v>
                      </c:pt>
                      <c:pt idx="23">
                        <c:v>-1.51506376266479</c:v>
                      </c:pt>
                      <c:pt idx="24">
                        <c:v>-0.61427366733551003</c:v>
                      </c:pt>
                      <c:pt idx="25">
                        <c:v>-0.80650430917739901</c:v>
                      </c:pt>
                      <c:pt idx="26">
                        <c:v>-3.54970359802246</c:v>
                      </c:pt>
                      <c:pt idx="27">
                        <c:v>-1.22379922866821</c:v>
                      </c:pt>
                      <c:pt idx="28">
                        <c:v>-1.63178145885468</c:v>
                      </c:pt>
                      <c:pt idx="29">
                        <c:v>-1.1997935771942101</c:v>
                      </c:pt>
                      <c:pt idx="30">
                        <c:v>-0.91677236557006803</c:v>
                      </c:pt>
                      <c:pt idx="31">
                        <c:v>-1.77719926834106</c:v>
                      </c:pt>
                      <c:pt idx="32">
                        <c:v>-1.25219666957855</c:v>
                      </c:pt>
                      <c:pt idx="33">
                        <c:v>-1.450040102005</c:v>
                      </c:pt>
                      <c:pt idx="34">
                        <c:v>-1.2510833740234399</c:v>
                      </c:pt>
                    </c:numCache>
                  </c:numRef>
                </c:val>
                <c:extLst>
                  <c:ext xmlns:c16="http://schemas.microsoft.com/office/drawing/2014/chart" uri="{C3380CC4-5D6E-409C-BE32-E72D297353CC}">
                    <c16:uniqueId val="{00000002-3407-4006-8E6D-532F2457E4A7}"/>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[Book1]GlobalTrade!$D$2</c15:sqref>
                        </c15:formulaRef>
                      </c:ext>
                    </c:extLst>
                    <c:strCache>
                      <c:ptCount val="1"/>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[Book1]GlobalTrade!$A$3:$A$47</c15:sqref>
                        </c15:formulaRef>
                      </c:ext>
                    </c:extLst>
                    <c:strCache>
                      <c:ptCount val="35"/>
                      <c:pt idx="0">
                        <c:v>Rice</c:v>
                      </c:pt>
                      <c:pt idx="1">
                        <c:v>Wheat</c:v>
                      </c:pt>
                      <c:pt idx="2">
                        <c:v>Other Cereals</c:v>
                      </c:pt>
                      <c:pt idx="3">
                        <c:v>Fruits&amp;veg.</c:v>
                      </c:pt>
                      <c:pt idx="4">
                        <c:v>Oilseeds</c:v>
                      </c:pt>
                      <c:pt idx="5">
                        <c:v>Sugarbeat</c:v>
                      </c:pt>
                      <c:pt idx="6">
                        <c:v>Other crops</c:v>
                      </c:pt>
                      <c:pt idx="7">
                        <c:v>Plant Fibres</c:v>
                      </c:pt>
                      <c:pt idx="8">
                        <c:v>Live poultry</c:v>
                      </c:pt>
                      <c:pt idx="9">
                        <c:v>Live cattle</c:v>
                      </c:pt>
                      <c:pt idx="10">
                        <c:v>Live sheep</c:v>
                      </c:pt>
                      <c:pt idx="11">
                        <c:v>Live pigs</c:v>
                      </c:pt>
                      <c:pt idx="12">
                        <c:v>Wool</c:v>
                      </c:pt>
                      <c:pt idx="13">
                        <c:v>BeefMeat</c:v>
                      </c:pt>
                      <c:pt idx="14">
                        <c:v>PoultryMeat</c:v>
                      </c:pt>
                      <c:pt idx="15">
                        <c:v>Meat:sheep,goats,horse</c:v>
                      </c:pt>
                      <c:pt idx="16">
                        <c:v>PigMeat</c:v>
                      </c:pt>
                      <c:pt idx="17">
                        <c:v>Oils&amp;Meals</c:v>
                      </c:pt>
                      <c:pt idx="18">
                        <c:v>Dairy</c:v>
                      </c:pt>
                      <c:pt idx="19">
                        <c:v>Processed Rice</c:v>
                      </c:pt>
                      <c:pt idx="20">
                        <c:v>Sugar</c:v>
                      </c:pt>
                      <c:pt idx="21">
                        <c:v>Feed</c:v>
                      </c:pt>
                      <c:pt idx="22">
                        <c:v>Oilcake</c:v>
                      </c:pt>
                      <c:pt idx="23">
                        <c:v>Crude vegetbale oils</c:v>
                      </c:pt>
                      <c:pt idx="24">
                        <c:v>Other Food</c:v>
                      </c:pt>
                      <c:pt idx="25">
                        <c:v>Bev&amp;Tobacco</c:v>
                      </c:pt>
                      <c:pt idx="26">
                        <c:v>Forestry</c:v>
                      </c:pt>
                      <c:pt idx="27">
                        <c:v>Fishery</c:v>
                      </c:pt>
                      <c:pt idx="28">
                        <c:v>Coal</c:v>
                      </c:pt>
                      <c:pt idx="29">
                        <c:v>Oil</c:v>
                      </c:pt>
                      <c:pt idx="30">
                        <c:v>Gas</c:v>
                      </c:pt>
                      <c:pt idx="31">
                        <c:v>Light Manufacturing</c:v>
                      </c:pt>
                      <c:pt idx="32">
                        <c:v>Manufacturing</c:v>
                      </c:pt>
                      <c:pt idx="33">
                        <c:v>Petroluem products</c:v>
                      </c:pt>
                      <c:pt idx="34">
                        <c:v>Fertilisers</c:v>
                      </c:pt>
                    </c:strCache>
                  </c:strRef>
                </c:cat>
                <c:val>
                  <c:numRef>
                    <c:extLst xmlns:c15="http://schemas.microsoft.com/office/drawing/2012/chart">
                      <c:ext xmlns:c15="http://schemas.microsoft.com/office/drawing/2012/chart" uri="{02D57815-91ED-43cb-92C2-25804820EDAC}">
                        <c15:formulaRef>
                          <c15:sqref>[Book1]GlobalTrade!$D$3:$D$47</c15:sqref>
                        </c15:formulaRef>
                      </c:ext>
                    </c:extLst>
                    <c:numCache>
                      <c:formatCode>General</c:formatCode>
                      <c:ptCount val="35"/>
                    </c:numCache>
                  </c:numRef>
                </c:val>
                <c:extLst xmlns:c15="http://schemas.microsoft.com/office/drawing/2012/chart">
                  <c:ext xmlns:c16="http://schemas.microsoft.com/office/drawing/2014/chart" uri="{C3380CC4-5D6E-409C-BE32-E72D297353CC}">
                    <c16:uniqueId val="{00000003-3407-4006-8E6D-532F2457E4A7}"/>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[Book1]GlobalTrade!$E$2</c15:sqref>
                        </c15:formulaRef>
                      </c:ext>
                    </c:extLst>
                    <c:strCache>
                      <c:ptCount val="1"/>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[Book1]GlobalTrade!$A$3:$A$47</c15:sqref>
                        </c15:formulaRef>
                      </c:ext>
                    </c:extLst>
                    <c:strCache>
                      <c:ptCount val="35"/>
                      <c:pt idx="0">
                        <c:v>Rice</c:v>
                      </c:pt>
                      <c:pt idx="1">
                        <c:v>Wheat</c:v>
                      </c:pt>
                      <c:pt idx="2">
                        <c:v>Other Cereals</c:v>
                      </c:pt>
                      <c:pt idx="3">
                        <c:v>Fruits&amp;veg.</c:v>
                      </c:pt>
                      <c:pt idx="4">
                        <c:v>Oilseeds</c:v>
                      </c:pt>
                      <c:pt idx="5">
                        <c:v>Sugarbeat</c:v>
                      </c:pt>
                      <c:pt idx="6">
                        <c:v>Other crops</c:v>
                      </c:pt>
                      <c:pt idx="7">
                        <c:v>Plant Fibres</c:v>
                      </c:pt>
                      <c:pt idx="8">
                        <c:v>Live poultry</c:v>
                      </c:pt>
                      <c:pt idx="9">
                        <c:v>Live cattle</c:v>
                      </c:pt>
                      <c:pt idx="10">
                        <c:v>Live sheep</c:v>
                      </c:pt>
                      <c:pt idx="11">
                        <c:v>Live pigs</c:v>
                      </c:pt>
                      <c:pt idx="12">
                        <c:v>Wool</c:v>
                      </c:pt>
                      <c:pt idx="13">
                        <c:v>BeefMeat</c:v>
                      </c:pt>
                      <c:pt idx="14">
                        <c:v>PoultryMeat</c:v>
                      </c:pt>
                      <c:pt idx="15">
                        <c:v>Meat:sheep,goats,horse</c:v>
                      </c:pt>
                      <c:pt idx="16">
                        <c:v>PigMeat</c:v>
                      </c:pt>
                      <c:pt idx="17">
                        <c:v>Oils&amp;Meals</c:v>
                      </c:pt>
                      <c:pt idx="18">
                        <c:v>Dairy</c:v>
                      </c:pt>
                      <c:pt idx="19">
                        <c:v>Processed Rice</c:v>
                      </c:pt>
                      <c:pt idx="20">
                        <c:v>Sugar</c:v>
                      </c:pt>
                      <c:pt idx="21">
                        <c:v>Feed</c:v>
                      </c:pt>
                      <c:pt idx="22">
                        <c:v>Oilcake</c:v>
                      </c:pt>
                      <c:pt idx="23">
                        <c:v>Crude vegetbale oils</c:v>
                      </c:pt>
                      <c:pt idx="24">
                        <c:v>Other Food</c:v>
                      </c:pt>
                      <c:pt idx="25">
                        <c:v>Bev&amp;Tobacco</c:v>
                      </c:pt>
                      <c:pt idx="26">
                        <c:v>Forestry</c:v>
                      </c:pt>
                      <c:pt idx="27">
                        <c:v>Fishery</c:v>
                      </c:pt>
                      <c:pt idx="28">
                        <c:v>Coal</c:v>
                      </c:pt>
                      <c:pt idx="29">
                        <c:v>Oil</c:v>
                      </c:pt>
                      <c:pt idx="30">
                        <c:v>Gas</c:v>
                      </c:pt>
                      <c:pt idx="31">
                        <c:v>Light Manufacturing</c:v>
                      </c:pt>
                      <c:pt idx="32">
                        <c:v>Manufacturing</c:v>
                      </c:pt>
                      <c:pt idx="33">
                        <c:v>Petroluem products</c:v>
                      </c:pt>
                      <c:pt idx="34">
                        <c:v>Fertilisers</c:v>
                      </c:pt>
                    </c:strCache>
                  </c:strRef>
                </c:cat>
                <c:val>
                  <c:numRef>
                    <c:extLst xmlns:c15="http://schemas.microsoft.com/office/drawing/2012/chart">
                      <c:ext xmlns:c15="http://schemas.microsoft.com/office/drawing/2012/chart" uri="{02D57815-91ED-43cb-92C2-25804820EDAC}">
                        <c15:formulaRef>
                          <c15:sqref>[Book1]GlobalTrade!$E$3:$E$47</c15:sqref>
                        </c15:formulaRef>
                      </c:ext>
                    </c:extLst>
                    <c:numCache>
                      <c:formatCode>General</c:formatCode>
                      <c:ptCount val="3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numCache>
                  </c:numRef>
                </c:val>
                <c:extLst xmlns:c15="http://schemas.microsoft.com/office/drawing/2012/chart">
                  <c:ext xmlns:c16="http://schemas.microsoft.com/office/drawing/2014/chart" uri="{C3380CC4-5D6E-409C-BE32-E72D297353CC}">
                    <c16:uniqueId val="{00000004-3407-4006-8E6D-532F2457E4A7}"/>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[Book1]GlobalTrade!$F$2</c15:sqref>
                        </c15:formulaRef>
                      </c:ext>
                    </c:extLst>
                    <c:strCache>
                      <c:ptCount val="1"/>
                      <c:pt idx="0">
                        <c:v>Base2020Uni</c:v>
                      </c:pt>
                    </c:strCache>
                  </c:strRef>
                </c:tx>
                <c:spPr>
                  <a:solidFill>
                    <a:schemeClr val="accent5"/>
                  </a:solidFill>
                  <a:ln>
                    <a:noFill/>
                  </a:ln>
                  <a:effectLst/>
                </c:spPr>
                <c:invertIfNegative val="0"/>
                <c:cat>
                  <c:strRef>
                    <c:extLst xmlns:c15="http://schemas.microsoft.com/office/drawing/2012/chart">
                      <c:ext xmlns:c15="http://schemas.microsoft.com/office/drawing/2012/chart" uri="{02D57815-91ED-43cb-92C2-25804820EDAC}">
                        <c15:formulaRef>
                          <c15:sqref>[Book1]GlobalTrade!$A$3:$A$47</c15:sqref>
                        </c15:formulaRef>
                      </c:ext>
                    </c:extLst>
                    <c:strCache>
                      <c:ptCount val="35"/>
                      <c:pt idx="0">
                        <c:v>Rice</c:v>
                      </c:pt>
                      <c:pt idx="1">
                        <c:v>Wheat</c:v>
                      </c:pt>
                      <c:pt idx="2">
                        <c:v>Other Cereals</c:v>
                      </c:pt>
                      <c:pt idx="3">
                        <c:v>Fruits&amp;veg.</c:v>
                      </c:pt>
                      <c:pt idx="4">
                        <c:v>Oilseeds</c:v>
                      </c:pt>
                      <c:pt idx="5">
                        <c:v>Sugarbeat</c:v>
                      </c:pt>
                      <c:pt idx="6">
                        <c:v>Other crops</c:v>
                      </c:pt>
                      <c:pt idx="7">
                        <c:v>Plant Fibres</c:v>
                      </c:pt>
                      <c:pt idx="8">
                        <c:v>Live poultry</c:v>
                      </c:pt>
                      <c:pt idx="9">
                        <c:v>Live cattle</c:v>
                      </c:pt>
                      <c:pt idx="10">
                        <c:v>Live sheep</c:v>
                      </c:pt>
                      <c:pt idx="11">
                        <c:v>Live pigs</c:v>
                      </c:pt>
                      <c:pt idx="12">
                        <c:v>Wool</c:v>
                      </c:pt>
                      <c:pt idx="13">
                        <c:v>BeefMeat</c:v>
                      </c:pt>
                      <c:pt idx="14">
                        <c:v>PoultryMeat</c:v>
                      </c:pt>
                      <c:pt idx="15">
                        <c:v>Meat:sheep,goats,horse</c:v>
                      </c:pt>
                      <c:pt idx="16">
                        <c:v>PigMeat</c:v>
                      </c:pt>
                      <c:pt idx="17">
                        <c:v>Oils&amp;Meals</c:v>
                      </c:pt>
                      <c:pt idx="18">
                        <c:v>Dairy</c:v>
                      </c:pt>
                      <c:pt idx="19">
                        <c:v>Processed Rice</c:v>
                      </c:pt>
                      <c:pt idx="20">
                        <c:v>Sugar</c:v>
                      </c:pt>
                      <c:pt idx="21">
                        <c:v>Feed</c:v>
                      </c:pt>
                      <c:pt idx="22">
                        <c:v>Oilcake</c:v>
                      </c:pt>
                      <c:pt idx="23">
                        <c:v>Crude vegetbale oils</c:v>
                      </c:pt>
                      <c:pt idx="24">
                        <c:v>Other Food</c:v>
                      </c:pt>
                      <c:pt idx="25">
                        <c:v>Bev&amp;Tobacco</c:v>
                      </c:pt>
                      <c:pt idx="26">
                        <c:v>Forestry</c:v>
                      </c:pt>
                      <c:pt idx="27">
                        <c:v>Fishery</c:v>
                      </c:pt>
                      <c:pt idx="28">
                        <c:v>Coal</c:v>
                      </c:pt>
                      <c:pt idx="29">
                        <c:v>Oil</c:v>
                      </c:pt>
                      <c:pt idx="30">
                        <c:v>Gas</c:v>
                      </c:pt>
                      <c:pt idx="31">
                        <c:v>Light Manufacturing</c:v>
                      </c:pt>
                      <c:pt idx="32">
                        <c:v>Manufacturing</c:v>
                      </c:pt>
                      <c:pt idx="33">
                        <c:v>Petroluem products</c:v>
                      </c:pt>
                      <c:pt idx="34">
                        <c:v>Fertilisers</c:v>
                      </c:pt>
                    </c:strCache>
                  </c:strRef>
                </c:cat>
                <c:val>
                  <c:numRef>
                    <c:extLst xmlns:c15="http://schemas.microsoft.com/office/drawing/2012/chart">
                      <c:ext xmlns:c15="http://schemas.microsoft.com/office/drawing/2012/chart" uri="{02D57815-91ED-43cb-92C2-25804820EDAC}">
                        <c15:formulaRef>
                          <c15:sqref>[Book1]GlobalTrade!$F$3:$F$47</c15:sqref>
                        </c15:formulaRef>
                      </c:ext>
                    </c:extLst>
                    <c:numCache>
                      <c:formatCode>General</c:formatCode>
                      <c:ptCount val="35"/>
                      <c:pt idx="0">
                        <c:v>-2.9070496559143102</c:v>
                      </c:pt>
                      <c:pt idx="1">
                        <c:v>-3.3394806385040301</c:v>
                      </c:pt>
                      <c:pt idx="2">
                        <c:v>-1.09838247299194</c:v>
                      </c:pt>
                      <c:pt idx="3">
                        <c:v>-1.5286438465118399</c:v>
                      </c:pt>
                      <c:pt idx="4">
                        <c:v>-1.62392818927765</c:v>
                      </c:pt>
                      <c:pt idx="5">
                        <c:v>-0.26070392131805398</c:v>
                      </c:pt>
                      <c:pt idx="6">
                        <c:v>-1.05497586727142</c:v>
                      </c:pt>
                      <c:pt idx="7">
                        <c:v>-1.7800531387329099</c:v>
                      </c:pt>
                      <c:pt idx="8">
                        <c:v>-1.60227930545807</c:v>
                      </c:pt>
                      <c:pt idx="9">
                        <c:v>-4.7492403984069798</c:v>
                      </c:pt>
                      <c:pt idx="10">
                        <c:v>-1.42938899993896</c:v>
                      </c:pt>
                      <c:pt idx="11">
                        <c:v>-0.80809795856475797</c:v>
                      </c:pt>
                      <c:pt idx="12">
                        <c:v>-0.94103759527206399</c:v>
                      </c:pt>
                      <c:pt idx="13">
                        <c:v>-0.58927601575851396</c:v>
                      </c:pt>
                      <c:pt idx="14">
                        <c:v>-0.52238118648529097</c:v>
                      </c:pt>
                      <c:pt idx="15">
                        <c:v>-0.41274523735046398</c:v>
                      </c:pt>
                      <c:pt idx="16">
                        <c:v>-1.0839051008224501</c:v>
                      </c:pt>
                      <c:pt idx="17">
                        <c:v>-2.0151934623718302</c:v>
                      </c:pt>
                      <c:pt idx="18">
                        <c:v>-0.94406664371490501</c:v>
                      </c:pt>
                      <c:pt idx="19">
                        <c:v>-1.8726458549499501</c:v>
                      </c:pt>
                      <c:pt idx="20">
                        <c:v>-1.2793527841568</c:v>
                      </c:pt>
                      <c:pt idx="21">
                        <c:v>-1.75326752662659</c:v>
                      </c:pt>
                      <c:pt idx="22">
                        <c:v>-1.3958475589752199</c:v>
                      </c:pt>
                      <c:pt idx="23">
                        <c:v>-1.56519019603729</c:v>
                      </c:pt>
                      <c:pt idx="24">
                        <c:v>-0.62748700380325295</c:v>
                      </c:pt>
                      <c:pt idx="25">
                        <c:v>-0.82155054807662997</c:v>
                      </c:pt>
                      <c:pt idx="26">
                        <c:v>-3.5944292545318599</c:v>
                      </c:pt>
                      <c:pt idx="27">
                        <c:v>-1.27823746204376</c:v>
                      </c:pt>
                      <c:pt idx="28">
                        <c:v>-1.6508157253265401</c:v>
                      </c:pt>
                      <c:pt idx="29">
                        <c:v>-1.2009472846984901</c:v>
                      </c:pt>
                      <c:pt idx="30">
                        <c:v>-0.92405921220779397</c:v>
                      </c:pt>
                      <c:pt idx="31">
                        <c:v>-1.80837190151215</c:v>
                      </c:pt>
                      <c:pt idx="32">
                        <c:v>-1.2681745290756199</c:v>
                      </c:pt>
                      <c:pt idx="33">
                        <c:v>-1.46765029430389</c:v>
                      </c:pt>
                      <c:pt idx="34">
                        <c:v>-1.25752460956573</c:v>
                      </c:pt>
                    </c:numCache>
                  </c:numRef>
                </c:val>
                <c:extLst xmlns:c15="http://schemas.microsoft.com/office/drawing/2012/chart">
                  <c:ext xmlns:c16="http://schemas.microsoft.com/office/drawing/2014/chart" uri="{C3380CC4-5D6E-409C-BE32-E72D297353CC}">
                    <c16:uniqueId val="{00000005-3407-4006-8E6D-532F2457E4A7}"/>
                  </c:ext>
                </c:extLst>
              </c15:ser>
            </c15:filteredBarSeries>
          </c:ext>
        </c:extLst>
      </c:barChart>
      <c:catAx>
        <c:axId val="35503821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55042808"/>
        <c:crosses val="autoZero"/>
        <c:auto val="1"/>
        <c:lblAlgn val="ctr"/>
        <c:lblOffset val="100"/>
        <c:noMultiLvlLbl val="0"/>
      </c:catAx>
      <c:valAx>
        <c:axId val="3550428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5503821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812382589232178E-2"/>
          <c:y val="3.3498283003182215E-2"/>
          <c:w val="0.90418761741076781"/>
          <c:h val="0.69099212706423874"/>
        </c:manualLayout>
      </c:layout>
      <c:barChart>
        <c:barDir val="col"/>
        <c:grouping val="clustered"/>
        <c:varyColors val="0"/>
        <c:ser>
          <c:idx val="0"/>
          <c:order val="0"/>
          <c:spPr>
            <a:solidFill>
              <a:schemeClr val="accent1"/>
            </a:solidFill>
            <a:ln>
              <a:noFill/>
            </a:ln>
            <a:effectLst/>
          </c:spPr>
          <c:invertIfNegative val="0"/>
          <c:cat>
            <c:strRef>
              <c:f>[TrasnportCosts_NewResults.xlsx]piwreg!$A$3:$A$29</c:f>
              <c:strCache>
                <c:ptCount val="27"/>
                <c:pt idx="0">
                  <c:v>EU</c:v>
                </c:pt>
                <c:pt idx="1">
                  <c:v>UK</c:v>
                </c:pt>
                <c:pt idx="2">
                  <c:v>Argentina</c:v>
                </c:pt>
                <c:pt idx="3">
                  <c:v>Brazil</c:v>
                </c:pt>
                <c:pt idx="4">
                  <c:v>Paraguay</c:v>
                </c:pt>
                <c:pt idx="5">
                  <c:v>Uruguay</c:v>
                </c:pt>
                <c:pt idx="6">
                  <c:v>Canada</c:v>
                </c:pt>
                <c:pt idx="7">
                  <c:v>New Zealand</c:v>
                </c:pt>
                <c:pt idx="8">
                  <c:v>Australia</c:v>
                </c:pt>
                <c:pt idx="9">
                  <c:v>Mexico</c:v>
                </c:pt>
                <c:pt idx="10">
                  <c:v>Chile</c:v>
                </c:pt>
                <c:pt idx="11">
                  <c:v>Japan</c:v>
                </c:pt>
                <c:pt idx="12">
                  <c:v>Thailand</c:v>
                </c:pt>
                <c:pt idx="13">
                  <c:v>Philippines</c:v>
                </c:pt>
                <c:pt idx="14">
                  <c:v>Indonesia</c:v>
                </c:pt>
                <c:pt idx="15">
                  <c:v>Malaysia</c:v>
                </c:pt>
                <c:pt idx="16">
                  <c:v>Vietnma</c:v>
                </c:pt>
                <c:pt idx="17">
                  <c:v>USA</c:v>
                </c:pt>
                <c:pt idx="18">
                  <c:v>Ukraine</c:v>
                </c:pt>
                <c:pt idx="19">
                  <c:v>Russia</c:v>
                </c:pt>
                <c:pt idx="20">
                  <c:v>China</c:v>
                </c:pt>
                <c:pt idx="21">
                  <c:v>Rest of Europe</c:v>
                </c:pt>
                <c:pt idx="22">
                  <c:v>Rest of America</c:v>
                </c:pt>
                <c:pt idx="23">
                  <c:v>Rest of Asia</c:v>
                </c:pt>
                <c:pt idx="24">
                  <c:v>MENA</c:v>
                </c:pt>
                <c:pt idx="25">
                  <c:v>Sub-Saharan Africa</c:v>
                </c:pt>
                <c:pt idx="26">
                  <c:v>Rest of the World</c:v>
                </c:pt>
              </c:strCache>
            </c:strRef>
          </c:cat>
          <c:val>
            <c:numRef>
              <c:f>[TrasnportCosts_NewResults.xlsx]piwreg!$C$3:$C$29</c:f>
              <c:numCache>
                <c:formatCode>General</c:formatCode>
                <c:ptCount val="27"/>
                <c:pt idx="0">
                  <c:v>0.41300943493843101</c:v>
                </c:pt>
                <c:pt idx="1">
                  <c:v>0.68253719806671098</c:v>
                </c:pt>
                <c:pt idx="2">
                  <c:v>1.0604670047760001</c:v>
                </c:pt>
                <c:pt idx="3">
                  <c:v>1.3148428201675399</c:v>
                </c:pt>
                <c:pt idx="4">
                  <c:v>0.41880598664283802</c:v>
                </c:pt>
                <c:pt idx="5">
                  <c:v>0.108732372522354</c:v>
                </c:pt>
                <c:pt idx="6">
                  <c:v>0.79383885860443104</c:v>
                </c:pt>
                <c:pt idx="7">
                  <c:v>0.57933318614959695</c:v>
                </c:pt>
                <c:pt idx="8">
                  <c:v>0.76223891973495495</c:v>
                </c:pt>
                <c:pt idx="9">
                  <c:v>0.74759209156036399</c:v>
                </c:pt>
                <c:pt idx="10">
                  <c:v>1.2322317361831701</c:v>
                </c:pt>
                <c:pt idx="11">
                  <c:v>1.1824848651886</c:v>
                </c:pt>
                <c:pt idx="12">
                  <c:v>0.33467844128608698</c:v>
                </c:pt>
                <c:pt idx="13">
                  <c:v>7.7082566916942596E-2</c:v>
                </c:pt>
                <c:pt idx="14">
                  <c:v>0.76283299922943104</c:v>
                </c:pt>
                <c:pt idx="15">
                  <c:v>1.4789246320724501</c:v>
                </c:pt>
                <c:pt idx="16">
                  <c:v>0.78106361627578702</c:v>
                </c:pt>
                <c:pt idx="17">
                  <c:v>1.11340415477753</c:v>
                </c:pt>
                <c:pt idx="18">
                  <c:v>0.28625559806823703</c:v>
                </c:pt>
                <c:pt idx="19">
                  <c:v>0.63029253482818604</c:v>
                </c:pt>
                <c:pt idx="20">
                  <c:v>1.38016676902771</c:v>
                </c:pt>
                <c:pt idx="21">
                  <c:v>0.52021455764770497</c:v>
                </c:pt>
                <c:pt idx="22">
                  <c:v>0.78026741743087802</c:v>
                </c:pt>
                <c:pt idx="23">
                  <c:v>0.77493435144424405</c:v>
                </c:pt>
                <c:pt idx="24">
                  <c:v>0.35881841182708701</c:v>
                </c:pt>
                <c:pt idx="25">
                  <c:v>0.38333892822265597</c:v>
                </c:pt>
                <c:pt idx="26">
                  <c:v>0.58826851844787598</c:v>
                </c:pt>
              </c:numCache>
            </c:numRef>
          </c:val>
          <c:extLst>
            <c:ext xmlns:c16="http://schemas.microsoft.com/office/drawing/2014/chart" uri="{C3380CC4-5D6E-409C-BE32-E72D297353CC}">
              <c16:uniqueId val="{00000000-00CA-40A8-A7AF-1FD786520782}"/>
            </c:ext>
          </c:extLst>
        </c:ser>
        <c:dLbls>
          <c:showLegendKey val="0"/>
          <c:showVal val="0"/>
          <c:showCatName val="0"/>
          <c:showSerName val="0"/>
          <c:showPercent val="0"/>
          <c:showBubbleSize val="0"/>
        </c:dLbls>
        <c:gapWidth val="219"/>
        <c:overlap val="-27"/>
        <c:axId val="383838720"/>
        <c:axId val="383845280"/>
      </c:barChart>
      <c:catAx>
        <c:axId val="383838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83845280"/>
        <c:crosses val="autoZero"/>
        <c:auto val="1"/>
        <c:lblAlgn val="ctr"/>
        <c:lblOffset val="100"/>
        <c:noMultiLvlLbl val="0"/>
      </c:catAx>
      <c:valAx>
        <c:axId val="3838452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838387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ubbleChart>
        <c:varyColors val="0"/>
        <c:ser>
          <c:idx val="0"/>
          <c:order val="0"/>
          <c:spPr>
            <a:solidFill>
              <a:schemeClr val="accent1">
                <a:alpha val="75000"/>
              </a:schemeClr>
            </a:solidFill>
            <a:ln w="25400">
              <a:noFill/>
            </a:ln>
            <a:effectLst/>
          </c:spPr>
          <c:invertIfNegative val="0"/>
          <c:dLbls>
            <c:dLbl>
              <c:idx val="0"/>
              <c:layout/>
              <c:tx>
                <c:rich>
                  <a:bodyPr/>
                  <a:lstStyle/>
                  <a:p>
                    <a:fld id="{A2CF4F3F-DC2F-4FAB-8482-58A249C44199}"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0-7205-4FC9-B079-FCA674201844}"/>
                </c:ext>
              </c:extLst>
            </c:dLbl>
            <c:dLbl>
              <c:idx val="1"/>
              <c:layout/>
              <c:tx>
                <c:rich>
                  <a:bodyPr/>
                  <a:lstStyle/>
                  <a:p>
                    <a:fld id="{4405F1CE-07C0-4414-92C3-1ADA9AB11D98}"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1-7205-4FC9-B079-FCA674201844}"/>
                </c:ext>
              </c:extLst>
            </c:dLbl>
            <c:dLbl>
              <c:idx val="2"/>
              <c:layout/>
              <c:tx>
                <c:rich>
                  <a:bodyPr/>
                  <a:lstStyle/>
                  <a:p>
                    <a:fld id="{1A4CAA10-7DFC-4459-8B9B-7CD472BD862B}"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2-7205-4FC9-B079-FCA674201844}"/>
                </c:ext>
              </c:extLst>
            </c:dLbl>
            <c:dLbl>
              <c:idx val="3"/>
              <c:layout/>
              <c:tx>
                <c:rich>
                  <a:bodyPr/>
                  <a:lstStyle/>
                  <a:p>
                    <a:fld id="{5911A21F-670A-4F31-8687-DB425E4D482A}"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3-7205-4FC9-B079-FCA674201844}"/>
                </c:ext>
              </c:extLst>
            </c:dLbl>
            <c:dLbl>
              <c:idx val="4"/>
              <c:layout/>
              <c:tx>
                <c:rich>
                  <a:bodyPr/>
                  <a:lstStyle/>
                  <a:p>
                    <a:fld id="{136CCC0A-7BF2-40FD-8937-C392560C8C0F}"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4-7205-4FC9-B079-FCA674201844}"/>
                </c:ext>
              </c:extLst>
            </c:dLbl>
            <c:dLbl>
              <c:idx val="5"/>
              <c:layout/>
              <c:tx>
                <c:rich>
                  <a:bodyPr/>
                  <a:lstStyle/>
                  <a:p>
                    <a:fld id="{4297F0BC-8374-43F7-9805-D50BB678C360}"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5-7205-4FC9-B079-FCA674201844}"/>
                </c:ext>
              </c:extLst>
            </c:dLbl>
            <c:dLbl>
              <c:idx val="6"/>
              <c:layout/>
              <c:tx>
                <c:rich>
                  <a:bodyPr/>
                  <a:lstStyle/>
                  <a:p>
                    <a:fld id="{E75782DF-E315-4B26-8229-86D83E67C632}"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6-7205-4FC9-B079-FCA674201844}"/>
                </c:ext>
              </c:extLst>
            </c:dLbl>
            <c:dLbl>
              <c:idx val="7"/>
              <c:layout/>
              <c:tx>
                <c:rich>
                  <a:bodyPr/>
                  <a:lstStyle/>
                  <a:p>
                    <a:fld id="{F9887A93-F79F-4829-AC38-83A92E98A2D7}"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7-7205-4FC9-B079-FCA674201844}"/>
                </c:ext>
              </c:extLst>
            </c:dLbl>
            <c:dLbl>
              <c:idx val="8"/>
              <c:layout/>
              <c:tx>
                <c:rich>
                  <a:bodyPr/>
                  <a:lstStyle/>
                  <a:p>
                    <a:fld id="{34F6CD39-AC9A-4174-8187-6466A5C8D79B}"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8-7205-4FC9-B079-FCA674201844}"/>
                </c:ext>
              </c:extLst>
            </c:dLbl>
            <c:dLbl>
              <c:idx val="9"/>
              <c:layout/>
              <c:tx>
                <c:rich>
                  <a:bodyPr/>
                  <a:lstStyle/>
                  <a:p>
                    <a:fld id="{23FABFD5-EBF9-4595-BA00-61649C3B34C8}"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9-7205-4FC9-B079-FCA674201844}"/>
                </c:ext>
              </c:extLst>
            </c:dLbl>
            <c:dLbl>
              <c:idx val="10"/>
              <c:layout/>
              <c:tx>
                <c:rich>
                  <a:bodyPr/>
                  <a:lstStyle/>
                  <a:p>
                    <a:fld id="{9A8939FC-98BD-41DA-904A-C3F84BE2C791}"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A-7205-4FC9-B079-FCA674201844}"/>
                </c:ext>
              </c:extLst>
            </c:dLbl>
            <c:dLbl>
              <c:idx val="11"/>
              <c:layout/>
              <c:tx>
                <c:rich>
                  <a:bodyPr/>
                  <a:lstStyle/>
                  <a:p>
                    <a:fld id="{9A7B6D8F-C9C3-4DB1-8CD3-C1C45A02EAC4}"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B-7205-4FC9-B079-FCA674201844}"/>
                </c:ext>
              </c:extLst>
            </c:dLbl>
            <c:dLbl>
              <c:idx val="12"/>
              <c:layout/>
              <c:tx>
                <c:rich>
                  <a:bodyPr/>
                  <a:lstStyle/>
                  <a:p>
                    <a:fld id="{EC0C3D80-92B1-4233-832D-10EB45379B19}"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C-7205-4FC9-B079-FCA674201844}"/>
                </c:ext>
              </c:extLst>
            </c:dLbl>
            <c:dLbl>
              <c:idx val="13"/>
              <c:layout/>
              <c:tx>
                <c:rich>
                  <a:bodyPr/>
                  <a:lstStyle/>
                  <a:p>
                    <a:fld id="{98E20594-A727-43C7-8BB4-67848AE966A5}"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D-7205-4FC9-B079-FCA674201844}"/>
                </c:ext>
              </c:extLst>
            </c:dLbl>
            <c:dLbl>
              <c:idx val="14"/>
              <c:layout/>
              <c:tx>
                <c:rich>
                  <a:bodyPr/>
                  <a:lstStyle/>
                  <a:p>
                    <a:fld id="{DE3DDE23-E716-47A7-B1AF-2F5327161CBD}"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E-7205-4FC9-B079-FCA674201844}"/>
                </c:ext>
              </c:extLst>
            </c:dLbl>
            <c:dLbl>
              <c:idx val="15"/>
              <c:layout/>
              <c:tx>
                <c:rich>
                  <a:bodyPr/>
                  <a:lstStyle/>
                  <a:p>
                    <a:fld id="{CBC57ECE-3804-4584-84EE-BD7CC9C76B4B}"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F-7205-4FC9-B079-FCA674201844}"/>
                </c:ext>
              </c:extLst>
            </c:dLbl>
            <c:dLbl>
              <c:idx val="16"/>
              <c:layout/>
              <c:tx>
                <c:rich>
                  <a:bodyPr/>
                  <a:lstStyle/>
                  <a:p>
                    <a:fld id="{E139E7AC-833C-4237-9944-A64BEAD5E6AB}"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0-7205-4FC9-B079-FCA674201844}"/>
                </c:ext>
              </c:extLst>
            </c:dLbl>
            <c:dLbl>
              <c:idx val="17"/>
              <c:layout/>
              <c:tx>
                <c:rich>
                  <a:bodyPr/>
                  <a:lstStyle/>
                  <a:p>
                    <a:fld id="{C466E777-F143-45E7-B1B2-AC98697448AD}"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1-7205-4FC9-B079-FCA674201844}"/>
                </c:ext>
              </c:extLst>
            </c:dLbl>
            <c:dLbl>
              <c:idx val="18"/>
              <c:layout/>
              <c:tx>
                <c:rich>
                  <a:bodyPr/>
                  <a:lstStyle/>
                  <a:p>
                    <a:fld id="{DAE68B42-8A4E-4C31-92C7-7C66CFA78349}"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2-7205-4FC9-B079-FCA674201844}"/>
                </c:ext>
              </c:extLst>
            </c:dLbl>
            <c:dLbl>
              <c:idx val="19"/>
              <c:layout/>
              <c:tx>
                <c:rich>
                  <a:bodyPr/>
                  <a:lstStyle/>
                  <a:p>
                    <a:fld id="{67E4D9F5-4F0A-4AA7-A4F5-67EEF1409142}"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3-7205-4FC9-B079-FCA674201844}"/>
                </c:ext>
              </c:extLst>
            </c:dLbl>
            <c:dLbl>
              <c:idx val="20"/>
              <c:layout/>
              <c:tx>
                <c:rich>
                  <a:bodyPr/>
                  <a:lstStyle/>
                  <a:p>
                    <a:fld id="{CD09E970-5BC5-4BE4-B4FA-61A02C4E040E}"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4-7205-4FC9-B079-FCA674201844}"/>
                </c:ext>
              </c:extLst>
            </c:dLbl>
            <c:dLbl>
              <c:idx val="21"/>
              <c:layout/>
              <c:tx>
                <c:rich>
                  <a:bodyPr/>
                  <a:lstStyle/>
                  <a:p>
                    <a:fld id="{4BF03801-8BDC-4E83-AD01-4A8B33CBC15A}"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5-7205-4FC9-B079-FCA674201844}"/>
                </c:ext>
              </c:extLst>
            </c:dLbl>
            <c:dLbl>
              <c:idx val="22"/>
              <c:layout/>
              <c:tx>
                <c:rich>
                  <a:bodyPr/>
                  <a:lstStyle/>
                  <a:p>
                    <a:fld id="{480FF39B-408F-4B93-8032-2EED00D4FEBD}"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6-7205-4FC9-B079-FCA674201844}"/>
                </c:ext>
              </c:extLst>
            </c:dLbl>
            <c:dLbl>
              <c:idx val="23"/>
              <c:layout/>
              <c:tx>
                <c:rich>
                  <a:bodyPr/>
                  <a:lstStyle/>
                  <a:p>
                    <a:fld id="{6B7BB174-B551-40DF-95C6-10625AB8ED70}"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7-7205-4FC9-B079-FCA674201844}"/>
                </c:ext>
              </c:extLst>
            </c:dLbl>
            <c:dLbl>
              <c:idx val="24"/>
              <c:layout/>
              <c:tx>
                <c:rich>
                  <a:bodyPr/>
                  <a:lstStyle/>
                  <a:p>
                    <a:fld id="{536422FD-2DE0-42C4-BC12-951B582CB9AC}"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8-7205-4FC9-B079-FCA674201844}"/>
                </c:ext>
              </c:extLst>
            </c:dLbl>
            <c:dLbl>
              <c:idx val="25"/>
              <c:layout/>
              <c:tx>
                <c:rich>
                  <a:bodyPr/>
                  <a:lstStyle/>
                  <a:p>
                    <a:fld id="{07B6A583-5D18-40C1-9A78-105964561624}"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9-7205-4FC9-B079-FCA674201844}"/>
                </c:ext>
              </c:extLst>
            </c:dLbl>
            <c:dLbl>
              <c:idx val="26"/>
              <c:layout/>
              <c:tx>
                <c:rich>
                  <a:bodyPr/>
                  <a:lstStyle/>
                  <a:p>
                    <a:fld id="{A183F612-E7BC-4B1F-AF51-8681355D3FB3}"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A-7205-4FC9-B079-FCA674201844}"/>
                </c:ext>
              </c:extLst>
            </c:dLbl>
            <c:dLbl>
              <c:idx val="27"/>
              <c:layout/>
              <c:tx>
                <c:rich>
                  <a:bodyPr/>
                  <a:lstStyle/>
                  <a:p>
                    <a:fld id="{9FC4C20A-213F-4B62-8EE7-2347472E1633}"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B-7205-4FC9-B079-FCA674201844}"/>
                </c:ext>
              </c:extLst>
            </c:dLbl>
            <c:dLbl>
              <c:idx val="28"/>
              <c:layout/>
              <c:tx>
                <c:rich>
                  <a:bodyPr/>
                  <a:lstStyle/>
                  <a:p>
                    <a:fld id="{0377EAD0-1DE9-4A8B-9360-2697FB054803}"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C-7205-4FC9-B079-FCA674201844}"/>
                </c:ext>
              </c:extLst>
            </c:dLbl>
            <c:dLbl>
              <c:idx val="29"/>
              <c:layout/>
              <c:tx>
                <c:rich>
                  <a:bodyPr/>
                  <a:lstStyle/>
                  <a:p>
                    <a:fld id="{CAD0813C-B752-4BFD-A9D5-678A6C5F28EF}"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D-7205-4FC9-B079-FCA674201844}"/>
                </c:ext>
              </c:extLst>
            </c:dLbl>
            <c:dLbl>
              <c:idx val="30"/>
              <c:layout/>
              <c:tx>
                <c:rich>
                  <a:bodyPr/>
                  <a:lstStyle/>
                  <a:p>
                    <a:fld id="{D6A657BB-2915-4519-9FC0-2FC722B202D4}"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E-7205-4FC9-B079-FCA674201844}"/>
                </c:ext>
              </c:extLst>
            </c:dLbl>
            <c:dLbl>
              <c:idx val="31"/>
              <c:layout/>
              <c:tx>
                <c:rich>
                  <a:bodyPr/>
                  <a:lstStyle/>
                  <a:p>
                    <a:fld id="{2FA69CEC-774B-4698-BC95-57D41BA204EE}"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F-7205-4FC9-B079-FCA674201844}"/>
                </c:ext>
              </c:extLst>
            </c:dLbl>
            <c:dLbl>
              <c:idx val="32"/>
              <c:layout/>
              <c:tx>
                <c:rich>
                  <a:bodyPr/>
                  <a:lstStyle/>
                  <a:p>
                    <a:fld id="{381EAF8E-854F-4C56-892A-9106F132CEAA}"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20-7205-4FC9-B079-FCA674201844}"/>
                </c:ext>
              </c:extLst>
            </c:dLbl>
            <c:dLbl>
              <c:idx val="33"/>
              <c:layout/>
              <c:tx>
                <c:rich>
                  <a:bodyPr/>
                  <a:lstStyle/>
                  <a:p>
                    <a:fld id="{6ADFAAFE-C4BE-4024-9D78-3B26E25B78A7}"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21-7205-4FC9-B079-FCA674201844}"/>
                </c:ext>
              </c:extLst>
            </c:dLbl>
            <c:dLbl>
              <c:idx val="34"/>
              <c:layout/>
              <c:tx>
                <c:rich>
                  <a:bodyPr/>
                  <a:lstStyle/>
                  <a:p>
                    <a:fld id="{30AFA3E2-D156-46A7-BF15-49E589D20C03}"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22-7205-4FC9-B079-FCA674201844}"/>
                </c:ext>
              </c:extLst>
            </c:dLbl>
            <c:dLbl>
              <c:idx val="35"/>
              <c:layout/>
              <c:tx>
                <c:rich>
                  <a:bodyPr/>
                  <a:lstStyle/>
                  <a:p>
                    <a:fld id="{251BC04A-3643-42DF-AFD0-AD366E6C97FA}"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23-7205-4FC9-B079-FCA674201844}"/>
                </c:ext>
              </c:extLst>
            </c:dLbl>
            <c:dLbl>
              <c:idx val="36"/>
              <c:layout/>
              <c:tx>
                <c:rich>
                  <a:bodyPr/>
                  <a:lstStyle/>
                  <a:p>
                    <a:fld id="{62A39F87-5E08-401F-BD38-85605BB07305}"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24-7205-4FC9-B079-FCA674201844}"/>
                </c:ext>
              </c:extLst>
            </c:dLbl>
            <c:dLbl>
              <c:idx val="37"/>
              <c:layout/>
              <c:tx>
                <c:rich>
                  <a:bodyPr/>
                  <a:lstStyle/>
                  <a:p>
                    <a:fld id="{BC5FB634-3A8F-4652-8D2D-F1BC8140E25D}"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25-7205-4FC9-B079-FCA674201844}"/>
                </c:ext>
              </c:extLst>
            </c:dLbl>
            <c:dLbl>
              <c:idx val="38"/>
              <c:layout/>
              <c:tx>
                <c:rich>
                  <a:bodyPr/>
                  <a:lstStyle/>
                  <a:p>
                    <a:fld id="{7DDC55C0-C6BE-4F7B-B84D-B4CA4C4B256F}"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26-7205-4FC9-B079-FCA67420184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layout/>
                <c15:showDataLabelsRange val="1"/>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xVal>
            <c:numRef>
              <c:f>ALLComm!$E$2:$E$40</c:f>
              <c:numCache>
                <c:formatCode>0.00</c:formatCode>
                <c:ptCount val="39"/>
                <c:pt idx="0">
                  <c:v>45.143324230717198</c:v>
                </c:pt>
                <c:pt idx="1">
                  <c:v>26.8159830660314</c:v>
                </c:pt>
                <c:pt idx="2">
                  <c:v>24.9366226153357</c:v>
                </c:pt>
                <c:pt idx="3">
                  <c:v>15.1709658514692</c:v>
                </c:pt>
                <c:pt idx="4">
                  <c:v>10.2053966643949</c:v>
                </c:pt>
                <c:pt idx="5">
                  <c:v>18.539286276588999</c:v>
                </c:pt>
                <c:pt idx="6">
                  <c:v>28.009310634753302</c:v>
                </c:pt>
                <c:pt idx="7">
                  <c:v>15.734490784702899</c:v>
                </c:pt>
                <c:pt idx="8">
                  <c:v>18.9146985553358</c:v>
                </c:pt>
                <c:pt idx="9">
                  <c:v>19.698686138664701</c:v>
                </c:pt>
                <c:pt idx="10">
                  <c:v>0</c:v>
                </c:pt>
                <c:pt idx="11">
                  <c:v>23.196108374548199</c:v>
                </c:pt>
                <c:pt idx="12">
                  <c:v>29.4158548910892</c:v>
                </c:pt>
                <c:pt idx="13">
                  <c:v>45.9439395217914</c:v>
                </c:pt>
                <c:pt idx="14">
                  <c:v>26.832038948643699</c:v>
                </c:pt>
                <c:pt idx="15">
                  <c:v>7.6962943309990797</c:v>
                </c:pt>
                <c:pt idx="16">
                  <c:v>0</c:v>
                </c:pt>
                <c:pt idx="17">
                  <c:v>22.755352642960499</c:v>
                </c:pt>
                <c:pt idx="18">
                  <c:v>19.6566994830334</c:v>
                </c:pt>
                <c:pt idx="19">
                  <c:v>61.638861506942902</c:v>
                </c:pt>
                <c:pt idx="20">
                  <c:v>61.796420877057301</c:v>
                </c:pt>
                <c:pt idx="21">
                  <c:v>75.936704704064894</c:v>
                </c:pt>
                <c:pt idx="22">
                  <c:v>26.548273922493699</c:v>
                </c:pt>
                <c:pt idx="23">
                  <c:v>23.167901634352202</c:v>
                </c:pt>
                <c:pt idx="24">
                  <c:v>69.542315968993293</c:v>
                </c:pt>
                <c:pt idx="25">
                  <c:v>7.6890658134419603</c:v>
                </c:pt>
                <c:pt idx="26">
                  <c:v>11.506999260399301</c:v>
                </c:pt>
                <c:pt idx="27">
                  <c:v>60.3768824894182</c:v>
                </c:pt>
                <c:pt idx="28">
                  <c:v>22.288489528122501</c:v>
                </c:pt>
                <c:pt idx="29">
                  <c:v>47.179345337243703</c:v>
                </c:pt>
                <c:pt idx="30">
                  <c:v>18.206812527688701</c:v>
                </c:pt>
                <c:pt idx="31">
                  <c:v>8.3480607207427795</c:v>
                </c:pt>
                <c:pt idx="32">
                  <c:v>31.610143722172001</c:v>
                </c:pt>
                <c:pt idx="33">
                  <c:v>19.292093130922002</c:v>
                </c:pt>
                <c:pt idx="34">
                  <c:v>24.132012162232499</c:v>
                </c:pt>
                <c:pt idx="35">
                  <c:v>29.057929131916701</c:v>
                </c:pt>
                <c:pt idx="36">
                  <c:v>51.224155883433802</c:v>
                </c:pt>
                <c:pt idx="37">
                  <c:v>20.151076681095802</c:v>
                </c:pt>
                <c:pt idx="38">
                  <c:v>82.458599496589997</c:v>
                </c:pt>
              </c:numCache>
            </c:numRef>
          </c:xVal>
          <c:yVal>
            <c:numRef>
              <c:f>ALLComm!$K$2:$K$40</c:f>
              <c:numCache>
                <c:formatCode>General</c:formatCode>
                <c:ptCount val="39"/>
                <c:pt idx="0">
                  <c:v>-0.98625832796096802</c:v>
                </c:pt>
                <c:pt idx="1">
                  <c:v>-0.186192572116852</c:v>
                </c:pt>
                <c:pt idx="2">
                  <c:v>-2.1639020442962602</c:v>
                </c:pt>
                <c:pt idx="3">
                  <c:v>0.84035718441009499</c:v>
                </c:pt>
                <c:pt idx="4">
                  <c:v>1.0506384372711199</c:v>
                </c:pt>
                <c:pt idx="5">
                  <c:v>-0.13050097227096599</c:v>
                </c:pt>
                <c:pt idx="6">
                  <c:v>0.21170480549335499</c:v>
                </c:pt>
                <c:pt idx="7">
                  <c:v>-0.63061314821243297</c:v>
                </c:pt>
                <c:pt idx="8">
                  <c:v>-0.80363380908966098</c:v>
                </c:pt>
                <c:pt idx="9">
                  <c:v>-0.68218243122100797</c:v>
                </c:pt>
                <c:pt idx="10">
                  <c:v>-0.226480752229691</c:v>
                </c:pt>
                <c:pt idx="11">
                  <c:v>-1.16975080966949</c:v>
                </c:pt>
                <c:pt idx="12">
                  <c:v>-1.07971251010895</c:v>
                </c:pt>
                <c:pt idx="13">
                  <c:v>-1.54013788700104</c:v>
                </c:pt>
                <c:pt idx="14">
                  <c:v>-2.6410055160522501</c:v>
                </c:pt>
                <c:pt idx="15">
                  <c:v>-0.246288746595383</c:v>
                </c:pt>
                <c:pt idx="16">
                  <c:v>1.77025478333235E-2</c:v>
                </c:pt>
                <c:pt idx="17">
                  <c:v>-0.67448759078979503</c:v>
                </c:pt>
                <c:pt idx="18">
                  <c:v>-1.0019176006317101</c:v>
                </c:pt>
                <c:pt idx="19">
                  <c:v>-2.4671115875244101</c:v>
                </c:pt>
                <c:pt idx="20">
                  <c:v>-1.71105396747589</c:v>
                </c:pt>
                <c:pt idx="21">
                  <c:v>-1.97942066192627</c:v>
                </c:pt>
                <c:pt idx="22">
                  <c:v>-0.66756719350814797</c:v>
                </c:pt>
                <c:pt idx="23">
                  <c:v>-0.67075991630554199</c:v>
                </c:pt>
                <c:pt idx="24">
                  <c:v>-1.01847815513611</c:v>
                </c:pt>
                <c:pt idx="25">
                  <c:v>-4.1604388505220399E-2</c:v>
                </c:pt>
                <c:pt idx="26">
                  <c:v>-0.57007467746734597</c:v>
                </c:pt>
                <c:pt idx="27">
                  <c:v>-1.6810564994812001</c:v>
                </c:pt>
                <c:pt idx="28">
                  <c:v>-0.98258304595947299</c:v>
                </c:pt>
                <c:pt idx="29">
                  <c:v>-2.34997582435608</c:v>
                </c:pt>
                <c:pt idx="30">
                  <c:v>-1.7597569227218599</c:v>
                </c:pt>
                <c:pt idx="31">
                  <c:v>0.18556030094623599</c:v>
                </c:pt>
                <c:pt idx="32">
                  <c:v>-1.55149078369141</c:v>
                </c:pt>
                <c:pt idx="33">
                  <c:v>-0.98979294300079301</c:v>
                </c:pt>
                <c:pt idx="34">
                  <c:v>0.64651012420654297</c:v>
                </c:pt>
                <c:pt idx="35">
                  <c:v>-0.89228445291519198</c:v>
                </c:pt>
                <c:pt idx="36">
                  <c:v>-3.00679731369019</c:v>
                </c:pt>
                <c:pt idx="37">
                  <c:v>-1.6733491420745801</c:v>
                </c:pt>
                <c:pt idx="38">
                  <c:v>-2.2426965236663801</c:v>
                </c:pt>
              </c:numCache>
            </c:numRef>
          </c:yVal>
          <c:bubbleSize>
            <c:numRef>
              <c:f>ALLComm!$H$2:$H$40</c:f>
              <c:numCache>
                <c:formatCode>General</c:formatCode>
                <c:ptCount val="39"/>
                <c:pt idx="0">
                  <c:v>155421.1875</c:v>
                </c:pt>
                <c:pt idx="1">
                  <c:v>45572.58203125</c:v>
                </c:pt>
                <c:pt idx="2">
                  <c:v>10068.71875</c:v>
                </c:pt>
                <c:pt idx="3">
                  <c:v>5841.49609375</c:v>
                </c:pt>
                <c:pt idx="4">
                  <c:v>895.28662109375</c:v>
                </c:pt>
                <c:pt idx="5">
                  <c:v>1333.18127441406</c:v>
                </c:pt>
                <c:pt idx="6">
                  <c:v>18917.66796875</c:v>
                </c:pt>
                <c:pt idx="7">
                  <c:v>231020.390625</c:v>
                </c:pt>
                <c:pt idx="8">
                  <c:v>5585.36767578125</c:v>
                </c:pt>
                <c:pt idx="9">
                  <c:v>35543.95703125</c:v>
                </c:pt>
                <c:pt idx="10">
                  <c:v>64344.609375</c:v>
                </c:pt>
                <c:pt idx="11">
                  <c:v>24052.83203125</c:v>
                </c:pt>
                <c:pt idx="12">
                  <c:v>15223.1103515625</c:v>
                </c:pt>
                <c:pt idx="13">
                  <c:v>73165.6328125</c:v>
                </c:pt>
                <c:pt idx="14">
                  <c:v>27053.58984375</c:v>
                </c:pt>
                <c:pt idx="15">
                  <c:v>491853.6875</c:v>
                </c:pt>
                <c:pt idx="16">
                  <c:v>30344.3359375</c:v>
                </c:pt>
                <c:pt idx="17">
                  <c:v>50578.09765625</c:v>
                </c:pt>
                <c:pt idx="18">
                  <c:v>161332.640625</c:v>
                </c:pt>
                <c:pt idx="19">
                  <c:v>1546449.75</c:v>
                </c:pt>
                <c:pt idx="20">
                  <c:v>12463822</c:v>
                </c:pt>
                <c:pt idx="21">
                  <c:v>90590.4453125</c:v>
                </c:pt>
                <c:pt idx="22">
                  <c:v>33601.69921875</c:v>
                </c:pt>
                <c:pt idx="23">
                  <c:v>71463.2890625</c:v>
                </c:pt>
                <c:pt idx="24">
                  <c:v>451528.84375</c:v>
                </c:pt>
                <c:pt idx="25">
                  <c:v>793886.4375</c:v>
                </c:pt>
                <c:pt idx="26">
                  <c:v>23215.927734375</c:v>
                </c:pt>
                <c:pt idx="27">
                  <c:v>132036.578125</c:v>
                </c:pt>
                <c:pt idx="28">
                  <c:v>72848.171875</c:v>
                </c:pt>
                <c:pt idx="29">
                  <c:v>31884.0703125</c:v>
                </c:pt>
                <c:pt idx="30">
                  <c:v>2054.1435546875</c:v>
                </c:pt>
                <c:pt idx="31">
                  <c:v>599740.625</c:v>
                </c:pt>
                <c:pt idx="32">
                  <c:v>18937.201171875</c:v>
                </c:pt>
                <c:pt idx="33">
                  <c:v>8295.244140625</c:v>
                </c:pt>
                <c:pt idx="34">
                  <c:v>38388.47265625</c:v>
                </c:pt>
                <c:pt idx="35">
                  <c:v>40145.6328125</c:v>
                </c:pt>
                <c:pt idx="36">
                  <c:v>125718.6875</c:v>
                </c:pt>
                <c:pt idx="37">
                  <c:v>65128.71484375</c:v>
                </c:pt>
                <c:pt idx="38">
                  <c:v>13053.9560546875</c:v>
                </c:pt>
              </c:numCache>
            </c:numRef>
          </c:bubbleSize>
          <c:bubble3D val="0"/>
          <c:extLst>
            <c:ext xmlns:c15="http://schemas.microsoft.com/office/drawing/2012/chart" uri="{02D57815-91ED-43cb-92C2-25804820EDAC}">
              <c15:datalabelsRange>
                <c15:f>ALLComm!$A$2:$A$40</c15:f>
                <c15:dlblRangeCache>
                  <c:ptCount val="39"/>
                  <c:pt idx="0">
                    <c:v>b_t</c:v>
                  </c:pt>
                  <c:pt idx="1">
                    <c:v>bfcmt</c:v>
                  </c:pt>
                  <c:pt idx="2">
                    <c:v>bfctl</c:v>
                  </c:pt>
                  <c:pt idx="3">
                    <c:v>biod</c:v>
                  </c:pt>
                  <c:pt idx="4">
                    <c:v>biog</c:v>
                  </c:pt>
                  <c:pt idx="5">
                    <c:v>c_b</c:v>
                  </c:pt>
                  <c:pt idx="6">
                    <c:v>cmt</c:v>
                  </c:pt>
                  <c:pt idx="7">
                    <c:v>coa</c:v>
                  </c:pt>
                  <c:pt idx="8">
                    <c:v>ctl</c:v>
                  </c:pt>
                  <c:pt idx="9">
                    <c:v>cvol</c:v>
                  </c:pt>
                  <c:pt idx="10">
                    <c:v>ely</c:v>
                  </c:pt>
                  <c:pt idx="11">
                    <c:v>feed</c:v>
                  </c:pt>
                  <c:pt idx="12">
                    <c:v>fert</c:v>
                  </c:pt>
                  <c:pt idx="13">
                    <c:v>fish</c:v>
                  </c:pt>
                  <c:pt idx="14">
                    <c:v>for</c:v>
                  </c:pt>
                  <c:pt idx="15">
                    <c:v>gas</c:v>
                  </c:pt>
                  <c:pt idx="16">
                    <c:v>gas_dist</c:v>
                  </c:pt>
                  <c:pt idx="17">
                    <c:v>gro</c:v>
                  </c:pt>
                  <c:pt idx="18">
                    <c:v>hort</c:v>
                  </c:pt>
                  <c:pt idx="19">
                    <c:v>LightManuf</c:v>
                  </c:pt>
                  <c:pt idx="20">
                    <c:v>Manuf</c:v>
                  </c:pt>
                  <c:pt idx="21">
                    <c:v>mil</c:v>
                  </c:pt>
                  <c:pt idx="22">
                    <c:v>oap</c:v>
                  </c:pt>
                  <c:pt idx="23">
                    <c:v>ocrops</c:v>
                  </c:pt>
                  <c:pt idx="24">
                    <c:v>ofd</c:v>
                  </c:pt>
                  <c:pt idx="25">
                    <c:v>oil</c:v>
                  </c:pt>
                  <c:pt idx="26">
                    <c:v>oilcake</c:v>
                  </c:pt>
                  <c:pt idx="27">
                    <c:v>omt</c:v>
                  </c:pt>
                  <c:pt idx="28">
                    <c:v>osd</c:v>
                  </c:pt>
                  <c:pt idx="29">
                    <c:v>pcr</c:v>
                  </c:pt>
                  <c:pt idx="30">
                    <c:v>pdr</c:v>
                  </c:pt>
                  <c:pt idx="31">
                    <c:v>petro</c:v>
                  </c:pt>
                  <c:pt idx="32">
                    <c:v>pfb</c:v>
                  </c:pt>
                  <c:pt idx="33">
                    <c:v>pltry</c:v>
                  </c:pt>
                  <c:pt idx="34">
                    <c:v>poum</c:v>
                  </c:pt>
                  <c:pt idx="35">
                    <c:v>sugar</c:v>
                  </c:pt>
                  <c:pt idx="36">
                    <c:v>vol</c:v>
                  </c:pt>
                  <c:pt idx="37">
                    <c:v>wht</c:v>
                  </c:pt>
                  <c:pt idx="38">
                    <c:v>wol</c:v>
                  </c:pt>
                </c15:dlblRangeCache>
              </c15:datalabelsRange>
            </c:ext>
            <c:ext xmlns:c16="http://schemas.microsoft.com/office/drawing/2014/chart" uri="{C3380CC4-5D6E-409C-BE32-E72D297353CC}">
              <c16:uniqueId val="{00000027-7205-4FC9-B079-FCA674201844}"/>
            </c:ext>
          </c:extLst>
        </c:ser>
        <c:dLbls>
          <c:showLegendKey val="0"/>
          <c:showVal val="1"/>
          <c:showCatName val="0"/>
          <c:showSerName val="0"/>
          <c:showPercent val="0"/>
          <c:showBubbleSize val="0"/>
        </c:dLbls>
        <c:bubbleScale val="100"/>
        <c:showNegBubbles val="0"/>
        <c:axId val="282028968"/>
        <c:axId val="282034216"/>
      </c:bubbleChart>
      <c:valAx>
        <c:axId val="282028968"/>
        <c:scaling>
          <c:orientation val="minMax"/>
          <c:max val="85"/>
          <c:min val="7"/>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2034216"/>
        <c:crosses val="autoZero"/>
        <c:crossBetween val="midCat"/>
      </c:valAx>
      <c:valAx>
        <c:axId val="282034216"/>
        <c:scaling>
          <c:orientation val="minMax"/>
          <c:max val="1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2028968"/>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ubbleChart>
        <c:varyColors val="0"/>
        <c:ser>
          <c:idx val="0"/>
          <c:order val="0"/>
          <c:tx>
            <c:strRef>
              <c:f>Omt!$A$6</c:f>
              <c:strCache>
                <c:ptCount val="1"/>
                <c:pt idx="0">
                  <c:v>omt</c:v>
                </c:pt>
              </c:strCache>
            </c:strRef>
          </c:tx>
          <c:spPr>
            <a:solidFill>
              <a:schemeClr val="accent1"/>
            </a:solidFill>
            <a:ln>
              <a:noFill/>
            </a:ln>
            <a:effectLst/>
          </c:spPr>
          <c:invertIfNegative val="0"/>
          <c:dLbls>
            <c:dLbl>
              <c:idx val="0"/>
              <c:layout/>
              <c:tx>
                <c:rich>
                  <a:bodyPr/>
                  <a:lstStyle/>
                  <a:p>
                    <a:fld id="{EDD166EF-E3F5-45BC-936A-8DDC02BE1CD8}" type="CELLRANGE">
                      <a:rPr lang="en-US"/>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0-F095-4C02-9EF6-D0EF7F7C0E96}"/>
                </c:ext>
              </c:extLst>
            </c:dLbl>
            <c:dLbl>
              <c:idx val="1"/>
              <c:layout/>
              <c:tx>
                <c:rich>
                  <a:bodyPr/>
                  <a:lstStyle/>
                  <a:p>
                    <a:fld id="{000AC491-B4F8-4EC3-A45A-52D8F6AE6093}"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1-F095-4C02-9EF6-D0EF7F7C0E96}"/>
                </c:ext>
              </c:extLst>
            </c:dLbl>
            <c:dLbl>
              <c:idx val="2"/>
              <c:layout/>
              <c:tx>
                <c:rich>
                  <a:bodyPr/>
                  <a:lstStyle/>
                  <a:p>
                    <a:fld id="{F8E09031-E14F-4295-811E-1A7BDEA1C518}"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2-F095-4C02-9EF6-D0EF7F7C0E96}"/>
                </c:ext>
              </c:extLst>
            </c:dLbl>
            <c:dLbl>
              <c:idx val="3"/>
              <c:layout/>
              <c:tx>
                <c:rich>
                  <a:bodyPr/>
                  <a:lstStyle/>
                  <a:p>
                    <a:fld id="{8C07D87B-6EC4-4179-887E-387750D59568}"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3-F095-4C02-9EF6-D0EF7F7C0E96}"/>
                </c:ext>
              </c:extLst>
            </c:dLbl>
            <c:dLbl>
              <c:idx val="4"/>
              <c:layout/>
              <c:tx>
                <c:rich>
                  <a:bodyPr/>
                  <a:lstStyle/>
                  <a:p>
                    <a:fld id="{A6208F61-176D-4161-BA0B-FD573CDC4823}"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4-F095-4C02-9EF6-D0EF7F7C0E96}"/>
                </c:ext>
              </c:extLst>
            </c:dLbl>
            <c:dLbl>
              <c:idx val="5"/>
              <c:layout/>
              <c:tx>
                <c:rich>
                  <a:bodyPr/>
                  <a:lstStyle/>
                  <a:p>
                    <a:fld id="{6C0AD164-FAA8-4A6E-BB80-B3456A8430DC}"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5-F095-4C02-9EF6-D0EF7F7C0E96}"/>
                </c:ext>
              </c:extLst>
            </c:dLbl>
            <c:dLbl>
              <c:idx val="6"/>
              <c:layout/>
              <c:tx>
                <c:rich>
                  <a:bodyPr/>
                  <a:lstStyle/>
                  <a:p>
                    <a:fld id="{980735E9-EEF4-4075-9444-ECACBC71FFA7}"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6-F095-4C02-9EF6-D0EF7F7C0E96}"/>
                </c:ext>
              </c:extLst>
            </c:dLbl>
            <c:dLbl>
              <c:idx val="7"/>
              <c:layout/>
              <c:tx>
                <c:rich>
                  <a:bodyPr/>
                  <a:lstStyle/>
                  <a:p>
                    <a:fld id="{E69E968B-F76F-42BF-8F46-6D00B7077FF7}"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7-F095-4C02-9EF6-D0EF7F7C0E96}"/>
                </c:ext>
              </c:extLst>
            </c:dLbl>
            <c:dLbl>
              <c:idx val="8"/>
              <c:layout/>
              <c:tx>
                <c:rich>
                  <a:bodyPr/>
                  <a:lstStyle/>
                  <a:p>
                    <a:fld id="{37998D7F-39AE-49F8-8340-1EA9E532BDBF}"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8-F095-4C02-9EF6-D0EF7F7C0E96}"/>
                </c:ext>
              </c:extLst>
            </c:dLbl>
            <c:dLbl>
              <c:idx val="9"/>
              <c:layout/>
              <c:tx>
                <c:rich>
                  <a:bodyPr/>
                  <a:lstStyle/>
                  <a:p>
                    <a:fld id="{0119E029-4637-4E80-9263-141E9600F4A3}"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9-F095-4C02-9EF6-D0EF7F7C0E96}"/>
                </c:ext>
              </c:extLst>
            </c:dLbl>
            <c:dLbl>
              <c:idx val="10"/>
              <c:layout/>
              <c:tx>
                <c:rich>
                  <a:bodyPr/>
                  <a:lstStyle/>
                  <a:p>
                    <a:fld id="{7F613F32-4392-4703-B13C-2C8FFE926A10}"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A-F095-4C02-9EF6-D0EF7F7C0E96}"/>
                </c:ext>
              </c:extLst>
            </c:dLbl>
            <c:dLbl>
              <c:idx val="11"/>
              <c:layout/>
              <c:tx>
                <c:rich>
                  <a:bodyPr/>
                  <a:lstStyle/>
                  <a:p>
                    <a:fld id="{EBDC2881-F844-4719-A1A2-8CE9442E98F8}"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B-F095-4C02-9EF6-D0EF7F7C0E96}"/>
                </c:ext>
              </c:extLst>
            </c:dLbl>
            <c:dLbl>
              <c:idx val="12"/>
              <c:layout/>
              <c:tx>
                <c:rich>
                  <a:bodyPr/>
                  <a:lstStyle/>
                  <a:p>
                    <a:fld id="{A557079B-B37C-4BF2-A375-2AAF24BF5982}"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C-F095-4C02-9EF6-D0EF7F7C0E96}"/>
                </c:ext>
              </c:extLst>
            </c:dLbl>
            <c:dLbl>
              <c:idx val="13"/>
              <c:layout/>
              <c:tx>
                <c:rich>
                  <a:bodyPr/>
                  <a:lstStyle/>
                  <a:p>
                    <a:fld id="{0945681C-B94B-4BF6-B827-F1BAF2799A50}"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D-F095-4C02-9EF6-D0EF7F7C0E96}"/>
                </c:ext>
              </c:extLst>
            </c:dLbl>
            <c:dLbl>
              <c:idx val="14"/>
              <c:layout/>
              <c:tx>
                <c:rich>
                  <a:bodyPr/>
                  <a:lstStyle/>
                  <a:p>
                    <a:fld id="{07E49901-ACC0-48A9-B656-DF8774AD118E}"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E-F095-4C02-9EF6-D0EF7F7C0E96}"/>
                </c:ext>
              </c:extLst>
            </c:dLbl>
            <c:dLbl>
              <c:idx val="15"/>
              <c:layout/>
              <c:tx>
                <c:rich>
                  <a:bodyPr/>
                  <a:lstStyle/>
                  <a:p>
                    <a:fld id="{2AD14E30-A746-4E46-836E-816117AF981F}"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F-F095-4C02-9EF6-D0EF7F7C0E96}"/>
                </c:ext>
              </c:extLst>
            </c:dLbl>
            <c:dLbl>
              <c:idx val="16"/>
              <c:layout/>
              <c:tx>
                <c:rich>
                  <a:bodyPr/>
                  <a:lstStyle/>
                  <a:p>
                    <a:fld id="{2E52AA04-9096-4CD2-848E-CF14E69043ED}"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0-F095-4C02-9EF6-D0EF7F7C0E96}"/>
                </c:ext>
              </c:extLst>
            </c:dLbl>
            <c:dLbl>
              <c:idx val="17"/>
              <c:layout/>
              <c:tx>
                <c:rich>
                  <a:bodyPr/>
                  <a:lstStyle/>
                  <a:p>
                    <a:fld id="{272EA549-BF91-4838-A399-FDD31C54F8A5}"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1-F095-4C02-9EF6-D0EF7F7C0E96}"/>
                </c:ext>
              </c:extLst>
            </c:dLbl>
            <c:dLbl>
              <c:idx val="18"/>
              <c:layout/>
              <c:tx>
                <c:rich>
                  <a:bodyPr/>
                  <a:lstStyle/>
                  <a:p>
                    <a:fld id="{233C7117-76E5-4650-83B5-09893E453F32}"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2-F095-4C02-9EF6-D0EF7F7C0E96}"/>
                </c:ext>
              </c:extLst>
            </c:dLbl>
            <c:dLbl>
              <c:idx val="19"/>
              <c:layout/>
              <c:tx>
                <c:rich>
                  <a:bodyPr/>
                  <a:lstStyle/>
                  <a:p>
                    <a:fld id="{D4E47751-8CD1-4480-AED7-0C5FF03EC23C}"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3-F095-4C02-9EF6-D0EF7F7C0E96}"/>
                </c:ext>
              </c:extLst>
            </c:dLbl>
            <c:dLbl>
              <c:idx val="20"/>
              <c:layout/>
              <c:tx>
                <c:rich>
                  <a:bodyPr/>
                  <a:lstStyle/>
                  <a:p>
                    <a:fld id="{16D0449F-147C-47A0-9985-933C0ED8B797}"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4-F095-4C02-9EF6-D0EF7F7C0E96}"/>
                </c:ext>
              </c:extLst>
            </c:dLbl>
            <c:dLbl>
              <c:idx val="21"/>
              <c:layout/>
              <c:tx>
                <c:rich>
                  <a:bodyPr/>
                  <a:lstStyle/>
                  <a:p>
                    <a:fld id="{4C89F63C-BA3A-4E11-B48D-8264D06EB6BC}"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5-F095-4C02-9EF6-D0EF7F7C0E96}"/>
                </c:ext>
              </c:extLst>
            </c:dLbl>
            <c:dLbl>
              <c:idx val="22"/>
              <c:layout/>
              <c:tx>
                <c:rich>
                  <a:bodyPr/>
                  <a:lstStyle/>
                  <a:p>
                    <a:fld id="{D91D1AE4-4686-4F72-92EE-9362BF785171}"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6-F095-4C02-9EF6-D0EF7F7C0E96}"/>
                </c:ext>
              </c:extLst>
            </c:dLbl>
            <c:dLbl>
              <c:idx val="23"/>
              <c:layout/>
              <c:tx>
                <c:rich>
                  <a:bodyPr/>
                  <a:lstStyle/>
                  <a:p>
                    <a:fld id="{D10BA7B9-9422-472A-96F6-431F5F8532C7}"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7-F095-4C02-9EF6-D0EF7F7C0E96}"/>
                </c:ext>
              </c:extLst>
            </c:dLbl>
            <c:dLbl>
              <c:idx val="24"/>
              <c:tx>
                <c:rich>
                  <a:bodyPr/>
                  <a:lstStyle/>
                  <a:p>
                    <a:endParaRPr lang="en-US"/>
                  </a:p>
                </c:rich>
              </c:tx>
              <c:dLblPos val="t"/>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F095-4C02-9EF6-D0EF7F7C0E96}"/>
                </c:ext>
              </c:extLst>
            </c:dLbl>
            <c:dLbl>
              <c:idx val="25"/>
              <c:layout/>
              <c:tx>
                <c:rich>
                  <a:bodyPr/>
                  <a:lstStyle/>
                  <a:p>
                    <a:fld id="{072E68E9-CB7C-4FB6-8CFD-019900B9526D}" type="CELLRANGE">
                      <a:rPr lang="en-GB"/>
                      <a:pPr/>
                      <a:t>[CELLRANGE]</a:t>
                    </a:fld>
                    <a:endParaRPr lang="en-GB"/>
                  </a:p>
                </c:rich>
              </c:tx>
              <c:dLblPos val="t"/>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9-F095-4C02-9EF6-D0EF7F7C0E9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showLeaderLines val="0"/>
            <c:extLst>
              <c:ext xmlns:c15="http://schemas.microsoft.com/office/drawing/2012/chart" uri="{CE6537A1-D6FC-4f65-9D91-7224C49458BB}">
                <c15:layout/>
                <c15:showDataLabelsRange val="1"/>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xVal>
            <c:numRef>
              <c:f>Omt!$C$6:$AB$6</c:f>
              <c:numCache>
                <c:formatCode>0.00</c:formatCode>
                <c:ptCount val="26"/>
                <c:pt idx="0">
                  <c:v>49.687095642089801</c:v>
                </c:pt>
                <c:pt idx="1">
                  <c:v>90</c:v>
                </c:pt>
                <c:pt idx="2">
                  <c:v>61.209568023681598</c:v>
                </c:pt>
                <c:pt idx="3">
                  <c:v>67.980827331542997</c:v>
                </c:pt>
                <c:pt idx="4">
                  <c:v>61.540306091308601</c:v>
                </c:pt>
                <c:pt idx="5">
                  <c:v>62.826778411865199</c:v>
                </c:pt>
                <c:pt idx="6">
                  <c:v>60.711666107177699</c:v>
                </c:pt>
                <c:pt idx="7">
                  <c:v>60.480464935302699</c:v>
                </c:pt>
                <c:pt idx="8">
                  <c:v>61.223361968994098</c:v>
                </c:pt>
                <c:pt idx="9">
                  <c:v>83.320335388183594</c:v>
                </c:pt>
                <c:pt idx="10">
                  <c:v>60.831153869628899</c:v>
                </c:pt>
                <c:pt idx="11">
                  <c:v>62.477329254150398</c:v>
                </c:pt>
                <c:pt idx="12">
                  <c:v>82.783035278320298</c:v>
                </c:pt>
                <c:pt idx="13">
                  <c:v>82.783035278320298</c:v>
                </c:pt>
                <c:pt idx="14">
                  <c:v>62.057853698730497</c:v>
                </c:pt>
                <c:pt idx="15">
                  <c:v>62.337745666503899</c:v>
                </c:pt>
                <c:pt idx="16">
                  <c:v>63.243526458740199</c:v>
                </c:pt>
                <c:pt idx="17">
                  <c:v>59.916347503662102</c:v>
                </c:pt>
                <c:pt idx="18">
                  <c:v>64.696517944335895</c:v>
                </c:pt>
                <c:pt idx="19">
                  <c:v>60.457130432128899</c:v>
                </c:pt>
                <c:pt idx="20">
                  <c:v>57.325534820556598</c:v>
                </c:pt>
                <c:pt idx="21">
                  <c:v>69.012229919433594</c:v>
                </c:pt>
                <c:pt idx="22">
                  <c:v>62.613185882568402</c:v>
                </c:pt>
                <c:pt idx="23">
                  <c:v>63.455192565917997</c:v>
                </c:pt>
                <c:pt idx="25">
                  <c:v>58.734474182128899</c:v>
                </c:pt>
              </c:numCache>
            </c:numRef>
          </c:xVal>
          <c:yVal>
            <c:numRef>
              <c:f>Omt!$C$2:$AB$2</c:f>
              <c:numCache>
                <c:formatCode>0.00</c:formatCode>
                <c:ptCount val="26"/>
                <c:pt idx="0">
                  <c:v>-2.1779999999999999</c:v>
                </c:pt>
                <c:pt idx="1">
                  <c:v>-9.4009999999999998</c:v>
                </c:pt>
                <c:pt idx="2">
                  <c:v>-8.0180000000000007</c:v>
                </c:pt>
                <c:pt idx="3">
                  <c:v>-6.5609999999999999</c:v>
                </c:pt>
                <c:pt idx="4">
                  <c:v>-5.5609999999999999</c:v>
                </c:pt>
                <c:pt idx="5">
                  <c:v>-7.89</c:v>
                </c:pt>
                <c:pt idx="6">
                  <c:v>-4.9829999999999997</c:v>
                </c:pt>
                <c:pt idx="7">
                  <c:v>-7.3739999999999997</c:v>
                </c:pt>
                <c:pt idx="8">
                  <c:v>-1.3560000000000001</c:v>
                </c:pt>
                <c:pt idx="9">
                  <c:v>-7.9219999999999997</c:v>
                </c:pt>
                <c:pt idx="10">
                  <c:v>-2.7919999999999998</c:v>
                </c:pt>
                <c:pt idx="11">
                  <c:v>-8.2739999999999991</c:v>
                </c:pt>
                <c:pt idx="12">
                  <c:v>-2.1509999999999998</c:v>
                </c:pt>
                <c:pt idx="13">
                  <c:v>-4.3819999999999997</c:v>
                </c:pt>
                <c:pt idx="14">
                  <c:v>-5.3529999999999998</c:v>
                </c:pt>
                <c:pt idx="15">
                  <c:v>-7.6440000000000001</c:v>
                </c:pt>
                <c:pt idx="16">
                  <c:v>-7.5229999999999997</c:v>
                </c:pt>
                <c:pt idx="17">
                  <c:v>-3.246</c:v>
                </c:pt>
                <c:pt idx="18">
                  <c:v>-2.367</c:v>
                </c:pt>
                <c:pt idx="19">
                  <c:v>-6.8369999999999997</c:v>
                </c:pt>
                <c:pt idx="20">
                  <c:v>-1.9E-2</c:v>
                </c:pt>
                <c:pt idx="21">
                  <c:v>-3.7909999999999999</c:v>
                </c:pt>
                <c:pt idx="22">
                  <c:v>-5.2750000000000004</c:v>
                </c:pt>
                <c:pt idx="23">
                  <c:v>-2.726</c:v>
                </c:pt>
                <c:pt idx="24">
                  <c:v>-1.417</c:v>
                </c:pt>
                <c:pt idx="25">
                  <c:v>-4.5529999999999999</c:v>
                </c:pt>
              </c:numCache>
            </c:numRef>
          </c:yVal>
          <c:bubbleSize>
            <c:numRef>
              <c:f>Omt!$D$9:$AC$9</c:f>
              <c:numCache>
                <c:formatCode>0.00</c:formatCode>
                <c:ptCount val="26"/>
                <c:pt idx="0">
                  <c:v>2213.16918945313</c:v>
                </c:pt>
                <c:pt idx="1">
                  <c:v>0.33182707428932201</c:v>
                </c:pt>
                <c:pt idx="2">
                  <c:v>2.5844855308532702</c:v>
                </c:pt>
                <c:pt idx="3">
                  <c:v>8.1883398815989494E-3</c:v>
                </c:pt>
                <c:pt idx="4">
                  <c:v>6.2439336776733398</c:v>
                </c:pt>
                <c:pt idx="5">
                  <c:v>146.68333435058599</c:v>
                </c:pt>
                <c:pt idx="6">
                  <c:v>112.888458251953</c:v>
                </c:pt>
                <c:pt idx="7">
                  <c:v>273.13888549804699</c:v>
                </c:pt>
                <c:pt idx="8">
                  <c:v>28.688234329223601</c:v>
                </c:pt>
                <c:pt idx="9">
                  <c:v>51.341331481933601</c:v>
                </c:pt>
                <c:pt idx="10">
                  <c:v>1575.50817871094</c:v>
                </c:pt>
                <c:pt idx="11">
                  <c:v>6.4890384674072301</c:v>
                </c:pt>
                <c:pt idx="12">
                  <c:v>1664.16809082031</c:v>
                </c:pt>
                <c:pt idx="13">
                  <c:v>2.8034114837646502</c:v>
                </c:pt>
                <c:pt idx="14">
                  <c:v>46.520870208740199</c:v>
                </c:pt>
                <c:pt idx="15">
                  <c:v>140.68287658691401</c:v>
                </c:pt>
                <c:pt idx="16">
                  <c:v>152.28778076171901</c:v>
                </c:pt>
                <c:pt idx="17">
                  <c:v>66.676727294921903</c:v>
                </c:pt>
                <c:pt idx="18">
                  <c:v>9.3465270996093803</c:v>
                </c:pt>
                <c:pt idx="19">
                  <c:v>10910.6572265625</c:v>
                </c:pt>
                <c:pt idx="20">
                  <c:v>50.388404846191399</c:v>
                </c:pt>
                <c:pt idx="21">
                  <c:v>10.974971771240201</c:v>
                </c:pt>
                <c:pt idx="22">
                  <c:v>1509.03649902344</c:v>
                </c:pt>
                <c:pt idx="23">
                  <c:v>4.3748369216918901</c:v>
                </c:pt>
                <c:pt idx="24">
                  <c:v>27.601495742797901</c:v>
                </c:pt>
                <c:pt idx="25">
                  <c:v>7.1784477233886701</c:v>
                </c:pt>
              </c:numCache>
            </c:numRef>
          </c:bubbleSize>
          <c:bubble3D val="0"/>
          <c:extLst>
            <c:ext xmlns:c15="http://schemas.microsoft.com/office/drawing/2012/chart" uri="{02D57815-91ED-43cb-92C2-25804820EDAC}">
              <c15:datalabelsRange>
                <c15:f>Omt!$C$1:$AB$1</c15:f>
                <c15:dlblRangeCache>
                  <c:ptCount val="26"/>
                  <c:pt idx="0">
                    <c:v>Gbr</c:v>
                  </c:pt>
                  <c:pt idx="1">
                    <c:v>Arg</c:v>
                  </c:pt>
                  <c:pt idx="2">
                    <c:v>Bra</c:v>
                  </c:pt>
                  <c:pt idx="3">
                    <c:v>Pry</c:v>
                  </c:pt>
                  <c:pt idx="4">
                    <c:v>Ury</c:v>
                  </c:pt>
                  <c:pt idx="5">
                    <c:v>CAN</c:v>
                  </c:pt>
                  <c:pt idx="6">
                    <c:v>NZ</c:v>
                  </c:pt>
                  <c:pt idx="7">
                    <c:v>AUS</c:v>
                  </c:pt>
                  <c:pt idx="8">
                    <c:v>MEX</c:v>
                  </c:pt>
                  <c:pt idx="9">
                    <c:v>CHL</c:v>
                  </c:pt>
                  <c:pt idx="10">
                    <c:v>JPN</c:v>
                  </c:pt>
                  <c:pt idx="11">
                    <c:v>THA</c:v>
                  </c:pt>
                  <c:pt idx="12">
                    <c:v>PHL</c:v>
                  </c:pt>
                  <c:pt idx="13">
                    <c:v>IDN</c:v>
                  </c:pt>
                  <c:pt idx="14">
                    <c:v>MYS</c:v>
                  </c:pt>
                  <c:pt idx="15">
                    <c:v>VNM</c:v>
                  </c:pt>
                  <c:pt idx="16">
                    <c:v>USA</c:v>
                  </c:pt>
                  <c:pt idx="17">
                    <c:v>UKR</c:v>
                  </c:pt>
                  <c:pt idx="18">
                    <c:v>rus</c:v>
                  </c:pt>
                  <c:pt idx="19">
                    <c:v>chn</c:v>
                  </c:pt>
                  <c:pt idx="20">
                    <c:v>RoE</c:v>
                  </c:pt>
                  <c:pt idx="21">
                    <c:v>RoAm</c:v>
                  </c:pt>
                  <c:pt idx="22">
                    <c:v>RoAS</c:v>
                  </c:pt>
                  <c:pt idx="23">
                    <c:v>MENA</c:v>
                  </c:pt>
                  <c:pt idx="24">
                    <c:v>SSA</c:v>
                  </c:pt>
                  <c:pt idx="25">
                    <c:v>ROW</c:v>
                  </c:pt>
                </c15:dlblRangeCache>
              </c15:datalabelsRange>
            </c:ext>
            <c:ext xmlns:c16="http://schemas.microsoft.com/office/drawing/2014/chart" uri="{C3380CC4-5D6E-409C-BE32-E72D297353CC}">
              <c16:uniqueId val="{0000001A-F095-4C02-9EF6-D0EF7F7C0E96}"/>
            </c:ext>
          </c:extLst>
        </c:ser>
        <c:dLbls>
          <c:dLblPos val="t"/>
          <c:showLegendKey val="0"/>
          <c:showVal val="1"/>
          <c:showCatName val="0"/>
          <c:showSerName val="0"/>
          <c:showPercent val="0"/>
          <c:showBubbleSize val="0"/>
        </c:dLbls>
        <c:bubbleScale val="100"/>
        <c:showNegBubbles val="0"/>
        <c:axId val="408350504"/>
        <c:axId val="408346896"/>
      </c:bubbleChart>
      <c:valAx>
        <c:axId val="408350504"/>
        <c:scaling>
          <c:orientation val="minMax"/>
          <c:min val="45"/>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8346896"/>
        <c:crosses val="autoZero"/>
        <c:crossBetween val="midCat"/>
      </c:valAx>
      <c:valAx>
        <c:axId val="40834689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8350504"/>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ubbleChart>
        <c:varyColors val="0"/>
        <c:ser>
          <c:idx val="0"/>
          <c:order val="0"/>
          <c:spPr>
            <a:solidFill>
              <a:schemeClr val="accent1"/>
            </a:solidFill>
            <a:ln w="25400">
              <a:noFill/>
            </a:ln>
            <a:effectLst/>
          </c:spPr>
          <c:invertIfNegative val="0"/>
          <c:dLbls>
            <c:dLbl>
              <c:idx val="0"/>
              <c:layout/>
              <c:tx>
                <c:rich>
                  <a:bodyPr/>
                  <a:lstStyle/>
                  <a:p>
                    <a:fld id="{0C5F014C-2D74-4C21-BC2C-4EF5D3FBD742}"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0-1C80-430A-AF73-7E609D7D036C}"/>
                </c:ext>
              </c:extLst>
            </c:dLbl>
            <c:dLbl>
              <c:idx val="1"/>
              <c:layout/>
              <c:tx>
                <c:rich>
                  <a:bodyPr/>
                  <a:lstStyle/>
                  <a:p>
                    <a:fld id="{3997C10E-8BD4-4E11-A95D-361D1CEA052D}"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1-1C80-430A-AF73-7E609D7D036C}"/>
                </c:ext>
              </c:extLst>
            </c:dLbl>
            <c:dLbl>
              <c:idx val="2"/>
              <c:layout/>
              <c:tx>
                <c:rich>
                  <a:bodyPr/>
                  <a:lstStyle/>
                  <a:p>
                    <a:fld id="{E09405B5-A0CF-4129-9FE2-13E029D9893E}"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2-1C80-430A-AF73-7E609D7D036C}"/>
                </c:ext>
              </c:extLst>
            </c:dLbl>
            <c:dLbl>
              <c:idx val="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C80-430A-AF73-7E609D7D036C}"/>
                </c:ext>
              </c:extLst>
            </c:dLbl>
            <c:dLbl>
              <c:idx val="4"/>
              <c:layout/>
              <c:tx>
                <c:rich>
                  <a:bodyPr/>
                  <a:lstStyle/>
                  <a:p>
                    <a:fld id="{BE435D02-6100-43BB-B7E7-241DB9BC61C7}"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4-1C80-430A-AF73-7E609D7D036C}"/>
                </c:ext>
              </c:extLst>
            </c:dLbl>
            <c:dLbl>
              <c:idx val="5"/>
              <c:layout/>
              <c:tx>
                <c:rich>
                  <a:bodyPr/>
                  <a:lstStyle/>
                  <a:p>
                    <a:fld id="{360B77E8-3D3B-4909-B145-FC798C19E8F4}"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5-1C80-430A-AF73-7E609D7D036C}"/>
                </c:ext>
              </c:extLst>
            </c:dLbl>
            <c:dLbl>
              <c:idx val="6"/>
              <c:layout/>
              <c:tx>
                <c:rich>
                  <a:bodyPr/>
                  <a:lstStyle/>
                  <a:p>
                    <a:fld id="{7D8D1689-4ADF-44E2-AC5A-F332507368F6}"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6-1C80-430A-AF73-7E609D7D036C}"/>
                </c:ext>
              </c:extLst>
            </c:dLbl>
            <c:dLbl>
              <c:idx val="7"/>
              <c:layout/>
              <c:tx>
                <c:rich>
                  <a:bodyPr/>
                  <a:lstStyle/>
                  <a:p>
                    <a:fld id="{B2CEFFA4-A14D-41DC-A824-93BB74FE0CC1}"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7-1C80-430A-AF73-7E609D7D036C}"/>
                </c:ext>
              </c:extLst>
            </c:dLbl>
            <c:dLbl>
              <c:idx val="8"/>
              <c:layout/>
              <c:tx>
                <c:rich>
                  <a:bodyPr/>
                  <a:lstStyle/>
                  <a:p>
                    <a:fld id="{E2E64074-865E-4F9D-82F2-55625B51B0CB}"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8-1C80-430A-AF73-7E609D7D036C}"/>
                </c:ext>
              </c:extLst>
            </c:dLbl>
            <c:dLbl>
              <c:idx val="9"/>
              <c:layout/>
              <c:tx>
                <c:rich>
                  <a:bodyPr/>
                  <a:lstStyle/>
                  <a:p>
                    <a:fld id="{95E31CE7-ABF5-40A0-8257-E460051C4DBE}"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9-1C80-430A-AF73-7E609D7D036C}"/>
                </c:ext>
              </c:extLst>
            </c:dLbl>
            <c:dLbl>
              <c:idx val="10"/>
              <c:layout/>
              <c:tx>
                <c:rich>
                  <a:bodyPr/>
                  <a:lstStyle/>
                  <a:p>
                    <a:fld id="{9480A0FC-D486-42AC-946D-A44B9A1B5ADA}"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A-1C80-430A-AF73-7E609D7D036C}"/>
                </c:ext>
              </c:extLst>
            </c:dLbl>
            <c:dLbl>
              <c:idx val="11"/>
              <c:layout/>
              <c:tx>
                <c:rich>
                  <a:bodyPr/>
                  <a:lstStyle/>
                  <a:p>
                    <a:fld id="{5EDB3377-1D78-4DF5-9D4E-8F68BFDB4527}"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B-1C80-430A-AF73-7E609D7D036C}"/>
                </c:ext>
              </c:extLst>
            </c:dLbl>
            <c:dLbl>
              <c:idx val="12"/>
              <c:layout/>
              <c:tx>
                <c:rich>
                  <a:bodyPr/>
                  <a:lstStyle/>
                  <a:p>
                    <a:fld id="{8620066E-24C4-4C4E-B68F-8606C8608FD5}"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C-1C80-430A-AF73-7E609D7D036C}"/>
                </c:ext>
              </c:extLst>
            </c:dLbl>
            <c:dLbl>
              <c:idx val="13"/>
              <c:layout/>
              <c:tx>
                <c:rich>
                  <a:bodyPr/>
                  <a:lstStyle/>
                  <a:p>
                    <a:fld id="{99C3E323-DABF-4970-8021-513322FF9B88}"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D-1C80-430A-AF73-7E609D7D036C}"/>
                </c:ext>
              </c:extLst>
            </c:dLbl>
            <c:dLbl>
              <c:idx val="14"/>
              <c:layout/>
              <c:tx>
                <c:rich>
                  <a:bodyPr/>
                  <a:lstStyle/>
                  <a:p>
                    <a:fld id="{04B42BBA-B3B3-48C6-833C-DBD9FB94D2C3}"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E-1C80-430A-AF73-7E609D7D036C}"/>
                </c:ext>
              </c:extLst>
            </c:dLbl>
            <c:dLbl>
              <c:idx val="15"/>
              <c:layout/>
              <c:tx>
                <c:rich>
                  <a:bodyPr/>
                  <a:lstStyle/>
                  <a:p>
                    <a:fld id="{7FC0009C-89F9-4130-AE96-357EF3684ED2}"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F-1C80-430A-AF73-7E609D7D036C}"/>
                </c:ext>
              </c:extLst>
            </c:dLbl>
            <c:dLbl>
              <c:idx val="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1C80-430A-AF73-7E609D7D036C}"/>
                </c:ext>
              </c:extLst>
            </c:dLbl>
            <c:dLbl>
              <c:idx val="17"/>
              <c:layout/>
              <c:tx>
                <c:rich>
                  <a:bodyPr/>
                  <a:lstStyle/>
                  <a:p>
                    <a:fld id="{EDC870B3-8AAB-4A7B-AEFA-43E2D2F9E7A5}"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1-1C80-430A-AF73-7E609D7D036C}"/>
                </c:ext>
              </c:extLst>
            </c:dLbl>
            <c:dLbl>
              <c:idx val="18"/>
              <c:layout/>
              <c:tx>
                <c:rich>
                  <a:bodyPr/>
                  <a:lstStyle/>
                  <a:p>
                    <a:fld id="{ED337B2D-EB7F-4665-8502-602B9A63BC88}"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2-1C80-430A-AF73-7E609D7D036C}"/>
                </c:ext>
              </c:extLst>
            </c:dLbl>
            <c:dLbl>
              <c:idx val="19"/>
              <c:layout/>
              <c:tx>
                <c:rich>
                  <a:bodyPr/>
                  <a:lstStyle/>
                  <a:p>
                    <a:fld id="{9474A18B-DBB9-4FD5-80E5-045B09E98730}"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3-1C80-430A-AF73-7E609D7D036C}"/>
                </c:ext>
              </c:extLst>
            </c:dLbl>
            <c:dLbl>
              <c:idx val="20"/>
              <c:layout/>
              <c:tx>
                <c:rich>
                  <a:bodyPr/>
                  <a:lstStyle/>
                  <a:p>
                    <a:fld id="{F6CF1A2C-AD40-4817-8511-AD0FFFFBF6E3}"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4-1C80-430A-AF73-7E609D7D036C}"/>
                </c:ext>
              </c:extLst>
            </c:dLbl>
            <c:dLbl>
              <c:idx val="21"/>
              <c:layout/>
              <c:tx>
                <c:rich>
                  <a:bodyPr/>
                  <a:lstStyle/>
                  <a:p>
                    <a:fld id="{4710210C-51C2-4932-BD80-4FDE60729067}"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5-1C80-430A-AF73-7E609D7D036C}"/>
                </c:ext>
              </c:extLst>
            </c:dLbl>
            <c:dLbl>
              <c:idx val="22"/>
              <c:layout/>
              <c:tx>
                <c:rich>
                  <a:bodyPr/>
                  <a:lstStyle/>
                  <a:p>
                    <a:fld id="{9670B695-D0AE-4F02-8212-B1DEAB45E73A}"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6-1C80-430A-AF73-7E609D7D036C}"/>
                </c:ext>
              </c:extLst>
            </c:dLbl>
            <c:dLbl>
              <c:idx val="23"/>
              <c:layout/>
              <c:tx>
                <c:rich>
                  <a:bodyPr/>
                  <a:lstStyle/>
                  <a:p>
                    <a:fld id="{196AF463-277E-47EB-B49D-FF270CD7A0CF}"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7-1C80-430A-AF73-7E609D7D036C}"/>
                </c:ext>
              </c:extLst>
            </c:dLbl>
            <c:dLbl>
              <c:idx val="24"/>
              <c:layout/>
              <c:tx>
                <c:rich>
                  <a:bodyPr/>
                  <a:lstStyle/>
                  <a:p>
                    <a:fld id="{5A2669FC-62CE-4DAB-935B-21008CE05C70}"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8-1C80-430A-AF73-7E609D7D036C}"/>
                </c:ext>
              </c:extLst>
            </c:dLbl>
            <c:dLbl>
              <c:idx val="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1C80-430A-AF73-7E609D7D036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layout/>
                <c15:showDataLabelsRange val="1"/>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xVal>
            <c:numRef>
              <c:f>Vol!$I$28:$I$53</c:f>
              <c:numCache>
                <c:formatCode>General</c:formatCode>
                <c:ptCount val="26"/>
                <c:pt idx="0">
                  <c:v>46.249500274658203</c:v>
                </c:pt>
                <c:pt idx="1">
                  <c:v>53.666374206542997</c:v>
                </c:pt>
                <c:pt idx="2">
                  <c:v>50.795768737792997</c:v>
                </c:pt>
                <c:pt idx="4">
                  <c:v>54.025642395019503</c:v>
                </c:pt>
                <c:pt idx="5">
                  <c:v>53.827659606933601</c:v>
                </c:pt>
                <c:pt idx="6">
                  <c:v>53.972419738769503</c:v>
                </c:pt>
                <c:pt idx="7">
                  <c:v>53.660129547119098</c:v>
                </c:pt>
                <c:pt idx="8">
                  <c:v>50.314579010009801</c:v>
                </c:pt>
                <c:pt idx="9">
                  <c:v>53.9275932312012</c:v>
                </c:pt>
                <c:pt idx="10">
                  <c:v>52.488037109375</c:v>
                </c:pt>
                <c:pt idx="11">
                  <c:v>53.277866363525398</c:v>
                </c:pt>
                <c:pt idx="12">
                  <c:v>53.888702392578097</c:v>
                </c:pt>
                <c:pt idx="13">
                  <c:v>53.439609527587898</c:v>
                </c:pt>
                <c:pt idx="14">
                  <c:v>54.021247863769503</c:v>
                </c:pt>
                <c:pt idx="15">
                  <c:v>51.969978332519503</c:v>
                </c:pt>
                <c:pt idx="17">
                  <c:v>48.766807556152301</c:v>
                </c:pt>
                <c:pt idx="18">
                  <c:v>51.228145599365199</c:v>
                </c:pt>
                <c:pt idx="19">
                  <c:v>53.028778076171903</c:v>
                </c:pt>
                <c:pt idx="20">
                  <c:v>45.706298828125</c:v>
                </c:pt>
                <c:pt idx="21">
                  <c:v>51.755039215087898</c:v>
                </c:pt>
                <c:pt idx="22">
                  <c:v>53.132358551025398</c:v>
                </c:pt>
                <c:pt idx="23">
                  <c:v>47.269660949707003</c:v>
                </c:pt>
                <c:pt idx="24">
                  <c:v>49.310264587402301</c:v>
                </c:pt>
              </c:numCache>
            </c:numRef>
          </c:xVal>
          <c:yVal>
            <c:numRef>
              <c:f>Vol!$D$28:$D$53</c:f>
              <c:numCache>
                <c:formatCode>General</c:formatCode>
                <c:ptCount val="26"/>
                <c:pt idx="0">
                  <c:v>0.41599999999999998</c:v>
                </c:pt>
                <c:pt idx="1">
                  <c:v>-11.143000000000001</c:v>
                </c:pt>
                <c:pt idx="2">
                  <c:v>-8.0969999999999995</c:v>
                </c:pt>
                <c:pt idx="3">
                  <c:v>6.9260000000000002</c:v>
                </c:pt>
                <c:pt idx="4">
                  <c:v>-10.113</c:v>
                </c:pt>
                <c:pt idx="5">
                  <c:v>-12.3</c:v>
                </c:pt>
                <c:pt idx="6">
                  <c:v>-3.9239999999999999</c:v>
                </c:pt>
                <c:pt idx="7">
                  <c:v>6.16</c:v>
                </c:pt>
                <c:pt idx="8">
                  <c:v>2.4580000000000002</c:v>
                </c:pt>
                <c:pt idx="9">
                  <c:v>4.5410000000000004</c:v>
                </c:pt>
                <c:pt idx="10">
                  <c:v>1.8819999999999999</c:v>
                </c:pt>
                <c:pt idx="11">
                  <c:v>6.8019999999999996</c:v>
                </c:pt>
                <c:pt idx="12">
                  <c:v>-0.39400000000000002</c:v>
                </c:pt>
                <c:pt idx="13">
                  <c:v>-4.8780000000000001</c:v>
                </c:pt>
                <c:pt idx="14">
                  <c:v>-3.1030000000000002</c:v>
                </c:pt>
                <c:pt idx="15">
                  <c:v>3.9079999999999999</c:v>
                </c:pt>
                <c:pt idx="16">
                  <c:v>5.8239999999999998</c:v>
                </c:pt>
                <c:pt idx="17">
                  <c:v>-0.03</c:v>
                </c:pt>
                <c:pt idx="18">
                  <c:v>-2.4969999999999999</c:v>
                </c:pt>
                <c:pt idx="19">
                  <c:v>2.669</c:v>
                </c:pt>
                <c:pt idx="20">
                  <c:v>0.42499999999999999</c:v>
                </c:pt>
                <c:pt idx="21">
                  <c:v>-3.069</c:v>
                </c:pt>
                <c:pt idx="22">
                  <c:v>1.7669999999999999</c:v>
                </c:pt>
                <c:pt idx="23">
                  <c:v>-2.629</c:v>
                </c:pt>
                <c:pt idx="24">
                  <c:v>-5.4649999999999999</c:v>
                </c:pt>
                <c:pt idx="25">
                  <c:v>6.1719999999999997</c:v>
                </c:pt>
              </c:numCache>
            </c:numRef>
          </c:yVal>
          <c:bubbleSize>
            <c:numRef>
              <c:f>Vol!$U$28:$U$53</c:f>
              <c:numCache>
                <c:formatCode>General</c:formatCode>
                <c:ptCount val="26"/>
                <c:pt idx="0">
                  <c:v>710.176025390625</c:v>
                </c:pt>
                <c:pt idx="1">
                  <c:v>17.545438766479499</c:v>
                </c:pt>
                <c:pt idx="2">
                  <c:v>4473.36572265625</c:v>
                </c:pt>
                <c:pt idx="3">
                  <c:v>1.66959245689213E-4</c:v>
                </c:pt>
                <c:pt idx="4">
                  <c:v>0.27446079254150402</c:v>
                </c:pt>
                <c:pt idx="5">
                  <c:v>0.55222725868225098</c:v>
                </c:pt>
                <c:pt idx="6">
                  <c:v>3.5542242527008101</c:v>
                </c:pt>
                <c:pt idx="7">
                  <c:v>12.0208530426025</c:v>
                </c:pt>
                <c:pt idx="8">
                  <c:v>4.8235598951578097E-3</c:v>
                </c:pt>
                <c:pt idx="9">
                  <c:v>49.041130065917997</c:v>
                </c:pt>
                <c:pt idx="10">
                  <c:v>22.819942474365199</c:v>
                </c:pt>
                <c:pt idx="11">
                  <c:v>4.0681907557882401E-4</c:v>
                </c:pt>
                <c:pt idx="12">
                  <c:v>517.270263671875</c:v>
                </c:pt>
                <c:pt idx="13">
                  <c:v>62.058906555175803</c:v>
                </c:pt>
                <c:pt idx="14">
                  <c:v>1476.18395996094</c:v>
                </c:pt>
                <c:pt idx="15">
                  <c:v>1.0833338834345301E-2</c:v>
                </c:pt>
                <c:pt idx="16">
                  <c:v>1180.04321289063</c:v>
                </c:pt>
                <c:pt idx="17">
                  <c:v>268.76818847656301</c:v>
                </c:pt>
                <c:pt idx="18">
                  <c:v>4.2400193214416504</c:v>
                </c:pt>
                <c:pt idx="19">
                  <c:v>0.149170592427254</c:v>
                </c:pt>
                <c:pt idx="20">
                  <c:v>128.31121826171901</c:v>
                </c:pt>
                <c:pt idx="21">
                  <c:v>131.46153259277301</c:v>
                </c:pt>
                <c:pt idx="22">
                  <c:v>62.720249176025398</c:v>
                </c:pt>
                <c:pt idx="23">
                  <c:v>12.1670989990234</c:v>
                </c:pt>
                <c:pt idx="24">
                  <c:v>42.684253692627003</c:v>
                </c:pt>
                <c:pt idx="25">
                  <c:v>343.345458984375</c:v>
                </c:pt>
              </c:numCache>
            </c:numRef>
          </c:bubbleSize>
          <c:bubble3D val="0"/>
          <c:extLst>
            <c:ext xmlns:c15="http://schemas.microsoft.com/office/drawing/2012/chart" uri="{02D57815-91ED-43cb-92C2-25804820EDAC}">
              <c15:datalabelsRange>
                <c15:f>Vol!$C$28:$C$53</c15:f>
                <c15:dlblRangeCache>
                  <c:ptCount val="26"/>
                  <c:pt idx="0">
                    <c:v>Gbr</c:v>
                  </c:pt>
                  <c:pt idx="1">
                    <c:v>Arg</c:v>
                  </c:pt>
                  <c:pt idx="2">
                    <c:v>Bra</c:v>
                  </c:pt>
                  <c:pt idx="3">
                    <c:v>Pry</c:v>
                  </c:pt>
                  <c:pt idx="4">
                    <c:v>Ury</c:v>
                  </c:pt>
                  <c:pt idx="5">
                    <c:v>CAN</c:v>
                  </c:pt>
                  <c:pt idx="6">
                    <c:v>NZ</c:v>
                  </c:pt>
                  <c:pt idx="7">
                    <c:v>AUS</c:v>
                  </c:pt>
                  <c:pt idx="8">
                    <c:v>MEX</c:v>
                  </c:pt>
                  <c:pt idx="9">
                    <c:v>CHL</c:v>
                  </c:pt>
                  <c:pt idx="10">
                    <c:v>JPN</c:v>
                  </c:pt>
                  <c:pt idx="11">
                    <c:v>THA</c:v>
                  </c:pt>
                  <c:pt idx="12">
                    <c:v>PHL</c:v>
                  </c:pt>
                  <c:pt idx="13">
                    <c:v>IDN</c:v>
                  </c:pt>
                  <c:pt idx="14">
                    <c:v>MYS</c:v>
                  </c:pt>
                  <c:pt idx="15">
                    <c:v>VNM</c:v>
                  </c:pt>
                  <c:pt idx="16">
                    <c:v>USA</c:v>
                  </c:pt>
                  <c:pt idx="17">
                    <c:v>UKR</c:v>
                  </c:pt>
                  <c:pt idx="18">
                    <c:v>rus</c:v>
                  </c:pt>
                  <c:pt idx="19">
                    <c:v>chn</c:v>
                  </c:pt>
                  <c:pt idx="20">
                    <c:v>RoE</c:v>
                  </c:pt>
                  <c:pt idx="21">
                    <c:v>RoAm</c:v>
                  </c:pt>
                  <c:pt idx="22">
                    <c:v>RoAS</c:v>
                  </c:pt>
                  <c:pt idx="23">
                    <c:v>MENA</c:v>
                  </c:pt>
                  <c:pt idx="24">
                    <c:v>SSA</c:v>
                  </c:pt>
                  <c:pt idx="25">
                    <c:v>ROW</c:v>
                  </c:pt>
                </c15:dlblRangeCache>
              </c15:datalabelsRange>
            </c:ext>
            <c:ext xmlns:c16="http://schemas.microsoft.com/office/drawing/2014/chart" uri="{C3380CC4-5D6E-409C-BE32-E72D297353CC}">
              <c16:uniqueId val="{0000001A-1C80-430A-AF73-7E609D7D036C}"/>
            </c:ext>
          </c:extLst>
        </c:ser>
        <c:dLbls>
          <c:showLegendKey val="0"/>
          <c:showVal val="1"/>
          <c:showCatName val="0"/>
          <c:showSerName val="0"/>
          <c:showPercent val="0"/>
          <c:showBubbleSize val="0"/>
        </c:dLbls>
        <c:bubbleScale val="100"/>
        <c:showNegBubbles val="0"/>
        <c:axId val="420039880"/>
        <c:axId val="420040536"/>
      </c:bubbleChart>
      <c:valAx>
        <c:axId val="4200398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0040536"/>
        <c:crosses val="autoZero"/>
        <c:crossBetween val="midCat"/>
      </c:valAx>
      <c:valAx>
        <c:axId val="4200405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0039880"/>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716208517812658E-2"/>
          <c:y val="2.7160069043129145E-2"/>
          <c:w val="0.90142926020414227"/>
          <c:h val="0.67552034225013691"/>
        </c:manualLayout>
      </c:layout>
      <c:barChart>
        <c:barDir val="col"/>
        <c:grouping val="clustered"/>
        <c:varyColors val="0"/>
        <c:ser>
          <c:idx val="0"/>
          <c:order val="0"/>
          <c:tx>
            <c:strRef>
              <c:f>TOT!$B$1</c:f>
              <c:strCache>
                <c:ptCount val="1"/>
                <c:pt idx="0">
                  <c:v>index of prices received for tradeables</c:v>
                </c:pt>
              </c:strCache>
            </c:strRef>
          </c:tx>
          <c:spPr>
            <a:solidFill>
              <a:schemeClr val="accent1"/>
            </a:solidFill>
            <a:ln>
              <a:noFill/>
            </a:ln>
            <a:effectLst/>
          </c:spPr>
          <c:invertIfNegative val="0"/>
          <c:cat>
            <c:strRef>
              <c:f>TOT!$K$3:$K$29</c:f>
              <c:strCache>
                <c:ptCount val="27"/>
                <c:pt idx="0">
                  <c:v>EU</c:v>
                </c:pt>
                <c:pt idx="1">
                  <c:v>UK</c:v>
                </c:pt>
                <c:pt idx="2">
                  <c:v>Argentina</c:v>
                </c:pt>
                <c:pt idx="3">
                  <c:v>Brazil</c:v>
                </c:pt>
                <c:pt idx="4">
                  <c:v>Paraguay</c:v>
                </c:pt>
                <c:pt idx="5">
                  <c:v>Uruguay</c:v>
                </c:pt>
                <c:pt idx="6">
                  <c:v>Canada</c:v>
                </c:pt>
                <c:pt idx="7">
                  <c:v>New Zealand</c:v>
                </c:pt>
                <c:pt idx="8">
                  <c:v>Australia</c:v>
                </c:pt>
                <c:pt idx="9">
                  <c:v>Mexico</c:v>
                </c:pt>
                <c:pt idx="10">
                  <c:v>Chile</c:v>
                </c:pt>
                <c:pt idx="11">
                  <c:v>Japan</c:v>
                </c:pt>
                <c:pt idx="12">
                  <c:v>Thailand</c:v>
                </c:pt>
                <c:pt idx="13">
                  <c:v>Philippines</c:v>
                </c:pt>
                <c:pt idx="14">
                  <c:v>Indonesia</c:v>
                </c:pt>
                <c:pt idx="15">
                  <c:v>Malaysia</c:v>
                </c:pt>
                <c:pt idx="16">
                  <c:v>Vietnma</c:v>
                </c:pt>
                <c:pt idx="17">
                  <c:v>USA</c:v>
                </c:pt>
                <c:pt idx="18">
                  <c:v>Ukraine</c:v>
                </c:pt>
                <c:pt idx="19">
                  <c:v>Russia</c:v>
                </c:pt>
                <c:pt idx="20">
                  <c:v>China</c:v>
                </c:pt>
                <c:pt idx="21">
                  <c:v>Rest of Europe</c:v>
                </c:pt>
                <c:pt idx="22">
                  <c:v>Rest of America</c:v>
                </c:pt>
                <c:pt idx="23">
                  <c:v>Rest of Asia</c:v>
                </c:pt>
                <c:pt idx="24">
                  <c:v>MENA</c:v>
                </c:pt>
                <c:pt idx="25">
                  <c:v>Sub-Saharan Africa</c:v>
                </c:pt>
                <c:pt idx="26">
                  <c:v>Rest of the World</c:v>
                </c:pt>
              </c:strCache>
            </c:strRef>
          </c:cat>
          <c:val>
            <c:numRef>
              <c:f>TOT!$D$3:$D$29</c:f>
              <c:numCache>
                <c:formatCode>0.00</c:formatCode>
                <c:ptCount val="27"/>
                <c:pt idx="0">
                  <c:v>0.351515412330627</c:v>
                </c:pt>
                <c:pt idx="1">
                  <c:v>0.30030480027198803</c:v>
                </c:pt>
                <c:pt idx="2">
                  <c:v>-9.8292373120784801E-2</c:v>
                </c:pt>
                <c:pt idx="3">
                  <c:v>-0.54221379756927501</c:v>
                </c:pt>
                <c:pt idx="4">
                  <c:v>-0.17307822406292001</c:v>
                </c:pt>
                <c:pt idx="5">
                  <c:v>-0.17430903017520899</c:v>
                </c:pt>
                <c:pt idx="6">
                  <c:v>0.36707735061645502</c:v>
                </c:pt>
                <c:pt idx="7">
                  <c:v>-0.72336357831955</c:v>
                </c:pt>
                <c:pt idx="8">
                  <c:v>-1.2735691070556601</c:v>
                </c:pt>
                <c:pt idx="9">
                  <c:v>0.60850000381469704</c:v>
                </c:pt>
                <c:pt idx="10">
                  <c:v>-0.93184751272201505</c:v>
                </c:pt>
                <c:pt idx="11">
                  <c:v>0.18860381841659499</c:v>
                </c:pt>
                <c:pt idx="12">
                  <c:v>-0.31830862164497398</c:v>
                </c:pt>
                <c:pt idx="13">
                  <c:v>-0.16267210245132399</c:v>
                </c:pt>
                <c:pt idx="14">
                  <c:v>-0.49574676156044001</c:v>
                </c:pt>
                <c:pt idx="15">
                  <c:v>0.13257285952568101</c:v>
                </c:pt>
                <c:pt idx="16">
                  <c:v>-0.44127771258354198</c:v>
                </c:pt>
                <c:pt idx="17">
                  <c:v>0.30934920907020602</c:v>
                </c:pt>
                <c:pt idx="18">
                  <c:v>-0.29278111457824701</c:v>
                </c:pt>
                <c:pt idx="19">
                  <c:v>0.16082738339901001</c:v>
                </c:pt>
                <c:pt idx="20">
                  <c:v>4.3902326375245999E-2</c:v>
                </c:pt>
                <c:pt idx="21">
                  <c:v>0.40421402454376198</c:v>
                </c:pt>
                <c:pt idx="22">
                  <c:v>8.4166072309017195E-2</c:v>
                </c:pt>
                <c:pt idx="23">
                  <c:v>0.12933954596519501</c:v>
                </c:pt>
                <c:pt idx="24">
                  <c:v>0.15746061503887199</c:v>
                </c:pt>
                <c:pt idx="25">
                  <c:v>-3.8963109254837001E-2</c:v>
                </c:pt>
                <c:pt idx="26">
                  <c:v>0.128163486719131</c:v>
                </c:pt>
              </c:numCache>
            </c:numRef>
          </c:val>
          <c:extLst>
            <c:ext xmlns:c16="http://schemas.microsoft.com/office/drawing/2014/chart" uri="{C3380CC4-5D6E-409C-BE32-E72D297353CC}">
              <c16:uniqueId val="{00000000-2A81-49E7-B04F-6FC4168425D9}"/>
            </c:ext>
          </c:extLst>
        </c:ser>
        <c:ser>
          <c:idx val="1"/>
          <c:order val="1"/>
          <c:tx>
            <c:strRef>
              <c:f>TOT!$G$1</c:f>
              <c:strCache>
                <c:ptCount val="1"/>
                <c:pt idx="0">
                  <c:v>index of prices paid for tradeables</c:v>
                </c:pt>
              </c:strCache>
            </c:strRef>
          </c:tx>
          <c:spPr>
            <a:solidFill>
              <a:schemeClr val="accent2"/>
            </a:solidFill>
            <a:ln>
              <a:noFill/>
            </a:ln>
            <a:effectLst/>
          </c:spPr>
          <c:invertIfNegative val="0"/>
          <c:cat>
            <c:strRef>
              <c:f>TOT!$K$3:$K$29</c:f>
              <c:strCache>
                <c:ptCount val="27"/>
                <c:pt idx="0">
                  <c:v>EU</c:v>
                </c:pt>
                <c:pt idx="1">
                  <c:v>UK</c:v>
                </c:pt>
                <c:pt idx="2">
                  <c:v>Argentina</c:v>
                </c:pt>
                <c:pt idx="3">
                  <c:v>Brazil</c:v>
                </c:pt>
                <c:pt idx="4">
                  <c:v>Paraguay</c:v>
                </c:pt>
                <c:pt idx="5">
                  <c:v>Uruguay</c:v>
                </c:pt>
                <c:pt idx="6">
                  <c:v>Canada</c:v>
                </c:pt>
                <c:pt idx="7">
                  <c:v>New Zealand</c:v>
                </c:pt>
                <c:pt idx="8">
                  <c:v>Australia</c:v>
                </c:pt>
                <c:pt idx="9">
                  <c:v>Mexico</c:v>
                </c:pt>
                <c:pt idx="10">
                  <c:v>Chile</c:v>
                </c:pt>
                <c:pt idx="11">
                  <c:v>Japan</c:v>
                </c:pt>
                <c:pt idx="12">
                  <c:v>Thailand</c:v>
                </c:pt>
                <c:pt idx="13">
                  <c:v>Philippines</c:v>
                </c:pt>
                <c:pt idx="14">
                  <c:v>Indonesia</c:v>
                </c:pt>
                <c:pt idx="15">
                  <c:v>Malaysia</c:v>
                </c:pt>
                <c:pt idx="16">
                  <c:v>Vietnma</c:v>
                </c:pt>
                <c:pt idx="17">
                  <c:v>USA</c:v>
                </c:pt>
                <c:pt idx="18">
                  <c:v>Ukraine</c:v>
                </c:pt>
                <c:pt idx="19">
                  <c:v>Russia</c:v>
                </c:pt>
                <c:pt idx="20">
                  <c:v>China</c:v>
                </c:pt>
                <c:pt idx="21">
                  <c:v>Rest of Europe</c:v>
                </c:pt>
                <c:pt idx="22">
                  <c:v>Rest of America</c:v>
                </c:pt>
                <c:pt idx="23">
                  <c:v>Rest of Asia</c:v>
                </c:pt>
                <c:pt idx="24">
                  <c:v>MENA</c:v>
                </c:pt>
                <c:pt idx="25">
                  <c:v>Sub-Saharan Africa</c:v>
                </c:pt>
                <c:pt idx="26">
                  <c:v>Rest of the World</c:v>
                </c:pt>
              </c:strCache>
            </c:strRef>
          </c:cat>
          <c:val>
            <c:numRef>
              <c:f>TOT!$I$3:$I$29</c:f>
              <c:numCache>
                <c:formatCode>0.00</c:formatCode>
                <c:ptCount val="27"/>
                <c:pt idx="0">
                  <c:v>0.41300943493843101</c:v>
                </c:pt>
                <c:pt idx="1">
                  <c:v>0.68253719806671098</c:v>
                </c:pt>
                <c:pt idx="2">
                  <c:v>1.0604670047760001</c:v>
                </c:pt>
                <c:pt idx="3">
                  <c:v>1.3148428201675399</c:v>
                </c:pt>
                <c:pt idx="4">
                  <c:v>0.41880598664283802</c:v>
                </c:pt>
                <c:pt idx="5">
                  <c:v>0.108732372522354</c:v>
                </c:pt>
                <c:pt idx="6">
                  <c:v>0.79383891820907604</c:v>
                </c:pt>
                <c:pt idx="7">
                  <c:v>0.57933318614959695</c:v>
                </c:pt>
                <c:pt idx="8">
                  <c:v>0.76223891973495495</c:v>
                </c:pt>
                <c:pt idx="9">
                  <c:v>0.74759209156036399</c:v>
                </c:pt>
                <c:pt idx="10">
                  <c:v>1.2322317361831701</c:v>
                </c:pt>
                <c:pt idx="11">
                  <c:v>1.1824848651886</c:v>
                </c:pt>
                <c:pt idx="12">
                  <c:v>0.33467844128608698</c:v>
                </c:pt>
                <c:pt idx="13">
                  <c:v>7.7082559466362E-2</c:v>
                </c:pt>
                <c:pt idx="14">
                  <c:v>0.76283305883407604</c:v>
                </c:pt>
                <c:pt idx="15">
                  <c:v>1.4789247512817401</c:v>
                </c:pt>
                <c:pt idx="16">
                  <c:v>0.78106361627578702</c:v>
                </c:pt>
                <c:pt idx="17">
                  <c:v>1.11340415477753</c:v>
                </c:pt>
                <c:pt idx="18">
                  <c:v>0.28625559806823703</c:v>
                </c:pt>
                <c:pt idx="19">
                  <c:v>0.63029253482818604</c:v>
                </c:pt>
                <c:pt idx="20">
                  <c:v>1.38016676902771</c:v>
                </c:pt>
                <c:pt idx="21">
                  <c:v>0.52021455764770497</c:v>
                </c:pt>
                <c:pt idx="22">
                  <c:v>0.78026741743087802</c:v>
                </c:pt>
                <c:pt idx="23">
                  <c:v>0.77493429183960005</c:v>
                </c:pt>
                <c:pt idx="24">
                  <c:v>0.35881841182708701</c:v>
                </c:pt>
                <c:pt idx="25">
                  <c:v>0.38333892822265597</c:v>
                </c:pt>
                <c:pt idx="26">
                  <c:v>0.58826851844787598</c:v>
                </c:pt>
              </c:numCache>
            </c:numRef>
          </c:val>
          <c:extLst>
            <c:ext xmlns:c16="http://schemas.microsoft.com/office/drawing/2014/chart" uri="{C3380CC4-5D6E-409C-BE32-E72D297353CC}">
              <c16:uniqueId val="{00000001-2A81-49E7-B04F-6FC4168425D9}"/>
            </c:ext>
          </c:extLst>
        </c:ser>
        <c:dLbls>
          <c:showLegendKey val="0"/>
          <c:showVal val="0"/>
          <c:showCatName val="0"/>
          <c:showSerName val="0"/>
          <c:showPercent val="0"/>
          <c:showBubbleSize val="0"/>
        </c:dLbls>
        <c:gapWidth val="219"/>
        <c:axId val="275794328"/>
        <c:axId val="275797608"/>
      </c:barChart>
      <c:lineChart>
        <c:grouping val="standard"/>
        <c:varyColors val="0"/>
        <c:ser>
          <c:idx val="2"/>
          <c:order val="2"/>
          <c:tx>
            <c:strRef>
              <c:f>TOT!$L$1</c:f>
              <c:strCache>
                <c:ptCount val="1"/>
                <c:pt idx="0">
                  <c:v>terms of trade</c:v>
                </c:pt>
              </c:strCache>
            </c:strRef>
          </c:tx>
          <c:spPr>
            <a:ln w="28575" cap="rnd">
              <a:noFill/>
              <a:round/>
            </a:ln>
            <a:effectLst/>
          </c:spPr>
          <c:marker>
            <c:symbol val="circle"/>
            <c:size val="8"/>
            <c:spPr>
              <a:solidFill>
                <a:schemeClr val="accent3"/>
              </a:solidFill>
              <a:ln w="9525">
                <a:solidFill>
                  <a:schemeClr val="accent3"/>
                </a:solidFill>
              </a:ln>
              <a:effectLst/>
            </c:spPr>
          </c:marker>
          <c:val>
            <c:numRef>
              <c:f>TOT!$N$3:$N$29</c:f>
              <c:numCache>
                <c:formatCode>0.00</c:formatCode>
                <c:ptCount val="27"/>
                <c:pt idx="0">
                  <c:v>-6.1494022607804011E-2</c:v>
                </c:pt>
                <c:pt idx="1">
                  <c:v>-0.38223239779472296</c:v>
                </c:pt>
                <c:pt idx="2">
                  <c:v>-1.1587593778967848</c:v>
                </c:pt>
                <c:pt idx="3">
                  <c:v>-1.8570566177368151</c:v>
                </c:pt>
                <c:pt idx="4">
                  <c:v>-0.59188421070575803</c:v>
                </c:pt>
                <c:pt idx="5">
                  <c:v>-0.283041402697563</c:v>
                </c:pt>
                <c:pt idx="6">
                  <c:v>-0.42676156759262102</c:v>
                </c:pt>
                <c:pt idx="7">
                  <c:v>-1.302696764469147</c:v>
                </c:pt>
                <c:pt idx="8">
                  <c:v>-2.0358080267906149</c:v>
                </c:pt>
                <c:pt idx="9">
                  <c:v>-0.13909208774566695</c:v>
                </c:pt>
                <c:pt idx="10">
                  <c:v>-2.164079248905185</c:v>
                </c:pt>
                <c:pt idx="11">
                  <c:v>-0.99388104677200495</c:v>
                </c:pt>
                <c:pt idx="12">
                  <c:v>-0.65298706293106101</c:v>
                </c:pt>
                <c:pt idx="13">
                  <c:v>-0.23975466191768599</c:v>
                </c:pt>
                <c:pt idx="14">
                  <c:v>-1.258579820394516</c:v>
                </c:pt>
                <c:pt idx="15">
                  <c:v>-1.3463518917560591</c:v>
                </c:pt>
                <c:pt idx="16">
                  <c:v>-1.222341328859329</c:v>
                </c:pt>
                <c:pt idx="17">
                  <c:v>-0.80405494570732394</c:v>
                </c:pt>
                <c:pt idx="18">
                  <c:v>-0.57903671264648404</c:v>
                </c:pt>
                <c:pt idx="19">
                  <c:v>-0.469465151429176</c:v>
                </c:pt>
                <c:pt idx="20">
                  <c:v>-1.3362644426524639</c:v>
                </c:pt>
                <c:pt idx="21">
                  <c:v>-0.11600053310394298</c:v>
                </c:pt>
                <c:pt idx="22">
                  <c:v>-0.69610134512186084</c:v>
                </c:pt>
                <c:pt idx="23">
                  <c:v>-0.64559474587440502</c:v>
                </c:pt>
                <c:pt idx="24">
                  <c:v>-0.20135779678821503</c:v>
                </c:pt>
                <c:pt idx="25">
                  <c:v>-0.42230203747749295</c:v>
                </c:pt>
                <c:pt idx="26">
                  <c:v>-0.46010503172874495</c:v>
                </c:pt>
              </c:numCache>
            </c:numRef>
          </c:val>
          <c:smooth val="0"/>
          <c:extLst>
            <c:ext xmlns:c16="http://schemas.microsoft.com/office/drawing/2014/chart" uri="{C3380CC4-5D6E-409C-BE32-E72D297353CC}">
              <c16:uniqueId val="{00000002-2A81-49E7-B04F-6FC4168425D9}"/>
            </c:ext>
          </c:extLst>
        </c:ser>
        <c:dLbls>
          <c:showLegendKey val="0"/>
          <c:showVal val="0"/>
          <c:showCatName val="0"/>
          <c:showSerName val="0"/>
          <c:showPercent val="0"/>
          <c:showBubbleSize val="0"/>
        </c:dLbls>
        <c:marker val="1"/>
        <c:smooth val="0"/>
        <c:axId val="275794328"/>
        <c:axId val="275797608"/>
      </c:lineChart>
      <c:catAx>
        <c:axId val="27579432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5797608"/>
        <c:crosses val="autoZero"/>
        <c:auto val="1"/>
        <c:lblAlgn val="ctr"/>
        <c:lblOffset val="100"/>
        <c:noMultiLvlLbl val="0"/>
      </c:catAx>
      <c:valAx>
        <c:axId val="27579760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579432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315449819386834E-2"/>
          <c:y val="2.4014408645187113E-2"/>
          <c:w val="0.89294452444058747"/>
          <c:h val="0.59387443489715874"/>
        </c:manualLayout>
      </c:layout>
      <c:barChart>
        <c:barDir val="col"/>
        <c:grouping val="clustered"/>
        <c:varyColors val="0"/>
        <c:ser>
          <c:idx val="0"/>
          <c:order val="0"/>
          <c:tx>
            <c:strRef>
              <c:f>GDP!$C$2</c:f>
              <c:strCache>
                <c:ptCount val="1"/>
                <c:pt idx="0">
                  <c:v>Base2020UNC</c:v>
                </c:pt>
              </c:strCache>
            </c:strRef>
          </c:tx>
          <c:spPr>
            <a:solidFill>
              <a:schemeClr val="accent1"/>
            </a:solidFill>
            <a:ln>
              <a:noFill/>
            </a:ln>
            <a:effectLst/>
          </c:spPr>
          <c:invertIfNegative val="0"/>
          <c:cat>
            <c:strRef>
              <c:f>GDP!$A$3:$A$29</c:f>
              <c:strCache>
                <c:ptCount val="27"/>
                <c:pt idx="0">
                  <c:v>EU_27</c:v>
                </c:pt>
                <c:pt idx="1">
                  <c:v>UK</c:v>
                </c:pt>
                <c:pt idx="2">
                  <c:v>Argentina</c:v>
                </c:pt>
                <c:pt idx="3">
                  <c:v>Brazil</c:v>
                </c:pt>
                <c:pt idx="4">
                  <c:v>Paraguay</c:v>
                </c:pt>
                <c:pt idx="5">
                  <c:v>Uruguay</c:v>
                </c:pt>
                <c:pt idx="6">
                  <c:v>Canada</c:v>
                </c:pt>
                <c:pt idx="7">
                  <c:v>New Zealand</c:v>
                </c:pt>
                <c:pt idx="8">
                  <c:v>Australia</c:v>
                </c:pt>
                <c:pt idx="9">
                  <c:v>Mexico</c:v>
                </c:pt>
                <c:pt idx="10">
                  <c:v>Chile</c:v>
                </c:pt>
                <c:pt idx="11">
                  <c:v>Japan</c:v>
                </c:pt>
                <c:pt idx="12">
                  <c:v>Thailand</c:v>
                </c:pt>
                <c:pt idx="13">
                  <c:v>Philippines</c:v>
                </c:pt>
                <c:pt idx="14">
                  <c:v>Indonesia</c:v>
                </c:pt>
                <c:pt idx="15">
                  <c:v>Malaysia</c:v>
                </c:pt>
                <c:pt idx="16">
                  <c:v>Vietnma</c:v>
                </c:pt>
                <c:pt idx="17">
                  <c:v>USA</c:v>
                </c:pt>
                <c:pt idx="18">
                  <c:v>Ukraine</c:v>
                </c:pt>
                <c:pt idx="19">
                  <c:v>Russia</c:v>
                </c:pt>
                <c:pt idx="20">
                  <c:v>China</c:v>
                </c:pt>
                <c:pt idx="21">
                  <c:v>Rest of Europe</c:v>
                </c:pt>
                <c:pt idx="22">
                  <c:v>Rest of America</c:v>
                </c:pt>
                <c:pt idx="23">
                  <c:v>Rest of Asia</c:v>
                </c:pt>
                <c:pt idx="24">
                  <c:v>MENA</c:v>
                </c:pt>
                <c:pt idx="25">
                  <c:v>Sub-Saharan Africa</c:v>
                </c:pt>
                <c:pt idx="26">
                  <c:v>Rest of the World</c:v>
                </c:pt>
              </c:strCache>
            </c:strRef>
          </c:cat>
          <c:val>
            <c:numRef>
              <c:f>GDP!$C$3:$C$29</c:f>
              <c:numCache>
                <c:formatCode>General</c:formatCode>
                <c:ptCount val="27"/>
                <c:pt idx="0">
                  <c:v>-2E-3</c:v>
                </c:pt>
                <c:pt idx="1">
                  <c:v>-2.3E-2</c:v>
                </c:pt>
                <c:pt idx="2">
                  <c:v>-7.0000000000000007E-2</c:v>
                </c:pt>
                <c:pt idx="3">
                  <c:v>-0.12</c:v>
                </c:pt>
                <c:pt idx="4">
                  <c:v>-9.2999999999999999E-2</c:v>
                </c:pt>
                <c:pt idx="5">
                  <c:v>-5.0000000000000001E-3</c:v>
                </c:pt>
                <c:pt idx="6">
                  <c:v>-5.5E-2</c:v>
                </c:pt>
                <c:pt idx="7">
                  <c:v>-5.6000000000000001E-2</c:v>
                </c:pt>
                <c:pt idx="8">
                  <c:v>-7.6999999999999999E-2</c:v>
                </c:pt>
                <c:pt idx="9">
                  <c:v>-1.9E-2</c:v>
                </c:pt>
                <c:pt idx="10">
                  <c:v>-8.4000000000000005E-2</c:v>
                </c:pt>
                <c:pt idx="11">
                  <c:v>-2.3E-2</c:v>
                </c:pt>
                <c:pt idx="12">
                  <c:v>-0.107</c:v>
                </c:pt>
                <c:pt idx="13">
                  <c:v>-1.4E-2</c:v>
                </c:pt>
                <c:pt idx="14">
                  <c:v>-6.3E-2</c:v>
                </c:pt>
                <c:pt idx="15">
                  <c:v>-0.108</c:v>
                </c:pt>
                <c:pt idx="16">
                  <c:v>-0.25700000000000001</c:v>
                </c:pt>
                <c:pt idx="17">
                  <c:v>-0.02</c:v>
                </c:pt>
                <c:pt idx="18">
                  <c:v>-6.6000000000000003E-2</c:v>
                </c:pt>
                <c:pt idx="19">
                  <c:v>-8.8999999999999996E-2</c:v>
                </c:pt>
                <c:pt idx="20">
                  <c:v>-0.157</c:v>
                </c:pt>
                <c:pt idx="21">
                  <c:v>1.4999999999999999E-2</c:v>
                </c:pt>
                <c:pt idx="22">
                  <c:v>-3.7999999999999999E-2</c:v>
                </c:pt>
                <c:pt idx="23">
                  <c:v>-3.9E-2</c:v>
                </c:pt>
                <c:pt idx="24">
                  <c:v>-3.6999999999999998E-2</c:v>
                </c:pt>
                <c:pt idx="25">
                  <c:v>-7.5999999999999998E-2</c:v>
                </c:pt>
                <c:pt idx="26">
                  <c:v>-0.10199999999999999</c:v>
                </c:pt>
              </c:numCache>
            </c:numRef>
          </c:val>
          <c:extLst>
            <c:ext xmlns:c16="http://schemas.microsoft.com/office/drawing/2014/chart" uri="{C3380CC4-5D6E-409C-BE32-E72D297353CC}">
              <c16:uniqueId val="{00000000-31E9-41A4-836C-C80B63C8AB39}"/>
            </c:ext>
          </c:extLst>
        </c:ser>
        <c:dLbls>
          <c:showLegendKey val="0"/>
          <c:showVal val="0"/>
          <c:showCatName val="0"/>
          <c:showSerName val="0"/>
          <c:showPercent val="0"/>
          <c:showBubbleSize val="0"/>
        </c:dLbls>
        <c:gapWidth val="219"/>
        <c:overlap val="-27"/>
        <c:axId val="493053456"/>
        <c:axId val="493055752"/>
      </c:barChart>
      <c:catAx>
        <c:axId val="49305345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3055752"/>
        <c:crosses val="autoZero"/>
        <c:auto val="1"/>
        <c:lblAlgn val="ctr"/>
        <c:lblOffset val="100"/>
        <c:noMultiLvlLbl val="0"/>
      </c:catAx>
      <c:valAx>
        <c:axId val="4930557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30534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69">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alpha val="75000"/>
        </a:schemeClr>
      </a:solidFill>
    </cs:spPr>
  </cs:dataPoint>
  <cs:dataPoint3D>
    <cs:lnRef idx="0"/>
    <cs:fillRef idx="1">
      <cs:styleClr val="auto"/>
    </cs:fillRef>
    <cs:effectRef idx="0"/>
    <cs:fontRef idx="minor">
      <a:schemeClr val="tx1"/>
    </cs:fontRef>
    <cs:spPr>
      <a:solidFill>
        <a:schemeClr val="phClr">
          <a:alpha val="75000"/>
        </a:schemeClr>
      </a:solidFill>
    </cs:spPr>
  </cs:dataPoint3D>
  <cs:dataPointLine>
    <cs:lnRef idx="0">
      <cs:styleClr val="auto"/>
    </cs:lnRef>
    <cs:fillRef idx="1"/>
    <cs:effectRef idx="0"/>
    <cs:fontRef idx="minor">
      <a:schemeClr val="tx1"/>
    </cs:fontRef>
    <cs:spPr>
      <a:ln w="19050" cap="rnd">
        <a:solidFill>
          <a:schemeClr val="phClr">
            <a:alpha val="50000"/>
          </a:scheme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A939EFE-0303-44F6-9A16-FD3B5E015DB1}" type="datetimeFigureOut">
              <a:rPr lang="en-GB" smtClean="0"/>
              <a:pPr/>
              <a:t>10/06/2022</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F04766-77AF-4EBE-9704-229FD5F6AD6A}" type="slidenum">
              <a:rPr lang="en-GB" smtClean="0"/>
              <a:pPr/>
              <a:t>‹#›</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B926D1-0013-4A80-B64E-9D824EE65210}" type="datetimeFigureOut">
              <a:rPr lang="en-GB" smtClean="0"/>
              <a:pPr/>
              <a:t>10/06/2022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F2995-AB43-4B7C-B8CD-9DC7C3692A9C}" type="slidenum">
              <a:rPr lang="en-GB" smtClean="0"/>
              <a:pPr/>
              <a:t>‹#›</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myintracomm.ec.europa.eu/corp/intellectual-property/Documents/2019_Reuse-guidelines(CC-BY).pdf"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According to the </a:t>
            </a:r>
            <a:r>
              <a:rPr lang="en-GB" sz="1200" kern="1200" dirty="0" err="1" smtClean="0">
                <a:solidFill>
                  <a:schemeClr val="tx1"/>
                </a:solidFill>
                <a:effectLst/>
                <a:latin typeface="+mn-lt"/>
                <a:ea typeface="+mn-ea"/>
                <a:cs typeface="+mn-cs"/>
              </a:rPr>
              <a:t>Freightos</a:t>
            </a:r>
            <a:r>
              <a:rPr lang="en-GB" sz="1200" kern="1200" dirty="0" smtClean="0">
                <a:solidFill>
                  <a:schemeClr val="tx1"/>
                </a:solidFill>
                <a:effectLst/>
                <a:latin typeface="+mn-lt"/>
                <a:ea typeface="+mn-ea"/>
                <a:cs typeface="+mn-cs"/>
              </a:rPr>
              <a:t> Baltic Index (FBX), a global container freight index, the freight rates in August 2021 reached $10,174/FEU, an increase of 466% on the previous year and plateau at around $9,000/FEU during 2022.</a:t>
            </a:r>
          </a:p>
          <a:p>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pPr/>
              <a:t>2</a:t>
            </a:fld>
            <a:endParaRPr lang="en-GB"/>
          </a:p>
        </p:txBody>
      </p:sp>
    </p:spTree>
    <p:extLst>
      <p:ext uri="{BB962C8B-B14F-4D97-AF65-F5344CB8AC3E}">
        <p14:creationId xmlns:p14="http://schemas.microsoft.com/office/powerpoint/2010/main" val="773068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pPr/>
              <a:t>3</a:t>
            </a:fld>
            <a:endParaRPr lang="en-GB"/>
          </a:p>
        </p:txBody>
      </p:sp>
    </p:spTree>
    <p:extLst>
      <p:ext uri="{BB962C8B-B14F-4D97-AF65-F5344CB8AC3E}">
        <p14:creationId xmlns:p14="http://schemas.microsoft.com/office/powerpoint/2010/main" val="4088736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main new data source used in this work is the UNCTAD Global Transport Costs Dataset for International Trade (UNCTAD, 2021). The dataset includes a set of six input and output tables, each distinguished by mode of transport. In the application presented here, we use the raw data (input) tables for international trade transported by sea. The reference year is 2016.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Additionally, a distance matrix has been added to obtain mode-specific information on transport distances between countries and to include another input variable:</a:t>
            </a:r>
          </a:p>
          <a:p>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pPr/>
              <a:t>4</a:t>
            </a:fld>
            <a:endParaRPr lang="en-GB"/>
          </a:p>
        </p:txBody>
      </p:sp>
    </p:spTree>
    <p:extLst>
      <p:ext uri="{BB962C8B-B14F-4D97-AF65-F5344CB8AC3E}">
        <p14:creationId xmlns:p14="http://schemas.microsoft.com/office/powerpoint/2010/main" val="3142199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ratio between transport costs (considered as the difference between CIF and FOB prices according to the UNCTAD definition) and FOB prices. The difference in values reflects an inverse relationship between the value-to-volume ratio and the transport costs per unit of value of the goods transported. The majority of commodities for which transport costs represent more than 6% of FOB price are low value to weight/volume products that are normally transported in bulk (crude oil, rice, gas, oil products, coal, cereals, etc.), or require special conditions for transport (meat, vegetables and fruits, live cattle, etc.)</a:t>
            </a:r>
            <a:r>
              <a:rPr lang="en-GB" sz="1200" kern="1200" baseline="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interplay of the product mix and geographical distribution is quite visible. Depending on the type of commodities, each region imports/exports, and the geographic distance from the trade partner regions, the average impact of transport costs on prices varies significantly by region, as well as between imports and exports for the same region. China is an example of the difference between imports and exports. Since China’s international maritime trade mainly consists of importing raw material (usually in bulk) and exporting manufactured products (most frequently in containers), transport costs represent 7% of the total FOB value of imports and only 4.5% of the total FOB value of exports. A similar imbalance can be observed for EU27: 7.8% for imports, 5.9% for exports (the difference with China is due to the combination of different product mix and average distances). In contrast, USA and Australia show the opposite pattern: the repercussion of maritime transport costs are higher for exports than for imports, mainly because of the high share of raw materials (oil for the USA, coal and iron ore for Australia) in their total exports. The geographic distribution of their markets also influences, with Australia needing longer transport distances than the USA (or most other regions) on average.</a:t>
            </a:r>
          </a:p>
          <a:p>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pPr/>
              <a:t>5</a:t>
            </a:fld>
            <a:endParaRPr lang="en-GB"/>
          </a:p>
        </p:txBody>
      </p:sp>
    </p:spTree>
    <p:extLst>
      <p:ext uri="{BB962C8B-B14F-4D97-AF65-F5344CB8AC3E}">
        <p14:creationId xmlns:p14="http://schemas.microsoft.com/office/powerpoint/2010/main" val="2451847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 other main source used in this work concerns the data on the changes in maritime transport rates using the </a:t>
            </a:r>
            <a:r>
              <a:rPr lang="en-GB" sz="1200" kern="1200" dirty="0" err="1" smtClean="0">
                <a:solidFill>
                  <a:schemeClr val="tx1"/>
                </a:solidFill>
                <a:effectLst/>
                <a:latin typeface="+mn-lt"/>
                <a:ea typeface="+mn-ea"/>
                <a:cs typeface="+mn-cs"/>
              </a:rPr>
              <a:t>Freightos</a:t>
            </a:r>
            <a:r>
              <a:rPr lang="en-GB" sz="1200" kern="1200" dirty="0" smtClean="0">
                <a:solidFill>
                  <a:schemeClr val="tx1"/>
                </a:solidFill>
                <a:effectLst/>
                <a:latin typeface="+mn-lt"/>
                <a:ea typeface="+mn-ea"/>
                <a:cs typeface="+mn-cs"/>
              </a:rPr>
              <a:t> Baltic Index (</a:t>
            </a:r>
            <a:r>
              <a:rPr lang="en-GB" sz="1200" kern="1200" dirty="0" err="1" smtClean="0">
                <a:solidFill>
                  <a:schemeClr val="tx1"/>
                </a:solidFill>
                <a:effectLst/>
                <a:latin typeface="+mn-lt"/>
                <a:ea typeface="+mn-ea"/>
                <a:cs typeface="+mn-cs"/>
              </a:rPr>
              <a:t>Freightos</a:t>
            </a:r>
            <a:r>
              <a:rPr lang="en-GB" sz="1200" kern="1200" dirty="0" smtClean="0">
                <a:solidFill>
                  <a:schemeClr val="tx1"/>
                </a:solidFill>
                <a:effectLst/>
                <a:latin typeface="+mn-lt"/>
                <a:ea typeface="+mn-ea"/>
                <a:cs typeface="+mn-cs"/>
              </a:rPr>
              <a:t>, 2022). The index tracks daily average market rates from container shippers and represents a benchmark for the evolution of prices across the international maritime container transport market. We extracted data for 13 different regional combinations as regards the change in their respective market index between 1st January 2021 and 31st December 2021 (Figure 4). The indexes reflect the market imbalances that led to a steep increase in container rates, namely the increase in exports from China following the post-</a:t>
            </a:r>
            <a:r>
              <a:rPr lang="en-GB" sz="1200" kern="1200" dirty="0" err="1" smtClean="0">
                <a:solidFill>
                  <a:schemeClr val="tx1"/>
                </a:solidFill>
                <a:effectLst/>
                <a:latin typeface="+mn-lt"/>
                <a:ea typeface="+mn-ea"/>
                <a:cs typeface="+mn-cs"/>
              </a:rPr>
              <a:t>Covid</a:t>
            </a:r>
            <a:r>
              <a:rPr lang="en-GB" sz="1200" kern="1200" dirty="0" smtClean="0">
                <a:solidFill>
                  <a:schemeClr val="tx1"/>
                </a:solidFill>
                <a:effectLst/>
                <a:latin typeface="+mn-lt"/>
                <a:ea typeface="+mn-ea"/>
                <a:cs typeface="+mn-cs"/>
              </a:rPr>
              <a:t> recovery of international trade, the congestion in Chinese and US West coast ports and the bottleneck created by the lack of empty container</a:t>
            </a: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pPr/>
              <a:t>6</a:t>
            </a:fld>
            <a:endParaRPr lang="en-GB"/>
          </a:p>
        </p:txBody>
      </p:sp>
    </p:spTree>
    <p:extLst>
      <p:ext uri="{BB962C8B-B14F-4D97-AF65-F5344CB8AC3E}">
        <p14:creationId xmlns:p14="http://schemas.microsoft.com/office/powerpoint/2010/main" val="84993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To simulate the impact of the increases in container shipping rates, we decomposed the transport cost data into elements that can account more accurately for the part that corresponds to the container cost. We formulated a function of transport cost per value of product that distinguished between a fixed part that depends on the loading/discharging port and a variable part that depends on transport distance.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processed dataset, using MAGNET commodities and sectors, contains 12808 observations. For each commodity c, we applied a regression model that aimed at estimating the variable transport component of total costs:</a:t>
            </a:r>
          </a:p>
          <a:p>
            <a:r>
              <a:rPr lang="en-GB" sz="1200" kern="1200" dirty="0" smtClean="0">
                <a:solidFill>
                  <a:schemeClr val="tx1"/>
                </a:solidFill>
                <a:effectLst/>
                <a:latin typeface="+mn-lt"/>
                <a:ea typeface="+mn-ea"/>
                <a:cs typeface="+mn-cs"/>
              </a:rPr>
              <a:t>EU-27 shows more variance in that respect, with imports from certain (distant) destinations having a ratio of over 8%. On the other hand, the change in the estimated change in the MAGNET margin is more limited for the EU than for USA, as direct repercussion of the increase in transport costs from China, which were more pronounced in the case of USA. In contrast, Japanese imports of light manufacturing were affected less, since the distance to China is small (and thus not affected significantly by the increase in container rates) and the transport costs of imports from the USA or Europe did not rise extensively.</a:t>
            </a:r>
          </a:p>
          <a:p>
            <a:r>
              <a:rPr lang="en-GB" sz="1200" kern="1200" dirty="0" smtClean="0">
                <a:solidFill>
                  <a:schemeClr val="tx1"/>
                </a:solidFill>
                <a:effectLst/>
                <a:latin typeface="+mn-lt"/>
                <a:ea typeface="+mn-ea"/>
                <a:cs typeface="+mn-cs"/>
              </a:rPr>
              <a:t>For wheat, which at sea is exclusively transported by dry bulk, the transport cost to FOB price ratio tends to concentrate at a higher level around 10% (wheat being- as discussed above- a low volume to weight product). The increase in container rates does not affect the increase in the margin assumed in MAGNET, since transport rates for dry bulk have only increased by 40 on average</a:t>
            </a: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pPr/>
              <a:t>7</a:t>
            </a:fld>
            <a:endParaRPr lang="en-GB"/>
          </a:p>
        </p:txBody>
      </p:sp>
    </p:spTree>
    <p:extLst>
      <p:ext uri="{BB962C8B-B14F-4D97-AF65-F5344CB8AC3E}">
        <p14:creationId xmlns:p14="http://schemas.microsoft.com/office/powerpoint/2010/main" val="3181386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 volume of world trade would decrease by 0.42%, while the value of world trade would decrease by 0.23%. </a:t>
            </a: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pPr/>
              <a:t>10</a:t>
            </a:fld>
            <a:endParaRPr lang="en-GB"/>
          </a:p>
        </p:txBody>
      </p:sp>
    </p:spTree>
    <p:extLst>
      <p:ext uri="{BB962C8B-B14F-4D97-AF65-F5344CB8AC3E}">
        <p14:creationId xmlns:p14="http://schemas.microsoft.com/office/powerpoint/2010/main" val="349533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Delete/update</a:t>
            </a:r>
            <a:r>
              <a:rPr lang="en-IE" baseline="0" dirty="0"/>
              <a:t> as appropriate</a:t>
            </a: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pPr/>
              <a:t>17</a:t>
            </a:fld>
            <a:endParaRPr lang="en-GB"/>
          </a:p>
        </p:txBody>
      </p:sp>
    </p:spTree>
    <p:extLst>
      <p:ext uri="{BB962C8B-B14F-4D97-AF65-F5344CB8AC3E}">
        <p14:creationId xmlns:p14="http://schemas.microsoft.com/office/powerpoint/2010/main" val="4819794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Update/add/delete parts of the</a:t>
            </a:r>
            <a:r>
              <a:rPr lang="en-IE" baseline="0" dirty="0"/>
              <a:t> copy right notice where appropriate.</a:t>
            </a:r>
          </a:p>
          <a:p>
            <a:r>
              <a:rPr lang="en-IE" baseline="0" dirty="0"/>
              <a:t>More information: </a:t>
            </a:r>
            <a:r>
              <a:rPr lang="en-GB" dirty="0">
                <a:hlinkClick r:id="rId3"/>
              </a:rPr>
              <a:t>https://myintracomm.ec.europa.eu/corp/intellectual-property/Documents/2019_Reuse-guidelines%28CC-BY%29.pdf</a:t>
            </a: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pPr/>
              <a:t>18</a:t>
            </a:fld>
            <a:endParaRPr lang="en-GB"/>
          </a:p>
        </p:txBody>
      </p:sp>
    </p:spTree>
    <p:extLst>
      <p:ext uri="{BB962C8B-B14F-4D97-AF65-F5344CB8AC3E}">
        <p14:creationId xmlns:p14="http://schemas.microsoft.com/office/powerpoint/2010/main" val="20075199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1" name="Rectangle 10"/>
          <p:cNvSpPr/>
          <p:nvPr userDrawn="1"/>
        </p:nvSpPr>
        <p:spPr>
          <a:xfrm>
            <a:off x="0" y="1073101"/>
            <a:ext cx="12192000" cy="5784900"/>
          </a:xfrm>
          <a:prstGeom prst="rect">
            <a:avLst/>
          </a:prstGeom>
          <a:gradFill flip="none" rotWithShape="1">
            <a:gsLst>
              <a:gs pos="47000">
                <a:srgbClr val="0D6CB4"/>
              </a:gs>
              <a:gs pos="100000">
                <a:schemeClr val="accent2"/>
              </a:gs>
              <a:gs pos="77000">
                <a:srgbClr val="227DC1"/>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6" name="Title 1"/>
          <p:cNvSpPr>
            <a:spLocks noGrp="1"/>
          </p:cNvSpPr>
          <p:nvPr>
            <p:ph type="ctrTitle"/>
          </p:nvPr>
        </p:nvSpPr>
        <p:spPr>
          <a:xfrm>
            <a:off x="1071349" y="1992572"/>
            <a:ext cx="10290265" cy="2149523"/>
          </a:xfrm>
          <a:prstGeom prst="rect">
            <a:avLst/>
          </a:prstGeom>
        </p:spPr>
        <p:txBody>
          <a:bodyPr wrap="square" anchor="t">
            <a:noAutofit/>
          </a:bodyPr>
          <a:lstStyle>
            <a:lvl1pPr algn="l">
              <a:defRPr sz="6000" b="0">
                <a:solidFill>
                  <a:schemeClr val="bg1"/>
                </a:solidFill>
              </a:defRPr>
            </a:lvl1pPr>
          </a:lstStyle>
          <a:p>
            <a:r>
              <a:rPr lang="en-GB" noProof="0" dirty="0"/>
              <a:t>Click to edit Master title style</a:t>
            </a:r>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7" name="Subtitle 2"/>
          <p:cNvSpPr>
            <a:spLocks noGrp="1"/>
          </p:cNvSpPr>
          <p:nvPr>
            <p:ph type="subTitle" idx="1"/>
          </p:nvPr>
        </p:nvSpPr>
        <p:spPr>
          <a:xfrm>
            <a:off x="1071350" y="4418049"/>
            <a:ext cx="10290265" cy="897754"/>
          </a:xfrm>
          <a:prstGeom prst="rect">
            <a:avLst/>
          </a:prstGeo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dirty="0"/>
              <a:t>Click to edit Master subtitle style</a:t>
            </a:r>
          </a:p>
        </p:txBody>
      </p:sp>
      <p:sp>
        <p:nvSpPr>
          <p:cNvPr id="19" name="Text Placeholder 18"/>
          <p:cNvSpPr>
            <a:spLocks noGrp="1"/>
          </p:cNvSpPr>
          <p:nvPr>
            <p:ph type="body" sz="quarter" idx="13" hasCustomPrompt="1"/>
          </p:nvPr>
        </p:nvSpPr>
        <p:spPr>
          <a:xfrm>
            <a:off x="6094413" y="5391726"/>
            <a:ext cx="5267202" cy="877455"/>
          </a:xfrm>
          <a:prstGeom prst="rect">
            <a:avLst/>
          </a:prstGeom>
        </p:spPr>
        <p:txBody>
          <a:bodyPr>
            <a:noAutofit/>
          </a:bodyPr>
          <a:lstStyle>
            <a:lvl1pPr marL="0" indent="0" algn="r">
              <a:spcAft>
                <a:spcPts val="800"/>
              </a:spcAft>
              <a:buFontTx/>
              <a:buNone/>
              <a:defRPr sz="2200" i="1" baseline="0">
                <a:solidFill>
                  <a:schemeClr val="bg1"/>
                </a:solidFill>
              </a:defRPr>
            </a:lvl1pPr>
          </a:lstStyle>
          <a:p>
            <a:pPr lvl="0"/>
            <a:r>
              <a:rPr lang="en-GB" noProof="0" dirty="0"/>
              <a:t>Speaker</a:t>
            </a:r>
            <a:br>
              <a:rPr lang="en-GB" noProof="0" dirty="0"/>
            </a:br>
            <a:r>
              <a:rPr lang="en-GB" noProof="0" dirty="0"/>
              <a:t>Venue and date</a:t>
            </a:r>
          </a:p>
        </p:txBody>
      </p:sp>
      <p:pic>
        <p:nvPicPr>
          <p:cNvPr id="8" name="Picture 7" descr="Footer.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47221" y="6390001"/>
            <a:ext cx="697559" cy="467999"/>
          </a:xfrm>
          <a:prstGeom prst="rect">
            <a:avLst/>
          </a:prstGeom>
        </p:spPr>
      </p:pic>
      <p:pic>
        <p:nvPicPr>
          <p:cNvPr id="13" name="Picture 12" descr="EC-JRC-logo_vertical_EN_pos_transparent-background.png"/>
          <p:cNvPicPr>
            <a:picLocks noChangeAspect="1"/>
          </p:cNvPicPr>
          <p:nvPr userDrawn="1"/>
        </p:nvPicPr>
        <p:blipFill rotWithShape="1">
          <a:blip r:embed="rId3" cstate="print">
            <a:extLst>
              <a:ext uri="{28A0092B-C50C-407E-A947-70E740481C1C}">
                <a14:useLocalDpi xmlns:a14="http://schemas.microsoft.com/office/drawing/2010/main" val="0"/>
              </a:ext>
            </a:extLst>
          </a:blip>
          <a:srcRect l="3733" t="5040" r="4159" b="4382"/>
          <a:stretch/>
        </p:blipFill>
        <p:spPr>
          <a:xfrm>
            <a:off x="5373779" y="264907"/>
            <a:ext cx="1674947" cy="1152000"/>
          </a:xfrm>
          <a:prstGeom prst="rect">
            <a:avLst/>
          </a:prstGeom>
        </p:spPr>
      </p:pic>
    </p:spTree>
    <p:extLst>
      <p:ext uri="{BB962C8B-B14F-4D97-AF65-F5344CB8AC3E}">
        <p14:creationId xmlns:p14="http://schemas.microsoft.com/office/powerpoint/2010/main" val="399218334"/>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prstGeom prst="rect">
            <a:avLst/>
          </a:prstGeom>
          <a:solidFill>
            <a:schemeClr val="bg2"/>
          </a:solidFill>
          <a:ln w="28575">
            <a:solidFill>
              <a:schemeClr val="accent5"/>
            </a:solidFill>
          </a:ln>
        </p:spPr>
        <p:txBody>
          <a:bodyPr/>
          <a:lstStyle>
            <a:lvl1pPr marL="0" indent="0">
              <a:buNone/>
              <a:defRPr/>
            </a:lvl1pPr>
          </a:lstStyle>
          <a:p>
            <a:endParaRPr lang="en-GB" noProof="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27615" y="743802"/>
            <a:ext cx="544923" cy="544923"/>
          </a:xfrm>
          <a:prstGeom prst="rect">
            <a:avLst/>
          </a:prstGeom>
        </p:spPr>
      </p:pic>
      <p:sp>
        <p:nvSpPr>
          <p:cNvPr id="3" name="Content Placeholder 2"/>
          <p:cNvSpPr>
            <a:spLocks noGrp="1"/>
          </p:cNvSpPr>
          <p:nvPr>
            <p:ph idx="1" hasCustomPrompt="1"/>
          </p:nvPr>
        </p:nvSpPr>
        <p:spPr>
          <a:xfrm>
            <a:off x="3214048" y="1992572"/>
            <a:ext cx="8010798" cy="3616657"/>
          </a:xfrm>
          <a:prstGeom prst="rect">
            <a:avLst/>
          </a:prstGeom>
          <a:solidFill>
            <a:schemeClr val="bg1"/>
          </a:solidFill>
        </p:spPr>
        <p:txBody>
          <a:bodyPr lIns="360000" tIns="360000" rIns="360000" bIns="360000" anchor="ctr" anchorCtr="0">
            <a:noAutofit/>
          </a:bodyPr>
          <a:lstStyle>
            <a:lvl1pPr marL="0" indent="0">
              <a:buFontTx/>
              <a:buNone/>
              <a:defRPr i="1" baseline="0">
                <a:solidFill>
                  <a:schemeClr val="tx2"/>
                </a:solidFill>
              </a:defRPr>
            </a:lvl1pPr>
          </a:lstStyle>
          <a:p>
            <a:pPr lvl="0"/>
            <a:r>
              <a:rPr lang="en-GB" noProof="0" dirty="0"/>
              <a:t>Insert text</a:t>
            </a:r>
          </a:p>
        </p:txBody>
      </p:sp>
    </p:spTree>
    <p:extLst>
      <p:ext uri="{BB962C8B-B14F-4D97-AF65-F5344CB8AC3E}">
        <p14:creationId xmlns:p14="http://schemas.microsoft.com/office/powerpoint/2010/main" val="1784062935"/>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662614" y="1825625"/>
            <a:ext cx="4583519" cy="4170363"/>
          </a:xfrm>
          <a:prstGeom prst="rect">
            <a:avLst/>
          </a:prstGeom>
        </p:spPr>
        <p:txBody>
          <a:bodyPr>
            <a:noAutofit/>
          </a:bodyPr>
          <a:lstStyle>
            <a:lvl1pPr marL="0" indent="-342900">
              <a:buClr>
                <a:schemeClr val="accent5"/>
              </a:buClr>
              <a:buFont typeface="Arial"/>
              <a:buNone/>
              <a:defRPr/>
            </a:lvl1pPr>
            <a:lvl2pPr>
              <a:buClr>
                <a:schemeClr val="accent5"/>
              </a:buClr>
              <a:buNone/>
              <a:defRPr/>
            </a:lvl2pPr>
            <a:lvl3pPr>
              <a:buClr>
                <a:schemeClr val="accent5"/>
              </a:buClr>
              <a:buNone/>
              <a:defRPr/>
            </a:lvl3pPr>
            <a:lvl4pPr>
              <a:buClr>
                <a:schemeClr val="accent5"/>
              </a:buClr>
              <a:buNone/>
              <a:defRPr/>
            </a:lvl4pPr>
            <a:lvl5pPr>
              <a:buClr>
                <a:schemeClr val="accent5"/>
              </a:buClr>
              <a:buNone/>
              <a:defRPr/>
            </a:lvl5pPr>
          </a:lstStyle>
          <a:p>
            <a:pPr lvl="0"/>
            <a:r>
              <a:rPr lang="en-GB" noProof="0" dirty="0"/>
              <a:t>Insert text</a:t>
            </a:r>
          </a:p>
        </p:txBody>
      </p:sp>
      <p:sp>
        <p:nvSpPr>
          <p:cNvPr id="6" name="Slide Number Placeholder 5"/>
          <p:cNvSpPr>
            <a:spLocks noGrp="1"/>
          </p:cNvSpPr>
          <p:nvPr>
            <p:ph type="sldNum" sz="quarter" idx="12"/>
          </p:nvPr>
        </p:nvSpPr>
        <p:spPr>
          <a:xfrm>
            <a:off x="838200" y="6131286"/>
            <a:ext cx="2743200" cy="365125"/>
          </a:xfrm>
          <a:prstGeom prst="rect">
            <a:avLst/>
          </a:prstGeom>
        </p:spPr>
        <p:txBody>
          <a:bodyPr/>
          <a:lstStyle/>
          <a:p>
            <a:fld id="{F46C79FD-C571-418B-AB0F-5EE936C85276}" type="slidenum">
              <a:rPr lang="en-GB" smtClean="0"/>
              <a:pPr/>
              <a:t>‹#›</a:t>
            </a:fld>
            <a:endParaRPr lang="en-GB"/>
          </a:p>
        </p:txBody>
      </p:sp>
      <p:sp>
        <p:nvSpPr>
          <p:cNvPr id="10" name="Title Placeholder 1"/>
          <p:cNvSpPr>
            <a:spLocks noGrp="1"/>
          </p:cNvSpPr>
          <p:nvPr>
            <p:ph type="title"/>
          </p:nvPr>
        </p:nvSpPr>
        <p:spPr>
          <a:xfrm>
            <a:off x="6662614" y="586765"/>
            <a:ext cx="4581771" cy="782357"/>
          </a:xfrm>
          <a:prstGeom prst="rect">
            <a:avLst/>
          </a:prstGeom>
        </p:spPr>
        <p:txBody>
          <a:bodyPr vert="horz" lIns="91440" tIns="45720" rIns="91440" bIns="0" rtlCol="0" anchor="b" anchorCtr="0">
            <a:noAutofit/>
          </a:bodyPr>
          <a:lstStyle>
            <a:lvl1pPr>
              <a:defRPr sz="3800"/>
            </a:lvl1pPr>
          </a:lstStyle>
          <a:p>
            <a:r>
              <a:rPr lang="en-GB" noProof="0" dirty="0"/>
              <a:t>Click to edit Master title style</a:t>
            </a:r>
          </a:p>
        </p:txBody>
      </p:sp>
      <p:sp>
        <p:nvSpPr>
          <p:cNvPr id="7" name="Picture Placeholder 4"/>
          <p:cNvSpPr>
            <a:spLocks noGrp="1"/>
          </p:cNvSpPr>
          <p:nvPr>
            <p:ph type="pic" sz="quarter" idx="13"/>
          </p:nvPr>
        </p:nvSpPr>
        <p:spPr>
          <a:xfrm>
            <a:off x="-46383" y="-46383"/>
            <a:ext cx="6142383" cy="6964017"/>
          </a:xfrm>
          <a:prstGeom prst="rect">
            <a:avLst/>
          </a:prstGeom>
          <a:solidFill>
            <a:schemeClr val="bg2"/>
          </a:solidFill>
          <a:ln w="28575">
            <a:solidFill>
              <a:schemeClr val="accent5"/>
            </a:solidFill>
          </a:ln>
        </p:spPr>
        <p:txBody>
          <a:bodyPr/>
          <a:lstStyle>
            <a:lvl1pPr marL="0" indent="0">
              <a:buNone/>
              <a:defRPr/>
            </a:lvl1pPr>
          </a:lstStyle>
          <a:p>
            <a:endParaRPr lang="en-GB" noProof="0"/>
          </a:p>
        </p:txBody>
      </p:sp>
    </p:spTree>
    <p:extLst>
      <p:ext uri="{BB962C8B-B14F-4D97-AF65-F5344CB8AC3E}">
        <p14:creationId xmlns:p14="http://schemas.microsoft.com/office/powerpoint/2010/main" val="3692034474"/>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orizontal Picture and Conten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63280" y="-62165"/>
            <a:ext cx="12318560" cy="3468939"/>
          </a:xfrm>
          <a:prstGeom prst="rect">
            <a:avLst/>
          </a:prstGeom>
          <a:solidFill>
            <a:schemeClr val="bg2"/>
          </a:solidFill>
          <a:ln w="28575" cmpd="sng">
            <a:solidFill>
              <a:schemeClr val="accent5"/>
            </a:solidFill>
          </a:ln>
        </p:spPr>
        <p:txBody>
          <a:bodyPr/>
          <a:lstStyle>
            <a:lvl1pPr marL="0" indent="0">
              <a:buClr>
                <a:schemeClr val="accent2"/>
              </a:buClr>
              <a:buFont typeface="Arial"/>
              <a:buNone/>
              <a:defRPr/>
            </a:lvl1pPr>
          </a:lstStyle>
          <a:p>
            <a:endParaRPr lang="en-GB" noProof="0"/>
          </a:p>
        </p:txBody>
      </p:sp>
      <p:sp>
        <p:nvSpPr>
          <p:cNvPr id="2" name="Title 1"/>
          <p:cNvSpPr>
            <a:spLocks noGrp="1"/>
          </p:cNvSpPr>
          <p:nvPr>
            <p:ph type="title"/>
          </p:nvPr>
        </p:nvSpPr>
        <p:spPr>
          <a:xfrm>
            <a:off x="957385" y="2818576"/>
            <a:ext cx="10287000" cy="628377"/>
          </a:xfrm>
          <a:prstGeom prst="rect">
            <a:avLst/>
          </a:prstGeom>
          <a:solidFill>
            <a:schemeClr val="bg1"/>
          </a:solidFill>
        </p:spPr>
        <p:txBody>
          <a:bodyPr wrap="square" anchor="b">
            <a:spAutoFit/>
          </a:bodyPr>
          <a:lstStyle>
            <a:lvl1pPr>
              <a:defRPr sz="3800"/>
            </a:lvl1pPr>
          </a:lstStyle>
          <a:p>
            <a:r>
              <a:rPr lang="en-GB" noProof="0" dirty="0"/>
              <a:t>Click to edit Master title style</a:t>
            </a:r>
          </a:p>
        </p:txBody>
      </p:sp>
      <p:sp>
        <p:nvSpPr>
          <p:cNvPr id="6" name="Text Placeholder 5"/>
          <p:cNvSpPr>
            <a:spLocks noGrp="1"/>
          </p:cNvSpPr>
          <p:nvPr>
            <p:ph type="body" sz="quarter" idx="14" hasCustomPrompt="1"/>
          </p:nvPr>
        </p:nvSpPr>
        <p:spPr>
          <a:xfrm>
            <a:off x="957385" y="3630613"/>
            <a:ext cx="10287000" cy="2365375"/>
          </a:xfrm>
          <a:prstGeom prst="rect">
            <a:avLst/>
          </a:prstGeom>
        </p:spPr>
        <p:txBody>
          <a:bodyPr/>
          <a:lstStyle>
            <a:lvl1pPr marL="0" indent="-342900" algn="l">
              <a:buClr>
                <a:schemeClr val="accent5"/>
              </a:buClr>
              <a:buFont typeface="Arial"/>
              <a:buNone/>
              <a:defRPr/>
            </a:lvl1pPr>
            <a:lvl2pPr marL="800100" indent="-342900">
              <a:buClr>
                <a:schemeClr val="accent5"/>
              </a:buClr>
              <a:buFont typeface="Arial"/>
              <a:buNone/>
              <a:defRPr/>
            </a:lvl2pPr>
            <a:lvl3pPr marL="1200150" indent="-285750">
              <a:buClr>
                <a:schemeClr val="accent5"/>
              </a:buClr>
              <a:buFont typeface="Arial"/>
              <a:buNone/>
              <a:defRPr/>
            </a:lvl3pPr>
            <a:lvl4pPr marL="1657350" indent="-285750">
              <a:buClr>
                <a:schemeClr val="accent5"/>
              </a:buClr>
              <a:buFont typeface="Arial"/>
              <a:buNone/>
              <a:defRPr/>
            </a:lvl4pPr>
            <a:lvl5pPr marL="2114550" indent="-285750">
              <a:buClr>
                <a:schemeClr val="accent5"/>
              </a:buClr>
              <a:buFont typeface="Arial"/>
              <a:buNone/>
              <a:defRPr/>
            </a:lvl5pPr>
          </a:lstStyle>
          <a:p>
            <a:pPr lvl="0"/>
            <a:r>
              <a:rPr lang="en-GB" noProof="0" dirty="0"/>
              <a:t>Insert text</a:t>
            </a:r>
          </a:p>
        </p:txBody>
      </p:sp>
    </p:spTree>
    <p:extLst>
      <p:ext uri="{BB962C8B-B14F-4D97-AF65-F5344CB8AC3E}">
        <p14:creationId xmlns:p14="http://schemas.microsoft.com/office/powerpoint/2010/main" val="4136774602"/>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20" name="Title Placeholder 1"/>
          <p:cNvSpPr>
            <a:spLocks noGrp="1"/>
          </p:cNvSpPr>
          <p:nvPr>
            <p:ph type="title"/>
          </p:nvPr>
        </p:nvSpPr>
        <p:spPr>
          <a:xfrm>
            <a:off x="970722" y="575220"/>
            <a:ext cx="10263893" cy="782357"/>
          </a:xfrm>
          <a:prstGeom prst="rect">
            <a:avLst/>
          </a:prstGeom>
        </p:spPr>
        <p:txBody>
          <a:bodyPr vert="horz" lIns="91440" tIns="45720" rIns="91440" bIns="0" rtlCol="0" anchor="b" anchorCtr="0">
            <a:noAutofit/>
          </a:bodyPr>
          <a:lstStyle>
            <a:lvl1pPr>
              <a:defRPr sz="3800"/>
            </a:lvl1pPr>
          </a:lstStyle>
          <a:p>
            <a:r>
              <a:rPr lang="en-GB" noProof="0" dirty="0"/>
              <a:t>Click to edit Master title style</a:t>
            </a:r>
          </a:p>
        </p:txBody>
      </p:sp>
      <p:cxnSp>
        <p:nvCxnSpPr>
          <p:cNvPr id="10" name="Straight Connector 9"/>
          <p:cNvCxnSpPr/>
          <p:nvPr userDrawn="1"/>
        </p:nvCxnSpPr>
        <p:spPr>
          <a:xfrm flipH="1">
            <a:off x="838201" y="0"/>
            <a:ext cx="1" cy="136525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Picture Placeholder 2">
            <a:extLst>
              <a:ext uri="{FF2B5EF4-FFF2-40B4-BE49-F238E27FC236}">
                <a16:creationId xmlns:a16="http://schemas.microsoft.com/office/drawing/2014/main" id="{BF77687C-AC6F-634F-AC60-81131BCE7FCF}"/>
              </a:ext>
            </a:extLst>
          </p:cNvPr>
          <p:cNvSpPr>
            <a:spLocks noGrp="1"/>
          </p:cNvSpPr>
          <p:nvPr>
            <p:ph type="pic" sz="quarter" idx="19"/>
          </p:nvPr>
        </p:nvSpPr>
        <p:spPr>
          <a:xfrm>
            <a:off x="838201" y="1750540"/>
            <a:ext cx="3416382" cy="3523152"/>
          </a:xfrm>
          <a:prstGeom prst="rect">
            <a:avLst/>
          </a:prstGeom>
          <a:solidFill>
            <a:schemeClr val="bg2"/>
          </a:solidFill>
        </p:spPr>
        <p:txBody>
          <a:bodyPr/>
          <a:lstStyle>
            <a:lvl1pPr marL="0" indent="0">
              <a:buNone/>
              <a:defRPr/>
            </a:lvl1pPr>
          </a:lstStyle>
          <a:p>
            <a:endParaRPr lang="en-GB" noProof="0" dirty="0"/>
          </a:p>
        </p:txBody>
      </p:sp>
      <p:sp>
        <p:nvSpPr>
          <p:cNvPr id="17" name="Text Placeholder 4">
            <a:extLst>
              <a:ext uri="{FF2B5EF4-FFF2-40B4-BE49-F238E27FC236}">
                <a16:creationId xmlns:a16="http://schemas.microsoft.com/office/drawing/2014/main" id="{A1F17483-D7EC-5F47-B284-CA9DDB1A8905}"/>
              </a:ext>
            </a:extLst>
          </p:cNvPr>
          <p:cNvSpPr>
            <a:spLocks noGrp="1"/>
          </p:cNvSpPr>
          <p:nvPr>
            <p:ph type="body" sz="quarter" idx="16"/>
          </p:nvPr>
        </p:nvSpPr>
        <p:spPr>
          <a:xfrm>
            <a:off x="1178392" y="4331292"/>
            <a:ext cx="2736000" cy="1524235"/>
          </a:xfrm>
          <a:prstGeom prst="rect">
            <a:avLst/>
          </a:prstGeom>
          <a:solidFill>
            <a:schemeClr val="bg1"/>
          </a:solidFill>
        </p:spPr>
        <p:txBody>
          <a:bodyPr/>
          <a:lstStyle>
            <a:lvl1pPr marL="0" indent="0">
              <a:buNone/>
              <a:defRPr sz="1400"/>
            </a:lvl1pPr>
          </a:lstStyle>
          <a:p>
            <a:endParaRPr lang="en-GB" dirty="0"/>
          </a:p>
        </p:txBody>
      </p:sp>
      <p:sp>
        <p:nvSpPr>
          <p:cNvPr id="18" name="Picture Placeholder 2">
            <a:extLst>
              <a:ext uri="{FF2B5EF4-FFF2-40B4-BE49-F238E27FC236}">
                <a16:creationId xmlns:a16="http://schemas.microsoft.com/office/drawing/2014/main" id="{E020C457-3C2E-CA42-88B4-5E3F06B1AE96}"/>
              </a:ext>
            </a:extLst>
          </p:cNvPr>
          <p:cNvSpPr>
            <a:spLocks noGrp="1"/>
          </p:cNvSpPr>
          <p:nvPr>
            <p:ph type="pic" sz="quarter" idx="20"/>
          </p:nvPr>
        </p:nvSpPr>
        <p:spPr>
          <a:xfrm>
            <a:off x="4338313" y="1750540"/>
            <a:ext cx="3416382" cy="3523152"/>
          </a:xfrm>
          <a:prstGeom prst="rect">
            <a:avLst/>
          </a:prstGeom>
          <a:solidFill>
            <a:schemeClr val="bg2"/>
          </a:solidFill>
        </p:spPr>
        <p:txBody>
          <a:bodyPr/>
          <a:lstStyle>
            <a:lvl1pPr marL="0" indent="0">
              <a:buNone/>
              <a:defRPr/>
            </a:lvl1pPr>
          </a:lstStyle>
          <a:p>
            <a:endParaRPr lang="en-GB" noProof="0" dirty="0"/>
          </a:p>
        </p:txBody>
      </p:sp>
      <p:sp>
        <p:nvSpPr>
          <p:cNvPr id="19" name="Text Placeholder 4">
            <a:extLst>
              <a:ext uri="{FF2B5EF4-FFF2-40B4-BE49-F238E27FC236}">
                <a16:creationId xmlns:a16="http://schemas.microsoft.com/office/drawing/2014/main" id="{B33CC6E2-D391-D44C-9F83-EE43AEFB9DA4}"/>
              </a:ext>
            </a:extLst>
          </p:cNvPr>
          <p:cNvSpPr>
            <a:spLocks noGrp="1"/>
          </p:cNvSpPr>
          <p:nvPr>
            <p:ph type="body" sz="quarter" idx="21"/>
          </p:nvPr>
        </p:nvSpPr>
        <p:spPr>
          <a:xfrm>
            <a:off x="4678504" y="4331292"/>
            <a:ext cx="2736000" cy="1524235"/>
          </a:xfrm>
          <a:prstGeom prst="rect">
            <a:avLst/>
          </a:prstGeom>
          <a:solidFill>
            <a:schemeClr val="bg1"/>
          </a:solidFill>
        </p:spPr>
        <p:txBody>
          <a:bodyPr/>
          <a:lstStyle>
            <a:lvl1pPr marL="0" indent="0">
              <a:buNone/>
              <a:defRPr sz="1400"/>
            </a:lvl1pPr>
          </a:lstStyle>
          <a:p>
            <a:endParaRPr lang="en-GB" dirty="0"/>
          </a:p>
        </p:txBody>
      </p:sp>
      <p:sp>
        <p:nvSpPr>
          <p:cNvPr id="21" name="Picture Placeholder 2">
            <a:extLst>
              <a:ext uri="{FF2B5EF4-FFF2-40B4-BE49-F238E27FC236}">
                <a16:creationId xmlns:a16="http://schemas.microsoft.com/office/drawing/2014/main" id="{82EE2749-4448-E94D-A3B6-E8FD4C9B9E33}"/>
              </a:ext>
            </a:extLst>
          </p:cNvPr>
          <p:cNvSpPr>
            <a:spLocks noGrp="1"/>
          </p:cNvSpPr>
          <p:nvPr>
            <p:ph type="pic" sz="quarter" idx="22"/>
          </p:nvPr>
        </p:nvSpPr>
        <p:spPr>
          <a:xfrm>
            <a:off x="7841783" y="1750540"/>
            <a:ext cx="3416382" cy="3523152"/>
          </a:xfrm>
          <a:prstGeom prst="rect">
            <a:avLst/>
          </a:prstGeom>
          <a:solidFill>
            <a:schemeClr val="bg2"/>
          </a:solidFill>
        </p:spPr>
        <p:txBody>
          <a:bodyPr/>
          <a:lstStyle>
            <a:lvl1pPr marL="0" indent="0">
              <a:buNone/>
              <a:defRPr/>
            </a:lvl1pPr>
          </a:lstStyle>
          <a:p>
            <a:endParaRPr lang="en-GB" noProof="0" dirty="0"/>
          </a:p>
        </p:txBody>
      </p:sp>
      <p:sp>
        <p:nvSpPr>
          <p:cNvPr id="22" name="Text Placeholder 4">
            <a:extLst>
              <a:ext uri="{FF2B5EF4-FFF2-40B4-BE49-F238E27FC236}">
                <a16:creationId xmlns:a16="http://schemas.microsoft.com/office/drawing/2014/main" id="{292FCF7F-70FF-AF43-824A-E78383E715EC}"/>
              </a:ext>
            </a:extLst>
          </p:cNvPr>
          <p:cNvSpPr>
            <a:spLocks noGrp="1"/>
          </p:cNvSpPr>
          <p:nvPr>
            <p:ph type="body" sz="quarter" idx="23"/>
          </p:nvPr>
        </p:nvSpPr>
        <p:spPr>
          <a:xfrm>
            <a:off x="8181974" y="4331292"/>
            <a:ext cx="2736000" cy="1524235"/>
          </a:xfrm>
          <a:prstGeom prst="rect">
            <a:avLst/>
          </a:prstGeom>
          <a:solidFill>
            <a:schemeClr val="bg1"/>
          </a:solidFill>
        </p:spPr>
        <p:txBody>
          <a:bodyPr/>
          <a:lstStyle>
            <a:lvl1pPr marL="0" indent="0">
              <a:buNone/>
              <a:defRPr sz="1400"/>
            </a:lvl1pPr>
          </a:lstStyle>
          <a:p>
            <a:endParaRPr lang="en-GB" dirty="0"/>
          </a:p>
        </p:txBody>
      </p:sp>
    </p:spTree>
    <p:extLst>
      <p:ext uri="{BB962C8B-B14F-4D97-AF65-F5344CB8AC3E}">
        <p14:creationId xmlns:p14="http://schemas.microsoft.com/office/powerpoint/2010/main" val="1780107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21" name="Title Placeholder 1"/>
          <p:cNvSpPr>
            <a:spLocks noGrp="1"/>
          </p:cNvSpPr>
          <p:nvPr>
            <p:ph type="title"/>
          </p:nvPr>
        </p:nvSpPr>
        <p:spPr>
          <a:xfrm>
            <a:off x="970722" y="575220"/>
            <a:ext cx="10263893" cy="782357"/>
          </a:xfrm>
          <a:prstGeom prst="rect">
            <a:avLst/>
          </a:prstGeom>
        </p:spPr>
        <p:txBody>
          <a:bodyPr vert="horz" lIns="91440" tIns="45720" rIns="91440" bIns="0" rtlCol="0" anchor="b" anchorCtr="0">
            <a:noAutofit/>
          </a:bodyPr>
          <a:lstStyle>
            <a:lvl1pPr>
              <a:defRPr sz="3800"/>
            </a:lvl1pPr>
          </a:lstStyle>
          <a:p>
            <a:r>
              <a:rPr lang="en-GB" noProof="0" dirty="0"/>
              <a:t>Click to edit Master title style</a:t>
            </a:r>
          </a:p>
        </p:txBody>
      </p:sp>
      <p:cxnSp>
        <p:nvCxnSpPr>
          <p:cNvPr id="15" name="Straight Connector 14"/>
          <p:cNvCxnSpPr/>
          <p:nvPr userDrawn="1"/>
        </p:nvCxnSpPr>
        <p:spPr>
          <a:xfrm flipH="1">
            <a:off x="838201" y="0"/>
            <a:ext cx="1" cy="136525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26" name="Picture Placeholder 2">
            <a:extLst>
              <a:ext uri="{FF2B5EF4-FFF2-40B4-BE49-F238E27FC236}">
                <a16:creationId xmlns:a16="http://schemas.microsoft.com/office/drawing/2014/main" id="{5F365213-848B-024E-A456-0D200676FA24}"/>
              </a:ext>
            </a:extLst>
          </p:cNvPr>
          <p:cNvSpPr>
            <a:spLocks noGrp="1"/>
          </p:cNvSpPr>
          <p:nvPr>
            <p:ph type="pic" sz="quarter" idx="13"/>
          </p:nvPr>
        </p:nvSpPr>
        <p:spPr>
          <a:xfrm>
            <a:off x="2733074" y="1750540"/>
            <a:ext cx="3330000" cy="2088000"/>
          </a:xfrm>
          <a:prstGeom prst="rect">
            <a:avLst/>
          </a:prstGeom>
          <a:solidFill>
            <a:schemeClr val="bg2"/>
          </a:solidFill>
        </p:spPr>
        <p:txBody>
          <a:bodyPr/>
          <a:lstStyle>
            <a:lvl1pPr marL="0" indent="0">
              <a:buNone/>
              <a:defRPr/>
            </a:lvl1pPr>
          </a:lstStyle>
          <a:p>
            <a:endParaRPr lang="en-GB" noProof="0" dirty="0"/>
          </a:p>
        </p:txBody>
      </p:sp>
      <p:sp>
        <p:nvSpPr>
          <p:cNvPr id="27" name="Picture Placeholder 2">
            <a:extLst>
              <a:ext uri="{FF2B5EF4-FFF2-40B4-BE49-F238E27FC236}">
                <a16:creationId xmlns:a16="http://schemas.microsoft.com/office/drawing/2014/main" id="{1F0C252E-54B1-624A-B251-93ACB24B44EB}"/>
              </a:ext>
            </a:extLst>
          </p:cNvPr>
          <p:cNvSpPr>
            <a:spLocks noGrp="1"/>
          </p:cNvSpPr>
          <p:nvPr>
            <p:ph type="pic" sz="quarter" idx="14"/>
          </p:nvPr>
        </p:nvSpPr>
        <p:spPr>
          <a:xfrm>
            <a:off x="2733075" y="3907988"/>
            <a:ext cx="3330000" cy="2088000"/>
          </a:xfrm>
          <a:prstGeom prst="rect">
            <a:avLst/>
          </a:prstGeom>
          <a:solidFill>
            <a:schemeClr val="bg2"/>
          </a:solidFill>
        </p:spPr>
        <p:txBody>
          <a:bodyPr/>
          <a:lstStyle>
            <a:lvl1pPr marL="0" indent="0">
              <a:buNone/>
              <a:defRPr/>
            </a:lvl1pPr>
          </a:lstStyle>
          <a:p>
            <a:endParaRPr lang="en-GB" noProof="0" dirty="0"/>
          </a:p>
        </p:txBody>
      </p:sp>
      <p:sp>
        <p:nvSpPr>
          <p:cNvPr id="28" name="Picture Placeholder 2">
            <a:extLst>
              <a:ext uri="{FF2B5EF4-FFF2-40B4-BE49-F238E27FC236}">
                <a16:creationId xmlns:a16="http://schemas.microsoft.com/office/drawing/2014/main" id="{EC7BFE4B-D881-0841-972F-3BB3E43AAF62}"/>
              </a:ext>
            </a:extLst>
          </p:cNvPr>
          <p:cNvSpPr>
            <a:spLocks noGrp="1"/>
          </p:cNvSpPr>
          <p:nvPr>
            <p:ph type="pic" sz="quarter" idx="15"/>
          </p:nvPr>
        </p:nvSpPr>
        <p:spPr>
          <a:xfrm>
            <a:off x="6127391" y="1750540"/>
            <a:ext cx="3330000" cy="2088000"/>
          </a:xfrm>
          <a:prstGeom prst="rect">
            <a:avLst/>
          </a:prstGeom>
          <a:solidFill>
            <a:schemeClr val="bg2"/>
          </a:solidFill>
        </p:spPr>
        <p:txBody>
          <a:bodyPr/>
          <a:lstStyle>
            <a:lvl1pPr marL="0" indent="0">
              <a:buNone/>
              <a:defRPr/>
            </a:lvl1pPr>
          </a:lstStyle>
          <a:p>
            <a:endParaRPr lang="en-GB" noProof="0" dirty="0"/>
          </a:p>
        </p:txBody>
      </p:sp>
      <p:sp>
        <p:nvSpPr>
          <p:cNvPr id="29" name="Text Placeholder 12">
            <a:extLst>
              <a:ext uri="{FF2B5EF4-FFF2-40B4-BE49-F238E27FC236}">
                <a16:creationId xmlns:a16="http://schemas.microsoft.com/office/drawing/2014/main" id="{26D230BA-B3D4-3543-AD14-9F6C784D2F43}"/>
              </a:ext>
            </a:extLst>
          </p:cNvPr>
          <p:cNvSpPr>
            <a:spLocks noGrp="1"/>
          </p:cNvSpPr>
          <p:nvPr>
            <p:ph type="body" sz="quarter" idx="16"/>
          </p:nvPr>
        </p:nvSpPr>
        <p:spPr>
          <a:xfrm>
            <a:off x="9549106" y="3907988"/>
            <a:ext cx="1620000" cy="2088000"/>
          </a:xfrm>
          <a:prstGeom prst="rect">
            <a:avLst/>
          </a:prstGeom>
          <a:noFill/>
        </p:spPr>
        <p:txBody>
          <a:bodyPr tIns="90000"/>
          <a:lstStyle>
            <a:lvl1pPr marL="0" indent="0" algn="l">
              <a:lnSpc>
                <a:spcPts val="1680"/>
              </a:lnSpc>
              <a:spcAft>
                <a:spcPts val="0"/>
              </a:spcAft>
              <a:buNone/>
              <a:defRPr sz="1400"/>
            </a:lvl1pPr>
          </a:lstStyle>
          <a:p>
            <a:pPr lvl="0"/>
            <a:r>
              <a:rPr lang="en-GB" noProof="0" dirty="0"/>
              <a:t>Edit Master text styles</a:t>
            </a:r>
          </a:p>
        </p:txBody>
      </p:sp>
      <p:sp>
        <p:nvSpPr>
          <p:cNvPr id="30" name="Text Placeholder 12">
            <a:extLst>
              <a:ext uri="{FF2B5EF4-FFF2-40B4-BE49-F238E27FC236}">
                <a16:creationId xmlns:a16="http://schemas.microsoft.com/office/drawing/2014/main" id="{6151C0D4-98EF-D447-A8C6-142CA23E3F17}"/>
              </a:ext>
            </a:extLst>
          </p:cNvPr>
          <p:cNvSpPr>
            <a:spLocks noGrp="1"/>
          </p:cNvSpPr>
          <p:nvPr>
            <p:ph type="body" sz="quarter" idx="18"/>
          </p:nvPr>
        </p:nvSpPr>
        <p:spPr>
          <a:xfrm>
            <a:off x="970722" y="1750540"/>
            <a:ext cx="1663928" cy="2088000"/>
          </a:xfrm>
          <a:prstGeom prst="rect">
            <a:avLst/>
          </a:prstGeom>
          <a:noFill/>
        </p:spPr>
        <p:txBody>
          <a:bodyPr tIns="90000"/>
          <a:lstStyle>
            <a:lvl1pPr marL="0" indent="0" algn="r">
              <a:lnSpc>
                <a:spcPts val="1680"/>
              </a:lnSpc>
              <a:spcAft>
                <a:spcPts val="0"/>
              </a:spcAft>
              <a:buNone/>
              <a:defRPr sz="1400"/>
            </a:lvl1pPr>
          </a:lstStyle>
          <a:p>
            <a:pPr lvl="0"/>
            <a:r>
              <a:rPr lang="en-GB" noProof="0" dirty="0"/>
              <a:t>Edit Master text styles</a:t>
            </a:r>
          </a:p>
        </p:txBody>
      </p:sp>
      <p:sp>
        <p:nvSpPr>
          <p:cNvPr id="31" name="Picture Placeholder 2">
            <a:extLst>
              <a:ext uri="{FF2B5EF4-FFF2-40B4-BE49-F238E27FC236}">
                <a16:creationId xmlns:a16="http://schemas.microsoft.com/office/drawing/2014/main" id="{3298D3D7-E8BE-DE4C-9995-3011560B905D}"/>
              </a:ext>
            </a:extLst>
          </p:cNvPr>
          <p:cNvSpPr>
            <a:spLocks noGrp="1"/>
          </p:cNvSpPr>
          <p:nvPr>
            <p:ph type="pic" sz="quarter" idx="19"/>
          </p:nvPr>
        </p:nvSpPr>
        <p:spPr>
          <a:xfrm>
            <a:off x="6127393" y="3907988"/>
            <a:ext cx="3330000" cy="2088000"/>
          </a:xfrm>
          <a:prstGeom prst="rect">
            <a:avLst/>
          </a:prstGeom>
          <a:solidFill>
            <a:schemeClr val="bg2"/>
          </a:solidFill>
        </p:spPr>
        <p:txBody>
          <a:bodyPr/>
          <a:lstStyle>
            <a:lvl1pPr marL="0" indent="0">
              <a:buNone/>
              <a:defRPr/>
            </a:lvl1pPr>
          </a:lstStyle>
          <a:p>
            <a:endParaRPr lang="en-GB" noProof="0"/>
          </a:p>
        </p:txBody>
      </p:sp>
      <p:sp>
        <p:nvSpPr>
          <p:cNvPr id="32" name="Text Placeholder 12">
            <a:extLst>
              <a:ext uri="{FF2B5EF4-FFF2-40B4-BE49-F238E27FC236}">
                <a16:creationId xmlns:a16="http://schemas.microsoft.com/office/drawing/2014/main" id="{5AA5AF97-B62D-1649-9296-29B8A162A14E}"/>
              </a:ext>
            </a:extLst>
          </p:cNvPr>
          <p:cNvSpPr>
            <a:spLocks noGrp="1"/>
          </p:cNvSpPr>
          <p:nvPr>
            <p:ph type="body" sz="quarter" idx="20"/>
          </p:nvPr>
        </p:nvSpPr>
        <p:spPr>
          <a:xfrm>
            <a:off x="978650" y="3897313"/>
            <a:ext cx="1656000" cy="2098675"/>
          </a:xfrm>
          <a:prstGeom prst="rect">
            <a:avLst/>
          </a:prstGeom>
          <a:noFill/>
        </p:spPr>
        <p:txBody>
          <a:bodyPr tIns="90000"/>
          <a:lstStyle>
            <a:lvl1pPr marL="0" indent="0" algn="r">
              <a:lnSpc>
                <a:spcPts val="1680"/>
              </a:lnSpc>
              <a:spcAft>
                <a:spcPts val="0"/>
              </a:spcAft>
              <a:buNone/>
              <a:defRPr sz="1400"/>
            </a:lvl1pPr>
          </a:lstStyle>
          <a:p>
            <a:pPr lvl="0"/>
            <a:r>
              <a:rPr lang="en-GB" noProof="0" dirty="0"/>
              <a:t>Edit Master text styles</a:t>
            </a:r>
          </a:p>
        </p:txBody>
      </p:sp>
      <p:sp>
        <p:nvSpPr>
          <p:cNvPr id="33" name="Text Placeholder 12">
            <a:extLst>
              <a:ext uri="{FF2B5EF4-FFF2-40B4-BE49-F238E27FC236}">
                <a16:creationId xmlns:a16="http://schemas.microsoft.com/office/drawing/2014/main" id="{018AC41E-3877-BF47-AA29-7A9F0F0A096F}"/>
              </a:ext>
            </a:extLst>
          </p:cNvPr>
          <p:cNvSpPr>
            <a:spLocks noGrp="1"/>
          </p:cNvSpPr>
          <p:nvPr>
            <p:ph type="body" sz="quarter" idx="21"/>
          </p:nvPr>
        </p:nvSpPr>
        <p:spPr>
          <a:xfrm>
            <a:off x="9549106" y="1750540"/>
            <a:ext cx="1620000" cy="2088000"/>
          </a:xfrm>
          <a:prstGeom prst="rect">
            <a:avLst/>
          </a:prstGeom>
          <a:noFill/>
        </p:spPr>
        <p:txBody>
          <a:bodyPr tIns="90000"/>
          <a:lstStyle>
            <a:lvl1pPr marL="0" indent="0" algn="l">
              <a:lnSpc>
                <a:spcPts val="1680"/>
              </a:lnSpc>
              <a:spcAft>
                <a:spcPts val="0"/>
              </a:spcAft>
              <a:buNone/>
              <a:defRPr sz="1400"/>
            </a:lvl1pPr>
          </a:lstStyle>
          <a:p>
            <a:pPr lvl="0"/>
            <a:r>
              <a:rPr lang="en-GB" noProof="0" dirty="0"/>
              <a:t>Edit Master text styles</a:t>
            </a:r>
          </a:p>
        </p:txBody>
      </p:sp>
    </p:spTree>
    <p:extLst>
      <p:ext uri="{BB962C8B-B14F-4D97-AF65-F5344CB8AC3E}">
        <p14:creationId xmlns:p14="http://schemas.microsoft.com/office/powerpoint/2010/main" val="36385566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41180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30587"/>
          </a:xfrm>
          <a:prstGeom prst="rect">
            <a:avLst/>
          </a:prstGeom>
          <a:gradFill flip="none" rotWithShape="1">
            <a:gsLst>
              <a:gs pos="47000">
                <a:srgbClr val="0D6CB4"/>
              </a:gs>
              <a:gs pos="100000">
                <a:schemeClr val="accent2"/>
              </a:gs>
              <a:gs pos="77000">
                <a:srgbClr val="227DC1"/>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11" name="Title 1"/>
          <p:cNvSpPr>
            <a:spLocks noGrp="1"/>
          </p:cNvSpPr>
          <p:nvPr>
            <p:ph type="ctrTitle"/>
          </p:nvPr>
        </p:nvSpPr>
        <p:spPr>
          <a:xfrm>
            <a:off x="1077013" y="1122363"/>
            <a:ext cx="10020968" cy="1240348"/>
          </a:xfrm>
          <a:prstGeom prst="rect">
            <a:avLst/>
          </a:prstGeom>
        </p:spPr>
        <p:txBody>
          <a:bodyPr anchor="b">
            <a:noAutofit/>
          </a:bodyPr>
          <a:lstStyle>
            <a:lvl1pPr algn="l">
              <a:defRPr sz="6000">
                <a:solidFill>
                  <a:schemeClr val="accent5"/>
                </a:solidFill>
              </a:defRPr>
            </a:lvl1pPr>
          </a:lstStyle>
          <a:p>
            <a:r>
              <a:rPr lang="en-GB" noProof="0" dirty="0"/>
              <a:t>Click to edit Master title style</a:t>
            </a:r>
          </a:p>
        </p:txBody>
      </p:sp>
      <p:cxnSp>
        <p:nvCxnSpPr>
          <p:cNvPr id="13" name="Straight Connector 12"/>
          <p:cNvCxnSpPr/>
          <p:nvPr userDrawn="1"/>
        </p:nvCxnSpPr>
        <p:spPr>
          <a:xfrm>
            <a:off x="838200" y="0"/>
            <a:ext cx="0" cy="2362711"/>
          </a:xfrm>
          <a:prstGeom prst="line">
            <a:avLst/>
          </a:prstGeom>
          <a:ln w="28575">
            <a:solidFill>
              <a:srgbClr val="F8CC29"/>
            </a:solidFill>
          </a:ln>
        </p:spPr>
        <p:style>
          <a:lnRef idx="1">
            <a:schemeClr val="accent1"/>
          </a:lnRef>
          <a:fillRef idx="0">
            <a:schemeClr val="accent1"/>
          </a:fillRef>
          <a:effectRef idx="0">
            <a:schemeClr val="accent1"/>
          </a:effectRef>
          <a:fontRef idx="minor">
            <a:schemeClr val="tx1"/>
          </a:fontRef>
        </p:style>
      </p:cxnSp>
      <p:sp>
        <p:nvSpPr>
          <p:cNvPr id="6" name="Subtitle 2"/>
          <p:cNvSpPr>
            <a:spLocks noGrp="1"/>
          </p:cNvSpPr>
          <p:nvPr>
            <p:ph type="subTitle" idx="1"/>
          </p:nvPr>
        </p:nvSpPr>
        <p:spPr>
          <a:xfrm>
            <a:off x="1084385" y="3855676"/>
            <a:ext cx="10003692" cy="1925295"/>
          </a:xfrm>
          <a:prstGeom prst="rect">
            <a:avLst/>
          </a:prstGeo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dirty="0"/>
              <a:t>Click to edit Master subtitle style</a:t>
            </a:r>
          </a:p>
        </p:txBody>
      </p:sp>
    </p:spTree>
    <p:extLst>
      <p:ext uri="{BB962C8B-B14F-4D97-AF65-F5344CB8AC3E}">
        <p14:creationId xmlns:p14="http://schemas.microsoft.com/office/powerpoint/2010/main" val="4110061777"/>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10" name="Rectangle 9"/>
          <p:cNvSpPr/>
          <p:nvPr userDrawn="1"/>
        </p:nvSpPr>
        <p:spPr>
          <a:xfrm>
            <a:off x="0" y="0"/>
            <a:ext cx="12192000" cy="34321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cxnSp>
        <p:nvCxnSpPr>
          <p:cNvPr id="13" name="Straight Connector 12"/>
          <p:cNvCxnSpPr/>
          <p:nvPr userDrawn="1"/>
        </p:nvCxnSpPr>
        <p:spPr>
          <a:xfrm>
            <a:off x="838200" y="0"/>
            <a:ext cx="0" cy="2362711"/>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ctrTitle"/>
          </p:nvPr>
        </p:nvSpPr>
        <p:spPr>
          <a:xfrm>
            <a:off x="1077013" y="1122363"/>
            <a:ext cx="10020968" cy="1240348"/>
          </a:xfrm>
          <a:prstGeom prst="rect">
            <a:avLst/>
          </a:prstGeom>
        </p:spPr>
        <p:txBody>
          <a:bodyPr anchor="b">
            <a:noAutofit/>
          </a:bodyPr>
          <a:lstStyle>
            <a:lvl1pPr algn="l">
              <a:defRPr sz="6000">
                <a:solidFill>
                  <a:schemeClr val="accent2">
                    <a:lumMod val="75000"/>
                  </a:schemeClr>
                </a:solidFill>
              </a:defRPr>
            </a:lvl1pPr>
          </a:lstStyle>
          <a:p>
            <a:r>
              <a:rPr lang="en-GB" noProof="0" dirty="0"/>
              <a:t>Click to edit Master title style</a:t>
            </a:r>
          </a:p>
        </p:txBody>
      </p:sp>
      <p:sp>
        <p:nvSpPr>
          <p:cNvPr id="9" name="Subtitle 2"/>
          <p:cNvSpPr>
            <a:spLocks noGrp="1"/>
          </p:cNvSpPr>
          <p:nvPr>
            <p:ph type="subTitle" idx="1"/>
          </p:nvPr>
        </p:nvSpPr>
        <p:spPr>
          <a:xfrm>
            <a:off x="1084385" y="3855676"/>
            <a:ext cx="10003692" cy="1925295"/>
          </a:xfrm>
          <a:prstGeom prst="rect">
            <a:avLst/>
          </a:prstGeo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dirty="0"/>
              <a:t>Click to edit Master subtitle style</a:t>
            </a:r>
          </a:p>
        </p:txBody>
      </p:sp>
    </p:spTree>
    <p:extLst>
      <p:ext uri="{BB962C8B-B14F-4D97-AF65-F5344CB8AC3E}">
        <p14:creationId xmlns:p14="http://schemas.microsoft.com/office/powerpoint/2010/main" val="3030550287"/>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Chapter cover (option 1)">
    <p:spTree>
      <p:nvGrpSpPr>
        <p:cNvPr id="1" name=""/>
        <p:cNvGrpSpPr/>
        <p:nvPr/>
      </p:nvGrpSpPr>
      <p:grpSpPr>
        <a:xfrm>
          <a:off x="0" y="0"/>
          <a:ext cx="0" cy="0"/>
          <a:chOff x="0" y="0"/>
          <a:chExt cx="0" cy="0"/>
        </a:xfrm>
      </p:grpSpPr>
      <p:sp>
        <p:nvSpPr>
          <p:cNvPr id="11" name="Rectangle 10"/>
          <p:cNvSpPr/>
          <p:nvPr userDrawn="1"/>
        </p:nvSpPr>
        <p:spPr>
          <a:xfrm>
            <a:off x="0" y="1"/>
            <a:ext cx="12192000" cy="6858000"/>
          </a:xfrm>
          <a:prstGeom prst="rect">
            <a:avLst/>
          </a:prstGeom>
          <a:gradFill flip="none" rotWithShape="1">
            <a:gsLst>
              <a:gs pos="47000">
                <a:srgbClr val="0D6CB4"/>
              </a:gs>
              <a:gs pos="100000">
                <a:schemeClr val="accent2"/>
              </a:gs>
              <a:gs pos="77000">
                <a:srgbClr val="227DC1"/>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Title 1"/>
          <p:cNvSpPr>
            <a:spLocks noGrp="1"/>
          </p:cNvSpPr>
          <p:nvPr>
            <p:ph type="ctrTitle"/>
          </p:nvPr>
        </p:nvSpPr>
        <p:spPr>
          <a:xfrm>
            <a:off x="1070189" y="1122363"/>
            <a:ext cx="10281657" cy="2387600"/>
          </a:xfrm>
          <a:prstGeom prst="rect">
            <a:avLst/>
          </a:prstGeom>
        </p:spPr>
        <p:txBody>
          <a:bodyPr anchor="b">
            <a:noAutofit/>
          </a:bodyPr>
          <a:lstStyle>
            <a:lvl1pPr algn="l">
              <a:defRPr sz="6000">
                <a:solidFill>
                  <a:srgbClr val="FFD129"/>
                </a:solidFill>
              </a:defRPr>
            </a:lvl1pPr>
          </a:lstStyle>
          <a:p>
            <a:r>
              <a:rPr lang="en-GB" noProof="0" dirty="0"/>
              <a:t>Click to edit Master title style</a:t>
            </a:r>
          </a:p>
        </p:txBody>
      </p:sp>
      <p:sp>
        <p:nvSpPr>
          <p:cNvPr id="3" name="Subtitle 2"/>
          <p:cNvSpPr>
            <a:spLocks noGrp="1"/>
          </p:cNvSpPr>
          <p:nvPr>
            <p:ph type="subTitle" idx="1"/>
          </p:nvPr>
        </p:nvSpPr>
        <p:spPr>
          <a:xfrm>
            <a:off x="1070189" y="3602038"/>
            <a:ext cx="10281657" cy="1655762"/>
          </a:xfrm>
          <a:prstGeom prst="rect">
            <a:avLst/>
          </a:prstGeo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Click to edit Master subtitle style</a:t>
            </a:r>
          </a:p>
        </p:txBody>
      </p:sp>
      <p:cxnSp>
        <p:nvCxnSpPr>
          <p:cNvPr id="7" name="Straight Connector 6"/>
          <p:cNvCxnSpPr/>
          <p:nvPr userDrawn="1"/>
        </p:nvCxnSpPr>
        <p:spPr>
          <a:xfrm>
            <a:off x="838200" y="0"/>
            <a:ext cx="0" cy="3478213"/>
          </a:xfrm>
          <a:prstGeom prst="line">
            <a:avLst/>
          </a:prstGeom>
          <a:ln w="28575">
            <a:solidFill>
              <a:srgbClr val="FFD129"/>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45929" y="6193922"/>
            <a:ext cx="1718512" cy="451153"/>
          </a:xfrm>
          <a:prstGeom prst="rect">
            <a:avLst/>
          </a:prstGeom>
        </p:spPr>
      </p:pic>
    </p:spTree>
    <p:extLst>
      <p:ext uri="{BB962C8B-B14F-4D97-AF65-F5344CB8AC3E}">
        <p14:creationId xmlns:p14="http://schemas.microsoft.com/office/powerpoint/2010/main" val="3788699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cover (option 2)">
    <p:spTree>
      <p:nvGrpSpPr>
        <p:cNvPr id="1" name=""/>
        <p:cNvGrpSpPr/>
        <p:nvPr/>
      </p:nvGrpSpPr>
      <p:grpSpPr>
        <a:xfrm>
          <a:off x="0" y="0"/>
          <a:ext cx="0" cy="0"/>
          <a:chOff x="0" y="0"/>
          <a:chExt cx="0" cy="0"/>
        </a:xfrm>
      </p:grpSpPr>
      <p:sp>
        <p:nvSpPr>
          <p:cNvPr id="13" name="Rectangle 12"/>
          <p:cNvSpPr/>
          <p:nvPr userDrawn="1"/>
        </p:nvSpPr>
        <p:spPr>
          <a:xfrm>
            <a:off x="0" y="0"/>
            <a:ext cx="12192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1" name="Title 1"/>
          <p:cNvSpPr>
            <a:spLocks noGrp="1"/>
          </p:cNvSpPr>
          <p:nvPr>
            <p:ph type="ctrTitle"/>
          </p:nvPr>
        </p:nvSpPr>
        <p:spPr>
          <a:xfrm>
            <a:off x="1077013" y="1122363"/>
            <a:ext cx="10284602" cy="2387600"/>
          </a:xfrm>
          <a:prstGeom prst="rect">
            <a:avLst/>
          </a:prstGeom>
        </p:spPr>
        <p:txBody>
          <a:bodyPr anchor="b">
            <a:noAutofit/>
          </a:bodyPr>
          <a:lstStyle>
            <a:lvl1pPr algn="l">
              <a:defRPr sz="6000">
                <a:solidFill>
                  <a:schemeClr val="accent2">
                    <a:lumMod val="75000"/>
                  </a:schemeClr>
                </a:solidFill>
              </a:defRPr>
            </a:lvl1pPr>
          </a:lstStyle>
          <a:p>
            <a:r>
              <a:rPr lang="en-GB" noProof="0" dirty="0"/>
              <a:t>Click to edit Master title style</a:t>
            </a:r>
          </a:p>
        </p:txBody>
      </p:sp>
      <p:sp>
        <p:nvSpPr>
          <p:cNvPr id="14" name="Subtitle 2"/>
          <p:cNvSpPr>
            <a:spLocks noGrp="1"/>
          </p:cNvSpPr>
          <p:nvPr>
            <p:ph type="subTitle" idx="1"/>
          </p:nvPr>
        </p:nvSpPr>
        <p:spPr>
          <a:xfrm>
            <a:off x="1070189" y="3602038"/>
            <a:ext cx="10284602" cy="1655762"/>
          </a:xfrm>
          <a:prstGeom prst="rect">
            <a:avLst/>
          </a:prstGeo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dirty="0"/>
              <a:t>Click to edit Master subtitle style</a:t>
            </a:r>
          </a:p>
        </p:txBody>
      </p:sp>
      <p:cxnSp>
        <p:nvCxnSpPr>
          <p:cNvPr id="7" name="Straight Connector 6"/>
          <p:cNvCxnSpPr/>
          <p:nvPr userDrawn="1"/>
        </p:nvCxnSpPr>
        <p:spPr>
          <a:xfrm>
            <a:off x="838200" y="0"/>
            <a:ext cx="0" cy="3478213"/>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45929" y="6193922"/>
            <a:ext cx="1718512" cy="451153"/>
          </a:xfrm>
          <a:prstGeom prst="rect">
            <a:avLst/>
          </a:prstGeom>
        </p:spPr>
      </p:pic>
    </p:spTree>
    <p:extLst>
      <p:ext uri="{BB962C8B-B14F-4D97-AF65-F5344CB8AC3E}">
        <p14:creationId xmlns:p14="http://schemas.microsoft.com/office/powerpoint/2010/main" val="932509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967154" y="1825624"/>
            <a:ext cx="10267462" cy="4170363"/>
          </a:xfrm>
          <a:prstGeom prst="rect">
            <a:avLst/>
          </a:prstGeom>
        </p:spPr>
        <p:txBody>
          <a:bodyPr>
            <a:noAutofit/>
          </a:bodyPr>
          <a:lstStyle>
            <a:lvl1pPr marL="0" indent="-342900">
              <a:lnSpc>
                <a:spcPct val="100000"/>
              </a:lnSpc>
              <a:spcBef>
                <a:spcPts val="0"/>
              </a:spcBef>
              <a:spcAft>
                <a:spcPts val="1800"/>
              </a:spcAft>
              <a:buClr>
                <a:schemeClr val="accent5"/>
              </a:buClr>
              <a:buFont typeface="Arial" pitchFamily="34" charset="0"/>
              <a:buNone/>
              <a:defRPr baseline="0"/>
            </a:lvl1pPr>
            <a:lvl2pPr>
              <a:lnSpc>
                <a:spcPct val="100000"/>
              </a:lnSpc>
              <a:spcAft>
                <a:spcPts val="1800"/>
              </a:spcAft>
              <a:buClr>
                <a:schemeClr val="accent5"/>
              </a:buClr>
              <a:buNone/>
              <a:defRPr/>
            </a:lvl2pPr>
            <a:lvl3pPr>
              <a:lnSpc>
                <a:spcPct val="100000"/>
              </a:lnSpc>
              <a:spcAft>
                <a:spcPts val="1800"/>
              </a:spcAft>
              <a:buClr>
                <a:schemeClr val="accent5"/>
              </a:buClr>
              <a:buNone/>
              <a:defRPr/>
            </a:lvl3pPr>
            <a:lvl4pPr>
              <a:lnSpc>
                <a:spcPct val="100000"/>
              </a:lnSpc>
              <a:spcAft>
                <a:spcPts val="1800"/>
              </a:spcAft>
              <a:buClr>
                <a:schemeClr val="accent5"/>
              </a:buClr>
              <a:buNone/>
              <a:defRPr/>
            </a:lvl4pPr>
            <a:lvl5pPr>
              <a:lnSpc>
                <a:spcPct val="100000"/>
              </a:lnSpc>
              <a:spcAft>
                <a:spcPts val="1800"/>
              </a:spcAft>
              <a:buClr>
                <a:schemeClr val="accent5"/>
              </a:buClr>
              <a:buNone/>
              <a:defRPr/>
            </a:lvl5pPr>
          </a:lstStyle>
          <a:p>
            <a:pPr lvl="0"/>
            <a:r>
              <a:rPr lang="en-GB" noProof="0" dirty="0"/>
              <a:t>Insert text</a:t>
            </a:r>
          </a:p>
        </p:txBody>
      </p:sp>
      <p:cxnSp>
        <p:nvCxnSpPr>
          <p:cNvPr id="7" name="Straight Connector 6"/>
          <p:cNvCxnSpPr/>
          <p:nvPr userDrawn="1"/>
        </p:nvCxnSpPr>
        <p:spPr>
          <a:xfrm flipH="1">
            <a:off x="838201" y="0"/>
            <a:ext cx="1" cy="136525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575220"/>
            <a:ext cx="10263893" cy="782357"/>
          </a:xfrm>
          <a:prstGeom prst="rect">
            <a:avLst/>
          </a:prstGeom>
        </p:spPr>
        <p:txBody>
          <a:bodyPr vert="horz" lIns="91440" tIns="45720" rIns="91440" bIns="0" rtlCol="0" anchor="b" anchorCtr="0">
            <a:noAutofit/>
          </a:bodyPr>
          <a:lstStyle>
            <a:lvl1pPr>
              <a:defRPr sz="3800"/>
            </a:lvl1pPr>
          </a:lstStyle>
          <a:p>
            <a:r>
              <a:rPr lang="en-GB" noProof="0" dirty="0"/>
              <a:t>Click to edit Master title style</a:t>
            </a:r>
          </a:p>
        </p:txBody>
      </p:sp>
    </p:spTree>
    <p:extLst>
      <p:ext uri="{BB962C8B-B14F-4D97-AF65-F5344CB8AC3E}">
        <p14:creationId xmlns:p14="http://schemas.microsoft.com/office/powerpoint/2010/main" val="3042341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232525" y="1825625"/>
            <a:ext cx="5002090" cy="4170363"/>
          </a:xfrm>
          <a:prstGeom prst="rect">
            <a:avLst/>
          </a:prstGeom>
          <a:noFill/>
        </p:spPr>
        <p:txBody>
          <a:bodyPr>
            <a:noAutofit/>
          </a:bodyPr>
          <a:lstStyle>
            <a:lvl1pPr marL="0" indent="0">
              <a:buClr>
                <a:schemeClr val="accent5"/>
              </a:buClr>
              <a:buFont typeface="Arial"/>
              <a:buNone/>
              <a:defRPr/>
            </a:lvl1pPr>
          </a:lstStyle>
          <a:p>
            <a:pPr lvl="0"/>
            <a:endParaRPr lang="en-GB" noProof="0" dirty="0"/>
          </a:p>
        </p:txBody>
      </p:sp>
      <p:cxnSp>
        <p:nvCxnSpPr>
          <p:cNvPr id="8" name="Straight Connector 7"/>
          <p:cNvCxnSpPr/>
          <p:nvPr userDrawn="1"/>
        </p:nvCxnSpPr>
        <p:spPr>
          <a:xfrm flipH="1">
            <a:off x="838201" y="0"/>
            <a:ext cx="1" cy="136525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7" name="Title Placeholder 1"/>
          <p:cNvSpPr>
            <a:spLocks noGrp="1"/>
          </p:cNvSpPr>
          <p:nvPr>
            <p:ph type="title"/>
          </p:nvPr>
        </p:nvSpPr>
        <p:spPr>
          <a:xfrm>
            <a:off x="970722" y="575220"/>
            <a:ext cx="10263893" cy="782357"/>
          </a:xfrm>
          <a:prstGeom prst="rect">
            <a:avLst/>
          </a:prstGeom>
        </p:spPr>
        <p:txBody>
          <a:bodyPr vert="horz" lIns="91440" tIns="45720" rIns="91440" bIns="0" rtlCol="0" anchor="b" anchorCtr="0">
            <a:noAutofit/>
          </a:bodyPr>
          <a:lstStyle>
            <a:lvl1pPr>
              <a:defRPr sz="3800"/>
            </a:lvl1pPr>
          </a:lstStyle>
          <a:p>
            <a:r>
              <a:rPr lang="en-GB" noProof="0" dirty="0"/>
              <a:t>Click to edit Master title style</a:t>
            </a:r>
          </a:p>
        </p:txBody>
      </p:sp>
      <p:sp>
        <p:nvSpPr>
          <p:cNvPr id="18" name="Content Placeholder 2"/>
          <p:cNvSpPr>
            <a:spLocks noGrp="1"/>
          </p:cNvSpPr>
          <p:nvPr>
            <p:ph idx="10" hasCustomPrompt="1"/>
          </p:nvPr>
        </p:nvSpPr>
        <p:spPr>
          <a:xfrm>
            <a:off x="967154" y="1825624"/>
            <a:ext cx="5004000" cy="4170363"/>
          </a:xfrm>
          <a:prstGeom prst="rect">
            <a:avLst/>
          </a:prstGeom>
        </p:spPr>
        <p:txBody>
          <a:bodyPr>
            <a:noAutofit/>
          </a:bodyPr>
          <a:lstStyle>
            <a:lvl1pPr marL="0" marR="0" indent="-342900" algn="l" defTabSz="914400" rtl="0" eaLnBrk="1" fontAlgn="auto" latinLnBrk="0" hangingPunct="1">
              <a:lnSpc>
                <a:spcPct val="100000"/>
              </a:lnSpc>
              <a:spcBef>
                <a:spcPts val="0"/>
              </a:spcBef>
              <a:spcAft>
                <a:spcPts val="1800"/>
              </a:spcAft>
              <a:buClr>
                <a:schemeClr val="accent5"/>
              </a:buClr>
              <a:buSzTx/>
              <a:buFont typeface="Arial"/>
              <a:buNone/>
              <a:tabLst/>
              <a:defRPr baseline="0"/>
            </a:lvl1pPr>
            <a:lvl2pPr>
              <a:lnSpc>
                <a:spcPct val="100000"/>
              </a:lnSpc>
              <a:spcAft>
                <a:spcPts val="1800"/>
              </a:spcAft>
              <a:buClr>
                <a:schemeClr val="accent5"/>
              </a:buClr>
              <a:buNone/>
              <a:defRPr/>
            </a:lvl2pPr>
            <a:lvl3pPr>
              <a:lnSpc>
                <a:spcPct val="100000"/>
              </a:lnSpc>
              <a:spcAft>
                <a:spcPts val="1800"/>
              </a:spcAft>
              <a:buClr>
                <a:schemeClr val="accent5"/>
              </a:buClr>
              <a:buNone/>
              <a:defRPr/>
            </a:lvl3pPr>
            <a:lvl4pPr>
              <a:lnSpc>
                <a:spcPct val="100000"/>
              </a:lnSpc>
              <a:spcAft>
                <a:spcPts val="1800"/>
              </a:spcAft>
              <a:buClr>
                <a:schemeClr val="accent5"/>
              </a:buClr>
              <a:buNone/>
              <a:defRPr/>
            </a:lvl4pPr>
            <a:lvl5pPr>
              <a:lnSpc>
                <a:spcPct val="100000"/>
              </a:lnSpc>
              <a:spcAft>
                <a:spcPts val="1800"/>
              </a:spcAft>
              <a:buClr>
                <a:schemeClr val="accent5"/>
              </a:buClr>
              <a:buNone/>
              <a:defRPr/>
            </a:lvl5pPr>
          </a:lstStyle>
          <a:p>
            <a:pPr marL="0" marR="0" lvl="0" indent="-342900" algn="l" defTabSz="914400" rtl="0" eaLnBrk="1" fontAlgn="auto" latinLnBrk="0" hangingPunct="1">
              <a:lnSpc>
                <a:spcPct val="100000"/>
              </a:lnSpc>
              <a:spcBef>
                <a:spcPts val="0"/>
              </a:spcBef>
              <a:spcAft>
                <a:spcPts val="1800"/>
              </a:spcAft>
              <a:buClr>
                <a:schemeClr val="accent5"/>
              </a:buClr>
              <a:buSzTx/>
              <a:buFont typeface="Arial"/>
              <a:buNone/>
              <a:tabLst/>
              <a:defRPr/>
            </a:pPr>
            <a:r>
              <a:rPr lang="en-GB" noProof="0" dirty="0"/>
              <a:t>Insert text</a:t>
            </a:r>
          </a:p>
          <a:p>
            <a:pPr marL="0" marR="0" lvl="0" indent="-342900" algn="l" defTabSz="914400" rtl="0" eaLnBrk="1" fontAlgn="auto" latinLnBrk="0" hangingPunct="1">
              <a:lnSpc>
                <a:spcPct val="100000"/>
              </a:lnSpc>
              <a:spcBef>
                <a:spcPts val="0"/>
              </a:spcBef>
              <a:spcAft>
                <a:spcPts val="1800"/>
              </a:spcAft>
              <a:buClr>
                <a:schemeClr val="accent5"/>
              </a:buClr>
              <a:buSzTx/>
              <a:buFont typeface="Arial"/>
              <a:buNone/>
              <a:tabLst/>
              <a:defRPr/>
            </a:pPr>
            <a:endParaRPr lang="en-GB" noProof="0" dirty="0"/>
          </a:p>
          <a:p>
            <a:pPr lvl="0"/>
            <a:endParaRPr lang="en-GB" noProof="0" dirty="0"/>
          </a:p>
        </p:txBody>
      </p:sp>
    </p:spTree>
    <p:extLst>
      <p:ext uri="{BB962C8B-B14F-4D97-AF65-F5344CB8AC3E}">
        <p14:creationId xmlns:p14="http://schemas.microsoft.com/office/powerpoint/2010/main" val="2803839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 2 columns">
    <p:spTree>
      <p:nvGrpSpPr>
        <p:cNvPr id="1" name=""/>
        <p:cNvGrpSpPr/>
        <p:nvPr/>
      </p:nvGrpSpPr>
      <p:grpSpPr>
        <a:xfrm>
          <a:off x="0" y="0"/>
          <a:ext cx="0" cy="0"/>
          <a:chOff x="0" y="0"/>
          <a:chExt cx="0" cy="0"/>
        </a:xfrm>
      </p:grpSpPr>
      <p:sp>
        <p:nvSpPr>
          <p:cNvPr id="8" name="Content Placeholder 2"/>
          <p:cNvSpPr>
            <a:spLocks noGrp="1"/>
          </p:cNvSpPr>
          <p:nvPr>
            <p:ph idx="11" hasCustomPrompt="1"/>
          </p:nvPr>
        </p:nvSpPr>
        <p:spPr>
          <a:xfrm>
            <a:off x="6232524" y="1825624"/>
            <a:ext cx="5004000" cy="4170363"/>
          </a:xfrm>
          <a:prstGeom prst="rect">
            <a:avLst/>
          </a:prstGeom>
        </p:spPr>
        <p:txBody>
          <a:bodyPr>
            <a:noAutofit/>
          </a:bodyPr>
          <a:lstStyle>
            <a:lvl1pPr marL="0" indent="-342900">
              <a:lnSpc>
                <a:spcPct val="100000"/>
              </a:lnSpc>
              <a:spcBef>
                <a:spcPts val="0"/>
              </a:spcBef>
              <a:spcAft>
                <a:spcPts val="1800"/>
              </a:spcAft>
              <a:buClr>
                <a:schemeClr val="accent5"/>
              </a:buClr>
              <a:buFont typeface="Arial"/>
              <a:buNone/>
              <a:defRPr strike="noStrike"/>
            </a:lvl1pPr>
            <a:lvl2pPr>
              <a:lnSpc>
                <a:spcPct val="100000"/>
              </a:lnSpc>
              <a:spcAft>
                <a:spcPts val="1800"/>
              </a:spcAft>
              <a:buClr>
                <a:schemeClr val="accent5"/>
              </a:buClr>
              <a:defRPr strike="noStrike"/>
            </a:lvl2pPr>
            <a:lvl3pPr>
              <a:lnSpc>
                <a:spcPct val="100000"/>
              </a:lnSpc>
              <a:spcAft>
                <a:spcPts val="1800"/>
              </a:spcAft>
              <a:buClr>
                <a:schemeClr val="accent5"/>
              </a:buClr>
              <a:defRPr strike="noStrike"/>
            </a:lvl3pPr>
            <a:lvl4pPr>
              <a:lnSpc>
                <a:spcPct val="100000"/>
              </a:lnSpc>
              <a:spcAft>
                <a:spcPts val="1800"/>
              </a:spcAft>
              <a:buClr>
                <a:schemeClr val="accent5"/>
              </a:buClr>
              <a:defRPr strike="noStrike"/>
            </a:lvl4pPr>
            <a:lvl5pPr>
              <a:lnSpc>
                <a:spcPct val="100000"/>
              </a:lnSpc>
              <a:spcAft>
                <a:spcPts val="1800"/>
              </a:spcAft>
              <a:buClr>
                <a:schemeClr val="accent5"/>
              </a:buClr>
              <a:defRPr strike="noStrike"/>
            </a:lvl5pPr>
          </a:lstStyle>
          <a:p>
            <a:pPr lvl="0"/>
            <a:r>
              <a:rPr lang="en-GB" noProof="0" dirty="0"/>
              <a:t>Insert text</a:t>
            </a:r>
          </a:p>
        </p:txBody>
      </p:sp>
      <p:cxnSp>
        <p:nvCxnSpPr>
          <p:cNvPr id="9" name="Straight Connector 8"/>
          <p:cNvCxnSpPr/>
          <p:nvPr userDrawn="1"/>
        </p:nvCxnSpPr>
        <p:spPr>
          <a:xfrm flipH="1">
            <a:off x="838201" y="0"/>
            <a:ext cx="1" cy="136525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575220"/>
            <a:ext cx="10263893" cy="782357"/>
          </a:xfrm>
          <a:prstGeom prst="rect">
            <a:avLst/>
          </a:prstGeom>
        </p:spPr>
        <p:txBody>
          <a:bodyPr vert="horz" lIns="91440" tIns="45720" rIns="91440" bIns="0" rtlCol="0" anchor="b" anchorCtr="0">
            <a:noAutofit/>
          </a:bodyPr>
          <a:lstStyle>
            <a:lvl1pPr>
              <a:defRPr sz="3800"/>
            </a:lvl1pPr>
          </a:lstStyle>
          <a:p>
            <a:r>
              <a:rPr lang="en-GB" noProof="0" dirty="0"/>
              <a:t>Click to edit Master title style</a:t>
            </a:r>
          </a:p>
        </p:txBody>
      </p:sp>
      <p:sp>
        <p:nvSpPr>
          <p:cNvPr id="12" name="Content Placeholder 2"/>
          <p:cNvSpPr>
            <a:spLocks noGrp="1"/>
          </p:cNvSpPr>
          <p:nvPr>
            <p:ph idx="10" hasCustomPrompt="1"/>
          </p:nvPr>
        </p:nvSpPr>
        <p:spPr>
          <a:xfrm>
            <a:off x="967154" y="1825624"/>
            <a:ext cx="5004000" cy="4170363"/>
          </a:xfrm>
          <a:prstGeom prst="rect">
            <a:avLst/>
          </a:prstGeom>
        </p:spPr>
        <p:txBody>
          <a:bodyPr>
            <a:noAutofit/>
          </a:bodyPr>
          <a:lstStyle>
            <a:lvl1pPr marL="0" indent="-342900">
              <a:lnSpc>
                <a:spcPct val="100000"/>
              </a:lnSpc>
              <a:spcBef>
                <a:spcPts val="0"/>
              </a:spcBef>
              <a:spcAft>
                <a:spcPts val="1800"/>
              </a:spcAft>
              <a:buClr>
                <a:schemeClr val="accent5"/>
              </a:buClr>
              <a:buFont typeface="Arial" pitchFamily="34" charset="0"/>
              <a:buNone/>
              <a:defRPr baseline="0"/>
            </a:lvl1pPr>
            <a:lvl2pPr>
              <a:lnSpc>
                <a:spcPct val="100000"/>
              </a:lnSpc>
              <a:spcAft>
                <a:spcPts val="1800"/>
              </a:spcAft>
              <a:buClr>
                <a:schemeClr val="accent5"/>
              </a:buClr>
              <a:defRPr/>
            </a:lvl2pPr>
            <a:lvl3pPr>
              <a:lnSpc>
                <a:spcPct val="100000"/>
              </a:lnSpc>
              <a:spcAft>
                <a:spcPts val="1800"/>
              </a:spcAft>
              <a:buClr>
                <a:schemeClr val="accent5"/>
              </a:buClr>
              <a:defRPr/>
            </a:lvl3pPr>
            <a:lvl4pPr>
              <a:lnSpc>
                <a:spcPct val="100000"/>
              </a:lnSpc>
              <a:spcAft>
                <a:spcPts val="1800"/>
              </a:spcAft>
              <a:buClr>
                <a:schemeClr val="accent5"/>
              </a:buClr>
              <a:defRPr/>
            </a:lvl4pPr>
            <a:lvl5pPr>
              <a:lnSpc>
                <a:spcPct val="100000"/>
              </a:lnSpc>
              <a:spcAft>
                <a:spcPts val="1800"/>
              </a:spcAft>
              <a:buClr>
                <a:schemeClr val="accent5"/>
              </a:buClr>
              <a:defRPr/>
            </a:lvl5pPr>
          </a:lstStyle>
          <a:p>
            <a:pPr lvl="0"/>
            <a:r>
              <a:rPr lang="en-GB" noProof="0" dirty="0"/>
              <a:t>Insert text</a:t>
            </a:r>
          </a:p>
        </p:txBody>
      </p:sp>
    </p:spTree>
    <p:extLst>
      <p:ext uri="{BB962C8B-B14F-4D97-AF65-F5344CB8AC3E}">
        <p14:creationId xmlns:p14="http://schemas.microsoft.com/office/powerpoint/2010/main" val="1246774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3 columns">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970722" y="1825625"/>
            <a:ext cx="3229533" cy="4170363"/>
          </a:xfrm>
          <a:prstGeom prst="rect">
            <a:avLst/>
          </a:prstGeom>
        </p:spPr>
        <p:txBody>
          <a:bodyPr>
            <a:noAutofit/>
          </a:bodyPr>
          <a:lstStyle>
            <a:lvl1pPr marL="0" indent="-342900">
              <a:buClr>
                <a:schemeClr val="accent5"/>
              </a:buClr>
              <a:buFont typeface="Arial"/>
              <a:buNone/>
              <a:defRPr baseline="0"/>
            </a:lvl1pPr>
            <a:lvl2pPr>
              <a:buClr>
                <a:schemeClr val="accent5"/>
              </a:buClr>
              <a:buNone/>
              <a:defRPr/>
            </a:lvl2pPr>
            <a:lvl3pPr>
              <a:buClr>
                <a:schemeClr val="accent5"/>
              </a:buClr>
              <a:buNone/>
              <a:defRPr/>
            </a:lvl3pPr>
            <a:lvl4pPr>
              <a:buClr>
                <a:schemeClr val="accent5"/>
              </a:buClr>
              <a:buNone/>
              <a:defRPr/>
            </a:lvl4pPr>
            <a:lvl5pPr>
              <a:buClr>
                <a:schemeClr val="accent5"/>
              </a:buClr>
              <a:buNone/>
              <a:defRPr/>
            </a:lvl5pPr>
          </a:lstStyle>
          <a:p>
            <a:pPr lvl="0"/>
            <a:r>
              <a:rPr lang="en-GB" noProof="0" dirty="0"/>
              <a:t>Insert text</a:t>
            </a:r>
          </a:p>
        </p:txBody>
      </p:sp>
      <p:sp>
        <p:nvSpPr>
          <p:cNvPr id="9" name="Content Placeholder 2"/>
          <p:cNvSpPr>
            <a:spLocks noGrp="1"/>
          </p:cNvSpPr>
          <p:nvPr>
            <p:ph sz="half" idx="13" hasCustomPrompt="1"/>
          </p:nvPr>
        </p:nvSpPr>
        <p:spPr>
          <a:xfrm>
            <a:off x="4476002" y="1825624"/>
            <a:ext cx="3239996" cy="4170363"/>
          </a:xfrm>
          <a:prstGeom prst="rect">
            <a:avLst/>
          </a:prstGeom>
        </p:spPr>
        <p:txBody>
          <a:bodyPr>
            <a:noAutofit/>
          </a:bodyPr>
          <a:lstStyle>
            <a:lvl1pPr marL="0" marR="0" indent="-342900" algn="l" defTabSz="914400" rtl="0" eaLnBrk="1" fontAlgn="auto" latinLnBrk="0" hangingPunct="1">
              <a:lnSpc>
                <a:spcPct val="100000"/>
              </a:lnSpc>
              <a:spcBef>
                <a:spcPts val="0"/>
              </a:spcBef>
              <a:spcAft>
                <a:spcPts val="1800"/>
              </a:spcAft>
              <a:buClr>
                <a:schemeClr val="accent5"/>
              </a:buClr>
              <a:buSzTx/>
              <a:buFont typeface="Arial"/>
              <a:buNone/>
              <a:tabLst/>
              <a:defRPr/>
            </a:lvl1pPr>
            <a:lvl2pPr>
              <a:buClr>
                <a:schemeClr val="accent5"/>
              </a:buClr>
              <a:defRPr/>
            </a:lvl2pPr>
            <a:lvl3pPr>
              <a:buClr>
                <a:schemeClr val="accent5"/>
              </a:buClr>
              <a:defRPr/>
            </a:lvl3pPr>
            <a:lvl4pPr>
              <a:buClr>
                <a:schemeClr val="accent5"/>
              </a:buClr>
              <a:defRPr/>
            </a:lvl4pPr>
            <a:lvl5pPr>
              <a:buClr>
                <a:schemeClr val="accent5"/>
              </a:buClr>
              <a:defRPr/>
            </a:lvl5pPr>
          </a:lstStyle>
          <a:p>
            <a:pPr marL="342900" marR="0" lvl="0" indent="-342900" algn="l" defTabSz="914400" rtl="0" eaLnBrk="1" fontAlgn="auto" latinLnBrk="0" hangingPunct="1">
              <a:lnSpc>
                <a:spcPct val="100000"/>
              </a:lnSpc>
              <a:spcBef>
                <a:spcPts val="0"/>
              </a:spcBef>
              <a:spcAft>
                <a:spcPts val="1800"/>
              </a:spcAft>
              <a:buClr>
                <a:schemeClr val="accent5"/>
              </a:buClr>
              <a:buSzTx/>
              <a:buFont typeface="Arial"/>
              <a:buNone/>
              <a:tabLst/>
              <a:defRPr/>
            </a:pPr>
            <a:r>
              <a:rPr lang="en-GB" noProof="0" dirty="0"/>
              <a:t>Insert text</a:t>
            </a:r>
          </a:p>
        </p:txBody>
      </p:sp>
      <p:sp>
        <p:nvSpPr>
          <p:cNvPr id="7" name="Content Placeholder 2"/>
          <p:cNvSpPr>
            <a:spLocks noGrp="1"/>
          </p:cNvSpPr>
          <p:nvPr>
            <p:ph sz="half" idx="15" hasCustomPrompt="1"/>
          </p:nvPr>
        </p:nvSpPr>
        <p:spPr>
          <a:xfrm>
            <a:off x="7990763" y="1825624"/>
            <a:ext cx="3239998" cy="4170363"/>
          </a:xfrm>
          <a:prstGeom prst="rect">
            <a:avLst/>
          </a:prstGeom>
        </p:spPr>
        <p:txBody>
          <a:bodyPr>
            <a:noAutofit/>
          </a:bodyPr>
          <a:lstStyle>
            <a:lvl1pPr marL="0" marR="0" indent="-342900" algn="l" defTabSz="914400" rtl="0" eaLnBrk="1" fontAlgn="auto" latinLnBrk="0" hangingPunct="1">
              <a:lnSpc>
                <a:spcPct val="100000"/>
              </a:lnSpc>
              <a:spcBef>
                <a:spcPts val="0"/>
              </a:spcBef>
              <a:spcAft>
                <a:spcPts val="1800"/>
              </a:spcAft>
              <a:buClr>
                <a:schemeClr val="accent5"/>
              </a:buClr>
              <a:buSzTx/>
              <a:buFont typeface="Arial"/>
              <a:buNone/>
              <a:tabLst/>
              <a:defRPr/>
            </a:lvl1pPr>
            <a:lvl2pPr>
              <a:buClr>
                <a:schemeClr val="accent5"/>
              </a:buClr>
              <a:defRPr/>
            </a:lvl2pPr>
            <a:lvl3pPr>
              <a:buClr>
                <a:schemeClr val="accent5"/>
              </a:buClr>
              <a:defRPr/>
            </a:lvl3pPr>
            <a:lvl4pPr>
              <a:buClr>
                <a:schemeClr val="accent5"/>
              </a:buClr>
              <a:defRPr/>
            </a:lvl4pPr>
            <a:lvl5pPr>
              <a:buClr>
                <a:schemeClr val="accent5"/>
              </a:buClr>
              <a:defRPr/>
            </a:lvl5pPr>
          </a:lstStyle>
          <a:p>
            <a:pPr marL="342900" marR="0" lvl="0" indent="-342900" algn="l" defTabSz="914400" rtl="0" eaLnBrk="1" fontAlgn="auto" latinLnBrk="0" hangingPunct="1">
              <a:lnSpc>
                <a:spcPct val="100000"/>
              </a:lnSpc>
              <a:spcBef>
                <a:spcPts val="0"/>
              </a:spcBef>
              <a:spcAft>
                <a:spcPts val="1800"/>
              </a:spcAft>
              <a:buClr>
                <a:schemeClr val="accent5"/>
              </a:buClr>
              <a:buSzTx/>
              <a:buFont typeface="Arial"/>
              <a:buNone/>
              <a:tabLst/>
              <a:defRPr/>
            </a:pPr>
            <a:r>
              <a:rPr lang="en-GB" noProof="0" dirty="0"/>
              <a:t>Insert text</a:t>
            </a:r>
          </a:p>
        </p:txBody>
      </p:sp>
      <p:cxnSp>
        <p:nvCxnSpPr>
          <p:cNvPr id="8" name="Straight Connector 7"/>
          <p:cNvCxnSpPr/>
          <p:nvPr userDrawn="1"/>
        </p:nvCxnSpPr>
        <p:spPr>
          <a:xfrm flipH="1">
            <a:off x="838201" y="0"/>
            <a:ext cx="1" cy="136525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6" name="Title Placeholder 1"/>
          <p:cNvSpPr>
            <a:spLocks noGrp="1"/>
          </p:cNvSpPr>
          <p:nvPr>
            <p:ph type="title"/>
          </p:nvPr>
        </p:nvSpPr>
        <p:spPr>
          <a:xfrm>
            <a:off x="970722" y="575220"/>
            <a:ext cx="10263893" cy="782357"/>
          </a:xfrm>
          <a:prstGeom prst="rect">
            <a:avLst/>
          </a:prstGeom>
        </p:spPr>
        <p:txBody>
          <a:bodyPr vert="horz" lIns="91440" tIns="45720" rIns="91440" bIns="0" rtlCol="0" anchor="b" anchorCtr="0">
            <a:noAutofit/>
          </a:bodyPr>
          <a:lstStyle>
            <a:lvl1pPr>
              <a:defRPr sz="3800"/>
            </a:lvl1pPr>
          </a:lstStyle>
          <a:p>
            <a:r>
              <a:rPr lang="en-GB" noProof="0" dirty="0"/>
              <a:t>Click to edit Master title style</a:t>
            </a:r>
          </a:p>
        </p:txBody>
      </p:sp>
    </p:spTree>
    <p:extLst>
      <p:ext uri="{BB962C8B-B14F-4D97-AF65-F5344CB8AC3E}">
        <p14:creationId xmlns:p14="http://schemas.microsoft.com/office/powerpoint/2010/main" val="2207101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70722" y="1681163"/>
            <a:ext cx="5003999" cy="823912"/>
          </a:xfrm>
          <a:prstGeom prst="rect">
            <a:avLst/>
          </a:prstGeom>
        </p:spPr>
        <p:txBody>
          <a:bodyPr wrap="square" anchor="b">
            <a:no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Master text styles</a:t>
            </a:r>
          </a:p>
        </p:txBody>
      </p:sp>
      <p:sp>
        <p:nvSpPr>
          <p:cNvPr id="4" name="Content Placeholder 3"/>
          <p:cNvSpPr>
            <a:spLocks noGrp="1"/>
          </p:cNvSpPr>
          <p:nvPr>
            <p:ph sz="half" idx="2" hasCustomPrompt="1"/>
          </p:nvPr>
        </p:nvSpPr>
        <p:spPr>
          <a:xfrm>
            <a:off x="970722" y="2597727"/>
            <a:ext cx="5003999" cy="3398261"/>
          </a:xfrm>
          <a:prstGeom prst="rect">
            <a:avLst/>
          </a:prstGeom>
        </p:spPr>
        <p:txBody>
          <a:bodyPr wrap="square">
            <a:noAutofit/>
          </a:bodyPr>
          <a:lstStyle>
            <a:lvl1pPr marL="0" indent="-342900">
              <a:buClr>
                <a:schemeClr val="accent5"/>
              </a:buClr>
              <a:buFont typeface="Arial"/>
              <a:buNone/>
              <a:defRPr/>
            </a:lvl1pPr>
            <a:lvl2pPr>
              <a:buClr>
                <a:schemeClr val="accent5"/>
              </a:buClr>
              <a:buNone/>
              <a:defRPr/>
            </a:lvl2pPr>
            <a:lvl3pPr>
              <a:buClr>
                <a:schemeClr val="accent5"/>
              </a:buClr>
              <a:buNone/>
              <a:defRPr/>
            </a:lvl3pPr>
            <a:lvl4pPr>
              <a:buClr>
                <a:schemeClr val="accent5"/>
              </a:buClr>
              <a:buNone/>
              <a:defRPr/>
            </a:lvl4pPr>
            <a:lvl5pPr>
              <a:buClr>
                <a:schemeClr val="accent5"/>
              </a:buClr>
              <a:buNone/>
              <a:defRPr/>
            </a:lvl5pPr>
          </a:lstStyle>
          <a:p>
            <a:pPr lvl="0"/>
            <a:r>
              <a:rPr lang="en-GB" noProof="0" dirty="0"/>
              <a:t>Insert text</a:t>
            </a:r>
          </a:p>
        </p:txBody>
      </p:sp>
      <p:sp>
        <p:nvSpPr>
          <p:cNvPr id="5" name="Text Placeholder 4"/>
          <p:cNvSpPr>
            <a:spLocks noGrp="1"/>
          </p:cNvSpPr>
          <p:nvPr>
            <p:ph type="body" sz="quarter" idx="3"/>
          </p:nvPr>
        </p:nvSpPr>
        <p:spPr>
          <a:xfrm>
            <a:off x="6232768" y="1681163"/>
            <a:ext cx="5003999" cy="823912"/>
          </a:xfrm>
          <a:prstGeom prst="rect">
            <a:avLst/>
          </a:prstGeom>
          <a:noFill/>
        </p:spPr>
        <p:txBody>
          <a:bodyPr wrap="square" anchor="b">
            <a:no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Master text styles</a:t>
            </a:r>
          </a:p>
        </p:txBody>
      </p:sp>
      <p:sp>
        <p:nvSpPr>
          <p:cNvPr id="6" name="Content Placeholder 5"/>
          <p:cNvSpPr>
            <a:spLocks noGrp="1"/>
          </p:cNvSpPr>
          <p:nvPr>
            <p:ph sz="quarter" idx="4" hasCustomPrompt="1"/>
          </p:nvPr>
        </p:nvSpPr>
        <p:spPr>
          <a:xfrm>
            <a:off x="6232768" y="2597727"/>
            <a:ext cx="5003999" cy="3398261"/>
          </a:xfrm>
          <a:prstGeom prst="rect">
            <a:avLst/>
          </a:prstGeom>
        </p:spPr>
        <p:txBody>
          <a:bodyPr wrap="square">
            <a:noAutofit/>
          </a:bodyPr>
          <a:lstStyle>
            <a:lvl1pPr marL="0" indent="-342900">
              <a:buClr>
                <a:schemeClr val="accent5"/>
              </a:buClr>
              <a:buFont typeface="Arial"/>
              <a:buNone/>
              <a:defRPr/>
            </a:lvl1pPr>
            <a:lvl2pPr>
              <a:buClr>
                <a:schemeClr val="accent5"/>
              </a:buClr>
              <a:defRPr/>
            </a:lvl2pPr>
            <a:lvl3pPr>
              <a:buClr>
                <a:schemeClr val="accent5"/>
              </a:buClr>
              <a:defRPr/>
            </a:lvl3pPr>
            <a:lvl4pPr>
              <a:buClr>
                <a:schemeClr val="accent5"/>
              </a:buClr>
              <a:defRPr/>
            </a:lvl4pPr>
            <a:lvl5pPr>
              <a:buClr>
                <a:schemeClr val="accent5"/>
              </a:buClr>
              <a:defRPr/>
            </a:lvl5pPr>
          </a:lstStyle>
          <a:p>
            <a:pPr lvl="0"/>
            <a:r>
              <a:rPr lang="en-GB" noProof="0" dirty="0"/>
              <a:t>Insert text</a:t>
            </a:r>
          </a:p>
        </p:txBody>
      </p:sp>
      <p:cxnSp>
        <p:nvCxnSpPr>
          <p:cNvPr id="9" name="Straight Connector 8"/>
          <p:cNvCxnSpPr/>
          <p:nvPr userDrawn="1"/>
        </p:nvCxnSpPr>
        <p:spPr>
          <a:xfrm flipH="1">
            <a:off x="838201" y="0"/>
            <a:ext cx="1" cy="136525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Title Placeholder 1"/>
          <p:cNvSpPr>
            <a:spLocks noGrp="1"/>
          </p:cNvSpPr>
          <p:nvPr>
            <p:ph type="title"/>
          </p:nvPr>
        </p:nvSpPr>
        <p:spPr>
          <a:xfrm>
            <a:off x="970722" y="575220"/>
            <a:ext cx="10263893" cy="782357"/>
          </a:xfrm>
          <a:prstGeom prst="rect">
            <a:avLst/>
          </a:prstGeom>
        </p:spPr>
        <p:txBody>
          <a:bodyPr vert="horz" lIns="91440" tIns="45720" rIns="91440" bIns="0" rtlCol="0" anchor="b" anchorCtr="0">
            <a:noAutofit/>
          </a:bodyPr>
          <a:lstStyle>
            <a:lvl1pPr>
              <a:defRPr sz="3800"/>
            </a:lvl1pPr>
          </a:lstStyle>
          <a:p>
            <a:r>
              <a:rPr lang="en-GB" noProof="0" dirty="0"/>
              <a:t>Click to edit Master title style</a:t>
            </a:r>
          </a:p>
        </p:txBody>
      </p:sp>
    </p:spTree>
    <p:extLst>
      <p:ext uri="{BB962C8B-B14F-4D97-AF65-F5344CB8AC3E}">
        <p14:creationId xmlns:p14="http://schemas.microsoft.com/office/powerpoint/2010/main" val="2742694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_photo">
    <p:spTree>
      <p:nvGrpSpPr>
        <p:cNvPr id="1" name=""/>
        <p:cNvGrpSpPr/>
        <p:nvPr/>
      </p:nvGrpSpPr>
      <p:grpSpPr>
        <a:xfrm>
          <a:off x="0" y="0"/>
          <a:ext cx="0" cy="0"/>
          <a:chOff x="0" y="0"/>
          <a:chExt cx="0" cy="0"/>
        </a:xfrm>
      </p:grpSpPr>
      <p:sp>
        <p:nvSpPr>
          <p:cNvPr id="6" name="Picture Placeholder 2"/>
          <p:cNvSpPr>
            <a:spLocks noGrp="1"/>
          </p:cNvSpPr>
          <p:nvPr>
            <p:ph type="pic" sz="quarter" idx="13"/>
          </p:nvPr>
        </p:nvSpPr>
        <p:spPr>
          <a:xfrm>
            <a:off x="0" y="1750540"/>
            <a:ext cx="12192000" cy="4245448"/>
          </a:xfrm>
          <a:prstGeom prst="rect">
            <a:avLst/>
          </a:prstGeom>
          <a:solidFill>
            <a:schemeClr val="bg2"/>
          </a:solidFill>
        </p:spPr>
        <p:txBody>
          <a:bodyPr/>
          <a:lstStyle>
            <a:lvl1pPr marL="0" indent="0">
              <a:buNone/>
              <a:defRPr/>
            </a:lvl1pPr>
          </a:lstStyle>
          <a:p>
            <a:endParaRPr lang="en-GB" noProof="0"/>
          </a:p>
        </p:txBody>
      </p:sp>
      <p:sp>
        <p:nvSpPr>
          <p:cNvPr id="10" name="Title Placeholder 1"/>
          <p:cNvSpPr>
            <a:spLocks noGrp="1"/>
          </p:cNvSpPr>
          <p:nvPr>
            <p:ph type="title"/>
          </p:nvPr>
        </p:nvSpPr>
        <p:spPr>
          <a:xfrm>
            <a:off x="970722" y="575220"/>
            <a:ext cx="10263893" cy="782357"/>
          </a:xfrm>
          <a:prstGeom prst="rect">
            <a:avLst/>
          </a:prstGeom>
        </p:spPr>
        <p:txBody>
          <a:bodyPr vert="horz" lIns="91440" tIns="45720" rIns="91440" bIns="0" rtlCol="0" anchor="b" anchorCtr="0">
            <a:noAutofit/>
          </a:bodyPr>
          <a:lstStyle>
            <a:lvl1pPr>
              <a:defRPr sz="3800"/>
            </a:lvl1pPr>
          </a:lstStyle>
          <a:p>
            <a:r>
              <a:rPr lang="en-GB" noProof="0" dirty="0"/>
              <a:t>Click to edit Master title style</a:t>
            </a:r>
          </a:p>
        </p:txBody>
      </p:sp>
      <p:cxnSp>
        <p:nvCxnSpPr>
          <p:cNvPr id="5" name="Straight Connector 4"/>
          <p:cNvCxnSpPr/>
          <p:nvPr userDrawn="1"/>
        </p:nvCxnSpPr>
        <p:spPr>
          <a:xfrm flipH="1">
            <a:off x="838201" y="0"/>
            <a:ext cx="1" cy="136525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4301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EC-JRC-logo_horizontal_EN_pos_transparent-background.png"/>
          <p:cNvPicPr>
            <a:picLocks noChangeAspect="1"/>
          </p:cNvPicPr>
          <p:nvPr userDrawn="1"/>
        </p:nvPicPr>
        <p:blipFill rotWithShape="1">
          <a:blip r:embed="rId19" cstate="print">
            <a:extLst>
              <a:ext uri="{28A0092B-C50C-407E-A947-70E740481C1C}">
                <a14:useLocalDpi xmlns:a14="http://schemas.microsoft.com/office/drawing/2010/main" val="0"/>
              </a:ext>
            </a:extLst>
          </a:blip>
          <a:srcRect l="6902" t="10944" r="6669" b="9113"/>
          <a:stretch/>
        </p:blipFill>
        <p:spPr>
          <a:xfrm>
            <a:off x="9945929" y="6177847"/>
            <a:ext cx="1727997" cy="467228"/>
          </a:xfrm>
          <a:prstGeom prst="rect">
            <a:avLst/>
          </a:prstGeom>
        </p:spPr>
      </p:pic>
      <p:sp>
        <p:nvSpPr>
          <p:cNvPr id="11" name="TextBox 10"/>
          <p:cNvSpPr txBox="1"/>
          <p:nvPr userDrawn="1"/>
        </p:nvSpPr>
        <p:spPr>
          <a:xfrm>
            <a:off x="902658" y="6436338"/>
            <a:ext cx="444383" cy="276999"/>
          </a:xfrm>
          <a:prstGeom prst="rect">
            <a:avLst/>
          </a:prstGeom>
          <a:noFill/>
        </p:spPr>
        <p:txBody>
          <a:bodyPr wrap="square" lIns="0" rIns="0" rtlCol="0">
            <a:spAutoFit/>
          </a:bodyPr>
          <a:lstStyle/>
          <a:p>
            <a:pPr marL="0" indent="0" algn="l">
              <a:buClr>
                <a:schemeClr val="accent5"/>
              </a:buClr>
              <a:buFont typeface="Arial"/>
              <a:buNone/>
            </a:pPr>
            <a:fld id="{7CDCD853-BF31-41A2-A1D4-0871305F302F}" type="slidenum">
              <a:rPr lang="en-GB" sz="1200" noProof="0" smtClean="0">
                <a:ln>
                  <a:noFill/>
                </a:ln>
                <a:solidFill>
                  <a:schemeClr val="bg1">
                    <a:lumMod val="65000"/>
                  </a:schemeClr>
                </a:solidFill>
              </a:rPr>
              <a:pPr marL="0" indent="0" algn="l">
                <a:buClr>
                  <a:schemeClr val="accent5"/>
                </a:buClr>
                <a:buFont typeface="Arial"/>
                <a:buNone/>
              </a:pPr>
              <a:t>‹#›</a:t>
            </a:fld>
            <a:endParaRPr lang="en-GB" sz="1600" noProof="0" dirty="0">
              <a:ln>
                <a:noFill/>
              </a:ln>
              <a:solidFill>
                <a:schemeClr val="bg1">
                  <a:lumMod val="65000"/>
                </a:schemeClr>
              </a:solidFill>
            </a:endParaRPr>
          </a:p>
        </p:txBody>
      </p:sp>
      <p:cxnSp>
        <p:nvCxnSpPr>
          <p:cNvPr id="12" name="Straight Connector 11"/>
          <p:cNvCxnSpPr/>
          <p:nvPr userDrawn="1"/>
        </p:nvCxnSpPr>
        <p:spPr>
          <a:xfrm>
            <a:off x="799653" y="6411461"/>
            <a:ext cx="1" cy="446539"/>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49" r:id="rId2"/>
    <p:sldLayoutId id="2147483651" r:id="rId3"/>
    <p:sldLayoutId id="2147483650" r:id="rId4"/>
    <p:sldLayoutId id="2147483660" r:id="rId5"/>
    <p:sldLayoutId id="2147483652" r:id="rId6"/>
    <p:sldLayoutId id="2147483661" r:id="rId7"/>
    <p:sldLayoutId id="2147483653" r:id="rId8"/>
    <p:sldLayoutId id="2147483654" r:id="rId9"/>
    <p:sldLayoutId id="2147483659" r:id="rId10"/>
    <p:sldLayoutId id="2147483658" r:id="rId11"/>
    <p:sldLayoutId id="2147483668" r:id="rId12"/>
    <p:sldLayoutId id="2147483666" r:id="rId13"/>
    <p:sldLayoutId id="2147483667" r:id="rId14"/>
    <p:sldLayoutId id="2147483655" r:id="rId15"/>
    <p:sldLayoutId id="2147483670" r:id="rId16"/>
    <p:sldLayoutId id="2147483669" r:id="rId17"/>
  </p:sldLayoutIdLst>
  <p:hf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rgbClr val="2B91C5"/>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178" userDrawn="1">
          <p15:clr>
            <a:srgbClr val="F26B43"/>
          </p15:clr>
        </p15:guide>
        <p15:guide id="2" pos="50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unctadstat.unctad.org/EN/TransportCost.html" TargetMode="External"/><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1349" y="1901132"/>
            <a:ext cx="10290265" cy="2149523"/>
          </a:xfrm>
        </p:spPr>
        <p:txBody>
          <a:bodyPr/>
          <a:lstStyle/>
          <a:p>
            <a:r>
              <a:rPr lang="en-US" dirty="0"/>
              <a:t>Modelling the impacts of a surge in shipping costs</a:t>
            </a:r>
            <a:endParaRPr lang="nl-NL" dirty="0"/>
          </a:p>
        </p:txBody>
      </p:sp>
      <p:sp>
        <p:nvSpPr>
          <p:cNvPr id="3" name="Subtitle 2"/>
          <p:cNvSpPr>
            <a:spLocks noGrp="1"/>
          </p:cNvSpPr>
          <p:nvPr>
            <p:ph type="subTitle" idx="1"/>
          </p:nvPr>
        </p:nvSpPr>
        <p:spPr>
          <a:xfrm>
            <a:off x="1071348" y="4160354"/>
            <a:ext cx="10290265" cy="897754"/>
          </a:xfrm>
        </p:spPr>
        <p:txBody>
          <a:bodyPr/>
          <a:lstStyle/>
          <a:p>
            <a:r>
              <a:rPr lang="en-US" dirty="0"/>
              <a:t>25th Annual Conference on Global Economic </a:t>
            </a:r>
            <a:r>
              <a:rPr lang="en-US" dirty="0" smtClean="0"/>
              <a:t>Analysis "Accelerating </a:t>
            </a:r>
            <a:r>
              <a:rPr lang="en-US" dirty="0"/>
              <a:t>Economic Transformation, Diversification and Job Creation"</a:t>
            </a:r>
            <a:endParaRPr lang="nl-NL" dirty="0"/>
          </a:p>
        </p:txBody>
      </p:sp>
      <p:sp>
        <p:nvSpPr>
          <p:cNvPr id="4" name="Text Placeholder 3"/>
          <p:cNvSpPr>
            <a:spLocks noGrp="1"/>
          </p:cNvSpPr>
          <p:nvPr>
            <p:ph type="body" sz="quarter" idx="13"/>
          </p:nvPr>
        </p:nvSpPr>
        <p:spPr/>
        <p:txBody>
          <a:bodyPr/>
          <a:lstStyle/>
          <a:p>
            <a:r>
              <a:rPr lang="nl-NL" b="1" dirty="0"/>
              <a:t>Emanuele Ferrari </a:t>
            </a:r>
            <a:r>
              <a:rPr lang="nl-NL" dirty="0"/>
              <a:t>&amp; </a:t>
            </a:r>
            <a:r>
              <a:rPr lang="nl-NL" dirty="0" smtClean="0"/>
              <a:t>Panayotis </a:t>
            </a:r>
            <a:r>
              <a:rPr lang="nl-NL" dirty="0" err="1"/>
              <a:t>Christidis</a:t>
            </a:r>
            <a:r>
              <a:rPr lang="nl-NL" dirty="0"/>
              <a:t> </a:t>
            </a:r>
            <a:endParaRPr lang="nl-NL" dirty="0" smtClean="0"/>
          </a:p>
          <a:p>
            <a:r>
              <a:rPr lang="nl-NL" dirty="0" err="1"/>
              <a:t>June</a:t>
            </a:r>
            <a:r>
              <a:rPr lang="nl-NL" dirty="0"/>
              <a:t> 8-10, </a:t>
            </a:r>
            <a:r>
              <a:rPr lang="nl-NL" dirty="0" smtClean="0"/>
              <a:t>2022 - Virtual </a:t>
            </a:r>
            <a:r>
              <a:rPr lang="nl-NL" dirty="0"/>
              <a:t>Conference</a:t>
            </a:r>
          </a:p>
        </p:txBody>
      </p:sp>
    </p:spTree>
    <p:extLst>
      <p:ext uri="{BB962C8B-B14F-4D97-AF65-F5344CB8AC3E}">
        <p14:creationId xmlns:p14="http://schemas.microsoft.com/office/powerpoint/2010/main" val="42750955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4601980" y="3763543"/>
            <a:ext cx="1469036" cy="14605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72736" y="2995944"/>
            <a:ext cx="10287000" cy="628377"/>
          </a:xfrm>
        </p:spPr>
        <p:txBody>
          <a:bodyPr/>
          <a:lstStyle/>
          <a:p>
            <a:r>
              <a:rPr lang="en-GB" dirty="0" smtClean="0"/>
              <a:t>Results – Global CIF prices </a:t>
            </a:r>
            <a:r>
              <a:rPr lang="en-GB" dirty="0"/>
              <a:t>and trade </a:t>
            </a:r>
            <a:r>
              <a:rPr lang="en-GB" dirty="0" smtClean="0"/>
              <a:t>volume</a:t>
            </a:r>
            <a:endParaRPr lang="en-GB" dirty="0"/>
          </a:p>
        </p:txBody>
      </p:sp>
      <p:graphicFrame>
        <p:nvGraphicFramePr>
          <p:cNvPr id="9" name="Picture Placeholder 8"/>
          <p:cNvGraphicFramePr>
            <a:graphicFrameLocks noGrp="1"/>
          </p:cNvGraphicFramePr>
          <p:nvPr>
            <p:ph type="pic" sz="quarter" idx="13"/>
          </p:nvPr>
        </p:nvGraphicFramePr>
        <p:xfrm>
          <a:off x="-63500" y="-61913"/>
          <a:ext cx="12319000" cy="34686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p:cNvGraphicFramePr/>
          <p:nvPr>
            <p:extLst>
              <p:ext uri="{D42A27DB-BD31-4B8C-83A1-F6EECF244321}">
                <p14:modId xmlns:p14="http://schemas.microsoft.com/office/powerpoint/2010/main" val="2242464520"/>
              </p:ext>
            </p:extLst>
          </p:nvPr>
        </p:nvGraphicFramePr>
        <p:xfrm>
          <a:off x="0" y="3545997"/>
          <a:ext cx="12078393" cy="337019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634547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idx="1"/>
          </p:nvPr>
        </p:nvSpPr>
        <p:spPr>
          <a:xfrm>
            <a:off x="479232" y="1339374"/>
            <a:ext cx="5003999" cy="823912"/>
          </a:xfrm>
        </p:spPr>
        <p:txBody>
          <a:bodyPr/>
          <a:lstStyle/>
          <a:p>
            <a:r>
              <a:rPr lang="en-GB" i="1" dirty="0"/>
              <a:t>Global imports</a:t>
            </a:r>
          </a:p>
        </p:txBody>
      </p:sp>
      <p:sp>
        <p:nvSpPr>
          <p:cNvPr id="13" name="Text Placeholder 12"/>
          <p:cNvSpPr>
            <a:spLocks noGrp="1"/>
          </p:cNvSpPr>
          <p:nvPr>
            <p:ph type="body" sz="quarter" idx="3"/>
          </p:nvPr>
        </p:nvSpPr>
        <p:spPr>
          <a:xfrm>
            <a:off x="6722106" y="1250527"/>
            <a:ext cx="5003999" cy="950595"/>
          </a:xfrm>
        </p:spPr>
        <p:txBody>
          <a:bodyPr/>
          <a:lstStyle/>
          <a:p>
            <a:r>
              <a:rPr lang="en-GB" i="1" dirty="0"/>
              <a:t>CIF Price index of imports, by region </a:t>
            </a:r>
            <a:endParaRPr lang="en-GB" dirty="0"/>
          </a:p>
        </p:txBody>
      </p:sp>
      <p:sp>
        <p:nvSpPr>
          <p:cNvPr id="10" name="Title 9"/>
          <p:cNvSpPr>
            <a:spLocks noGrp="1"/>
          </p:cNvSpPr>
          <p:nvPr>
            <p:ph type="title"/>
          </p:nvPr>
        </p:nvSpPr>
        <p:spPr/>
        <p:txBody>
          <a:bodyPr/>
          <a:lstStyle/>
          <a:p>
            <a:r>
              <a:rPr lang="en-GB" dirty="0" smtClean="0"/>
              <a:t>Trade results</a:t>
            </a:r>
            <a:endParaRPr lang="en-GB" dirty="0"/>
          </a:p>
        </p:txBody>
      </p:sp>
      <p:graphicFrame>
        <p:nvGraphicFramePr>
          <p:cNvPr id="15" name="Content Placeholder 7"/>
          <p:cNvGraphicFramePr>
            <a:graphicFrameLocks noGrp="1"/>
          </p:cNvGraphicFramePr>
          <p:nvPr>
            <p:ph sz="quarter" idx="4"/>
            <p:extLst>
              <p:ext uri="{D42A27DB-BD31-4B8C-83A1-F6EECF244321}">
                <p14:modId xmlns:p14="http://schemas.microsoft.com/office/powerpoint/2010/main" val="1063891012"/>
              </p:ext>
            </p:extLst>
          </p:nvPr>
        </p:nvGraphicFramePr>
        <p:xfrm>
          <a:off x="6232525" y="2225596"/>
          <a:ext cx="5757545" cy="40322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Content Placeholder 8"/>
          <p:cNvGraphicFramePr>
            <a:graphicFrameLocks noGrp="1"/>
          </p:cNvGraphicFramePr>
          <p:nvPr>
            <p:ph sz="half" idx="2"/>
            <p:extLst>
              <p:ext uri="{D42A27DB-BD31-4B8C-83A1-F6EECF244321}">
                <p14:modId xmlns:p14="http://schemas.microsoft.com/office/powerpoint/2010/main" val="875221609"/>
              </p:ext>
            </p:extLst>
          </p:nvPr>
        </p:nvGraphicFramePr>
        <p:xfrm>
          <a:off x="124903" y="2094072"/>
          <a:ext cx="6107622" cy="429529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891932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idx="1"/>
          </p:nvPr>
        </p:nvSpPr>
        <p:spPr>
          <a:xfrm>
            <a:off x="970722" y="1324584"/>
            <a:ext cx="5003999" cy="823912"/>
          </a:xfrm>
        </p:spPr>
        <p:txBody>
          <a:bodyPr/>
          <a:lstStyle/>
          <a:p>
            <a:r>
              <a:rPr lang="en-GB" dirty="0" smtClean="0"/>
              <a:t>EU exports pork</a:t>
            </a:r>
            <a:endParaRPr lang="en-GB" dirty="0"/>
          </a:p>
        </p:txBody>
      </p:sp>
      <p:sp>
        <p:nvSpPr>
          <p:cNvPr id="13" name="Text Placeholder 12"/>
          <p:cNvSpPr>
            <a:spLocks noGrp="1"/>
          </p:cNvSpPr>
          <p:nvPr>
            <p:ph type="body" sz="quarter" idx="3"/>
          </p:nvPr>
        </p:nvSpPr>
        <p:spPr>
          <a:xfrm>
            <a:off x="6230616" y="1311037"/>
            <a:ext cx="5003999" cy="823912"/>
          </a:xfrm>
        </p:spPr>
        <p:txBody>
          <a:bodyPr/>
          <a:lstStyle/>
          <a:p>
            <a:r>
              <a:rPr lang="en-GB" dirty="0" smtClean="0"/>
              <a:t>EU imports vegetable oils</a:t>
            </a:r>
            <a:endParaRPr lang="en-GB" dirty="0"/>
          </a:p>
        </p:txBody>
      </p:sp>
      <p:sp>
        <p:nvSpPr>
          <p:cNvPr id="3" name="Title 2"/>
          <p:cNvSpPr>
            <a:spLocks noGrp="1"/>
          </p:cNvSpPr>
          <p:nvPr>
            <p:ph type="title"/>
          </p:nvPr>
        </p:nvSpPr>
        <p:spPr/>
        <p:txBody>
          <a:bodyPr/>
          <a:lstStyle/>
          <a:p>
            <a:r>
              <a:rPr lang="en-GB" dirty="0"/>
              <a:t>Results - EU Trade impacts</a:t>
            </a:r>
          </a:p>
        </p:txBody>
      </p:sp>
      <p:graphicFrame>
        <p:nvGraphicFramePr>
          <p:cNvPr id="15" name="Content Placeholder 5"/>
          <p:cNvGraphicFramePr>
            <a:graphicFrameLocks noGrp="1"/>
          </p:cNvGraphicFramePr>
          <p:nvPr>
            <p:ph sz="half" idx="2"/>
            <p:extLst>
              <p:ext uri="{D42A27DB-BD31-4B8C-83A1-F6EECF244321}">
                <p14:modId xmlns:p14="http://schemas.microsoft.com/office/powerpoint/2010/main" val="331929908"/>
              </p:ext>
            </p:extLst>
          </p:nvPr>
        </p:nvGraphicFramePr>
        <p:xfrm>
          <a:off x="0" y="2217420"/>
          <a:ext cx="6046470" cy="420624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Content Placeholder 15"/>
          <p:cNvGraphicFramePr>
            <a:graphicFrameLocks noGrp="1"/>
          </p:cNvGraphicFramePr>
          <p:nvPr>
            <p:ph sz="quarter" idx="4"/>
            <p:extLst>
              <p:ext uri="{D42A27DB-BD31-4B8C-83A1-F6EECF244321}">
                <p14:modId xmlns:p14="http://schemas.microsoft.com/office/powerpoint/2010/main" val="1476212198"/>
              </p:ext>
            </p:extLst>
          </p:nvPr>
        </p:nvGraphicFramePr>
        <p:xfrm>
          <a:off x="5795010" y="2251022"/>
          <a:ext cx="6057900" cy="41726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304081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49903" y="1468685"/>
            <a:ext cx="5004629" cy="424955"/>
          </a:xfrm>
        </p:spPr>
        <p:txBody>
          <a:bodyPr/>
          <a:lstStyle/>
          <a:p>
            <a:r>
              <a:rPr lang="en-GB" dirty="0" smtClean="0"/>
              <a:t>GDP</a:t>
            </a:r>
            <a:endParaRPr lang="en-GB" dirty="0"/>
          </a:p>
        </p:txBody>
      </p:sp>
      <p:sp>
        <p:nvSpPr>
          <p:cNvPr id="4" name="Text Placeholder 3"/>
          <p:cNvSpPr>
            <a:spLocks noGrp="1"/>
          </p:cNvSpPr>
          <p:nvPr>
            <p:ph type="body" sz="quarter" idx="3"/>
          </p:nvPr>
        </p:nvSpPr>
        <p:spPr>
          <a:xfrm>
            <a:off x="7188001" y="1311289"/>
            <a:ext cx="5003999" cy="582351"/>
          </a:xfrm>
        </p:spPr>
        <p:txBody>
          <a:bodyPr/>
          <a:lstStyle/>
          <a:p>
            <a:r>
              <a:rPr lang="en-GB" dirty="0" smtClean="0"/>
              <a:t>Terms of trade</a:t>
            </a:r>
            <a:endParaRPr lang="en-GB" dirty="0"/>
          </a:p>
        </p:txBody>
      </p:sp>
      <p:sp>
        <p:nvSpPr>
          <p:cNvPr id="6" name="Title 5"/>
          <p:cNvSpPr>
            <a:spLocks noGrp="1"/>
          </p:cNvSpPr>
          <p:nvPr>
            <p:ph type="title"/>
          </p:nvPr>
        </p:nvSpPr>
        <p:spPr>
          <a:xfrm>
            <a:off x="964053" y="192875"/>
            <a:ext cx="10263893" cy="782357"/>
          </a:xfrm>
        </p:spPr>
        <p:txBody>
          <a:bodyPr/>
          <a:lstStyle/>
          <a:p>
            <a:r>
              <a:rPr lang="en-GB" dirty="0" smtClean="0"/>
              <a:t>Macroeconomic results</a:t>
            </a:r>
            <a:endParaRPr lang="en-GB" dirty="0"/>
          </a:p>
        </p:txBody>
      </p:sp>
      <p:sp>
        <p:nvSpPr>
          <p:cNvPr id="7"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Rectangle 3"/>
          <p:cNvSpPr>
            <a:spLocks noChangeArrowheads="1"/>
          </p:cNvSpPr>
          <p:nvPr/>
        </p:nvSpPr>
        <p:spPr bwMode="auto">
          <a:xfrm>
            <a:off x="0"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GB" altLang="en-US" sz="800" b="0" i="0" u="none" strike="noStrike" cap="none" normalizeH="0" baseline="0" smtClean="0">
                <a:ln>
                  <a:noFill/>
                </a:ln>
                <a:solidFill>
                  <a:schemeClr val="tx1"/>
                </a:solidFill>
                <a:effectLst/>
                <a:latin typeface="Arial" panose="020B0604020202020204" pitchFamily="34" charset="0"/>
              </a:rPr>
              <a:t> </a:t>
            </a:r>
            <a:endParaRPr kumimoji="0" lang="en-GB" alt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10" name="Content Placeholder 9"/>
          <p:cNvGraphicFramePr>
            <a:graphicFrameLocks noGrp="1"/>
          </p:cNvGraphicFramePr>
          <p:nvPr>
            <p:ph sz="quarter" idx="4"/>
            <p:extLst>
              <p:ext uri="{D42A27DB-BD31-4B8C-83A1-F6EECF244321}">
                <p14:modId xmlns:p14="http://schemas.microsoft.com/office/powerpoint/2010/main" val="457763716"/>
              </p:ext>
            </p:extLst>
          </p:nvPr>
        </p:nvGraphicFramePr>
        <p:xfrm>
          <a:off x="5975351" y="1893640"/>
          <a:ext cx="6151692" cy="491189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ontent Placeholder 10"/>
          <p:cNvGraphicFramePr>
            <a:graphicFrameLocks noGrp="1"/>
          </p:cNvGraphicFramePr>
          <p:nvPr>
            <p:ph sz="half" idx="2"/>
            <p:extLst>
              <p:ext uri="{D42A27DB-BD31-4B8C-83A1-F6EECF244321}">
                <p14:modId xmlns:p14="http://schemas.microsoft.com/office/powerpoint/2010/main" val="1398302068"/>
              </p:ext>
            </p:extLst>
          </p:nvPr>
        </p:nvGraphicFramePr>
        <p:xfrm>
          <a:off x="0" y="1932797"/>
          <a:ext cx="5975351" cy="47078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53455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66788" y="708223"/>
            <a:ext cx="10263893" cy="782357"/>
          </a:xfrm>
        </p:spPr>
        <p:txBody>
          <a:bodyPr>
            <a:normAutofit fontScale="90000"/>
          </a:bodyPr>
          <a:lstStyle/>
          <a:p>
            <a:r>
              <a:rPr lang="en-US" dirty="0" smtClean="0"/>
              <a:t>Price </a:t>
            </a:r>
            <a:r>
              <a:rPr lang="en-US" dirty="0"/>
              <a:t>index for private consumption </a:t>
            </a:r>
            <a:r>
              <a:rPr lang="en-US" dirty="0" smtClean="0"/>
              <a:t>expenditure, cereals</a:t>
            </a:r>
            <a:r>
              <a:rPr lang="en-US" dirty="0"/>
              <a:t>, primary agriculture and processed food </a:t>
            </a: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1949158"/>
              </p:ext>
            </p:extLst>
          </p:nvPr>
        </p:nvGraphicFramePr>
        <p:xfrm>
          <a:off x="297180" y="1825625"/>
          <a:ext cx="11692890" cy="487235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157515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Sensitivity analysis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31837421"/>
              </p:ext>
            </p:extLst>
          </p:nvPr>
        </p:nvGraphicFramePr>
        <p:xfrm>
          <a:off x="599607" y="1551483"/>
          <a:ext cx="11415009" cy="51641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224988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2092" y="1633928"/>
            <a:ext cx="11162238" cy="4709722"/>
          </a:xfrm>
        </p:spPr>
        <p:txBody>
          <a:bodyPr>
            <a:normAutofit/>
          </a:bodyPr>
          <a:lstStyle/>
          <a:p>
            <a:r>
              <a:rPr lang="en-GB" dirty="0"/>
              <a:t>The model is sensitive to the variance of transport </a:t>
            </a:r>
            <a:r>
              <a:rPr lang="en-GB" dirty="0" smtClean="0"/>
              <a:t>costs. Applying </a:t>
            </a:r>
            <a:r>
              <a:rPr lang="en-GB" dirty="0"/>
              <a:t>specific origin-destination dependent margins (as opposed to a uniform increase of the margin per commodity) </a:t>
            </a:r>
            <a:r>
              <a:rPr lang="en-GB" dirty="0" smtClean="0"/>
              <a:t>improves </a:t>
            </a:r>
            <a:r>
              <a:rPr lang="en-GB" dirty="0"/>
              <a:t>the realism of the </a:t>
            </a:r>
            <a:r>
              <a:rPr lang="en-GB" dirty="0" smtClean="0"/>
              <a:t>results.</a:t>
            </a:r>
          </a:p>
          <a:p>
            <a:r>
              <a:rPr lang="en-GB" dirty="0"/>
              <a:t>The non-uniform increase in transport costs allows demand to shift towards the markets with the lowest </a:t>
            </a:r>
            <a:r>
              <a:rPr lang="en-GB" dirty="0" smtClean="0"/>
              <a:t>CIF </a:t>
            </a:r>
            <a:r>
              <a:rPr lang="en-GB" dirty="0"/>
              <a:t>price and creates a within-sector substitution effect. </a:t>
            </a:r>
            <a:endParaRPr lang="en-GB" dirty="0" smtClean="0"/>
          </a:p>
          <a:p>
            <a:r>
              <a:rPr lang="en-GB" dirty="0" smtClean="0"/>
              <a:t>The </a:t>
            </a:r>
            <a:r>
              <a:rPr lang="en-GB" dirty="0"/>
              <a:t>second order effects on trade across all commodity groups are also considerable. Even commodities that are not directly affected by costs in transport (no change in the margin) present fluctuations in their prices and volumes, reflecting the changing conditions in their input sectors.</a:t>
            </a:r>
          </a:p>
        </p:txBody>
      </p:sp>
      <p:sp>
        <p:nvSpPr>
          <p:cNvPr id="7" name="Title 6"/>
          <p:cNvSpPr>
            <a:spLocks noGrp="1"/>
          </p:cNvSpPr>
          <p:nvPr>
            <p:ph type="title"/>
          </p:nvPr>
        </p:nvSpPr>
        <p:spPr/>
        <p:txBody>
          <a:bodyPr/>
          <a:lstStyle/>
          <a:p>
            <a:r>
              <a:rPr lang="en-GB" dirty="0"/>
              <a:t>Conclusions </a:t>
            </a:r>
          </a:p>
        </p:txBody>
      </p:sp>
    </p:spTree>
    <p:extLst>
      <p:ext uri="{BB962C8B-B14F-4D97-AF65-F5344CB8AC3E}">
        <p14:creationId xmlns:p14="http://schemas.microsoft.com/office/powerpoint/2010/main" val="7407393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Content Placeholder 24"/>
          <p:cNvSpPr>
            <a:spLocks noGrp="1"/>
          </p:cNvSpPr>
          <p:nvPr>
            <p:ph idx="1"/>
          </p:nvPr>
        </p:nvSpPr>
        <p:spPr>
          <a:xfrm>
            <a:off x="1944076" y="1825624"/>
            <a:ext cx="9290539" cy="4170363"/>
          </a:xfrm>
          <a:prstGeom prst="rect">
            <a:avLst/>
          </a:prstGeom>
        </p:spPr>
        <p:txBody>
          <a:bodyPr/>
          <a:lstStyle/>
          <a:p>
            <a:pPr marL="0" indent="0">
              <a:lnSpc>
                <a:spcPct val="150000"/>
              </a:lnSpc>
              <a:buNone/>
            </a:pPr>
            <a:r>
              <a:rPr lang="en-GB" dirty="0">
                <a:solidFill>
                  <a:schemeClr val="accent2"/>
                </a:solidFill>
              </a:rPr>
              <a:t>EU Science Hub: </a:t>
            </a:r>
            <a:r>
              <a:rPr lang="en-GB" dirty="0" err="1"/>
              <a:t>ec.europa.eu</a:t>
            </a:r>
            <a:r>
              <a:rPr lang="en-GB" dirty="0"/>
              <a:t>/</a:t>
            </a:r>
            <a:r>
              <a:rPr lang="en-GB" dirty="0" err="1"/>
              <a:t>jrc</a:t>
            </a:r>
            <a:endParaRPr lang="en-GB" dirty="0"/>
          </a:p>
          <a:p>
            <a:pPr marL="0" indent="0">
              <a:lnSpc>
                <a:spcPct val="150000"/>
              </a:lnSpc>
              <a:buNone/>
            </a:pPr>
            <a:r>
              <a:rPr lang="en-GB" dirty="0"/>
              <a:t>@</a:t>
            </a:r>
            <a:r>
              <a:rPr lang="en-GB" dirty="0" err="1"/>
              <a:t>EU_ScienceHub</a:t>
            </a:r>
            <a:endParaRPr lang="en-GB" dirty="0"/>
          </a:p>
          <a:p>
            <a:pPr marL="0" indent="0">
              <a:lnSpc>
                <a:spcPct val="150000"/>
              </a:lnSpc>
              <a:buNone/>
            </a:pPr>
            <a:r>
              <a:rPr lang="en-GB" dirty="0"/>
              <a:t>EU Science Hub – Joint Research Centre</a:t>
            </a:r>
          </a:p>
          <a:p>
            <a:pPr marL="0" indent="0">
              <a:lnSpc>
                <a:spcPct val="150000"/>
              </a:lnSpc>
              <a:buNone/>
            </a:pPr>
            <a:r>
              <a:rPr lang="en-GB" dirty="0"/>
              <a:t>EU Science, Research and Innovation</a:t>
            </a:r>
          </a:p>
          <a:p>
            <a:pPr marL="0" indent="0">
              <a:lnSpc>
                <a:spcPct val="150000"/>
              </a:lnSpc>
              <a:buNone/>
            </a:pPr>
            <a:r>
              <a:rPr lang="en-GB" dirty="0" smtClean="0"/>
              <a:t>EU </a:t>
            </a:r>
            <a:r>
              <a:rPr lang="en-GB" dirty="0"/>
              <a:t>Science Hub</a:t>
            </a:r>
          </a:p>
        </p:txBody>
      </p:sp>
      <p:sp>
        <p:nvSpPr>
          <p:cNvPr id="3" name="Title 2"/>
          <p:cNvSpPr>
            <a:spLocks noGrp="1"/>
          </p:cNvSpPr>
          <p:nvPr>
            <p:ph type="title"/>
          </p:nvPr>
        </p:nvSpPr>
        <p:spPr>
          <a:prstGeom prst="rect">
            <a:avLst/>
          </a:prstGeom>
        </p:spPr>
        <p:txBody>
          <a:bodyPr/>
          <a:lstStyle/>
          <a:p>
            <a:r>
              <a:rPr lang="en-GB"/>
              <a:t>Keep in touch</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506" y="1710237"/>
            <a:ext cx="827881" cy="907677"/>
          </a:xfrm>
          <a:prstGeom prst="rect">
            <a:avLst/>
          </a:prstGeom>
        </p:spPr>
      </p:pic>
      <p:pic>
        <p:nvPicPr>
          <p:cNvPr id="26" name="Picture 25" descr="Twitter_Social_Icon_Rounded_Square_Color.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1417" y="2675006"/>
            <a:ext cx="624058" cy="624058"/>
          </a:xfrm>
          <a:prstGeom prst="rect">
            <a:avLst/>
          </a:prstGeom>
        </p:spPr>
      </p:pic>
      <p:pic>
        <p:nvPicPr>
          <p:cNvPr id="28" name="Picture 27" descr="LI-In-Bug.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9514" y="4238027"/>
            <a:ext cx="746211" cy="634574"/>
          </a:xfrm>
          <a:prstGeom prst="rect">
            <a:avLst/>
          </a:prstGeom>
        </p:spPr>
      </p:pic>
      <p:pic>
        <p:nvPicPr>
          <p:cNvPr id="29" name="Picture 28" descr="yt_icon_rgb.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5667" y="5035058"/>
            <a:ext cx="739172" cy="521650"/>
          </a:xfrm>
          <a:prstGeom prst="rect">
            <a:avLst/>
          </a:prstGeom>
        </p:spPr>
      </p:pic>
      <p:pic>
        <p:nvPicPr>
          <p:cNvPr id="31" name="Picture 30" descr="f_logo_RGB-Blue_72.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0894" y="3375703"/>
            <a:ext cx="715500" cy="720000"/>
          </a:xfrm>
          <a:prstGeom prst="rect">
            <a:avLst/>
          </a:prstGeom>
        </p:spPr>
      </p:pic>
    </p:spTree>
    <p:extLst>
      <p:ext uri="{BB962C8B-B14F-4D97-AF65-F5344CB8AC3E}">
        <p14:creationId xmlns:p14="http://schemas.microsoft.com/office/powerpoint/2010/main" val="12032391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Thank you</a:t>
            </a:r>
          </a:p>
        </p:txBody>
      </p:sp>
      <p:sp>
        <p:nvSpPr>
          <p:cNvPr id="3" name="Subtitle 2"/>
          <p:cNvSpPr>
            <a:spLocks noGrp="1"/>
          </p:cNvSpPr>
          <p:nvPr>
            <p:ph type="subTitle" idx="1"/>
          </p:nvPr>
        </p:nvSpPr>
        <p:spPr/>
        <p:txBody>
          <a:bodyPr wrap="square" anchor="b" anchorCtr="0"/>
          <a:lstStyle/>
          <a:p>
            <a:r>
              <a:rPr lang="en-GB" sz="1050" b="1" dirty="0"/>
              <a:t>© European Union </a:t>
            </a:r>
            <a:r>
              <a:rPr lang="en-GB" sz="1050" b="1" dirty="0" smtClean="0"/>
              <a:t>2021</a:t>
            </a:r>
            <a:endParaRPr lang="en-GB" sz="1050" b="1" dirty="0"/>
          </a:p>
          <a:p>
            <a:r>
              <a:rPr lang="en-GB" sz="1050" dirty="0"/>
              <a:t>Unless otherwise noted the reuse of this presentation is authorised under the </a:t>
            </a:r>
            <a:r>
              <a:rPr lang="en-GB" sz="1050" dirty="0">
                <a:hlinkClick r:id="rId3"/>
              </a:rPr>
              <a:t>CC BY 4.0 </a:t>
            </a:r>
            <a:r>
              <a:rPr lang="en-GB" sz="1050" dirty="0"/>
              <a:t>license. For any use or reproduction of elements that are not owned by the EU, permission may need to be sought directly from the respective right holders</a:t>
            </a:r>
            <a:r>
              <a:rPr lang="en-GB" sz="1050" dirty="0" smtClean="0"/>
              <a:t>.</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2103" y="4043693"/>
            <a:ext cx="1023496" cy="358097"/>
          </a:xfrm>
          <a:prstGeom prst="rect">
            <a:avLst/>
          </a:prstGeom>
        </p:spPr>
      </p:pic>
    </p:spTree>
    <p:extLst>
      <p:ext uri="{BB962C8B-B14F-4D97-AF65-F5344CB8AC3E}">
        <p14:creationId xmlns:p14="http://schemas.microsoft.com/office/powerpoint/2010/main" val="18571261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0" y="0"/>
            <a:ext cx="12182230" cy="3675380"/>
          </a:xfrm>
          <a:prstGeom prst="rect">
            <a:avLst/>
          </a:prstGeom>
        </p:spPr>
      </p:pic>
      <p:sp>
        <p:nvSpPr>
          <p:cNvPr id="25" name="Text Placeholder 24"/>
          <p:cNvSpPr>
            <a:spLocks noGrp="1"/>
          </p:cNvSpPr>
          <p:nvPr>
            <p:ph type="body" sz="quarter" idx="14"/>
          </p:nvPr>
        </p:nvSpPr>
        <p:spPr>
          <a:xfrm>
            <a:off x="9770" y="3794760"/>
            <a:ext cx="11559050" cy="3589020"/>
          </a:xfrm>
        </p:spPr>
        <p:txBody>
          <a:bodyPr>
            <a:normAutofit/>
          </a:bodyPr>
          <a:lstStyle/>
          <a:p>
            <a:r>
              <a:rPr lang="en-US" dirty="0" smtClean="0"/>
              <a:t>Following </a:t>
            </a:r>
            <a:r>
              <a:rPr lang="en-US" dirty="0"/>
              <a:t>the collapse in global trade in the first half of 2020, global merchandise imports recovered, and by November 2020, they reached their pre-crisis </a:t>
            </a:r>
            <a:r>
              <a:rPr lang="en-US" dirty="0" smtClean="0"/>
              <a:t>level.</a:t>
            </a:r>
          </a:p>
          <a:p>
            <a:r>
              <a:rPr lang="en-US" dirty="0" smtClean="0"/>
              <a:t>The strong recover in global manufacturing activity caused a rise in international orders and resulted in supply bottlenecks, </a:t>
            </a:r>
            <a:r>
              <a:rPr lang="en-GB" dirty="0" smtClean="0"/>
              <a:t>and </a:t>
            </a:r>
            <a:r>
              <a:rPr lang="en-GB" dirty="0"/>
              <a:t>t</a:t>
            </a:r>
            <a:r>
              <a:rPr lang="en-GB" dirty="0" smtClean="0"/>
              <a:t>he </a:t>
            </a:r>
            <a:r>
              <a:rPr lang="en-GB" dirty="0"/>
              <a:t>rise of ocean freight shipping costs, especially for containerized goods</a:t>
            </a:r>
            <a:r>
              <a:rPr lang="en-US" dirty="0" smtClean="0"/>
              <a:t>. </a:t>
            </a:r>
            <a:endParaRPr lang="en-GB" dirty="0" smtClean="0"/>
          </a:p>
          <a:p>
            <a:endParaRPr lang="en-GB" dirty="0"/>
          </a:p>
          <a:p>
            <a:endParaRPr lang="en-GB" dirty="0"/>
          </a:p>
        </p:txBody>
      </p:sp>
    </p:spTree>
    <p:extLst>
      <p:ext uri="{BB962C8B-B14F-4D97-AF65-F5344CB8AC3E}">
        <p14:creationId xmlns:p14="http://schemas.microsoft.com/office/powerpoint/2010/main" val="34923505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172200" y="1497330"/>
            <a:ext cx="5737859" cy="4720591"/>
          </a:xfrm>
        </p:spPr>
        <p:txBody>
          <a:bodyPr>
            <a:normAutofit fontScale="92500" lnSpcReduction="20000"/>
          </a:bodyPr>
          <a:lstStyle/>
          <a:p>
            <a:r>
              <a:rPr lang="en-US" dirty="0"/>
              <a:t>The GTAP model and all GTAP-based models represent transport cost using explicit approach ad have been widely employed for analysis related to the transport sector.</a:t>
            </a:r>
            <a:endParaRPr lang="en-GB" dirty="0"/>
          </a:p>
          <a:p>
            <a:r>
              <a:rPr lang="en-GB" b="1" dirty="0" smtClean="0"/>
              <a:t>Integrate </a:t>
            </a:r>
            <a:r>
              <a:rPr lang="en-GB" b="1" dirty="0"/>
              <a:t>MAGNET </a:t>
            </a:r>
            <a:r>
              <a:rPr lang="en-GB" b="1" dirty="0" smtClean="0"/>
              <a:t>with:</a:t>
            </a:r>
          </a:p>
          <a:p>
            <a:pPr marL="342900" indent="-342900">
              <a:buFont typeface="Arial" panose="020B0604020202020204" pitchFamily="34" charset="0"/>
              <a:buChar char="•"/>
            </a:pPr>
            <a:r>
              <a:rPr lang="en-GB" b="1" dirty="0" smtClean="0"/>
              <a:t>a detailed </a:t>
            </a:r>
            <a:r>
              <a:rPr lang="en-GB" b="1" dirty="0"/>
              <a:t>international transport costs published by UNCTAD </a:t>
            </a:r>
            <a:r>
              <a:rPr lang="en-GB" dirty="0"/>
              <a:t>(United Nations Conference on Trade and Development). </a:t>
            </a:r>
            <a:endParaRPr lang="en-GB" dirty="0" smtClean="0"/>
          </a:p>
          <a:p>
            <a:pPr marL="342900" indent="-342900">
              <a:buFont typeface="Arial" panose="020B0604020202020204" pitchFamily="34" charset="0"/>
              <a:buChar char="•"/>
            </a:pPr>
            <a:r>
              <a:rPr lang="en-GB" b="1" dirty="0" smtClean="0"/>
              <a:t>Distance</a:t>
            </a:r>
            <a:r>
              <a:rPr lang="en-GB" dirty="0" smtClean="0"/>
              <a:t> database</a:t>
            </a:r>
          </a:p>
          <a:p>
            <a:pPr marL="342900" indent="-342900">
              <a:buFont typeface="Arial" panose="020B0604020202020204" pitchFamily="34" charset="0"/>
              <a:buChar char="•"/>
            </a:pPr>
            <a:r>
              <a:rPr lang="en-GB" dirty="0"/>
              <a:t>Index </a:t>
            </a:r>
            <a:r>
              <a:rPr lang="en-GB" b="1" dirty="0" smtClean="0"/>
              <a:t>transportation </a:t>
            </a:r>
            <a:r>
              <a:rPr lang="en-GB" b="1" dirty="0" smtClean="0"/>
              <a:t>costs (</a:t>
            </a:r>
            <a:r>
              <a:rPr lang="en-GB" b="1" dirty="0" err="1" smtClean="0"/>
              <a:t>Freightos</a:t>
            </a:r>
            <a:r>
              <a:rPr lang="en-GB" b="1" dirty="0" smtClean="0"/>
              <a:t> Baltic Index).</a:t>
            </a:r>
            <a:endParaRPr lang="en-GB" b="1" dirty="0" smtClean="0"/>
          </a:p>
          <a:p>
            <a:endParaRPr lang="en-US" dirty="0" smtClean="0"/>
          </a:p>
        </p:txBody>
      </p:sp>
      <p:sp>
        <p:nvSpPr>
          <p:cNvPr id="3" name="Title 2"/>
          <p:cNvSpPr>
            <a:spLocks noGrp="1"/>
          </p:cNvSpPr>
          <p:nvPr>
            <p:ph type="title"/>
          </p:nvPr>
        </p:nvSpPr>
        <p:spPr>
          <a:xfrm>
            <a:off x="867852" y="0"/>
            <a:ext cx="10263893" cy="782357"/>
          </a:xfrm>
        </p:spPr>
        <p:txBody>
          <a:bodyPr/>
          <a:lstStyle/>
          <a:p>
            <a:r>
              <a:rPr lang="en-GB" dirty="0" smtClean="0"/>
              <a:t>Contribution</a:t>
            </a:r>
            <a:endParaRPr lang="en-GB" dirty="0"/>
          </a:p>
        </p:txBody>
      </p:sp>
      <p:sp>
        <p:nvSpPr>
          <p:cNvPr id="5" name="Content Placeholder 4"/>
          <p:cNvSpPr>
            <a:spLocks noGrp="1"/>
          </p:cNvSpPr>
          <p:nvPr>
            <p:ph idx="10"/>
          </p:nvPr>
        </p:nvSpPr>
        <p:spPr>
          <a:xfrm>
            <a:off x="320040" y="1383030"/>
            <a:ext cx="5536814" cy="4914900"/>
          </a:xfrm>
        </p:spPr>
        <p:txBody>
          <a:bodyPr/>
          <a:lstStyle/>
          <a:p>
            <a:r>
              <a:rPr lang="en-US" b="1" dirty="0"/>
              <a:t>Evaluate the impact of the increase of freight transport costs on the global </a:t>
            </a:r>
            <a:r>
              <a:rPr lang="en-US" b="1" dirty="0" smtClean="0"/>
              <a:t>economy.</a:t>
            </a:r>
          </a:p>
          <a:p>
            <a:endParaRPr lang="en-US" dirty="0"/>
          </a:p>
          <a:p>
            <a:r>
              <a:rPr lang="en-GB" dirty="0" smtClean="0"/>
              <a:t>Will it have </a:t>
            </a:r>
            <a:r>
              <a:rPr lang="en-GB" dirty="0"/>
              <a:t>an impact of domestic </a:t>
            </a:r>
            <a:r>
              <a:rPr lang="en-GB" dirty="0" smtClean="0"/>
              <a:t>price?</a:t>
            </a:r>
            <a:r>
              <a:rPr lang="en-GB" dirty="0"/>
              <a:t> (</a:t>
            </a:r>
            <a:r>
              <a:rPr lang="en-GB" dirty="0" err="1"/>
              <a:t>Carrière</a:t>
            </a:r>
            <a:r>
              <a:rPr lang="en-GB" dirty="0"/>
              <a:t>-Swallow et al., 2022</a:t>
            </a:r>
            <a:r>
              <a:rPr lang="en-GB" dirty="0" smtClean="0"/>
              <a:t>).</a:t>
            </a:r>
          </a:p>
          <a:p>
            <a:r>
              <a:rPr lang="en-GB" dirty="0" smtClean="0"/>
              <a:t>Will the </a:t>
            </a:r>
            <a:r>
              <a:rPr lang="en-GB" dirty="0"/>
              <a:t>war in Ukraine </a:t>
            </a:r>
            <a:r>
              <a:rPr lang="en-GB" dirty="0" smtClean="0"/>
              <a:t>cause </a:t>
            </a:r>
            <a:r>
              <a:rPr lang="en-GB" dirty="0"/>
              <a:t>further disruptions to supply chains, </a:t>
            </a:r>
            <a:r>
              <a:rPr lang="en-GB" dirty="0" smtClean="0"/>
              <a:t>keep </a:t>
            </a:r>
            <a:r>
              <a:rPr lang="en-GB" dirty="0"/>
              <a:t>global shipping </a:t>
            </a:r>
            <a:r>
              <a:rPr lang="en-GB" dirty="0" smtClean="0"/>
              <a:t>costs, and </a:t>
            </a:r>
            <a:r>
              <a:rPr lang="en-GB" dirty="0"/>
              <a:t>their inflationary </a:t>
            </a:r>
            <a:r>
              <a:rPr lang="en-GB" dirty="0" smtClean="0"/>
              <a:t>effects higher </a:t>
            </a:r>
            <a:r>
              <a:rPr lang="en-GB" dirty="0"/>
              <a:t>for </a:t>
            </a:r>
            <a:r>
              <a:rPr lang="en-GB" dirty="0" smtClean="0"/>
              <a:t>longer.</a:t>
            </a:r>
            <a:endParaRPr lang="en-GB" dirty="0"/>
          </a:p>
        </p:txBody>
      </p:sp>
    </p:spTree>
    <p:extLst>
      <p:ext uri="{BB962C8B-B14F-4D97-AF65-F5344CB8AC3E}">
        <p14:creationId xmlns:p14="http://schemas.microsoft.com/office/powerpoint/2010/main" val="38060064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6458990" y="2050069"/>
            <a:ext cx="4785396" cy="4334106"/>
          </a:xfrm>
        </p:spPr>
        <p:txBody>
          <a:bodyPr>
            <a:normAutofit fontScale="85000" lnSpcReduction="20000"/>
          </a:bodyPr>
          <a:lstStyle/>
          <a:p>
            <a:r>
              <a:rPr lang="en-GB" dirty="0" smtClean="0"/>
              <a:t>The dataset cover all modes of transport, all commodities and as many countries as possible (COMTRADE Plus):</a:t>
            </a:r>
          </a:p>
          <a:p>
            <a:pPr>
              <a:buFont typeface="Arial" panose="020B0604020202020204" pitchFamily="34" charset="0"/>
              <a:buChar char="•"/>
            </a:pPr>
            <a:r>
              <a:rPr lang="en-GB" dirty="0" smtClean="0"/>
              <a:t>135 </a:t>
            </a:r>
            <a:r>
              <a:rPr lang="en-GB" dirty="0"/>
              <a:t>importing countries </a:t>
            </a:r>
          </a:p>
          <a:p>
            <a:pPr>
              <a:buFont typeface="Arial" panose="020B0604020202020204" pitchFamily="34" charset="0"/>
              <a:buChar char="•"/>
            </a:pPr>
            <a:r>
              <a:rPr lang="en-GB" dirty="0" smtClean="0"/>
              <a:t>235 </a:t>
            </a:r>
            <a:r>
              <a:rPr lang="en-GB" dirty="0"/>
              <a:t>exporting countries </a:t>
            </a:r>
            <a:endParaRPr lang="en-GB" dirty="0" smtClean="0"/>
          </a:p>
          <a:p>
            <a:pPr>
              <a:buFont typeface="Arial" panose="020B0604020202020204" pitchFamily="34" charset="0"/>
              <a:buChar char="•"/>
            </a:pPr>
            <a:r>
              <a:rPr lang="en-GB" dirty="0" smtClean="0"/>
              <a:t>25 </a:t>
            </a:r>
            <a:r>
              <a:rPr lang="en-GB" dirty="0"/>
              <a:t>million trade records. </a:t>
            </a:r>
            <a:endParaRPr lang="en-GB" dirty="0" smtClean="0"/>
          </a:p>
          <a:p>
            <a:r>
              <a:rPr lang="en-GB" dirty="0" smtClean="0"/>
              <a:t>Transport </a:t>
            </a:r>
            <a:r>
              <a:rPr lang="en-GB" dirty="0"/>
              <a:t>costs a</a:t>
            </a:r>
            <a:r>
              <a:rPr lang="en-GB" dirty="0" smtClean="0"/>
              <a:t>re </a:t>
            </a:r>
            <a:r>
              <a:rPr lang="en-GB" dirty="0"/>
              <a:t>defined as the monetary price charged to transport a commodity from the exporting country to the importing country.</a:t>
            </a:r>
          </a:p>
          <a:p>
            <a:r>
              <a:rPr lang="en-GB" dirty="0" smtClean="0"/>
              <a:t>Reference year: </a:t>
            </a:r>
            <a:r>
              <a:rPr lang="en-GB" b="1" dirty="0" smtClean="0"/>
              <a:t>2016</a:t>
            </a:r>
            <a:endParaRPr lang="en-GB" b="1" dirty="0"/>
          </a:p>
        </p:txBody>
      </p:sp>
      <p:sp>
        <p:nvSpPr>
          <p:cNvPr id="7" name="Title 6"/>
          <p:cNvSpPr>
            <a:spLocks noGrp="1"/>
          </p:cNvSpPr>
          <p:nvPr>
            <p:ph type="title"/>
          </p:nvPr>
        </p:nvSpPr>
        <p:spPr>
          <a:xfrm>
            <a:off x="6458989" y="282632"/>
            <a:ext cx="5320145" cy="1354975"/>
          </a:xfrm>
        </p:spPr>
        <p:txBody>
          <a:bodyPr>
            <a:normAutofit fontScale="90000"/>
          </a:bodyPr>
          <a:lstStyle/>
          <a:p>
            <a:r>
              <a:rPr lang="en-GB" dirty="0" smtClean="0"/>
              <a:t>UNCTAD Global Transport Costs Dataset for International Trade</a:t>
            </a:r>
            <a:endParaRPr lang="en-GB" dirty="0"/>
          </a:p>
        </p:txBody>
      </p:sp>
      <p:sp>
        <p:nvSpPr>
          <p:cNvPr id="9" name="Picture Placeholder 8"/>
          <p:cNvSpPr>
            <a:spLocks noGrp="1"/>
          </p:cNvSpPr>
          <p:nvPr>
            <p:ph type="pic" sz="quarter" idx="13"/>
          </p:nvPr>
        </p:nvSpPr>
        <p:spPr/>
      </p:sp>
      <p:sp>
        <p:nvSpPr>
          <p:cNvPr id="11" name="TextBox 10"/>
          <p:cNvSpPr txBox="1"/>
          <p:nvPr/>
        </p:nvSpPr>
        <p:spPr>
          <a:xfrm>
            <a:off x="0" y="5999454"/>
            <a:ext cx="6153266" cy="769441"/>
          </a:xfrm>
          <a:prstGeom prst="rect">
            <a:avLst/>
          </a:prstGeom>
          <a:noFill/>
        </p:spPr>
        <p:txBody>
          <a:bodyPr wrap="square" rtlCol="0">
            <a:spAutoFit/>
          </a:bodyPr>
          <a:lstStyle/>
          <a:p>
            <a:pPr>
              <a:buClr>
                <a:schemeClr val="accent5"/>
              </a:buClr>
            </a:pPr>
            <a:r>
              <a:rPr lang="en-GB" sz="2000" dirty="0">
                <a:hlinkClick r:id="rId3"/>
              </a:rPr>
              <a:t>https://unctadstat.unctad.org/EN/TransportCost.html</a:t>
            </a:r>
            <a:endParaRPr lang="en-GB" sz="2000" dirty="0"/>
          </a:p>
          <a:p>
            <a:pPr marL="285750" indent="-285750">
              <a:buClr>
                <a:schemeClr val="accent5"/>
              </a:buClr>
              <a:buFont typeface="Arial"/>
              <a:buChar char="•"/>
            </a:pPr>
            <a:endParaRPr lang="en-GB" sz="2400" noProof="0" dirty="0" smtClean="0"/>
          </a:p>
        </p:txBody>
      </p:sp>
      <p:pic>
        <p:nvPicPr>
          <p:cNvPr id="13" name="Picture 12"/>
          <p:cNvPicPr>
            <a:picLocks noChangeAspect="1"/>
          </p:cNvPicPr>
          <p:nvPr/>
        </p:nvPicPr>
        <p:blipFill>
          <a:blip r:embed="rId4"/>
          <a:stretch>
            <a:fillRect/>
          </a:stretch>
        </p:blipFill>
        <p:spPr>
          <a:xfrm>
            <a:off x="-46382" y="-46383"/>
            <a:ext cx="6199648" cy="5733436"/>
          </a:xfrm>
          <a:prstGeom prst="rect">
            <a:avLst/>
          </a:prstGeom>
        </p:spPr>
      </p:pic>
    </p:spTree>
    <p:extLst>
      <p:ext uri="{BB962C8B-B14F-4D97-AF65-F5344CB8AC3E}">
        <p14:creationId xmlns:p14="http://schemas.microsoft.com/office/powerpoint/2010/main" val="40907751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Transport costs as % FOB (commodities and regions)</a:t>
            </a:r>
            <a:endParaRPr lang="en-GB" dirty="0"/>
          </a:p>
        </p:txBody>
      </p:sp>
      <p:pic>
        <p:nvPicPr>
          <p:cNvPr id="9" name="Content Placeholder 45"/>
          <p:cNvPicPr>
            <a:picLocks noGrp="1"/>
          </p:cNvPicPr>
          <p:nvPr>
            <p:ph idx="10"/>
          </p:nvPr>
        </p:nvPicPr>
        <p:blipFill>
          <a:blip r:embed="rId3" cstate="print">
            <a:extLst>
              <a:ext uri="{28A0092B-C50C-407E-A947-70E740481C1C}">
                <a14:useLocalDpi xmlns:a14="http://schemas.microsoft.com/office/drawing/2010/main" val="0"/>
              </a:ext>
            </a:extLst>
          </a:blip>
          <a:stretch>
            <a:fillRect/>
          </a:stretch>
        </p:blipFill>
        <p:spPr>
          <a:xfrm>
            <a:off x="97436" y="1562793"/>
            <a:ext cx="5748728" cy="5242741"/>
          </a:xfrm>
          <a:prstGeom prst="rect">
            <a:avLst/>
          </a:prstGeom>
        </p:spPr>
      </p:pic>
      <p:pic>
        <p:nvPicPr>
          <p:cNvPr id="10" name="Content Placeholder 9"/>
          <p:cNvPicPr>
            <a:picLocks noGrp="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5993475" y="1562793"/>
            <a:ext cx="6111081" cy="5242741"/>
          </a:xfrm>
          <a:prstGeom prst="rect">
            <a:avLst/>
          </a:prstGeom>
        </p:spPr>
      </p:pic>
      <p:sp>
        <p:nvSpPr>
          <p:cNvPr id="11" name="Oval 10"/>
          <p:cNvSpPr/>
          <p:nvPr/>
        </p:nvSpPr>
        <p:spPr>
          <a:xfrm>
            <a:off x="6080182" y="5696262"/>
            <a:ext cx="4090643" cy="34964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336512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4053" y="297777"/>
            <a:ext cx="10263893" cy="782357"/>
          </a:xfrm>
        </p:spPr>
        <p:txBody>
          <a:bodyPr/>
          <a:lstStyle/>
          <a:p>
            <a:r>
              <a:rPr lang="en-GB" dirty="0" smtClean="0"/>
              <a:t>Change in container price index</a:t>
            </a:r>
            <a:endParaRPr lang="en-GB" dirty="0"/>
          </a:p>
        </p:txBody>
      </p:sp>
      <p:sp>
        <p:nvSpPr>
          <p:cNvPr id="31" name="Right Arrow 30"/>
          <p:cNvSpPr/>
          <p:nvPr/>
        </p:nvSpPr>
        <p:spPr>
          <a:xfrm>
            <a:off x="2654300" y="7908290"/>
            <a:ext cx="215900" cy="177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2" name="Right Arrow 31"/>
          <p:cNvSpPr/>
          <p:nvPr/>
        </p:nvSpPr>
        <p:spPr>
          <a:xfrm>
            <a:off x="4191000" y="9331960"/>
            <a:ext cx="215900" cy="177800"/>
          </a:xfrm>
          <a:prstGeom prst="rightArrow">
            <a:avLst>
              <a:gd name="adj1" fmla="val 50000"/>
              <a:gd name="adj2" fmla="val 57143"/>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3" name="Down Arrow 32"/>
          <p:cNvSpPr/>
          <p:nvPr/>
        </p:nvSpPr>
        <p:spPr>
          <a:xfrm>
            <a:off x="4965700" y="10066020"/>
            <a:ext cx="196850" cy="203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4" name="Right Arrow 33"/>
          <p:cNvSpPr/>
          <p:nvPr/>
        </p:nvSpPr>
        <p:spPr>
          <a:xfrm>
            <a:off x="4184650" y="7901940"/>
            <a:ext cx="215900" cy="177800"/>
          </a:xfrm>
          <a:prstGeom prst="rightArrow">
            <a:avLst>
              <a:gd name="adj1" fmla="val 50000"/>
              <a:gd name="adj2" fmla="val 57143"/>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5" name="Down Arrow 34"/>
          <p:cNvSpPr/>
          <p:nvPr/>
        </p:nvSpPr>
        <p:spPr>
          <a:xfrm>
            <a:off x="4946650" y="8604250"/>
            <a:ext cx="196850" cy="203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6" name="Right Arrow 35"/>
          <p:cNvSpPr/>
          <p:nvPr/>
        </p:nvSpPr>
        <p:spPr>
          <a:xfrm>
            <a:off x="2667000" y="9331960"/>
            <a:ext cx="215900" cy="177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2" name="Rectangle 17"/>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3" name="Rectangle 28"/>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44" name="Content Placeholder 7"/>
          <p:cNvPicPr>
            <a:picLocks noGrp="1"/>
          </p:cNvPicPr>
          <p:nvPr>
            <p:ph sz="quarter" idx="4"/>
          </p:nvPr>
        </p:nvPicPr>
        <p:blipFill>
          <a:blip r:embed="rId3">
            <a:extLst>
              <a:ext uri="{28A0092B-C50C-407E-A947-70E740481C1C}">
                <a14:useLocalDpi xmlns:a14="http://schemas.microsoft.com/office/drawing/2010/main" val="0"/>
              </a:ext>
            </a:extLst>
          </a:blip>
          <a:stretch>
            <a:fillRect/>
          </a:stretch>
        </p:blipFill>
        <p:spPr bwMode="auto">
          <a:xfrm>
            <a:off x="239844" y="1357577"/>
            <a:ext cx="11772048" cy="520062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GB" dirty="0" smtClean="0"/>
              <a:t>MAGNET </a:t>
            </a:r>
            <a:r>
              <a:rPr lang="en-GB" dirty="0"/>
              <a:t>margin and transport costs as share of FOB price, by origin-destination combination</a:t>
            </a:r>
          </a:p>
        </p:txBody>
      </p:sp>
      <p:pic>
        <p:nvPicPr>
          <p:cNvPr id="9" name="Picture"/>
          <p:cNvPicPr>
            <a:picLocks noGrp="1"/>
          </p:cNvPicPr>
          <p:nvPr>
            <p:ph idx="10"/>
          </p:nvPr>
        </p:nvPicPr>
        <p:blipFill>
          <a:blip r:embed="rId3"/>
          <a:stretch>
            <a:fillRect/>
          </a:stretch>
        </p:blipFill>
        <p:spPr bwMode="auto">
          <a:xfrm>
            <a:off x="665018" y="1687485"/>
            <a:ext cx="5089989" cy="4052378"/>
          </a:xfrm>
          <a:prstGeom prst="rect">
            <a:avLst/>
          </a:prstGeom>
          <a:noFill/>
          <a:ln w="9525">
            <a:noFill/>
            <a:headEnd/>
            <a:tailEnd/>
          </a:ln>
        </p:spPr>
      </p:pic>
      <p:pic>
        <p:nvPicPr>
          <p:cNvPr id="10" name="Picture"/>
          <p:cNvPicPr>
            <a:picLocks noGrp="1"/>
          </p:cNvPicPr>
          <p:nvPr>
            <p:ph sz="half" idx="2"/>
          </p:nvPr>
        </p:nvPicPr>
        <p:blipFill>
          <a:blip r:embed="rId4"/>
          <a:stretch>
            <a:fillRect/>
          </a:stretch>
        </p:blipFill>
        <p:spPr bwMode="auto">
          <a:xfrm>
            <a:off x="6134793" y="1820487"/>
            <a:ext cx="4885157" cy="3919375"/>
          </a:xfrm>
          <a:prstGeom prst="rect">
            <a:avLst/>
          </a:prstGeom>
          <a:noFill/>
          <a:ln w="9525">
            <a:noFill/>
            <a:headEnd/>
            <a:tailEnd/>
          </a:ln>
        </p:spPr>
      </p:pic>
    </p:spTree>
    <p:extLst>
      <p:ext uri="{BB962C8B-B14F-4D97-AF65-F5344CB8AC3E}">
        <p14:creationId xmlns:p14="http://schemas.microsoft.com/office/powerpoint/2010/main" val="2097230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Applied Transport shocks </a:t>
            </a:r>
            <a:endParaRPr lang="en-GB"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713414286"/>
              </p:ext>
            </p:extLst>
          </p:nvPr>
        </p:nvGraphicFramePr>
        <p:xfrm>
          <a:off x="966788" y="1825625"/>
          <a:ext cx="10267950" cy="41703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42681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Modelling approach</a:t>
            </a:r>
            <a:endParaRPr lang="en-GB" dirty="0"/>
          </a:p>
        </p:txBody>
      </p:sp>
      <p:sp>
        <p:nvSpPr>
          <p:cNvPr id="4" name="Content Placeholder 3"/>
          <p:cNvSpPr>
            <a:spLocks noGrp="1"/>
          </p:cNvSpPr>
          <p:nvPr>
            <p:ph idx="10"/>
          </p:nvPr>
        </p:nvSpPr>
        <p:spPr>
          <a:xfrm>
            <a:off x="269823" y="1499016"/>
            <a:ext cx="5701331" cy="4901784"/>
          </a:xfrm>
        </p:spPr>
        <p:txBody>
          <a:bodyPr>
            <a:normAutofit fontScale="92500" lnSpcReduction="20000"/>
          </a:bodyPr>
          <a:lstStyle/>
          <a:p>
            <a:r>
              <a:rPr lang="en-GB" b="1" dirty="0" smtClean="0"/>
              <a:t>MAGNET: </a:t>
            </a:r>
            <a:r>
              <a:rPr lang="it-IT" dirty="0" smtClean="0"/>
              <a:t>Multi-</a:t>
            </a:r>
            <a:r>
              <a:rPr lang="it-IT" dirty="0" err="1" smtClean="0"/>
              <a:t>sector</a:t>
            </a:r>
            <a:r>
              <a:rPr lang="it-IT" dirty="0"/>
              <a:t>, multi-</a:t>
            </a:r>
            <a:r>
              <a:rPr lang="it-IT" dirty="0" err="1"/>
              <a:t>region</a:t>
            </a:r>
            <a:r>
              <a:rPr lang="it-IT" dirty="0"/>
              <a:t> </a:t>
            </a:r>
            <a:r>
              <a:rPr lang="it-IT" dirty="0" err="1"/>
              <a:t>dynamic</a:t>
            </a:r>
            <a:r>
              <a:rPr lang="it-IT" dirty="0"/>
              <a:t> CGE </a:t>
            </a:r>
            <a:r>
              <a:rPr lang="it-IT" dirty="0" smtClean="0"/>
              <a:t>model.</a:t>
            </a:r>
          </a:p>
          <a:p>
            <a:r>
              <a:rPr lang="en-GB" b="1" dirty="0"/>
              <a:t>GTAP Version 10</a:t>
            </a:r>
          </a:p>
          <a:p>
            <a:r>
              <a:rPr lang="en-GB" u="sng" dirty="0" smtClean="0"/>
              <a:t>45 Sectors</a:t>
            </a:r>
            <a:r>
              <a:rPr lang="en-GB" dirty="0"/>
              <a:t>:</a:t>
            </a:r>
          </a:p>
          <a:p>
            <a:r>
              <a:rPr lang="en-GB" dirty="0"/>
              <a:t>14 primary agriculture commodities, </a:t>
            </a:r>
            <a:r>
              <a:rPr lang="en-GB" dirty="0" smtClean="0"/>
              <a:t>13 </a:t>
            </a:r>
            <a:r>
              <a:rPr lang="en-GB" dirty="0"/>
              <a:t>Food and beverages and </a:t>
            </a:r>
            <a:r>
              <a:rPr lang="en-GB" dirty="0" smtClean="0"/>
              <a:t>18 </a:t>
            </a:r>
            <a:r>
              <a:rPr lang="en-GB" dirty="0"/>
              <a:t>other sectors.</a:t>
            </a:r>
          </a:p>
          <a:p>
            <a:r>
              <a:rPr lang="en-GB" u="sng" dirty="0" smtClean="0"/>
              <a:t>27 </a:t>
            </a:r>
            <a:r>
              <a:rPr lang="en-GB" u="sng" dirty="0"/>
              <a:t>Regions</a:t>
            </a:r>
            <a:r>
              <a:rPr lang="en-GB" dirty="0"/>
              <a:t>: </a:t>
            </a:r>
          </a:p>
          <a:p>
            <a:r>
              <a:rPr lang="en-GB" dirty="0"/>
              <a:t>EU, </a:t>
            </a:r>
            <a:r>
              <a:rPr lang="en-GB" dirty="0" smtClean="0"/>
              <a:t>UK, Australia</a:t>
            </a:r>
            <a:r>
              <a:rPr lang="en-GB" dirty="0"/>
              <a:t>, Canada, Japan, Mercosur, Mexico, New Zealand, United States, China, </a:t>
            </a:r>
            <a:r>
              <a:rPr lang="en-GB" dirty="0" smtClean="0"/>
              <a:t>Ukraine, Russia…</a:t>
            </a:r>
          </a:p>
          <a:p>
            <a:r>
              <a:rPr lang="en-GB" dirty="0"/>
              <a:t>Standard GTAP model for </a:t>
            </a:r>
            <a:r>
              <a:rPr lang="en-GB" b="1" dirty="0"/>
              <a:t>international transport</a:t>
            </a:r>
            <a:r>
              <a:rPr lang="en-GB" dirty="0" smtClean="0"/>
              <a:t>.</a:t>
            </a:r>
            <a:endParaRPr lang="en-GB" dirty="0"/>
          </a:p>
        </p:txBody>
      </p:sp>
      <p:sp>
        <p:nvSpPr>
          <p:cNvPr id="5" name="Rounded Rectangle 27"/>
          <p:cNvSpPr>
            <a:spLocks noChangeArrowheads="1"/>
          </p:cNvSpPr>
          <p:nvPr/>
        </p:nvSpPr>
        <p:spPr bwMode="auto">
          <a:xfrm>
            <a:off x="6909853" y="1594344"/>
            <a:ext cx="1209763" cy="1265879"/>
          </a:xfrm>
          <a:prstGeom prst="roundRect">
            <a:avLst>
              <a:gd name="adj" fmla="val 16667"/>
            </a:avLst>
          </a:prstGeom>
          <a:solidFill>
            <a:srgbClr val="BDD6EE"/>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UNCTAD transport costs data</a:t>
            </a:r>
            <a:endParaRPr kumimoji="0" lang="en-US" altLang="en-US" b="0" i="0" u="none" strike="noStrike" cap="none" normalizeH="0" baseline="0" dirty="0" smtClean="0">
              <a:ln>
                <a:noFill/>
              </a:ln>
              <a:solidFill>
                <a:schemeClr val="tx1"/>
              </a:solidFill>
              <a:effectLst/>
              <a:latin typeface="Arial" panose="020B0604020202020204" pitchFamily="34" charset="0"/>
            </a:endParaRPr>
          </a:p>
        </p:txBody>
      </p:sp>
      <p:sp>
        <p:nvSpPr>
          <p:cNvPr id="6" name="Rounded Rectangle 5"/>
          <p:cNvSpPr>
            <a:spLocks noChangeArrowheads="1"/>
          </p:cNvSpPr>
          <p:nvPr/>
        </p:nvSpPr>
        <p:spPr bwMode="auto">
          <a:xfrm>
            <a:off x="10184021" y="1769785"/>
            <a:ext cx="1403271" cy="1171350"/>
          </a:xfrm>
          <a:prstGeom prst="roundRect">
            <a:avLst>
              <a:gd name="adj" fmla="val 16667"/>
            </a:avLst>
          </a:prstGeom>
          <a:solidFill>
            <a:srgbClr val="002060"/>
          </a:solidFill>
          <a:ln w="12700">
            <a:solidFill>
              <a:srgbClr val="00206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Sub-model of transport cost contribution to final prices </a:t>
            </a:r>
            <a:endParaRPr kumimoji="0" lang="en-US" altLang="en-US" sz="1600" b="1"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7" name="Rounded Rectangle 23"/>
          <p:cNvSpPr>
            <a:spLocks noChangeArrowheads="1"/>
          </p:cNvSpPr>
          <p:nvPr/>
        </p:nvSpPr>
        <p:spPr bwMode="auto">
          <a:xfrm>
            <a:off x="8533412" y="2952331"/>
            <a:ext cx="1319061" cy="1477262"/>
          </a:xfrm>
          <a:prstGeom prst="roundRect">
            <a:avLst>
              <a:gd name="adj" fmla="val 16667"/>
            </a:avLst>
          </a:prstGeom>
          <a:solidFill>
            <a:srgbClr val="5B9BD5"/>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Mapping with MAGNET (country groups and transport type)</a:t>
            </a:r>
            <a:endParaRPr kumimoji="0" lang="en-US"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8" name="Text Box 21"/>
          <p:cNvSpPr txBox="1">
            <a:spLocks noChangeArrowheads="1"/>
          </p:cNvSpPr>
          <p:nvPr/>
        </p:nvSpPr>
        <p:spPr bwMode="auto">
          <a:xfrm>
            <a:off x="8614858" y="1205274"/>
            <a:ext cx="1047692" cy="293742"/>
          </a:xfrm>
          <a:prstGeom prst="rect">
            <a:avLst/>
          </a:prstGeom>
          <a:solidFill>
            <a:srgbClr val="5B9BD5"/>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Processing</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9" name="Rounded Rectangle 18"/>
          <p:cNvSpPr>
            <a:spLocks noChangeArrowheads="1"/>
          </p:cNvSpPr>
          <p:nvPr/>
        </p:nvSpPr>
        <p:spPr bwMode="auto">
          <a:xfrm>
            <a:off x="10189746" y="3154146"/>
            <a:ext cx="1397545" cy="1356894"/>
          </a:xfrm>
          <a:prstGeom prst="roundRect">
            <a:avLst>
              <a:gd name="adj" fmla="val 16667"/>
            </a:avLst>
          </a:prstGeom>
          <a:solidFill>
            <a:srgbClr val="002060"/>
          </a:solidFill>
          <a:ln w="12700">
            <a:solidFill>
              <a:srgbClr val="002060"/>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altLang="en-US" sz="16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Estimated change in MAGNET margin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0" name="Rounded Rectangle 13"/>
          <p:cNvSpPr>
            <a:spLocks noChangeArrowheads="1"/>
          </p:cNvSpPr>
          <p:nvPr/>
        </p:nvSpPr>
        <p:spPr bwMode="auto">
          <a:xfrm>
            <a:off x="10212646" y="4724051"/>
            <a:ext cx="1595055" cy="1452343"/>
          </a:xfrm>
          <a:prstGeom prst="roundRect">
            <a:avLst>
              <a:gd name="adj" fmla="val 16667"/>
            </a:avLst>
          </a:prstGeom>
          <a:solidFill>
            <a:srgbClr val="002060"/>
          </a:solidFill>
          <a:ln w="12700">
            <a:solidFill>
              <a:srgbClr val="002060"/>
            </a:solidFill>
            <a:miter lim="800000"/>
            <a:headEnd/>
            <a:tailEnd/>
          </a:ln>
        </p:spPr>
        <p:txBody>
          <a:bodyPr vert="horz" wrap="square" lIns="91440" tIns="45720" rIns="91440" bIns="45720" numCol="1" anchor="ctr" anchorCtr="0" compatLnSpc="1">
            <a:prstTxWarp prst="textNoShape">
              <a:avLst/>
            </a:prstTxWarp>
          </a:bodyPr>
          <a:lstStyle/>
          <a:p>
            <a:pPr marR="0" lvl="0" indent="0" algn="ctr" eaLnBrk="0" fontAlgn="base" hangingPunct="0">
              <a:lnSpc>
                <a:spcPct val="100000"/>
              </a:lnSpc>
              <a:spcBef>
                <a:spcPct val="0"/>
              </a:spcBef>
              <a:spcAft>
                <a:spcPct val="0"/>
              </a:spcAft>
              <a:buClrTx/>
              <a:buSzTx/>
              <a:buFontTx/>
              <a:buNone/>
              <a:tabLst/>
            </a:pPr>
            <a:r>
              <a:rPr lang="en-US" altLang="en-US" sz="16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MAGNET simulation of increased transport costs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1" name="Text Box 10"/>
          <p:cNvSpPr txBox="1">
            <a:spLocks noChangeArrowheads="1"/>
          </p:cNvSpPr>
          <p:nvPr/>
        </p:nvSpPr>
        <p:spPr bwMode="auto">
          <a:xfrm>
            <a:off x="10212646" y="1205274"/>
            <a:ext cx="1374646" cy="293742"/>
          </a:xfrm>
          <a:prstGeom prst="rect">
            <a:avLst/>
          </a:prstGeom>
          <a:solidFill>
            <a:srgbClr val="002060"/>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Modelling</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2" name="Text Box 8"/>
          <p:cNvSpPr txBox="1">
            <a:spLocks noChangeArrowheads="1"/>
          </p:cNvSpPr>
          <p:nvPr/>
        </p:nvSpPr>
        <p:spPr bwMode="auto">
          <a:xfrm>
            <a:off x="6910466" y="1205274"/>
            <a:ext cx="1215384" cy="293742"/>
          </a:xfrm>
          <a:prstGeom prst="rect">
            <a:avLst/>
          </a:prstGeom>
          <a:solidFill>
            <a:srgbClr val="DEEAF6"/>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Data</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3" name="Rounded Rectangle 7"/>
          <p:cNvSpPr>
            <a:spLocks noChangeArrowheads="1"/>
          </p:cNvSpPr>
          <p:nvPr/>
        </p:nvSpPr>
        <p:spPr bwMode="auto">
          <a:xfrm>
            <a:off x="6909853" y="2952331"/>
            <a:ext cx="1203414" cy="1477262"/>
          </a:xfrm>
          <a:prstGeom prst="roundRect">
            <a:avLst>
              <a:gd name="adj" fmla="val 16667"/>
            </a:avLst>
          </a:prstGeom>
          <a:solidFill>
            <a:srgbClr val="BDD6EE"/>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Shipping rate indexes (containers &amp; bulk)</a:t>
            </a:r>
            <a:endParaRPr kumimoji="0" lang="en-US" altLang="en-US"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4" name="Rounded Rectangle 6"/>
          <p:cNvSpPr>
            <a:spLocks noChangeArrowheads="1"/>
          </p:cNvSpPr>
          <p:nvPr/>
        </p:nvSpPr>
        <p:spPr bwMode="auto">
          <a:xfrm>
            <a:off x="8533412" y="1716687"/>
            <a:ext cx="1319061" cy="1143536"/>
          </a:xfrm>
          <a:prstGeom prst="roundRect">
            <a:avLst>
              <a:gd name="adj" fmla="val 16667"/>
            </a:avLst>
          </a:prstGeom>
          <a:solidFill>
            <a:srgbClr val="5B9BD5"/>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Aggregation at MAGNET commodity &amp; region levels</a:t>
            </a:r>
            <a:endParaRPr kumimoji="0" lang="en-US"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22724361"/>
      </p:ext>
    </p:extLst>
  </p:cSld>
  <p:clrMapOvr>
    <a:masterClrMapping/>
  </p:clrMapOvr>
</p:sld>
</file>

<file path=ppt/theme/theme1.xml><?xml version="1.0" encoding="utf-8"?>
<a:theme xmlns:a="http://schemas.openxmlformats.org/drawingml/2006/main" name="Office Theme">
  <a:themeElements>
    <a:clrScheme name="JRC palette 1">
      <a:dk1>
        <a:srgbClr val="4D4D4D"/>
      </a:dk1>
      <a:lt1>
        <a:srgbClr val="FFFFFF"/>
      </a:lt1>
      <a:dk2>
        <a:srgbClr val="034EA2"/>
      </a:dk2>
      <a:lt2>
        <a:srgbClr val="D3E8F9"/>
      </a:lt2>
      <a:accent1>
        <a:srgbClr val="6ACBF3"/>
      </a:accent1>
      <a:accent2>
        <a:srgbClr val="3E99DA"/>
      </a:accent2>
      <a:accent3>
        <a:srgbClr val="1EC08A"/>
      </a:accent3>
      <a:accent4>
        <a:srgbClr val="ED8D2F"/>
      </a:accent4>
      <a:accent5>
        <a:srgbClr val="F8CC29"/>
      </a:accent5>
      <a:accent6>
        <a:srgbClr val="E76C53"/>
      </a:accent6>
      <a:hlink>
        <a:srgbClr val="0563C1"/>
      </a:hlink>
      <a:folHlink>
        <a:srgbClr val="24337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accent5"/>
          </a:buClr>
          <a:buFont typeface="Arial"/>
          <a:buChar char="•"/>
          <a:defRPr sz="2400" noProof="0" dirty="0" smtClean="0"/>
        </a:defPPr>
      </a:lstStyle>
    </a:txDef>
  </a:objectDefaults>
  <a:extraClrSchemeLst/>
  <a:extLst>
    <a:ext uri="{05A4C25C-085E-4340-85A3-A5531E510DB2}">
      <thm15:themeFamily xmlns:thm15="http://schemas.microsoft.com/office/thememl/2012/main" name="EC_Presentation.pptx" id="{DF0E4C23-23CF-4CA0-B78D-4EE4E4812529}" vid="{A275074F-6DFA-4FBF-AA5C-38C3649C393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2894</TotalTime>
  <Words>1643</Words>
  <Application>Microsoft Office PowerPoint</Application>
  <PresentationFormat>Widescreen</PresentationFormat>
  <Paragraphs>100</Paragraphs>
  <Slides>18</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Times New Roman</vt:lpstr>
      <vt:lpstr>Office Theme</vt:lpstr>
      <vt:lpstr>Modelling the impacts of a surge in shipping costs</vt:lpstr>
      <vt:lpstr>PowerPoint Presentation</vt:lpstr>
      <vt:lpstr>Contribution</vt:lpstr>
      <vt:lpstr>UNCTAD Global Transport Costs Dataset for International Trade</vt:lpstr>
      <vt:lpstr>Transport costs as % FOB (commodities and regions)</vt:lpstr>
      <vt:lpstr>Change in container price index</vt:lpstr>
      <vt:lpstr>MAGNET margin and transport costs as share of FOB price, by origin-destination combination</vt:lpstr>
      <vt:lpstr>Applied Transport shocks </vt:lpstr>
      <vt:lpstr>Modelling approach</vt:lpstr>
      <vt:lpstr>Results – Global CIF prices and trade volume</vt:lpstr>
      <vt:lpstr>Trade results</vt:lpstr>
      <vt:lpstr>Results - EU Trade impacts</vt:lpstr>
      <vt:lpstr>Macroeconomic results</vt:lpstr>
      <vt:lpstr>Price index for private consumption expenditure, cereals, primary agriculture and processed food </vt:lpstr>
      <vt:lpstr>Sensitivity analysis</vt:lpstr>
      <vt:lpstr>Conclusions </vt:lpstr>
      <vt:lpstr>Keep in touch</vt:lpstr>
      <vt:lpstr>Thank you</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Yvonne (COMM)</dc:creator>
  <cp:lastModifiedBy>FERRARI Emanuele (JRC-SEVILLA)</cp:lastModifiedBy>
  <cp:revision>219</cp:revision>
  <dcterms:created xsi:type="dcterms:W3CDTF">2019-08-09T12:06:42Z</dcterms:created>
  <dcterms:modified xsi:type="dcterms:W3CDTF">2022-06-10T09:42:56Z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pdateToken">
    <vt:lpwstr>13</vt:lpwstr>
  </property>
  <property fmtid="{D5CDD505-2E9C-101B-9397-08002B2CF9AE}" pid="3" name="Offisync_ServerID">
    <vt:lpwstr>0d3b22a6-6203-4efc-8e8e-b5279256493b</vt:lpwstr>
  </property>
  <property fmtid="{D5CDD505-2E9C-101B-9397-08002B2CF9AE}" pid="4" name="Jive_VersionGuid">
    <vt:lpwstr>47f8f5ac-6c69-41ea-8122-def2c6c8c9f6</vt:lpwstr>
  </property>
  <property fmtid="{D5CDD505-2E9C-101B-9397-08002B2CF9AE}" pid="5" name="Offisync_UniqueId">
    <vt:lpwstr>216256</vt:lpwstr>
  </property>
  <property fmtid="{D5CDD505-2E9C-101B-9397-08002B2CF9AE}" pid="6" name="Jive_LatestUserAccountName">
    <vt:lpwstr>ferraee</vt:lpwstr>
  </property>
  <property fmtid="{D5CDD505-2E9C-101B-9397-08002B2CF9AE}" pid="7" name="Offisync_ProviderInitializationData">
    <vt:lpwstr>https://webgate.ec.europa.eu/connected</vt:lpwstr>
  </property>
</Properties>
</file>