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741" r:id="rId2"/>
    <p:sldMasterId id="2147483729" r:id="rId3"/>
    <p:sldMasterId id="2147483717" r:id="rId4"/>
    <p:sldMasterId id="2147483709" r:id="rId5"/>
    <p:sldMasterId id="2147483697" r:id="rId6"/>
    <p:sldMasterId id="2147483672" r:id="rId7"/>
    <p:sldMasterId id="2147483679" r:id="rId8"/>
    <p:sldMasterId id="2147483684" r:id="rId9"/>
  </p:sldMasterIdLst>
  <p:notesMasterIdLst>
    <p:notesMasterId r:id="rId30"/>
  </p:notesMasterIdLst>
  <p:handoutMasterIdLst>
    <p:handoutMasterId r:id="rId31"/>
  </p:handoutMasterIdLst>
  <p:sldIdLst>
    <p:sldId id="502" r:id="rId10"/>
    <p:sldId id="503" r:id="rId11"/>
    <p:sldId id="504" r:id="rId12"/>
    <p:sldId id="505" r:id="rId13"/>
    <p:sldId id="506" r:id="rId14"/>
    <p:sldId id="524" r:id="rId15"/>
    <p:sldId id="510" r:id="rId16"/>
    <p:sldId id="511" r:id="rId17"/>
    <p:sldId id="512" r:id="rId18"/>
    <p:sldId id="513" r:id="rId19"/>
    <p:sldId id="514" r:id="rId20"/>
    <p:sldId id="520" r:id="rId21"/>
    <p:sldId id="515" r:id="rId22"/>
    <p:sldId id="516" r:id="rId23"/>
    <p:sldId id="523" r:id="rId24"/>
    <p:sldId id="517" r:id="rId25"/>
    <p:sldId id="519" r:id="rId26"/>
    <p:sldId id="521" r:id="rId27"/>
    <p:sldId id="459" r:id="rId28"/>
    <p:sldId id="522" r:id="rId29"/>
  </p:sldIdLst>
  <p:sldSz cx="9901238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 userDrawn="1">
          <p15:clr>
            <a:srgbClr val="A4A3A4"/>
          </p15:clr>
        </p15:guide>
        <p15:guide id="2" orient="horz" pos="3702">
          <p15:clr>
            <a:srgbClr val="A4A3A4"/>
          </p15:clr>
        </p15:guide>
        <p15:guide id="3" pos="245">
          <p15:clr>
            <a:srgbClr val="A4A3A4"/>
          </p15:clr>
        </p15:guide>
        <p15:guide id="4" pos="59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0000"/>
    <a:srgbClr val="CC0099"/>
    <a:srgbClr val="F4F4F4"/>
    <a:srgbClr val="00B45A"/>
    <a:srgbClr val="0B1F6B"/>
    <a:srgbClr val="993300"/>
    <a:srgbClr val="974706"/>
    <a:srgbClr val="00662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377" autoAdjust="0"/>
  </p:normalViewPr>
  <p:slideViewPr>
    <p:cSldViewPr>
      <p:cViewPr varScale="1">
        <p:scale>
          <a:sx n="108" d="100"/>
          <a:sy n="108" d="100"/>
        </p:scale>
        <p:origin x="1788" y="102"/>
      </p:cViewPr>
      <p:guideLst>
        <p:guide orient="horz" pos="935"/>
        <p:guide orient="horz" pos="3702"/>
        <p:guide pos="245"/>
        <p:guide pos="5998"/>
      </p:guideLst>
    </p:cSldViewPr>
  </p:slideViewPr>
  <p:outlineViewPr>
    <p:cViewPr>
      <p:scale>
        <a:sx n="33" d="100"/>
        <a:sy n="33" d="100"/>
      </p:scale>
      <p:origin x="0" y="1435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2768" y="56"/>
      </p:cViewPr>
      <p:guideLst>
        <p:guide orient="horz" pos="3126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baseline="0"/>
              <a:t>Ghana</a:t>
            </a:r>
            <a:endParaRPr lang="en-US" sz="105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901423842149841"/>
          <c:y val="9.3000536172309356E-2"/>
          <c:w val="0.66823434548939009"/>
          <c:h val="0.8456265276080435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'freqCons-Ghana'!$A$40:$A$46</c:f>
              <c:strCache>
                <c:ptCount val="7"/>
                <c:pt idx="0">
                  <c:v>UHT</c:v>
                </c:pt>
                <c:pt idx="1">
                  <c:v>Fresh milk (pasteurized)</c:v>
                </c:pt>
                <c:pt idx="2">
                  <c:v>Cottage cheese</c:v>
                </c:pt>
                <c:pt idx="3">
                  <c:v>Burkina</c:v>
                </c:pt>
                <c:pt idx="4">
                  <c:v>Milk powder</c:v>
                </c:pt>
                <c:pt idx="5">
                  <c:v>Yoghurt </c:v>
                </c:pt>
                <c:pt idx="6">
                  <c:v>Evaporated milk</c:v>
                </c:pt>
              </c:strCache>
            </c:strRef>
          </c:cat>
          <c:val>
            <c:numRef>
              <c:f>'freqCons-Ghana'!$B$40:$B$46</c:f>
              <c:numCache>
                <c:formatCode>General</c:formatCode>
                <c:ptCount val="7"/>
                <c:pt idx="0">
                  <c:v>52.2</c:v>
                </c:pt>
                <c:pt idx="1">
                  <c:v>53.5</c:v>
                </c:pt>
                <c:pt idx="2">
                  <c:v>53.5</c:v>
                </c:pt>
                <c:pt idx="3">
                  <c:v>56.7</c:v>
                </c:pt>
                <c:pt idx="4">
                  <c:v>90.7</c:v>
                </c:pt>
                <c:pt idx="5">
                  <c:v>94.6</c:v>
                </c:pt>
                <c:pt idx="6">
                  <c:v>95.5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9F-4458-8DE9-3152CCA27D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60423648"/>
        <c:axId val="1880869472"/>
      </c:barChart>
      <c:catAx>
        <c:axId val="2060423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869472"/>
        <c:crosses val="autoZero"/>
        <c:auto val="1"/>
        <c:lblAlgn val="ctr"/>
        <c:lblOffset val="100"/>
        <c:noMultiLvlLbl val="0"/>
      </c:catAx>
      <c:valAx>
        <c:axId val="188086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042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baseline="0"/>
              <a:t>Senegal</a:t>
            </a:r>
            <a:endParaRPr lang="en-US" sz="105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'freqCons-Sen'!$A$34:$A$40</c:f>
              <c:strCache>
                <c:ptCount val="7"/>
                <c:pt idx="0">
                  <c:v>Yoghurt </c:v>
                </c:pt>
                <c:pt idx="1">
                  <c:v>Fresh milk (pasteurized)</c:v>
                </c:pt>
                <c:pt idx="2">
                  <c:v>UHT</c:v>
                </c:pt>
                <c:pt idx="3">
                  <c:v>Thiakry</c:v>
                </c:pt>
                <c:pt idx="4">
                  <c:v>Evaporated milk</c:v>
                </c:pt>
                <c:pt idx="5">
                  <c:v>Sour milk (lait caillé)</c:v>
                </c:pt>
                <c:pt idx="6">
                  <c:v>Milk powder</c:v>
                </c:pt>
              </c:strCache>
            </c:strRef>
          </c:cat>
          <c:val>
            <c:numRef>
              <c:f>'freqCons-Sen'!$B$34:$B$40</c:f>
              <c:numCache>
                <c:formatCode>General</c:formatCode>
                <c:ptCount val="7"/>
                <c:pt idx="0">
                  <c:v>53</c:v>
                </c:pt>
                <c:pt idx="1">
                  <c:v>63.9</c:v>
                </c:pt>
                <c:pt idx="2">
                  <c:v>66.2</c:v>
                </c:pt>
                <c:pt idx="3">
                  <c:v>78.900000000000006</c:v>
                </c:pt>
                <c:pt idx="4">
                  <c:v>83.3</c:v>
                </c:pt>
                <c:pt idx="5">
                  <c:v>95.9</c:v>
                </c:pt>
                <c:pt idx="6">
                  <c:v>99.1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A3-462B-A986-E2E343307B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04117296"/>
        <c:axId val="1763986832"/>
      </c:barChart>
      <c:catAx>
        <c:axId val="1904117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3986832"/>
        <c:crosses val="autoZero"/>
        <c:auto val="1"/>
        <c:lblAlgn val="ctr"/>
        <c:lblOffset val="100"/>
        <c:noMultiLvlLbl val="0"/>
      </c:catAx>
      <c:valAx>
        <c:axId val="176398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4117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baseline="0"/>
              <a:t>Ghana</a:t>
            </a:r>
            <a:endParaRPr lang="en-US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294533609035151"/>
          <c:y val="0.13504572229540798"/>
          <c:w val="0.61199128786685397"/>
          <c:h val="0.6074581440453414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C3-4F74-8E7D-1A87986CA34E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C3-4F74-8E7D-1A87986CA3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C3-4F74-8E7D-1A87986CA3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DC3-4F74-8E7D-1A87986CA34E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DC3-4F74-8E7D-1A87986CA34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DC3-4F74-8E7D-1A87986CA34E}"/>
              </c:ext>
            </c:extLst>
          </c:dPt>
          <c:dPt>
            <c:idx val="6"/>
            <c:bubble3D val="0"/>
            <c:spPr>
              <a:solidFill>
                <a:srgbClr val="CC00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DC3-4F74-8E7D-1A87986CA34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Sheet24!$A$3:$A$9</c:f>
              <c:strCache>
                <c:ptCount val="7"/>
                <c:pt idx="0">
                  <c:v>Four times a week or more</c:v>
                </c:pt>
                <c:pt idx="1">
                  <c:v>2-3 times a week</c:v>
                </c:pt>
                <c:pt idx="2">
                  <c:v>Once a week</c:v>
                </c:pt>
                <c:pt idx="3">
                  <c:v>2-3 times a month </c:v>
                </c:pt>
                <c:pt idx="4">
                  <c:v>Once a month </c:v>
                </c:pt>
                <c:pt idx="5">
                  <c:v>Occasionally </c:v>
                </c:pt>
                <c:pt idx="6">
                  <c:v>Never </c:v>
                </c:pt>
              </c:strCache>
            </c:strRef>
          </c:cat>
          <c:val>
            <c:numRef>
              <c:f>Sheet24!$B$3:$B$9</c:f>
              <c:numCache>
                <c:formatCode>General</c:formatCode>
                <c:ptCount val="7"/>
                <c:pt idx="0">
                  <c:v>21.1</c:v>
                </c:pt>
                <c:pt idx="1">
                  <c:v>20.3</c:v>
                </c:pt>
                <c:pt idx="2">
                  <c:v>9.8000000000000007</c:v>
                </c:pt>
                <c:pt idx="3">
                  <c:v>11.4</c:v>
                </c:pt>
                <c:pt idx="4">
                  <c:v>5.3</c:v>
                </c:pt>
                <c:pt idx="5">
                  <c:v>25.2</c:v>
                </c:pt>
                <c:pt idx="6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DC3-4F74-8E7D-1A87986CA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246252903906209E-2"/>
          <c:y val="0.79924819037559414"/>
          <c:w val="0.90730175917435352"/>
          <c:h val="0.185074535972245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/>
              <a:t>Senegal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40965215751223"/>
          <c:y val="0.13504572229540798"/>
          <c:w val="0.6411806956849756"/>
          <c:h val="0.6126839019293950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C0-4992-B181-28731CD4B31C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C0-4992-B181-28731CD4B3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C0-4992-B181-28731CD4B3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C0-4992-B181-28731CD4B31C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C0-4992-B181-28731CD4B31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C0-4992-B181-28731CD4B31C}"/>
              </c:ext>
            </c:extLst>
          </c:dPt>
          <c:dPt>
            <c:idx val="6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5C0-4992-B181-28731CD4B3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Sheet24!$A$12:$A$18</c:f>
              <c:strCache>
                <c:ptCount val="7"/>
                <c:pt idx="0">
                  <c:v>Four times a week or more</c:v>
                </c:pt>
                <c:pt idx="1">
                  <c:v>2-3 times a week</c:v>
                </c:pt>
                <c:pt idx="2">
                  <c:v>Once a week</c:v>
                </c:pt>
                <c:pt idx="3">
                  <c:v>2-3 times a month </c:v>
                </c:pt>
                <c:pt idx="4">
                  <c:v>Once a month </c:v>
                </c:pt>
                <c:pt idx="5">
                  <c:v>Occasionally </c:v>
                </c:pt>
                <c:pt idx="6">
                  <c:v>Never </c:v>
                </c:pt>
              </c:strCache>
            </c:strRef>
          </c:cat>
          <c:val>
            <c:numRef>
              <c:f>Sheet24!$B$12:$B$18</c:f>
              <c:numCache>
                <c:formatCode>General</c:formatCode>
                <c:ptCount val="7"/>
                <c:pt idx="0">
                  <c:v>4.7</c:v>
                </c:pt>
                <c:pt idx="1">
                  <c:v>11.1</c:v>
                </c:pt>
                <c:pt idx="2">
                  <c:v>7</c:v>
                </c:pt>
                <c:pt idx="3">
                  <c:v>5.0999999999999996</c:v>
                </c:pt>
                <c:pt idx="4">
                  <c:v>1.1000000000000001</c:v>
                </c:pt>
                <c:pt idx="5">
                  <c:v>24.1</c:v>
                </c:pt>
                <c:pt idx="6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5C0-4992-B181-28731CD4B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725720397991958E-2"/>
          <c:y val="0.80631942259901623"/>
          <c:w val="0.8885485592040161"/>
          <c:h val="0.162326030096662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Boimah Mavis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9469A-452C-F948-ADEF-81841AEF97D6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55937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26D7E-6EA3-4F2D-BE94-EAA87D4EB8CD}" type="datetimeFigureOut">
              <a:rPr lang="de-DE" smtClean="0"/>
              <a:pPr/>
              <a:t>08.06.2022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2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Boimah Mavis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A562C-CF5F-498A-A34C-F7FA9804374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15121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0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CF7FD-0205-4944-9547-777BFEF53B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Boimah Mavis</a:t>
            </a:r>
          </a:p>
        </p:txBody>
      </p:sp>
    </p:spTree>
    <p:extLst>
      <p:ext uri="{BB962C8B-B14F-4D97-AF65-F5344CB8AC3E}">
        <p14:creationId xmlns:p14="http://schemas.microsoft.com/office/powerpoint/2010/main" val="3612240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18AB8-E9F9-4A88-8737-4437CF1A79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Boimah Mavis</a:t>
            </a:r>
          </a:p>
        </p:txBody>
      </p:sp>
    </p:spTree>
    <p:extLst>
      <p:ext uri="{BB962C8B-B14F-4D97-AF65-F5344CB8AC3E}">
        <p14:creationId xmlns:p14="http://schemas.microsoft.com/office/powerpoint/2010/main" val="118785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6470888" y="6147380"/>
            <a:ext cx="3040538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1400" b="1" dirty="0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14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9092988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62481" y="6261062"/>
            <a:ext cx="2643768" cy="538162"/>
          </a:xfr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br>
              <a:rPr lang="de-DE" dirty="0"/>
            </a:br>
            <a:r>
              <a:rPr lang="de-DE" dirty="0"/>
              <a:t>June 2021</a:t>
            </a:r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9FE0A-00F0-42FA-B865-96894DAA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391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526C9-3163-4228-B8CC-FBDA34015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391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8D55E-9EAD-417C-A0C1-FE26E523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16CF0-001D-4B16-AEFA-39F9B7223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F7C8E-77F5-4BFA-B7EF-23BE2E8C3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5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0FF84-8AFC-4760-B592-FF46E4BA4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CE4F2-D94E-44E6-9D71-58C93617F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258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D15B64-8B5B-4132-A4E5-46EAD2DC0C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6025" y="1825625"/>
            <a:ext cx="4194175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236D6-17A3-4F24-B457-CE26835C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8BED49-6C69-4E9C-896D-AE2A0A17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F81FCD-3CD3-45A7-B925-8256FED65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1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280C7-6425-4597-9D24-C024EE0E0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3916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6BDB0-67FD-4953-AF3A-8972F7769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878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DDB64-85F9-4FF2-8B5A-1BF7F9906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8782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CD3ED3-377C-48C5-9C99-5E35B6F8C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1738" y="1681163"/>
            <a:ext cx="42100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C3505-28CF-40C5-9AD1-17C16C59FE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1738" y="2505075"/>
            <a:ext cx="421005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488518-687D-4888-8209-03C8F6862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8B4B39-EA6F-4D25-AF69-8A8528DD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9E32C3-DCC1-4668-BAA1-0A1EC283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25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8D19-7D68-45A8-B3CB-2245BE7C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DAA6B-07B0-4957-B28B-05DA58FD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94B27-0998-471D-A3F4-CCD93C74A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35B8C5-AA28-4314-A58F-89C88AEE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09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121F8-CAA3-4357-80AB-62B73311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079584-0B41-4E26-8658-7E67112D9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8F1A9-1FD5-4527-BE61-AAE712CC0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89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82FC-85EB-43C6-84D5-4737FBE6D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24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44F8C-F673-4AF7-ABAD-181E7088F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050" y="987425"/>
            <a:ext cx="501173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DF7FD-ADC0-4284-AF62-BDAC8D856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246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687F8-417D-4A2C-84C9-2FF9571BFA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8D4F7-5403-451A-AAA6-EA89DA8A1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04519-F34B-4DB1-B8BC-79D09EE01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14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60C5C-3FC6-43A0-80C4-95AB561C0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24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0FF82B-44EF-4691-8E95-8E4AF2FE72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0050" y="987425"/>
            <a:ext cx="501173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EBEF6-B288-4F26-A377-37CD28BC7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246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9D68-FA99-4B88-8B98-B0AA00EF5C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984816-25E1-457B-AC05-EC10D9631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9D4F7-65E0-4FF2-A9F8-1AA29836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13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9461F-8773-4AB2-AD93-DFA3CA234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7C28F1-9EC3-47A4-90AF-26C929FB2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9C06F-4ACB-46B4-84FD-76FC4509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54AE8-6825-4E0F-98DC-726F22336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CAD00-268E-441C-82CA-379349B3B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51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0588C9-B947-4C83-897A-3EB07DDEFF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6600" y="365125"/>
            <a:ext cx="21336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3459EE-C3AA-4E72-B4D3-7A7921BD4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3162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35CC0-9AA1-4E5E-83CE-0497CA170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490A5-C9F9-48F0-A6A4-201CCE764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83B6C-2861-440E-9BE9-C00CE4EFD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23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791F-08A3-4B0B-B2A9-8DB5AF60A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47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812B24-8F1D-4C60-9835-13C0CE129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47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7A450-7DF3-447D-AEC9-D25C51BC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20018-BA19-401E-9FDF-56E03A44D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58B2-FFF1-4BE6-9F3C-29764778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58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20320"/>
            <a:ext cx="9901238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1508125"/>
            <a:ext cx="9083134" cy="4370675"/>
          </a:xfrm>
        </p:spPr>
        <p:txBody>
          <a:bodyPr/>
          <a:lstStyle>
            <a:lvl1pPr>
              <a:lnSpc>
                <a:spcPct val="100000"/>
              </a:lnSpc>
              <a:defRPr sz="2800" b="1"/>
            </a:lvl1pPr>
            <a:lvl2pPr marL="432000">
              <a:lnSpc>
                <a:spcPct val="100000"/>
              </a:lnSpc>
              <a:spcAft>
                <a:spcPts val="600"/>
              </a:spcAft>
              <a:defRPr sz="2400" b="0"/>
            </a:lvl2pPr>
            <a:lvl3pPr marL="648000">
              <a:lnSpc>
                <a:spcPct val="100000"/>
              </a:lnSpc>
              <a:defRPr/>
            </a:lvl3pPr>
          </a:lstStyle>
          <a:p>
            <a:pPr>
              <a:lnSpc>
                <a:spcPct val="100000"/>
              </a:lnSpc>
            </a:pPr>
            <a:r>
              <a:rPr lang="de-DE" dirty="0"/>
              <a:t>Dieser Text steht für die erste Ebene</a:t>
            </a:r>
          </a:p>
          <a:p>
            <a:pPr lvl="1"/>
            <a:r>
              <a:rPr lang="de-DE" dirty="0"/>
              <a:t>Hier der Text für die zweite Ebene</a:t>
            </a:r>
          </a:p>
          <a:p>
            <a:pPr lvl="2"/>
            <a:r>
              <a:rPr lang="de-DE" dirty="0"/>
              <a:t>Und hier der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1266F-13F0-420F-A802-4CFC10034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3C3E8-3F9F-42BE-9252-A7F8999B1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76CFA-3765-473C-8569-E2B630CB5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9D1FD-C7C8-4455-B81E-EDD490ED2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7A8CB-E2BF-47D3-A281-18DCA1FF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56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D8503-2EA8-4D5F-92D9-73D6DF245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391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8EA26-E914-409F-B614-D236A0840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391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3153C-6DA0-4CC6-AF6B-003DDDE9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28845-0C92-4F8C-B88C-C000F4F8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59797-B404-4E6C-888A-19BD609A9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90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C6559-4A2B-4E01-9333-32A6330DC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74167-1CF7-4435-8E0B-D23CC61A7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258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97F473-628B-4DDA-B628-98E730617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6025" y="1825625"/>
            <a:ext cx="4194175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00E5E-A3DE-4FC5-87EF-D2A8F6902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EB99C-1469-4791-B7B1-80D552F94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D4B64-E667-4213-9F4F-69B15C37B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59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6041B-0AED-4D83-98B3-21AF641F4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3916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9D633-1DD6-404E-B688-DB7F02871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878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3EA19-88F5-407A-89D2-AB474488A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8782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7B3362-DA0A-4424-88E1-EEF027BDD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1738" y="1681163"/>
            <a:ext cx="42100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901D7-50D2-4A10-B8A1-2CD3ECBA0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1738" y="2505075"/>
            <a:ext cx="421005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969808-6520-4CE6-9EF9-852A8DF2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414DC-1E83-4B7F-A4A7-6916B7A3D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DE0B07-83F2-4700-9AED-F3CC557C6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01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8DE5E-DADA-4F11-BF46-B7F7ED7E6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CD5D15-F748-4C1E-BC2B-C05C3DDB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DB7D53-CCD1-4F28-B4EF-9CE30326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2C3B23-DACD-4E69-84DA-B029C04F2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19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2DFCDC-0D44-4796-B5B0-74473430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893E11-8C69-4D28-9A9C-CE98D22FF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8302A-EC8D-4376-9894-84E7E3109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825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76A62-15D9-4D4F-8D57-733ED53C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24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A32A3-B47F-48F1-9A7C-4A8699A37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050" y="987425"/>
            <a:ext cx="501173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10841-4C46-448B-9300-3A8AB5D57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246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D44CE-C766-47E0-901B-CAA111624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9D5D7-F397-4C68-9305-D0F1B457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14D3F-41AC-4840-A8D3-1A5E28E3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1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6684C-3391-4800-AB62-83C990C20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24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A1DD78-D80A-424E-A388-C1C03394E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0050" y="987425"/>
            <a:ext cx="501173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52EB3-4753-4F01-97F3-0D7F03652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246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52F86-02F7-4233-BBF8-A433A866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228A0-8A6D-4F5B-9836-FE3516BB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0906AE-1498-46FA-86DA-B639B050C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992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DBBC9-8BFD-4DD2-917A-0FF2F9E6E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D1844-F617-4171-9BC9-7CEE47811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6A703-BD09-421A-A452-1E4D01253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085A2-F1C9-4FB1-BE49-18867FA1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33F3-1A12-4617-8483-985E76CA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055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FF3E62-1EB5-424B-A9E9-1C57B3BB7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6600" y="365125"/>
            <a:ext cx="21336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841BA-5303-4D7D-AA26-E11A551AC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3162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47FCD-180E-4B85-9B54-C4450B41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9DC01-5E3E-4073-8C45-30C896F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5AB38-14DB-4214-84E1-4A583B6C4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20320"/>
            <a:ext cx="9901238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89812" y="1506684"/>
            <a:ext cx="4443863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5067563" y="1508125"/>
            <a:ext cx="444386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89812" y="4263525"/>
            <a:ext cx="4443863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762458991"/>
      </p:ext>
    </p:extLst>
  </p:cSld>
  <p:clrMapOvr>
    <a:masterClrMapping/>
  </p:clrMapOvr>
  <p:transition spd="slow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831FA-DEC5-4D5A-AA0E-7E6B15B64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47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95DC15-45F2-4AC5-8952-B6EFF1752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47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7725-E0DA-4A45-87F6-54065071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2E83F-B40E-4776-A105-91C348CCA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1FA88-2A7C-4ED7-9CCC-FB224E1C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286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A6A34-1E02-4ACE-B69A-7780BBBED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DA972-5B74-45F1-8326-9C3DAEB7C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43A16-7E96-419A-8E9A-0FCE306A9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7530D-3F69-43C1-831B-E3FF62536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31010-ECE7-4B33-9B44-BB45EAF3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853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79D09-B958-42B4-9CD0-55DB3F86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391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85EF3-8CA2-422C-A6FF-CE9C94312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391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F3FC7-B4B7-46E4-B1E8-32F0B1D7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6F648-5AF6-45B1-B78D-18C731924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115C5-E335-43E5-8779-1F7A3245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96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09EE5-360A-4C81-91FA-07FE120F6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E9BE2-D400-47F2-8C35-B41BB49513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258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9D11AE-8DC8-433F-82AC-1FCEABAF0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6025" y="1825625"/>
            <a:ext cx="4194175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570CA7-77A2-4658-875A-E5EFD3E8D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2CE2CD-BBC7-4701-8A11-B6B6CEEBC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70DD37-36C2-46F3-8147-29DEEF30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26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B61C4-107B-4F59-B82E-ED1B45B6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3916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AF2CF-3E0A-4803-AA98-5E2885026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878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20C85-CD14-4A12-B664-76461F678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8782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F7CF77-6900-4A71-BE94-324E3C43F4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1738" y="1681163"/>
            <a:ext cx="42100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060399-19E9-484A-8AE4-01445A5A2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1738" y="2505075"/>
            <a:ext cx="421005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31279-66BE-4432-B76A-6C8015F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1A49A0-28B9-4FB4-88C5-827658C94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B69E67-19A8-4378-94FE-5AF22F6B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860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81EBC-DB30-4DFC-AB9C-2852B7493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7A92D-D966-40E0-9DC5-1FC6E4415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5C559E-64EF-40ED-92A7-85B29C795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4281C7-B017-4247-876F-51076BA3F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76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48212D-E24C-4449-9A2E-D257004F5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82A516-5FAE-444C-959A-C5BAC1F7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E108B-09B1-4743-98B7-98969CE0F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661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74E3-3DE6-4623-9336-39068612E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24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B391-057E-4476-97E6-3FC3D11C3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050" y="987425"/>
            <a:ext cx="501173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7578A-5CA5-4B69-8E0A-A74939D1F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246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D36B7-1260-4875-93DD-C579C1A2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41FBEC-66A3-4F54-A943-D0CB5A7F0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6D22D-80F7-401E-B0CA-79833B0D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387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7B72B-984E-47A9-A0B8-1A96CB38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24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F94C9A-1AFE-48EC-981D-186CDFFDE7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0050" y="987425"/>
            <a:ext cx="501173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780EE4-799F-4D28-AF07-8002393A2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246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793DE-640E-4BE9-B992-A581BD0F2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6DB327-0B4F-4775-830F-4ABD8E96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BAE69-826D-4D51-9208-5659DE4C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22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C598-029F-4C3D-A7D0-01272A05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59CCB-5700-413D-95A7-1C1B123B8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3E874-DAC5-4ECB-B9E3-B2124E9DA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BA54F-FAE5-4310-AEF7-5978A65A0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60070-69A5-4512-8B60-544E5F84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5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20320"/>
            <a:ext cx="9901238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162000"/>
            <a:ext cx="9121613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522000"/>
            <a:ext cx="9122546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508313" y="1508125"/>
            <a:ext cx="600311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89812" y="1503196"/>
            <a:ext cx="2888511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89812" y="5275125"/>
            <a:ext cx="2888511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466101777"/>
      </p:ext>
    </p:extLst>
  </p:cSld>
  <p:clrMapOvr>
    <a:masterClrMapping/>
  </p:clrMapOvr>
  <p:transition spd="slow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5CCAFF-4939-47EA-BED9-E860758BFF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6600" y="365125"/>
            <a:ext cx="21336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169DD7-FAF1-420E-A71B-2E11DEB80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3162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0B78B-157D-4950-B226-D71AA5175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78CB3-482D-4319-87E1-56CB47687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92FF3-AFC9-44C2-AC2D-8E677F50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723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/>
              <a:t>IMS </a:t>
            </a:r>
            <a:br>
              <a:rPr lang="de-DE" sz="1400" b="1" dirty="0"/>
            </a:br>
            <a:r>
              <a:rPr lang="de-DE" sz="1400" b="1" dirty="0" err="1"/>
              <a:t>Economic</a:t>
            </a:r>
            <a:r>
              <a:rPr lang="de-DE" sz="1400" b="1" dirty="0"/>
              <a:t> Workshop 2017</a:t>
            </a:r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14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9092988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62481" y="6261062"/>
            <a:ext cx="2643768" cy="538162"/>
          </a:xfr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Paris</a:t>
            </a:r>
            <a:br>
              <a:rPr lang="de-DE" dirty="0"/>
            </a:br>
            <a:r>
              <a:rPr lang="de-DE" dirty="0"/>
              <a:t>23.06.2015</a:t>
            </a:r>
          </a:p>
        </p:txBody>
      </p:sp>
    </p:spTree>
    <p:extLst>
      <p:ext uri="{BB962C8B-B14F-4D97-AF65-F5344CB8AC3E}">
        <p14:creationId xmlns:p14="http://schemas.microsoft.com/office/powerpoint/2010/main" val="3177032067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20320"/>
            <a:ext cx="9901238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1508125"/>
            <a:ext cx="9083134" cy="4370675"/>
          </a:xfrm>
        </p:spPr>
        <p:txBody>
          <a:bodyPr/>
          <a:lstStyle>
            <a:lvl1pPr>
              <a:lnSpc>
                <a:spcPct val="100000"/>
              </a:lnSpc>
              <a:defRPr sz="2800" b="1"/>
            </a:lvl1pPr>
            <a:lvl2pPr marL="432000">
              <a:lnSpc>
                <a:spcPct val="100000"/>
              </a:lnSpc>
              <a:spcAft>
                <a:spcPts val="600"/>
              </a:spcAft>
              <a:defRPr sz="2400" b="0"/>
            </a:lvl2pPr>
            <a:lvl3pPr marL="648000">
              <a:lnSpc>
                <a:spcPct val="100000"/>
              </a:lnSpc>
              <a:defRPr/>
            </a:lvl3pPr>
          </a:lstStyle>
          <a:p>
            <a:pPr>
              <a:lnSpc>
                <a:spcPct val="100000"/>
              </a:lnSpc>
            </a:pPr>
            <a:r>
              <a:rPr lang="de-DE" dirty="0"/>
              <a:t>Dieser Text steht für die erste Ebene</a:t>
            </a:r>
          </a:p>
          <a:p>
            <a:pPr lvl="1"/>
            <a:r>
              <a:rPr lang="de-DE" dirty="0"/>
              <a:t>Hier der Text für die zweite Ebene</a:t>
            </a:r>
          </a:p>
          <a:p>
            <a:pPr lvl="2"/>
            <a:r>
              <a:rPr lang="de-DE" dirty="0"/>
              <a:t>Und hier der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4114053969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20320"/>
            <a:ext cx="9901238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89812" y="1506684"/>
            <a:ext cx="4443863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5067563" y="1508125"/>
            <a:ext cx="444386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89812" y="4263525"/>
            <a:ext cx="4443863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1683952900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20320"/>
            <a:ext cx="9901238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162000"/>
            <a:ext cx="9121613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522000"/>
            <a:ext cx="9122546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508313" y="1508125"/>
            <a:ext cx="600311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89812" y="1503196"/>
            <a:ext cx="2888511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89812" y="5275125"/>
            <a:ext cx="2888511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3637586517"/>
      </p:ext>
    </p:extLst>
  </p:cSld>
  <p:clrMapOvr>
    <a:masterClrMapping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-54768"/>
            <a:ext cx="9901238" cy="691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rgbClr val="78B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 err="1"/>
              <a:t>agri</a:t>
            </a:r>
            <a:r>
              <a:rPr lang="de-DE" sz="1400" b="1" dirty="0"/>
              <a:t> </a:t>
            </a:r>
            <a:r>
              <a:rPr lang="de-DE" sz="1400" b="1" dirty="0" err="1"/>
              <a:t>benchmark</a:t>
            </a:r>
            <a:r>
              <a:rPr lang="de-DE" sz="1400" b="1" dirty="0"/>
              <a:t> </a:t>
            </a:r>
            <a:r>
              <a:rPr lang="de-DE" sz="1400" b="1" dirty="0" err="1"/>
              <a:t>InterPIG</a:t>
            </a:r>
            <a:r>
              <a:rPr lang="de-DE" sz="1400" b="1" dirty="0"/>
              <a:t> </a:t>
            </a:r>
            <a:r>
              <a:rPr lang="de-DE" sz="1400" b="1" dirty="0" err="1"/>
              <a:t>Pig</a:t>
            </a:r>
            <a:r>
              <a:rPr lang="de-DE" sz="1400" b="1" dirty="0"/>
              <a:t> Conference 2017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2" name="Textfeld 21"/>
          <p:cNvSpPr txBox="1"/>
          <p:nvPr userDrawn="1"/>
        </p:nvSpPr>
        <p:spPr>
          <a:xfrm>
            <a:off x="417710" y="2966400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endParaRPr lang="de-DE" sz="1600" b="0" i="0" kern="1200" baseline="0" dirty="0">
              <a:solidFill>
                <a:schemeClr val="bg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 userDrawn="1"/>
        </p:nvSpPr>
        <p:spPr>
          <a:xfrm>
            <a:off x="584448" y="6275664"/>
            <a:ext cx="2643113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Wageningen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26.06.2017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17710" y="1655330"/>
            <a:ext cx="9093716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17710" y="2117698"/>
            <a:ext cx="9093716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rgbClr val="00A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1595088"/>
      </p:ext>
    </p:extLst>
  </p:cSld>
  <p:clrMapOvr>
    <a:masterClrMapping/>
  </p:clrMapOvr>
  <p:transition spd="slow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6470889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14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18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935529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20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429728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1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89191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631153"/>
      </p:ext>
    </p:extLst>
  </p:cSld>
  <p:clrMapOvr>
    <a:masterClrMapping/>
  </p:clrMapOvr>
  <p:transition spd="slow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40654079"/>
      </p:ext>
    </p:extLst>
  </p:cSld>
  <p:clrMapOvr>
    <a:masterClrMapping/>
  </p:clrMapOvr>
  <p:transition spd="slow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593" y="2130426"/>
            <a:ext cx="8416052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186" y="3886200"/>
            <a:ext cx="693086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882587"/>
      </p:ext>
    </p:extLst>
  </p:cSld>
  <p:clrMapOvr>
    <a:masterClrMapping/>
  </p:clrMapOvr>
  <p:transition spd="slow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540808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-54768"/>
            <a:ext cx="9901238" cy="691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rgbClr val="78B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1400" b="1" dirty="0"/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2" name="Textfeld 21"/>
          <p:cNvSpPr txBox="1"/>
          <p:nvPr userDrawn="1"/>
        </p:nvSpPr>
        <p:spPr>
          <a:xfrm>
            <a:off x="417710" y="2966400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endParaRPr lang="de-DE" sz="1600" b="0" i="0" kern="1200" baseline="0" dirty="0">
              <a:solidFill>
                <a:schemeClr val="bg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17710" y="1655330"/>
            <a:ext cx="9093716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17710" y="2117698"/>
            <a:ext cx="9093716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rgbClr val="00A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3403065"/>
      </p:ext>
    </p:extLst>
  </p:cSld>
  <p:clrMapOvr>
    <a:masterClrMapping/>
  </p:clrMapOvr>
  <p:transition spd="slow"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130" y="4406901"/>
            <a:ext cx="841605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130" y="2906713"/>
            <a:ext cx="841605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575445"/>
      </p:ext>
    </p:extLst>
  </p:cSld>
  <p:clrMapOvr>
    <a:masterClrMapping/>
  </p:clrMapOvr>
  <p:transition spd="slow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5062" y="1600201"/>
            <a:ext cx="437304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3129" y="1600201"/>
            <a:ext cx="437304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262754"/>
      </p:ext>
    </p:extLst>
  </p:cSld>
  <p:clrMapOvr>
    <a:masterClrMapping/>
  </p:clrMapOvr>
  <p:transition spd="slow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062" y="1535113"/>
            <a:ext cx="43747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062" y="2174875"/>
            <a:ext cx="43747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29692" y="1535113"/>
            <a:ext cx="4376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29692" y="2174875"/>
            <a:ext cx="4376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094026"/>
      </p:ext>
    </p:extLst>
  </p:cSld>
  <p:clrMapOvr>
    <a:masterClrMapping/>
  </p:clrMapOvr>
  <p:transition spd="slow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3171877"/>
      </p:ext>
    </p:extLst>
  </p:cSld>
  <p:clrMapOvr>
    <a:masterClrMapping/>
  </p:clrMapOvr>
  <p:transition spd="slow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040159"/>
      </p:ext>
    </p:extLst>
  </p:cSld>
  <p:clrMapOvr>
    <a:masterClrMapping/>
  </p:clrMapOvr>
  <p:transition spd="slow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062" y="273050"/>
            <a:ext cx="32574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1109" y="273051"/>
            <a:ext cx="55350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062" y="1435101"/>
            <a:ext cx="32574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8869231"/>
      </p:ext>
    </p:extLst>
  </p:cSld>
  <p:clrMapOvr>
    <a:masterClrMapping/>
  </p:clrMapOvr>
  <p:transition spd="slow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0712" y="4800600"/>
            <a:ext cx="59407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0712" y="612775"/>
            <a:ext cx="59407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0712" y="5367338"/>
            <a:ext cx="59407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468736"/>
      </p:ext>
    </p:extLst>
  </p:cSld>
  <p:clrMapOvr>
    <a:masterClrMapping/>
  </p:clrMapOvr>
  <p:transition spd="slow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4564636"/>
      </p:ext>
    </p:extLst>
  </p:cSld>
  <p:clrMapOvr>
    <a:masterClrMapping/>
  </p:clrMapOvr>
  <p:transition spd="slow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78397" y="274639"/>
            <a:ext cx="2227779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5062" y="274639"/>
            <a:ext cx="6518315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Mavis Boimah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966598"/>
      </p:ext>
    </p:extLst>
  </p:cSld>
  <p:clrMapOvr>
    <a:masterClrMapping/>
  </p:clrMapOvr>
  <p:transition spd="slow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34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62481" y="6261062"/>
            <a:ext cx="2643768" cy="538162"/>
          </a:xfrm>
          <a:prstGeom prst="rect">
            <a:avLst/>
          </a:prstGeo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9092988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</p:spTree>
    <p:extLst>
      <p:ext uri="{BB962C8B-B14F-4D97-AF65-F5344CB8AC3E}">
        <p14:creationId xmlns:p14="http://schemas.microsoft.com/office/powerpoint/2010/main" val="3114932279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6470889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14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18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935529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20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429728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1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89191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1584575"/>
      </p:ext>
    </p:extLst>
  </p:cSld>
  <p:clrMapOvr>
    <a:masterClrMapping/>
  </p:clrMapOvr>
  <p:transition spd="slow">
    <p:wipe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9432"/>
            <a:ext cx="9901238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1508125"/>
            <a:ext cx="9083134" cy="4370675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  <a:lvl2pPr marL="432000">
              <a:spcAft>
                <a:spcPts val="600"/>
              </a:spcAft>
              <a:defRPr sz="2400" b="0"/>
            </a:lvl2pPr>
            <a:lvl3pPr marL="648000" indent="-216000">
              <a:buFont typeface="Symbol" pitchFamily="18" charset="2"/>
              <a:buChar char="-"/>
              <a:defRPr/>
            </a:lvl3pPr>
          </a:lstStyle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2479214940"/>
      </p:ext>
    </p:extLst>
  </p:cSld>
  <p:clrMapOvr>
    <a:masterClrMapping/>
  </p:clrMapOvr>
  <p:transition spd="slow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9432"/>
            <a:ext cx="9901238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89812" y="1506684"/>
            <a:ext cx="4443863" cy="2678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5067563" y="1508125"/>
            <a:ext cx="4443863" cy="437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89812" y="4263525"/>
            <a:ext cx="4443863" cy="2180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2555108237"/>
      </p:ext>
    </p:extLst>
  </p:cSld>
  <p:clrMapOvr>
    <a:masterClrMapping/>
  </p:clrMapOvr>
  <p:transition spd="slow"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9432"/>
            <a:ext cx="9901238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162000"/>
            <a:ext cx="9121613" cy="486000"/>
          </a:xfrm>
          <a:prstGeom prst="rect">
            <a:avLst/>
          </a:prstGeo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522000"/>
            <a:ext cx="9122546" cy="486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508313" y="1508125"/>
            <a:ext cx="600311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89812" y="1501840"/>
            <a:ext cx="2888511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89812" y="5275125"/>
            <a:ext cx="2888511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2134753947"/>
      </p:ext>
    </p:extLst>
  </p:cSld>
  <p:clrMapOvr>
    <a:masterClrMapping/>
  </p:clrMapOvr>
  <p:transition spd="slow"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-11480"/>
            <a:ext cx="9901238" cy="68731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3" name="Textfeld 22"/>
          <p:cNvSpPr txBox="1"/>
          <p:nvPr userDrawn="1"/>
        </p:nvSpPr>
        <p:spPr>
          <a:xfrm>
            <a:off x="584448" y="6275664"/>
            <a:ext cx="2643113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Ort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Datum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417710" y="2731591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Vorname Nachname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417710" y="2966400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0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Thünen</a:t>
            </a:r>
            <a:r>
              <a:rPr lang="de-DE" sz="1600" b="0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-Institut für XXX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17710" y="1655330"/>
            <a:ext cx="9093716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17710" y="2117698"/>
            <a:ext cx="9093716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3492715733"/>
      </p:ext>
    </p:extLst>
  </p:cSld>
  <p:clrMapOvr>
    <a:masterClrMapping/>
  </p:clrMapOvr>
  <p:transition spd="slow"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26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6470889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7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28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29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935529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30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429728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1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89191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3520334"/>
      </p:ext>
    </p:extLst>
  </p:cSld>
  <p:clrMapOvr>
    <a:masterClrMapping/>
  </p:clrMapOvr>
  <p:transition spd="slow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24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0" name="Rechteck 19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62481" y="6261062"/>
            <a:ext cx="2643768" cy="538162"/>
          </a:xfrm>
          <a:prstGeom prst="rect">
            <a:avLst/>
          </a:prstGeo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9092988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</p:spTree>
    <p:extLst>
      <p:ext uri="{BB962C8B-B14F-4D97-AF65-F5344CB8AC3E}">
        <p14:creationId xmlns:p14="http://schemas.microsoft.com/office/powerpoint/2010/main" val="716296081"/>
      </p:ext>
    </p:extLst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1875"/>
            <a:ext cx="9901238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1508125"/>
            <a:ext cx="9083134" cy="4370675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  <a:lvl2pPr marL="432000">
              <a:spcAft>
                <a:spcPts val="600"/>
              </a:spcAft>
              <a:defRPr sz="2400" b="0"/>
            </a:lvl2pPr>
            <a:lvl3pPr marL="648000" indent="-216000">
              <a:buFont typeface="Symbol" pitchFamily="18" charset="2"/>
              <a:buChar char="-"/>
              <a:defRPr/>
            </a:lvl3pPr>
          </a:lstStyle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1513234334"/>
      </p:ext>
    </p:extLst>
  </p:cSld>
  <p:clrMapOvr>
    <a:masterClrMapping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901238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89812" y="1512000"/>
            <a:ext cx="4443863" cy="2678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5067563" y="1508125"/>
            <a:ext cx="4443863" cy="437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89812" y="4263525"/>
            <a:ext cx="4443863" cy="2180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3113553185"/>
      </p:ext>
    </p:extLst>
  </p:cSld>
  <p:clrMapOvr>
    <a:masterClrMapping/>
  </p:clrMapOvr>
  <p:transition spd="slow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901238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162000"/>
            <a:ext cx="9121613" cy="486000"/>
          </a:xfrm>
          <a:prstGeom prst="rect">
            <a:avLst/>
          </a:prstGeo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522000"/>
            <a:ext cx="9122546" cy="486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508313" y="1508125"/>
            <a:ext cx="600311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89812" y="1508125"/>
            <a:ext cx="2888511" cy="369387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89812" y="5275125"/>
            <a:ext cx="2888511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2229530103"/>
      </p:ext>
    </p:extLst>
  </p:cSld>
  <p:clrMapOvr>
    <a:masterClrMapping/>
  </p:clrMapOvr>
  <p:transition spd="slow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-23750"/>
            <a:ext cx="9901238" cy="688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5" name="Textfeld 24"/>
          <p:cNvSpPr txBox="1"/>
          <p:nvPr userDrawn="1"/>
        </p:nvSpPr>
        <p:spPr>
          <a:xfrm>
            <a:off x="584448" y="6275664"/>
            <a:ext cx="2643113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Ort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Datum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417710" y="2731591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Vorname Nachname</a:t>
            </a:r>
          </a:p>
        </p:txBody>
      </p:sp>
      <p:sp>
        <p:nvSpPr>
          <p:cNvPr id="15" name="Textfeld 14"/>
          <p:cNvSpPr txBox="1"/>
          <p:nvPr userDrawn="1"/>
        </p:nvSpPr>
        <p:spPr>
          <a:xfrm>
            <a:off x="417710" y="2966400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0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Thünen</a:t>
            </a:r>
            <a:r>
              <a:rPr lang="de-DE" sz="1600" b="0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-Institut für XXX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17710" y="1655330"/>
            <a:ext cx="9093716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17710" y="2117698"/>
            <a:ext cx="9093716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1840932802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87271642"/>
      </p:ext>
    </p:extLst>
  </p:cSld>
  <p:clrMapOvr>
    <a:masterClrMapping/>
  </p:clrMapOvr>
  <p:transition spd="slow">
    <p:wipe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20" name="Rechteck 19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21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22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6470889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7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30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935529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31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429728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2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89191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9683114"/>
      </p:ext>
    </p:extLst>
  </p:cSld>
  <p:clrMapOvr>
    <a:masterClrMapping/>
  </p:clrMapOvr>
  <p:transition spd="slow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24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0" name="Rechteck 19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62481" y="6261062"/>
            <a:ext cx="2643768" cy="538162"/>
          </a:xfrm>
          <a:prstGeom prst="rect">
            <a:avLst/>
          </a:prstGeo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9092988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</p:spTree>
    <p:extLst>
      <p:ext uri="{BB962C8B-B14F-4D97-AF65-F5344CB8AC3E}">
        <p14:creationId xmlns:p14="http://schemas.microsoft.com/office/powerpoint/2010/main" val="3453031583"/>
      </p:ext>
    </p:extLst>
  </p:cSld>
  <p:clrMapOvr>
    <a:masterClrMapping/>
  </p:clrMapOvr>
  <p:transition spd="slow"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1875"/>
            <a:ext cx="9901238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1508125"/>
            <a:ext cx="9083134" cy="4370675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  <a:lvl2pPr marL="432000">
              <a:spcAft>
                <a:spcPts val="600"/>
              </a:spcAft>
              <a:defRPr sz="2400" b="0"/>
            </a:lvl2pPr>
            <a:lvl3pPr marL="648000" indent="-216000">
              <a:buFont typeface="Symbol" pitchFamily="18" charset="2"/>
              <a:buChar char="-"/>
              <a:defRPr/>
            </a:lvl3pPr>
          </a:lstStyle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425951699"/>
      </p:ext>
    </p:extLst>
  </p:cSld>
  <p:clrMapOvr>
    <a:masterClrMapping/>
  </p:clrMapOvr>
  <p:transition spd="slow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901238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89812" y="1512000"/>
            <a:ext cx="4443863" cy="2678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5067563" y="1508125"/>
            <a:ext cx="4443863" cy="437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89812" y="4263525"/>
            <a:ext cx="4443863" cy="2180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3489670741"/>
      </p:ext>
    </p:extLst>
  </p:cSld>
  <p:clrMapOvr>
    <a:masterClrMapping/>
  </p:clrMapOvr>
  <p:transition spd="slow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901238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9813" y="162000"/>
            <a:ext cx="9121613" cy="486000"/>
          </a:xfrm>
          <a:prstGeom prst="rect">
            <a:avLst/>
          </a:prstGeo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9813" y="522000"/>
            <a:ext cx="9122546" cy="486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508313" y="1508125"/>
            <a:ext cx="6003113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89812" y="1512000"/>
            <a:ext cx="2888511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89812" y="5275125"/>
            <a:ext cx="2888511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4240642454"/>
      </p:ext>
    </p:extLst>
  </p:cSld>
  <p:clrMapOvr>
    <a:masterClrMapping/>
  </p:clrMapOvr>
  <p:transition spd="slow"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-23750"/>
            <a:ext cx="9901238" cy="69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430351" y="3456000"/>
            <a:ext cx="6081698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5" name="Textfeld 24"/>
          <p:cNvSpPr txBox="1"/>
          <p:nvPr userDrawn="1"/>
        </p:nvSpPr>
        <p:spPr>
          <a:xfrm>
            <a:off x="584448" y="6275664"/>
            <a:ext cx="2643113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Ort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Datum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417710" y="2731591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Vorname Nachname</a:t>
            </a:r>
          </a:p>
        </p:txBody>
      </p:sp>
      <p:sp>
        <p:nvSpPr>
          <p:cNvPr id="15" name="Textfeld 14"/>
          <p:cNvSpPr txBox="1"/>
          <p:nvPr userDrawn="1"/>
        </p:nvSpPr>
        <p:spPr>
          <a:xfrm>
            <a:off x="417710" y="2966400"/>
            <a:ext cx="9093716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0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Thünen</a:t>
            </a:r>
            <a:r>
              <a:rPr lang="de-DE" sz="1600" b="0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-Institut für XXX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17710" y="1655330"/>
            <a:ext cx="9093716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17710" y="2117698"/>
            <a:ext cx="9093716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2544891626"/>
      </p:ext>
    </p:extLst>
  </p:cSld>
  <p:clrMapOvr>
    <a:masterClrMapping/>
  </p:clrMapOvr>
  <p:transition spd="slow"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9012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89813" y="3456000"/>
            <a:ext cx="9121613" cy="34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89812" y="6156000"/>
            <a:ext cx="3040538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22" y="162000"/>
            <a:ext cx="2495077" cy="921703"/>
          </a:xfrm>
          <a:prstGeom prst="rect">
            <a:avLst/>
          </a:prstGeom>
          <a:noFill/>
        </p:spPr>
      </p:pic>
      <p:sp>
        <p:nvSpPr>
          <p:cNvPr id="20" name="Rechteck 19"/>
          <p:cNvSpPr/>
          <p:nvPr userDrawn="1"/>
        </p:nvSpPr>
        <p:spPr>
          <a:xfrm>
            <a:off x="3430350" y="6156000"/>
            <a:ext cx="3040538" cy="70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6470888" y="6156000"/>
            <a:ext cx="3040538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10114" y="2009326"/>
            <a:ext cx="9104746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21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06680" y="1508535"/>
            <a:ext cx="9104746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22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6470889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7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18438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16915" y="2996953"/>
            <a:ext cx="909451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30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935529" y="2708921"/>
            <a:ext cx="453218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31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429728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2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89191" y="3456000"/>
            <a:ext cx="3041160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2054222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1B926-E569-47AA-BEC3-4AA9A1A90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47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1568D7-181B-48F2-AA8B-FBE252C46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47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5F5DF-77F3-49DE-AFC3-949048DDF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DE21-AF27-420C-9699-D92CEF9FC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0AF16-A6BC-4150-B359-F6C76A23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6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C9882-3A92-4026-9D9D-A6572563B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2B8A2-4BCB-4AFF-A529-920E88A91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695A-99BB-4B9E-AA43-85422E98D1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97FAE-431C-41F1-A05E-1D4218256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14860-5B34-4ECA-A070-5203DF93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1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61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Relationship Id="rId9" Type="http://schemas.openxmlformats.org/officeDocument/2006/relationships/image" Target="../media/image2.gif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67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Relationship Id="rId9" Type="http://schemas.openxmlformats.org/officeDocument/2006/relationships/image" Target="../media/image2.gi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73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94" y="-18835"/>
            <a:ext cx="9901238" cy="6858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6156000"/>
            <a:ext cx="9901238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391575" y="6482676"/>
            <a:ext cx="1050341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06.2022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97076" y="6291541"/>
            <a:ext cx="1050341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Page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8292" y="1268760"/>
            <a:ext cx="9044655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de-DE" dirty="0"/>
              <a:t>Dieser Text steht für die erste Ebene</a:t>
            </a:r>
          </a:p>
          <a:p>
            <a:pPr lvl="1"/>
            <a:r>
              <a:rPr lang="de-DE" dirty="0"/>
              <a:t>Hier der Text für die zweite Ebene</a:t>
            </a:r>
          </a:p>
          <a:p>
            <a:pPr lvl="2"/>
            <a:r>
              <a:rPr lang="de-DE" dirty="0"/>
              <a:t>Und hier der Text für Ebene drei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675830" y="6292800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Mavis Boimah</a:t>
            </a:r>
          </a:p>
        </p:txBody>
      </p:sp>
      <p:cxnSp>
        <p:nvCxnSpPr>
          <p:cNvPr id="13" name="Gerade Verbindung 12"/>
          <p:cNvCxnSpPr/>
          <p:nvPr/>
        </p:nvCxnSpPr>
        <p:spPr>
          <a:xfrm>
            <a:off x="155925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535" y="6228000"/>
            <a:ext cx="1392362" cy="514350"/>
          </a:xfrm>
          <a:prstGeom prst="rect">
            <a:avLst/>
          </a:prstGeom>
          <a:noFill/>
        </p:spPr>
      </p:pic>
      <p:sp>
        <p:nvSpPr>
          <p:cNvPr id="15" name="Textfeld 14"/>
          <p:cNvSpPr txBox="1"/>
          <p:nvPr/>
        </p:nvSpPr>
        <p:spPr>
          <a:xfrm>
            <a:off x="1675830" y="6487229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e-DE" sz="1400" b="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69" r:id="rId4"/>
    <p:sldLayoutId id="2147483668" r:id="rId5"/>
    <p:sldLayoutId id="2147483692" r:id="rId6"/>
    <p:sldLayoutId id="2147483696" r:id="rId7"/>
  </p:sldLayoutIdLst>
  <p:transition spd="slow">
    <p:wipe dir="r"/>
  </p:transition>
  <p:hf sldNum="0"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2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A69A87-3A7C-434A-911B-8EF0197C4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391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BA982-B7C0-4DFB-8302-CDD383D20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391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585E5-F7A7-4364-AA18-76BB304698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3DE7D-DAB3-4B49-A3BE-B294B2E39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9775" y="6356350"/>
            <a:ext cx="3341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BD08C-DB83-48FE-A7AB-E64C121B2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2938" y="6356350"/>
            <a:ext cx="2227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12588-1D31-4366-B2B6-7567625B7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9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D81974-8399-4A20-8EB4-546877F89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391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7BA32-92DC-4D88-8146-DA730242D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391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40827-E32A-4FFE-9817-F90A77A18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10AE8-7E50-46D6-BCD3-A69385437B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9775" y="6356350"/>
            <a:ext cx="3341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Mavis Boimah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5E44B-1399-4A95-9CDE-CBC6FB55D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2938" y="6356350"/>
            <a:ext cx="2227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A1756-53DF-4574-81A7-642B35DAE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5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79D9B-FD5B-4D5A-A37D-8FE515BA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391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E64CD-5820-4F3F-B07D-FC5F7091B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391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50E60-FA34-4B44-ADFC-3EEC81C276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7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3857-B24E-4DFA-B550-CB68A57C4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9775" y="6356350"/>
            <a:ext cx="3341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Mavis Boimah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94FE7-0C7C-41A1-93F5-DFEAEABE0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2938" y="6356350"/>
            <a:ext cx="2227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A7E3D-A092-444F-86B2-BBCDEAD58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5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94" y="-18835"/>
            <a:ext cx="9901238" cy="6858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6156000"/>
            <a:ext cx="9901238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391575" y="6482676"/>
            <a:ext cx="1050341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26.06.2017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97076" y="6291541"/>
            <a:ext cx="1050341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Page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8292" y="1268760"/>
            <a:ext cx="9044655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de-DE" dirty="0"/>
              <a:t>Dieser Text steht für die erste Ebene</a:t>
            </a:r>
          </a:p>
          <a:p>
            <a:pPr lvl="1"/>
            <a:r>
              <a:rPr lang="de-DE" dirty="0"/>
              <a:t>Hier der Text für die zweite Ebene</a:t>
            </a:r>
          </a:p>
          <a:p>
            <a:pPr lvl="2"/>
            <a:r>
              <a:rPr lang="de-DE" dirty="0"/>
              <a:t>Und hier der Text für Ebene drei</a:t>
            </a:r>
          </a:p>
        </p:txBody>
      </p:sp>
      <p:cxnSp>
        <p:nvCxnSpPr>
          <p:cNvPr id="13" name="Gerade Verbindung 12"/>
          <p:cNvCxnSpPr/>
          <p:nvPr/>
        </p:nvCxnSpPr>
        <p:spPr>
          <a:xfrm>
            <a:off x="155925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535" y="6228000"/>
            <a:ext cx="1392362" cy="514350"/>
          </a:xfrm>
          <a:prstGeom prst="rect">
            <a:avLst/>
          </a:prstGeom>
          <a:noFill/>
        </p:spPr>
      </p:pic>
      <p:sp>
        <p:nvSpPr>
          <p:cNvPr id="15" name="Textfeld 14"/>
          <p:cNvSpPr txBox="1"/>
          <p:nvPr/>
        </p:nvSpPr>
        <p:spPr>
          <a:xfrm>
            <a:off x="1675830" y="6487229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Global overview</a:t>
            </a:r>
            <a:endParaRPr lang="de-DE" sz="14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47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p:transition spd="slow">
    <p:wipe dir="r"/>
  </p:transition>
  <p:hf sldNum="0"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2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95062" y="274638"/>
            <a:ext cx="89111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062" y="1600201"/>
            <a:ext cx="891111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5062" y="6356351"/>
            <a:ext cx="23102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82923" y="6356351"/>
            <a:ext cx="31353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Mavis Boimah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95887" y="6356351"/>
            <a:ext cx="23102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6C20C-3670-4877-BDF6-F7353CEE03E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10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 spd="slow">
    <p:wipe dir="r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94" y="-18835"/>
            <a:ext cx="9901238" cy="6858000"/>
          </a:xfrm>
          <a:prstGeom prst="rect">
            <a:avLst/>
          </a:prstGeom>
        </p:spPr>
      </p:pic>
      <p:sp>
        <p:nvSpPr>
          <p:cNvPr id="15" name="Rechteck 14"/>
          <p:cNvSpPr/>
          <p:nvPr/>
        </p:nvSpPr>
        <p:spPr>
          <a:xfrm>
            <a:off x="0" y="6156000"/>
            <a:ext cx="9901238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391575" y="6482676"/>
            <a:ext cx="1050341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Datum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97076" y="6291541"/>
            <a:ext cx="1050341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Page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675830" y="6292800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Vorname Nachname</a:t>
            </a:r>
          </a:p>
        </p:txBody>
      </p:sp>
      <p:cxnSp>
        <p:nvCxnSpPr>
          <p:cNvPr id="26" name="Gerade Verbindung 25"/>
          <p:cNvCxnSpPr/>
          <p:nvPr/>
        </p:nvCxnSpPr>
        <p:spPr>
          <a:xfrm>
            <a:off x="155925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535" y="6228000"/>
            <a:ext cx="1392362" cy="514350"/>
          </a:xfrm>
          <a:prstGeom prst="rect">
            <a:avLst/>
          </a:prstGeom>
          <a:noFill/>
        </p:spPr>
      </p:pic>
      <p:sp>
        <p:nvSpPr>
          <p:cNvPr id="28" name="Textfeld 27"/>
          <p:cNvSpPr txBox="1"/>
          <p:nvPr/>
        </p:nvSpPr>
        <p:spPr>
          <a:xfrm>
            <a:off x="1675830" y="6487229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Besuch</a:t>
            </a:r>
            <a:r>
              <a:rPr lang="de-DE" sz="1400" b="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des Wissenschaftlichen Beirats</a:t>
            </a:r>
            <a:endParaRPr lang="de-DE" sz="14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Titelplatzhalter 1"/>
          <p:cNvSpPr>
            <a:spLocks noGrp="1"/>
          </p:cNvSpPr>
          <p:nvPr>
            <p:ph type="title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idx="1"/>
          </p:nvPr>
        </p:nvSpPr>
        <p:spPr>
          <a:xfrm>
            <a:off x="428292" y="1268760"/>
            <a:ext cx="9044655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205213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5" r:id="rId2"/>
    <p:sldLayoutId id="2147483676" r:id="rId3"/>
    <p:sldLayoutId id="2147483677" r:id="rId4"/>
    <p:sldLayoutId id="2147483678" r:id="rId5"/>
    <p:sldLayoutId id="2147483693" r:id="rId6"/>
  </p:sldLayoutIdLst>
  <p:transition spd="slow">
    <p:wipe dir="r"/>
  </p:transition>
  <p:hf sldNum="0"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5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94" y="-18835"/>
            <a:ext cx="9901238" cy="68580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0" y="6156000"/>
            <a:ext cx="9901238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391575" y="6482676"/>
            <a:ext cx="1050341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Datum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397076" y="6291541"/>
            <a:ext cx="1050341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Page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675830" y="6292800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Vorname Nachname</a:t>
            </a:r>
          </a:p>
        </p:txBody>
      </p:sp>
      <p:cxnSp>
        <p:nvCxnSpPr>
          <p:cNvPr id="25" name="Gerade Verbindung 24"/>
          <p:cNvCxnSpPr/>
          <p:nvPr/>
        </p:nvCxnSpPr>
        <p:spPr>
          <a:xfrm>
            <a:off x="155925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535" y="6228000"/>
            <a:ext cx="1392362" cy="514350"/>
          </a:xfrm>
          <a:prstGeom prst="rect">
            <a:avLst/>
          </a:prstGeom>
          <a:noFill/>
        </p:spPr>
      </p:pic>
      <p:sp>
        <p:nvSpPr>
          <p:cNvPr id="27" name="Textfeld 26"/>
          <p:cNvSpPr txBox="1"/>
          <p:nvPr/>
        </p:nvSpPr>
        <p:spPr>
          <a:xfrm>
            <a:off x="1675830" y="6487229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Titel der Veranstaltung</a:t>
            </a:r>
          </a:p>
        </p:txBody>
      </p:sp>
      <p:sp>
        <p:nvSpPr>
          <p:cNvPr id="28" name="Titelplatzhalter 1"/>
          <p:cNvSpPr>
            <a:spLocks noGrp="1"/>
          </p:cNvSpPr>
          <p:nvPr>
            <p:ph type="title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idx="1"/>
          </p:nvPr>
        </p:nvSpPr>
        <p:spPr>
          <a:xfrm>
            <a:off x="428292" y="1268760"/>
            <a:ext cx="9044655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17526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1" r:id="rId2"/>
    <p:sldLayoutId id="2147483682" r:id="rId3"/>
    <p:sldLayoutId id="2147483683" r:id="rId4"/>
    <p:sldLayoutId id="2147483680" r:id="rId5"/>
    <p:sldLayoutId id="2147483694" r:id="rId6"/>
  </p:sldLayoutIdLst>
  <p:transition spd="slow">
    <p:wipe dir="r"/>
  </p:transition>
  <p:hf sldNum="0"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4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94" y="-18835"/>
            <a:ext cx="9901238" cy="68580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0" y="6156000"/>
            <a:ext cx="9901238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391575" y="6482676"/>
            <a:ext cx="1050341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Datum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397076" y="6291541"/>
            <a:ext cx="1050341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Page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675830" y="6292800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Vorname Nachname</a:t>
            </a:r>
          </a:p>
        </p:txBody>
      </p:sp>
      <p:cxnSp>
        <p:nvCxnSpPr>
          <p:cNvPr id="25" name="Gerade Verbindung 24"/>
          <p:cNvCxnSpPr/>
          <p:nvPr/>
        </p:nvCxnSpPr>
        <p:spPr>
          <a:xfrm>
            <a:off x="155925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535" y="6228000"/>
            <a:ext cx="1392362" cy="514350"/>
          </a:xfrm>
          <a:prstGeom prst="rect">
            <a:avLst/>
          </a:prstGeom>
          <a:noFill/>
        </p:spPr>
      </p:pic>
      <p:sp>
        <p:nvSpPr>
          <p:cNvPr id="27" name="Textfeld 26"/>
          <p:cNvSpPr txBox="1"/>
          <p:nvPr/>
        </p:nvSpPr>
        <p:spPr>
          <a:xfrm>
            <a:off x="1675830" y="6487229"/>
            <a:ext cx="6568705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Titel der Veranstaltung</a:t>
            </a:r>
          </a:p>
        </p:txBody>
      </p:sp>
      <p:sp>
        <p:nvSpPr>
          <p:cNvPr id="28" name="Titelplatzhalter 1"/>
          <p:cNvSpPr>
            <a:spLocks noGrp="1"/>
          </p:cNvSpPr>
          <p:nvPr>
            <p:ph type="title"/>
          </p:nvPr>
        </p:nvSpPr>
        <p:spPr>
          <a:xfrm>
            <a:off x="389813" y="0"/>
            <a:ext cx="9121613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idx="1"/>
          </p:nvPr>
        </p:nvSpPr>
        <p:spPr>
          <a:xfrm>
            <a:off x="428292" y="1268760"/>
            <a:ext cx="9044655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365753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6" r:id="rId2"/>
    <p:sldLayoutId id="2147483687" r:id="rId3"/>
    <p:sldLayoutId id="2147483688" r:id="rId4"/>
    <p:sldLayoutId id="2147483685" r:id="rId5"/>
    <p:sldLayoutId id="2147483695" r:id="rId6"/>
  </p:sldLayoutIdLst>
  <p:transition spd="slow">
    <p:wipe dir="r"/>
  </p:transition>
  <p:hf sldNum="0"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3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402161" y="1960756"/>
            <a:ext cx="9132887" cy="1152128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800" dirty="0"/>
              <a:t>Consumer behaviour towards dairy products: a cross-cultural analysis of products from three origins in Ghana and Senegal</a:t>
            </a:r>
          </a:p>
          <a:p>
            <a:pPr>
              <a:spcAft>
                <a:spcPts val="0"/>
              </a:spcAft>
            </a:pPr>
            <a:endParaRPr lang="en-GB" sz="32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>
          <a:xfrm>
            <a:off x="395786" y="5841392"/>
            <a:ext cx="8405364" cy="379851"/>
          </a:xfrm>
        </p:spPr>
        <p:txBody>
          <a:bodyPr/>
          <a:lstStyle/>
          <a:p>
            <a:r>
              <a:rPr lang="en-US" sz="1800" b="1" dirty="0">
                <a:solidFill>
                  <a:srgbClr val="F2F2F2"/>
                </a:solidFill>
              </a:rPr>
              <a:t>Mavis Boimah, </a:t>
            </a:r>
            <a:r>
              <a:rPr lang="en-US" sz="1800" b="1" dirty="0" err="1">
                <a:solidFill>
                  <a:srgbClr val="F2F2F2"/>
                </a:solidFill>
              </a:rPr>
              <a:t>Thuenen</a:t>
            </a:r>
            <a:r>
              <a:rPr lang="en-US" sz="1800" b="1" dirty="0">
                <a:solidFill>
                  <a:srgbClr val="F2F2F2"/>
                </a:solidFill>
              </a:rPr>
              <a:t> Institute, Braunschweig, Germany</a:t>
            </a:r>
          </a:p>
          <a:p>
            <a:endParaRPr lang="en-US" sz="2400" baseline="30000" dirty="0">
              <a:solidFill>
                <a:srgbClr val="F2F2F2"/>
              </a:solidFill>
            </a:endParaRPr>
          </a:p>
          <a:p>
            <a:endParaRPr lang="de-DE" sz="1800" b="1" dirty="0">
              <a:solidFill>
                <a:srgbClr val="F2F2F2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June 2022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87" y="370759"/>
            <a:ext cx="2016224" cy="6099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4E93DF-6873-4A32-8EAC-CB65D50B92B3}"/>
              </a:ext>
            </a:extLst>
          </p:cNvPr>
          <p:cNvSpPr/>
          <p:nvPr/>
        </p:nvSpPr>
        <p:spPr>
          <a:xfrm>
            <a:off x="3078411" y="1410232"/>
            <a:ext cx="45375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25th Annual Conference on Global Economic Analysis</a:t>
            </a:r>
            <a:endParaRPr lang="en-US" sz="1200" dirty="0"/>
          </a:p>
        </p:txBody>
      </p:sp>
      <p:pic>
        <p:nvPicPr>
          <p:cNvPr id="1026" name="Picture 2" descr="https://www.gtap.agecon.purdue.edu/images/logos/GTAP_logo_words.png">
            <a:extLst>
              <a:ext uri="{FF2B5EF4-FFF2-40B4-BE49-F238E27FC236}">
                <a16:creationId xmlns:a16="http://schemas.microsoft.com/office/drawing/2014/main" id="{799BCEA8-D807-429D-ABB7-313D1C79D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71" y="263850"/>
            <a:ext cx="1943186" cy="114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dairy products in senegal in pictures">
            <a:extLst>
              <a:ext uri="{FF2B5EF4-FFF2-40B4-BE49-F238E27FC236}">
                <a16:creationId xmlns:a16="http://schemas.microsoft.com/office/drawing/2014/main" id="{9D0E091A-C631-4DCE-BDEE-3CAE33C13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6" y="3429000"/>
            <a:ext cx="3042664" cy="235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F36C9B-7266-44DB-8B5F-B9FE29D94A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41" y="3465717"/>
            <a:ext cx="2736411" cy="266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2AA7BF-46C7-4DE3-AD3D-0D30A510F0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58" y="3465716"/>
            <a:ext cx="3168353" cy="2375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DC2439-38F9-454A-BEF5-95C2A9B64C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349" y="165221"/>
            <a:ext cx="2123206" cy="12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64215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9CBEE-61F1-44B2-9E8B-312EC776D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10" y="152636"/>
            <a:ext cx="9613067" cy="711352"/>
          </a:xfrm>
        </p:spPr>
        <p:txBody>
          <a:bodyPr/>
          <a:lstStyle/>
          <a:p>
            <a:pPr algn="ctr"/>
            <a:r>
              <a:rPr lang="en-US" dirty="0"/>
              <a:t>Factors influencing yoghurt consumption frequency - Ghana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8783B-9357-4568-A573-0D0510876D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F31D9E-ECF9-47FB-81C2-3405D179A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724328"/>
              </p:ext>
            </p:extLst>
          </p:nvPr>
        </p:nvGraphicFramePr>
        <p:xfrm>
          <a:off x="162087" y="1232756"/>
          <a:ext cx="9613067" cy="48605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0340">
                  <a:extLst>
                    <a:ext uri="{9D8B030D-6E8A-4147-A177-3AD203B41FA5}">
                      <a16:colId xmlns:a16="http://schemas.microsoft.com/office/drawing/2014/main" val="3574333368"/>
                    </a:ext>
                  </a:extLst>
                </a:gridCol>
                <a:gridCol w="1088272">
                  <a:extLst>
                    <a:ext uri="{9D8B030D-6E8A-4147-A177-3AD203B41FA5}">
                      <a16:colId xmlns:a16="http://schemas.microsoft.com/office/drawing/2014/main" val="2929024609"/>
                    </a:ext>
                  </a:extLst>
                </a:gridCol>
                <a:gridCol w="1088272">
                  <a:extLst>
                    <a:ext uri="{9D8B030D-6E8A-4147-A177-3AD203B41FA5}">
                      <a16:colId xmlns:a16="http://schemas.microsoft.com/office/drawing/2014/main" val="1006147951"/>
                    </a:ext>
                  </a:extLst>
                </a:gridCol>
                <a:gridCol w="1269650">
                  <a:extLst>
                    <a:ext uri="{9D8B030D-6E8A-4147-A177-3AD203B41FA5}">
                      <a16:colId xmlns:a16="http://schemas.microsoft.com/office/drawing/2014/main" val="2850570505"/>
                    </a:ext>
                  </a:extLst>
                </a:gridCol>
                <a:gridCol w="1269650">
                  <a:extLst>
                    <a:ext uri="{9D8B030D-6E8A-4147-A177-3AD203B41FA5}">
                      <a16:colId xmlns:a16="http://schemas.microsoft.com/office/drawing/2014/main" val="3795350380"/>
                    </a:ext>
                  </a:extLst>
                </a:gridCol>
                <a:gridCol w="1269650">
                  <a:extLst>
                    <a:ext uri="{9D8B030D-6E8A-4147-A177-3AD203B41FA5}">
                      <a16:colId xmlns:a16="http://schemas.microsoft.com/office/drawing/2014/main" val="17994685"/>
                    </a:ext>
                  </a:extLst>
                </a:gridCol>
                <a:gridCol w="1259122">
                  <a:extLst>
                    <a:ext uri="{9D8B030D-6E8A-4147-A177-3AD203B41FA5}">
                      <a16:colId xmlns:a16="http://schemas.microsoft.com/office/drawing/2014/main" val="3065922375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1806899866"/>
                    </a:ext>
                  </a:extLst>
                </a:gridCol>
              </a:tblGrid>
              <a:tr h="7128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4x/week and more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 </a:t>
                      </a:r>
                      <a:r>
                        <a:rPr lang="en-GB" sz="1600" b="1" dirty="0">
                          <a:effectLst/>
                        </a:rPr>
                        <a:t>2-3x/week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 once/week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 </a:t>
                      </a:r>
                      <a:r>
                        <a:rPr lang="en-GB" sz="1600" b="1" dirty="0">
                          <a:effectLst/>
                        </a:rPr>
                        <a:t>2-3x/month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 </a:t>
                      </a:r>
                      <a:r>
                        <a:rPr lang="en-GB" sz="1600" b="1" dirty="0">
                          <a:effectLst/>
                        </a:rPr>
                        <a:t>Once/month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Occasionally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 Never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2829894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 err="1">
                          <a:effectLst/>
                        </a:rPr>
                        <a:t>Pred</a:t>
                      </a:r>
                      <a:r>
                        <a:rPr lang="de-DE" sz="1600" b="1" dirty="0">
                          <a:effectLst/>
                        </a:rPr>
                        <a:t>. Prob.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0.20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</a:rPr>
                        <a:t>0.22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0.10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</a:rPr>
                        <a:t>0.11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</a:rPr>
                        <a:t>0.06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0.26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</a:rPr>
                        <a:t>0.05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6464925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Gender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112255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 err="1">
                          <a:effectLst/>
                        </a:rPr>
                        <a:t>Married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-0.017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7378971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 err="1">
                          <a:effectLst/>
                        </a:rPr>
                        <a:t>Tertiary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0.137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0.061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-0.013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-0.130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-0.050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1962042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Age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 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0436470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 err="1">
                          <a:effectLst/>
                        </a:rPr>
                        <a:t>Employed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-0.105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-0.047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0.010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0.100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0.038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633791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High </a:t>
                      </a:r>
                      <a:r>
                        <a:rPr lang="de-DE" sz="1600" b="1" dirty="0" err="1">
                          <a:effectLst/>
                        </a:rPr>
                        <a:t>income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0.056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-0.054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5004255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Childless18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3737396"/>
                  </a:ext>
                </a:extLst>
              </a:tr>
              <a:tr h="4608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 err="1">
                          <a:effectLst/>
                        </a:rPr>
                        <a:t>Hhsize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00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261862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8A35-8553-406F-9D7A-C4AAFD4A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87" y="0"/>
            <a:ext cx="9696777" cy="972000"/>
          </a:xfrm>
        </p:spPr>
        <p:txBody>
          <a:bodyPr/>
          <a:lstStyle/>
          <a:p>
            <a:r>
              <a:rPr lang="en-US" dirty="0"/>
              <a:t>Factors influencing yoghurt consumption frequency - Senegal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B8D31-AE7E-47BA-A911-825ED1A666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D2CC75-FB72-4159-83AE-395FF10A53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799920"/>
              </p:ext>
            </p:extLst>
          </p:nvPr>
        </p:nvGraphicFramePr>
        <p:xfrm>
          <a:off x="167841" y="1232756"/>
          <a:ext cx="9607313" cy="4905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7032">
                  <a:extLst>
                    <a:ext uri="{9D8B030D-6E8A-4147-A177-3AD203B41FA5}">
                      <a16:colId xmlns:a16="http://schemas.microsoft.com/office/drawing/2014/main" val="838867328"/>
                    </a:ext>
                  </a:extLst>
                </a:gridCol>
                <a:gridCol w="1257032">
                  <a:extLst>
                    <a:ext uri="{9D8B030D-6E8A-4147-A177-3AD203B41FA5}">
                      <a16:colId xmlns:a16="http://schemas.microsoft.com/office/drawing/2014/main" val="1967261346"/>
                    </a:ext>
                  </a:extLst>
                </a:gridCol>
                <a:gridCol w="1049532">
                  <a:extLst>
                    <a:ext uri="{9D8B030D-6E8A-4147-A177-3AD203B41FA5}">
                      <a16:colId xmlns:a16="http://schemas.microsoft.com/office/drawing/2014/main" val="2935460863"/>
                    </a:ext>
                  </a:extLst>
                </a:gridCol>
                <a:gridCol w="1142176">
                  <a:extLst>
                    <a:ext uri="{9D8B030D-6E8A-4147-A177-3AD203B41FA5}">
                      <a16:colId xmlns:a16="http://schemas.microsoft.com/office/drawing/2014/main" val="764614289"/>
                    </a:ext>
                  </a:extLst>
                </a:gridCol>
                <a:gridCol w="1177869">
                  <a:extLst>
                    <a:ext uri="{9D8B030D-6E8A-4147-A177-3AD203B41FA5}">
                      <a16:colId xmlns:a16="http://schemas.microsoft.com/office/drawing/2014/main" val="3685930545"/>
                    </a:ext>
                  </a:extLst>
                </a:gridCol>
                <a:gridCol w="1284948">
                  <a:extLst>
                    <a:ext uri="{9D8B030D-6E8A-4147-A177-3AD203B41FA5}">
                      <a16:colId xmlns:a16="http://schemas.microsoft.com/office/drawing/2014/main" val="2935351165"/>
                    </a:ext>
                  </a:extLst>
                </a:gridCol>
                <a:gridCol w="1213562">
                  <a:extLst>
                    <a:ext uri="{9D8B030D-6E8A-4147-A177-3AD203B41FA5}">
                      <a16:colId xmlns:a16="http://schemas.microsoft.com/office/drawing/2014/main" val="2729429761"/>
                    </a:ext>
                  </a:extLst>
                </a:gridCol>
                <a:gridCol w="1225162">
                  <a:extLst>
                    <a:ext uri="{9D8B030D-6E8A-4147-A177-3AD203B41FA5}">
                      <a16:colId xmlns:a16="http://schemas.microsoft.com/office/drawing/2014/main" val="4126637006"/>
                    </a:ext>
                  </a:extLst>
                </a:gridCol>
              </a:tblGrid>
              <a:tr h="4986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4x/week and more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2-3x/week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once/week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2-3x/month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once/month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Occasionally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Never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1099161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 err="1">
                          <a:effectLst/>
                        </a:rPr>
                        <a:t>Pred</a:t>
                      </a:r>
                      <a:r>
                        <a:rPr lang="de-DE" sz="1600" b="1" dirty="0">
                          <a:effectLst/>
                        </a:rPr>
                        <a:t>. Prob.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0.05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0.11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0.07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0.05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0.01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0.24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</a:rPr>
                        <a:t>0.47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6611526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Gender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6712101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 err="1">
                          <a:effectLst/>
                        </a:rPr>
                        <a:t>Married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-0.018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-0.012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0.073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0175865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 err="1">
                          <a:effectLst/>
                        </a:rPr>
                        <a:t>Tertiary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-0.046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0365610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Age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4955294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 err="1">
                          <a:effectLst/>
                        </a:rPr>
                        <a:t>Employed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0231300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High </a:t>
                      </a:r>
                      <a:r>
                        <a:rPr lang="de-DE" sz="1600" b="1" dirty="0" err="1">
                          <a:effectLst/>
                        </a:rPr>
                        <a:t>income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0.029</a:t>
                      </a:r>
                      <a:r>
                        <a:rPr lang="de-DE" sz="1800" baseline="30000" dirty="0">
                          <a:effectLst/>
                        </a:rPr>
                        <a:t>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0.046</a:t>
                      </a:r>
                      <a:r>
                        <a:rPr lang="de-DE" sz="1800" baseline="30000" dirty="0">
                          <a:effectLst/>
                        </a:rPr>
                        <a:t>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0.019</a:t>
                      </a:r>
                      <a:r>
                        <a:rPr lang="de-DE" sz="1800" baseline="30000" dirty="0">
                          <a:effectLst/>
                        </a:rPr>
                        <a:t>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0.011</a:t>
                      </a:r>
                      <a:r>
                        <a:rPr lang="de-DE" sz="1800" baseline="30000" dirty="0">
                          <a:effectLst/>
                        </a:rPr>
                        <a:t>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0.002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0.019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-0.126</a:t>
                      </a:r>
                      <a:r>
                        <a:rPr lang="de-DE" sz="1800" baseline="30000" dirty="0">
                          <a:effectLst/>
                        </a:rPr>
                        <a:t>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992249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effectLst/>
                        </a:rPr>
                        <a:t>Childless18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0.047</a:t>
                      </a:r>
                      <a:r>
                        <a:rPr lang="de-DE" sz="1800" baseline="30000">
                          <a:effectLst/>
                        </a:rPr>
                        <a:t>**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0.077</a:t>
                      </a:r>
                      <a:r>
                        <a:rPr lang="de-DE" sz="1800" baseline="30000">
                          <a:effectLst/>
                        </a:rPr>
                        <a:t>**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0.033</a:t>
                      </a:r>
                      <a:r>
                        <a:rPr lang="de-DE" sz="1800" baseline="30000">
                          <a:effectLst/>
                        </a:rPr>
                        <a:t>**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0.019</a:t>
                      </a:r>
                      <a:r>
                        <a:rPr lang="de-DE" sz="1800" baseline="30000">
                          <a:effectLst/>
                        </a:rPr>
                        <a:t>**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0.032</a:t>
                      </a:r>
                      <a:r>
                        <a:rPr lang="de-DE" sz="1800" baseline="30000" dirty="0">
                          <a:effectLst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-0.211</a:t>
                      </a:r>
                      <a:r>
                        <a:rPr lang="de-DE" sz="1800" baseline="30000" dirty="0">
                          <a:effectLst/>
                        </a:rPr>
                        <a:t>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0242569"/>
                  </a:ext>
                </a:extLst>
              </a:tr>
              <a:tr h="4896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 err="1">
                          <a:effectLst/>
                        </a:rPr>
                        <a:t>Hhsize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-0.002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-0.003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0.013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325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140885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C2278-5F11-4A2B-97DC-BB5E715F7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197370"/>
            <a:ext cx="9121613" cy="639341"/>
          </a:xfrm>
        </p:spPr>
        <p:txBody>
          <a:bodyPr/>
          <a:lstStyle/>
          <a:p>
            <a:pPr algn="ctr"/>
            <a:r>
              <a:rPr lang="en-US" dirty="0"/>
              <a:t>Yoghurt consumption frequency based on origin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88D930D-BE83-4A8B-BF32-72CEBF340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146943"/>
              </p:ext>
            </p:extLst>
          </p:nvPr>
        </p:nvGraphicFramePr>
        <p:xfrm>
          <a:off x="126082" y="1269991"/>
          <a:ext cx="9649071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411">
                  <a:extLst>
                    <a:ext uri="{9D8B030D-6E8A-4147-A177-3AD203B41FA5}">
                      <a16:colId xmlns:a16="http://schemas.microsoft.com/office/drawing/2014/main" val="2371965819"/>
                    </a:ext>
                  </a:extLst>
                </a:gridCol>
                <a:gridCol w="1185489">
                  <a:extLst>
                    <a:ext uri="{9D8B030D-6E8A-4147-A177-3AD203B41FA5}">
                      <a16:colId xmlns:a16="http://schemas.microsoft.com/office/drawing/2014/main" val="3004213385"/>
                    </a:ext>
                  </a:extLst>
                </a:gridCol>
                <a:gridCol w="1217912">
                  <a:extLst>
                    <a:ext uri="{9D8B030D-6E8A-4147-A177-3AD203B41FA5}">
                      <a16:colId xmlns:a16="http://schemas.microsoft.com/office/drawing/2014/main" val="943139024"/>
                    </a:ext>
                  </a:extLst>
                </a:gridCol>
                <a:gridCol w="1217912">
                  <a:extLst>
                    <a:ext uri="{9D8B030D-6E8A-4147-A177-3AD203B41FA5}">
                      <a16:colId xmlns:a16="http://schemas.microsoft.com/office/drawing/2014/main" val="613962899"/>
                    </a:ext>
                  </a:extLst>
                </a:gridCol>
                <a:gridCol w="1264523">
                  <a:extLst>
                    <a:ext uri="{9D8B030D-6E8A-4147-A177-3AD203B41FA5}">
                      <a16:colId xmlns:a16="http://schemas.microsoft.com/office/drawing/2014/main" val="2066735816"/>
                    </a:ext>
                  </a:extLst>
                </a:gridCol>
                <a:gridCol w="1217912">
                  <a:extLst>
                    <a:ext uri="{9D8B030D-6E8A-4147-A177-3AD203B41FA5}">
                      <a16:colId xmlns:a16="http://schemas.microsoft.com/office/drawing/2014/main" val="2355087646"/>
                    </a:ext>
                  </a:extLst>
                </a:gridCol>
                <a:gridCol w="1217912">
                  <a:extLst>
                    <a:ext uri="{9D8B030D-6E8A-4147-A177-3AD203B41FA5}">
                      <a16:colId xmlns:a16="http://schemas.microsoft.com/office/drawing/2014/main" val="2690597126"/>
                    </a:ext>
                  </a:extLst>
                </a:gridCol>
              </a:tblGrid>
              <a:tr h="43859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solidFill>
                            <a:schemeClr val="tx1"/>
                          </a:solidFill>
                          <a:effectLst/>
                        </a:rPr>
                        <a:t>Ghana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solidFill>
                            <a:schemeClr val="tx1"/>
                          </a:solidFill>
                          <a:effectLst/>
                        </a:rPr>
                        <a:t>Senegal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442393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Local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Domestic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Imported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Local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Domestic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Imported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17823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Frequency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095050"/>
                  </a:ext>
                </a:extLst>
              </a:tr>
              <a:tr h="87718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Four times a week or more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1.5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14.2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1.8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636856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2-3 times a week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6.8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28.8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10.5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13.2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10.0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915317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Once a week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5.8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8.5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19.6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13.2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6.0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429813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2-3 times a month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6.5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8.8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8.9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7.8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7.8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60629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Once a month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6.5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8.1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7.5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6.8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2.8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2.5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925038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Occasionally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26.2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27.8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30.3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42.9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47.7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54.1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88282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Never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43.2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3.7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37.8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13.9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13.2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18.1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086376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4CD5BFB-0000-4306-BCC0-6F9118F7CB00}"/>
              </a:ext>
            </a:extLst>
          </p:cNvPr>
          <p:cNvSpPr/>
          <p:nvPr/>
        </p:nvSpPr>
        <p:spPr>
          <a:xfrm>
            <a:off x="3618471" y="2564904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506C1C-7699-47D9-9B43-344F9885103A}"/>
              </a:ext>
            </a:extLst>
          </p:cNvPr>
          <p:cNvSpPr/>
          <p:nvPr/>
        </p:nvSpPr>
        <p:spPr>
          <a:xfrm>
            <a:off x="7254874" y="2576592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38074D1-D365-4FBD-8EC0-26C2885D77F5}"/>
              </a:ext>
            </a:extLst>
          </p:cNvPr>
          <p:cNvSpPr/>
          <p:nvPr/>
        </p:nvSpPr>
        <p:spPr>
          <a:xfrm>
            <a:off x="3647060" y="3429001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6DE1A4F-E9CC-4C52-90B8-DB8A2AFA761C}"/>
              </a:ext>
            </a:extLst>
          </p:cNvPr>
          <p:cNvSpPr/>
          <p:nvPr/>
        </p:nvSpPr>
        <p:spPr>
          <a:xfrm>
            <a:off x="2394335" y="5661246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F79F17-A556-486F-8C38-6F7FC5463E4A}"/>
              </a:ext>
            </a:extLst>
          </p:cNvPr>
          <p:cNvSpPr/>
          <p:nvPr/>
        </p:nvSpPr>
        <p:spPr>
          <a:xfrm>
            <a:off x="6009866" y="5229198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33A265-905B-4883-984A-7DE4B6D24E90}"/>
              </a:ext>
            </a:extLst>
          </p:cNvPr>
          <p:cNvSpPr/>
          <p:nvPr/>
        </p:nvSpPr>
        <p:spPr>
          <a:xfrm>
            <a:off x="7254874" y="5206023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A39020A-43A9-4800-93D3-1D95E606688D}"/>
              </a:ext>
            </a:extLst>
          </p:cNvPr>
          <p:cNvSpPr/>
          <p:nvPr/>
        </p:nvSpPr>
        <p:spPr>
          <a:xfrm>
            <a:off x="8515014" y="5214166"/>
            <a:ext cx="6840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5557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041C0-A1A9-45A9-8E54-6D8E81165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19" y="116632"/>
            <a:ext cx="9121613" cy="711352"/>
          </a:xfrm>
        </p:spPr>
        <p:txBody>
          <a:bodyPr/>
          <a:lstStyle/>
          <a:p>
            <a:pPr algn="ctr"/>
            <a:r>
              <a:rPr lang="en-US" dirty="0"/>
              <a:t>Factors influencing yoghurt consumption by origin-Ghana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13814-B886-48A8-AA1D-CCCE0288A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C1E533-C385-47E4-B633-74C6E3BE9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850510"/>
              </p:ext>
            </p:extLst>
          </p:nvPr>
        </p:nvGraphicFramePr>
        <p:xfrm>
          <a:off x="126083" y="1166230"/>
          <a:ext cx="9685075" cy="49630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0500">
                  <a:extLst>
                    <a:ext uri="{9D8B030D-6E8A-4147-A177-3AD203B41FA5}">
                      <a16:colId xmlns:a16="http://schemas.microsoft.com/office/drawing/2014/main" val="649759092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649915945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4007560018"/>
                    </a:ext>
                  </a:extLst>
                </a:gridCol>
                <a:gridCol w="1692187">
                  <a:extLst>
                    <a:ext uri="{9D8B030D-6E8A-4147-A177-3AD203B41FA5}">
                      <a16:colId xmlns:a16="http://schemas.microsoft.com/office/drawing/2014/main" val="1712734485"/>
                    </a:ext>
                  </a:extLst>
                </a:gridCol>
              </a:tblGrid>
              <a:tr h="36875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VARIABLES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Local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Domestic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Imported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798105678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Gender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0.306(0.295)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-0.167(0.275)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0.226(0.322)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739890862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Married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0.186(0.311)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0.134(0.313)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-0.307(0.314)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58974052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Tertiary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1.329(0.343)***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0.731(0.319)**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1.360(0.327)***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689912592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Age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0.024(0.0116)**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-0.014(0.012)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0.018(0.013)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866874751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Employed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-0.458(0.318)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-0.774(0.308)**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-0.296(0.305)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254594740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High-income </a:t>
                      </a:r>
                      <a:r>
                        <a:rPr lang="en-US" sz="1800" b="0" dirty="0">
                          <a:effectLst/>
                        </a:rPr>
                        <a:t>(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&gt;551€)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0.477(0.241)**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0.446(0.230)*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1.210(0.354)***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519942040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Childless18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-0.609(0.300)**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-0.259(0.359)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-0.181(0.351)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4055483544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Hhsize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0.123(0.0434)***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0.002(0.044)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0.001(0.033)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2448507770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Hygiene and safety concerns (local products)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-0.501(0.129)***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0.256(0.134)*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0.079(0.140)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622782592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Local advocates (ethnocentrism)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0.134(0.139)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0.037(0.123)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0.483(0.147)***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567723303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Low value add. and less diverse local products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-0.376(0.139)***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0.054(0.129)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-0.066(0.143)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2282227199"/>
                  </a:ext>
                </a:extLst>
              </a:tr>
              <a:tr h="13034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Wald chi2(11)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Prob &gt; chi2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Log-pseudo like.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Pseudo R2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54.19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-178.50025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0.1722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18.06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0.0801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-182.86967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0.0504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62.38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-171.06157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0.1914              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278250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992452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A0E1-3E3D-4BBA-B31D-59C068365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87" y="213982"/>
            <a:ext cx="9649072" cy="603340"/>
          </a:xfrm>
        </p:spPr>
        <p:txBody>
          <a:bodyPr/>
          <a:lstStyle/>
          <a:p>
            <a:pPr algn="ctr"/>
            <a:r>
              <a:rPr lang="en-US" dirty="0"/>
              <a:t>Factors influencing yoghurt consumption by origin-Senegal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E4AA4-114E-4742-A695-BCEA4E8EED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5AF6A1C-428F-4D99-8CE8-4B252FF82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872184"/>
              </p:ext>
            </p:extLst>
          </p:nvPr>
        </p:nvGraphicFramePr>
        <p:xfrm>
          <a:off x="90080" y="1160748"/>
          <a:ext cx="9721079" cy="51742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64495">
                  <a:extLst>
                    <a:ext uri="{9D8B030D-6E8A-4147-A177-3AD203B41FA5}">
                      <a16:colId xmlns:a16="http://schemas.microsoft.com/office/drawing/2014/main" val="247590552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41039747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65168049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791598224"/>
                    </a:ext>
                  </a:extLst>
                </a:gridCol>
              </a:tblGrid>
              <a:tr h="27066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VARIABLES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Local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Domestic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Imported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579024948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Gender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0.036(0.232)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0.037(0.231)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0.052(0.233)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409057772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Married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-0.333(0.275)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-0.474(0.273)*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-0.145(0.261)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2334937230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Tertiary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0.271(0.243)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-0.040(0.237)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0.226(0.244)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733933072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Age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0.001(0.008)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r>
                        <a:rPr lang="en-US" sz="1800">
                          <a:effectLst/>
                        </a:rPr>
                        <a:t>.180(0.008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-0.010(0.007)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481072211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Employed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-0.089(0.333)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-0.246(0.325)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-0.157(0.325)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2658372999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High-income </a:t>
                      </a:r>
                      <a:r>
                        <a:rPr lang="en-US" sz="1800" b="0" dirty="0">
                          <a:effectLst/>
                        </a:rPr>
                        <a:t>(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&gt;168€)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0.276(0.161)*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0.353(0.152)**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0.269(0.160)*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2920721631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Childless18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0.968(0.323)***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0.976(0.335)***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1.079(0.336)***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402396270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err="1">
                          <a:effectLst/>
                        </a:rPr>
                        <a:t>Hhsize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-0.016(0.021)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0.006(0.020)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-0.002(0.021)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354216814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Hygiene and safety concerns (local products)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0.357(0.104)***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0.329(0.0998)***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0.462(0.104)***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4140434709"/>
                  </a:ext>
                </a:extLst>
              </a:tr>
              <a:tr h="27066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Local advocates (ethnocentrism)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0.267(0.094)***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0.210(0.096)**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0.187(0.096)*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047834711"/>
                  </a:ext>
                </a:extLst>
              </a:tr>
              <a:tr h="5413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</a:rPr>
                        <a:t>Low value add. and less diverse local products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-0.440(0.103)***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0.499(0.105)***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0.382(0.104)***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3184791563"/>
                  </a:ext>
                </a:extLst>
              </a:tr>
              <a:tr h="5413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High accessibility and affordability of imported products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0.616(0.106)***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0.691(0.111)***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0.729(0.112)***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847415958"/>
                  </a:ext>
                </a:extLst>
              </a:tr>
              <a:tr h="1052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Wald chi2(12)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Prob &gt; chi2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Log-pseudo like.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Pseudo R2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86.48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-320.07994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0.1304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89.37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-315.15289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0.1393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94.90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-313.35106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0.1381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77" marR="45677" marT="0" marB="0"/>
                </a:tc>
                <a:extLst>
                  <a:ext uri="{0D108BD9-81ED-4DB2-BD59-A6C34878D82A}">
                    <a16:rowId xmlns:a16="http://schemas.microsoft.com/office/drawing/2014/main" val="1789803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33590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040B0-D74A-48F6-865A-274CF3742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31252"/>
            <a:ext cx="9121613" cy="510107"/>
          </a:xfrm>
        </p:spPr>
        <p:txBody>
          <a:bodyPr/>
          <a:lstStyle/>
          <a:p>
            <a:pPr algn="ctr"/>
            <a:r>
              <a:rPr lang="en-US" dirty="0"/>
              <a:t>Some pictures </a:t>
            </a:r>
          </a:p>
        </p:txBody>
      </p:sp>
      <p:pic>
        <p:nvPicPr>
          <p:cNvPr id="4" name="Picture Placeholder 23">
            <a:extLst>
              <a:ext uri="{FF2B5EF4-FFF2-40B4-BE49-F238E27FC236}">
                <a16:creationId xmlns:a16="http://schemas.microsoft.com/office/drawing/2014/main" id="{3C5E65EB-520C-4A58-B583-38C95925FE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4" r="25904"/>
          <a:stretch>
            <a:fillRect/>
          </a:stretch>
        </p:blipFill>
        <p:spPr>
          <a:xfrm>
            <a:off x="90079" y="980728"/>
            <a:ext cx="3527884" cy="26805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89141C-43B2-4D8C-AD4F-D973948E7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75" y="980728"/>
            <a:ext cx="3096343" cy="26805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B6F20E-E82D-43F0-848E-FC83911483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3234" y="900548"/>
            <a:ext cx="2680507" cy="28443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B92068-DFA1-434D-B78A-F2C4BCFB208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0" y="3753036"/>
            <a:ext cx="3527884" cy="247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Arla en Afrique de l&amp;#39;Ouest : Quel impact pour les filières locales ?">
            <a:extLst>
              <a:ext uri="{FF2B5EF4-FFF2-40B4-BE49-F238E27FC236}">
                <a16:creationId xmlns:a16="http://schemas.microsoft.com/office/drawing/2014/main" id="{24BCB4A5-8B95-412E-9EBF-1EF10008E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475" y="3753036"/>
            <a:ext cx="3096343" cy="251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CF2EE2-74EB-48C8-B735-E1D36261A3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329" y="3753036"/>
            <a:ext cx="2847028" cy="2512663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7D160A61-F16A-4AFE-BD77-15F4FC324AB3}"/>
              </a:ext>
            </a:extLst>
          </p:cNvPr>
          <p:cNvSpPr txBox="1">
            <a:spLocks/>
          </p:cNvSpPr>
          <p:nvPr/>
        </p:nvSpPr>
        <p:spPr>
          <a:xfrm>
            <a:off x="6828205" y="6293993"/>
            <a:ext cx="2667600" cy="314115"/>
          </a:xfrm>
          <a:prstGeom prst="rect">
            <a:avLst/>
          </a:prstGeom>
        </p:spPr>
        <p:txBody>
          <a:bodyPr vert="horz" lIns="109728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4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Calibri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Symbol" pitchFamily="18" charset="2"/>
              <a:buChar char="-"/>
              <a:defRPr sz="20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50" dirty="0">
                <a:solidFill>
                  <a:schemeClr val="tx1"/>
                </a:solidFill>
              </a:rPr>
              <a:t>©Thünen, Weible 2020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DA35CBA-F395-44FB-8E1B-25748009395F}"/>
              </a:ext>
            </a:extLst>
          </p:cNvPr>
          <p:cNvSpPr txBox="1">
            <a:spLocks/>
          </p:cNvSpPr>
          <p:nvPr/>
        </p:nvSpPr>
        <p:spPr>
          <a:xfrm>
            <a:off x="3646529" y="6265699"/>
            <a:ext cx="2667600" cy="314115"/>
          </a:xfrm>
          <a:prstGeom prst="rect">
            <a:avLst/>
          </a:prstGeom>
        </p:spPr>
        <p:txBody>
          <a:bodyPr vert="horz" lIns="109728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4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Calibri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Symbol" pitchFamily="18" charset="2"/>
              <a:buChar char="-"/>
              <a:defRPr sz="20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50" dirty="0">
                <a:solidFill>
                  <a:schemeClr val="tx1"/>
                </a:solidFill>
              </a:rPr>
              <a:t>©STEPRI, </a:t>
            </a:r>
            <a:r>
              <a:rPr lang="de-DE" sz="1050" dirty="0" err="1">
                <a:solidFill>
                  <a:schemeClr val="tx1"/>
                </a:solidFill>
              </a:rPr>
              <a:t>Awuni</a:t>
            </a:r>
            <a:r>
              <a:rPr lang="de-DE" sz="1050" dirty="0">
                <a:solidFill>
                  <a:schemeClr val="tx1"/>
                </a:solidFill>
              </a:rPr>
              <a:t> 2021 &amp; </a:t>
            </a:r>
            <a:r>
              <a:rPr lang="de-DE" sz="1050" dirty="0" err="1">
                <a:solidFill>
                  <a:schemeClr val="tx1"/>
                </a:solidFill>
              </a:rPr>
              <a:t>Lemonde.fr</a:t>
            </a:r>
            <a:endParaRPr lang="de-DE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270504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5B48F-DCCB-4991-9857-4A78805B6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77801"/>
            <a:ext cx="9121613" cy="567336"/>
          </a:xfrm>
        </p:spPr>
        <p:txBody>
          <a:bodyPr/>
          <a:lstStyle/>
          <a:p>
            <a:pPr algn="ctr"/>
            <a:r>
              <a:rPr lang="en-US" dirty="0"/>
              <a:t>Conclusions and 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32AA5-949E-4356-AFE2-48593ACA33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83" y="1232756"/>
            <a:ext cx="9685076" cy="48605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Consumption of yoghurt from the three origins are largely determined by </a:t>
            </a:r>
            <a:r>
              <a:rPr lang="en-US" sz="2400" dirty="0"/>
              <a:t>socio-demographic</a:t>
            </a:r>
            <a:r>
              <a:rPr lang="en-US" sz="2400" b="0" dirty="0"/>
              <a:t> </a:t>
            </a:r>
            <a:r>
              <a:rPr lang="en-US" sz="2400" dirty="0"/>
              <a:t>factors</a:t>
            </a:r>
            <a:r>
              <a:rPr lang="en-US" sz="2400" b="0" dirty="0"/>
              <a:t> and </a:t>
            </a:r>
            <a:r>
              <a:rPr lang="en-US" sz="2400" dirty="0"/>
              <a:t>consumer perceptions</a:t>
            </a:r>
            <a:r>
              <a:rPr lang="en-US" sz="2400" b="0" dirty="0"/>
              <a:t> and </a:t>
            </a:r>
            <a:r>
              <a:rPr lang="en-US" sz="2400" dirty="0"/>
              <a:t>attitudes</a:t>
            </a:r>
          </a:p>
          <a:p>
            <a:pPr>
              <a:spcAft>
                <a:spcPts val="0"/>
              </a:spcAft>
            </a:pPr>
            <a:endParaRPr lang="en-US" sz="1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Hygiene and safety concerns did not have a negative influence on local yoghurt consumption in Senegal as expected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b="0" dirty="0"/>
          </a:p>
          <a:p>
            <a:r>
              <a:rPr lang="en-US" sz="2400" b="0" dirty="0"/>
              <a:t>	-This shows that food safety indicators play a minimal role in food 	 	  choice in some developing countries</a:t>
            </a:r>
          </a:p>
          <a:p>
            <a:pPr>
              <a:spcAft>
                <a:spcPts val="0"/>
              </a:spcAft>
            </a:pPr>
            <a:endParaRPr lang="en-US" sz="1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However, proper handling of fresh milk all through the value chain is essential in preventing foodborne illnesses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67817907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35045-03F9-46CA-919F-7D1F349C0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60648"/>
            <a:ext cx="9121613" cy="603340"/>
          </a:xfrm>
        </p:spPr>
        <p:txBody>
          <a:bodyPr/>
          <a:lstStyle/>
          <a:p>
            <a:pPr algn="ctr"/>
            <a:r>
              <a:rPr lang="en-US" dirty="0"/>
              <a:t>Conclusions and 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F093E-6788-4192-82BC-28B1873C8C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83" y="1304764"/>
            <a:ext cx="9649072" cy="475252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On one hand, ethnocentric attitudes are displayed and expected to influence choice of local over domestic and imported yoghurts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On the other hand, a significant positive influence of ethnocentrism is seen on the consumption of domestic and imported yoghurts, revealing an “</a:t>
            </a:r>
            <a:r>
              <a:rPr lang="en-US" sz="2400" b="0" dirty="0">
                <a:solidFill>
                  <a:schemeClr val="accent2"/>
                </a:solidFill>
              </a:rPr>
              <a:t>attitude-</a:t>
            </a:r>
            <a:r>
              <a:rPr lang="en-US" sz="2400" b="0" dirty="0" err="1">
                <a:solidFill>
                  <a:schemeClr val="accent2"/>
                </a:solidFill>
              </a:rPr>
              <a:t>behaviour</a:t>
            </a:r>
            <a:r>
              <a:rPr lang="en-US" sz="2400" b="0" dirty="0">
                <a:solidFill>
                  <a:schemeClr val="accent2"/>
                </a:solidFill>
              </a:rPr>
              <a:t> gap</a:t>
            </a:r>
            <a:r>
              <a:rPr lang="en-US" sz="2400" b="0" dirty="0"/>
              <a:t>” in both countries.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/>
              <a:t>As mentioned by consumers, imported and domestic dairy products are “</a:t>
            </a:r>
            <a:r>
              <a:rPr lang="en-US" sz="2400" b="0" dirty="0">
                <a:solidFill>
                  <a:schemeClr val="accent2"/>
                </a:solidFill>
              </a:rPr>
              <a:t>more available</a:t>
            </a:r>
            <a:r>
              <a:rPr lang="en-US" sz="2400" b="0" dirty="0"/>
              <a:t>”</a:t>
            </a:r>
            <a:r>
              <a:rPr lang="en-US" sz="2400" b="0" dirty="0">
                <a:solidFill>
                  <a:schemeClr val="accent2"/>
                </a:solidFill>
              </a:rPr>
              <a:t> </a:t>
            </a:r>
            <a:r>
              <a:rPr lang="en-US" sz="2400" b="0" dirty="0"/>
              <a:t>and “</a:t>
            </a:r>
            <a:r>
              <a:rPr lang="en-US" sz="2400" b="0" dirty="0">
                <a:solidFill>
                  <a:schemeClr val="accent2"/>
                </a:solidFill>
              </a:rPr>
              <a:t>more affordable</a:t>
            </a:r>
            <a:r>
              <a:rPr lang="en-US" sz="2400" b="0" dirty="0"/>
              <a:t>”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/>
              <a:t>We assume that “</a:t>
            </a:r>
            <a:r>
              <a:rPr lang="en-US" sz="2400" b="0" dirty="0">
                <a:solidFill>
                  <a:schemeClr val="accent2"/>
                </a:solidFill>
              </a:rPr>
              <a:t>product availability</a:t>
            </a:r>
            <a:r>
              <a:rPr lang="en-US" sz="2400" b="0" dirty="0"/>
              <a:t>” plays a central role in the choice of dairy products and in the frequency of consumption, and in this case domestic and imported dairy products are </a:t>
            </a:r>
            <a:r>
              <a:rPr lang="en-US" sz="2400" b="0" dirty="0" err="1"/>
              <a:t>favoured</a:t>
            </a:r>
            <a:r>
              <a:rPr lang="en-US" sz="2400" b="0" dirty="0"/>
              <a:t>, consistent with </a:t>
            </a:r>
            <a:r>
              <a:rPr lang="en-US" sz="2400" b="0" dirty="0">
                <a:solidFill>
                  <a:schemeClr val="accent2"/>
                </a:solidFill>
              </a:rPr>
              <a:t>Boimah &amp; </a:t>
            </a:r>
            <a:r>
              <a:rPr lang="en-US" sz="2400" b="0" dirty="0" err="1">
                <a:solidFill>
                  <a:schemeClr val="accent2"/>
                </a:solidFill>
              </a:rPr>
              <a:t>Weible</a:t>
            </a:r>
            <a:r>
              <a:rPr lang="en-US" sz="2400" b="0" dirty="0">
                <a:solidFill>
                  <a:schemeClr val="accent2"/>
                </a:solidFill>
              </a:rPr>
              <a:t> (2021)</a:t>
            </a:r>
          </a:p>
          <a:p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92863411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BCE72-2F1B-4CFE-9835-07CA5053E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188640"/>
            <a:ext cx="9121613" cy="675348"/>
          </a:xfrm>
        </p:spPr>
        <p:txBody>
          <a:bodyPr/>
          <a:lstStyle/>
          <a:p>
            <a:pPr algn="ctr"/>
            <a:r>
              <a:rPr lang="en-US" dirty="0"/>
              <a:t>Conclusions and 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0F6C9-7420-41C8-ADA6-B7AF398E83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83" y="1196752"/>
            <a:ext cx="9685076" cy="48965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Moreover, consumers would prefer to have more </a:t>
            </a:r>
            <a:r>
              <a:rPr lang="en-US" sz="2400" dirty="0"/>
              <a:t>high value-added local dairy products </a:t>
            </a:r>
            <a:r>
              <a:rPr lang="en-US" sz="2400" b="0" dirty="0"/>
              <a:t>with quality packaging and labelling that meets the standards of imported and domestic dairy products;</a:t>
            </a:r>
          </a:p>
          <a:p>
            <a:r>
              <a:rPr lang="en-US" sz="2400" b="0" dirty="0"/>
              <a:t>	-The local dairy value chain actors should consider it as an 	 	 	 opportunity to increase revenues and hence profits noting that 	 	 consumers are willing to pay higher prices for local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From a broader lens, imported dairy products especially milk powder contribute to ensuring food security in developing countries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Imports, </a:t>
            </a:r>
            <a:r>
              <a:rPr lang="en-US" sz="2400" dirty="0"/>
              <a:t>milk powder </a:t>
            </a:r>
            <a:r>
              <a:rPr lang="en-US" sz="2400" b="0" dirty="0"/>
              <a:t>in particular to developing countries should therefore not be blamed entirely on EU exporters but should be considered as a “</a:t>
            </a:r>
            <a:r>
              <a:rPr lang="en-US" sz="2400" dirty="0"/>
              <a:t>necessary evil</a:t>
            </a:r>
            <a:r>
              <a:rPr lang="en-US" sz="2400" b="0" dirty="0"/>
              <a:t>” in meeting consumer demands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424912567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21CC476-A65B-7543-8E76-2ACA3681F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612" y="1999680"/>
            <a:ext cx="8408423" cy="699595"/>
          </a:xfrm>
        </p:spPr>
        <p:txBody>
          <a:bodyPr/>
          <a:lstStyle/>
          <a:p>
            <a:pPr algn="ctr"/>
            <a:r>
              <a:rPr lang="en-US" b="1" dirty="0"/>
              <a:t>Thanks for your attention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10395B5-A56C-4BE5-9E62-356F4924B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12" y="429227"/>
            <a:ext cx="1829004" cy="475541"/>
          </a:xfrm>
          <a:prstGeom prst="rect">
            <a:avLst/>
          </a:prstGeom>
        </p:spPr>
      </p:pic>
      <p:pic>
        <p:nvPicPr>
          <p:cNvPr id="12" name="Picture 2" descr="https://www.gtap.agecon.purdue.edu/images/logos/GTAP_logo_words.png">
            <a:extLst>
              <a:ext uri="{FF2B5EF4-FFF2-40B4-BE49-F238E27FC236}">
                <a16:creationId xmlns:a16="http://schemas.microsoft.com/office/drawing/2014/main" id="{73A5B5C9-77AE-464A-84FC-C1B91D529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525" y="271829"/>
            <a:ext cx="2230188" cy="114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Fan Milk Ghana reports massive decline in full year profit dropping by 97%  due to COVID-19 pandemic - Food Business Africa">
            <a:extLst>
              <a:ext uri="{FF2B5EF4-FFF2-40B4-BE49-F238E27FC236}">
                <a16:creationId xmlns:a16="http://schemas.microsoft.com/office/drawing/2014/main" id="{69982ACF-17FD-4308-97E5-58AEBE34A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" y="2699275"/>
            <a:ext cx="9142576" cy="372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228162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59DA7-0310-457A-9B18-3AF512E6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03" y="209168"/>
            <a:ext cx="9121613" cy="663549"/>
          </a:xfrm>
        </p:spPr>
        <p:txBody>
          <a:bodyPr/>
          <a:lstStyle/>
          <a:p>
            <a:pPr algn="ctr"/>
            <a:r>
              <a:rPr lang="de-DE" dirty="0"/>
              <a:t>Introduction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D9DB56-6D2D-44B9-AD58-3D609900F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87" y="1232756"/>
            <a:ext cx="9577064" cy="4824536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0" dirty="0"/>
              <a:t>European dairy companies are expanding their operations in developing nations - West Africa in particular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0" dirty="0"/>
              <a:t>The fast-growing dairy sector in this region makes it one of the most important among other sectors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0" dirty="0"/>
              <a:t>Exports include cheese, ultra-pasteurized milk, evaporated milk, ice creams, yoghurts, and milk powder </a:t>
            </a:r>
            <a:r>
              <a:rPr lang="en-US" sz="2400" b="0" dirty="0">
                <a:solidFill>
                  <a:schemeClr val="accent2"/>
                </a:solidFill>
              </a:rPr>
              <a:t>(Boimah, </a:t>
            </a:r>
            <a:r>
              <a:rPr lang="en-US" sz="2400" b="0" dirty="0" err="1">
                <a:solidFill>
                  <a:schemeClr val="accent2"/>
                </a:solidFill>
              </a:rPr>
              <a:t>Weible</a:t>
            </a:r>
            <a:r>
              <a:rPr lang="en-US" sz="2400" b="0" dirty="0">
                <a:solidFill>
                  <a:schemeClr val="accent2"/>
                </a:solidFill>
              </a:rPr>
              <a:t>, &amp; Weber, 2021)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accent2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0" dirty="0"/>
              <a:t>Besides, the processing industry that relies on milk powder has seen a significant growth over the last two decades </a:t>
            </a:r>
            <a:r>
              <a:rPr lang="en-US" sz="2400" b="0" dirty="0">
                <a:solidFill>
                  <a:schemeClr val="accent2"/>
                </a:solidFill>
              </a:rPr>
              <a:t>(</a:t>
            </a:r>
            <a:r>
              <a:rPr lang="en-US" sz="2400" b="0" dirty="0" err="1">
                <a:solidFill>
                  <a:schemeClr val="accent2"/>
                </a:solidFill>
              </a:rPr>
              <a:t>Corniaux</a:t>
            </a:r>
            <a:r>
              <a:rPr lang="en-US" sz="2400" b="0" dirty="0">
                <a:solidFill>
                  <a:schemeClr val="accent2"/>
                </a:solidFill>
              </a:rPr>
              <a:t>, 2018; Oppong-</a:t>
            </a:r>
            <a:r>
              <a:rPr lang="en-US" sz="2400" b="0" dirty="0" err="1">
                <a:solidFill>
                  <a:schemeClr val="accent2"/>
                </a:solidFill>
              </a:rPr>
              <a:t>Apane</a:t>
            </a:r>
            <a:r>
              <a:rPr lang="en-US" sz="2400" b="0" dirty="0">
                <a:solidFill>
                  <a:schemeClr val="accent2"/>
                </a:solidFill>
              </a:rPr>
              <a:t>, 2016)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400" b="0" dirty="0"/>
          </a:p>
        </p:txBody>
      </p:sp>
    </p:spTree>
    <p:extLst>
      <p:ext uri="{BB962C8B-B14F-4D97-AF65-F5344CB8AC3E}">
        <p14:creationId xmlns:p14="http://schemas.microsoft.com/office/powerpoint/2010/main" val="2038491438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8F11A-1F4D-46D9-9582-A9230202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60648"/>
            <a:ext cx="9121613" cy="603340"/>
          </a:xfrm>
        </p:spPr>
        <p:txBody>
          <a:bodyPr/>
          <a:lstStyle/>
          <a:p>
            <a:pPr algn="ctr"/>
            <a:r>
              <a:rPr lang="en-US" dirty="0"/>
              <a:t>References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BA9AC-1717-4D08-80FC-E7E0972410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78" y="1196752"/>
            <a:ext cx="9811159" cy="4932547"/>
          </a:xfrm>
        </p:spPr>
        <p:txBody>
          <a:bodyPr/>
          <a:lstStyle/>
          <a:p>
            <a:r>
              <a:rPr lang="en-US" sz="1200" dirty="0"/>
              <a:t>Boimah, M., &amp; </a:t>
            </a:r>
            <a:r>
              <a:rPr lang="en-US" sz="1200" dirty="0" err="1"/>
              <a:t>Weible</a:t>
            </a:r>
            <a:r>
              <a:rPr lang="en-US" sz="1200" dirty="0"/>
              <a:t>, D. (2021). </a:t>
            </a:r>
            <a:r>
              <a:rPr lang="en-US" sz="1200" b="0" dirty="0"/>
              <a:t>“We Prefer Local but Consume Imported”: Results from a Qualitative Study of Dairy Consumers in Senegal. </a:t>
            </a:r>
            <a:r>
              <a:rPr lang="en-US" sz="1200" b="0" i="1" dirty="0"/>
              <a:t>Journal of International Food and Agribusiness Marketing</a:t>
            </a:r>
            <a:r>
              <a:rPr lang="en-US" sz="1200" b="0" dirty="0"/>
              <a:t>, </a:t>
            </a:r>
            <a:r>
              <a:rPr lang="en-US" sz="1200" b="0" i="1" dirty="0"/>
              <a:t>0</a:t>
            </a:r>
            <a:r>
              <a:rPr lang="en-US" sz="1200" b="0" dirty="0"/>
              <a:t>(0), 1–17. https://doi.org/10.1080/08974438.2021.1986453</a:t>
            </a:r>
          </a:p>
          <a:p>
            <a:r>
              <a:rPr lang="en-US" sz="1200" dirty="0" err="1"/>
              <a:t>Broutin</a:t>
            </a:r>
            <a:r>
              <a:rPr lang="en-US" sz="1200" dirty="0"/>
              <a:t>, C., </a:t>
            </a:r>
            <a:r>
              <a:rPr lang="en-US" sz="1200" dirty="0" err="1"/>
              <a:t>Levard</a:t>
            </a:r>
            <a:r>
              <a:rPr lang="en-US" sz="1200" dirty="0"/>
              <a:t>, L., </a:t>
            </a:r>
            <a:r>
              <a:rPr lang="en-US" sz="1200" dirty="0" err="1"/>
              <a:t>Goudiaby</a:t>
            </a:r>
            <a:r>
              <a:rPr lang="en-US" sz="1200" dirty="0"/>
              <a:t>, M. (2018). </a:t>
            </a:r>
            <a:r>
              <a:rPr lang="en-US" sz="1200" b="0" i="1" dirty="0" err="1"/>
              <a:t>Quelles</a:t>
            </a:r>
            <a:r>
              <a:rPr lang="en-US" sz="1200" b="0" i="1" dirty="0"/>
              <a:t> politiques </a:t>
            </a:r>
            <a:r>
              <a:rPr lang="en-US" sz="1200" b="0" i="1" dirty="0" err="1"/>
              <a:t>commerciales</a:t>
            </a:r>
            <a:r>
              <a:rPr lang="en-US" sz="1200" b="0" i="1" dirty="0"/>
              <a:t> pour la promotion de la </a:t>
            </a:r>
            <a:r>
              <a:rPr lang="en-US" sz="1200" b="0" i="1" dirty="0" err="1"/>
              <a:t>filière</a:t>
            </a:r>
            <a:r>
              <a:rPr lang="en-US" sz="1200" b="0" i="1" dirty="0"/>
              <a:t> " lait local " </a:t>
            </a:r>
            <a:r>
              <a:rPr lang="en-US" sz="1200" b="0" i="1" dirty="0" err="1"/>
              <a:t>en</a:t>
            </a:r>
            <a:r>
              <a:rPr lang="en-US" sz="1200" b="0" i="1" dirty="0"/>
              <a:t> Afrique de l ’ Ouest ? Rapport de </a:t>
            </a:r>
            <a:r>
              <a:rPr lang="en-US" sz="1200" b="0" i="1" dirty="0" err="1"/>
              <a:t>synthèse</a:t>
            </a:r>
            <a:r>
              <a:rPr lang="en-US" sz="1200" b="0" i="1" dirty="0"/>
              <a:t>. Paris, </a:t>
            </a:r>
            <a:r>
              <a:rPr lang="en-US" sz="1200" b="0" i="1" dirty="0" err="1"/>
              <a:t>Gret</a:t>
            </a:r>
            <a:r>
              <a:rPr lang="en-US" sz="1200" b="0" i="1" dirty="0"/>
              <a:t>, 100 Pages</a:t>
            </a:r>
            <a:r>
              <a:rPr lang="en-US" sz="1200" b="0" dirty="0"/>
              <a:t>.</a:t>
            </a:r>
          </a:p>
          <a:p>
            <a:r>
              <a:rPr lang="en-US" sz="1200" dirty="0" err="1"/>
              <a:t>Corniaux</a:t>
            </a:r>
            <a:r>
              <a:rPr lang="en-US" sz="1200" dirty="0"/>
              <a:t> C., </a:t>
            </a:r>
            <a:r>
              <a:rPr lang="en-US" sz="1200" dirty="0" err="1"/>
              <a:t>Duteurtre</a:t>
            </a:r>
            <a:r>
              <a:rPr lang="en-US" sz="1200" dirty="0"/>
              <a:t> G., B. C. (2014). </a:t>
            </a:r>
            <a:r>
              <a:rPr lang="de-DE" sz="1200" b="0" i="1" dirty="0" err="1"/>
              <a:t>Filières</a:t>
            </a:r>
            <a:r>
              <a:rPr lang="de-DE" sz="1200" b="0" i="1" dirty="0"/>
              <a:t> </a:t>
            </a:r>
            <a:r>
              <a:rPr lang="de-DE" sz="1200" b="0" i="1" dirty="0" err="1"/>
              <a:t>laitières</a:t>
            </a:r>
            <a:r>
              <a:rPr lang="de-DE" sz="1200" b="0" i="1" dirty="0"/>
              <a:t> et </a:t>
            </a:r>
            <a:r>
              <a:rPr lang="de-DE" sz="1200" b="0" i="1" dirty="0" err="1"/>
              <a:t>développement</a:t>
            </a:r>
            <a:r>
              <a:rPr lang="de-DE" sz="1200" b="0" i="1" dirty="0"/>
              <a:t> de </a:t>
            </a:r>
            <a:r>
              <a:rPr lang="de-DE" sz="1200" b="0" i="1" dirty="0" err="1"/>
              <a:t>l’élevage</a:t>
            </a:r>
            <a:r>
              <a:rPr lang="de-DE" sz="1200" b="0" i="1" dirty="0"/>
              <a:t> en </a:t>
            </a:r>
            <a:r>
              <a:rPr lang="de-DE" sz="1200" b="0" i="1" dirty="0" err="1"/>
              <a:t>Afrique</a:t>
            </a:r>
            <a:r>
              <a:rPr lang="de-DE" sz="1200" b="0" i="1" dirty="0"/>
              <a:t> de </a:t>
            </a:r>
            <a:r>
              <a:rPr lang="de-DE" sz="1200" b="0" i="1" dirty="0" err="1"/>
              <a:t>l’Ouest</a:t>
            </a:r>
            <a:r>
              <a:rPr lang="de-DE" sz="1200" b="0" i="1" dirty="0"/>
              <a:t> - </a:t>
            </a:r>
            <a:r>
              <a:rPr lang="de-DE" sz="1200" b="0" i="1" dirty="0" err="1"/>
              <a:t>L’essor</a:t>
            </a:r>
            <a:r>
              <a:rPr lang="de-DE" sz="1200" b="0" i="1" dirty="0"/>
              <a:t> des </a:t>
            </a:r>
            <a:r>
              <a:rPr lang="de-DE" sz="1200" b="0" i="1" dirty="0" err="1"/>
              <a:t>minilaiteries</a:t>
            </a:r>
            <a:r>
              <a:rPr lang="de-DE" sz="1200" b="0" i="1" dirty="0"/>
              <a:t>. </a:t>
            </a:r>
            <a:r>
              <a:rPr lang="de-DE" sz="1200" b="0" i="1" dirty="0" err="1"/>
              <a:t>Karthala</a:t>
            </a:r>
            <a:r>
              <a:rPr lang="de-DE" sz="1200" b="0" dirty="0"/>
              <a:t> (p. 252). p. 252.</a:t>
            </a:r>
            <a:endParaRPr lang="en-US" sz="1200" b="0" dirty="0"/>
          </a:p>
          <a:p>
            <a:r>
              <a:rPr lang="de-DE" sz="1200" dirty="0" err="1"/>
              <a:t>Corniaux</a:t>
            </a:r>
            <a:r>
              <a:rPr lang="de-DE" sz="1200" dirty="0"/>
              <a:t>, Christian. (2017). </a:t>
            </a:r>
            <a:r>
              <a:rPr lang="de-DE" sz="1200" b="0" i="1" dirty="0"/>
              <a:t>Situation et </a:t>
            </a:r>
            <a:r>
              <a:rPr lang="de-DE" sz="1200" b="0" i="1" dirty="0" err="1"/>
              <a:t>potentiel</a:t>
            </a:r>
            <a:r>
              <a:rPr lang="de-DE" sz="1200" b="0" i="1" dirty="0"/>
              <a:t> du </a:t>
            </a:r>
            <a:r>
              <a:rPr lang="de-DE" sz="1200" b="0" i="1" dirty="0" err="1"/>
              <a:t>secteur</a:t>
            </a:r>
            <a:r>
              <a:rPr lang="de-DE" sz="1200" b="0" i="1" dirty="0"/>
              <a:t> </a:t>
            </a:r>
            <a:r>
              <a:rPr lang="de-DE" sz="1200" b="0" i="1" dirty="0" err="1"/>
              <a:t>laitier</a:t>
            </a:r>
            <a:r>
              <a:rPr lang="de-DE" sz="1200" b="0" i="1" dirty="0"/>
              <a:t> au Burkina Faso. CIRAD-</a:t>
            </a:r>
            <a:r>
              <a:rPr lang="de-DE" sz="1200" b="0" i="1" dirty="0" err="1"/>
              <a:t>Département</a:t>
            </a:r>
            <a:r>
              <a:rPr lang="de-DE" sz="1200" b="0" i="1" dirty="0"/>
              <a:t> ES.</a:t>
            </a:r>
            <a:endParaRPr lang="en-US" sz="1200" b="0" dirty="0"/>
          </a:p>
          <a:p>
            <a:r>
              <a:rPr lang="en-US" sz="1200" dirty="0" err="1"/>
              <a:t>Corniaux</a:t>
            </a:r>
            <a:r>
              <a:rPr lang="en-US" sz="1200" dirty="0"/>
              <a:t>, C. (2018). </a:t>
            </a:r>
            <a:r>
              <a:rPr lang="en-US" sz="1200" b="0" i="1" dirty="0" err="1"/>
              <a:t>Etat</a:t>
            </a:r>
            <a:r>
              <a:rPr lang="en-US" sz="1200" b="0" i="1" dirty="0"/>
              <a:t> des </a:t>
            </a:r>
            <a:r>
              <a:rPr lang="en-US" sz="1200" b="0" i="1" dirty="0" err="1"/>
              <a:t>filières</a:t>
            </a:r>
            <a:r>
              <a:rPr lang="en-US" sz="1200" b="0" i="1" dirty="0"/>
              <a:t> </a:t>
            </a:r>
            <a:r>
              <a:rPr lang="en-US" sz="1200" b="0" i="1" dirty="0" err="1"/>
              <a:t>laitières</a:t>
            </a:r>
            <a:r>
              <a:rPr lang="en-US" sz="1200" b="0" i="1" dirty="0"/>
              <a:t> dans les 15 pays de la CEDEAO , de la </a:t>
            </a:r>
            <a:r>
              <a:rPr lang="en-US" sz="1200" b="0" i="1" dirty="0" err="1"/>
              <a:t>Mauritanie</a:t>
            </a:r>
            <a:r>
              <a:rPr lang="en-US" sz="1200" b="0" i="1" dirty="0"/>
              <a:t> et du </a:t>
            </a:r>
            <a:r>
              <a:rPr lang="en-US" sz="1200" b="0" i="1" dirty="0" err="1"/>
              <a:t>Tchad</a:t>
            </a:r>
            <a:r>
              <a:rPr lang="en-US" sz="1200" b="0" i="1" dirty="0"/>
              <a:t> </a:t>
            </a:r>
            <a:r>
              <a:rPr lang="en-US" sz="1200" b="0" i="1" dirty="0" err="1"/>
              <a:t>Annexe</a:t>
            </a:r>
            <a:r>
              <a:rPr lang="en-US" sz="1200" b="0" i="1" dirty="0"/>
              <a:t> 11 : Fiche </a:t>
            </a:r>
            <a:r>
              <a:rPr lang="en-US" sz="1200" b="0" i="1" dirty="0" err="1"/>
              <a:t>Sénégal</a:t>
            </a:r>
            <a:r>
              <a:rPr lang="en-US" sz="1200" b="0" dirty="0"/>
              <a:t>.</a:t>
            </a:r>
          </a:p>
          <a:p>
            <a:r>
              <a:rPr lang="de-DE" sz="1200" dirty="0"/>
              <a:t>Guri, B.Z., </a:t>
            </a:r>
            <a:r>
              <a:rPr lang="de-DE" sz="1200" dirty="0" err="1"/>
              <a:t>Ameleke</a:t>
            </a:r>
            <a:r>
              <a:rPr lang="de-DE" sz="1200" dirty="0"/>
              <a:t>, G., </a:t>
            </a:r>
            <a:r>
              <a:rPr lang="de-DE" sz="1200" dirty="0" err="1"/>
              <a:t>Karbo</a:t>
            </a:r>
            <a:r>
              <a:rPr lang="de-DE" sz="1200" dirty="0"/>
              <a:t>, N. (2018). </a:t>
            </a:r>
            <a:r>
              <a:rPr lang="de-DE" sz="1200" b="0" i="1" dirty="0"/>
              <a:t>Etat des </a:t>
            </a:r>
            <a:r>
              <a:rPr lang="de-DE" sz="1200" b="0" i="1" dirty="0" err="1"/>
              <a:t>filières</a:t>
            </a:r>
            <a:r>
              <a:rPr lang="de-DE" sz="1200" b="0" i="1" dirty="0"/>
              <a:t> </a:t>
            </a:r>
            <a:r>
              <a:rPr lang="de-DE" sz="1200" b="0" i="1" dirty="0" err="1"/>
              <a:t>laitières</a:t>
            </a:r>
            <a:r>
              <a:rPr lang="de-DE" sz="1200" b="0" i="1" dirty="0"/>
              <a:t> </a:t>
            </a:r>
            <a:r>
              <a:rPr lang="de-DE" sz="1200" b="0" i="1" dirty="0" err="1"/>
              <a:t>dans</a:t>
            </a:r>
            <a:r>
              <a:rPr lang="de-DE" sz="1200" b="0" i="1" dirty="0"/>
              <a:t> </a:t>
            </a:r>
            <a:r>
              <a:rPr lang="de-DE" sz="1200" b="0" i="1" dirty="0" err="1"/>
              <a:t>les</a:t>
            </a:r>
            <a:r>
              <a:rPr lang="de-DE" sz="1200" b="0" i="1" dirty="0"/>
              <a:t> 15 </a:t>
            </a:r>
            <a:r>
              <a:rPr lang="de-DE" sz="1200" b="0" i="1" dirty="0" err="1"/>
              <a:t>pays</a:t>
            </a:r>
            <a:r>
              <a:rPr lang="de-DE" sz="1200" b="0" i="1" dirty="0"/>
              <a:t> de la CEDEAO , de la </a:t>
            </a:r>
            <a:r>
              <a:rPr lang="de-DE" sz="1200" b="0" i="1" dirty="0" err="1"/>
              <a:t>Mauritanie</a:t>
            </a:r>
            <a:r>
              <a:rPr lang="de-DE" sz="1200" b="0" i="1" dirty="0"/>
              <a:t> et du </a:t>
            </a:r>
            <a:r>
              <a:rPr lang="de-DE" sz="1200" b="0" i="1" dirty="0" err="1"/>
              <a:t>Tchad</a:t>
            </a:r>
            <a:r>
              <a:rPr lang="de-DE" sz="1200" b="0" i="1" dirty="0"/>
              <a:t> Annexe 5 : Fiche Ghana. CIRAD, Campus de </a:t>
            </a:r>
            <a:r>
              <a:rPr lang="de-DE" sz="1200" b="0" i="1" dirty="0" err="1"/>
              <a:t>Baillarguet</a:t>
            </a:r>
            <a:r>
              <a:rPr lang="de-DE" sz="1200" b="0" i="1" dirty="0"/>
              <a:t> 34 398 Montpellier </a:t>
            </a:r>
            <a:r>
              <a:rPr lang="de-DE" sz="1200" b="0" i="1" dirty="0" err="1"/>
              <a:t>Cedex</a:t>
            </a:r>
            <a:r>
              <a:rPr lang="de-DE" sz="1200" b="0" i="1" dirty="0"/>
              <a:t> 05, France</a:t>
            </a:r>
            <a:r>
              <a:rPr lang="de-DE" sz="1200" b="0" dirty="0"/>
              <a:t>.</a:t>
            </a:r>
            <a:endParaRPr lang="en-US" sz="1200" b="0" dirty="0"/>
          </a:p>
          <a:p>
            <a:r>
              <a:rPr lang="en-US" sz="1200" dirty="0"/>
              <a:t>Magnani, S. D., </a:t>
            </a:r>
            <a:r>
              <a:rPr lang="en-US" sz="1200" dirty="0" err="1"/>
              <a:t>Ancey</a:t>
            </a:r>
            <a:r>
              <a:rPr lang="en-US" sz="1200" dirty="0"/>
              <a:t>, V., &amp; Hubert, B. (2019). </a:t>
            </a:r>
            <a:r>
              <a:rPr lang="en-US" sz="1200" b="0" dirty="0"/>
              <a:t>Dairy Policy in Senegal: The Need to Overcome a Technical Mindset. </a:t>
            </a:r>
            <a:r>
              <a:rPr lang="en-US" sz="1200" b="0" i="1" dirty="0"/>
              <a:t>The European Journal of Development Research</a:t>
            </a:r>
            <a:r>
              <a:rPr lang="en-US" sz="1200" b="0" dirty="0"/>
              <a:t>, </a:t>
            </a:r>
            <a:r>
              <a:rPr lang="en-US" sz="1200" b="0" i="1" dirty="0"/>
              <a:t>31</a:t>
            </a:r>
            <a:r>
              <a:rPr lang="en-US" sz="1200" b="0" dirty="0"/>
              <a:t>(5), 1227–1245. https://doi.org/10.1057/s41287-019-00208-4</a:t>
            </a:r>
          </a:p>
          <a:p>
            <a:r>
              <a:rPr lang="en-US" sz="1200" dirty="0"/>
              <a:t>Oppong-</a:t>
            </a:r>
            <a:r>
              <a:rPr lang="en-US" sz="1200" dirty="0" err="1"/>
              <a:t>Apane</a:t>
            </a:r>
            <a:r>
              <a:rPr lang="en-US" sz="1200" dirty="0"/>
              <a:t>, K. (2016). </a:t>
            </a:r>
            <a:r>
              <a:rPr lang="en-US" sz="1200" b="0" dirty="0"/>
              <a:t>Review of the Livestock/Meat and Milk Value Chains and Policy Influencing them in Ghana. In </a:t>
            </a:r>
            <a:r>
              <a:rPr lang="en-US" sz="1200" b="0" i="1" dirty="0"/>
              <a:t>Food and Agriculture </a:t>
            </a:r>
            <a:r>
              <a:rPr lang="en-US" sz="1200" b="0" i="1" dirty="0" err="1"/>
              <a:t>Organisation</a:t>
            </a:r>
            <a:r>
              <a:rPr lang="en-US" sz="1200" b="0" i="1" dirty="0"/>
              <a:t> of the United Nations</a:t>
            </a:r>
            <a:r>
              <a:rPr lang="en-US" sz="1200" b="0" dirty="0"/>
              <a:t>.</a:t>
            </a:r>
          </a:p>
          <a:p>
            <a:r>
              <a:rPr lang="en-US" sz="1200" dirty="0" err="1"/>
              <a:t>Orasmaa</a:t>
            </a:r>
            <a:r>
              <a:rPr lang="en-US" sz="1200" dirty="0"/>
              <a:t>, T., </a:t>
            </a:r>
            <a:r>
              <a:rPr lang="en-US" sz="1200" dirty="0" err="1"/>
              <a:t>Duteurtre</a:t>
            </a:r>
            <a:r>
              <a:rPr lang="en-US" sz="1200" dirty="0"/>
              <a:t>, G., &amp; </a:t>
            </a:r>
            <a:r>
              <a:rPr lang="en-US" sz="1200" dirty="0" err="1"/>
              <a:t>Corniaux</a:t>
            </a:r>
            <a:r>
              <a:rPr lang="en-US" sz="1200" dirty="0"/>
              <a:t>, C. (2016). </a:t>
            </a:r>
            <a:r>
              <a:rPr lang="en-US" sz="1200" b="0" i="1" dirty="0"/>
              <a:t>The end of EU milk quotas - implications in West Africa: Literature review and future perspectives. CIRAD</a:t>
            </a:r>
            <a:r>
              <a:rPr lang="en-US" sz="1200" b="0" dirty="0"/>
              <a:t>. Retrieved from https://agritrop.cirad.fr/584599/1/The_end_of_EU_milk_quotas_2016.pdf</a:t>
            </a:r>
          </a:p>
          <a:p>
            <a:r>
              <a:rPr lang="de-DE" sz="1200" dirty="0"/>
              <a:t>Zamani, O., Pelikan, J., &amp; Schott, J. (2021). </a:t>
            </a:r>
            <a:r>
              <a:rPr lang="en-US" sz="1200" b="0" i="1" dirty="0"/>
              <a:t>EU-Exports of livestock products to West Africa: An analysis of dairy and poultry trade data. </a:t>
            </a:r>
            <a:r>
              <a:rPr lang="de-DE" sz="1200" b="0" i="1" dirty="0"/>
              <a:t>Johann Heinrich von Thünen-Institut, 42p, Thünen Working Paper 162</a:t>
            </a:r>
            <a:r>
              <a:rPr lang="de-DE" sz="1200" b="0" dirty="0"/>
              <a:t>.</a:t>
            </a:r>
            <a:endParaRPr lang="en-US" sz="1200" b="0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769800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45332-9D0A-4805-A829-79AFF03F7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24644"/>
            <a:ext cx="9121613" cy="639344"/>
          </a:xfrm>
        </p:spPr>
        <p:txBody>
          <a:bodyPr/>
          <a:lstStyle/>
          <a:p>
            <a:pPr algn="ctr"/>
            <a:r>
              <a:rPr lang="en-US" dirty="0"/>
              <a:t>Introduction Cont’d.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FC7B5-F0B9-4417-A62A-29EC60104D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87" y="1304764"/>
            <a:ext cx="9541060" cy="4824535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0" dirty="0"/>
              <a:t>In contrast, local milk production developed slightly or remained stagnant over the years </a:t>
            </a:r>
            <a:r>
              <a:rPr lang="en-US" sz="2400" b="0" dirty="0">
                <a:solidFill>
                  <a:schemeClr val="accent2"/>
                </a:solidFill>
              </a:rPr>
              <a:t>(Zamani, </a:t>
            </a:r>
            <a:r>
              <a:rPr lang="en-US" sz="2400" b="0" dirty="0" err="1">
                <a:solidFill>
                  <a:schemeClr val="accent2"/>
                </a:solidFill>
              </a:rPr>
              <a:t>Pelikan</a:t>
            </a:r>
            <a:r>
              <a:rPr lang="en-US" sz="2400" b="0" dirty="0">
                <a:solidFill>
                  <a:schemeClr val="accent2"/>
                </a:solidFill>
              </a:rPr>
              <a:t>, &amp; Schott, 2021)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accent2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0" dirty="0"/>
              <a:t>This has drawn the attention of some international organizations and civil society activists </a:t>
            </a:r>
          </a:p>
          <a:p>
            <a:pPr algn="just"/>
            <a:r>
              <a:rPr lang="en-US" sz="2400" b="0" dirty="0"/>
              <a:t>	-associated the retarded growth of the local dairy sectors to the 	operations of European dairies in the region </a:t>
            </a:r>
            <a:r>
              <a:rPr lang="en-US" sz="2400" b="0" dirty="0">
                <a:solidFill>
                  <a:schemeClr val="accent2"/>
                </a:solidFill>
              </a:rPr>
              <a:t>(e.g., Magnani, </a:t>
            </a:r>
            <a:r>
              <a:rPr lang="en-US" sz="2400" b="0" dirty="0" err="1">
                <a:solidFill>
                  <a:schemeClr val="accent2"/>
                </a:solidFill>
              </a:rPr>
              <a:t>Ancey</a:t>
            </a:r>
            <a:r>
              <a:rPr lang="en-US" sz="2400" b="0" dirty="0">
                <a:solidFill>
                  <a:schemeClr val="accent2"/>
                </a:solidFill>
              </a:rPr>
              <a:t>, &amp; 	Hubert, 2019; </a:t>
            </a:r>
            <a:r>
              <a:rPr lang="en-US" sz="2400" b="0" dirty="0" err="1">
                <a:solidFill>
                  <a:schemeClr val="accent2"/>
                </a:solidFill>
              </a:rPr>
              <a:t>Broutin</a:t>
            </a:r>
            <a:r>
              <a:rPr lang="en-US" sz="2400" b="0" dirty="0">
                <a:solidFill>
                  <a:schemeClr val="accent2"/>
                </a:solidFill>
              </a:rPr>
              <a:t>, </a:t>
            </a:r>
            <a:r>
              <a:rPr lang="en-US" sz="2400" b="0" dirty="0" err="1">
                <a:solidFill>
                  <a:schemeClr val="accent2"/>
                </a:solidFill>
              </a:rPr>
              <a:t>Levard</a:t>
            </a:r>
            <a:r>
              <a:rPr lang="en-US" sz="2400" b="0" dirty="0">
                <a:solidFill>
                  <a:schemeClr val="accent2"/>
                </a:solidFill>
              </a:rPr>
              <a:t>, &amp; </a:t>
            </a:r>
            <a:r>
              <a:rPr lang="en-US" sz="2400" b="0" dirty="0" err="1">
                <a:solidFill>
                  <a:schemeClr val="accent2"/>
                </a:solidFill>
              </a:rPr>
              <a:t>Goudiaby</a:t>
            </a:r>
            <a:r>
              <a:rPr lang="en-US" sz="2400" b="0" dirty="0">
                <a:solidFill>
                  <a:schemeClr val="accent2"/>
                </a:solidFill>
              </a:rPr>
              <a:t>, 2018; </a:t>
            </a:r>
            <a:r>
              <a:rPr lang="en-US" sz="2400" b="0" dirty="0" err="1">
                <a:solidFill>
                  <a:schemeClr val="accent2"/>
                </a:solidFill>
              </a:rPr>
              <a:t>Orasmaa</a:t>
            </a:r>
            <a:r>
              <a:rPr lang="en-US" sz="2400" b="0" dirty="0">
                <a:solidFill>
                  <a:schemeClr val="accent2"/>
                </a:solidFill>
              </a:rPr>
              <a:t>, 	</a:t>
            </a:r>
            <a:r>
              <a:rPr lang="en-US" sz="2400" b="0" dirty="0" err="1">
                <a:solidFill>
                  <a:schemeClr val="accent2"/>
                </a:solidFill>
              </a:rPr>
              <a:t>Duteurtre</a:t>
            </a:r>
            <a:r>
              <a:rPr lang="en-US" sz="2400" b="0" dirty="0">
                <a:solidFill>
                  <a:schemeClr val="accent2"/>
                </a:solidFill>
              </a:rPr>
              <a:t>, &amp; </a:t>
            </a:r>
            <a:r>
              <a:rPr lang="en-US" sz="2400" b="0" dirty="0" err="1">
                <a:solidFill>
                  <a:schemeClr val="accent2"/>
                </a:solidFill>
              </a:rPr>
              <a:t>Corniaux</a:t>
            </a:r>
            <a:r>
              <a:rPr lang="en-US" sz="2400" b="0" dirty="0">
                <a:solidFill>
                  <a:schemeClr val="accent2"/>
                </a:solidFill>
              </a:rPr>
              <a:t>, 2016) 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6595557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095F-CFCE-4503-9591-311FAC78A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179061"/>
            <a:ext cx="9121613" cy="675348"/>
          </a:xfrm>
        </p:spPr>
        <p:txBody>
          <a:bodyPr/>
          <a:lstStyle/>
          <a:p>
            <a:pPr algn="ctr"/>
            <a:r>
              <a:rPr lang="en-US" dirty="0"/>
              <a:t>Introduction Cont’d.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66B87-C8F1-4975-9368-8D82B0808E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87" y="1376772"/>
            <a:ext cx="9541060" cy="4644515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dirty="0"/>
              <a:t>Researchers over the years have placed emphasis on analyzing the dairy value chains in West Africa </a:t>
            </a:r>
            <a:r>
              <a:rPr lang="en-US" sz="2400" b="0" dirty="0">
                <a:solidFill>
                  <a:schemeClr val="accent2"/>
                </a:solidFill>
              </a:rPr>
              <a:t>(e.g., Boimah, </a:t>
            </a:r>
            <a:r>
              <a:rPr lang="en-US" sz="2400" b="0" dirty="0" err="1">
                <a:solidFill>
                  <a:schemeClr val="accent2"/>
                </a:solidFill>
              </a:rPr>
              <a:t>Weible</a:t>
            </a:r>
            <a:r>
              <a:rPr lang="en-US" sz="2400" b="0" dirty="0">
                <a:solidFill>
                  <a:schemeClr val="accent2"/>
                </a:solidFill>
              </a:rPr>
              <a:t>, &amp; Weber, 2021; </a:t>
            </a:r>
            <a:r>
              <a:rPr lang="en-US" sz="2400" b="0" dirty="0" err="1">
                <a:solidFill>
                  <a:schemeClr val="accent2"/>
                </a:solidFill>
              </a:rPr>
              <a:t>Guri</a:t>
            </a:r>
            <a:r>
              <a:rPr lang="en-US" sz="2400" b="0" dirty="0">
                <a:solidFill>
                  <a:schemeClr val="accent2"/>
                </a:solidFill>
              </a:rPr>
              <a:t>, </a:t>
            </a:r>
            <a:r>
              <a:rPr lang="en-US" sz="2400" b="0" dirty="0" err="1">
                <a:solidFill>
                  <a:schemeClr val="accent2"/>
                </a:solidFill>
              </a:rPr>
              <a:t>Ameleke</a:t>
            </a:r>
            <a:r>
              <a:rPr lang="en-US" sz="2400" b="0" dirty="0">
                <a:solidFill>
                  <a:schemeClr val="accent2"/>
                </a:solidFill>
              </a:rPr>
              <a:t>, &amp; </a:t>
            </a:r>
            <a:r>
              <a:rPr lang="en-US" sz="2400" b="0" dirty="0" err="1">
                <a:solidFill>
                  <a:schemeClr val="accent2"/>
                </a:solidFill>
              </a:rPr>
              <a:t>Karbo</a:t>
            </a:r>
            <a:r>
              <a:rPr lang="en-US" sz="2400" b="0" dirty="0">
                <a:solidFill>
                  <a:schemeClr val="accent2"/>
                </a:solidFill>
              </a:rPr>
              <a:t>, 2018; Oppong-</a:t>
            </a:r>
            <a:r>
              <a:rPr lang="en-US" sz="2400" b="0" dirty="0" err="1">
                <a:solidFill>
                  <a:schemeClr val="accent2"/>
                </a:solidFill>
              </a:rPr>
              <a:t>Apane</a:t>
            </a:r>
            <a:r>
              <a:rPr lang="en-US" sz="2400" b="0" dirty="0">
                <a:solidFill>
                  <a:schemeClr val="accent2"/>
                </a:solidFill>
              </a:rPr>
              <a:t>, 2016; </a:t>
            </a:r>
            <a:r>
              <a:rPr lang="en-US" sz="2400" b="0" dirty="0" err="1">
                <a:solidFill>
                  <a:schemeClr val="accent2"/>
                </a:solidFill>
              </a:rPr>
              <a:t>Corniaux</a:t>
            </a:r>
            <a:r>
              <a:rPr lang="en-US" sz="2400" b="0" dirty="0">
                <a:solidFill>
                  <a:schemeClr val="accent2"/>
                </a:solidFill>
              </a:rPr>
              <a:t>, 2018; </a:t>
            </a:r>
            <a:r>
              <a:rPr lang="en-US" sz="2400" b="0" dirty="0" err="1">
                <a:solidFill>
                  <a:schemeClr val="accent2"/>
                </a:solidFill>
              </a:rPr>
              <a:t>Corniaux</a:t>
            </a:r>
            <a:r>
              <a:rPr lang="en-US" sz="2400" b="0" dirty="0">
                <a:solidFill>
                  <a:schemeClr val="accent2"/>
                </a:solidFill>
              </a:rPr>
              <a:t>, 2017; </a:t>
            </a:r>
            <a:r>
              <a:rPr lang="en-US" sz="2400" b="0" dirty="0" err="1">
                <a:solidFill>
                  <a:schemeClr val="accent2"/>
                </a:solidFill>
              </a:rPr>
              <a:t>Corniaux</a:t>
            </a:r>
            <a:r>
              <a:rPr lang="en-US" sz="2400" b="0" dirty="0">
                <a:solidFill>
                  <a:schemeClr val="accent2"/>
                </a:solidFill>
              </a:rPr>
              <a:t> &amp; </a:t>
            </a:r>
            <a:r>
              <a:rPr lang="en-US" sz="2400" b="0" dirty="0" err="1">
                <a:solidFill>
                  <a:schemeClr val="accent2"/>
                </a:solidFill>
              </a:rPr>
              <a:t>Duteurtre</a:t>
            </a:r>
            <a:r>
              <a:rPr lang="en-US" sz="2400" b="0" dirty="0">
                <a:solidFill>
                  <a:schemeClr val="accent2"/>
                </a:solidFill>
              </a:rPr>
              <a:t>, 2014; </a:t>
            </a:r>
            <a:r>
              <a:rPr lang="en-US" sz="2400" b="0" dirty="0" err="1">
                <a:solidFill>
                  <a:schemeClr val="accent2"/>
                </a:solidFill>
              </a:rPr>
              <a:t>Duteurtre</a:t>
            </a:r>
            <a:r>
              <a:rPr lang="en-US" sz="2400" b="0" dirty="0">
                <a:solidFill>
                  <a:schemeClr val="accent2"/>
                </a:solidFill>
              </a:rPr>
              <a:t> &amp; </a:t>
            </a:r>
            <a:r>
              <a:rPr lang="en-US" sz="2400" b="0" dirty="0" err="1">
                <a:solidFill>
                  <a:schemeClr val="accent2"/>
                </a:solidFill>
              </a:rPr>
              <a:t>Corniaux</a:t>
            </a:r>
            <a:r>
              <a:rPr lang="en-US" sz="2400" b="0" dirty="0">
                <a:solidFill>
                  <a:schemeClr val="accent2"/>
                </a:solidFill>
              </a:rPr>
              <a:t>, 2013)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accent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accent1"/>
                </a:solidFill>
              </a:rPr>
              <a:t>Consumers are neglected in these studies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accent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Dairy consumption in West Africa is diversified with a more or less segmented market with three different types of products; </a:t>
            </a:r>
            <a:r>
              <a:rPr lang="en-US" sz="2400" b="0" dirty="0">
                <a:solidFill>
                  <a:schemeClr val="accent2"/>
                </a:solidFill>
              </a:rPr>
              <a:t>local</a:t>
            </a:r>
            <a:r>
              <a:rPr lang="en-US" sz="2400" b="0" dirty="0"/>
              <a:t>, </a:t>
            </a:r>
            <a:r>
              <a:rPr lang="en-US" sz="2400" b="0" dirty="0">
                <a:solidFill>
                  <a:schemeClr val="accent2"/>
                </a:solidFill>
              </a:rPr>
              <a:t>domestic</a:t>
            </a:r>
            <a:r>
              <a:rPr lang="en-US" sz="2400" b="0" dirty="0"/>
              <a:t> and </a:t>
            </a:r>
            <a:r>
              <a:rPr lang="en-US" sz="2400" b="0" dirty="0">
                <a:solidFill>
                  <a:schemeClr val="accent2"/>
                </a:solidFill>
              </a:rPr>
              <a:t>imported</a:t>
            </a:r>
          </a:p>
          <a:p>
            <a:r>
              <a:rPr lang="en-US" sz="2400" b="0" dirty="0"/>
              <a:t>	</a:t>
            </a:r>
            <a:endParaRPr lang="en-US" sz="2400" b="0" dirty="0">
              <a:solidFill>
                <a:schemeClr val="tx1"/>
              </a:solidFill>
            </a:endParaRPr>
          </a:p>
          <a:p>
            <a:pPr algn="just">
              <a:spcAft>
                <a:spcPts val="0"/>
              </a:spcAft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991771221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41CE3-6385-4A53-9D23-A5F6A561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24644"/>
            <a:ext cx="9121613" cy="675348"/>
          </a:xfrm>
        </p:spPr>
        <p:txBody>
          <a:bodyPr/>
          <a:lstStyle/>
          <a:p>
            <a:pPr algn="ctr"/>
            <a:r>
              <a:rPr lang="en-US" dirty="0"/>
              <a:t>Objectives of the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A3A91-4D07-44F7-B2A8-A2691F183D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87" y="1268760"/>
            <a:ext cx="9577064" cy="47885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In view of the growing criticisms and a highly competitive world market; </a:t>
            </a:r>
          </a:p>
          <a:p>
            <a:r>
              <a:rPr lang="en-US" sz="2400" b="0" dirty="0"/>
              <a:t>	-it is of interest to analyze consumption habits with respect to the 	three different origins of dairy products in West Africa;</a:t>
            </a:r>
          </a:p>
          <a:p>
            <a:pPr>
              <a:spcAft>
                <a:spcPts val="0"/>
              </a:spcAft>
            </a:pPr>
            <a:endParaRPr lang="en-US" sz="2400" b="0" dirty="0"/>
          </a:p>
          <a:p>
            <a:pPr marL="457200" indent="-457200">
              <a:buFont typeface="+mj-lt"/>
              <a:buAutoNum type="arabicPeriod"/>
            </a:pPr>
            <a:r>
              <a:rPr lang="en-US" sz="2400" b="0" dirty="0"/>
              <a:t>Identify the frequency at which yoghurt in general is consumed and the factors that determine consumption rates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dirty="0"/>
              <a:t>To verify the influence of </a:t>
            </a:r>
            <a:r>
              <a:rPr lang="en-US" sz="2400" dirty="0"/>
              <a:t>origin</a:t>
            </a:r>
            <a:r>
              <a:rPr lang="en-US" sz="2400" b="0" dirty="0"/>
              <a:t> on consumer </a:t>
            </a:r>
            <a:r>
              <a:rPr lang="en-US" sz="2400" b="0" dirty="0" err="1"/>
              <a:t>behaviour</a:t>
            </a:r>
            <a:r>
              <a:rPr lang="en-US" sz="2400" b="0" dirty="0"/>
              <a:t>, we identify in addition to socio-demographic factors, the role of consumer attitudes and perceptions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dirty="0"/>
              <a:t>We assess the results from the two countries to see if notable differences exist in consumer </a:t>
            </a:r>
            <a:r>
              <a:rPr lang="en-US" sz="2400" b="0" dirty="0" err="1"/>
              <a:t>behaviour</a:t>
            </a:r>
            <a:r>
              <a:rPr lang="en-US" sz="2400" b="0" dirty="0"/>
              <a:t> towards the three origins of yoghurt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83256386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39AF7-5214-4A00-80CF-660891D53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346" y="181840"/>
            <a:ext cx="9122546" cy="639340"/>
          </a:xfrm>
        </p:spPr>
        <p:txBody>
          <a:bodyPr/>
          <a:lstStyle/>
          <a:p>
            <a:pPr algn="ctr"/>
            <a:r>
              <a:rPr lang="en-US" sz="3000" b="1" dirty="0"/>
              <a:t>Data and Method of Analysis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4C5A2A-6D2F-40C4-B8D4-EE5CFA64CF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82567" y="1368001"/>
            <a:ext cx="5256584" cy="4510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Primary, cross-sectional data: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Ghana – 312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Senegal – 532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Methods: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Descriptive statistics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Quantitative methods: ordered </a:t>
            </a:r>
            <a:r>
              <a:rPr lang="en-US" sz="2400" dirty="0" err="1"/>
              <a:t>probit</a:t>
            </a:r>
            <a:r>
              <a:rPr lang="en-US" sz="2400" dirty="0"/>
              <a:t> and logit models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Factor analysis-PCA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8B9CA7-5653-459B-9D97-7A3C2C815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2" y="1160748"/>
            <a:ext cx="3884729" cy="21901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26C640-5AF6-4898-957E-C3F667D25A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" y="3390732"/>
            <a:ext cx="3884729" cy="2448272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C8B99D6-1477-441D-83CA-6FB4306BA8CB}"/>
              </a:ext>
            </a:extLst>
          </p:cNvPr>
          <p:cNvSpPr txBox="1">
            <a:spLocks/>
          </p:cNvSpPr>
          <p:nvPr/>
        </p:nvSpPr>
        <p:spPr>
          <a:xfrm>
            <a:off x="93782" y="5878801"/>
            <a:ext cx="2667600" cy="330829"/>
          </a:xfrm>
          <a:prstGeom prst="rect">
            <a:avLst/>
          </a:prstGeom>
        </p:spPr>
        <p:txBody>
          <a:bodyPr vert="horz" lIns="109728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Calibri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Symbol" pitchFamily="18" charset="2"/>
              <a:buChar char="-"/>
              <a:defRPr sz="2000" b="0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>
                <a:solidFill>
                  <a:schemeClr val="tx1"/>
                </a:solidFill>
              </a:rPr>
              <a:t>©</a:t>
            </a:r>
            <a:r>
              <a:rPr lang="en-US" sz="1400" b="0" dirty="0" err="1">
                <a:solidFill>
                  <a:schemeClr val="tx1"/>
                </a:solidFill>
              </a:rPr>
              <a:t>Thünen</a:t>
            </a:r>
            <a:r>
              <a:rPr lang="en-US" sz="1400" b="0" dirty="0">
                <a:solidFill>
                  <a:schemeClr val="tx1"/>
                </a:solidFill>
              </a:rPr>
              <a:t>, Boimah 2022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98390907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4172D-F6C4-4115-9BEA-F80AAE88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92" y="167186"/>
            <a:ext cx="9121613" cy="711352"/>
          </a:xfrm>
        </p:spPr>
        <p:txBody>
          <a:bodyPr/>
          <a:lstStyle/>
          <a:p>
            <a:pPr algn="ctr"/>
            <a:r>
              <a:rPr lang="en-US" dirty="0"/>
              <a:t>Dairy consumption frequency in households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B65AC-7BC4-4725-B884-2D255EF23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4C1305-47A7-4531-A6FB-F941B6A59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496654"/>
              </p:ext>
            </p:extLst>
          </p:nvPr>
        </p:nvGraphicFramePr>
        <p:xfrm>
          <a:off x="389813" y="1508125"/>
          <a:ext cx="9121612" cy="4457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745">
                  <a:extLst>
                    <a:ext uri="{9D8B030D-6E8A-4147-A177-3AD203B41FA5}">
                      <a16:colId xmlns:a16="http://schemas.microsoft.com/office/drawing/2014/main" val="3873926886"/>
                    </a:ext>
                  </a:extLst>
                </a:gridCol>
                <a:gridCol w="181233">
                  <a:extLst>
                    <a:ext uri="{9D8B030D-6E8A-4147-A177-3AD203B41FA5}">
                      <a16:colId xmlns:a16="http://schemas.microsoft.com/office/drawing/2014/main" val="2094321796"/>
                    </a:ext>
                  </a:extLst>
                </a:gridCol>
                <a:gridCol w="1835303">
                  <a:extLst>
                    <a:ext uri="{9D8B030D-6E8A-4147-A177-3AD203B41FA5}">
                      <a16:colId xmlns:a16="http://schemas.microsoft.com/office/drawing/2014/main" val="3116251998"/>
                    </a:ext>
                  </a:extLst>
                </a:gridCol>
                <a:gridCol w="163943">
                  <a:extLst>
                    <a:ext uri="{9D8B030D-6E8A-4147-A177-3AD203B41FA5}">
                      <a16:colId xmlns:a16="http://schemas.microsoft.com/office/drawing/2014/main" val="1240482235"/>
                    </a:ext>
                  </a:extLst>
                </a:gridCol>
                <a:gridCol w="2307388">
                  <a:extLst>
                    <a:ext uri="{9D8B030D-6E8A-4147-A177-3AD203B41FA5}">
                      <a16:colId xmlns:a16="http://schemas.microsoft.com/office/drawing/2014/main" val="4218914717"/>
                    </a:ext>
                  </a:extLst>
                </a:gridCol>
              </a:tblGrid>
              <a:tr h="3107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solidFill>
                            <a:srgbClr val="002060"/>
                          </a:solidFill>
                          <a:effectLst/>
                        </a:rPr>
                        <a:t>Ghana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solidFill>
                            <a:srgbClr val="002060"/>
                          </a:solidFill>
                          <a:effectLst/>
                        </a:rPr>
                        <a:t>Senegal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806967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Frequency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98822"/>
                  </a:ext>
                </a:extLst>
              </a:tr>
              <a:tr h="48638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Four times a week or more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52.6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91.2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75744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2-3 times a week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23.4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647311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Once a week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72119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2-3 times a month 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862491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Once a month 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723260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Occasionally 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9.9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19659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Never 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481244"/>
                  </a:ext>
                </a:extLst>
              </a:tr>
              <a:tr h="45757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</a:rPr>
                        <a:t>Total 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921214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82FC6FF6-B6C1-4232-B84A-A0FF67A97AA3}"/>
              </a:ext>
            </a:extLst>
          </p:cNvPr>
          <p:cNvSpPr/>
          <p:nvPr/>
        </p:nvSpPr>
        <p:spPr>
          <a:xfrm>
            <a:off x="7146863" y="2168860"/>
            <a:ext cx="824679" cy="505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57825733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17812-5181-4856-867D-BF4B96DE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1" y="127372"/>
            <a:ext cx="9121613" cy="675348"/>
          </a:xfrm>
        </p:spPr>
        <p:txBody>
          <a:bodyPr/>
          <a:lstStyle/>
          <a:p>
            <a:pPr algn="ctr"/>
            <a:r>
              <a:rPr lang="en-US" dirty="0"/>
              <a:t>Products consumed by households (%)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21A1CAD-0B6D-4017-B8CE-D1C5DEEF2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921549"/>
              </p:ext>
            </p:extLst>
          </p:nvPr>
        </p:nvGraphicFramePr>
        <p:xfrm>
          <a:off x="-1" y="1160748"/>
          <a:ext cx="4950619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FEA1FB9-BFDD-4933-88C3-7F6A0299E3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9881986"/>
              </p:ext>
            </p:extLst>
          </p:nvPr>
        </p:nvGraphicFramePr>
        <p:xfrm>
          <a:off x="5274655" y="1160748"/>
          <a:ext cx="43924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6708366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D4CB0-F59E-47E1-BDF7-EC29A6DA2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12" y="260648"/>
            <a:ext cx="9121613" cy="567336"/>
          </a:xfrm>
        </p:spPr>
        <p:txBody>
          <a:bodyPr/>
          <a:lstStyle/>
          <a:p>
            <a:pPr algn="ctr"/>
            <a:r>
              <a:rPr lang="en-US" dirty="0"/>
              <a:t>Yoghurt consumption frequency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1543274-317E-4153-941E-ACF3AD5213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210471"/>
              </p:ext>
            </p:extLst>
          </p:nvPr>
        </p:nvGraphicFramePr>
        <p:xfrm>
          <a:off x="126084" y="1232756"/>
          <a:ext cx="4824536" cy="486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429C498-71E9-44C4-9762-EA27A28F22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2836952"/>
              </p:ext>
            </p:extLst>
          </p:nvPr>
        </p:nvGraphicFramePr>
        <p:xfrm>
          <a:off x="5130639" y="1232756"/>
          <a:ext cx="4644516" cy="486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2693045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hünen blau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defRPr sz="1400" b="1" kern="1200" dirty="0" smtClean="0">
            <a:solidFill>
              <a:schemeClr val="tx1">
                <a:lumMod val="50000"/>
                <a:lumOff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ünen blau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defRPr sz="1400" b="1" kern="1200" dirty="0" smtClean="0">
            <a:solidFill>
              <a:schemeClr val="tx1">
                <a:lumMod val="50000"/>
                <a:lumOff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ünen 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ünen blau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hünen rot">
  <a:themeElements>
    <a:clrScheme name="THÜNEN Sekund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4B3228"/>
      </a:accent2>
      <a:accent3>
        <a:srgbClr val="AF0A19"/>
      </a:accent3>
      <a:accent4>
        <a:srgbClr val="E10019"/>
      </a:accent4>
      <a:accent5>
        <a:srgbClr val="E17D00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6468</TotalTime>
  <Words>2007</Words>
  <Application>Microsoft Office PowerPoint</Application>
  <PresentationFormat>Custom</PresentationFormat>
  <Paragraphs>492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Arial</vt:lpstr>
      <vt:lpstr>Calibri</vt:lpstr>
      <vt:lpstr>Calibri Light</vt:lpstr>
      <vt:lpstr>Symbol</vt:lpstr>
      <vt:lpstr>Times New Roman</vt:lpstr>
      <vt:lpstr>Verdana</vt:lpstr>
      <vt:lpstr>Thünen blau</vt:lpstr>
      <vt:lpstr>2_Custom Design</vt:lpstr>
      <vt:lpstr>1_Custom Design</vt:lpstr>
      <vt:lpstr>Custom Design</vt:lpstr>
      <vt:lpstr>1_Thünen blau</vt:lpstr>
      <vt:lpstr>Benutzerdefiniertes Design</vt:lpstr>
      <vt:lpstr>Thünen grün</vt:lpstr>
      <vt:lpstr>Thünen blaugrün</vt:lpstr>
      <vt:lpstr>Thünen rot</vt:lpstr>
      <vt:lpstr>PowerPoint Presentation</vt:lpstr>
      <vt:lpstr>Introduction </vt:lpstr>
      <vt:lpstr>Introduction Cont’d.</vt:lpstr>
      <vt:lpstr>Introduction Cont’d.</vt:lpstr>
      <vt:lpstr>Objectives of the study</vt:lpstr>
      <vt:lpstr>PowerPoint Presentation</vt:lpstr>
      <vt:lpstr>Dairy consumption frequency in households</vt:lpstr>
      <vt:lpstr>Products consumed by households (%)</vt:lpstr>
      <vt:lpstr>Yoghurt consumption frequency</vt:lpstr>
      <vt:lpstr>Factors influencing yoghurt consumption frequency - Ghana</vt:lpstr>
      <vt:lpstr>Factors influencing yoghurt consumption frequency - Senegal</vt:lpstr>
      <vt:lpstr>Yoghurt consumption frequency based on origin</vt:lpstr>
      <vt:lpstr>Factors influencing yoghurt consumption by origin-Ghana</vt:lpstr>
      <vt:lpstr>Factors influencing yoghurt consumption by origin-Senegal</vt:lpstr>
      <vt:lpstr>Some pictures </vt:lpstr>
      <vt:lpstr>Conclusions and Recommendations</vt:lpstr>
      <vt:lpstr>Conclusions and Recommendations</vt:lpstr>
      <vt:lpstr>Conclusions and Recommendations</vt:lpstr>
      <vt:lpstr>PowerPoint Presentation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Thünen</dc:title>
  <dc:creator>Martin Banse</dc:creator>
  <cp:lastModifiedBy>Mavis Boimah</cp:lastModifiedBy>
  <cp:revision>1291</cp:revision>
  <cp:lastPrinted>2015-06-01T08:39:33Z</cp:lastPrinted>
  <dcterms:created xsi:type="dcterms:W3CDTF">2012-08-01T11:27:56Z</dcterms:created>
  <dcterms:modified xsi:type="dcterms:W3CDTF">2022-06-08T14:39:40Z</dcterms:modified>
</cp:coreProperties>
</file>