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991" r:id="rId4"/>
    <p:sldMasterId id="2147484013" r:id="rId5"/>
  </p:sldMasterIdLst>
  <p:notesMasterIdLst>
    <p:notesMasterId r:id="rId27"/>
  </p:notesMasterIdLst>
  <p:handoutMasterIdLst>
    <p:handoutMasterId r:id="rId28"/>
  </p:handoutMasterIdLst>
  <p:sldIdLst>
    <p:sldId id="256" r:id="rId6"/>
    <p:sldId id="685" r:id="rId7"/>
    <p:sldId id="696" r:id="rId8"/>
    <p:sldId id="686" r:id="rId9"/>
    <p:sldId id="697" r:id="rId10"/>
    <p:sldId id="698" r:id="rId11"/>
    <p:sldId id="707" r:id="rId12"/>
    <p:sldId id="689" r:id="rId13"/>
    <p:sldId id="690" r:id="rId14"/>
    <p:sldId id="691" r:id="rId15"/>
    <p:sldId id="700" r:id="rId16"/>
    <p:sldId id="702" r:id="rId17"/>
    <p:sldId id="704" r:id="rId18"/>
    <p:sldId id="706" r:id="rId19"/>
    <p:sldId id="705" r:id="rId20"/>
    <p:sldId id="694" r:id="rId21"/>
    <p:sldId id="695" r:id="rId22"/>
    <p:sldId id="684" r:id="rId23"/>
    <p:sldId id="699" r:id="rId24"/>
    <p:sldId id="703" r:id="rId25"/>
    <p:sldId id="692" r:id="rId26"/>
  </p:sldIdLst>
  <p:sldSz cx="9144000" cy="5143500" type="screen16x9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CB3800-074E-43B9-B1C4-C2B678A997DE}">
          <p14:sldIdLst>
            <p14:sldId id="256"/>
          </p14:sldIdLst>
        </p14:section>
        <p14:section name="Intro and Background" id="{9A645949-A0ED-4CA0-BB5E-E586C551AFEE}">
          <p14:sldIdLst>
            <p14:sldId id="685"/>
            <p14:sldId id="696"/>
            <p14:sldId id="686"/>
            <p14:sldId id="697"/>
          </p14:sldIdLst>
        </p14:section>
        <p14:section name="Methods" id="{52F18E42-FDBF-466A-9A55-2BA049D1DAB8}">
          <p14:sldIdLst>
            <p14:sldId id="698"/>
            <p14:sldId id="707"/>
            <p14:sldId id="689"/>
            <p14:sldId id="690"/>
          </p14:sldIdLst>
        </p14:section>
        <p14:section name="Results and Discussion" id="{98D99274-0EC2-4DBF-9890-CA894FA710D2}">
          <p14:sldIdLst>
            <p14:sldId id="691"/>
            <p14:sldId id="700"/>
            <p14:sldId id="702"/>
            <p14:sldId id="704"/>
            <p14:sldId id="706"/>
            <p14:sldId id="705"/>
          </p14:sldIdLst>
        </p14:section>
        <p14:section name="End" id="{80AC0EAE-25E1-470C-8F89-8097FC76D498}">
          <p14:sldIdLst>
            <p14:sldId id="694"/>
            <p14:sldId id="695"/>
            <p14:sldId id="684"/>
            <p14:sldId id="699"/>
            <p14:sldId id="703"/>
            <p14:sldId id="6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5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6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n de Hernandez, Alison" initials="BdHA" lastIdx="7" clrIdx="0">
    <p:extLst>
      <p:ext uri="{19B8F6BF-5375-455C-9EA6-DF929625EA0E}">
        <p15:presenceInfo xmlns:p15="http://schemas.microsoft.com/office/powerpoint/2012/main" userId="S::abean@rti.org::735769b2-886e-4ef6-a09c-c20c1e1ed3d1" providerId="AD"/>
      </p:ext>
    </p:extLst>
  </p:cmAuthor>
  <p:cmAuthor id="2" name="Woollacott, Jared" initials="WJ" lastIdx="8" clrIdx="1">
    <p:extLst>
      <p:ext uri="{19B8F6BF-5375-455C-9EA6-DF929625EA0E}">
        <p15:presenceInfo xmlns:p15="http://schemas.microsoft.com/office/powerpoint/2012/main" userId="S::jwoollacott@rti.org::75f54ca7-067a-4905-b454-2d3317035d4e" providerId="AD"/>
      </p:ext>
    </p:extLst>
  </p:cmAuthor>
  <p:cmAuthor id="3" name="Henry, Candise" initials="HC" lastIdx="3" clrIdx="2">
    <p:extLst>
      <p:ext uri="{19B8F6BF-5375-455C-9EA6-DF929625EA0E}">
        <p15:presenceInfo xmlns:p15="http://schemas.microsoft.com/office/powerpoint/2012/main" userId="S::clhenry@rti.org::6f764366-7e98-4da1-ab75-c338d975a2c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D19A"/>
    <a:srgbClr val="6BE35B"/>
    <a:srgbClr val="F8CBAD"/>
    <a:srgbClr val="00B0F0"/>
    <a:srgbClr val="996633"/>
    <a:srgbClr val="CC9900"/>
    <a:srgbClr val="A5A5A5"/>
    <a:srgbClr val="3333FF"/>
    <a:srgbClr val="00B050"/>
    <a:srgbClr val="664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45" autoAdjust="0"/>
  </p:normalViewPr>
  <p:slideViewPr>
    <p:cSldViewPr snapToGrid="0">
      <p:cViewPr>
        <p:scale>
          <a:sx n="106" d="100"/>
          <a:sy n="106" d="100"/>
        </p:scale>
        <p:origin x="1686" y="90"/>
      </p:cViewPr>
      <p:guideLst>
        <p:guide orient="horz" pos="355"/>
        <p:guide pos="2880"/>
        <p:guide orient="horz" pos="6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esearchtriangleinstitute.sharepoint.com/sites/PowerAfricaEconImpacts/Shared%20Documents/General/IO%20Modeling/Outputs/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17138983004768"/>
          <c:y val="3.7233993169858835E-2"/>
          <c:w val="0.87900285122969901"/>
          <c:h val="0.787320032683960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Figures!$A$4</c:f>
              <c:strCache>
                <c:ptCount val="1"/>
                <c:pt idx="0">
                  <c:v>Solar</c:v>
                </c:pt>
              </c:strCache>
            </c:strRef>
          </c:tx>
          <c:spPr>
            <a:solidFill>
              <a:srgbClr val="FFA500"/>
            </a:solidFill>
            <a:ln>
              <a:noFill/>
            </a:ln>
            <a:effectLst/>
          </c:spPr>
          <c:invertIfNegative val="0"/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Figures!$B$4:$H$4</c:f>
              <c:numCache>
                <c:formatCode>General</c:formatCode>
                <c:ptCount val="7"/>
                <c:pt idx="3">
                  <c:v>200</c:v>
                </c:pt>
                <c:pt idx="4">
                  <c:v>150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F6-4922-BADA-B71E6B8CAADA}"/>
            </c:ext>
          </c:extLst>
        </c:ser>
        <c:ser>
          <c:idx val="1"/>
          <c:order val="1"/>
          <c:tx>
            <c:strRef>
              <c:f>Figures!$A$5</c:f>
              <c:strCache>
                <c:ptCount val="1"/>
                <c:pt idx="0">
                  <c:v>Wind</c:v>
                </c:pt>
              </c:strCache>
            </c:strRef>
          </c:tx>
          <c:spPr>
            <a:solidFill>
              <a:srgbClr val="00C5CD"/>
            </a:solidFill>
            <a:ln>
              <a:noFill/>
            </a:ln>
            <a:effectLst/>
          </c:spPr>
          <c:invertIfNegative val="0"/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Figures!$B$5:$H$5</c:f>
              <c:numCache>
                <c:formatCode>General</c:formatCode>
                <c:ptCount val="7"/>
                <c:pt idx="0">
                  <c:v>310</c:v>
                </c:pt>
                <c:pt idx="2">
                  <c:v>100</c:v>
                </c:pt>
                <c:pt idx="4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F6-4922-BADA-B71E6B8CAADA}"/>
            </c:ext>
          </c:extLst>
        </c:ser>
        <c:ser>
          <c:idx val="2"/>
          <c:order val="2"/>
          <c:tx>
            <c:strRef>
              <c:f>Figures!$A$6</c:f>
              <c:strCache>
                <c:ptCount val="1"/>
                <c:pt idx="0">
                  <c:v>Geothermal</c:v>
                </c:pt>
              </c:strCache>
            </c:strRef>
          </c:tx>
          <c:spPr>
            <a:solidFill>
              <a:srgbClr val="228B22"/>
            </a:solidFill>
            <a:ln>
              <a:noFill/>
            </a:ln>
            <a:effectLst/>
          </c:spPr>
          <c:invertIfNegative val="0"/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Figures!$B$6:$H$6</c:f>
              <c:numCache>
                <c:formatCode>General</c:formatCode>
                <c:ptCount val="7"/>
                <c:pt idx="0">
                  <c:v>158</c:v>
                </c:pt>
                <c:pt idx="3">
                  <c:v>83</c:v>
                </c:pt>
                <c:pt idx="4" formatCode="0">
                  <c:v>150.69999999999999</c:v>
                </c:pt>
                <c:pt idx="6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F6-4922-BADA-B71E6B8CAADA}"/>
            </c:ext>
          </c:extLst>
        </c:ser>
        <c:ser>
          <c:idx val="3"/>
          <c:order val="3"/>
          <c:tx>
            <c:strRef>
              <c:f>Figures!$A$7</c:f>
              <c:strCache>
                <c:ptCount val="1"/>
                <c:pt idx="0">
                  <c:v>Hydro</c:v>
                </c:pt>
              </c:strCache>
            </c:strRef>
          </c:tx>
          <c:spPr>
            <a:solidFill>
              <a:srgbClr val="00008B"/>
            </a:solidFill>
            <a:ln>
              <a:noFill/>
            </a:ln>
            <a:effectLst/>
          </c:spPr>
          <c:invertIfNegative val="0"/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Figures!$B$7:$H$7</c:f>
              <c:numCache>
                <c:formatCode>General</c:formatCode>
                <c:ptCount val="7"/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F6-4922-BADA-B71E6B8CAADA}"/>
            </c:ext>
          </c:extLst>
        </c:ser>
        <c:ser>
          <c:idx val="4"/>
          <c:order val="4"/>
          <c:tx>
            <c:strRef>
              <c:f>Figures!$A$8</c:f>
              <c:strCache>
                <c:ptCount val="1"/>
                <c:pt idx="0">
                  <c:v>Biopower</c:v>
                </c:pt>
              </c:strCache>
            </c:strRef>
          </c:tx>
          <c:spPr>
            <a:solidFill>
              <a:srgbClr val="9E2F3F"/>
            </a:solidFill>
            <a:ln>
              <a:noFill/>
            </a:ln>
            <a:effectLst/>
          </c:spPr>
          <c:invertIfNegative val="0"/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Figures!$B$8:$H$8</c:f>
              <c:numCache>
                <c:formatCode>General</c:formatCode>
                <c:ptCount val="7"/>
                <c:pt idx="3" formatCode="0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F6-4922-BADA-B71E6B8CA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0624672"/>
        <c:axId val="740625000"/>
      </c:barChart>
      <c:lineChart>
        <c:grouping val="standard"/>
        <c:varyColors val="0"/>
        <c:ser>
          <c:idx val="5"/>
          <c:order val="5"/>
          <c:tx>
            <c:strRef>
              <c:f>Figures!$A$9</c:f>
              <c:strCache>
                <c:ptCount val="1"/>
                <c:pt idx="0">
                  <c:v>Grand 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Figures!$B$3:$H$3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Figures!$B$9:$H$9</c:f>
              <c:numCache>
                <c:formatCode>0</c:formatCode>
                <c:ptCount val="7"/>
                <c:pt idx="0">
                  <c:v>468</c:v>
                </c:pt>
                <c:pt idx="1">
                  <c:v>0</c:v>
                </c:pt>
                <c:pt idx="2">
                  <c:v>100</c:v>
                </c:pt>
                <c:pt idx="3">
                  <c:v>291.39999999999998</c:v>
                </c:pt>
                <c:pt idx="4">
                  <c:v>482.7</c:v>
                </c:pt>
                <c:pt idx="5">
                  <c:v>40</c:v>
                </c:pt>
                <c:pt idx="6">
                  <c:v>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DF6-4922-BADA-B71E6B8CA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0624672"/>
        <c:axId val="740625000"/>
      </c:lineChart>
      <c:catAx>
        <c:axId val="74062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0625000"/>
        <c:crosses val="autoZero"/>
        <c:auto val="1"/>
        <c:lblAlgn val="ctr"/>
        <c:lblOffset val="100"/>
        <c:noMultiLvlLbl val="0"/>
      </c:catAx>
      <c:valAx>
        <c:axId val="74062500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dirty="0">
                    <a:solidFill>
                      <a:sysClr val="windowText" lastClr="000000"/>
                    </a:solidFill>
                  </a:rPr>
                  <a:t>Capacity (Megawatts)</a:t>
                </a:r>
              </a:p>
            </c:rich>
          </c:tx>
          <c:layout>
            <c:manualLayout>
              <c:xMode val="edge"/>
              <c:yMode val="edge"/>
              <c:x val="1.8794667282903837E-2"/>
              <c:y val="0.212290712755301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0624672"/>
        <c:crosses val="autoZero"/>
        <c:crossBetween val="between"/>
      </c:valAx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</c:plotArea>
    <c:legend>
      <c:legendPos val="b"/>
      <c:legendEntry>
        <c:idx val="5"/>
        <c:delete val="1"/>
      </c:legendEntry>
      <c:layout>
        <c:manualLayout>
          <c:xMode val="edge"/>
          <c:yMode val="edge"/>
          <c:x val="0.23299185411491233"/>
          <c:y val="0.90202462706225206"/>
          <c:w val="0.59285255506203727"/>
          <c:h val="8.36198770887317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0AA7F7-09E2-4BE2-8F88-E8832FDEA8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7C7042-5E94-4A36-9CF4-1DBAF57CB570}">
      <dgm:prSet phldrT="[Text]"/>
      <dgm:spPr/>
      <dgm:t>
        <a:bodyPr/>
        <a:lstStyle/>
        <a:p>
          <a:r>
            <a:rPr lang="en-US" dirty="0"/>
            <a:t>Health outcomes:</a:t>
          </a:r>
        </a:p>
      </dgm:t>
    </dgm:pt>
    <dgm:pt modelId="{AEE219EA-0AEB-45E2-B2BD-0BA79BF2F686}" type="parTrans" cxnId="{8D747E38-1853-4CB0-9640-D0974FAEFFC7}">
      <dgm:prSet/>
      <dgm:spPr/>
      <dgm:t>
        <a:bodyPr/>
        <a:lstStyle/>
        <a:p>
          <a:endParaRPr lang="en-US"/>
        </a:p>
      </dgm:t>
    </dgm:pt>
    <dgm:pt modelId="{6F4ABF78-9AA8-4BF2-9F4F-7A14ACA3AC5D}" type="sibTrans" cxnId="{8D747E38-1853-4CB0-9640-D0974FAEFFC7}">
      <dgm:prSet/>
      <dgm:spPr/>
      <dgm:t>
        <a:bodyPr/>
        <a:lstStyle/>
        <a:p>
          <a:endParaRPr lang="en-US"/>
        </a:p>
      </dgm:t>
    </dgm:pt>
    <dgm:pt modelId="{316A2053-7D44-42CC-ADB7-37105A538CF9}">
      <dgm:prSet phldrT="[Text]"/>
      <dgm:spPr/>
      <dgm:t>
        <a:bodyPr/>
        <a:lstStyle/>
        <a:p>
          <a:r>
            <a:rPr lang="en-US" dirty="0"/>
            <a:t>Decreases individual exposure to indoor pollutants</a:t>
          </a:r>
        </a:p>
      </dgm:t>
    </dgm:pt>
    <dgm:pt modelId="{86B78601-3D4D-49C2-A6D0-A9E62BF185CB}" type="parTrans" cxnId="{FEF870CA-A296-4E31-9803-6DC309158A6D}">
      <dgm:prSet/>
      <dgm:spPr/>
      <dgm:t>
        <a:bodyPr/>
        <a:lstStyle/>
        <a:p>
          <a:endParaRPr lang="en-US"/>
        </a:p>
      </dgm:t>
    </dgm:pt>
    <dgm:pt modelId="{733408B2-F82C-48BA-A25C-ADE1BAAC91E5}" type="sibTrans" cxnId="{FEF870CA-A296-4E31-9803-6DC309158A6D}">
      <dgm:prSet/>
      <dgm:spPr/>
      <dgm:t>
        <a:bodyPr/>
        <a:lstStyle/>
        <a:p>
          <a:endParaRPr lang="en-US"/>
        </a:p>
      </dgm:t>
    </dgm:pt>
    <dgm:pt modelId="{96870CE1-698E-468E-A77C-E2402FFF1876}">
      <dgm:prSet phldrT="[Text]"/>
      <dgm:spPr/>
      <dgm:t>
        <a:bodyPr/>
        <a:lstStyle/>
        <a:p>
          <a:r>
            <a:rPr lang="en-US" dirty="0"/>
            <a:t>Educational outcomes:</a:t>
          </a:r>
        </a:p>
      </dgm:t>
    </dgm:pt>
    <dgm:pt modelId="{3D2B1E99-1546-4D04-B953-B9AF3BD70034}" type="parTrans" cxnId="{3D6A9E18-0B13-413D-9B48-F2B5EBD011B4}">
      <dgm:prSet/>
      <dgm:spPr/>
      <dgm:t>
        <a:bodyPr/>
        <a:lstStyle/>
        <a:p>
          <a:endParaRPr lang="en-US"/>
        </a:p>
      </dgm:t>
    </dgm:pt>
    <dgm:pt modelId="{396932EC-38B3-462D-AD72-3EDD45C94614}" type="sibTrans" cxnId="{3D6A9E18-0B13-413D-9B48-F2B5EBD011B4}">
      <dgm:prSet/>
      <dgm:spPr/>
      <dgm:t>
        <a:bodyPr/>
        <a:lstStyle/>
        <a:p>
          <a:endParaRPr lang="en-US"/>
        </a:p>
      </dgm:t>
    </dgm:pt>
    <dgm:pt modelId="{A916873A-2B3B-40C9-B8A2-17680EBFCF49}">
      <dgm:prSet phldrT="[Text]"/>
      <dgm:spPr/>
      <dgm:t>
        <a:bodyPr/>
        <a:lstStyle/>
        <a:p>
          <a:r>
            <a:rPr lang="en-US" dirty="0"/>
            <a:t>More study time b/c not collecting fuelwood</a:t>
          </a:r>
        </a:p>
      </dgm:t>
    </dgm:pt>
    <dgm:pt modelId="{91592E60-758C-4A54-884B-4A76AA054011}" type="parTrans" cxnId="{7F2E3385-C0C3-48B1-9334-BD6CE07039AE}">
      <dgm:prSet/>
      <dgm:spPr/>
      <dgm:t>
        <a:bodyPr/>
        <a:lstStyle/>
        <a:p>
          <a:endParaRPr lang="en-US"/>
        </a:p>
      </dgm:t>
    </dgm:pt>
    <dgm:pt modelId="{F6F47B50-839A-49B1-B682-9F13067FC7BA}" type="sibTrans" cxnId="{7F2E3385-C0C3-48B1-9334-BD6CE07039AE}">
      <dgm:prSet/>
      <dgm:spPr/>
      <dgm:t>
        <a:bodyPr/>
        <a:lstStyle/>
        <a:p>
          <a:endParaRPr lang="en-US"/>
        </a:p>
      </dgm:t>
    </dgm:pt>
    <dgm:pt modelId="{EF9B4593-92F2-4996-93C4-6CFEA4888898}">
      <dgm:prSet phldrT="[Text]"/>
      <dgm:spPr/>
      <dgm:t>
        <a:bodyPr/>
        <a:lstStyle/>
        <a:p>
          <a:r>
            <a:rPr lang="en-US" dirty="0"/>
            <a:t>Women’s empowerment:</a:t>
          </a:r>
        </a:p>
      </dgm:t>
    </dgm:pt>
    <dgm:pt modelId="{10349605-C2CB-4F5B-8779-F30F82B08829}" type="parTrans" cxnId="{B108936A-89B3-4654-B6CD-98514DF863A4}">
      <dgm:prSet/>
      <dgm:spPr/>
      <dgm:t>
        <a:bodyPr/>
        <a:lstStyle/>
        <a:p>
          <a:endParaRPr lang="en-US"/>
        </a:p>
      </dgm:t>
    </dgm:pt>
    <dgm:pt modelId="{5E8122C8-4350-43CF-B210-14A6DD82A8AA}" type="sibTrans" cxnId="{B108936A-89B3-4654-B6CD-98514DF863A4}">
      <dgm:prSet/>
      <dgm:spPr/>
      <dgm:t>
        <a:bodyPr/>
        <a:lstStyle/>
        <a:p>
          <a:endParaRPr lang="en-US"/>
        </a:p>
      </dgm:t>
    </dgm:pt>
    <dgm:pt modelId="{CCE6112F-A4A2-45AE-813E-74FB9EB1561D}">
      <dgm:prSet phldrT="[Text]"/>
      <dgm:spPr/>
      <dgm:t>
        <a:bodyPr/>
        <a:lstStyle/>
        <a:p>
          <a:r>
            <a:rPr lang="en-US" dirty="0"/>
            <a:t>Outdoor lighting increases public safety</a:t>
          </a:r>
        </a:p>
      </dgm:t>
    </dgm:pt>
    <dgm:pt modelId="{E8EF994C-7697-4462-A615-0A9542B2EE5A}" type="parTrans" cxnId="{B8B84473-3090-4EDE-9986-1F32BD2D7FD3}">
      <dgm:prSet/>
      <dgm:spPr/>
      <dgm:t>
        <a:bodyPr/>
        <a:lstStyle/>
        <a:p>
          <a:endParaRPr lang="en-US"/>
        </a:p>
      </dgm:t>
    </dgm:pt>
    <dgm:pt modelId="{DEE1E4DC-CFCD-4A8B-9595-8ED2B9450459}" type="sibTrans" cxnId="{B8B84473-3090-4EDE-9986-1F32BD2D7FD3}">
      <dgm:prSet/>
      <dgm:spPr/>
      <dgm:t>
        <a:bodyPr/>
        <a:lstStyle/>
        <a:p>
          <a:endParaRPr lang="en-US"/>
        </a:p>
      </dgm:t>
    </dgm:pt>
    <dgm:pt modelId="{C717F580-21E0-4ABF-861C-9B15ADF22790}">
      <dgm:prSet phldrT="[Text]"/>
      <dgm:spPr/>
      <dgm:t>
        <a:bodyPr/>
        <a:lstStyle/>
        <a:p>
          <a:r>
            <a:rPr lang="en-US" dirty="0"/>
            <a:t>Household level: “light” hours allows for more time on income generating activities​</a:t>
          </a:r>
        </a:p>
      </dgm:t>
    </dgm:pt>
    <dgm:pt modelId="{AA372E89-5D59-4B73-B6A1-904407524CA5}" type="parTrans" cxnId="{F9710652-7E7D-49A9-AB91-55B3632D2DB6}">
      <dgm:prSet/>
      <dgm:spPr/>
      <dgm:t>
        <a:bodyPr/>
        <a:lstStyle/>
        <a:p>
          <a:endParaRPr lang="en-US"/>
        </a:p>
      </dgm:t>
    </dgm:pt>
    <dgm:pt modelId="{D6F9EC07-7667-4AA6-B6FC-EBAD12164967}" type="sibTrans" cxnId="{F9710652-7E7D-49A9-AB91-55B3632D2DB6}">
      <dgm:prSet/>
      <dgm:spPr/>
      <dgm:t>
        <a:bodyPr/>
        <a:lstStyle/>
        <a:p>
          <a:endParaRPr lang="en-US"/>
        </a:p>
      </dgm:t>
    </dgm:pt>
    <dgm:pt modelId="{01770F1B-6B9B-47CF-98FD-58D1149977FF}">
      <dgm:prSet phldrT="[Text]"/>
      <dgm:spPr/>
      <dgm:t>
        <a:bodyPr/>
        <a:lstStyle/>
        <a:p>
          <a:r>
            <a:rPr lang="en-US" dirty="0"/>
            <a:t>Income generation and economic growth:</a:t>
          </a:r>
        </a:p>
      </dgm:t>
    </dgm:pt>
    <dgm:pt modelId="{F92F0649-EC95-4BA7-9C0A-B3DDFA6C80E9}" type="parTrans" cxnId="{AFCF856D-F7B2-401F-B8E7-200EA24E7269}">
      <dgm:prSet/>
      <dgm:spPr/>
      <dgm:t>
        <a:bodyPr/>
        <a:lstStyle/>
        <a:p>
          <a:endParaRPr lang="en-US"/>
        </a:p>
      </dgm:t>
    </dgm:pt>
    <dgm:pt modelId="{B91801FF-DCFE-49BD-8765-68D27D60FA3B}" type="sibTrans" cxnId="{AFCF856D-F7B2-401F-B8E7-200EA24E7269}">
      <dgm:prSet/>
      <dgm:spPr/>
      <dgm:t>
        <a:bodyPr/>
        <a:lstStyle/>
        <a:p>
          <a:endParaRPr lang="en-US"/>
        </a:p>
      </dgm:t>
    </dgm:pt>
    <dgm:pt modelId="{5B039826-94DE-4473-AEDC-C4B2DAAE49DB}">
      <dgm:prSet/>
      <dgm:spPr/>
      <dgm:t>
        <a:bodyPr/>
        <a:lstStyle/>
        <a:p>
          <a:r>
            <a:rPr lang="en-US" dirty="0"/>
            <a:t>Improves nutrition from refrigeration of food</a:t>
          </a:r>
        </a:p>
      </dgm:t>
    </dgm:pt>
    <dgm:pt modelId="{FF9CD102-60B6-47CC-A7FE-5FBC6B982383}" type="parTrans" cxnId="{D469679D-6917-4CEF-B8C2-4C06BE08E847}">
      <dgm:prSet/>
      <dgm:spPr/>
      <dgm:t>
        <a:bodyPr/>
        <a:lstStyle/>
        <a:p>
          <a:endParaRPr lang="en-US"/>
        </a:p>
      </dgm:t>
    </dgm:pt>
    <dgm:pt modelId="{A59A442B-46A3-40CA-BA2D-293C2ECA01B4}" type="sibTrans" cxnId="{D469679D-6917-4CEF-B8C2-4C06BE08E847}">
      <dgm:prSet/>
      <dgm:spPr/>
      <dgm:t>
        <a:bodyPr/>
        <a:lstStyle/>
        <a:p>
          <a:endParaRPr lang="en-US"/>
        </a:p>
      </dgm:t>
    </dgm:pt>
    <dgm:pt modelId="{931B9C37-CBAD-45F9-A61C-933B28BBCE8F}">
      <dgm:prSet/>
      <dgm:spPr/>
      <dgm:t>
        <a:bodyPr/>
        <a:lstStyle/>
        <a:p>
          <a:r>
            <a:rPr lang="en-US" dirty="0"/>
            <a:t>Improves access to life-saving medicines and technologies at health facilities</a:t>
          </a:r>
        </a:p>
      </dgm:t>
    </dgm:pt>
    <dgm:pt modelId="{ED0DA639-E8CA-4FCF-82A5-A23C00EDBB4D}" type="parTrans" cxnId="{CD99F92D-AD47-4047-AAAC-5A9FFBC6BE0C}">
      <dgm:prSet/>
      <dgm:spPr/>
      <dgm:t>
        <a:bodyPr/>
        <a:lstStyle/>
        <a:p>
          <a:endParaRPr lang="en-US"/>
        </a:p>
      </dgm:t>
    </dgm:pt>
    <dgm:pt modelId="{C2026631-46A6-4124-AA3D-A970CE552C3C}" type="sibTrans" cxnId="{CD99F92D-AD47-4047-AAAC-5A9FFBC6BE0C}">
      <dgm:prSet/>
      <dgm:spPr/>
      <dgm:t>
        <a:bodyPr/>
        <a:lstStyle/>
        <a:p>
          <a:endParaRPr lang="en-US"/>
        </a:p>
      </dgm:t>
    </dgm:pt>
    <dgm:pt modelId="{4ED59912-DFCF-465F-860C-D88477906B09}">
      <dgm:prSet/>
      <dgm:spPr/>
      <dgm:t>
        <a:bodyPr/>
        <a:lstStyle/>
        <a:p>
          <a:r>
            <a:rPr lang="en-US" dirty="0"/>
            <a:t>More study time b/c longer “light” hours</a:t>
          </a:r>
        </a:p>
      </dgm:t>
    </dgm:pt>
    <dgm:pt modelId="{93709EDA-08C9-4D2A-B658-CA5DE1E48AC1}" type="parTrans" cxnId="{B93A25C9-E008-4B63-B3F2-4486CF77318B}">
      <dgm:prSet/>
      <dgm:spPr/>
      <dgm:t>
        <a:bodyPr/>
        <a:lstStyle/>
        <a:p>
          <a:endParaRPr lang="en-US"/>
        </a:p>
      </dgm:t>
    </dgm:pt>
    <dgm:pt modelId="{91A8118B-C27E-4F58-8CD8-EAAC42A8DBB3}" type="sibTrans" cxnId="{B93A25C9-E008-4B63-B3F2-4486CF77318B}">
      <dgm:prSet/>
      <dgm:spPr/>
      <dgm:t>
        <a:bodyPr/>
        <a:lstStyle/>
        <a:p>
          <a:endParaRPr lang="en-US"/>
        </a:p>
      </dgm:t>
    </dgm:pt>
    <dgm:pt modelId="{7D579F5B-5A7C-4C01-89A9-44EAE925736B}">
      <dgm:prSet/>
      <dgm:spPr/>
      <dgm:t>
        <a:bodyPr/>
        <a:lstStyle/>
        <a:p>
          <a:r>
            <a:rPr lang="en-US" dirty="0"/>
            <a:t>Change gendered social norms by increasing access to information</a:t>
          </a:r>
        </a:p>
      </dgm:t>
    </dgm:pt>
    <dgm:pt modelId="{37D4295B-488A-426C-89BC-300A22377C3A}" type="parTrans" cxnId="{997713A4-64B0-424E-A7D1-FB8F07BE4ED7}">
      <dgm:prSet/>
      <dgm:spPr/>
      <dgm:t>
        <a:bodyPr/>
        <a:lstStyle/>
        <a:p>
          <a:endParaRPr lang="en-US"/>
        </a:p>
      </dgm:t>
    </dgm:pt>
    <dgm:pt modelId="{DBD6FA33-9800-43A5-9B14-7B2BC65EB7B8}" type="sibTrans" cxnId="{997713A4-64B0-424E-A7D1-FB8F07BE4ED7}">
      <dgm:prSet/>
      <dgm:spPr/>
      <dgm:t>
        <a:bodyPr/>
        <a:lstStyle/>
        <a:p>
          <a:endParaRPr lang="en-US"/>
        </a:p>
      </dgm:t>
    </dgm:pt>
    <dgm:pt modelId="{400156BC-197E-4251-BFC5-2B9BA602C710}">
      <dgm:prSet/>
      <dgm:spPr/>
      <dgm:t>
        <a:bodyPr/>
        <a:lstStyle/>
        <a:p>
          <a:r>
            <a:rPr lang="en-US" dirty="0"/>
            <a:t>Household level: </a:t>
          </a:r>
          <a:r>
            <a:rPr lang="en-US" dirty="0">
              <a:solidFill>
                <a:schemeClr val="tx1"/>
              </a:solidFill>
            </a:rPr>
            <a:t>higher paying jobs in long run</a:t>
          </a:r>
        </a:p>
      </dgm:t>
    </dgm:pt>
    <dgm:pt modelId="{323E965B-7ADD-4258-80D6-C37E885D046A}" type="parTrans" cxnId="{58E4F8C2-9C54-4989-A123-365FE137E548}">
      <dgm:prSet/>
      <dgm:spPr/>
      <dgm:t>
        <a:bodyPr/>
        <a:lstStyle/>
        <a:p>
          <a:endParaRPr lang="en-US"/>
        </a:p>
      </dgm:t>
    </dgm:pt>
    <dgm:pt modelId="{88490712-77B1-429D-9CE2-CF45DC7E77F8}" type="sibTrans" cxnId="{58E4F8C2-9C54-4989-A123-365FE137E548}">
      <dgm:prSet/>
      <dgm:spPr/>
      <dgm:t>
        <a:bodyPr/>
        <a:lstStyle/>
        <a:p>
          <a:endParaRPr lang="en-US"/>
        </a:p>
      </dgm:t>
    </dgm:pt>
    <dgm:pt modelId="{C544CA26-70B4-4B36-ADA9-66309E23D82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rial" panose="020B0604020202020204" pitchFamily="34" charset="0"/>
            </a:rPr>
            <a:t>Broader economy: i</a:t>
          </a:r>
          <a:r>
            <a:rPr lang="en-US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</a:rPr>
            <a:t>ncreased productivity</a:t>
          </a:r>
        </a:p>
      </dgm:t>
    </dgm:pt>
    <dgm:pt modelId="{4CCF8AE6-2F89-435E-A895-E784B18A7166}" type="parTrans" cxnId="{03509037-A877-423C-9527-F028571A2CA5}">
      <dgm:prSet/>
      <dgm:spPr/>
      <dgm:t>
        <a:bodyPr/>
        <a:lstStyle/>
        <a:p>
          <a:endParaRPr lang="en-US"/>
        </a:p>
      </dgm:t>
    </dgm:pt>
    <dgm:pt modelId="{A9CCD4E0-8BD8-42C6-B256-AB1FB1145DAA}" type="sibTrans" cxnId="{03509037-A877-423C-9527-F028571A2CA5}">
      <dgm:prSet/>
      <dgm:spPr/>
      <dgm:t>
        <a:bodyPr/>
        <a:lstStyle/>
        <a:p>
          <a:endParaRPr lang="en-US"/>
        </a:p>
      </dgm:t>
    </dgm:pt>
    <dgm:pt modelId="{BD42A1FD-3BBD-4B81-9FC6-9071208B08B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rial" panose="020B0604020202020204" pitchFamily="34" charset="0"/>
            </a:rPr>
            <a:t>Broader economy: r</a:t>
          </a:r>
          <a:r>
            <a:rPr lang="en-US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</a:rPr>
            <a:t>icher households spend more</a:t>
          </a:r>
          <a:endParaRPr lang="en-US" dirty="0">
            <a:solidFill>
              <a:schemeClr val="tx1"/>
            </a:solidFill>
          </a:endParaRPr>
        </a:p>
      </dgm:t>
    </dgm:pt>
    <dgm:pt modelId="{5A2E4C72-B5A6-452A-A80C-DF3C5F717875}" type="parTrans" cxnId="{CF9A4DA4-B051-4B37-8557-CAAC22D46104}">
      <dgm:prSet/>
      <dgm:spPr/>
      <dgm:t>
        <a:bodyPr/>
        <a:lstStyle/>
        <a:p>
          <a:endParaRPr lang="en-US"/>
        </a:p>
      </dgm:t>
    </dgm:pt>
    <dgm:pt modelId="{85471691-0EAC-42EF-8F02-1C6B793E4884}" type="sibTrans" cxnId="{CF9A4DA4-B051-4B37-8557-CAAC22D46104}">
      <dgm:prSet/>
      <dgm:spPr/>
      <dgm:t>
        <a:bodyPr/>
        <a:lstStyle/>
        <a:p>
          <a:endParaRPr lang="en-US"/>
        </a:p>
      </dgm:t>
    </dgm:pt>
    <dgm:pt modelId="{9FFECA30-CFCC-4BCE-89AD-7BA51B4BBADF}" type="pres">
      <dgm:prSet presAssocID="{8F0AA7F7-09E2-4BE2-8F88-E8832FDEA8C1}" presName="Name0" presStyleCnt="0">
        <dgm:presLayoutVars>
          <dgm:dir/>
          <dgm:animLvl val="lvl"/>
          <dgm:resizeHandles val="exact"/>
        </dgm:presLayoutVars>
      </dgm:prSet>
      <dgm:spPr/>
    </dgm:pt>
    <dgm:pt modelId="{1B03B182-DEE3-46D3-BF81-67F22BE4925E}" type="pres">
      <dgm:prSet presAssocID="{F07C7042-5E94-4A36-9CF4-1DBAF57CB570}" presName="composite" presStyleCnt="0"/>
      <dgm:spPr/>
    </dgm:pt>
    <dgm:pt modelId="{81D41159-E3BD-449E-AE2E-B98D3BD60DFF}" type="pres">
      <dgm:prSet presAssocID="{F07C7042-5E94-4A36-9CF4-1DBAF57CB57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F5BF8504-2959-4E68-A183-0E9907D6F2DF}" type="pres">
      <dgm:prSet presAssocID="{F07C7042-5E94-4A36-9CF4-1DBAF57CB570}" presName="desTx" presStyleLbl="alignAccFollowNode1" presStyleIdx="0" presStyleCnt="4">
        <dgm:presLayoutVars>
          <dgm:bulletEnabled val="1"/>
        </dgm:presLayoutVars>
      </dgm:prSet>
      <dgm:spPr/>
    </dgm:pt>
    <dgm:pt modelId="{5557F33D-E40D-487D-8FEC-4FBD84B836EA}" type="pres">
      <dgm:prSet presAssocID="{6F4ABF78-9AA8-4BF2-9F4F-7A14ACA3AC5D}" presName="space" presStyleCnt="0"/>
      <dgm:spPr/>
    </dgm:pt>
    <dgm:pt modelId="{4FAE69D6-8A39-45C1-946A-AA1BB2E5406A}" type="pres">
      <dgm:prSet presAssocID="{96870CE1-698E-468E-A77C-E2402FFF1876}" presName="composite" presStyleCnt="0"/>
      <dgm:spPr/>
    </dgm:pt>
    <dgm:pt modelId="{0B2C08F8-4EEE-464E-94D5-A0B888DFC937}" type="pres">
      <dgm:prSet presAssocID="{96870CE1-698E-468E-A77C-E2402FFF187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683330D6-D50C-4072-A5EC-7C6F63B68CB1}" type="pres">
      <dgm:prSet presAssocID="{96870CE1-698E-468E-A77C-E2402FFF1876}" presName="desTx" presStyleLbl="alignAccFollowNode1" presStyleIdx="1" presStyleCnt="4">
        <dgm:presLayoutVars>
          <dgm:bulletEnabled val="1"/>
        </dgm:presLayoutVars>
      </dgm:prSet>
      <dgm:spPr/>
    </dgm:pt>
    <dgm:pt modelId="{83ECF46F-150B-4439-916F-BC258AB120E8}" type="pres">
      <dgm:prSet presAssocID="{396932EC-38B3-462D-AD72-3EDD45C94614}" presName="space" presStyleCnt="0"/>
      <dgm:spPr/>
    </dgm:pt>
    <dgm:pt modelId="{E05F3471-B6BE-421B-83C9-1C33D8EB4511}" type="pres">
      <dgm:prSet presAssocID="{EF9B4593-92F2-4996-93C4-6CFEA4888898}" presName="composite" presStyleCnt="0"/>
      <dgm:spPr/>
    </dgm:pt>
    <dgm:pt modelId="{9837950B-D29D-4636-AD25-59FDC09719BD}" type="pres">
      <dgm:prSet presAssocID="{EF9B4593-92F2-4996-93C4-6CFEA488889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E3921F8C-6BC5-45F0-BB50-BC33E20C1888}" type="pres">
      <dgm:prSet presAssocID="{EF9B4593-92F2-4996-93C4-6CFEA4888898}" presName="desTx" presStyleLbl="alignAccFollowNode1" presStyleIdx="2" presStyleCnt="4">
        <dgm:presLayoutVars>
          <dgm:bulletEnabled val="1"/>
        </dgm:presLayoutVars>
      </dgm:prSet>
      <dgm:spPr/>
    </dgm:pt>
    <dgm:pt modelId="{F19C7D12-AD30-46B9-A970-8CBABEC51493}" type="pres">
      <dgm:prSet presAssocID="{5E8122C8-4350-43CF-B210-14A6DD82A8AA}" presName="space" presStyleCnt="0"/>
      <dgm:spPr/>
    </dgm:pt>
    <dgm:pt modelId="{2403573F-D9E2-4DCB-A877-E9814235A181}" type="pres">
      <dgm:prSet presAssocID="{01770F1B-6B9B-47CF-98FD-58D1149977FF}" presName="composite" presStyleCnt="0"/>
      <dgm:spPr/>
    </dgm:pt>
    <dgm:pt modelId="{3A12D38D-45DC-4E7F-A69F-F6CF34CAEDF3}" type="pres">
      <dgm:prSet presAssocID="{01770F1B-6B9B-47CF-98FD-58D1149977F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B4FA815-F7B7-4305-903C-2AF44DED60D0}" type="pres">
      <dgm:prSet presAssocID="{01770F1B-6B9B-47CF-98FD-58D1149977F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E5152B09-55E6-40ED-8C16-C2F110F34727}" type="presOf" srcId="{4ED59912-DFCF-465F-860C-D88477906B09}" destId="{683330D6-D50C-4072-A5EC-7C6F63B68CB1}" srcOrd="0" destOrd="1" presId="urn:microsoft.com/office/officeart/2005/8/layout/hList1"/>
    <dgm:cxn modelId="{3D6A9E18-0B13-413D-9B48-F2B5EBD011B4}" srcId="{8F0AA7F7-09E2-4BE2-8F88-E8832FDEA8C1}" destId="{96870CE1-698E-468E-A77C-E2402FFF1876}" srcOrd="1" destOrd="0" parTransId="{3D2B1E99-1546-4D04-B953-B9AF3BD70034}" sibTransId="{396932EC-38B3-462D-AD72-3EDD45C94614}"/>
    <dgm:cxn modelId="{E2436920-64E3-44BB-8403-11D1CB372C94}" type="presOf" srcId="{96870CE1-698E-468E-A77C-E2402FFF1876}" destId="{0B2C08F8-4EEE-464E-94D5-A0B888DFC937}" srcOrd="0" destOrd="0" presId="urn:microsoft.com/office/officeart/2005/8/layout/hList1"/>
    <dgm:cxn modelId="{8A0ECE2D-A700-458F-9B83-F91B52ABB8FD}" type="presOf" srcId="{EF9B4593-92F2-4996-93C4-6CFEA4888898}" destId="{9837950B-D29D-4636-AD25-59FDC09719BD}" srcOrd="0" destOrd="0" presId="urn:microsoft.com/office/officeart/2005/8/layout/hList1"/>
    <dgm:cxn modelId="{CD99F92D-AD47-4047-AAAC-5A9FFBC6BE0C}" srcId="{F07C7042-5E94-4A36-9CF4-1DBAF57CB570}" destId="{931B9C37-CBAD-45F9-A61C-933B28BBCE8F}" srcOrd="2" destOrd="0" parTransId="{ED0DA639-E8CA-4FCF-82A5-A23C00EDBB4D}" sibTransId="{C2026631-46A6-4124-AA3D-A970CE552C3C}"/>
    <dgm:cxn modelId="{884A2A30-2986-4778-8055-14CCF3DDA668}" type="presOf" srcId="{A916873A-2B3B-40C9-B8A2-17680EBFCF49}" destId="{683330D6-D50C-4072-A5EC-7C6F63B68CB1}" srcOrd="0" destOrd="0" presId="urn:microsoft.com/office/officeart/2005/8/layout/hList1"/>
    <dgm:cxn modelId="{9DBBB831-54CF-434D-86FE-827BC8E34280}" type="presOf" srcId="{BD42A1FD-3BBD-4B81-9FC6-9071208B08BC}" destId="{4B4FA815-F7B7-4305-903C-2AF44DED60D0}" srcOrd="0" destOrd="3" presId="urn:microsoft.com/office/officeart/2005/8/layout/hList1"/>
    <dgm:cxn modelId="{03509037-A877-423C-9527-F028571A2CA5}" srcId="{01770F1B-6B9B-47CF-98FD-58D1149977FF}" destId="{C544CA26-70B4-4B36-ADA9-66309E23D825}" srcOrd="2" destOrd="0" parTransId="{4CCF8AE6-2F89-435E-A895-E784B18A7166}" sibTransId="{A9CCD4E0-8BD8-42C6-B256-AB1FB1145DAA}"/>
    <dgm:cxn modelId="{8D747E38-1853-4CB0-9640-D0974FAEFFC7}" srcId="{8F0AA7F7-09E2-4BE2-8F88-E8832FDEA8C1}" destId="{F07C7042-5E94-4A36-9CF4-1DBAF57CB570}" srcOrd="0" destOrd="0" parTransId="{AEE219EA-0AEB-45E2-B2BD-0BA79BF2F686}" sibTransId="{6F4ABF78-9AA8-4BF2-9F4F-7A14ACA3AC5D}"/>
    <dgm:cxn modelId="{59403B3F-5066-4481-9B6B-AC859E26029A}" type="presOf" srcId="{400156BC-197E-4251-BFC5-2B9BA602C710}" destId="{4B4FA815-F7B7-4305-903C-2AF44DED60D0}" srcOrd="0" destOrd="1" presId="urn:microsoft.com/office/officeart/2005/8/layout/hList1"/>
    <dgm:cxn modelId="{46D41665-B654-45D7-A768-A9F6BF4A12D3}" type="presOf" srcId="{01770F1B-6B9B-47CF-98FD-58D1149977FF}" destId="{3A12D38D-45DC-4E7F-A69F-F6CF34CAEDF3}" srcOrd="0" destOrd="0" presId="urn:microsoft.com/office/officeart/2005/8/layout/hList1"/>
    <dgm:cxn modelId="{B108936A-89B3-4654-B6CD-98514DF863A4}" srcId="{8F0AA7F7-09E2-4BE2-8F88-E8832FDEA8C1}" destId="{EF9B4593-92F2-4996-93C4-6CFEA4888898}" srcOrd="2" destOrd="0" parTransId="{10349605-C2CB-4F5B-8779-F30F82B08829}" sibTransId="{5E8122C8-4350-43CF-B210-14A6DD82A8AA}"/>
    <dgm:cxn modelId="{7851C16B-E652-4949-AA02-A20B7024F093}" type="presOf" srcId="{5B039826-94DE-4473-AEDC-C4B2DAAE49DB}" destId="{F5BF8504-2959-4E68-A183-0E9907D6F2DF}" srcOrd="0" destOrd="1" presId="urn:microsoft.com/office/officeart/2005/8/layout/hList1"/>
    <dgm:cxn modelId="{AFCF856D-F7B2-401F-B8E7-200EA24E7269}" srcId="{8F0AA7F7-09E2-4BE2-8F88-E8832FDEA8C1}" destId="{01770F1B-6B9B-47CF-98FD-58D1149977FF}" srcOrd="3" destOrd="0" parTransId="{F92F0649-EC95-4BA7-9C0A-B3DDFA6C80E9}" sibTransId="{B91801FF-DCFE-49BD-8765-68D27D60FA3B}"/>
    <dgm:cxn modelId="{F9710652-7E7D-49A9-AB91-55B3632D2DB6}" srcId="{01770F1B-6B9B-47CF-98FD-58D1149977FF}" destId="{C717F580-21E0-4ABF-861C-9B15ADF22790}" srcOrd="0" destOrd="0" parTransId="{AA372E89-5D59-4B73-B6A1-904407524CA5}" sibTransId="{D6F9EC07-7667-4AA6-B6FC-EBAD12164967}"/>
    <dgm:cxn modelId="{3A424373-F934-4197-BF67-D8F6EC3AA47B}" type="presOf" srcId="{7D579F5B-5A7C-4C01-89A9-44EAE925736B}" destId="{E3921F8C-6BC5-45F0-BB50-BC33E20C1888}" srcOrd="0" destOrd="1" presId="urn:microsoft.com/office/officeart/2005/8/layout/hList1"/>
    <dgm:cxn modelId="{B8B84473-3090-4EDE-9986-1F32BD2D7FD3}" srcId="{EF9B4593-92F2-4996-93C4-6CFEA4888898}" destId="{CCE6112F-A4A2-45AE-813E-74FB9EB1561D}" srcOrd="0" destOrd="0" parTransId="{E8EF994C-7697-4462-A615-0A9542B2EE5A}" sibTransId="{DEE1E4DC-CFCD-4A8B-9595-8ED2B9450459}"/>
    <dgm:cxn modelId="{4D93EE78-0C49-4F5E-A5AA-0FAA50DDE8DA}" type="presOf" srcId="{F07C7042-5E94-4A36-9CF4-1DBAF57CB570}" destId="{81D41159-E3BD-449E-AE2E-B98D3BD60DFF}" srcOrd="0" destOrd="0" presId="urn:microsoft.com/office/officeart/2005/8/layout/hList1"/>
    <dgm:cxn modelId="{7F2E3385-C0C3-48B1-9334-BD6CE07039AE}" srcId="{96870CE1-698E-468E-A77C-E2402FFF1876}" destId="{A916873A-2B3B-40C9-B8A2-17680EBFCF49}" srcOrd="0" destOrd="0" parTransId="{91592E60-758C-4A54-884B-4A76AA054011}" sibTransId="{F6F47B50-839A-49B1-B682-9F13067FC7BA}"/>
    <dgm:cxn modelId="{3422E786-191C-47C5-AAD3-A8C0409F06C5}" type="presOf" srcId="{CCE6112F-A4A2-45AE-813E-74FB9EB1561D}" destId="{E3921F8C-6BC5-45F0-BB50-BC33E20C1888}" srcOrd="0" destOrd="0" presId="urn:microsoft.com/office/officeart/2005/8/layout/hList1"/>
    <dgm:cxn modelId="{D469679D-6917-4CEF-B8C2-4C06BE08E847}" srcId="{F07C7042-5E94-4A36-9CF4-1DBAF57CB570}" destId="{5B039826-94DE-4473-AEDC-C4B2DAAE49DB}" srcOrd="1" destOrd="0" parTransId="{FF9CD102-60B6-47CC-A7FE-5FBC6B982383}" sibTransId="{A59A442B-46A3-40CA-BA2D-293C2ECA01B4}"/>
    <dgm:cxn modelId="{997713A4-64B0-424E-A7D1-FB8F07BE4ED7}" srcId="{EF9B4593-92F2-4996-93C4-6CFEA4888898}" destId="{7D579F5B-5A7C-4C01-89A9-44EAE925736B}" srcOrd="1" destOrd="0" parTransId="{37D4295B-488A-426C-89BC-300A22377C3A}" sibTransId="{DBD6FA33-9800-43A5-9B14-7B2BC65EB7B8}"/>
    <dgm:cxn modelId="{CF9A4DA4-B051-4B37-8557-CAAC22D46104}" srcId="{01770F1B-6B9B-47CF-98FD-58D1149977FF}" destId="{BD42A1FD-3BBD-4B81-9FC6-9071208B08BC}" srcOrd="3" destOrd="0" parTransId="{5A2E4C72-B5A6-452A-A80C-DF3C5F717875}" sibTransId="{85471691-0EAC-42EF-8F02-1C6B793E4884}"/>
    <dgm:cxn modelId="{1B0598B2-21CD-41D4-9774-B4C9FED6A3BC}" type="presOf" srcId="{8F0AA7F7-09E2-4BE2-8F88-E8832FDEA8C1}" destId="{9FFECA30-CFCC-4BCE-89AD-7BA51B4BBADF}" srcOrd="0" destOrd="0" presId="urn:microsoft.com/office/officeart/2005/8/layout/hList1"/>
    <dgm:cxn modelId="{58E4F8C2-9C54-4989-A123-365FE137E548}" srcId="{01770F1B-6B9B-47CF-98FD-58D1149977FF}" destId="{400156BC-197E-4251-BFC5-2B9BA602C710}" srcOrd="1" destOrd="0" parTransId="{323E965B-7ADD-4258-80D6-C37E885D046A}" sibTransId="{88490712-77B1-429D-9CE2-CF45DC7E77F8}"/>
    <dgm:cxn modelId="{B93A25C9-E008-4B63-B3F2-4486CF77318B}" srcId="{96870CE1-698E-468E-A77C-E2402FFF1876}" destId="{4ED59912-DFCF-465F-860C-D88477906B09}" srcOrd="1" destOrd="0" parTransId="{93709EDA-08C9-4D2A-B658-CA5DE1E48AC1}" sibTransId="{91A8118B-C27E-4F58-8CD8-EAAC42A8DBB3}"/>
    <dgm:cxn modelId="{FEF870CA-A296-4E31-9803-6DC309158A6D}" srcId="{F07C7042-5E94-4A36-9CF4-1DBAF57CB570}" destId="{316A2053-7D44-42CC-ADB7-37105A538CF9}" srcOrd="0" destOrd="0" parTransId="{86B78601-3D4D-49C2-A6D0-A9E62BF185CB}" sibTransId="{733408B2-F82C-48BA-A25C-ADE1BAAC91E5}"/>
    <dgm:cxn modelId="{CC3428D7-D57E-45CD-B5EC-7F862429C687}" type="presOf" srcId="{C717F580-21E0-4ABF-861C-9B15ADF22790}" destId="{4B4FA815-F7B7-4305-903C-2AF44DED60D0}" srcOrd="0" destOrd="0" presId="urn:microsoft.com/office/officeart/2005/8/layout/hList1"/>
    <dgm:cxn modelId="{1D928CE1-1266-4C6B-83B1-BBC9846B65E8}" type="presOf" srcId="{C544CA26-70B4-4B36-ADA9-66309E23D825}" destId="{4B4FA815-F7B7-4305-903C-2AF44DED60D0}" srcOrd="0" destOrd="2" presId="urn:microsoft.com/office/officeart/2005/8/layout/hList1"/>
    <dgm:cxn modelId="{77A791EF-72AD-4A1B-87B4-FE1CEBE069B3}" type="presOf" srcId="{931B9C37-CBAD-45F9-A61C-933B28BBCE8F}" destId="{F5BF8504-2959-4E68-A183-0E9907D6F2DF}" srcOrd="0" destOrd="2" presId="urn:microsoft.com/office/officeart/2005/8/layout/hList1"/>
    <dgm:cxn modelId="{0AC966FC-AF1B-4C29-B347-2C10FFA3262B}" type="presOf" srcId="{316A2053-7D44-42CC-ADB7-37105A538CF9}" destId="{F5BF8504-2959-4E68-A183-0E9907D6F2DF}" srcOrd="0" destOrd="0" presId="urn:microsoft.com/office/officeart/2005/8/layout/hList1"/>
    <dgm:cxn modelId="{F65B3F17-DE8C-412B-BC1B-9B1F98FF10BA}" type="presParOf" srcId="{9FFECA30-CFCC-4BCE-89AD-7BA51B4BBADF}" destId="{1B03B182-DEE3-46D3-BF81-67F22BE4925E}" srcOrd="0" destOrd="0" presId="urn:microsoft.com/office/officeart/2005/8/layout/hList1"/>
    <dgm:cxn modelId="{FA885779-DE0F-4CDB-B427-ED09E3D397C3}" type="presParOf" srcId="{1B03B182-DEE3-46D3-BF81-67F22BE4925E}" destId="{81D41159-E3BD-449E-AE2E-B98D3BD60DFF}" srcOrd="0" destOrd="0" presId="urn:microsoft.com/office/officeart/2005/8/layout/hList1"/>
    <dgm:cxn modelId="{1F17707A-6A88-4876-BBDE-18587155ED51}" type="presParOf" srcId="{1B03B182-DEE3-46D3-BF81-67F22BE4925E}" destId="{F5BF8504-2959-4E68-A183-0E9907D6F2DF}" srcOrd="1" destOrd="0" presId="urn:microsoft.com/office/officeart/2005/8/layout/hList1"/>
    <dgm:cxn modelId="{DB768503-4F56-45C4-A49D-9A5BC7DD50DE}" type="presParOf" srcId="{9FFECA30-CFCC-4BCE-89AD-7BA51B4BBADF}" destId="{5557F33D-E40D-487D-8FEC-4FBD84B836EA}" srcOrd="1" destOrd="0" presId="urn:microsoft.com/office/officeart/2005/8/layout/hList1"/>
    <dgm:cxn modelId="{EED6FD96-2AE3-4E54-956E-8F50D8B5F236}" type="presParOf" srcId="{9FFECA30-CFCC-4BCE-89AD-7BA51B4BBADF}" destId="{4FAE69D6-8A39-45C1-946A-AA1BB2E5406A}" srcOrd="2" destOrd="0" presId="urn:microsoft.com/office/officeart/2005/8/layout/hList1"/>
    <dgm:cxn modelId="{234981C1-26DC-4860-95FA-51C2F26B7228}" type="presParOf" srcId="{4FAE69D6-8A39-45C1-946A-AA1BB2E5406A}" destId="{0B2C08F8-4EEE-464E-94D5-A0B888DFC937}" srcOrd="0" destOrd="0" presId="urn:microsoft.com/office/officeart/2005/8/layout/hList1"/>
    <dgm:cxn modelId="{64DC8406-5F4D-4BFC-8037-671807A94288}" type="presParOf" srcId="{4FAE69D6-8A39-45C1-946A-AA1BB2E5406A}" destId="{683330D6-D50C-4072-A5EC-7C6F63B68CB1}" srcOrd="1" destOrd="0" presId="urn:microsoft.com/office/officeart/2005/8/layout/hList1"/>
    <dgm:cxn modelId="{37A3E6E2-A4C6-40B5-946A-36CCA3ED198C}" type="presParOf" srcId="{9FFECA30-CFCC-4BCE-89AD-7BA51B4BBADF}" destId="{83ECF46F-150B-4439-916F-BC258AB120E8}" srcOrd="3" destOrd="0" presId="urn:microsoft.com/office/officeart/2005/8/layout/hList1"/>
    <dgm:cxn modelId="{6C3301E1-2D18-47BD-A5CC-064716765972}" type="presParOf" srcId="{9FFECA30-CFCC-4BCE-89AD-7BA51B4BBADF}" destId="{E05F3471-B6BE-421B-83C9-1C33D8EB4511}" srcOrd="4" destOrd="0" presId="urn:microsoft.com/office/officeart/2005/8/layout/hList1"/>
    <dgm:cxn modelId="{83C2EF24-1655-4434-A252-8B80585B18DA}" type="presParOf" srcId="{E05F3471-B6BE-421B-83C9-1C33D8EB4511}" destId="{9837950B-D29D-4636-AD25-59FDC09719BD}" srcOrd="0" destOrd="0" presId="urn:microsoft.com/office/officeart/2005/8/layout/hList1"/>
    <dgm:cxn modelId="{733470AD-4D68-4247-A080-C305996FD911}" type="presParOf" srcId="{E05F3471-B6BE-421B-83C9-1C33D8EB4511}" destId="{E3921F8C-6BC5-45F0-BB50-BC33E20C1888}" srcOrd="1" destOrd="0" presId="urn:microsoft.com/office/officeart/2005/8/layout/hList1"/>
    <dgm:cxn modelId="{39098112-4B8A-440E-A33D-49E98896AE1A}" type="presParOf" srcId="{9FFECA30-CFCC-4BCE-89AD-7BA51B4BBADF}" destId="{F19C7D12-AD30-46B9-A970-8CBABEC51493}" srcOrd="5" destOrd="0" presId="urn:microsoft.com/office/officeart/2005/8/layout/hList1"/>
    <dgm:cxn modelId="{EDF698EB-80F9-46B8-8B16-1078B6745414}" type="presParOf" srcId="{9FFECA30-CFCC-4BCE-89AD-7BA51B4BBADF}" destId="{2403573F-D9E2-4DCB-A877-E9814235A181}" srcOrd="6" destOrd="0" presId="urn:microsoft.com/office/officeart/2005/8/layout/hList1"/>
    <dgm:cxn modelId="{A328EB91-286D-48E3-8BC5-CC8C66B11336}" type="presParOf" srcId="{2403573F-D9E2-4DCB-A877-E9814235A181}" destId="{3A12D38D-45DC-4E7F-A69F-F6CF34CAEDF3}" srcOrd="0" destOrd="0" presId="urn:microsoft.com/office/officeart/2005/8/layout/hList1"/>
    <dgm:cxn modelId="{B9C351C6-8303-43D8-AB65-2DFA19899B6F}" type="presParOf" srcId="{2403573F-D9E2-4DCB-A877-E9814235A181}" destId="{4B4FA815-F7B7-4305-903C-2AF44DED60D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58EC9C-931C-429B-8AF2-1EAAD63E192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AA003D7-7E14-4D70-8514-6BE8EF824455}">
      <dgm:prSet phldrT="[Text]" custT="1"/>
      <dgm:spPr/>
      <dgm:t>
        <a:bodyPr/>
        <a:lstStyle/>
        <a:p>
          <a:r>
            <a:rPr lang="en-US" sz="1400" dirty="0"/>
            <a:t>Investment dollars spent on wages for those constructing facilities provide </a:t>
          </a:r>
          <a:r>
            <a:rPr lang="en-US" sz="1400" b="1" dirty="0"/>
            <a:t>direct wage benefits</a:t>
          </a:r>
          <a:r>
            <a:rPr lang="en-US" sz="1400" dirty="0"/>
            <a:t> to local or regional residents</a:t>
          </a:r>
        </a:p>
      </dgm:t>
    </dgm:pt>
    <dgm:pt modelId="{57E85FEF-CFE0-42BC-9F6C-A891D7E47B4B}" type="parTrans" cxnId="{C02DF0CD-A3FF-4297-8910-BDAFDA9C3C08}">
      <dgm:prSet/>
      <dgm:spPr/>
      <dgm:t>
        <a:bodyPr/>
        <a:lstStyle/>
        <a:p>
          <a:endParaRPr lang="en-US"/>
        </a:p>
      </dgm:t>
    </dgm:pt>
    <dgm:pt modelId="{295D4E35-5712-45E0-8A7C-0369E577BF16}" type="sibTrans" cxnId="{C02DF0CD-A3FF-4297-8910-BDAFDA9C3C08}">
      <dgm:prSet/>
      <dgm:spPr/>
      <dgm:t>
        <a:bodyPr/>
        <a:lstStyle/>
        <a:p>
          <a:endParaRPr lang="en-US"/>
        </a:p>
      </dgm:t>
    </dgm:pt>
    <dgm:pt modelId="{1AB99C72-2951-48D1-85B7-2802E4F807E4}">
      <dgm:prSet phldrT="[Text]" custT="1"/>
      <dgm:spPr/>
      <dgm:t>
        <a:bodyPr/>
        <a:lstStyle/>
        <a:p>
          <a:r>
            <a:rPr lang="en-US" sz="1400" dirty="0"/>
            <a:t>Expenditures on procuring goods and services to support construction yield </a:t>
          </a:r>
          <a:r>
            <a:rPr lang="en-US" sz="1400" b="1" dirty="0"/>
            <a:t>indirect wage benefits </a:t>
          </a:r>
          <a:r>
            <a:rPr lang="en-US" sz="1400" dirty="0"/>
            <a:t>throughout the construction supply chain</a:t>
          </a:r>
        </a:p>
      </dgm:t>
    </dgm:pt>
    <dgm:pt modelId="{DF7E1A39-4044-44AE-9FCD-100AFEAFE463}" type="parTrans" cxnId="{17BD1E16-6D03-4CD1-ABA7-F7B47E63D0AB}">
      <dgm:prSet/>
      <dgm:spPr/>
      <dgm:t>
        <a:bodyPr/>
        <a:lstStyle/>
        <a:p>
          <a:endParaRPr lang="en-US"/>
        </a:p>
      </dgm:t>
    </dgm:pt>
    <dgm:pt modelId="{9FCCDEE2-A148-42E3-BD5D-E64D7269F6AB}" type="sibTrans" cxnId="{17BD1E16-6D03-4CD1-ABA7-F7B47E63D0AB}">
      <dgm:prSet/>
      <dgm:spPr/>
      <dgm:t>
        <a:bodyPr/>
        <a:lstStyle/>
        <a:p>
          <a:endParaRPr lang="en-US"/>
        </a:p>
      </dgm:t>
    </dgm:pt>
    <dgm:pt modelId="{144BB8C9-7955-4231-AA0C-856BB1EA10D9}">
      <dgm:prSet phldrT="[Text]" custT="1"/>
      <dgm:spPr/>
      <dgm:t>
        <a:bodyPr/>
        <a:lstStyle/>
        <a:p>
          <a:r>
            <a:rPr lang="en-US" sz="1400" dirty="0"/>
            <a:t>If wage benefits are local, wages spent for consumption </a:t>
          </a:r>
          <a:r>
            <a:rPr lang="en-US" sz="1400" b="1" dirty="0"/>
            <a:t>induce </a:t>
          </a:r>
          <a:r>
            <a:rPr lang="en-US" sz="1400" dirty="0"/>
            <a:t>another round of spending in the economy</a:t>
          </a:r>
        </a:p>
      </dgm:t>
    </dgm:pt>
    <dgm:pt modelId="{C4402E79-5556-4749-95D0-2C2188081640}" type="parTrans" cxnId="{8F0CCA57-10F0-4A59-B539-0BC5F3E167A3}">
      <dgm:prSet/>
      <dgm:spPr/>
      <dgm:t>
        <a:bodyPr/>
        <a:lstStyle/>
        <a:p>
          <a:endParaRPr lang="en-US"/>
        </a:p>
      </dgm:t>
    </dgm:pt>
    <dgm:pt modelId="{550EA9DC-A73C-4F59-A5F0-2FAB0DCE2FB9}" type="sibTrans" cxnId="{8F0CCA57-10F0-4A59-B539-0BC5F3E167A3}">
      <dgm:prSet/>
      <dgm:spPr/>
      <dgm:t>
        <a:bodyPr/>
        <a:lstStyle/>
        <a:p>
          <a:endParaRPr lang="en-US"/>
        </a:p>
      </dgm:t>
    </dgm:pt>
    <dgm:pt modelId="{9ABFE4A4-8B3D-4DBF-A690-D3AE450BD251}" type="pres">
      <dgm:prSet presAssocID="{9A58EC9C-931C-429B-8AF2-1EAAD63E1923}" presName="Name0" presStyleCnt="0">
        <dgm:presLayoutVars>
          <dgm:dir/>
          <dgm:animLvl val="lvl"/>
          <dgm:resizeHandles val="exact"/>
        </dgm:presLayoutVars>
      </dgm:prSet>
      <dgm:spPr/>
    </dgm:pt>
    <dgm:pt modelId="{75AFD9E9-C532-4B72-963F-887312316448}" type="pres">
      <dgm:prSet presAssocID="{9AA003D7-7E14-4D70-8514-6BE8EF824455}" presName="parTxOnly" presStyleLbl="node1" presStyleIdx="0" presStyleCnt="3" custScaleX="138248" custScaleY="165269">
        <dgm:presLayoutVars>
          <dgm:chMax val="0"/>
          <dgm:chPref val="0"/>
          <dgm:bulletEnabled val="1"/>
        </dgm:presLayoutVars>
      </dgm:prSet>
      <dgm:spPr/>
    </dgm:pt>
    <dgm:pt modelId="{461DD0DC-2957-4A0F-9E50-25182C8880E4}" type="pres">
      <dgm:prSet presAssocID="{295D4E35-5712-45E0-8A7C-0369E577BF16}" presName="parTxOnlySpace" presStyleCnt="0"/>
      <dgm:spPr/>
    </dgm:pt>
    <dgm:pt modelId="{D3DDCF18-6D04-4ABA-B569-BEF874C8952E}" type="pres">
      <dgm:prSet presAssocID="{1AB99C72-2951-48D1-85B7-2802E4F807E4}" presName="parTxOnly" presStyleLbl="node1" presStyleIdx="1" presStyleCnt="3" custScaleX="144781" custScaleY="168832">
        <dgm:presLayoutVars>
          <dgm:chMax val="0"/>
          <dgm:chPref val="0"/>
          <dgm:bulletEnabled val="1"/>
        </dgm:presLayoutVars>
      </dgm:prSet>
      <dgm:spPr/>
    </dgm:pt>
    <dgm:pt modelId="{40E9219D-6F02-4CC6-9EF7-F7B3A5CD5665}" type="pres">
      <dgm:prSet presAssocID="{9FCCDEE2-A148-42E3-BD5D-E64D7269F6AB}" presName="parTxOnlySpace" presStyleCnt="0"/>
      <dgm:spPr/>
    </dgm:pt>
    <dgm:pt modelId="{EA7BB372-3B2B-4E1C-84E1-6D348997EE4F}" type="pres">
      <dgm:prSet presAssocID="{144BB8C9-7955-4231-AA0C-856BB1EA10D9}" presName="parTxOnly" presStyleLbl="node1" presStyleIdx="2" presStyleCnt="3" custScaleX="131310" custScaleY="169507" custLinFactNeighborX="821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17BD1E16-6D03-4CD1-ABA7-F7B47E63D0AB}" srcId="{9A58EC9C-931C-429B-8AF2-1EAAD63E1923}" destId="{1AB99C72-2951-48D1-85B7-2802E4F807E4}" srcOrd="1" destOrd="0" parTransId="{DF7E1A39-4044-44AE-9FCD-100AFEAFE463}" sibTransId="{9FCCDEE2-A148-42E3-BD5D-E64D7269F6AB}"/>
    <dgm:cxn modelId="{ABA46A30-3E02-413A-B896-F43A760E23BB}" type="presOf" srcId="{144BB8C9-7955-4231-AA0C-856BB1EA10D9}" destId="{EA7BB372-3B2B-4E1C-84E1-6D348997EE4F}" srcOrd="0" destOrd="0" presId="urn:microsoft.com/office/officeart/2005/8/layout/chevron1"/>
    <dgm:cxn modelId="{E123EC73-43F7-4068-ABD1-581774C06199}" type="presOf" srcId="{9A58EC9C-931C-429B-8AF2-1EAAD63E1923}" destId="{9ABFE4A4-8B3D-4DBF-A690-D3AE450BD251}" srcOrd="0" destOrd="0" presId="urn:microsoft.com/office/officeart/2005/8/layout/chevron1"/>
    <dgm:cxn modelId="{8F0CCA57-10F0-4A59-B539-0BC5F3E167A3}" srcId="{9A58EC9C-931C-429B-8AF2-1EAAD63E1923}" destId="{144BB8C9-7955-4231-AA0C-856BB1EA10D9}" srcOrd="2" destOrd="0" parTransId="{C4402E79-5556-4749-95D0-2C2188081640}" sibTransId="{550EA9DC-A73C-4F59-A5F0-2FAB0DCE2FB9}"/>
    <dgm:cxn modelId="{42C180BB-6D12-4A14-969D-895F793D67AF}" type="presOf" srcId="{9AA003D7-7E14-4D70-8514-6BE8EF824455}" destId="{75AFD9E9-C532-4B72-963F-887312316448}" srcOrd="0" destOrd="0" presId="urn:microsoft.com/office/officeart/2005/8/layout/chevron1"/>
    <dgm:cxn modelId="{5556D9BE-7FD6-4882-B3E1-86E51E48F24C}" type="presOf" srcId="{1AB99C72-2951-48D1-85B7-2802E4F807E4}" destId="{D3DDCF18-6D04-4ABA-B569-BEF874C8952E}" srcOrd="0" destOrd="0" presId="urn:microsoft.com/office/officeart/2005/8/layout/chevron1"/>
    <dgm:cxn modelId="{C02DF0CD-A3FF-4297-8910-BDAFDA9C3C08}" srcId="{9A58EC9C-931C-429B-8AF2-1EAAD63E1923}" destId="{9AA003D7-7E14-4D70-8514-6BE8EF824455}" srcOrd="0" destOrd="0" parTransId="{57E85FEF-CFE0-42BC-9F6C-A891D7E47B4B}" sibTransId="{295D4E35-5712-45E0-8A7C-0369E577BF16}"/>
    <dgm:cxn modelId="{348158E3-9507-4100-A11E-8D6B60BD531F}" type="presParOf" srcId="{9ABFE4A4-8B3D-4DBF-A690-D3AE450BD251}" destId="{75AFD9E9-C532-4B72-963F-887312316448}" srcOrd="0" destOrd="0" presId="urn:microsoft.com/office/officeart/2005/8/layout/chevron1"/>
    <dgm:cxn modelId="{05BB99DB-FBDE-4664-A396-8259AAF24D40}" type="presParOf" srcId="{9ABFE4A4-8B3D-4DBF-A690-D3AE450BD251}" destId="{461DD0DC-2957-4A0F-9E50-25182C8880E4}" srcOrd="1" destOrd="0" presId="urn:microsoft.com/office/officeart/2005/8/layout/chevron1"/>
    <dgm:cxn modelId="{F77B4B4A-65C1-405E-9700-CCC9DED289C4}" type="presParOf" srcId="{9ABFE4A4-8B3D-4DBF-A690-D3AE450BD251}" destId="{D3DDCF18-6D04-4ABA-B569-BEF874C8952E}" srcOrd="2" destOrd="0" presId="urn:microsoft.com/office/officeart/2005/8/layout/chevron1"/>
    <dgm:cxn modelId="{7C7783B6-7972-4EF1-BDF9-61054B4022E5}" type="presParOf" srcId="{9ABFE4A4-8B3D-4DBF-A690-D3AE450BD251}" destId="{40E9219D-6F02-4CC6-9EF7-F7B3A5CD5665}" srcOrd="3" destOrd="0" presId="urn:microsoft.com/office/officeart/2005/8/layout/chevron1"/>
    <dgm:cxn modelId="{6AD3CF0C-0BCF-4AB8-B383-B48B70AB6029}" type="presParOf" srcId="{9ABFE4A4-8B3D-4DBF-A690-D3AE450BD251}" destId="{EA7BB372-3B2B-4E1C-84E1-6D348997EE4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41159-E3BD-449E-AE2E-B98D3BD60DFF}">
      <dsp:nvSpPr>
        <dsp:cNvPr id="0" name=""/>
        <dsp:cNvSpPr/>
      </dsp:nvSpPr>
      <dsp:spPr>
        <a:xfrm>
          <a:off x="3242" y="167799"/>
          <a:ext cx="1949604" cy="485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Health outcomes:</a:t>
          </a:r>
        </a:p>
      </dsp:txBody>
      <dsp:txXfrm>
        <a:off x="3242" y="167799"/>
        <a:ext cx="1949604" cy="485590"/>
      </dsp:txXfrm>
    </dsp:sp>
    <dsp:sp modelId="{F5BF8504-2959-4E68-A183-0E9907D6F2DF}">
      <dsp:nvSpPr>
        <dsp:cNvPr id="0" name=""/>
        <dsp:cNvSpPr/>
      </dsp:nvSpPr>
      <dsp:spPr>
        <a:xfrm>
          <a:off x="3242" y="653389"/>
          <a:ext cx="1949604" cy="3104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Decreases individual exposure to indoor pollutants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Improves nutrition from refrigeration of food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Improves access to life-saving medicines and technologies at health facilities</a:t>
          </a:r>
        </a:p>
      </dsp:txBody>
      <dsp:txXfrm>
        <a:off x="3242" y="653389"/>
        <a:ext cx="1949604" cy="3104423"/>
      </dsp:txXfrm>
    </dsp:sp>
    <dsp:sp modelId="{0B2C08F8-4EEE-464E-94D5-A0B888DFC937}">
      <dsp:nvSpPr>
        <dsp:cNvPr id="0" name=""/>
        <dsp:cNvSpPr/>
      </dsp:nvSpPr>
      <dsp:spPr>
        <a:xfrm>
          <a:off x="2225791" y="167799"/>
          <a:ext cx="1949604" cy="485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Educational outcomes:</a:t>
          </a:r>
        </a:p>
      </dsp:txBody>
      <dsp:txXfrm>
        <a:off x="2225791" y="167799"/>
        <a:ext cx="1949604" cy="485590"/>
      </dsp:txXfrm>
    </dsp:sp>
    <dsp:sp modelId="{683330D6-D50C-4072-A5EC-7C6F63B68CB1}">
      <dsp:nvSpPr>
        <dsp:cNvPr id="0" name=""/>
        <dsp:cNvSpPr/>
      </dsp:nvSpPr>
      <dsp:spPr>
        <a:xfrm>
          <a:off x="2225791" y="653389"/>
          <a:ext cx="1949604" cy="3104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More study time b/c not collecting fuelwood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More study time b/c longer “light” hours</a:t>
          </a:r>
        </a:p>
      </dsp:txBody>
      <dsp:txXfrm>
        <a:off x="2225791" y="653389"/>
        <a:ext cx="1949604" cy="3104423"/>
      </dsp:txXfrm>
    </dsp:sp>
    <dsp:sp modelId="{9837950B-D29D-4636-AD25-59FDC09719BD}">
      <dsp:nvSpPr>
        <dsp:cNvPr id="0" name=""/>
        <dsp:cNvSpPr/>
      </dsp:nvSpPr>
      <dsp:spPr>
        <a:xfrm>
          <a:off x="4448340" y="167799"/>
          <a:ext cx="1949604" cy="485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Women’s empowerment:</a:t>
          </a:r>
        </a:p>
      </dsp:txBody>
      <dsp:txXfrm>
        <a:off x="4448340" y="167799"/>
        <a:ext cx="1949604" cy="485590"/>
      </dsp:txXfrm>
    </dsp:sp>
    <dsp:sp modelId="{E3921F8C-6BC5-45F0-BB50-BC33E20C1888}">
      <dsp:nvSpPr>
        <dsp:cNvPr id="0" name=""/>
        <dsp:cNvSpPr/>
      </dsp:nvSpPr>
      <dsp:spPr>
        <a:xfrm>
          <a:off x="4448340" y="653389"/>
          <a:ext cx="1949604" cy="3104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Outdoor lighting increases public safety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Change gendered social norms by increasing access to information</a:t>
          </a:r>
        </a:p>
      </dsp:txBody>
      <dsp:txXfrm>
        <a:off x="4448340" y="653389"/>
        <a:ext cx="1949604" cy="3104423"/>
      </dsp:txXfrm>
    </dsp:sp>
    <dsp:sp modelId="{3A12D38D-45DC-4E7F-A69F-F6CF34CAEDF3}">
      <dsp:nvSpPr>
        <dsp:cNvPr id="0" name=""/>
        <dsp:cNvSpPr/>
      </dsp:nvSpPr>
      <dsp:spPr>
        <a:xfrm>
          <a:off x="6670890" y="167799"/>
          <a:ext cx="1949604" cy="485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Income generation and economic growth:</a:t>
          </a:r>
        </a:p>
      </dsp:txBody>
      <dsp:txXfrm>
        <a:off x="6670890" y="167799"/>
        <a:ext cx="1949604" cy="485590"/>
      </dsp:txXfrm>
    </dsp:sp>
    <dsp:sp modelId="{4B4FA815-F7B7-4305-903C-2AF44DED60D0}">
      <dsp:nvSpPr>
        <dsp:cNvPr id="0" name=""/>
        <dsp:cNvSpPr/>
      </dsp:nvSpPr>
      <dsp:spPr>
        <a:xfrm>
          <a:off x="6670890" y="653389"/>
          <a:ext cx="1949604" cy="3104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Household level: “light” hours allows for more time on income generating activities​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Household level: </a:t>
          </a:r>
          <a:r>
            <a:rPr lang="en-US" sz="1400" kern="1200" dirty="0">
              <a:solidFill>
                <a:schemeClr val="tx1"/>
              </a:solidFill>
            </a:rPr>
            <a:t>higher paying jobs in long run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</a:rPr>
            <a:t>Broader economy: i</a:t>
          </a:r>
          <a:r>
            <a:rPr lang="en-US" sz="1400" b="0" i="0" u="none" strike="noStrike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ncreased productivity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</a:rPr>
            <a:t>Broader economy: r</a:t>
          </a:r>
          <a:r>
            <a:rPr lang="en-US" sz="1400" b="0" i="0" u="none" strike="noStrike" kern="1200" dirty="0">
              <a:solidFill>
                <a:schemeClr val="tx1"/>
              </a:solidFill>
              <a:effectLst/>
              <a:latin typeface="Arial" panose="020B0604020202020204" pitchFamily="34" charset="0"/>
            </a:rPr>
            <a:t>icher households spend more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6670890" y="653389"/>
        <a:ext cx="1949604" cy="3104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AFD9E9-C532-4B72-963F-887312316448}">
      <dsp:nvSpPr>
        <dsp:cNvPr id="0" name=""/>
        <dsp:cNvSpPr/>
      </dsp:nvSpPr>
      <dsp:spPr>
        <a:xfrm>
          <a:off x="2943" y="474500"/>
          <a:ext cx="3059765" cy="14631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Investment dollars spent on wages for those constructing facilities provide </a:t>
          </a:r>
          <a:r>
            <a:rPr lang="en-US" sz="1400" b="1" kern="1200" dirty="0"/>
            <a:t>direct wage benefits</a:t>
          </a:r>
          <a:r>
            <a:rPr lang="en-US" sz="1400" kern="1200" dirty="0"/>
            <a:t> to local or regional residents</a:t>
          </a:r>
        </a:p>
      </dsp:txBody>
      <dsp:txXfrm>
        <a:off x="734504" y="474500"/>
        <a:ext cx="1596643" cy="1463122"/>
      </dsp:txXfrm>
    </dsp:sp>
    <dsp:sp modelId="{D3DDCF18-6D04-4ABA-B569-BEF874C8952E}">
      <dsp:nvSpPr>
        <dsp:cNvPr id="0" name=""/>
        <dsp:cNvSpPr/>
      </dsp:nvSpPr>
      <dsp:spPr>
        <a:xfrm>
          <a:off x="2841384" y="458729"/>
          <a:ext cx="3204356" cy="14946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Expenditures on procuring goods and services to support construction yield </a:t>
          </a:r>
          <a:r>
            <a:rPr lang="en-US" sz="1400" b="1" kern="1200" dirty="0"/>
            <a:t>indirect wage benefits </a:t>
          </a:r>
          <a:r>
            <a:rPr lang="en-US" sz="1400" kern="1200" dirty="0"/>
            <a:t>throughout the construction supply chain</a:t>
          </a:r>
        </a:p>
      </dsp:txBody>
      <dsp:txXfrm>
        <a:off x="3588717" y="458729"/>
        <a:ext cx="1709691" cy="1494665"/>
      </dsp:txXfrm>
    </dsp:sp>
    <dsp:sp modelId="{EA7BB372-3B2B-4E1C-84E1-6D348997EE4F}">
      <dsp:nvSpPr>
        <dsp:cNvPr id="0" name=""/>
        <dsp:cNvSpPr/>
      </dsp:nvSpPr>
      <dsp:spPr>
        <a:xfrm>
          <a:off x="5826233" y="455741"/>
          <a:ext cx="2906210" cy="15006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If wage benefits are local, wages spent for consumption </a:t>
          </a:r>
          <a:r>
            <a:rPr lang="en-US" sz="1400" b="1" kern="1200" dirty="0"/>
            <a:t>induce </a:t>
          </a:r>
          <a:r>
            <a:rPr lang="en-US" sz="1400" kern="1200" dirty="0"/>
            <a:t>another round of spending in the economy</a:t>
          </a:r>
        </a:p>
      </dsp:txBody>
      <dsp:txXfrm>
        <a:off x="6576554" y="455741"/>
        <a:ext cx="1405569" cy="1500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9" tIns="45608" rIns="91219" bIns="45608" numCol="1" anchor="t" anchorCtr="0" compatLnSpc="1">
            <a:prstTxWarp prst="textNoShape">
              <a:avLst/>
            </a:prstTxWarp>
          </a:bodyPr>
          <a:lstStyle>
            <a:lvl1pPr defTabSz="91279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5209" y="0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9" tIns="45608" rIns="91219" bIns="45608" numCol="1" anchor="t" anchorCtr="0" compatLnSpc="1">
            <a:prstTxWarp prst="textNoShape">
              <a:avLst/>
            </a:prstTxWarp>
          </a:bodyPr>
          <a:lstStyle>
            <a:lvl1pPr algn="r" defTabSz="91279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17926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9" tIns="45608" rIns="91219" bIns="45608" numCol="1" anchor="b" anchorCtr="0" compatLnSpc="1">
            <a:prstTxWarp prst="textNoShape">
              <a:avLst/>
            </a:prstTxWarp>
          </a:bodyPr>
          <a:lstStyle>
            <a:lvl1pPr defTabSz="91279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7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5209" y="8817926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9" tIns="45608" rIns="91219" bIns="45608" numCol="1" anchor="b" anchorCtr="0" compatLnSpc="1">
            <a:prstTxWarp prst="textNoShape">
              <a:avLst/>
            </a:prstTxWarp>
          </a:bodyPr>
          <a:lstStyle>
            <a:lvl1pPr algn="r" defTabSz="912790">
              <a:defRPr sz="1200">
                <a:latin typeface="Arial" charset="0"/>
              </a:defRPr>
            </a:lvl1pPr>
          </a:lstStyle>
          <a:p>
            <a:pPr>
              <a:defRPr/>
            </a:pPr>
            <a:fld id="{F14AD3AF-E853-41DD-9C6B-157657455C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7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1" tIns="46476" rIns="92951" bIns="46476" numCol="1" anchor="t" anchorCtr="0" compatLnSpc="1">
            <a:prstTxWarp prst="textNoShape">
              <a:avLst/>
            </a:prstTxWarp>
          </a:bodyPr>
          <a:lstStyle>
            <a:lvl1pPr defTabSz="93025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794" y="0"/>
            <a:ext cx="3028206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1" tIns="46476" rIns="92951" bIns="46476" numCol="1" anchor="t" anchorCtr="0" compatLnSpc="1">
            <a:prstTxWarp prst="textNoShape">
              <a:avLst/>
            </a:prstTxWarp>
          </a:bodyPr>
          <a:lstStyle>
            <a:lvl1pPr algn="r" defTabSz="93025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5325"/>
            <a:ext cx="6188075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57" y="4409758"/>
            <a:ext cx="5121488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1" tIns="46476" rIns="92951" bIns="464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19515"/>
            <a:ext cx="3028207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1" tIns="46476" rIns="92951" bIns="46476" numCol="1" anchor="b" anchorCtr="0" compatLnSpc="1">
            <a:prstTxWarp prst="textNoShape">
              <a:avLst/>
            </a:prstTxWarp>
          </a:bodyPr>
          <a:lstStyle>
            <a:lvl1pPr defTabSz="93025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794" y="8819515"/>
            <a:ext cx="3028206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1" tIns="46476" rIns="92951" bIns="46476" numCol="1" anchor="b" anchorCtr="0" compatLnSpc="1">
            <a:prstTxWarp prst="textNoShape">
              <a:avLst/>
            </a:prstTxWarp>
          </a:bodyPr>
          <a:lstStyle>
            <a:lvl1pPr algn="r" defTabSz="930251">
              <a:defRPr sz="1200">
                <a:latin typeface="Arial" charset="0"/>
              </a:defRPr>
            </a:lvl1pPr>
          </a:lstStyle>
          <a:p>
            <a:pPr>
              <a:defRPr/>
            </a:pPr>
            <a:fld id="{8DB8C9F8-2507-43B8-94EB-5DEE5D53B0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86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844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Potential of roughly quadrupling jobs impacts to support projected capacity expansion over next 20 years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Potential for significant labor shortages in 2028 to offset large-scale retirement of hydro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24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Jobs supporting operations will expand by an order of magnitude, 10,000 to 100,000 by 2040, primarily in the extraction sector due to geothermal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Jobs dominated by extraction so mostly direct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82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Predominantly laborers again due to geothermal extraction work (on both construction and operations sides)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Though there is some increase in more skilled labor which may require additional jobs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92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/>
              <a:t>From our multipliers (using GTAP+ILO), our implied average wage is $1,160, which is lower than 2020 GDP per capita of $1,838. This suggests that our mapping of labor categories into expenditure categories could be further refined.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  <a:p>
            <a:r>
              <a:rPr lang="en-US" dirty="0"/>
              <a:t>Implied wage = per job per project per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204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Majority is indirect income</a:t>
            </a:r>
          </a:p>
          <a:p>
            <a:pPr marL="171450" indent="-171450">
              <a:buFontTx/>
              <a:buChar char="-"/>
            </a:pPr>
            <a:r>
              <a:rPr lang="en-US" dirty="0"/>
              <a:t>Direct income primarily from laborers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7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Much of existing literature is focused on end-user benefits of electrification; and discussions of investment priorities are often around whether there are causal effects of electrification on end-user benefits.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However, there are also supply-side benefits from building and operating more electricity generating units that would be useful to consider in discussions of investment priorities.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42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Investment in electricity sector capacity supports a variety of economic activity: equipment purchases; labor to manage and execute construction; and the materials, energy, and services required to support construction</a:t>
            </a:r>
          </a:p>
          <a:p>
            <a:endParaRPr lang="en-US" dirty="0"/>
          </a:p>
          <a:p>
            <a:r>
              <a:rPr lang="en-US" dirty="0"/>
              <a:t>The estimation of induced benefits is trickier because of potential “double counting” of benefits, so we focus on direct and indirect benefits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2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answer the first question, we will be examining the direct and indirect wage and job impacts of on-grid electricity expansion.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answer the second question, we will assess the implied occupation-level indirect job impacts from combining GTAP and International Labor Organization (ILO) data: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GTAP provide occupation-level wage payments but no corresponding jobs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ILO data provide detailed occupation-level data but at a coarser sectoral resolution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Integrating these data sources provides new information on job impacts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08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dirty="0"/>
              <a:t>PATT: Power Africa Transaction Tracker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LCDP: Least-Cost Development Plan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ATB: National Renewable Energy Laboratory’s Annual Technology Baseline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I-JEDI: NREL’s I</a:t>
            </a:r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nternational Jobs and Economic Development Impacts</a:t>
            </a:r>
          </a:p>
          <a:p>
            <a:pPr marL="171450" indent="-171450">
              <a:buFontTx/>
              <a:buChar char="-"/>
            </a:pPr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/>
              <a:t>Example I-JEDI mapping: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682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We map these capacity quantities to ATB to get estimates of future capital and O&amp;M expenditures, which we can then attribute to different economic sectors in terms of direct, indirect, and induced benefits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421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mgr</a:t>
            </a:r>
            <a:r>
              <a:rPr lang="en-US" dirty="0"/>
              <a:t>   Officials and Mangers legislators (ISCO-88 Major Groups 1-2),</a:t>
            </a:r>
          </a:p>
          <a:p>
            <a:r>
              <a:rPr lang="en-US" dirty="0"/>
              <a:t>tec     Technicians </a:t>
            </a:r>
            <a:r>
              <a:rPr lang="en-US" dirty="0" err="1"/>
              <a:t>technicians</a:t>
            </a:r>
            <a:r>
              <a:rPr lang="en-US" dirty="0"/>
              <a:t> and associate professionals (Group 3)</a:t>
            </a:r>
          </a:p>
          <a:p>
            <a:r>
              <a:rPr lang="en-US" dirty="0" err="1"/>
              <a:t>clk</a:t>
            </a:r>
            <a:r>
              <a:rPr lang="en-US" dirty="0"/>
              <a:t>     Clerks (Group 4)</a:t>
            </a:r>
          </a:p>
          <a:p>
            <a:r>
              <a:rPr lang="en-US" dirty="0" err="1"/>
              <a:t>srv</a:t>
            </a:r>
            <a:r>
              <a:rPr lang="en-US" dirty="0"/>
              <a:t>     Service and market sales workers (Group 5)</a:t>
            </a:r>
          </a:p>
          <a:p>
            <a:r>
              <a:rPr lang="en-US" dirty="0"/>
              <a:t>lab     Agricultural and unskilled workers (Major Groups 6-9)</a:t>
            </a:r>
          </a:p>
          <a:p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Arial" panose="020B0604020202020204" pitchFamily="34" charset="0"/>
              </a:rPr>
              <a:t>Local purchase coefficient = how much of purchased spend goes to domestic vs. international market (only count domestic market)</a:t>
            </a:r>
            <a:endParaRPr lang="en-US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Arial" panose="020B0604020202020204" pitchFamily="34" charset="0"/>
              </a:rPr>
              <a:t>Local purchase coefficients are baked into multipliers because GTAP gives us information on where trade flows, but we also calculate additional local purchase coefficients using I-JEDI</a:t>
            </a:r>
            <a:endParaRPr lang="en-US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Arial" panose="020B0604020202020204" pitchFamily="34" charset="0"/>
              </a:rPr>
              <a:t>Multipliers are matrix algebra: come up with direct requirements matrix, multiply input coefficients’ direct requirements matrix with local purchase coefficients, then take inverse of matrix to get multipliers</a:t>
            </a:r>
            <a:endParaRPr lang="en-US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02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DIR &gt; IDR because direct income for construction includes only construction, extraction, and electricity expenditures </a:t>
            </a:r>
            <a:r>
              <a:rPr lang="en-US" dirty="0">
                <a:sym typeface="Wingdings" panose="05000000000000000000" pitchFamily="2" charset="2"/>
              </a:rPr>
              <a:t> since lots of geothermal extraction in LCDP, there is significant local direct income impacts</a:t>
            </a:r>
            <a:endParaRPr lang="en-US" sz="1200" dirty="0"/>
          </a:p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2026 jump is due to expected large hydro retirements from </a:t>
            </a:r>
            <a:r>
              <a:rPr lang="en-US" dirty="0" err="1"/>
              <a:t>KenGen</a:t>
            </a:r>
            <a:r>
              <a:rPr lang="en-US" dirty="0"/>
              <a:t> in 2027/2028 so we assume large new construction addition before then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$2bn is roughly 2% of total 2020 GDP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8C9F8-2507-43B8-94EB-5DEE5D53B02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36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Map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6794E-A6BE-2940-826C-679610EBB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r="2954"/>
          <a:stretch/>
        </p:blipFill>
        <p:spPr>
          <a:xfrm>
            <a:off x="3962400" y="0"/>
            <a:ext cx="5181600" cy="4646496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8577B-8E27-6B43-8606-B7C04E5289F9}"/>
              </a:ext>
            </a:extLst>
          </p:cNvPr>
          <p:cNvSpPr/>
          <p:nvPr userDrawn="1"/>
        </p:nvSpPr>
        <p:spPr>
          <a:xfrm>
            <a:off x="0" y="4882896"/>
            <a:ext cx="9144000" cy="276617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DE614C68-2BC7-9347-A228-B493586C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en-US" dirty="0"/>
              <a:t>CONFIDENTIAL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179475-7FE7-704F-96FB-9C1D46D5FD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919" y="3956675"/>
            <a:ext cx="1212082" cy="567888"/>
          </a:xfrm>
          <a:prstGeom prst="rect">
            <a:avLst/>
          </a:prstGeom>
        </p:spPr>
      </p:pic>
      <p:sp>
        <p:nvSpPr>
          <p:cNvPr id="12" name="Text Box 14">
            <a:extLst>
              <a:ext uri="{FF2B5EF4-FFF2-40B4-BE49-F238E27FC236}">
                <a16:creationId xmlns:a16="http://schemas.microsoft.com/office/drawing/2014/main" id="{5AC64515-2573-A54D-8C70-ABDEEAFCF5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F8DA85-61E5-F64B-9F6A-DD9A4EF815BD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  <p:extLst>
      <p:ext uri="{BB962C8B-B14F-4D97-AF65-F5344CB8AC3E}">
        <p14:creationId xmlns:p14="http://schemas.microsoft.com/office/powerpoint/2010/main" val="95958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" y="137160"/>
            <a:ext cx="8842248" cy="572464"/>
          </a:xfrm>
          <a:prstGeom prst="rect">
            <a:avLst/>
          </a:prstGeom>
        </p:spPr>
        <p:txBody>
          <a:bodyPr l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C1541A8-5C7E-6E46-ACBD-CE47CA8F7E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60263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1B3C36CA-EFDA-4F46-B4DF-F3F8B94C6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800350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2" name="Picture 11" descr="A picture containing woman&#10;&#10;Description automatically generated">
            <a:extLst>
              <a:ext uri="{FF2B5EF4-FFF2-40B4-BE49-F238E27FC236}">
                <a16:creationId xmlns:a16="http://schemas.microsoft.com/office/drawing/2014/main" id="{0A4A30D0-0F66-5E47-A324-3313C852AF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279476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52400" y="2024926"/>
            <a:ext cx="6781800" cy="572464"/>
          </a:xfrm>
          <a:prstGeom prst="rect">
            <a:avLst/>
          </a:prstGeom>
          <a:noFill/>
        </p:spPr>
        <p:txBody>
          <a:bodyPr lIns="91440"/>
          <a:lstStyle>
            <a:lvl1pPr algn="l">
              <a:defRPr sz="28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D134570B-76D0-6041-A2C8-63C68E619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61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FA8A571F-8021-AD41-BEF0-8F5D84FBFC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F35A3D7B-6B7C-ED4F-9433-DE24902855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DF6A6C95-5BEB-D74F-A2EA-6B392D9B3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CE6D566-749E-3A4F-B010-9244406C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39183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Map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9144000" cy="5156200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9C0D74-8215-E048-9311-E6F9AE523AC6}"/>
              </a:ext>
            </a:extLst>
          </p:cNvPr>
          <p:cNvSpPr/>
          <p:nvPr userDrawn="1"/>
        </p:nvSpPr>
        <p:spPr bwMode="auto">
          <a:xfrm>
            <a:off x="0" y="-10500"/>
            <a:ext cx="9144000" cy="501684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9000">
                <a:schemeClr val="accent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047878-6B9B-2648-B68D-15B60C4A4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009630"/>
            <a:ext cx="1086624" cy="437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06794E-A6BE-2940-826C-679610EBB3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r="2954"/>
          <a:stretch/>
        </p:blipFill>
        <p:spPr>
          <a:xfrm>
            <a:off x="3962400" y="0"/>
            <a:ext cx="5181600" cy="4646496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FDCACE-487E-C446-9CAE-286ECCF03EEE}"/>
              </a:ext>
            </a:extLst>
          </p:cNvPr>
          <p:cNvSpPr/>
          <p:nvPr userDrawn="1"/>
        </p:nvSpPr>
        <p:spPr>
          <a:xfrm>
            <a:off x="0" y="4882896"/>
            <a:ext cx="9144000" cy="2628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DE614C68-2BC7-9347-A228-B493586C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FD1379DC-0AAB-674F-B5F7-C0FC6012F0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4A1AE-DD48-F346-B760-5939935BB620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  <p:extLst>
      <p:ext uri="{BB962C8B-B14F-4D97-AF65-F5344CB8AC3E}">
        <p14:creationId xmlns:p14="http://schemas.microsoft.com/office/powerpoint/2010/main" val="173106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w/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9144000" cy="5156200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9C0D74-8215-E048-9311-E6F9AE523AC6}"/>
              </a:ext>
            </a:extLst>
          </p:cNvPr>
          <p:cNvSpPr/>
          <p:nvPr userDrawn="1"/>
        </p:nvSpPr>
        <p:spPr bwMode="auto">
          <a:xfrm>
            <a:off x="0" y="-10500"/>
            <a:ext cx="9144000" cy="501684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9000">
                <a:schemeClr val="accent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047878-6B9B-2648-B68D-15B60C4A4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009630"/>
            <a:ext cx="1086624" cy="437668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FDCACE-487E-C446-9CAE-286ECCF03EEE}"/>
              </a:ext>
            </a:extLst>
          </p:cNvPr>
          <p:cNvSpPr/>
          <p:nvPr userDrawn="1"/>
        </p:nvSpPr>
        <p:spPr>
          <a:xfrm>
            <a:off x="0" y="4882896"/>
            <a:ext cx="9144000" cy="2628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DE614C68-2BC7-9347-A228-B493586C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FD1379DC-0AAB-674F-B5F7-C0FC6012F0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B4A1AE-DD48-F346-B760-5939935BB620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  <p:extLst>
      <p:ext uri="{BB962C8B-B14F-4D97-AF65-F5344CB8AC3E}">
        <p14:creationId xmlns:p14="http://schemas.microsoft.com/office/powerpoint/2010/main" val="4232662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Image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9144000" cy="5156200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126F23-DEC4-7641-800F-0A019CA95E36}"/>
              </a:ext>
            </a:extLst>
          </p:cNvPr>
          <p:cNvSpPr/>
          <p:nvPr userDrawn="1"/>
        </p:nvSpPr>
        <p:spPr bwMode="auto">
          <a:xfrm>
            <a:off x="0" y="-10500"/>
            <a:ext cx="9144000" cy="501684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9000">
                <a:schemeClr val="accent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C2DEB6-48AC-FF4A-B43F-EAA460917C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5" name="Picture 14" descr="A close up of a necklace&#10;&#10;Description automatically generated">
            <a:extLst>
              <a:ext uri="{FF2B5EF4-FFF2-40B4-BE49-F238E27FC236}">
                <a16:creationId xmlns:a16="http://schemas.microsoft.com/office/drawing/2014/main" id="{B33AEB36-9C96-D64D-B5E6-9E77C071C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6425" y="13065"/>
            <a:ext cx="6947575" cy="48465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9EAD636-8CA7-CA41-A71A-13078B0AFDCD}"/>
              </a:ext>
            </a:extLst>
          </p:cNvPr>
          <p:cNvSpPr/>
          <p:nvPr userDrawn="1"/>
        </p:nvSpPr>
        <p:spPr>
          <a:xfrm>
            <a:off x="0" y="4885281"/>
            <a:ext cx="9144000" cy="2628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DA24BF72-C04C-0040-9CD8-CE96D37A1B8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009630"/>
            <a:ext cx="1086624" cy="437668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20" name="Footer Placeholder 13">
            <a:extLst>
              <a:ext uri="{FF2B5EF4-FFF2-40B4-BE49-F238E27FC236}">
                <a16:creationId xmlns:a16="http://schemas.microsoft.com/office/drawing/2014/main" id="{C0650DCC-2166-304C-B136-0D8602FD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E3B423-6E60-274B-9A28-4B6495FD4556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  <p:extLst>
      <p:ext uri="{BB962C8B-B14F-4D97-AF65-F5344CB8AC3E}">
        <p14:creationId xmlns:p14="http://schemas.microsoft.com/office/powerpoint/2010/main" val="1969431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8842248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914400"/>
            <a:ext cx="8842248" cy="3546872"/>
          </a:xfrm>
          <a:prstGeom prst="rect">
            <a:avLst/>
          </a:prstGeom>
        </p:spPr>
        <p:txBody>
          <a:bodyPr/>
          <a:lstStyle>
            <a:lvl1pPr marL="225425" indent="-225425">
              <a:buFont typeface="Courier New" panose="02070309020205020404" pitchFamily="49" charset="0"/>
              <a:buChar char="o"/>
              <a:defRPr/>
            </a:lvl1pPr>
            <a:lvl2pPr marL="457200" indent="-231775">
              <a:buFont typeface="Arial" panose="020B0604020202020204" pitchFamily="34" charset="0"/>
              <a:buChar char="•"/>
              <a:defRPr/>
            </a:lvl2pPr>
            <a:lvl3pPr marL="679450" indent="-222250"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BCEA345-BB26-0B46-AD00-867C69FE4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76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necklace&#10;&#10;Description automatically generated">
            <a:extLst>
              <a:ext uri="{FF2B5EF4-FFF2-40B4-BE49-F238E27FC236}">
                <a16:creationId xmlns:a16="http://schemas.microsoft.com/office/drawing/2014/main" id="{5FDE42CE-1A87-1A4D-AD45-88C57675F8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39" r="12759"/>
          <a:stretch/>
        </p:blipFill>
        <p:spPr>
          <a:xfrm>
            <a:off x="2049374" y="0"/>
            <a:ext cx="7094626" cy="54095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4587240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914400"/>
            <a:ext cx="4587240" cy="3881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4C0BCCB-1C9C-B24C-B0E3-05CDDC7B92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3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4009630"/>
            <a:ext cx="1086624" cy="437668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FDCACE-487E-C446-9CAE-286ECCF03EEE}"/>
              </a:ext>
            </a:extLst>
          </p:cNvPr>
          <p:cNvSpPr/>
          <p:nvPr userDrawn="1"/>
        </p:nvSpPr>
        <p:spPr>
          <a:xfrm>
            <a:off x="0" y="4882896"/>
            <a:ext cx="9144000" cy="262804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DE614C68-2BC7-9347-A228-B493586C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FD1379DC-0AAB-674F-B5F7-C0FC6012F0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E9EBF9-1042-954A-BC31-5B08760F1302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  <p:extLst>
      <p:ext uri="{BB962C8B-B14F-4D97-AF65-F5344CB8AC3E}">
        <p14:creationId xmlns:p14="http://schemas.microsoft.com/office/powerpoint/2010/main" val="12174977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137160"/>
            <a:ext cx="5105400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14400"/>
            <a:ext cx="5105400" cy="3881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A close up of a necklace&#10;&#10;Description automatically generated">
            <a:extLst>
              <a:ext uri="{FF2B5EF4-FFF2-40B4-BE49-F238E27FC236}">
                <a16:creationId xmlns:a16="http://schemas.microsoft.com/office/drawing/2014/main" id="{6D55DB36-90E3-0A43-900F-6A3BB259E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51" r="20463"/>
          <a:stretch/>
        </p:blipFill>
        <p:spPr>
          <a:xfrm flipH="1">
            <a:off x="0" y="0"/>
            <a:ext cx="6545516" cy="5406518"/>
          </a:xfrm>
          <a:prstGeom prst="rect">
            <a:avLst/>
          </a:prstGeom>
          <a:ln>
            <a:noFill/>
          </a:ln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6E97108-5B3A-1549-8EE2-D48DEAC59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43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-Line Title and 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71550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276350"/>
            <a:ext cx="8842248" cy="3429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8B3AD92-FD44-3C4D-855B-57B30FF2D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21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8842248" cy="572464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  <a:noFill/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137159" y="914400"/>
            <a:ext cx="4206241" cy="3790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914400"/>
            <a:ext cx="4407408" cy="3790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94DC99FE-BAF3-9B47-A974-E761F68CC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9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Line Title Plus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60120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137160" y="1268730"/>
            <a:ext cx="4331208" cy="34366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48200" y="1268730"/>
            <a:ext cx="4331208" cy="34366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8B961D3-6572-F44B-BBD5-C4B1D0CD4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49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" y="137160"/>
            <a:ext cx="8842248" cy="572464"/>
          </a:xfrm>
          <a:prstGeom prst="rect">
            <a:avLst/>
          </a:prstGeom>
        </p:spPr>
        <p:txBody>
          <a:bodyPr l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C1541A8-5C7E-6E46-ACBD-CE47CA8F7E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61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60263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1B3C36CA-EFDA-4F46-B4DF-F3F8B94C6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20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woman&#10;&#10;Description automatically generated">
            <a:extLst>
              <a:ext uri="{FF2B5EF4-FFF2-40B4-BE49-F238E27FC236}">
                <a16:creationId xmlns:a16="http://schemas.microsoft.com/office/drawing/2014/main" id="{0A4A30D0-0F66-5E47-A324-3313C852AF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279476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52400" y="2024926"/>
            <a:ext cx="6781800" cy="572464"/>
          </a:xfrm>
          <a:prstGeom prst="rect">
            <a:avLst/>
          </a:prstGeom>
          <a:noFill/>
        </p:spPr>
        <p:txBody>
          <a:bodyPr lIns="91440"/>
          <a:lstStyle>
            <a:lvl1pPr algn="l">
              <a:defRPr sz="28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D134570B-76D0-6041-A2C8-63C68E619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26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FA8A571F-8021-AD41-BEF0-8F5D84FBFC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14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Imag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close up of a necklace&#10;&#10;Description automatically generated">
            <a:extLst>
              <a:ext uri="{FF2B5EF4-FFF2-40B4-BE49-F238E27FC236}">
                <a16:creationId xmlns:a16="http://schemas.microsoft.com/office/drawing/2014/main" id="{46BAF619-5291-D744-9759-CB4521E60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6425" y="13058"/>
            <a:ext cx="6947575" cy="4846590"/>
          </a:xfrm>
          <a:prstGeom prst="rect">
            <a:avLst/>
          </a:prstGeom>
        </p:spPr>
      </p:pic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0439" y="294792"/>
            <a:ext cx="4662561" cy="572464"/>
          </a:xfrm>
          <a:prstGeom prst="rect">
            <a:avLst/>
          </a:prstGeom>
          <a:noFill/>
        </p:spPr>
        <p:txBody>
          <a:bodyPr lIns="91440" rIns="91440"/>
          <a:lstStyle>
            <a:lvl1pPr algn="l">
              <a:defRPr b="1" i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290440" y="1152524"/>
            <a:ext cx="4662560" cy="4572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1" charset="2"/>
              <a:buNone/>
              <a:defRPr sz="20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290439" y="1762124"/>
            <a:ext cx="3671961" cy="60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/>
              <a:t>Presenter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2FDBB3-20AD-0642-85B4-30E9C29B1F61}"/>
              </a:ext>
            </a:extLst>
          </p:cNvPr>
          <p:cNvSpPr/>
          <p:nvPr userDrawn="1"/>
        </p:nvSpPr>
        <p:spPr>
          <a:xfrm>
            <a:off x="0" y="4885268"/>
            <a:ext cx="9144000" cy="262804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 userDrawn="1"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4DE6614-EFAC-4240-BEB1-45E0850FA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919" y="3956675"/>
            <a:ext cx="1212082" cy="567888"/>
          </a:xfrm>
          <a:prstGeom prst="rect">
            <a:avLst/>
          </a:prstGeom>
        </p:spPr>
      </p:pic>
      <p:sp>
        <p:nvSpPr>
          <p:cNvPr id="13" name="Text Box 14">
            <a:extLst>
              <a:ext uri="{FF2B5EF4-FFF2-40B4-BE49-F238E27FC236}">
                <a16:creationId xmlns:a16="http://schemas.microsoft.com/office/drawing/2014/main" id="{C8F324A8-8EC5-0C47-8FEC-6787294356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6902" y="4873370"/>
            <a:ext cx="87421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www.rti.org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ED35CF-9F51-984F-BDC1-B8BC1B1881BD}"/>
              </a:ext>
            </a:extLst>
          </p:cNvPr>
          <p:cNvSpPr txBox="1"/>
          <p:nvPr userDrawn="1"/>
        </p:nvSpPr>
        <p:spPr>
          <a:xfrm>
            <a:off x="1218168" y="4931764"/>
            <a:ext cx="56877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kern="1200" baseline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ea typeface="ヒラギノ角ゴ Pro W3" pitchFamily="1" charset="-128"/>
                <a:cs typeface="Arial Narrow" panose="020B0604020202020204" pitchFamily="34" charset="0"/>
              </a:rPr>
              <a:t>RTI International is a trade name of Research Triangle Institute. RTI and the RTI logo are U.S. registered trademarks of Research Triangle Institute.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8842248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914400"/>
            <a:ext cx="8842248" cy="3546872"/>
          </a:xfrm>
          <a:prstGeom prst="rect">
            <a:avLst/>
          </a:prstGeom>
        </p:spPr>
        <p:txBody>
          <a:bodyPr/>
          <a:lstStyle>
            <a:lvl1pPr marL="225425" indent="-225425">
              <a:buFont typeface="Courier New" panose="02070309020205020404" pitchFamily="49" charset="0"/>
              <a:buChar char="o"/>
              <a:defRPr/>
            </a:lvl1pPr>
            <a:lvl2pPr marL="457200" indent="-231775">
              <a:buFont typeface="Arial" panose="020B0604020202020204" pitchFamily="34" charset="0"/>
              <a:buChar char="•"/>
              <a:defRPr/>
            </a:lvl2pPr>
            <a:lvl3pPr marL="679450" indent="-222250"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BCEA345-BB26-0B46-AD00-867C69FE4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necklace&#10;&#10;Description automatically generated">
            <a:extLst>
              <a:ext uri="{FF2B5EF4-FFF2-40B4-BE49-F238E27FC236}">
                <a16:creationId xmlns:a16="http://schemas.microsoft.com/office/drawing/2014/main" id="{5FDE42CE-1A87-1A4D-AD45-88C57675F8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838" r="12759"/>
          <a:stretch/>
        </p:blipFill>
        <p:spPr>
          <a:xfrm>
            <a:off x="2049374" y="0"/>
            <a:ext cx="7094626" cy="5401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4587240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914400"/>
            <a:ext cx="4587240" cy="3881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4C0BCCB-1C9C-B24C-B0E3-05CDDC7B92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4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137160"/>
            <a:ext cx="5105400" cy="572464"/>
          </a:xfrm>
          <a:prstGeom prst="rect">
            <a:avLst/>
          </a:prstGeom>
        </p:spPr>
        <p:txBody>
          <a:bodyPr l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14400"/>
            <a:ext cx="5105400" cy="3881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A close up of a necklace&#10;&#10;Description automatically generated">
            <a:extLst>
              <a:ext uri="{FF2B5EF4-FFF2-40B4-BE49-F238E27FC236}">
                <a16:creationId xmlns:a16="http://schemas.microsoft.com/office/drawing/2014/main" id="{6D55DB36-90E3-0A43-900F-6A3BB259E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51" r="20463"/>
          <a:stretch/>
        </p:blipFill>
        <p:spPr>
          <a:xfrm flipH="1">
            <a:off x="0" y="-1"/>
            <a:ext cx="6545516" cy="5406519"/>
          </a:xfrm>
          <a:prstGeom prst="rect">
            <a:avLst/>
          </a:prstGeom>
          <a:ln>
            <a:noFill/>
          </a:ln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6E97108-5B3A-1549-8EE2-D48DEAC59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9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-Line Title and 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71550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276350"/>
            <a:ext cx="8842248" cy="3429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8B3AD92-FD44-3C4D-855B-57B30FF2D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8842248" cy="572464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  <a:noFill/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137159" y="914400"/>
            <a:ext cx="4206241" cy="3790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914400"/>
            <a:ext cx="4407408" cy="3790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94DC99FE-BAF3-9B47-A974-E761F68CC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Line Title Plus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37160" y="137160"/>
            <a:ext cx="8842248" cy="960120"/>
          </a:xfrm>
          <a:prstGeom prst="rect">
            <a:avLst/>
          </a:prstGeom>
        </p:spPr>
        <p:txBody>
          <a:bodyPr lIns="91440" tIns="91440" rIns="182880" bIns="91440"/>
          <a:lstStyle>
            <a:lvl1pPr marL="0">
              <a:lnSpc>
                <a:spcPct val="90000"/>
              </a:lnSpc>
              <a:defRPr baseline="0"/>
            </a:lvl1pPr>
          </a:lstStyle>
          <a:p>
            <a:r>
              <a:rPr lang="en-US"/>
              <a:t>Click to edit Master title style. This one can wrap to two lines. Filler copy added.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4892040"/>
            <a:ext cx="347472" cy="219456"/>
          </a:xfrm>
          <a:prstGeom prst="rect">
            <a:avLst/>
          </a:prstGeom>
        </p:spPr>
        <p:txBody>
          <a:bodyPr/>
          <a:lstStyle/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137160" y="1268730"/>
            <a:ext cx="4331208" cy="343662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48200" y="1268730"/>
            <a:ext cx="4331208" cy="34366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8B961D3-6572-F44B-BBD5-C4B1D0CD4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6A0FAE8-EC5B-E544-8559-C68F353E8179}"/>
              </a:ext>
            </a:extLst>
          </p:cNvPr>
          <p:cNvSpPr/>
          <p:nvPr userDrawn="1"/>
        </p:nvSpPr>
        <p:spPr>
          <a:xfrm>
            <a:off x="0" y="4882896"/>
            <a:ext cx="9144000" cy="265176"/>
          </a:xfrm>
          <a:prstGeom prst="rect">
            <a:avLst/>
          </a:prstGeom>
          <a:solidFill>
            <a:srgbClr val="0A35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" y="137160"/>
            <a:ext cx="8842248" cy="5724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" y="913194"/>
            <a:ext cx="8842248" cy="386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0" y="4892040"/>
            <a:ext cx="347472" cy="21945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55EEC9-DDCC-B144-8594-B99EED853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3" r:id="rId2"/>
    <p:sldLayoutId id="2147483992" r:id="rId3"/>
    <p:sldLayoutId id="2147483994" r:id="rId4"/>
    <p:sldLayoutId id="2147484006" r:id="rId5"/>
    <p:sldLayoutId id="2147484007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2" r:id="rId12"/>
    <p:sldLayoutId id="2147484000" r:id="rId13"/>
    <p:sldLayoutId id="2147484008" r:id="rId14"/>
  </p:sldLayoutIdLst>
  <p:hf hdr="0" dt="0"/>
  <p:txStyles>
    <p:titleStyle>
      <a:lvl1pPr marL="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0" i="0">
          <a:solidFill>
            <a:schemeClr val="accent1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Courier New" panose="02070309020205020404" pitchFamily="49" charset="0"/>
        <a:buChar char="o"/>
        <a:defRPr sz="20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457200" indent="-231775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tabLst/>
        <a:defRPr sz="1800">
          <a:solidFill>
            <a:schemeClr val="bg2">
              <a:lumMod val="50000"/>
            </a:schemeClr>
          </a:solidFill>
          <a:latin typeface="+mn-lt"/>
          <a:cs typeface="+mn-cs"/>
        </a:defRPr>
      </a:lvl2pPr>
      <a:lvl3pPr marL="679450" indent="-222250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System Font Regular"/>
        <a:buChar char="-"/>
        <a:defRPr sz="1600">
          <a:solidFill>
            <a:schemeClr val="bg2">
              <a:lumMod val="50000"/>
            </a:schemeClr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2" charset="2"/>
        <a:buChar char="§"/>
        <a:defRPr sz="12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D0769B-938A-C542-923A-DB040D48BFA7}"/>
              </a:ext>
            </a:extLst>
          </p:cNvPr>
          <p:cNvSpPr/>
          <p:nvPr userDrawn="1"/>
        </p:nvSpPr>
        <p:spPr bwMode="auto">
          <a:xfrm>
            <a:off x="29464" y="957189"/>
            <a:ext cx="9144000" cy="41949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CF758B-4890-6F4B-A2A9-639C79689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812" b="2481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A0FAE8-EC5B-E544-8559-C68F353E8179}"/>
              </a:ext>
            </a:extLst>
          </p:cNvPr>
          <p:cNvSpPr/>
          <p:nvPr userDrawn="1"/>
        </p:nvSpPr>
        <p:spPr>
          <a:xfrm>
            <a:off x="0" y="4882896"/>
            <a:ext cx="9144000" cy="26517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" y="137160"/>
            <a:ext cx="8842248" cy="5724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" y="913194"/>
            <a:ext cx="8842248" cy="386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001000" y="4882896"/>
            <a:ext cx="1143000" cy="2651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0" y="4892040"/>
            <a:ext cx="347472" cy="219456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D4325D4D-289E-48C1-B277-2BEB492A7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55EEC9-DDCC-B144-8594-B99EED853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6400" y="4892040"/>
            <a:ext cx="1143000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smtClean="0">
                <a:solidFill>
                  <a:schemeClr val="bg1"/>
                </a:solidFill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fld id="{9229DA6E-A3B8-1947-8505-491B829906F8}" type="datetimeFigureOut">
              <a:rPr lang="en-US" smtClean="0"/>
              <a:pPr/>
              <a:t>6/8/2022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3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28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</p:sldLayoutIdLst>
  <p:hf hdr="0" dt="0"/>
  <p:txStyles>
    <p:titleStyle>
      <a:lvl1pPr marL="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0" i="0">
          <a:solidFill>
            <a:schemeClr val="bg1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 Narrow" pitchFamily="1" charset="0"/>
          <a:cs typeface="Arial" charset="0"/>
        </a:defRPr>
      </a:lvl9pPr>
    </p:titleStyle>
    <p:bodyStyle>
      <a:lvl1pPr marL="225425" indent="-225425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Courier New" panose="02070309020205020404" pitchFamily="49" charset="0"/>
        <a:buChar char="o"/>
        <a:defRPr sz="2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31775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tabLst/>
        <a:defRPr sz="1800">
          <a:solidFill>
            <a:schemeClr val="bg1"/>
          </a:solidFill>
          <a:latin typeface="+mn-lt"/>
          <a:cs typeface="+mn-cs"/>
        </a:defRPr>
      </a:lvl2pPr>
      <a:lvl3pPr marL="679450" indent="-222250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System Font Regular"/>
        <a:buChar char="-"/>
        <a:defRPr sz="16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2" charset="2"/>
        <a:buChar char="§"/>
        <a:defRPr sz="12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3F82"/>
        </a:buClr>
        <a:buSzPct val="80000"/>
        <a:buFont typeface="Wingdings" pitchFamily="1" charset="2"/>
        <a:buChar char="§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3AC28-2545-534A-B42F-947F54558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439" y="183931"/>
            <a:ext cx="6110361" cy="956595"/>
          </a:xfrm>
        </p:spPr>
        <p:txBody>
          <a:bodyPr/>
          <a:lstStyle/>
          <a:p>
            <a:r>
              <a:rPr lang="en-US" dirty="0"/>
              <a:t>Economic Supply Chain Impacts of Expanding Electricity Access in Kenya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4960A-174E-A44C-A223-BFA663AFD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439" y="1172056"/>
            <a:ext cx="6110360" cy="685973"/>
          </a:xfrm>
        </p:spPr>
        <p:txBody>
          <a:bodyPr/>
          <a:lstStyle/>
          <a:p>
            <a:r>
              <a:rPr lang="en-US" dirty="0"/>
              <a:t>Jared Woollacott, Candise Henry, Alison Bean de Hernandez, Yongxia Cai, and Chandler Cowell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81D856-37F4-8541-A934-2D80C4B0DD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0439" y="2046234"/>
            <a:ext cx="3671961" cy="609600"/>
          </a:xfrm>
        </p:spPr>
        <p:txBody>
          <a:bodyPr/>
          <a:lstStyle/>
          <a:p>
            <a:r>
              <a:rPr lang="en-US" dirty="0"/>
              <a:t>GTAP Conference 2022</a:t>
            </a:r>
          </a:p>
        </p:txBody>
      </p:sp>
    </p:spTree>
    <p:extLst>
      <p:ext uri="{BB962C8B-B14F-4D97-AF65-F5344CB8AC3E}">
        <p14:creationId xmlns:p14="http://schemas.microsoft.com/office/powerpoint/2010/main" val="697004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Capital Expenditures by Sector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DCAB8-1C78-40BB-B211-B285D05BCD07}"/>
              </a:ext>
            </a:extLst>
          </p:cNvPr>
          <p:cNvSpPr txBox="1"/>
          <p:nvPr/>
        </p:nvSpPr>
        <p:spPr>
          <a:xfrm>
            <a:off x="255806" y="1038354"/>
            <a:ext cx="34964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Capital expenditures are dominated by extraction due to high geothermal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Construction services, which are highly local, are the second highest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an expected uptick in capacity additions between 2022-2025 due to LCDP expansion goals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1A569F5-EFC8-4333-AB67-F9726DEE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31" y="709624"/>
            <a:ext cx="5117809" cy="410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533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O&amp;M Expenditures by Sector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75AA8A9-6878-4AEB-930C-8FFD90353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9604" y="709625"/>
            <a:ext cx="5216589" cy="417327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DCAB8-1C78-40BB-B211-B285D05BCD07}"/>
              </a:ext>
            </a:extLst>
          </p:cNvPr>
          <p:cNvSpPr txBox="1"/>
          <p:nvPr/>
        </p:nvSpPr>
        <p:spPr>
          <a:xfrm>
            <a:off x="213131" y="804397"/>
            <a:ext cx="349647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O&amp;M expenditures are rising steadily given demand projections from the LCDP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extraction is still a large component as it is also part of operating geothermal and is predominantly local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Machinery and equipment are the second largest O&amp;M expenditure, which is has a relatively low local purchase coefficient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453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9" y="32004"/>
            <a:ext cx="8842248" cy="572464"/>
          </a:xfrm>
        </p:spPr>
        <p:txBody>
          <a:bodyPr/>
          <a:lstStyle/>
          <a:p>
            <a:r>
              <a:rPr lang="en-US" dirty="0"/>
              <a:t>Results: Construction Impacts, Direct &amp; Indirect Income (MM $US)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9015" y="709624"/>
            <a:ext cx="5538537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29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9" y="32004"/>
            <a:ext cx="8842248" cy="572464"/>
          </a:xfrm>
        </p:spPr>
        <p:txBody>
          <a:bodyPr/>
          <a:lstStyle/>
          <a:p>
            <a:r>
              <a:rPr lang="en-US" dirty="0"/>
              <a:t>Results: Construction Impacts, Direct &amp; Indirect Jobs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9015" y="709624"/>
            <a:ext cx="5538537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93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9" y="32004"/>
            <a:ext cx="8842248" cy="572464"/>
          </a:xfrm>
        </p:spPr>
        <p:txBody>
          <a:bodyPr/>
          <a:lstStyle/>
          <a:p>
            <a:r>
              <a:rPr lang="en-US" dirty="0"/>
              <a:t>Results: Operating Impacts, Direct &amp; Indirect Jobs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9015" y="709624"/>
            <a:ext cx="5538537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30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9" y="32004"/>
            <a:ext cx="8842248" cy="572464"/>
          </a:xfrm>
        </p:spPr>
        <p:txBody>
          <a:bodyPr/>
          <a:lstStyle/>
          <a:p>
            <a:r>
              <a:rPr lang="en-US" dirty="0"/>
              <a:t>Results: Construction + O&amp;M, Jobs by Occupation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9015" y="709624"/>
            <a:ext cx="5538537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07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213EC-3B16-48E6-AFEB-6141BDB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91" y="153909"/>
            <a:ext cx="8744018" cy="459916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dirty="0">
                <a:solidFill>
                  <a:schemeClr val="accent1"/>
                </a:solidFill>
                <a:latin typeface="Arial Narrow" panose="020B0604020202020204" pitchFamily="34" charset="0"/>
                <a:ea typeface="+mj-ea"/>
              </a:rPr>
              <a:t>Key Takeaways</a:t>
            </a:r>
          </a:p>
          <a:p>
            <a:r>
              <a:rPr lang="en-US" sz="1800" dirty="0"/>
              <a:t>Potential of roughly quadrupling jobs impacts to support projected capacity expansion over next 20 years</a:t>
            </a:r>
          </a:p>
          <a:p>
            <a:r>
              <a:rPr lang="en-US" sz="1800" dirty="0"/>
              <a:t>Jobs supporting operations will expand by an order of magnitude–10,000 to 100,000 by 2040–primarily in the extraction sector due to geothermal</a:t>
            </a:r>
          </a:p>
          <a:p>
            <a:r>
              <a:rPr lang="en-US" sz="1800" dirty="0"/>
              <a:t>Job expansion is predominantly for unskilled labor, but the scale of expansion will require jobs training for the other skill types</a:t>
            </a:r>
          </a:p>
          <a:p>
            <a:r>
              <a:rPr lang="en-US" sz="1800" dirty="0"/>
              <a:t>Potential for substantial labor shortages in 2028 to offset hydro retirements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dirty="0">
                <a:solidFill>
                  <a:schemeClr val="accent1"/>
                </a:solidFill>
                <a:latin typeface="Arial Narrow" panose="020B0604020202020204" pitchFamily="34" charset="0"/>
                <a:ea typeface="+mj-ea"/>
              </a:rPr>
              <a:t>Future Research</a:t>
            </a:r>
            <a:endParaRPr lang="en-US" sz="1800" dirty="0"/>
          </a:p>
          <a:p>
            <a:r>
              <a:rPr lang="en-US" sz="1800" dirty="0"/>
              <a:t>Refine quantification of labor impacts</a:t>
            </a:r>
          </a:p>
          <a:p>
            <a:r>
              <a:rPr lang="en-US" sz="1800" dirty="0"/>
              <a:t>Skills assessment and labor pipeline to support capacity expansion</a:t>
            </a:r>
          </a:p>
          <a:p>
            <a:r>
              <a:rPr lang="en-US" sz="1800" dirty="0"/>
              <a:t>Job impacts of alternative expansion scenarios (e.g., if not predominantly geothermal)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87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301F6F-E80A-4B51-B3F3-38CB19B7D3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2A4930-2269-41DF-9DAD-48C944AB26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40025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301F6F-E80A-4B51-B3F3-38CB19B7D3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2A4930-2269-41DF-9DAD-48C944AB26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909676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9D47A6-1BEB-4037-B0B1-0AE48A265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Supply-side Benefits of Electrification Investments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F46C6-B8F1-41EC-8826-24BCA8BB4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804040"/>
            <a:ext cx="8842248" cy="3689131"/>
          </a:xfrm>
        </p:spPr>
        <p:txBody>
          <a:bodyPr/>
          <a:lstStyle/>
          <a:p>
            <a:r>
              <a:rPr lang="en-US" dirty="0"/>
              <a:t>Investment in electricity sector capacity supports a variety of economic activity: equipment purchases, labor to manage and execute construction, and the materials, energy, and services required to support construction</a:t>
            </a:r>
          </a:p>
          <a:p>
            <a:r>
              <a:rPr lang="en-US" dirty="0"/>
              <a:t>Investment dollars spent on wages for those constructing facilities provide </a:t>
            </a:r>
            <a:r>
              <a:rPr lang="en-US" b="1" dirty="0"/>
              <a:t>direct wage benefits</a:t>
            </a:r>
            <a:r>
              <a:rPr lang="en-US" dirty="0"/>
              <a:t>, typically to local or regional residents</a:t>
            </a:r>
          </a:p>
          <a:p>
            <a:r>
              <a:rPr lang="en-US" dirty="0"/>
              <a:t>Expenditures on procuring goods and services to support construction also support </a:t>
            </a:r>
            <a:r>
              <a:rPr lang="en-US" b="1" dirty="0"/>
              <a:t>indirect wage benefits </a:t>
            </a:r>
            <a:r>
              <a:rPr lang="en-US" dirty="0"/>
              <a:t>throughout the electricity construction supply chain</a:t>
            </a:r>
          </a:p>
          <a:p>
            <a:r>
              <a:rPr lang="en-US" dirty="0"/>
              <a:t>To the extent wage benefits occur locally, the wages will be spent for consumption, “</a:t>
            </a:r>
            <a:r>
              <a:rPr lang="en-US" b="1" dirty="0"/>
              <a:t>inducing</a:t>
            </a:r>
            <a:r>
              <a:rPr lang="en-US" dirty="0"/>
              <a:t>” another round of spending in the economy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4E94C-C38D-466C-A675-47BDE1295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1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E12981-2DA8-4D93-822F-0CAF97AE3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A0B242-10F2-45C0-8588-91D4497F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Electrification has been a major focal point for bilateral and multilateral development efforts in recent years</a:t>
            </a:r>
          </a:p>
          <a:p>
            <a:r>
              <a:rPr lang="en-US" dirty="0"/>
              <a:t>International donors have contributed billions of dollars in aid for electrification efforts across the world</a:t>
            </a:r>
          </a:p>
          <a:p>
            <a:r>
              <a:rPr lang="en-US" dirty="0"/>
              <a:t>There are important economic development and environmental (if from low emissions technologies) benefits from electrification</a:t>
            </a:r>
          </a:p>
          <a:p>
            <a:r>
              <a:rPr lang="en-US" dirty="0"/>
              <a:t>Much of existing literature is focused on end-user benefits of electrification</a:t>
            </a:r>
          </a:p>
          <a:p>
            <a:r>
              <a:rPr lang="en-US" dirty="0"/>
              <a:t>There are also supply-side benefits from building and operating more electricity generating units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BAE609-9064-4004-9269-4AEB977C8B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686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9" y="32004"/>
            <a:ext cx="8842248" cy="572464"/>
          </a:xfrm>
        </p:spPr>
        <p:txBody>
          <a:bodyPr/>
          <a:lstStyle/>
          <a:p>
            <a:r>
              <a:rPr lang="en-US" dirty="0"/>
              <a:t>Results: Operating Impacts, Direct &amp; Indirect Income (MM $US)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9015" y="709624"/>
            <a:ext cx="5538537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02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8" y="32004"/>
            <a:ext cx="9009913" cy="572464"/>
          </a:xfrm>
        </p:spPr>
        <p:txBody>
          <a:bodyPr/>
          <a:lstStyle/>
          <a:p>
            <a:r>
              <a:rPr lang="en-US" dirty="0"/>
              <a:t>Results: Construction + O&amp;M, Income by Occupation (MM $US)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550FA-1941-482A-98AB-0A50FC303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788954" y="709624"/>
            <a:ext cx="5538660" cy="40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0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3652CC-8017-4DB0-8C9F-125713AD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End-User Benefits of Electrification and Reliability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1FDC8-17E0-487B-B86D-97EA484958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7362391-EA3B-4ABE-AF18-6EF18A255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439358"/>
              </p:ext>
            </p:extLst>
          </p:nvPr>
        </p:nvGraphicFramePr>
        <p:xfrm>
          <a:off x="246415" y="838025"/>
          <a:ext cx="8623737" cy="392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458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9D47A6-1BEB-4037-B0B1-0AE48A265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Supply-side Benefits of Electrification Investments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4E94C-C38D-466C-A675-47BDE1295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695D79F-03DC-4406-B732-465F1D09F3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51716"/>
              </p:ext>
            </p:extLst>
          </p:nvPr>
        </p:nvGraphicFramePr>
        <p:xfrm>
          <a:off x="205214" y="1365688"/>
          <a:ext cx="8733571" cy="2412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493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494B4D-0D4F-46CF-9389-35BA66462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F716B-B8F1-46F1-A484-664A1CE6D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What are the supply chain benefits of electricity expansion in Kenya (particularly of renewable technologies)?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amount of skilled and unskilled labor will be required to meet Kenya’s Least Cost Development Plan?</a:t>
            </a:r>
          </a:p>
          <a:p>
            <a:pPr marL="914400" lvl="1"/>
            <a:r>
              <a:rPr lang="en-US" dirty="0"/>
              <a:t>What are the implied occupation-level indirect job impacts?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CA0F4-72C9-4AB3-B889-F9F52544EC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157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633FF7-AD7F-482B-BDB5-D82044B5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Datasets and Approach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B16DE-55FB-4842-9338-B5F508680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5B1544D5-0C37-4424-BC82-A8AE88350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488"/>
            <a:ext cx="9144000" cy="377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70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EB266D-8F73-493B-BB4A-E10A13030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USAID Historical and Planned Capacity Investments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C6B35-B1E1-4B20-AB75-2F024D6CEF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41D68E5-3C3C-4577-9F93-002051B1AE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1942209"/>
              </p:ext>
            </p:extLst>
          </p:nvPr>
        </p:nvGraphicFramePr>
        <p:xfrm>
          <a:off x="1067169" y="797023"/>
          <a:ext cx="7009661" cy="3549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9F8FF9F-9CA9-4AA9-9F21-6DA9464C5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36" y="4433876"/>
            <a:ext cx="8805672" cy="401970"/>
          </a:xfrm>
        </p:spPr>
        <p:txBody>
          <a:bodyPr/>
          <a:lstStyle/>
          <a:p>
            <a:r>
              <a:rPr lang="en-US" sz="1400" dirty="0"/>
              <a:t>USAID investments between 2015-2022 make up roughly 30% of total new capacity in Kenya</a:t>
            </a:r>
          </a:p>
        </p:txBody>
      </p:sp>
    </p:spTree>
    <p:extLst>
      <p:ext uri="{BB962C8B-B14F-4D97-AF65-F5344CB8AC3E}">
        <p14:creationId xmlns:p14="http://schemas.microsoft.com/office/powerpoint/2010/main" val="36476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633FF7-AD7F-482B-BDB5-D82044B5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Kenya’s Projected Investments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14316-5A06-4CD2-A3CA-B184A4614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780" y="1010344"/>
            <a:ext cx="3398619" cy="3546872"/>
          </a:xfrm>
        </p:spPr>
        <p:txBody>
          <a:bodyPr/>
          <a:lstStyle/>
          <a:p>
            <a:r>
              <a:rPr lang="en-US" sz="1400" dirty="0"/>
              <a:t>We also value future investment requirements of projected electricity expansion out to 2040</a:t>
            </a:r>
          </a:p>
          <a:p>
            <a:r>
              <a:rPr lang="en-US" sz="1400" dirty="0"/>
              <a:t>We use Kenya’s Least Cost Development Plan (LCDP) 2020-2040 to provide projections of capacity expansion quantity by technology type</a:t>
            </a:r>
          </a:p>
          <a:p>
            <a:r>
              <a:rPr lang="en-US" sz="1400" dirty="0"/>
              <a:t>Then we map these capacity quantities to ATB to get estimates of future capital and O&amp;M expenditures, which we can then attribute to different economic sectors in terms of direct and indirect benefits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B16DE-55FB-4842-9338-B5F508680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46CF8-5CAC-4032-84BC-51FF1E4CAB81}"/>
              </a:ext>
            </a:extLst>
          </p:cNvPr>
          <p:cNvSpPr txBox="1"/>
          <p:nvPr/>
        </p:nvSpPr>
        <p:spPr>
          <a:xfrm>
            <a:off x="52877" y="4015309"/>
            <a:ext cx="2495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Kenya LCDP 2020-2040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C24F0-099F-4319-8A1C-251AD19178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9" b="3349"/>
          <a:stretch>
            <a:fillRect/>
          </a:stretch>
        </p:blipFill>
        <p:spPr bwMode="auto">
          <a:xfrm>
            <a:off x="137161" y="1063556"/>
            <a:ext cx="5581620" cy="29807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1545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091EE-3F6C-4BAE-8CAA-69DF47B2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Input-Output Multipliers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213EC-3B16-48E6-AFEB-6141BDB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95" y="861684"/>
            <a:ext cx="4534688" cy="1773437"/>
          </a:xfrm>
        </p:spPr>
        <p:txBody>
          <a:bodyPr/>
          <a:lstStyle/>
          <a:p>
            <a:r>
              <a:rPr lang="en-US" sz="1800" dirty="0"/>
              <a:t>Multipliers are calculated using the GTAP Power Version 10 database via Rutherford’s </a:t>
            </a:r>
            <a:r>
              <a:rPr lang="en-US" sz="1800" dirty="0" err="1"/>
              <a:t>GTAPinGAMS</a:t>
            </a:r>
            <a:endParaRPr lang="en-US" sz="1800" dirty="0"/>
          </a:p>
          <a:p>
            <a:r>
              <a:rPr lang="en-US" sz="1800" dirty="0"/>
              <a:t>Labor multipliers come from integrating ILO employment by industry and occupation data with GTAP data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830CF-B4DF-40A9-8020-7FDE9FA75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5D4D-289E-48C1-B277-2BEB492A7D19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9DA6211-A478-449B-B00C-D1C1D2E02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01610"/>
              </p:ext>
            </p:extLst>
          </p:nvPr>
        </p:nvGraphicFramePr>
        <p:xfrm>
          <a:off x="78796" y="2903983"/>
          <a:ext cx="4434841" cy="1478280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298599">
                  <a:extLst>
                    <a:ext uri="{9D8B030D-6E8A-4147-A177-3AD203B41FA5}">
                      <a16:colId xmlns:a16="http://schemas.microsoft.com/office/drawing/2014/main" val="171131521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2356970228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3828407123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403605483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2584439347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292079444"/>
                    </a:ext>
                  </a:extLst>
                </a:gridCol>
                <a:gridCol w="522707">
                  <a:extLst>
                    <a:ext uri="{9D8B030D-6E8A-4147-A177-3AD203B41FA5}">
                      <a16:colId xmlns:a16="http://schemas.microsoft.com/office/drawing/2014/main" val="3061749649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Direct and Indirect Wage Impacts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0425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MGR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CLK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SRV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150581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Machinery &amp; Equipment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16726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Extraction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394133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Electrical Equipment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91833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Construction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0891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Business Services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51941353"/>
                  </a:ext>
                </a:extLst>
              </a:tr>
            </a:tbl>
          </a:graphicData>
        </a:graphic>
      </p:graphicFrame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D6DF8F9-44E2-41E4-BC81-D8594C7D103D}"/>
              </a:ext>
            </a:extLst>
          </p:cNvPr>
          <p:cNvSpPr txBox="1">
            <a:spLocks/>
          </p:cNvSpPr>
          <p:nvPr/>
        </p:nvSpPr>
        <p:spPr bwMode="auto">
          <a:xfrm>
            <a:off x="4513635" y="861684"/>
            <a:ext cx="4534688" cy="189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317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80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defRPr>
            </a:lvl2pPr>
            <a:lvl3pPr marL="679450" indent="-22225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System Font Regular"/>
              <a:buChar char="-"/>
              <a:defRPr sz="1600">
                <a:solidFill>
                  <a:schemeClr val="bg2">
                    <a:lumMod val="50000"/>
                  </a:schemeClr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1" charset="2"/>
              <a:buChar char="§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1" charset="2"/>
              <a:buChar char="§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1" charset="2"/>
              <a:buChar char="§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F82"/>
              </a:buClr>
              <a:buSzPct val="80000"/>
              <a:buFont typeface="Wingdings" pitchFamily="1" charset="2"/>
              <a:buChar char="§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1800" kern="0" dirty="0"/>
              <a:t>Multipliers include the impact of local purchase coefficients based on GTAP trade data and project-specific inputs from NREL’s I-JEDI</a:t>
            </a:r>
          </a:p>
          <a:p>
            <a:pPr lvl="2"/>
            <a:r>
              <a:rPr lang="en-US" sz="1400" kern="0" dirty="0"/>
              <a:t>We apply local purchase coefficients because we are focused on domestic impacts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268BC41-2741-4411-8764-F33D43143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080279"/>
              </p:ext>
            </p:extLst>
          </p:nvPr>
        </p:nvGraphicFramePr>
        <p:xfrm>
          <a:off x="4613481" y="2903983"/>
          <a:ext cx="4434839" cy="1478280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343123">
                  <a:extLst>
                    <a:ext uri="{9D8B030D-6E8A-4147-A177-3AD203B41FA5}">
                      <a16:colId xmlns:a16="http://schemas.microsoft.com/office/drawing/2014/main" val="184331167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225112300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1621229707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1778344976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108704545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2122124124"/>
                    </a:ext>
                  </a:extLst>
                </a:gridCol>
                <a:gridCol w="515286">
                  <a:extLst>
                    <a:ext uri="{9D8B030D-6E8A-4147-A177-3AD203B41FA5}">
                      <a16:colId xmlns:a16="http://schemas.microsoft.com/office/drawing/2014/main" val="656173938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Direct and Indirect Job Impacts (Jobs / Million $)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37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MGR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CLK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SRV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89133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Machinery &amp; Equipment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133.4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95647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Extraction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416.1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437.1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10334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Electrical Equipment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90.7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116.3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889661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Construction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279.5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310.8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90430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Business Services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44.6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182.5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323.4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20475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922317"/>
      </p:ext>
    </p:extLst>
  </p:cSld>
  <p:clrMapOvr>
    <a:masterClrMapping/>
  </p:clrMapOvr>
</p:sld>
</file>

<file path=ppt/theme/theme1.xml><?xml version="1.0" encoding="utf-8"?>
<a:theme xmlns:a="http://schemas.openxmlformats.org/drawingml/2006/main" name="RTI Corporate (White)">
  <a:themeElements>
    <a:clrScheme name="RTI New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E4E96"/>
      </a:accent1>
      <a:accent2>
        <a:srgbClr val="00A3E0"/>
      </a:accent2>
      <a:accent3>
        <a:srgbClr val="68478D"/>
      </a:accent3>
      <a:accent4>
        <a:srgbClr val="83BD00"/>
      </a:accent4>
      <a:accent5>
        <a:srgbClr val="FFC845"/>
      </a:accent5>
      <a:accent6>
        <a:srgbClr val="FF595D"/>
      </a:accent6>
      <a:hlink>
        <a:srgbClr val="0045C7"/>
      </a:hlink>
      <a:folHlink>
        <a:srgbClr val="5D6EC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RTI_PPT_wide.potx  -  Read-Only" id="{BD44B1ED-13F0-43A2-8039-C1487C10D81D}" vid="{BA832385-6E16-426D-9F5E-9AFC251F5458}"/>
    </a:ext>
  </a:extLst>
</a:theme>
</file>

<file path=ppt/theme/theme2.xml><?xml version="1.0" encoding="utf-8"?>
<a:theme xmlns:a="http://schemas.openxmlformats.org/drawingml/2006/main" name="RTI Corporate (Blue)">
  <a:themeElements>
    <a:clrScheme name="RTI New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E4E96"/>
      </a:accent1>
      <a:accent2>
        <a:srgbClr val="00A3E0"/>
      </a:accent2>
      <a:accent3>
        <a:srgbClr val="68478D"/>
      </a:accent3>
      <a:accent4>
        <a:srgbClr val="83BD00"/>
      </a:accent4>
      <a:accent5>
        <a:srgbClr val="FFC845"/>
      </a:accent5>
      <a:accent6>
        <a:srgbClr val="FF595D"/>
      </a:accent6>
      <a:hlink>
        <a:srgbClr val="0045C7"/>
      </a:hlink>
      <a:folHlink>
        <a:srgbClr val="5D6EC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RTI_PPT_wide.potx  -  Read-Only" id="{BD44B1ED-13F0-43A2-8039-C1487C10D81D}" vid="{86A4719C-7C9E-4BCF-B69D-CE3058AAEA83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d131f7-bc8f-46eb-b4fe-6e47b062917f" xsi:nil="true"/>
    <lcf76f155ced4ddcb4097134ff3c332f xmlns="023cc9d2-54a2-4027-9575-96c478c9017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ECA9340414FA4F83E9049336BD8409" ma:contentTypeVersion="14" ma:contentTypeDescription="Create a new document." ma:contentTypeScope="" ma:versionID="f3b4ca5ef20a920dc3e53b6290fcc446">
  <xsd:schema xmlns:xsd="http://www.w3.org/2001/XMLSchema" xmlns:xs="http://www.w3.org/2001/XMLSchema" xmlns:p="http://schemas.microsoft.com/office/2006/metadata/properties" xmlns:ns2="023cc9d2-54a2-4027-9575-96c478c90172" xmlns:ns3="1fd131f7-bc8f-46eb-b4fe-6e47b062917f" targetNamespace="http://schemas.microsoft.com/office/2006/metadata/properties" ma:root="true" ma:fieldsID="c8e74a93cb2b2bb2ef91b04838f4d340" ns2:_="" ns3:_="">
    <xsd:import namespace="023cc9d2-54a2-4027-9575-96c478c90172"/>
    <xsd:import namespace="1fd131f7-bc8f-46eb-b4fe-6e47b06291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cc9d2-54a2-4027-9575-96c478c901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131f7-bc8f-46eb-b4fe-6e47b062917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a44aa34-484b-418c-b058-5c9edff6d031}" ma:internalName="TaxCatchAll" ma:showField="CatchAllData" ma:web="1fd131f7-bc8f-46eb-b4fe-6e47b06291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9CB693-0DEF-4114-9482-174E83C8CC11}">
  <ds:schemaRefs>
    <ds:schemaRef ds:uri="023cc9d2-54a2-4027-9575-96c478c90172"/>
    <ds:schemaRef ds:uri="1fd131f7-bc8f-46eb-b4fe-6e47b06291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DEAF005-C974-403C-B78C-B943613EC9B5}">
  <ds:schemaRefs>
    <ds:schemaRef ds:uri="023cc9d2-54a2-4027-9575-96c478c90172"/>
    <ds:schemaRef ds:uri="1fd131f7-bc8f-46eb-b4fe-6e47b06291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9466EE0-959F-431F-97ED-A925EF99E9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1654</Words>
  <Application>Microsoft Office PowerPoint</Application>
  <PresentationFormat>On-screen Show (16:9)</PresentationFormat>
  <Paragraphs>246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Arial Narrow</vt:lpstr>
      <vt:lpstr>Calibri</vt:lpstr>
      <vt:lpstr>Courier New</vt:lpstr>
      <vt:lpstr>Roboto</vt:lpstr>
      <vt:lpstr>System Font Regular</vt:lpstr>
      <vt:lpstr>Times New Roman</vt:lpstr>
      <vt:lpstr>Wingdings</vt:lpstr>
      <vt:lpstr>RTI Corporate (White)</vt:lpstr>
      <vt:lpstr>RTI Corporate (Blue)</vt:lpstr>
      <vt:lpstr>Economic Supply Chain Impacts of Expanding Electricity Access in Kenya</vt:lpstr>
      <vt:lpstr>Background</vt:lpstr>
      <vt:lpstr>Background: End-User Benefits of Electrification and Reliability</vt:lpstr>
      <vt:lpstr>Background: Supply-side Benefits of Electrification Investments</vt:lpstr>
      <vt:lpstr>Research Questions</vt:lpstr>
      <vt:lpstr>Datasets and Approach</vt:lpstr>
      <vt:lpstr>Methods: USAID Historical and Planned Capacity Investments</vt:lpstr>
      <vt:lpstr>Methods: Kenya’s Projected Investments</vt:lpstr>
      <vt:lpstr>Methods: Input-Output Multipliers</vt:lpstr>
      <vt:lpstr>Results: Capital Expenditures by Sector</vt:lpstr>
      <vt:lpstr>Results: O&amp;M Expenditures by Sector</vt:lpstr>
      <vt:lpstr>Results: Construction Impacts, Direct &amp; Indirect Income (MM $US)</vt:lpstr>
      <vt:lpstr>Results: Construction Impacts, Direct &amp; Indirect Jobs</vt:lpstr>
      <vt:lpstr>Results: Operating Impacts, Direct &amp; Indirect Jobs</vt:lpstr>
      <vt:lpstr>Results: Construction + O&amp;M, Jobs by Occupation</vt:lpstr>
      <vt:lpstr>PowerPoint Presentation</vt:lpstr>
      <vt:lpstr>Thank you!</vt:lpstr>
      <vt:lpstr>APPENDIX</vt:lpstr>
      <vt:lpstr>Background: Supply-side Benefits of Electrification Investments</vt:lpstr>
      <vt:lpstr>Results: Operating Impacts, Direct &amp; Indirect Income (MM $US)</vt:lpstr>
      <vt:lpstr>Results: Construction + O&amp;M, Income by Occupation (MM $US)</vt:lpstr>
    </vt:vector>
  </TitlesOfParts>
  <Company>RTI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Read, Zachary</dc:creator>
  <cp:lastModifiedBy>Henry, Candise</cp:lastModifiedBy>
  <cp:revision>47</cp:revision>
  <cp:lastPrinted>2020-02-14T14:03:35Z</cp:lastPrinted>
  <dcterms:created xsi:type="dcterms:W3CDTF">2019-05-23T17:51:34Z</dcterms:created>
  <dcterms:modified xsi:type="dcterms:W3CDTF">2022-06-09T14:19:57Z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0x010100EAECA9340414FA4F83E9049336BD8409</vt:lpwstr>
  </property>
  <property fmtid="{D5CDD505-2E9C-101B-9397-08002B2CF9AE}" pid="3" name="MediaServiceImageTags">
    <vt:lpwstr/>
  </property>
</Properties>
</file>