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93" r:id="rId2"/>
    <p:sldId id="295" r:id="rId3"/>
    <p:sldId id="294" r:id="rId4"/>
    <p:sldId id="304" r:id="rId5"/>
    <p:sldId id="305" r:id="rId6"/>
    <p:sldId id="306" r:id="rId7"/>
    <p:sldId id="308" r:id="rId8"/>
    <p:sldId id="303" r:id="rId9"/>
    <p:sldId id="311" r:id="rId10"/>
    <p:sldId id="309" r:id="rId11"/>
    <p:sldId id="312" r:id="rId12"/>
    <p:sldId id="310" r:id="rId13"/>
    <p:sldId id="307" r:id="rId14"/>
    <p:sldId id="292" r:id="rId15"/>
    <p:sldId id="301" r:id="rId16"/>
  </p:sldIdLst>
  <p:sldSz cx="12192000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tta, Ginger L" initials="BGL" lastIdx="2" clrIdx="0">
    <p:extLst>
      <p:ext uri="{19B8F6BF-5375-455C-9EA6-DF929625EA0E}">
        <p15:presenceInfo xmlns:p15="http://schemas.microsoft.com/office/powerpoint/2012/main" userId="S-1-5-21-1861847230-2120372063-3483355800-15194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767"/>
    <a:srgbClr val="F1BA20"/>
    <a:srgbClr val="F38F22"/>
    <a:srgbClr val="1B42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8" autoAdjust="0"/>
    <p:restoredTop sz="87449" autoAdjust="0"/>
  </p:normalViewPr>
  <p:slideViewPr>
    <p:cSldViewPr snapToGrid="0">
      <p:cViewPr varScale="1">
        <p:scale>
          <a:sx n="97" d="100"/>
          <a:sy n="97" d="100"/>
        </p:scale>
        <p:origin x="798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90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2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2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chepeli\OneDrive%20-%20purdue.edu\Files\Projects\GTAP_satel\GTAP-nonCO2_upd\Research%20memorandum\Figures_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solidFill>
                  <a:sysClr val="windowText" lastClr="000000"/>
                </a:solidFill>
              </a:rPr>
              <a:t>Distribution of calories by GTAP sectors</a:t>
            </a:r>
          </a:p>
        </c:rich>
      </c:tx>
      <c:layout>
        <c:manualLayout>
          <c:xMode val="edge"/>
          <c:yMode val="edge"/>
          <c:x val="0.21620887898211805"/>
          <c:y val="1.4837774637569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Sheet1!$H$2</c:f>
              <c:strCache>
                <c:ptCount val="1"/>
                <c:pt idx="0">
                  <c:v>Services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Sheet1!$I$1:$L$1</c:f>
              <c:strCache>
                <c:ptCount val="4"/>
                <c:pt idx="0">
                  <c:v>Global average</c:v>
                </c:pt>
                <c:pt idx="1">
                  <c:v>Norway</c:v>
                </c:pt>
                <c:pt idx="2">
                  <c:v>USA</c:v>
                </c:pt>
                <c:pt idx="3">
                  <c:v>India</c:v>
                </c:pt>
              </c:strCache>
            </c:strRef>
          </c:cat>
          <c:val>
            <c:numRef>
              <c:f>Sheet1!$I$2:$L$2</c:f>
              <c:numCache>
                <c:formatCode>General</c:formatCode>
                <c:ptCount val="4"/>
                <c:pt idx="0">
                  <c:v>11.8</c:v>
                </c:pt>
                <c:pt idx="1">
                  <c:v>29.4</c:v>
                </c:pt>
                <c:pt idx="2">
                  <c:v>24.900000000000002</c:v>
                </c:pt>
                <c:pt idx="3">
                  <c:v>5.8000000000000007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9B-4F4F-9599-42E38AF53BF3}"/>
            </c:ext>
          </c:extLst>
        </c:ser>
        <c:ser>
          <c:idx val="1"/>
          <c:order val="1"/>
          <c:tx>
            <c:strRef>
              <c:f>Sheet1!$H$3</c:f>
              <c:strCache>
                <c:ptCount val="1"/>
                <c:pt idx="0">
                  <c:v>Food&amp;bever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Sheet1!$I$1:$L$1</c:f>
              <c:strCache>
                <c:ptCount val="4"/>
                <c:pt idx="0">
                  <c:v>Global average</c:v>
                </c:pt>
                <c:pt idx="1">
                  <c:v>Norway</c:v>
                </c:pt>
                <c:pt idx="2">
                  <c:v>USA</c:v>
                </c:pt>
                <c:pt idx="3">
                  <c:v>India</c:v>
                </c:pt>
              </c:strCache>
            </c:strRef>
          </c:cat>
          <c:val>
            <c:numRef>
              <c:f>Sheet1!$I$3:$L$3</c:f>
              <c:numCache>
                <c:formatCode>General</c:formatCode>
                <c:ptCount val="4"/>
                <c:pt idx="0">
                  <c:v>28.6</c:v>
                </c:pt>
                <c:pt idx="1">
                  <c:v>27.5</c:v>
                </c:pt>
                <c:pt idx="2">
                  <c:v>36.4</c:v>
                </c:pt>
                <c:pt idx="3">
                  <c:v>28.500000000000004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9B-4F4F-9599-42E38AF53BF3}"/>
            </c:ext>
          </c:extLst>
        </c:ser>
        <c:ser>
          <c:idx val="2"/>
          <c:order val="2"/>
          <c:tx>
            <c:strRef>
              <c:f>Sheet1!$H$4</c:f>
              <c:strCache>
                <c:ptCount val="1"/>
                <c:pt idx="0">
                  <c:v>Sugar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Sheet1!$I$1:$L$1</c:f>
              <c:strCache>
                <c:ptCount val="4"/>
                <c:pt idx="0">
                  <c:v>Global average</c:v>
                </c:pt>
                <c:pt idx="1">
                  <c:v>Norway</c:v>
                </c:pt>
                <c:pt idx="2">
                  <c:v>USA</c:v>
                </c:pt>
                <c:pt idx="3">
                  <c:v>India</c:v>
                </c:pt>
              </c:strCache>
            </c:strRef>
          </c:cat>
          <c:val>
            <c:numRef>
              <c:f>Sheet1!$I$4:$L$4</c:f>
              <c:numCache>
                <c:formatCode>General</c:formatCode>
                <c:ptCount val="4"/>
                <c:pt idx="0">
                  <c:v>1.7999999999999998</c:v>
                </c:pt>
                <c:pt idx="1">
                  <c:v>3.3000000000000003</c:v>
                </c:pt>
                <c:pt idx="2">
                  <c:v>3.8</c:v>
                </c:pt>
                <c:pt idx="3">
                  <c:v>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9B-4F4F-9599-42E38AF53BF3}"/>
            </c:ext>
          </c:extLst>
        </c:ser>
        <c:ser>
          <c:idx val="3"/>
          <c:order val="3"/>
          <c:tx>
            <c:strRef>
              <c:f>Sheet1!$H$5</c:f>
              <c:strCache>
                <c:ptCount val="1"/>
                <c:pt idx="0">
                  <c:v>Proc rice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99B-4F4F-9599-42E38AF53BF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99B-4F4F-9599-42E38AF53B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Sheet1!$I$1:$L$1</c:f>
              <c:strCache>
                <c:ptCount val="4"/>
                <c:pt idx="0">
                  <c:v>Global average</c:v>
                </c:pt>
                <c:pt idx="1">
                  <c:v>Norway</c:v>
                </c:pt>
                <c:pt idx="2">
                  <c:v>USA</c:v>
                </c:pt>
                <c:pt idx="3">
                  <c:v>India</c:v>
                </c:pt>
              </c:strCache>
            </c:strRef>
          </c:cat>
          <c:val>
            <c:numRef>
              <c:f>Sheet1!$I$5:$L$5</c:f>
              <c:numCache>
                <c:formatCode>General</c:formatCode>
                <c:ptCount val="4"/>
                <c:pt idx="0">
                  <c:v>14.000000000000002</c:v>
                </c:pt>
                <c:pt idx="1">
                  <c:v>0.70000000000000007</c:v>
                </c:pt>
                <c:pt idx="2">
                  <c:v>0.4</c:v>
                </c:pt>
                <c:pt idx="3">
                  <c:v>23.400000000000002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99B-4F4F-9599-42E38AF53BF3}"/>
            </c:ext>
          </c:extLst>
        </c:ser>
        <c:ser>
          <c:idx val="4"/>
          <c:order val="4"/>
          <c:tx>
            <c:strRef>
              <c:f>Sheet1!$H$6</c:f>
              <c:strCache>
                <c:ptCount val="1"/>
                <c:pt idx="0">
                  <c:v>Dairy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Sheet1!$I$1:$L$1</c:f>
              <c:strCache>
                <c:ptCount val="4"/>
                <c:pt idx="0">
                  <c:v>Global average</c:v>
                </c:pt>
                <c:pt idx="1">
                  <c:v>Norway</c:v>
                </c:pt>
                <c:pt idx="2">
                  <c:v>USA</c:v>
                </c:pt>
                <c:pt idx="3">
                  <c:v>India</c:v>
                </c:pt>
              </c:strCache>
            </c:strRef>
          </c:cat>
          <c:val>
            <c:numRef>
              <c:f>Sheet1!$I$6:$L$6</c:f>
              <c:numCache>
                <c:formatCode>General</c:formatCode>
                <c:ptCount val="4"/>
                <c:pt idx="0">
                  <c:v>3.3000000000000003</c:v>
                </c:pt>
                <c:pt idx="1">
                  <c:v>6.1</c:v>
                </c:pt>
                <c:pt idx="2">
                  <c:v>6.6000000000000005</c:v>
                </c:pt>
                <c:pt idx="3">
                  <c:v>1.7000000000000002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99B-4F4F-9599-42E38AF53BF3}"/>
            </c:ext>
          </c:extLst>
        </c:ser>
        <c:ser>
          <c:idx val="5"/>
          <c:order val="5"/>
          <c:tx>
            <c:strRef>
              <c:f>Sheet1!$H$7</c:f>
              <c:strCache>
                <c:ptCount val="1"/>
                <c:pt idx="0">
                  <c:v>Veg oils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Sheet1!$I$1:$L$1</c:f>
              <c:strCache>
                <c:ptCount val="4"/>
                <c:pt idx="0">
                  <c:v>Global average</c:v>
                </c:pt>
                <c:pt idx="1">
                  <c:v>Norway</c:v>
                </c:pt>
                <c:pt idx="2">
                  <c:v>USA</c:v>
                </c:pt>
                <c:pt idx="3">
                  <c:v>India</c:v>
                </c:pt>
              </c:strCache>
            </c:strRef>
          </c:cat>
          <c:val>
            <c:numRef>
              <c:f>Sheet1!$I$7:$L$7</c:f>
              <c:numCache>
                <c:formatCode>General</c:formatCode>
                <c:ptCount val="4"/>
                <c:pt idx="0">
                  <c:v>1.0999999999999999</c:v>
                </c:pt>
                <c:pt idx="1">
                  <c:v>6.3</c:v>
                </c:pt>
                <c:pt idx="2">
                  <c:v>0.2</c:v>
                </c:pt>
                <c:pt idx="3">
                  <c:v>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99B-4F4F-9599-42E38AF53BF3}"/>
            </c:ext>
          </c:extLst>
        </c:ser>
        <c:ser>
          <c:idx val="6"/>
          <c:order val="6"/>
          <c:tx>
            <c:strRef>
              <c:f>Sheet1!$H$8</c:f>
              <c:strCache>
                <c:ptCount val="1"/>
                <c:pt idx="0">
                  <c:v>Animal products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Sheet1!$I$1:$L$1</c:f>
              <c:strCache>
                <c:ptCount val="4"/>
                <c:pt idx="0">
                  <c:v>Global average</c:v>
                </c:pt>
                <c:pt idx="1">
                  <c:v>Norway</c:v>
                </c:pt>
                <c:pt idx="2">
                  <c:v>USA</c:v>
                </c:pt>
                <c:pt idx="3">
                  <c:v>India</c:v>
                </c:pt>
              </c:strCache>
            </c:strRef>
          </c:cat>
          <c:val>
            <c:numRef>
              <c:f>Sheet1!$I$8:$L$8</c:f>
              <c:numCache>
                <c:formatCode>General</c:formatCode>
                <c:ptCount val="4"/>
                <c:pt idx="0">
                  <c:v>7.4</c:v>
                </c:pt>
                <c:pt idx="1">
                  <c:v>3.4</c:v>
                </c:pt>
                <c:pt idx="2">
                  <c:v>5.3999999999999995</c:v>
                </c:pt>
                <c:pt idx="3">
                  <c:v>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99B-4F4F-9599-42E38AF53BF3}"/>
            </c:ext>
          </c:extLst>
        </c:ser>
        <c:ser>
          <c:idx val="7"/>
          <c:order val="7"/>
          <c:tx>
            <c:strRef>
              <c:f>Sheet1!$H$9</c:f>
              <c:strCache>
                <c:ptCount val="1"/>
                <c:pt idx="0">
                  <c:v>Raw crops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Sheet1!$I$1:$L$1</c:f>
              <c:strCache>
                <c:ptCount val="4"/>
                <c:pt idx="0">
                  <c:v>Global average</c:v>
                </c:pt>
                <c:pt idx="1">
                  <c:v>Norway</c:v>
                </c:pt>
                <c:pt idx="2">
                  <c:v>USA</c:v>
                </c:pt>
                <c:pt idx="3">
                  <c:v>India</c:v>
                </c:pt>
              </c:strCache>
            </c:strRef>
          </c:cat>
          <c:val>
            <c:numRef>
              <c:f>Sheet1!$I$9:$L$9</c:f>
              <c:numCache>
                <c:formatCode>General</c:formatCode>
                <c:ptCount val="4"/>
                <c:pt idx="0">
                  <c:v>2.8</c:v>
                </c:pt>
                <c:pt idx="1">
                  <c:v>0.30000000000000004</c:v>
                </c:pt>
                <c:pt idx="2">
                  <c:v>0.5</c:v>
                </c:pt>
                <c:pt idx="3">
                  <c:v>2.4000000000000004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99B-4F4F-9599-42E38AF53BF3}"/>
            </c:ext>
          </c:extLst>
        </c:ser>
        <c:ser>
          <c:idx val="8"/>
          <c:order val="8"/>
          <c:tx>
            <c:strRef>
              <c:f>Sheet1!$H$10</c:f>
              <c:strCache>
                <c:ptCount val="1"/>
                <c:pt idx="0">
                  <c:v>Vegs&amp;fruits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Sheet1!$I$1:$L$1</c:f>
              <c:strCache>
                <c:ptCount val="4"/>
                <c:pt idx="0">
                  <c:v>Global average</c:v>
                </c:pt>
                <c:pt idx="1">
                  <c:v>Norway</c:v>
                </c:pt>
                <c:pt idx="2">
                  <c:v>USA</c:v>
                </c:pt>
                <c:pt idx="3">
                  <c:v>India</c:v>
                </c:pt>
              </c:strCache>
            </c:strRef>
          </c:cat>
          <c:val>
            <c:numRef>
              <c:f>Sheet1!$I$10:$L$10</c:f>
              <c:numCache>
                <c:formatCode>General</c:formatCode>
                <c:ptCount val="4"/>
                <c:pt idx="0">
                  <c:v>9</c:v>
                </c:pt>
                <c:pt idx="1">
                  <c:v>5.0999999999999996</c:v>
                </c:pt>
                <c:pt idx="2">
                  <c:v>5.0999999999999996</c:v>
                </c:pt>
                <c:pt idx="3">
                  <c:v>8.7999999999999989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99B-4F4F-9599-42E38AF53BF3}"/>
            </c:ext>
          </c:extLst>
        </c:ser>
        <c:ser>
          <c:idx val="9"/>
          <c:order val="9"/>
          <c:tx>
            <c:strRef>
              <c:f>Sheet1!$H$11</c:f>
              <c:strCache>
                <c:ptCount val="1"/>
                <c:pt idx="0">
                  <c:v>Grains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Sheet1!$I$1:$L$1</c:f>
              <c:strCache>
                <c:ptCount val="4"/>
                <c:pt idx="0">
                  <c:v>Global average</c:v>
                </c:pt>
                <c:pt idx="1">
                  <c:v>Norway</c:v>
                </c:pt>
                <c:pt idx="2">
                  <c:v>USA</c:v>
                </c:pt>
                <c:pt idx="3">
                  <c:v>India</c:v>
                </c:pt>
              </c:strCache>
            </c:strRef>
          </c:cat>
          <c:val>
            <c:numRef>
              <c:f>Sheet1!$I$11:$L$11</c:f>
              <c:numCache>
                <c:formatCode>General</c:formatCode>
                <c:ptCount val="4"/>
                <c:pt idx="0">
                  <c:v>13.8</c:v>
                </c:pt>
                <c:pt idx="1">
                  <c:v>8.8000000000000007</c:v>
                </c:pt>
                <c:pt idx="2">
                  <c:v>1.7999999999999998</c:v>
                </c:pt>
                <c:pt idx="3">
                  <c:v>11.7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99B-4F4F-9599-42E38AF53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62838928"/>
        <c:axId val="462836848"/>
      </c:barChart>
      <c:catAx>
        <c:axId val="462838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2836848"/>
        <c:crosses val="autoZero"/>
        <c:auto val="1"/>
        <c:lblAlgn val="ctr"/>
        <c:lblOffset val="100"/>
        <c:noMultiLvlLbl val="0"/>
      </c:catAx>
      <c:valAx>
        <c:axId val="462836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2838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solidFill>
                  <a:sysClr val="windowText" lastClr="000000"/>
                </a:solidFill>
              </a:rPr>
              <a:t>Distribution of calories by GTAP service 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sectors (share in</a:t>
            </a:r>
            <a:r>
              <a:rPr lang="en-US" sz="1800" b="1" baseline="0" dirty="0" smtClean="0">
                <a:solidFill>
                  <a:sysClr val="windowText" lastClr="000000"/>
                </a:solidFill>
              </a:rPr>
              <a:t> total calories consumed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)</a:t>
            </a:r>
            <a:endParaRPr lang="en-US" sz="1800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Sheet1!$B$31</c:f>
              <c:strCache>
                <c:ptCount val="1"/>
                <c:pt idx="0">
                  <c:v>Hotels&amp;restaurants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Sheet1!$C$30:$F$30</c:f>
              <c:strCache>
                <c:ptCount val="4"/>
                <c:pt idx="0">
                  <c:v>Global average</c:v>
                </c:pt>
                <c:pt idx="1">
                  <c:v>Norway</c:v>
                </c:pt>
                <c:pt idx="2">
                  <c:v>USA</c:v>
                </c:pt>
                <c:pt idx="3">
                  <c:v>India</c:v>
                </c:pt>
              </c:strCache>
            </c:strRef>
          </c:cat>
          <c:val>
            <c:numRef>
              <c:f>Sheet1!$C$31:$F$31</c:f>
              <c:numCache>
                <c:formatCode>General</c:formatCode>
                <c:ptCount val="4"/>
                <c:pt idx="0">
                  <c:v>7.3</c:v>
                </c:pt>
                <c:pt idx="1">
                  <c:v>18.399999999999999</c:v>
                </c:pt>
                <c:pt idx="2">
                  <c:v>5.8000000000000007</c:v>
                </c:pt>
                <c:pt idx="3">
                  <c:v>5.6000000000000005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4B-4308-81E1-F7AB0BED5F18}"/>
            </c:ext>
          </c:extLst>
        </c:ser>
        <c:ser>
          <c:idx val="1"/>
          <c:order val="1"/>
          <c:tx>
            <c:strRef>
              <c:f>Sheet1!$B$32</c:f>
              <c:strCache>
                <c:ptCount val="1"/>
                <c:pt idx="0">
                  <c:v>Recreation&amp;oth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54B-4308-81E1-F7AB0BED5F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Sheet1!$C$30:$F$30</c:f>
              <c:strCache>
                <c:ptCount val="4"/>
                <c:pt idx="0">
                  <c:v>Global average</c:v>
                </c:pt>
                <c:pt idx="1">
                  <c:v>Norway</c:v>
                </c:pt>
                <c:pt idx="2">
                  <c:v>USA</c:v>
                </c:pt>
                <c:pt idx="3">
                  <c:v>India</c:v>
                </c:pt>
              </c:strCache>
            </c:strRef>
          </c:cat>
          <c:val>
            <c:numRef>
              <c:f>Sheet1!$C$32:$F$32</c:f>
              <c:numCache>
                <c:formatCode>General</c:formatCode>
                <c:ptCount val="4"/>
                <c:pt idx="0">
                  <c:v>1.4000000000000001</c:v>
                </c:pt>
                <c:pt idx="1">
                  <c:v>3.4000000000000004</c:v>
                </c:pt>
                <c:pt idx="2">
                  <c:v>12.5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54B-4308-81E1-F7AB0BED5F18}"/>
            </c:ext>
          </c:extLst>
        </c:ser>
        <c:ser>
          <c:idx val="2"/>
          <c:order val="2"/>
          <c:tx>
            <c:strRef>
              <c:f>Sheet1!$B$33</c:f>
              <c:strCache>
                <c:ptCount val="1"/>
                <c:pt idx="0">
                  <c:v>Public Admin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Sheet1!$C$30:$F$30</c:f>
              <c:strCache>
                <c:ptCount val="4"/>
                <c:pt idx="0">
                  <c:v>Global average</c:v>
                </c:pt>
                <c:pt idx="1">
                  <c:v>Norway</c:v>
                </c:pt>
                <c:pt idx="2">
                  <c:v>USA</c:v>
                </c:pt>
                <c:pt idx="3">
                  <c:v>India</c:v>
                </c:pt>
              </c:strCache>
            </c:strRef>
          </c:cat>
          <c:val>
            <c:numRef>
              <c:f>Sheet1!$C$33:$F$33</c:f>
              <c:numCache>
                <c:formatCode>General</c:formatCode>
                <c:ptCount val="4"/>
                <c:pt idx="0">
                  <c:v>0.8</c:v>
                </c:pt>
                <c:pt idx="1">
                  <c:v>2.1</c:v>
                </c:pt>
                <c:pt idx="2">
                  <c:v>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54B-4308-81E1-F7AB0BED5F18}"/>
            </c:ext>
          </c:extLst>
        </c:ser>
        <c:ser>
          <c:idx val="3"/>
          <c:order val="3"/>
          <c:tx>
            <c:strRef>
              <c:f>Sheet1!$B$34</c:f>
              <c:strCache>
                <c:ptCount val="1"/>
                <c:pt idx="0">
                  <c:v>Education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Sheet1!$C$30:$F$30</c:f>
              <c:strCache>
                <c:ptCount val="4"/>
                <c:pt idx="0">
                  <c:v>Global average</c:v>
                </c:pt>
                <c:pt idx="1">
                  <c:v>Norway</c:v>
                </c:pt>
                <c:pt idx="2">
                  <c:v>USA</c:v>
                </c:pt>
                <c:pt idx="3">
                  <c:v>India</c:v>
                </c:pt>
              </c:strCache>
            </c:strRef>
          </c:cat>
          <c:val>
            <c:numRef>
              <c:f>Sheet1!$C$34:$F$34</c:f>
              <c:numCache>
                <c:formatCode>General</c:formatCode>
                <c:ptCount val="4"/>
                <c:pt idx="0">
                  <c:v>0.5</c:v>
                </c:pt>
                <c:pt idx="1">
                  <c:v>0.4</c:v>
                </c:pt>
                <c:pt idx="2">
                  <c:v>0.6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54B-4308-81E1-F7AB0BED5F18}"/>
            </c:ext>
          </c:extLst>
        </c:ser>
        <c:ser>
          <c:idx val="4"/>
          <c:order val="4"/>
          <c:tx>
            <c:strRef>
              <c:f>Sheet1!$B$35</c:f>
              <c:strCache>
                <c:ptCount val="1"/>
                <c:pt idx="0">
                  <c:v>Human health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54B-4308-81E1-F7AB0BED5F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Sheet1!$C$30:$F$30</c:f>
              <c:strCache>
                <c:ptCount val="4"/>
                <c:pt idx="0">
                  <c:v>Global average</c:v>
                </c:pt>
                <c:pt idx="1">
                  <c:v>Norway</c:v>
                </c:pt>
                <c:pt idx="2">
                  <c:v>USA</c:v>
                </c:pt>
                <c:pt idx="3">
                  <c:v>India</c:v>
                </c:pt>
              </c:strCache>
            </c:strRef>
          </c:cat>
          <c:val>
            <c:numRef>
              <c:f>Sheet1!$C$35:$F$35</c:f>
              <c:numCache>
                <c:formatCode>General</c:formatCode>
                <c:ptCount val="4"/>
                <c:pt idx="0">
                  <c:v>1.7999999999999998</c:v>
                </c:pt>
                <c:pt idx="1">
                  <c:v>5.0999999999999996</c:v>
                </c:pt>
                <c:pt idx="2">
                  <c:v>5</c:v>
                </c:pt>
                <c:pt idx="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54B-4308-81E1-F7AB0BED5F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99162080"/>
        <c:axId val="1699161664"/>
      </c:barChart>
      <c:catAx>
        <c:axId val="169916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9161664"/>
        <c:crosses val="autoZero"/>
        <c:auto val="1"/>
        <c:lblAlgn val="ctr"/>
        <c:lblOffset val="100"/>
        <c:noMultiLvlLbl val="0"/>
      </c:catAx>
      <c:valAx>
        <c:axId val="1699161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9162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00447983539486"/>
          <c:y val="4.4354838709677422E-2"/>
          <c:w val="0.73613713095707622"/>
          <c:h val="0.6338617602235204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GHG_fin_cons!$E$2:$E$21</c:f>
              <c:strCache>
                <c:ptCount val="20"/>
                <c:pt idx="0">
                  <c:v>Cattle meat</c:v>
                </c:pt>
                <c:pt idx="1">
                  <c:v>Food products nec</c:v>
                </c:pt>
                <c:pt idx="2">
                  <c:v>Processed rice</c:v>
                </c:pt>
                <c:pt idx="3">
                  <c:v>Cattle</c:v>
                </c:pt>
                <c:pt idx="4">
                  <c:v>Dairy</c:v>
                </c:pt>
                <c:pt idx="5">
                  <c:v>Raw milk</c:v>
                </c:pt>
                <c:pt idx="6">
                  <c:v>Other meat</c:v>
                </c:pt>
                <c:pt idx="7">
                  <c:v>Beverages and tobacco</c:v>
                </c:pt>
                <c:pt idx="8">
                  <c:v>Animal products nec</c:v>
                </c:pt>
                <c:pt idx="9">
                  <c:v>Vegs, fruits and nuts</c:v>
                </c:pt>
                <c:pt idx="10">
                  <c:v>Paddy rice</c:v>
                </c:pt>
                <c:pt idx="11">
                  <c:v>Vegetable oils</c:v>
                </c:pt>
                <c:pt idx="12">
                  <c:v>Cereal grains nec</c:v>
                </c:pt>
                <c:pt idx="13">
                  <c:v>Crops nec</c:v>
                </c:pt>
                <c:pt idx="14">
                  <c:v>Sugar</c:v>
                </c:pt>
                <c:pt idx="15">
                  <c:v>Oil seeds</c:v>
                </c:pt>
                <c:pt idx="16">
                  <c:v>Wheat</c:v>
                </c:pt>
                <c:pt idx="17">
                  <c:v>Plant-based fibers</c:v>
                </c:pt>
                <c:pt idx="18">
                  <c:v>Wool</c:v>
                </c:pt>
                <c:pt idx="19">
                  <c:v>Sugar cane and beet</c:v>
                </c:pt>
              </c:strCache>
            </c:strRef>
          </c:cat>
          <c:val>
            <c:numRef>
              <c:f>GHG_fin_cons!$F$2:$F$21</c:f>
              <c:numCache>
                <c:formatCode>0.0</c:formatCode>
                <c:ptCount val="20"/>
                <c:pt idx="0">
                  <c:v>1146.3</c:v>
                </c:pt>
                <c:pt idx="1">
                  <c:v>778.4</c:v>
                </c:pt>
                <c:pt idx="2">
                  <c:v>691.4</c:v>
                </c:pt>
                <c:pt idx="3">
                  <c:v>589.29999999999995</c:v>
                </c:pt>
                <c:pt idx="4">
                  <c:v>511.4</c:v>
                </c:pt>
                <c:pt idx="5">
                  <c:v>319.10000000000002</c:v>
                </c:pt>
                <c:pt idx="6">
                  <c:v>314.8</c:v>
                </c:pt>
                <c:pt idx="7">
                  <c:v>298.10000000000002</c:v>
                </c:pt>
                <c:pt idx="8">
                  <c:v>249.1</c:v>
                </c:pt>
                <c:pt idx="9">
                  <c:v>248</c:v>
                </c:pt>
                <c:pt idx="10">
                  <c:v>121.9</c:v>
                </c:pt>
                <c:pt idx="11">
                  <c:v>117.4</c:v>
                </c:pt>
                <c:pt idx="12">
                  <c:v>101</c:v>
                </c:pt>
                <c:pt idx="13">
                  <c:v>87.5</c:v>
                </c:pt>
                <c:pt idx="14">
                  <c:v>63.1</c:v>
                </c:pt>
                <c:pt idx="15">
                  <c:v>57.7</c:v>
                </c:pt>
                <c:pt idx="16">
                  <c:v>51.8</c:v>
                </c:pt>
                <c:pt idx="17">
                  <c:v>27.4</c:v>
                </c:pt>
                <c:pt idx="18">
                  <c:v>15.5</c:v>
                </c:pt>
                <c:pt idx="19">
                  <c:v>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9E-4021-89A1-1BED3A2FB3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867411032"/>
        <c:axId val="867406440"/>
      </c:barChart>
      <c:scatterChart>
        <c:scatterStyle val="lineMarker"/>
        <c:varyColors val="0"/>
        <c:ser>
          <c:idx val="1"/>
          <c:order val="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strRef>
              <c:f>GHG_fin_cons!$E$2:$E$21</c:f>
              <c:strCache>
                <c:ptCount val="20"/>
                <c:pt idx="0">
                  <c:v>Cattle meat</c:v>
                </c:pt>
                <c:pt idx="1">
                  <c:v>Food products nec</c:v>
                </c:pt>
                <c:pt idx="2">
                  <c:v>Processed rice</c:v>
                </c:pt>
                <c:pt idx="3">
                  <c:v>Cattle</c:v>
                </c:pt>
                <c:pt idx="4">
                  <c:v>Dairy</c:v>
                </c:pt>
                <c:pt idx="5">
                  <c:v>Raw milk</c:v>
                </c:pt>
                <c:pt idx="6">
                  <c:v>Other meat</c:v>
                </c:pt>
                <c:pt idx="7">
                  <c:v>Beverages and tobacco</c:v>
                </c:pt>
                <c:pt idx="8">
                  <c:v>Animal products nec</c:v>
                </c:pt>
                <c:pt idx="9">
                  <c:v>Vegs, fruits and nuts</c:v>
                </c:pt>
                <c:pt idx="10">
                  <c:v>Paddy rice</c:v>
                </c:pt>
                <c:pt idx="11">
                  <c:v>Vegetable oils</c:v>
                </c:pt>
                <c:pt idx="12">
                  <c:v>Cereal grains nec</c:v>
                </c:pt>
                <c:pt idx="13">
                  <c:v>Crops nec</c:v>
                </c:pt>
                <c:pt idx="14">
                  <c:v>Sugar</c:v>
                </c:pt>
                <c:pt idx="15">
                  <c:v>Oil seeds</c:v>
                </c:pt>
                <c:pt idx="16">
                  <c:v>Wheat</c:v>
                </c:pt>
                <c:pt idx="17">
                  <c:v>Plant-based fibers</c:v>
                </c:pt>
                <c:pt idx="18">
                  <c:v>Wool</c:v>
                </c:pt>
                <c:pt idx="19">
                  <c:v>Sugar cane and beet</c:v>
                </c:pt>
              </c:strCache>
            </c:strRef>
          </c:xVal>
          <c:yVal>
            <c:numRef>
              <c:f>GHG_fin_cons!$K$2:$K$21</c:f>
              <c:numCache>
                <c:formatCode>0.0</c:formatCode>
                <c:ptCount val="20"/>
                <c:pt idx="0">
                  <c:v>6.2410064010740873</c:v>
                </c:pt>
                <c:pt idx="1">
                  <c:v>0.35846720821740946</c:v>
                </c:pt>
                <c:pt idx="2">
                  <c:v>0.58018600189244351</c:v>
                </c:pt>
                <c:pt idx="3">
                  <c:v>13.593218384176231</c:v>
                </c:pt>
                <c:pt idx="4">
                  <c:v>1.8447655409051689</c:v>
                </c:pt>
                <c:pt idx="5">
                  <c:v>1.8157453745721674</c:v>
                </c:pt>
                <c:pt idx="6">
                  <c:v>0.86093894307437802</c:v>
                </c:pt>
                <c:pt idx="7">
                  <c:v>1.1667031302163586</c:v>
                </c:pt>
                <c:pt idx="8">
                  <c:v>0.68464442328120856</c:v>
                </c:pt>
                <c:pt idx="9">
                  <c:v>0.32396529338910934</c:v>
                </c:pt>
                <c:pt idx="10">
                  <c:v>0.48102800301165355</c:v>
                </c:pt>
                <c:pt idx="11">
                  <c:v>1.2703331757139131</c:v>
                </c:pt>
                <c:pt idx="12">
                  <c:v>0.22572152668207235</c:v>
                </c:pt>
                <c:pt idx="13">
                  <c:v>3.5969004994553266</c:v>
                </c:pt>
                <c:pt idx="14">
                  <c:v>0.41204476726000677</c:v>
                </c:pt>
                <c:pt idx="15">
                  <c:v>0.41449571244773009</c:v>
                </c:pt>
                <c:pt idx="16">
                  <c:v>0.11100562957121397</c:v>
                </c:pt>
                <c:pt idx="19">
                  <c:v>0.1015975528719157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C9E-4021-89A1-1BED3A2FB3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74217128"/>
        <c:axId val="674216800"/>
      </c:scatterChart>
      <c:catAx>
        <c:axId val="867411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7406440"/>
        <c:crosses val="autoZero"/>
        <c:auto val="1"/>
        <c:lblAlgn val="ctr"/>
        <c:lblOffset val="100"/>
        <c:noMultiLvlLbl val="0"/>
      </c:catAx>
      <c:valAx>
        <c:axId val="867406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GHG emissions, Mt of CO2-eq.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7411032"/>
        <c:crosses val="autoZero"/>
        <c:crossBetween val="between"/>
        <c:majorUnit val="150"/>
      </c:valAx>
      <c:valAx>
        <c:axId val="674216800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/>
                  <a:t>Carbon intensity of final consumption, </a:t>
                </a:r>
                <a:endParaRPr lang="en-US" b="1" dirty="0" smtClean="0"/>
              </a:p>
              <a:p>
                <a:pPr>
                  <a:defRPr b="1"/>
                </a:pPr>
                <a:r>
                  <a:rPr lang="en-US" b="1" dirty="0" smtClean="0"/>
                  <a:t>kgCO2-eq/1000 </a:t>
                </a:r>
                <a:r>
                  <a:rPr lang="en-US" b="1" dirty="0"/>
                  <a:t>kcal</a:t>
                </a:r>
              </a:p>
            </c:rich>
          </c:tx>
          <c:layout>
            <c:manualLayout>
              <c:xMode val="edge"/>
              <c:yMode val="edge"/>
              <c:x val="0.91006891944180512"/>
              <c:y val="9.621985573558079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4217128"/>
        <c:crosses val="max"/>
        <c:crossBetween val="midCat"/>
      </c:valAx>
      <c:valAx>
        <c:axId val="674217128"/>
        <c:scaling>
          <c:orientation val="minMax"/>
        </c:scaling>
        <c:delete val="1"/>
        <c:axPos val="t"/>
        <c:majorTickMark val="out"/>
        <c:minorTickMark val="none"/>
        <c:tickLblPos val="nextTo"/>
        <c:crossAx val="674216800"/>
        <c:crosses val="max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FAOSTAT_data.xlsx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4B17CA-97EB-44A4-B820-C09C599ED21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E8F4581-D0D9-4167-A0F8-AF1DCBBB6599}">
      <dgm:prSet phldrT="[Text]" custT="1"/>
      <dgm:spPr/>
      <dgm:t>
        <a:bodyPr/>
        <a:lstStyle/>
        <a:p>
          <a:r>
            <a:rPr lang="en-US" sz="1600" b="1" dirty="0"/>
            <a:t>(3) Primary domestic supply estimates</a:t>
          </a:r>
        </a:p>
      </dgm:t>
    </dgm:pt>
    <dgm:pt modelId="{86050FAE-97FF-4DC7-B801-762D06BAD6A7}" type="parTrans" cxnId="{62188B82-047E-44BE-8ECE-03521CA1ECE4}">
      <dgm:prSet/>
      <dgm:spPr/>
      <dgm:t>
        <a:bodyPr/>
        <a:lstStyle/>
        <a:p>
          <a:endParaRPr lang="en-US" sz="1400"/>
        </a:p>
      </dgm:t>
    </dgm:pt>
    <dgm:pt modelId="{6DAEDFA1-BC9D-4997-85E7-3EB8465064B8}" type="sibTrans" cxnId="{62188B82-047E-44BE-8ECE-03521CA1ECE4}">
      <dgm:prSet/>
      <dgm:spPr/>
      <dgm:t>
        <a:bodyPr/>
        <a:lstStyle/>
        <a:p>
          <a:endParaRPr lang="en-US" sz="1400"/>
        </a:p>
      </dgm:t>
    </dgm:pt>
    <dgm:pt modelId="{09F4FC60-1B18-4CAD-AD94-7F5821F2650A}">
      <dgm:prSet phldrT="[Text]" custT="1"/>
      <dgm:spPr/>
      <dgm:t>
        <a:bodyPr lIns="0" tIns="0" rIns="0" bIns="0"/>
        <a:lstStyle/>
        <a:p>
          <a:pPr algn="l"/>
          <a:r>
            <a:rPr lang="en-US" sz="1400" b="1" i="1" dirty="0"/>
            <a:t>Data: </a:t>
          </a:r>
          <a:r>
            <a:rPr lang="en-US" sz="1400" dirty="0"/>
            <a:t>FAOSTAT primary commodities production; data on non-food categories (feed, seed, loss, etc.) from food balance sheets; bilateral trade data; commodity balances for non-food supply (e.g. oil cake); nutritive factors.</a:t>
          </a:r>
        </a:p>
      </dgm:t>
    </dgm:pt>
    <dgm:pt modelId="{B00E7FC3-0CB4-4F8F-BC2B-F287284731A3}" type="parTrans" cxnId="{192CD293-8A5C-47BA-B010-206C18049B61}">
      <dgm:prSet/>
      <dgm:spPr/>
      <dgm:t>
        <a:bodyPr/>
        <a:lstStyle/>
        <a:p>
          <a:endParaRPr lang="en-US" sz="1400"/>
        </a:p>
      </dgm:t>
    </dgm:pt>
    <dgm:pt modelId="{F6272118-863D-4B66-8B1A-237C830E1BDD}" type="sibTrans" cxnId="{192CD293-8A5C-47BA-B010-206C18049B61}">
      <dgm:prSet/>
      <dgm:spPr/>
      <dgm:t>
        <a:bodyPr/>
        <a:lstStyle/>
        <a:p>
          <a:endParaRPr lang="en-US" sz="1400"/>
        </a:p>
      </dgm:t>
    </dgm:pt>
    <dgm:pt modelId="{B22335FB-8C6E-468D-820D-14C101084711}">
      <dgm:prSet phldrT="[Text]" custT="1"/>
      <dgm:spPr/>
      <dgm:t>
        <a:bodyPr/>
        <a:lstStyle/>
        <a:p>
          <a:r>
            <a:rPr lang="en-US" sz="1600" b="1" dirty="0"/>
            <a:t>(4) Redistribute nutritional supply by GTAP sectors</a:t>
          </a:r>
        </a:p>
      </dgm:t>
    </dgm:pt>
    <dgm:pt modelId="{8FDE2D31-3264-4084-8D4D-9265D175CD83}" type="parTrans" cxnId="{688DAB2F-AC8D-4CF9-8A65-2A7615493D03}">
      <dgm:prSet/>
      <dgm:spPr/>
      <dgm:t>
        <a:bodyPr/>
        <a:lstStyle/>
        <a:p>
          <a:endParaRPr lang="en-US" sz="1400"/>
        </a:p>
      </dgm:t>
    </dgm:pt>
    <dgm:pt modelId="{61E37199-B1BC-4195-81AE-F6676E5D1E03}" type="sibTrans" cxnId="{688DAB2F-AC8D-4CF9-8A65-2A7615493D03}">
      <dgm:prSet/>
      <dgm:spPr/>
      <dgm:t>
        <a:bodyPr/>
        <a:lstStyle/>
        <a:p>
          <a:endParaRPr lang="en-US" sz="1400"/>
        </a:p>
      </dgm:t>
    </dgm:pt>
    <dgm:pt modelId="{2E34091C-81F1-418E-A378-9C63A72F80EE}">
      <dgm:prSet phldrT="[Text]" custT="1"/>
      <dgm:spPr/>
      <dgm:t>
        <a:bodyPr lIns="0" tIns="0" rIns="0" bIns="0"/>
        <a:lstStyle/>
        <a:p>
          <a:r>
            <a:rPr lang="en-US" sz="1400" b="1" i="1" dirty="0"/>
            <a:t>Data:</a:t>
          </a:r>
          <a:r>
            <a:rPr lang="en-US" sz="1400" dirty="0"/>
            <a:t> Primary domestic supply estimates; Leontief inverse.</a:t>
          </a:r>
        </a:p>
      </dgm:t>
    </dgm:pt>
    <dgm:pt modelId="{CE329964-AD52-4D0D-8AEB-B2AB3BB08984}" type="parTrans" cxnId="{836CA368-90F1-4CCA-9DD4-956FF02DDC63}">
      <dgm:prSet/>
      <dgm:spPr/>
      <dgm:t>
        <a:bodyPr/>
        <a:lstStyle/>
        <a:p>
          <a:endParaRPr lang="en-US" sz="1400"/>
        </a:p>
      </dgm:t>
    </dgm:pt>
    <dgm:pt modelId="{9AE86BF2-31E5-44A9-A171-C62186F72506}" type="sibTrans" cxnId="{836CA368-90F1-4CCA-9DD4-956FF02DDC63}">
      <dgm:prSet/>
      <dgm:spPr/>
      <dgm:t>
        <a:bodyPr/>
        <a:lstStyle/>
        <a:p>
          <a:endParaRPr lang="en-US" sz="1400"/>
        </a:p>
      </dgm:t>
    </dgm:pt>
    <dgm:pt modelId="{00A40046-DE1D-4B2D-989B-0FBCB12730EB}">
      <dgm:prSet phldrT="[Text]" custT="1"/>
      <dgm:spPr/>
      <dgm:t>
        <a:bodyPr/>
        <a:lstStyle/>
        <a:p>
          <a:r>
            <a:rPr lang="en-US" sz="1600" b="1" dirty="0"/>
            <a:t>(1) Estimate Leontief inverse</a:t>
          </a:r>
        </a:p>
      </dgm:t>
    </dgm:pt>
    <dgm:pt modelId="{FAB66DEF-667E-4AE8-B7EE-B9BC0E628AFC}" type="parTrans" cxnId="{388DAB55-E5FC-40EE-A0A8-9F123D30502A}">
      <dgm:prSet/>
      <dgm:spPr/>
      <dgm:t>
        <a:bodyPr/>
        <a:lstStyle/>
        <a:p>
          <a:endParaRPr lang="en-US" sz="1400"/>
        </a:p>
      </dgm:t>
    </dgm:pt>
    <dgm:pt modelId="{D1F678E0-0719-408C-A26C-205EFBC4E07D}" type="sibTrans" cxnId="{388DAB55-E5FC-40EE-A0A8-9F123D30502A}">
      <dgm:prSet/>
      <dgm:spPr/>
      <dgm:t>
        <a:bodyPr/>
        <a:lstStyle/>
        <a:p>
          <a:endParaRPr lang="en-US" sz="1400"/>
        </a:p>
      </dgm:t>
    </dgm:pt>
    <dgm:pt modelId="{DA10C7F5-748A-4881-97B3-2B1460CF0550}">
      <dgm:prSet phldrT="[Text]" custT="1"/>
      <dgm:spPr/>
      <dgm:t>
        <a:bodyPr lIns="0" tIns="0" rIns="0" bIns="0"/>
        <a:lstStyle/>
        <a:p>
          <a:r>
            <a:rPr lang="en-US" sz="1400" b="1" i="1" dirty="0"/>
            <a:t>Data:</a:t>
          </a:r>
          <a:r>
            <a:rPr lang="en-US" sz="1400" dirty="0"/>
            <a:t> GTAP 10 Data Base, four reference years (2004, 2007, 2011 and 2014).</a:t>
          </a:r>
        </a:p>
      </dgm:t>
      <dgm:extLst>
        <a:ext uri="{E40237B7-FDA0-4F09-8148-C483321AD2D9}">
          <dgm14:cNvPr xmlns:dgm14="http://schemas.microsoft.com/office/drawing/2010/diagram" id="0" name="" title="fdsfsa">
            <a:hlinkClick xmlns:r="http://schemas.openxmlformats.org/officeDocument/2006/relationships" r:id="rId1"/>
          </dgm14:cNvPr>
        </a:ext>
      </dgm:extLst>
    </dgm:pt>
    <dgm:pt modelId="{762C0E5E-EF8F-47CA-8A2F-F8AC93FA4525}" type="parTrans" cxnId="{0C78EE61-4719-4BC6-8D03-B485608452EC}">
      <dgm:prSet/>
      <dgm:spPr/>
      <dgm:t>
        <a:bodyPr/>
        <a:lstStyle/>
        <a:p>
          <a:endParaRPr lang="en-US" sz="1400"/>
        </a:p>
      </dgm:t>
    </dgm:pt>
    <dgm:pt modelId="{13B57D31-83A9-44F1-91D9-3FDF022D8EFC}" type="sibTrans" cxnId="{0C78EE61-4719-4BC6-8D03-B485608452EC}">
      <dgm:prSet/>
      <dgm:spPr/>
      <dgm:t>
        <a:bodyPr/>
        <a:lstStyle/>
        <a:p>
          <a:endParaRPr lang="en-US" sz="1400"/>
        </a:p>
      </dgm:t>
    </dgm:pt>
    <dgm:pt modelId="{94F329B9-99F1-4B4D-8323-29C3B178004B}">
      <dgm:prSet phldrT="[Text]" custT="1"/>
      <dgm:spPr/>
      <dgm:t>
        <a:bodyPr lIns="0" tIns="0" rIns="0" bIns="0"/>
        <a:lstStyle/>
        <a:p>
          <a:r>
            <a:rPr lang="en-US" sz="1400" dirty="0"/>
            <a:t>Estimate Leontief inverse, identify food, feed, seed and other supplying instances.</a:t>
          </a:r>
        </a:p>
      </dgm:t>
    </dgm:pt>
    <dgm:pt modelId="{48CCCCBF-874D-4ED2-A8EA-0EC10FE9FE4B}" type="parTrans" cxnId="{31DD0EDB-B1EC-4FF9-B8FA-F4A0DEEFDACE}">
      <dgm:prSet/>
      <dgm:spPr/>
      <dgm:t>
        <a:bodyPr/>
        <a:lstStyle/>
        <a:p>
          <a:endParaRPr lang="en-US" sz="1400"/>
        </a:p>
      </dgm:t>
    </dgm:pt>
    <dgm:pt modelId="{279C4ED4-19C0-4A50-9D69-2DF6197D71BC}" type="sibTrans" cxnId="{31DD0EDB-B1EC-4FF9-B8FA-F4A0DEEFDACE}">
      <dgm:prSet/>
      <dgm:spPr/>
      <dgm:t>
        <a:bodyPr/>
        <a:lstStyle/>
        <a:p>
          <a:endParaRPr lang="en-US" sz="1400"/>
        </a:p>
      </dgm:t>
    </dgm:pt>
    <dgm:pt modelId="{1F98DC1F-A6BE-4159-B63E-67B10198316C}">
      <dgm:prSet custT="1"/>
      <dgm:spPr/>
      <dgm:t>
        <a:bodyPr/>
        <a:lstStyle/>
        <a:p>
          <a:r>
            <a:rPr lang="en-US" sz="1400" dirty="0"/>
            <a:t>Estimation of the primary food supply, processing-related food supply (e.g. oils) and non-food supply by primary commodity equivalents.</a:t>
          </a:r>
        </a:p>
      </dgm:t>
    </dgm:pt>
    <dgm:pt modelId="{F96B784A-7577-43F8-9203-8A53629FFA1E}" type="parTrans" cxnId="{7BC76A1A-58C0-4C8A-8646-7A005A01D401}">
      <dgm:prSet/>
      <dgm:spPr/>
      <dgm:t>
        <a:bodyPr/>
        <a:lstStyle/>
        <a:p>
          <a:endParaRPr lang="en-US" sz="1400"/>
        </a:p>
      </dgm:t>
    </dgm:pt>
    <dgm:pt modelId="{704742F5-0867-4B3F-AD65-3C08EF1A07E6}" type="sibTrans" cxnId="{7BC76A1A-58C0-4C8A-8646-7A005A01D401}">
      <dgm:prSet/>
      <dgm:spPr/>
      <dgm:t>
        <a:bodyPr/>
        <a:lstStyle/>
        <a:p>
          <a:endParaRPr lang="en-US" sz="1400"/>
        </a:p>
      </dgm:t>
    </dgm:pt>
    <dgm:pt modelId="{AEE07D6E-AD5B-4D4F-94B6-B7BF33D3B1BD}">
      <dgm:prSet phldrT="[Text]" custT="1"/>
      <dgm:spPr/>
      <dgm:t>
        <a:bodyPr/>
        <a:lstStyle/>
        <a:p>
          <a:r>
            <a:rPr lang="en-US" sz="1600" b="1" dirty="0"/>
            <a:t>(2) Bilateral trade data construction</a:t>
          </a:r>
        </a:p>
      </dgm:t>
    </dgm:pt>
    <dgm:pt modelId="{EFC3630E-9876-4432-A4A7-B6F2D8F38BA4}" type="parTrans" cxnId="{4CFDA954-E609-4F94-9918-87D21FEF0DBD}">
      <dgm:prSet/>
      <dgm:spPr/>
      <dgm:t>
        <a:bodyPr/>
        <a:lstStyle/>
        <a:p>
          <a:endParaRPr lang="en-US" sz="1400"/>
        </a:p>
      </dgm:t>
    </dgm:pt>
    <dgm:pt modelId="{AD90DA5D-A286-4B9D-B91C-D1F0AF0D9B7C}" type="sibTrans" cxnId="{4CFDA954-E609-4F94-9918-87D21FEF0DBD}">
      <dgm:prSet/>
      <dgm:spPr/>
      <dgm:t>
        <a:bodyPr/>
        <a:lstStyle/>
        <a:p>
          <a:endParaRPr lang="en-US" sz="1400"/>
        </a:p>
      </dgm:t>
    </dgm:pt>
    <dgm:pt modelId="{E170810D-425E-461D-9058-9E5CEA7CC8F5}">
      <dgm:prSet phldrT="[Text]" custT="1"/>
      <dgm:spPr/>
      <dgm:t>
        <a:bodyPr lIns="0" tIns="0" rIns="0" bIns="0"/>
        <a:lstStyle/>
        <a:p>
          <a:r>
            <a:rPr lang="en-US" sz="1400" dirty="0"/>
            <a:t>Data gap-filling and mapping, construction of the bilateral trade in fish and aquaculture.</a:t>
          </a:r>
        </a:p>
      </dgm:t>
    </dgm:pt>
    <dgm:pt modelId="{92A7C5DC-0D00-418F-A47C-528F45DAB57E}" type="parTrans" cxnId="{C92FC964-0B0E-4A90-AE83-7E2BF9FD94D3}">
      <dgm:prSet/>
      <dgm:spPr/>
      <dgm:t>
        <a:bodyPr/>
        <a:lstStyle/>
        <a:p>
          <a:endParaRPr lang="en-US" sz="1400"/>
        </a:p>
      </dgm:t>
    </dgm:pt>
    <dgm:pt modelId="{980A7A0E-104A-4F9A-8881-E0C2F571D8F5}" type="sibTrans" cxnId="{C92FC964-0B0E-4A90-AE83-7E2BF9FD94D3}">
      <dgm:prSet/>
      <dgm:spPr/>
      <dgm:t>
        <a:bodyPr/>
        <a:lstStyle/>
        <a:p>
          <a:endParaRPr lang="en-US" sz="1400"/>
        </a:p>
      </dgm:t>
    </dgm:pt>
    <dgm:pt modelId="{EC5FBEAF-74EE-4A9E-BD65-F53CAF0C2403}">
      <dgm:prSet phldrT="[Text]" custT="1"/>
      <dgm:spPr/>
      <dgm:t>
        <a:bodyPr lIns="0" tIns="0" rIns="0" bIns="0"/>
        <a:lstStyle/>
        <a:p>
          <a:r>
            <a:rPr lang="en-US" sz="1400" b="1" i="1" dirty="0"/>
            <a:t>Data: </a:t>
          </a:r>
          <a:r>
            <a:rPr lang="en-US" sz="1400" dirty="0"/>
            <a:t>FAOSTAT, </a:t>
          </a:r>
          <a:r>
            <a:rPr lang="en-US" sz="1400" dirty="0" err="1"/>
            <a:t>FishstatJ</a:t>
          </a:r>
          <a:r>
            <a:rPr lang="en-US" sz="1400" dirty="0"/>
            <a:t> trade data for 522 primary and processed commodities.</a:t>
          </a:r>
        </a:p>
      </dgm:t>
    </dgm:pt>
    <dgm:pt modelId="{939CEA2B-8802-4E14-9B60-1C8375A4D10D}" type="parTrans" cxnId="{64A8C54E-8F4D-43DE-B763-BD8E967829B4}">
      <dgm:prSet/>
      <dgm:spPr/>
      <dgm:t>
        <a:bodyPr/>
        <a:lstStyle/>
        <a:p>
          <a:endParaRPr lang="en-US" sz="1400"/>
        </a:p>
      </dgm:t>
    </dgm:pt>
    <dgm:pt modelId="{D37CBA32-683F-46DC-81F1-71C6291AC4A6}" type="sibTrans" cxnId="{64A8C54E-8F4D-43DE-B763-BD8E967829B4}">
      <dgm:prSet/>
      <dgm:spPr/>
      <dgm:t>
        <a:bodyPr/>
        <a:lstStyle/>
        <a:p>
          <a:endParaRPr lang="en-US" sz="1400"/>
        </a:p>
      </dgm:t>
    </dgm:pt>
    <dgm:pt modelId="{934CC7B1-F61A-4294-A761-A3CCEFC8D5A0}">
      <dgm:prSet phldrT="[Text]" custT="1"/>
      <dgm:spPr/>
      <dgm:t>
        <a:bodyPr lIns="0" tIns="0" rIns="0" bIns="0"/>
        <a:lstStyle/>
        <a:p>
          <a:r>
            <a:rPr lang="en-US" sz="1400" dirty="0"/>
            <a:t>Nutritional supply by GTAP sectors and primary commodity equivalents.</a:t>
          </a:r>
        </a:p>
      </dgm:t>
    </dgm:pt>
    <dgm:pt modelId="{B4289FE0-5A36-4272-A904-9F5F33128FB0}" type="parTrans" cxnId="{1DF06461-9156-4370-B8B6-E7C5B1CE6477}">
      <dgm:prSet/>
      <dgm:spPr/>
      <dgm:t>
        <a:bodyPr/>
        <a:lstStyle/>
        <a:p>
          <a:endParaRPr lang="en-US" sz="1400"/>
        </a:p>
      </dgm:t>
    </dgm:pt>
    <dgm:pt modelId="{50BC83B8-2677-4276-B51F-56B0E50B3CA1}" type="sibTrans" cxnId="{1DF06461-9156-4370-B8B6-E7C5B1CE6477}">
      <dgm:prSet/>
      <dgm:spPr/>
      <dgm:t>
        <a:bodyPr/>
        <a:lstStyle/>
        <a:p>
          <a:endParaRPr lang="en-US" sz="1400"/>
        </a:p>
      </dgm:t>
    </dgm:pt>
    <dgm:pt modelId="{B6B316A0-EA64-469F-8F2B-D41D54F2EBB4}">
      <dgm:prSet phldrT="[Text]" custT="1"/>
      <dgm:spPr/>
      <dgm:t>
        <a:bodyPr/>
        <a:lstStyle/>
        <a:p>
          <a:r>
            <a:rPr lang="en-US" sz="1600" b="1" dirty="0"/>
            <a:t>(5) Trade-related nutritional supply</a:t>
          </a:r>
        </a:p>
      </dgm:t>
    </dgm:pt>
    <dgm:pt modelId="{F098D0A0-411B-4B5C-AC7A-962B0AC578D9}" type="parTrans" cxnId="{9738078C-666D-4C7F-B1C5-C2C422EE084B}">
      <dgm:prSet/>
      <dgm:spPr/>
      <dgm:t>
        <a:bodyPr/>
        <a:lstStyle/>
        <a:p>
          <a:endParaRPr lang="en-US" sz="1400"/>
        </a:p>
      </dgm:t>
    </dgm:pt>
    <dgm:pt modelId="{2F3D3834-59F5-4047-AEB0-BC2C68905FE3}" type="sibTrans" cxnId="{9738078C-666D-4C7F-B1C5-C2C422EE084B}">
      <dgm:prSet/>
      <dgm:spPr/>
      <dgm:t>
        <a:bodyPr/>
        <a:lstStyle/>
        <a:p>
          <a:endParaRPr lang="en-US" sz="1400"/>
        </a:p>
      </dgm:t>
    </dgm:pt>
    <dgm:pt modelId="{D1EAFDB9-E9BD-49F6-9C1B-924B429C8385}">
      <dgm:prSet phldrT="[Text]" custT="1"/>
      <dgm:spPr/>
      <dgm:t>
        <a:bodyPr lIns="0" tIns="0" rIns="0" bIns="0"/>
        <a:lstStyle/>
        <a:p>
          <a:r>
            <a:rPr lang="en-US" sz="1400" b="1" i="1" dirty="0"/>
            <a:t>Data:</a:t>
          </a:r>
          <a:r>
            <a:rPr lang="en-US" sz="1400" dirty="0"/>
            <a:t> Bilateral trade data; nutritive factors; technical conversion factors. </a:t>
          </a:r>
        </a:p>
      </dgm:t>
    </dgm:pt>
    <dgm:pt modelId="{471BC18C-9BFD-442D-BD7E-5195FFB462E9}" type="sibTrans" cxnId="{32A7E294-6B76-4C70-9856-7C30B77CFED2}">
      <dgm:prSet/>
      <dgm:spPr/>
      <dgm:t>
        <a:bodyPr/>
        <a:lstStyle/>
        <a:p>
          <a:endParaRPr lang="en-US" sz="1400"/>
        </a:p>
      </dgm:t>
    </dgm:pt>
    <dgm:pt modelId="{A1325BA1-F361-4C55-9D6A-6C4B80AE34BF}" type="parTrans" cxnId="{32A7E294-6B76-4C70-9856-7C30B77CFED2}">
      <dgm:prSet/>
      <dgm:spPr/>
      <dgm:t>
        <a:bodyPr/>
        <a:lstStyle/>
        <a:p>
          <a:endParaRPr lang="en-US" sz="1400"/>
        </a:p>
      </dgm:t>
    </dgm:pt>
    <dgm:pt modelId="{977FF785-FD61-4ED3-96BE-606E54BCFC88}">
      <dgm:prSet phldrT="[Text]" custT="1"/>
      <dgm:spPr/>
      <dgm:t>
        <a:bodyPr lIns="0" tIns="0" rIns="0" bIns="0"/>
        <a:lstStyle/>
        <a:p>
          <a:r>
            <a:rPr lang="en-US" sz="1400" dirty="0"/>
            <a:t>Nutritional supply by GTAP sectors and primary commodity equivalents.</a:t>
          </a:r>
        </a:p>
      </dgm:t>
    </dgm:pt>
    <dgm:pt modelId="{35932168-520C-4AD3-8C2A-9C7FC8A212A9}" type="sibTrans" cxnId="{CA22EF70-72CF-403F-8F9A-786E8E3AF4B6}">
      <dgm:prSet/>
      <dgm:spPr/>
      <dgm:t>
        <a:bodyPr/>
        <a:lstStyle/>
        <a:p>
          <a:endParaRPr lang="en-US" sz="1400"/>
        </a:p>
      </dgm:t>
    </dgm:pt>
    <dgm:pt modelId="{B73F93F0-3CF7-4396-97A1-C2C3D2F2BF57}" type="parTrans" cxnId="{CA22EF70-72CF-403F-8F9A-786E8E3AF4B6}">
      <dgm:prSet/>
      <dgm:spPr/>
      <dgm:t>
        <a:bodyPr/>
        <a:lstStyle/>
        <a:p>
          <a:endParaRPr lang="en-US" sz="1400"/>
        </a:p>
      </dgm:t>
    </dgm:pt>
    <dgm:pt modelId="{21F38B75-F123-4F77-AD20-E54730C6A160}">
      <dgm:prSet phldrT="[Text]" custT="1"/>
      <dgm:spPr/>
      <dgm:t>
        <a:bodyPr/>
        <a:lstStyle/>
        <a:p>
          <a:r>
            <a:rPr lang="en-US" sz="1600" b="1" dirty="0"/>
            <a:t>(6) Final database construction</a:t>
          </a:r>
        </a:p>
      </dgm:t>
    </dgm:pt>
    <dgm:pt modelId="{F6CA2C85-6EAA-4ADF-9E2A-DE7F822F4A76}" type="parTrans" cxnId="{F7F8CD85-F530-405E-81FF-14620FEDB420}">
      <dgm:prSet/>
      <dgm:spPr/>
      <dgm:t>
        <a:bodyPr/>
        <a:lstStyle/>
        <a:p>
          <a:endParaRPr lang="en-US"/>
        </a:p>
      </dgm:t>
    </dgm:pt>
    <dgm:pt modelId="{53EB9D9B-5B7F-4428-8CBD-DA38AE3D50A1}" type="sibTrans" cxnId="{F7F8CD85-F530-405E-81FF-14620FEDB420}">
      <dgm:prSet/>
      <dgm:spPr/>
      <dgm:t>
        <a:bodyPr/>
        <a:lstStyle/>
        <a:p>
          <a:endParaRPr lang="en-US"/>
        </a:p>
      </dgm:t>
    </dgm:pt>
    <dgm:pt modelId="{ECDD3A1B-3AD1-4F1D-9C9B-036E0163F7B9}">
      <dgm:prSet phldrT="[Text]" custT="1"/>
      <dgm:spPr/>
      <dgm:t>
        <a:bodyPr lIns="0" tIns="0" rIns="0" bIns="0"/>
        <a:lstStyle/>
        <a:p>
          <a:r>
            <a:rPr lang="en-US" sz="1400" b="1" i="1" dirty="0"/>
            <a:t>Data:</a:t>
          </a:r>
          <a:r>
            <a:rPr lang="en-US" sz="1400" dirty="0"/>
            <a:t> Domestic and trade-related nutritional supply; food balance sheets. </a:t>
          </a:r>
        </a:p>
      </dgm:t>
    </dgm:pt>
    <dgm:pt modelId="{EC11F851-6E11-4D41-AE30-5AA8A382393E}" type="parTrans" cxnId="{C57E1196-D4C4-46D0-9738-F6DA3DC4A13E}">
      <dgm:prSet/>
      <dgm:spPr/>
      <dgm:t>
        <a:bodyPr/>
        <a:lstStyle/>
        <a:p>
          <a:endParaRPr lang="en-US"/>
        </a:p>
      </dgm:t>
    </dgm:pt>
    <dgm:pt modelId="{CCCD5F37-5398-48A1-9A12-891DD425F198}" type="sibTrans" cxnId="{C57E1196-D4C4-46D0-9738-F6DA3DC4A13E}">
      <dgm:prSet/>
      <dgm:spPr/>
      <dgm:t>
        <a:bodyPr/>
        <a:lstStyle/>
        <a:p>
          <a:endParaRPr lang="en-US"/>
        </a:p>
      </dgm:t>
    </dgm:pt>
    <dgm:pt modelId="{611CA399-A665-4C35-B9CE-FB29D0AD226B}">
      <dgm:prSet phldrT="[Text]" custT="1"/>
      <dgm:spPr/>
      <dgm:t>
        <a:bodyPr lIns="0" tIns="0" rIns="0" bIns="0"/>
        <a:lstStyle/>
        <a:p>
          <a:r>
            <a:rPr lang="en-US" sz="1400" dirty="0"/>
            <a:t>Redistribution of food supply between domestic and imported/exported flows; additional adjustments to match the food balance sheet accounts.</a:t>
          </a:r>
        </a:p>
      </dgm:t>
    </dgm:pt>
    <dgm:pt modelId="{A2354637-99B2-4A1D-B06D-CD5422F50330}" type="parTrans" cxnId="{0C97F854-D23E-401D-BEA7-FEDCBD3F99EB}">
      <dgm:prSet/>
      <dgm:spPr/>
      <dgm:t>
        <a:bodyPr/>
        <a:lstStyle/>
        <a:p>
          <a:endParaRPr lang="en-US"/>
        </a:p>
      </dgm:t>
    </dgm:pt>
    <dgm:pt modelId="{F7C341B6-4D7B-417E-B46D-D7FE021094A8}" type="sibTrans" cxnId="{0C97F854-D23E-401D-BEA7-FEDCBD3F99EB}">
      <dgm:prSet/>
      <dgm:spPr/>
      <dgm:t>
        <a:bodyPr/>
        <a:lstStyle/>
        <a:p>
          <a:endParaRPr lang="en-US"/>
        </a:p>
      </dgm:t>
    </dgm:pt>
    <dgm:pt modelId="{4388145B-C78F-4911-A73C-857A44858BC6}" type="pres">
      <dgm:prSet presAssocID="{104B17CA-97EB-44A4-B820-C09C599ED21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F285496-944B-4C29-98B9-D44C6F3C9AB4}" type="pres">
      <dgm:prSet presAssocID="{00A40046-DE1D-4B2D-989B-0FBCB12730EB}" presName="linNode" presStyleCnt="0"/>
      <dgm:spPr/>
    </dgm:pt>
    <dgm:pt modelId="{2A0CD3FC-4A82-4569-95AF-12161B3DF770}" type="pres">
      <dgm:prSet presAssocID="{00A40046-DE1D-4B2D-989B-0FBCB12730EB}" presName="parentText" presStyleLbl="node1" presStyleIdx="0" presStyleCnt="6" custScaleX="86308" custScaleY="6425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B3D8D3-2602-485E-A59F-5748799559D5}" type="pres">
      <dgm:prSet presAssocID="{00A40046-DE1D-4B2D-989B-0FBCB12730EB}" presName="descendantText" presStyleLbl="alignAccFollowNode1" presStyleIdx="0" presStyleCnt="6" custScaleX="107701" custScaleY="753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52B159-8243-4B75-85EC-5B3861108951}" type="pres">
      <dgm:prSet presAssocID="{D1F678E0-0719-408C-A26C-205EFBC4E07D}" presName="sp" presStyleCnt="0"/>
      <dgm:spPr/>
    </dgm:pt>
    <dgm:pt modelId="{CCCD7E89-5D03-47DF-956C-6A2A4F44309E}" type="pres">
      <dgm:prSet presAssocID="{AEE07D6E-AD5B-4D4F-94B6-B7BF33D3B1BD}" presName="linNode" presStyleCnt="0"/>
      <dgm:spPr/>
    </dgm:pt>
    <dgm:pt modelId="{FCEFC499-BE94-4D88-8C82-5CEB94209E70}" type="pres">
      <dgm:prSet presAssocID="{AEE07D6E-AD5B-4D4F-94B6-B7BF33D3B1BD}" presName="parentText" presStyleLbl="node1" presStyleIdx="1" presStyleCnt="6" custScaleX="86308" custScaleY="6193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1D68EC-E2AE-448E-8ACE-1E3E46AD2F53}" type="pres">
      <dgm:prSet presAssocID="{AEE07D6E-AD5B-4D4F-94B6-B7BF33D3B1BD}" presName="descendantText" presStyleLbl="alignAccFollowNode1" presStyleIdx="1" presStyleCnt="6" custScaleX="107701" custScaleY="742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4DE415-15A2-44F5-B25F-7D80B94ADC5F}" type="pres">
      <dgm:prSet presAssocID="{AD90DA5D-A286-4B9D-B91C-D1F0AF0D9B7C}" presName="sp" presStyleCnt="0"/>
      <dgm:spPr/>
    </dgm:pt>
    <dgm:pt modelId="{6B931145-040F-4107-8562-82E63481B9B2}" type="pres">
      <dgm:prSet presAssocID="{6E8F4581-D0D9-4167-A0F8-AF1DCBBB6599}" presName="linNode" presStyleCnt="0"/>
      <dgm:spPr/>
    </dgm:pt>
    <dgm:pt modelId="{6FED0100-86E0-48DE-9364-1978AEA75E7A}" type="pres">
      <dgm:prSet presAssocID="{6E8F4581-D0D9-4167-A0F8-AF1DCBBB6599}" presName="parentText" presStyleLbl="node1" presStyleIdx="2" presStyleCnt="6" custScaleX="86309" custScaleY="6624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DA6818-91B8-4332-9FD1-972ACB9DC1FB}" type="pres">
      <dgm:prSet presAssocID="{6E8F4581-D0D9-4167-A0F8-AF1DCBBB6599}" presName="descendantText" presStyleLbl="alignAccFollowNode1" presStyleIdx="2" presStyleCnt="6" custScaleX="107807" custScaleY="841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E9F4D6-80AB-4519-AF46-EFA0991534F6}" type="pres">
      <dgm:prSet presAssocID="{6DAEDFA1-BC9D-4997-85E7-3EB8465064B8}" presName="sp" presStyleCnt="0"/>
      <dgm:spPr/>
    </dgm:pt>
    <dgm:pt modelId="{82112494-BFB3-4923-94F6-E645C84CD78E}" type="pres">
      <dgm:prSet presAssocID="{B22335FB-8C6E-468D-820D-14C101084711}" presName="linNode" presStyleCnt="0"/>
      <dgm:spPr/>
    </dgm:pt>
    <dgm:pt modelId="{DB10C6DF-F866-4B5E-B72B-E35FA2220151}" type="pres">
      <dgm:prSet presAssocID="{B22335FB-8C6E-468D-820D-14C101084711}" presName="parentText" presStyleLbl="node1" presStyleIdx="3" presStyleCnt="6" custScaleX="86309" custScaleY="485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6D4AA7-3CB1-42A3-BF73-099AC099A2DC}" type="pres">
      <dgm:prSet presAssocID="{B22335FB-8C6E-468D-820D-14C101084711}" presName="descendantText" presStyleLbl="alignAccFollowNode1" presStyleIdx="3" presStyleCnt="6" custScaleX="107807" custScaleY="52718" custLinFactNeighborY="-37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1F4B0E-3921-4CBE-A6A9-73C629DF774C}" type="pres">
      <dgm:prSet presAssocID="{61E37199-B1BC-4195-81AE-F6676E5D1E03}" presName="sp" presStyleCnt="0"/>
      <dgm:spPr/>
    </dgm:pt>
    <dgm:pt modelId="{4F3811F4-65C6-490B-8ADA-BE578A02E519}" type="pres">
      <dgm:prSet presAssocID="{B6B316A0-EA64-469F-8F2B-D41D54F2EBB4}" presName="linNode" presStyleCnt="0"/>
      <dgm:spPr/>
    </dgm:pt>
    <dgm:pt modelId="{7D403B89-21A9-467F-8A47-CF49C80B855E}" type="pres">
      <dgm:prSet presAssocID="{B6B316A0-EA64-469F-8F2B-D41D54F2EBB4}" presName="parentText" presStyleLbl="node1" presStyleIdx="4" presStyleCnt="6" custScaleX="86309" custScaleY="4872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626406-FC18-4FA2-AEF0-BD2336D1C14B}" type="pres">
      <dgm:prSet presAssocID="{B6B316A0-EA64-469F-8F2B-D41D54F2EBB4}" presName="descendantText" presStyleLbl="alignAccFollowNode1" presStyleIdx="4" presStyleCnt="6" custScaleX="107807" custScaleY="61864" custLinFactNeighborY="-37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620A50-18E1-4C23-A56B-5BBC1023803A}" type="pres">
      <dgm:prSet presAssocID="{2F3D3834-59F5-4047-AEB0-BC2C68905FE3}" presName="sp" presStyleCnt="0"/>
      <dgm:spPr/>
    </dgm:pt>
    <dgm:pt modelId="{9552227C-2147-4ED3-B527-5C7E582CB0E3}" type="pres">
      <dgm:prSet presAssocID="{21F38B75-F123-4F77-AD20-E54730C6A160}" presName="linNode" presStyleCnt="0"/>
      <dgm:spPr/>
    </dgm:pt>
    <dgm:pt modelId="{9162E231-6E1D-4416-8800-01A922123F6B}" type="pres">
      <dgm:prSet presAssocID="{21F38B75-F123-4F77-AD20-E54730C6A160}" presName="parentText" presStyleLbl="node1" presStyleIdx="5" presStyleCnt="6" custScaleX="86309" custScaleY="48723" custLinFactNeighborX="-1098" custLinFactNeighborY="9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4C92B8-FFE2-452B-871B-33BFDA169A62}" type="pres">
      <dgm:prSet presAssocID="{21F38B75-F123-4F77-AD20-E54730C6A160}" presName="descendantText" presStyleLbl="alignAccFollowNode1" presStyleIdx="5" presStyleCnt="6" custScaleX="107807" custScaleY="61864" custLinFactNeighborY="-37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28218BB-2568-415F-A257-7344B75D8391}" type="presOf" srcId="{104B17CA-97EB-44A4-B820-C09C599ED21A}" destId="{4388145B-C78F-4911-A73C-857A44858BC6}" srcOrd="0" destOrd="0" presId="urn:microsoft.com/office/officeart/2005/8/layout/vList5"/>
    <dgm:cxn modelId="{A2DE5962-77B2-4B49-BCD9-E452B13E606A}" type="presOf" srcId="{977FF785-FD61-4ED3-96BE-606E54BCFC88}" destId="{2A626406-FC18-4FA2-AEF0-BD2336D1C14B}" srcOrd="0" destOrd="1" presId="urn:microsoft.com/office/officeart/2005/8/layout/vList5"/>
    <dgm:cxn modelId="{8772015D-5747-4413-92AC-B7204794F90A}" type="presOf" srcId="{AEE07D6E-AD5B-4D4F-94B6-B7BF33D3B1BD}" destId="{FCEFC499-BE94-4D88-8C82-5CEB94209E70}" srcOrd="0" destOrd="0" presId="urn:microsoft.com/office/officeart/2005/8/layout/vList5"/>
    <dgm:cxn modelId="{ECA29B25-1193-4B5E-AA87-02EE2DCB38C6}" type="presOf" srcId="{B6B316A0-EA64-469F-8F2B-D41D54F2EBB4}" destId="{7D403B89-21A9-467F-8A47-CF49C80B855E}" srcOrd="0" destOrd="0" presId="urn:microsoft.com/office/officeart/2005/8/layout/vList5"/>
    <dgm:cxn modelId="{94649533-32EB-43F5-9C36-A64B1DB9A10A}" type="presOf" srcId="{00A40046-DE1D-4B2D-989B-0FBCB12730EB}" destId="{2A0CD3FC-4A82-4569-95AF-12161B3DF770}" srcOrd="0" destOrd="0" presId="urn:microsoft.com/office/officeart/2005/8/layout/vList5"/>
    <dgm:cxn modelId="{62188B82-047E-44BE-8ECE-03521CA1ECE4}" srcId="{104B17CA-97EB-44A4-B820-C09C599ED21A}" destId="{6E8F4581-D0D9-4167-A0F8-AF1DCBBB6599}" srcOrd="2" destOrd="0" parTransId="{86050FAE-97FF-4DC7-B801-762D06BAD6A7}" sibTransId="{6DAEDFA1-BC9D-4997-85E7-3EB8465064B8}"/>
    <dgm:cxn modelId="{777166F0-6B31-463A-82EE-7EB9E7F87300}" type="presOf" srcId="{2E34091C-81F1-418E-A378-9C63A72F80EE}" destId="{BD6D4AA7-3CB1-42A3-BF73-099AC099A2DC}" srcOrd="0" destOrd="0" presId="urn:microsoft.com/office/officeart/2005/8/layout/vList5"/>
    <dgm:cxn modelId="{688DAB2F-AC8D-4CF9-8A65-2A7615493D03}" srcId="{104B17CA-97EB-44A4-B820-C09C599ED21A}" destId="{B22335FB-8C6E-468D-820D-14C101084711}" srcOrd="3" destOrd="0" parTransId="{8FDE2D31-3264-4084-8D4D-9265D175CD83}" sibTransId="{61E37199-B1BC-4195-81AE-F6676E5D1E03}"/>
    <dgm:cxn modelId="{64A8C54E-8F4D-43DE-B763-BD8E967829B4}" srcId="{AEE07D6E-AD5B-4D4F-94B6-B7BF33D3B1BD}" destId="{EC5FBEAF-74EE-4A9E-BD65-F53CAF0C2403}" srcOrd="0" destOrd="0" parTransId="{939CEA2B-8802-4E14-9B60-1C8375A4D10D}" sibTransId="{D37CBA32-683F-46DC-81F1-71C6291AC4A6}"/>
    <dgm:cxn modelId="{F7F8CD85-F530-405E-81FF-14620FEDB420}" srcId="{104B17CA-97EB-44A4-B820-C09C599ED21A}" destId="{21F38B75-F123-4F77-AD20-E54730C6A160}" srcOrd="5" destOrd="0" parTransId="{F6CA2C85-6EAA-4ADF-9E2A-DE7F822F4A76}" sibTransId="{53EB9D9B-5B7F-4428-8CBD-DA38AE3D50A1}"/>
    <dgm:cxn modelId="{4CFDA954-E609-4F94-9918-87D21FEF0DBD}" srcId="{104B17CA-97EB-44A4-B820-C09C599ED21A}" destId="{AEE07D6E-AD5B-4D4F-94B6-B7BF33D3B1BD}" srcOrd="1" destOrd="0" parTransId="{EFC3630E-9876-4432-A4A7-B6F2D8F38BA4}" sibTransId="{AD90DA5D-A286-4B9D-B91C-D1F0AF0D9B7C}"/>
    <dgm:cxn modelId="{C92FC964-0B0E-4A90-AE83-7E2BF9FD94D3}" srcId="{AEE07D6E-AD5B-4D4F-94B6-B7BF33D3B1BD}" destId="{E170810D-425E-461D-9058-9E5CEA7CC8F5}" srcOrd="1" destOrd="0" parTransId="{92A7C5DC-0D00-418F-A47C-528F45DAB57E}" sibTransId="{980A7A0E-104A-4F9A-8881-E0C2F571D8F5}"/>
    <dgm:cxn modelId="{90CE4C8E-5DCC-4A1D-8393-0516745BB13D}" type="presOf" srcId="{E170810D-425E-461D-9058-9E5CEA7CC8F5}" destId="{4A1D68EC-E2AE-448E-8ACE-1E3E46AD2F53}" srcOrd="0" destOrd="1" presId="urn:microsoft.com/office/officeart/2005/8/layout/vList5"/>
    <dgm:cxn modelId="{0C78EE61-4719-4BC6-8D03-B485608452EC}" srcId="{00A40046-DE1D-4B2D-989B-0FBCB12730EB}" destId="{DA10C7F5-748A-4881-97B3-2B1460CF0550}" srcOrd="0" destOrd="0" parTransId="{762C0E5E-EF8F-47CA-8A2F-F8AC93FA4525}" sibTransId="{13B57D31-83A9-44F1-91D9-3FDF022D8EFC}"/>
    <dgm:cxn modelId="{2691260F-2978-4872-8CE7-E1BB03F3FC2B}" type="presOf" srcId="{1F98DC1F-A6BE-4159-B63E-67B10198316C}" destId="{07DA6818-91B8-4332-9FD1-972ACB9DC1FB}" srcOrd="0" destOrd="1" presId="urn:microsoft.com/office/officeart/2005/8/layout/vList5"/>
    <dgm:cxn modelId="{7BC76A1A-58C0-4C8A-8646-7A005A01D401}" srcId="{6E8F4581-D0D9-4167-A0F8-AF1DCBBB6599}" destId="{1F98DC1F-A6BE-4159-B63E-67B10198316C}" srcOrd="1" destOrd="0" parTransId="{F96B784A-7577-43F8-9203-8A53629FFA1E}" sibTransId="{704742F5-0867-4B3F-AD65-3C08EF1A07E6}"/>
    <dgm:cxn modelId="{388DAB55-E5FC-40EE-A0A8-9F123D30502A}" srcId="{104B17CA-97EB-44A4-B820-C09C599ED21A}" destId="{00A40046-DE1D-4B2D-989B-0FBCB12730EB}" srcOrd="0" destOrd="0" parTransId="{FAB66DEF-667E-4AE8-B7EE-B9BC0E628AFC}" sibTransId="{D1F678E0-0719-408C-A26C-205EFBC4E07D}"/>
    <dgm:cxn modelId="{192CD293-8A5C-47BA-B010-206C18049B61}" srcId="{6E8F4581-D0D9-4167-A0F8-AF1DCBBB6599}" destId="{09F4FC60-1B18-4CAD-AD94-7F5821F2650A}" srcOrd="0" destOrd="0" parTransId="{B00E7FC3-0CB4-4F8F-BC2B-F287284731A3}" sibTransId="{F6272118-863D-4B66-8B1A-237C830E1BDD}"/>
    <dgm:cxn modelId="{88355389-5B83-41B3-BC6C-530C21B1BE69}" type="presOf" srcId="{94F329B9-99F1-4B4D-8323-29C3B178004B}" destId="{16B3D8D3-2602-485E-A59F-5748799559D5}" srcOrd="0" destOrd="1" presId="urn:microsoft.com/office/officeart/2005/8/layout/vList5"/>
    <dgm:cxn modelId="{0C97F854-D23E-401D-BEA7-FEDCBD3F99EB}" srcId="{21F38B75-F123-4F77-AD20-E54730C6A160}" destId="{611CA399-A665-4C35-B9CE-FB29D0AD226B}" srcOrd="1" destOrd="0" parTransId="{A2354637-99B2-4A1D-B06D-CD5422F50330}" sibTransId="{F7C341B6-4D7B-417E-B46D-D7FE021094A8}"/>
    <dgm:cxn modelId="{540DAE01-CE4F-48BF-965D-7231D13051D0}" type="presOf" srcId="{D1EAFDB9-E9BD-49F6-9C1B-924B429C8385}" destId="{2A626406-FC18-4FA2-AEF0-BD2336D1C14B}" srcOrd="0" destOrd="0" presId="urn:microsoft.com/office/officeart/2005/8/layout/vList5"/>
    <dgm:cxn modelId="{F692DE04-0E94-4F25-9AB9-183A9EBA42A9}" type="presOf" srcId="{6E8F4581-D0D9-4167-A0F8-AF1DCBBB6599}" destId="{6FED0100-86E0-48DE-9364-1978AEA75E7A}" srcOrd="0" destOrd="0" presId="urn:microsoft.com/office/officeart/2005/8/layout/vList5"/>
    <dgm:cxn modelId="{55CB892F-2BE5-40F6-8105-CBE5CC78DBF6}" type="presOf" srcId="{09F4FC60-1B18-4CAD-AD94-7F5821F2650A}" destId="{07DA6818-91B8-4332-9FD1-972ACB9DC1FB}" srcOrd="0" destOrd="0" presId="urn:microsoft.com/office/officeart/2005/8/layout/vList5"/>
    <dgm:cxn modelId="{C57E1196-D4C4-46D0-9738-F6DA3DC4A13E}" srcId="{21F38B75-F123-4F77-AD20-E54730C6A160}" destId="{ECDD3A1B-3AD1-4F1D-9C9B-036E0163F7B9}" srcOrd="0" destOrd="0" parTransId="{EC11F851-6E11-4D41-AE30-5AA8A382393E}" sibTransId="{CCCD5F37-5398-48A1-9A12-891DD425F198}"/>
    <dgm:cxn modelId="{ECA05B90-8E17-46F1-B66F-DBB3D3CE4A5D}" type="presOf" srcId="{B22335FB-8C6E-468D-820D-14C101084711}" destId="{DB10C6DF-F866-4B5E-B72B-E35FA2220151}" srcOrd="0" destOrd="0" presId="urn:microsoft.com/office/officeart/2005/8/layout/vList5"/>
    <dgm:cxn modelId="{93A7EB9F-3807-4F8F-9618-66FD4B2E8F5A}" type="presOf" srcId="{DA10C7F5-748A-4881-97B3-2B1460CF0550}" destId="{16B3D8D3-2602-485E-A59F-5748799559D5}" srcOrd="0" destOrd="0" presId="urn:microsoft.com/office/officeart/2005/8/layout/vList5"/>
    <dgm:cxn modelId="{836CA368-90F1-4CCA-9DD4-956FF02DDC63}" srcId="{B22335FB-8C6E-468D-820D-14C101084711}" destId="{2E34091C-81F1-418E-A378-9C63A72F80EE}" srcOrd="0" destOrd="0" parTransId="{CE329964-AD52-4D0D-8AEB-B2AB3BB08984}" sibTransId="{9AE86BF2-31E5-44A9-A171-C62186F72506}"/>
    <dgm:cxn modelId="{1DF06461-9156-4370-B8B6-E7C5B1CE6477}" srcId="{B22335FB-8C6E-468D-820D-14C101084711}" destId="{934CC7B1-F61A-4294-A761-A3CCEFC8D5A0}" srcOrd="1" destOrd="0" parTransId="{B4289FE0-5A36-4272-A904-9F5F33128FB0}" sibTransId="{50BC83B8-2677-4276-B51F-56B0E50B3CA1}"/>
    <dgm:cxn modelId="{CA22EF70-72CF-403F-8F9A-786E8E3AF4B6}" srcId="{B6B316A0-EA64-469F-8F2B-D41D54F2EBB4}" destId="{977FF785-FD61-4ED3-96BE-606E54BCFC88}" srcOrd="1" destOrd="0" parTransId="{B73F93F0-3CF7-4396-97A1-C2C3D2F2BF57}" sibTransId="{35932168-520C-4AD3-8C2A-9C7FC8A212A9}"/>
    <dgm:cxn modelId="{22111FF9-DD7D-473B-99A9-6A85761E1525}" type="presOf" srcId="{ECDD3A1B-3AD1-4F1D-9C9B-036E0163F7B9}" destId="{EE4C92B8-FFE2-452B-871B-33BFDA169A62}" srcOrd="0" destOrd="0" presId="urn:microsoft.com/office/officeart/2005/8/layout/vList5"/>
    <dgm:cxn modelId="{89095A8D-EAC6-4AA9-9D8A-0F8D652E5118}" type="presOf" srcId="{611CA399-A665-4C35-B9CE-FB29D0AD226B}" destId="{EE4C92B8-FFE2-452B-871B-33BFDA169A62}" srcOrd="0" destOrd="1" presId="urn:microsoft.com/office/officeart/2005/8/layout/vList5"/>
    <dgm:cxn modelId="{DC5A5655-BAB5-4157-98AF-DEF1DD898549}" type="presOf" srcId="{EC5FBEAF-74EE-4A9E-BD65-F53CAF0C2403}" destId="{4A1D68EC-E2AE-448E-8ACE-1E3E46AD2F53}" srcOrd="0" destOrd="0" presId="urn:microsoft.com/office/officeart/2005/8/layout/vList5"/>
    <dgm:cxn modelId="{32A7E294-6B76-4C70-9856-7C30B77CFED2}" srcId="{B6B316A0-EA64-469F-8F2B-D41D54F2EBB4}" destId="{D1EAFDB9-E9BD-49F6-9C1B-924B429C8385}" srcOrd="0" destOrd="0" parTransId="{A1325BA1-F361-4C55-9D6A-6C4B80AE34BF}" sibTransId="{471BC18C-9BFD-442D-BD7E-5195FFB462E9}"/>
    <dgm:cxn modelId="{9738078C-666D-4C7F-B1C5-C2C422EE084B}" srcId="{104B17CA-97EB-44A4-B820-C09C599ED21A}" destId="{B6B316A0-EA64-469F-8F2B-D41D54F2EBB4}" srcOrd="4" destOrd="0" parTransId="{F098D0A0-411B-4B5C-AC7A-962B0AC578D9}" sibTransId="{2F3D3834-59F5-4047-AEB0-BC2C68905FE3}"/>
    <dgm:cxn modelId="{F038A454-CB1F-490C-BFEB-DB4D68403E2E}" type="presOf" srcId="{934CC7B1-F61A-4294-A761-A3CCEFC8D5A0}" destId="{BD6D4AA7-3CB1-42A3-BF73-099AC099A2DC}" srcOrd="0" destOrd="1" presId="urn:microsoft.com/office/officeart/2005/8/layout/vList5"/>
    <dgm:cxn modelId="{31DD0EDB-B1EC-4FF9-B8FA-F4A0DEEFDACE}" srcId="{00A40046-DE1D-4B2D-989B-0FBCB12730EB}" destId="{94F329B9-99F1-4B4D-8323-29C3B178004B}" srcOrd="1" destOrd="0" parTransId="{48CCCCBF-874D-4ED2-A8EA-0EC10FE9FE4B}" sibTransId="{279C4ED4-19C0-4A50-9D69-2DF6197D71BC}"/>
    <dgm:cxn modelId="{1FD965EA-5A07-4406-9FBF-BC223E2985C1}" type="presOf" srcId="{21F38B75-F123-4F77-AD20-E54730C6A160}" destId="{9162E231-6E1D-4416-8800-01A922123F6B}" srcOrd="0" destOrd="0" presId="urn:microsoft.com/office/officeart/2005/8/layout/vList5"/>
    <dgm:cxn modelId="{819AF561-0A78-4B78-9E47-28EB1B7F2CC6}" type="presParOf" srcId="{4388145B-C78F-4911-A73C-857A44858BC6}" destId="{4F285496-944B-4C29-98B9-D44C6F3C9AB4}" srcOrd="0" destOrd="0" presId="urn:microsoft.com/office/officeart/2005/8/layout/vList5"/>
    <dgm:cxn modelId="{EA42DEFE-CA48-4515-BFC1-1FE838B1F15D}" type="presParOf" srcId="{4F285496-944B-4C29-98B9-D44C6F3C9AB4}" destId="{2A0CD3FC-4A82-4569-95AF-12161B3DF770}" srcOrd="0" destOrd="0" presId="urn:microsoft.com/office/officeart/2005/8/layout/vList5"/>
    <dgm:cxn modelId="{D62365A3-106D-4246-884C-A6B560C1324C}" type="presParOf" srcId="{4F285496-944B-4C29-98B9-D44C6F3C9AB4}" destId="{16B3D8D3-2602-485E-A59F-5748799559D5}" srcOrd="1" destOrd="0" presId="urn:microsoft.com/office/officeart/2005/8/layout/vList5"/>
    <dgm:cxn modelId="{EBDA34DA-C6AA-42E1-BF5B-1AAFEC1F6A0D}" type="presParOf" srcId="{4388145B-C78F-4911-A73C-857A44858BC6}" destId="{7F52B159-8243-4B75-85EC-5B3861108951}" srcOrd="1" destOrd="0" presId="urn:microsoft.com/office/officeart/2005/8/layout/vList5"/>
    <dgm:cxn modelId="{8F160EDA-EF74-4B74-8D6E-D69456D9193F}" type="presParOf" srcId="{4388145B-C78F-4911-A73C-857A44858BC6}" destId="{CCCD7E89-5D03-47DF-956C-6A2A4F44309E}" srcOrd="2" destOrd="0" presId="urn:microsoft.com/office/officeart/2005/8/layout/vList5"/>
    <dgm:cxn modelId="{C091FA00-EDFE-4AF7-A6E2-FF9C488EF208}" type="presParOf" srcId="{CCCD7E89-5D03-47DF-956C-6A2A4F44309E}" destId="{FCEFC499-BE94-4D88-8C82-5CEB94209E70}" srcOrd="0" destOrd="0" presId="urn:microsoft.com/office/officeart/2005/8/layout/vList5"/>
    <dgm:cxn modelId="{8C2087D2-A431-4B67-85B3-709BE8964A79}" type="presParOf" srcId="{CCCD7E89-5D03-47DF-956C-6A2A4F44309E}" destId="{4A1D68EC-E2AE-448E-8ACE-1E3E46AD2F53}" srcOrd="1" destOrd="0" presId="urn:microsoft.com/office/officeart/2005/8/layout/vList5"/>
    <dgm:cxn modelId="{210704CC-315C-4933-8273-0A8976EE61A3}" type="presParOf" srcId="{4388145B-C78F-4911-A73C-857A44858BC6}" destId="{474DE415-15A2-44F5-B25F-7D80B94ADC5F}" srcOrd="3" destOrd="0" presId="urn:microsoft.com/office/officeart/2005/8/layout/vList5"/>
    <dgm:cxn modelId="{C8B070BE-AF32-4221-AA76-B1245D5CC86A}" type="presParOf" srcId="{4388145B-C78F-4911-A73C-857A44858BC6}" destId="{6B931145-040F-4107-8562-82E63481B9B2}" srcOrd="4" destOrd="0" presId="urn:microsoft.com/office/officeart/2005/8/layout/vList5"/>
    <dgm:cxn modelId="{37A40AF6-C7FD-4966-8AB9-84B8ED95DADE}" type="presParOf" srcId="{6B931145-040F-4107-8562-82E63481B9B2}" destId="{6FED0100-86E0-48DE-9364-1978AEA75E7A}" srcOrd="0" destOrd="0" presId="urn:microsoft.com/office/officeart/2005/8/layout/vList5"/>
    <dgm:cxn modelId="{2A8450C6-0F27-4225-BF61-C3E8C3793E5E}" type="presParOf" srcId="{6B931145-040F-4107-8562-82E63481B9B2}" destId="{07DA6818-91B8-4332-9FD1-972ACB9DC1FB}" srcOrd="1" destOrd="0" presId="urn:microsoft.com/office/officeart/2005/8/layout/vList5"/>
    <dgm:cxn modelId="{C2CD3FAF-5DE9-4667-9EE1-64396CD8BC6C}" type="presParOf" srcId="{4388145B-C78F-4911-A73C-857A44858BC6}" destId="{6FE9F4D6-80AB-4519-AF46-EFA0991534F6}" srcOrd="5" destOrd="0" presId="urn:microsoft.com/office/officeart/2005/8/layout/vList5"/>
    <dgm:cxn modelId="{B26E090D-41BE-49D7-ADC5-82CA6C39E823}" type="presParOf" srcId="{4388145B-C78F-4911-A73C-857A44858BC6}" destId="{82112494-BFB3-4923-94F6-E645C84CD78E}" srcOrd="6" destOrd="0" presId="urn:microsoft.com/office/officeart/2005/8/layout/vList5"/>
    <dgm:cxn modelId="{7B6CB9FE-FE9F-47D3-BFB5-63845E7C78E6}" type="presParOf" srcId="{82112494-BFB3-4923-94F6-E645C84CD78E}" destId="{DB10C6DF-F866-4B5E-B72B-E35FA2220151}" srcOrd="0" destOrd="0" presId="urn:microsoft.com/office/officeart/2005/8/layout/vList5"/>
    <dgm:cxn modelId="{DEF9732D-D58F-4F02-B96B-DB9D0A2DEF33}" type="presParOf" srcId="{82112494-BFB3-4923-94F6-E645C84CD78E}" destId="{BD6D4AA7-3CB1-42A3-BF73-099AC099A2DC}" srcOrd="1" destOrd="0" presId="urn:microsoft.com/office/officeart/2005/8/layout/vList5"/>
    <dgm:cxn modelId="{18AB97F5-A943-41CA-B245-696EDD536F92}" type="presParOf" srcId="{4388145B-C78F-4911-A73C-857A44858BC6}" destId="{EE1F4B0E-3921-4CBE-A6A9-73C629DF774C}" srcOrd="7" destOrd="0" presId="urn:microsoft.com/office/officeart/2005/8/layout/vList5"/>
    <dgm:cxn modelId="{AF8DDD20-BB53-41C1-BC7A-898257DD278E}" type="presParOf" srcId="{4388145B-C78F-4911-A73C-857A44858BC6}" destId="{4F3811F4-65C6-490B-8ADA-BE578A02E519}" srcOrd="8" destOrd="0" presId="urn:microsoft.com/office/officeart/2005/8/layout/vList5"/>
    <dgm:cxn modelId="{DD113EFC-C4E6-4886-A51E-36E4614E2C3F}" type="presParOf" srcId="{4F3811F4-65C6-490B-8ADA-BE578A02E519}" destId="{7D403B89-21A9-467F-8A47-CF49C80B855E}" srcOrd="0" destOrd="0" presId="urn:microsoft.com/office/officeart/2005/8/layout/vList5"/>
    <dgm:cxn modelId="{C67F3558-55E4-4AAE-8C21-C5AE77D48EA2}" type="presParOf" srcId="{4F3811F4-65C6-490B-8ADA-BE578A02E519}" destId="{2A626406-FC18-4FA2-AEF0-BD2336D1C14B}" srcOrd="1" destOrd="0" presId="urn:microsoft.com/office/officeart/2005/8/layout/vList5"/>
    <dgm:cxn modelId="{5664073F-2DBF-49DA-B554-41DAFFB675C2}" type="presParOf" srcId="{4388145B-C78F-4911-A73C-857A44858BC6}" destId="{C2620A50-18E1-4C23-A56B-5BBC1023803A}" srcOrd="9" destOrd="0" presId="urn:microsoft.com/office/officeart/2005/8/layout/vList5"/>
    <dgm:cxn modelId="{3EE1D5A3-0ACB-4BBF-A3DC-0F75E87E19D0}" type="presParOf" srcId="{4388145B-C78F-4911-A73C-857A44858BC6}" destId="{9552227C-2147-4ED3-B527-5C7E582CB0E3}" srcOrd="10" destOrd="0" presId="urn:microsoft.com/office/officeart/2005/8/layout/vList5"/>
    <dgm:cxn modelId="{9ACC5351-616B-44F2-BB71-6760BEA96A08}" type="presParOf" srcId="{9552227C-2147-4ED3-B527-5C7E582CB0E3}" destId="{9162E231-6E1D-4416-8800-01A922123F6B}" srcOrd="0" destOrd="0" presId="urn:microsoft.com/office/officeart/2005/8/layout/vList5"/>
    <dgm:cxn modelId="{D8519642-E3C3-42DD-A6D3-59982FE40E92}" type="presParOf" srcId="{9552227C-2147-4ED3-B527-5C7E582CB0E3}" destId="{EE4C92B8-FFE2-452B-871B-33BFDA169A6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B3D8D3-2602-485E-A59F-5748799559D5}">
      <dsp:nvSpPr>
        <dsp:cNvPr id="0" name=""/>
        <dsp:cNvSpPr/>
      </dsp:nvSpPr>
      <dsp:spPr>
        <a:xfrm rot="5400000">
          <a:off x="5965397" y="-2887313"/>
          <a:ext cx="917769" cy="675690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i="1" kern="1200" dirty="0"/>
            <a:t>Data:</a:t>
          </a:r>
          <a:r>
            <a:rPr lang="en-US" sz="1400" kern="1200" dirty="0"/>
            <a:t> GTAP 10 Data Base, four reference years (2004, 2007, 2011 and 2014).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Estimate Leontief inverse, identify food, feed, seed and other supplying instances.</a:t>
          </a:r>
        </a:p>
      </dsp:txBody>
      <dsp:txXfrm rot="-5400000">
        <a:off x="3045827" y="77059"/>
        <a:ext cx="6712107" cy="828165"/>
      </dsp:txXfrm>
    </dsp:sp>
    <dsp:sp modelId="{2A0CD3FC-4A82-4569-95AF-12161B3DF770}">
      <dsp:nvSpPr>
        <dsp:cNvPr id="0" name=""/>
        <dsp:cNvSpPr/>
      </dsp:nvSpPr>
      <dsp:spPr>
        <a:xfrm>
          <a:off x="23" y="2300"/>
          <a:ext cx="3045804" cy="9776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(1) Estimate Leontief inverse</a:t>
          </a:r>
        </a:p>
      </dsp:txBody>
      <dsp:txXfrm>
        <a:off x="47750" y="50027"/>
        <a:ext cx="2950350" cy="882229"/>
      </dsp:txXfrm>
    </dsp:sp>
    <dsp:sp modelId="{4A1D68EC-E2AE-448E-8ACE-1E3E46AD2F53}">
      <dsp:nvSpPr>
        <dsp:cNvPr id="0" name=""/>
        <dsp:cNvSpPr/>
      </dsp:nvSpPr>
      <dsp:spPr>
        <a:xfrm rot="5400000">
          <a:off x="5972208" y="-1851137"/>
          <a:ext cx="904147" cy="675690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i="1" kern="1200" dirty="0"/>
            <a:t>Data: </a:t>
          </a:r>
          <a:r>
            <a:rPr lang="en-US" sz="1400" kern="1200" dirty="0"/>
            <a:t>FAOSTAT, </a:t>
          </a:r>
          <a:r>
            <a:rPr lang="en-US" sz="1400" kern="1200" dirty="0" err="1"/>
            <a:t>FishstatJ</a:t>
          </a:r>
          <a:r>
            <a:rPr lang="en-US" sz="1400" kern="1200" dirty="0"/>
            <a:t> trade data for 522 primary and processed commodities.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Data gap-filling and mapping, construction of the bilateral trade in fish and aquaculture.</a:t>
          </a:r>
        </a:p>
      </dsp:txBody>
      <dsp:txXfrm rot="-5400000">
        <a:off x="3045828" y="1119380"/>
        <a:ext cx="6712772" cy="815873"/>
      </dsp:txXfrm>
    </dsp:sp>
    <dsp:sp modelId="{FCEFC499-BE94-4D88-8C82-5CEB94209E70}">
      <dsp:nvSpPr>
        <dsp:cNvPr id="0" name=""/>
        <dsp:cNvSpPr/>
      </dsp:nvSpPr>
      <dsp:spPr>
        <a:xfrm>
          <a:off x="23" y="1056066"/>
          <a:ext cx="3045804" cy="9425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(2) Bilateral trade data construction</a:t>
          </a:r>
        </a:p>
      </dsp:txBody>
      <dsp:txXfrm>
        <a:off x="46032" y="1102075"/>
        <a:ext cx="2953786" cy="850484"/>
      </dsp:txXfrm>
    </dsp:sp>
    <dsp:sp modelId="{07DA6818-91B8-4332-9FD1-972ACB9DC1FB}">
      <dsp:nvSpPr>
        <dsp:cNvPr id="0" name=""/>
        <dsp:cNvSpPr/>
      </dsp:nvSpPr>
      <dsp:spPr>
        <a:xfrm rot="5400000">
          <a:off x="5908955" y="-791415"/>
          <a:ext cx="1024821" cy="675695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i="1" kern="1200" dirty="0"/>
            <a:t>Data: </a:t>
          </a:r>
          <a:r>
            <a:rPr lang="en-US" sz="1400" kern="1200" dirty="0"/>
            <a:t>FAOSTAT primary commodities production; data on non-food categories (feed, seed, loss, etc.) from food balance sheets; bilateral trade data; commodity balances for non-food supply (e.g. oil cake); nutritive factors.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Estimation of the primary food supply, processing-related food supply (e.g. oils) and non-food supply by primary commodity equivalents.</a:t>
          </a:r>
        </a:p>
      </dsp:txBody>
      <dsp:txXfrm rot="-5400000">
        <a:off x="3042889" y="2124679"/>
        <a:ext cx="6706926" cy="924765"/>
      </dsp:txXfrm>
    </dsp:sp>
    <dsp:sp modelId="{6FED0100-86E0-48DE-9364-1978AEA75E7A}">
      <dsp:nvSpPr>
        <dsp:cNvPr id="0" name=""/>
        <dsp:cNvSpPr/>
      </dsp:nvSpPr>
      <dsp:spPr>
        <a:xfrm>
          <a:off x="23" y="2083034"/>
          <a:ext cx="3042864" cy="10080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(3) Primary domestic supply estimates</a:t>
          </a:r>
        </a:p>
      </dsp:txBody>
      <dsp:txXfrm>
        <a:off x="49232" y="2132243"/>
        <a:ext cx="2944446" cy="909637"/>
      </dsp:txXfrm>
    </dsp:sp>
    <dsp:sp modelId="{BD6D4AA7-3CB1-42A3-BF73-099AC099A2DC}">
      <dsp:nvSpPr>
        <dsp:cNvPr id="0" name=""/>
        <dsp:cNvSpPr/>
      </dsp:nvSpPr>
      <dsp:spPr>
        <a:xfrm rot="5400000">
          <a:off x="6100490" y="120506"/>
          <a:ext cx="641751" cy="675695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i="1" kern="1200" dirty="0"/>
            <a:t>Data:</a:t>
          </a:r>
          <a:r>
            <a:rPr lang="en-US" sz="1400" kern="1200" dirty="0"/>
            <a:t> Primary domestic supply estimates; Leontief inverse.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Nutritional supply by GTAP sectors and primary commodity equivalents.</a:t>
          </a:r>
        </a:p>
      </dsp:txBody>
      <dsp:txXfrm rot="-5400000">
        <a:off x="3042889" y="3209435"/>
        <a:ext cx="6725626" cy="579095"/>
      </dsp:txXfrm>
    </dsp:sp>
    <dsp:sp modelId="{DB10C6DF-F866-4B5E-B72B-E35FA2220151}">
      <dsp:nvSpPr>
        <dsp:cNvPr id="0" name=""/>
        <dsp:cNvSpPr/>
      </dsp:nvSpPr>
      <dsp:spPr>
        <a:xfrm>
          <a:off x="23" y="3175556"/>
          <a:ext cx="3042864" cy="7386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(4) Redistribute nutritional supply by GTAP sectors</a:t>
          </a:r>
        </a:p>
      </dsp:txBody>
      <dsp:txXfrm>
        <a:off x="36083" y="3211616"/>
        <a:ext cx="2970744" cy="666570"/>
      </dsp:txXfrm>
    </dsp:sp>
    <dsp:sp modelId="{2A626406-FC18-4FA2-AEF0-BD2336D1C14B}">
      <dsp:nvSpPr>
        <dsp:cNvPr id="0" name=""/>
        <dsp:cNvSpPr/>
      </dsp:nvSpPr>
      <dsp:spPr>
        <a:xfrm rot="5400000">
          <a:off x="6044821" y="942479"/>
          <a:ext cx="753088" cy="675695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i="1" kern="1200" dirty="0"/>
            <a:t>Data:</a:t>
          </a:r>
          <a:r>
            <a:rPr lang="en-US" sz="1400" kern="1200" dirty="0"/>
            <a:t> Bilateral trade data; nutritive factors; technical conversion factors.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Nutritional supply by GTAP sectors and primary commodity equivalents.</a:t>
          </a:r>
        </a:p>
      </dsp:txBody>
      <dsp:txXfrm rot="-5400000">
        <a:off x="3042889" y="3981175"/>
        <a:ext cx="6720191" cy="679562"/>
      </dsp:txXfrm>
    </dsp:sp>
    <dsp:sp modelId="{7D403B89-21A9-467F-8A47-CF49C80B855E}">
      <dsp:nvSpPr>
        <dsp:cNvPr id="0" name=""/>
        <dsp:cNvSpPr/>
      </dsp:nvSpPr>
      <dsp:spPr>
        <a:xfrm>
          <a:off x="23" y="3996174"/>
          <a:ext cx="3042864" cy="74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(5) Trade-related nutritional supply</a:t>
          </a:r>
        </a:p>
      </dsp:txBody>
      <dsp:txXfrm>
        <a:off x="36215" y="4032366"/>
        <a:ext cx="2970480" cy="669015"/>
      </dsp:txXfrm>
    </dsp:sp>
    <dsp:sp modelId="{EE4C92B8-FFE2-452B-871B-33BFDA169A62}">
      <dsp:nvSpPr>
        <dsp:cNvPr id="0" name=""/>
        <dsp:cNvSpPr/>
      </dsp:nvSpPr>
      <dsp:spPr>
        <a:xfrm rot="5400000">
          <a:off x="6044821" y="1771651"/>
          <a:ext cx="753088" cy="675695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i="1" kern="1200" dirty="0"/>
            <a:t>Data:</a:t>
          </a:r>
          <a:r>
            <a:rPr lang="en-US" sz="1400" kern="1200" dirty="0"/>
            <a:t> Domestic and trade-related nutritional supply; food balance sheets.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Redistribution of food supply between domestic and imported/exported flows; additional adjustments to match the food balance sheet accounts.</a:t>
          </a:r>
        </a:p>
      </dsp:txBody>
      <dsp:txXfrm rot="-5400000">
        <a:off x="3042889" y="4810347"/>
        <a:ext cx="6720191" cy="679562"/>
      </dsp:txXfrm>
    </dsp:sp>
    <dsp:sp modelId="{9162E231-6E1D-4416-8800-01A922123F6B}">
      <dsp:nvSpPr>
        <dsp:cNvPr id="0" name=""/>
        <dsp:cNvSpPr/>
      </dsp:nvSpPr>
      <dsp:spPr>
        <a:xfrm>
          <a:off x="0" y="4826853"/>
          <a:ext cx="3042864" cy="74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(6) Final database construction</a:t>
          </a:r>
        </a:p>
      </dsp:txBody>
      <dsp:txXfrm>
        <a:off x="36192" y="4863045"/>
        <a:ext cx="2970480" cy="6690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3996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5902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Major transformations in food systems play an important role in the environmental agenda.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140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015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028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868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610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155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/>
              <a:t>(calories, fats, proteins and carbohydrates)</a:t>
            </a:r>
          </a:p>
          <a:p>
            <a:r>
              <a:rPr lang="en-US" sz="1200" b="1" dirty="0"/>
              <a:t>(feed, seed, losses, other uses)</a:t>
            </a:r>
          </a:p>
          <a:p>
            <a:r>
              <a:rPr lang="en-US" sz="1200" b="1" dirty="0"/>
              <a:t>(based on country-specific data).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101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172200"/>
            <a:ext cx="12192000" cy="747583"/>
          </a:xfrm>
          <a:prstGeom prst="rect">
            <a:avLst/>
          </a:prstGeom>
          <a:solidFill>
            <a:srgbClr val="1B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014343"/>
            <a:ext cx="10058400" cy="2051367"/>
          </a:xfrm>
        </p:spPr>
        <p:txBody>
          <a:bodyPr anchor="ctr" anchorCtr="0">
            <a:normAutofit/>
          </a:bodyPr>
          <a:lstStyle>
            <a:lvl1pPr algn="ctr"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157786"/>
            <a:ext cx="10058400" cy="137623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87026" y="-163440"/>
            <a:ext cx="1720662" cy="7396838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95250" y="6260501"/>
            <a:ext cx="3305175" cy="5078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900" b="1" baseline="0" dirty="0">
                <a:solidFill>
                  <a:schemeClr val="bg1"/>
                </a:solidFill>
                <a:latin typeface="Arial" panose="020B0604020202020204" pitchFamily="34" charset="0"/>
              </a:rPr>
              <a:t>Center for Global Trade Analysis</a:t>
            </a:r>
          </a:p>
          <a:p>
            <a:r>
              <a:rPr lang="en-US" sz="900" baseline="0" dirty="0">
                <a:solidFill>
                  <a:schemeClr val="bg1"/>
                </a:solidFill>
                <a:latin typeface="Arial" panose="020B0604020202020204" pitchFamily="34" charset="0"/>
              </a:rPr>
              <a:t>Department of Agricultural Economics, Purdue University</a:t>
            </a:r>
          </a:p>
          <a:p>
            <a:r>
              <a:rPr lang="en-US" sz="900" baseline="0" dirty="0">
                <a:solidFill>
                  <a:schemeClr val="bg1"/>
                </a:solidFill>
                <a:latin typeface="Arial" panose="020B0604020202020204" pitchFamily="34" charset="0"/>
              </a:rPr>
              <a:t>403 West State Street, West Lafayette, IN 47907-2056 USA</a:t>
            </a: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242887" y="229671"/>
            <a:ext cx="3676650" cy="1308422"/>
            <a:chOff x="3719513" y="458271"/>
            <a:chExt cx="3676650" cy="1308422"/>
          </a:xfrm>
        </p:grpSpPr>
        <p:pic>
          <p:nvPicPr>
            <p:cNvPr id="16" name="Picture 1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1038" y="458271"/>
              <a:ext cx="2724150" cy="948489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 userDrawn="1"/>
          </p:nvSpPr>
          <p:spPr>
            <a:xfrm>
              <a:off x="3719513" y="1397361"/>
              <a:ext cx="3676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latin typeface="Candara" panose="020E0502030303020204" pitchFamily="34" charset="0"/>
                </a:rPr>
                <a:t>Global Trade</a:t>
              </a:r>
              <a:r>
                <a:rPr lang="en-US" sz="1800" b="1" baseline="0" dirty="0">
                  <a:latin typeface="Candara" panose="020E0502030303020204" pitchFamily="34" charset="0"/>
                </a:rPr>
                <a:t> Analysis Project</a:t>
              </a:r>
              <a:endParaRPr lang="en-US" sz="1800" b="1" dirty="0">
                <a:latin typeface="Candara" panose="020E0502030303020204" pitchFamily="34" charset="0"/>
              </a:endParaRPr>
            </a:p>
          </p:txBody>
        </p:sp>
      </p:grpSp>
      <p:grpSp>
        <p:nvGrpSpPr>
          <p:cNvPr id="11" name="Group 10"/>
          <p:cNvGrpSpPr/>
          <p:nvPr userDrawn="1"/>
        </p:nvGrpSpPr>
        <p:grpSpPr>
          <a:xfrm>
            <a:off x="10067378" y="6288455"/>
            <a:ext cx="519492" cy="512340"/>
            <a:chOff x="8593544" y="5744285"/>
            <a:chExt cx="519492" cy="512340"/>
          </a:xfrm>
        </p:grpSpPr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4436" y="5744285"/>
              <a:ext cx="228600" cy="22860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3544" y="5744285"/>
              <a:ext cx="228600" cy="228600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3544" y="6028025"/>
              <a:ext cx="228600" cy="22860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4436" y="6028025"/>
              <a:ext cx="228600" cy="228600"/>
            </a:xfrm>
            <a:prstGeom prst="rect">
              <a:avLst/>
            </a:prstGeom>
          </p:spPr>
        </p:pic>
      </p:grpSp>
      <p:sp>
        <p:nvSpPr>
          <p:cNvPr id="23" name="TextBox 22"/>
          <p:cNvSpPr txBox="1"/>
          <p:nvPr userDrawn="1"/>
        </p:nvSpPr>
        <p:spPr>
          <a:xfrm>
            <a:off x="8243470" y="6321487"/>
            <a:ext cx="1859160" cy="44627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900" b="1" i="0" u="none" baseline="0" dirty="0">
                <a:solidFill>
                  <a:schemeClr val="bg1"/>
                </a:solidFill>
                <a:latin typeface="Arial" panose="020B0604020202020204" pitchFamily="34" charset="0"/>
              </a:rPr>
              <a:t>Stay Connected with GTAP!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00" b="1" i="1" u="none" baseline="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1" u="none" baseline="0" dirty="0">
                <a:solidFill>
                  <a:schemeClr val="bg1"/>
                </a:solidFill>
                <a:latin typeface="Arial" panose="020B0604020202020204" pitchFamily="34" charset="0"/>
              </a:rPr>
              <a:t>www.gtap.agecon.purdue.edu</a:t>
            </a:r>
          </a:p>
        </p:txBody>
      </p:sp>
    </p:spTree>
    <p:extLst>
      <p:ext uri="{BB962C8B-B14F-4D97-AF65-F5344CB8AC3E}">
        <p14:creationId xmlns:p14="http://schemas.microsoft.com/office/powerpoint/2010/main" val="744730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475" y="1825625"/>
            <a:ext cx="10972800" cy="435133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52475" y="365125"/>
            <a:ext cx="109728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982075" y="6356350"/>
            <a:ext cx="2743200" cy="365125"/>
          </a:xfrm>
        </p:spPr>
        <p:txBody>
          <a:bodyPr/>
          <a:lstStyle/>
          <a:p>
            <a:fld id="{89D7931E-637B-46D8-A580-615CC76C5C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-28574" y="0"/>
            <a:ext cx="152400" cy="6858000"/>
          </a:xfrm>
          <a:prstGeom prst="rect">
            <a:avLst/>
          </a:prstGeom>
          <a:solidFill>
            <a:srgbClr val="1B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190500" y="0"/>
            <a:ext cx="209549" cy="6858000"/>
          </a:xfrm>
          <a:prstGeom prst="rect">
            <a:avLst/>
          </a:prstGeom>
          <a:gradFill flip="none" rotWithShape="1">
            <a:gsLst>
              <a:gs pos="0">
                <a:srgbClr val="F38F22"/>
              </a:gs>
              <a:gs pos="100000">
                <a:srgbClr val="F1BA2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514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172200"/>
            <a:ext cx="12192000" cy="747583"/>
          </a:xfrm>
          <a:prstGeom prst="rect">
            <a:avLst/>
          </a:prstGeom>
          <a:solidFill>
            <a:srgbClr val="1B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014343"/>
            <a:ext cx="10058400" cy="2051367"/>
          </a:xfrm>
        </p:spPr>
        <p:txBody>
          <a:bodyPr anchor="ctr" anchorCtr="0">
            <a:normAutofit/>
          </a:bodyPr>
          <a:lstStyle>
            <a:lvl1pPr algn="ctr"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157786"/>
            <a:ext cx="10058400" cy="137623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87026" y="-163440"/>
            <a:ext cx="1720662" cy="7396838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95250" y="6260501"/>
            <a:ext cx="3305175" cy="5078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900" b="1" baseline="0" dirty="0">
                <a:solidFill>
                  <a:schemeClr val="bg1"/>
                </a:solidFill>
                <a:latin typeface="Arial" panose="020B0604020202020204" pitchFamily="34" charset="0"/>
              </a:rPr>
              <a:t>Center for Global Trade Analysis</a:t>
            </a:r>
          </a:p>
          <a:p>
            <a:r>
              <a:rPr lang="en-US" sz="900" baseline="0" dirty="0">
                <a:solidFill>
                  <a:schemeClr val="bg1"/>
                </a:solidFill>
                <a:latin typeface="Arial" panose="020B0604020202020204" pitchFamily="34" charset="0"/>
              </a:rPr>
              <a:t>Department of Agricultural Economics, Purdue University</a:t>
            </a:r>
          </a:p>
          <a:p>
            <a:r>
              <a:rPr lang="en-US" sz="900" baseline="0" dirty="0">
                <a:solidFill>
                  <a:schemeClr val="bg1"/>
                </a:solidFill>
                <a:latin typeface="Arial" panose="020B0604020202020204" pitchFamily="34" charset="0"/>
              </a:rPr>
              <a:t>403 West State Street, West Lafayette, IN 47907-2056 USA</a:t>
            </a: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242887" y="229671"/>
            <a:ext cx="3676650" cy="1308422"/>
            <a:chOff x="3719513" y="458271"/>
            <a:chExt cx="3676650" cy="1308422"/>
          </a:xfrm>
        </p:grpSpPr>
        <p:pic>
          <p:nvPicPr>
            <p:cNvPr id="16" name="Picture 1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1038" y="458271"/>
              <a:ext cx="2724150" cy="948489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 userDrawn="1"/>
          </p:nvSpPr>
          <p:spPr>
            <a:xfrm>
              <a:off x="3719513" y="1397361"/>
              <a:ext cx="3676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latin typeface="Candara" panose="020E0502030303020204" pitchFamily="34" charset="0"/>
                </a:rPr>
                <a:t>Global Trade</a:t>
              </a:r>
              <a:r>
                <a:rPr lang="en-US" sz="1800" b="1" baseline="0" dirty="0">
                  <a:latin typeface="Candara" panose="020E0502030303020204" pitchFamily="34" charset="0"/>
                </a:rPr>
                <a:t> Analysis Project</a:t>
              </a:r>
              <a:endParaRPr lang="en-US" sz="1800" b="1" dirty="0">
                <a:latin typeface="Candara" panose="020E0502030303020204" pitchFamily="34" charset="0"/>
              </a:endParaRPr>
            </a:p>
          </p:txBody>
        </p:sp>
      </p:grpSp>
      <p:grpSp>
        <p:nvGrpSpPr>
          <p:cNvPr id="11" name="Group 10"/>
          <p:cNvGrpSpPr/>
          <p:nvPr userDrawn="1"/>
        </p:nvGrpSpPr>
        <p:grpSpPr>
          <a:xfrm>
            <a:off x="10067378" y="6288455"/>
            <a:ext cx="519492" cy="512340"/>
            <a:chOff x="8593544" y="5744285"/>
            <a:chExt cx="519492" cy="512340"/>
          </a:xfrm>
        </p:grpSpPr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4436" y="5744285"/>
              <a:ext cx="228600" cy="22860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3544" y="5744285"/>
              <a:ext cx="228600" cy="228600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3544" y="6028025"/>
              <a:ext cx="228600" cy="22860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4436" y="6028025"/>
              <a:ext cx="228600" cy="228600"/>
            </a:xfrm>
            <a:prstGeom prst="rect">
              <a:avLst/>
            </a:prstGeom>
          </p:spPr>
        </p:pic>
      </p:grpSp>
      <p:sp>
        <p:nvSpPr>
          <p:cNvPr id="23" name="TextBox 22"/>
          <p:cNvSpPr txBox="1"/>
          <p:nvPr userDrawn="1"/>
        </p:nvSpPr>
        <p:spPr>
          <a:xfrm>
            <a:off x="8243470" y="6321487"/>
            <a:ext cx="1859160" cy="44627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900" b="1" i="0" u="none" baseline="0" dirty="0">
                <a:solidFill>
                  <a:schemeClr val="bg1"/>
                </a:solidFill>
                <a:latin typeface="Arial" panose="020B0604020202020204" pitchFamily="34" charset="0"/>
              </a:rPr>
              <a:t>Stay Connected with GTAP!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00" b="1" i="1" u="none" baseline="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1" u="none" baseline="0" dirty="0">
                <a:solidFill>
                  <a:schemeClr val="bg1"/>
                </a:solidFill>
                <a:latin typeface="Arial" panose="020B0604020202020204" pitchFamily="34" charset="0"/>
              </a:rPr>
              <a:t>www.gtap.agecon.purdue.edu</a:t>
            </a:r>
          </a:p>
        </p:txBody>
      </p:sp>
    </p:spTree>
    <p:extLst>
      <p:ext uri="{BB962C8B-B14F-4D97-AF65-F5344CB8AC3E}">
        <p14:creationId xmlns:p14="http://schemas.microsoft.com/office/powerpoint/2010/main" val="2772624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7931E-637B-46D8-A580-615CC76C5C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836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rgbClr val="2E3640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rgbClr val="666767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rgbClr val="666767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rgbClr val="666767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rgbClr val="666767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rgbClr val="666767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tap.agecon.purdue.edu/resources/download/9976.pdf" TargetMode="External"/><Relationship Id="rId7" Type="http://schemas.openxmlformats.org/officeDocument/2006/relationships/hyperlink" Target="https://www.who.int/news-room/fact-sheets/detail/obesity-and-overweight" TargetMode="External"/><Relationship Id="rId2" Type="http://schemas.openxmlformats.org/officeDocument/2006/relationships/hyperlink" Target="https://ageconsearch.umn.edu/record/30292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geconsearch.umn.edu/bitstream/49344/2/AAEA%202009%20price%20volatility.pdf" TargetMode="External"/><Relationship Id="rId5" Type="http://schemas.openxmlformats.org/officeDocument/2006/relationships/hyperlink" Target="https://sustainabledevelopment.un.org/?menu=1300" TargetMode="External"/><Relationship Id="rId4" Type="http://schemas.openxmlformats.org/officeDocument/2006/relationships/hyperlink" Target="http://ageconsearch.umn.edu/bitstream/9841/1/sp07he06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512898"/>
            <a:ext cx="10058400" cy="2051367"/>
          </a:xfrm>
        </p:spPr>
        <p:txBody>
          <a:bodyPr>
            <a:normAutofit fontScale="90000"/>
          </a:bodyPr>
          <a:lstStyle/>
          <a:p>
            <a:r>
              <a:rPr lang="en-US" dirty="0"/>
              <a:t>Incorporating Nutritional Information to the GTAP 10 Data Base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942736"/>
            <a:ext cx="10058400" cy="1591290"/>
          </a:xfrm>
        </p:spPr>
        <p:txBody>
          <a:bodyPr>
            <a:normAutofit fontScale="925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altLang="en-US" b="1" dirty="0"/>
              <a:t>Presented by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altLang="en-US" b="1" dirty="0"/>
              <a:t>Maksym Chepeliev</a:t>
            </a:r>
            <a:endParaRPr lang="en-US" altLang="en-US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23rd Annual Conference on Global Economic Analysis (Virtual Conference)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June 17-19,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11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42450" y="55204"/>
            <a:ext cx="11282825" cy="907405"/>
          </a:xfrm>
        </p:spPr>
        <p:txBody>
          <a:bodyPr>
            <a:noAutofit/>
          </a:bodyPr>
          <a:lstStyle/>
          <a:p>
            <a:r>
              <a:rPr lang="en-US" sz="3600" dirty="0" smtClean="0"/>
              <a:t>9. Database overview (1)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4560142"/>
              </p:ext>
            </p:extLst>
          </p:nvPr>
        </p:nvGraphicFramePr>
        <p:xfrm>
          <a:off x="1783324" y="970290"/>
          <a:ext cx="8601076" cy="5135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2652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42450" y="55204"/>
            <a:ext cx="11282825" cy="907405"/>
          </a:xfrm>
        </p:spPr>
        <p:txBody>
          <a:bodyPr>
            <a:noAutofit/>
          </a:bodyPr>
          <a:lstStyle/>
          <a:p>
            <a:r>
              <a:rPr lang="en-US" sz="3600" dirty="0" smtClean="0"/>
              <a:t>10. Database overview (2)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2286511"/>
              </p:ext>
            </p:extLst>
          </p:nvPr>
        </p:nvGraphicFramePr>
        <p:xfrm>
          <a:off x="1504335" y="883951"/>
          <a:ext cx="9370141" cy="4622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/>
          <p:cNvSpPr/>
          <p:nvPr/>
        </p:nvSpPr>
        <p:spPr>
          <a:xfrm>
            <a:off x="462115" y="5831026"/>
            <a:ext cx="96749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00000"/>
              </a:lnSpc>
            </a:pPr>
            <a:r>
              <a:rPr lang="en-US" dirty="0" smtClean="0"/>
              <a:t>Share of the ‘out of home’ food consumption: USA (34%), Norway (24.6%), France (17%), Denmark (27.6%), Greece (13.2%).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57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42450" y="55204"/>
            <a:ext cx="11282825" cy="907405"/>
          </a:xfrm>
        </p:spPr>
        <p:txBody>
          <a:bodyPr>
            <a:noAutofit/>
          </a:bodyPr>
          <a:lstStyle/>
          <a:p>
            <a:r>
              <a:rPr lang="en-US" sz="3600" dirty="0" smtClean="0"/>
              <a:t>10. Carbon intensity of food consumption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4426670"/>
              </p:ext>
            </p:extLst>
          </p:nvPr>
        </p:nvGraphicFramePr>
        <p:xfrm>
          <a:off x="1369448" y="962609"/>
          <a:ext cx="9428827" cy="5186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0431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2475" y="0"/>
            <a:ext cx="10972800" cy="13255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11. </a:t>
            </a:r>
            <a:r>
              <a:rPr lang="en-US" sz="3600" dirty="0"/>
              <a:t>Conclusions and further steps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752475" y="1254124"/>
            <a:ext cx="10972800" cy="5467351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dirty="0">
                <a:solidFill>
                  <a:schemeClr val="tx1"/>
                </a:solidFill>
              </a:rPr>
              <a:t>GTAP nutritional database:</a:t>
            </a:r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n-US" sz="2000" b="1" dirty="0"/>
              <a:t>Provides FAO-consistent accounting of the nutritional accounts for CGE </a:t>
            </a:r>
            <a:r>
              <a:rPr lang="en-US" sz="2000" b="1" dirty="0" smtClean="0"/>
              <a:t>modeling.</a:t>
            </a:r>
            <a:endParaRPr lang="en-US" sz="2000" b="1" dirty="0"/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n-US" sz="2000" b="1" dirty="0"/>
              <a:t>Allows for the explicit tracking and redistribution of primary commodities </a:t>
            </a:r>
            <a:r>
              <a:rPr lang="en-US" sz="2000" b="1" dirty="0" smtClean="0"/>
              <a:t>between. </a:t>
            </a:r>
            <a:r>
              <a:rPr lang="en-US" sz="2000" b="1" dirty="0"/>
              <a:t>food and other categories enabling application in dynamic </a:t>
            </a:r>
            <a:r>
              <a:rPr lang="en-US" sz="2000" b="1" dirty="0" smtClean="0"/>
              <a:t>simulations.</a:t>
            </a:r>
            <a:endParaRPr lang="en-US" sz="2000" b="1" dirty="0"/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n-US" sz="2000" b="1" dirty="0"/>
              <a:t>Needs further verification for the food supplied by service </a:t>
            </a:r>
            <a:r>
              <a:rPr lang="en-US" sz="2000" b="1" dirty="0" smtClean="0"/>
              <a:t>sectors.</a:t>
            </a:r>
          </a:p>
          <a:p>
            <a:pPr marL="457200" lvl="1" indent="0" algn="just">
              <a:lnSpc>
                <a:spcPct val="110000"/>
              </a:lnSpc>
              <a:spcAft>
                <a:spcPts val="600"/>
              </a:spcAft>
              <a:buNone/>
            </a:pPr>
            <a:endParaRPr lang="en-US" sz="2000" b="1" dirty="0"/>
          </a:p>
          <a:p>
            <a:pPr marL="0" indent="0">
              <a:spcAft>
                <a:spcPts val="600"/>
              </a:spcAft>
              <a:buNone/>
            </a:pPr>
            <a:r>
              <a:rPr lang="en-US" dirty="0">
                <a:solidFill>
                  <a:schemeClr val="tx1"/>
                </a:solidFill>
              </a:rPr>
              <a:t>Further steps:</a:t>
            </a:r>
          </a:p>
          <a:p>
            <a:pPr lvl="1" algn="just">
              <a:spcAft>
                <a:spcPts val="600"/>
              </a:spcAft>
            </a:pPr>
            <a:r>
              <a:rPr lang="en-US" sz="2000" b="1" dirty="0"/>
              <a:t>Develop a special release of the GTAP 10 nutritional </a:t>
            </a:r>
            <a:r>
              <a:rPr lang="en-US" sz="2000" b="1" dirty="0" smtClean="0"/>
              <a:t>database.</a:t>
            </a:r>
            <a:endParaRPr lang="en-US" sz="2000" b="1" dirty="0"/>
          </a:p>
          <a:p>
            <a:pPr lvl="1" algn="just">
              <a:spcAft>
                <a:spcPts val="600"/>
              </a:spcAft>
            </a:pPr>
            <a:r>
              <a:rPr lang="en-US" sz="2000" b="1" dirty="0"/>
              <a:t>GTAP Research Memorandum with documentation</a:t>
            </a:r>
            <a:r>
              <a:rPr lang="en-US" sz="2000" b="1" dirty="0" smtClean="0"/>
              <a:t>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83256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you!</a:t>
            </a:r>
            <a:br>
              <a:rPr lang="en-US" dirty="0"/>
            </a:br>
            <a:r>
              <a:rPr lang="en-US" dirty="0"/>
              <a:t>Questions/Comments?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mchepeli@purdue.edu</a:t>
            </a:r>
          </a:p>
        </p:txBody>
      </p:sp>
    </p:spTree>
    <p:extLst>
      <p:ext uri="{BB962C8B-B14F-4D97-AF65-F5344CB8AC3E}">
        <p14:creationId xmlns:p14="http://schemas.microsoft.com/office/powerpoint/2010/main" val="272829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52475" y="609973"/>
            <a:ext cx="10972800" cy="5746377"/>
          </a:xfrm>
        </p:spPr>
        <p:txBody>
          <a:bodyPr>
            <a:normAutofit/>
          </a:bodyPr>
          <a:lstStyle/>
          <a:p>
            <a:pPr lvl="0"/>
            <a:r>
              <a:rPr lang="en-US" sz="1400" b="0" dirty="0" err="1"/>
              <a:t>Bouët</a:t>
            </a:r>
            <a:r>
              <a:rPr lang="en-US" sz="1400" b="0" dirty="0"/>
              <a:t>, A., L. </a:t>
            </a:r>
            <a:r>
              <a:rPr lang="en-US" sz="1400" b="0" dirty="0" err="1"/>
              <a:t>Deason</a:t>
            </a:r>
            <a:r>
              <a:rPr lang="en-US" sz="1400" b="0" dirty="0"/>
              <a:t>, and D. </a:t>
            </a:r>
            <a:r>
              <a:rPr lang="en-US" sz="1400" b="0" dirty="0" err="1"/>
              <a:t>Laborde</a:t>
            </a:r>
            <a:r>
              <a:rPr lang="en-US" sz="1400" b="0" dirty="0"/>
              <a:t>. 2014. “Global Trade Patterns, Competitiveness and Growth Outlook.” In Promoting Agricultural Trade to Enhance Resilience in Africa, </a:t>
            </a:r>
            <a:r>
              <a:rPr lang="en-US" sz="1400" b="0" dirty="0" err="1"/>
              <a:t>ReSSAKS</a:t>
            </a:r>
            <a:r>
              <a:rPr lang="en-US" sz="1400" b="0" dirty="0"/>
              <a:t>, Annual Trends and Outlook Report, 2013, </a:t>
            </a:r>
            <a:r>
              <a:rPr lang="en-US" sz="1400" b="0" dirty="0" err="1"/>
              <a:t>eds.O</a:t>
            </a:r>
            <a:r>
              <a:rPr lang="en-US" sz="1400" b="0" dirty="0"/>
              <a:t>. </a:t>
            </a:r>
            <a:r>
              <a:rPr lang="en-US" sz="1400" b="0" dirty="0" err="1"/>
              <a:t>Badiane</a:t>
            </a:r>
            <a:r>
              <a:rPr lang="en-US" sz="1400" b="0" dirty="0"/>
              <a:t>, T. </a:t>
            </a:r>
            <a:r>
              <a:rPr lang="en-US" sz="1400" b="0" dirty="0" err="1"/>
              <a:t>Makombe</a:t>
            </a:r>
            <a:r>
              <a:rPr lang="en-US" sz="1400" b="0" dirty="0"/>
              <a:t> and G. </a:t>
            </a:r>
            <a:r>
              <a:rPr lang="en-US" sz="1400" b="0" dirty="0" err="1"/>
              <a:t>Bahiigwa</a:t>
            </a:r>
            <a:r>
              <a:rPr lang="en-US" sz="1400" b="0" dirty="0"/>
              <a:t>. Washington DC: IFPRI.</a:t>
            </a:r>
          </a:p>
          <a:p>
            <a:pPr lvl="0"/>
            <a:r>
              <a:rPr lang="en-US" sz="1400" b="0" dirty="0" smtClean="0"/>
              <a:t>Britz</a:t>
            </a:r>
            <a:r>
              <a:rPr lang="en-US" sz="1400" b="0" dirty="0"/>
              <a:t>, W. 2020. Maintaining plausible calorie intakes, crop yields and crop land expansion in long-run simulations with Computable General Equilibrium Models. Discussion Paper 2020:2. University of Bonn. </a:t>
            </a:r>
            <a:r>
              <a:rPr lang="en-US" sz="1400" b="0" dirty="0">
                <a:hlinkClick r:id="rId2"/>
              </a:rPr>
              <a:t>https://ageconsearch.umn.edu/record/302922</a:t>
            </a:r>
            <a:endParaRPr lang="en-US" sz="1400" b="0" dirty="0"/>
          </a:p>
          <a:p>
            <a:pPr lvl="0"/>
            <a:r>
              <a:rPr lang="en-US" sz="1400" b="0" dirty="0"/>
              <a:t>Chepeliev, M. and Aguiar, A. 2019. Global Greenhouse Gas Taxes on </a:t>
            </a:r>
            <a:r>
              <a:rPr lang="en-US" sz="1400" b="0" dirty="0" smtClean="0"/>
              <a:t>Food Products</a:t>
            </a:r>
            <a:r>
              <a:rPr lang="en-US" sz="1400" b="0" dirty="0"/>
              <a:t>: Economy-wide, Environmental and Dietary Implications. Paper prepared for the 22</a:t>
            </a:r>
            <a:r>
              <a:rPr lang="en-US" sz="1400" b="0" baseline="30000" dirty="0"/>
              <a:t>nd</a:t>
            </a:r>
            <a:r>
              <a:rPr lang="en-US" sz="1400" b="0" dirty="0"/>
              <a:t> Annual Conference on Global Economic Analysis, June 19-21, Warsaw, Poland. </a:t>
            </a:r>
            <a:r>
              <a:rPr lang="en-US" sz="1400" b="0" dirty="0">
                <a:hlinkClick r:id="rId3"/>
              </a:rPr>
              <a:t>https://www.gtap.agecon.purdue.edu/resources/download/9976.pdf</a:t>
            </a:r>
            <a:endParaRPr lang="en-US" sz="1400" b="0" dirty="0"/>
          </a:p>
          <a:p>
            <a:pPr lvl="0"/>
            <a:r>
              <a:rPr lang="en-US" sz="1400" b="0" dirty="0"/>
              <a:t>Hasegawa T., Fujimori S., Takahashi K. and Masui T</a:t>
            </a:r>
            <a:r>
              <a:rPr lang="en-US" sz="1400" b="0" dirty="0" smtClean="0"/>
              <a:t>. 2015. </a:t>
            </a:r>
            <a:r>
              <a:rPr lang="en-US" sz="1400" b="0" dirty="0"/>
              <a:t>Scenarios for the Risk of Hunger in the 21st Century using Shared Socioeconomic Pathways, Environmental Research Letters, 10(1), 014010. (http://iopscience.iop.org/1748-9326/10/1/014010)</a:t>
            </a:r>
          </a:p>
          <a:p>
            <a:pPr lvl="0"/>
            <a:r>
              <a:rPr lang="en-US" sz="1400" b="0" dirty="0" smtClean="0"/>
              <a:t>Hertel</a:t>
            </a:r>
            <a:r>
              <a:rPr lang="en-US" sz="1400" b="0" dirty="0"/>
              <a:t>, T.W., </a:t>
            </a:r>
            <a:r>
              <a:rPr lang="en-US" sz="1400" b="0" dirty="0" err="1"/>
              <a:t>Verma</a:t>
            </a:r>
            <a:r>
              <a:rPr lang="en-US" sz="1400" b="0" dirty="0"/>
              <a:t>, M., </a:t>
            </a:r>
            <a:r>
              <a:rPr lang="en-US" sz="1400" b="0" dirty="0" err="1"/>
              <a:t>Bouet</a:t>
            </a:r>
            <a:r>
              <a:rPr lang="en-US" sz="1400" b="0" dirty="0"/>
              <a:t> A., </a:t>
            </a:r>
            <a:r>
              <a:rPr lang="en-US" sz="1400" b="0" dirty="0" err="1"/>
              <a:t>Cranfield</a:t>
            </a:r>
            <a:r>
              <a:rPr lang="en-US" sz="1400" b="0" dirty="0"/>
              <a:t>, J.A., and Preckel, P.V. 2007. Global nutrition impacts of rapid economic growth in China and India. Paper prepared for the Tenth Annual Conference on Global Economic Analysis, Purdue University, June 7-9, 2007, as well as the annual meetings of the AAEA, Portland, Oregon, July 29-31. </a:t>
            </a:r>
            <a:r>
              <a:rPr lang="en-US" sz="1400" b="0" dirty="0">
                <a:hlinkClick r:id="rId4"/>
              </a:rPr>
              <a:t>http://ageconsearch.umn.edu/bitstream/9841/1/sp07he06.pdf</a:t>
            </a:r>
            <a:r>
              <a:rPr lang="en-US" sz="1400" b="0" dirty="0"/>
              <a:t>.</a:t>
            </a:r>
          </a:p>
          <a:p>
            <a:pPr lvl="0"/>
            <a:r>
              <a:rPr lang="en-US" sz="1400" b="0" dirty="0"/>
              <a:t>Rutten, M., Tabeau, A., and </a:t>
            </a:r>
            <a:r>
              <a:rPr lang="en-US" sz="1400" b="0" dirty="0" err="1"/>
              <a:t>Godeschalk</a:t>
            </a:r>
            <a:r>
              <a:rPr lang="en-US" sz="1400" b="0" dirty="0"/>
              <a:t>, F. 2013. A new methodology for incorporating nutrition indicators in economy-wide scenario analyses. </a:t>
            </a:r>
            <a:r>
              <a:rPr lang="en-US" sz="1400" b="0" dirty="0" err="1"/>
              <a:t>FoodSecure</a:t>
            </a:r>
            <a:r>
              <a:rPr lang="en-US" sz="1400" b="0" dirty="0"/>
              <a:t> Technical Paper No 1, December 2013.</a:t>
            </a:r>
          </a:p>
          <a:p>
            <a:pPr lvl="0"/>
            <a:r>
              <a:rPr lang="en-US" sz="1400" b="0" dirty="0" smtClean="0"/>
              <a:t>Sands, R. D., Jones, C. A., </a:t>
            </a:r>
            <a:r>
              <a:rPr lang="en-US" sz="1400" b="0" dirty="0"/>
              <a:t>and </a:t>
            </a:r>
            <a:r>
              <a:rPr lang="en-US" sz="1400" b="0" dirty="0" smtClean="0"/>
              <a:t>Marshall, E. 2014. </a:t>
            </a:r>
            <a:r>
              <a:rPr lang="en-US" sz="1400" b="0" dirty="0"/>
              <a:t>Global Drivers of Agricultural Demand and Supply (Washington, DC: US Department of Agriculture, Economic Research Service) ERR-174 September </a:t>
            </a:r>
            <a:r>
              <a:rPr lang="en-US" sz="1400" b="0" dirty="0" smtClean="0"/>
              <a:t>2014.</a:t>
            </a:r>
            <a:endParaRPr lang="en-US" sz="1400" b="0" dirty="0"/>
          </a:p>
          <a:p>
            <a:pPr lvl="0"/>
            <a:r>
              <a:rPr lang="en-US" sz="1400" b="0" dirty="0" smtClean="0"/>
              <a:t>United </a:t>
            </a:r>
            <a:r>
              <a:rPr lang="en-US" sz="1400" b="0" dirty="0"/>
              <a:t>Nations (UN). 2015. Sustainable Development Goals. </a:t>
            </a:r>
            <a:r>
              <a:rPr lang="en-US" sz="1400" b="0" dirty="0">
                <a:hlinkClick r:id="rId5"/>
              </a:rPr>
              <a:t>https://sustainabledevelopment.un.org/?menu=1300</a:t>
            </a:r>
            <a:endParaRPr lang="en-US" sz="1400" b="0" dirty="0"/>
          </a:p>
          <a:p>
            <a:pPr lvl="0"/>
            <a:r>
              <a:rPr lang="en-US" sz="1400" b="0" dirty="0" err="1"/>
              <a:t>Verma</a:t>
            </a:r>
            <a:r>
              <a:rPr lang="en-US" sz="1400" b="0" dirty="0"/>
              <a:t>, M., and Hertel, T.W. 2009. Commodity price volatility and nutrition vulnerability. Selected paper prepared for presentation at the Agricultural &amp; Applied Economics Association 2009 AAEA &amp; ACCI Joint Annual Meeting, Milwaukee, Wisconsin, July 26-29, 2009. </a:t>
            </a:r>
            <a:r>
              <a:rPr lang="en-US" sz="1400" b="0" dirty="0">
                <a:hlinkClick r:id="rId6"/>
              </a:rPr>
              <a:t>http://ageconsearch.umn.edu/bitstream/49344/2/AAEA%202009%20price%20volatility.pdf</a:t>
            </a:r>
            <a:endParaRPr lang="en-US" sz="1400" b="0" dirty="0"/>
          </a:p>
          <a:p>
            <a:pPr lvl="0"/>
            <a:r>
              <a:rPr lang="en-US" sz="1400" b="0" dirty="0"/>
              <a:t>World Health Organization (WHO). 2020. Obesity and Overweight. </a:t>
            </a:r>
            <a:r>
              <a:rPr lang="en-US" sz="1400" b="0" dirty="0">
                <a:hlinkClick r:id="rId7"/>
              </a:rPr>
              <a:t>https://www.who.int/news-room/fact-sheets/detail/obesity-and-overweight</a:t>
            </a:r>
            <a:endParaRPr lang="en-US" sz="1400" b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4991" y="88518"/>
            <a:ext cx="10972800" cy="577267"/>
          </a:xfrm>
        </p:spPr>
        <p:txBody>
          <a:bodyPr>
            <a:normAutofit/>
          </a:bodyPr>
          <a:lstStyle/>
          <a:p>
            <a:r>
              <a:rPr lang="en-US" sz="3000" dirty="0"/>
              <a:t>References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11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95159" y="1658476"/>
            <a:ext cx="10972800" cy="390658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1. Motivation and objective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2. Methodological approach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3. Key </a:t>
            </a:r>
            <a:r>
              <a:rPr lang="en-US" dirty="0" smtClean="0"/>
              <a:t>challenges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 smtClean="0"/>
              <a:t>4. Overview of the constructed database</a:t>
            </a:r>
            <a:endParaRPr lang="en-US" dirty="0"/>
          </a:p>
          <a:p>
            <a:pPr marL="0" indent="0">
              <a:lnSpc>
                <a:spcPct val="150000"/>
              </a:lnSpc>
              <a:buNone/>
            </a:pPr>
            <a:r>
              <a:rPr lang="en-US" dirty="0" smtClean="0"/>
              <a:t>5. </a:t>
            </a:r>
            <a:r>
              <a:rPr lang="en-US" dirty="0"/>
              <a:t>Conclusions and further steps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5159" y="350785"/>
            <a:ext cx="10972800" cy="983226"/>
          </a:xfrm>
        </p:spPr>
        <p:txBody>
          <a:bodyPr>
            <a:normAutofit/>
          </a:bodyPr>
          <a:lstStyle/>
          <a:p>
            <a:r>
              <a:rPr lang="en-US" sz="3600" dirty="0"/>
              <a:t>1. Outline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69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48929" y="1120877"/>
            <a:ext cx="11287432" cy="5235473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Assessing the impacts of different policies on nutritional outcomes is a desired feature for many applications</a:t>
            </a:r>
          </a:p>
          <a:p>
            <a:pPr marL="688975" lvl="2" indent="225425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100" dirty="0"/>
              <a:t>Elimination of global hunger is one of the key goals of the Sustainable Development </a:t>
            </a:r>
            <a:r>
              <a:rPr lang="en-US" sz="2100" dirty="0" smtClean="0"/>
              <a:t>agenda, </a:t>
            </a:r>
            <a:r>
              <a:rPr lang="en-US" dirty="0"/>
              <a:t>as over 820 million </a:t>
            </a:r>
            <a:r>
              <a:rPr lang="en-US" dirty="0" smtClean="0"/>
              <a:t>people </a:t>
            </a:r>
            <a:r>
              <a:rPr lang="en-US" dirty="0"/>
              <a:t>(approximately 1 in </a:t>
            </a:r>
            <a:r>
              <a:rPr lang="en-US" dirty="0" smtClean="0"/>
              <a:t>9) </a:t>
            </a:r>
            <a:r>
              <a:rPr lang="en-US" dirty="0"/>
              <a:t>were undernourished in 2017 </a:t>
            </a:r>
            <a:r>
              <a:rPr lang="en-US" sz="2100" dirty="0" smtClean="0"/>
              <a:t>(</a:t>
            </a:r>
            <a:r>
              <a:rPr lang="en-US" sz="2100" dirty="0"/>
              <a:t>UN, 2015). </a:t>
            </a:r>
            <a:endParaRPr lang="en-US" sz="2100" dirty="0" smtClean="0"/>
          </a:p>
          <a:p>
            <a:pPr marL="688975" lvl="2" indent="225425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100" dirty="0" smtClean="0"/>
              <a:t>More </a:t>
            </a:r>
            <a:r>
              <a:rPr lang="en-US" sz="2100" dirty="0"/>
              <a:t>than 1.9 billion adults worldwide are overweight and 650 million are obese (WHO, 2020).</a:t>
            </a:r>
          </a:p>
          <a:p>
            <a:pPr>
              <a:lnSpc>
                <a:spcPct val="110000"/>
              </a:lnSpc>
            </a:pPr>
            <a:r>
              <a:rPr lang="en-US" dirty="0"/>
              <a:t>Explicit accounting of food production and consumption patterns is important for long-run dynamic simulations</a:t>
            </a:r>
          </a:p>
          <a:p>
            <a:pPr marL="914400" indent="-225425">
              <a:lnSpc>
                <a:spcPct val="110000"/>
              </a:lnSpc>
            </a:pPr>
            <a:r>
              <a:rPr lang="en-US" sz="2100" b="0" dirty="0"/>
              <a:t>Allows to represent plausible per capita calorific consumption in the long run (and perhaps other nutritional indicators), as well as the evolution of agricultural and food sectors</a:t>
            </a:r>
          </a:p>
          <a:p>
            <a:pPr>
              <a:lnSpc>
                <a:spcPct val="110000"/>
              </a:lnSpc>
            </a:pPr>
            <a:r>
              <a:rPr lang="en-US" dirty="0"/>
              <a:t>Enhance GTAP to provide representation of the nutritional accounts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2475" y="365126"/>
            <a:ext cx="10972800" cy="834410"/>
          </a:xfrm>
        </p:spPr>
        <p:txBody>
          <a:bodyPr>
            <a:normAutofit/>
          </a:bodyPr>
          <a:lstStyle/>
          <a:p>
            <a:r>
              <a:rPr lang="en-US" sz="3600" dirty="0"/>
              <a:t>2. Motivation and objective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49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3794" y="1120877"/>
            <a:ext cx="11218606" cy="549623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Number of studies have focused on the representation of nutritional accounts in the CGE framework</a:t>
            </a:r>
          </a:p>
          <a:p>
            <a:pPr marL="688975" lvl="2" indent="225425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Single country CGE-microsimulation framework (e.g. Minot, 1998; </a:t>
            </a:r>
            <a:r>
              <a:rPr lang="en-US" dirty="0" err="1"/>
              <a:t>Pauw</a:t>
            </a:r>
            <a:r>
              <a:rPr lang="en-US" dirty="0"/>
              <a:t> and </a:t>
            </a:r>
            <a:r>
              <a:rPr lang="en-US" dirty="0" err="1"/>
              <a:t>Thurlow</a:t>
            </a:r>
            <a:r>
              <a:rPr lang="en-US" dirty="0"/>
              <a:t>, 2011).</a:t>
            </a:r>
          </a:p>
          <a:p>
            <a:pPr marL="688975" lvl="2" indent="225425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GTAP-based assessments </a:t>
            </a:r>
          </a:p>
          <a:p>
            <a:pPr marL="1146175" lvl="3" indent="225425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Direct mapping of the nutritional content (Hertel et al., 2007 – focus on China and India; </a:t>
            </a:r>
            <a:r>
              <a:rPr lang="en-US" dirty="0" err="1"/>
              <a:t>Verma</a:t>
            </a:r>
            <a:r>
              <a:rPr lang="en-US" dirty="0"/>
              <a:t> and Hertel, 2009 – nutritional poverty in Bangladesh; Chepeliev and Aguiar, 2019 – nutritional implications of the global GHG taxes</a:t>
            </a:r>
            <a:r>
              <a:rPr lang="en-US" dirty="0" smtClean="0"/>
              <a:t>).</a:t>
            </a:r>
            <a:endParaRPr lang="en-US" dirty="0"/>
          </a:p>
          <a:p>
            <a:pPr marL="1146175" lvl="3" indent="225425" algn="just"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Nutritional data incorporation to the GTAP via input-output linkages – Rutten et al. (2013), Britz (2020). </a:t>
            </a:r>
            <a:endParaRPr lang="en-US" dirty="0" smtClean="0"/>
          </a:p>
          <a:p>
            <a:pPr marL="1146175" lvl="3" indent="225425" algn="just">
              <a:lnSpc>
                <a:spcPct val="120000"/>
              </a:lnSpc>
              <a:spcAft>
                <a:spcPts val="600"/>
              </a:spcAft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CGE models with nutritional accounts: FARM (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Sands et al.,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2014), AIM (Hasegawa et al., 2015), MIRAGRODEP (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Bouët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et al., 2014).</a:t>
            </a:r>
          </a:p>
          <a:p>
            <a:pPr algn="just"/>
            <a:r>
              <a:rPr lang="en-US" dirty="0" smtClean="0"/>
              <a:t>Limitations of the existing approaches:</a:t>
            </a:r>
          </a:p>
          <a:p>
            <a:pPr marL="688975" lvl="2" indent="225425" algn="just">
              <a:lnSpc>
                <a:spcPct val="120000"/>
              </a:lnSpc>
            </a:pPr>
            <a:r>
              <a:rPr lang="en-US" dirty="0" smtClean="0"/>
              <a:t>No </a:t>
            </a:r>
            <a:r>
              <a:rPr lang="en-US" dirty="0"/>
              <a:t>accounting for the transformation from primary to processed commodities</a:t>
            </a:r>
          </a:p>
          <a:p>
            <a:pPr marL="688975" lvl="2" indent="225425" algn="just">
              <a:lnSpc>
                <a:spcPct val="120000"/>
              </a:lnSpc>
            </a:pPr>
            <a:r>
              <a:rPr lang="en-US" dirty="0"/>
              <a:t>No accounting for the food supplied by service sectors, e.g. restaurants, hotels, etc.</a:t>
            </a:r>
          </a:p>
          <a:p>
            <a:pPr marL="688975" lvl="2" indent="225425" algn="just">
              <a:lnSpc>
                <a:spcPct val="120000"/>
              </a:lnSpc>
            </a:pPr>
            <a:r>
              <a:rPr lang="en-US" dirty="0"/>
              <a:t>No direct accounting of some derived commodities, e.g. oils and oil </a:t>
            </a:r>
            <a:r>
              <a:rPr lang="en-US" dirty="0" smtClean="0"/>
              <a:t>cakes.</a:t>
            </a:r>
            <a:endParaRPr lang="en-US" dirty="0"/>
          </a:p>
          <a:p>
            <a:pPr marL="688975" lvl="2" indent="225425" algn="just">
              <a:lnSpc>
                <a:spcPct val="120000"/>
              </a:lnSpc>
            </a:pPr>
            <a:r>
              <a:rPr lang="en-US" dirty="0"/>
              <a:t>No direct accounting of the distribution between food, feed, seed, other uses, etc.</a:t>
            </a:r>
          </a:p>
          <a:p>
            <a:pPr marL="688975" lvl="2" indent="225425" algn="just">
              <a:lnSpc>
                <a:spcPct val="120000"/>
              </a:lnSpc>
            </a:pPr>
            <a:r>
              <a:rPr lang="en-US" dirty="0"/>
              <a:t>Nutritional accounting is not revised during the simulations – pre-modelling implementation.</a:t>
            </a:r>
          </a:p>
          <a:p>
            <a:pPr marL="688975" lvl="2" indent="225425" algn="just">
              <a:lnSpc>
                <a:spcPct val="120000"/>
              </a:lnSpc>
            </a:pPr>
            <a:r>
              <a:rPr lang="en-US" b="1" dirty="0"/>
              <a:t>Not publicly available.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109488"/>
            <a:ext cx="10972800" cy="834410"/>
          </a:xfrm>
        </p:spPr>
        <p:txBody>
          <a:bodyPr>
            <a:normAutofit/>
          </a:bodyPr>
          <a:lstStyle/>
          <a:p>
            <a:r>
              <a:rPr lang="en-US" sz="3600" dirty="0"/>
              <a:t>3. Overview of the existing approaches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92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12393" y="1120759"/>
            <a:ext cx="10247220" cy="5065927"/>
          </a:xfrm>
        </p:spPr>
        <p:txBody>
          <a:bodyPr>
            <a:noAutofit/>
          </a:bodyPr>
          <a:lstStyle/>
          <a:p>
            <a:pPr algn="just">
              <a:spcBef>
                <a:spcPts val="1400"/>
              </a:spcBef>
            </a:pPr>
            <a:r>
              <a:rPr lang="en-US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Use </a:t>
            </a:r>
            <a:r>
              <a:rPr lang="en-US" sz="2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FAO </a:t>
            </a:r>
            <a:r>
              <a:rPr lang="en-US" sz="2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food balance </a:t>
            </a:r>
            <a:r>
              <a:rPr lang="en-US" sz="2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sheets, production</a:t>
            </a:r>
            <a:r>
              <a:rPr lang="en-US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data </a:t>
            </a:r>
            <a:r>
              <a:rPr lang="en-US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and </a:t>
            </a:r>
            <a:r>
              <a:rPr lang="en-US" sz="2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nutritive factors 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 estimate </a:t>
            </a:r>
            <a:r>
              <a:rPr lang="en-US" sz="2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nutritional content 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 primary </a:t>
            </a:r>
            <a:r>
              <a:rPr lang="en-US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commodities.</a:t>
            </a:r>
            <a:endParaRPr lang="en-US" sz="24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algn="just">
              <a:spcBef>
                <a:spcPts val="1400"/>
              </a:spcBef>
            </a:pPr>
            <a:r>
              <a:rPr lang="en-US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Food, feed, seed, losses </a:t>
            </a:r>
            <a:r>
              <a:rPr lang="en-US" sz="20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and </a:t>
            </a:r>
            <a:r>
              <a:rPr lang="en-US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other use </a:t>
            </a:r>
            <a:r>
              <a:rPr lang="en-US" sz="20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categories</a:t>
            </a:r>
            <a:r>
              <a:rPr lang="en-US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are identified.</a:t>
            </a:r>
          </a:p>
          <a:p>
            <a:pPr lvl="1" algn="just">
              <a:spcBef>
                <a:spcPts val="1400"/>
              </a:spcBef>
            </a:pPr>
            <a:r>
              <a:rPr lang="en-US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Trade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both </a:t>
            </a: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primary and processed commodities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is taken into account. </a:t>
            </a:r>
          </a:p>
          <a:p>
            <a:pPr algn="just">
              <a:spcBef>
                <a:spcPts val="1400"/>
              </a:spcBef>
            </a:pPr>
            <a:r>
              <a:rPr lang="en-US" sz="2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Leontief </a:t>
            </a:r>
            <a:r>
              <a:rPr lang="en-US" sz="2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inverse </a:t>
            </a:r>
            <a:r>
              <a:rPr lang="en-US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 </a:t>
            </a:r>
            <a:r>
              <a:rPr lang="en-US" sz="2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redistribute nutritional data 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by GTAP sectors, operating only over those sectors (and uses) that supply food.</a:t>
            </a:r>
          </a:p>
          <a:p>
            <a:pPr lvl="1" algn="just">
              <a:spcBef>
                <a:spcPts val="1400"/>
              </a:spcBef>
            </a:pP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Consider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GTAP </a:t>
            </a: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primary commodity sectors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food processing sectors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service sectors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that supply food.</a:t>
            </a:r>
          </a:p>
          <a:p>
            <a:pPr lvl="1" algn="just">
              <a:spcBef>
                <a:spcPts val="1400"/>
              </a:spcBef>
            </a:pPr>
            <a:r>
              <a:rPr lang="en-US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Calories</a:t>
            </a: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fats, proteins and carbohydrates </a:t>
            </a:r>
            <a:r>
              <a:rPr lang="en-US" sz="20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are estimated and reported.</a:t>
            </a:r>
          </a:p>
          <a:p>
            <a:pPr algn="just">
              <a:spcBef>
                <a:spcPts val="1400"/>
              </a:spcBef>
            </a:pPr>
            <a:r>
              <a:rPr lang="en-US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Nutritional information is tracked by primary commodity equivalents.</a:t>
            </a:r>
          </a:p>
          <a:p>
            <a:pPr algn="just">
              <a:spcBef>
                <a:spcPts val="1400"/>
              </a:spcBef>
            </a:pPr>
            <a:r>
              <a:rPr lang="en-US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Approach 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is applied </a:t>
            </a:r>
            <a:r>
              <a:rPr lang="en-US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 all </a:t>
            </a:r>
            <a:r>
              <a:rPr lang="en-US" sz="2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four </a:t>
            </a:r>
            <a:r>
              <a:rPr lang="en-US" sz="2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GTAP 10 reference years 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 could be replicated for each simulated year in the context of dynamic policy runs.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25580" y="132213"/>
            <a:ext cx="10972800" cy="988546"/>
          </a:xfrm>
        </p:spPr>
        <p:txBody>
          <a:bodyPr>
            <a:normAutofit/>
          </a:bodyPr>
          <a:lstStyle/>
          <a:p>
            <a:r>
              <a:rPr lang="en-US" sz="3600" dirty="0"/>
              <a:t>4. Methodological approach: An 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95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2475" y="97579"/>
            <a:ext cx="10972800" cy="1042600"/>
          </a:xfrm>
        </p:spPr>
        <p:txBody>
          <a:bodyPr>
            <a:normAutofit/>
          </a:bodyPr>
          <a:lstStyle/>
          <a:p>
            <a:r>
              <a:rPr lang="en-US" sz="3600" dirty="0"/>
              <a:t>5. Data processing steps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3292614948"/>
              </p:ext>
            </p:extLst>
          </p:nvPr>
        </p:nvGraphicFramePr>
        <p:xfrm>
          <a:off x="1288026" y="953728"/>
          <a:ext cx="9802761" cy="5574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0640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42450" y="55204"/>
            <a:ext cx="11282825" cy="907405"/>
          </a:xfrm>
        </p:spPr>
        <p:txBody>
          <a:bodyPr>
            <a:noAutofit/>
          </a:bodyPr>
          <a:lstStyle/>
          <a:p>
            <a:r>
              <a:rPr lang="en-US" sz="3600" dirty="0"/>
              <a:t>6. Selected challenges: 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5" name="Content Placeholder 1"/>
          <p:cNvSpPr>
            <a:spLocks noGrp="1"/>
          </p:cNvSpPr>
          <p:nvPr>
            <p:ph idx="1"/>
          </p:nvPr>
        </p:nvSpPr>
        <p:spPr>
          <a:xfrm>
            <a:off x="776748" y="1042219"/>
            <a:ext cx="10353368" cy="5314131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n-US" sz="2400" dirty="0"/>
              <a:t>Primary equivalents in the Food Balance Sheets</a:t>
            </a:r>
          </a:p>
          <a:p>
            <a:pPr lvl="1" algn="just">
              <a:lnSpc>
                <a:spcPct val="100000"/>
              </a:lnSpc>
            </a:pPr>
            <a:r>
              <a:rPr lang="en-US" sz="2000" b="0" dirty="0"/>
              <a:t>Do not know the composition of each </a:t>
            </a:r>
            <a:r>
              <a:rPr lang="en-US" sz="2000" dirty="0"/>
              <a:t>category (e.g. wheat and products) </a:t>
            </a:r>
            <a:endParaRPr lang="en-US" sz="2000" b="0" dirty="0"/>
          </a:p>
          <a:p>
            <a:pPr algn="just">
              <a:lnSpc>
                <a:spcPct val="100000"/>
              </a:lnSpc>
            </a:pPr>
            <a:r>
              <a:rPr lang="en-US" sz="2400" dirty="0"/>
              <a:t>GTAP sectors are highly aggregated </a:t>
            </a:r>
          </a:p>
          <a:p>
            <a:pPr lvl="1" algn="just">
              <a:lnSpc>
                <a:spcPct val="100000"/>
              </a:lnSpc>
            </a:pPr>
            <a:r>
              <a:rPr lang="en-US" sz="2000" b="0" dirty="0"/>
              <a:t>Assume uniform shares within commodity groups (e.g. vegs, fruits and nuts)</a:t>
            </a:r>
          </a:p>
          <a:p>
            <a:pPr algn="just">
              <a:lnSpc>
                <a:spcPct val="100000"/>
              </a:lnSpc>
            </a:pPr>
            <a:r>
              <a:rPr lang="en-US" sz="2400" dirty="0"/>
              <a:t>Input-output tables structure </a:t>
            </a:r>
          </a:p>
          <a:p>
            <a:pPr lvl="1" algn="just">
              <a:lnSpc>
                <a:spcPct val="100000"/>
              </a:lnSpc>
            </a:pPr>
            <a:r>
              <a:rPr lang="en-US" sz="2000" b="0" dirty="0" smtClean="0"/>
              <a:t>Inconsistent with food and other use shares suggested </a:t>
            </a:r>
            <a:r>
              <a:rPr lang="en-US" sz="2000" dirty="0"/>
              <a:t>by FAO -&gt;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IOT adjustments?</a:t>
            </a:r>
            <a:endParaRPr lang="en-US" sz="2000" b="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1" algn="just">
              <a:lnSpc>
                <a:spcPct val="100000"/>
              </a:lnSpc>
            </a:pPr>
            <a:r>
              <a:rPr lang="en-US" sz="2000" b="0" dirty="0" smtClean="0"/>
              <a:t>High </a:t>
            </a:r>
            <a:r>
              <a:rPr lang="en-US" sz="2000" b="0" dirty="0"/>
              <a:t>heterogeneity in implied </a:t>
            </a:r>
            <a:r>
              <a:rPr lang="en-US" sz="2000" b="0" dirty="0" smtClean="0"/>
              <a:t>prices (especially between different uses: feed, seed, etc.)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/>
              <a:t>Differences between FAO and GTAP </a:t>
            </a:r>
          </a:p>
          <a:p>
            <a:pPr lvl="1" algn="just">
              <a:lnSpc>
                <a:spcPct val="100000"/>
              </a:lnSpc>
            </a:pPr>
            <a:r>
              <a:rPr lang="en-US" sz="2000" dirty="0" smtClean="0"/>
              <a:t>Trade </a:t>
            </a:r>
            <a:r>
              <a:rPr lang="en-US" sz="2000" dirty="0"/>
              <a:t>data </a:t>
            </a:r>
            <a:r>
              <a:rPr lang="en-US" sz="2000" dirty="0" smtClean="0"/>
              <a:t>inconsistencies (+differences in use shares)-&gt; might result in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negative domestic supply estimates at the commodity level!</a:t>
            </a:r>
            <a:endParaRPr lang="en-US" sz="2000" b="0" dirty="0">
              <a:solidFill>
                <a:schemeClr val="accent2">
                  <a:lumMod val="75000"/>
                </a:schemeClr>
              </a:solidFill>
            </a:endParaRPr>
          </a:p>
          <a:p>
            <a:pPr lvl="1" algn="just">
              <a:lnSpc>
                <a:spcPct val="100000"/>
              </a:lnSpc>
            </a:pPr>
            <a:r>
              <a:rPr lang="en-US" sz="2000" dirty="0"/>
              <a:t>Agricultural output </a:t>
            </a:r>
            <a:r>
              <a:rPr lang="en-US" sz="2000" b="0" dirty="0"/>
              <a:t>(next slide).</a:t>
            </a:r>
          </a:p>
        </p:txBody>
      </p:sp>
    </p:spTree>
    <p:extLst>
      <p:ext uri="{BB962C8B-B14F-4D97-AF65-F5344CB8AC3E}">
        <p14:creationId xmlns:p14="http://schemas.microsoft.com/office/powerpoint/2010/main" val="128190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42450" y="55204"/>
            <a:ext cx="11282825" cy="907405"/>
          </a:xfrm>
        </p:spPr>
        <p:txBody>
          <a:bodyPr>
            <a:noAutofit/>
          </a:bodyPr>
          <a:lstStyle/>
          <a:p>
            <a:r>
              <a:rPr lang="en-US" sz="3600" dirty="0"/>
              <a:t>7. Selected challenges: output </a:t>
            </a:r>
            <a:r>
              <a:rPr lang="en-US" sz="3600" dirty="0" smtClean="0"/>
              <a:t>inconsistencies (1)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5" name="Content Placeholder 1"/>
          <p:cNvSpPr>
            <a:spLocks noGrp="1"/>
          </p:cNvSpPr>
          <p:nvPr>
            <p:ph idx="1"/>
          </p:nvPr>
        </p:nvSpPr>
        <p:spPr>
          <a:xfrm>
            <a:off x="442450" y="1042219"/>
            <a:ext cx="6341808" cy="531413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dirty="0"/>
              <a:t>Three sectors with &lt;5% difference.</a:t>
            </a:r>
          </a:p>
          <a:p>
            <a:pPr lvl="1">
              <a:lnSpc>
                <a:spcPct val="100000"/>
              </a:lnSpc>
            </a:pPr>
            <a:r>
              <a:rPr lang="en-US" sz="2000" dirty="0"/>
              <a:t>Raw milk, Other grains and Wheat.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In most cases FAO data is closer to the national statistics/international reports than GTAP-based.</a:t>
            </a:r>
          </a:p>
          <a:p>
            <a:pPr lvl="1">
              <a:lnSpc>
                <a:spcPct val="100000"/>
              </a:lnSpc>
            </a:pPr>
            <a:r>
              <a:rPr lang="en-US" sz="2000" dirty="0"/>
              <a:t>Paddy rice (Indonesia).</a:t>
            </a:r>
          </a:p>
          <a:p>
            <a:pPr lvl="1">
              <a:lnSpc>
                <a:spcPct val="100000"/>
              </a:lnSpc>
            </a:pPr>
            <a:r>
              <a:rPr lang="en-US" sz="2000" dirty="0"/>
              <a:t>Vegetables and fruits (Brazil, grapes in EU). </a:t>
            </a:r>
          </a:p>
          <a:p>
            <a:pPr lvl="1">
              <a:lnSpc>
                <a:spcPct val="100000"/>
              </a:lnSpc>
            </a:pPr>
            <a:r>
              <a:rPr lang="en-US" sz="2000" dirty="0"/>
              <a:t>Oil seeds (olives in EU). </a:t>
            </a:r>
          </a:p>
          <a:p>
            <a:pPr lvl="1">
              <a:lnSpc>
                <a:spcPct val="100000"/>
              </a:lnSpc>
            </a:pPr>
            <a:r>
              <a:rPr lang="en-US" sz="2000" dirty="0"/>
              <a:t>Wool and cocoons (major producers).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US" sz="2400" dirty="0"/>
              <a:t>Larger discrepancies observed at the country/regional levels.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Less straightforward to compare processed commodities.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8685654" y="1041768"/>
            <a:ext cx="23820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FAO vs GTAP (2011)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5625" y="1490259"/>
            <a:ext cx="4819650" cy="47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8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6669" y="168532"/>
            <a:ext cx="11321538" cy="572135"/>
          </a:xfrm>
        </p:spPr>
        <p:txBody>
          <a:bodyPr>
            <a:noAutofit/>
          </a:bodyPr>
          <a:lstStyle/>
          <a:p>
            <a:r>
              <a:rPr lang="en-US" sz="3600" dirty="0" smtClean="0"/>
              <a:t>8. </a:t>
            </a:r>
            <a:r>
              <a:rPr lang="en-US" sz="3600" dirty="0"/>
              <a:t>Selected challenges: output inconsistencies </a:t>
            </a:r>
            <a:r>
              <a:rPr lang="en-US" sz="3600" dirty="0" smtClean="0"/>
              <a:t>(2)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806234-8125-4AC7-9A30-4C913BE6B42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355" y="923230"/>
            <a:ext cx="8766647" cy="490779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C0A3780-BDBE-40EF-95DE-6F2747DAD37A}"/>
              </a:ext>
            </a:extLst>
          </p:cNvPr>
          <p:cNvSpPr/>
          <p:nvPr/>
        </p:nvSpPr>
        <p:spPr>
          <a:xfrm>
            <a:off x="712669" y="5831026"/>
            <a:ext cx="10515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Difference between aggregate agricultural output 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for 2011 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with FAO-based APT  and standard GTAP 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data inputs, 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%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5113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TAP_Template.potx" id="{4E90B565-5D04-4CB7-AF2A-292BAA81E6D5}" vid="{98F8CC7E-D3DC-4B47-A3A5-5DFB79AB3A3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GTAP_Template</Template>
  <TotalTime>5898</TotalTime>
  <Words>1671</Words>
  <Application>Microsoft Office PowerPoint</Application>
  <PresentationFormat>Widescreen</PresentationFormat>
  <Paragraphs>133</Paragraphs>
  <Slides>15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Candara</vt:lpstr>
      <vt:lpstr>Times New Roman</vt:lpstr>
      <vt:lpstr>Office Theme</vt:lpstr>
      <vt:lpstr>Incorporating Nutritional Information to the GTAP 10 Data Base</vt:lpstr>
      <vt:lpstr>1. Outline</vt:lpstr>
      <vt:lpstr>2. Motivation and objective</vt:lpstr>
      <vt:lpstr>3. Overview of the existing approaches</vt:lpstr>
      <vt:lpstr>4. Methodological approach: An overview</vt:lpstr>
      <vt:lpstr>5. Data processing steps</vt:lpstr>
      <vt:lpstr>6. Selected challenges: overview</vt:lpstr>
      <vt:lpstr>7. Selected challenges: output inconsistencies (1)</vt:lpstr>
      <vt:lpstr>8. Selected challenges: output inconsistencies (2)</vt:lpstr>
      <vt:lpstr>9. Database overview (1)</vt:lpstr>
      <vt:lpstr>10. Database overview (2)</vt:lpstr>
      <vt:lpstr>10. Carbon intensity of food consumption</vt:lpstr>
      <vt:lpstr>11. Conclusions and further steps</vt:lpstr>
      <vt:lpstr>Thank you! Questions/Comments?</vt:lpstr>
      <vt:lpstr>References</vt:lpstr>
    </vt:vector>
  </TitlesOfParts>
  <Company>Purdue University - AgIT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Trade Analysis Project</dc:title>
  <dc:creator>Batta, Ginger L</dc:creator>
  <cp:lastModifiedBy>Chepeliev, Maksym G</cp:lastModifiedBy>
  <cp:revision>161</cp:revision>
  <cp:lastPrinted>2014-11-19T20:05:55Z</cp:lastPrinted>
  <dcterms:created xsi:type="dcterms:W3CDTF">2017-03-31T15:01:41Z</dcterms:created>
  <dcterms:modified xsi:type="dcterms:W3CDTF">2020-06-17T03:03:11Z</dcterms:modified>
</cp:coreProperties>
</file>