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69" r:id="rId3"/>
    <p:sldId id="263" r:id="rId4"/>
    <p:sldId id="259" r:id="rId5"/>
    <p:sldId id="258" r:id="rId6"/>
    <p:sldId id="262" r:id="rId7"/>
    <p:sldId id="268" r:id="rId8"/>
    <p:sldId id="260" r:id="rId9"/>
    <p:sldId id="261" r:id="rId10"/>
    <p:sldId id="257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vertBarState="minimized">
    <p:restoredLeft sz="11748"/>
    <p:restoredTop sz="94659"/>
  </p:normalViewPr>
  <p:slideViewPr>
    <p:cSldViewPr snapToGrid="0">
      <p:cViewPr varScale="1">
        <p:scale>
          <a:sx n="105" d="100"/>
          <a:sy n="105" d="100"/>
        </p:scale>
        <p:origin x="17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E1BA31-028F-2B4E-89AE-9050E14016D0}" type="datetimeFigureOut">
              <a:rPr lang="en-US" smtClean="0"/>
              <a:t>6/18/26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121D16-ECAE-2645-BAE9-D7BED96CC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61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Introduce co-authors</a:t>
            </a:r>
          </a:p>
          <a:p>
            <a:endParaRPr lang="en-US" dirty="0"/>
          </a:p>
          <a:p>
            <a:r>
              <a:rPr lang="en-US" dirty="0"/>
              <a:t>Birgit Meade</a:t>
            </a:r>
          </a:p>
          <a:p>
            <a:r>
              <a:rPr lang="en-US" dirty="0"/>
              <a:t>Jim Seale</a:t>
            </a:r>
          </a:p>
          <a:p>
            <a:r>
              <a:rPr lang="en-US" dirty="0"/>
              <a:t>Sherman Robinson</a:t>
            </a:r>
          </a:p>
          <a:p>
            <a:r>
              <a:rPr lang="en-US" dirty="0"/>
              <a:t>Riley Seeger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Research Questions</a:t>
            </a:r>
          </a:p>
          <a:p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1. How do increasing population and income affect global demand for crops and food products through 2050?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2. What is the effect of agricultural productivity growth on food prices and cropland area expansion?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3. How do alternative assumptions about population growth affect the size of the world agricultural system in 2050?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62FD9E-0548-417A-B2C8-9EC4D87D517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152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A5A53-29FC-E5E1-D4B6-FD0A215DB0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2C93D0-89A1-4E3C-F22B-B7E1E94B49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FE8CA4-8876-1E4B-3D02-12E8CC6A5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C0DD4-7A50-8942-9201-7F4FB8267A62}" type="datetime1">
              <a:rPr lang="en-US" smtClean="0"/>
              <a:t>6/18/26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204561-201D-3F2A-120F-BBAC04927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60E183-0946-A6DA-F0AA-3092D1449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0374-117D-3948-8D47-43A409B7F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274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0CA5A-9562-E634-F28D-C4336B066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D563DE-9A2A-73EE-CE2E-8DAD48C020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96D68A-E897-8CE1-E0CF-6079443FE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61B24-4D11-2648-9592-71273C8D8F9B}" type="datetime1">
              <a:rPr lang="en-US" smtClean="0"/>
              <a:t>6/18/26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C37570-9B7D-29F1-BB6A-62F235D07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C514C6-983F-6D22-9F58-881891514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0374-117D-3948-8D47-43A409B7F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032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4912E85-80A3-ED39-EBFE-3DF50DBC81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3F3CD8-3A14-A0A7-1712-76DB5A9A85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761D88-F3BC-5604-7D1C-F306899F6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B3B6E-3D6F-E446-A974-7F04BC4E3C30}" type="datetime1">
              <a:rPr lang="en-US" smtClean="0"/>
              <a:t>6/18/26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DAA343-B55B-0BFF-3037-934B6F873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081876-534F-667C-F4D3-213B0A597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0374-117D-3948-8D47-43A409B7F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431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A30B3-38D9-3C5B-0666-1B359B0C8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6409AE-44AA-4159-0982-6BE3388F23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7D5875-2986-1FED-03F5-0D6CA12E4D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1C42E-C89B-4946-8697-B4C1380AC1F6}" type="datetime1">
              <a:rPr lang="en-US" smtClean="0"/>
              <a:t>6/18/26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5D7854-2B73-8C9B-FFC4-DD633DBA5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22CA8F-685D-32BE-37FE-CEC96C6C7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0374-117D-3948-8D47-43A409B7F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960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A4A3B-D70C-F7EB-9676-0216542FC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8067F2-540A-DB10-0980-0B107BBF69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D68716-B351-3D73-AF90-ACB5DC532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C798E-21FC-C445-AB92-DA39CEB3FA80}" type="datetime1">
              <a:rPr lang="en-US" smtClean="0"/>
              <a:t>6/18/26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DE6AE9-2064-281A-D188-95337190F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481D9C-B41E-3753-3196-78BD0EAB5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0374-117D-3948-8D47-43A409B7F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803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7D363-1DE0-3731-E2E3-F0AB4FF41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0C456-5225-276A-FCE3-7838C271E4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E56EAA-A775-999C-FC68-40FE7DDE95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E6C9F6-6CB0-4F59-3D8A-237D436DA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300BB-F909-DF4D-95F9-37776B73709E}" type="datetime1">
              <a:rPr lang="en-US" smtClean="0"/>
              <a:t>6/18/26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708A46-393F-565F-D4A1-5138584B7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6105E2-3E36-5000-0896-AC1B0C0C1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0374-117D-3948-8D47-43A409B7F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470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D30EF-1C08-C426-4A2B-CE099A690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25F758-91CF-0E65-04FE-2D74DE7B0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886536-D5E3-103E-2A8E-C394B289AA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83934A-CF6D-9BB1-0A85-27EB7804D5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7A6AE3-0F43-0995-425D-CEE280E0E5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6E3F54-DEC8-1DD9-41D1-9C5DF23ED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9015E-659D-9D4A-AF3B-29B173FED66D}" type="datetime1">
              <a:rPr lang="en-US" smtClean="0"/>
              <a:t>6/18/26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6CDB62-46F0-FB5F-6109-4F159A794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7A93E0-A5BE-346D-C5F8-922C5004F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0374-117D-3948-8D47-43A409B7F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146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507CC-196E-CB85-83C9-69A1AA815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4179FC-7E44-47C9-FB30-DFAFF3971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9E9B2-99EC-0E49-B6FC-3E6C05DF696C}" type="datetime1">
              <a:rPr lang="en-US" smtClean="0"/>
              <a:t>6/18/26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6BAAEB-FE92-C59F-692B-3CE885983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8547B4-5FF9-770D-00F3-392AA2BB6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0374-117D-3948-8D47-43A409B7F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223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758D840-9443-94DB-DC41-A189004BC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47C7C-B900-AE41-AD99-E034E4F2D68B}" type="datetime1">
              <a:rPr lang="en-US" smtClean="0"/>
              <a:t>6/18/26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ABB50F-70A1-345E-7358-3102FE2A4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D10243-E25E-9D63-9300-6209483D9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0374-117D-3948-8D47-43A409B7F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36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712C1-51FA-D637-AA54-2550996D2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F21B63-3753-373D-0E5E-0D125A8A3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80C775-0716-EBBF-66F4-174D212801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B9F25A-6609-AECC-A806-DF695B738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D5FD3-E575-514F-ACE1-F461BB7534B9}" type="datetime1">
              <a:rPr lang="en-US" smtClean="0"/>
              <a:t>6/18/26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463DE5-DAEB-0226-6C33-CA7D1A609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C6A7ED-4A79-1418-9C34-73F5DEBA6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0374-117D-3948-8D47-43A409B7F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090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BD8C4-56E9-2010-EA6B-30C239FF6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AA31FC-D824-D32F-2EEC-59DCF973FF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1F02CF-3D0F-4FA3-561A-F6AD7A059C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A96094-6238-6727-139E-34FE7541E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BC590-94C1-E642-B81E-070ECE5784E4}" type="datetime1">
              <a:rPr lang="en-US" smtClean="0"/>
              <a:t>6/18/26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CF5541-DB61-8D67-CDDC-7E5DD0E79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369BF4-6614-AF0F-9246-8569A0606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0374-117D-3948-8D47-43A409B7F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841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C3E774-3F3B-7C25-B632-8853245A0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9E0B3A-9FE6-50B3-247C-7D001C132A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71ABD7-2E3C-8B3A-BBD7-01DAB0EAAE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F2B16E-799E-9A43-8529-5840322D8724}" type="datetime1">
              <a:rPr lang="en-US" smtClean="0"/>
              <a:t>6/18/26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5577E6-E48F-16C7-F498-D1F764AFC5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FF1D31-0DB3-EA3D-42A9-FEF692E85C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6B0374-117D-3948-8D47-43A409B7F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117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79975-9ADC-B607-D921-78A81F2BDF5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Backcasting</a:t>
            </a:r>
            <a:r>
              <a:rPr lang="en-US" dirty="0"/>
              <a:t> and the Global Dietary Shift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B7BC60-1AC5-228D-771C-A386A70FF6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79875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Ron Sands</a:t>
            </a:r>
          </a:p>
          <a:p>
            <a:r>
              <a:rPr lang="en-US" dirty="0"/>
              <a:t>GTAP Conference</a:t>
            </a:r>
          </a:p>
          <a:p>
            <a:r>
              <a:rPr lang="en-US" dirty="0"/>
              <a:t>17-19 June 2026</a:t>
            </a:r>
          </a:p>
          <a:p>
            <a:r>
              <a:rPr lang="en-US" dirty="0"/>
              <a:t>Kyoto, Japan</a:t>
            </a:r>
          </a:p>
        </p:txBody>
      </p:sp>
    </p:spTree>
    <p:extLst>
      <p:ext uri="{BB962C8B-B14F-4D97-AF65-F5344CB8AC3E}">
        <p14:creationId xmlns:p14="http://schemas.microsoft.com/office/powerpoint/2010/main" val="26100747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0CD868A3-C954-4A48-FED3-3DD7E2635D3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355216" y="1234824"/>
            <a:ext cx="7481565" cy="513541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A3F03A2-0312-66D8-DF8E-40003C4079E9}"/>
              </a:ext>
            </a:extLst>
          </p:cNvPr>
          <p:cNvSpPr txBox="1"/>
          <p:nvPr/>
        </p:nvSpPr>
        <p:spPr>
          <a:xfrm>
            <a:off x="1506746" y="521592"/>
            <a:ext cx="9178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Projections of world food calories and crop calories, 2011–50</a:t>
            </a:r>
            <a:endParaRPr lang="en-US" dirty="0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40B32957-E008-3439-2244-3A08FFB89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0374-117D-3948-8D47-43A409B7F1E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2675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7E1A6B-1C09-2531-2AE9-531C58738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02162A-0909-CD5B-2F8F-2904AFED7F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253330"/>
            <a:ext cx="5181600" cy="4671981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Data construction</a:t>
            </a:r>
          </a:p>
          <a:p>
            <a:pPr lvl="1"/>
            <a:r>
              <a:rPr lang="en-US" dirty="0"/>
              <a:t>Aggregation of food products from FAO food balance sheets to GTAP production sectors</a:t>
            </a:r>
          </a:p>
          <a:p>
            <a:pPr lvl="1"/>
            <a:r>
              <a:rPr lang="en-US" dirty="0"/>
              <a:t>Adjustment of GTAP social accounting matrix to replicate per-capita calorie accounting in FAO data</a:t>
            </a:r>
          </a:p>
          <a:p>
            <a:r>
              <a:rPr lang="en-US" dirty="0"/>
              <a:t>Linear Expenditure System</a:t>
            </a:r>
          </a:p>
          <a:p>
            <a:pPr lvl="1"/>
            <a:r>
              <a:rPr lang="en-US" dirty="0"/>
              <a:t>Income elasticity for each agricultural product</a:t>
            </a:r>
          </a:p>
          <a:p>
            <a:pPr lvl="1"/>
            <a:r>
              <a:rPr lang="en-US" dirty="0"/>
              <a:t>Income elasticities fall over time to keep per-capita food consumption in a plausible range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3BF05C-D610-98EE-635C-A4A3AEE489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253330"/>
            <a:ext cx="5181600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Policy implications</a:t>
            </a:r>
          </a:p>
          <a:p>
            <a:pPr lvl="1"/>
            <a:r>
              <a:rPr lang="en-US" dirty="0"/>
              <a:t>Global trend toward increasing per-capita calorie consumption in response to income growth</a:t>
            </a:r>
          </a:p>
          <a:p>
            <a:pPr lvl="1"/>
            <a:r>
              <a:rPr lang="en-US" dirty="0"/>
              <a:t>The trend is strongest with consumption of animal products</a:t>
            </a:r>
          </a:p>
          <a:p>
            <a:pPr lvl="1"/>
            <a:r>
              <a:rPr lang="en-US" dirty="0"/>
              <a:t>This creates a new baseline for scenarios designed to reduce consumption of animal products and associated greenhouse gas emissions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C75763-B78F-43C7-3648-B99CCAD03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0374-117D-3948-8D47-43A409B7F1E0}" type="slidenum">
              <a:rPr lang="en-US" smtClean="0"/>
              <a:t>11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1E0836-2628-8AE4-94CF-F42E1BC28D1F}"/>
              </a:ext>
            </a:extLst>
          </p:cNvPr>
          <p:cNvSpPr txBox="1"/>
          <p:nvPr/>
        </p:nvSpPr>
        <p:spPr>
          <a:xfrm>
            <a:off x="1506746" y="521592"/>
            <a:ext cx="9178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Discussion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410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A07C055-0844-84DB-F450-A1ABC71EF9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286015" cy="6858000"/>
          </a:xfrm>
          <a:prstGeom prst="rect">
            <a:avLst/>
          </a:prstGeom>
        </p:spPr>
      </p:pic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D2DA08D2-344E-FE0D-680D-B7D6E8CFCE95}"/>
              </a:ext>
            </a:extLst>
          </p:cNvPr>
          <p:cNvSpPr txBox="1">
            <a:spLocks/>
          </p:cNvSpPr>
          <p:nvPr/>
        </p:nvSpPr>
        <p:spPr>
          <a:xfrm>
            <a:off x="6194673" y="1257300"/>
            <a:ext cx="5387727" cy="5079108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en-US" dirty="0"/>
              <a:t>It is common practice in CGE modeling to use the most recent GTAP base year.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en-US" dirty="0"/>
              <a:t>However, moving the base year back in time can provide insights into model performance over historical years.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en-US" dirty="0"/>
              <a:t>This is demonstrated in a 2023 study by USDA’s Economic Research Service, using 2011 as the base year.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en-US" dirty="0"/>
              <a:t>Data are available to move the base year back further to 2004.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en-US" dirty="0"/>
              <a:t>This presentation describes progress toward a </a:t>
            </a:r>
            <a:r>
              <a:rPr lang="en-US" dirty="0" err="1"/>
              <a:t>backcasting</a:t>
            </a:r>
            <a:r>
              <a:rPr lang="en-US" dirty="0"/>
              <a:t> exercise with 2004 as the base year, and implications for data construction and the consumer demand system.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78C0FE-7621-3436-9C21-C0D1E3211E9C}"/>
              </a:ext>
            </a:extLst>
          </p:cNvPr>
          <p:cNvSpPr txBox="1"/>
          <p:nvPr/>
        </p:nvSpPr>
        <p:spPr>
          <a:xfrm>
            <a:off x="5286014" y="509400"/>
            <a:ext cx="6905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Introduction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4792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D574D8-F46B-2C8A-78AC-14D8776555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39FA5AAA-F080-A03C-129D-3CF21D752E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355216" y="1234824"/>
            <a:ext cx="7481565" cy="513541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A793C7D-6151-AE6B-09B1-573D97CB4986}"/>
              </a:ext>
            </a:extLst>
          </p:cNvPr>
          <p:cNvSpPr txBox="1"/>
          <p:nvPr/>
        </p:nvSpPr>
        <p:spPr>
          <a:xfrm>
            <a:off x="1506746" y="521592"/>
            <a:ext cx="9178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Projections of world food calories and crop calories, 2011–50</a:t>
            </a:r>
            <a:endParaRPr lang="en-US" dirty="0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7E7E1D4A-2645-252E-9841-DB9784D15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0374-117D-3948-8D47-43A409B7F1E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035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33E611ED-7B3F-F583-D838-75211650AFA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09799" y="1289868"/>
            <a:ext cx="7772400" cy="450866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D18165F-DFA5-867E-5254-B473C57E70A1}"/>
              </a:ext>
            </a:extLst>
          </p:cNvPr>
          <p:cNvSpPr txBox="1"/>
          <p:nvPr/>
        </p:nvSpPr>
        <p:spPr>
          <a:xfrm>
            <a:off x="1506746" y="521592"/>
            <a:ext cx="9178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World population estimates (United Nations medium growth), 2010–50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9B5710-AE19-F43C-62D4-7D404B927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0374-117D-3948-8D47-43A409B7F1E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827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91440047-2EDE-2929-7DC8-66736B5146B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183542" y="1404229"/>
            <a:ext cx="7824914" cy="448154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D2A9622-78A7-6F35-2CE4-050F0195D258}"/>
              </a:ext>
            </a:extLst>
          </p:cNvPr>
          <p:cNvSpPr txBox="1"/>
          <p:nvPr/>
        </p:nvSpPr>
        <p:spPr>
          <a:xfrm>
            <a:off x="1506746" y="521592"/>
            <a:ext cx="9178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1990 and 2019 per capita calories available for consumption (selected countries)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D77DDC-62BC-9EA0-3180-3D3F18C73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0374-117D-3948-8D47-43A409B7F1E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683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E16124-293E-5153-23F8-4A5295B88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0374-117D-3948-8D47-43A409B7F1E0}" type="slidenum">
              <a:rPr lang="en-US" smtClean="0"/>
              <a:t>6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2C042B-68E0-0055-EFE9-D20653283F6A}"/>
              </a:ext>
            </a:extLst>
          </p:cNvPr>
          <p:cNvSpPr txBox="1"/>
          <p:nvPr/>
        </p:nvSpPr>
        <p:spPr>
          <a:xfrm>
            <a:off x="243161" y="521592"/>
            <a:ext cx="5785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United States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52E009E-9A4B-B2FD-8C49-82A08B7BEA9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43161" y="933765"/>
            <a:ext cx="5785902" cy="5250904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4E60B9CC-E2CA-0D78-75EF-128C9C2E7E9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62937" y="933766"/>
            <a:ext cx="5785902" cy="525090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2FCBE51-CE42-DD0E-78C5-D2D430B22626}"/>
              </a:ext>
            </a:extLst>
          </p:cNvPr>
          <p:cNvSpPr txBox="1"/>
          <p:nvPr/>
        </p:nvSpPr>
        <p:spPr>
          <a:xfrm>
            <a:off x="6162937" y="520760"/>
            <a:ext cx="5785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Brazil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6926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B2C9CF-6A77-68F3-9C50-3A9C67965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41E2915-2E8F-2852-57D9-96735E9E6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0374-117D-3948-8D47-43A409B7F1E0}" type="slidenum">
              <a:rPr lang="en-US" smtClean="0"/>
              <a:t>7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84B04C-F00D-F913-53E8-7181EC7559B9}"/>
              </a:ext>
            </a:extLst>
          </p:cNvPr>
          <p:cNvSpPr txBox="1"/>
          <p:nvPr/>
        </p:nvSpPr>
        <p:spPr>
          <a:xfrm>
            <a:off x="243161" y="521592"/>
            <a:ext cx="5785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China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EDB0C7-FD31-4826-D409-A02BB5713D32}"/>
              </a:ext>
            </a:extLst>
          </p:cNvPr>
          <p:cNvSpPr txBox="1"/>
          <p:nvPr/>
        </p:nvSpPr>
        <p:spPr>
          <a:xfrm>
            <a:off x="6162937" y="520760"/>
            <a:ext cx="5785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India</a:t>
            </a:r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5551C9BF-9A35-7F1C-AEC2-7F76F4C740C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43160" y="933766"/>
            <a:ext cx="5785903" cy="5250905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7785D804-246D-B309-2DB9-75F0F60BF1F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62937" y="933765"/>
            <a:ext cx="5785903" cy="5250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334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F6898394-4006-11FF-C7DA-D59710ABF2B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0607649"/>
              </p:ext>
            </p:extLst>
          </p:nvPr>
        </p:nvGraphicFramePr>
        <p:xfrm>
          <a:off x="6416675" y="938213"/>
          <a:ext cx="4937125" cy="541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7302500" imgH="8013700" progId="Excel.Sheet.12">
                  <p:embed/>
                </p:oleObj>
              </mc:Choice>
              <mc:Fallback>
                <p:oleObj name="Worksheet" r:id="rId2" imgW="7302500" imgH="80137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416675" y="938213"/>
                        <a:ext cx="4937125" cy="5418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A83183D-F499-DF89-0DE0-133927ED0286}"/>
              </a:ext>
            </a:extLst>
          </p:cNvPr>
          <p:cNvSpPr txBox="1"/>
          <p:nvPr/>
        </p:nvSpPr>
        <p:spPr>
          <a:xfrm>
            <a:off x="0" y="521592"/>
            <a:ext cx="6416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Sequential data construction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1CA178-67D5-A9DD-DBD9-CDA09D173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0374-117D-3948-8D47-43A409B7F1E0}" type="slidenum">
              <a:rPr lang="en-US" smtClean="0"/>
              <a:t>8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4C6ABD-C630-0EE1-0352-313B700F92B6}"/>
              </a:ext>
            </a:extLst>
          </p:cNvPr>
          <p:cNvSpPr txBox="1"/>
          <p:nvPr/>
        </p:nvSpPr>
        <p:spPr>
          <a:xfrm>
            <a:off x="838200" y="1471009"/>
            <a:ext cx="45841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Start with a balanced and aggregated GTAP global database (top of diagram)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Integration of food balances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Construct energy technologies (e.g., electricity generation)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Set up the consumer demand system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3774EB-0496-278D-0188-EC051D6814BD}"/>
              </a:ext>
            </a:extLst>
          </p:cNvPr>
          <p:cNvSpPr txBox="1"/>
          <p:nvPr/>
        </p:nvSpPr>
        <p:spPr>
          <a:xfrm>
            <a:off x="838200" y="3528422"/>
            <a:ext cx="45841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Use production levels by U.S. State to algebraically downscale  U.S. national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Input-output structure at the national level is retained for each U.S. State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Complexity of model is more easily handled in GAMS/MPSGE than algebraic GAMS</a:t>
            </a:r>
          </a:p>
        </p:txBody>
      </p:sp>
    </p:spTree>
    <p:extLst>
      <p:ext uri="{BB962C8B-B14F-4D97-AF65-F5344CB8AC3E}">
        <p14:creationId xmlns:p14="http://schemas.microsoft.com/office/powerpoint/2010/main" val="40439406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3A52DEE-2A35-31B7-12CC-90D8732589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1304497"/>
              </p:ext>
            </p:extLst>
          </p:nvPr>
        </p:nvGraphicFramePr>
        <p:xfrm>
          <a:off x="2894492" y="1168493"/>
          <a:ext cx="6473951" cy="5090987"/>
        </p:xfrm>
        <a:graphic>
          <a:graphicData uri="http://schemas.openxmlformats.org/drawingml/2006/table">
            <a:tbl>
              <a:tblPr firstRow="1"/>
              <a:tblGrid>
                <a:gridCol w="873400">
                  <a:extLst>
                    <a:ext uri="{9D8B030D-6E8A-4147-A177-3AD203B41FA5}">
                      <a16:colId xmlns:a16="http://schemas.microsoft.com/office/drawing/2014/main" val="1313887058"/>
                    </a:ext>
                  </a:extLst>
                </a:gridCol>
                <a:gridCol w="873400">
                  <a:extLst>
                    <a:ext uri="{9D8B030D-6E8A-4147-A177-3AD203B41FA5}">
                      <a16:colId xmlns:a16="http://schemas.microsoft.com/office/drawing/2014/main" val="2524505484"/>
                    </a:ext>
                  </a:extLst>
                </a:gridCol>
                <a:gridCol w="873400">
                  <a:extLst>
                    <a:ext uri="{9D8B030D-6E8A-4147-A177-3AD203B41FA5}">
                      <a16:colId xmlns:a16="http://schemas.microsoft.com/office/drawing/2014/main" val="2832594497"/>
                    </a:ext>
                  </a:extLst>
                </a:gridCol>
                <a:gridCol w="476856">
                  <a:extLst>
                    <a:ext uri="{9D8B030D-6E8A-4147-A177-3AD203B41FA5}">
                      <a16:colId xmlns:a16="http://schemas.microsoft.com/office/drawing/2014/main" val="2866722826"/>
                    </a:ext>
                  </a:extLst>
                </a:gridCol>
                <a:gridCol w="476856">
                  <a:extLst>
                    <a:ext uri="{9D8B030D-6E8A-4147-A177-3AD203B41FA5}">
                      <a16:colId xmlns:a16="http://schemas.microsoft.com/office/drawing/2014/main" val="2658518074"/>
                    </a:ext>
                  </a:extLst>
                </a:gridCol>
                <a:gridCol w="476856">
                  <a:extLst>
                    <a:ext uri="{9D8B030D-6E8A-4147-A177-3AD203B41FA5}">
                      <a16:colId xmlns:a16="http://schemas.microsoft.com/office/drawing/2014/main" val="2096366668"/>
                    </a:ext>
                  </a:extLst>
                </a:gridCol>
                <a:gridCol w="477484">
                  <a:extLst>
                    <a:ext uri="{9D8B030D-6E8A-4147-A177-3AD203B41FA5}">
                      <a16:colId xmlns:a16="http://schemas.microsoft.com/office/drawing/2014/main" val="3387070578"/>
                    </a:ext>
                  </a:extLst>
                </a:gridCol>
                <a:gridCol w="648149">
                  <a:extLst>
                    <a:ext uri="{9D8B030D-6E8A-4147-A177-3AD203B41FA5}">
                      <a16:colId xmlns:a16="http://schemas.microsoft.com/office/drawing/2014/main" val="162393252"/>
                    </a:ext>
                  </a:extLst>
                </a:gridCol>
                <a:gridCol w="648775">
                  <a:extLst>
                    <a:ext uri="{9D8B030D-6E8A-4147-A177-3AD203B41FA5}">
                      <a16:colId xmlns:a16="http://schemas.microsoft.com/office/drawing/2014/main" val="4085510529"/>
                    </a:ext>
                  </a:extLst>
                </a:gridCol>
                <a:gridCol w="648775">
                  <a:extLst>
                    <a:ext uri="{9D8B030D-6E8A-4147-A177-3AD203B41FA5}">
                      <a16:colId xmlns:a16="http://schemas.microsoft.com/office/drawing/2014/main" val="4069734844"/>
                    </a:ext>
                  </a:extLst>
                </a:gridCol>
              </a:tblGrid>
              <a:tr h="39772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b="1" kern="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Group</a:t>
                      </a:r>
                      <a:endParaRPr lang="en-US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156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156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6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Subgroup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56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6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Product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56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6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Grains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56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6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Veg.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oils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56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6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Sugar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56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6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Veg. and fruit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56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6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Other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crops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56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6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Animal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products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56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6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Forest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products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>
                      <a:noFill/>
                    </a:lnL>
                    <a:lnR w="12700" cap="flat" cmpd="sng" algn="ctr">
                      <a:solidFill>
                        <a:srgbClr val="156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56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6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4045516"/>
                  </a:ext>
                </a:extLst>
              </a:tr>
              <a:tr h="135408">
                <a:tc rowSpan="14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Primary agriculture</a:t>
                      </a:r>
                      <a:endParaRPr lang="en-US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56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8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Crops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56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Wheat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56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56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56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56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56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56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56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560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7115909"/>
                  </a:ext>
                </a:extLst>
              </a:tr>
              <a:tr h="15437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Paddy rice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1310983"/>
                  </a:ext>
                </a:extLst>
              </a:tr>
              <a:tr h="1445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Other grains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8059888"/>
                  </a:ext>
                </a:extLst>
              </a:tr>
              <a:tr h="1445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Oilseeds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2357127"/>
                  </a:ext>
                </a:extLst>
              </a:tr>
              <a:tr h="2714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Sugar (cane and beet)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7941495"/>
                  </a:ext>
                </a:extLst>
              </a:tr>
              <a:tr h="2629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Vegetables and fruit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4691347"/>
                  </a:ext>
                </a:extLst>
              </a:tr>
              <a:tr h="1445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Plant fibers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4432745"/>
                  </a:ext>
                </a:extLst>
              </a:tr>
              <a:tr h="15437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Other crops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6782340"/>
                  </a:ext>
                </a:extLst>
              </a:tr>
              <a:tr h="1445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Fisheries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Fish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9315176"/>
                  </a:ext>
                </a:extLst>
              </a:tr>
              <a:tr h="1445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Forestry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Forestry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7450715"/>
                  </a:ext>
                </a:extLst>
              </a:tr>
              <a:tr h="39733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Ruminant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Cattle and other ruminants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6928936"/>
                  </a:ext>
                </a:extLst>
              </a:tr>
              <a:tr h="1445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Raw milk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0199499"/>
                  </a:ext>
                </a:extLst>
              </a:tr>
              <a:tr h="14456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Wool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3671895"/>
                  </a:ext>
                </a:extLst>
              </a:tr>
              <a:tr h="2714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Non-ruminant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Other animal products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1225506"/>
                  </a:ext>
                </a:extLst>
              </a:tr>
              <a:tr h="135408">
                <a:tc rowSpan="8"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Food processing</a:t>
                      </a:r>
                      <a:endParaRPr lang="en-US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8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Vegetable oils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8850393"/>
                  </a:ext>
                </a:extLst>
              </a:tr>
              <a:tr h="262969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Processed rice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3877503"/>
                  </a:ext>
                </a:extLst>
              </a:tr>
              <a:tr h="154379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Sugar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1354411"/>
                  </a:ext>
                </a:extLst>
              </a:tr>
              <a:tr h="397331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Beverages and tobacco products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0370902"/>
                  </a:ext>
                </a:extLst>
              </a:tr>
              <a:tr h="144567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Other food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5915440"/>
                  </a:ext>
                </a:extLst>
              </a:tr>
              <a:tr h="531692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Meat from cattle and other ruminants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6307079"/>
                  </a:ext>
                </a:extLst>
              </a:tr>
              <a:tr h="144567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Dairy products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7322828"/>
                  </a:ext>
                </a:extLst>
              </a:tr>
              <a:tr h="262969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Other meat products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10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700" kern="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384" marR="60384" marT="0" marB="0">
                    <a:lnL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5B0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7079320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6240861B-5511-B50E-1399-CE171D356AF2}"/>
              </a:ext>
            </a:extLst>
          </p:cNvPr>
          <p:cNvSpPr txBox="1"/>
          <p:nvPr/>
        </p:nvSpPr>
        <p:spPr>
          <a:xfrm>
            <a:off x="1506746" y="521592"/>
            <a:ext cx="9178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Agricultural production sectors and first-stage mapping for demand system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98136-7A43-C766-7482-FCFC369ED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B0374-117D-3948-8D47-43A409B7F1E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5601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661</Words>
  <Application>Microsoft Macintosh PowerPoint</Application>
  <PresentationFormat>Widescreen</PresentationFormat>
  <Paragraphs>259</Paragraphs>
  <Slides>11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Office Theme</vt:lpstr>
      <vt:lpstr>Worksheet</vt:lpstr>
      <vt:lpstr>Backcasting and the Global Dietary Shift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Ron Sands</dc:creator>
  <cp:lastModifiedBy>Ron Sands</cp:lastModifiedBy>
  <cp:revision>16</cp:revision>
  <dcterms:created xsi:type="dcterms:W3CDTF">2026-06-05T19:08:33Z</dcterms:created>
  <dcterms:modified xsi:type="dcterms:W3CDTF">2026-06-18T03:48:17Z</dcterms:modified>
</cp:coreProperties>
</file>