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0.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1.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6" r:id="rId2"/>
  </p:sldMasterIdLst>
  <p:notesMasterIdLst>
    <p:notesMasterId r:id="rId24"/>
  </p:notesMasterIdLst>
  <p:handoutMasterIdLst>
    <p:handoutMasterId r:id="rId25"/>
  </p:handoutMasterIdLst>
  <p:sldIdLst>
    <p:sldId id="269" r:id="rId3"/>
    <p:sldId id="272" r:id="rId4"/>
    <p:sldId id="284" r:id="rId5"/>
    <p:sldId id="285" r:id="rId6"/>
    <p:sldId id="286" r:id="rId7"/>
    <p:sldId id="288" r:id="rId8"/>
    <p:sldId id="277" r:id="rId9"/>
    <p:sldId id="290" r:id="rId10"/>
    <p:sldId id="295" r:id="rId11"/>
    <p:sldId id="292" r:id="rId12"/>
    <p:sldId id="293" r:id="rId13"/>
    <p:sldId id="294" r:id="rId14"/>
    <p:sldId id="283" r:id="rId15"/>
    <p:sldId id="279" r:id="rId16"/>
    <p:sldId id="289" r:id="rId17"/>
    <p:sldId id="280" r:id="rId18"/>
    <p:sldId id="282" r:id="rId19"/>
    <p:sldId id="281" r:id="rId20"/>
    <p:sldId id="291" r:id="rId21"/>
    <p:sldId id="278" r:id="rId22"/>
    <p:sldId id="296" r:id="rId23"/>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08"/>
    <p:restoredTop sz="94613"/>
  </p:normalViewPr>
  <p:slideViewPr>
    <p:cSldViewPr>
      <p:cViewPr varScale="1">
        <p:scale>
          <a:sx n="87" d="100"/>
          <a:sy n="87" d="100"/>
        </p:scale>
        <p:origin x="1092" y="90"/>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E:\ERS_2014\FY2014_presentations\2014_09_17_Sands_distance_learning\background\crop_area_v02.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E:\FARM_model\FARM_v88\model_IRG_13_2007\gdp_and_fbs_calibration\land_use_v04.xlsx" TargetMode="External"/><Relationship Id="rId2" Type="http://schemas.microsoft.com/office/2011/relationships/chartColorStyle" Target="colors9.xml"/><Relationship Id="rId1" Type="http://schemas.microsoft.com/office/2011/relationships/chartStyle" Target="style9.xml"/></Relationships>
</file>

<file path=ppt/charts/_rels/chart2.xml.rels><?xml version="1.0" encoding="UTF-8" standalone="yes"?>
<Relationships xmlns="http://schemas.openxmlformats.org/package/2006/relationships"><Relationship Id="rId3" Type="http://schemas.openxmlformats.org/officeDocument/2006/relationships/oleObject" Target="file:///E:\FARM_model\FARM_v88\model_IRG_13_2007\gdp_and_fbs_calibration\kcal_v08.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E:\FARM_model\FARM_v88\model_IRG_13_2007\gdp_and_fbs_calibration\kcal_v08.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E:\FARM_model\FARM_v88\model_IRG_13_2007\gdp_and_fbs_calibration\kcal_v08.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E:\FARM_model\FARM_v88\model_IRG_13_2007\gdp_and_fbs_calibration\kcal_v08.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E:\FARM_model\FARM_v88\model_IRG_13_2007\gdp_and_fbs_calibration\delta_2050_%20v03.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file:///E:\FARM_model\FARM_v88\model_IRG_13_2007\gdp_and_fbs_calibration\delta_2050_%20v03.xlsx"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oleObject" Target="file:///E:\FARM_model\FARM_v88\model_IRG_13_2007\gdp_and_fbs_calibration\delta_2050_%20v03.xlsx"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file:///E:\FARM_model\FARM_v88\model_IRG_13_2007\gdp_and_fbs_calibration\land_use_v04.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stacked"/>
        <c:varyColors val="0"/>
        <c:ser>
          <c:idx val="0"/>
          <c:order val="0"/>
          <c:tx>
            <c:strRef>
              <c:f>production!$A$23</c:f>
              <c:strCache>
                <c:ptCount val="1"/>
                <c:pt idx="0">
                  <c:v>wheat</c:v>
                </c:pt>
              </c:strCache>
            </c:strRef>
          </c:tx>
          <c:spPr>
            <a:solidFill>
              <a:schemeClr val="accent6">
                <a:lumMod val="40000"/>
                <a:lumOff val="60000"/>
              </a:schemeClr>
            </a:solidFill>
          </c:spPr>
          <c:dLbls>
            <c:spPr>
              <a:noFill/>
              <a:ln>
                <a:noFill/>
              </a:ln>
              <a:effectLst/>
            </c:spPr>
            <c:txPr>
              <a:bodyPr/>
              <a:lstStyle/>
              <a:p>
                <a:pPr>
                  <a:defRPr sz="1200"/>
                </a:pPr>
                <a:endParaRPr lang="en-US"/>
              </a:p>
            </c:txPr>
            <c:showLegendKey val="0"/>
            <c:showVal val="0"/>
            <c:showCatName val="0"/>
            <c:showSerName val="1"/>
            <c:showPercent val="0"/>
            <c:showBubbleSize val="0"/>
            <c:showLeaderLines val="0"/>
            <c:extLst>
              <c:ext xmlns:c15="http://schemas.microsoft.com/office/drawing/2012/chart" uri="{CE6537A1-D6FC-4f65-9D91-7224C49458BB}">
                <c15:layout/>
                <c15:showLeaderLines val="0"/>
              </c:ext>
            </c:extLst>
          </c:dLbls>
          <c:cat>
            <c:numRef>
              <c:f>production!$B$22:$K$22</c:f>
              <c:numCache>
                <c:formatCode>General</c:formatCode>
                <c:ptCount val="10"/>
                <c:pt idx="0">
                  <c:v>2005</c:v>
                </c:pt>
                <c:pt idx="1">
                  <c:v>2010</c:v>
                </c:pt>
                <c:pt idx="2">
                  <c:v>2015</c:v>
                </c:pt>
                <c:pt idx="3">
                  <c:v>2020</c:v>
                </c:pt>
                <c:pt idx="4">
                  <c:v>2025</c:v>
                </c:pt>
                <c:pt idx="5">
                  <c:v>2030</c:v>
                </c:pt>
                <c:pt idx="6">
                  <c:v>2035</c:v>
                </c:pt>
                <c:pt idx="7">
                  <c:v>2040</c:v>
                </c:pt>
                <c:pt idx="8">
                  <c:v>2045</c:v>
                </c:pt>
                <c:pt idx="9">
                  <c:v>2050</c:v>
                </c:pt>
              </c:numCache>
            </c:numRef>
          </c:cat>
          <c:val>
            <c:numRef>
              <c:f>production!$B$23:$K$23</c:f>
              <c:numCache>
                <c:formatCode>0.0</c:formatCode>
                <c:ptCount val="10"/>
                <c:pt idx="0">
                  <c:v>643.42016200000012</c:v>
                </c:pt>
                <c:pt idx="1">
                  <c:v>698.59382000000005</c:v>
                </c:pt>
                <c:pt idx="2">
                  <c:v>755.25286200000005</c:v>
                </c:pt>
                <c:pt idx="3">
                  <c:v>809.05496800000014</c:v>
                </c:pt>
                <c:pt idx="4">
                  <c:v>859.64958000000001</c:v>
                </c:pt>
                <c:pt idx="5">
                  <c:v>906.46252600000003</c:v>
                </c:pt>
                <c:pt idx="6">
                  <c:v>950.29185200000006</c:v>
                </c:pt>
                <c:pt idx="7">
                  <c:v>992.7453220000001</c:v>
                </c:pt>
                <c:pt idx="8">
                  <c:v>1033.099316</c:v>
                </c:pt>
                <c:pt idx="9">
                  <c:v>1069.4896720000002</c:v>
                </c:pt>
              </c:numCache>
            </c:numRef>
          </c:val>
        </c:ser>
        <c:ser>
          <c:idx val="1"/>
          <c:order val="1"/>
          <c:tx>
            <c:strRef>
              <c:f>production!$A$24</c:f>
              <c:strCache>
                <c:ptCount val="1"/>
                <c:pt idx="0">
                  <c:v>rice</c:v>
                </c:pt>
              </c:strCache>
            </c:strRef>
          </c:tx>
          <c:spPr>
            <a:solidFill>
              <a:schemeClr val="accent5">
                <a:lumMod val="60000"/>
                <a:lumOff val="40000"/>
              </a:schemeClr>
            </a:solidFill>
          </c:spPr>
          <c:dLbls>
            <c:spPr>
              <a:noFill/>
              <a:ln>
                <a:noFill/>
              </a:ln>
              <a:effectLst/>
            </c:spPr>
            <c:txPr>
              <a:bodyPr/>
              <a:lstStyle/>
              <a:p>
                <a:pPr>
                  <a:defRPr sz="1200"/>
                </a:pPr>
                <a:endParaRPr lang="en-US"/>
              </a:p>
            </c:txPr>
            <c:showLegendKey val="0"/>
            <c:showVal val="0"/>
            <c:showCatName val="0"/>
            <c:showSerName val="1"/>
            <c:showPercent val="0"/>
            <c:showBubbleSize val="0"/>
            <c:showLeaderLines val="0"/>
            <c:extLst>
              <c:ext xmlns:c15="http://schemas.microsoft.com/office/drawing/2012/chart" uri="{CE6537A1-D6FC-4f65-9D91-7224C49458BB}">
                <c15:layout/>
                <c15:showLeaderLines val="0"/>
              </c:ext>
            </c:extLst>
          </c:dLbls>
          <c:cat>
            <c:numRef>
              <c:f>production!$B$22:$K$22</c:f>
              <c:numCache>
                <c:formatCode>General</c:formatCode>
                <c:ptCount val="10"/>
                <c:pt idx="0">
                  <c:v>2005</c:v>
                </c:pt>
                <c:pt idx="1">
                  <c:v>2010</c:v>
                </c:pt>
                <c:pt idx="2">
                  <c:v>2015</c:v>
                </c:pt>
                <c:pt idx="3">
                  <c:v>2020</c:v>
                </c:pt>
                <c:pt idx="4">
                  <c:v>2025</c:v>
                </c:pt>
                <c:pt idx="5">
                  <c:v>2030</c:v>
                </c:pt>
                <c:pt idx="6">
                  <c:v>2035</c:v>
                </c:pt>
                <c:pt idx="7">
                  <c:v>2040</c:v>
                </c:pt>
                <c:pt idx="8">
                  <c:v>2045</c:v>
                </c:pt>
                <c:pt idx="9">
                  <c:v>2050</c:v>
                </c:pt>
              </c:numCache>
            </c:numRef>
          </c:cat>
          <c:val>
            <c:numRef>
              <c:f>production!$B$24:$K$24</c:f>
              <c:numCache>
                <c:formatCode>0.0</c:formatCode>
                <c:ptCount val="10"/>
                <c:pt idx="0">
                  <c:v>621.69074599999999</c:v>
                </c:pt>
                <c:pt idx="1">
                  <c:v>692.85104999999999</c:v>
                </c:pt>
                <c:pt idx="2">
                  <c:v>767.00033800000006</c:v>
                </c:pt>
                <c:pt idx="3">
                  <c:v>832.31004800000005</c:v>
                </c:pt>
                <c:pt idx="4">
                  <c:v>890.92053800000008</c:v>
                </c:pt>
                <c:pt idx="5">
                  <c:v>942.12485600000002</c:v>
                </c:pt>
                <c:pt idx="6">
                  <c:v>986.68852400000003</c:v>
                </c:pt>
                <c:pt idx="7">
                  <c:v>1026.4247</c:v>
                </c:pt>
                <c:pt idx="8">
                  <c:v>1060.9371640000002</c:v>
                </c:pt>
                <c:pt idx="9">
                  <c:v>1089.3296879999998</c:v>
                </c:pt>
              </c:numCache>
            </c:numRef>
          </c:val>
        </c:ser>
        <c:ser>
          <c:idx val="2"/>
          <c:order val="2"/>
          <c:tx>
            <c:strRef>
              <c:f>production!$A$25</c:f>
              <c:strCache>
                <c:ptCount val="1"/>
                <c:pt idx="0">
                  <c:v>coarse grains</c:v>
                </c:pt>
              </c:strCache>
            </c:strRef>
          </c:tx>
          <c:spPr>
            <a:solidFill>
              <a:schemeClr val="accent3">
                <a:lumMod val="40000"/>
                <a:lumOff val="60000"/>
              </a:schemeClr>
            </a:solidFill>
          </c:spPr>
          <c:dLbls>
            <c:spPr>
              <a:solidFill>
                <a:schemeClr val="accent3">
                  <a:lumMod val="40000"/>
                  <a:lumOff val="60000"/>
                </a:schemeClr>
              </a:solidFill>
            </c:spPr>
            <c:txPr>
              <a:bodyPr/>
              <a:lstStyle/>
              <a:p>
                <a:pPr>
                  <a:defRPr sz="1200"/>
                </a:pPr>
                <a:endParaRPr lang="en-US"/>
              </a:p>
            </c:txPr>
            <c:showLegendKey val="0"/>
            <c:showVal val="0"/>
            <c:showCatName val="0"/>
            <c:showSerName val="1"/>
            <c:showPercent val="0"/>
            <c:showBubbleSize val="0"/>
            <c:showLeaderLines val="0"/>
            <c:extLst>
              <c:ext xmlns:c15="http://schemas.microsoft.com/office/drawing/2012/chart" uri="{CE6537A1-D6FC-4f65-9D91-7224C49458BB}">
                <c15:layout/>
                <c15:showLeaderLines val="0"/>
              </c:ext>
            </c:extLst>
          </c:dLbls>
          <c:cat>
            <c:numRef>
              <c:f>production!$B$22:$K$22</c:f>
              <c:numCache>
                <c:formatCode>General</c:formatCode>
                <c:ptCount val="10"/>
                <c:pt idx="0">
                  <c:v>2005</c:v>
                </c:pt>
                <c:pt idx="1">
                  <c:v>2010</c:v>
                </c:pt>
                <c:pt idx="2">
                  <c:v>2015</c:v>
                </c:pt>
                <c:pt idx="3">
                  <c:v>2020</c:v>
                </c:pt>
                <c:pt idx="4">
                  <c:v>2025</c:v>
                </c:pt>
                <c:pt idx="5">
                  <c:v>2030</c:v>
                </c:pt>
                <c:pt idx="6">
                  <c:v>2035</c:v>
                </c:pt>
                <c:pt idx="7">
                  <c:v>2040</c:v>
                </c:pt>
                <c:pt idx="8">
                  <c:v>2045</c:v>
                </c:pt>
                <c:pt idx="9">
                  <c:v>2050</c:v>
                </c:pt>
              </c:numCache>
            </c:numRef>
          </c:cat>
          <c:val>
            <c:numRef>
              <c:f>production!$B$25:$K$25</c:f>
              <c:numCache>
                <c:formatCode>0.0</c:formatCode>
                <c:ptCount val="10"/>
                <c:pt idx="0">
                  <c:v>1055.8944880000001</c:v>
                </c:pt>
                <c:pt idx="1">
                  <c:v>1139.471914</c:v>
                </c:pt>
                <c:pt idx="2">
                  <c:v>1228.710654</c:v>
                </c:pt>
                <c:pt idx="3">
                  <c:v>1316.6642700000002</c:v>
                </c:pt>
                <c:pt idx="4">
                  <c:v>1404.8562880000002</c:v>
                </c:pt>
                <c:pt idx="5">
                  <c:v>1491.992326</c:v>
                </c:pt>
                <c:pt idx="6">
                  <c:v>1578.2552860000001</c:v>
                </c:pt>
                <c:pt idx="7">
                  <c:v>1664.1363180000001</c:v>
                </c:pt>
                <c:pt idx="8">
                  <c:v>1747.1273980000003</c:v>
                </c:pt>
                <c:pt idx="9">
                  <c:v>1823.5587880000003</c:v>
                </c:pt>
              </c:numCache>
            </c:numRef>
          </c:val>
        </c:ser>
        <c:ser>
          <c:idx val="3"/>
          <c:order val="3"/>
          <c:tx>
            <c:strRef>
              <c:f>production!$A$26</c:f>
              <c:strCache>
                <c:ptCount val="1"/>
                <c:pt idx="0">
                  <c:v>oil seeds</c:v>
                </c:pt>
              </c:strCache>
            </c:strRef>
          </c:tx>
          <c:spPr>
            <a:solidFill>
              <a:srgbClr val="92D050"/>
            </a:solidFill>
          </c:spPr>
          <c:dLbls>
            <c:spPr>
              <a:noFill/>
              <a:ln>
                <a:noFill/>
              </a:ln>
              <a:effectLst/>
            </c:spPr>
            <c:txPr>
              <a:bodyPr/>
              <a:lstStyle/>
              <a:p>
                <a:pPr>
                  <a:defRPr sz="1200"/>
                </a:pPr>
                <a:endParaRPr lang="en-US"/>
              </a:p>
            </c:txPr>
            <c:showLegendKey val="0"/>
            <c:showVal val="0"/>
            <c:showCatName val="0"/>
            <c:showSerName val="1"/>
            <c:showPercent val="0"/>
            <c:showBubbleSize val="0"/>
            <c:showLeaderLines val="0"/>
            <c:extLst>
              <c:ext xmlns:c15="http://schemas.microsoft.com/office/drawing/2012/chart" uri="{CE6537A1-D6FC-4f65-9D91-7224C49458BB}">
                <c15:layout/>
                <c15:showLeaderLines val="0"/>
              </c:ext>
            </c:extLst>
          </c:dLbls>
          <c:cat>
            <c:numRef>
              <c:f>production!$B$22:$K$22</c:f>
              <c:numCache>
                <c:formatCode>General</c:formatCode>
                <c:ptCount val="10"/>
                <c:pt idx="0">
                  <c:v>2005</c:v>
                </c:pt>
                <c:pt idx="1">
                  <c:v>2010</c:v>
                </c:pt>
                <c:pt idx="2">
                  <c:v>2015</c:v>
                </c:pt>
                <c:pt idx="3">
                  <c:v>2020</c:v>
                </c:pt>
                <c:pt idx="4">
                  <c:v>2025</c:v>
                </c:pt>
                <c:pt idx="5">
                  <c:v>2030</c:v>
                </c:pt>
                <c:pt idx="6">
                  <c:v>2035</c:v>
                </c:pt>
                <c:pt idx="7">
                  <c:v>2040</c:v>
                </c:pt>
                <c:pt idx="8">
                  <c:v>2045</c:v>
                </c:pt>
                <c:pt idx="9">
                  <c:v>2050</c:v>
                </c:pt>
              </c:numCache>
            </c:numRef>
          </c:cat>
          <c:val>
            <c:numRef>
              <c:f>production!$B$26:$K$26</c:f>
              <c:numCache>
                <c:formatCode>0.0</c:formatCode>
                <c:ptCount val="10"/>
                <c:pt idx="0">
                  <c:v>570.02241800000002</c:v>
                </c:pt>
                <c:pt idx="1">
                  <c:v>623.94091800000001</c:v>
                </c:pt>
                <c:pt idx="2">
                  <c:v>679.49508600000001</c:v>
                </c:pt>
                <c:pt idx="3">
                  <c:v>733.62826000000007</c:v>
                </c:pt>
                <c:pt idx="4">
                  <c:v>787.9961340000001</c:v>
                </c:pt>
                <c:pt idx="5">
                  <c:v>841.66163600000016</c:v>
                </c:pt>
                <c:pt idx="6">
                  <c:v>892.71805400000017</c:v>
                </c:pt>
                <c:pt idx="7">
                  <c:v>941.02092200000004</c:v>
                </c:pt>
                <c:pt idx="8">
                  <c:v>985.96073000000013</c:v>
                </c:pt>
                <c:pt idx="9">
                  <c:v>1026.5507980000002</c:v>
                </c:pt>
              </c:numCache>
            </c:numRef>
          </c:val>
        </c:ser>
        <c:ser>
          <c:idx val="4"/>
          <c:order val="4"/>
          <c:tx>
            <c:strRef>
              <c:f>production!$A$27</c:f>
              <c:strCache>
                <c:ptCount val="1"/>
                <c:pt idx="0">
                  <c:v>sugar</c:v>
                </c:pt>
              </c:strCache>
            </c:strRef>
          </c:tx>
          <c:spPr>
            <a:solidFill>
              <a:schemeClr val="accent4">
                <a:lumMod val="40000"/>
                <a:lumOff val="60000"/>
              </a:schemeClr>
            </a:solidFill>
          </c:spPr>
          <c:dLbls>
            <c:spPr>
              <a:noFill/>
              <a:ln>
                <a:noFill/>
              </a:ln>
              <a:effectLst/>
            </c:spPr>
            <c:txPr>
              <a:bodyPr/>
              <a:lstStyle/>
              <a:p>
                <a:pPr>
                  <a:defRPr sz="1200"/>
                </a:pPr>
                <a:endParaRPr lang="en-US"/>
              </a:p>
            </c:txPr>
            <c:showLegendKey val="0"/>
            <c:showVal val="0"/>
            <c:showCatName val="0"/>
            <c:showSerName val="1"/>
            <c:showPercent val="0"/>
            <c:showBubbleSize val="0"/>
            <c:showLeaderLines val="0"/>
            <c:extLst>
              <c:ext xmlns:c15="http://schemas.microsoft.com/office/drawing/2012/chart" uri="{CE6537A1-D6FC-4f65-9D91-7224C49458BB}">
                <c15:layout/>
                <c15:showLeaderLines val="0"/>
              </c:ext>
            </c:extLst>
          </c:dLbls>
          <c:cat>
            <c:numRef>
              <c:f>production!$B$22:$K$22</c:f>
              <c:numCache>
                <c:formatCode>General</c:formatCode>
                <c:ptCount val="10"/>
                <c:pt idx="0">
                  <c:v>2005</c:v>
                </c:pt>
                <c:pt idx="1">
                  <c:v>2010</c:v>
                </c:pt>
                <c:pt idx="2">
                  <c:v>2015</c:v>
                </c:pt>
                <c:pt idx="3">
                  <c:v>2020</c:v>
                </c:pt>
                <c:pt idx="4">
                  <c:v>2025</c:v>
                </c:pt>
                <c:pt idx="5">
                  <c:v>2030</c:v>
                </c:pt>
                <c:pt idx="6">
                  <c:v>2035</c:v>
                </c:pt>
                <c:pt idx="7">
                  <c:v>2040</c:v>
                </c:pt>
                <c:pt idx="8">
                  <c:v>2045</c:v>
                </c:pt>
                <c:pt idx="9">
                  <c:v>2050</c:v>
                </c:pt>
              </c:numCache>
            </c:numRef>
          </c:cat>
          <c:val>
            <c:numRef>
              <c:f>production!$B$27:$K$27</c:f>
              <c:numCache>
                <c:formatCode>0.0</c:formatCode>
                <c:ptCount val="10"/>
                <c:pt idx="0">
                  <c:v>148.62419400000002</c:v>
                </c:pt>
                <c:pt idx="1">
                  <c:v>163.62368200000003</c:v>
                </c:pt>
                <c:pt idx="2">
                  <c:v>179.93819400000004</c:v>
                </c:pt>
                <c:pt idx="3">
                  <c:v>196.52138000000002</c:v>
                </c:pt>
                <c:pt idx="4">
                  <c:v>213.382328</c:v>
                </c:pt>
                <c:pt idx="5">
                  <c:v>230.285462</c:v>
                </c:pt>
                <c:pt idx="6">
                  <c:v>247.22431800000004</c:v>
                </c:pt>
                <c:pt idx="7">
                  <c:v>264.15200600000003</c:v>
                </c:pt>
                <c:pt idx="8">
                  <c:v>280.81750199999999</c:v>
                </c:pt>
                <c:pt idx="9">
                  <c:v>296.83035600000005</c:v>
                </c:pt>
              </c:numCache>
            </c:numRef>
          </c:val>
        </c:ser>
        <c:dLbls>
          <c:showLegendKey val="0"/>
          <c:showVal val="0"/>
          <c:showCatName val="0"/>
          <c:showSerName val="0"/>
          <c:showPercent val="0"/>
          <c:showBubbleSize val="0"/>
        </c:dLbls>
        <c:axId val="-607853280"/>
        <c:axId val="-534297648"/>
      </c:areaChart>
      <c:catAx>
        <c:axId val="-607853280"/>
        <c:scaling>
          <c:orientation val="minMax"/>
        </c:scaling>
        <c:delete val="0"/>
        <c:axPos val="b"/>
        <c:numFmt formatCode="0" sourceLinked="0"/>
        <c:majorTickMark val="out"/>
        <c:minorTickMark val="none"/>
        <c:tickLblPos val="nextTo"/>
        <c:txPr>
          <a:bodyPr/>
          <a:lstStyle/>
          <a:p>
            <a:pPr>
              <a:defRPr sz="1200"/>
            </a:pPr>
            <a:endParaRPr lang="en-US"/>
          </a:p>
        </c:txPr>
        <c:crossAx val="-534297648"/>
        <c:crosses val="autoZero"/>
        <c:auto val="1"/>
        <c:lblAlgn val="ctr"/>
        <c:lblOffset val="100"/>
        <c:noMultiLvlLbl val="0"/>
      </c:catAx>
      <c:valAx>
        <c:axId val="-534297648"/>
        <c:scaling>
          <c:orientation val="minMax"/>
        </c:scaling>
        <c:delete val="0"/>
        <c:axPos val="l"/>
        <c:majorGridlines/>
        <c:numFmt formatCode="#,##0" sourceLinked="0"/>
        <c:majorTickMark val="out"/>
        <c:minorTickMark val="none"/>
        <c:tickLblPos val="nextTo"/>
        <c:txPr>
          <a:bodyPr/>
          <a:lstStyle/>
          <a:p>
            <a:pPr>
              <a:defRPr sz="1200"/>
            </a:pPr>
            <a:endParaRPr lang="en-US"/>
          </a:p>
        </c:txPr>
        <c:crossAx val="-607853280"/>
        <c:crosses val="autoZero"/>
        <c:crossBetween val="midCat"/>
      </c:valAx>
    </c:plotArea>
    <c:plotVisOnly val="1"/>
    <c:dispBlanksAs val="zero"/>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600">
                <a:solidFill>
                  <a:sysClr val="windowText" lastClr="000000"/>
                </a:solidFill>
              </a:rPr>
              <a:t>Global Land Use Change in 2050</a:t>
            </a:r>
          </a:p>
          <a:p>
            <a:pPr>
              <a:defRPr>
                <a:solidFill>
                  <a:sysClr val="windowText" lastClr="000000"/>
                </a:solidFill>
              </a:defRPr>
            </a:pPr>
            <a:r>
              <a:rPr lang="en-US" sz="1600">
                <a:solidFill>
                  <a:sysClr val="windowText" lastClr="000000"/>
                </a:solidFill>
              </a:rPr>
              <a:t>(SSP2_low scenario relative to SSP2_middle)</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SSP2_CON1!$B$46</c:f>
              <c:strCache>
                <c:ptCount val="1"/>
                <c:pt idx="0">
                  <c:v>SSP2_low</c:v>
                </c:pt>
              </c:strCache>
            </c:strRef>
          </c:tx>
          <c:spPr>
            <a:solidFill>
              <a:schemeClr val="accent1"/>
            </a:solidFill>
            <a:ln>
              <a:noFill/>
            </a:ln>
            <a:effectLst/>
          </c:spPr>
          <c:invertIfNegative val="0"/>
          <c:cat>
            <c:strRef>
              <c:f>SSP2_CON1!$A$47:$A$57</c:f>
              <c:strCache>
                <c:ptCount val="11"/>
                <c:pt idx="0">
                  <c:v>rice</c:v>
                </c:pt>
                <c:pt idx="1">
                  <c:v>wheat</c:v>
                </c:pt>
                <c:pt idx="2">
                  <c:v>coarse grains</c:v>
                </c:pt>
                <c:pt idx="3">
                  <c:v>fruits and vegetables</c:v>
                </c:pt>
                <c:pt idx="4">
                  <c:v>oil seeds</c:v>
                </c:pt>
                <c:pt idx="5">
                  <c:v>sugar</c:v>
                </c:pt>
                <c:pt idx="6">
                  <c:v>plant fibers</c:v>
                </c:pt>
                <c:pt idx="7">
                  <c:v>other crops</c:v>
                </c:pt>
                <c:pt idx="8">
                  <c:v>biomass</c:v>
                </c:pt>
                <c:pt idx="9">
                  <c:v>grassland</c:v>
                </c:pt>
                <c:pt idx="10">
                  <c:v>forest</c:v>
                </c:pt>
              </c:strCache>
            </c:strRef>
          </c:cat>
          <c:val>
            <c:numRef>
              <c:f>SSP2_CON1!$B$47:$B$57</c:f>
              <c:numCache>
                <c:formatCode>#,##0.0</c:formatCode>
                <c:ptCount val="11"/>
                <c:pt idx="0">
                  <c:v>0.63919999999999955</c:v>
                </c:pt>
                <c:pt idx="1">
                  <c:v>4.6813999999999796</c:v>
                </c:pt>
                <c:pt idx="2">
                  <c:v>-13.574800000000005</c:v>
                </c:pt>
                <c:pt idx="3">
                  <c:v>3.9286000000000056</c:v>
                </c:pt>
                <c:pt idx="4">
                  <c:v>2.4610000000000074</c:v>
                </c:pt>
                <c:pt idx="5">
                  <c:v>0.8894000000000013</c:v>
                </c:pt>
                <c:pt idx="6">
                  <c:v>4.0731999999999999</c:v>
                </c:pt>
                <c:pt idx="7">
                  <c:v>6.6520000000000099</c:v>
                </c:pt>
                <c:pt idx="8">
                  <c:v>0.15459999999999996</c:v>
                </c:pt>
                <c:pt idx="9">
                  <c:v>-58.551799999999915</c:v>
                </c:pt>
                <c:pt idx="10">
                  <c:v>48.647000000000119</c:v>
                </c:pt>
              </c:numCache>
            </c:numRef>
          </c:val>
        </c:ser>
        <c:dLbls>
          <c:showLegendKey val="0"/>
          <c:showVal val="0"/>
          <c:showCatName val="0"/>
          <c:showSerName val="0"/>
          <c:showPercent val="0"/>
          <c:showBubbleSize val="0"/>
        </c:dLbls>
        <c:gapWidth val="219"/>
        <c:overlap val="-27"/>
        <c:axId val="-534311792"/>
        <c:axId val="-534310704"/>
      </c:barChart>
      <c:catAx>
        <c:axId val="-534311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534310704"/>
        <c:crosses val="autoZero"/>
        <c:auto val="1"/>
        <c:lblAlgn val="ctr"/>
        <c:lblOffset val="100"/>
        <c:noMultiLvlLbl val="0"/>
      </c:catAx>
      <c:valAx>
        <c:axId val="-5343107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000" b="0" i="0" u="none" strike="noStrike" kern="1200" baseline="0">
                    <a:solidFill>
                      <a:sysClr val="windowText" lastClr="000000"/>
                    </a:solidFill>
                    <a:latin typeface="+mn-lt"/>
                    <a:ea typeface="+mn-ea"/>
                    <a:cs typeface="+mn-cs"/>
                  </a:defRPr>
                </a:pPr>
                <a:r>
                  <a:rPr lang="en-US">
                    <a:solidFill>
                      <a:sysClr val="windowText" lastClr="000000"/>
                    </a:solidFill>
                  </a:rPr>
                  <a:t>million</a:t>
                </a:r>
                <a:endParaRPr lang="en-US" baseline="0">
                  <a:solidFill>
                    <a:sysClr val="windowText" lastClr="000000"/>
                  </a:solidFill>
                </a:endParaRPr>
              </a:p>
              <a:p>
                <a:pPr>
                  <a:defRPr>
                    <a:solidFill>
                      <a:sysClr val="windowText" lastClr="000000"/>
                    </a:solidFill>
                  </a:defRPr>
                </a:pPr>
                <a:r>
                  <a:rPr lang="en-US" baseline="0">
                    <a:solidFill>
                      <a:sysClr val="windowText" lastClr="000000"/>
                    </a:solidFill>
                  </a:rPr>
                  <a:t>hectares</a:t>
                </a:r>
                <a:endParaRPr lang="en-US">
                  <a:solidFill>
                    <a:sysClr val="windowText" lastClr="000000"/>
                  </a:solidFill>
                </a:endParaRPr>
              </a:p>
            </c:rich>
          </c:tx>
          <c:layout/>
          <c:overlay val="0"/>
          <c:spPr>
            <a:noFill/>
            <a:ln>
              <a:noFill/>
            </a:ln>
            <a:effectLst/>
          </c:spPr>
          <c:txPr>
            <a:bodyPr rot="0" spcFirstLastPara="1" vertOverflow="ellipsis"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5343117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a:solidFill>
                  <a:sysClr val="windowText" lastClr="000000"/>
                </a:solidFill>
              </a:rPr>
              <a:t>Per-capita</a:t>
            </a:r>
            <a:r>
              <a:rPr lang="en-US" baseline="0">
                <a:solidFill>
                  <a:sysClr val="windowText" lastClr="000000"/>
                </a:solidFill>
              </a:rPr>
              <a:t> Consumption of Animal Products  (SSP2 low)</a:t>
            </a:r>
            <a:endParaRPr lang="en-US">
              <a:solidFill>
                <a:sysClr val="windowText" lastClr="000000"/>
              </a:solidFill>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lineChart>
        <c:grouping val="standard"/>
        <c:varyColors val="0"/>
        <c:ser>
          <c:idx val="0"/>
          <c:order val="0"/>
          <c:tx>
            <c:strRef>
              <c:f>SSP2_CON1!$A$4</c:f>
              <c:strCache>
                <c:ptCount val="1"/>
                <c:pt idx="0">
                  <c:v>CAN</c:v>
                </c:pt>
              </c:strCache>
            </c:strRef>
          </c:tx>
          <c:spPr>
            <a:ln w="28575" cap="rnd">
              <a:solidFill>
                <a:schemeClr val="accent1"/>
              </a:solidFill>
              <a:round/>
            </a:ln>
            <a:effectLst/>
          </c:spPr>
          <c:marker>
            <c:symbol val="none"/>
          </c:marker>
          <c:cat>
            <c:numRef>
              <c:f>SSP2_CON1!$B$3:$K$3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SSP2_CON1!$B$4:$K$4</c:f>
              <c:numCache>
                <c:formatCode>General</c:formatCode>
                <c:ptCount val="10"/>
                <c:pt idx="0">
                  <c:v>824.97</c:v>
                </c:pt>
                <c:pt idx="1">
                  <c:v>788.09</c:v>
                </c:pt>
                <c:pt idx="2">
                  <c:v>751.24</c:v>
                </c:pt>
                <c:pt idx="3">
                  <c:v>714.42</c:v>
                </c:pt>
                <c:pt idx="4">
                  <c:v>677.64</c:v>
                </c:pt>
                <c:pt idx="5">
                  <c:v>640.88</c:v>
                </c:pt>
                <c:pt idx="6">
                  <c:v>604.14</c:v>
                </c:pt>
                <c:pt idx="7">
                  <c:v>567.42999999999995</c:v>
                </c:pt>
                <c:pt idx="8">
                  <c:v>530.72</c:v>
                </c:pt>
                <c:pt idx="9">
                  <c:v>494.03</c:v>
                </c:pt>
              </c:numCache>
            </c:numRef>
          </c:val>
          <c:smooth val="0"/>
        </c:ser>
        <c:ser>
          <c:idx val="1"/>
          <c:order val="1"/>
          <c:tx>
            <c:strRef>
              <c:f>SSP2_CON1!$A$5</c:f>
              <c:strCache>
                <c:ptCount val="1"/>
                <c:pt idx="0">
                  <c:v>USA</c:v>
                </c:pt>
              </c:strCache>
            </c:strRef>
          </c:tx>
          <c:spPr>
            <a:ln w="28575" cap="rnd">
              <a:solidFill>
                <a:schemeClr val="accent2"/>
              </a:solidFill>
              <a:round/>
            </a:ln>
            <a:effectLst/>
          </c:spPr>
          <c:marker>
            <c:symbol val="none"/>
          </c:marker>
          <c:cat>
            <c:numRef>
              <c:f>SSP2_CON1!$B$3:$K$3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SSP2_CON1!$B$5:$K$5</c:f>
              <c:numCache>
                <c:formatCode>General</c:formatCode>
                <c:ptCount val="10"/>
                <c:pt idx="0">
                  <c:v>1004.32</c:v>
                </c:pt>
                <c:pt idx="1">
                  <c:v>959.47</c:v>
                </c:pt>
                <c:pt idx="2">
                  <c:v>914.65</c:v>
                </c:pt>
                <c:pt idx="3">
                  <c:v>869.85</c:v>
                </c:pt>
                <c:pt idx="4">
                  <c:v>825.09</c:v>
                </c:pt>
                <c:pt idx="5">
                  <c:v>780.37</c:v>
                </c:pt>
                <c:pt idx="6">
                  <c:v>735.68</c:v>
                </c:pt>
                <c:pt idx="7">
                  <c:v>691</c:v>
                </c:pt>
                <c:pt idx="8">
                  <c:v>646.34</c:v>
                </c:pt>
                <c:pt idx="9">
                  <c:v>601.67999999999995</c:v>
                </c:pt>
              </c:numCache>
            </c:numRef>
          </c:val>
          <c:smooth val="0"/>
        </c:ser>
        <c:ser>
          <c:idx val="2"/>
          <c:order val="2"/>
          <c:tx>
            <c:strRef>
              <c:f>SSP2_CON1!$A$6</c:f>
              <c:strCache>
                <c:ptCount val="1"/>
                <c:pt idx="0">
                  <c:v>BRA</c:v>
                </c:pt>
              </c:strCache>
            </c:strRef>
          </c:tx>
          <c:spPr>
            <a:ln w="28575" cap="rnd">
              <a:solidFill>
                <a:schemeClr val="accent3"/>
              </a:solidFill>
              <a:round/>
            </a:ln>
            <a:effectLst/>
          </c:spPr>
          <c:marker>
            <c:symbol val="none"/>
          </c:marker>
          <c:cat>
            <c:numRef>
              <c:f>SSP2_CON1!$B$3:$K$3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SSP2_CON1!$B$6:$K$6</c:f>
              <c:numCache>
                <c:formatCode>General</c:formatCode>
                <c:ptCount val="10"/>
                <c:pt idx="0">
                  <c:v>654.53</c:v>
                </c:pt>
                <c:pt idx="1">
                  <c:v>640.29</c:v>
                </c:pt>
                <c:pt idx="2">
                  <c:v>625.92999999999995</c:v>
                </c:pt>
                <c:pt idx="3">
                  <c:v>611.46</c:v>
                </c:pt>
                <c:pt idx="4">
                  <c:v>596.9</c:v>
                </c:pt>
                <c:pt idx="5">
                  <c:v>582.29</c:v>
                </c:pt>
                <c:pt idx="6">
                  <c:v>567.62</c:v>
                </c:pt>
                <c:pt idx="7">
                  <c:v>552.9</c:v>
                </c:pt>
                <c:pt idx="8">
                  <c:v>538.12</c:v>
                </c:pt>
                <c:pt idx="9">
                  <c:v>523.28</c:v>
                </c:pt>
              </c:numCache>
            </c:numRef>
          </c:val>
          <c:smooth val="0"/>
        </c:ser>
        <c:ser>
          <c:idx val="3"/>
          <c:order val="3"/>
          <c:tx>
            <c:strRef>
              <c:f>SSP2_CON1!$A$7</c:f>
              <c:strCache>
                <c:ptCount val="1"/>
                <c:pt idx="0">
                  <c:v>OSA</c:v>
                </c:pt>
              </c:strCache>
            </c:strRef>
          </c:tx>
          <c:spPr>
            <a:ln w="28575" cap="rnd">
              <a:solidFill>
                <a:schemeClr val="accent4"/>
              </a:solidFill>
              <a:round/>
            </a:ln>
            <a:effectLst/>
          </c:spPr>
          <c:marker>
            <c:symbol val="none"/>
          </c:marker>
          <c:cat>
            <c:numRef>
              <c:f>SSP2_CON1!$B$3:$K$3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SSP2_CON1!$B$7:$K$7</c:f>
              <c:numCache>
                <c:formatCode>General</c:formatCode>
                <c:ptCount val="10"/>
                <c:pt idx="0">
                  <c:v>513.78</c:v>
                </c:pt>
                <c:pt idx="1">
                  <c:v>502.28</c:v>
                </c:pt>
                <c:pt idx="2">
                  <c:v>490.81</c:v>
                </c:pt>
                <c:pt idx="3">
                  <c:v>479.41</c:v>
                </c:pt>
                <c:pt idx="4">
                  <c:v>468.07</c:v>
                </c:pt>
                <c:pt idx="5">
                  <c:v>456.77</c:v>
                </c:pt>
                <c:pt idx="6">
                  <c:v>445.51</c:v>
                </c:pt>
                <c:pt idx="7">
                  <c:v>434.27</c:v>
                </c:pt>
                <c:pt idx="8">
                  <c:v>423.06</c:v>
                </c:pt>
                <c:pt idx="9">
                  <c:v>411.85</c:v>
                </c:pt>
              </c:numCache>
            </c:numRef>
          </c:val>
          <c:smooth val="0"/>
        </c:ser>
        <c:ser>
          <c:idx val="4"/>
          <c:order val="4"/>
          <c:tx>
            <c:strRef>
              <c:f>SSP2_CON1!$A$8</c:f>
              <c:strCache>
                <c:ptCount val="1"/>
                <c:pt idx="0">
                  <c:v>FSU</c:v>
                </c:pt>
              </c:strCache>
            </c:strRef>
          </c:tx>
          <c:spPr>
            <a:ln w="28575" cap="rnd">
              <a:solidFill>
                <a:schemeClr val="accent5"/>
              </a:solidFill>
              <a:round/>
            </a:ln>
            <a:effectLst/>
          </c:spPr>
          <c:marker>
            <c:symbol val="none"/>
          </c:marker>
          <c:cat>
            <c:numRef>
              <c:f>SSP2_CON1!$B$3:$K$3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SSP2_CON1!$B$8:$K$8</c:f>
              <c:numCache>
                <c:formatCode>General</c:formatCode>
                <c:ptCount val="10"/>
                <c:pt idx="0">
                  <c:v>675.54</c:v>
                </c:pt>
                <c:pt idx="1">
                  <c:v>660.56</c:v>
                </c:pt>
                <c:pt idx="2">
                  <c:v>645.74</c:v>
                </c:pt>
                <c:pt idx="3">
                  <c:v>631.02</c:v>
                </c:pt>
                <c:pt idx="4">
                  <c:v>616.36</c:v>
                </c:pt>
                <c:pt idx="5">
                  <c:v>601.75</c:v>
                </c:pt>
                <c:pt idx="6">
                  <c:v>587.17999999999995</c:v>
                </c:pt>
                <c:pt idx="7">
                  <c:v>572.62</c:v>
                </c:pt>
                <c:pt idx="8">
                  <c:v>558.04999999999995</c:v>
                </c:pt>
                <c:pt idx="9">
                  <c:v>543.42999999999995</c:v>
                </c:pt>
              </c:numCache>
            </c:numRef>
          </c:val>
          <c:smooth val="0"/>
        </c:ser>
        <c:ser>
          <c:idx val="5"/>
          <c:order val="5"/>
          <c:tx>
            <c:strRef>
              <c:f>SSP2_CON1!$A$9</c:f>
              <c:strCache>
                <c:ptCount val="1"/>
                <c:pt idx="0">
                  <c:v>EUR</c:v>
                </c:pt>
              </c:strCache>
            </c:strRef>
          </c:tx>
          <c:spPr>
            <a:ln w="28575" cap="rnd">
              <a:solidFill>
                <a:schemeClr val="accent6"/>
              </a:solidFill>
              <a:round/>
            </a:ln>
            <a:effectLst/>
          </c:spPr>
          <c:marker>
            <c:symbol val="none"/>
          </c:marker>
          <c:cat>
            <c:numRef>
              <c:f>SSP2_CON1!$B$3:$K$3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SSP2_CON1!$B$9:$K$9</c:f>
              <c:numCache>
                <c:formatCode>General</c:formatCode>
                <c:ptCount val="10"/>
                <c:pt idx="0">
                  <c:v>922.97</c:v>
                </c:pt>
                <c:pt idx="1">
                  <c:v>881.99</c:v>
                </c:pt>
                <c:pt idx="2">
                  <c:v>841.04</c:v>
                </c:pt>
                <c:pt idx="3">
                  <c:v>800.1</c:v>
                </c:pt>
                <c:pt idx="4">
                  <c:v>759.17</c:v>
                </c:pt>
                <c:pt idx="5">
                  <c:v>718.24</c:v>
                </c:pt>
                <c:pt idx="6">
                  <c:v>677.32</c:v>
                </c:pt>
                <c:pt idx="7">
                  <c:v>636.38</c:v>
                </c:pt>
                <c:pt idx="8">
                  <c:v>595.44000000000005</c:v>
                </c:pt>
                <c:pt idx="9">
                  <c:v>554.49</c:v>
                </c:pt>
              </c:numCache>
            </c:numRef>
          </c:val>
          <c:smooth val="0"/>
        </c:ser>
        <c:ser>
          <c:idx val="6"/>
          <c:order val="6"/>
          <c:tx>
            <c:strRef>
              <c:f>SSP2_CON1!$A$10</c:f>
              <c:strCache>
                <c:ptCount val="1"/>
                <c:pt idx="0">
                  <c:v>MEN</c:v>
                </c:pt>
              </c:strCache>
            </c:strRef>
          </c:tx>
          <c:spPr>
            <a:ln w="28575" cap="rnd">
              <a:solidFill>
                <a:schemeClr val="accent1">
                  <a:lumMod val="60000"/>
                </a:schemeClr>
              </a:solidFill>
              <a:round/>
            </a:ln>
            <a:effectLst/>
          </c:spPr>
          <c:marker>
            <c:symbol val="none"/>
          </c:marker>
          <c:cat>
            <c:numRef>
              <c:f>SSP2_CON1!$B$3:$K$3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SSP2_CON1!$B$10:$K$10</c:f>
              <c:numCache>
                <c:formatCode>General</c:formatCode>
                <c:ptCount val="10"/>
                <c:pt idx="0">
                  <c:v>326.02999999999997</c:v>
                </c:pt>
                <c:pt idx="1">
                  <c:v>318.75</c:v>
                </c:pt>
                <c:pt idx="2">
                  <c:v>311.52999999999997</c:v>
                </c:pt>
                <c:pt idx="3">
                  <c:v>304.35000000000002</c:v>
                </c:pt>
                <c:pt idx="4">
                  <c:v>297.20999999999998</c:v>
                </c:pt>
                <c:pt idx="5">
                  <c:v>290.08</c:v>
                </c:pt>
                <c:pt idx="6">
                  <c:v>282.97000000000003</c:v>
                </c:pt>
                <c:pt idx="7">
                  <c:v>275.87</c:v>
                </c:pt>
                <c:pt idx="8">
                  <c:v>268.79000000000002</c:v>
                </c:pt>
                <c:pt idx="9">
                  <c:v>261.70999999999998</c:v>
                </c:pt>
              </c:numCache>
            </c:numRef>
          </c:val>
          <c:smooth val="0"/>
        </c:ser>
        <c:ser>
          <c:idx val="7"/>
          <c:order val="7"/>
          <c:tx>
            <c:strRef>
              <c:f>SSP2_CON1!$A$11</c:f>
              <c:strCache>
                <c:ptCount val="1"/>
                <c:pt idx="0">
                  <c:v>SSA</c:v>
                </c:pt>
              </c:strCache>
            </c:strRef>
          </c:tx>
          <c:spPr>
            <a:ln w="28575" cap="rnd">
              <a:solidFill>
                <a:schemeClr val="accent2">
                  <a:lumMod val="60000"/>
                </a:schemeClr>
              </a:solidFill>
              <a:round/>
            </a:ln>
            <a:effectLst/>
          </c:spPr>
          <c:marker>
            <c:symbol val="none"/>
          </c:marker>
          <c:cat>
            <c:numRef>
              <c:f>SSP2_CON1!$B$3:$K$3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SSP2_CON1!$B$11:$K$11</c:f>
              <c:numCache>
                <c:formatCode>General</c:formatCode>
                <c:ptCount val="10"/>
                <c:pt idx="0">
                  <c:v>170.57</c:v>
                </c:pt>
                <c:pt idx="1">
                  <c:v>170.52</c:v>
                </c:pt>
                <c:pt idx="2">
                  <c:v>170.59</c:v>
                </c:pt>
                <c:pt idx="3">
                  <c:v>170.77</c:v>
                </c:pt>
                <c:pt idx="4">
                  <c:v>171.03</c:v>
                </c:pt>
                <c:pt idx="5">
                  <c:v>171.39</c:v>
                </c:pt>
                <c:pt idx="6">
                  <c:v>171.84</c:v>
                </c:pt>
                <c:pt idx="7">
                  <c:v>172.33</c:v>
                </c:pt>
                <c:pt idx="8">
                  <c:v>172.83</c:v>
                </c:pt>
                <c:pt idx="9">
                  <c:v>173.27</c:v>
                </c:pt>
              </c:numCache>
            </c:numRef>
          </c:val>
          <c:smooth val="0"/>
        </c:ser>
        <c:ser>
          <c:idx val="8"/>
          <c:order val="8"/>
          <c:tx>
            <c:strRef>
              <c:f>SSP2_CON1!$A$12</c:f>
              <c:strCache>
                <c:ptCount val="1"/>
                <c:pt idx="0">
                  <c:v>CHINA</c:v>
                </c:pt>
              </c:strCache>
            </c:strRef>
          </c:tx>
          <c:spPr>
            <a:ln w="28575" cap="rnd">
              <a:solidFill>
                <a:schemeClr val="accent3">
                  <a:lumMod val="60000"/>
                </a:schemeClr>
              </a:solidFill>
              <a:round/>
            </a:ln>
            <a:effectLst/>
          </c:spPr>
          <c:marker>
            <c:symbol val="none"/>
          </c:marker>
          <c:cat>
            <c:numRef>
              <c:f>SSP2_CON1!$B$3:$K$3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SSP2_CON1!$B$12:$K$12</c:f>
              <c:numCache>
                <c:formatCode>General</c:formatCode>
                <c:ptCount val="10"/>
                <c:pt idx="0">
                  <c:v>600.84</c:v>
                </c:pt>
                <c:pt idx="1">
                  <c:v>589.29999999999995</c:v>
                </c:pt>
                <c:pt idx="2">
                  <c:v>577.70000000000005</c:v>
                </c:pt>
                <c:pt idx="3">
                  <c:v>565.99</c:v>
                </c:pt>
                <c:pt idx="4">
                  <c:v>554.11</c:v>
                </c:pt>
                <c:pt idx="5">
                  <c:v>542.07000000000005</c:v>
                </c:pt>
                <c:pt idx="6">
                  <c:v>529.85</c:v>
                </c:pt>
                <c:pt idx="7">
                  <c:v>517.4</c:v>
                </c:pt>
                <c:pt idx="8">
                  <c:v>504.73</c:v>
                </c:pt>
                <c:pt idx="9">
                  <c:v>491.87</c:v>
                </c:pt>
              </c:numCache>
            </c:numRef>
          </c:val>
          <c:smooth val="0"/>
        </c:ser>
        <c:ser>
          <c:idx val="9"/>
          <c:order val="9"/>
          <c:tx>
            <c:strRef>
              <c:f>SSP2_CON1!$A$13</c:f>
              <c:strCache>
                <c:ptCount val="1"/>
                <c:pt idx="0">
                  <c:v>IND</c:v>
                </c:pt>
              </c:strCache>
            </c:strRef>
          </c:tx>
          <c:spPr>
            <a:ln w="28575" cap="rnd">
              <a:solidFill>
                <a:schemeClr val="accent4">
                  <a:lumMod val="60000"/>
                </a:schemeClr>
              </a:solidFill>
              <a:round/>
            </a:ln>
            <a:effectLst/>
          </c:spPr>
          <c:marker>
            <c:symbol val="none"/>
          </c:marker>
          <c:cat>
            <c:numRef>
              <c:f>SSP2_CON1!$B$3:$K$3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SSP2_CON1!$B$13:$K$13</c:f>
              <c:numCache>
                <c:formatCode>General</c:formatCode>
                <c:ptCount val="10"/>
                <c:pt idx="0">
                  <c:v>239.33</c:v>
                </c:pt>
                <c:pt idx="1">
                  <c:v>239.13</c:v>
                </c:pt>
                <c:pt idx="2">
                  <c:v>238.92</c:v>
                </c:pt>
                <c:pt idx="3">
                  <c:v>238.7</c:v>
                </c:pt>
                <c:pt idx="4">
                  <c:v>238.5</c:v>
                </c:pt>
                <c:pt idx="5">
                  <c:v>238.41</c:v>
                </c:pt>
                <c:pt idx="6">
                  <c:v>238.44</c:v>
                </c:pt>
                <c:pt idx="7">
                  <c:v>238.56</c:v>
                </c:pt>
                <c:pt idx="8">
                  <c:v>238.77</c:v>
                </c:pt>
                <c:pt idx="9">
                  <c:v>239.02</c:v>
                </c:pt>
              </c:numCache>
            </c:numRef>
          </c:val>
          <c:smooth val="0"/>
        </c:ser>
        <c:ser>
          <c:idx val="10"/>
          <c:order val="10"/>
          <c:tx>
            <c:strRef>
              <c:f>SSP2_CON1!$A$14</c:f>
              <c:strCache>
                <c:ptCount val="1"/>
                <c:pt idx="0">
                  <c:v>SEA</c:v>
                </c:pt>
              </c:strCache>
            </c:strRef>
          </c:tx>
          <c:spPr>
            <a:ln w="28575" cap="rnd">
              <a:solidFill>
                <a:schemeClr val="accent5">
                  <a:lumMod val="60000"/>
                </a:schemeClr>
              </a:solidFill>
              <a:round/>
            </a:ln>
            <a:effectLst/>
          </c:spPr>
          <c:marker>
            <c:symbol val="none"/>
          </c:marker>
          <c:cat>
            <c:numRef>
              <c:f>SSP2_CON1!$B$3:$K$3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SSP2_CON1!$B$14:$K$14</c:f>
              <c:numCache>
                <c:formatCode>General</c:formatCode>
                <c:ptCount val="10"/>
                <c:pt idx="0">
                  <c:v>362.1</c:v>
                </c:pt>
                <c:pt idx="1">
                  <c:v>346.21</c:v>
                </c:pt>
                <c:pt idx="2">
                  <c:v>330.32</c:v>
                </c:pt>
                <c:pt idx="3">
                  <c:v>314.43</c:v>
                </c:pt>
                <c:pt idx="4">
                  <c:v>298.54000000000002</c:v>
                </c:pt>
                <c:pt idx="5">
                  <c:v>282.61</c:v>
                </c:pt>
                <c:pt idx="6">
                  <c:v>266.64999999999998</c:v>
                </c:pt>
                <c:pt idx="7">
                  <c:v>250.65</c:v>
                </c:pt>
                <c:pt idx="8">
                  <c:v>234.62</c:v>
                </c:pt>
                <c:pt idx="9">
                  <c:v>218.55</c:v>
                </c:pt>
              </c:numCache>
            </c:numRef>
          </c:val>
          <c:smooth val="0"/>
        </c:ser>
        <c:ser>
          <c:idx val="11"/>
          <c:order val="11"/>
          <c:tx>
            <c:strRef>
              <c:f>SSP2_CON1!$A$15</c:f>
              <c:strCache>
                <c:ptCount val="1"/>
                <c:pt idx="0">
                  <c:v>OAS</c:v>
                </c:pt>
              </c:strCache>
            </c:strRef>
          </c:tx>
          <c:spPr>
            <a:ln w="28575" cap="rnd">
              <a:solidFill>
                <a:schemeClr val="accent6">
                  <a:lumMod val="60000"/>
                </a:schemeClr>
              </a:solidFill>
              <a:round/>
            </a:ln>
            <a:effectLst/>
          </c:spPr>
          <c:marker>
            <c:symbol val="none"/>
          </c:marker>
          <c:cat>
            <c:numRef>
              <c:f>SSP2_CON1!$B$3:$K$3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SSP2_CON1!$B$15:$K$15</c:f>
              <c:numCache>
                <c:formatCode>General</c:formatCode>
                <c:ptCount val="10"/>
                <c:pt idx="0">
                  <c:v>277.10000000000002</c:v>
                </c:pt>
                <c:pt idx="1">
                  <c:v>276.86</c:v>
                </c:pt>
                <c:pt idx="2">
                  <c:v>277.26</c:v>
                </c:pt>
                <c:pt idx="3">
                  <c:v>278.08999999999997</c:v>
                </c:pt>
                <c:pt idx="4">
                  <c:v>279.10000000000002</c:v>
                </c:pt>
                <c:pt idx="5">
                  <c:v>280.19</c:v>
                </c:pt>
                <c:pt idx="6">
                  <c:v>281.44</c:v>
                </c:pt>
                <c:pt idx="7">
                  <c:v>283.02</c:v>
                </c:pt>
                <c:pt idx="8">
                  <c:v>285.13</c:v>
                </c:pt>
                <c:pt idx="9">
                  <c:v>287.87</c:v>
                </c:pt>
              </c:numCache>
            </c:numRef>
          </c:val>
          <c:smooth val="0"/>
        </c:ser>
        <c:ser>
          <c:idx val="12"/>
          <c:order val="12"/>
          <c:tx>
            <c:strRef>
              <c:f>SSP2_CON1!$A$16</c:f>
              <c:strCache>
                <c:ptCount val="1"/>
                <c:pt idx="0">
                  <c:v>ANZ</c:v>
                </c:pt>
              </c:strCache>
            </c:strRef>
          </c:tx>
          <c:spPr>
            <a:ln w="28575" cap="rnd">
              <a:solidFill>
                <a:schemeClr val="accent1">
                  <a:lumMod val="80000"/>
                  <a:lumOff val="20000"/>
                </a:schemeClr>
              </a:solidFill>
              <a:round/>
            </a:ln>
            <a:effectLst/>
          </c:spPr>
          <c:marker>
            <c:symbol val="none"/>
          </c:marker>
          <c:cat>
            <c:numRef>
              <c:f>SSP2_CON1!$B$3:$K$3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SSP2_CON1!$B$16:$K$16</c:f>
              <c:numCache>
                <c:formatCode>General</c:formatCode>
                <c:ptCount val="10"/>
                <c:pt idx="0">
                  <c:v>771.53</c:v>
                </c:pt>
                <c:pt idx="1">
                  <c:v>737.15</c:v>
                </c:pt>
                <c:pt idx="2">
                  <c:v>702.81</c:v>
                </c:pt>
                <c:pt idx="3">
                  <c:v>668.6</c:v>
                </c:pt>
                <c:pt idx="4">
                  <c:v>634.55999999999995</c:v>
                </c:pt>
                <c:pt idx="5">
                  <c:v>600.66999999999996</c:v>
                </c:pt>
                <c:pt idx="6">
                  <c:v>566.80999999999995</c:v>
                </c:pt>
                <c:pt idx="7">
                  <c:v>532.92999999999995</c:v>
                </c:pt>
                <c:pt idx="8">
                  <c:v>498.93</c:v>
                </c:pt>
                <c:pt idx="9">
                  <c:v>464.77</c:v>
                </c:pt>
              </c:numCache>
            </c:numRef>
          </c:val>
          <c:smooth val="0"/>
        </c:ser>
        <c:dLbls>
          <c:showLegendKey val="0"/>
          <c:showVal val="0"/>
          <c:showCatName val="0"/>
          <c:showSerName val="0"/>
          <c:showPercent val="0"/>
          <c:showBubbleSize val="0"/>
        </c:dLbls>
        <c:smooth val="0"/>
        <c:axId val="-804832688"/>
        <c:axId val="-805485184"/>
      </c:lineChart>
      <c:catAx>
        <c:axId val="-804832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805485184"/>
        <c:crosses val="autoZero"/>
        <c:auto val="1"/>
        <c:lblAlgn val="ctr"/>
        <c:lblOffset val="100"/>
        <c:noMultiLvlLbl val="0"/>
      </c:catAx>
      <c:valAx>
        <c:axId val="-8054851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solidFill>
                      <a:sysClr val="windowText" lastClr="000000"/>
                    </a:solidFill>
                  </a:rPr>
                  <a:t>kcal per person per day</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804832688"/>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400" b="0" i="0" u="none" strike="noStrike" baseline="0" dirty="0">
                <a:effectLst/>
              </a:rPr>
              <a:t>Per-capita Consumption of Animal Products  (SSP2 </a:t>
            </a:r>
            <a:r>
              <a:rPr lang="en-US" sz="1400" b="0" i="0" u="none" strike="noStrike" baseline="0" dirty="0" smtClean="0">
                <a:effectLst/>
              </a:rPr>
              <a:t>middle)</a:t>
            </a:r>
            <a:endParaRPr lang="en-US" dirty="0">
              <a:solidFill>
                <a:sysClr val="windowText" lastClr="000000"/>
              </a:solidFill>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lineChart>
        <c:grouping val="standard"/>
        <c:varyColors val="0"/>
        <c:ser>
          <c:idx val="0"/>
          <c:order val="0"/>
          <c:tx>
            <c:strRef>
              <c:f>SSP2_BASE!$A$4</c:f>
              <c:strCache>
                <c:ptCount val="1"/>
                <c:pt idx="0">
                  <c:v>CAN</c:v>
                </c:pt>
              </c:strCache>
            </c:strRef>
          </c:tx>
          <c:spPr>
            <a:ln w="28575" cap="rnd">
              <a:solidFill>
                <a:schemeClr val="accent1"/>
              </a:solidFill>
              <a:round/>
            </a:ln>
            <a:effectLst/>
          </c:spPr>
          <c:marker>
            <c:symbol val="none"/>
          </c:marker>
          <c:cat>
            <c:numRef>
              <c:f>SSP2_BASE!$B$3:$K$3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SSP2_BASE!$B$4:$K$4</c:f>
              <c:numCache>
                <c:formatCode>General</c:formatCode>
                <c:ptCount val="10"/>
                <c:pt idx="0">
                  <c:v>824.97</c:v>
                </c:pt>
                <c:pt idx="1">
                  <c:v>824.82</c:v>
                </c:pt>
                <c:pt idx="2">
                  <c:v>824.68</c:v>
                </c:pt>
                <c:pt idx="3">
                  <c:v>824.57</c:v>
                </c:pt>
                <c:pt idx="4">
                  <c:v>824.48</c:v>
                </c:pt>
                <c:pt idx="5">
                  <c:v>824.41</c:v>
                </c:pt>
                <c:pt idx="6">
                  <c:v>824.36</c:v>
                </c:pt>
                <c:pt idx="7">
                  <c:v>824.31</c:v>
                </c:pt>
                <c:pt idx="8">
                  <c:v>824.27</c:v>
                </c:pt>
                <c:pt idx="9">
                  <c:v>824.22</c:v>
                </c:pt>
              </c:numCache>
            </c:numRef>
          </c:val>
          <c:smooth val="0"/>
        </c:ser>
        <c:ser>
          <c:idx val="1"/>
          <c:order val="1"/>
          <c:tx>
            <c:strRef>
              <c:f>SSP2_BASE!$A$5</c:f>
              <c:strCache>
                <c:ptCount val="1"/>
                <c:pt idx="0">
                  <c:v>USA</c:v>
                </c:pt>
              </c:strCache>
            </c:strRef>
          </c:tx>
          <c:spPr>
            <a:ln w="28575" cap="rnd">
              <a:solidFill>
                <a:schemeClr val="accent2"/>
              </a:solidFill>
              <a:round/>
            </a:ln>
            <a:effectLst/>
          </c:spPr>
          <c:marker>
            <c:symbol val="none"/>
          </c:marker>
          <c:cat>
            <c:numRef>
              <c:f>SSP2_BASE!$B$3:$K$3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SSP2_BASE!$B$5:$K$5</c:f>
              <c:numCache>
                <c:formatCode>General</c:formatCode>
                <c:ptCount val="10"/>
                <c:pt idx="0">
                  <c:v>1004.32</c:v>
                </c:pt>
                <c:pt idx="1">
                  <c:v>1004.19</c:v>
                </c:pt>
                <c:pt idx="2">
                  <c:v>1004.08</c:v>
                </c:pt>
                <c:pt idx="3">
                  <c:v>1003.99</c:v>
                </c:pt>
                <c:pt idx="4">
                  <c:v>1003.93</c:v>
                </c:pt>
                <c:pt idx="5">
                  <c:v>1003.91</c:v>
                </c:pt>
                <c:pt idx="6">
                  <c:v>1003.91</c:v>
                </c:pt>
                <c:pt idx="7">
                  <c:v>1003.93</c:v>
                </c:pt>
                <c:pt idx="8">
                  <c:v>1003.96</c:v>
                </c:pt>
                <c:pt idx="9">
                  <c:v>1003.99</c:v>
                </c:pt>
              </c:numCache>
            </c:numRef>
          </c:val>
          <c:smooth val="0"/>
        </c:ser>
        <c:ser>
          <c:idx val="2"/>
          <c:order val="2"/>
          <c:tx>
            <c:strRef>
              <c:f>SSP2_BASE!$A$6</c:f>
              <c:strCache>
                <c:ptCount val="1"/>
                <c:pt idx="0">
                  <c:v>BRA</c:v>
                </c:pt>
              </c:strCache>
            </c:strRef>
          </c:tx>
          <c:spPr>
            <a:ln w="28575" cap="rnd">
              <a:solidFill>
                <a:schemeClr val="accent3"/>
              </a:solidFill>
              <a:round/>
            </a:ln>
            <a:effectLst/>
          </c:spPr>
          <c:marker>
            <c:symbol val="none"/>
          </c:marker>
          <c:cat>
            <c:numRef>
              <c:f>SSP2_BASE!$B$3:$K$3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SSP2_BASE!$B$6:$K$6</c:f>
              <c:numCache>
                <c:formatCode>General</c:formatCode>
                <c:ptCount val="10"/>
                <c:pt idx="0">
                  <c:v>654.53</c:v>
                </c:pt>
                <c:pt idx="1">
                  <c:v>657.93</c:v>
                </c:pt>
                <c:pt idx="2">
                  <c:v>661.76</c:v>
                </c:pt>
                <c:pt idx="3">
                  <c:v>665.95</c:v>
                </c:pt>
                <c:pt idx="4">
                  <c:v>670.59</c:v>
                </c:pt>
                <c:pt idx="5">
                  <c:v>675.68</c:v>
                </c:pt>
                <c:pt idx="6">
                  <c:v>681.19</c:v>
                </c:pt>
                <c:pt idx="7">
                  <c:v>687</c:v>
                </c:pt>
                <c:pt idx="8">
                  <c:v>693</c:v>
                </c:pt>
                <c:pt idx="9">
                  <c:v>699.03</c:v>
                </c:pt>
              </c:numCache>
            </c:numRef>
          </c:val>
          <c:smooth val="0"/>
        </c:ser>
        <c:ser>
          <c:idx val="3"/>
          <c:order val="3"/>
          <c:tx>
            <c:strRef>
              <c:f>SSP2_BASE!$A$7</c:f>
              <c:strCache>
                <c:ptCount val="1"/>
                <c:pt idx="0">
                  <c:v>OSA</c:v>
                </c:pt>
              </c:strCache>
            </c:strRef>
          </c:tx>
          <c:spPr>
            <a:ln w="28575" cap="rnd">
              <a:solidFill>
                <a:schemeClr val="accent4"/>
              </a:solidFill>
              <a:round/>
            </a:ln>
            <a:effectLst/>
          </c:spPr>
          <c:marker>
            <c:symbol val="none"/>
          </c:marker>
          <c:cat>
            <c:numRef>
              <c:f>SSP2_BASE!$B$3:$K$3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SSP2_BASE!$B$7:$K$7</c:f>
              <c:numCache>
                <c:formatCode>General</c:formatCode>
                <c:ptCount val="10"/>
                <c:pt idx="0">
                  <c:v>513.78</c:v>
                </c:pt>
                <c:pt idx="1">
                  <c:v>515.95000000000005</c:v>
                </c:pt>
                <c:pt idx="2">
                  <c:v>518.52</c:v>
                </c:pt>
                <c:pt idx="3">
                  <c:v>521.44000000000005</c:v>
                </c:pt>
                <c:pt idx="4">
                  <c:v>524.70000000000005</c:v>
                </c:pt>
                <c:pt idx="5">
                  <c:v>528.30999999999995</c:v>
                </c:pt>
                <c:pt idx="6">
                  <c:v>532.22</c:v>
                </c:pt>
                <c:pt idx="7">
                  <c:v>536.46</c:v>
                </c:pt>
                <c:pt idx="8">
                  <c:v>541</c:v>
                </c:pt>
                <c:pt idx="9">
                  <c:v>545.79999999999995</c:v>
                </c:pt>
              </c:numCache>
            </c:numRef>
          </c:val>
          <c:smooth val="0"/>
        </c:ser>
        <c:ser>
          <c:idx val="4"/>
          <c:order val="4"/>
          <c:tx>
            <c:strRef>
              <c:f>SSP2_BASE!$A$8</c:f>
              <c:strCache>
                <c:ptCount val="1"/>
                <c:pt idx="0">
                  <c:v>FSU</c:v>
                </c:pt>
              </c:strCache>
            </c:strRef>
          </c:tx>
          <c:spPr>
            <a:ln w="28575" cap="rnd">
              <a:solidFill>
                <a:schemeClr val="accent5"/>
              </a:solidFill>
              <a:round/>
            </a:ln>
            <a:effectLst/>
          </c:spPr>
          <c:marker>
            <c:symbol val="none"/>
          </c:marker>
          <c:cat>
            <c:numRef>
              <c:f>SSP2_BASE!$B$3:$K$3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SSP2_BASE!$B$8:$K$8</c:f>
              <c:numCache>
                <c:formatCode>General</c:formatCode>
                <c:ptCount val="10"/>
                <c:pt idx="0">
                  <c:v>675.55</c:v>
                </c:pt>
                <c:pt idx="1">
                  <c:v>681.04</c:v>
                </c:pt>
                <c:pt idx="2">
                  <c:v>687.43</c:v>
                </c:pt>
                <c:pt idx="3">
                  <c:v>694.63</c:v>
                </c:pt>
                <c:pt idx="4">
                  <c:v>702.61</c:v>
                </c:pt>
                <c:pt idx="5">
                  <c:v>711.27</c:v>
                </c:pt>
                <c:pt idx="6">
                  <c:v>720.42</c:v>
                </c:pt>
                <c:pt idx="7">
                  <c:v>729.88</c:v>
                </c:pt>
                <c:pt idx="8">
                  <c:v>739.54</c:v>
                </c:pt>
                <c:pt idx="9">
                  <c:v>749.21</c:v>
                </c:pt>
              </c:numCache>
            </c:numRef>
          </c:val>
          <c:smooth val="0"/>
        </c:ser>
        <c:ser>
          <c:idx val="5"/>
          <c:order val="5"/>
          <c:tx>
            <c:strRef>
              <c:f>SSP2_BASE!$A$9</c:f>
              <c:strCache>
                <c:ptCount val="1"/>
                <c:pt idx="0">
                  <c:v>EUR</c:v>
                </c:pt>
              </c:strCache>
            </c:strRef>
          </c:tx>
          <c:spPr>
            <a:ln w="28575" cap="rnd">
              <a:solidFill>
                <a:schemeClr val="accent6"/>
              </a:solidFill>
              <a:round/>
            </a:ln>
            <a:effectLst/>
          </c:spPr>
          <c:marker>
            <c:symbol val="none"/>
          </c:marker>
          <c:cat>
            <c:numRef>
              <c:f>SSP2_BASE!$B$3:$K$3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SSP2_BASE!$B$9:$K$9</c:f>
              <c:numCache>
                <c:formatCode>General</c:formatCode>
                <c:ptCount val="10"/>
                <c:pt idx="0">
                  <c:v>922.97</c:v>
                </c:pt>
                <c:pt idx="1">
                  <c:v>922.99</c:v>
                </c:pt>
                <c:pt idx="2">
                  <c:v>923.05</c:v>
                </c:pt>
                <c:pt idx="3">
                  <c:v>923.12</c:v>
                </c:pt>
                <c:pt idx="4">
                  <c:v>923.21</c:v>
                </c:pt>
                <c:pt idx="5">
                  <c:v>923.31</c:v>
                </c:pt>
                <c:pt idx="6">
                  <c:v>923.42</c:v>
                </c:pt>
                <c:pt idx="7">
                  <c:v>923.54</c:v>
                </c:pt>
                <c:pt idx="8">
                  <c:v>923.66</c:v>
                </c:pt>
                <c:pt idx="9">
                  <c:v>923.78</c:v>
                </c:pt>
              </c:numCache>
            </c:numRef>
          </c:val>
          <c:smooth val="0"/>
        </c:ser>
        <c:ser>
          <c:idx val="6"/>
          <c:order val="6"/>
          <c:tx>
            <c:strRef>
              <c:f>SSP2_BASE!$A$10</c:f>
              <c:strCache>
                <c:ptCount val="1"/>
                <c:pt idx="0">
                  <c:v>MEN</c:v>
                </c:pt>
              </c:strCache>
            </c:strRef>
          </c:tx>
          <c:spPr>
            <a:ln w="28575" cap="rnd">
              <a:solidFill>
                <a:schemeClr val="accent1">
                  <a:lumMod val="60000"/>
                </a:schemeClr>
              </a:solidFill>
              <a:round/>
            </a:ln>
            <a:effectLst/>
          </c:spPr>
          <c:marker>
            <c:symbol val="none"/>
          </c:marker>
          <c:cat>
            <c:numRef>
              <c:f>SSP2_BASE!$B$3:$K$3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SSP2_BASE!$B$10:$K$10</c:f>
              <c:numCache>
                <c:formatCode>General</c:formatCode>
                <c:ptCount val="10"/>
                <c:pt idx="0">
                  <c:v>326.02999999999997</c:v>
                </c:pt>
                <c:pt idx="1">
                  <c:v>327.78</c:v>
                </c:pt>
                <c:pt idx="2">
                  <c:v>329.86</c:v>
                </c:pt>
                <c:pt idx="3">
                  <c:v>332.23</c:v>
                </c:pt>
                <c:pt idx="4">
                  <c:v>334.87</c:v>
                </c:pt>
                <c:pt idx="5">
                  <c:v>337.75</c:v>
                </c:pt>
                <c:pt idx="6">
                  <c:v>340.82</c:v>
                </c:pt>
                <c:pt idx="7">
                  <c:v>344.15</c:v>
                </c:pt>
                <c:pt idx="8">
                  <c:v>347.76</c:v>
                </c:pt>
                <c:pt idx="9">
                  <c:v>351.67</c:v>
                </c:pt>
              </c:numCache>
            </c:numRef>
          </c:val>
          <c:smooth val="0"/>
        </c:ser>
        <c:ser>
          <c:idx val="7"/>
          <c:order val="7"/>
          <c:tx>
            <c:strRef>
              <c:f>SSP2_BASE!$A$11</c:f>
              <c:strCache>
                <c:ptCount val="1"/>
                <c:pt idx="0">
                  <c:v>SSA</c:v>
                </c:pt>
              </c:strCache>
            </c:strRef>
          </c:tx>
          <c:spPr>
            <a:ln w="28575" cap="rnd">
              <a:solidFill>
                <a:schemeClr val="accent2">
                  <a:lumMod val="60000"/>
                </a:schemeClr>
              </a:solidFill>
              <a:round/>
            </a:ln>
            <a:effectLst/>
          </c:spPr>
          <c:marker>
            <c:symbol val="none"/>
          </c:marker>
          <c:cat>
            <c:numRef>
              <c:f>SSP2_BASE!$B$3:$K$3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SSP2_BASE!$B$11:$K$11</c:f>
              <c:numCache>
                <c:formatCode>General</c:formatCode>
                <c:ptCount val="10"/>
                <c:pt idx="0">
                  <c:v>170.57</c:v>
                </c:pt>
                <c:pt idx="1">
                  <c:v>173</c:v>
                </c:pt>
                <c:pt idx="2">
                  <c:v>175.99</c:v>
                </c:pt>
                <c:pt idx="3">
                  <c:v>179.61</c:v>
                </c:pt>
                <c:pt idx="4">
                  <c:v>183.97</c:v>
                </c:pt>
                <c:pt idx="5">
                  <c:v>189.09</c:v>
                </c:pt>
                <c:pt idx="6">
                  <c:v>194.84</c:v>
                </c:pt>
                <c:pt idx="7">
                  <c:v>200.29</c:v>
                </c:pt>
                <c:pt idx="8">
                  <c:v>204.96</c:v>
                </c:pt>
                <c:pt idx="9">
                  <c:v>208.69</c:v>
                </c:pt>
              </c:numCache>
            </c:numRef>
          </c:val>
          <c:smooth val="0"/>
        </c:ser>
        <c:ser>
          <c:idx val="8"/>
          <c:order val="8"/>
          <c:tx>
            <c:strRef>
              <c:f>SSP2_BASE!$A$12</c:f>
              <c:strCache>
                <c:ptCount val="1"/>
                <c:pt idx="0">
                  <c:v>CHINA</c:v>
                </c:pt>
              </c:strCache>
            </c:strRef>
          </c:tx>
          <c:spPr>
            <a:ln w="28575" cap="rnd">
              <a:solidFill>
                <a:schemeClr val="accent3">
                  <a:lumMod val="60000"/>
                </a:schemeClr>
              </a:solidFill>
              <a:round/>
            </a:ln>
            <a:effectLst/>
          </c:spPr>
          <c:marker>
            <c:symbol val="none"/>
          </c:marker>
          <c:cat>
            <c:numRef>
              <c:f>SSP2_BASE!$B$3:$K$3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SSP2_BASE!$B$12:$K$12</c:f>
              <c:numCache>
                <c:formatCode>General</c:formatCode>
                <c:ptCount val="10"/>
                <c:pt idx="0">
                  <c:v>600.84</c:v>
                </c:pt>
                <c:pt idx="1">
                  <c:v>612.41</c:v>
                </c:pt>
                <c:pt idx="2">
                  <c:v>626.71</c:v>
                </c:pt>
                <c:pt idx="3">
                  <c:v>643.03</c:v>
                </c:pt>
                <c:pt idx="4">
                  <c:v>660.47</c:v>
                </c:pt>
                <c:pt idx="5">
                  <c:v>677.88</c:v>
                </c:pt>
                <c:pt idx="6">
                  <c:v>693.99</c:v>
                </c:pt>
                <c:pt idx="7">
                  <c:v>709.21</c:v>
                </c:pt>
                <c:pt idx="8">
                  <c:v>723.05</c:v>
                </c:pt>
                <c:pt idx="9">
                  <c:v>735.02</c:v>
                </c:pt>
              </c:numCache>
            </c:numRef>
          </c:val>
          <c:smooth val="0"/>
        </c:ser>
        <c:ser>
          <c:idx val="9"/>
          <c:order val="9"/>
          <c:tx>
            <c:strRef>
              <c:f>SSP2_BASE!$A$13</c:f>
              <c:strCache>
                <c:ptCount val="1"/>
                <c:pt idx="0">
                  <c:v>IND</c:v>
                </c:pt>
              </c:strCache>
            </c:strRef>
          </c:tx>
          <c:spPr>
            <a:ln w="28575" cap="rnd">
              <a:solidFill>
                <a:schemeClr val="accent4">
                  <a:lumMod val="60000"/>
                </a:schemeClr>
              </a:solidFill>
              <a:round/>
            </a:ln>
            <a:effectLst/>
          </c:spPr>
          <c:marker>
            <c:symbol val="none"/>
          </c:marker>
          <c:cat>
            <c:numRef>
              <c:f>SSP2_BASE!$B$3:$K$3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SSP2_BASE!$B$13:$K$13</c:f>
              <c:numCache>
                <c:formatCode>General</c:formatCode>
                <c:ptCount val="10"/>
                <c:pt idx="0">
                  <c:v>239.33</c:v>
                </c:pt>
                <c:pt idx="1">
                  <c:v>247.02</c:v>
                </c:pt>
                <c:pt idx="2">
                  <c:v>256.36</c:v>
                </c:pt>
                <c:pt idx="3">
                  <c:v>267.41000000000003</c:v>
                </c:pt>
                <c:pt idx="4">
                  <c:v>280</c:v>
                </c:pt>
                <c:pt idx="5">
                  <c:v>293.62</c:v>
                </c:pt>
                <c:pt idx="6">
                  <c:v>307.52999999999997</c:v>
                </c:pt>
                <c:pt idx="7">
                  <c:v>322.02</c:v>
                </c:pt>
                <c:pt idx="8">
                  <c:v>336.87</c:v>
                </c:pt>
                <c:pt idx="9">
                  <c:v>352.15</c:v>
                </c:pt>
              </c:numCache>
            </c:numRef>
          </c:val>
          <c:smooth val="0"/>
        </c:ser>
        <c:ser>
          <c:idx val="10"/>
          <c:order val="10"/>
          <c:tx>
            <c:strRef>
              <c:f>SSP2_BASE!$A$14</c:f>
              <c:strCache>
                <c:ptCount val="1"/>
                <c:pt idx="0">
                  <c:v>SEA</c:v>
                </c:pt>
              </c:strCache>
            </c:strRef>
          </c:tx>
          <c:spPr>
            <a:ln w="28575" cap="rnd">
              <a:solidFill>
                <a:schemeClr val="accent5">
                  <a:lumMod val="60000"/>
                </a:schemeClr>
              </a:solidFill>
              <a:round/>
            </a:ln>
            <a:effectLst/>
          </c:spPr>
          <c:marker>
            <c:symbol val="none"/>
          </c:marker>
          <c:cat>
            <c:numRef>
              <c:f>SSP2_BASE!$B$3:$K$3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SSP2_BASE!$B$14:$K$14</c:f>
              <c:numCache>
                <c:formatCode>General</c:formatCode>
                <c:ptCount val="10"/>
                <c:pt idx="0">
                  <c:v>362.1</c:v>
                </c:pt>
                <c:pt idx="1">
                  <c:v>362.35</c:v>
                </c:pt>
                <c:pt idx="2">
                  <c:v>362.63</c:v>
                </c:pt>
                <c:pt idx="3">
                  <c:v>362.93</c:v>
                </c:pt>
                <c:pt idx="4">
                  <c:v>363.24</c:v>
                </c:pt>
                <c:pt idx="5">
                  <c:v>363.54</c:v>
                </c:pt>
                <c:pt idx="6">
                  <c:v>363.83</c:v>
                </c:pt>
                <c:pt idx="7">
                  <c:v>364.09</c:v>
                </c:pt>
                <c:pt idx="8">
                  <c:v>364.32</c:v>
                </c:pt>
                <c:pt idx="9">
                  <c:v>364.52</c:v>
                </c:pt>
              </c:numCache>
            </c:numRef>
          </c:val>
          <c:smooth val="0"/>
        </c:ser>
        <c:ser>
          <c:idx val="11"/>
          <c:order val="11"/>
          <c:tx>
            <c:strRef>
              <c:f>SSP2_BASE!$A$15</c:f>
              <c:strCache>
                <c:ptCount val="1"/>
                <c:pt idx="0">
                  <c:v>OAS</c:v>
                </c:pt>
              </c:strCache>
            </c:strRef>
          </c:tx>
          <c:spPr>
            <a:ln w="28575" cap="rnd">
              <a:solidFill>
                <a:schemeClr val="accent6">
                  <a:lumMod val="60000"/>
                </a:schemeClr>
              </a:solidFill>
              <a:round/>
            </a:ln>
            <a:effectLst/>
          </c:spPr>
          <c:marker>
            <c:symbol val="none"/>
          </c:marker>
          <c:cat>
            <c:numRef>
              <c:f>SSP2_BASE!$B$3:$K$3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SSP2_BASE!$B$15:$K$15</c:f>
              <c:numCache>
                <c:formatCode>General</c:formatCode>
                <c:ptCount val="10"/>
                <c:pt idx="0">
                  <c:v>277.10000000000002</c:v>
                </c:pt>
                <c:pt idx="1">
                  <c:v>278.99</c:v>
                </c:pt>
                <c:pt idx="2">
                  <c:v>281.83999999999997</c:v>
                </c:pt>
                <c:pt idx="3">
                  <c:v>285.77</c:v>
                </c:pt>
                <c:pt idx="4">
                  <c:v>290.83</c:v>
                </c:pt>
                <c:pt idx="5">
                  <c:v>296.95999999999998</c:v>
                </c:pt>
                <c:pt idx="6">
                  <c:v>304.11</c:v>
                </c:pt>
                <c:pt idx="7">
                  <c:v>312.14</c:v>
                </c:pt>
                <c:pt idx="8">
                  <c:v>320.87</c:v>
                </c:pt>
                <c:pt idx="9">
                  <c:v>330.01</c:v>
                </c:pt>
              </c:numCache>
            </c:numRef>
          </c:val>
          <c:smooth val="0"/>
        </c:ser>
        <c:ser>
          <c:idx val="12"/>
          <c:order val="12"/>
          <c:tx>
            <c:strRef>
              <c:f>SSP2_BASE!$A$16</c:f>
              <c:strCache>
                <c:ptCount val="1"/>
                <c:pt idx="0">
                  <c:v>ANZ</c:v>
                </c:pt>
              </c:strCache>
            </c:strRef>
          </c:tx>
          <c:spPr>
            <a:ln w="28575" cap="rnd">
              <a:solidFill>
                <a:schemeClr val="accent1">
                  <a:lumMod val="80000"/>
                  <a:lumOff val="20000"/>
                </a:schemeClr>
              </a:solidFill>
              <a:round/>
            </a:ln>
            <a:effectLst/>
          </c:spPr>
          <c:marker>
            <c:symbol val="none"/>
          </c:marker>
          <c:cat>
            <c:numRef>
              <c:f>SSP2_BASE!$B$3:$K$3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SSP2_BASE!$B$16:$K$16</c:f>
              <c:numCache>
                <c:formatCode>General</c:formatCode>
                <c:ptCount val="10"/>
                <c:pt idx="0">
                  <c:v>771.53</c:v>
                </c:pt>
                <c:pt idx="1">
                  <c:v>771.54</c:v>
                </c:pt>
                <c:pt idx="2">
                  <c:v>771.57</c:v>
                </c:pt>
                <c:pt idx="3">
                  <c:v>771.73</c:v>
                </c:pt>
                <c:pt idx="4">
                  <c:v>772.07</c:v>
                </c:pt>
                <c:pt idx="5">
                  <c:v>772.59</c:v>
                </c:pt>
                <c:pt idx="6">
                  <c:v>773.22</c:v>
                </c:pt>
                <c:pt idx="7">
                  <c:v>773.89</c:v>
                </c:pt>
                <c:pt idx="8">
                  <c:v>774.49</c:v>
                </c:pt>
                <c:pt idx="9">
                  <c:v>774.92</c:v>
                </c:pt>
              </c:numCache>
            </c:numRef>
          </c:val>
          <c:smooth val="0"/>
        </c:ser>
        <c:dLbls>
          <c:showLegendKey val="0"/>
          <c:showVal val="0"/>
          <c:showCatName val="0"/>
          <c:showSerName val="0"/>
          <c:showPercent val="0"/>
          <c:showBubbleSize val="0"/>
        </c:dLbls>
        <c:smooth val="0"/>
        <c:axId val="-446987936"/>
        <c:axId val="-446987392"/>
      </c:lineChart>
      <c:catAx>
        <c:axId val="-446987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446987392"/>
        <c:crosses val="autoZero"/>
        <c:auto val="1"/>
        <c:lblAlgn val="ctr"/>
        <c:lblOffset val="100"/>
        <c:noMultiLvlLbl val="0"/>
      </c:catAx>
      <c:valAx>
        <c:axId val="-4469873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solidFill>
                      <a:sysClr val="windowText" lastClr="000000"/>
                    </a:solidFill>
                  </a:rPr>
                  <a:t>kcal per person per day</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446987936"/>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400" b="0" i="0" u="none" strike="noStrike" baseline="0">
                <a:effectLst/>
              </a:rPr>
              <a:t>Per-capita Consumption of Animal Products  (SSP2 high)</a:t>
            </a:r>
            <a:endParaRPr lang="en-US">
              <a:solidFill>
                <a:sysClr val="windowText" lastClr="000000"/>
              </a:solidFill>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lineChart>
        <c:grouping val="standard"/>
        <c:varyColors val="0"/>
        <c:ser>
          <c:idx val="0"/>
          <c:order val="0"/>
          <c:tx>
            <c:strRef>
              <c:f>SSP2_CON3!$A$4</c:f>
              <c:strCache>
                <c:ptCount val="1"/>
                <c:pt idx="0">
                  <c:v>CAN</c:v>
                </c:pt>
              </c:strCache>
            </c:strRef>
          </c:tx>
          <c:spPr>
            <a:ln w="28575" cap="rnd">
              <a:solidFill>
                <a:schemeClr val="accent1"/>
              </a:solidFill>
              <a:round/>
            </a:ln>
            <a:effectLst/>
          </c:spPr>
          <c:marker>
            <c:symbol val="none"/>
          </c:marker>
          <c:cat>
            <c:numRef>
              <c:f>SSP2_CON3!$B$3:$K$3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SSP2_CON3!$B$4:$K$4</c:f>
              <c:numCache>
                <c:formatCode>General</c:formatCode>
                <c:ptCount val="10"/>
                <c:pt idx="0">
                  <c:v>824.97</c:v>
                </c:pt>
                <c:pt idx="1">
                  <c:v>824.83</c:v>
                </c:pt>
                <c:pt idx="2">
                  <c:v>824.7</c:v>
                </c:pt>
                <c:pt idx="3">
                  <c:v>824.6</c:v>
                </c:pt>
                <c:pt idx="4">
                  <c:v>824.53</c:v>
                </c:pt>
                <c:pt idx="5">
                  <c:v>824.48</c:v>
                </c:pt>
                <c:pt idx="6">
                  <c:v>824.45</c:v>
                </c:pt>
                <c:pt idx="7">
                  <c:v>824.43</c:v>
                </c:pt>
                <c:pt idx="8">
                  <c:v>824.41</c:v>
                </c:pt>
                <c:pt idx="9">
                  <c:v>824.39</c:v>
                </c:pt>
              </c:numCache>
            </c:numRef>
          </c:val>
          <c:smooth val="0"/>
        </c:ser>
        <c:ser>
          <c:idx val="1"/>
          <c:order val="1"/>
          <c:tx>
            <c:strRef>
              <c:f>SSP2_CON3!$A$5</c:f>
              <c:strCache>
                <c:ptCount val="1"/>
                <c:pt idx="0">
                  <c:v>USA</c:v>
                </c:pt>
              </c:strCache>
            </c:strRef>
          </c:tx>
          <c:spPr>
            <a:ln w="28575" cap="rnd">
              <a:solidFill>
                <a:schemeClr val="accent2"/>
              </a:solidFill>
              <a:round/>
            </a:ln>
            <a:effectLst/>
          </c:spPr>
          <c:marker>
            <c:symbol val="none"/>
          </c:marker>
          <c:cat>
            <c:numRef>
              <c:f>SSP2_CON3!$B$3:$K$3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SSP2_CON3!$B$5:$K$5</c:f>
              <c:numCache>
                <c:formatCode>General</c:formatCode>
                <c:ptCount val="10"/>
                <c:pt idx="0">
                  <c:v>1004.32</c:v>
                </c:pt>
                <c:pt idx="1">
                  <c:v>1004.19</c:v>
                </c:pt>
                <c:pt idx="2">
                  <c:v>1004.09</c:v>
                </c:pt>
                <c:pt idx="3">
                  <c:v>1004.01</c:v>
                </c:pt>
                <c:pt idx="4">
                  <c:v>1003.97</c:v>
                </c:pt>
                <c:pt idx="5">
                  <c:v>1003.97</c:v>
                </c:pt>
                <c:pt idx="6">
                  <c:v>1004</c:v>
                </c:pt>
                <c:pt idx="7">
                  <c:v>1004.06</c:v>
                </c:pt>
                <c:pt idx="8">
                  <c:v>1004.12</c:v>
                </c:pt>
                <c:pt idx="9">
                  <c:v>1004.18</c:v>
                </c:pt>
              </c:numCache>
            </c:numRef>
          </c:val>
          <c:smooth val="0"/>
        </c:ser>
        <c:ser>
          <c:idx val="2"/>
          <c:order val="2"/>
          <c:tx>
            <c:strRef>
              <c:f>SSP2_CON3!$A$6</c:f>
              <c:strCache>
                <c:ptCount val="1"/>
                <c:pt idx="0">
                  <c:v>BRA</c:v>
                </c:pt>
              </c:strCache>
            </c:strRef>
          </c:tx>
          <c:spPr>
            <a:ln w="28575" cap="rnd">
              <a:solidFill>
                <a:schemeClr val="accent3"/>
              </a:solidFill>
              <a:round/>
            </a:ln>
            <a:effectLst/>
          </c:spPr>
          <c:marker>
            <c:symbol val="none"/>
          </c:marker>
          <c:cat>
            <c:numRef>
              <c:f>SSP2_CON3!$B$3:$K$3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SSP2_CON3!$B$6:$K$6</c:f>
              <c:numCache>
                <c:formatCode>General</c:formatCode>
                <c:ptCount val="10"/>
                <c:pt idx="0">
                  <c:v>654.53</c:v>
                </c:pt>
                <c:pt idx="1">
                  <c:v>676.87</c:v>
                </c:pt>
                <c:pt idx="2">
                  <c:v>700.34</c:v>
                </c:pt>
                <c:pt idx="3">
                  <c:v>724.79</c:v>
                </c:pt>
                <c:pt idx="4">
                  <c:v>750.27</c:v>
                </c:pt>
                <c:pt idx="5">
                  <c:v>776.79</c:v>
                </c:pt>
                <c:pt idx="6">
                  <c:v>804.17</c:v>
                </c:pt>
                <c:pt idx="7">
                  <c:v>832.18</c:v>
                </c:pt>
                <c:pt idx="8">
                  <c:v>860.55</c:v>
                </c:pt>
                <c:pt idx="9">
                  <c:v>889.04</c:v>
                </c:pt>
              </c:numCache>
            </c:numRef>
          </c:val>
          <c:smooth val="0"/>
        </c:ser>
        <c:ser>
          <c:idx val="3"/>
          <c:order val="3"/>
          <c:tx>
            <c:strRef>
              <c:f>SSP2_CON3!$A$7</c:f>
              <c:strCache>
                <c:ptCount val="1"/>
                <c:pt idx="0">
                  <c:v>OSA</c:v>
                </c:pt>
              </c:strCache>
            </c:strRef>
          </c:tx>
          <c:spPr>
            <a:ln w="28575" cap="rnd">
              <a:solidFill>
                <a:schemeClr val="accent4"/>
              </a:solidFill>
              <a:round/>
            </a:ln>
            <a:effectLst/>
          </c:spPr>
          <c:marker>
            <c:symbol val="none"/>
          </c:marker>
          <c:cat>
            <c:numRef>
              <c:f>SSP2_CON3!$B$3:$K$3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SSP2_CON3!$B$7:$K$7</c:f>
              <c:numCache>
                <c:formatCode>General</c:formatCode>
                <c:ptCount val="10"/>
                <c:pt idx="0">
                  <c:v>513.78</c:v>
                </c:pt>
                <c:pt idx="1">
                  <c:v>530.6</c:v>
                </c:pt>
                <c:pt idx="2">
                  <c:v>548.35</c:v>
                </c:pt>
                <c:pt idx="3">
                  <c:v>566.79999999999995</c:v>
                </c:pt>
                <c:pt idx="4">
                  <c:v>585.98</c:v>
                </c:pt>
                <c:pt idx="5">
                  <c:v>605.88</c:v>
                </c:pt>
                <c:pt idx="6">
                  <c:v>626.38</c:v>
                </c:pt>
                <c:pt idx="7">
                  <c:v>647.58000000000004</c:v>
                </c:pt>
                <c:pt idx="8">
                  <c:v>669.38</c:v>
                </c:pt>
                <c:pt idx="9">
                  <c:v>691.71</c:v>
                </c:pt>
              </c:numCache>
            </c:numRef>
          </c:val>
          <c:smooth val="0"/>
        </c:ser>
        <c:ser>
          <c:idx val="4"/>
          <c:order val="4"/>
          <c:tx>
            <c:strRef>
              <c:f>SSP2_CON3!$A$8</c:f>
              <c:strCache>
                <c:ptCount val="1"/>
                <c:pt idx="0">
                  <c:v>FSU</c:v>
                </c:pt>
              </c:strCache>
            </c:strRef>
          </c:tx>
          <c:spPr>
            <a:ln w="28575" cap="rnd">
              <a:solidFill>
                <a:schemeClr val="accent5"/>
              </a:solidFill>
              <a:round/>
            </a:ln>
            <a:effectLst/>
          </c:spPr>
          <c:marker>
            <c:symbol val="none"/>
          </c:marker>
          <c:cat>
            <c:numRef>
              <c:f>SSP2_CON3!$B$3:$K$3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SSP2_CON3!$B$8:$K$8</c:f>
              <c:numCache>
                <c:formatCode>General</c:formatCode>
                <c:ptCount val="10"/>
                <c:pt idx="0">
                  <c:v>675.55</c:v>
                </c:pt>
                <c:pt idx="1">
                  <c:v>703.86</c:v>
                </c:pt>
                <c:pt idx="2">
                  <c:v>734.07</c:v>
                </c:pt>
                <c:pt idx="3">
                  <c:v>766.03</c:v>
                </c:pt>
                <c:pt idx="4">
                  <c:v>799.69</c:v>
                </c:pt>
                <c:pt idx="5">
                  <c:v>834.8</c:v>
                </c:pt>
                <c:pt idx="6">
                  <c:v>870.87</c:v>
                </c:pt>
                <c:pt idx="7">
                  <c:v>907.52</c:v>
                </c:pt>
                <c:pt idx="8">
                  <c:v>944.47</c:v>
                </c:pt>
                <c:pt idx="9">
                  <c:v>981.39</c:v>
                </c:pt>
              </c:numCache>
            </c:numRef>
          </c:val>
          <c:smooth val="0"/>
        </c:ser>
        <c:ser>
          <c:idx val="5"/>
          <c:order val="5"/>
          <c:tx>
            <c:strRef>
              <c:f>SSP2_CON3!$A$9</c:f>
              <c:strCache>
                <c:ptCount val="1"/>
                <c:pt idx="0">
                  <c:v>EUR</c:v>
                </c:pt>
              </c:strCache>
            </c:strRef>
          </c:tx>
          <c:spPr>
            <a:ln w="28575" cap="rnd">
              <a:solidFill>
                <a:schemeClr val="accent6"/>
              </a:solidFill>
              <a:round/>
            </a:ln>
            <a:effectLst/>
          </c:spPr>
          <c:marker>
            <c:symbol val="none"/>
          </c:marker>
          <c:cat>
            <c:numRef>
              <c:f>SSP2_CON3!$B$3:$K$3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SSP2_CON3!$B$9:$K$9</c:f>
              <c:numCache>
                <c:formatCode>General</c:formatCode>
                <c:ptCount val="10"/>
                <c:pt idx="0">
                  <c:v>922.97</c:v>
                </c:pt>
                <c:pt idx="1">
                  <c:v>922.99</c:v>
                </c:pt>
                <c:pt idx="2">
                  <c:v>923.04</c:v>
                </c:pt>
                <c:pt idx="3">
                  <c:v>923.11</c:v>
                </c:pt>
                <c:pt idx="4">
                  <c:v>923.19</c:v>
                </c:pt>
                <c:pt idx="5">
                  <c:v>923.28</c:v>
                </c:pt>
                <c:pt idx="6">
                  <c:v>923.39</c:v>
                </c:pt>
                <c:pt idx="7">
                  <c:v>923.5</c:v>
                </c:pt>
                <c:pt idx="8">
                  <c:v>923.62</c:v>
                </c:pt>
                <c:pt idx="9">
                  <c:v>923.74</c:v>
                </c:pt>
              </c:numCache>
            </c:numRef>
          </c:val>
          <c:smooth val="0"/>
        </c:ser>
        <c:ser>
          <c:idx val="6"/>
          <c:order val="6"/>
          <c:tx>
            <c:strRef>
              <c:f>SSP2_CON3!$A$10</c:f>
              <c:strCache>
                <c:ptCount val="1"/>
                <c:pt idx="0">
                  <c:v>MEN</c:v>
                </c:pt>
              </c:strCache>
            </c:strRef>
          </c:tx>
          <c:spPr>
            <a:ln w="28575" cap="rnd">
              <a:solidFill>
                <a:schemeClr val="accent1">
                  <a:lumMod val="60000"/>
                </a:schemeClr>
              </a:solidFill>
              <a:round/>
            </a:ln>
            <a:effectLst/>
          </c:spPr>
          <c:marker>
            <c:symbol val="none"/>
          </c:marker>
          <c:cat>
            <c:numRef>
              <c:f>SSP2_CON3!$B$3:$K$3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SSP2_CON3!$B$10:$K$10</c:f>
              <c:numCache>
                <c:formatCode>General</c:formatCode>
                <c:ptCount val="10"/>
                <c:pt idx="0">
                  <c:v>326.02999999999997</c:v>
                </c:pt>
                <c:pt idx="1">
                  <c:v>337.6</c:v>
                </c:pt>
                <c:pt idx="2">
                  <c:v>349.86</c:v>
                </c:pt>
                <c:pt idx="3">
                  <c:v>362.72</c:v>
                </c:pt>
                <c:pt idx="4">
                  <c:v>376.14</c:v>
                </c:pt>
                <c:pt idx="5">
                  <c:v>390.04</c:v>
                </c:pt>
                <c:pt idx="6">
                  <c:v>404.28</c:v>
                </c:pt>
                <c:pt idx="7">
                  <c:v>419.01</c:v>
                </c:pt>
                <c:pt idx="8">
                  <c:v>434.29</c:v>
                </c:pt>
                <c:pt idx="9">
                  <c:v>450.15</c:v>
                </c:pt>
              </c:numCache>
            </c:numRef>
          </c:val>
          <c:smooth val="0"/>
        </c:ser>
        <c:ser>
          <c:idx val="7"/>
          <c:order val="7"/>
          <c:tx>
            <c:strRef>
              <c:f>SSP2_CON3!$A$11</c:f>
              <c:strCache>
                <c:ptCount val="1"/>
                <c:pt idx="0">
                  <c:v>SSA</c:v>
                </c:pt>
              </c:strCache>
            </c:strRef>
          </c:tx>
          <c:spPr>
            <a:ln w="28575" cap="rnd">
              <a:solidFill>
                <a:schemeClr val="accent2">
                  <a:lumMod val="60000"/>
                </a:schemeClr>
              </a:solidFill>
              <a:round/>
            </a:ln>
            <a:effectLst/>
          </c:spPr>
          <c:marker>
            <c:symbol val="none"/>
          </c:marker>
          <c:cat>
            <c:numRef>
              <c:f>SSP2_CON3!$B$3:$K$3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SSP2_CON3!$B$11:$K$11</c:f>
              <c:numCache>
                <c:formatCode>General</c:formatCode>
                <c:ptCount val="10"/>
                <c:pt idx="0">
                  <c:v>170.57</c:v>
                </c:pt>
                <c:pt idx="1">
                  <c:v>182.85</c:v>
                </c:pt>
                <c:pt idx="2">
                  <c:v>196.07</c:v>
                </c:pt>
                <c:pt idx="3">
                  <c:v>210.38</c:v>
                </c:pt>
                <c:pt idx="4">
                  <c:v>225.9</c:v>
                </c:pt>
                <c:pt idx="5">
                  <c:v>242.63</c:v>
                </c:pt>
                <c:pt idx="6">
                  <c:v>260.2</c:v>
                </c:pt>
                <c:pt idx="7">
                  <c:v>276.85000000000002</c:v>
                </c:pt>
                <c:pt idx="8">
                  <c:v>291.83999999999997</c:v>
                </c:pt>
                <c:pt idx="9">
                  <c:v>305.07</c:v>
                </c:pt>
              </c:numCache>
            </c:numRef>
          </c:val>
          <c:smooth val="0"/>
        </c:ser>
        <c:ser>
          <c:idx val="8"/>
          <c:order val="8"/>
          <c:tx>
            <c:strRef>
              <c:f>SSP2_CON3!$A$12</c:f>
              <c:strCache>
                <c:ptCount val="1"/>
                <c:pt idx="0">
                  <c:v>CHINA</c:v>
                </c:pt>
              </c:strCache>
            </c:strRef>
          </c:tx>
          <c:spPr>
            <a:ln w="28575" cap="rnd">
              <a:solidFill>
                <a:schemeClr val="accent3">
                  <a:lumMod val="60000"/>
                </a:schemeClr>
              </a:solidFill>
              <a:round/>
            </a:ln>
            <a:effectLst/>
          </c:spPr>
          <c:marker>
            <c:symbol val="none"/>
          </c:marker>
          <c:cat>
            <c:numRef>
              <c:f>SSP2_CON3!$B$3:$K$3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SSP2_CON3!$B$12:$K$12</c:f>
              <c:numCache>
                <c:formatCode>General</c:formatCode>
                <c:ptCount val="10"/>
                <c:pt idx="0">
                  <c:v>600.84</c:v>
                </c:pt>
                <c:pt idx="1">
                  <c:v>639.96</c:v>
                </c:pt>
                <c:pt idx="2">
                  <c:v>685.71</c:v>
                </c:pt>
                <c:pt idx="3">
                  <c:v>736.33</c:v>
                </c:pt>
                <c:pt idx="4">
                  <c:v>789.63</c:v>
                </c:pt>
                <c:pt idx="5">
                  <c:v>842.85</c:v>
                </c:pt>
                <c:pt idx="6">
                  <c:v>893.05</c:v>
                </c:pt>
                <c:pt idx="7">
                  <c:v>941.33</c:v>
                </c:pt>
                <c:pt idx="8">
                  <c:v>986.62</c:v>
                </c:pt>
                <c:pt idx="9">
                  <c:v>1027.8</c:v>
                </c:pt>
              </c:numCache>
            </c:numRef>
          </c:val>
          <c:smooth val="0"/>
        </c:ser>
        <c:ser>
          <c:idx val="9"/>
          <c:order val="9"/>
          <c:tx>
            <c:strRef>
              <c:f>SSP2_CON3!$A$13</c:f>
              <c:strCache>
                <c:ptCount val="1"/>
                <c:pt idx="0">
                  <c:v>IND</c:v>
                </c:pt>
              </c:strCache>
            </c:strRef>
          </c:tx>
          <c:spPr>
            <a:ln w="28575" cap="rnd">
              <a:solidFill>
                <a:schemeClr val="accent4">
                  <a:lumMod val="60000"/>
                </a:schemeClr>
              </a:solidFill>
              <a:round/>
            </a:ln>
            <a:effectLst/>
          </c:spPr>
          <c:marker>
            <c:symbol val="none"/>
          </c:marker>
          <c:cat>
            <c:numRef>
              <c:f>SSP2_CON3!$B$3:$K$3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SSP2_CON3!$B$13:$K$13</c:f>
              <c:numCache>
                <c:formatCode>General</c:formatCode>
                <c:ptCount val="10"/>
                <c:pt idx="0">
                  <c:v>239.33</c:v>
                </c:pt>
                <c:pt idx="1">
                  <c:v>264.73</c:v>
                </c:pt>
                <c:pt idx="2">
                  <c:v>292.70999999999998</c:v>
                </c:pt>
                <c:pt idx="3">
                  <c:v>323.14</c:v>
                </c:pt>
                <c:pt idx="4">
                  <c:v>355.52</c:v>
                </c:pt>
                <c:pt idx="5">
                  <c:v>388.74</c:v>
                </c:pt>
                <c:pt idx="6">
                  <c:v>421.55</c:v>
                </c:pt>
                <c:pt idx="7">
                  <c:v>454.44</c:v>
                </c:pt>
                <c:pt idx="8">
                  <c:v>487.16</c:v>
                </c:pt>
                <c:pt idx="9">
                  <c:v>519.9</c:v>
                </c:pt>
              </c:numCache>
            </c:numRef>
          </c:val>
          <c:smooth val="0"/>
        </c:ser>
        <c:ser>
          <c:idx val="10"/>
          <c:order val="10"/>
          <c:tx>
            <c:strRef>
              <c:f>SSP2_CON3!$A$14</c:f>
              <c:strCache>
                <c:ptCount val="1"/>
                <c:pt idx="0">
                  <c:v>SEA</c:v>
                </c:pt>
              </c:strCache>
            </c:strRef>
          </c:tx>
          <c:spPr>
            <a:ln w="28575" cap="rnd">
              <a:solidFill>
                <a:schemeClr val="accent5">
                  <a:lumMod val="60000"/>
                </a:schemeClr>
              </a:solidFill>
              <a:round/>
            </a:ln>
            <a:effectLst/>
          </c:spPr>
          <c:marker>
            <c:symbol val="none"/>
          </c:marker>
          <c:cat>
            <c:numRef>
              <c:f>SSP2_CON3!$B$3:$K$3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SSP2_CON3!$B$14:$K$14</c:f>
              <c:numCache>
                <c:formatCode>General</c:formatCode>
                <c:ptCount val="10"/>
                <c:pt idx="0">
                  <c:v>362.1</c:v>
                </c:pt>
                <c:pt idx="1">
                  <c:v>362.35</c:v>
                </c:pt>
                <c:pt idx="2">
                  <c:v>362.62</c:v>
                </c:pt>
                <c:pt idx="3">
                  <c:v>362.92</c:v>
                </c:pt>
                <c:pt idx="4">
                  <c:v>363.23</c:v>
                </c:pt>
                <c:pt idx="5">
                  <c:v>363.53</c:v>
                </c:pt>
                <c:pt idx="6">
                  <c:v>363.81</c:v>
                </c:pt>
                <c:pt idx="7">
                  <c:v>364.08</c:v>
                </c:pt>
                <c:pt idx="8">
                  <c:v>364.31</c:v>
                </c:pt>
                <c:pt idx="9">
                  <c:v>364.52</c:v>
                </c:pt>
              </c:numCache>
            </c:numRef>
          </c:val>
          <c:smooth val="0"/>
        </c:ser>
        <c:ser>
          <c:idx val="11"/>
          <c:order val="11"/>
          <c:tx>
            <c:strRef>
              <c:f>SSP2_CON3!$A$15</c:f>
              <c:strCache>
                <c:ptCount val="1"/>
                <c:pt idx="0">
                  <c:v>OAS</c:v>
                </c:pt>
              </c:strCache>
            </c:strRef>
          </c:tx>
          <c:spPr>
            <a:ln w="28575" cap="rnd">
              <a:solidFill>
                <a:schemeClr val="accent6">
                  <a:lumMod val="60000"/>
                </a:schemeClr>
              </a:solidFill>
              <a:round/>
            </a:ln>
            <a:effectLst/>
          </c:spPr>
          <c:marker>
            <c:symbol val="none"/>
          </c:marker>
          <c:cat>
            <c:numRef>
              <c:f>SSP2_CON3!$B$3:$K$3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SSP2_CON3!$B$15:$K$15</c:f>
              <c:numCache>
                <c:formatCode>General</c:formatCode>
                <c:ptCount val="10"/>
                <c:pt idx="0">
                  <c:v>277.10000000000002</c:v>
                </c:pt>
                <c:pt idx="1">
                  <c:v>292.81</c:v>
                </c:pt>
                <c:pt idx="2">
                  <c:v>309.77999999999997</c:v>
                </c:pt>
                <c:pt idx="3">
                  <c:v>328.44</c:v>
                </c:pt>
                <c:pt idx="4">
                  <c:v>349.08</c:v>
                </c:pt>
                <c:pt idx="5">
                  <c:v>371.58</c:v>
                </c:pt>
                <c:pt idx="6">
                  <c:v>395.71</c:v>
                </c:pt>
                <c:pt idx="7">
                  <c:v>421.15</c:v>
                </c:pt>
                <c:pt idx="8">
                  <c:v>447.56</c:v>
                </c:pt>
                <c:pt idx="9">
                  <c:v>474.56</c:v>
                </c:pt>
              </c:numCache>
            </c:numRef>
          </c:val>
          <c:smooth val="0"/>
        </c:ser>
        <c:ser>
          <c:idx val="12"/>
          <c:order val="12"/>
          <c:tx>
            <c:strRef>
              <c:f>SSP2_CON3!$A$16</c:f>
              <c:strCache>
                <c:ptCount val="1"/>
                <c:pt idx="0">
                  <c:v>ANZ</c:v>
                </c:pt>
              </c:strCache>
            </c:strRef>
          </c:tx>
          <c:spPr>
            <a:ln w="28575" cap="rnd">
              <a:solidFill>
                <a:schemeClr val="accent1">
                  <a:lumMod val="80000"/>
                  <a:lumOff val="20000"/>
                </a:schemeClr>
              </a:solidFill>
              <a:round/>
            </a:ln>
            <a:effectLst/>
          </c:spPr>
          <c:marker>
            <c:symbol val="none"/>
          </c:marker>
          <c:cat>
            <c:numRef>
              <c:f>SSP2_CON3!$B$3:$K$3</c:f>
              <c:numCache>
                <c:formatCode>General</c:formatCode>
                <c:ptCount val="10"/>
                <c:pt idx="0">
                  <c:v>2007</c:v>
                </c:pt>
                <c:pt idx="1">
                  <c:v>2012</c:v>
                </c:pt>
                <c:pt idx="2">
                  <c:v>2017</c:v>
                </c:pt>
                <c:pt idx="3">
                  <c:v>2022</c:v>
                </c:pt>
                <c:pt idx="4">
                  <c:v>2027</c:v>
                </c:pt>
                <c:pt idx="5">
                  <c:v>2032</c:v>
                </c:pt>
                <c:pt idx="6">
                  <c:v>2037</c:v>
                </c:pt>
                <c:pt idx="7">
                  <c:v>2042</c:v>
                </c:pt>
                <c:pt idx="8">
                  <c:v>2047</c:v>
                </c:pt>
                <c:pt idx="9">
                  <c:v>2052</c:v>
                </c:pt>
              </c:numCache>
            </c:numRef>
          </c:cat>
          <c:val>
            <c:numRef>
              <c:f>SSP2_CON3!$B$16:$K$16</c:f>
              <c:numCache>
                <c:formatCode>General</c:formatCode>
                <c:ptCount val="10"/>
                <c:pt idx="0">
                  <c:v>771.53</c:v>
                </c:pt>
                <c:pt idx="1">
                  <c:v>771.53</c:v>
                </c:pt>
                <c:pt idx="2">
                  <c:v>771.56</c:v>
                </c:pt>
                <c:pt idx="3">
                  <c:v>771.71</c:v>
                </c:pt>
                <c:pt idx="4">
                  <c:v>772.05</c:v>
                </c:pt>
                <c:pt idx="5">
                  <c:v>772.56</c:v>
                </c:pt>
                <c:pt idx="6">
                  <c:v>773.19</c:v>
                </c:pt>
                <c:pt idx="7">
                  <c:v>773.85</c:v>
                </c:pt>
                <c:pt idx="8">
                  <c:v>774.45</c:v>
                </c:pt>
                <c:pt idx="9">
                  <c:v>774.88</c:v>
                </c:pt>
              </c:numCache>
            </c:numRef>
          </c:val>
          <c:smooth val="0"/>
        </c:ser>
        <c:dLbls>
          <c:showLegendKey val="0"/>
          <c:showVal val="0"/>
          <c:showCatName val="0"/>
          <c:showSerName val="0"/>
          <c:showPercent val="0"/>
          <c:showBubbleSize val="0"/>
        </c:dLbls>
        <c:smooth val="0"/>
        <c:axId val="-446981952"/>
        <c:axId val="-446981408"/>
      </c:lineChart>
      <c:catAx>
        <c:axId val="-446981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446981408"/>
        <c:crosses val="autoZero"/>
        <c:auto val="1"/>
        <c:lblAlgn val="ctr"/>
        <c:lblOffset val="100"/>
        <c:noMultiLvlLbl val="0"/>
      </c:catAx>
      <c:valAx>
        <c:axId val="-4469814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solidFill>
                      <a:sysClr val="windowText" lastClr="000000"/>
                    </a:solidFill>
                  </a:rPr>
                  <a:t>kcal per person per day</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446981952"/>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solidFill>
                  <a:sysClr val="windowText" lastClr="000000"/>
                </a:solidFill>
              </a:rPr>
              <a:t>Consumption</a:t>
            </a:r>
            <a:r>
              <a:rPr lang="en-US" baseline="0">
                <a:solidFill>
                  <a:sysClr val="windowText" lastClr="000000"/>
                </a:solidFill>
              </a:rPr>
              <a:t> of Animal Products</a:t>
            </a:r>
            <a:endParaRPr lang="en-US">
              <a:solidFill>
                <a:sysClr val="windowText" lastClr="000000"/>
              </a:solidFill>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'fig 1'!$A$86</c:f>
              <c:strCache>
                <c:ptCount val="1"/>
                <c:pt idx="0">
                  <c:v>Developing</c:v>
                </c:pt>
              </c:strCache>
            </c:strRef>
          </c:tx>
          <c:spPr>
            <a:solidFill>
              <a:schemeClr val="accent1"/>
            </a:solidFill>
            <a:ln>
              <a:noFill/>
            </a:ln>
            <a:effectLst/>
          </c:spPr>
          <c:invertIfNegative val="0"/>
          <c:cat>
            <c:strRef>
              <c:f>'fig 1'!$B$85:$E$85</c:f>
              <c:strCache>
                <c:ptCount val="4"/>
                <c:pt idx="0">
                  <c:v>2007 historical</c:v>
                </c:pt>
                <c:pt idx="1">
                  <c:v>2050 SSP2_low</c:v>
                </c:pt>
                <c:pt idx="2">
                  <c:v>2050 SSP2_middle</c:v>
                </c:pt>
                <c:pt idx="3">
                  <c:v>2050 SSP2_high</c:v>
                </c:pt>
              </c:strCache>
            </c:strRef>
          </c:cat>
          <c:val>
            <c:numRef>
              <c:f>'fig 1'!$B$86:$E$86</c:f>
              <c:numCache>
                <c:formatCode>#,##0</c:formatCode>
                <c:ptCount val="4"/>
                <c:pt idx="0">
                  <c:v>222.31000000000003</c:v>
                </c:pt>
                <c:pt idx="1">
                  <c:v>219.00800000000001</c:v>
                </c:pt>
                <c:pt idx="2">
                  <c:v>278.86399999999998</c:v>
                </c:pt>
                <c:pt idx="3">
                  <c:v>399.90800000000002</c:v>
                </c:pt>
              </c:numCache>
            </c:numRef>
          </c:val>
        </c:ser>
        <c:ser>
          <c:idx val="1"/>
          <c:order val="1"/>
          <c:tx>
            <c:strRef>
              <c:f>'fig 1'!$A$87</c:f>
              <c:strCache>
                <c:ptCount val="1"/>
                <c:pt idx="0">
                  <c:v>Transition</c:v>
                </c:pt>
              </c:strCache>
            </c:strRef>
          </c:tx>
          <c:spPr>
            <a:solidFill>
              <a:schemeClr val="accent2"/>
            </a:solidFill>
            <a:ln>
              <a:noFill/>
            </a:ln>
            <a:effectLst/>
          </c:spPr>
          <c:invertIfNegative val="0"/>
          <c:cat>
            <c:strRef>
              <c:f>'fig 1'!$B$85:$E$85</c:f>
              <c:strCache>
                <c:ptCount val="4"/>
                <c:pt idx="0">
                  <c:v>2007 historical</c:v>
                </c:pt>
                <c:pt idx="1">
                  <c:v>2050 SSP2_low</c:v>
                </c:pt>
                <c:pt idx="2">
                  <c:v>2050 SSP2_middle</c:v>
                </c:pt>
                <c:pt idx="3">
                  <c:v>2050 SSP2_high</c:v>
                </c:pt>
              </c:strCache>
            </c:strRef>
          </c:cat>
          <c:val>
            <c:numRef>
              <c:f>'fig 1'!$B$87:$E$87</c:f>
              <c:numCache>
                <c:formatCode>#,##0</c:formatCode>
                <c:ptCount val="4"/>
                <c:pt idx="0">
                  <c:v>512.54</c:v>
                </c:pt>
                <c:pt idx="1">
                  <c:v>387.09000000000003</c:v>
                </c:pt>
                <c:pt idx="2">
                  <c:v>550.48399999999992</c:v>
                </c:pt>
                <c:pt idx="3">
                  <c:v>701.73199999999997</c:v>
                </c:pt>
              </c:numCache>
            </c:numRef>
          </c:val>
        </c:ser>
        <c:ser>
          <c:idx val="2"/>
          <c:order val="2"/>
          <c:tx>
            <c:strRef>
              <c:f>'fig 1'!$A$88</c:f>
              <c:strCache>
                <c:ptCount val="1"/>
                <c:pt idx="0">
                  <c:v>OECD</c:v>
                </c:pt>
              </c:strCache>
            </c:strRef>
          </c:tx>
          <c:spPr>
            <a:solidFill>
              <a:schemeClr val="accent3"/>
            </a:solidFill>
            <a:ln>
              <a:noFill/>
            </a:ln>
            <a:effectLst/>
          </c:spPr>
          <c:invertIfNegative val="0"/>
          <c:cat>
            <c:strRef>
              <c:f>'fig 1'!$B$85:$E$85</c:f>
              <c:strCache>
                <c:ptCount val="4"/>
                <c:pt idx="0">
                  <c:v>2007 historical</c:v>
                </c:pt>
                <c:pt idx="1">
                  <c:v>2050 SSP2_low</c:v>
                </c:pt>
                <c:pt idx="2">
                  <c:v>2050 SSP2_middle</c:v>
                </c:pt>
                <c:pt idx="3">
                  <c:v>2050 SSP2_high</c:v>
                </c:pt>
              </c:strCache>
            </c:strRef>
          </c:cat>
          <c:val>
            <c:numRef>
              <c:f>'fig 1'!$B$88:$E$88</c:f>
              <c:numCache>
                <c:formatCode>#,##0</c:formatCode>
                <c:ptCount val="4"/>
                <c:pt idx="0">
                  <c:v>940.74</c:v>
                </c:pt>
                <c:pt idx="1">
                  <c:v>581.33399999999995</c:v>
                </c:pt>
                <c:pt idx="2">
                  <c:v>941.39200000000005</c:v>
                </c:pt>
                <c:pt idx="3">
                  <c:v>941.5</c:v>
                </c:pt>
              </c:numCache>
            </c:numRef>
          </c:val>
        </c:ser>
        <c:dLbls>
          <c:showLegendKey val="0"/>
          <c:showVal val="0"/>
          <c:showCatName val="0"/>
          <c:showSerName val="0"/>
          <c:showPercent val="0"/>
          <c:showBubbleSize val="0"/>
        </c:dLbls>
        <c:gapWidth val="219"/>
        <c:overlap val="-27"/>
        <c:axId val="-534306896"/>
        <c:axId val="-534312880"/>
      </c:barChart>
      <c:catAx>
        <c:axId val="-534306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4312880"/>
        <c:crosses val="autoZero"/>
        <c:auto val="1"/>
        <c:lblAlgn val="ctr"/>
        <c:lblOffset val="100"/>
        <c:noMultiLvlLbl val="0"/>
      </c:catAx>
      <c:valAx>
        <c:axId val="-5343128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solidFill>
                      <a:sysClr val="windowText" lastClr="000000"/>
                    </a:solidFill>
                  </a:rPr>
                  <a:t>kcal</a:t>
                </a:r>
                <a:r>
                  <a:rPr lang="en-US" baseline="0">
                    <a:solidFill>
                      <a:sysClr val="windowText" lastClr="000000"/>
                    </a:solidFill>
                  </a:rPr>
                  <a:t>/cap/day</a:t>
                </a:r>
                <a:endParaRPr lang="en-US">
                  <a:solidFill>
                    <a:sysClr val="windowText" lastClr="000000"/>
                  </a:solidFill>
                </a:endParaRPr>
              </a:p>
            </c:rich>
          </c:tx>
          <c:layout/>
          <c:overlay val="0"/>
          <c:spPr>
            <a:noFill/>
            <a:ln>
              <a:noFill/>
            </a:ln>
            <a:effectLst/>
          </c:spPr>
          <c:txPr>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43068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solidFill>
                  <a:sysClr val="windowText" lastClr="000000"/>
                </a:solidFill>
              </a:rPr>
              <a:t>China Feed Indicators in 2050</a:t>
            </a:r>
          </a:p>
          <a:p>
            <a:pPr>
              <a:defRPr/>
            </a:pPr>
            <a:r>
              <a:rPr lang="en-US">
                <a:solidFill>
                  <a:sysClr val="windowText" lastClr="000000"/>
                </a:solidFill>
              </a:rPr>
              <a:t>(SSP2_high scenario relative to SSP2_middle)</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'China feed'!$C$21</c:f>
              <c:strCache>
                <c:ptCount val="1"/>
                <c:pt idx="0">
                  <c:v>coarse grains</c:v>
                </c:pt>
              </c:strCache>
            </c:strRef>
          </c:tx>
          <c:spPr>
            <a:solidFill>
              <a:srgbClr val="92D050"/>
            </a:solidFill>
            <a:ln>
              <a:noFill/>
            </a:ln>
            <a:effectLst/>
          </c:spPr>
          <c:invertIfNegative val="0"/>
          <c:cat>
            <c:strRef>
              <c:f>'China feed'!$B$22:$B$26</c:f>
              <c:strCache>
                <c:ptCount val="5"/>
                <c:pt idx="0">
                  <c:v>Consumption</c:v>
                </c:pt>
                <c:pt idx="1">
                  <c:v>Production</c:v>
                </c:pt>
                <c:pt idx="2">
                  <c:v>Yield</c:v>
                </c:pt>
                <c:pt idx="3">
                  <c:v>Area</c:v>
                </c:pt>
                <c:pt idx="4">
                  <c:v>Price</c:v>
                </c:pt>
              </c:strCache>
            </c:strRef>
          </c:cat>
          <c:val>
            <c:numRef>
              <c:f>'China feed'!$C$22:$C$26</c:f>
              <c:numCache>
                <c:formatCode>0.0%</c:formatCode>
                <c:ptCount val="5"/>
                <c:pt idx="0">
                  <c:v>3.3355000000000003E-2</c:v>
                </c:pt>
                <c:pt idx="1">
                  <c:v>3.2122999999999999E-2</c:v>
                </c:pt>
                <c:pt idx="2">
                  <c:v>5.1840000000000002E-3</c:v>
                </c:pt>
                <c:pt idx="3">
                  <c:v>2.6793999999999998E-2</c:v>
                </c:pt>
                <c:pt idx="4">
                  <c:v>4.2015999999999998E-2</c:v>
                </c:pt>
              </c:numCache>
            </c:numRef>
          </c:val>
        </c:ser>
        <c:ser>
          <c:idx val="1"/>
          <c:order val="1"/>
          <c:tx>
            <c:strRef>
              <c:f>'China feed'!$D$21</c:f>
              <c:strCache>
                <c:ptCount val="1"/>
                <c:pt idx="0">
                  <c:v>oil seeds</c:v>
                </c:pt>
              </c:strCache>
            </c:strRef>
          </c:tx>
          <c:spPr>
            <a:solidFill>
              <a:schemeClr val="accent1">
                <a:lumMod val="60000"/>
                <a:lumOff val="40000"/>
              </a:schemeClr>
            </a:solidFill>
            <a:ln>
              <a:noFill/>
            </a:ln>
            <a:effectLst/>
          </c:spPr>
          <c:invertIfNegative val="0"/>
          <c:cat>
            <c:strRef>
              <c:f>'China feed'!$B$22:$B$26</c:f>
              <c:strCache>
                <c:ptCount val="5"/>
                <c:pt idx="0">
                  <c:v>Consumption</c:v>
                </c:pt>
                <c:pt idx="1">
                  <c:v>Production</c:v>
                </c:pt>
                <c:pt idx="2">
                  <c:v>Yield</c:v>
                </c:pt>
                <c:pt idx="3">
                  <c:v>Area</c:v>
                </c:pt>
                <c:pt idx="4">
                  <c:v>Price</c:v>
                </c:pt>
              </c:strCache>
            </c:strRef>
          </c:cat>
          <c:val>
            <c:numRef>
              <c:f>'China feed'!$D$22:$D$26</c:f>
              <c:numCache>
                <c:formatCode>0.0%</c:formatCode>
                <c:ptCount val="5"/>
                <c:pt idx="0">
                  <c:v>4.7788999999999998E-2</c:v>
                </c:pt>
                <c:pt idx="1">
                  <c:v>9.2826000000000006E-2</c:v>
                </c:pt>
                <c:pt idx="2">
                  <c:v>6.8399999999999997E-3</c:v>
                </c:pt>
                <c:pt idx="3">
                  <c:v>8.5315000000000002E-2</c:v>
                </c:pt>
                <c:pt idx="4">
                  <c:v>3.4967999999999999E-2</c:v>
                </c:pt>
              </c:numCache>
            </c:numRef>
          </c:val>
        </c:ser>
        <c:dLbls>
          <c:showLegendKey val="0"/>
          <c:showVal val="0"/>
          <c:showCatName val="0"/>
          <c:showSerName val="0"/>
          <c:showPercent val="0"/>
          <c:showBubbleSize val="0"/>
        </c:dLbls>
        <c:gapWidth val="219"/>
        <c:overlap val="-27"/>
        <c:axId val="-534302000"/>
        <c:axId val="-534309616"/>
      </c:barChart>
      <c:catAx>
        <c:axId val="-534302000"/>
        <c:scaling>
          <c:orientation val="minMax"/>
        </c:scaling>
        <c:delete val="0"/>
        <c:axPos val="b"/>
        <c:numFmt formatCode="0%"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534309616"/>
        <c:crosses val="autoZero"/>
        <c:auto val="1"/>
        <c:lblAlgn val="ctr"/>
        <c:lblOffset val="100"/>
        <c:noMultiLvlLbl val="0"/>
      </c:catAx>
      <c:valAx>
        <c:axId val="-5343096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53430200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solidFill>
                  <a:sysClr val="windowText" lastClr="000000"/>
                </a:solidFill>
              </a:rPr>
              <a:t>India Feed Indicators in 2050</a:t>
            </a:r>
          </a:p>
          <a:p>
            <a:pPr>
              <a:defRPr/>
            </a:pPr>
            <a:r>
              <a:rPr lang="en-US">
                <a:solidFill>
                  <a:sysClr val="windowText" lastClr="000000"/>
                </a:solidFill>
              </a:rPr>
              <a:t>(SSP2_high scenario relative to SSP2_middle)</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'India feed'!$C$21</c:f>
              <c:strCache>
                <c:ptCount val="1"/>
                <c:pt idx="0">
                  <c:v>coarse grains</c:v>
                </c:pt>
              </c:strCache>
            </c:strRef>
          </c:tx>
          <c:spPr>
            <a:solidFill>
              <a:srgbClr val="92D050"/>
            </a:solidFill>
            <a:ln>
              <a:noFill/>
            </a:ln>
            <a:effectLst/>
          </c:spPr>
          <c:invertIfNegative val="0"/>
          <c:cat>
            <c:strRef>
              <c:f>'India feed'!$B$22:$B$26</c:f>
              <c:strCache>
                <c:ptCount val="5"/>
                <c:pt idx="0">
                  <c:v>Consumption</c:v>
                </c:pt>
                <c:pt idx="1">
                  <c:v>Production</c:v>
                </c:pt>
                <c:pt idx="2">
                  <c:v>Yield</c:v>
                </c:pt>
                <c:pt idx="3">
                  <c:v>Area</c:v>
                </c:pt>
                <c:pt idx="4">
                  <c:v>Price</c:v>
                </c:pt>
              </c:strCache>
            </c:strRef>
          </c:cat>
          <c:val>
            <c:numRef>
              <c:f>'India feed'!$C$22:$C$26</c:f>
              <c:numCache>
                <c:formatCode>0.0%</c:formatCode>
                <c:ptCount val="5"/>
                <c:pt idx="0">
                  <c:v>1.8752999999999999E-2</c:v>
                </c:pt>
                <c:pt idx="1">
                  <c:v>1.6657000000000002E-2</c:v>
                </c:pt>
                <c:pt idx="2">
                  <c:v>7.1019999999999998E-3</c:v>
                </c:pt>
                <c:pt idx="3">
                  <c:v>9.4789999999999996E-3</c:v>
                </c:pt>
                <c:pt idx="4">
                  <c:v>0.145237</c:v>
                </c:pt>
              </c:numCache>
            </c:numRef>
          </c:val>
        </c:ser>
        <c:ser>
          <c:idx val="1"/>
          <c:order val="1"/>
          <c:tx>
            <c:strRef>
              <c:f>'India feed'!$D$21</c:f>
              <c:strCache>
                <c:ptCount val="1"/>
                <c:pt idx="0">
                  <c:v>forage crops</c:v>
                </c:pt>
              </c:strCache>
            </c:strRef>
          </c:tx>
          <c:spPr>
            <a:solidFill>
              <a:schemeClr val="accent1">
                <a:lumMod val="60000"/>
                <a:lumOff val="40000"/>
              </a:schemeClr>
            </a:solidFill>
            <a:ln>
              <a:noFill/>
            </a:ln>
            <a:effectLst/>
          </c:spPr>
          <c:invertIfNegative val="0"/>
          <c:cat>
            <c:strRef>
              <c:f>'India feed'!$B$22:$B$26</c:f>
              <c:strCache>
                <c:ptCount val="5"/>
                <c:pt idx="0">
                  <c:v>Consumption</c:v>
                </c:pt>
                <c:pt idx="1">
                  <c:v>Production</c:v>
                </c:pt>
                <c:pt idx="2">
                  <c:v>Yield</c:v>
                </c:pt>
                <c:pt idx="3">
                  <c:v>Area</c:v>
                </c:pt>
                <c:pt idx="4">
                  <c:v>Price</c:v>
                </c:pt>
              </c:strCache>
            </c:strRef>
          </c:cat>
          <c:val>
            <c:numRef>
              <c:f>'India feed'!$D$22:$D$26</c:f>
              <c:numCache>
                <c:formatCode>0.0%</c:formatCode>
                <c:ptCount val="5"/>
                <c:pt idx="0">
                  <c:v>5.2228999999999998E-2</c:v>
                </c:pt>
                <c:pt idx="1">
                  <c:v>5.2034999999999998E-2</c:v>
                </c:pt>
                <c:pt idx="2">
                  <c:v>2.8305E-2</c:v>
                </c:pt>
                <c:pt idx="3">
                  <c:v>2.3102000000000001E-2</c:v>
                </c:pt>
                <c:pt idx="4">
                  <c:v>3.1060999999999998E-2</c:v>
                </c:pt>
              </c:numCache>
            </c:numRef>
          </c:val>
        </c:ser>
        <c:dLbls>
          <c:showLegendKey val="0"/>
          <c:showVal val="0"/>
          <c:showCatName val="0"/>
          <c:showSerName val="0"/>
          <c:showPercent val="0"/>
          <c:showBubbleSize val="0"/>
        </c:dLbls>
        <c:gapWidth val="219"/>
        <c:overlap val="-27"/>
        <c:axId val="-534308528"/>
        <c:axId val="-534299280"/>
      </c:barChart>
      <c:catAx>
        <c:axId val="-534308528"/>
        <c:scaling>
          <c:orientation val="minMax"/>
        </c:scaling>
        <c:delete val="0"/>
        <c:axPos val="b"/>
        <c:numFmt formatCode="0%"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534299280"/>
        <c:crosses val="autoZero"/>
        <c:auto val="1"/>
        <c:lblAlgn val="ctr"/>
        <c:lblOffset val="100"/>
        <c:noMultiLvlLbl val="0"/>
      </c:catAx>
      <c:valAx>
        <c:axId val="-5342992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53430852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solidFill>
                  <a:sysClr val="windowText" lastClr="000000"/>
                </a:solidFill>
              </a:rPr>
              <a:t>USA</a:t>
            </a:r>
            <a:r>
              <a:rPr lang="en-US" baseline="0">
                <a:solidFill>
                  <a:sysClr val="windowText" lastClr="000000"/>
                </a:solidFill>
              </a:rPr>
              <a:t> Feed Indicators in 2050</a:t>
            </a:r>
          </a:p>
          <a:p>
            <a:pPr>
              <a:defRPr/>
            </a:pPr>
            <a:r>
              <a:rPr lang="en-US" baseline="0">
                <a:solidFill>
                  <a:sysClr val="windowText" lastClr="000000"/>
                </a:solidFill>
              </a:rPr>
              <a:t>(SSP2_low scenario relative to SSP2_middle</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'USA feed'!$C$21</c:f>
              <c:strCache>
                <c:ptCount val="1"/>
                <c:pt idx="0">
                  <c:v>coarse grains</c:v>
                </c:pt>
              </c:strCache>
            </c:strRef>
          </c:tx>
          <c:spPr>
            <a:solidFill>
              <a:srgbClr val="92D050"/>
            </a:solidFill>
            <a:ln>
              <a:noFill/>
            </a:ln>
            <a:effectLst/>
          </c:spPr>
          <c:invertIfNegative val="0"/>
          <c:cat>
            <c:strRef>
              <c:f>'USA feed'!$B$22:$B$26</c:f>
              <c:strCache>
                <c:ptCount val="5"/>
                <c:pt idx="0">
                  <c:v>Consumption</c:v>
                </c:pt>
                <c:pt idx="1">
                  <c:v>Production</c:v>
                </c:pt>
                <c:pt idx="2">
                  <c:v>Yield</c:v>
                </c:pt>
                <c:pt idx="3">
                  <c:v>Area</c:v>
                </c:pt>
                <c:pt idx="4">
                  <c:v>Price</c:v>
                </c:pt>
              </c:strCache>
            </c:strRef>
          </c:cat>
          <c:val>
            <c:numRef>
              <c:f>'USA feed'!$C$22:$C$26</c:f>
              <c:numCache>
                <c:formatCode>0.0%</c:formatCode>
                <c:ptCount val="5"/>
                <c:pt idx="0">
                  <c:v>-0.156809</c:v>
                </c:pt>
                <c:pt idx="1">
                  <c:v>-0.145315</c:v>
                </c:pt>
                <c:pt idx="2">
                  <c:v>-5.7593999999999999E-2</c:v>
                </c:pt>
                <c:pt idx="3">
                  <c:v>-9.2998999999999998E-2</c:v>
                </c:pt>
                <c:pt idx="4">
                  <c:v>-6.5855999999999998E-2</c:v>
                </c:pt>
              </c:numCache>
            </c:numRef>
          </c:val>
        </c:ser>
        <c:ser>
          <c:idx val="1"/>
          <c:order val="1"/>
          <c:tx>
            <c:strRef>
              <c:f>'USA feed'!$D$21</c:f>
              <c:strCache>
                <c:ptCount val="1"/>
                <c:pt idx="0">
                  <c:v>oil seeds</c:v>
                </c:pt>
              </c:strCache>
            </c:strRef>
          </c:tx>
          <c:spPr>
            <a:solidFill>
              <a:schemeClr val="accent1">
                <a:lumMod val="60000"/>
                <a:lumOff val="40000"/>
              </a:schemeClr>
            </a:solidFill>
            <a:ln>
              <a:noFill/>
            </a:ln>
            <a:effectLst/>
          </c:spPr>
          <c:invertIfNegative val="0"/>
          <c:cat>
            <c:strRef>
              <c:f>'USA feed'!$B$22:$B$26</c:f>
              <c:strCache>
                <c:ptCount val="5"/>
                <c:pt idx="0">
                  <c:v>Consumption</c:v>
                </c:pt>
                <c:pt idx="1">
                  <c:v>Production</c:v>
                </c:pt>
                <c:pt idx="2">
                  <c:v>Yield</c:v>
                </c:pt>
                <c:pt idx="3">
                  <c:v>Area</c:v>
                </c:pt>
                <c:pt idx="4">
                  <c:v>Price</c:v>
                </c:pt>
              </c:strCache>
            </c:strRef>
          </c:cat>
          <c:val>
            <c:numRef>
              <c:f>'USA feed'!$D$22:$D$26</c:f>
              <c:numCache>
                <c:formatCode>0.0%</c:formatCode>
                <c:ptCount val="5"/>
                <c:pt idx="0">
                  <c:v>-4.4991999999999997E-2</c:v>
                </c:pt>
                <c:pt idx="1">
                  <c:v>-1.4555999999999999E-2</c:v>
                </c:pt>
                <c:pt idx="2">
                  <c:v>-4.2782000000000001E-2</c:v>
                </c:pt>
                <c:pt idx="3">
                  <c:v>2.9461000000000001E-2</c:v>
                </c:pt>
                <c:pt idx="4">
                  <c:v>-8.5327E-2</c:v>
                </c:pt>
              </c:numCache>
            </c:numRef>
          </c:val>
        </c:ser>
        <c:dLbls>
          <c:showLegendKey val="0"/>
          <c:showVal val="0"/>
          <c:showCatName val="0"/>
          <c:showSerName val="0"/>
          <c:showPercent val="0"/>
          <c:showBubbleSize val="0"/>
        </c:dLbls>
        <c:gapWidth val="219"/>
        <c:overlap val="-27"/>
        <c:axId val="-534307440"/>
        <c:axId val="-534304176"/>
      </c:barChart>
      <c:catAx>
        <c:axId val="-534307440"/>
        <c:scaling>
          <c:orientation val="minMax"/>
        </c:scaling>
        <c:delete val="0"/>
        <c:axPos val="b"/>
        <c:numFmt formatCode="0%"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534304176"/>
        <c:crosses val="autoZero"/>
        <c:auto val="1"/>
        <c:lblAlgn val="ctr"/>
        <c:lblOffset val="100"/>
        <c:noMultiLvlLbl val="0"/>
      </c:catAx>
      <c:valAx>
        <c:axId val="-5343041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5343074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600" b="0" i="0" baseline="0" dirty="0">
                <a:effectLst/>
              </a:rPr>
              <a:t>Global Land Use Change in 2050</a:t>
            </a:r>
            <a:endParaRPr lang="en-US" sz="1600" dirty="0">
              <a:effectLst/>
            </a:endParaRPr>
          </a:p>
          <a:p>
            <a:pPr>
              <a:defRPr>
                <a:solidFill>
                  <a:sysClr val="windowText" lastClr="000000"/>
                </a:solidFill>
              </a:defRPr>
            </a:pPr>
            <a:r>
              <a:rPr lang="en-US" sz="1600" b="0" i="0" baseline="0" dirty="0">
                <a:effectLst/>
              </a:rPr>
              <a:t>(SSP2_high scenario relative to SSP2_middle)</a:t>
            </a:r>
            <a:endParaRPr lang="en-US" sz="1600" dirty="0">
              <a:solidFill>
                <a:sysClr val="windowText" lastClr="000000"/>
              </a:solidFill>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SSP2_CON1!$F$46</c:f>
              <c:strCache>
                <c:ptCount val="1"/>
                <c:pt idx="0">
                  <c:v>SSP2_high</c:v>
                </c:pt>
              </c:strCache>
            </c:strRef>
          </c:tx>
          <c:spPr>
            <a:solidFill>
              <a:srgbClr val="00B050"/>
            </a:solidFill>
            <a:ln>
              <a:noFill/>
            </a:ln>
            <a:effectLst/>
          </c:spPr>
          <c:invertIfNegative val="0"/>
          <c:cat>
            <c:strRef>
              <c:f>SSP2_CON1!$E$47:$E$57</c:f>
              <c:strCache>
                <c:ptCount val="11"/>
                <c:pt idx="0">
                  <c:v>rice</c:v>
                </c:pt>
                <c:pt idx="1">
                  <c:v>wheat</c:v>
                </c:pt>
                <c:pt idx="2">
                  <c:v>coarse grains</c:v>
                </c:pt>
                <c:pt idx="3">
                  <c:v>fruits and vegetables</c:v>
                </c:pt>
                <c:pt idx="4">
                  <c:v>oil seeds</c:v>
                </c:pt>
                <c:pt idx="5">
                  <c:v>sugar</c:v>
                </c:pt>
                <c:pt idx="6">
                  <c:v>plant fibers</c:v>
                </c:pt>
                <c:pt idx="7">
                  <c:v>other crops</c:v>
                </c:pt>
                <c:pt idx="8">
                  <c:v>biomass</c:v>
                </c:pt>
                <c:pt idx="9">
                  <c:v>grassland</c:v>
                </c:pt>
                <c:pt idx="10">
                  <c:v>forest</c:v>
                </c:pt>
              </c:strCache>
            </c:strRef>
          </c:cat>
          <c:val>
            <c:numRef>
              <c:f>SSP2_CON1!$F$47:$F$57</c:f>
              <c:numCache>
                <c:formatCode>#,##0.0</c:formatCode>
                <c:ptCount val="11"/>
                <c:pt idx="0">
                  <c:v>-1.3348000000000013</c:v>
                </c:pt>
                <c:pt idx="1">
                  <c:v>-3.1388000000000034</c:v>
                </c:pt>
                <c:pt idx="2">
                  <c:v>2.9293999999999869</c:v>
                </c:pt>
                <c:pt idx="3">
                  <c:v>-3.5749999999999944</c:v>
                </c:pt>
                <c:pt idx="4">
                  <c:v>-2.5895999999999955</c:v>
                </c:pt>
                <c:pt idx="5">
                  <c:v>-0.73060000000000047</c:v>
                </c:pt>
                <c:pt idx="6">
                  <c:v>-4.0001999999999978</c:v>
                </c:pt>
                <c:pt idx="7">
                  <c:v>-2.7763999999999953</c:v>
                </c:pt>
                <c:pt idx="8">
                  <c:v>-7.9199999999999979E-2</c:v>
                </c:pt>
                <c:pt idx="9">
                  <c:v>39.230000000000018</c:v>
                </c:pt>
                <c:pt idx="10">
                  <c:v>-23.933399999999892</c:v>
                </c:pt>
              </c:numCache>
            </c:numRef>
          </c:val>
        </c:ser>
        <c:dLbls>
          <c:showLegendKey val="0"/>
          <c:showVal val="0"/>
          <c:showCatName val="0"/>
          <c:showSerName val="0"/>
          <c:showPercent val="0"/>
          <c:showBubbleSize val="0"/>
        </c:dLbls>
        <c:gapWidth val="219"/>
        <c:overlap val="-27"/>
        <c:axId val="-534306352"/>
        <c:axId val="-534305264"/>
      </c:barChart>
      <c:catAx>
        <c:axId val="-534306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534305264"/>
        <c:crosses val="autoZero"/>
        <c:auto val="1"/>
        <c:lblAlgn val="ctr"/>
        <c:lblOffset val="100"/>
        <c:noMultiLvlLbl val="0"/>
      </c:catAx>
      <c:valAx>
        <c:axId val="-5343052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000" b="0" i="0" u="none" strike="noStrike" kern="1200" baseline="0">
                    <a:solidFill>
                      <a:sysClr val="windowText" lastClr="000000"/>
                    </a:solidFill>
                    <a:latin typeface="+mn-lt"/>
                    <a:ea typeface="+mn-ea"/>
                    <a:cs typeface="+mn-cs"/>
                  </a:defRPr>
                </a:pPr>
                <a:r>
                  <a:rPr lang="en-US">
                    <a:solidFill>
                      <a:sysClr val="windowText" lastClr="000000"/>
                    </a:solidFill>
                  </a:rPr>
                  <a:t>million</a:t>
                </a:r>
                <a:endParaRPr lang="en-US" baseline="0">
                  <a:solidFill>
                    <a:sysClr val="windowText" lastClr="000000"/>
                  </a:solidFill>
                </a:endParaRPr>
              </a:p>
              <a:p>
                <a:pPr>
                  <a:defRPr>
                    <a:solidFill>
                      <a:sysClr val="windowText" lastClr="000000"/>
                    </a:solidFill>
                  </a:defRPr>
                </a:pPr>
                <a:r>
                  <a:rPr lang="en-US" baseline="0">
                    <a:solidFill>
                      <a:sysClr val="windowText" lastClr="000000"/>
                    </a:solidFill>
                  </a:rPr>
                  <a:t>hectares</a:t>
                </a:r>
                <a:endParaRPr lang="en-US">
                  <a:solidFill>
                    <a:sysClr val="windowText" lastClr="000000"/>
                  </a:solidFill>
                </a:endParaRPr>
              </a:p>
            </c:rich>
          </c:tx>
          <c:layout/>
          <c:overlay val="0"/>
          <c:spPr>
            <a:noFill/>
            <a:ln>
              <a:noFill/>
            </a:ln>
            <a:effectLst/>
          </c:spPr>
          <c:txPr>
            <a:bodyPr rot="0" spcFirstLastPara="1" vertOverflow="ellipsis"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5343063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5797"/>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sz="quarter" idx="1"/>
          </p:nvPr>
        </p:nvSpPr>
        <p:spPr>
          <a:xfrm>
            <a:off x="3956550" y="0"/>
            <a:ext cx="3026833" cy="465797"/>
          </a:xfrm>
          <a:prstGeom prst="rect">
            <a:avLst/>
          </a:prstGeom>
        </p:spPr>
        <p:txBody>
          <a:bodyPr vert="horz" lIns="92958" tIns="46479" rIns="92958" bIns="46479" rtlCol="0"/>
          <a:lstStyle>
            <a:lvl1pPr algn="r">
              <a:defRPr sz="1200"/>
            </a:lvl1pPr>
          </a:lstStyle>
          <a:p>
            <a:fld id="{2A17BFFC-0953-43A8-A0A1-56390DC71747}" type="datetimeFigureOut">
              <a:rPr lang="en-US" smtClean="0"/>
              <a:t>6/8/2017</a:t>
            </a:fld>
            <a:endParaRPr lang="en-US"/>
          </a:p>
        </p:txBody>
      </p:sp>
      <p:sp>
        <p:nvSpPr>
          <p:cNvPr id="4" name="Footer Placeholder 3"/>
          <p:cNvSpPr>
            <a:spLocks noGrp="1"/>
          </p:cNvSpPr>
          <p:nvPr>
            <p:ph type="ftr" sz="quarter" idx="2"/>
          </p:nvPr>
        </p:nvSpPr>
        <p:spPr>
          <a:xfrm>
            <a:off x="0" y="8817904"/>
            <a:ext cx="3026833" cy="465796"/>
          </a:xfrm>
          <a:prstGeom prst="rect">
            <a:avLst/>
          </a:prstGeom>
        </p:spPr>
        <p:txBody>
          <a:bodyPr vert="horz" lIns="92958" tIns="46479" rIns="92958" bIns="46479" rtlCol="0" anchor="b"/>
          <a:lstStyle>
            <a:lvl1pPr algn="l">
              <a:defRPr sz="1200"/>
            </a:lvl1pPr>
          </a:lstStyle>
          <a:p>
            <a:endParaRPr lang="en-US"/>
          </a:p>
        </p:txBody>
      </p:sp>
      <p:sp>
        <p:nvSpPr>
          <p:cNvPr id="5" name="Slide Number Placeholder 4"/>
          <p:cNvSpPr>
            <a:spLocks noGrp="1"/>
          </p:cNvSpPr>
          <p:nvPr>
            <p:ph type="sldNum" sz="quarter" idx="3"/>
          </p:nvPr>
        </p:nvSpPr>
        <p:spPr>
          <a:xfrm>
            <a:off x="3956550" y="8817904"/>
            <a:ext cx="3026833" cy="465796"/>
          </a:xfrm>
          <a:prstGeom prst="rect">
            <a:avLst/>
          </a:prstGeom>
        </p:spPr>
        <p:txBody>
          <a:bodyPr vert="horz" lIns="92958" tIns="46479" rIns="92958" bIns="46479" rtlCol="0" anchor="b"/>
          <a:lstStyle>
            <a:lvl1pPr algn="r">
              <a:defRPr sz="1200"/>
            </a:lvl1pPr>
          </a:lstStyle>
          <a:p>
            <a:fld id="{4ED9F69A-30A8-4FA2-B949-B2CD0BB880D4}" type="slidenum">
              <a:rPr lang="en-US" smtClean="0"/>
              <a:t>‹#›</a:t>
            </a:fld>
            <a:endParaRPr lang="en-US"/>
          </a:p>
        </p:txBody>
      </p:sp>
    </p:spTree>
    <p:extLst>
      <p:ext uri="{BB962C8B-B14F-4D97-AF65-F5344CB8AC3E}">
        <p14:creationId xmlns:p14="http://schemas.microsoft.com/office/powerpoint/2010/main" val="27893219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idx="1"/>
          </p:nvPr>
        </p:nvSpPr>
        <p:spPr>
          <a:xfrm>
            <a:off x="3956550" y="0"/>
            <a:ext cx="3026833" cy="464185"/>
          </a:xfrm>
          <a:prstGeom prst="rect">
            <a:avLst/>
          </a:prstGeom>
        </p:spPr>
        <p:txBody>
          <a:bodyPr vert="horz" lIns="92958" tIns="46479" rIns="92958" bIns="46479" rtlCol="0"/>
          <a:lstStyle>
            <a:lvl1pPr algn="r">
              <a:defRPr sz="1200"/>
            </a:lvl1pPr>
          </a:lstStyle>
          <a:p>
            <a:fld id="{B30E274A-31FB-4EFE-B77D-DFEB496C4D94}" type="datetimeFigureOut">
              <a:rPr lang="en-US" smtClean="0"/>
              <a:t>6/8/2017</a:t>
            </a:fld>
            <a:endParaRPr lang="en-US"/>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lIns="92958" tIns="46479" rIns="92958" bIns="46479" rtlCol="0" anchor="ctr"/>
          <a:lstStyle/>
          <a:p>
            <a:endParaRPr lang="en-US"/>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2958" tIns="46479" rIns="92958" bIns="4647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26833" cy="464185"/>
          </a:xfrm>
          <a:prstGeom prst="rect">
            <a:avLst/>
          </a:prstGeom>
        </p:spPr>
        <p:txBody>
          <a:bodyPr vert="horz" lIns="92958" tIns="46479" rIns="92958" bIns="46479" rtlCol="0" anchor="b"/>
          <a:lstStyle>
            <a:lvl1pPr algn="l">
              <a:defRPr sz="1200"/>
            </a:lvl1pPr>
          </a:lstStyle>
          <a:p>
            <a:endParaRPr lang="en-US"/>
          </a:p>
        </p:txBody>
      </p:sp>
      <p:sp>
        <p:nvSpPr>
          <p:cNvPr id="7" name="Slide Number Placeholder 6"/>
          <p:cNvSpPr>
            <a:spLocks noGrp="1"/>
          </p:cNvSpPr>
          <p:nvPr>
            <p:ph type="sldNum" sz="quarter" idx="5"/>
          </p:nvPr>
        </p:nvSpPr>
        <p:spPr>
          <a:xfrm>
            <a:off x="3956550" y="8817904"/>
            <a:ext cx="3026833" cy="464185"/>
          </a:xfrm>
          <a:prstGeom prst="rect">
            <a:avLst/>
          </a:prstGeom>
        </p:spPr>
        <p:txBody>
          <a:bodyPr vert="horz" lIns="92958" tIns="46479" rIns="92958" bIns="46479" rtlCol="0" anchor="b"/>
          <a:lstStyle>
            <a:lvl1pPr algn="r">
              <a:defRPr sz="1200"/>
            </a:lvl1pPr>
          </a:lstStyle>
          <a:p>
            <a:fld id="{5D62FD9E-0548-417A-B2C8-9EC4D87D517F}" type="slidenum">
              <a:rPr lang="en-US" smtClean="0"/>
              <a:t>‹#›</a:t>
            </a:fld>
            <a:endParaRPr lang="en-US"/>
          </a:p>
        </p:txBody>
      </p:sp>
    </p:spTree>
    <p:extLst>
      <p:ext uri="{BB962C8B-B14F-4D97-AF65-F5344CB8AC3E}">
        <p14:creationId xmlns:p14="http://schemas.microsoft.com/office/powerpoint/2010/main" val="1976755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905D16-7C1D-4269-AA4C-4F193B8997C3}" type="slidenum">
              <a:rPr lang="en-US" smtClean="0"/>
              <a:pPr/>
              <a:t>2</a:t>
            </a:fld>
            <a:endParaRPr lang="en-US"/>
          </a:p>
        </p:txBody>
      </p:sp>
    </p:spTree>
    <p:extLst>
      <p:ext uri="{BB962C8B-B14F-4D97-AF65-F5344CB8AC3E}">
        <p14:creationId xmlns:p14="http://schemas.microsoft.com/office/powerpoint/2010/main" val="14078839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905D16-7C1D-4269-AA4C-4F193B8997C3}" type="slidenum">
              <a:rPr lang="en-US" smtClean="0"/>
              <a:pPr/>
              <a:t>18</a:t>
            </a:fld>
            <a:endParaRPr lang="en-US"/>
          </a:p>
        </p:txBody>
      </p:sp>
    </p:spTree>
    <p:extLst>
      <p:ext uri="{BB962C8B-B14F-4D97-AF65-F5344CB8AC3E}">
        <p14:creationId xmlns:p14="http://schemas.microsoft.com/office/powerpoint/2010/main" val="13129256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905D16-7C1D-4269-AA4C-4F193B8997C3}" type="slidenum">
              <a:rPr lang="en-US" smtClean="0"/>
              <a:pPr/>
              <a:t>19</a:t>
            </a:fld>
            <a:endParaRPr lang="en-US"/>
          </a:p>
        </p:txBody>
      </p:sp>
    </p:spTree>
    <p:extLst>
      <p:ext uri="{BB962C8B-B14F-4D97-AF65-F5344CB8AC3E}">
        <p14:creationId xmlns:p14="http://schemas.microsoft.com/office/powerpoint/2010/main" val="41526770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905D16-7C1D-4269-AA4C-4F193B8997C3}" type="slidenum">
              <a:rPr lang="en-US" smtClean="0"/>
              <a:pPr/>
              <a:t>20</a:t>
            </a:fld>
            <a:endParaRPr lang="en-US"/>
          </a:p>
        </p:txBody>
      </p:sp>
    </p:spTree>
    <p:extLst>
      <p:ext uri="{BB962C8B-B14F-4D97-AF65-F5344CB8AC3E}">
        <p14:creationId xmlns:p14="http://schemas.microsoft.com/office/powerpoint/2010/main" val="351811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905D16-7C1D-4269-AA4C-4F193B8997C3}" type="slidenum">
              <a:rPr lang="en-US" smtClean="0"/>
              <a:pPr/>
              <a:t>8</a:t>
            </a:fld>
            <a:endParaRPr lang="en-US"/>
          </a:p>
        </p:txBody>
      </p:sp>
    </p:spTree>
    <p:extLst>
      <p:ext uri="{BB962C8B-B14F-4D97-AF65-F5344CB8AC3E}">
        <p14:creationId xmlns:p14="http://schemas.microsoft.com/office/powerpoint/2010/main" val="462133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905D16-7C1D-4269-AA4C-4F193B8997C3}" type="slidenum">
              <a:rPr lang="en-US" smtClean="0"/>
              <a:pPr/>
              <a:t>10</a:t>
            </a:fld>
            <a:endParaRPr lang="en-US"/>
          </a:p>
        </p:txBody>
      </p:sp>
    </p:spTree>
    <p:extLst>
      <p:ext uri="{BB962C8B-B14F-4D97-AF65-F5344CB8AC3E}">
        <p14:creationId xmlns:p14="http://schemas.microsoft.com/office/powerpoint/2010/main" val="16961853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905D16-7C1D-4269-AA4C-4F193B8997C3}" type="slidenum">
              <a:rPr lang="en-US" smtClean="0"/>
              <a:pPr/>
              <a:t>11</a:t>
            </a:fld>
            <a:endParaRPr lang="en-US"/>
          </a:p>
        </p:txBody>
      </p:sp>
    </p:spTree>
    <p:extLst>
      <p:ext uri="{BB962C8B-B14F-4D97-AF65-F5344CB8AC3E}">
        <p14:creationId xmlns:p14="http://schemas.microsoft.com/office/powerpoint/2010/main" val="1443851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905D16-7C1D-4269-AA4C-4F193B8997C3}" type="slidenum">
              <a:rPr lang="en-US" smtClean="0"/>
              <a:pPr/>
              <a:t>12</a:t>
            </a:fld>
            <a:endParaRPr lang="en-US"/>
          </a:p>
        </p:txBody>
      </p:sp>
    </p:spTree>
    <p:extLst>
      <p:ext uri="{BB962C8B-B14F-4D97-AF65-F5344CB8AC3E}">
        <p14:creationId xmlns:p14="http://schemas.microsoft.com/office/powerpoint/2010/main" val="1963687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905D16-7C1D-4269-AA4C-4F193B8997C3}" type="slidenum">
              <a:rPr lang="en-US" smtClean="0"/>
              <a:pPr/>
              <a:t>14</a:t>
            </a:fld>
            <a:endParaRPr lang="en-US"/>
          </a:p>
        </p:txBody>
      </p:sp>
    </p:spTree>
    <p:extLst>
      <p:ext uri="{BB962C8B-B14F-4D97-AF65-F5344CB8AC3E}">
        <p14:creationId xmlns:p14="http://schemas.microsoft.com/office/powerpoint/2010/main" val="747500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905D16-7C1D-4269-AA4C-4F193B8997C3}" type="slidenum">
              <a:rPr lang="en-US" smtClean="0"/>
              <a:pPr/>
              <a:t>15</a:t>
            </a:fld>
            <a:endParaRPr lang="en-US"/>
          </a:p>
        </p:txBody>
      </p:sp>
    </p:spTree>
    <p:extLst>
      <p:ext uri="{BB962C8B-B14F-4D97-AF65-F5344CB8AC3E}">
        <p14:creationId xmlns:p14="http://schemas.microsoft.com/office/powerpoint/2010/main" val="3491605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905D16-7C1D-4269-AA4C-4F193B8997C3}" type="slidenum">
              <a:rPr lang="en-US" smtClean="0"/>
              <a:pPr/>
              <a:t>16</a:t>
            </a:fld>
            <a:endParaRPr lang="en-US"/>
          </a:p>
        </p:txBody>
      </p:sp>
    </p:spTree>
    <p:extLst>
      <p:ext uri="{BB962C8B-B14F-4D97-AF65-F5344CB8AC3E}">
        <p14:creationId xmlns:p14="http://schemas.microsoft.com/office/powerpoint/2010/main" val="949937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905D16-7C1D-4269-AA4C-4F193B8997C3}" type="slidenum">
              <a:rPr lang="en-US" smtClean="0"/>
              <a:pPr/>
              <a:t>17</a:t>
            </a:fld>
            <a:endParaRPr lang="en-US"/>
          </a:p>
        </p:txBody>
      </p:sp>
    </p:spTree>
    <p:extLst>
      <p:ext uri="{BB962C8B-B14F-4D97-AF65-F5344CB8AC3E}">
        <p14:creationId xmlns:p14="http://schemas.microsoft.com/office/powerpoint/2010/main" val="1059050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778383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09800"/>
            <a:ext cx="8229600" cy="2895600"/>
          </a:xfrm>
          <a:prstGeom prst="rect">
            <a:avLst/>
          </a:prstGeo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45100588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5411123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0070718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7875125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20519437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610793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4" y="0"/>
            <a:ext cx="9144000" cy="1180050"/>
          </a:xfrm>
          <a:prstGeom prst="rect">
            <a:avLst/>
          </a:prstGeom>
        </p:spPr>
      </p:pic>
      <p:pic>
        <p:nvPicPr>
          <p:cNvPr id="3" name="Picture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5932797"/>
            <a:ext cx="9144000" cy="925203"/>
          </a:xfrm>
          <a:prstGeom prst="rect">
            <a:avLst/>
          </a:prstGeom>
        </p:spPr>
      </p:pic>
    </p:spTree>
    <p:extLst>
      <p:ext uri="{BB962C8B-B14F-4D97-AF65-F5344CB8AC3E}">
        <p14:creationId xmlns:p14="http://schemas.microsoft.com/office/powerpoint/2010/main" val="320841970"/>
      </p:ext>
    </p:extLst>
  </p:cSld>
  <p:clrMap bg1="lt1" tx1="dk1" bg2="lt2" tx2="dk2" accent1="accent1" accent2="accent2" accent3="accent3" accent4="accent4" accent5="accent5" accent6="accent6" hlink="hlink" folHlink="folHlink"/>
  <p:sldLayoutIdLst>
    <p:sldLayoutId id="2147483667" r:id="rId1"/>
    <p:sldLayoutId id="2147483650" r:id="rId2"/>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5943877"/>
            <a:ext cx="9144000" cy="914123"/>
          </a:xfrm>
          <a:prstGeom prst="rect">
            <a:avLst/>
          </a:prstGeom>
        </p:spPr>
      </p:pic>
      <p:sp>
        <p:nvSpPr>
          <p:cNvPr id="5" name="Title Placeholder 4"/>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6" name="Text Placeholder 5"/>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5"/>
          <p:cNvSpPr txBox="1">
            <a:spLocks/>
          </p:cNvSpPr>
          <p:nvPr userDrawn="1"/>
        </p:nvSpPr>
        <p:spPr>
          <a:xfrm>
            <a:off x="8305800" y="6549154"/>
            <a:ext cx="762000" cy="30749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BA3FA7-BEB2-4323-A93B-546EB2C33319}" type="slidenum">
              <a:rPr lang="en-US" smtClean="0">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3365754007"/>
      </p:ext>
    </p:extLst>
  </p:cSld>
  <p:clrMap bg1="lt1" tx1="dk1" bg2="lt2" tx2="dk2" accent1="accent1" accent2="accent2" accent3="accent3" accent4="accent4" accent5="accent5" accent6="accent6" hlink="hlink" folHlink="folHlink"/>
  <p:sldLayoutIdLst>
    <p:sldLayoutId id="2147483668" r:id="rId1"/>
    <p:sldLayoutId id="2147483670" r:id="rId2"/>
    <p:sldLayoutId id="2147483671" r:id="rId3"/>
    <p:sldLayoutId id="2147483672" r:id="rId4"/>
    <p:sldLayoutId id="2147483673" r:id="rId5"/>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619" y="1524000"/>
            <a:ext cx="8725781" cy="4114800"/>
          </a:xfrm>
        </p:spPr>
        <p:txBody>
          <a:bodyPr/>
          <a:lstStyle/>
          <a:p>
            <a:r>
              <a:rPr lang="en-US" sz="3600" dirty="0" smtClean="0"/>
              <a:t>Scenarios of Global Diets</a:t>
            </a:r>
            <a:br>
              <a:rPr lang="en-US" sz="3600" dirty="0" smtClean="0"/>
            </a:br>
            <a:r>
              <a:rPr lang="en-US" sz="3600" dirty="0" smtClean="0"/>
              <a:t>and the Impact on Land Resources</a:t>
            </a:r>
            <a:br>
              <a:rPr lang="en-US" sz="3600" dirty="0" smtClean="0"/>
            </a:br>
            <a:r>
              <a:rPr lang="en-US" sz="2800" dirty="0"/>
              <a:t/>
            </a:r>
            <a:br>
              <a:rPr lang="en-US" sz="2800" dirty="0"/>
            </a:br>
            <a:r>
              <a:rPr lang="en-US" sz="2800" dirty="0"/>
              <a:t>Ron </a:t>
            </a:r>
            <a:r>
              <a:rPr lang="en-US" sz="2800" dirty="0" smtClean="0"/>
              <a:t>Sands</a:t>
            </a:r>
            <a:br>
              <a:rPr lang="en-US" sz="2800" dirty="0" smtClean="0"/>
            </a:br>
            <a:r>
              <a:rPr lang="en-US" sz="2800" dirty="0" smtClean="0"/>
              <a:t>USDA Economic Research Service</a:t>
            </a:r>
            <a:br>
              <a:rPr lang="en-US" sz="2800" dirty="0" smtClean="0"/>
            </a:br>
            <a:r>
              <a:rPr lang="en-US" sz="2800" dirty="0"/>
              <a:t/>
            </a:r>
            <a:br>
              <a:rPr lang="en-US" sz="2800" dirty="0"/>
            </a:br>
            <a:r>
              <a:rPr lang="en-US" sz="2800" dirty="0" smtClean="0"/>
              <a:t>20</a:t>
            </a:r>
            <a:r>
              <a:rPr lang="en-US" sz="2800" baseline="30000" dirty="0" smtClean="0"/>
              <a:t>th</a:t>
            </a:r>
            <a:r>
              <a:rPr lang="en-US" sz="2800" dirty="0" smtClean="0"/>
              <a:t> Annual Conference on Global Economic Analysis</a:t>
            </a:r>
            <a:br>
              <a:rPr lang="en-US" sz="2800" dirty="0" smtClean="0"/>
            </a:br>
            <a:r>
              <a:rPr lang="en-US" sz="2800" dirty="0" smtClean="0"/>
              <a:t>Purdue University</a:t>
            </a:r>
            <a:r>
              <a:rPr lang="en-US" sz="2800" dirty="0"/>
              <a:t/>
            </a:r>
            <a:br>
              <a:rPr lang="en-US" sz="2800" dirty="0"/>
            </a:br>
            <a:r>
              <a:rPr lang="en-US" sz="2800" dirty="0" smtClean="0"/>
              <a:t>June 7-9, 2017</a:t>
            </a:r>
            <a:r>
              <a:rPr lang="en-US" sz="2800" dirty="0"/>
              <a:t/>
            </a:r>
            <a:br>
              <a:rPr lang="en-US" sz="2800" dirty="0"/>
            </a:br>
            <a:r>
              <a:rPr lang="en-US" sz="3200" dirty="0"/>
              <a:t/>
            </a:r>
            <a:br>
              <a:rPr lang="en-US" sz="3200" dirty="0"/>
            </a:br>
            <a:endParaRPr lang="en-US" sz="3200" dirty="0"/>
          </a:p>
        </p:txBody>
      </p:sp>
      <p:sp>
        <p:nvSpPr>
          <p:cNvPr id="3" name="TextBox 2"/>
          <p:cNvSpPr txBox="1"/>
          <p:nvPr/>
        </p:nvSpPr>
        <p:spPr>
          <a:xfrm>
            <a:off x="189619" y="5715000"/>
            <a:ext cx="8958863"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i="1" dirty="0"/>
              <a:t>The views expressed are those of the </a:t>
            </a:r>
            <a:r>
              <a:rPr lang="en-US" sz="1400" i="1" dirty="0" smtClean="0"/>
              <a:t>authors </a:t>
            </a:r>
            <a:r>
              <a:rPr lang="en-US" sz="1400" i="1" dirty="0"/>
              <a:t>and should not be attributed to the Economic Research Service or USDA</a:t>
            </a:r>
          </a:p>
        </p:txBody>
      </p:sp>
    </p:spTree>
    <p:extLst>
      <p:ext uri="{BB962C8B-B14F-4D97-AF65-F5344CB8AC3E}">
        <p14:creationId xmlns:p14="http://schemas.microsoft.com/office/powerpoint/2010/main" val="900809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0" y="5791200"/>
            <a:ext cx="6629400" cy="307777"/>
          </a:xfrm>
          <a:prstGeom prst="rect">
            <a:avLst/>
          </a:prstGeom>
          <a:noFill/>
        </p:spPr>
        <p:txBody>
          <a:bodyPr wrap="square" rtlCol="0">
            <a:spAutoFit/>
          </a:bodyPr>
          <a:lstStyle/>
          <a:p>
            <a:r>
              <a:rPr lang="en-US" sz="1400" dirty="0" smtClean="0"/>
              <a:t>Source: USDA Economic Research Service using Future Agricultural Resources Model</a:t>
            </a:r>
            <a:endParaRPr lang="en-US" sz="1400" dirty="0"/>
          </a:p>
        </p:txBody>
      </p:sp>
      <p:graphicFrame>
        <p:nvGraphicFramePr>
          <p:cNvPr id="3" name="Chart 2"/>
          <p:cNvGraphicFramePr>
            <a:graphicFrameLocks/>
          </p:cNvGraphicFramePr>
          <p:nvPr>
            <p:extLst>
              <p:ext uri="{D42A27DB-BD31-4B8C-83A1-F6EECF244321}">
                <p14:modId xmlns:p14="http://schemas.microsoft.com/office/powerpoint/2010/main" val="3997901886"/>
              </p:ext>
            </p:extLst>
          </p:nvPr>
        </p:nvGraphicFramePr>
        <p:xfrm>
          <a:off x="609600" y="1047750"/>
          <a:ext cx="7924799" cy="4762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165480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0" y="5791200"/>
            <a:ext cx="6629400" cy="307777"/>
          </a:xfrm>
          <a:prstGeom prst="rect">
            <a:avLst/>
          </a:prstGeom>
          <a:noFill/>
        </p:spPr>
        <p:txBody>
          <a:bodyPr wrap="square" rtlCol="0">
            <a:spAutoFit/>
          </a:bodyPr>
          <a:lstStyle/>
          <a:p>
            <a:r>
              <a:rPr lang="en-US" sz="1400" dirty="0" smtClean="0"/>
              <a:t>Source: USDA Economic Research Service using Future Agricultural Resources Model</a:t>
            </a:r>
            <a:endParaRPr lang="en-US" sz="1400" dirty="0"/>
          </a:p>
        </p:txBody>
      </p:sp>
      <p:graphicFrame>
        <p:nvGraphicFramePr>
          <p:cNvPr id="3" name="Chart 2"/>
          <p:cNvGraphicFramePr>
            <a:graphicFrameLocks/>
          </p:cNvGraphicFramePr>
          <p:nvPr>
            <p:extLst>
              <p:ext uri="{D42A27DB-BD31-4B8C-83A1-F6EECF244321}">
                <p14:modId xmlns:p14="http://schemas.microsoft.com/office/powerpoint/2010/main" val="3012356523"/>
              </p:ext>
            </p:extLst>
          </p:nvPr>
        </p:nvGraphicFramePr>
        <p:xfrm>
          <a:off x="609600" y="1052512"/>
          <a:ext cx="7924799" cy="47529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36638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0" y="5791200"/>
            <a:ext cx="6629400" cy="307777"/>
          </a:xfrm>
          <a:prstGeom prst="rect">
            <a:avLst/>
          </a:prstGeom>
          <a:noFill/>
        </p:spPr>
        <p:txBody>
          <a:bodyPr wrap="square" rtlCol="0">
            <a:spAutoFit/>
          </a:bodyPr>
          <a:lstStyle/>
          <a:p>
            <a:r>
              <a:rPr lang="en-US" sz="1400" dirty="0" smtClean="0"/>
              <a:t>Source: USDA Economic Research Service using Future Agricultural Resources Model</a:t>
            </a:r>
            <a:endParaRPr lang="en-US" sz="1400" dirty="0"/>
          </a:p>
        </p:txBody>
      </p:sp>
      <p:graphicFrame>
        <p:nvGraphicFramePr>
          <p:cNvPr id="3" name="Chart 2"/>
          <p:cNvGraphicFramePr>
            <a:graphicFrameLocks/>
          </p:cNvGraphicFramePr>
          <p:nvPr>
            <p:extLst>
              <p:ext uri="{D42A27DB-BD31-4B8C-83A1-F6EECF244321}">
                <p14:modId xmlns:p14="http://schemas.microsoft.com/office/powerpoint/2010/main" val="1450541154"/>
              </p:ext>
            </p:extLst>
          </p:nvPr>
        </p:nvGraphicFramePr>
        <p:xfrm>
          <a:off x="609600" y="1047750"/>
          <a:ext cx="7924799" cy="4762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665526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228600" y="624245"/>
            <a:ext cx="86868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altLang="en-US" sz="3200" dirty="0" smtClean="0" bmk="_Toc361932181">
                <a:latin typeface="Calibri" pitchFamily="34" charset="0"/>
                <a:cs typeface="Calibri" pitchFamily="34" charset="0"/>
              </a:rPr>
              <a:t>World Regions</a:t>
            </a:r>
            <a:endParaRPr kumimoji="0" lang="en-US" altLang="en-US" sz="320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3922526749"/>
              </p:ext>
            </p:extLst>
          </p:nvPr>
        </p:nvGraphicFramePr>
        <p:xfrm>
          <a:off x="498348" y="1676400"/>
          <a:ext cx="8147304" cy="3680460"/>
        </p:xfrm>
        <a:graphic>
          <a:graphicData uri="http://schemas.openxmlformats.org/drawingml/2006/table">
            <a:tbl>
              <a:tblPr firstRow="1" firstCol="1">
                <a:tableStyleId>{5C22544A-7EE6-4342-B048-85BDC9FD1C3A}</a:tableStyleId>
              </a:tblPr>
              <a:tblGrid>
                <a:gridCol w="568452"/>
                <a:gridCol w="2526284"/>
                <a:gridCol w="2526284"/>
                <a:gridCol w="2526284"/>
              </a:tblGrid>
              <a:tr h="190500">
                <a:tc>
                  <a:txBody>
                    <a:bodyPr/>
                    <a:lstStyle/>
                    <a:p>
                      <a:pPr marL="0" marR="0">
                        <a:lnSpc>
                          <a:spcPct val="115000"/>
                        </a:lnSpc>
                        <a:spcBef>
                          <a:spcPts val="0"/>
                        </a:spcBef>
                        <a:spcAft>
                          <a:spcPts val="0"/>
                        </a:spcAft>
                      </a:pPr>
                      <a:r>
                        <a:rPr lang="en-US" sz="1400" dirty="0">
                          <a:effectLst/>
                        </a:rPr>
                        <a:t>Code</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Region name</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Comments</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smtClean="0">
                          <a:solidFill>
                            <a:schemeClr val="bg1"/>
                          </a:solidFill>
                          <a:effectLst/>
                          <a:latin typeface="Calibri"/>
                          <a:ea typeface="Times New Roman"/>
                          <a:cs typeface="Times New Roman"/>
                        </a:rPr>
                        <a:t>Group</a:t>
                      </a:r>
                      <a:endParaRPr lang="en-US" sz="1400" dirty="0">
                        <a:solidFill>
                          <a:schemeClr val="bg1"/>
                        </a:solidFill>
                        <a:effectLst/>
                        <a:latin typeface="Calibri"/>
                        <a:ea typeface="Times New Roman"/>
                        <a:cs typeface="Times New Roman"/>
                      </a:endParaRPr>
                    </a:p>
                  </a:txBody>
                  <a:tcPr marL="68580" marR="68580" marT="0" marB="0"/>
                </a:tc>
              </a:tr>
              <a:tr h="190500">
                <a:tc>
                  <a:txBody>
                    <a:bodyPr/>
                    <a:lstStyle/>
                    <a:p>
                      <a:pPr marL="0" marR="0">
                        <a:lnSpc>
                          <a:spcPct val="115000"/>
                        </a:lnSpc>
                        <a:spcBef>
                          <a:spcPts val="0"/>
                        </a:spcBef>
                        <a:spcAft>
                          <a:spcPts val="0"/>
                        </a:spcAft>
                      </a:pPr>
                      <a:r>
                        <a:rPr lang="en-US" sz="1400" dirty="0">
                          <a:effectLst/>
                        </a:rPr>
                        <a:t>USA</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United States of America</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 </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smtClean="0">
                          <a:solidFill>
                            <a:srgbClr val="000000"/>
                          </a:solidFill>
                          <a:effectLst/>
                          <a:latin typeface="Calibri"/>
                          <a:ea typeface="Times New Roman"/>
                          <a:cs typeface="Times New Roman"/>
                        </a:rPr>
                        <a:t>OECD</a:t>
                      </a:r>
                      <a:endParaRPr lang="en-US" sz="1400" dirty="0">
                        <a:solidFill>
                          <a:srgbClr val="000000"/>
                        </a:solidFill>
                        <a:effectLst/>
                        <a:latin typeface="Calibri"/>
                        <a:ea typeface="Times New Roman"/>
                        <a:cs typeface="Times New Roman"/>
                      </a:endParaRPr>
                    </a:p>
                  </a:txBody>
                  <a:tcPr marL="68580" marR="68580" marT="0" marB="0"/>
                </a:tc>
              </a:tr>
              <a:tr h="190500">
                <a:tc>
                  <a:txBody>
                    <a:bodyPr/>
                    <a:lstStyle/>
                    <a:p>
                      <a:pPr marL="0" marR="0">
                        <a:lnSpc>
                          <a:spcPct val="115000"/>
                        </a:lnSpc>
                        <a:spcBef>
                          <a:spcPts val="0"/>
                        </a:spcBef>
                        <a:spcAft>
                          <a:spcPts val="0"/>
                        </a:spcAft>
                      </a:pPr>
                      <a:r>
                        <a:rPr lang="en-US" sz="1400" dirty="0">
                          <a:effectLst/>
                        </a:rPr>
                        <a:t>CAN</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Canada</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 </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smtClean="0">
                          <a:solidFill>
                            <a:srgbClr val="000000"/>
                          </a:solidFill>
                          <a:effectLst/>
                          <a:latin typeface="Calibri"/>
                          <a:ea typeface="Times New Roman"/>
                          <a:cs typeface="Times New Roman"/>
                        </a:rPr>
                        <a:t>OECD</a:t>
                      </a:r>
                      <a:endParaRPr lang="en-US" sz="1400" dirty="0">
                        <a:solidFill>
                          <a:srgbClr val="000000"/>
                        </a:solidFill>
                        <a:effectLst/>
                        <a:latin typeface="Calibri"/>
                        <a:ea typeface="Times New Roman"/>
                        <a:cs typeface="Times New Roman"/>
                      </a:endParaRPr>
                    </a:p>
                  </a:txBody>
                  <a:tcPr marL="68580" marR="68580" marT="0" marB="0"/>
                </a:tc>
              </a:tr>
              <a:tr h="190500">
                <a:tc>
                  <a:txBody>
                    <a:bodyPr/>
                    <a:lstStyle/>
                    <a:p>
                      <a:pPr marL="0" marR="0">
                        <a:lnSpc>
                          <a:spcPct val="115000"/>
                        </a:lnSpc>
                        <a:spcBef>
                          <a:spcPts val="0"/>
                        </a:spcBef>
                        <a:spcAft>
                          <a:spcPts val="0"/>
                        </a:spcAft>
                      </a:pPr>
                      <a:r>
                        <a:rPr lang="en-US" sz="1400" dirty="0">
                          <a:effectLst/>
                        </a:rPr>
                        <a:t>BRA</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Brazil</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 </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smtClean="0">
                          <a:solidFill>
                            <a:srgbClr val="000000"/>
                          </a:solidFill>
                          <a:effectLst/>
                          <a:latin typeface="Calibri"/>
                          <a:ea typeface="Times New Roman"/>
                          <a:cs typeface="Times New Roman"/>
                        </a:rPr>
                        <a:t>Transition</a:t>
                      </a:r>
                      <a:endParaRPr lang="en-US" sz="1400" dirty="0">
                        <a:solidFill>
                          <a:srgbClr val="000000"/>
                        </a:solidFill>
                        <a:effectLst/>
                        <a:latin typeface="Calibri"/>
                        <a:ea typeface="Times New Roman"/>
                        <a:cs typeface="Times New Roman"/>
                      </a:endParaRPr>
                    </a:p>
                  </a:txBody>
                  <a:tcPr marL="68580" marR="68580" marT="0" marB="0"/>
                </a:tc>
              </a:tr>
              <a:tr h="190500">
                <a:tc>
                  <a:txBody>
                    <a:bodyPr/>
                    <a:lstStyle/>
                    <a:p>
                      <a:pPr marL="0" marR="0">
                        <a:lnSpc>
                          <a:spcPct val="115000"/>
                        </a:lnSpc>
                        <a:spcBef>
                          <a:spcPts val="0"/>
                        </a:spcBef>
                        <a:spcAft>
                          <a:spcPts val="0"/>
                        </a:spcAft>
                      </a:pPr>
                      <a:r>
                        <a:rPr lang="en-US" sz="1400" dirty="0">
                          <a:effectLst/>
                        </a:rPr>
                        <a:t>OSA</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Other South America, Central America &amp; Caribbean</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 </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smtClean="0">
                          <a:solidFill>
                            <a:srgbClr val="000000"/>
                          </a:solidFill>
                          <a:effectLst/>
                          <a:latin typeface="Calibri"/>
                          <a:ea typeface="Times New Roman"/>
                          <a:cs typeface="Times New Roman"/>
                        </a:rPr>
                        <a:t>Transition</a:t>
                      </a:r>
                      <a:endParaRPr lang="en-US" sz="1400" dirty="0">
                        <a:solidFill>
                          <a:srgbClr val="000000"/>
                        </a:solidFill>
                        <a:effectLst/>
                        <a:latin typeface="Calibri"/>
                        <a:ea typeface="Times New Roman"/>
                        <a:cs typeface="Times New Roman"/>
                      </a:endParaRPr>
                    </a:p>
                  </a:txBody>
                  <a:tcPr marL="68580" marR="68580" marT="0" marB="0"/>
                </a:tc>
              </a:tr>
              <a:tr h="190500">
                <a:tc>
                  <a:txBody>
                    <a:bodyPr/>
                    <a:lstStyle/>
                    <a:p>
                      <a:pPr marL="0" marR="0">
                        <a:lnSpc>
                          <a:spcPct val="115000"/>
                        </a:lnSpc>
                        <a:spcBef>
                          <a:spcPts val="0"/>
                        </a:spcBef>
                        <a:spcAft>
                          <a:spcPts val="0"/>
                        </a:spcAft>
                      </a:pPr>
                      <a:r>
                        <a:rPr lang="en-US" sz="1400" dirty="0">
                          <a:effectLst/>
                        </a:rPr>
                        <a:t>EUR</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Europe</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Excl. Turkey</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smtClean="0">
                          <a:solidFill>
                            <a:srgbClr val="000000"/>
                          </a:solidFill>
                          <a:effectLst/>
                          <a:latin typeface="Calibri"/>
                          <a:ea typeface="Times New Roman"/>
                          <a:cs typeface="Times New Roman"/>
                        </a:rPr>
                        <a:t>OECD</a:t>
                      </a:r>
                      <a:endParaRPr lang="en-US" sz="1400" dirty="0">
                        <a:solidFill>
                          <a:srgbClr val="000000"/>
                        </a:solidFill>
                        <a:effectLst/>
                        <a:latin typeface="Calibri"/>
                        <a:ea typeface="Times New Roman"/>
                        <a:cs typeface="Times New Roman"/>
                      </a:endParaRPr>
                    </a:p>
                  </a:txBody>
                  <a:tcPr marL="68580" marR="68580" marT="0" marB="0"/>
                </a:tc>
              </a:tr>
              <a:tr h="190500">
                <a:tc>
                  <a:txBody>
                    <a:bodyPr/>
                    <a:lstStyle/>
                    <a:p>
                      <a:pPr marL="0" marR="0">
                        <a:lnSpc>
                          <a:spcPct val="115000"/>
                        </a:lnSpc>
                        <a:spcBef>
                          <a:spcPts val="0"/>
                        </a:spcBef>
                        <a:spcAft>
                          <a:spcPts val="0"/>
                        </a:spcAft>
                      </a:pPr>
                      <a:r>
                        <a:rPr lang="en-US" sz="1400" dirty="0">
                          <a:effectLst/>
                        </a:rPr>
                        <a:t>FSU</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Former Soviet Union</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smtClean="0">
                          <a:effectLst/>
                        </a:rPr>
                        <a:t>European </a:t>
                      </a:r>
                      <a:r>
                        <a:rPr lang="en-US" sz="1400" dirty="0">
                          <a:effectLst/>
                        </a:rPr>
                        <a:t>and Asian</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smtClean="0">
                          <a:solidFill>
                            <a:srgbClr val="000000"/>
                          </a:solidFill>
                          <a:effectLst/>
                          <a:latin typeface="Calibri"/>
                          <a:ea typeface="Times New Roman"/>
                          <a:cs typeface="Times New Roman"/>
                        </a:rPr>
                        <a:t>Transition</a:t>
                      </a:r>
                      <a:endParaRPr lang="en-US" sz="1400" dirty="0">
                        <a:solidFill>
                          <a:srgbClr val="000000"/>
                        </a:solidFill>
                        <a:effectLst/>
                        <a:latin typeface="Calibri"/>
                        <a:ea typeface="Times New Roman"/>
                        <a:cs typeface="Times New Roman"/>
                      </a:endParaRPr>
                    </a:p>
                  </a:txBody>
                  <a:tcPr marL="68580" marR="68580" marT="0" marB="0"/>
                </a:tc>
              </a:tr>
              <a:tr h="190500">
                <a:tc>
                  <a:txBody>
                    <a:bodyPr/>
                    <a:lstStyle/>
                    <a:p>
                      <a:pPr marL="0" marR="0">
                        <a:lnSpc>
                          <a:spcPct val="115000"/>
                        </a:lnSpc>
                        <a:spcBef>
                          <a:spcPts val="0"/>
                        </a:spcBef>
                        <a:spcAft>
                          <a:spcPts val="0"/>
                        </a:spcAft>
                      </a:pPr>
                      <a:r>
                        <a:rPr lang="en-US" sz="1400" dirty="0">
                          <a:effectLst/>
                        </a:rPr>
                        <a:t>MEN</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Middle-East North Africa</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Incl. Turkey</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smtClean="0">
                          <a:solidFill>
                            <a:srgbClr val="000000"/>
                          </a:solidFill>
                          <a:effectLst/>
                          <a:latin typeface="Calibri"/>
                          <a:ea typeface="Times New Roman"/>
                          <a:cs typeface="Times New Roman"/>
                        </a:rPr>
                        <a:t>Transition</a:t>
                      </a:r>
                      <a:endParaRPr lang="en-US" sz="1400" dirty="0">
                        <a:solidFill>
                          <a:srgbClr val="000000"/>
                        </a:solidFill>
                        <a:effectLst/>
                        <a:latin typeface="Calibri"/>
                        <a:ea typeface="Times New Roman"/>
                        <a:cs typeface="Times New Roman"/>
                      </a:endParaRPr>
                    </a:p>
                  </a:txBody>
                  <a:tcPr marL="68580" marR="68580" marT="0" marB="0"/>
                </a:tc>
              </a:tr>
              <a:tr h="190500">
                <a:tc>
                  <a:txBody>
                    <a:bodyPr/>
                    <a:lstStyle/>
                    <a:p>
                      <a:pPr marL="0" marR="0">
                        <a:lnSpc>
                          <a:spcPct val="115000"/>
                        </a:lnSpc>
                        <a:spcBef>
                          <a:spcPts val="0"/>
                        </a:spcBef>
                        <a:spcAft>
                          <a:spcPts val="0"/>
                        </a:spcAft>
                      </a:pPr>
                      <a:r>
                        <a:rPr lang="en-US" sz="1400" dirty="0">
                          <a:effectLst/>
                        </a:rPr>
                        <a:t>SSA</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Sub-Saharan Africa</a:t>
                      </a:r>
                      <a:endParaRPr lang="en-US" sz="1400" dirty="0">
                        <a:solidFill>
                          <a:srgbClr val="000000"/>
                        </a:solidFill>
                        <a:effectLst/>
                        <a:latin typeface="Calibri"/>
                        <a:ea typeface="Times New Roman"/>
                        <a:cs typeface="Times New Roman"/>
                      </a:endParaRPr>
                    </a:p>
                  </a:txBody>
                  <a:tcPr marL="68580" marR="68580" marT="0" marB="0"/>
                </a:tc>
                <a:tc>
                  <a:txBody>
                    <a:bodyPr/>
                    <a:lstStyle/>
                    <a:p>
                      <a:endParaRPr lang="en-US" sz="1400" dirty="0">
                        <a:solidFill>
                          <a:srgbClr val="000000"/>
                        </a:solidFill>
                        <a:effectLst/>
                        <a:latin typeface="Calibri"/>
                        <a:cs typeface="Times New Roman"/>
                      </a:endParaRPr>
                    </a:p>
                  </a:txBody>
                  <a:tcPr marL="68580" marR="68580" marT="0" marB="0"/>
                </a:tc>
                <a:tc>
                  <a:txBody>
                    <a:bodyPr/>
                    <a:lstStyle/>
                    <a:p>
                      <a:r>
                        <a:rPr lang="en-US" sz="1400" dirty="0" smtClean="0">
                          <a:solidFill>
                            <a:srgbClr val="000000"/>
                          </a:solidFill>
                          <a:effectLst/>
                          <a:latin typeface="Calibri"/>
                          <a:cs typeface="Times New Roman"/>
                        </a:rPr>
                        <a:t>Developing</a:t>
                      </a:r>
                      <a:endParaRPr lang="en-US" sz="1400" dirty="0">
                        <a:solidFill>
                          <a:srgbClr val="000000"/>
                        </a:solidFill>
                        <a:effectLst/>
                        <a:latin typeface="Calibri"/>
                        <a:cs typeface="Times New Roman"/>
                      </a:endParaRPr>
                    </a:p>
                  </a:txBody>
                  <a:tcPr marL="68580" marR="68580" marT="0" marB="0"/>
                </a:tc>
              </a:tr>
              <a:tr h="190500">
                <a:tc>
                  <a:txBody>
                    <a:bodyPr/>
                    <a:lstStyle/>
                    <a:p>
                      <a:pPr marL="0" marR="0">
                        <a:lnSpc>
                          <a:spcPct val="115000"/>
                        </a:lnSpc>
                        <a:spcBef>
                          <a:spcPts val="0"/>
                        </a:spcBef>
                        <a:spcAft>
                          <a:spcPts val="0"/>
                        </a:spcAft>
                      </a:pPr>
                      <a:r>
                        <a:rPr lang="en-US" sz="1400" dirty="0">
                          <a:effectLst/>
                        </a:rPr>
                        <a:t>CHN</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China</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 </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smtClean="0">
                          <a:solidFill>
                            <a:srgbClr val="000000"/>
                          </a:solidFill>
                          <a:effectLst/>
                          <a:latin typeface="Calibri"/>
                          <a:ea typeface="Times New Roman"/>
                          <a:cs typeface="Times New Roman"/>
                        </a:rPr>
                        <a:t>Transition</a:t>
                      </a:r>
                      <a:endParaRPr lang="en-US" sz="1400" dirty="0">
                        <a:solidFill>
                          <a:srgbClr val="000000"/>
                        </a:solidFill>
                        <a:effectLst/>
                        <a:latin typeface="Calibri"/>
                        <a:ea typeface="Times New Roman"/>
                        <a:cs typeface="Times New Roman"/>
                      </a:endParaRPr>
                    </a:p>
                  </a:txBody>
                  <a:tcPr marL="68580" marR="68580" marT="0" marB="0"/>
                </a:tc>
              </a:tr>
              <a:tr h="190500">
                <a:tc>
                  <a:txBody>
                    <a:bodyPr/>
                    <a:lstStyle/>
                    <a:p>
                      <a:pPr marL="0" marR="0">
                        <a:lnSpc>
                          <a:spcPct val="115000"/>
                        </a:lnSpc>
                        <a:spcBef>
                          <a:spcPts val="0"/>
                        </a:spcBef>
                        <a:spcAft>
                          <a:spcPts val="0"/>
                        </a:spcAft>
                      </a:pPr>
                      <a:r>
                        <a:rPr lang="en-US" sz="1400" dirty="0">
                          <a:effectLst/>
                        </a:rPr>
                        <a:t>IND</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India</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 </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smtClean="0">
                          <a:solidFill>
                            <a:srgbClr val="000000"/>
                          </a:solidFill>
                          <a:effectLst/>
                          <a:latin typeface="Calibri"/>
                          <a:ea typeface="Times New Roman"/>
                          <a:cs typeface="Times New Roman"/>
                        </a:rPr>
                        <a:t>Developing</a:t>
                      </a:r>
                      <a:endParaRPr lang="en-US" sz="1400" dirty="0">
                        <a:solidFill>
                          <a:srgbClr val="000000"/>
                        </a:solidFill>
                        <a:effectLst/>
                        <a:latin typeface="Calibri"/>
                        <a:ea typeface="Times New Roman"/>
                        <a:cs typeface="Times New Roman"/>
                      </a:endParaRPr>
                    </a:p>
                  </a:txBody>
                  <a:tcPr marL="68580" marR="68580" marT="0" marB="0"/>
                </a:tc>
              </a:tr>
              <a:tr h="190500">
                <a:tc>
                  <a:txBody>
                    <a:bodyPr/>
                    <a:lstStyle/>
                    <a:p>
                      <a:pPr marL="0" marR="0">
                        <a:lnSpc>
                          <a:spcPct val="115000"/>
                        </a:lnSpc>
                        <a:spcBef>
                          <a:spcPts val="0"/>
                        </a:spcBef>
                        <a:spcAft>
                          <a:spcPts val="0"/>
                        </a:spcAft>
                      </a:pPr>
                      <a:r>
                        <a:rPr lang="en-US" sz="1400" dirty="0">
                          <a:effectLst/>
                        </a:rPr>
                        <a:t>SEA</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South-East Asia</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Incl. </a:t>
                      </a:r>
                      <a:r>
                        <a:rPr lang="en-US" sz="1400" dirty="0" smtClean="0">
                          <a:effectLst/>
                        </a:rPr>
                        <a:t>Japan</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smtClean="0">
                          <a:solidFill>
                            <a:srgbClr val="000000"/>
                          </a:solidFill>
                          <a:effectLst/>
                          <a:latin typeface="Calibri"/>
                          <a:ea typeface="Times New Roman"/>
                          <a:cs typeface="Times New Roman"/>
                        </a:rPr>
                        <a:t>Transition</a:t>
                      </a:r>
                      <a:endParaRPr lang="en-US" sz="1400" dirty="0">
                        <a:solidFill>
                          <a:srgbClr val="000000"/>
                        </a:solidFill>
                        <a:effectLst/>
                        <a:latin typeface="Calibri"/>
                        <a:ea typeface="Times New Roman"/>
                        <a:cs typeface="Times New Roman"/>
                      </a:endParaRPr>
                    </a:p>
                  </a:txBody>
                  <a:tcPr marL="68580" marR="68580" marT="0" marB="0"/>
                </a:tc>
              </a:tr>
              <a:tr h="190500">
                <a:tc>
                  <a:txBody>
                    <a:bodyPr/>
                    <a:lstStyle/>
                    <a:p>
                      <a:pPr marL="0" marR="0">
                        <a:lnSpc>
                          <a:spcPct val="115000"/>
                        </a:lnSpc>
                        <a:spcBef>
                          <a:spcPts val="0"/>
                        </a:spcBef>
                        <a:spcAft>
                          <a:spcPts val="0"/>
                        </a:spcAft>
                      </a:pPr>
                      <a:r>
                        <a:rPr lang="en-US" sz="1400" dirty="0">
                          <a:effectLst/>
                        </a:rPr>
                        <a:t>OAS</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Other Asia</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Incl. Other Oceania</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smtClean="0">
                          <a:solidFill>
                            <a:srgbClr val="000000"/>
                          </a:solidFill>
                          <a:effectLst/>
                          <a:latin typeface="Calibri"/>
                          <a:ea typeface="Times New Roman"/>
                          <a:cs typeface="Times New Roman"/>
                        </a:rPr>
                        <a:t>Developing</a:t>
                      </a:r>
                      <a:endParaRPr lang="en-US" sz="1400" dirty="0">
                        <a:solidFill>
                          <a:srgbClr val="000000"/>
                        </a:solidFill>
                        <a:effectLst/>
                        <a:latin typeface="Calibri"/>
                        <a:ea typeface="Times New Roman"/>
                        <a:cs typeface="Times New Roman"/>
                      </a:endParaRPr>
                    </a:p>
                  </a:txBody>
                  <a:tcPr marL="68580" marR="68580" marT="0" marB="0"/>
                </a:tc>
              </a:tr>
              <a:tr h="190500">
                <a:tc>
                  <a:txBody>
                    <a:bodyPr/>
                    <a:lstStyle/>
                    <a:p>
                      <a:pPr marL="0" marR="0">
                        <a:lnSpc>
                          <a:spcPct val="115000"/>
                        </a:lnSpc>
                        <a:spcBef>
                          <a:spcPts val="0"/>
                        </a:spcBef>
                        <a:spcAft>
                          <a:spcPts val="0"/>
                        </a:spcAft>
                      </a:pPr>
                      <a:r>
                        <a:rPr lang="en-US" sz="1400" dirty="0">
                          <a:effectLst/>
                        </a:rPr>
                        <a:t>ANZ</a:t>
                      </a:r>
                      <a:endParaRPr lang="en-US" sz="1400" dirty="0">
                        <a:solidFill>
                          <a:srgbClr val="000000"/>
                        </a:solidFill>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Australia/New Zealand</a:t>
                      </a:r>
                      <a:endParaRPr lang="en-US" sz="1400" dirty="0">
                        <a:solidFill>
                          <a:srgbClr val="000000"/>
                        </a:solidFill>
                        <a:effectLst/>
                        <a:latin typeface="Calibri"/>
                        <a:ea typeface="Times New Roman"/>
                        <a:cs typeface="Times New Roman"/>
                      </a:endParaRPr>
                    </a:p>
                  </a:txBody>
                  <a:tcPr marL="68580" marR="68580" marT="0" marB="0"/>
                </a:tc>
                <a:tc>
                  <a:txBody>
                    <a:bodyPr/>
                    <a:lstStyle/>
                    <a:p>
                      <a:endParaRPr lang="en-US" sz="1400" dirty="0">
                        <a:solidFill>
                          <a:srgbClr val="000000"/>
                        </a:solidFill>
                        <a:effectLst/>
                        <a:latin typeface="Calibri"/>
                        <a:cs typeface="Times New Roman"/>
                      </a:endParaRPr>
                    </a:p>
                  </a:txBody>
                  <a:tcPr marL="68580" marR="68580" marT="0" marB="0"/>
                </a:tc>
                <a:tc>
                  <a:txBody>
                    <a:bodyPr/>
                    <a:lstStyle/>
                    <a:p>
                      <a:r>
                        <a:rPr lang="en-US" sz="1400" dirty="0" smtClean="0">
                          <a:solidFill>
                            <a:srgbClr val="000000"/>
                          </a:solidFill>
                          <a:effectLst/>
                          <a:latin typeface="Calibri"/>
                          <a:cs typeface="Times New Roman"/>
                        </a:rPr>
                        <a:t>OECD</a:t>
                      </a:r>
                      <a:endParaRPr lang="en-US" sz="1400" dirty="0">
                        <a:solidFill>
                          <a:srgbClr val="000000"/>
                        </a:solidFill>
                        <a:effectLst/>
                        <a:latin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8841646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576583673"/>
              </p:ext>
            </p:extLst>
          </p:nvPr>
        </p:nvGraphicFramePr>
        <p:xfrm>
          <a:off x="904875" y="952500"/>
          <a:ext cx="7334250"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1981200" y="5791200"/>
            <a:ext cx="6629400" cy="307777"/>
          </a:xfrm>
          <a:prstGeom prst="rect">
            <a:avLst/>
          </a:prstGeom>
          <a:noFill/>
        </p:spPr>
        <p:txBody>
          <a:bodyPr wrap="square" rtlCol="0">
            <a:spAutoFit/>
          </a:bodyPr>
          <a:lstStyle/>
          <a:p>
            <a:r>
              <a:rPr lang="en-US" sz="1400" dirty="0" smtClean="0"/>
              <a:t>Source: USDA Economic Research Service using Future Agricultural Resources Model</a:t>
            </a:r>
            <a:endParaRPr lang="en-US" sz="1400" dirty="0"/>
          </a:p>
        </p:txBody>
      </p:sp>
    </p:spTree>
    <p:extLst>
      <p:ext uri="{BB962C8B-B14F-4D97-AF65-F5344CB8AC3E}">
        <p14:creationId xmlns:p14="http://schemas.microsoft.com/office/powerpoint/2010/main" val="37320656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a:graphicFrameLocks/>
          </p:cNvGraphicFramePr>
          <p:nvPr>
            <p:extLst>
              <p:ext uri="{D42A27DB-BD31-4B8C-83A1-F6EECF244321}">
                <p14:modId xmlns:p14="http://schemas.microsoft.com/office/powerpoint/2010/main" val="2435189185"/>
              </p:ext>
            </p:extLst>
          </p:nvPr>
        </p:nvGraphicFramePr>
        <p:xfrm>
          <a:off x="914400" y="1333500"/>
          <a:ext cx="7315200" cy="41910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944880" y="5638800"/>
            <a:ext cx="6629400" cy="307777"/>
          </a:xfrm>
          <a:prstGeom prst="rect">
            <a:avLst/>
          </a:prstGeom>
          <a:noFill/>
        </p:spPr>
        <p:txBody>
          <a:bodyPr wrap="square" rtlCol="0">
            <a:spAutoFit/>
          </a:bodyPr>
          <a:lstStyle/>
          <a:p>
            <a:r>
              <a:rPr lang="en-US" sz="1400" dirty="0" smtClean="0"/>
              <a:t>Source: USDA Economic Research Service using Future Agricultural Resources Model</a:t>
            </a:r>
            <a:endParaRPr lang="en-US" sz="1400" dirty="0"/>
          </a:p>
        </p:txBody>
      </p:sp>
    </p:spTree>
    <p:extLst>
      <p:ext uri="{BB962C8B-B14F-4D97-AF65-F5344CB8AC3E}">
        <p14:creationId xmlns:p14="http://schemas.microsoft.com/office/powerpoint/2010/main" val="1031956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4576171"/>
              </p:ext>
            </p:extLst>
          </p:nvPr>
        </p:nvGraphicFramePr>
        <p:xfrm>
          <a:off x="914400" y="1333500"/>
          <a:ext cx="7315200" cy="41910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944880" y="5638800"/>
            <a:ext cx="6629400" cy="307777"/>
          </a:xfrm>
          <a:prstGeom prst="rect">
            <a:avLst/>
          </a:prstGeom>
          <a:noFill/>
        </p:spPr>
        <p:txBody>
          <a:bodyPr wrap="square" rtlCol="0">
            <a:spAutoFit/>
          </a:bodyPr>
          <a:lstStyle/>
          <a:p>
            <a:r>
              <a:rPr lang="en-US" sz="1400" dirty="0" smtClean="0"/>
              <a:t>Source: USDA Economic Research Service using Future Agricultural Resources Model</a:t>
            </a:r>
            <a:endParaRPr lang="en-US" sz="1400" dirty="0"/>
          </a:p>
        </p:txBody>
      </p:sp>
    </p:spTree>
    <p:extLst>
      <p:ext uri="{BB962C8B-B14F-4D97-AF65-F5344CB8AC3E}">
        <p14:creationId xmlns:p14="http://schemas.microsoft.com/office/powerpoint/2010/main" val="24770779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3195396062"/>
              </p:ext>
            </p:extLst>
          </p:nvPr>
        </p:nvGraphicFramePr>
        <p:xfrm>
          <a:off x="914400" y="1333500"/>
          <a:ext cx="7315200" cy="41910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944880" y="5638800"/>
            <a:ext cx="6629400" cy="307777"/>
          </a:xfrm>
          <a:prstGeom prst="rect">
            <a:avLst/>
          </a:prstGeom>
          <a:noFill/>
        </p:spPr>
        <p:txBody>
          <a:bodyPr wrap="square" rtlCol="0">
            <a:spAutoFit/>
          </a:bodyPr>
          <a:lstStyle/>
          <a:p>
            <a:r>
              <a:rPr lang="en-US" sz="1400" dirty="0" smtClean="0"/>
              <a:t>Source: USDA Economic Research Service using Future Agricultural Resources Model</a:t>
            </a:r>
            <a:endParaRPr lang="en-US" sz="1400" dirty="0"/>
          </a:p>
        </p:txBody>
      </p:sp>
    </p:spTree>
    <p:extLst>
      <p:ext uri="{BB962C8B-B14F-4D97-AF65-F5344CB8AC3E}">
        <p14:creationId xmlns:p14="http://schemas.microsoft.com/office/powerpoint/2010/main" val="33318864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a:graphicFrameLocks/>
          </p:cNvGraphicFramePr>
          <p:nvPr>
            <p:extLst>
              <p:ext uri="{D42A27DB-BD31-4B8C-83A1-F6EECF244321}">
                <p14:modId xmlns:p14="http://schemas.microsoft.com/office/powerpoint/2010/main" val="2014929996"/>
              </p:ext>
            </p:extLst>
          </p:nvPr>
        </p:nvGraphicFramePr>
        <p:xfrm>
          <a:off x="914400" y="1333500"/>
          <a:ext cx="7315200" cy="41910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944880" y="5638800"/>
            <a:ext cx="6629400" cy="307777"/>
          </a:xfrm>
          <a:prstGeom prst="rect">
            <a:avLst/>
          </a:prstGeom>
          <a:noFill/>
        </p:spPr>
        <p:txBody>
          <a:bodyPr wrap="square" rtlCol="0">
            <a:spAutoFit/>
          </a:bodyPr>
          <a:lstStyle/>
          <a:p>
            <a:r>
              <a:rPr lang="en-US" sz="1400" dirty="0" smtClean="0"/>
              <a:t>Source: USDA Economic Research Service using Future Agricultural Resources Model</a:t>
            </a:r>
            <a:endParaRPr lang="en-US" sz="1400" dirty="0"/>
          </a:p>
        </p:txBody>
      </p:sp>
    </p:spTree>
    <p:extLst>
      <p:ext uri="{BB962C8B-B14F-4D97-AF65-F5344CB8AC3E}">
        <p14:creationId xmlns:p14="http://schemas.microsoft.com/office/powerpoint/2010/main" val="13689330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3507771888"/>
              </p:ext>
            </p:extLst>
          </p:nvPr>
        </p:nvGraphicFramePr>
        <p:xfrm>
          <a:off x="914400" y="1333500"/>
          <a:ext cx="7315200" cy="41910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944880" y="5638800"/>
            <a:ext cx="6629400" cy="307777"/>
          </a:xfrm>
          <a:prstGeom prst="rect">
            <a:avLst/>
          </a:prstGeom>
          <a:noFill/>
        </p:spPr>
        <p:txBody>
          <a:bodyPr wrap="square" rtlCol="0">
            <a:spAutoFit/>
          </a:bodyPr>
          <a:lstStyle/>
          <a:p>
            <a:r>
              <a:rPr lang="en-US" sz="1400" dirty="0" smtClean="0"/>
              <a:t>Source: USDA Economic Research Service using Future Agricultural Resources Model</a:t>
            </a:r>
            <a:endParaRPr lang="en-US" sz="1400" dirty="0"/>
          </a:p>
        </p:txBody>
      </p:sp>
    </p:spTree>
    <p:extLst>
      <p:ext uri="{BB962C8B-B14F-4D97-AF65-F5344CB8AC3E}">
        <p14:creationId xmlns:p14="http://schemas.microsoft.com/office/powerpoint/2010/main" val="19195454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62000"/>
          </a:xfrm>
        </p:spPr>
        <p:txBody>
          <a:bodyPr>
            <a:noAutofit/>
          </a:bodyPr>
          <a:lstStyle/>
          <a:p>
            <a:r>
              <a:rPr lang="en-US" sz="3200" dirty="0" smtClean="0"/>
              <a:t>Motivation</a:t>
            </a:r>
            <a:endParaRPr lang="en-US" sz="3200" dirty="0"/>
          </a:p>
        </p:txBody>
      </p:sp>
      <p:sp>
        <p:nvSpPr>
          <p:cNvPr id="3" name="Content Placeholder 2"/>
          <p:cNvSpPr>
            <a:spLocks noGrp="1"/>
          </p:cNvSpPr>
          <p:nvPr>
            <p:ph idx="1"/>
          </p:nvPr>
        </p:nvSpPr>
        <p:spPr>
          <a:xfrm>
            <a:off x="457200" y="1295400"/>
            <a:ext cx="8229600" cy="4648200"/>
          </a:xfrm>
        </p:spPr>
        <p:txBody>
          <a:bodyPr>
            <a:normAutofit fontScale="62500" lnSpcReduction="20000"/>
          </a:bodyPr>
          <a:lstStyle/>
          <a:p>
            <a:r>
              <a:rPr lang="en-US" dirty="0" smtClean="0"/>
              <a:t>Consumption of animal products is growing over time, especially in developing countries</a:t>
            </a:r>
          </a:p>
          <a:p>
            <a:pPr lvl="1"/>
            <a:r>
              <a:rPr lang="en-US" dirty="0" smtClean="0"/>
              <a:t>Beef, milk</a:t>
            </a:r>
          </a:p>
          <a:p>
            <a:pPr lvl="1"/>
            <a:r>
              <a:rPr lang="en-US" dirty="0" smtClean="0"/>
              <a:t>Poultry, pork, eggs</a:t>
            </a:r>
          </a:p>
          <a:p>
            <a:r>
              <a:rPr lang="en-US" dirty="0" smtClean="0"/>
              <a:t>How does this impact land use?</a:t>
            </a:r>
          </a:p>
          <a:p>
            <a:r>
              <a:rPr lang="en-US" dirty="0" smtClean="0"/>
              <a:t>Demonstrate in a global economic model with scenarios to 2050 based on Shared Socio-economic Pathways (SSPs)</a:t>
            </a:r>
          </a:p>
          <a:p>
            <a:pPr lvl="1"/>
            <a:r>
              <a:rPr lang="en-US" dirty="0" smtClean="0"/>
              <a:t>SSP2 low</a:t>
            </a:r>
            <a:r>
              <a:rPr lang="en-US" dirty="0" smtClean="0"/>
              <a:t>: lower consumption of animal products by wealthy countries</a:t>
            </a:r>
          </a:p>
          <a:p>
            <a:pPr lvl="1"/>
            <a:r>
              <a:rPr lang="en-US" dirty="0" smtClean="0"/>
              <a:t>SSP2 middle</a:t>
            </a:r>
            <a:r>
              <a:rPr lang="en-US" dirty="0" smtClean="0"/>
              <a:t>: middle of the road (similar to present per-capita consumption)</a:t>
            </a:r>
          </a:p>
          <a:p>
            <a:pPr lvl="1"/>
            <a:r>
              <a:rPr lang="en-US" dirty="0" smtClean="0"/>
              <a:t>SSP2 high</a:t>
            </a:r>
            <a:r>
              <a:rPr lang="en-US" dirty="0" smtClean="0"/>
              <a:t>: greater consumption of animal products in developing countries</a:t>
            </a:r>
          </a:p>
          <a:p>
            <a:r>
              <a:rPr lang="en-US" dirty="0" smtClean="0"/>
              <a:t>Modeling challenges</a:t>
            </a:r>
          </a:p>
          <a:p>
            <a:pPr lvl="1"/>
            <a:r>
              <a:rPr lang="en-US" dirty="0" smtClean="0"/>
              <a:t>Representing consumer demand with rapidly rising incomes</a:t>
            </a:r>
          </a:p>
          <a:p>
            <a:pPr lvl="1"/>
            <a:r>
              <a:rPr lang="en-US" dirty="0" smtClean="0"/>
              <a:t>Tracking quantities of food products, measured in calories, from consumer back to derived demand for land</a:t>
            </a:r>
          </a:p>
          <a:p>
            <a:pPr lvl="1"/>
            <a:endParaRPr lang="en-US" dirty="0" smtClean="0"/>
          </a:p>
        </p:txBody>
      </p:sp>
    </p:spTree>
    <p:extLst>
      <p:ext uri="{BB962C8B-B14F-4D97-AF65-F5344CB8AC3E}">
        <p14:creationId xmlns:p14="http://schemas.microsoft.com/office/powerpoint/2010/main" val="2869931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62000"/>
          </a:xfrm>
        </p:spPr>
        <p:txBody>
          <a:bodyPr>
            <a:noAutofit/>
          </a:bodyPr>
          <a:lstStyle/>
          <a:p>
            <a:r>
              <a:rPr lang="en-US" sz="3200" dirty="0" smtClean="0"/>
              <a:t>Conclusions</a:t>
            </a:r>
            <a:endParaRPr lang="en-US" sz="3200" dirty="0"/>
          </a:p>
        </p:txBody>
      </p:sp>
      <p:sp>
        <p:nvSpPr>
          <p:cNvPr id="3" name="Content Placeholder 2"/>
          <p:cNvSpPr>
            <a:spLocks noGrp="1"/>
          </p:cNvSpPr>
          <p:nvPr>
            <p:ph idx="1"/>
          </p:nvPr>
        </p:nvSpPr>
        <p:spPr>
          <a:xfrm>
            <a:off x="457200" y="1295400"/>
            <a:ext cx="8229600" cy="4648200"/>
          </a:xfrm>
        </p:spPr>
        <p:txBody>
          <a:bodyPr>
            <a:normAutofit fontScale="77500" lnSpcReduction="20000"/>
          </a:bodyPr>
          <a:lstStyle/>
          <a:p>
            <a:r>
              <a:rPr lang="en-US" dirty="0" smtClean="0"/>
              <a:t>Economic responses within countries</a:t>
            </a:r>
          </a:p>
          <a:p>
            <a:pPr lvl="1"/>
            <a:r>
              <a:rPr lang="en-US" dirty="0" smtClean="0"/>
              <a:t>SSP2-high </a:t>
            </a:r>
            <a:r>
              <a:rPr lang="en-US" dirty="0" smtClean="0"/>
              <a:t>scenario for China and India: increase in production of animal feed through a combination of area expansion and increased yield; increase in price of animal feed</a:t>
            </a:r>
          </a:p>
          <a:p>
            <a:pPr lvl="1"/>
            <a:r>
              <a:rPr lang="en-US" dirty="0" smtClean="0"/>
              <a:t>SSP2-low </a:t>
            </a:r>
            <a:r>
              <a:rPr lang="en-US" dirty="0" smtClean="0"/>
              <a:t>scenario for USA: opposite pattern as in high animal products scenario; production and prices of animal feed decline</a:t>
            </a:r>
          </a:p>
          <a:p>
            <a:r>
              <a:rPr lang="en-US" dirty="0" smtClean="0"/>
              <a:t>World land use</a:t>
            </a:r>
          </a:p>
          <a:p>
            <a:pPr lvl="1"/>
            <a:r>
              <a:rPr lang="en-US" dirty="0" smtClean="0"/>
              <a:t>In the high animal products scenario (</a:t>
            </a:r>
            <a:r>
              <a:rPr lang="en-US" dirty="0" smtClean="0"/>
              <a:t>SSP2-high</a:t>
            </a:r>
            <a:r>
              <a:rPr lang="en-US" dirty="0" smtClean="0"/>
              <a:t>), </a:t>
            </a:r>
            <a:r>
              <a:rPr lang="en-US" dirty="0"/>
              <a:t>l</a:t>
            </a:r>
            <a:r>
              <a:rPr lang="en-US" dirty="0" smtClean="0"/>
              <a:t>and for feed and pasture grows while area for other crops and forest declines</a:t>
            </a:r>
          </a:p>
          <a:p>
            <a:pPr lvl="1"/>
            <a:r>
              <a:rPr lang="en-US" dirty="0" smtClean="0"/>
              <a:t>The low animal products scenario (</a:t>
            </a:r>
            <a:r>
              <a:rPr lang="en-US" dirty="0" smtClean="0"/>
              <a:t>SSP2-low</a:t>
            </a:r>
            <a:r>
              <a:rPr lang="en-US" dirty="0" smtClean="0"/>
              <a:t>) has the opposite pattern of land use change</a:t>
            </a:r>
          </a:p>
          <a:p>
            <a:pPr lvl="1"/>
            <a:r>
              <a:rPr lang="en-US" dirty="0" smtClean="0"/>
              <a:t>Change in total cropland is small relative to changes in pasture or forest area</a:t>
            </a:r>
          </a:p>
          <a:p>
            <a:endParaRPr lang="en-US" dirty="0" smtClean="0"/>
          </a:p>
        </p:txBody>
      </p:sp>
    </p:spTree>
    <p:extLst>
      <p:ext uri="{BB962C8B-B14F-4D97-AF65-F5344CB8AC3E}">
        <p14:creationId xmlns:p14="http://schemas.microsoft.com/office/powerpoint/2010/main" val="20139471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sz="3200" dirty="0" smtClean="0"/>
              <a:t>Modeling Challenges</a:t>
            </a:r>
            <a:endParaRPr lang="en-US" sz="3200" dirty="0"/>
          </a:p>
        </p:txBody>
      </p:sp>
      <p:graphicFrame>
        <p:nvGraphicFramePr>
          <p:cNvPr id="6" name="Table 5"/>
          <p:cNvGraphicFramePr>
            <a:graphicFrameLocks noGrp="1"/>
          </p:cNvGraphicFramePr>
          <p:nvPr>
            <p:extLst>
              <p:ext uri="{D42A27DB-BD31-4B8C-83A1-F6EECF244321}">
                <p14:modId xmlns:p14="http://schemas.microsoft.com/office/powerpoint/2010/main" val="2483911670"/>
              </p:ext>
            </p:extLst>
          </p:nvPr>
        </p:nvGraphicFramePr>
        <p:xfrm>
          <a:off x="304800" y="990600"/>
          <a:ext cx="8458200" cy="4754880"/>
        </p:xfrm>
        <a:graphic>
          <a:graphicData uri="http://schemas.openxmlformats.org/drawingml/2006/table">
            <a:tbl>
              <a:tblPr firstRow="1" bandRow="1">
                <a:tableStyleId>{5C22544A-7EE6-4342-B048-85BDC9FD1C3A}</a:tableStyleId>
              </a:tblPr>
              <a:tblGrid>
                <a:gridCol w="4229100"/>
                <a:gridCol w="4229100"/>
              </a:tblGrid>
              <a:tr h="250209">
                <a:tc>
                  <a:txBody>
                    <a:bodyPr/>
                    <a:lstStyle/>
                    <a:p>
                      <a:r>
                        <a:rPr lang="en-US" sz="1600" dirty="0" smtClean="0"/>
                        <a:t>Challenge</a:t>
                      </a:r>
                      <a:endParaRPr lang="en-US" sz="1600" dirty="0"/>
                    </a:p>
                  </a:txBody>
                  <a:tcPr/>
                </a:tc>
                <a:tc>
                  <a:txBody>
                    <a:bodyPr/>
                    <a:lstStyle/>
                    <a:p>
                      <a:r>
                        <a:rPr lang="en-US" sz="1600" dirty="0" smtClean="0"/>
                        <a:t>Resolution</a:t>
                      </a:r>
                      <a:endParaRPr lang="en-US" sz="1600" dirty="0"/>
                    </a:p>
                  </a:txBody>
                  <a:tcPr/>
                </a:tc>
              </a:tr>
              <a:tr h="1751463">
                <a:tc>
                  <a:txBody>
                    <a:bodyPr/>
                    <a:lstStyle/>
                    <a:p>
                      <a:pPr marL="0" indent="0"/>
                      <a:r>
                        <a:rPr lang="en-US" sz="1600" dirty="0" smtClean="0"/>
                        <a:t>What consumer demand system</a:t>
                      </a:r>
                      <a:r>
                        <a:rPr lang="en-US" sz="1600" baseline="0" dirty="0" smtClean="0"/>
                        <a:t> will provide plausible pathways of food consumption with rapidly rising per-capita incomes?</a:t>
                      </a:r>
                      <a:endParaRPr lang="en-US" sz="1600" dirty="0"/>
                    </a:p>
                  </a:txBody>
                  <a:tcPr/>
                </a:tc>
                <a:tc>
                  <a:txBody>
                    <a:bodyPr/>
                    <a:lstStyle/>
                    <a:p>
                      <a:r>
                        <a:rPr lang="en-US" sz="1600" dirty="0" smtClean="0"/>
                        <a:t>Use</a:t>
                      </a:r>
                      <a:r>
                        <a:rPr lang="en-US" sz="1600" baseline="0" dirty="0" smtClean="0"/>
                        <a:t> a n</a:t>
                      </a:r>
                      <a:r>
                        <a:rPr lang="en-US" sz="1600" dirty="0" smtClean="0"/>
                        <a:t>ested demand</a:t>
                      </a:r>
                      <a:r>
                        <a:rPr lang="en-US" sz="1600" baseline="0" dirty="0" smtClean="0"/>
                        <a:t> system with the Linear Expenditure System (LES) as the top nest and constant-elasticity-of-substitution (CES) as the lower nest.  Major consumer demand categories are represented in the top nest, including “animal products” and “other food”.  Lower nest breaks out individual food items within major categories.</a:t>
                      </a:r>
                      <a:endParaRPr lang="en-US" sz="1600" dirty="0"/>
                    </a:p>
                  </a:txBody>
                  <a:tcPr/>
                </a:tc>
              </a:tr>
              <a:tr h="1376149">
                <a:tc>
                  <a:txBody>
                    <a:bodyPr/>
                    <a:lstStyle/>
                    <a:p>
                      <a:r>
                        <a:rPr lang="en-US" sz="1600" dirty="0" smtClean="0"/>
                        <a:t>Improve tracking of food quantities</a:t>
                      </a:r>
                      <a:r>
                        <a:rPr lang="en-US" sz="1600" baseline="0" dirty="0" smtClean="0"/>
                        <a:t> from field crops through final consumer demand, within a computable-general-equilibrium (CGE) model.  Values within benchmark input-output tables do not match well with quantities in Food Balance Sheets (FBSs).</a:t>
                      </a:r>
                      <a:endParaRPr lang="en-US" sz="1600" dirty="0"/>
                    </a:p>
                  </a:txBody>
                  <a:tcPr/>
                </a:tc>
                <a:tc>
                  <a:txBody>
                    <a:bodyPr/>
                    <a:lstStyle/>
                    <a:p>
                      <a:r>
                        <a:rPr lang="en-US" sz="1600" dirty="0" smtClean="0"/>
                        <a:t>Adapt</a:t>
                      </a:r>
                      <a:r>
                        <a:rPr lang="en-US" sz="1600" baseline="0" dirty="0" smtClean="0"/>
                        <a:t> strategy previously used for tracking energy quantities in a CGE model.  Obtain FBSs for model base year, and then aggregate to FARM model world regions and agricultural commodities.  Replace values with FBS quantities in rows of input-output tables.</a:t>
                      </a:r>
                      <a:endParaRPr lang="en-US" sz="1600" dirty="0"/>
                    </a:p>
                  </a:txBody>
                  <a:tcPr/>
                </a:tc>
              </a:tr>
              <a:tr h="813179">
                <a:tc>
                  <a:txBody>
                    <a:bodyPr/>
                    <a:lstStyle/>
                    <a:p>
                      <a:r>
                        <a:rPr lang="en-US" sz="1600" dirty="0" smtClean="0"/>
                        <a:t>How</a:t>
                      </a:r>
                      <a:r>
                        <a:rPr lang="en-US" sz="1600" baseline="0" dirty="0" smtClean="0"/>
                        <a:t> can one frame alternative future scenarios of world food demand?</a:t>
                      </a:r>
                      <a:endParaRPr lang="en-US" sz="1600" dirty="0"/>
                    </a:p>
                  </a:txBody>
                  <a:tcPr/>
                </a:tc>
                <a:tc>
                  <a:txBody>
                    <a:bodyPr/>
                    <a:lstStyle/>
                    <a:p>
                      <a:r>
                        <a:rPr lang="en-US" sz="1600" dirty="0" smtClean="0"/>
                        <a:t>The Shared Socio-economic Pathways (SSPs) quantify</a:t>
                      </a:r>
                      <a:r>
                        <a:rPr lang="en-US" sz="1600" baseline="0" dirty="0" smtClean="0"/>
                        <a:t> population and income drivers, and provide a narrative on world food demand.</a:t>
                      </a:r>
                      <a:endParaRPr lang="en-US" sz="1600" dirty="0"/>
                    </a:p>
                  </a:txBody>
                  <a:tcPr/>
                </a:tc>
              </a:tr>
            </a:tbl>
          </a:graphicData>
        </a:graphic>
      </p:graphicFrame>
    </p:spTree>
    <p:extLst>
      <p:ext uri="{BB962C8B-B14F-4D97-AF65-F5344CB8AC3E}">
        <p14:creationId xmlns:p14="http://schemas.microsoft.com/office/powerpoint/2010/main" val="41632727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38200"/>
          </a:xfrm>
        </p:spPr>
        <p:txBody>
          <a:bodyPr>
            <a:normAutofit/>
          </a:bodyPr>
          <a:lstStyle/>
          <a:p>
            <a:r>
              <a:rPr lang="en-US" sz="3600" dirty="0" smtClean="0"/>
              <a:t>Brief History of FARM</a:t>
            </a:r>
            <a:endParaRPr lang="en-US" sz="3600" dirty="0"/>
          </a:p>
        </p:txBody>
      </p:sp>
      <p:sp>
        <p:nvSpPr>
          <p:cNvPr id="3" name="Content Placeholder 2"/>
          <p:cNvSpPr>
            <a:spLocks noGrp="1"/>
          </p:cNvSpPr>
          <p:nvPr>
            <p:ph idx="1"/>
          </p:nvPr>
        </p:nvSpPr>
        <p:spPr>
          <a:xfrm>
            <a:off x="457200" y="1066800"/>
            <a:ext cx="8229600" cy="4906250"/>
          </a:xfrm>
        </p:spPr>
        <p:txBody>
          <a:bodyPr>
            <a:normAutofit fontScale="85000" lnSpcReduction="10000"/>
          </a:bodyPr>
          <a:lstStyle/>
          <a:p>
            <a:r>
              <a:rPr lang="en-US" dirty="0" smtClean="0"/>
              <a:t>Legacy FARM</a:t>
            </a:r>
          </a:p>
          <a:p>
            <a:pPr lvl="1"/>
            <a:r>
              <a:rPr lang="en-US" dirty="0" smtClean="0"/>
              <a:t>The first version of the Future Agricultural Resources Model (FARM) was constructed in the early 1990s by Roy Darwin and others at the Economic Research Service</a:t>
            </a:r>
          </a:p>
          <a:p>
            <a:pPr lvl="1"/>
            <a:r>
              <a:rPr lang="en-US" dirty="0" smtClean="0"/>
              <a:t>By partitioning land into agro-ecological zones (AEZs), this model provided a unique capability among computable-general-equilibrium (CGE) models to simulate land use on a global scale</a:t>
            </a:r>
          </a:p>
          <a:p>
            <a:r>
              <a:rPr lang="en-US" dirty="0" smtClean="0"/>
              <a:t>New FARM</a:t>
            </a:r>
          </a:p>
          <a:p>
            <a:pPr lvl="1"/>
            <a:r>
              <a:rPr lang="en-US" dirty="0" smtClean="0"/>
              <a:t>Adds a time dimension for analysis of alternative climate and energy policies</a:t>
            </a:r>
          </a:p>
          <a:p>
            <a:pPr lvl="1"/>
            <a:r>
              <a:rPr lang="en-US" dirty="0" smtClean="0"/>
              <a:t>Tracks energy consumption and greenhouse gas emissions</a:t>
            </a:r>
          </a:p>
          <a:p>
            <a:pPr lvl="1"/>
            <a:r>
              <a:rPr lang="en-US" dirty="0" smtClean="0"/>
              <a:t>Land competition among crops, pasture, and forests</a:t>
            </a:r>
            <a:endParaRPr lang="en-US" dirty="0" smtClean="0"/>
          </a:p>
        </p:txBody>
      </p:sp>
    </p:spTree>
    <p:extLst>
      <p:ext uri="{BB962C8B-B14F-4D97-AF65-F5344CB8AC3E}">
        <p14:creationId xmlns:p14="http://schemas.microsoft.com/office/powerpoint/2010/main" val="2201556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62000"/>
          </a:xfrm>
        </p:spPr>
        <p:txBody>
          <a:bodyPr>
            <a:normAutofit/>
          </a:bodyPr>
          <a:lstStyle/>
          <a:p>
            <a:r>
              <a:rPr lang="en-US" sz="3600" dirty="0" smtClean="0"/>
              <a:t>Model Structure 1</a:t>
            </a:r>
            <a:endParaRPr lang="en-US" sz="3600" dirty="0"/>
          </a:p>
        </p:txBody>
      </p:sp>
      <p:sp>
        <p:nvSpPr>
          <p:cNvPr id="3" name="Content Placeholder 2"/>
          <p:cNvSpPr>
            <a:spLocks noGrp="1"/>
          </p:cNvSpPr>
          <p:nvPr>
            <p:ph idx="1"/>
          </p:nvPr>
        </p:nvSpPr>
        <p:spPr>
          <a:xfrm>
            <a:off x="452846" y="1143000"/>
            <a:ext cx="8229600" cy="4572000"/>
          </a:xfrm>
        </p:spPr>
        <p:txBody>
          <a:bodyPr>
            <a:normAutofit fontScale="77500" lnSpcReduction="20000"/>
          </a:bodyPr>
          <a:lstStyle/>
          <a:p>
            <a:r>
              <a:rPr lang="en-US" dirty="0" smtClean="0"/>
              <a:t>Time dimension</a:t>
            </a:r>
          </a:p>
          <a:p>
            <a:pPr lvl="1"/>
            <a:r>
              <a:rPr lang="en-US" dirty="0" smtClean="0"/>
              <a:t>Five-year time steps starting in 2007</a:t>
            </a:r>
          </a:p>
          <a:p>
            <a:pPr lvl="1"/>
            <a:r>
              <a:rPr lang="en-US" dirty="0" smtClean="0"/>
              <a:t>Time horizon of 2050 or 2100 depending on application</a:t>
            </a:r>
          </a:p>
          <a:p>
            <a:pPr lvl="1"/>
            <a:r>
              <a:rPr lang="en-US" dirty="0" smtClean="0"/>
              <a:t>Interpolate to years convenient for reporting</a:t>
            </a:r>
          </a:p>
          <a:p>
            <a:r>
              <a:rPr lang="en-US" dirty="0" smtClean="0"/>
              <a:t>Spatial dimension</a:t>
            </a:r>
          </a:p>
          <a:p>
            <a:pPr lvl="1"/>
            <a:r>
              <a:rPr lang="en-US" dirty="0" smtClean="0"/>
              <a:t>13, 15, or 20 world regions</a:t>
            </a:r>
          </a:p>
          <a:p>
            <a:pPr lvl="1"/>
            <a:r>
              <a:rPr lang="en-US" dirty="0" smtClean="0"/>
              <a:t>Up to 18 agro-ecological zones (AEZs) in each world region</a:t>
            </a:r>
          </a:p>
          <a:p>
            <a:r>
              <a:rPr lang="en-US" dirty="0" smtClean="0"/>
              <a:t>Data Sources</a:t>
            </a:r>
          </a:p>
          <a:p>
            <a:pPr lvl="1"/>
            <a:r>
              <a:rPr lang="en-US" dirty="0" smtClean="0"/>
              <a:t>Global Trade Analysis Project (GTAP) for base-year social accounts and land use by AEZ</a:t>
            </a:r>
          </a:p>
          <a:p>
            <a:pPr lvl="1"/>
            <a:r>
              <a:rPr lang="en-US" dirty="0" smtClean="0"/>
              <a:t>International Energy Agency (IEA) for energy balances</a:t>
            </a:r>
          </a:p>
          <a:p>
            <a:pPr lvl="1"/>
            <a:r>
              <a:rPr lang="en-US" dirty="0" smtClean="0"/>
              <a:t>Food and Agricultural Organization (FAO) of the United Nations for production statistics and food balance sheets</a:t>
            </a:r>
          </a:p>
          <a:p>
            <a:pPr lvl="1"/>
            <a:endParaRPr lang="en-US" dirty="0"/>
          </a:p>
        </p:txBody>
      </p:sp>
    </p:spTree>
    <p:extLst>
      <p:ext uri="{BB962C8B-B14F-4D97-AF65-F5344CB8AC3E}">
        <p14:creationId xmlns:p14="http://schemas.microsoft.com/office/powerpoint/2010/main" val="26663596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86800" cy="762000"/>
          </a:xfrm>
        </p:spPr>
        <p:txBody>
          <a:bodyPr>
            <a:normAutofit/>
          </a:bodyPr>
          <a:lstStyle/>
          <a:p>
            <a:r>
              <a:rPr lang="en-US" sz="3600" dirty="0" smtClean="0"/>
              <a:t>Model Structure 2</a:t>
            </a:r>
            <a:endParaRPr lang="en-US" sz="3600" dirty="0"/>
          </a:p>
        </p:txBody>
      </p:sp>
      <p:sp>
        <p:nvSpPr>
          <p:cNvPr id="3" name="Content Placeholder 2"/>
          <p:cNvSpPr>
            <a:spLocks noGrp="1"/>
          </p:cNvSpPr>
          <p:nvPr>
            <p:ph idx="1"/>
          </p:nvPr>
        </p:nvSpPr>
        <p:spPr>
          <a:xfrm>
            <a:off x="457200" y="1295400"/>
            <a:ext cx="8229600" cy="4572000"/>
          </a:xfrm>
        </p:spPr>
        <p:txBody>
          <a:bodyPr>
            <a:normAutofit fontScale="92500" lnSpcReduction="10000"/>
          </a:bodyPr>
          <a:lstStyle/>
          <a:p>
            <a:r>
              <a:rPr lang="en-US" dirty="0" smtClean="0"/>
              <a:t>Global Computable General Equilibrium</a:t>
            </a:r>
          </a:p>
          <a:p>
            <a:r>
              <a:rPr lang="en-US" dirty="0" smtClean="0"/>
              <a:t>Production sectors</a:t>
            </a:r>
          </a:p>
          <a:p>
            <a:pPr lvl="1"/>
            <a:r>
              <a:rPr lang="en-US" dirty="0" smtClean="0"/>
              <a:t>Start with 38 production sectors from GTAP</a:t>
            </a:r>
          </a:p>
          <a:p>
            <a:pPr lvl="1"/>
            <a:r>
              <a:rPr lang="en-US" dirty="0" smtClean="0"/>
              <a:t>Eight crop types (plus a stylized switchgrass crop) compete for land with ruminant livestock and forests</a:t>
            </a:r>
          </a:p>
          <a:p>
            <a:pPr lvl="1"/>
            <a:r>
              <a:rPr lang="en-US" dirty="0" smtClean="0"/>
              <a:t>Ten </a:t>
            </a:r>
            <a:r>
              <a:rPr lang="en-US" dirty="0"/>
              <a:t>electricity generation technologies including two bio-electricity technologies (switchgrass and forest residue)</a:t>
            </a:r>
          </a:p>
          <a:p>
            <a:pPr lvl="1"/>
            <a:r>
              <a:rPr lang="en-US" dirty="0" smtClean="0"/>
              <a:t>Carbon dioxide capture and storage (CCS) can be either on or off for fossil-electricity and bio-electricity</a:t>
            </a:r>
          </a:p>
        </p:txBody>
      </p:sp>
    </p:spTree>
    <p:extLst>
      <p:ext uri="{BB962C8B-B14F-4D97-AF65-F5344CB8AC3E}">
        <p14:creationId xmlns:p14="http://schemas.microsoft.com/office/powerpoint/2010/main" val="8746329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normAutofit/>
          </a:bodyPr>
          <a:lstStyle/>
          <a:p>
            <a:r>
              <a:rPr lang="en-US" sz="2800" dirty="0"/>
              <a:t>World consumption of major field crops to 2050</a:t>
            </a:r>
          </a:p>
        </p:txBody>
      </p:sp>
      <p:graphicFrame>
        <p:nvGraphicFramePr>
          <p:cNvPr id="5" name="Chart 4"/>
          <p:cNvGraphicFramePr>
            <a:graphicFrameLocks noChangeAspect="1"/>
          </p:cNvGraphicFramePr>
          <p:nvPr>
            <p:extLst>
              <p:ext uri="{D42A27DB-BD31-4B8C-83A1-F6EECF244321}">
                <p14:modId xmlns:p14="http://schemas.microsoft.com/office/powerpoint/2010/main" val="593586426"/>
              </p:ext>
            </p:extLst>
          </p:nvPr>
        </p:nvGraphicFramePr>
        <p:xfrm>
          <a:off x="1219200" y="1512332"/>
          <a:ext cx="6339840" cy="421005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1219200" y="1066800"/>
            <a:ext cx="2514600" cy="369332"/>
          </a:xfrm>
          <a:prstGeom prst="rect">
            <a:avLst/>
          </a:prstGeom>
          <a:noFill/>
        </p:spPr>
        <p:txBody>
          <a:bodyPr wrap="square" rtlCol="0">
            <a:spAutoFit/>
          </a:bodyPr>
          <a:lstStyle/>
          <a:p>
            <a:r>
              <a:rPr lang="en-US" dirty="0" smtClean="0"/>
              <a:t>Million metric tons</a:t>
            </a:r>
            <a:endParaRPr lang="en-US" dirty="0"/>
          </a:p>
        </p:txBody>
      </p:sp>
      <p:sp>
        <p:nvSpPr>
          <p:cNvPr id="7" name="TextBox 6"/>
          <p:cNvSpPr txBox="1"/>
          <p:nvPr/>
        </p:nvSpPr>
        <p:spPr>
          <a:xfrm>
            <a:off x="1219200" y="5722382"/>
            <a:ext cx="6629400" cy="307777"/>
          </a:xfrm>
          <a:prstGeom prst="rect">
            <a:avLst/>
          </a:prstGeom>
          <a:noFill/>
        </p:spPr>
        <p:txBody>
          <a:bodyPr wrap="square" rtlCol="0">
            <a:spAutoFit/>
          </a:bodyPr>
          <a:lstStyle/>
          <a:p>
            <a:r>
              <a:rPr lang="en-US" sz="1400" dirty="0" smtClean="0"/>
              <a:t>Source: USDA Economic Research Service using Future Agricultural Resources Model</a:t>
            </a:r>
            <a:endParaRPr lang="en-US" sz="1400" dirty="0"/>
          </a:p>
        </p:txBody>
      </p:sp>
    </p:spTree>
    <p:extLst>
      <p:ext uri="{BB962C8B-B14F-4D97-AF65-F5344CB8AC3E}">
        <p14:creationId xmlns:p14="http://schemas.microsoft.com/office/powerpoint/2010/main" val="33750041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sz="3200" dirty="0" smtClean="0"/>
              <a:t>Modeling Challenges</a:t>
            </a:r>
            <a:endParaRPr lang="en-US" sz="3200" dirty="0"/>
          </a:p>
        </p:txBody>
      </p:sp>
      <p:graphicFrame>
        <p:nvGraphicFramePr>
          <p:cNvPr id="6" name="Table 5"/>
          <p:cNvGraphicFramePr>
            <a:graphicFrameLocks noGrp="1"/>
          </p:cNvGraphicFramePr>
          <p:nvPr>
            <p:extLst>
              <p:ext uri="{D42A27DB-BD31-4B8C-83A1-F6EECF244321}">
                <p14:modId xmlns:p14="http://schemas.microsoft.com/office/powerpoint/2010/main" val="2483911670"/>
              </p:ext>
            </p:extLst>
          </p:nvPr>
        </p:nvGraphicFramePr>
        <p:xfrm>
          <a:off x="304800" y="990600"/>
          <a:ext cx="8458200" cy="4754880"/>
        </p:xfrm>
        <a:graphic>
          <a:graphicData uri="http://schemas.openxmlformats.org/drawingml/2006/table">
            <a:tbl>
              <a:tblPr firstRow="1" bandRow="1">
                <a:tableStyleId>{5C22544A-7EE6-4342-B048-85BDC9FD1C3A}</a:tableStyleId>
              </a:tblPr>
              <a:tblGrid>
                <a:gridCol w="4229100"/>
                <a:gridCol w="4229100"/>
              </a:tblGrid>
              <a:tr h="250209">
                <a:tc>
                  <a:txBody>
                    <a:bodyPr/>
                    <a:lstStyle/>
                    <a:p>
                      <a:r>
                        <a:rPr lang="en-US" sz="1600" dirty="0" smtClean="0"/>
                        <a:t>Challenge</a:t>
                      </a:r>
                      <a:endParaRPr lang="en-US" sz="1600" dirty="0"/>
                    </a:p>
                  </a:txBody>
                  <a:tcPr/>
                </a:tc>
                <a:tc>
                  <a:txBody>
                    <a:bodyPr/>
                    <a:lstStyle/>
                    <a:p>
                      <a:r>
                        <a:rPr lang="en-US" sz="1600" dirty="0" smtClean="0"/>
                        <a:t>Resolution</a:t>
                      </a:r>
                      <a:endParaRPr lang="en-US" sz="1600" dirty="0"/>
                    </a:p>
                  </a:txBody>
                  <a:tcPr/>
                </a:tc>
              </a:tr>
              <a:tr h="1751463">
                <a:tc>
                  <a:txBody>
                    <a:bodyPr/>
                    <a:lstStyle/>
                    <a:p>
                      <a:pPr marL="0" indent="0"/>
                      <a:r>
                        <a:rPr lang="en-US" sz="1600" dirty="0" smtClean="0"/>
                        <a:t>What consumer demand system</a:t>
                      </a:r>
                      <a:r>
                        <a:rPr lang="en-US" sz="1600" baseline="0" dirty="0" smtClean="0"/>
                        <a:t> will provide plausible pathways of food consumption with rapidly rising per-capita incomes?</a:t>
                      </a:r>
                      <a:endParaRPr lang="en-US" sz="1600" dirty="0"/>
                    </a:p>
                  </a:txBody>
                  <a:tcPr/>
                </a:tc>
                <a:tc>
                  <a:txBody>
                    <a:bodyPr/>
                    <a:lstStyle/>
                    <a:p>
                      <a:r>
                        <a:rPr lang="en-US" sz="1600" dirty="0" smtClean="0"/>
                        <a:t>Use</a:t>
                      </a:r>
                      <a:r>
                        <a:rPr lang="en-US" sz="1600" baseline="0" dirty="0" smtClean="0"/>
                        <a:t> a n</a:t>
                      </a:r>
                      <a:r>
                        <a:rPr lang="en-US" sz="1600" dirty="0" smtClean="0"/>
                        <a:t>ested demand</a:t>
                      </a:r>
                      <a:r>
                        <a:rPr lang="en-US" sz="1600" baseline="0" dirty="0" smtClean="0"/>
                        <a:t> system with the Linear Expenditure System (LES) as the top nest and constant-elasticity-of-substitution (CES) as the lower nest.  Major consumer demand categories are represented in the top nest, including “animal products” and “other food”.  Lower nest breaks out individual food items within major categories.</a:t>
                      </a:r>
                      <a:endParaRPr lang="en-US" sz="1600" dirty="0"/>
                    </a:p>
                  </a:txBody>
                  <a:tcPr/>
                </a:tc>
              </a:tr>
              <a:tr h="1376149">
                <a:tc>
                  <a:txBody>
                    <a:bodyPr/>
                    <a:lstStyle/>
                    <a:p>
                      <a:r>
                        <a:rPr lang="en-US" sz="1600" dirty="0" smtClean="0"/>
                        <a:t>Improve tracking of food quantities</a:t>
                      </a:r>
                      <a:r>
                        <a:rPr lang="en-US" sz="1600" baseline="0" dirty="0" smtClean="0"/>
                        <a:t> from field crops through final consumer demand, within a computable-general-equilibrium (CGE) model.  Values within benchmark input-output tables do not match well with quantities in Food Balance Sheets (FBSs).</a:t>
                      </a:r>
                      <a:endParaRPr lang="en-US" sz="1600" dirty="0"/>
                    </a:p>
                  </a:txBody>
                  <a:tcPr/>
                </a:tc>
                <a:tc>
                  <a:txBody>
                    <a:bodyPr/>
                    <a:lstStyle/>
                    <a:p>
                      <a:r>
                        <a:rPr lang="en-US" sz="1600" dirty="0" smtClean="0"/>
                        <a:t>Adapt</a:t>
                      </a:r>
                      <a:r>
                        <a:rPr lang="en-US" sz="1600" baseline="0" dirty="0" smtClean="0"/>
                        <a:t> strategy previously used for tracking energy quantities in a CGE model.  Obtain FBSs for model base year, and then aggregate to FARM model world regions and agricultural commodities.  Replace values with FBS quantities in rows of input-output tables.</a:t>
                      </a:r>
                      <a:endParaRPr lang="en-US" sz="1600" dirty="0"/>
                    </a:p>
                  </a:txBody>
                  <a:tcPr/>
                </a:tc>
              </a:tr>
              <a:tr h="813179">
                <a:tc>
                  <a:txBody>
                    <a:bodyPr/>
                    <a:lstStyle/>
                    <a:p>
                      <a:r>
                        <a:rPr lang="en-US" sz="1600" dirty="0" smtClean="0"/>
                        <a:t>How</a:t>
                      </a:r>
                      <a:r>
                        <a:rPr lang="en-US" sz="1600" baseline="0" dirty="0" smtClean="0"/>
                        <a:t> can one frame alternative future scenarios of world food demand?</a:t>
                      </a:r>
                      <a:endParaRPr lang="en-US" sz="1600" dirty="0"/>
                    </a:p>
                  </a:txBody>
                  <a:tcPr/>
                </a:tc>
                <a:tc>
                  <a:txBody>
                    <a:bodyPr/>
                    <a:lstStyle/>
                    <a:p>
                      <a:r>
                        <a:rPr lang="en-US" sz="1600" dirty="0" smtClean="0"/>
                        <a:t>The Shared Socio-economic Pathways (SSPs) quantify</a:t>
                      </a:r>
                      <a:r>
                        <a:rPr lang="en-US" sz="1600" baseline="0" dirty="0" smtClean="0"/>
                        <a:t> population and income drivers, and provide a narrative on world food demand.</a:t>
                      </a:r>
                      <a:endParaRPr lang="en-US" sz="1600" dirty="0"/>
                    </a:p>
                  </a:txBody>
                  <a:tcPr/>
                </a:tc>
              </a:tr>
            </a:tbl>
          </a:graphicData>
        </a:graphic>
      </p:graphicFrame>
    </p:spTree>
    <p:extLst>
      <p:ext uri="{BB962C8B-B14F-4D97-AF65-F5344CB8AC3E}">
        <p14:creationId xmlns:p14="http://schemas.microsoft.com/office/powerpoint/2010/main" val="24982543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62000"/>
          </a:xfrm>
        </p:spPr>
        <p:txBody>
          <a:bodyPr>
            <a:noAutofit/>
          </a:bodyPr>
          <a:lstStyle/>
          <a:p>
            <a:r>
              <a:rPr lang="en-US" sz="3200" dirty="0" smtClean="0"/>
              <a:t>Scenarios</a:t>
            </a:r>
            <a:endParaRPr lang="en-US" sz="3200" dirty="0"/>
          </a:p>
        </p:txBody>
      </p:sp>
      <p:sp>
        <p:nvSpPr>
          <p:cNvPr id="3" name="Content Placeholder 2"/>
          <p:cNvSpPr>
            <a:spLocks noGrp="1"/>
          </p:cNvSpPr>
          <p:nvPr>
            <p:ph idx="1"/>
          </p:nvPr>
        </p:nvSpPr>
        <p:spPr>
          <a:xfrm>
            <a:off x="457200" y="1295400"/>
            <a:ext cx="8229600" cy="4648200"/>
          </a:xfrm>
        </p:spPr>
        <p:txBody>
          <a:bodyPr>
            <a:normAutofit/>
          </a:bodyPr>
          <a:lstStyle/>
          <a:p>
            <a:r>
              <a:rPr lang="en-US" dirty="0" smtClean="0"/>
              <a:t>SSP2 low</a:t>
            </a:r>
            <a:endParaRPr lang="en-US" dirty="0" smtClean="0"/>
          </a:p>
          <a:p>
            <a:pPr lvl="1"/>
            <a:r>
              <a:rPr lang="en-US" dirty="0" smtClean="0"/>
              <a:t>Same as SSP2 except that consumption of animal products is lower in wealthy countries</a:t>
            </a:r>
          </a:p>
          <a:p>
            <a:r>
              <a:rPr lang="en-US" dirty="0" smtClean="0"/>
              <a:t>SSP2 middle</a:t>
            </a:r>
            <a:endParaRPr lang="en-US" dirty="0" smtClean="0"/>
          </a:p>
          <a:p>
            <a:pPr lvl="1"/>
            <a:r>
              <a:rPr lang="en-US" dirty="0" smtClean="0"/>
              <a:t>“Middle of the road” scenario.  Per-capita food consumption in 2050 is similar to present</a:t>
            </a:r>
          </a:p>
          <a:p>
            <a:r>
              <a:rPr lang="en-US" dirty="0" smtClean="0"/>
              <a:t>SSP2 high</a:t>
            </a:r>
            <a:endParaRPr lang="en-US" dirty="0" smtClean="0"/>
          </a:p>
          <a:p>
            <a:pPr lvl="1"/>
            <a:r>
              <a:rPr lang="en-US" dirty="0"/>
              <a:t>Same as SSP2 except that consumption of animal products is </a:t>
            </a:r>
            <a:r>
              <a:rPr lang="en-US" dirty="0" smtClean="0"/>
              <a:t>greater in developing countries</a:t>
            </a:r>
            <a:endParaRPr lang="en-US" dirty="0"/>
          </a:p>
          <a:p>
            <a:endParaRPr lang="en-US" dirty="0" smtClean="0"/>
          </a:p>
        </p:txBody>
      </p:sp>
    </p:spTree>
    <p:extLst>
      <p:ext uri="{BB962C8B-B14F-4D97-AF65-F5344CB8AC3E}">
        <p14:creationId xmlns:p14="http://schemas.microsoft.com/office/powerpoint/2010/main" val="25715128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365760" y="250597"/>
            <a:ext cx="8458200" cy="584775"/>
          </a:xfrm>
          <a:prstGeom prst="rect">
            <a:avLst/>
          </a:prstGeom>
          <a:noFill/>
          <a:ln w="9525">
            <a:noFill/>
            <a:miter lim="800000"/>
            <a:headEnd/>
            <a:tailEnd/>
          </a:ln>
        </p:spPr>
        <p:txBody>
          <a:bodyPr>
            <a:spAutoFit/>
          </a:bodyPr>
          <a:lstStyle/>
          <a:p>
            <a:pPr algn="ctr" fontAlgn="auto">
              <a:spcAft>
                <a:spcPts val="0"/>
              </a:spcAft>
              <a:defRPr/>
            </a:pPr>
            <a:r>
              <a:rPr lang="en-US" sz="3200" dirty="0" smtClean="0">
                <a:latin typeface="Calibri" pitchFamily="34" charset="0"/>
              </a:rPr>
              <a:t>Shared Socio-economic Pathways (SSPs)</a:t>
            </a:r>
            <a:endParaRPr lang="en-US" sz="3200" dirty="0">
              <a:latin typeface="Calibri" pitchFamily="34" charset="0"/>
            </a:endParaRPr>
          </a:p>
        </p:txBody>
      </p:sp>
      <p:sp>
        <p:nvSpPr>
          <p:cNvPr id="8" name="TextBox 7"/>
          <p:cNvSpPr txBox="1"/>
          <p:nvPr/>
        </p:nvSpPr>
        <p:spPr>
          <a:xfrm>
            <a:off x="762000" y="5593110"/>
            <a:ext cx="7543800" cy="954107"/>
          </a:xfrm>
          <a:prstGeom prst="rect">
            <a:avLst/>
          </a:prstGeom>
          <a:noFill/>
        </p:spPr>
        <p:txBody>
          <a:bodyPr wrap="square" rtlCol="0">
            <a:spAutoFit/>
          </a:bodyPr>
          <a:lstStyle/>
          <a:p>
            <a:r>
              <a:rPr lang="en-US" sz="1400" dirty="0"/>
              <a:t>Source: O’Neill, B.C., E. </a:t>
            </a:r>
            <a:r>
              <a:rPr lang="en-US" sz="1400" dirty="0" err="1"/>
              <a:t>Kriegler</a:t>
            </a:r>
            <a:r>
              <a:rPr lang="en-US" sz="1400" dirty="0"/>
              <a:t>, K. </a:t>
            </a:r>
            <a:r>
              <a:rPr lang="en-US" sz="1400" dirty="0" err="1"/>
              <a:t>Riahi</a:t>
            </a:r>
            <a:r>
              <a:rPr lang="en-US" sz="1400" dirty="0"/>
              <a:t>, K. </a:t>
            </a:r>
            <a:r>
              <a:rPr lang="en-US" sz="1400" dirty="0" err="1"/>
              <a:t>Ebi</a:t>
            </a:r>
            <a:r>
              <a:rPr lang="en-US" sz="1400" dirty="0"/>
              <a:t>, S. </a:t>
            </a:r>
            <a:r>
              <a:rPr lang="en-US" sz="1400" dirty="0" err="1"/>
              <a:t>Hallegatte</a:t>
            </a:r>
            <a:r>
              <a:rPr lang="en-US" sz="1400" dirty="0"/>
              <a:t>, T.R. Carter, R. </a:t>
            </a:r>
            <a:r>
              <a:rPr lang="en-US" sz="1400" dirty="0" err="1"/>
              <a:t>Mathur</a:t>
            </a:r>
            <a:r>
              <a:rPr lang="en-US" sz="1400" dirty="0"/>
              <a:t>, D.P. van </a:t>
            </a:r>
            <a:r>
              <a:rPr lang="en-US" sz="1400" dirty="0" err="1"/>
              <a:t>Vuuren</a:t>
            </a:r>
            <a:r>
              <a:rPr lang="en-US" sz="1400" dirty="0"/>
              <a:t>. February 2014. “A New Scenario Framework for Climate Change Research: The Concept of Shared Socio-Economic Pathways,” Special Issue on “A Framework for the Development of New Socioeconomic Scenarios for Climate Change Research,” </a:t>
            </a:r>
            <a:r>
              <a:rPr lang="en-US" sz="1400" i="1" dirty="0"/>
              <a:t>Climatic Change</a:t>
            </a:r>
            <a:r>
              <a:rPr lang="en-US" sz="1400" dirty="0"/>
              <a:t> 122(3): 387-400. </a:t>
            </a:r>
          </a:p>
        </p:txBody>
      </p:sp>
      <p:sp>
        <p:nvSpPr>
          <p:cNvPr id="10" name="TextBox 9"/>
          <p:cNvSpPr txBox="1"/>
          <p:nvPr/>
        </p:nvSpPr>
        <p:spPr>
          <a:xfrm>
            <a:off x="2171700" y="4648200"/>
            <a:ext cx="5600700" cy="646331"/>
          </a:xfrm>
          <a:prstGeom prst="rect">
            <a:avLst/>
          </a:prstGeom>
          <a:noFill/>
        </p:spPr>
        <p:txBody>
          <a:bodyPr wrap="square" rtlCol="0">
            <a:spAutoFit/>
          </a:bodyPr>
          <a:lstStyle/>
          <a:p>
            <a:pPr algn="ctr"/>
            <a:r>
              <a:rPr lang="en-US" b="1" dirty="0" smtClean="0"/>
              <a:t>Socio-economic</a:t>
            </a:r>
          </a:p>
          <a:p>
            <a:pPr algn="ctr"/>
            <a:r>
              <a:rPr lang="en-US" b="1" dirty="0" smtClean="0"/>
              <a:t>challenges for adaptation</a:t>
            </a:r>
            <a:endParaRPr lang="en-US" b="1" dirty="0"/>
          </a:p>
        </p:txBody>
      </p:sp>
      <p:sp>
        <p:nvSpPr>
          <p:cNvPr id="12" name="TextBox 11"/>
          <p:cNvSpPr txBox="1"/>
          <p:nvPr/>
        </p:nvSpPr>
        <p:spPr>
          <a:xfrm rot="16200000">
            <a:off x="182130" y="2572434"/>
            <a:ext cx="3048002" cy="646331"/>
          </a:xfrm>
          <a:prstGeom prst="rect">
            <a:avLst/>
          </a:prstGeom>
          <a:noFill/>
        </p:spPr>
        <p:txBody>
          <a:bodyPr wrap="square" rtlCol="0">
            <a:spAutoFit/>
          </a:bodyPr>
          <a:lstStyle/>
          <a:p>
            <a:pPr algn="ctr"/>
            <a:r>
              <a:rPr lang="en-US" b="1" dirty="0" smtClean="0"/>
              <a:t>Socio-economic </a:t>
            </a:r>
          </a:p>
          <a:p>
            <a:pPr algn="ctr"/>
            <a:r>
              <a:rPr lang="en-US" b="1" dirty="0" smtClean="0"/>
              <a:t>challenges for mitigation</a:t>
            </a:r>
            <a:endParaRPr lang="en-US" b="1" dirty="0"/>
          </a:p>
        </p:txBody>
      </p:sp>
      <p:cxnSp>
        <p:nvCxnSpPr>
          <p:cNvPr id="14" name="Straight Arrow Connector 13"/>
          <p:cNvCxnSpPr/>
          <p:nvPr/>
        </p:nvCxnSpPr>
        <p:spPr>
          <a:xfrm>
            <a:off x="2226905" y="4572000"/>
            <a:ext cx="585029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2226906" y="1143001"/>
            <a:ext cx="0" cy="34289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280868" y="3429000"/>
            <a:ext cx="2443532" cy="830997"/>
          </a:xfrm>
          <a:prstGeom prst="rect">
            <a:avLst/>
          </a:prstGeom>
          <a:noFill/>
        </p:spPr>
        <p:txBody>
          <a:bodyPr wrap="square" rtlCol="0">
            <a:spAutoFit/>
          </a:bodyPr>
          <a:lstStyle/>
          <a:p>
            <a:pPr algn="ctr"/>
            <a:r>
              <a:rPr lang="en-US" b="1" dirty="0" smtClean="0"/>
              <a:t>SSP 1</a:t>
            </a:r>
          </a:p>
          <a:p>
            <a:pPr algn="ctr"/>
            <a:r>
              <a:rPr lang="en-US" sz="1200" dirty="0" smtClean="0"/>
              <a:t>(low challenges)</a:t>
            </a:r>
          </a:p>
          <a:p>
            <a:pPr algn="ctr"/>
            <a:r>
              <a:rPr lang="en-US" dirty="0" smtClean="0"/>
              <a:t>Sustainability</a:t>
            </a:r>
            <a:endParaRPr lang="en-US" dirty="0"/>
          </a:p>
        </p:txBody>
      </p:sp>
      <p:sp>
        <p:nvSpPr>
          <p:cNvPr id="20" name="TextBox 19"/>
          <p:cNvSpPr txBox="1"/>
          <p:nvPr/>
        </p:nvSpPr>
        <p:spPr>
          <a:xfrm>
            <a:off x="2280868" y="1452465"/>
            <a:ext cx="2443532" cy="1107996"/>
          </a:xfrm>
          <a:prstGeom prst="rect">
            <a:avLst/>
          </a:prstGeom>
          <a:noFill/>
        </p:spPr>
        <p:txBody>
          <a:bodyPr wrap="square" rtlCol="0">
            <a:spAutoFit/>
          </a:bodyPr>
          <a:lstStyle/>
          <a:p>
            <a:pPr algn="ctr"/>
            <a:r>
              <a:rPr lang="en-US" b="1" dirty="0" smtClean="0"/>
              <a:t>SSP 5</a:t>
            </a:r>
          </a:p>
          <a:p>
            <a:pPr algn="ctr"/>
            <a:r>
              <a:rPr lang="en-US" sz="1200" dirty="0" smtClean="0"/>
              <a:t>(mitigation challenges dominate)</a:t>
            </a:r>
          </a:p>
          <a:p>
            <a:pPr algn="ctr"/>
            <a:r>
              <a:rPr lang="en-US" dirty="0" smtClean="0"/>
              <a:t>Conventional Development</a:t>
            </a:r>
            <a:endParaRPr lang="en-US" dirty="0"/>
          </a:p>
        </p:txBody>
      </p:sp>
      <p:sp>
        <p:nvSpPr>
          <p:cNvPr id="21" name="TextBox 20"/>
          <p:cNvSpPr txBox="1"/>
          <p:nvPr/>
        </p:nvSpPr>
        <p:spPr>
          <a:xfrm>
            <a:off x="5486400" y="3428999"/>
            <a:ext cx="2367332" cy="830997"/>
          </a:xfrm>
          <a:prstGeom prst="rect">
            <a:avLst/>
          </a:prstGeom>
          <a:noFill/>
        </p:spPr>
        <p:txBody>
          <a:bodyPr wrap="square" rtlCol="0">
            <a:spAutoFit/>
          </a:bodyPr>
          <a:lstStyle/>
          <a:p>
            <a:pPr algn="ctr"/>
            <a:r>
              <a:rPr lang="en-US" b="1" dirty="0" smtClean="0"/>
              <a:t>SSP 4</a:t>
            </a:r>
          </a:p>
          <a:p>
            <a:pPr algn="ctr"/>
            <a:r>
              <a:rPr lang="en-US" sz="1200" dirty="0" smtClean="0"/>
              <a:t>(adaptation challenges dominate)</a:t>
            </a:r>
          </a:p>
          <a:p>
            <a:pPr algn="ctr"/>
            <a:r>
              <a:rPr lang="en-US" dirty="0" smtClean="0"/>
              <a:t>Inequality</a:t>
            </a:r>
            <a:endParaRPr lang="en-US" dirty="0"/>
          </a:p>
        </p:txBody>
      </p:sp>
      <p:sp>
        <p:nvSpPr>
          <p:cNvPr id="23" name="TextBox 22"/>
          <p:cNvSpPr txBox="1"/>
          <p:nvPr/>
        </p:nvSpPr>
        <p:spPr>
          <a:xfrm>
            <a:off x="3962400" y="2598002"/>
            <a:ext cx="2128157" cy="830997"/>
          </a:xfrm>
          <a:prstGeom prst="rect">
            <a:avLst/>
          </a:prstGeom>
          <a:noFill/>
        </p:spPr>
        <p:txBody>
          <a:bodyPr wrap="square" rtlCol="0">
            <a:spAutoFit/>
          </a:bodyPr>
          <a:lstStyle/>
          <a:p>
            <a:pPr algn="ctr"/>
            <a:r>
              <a:rPr lang="en-US" b="1" dirty="0" smtClean="0"/>
              <a:t>SSP 2</a:t>
            </a:r>
          </a:p>
          <a:p>
            <a:pPr algn="ctr"/>
            <a:r>
              <a:rPr lang="en-US" sz="1200" dirty="0" smtClean="0"/>
              <a:t>(intermediate challenges)</a:t>
            </a:r>
          </a:p>
          <a:p>
            <a:pPr algn="ctr"/>
            <a:r>
              <a:rPr lang="en-US" dirty="0" smtClean="0"/>
              <a:t>Middle of the Road</a:t>
            </a:r>
            <a:endParaRPr lang="en-US" dirty="0"/>
          </a:p>
        </p:txBody>
      </p:sp>
      <p:sp>
        <p:nvSpPr>
          <p:cNvPr id="24" name="TextBox 23"/>
          <p:cNvSpPr txBox="1"/>
          <p:nvPr/>
        </p:nvSpPr>
        <p:spPr>
          <a:xfrm>
            <a:off x="5486400" y="1452465"/>
            <a:ext cx="2367331" cy="830997"/>
          </a:xfrm>
          <a:prstGeom prst="rect">
            <a:avLst/>
          </a:prstGeom>
          <a:noFill/>
        </p:spPr>
        <p:txBody>
          <a:bodyPr wrap="square" rtlCol="0">
            <a:spAutoFit/>
          </a:bodyPr>
          <a:lstStyle/>
          <a:p>
            <a:pPr algn="ctr"/>
            <a:r>
              <a:rPr lang="en-US" b="1" dirty="0" smtClean="0"/>
              <a:t>SSP 3</a:t>
            </a:r>
          </a:p>
          <a:p>
            <a:pPr algn="ctr"/>
            <a:r>
              <a:rPr lang="en-US" sz="1200" dirty="0" smtClean="0"/>
              <a:t>(high challenges)</a:t>
            </a:r>
          </a:p>
          <a:p>
            <a:pPr algn="ctr"/>
            <a:r>
              <a:rPr lang="en-US" dirty="0" smtClean="0"/>
              <a:t>Fragmentation</a:t>
            </a:r>
            <a:endParaRPr lang="en-US" dirty="0"/>
          </a:p>
        </p:txBody>
      </p:sp>
    </p:spTree>
    <p:extLst>
      <p:ext uri="{BB962C8B-B14F-4D97-AF65-F5344CB8AC3E}">
        <p14:creationId xmlns:p14="http://schemas.microsoft.com/office/powerpoint/2010/main" val="3140379500"/>
      </p:ext>
    </p:extLst>
  </p:cSld>
  <p:clrMapOvr>
    <a:masterClrMapping/>
  </p:clrMapOvr>
  <p:timing>
    <p:tnLst>
      <p:par>
        <p:cTn id="1" dur="indefinite" restart="never" nodeType="tmRoot"/>
      </p:par>
    </p:tnLst>
  </p:timing>
</p:sld>
</file>

<file path=ppt/theme/theme1.xml><?xml version="1.0" encoding="utf-8"?>
<a:theme xmlns:a="http://schemas.openxmlformats.org/drawingml/2006/main" name="ERS Title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1123</TotalTime>
  <Words>1400</Words>
  <Application>Microsoft Office PowerPoint</Application>
  <PresentationFormat>On-screen Show (4:3)</PresentationFormat>
  <Paragraphs>196</Paragraphs>
  <Slides>21</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Arial</vt:lpstr>
      <vt:lpstr>Calibri</vt:lpstr>
      <vt:lpstr>Times New Roman</vt:lpstr>
      <vt:lpstr>ERS Title Page</vt:lpstr>
      <vt:lpstr>Custom Design</vt:lpstr>
      <vt:lpstr>Scenarios of Global Diets and the Impact on Land Resources  Ron Sands USDA Economic Research Service  20th Annual Conference on Global Economic Analysis Purdue University June 7-9, 2017  </vt:lpstr>
      <vt:lpstr>Motivation</vt:lpstr>
      <vt:lpstr>Brief History of FARM</vt:lpstr>
      <vt:lpstr>Model Structure 1</vt:lpstr>
      <vt:lpstr>Model Structure 2</vt:lpstr>
      <vt:lpstr>World consumption of major field crops to 2050</vt:lpstr>
      <vt:lpstr>Modeling Challenges</vt:lpstr>
      <vt:lpstr>Scenarios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Conclusions</vt:lpstr>
      <vt:lpstr>Modeling Challenges</vt:lpstr>
    </vt:vector>
  </TitlesOfParts>
  <Company>USDA-ERS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ctaylor</dc:creator>
  <cp:lastModifiedBy>Sands, Ron - ERS</cp:lastModifiedBy>
  <cp:revision>154</cp:revision>
  <cp:lastPrinted>2017-05-24T15:39:10Z</cp:lastPrinted>
  <dcterms:created xsi:type="dcterms:W3CDTF">2014-04-29T12:26:48Z</dcterms:created>
  <dcterms:modified xsi:type="dcterms:W3CDTF">2017-06-08T18:23:48Z</dcterms:modified>
</cp:coreProperties>
</file>