
<file path=[Content_Types].xml><?xml version="1.0" encoding="utf-8"?>
<Types xmlns="http://schemas.openxmlformats.org/package/2006/content-types">
  <Default Extension="bin" ContentType="application/vnd.openxmlformats-officedocument.oleObject"/>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0"/>
  </p:notesMasterIdLst>
  <p:sldIdLst>
    <p:sldId id="256" r:id="rId2"/>
    <p:sldId id="257" r:id="rId3"/>
    <p:sldId id="258" r:id="rId4"/>
    <p:sldId id="289" r:id="rId5"/>
    <p:sldId id="291" r:id="rId6"/>
    <p:sldId id="290" r:id="rId7"/>
    <p:sldId id="261" r:id="rId8"/>
    <p:sldId id="260" r:id="rId9"/>
    <p:sldId id="259" r:id="rId10"/>
    <p:sldId id="280" r:id="rId11"/>
    <p:sldId id="285" r:id="rId12"/>
    <p:sldId id="281" r:id="rId13"/>
    <p:sldId id="282" r:id="rId14"/>
    <p:sldId id="283" r:id="rId15"/>
    <p:sldId id="288" r:id="rId16"/>
    <p:sldId id="287" r:id="rId17"/>
    <p:sldId id="286" r:id="rId18"/>
    <p:sldId id="279"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667161-7763-4ADD-9EC2-E52462FBDBBC}" v="353" dt="2022-06-09T14:09:15.8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44" autoAdjust="0"/>
    <p:restoredTop sz="86055" autoAdjust="0"/>
  </p:normalViewPr>
  <p:slideViewPr>
    <p:cSldViewPr snapToGrid="0">
      <p:cViewPr varScale="1">
        <p:scale>
          <a:sx n="92" d="100"/>
          <a:sy n="92" d="100"/>
        </p:scale>
        <p:origin x="101"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https://d.docs.live.net/b6385f911c6b08d7/Documents/CGE_Global%20impact%20paper/Authors'%20guidelines/Journal/Tables%20%5e0%20Figure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embeddings/oleObject2.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latin typeface="Arial" panose="020B0604020202020204" pitchFamily="34" charset="0"/>
                <a:cs typeface="Arial" panose="020B0604020202020204" pitchFamily="34" charset="0"/>
              </a:rPr>
              <a:t>COVID-19 impacts on GDP in 2020</a:t>
            </a:r>
            <a:r>
              <a:rPr lang="en-US" baseline="0">
                <a:latin typeface="Arial" panose="020B0604020202020204" pitchFamily="34" charset="0"/>
                <a:cs typeface="Arial" panose="020B0604020202020204" pitchFamily="34" charset="0"/>
              </a:rPr>
              <a:t> (%)</a:t>
            </a:r>
            <a:endParaRPr lang="en-US">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tx>
            <c:strRef>
              <c:f>'[Tables ^0 Figures.xlsx]Sheet1'!$Q$57</c:f>
              <c:strCache>
                <c:ptCount val="1"/>
                <c:pt idx="0">
                  <c:v>USA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'[Tables ^0 Figures.xlsx]Sheet1'!$R$54:$R$56</c:f>
              <c:strCache>
                <c:ptCount val="3"/>
                <c:pt idx="0">
                  <c:v>COVID-19
2019-2020
</c:v>
                </c:pt>
                <c:pt idx="2">
                  <c:v>% change</c:v>
                </c:pt>
              </c:strCache>
            </c:strRef>
          </c:cat>
          <c:val>
            <c:numRef>
              <c:f>'[Tables ^0 Figures.xlsx]Sheet1'!$R$57</c:f>
              <c:numCache>
                <c:formatCode>0.00%</c:formatCode>
                <c:ptCount val="1"/>
                <c:pt idx="0">
                  <c:v>-3.4000000000000002E-2</c:v>
                </c:pt>
              </c:numCache>
            </c:numRef>
          </c:val>
          <c:extLst>
            <c:ext xmlns:c16="http://schemas.microsoft.com/office/drawing/2014/chart" uri="{C3380CC4-5D6E-409C-BE32-E72D297353CC}">
              <c16:uniqueId val="{00000000-E0DD-436A-8C51-42F09A074AEB}"/>
            </c:ext>
          </c:extLst>
        </c:ser>
        <c:ser>
          <c:idx val="1"/>
          <c:order val="1"/>
          <c:tx>
            <c:strRef>
              <c:f>'[Tables ^0 Figures.xlsx]Sheet1'!$Q$58</c:f>
              <c:strCache>
                <c:ptCount val="1"/>
                <c:pt idx="0">
                  <c:v>Japan</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'[Tables ^0 Figures.xlsx]Sheet1'!$R$54:$R$56</c:f>
              <c:strCache>
                <c:ptCount val="3"/>
                <c:pt idx="0">
                  <c:v>COVID-19
2019-2020
</c:v>
                </c:pt>
                <c:pt idx="2">
                  <c:v>% change</c:v>
                </c:pt>
              </c:strCache>
            </c:strRef>
          </c:cat>
          <c:val>
            <c:numRef>
              <c:f>'[Tables ^0 Figures.xlsx]Sheet1'!$R$58</c:f>
              <c:numCache>
                <c:formatCode>0.00%</c:formatCode>
                <c:ptCount val="1"/>
                <c:pt idx="0">
                  <c:v>-4.5999999999999999E-2</c:v>
                </c:pt>
              </c:numCache>
            </c:numRef>
          </c:val>
          <c:extLst>
            <c:ext xmlns:c16="http://schemas.microsoft.com/office/drawing/2014/chart" uri="{C3380CC4-5D6E-409C-BE32-E72D297353CC}">
              <c16:uniqueId val="{00000001-E0DD-436A-8C51-42F09A074AEB}"/>
            </c:ext>
          </c:extLst>
        </c:ser>
        <c:ser>
          <c:idx val="2"/>
          <c:order val="2"/>
          <c:tx>
            <c:strRef>
              <c:f>'[Tables ^0 Figures.xlsx]Sheet1'!$Q$59</c:f>
              <c:strCache>
                <c:ptCount val="1"/>
                <c:pt idx="0">
                  <c:v>India</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'[Tables ^0 Figures.xlsx]Sheet1'!$R$54:$R$56</c:f>
              <c:strCache>
                <c:ptCount val="3"/>
                <c:pt idx="0">
                  <c:v>COVID-19
2019-2020
</c:v>
                </c:pt>
                <c:pt idx="2">
                  <c:v>% change</c:v>
                </c:pt>
              </c:strCache>
            </c:strRef>
          </c:cat>
          <c:val>
            <c:numRef>
              <c:f>'[Tables ^0 Figures.xlsx]Sheet1'!$R$59</c:f>
              <c:numCache>
                <c:formatCode>0.00%</c:formatCode>
                <c:ptCount val="1"/>
                <c:pt idx="0">
                  <c:v>-7.2999999999999995E-2</c:v>
                </c:pt>
              </c:numCache>
            </c:numRef>
          </c:val>
          <c:extLst>
            <c:ext xmlns:c16="http://schemas.microsoft.com/office/drawing/2014/chart" uri="{C3380CC4-5D6E-409C-BE32-E72D297353CC}">
              <c16:uniqueId val="{00000002-E0DD-436A-8C51-42F09A074AEB}"/>
            </c:ext>
          </c:extLst>
        </c:ser>
        <c:ser>
          <c:idx val="3"/>
          <c:order val="3"/>
          <c:tx>
            <c:strRef>
              <c:f>'[Tables ^0 Figures.xlsx]Sheet1'!$Q$60</c:f>
              <c:strCache>
                <c:ptCount val="1"/>
                <c:pt idx="0">
                  <c:v>Vietnam</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'[Tables ^0 Figures.xlsx]Sheet1'!$R$54:$R$56</c:f>
              <c:strCache>
                <c:ptCount val="3"/>
                <c:pt idx="0">
                  <c:v>COVID-19
2019-2020
</c:v>
                </c:pt>
                <c:pt idx="2">
                  <c:v>% change</c:v>
                </c:pt>
              </c:strCache>
            </c:strRef>
          </c:cat>
          <c:val>
            <c:numRef>
              <c:f>'[Tables ^0 Figures.xlsx]Sheet1'!$R$60</c:f>
              <c:numCache>
                <c:formatCode>0.00%</c:formatCode>
                <c:ptCount val="1"/>
                <c:pt idx="0">
                  <c:v>2.9000000000000001E-2</c:v>
                </c:pt>
              </c:numCache>
            </c:numRef>
          </c:val>
          <c:extLst>
            <c:ext xmlns:c16="http://schemas.microsoft.com/office/drawing/2014/chart" uri="{C3380CC4-5D6E-409C-BE32-E72D297353CC}">
              <c16:uniqueId val="{00000003-E0DD-436A-8C51-42F09A074AEB}"/>
            </c:ext>
          </c:extLst>
        </c:ser>
        <c:ser>
          <c:idx val="4"/>
          <c:order val="4"/>
          <c:tx>
            <c:strRef>
              <c:f>'[Tables ^0 Figures.xlsx]Sheet1'!$Q$61</c:f>
              <c:strCache>
                <c:ptCount val="1"/>
                <c:pt idx="0">
                  <c:v>Canada</c:v>
                </c:pt>
              </c:strCache>
            </c:strRef>
          </c:tx>
          <c:spPr>
            <a:solidFill>
              <a:schemeClr val="accent3">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'[Tables ^0 Figures.xlsx]Sheet1'!$R$54:$R$56</c:f>
              <c:strCache>
                <c:ptCount val="3"/>
                <c:pt idx="0">
                  <c:v>COVID-19
2019-2020
</c:v>
                </c:pt>
                <c:pt idx="2">
                  <c:v>% change</c:v>
                </c:pt>
              </c:strCache>
            </c:strRef>
          </c:cat>
          <c:val>
            <c:numRef>
              <c:f>'[Tables ^0 Figures.xlsx]Sheet1'!$R$61</c:f>
              <c:numCache>
                <c:formatCode>0.00%</c:formatCode>
                <c:ptCount val="1"/>
                <c:pt idx="0">
                  <c:v>-5.1999999999999998E-2</c:v>
                </c:pt>
              </c:numCache>
            </c:numRef>
          </c:val>
          <c:extLst>
            <c:ext xmlns:c16="http://schemas.microsoft.com/office/drawing/2014/chart" uri="{C3380CC4-5D6E-409C-BE32-E72D297353CC}">
              <c16:uniqueId val="{00000004-E0DD-436A-8C51-42F09A074AEB}"/>
            </c:ext>
          </c:extLst>
        </c:ser>
        <c:ser>
          <c:idx val="5"/>
          <c:order val="5"/>
          <c:tx>
            <c:strRef>
              <c:f>'[Tables ^0 Figures.xlsx]Sheet1'!$Q$62</c:f>
              <c:strCache>
                <c:ptCount val="1"/>
                <c:pt idx="0">
                  <c:v>Mexico</c:v>
                </c:pt>
              </c:strCache>
            </c:strRef>
          </c:tx>
          <c:spPr>
            <a:solidFill>
              <a:schemeClr val="accent5">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'[Tables ^0 Figures.xlsx]Sheet1'!$R$54:$R$56</c:f>
              <c:strCache>
                <c:ptCount val="3"/>
                <c:pt idx="0">
                  <c:v>COVID-19
2019-2020
</c:v>
                </c:pt>
                <c:pt idx="2">
                  <c:v>% change</c:v>
                </c:pt>
              </c:strCache>
            </c:strRef>
          </c:cat>
          <c:val>
            <c:numRef>
              <c:f>'[Tables ^0 Figures.xlsx]Sheet1'!$R$62</c:f>
              <c:numCache>
                <c:formatCode>0.00%</c:formatCode>
                <c:ptCount val="1"/>
                <c:pt idx="0">
                  <c:v>-8.3000000000000004E-2</c:v>
                </c:pt>
              </c:numCache>
            </c:numRef>
          </c:val>
          <c:extLst>
            <c:ext xmlns:c16="http://schemas.microsoft.com/office/drawing/2014/chart" uri="{C3380CC4-5D6E-409C-BE32-E72D297353CC}">
              <c16:uniqueId val="{00000005-E0DD-436A-8C51-42F09A074AEB}"/>
            </c:ext>
          </c:extLst>
        </c:ser>
        <c:ser>
          <c:idx val="6"/>
          <c:order val="6"/>
          <c:tx>
            <c:strRef>
              <c:f>'[Tables ^0 Figures.xlsx]Sheet1'!$Q$63</c:f>
              <c:strCache>
                <c:ptCount val="1"/>
                <c:pt idx="0">
                  <c:v>Argentina</c:v>
                </c:pt>
              </c:strCache>
            </c:strRef>
          </c:tx>
          <c:spPr>
            <a:solidFill>
              <a:schemeClr val="accent1">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'[Tables ^0 Figures.xlsx]Sheet1'!$R$54:$R$56</c:f>
              <c:strCache>
                <c:ptCount val="3"/>
                <c:pt idx="0">
                  <c:v>COVID-19
2019-2020
</c:v>
                </c:pt>
                <c:pt idx="2">
                  <c:v>% change</c:v>
                </c:pt>
              </c:strCache>
            </c:strRef>
          </c:cat>
          <c:val>
            <c:numRef>
              <c:f>'[Tables ^0 Figures.xlsx]Sheet1'!$R$63</c:f>
              <c:numCache>
                <c:formatCode>0.00%</c:formatCode>
                <c:ptCount val="1"/>
                <c:pt idx="0">
                  <c:v>-9.9000000000000005E-2</c:v>
                </c:pt>
              </c:numCache>
            </c:numRef>
          </c:val>
          <c:extLst>
            <c:ext xmlns:c16="http://schemas.microsoft.com/office/drawing/2014/chart" uri="{C3380CC4-5D6E-409C-BE32-E72D297353CC}">
              <c16:uniqueId val="{00000006-E0DD-436A-8C51-42F09A074AEB}"/>
            </c:ext>
          </c:extLst>
        </c:ser>
        <c:ser>
          <c:idx val="7"/>
          <c:order val="7"/>
          <c:tx>
            <c:strRef>
              <c:f>'[Tables ^0 Figures.xlsx]Sheet1'!$Q$64</c:f>
              <c:strCache>
                <c:ptCount val="1"/>
                <c:pt idx="0">
                  <c:v>Brazil</c:v>
                </c:pt>
              </c:strCache>
            </c:strRef>
          </c:tx>
          <c:spPr>
            <a:solidFill>
              <a:schemeClr val="accent3">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'[Tables ^0 Figures.xlsx]Sheet1'!$R$54:$R$56</c:f>
              <c:strCache>
                <c:ptCount val="3"/>
                <c:pt idx="0">
                  <c:v>COVID-19
2019-2020
</c:v>
                </c:pt>
                <c:pt idx="2">
                  <c:v>% change</c:v>
                </c:pt>
              </c:strCache>
            </c:strRef>
          </c:cat>
          <c:val>
            <c:numRef>
              <c:f>'[Tables ^0 Figures.xlsx]Sheet1'!$R$64</c:f>
              <c:numCache>
                <c:formatCode>0.00%</c:formatCode>
                <c:ptCount val="1"/>
                <c:pt idx="0">
                  <c:v>-4.1000000000000002E-2</c:v>
                </c:pt>
              </c:numCache>
            </c:numRef>
          </c:val>
          <c:extLst>
            <c:ext xmlns:c16="http://schemas.microsoft.com/office/drawing/2014/chart" uri="{C3380CC4-5D6E-409C-BE32-E72D297353CC}">
              <c16:uniqueId val="{00000007-E0DD-436A-8C51-42F09A074AEB}"/>
            </c:ext>
          </c:extLst>
        </c:ser>
        <c:ser>
          <c:idx val="8"/>
          <c:order val="8"/>
          <c:tx>
            <c:strRef>
              <c:f>'[Tables ^0 Figures.xlsx]Sheet1'!$Q$65</c:f>
              <c:strCache>
                <c:ptCount val="1"/>
                <c:pt idx="0">
                  <c:v>Colombia</c:v>
                </c:pt>
              </c:strCache>
            </c:strRef>
          </c:tx>
          <c:spPr>
            <a:solidFill>
              <a:schemeClr val="accent5">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'[Tables ^0 Figures.xlsx]Sheet1'!$R$54:$R$56</c:f>
              <c:strCache>
                <c:ptCount val="3"/>
                <c:pt idx="0">
                  <c:v>COVID-19
2019-2020
</c:v>
                </c:pt>
                <c:pt idx="2">
                  <c:v>% change</c:v>
                </c:pt>
              </c:strCache>
            </c:strRef>
          </c:cat>
          <c:val>
            <c:numRef>
              <c:f>'[Tables ^0 Figures.xlsx]Sheet1'!$R$65</c:f>
              <c:numCache>
                <c:formatCode>0.00%</c:formatCode>
                <c:ptCount val="1"/>
                <c:pt idx="0">
                  <c:v>-6.8000000000000005E-2</c:v>
                </c:pt>
              </c:numCache>
            </c:numRef>
          </c:val>
          <c:extLst>
            <c:ext xmlns:c16="http://schemas.microsoft.com/office/drawing/2014/chart" uri="{C3380CC4-5D6E-409C-BE32-E72D297353CC}">
              <c16:uniqueId val="{00000008-E0DD-436A-8C51-42F09A074AEB}"/>
            </c:ext>
          </c:extLst>
        </c:ser>
        <c:ser>
          <c:idx val="9"/>
          <c:order val="9"/>
          <c:tx>
            <c:strRef>
              <c:f>'[Tables ^0 Figures.xlsx]Sheet1'!$Q$66</c:f>
              <c:strCache>
                <c:ptCount val="1"/>
                <c:pt idx="0">
                  <c:v>Peru</c:v>
                </c:pt>
              </c:strCache>
            </c:strRef>
          </c:tx>
          <c:spPr>
            <a:solidFill>
              <a:schemeClr val="accent1">
                <a:lumMod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'[Tables ^0 Figures.xlsx]Sheet1'!$R$54:$R$56</c:f>
              <c:strCache>
                <c:ptCount val="3"/>
                <c:pt idx="0">
                  <c:v>COVID-19
2019-2020
</c:v>
                </c:pt>
                <c:pt idx="2">
                  <c:v>% change</c:v>
                </c:pt>
              </c:strCache>
            </c:strRef>
          </c:cat>
          <c:val>
            <c:numRef>
              <c:f>'[Tables ^0 Figures.xlsx]Sheet1'!$R$66</c:f>
              <c:numCache>
                <c:formatCode>0.00%</c:formatCode>
                <c:ptCount val="1"/>
                <c:pt idx="0">
                  <c:v>-0.111</c:v>
                </c:pt>
              </c:numCache>
            </c:numRef>
          </c:val>
          <c:extLst>
            <c:ext xmlns:c16="http://schemas.microsoft.com/office/drawing/2014/chart" uri="{C3380CC4-5D6E-409C-BE32-E72D297353CC}">
              <c16:uniqueId val="{00000009-E0DD-436A-8C51-42F09A074AEB}"/>
            </c:ext>
          </c:extLst>
        </c:ser>
        <c:ser>
          <c:idx val="10"/>
          <c:order val="10"/>
          <c:tx>
            <c:strRef>
              <c:f>'[Tables ^0 Figures.xlsx]Sheet1'!$Q$67</c:f>
              <c:strCache>
                <c:ptCount val="1"/>
                <c:pt idx="0">
                  <c:v>EU</c:v>
                </c:pt>
              </c:strCache>
            </c:strRef>
          </c:tx>
          <c:spPr>
            <a:solidFill>
              <a:schemeClr val="accent3">
                <a:lumMod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'[Tables ^0 Figures.xlsx]Sheet1'!$R$54:$R$56</c:f>
              <c:strCache>
                <c:ptCount val="3"/>
                <c:pt idx="0">
                  <c:v>COVID-19
2019-2020
</c:v>
                </c:pt>
                <c:pt idx="2">
                  <c:v>% change</c:v>
                </c:pt>
              </c:strCache>
            </c:strRef>
          </c:cat>
          <c:val>
            <c:numRef>
              <c:f>'[Tables ^0 Figures.xlsx]Sheet1'!$R$67</c:f>
              <c:numCache>
                <c:formatCode>0%</c:formatCode>
                <c:ptCount val="1"/>
                <c:pt idx="0">
                  <c:v>-0.06</c:v>
                </c:pt>
              </c:numCache>
            </c:numRef>
          </c:val>
          <c:extLst>
            <c:ext xmlns:c16="http://schemas.microsoft.com/office/drawing/2014/chart" uri="{C3380CC4-5D6E-409C-BE32-E72D297353CC}">
              <c16:uniqueId val="{0000000A-E0DD-436A-8C51-42F09A074AEB}"/>
            </c:ext>
          </c:extLst>
        </c:ser>
        <c:ser>
          <c:idx val="11"/>
          <c:order val="11"/>
          <c:tx>
            <c:strRef>
              <c:f>'[Tables ^0 Figures.xlsx]Sheet1'!$Q$68</c:f>
              <c:strCache>
                <c:ptCount val="1"/>
                <c:pt idx="0">
                  <c:v>Germany</c:v>
                </c:pt>
              </c:strCache>
            </c:strRef>
          </c:tx>
          <c:spPr>
            <a:solidFill>
              <a:schemeClr val="accent5">
                <a:lumMod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'[Tables ^0 Figures.xlsx]Sheet1'!$R$54:$R$56</c:f>
              <c:strCache>
                <c:ptCount val="3"/>
                <c:pt idx="0">
                  <c:v>COVID-19
2019-2020
</c:v>
                </c:pt>
                <c:pt idx="2">
                  <c:v>% change</c:v>
                </c:pt>
              </c:strCache>
            </c:strRef>
          </c:cat>
          <c:val>
            <c:numRef>
              <c:f>'[Tables ^0 Figures.xlsx]Sheet1'!$R$68</c:f>
              <c:numCache>
                <c:formatCode>0.00%</c:formatCode>
                <c:ptCount val="1"/>
                <c:pt idx="0">
                  <c:v>-4.5999999999999999E-2</c:v>
                </c:pt>
              </c:numCache>
            </c:numRef>
          </c:val>
          <c:extLst>
            <c:ext xmlns:c16="http://schemas.microsoft.com/office/drawing/2014/chart" uri="{C3380CC4-5D6E-409C-BE32-E72D297353CC}">
              <c16:uniqueId val="{0000000B-E0DD-436A-8C51-42F09A074AEB}"/>
            </c:ext>
          </c:extLst>
        </c:ser>
        <c:ser>
          <c:idx val="12"/>
          <c:order val="12"/>
          <c:tx>
            <c:strRef>
              <c:f>'[Tables ^0 Figures.xlsx]Sheet1'!$Q$69</c:f>
              <c:strCache>
                <c:ptCount val="1"/>
                <c:pt idx="0">
                  <c:v>UK</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'[Tables ^0 Figures.xlsx]Sheet1'!$R$54:$R$56</c:f>
              <c:strCache>
                <c:ptCount val="3"/>
                <c:pt idx="0">
                  <c:v>COVID-19
2019-2020
</c:v>
                </c:pt>
                <c:pt idx="2">
                  <c:v>% change</c:v>
                </c:pt>
              </c:strCache>
            </c:strRef>
          </c:cat>
          <c:val>
            <c:numRef>
              <c:f>'[Tables ^0 Figures.xlsx]Sheet1'!$R$69</c:f>
              <c:numCache>
                <c:formatCode>0.00%</c:formatCode>
                <c:ptCount val="1"/>
                <c:pt idx="0">
                  <c:v>-9.4E-2</c:v>
                </c:pt>
              </c:numCache>
            </c:numRef>
          </c:val>
          <c:extLst>
            <c:ext xmlns:c16="http://schemas.microsoft.com/office/drawing/2014/chart" uri="{C3380CC4-5D6E-409C-BE32-E72D297353CC}">
              <c16:uniqueId val="{0000000C-E0DD-436A-8C51-42F09A074AEB}"/>
            </c:ext>
          </c:extLst>
        </c:ser>
        <c:ser>
          <c:idx val="13"/>
          <c:order val="13"/>
          <c:tx>
            <c:strRef>
              <c:f>'[Tables ^0 Figures.xlsx]Sheet1'!$Q$70</c:f>
              <c:strCache>
                <c:ptCount val="1"/>
                <c:pt idx="0">
                  <c:v>Russia</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'[Tables ^0 Figures.xlsx]Sheet1'!$R$54:$R$56</c:f>
              <c:strCache>
                <c:ptCount val="3"/>
                <c:pt idx="0">
                  <c:v>COVID-19
2019-2020
</c:v>
                </c:pt>
                <c:pt idx="2">
                  <c:v>% change</c:v>
                </c:pt>
              </c:strCache>
            </c:strRef>
          </c:cat>
          <c:val>
            <c:numRef>
              <c:f>'[Tables ^0 Figures.xlsx]Sheet1'!$R$70</c:f>
              <c:numCache>
                <c:formatCode>0%</c:formatCode>
                <c:ptCount val="1"/>
                <c:pt idx="0">
                  <c:v>-0.03</c:v>
                </c:pt>
              </c:numCache>
            </c:numRef>
          </c:val>
          <c:extLst>
            <c:ext xmlns:c16="http://schemas.microsoft.com/office/drawing/2014/chart" uri="{C3380CC4-5D6E-409C-BE32-E72D297353CC}">
              <c16:uniqueId val="{0000000D-E0DD-436A-8C51-42F09A074AEB}"/>
            </c:ext>
          </c:extLst>
        </c:ser>
        <c:dLbls>
          <c:dLblPos val="outEnd"/>
          <c:showLegendKey val="0"/>
          <c:showVal val="1"/>
          <c:showCatName val="0"/>
          <c:showSerName val="0"/>
          <c:showPercent val="0"/>
          <c:showBubbleSize val="0"/>
        </c:dLbls>
        <c:gapWidth val="219"/>
        <c:overlap val="-27"/>
        <c:axId val="1924348000"/>
        <c:axId val="1924343008"/>
      </c:barChart>
      <c:catAx>
        <c:axId val="1924348000"/>
        <c:scaling>
          <c:orientation val="minMax"/>
        </c:scaling>
        <c:delete val="1"/>
        <c:axPos val="b"/>
        <c:numFmt formatCode="General" sourceLinked="1"/>
        <c:majorTickMark val="none"/>
        <c:minorTickMark val="none"/>
        <c:tickLblPos val="nextTo"/>
        <c:crossAx val="1924343008"/>
        <c:crosses val="autoZero"/>
        <c:auto val="1"/>
        <c:lblAlgn val="ctr"/>
        <c:lblOffset val="100"/>
        <c:noMultiLvlLbl val="0"/>
      </c:catAx>
      <c:valAx>
        <c:axId val="1924343008"/>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9243480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Sectoral</a:t>
            </a:r>
            <a:r>
              <a:rPr lang="en-US" baseline="0"/>
              <a:t> impacts of 75% of population vaccinated (% change)</a:t>
            </a:r>
            <a:r>
              <a:rPr lang="en-US"/>
              <a:t> </a:t>
            </a:r>
          </a:p>
        </c:rich>
      </c:tx>
      <c:layout>
        <c:manualLayout>
          <c:xMode val="edge"/>
          <c:yMode val="edge"/>
          <c:x val="0.43453043183034956"/>
          <c:y val="2.314814814814814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Sheet1!$A$26</c:f>
              <c:strCache>
                <c:ptCount val="1"/>
                <c:pt idx="0">
                  <c:v>Agriculture</c:v>
                </c:pt>
              </c:strCache>
            </c:strRef>
          </c:tx>
          <c:spPr>
            <a:solidFill>
              <a:schemeClr val="accent1"/>
            </a:solidFill>
            <a:ln>
              <a:noFill/>
            </a:ln>
            <a:effectLst/>
          </c:spPr>
          <c:invertIfNegative val="0"/>
          <c:cat>
            <c:strRef>
              <c:f>Sheet1!$B$25:$I$25</c:f>
              <c:strCache>
                <c:ptCount val="8"/>
                <c:pt idx="0">
                  <c:v>USA</c:v>
                </c:pt>
                <c:pt idx="1">
                  <c:v>Japan</c:v>
                </c:pt>
                <c:pt idx="2">
                  <c:v>India</c:v>
                </c:pt>
                <c:pt idx="3">
                  <c:v>Vietnam</c:v>
                </c:pt>
                <c:pt idx="4">
                  <c:v>Canada</c:v>
                </c:pt>
                <c:pt idx="5">
                  <c:v>Mexico</c:v>
                </c:pt>
                <c:pt idx="6">
                  <c:v>Brazil</c:v>
                </c:pt>
                <c:pt idx="7">
                  <c:v>EU</c:v>
                </c:pt>
              </c:strCache>
            </c:strRef>
          </c:cat>
          <c:val>
            <c:numRef>
              <c:f>Sheet1!$B$26:$I$26</c:f>
              <c:numCache>
                <c:formatCode>General</c:formatCode>
                <c:ptCount val="8"/>
                <c:pt idx="0">
                  <c:v>0.49</c:v>
                </c:pt>
                <c:pt idx="1">
                  <c:v>0.73</c:v>
                </c:pt>
                <c:pt idx="2">
                  <c:v>0.5</c:v>
                </c:pt>
                <c:pt idx="3">
                  <c:v>0.23</c:v>
                </c:pt>
                <c:pt idx="4">
                  <c:v>3.23</c:v>
                </c:pt>
                <c:pt idx="5">
                  <c:v>1.31</c:v>
                </c:pt>
                <c:pt idx="6">
                  <c:v>2.97</c:v>
                </c:pt>
                <c:pt idx="7">
                  <c:v>1.56</c:v>
                </c:pt>
              </c:numCache>
            </c:numRef>
          </c:val>
          <c:extLst>
            <c:ext xmlns:c16="http://schemas.microsoft.com/office/drawing/2014/chart" uri="{C3380CC4-5D6E-409C-BE32-E72D297353CC}">
              <c16:uniqueId val="{00000000-FA5C-4A16-AF57-3A7C7473153F}"/>
            </c:ext>
          </c:extLst>
        </c:ser>
        <c:ser>
          <c:idx val="1"/>
          <c:order val="1"/>
          <c:tx>
            <c:strRef>
              <c:f>Sheet1!$A$27</c:f>
              <c:strCache>
                <c:ptCount val="1"/>
                <c:pt idx="0">
                  <c:v>Light Manufacturing</c:v>
                </c:pt>
              </c:strCache>
            </c:strRef>
          </c:tx>
          <c:spPr>
            <a:solidFill>
              <a:schemeClr val="accent2"/>
            </a:solidFill>
            <a:ln>
              <a:noFill/>
            </a:ln>
            <a:effectLst/>
          </c:spPr>
          <c:invertIfNegative val="0"/>
          <c:cat>
            <c:strRef>
              <c:f>Sheet1!$B$25:$I$25</c:f>
              <c:strCache>
                <c:ptCount val="8"/>
                <c:pt idx="0">
                  <c:v>USA</c:v>
                </c:pt>
                <c:pt idx="1">
                  <c:v>Japan</c:v>
                </c:pt>
                <c:pt idx="2">
                  <c:v>India</c:v>
                </c:pt>
                <c:pt idx="3">
                  <c:v>Vietnam</c:v>
                </c:pt>
                <c:pt idx="4">
                  <c:v>Canada</c:v>
                </c:pt>
                <c:pt idx="5">
                  <c:v>Mexico</c:v>
                </c:pt>
                <c:pt idx="6">
                  <c:v>Brazil</c:v>
                </c:pt>
                <c:pt idx="7">
                  <c:v>EU</c:v>
                </c:pt>
              </c:strCache>
            </c:strRef>
          </c:cat>
          <c:val>
            <c:numRef>
              <c:f>Sheet1!$B$27:$I$27</c:f>
              <c:numCache>
                <c:formatCode>General</c:formatCode>
                <c:ptCount val="8"/>
                <c:pt idx="0">
                  <c:v>0.76</c:v>
                </c:pt>
                <c:pt idx="1">
                  <c:v>0.99</c:v>
                </c:pt>
                <c:pt idx="2">
                  <c:v>1.69</c:v>
                </c:pt>
                <c:pt idx="3">
                  <c:v>0.42</c:v>
                </c:pt>
                <c:pt idx="4">
                  <c:v>2.35</c:v>
                </c:pt>
                <c:pt idx="5">
                  <c:v>2.3199999999999998</c:v>
                </c:pt>
                <c:pt idx="6">
                  <c:v>3.1</c:v>
                </c:pt>
                <c:pt idx="7">
                  <c:v>1.93</c:v>
                </c:pt>
              </c:numCache>
            </c:numRef>
          </c:val>
          <c:extLst>
            <c:ext xmlns:c16="http://schemas.microsoft.com/office/drawing/2014/chart" uri="{C3380CC4-5D6E-409C-BE32-E72D297353CC}">
              <c16:uniqueId val="{00000001-FA5C-4A16-AF57-3A7C7473153F}"/>
            </c:ext>
          </c:extLst>
        </c:ser>
        <c:ser>
          <c:idx val="2"/>
          <c:order val="2"/>
          <c:tx>
            <c:strRef>
              <c:f>Sheet1!$A$28</c:f>
              <c:strCache>
                <c:ptCount val="1"/>
                <c:pt idx="0">
                  <c:v>Heavy Manufacturing</c:v>
                </c:pt>
              </c:strCache>
            </c:strRef>
          </c:tx>
          <c:spPr>
            <a:solidFill>
              <a:schemeClr val="accent3"/>
            </a:solidFill>
            <a:ln>
              <a:noFill/>
            </a:ln>
            <a:effectLst/>
          </c:spPr>
          <c:invertIfNegative val="0"/>
          <c:cat>
            <c:strRef>
              <c:f>Sheet1!$B$25:$I$25</c:f>
              <c:strCache>
                <c:ptCount val="8"/>
                <c:pt idx="0">
                  <c:v>USA</c:v>
                </c:pt>
                <c:pt idx="1">
                  <c:v>Japan</c:v>
                </c:pt>
                <c:pt idx="2">
                  <c:v>India</c:v>
                </c:pt>
                <c:pt idx="3">
                  <c:v>Vietnam</c:v>
                </c:pt>
                <c:pt idx="4">
                  <c:v>Canada</c:v>
                </c:pt>
                <c:pt idx="5">
                  <c:v>Mexico</c:v>
                </c:pt>
                <c:pt idx="6">
                  <c:v>Brazil</c:v>
                </c:pt>
                <c:pt idx="7">
                  <c:v>EU</c:v>
                </c:pt>
              </c:strCache>
            </c:strRef>
          </c:cat>
          <c:val>
            <c:numRef>
              <c:f>Sheet1!$B$28:$I$28</c:f>
              <c:numCache>
                <c:formatCode>General</c:formatCode>
                <c:ptCount val="8"/>
                <c:pt idx="0">
                  <c:v>0.6</c:v>
                </c:pt>
                <c:pt idx="1">
                  <c:v>2.2000000000000002</c:v>
                </c:pt>
                <c:pt idx="2">
                  <c:v>1.44</c:v>
                </c:pt>
                <c:pt idx="3">
                  <c:v>0.28000000000000003</c:v>
                </c:pt>
                <c:pt idx="4">
                  <c:v>2.76</c:v>
                </c:pt>
                <c:pt idx="5">
                  <c:v>2.99</c:v>
                </c:pt>
                <c:pt idx="6">
                  <c:v>2.7</c:v>
                </c:pt>
                <c:pt idx="7">
                  <c:v>1.71</c:v>
                </c:pt>
              </c:numCache>
            </c:numRef>
          </c:val>
          <c:extLst>
            <c:ext xmlns:c16="http://schemas.microsoft.com/office/drawing/2014/chart" uri="{C3380CC4-5D6E-409C-BE32-E72D297353CC}">
              <c16:uniqueId val="{00000002-FA5C-4A16-AF57-3A7C7473153F}"/>
            </c:ext>
          </c:extLst>
        </c:ser>
        <c:ser>
          <c:idx val="3"/>
          <c:order val="3"/>
          <c:tx>
            <c:strRef>
              <c:f>Sheet1!$A$29</c:f>
              <c:strCache>
                <c:ptCount val="1"/>
                <c:pt idx="0">
                  <c:v>Hospitality</c:v>
                </c:pt>
              </c:strCache>
            </c:strRef>
          </c:tx>
          <c:spPr>
            <a:solidFill>
              <a:schemeClr val="accent4"/>
            </a:solidFill>
            <a:ln>
              <a:noFill/>
            </a:ln>
            <a:effectLst/>
          </c:spPr>
          <c:invertIfNegative val="0"/>
          <c:cat>
            <c:strRef>
              <c:f>Sheet1!$B$25:$I$25</c:f>
              <c:strCache>
                <c:ptCount val="8"/>
                <c:pt idx="0">
                  <c:v>USA</c:v>
                </c:pt>
                <c:pt idx="1">
                  <c:v>Japan</c:v>
                </c:pt>
                <c:pt idx="2">
                  <c:v>India</c:v>
                </c:pt>
                <c:pt idx="3">
                  <c:v>Vietnam</c:v>
                </c:pt>
                <c:pt idx="4">
                  <c:v>Canada</c:v>
                </c:pt>
                <c:pt idx="5">
                  <c:v>Mexico</c:v>
                </c:pt>
                <c:pt idx="6">
                  <c:v>Brazil</c:v>
                </c:pt>
                <c:pt idx="7">
                  <c:v>EU</c:v>
                </c:pt>
              </c:strCache>
            </c:strRef>
          </c:cat>
          <c:val>
            <c:numRef>
              <c:f>Sheet1!$B$29:$I$29</c:f>
              <c:numCache>
                <c:formatCode>General</c:formatCode>
                <c:ptCount val="8"/>
                <c:pt idx="0">
                  <c:v>3.52</c:v>
                </c:pt>
                <c:pt idx="1">
                  <c:v>7.0000000000000007E-2</c:v>
                </c:pt>
                <c:pt idx="2">
                  <c:v>0.56999999999999995</c:v>
                </c:pt>
                <c:pt idx="3">
                  <c:v>0.83</c:v>
                </c:pt>
                <c:pt idx="4">
                  <c:v>1.06</c:v>
                </c:pt>
                <c:pt idx="5">
                  <c:v>2.13</c:v>
                </c:pt>
                <c:pt idx="6">
                  <c:v>2.98</c:v>
                </c:pt>
                <c:pt idx="7">
                  <c:v>2.82</c:v>
                </c:pt>
              </c:numCache>
            </c:numRef>
          </c:val>
          <c:extLst>
            <c:ext xmlns:c16="http://schemas.microsoft.com/office/drawing/2014/chart" uri="{C3380CC4-5D6E-409C-BE32-E72D297353CC}">
              <c16:uniqueId val="{00000003-FA5C-4A16-AF57-3A7C7473153F}"/>
            </c:ext>
          </c:extLst>
        </c:ser>
        <c:ser>
          <c:idx val="4"/>
          <c:order val="4"/>
          <c:tx>
            <c:strRef>
              <c:f>Sheet1!$A$30</c:f>
              <c:strCache>
                <c:ptCount val="1"/>
                <c:pt idx="0">
                  <c:v>HumanHealth</c:v>
                </c:pt>
              </c:strCache>
            </c:strRef>
          </c:tx>
          <c:spPr>
            <a:solidFill>
              <a:schemeClr val="accent5"/>
            </a:solidFill>
            <a:ln>
              <a:noFill/>
            </a:ln>
            <a:effectLst/>
          </c:spPr>
          <c:invertIfNegative val="0"/>
          <c:cat>
            <c:strRef>
              <c:f>Sheet1!$B$25:$I$25</c:f>
              <c:strCache>
                <c:ptCount val="8"/>
                <c:pt idx="0">
                  <c:v>USA</c:v>
                </c:pt>
                <c:pt idx="1">
                  <c:v>Japan</c:v>
                </c:pt>
                <c:pt idx="2">
                  <c:v>India</c:v>
                </c:pt>
                <c:pt idx="3">
                  <c:v>Vietnam</c:v>
                </c:pt>
                <c:pt idx="4">
                  <c:v>Canada</c:v>
                </c:pt>
                <c:pt idx="5">
                  <c:v>Mexico</c:v>
                </c:pt>
                <c:pt idx="6">
                  <c:v>Brazil</c:v>
                </c:pt>
                <c:pt idx="7">
                  <c:v>EU</c:v>
                </c:pt>
              </c:strCache>
            </c:strRef>
          </c:cat>
          <c:val>
            <c:numRef>
              <c:f>Sheet1!$B$30:$I$30</c:f>
              <c:numCache>
                <c:formatCode>General</c:formatCode>
                <c:ptCount val="8"/>
                <c:pt idx="0">
                  <c:v>2.11</c:v>
                </c:pt>
                <c:pt idx="1">
                  <c:v>0.01</c:v>
                </c:pt>
                <c:pt idx="2">
                  <c:v>0.46</c:v>
                </c:pt>
                <c:pt idx="3">
                  <c:v>0.8</c:v>
                </c:pt>
                <c:pt idx="4">
                  <c:v>0.62</c:v>
                </c:pt>
                <c:pt idx="5">
                  <c:v>1.41</c:v>
                </c:pt>
                <c:pt idx="6">
                  <c:v>1.87</c:v>
                </c:pt>
                <c:pt idx="7">
                  <c:v>1.91</c:v>
                </c:pt>
              </c:numCache>
            </c:numRef>
          </c:val>
          <c:extLst>
            <c:ext xmlns:c16="http://schemas.microsoft.com/office/drawing/2014/chart" uri="{C3380CC4-5D6E-409C-BE32-E72D297353CC}">
              <c16:uniqueId val="{00000004-FA5C-4A16-AF57-3A7C7473153F}"/>
            </c:ext>
          </c:extLst>
        </c:ser>
        <c:ser>
          <c:idx val="5"/>
          <c:order val="5"/>
          <c:tx>
            <c:strRef>
              <c:f>Sheet1!$A$31</c:f>
              <c:strCache>
                <c:ptCount val="1"/>
                <c:pt idx="0">
                  <c:v>Education</c:v>
                </c:pt>
              </c:strCache>
            </c:strRef>
          </c:tx>
          <c:spPr>
            <a:solidFill>
              <a:schemeClr val="accent6"/>
            </a:solidFill>
            <a:ln>
              <a:noFill/>
            </a:ln>
            <a:effectLst/>
          </c:spPr>
          <c:invertIfNegative val="0"/>
          <c:cat>
            <c:strRef>
              <c:f>Sheet1!$B$25:$I$25</c:f>
              <c:strCache>
                <c:ptCount val="8"/>
                <c:pt idx="0">
                  <c:v>USA</c:v>
                </c:pt>
                <c:pt idx="1">
                  <c:v>Japan</c:v>
                </c:pt>
                <c:pt idx="2">
                  <c:v>India</c:v>
                </c:pt>
                <c:pt idx="3">
                  <c:v>Vietnam</c:v>
                </c:pt>
                <c:pt idx="4">
                  <c:v>Canada</c:v>
                </c:pt>
                <c:pt idx="5">
                  <c:v>Mexico</c:v>
                </c:pt>
                <c:pt idx="6">
                  <c:v>Brazil</c:v>
                </c:pt>
                <c:pt idx="7">
                  <c:v>EU</c:v>
                </c:pt>
              </c:strCache>
            </c:strRef>
          </c:cat>
          <c:val>
            <c:numRef>
              <c:f>Sheet1!$B$31:$I$31</c:f>
              <c:numCache>
                <c:formatCode>General</c:formatCode>
                <c:ptCount val="8"/>
                <c:pt idx="0">
                  <c:v>3.41</c:v>
                </c:pt>
                <c:pt idx="1">
                  <c:v>0.56000000000000005</c:v>
                </c:pt>
                <c:pt idx="2">
                  <c:v>0.77</c:v>
                </c:pt>
                <c:pt idx="3">
                  <c:v>0.81</c:v>
                </c:pt>
                <c:pt idx="4">
                  <c:v>1.1499999999999999</c:v>
                </c:pt>
                <c:pt idx="5">
                  <c:v>2.12</c:v>
                </c:pt>
                <c:pt idx="6">
                  <c:v>3.05</c:v>
                </c:pt>
                <c:pt idx="7">
                  <c:v>2.95</c:v>
                </c:pt>
              </c:numCache>
            </c:numRef>
          </c:val>
          <c:extLst>
            <c:ext xmlns:c16="http://schemas.microsoft.com/office/drawing/2014/chart" uri="{C3380CC4-5D6E-409C-BE32-E72D297353CC}">
              <c16:uniqueId val="{00000005-FA5C-4A16-AF57-3A7C7473153F}"/>
            </c:ext>
          </c:extLst>
        </c:ser>
        <c:dLbls>
          <c:showLegendKey val="0"/>
          <c:showVal val="0"/>
          <c:showCatName val="0"/>
          <c:showSerName val="0"/>
          <c:showPercent val="0"/>
          <c:showBubbleSize val="0"/>
        </c:dLbls>
        <c:gapWidth val="219"/>
        <c:overlap val="-27"/>
        <c:axId val="571872048"/>
        <c:axId val="571874128"/>
      </c:barChart>
      <c:catAx>
        <c:axId val="571872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71874128"/>
        <c:crosses val="autoZero"/>
        <c:auto val="1"/>
        <c:lblAlgn val="ctr"/>
        <c:lblOffset val="100"/>
        <c:noMultiLvlLbl val="0"/>
      </c:catAx>
      <c:valAx>
        <c:axId val="5718741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718720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Sectoral impacts of 100% of population vaccinated</a:t>
            </a:r>
            <a:r>
              <a:rPr lang="en-US" baseline="0"/>
              <a:t> (% change)</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Sheet1!$A$38</c:f>
              <c:strCache>
                <c:ptCount val="1"/>
                <c:pt idx="0">
                  <c:v>Agriculture</c:v>
                </c:pt>
              </c:strCache>
            </c:strRef>
          </c:tx>
          <c:spPr>
            <a:solidFill>
              <a:schemeClr val="accent1"/>
            </a:solidFill>
            <a:ln>
              <a:noFill/>
            </a:ln>
            <a:effectLst/>
          </c:spPr>
          <c:invertIfNegative val="0"/>
          <c:cat>
            <c:strRef>
              <c:f>Sheet1!$B$37:$I$37</c:f>
              <c:strCache>
                <c:ptCount val="8"/>
                <c:pt idx="0">
                  <c:v>USA</c:v>
                </c:pt>
                <c:pt idx="1">
                  <c:v>Japan</c:v>
                </c:pt>
                <c:pt idx="2">
                  <c:v>India</c:v>
                </c:pt>
                <c:pt idx="3">
                  <c:v>Vietnam</c:v>
                </c:pt>
                <c:pt idx="4">
                  <c:v>Canada</c:v>
                </c:pt>
                <c:pt idx="5">
                  <c:v>Mexico</c:v>
                </c:pt>
                <c:pt idx="6">
                  <c:v>Brazil</c:v>
                </c:pt>
                <c:pt idx="7">
                  <c:v>EU</c:v>
                </c:pt>
              </c:strCache>
            </c:strRef>
          </c:cat>
          <c:val>
            <c:numRef>
              <c:f>Sheet1!$B$38:$I$38</c:f>
              <c:numCache>
                <c:formatCode>General</c:formatCode>
                <c:ptCount val="8"/>
                <c:pt idx="0">
                  <c:v>0.64</c:v>
                </c:pt>
                <c:pt idx="1">
                  <c:v>0.81</c:v>
                </c:pt>
                <c:pt idx="2">
                  <c:v>0.54</c:v>
                </c:pt>
                <c:pt idx="3">
                  <c:v>0.27</c:v>
                </c:pt>
                <c:pt idx="4">
                  <c:v>3.42</c:v>
                </c:pt>
                <c:pt idx="5">
                  <c:v>1.51</c:v>
                </c:pt>
                <c:pt idx="6">
                  <c:v>3.28</c:v>
                </c:pt>
                <c:pt idx="7">
                  <c:v>1.77</c:v>
                </c:pt>
              </c:numCache>
            </c:numRef>
          </c:val>
          <c:extLst>
            <c:ext xmlns:c16="http://schemas.microsoft.com/office/drawing/2014/chart" uri="{C3380CC4-5D6E-409C-BE32-E72D297353CC}">
              <c16:uniqueId val="{00000000-2049-44D4-809C-7FBE48BC7B71}"/>
            </c:ext>
          </c:extLst>
        </c:ser>
        <c:ser>
          <c:idx val="1"/>
          <c:order val="1"/>
          <c:tx>
            <c:strRef>
              <c:f>Sheet1!$A$39</c:f>
              <c:strCache>
                <c:ptCount val="1"/>
                <c:pt idx="0">
                  <c:v>Light Manufacturing</c:v>
                </c:pt>
              </c:strCache>
            </c:strRef>
          </c:tx>
          <c:spPr>
            <a:solidFill>
              <a:schemeClr val="accent2"/>
            </a:solidFill>
            <a:ln>
              <a:noFill/>
            </a:ln>
            <a:effectLst/>
          </c:spPr>
          <c:invertIfNegative val="0"/>
          <c:cat>
            <c:strRef>
              <c:f>Sheet1!$B$37:$I$37</c:f>
              <c:strCache>
                <c:ptCount val="8"/>
                <c:pt idx="0">
                  <c:v>USA</c:v>
                </c:pt>
                <c:pt idx="1">
                  <c:v>Japan</c:v>
                </c:pt>
                <c:pt idx="2">
                  <c:v>India</c:v>
                </c:pt>
                <c:pt idx="3">
                  <c:v>Vietnam</c:v>
                </c:pt>
                <c:pt idx="4">
                  <c:v>Canada</c:v>
                </c:pt>
                <c:pt idx="5">
                  <c:v>Mexico</c:v>
                </c:pt>
                <c:pt idx="6">
                  <c:v>Brazil</c:v>
                </c:pt>
                <c:pt idx="7">
                  <c:v>EU</c:v>
                </c:pt>
              </c:strCache>
            </c:strRef>
          </c:cat>
          <c:val>
            <c:numRef>
              <c:f>Sheet1!$B$39:$I$39</c:f>
              <c:numCache>
                <c:formatCode>General</c:formatCode>
                <c:ptCount val="8"/>
                <c:pt idx="0">
                  <c:v>1.03</c:v>
                </c:pt>
                <c:pt idx="1">
                  <c:v>0.95</c:v>
                </c:pt>
                <c:pt idx="2">
                  <c:v>1.7</c:v>
                </c:pt>
                <c:pt idx="3">
                  <c:v>0.38</c:v>
                </c:pt>
                <c:pt idx="4">
                  <c:v>2.0299999999999998</c:v>
                </c:pt>
                <c:pt idx="5">
                  <c:v>2.56</c:v>
                </c:pt>
                <c:pt idx="6">
                  <c:v>3.37</c:v>
                </c:pt>
                <c:pt idx="7">
                  <c:v>2.13</c:v>
                </c:pt>
              </c:numCache>
            </c:numRef>
          </c:val>
          <c:extLst>
            <c:ext xmlns:c16="http://schemas.microsoft.com/office/drawing/2014/chart" uri="{C3380CC4-5D6E-409C-BE32-E72D297353CC}">
              <c16:uniqueId val="{00000001-2049-44D4-809C-7FBE48BC7B71}"/>
            </c:ext>
          </c:extLst>
        </c:ser>
        <c:ser>
          <c:idx val="2"/>
          <c:order val="2"/>
          <c:tx>
            <c:strRef>
              <c:f>Sheet1!$A$40</c:f>
              <c:strCache>
                <c:ptCount val="1"/>
                <c:pt idx="0">
                  <c:v>Heavy Manufacturing</c:v>
                </c:pt>
              </c:strCache>
            </c:strRef>
          </c:tx>
          <c:spPr>
            <a:solidFill>
              <a:schemeClr val="accent3"/>
            </a:solidFill>
            <a:ln>
              <a:noFill/>
            </a:ln>
            <a:effectLst/>
          </c:spPr>
          <c:invertIfNegative val="0"/>
          <c:cat>
            <c:strRef>
              <c:f>Sheet1!$B$37:$I$37</c:f>
              <c:strCache>
                <c:ptCount val="8"/>
                <c:pt idx="0">
                  <c:v>USA</c:v>
                </c:pt>
                <c:pt idx="1">
                  <c:v>Japan</c:v>
                </c:pt>
                <c:pt idx="2">
                  <c:v>India</c:v>
                </c:pt>
                <c:pt idx="3">
                  <c:v>Vietnam</c:v>
                </c:pt>
                <c:pt idx="4">
                  <c:v>Canada</c:v>
                </c:pt>
                <c:pt idx="5">
                  <c:v>Mexico</c:v>
                </c:pt>
                <c:pt idx="6">
                  <c:v>Brazil</c:v>
                </c:pt>
                <c:pt idx="7">
                  <c:v>EU</c:v>
                </c:pt>
              </c:strCache>
            </c:strRef>
          </c:cat>
          <c:val>
            <c:numRef>
              <c:f>Sheet1!$B$40:$I$40</c:f>
              <c:numCache>
                <c:formatCode>General</c:formatCode>
                <c:ptCount val="8"/>
                <c:pt idx="0">
                  <c:v>0.89</c:v>
                </c:pt>
                <c:pt idx="1">
                  <c:v>2.2599999999999998</c:v>
                </c:pt>
                <c:pt idx="2">
                  <c:v>1.47</c:v>
                </c:pt>
                <c:pt idx="3">
                  <c:v>0.26</c:v>
                </c:pt>
                <c:pt idx="4">
                  <c:v>2.37</c:v>
                </c:pt>
                <c:pt idx="5">
                  <c:v>3.22</c:v>
                </c:pt>
                <c:pt idx="6">
                  <c:v>2.97</c:v>
                </c:pt>
                <c:pt idx="7">
                  <c:v>1.94</c:v>
                </c:pt>
              </c:numCache>
            </c:numRef>
          </c:val>
          <c:extLst>
            <c:ext xmlns:c16="http://schemas.microsoft.com/office/drawing/2014/chart" uri="{C3380CC4-5D6E-409C-BE32-E72D297353CC}">
              <c16:uniqueId val="{00000002-2049-44D4-809C-7FBE48BC7B71}"/>
            </c:ext>
          </c:extLst>
        </c:ser>
        <c:ser>
          <c:idx val="3"/>
          <c:order val="3"/>
          <c:tx>
            <c:strRef>
              <c:f>Sheet1!$A$41</c:f>
              <c:strCache>
                <c:ptCount val="1"/>
                <c:pt idx="0">
                  <c:v>Hospitality</c:v>
                </c:pt>
              </c:strCache>
            </c:strRef>
          </c:tx>
          <c:spPr>
            <a:solidFill>
              <a:schemeClr val="accent4"/>
            </a:solidFill>
            <a:ln>
              <a:noFill/>
            </a:ln>
            <a:effectLst/>
          </c:spPr>
          <c:invertIfNegative val="0"/>
          <c:cat>
            <c:strRef>
              <c:f>Sheet1!$B$37:$I$37</c:f>
              <c:strCache>
                <c:ptCount val="8"/>
                <c:pt idx="0">
                  <c:v>USA</c:v>
                </c:pt>
                <c:pt idx="1">
                  <c:v>Japan</c:v>
                </c:pt>
                <c:pt idx="2">
                  <c:v>India</c:v>
                </c:pt>
                <c:pt idx="3">
                  <c:v>Vietnam</c:v>
                </c:pt>
                <c:pt idx="4">
                  <c:v>Canada</c:v>
                </c:pt>
                <c:pt idx="5">
                  <c:v>Mexico</c:v>
                </c:pt>
                <c:pt idx="6">
                  <c:v>Brazil</c:v>
                </c:pt>
                <c:pt idx="7">
                  <c:v>EU</c:v>
                </c:pt>
              </c:strCache>
            </c:strRef>
          </c:cat>
          <c:val>
            <c:numRef>
              <c:f>Sheet1!$B$41:$I$41</c:f>
              <c:numCache>
                <c:formatCode>General</c:formatCode>
                <c:ptCount val="8"/>
                <c:pt idx="0">
                  <c:v>3.8</c:v>
                </c:pt>
                <c:pt idx="1">
                  <c:v>0.08</c:v>
                </c:pt>
                <c:pt idx="2">
                  <c:v>0.62</c:v>
                </c:pt>
                <c:pt idx="3">
                  <c:v>0.9</c:v>
                </c:pt>
                <c:pt idx="4">
                  <c:v>1.1599999999999999</c:v>
                </c:pt>
                <c:pt idx="5">
                  <c:v>2.46</c:v>
                </c:pt>
                <c:pt idx="6">
                  <c:v>3.34</c:v>
                </c:pt>
                <c:pt idx="7">
                  <c:v>3.05</c:v>
                </c:pt>
              </c:numCache>
            </c:numRef>
          </c:val>
          <c:extLst>
            <c:ext xmlns:c16="http://schemas.microsoft.com/office/drawing/2014/chart" uri="{C3380CC4-5D6E-409C-BE32-E72D297353CC}">
              <c16:uniqueId val="{00000003-2049-44D4-809C-7FBE48BC7B71}"/>
            </c:ext>
          </c:extLst>
        </c:ser>
        <c:ser>
          <c:idx val="4"/>
          <c:order val="4"/>
          <c:tx>
            <c:strRef>
              <c:f>Sheet1!$A$42</c:f>
              <c:strCache>
                <c:ptCount val="1"/>
                <c:pt idx="0">
                  <c:v>HumanHealth</c:v>
                </c:pt>
              </c:strCache>
            </c:strRef>
          </c:tx>
          <c:spPr>
            <a:solidFill>
              <a:schemeClr val="accent5"/>
            </a:solidFill>
            <a:ln>
              <a:noFill/>
            </a:ln>
            <a:effectLst/>
          </c:spPr>
          <c:invertIfNegative val="0"/>
          <c:cat>
            <c:strRef>
              <c:f>Sheet1!$B$37:$I$37</c:f>
              <c:strCache>
                <c:ptCount val="8"/>
                <c:pt idx="0">
                  <c:v>USA</c:v>
                </c:pt>
                <c:pt idx="1">
                  <c:v>Japan</c:v>
                </c:pt>
                <c:pt idx="2">
                  <c:v>India</c:v>
                </c:pt>
                <c:pt idx="3">
                  <c:v>Vietnam</c:v>
                </c:pt>
                <c:pt idx="4">
                  <c:v>Canada</c:v>
                </c:pt>
                <c:pt idx="5">
                  <c:v>Mexico</c:v>
                </c:pt>
                <c:pt idx="6">
                  <c:v>Brazil</c:v>
                </c:pt>
                <c:pt idx="7">
                  <c:v>EU</c:v>
                </c:pt>
              </c:strCache>
            </c:strRef>
          </c:cat>
          <c:val>
            <c:numRef>
              <c:f>Sheet1!$B$42:$I$42</c:f>
              <c:numCache>
                <c:formatCode>General</c:formatCode>
                <c:ptCount val="8"/>
                <c:pt idx="0">
                  <c:v>2.39</c:v>
                </c:pt>
                <c:pt idx="1">
                  <c:v>0.01</c:v>
                </c:pt>
                <c:pt idx="2">
                  <c:v>0.53</c:v>
                </c:pt>
                <c:pt idx="3">
                  <c:v>0.89</c:v>
                </c:pt>
                <c:pt idx="4">
                  <c:v>0.72</c:v>
                </c:pt>
                <c:pt idx="5">
                  <c:v>1.72</c:v>
                </c:pt>
                <c:pt idx="6">
                  <c:v>2.21</c:v>
                </c:pt>
                <c:pt idx="7">
                  <c:v>2.14</c:v>
                </c:pt>
              </c:numCache>
            </c:numRef>
          </c:val>
          <c:extLst>
            <c:ext xmlns:c16="http://schemas.microsoft.com/office/drawing/2014/chart" uri="{C3380CC4-5D6E-409C-BE32-E72D297353CC}">
              <c16:uniqueId val="{00000004-2049-44D4-809C-7FBE48BC7B71}"/>
            </c:ext>
          </c:extLst>
        </c:ser>
        <c:ser>
          <c:idx val="5"/>
          <c:order val="5"/>
          <c:tx>
            <c:strRef>
              <c:f>Sheet1!$A$43</c:f>
              <c:strCache>
                <c:ptCount val="1"/>
                <c:pt idx="0">
                  <c:v>Education</c:v>
                </c:pt>
              </c:strCache>
            </c:strRef>
          </c:tx>
          <c:spPr>
            <a:solidFill>
              <a:schemeClr val="accent6"/>
            </a:solidFill>
            <a:ln>
              <a:noFill/>
            </a:ln>
            <a:effectLst/>
          </c:spPr>
          <c:invertIfNegative val="0"/>
          <c:cat>
            <c:strRef>
              <c:f>Sheet1!$B$37:$I$37</c:f>
              <c:strCache>
                <c:ptCount val="8"/>
                <c:pt idx="0">
                  <c:v>USA</c:v>
                </c:pt>
                <c:pt idx="1">
                  <c:v>Japan</c:v>
                </c:pt>
                <c:pt idx="2">
                  <c:v>India</c:v>
                </c:pt>
                <c:pt idx="3">
                  <c:v>Vietnam</c:v>
                </c:pt>
                <c:pt idx="4">
                  <c:v>Canada</c:v>
                </c:pt>
                <c:pt idx="5">
                  <c:v>Mexico</c:v>
                </c:pt>
                <c:pt idx="6">
                  <c:v>Brazil</c:v>
                </c:pt>
                <c:pt idx="7">
                  <c:v>EU</c:v>
                </c:pt>
              </c:strCache>
            </c:strRef>
          </c:cat>
          <c:val>
            <c:numRef>
              <c:f>Sheet1!$B$43:$I$43</c:f>
              <c:numCache>
                <c:formatCode>General</c:formatCode>
                <c:ptCount val="8"/>
                <c:pt idx="0">
                  <c:v>3.7</c:v>
                </c:pt>
                <c:pt idx="1">
                  <c:v>0.57999999999999996</c:v>
                </c:pt>
                <c:pt idx="2">
                  <c:v>0.84</c:v>
                </c:pt>
                <c:pt idx="3">
                  <c:v>0.87</c:v>
                </c:pt>
                <c:pt idx="4">
                  <c:v>1.25</c:v>
                </c:pt>
                <c:pt idx="5">
                  <c:v>2.44</c:v>
                </c:pt>
                <c:pt idx="6">
                  <c:v>3.39</c:v>
                </c:pt>
                <c:pt idx="7">
                  <c:v>3.18</c:v>
                </c:pt>
              </c:numCache>
            </c:numRef>
          </c:val>
          <c:extLst>
            <c:ext xmlns:c16="http://schemas.microsoft.com/office/drawing/2014/chart" uri="{C3380CC4-5D6E-409C-BE32-E72D297353CC}">
              <c16:uniqueId val="{00000005-2049-44D4-809C-7FBE48BC7B71}"/>
            </c:ext>
          </c:extLst>
        </c:ser>
        <c:dLbls>
          <c:showLegendKey val="0"/>
          <c:showVal val="0"/>
          <c:showCatName val="0"/>
          <c:showSerName val="0"/>
          <c:showPercent val="0"/>
          <c:showBubbleSize val="0"/>
        </c:dLbls>
        <c:gapWidth val="219"/>
        <c:overlap val="-27"/>
        <c:axId val="916590096"/>
        <c:axId val="916586768"/>
      </c:barChart>
      <c:catAx>
        <c:axId val="916590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16586768"/>
        <c:crosses val="autoZero"/>
        <c:auto val="1"/>
        <c:lblAlgn val="ctr"/>
        <c:lblOffset val="100"/>
        <c:noMultiLvlLbl val="0"/>
      </c:catAx>
      <c:valAx>
        <c:axId val="9165867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165900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600" b="1" dirty="0"/>
              <a:t>Gross Domestic Product (in $ million &amp;</a:t>
            </a:r>
            <a:r>
              <a:rPr lang="en-US" sz="1600" b="1" baseline="0" dirty="0"/>
              <a:t> % change)</a:t>
            </a:r>
            <a:endParaRPr lang="en-US" sz="1600" b="1" dirty="0"/>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4722745022725817"/>
          <c:y val="0.16558843771507228"/>
          <c:w val="0.72268080936412027"/>
          <c:h val="0.62609173165123111"/>
        </c:manualLayout>
      </c:layout>
      <c:barChart>
        <c:barDir val="col"/>
        <c:grouping val="clustered"/>
        <c:varyColors val="0"/>
        <c:ser>
          <c:idx val="1"/>
          <c:order val="1"/>
          <c:tx>
            <c:strRef>
              <c:f>'[tables ^0 figures.xlsx]Sheet1'!$I$291</c:f>
              <c:strCache>
                <c:ptCount val="1"/>
                <c:pt idx="0">
                  <c:v>Ch/%Ch  </c:v>
                </c:pt>
              </c:strCache>
            </c:strRef>
          </c:tx>
          <c:spPr>
            <a:solidFill>
              <a:schemeClr val="accent5">
                <a:lumMod val="40000"/>
                <a:lumOff val="60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'[tables ^0 figures.xlsx]Sheet1'!$G$292:$G$298</c:f>
              <c:strCache>
                <c:ptCount val="7"/>
                <c:pt idx="0">
                  <c:v>India</c:v>
                </c:pt>
                <c:pt idx="1">
                  <c:v>Indonesia</c:v>
                </c:pt>
                <c:pt idx="2">
                  <c:v>Vietnam</c:v>
                </c:pt>
                <c:pt idx="3">
                  <c:v>China</c:v>
                </c:pt>
                <c:pt idx="4">
                  <c:v>Mexico</c:v>
                </c:pt>
                <c:pt idx="5">
                  <c:v>Colombia</c:v>
                </c:pt>
                <c:pt idx="6">
                  <c:v>Peru</c:v>
                </c:pt>
              </c:strCache>
            </c:strRef>
          </c:cat>
          <c:val>
            <c:numRef>
              <c:f>'[tables ^0 figures.xlsx]Sheet1'!$I$292:$I$298</c:f>
              <c:numCache>
                <c:formatCode>General</c:formatCode>
                <c:ptCount val="7"/>
                <c:pt idx="0">
                  <c:v>13647</c:v>
                </c:pt>
                <c:pt idx="1">
                  <c:v>4766.9399999999996</c:v>
                </c:pt>
                <c:pt idx="2">
                  <c:v>1079.23</c:v>
                </c:pt>
                <c:pt idx="3">
                  <c:v>67636</c:v>
                </c:pt>
                <c:pt idx="4">
                  <c:v>7277.63</c:v>
                </c:pt>
                <c:pt idx="5">
                  <c:v>2326.16</c:v>
                </c:pt>
                <c:pt idx="6">
                  <c:v>1032.56</c:v>
                </c:pt>
              </c:numCache>
            </c:numRef>
          </c:val>
          <c:extLst>
            <c:ext xmlns:c16="http://schemas.microsoft.com/office/drawing/2014/chart" uri="{C3380CC4-5D6E-409C-BE32-E72D297353CC}">
              <c16:uniqueId val="{00000000-879B-4CBF-A83E-3F611CCAB8B9}"/>
            </c:ext>
          </c:extLst>
        </c:ser>
        <c:dLbls>
          <c:showLegendKey val="0"/>
          <c:showVal val="1"/>
          <c:showCatName val="0"/>
          <c:showSerName val="0"/>
          <c:showPercent val="0"/>
          <c:showBubbleSize val="0"/>
        </c:dLbls>
        <c:gapWidth val="219"/>
        <c:axId val="183607727"/>
        <c:axId val="183606479"/>
      </c:barChart>
      <c:lineChart>
        <c:grouping val="stacked"/>
        <c:varyColors val="0"/>
        <c:ser>
          <c:idx val="0"/>
          <c:order val="0"/>
          <c:tx>
            <c:strRef>
              <c:f>'[tables ^0 figures.xlsx]Sheet1'!$H$291</c:f>
              <c:strCache>
                <c:ptCount val="1"/>
                <c:pt idx="0">
                  <c:v>(Sim)</c:v>
                </c:pt>
              </c:strCache>
            </c:strRef>
          </c:tx>
          <c:spPr>
            <a:ln w="28575" cap="rnd">
              <a:solidFill>
                <a:srgbClr val="0070C0"/>
              </a:solidFill>
              <a:round/>
            </a:ln>
            <a:effectLst/>
          </c:spPr>
          <c:marker>
            <c:symbol val="circle"/>
            <c:size val="5"/>
            <c:spPr>
              <a:solidFill>
                <a:schemeClr val="accent1">
                  <a:shade val="76000"/>
                </a:schemeClr>
              </a:solidFill>
              <a:ln w="9525">
                <a:solidFill>
                  <a:schemeClr val="accent1">
                    <a:shade val="76000"/>
                  </a:schemeClr>
                </a:solidFill>
              </a:ln>
              <a:effectLst/>
            </c:spPr>
          </c:marker>
          <c:dLbls>
            <c:dLbl>
              <c:idx val="0"/>
              <c:layout>
                <c:manualLayout>
                  <c:x val="-5.0031269543465125E-3"/>
                  <c:y val="-3.6705666437256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79B-4CBF-A83E-3F611CCAB8B9}"/>
                </c:ext>
              </c:extLst>
            </c:dLbl>
            <c:dLbl>
              <c:idx val="3"/>
              <c:layout>
                <c:manualLayout>
                  <c:x val="0"/>
                  <c:y val="4.58820830465702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79B-4CBF-A83E-3F611CCAB8B9}"/>
                </c:ext>
              </c:extLst>
            </c:dLbl>
            <c:dLbl>
              <c:idx val="4"/>
              <c:layout>
                <c:manualLayout>
                  <c:x val="-9.1722934571851356E-17"/>
                  <c:y val="2.75292498279421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79B-4CBF-A83E-3F611CCAB8B9}"/>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'[tables ^0 figures.xlsx]Sheet1'!$G$292:$G$298</c:f>
              <c:strCache>
                <c:ptCount val="7"/>
                <c:pt idx="0">
                  <c:v>India</c:v>
                </c:pt>
                <c:pt idx="1">
                  <c:v>Indonesia</c:v>
                </c:pt>
                <c:pt idx="2">
                  <c:v>Vietnam</c:v>
                </c:pt>
                <c:pt idx="3">
                  <c:v>China</c:v>
                </c:pt>
                <c:pt idx="4">
                  <c:v>Mexico</c:v>
                </c:pt>
                <c:pt idx="5">
                  <c:v>Colombia</c:v>
                </c:pt>
                <c:pt idx="6">
                  <c:v>Peru</c:v>
                </c:pt>
              </c:strCache>
            </c:strRef>
          </c:cat>
          <c:val>
            <c:numRef>
              <c:f>'[tables ^0 figures.xlsx]Sheet1'!$H$292:$H$298</c:f>
              <c:numCache>
                <c:formatCode>General</c:formatCode>
                <c:ptCount val="7"/>
                <c:pt idx="0">
                  <c:v>0.47</c:v>
                </c:pt>
                <c:pt idx="1">
                  <c:v>0.47</c:v>
                </c:pt>
                <c:pt idx="2">
                  <c:v>0.45</c:v>
                </c:pt>
                <c:pt idx="3">
                  <c:v>0.5</c:v>
                </c:pt>
                <c:pt idx="4">
                  <c:v>0.5</c:v>
                </c:pt>
                <c:pt idx="5">
                  <c:v>0.51</c:v>
                </c:pt>
                <c:pt idx="6">
                  <c:v>0.48</c:v>
                </c:pt>
              </c:numCache>
            </c:numRef>
          </c:val>
          <c:smooth val="0"/>
          <c:extLst>
            <c:ext xmlns:c16="http://schemas.microsoft.com/office/drawing/2014/chart" uri="{C3380CC4-5D6E-409C-BE32-E72D297353CC}">
              <c16:uniqueId val="{00000004-879B-4CBF-A83E-3F611CCAB8B9}"/>
            </c:ext>
          </c:extLst>
        </c:ser>
        <c:dLbls>
          <c:showLegendKey val="0"/>
          <c:showVal val="1"/>
          <c:showCatName val="0"/>
          <c:showSerName val="0"/>
          <c:showPercent val="0"/>
          <c:showBubbleSize val="0"/>
        </c:dLbls>
        <c:marker val="1"/>
        <c:smooth val="0"/>
        <c:axId val="190989855"/>
        <c:axId val="190990271"/>
      </c:lineChart>
      <c:catAx>
        <c:axId val="1836077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3606479"/>
        <c:crosses val="autoZero"/>
        <c:auto val="1"/>
        <c:lblAlgn val="ctr"/>
        <c:lblOffset val="100"/>
        <c:noMultiLvlLbl val="0"/>
      </c:catAx>
      <c:valAx>
        <c:axId val="18360647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400"/>
                  <a:t>$ million</a:t>
                </a:r>
              </a:p>
            </c:rich>
          </c:tx>
          <c:layout>
            <c:manualLayout>
              <c:xMode val="edge"/>
              <c:yMode val="edge"/>
              <c:x val="4.2023464276298446E-2"/>
              <c:y val="0.4173299784550682"/>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3607727"/>
        <c:crosses val="autoZero"/>
        <c:crossBetween val="between"/>
      </c:valAx>
      <c:valAx>
        <c:axId val="190990271"/>
        <c:scaling>
          <c:orientation val="minMax"/>
        </c:scaling>
        <c:delete val="0"/>
        <c:axPos val="r"/>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400"/>
                  <a:t>% change</a:t>
                </a:r>
              </a:p>
            </c:rich>
          </c:tx>
          <c:layout>
            <c:manualLayout>
              <c:xMode val="edge"/>
              <c:yMode val="edge"/>
              <c:x val="0.92184149951150263"/>
              <c:y val="0.41320565333374515"/>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90989855"/>
        <c:crosses val="max"/>
        <c:crossBetween val="between"/>
      </c:valAx>
      <c:catAx>
        <c:axId val="190989855"/>
        <c:scaling>
          <c:orientation val="minMax"/>
        </c:scaling>
        <c:delete val="1"/>
        <c:axPos val="b"/>
        <c:numFmt formatCode="General" sourceLinked="1"/>
        <c:majorTickMark val="out"/>
        <c:minorTickMark val="none"/>
        <c:tickLblPos val="nextTo"/>
        <c:crossAx val="190990271"/>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600" b="1"/>
              <a:t>Sectoral impacts of vaccine equity (% change)</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tx>
            <c:strRef>
              <c:f>'[Tables ^0 figures 06072022.xlsx]Sheet1'!$A$97</c:f>
              <c:strCache>
                <c:ptCount val="1"/>
                <c:pt idx="0">
                  <c:v>Agriculture</c:v>
                </c:pt>
              </c:strCache>
            </c:strRef>
          </c:tx>
          <c:spPr>
            <a:solidFill>
              <a:schemeClr val="accent1"/>
            </a:solidFill>
            <a:ln>
              <a:noFill/>
            </a:ln>
            <a:effectLst/>
          </c:spPr>
          <c:invertIfNegative val="0"/>
          <c:cat>
            <c:strRef>
              <c:f>'[Tables ^0 figures 06072022.xlsx]Sheet1'!$B$96:$G$96</c:f>
              <c:strCache>
                <c:ptCount val="6"/>
                <c:pt idx="0">
                  <c:v>India</c:v>
                </c:pt>
                <c:pt idx="1">
                  <c:v>Indonesia</c:v>
                </c:pt>
                <c:pt idx="2">
                  <c:v>Vietnam</c:v>
                </c:pt>
                <c:pt idx="3">
                  <c:v>China</c:v>
                </c:pt>
                <c:pt idx="4">
                  <c:v>Mexico</c:v>
                </c:pt>
                <c:pt idx="5">
                  <c:v>Peru</c:v>
                </c:pt>
              </c:strCache>
            </c:strRef>
          </c:cat>
          <c:val>
            <c:numRef>
              <c:f>'[Tables ^0 figures 06072022.xlsx]Sheet1'!$B$97:$G$97</c:f>
              <c:numCache>
                <c:formatCode>General</c:formatCode>
                <c:ptCount val="6"/>
                <c:pt idx="0">
                  <c:v>0.23</c:v>
                </c:pt>
                <c:pt idx="1">
                  <c:v>0.2</c:v>
                </c:pt>
                <c:pt idx="2">
                  <c:v>0.17</c:v>
                </c:pt>
                <c:pt idx="3">
                  <c:v>0.36</c:v>
                </c:pt>
                <c:pt idx="4">
                  <c:v>0.34</c:v>
                </c:pt>
                <c:pt idx="5">
                  <c:v>0.25</c:v>
                </c:pt>
              </c:numCache>
            </c:numRef>
          </c:val>
          <c:extLst>
            <c:ext xmlns:c16="http://schemas.microsoft.com/office/drawing/2014/chart" uri="{C3380CC4-5D6E-409C-BE32-E72D297353CC}">
              <c16:uniqueId val="{00000000-1635-413E-AF29-B38FE588717D}"/>
            </c:ext>
          </c:extLst>
        </c:ser>
        <c:ser>
          <c:idx val="1"/>
          <c:order val="1"/>
          <c:tx>
            <c:strRef>
              <c:f>'[Tables ^0 figures 06072022.xlsx]Sheet1'!$A$98</c:f>
              <c:strCache>
                <c:ptCount val="1"/>
                <c:pt idx="0">
                  <c:v>Light Manufacturing</c:v>
                </c:pt>
              </c:strCache>
            </c:strRef>
          </c:tx>
          <c:spPr>
            <a:solidFill>
              <a:schemeClr val="accent2"/>
            </a:solidFill>
            <a:ln>
              <a:noFill/>
            </a:ln>
            <a:effectLst/>
          </c:spPr>
          <c:invertIfNegative val="0"/>
          <c:cat>
            <c:strRef>
              <c:f>'[Tables ^0 figures 06072022.xlsx]Sheet1'!$B$96:$G$96</c:f>
              <c:strCache>
                <c:ptCount val="6"/>
                <c:pt idx="0">
                  <c:v>India</c:v>
                </c:pt>
                <c:pt idx="1">
                  <c:v>Indonesia</c:v>
                </c:pt>
                <c:pt idx="2">
                  <c:v>Vietnam</c:v>
                </c:pt>
                <c:pt idx="3">
                  <c:v>China</c:v>
                </c:pt>
                <c:pt idx="4">
                  <c:v>Mexico</c:v>
                </c:pt>
                <c:pt idx="5">
                  <c:v>Peru</c:v>
                </c:pt>
              </c:strCache>
            </c:strRef>
          </c:cat>
          <c:val>
            <c:numRef>
              <c:f>'[Tables ^0 figures 06072022.xlsx]Sheet1'!$B$98:$G$98</c:f>
              <c:numCache>
                <c:formatCode>General</c:formatCode>
                <c:ptCount val="6"/>
                <c:pt idx="0">
                  <c:v>0.48</c:v>
                </c:pt>
                <c:pt idx="1">
                  <c:v>0.5</c:v>
                </c:pt>
                <c:pt idx="2">
                  <c:v>0.53</c:v>
                </c:pt>
                <c:pt idx="3">
                  <c:v>0.53</c:v>
                </c:pt>
                <c:pt idx="4">
                  <c:v>0.36</c:v>
                </c:pt>
                <c:pt idx="5">
                  <c:v>0.53</c:v>
                </c:pt>
              </c:numCache>
            </c:numRef>
          </c:val>
          <c:extLst>
            <c:ext xmlns:c16="http://schemas.microsoft.com/office/drawing/2014/chart" uri="{C3380CC4-5D6E-409C-BE32-E72D297353CC}">
              <c16:uniqueId val="{00000001-1635-413E-AF29-B38FE588717D}"/>
            </c:ext>
          </c:extLst>
        </c:ser>
        <c:ser>
          <c:idx val="2"/>
          <c:order val="2"/>
          <c:tx>
            <c:strRef>
              <c:f>'[Tables ^0 figures 06072022.xlsx]Sheet1'!$A$99</c:f>
              <c:strCache>
                <c:ptCount val="1"/>
                <c:pt idx="0">
                  <c:v>Heavy Manufacturing</c:v>
                </c:pt>
              </c:strCache>
            </c:strRef>
          </c:tx>
          <c:spPr>
            <a:solidFill>
              <a:schemeClr val="accent3"/>
            </a:solidFill>
            <a:ln>
              <a:noFill/>
            </a:ln>
            <a:effectLst/>
          </c:spPr>
          <c:invertIfNegative val="0"/>
          <c:cat>
            <c:strRef>
              <c:f>'[Tables ^0 figures 06072022.xlsx]Sheet1'!$B$96:$G$96</c:f>
              <c:strCache>
                <c:ptCount val="6"/>
                <c:pt idx="0">
                  <c:v>India</c:v>
                </c:pt>
                <c:pt idx="1">
                  <c:v>Indonesia</c:v>
                </c:pt>
                <c:pt idx="2">
                  <c:v>Vietnam</c:v>
                </c:pt>
                <c:pt idx="3">
                  <c:v>China</c:v>
                </c:pt>
                <c:pt idx="4">
                  <c:v>Mexico</c:v>
                </c:pt>
                <c:pt idx="5">
                  <c:v>Peru</c:v>
                </c:pt>
              </c:strCache>
            </c:strRef>
          </c:cat>
          <c:val>
            <c:numRef>
              <c:f>'[Tables ^0 figures 06072022.xlsx]Sheet1'!$B$99:$G$99</c:f>
              <c:numCache>
                <c:formatCode>General</c:formatCode>
                <c:ptCount val="6"/>
                <c:pt idx="0">
                  <c:v>0.6</c:v>
                </c:pt>
                <c:pt idx="1">
                  <c:v>0.53</c:v>
                </c:pt>
                <c:pt idx="2">
                  <c:v>0.6</c:v>
                </c:pt>
                <c:pt idx="3">
                  <c:v>0.52</c:v>
                </c:pt>
                <c:pt idx="4">
                  <c:v>0.27</c:v>
                </c:pt>
                <c:pt idx="5">
                  <c:v>0.48</c:v>
                </c:pt>
              </c:numCache>
            </c:numRef>
          </c:val>
          <c:extLst>
            <c:ext xmlns:c16="http://schemas.microsoft.com/office/drawing/2014/chart" uri="{C3380CC4-5D6E-409C-BE32-E72D297353CC}">
              <c16:uniqueId val="{00000002-1635-413E-AF29-B38FE588717D}"/>
            </c:ext>
          </c:extLst>
        </c:ser>
        <c:ser>
          <c:idx val="3"/>
          <c:order val="3"/>
          <c:tx>
            <c:strRef>
              <c:f>'[Tables ^0 figures 06072022.xlsx]Sheet1'!$A$100</c:f>
              <c:strCache>
                <c:ptCount val="1"/>
                <c:pt idx="0">
                  <c:v>Hospitality</c:v>
                </c:pt>
              </c:strCache>
            </c:strRef>
          </c:tx>
          <c:spPr>
            <a:solidFill>
              <a:schemeClr val="accent4"/>
            </a:solidFill>
            <a:ln>
              <a:noFill/>
            </a:ln>
            <a:effectLst/>
          </c:spPr>
          <c:invertIfNegative val="0"/>
          <c:cat>
            <c:strRef>
              <c:f>'[Tables ^0 figures 06072022.xlsx]Sheet1'!$B$96:$G$96</c:f>
              <c:strCache>
                <c:ptCount val="6"/>
                <c:pt idx="0">
                  <c:v>India</c:v>
                </c:pt>
                <c:pt idx="1">
                  <c:v>Indonesia</c:v>
                </c:pt>
                <c:pt idx="2">
                  <c:v>Vietnam</c:v>
                </c:pt>
                <c:pt idx="3">
                  <c:v>China</c:v>
                </c:pt>
                <c:pt idx="4">
                  <c:v>Mexico</c:v>
                </c:pt>
                <c:pt idx="5">
                  <c:v>Peru</c:v>
                </c:pt>
              </c:strCache>
            </c:strRef>
          </c:cat>
          <c:val>
            <c:numRef>
              <c:f>'[Tables ^0 figures 06072022.xlsx]Sheet1'!$B$100:$G$100</c:f>
              <c:numCache>
                <c:formatCode>General</c:formatCode>
                <c:ptCount val="6"/>
                <c:pt idx="0">
                  <c:v>0.55000000000000004</c:v>
                </c:pt>
                <c:pt idx="1">
                  <c:v>0.56999999999999995</c:v>
                </c:pt>
                <c:pt idx="2">
                  <c:v>0.62</c:v>
                </c:pt>
                <c:pt idx="3">
                  <c:v>0.52</c:v>
                </c:pt>
                <c:pt idx="4">
                  <c:v>0.6</c:v>
                </c:pt>
                <c:pt idx="5">
                  <c:v>0.57999999999999996</c:v>
                </c:pt>
              </c:numCache>
            </c:numRef>
          </c:val>
          <c:extLst>
            <c:ext xmlns:c16="http://schemas.microsoft.com/office/drawing/2014/chart" uri="{C3380CC4-5D6E-409C-BE32-E72D297353CC}">
              <c16:uniqueId val="{00000003-1635-413E-AF29-B38FE588717D}"/>
            </c:ext>
          </c:extLst>
        </c:ser>
        <c:ser>
          <c:idx val="4"/>
          <c:order val="4"/>
          <c:tx>
            <c:strRef>
              <c:f>'[Tables ^0 figures 06072022.xlsx]Sheet1'!$A$101</c:f>
              <c:strCache>
                <c:ptCount val="1"/>
                <c:pt idx="0">
                  <c:v>HumanHealth</c:v>
                </c:pt>
              </c:strCache>
            </c:strRef>
          </c:tx>
          <c:spPr>
            <a:solidFill>
              <a:schemeClr val="accent5"/>
            </a:solidFill>
            <a:ln>
              <a:noFill/>
            </a:ln>
            <a:effectLst/>
          </c:spPr>
          <c:invertIfNegative val="0"/>
          <c:cat>
            <c:strRef>
              <c:f>'[Tables ^0 figures 06072022.xlsx]Sheet1'!$B$96:$G$96</c:f>
              <c:strCache>
                <c:ptCount val="6"/>
                <c:pt idx="0">
                  <c:v>India</c:v>
                </c:pt>
                <c:pt idx="1">
                  <c:v>Indonesia</c:v>
                </c:pt>
                <c:pt idx="2">
                  <c:v>Vietnam</c:v>
                </c:pt>
                <c:pt idx="3">
                  <c:v>China</c:v>
                </c:pt>
                <c:pt idx="4">
                  <c:v>Mexico</c:v>
                </c:pt>
                <c:pt idx="5">
                  <c:v>Peru</c:v>
                </c:pt>
              </c:strCache>
            </c:strRef>
          </c:cat>
          <c:val>
            <c:numRef>
              <c:f>'[Tables ^0 figures 06072022.xlsx]Sheet1'!$B$101:$G$101</c:f>
              <c:numCache>
                <c:formatCode>General</c:formatCode>
                <c:ptCount val="6"/>
                <c:pt idx="0">
                  <c:v>0.56999999999999995</c:v>
                </c:pt>
                <c:pt idx="1">
                  <c:v>0.59</c:v>
                </c:pt>
                <c:pt idx="2">
                  <c:v>0.61</c:v>
                </c:pt>
                <c:pt idx="3">
                  <c:v>0.53</c:v>
                </c:pt>
                <c:pt idx="4">
                  <c:v>0.56999999999999995</c:v>
                </c:pt>
                <c:pt idx="5">
                  <c:v>0.57999999999999996</c:v>
                </c:pt>
              </c:numCache>
            </c:numRef>
          </c:val>
          <c:extLst>
            <c:ext xmlns:c16="http://schemas.microsoft.com/office/drawing/2014/chart" uri="{C3380CC4-5D6E-409C-BE32-E72D297353CC}">
              <c16:uniqueId val="{00000004-1635-413E-AF29-B38FE588717D}"/>
            </c:ext>
          </c:extLst>
        </c:ser>
        <c:ser>
          <c:idx val="5"/>
          <c:order val="5"/>
          <c:tx>
            <c:strRef>
              <c:f>'[Tables ^0 figures 06072022.xlsx]Sheet1'!$A$102</c:f>
              <c:strCache>
                <c:ptCount val="1"/>
                <c:pt idx="0">
                  <c:v>Education</c:v>
                </c:pt>
              </c:strCache>
            </c:strRef>
          </c:tx>
          <c:spPr>
            <a:solidFill>
              <a:schemeClr val="accent6"/>
            </a:solidFill>
            <a:ln>
              <a:noFill/>
            </a:ln>
            <a:effectLst/>
          </c:spPr>
          <c:invertIfNegative val="0"/>
          <c:cat>
            <c:strRef>
              <c:f>'[Tables ^0 figures 06072022.xlsx]Sheet1'!$B$96:$G$96</c:f>
              <c:strCache>
                <c:ptCount val="6"/>
                <c:pt idx="0">
                  <c:v>India</c:v>
                </c:pt>
                <c:pt idx="1">
                  <c:v>Indonesia</c:v>
                </c:pt>
                <c:pt idx="2">
                  <c:v>Vietnam</c:v>
                </c:pt>
                <c:pt idx="3">
                  <c:v>China</c:v>
                </c:pt>
                <c:pt idx="4">
                  <c:v>Mexico</c:v>
                </c:pt>
                <c:pt idx="5">
                  <c:v>Peru</c:v>
                </c:pt>
              </c:strCache>
            </c:strRef>
          </c:cat>
          <c:val>
            <c:numRef>
              <c:f>'[Tables ^0 figures 06072022.xlsx]Sheet1'!$B$102:$G$102</c:f>
              <c:numCache>
                <c:formatCode>General</c:formatCode>
                <c:ptCount val="6"/>
                <c:pt idx="0">
                  <c:v>0.57999999999999996</c:v>
                </c:pt>
                <c:pt idx="1">
                  <c:v>0.62</c:v>
                </c:pt>
                <c:pt idx="2">
                  <c:v>0.63</c:v>
                </c:pt>
                <c:pt idx="3">
                  <c:v>0.56000000000000005</c:v>
                </c:pt>
                <c:pt idx="4">
                  <c:v>0.57999999999999996</c:v>
                </c:pt>
                <c:pt idx="5">
                  <c:v>0.59</c:v>
                </c:pt>
              </c:numCache>
            </c:numRef>
          </c:val>
          <c:extLst>
            <c:ext xmlns:c16="http://schemas.microsoft.com/office/drawing/2014/chart" uri="{C3380CC4-5D6E-409C-BE32-E72D297353CC}">
              <c16:uniqueId val="{00000005-1635-413E-AF29-B38FE588717D}"/>
            </c:ext>
          </c:extLst>
        </c:ser>
        <c:dLbls>
          <c:showLegendKey val="0"/>
          <c:showVal val="0"/>
          <c:showCatName val="0"/>
          <c:showSerName val="0"/>
          <c:showPercent val="0"/>
          <c:showBubbleSize val="0"/>
        </c:dLbls>
        <c:gapWidth val="219"/>
        <c:overlap val="-27"/>
        <c:axId val="925985696"/>
        <c:axId val="925987360"/>
      </c:barChart>
      <c:catAx>
        <c:axId val="925985696"/>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925987360"/>
        <c:crosses val="autoZero"/>
        <c:auto val="1"/>
        <c:lblAlgn val="ctr"/>
        <c:lblOffset val="100"/>
        <c:noMultiLvlLbl val="0"/>
      </c:catAx>
      <c:valAx>
        <c:axId val="9259873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200"/>
                  <a:t>% change</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9259856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latin typeface="Arial" panose="020B0604020202020204" pitchFamily="34" charset="0"/>
          <a:cs typeface="Arial" panose="020B0604020202020204" pitchFamily="34" charset="0"/>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 id="14">
  <a:schemeClr val="accent1"/>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226F7F-23FE-4FF7-AB8B-859E6DE186D7}" type="doc">
      <dgm:prSet loTypeId="urn:microsoft.com/office/officeart/2005/8/layout/list1" loCatId="list" qsTypeId="urn:microsoft.com/office/officeart/2005/8/quickstyle/simple4" qsCatId="simple" csTypeId="urn:microsoft.com/office/officeart/2005/8/colors/colorful1" csCatId="colorful" phldr="1"/>
      <dgm:spPr/>
      <dgm:t>
        <a:bodyPr/>
        <a:lstStyle/>
        <a:p>
          <a:endParaRPr lang="en-US"/>
        </a:p>
      </dgm:t>
    </dgm:pt>
    <dgm:pt modelId="{211EA826-D5F8-4083-94EF-99121D78EB75}">
      <dgm:prSet/>
      <dgm:spPr/>
      <dgm:t>
        <a:bodyPr/>
        <a:lstStyle/>
        <a:p>
          <a:r>
            <a:rPr lang="en-US" dirty="0">
              <a:latin typeface="Arial" panose="020B0604020202020204" pitchFamily="34" charset="0"/>
              <a:cs typeface="Arial" panose="020B0604020202020204" pitchFamily="34" charset="0"/>
            </a:rPr>
            <a:t>COVID-19 impacts on the global </a:t>
          </a:r>
        </a:p>
      </dgm:t>
    </dgm:pt>
    <dgm:pt modelId="{12B6A2C7-7E39-4185-B23A-B1BC54994BB7}" type="parTrans" cxnId="{FC5047CE-4F52-457E-AB9A-0BB1A04B289E}">
      <dgm:prSet/>
      <dgm:spPr/>
      <dgm:t>
        <a:bodyPr/>
        <a:lstStyle/>
        <a:p>
          <a:endParaRPr lang="en-US">
            <a:latin typeface="Arial" panose="020B0604020202020204" pitchFamily="34" charset="0"/>
            <a:cs typeface="Arial" panose="020B0604020202020204" pitchFamily="34" charset="0"/>
          </a:endParaRPr>
        </a:p>
      </dgm:t>
    </dgm:pt>
    <dgm:pt modelId="{905EAC85-9334-4F41-BECA-26D005F7B242}" type="sibTrans" cxnId="{FC5047CE-4F52-457E-AB9A-0BB1A04B289E}">
      <dgm:prSet/>
      <dgm:spPr/>
      <dgm:t>
        <a:bodyPr/>
        <a:lstStyle/>
        <a:p>
          <a:endParaRPr lang="en-US">
            <a:latin typeface="Arial" panose="020B0604020202020204" pitchFamily="34" charset="0"/>
            <a:cs typeface="Arial" panose="020B0604020202020204" pitchFamily="34" charset="0"/>
          </a:endParaRPr>
        </a:p>
      </dgm:t>
    </dgm:pt>
    <dgm:pt modelId="{7AC304D2-9FF0-4663-A414-8541FA959C25}">
      <dgm:prSet/>
      <dgm:spPr/>
      <dgm:t>
        <a:bodyPr/>
        <a:lstStyle/>
        <a:p>
          <a:r>
            <a:rPr lang="en-US">
              <a:latin typeface="Arial" panose="020B0604020202020204" pitchFamily="34" charset="0"/>
              <a:cs typeface="Arial" panose="020B0604020202020204" pitchFamily="34" charset="0"/>
            </a:rPr>
            <a:t>Current status of Vaccine inequity </a:t>
          </a:r>
        </a:p>
      </dgm:t>
    </dgm:pt>
    <dgm:pt modelId="{A7BEDF95-AEF4-495A-91A6-86AA8AF53B2A}" type="parTrans" cxnId="{757CFC7A-E21E-44A0-93C8-BCAB5BAC3795}">
      <dgm:prSet/>
      <dgm:spPr/>
      <dgm:t>
        <a:bodyPr/>
        <a:lstStyle/>
        <a:p>
          <a:endParaRPr lang="en-US">
            <a:latin typeface="Arial" panose="020B0604020202020204" pitchFamily="34" charset="0"/>
            <a:cs typeface="Arial" panose="020B0604020202020204" pitchFamily="34" charset="0"/>
          </a:endParaRPr>
        </a:p>
      </dgm:t>
    </dgm:pt>
    <dgm:pt modelId="{BD803057-F9D6-4E20-8E84-1BEE080740A0}" type="sibTrans" cxnId="{757CFC7A-E21E-44A0-93C8-BCAB5BAC3795}">
      <dgm:prSet/>
      <dgm:spPr/>
      <dgm:t>
        <a:bodyPr/>
        <a:lstStyle/>
        <a:p>
          <a:endParaRPr lang="en-US">
            <a:latin typeface="Arial" panose="020B0604020202020204" pitchFamily="34" charset="0"/>
            <a:cs typeface="Arial" panose="020B0604020202020204" pitchFamily="34" charset="0"/>
          </a:endParaRPr>
        </a:p>
      </dgm:t>
    </dgm:pt>
    <dgm:pt modelId="{AFC57A07-3C91-4C02-8C50-B8E0419F102B}">
      <dgm:prSet/>
      <dgm:spPr/>
      <dgm:t>
        <a:bodyPr/>
        <a:lstStyle/>
        <a:p>
          <a:r>
            <a:rPr lang="en-US" dirty="0">
              <a:latin typeface="Arial" panose="020B0604020202020204" pitchFamily="34" charset="0"/>
              <a:cs typeface="Arial" panose="020B0604020202020204" pitchFamily="34" charset="0"/>
            </a:rPr>
            <a:t>Research objectives</a:t>
          </a:r>
          <a:r>
            <a:rPr lang="vi-VN" dirty="0">
              <a:latin typeface="Arial" panose="020B0604020202020204" pitchFamily="34" charset="0"/>
              <a:cs typeface="Arial" panose="020B0604020202020204" pitchFamily="34" charset="0"/>
            </a:rPr>
            <a:t> &amp; Scenarios</a:t>
          </a:r>
          <a:endParaRPr lang="en-US" dirty="0">
            <a:latin typeface="Arial" panose="020B0604020202020204" pitchFamily="34" charset="0"/>
            <a:cs typeface="Arial" panose="020B0604020202020204" pitchFamily="34" charset="0"/>
          </a:endParaRPr>
        </a:p>
      </dgm:t>
    </dgm:pt>
    <dgm:pt modelId="{97B9733C-0E94-4CD1-ACA3-7E120575CD3D}" type="parTrans" cxnId="{6B0E342A-32E8-4536-B178-1DD6AEA7B5FD}">
      <dgm:prSet/>
      <dgm:spPr/>
      <dgm:t>
        <a:bodyPr/>
        <a:lstStyle/>
        <a:p>
          <a:endParaRPr lang="en-US">
            <a:latin typeface="Arial" panose="020B0604020202020204" pitchFamily="34" charset="0"/>
            <a:cs typeface="Arial" panose="020B0604020202020204" pitchFamily="34" charset="0"/>
          </a:endParaRPr>
        </a:p>
      </dgm:t>
    </dgm:pt>
    <dgm:pt modelId="{1468DA50-296F-49C0-BC28-D1173EB5D8FC}" type="sibTrans" cxnId="{6B0E342A-32E8-4536-B178-1DD6AEA7B5FD}">
      <dgm:prSet/>
      <dgm:spPr/>
      <dgm:t>
        <a:bodyPr/>
        <a:lstStyle/>
        <a:p>
          <a:endParaRPr lang="en-US">
            <a:latin typeface="Arial" panose="020B0604020202020204" pitchFamily="34" charset="0"/>
            <a:cs typeface="Arial" panose="020B0604020202020204" pitchFamily="34" charset="0"/>
          </a:endParaRPr>
        </a:p>
      </dgm:t>
    </dgm:pt>
    <dgm:pt modelId="{F63FB488-3D5B-451E-823B-54DBBE9972C0}">
      <dgm:prSet/>
      <dgm:spPr/>
      <dgm:t>
        <a:bodyPr/>
        <a:lstStyle/>
        <a:p>
          <a:r>
            <a:rPr lang="en-US">
              <a:latin typeface="Arial" panose="020B0604020202020204" pitchFamily="34" charset="0"/>
              <a:cs typeface="Arial" panose="020B0604020202020204" pitchFamily="34" charset="0"/>
            </a:rPr>
            <a:t>Modelling Approach </a:t>
          </a:r>
        </a:p>
      </dgm:t>
    </dgm:pt>
    <dgm:pt modelId="{02FCA5B0-882C-43BA-9973-A0A36624367A}" type="parTrans" cxnId="{8DA8A0FF-A986-4FCC-8B86-463AD8CBAC4D}">
      <dgm:prSet/>
      <dgm:spPr/>
      <dgm:t>
        <a:bodyPr/>
        <a:lstStyle/>
        <a:p>
          <a:endParaRPr lang="en-US">
            <a:latin typeface="Arial" panose="020B0604020202020204" pitchFamily="34" charset="0"/>
            <a:cs typeface="Arial" panose="020B0604020202020204" pitchFamily="34" charset="0"/>
          </a:endParaRPr>
        </a:p>
      </dgm:t>
    </dgm:pt>
    <dgm:pt modelId="{D491A353-AE83-4962-88BF-701BF1C05DC1}" type="sibTrans" cxnId="{8DA8A0FF-A986-4FCC-8B86-463AD8CBAC4D}">
      <dgm:prSet/>
      <dgm:spPr/>
      <dgm:t>
        <a:bodyPr/>
        <a:lstStyle/>
        <a:p>
          <a:endParaRPr lang="en-US">
            <a:latin typeface="Arial" panose="020B0604020202020204" pitchFamily="34" charset="0"/>
            <a:cs typeface="Arial" panose="020B0604020202020204" pitchFamily="34" charset="0"/>
          </a:endParaRPr>
        </a:p>
      </dgm:t>
    </dgm:pt>
    <dgm:pt modelId="{DFA60541-4359-41B7-872E-609A1428E0C6}">
      <dgm:prSet/>
      <dgm:spPr/>
      <dgm:t>
        <a:bodyPr/>
        <a:lstStyle/>
        <a:p>
          <a:r>
            <a:rPr lang="en-US">
              <a:latin typeface="Arial" panose="020B0604020202020204" pitchFamily="34" charset="0"/>
              <a:cs typeface="Arial" panose="020B0604020202020204" pitchFamily="34" charset="0"/>
            </a:rPr>
            <a:t>Key findings</a:t>
          </a:r>
        </a:p>
      </dgm:t>
    </dgm:pt>
    <dgm:pt modelId="{AA6A28E2-4170-475F-843F-4ADC0AA5715D}" type="parTrans" cxnId="{D2949AA4-BA39-43FB-B0B9-A64CAFF50EA1}">
      <dgm:prSet/>
      <dgm:spPr/>
      <dgm:t>
        <a:bodyPr/>
        <a:lstStyle/>
        <a:p>
          <a:endParaRPr lang="en-US">
            <a:latin typeface="Arial" panose="020B0604020202020204" pitchFamily="34" charset="0"/>
            <a:cs typeface="Arial" panose="020B0604020202020204" pitchFamily="34" charset="0"/>
          </a:endParaRPr>
        </a:p>
      </dgm:t>
    </dgm:pt>
    <dgm:pt modelId="{4C038424-D267-4DA6-8EF9-CA2418424D87}" type="sibTrans" cxnId="{D2949AA4-BA39-43FB-B0B9-A64CAFF50EA1}">
      <dgm:prSet/>
      <dgm:spPr/>
      <dgm:t>
        <a:bodyPr/>
        <a:lstStyle/>
        <a:p>
          <a:endParaRPr lang="en-US">
            <a:latin typeface="Arial" panose="020B0604020202020204" pitchFamily="34" charset="0"/>
            <a:cs typeface="Arial" panose="020B0604020202020204" pitchFamily="34" charset="0"/>
          </a:endParaRPr>
        </a:p>
      </dgm:t>
    </dgm:pt>
    <dgm:pt modelId="{64A1387F-2C74-40FF-BD90-348E646D24D2}">
      <dgm:prSet/>
      <dgm:spPr/>
      <dgm:t>
        <a:bodyPr/>
        <a:lstStyle/>
        <a:p>
          <a:r>
            <a:rPr lang="en-US">
              <a:latin typeface="Arial" panose="020B0604020202020204" pitchFamily="34" charset="0"/>
              <a:cs typeface="Arial" panose="020B0604020202020204" pitchFamily="34" charset="0"/>
            </a:rPr>
            <a:t>Conclusions</a:t>
          </a:r>
        </a:p>
      </dgm:t>
    </dgm:pt>
    <dgm:pt modelId="{0C7E2718-30D7-4EBC-9F1A-8683F46C1EEF}" type="parTrans" cxnId="{69A239EB-34F8-4E60-8176-DBF4726B7677}">
      <dgm:prSet/>
      <dgm:spPr/>
      <dgm:t>
        <a:bodyPr/>
        <a:lstStyle/>
        <a:p>
          <a:endParaRPr lang="en-US">
            <a:latin typeface="Arial" panose="020B0604020202020204" pitchFamily="34" charset="0"/>
            <a:cs typeface="Arial" panose="020B0604020202020204" pitchFamily="34" charset="0"/>
          </a:endParaRPr>
        </a:p>
      </dgm:t>
    </dgm:pt>
    <dgm:pt modelId="{84BE2E7C-BEB2-4EFE-86DE-04E56C5E35E9}" type="sibTrans" cxnId="{69A239EB-34F8-4E60-8176-DBF4726B7677}">
      <dgm:prSet/>
      <dgm:spPr/>
      <dgm:t>
        <a:bodyPr/>
        <a:lstStyle/>
        <a:p>
          <a:endParaRPr lang="en-US">
            <a:latin typeface="Arial" panose="020B0604020202020204" pitchFamily="34" charset="0"/>
            <a:cs typeface="Arial" panose="020B0604020202020204" pitchFamily="34" charset="0"/>
          </a:endParaRPr>
        </a:p>
      </dgm:t>
    </dgm:pt>
    <dgm:pt modelId="{01B5551B-8FDB-4141-B44F-7ADA1C860E52}" type="pres">
      <dgm:prSet presAssocID="{9B226F7F-23FE-4FF7-AB8B-859E6DE186D7}" presName="linear" presStyleCnt="0">
        <dgm:presLayoutVars>
          <dgm:dir/>
          <dgm:animLvl val="lvl"/>
          <dgm:resizeHandles val="exact"/>
        </dgm:presLayoutVars>
      </dgm:prSet>
      <dgm:spPr/>
    </dgm:pt>
    <dgm:pt modelId="{25AC1931-B02B-46CA-8944-064D9A366EB2}" type="pres">
      <dgm:prSet presAssocID="{211EA826-D5F8-4083-94EF-99121D78EB75}" presName="parentLin" presStyleCnt="0"/>
      <dgm:spPr/>
    </dgm:pt>
    <dgm:pt modelId="{0855D20B-AB9C-4D9A-B715-11FD00713D2C}" type="pres">
      <dgm:prSet presAssocID="{211EA826-D5F8-4083-94EF-99121D78EB75}" presName="parentLeftMargin" presStyleLbl="node1" presStyleIdx="0" presStyleCnt="6"/>
      <dgm:spPr/>
    </dgm:pt>
    <dgm:pt modelId="{178380A0-2300-45BF-9527-0C75AE2F931E}" type="pres">
      <dgm:prSet presAssocID="{211EA826-D5F8-4083-94EF-99121D78EB75}" presName="parentText" presStyleLbl="node1" presStyleIdx="0" presStyleCnt="6">
        <dgm:presLayoutVars>
          <dgm:chMax val="0"/>
          <dgm:bulletEnabled val="1"/>
        </dgm:presLayoutVars>
      </dgm:prSet>
      <dgm:spPr/>
    </dgm:pt>
    <dgm:pt modelId="{5023305D-0390-4418-81AF-000378434734}" type="pres">
      <dgm:prSet presAssocID="{211EA826-D5F8-4083-94EF-99121D78EB75}" presName="negativeSpace" presStyleCnt="0"/>
      <dgm:spPr/>
    </dgm:pt>
    <dgm:pt modelId="{B12FE997-4CE3-4220-A72F-15917BECFF67}" type="pres">
      <dgm:prSet presAssocID="{211EA826-D5F8-4083-94EF-99121D78EB75}" presName="childText" presStyleLbl="conFgAcc1" presStyleIdx="0" presStyleCnt="6">
        <dgm:presLayoutVars>
          <dgm:bulletEnabled val="1"/>
        </dgm:presLayoutVars>
      </dgm:prSet>
      <dgm:spPr/>
    </dgm:pt>
    <dgm:pt modelId="{E99615DB-010A-4F0E-9444-085E897B7CD2}" type="pres">
      <dgm:prSet presAssocID="{905EAC85-9334-4F41-BECA-26D005F7B242}" presName="spaceBetweenRectangles" presStyleCnt="0"/>
      <dgm:spPr/>
    </dgm:pt>
    <dgm:pt modelId="{3B8F42BF-B691-4E7E-9F02-E65EB5354D49}" type="pres">
      <dgm:prSet presAssocID="{7AC304D2-9FF0-4663-A414-8541FA959C25}" presName="parentLin" presStyleCnt="0"/>
      <dgm:spPr/>
    </dgm:pt>
    <dgm:pt modelId="{51D96408-B280-4030-AE08-6BBA7166572B}" type="pres">
      <dgm:prSet presAssocID="{7AC304D2-9FF0-4663-A414-8541FA959C25}" presName="parentLeftMargin" presStyleLbl="node1" presStyleIdx="0" presStyleCnt="6"/>
      <dgm:spPr/>
    </dgm:pt>
    <dgm:pt modelId="{A5066D7B-8997-435B-B35F-84DA1F9376DA}" type="pres">
      <dgm:prSet presAssocID="{7AC304D2-9FF0-4663-A414-8541FA959C25}" presName="parentText" presStyleLbl="node1" presStyleIdx="1" presStyleCnt="6">
        <dgm:presLayoutVars>
          <dgm:chMax val="0"/>
          <dgm:bulletEnabled val="1"/>
        </dgm:presLayoutVars>
      </dgm:prSet>
      <dgm:spPr/>
    </dgm:pt>
    <dgm:pt modelId="{E6AEE096-BA02-4FBE-8447-55A250241174}" type="pres">
      <dgm:prSet presAssocID="{7AC304D2-9FF0-4663-A414-8541FA959C25}" presName="negativeSpace" presStyleCnt="0"/>
      <dgm:spPr/>
    </dgm:pt>
    <dgm:pt modelId="{2A3E88A0-2A8A-4F95-9001-843F72AAF10D}" type="pres">
      <dgm:prSet presAssocID="{7AC304D2-9FF0-4663-A414-8541FA959C25}" presName="childText" presStyleLbl="conFgAcc1" presStyleIdx="1" presStyleCnt="6">
        <dgm:presLayoutVars>
          <dgm:bulletEnabled val="1"/>
        </dgm:presLayoutVars>
      </dgm:prSet>
      <dgm:spPr/>
    </dgm:pt>
    <dgm:pt modelId="{F014499F-1940-40EF-961B-563F20B7734D}" type="pres">
      <dgm:prSet presAssocID="{BD803057-F9D6-4E20-8E84-1BEE080740A0}" presName="spaceBetweenRectangles" presStyleCnt="0"/>
      <dgm:spPr/>
    </dgm:pt>
    <dgm:pt modelId="{AC1A54CE-91DC-45DD-8975-32FB63A36025}" type="pres">
      <dgm:prSet presAssocID="{AFC57A07-3C91-4C02-8C50-B8E0419F102B}" presName="parentLin" presStyleCnt="0"/>
      <dgm:spPr/>
    </dgm:pt>
    <dgm:pt modelId="{26AF174D-859A-4D7D-9687-D0E08630EB0E}" type="pres">
      <dgm:prSet presAssocID="{AFC57A07-3C91-4C02-8C50-B8E0419F102B}" presName="parentLeftMargin" presStyleLbl="node1" presStyleIdx="1" presStyleCnt="6"/>
      <dgm:spPr/>
    </dgm:pt>
    <dgm:pt modelId="{8D4DE5A1-A3B2-4E63-94D9-F83F21847F7C}" type="pres">
      <dgm:prSet presAssocID="{AFC57A07-3C91-4C02-8C50-B8E0419F102B}" presName="parentText" presStyleLbl="node1" presStyleIdx="2" presStyleCnt="6">
        <dgm:presLayoutVars>
          <dgm:chMax val="0"/>
          <dgm:bulletEnabled val="1"/>
        </dgm:presLayoutVars>
      </dgm:prSet>
      <dgm:spPr/>
    </dgm:pt>
    <dgm:pt modelId="{53E2188B-D347-4F36-BEB9-33DBE1888226}" type="pres">
      <dgm:prSet presAssocID="{AFC57A07-3C91-4C02-8C50-B8E0419F102B}" presName="negativeSpace" presStyleCnt="0"/>
      <dgm:spPr/>
    </dgm:pt>
    <dgm:pt modelId="{FC6D081D-C136-427B-94BF-5731A5881CA7}" type="pres">
      <dgm:prSet presAssocID="{AFC57A07-3C91-4C02-8C50-B8E0419F102B}" presName="childText" presStyleLbl="conFgAcc1" presStyleIdx="2" presStyleCnt="6">
        <dgm:presLayoutVars>
          <dgm:bulletEnabled val="1"/>
        </dgm:presLayoutVars>
      </dgm:prSet>
      <dgm:spPr/>
    </dgm:pt>
    <dgm:pt modelId="{FDD9B0D0-DA32-4A91-BAE6-22D4D1AD9EF8}" type="pres">
      <dgm:prSet presAssocID="{1468DA50-296F-49C0-BC28-D1173EB5D8FC}" presName="spaceBetweenRectangles" presStyleCnt="0"/>
      <dgm:spPr/>
    </dgm:pt>
    <dgm:pt modelId="{474DCB33-759F-451C-BB61-70E8D75D340F}" type="pres">
      <dgm:prSet presAssocID="{F63FB488-3D5B-451E-823B-54DBBE9972C0}" presName="parentLin" presStyleCnt="0"/>
      <dgm:spPr/>
    </dgm:pt>
    <dgm:pt modelId="{7FE25B77-035F-44BD-99B9-527A9E3A8EA5}" type="pres">
      <dgm:prSet presAssocID="{F63FB488-3D5B-451E-823B-54DBBE9972C0}" presName="parentLeftMargin" presStyleLbl="node1" presStyleIdx="2" presStyleCnt="6"/>
      <dgm:spPr/>
    </dgm:pt>
    <dgm:pt modelId="{806DAB02-F110-49C9-9095-56795B02365F}" type="pres">
      <dgm:prSet presAssocID="{F63FB488-3D5B-451E-823B-54DBBE9972C0}" presName="parentText" presStyleLbl="node1" presStyleIdx="3" presStyleCnt="6">
        <dgm:presLayoutVars>
          <dgm:chMax val="0"/>
          <dgm:bulletEnabled val="1"/>
        </dgm:presLayoutVars>
      </dgm:prSet>
      <dgm:spPr/>
    </dgm:pt>
    <dgm:pt modelId="{4F495934-4728-4BBE-90F0-DF2BC077AA4F}" type="pres">
      <dgm:prSet presAssocID="{F63FB488-3D5B-451E-823B-54DBBE9972C0}" presName="negativeSpace" presStyleCnt="0"/>
      <dgm:spPr/>
    </dgm:pt>
    <dgm:pt modelId="{57AFD7E4-812F-4623-84BF-3223AA269A65}" type="pres">
      <dgm:prSet presAssocID="{F63FB488-3D5B-451E-823B-54DBBE9972C0}" presName="childText" presStyleLbl="conFgAcc1" presStyleIdx="3" presStyleCnt="6">
        <dgm:presLayoutVars>
          <dgm:bulletEnabled val="1"/>
        </dgm:presLayoutVars>
      </dgm:prSet>
      <dgm:spPr/>
    </dgm:pt>
    <dgm:pt modelId="{168F74B1-43F8-4CA6-B0E2-39BEB6A96245}" type="pres">
      <dgm:prSet presAssocID="{D491A353-AE83-4962-88BF-701BF1C05DC1}" presName="spaceBetweenRectangles" presStyleCnt="0"/>
      <dgm:spPr/>
    </dgm:pt>
    <dgm:pt modelId="{52ECF4B9-7A0F-4545-8276-C9A7B3C71D49}" type="pres">
      <dgm:prSet presAssocID="{DFA60541-4359-41B7-872E-609A1428E0C6}" presName="parentLin" presStyleCnt="0"/>
      <dgm:spPr/>
    </dgm:pt>
    <dgm:pt modelId="{6C921237-F4BC-48B5-8D65-43A53A11E5EA}" type="pres">
      <dgm:prSet presAssocID="{DFA60541-4359-41B7-872E-609A1428E0C6}" presName="parentLeftMargin" presStyleLbl="node1" presStyleIdx="3" presStyleCnt="6"/>
      <dgm:spPr/>
    </dgm:pt>
    <dgm:pt modelId="{4C0896B9-4443-43AB-A80E-E1D599FA7847}" type="pres">
      <dgm:prSet presAssocID="{DFA60541-4359-41B7-872E-609A1428E0C6}" presName="parentText" presStyleLbl="node1" presStyleIdx="4" presStyleCnt="6">
        <dgm:presLayoutVars>
          <dgm:chMax val="0"/>
          <dgm:bulletEnabled val="1"/>
        </dgm:presLayoutVars>
      </dgm:prSet>
      <dgm:spPr/>
    </dgm:pt>
    <dgm:pt modelId="{4D69999E-2DC5-41F7-BC71-CEB1C798CE7F}" type="pres">
      <dgm:prSet presAssocID="{DFA60541-4359-41B7-872E-609A1428E0C6}" presName="negativeSpace" presStyleCnt="0"/>
      <dgm:spPr/>
    </dgm:pt>
    <dgm:pt modelId="{740873E3-BD80-4623-B225-AAB59488CC8B}" type="pres">
      <dgm:prSet presAssocID="{DFA60541-4359-41B7-872E-609A1428E0C6}" presName="childText" presStyleLbl="conFgAcc1" presStyleIdx="4" presStyleCnt="6">
        <dgm:presLayoutVars>
          <dgm:bulletEnabled val="1"/>
        </dgm:presLayoutVars>
      </dgm:prSet>
      <dgm:spPr/>
    </dgm:pt>
    <dgm:pt modelId="{7A9F98DF-6414-4013-8530-8125D8AC46F0}" type="pres">
      <dgm:prSet presAssocID="{4C038424-D267-4DA6-8EF9-CA2418424D87}" presName="spaceBetweenRectangles" presStyleCnt="0"/>
      <dgm:spPr/>
    </dgm:pt>
    <dgm:pt modelId="{1EC30ED4-91C1-43C7-83C0-9CC47413E37C}" type="pres">
      <dgm:prSet presAssocID="{64A1387F-2C74-40FF-BD90-348E646D24D2}" presName="parentLin" presStyleCnt="0"/>
      <dgm:spPr/>
    </dgm:pt>
    <dgm:pt modelId="{DCE9ECE8-A4FE-4C0E-B936-50E0D5A77529}" type="pres">
      <dgm:prSet presAssocID="{64A1387F-2C74-40FF-BD90-348E646D24D2}" presName="parentLeftMargin" presStyleLbl="node1" presStyleIdx="4" presStyleCnt="6"/>
      <dgm:spPr/>
    </dgm:pt>
    <dgm:pt modelId="{C4E3739D-B38F-4BE4-8B6A-60A3318F02E2}" type="pres">
      <dgm:prSet presAssocID="{64A1387F-2C74-40FF-BD90-348E646D24D2}" presName="parentText" presStyleLbl="node1" presStyleIdx="5" presStyleCnt="6">
        <dgm:presLayoutVars>
          <dgm:chMax val="0"/>
          <dgm:bulletEnabled val="1"/>
        </dgm:presLayoutVars>
      </dgm:prSet>
      <dgm:spPr/>
    </dgm:pt>
    <dgm:pt modelId="{2E890E7D-D9FA-4875-BBAB-84B616BF814A}" type="pres">
      <dgm:prSet presAssocID="{64A1387F-2C74-40FF-BD90-348E646D24D2}" presName="negativeSpace" presStyleCnt="0"/>
      <dgm:spPr/>
    </dgm:pt>
    <dgm:pt modelId="{69951108-8AC3-4737-BB34-B265F36CB578}" type="pres">
      <dgm:prSet presAssocID="{64A1387F-2C74-40FF-BD90-348E646D24D2}" presName="childText" presStyleLbl="conFgAcc1" presStyleIdx="5" presStyleCnt="6">
        <dgm:presLayoutVars>
          <dgm:bulletEnabled val="1"/>
        </dgm:presLayoutVars>
      </dgm:prSet>
      <dgm:spPr/>
    </dgm:pt>
  </dgm:ptLst>
  <dgm:cxnLst>
    <dgm:cxn modelId="{ECCEA30D-B959-4E50-AA2E-46F01E190519}" type="presOf" srcId="{64A1387F-2C74-40FF-BD90-348E646D24D2}" destId="{DCE9ECE8-A4FE-4C0E-B936-50E0D5A77529}" srcOrd="0" destOrd="0" presId="urn:microsoft.com/office/officeart/2005/8/layout/list1"/>
    <dgm:cxn modelId="{6B0E342A-32E8-4536-B178-1DD6AEA7B5FD}" srcId="{9B226F7F-23FE-4FF7-AB8B-859E6DE186D7}" destId="{AFC57A07-3C91-4C02-8C50-B8E0419F102B}" srcOrd="2" destOrd="0" parTransId="{97B9733C-0E94-4CD1-ACA3-7E120575CD3D}" sibTransId="{1468DA50-296F-49C0-BC28-D1173EB5D8FC}"/>
    <dgm:cxn modelId="{5F2F7B3F-45AB-4A35-AD4C-D0E99C217C96}" type="presOf" srcId="{F63FB488-3D5B-451E-823B-54DBBE9972C0}" destId="{7FE25B77-035F-44BD-99B9-527A9E3A8EA5}" srcOrd="0" destOrd="0" presId="urn:microsoft.com/office/officeart/2005/8/layout/list1"/>
    <dgm:cxn modelId="{7C348342-4289-495F-AB8E-1BFE64F8B723}" type="presOf" srcId="{7AC304D2-9FF0-4663-A414-8541FA959C25}" destId="{A5066D7B-8997-435B-B35F-84DA1F9376DA}" srcOrd="1" destOrd="0" presId="urn:microsoft.com/office/officeart/2005/8/layout/list1"/>
    <dgm:cxn modelId="{FCA9D762-1882-4A74-AD2C-F9944FFE590F}" type="presOf" srcId="{DFA60541-4359-41B7-872E-609A1428E0C6}" destId="{4C0896B9-4443-43AB-A80E-E1D599FA7847}" srcOrd="1" destOrd="0" presId="urn:microsoft.com/office/officeart/2005/8/layout/list1"/>
    <dgm:cxn modelId="{F291DE67-C4C0-4015-B80D-9320F720FC75}" type="presOf" srcId="{7AC304D2-9FF0-4663-A414-8541FA959C25}" destId="{51D96408-B280-4030-AE08-6BBA7166572B}" srcOrd="0" destOrd="0" presId="urn:microsoft.com/office/officeart/2005/8/layout/list1"/>
    <dgm:cxn modelId="{8F870B74-1E40-493B-A6A4-9EAF9B569086}" type="presOf" srcId="{AFC57A07-3C91-4C02-8C50-B8E0419F102B}" destId="{8D4DE5A1-A3B2-4E63-94D9-F83F21847F7C}" srcOrd="1" destOrd="0" presId="urn:microsoft.com/office/officeart/2005/8/layout/list1"/>
    <dgm:cxn modelId="{757CFC7A-E21E-44A0-93C8-BCAB5BAC3795}" srcId="{9B226F7F-23FE-4FF7-AB8B-859E6DE186D7}" destId="{7AC304D2-9FF0-4663-A414-8541FA959C25}" srcOrd="1" destOrd="0" parTransId="{A7BEDF95-AEF4-495A-91A6-86AA8AF53B2A}" sibTransId="{BD803057-F9D6-4E20-8E84-1BEE080740A0}"/>
    <dgm:cxn modelId="{E3809B88-623F-479D-AABB-5109D09328C1}" type="presOf" srcId="{211EA826-D5F8-4083-94EF-99121D78EB75}" destId="{0855D20B-AB9C-4D9A-B715-11FD00713D2C}" srcOrd="0" destOrd="0" presId="urn:microsoft.com/office/officeart/2005/8/layout/list1"/>
    <dgm:cxn modelId="{D2949AA4-BA39-43FB-B0B9-A64CAFF50EA1}" srcId="{9B226F7F-23FE-4FF7-AB8B-859E6DE186D7}" destId="{DFA60541-4359-41B7-872E-609A1428E0C6}" srcOrd="4" destOrd="0" parTransId="{AA6A28E2-4170-475F-843F-4ADC0AA5715D}" sibTransId="{4C038424-D267-4DA6-8EF9-CA2418424D87}"/>
    <dgm:cxn modelId="{D538A4A4-A8AE-4156-953A-50F8EAFCE039}" type="presOf" srcId="{211EA826-D5F8-4083-94EF-99121D78EB75}" destId="{178380A0-2300-45BF-9527-0C75AE2F931E}" srcOrd="1" destOrd="0" presId="urn:microsoft.com/office/officeart/2005/8/layout/list1"/>
    <dgm:cxn modelId="{7F0890A7-C5FD-440B-903F-3338745E1C89}" type="presOf" srcId="{64A1387F-2C74-40FF-BD90-348E646D24D2}" destId="{C4E3739D-B38F-4BE4-8B6A-60A3318F02E2}" srcOrd="1" destOrd="0" presId="urn:microsoft.com/office/officeart/2005/8/layout/list1"/>
    <dgm:cxn modelId="{E7FCFFA7-C27F-4C73-827B-9E2FD6F8F91B}" type="presOf" srcId="{9B226F7F-23FE-4FF7-AB8B-859E6DE186D7}" destId="{01B5551B-8FDB-4141-B44F-7ADA1C860E52}" srcOrd="0" destOrd="0" presId="urn:microsoft.com/office/officeart/2005/8/layout/list1"/>
    <dgm:cxn modelId="{FC5047CE-4F52-457E-AB9A-0BB1A04B289E}" srcId="{9B226F7F-23FE-4FF7-AB8B-859E6DE186D7}" destId="{211EA826-D5F8-4083-94EF-99121D78EB75}" srcOrd="0" destOrd="0" parTransId="{12B6A2C7-7E39-4185-B23A-B1BC54994BB7}" sibTransId="{905EAC85-9334-4F41-BECA-26D005F7B242}"/>
    <dgm:cxn modelId="{705F20D0-55A4-433E-AC8D-BE68E5470D19}" type="presOf" srcId="{F63FB488-3D5B-451E-823B-54DBBE9972C0}" destId="{806DAB02-F110-49C9-9095-56795B02365F}" srcOrd="1" destOrd="0" presId="urn:microsoft.com/office/officeart/2005/8/layout/list1"/>
    <dgm:cxn modelId="{FA0A07E4-742F-4723-AA8F-C68F211603F1}" type="presOf" srcId="{AFC57A07-3C91-4C02-8C50-B8E0419F102B}" destId="{26AF174D-859A-4D7D-9687-D0E08630EB0E}" srcOrd="0" destOrd="0" presId="urn:microsoft.com/office/officeart/2005/8/layout/list1"/>
    <dgm:cxn modelId="{69A239EB-34F8-4E60-8176-DBF4726B7677}" srcId="{9B226F7F-23FE-4FF7-AB8B-859E6DE186D7}" destId="{64A1387F-2C74-40FF-BD90-348E646D24D2}" srcOrd="5" destOrd="0" parTransId="{0C7E2718-30D7-4EBC-9F1A-8683F46C1EEF}" sibTransId="{84BE2E7C-BEB2-4EFE-86DE-04E56C5E35E9}"/>
    <dgm:cxn modelId="{FA0A95EC-8D64-4279-92AD-808531205065}" type="presOf" srcId="{DFA60541-4359-41B7-872E-609A1428E0C6}" destId="{6C921237-F4BC-48B5-8D65-43A53A11E5EA}" srcOrd="0" destOrd="0" presId="urn:microsoft.com/office/officeart/2005/8/layout/list1"/>
    <dgm:cxn modelId="{8DA8A0FF-A986-4FCC-8B86-463AD8CBAC4D}" srcId="{9B226F7F-23FE-4FF7-AB8B-859E6DE186D7}" destId="{F63FB488-3D5B-451E-823B-54DBBE9972C0}" srcOrd="3" destOrd="0" parTransId="{02FCA5B0-882C-43BA-9973-A0A36624367A}" sibTransId="{D491A353-AE83-4962-88BF-701BF1C05DC1}"/>
    <dgm:cxn modelId="{0B8BE420-5A43-4C39-B8E8-6044A996FBBD}" type="presParOf" srcId="{01B5551B-8FDB-4141-B44F-7ADA1C860E52}" destId="{25AC1931-B02B-46CA-8944-064D9A366EB2}" srcOrd="0" destOrd="0" presId="urn:microsoft.com/office/officeart/2005/8/layout/list1"/>
    <dgm:cxn modelId="{2B74A7A0-743E-42AB-87D4-21F1EA2B0C4C}" type="presParOf" srcId="{25AC1931-B02B-46CA-8944-064D9A366EB2}" destId="{0855D20B-AB9C-4D9A-B715-11FD00713D2C}" srcOrd="0" destOrd="0" presId="urn:microsoft.com/office/officeart/2005/8/layout/list1"/>
    <dgm:cxn modelId="{D838C650-5CC4-47F6-A479-D5DC9C819210}" type="presParOf" srcId="{25AC1931-B02B-46CA-8944-064D9A366EB2}" destId="{178380A0-2300-45BF-9527-0C75AE2F931E}" srcOrd="1" destOrd="0" presId="urn:microsoft.com/office/officeart/2005/8/layout/list1"/>
    <dgm:cxn modelId="{CACFA02C-A107-453F-9025-CEA491A2DB26}" type="presParOf" srcId="{01B5551B-8FDB-4141-B44F-7ADA1C860E52}" destId="{5023305D-0390-4418-81AF-000378434734}" srcOrd="1" destOrd="0" presId="urn:microsoft.com/office/officeart/2005/8/layout/list1"/>
    <dgm:cxn modelId="{4B94B696-089F-4763-B7EE-9C0E1ADD23C3}" type="presParOf" srcId="{01B5551B-8FDB-4141-B44F-7ADA1C860E52}" destId="{B12FE997-4CE3-4220-A72F-15917BECFF67}" srcOrd="2" destOrd="0" presId="urn:microsoft.com/office/officeart/2005/8/layout/list1"/>
    <dgm:cxn modelId="{0A21BCD6-2BF5-49BD-A868-7E9DC5E0C265}" type="presParOf" srcId="{01B5551B-8FDB-4141-B44F-7ADA1C860E52}" destId="{E99615DB-010A-4F0E-9444-085E897B7CD2}" srcOrd="3" destOrd="0" presId="urn:microsoft.com/office/officeart/2005/8/layout/list1"/>
    <dgm:cxn modelId="{D719E506-DC01-46F9-954F-F111D3BE579D}" type="presParOf" srcId="{01B5551B-8FDB-4141-B44F-7ADA1C860E52}" destId="{3B8F42BF-B691-4E7E-9F02-E65EB5354D49}" srcOrd="4" destOrd="0" presId="urn:microsoft.com/office/officeart/2005/8/layout/list1"/>
    <dgm:cxn modelId="{0F2B2188-3EE7-4892-9933-756144AD240F}" type="presParOf" srcId="{3B8F42BF-B691-4E7E-9F02-E65EB5354D49}" destId="{51D96408-B280-4030-AE08-6BBA7166572B}" srcOrd="0" destOrd="0" presId="urn:microsoft.com/office/officeart/2005/8/layout/list1"/>
    <dgm:cxn modelId="{98AF8B72-97F1-4D48-81EE-73249CA11F84}" type="presParOf" srcId="{3B8F42BF-B691-4E7E-9F02-E65EB5354D49}" destId="{A5066D7B-8997-435B-B35F-84DA1F9376DA}" srcOrd="1" destOrd="0" presId="urn:microsoft.com/office/officeart/2005/8/layout/list1"/>
    <dgm:cxn modelId="{C5D6FC84-7876-46F4-BE5C-F1E91B00BB13}" type="presParOf" srcId="{01B5551B-8FDB-4141-B44F-7ADA1C860E52}" destId="{E6AEE096-BA02-4FBE-8447-55A250241174}" srcOrd="5" destOrd="0" presId="urn:microsoft.com/office/officeart/2005/8/layout/list1"/>
    <dgm:cxn modelId="{A4A9B50F-1A26-4A4A-93EB-93449D962D0A}" type="presParOf" srcId="{01B5551B-8FDB-4141-B44F-7ADA1C860E52}" destId="{2A3E88A0-2A8A-4F95-9001-843F72AAF10D}" srcOrd="6" destOrd="0" presId="urn:microsoft.com/office/officeart/2005/8/layout/list1"/>
    <dgm:cxn modelId="{89D53A38-F20E-4F21-B753-3EE1C88746A0}" type="presParOf" srcId="{01B5551B-8FDB-4141-B44F-7ADA1C860E52}" destId="{F014499F-1940-40EF-961B-563F20B7734D}" srcOrd="7" destOrd="0" presId="urn:microsoft.com/office/officeart/2005/8/layout/list1"/>
    <dgm:cxn modelId="{11785C46-FBE4-4829-AF43-06F519DA854B}" type="presParOf" srcId="{01B5551B-8FDB-4141-B44F-7ADA1C860E52}" destId="{AC1A54CE-91DC-45DD-8975-32FB63A36025}" srcOrd="8" destOrd="0" presId="urn:microsoft.com/office/officeart/2005/8/layout/list1"/>
    <dgm:cxn modelId="{76E22907-150C-40D8-8DC8-07931EEFECF4}" type="presParOf" srcId="{AC1A54CE-91DC-45DD-8975-32FB63A36025}" destId="{26AF174D-859A-4D7D-9687-D0E08630EB0E}" srcOrd="0" destOrd="0" presId="urn:microsoft.com/office/officeart/2005/8/layout/list1"/>
    <dgm:cxn modelId="{01819DCA-7070-4CBC-9910-517F0035ED60}" type="presParOf" srcId="{AC1A54CE-91DC-45DD-8975-32FB63A36025}" destId="{8D4DE5A1-A3B2-4E63-94D9-F83F21847F7C}" srcOrd="1" destOrd="0" presId="urn:microsoft.com/office/officeart/2005/8/layout/list1"/>
    <dgm:cxn modelId="{94E82797-D32E-4A0C-864F-7462A17EDFDE}" type="presParOf" srcId="{01B5551B-8FDB-4141-B44F-7ADA1C860E52}" destId="{53E2188B-D347-4F36-BEB9-33DBE1888226}" srcOrd="9" destOrd="0" presId="urn:microsoft.com/office/officeart/2005/8/layout/list1"/>
    <dgm:cxn modelId="{68635DC2-89A1-4F89-91C3-9E294E8BB6A2}" type="presParOf" srcId="{01B5551B-8FDB-4141-B44F-7ADA1C860E52}" destId="{FC6D081D-C136-427B-94BF-5731A5881CA7}" srcOrd="10" destOrd="0" presId="urn:microsoft.com/office/officeart/2005/8/layout/list1"/>
    <dgm:cxn modelId="{055DD76D-F310-4CA3-A413-B3AF68FCA050}" type="presParOf" srcId="{01B5551B-8FDB-4141-B44F-7ADA1C860E52}" destId="{FDD9B0D0-DA32-4A91-BAE6-22D4D1AD9EF8}" srcOrd="11" destOrd="0" presId="urn:microsoft.com/office/officeart/2005/8/layout/list1"/>
    <dgm:cxn modelId="{D0E0EB1F-D156-4832-BCE9-83D74C08194B}" type="presParOf" srcId="{01B5551B-8FDB-4141-B44F-7ADA1C860E52}" destId="{474DCB33-759F-451C-BB61-70E8D75D340F}" srcOrd="12" destOrd="0" presId="urn:microsoft.com/office/officeart/2005/8/layout/list1"/>
    <dgm:cxn modelId="{D0876EB4-B7A2-4874-964A-FAE0D280BEDF}" type="presParOf" srcId="{474DCB33-759F-451C-BB61-70E8D75D340F}" destId="{7FE25B77-035F-44BD-99B9-527A9E3A8EA5}" srcOrd="0" destOrd="0" presId="urn:microsoft.com/office/officeart/2005/8/layout/list1"/>
    <dgm:cxn modelId="{C326F798-956C-4EBE-BF2F-44A06767C00F}" type="presParOf" srcId="{474DCB33-759F-451C-BB61-70E8D75D340F}" destId="{806DAB02-F110-49C9-9095-56795B02365F}" srcOrd="1" destOrd="0" presId="urn:microsoft.com/office/officeart/2005/8/layout/list1"/>
    <dgm:cxn modelId="{9AEE1ED9-1EF9-4767-ADAA-A97C1D693064}" type="presParOf" srcId="{01B5551B-8FDB-4141-B44F-7ADA1C860E52}" destId="{4F495934-4728-4BBE-90F0-DF2BC077AA4F}" srcOrd="13" destOrd="0" presId="urn:microsoft.com/office/officeart/2005/8/layout/list1"/>
    <dgm:cxn modelId="{E82884A3-7DED-4342-A5E5-6A94C5188907}" type="presParOf" srcId="{01B5551B-8FDB-4141-B44F-7ADA1C860E52}" destId="{57AFD7E4-812F-4623-84BF-3223AA269A65}" srcOrd="14" destOrd="0" presId="urn:microsoft.com/office/officeart/2005/8/layout/list1"/>
    <dgm:cxn modelId="{10B7C6BF-C015-4ECF-A47F-17BED97872F4}" type="presParOf" srcId="{01B5551B-8FDB-4141-B44F-7ADA1C860E52}" destId="{168F74B1-43F8-4CA6-B0E2-39BEB6A96245}" srcOrd="15" destOrd="0" presId="urn:microsoft.com/office/officeart/2005/8/layout/list1"/>
    <dgm:cxn modelId="{59F9AC68-7B0F-428A-972E-7CF9037D7A96}" type="presParOf" srcId="{01B5551B-8FDB-4141-B44F-7ADA1C860E52}" destId="{52ECF4B9-7A0F-4545-8276-C9A7B3C71D49}" srcOrd="16" destOrd="0" presId="urn:microsoft.com/office/officeart/2005/8/layout/list1"/>
    <dgm:cxn modelId="{B4F678A5-C034-4066-9503-9354E9CB3371}" type="presParOf" srcId="{52ECF4B9-7A0F-4545-8276-C9A7B3C71D49}" destId="{6C921237-F4BC-48B5-8D65-43A53A11E5EA}" srcOrd="0" destOrd="0" presId="urn:microsoft.com/office/officeart/2005/8/layout/list1"/>
    <dgm:cxn modelId="{F75D77C2-957E-43F0-8341-9DB195B29F00}" type="presParOf" srcId="{52ECF4B9-7A0F-4545-8276-C9A7B3C71D49}" destId="{4C0896B9-4443-43AB-A80E-E1D599FA7847}" srcOrd="1" destOrd="0" presId="urn:microsoft.com/office/officeart/2005/8/layout/list1"/>
    <dgm:cxn modelId="{E4CDA413-C605-457E-91DC-B2DD6C61BDD6}" type="presParOf" srcId="{01B5551B-8FDB-4141-B44F-7ADA1C860E52}" destId="{4D69999E-2DC5-41F7-BC71-CEB1C798CE7F}" srcOrd="17" destOrd="0" presId="urn:microsoft.com/office/officeart/2005/8/layout/list1"/>
    <dgm:cxn modelId="{899ACBE3-577E-4FF5-A928-969A30435914}" type="presParOf" srcId="{01B5551B-8FDB-4141-B44F-7ADA1C860E52}" destId="{740873E3-BD80-4623-B225-AAB59488CC8B}" srcOrd="18" destOrd="0" presId="urn:microsoft.com/office/officeart/2005/8/layout/list1"/>
    <dgm:cxn modelId="{1B829EAC-4D63-4D80-A46B-BCB484C6B77A}" type="presParOf" srcId="{01B5551B-8FDB-4141-B44F-7ADA1C860E52}" destId="{7A9F98DF-6414-4013-8530-8125D8AC46F0}" srcOrd="19" destOrd="0" presId="urn:microsoft.com/office/officeart/2005/8/layout/list1"/>
    <dgm:cxn modelId="{6E020D0B-3929-4C14-AA94-1E2ABD2D2310}" type="presParOf" srcId="{01B5551B-8FDB-4141-B44F-7ADA1C860E52}" destId="{1EC30ED4-91C1-43C7-83C0-9CC47413E37C}" srcOrd="20" destOrd="0" presId="urn:microsoft.com/office/officeart/2005/8/layout/list1"/>
    <dgm:cxn modelId="{EDC5A132-9238-4BB0-8211-EB35A1C45F06}" type="presParOf" srcId="{1EC30ED4-91C1-43C7-83C0-9CC47413E37C}" destId="{DCE9ECE8-A4FE-4C0E-B936-50E0D5A77529}" srcOrd="0" destOrd="0" presId="urn:microsoft.com/office/officeart/2005/8/layout/list1"/>
    <dgm:cxn modelId="{931BD24D-A4E5-49A9-B10C-2D590E74B0A8}" type="presParOf" srcId="{1EC30ED4-91C1-43C7-83C0-9CC47413E37C}" destId="{C4E3739D-B38F-4BE4-8B6A-60A3318F02E2}" srcOrd="1" destOrd="0" presId="urn:microsoft.com/office/officeart/2005/8/layout/list1"/>
    <dgm:cxn modelId="{55E7B096-10DD-4644-A723-199C95652CFE}" type="presParOf" srcId="{01B5551B-8FDB-4141-B44F-7ADA1C860E52}" destId="{2E890E7D-D9FA-4875-BBAB-84B616BF814A}" srcOrd="21" destOrd="0" presId="urn:microsoft.com/office/officeart/2005/8/layout/list1"/>
    <dgm:cxn modelId="{B83EF888-7AB3-4105-BD11-82B90ADB0798}" type="presParOf" srcId="{01B5551B-8FDB-4141-B44F-7ADA1C860E52}" destId="{69951108-8AC3-4737-BB34-B265F36CB578}"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639B83-BD7B-4C46-BDE5-75D07547CD7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6A40D39-C42E-4B41-8734-FDF96856E610}">
      <dgm:prSet custT="1"/>
      <dgm:spPr/>
      <dgm:t>
        <a:bodyPr/>
        <a:lstStyle/>
        <a:p>
          <a:pPr>
            <a:lnSpc>
              <a:spcPct val="150000"/>
            </a:lnSpc>
          </a:pPr>
          <a:r>
            <a:rPr lang="vi-VN" sz="1400" dirty="0">
              <a:latin typeface="Arial" panose="020B0604020202020204" pitchFamily="34" charset="0"/>
              <a:cs typeface="Arial" panose="020B0604020202020204" pitchFamily="34" charset="0"/>
            </a:rPr>
            <a:t>About </a:t>
          </a:r>
          <a:r>
            <a:rPr lang="en-US" sz="1400" dirty="0">
              <a:latin typeface="Arial" panose="020B0604020202020204" pitchFamily="34" charset="0"/>
              <a:cs typeface="Arial" panose="020B0604020202020204" pitchFamily="34" charset="0"/>
            </a:rPr>
            <a:t>36 authorized COVID-19 vaccines utilized by at least one country (Our World in Data, 2022)</a:t>
          </a:r>
        </a:p>
      </dgm:t>
    </dgm:pt>
    <dgm:pt modelId="{C1753FD2-13C8-4D94-9E27-DFC80E2732C2}" type="parTrans" cxnId="{4E26C8BA-A603-4032-9C10-D613848A4DB4}">
      <dgm:prSet/>
      <dgm:spPr/>
      <dgm:t>
        <a:bodyPr/>
        <a:lstStyle/>
        <a:p>
          <a:pPr>
            <a:lnSpc>
              <a:spcPct val="150000"/>
            </a:lnSpc>
          </a:pPr>
          <a:endParaRPr lang="en-US" sz="1400">
            <a:latin typeface="Arial" panose="020B0604020202020204" pitchFamily="34" charset="0"/>
            <a:cs typeface="Arial" panose="020B0604020202020204" pitchFamily="34" charset="0"/>
          </a:endParaRPr>
        </a:p>
      </dgm:t>
    </dgm:pt>
    <dgm:pt modelId="{F74CFA65-EFDF-4290-8C74-62021102AFB2}" type="sibTrans" cxnId="{4E26C8BA-A603-4032-9C10-D613848A4DB4}">
      <dgm:prSet/>
      <dgm:spPr/>
      <dgm:t>
        <a:bodyPr/>
        <a:lstStyle/>
        <a:p>
          <a:endParaRPr lang="en-US" sz="1400">
            <a:latin typeface="Arial" panose="020B0604020202020204" pitchFamily="34" charset="0"/>
            <a:cs typeface="Arial" panose="020B0604020202020204" pitchFamily="34" charset="0"/>
          </a:endParaRPr>
        </a:p>
      </dgm:t>
    </dgm:pt>
    <dgm:pt modelId="{2397F486-9380-4E98-8A40-5C3FC02DEC53}">
      <dgm:prSet custT="1"/>
      <dgm:spPr/>
      <dgm:t>
        <a:bodyPr/>
        <a:lstStyle/>
        <a:p>
          <a:pPr>
            <a:lnSpc>
              <a:spcPct val="150000"/>
            </a:lnSpc>
          </a:pPr>
          <a:r>
            <a:rPr lang="vi-VN" sz="1400" dirty="0">
              <a:latin typeface="Arial" panose="020B0604020202020204" pitchFamily="34" charset="0"/>
              <a:cs typeface="Arial" panose="020B0604020202020204" pitchFamily="34" charset="0"/>
            </a:rPr>
            <a:t>COVAX platform was introduced to assure global equitable access to COVID-19 vaccines.</a:t>
          </a:r>
          <a:endParaRPr lang="en-US" sz="1400" dirty="0">
            <a:latin typeface="Arial" panose="020B0604020202020204" pitchFamily="34" charset="0"/>
            <a:cs typeface="Arial" panose="020B0604020202020204" pitchFamily="34" charset="0"/>
          </a:endParaRPr>
        </a:p>
      </dgm:t>
    </dgm:pt>
    <dgm:pt modelId="{8A337179-2B91-4C94-B08E-2335F480B6E8}" type="parTrans" cxnId="{AF5BC33C-F4D5-4CF2-8460-1FFCBCCB2B9E}">
      <dgm:prSet/>
      <dgm:spPr/>
      <dgm:t>
        <a:bodyPr/>
        <a:lstStyle/>
        <a:p>
          <a:pPr>
            <a:lnSpc>
              <a:spcPct val="150000"/>
            </a:lnSpc>
          </a:pPr>
          <a:endParaRPr lang="en-US" sz="1400">
            <a:latin typeface="Arial" panose="020B0604020202020204" pitchFamily="34" charset="0"/>
            <a:cs typeface="Arial" panose="020B0604020202020204" pitchFamily="34" charset="0"/>
          </a:endParaRPr>
        </a:p>
      </dgm:t>
    </dgm:pt>
    <dgm:pt modelId="{9232EA06-4BDA-434A-A86D-D939BB55ED8B}" type="sibTrans" cxnId="{AF5BC33C-F4D5-4CF2-8460-1FFCBCCB2B9E}">
      <dgm:prSet/>
      <dgm:spPr/>
      <dgm:t>
        <a:bodyPr/>
        <a:lstStyle/>
        <a:p>
          <a:endParaRPr lang="en-US" sz="1400">
            <a:latin typeface="Arial" panose="020B0604020202020204" pitchFamily="34" charset="0"/>
            <a:cs typeface="Arial" panose="020B0604020202020204" pitchFamily="34" charset="0"/>
          </a:endParaRPr>
        </a:p>
      </dgm:t>
    </dgm:pt>
    <dgm:pt modelId="{020774F6-8648-464E-9D39-6AAA10FDB531}">
      <dgm:prSet custT="1"/>
      <dgm:spPr/>
      <dgm:t>
        <a:bodyPr/>
        <a:lstStyle/>
        <a:p>
          <a:pPr>
            <a:lnSpc>
              <a:spcPct val="150000"/>
            </a:lnSpc>
          </a:pPr>
          <a:r>
            <a:rPr lang="vi-VN" sz="1400" dirty="0">
              <a:latin typeface="Arial" panose="020B0604020202020204" pitchFamily="34" charset="0"/>
              <a:cs typeface="Arial" panose="020B0604020202020204" pitchFamily="34" charset="0"/>
            </a:rPr>
            <a:t>Nearly</a:t>
          </a:r>
          <a:r>
            <a:rPr lang="en-US" sz="1400" dirty="0">
              <a:latin typeface="Arial" panose="020B0604020202020204" pitchFamily="34" charset="0"/>
              <a:cs typeface="Arial" panose="020B0604020202020204" pitchFamily="34" charset="0"/>
            </a:rPr>
            <a:t> 85% of worldwide vaccine doses were administered in high and upper-middle-income countries, with 75% in only ten countries, including the US, the UK, Germany, and France</a:t>
          </a:r>
          <a:r>
            <a:rPr lang="vi-VN" sz="1400" dirty="0">
              <a:latin typeface="Arial" panose="020B0604020202020204" pitchFamily="34" charset="0"/>
              <a:cs typeface="Arial" panose="020B0604020202020204" pitchFamily="34" charset="0"/>
            </a:rPr>
            <a:t> (Mathieu et al., 2021)</a:t>
          </a:r>
          <a:endParaRPr lang="en-US" sz="1400" dirty="0">
            <a:latin typeface="Arial" panose="020B0604020202020204" pitchFamily="34" charset="0"/>
            <a:cs typeface="Arial" panose="020B0604020202020204" pitchFamily="34" charset="0"/>
          </a:endParaRPr>
        </a:p>
      </dgm:t>
    </dgm:pt>
    <dgm:pt modelId="{2E91F201-3C2D-4F1E-9146-B1A0E6388D95}" type="parTrans" cxnId="{79EA0E89-B1BE-4B48-8A5E-9AC35561C8C8}">
      <dgm:prSet/>
      <dgm:spPr/>
      <dgm:t>
        <a:bodyPr/>
        <a:lstStyle/>
        <a:p>
          <a:pPr>
            <a:lnSpc>
              <a:spcPct val="150000"/>
            </a:lnSpc>
          </a:pPr>
          <a:endParaRPr lang="en-US" sz="1400">
            <a:latin typeface="Arial" panose="020B0604020202020204" pitchFamily="34" charset="0"/>
            <a:cs typeface="Arial" panose="020B0604020202020204" pitchFamily="34" charset="0"/>
          </a:endParaRPr>
        </a:p>
      </dgm:t>
    </dgm:pt>
    <dgm:pt modelId="{5A01A8F0-BB4D-4EF0-BC98-16A9B0BF578C}" type="sibTrans" cxnId="{79EA0E89-B1BE-4B48-8A5E-9AC35561C8C8}">
      <dgm:prSet/>
      <dgm:spPr/>
      <dgm:t>
        <a:bodyPr/>
        <a:lstStyle/>
        <a:p>
          <a:endParaRPr lang="en-US" sz="1400">
            <a:latin typeface="Arial" panose="020B0604020202020204" pitchFamily="34" charset="0"/>
            <a:cs typeface="Arial" panose="020B0604020202020204" pitchFamily="34" charset="0"/>
          </a:endParaRPr>
        </a:p>
      </dgm:t>
    </dgm:pt>
    <dgm:pt modelId="{540FE42F-EAC3-4229-A2B8-3C787FA8A835}">
      <dgm:prSet custT="1"/>
      <dgm:spPr/>
      <dgm:t>
        <a:bodyPr/>
        <a:lstStyle/>
        <a:p>
          <a:pPr>
            <a:lnSpc>
              <a:spcPct val="150000"/>
            </a:lnSpc>
          </a:pPr>
          <a:r>
            <a:rPr lang="en-US" sz="1400" dirty="0">
              <a:latin typeface="Arial" panose="020B0604020202020204" pitchFamily="34" charset="0"/>
              <a:cs typeface="Arial" panose="020B0604020202020204" pitchFamily="34" charset="0"/>
            </a:rPr>
            <a:t>Only 11.4% of people in low-income nations have received at least one dose (Our World in Data, 2022). </a:t>
          </a:r>
        </a:p>
      </dgm:t>
    </dgm:pt>
    <dgm:pt modelId="{0DC11E8A-CBB4-4701-827E-26D41CDA6F42}" type="parTrans" cxnId="{58A22114-CD25-43DE-896E-59317713E67E}">
      <dgm:prSet/>
      <dgm:spPr/>
      <dgm:t>
        <a:bodyPr/>
        <a:lstStyle/>
        <a:p>
          <a:pPr>
            <a:lnSpc>
              <a:spcPct val="150000"/>
            </a:lnSpc>
          </a:pPr>
          <a:endParaRPr lang="en-US" sz="1400">
            <a:latin typeface="Arial" panose="020B0604020202020204" pitchFamily="34" charset="0"/>
            <a:cs typeface="Arial" panose="020B0604020202020204" pitchFamily="34" charset="0"/>
          </a:endParaRPr>
        </a:p>
      </dgm:t>
    </dgm:pt>
    <dgm:pt modelId="{BF453D37-4F50-4AEB-8FB8-49CF1A33AD28}" type="sibTrans" cxnId="{58A22114-CD25-43DE-896E-59317713E67E}">
      <dgm:prSet/>
      <dgm:spPr/>
      <dgm:t>
        <a:bodyPr/>
        <a:lstStyle/>
        <a:p>
          <a:endParaRPr lang="en-US" sz="1400">
            <a:latin typeface="Arial" panose="020B0604020202020204" pitchFamily="34" charset="0"/>
            <a:cs typeface="Arial" panose="020B0604020202020204" pitchFamily="34" charset="0"/>
          </a:endParaRPr>
        </a:p>
      </dgm:t>
    </dgm:pt>
    <dgm:pt modelId="{E13D586E-7816-4BEA-A0FD-26B1ADA1CE62}">
      <dgm:prSet custT="1"/>
      <dgm:spPr/>
      <dgm:t>
        <a:bodyPr/>
        <a:lstStyle/>
        <a:p>
          <a:pPr>
            <a:lnSpc>
              <a:spcPct val="150000"/>
            </a:lnSpc>
          </a:pPr>
          <a:r>
            <a:rPr lang="en-US" sz="1400">
              <a:latin typeface="Arial" panose="020B0604020202020204" pitchFamily="34" charset="0"/>
              <a:cs typeface="Arial" panose="020B0604020202020204" pitchFamily="34" charset="0"/>
            </a:rPr>
            <a:t>Globally, inequity in vaccine access can be explained by rich countries’ accumulation of vaccines, resulting in the poorest countries suffering considerable damage from the pandemic due to lack of vaccine access (Asundi et al., 2021). </a:t>
          </a:r>
        </a:p>
      </dgm:t>
    </dgm:pt>
    <dgm:pt modelId="{DF27E980-B5A9-4DE8-94AA-7FFBD686AE30}" type="parTrans" cxnId="{E62177E5-99A1-4205-90D0-932228C189C6}">
      <dgm:prSet/>
      <dgm:spPr/>
      <dgm:t>
        <a:bodyPr/>
        <a:lstStyle/>
        <a:p>
          <a:pPr>
            <a:lnSpc>
              <a:spcPct val="150000"/>
            </a:lnSpc>
          </a:pPr>
          <a:endParaRPr lang="en-US" sz="1400">
            <a:latin typeface="Arial" panose="020B0604020202020204" pitchFamily="34" charset="0"/>
            <a:cs typeface="Arial" panose="020B0604020202020204" pitchFamily="34" charset="0"/>
          </a:endParaRPr>
        </a:p>
      </dgm:t>
    </dgm:pt>
    <dgm:pt modelId="{2E33151A-258C-4026-8C39-2939A9DB0245}" type="sibTrans" cxnId="{E62177E5-99A1-4205-90D0-932228C189C6}">
      <dgm:prSet/>
      <dgm:spPr/>
      <dgm:t>
        <a:bodyPr/>
        <a:lstStyle/>
        <a:p>
          <a:endParaRPr lang="en-US" sz="1400">
            <a:latin typeface="Arial" panose="020B0604020202020204" pitchFamily="34" charset="0"/>
            <a:cs typeface="Arial" panose="020B0604020202020204" pitchFamily="34" charset="0"/>
          </a:endParaRPr>
        </a:p>
      </dgm:t>
    </dgm:pt>
    <dgm:pt modelId="{E7D4C77D-591D-41D6-AA5C-ECE84936900C}">
      <dgm:prSet custT="1"/>
      <dgm:spPr/>
      <dgm:t>
        <a:bodyPr/>
        <a:lstStyle/>
        <a:p>
          <a:pPr>
            <a:lnSpc>
              <a:spcPct val="150000"/>
            </a:lnSpc>
          </a:pPr>
          <a:r>
            <a:rPr lang="en-US" sz="1400" dirty="0">
              <a:latin typeface="Arial" panose="020B0604020202020204" pitchFamily="34" charset="0"/>
              <a:cs typeface="Arial" panose="020B0604020202020204" pitchFamily="34" charset="0"/>
            </a:rPr>
            <a:t>If the vulnerable nations do not utilize the vaccine, the world would lose $153 billion in GDP per year (Hafner et al., 2020). </a:t>
          </a:r>
        </a:p>
      </dgm:t>
    </dgm:pt>
    <dgm:pt modelId="{1106A5FF-C2F7-4FA9-AD31-D05F159F6B9A}" type="parTrans" cxnId="{DF7694D2-67C5-45E3-8FA7-E482B9FA9AAB}">
      <dgm:prSet/>
      <dgm:spPr/>
      <dgm:t>
        <a:bodyPr/>
        <a:lstStyle/>
        <a:p>
          <a:pPr>
            <a:lnSpc>
              <a:spcPct val="150000"/>
            </a:lnSpc>
          </a:pPr>
          <a:endParaRPr lang="en-US" sz="1400">
            <a:latin typeface="Arial" panose="020B0604020202020204" pitchFamily="34" charset="0"/>
            <a:cs typeface="Arial" panose="020B0604020202020204" pitchFamily="34" charset="0"/>
          </a:endParaRPr>
        </a:p>
      </dgm:t>
    </dgm:pt>
    <dgm:pt modelId="{7232E19F-A647-4B1F-B824-04DF0815EAD4}" type="sibTrans" cxnId="{DF7694D2-67C5-45E3-8FA7-E482B9FA9AAB}">
      <dgm:prSet/>
      <dgm:spPr/>
      <dgm:t>
        <a:bodyPr/>
        <a:lstStyle/>
        <a:p>
          <a:endParaRPr lang="en-US" sz="1400">
            <a:latin typeface="Arial" panose="020B0604020202020204" pitchFamily="34" charset="0"/>
            <a:cs typeface="Arial" panose="020B0604020202020204" pitchFamily="34" charset="0"/>
          </a:endParaRPr>
        </a:p>
      </dgm:t>
    </dgm:pt>
    <dgm:pt modelId="{EB570703-A23C-4383-B07D-A9F73D5A008A}" type="pres">
      <dgm:prSet presAssocID="{D4639B83-BD7B-4C46-BDE5-75D07547CD70}" presName="diagram" presStyleCnt="0">
        <dgm:presLayoutVars>
          <dgm:dir/>
          <dgm:resizeHandles val="exact"/>
        </dgm:presLayoutVars>
      </dgm:prSet>
      <dgm:spPr/>
    </dgm:pt>
    <dgm:pt modelId="{62611594-E751-4F11-A2D5-F36A088ACD1D}" type="pres">
      <dgm:prSet presAssocID="{A6A40D39-C42E-4B41-8734-FDF96856E610}" presName="node" presStyleLbl="node1" presStyleIdx="0" presStyleCnt="6">
        <dgm:presLayoutVars>
          <dgm:bulletEnabled val="1"/>
        </dgm:presLayoutVars>
      </dgm:prSet>
      <dgm:spPr/>
    </dgm:pt>
    <dgm:pt modelId="{C4228E8A-B015-41DB-922B-E965E6FB6B7A}" type="pres">
      <dgm:prSet presAssocID="{F74CFA65-EFDF-4290-8C74-62021102AFB2}" presName="sibTrans" presStyleCnt="0"/>
      <dgm:spPr/>
    </dgm:pt>
    <dgm:pt modelId="{A9D69BF0-0BE0-468F-82FD-E835E7A9A096}" type="pres">
      <dgm:prSet presAssocID="{2397F486-9380-4E98-8A40-5C3FC02DEC53}" presName="node" presStyleLbl="node1" presStyleIdx="1" presStyleCnt="6" custLinFactNeighborX="0" custLinFactNeighborY="1916">
        <dgm:presLayoutVars>
          <dgm:bulletEnabled val="1"/>
        </dgm:presLayoutVars>
      </dgm:prSet>
      <dgm:spPr/>
    </dgm:pt>
    <dgm:pt modelId="{5FED5F19-9C7F-48C6-AB83-059F4419D3E5}" type="pres">
      <dgm:prSet presAssocID="{9232EA06-4BDA-434A-A86D-D939BB55ED8B}" presName="sibTrans" presStyleCnt="0"/>
      <dgm:spPr/>
    </dgm:pt>
    <dgm:pt modelId="{ED8BF40B-936A-4A94-AC4D-3758FEEDDB64}" type="pres">
      <dgm:prSet presAssocID="{020774F6-8648-464E-9D39-6AAA10FDB531}" presName="node" presStyleLbl="node1" presStyleIdx="2" presStyleCnt="6">
        <dgm:presLayoutVars>
          <dgm:bulletEnabled val="1"/>
        </dgm:presLayoutVars>
      </dgm:prSet>
      <dgm:spPr/>
    </dgm:pt>
    <dgm:pt modelId="{C9A39E7A-4159-4ACF-BFE9-A9D982BB8C8E}" type="pres">
      <dgm:prSet presAssocID="{5A01A8F0-BB4D-4EF0-BC98-16A9B0BF578C}" presName="sibTrans" presStyleCnt="0"/>
      <dgm:spPr/>
    </dgm:pt>
    <dgm:pt modelId="{140F0DA9-5D2B-4F10-90F2-36B21C026EEF}" type="pres">
      <dgm:prSet presAssocID="{540FE42F-EAC3-4229-A2B8-3C787FA8A835}" presName="node" presStyleLbl="node1" presStyleIdx="3" presStyleCnt="6">
        <dgm:presLayoutVars>
          <dgm:bulletEnabled val="1"/>
        </dgm:presLayoutVars>
      </dgm:prSet>
      <dgm:spPr/>
    </dgm:pt>
    <dgm:pt modelId="{4544C7F0-66CD-41F7-BC9B-BBF0DA5BC288}" type="pres">
      <dgm:prSet presAssocID="{BF453D37-4F50-4AEB-8FB8-49CF1A33AD28}" presName="sibTrans" presStyleCnt="0"/>
      <dgm:spPr/>
    </dgm:pt>
    <dgm:pt modelId="{0C866C77-EB27-4ABA-B7EA-CFCEC4C4582E}" type="pres">
      <dgm:prSet presAssocID="{E13D586E-7816-4BEA-A0FD-26B1ADA1CE62}" presName="node" presStyleLbl="node1" presStyleIdx="4" presStyleCnt="6">
        <dgm:presLayoutVars>
          <dgm:bulletEnabled val="1"/>
        </dgm:presLayoutVars>
      </dgm:prSet>
      <dgm:spPr/>
    </dgm:pt>
    <dgm:pt modelId="{BB682874-1D59-4A60-99C2-9365AD32F54F}" type="pres">
      <dgm:prSet presAssocID="{2E33151A-258C-4026-8C39-2939A9DB0245}" presName="sibTrans" presStyleCnt="0"/>
      <dgm:spPr/>
    </dgm:pt>
    <dgm:pt modelId="{24B5DE41-2328-46E2-8AE4-3A1F4173882C}" type="pres">
      <dgm:prSet presAssocID="{E7D4C77D-591D-41D6-AA5C-ECE84936900C}" presName="node" presStyleLbl="node1" presStyleIdx="5" presStyleCnt="6">
        <dgm:presLayoutVars>
          <dgm:bulletEnabled val="1"/>
        </dgm:presLayoutVars>
      </dgm:prSet>
      <dgm:spPr/>
    </dgm:pt>
  </dgm:ptLst>
  <dgm:cxnLst>
    <dgm:cxn modelId="{58A22114-CD25-43DE-896E-59317713E67E}" srcId="{D4639B83-BD7B-4C46-BDE5-75D07547CD70}" destId="{540FE42F-EAC3-4229-A2B8-3C787FA8A835}" srcOrd="3" destOrd="0" parTransId="{0DC11E8A-CBB4-4701-827E-26D41CDA6F42}" sibTransId="{BF453D37-4F50-4AEB-8FB8-49CF1A33AD28}"/>
    <dgm:cxn modelId="{AF5BC33C-F4D5-4CF2-8460-1FFCBCCB2B9E}" srcId="{D4639B83-BD7B-4C46-BDE5-75D07547CD70}" destId="{2397F486-9380-4E98-8A40-5C3FC02DEC53}" srcOrd="1" destOrd="0" parTransId="{8A337179-2B91-4C94-B08E-2335F480B6E8}" sibTransId="{9232EA06-4BDA-434A-A86D-D939BB55ED8B}"/>
    <dgm:cxn modelId="{168CB278-9040-4A59-80A4-723EBE6A8198}" type="presOf" srcId="{E7D4C77D-591D-41D6-AA5C-ECE84936900C}" destId="{24B5DE41-2328-46E2-8AE4-3A1F4173882C}" srcOrd="0" destOrd="0" presId="urn:microsoft.com/office/officeart/2005/8/layout/default"/>
    <dgm:cxn modelId="{AB951F7B-C9EA-4BEB-B9F5-00236002BF61}" type="presOf" srcId="{020774F6-8648-464E-9D39-6AAA10FDB531}" destId="{ED8BF40B-936A-4A94-AC4D-3758FEEDDB64}" srcOrd="0" destOrd="0" presId="urn:microsoft.com/office/officeart/2005/8/layout/default"/>
    <dgm:cxn modelId="{79EA0E89-B1BE-4B48-8A5E-9AC35561C8C8}" srcId="{D4639B83-BD7B-4C46-BDE5-75D07547CD70}" destId="{020774F6-8648-464E-9D39-6AAA10FDB531}" srcOrd="2" destOrd="0" parTransId="{2E91F201-3C2D-4F1E-9146-B1A0E6388D95}" sibTransId="{5A01A8F0-BB4D-4EF0-BC98-16A9B0BF578C}"/>
    <dgm:cxn modelId="{0E6663B0-365D-48A3-ADD9-16EFD73F924C}" type="presOf" srcId="{540FE42F-EAC3-4229-A2B8-3C787FA8A835}" destId="{140F0DA9-5D2B-4F10-90F2-36B21C026EEF}" srcOrd="0" destOrd="0" presId="urn:microsoft.com/office/officeart/2005/8/layout/default"/>
    <dgm:cxn modelId="{7214CFB0-96FF-4DFF-AC30-1DBAA700C619}" type="presOf" srcId="{A6A40D39-C42E-4B41-8734-FDF96856E610}" destId="{62611594-E751-4F11-A2D5-F36A088ACD1D}" srcOrd="0" destOrd="0" presId="urn:microsoft.com/office/officeart/2005/8/layout/default"/>
    <dgm:cxn modelId="{4E26C8BA-A603-4032-9C10-D613848A4DB4}" srcId="{D4639B83-BD7B-4C46-BDE5-75D07547CD70}" destId="{A6A40D39-C42E-4B41-8734-FDF96856E610}" srcOrd="0" destOrd="0" parTransId="{C1753FD2-13C8-4D94-9E27-DFC80E2732C2}" sibTransId="{F74CFA65-EFDF-4290-8C74-62021102AFB2}"/>
    <dgm:cxn modelId="{BECFAFCC-F61F-48D9-B9E6-414F3DEBD49C}" type="presOf" srcId="{E13D586E-7816-4BEA-A0FD-26B1ADA1CE62}" destId="{0C866C77-EB27-4ABA-B7EA-CFCEC4C4582E}" srcOrd="0" destOrd="0" presId="urn:microsoft.com/office/officeart/2005/8/layout/default"/>
    <dgm:cxn modelId="{DF7694D2-67C5-45E3-8FA7-E482B9FA9AAB}" srcId="{D4639B83-BD7B-4C46-BDE5-75D07547CD70}" destId="{E7D4C77D-591D-41D6-AA5C-ECE84936900C}" srcOrd="5" destOrd="0" parTransId="{1106A5FF-C2F7-4FA9-AD31-D05F159F6B9A}" sibTransId="{7232E19F-A647-4B1F-B824-04DF0815EAD4}"/>
    <dgm:cxn modelId="{F5DB37DE-CB6D-4246-9F2E-ACE1AB4F4D9D}" type="presOf" srcId="{D4639B83-BD7B-4C46-BDE5-75D07547CD70}" destId="{EB570703-A23C-4383-B07D-A9F73D5A008A}" srcOrd="0" destOrd="0" presId="urn:microsoft.com/office/officeart/2005/8/layout/default"/>
    <dgm:cxn modelId="{57423BDE-31AF-4147-B412-CFB8ED45D930}" type="presOf" srcId="{2397F486-9380-4E98-8A40-5C3FC02DEC53}" destId="{A9D69BF0-0BE0-468F-82FD-E835E7A9A096}" srcOrd="0" destOrd="0" presId="urn:microsoft.com/office/officeart/2005/8/layout/default"/>
    <dgm:cxn modelId="{E62177E5-99A1-4205-90D0-932228C189C6}" srcId="{D4639B83-BD7B-4C46-BDE5-75D07547CD70}" destId="{E13D586E-7816-4BEA-A0FD-26B1ADA1CE62}" srcOrd="4" destOrd="0" parTransId="{DF27E980-B5A9-4DE8-94AA-7FFBD686AE30}" sibTransId="{2E33151A-258C-4026-8C39-2939A9DB0245}"/>
    <dgm:cxn modelId="{67DB8D48-BEC2-4F5B-9ADD-EFABEF95327F}" type="presParOf" srcId="{EB570703-A23C-4383-B07D-A9F73D5A008A}" destId="{62611594-E751-4F11-A2D5-F36A088ACD1D}" srcOrd="0" destOrd="0" presId="urn:microsoft.com/office/officeart/2005/8/layout/default"/>
    <dgm:cxn modelId="{E174E696-483F-4E87-B55B-8B196F6A3ED3}" type="presParOf" srcId="{EB570703-A23C-4383-B07D-A9F73D5A008A}" destId="{C4228E8A-B015-41DB-922B-E965E6FB6B7A}" srcOrd="1" destOrd="0" presId="urn:microsoft.com/office/officeart/2005/8/layout/default"/>
    <dgm:cxn modelId="{6655B0DB-B4C3-482E-86AB-A392F8DBF8E5}" type="presParOf" srcId="{EB570703-A23C-4383-B07D-A9F73D5A008A}" destId="{A9D69BF0-0BE0-468F-82FD-E835E7A9A096}" srcOrd="2" destOrd="0" presId="urn:microsoft.com/office/officeart/2005/8/layout/default"/>
    <dgm:cxn modelId="{4979A606-A1EF-4AEB-A002-2378FB45E212}" type="presParOf" srcId="{EB570703-A23C-4383-B07D-A9F73D5A008A}" destId="{5FED5F19-9C7F-48C6-AB83-059F4419D3E5}" srcOrd="3" destOrd="0" presId="urn:microsoft.com/office/officeart/2005/8/layout/default"/>
    <dgm:cxn modelId="{AC721A88-699D-4EFE-9833-CC89DC1C69DB}" type="presParOf" srcId="{EB570703-A23C-4383-B07D-A9F73D5A008A}" destId="{ED8BF40B-936A-4A94-AC4D-3758FEEDDB64}" srcOrd="4" destOrd="0" presId="urn:microsoft.com/office/officeart/2005/8/layout/default"/>
    <dgm:cxn modelId="{E56BF9B3-DA12-4A34-A4D0-39F8A78951AA}" type="presParOf" srcId="{EB570703-A23C-4383-B07D-A9F73D5A008A}" destId="{C9A39E7A-4159-4ACF-BFE9-A9D982BB8C8E}" srcOrd="5" destOrd="0" presId="urn:microsoft.com/office/officeart/2005/8/layout/default"/>
    <dgm:cxn modelId="{4A21DF87-6BA3-401A-B7FD-781E602C9BB6}" type="presParOf" srcId="{EB570703-A23C-4383-B07D-A9F73D5A008A}" destId="{140F0DA9-5D2B-4F10-90F2-36B21C026EEF}" srcOrd="6" destOrd="0" presId="urn:microsoft.com/office/officeart/2005/8/layout/default"/>
    <dgm:cxn modelId="{A6AC1E3D-ED14-4B60-BF7C-431B78CADEB0}" type="presParOf" srcId="{EB570703-A23C-4383-B07D-A9F73D5A008A}" destId="{4544C7F0-66CD-41F7-BC9B-BBF0DA5BC288}" srcOrd="7" destOrd="0" presId="urn:microsoft.com/office/officeart/2005/8/layout/default"/>
    <dgm:cxn modelId="{5012834A-01B4-4AFC-9736-C77B5D23EFAC}" type="presParOf" srcId="{EB570703-A23C-4383-B07D-A9F73D5A008A}" destId="{0C866C77-EB27-4ABA-B7EA-CFCEC4C4582E}" srcOrd="8" destOrd="0" presId="urn:microsoft.com/office/officeart/2005/8/layout/default"/>
    <dgm:cxn modelId="{26C0AC3F-F55F-49AF-9518-9B50A88E20F3}" type="presParOf" srcId="{EB570703-A23C-4383-B07D-A9F73D5A008A}" destId="{BB682874-1D59-4A60-99C2-9365AD32F54F}" srcOrd="9" destOrd="0" presId="urn:microsoft.com/office/officeart/2005/8/layout/default"/>
    <dgm:cxn modelId="{EFFA9AEE-CD0F-4F01-B3C3-B3B32FCB1745}" type="presParOf" srcId="{EB570703-A23C-4383-B07D-A9F73D5A008A}" destId="{24B5DE41-2328-46E2-8AE4-3A1F4173882C}"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2FE997-4CE3-4220-A72F-15917BECFF67}">
      <dsp:nvSpPr>
        <dsp:cNvPr id="0" name=""/>
        <dsp:cNvSpPr/>
      </dsp:nvSpPr>
      <dsp:spPr>
        <a:xfrm>
          <a:off x="0" y="328639"/>
          <a:ext cx="5607050" cy="4536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78380A0-2300-45BF-9527-0C75AE2F931E}">
      <dsp:nvSpPr>
        <dsp:cNvPr id="0" name=""/>
        <dsp:cNvSpPr/>
      </dsp:nvSpPr>
      <dsp:spPr>
        <a:xfrm>
          <a:off x="280352" y="62959"/>
          <a:ext cx="3924935" cy="531360"/>
        </a:xfrm>
        <a:prstGeom prst="roundRect">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COVID-19 impacts on the global </a:t>
          </a:r>
        </a:p>
      </dsp:txBody>
      <dsp:txXfrm>
        <a:off x="306291" y="88898"/>
        <a:ext cx="3873057" cy="479482"/>
      </dsp:txXfrm>
    </dsp:sp>
    <dsp:sp modelId="{2A3E88A0-2A8A-4F95-9001-843F72AAF10D}">
      <dsp:nvSpPr>
        <dsp:cNvPr id="0" name=""/>
        <dsp:cNvSpPr/>
      </dsp:nvSpPr>
      <dsp:spPr>
        <a:xfrm>
          <a:off x="0" y="1145119"/>
          <a:ext cx="5607050" cy="453600"/>
        </a:xfrm>
        <a:prstGeom prst="rect">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5066D7B-8997-435B-B35F-84DA1F9376DA}">
      <dsp:nvSpPr>
        <dsp:cNvPr id="0" name=""/>
        <dsp:cNvSpPr/>
      </dsp:nvSpPr>
      <dsp:spPr>
        <a:xfrm>
          <a:off x="280352" y="879439"/>
          <a:ext cx="3924935" cy="531360"/>
        </a:xfrm>
        <a:prstGeom prst="roundRect">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3000"/>
                <a:lumMod val="100000"/>
              </a:schemeClr>
            </a:gs>
            <a:gs pos="100000">
              <a:schemeClr val="accent3">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Current status of Vaccine inequity </a:t>
          </a:r>
        </a:p>
      </dsp:txBody>
      <dsp:txXfrm>
        <a:off x="306291" y="905378"/>
        <a:ext cx="3873057" cy="479482"/>
      </dsp:txXfrm>
    </dsp:sp>
    <dsp:sp modelId="{FC6D081D-C136-427B-94BF-5731A5881CA7}">
      <dsp:nvSpPr>
        <dsp:cNvPr id="0" name=""/>
        <dsp:cNvSpPr/>
      </dsp:nvSpPr>
      <dsp:spPr>
        <a:xfrm>
          <a:off x="0" y="1961599"/>
          <a:ext cx="5607050" cy="453600"/>
        </a:xfrm>
        <a:prstGeom prst="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D4DE5A1-A3B2-4E63-94D9-F83F21847F7C}">
      <dsp:nvSpPr>
        <dsp:cNvPr id="0" name=""/>
        <dsp:cNvSpPr/>
      </dsp:nvSpPr>
      <dsp:spPr>
        <a:xfrm>
          <a:off x="280352" y="1695919"/>
          <a:ext cx="3924935" cy="531360"/>
        </a:xfrm>
        <a:prstGeom prst="roundRect">
          <a:avLst/>
        </a:prstGeom>
        <a:gradFill rotWithShape="0">
          <a:gsLst>
            <a:gs pos="0">
              <a:schemeClr val="accent4">
                <a:hueOff val="0"/>
                <a:satOff val="0"/>
                <a:lumOff val="0"/>
                <a:alphaOff val="0"/>
                <a:tint val="97000"/>
                <a:satMod val="100000"/>
                <a:lumMod val="102000"/>
              </a:schemeClr>
            </a:gs>
            <a:gs pos="50000">
              <a:schemeClr val="accent4">
                <a:hueOff val="0"/>
                <a:satOff val="0"/>
                <a:lumOff val="0"/>
                <a:alphaOff val="0"/>
                <a:shade val="100000"/>
                <a:satMod val="103000"/>
                <a:lumMod val="100000"/>
              </a:schemeClr>
            </a:gs>
            <a:gs pos="100000">
              <a:schemeClr val="accent4">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Research objectives</a:t>
          </a:r>
          <a:r>
            <a:rPr lang="vi-VN" sz="1800" kern="1200" dirty="0">
              <a:latin typeface="Arial" panose="020B0604020202020204" pitchFamily="34" charset="0"/>
              <a:cs typeface="Arial" panose="020B0604020202020204" pitchFamily="34" charset="0"/>
            </a:rPr>
            <a:t> &amp; Scenarios</a:t>
          </a:r>
          <a:endParaRPr lang="en-US" sz="1800" kern="1200" dirty="0">
            <a:latin typeface="Arial" panose="020B0604020202020204" pitchFamily="34" charset="0"/>
            <a:cs typeface="Arial" panose="020B0604020202020204" pitchFamily="34" charset="0"/>
          </a:endParaRPr>
        </a:p>
      </dsp:txBody>
      <dsp:txXfrm>
        <a:off x="306291" y="1721858"/>
        <a:ext cx="3873057" cy="479482"/>
      </dsp:txXfrm>
    </dsp:sp>
    <dsp:sp modelId="{57AFD7E4-812F-4623-84BF-3223AA269A65}">
      <dsp:nvSpPr>
        <dsp:cNvPr id="0" name=""/>
        <dsp:cNvSpPr/>
      </dsp:nvSpPr>
      <dsp:spPr>
        <a:xfrm>
          <a:off x="0" y="2778080"/>
          <a:ext cx="5607050" cy="453600"/>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06DAB02-F110-49C9-9095-56795B02365F}">
      <dsp:nvSpPr>
        <dsp:cNvPr id="0" name=""/>
        <dsp:cNvSpPr/>
      </dsp:nvSpPr>
      <dsp:spPr>
        <a:xfrm>
          <a:off x="280352" y="2512399"/>
          <a:ext cx="3924935" cy="531360"/>
        </a:xfrm>
        <a:prstGeom prst="roundRect">
          <a:avLst/>
        </a:prstGeom>
        <a:gradFill rotWithShape="0">
          <a:gsLst>
            <a:gs pos="0">
              <a:schemeClr val="accent5">
                <a:hueOff val="0"/>
                <a:satOff val="0"/>
                <a:lumOff val="0"/>
                <a:alphaOff val="0"/>
                <a:tint val="97000"/>
                <a:satMod val="100000"/>
                <a:lumMod val="102000"/>
              </a:schemeClr>
            </a:gs>
            <a:gs pos="50000">
              <a:schemeClr val="accent5">
                <a:hueOff val="0"/>
                <a:satOff val="0"/>
                <a:lumOff val="0"/>
                <a:alphaOff val="0"/>
                <a:shade val="100000"/>
                <a:satMod val="103000"/>
                <a:lumMod val="100000"/>
              </a:schemeClr>
            </a:gs>
            <a:gs pos="100000">
              <a:schemeClr val="accent5">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Modelling Approach </a:t>
          </a:r>
        </a:p>
      </dsp:txBody>
      <dsp:txXfrm>
        <a:off x="306291" y="2538338"/>
        <a:ext cx="3873057" cy="479482"/>
      </dsp:txXfrm>
    </dsp:sp>
    <dsp:sp modelId="{740873E3-BD80-4623-B225-AAB59488CC8B}">
      <dsp:nvSpPr>
        <dsp:cNvPr id="0" name=""/>
        <dsp:cNvSpPr/>
      </dsp:nvSpPr>
      <dsp:spPr>
        <a:xfrm>
          <a:off x="0" y="3594560"/>
          <a:ext cx="5607050" cy="453600"/>
        </a:xfrm>
        <a:prstGeom prst="rect">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4C0896B9-4443-43AB-A80E-E1D599FA7847}">
      <dsp:nvSpPr>
        <dsp:cNvPr id="0" name=""/>
        <dsp:cNvSpPr/>
      </dsp:nvSpPr>
      <dsp:spPr>
        <a:xfrm>
          <a:off x="280352" y="3328880"/>
          <a:ext cx="3924935" cy="531360"/>
        </a:xfrm>
        <a:prstGeom prst="roundRect">
          <a:avLst/>
        </a:prstGeom>
        <a:gradFill rotWithShape="0">
          <a:gsLst>
            <a:gs pos="0">
              <a:schemeClr val="accent6">
                <a:hueOff val="0"/>
                <a:satOff val="0"/>
                <a:lumOff val="0"/>
                <a:alphaOff val="0"/>
                <a:tint val="97000"/>
                <a:satMod val="100000"/>
                <a:lumMod val="102000"/>
              </a:schemeClr>
            </a:gs>
            <a:gs pos="50000">
              <a:schemeClr val="accent6">
                <a:hueOff val="0"/>
                <a:satOff val="0"/>
                <a:lumOff val="0"/>
                <a:alphaOff val="0"/>
                <a:shade val="100000"/>
                <a:satMod val="103000"/>
                <a:lumMod val="100000"/>
              </a:schemeClr>
            </a:gs>
            <a:gs pos="100000">
              <a:schemeClr val="accent6">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Key findings</a:t>
          </a:r>
        </a:p>
      </dsp:txBody>
      <dsp:txXfrm>
        <a:off x="306291" y="3354819"/>
        <a:ext cx="3873057" cy="479482"/>
      </dsp:txXfrm>
    </dsp:sp>
    <dsp:sp modelId="{69951108-8AC3-4737-BB34-B265F36CB578}">
      <dsp:nvSpPr>
        <dsp:cNvPr id="0" name=""/>
        <dsp:cNvSpPr/>
      </dsp:nvSpPr>
      <dsp:spPr>
        <a:xfrm>
          <a:off x="0" y="4411040"/>
          <a:ext cx="5607050" cy="4536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4E3739D-B38F-4BE4-8B6A-60A3318F02E2}">
      <dsp:nvSpPr>
        <dsp:cNvPr id="0" name=""/>
        <dsp:cNvSpPr/>
      </dsp:nvSpPr>
      <dsp:spPr>
        <a:xfrm>
          <a:off x="280352" y="4145360"/>
          <a:ext cx="3924935" cy="531360"/>
        </a:xfrm>
        <a:prstGeom prst="roundRect">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Conclusions</a:t>
          </a:r>
        </a:p>
      </dsp:txBody>
      <dsp:txXfrm>
        <a:off x="306291" y="4171299"/>
        <a:ext cx="3873057" cy="4794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611594-E751-4F11-A2D5-F36A088ACD1D}">
      <dsp:nvSpPr>
        <dsp:cNvPr id="0" name=""/>
        <dsp:cNvSpPr/>
      </dsp:nvSpPr>
      <dsp:spPr>
        <a:xfrm>
          <a:off x="0" y="345394"/>
          <a:ext cx="3379107" cy="202746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50000"/>
            </a:lnSpc>
            <a:spcBef>
              <a:spcPct val="0"/>
            </a:spcBef>
            <a:spcAft>
              <a:spcPct val="35000"/>
            </a:spcAft>
            <a:buNone/>
          </a:pPr>
          <a:r>
            <a:rPr lang="vi-VN" sz="1400" kern="1200" dirty="0">
              <a:latin typeface="Arial" panose="020B0604020202020204" pitchFamily="34" charset="0"/>
              <a:cs typeface="Arial" panose="020B0604020202020204" pitchFamily="34" charset="0"/>
            </a:rPr>
            <a:t>About </a:t>
          </a:r>
          <a:r>
            <a:rPr lang="en-US" sz="1400" kern="1200" dirty="0">
              <a:latin typeface="Arial" panose="020B0604020202020204" pitchFamily="34" charset="0"/>
              <a:cs typeface="Arial" panose="020B0604020202020204" pitchFamily="34" charset="0"/>
            </a:rPr>
            <a:t>36 authorized COVID-19 vaccines utilized by at least one country (Our World in Data, 2022)</a:t>
          </a:r>
        </a:p>
      </dsp:txBody>
      <dsp:txXfrm>
        <a:off x="0" y="345394"/>
        <a:ext cx="3379107" cy="2027464"/>
      </dsp:txXfrm>
    </dsp:sp>
    <dsp:sp modelId="{A9D69BF0-0BE0-468F-82FD-E835E7A9A096}">
      <dsp:nvSpPr>
        <dsp:cNvPr id="0" name=""/>
        <dsp:cNvSpPr/>
      </dsp:nvSpPr>
      <dsp:spPr>
        <a:xfrm>
          <a:off x="3717017" y="384241"/>
          <a:ext cx="3379107" cy="202746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50000"/>
            </a:lnSpc>
            <a:spcBef>
              <a:spcPct val="0"/>
            </a:spcBef>
            <a:spcAft>
              <a:spcPct val="35000"/>
            </a:spcAft>
            <a:buNone/>
          </a:pPr>
          <a:r>
            <a:rPr lang="vi-VN" sz="1400" kern="1200" dirty="0">
              <a:latin typeface="Arial" panose="020B0604020202020204" pitchFamily="34" charset="0"/>
              <a:cs typeface="Arial" panose="020B0604020202020204" pitchFamily="34" charset="0"/>
            </a:rPr>
            <a:t>COVAX platform was introduced to assure global equitable access to COVID-19 vaccines.</a:t>
          </a:r>
          <a:endParaRPr lang="en-US" sz="1400" kern="1200" dirty="0">
            <a:latin typeface="Arial" panose="020B0604020202020204" pitchFamily="34" charset="0"/>
            <a:cs typeface="Arial" panose="020B0604020202020204" pitchFamily="34" charset="0"/>
          </a:endParaRPr>
        </a:p>
      </dsp:txBody>
      <dsp:txXfrm>
        <a:off x="3717017" y="384241"/>
        <a:ext cx="3379107" cy="2027464"/>
      </dsp:txXfrm>
    </dsp:sp>
    <dsp:sp modelId="{ED8BF40B-936A-4A94-AC4D-3758FEEDDB64}">
      <dsp:nvSpPr>
        <dsp:cNvPr id="0" name=""/>
        <dsp:cNvSpPr/>
      </dsp:nvSpPr>
      <dsp:spPr>
        <a:xfrm>
          <a:off x="7434035" y="345394"/>
          <a:ext cx="3379107" cy="202746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50000"/>
            </a:lnSpc>
            <a:spcBef>
              <a:spcPct val="0"/>
            </a:spcBef>
            <a:spcAft>
              <a:spcPct val="35000"/>
            </a:spcAft>
            <a:buNone/>
          </a:pPr>
          <a:r>
            <a:rPr lang="vi-VN" sz="1400" kern="1200" dirty="0">
              <a:latin typeface="Arial" panose="020B0604020202020204" pitchFamily="34" charset="0"/>
              <a:cs typeface="Arial" panose="020B0604020202020204" pitchFamily="34" charset="0"/>
            </a:rPr>
            <a:t>Nearly</a:t>
          </a:r>
          <a:r>
            <a:rPr lang="en-US" sz="1400" kern="1200" dirty="0">
              <a:latin typeface="Arial" panose="020B0604020202020204" pitchFamily="34" charset="0"/>
              <a:cs typeface="Arial" panose="020B0604020202020204" pitchFamily="34" charset="0"/>
            </a:rPr>
            <a:t> 85% of worldwide vaccine doses were administered in high and upper-middle-income countries, with 75% in only ten countries, including the US, the UK, Germany, and France</a:t>
          </a:r>
          <a:r>
            <a:rPr lang="vi-VN" sz="1400" kern="1200" dirty="0">
              <a:latin typeface="Arial" panose="020B0604020202020204" pitchFamily="34" charset="0"/>
              <a:cs typeface="Arial" panose="020B0604020202020204" pitchFamily="34" charset="0"/>
            </a:rPr>
            <a:t> (Mathieu et al., 2021)</a:t>
          </a:r>
          <a:endParaRPr lang="en-US" sz="1400" kern="1200" dirty="0">
            <a:latin typeface="Arial" panose="020B0604020202020204" pitchFamily="34" charset="0"/>
            <a:cs typeface="Arial" panose="020B0604020202020204" pitchFamily="34" charset="0"/>
          </a:endParaRPr>
        </a:p>
      </dsp:txBody>
      <dsp:txXfrm>
        <a:off x="7434035" y="345394"/>
        <a:ext cx="3379107" cy="2027464"/>
      </dsp:txXfrm>
    </dsp:sp>
    <dsp:sp modelId="{140F0DA9-5D2B-4F10-90F2-36B21C026EEF}">
      <dsp:nvSpPr>
        <dsp:cNvPr id="0" name=""/>
        <dsp:cNvSpPr/>
      </dsp:nvSpPr>
      <dsp:spPr>
        <a:xfrm>
          <a:off x="0" y="2710769"/>
          <a:ext cx="3379107" cy="202746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50000"/>
            </a:lnSpc>
            <a:spcBef>
              <a:spcPct val="0"/>
            </a:spcBef>
            <a:spcAft>
              <a:spcPct val="35000"/>
            </a:spcAft>
            <a:buNone/>
          </a:pPr>
          <a:r>
            <a:rPr lang="en-US" sz="1400" kern="1200" dirty="0">
              <a:latin typeface="Arial" panose="020B0604020202020204" pitchFamily="34" charset="0"/>
              <a:cs typeface="Arial" panose="020B0604020202020204" pitchFamily="34" charset="0"/>
            </a:rPr>
            <a:t>Only 11.4% of people in low-income nations have received at least one dose (Our World in Data, 2022). </a:t>
          </a:r>
        </a:p>
      </dsp:txBody>
      <dsp:txXfrm>
        <a:off x="0" y="2710769"/>
        <a:ext cx="3379107" cy="2027464"/>
      </dsp:txXfrm>
    </dsp:sp>
    <dsp:sp modelId="{0C866C77-EB27-4ABA-B7EA-CFCEC4C4582E}">
      <dsp:nvSpPr>
        <dsp:cNvPr id="0" name=""/>
        <dsp:cNvSpPr/>
      </dsp:nvSpPr>
      <dsp:spPr>
        <a:xfrm>
          <a:off x="3717017" y="2710769"/>
          <a:ext cx="3379107" cy="202746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50000"/>
            </a:lnSpc>
            <a:spcBef>
              <a:spcPct val="0"/>
            </a:spcBef>
            <a:spcAft>
              <a:spcPct val="35000"/>
            </a:spcAft>
            <a:buNone/>
          </a:pPr>
          <a:r>
            <a:rPr lang="en-US" sz="1400" kern="1200">
              <a:latin typeface="Arial" panose="020B0604020202020204" pitchFamily="34" charset="0"/>
              <a:cs typeface="Arial" panose="020B0604020202020204" pitchFamily="34" charset="0"/>
            </a:rPr>
            <a:t>Globally, inequity in vaccine access can be explained by rich countries’ accumulation of vaccines, resulting in the poorest countries suffering considerable damage from the pandemic due to lack of vaccine access (Asundi et al., 2021). </a:t>
          </a:r>
        </a:p>
      </dsp:txBody>
      <dsp:txXfrm>
        <a:off x="3717017" y="2710769"/>
        <a:ext cx="3379107" cy="2027464"/>
      </dsp:txXfrm>
    </dsp:sp>
    <dsp:sp modelId="{24B5DE41-2328-46E2-8AE4-3A1F4173882C}">
      <dsp:nvSpPr>
        <dsp:cNvPr id="0" name=""/>
        <dsp:cNvSpPr/>
      </dsp:nvSpPr>
      <dsp:spPr>
        <a:xfrm>
          <a:off x="7434035" y="2710769"/>
          <a:ext cx="3379107" cy="202746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50000"/>
            </a:lnSpc>
            <a:spcBef>
              <a:spcPct val="0"/>
            </a:spcBef>
            <a:spcAft>
              <a:spcPct val="35000"/>
            </a:spcAft>
            <a:buNone/>
          </a:pPr>
          <a:r>
            <a:rPr lang="en-US" sz="1400" kern="1200" dirty="0">
              <a:latin typeface="Arial" panose="020B0604020202020204" pitchFamily="34" charset="0"/>
              <a:cs typeface="Arial" panose="020B0604020202020204" pitchFamily="34" charset="0"/>
            </a:rPr>
            <a:t>If the vulnerable nations do not utilize the vaccine, the world would lose $153 billion in GDP per year (Hafner et al., 2020). </a:t>
          </a:r>
        </a:p>
      </dsp:txBody>
      <dsp:txXfrm>
        <a:off x="7434035" y="2710769"/>
        <a:ext cx="3379107" cy="202746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EEE7F8-676C-461C-A759-DE7F8B632C43}" type="datetimeFigureOut">
              <a:rPr lang="en-US" smtClean="0"/>
              <a:t>6/9/2022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BD51EA-38DF-47F5-A548-673DDA9100F3}" type="slidenum">
              <a:rPr lang="en-US" smtClean="0"/>
              <a:t>‹#›</a:t>
            </a:fld>
            <a:endParaRPr lang="en-US"/>
          </a:p>
        </p:txBody>
      </p:sp>
    </p:spTree>
    <p:extLst>
      <p:ext uri="{BB962C8B-B14F-4D97-AF65-F5344CB8AC3E}">
        <p14:creationId xmlns:p14="http://schemas.microsoft.com/office/powerpoint/2010/main" val="1264215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BD51EA-38DF-47F5-A548-673DDA9100F3}" type="slidenum">
              <a:rPr lang="en-US" smtClean="0"/>
              <a:t>1</a:t>
            </a:fld>
            <a:endParaRPr lang="en-US"/>
          </a:p>
        </p:txBody>
      </p:sp>
    </p:spTree>
    <p:extLst>
      <p:ext uri="{BB962C8B-B14F-4D97-AF65-F5344CB8AC3E}">
        <p14:creationId xmlns:p14="http://schemas.microsoft.com/office/powerpoint/2010/main" val="68691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BD51EA-38DF-47F5-A548-673DDA9100F3}" type="slidenum">
              <a:rPr lang="en-US" smtClean="0"/>
              <a:t>12</a:t>
            </a:fld>
            <a:endParaRPr lang="en-US"/>
          </a:p>
        </p:txBody>
      </p:sp>
    </p:spTree>
    <p:extLst>
      <p:ext uri="{BB962C8B-B14F-4D97-AF65-F5344CB8AC3E}">
        <p14:creationId xmlns:p14="http://schemas.microsoft.com/office/powerpoint/2010/main" val="464160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BD51EA-38DF-47F5-A548-673DDA9100F3}" type="slidenum">
              <a:rPr lang="en-US" smtClean="0"/>
              <a:t>16</a:t>
            </a:fld>
            <a:endParaRPr lang="en-US"/>
          </a:p>
        </p:txBody>
      </p:sp>
    </p:spTree>
    <p:extLst>
      <p:ext uri="{BB962C8B-B14F-4D97-AF65-F5344CB8AC3E}">
        <p14:creationId xmlns:p14="http://schemas.microsoft.com/office/powerpoint/2010/main" val="4347662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3512603D-5980-A544-B356-FA11AD070163}" type="slidenum">
              <a:rPr lang="en-US" smtClean="0"/>
              <a:t>18</a:t>
            </a:fld>
            <a:endParaRPr lang="en-US" dirty="0"/>
          </a:p>
        </p:txBody>
      </p:sp>
    </p:spTree>
    <p:extLst>
      <p:ext uri="{BB962C8B-B14F-4D97-AF65-F5344CB8AC3E}">
        <p14:creationId xmlns:p14="http://schemas.microsoft.com/office/powerpoint/2010/main" val="8696874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435A48DC-6E1F-4D10-8291-0457B96BC9E0}" type="datetimeFigureOut">
              <a:rPr lang="en-US" smtClean="0"/>
              <a:t>6/9/2022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ACA45D-BAAE-444F-9320-C4BF06E815DB}" type="slidenum">
              <a:rPr lang="en-US" smtClean="0"/>
              <a:t>‹#›</a:t>
            </a:fld>
            <a:endParaRPr lang="en-US"/>
          </a:p>
        </p:txBody>
      </p:sp>
    </p:spTree>
    <p:extLst>
      <p:ext uri="{BB962C8B-B14F-4D97-AF65-F5344CB8AC3E}">
        <p14:creationId xmlns:p14="http://schemas.microsoft.com/office/powerpoint/2010/main" val="1654149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5A48DC-6E1F-4D10-8291-0457B96BC9E0}" type="datetimeFigureOut">
              <a:rPr lang="en-US" smtClean="0"/>
              <a:t>6/9/2022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ACA45D-BAAE-444F-9320-C4BF06E815DB}" type="slidenum">
              <a:rPr lang="en-US" smtClean="0"/>
              <a:t>‹#›</a:t>
            </a:fld>
            <a:endParaRPr lang="en-US"/>
          </a:p>
        </p:txBody>
      </p:sp>
    </p:spTree>
    <p:extLst>
      <p:ext uri="{BB962C8B-B14F-4D97-AF65-F5344CB8AC3E}">
        <p14:creationId xmlns:p14="http://schemas.microsoft.com/office/powerpoint/2010/main" val="4231427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5A48DC-6E1F-4D10-8291-0457B96BC9E0}" type="datetimeFigureOut">
              <a:rPr lang="en-US" smtClean="0"/>
              <a:t>6/9/2022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ACA45D-BAAE-444F-9320-C4BF06E815DB}" type="slidenum">
              <a:rPr lang="en-US" smtClean="0"/>
              <a:t>‹#›</a:t>
            </a:fld>
            <a:endParaRPr lang="en-US"/>
          </a:p>
        </p:txBody>
      </p:sp>
    </p:spTree>
    <p:extLst>
      <p:ext uri="{BB962C8B-B14F-4D97-AF65-F5344CB8AC3E}">
        <p14:creationId xmlns:p14="http://schemas.microsoft.com/office/powerpoint/2010/main" val="944702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35A48DC-6E1F-4D10-8291-0457B96BC9E0}" type="datetimeFigureOut">
              <a:rPr lang="en-US" smtClean="0"/>
              <a:t>6/9/2022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ACA45D-BAAE-444F-9320-C4BF06E815DB}" type="slidenum">
              <a:rPr lang="en-US" smtClean="0"/>
              <a:t>‹#›</a:t>
            </a:fld>
            <a:endParaRPr lang="en-US"/>
          </a:p>
        </p:txBody>
      </p:sp>
    </p:spTree>
    <p:extLst>
      <p:ext uri="{BB962C8B-B14F-4D97-AF65-F5344CB8AC3E}">
        <p14:creationId xmlns:p14="http://schemas.microsoft.com/office/powerpoint/2010/main" val="2359721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435A48DC-6E1F-4D10-8291-0457B96BC9E0}" type="datetimeFigureOut">
              <a:rPr lang="en-US" smtClean="0"/>
              <a:t>6/9/2022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ACA45D-BAAE-444F-9320-C4BF06E815DB}" type="slidenum">
              <a:rPr lang="en-US" smtClean="0"/>
              <a:t>‹#›</a:t>
            </a:fld>
            <a:endParaRPr lang="en-US"/>
          </a:p>
        </p:txBody>
      </p:sp>
    </p:spTree>
    <p:extLst>
      <p:ext uri="{BB962C8B-B14F-4D97-AF65-F5344CB8AC3E}">
        <p14:creationId xmlns:p14="http://schemas.microsoft.com/office/powerpoint/2010/main" val="290154304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435A48DC-6E1F-4D10-8291-0457B96BC9E0}" type="datetimeFigureOut">
              <a:rPr lang="en-US" smtClean="0"/>
              <a:t>6/9/2022</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B2ACA45D-BAAE-444F-9320-C4BF06E815DB}" type="slidenum">
              <a:rPr lang="en-US" smtClean="0"/>
              <a:t>‹#›</a:t>
            </a:fld>
            <a:endParaRPr lang="en-US"/>
          </a:p>
        </p:txBody>
      </p:sp>
    </p:spTree>
    <p:extLst>
      <p:ext uri="{BB962C8B-B14F-4D97-AF65-F5344CB8AC3E}">
        <p14:creationId xmlns:p14="http://schemas.microsoft.com/office/powerpoint/2010/main" val="94802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35A48DC-6E1F-4D10-8291-0457B96BC9E0}" type="datetimeFigureOut">
              <a:rPr lang="en-US" smtClean="0"/>
              <a:t>6/9/2022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ACA45D-BAAE-444F-9320-C4BF06E815DB}"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502331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35A48DC-6E1F-4D10-8291-0457B96BC9E0}" type="datetimeFigureOut">
              <a:rPr lang="en-US" smtClean="0"/>
              <a:t>6/9/2022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ACA45D-BAAE-444F-9320-C4BF06E815DB}" type="slidenum">
              <a:rPr lang="en-US" smtClean="0"/>
              <a:t>‹#›</a:t>
            </a:fld>
            <a:endParaRPr lang="en-US"/>
          </a:p>
        </p:txBody>
      </p:sp>
    </p:spTree>
    <p:extLst>
      <p:ext uri="{BB962C8B-B14F-4D97-AF65-F5344CB8AC3E}">
        <p14:creationId xmlns:p14="http://schemas.microsoft.com/office/powerpoint/2010/main" val="3543485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5A48DC-6E1F-4D10-8291-0457B96BC9E0}" type="datetimeFigureOut">
              <a:rPr lang="en-US" smtClean="0"/>
              <a:t>6/9/2022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ACA45D-BAAE-444F-9320-C4BF06E815DB}" type="slidenum">
              <a:rPr lang="en-US" smtClean="0"/>
              <a:t>‹#›</a:t>
            </a:fld>
            <a:endParaRPr lang="en-US"/>
          </a:p>
        </p:txBody>
      </p:sp>
    </p:spTree>
    <p:extLst>
      <p:ext uri="{BB962C8B-B14F-4D97-AF65-F5344CB8AC3E}">
        <p14:creationId xmlns:p14="http://schemas.microsoft.com/office/powerpoint/2010/main" val="1333484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435A48DC-6E1F-4D10-8291-0457B96BC9E0}" type="datetimeFigureOut">
              <a:rPr lang="en-US" smtClean="0"/>
              <a:t>6/9/2022</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B2ACA45D-BAAE-444F-9320-C4BF06E815DB}" type="slidenum">
              <a:rPr lang="en-US" smtClean="0"/>
              <a:t>‹#›</a:t>
            </a:fld>
            <a:endParaRPr lang="en-US"/>
          </a:p>
        </p:txBody>
      </p:sp>
    </p:spTree>
    <p:extLst>
      <p:ext uri="{BB962C8B-B14F-4D97-AF65-F5344CB8AC3E}">
        <p14:creationId xmlns:p14="http://schemas.microsoft.com/office/powerpoint/2010/main" val="1006222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435A48DC-6E1F-4D10-8291-0457B96BC9E0}" type="datetimeFigureOut">
              <a:rPr lang="en-US" smtClean="0"/>
              <a:t>6/9/2022</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B2ACA45D-BAAE-444F-9320-C4BF06E815DB}" type="slidenum">
              <a:rPr lang="en-US" smtClean="0"/>
              <a:t>‹#›</a:t>
            </a:fld>
            <a:endParaRPr lang="en-US"/>
          </a:p>
        </p:txBody>
      </p:sp>
    </p:spTree>
    <p:extLst>
      <p:ext uri="{BB962C8B-B14F-4D97-AF65-F5344CB8AC3E}">
        <p14:creationId xmlns:p14="http://schemas.microsoft.com/office/powerpoint/2010/main" val="3515690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435A48DC-6E1F-4D10-8291-0457B96BC9E0}" type="datetimeFigureOut">
              <a:rPr lang="en-US" smtClean="0"/>
              <a:t>6/9/2022</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B2ACA45D-BAAE-444F-9320-C4BF06E815DB}" type="slidenum">
              <a:rPr lang="en-US" smtClean="0"/>
              <a:t>‹#›</a:t>
            </a:fld>
            <a:endParaRPr lang="en-US"/>
          </a:p>
        </p:txBody>
      </p:sp>
    </p:spTree>
    <p:extLst>
      <p:ext uri="{BB962C8B-B14F-4D97-AF65-F5344CB8AC3E}">
        <p14:creationId xmlns:p14="http://schemas.microsoft.com/office/powerpoint/2010/main" val="273178980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data.worldbank.org/indicator/NY.GDP.MKTP.KD.ZG?locations=RU-EU" TargetMode="External"/><Relationship Id="rId2" Type="http://schemas.openxmlformats.org/officeDocument/2006/relationships/hyperlink" Target="https://ourworldindata.org/covid-vaccinations"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FC3B2E-7BA2-2B69-1945-BBFB034DA81C}"/>
              </a:ext>
            </a:extLst>
          </p:cNvPr>
          <p:cNvSpPr>
            <a:spLocks noGrp="1"/>
          </p:cNvSpPr>
          <p:nvPr>
            <p:ph type="ctrTitle"/>
          </p:nvPr>
        </p:nvSpPr>
        <p:spPr>
          <a:xfrm>
            <a:off x="2231136" y="467418"/>
            <a:ext cx="7729728" cy="1188720"/>
          </a:xfrm>
          <a:solidFill>
            <a:srgbClr val="FFFFFF"/>
          </a:solidFill>
        </p:spPr>
        <p:txBody>
          <a:bodyPr vert="horz" lIns="182880" tIns="182880" rIns="182880" bIns="182880" rtlCol="0" anchor="ctr">
            <a:noAutofit/>
          </a:bodyPr>
          <a:lstStyle/>
          <a:p>
            <a:r>
              <a:rPr lang="en-US" sz="2400" kern="1200" cap="all" spc="200" baseline="0" dirty="0">
                <a:solidFill>
                  <a:srgbClr val="262626"/>
                </a:solidFill>
                <a:latin typeface="Arial" panose="020B0604020202020204" pitchFamily="34" charset="0"/>
                <a:cs typeface="Arial" panose="020B0604020202020204" pitchFamily="34" charset="0"/>
              </a:rPr>
              <a:t>Charting the Global Economic Recovery from COVID-19 vaccinations</a:t>
            </a:r>
          </a:p>
        </p:txBody>
      </p:sp>
      <p:sp>
        <p:nvSpPr>
          <p:cNvPr id="3" name="Subtitle 2">
            <a:extLst>
              <a:ext uri="{FF2B5EF4-FFF2-40B4-BE49-F238E27FC236}">
                <a16:creationId xmlns:a16="http://schemas.microsoft.com/office/drawing/2014/main" id="{FDECA957-F077-3426-316B-862DC5E95421}"/>
              </a:ext>
            </a:extLst>
          </p:cNvPr>
          <p:cNvSpPr>
            <a:spLocks noGrp="1"/>
          </p:cNvSpPr>
          <p:nvPr>
            <p:ph type="subTitle" idx="1"/>
          </p:nvPr>
        </p:nvSpPr>
        <p:spPr>
          <a:xfrm>
            <a:off x="1706062" y="2017486"/>
            <a:ext cx="8779512" cy="3327512"/>
          </a:xfrm>
        </p:spPr>
        <p:txBody>
          <a:bodyPr vert="horz" lIns="91440" tIns="45720" rIns="91440" bIns="45720" rtlCol="0">
            <a:noAutofit/>
          </a:bodyPr>
          <a:lstStyle/>
          <a:p>
            <a:pPr algn="l">
              <a:lnSpc>
                <a:spcPct val="90000"/>
              </a:lnSpc>
            </a:pPr>
            <a:r>
              <a:rPr lang="en-US" sz="1200" dirty="0">
                <a:solidFill>
                  <a:srgbClr val="404040"/>
                </a:solidFill>
                <a:latin typeface="Arial" panose="020B0604020202020204" pitchFamily="34" charset="0"/>
                <a:cs typeface="Arial" panose="020B0604020202020204" pitchFamily="34" charset="0"/>
              </a:rPr>
              <a:t>				Trang Luong</a:t>
            </a:r>
          </a:p>
          <a:p>
            <a:pPr>
              <a:lnSpc>
                <a:spcPct val="90000"/>
              </a:lnSpc>
            </a:pPr>
            <a:r>
              <a:rPr lang="en-US" sz="1200" dirty="0" err="1">
                <a:solidFill>
                  <a:srgbClr val="404040"/>
                </a:solidFill>
                <a:latin typeface="Arial" panose="020B0604020202020204" pitchFamily="34" charset="0"/>
                <a:cs typeface="Arial" panose="020B0604020202020204" pitchFamily="34" charset="0"/>
              </a:rPr>
              <a:t>Ph.D</a:t>
            </a:r>
            <a:r>
              <a:rPr lang="en-US" sz="1200" dirty="0">
                <a:solidFill>
                  <a:srgbClr val="404040"/>
                </a:solidFill>
                <a:latin typeface="Arial" panose="020B0604020202020204" pitchFamily="34" charset="0"/>
                <a:cs typeface="Arial" panose="020B0604020202020204" pitchFamily="34" charset="0"/>
              </a:rPr>
              <a:t> student, </a:t>
            </a:r>
            <a:r>
              <a:rPr lang="en-US" sz="1200" dirty="0">
                <a:solidFill>
                  <a:srgbClr val="404040"/>
                </a:solidFill>
                <a:effectLst/>
                <a:latin typeface="Arial" panose="020B0604020202020204" pitchFamily="34" charset="0"/>
                <a:cs typeface="Arial" panose="020B0604020202020204" pitchFamily="34" charset="0"/>
              </a:rPr>
              <a:t>Clean Energy and Sustainability Analytics Center, Department of Earth and Environmental Studies, Montclair State University, USA</a:t>
            </a:r>
          </a:p>
          <a:p>
            <a:pPr algn="l">
              <a:lnSpc>
                <a:spcPct val="90000"/>
              </a:lnSpc>
            </a:pPr>
            <a:r>
              <a:rPr lang="en-US" sz="1200" dirty="0">
                <a:solidFill>
                  <a:srgbClr val="404040"/>
                </a:solidFill>
                <a:latin typeface="Arial" panose="020B0604020202020204" pitchFamily="34" charset="0"/>
                <a:cs typeface="Arial" panose="020B0604020202020204" pitchFamily="34" charset="0"/>
              </a:rPr>
              <a:t>				Dileep K. </a:t>
            </a:r>
            <a:r>
              <a:rPr lang="en-US" sz="1200" dirty="0" err="1">
                <a:solidFill>
                  <a:srgbClr val="404040"/>
                </a:solidFill>
                <a:latin typeface="Arial" panose="020B0604020202020204" pitchFamily="34" charset="0"/>
                <a:cs typeface="Arial" panose="020B0604020202020204" pitchFamily="34" charset="0"/>
              </a:rPr>
              <a:t>Birur</a:t>
            </a:r>
            <a:r>
              <a:rPr lang="en-US" sz="1200" dirty="0">
                <a:solidFill>
                  <a:srgbClr val="404040"/>
                </a:solidFill>
                <a:latin typeface="Arial" panose="020B0604020202020204" pitchFamily="34" charset="0"/>
                <a:cs typeface="Arial" panose="020B0604020202020204" pitchFamily="34" charset="0"/>
              </a:rPr>
              <a:t>, PhD</a:t>
            </a:r>
          </a:p>
          <a:p>
            <a:pPr>
              <a:lnSpc>
                <a:spcPct val="90000"/>
              </a:lnSpc>
            </a:pPr>
            <a:r>
              <a:rPr lang="en-US" sz="1200" dirty="0">
                <a:solidFill>
                  <a:srgbClr val="404040"/>
                </a:solidFill>
                <a:latin typeface="Arial" panose="020B0604020202020204" pitchFamily="34" charset="0"/>
                <a:cs typeface="Arial" panose="020B0604020202020204" pitchFamily="34" charset="0"/>
              </a:rPr>
              <a:t>Academic Affiliate, College of Science &amp; Mathematics, Montclair State University, NJ, USA.</a:t>
            </a:r>
            <a:r>
              <a:rPr lang="en-US" sz="1800" b="0" i="1" dirty="0">
                <a:solidFill>
                  <a:srgbClr val="222222"/>
                </a:solidFill>
                <a:effectLst/>
                <a:latin typeface="Times New Roman" panose="02020603050405020304" pitchFamily="18" charset="0"/>
              </a:rPr>
              <a:t> </a:t>
            </a:r>
            <a:endParaRPr lang="en-US" sz="1200" dirty="0">
              <a:solidFill>
                <a:srgbClr val="404040"/>
              </a:solidFill>
              <a:latin typeface="Arial" panose="020B0604020202020204" pitchFamily="34" charset="0"/>
              <a:cs typeface="Arial" panose="020B0604020202020204" pitchFamily="34" charset="0"/>
            </a:endParaRPr>
          </a:p>
          <a:p>
            <a:pPr algn="l">
              <a:lnSpc>
                <a:spcPct val="90000"/>
              </a:lnSpc>
            </a:pPr>
            <a:r>
              <a:rPr lang="en-US" sz="1200" dirty="0">
                <a:solidFill>
                  <a:srgbClr val="404040"/>
                </a:solidFill>
                <a:latin typeface="Arial" panose="020B0604020202020204" pitchFamily="34" charset="0"/>
                <a:cs typeface="Arial" panose="020B0604020202020204" pitchFamily="34" charset="0"/>
              </a:rPr>
              <a:t>				Pankaj Lal, PhD</a:t>
            </a:r>
          </a:p>
          <a:p>
            <a:pPr>
              <a:lnSpc>
                <a:spcPct val="90000"/>
              </a:lnSpc>
            </a:pPr>
            <a:r>
              <a:rPr lang="en-US" sz="1200" dirty="0">
                <a:solidFill>
                  <a:srgbClr val="404040"/>
                </a:solidFill>
                <a:effectLst/>
                <a:latin typeface="Arial" panose="020B0604020202020204" pitchFamily="34" charset="0"/>
                <a:cs typeface="Arial" panose="020B0604020202020204" pitchFamily="34" charset="0"/>
              </a:rPr>
              <a:t>Director, Clean Energy and Sustainability Analytics Center, Department of Earth and Environmental Studies, Montclair State University, USA</a:t>
            </a:r>
          </a:p>
          <a:p>
            <a:pPr indent="-228600" algn="l">
              <a:lnSpc>
                <a:spcPct val="90000"/>
              </a:lnSpc>
              <a:buFont typeface="Arial" panose="020B0604020202020204" pitchFamily="34" charset="0"/>
              <a:buChar char="•"/>
            </a:pPr>
            <a:endParaRPr lang="en-US" sz="1200" dirty="0">
              <a:solidFill>
                <a:srgbClr val="404040"/>
              </a:solidFill>
              <a:latin typeface="Arial" panose="020B0604020202020204" pitchFamily="34" charset="0"/>
              <a:cs typeface="Arial" panose="020B0604020202020204" pitchFamily="34" charset="0"/>
            </a:endParaRPr>
          </a:p>
          <a:p>
            <a:pPr indent="-228600" algn="l">
              <a:lnSpc>
                <a:spcPct val="90000"/>
              </a:lnSpc>
              <a:buFont typeface="Arial" panose="020B0604020202020204" pitchFamily="34" charset="0"/>
              <a:buChar char="•"/>
            </a:pPr>
            <a:endParaRPr lang="en-US" sz="1200" dirty="0">
              <a:solidFill>
                <a:srgbClr val="404040"/>
              </a:solidFill>
              <a:effectLst/>
              <a:latin typeface="Arial" panose="020B0604020202020204" pitchFamily="34" charset="0"/>
              <a:cs typeface="Arial" panose="020B0604020202020204" pitchFamily="34" charset="0"/>
            </a:endParaRPr>
          </a:p>
          <a:p>
            <a:pPr algn="l">
              <a:lnSpc>
                <a:spcPct val="90000"/>
              </a:lnSpc>
            </a:pPr>
            <a:r>
              <a:rPr lang="en-US" sz="1200" dirty="0">
                <a:solidFill>
                  <a:srgbClr val="404040"/>
                </a:solidFill>
                <a:latin typeface="Arial" panose="020B0604020202020204" pitchFamily="34" charset="0"/>
                <a:cs typeface="Arial" panose="020B0604020202020204" pitchFamily="34" charset="0"/>
              </a:rPr>
              <a:t>		Paper presented at the 25</a:t>
            </a:r>
            <a:r>
              <a:rPr lang="en-US" sz="1200" baseline="30000" dirty="0">
                <a:solidFill>
                  <a:srgbClr val="404040"/>
                </a:solidFill>
                <a:latin typeface="Arial" panose="020B0604020202020204" pitchFamily="34" charset="0"/>
                <a:cs typeface="Arial" panose="020B0604020202020204" pitchFamily="34" charset="0"/>
              </a:rPr>
              <a:t>th</a:t>
            </a:r>
            <a:r>
              <a:rPr lang="en-US" sz="1200" dirty="0">
                <a:solidFill>
                  <a:srgbClr val="404040"/>
                </a:solidFill>
                <a:latin typeface="Arial" panose="020B0604020202020204" pitchFamily="34" charset="0"/>
                <a:cs typeface="Arial" panose="020B0604020202020204" pitchFamily="34" charset="0"/>
              </a:rPr>
              <a:t> Annual Conference on Global Economic Analysis (GTAP)</a:t>
            </a:r>
          </a:p>
          <a:p>
            <a:pPr algn="l">
              <a:lnSpc>
                <a:spcPct val="90000"/>
              </a:lnSpc>
            </a:pPr>
            <a:r>
              <a:rPr lang="en-US" sz="1200" dirty="0">
                <a:solidFill>
                  <a:srgbClr val="404040"/>
                </a:solidFill>
                <a:effectLst/>
                <a:latin typeface="Arial" panose="020B0604020202020204" pitchFamily="34" charset="0"/>
                <a:cs typeface="Arial" panose="020B0604020202020204" pitchFamily="34" charset="0"/>
              </a:rPr>
              <a:t>				June 8-10, 2022</a:t>
            </a:r>
          </a:p>
          <a:p>
            <a:pPr indent="-228600" algn="l">
              <a:lnSpc>
                <a:spcPct val="90000"/>
              </a:lnSpc>
              <a:buFont typeface="Arial" panose="020B0604020202020204" pitchFamily="34" charset="0"/>
              <a:buChar char="•"/>
            </a:pPr>
            <a:endParaRPr lang="en-US" sz="1200" dirty="0">
              <a:solidFill>
                <a:srgbClr val="404040"/>
              </a:solidFill>
              <a:latin typeface="Arial" panose="020B0604020202020204" pitchFamily="34" charset="0"/>
              <a:cs typeface="Arial" panose="020B0604020202020204" pitchFamily="34" charset="0"/>
            </a:endParaRPr>
          </a:p>
          <a:p>
            <a:pPr indent="-228600" algn="l">
              <a:lnSpc>
                <a:spcPct val="90000"/>
              </a:lnSpc>
              <a:buFont typeface="Arial" panose="020B0604020202020204" pitchFamily="34" charset="0"/>
              <a:buChar char="•"/>
            </a:pPr>
            <a:endParaRPr lang="en-US" sz="1200" dirty="0">
              <a:solidFill>
                <a:srgbClr val="404040"/>
              </a:solidFill>
              <a:latin typeface="Arial" panose="020B0604020202020204" pitchFamily="34" charset="0"/>
              <a:cs typeface="Arial" panose="020B0604020202020204" pitchFamily="34" charset="0"/>
            </a:endParaRPr>
          </a:p>
          <a:p>
            <a:pPr indent="-228600" algn="l">
              <a:lnSpc>
                <a:spcPct val="90000"/>
              </a:lnSpc>
              <a:buFont typeface="Arial" panose="020B0604020202020204" pitchFamily="34" charset="0"/>
              <a:buChar char="•"/>
            </a:pPr>
            <a:endParaRPr lang="en-US" sz="1200" dirty="0">
              <a:solidFill>
                <a:srgbClr val="40404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087520"/>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877CE-92F1-8798-00C6-F74E041197AF}"/>
              </a:ext>
            </a:extLst>
          </p:cNvPr>
          <p:cNvSpPr>
            <a:spLocks noGrp="1"/>
          </p:cNvSpPr>
          <p:nvPr>
            <p:ph type="title"/>
          </p:nvPr>
        </p:nvSpPr>
        <p:spPr>
          <a:xfrm>
            <a:off x="260865" y="129215"/>
            <a:ext cx="5142271" cy="719667"/>
          </a:xfrm>
        </p:spPr>
        <p:txBody>
          <a:bodyPr vert="horz" lIns="91440" tIns="45720" rIns="91440" bIns="45720" rtlCol="0" anchor="ctr">
            <a:normAutofit/>
          </a:bodyPr>
          <a:lstStyle/>
          <a:p>
            <a:r>
              <a:rPr lang="en-US" dirty="0"/>
              <a:t>Key findings</a:t>
            </a:r>
          </a:p>
        </p:txBody>
      </p:sp>
      <p:sp>
        <p:nvSpPr>
          <p:cNvPr id="5" name="TextBox 4">
            <a:extLst>
              <a:ext uri="{FF2B5EF4-FFF2-40B4-BE49-F238E27FC236}">
                <a16:creationId xmlns:a16="http://schemas.microsoft.com/office/drawing/2014/main" id="{C7C1C9B1-6574-339F-35EB-D36E669C57DE}"/>
              </a:ext>
            </a:extLst>
          </p:cNvPr>
          <p:cNvSpPr txBox="1"/>
          <p:nvPr/>
        </p:nvSpPr>
        <p:spPr>
          <a:xfrm>
            <a:off x="2942281" y="4736411"/>
            <a:ext cx="6307438" cy="467360"/>
          </a:xfrm>
          <a:prstGeom prst="rect">
            <a:avLst/>
          </a:prstGeom>
        </p:spPr>
        <p:txBody>
          <a:bodyPr vert="horz" lIns="91440" tIns="45720" rIns="91440" bIns="45720" rtlCol="0">
            <a:normAutofit/>
          </a:bodyPr>
          <a:lstStyle/>
          <a:p>
            <a:pPr marL="0" marR="0" defTabSz="914400">
              <a:lnSpc>
                <a:spcPct val="85000"/>
              </a:lnSpc>
              <a:spcBef>
                <a:spcPts val="600"/>
              </a:spcBef>
              <a:spcAft>
                <a:spcPts val="600"/>
              </a:spcAft>
              <a:buFont typeface="Arial" pitchFamily="34" charset="0"/>
              <a:buChar char=" "/>
            </a:pPr>
            <a:r>
              <a:rPr lang="en-US" sz="1600" b="1" dirty="0">
                <a:solidFill>
                  <a:schemeClr val="tx1">
                    <a:lumMod val="85000"/>
                    <a:lumOff val="15000"/>
                  </a:schemeClr>
                </a:solidFill>
                <a:effectLst/>
                <a:latin typeface="Arial" panose="020B0604020202020204" pitchFamily="34" charset="0"/>
                <a:cs typeface="Arial" panose="020B0604020202020204" pitchFamily="34" charset="0"/>
              </a:rPr>
              <a:t>Table 1 : GDP impacts- different vaccination rates</a:t>
            </a:r>
            <a:endParaRPr lang="en-US" sz="1600" dirty="0">
              <a:solidFill>
                <a:schemeClr val="tx1">
                  <a:lumMod val="85000"/>
                  <a:lumOff val="15000"/>
                </a:schemeClr>
              </a:solidFill>
              <a:effectLst/>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A01A15E5-C743-2985-010F-2D437264598E}"/>
              </a:ext>
            </a:extLst>
          </p:cNvPr>
          <p:cNvSpPr txBox="1"/>
          <p:nvPr/>
        </p:nvSpPr>
        <p:spPr>
          <a:xfrm>
            <a:off x="171502" y="5239002"/>
            <a:ext cx="11848996" cy="1154675"/>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US" sz="16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With 75% and 100% of the population getting vaccinated, the model indicated an increase in GDP in these economies. </a:t>
            </a:r>
            <a:r>
              <a:rPr lang="en-US" sz="1600" dirty="0">
                <a:solidFill>
                  <a:srgbClr val="222222"/>
                </a:solidFill>
                <a:latin typeface="Arial" panose="020B0604020202020204" pitchFamily="34" charset="0"/>
                <a:ea typeface="Times New Roman" panose="02020603050405020304" pitchFamily="18" charset="0"/>
                <a:cs typeface="Arial" panose="020B0604020202020204" pitchFamily="34" charset="0"/>
              </a:rPr>
              <a:t>V</a:t>
            </a:r>
            <a:r>
              <a:rPr lang="en-US" sz="16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accinations had advanced work mobility since the labor force is back to work or they are currently working from home, which leads to overall growth in the size of the workforce and growth in the productivity of that workforce. </a:t>
            </a:r>
            <a:endParaRPr lang="en-US" sz="1600" dirty="0">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23B3C8D3-1DF6-C0B2-2B4F-75D72D16BC5A}"/>
              </a:ext>
            </a:extLst>
          </p:cNvPr>
          <p:cNvGraphicFramePr>
            <a:graphicFrameLocks noGrp="1"/>
          </p:cNvGraphicFramePr>
          <p:nvPr>
            <p:extLst>
              <p:ext uri="{D42A27DB-BD31-4B8C-83A1-F6EECF244321}">
                <p14:modId xmlns:p14="http://schemas.microsoft.com/office/powerpoint/2010/main" val="3235499228"/>
              </p:ext>
            </p:extLst>
          </p:nvPr>
        </p:nvGraphicFramePr>
        <p:xfrm>
          <a:off x="834594" y="1087573"/>
          <a:ext cx="10228358" cy="3595675"/>
        </p:xfrm>
        <a:graphic>
          <a:graphicData uri="http://schemas.openxmlformats.org/drawingml/2006/table">
            <a:tbl>
              <a:tblPr>
                <a:tableStyleId>{5C22544A-7EE6-4342-B048-85BDC9FD1C3A}</a:tableStyleId>
              </a:tblPr>
              <a:tblGrid>
                <a:gridCol w="978626">
                  <a:extLst>
                    <a:ext uri="{9D8B030D-6E8A-4147-A177-3AD203B41FA5}">
                      <a16:colId xmlns:a16="http://schemas.microsoft.com/office/drawing/2014/main" val="851046492"/>
                    </a:ext>
                  </a:extLst>
                </a:gridCol>
                <a:gridCol w="1174679">
                  <a:extLst>
                    <a:ext uri="{9D8B030D-6E8A-4147-A177-3AD203B41FA5}">
                      <a16:colId xmlns:a16="http://schemas.microsoft.com/office/drawing/2014/main" val="3145869300"/>
                    </a:ext>
                  </a:extLst>
                </a:gridCol>
                <a:gridCol w="1287887">
                  <a:extLst>
                    <a:ext uri="{9D8B030D-6E8A-4147-A177-3AD203B41FA5}">
                      <a16:colId xmlns:a16="http://schemas.microsoft.com/office/drawing/2014/main" val="3092183994"/>
                    </a:ext>
                  </a:extLst>
                </a:gridCol>
                <a:gridCol w="940158">
                  <a:extLst>
                    <a:ext uri="{9D8B030D-6E8A-4147-A177-3AD203B41FA5}">
                      <a16:colId xmlns:a16="http://schemas.microsoft.com/office/drawing/2014/main" val="2266172081"/>
                    </a:ext>
                  </a:extLst>
                </a:gridCol>
                <a:gridCol w="1081825">
                  <a:extLst>
                    <a:ext uri="{9D8B030D-6E8A-4147-A177-3AD203B41FA5}">
                      <a16:colId xmlns:a16="http://schemas.microsoft.com/office/drawing/2014/main" val="3118194718"/>
                    </a:ext>
                  </a:extLst>
                </a:gridCol>
                <a:gridCol w="1004552">
                  <a:extLst>
                    <a:ext uri="{9D8B030D-6E8A-4147-A177-3AD203B41FA5}">
                      <a16:colId xmlns:a16="http://schemas.microsoft.com/office/drawing/2014/main" val="4228044203"/>
                    </a:ext>
                  </a:extLst>
                </a:gridCol>
                <a:gridCol w="1275009">
                  <a:extLst>
                    <a:ext uri="{9D8B030D-6E8A-4147-A177-3AD203B41FA5}">
                      <a16:colId xmlns:a16="http://schemas.microsoft.com/office/drawing/2014/main" val="1344758794"/>
                    </a:ext>
                  </a:extLst>
                </a:gridCol>
                <a:gridCol w="1017431">
                  <a:extLst>
                    <a:ext uri="{9D8B030D-6E8A-4147-A177-3AD203B41FA5}">
                      <a16:colId xmlns:a16="http://schemas.microsoft.com/office/drawing/2014/main" val="3624034736"/>
                    </a:ext>
                  </a:extLst>
                </a:gridCol>
                <a:gridCol w="1468191">
                  <a:extLst>
                    <a:ext uri="{9D8B030D-6E8A-4147-A177-3AD203B41FA5}">
                      <a16:colId xmlns:a16="http://schemas.microsoft.com/office/drawing/2014/main" val="2416698083"/>
                    </a:ext>
                  </a:extLst>
                </a:gridCol>
              </a:tblGrid>
              <a:tr h="187519">
                <a:tc>
                  <a:txBody>
                    <a:bodyPr/>
                    <a:lstStyle/>
                    <a:p>
                      <a:pPr algn="l"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b"/>
                </a:tc>
                <a:tc>
                  <a:txBody>
                    <a:bodyPr/>
                    <a:lstStyle/>
                    <a:p>
                      <a:pPr algn="l"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b"/>
                </a:tc>
                <a:tc>
                  <a:txBody>
                    <a:bodyPr/>
                    <a:lstStyle/>
                    <a:p>
                      <a:pPr algn="l"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b"/>
                </a:tc>
                <a:tc gridSpan="6">
                  <a:txBody>
                    <a:bodyPr/>
                    <a:lstStyle/>
                    <a:p>
                      <a:pPr algn="ctr" fontAlgn="ctr"/>
                      <a:r>
                        <a:rPr lang="en-US" sz="1200" u="none" strike="noStrike">
                          <a:effectLst/>
                          <a:latin typeface="Arial" panose="020B0604020202020204" pitchFamily="34" charset="0"/>
                          <a:cs typeface="Arial" panose="020B0604020202020204" pitchFamily="34" charset="0"/>
                        </a:rPr>
                        <a:t>Change in Real GDP ($2021 trillion &amp; % Change)</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27440215"/>
                  </a:ext>
                </a:extLst>
              </a:tr>
              <a:tr h="187519">
                <a:tc>
                  <a:txBody>
                    <a:bodyPr/>
                    <a:lstStyle/>
                    <a:p>
                      <a:pPr algn="ctr" fontAlgn="ctr"/>
                      <a:r>
                        <a:rPr lang="en-US" sz="1200" u="none" strike="noStrike">
                          <a:effectLst/>
                          <a:latin typeface="Arial" panose="020B0604020202020204" pitchFamily="34" charset="0"/>
                          <a:cs typeface="Arial" panose="020B0604020202020204" pitchFamily="34" charset="0"/>
                        </a:rPr>
                        <a:t>Countries/</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rowSpan="2">
                  <a:txBody>
                    <a:bodyPr/>
                    <a:lstStyle/>
                    <a:p>
                      <a:pPr algn="ctr" fontAlgn="ctr"/>
                      <a:r>
                        <a:rPr lang="en-US" sz="1200" u="none" strike="noStrike">
                          <a:effectLst/>
                          <a:latin typeface="Arial" panose="020B0604020202020204" pitchFamily="34" charset="0"/>
                          <a:cs typeface="Arial" panose="020B0604020202020204" pitchFamily="34" charset="0"/>
                        </a:rPr>
                        <a:t>Real GDP</a:t>
                      </a:r>
                      <a:br>
                        <a:rPr lang="en-US" sz="1200" u="none" strike="noStrike">
                          <a:effectLst/>
                          <a:latin typeface="Arial" panose="020B0604020202020204" pitchFamily="34" charset="0"/>
                          <a:cs typeface="Arial" panose="020B0604020202020204" pitchFamily="34" charset="0"/>
                        </a:rPr>
                      </a:br>
                      <a:r>
                        <a:rPr lang="en-US" sz="1200" u="none" strike="noStrike">
                          <a:effectLst/>
                          <a:latin typeface="Arial" panose="020B0604020202020204" pitchFamily="34" charset="0"/>
                          <a:cs typeface="Arial" panose="020B0604020202020204" pitchFamily="34" charset="0"/>
                        </a:rPr>
                        <a:t>2019</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rowSpan="2">
                  <a:txBody>
                    <a:bodyPr/>
                    <a:lstStyle/>
                    <a:p>
                      <a:pPr algn="ctr" fontAlgn="ctr"/>
                      <a:r>
                        <a:rPr lang="en-US" sz="1200" u="none" strike="noStrike">
                          <a:effectLst/>
                          <a:latin typeface="Arial" panose="020B0604020202020204" pitchFamily="34" charset="0"/>
                          <a:cs typeface="Arial" panose="020B0604020202020204" pitchFamily="34" charset="0"/>
                        </a:rPr>
                        <a:t>COVID-19</a:t>
                      </a:r>
                      <a:br>
                        <a:rPr lang="en-US" sz="1200" u="none" strike="noStrike">
                          <a:effectLst/>
                          <a:latin typeface="Arial" panose="020B0604020202020204" pitchFamily="34" charset="0"/>
                          <a:cs typeface="Arial" panose="020B0604020202020204" pitchFamily="34" charset="0"/>
                        </a:rPr>
                      </a:br>
                      <a:r>
                        <a:rPr lang="en-US" sz="1200" u="none" strike="noStrike">
                          <a:effectLst/>
                          <a:latin typeface="Arial" panose="020B0604020202020204" pitchFamily="34" charset="0"/>
                          <a:cs typeface="Arial" panose="020B0604020202020204" pitchFamily="34" charset="0"/>
                        </a:rPr>
                        <a:t>2019-2020</a:t>
                      </a:r>
                      <a:br>
                        <a:rPr lang="en-US" sz="1200" u="none" strike="noStrike">
                          <a:effectLst/>
                          <a:latin typeface="Arial" panose="020B0604020202020204" pitchFamily="34" charset="0"/>
                          <a:cs typeface="Arial" panose="020B0604020202020204" pitchFamily="34" charset="0"/>
                        </a:rPr>
                      </a:b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gridSpan="2">
                  <a:txBody>
                    <a:bodyPr/>
                    <a:lstStyle/>
                    <a:p>
                      <a:pPr algn="ctr" fontAlgn="ctr"/>
                      <a:r>
                        <a:rPr lang="en-US" sz="1200" u="none" strike="noStrike">
                          <a:effectLst/>
                          <a:latin typeface="Arial" panose="020B0604020202020204" pitchFamily="34" charset="0"/>
                          <a:cs typeface="Arial" panose="020B0604020202020204" pitchFamily="34" charset="0"/>
                        </a:rPr>
                        <a:t>Actual</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hMerge="1">
                  <a:txBody>
                    <a:bodyPr/>
                    <a:lstStyle/>
                    <a:p>
                      <a:endParaRPr lang="en-US"/>
                    </a:p>
                  </a:txBody>
                  <a:tcPr/>
                </a:tc>
                <a:tc gridSpan="2">
                  <a:txBody>
                    <a:bodyPr/>
                    <a:lstStyle/>
                    <a:p>
                      <a:pPr algn="ctr" fontAlgn="ctr"/>
                      <a:r>
                        <a:rPr lang="en-US" sz="1200" u="none" strike="noStrike">
                          <a:effectLst/>
                          <a:latin typeface="Arial" panose="020B0604020202020204" pitchFamily="34" charset="0"/>
                          <a:cs typeface="Arial" panose="020B0604020202020204" pitchFamily="34" charset="0"/>
                        </a:rPr>
                        <a:t>75%</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hMerge="1">
                  <a:txBody>
                    <a:bodyPr/>
                    <a:lstStyle/>
                    <a:p>
                      <a:endParaRPr lang="en-US"/>
                    </a:p>
                  </a:txBody>
                  <a:tcPr/>
                </a:tc>
                <a:tc gridSpan="2">
                  <a:txBody>
                    <a:bodyPr/>
                    <a:lstStyle/>
                    <a:p>
                      <a:pPr algn="ctr" fontAlgn="ctr"/>
                      <a:r>
                        <a:rPr lang="en-US" sz="1200" u="none" strike="noStrike">
                          <a:effectLst/>
                          <a:latin typeface="Arial" panose="020B0604020202020204" pitchFamily="34" charset="0"/>
                          <a:cs typeface="Arial" panose="020B0604020202020204" pitchFamily="34" charset="0"/>
                        </a:rPr>
                        <a:t>100%</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hMerge="1">
                  <a:txBody>
                    <a:bodyPr/>
                    <a:lstStyle/>
                    <a:p>
                      <a:endParaRPr lang="en-US"/>
                    </a:p>
                  </a:txBody>
                  <a:tcPr/>
                </a:tc>
                <a:extLst>
                  <a:ext uri="{0D108BD9-81ED-4DB2-BD59-A6C34878D82A}">
                    <a16:rowId xmlns:a16="http://schemas.microsoft.com/office/drawing/2014/main" val="4106133453"/>
                  </a:ext>
                </a:extLst>
              </a:tr>
              <a:tr h="360994">
                <a:tc>
                  <a:txBody>
                    <a:bodyPr/>
                    <a:lstStyle/>
                    <a:p>
                      <a:pPr algn="ctr" fontAlgn="ctr"/>
                      <a:r>
                        <a:rPr lang="en-US" sz="1200" u="none" strike="noStrike">
                          <a:effectLst/>
                          <a:latin typeface="Arial" panose="020B0604020202020204" pitchFamily="34" charset="0"/>
                          <a:cs typeface="Arial" panose="020B0604020202020204" pitchFamily="34" charset="0"/>
                        </a:rPr>
                        <a:t>Regions</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vMerge="1">
                  <a:txBody>
                    <a:bodyPr/>
                    <a:lstStyle/>
                    <a:p>
                      <a:endParaRPr lang="en-US"/>
                    </a:p>
                  </a:txBody>
                  <a:tcPr/>
                </a:tc>
                <a:tc vMerge="1">
                  <a:txBody>
                    <a:bodyPr/>
                    <a:lstStyle/>
                    <a:p>
                      <a:endParaRPr lang="en-US"/>
                    </a:p>
                  </a:txBody>
                  <a:tcPr/>
                </a:tc>
                <a:tc gridSpan="2">
                  <a:txBody>
                    <a:bodyPr/>
                    <a:lstStyle/>
                    <a:p>
                      <a:pPr algn="ctr" fontAlgn="ctr"/>
                      <a:r>
                        <a:rPr lang="en-US" sz="1200" u="none" strike="noStrike">
                          <a:effectLst/>
                          <a:latin typeface="Arial" panose="020B0604020202020204" pitchFamily="34" charset="0"/>
                          <a:cs typeface="Arial" panose="020B0604020202020204" pitchFamily="34" charset="0"/>
                        </a:rPr>
                        <a:t>vaccination rate</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hMerge="1">
                  <a:txBody>
                    <a:bodyPr/>
                    <a:lstStyle/>
                    <a:p>
                      <a:endParaRPr lang="en-US"/>
                    </a:p>
                  </a:txBody>
                  <a:tcPr/>
                </a:tc>
                <a:tc gridSpan="2">
                  <a:txBody>
                    <a:bodyPr/>
                    <a:lstStyle/>
                    <a:p>
                      <a:pPr algn="ctr" fontAlgn="ctr"/>
                      <a:r>
                        <a:rPr lang="en-US" sz="1200" u="none" strike="noStrike">
                          <a:effectLst/>
                          <a:latin typeface="Arial" panose="020B0604020202020204" pitchFamily="34" charset="0"/>
                          <a:cs typeface="Arial" panose="020B0604020202020204" pitchFamily="34" charset="0"/>
                        </a:rPr>
                        <a:t>vaccination rate</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hMerge="1">
                  <a:txBody>
                    <a:bodyPr/>
                    <a:lstStyle/>
                    <a:p>
                      <a:endParaRPr lang="en-US"/>
                    </a:p>
                  </a:txBody>
                  <a:tcPr/>
                </a:tc>
                <a:tc gridSpan="2">
                  <a:txBody>
                    <a:bodyPr/>
                    <a:lstStyle/>
                    <a:p>
                      <a:pPr algn="ctr" fontAlgn="ctr"/>
                      <a:r>
                        <a:rPr lang="en-US" sz="1200" u="none" strike="noStrike">
                          <a:effectLst/>
                          <a:latin typeface="Arial" panose="020B0604020202020204" pitchFamily="34" charset="0"/>
                          <a:cs typeface="Arial" panose="020B0604020202020204" pitchFamily="34" charset="0"/>
                        </a:rPr>
                        <a:t>vaccination rate</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hMerge="1">
                  <a:txBody>
                    <a:bodyPr/>
                    <a:lstStyle/>
                    <a:p>
                      <a:endParaRPr lang="en-US"/>
                    </a:p>
                  </a:txBody>
                  <a:tcPr/>
                </a:tc>
                <a:extLst>
                  <a:ext uri="{0D108BD9-81ED-4DB2-BD59-A6C34878D82A}">
                    <a16:rowId xmlns:a16="http://schemas.microsoft.com/office/drawing/2014/main" val="3913174497"/>
                  </a:ext>
                </a:extLst>
              </a:tr>
              <a:tr h="187519">
                <a:tc>
                  <a:txBody>
                    <a:bodyPr/>
                    <a:lstStyle/>
                    <a:p>
                      <a:pPr algn="l" fontAlgn="ctr"/>
                      <a:r>
                        <a:rPr lang="en-US" sz="1200" u="none" strike="noStrike">
                          <a:effectLst/>
                          <a:latin typeface="Arial" panose="020B0604020202020204" pitchFamily="34" charset="0"/>
                          <a:cs typeface="Arial" panose="020B0604020202020204" pitchFamily="34" charset="0"/>
                        </a:rPr>
                        <a:t> </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 trillion</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 change</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dirty="0">
                          <a:effectLst/>
                          <a:latin typeface="Arial" panose="020B0604020202020204" pitchFamily="34" charset="0"/>
                          <a:cs typeface="Arial" panose="020B0604020202020204" pitchFamily="34" charset="0"/>
                        </a:rPr>
                        <a:t>$ trillion</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 Change</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dirty="0">
                          <a:effectLst/>
                          <a:latin typeface="Arial" panose="020B0604020202020204" pitchFamily="34" charset="0"/>
                          <a:cs typeface="Arial" panose="020B0604020202020204" pitchFamily="34" charset="0"/>
                        </a:rPr>
                        <a:t>$ trillion</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 Change</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 trillion</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dirty="0">
                          <a:effectLst/>
                          <a:latin typeface="Arial" panose="020B0604020202020204" pitchFamily="34" charset="0"/>
                          <a:cs typeface="Arial" panose="020B0604020202020204" pitchFamily="34" charset="0"/>
                        </a:rPr>
                        <a:t>% Change</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115" marR="7115" marT="7115" marB="0" anchor="ctr"/>
                </a:tc>
                <a:extLst>
                  <a:ext uri="{0D108BD9-81ED-4DB2-BD59-A6C34878D82A}">
                    <a16:rowId xmlns:a16="http://schemas.microsoft.com/office/drawing/2014/main" val="643328763"/>
                  </a:ext>
                </a:extLst>
              </a:tr>
              <a:tr h="187519">
                <a:tc>
                  <a:txBody>
                    <a:bodyPr/>
                    <a:lstStyle/>
                    <a:p>
                      <a:pPr algn="l" fontAlgn="ctr"/>
                      <a:r>
                        <a:rPr lang="en-US" sz="1200" u="none" strike="noStrike">
                          <a:effectLst/>
                          <a:latin typeface="Arial" panose="020B0604020202020204" pitchFamily="34" charset="0"/>
                          <a:cs typeface="Arial" panose="020B0604020202020204" pitchFamily="34" charset="0"/>
                        </a:rPr>
                        <a:t>USA</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21.43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dirty="0">
                          <a:effectLst/>
                          <a:latin typeface="Arial" panose="020B0604020202020204" pitchFamily="34" charset="0"/>
                          <a:cs typeface="Arial" panose="020B0604020202020204" pitchFamily="34" charset="0"/>
                        </a:rPr>
                        <a:t>-3.40%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0.28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1.75%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3.08%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0.55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3.36%</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extLst>
                  <a:ext uri="{0D108BD9-81ED-4DB2-BD59-A6C34878D82A}">
                    <a16:rowId xmlns:a16="http://schemas.microsoft.com/office/drawing/2014/main" val="2169753509"/>
                  </a:ext>
                </a:extLst>
              </a:tr>
              <a:tr h="187519">
                <a:tc>
                  <a:txBody>
                    <a:bodyPr/>
                    <a:lstStyle/>
                    <a:p>
                      <a:pPr algn="l" fontAlgn="ctr"/>
                      <a:r>
                        <a:rPr lang="en-US" sz="1200" u="none" strike="noStrike">
                          <a:effectLst/>
                          <a:latin typeface="Arial" panose="020B0604020202020204" pitchFamily="34" charset="0"/>
                          <a:cs typeface="Arial" panose="020B0604020202020204" pitchFamily="34" charset="0"/>
                        </a:rPr>
                        <a:t>Japan</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5.15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-4.60%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0.003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0.006</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0.16%</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0.007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0.17%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extLst>
                  <a:ext uri="{0D108BD9-81ED-4DB2-BD59-A6C34878D82A}">
                    <a16:rowId xmlns:a16="http://schemas.microsoft.com/office/drawing/2014/main" val="601574698"/>
                  </a:ext>
                </a:extLst>
              </a:tr>
              <a:tr h="187519">
                <a:tc>
                  <a:txBody>
                    <a:bodyPr/>
                    <a:lstStyle/>
                    <a:p>
                      <a:pPr algn="l" fontAlgn="ctr"/>
                      <a:r>
                        <a:rPr lang="en-US" sz="1200" u="none" strike="noStrike">
                          <a:effectLst/>
                          <a:latin typeface="Arial" panose="020B0604020202020204" pitchFamily="34" charset="0"/>
                          <a:cs typeface="Arial" panose="020B0604020202020204" pitchFamily="34" charset="0"/>
                        </a:rPr>
                        <a:t>India</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2.87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-7.30%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0.008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0.28%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0.016</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0.56%</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0.018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0.61%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extLst>
                  <a:ext uri="{0D108BD9-81ED-4DB2-BD59-A6C34878D82A}">
                    <a16:rowId xmlns:a16="http://schemas.microsoft.com/office/drawing/2014/main" val="2464141489"/>
                  </a:ext>
                </a:extLst>
              </a:tr>
              <a:tr h="187519">
                <a:tc>
                  <a:txBody>
                    <a:bodyPr/>
                    <a:lstStyle/>
                    <a:p>
                      <a:pPr algn="l" fontAlgn="ctr"/>
                      <a:r>
                        <a:rPr lang="en-US" sz="1200" u="none" strike="noStrike">
                          <a:effectLst/>
                          <a:latin typeface="Arial" panose="020B0604020202020204" pitchFamily="34" charset="0"/>
                          <a:cs typeface="Arial" panose="020B0604020202020204" pitchFamily="34" charset="0"/>
                        </a:rPr>
                        <a:t>Vietnam</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0.26</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2.90%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0.0004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0.18%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0.0007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0.32%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0.0008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0.36%</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extLst>
                  <a:ext uri="{0D108BD9-81ED-4DB2-BD59-A6C34878D82A}">
                    <a16:rowId xmlns:a16="http://schemas.microsoft.com/office/drawing/2014/main" val="3150677047"/>
                  </a:ext>
                </a:extLst>
              </a:tr>
              <a:tr h="187519">
                <a:tc>
                  <a:txBody>
                    <a:bodyPr/>
                    <a:lstStyle/>
                    <a:p>
                      <a:pPr algn="l" fontAlgn="ctr"/>
                      <a:r>
                        <a:rPr lang="en-US" sz="1200" u="none" strike="noStrike">
                          <a:effectLst/>
                          <a:latin typeface="Arial" panose="020B0604020202020204" pitchFamily="34" charset="0"/>
                          <a:cs typeface="Arial" panose="020B0604020202020204" pitchFamily="34" charset="0"/>
                        </a:rPr>
                        <a:t>Canada</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1.74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-5.20%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0.011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0.53%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0.92%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0.023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extLst>
                  <a:ext uri="{0D108BD9-81ED-4DB2-BD59-A6C34878D82A}">
                    <a16:rowId xmlns:a16="http://schemas.microsoft.com/office/drawing/2014/main" val="3715192708"/>
                  </a:ext>
                </a:extLst>
              </a:tr>
              <a:tr h="187519">
                <a:tc>
                  <a:txBody>
                    <a:bodyPr/>
                    <a:lstStyle/>
                    <a:p>
                      <a:pPr algn="l" fontAlgn="ctr"/>
                      <a:r>
                        <a:rPr lang="en-US" sz="1200" u="none" strike="noStrike">
                          <a:effectLst/>
                          <a:latin typeface="Arial" panose="020B0604020202020204" pitchFamily="34" charset="0"/>
                          <a:cs typeface="Arial" panose="020B0604020202020204" pitchFamily="34" charset="0"/>
                        </a:rPr>
                        <a:t>Mexico</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1.27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-8.30%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0.023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1.61%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1.73%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2.01%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extLst>
                  <a:ext uri="{0D108BD9-81ED-4DB2-BD59-A6C34878D82A}">
                    <a16:rowId xmlns:a16="http://schemas.microsoft.com/office/drawing/2014/main" val="2033786121"/>
                  </a:ext>
                </a:extLst>
              </a:tr>
              <a:tr h="187519">
                <a:tc>
                  <a:txBody>
                    <a:bodyPr/>
                    <a:lstStyle/>
                    <a:p>
                      <a:pPr algn="l" fontAlgn="ctr"/>
                      <a:r>
                        <a:rPr lang="en-US" sz="1200" u="none" strike="noStrike">
                          <a:effectLst/>
                          <a:latin typeface="Arial" panose="020B0604020202020204" pitchFamily="34" charset="0"/>
                          <a:cs typeface="Arial" panose="020B0604020202020204" pitchFamily="34" charset="0"/>
                        </a:rPr>
                        <a:t>Argentina</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0.45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-9.90%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0.012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1.94%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0.019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2.99%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3.30%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extLst>
                  <a:ext uri="{0D108BD9-81ED-4DB2-BD59-A6C34878D82A}">
                    <a16:rowId xmlns:a16="http://schemas.microsoft.com/office/drawing/2014/main" val="940523916"/>
                  </a:ext>
                </a:extLst>
              </a:tr>
              <a:tr h="187519">
                <a:tc>
                  <a:txBody>
                    <a:bodyPr/>
                    <a:lstStyle/>
                    <a:p>
                      <a:pPr algn="l" fontAlgn="ctr"/>
                      <a:r>
                        <a:rPr lang="en-US" sz="1200" u="none" strike="noStrike">
                          <a:effectLst/>
                          <a:latin typeface="Arial" panose="020B0604020202020204" pitchFamily="34" charset="0"/>
                          <a:cs typeface="Arial" panose="020B0604020202020204" pitchFamily="34" charset="0"/>
                        </a:rPr>
                        <a:t>Brazil</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1.88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-4.10%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1.83%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2.58%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2.90%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extLst>
                  <a:ext uri="{0D108BD9-81ED-4DB2-BD59-A6C34878D82A}">
                    <a16:rowId xmlns:a16="http://schemas.microsoft.com/office/drawing/2014/main" val="2606151467"/>
                  </a:ext>
                </a:extLst>
              </a:tr>
              <a:tr h="187519">
                <a:tc>
                  <a:txBody>
                    <a:bodyPr/>
                    <a:lstStyle/>
                    <a:p>
                      <a:pPr algn="l" fontAlgn="ctr"/>
                      <a:r>
                        <a:rPr lang="en-US" sz="1200" u="none" strike="noStrike">
                          <a:effectLst/>
                          <a:latin typeface="Arial" panose="020B0604020202020204" pitchFamily="34" charset="0"/>
                          <a:cs typeface="Arial" panose="020B0604020202020204" pitchFamily="34" charset="0"/>
                        </a:rPr>
                        <a:t>Colombia</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0.32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-6.80%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0.007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1.58%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2.33%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0.011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2.61%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extLst>
                  <a:ext uri="{0D108BD9-81ED-4DB2-BD59-A6C34878D82A}">
                    <a16:rowId xmlns:a16="http://schemas.microsoft.com/office/drawing/2014/main" val="1740899740"/>
                  </a:ext>
                </a:extLst>
              </a:tr>
              <a:tr h="187519">
                <a:tc>
                  <a:txBody>
                    <a:bodyPr/>
                    <a:lstStyle/>
                    <a:p>
                      <a:pPr algn="l" fontAlgn="ctr"/>
                      <a:r>
                        <a:rPr lang="en-US" sz="1200" u="none" strike="noStrike">
                          <a:effectLst/>
                          <a:latin typeface="Arial" panose="020B0604020202020204" pitchFamily="34" charset="0"/>
                          <a:cs typeface="Arial" panose="020B0604020202020204" pitchFamily="34" charset="0"/>
                        </a:rPr>
                        <a:t>Peru</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0.23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-11.10%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0.007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3.55%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0.008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3.65%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0.009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dirty="0">
                          <a:effectLst/>
                          <a:latin typeface="Arial" panose="020B0604020202020204" pitchFamily="34" charset="0"/>
                          <a:cs typeface="Arial" panose="020B0604020202020204" pitchFamily="34" charset="0"/>
                        </a:rPr>
                        <a:t>4.26%</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115" marR="7115" marT="7115" marB="0" anchor="ctr"/>
                </a:tc>
                <a:extLst>
                  <a:ext uri="{0D108BD9-81ED-4DB2-BD59-A6C34878D82A}">
                    <a16:rowId xmlns:a16="http://schemas.microsoft.com/office/drawing/2014/main" val="2107474123"/>
                  </a:ext>
                </a:extLst>
              </a:tr>
              <a:tr h="187519">
                <a:tc>
                  <a:txBody>
                    <a:bodyPr/>
                    <a:lstStyle/>
                    <a:p>
                      <a:pPr algn="l" fontAlgn="ctr"/>
                      <a:r>
                        <a:rPr lang="en-US" sz="1200" u="none" strike="noStrike">
                          <a:effectLst/>
                          <a:latin typeface="Arial" panose="020B0604020202020204" pitchFamily="34" charset="0"/>
                          <a:cs typeface="Arial" panose="020B0604020202020204" pitchFamily="34" charset="0"/>
                        </a:rPr>
                        <a:t>EU</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15.69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-6%</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0.25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1.42%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0.43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2.48%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0.47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2.69%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extLst>
                  <a:ext uri="{0D108BD9-81ED-4DB2-BD59-A6C34878D82A}">
                    <a16:rowId xmlns:a16="http://schemas.microsoft.com/office/drawing/2014/main" val="29933432"/>
                  </a:ext>
                </a:extLst>
              </a:tr>
              <a:tr h="187519">
                <a:tc>
                  <a:txBody>
                    <a:bodyPr/>
                    <a:lstStyle/>
                    <a:p>
                      <a:pPr algn="l" fontAlgn="ctr"/>
                      <a:r>
                        <a:rPr lang="en-US" sz="1200" u="none" strike="noStrike">
                          <a:effectLst/>
                          <a:latin typeface="Arial" panose="020B0604020202020204" pitchFamily="34" charset="0"/>
                          <a:cs typeface="Arial" panose="020B0604020202020204" pitchFamily="34" charset="0"/>
                        </a:rPr>
                        <a:t>Germany</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3.89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-4.60%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0.001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0.80%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0.0019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1.42%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0.002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1.56%</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extLst>
                  <a:ext uri="{0D108BD9-81ED-4DB2-BD59-A6C34878D82A}">
                    <a16:rowId xmlns:a16="http://schemas.microsoft.com/office/drawing/2014/main" val="1611924347"/>
                  </a:ext>
                </a:extLst>
              </a:tr>
              <a:tr h="187519">
                <a:tc>
                  <a:txBody>
                    <a:bodyPr/>
                    <a:lstStyle/>
                    <a:p>
                      <a:pPr algn="l" fontAlgn="ctr"/>
                      <a:r>
                        <a:rPr lang="en-US" sz="1200" u="none" strike="noStrike">
                          <a:effectLst/>
                          <a:latin typeface="Arial" panose="020B0604020202020204" pitchFamily="34" charset="0"/>
                          <a:cs typeface="Arial" panose="020B0604020202020204" pitchFamily="34" charset="0"/>
                        </a:rPr>
                        <a:t>UK</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2.88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-9.40%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0.0003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1.52%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0.00072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3.07%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0.00077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3.30%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extLst>
                  <a:ext uri="{0D108BD9-81ED-4DB2-BD59-A6C34878D82A}">
                    <a16:rowId xmlns:a16="http://schemas.microsoft.com/office/drawing/2014/main" val="887177935"/>
                  </a:ext>
                </a:extLst>
              </a:tr>
              <a:tr h="187519">
                <a:tc>
                  <a:txBody>
                    <a:bodyPr/>
                    <a:lstStyle/>
                    <a:p>
                      <a:pPr algn="l" fontAlgn="ctr"/>
                      <a:r>
                        <a:rPr lang="en-US" sz="1200" u="none" strike="noStrike">
                          <a:effectLst/>
                          <a:latin typeface="Arial" panose="020B0604020202020204" pitchFamily="34" charset="0"/>
                          <a:cs typeface="Arial" panose="020B0604020202020204" pitchFamily="34" charset="0"/>
                        </a:rPr>
                        <a:t>Russia</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1.69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0.025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1.23%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0.035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1.71%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15" marR="7115" marT="7115" marB="0" anchor="ctr"/>
                </a:tc>
                <a:tc>
                  <a:txBody>
                    <a:bodyPr/>
                    <a:lstStyle/>
                    <a:p>
                      <a:pPr algn="ctr" fontAlgn="ctr"/>
                      <a:r>
                        <a:rPr lang="en-US" sz="1200" u="none" strike="noStrike" dirty="0">
                          <a:effectLst/>
                          <a:latin typeface="Arial" panose="020B0604020202020204" pitchFamily="34" charset="0"/>
                          <a:cs typeface="Arial" panose="020B0604020202020204" pitchFamily="34" charset="0"/>
                        </a:rPr>
                        <a:t>1.93%</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115" marR="7115" marT="7115" marB="0" anchor="ctr"/>
                </a:tc>
                <a:extLst>
                  <a:ext uri="{0D108BD9-81ED-4DB2-BD59-A6C34878D82A}">
                    <a16:rowId xmlns:a16="http://schemas.microsoft.com/office/drawing/2014/main" val="3981048451"/>
                  </a:ext>
                </a:extLst>
              </a:tr>
            </a:tbl>
          </a:graphicData>
        </a:graphic>
      </p:graphicFrame>
    </p:spTree>
    <p:extLst>
      <p:ext uri="{BB962C8B-B14F-4D97-AF65-F5344CB8AC3E}">
        <p14:creationId xmlns:p14="http://schemas.microsoft.com/office/powerpoint/2010/main" val="3556303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0EF1658-BCA5-B034-46D7-9372F4B3C4EA}"/>
              </a:ext>
            </a:extLst>
          </p:cNvPr>
          <p:cNvSpPr txBox="1"/>
          <p:nvPr/>
        </p:nvSpPr>
        <p:spPr>
          <a:xfrm>
            <a:off x="2720578" y="4490114"/>
            <a:ext cx="6750843" cy="416011"/>
          </a:xfrm>
          <a:prstGeom prst="rect">
            <a:avLst/>
          </a:prstGeom>
          <a:noFill/>
        </p:spPr>
        <p:txBody>
          <a:bodyPr wrap="square">
            <a:spAutoFit/>
          </a:bodyPr>
          <a:lstStyle/>
          <a:p>
            <a:pPr marL="0" marR="0" algn="just">
              <a:lnSpc>
                <a:spcPct val="150000"/>
              </a:lnSpc>
              <a:spcBef>
                <a:spcPts val="600"/>
              </a:spcBef>
              <a:spcAft>
                <a:spcPts val="600"/>
              </a:spcAft>
            </a:pPr>
            <a:r>
              <a:rPr lang="en-US" sz="1600" b="1" dirty="0">
                <a:effectLst/>
                <a:latin typeface="Arial" panose="020B0604020202020204" pitchFamily="34" charset="0"/>
                <a:ea typeface="Calibri" panose="020F0502020204030204" pitchFamily="34" charset="0"/>
                <a:cs typeface="Arial" panose="020B0604020202020204" pitchFamily="34" charset="0"/>
              </a:rPr>
              <a:t>Table 2: Imports and Exports impacts – different vaccination rates</a:t>
            </a:r>
            <a:endParaRPr lang="en-US" sz="1600" dirty="0">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F44DF30C-9F5F-D768-C475-31EFC700F46B}"/>
              </a:ext>
            </a:extLst>
          </p:cNvPr>
          <p:cNvSpPr txBox="1"/>
          <p:nvPr/>
        </p:nvSpPr>
        <p:spPr>
          <a:xfrm>
            <a:off x="315437" y="5189290"/>
            <a:ext cx="11561123" cy="1420325"/>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US" sz="20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The US, India, Russia, Canada, and Vietnam are predicted to </a:t>
            </a:r>
            <a:r>
              <a:rPr lang="en-US" sz="2000" dirty="0">
                <a:solidFill>
                  <a:srgbClr val="222222"/>
                </a:solidFill>
                <a:latin typeface="Arial" panose="020B0604020202020204" pitchFamily="34" charset="0"/>
                <a:ea typeface="Times New Roman" panose="02020603050405020304" pitchFamily="18" charset="0"/>
                <a:cs typeface="Arial" panose="020B0604020202020204" pitchFamily="34" charset="0"/>
              </a:rPr>
              <a:t>suffer</a:t>
            </a:r>
            <a:r>
              <a:rPr lang="en-US" sz="20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 trade </a:t>
            </a:r>
            <a:r>
              <a:rPr lang="en-US" sz="2000" dirty="0">
                <a:solidFill>
                  <a:srgbClr val="222222"/>
                </a:solidFill>
                <a:latin typeface="Arial" panose="020B0604020202020204" pitchFamily="34" charset="0"/>
                <a:ea typeface="Times New Roman" panose="02020603050405020304" pitchFamily="18" charset="0"/>
                <a:cs typeface="Arial" panose="020B0604020202020204" pitchFamily="34" charset="0"/>
              </a:rPr>
              <a:t>deficit</a:t>
            </a:r>
            <a:r>
              <a:rPr lang="en-US" sz="20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when the vaccination rates vary from 75% to 100%. </a:t>
            </a:r>
          </a:p>
          <a:p>
            <a:pPr marL="285750" indent="-285750">
              <a:lnSpc>
                <a:spcPct val="150000"/>
              </a:lnSpc>
              <a:buFont typeface="Arial" panose="020B0604020202020204" pitchFamily="34" charset="0"/>
              <a:buChar char="•"/>
            </a:pPr>
            <a:r>
              <a:rPr lang="en-US" sz="2000" dirty="0">
                <a:solidFill>
                  <a:srgbClr val="222222"/>
                </a:solidFill>
                <a:latin typeface="Arial" panose="020B0604020202020204" pitchFamily="34" charset="0"/>
                <a:cs typeface="Arial" panose="020B0604020202020204" pitchFamily="34" charset="0"/>
              </a:rPr>
              <a:t>China is predicted to experience a trade surplus under 75% of vaccination rate.</a:t>
            </a:r>
            <a:endParaRPr lang="en-US" sz="2000" dirty="0">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7FAF9D13-4AA3-5EA7-FE62-A4AF480C42F9}"/>
              </a:ext>
            </a:extLst>
          </p:cNvPr>
          <p:cNvGraphicFramePr>
            <a:graphicFrameLocks noGrp="1"/>
          </p:cNvGraphicFramePr>
          <p:nvPr>
            <p:extLst>
              <p:ext uri="{D42A27DB-BD31-4B8C-83A1-F6EECF244321}">
                <p14:modId xmlns:p14="http://schemas.microsoft.com/office/powerpoint/2010/main" val="2142874731"/>
              </p:ext>
            </p:extLst>
          </p:nvPr>
        </p:nvGraphicFramePr>
        <p:xfrm>
          <a:off x="659214" y="328485"/>
          <a:ext cx="10867377" cy="3702606"/>
        </p:xfrm>
        <a:graphic>
          <a:graphicData uri="http://schemas.openxmlformats.org/drawingml/2006/table">
            <a:tbl>
              <a:tblPr>
                <a:tableStyleId>{5C22544A-7EE6-4342-B048-85BDC9FD1C3A}</a:tableStyleId>
              </a:tblPr>
              <a:tblGrid>
                <a:gridCol w="860493">
                  <a:extLst>
                    <a:ext uri="{9D8B030D-6E8A-4147-A177-3AD203B41FA5}">
                      <a16:colId xmlns:a16="http://schemas.microsoft.com/office/drawing/2014/main" val="2696675863"/>
                    </a:ext>
                  </a:extLst>
                </a:gridCol>
                <a:gridCol w="837127">
                  <a:extLst>
                    <a:ext uri="{9D8B030D-6E8A-4147-A177-3AD203B41FA5}">
                      <a16:colId xmlns:a16="http://schemas.microsoft.com/office/drawing/2014/main" val="1514471963"/>
                    </a:ext>
                  </a:extLst>
                </a:gridCol>
                <a:gridCol w="914400">
                  <a:extLst>
                    <a:ext uri="{9D8B030D-6E8A-4147-A177-3AD203B41FA5}">
                      <a16:colId xmlns:a16="http://schemas.microsoft.com/office/drawing/2014/main" val="1078242532"/>
                    </a:ext>
                  </a:extLst>
                </a:gridCol>
                <a:gridCol w="811369">
                  <a:extLst>
                    <a:ext uri="{9D8B030D-6E8A-4147-A177-3AD203B41FA5}">
                      <a16:colId xmlns:a16="http://schemas.microsoft.com/office/drawing/2014/main" val="1527225692"/>
                    </a:ext>
                  </a:extLst>
                </a:gridCol>
                <a:gridCol w="965915">
                  <a:extLst>
                    <a:ext uri="{9D8B030D-6E8A-4147-A177-3AD203B41FA5}">
                      <a16:colId xmlns:a16="http://schemas.microsoft.com/office/drawing/2014/main" val="3188266404"/>
                    </a:ext>
                  </a:extLst>
                </a:gridCol>
                <a:gridCol w="759854">
                  <a:extLst>
                    <a:ext uri="{9D8B030D-6E8A-4147-A177-3AD203B41FA5}">
                      <a16:colId xmlns:a16="http://schemas.microsoft.com/office/drawing/2014/main" val="4090261845"/>
                    </a:ext>
                  </a:extLst>
                </a:gridCol>
                <a:gridCol w="772732">
                  <a:extLst>
                    <a:ext uri="{9D8B030D-6E8A-4147-A177-3AD203B41FA5}">
                      <a16:colId xmlns:a16="http://schemas.microsoft.com/office/drawing/2014/main" val="2720295396"/>
                    </a:ext>
                  </a:extLst>
                </a:gridCol>
                <a:gridCol w="811369">
                  <a:extLst>
                    <a:ext uri="{9D8B030D-6E8A-4147-A177-3AD203B41FA5}">
                      <a16:colId xmlns:a16="http://schemas.microsoft.com/office/drawing/2014/main" val="1111353309"/>
                    </a:ext>
                  </a:extLst>
                </a:gridCol>
                <a:gridCol w="772733">
                  <a:extLst>
                    <a:ext uri="{9D8B030D-6E8A-4147-A177-3AD203B41FA5}">
                      <a16:colId xmlns:a16="http://schemas.microsoft.com/office/drawing/2014/main" val="3502826758"/>
                    </a:ext>
                  </a:extLst>
                </a:gridCol>
                <a:gridCol w="618186">
                  <a:extLst>
                    <a:ext uri="{9D8B030D-6E8A-4147-A177-3AD203B41FA5}">
                      <a16:colId xmlns:a16="http://schemas.microsoft.com/office/drawing/2014/main" val="1191750360"/>
                    </a:ext>
                  </a:extLst>
                </a:gridCol>
                <a:gridCol w="862884">
                  <a:extLst>
                    <a:ext uri="{9D8B030D-6E8A-4147-A177-3AD203B41FA5}">
                      <a16:colId xmlns:a16="http://schemas.microsoft.com/office/drawing/2014/main" val="97765473"/>
                    </a:ext>
                  </a:extLst>
                </a:gridCol>
                <a:gridCol w="824248">
                  <a:extLst>
                    <a:ext uri="{9D8B030D-6E8A-4147-A177-3AD203B41FA5}">
                      <a16:colId xmlns:a16="http://schemas.microsoft.com/office/drawing/2014/main" val="1115097472"/>
                    </a:ext>
                  </a:extLst>
                </a:gridCol>
                <a:gridCol w="1056067">
                  <a:extLst>
                    <a:ext uri="{9D8B030D-6E8A-4147-A177-3AD203B41FA5}">
                      <a16:colId xmlns:a16="http://schemas.microsoft.com/office/drawing/2014/main" val="2601406615"/>
                    </a:ext>
                  </a:extLst>
                </a:gridCol>
              </a:tblGrid>
              <a:tr h="194874">
                <a:tc>
                  <a:txBody>
                    <a:bodyPr/>
                    <a:lstStyle/>
                    <a:p>
                      <a:pPr algn="l" fontAlgn="ctr"/>
                      <a:r>
                        <a:rPr lang="en-US" sz="1200" u="none" strike="noStrike">
                          <a:effectLst/>
                          <a:latin typeface="Arial" panose="020B0604020202020204" pitchFamily="34" charset="0"/>
                          <a:cs typeface="Arial" panose="020B0604020202020204" pitchFamily="34" charset="0"/>
                        </a:rPr>
                        <a:t> </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gridSpan="6">
                  <a:txBody>
                    <a:bodyPr/>
                    <a:lstStyle/>
                    <a:p>
                      <a:pPr algn="ctr" fontAlgn="ctr"/>
                      <a:r>
                        <a:rPr lang="en-US" sz="1200" u="none" strike="noStrike">
                          <a:effectLst/>
                          <a:latin typeface="Arial" panose="020B0604020202020204" pitchFamily="34" charset="0"/>
                          <a:cs typeface="Arial" panose="020B0604020202020204" pitchFamily="34" charset="0"/>
                        </a:rPr>
                        <a:t>Imports </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lgn="ctr" fontAlgn="ctr"/>
                      <a:r>
                        <a:rPr lang="en-US" sz="1200" u="none" strike="noStrike">
                          <a:effectLst/>
                          <a:latin typeface="Arial" panose="020B0604020202020204" pitchFamily="34" charset="0"/>
                          <a:cs typeface="Arial" panose="020B0604020202020204" pitchFamily="34" charset="0"/>
                        </a:rPr>
                        <a:t>Exports </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26677214"/>
                  </a:ext>
                </a:extLst>
              </a:tr>
              <a:tr h="194874">
                <a:tc>
                  <a:txBody>
                    <a:bodyPr/>
                    <a:lstStyle/>
                    <a:p>
                      <a:pPr algn="ctr" fontAlgn="ctr"/>
                      <a:r>
                        <a:rPr lang="en-US" sz="1200" u="none" strike="noStrike">
                          <a:effectLst/>
                          <a:latin typeface="Arial" panose="020B0604020202020204" pitchFamily="34" charset="0"/>
                          <a:cs typeface="Arial" panose="020B0604020202020204" pitchFamily="34" charset="0"/>
                        </a:rPr>
                        <a:t>Countries/</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gridSpan="2">
                  <a:txBody>
                    <a:bodyPr/>
                    <a:lstStyle/>
                    <a:p>
                      <a:pPr algn="ctr" fontAlgn="ctr"/>
                      <a:r>
                        <a:rPr lang="en-US" sz="1200" u="none" strike="noStrike">
                          <a:effectLst/>
                          <a:latin typeface="Arial" panose="020B0604020202020204" pitchFamily="34" charset="0"/>
                          <a:cs typeface="Arial" panose="020B0604020202020204" pitchFamily="34" charset="0"/>
                        </a:rPr>
                        <a:t>Actual</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hMerge="1">
                  <a:txBody>
                    <a:bodyPr/>
                    <a:lstStyle/>
                    <a:p>
                      <a:endParaRPr lang="en-US"/>
                    </a:p>
                  </a:txBody>
                  <a:tcPr/>
                </a:tc>
                <a:tc gridSpan="2">
                  <a:txBody>
                    <a:bodyPr/>
                    <a:lstStyle/>
                    <a:p>
                      <a:pPr algn="ctr" fontAlgn="ctr"/>
                      <a:r>
                        <a:rPr lang="en-US" sz="1200" u="none" strike="noStrike">
                          <a:effectLst/>
                          <a:latin typeface="Arial" panose="020B0604020202020204" pitchFamily="34" charset="0"/>
                          <a:cs typeface="Arial" panose="020B0604020202020204" pitchFamily="34" charset="0"/>
                        </a:rPr>
                        <a:t>75%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hMerge="1">
                  <a:txBody>
                    <a:bodyPr/>
                    <a:lstStyle/>
                    <a:p>
                      <a:endParaRPr lang="en-US"/>
                    </a:p>
                  </a:txBody>
                  <a:tcPr/>
                </a:tc>
                <a:tc gridSpan="2">
                  <a:txBody>
                    <a:bodyPr/>
                    <a:lstStyle/>
                    <a:p>
                      <a:pPr algn="ctr" fontAlgn="ctr"/>
                      <a:r>
                        <a:rPr lang="en-US" sz="1200" u="none" strike="noStrike">
                          <a:effectLst/>
                          <a:latin typeface="Arial" panose="020B0604020202020204" pitchFamily="34" charset="0"/>
                          <a:cs typeface="Arial" panose="020B0604020202020204" pitchFamily="34" charset="0"/>
                        </a:rPr>
                        <a:t>100%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hMerge="1">
                  <a:txBody>
                    <a:bodyPr/>
                    <a:lstStyle/>
                    <a:p>
                      <a:endParaRPr lang="en-US"/>
                    </a:p>
                  </a:txBody>
                  <a:tcPr/>
                </a:tc>
                <a:tc gridSpan="2">
                  <a:txBody>
                    <a:bodyPr/>
                    <a:lstStyle/>
                    <a:p>
                      <a:pPr algn="ctr" fontAlgn="ctr"/>
                      <a:r>
                        <a:rPr lang="en-US" sz="1200" u="none" strike="noStrike">
                          <a:effectLst/>
                          <a:latin typeface="Arial" panose="020B0604020202020204" pitchFamily="34" charset="0"/>
                          <a:cs typeface="Arial" panose="020B0604020202020204" pitchFamily="34" charset="0"/>
                        </a:rPr>
                        <a:t>Actual</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hMerge="1">
                  <a:txBody>
                    <a:bodyPr/>
                    <a:lstStyle/>
                    <a:p>
                      <a:endParaRPr lang="en-US"/>
                    </a:p>
                  </a:txBody>
                  <a:tcPr/>
                </a:tc>
                <a:tc gridSpan="2">
                  <a:txBody>
                    <a:bodyPr/>
                    <a:lstStyle/>
                    <a:p>
                      <a:pPr algn="ctr" fontAlgn="ctr"/>
                      <a:r>
                        <a:rPr lang="en-US" sz="1200" u="none" strike="noStrike">
                          <a:effectLst/>
                          <a:latin typeface="Arial" panose="020B0604020202020204" pitchFamily="34" charset="0"/>
                          <a:cs typeface="Arial" panose="020B0604020202020204" pitchFamily="34" charset="0"/>
                        </a:rPr>
                        <a:t>75%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hMerge="1">
                  <a:txBody>
                    <a:bodyPr/>
                    <a:lstStyle/>
                    <a:p>
                      <a:endParaRPr lang="en-US"/>
                    </a:p>
                  </a:txBody>
                  <a:tcPr/>
                </a:tc>
                <a:tc gridSpan="2">
                  <a:txBody>
                    <a:bodyPr/>
                    <a:lstStyle/>
                    <a:p>
                      <a:pPr algn="ctr" fontAlgn="ctr"/>
                      <a:r>
                        <a:rPr lang="en-US" sz="1200" u="none" strike="noStrike">
                          <a:effectLst/>
                          <a:latin typeface="Arial" panose="020B0604020202020204" pitchFamily="34" charset="0"/>
                          <a:cs typeface="Arial" panose="020B0604020202020204" pitchFamily="34" charset="0"/>
                        </a:rPr>
                        <a:t>100%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hMerge="1">
                  <a:txBody>
                    <a:bodyPr/>
                    <a:lstStyle/>
                    <a:p>
                      <a:endParaRPr lang="en-US"/>
                    </a:p>
                  </a:txBody>
                  <a:tcPr/>
                </a:tc>
                <a:extLst>
                  <a:ext uri="{0D108BD9-81ED-4DB2-BD59-A6C34878D82A}">
                    <a16:rowId xmlns:a16="http://schemas.microsoft.com/office/drawing/2014/main" val="290390004"/>
                  </a:ext>
                </a:extLst>
              </a:tr>
              <a:tr h="194874">
                <a:tc>
                  <a:txBody>
                    <a:bodyPr/>
                    <a:lstStyle/>
                    <a:p>
                      <a:pPr algn="ctr" fontAlgn="ctr"/>
                      <a:r>
                        <a:rPr lang="en-US" sz="1200" u="none" strike="noStrike">
                          <a:effectLst/>
                          <a:latin typeface="Arial" panose="020B0604020202020204" pitchFamily="34" charset="0"/>
                          <a:cs typeface="Arial" panose="020B0604020202020204" pitchFamily="34" charset="0"/>
                        </a:rPr>
                        <a:t>Regions</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gridSpan="2">
                  <a:txBody>
                    <a:bodyPr/>
                    <a:lstStyle/>
                    <a:p>
                      <a:pPr algn="ctr" fontAlgn="ctr"/>
                      <a:r>
                        <a:rPr lang="en-US" sz="1200" u="none" strike="noStrike">
                          <a:effectLst/>
                          <a:latin typeface="Arial" panose="020B0604020202020204" pitchFamily="34" charset="0"/>
                          <a:cs typeface="Arial" panose="020B0604020202020204" pitchFamily="34" charset="0"/>
                        </a:rPr>
                        <a:t>vaccination rate</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hMerge="1">
                  <a:txBody>
                    <a:bodyPr/>
                    <a:lstStyle/>
                    <a:p>
                      <a:endParaRPr lang="en-US"/>
                    </a:p>
                  </a:txBody>
                  <a:tcPr/>
                </a:tc>
                <a:tc gridSpan="2">
                  <a:txBody>
                    <a:bodyPr/>
                    <a:lstStyle/>
                    <a:p>
                      <a:pPr algn="ctr" fontAlgn="ctr"/>
                      <a:r>
                        <a:rPr lang="en-US" sz="1200" u="none" strike="noStrike">
                          <a:effectLst/>
                          <a:latin typeface="Arial" panose="020B0604020202020204" pitchFamily="34" charset="0"/>
                          <a:cs typeface="Arial" panose="020B0604020202020204" pitchFamily="34" charset="0"/>
                        </a:rPr>
                        <a:t>vaccination rate</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hMerge="1">
                  <a:txBody>
                    <a:bodyPr/>
                    <a:lstStyle/>
                    <a:p>
                      <a:endParaRPr lang="en-US"/>
                    </a:p>
                  </a:txBody>
                  <a:tcPr/>
                </a:tc>
                <a:tc gridSpan="2">
                  <a:txBody>
                    <a:bodyPr/>
                    <a:lstStyle/>
                    <a:p>
                      <a:pPr algn="ctr" fontAlgn="ctr"/>
                      <a:r>
                        <a:rPr lang="en-US" sz="1200" u="none" strike="noStrike">
                          <a:effectLst/>
                          <a:latin typeface="Arial" panose="020B0604020202020204" pitchFamily="34" charset="0"/>
                          <a:cs typeface="Arial" panose="020B0604020202020204" pitchFamily="34" charset="0"/>
                        </a:rPr>
                        <a:t>vaccination rate</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hMerge="1">
                  <a:txBody>
                    <a:bodyPr/>
                    <a:lstStyle/>
                    <a:p>
                      <a:endParaRPr lang="en-US"/>
                    </a:p>
                  </a:txBody>
                  <a:tcPr/>
                </a:tc>
                <a:tc gridSpan="2">
                  <a:txBody>
                    <a:bodyPr/>
                    <a:lstStyle/>
                    <a:p>
                      <a:pPr algn="ctr" fontAlgn="ctr"/>
                      <a:r>
                        <a:rPr lang="en-US" sz="1200" u="none" strike="noStrike">
                          <a:effectLst/>
                          <a:latin typeface="Arial" panose="020B0604020202020204" pitchFamily="34" charset="0"/>
                          <a:cs typeface="Arial" panose="020B0604020202020204" pitchFamily="34" charset="0"/>
                        </a:rPr>
                        <a:t>vaccination rate</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hMerge="1">
                  <a:txBody>
                    <a:bodyPr/>
                    <a:lstStyle/>
                    <a:p>
                      <a:endParaRPr lang="en-US"/>
                    </a:p>
                  </a:txBody>
                  <a:tcPr/>
                </a:tc>
                <a:tc gridSpan="2">
                  <a:txBody>
                    <a:bodyPr/>
                    <a:lstStyle/>
                    <a:p>
                      <a:pPr algn="ctr" fontAlgn="ctr"/>
                      <a:r>
                        <a:rPr lang="en-US" sz="1200" u="none" strike="noStrike">
                          <a:effectLst/>
                          <a:latin typeface="Arial" panose="020B0604020202020204" pitchFamily="34" charset="0"/>
                          <a:cs typeface="Arial" panose="020B0604020202020204" pitchFamily="34" charset="0"/>
                        </a:rPr>
                        <a:t>vaccination rate</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hMerge="1">
                  <a:txBody>
                    <a:bodyPr/>
                    <a:lstStyle/>
                    <a:p>
                      <a:endParaRPr lang="en-US"/>
                    </a:p>
                  </a:txBody>
                  <a:tcPr/>
                </a:tc>
                <a:tc gridSpan="2">
                  <a:txBody>
                    <a:bodyPr/>
                    <a:lstStyle/>
                    <a:p>
                      <a:pPr algn="ctr" fontAlgn="ctr"/>
                      <a:r>
                        <a:rPr lang="en-US" sz="1200" u="none" strike="noStrike">
                          <a:effectLst/>
                          <a:latin typeface="Arial" panose="020B0604020202020204" pitchFamily="34" charset="0"/>
                          <a:cs typeface="Arial" panose="020B0604020202020204" pitchFamily="34" charset="0"/>
                        </a:rPr>
                        <a:t>vaccination rate</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hMerge="1">
                  <a:txBody>
                    <a:bodyPr/>
                    <a:lstStyle/>
                    <a:p>
                      <a:endParaRPr lang="en-US"/>
                    </a:p>
                  </a:txBody>
                  <a:tcPr/>
                </a:tc>
                <a:extLst>
                  <a:ext uri="{0D108BD9-81ED-4DB2-BD59-A6C34878D82A}">
                    <a16:rowId xmlns:a16="http://schemas.microsoft.com/office/drawing/2014/main" val="3214276404"/>
                  </a:ext>
                </a:extLst>
              </a:tr>
              <a:tr h="194874">
                <a:tc>
                  <a:txBody>
                    <a:bodyPr/>
                    <a:lstStyle/>
                    <a:p>
                      <a:pPr algn="l" fontAlgn="ctr"/>
                      <a:r>
                        <a:rPr lang="en-US" sz="1200" u="none" strike="noStrike">
                          <a:effectLst/>
                          <a:latin typeface="Arial" panose="020B0604020202020204" pitchFamily="34" charset="0"/>
                          <a:cs typeface="Arial" panose="020B0604020202020204" pitchFamily="34" charset="0"/>
                        </a:rPr>
                        <a:t> </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 billion</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 Change</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 billion</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 Change</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 billion</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 Change</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 billion</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 Change</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 billion</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 Change</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 billion</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 Change</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extLst>
                  <a:ext uri="{0D108BD9-81ED-4DB2-BD59-A6C34878D82A}">
                    <a16:rowId xmlns:a16="http://schemas.microsoft.com/office/drawing/2014/main" val="1864054094"/>
                  </a:ext>
                </a:extLst>
              </a:tr>
              <a:tr h="194874">
                <a:tc>
                  <a:txBody>
                    <a:bodyPr/>
                    <a:lstStyle/>
                    <a:p>
                      <a:pPr algn="l" fontAlgn="ctr"/>
                      <a:r>
                        <a:rPr lang="en-US" sz="1200" u="none" strike="noStrike">
                          <a:effectLst/>
                          <a:latin typeface="Arial" panose="020B0604020202020204" pitchFamily="34" charset="0"/>
                          <a:cs typeface="Arial" panose="020B0604020202020204" pitchFamily="34" charset="0"/>
                        </a:rPr>
                        <a:t>USA</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57.15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2.53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145.34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6.43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151.37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6.69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-17.27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-0.74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-103.10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-4.42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-97.14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-4.17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extLst>
                  <a:ext uri="{0D108BD9-81ED-4DB2-BD59-A6C34878D82A}">
                    <a16:rowId xmlns:a16="http://schemas.microsoft.com/office/drawing/2014/main" val="2652195989"/>
                  </a:ext>
                </a:extLst>
              </a:tr>
              <a:tr h="194874">
                <a:tc>
                  <a:txBody>
                    <a:bodyPr/>
                    <a:lstStyle/>
                    <a:p>
                      <a:pPr algn="l" fontAlgn="ctr"/>
                      <a:r>
                        <a:rPr lang="en-US" sz="1200" u="none" strike="noStrike">
                          <a:effectLst/>
                          <a:latin typeface="Arial" panose="020B0604020202020204" pitchFamily="34" charset="0"/>
                          <a:cs typeface="Arial" panose="020B0604020202020204" pitchFamily="34" charset="0"/>
                        </a:rPr>
                        <a:t>Japan</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-1.48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-0.18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-3.27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-0.39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-2.87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-0.35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13.90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1.39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40.93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4.08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42.12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4.20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extLst>
                  <a:ext uri="{0D108BD9-81ED-4DB2-BD59-A6C34878D82A}">
                    <a16:rowId xmlns:a16="http://schemas.microsoft.com/office/drawing/2014/main" val="2711791090"/>
                  </a:ext>
                </a:extLst>
              </a:tr>
              <a:tr h="194874">
                <a:tc>
                  <a:txBody>
                    <a:bodyPr/>
                    <a:lstStyle/>
                    <a:p>
                      <a:pPr algn="l" fontAlgn="ctr"/>
                      <a:r>
                        <a:rPr lang="en-US" sz="1200" u="none" strike="noStrike">
                          <a:effectLst/>
                          <a:latin typeface="Arial" panose="020B0604020202020204" pitchFamily="34" charset="0"/>
                          <a:cs typeface="Arial" panose="020B0604020202020204" pitchFamily="34" charset="0"/>
                        </a:rPr>
                        <a:t>India</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-0.48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-0.09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-1.95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-0.37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-1.37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-0.26</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5.90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1.87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17.71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5.61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18.39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5.83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extLst>
                  <a:ext uri="{0D108BD9-81ED-4DB2-BD59-A6C34878D82A}">
                    <a16:rowId xmlns:a16="http://schemas.microsoft.com/office/drawing/2014/main" val="2274415559"/>
                  </a:ext>
                </a:extLst>
              </a:tr>
              <a:tr h="194874">
                <a:tc>
                  <a:txBody>
                    <a:bodyPr/>
                    <a:lstStyle/>
                    <a:p>
                      <a:pPr algn="l" fontAlgn="ctr"/>
                      <a:r>
                        <a:rPr lang="en-US" sz="1200" u="none" strike="noStrike">
                          <a:effectLst/>
                          <a:latin typeface="Arial" panose="020B0604020202020204" pitchFamily="34" charset="0"/>
                          <a:cs typeface="Arial" panose="020B0604020202020204" pitchFamily="34" charset="0"/>
                        </a:rPr>
                        <a:t>Vietnam</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0.52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0.26</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1.47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0.73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1.60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0.79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0.58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0.36</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1.33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0.84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1.33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0.84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extLst>
                  <a:ext uri="{0D108BD9-81ED-4DB2-BD59-A6C34878D82A}">
                    <a16:rowId xmlns:a16="http://schemas.microsoft.com/office/drawing/2014/main" val="1574892128"/>
                  </a:ext>
                </a:extLst>
              </a:tr>
              <a:tr h="194874">
                <a:tc>
                  <a:txBody>
                    <a:bodyPr/>
                    <a:lstStyle/>
                    <a:p>
                      <a:pPr algn="l" fontAlgn="ctr"/>
                      <a:r>
                        <a:rPr lang="en-US" sz="1200" u="none" strike="noStrike">
                          <a:effectLst/>
                          <a:latin typeface="Arial" panose="020B0604020202020204" pitchFamily="34" charset="0"/>
                          <a:cs typeface="Arial" panose="020B0604020202020204" pitchFamily="34" charset="0"/>
                        </a:rPr>
                        <a:t>Canada</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0.45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1.20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0.19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2.69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0.42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2.86</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1.16</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8.83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3.56</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8.51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3.43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extLst>
                  <a:ext uri="{0D108BD9-81ED-4DB2-BD59-A6C34878D82A}">
                    <a16:rowId xmlns:a16="http://schemas.microsoft.com/office/drawing/2014/main" val="2120055420"/>
                  </a:ext>
                </a:extLst>
              </a:tr>
              <a:tr h="194874">
                <a:tc>
                  <a:txBody>
                    <a:bodyPr/>
                    <a:lstStyle/>
                    <a:p>
                      <a:pPr algn="l" fontAlgn="ctr"/>
                      <a:r>
                        <a:rPr lang="en-US" sz="1200" u="none" strike="noStrike">
                          <a:effectLst/>
                          <a:latin typeface="Arial" panose="020B0604020202020204" pitchFamily="34" charset="0"/>
                          <a:cs typeface="Arial" panose="020B0604020202020204" pitchFamily="34" charset="0"/>
                        </a:rPr>
                        <a:t>Mexico</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5.3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1.33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3.87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0.97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4.97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1.25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4.78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1.68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7.60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2.67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8.18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2.88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extLst>
                  <a:ext uri="{0D108BD9-81ED-4DB2-BD59-A6C34878D82A}">
                    <a16:rowId xmlns:a16="http://schemas.microsoft.com/office/drawing/2014/main" val="4215479572"/>
                  </a:ext>
                </a:extLst>
              </a:tr>
              <a:tr h="194874">
                <a:tc>
                  <a:txBody>
                    <a:bodyPr/>
                    <a:lstStyle/>
                    <a:p>
                      <a:pPr algn="l" fontAlgn="ctr"/>
                      <a:r>
                        <a:rPr lang="en-US" sz="1200" u="none" strike="noStrike">
                          <a:effectLst/>
                          <a:latin typeface="Arial" panose="020B0604020202020204" pitchFamily="34" charset="0"/>
                          <a:cs typeface="Arial" panose="020B0604020202020204" pitchFamily="34" charset="0"/>
                        </a:rPr>
                        <a:t>Argentina</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1.15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1.27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1.61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1.54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1.96</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1.10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2.12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2.20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4.24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2.34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4.50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extLst>
                  <a:ext uri="{0D108BD9-81ED-4DB2-BD59-A6C34878D82A}">
                    <a16:rowId xmlns:a16="http://schemas.microsoft.com/office/drawing/2014/main" val="183380943"/>
                  </a:ext>
                </a:extLst>
              </a:tr>
              <a:tr h="194874">
                <a:tc>
                  <a:txBody>
                    <a:bodyPr/>
                    <a:lstStyle/>
                    <a:p>
                      <a:pPr algn="l" fontAlgn="ctr"/>
                      <a:r>
                        <a:rPr lang="en-US" sz="1200" u="none" strike="noStrike">
                          <a:effectLst/>
                          <a:latin typeface="Arial" panose="020B0604020202020204" pitchFamily="34" charset="0"/>
                          <a:cs typeface="Arial" panose="020B0604020202020204" pitchFamily="34" charset="0"/>
                        </a:rPr>
                        <a:t>Brazil</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4.14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1.08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3.90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1.02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5.45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1.43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3.09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2.48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7.50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6.00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7.98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6.39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extLst>
                  <a:ext uri="{0D108BD9-81ED-4DB2-BD59-A6C34878D82A}">
                    <a16:rowId xmlns:a16="http://schemas.microsoft.com/office/drawing/2014/main" val="3724913430"/>
                  </a:ext>
                </a:extLst>
              </a:tr>
              <a:tr h="194874">
                <a:tc>
                  <a:txBody>
                    <a:bodyPr/>
                    <a:lstStyle/>
                    <a:p>
                      <a:pPr algn="l" fontAlgn="ctr"/>
                      <a:r>
                        <a:rPr lang="en-US" sz="1200" u="none" strike="noStrike">
                          <a:effectLst/>
                          <a:latin typeface="Arial" panose="020B0604020202020204" pitchFamily="34" charset="0"/>
                          <a:cs typeface="Arial" panose="020B0604020202020204" pitchFamily="34" charset="0"/>
                        </a:rPr>
                        <a:t>Colombia</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0.94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1.54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1.37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2.25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1.69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2.78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0.80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2.31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1.78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5.14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1.88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5.41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extLst>
                  <a:ext uri="{0D108BD9-81ED-4DB2-BD59-A6C34878D82A}">
                    <a16:rowId xmlns:a16="http://schemas.microsoft.com/office/drawing/2014/main" val="1764194391"/>
                  </a:ext>
                </a:extLst>
              </a:tr>
              <a:tr h="194874">
                <a:tc>
                  <a:txBody>
                    <a:bodyPr/>
                    <a:lstStyle/>
                    <a:p>
                      <a:pPr algn="l" fontAlgn="ctr"/>
                      <a:r>
                        <a:rPr lang="en-US" sz="1200" u="none" strike="noStrike">
                          <a:effectLst/>
                          <a:latin typeface="Arial" panose="020B0604020202020204" pitchFamily="34" charset="0"/>
                          <a:cs typeface="Arial" panose="020B0604020202020204" pitchFamily="34" charset="0"/>
                        </a:rPr>
                        <a:t>Peru</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1.04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2.14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0.95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1.95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1.15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2.35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1.09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2.82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1.52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3.91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1.72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4.42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extLst>
                  <a:ext uri="{0D108BD9-81ED-4DB2-BD59-A6C34878D82A}">
                    <a16:rowId xmlns:a16="http://schemas.microsoft.com/office/drawing/2014/main" val="873319483"/>
                  </a:ext>
                </a:extLst>
              </a:tr>
              <a:tr h="194874">
                <a:tc>
                  <a:txBody>
                    <a:bodyPr/>
                    <a:lstStyle/>
                    <a:p>
                      <a:pPr algn="l" fontAlgn="ctr"/>
                      <a:r>
                        <a:rPr lang="en-US" sz="1200" u="none" strike="noStrike">
                          <a:effectLst/>
                          <a:latin typeface="Arial" panose="020B0604020202020204" pitchFamily="34" charset="0"/>
                          <a:cs typeface="Arial" panose="020B0604020202020204" pitchFamily="34" charset="0"/>
                        </a:rPr>
                        <a:t>EU</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89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1.33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160.33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2.40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175.53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2.63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89.20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1.12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120.26</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1.51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137.78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1.73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extLst>
                  <a:ext uri="{0D108BD9-81ED-4DB2-BD59-A6C34878D82A}">
                    <a16:rowId xmlns:a16="http://schemas.microsoft.com/office/drawing/2014/main" val="1155322622"/>
                  </a:ext>
                </a:extLst>
              </a:tr>
              <a:tr h="194874">
                <a:tc>
                  <a:txBody>
                    <a:bodyPr/>
                    <a:lstStyle/>
                    <a:p>
                      <a:pPr algn="l" fontAlgn="ctr"/>
                      <a:r>
                        <a:rPr lang="en-US" sz="1200" u="none" strike="noStrike">
                          <a:effectLst/>
                          <a:latin typeface="Arial" panose="020B0604020202020204" pitchFamily="34" charset="0"/>
                          <a:cs typeface="Arial" panose="020B0604020202020204" pitchFamily="34" charset="0"/>
                        </a:rPr>
                        <a:t>Germany</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0.91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0.89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1.64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1.60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1.82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1.78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1.16</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1.02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2.28</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1.99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2.46</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2.15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extLst>
                  <a:ext uri="{0D108BD9-81ED-4DB2-BD59-A6C34878D82A}">
                    <a16:rowId xmlns:a16="http://schemas.microsoft.com/office/drawing/2014/main" val="2400921806"/>
                  </a:ext>
                </a:extLst>
              </a:tr>
              <a:tr h="194874">
                <a:tc>
                  <a:txBody>
                    <a:bodyPr/>
                    <a:lstStyle/>
                    <a:p>
                      <a:pPr algn="l" fontAlgn="ctr"/>
                      <a:r>
                        <a:rPr lang="en-US" sz="1200" u="none" strike="noStrike">
                          <a:effectLst/>
                          <a:latin typeface="Arial" panose="020B0604020202020204" pitchFamily="34" charset="0"/>
                          <a:cs typeface="Arial" panose="020B0604020202020204" pitchFamily="34" charset="0"/>
                        </a:rPr>
                        <a:t>UK</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1.34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0.41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2.77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0.45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3.03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0.13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1.39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0.24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2.52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0.26</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2.73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extLst>
                  <a:ext uri="{0D108BD9-81ED-4DB2-BD59-A6C34878D82A}">
                    <a16:rowId xmlns:a16="http://schemas.microsoft.com/office/drawing/2014/main" val="4013347428"/>
                  </a:ext>
                </a:extLst>
              </a:tr>
              <a:tr h="194874">
                <a:tc>
                  <a:txBody>
                    <a:bodyPr/>
                    <a:lstStyle/>
                    <a:p>
                      <a:pPr algn="l" fontAlgn="ctr"/>
                      <a:r>
                        <a:rPr lang="en-US" sz="1200" u="none" strike="noStrike">
                          <a:effectLst/>
                          <a:latin typeface="Arial" panose="020B0604020202020204" pitchFamily="34" charset="0"/>
                          <a:cs typeface="Arial" panose="020B0604020202020204" pitchFamily="34" charset="0"/>
                        </a:rPr>
                        <a:t>Russia</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3.7</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0.93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6.85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1.73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8.44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2.13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4.90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dirty="0">
                          <a:effectLst/>
                          <a:latin typeface="Arial" panose="020B0604020202020204" pitchFamily="34" charset="0"/>
                          <a:cs typeface="Arial" panose="020B0604020202020204" pitchFamily="34" charset="0"/>
                        </a:rPr>
                        <a:t>1.00</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9.02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1.84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9.75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1.99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extLst>
                  <a:ext uri="{0D108BD9-81ED-4DB2-BD59-A6C34878D82A}">
                    <a16:rowId xmlns:a16="http://schemas.microsoft.com/office/drawing/2014/main" val="2672772295"/>
                  </a:ext>
                </a:extLst>
              </a:tr>
              <a:tr h="194874">
                <a:tc>
                  <a:txBody>
                    <a:bodyPr/>
                    <a:lstStyle/>
                    <a:p>
                      <a:pPr algn="l" fontAlgn="ctr"/>
                      <a:r>
                        <a:rPr lang="en-US" sz="1200" u="none" strike="noStrike">
                          <a:effectLst/>
                          <a:latin typeface="Arial" panose="020B0604020202020204" pitchFamily="34" charset="0"/>
                          <a:cs typeface="Arial" panose="020B0604020202020204" pitchFamily="34" charset="0"/>
                        </a:rPr>
                        <a:t>China</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-7.44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-0.35</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-17.72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-0.83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-15.22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-0.71</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28.70</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1.53</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98.39</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5.22</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a:effectLst/>
                          <a:latin typeface="Arial" panose="020B0604020202020204" pitchFamily="34" charset="0"/>
                          <a:cs typeface="Arial" panose="020B0604020202020204" pitchFamily="34" charset="0"/>
                        </a:rPr>
                        <a:t>100.04</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575" marR="5575" marT="5575" marB="0" anchor="ctr"/>
                </a:tc>
                <a:tc>
                  <a:txBody>
                    <a:bodyPr/>
                    <a:lstStyle/>
                    <a:p>
                      <a:pPr algn="ctr" fontAlgn="ctr"/>
                      <a:r>
                        <a:rPr lang="en-US" sz="1200" u="none" strike="noStrike" dirty="0">
                          <a:effectLst/>
                          <a:latin typeface="Arial" panose="020B0604020202020204" pitchFamily="34" charset="0"/>
                          <a:cs typeface="Arial" panose="020B0604020202020204" pitchFamily="34" charset="0"/>
                        </a:rPr>
                        <a:t>5.31</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5575" marR="5575" marT="5575" marB="0" anchor="ctr"/>
                </a:tc>
                <a:extLst>
                  <a:ext uri="{0D108BD9-81ED-4DB2-BD59-A6C34878D82A}">
                    <a16:rowId xmlns:a16="http://schemas.microsoft.com/office/drawing/2014/main" val="38227827"/>
                  </a:ext>
                </a:extLst>
              </a:tr>
            </a:tbl>
          </a:graphicData>
        </a:graphic>
      </p:graphicFrame>
    </p:spTree>
    <p:extLst>
      <p:ext uri="{BB962C8B-B14F-4D97-AF65-F5344CB8AC3E}">
        <p14:creationId xmlns:p14="http://schemas.microsoft.com/office/powerpoint/2010/main" val="2302315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A3CC6D9-86F5-A454-8B78-0FE09569CEDA}"/>
              </a:ext>
            </a:extLst>
          </p:cNvPr>
          <p:cNvSpPr txBox="1"/>
          <p:nvPr/>
        </p:nvSpPr>
        <p:spPr>
          <a:xfrm>
            <a:off x="1974785" y="3876606"/>
            <a:ext cx="6935300" cy="416011"/>
          </a:xfrm>
          <a:prstGeom prst="rect">
            <a:avLst/>
          </a:prstGeom>
          <a:noFill/>
        </p:spPr>
        <p:txBody>
          <a:bodyPr wrap="square">
            <a:spAutoFit/>
          </a:bodyPr>
          <a:lstStyle/>
          <a:p>
            <a:pPr marL="0" marR="0" algn="just">
              <a:lnSpc>
                <a:spcPct val="150000"/>
              </a:lnSpc>
              <a:spcBef>
                <a:spcPts val="600"/>
              </a:spcBef>
              <a:spcAft>
                <a:spcPts val="600"/>
              </a:spcAft>
            </a:pPr>
            <a:r>
              <a:rPr lang="vi-VN" sz="1600" b="1" dirty="0">
                <a:effectLst/>
                <a:latin typeface="Arial" panose="020B0604020202020204" pitchFamily="34" charset="0"/>
                <a:ea typeface="Calibri" panose="020F0502020204030204" pitchFamily="34" charset="0"/>
                <a:cs typeface="Arial" panose="020B0604020202020204" pitchFamily="34" charset="0"/>
              </a:rPr>
              <a:t>Table </a:t>
            </a:r>
            <a:r>
              <a:rPr lang="en-US" sz="1600" b="1" dirty="0">
                <a:effectLst/>
                <a:latin typeface="Arial" panose="020B0604020202020204" pitchFamily="34" charset="0"/>
                <a:ea typeface="Calibri" panose="020F0502020204030204" pitchFamily="34" charset="0"/>
                <a:cs typeface="Arial" panose="020B0604020202020204" pitchFamily="34" charset="0"/>
              </a:rPr>
              <a:t>3</a:t>
            </a:r>
            <a:r>
              <a:rPr lang="vi-VN" sz="1600" b="1" dirty="0">
                <a:effectLst/>
                <a:latin typeface="Arial" panose="020B0604020202020204" pitchFamily="34" charset="0"/>
                <a:ea typeface="Calibri" panose="020F0502020204030204" pitchFamily="34" charset="0"/>
                <a:cs typeface="Arial" panose="020B0604020202020204" pitchFamily="34" charset="0"/>
              </a:rPr>
              <a:t>:</a:t>
            </a:r>
            <a:r>
              <a:rPr lang="en-US" sz="1600" b="1" dirty="0">
                <a:effectLst/>
                <a:latin typeface="Arial" panose="020B0604020202020204" pitchFamily="34" charset="0"/>
                <a:ea typeface="Calibri" panose="020F0502020204030204" pitchFamily="34" charset="0"/>
                <a:cs typeface="Arial" panose="020B0604020202020204" pitchFamily="34" charset="0"/>
              </a:rPr>
              <a:t> Welfare change in different vaccination rates ($ billion)</a:t>
            </a:r>
            <a:endParaRPr lang="en-US" sz="1600" dirty="0">
              <a:effectLst/>
              <a:latin typeface="Arial" panose="020B0604020202020204" pitchFamily="34" charset="0"/>
              <a:ea typeface="Calibri" panose="020F0502020204030204" pitchFamily="34" charset="0"/>
              <a:cs typeface="Arial" panose="020B0604020202020204" pitchFamily="34" charset="0"/>
            </a:endParaRPr>
          </a:p>
        </p:txBody>
      </p:sp>
      <p:sp>
        <p:nvSpPr>
          <p:cNvPr id="3" name="TextBox 2">
            <a:extLst>
              <a:ext uri="{FF2B5EF4-FFF2-40B4-BE49-F238E27FC236}">
                <a16:creationId xmlns:a16="http://schemas.microsoft.com/office/drawing/2014/main" id="{6B663B0D-82E5-575A-5DF7-A5465B5E09F2}"/>
              </a:ext>
            </a:extLst>
          </p:cNvPr>
          <p:cNvSpPr txBox="1"/>
          <p:nvPr/>
        </p:nvSpPr>
        <p:spPr>
          <a:xfrm>
            <a:off x="847336" y="4685750"/>
            <a:ext cx="10681879" cy="87203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Once the population gets full vaccinated, most countries in the model can enjoy an increase in welfare.</a:t>
            </a:r>
          </a:p>
        </p:txBody>
      </p:sp>
      <p:graphicFrame>
        <p:nvGraphicFramePr>
          <p:cNvPr id="7" name="Table 6">
            <a:extLst>
              <a:ext uri="{FF2B5EF4-FFF2-40B4-BE49-F238E27FC236}">
                <a16:creationId xmlns:a16="http://schemas.microsoft.com/office/drawing/2014/main" id="{3DD2D6FD-537D-7065-8B95-B6F5F5F51D4D}"/>
              </a:ext>
            </a:extLst>
          </p:cNvPr>
          <p:cNvGraphicFramePr>
            <a:graphicFrameLocks noGrp="1"/>
          </p:cNvGraphicFramePr>
          <p:nvPr>
            <p:extLst>
              <p:ext uri="{D42A27DB-BD31-4B8C-83A1-F6EECF244321}">
                <p14:modId xmlns:p14="http://schemas.microsoft.com/office/powerpoint/2010/main" val="2635974236"/>
              </p:ext>
            </p:extLst>
          </p:nvPr>
        </p:nvGraphicFramePr>
        <p:xfrm>
          <a:off x="1674255" y="714982"/>
          <a:ext cx="7946264" cy="2651760"/>
        </p:xfrm>
        <a:graphic>
          <a:graphicData uri="http://schemas.openxmlformats.org/drawingml/2006/table">
            <a:tbl>
              <a:tblPr>
                <a:tableStyleId>{5C22544A-7EE6-4342-B048-85BDC9FD1C3A}</a:tableStyleId>
              </a:tblPr>
              <a:tblGrid>
                <a:gridCol w="1287886">
                  <a:extLst>
                    <a:ext uri="{9D8B030D-6E8A-4147-A177-3AD203B41FA5}">
                      <a16:colId xmlns:a16="http://schemas.microsoft.com/office/drawing/2014/main" val="1357775217"/>
                    </a:ext>
                  </a:extLst>
                </a:gridCol>
                <a:gridCol w="1841679">
                  <a:extLst>
                    <a:ext uri="{9D8B030D-6E8A-4147-A177-3AD203B41FA5}">
                      <a16:colId xmlns:a16="http://schemas.microsoft.com/office/drawing/2014/main" val="3837103050"/>
                    </a:ext>
                  </a:extLst>
                </a:gridCol>
                <a:gridCol w="1789551">
                  <a:extLst>
                    <a:ext uri="{9D8B030D-6E8A-4147-A177-3AD203B41FA5}">
                      <a16:colId xmlns:a16="http://schemas.microsoft.com/office/drawing/2014/main" val="2818943711"/>
                    </a:ext>
                  </a:extLst>
                </a:gridCol>
                <a:gridCol w="1513574">
                  <a:extLst>
                    <a:ext uri="{9D8B030D-6E8A-4147-A177-3AD203B41FA5}">
                      <a16:colId xmlns:a16="http://schemas.microsoft.com/office/drawing/2014/main" val="2717379152"/>
                    </a:ext>
                  </a:extLst>
                </a:gridCol>
                <a:gridCol w="1513574">
                  <a:extLst>
                    <a:ext uri="{9D8B030D-6E8A-4147-A177-3AD203B41FA5}">
                      <a16:colId xmlns:a16="http://schemas.microsoft.com/office/drawing/2014/main" val="3394779822"/>
                    </a:ext>
                  </a:extLst>
                </a:gridCol>
              </a:tblGrid>
              <a:tr h="182880">
                <a:tc rowSpan="2">
                  <a:txBody>
                    <a:bodyPr/>
                    <a:lstStyle/>
                    <a:p>
                      <a:pPr algn="ctr" fontAlgn="ctr"/>
                      <a:r>
                        <a:rPr lang="en-US" sz="1400" u="none" strike="noStrike" dirty="0">
                          <a:effectLst/>
                          <a:latin typeface="Arial" panose="020B0604020202020204" pitchFamily="34" charset="0"/>
                          <a:cs typeface="Arial" panose="020B0604020202020204" pitchFamily="34" charset="0"/>
                        </a:rPr>
                        <a:t>Countries/</a:t>
                      </a:r>
                      <a:br>
                        <a:rPr lang="en-US" sz="1400" u="none" strike="noStrike" dirty="0">
                          <a:effectLst/>
                          <a:latin typeface="Arial" panose="020B0604020202020204" pitchFamily="34" charset="0"/>
                          <a:cs typeface="Arial" panose="020B0604020202020204" pitchFamily="34" charset="0"/>
                        </a:rPr>
                      </a:br>
                      <a:r>
                        <a:rPr lang="en-US" sz="1400" u="none" strike="noStrike" dirty="0">
                          <a:effectLst/>
                          <a:latin typeface="Arial" panose="020B0604020202020204" pitchFamily="34" charset="0"/>
                          <a:cs typeface="Arial" panose="020B0604020202020204" pitchFamily="34" charset="0"/>
                        </a:rPr>
                        <a:t>Regions</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gridSpan="2">
                  <a:txBody>
                    <a:bodyPr/>
                    <a:lstStyle/>
                    <a:p>
                      <a:pPr algn="ctr" fontAlgn="b"/>
                      <a:r>
                        <a:rPr lang="en-US" sz="1400" u="none" strike="noStrike">
                          <a:effectLst/>
                          <a:latin typeface="Arial" panose="020B0604020202020204" pitchFamily="34" charset="0"/>
                          <a:cs typeface="Arial" panose="020B0604020202020204" pitchFamily="34" charset="0"/>
                        </a:rPr>
                        <a:t>Actual vaccination rates</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hMerge="1">
                  <a:txBody>
                    <a:bodyPr/>
                    <a:lstStyle/>
                    <a:p>
                      <a:endParaRPr lang="en-US"/>
                    </a:p>
                  </a:txBody>
                  <a:tcPr/>
                </a:tc>
                <a:tc gridSpan="2">
                  <a:txBody>
                    <a:bodyPr/>
                    <a:lstStyle/>
                    <a:p>
                      <a:pPr algn="ctr" fontAlgn="b"/>
                      <a:r>
                        <a:rPr lang="en-US" sz="1400" u="none" strike="noStrike">
                          <a:effectLst/>
                          <a:latin typeface="Arial" panose="020B0604020202020204" pitchFamily="34" charset="0"/>
                          <a:cs typeface="Arial" panose="020B0604020202020204" pitchFamily="34" charset="0"/>
                        </a:rPr>
                        <a:t>100% of population get vaccinated</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hMerge="1">
                  <a:txBody>
                    <a:bodyPr/>
                    <a:lstStyle/>
                    <a:p>
                      <a:endParaRPr lang="en-US"/>
                    </a:p>
                  </a:txBody>
                  <a:tcPr/>
                </a:tc>
                <a:extLst>
                  <a:ext uri="{0D108BD9-81ED-4DB2-BD59-A6C34878D82A}">
                    <a16:rowId xmlns:a16="http://schemas.microsoft.com/office/drawing/2014/main" val="3180231291"/>
                  </a:ext>
                </a:extLst>
              </a:tr>
              <a:tr h="182880">
                <a:tc vMerge="1">
                  <a:txBody>
                    <a:bodyPr/>
                    <a:lstStyle/>
                    <a:p>
                      <a:endParaRPr lang="en-US"/>
                    </a:p>
                  </a:txBody>
                  <a:tcPr/>
                </a:tc>
                <a:tc>
                  <a:txBody>
                    <a:bodyPr/>
                    <a:lstStyle/>
                    <a:p>
                      <a:pPr algn="ctr" fontAlgn="b"/>
                      <a:r>
                        <a:rPr lang="en-US" sz="1400" u="none" strike="noStrike">
                          <a:effectLst/>
                          <a:latin typeface="Arial" panose="020B0604020202020204" pitchFamily="34" charset="0"/>
                          <a:cs typeface="Arial" panose="020B0604020202020204" pitchFamily="34" charset="0"/>
                        </a:rPr>
                        <a:t>% Change</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 Billion</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 Change</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 Billion</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355531143"/>
                  </a:ext>
                </a:extLst>
              </a:tr>
              <a:tr h="182880">
                <a:tc>
                  <a:txBody>
                    <a:bodyPr/>
                    <a:lstStyle/>
                    <a:p>
                      <a:pPr algn="l" fontAlgn="b"/>
                      <a:r>
                        <a:rPr lang="en-US" sz="1400" u="none" strike="noStrike">
                          <a:effectLst/>
                          <a:latin typeface="Arial" panose="020B0604020202020204" pitchFamily="34" charset="0"/>
                          <a:cs typeface="Arial" panose="020B0604020202020204" pitchFamily="34" charset="0"/>
                        </a:rPr>
                        <a:t>USA</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dirty="0">
                          <a:effectLst/>
                          <a:latin typeface="Arial" panose="020B0604020202020204" pitchFamily="34" charset="0"/>
                          <a:cs typeface="Arial" panose="020B0604020202020204" pitchFamily="34" charset="0"/>
                        </a:rPr>
                        <a:t>-1.5</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-237.6</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1.05</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280.8</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2111949193"/>
                  </a:ext>
                </a:extLst>
              </a:tr>
              <a:tr h="182880">
                <a:tc>
                  <a:txBody>
                    <a:bodyPr/>
                    <a:lstStyle/>
                    <a:p>
                      <a:pPr algn="l" fontAlgn="b"/>
                      <a:r>
                        <a:rPr lang="en-US" sz="1400" u="none" strike="noStrike">
                          <a:effectLst/>
                          <a:latin typeface="Arial" panose="020B0604020202020204" pitchFamily="34" charset="0"/>
                          <a:cs typeface="Arial" panose="020B0604020202020204" pitchFamily="34" charset="0"/>
                        </a:rPr>
                        <a:t> India</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-1.4</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dirty="0">
                          <a:effectLst/>
                          <a:latin typeface="Arial" panose="020B0604020202020204" pitchFamily="34" charset="0"/>
                          <a:cs typeface="Arial" panose="020B0604020202020204" pitchFamily="34" charset="0"/>
                        </a:rPr>
                        <a:t>-4.3</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1.12</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5.9</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3301731383"/>
                  </a:ext>
                </a:extLst>
              </a:tr>
              <a:tr h="182880">
                <a:tc>
                  <a:txBody>
                    <a:bodyPr/>
                    <a:lstStyle/>
                    <a:p>
                      <a:pPr algn="l" fontAlgn="b"/>
                      <a:r>
                        <a:rPr lang="en-US" sz="1400" u="none" strike="noStrike">
                          <a:effectLst/>
                          <a:latin typeface="Arial" panose="020B0604020202020204" pitchFamily="34" charset="0"/>
                          <a:cs typeface="Arial" panose="020B0604020202020204" pitchFamily="34" charset="0"/>
                        </a:rPr>
                        <a:t>Vietnam</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-1.5</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dirty="0">
                          <a:effectLst/>
                          <a:latin typeface="Arial" panose="020B0604020202020204" pitchFamily="34" charset="0"/>
                          <a:cs typeface="Arial" panose="020B0604020202020204" pitchFamily="34" charset="0"/>
                        </a:rPr>
                        <a:t>-0.6</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2.01</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1.1</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993473109"/>
                  </a:ext>
                </a:extLst>
              </a:tr>
              <a:tr h="182880">
                <a:tc>
                  <a:txBody>
                    <a:bodyPr/>
                    <a:lstStyle/>
                    <a:p>
                      <a:pPr algn="l" fontAlgn="b"/>
                      <a:r>
                        <a:rPr lang="en-US" sz="1400" u="none" strike="noStrike">
                          <a:effectLst/>
                          <a:latin typeface="Arial" panose="020B0604020202020204" pitchFamily="34" charset="0"/>
                          <a:cs typeface="Arial" panose="020B0604020202020204" pitchFamily="34" charset="0"/>
                        </a:rPr>
                        <a:t>Canada</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-1.2</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-2.7</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dirty="0">
                          <a:effectLst/>
                          <a:latin typeface="Arial" panose="020B0604020202020204" pitchFamily="34" charset="0"/>
                          <a:cs typeface="Arial" panose="020B0604020202020204" pitchFamily="34" charset="0"/>
                        </a:rPr>
                        <a:t>0.83</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9.5</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3992733485"/>
                  </a:ext>
                </a:extLst>
              </a:tr>
              <a:tr h="182880">
                <a:tc>
                  <a:txBody>
                    <a:bodyPr/>
                    <a:lstStyle/>
                    <a:p>
                      <a:pPr algn="l" fontAlgn="b"/>
                      <a:r>
                        <a:rPr lang="en-US" sz="1400" u="none" strike="noStrike">
                          <a:effectLst/>
                          <a:latin typeface="Arial" panose="020B0604020202020204" pitchFamily="34" charset="0"/>
                          <a:cs typeface="Arial" panose="020B0604020202020204" pitchFamily="34" charset="0"/>
                        </a:rPr>
                        <a:t>Mexico</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-0.9</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2.1</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dirty="0">
                          <a:effectLst/>
                          <a:latin typeface="Arial" panose="020B0604020202020204" pitchFamily="34" charset="0"/>
                          <a:cs typeface="Arial" panose="020B0604020202020204" pitchFamily="34" charset="0"/>
                        </a:rPr>
                        <a:t>0.28</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6.0</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655639469"/>
                  </a:ext>
                </a:extLst>
              </a:tr>
              <a:tr h="182880">
                <a:tc>
                  <a:txBody>
                    <a:bodyPr/>
                    <a:lstStyle/>
                    <a:p>
                      <a:pPr algn="l" fontAlgn="b"/>
                      <a:r>
                        <a:rPr lang="en-US" sz="1400" u="none" strike="noStrike">
                          <a:effectLst/>
                          <a:latin typeface="Arial" panose="020B0604020202020204" pitchFamily="34" charset="0"/>
                          <a:cs typeface="Arial" panose="020B0604020202020204" pitchFamily="34" charset="0"/>
                        </a:rPr>
                        <a:t>Argentina</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-1.3</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-5.4</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dirty="0">
                          <a:effectLst/>
                          <a:latin typeface="Arial" panose="020B0604020202020204" pitchFamily="34" charset="0"/>
                          <a:cs typeface="Arial" panose="020B0604020202020204" pitchFamily="34" charset="0"/>
                        </a:rPr>
                        <a:t>0.75</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8.6</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4268243389"/>
                  </a:ext>
                </a:extLst>
              </a:tr>
              <a:tr h="182880">
                <a:tc>
                  <a:txBody>
                    <a:bodyPr/>
                    <a:lstStyle/>
                    <a:p>
                      <a:pPr algn="l" fontAlgn="b"/>
                      <a:r>
                        <a:rPr lang="en-US" sz="1400" u="none" strike="noStrike">
                          <a:effectLst/>
                          <a:latin typeface="Arial" panose="020B0604020202020204" pitchFamily="34" charset="0"/>
                          <a:cs typeface="Arial" panose="020B0604020202020204" pitchFamily="34" charset="0"/>
                        </a:rPr>
                        <a:t>Brazil</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-1.2</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-13.8</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0.60</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dirty="0">
                          <a:effectLst/>
                          <a:latin typeface="Arial" panose="020B0604020202020204" pitchFamily="34" charset="0"/>
                          <a:cs typeface="Arial" panose="020B0604020202020204" pitchFamily="34" charset="0"/>
                        </a:rPr>
                        <a:t>30.1</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476448304"/>
                  </a:ext>
                </a:extLst>
              </a:tr>
              <a:tr h="182880">
                <a:tc>
                  <a:txBody>
                    <a:bodyPr/>
                    <a:lstStyle/>
                    <a:p>
                      <a:pPr algn="l" fontAlgn="b"/>
                      <a:r>
                        <a:rPr lang="en-US" sz="1400" u="none" strike="noStrike">
                          <a:effectLst/>
                          <a:latin typeface="Arial" panose="020B0604020202020204" pitchFamily="34" charset="0"/>
                          <a:cs typeface="Arial" panose="020B0604020202020204" pitchFamily="34" charset="0"/>
                        </a:rPr>
                        <a:t>Colombia</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-1.3</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-2.7</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0.72</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dirty="0">
                          <a:effectLst/>
                          <a:latin typeface="Arial" panose="020B0604020202020204" pitchFamily="34" charset="0"/>
                          <a:cs typeface="Arial" panose="020B0604020202020204" pitchFamily="34" charset="0"/>
                        </a:rPr>
                        <a:t>5.2</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2750874451"/>
                  </a:ext>
                </a:extLst>
              </a:tr>
              <a:tr h="182880">
                <a:tc>
                  <a:txBody>
                    <a:bodyPr/>
                    <a:lstStyle/>
                    <a:p>
                      <a:pPr algn="l" fontAlgn="b"/>
                      <a:r>
                        <a:rPr lang="en-US" sz="1400" u="none" strike="noStrike">
                          <a:effectLst/>
                          <a:latin typeface="Arial" panose="020B0604020202020204" pitchFamily="34" charset="0"/>
                          <a:cs typeface="Arial" panose="020B0604020202020204" pitchFamily="34" charset="0"/>
                        </a:rPr>
                        <a:t>EU</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-1.5</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-187.2</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1.02</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dirty="0">
                          <a:effectLst/>
                          <a:latin typeface="Arial" panose="020B0604020202020204" pitchFamily="34" charset="0"/>
                          <a:cs typeface="Arial" panose="020B0604020202020204" pitchFamily="34" charset="0"/>
                        </a:rPr>
                        <a:t>224.9</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2724818730"/>
                  </a:ext>
                </a:extLst>
              </a:tr>
              <a:tr h="182880">
                <a:tc>
                  <a:txBody>
                    <a:bodyPr/>
                    <a:lstStyle/>
                    <a:p>
                      <a:pPr algn="l" fontAlgn="b"/>
                      <a:r>
                        <a:rPr lang="en-US" sz="1400" u="none" strike="noStrike">
                          <a:effectLst/>
                          <a:latin typeface="Arial" panose="020B0604020202020204" pitchFamily="34" charset="0"/>
                          <a:cs typeface="Arial" panose="020B0604020202020204" pitchFamily="34" charset="0"/>
                        </a:rPr>
                        <a:t>Russia</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-1.2</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-8.5</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a:effectLst/>
                          <a:latin typeface="Arial" panose="020B0604020202020204" pitchFamily="34" charset="0"/>
                          <a:cs typeface="Arial" panose="020B0604020202020204" pitchFamily="34" charset="0"/>
                        </a:rPr>
                        <a:t>0.76</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US" sz="1400" u="none" strike="noStrike" dirty="0">
                          <a:effectLst/>
                          <a:latin typeface="Arial" panose="020B0604020202020204" pitchFamily="34" charset="0"/>
                          <a:cs typeface="Arial" panose="020B0604020202020204" pitchFamily="34" charset="0"/>
                        </a:rPr>
                        <a:t>21.0</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559998818"/>
                  </a:ext>
                </a:extLst>
              </a:tr>
            </a:tbl>
          </a:graphicData>
        </a:graphic>
      </p:graphicFrame>
    </p:spTree>
    <p:extLst>
      <p:ext uri="{BB962C8B-B14F-4D97-AF65-F5344CB8AC3E}">
        <p14:creationId xmlns:p14="http://schemas.microsoft.com/office/powerpoint/2010/main" val="40056619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50209D2-B176-9A85-9E76-A96011449DBF}"/>
              </a:ext>
            </a:extLst>
          </p:cNvPr>
          <p:cNvSpPr txBox="1"/>
          <p:nvPr/>
        </p:nvSpPr>
        <p:spPr>
          <a:xfrm>
            <a:off x="547137" y="6395637"/>
            <a:ext cx="8435542" cy="416011"/>
          </a:xfrm>
          <a:prstGeom prst="rect">
            <a:avLst/>
          </a:prstGeom>
          <a:noFill/>
        </p:spPr>
        <p:txBody>
          <a:bodyPr wrap="square">
            <a:spAutoFit/>
          </a:bodyPr>
          <a:lstStyle/>
          <a:p>
            <a:pPr marL="0" marR="0">
              <a:lnSpc>
                <a:spcPct val="150000"/>
              </a:lnSpc>
              <a:spcBef>
                <a:spcPts val="0"/>
              </a:spcBef>
              <a:spcAft>
                <a:spcPts val="600"/>
              </a:spcAft>
            </a:pPr>
            <a:r>
              <a:rPr lang="en-US" sz="1600" b="1" dirty="0">
                <a:effectLst/>
                <a:latin typeface="Arial" panose="020B0604020202020204" pitchFamily="34" charset="0"/>
                <a:ea typeface="Calibri" panose="020F0502020204030204" pitchFamily="34" charset="0"/>
                <a:cs typeface="Arial" panose="020B0604020202020204" pitchFamily="34" charset="0"/>
              </a:rPr>
              <a:t>Figure 3 : Sectoral Production impacts of 75%</a:t>
            </a:r>
            <a:r>
              <a:rPr lang="vi-VN" sz="1600" b="1" dirty="0">
                <a:effectLst/>
                <a:latin typeface="Arial" panose="020B0604020202020204" pitchFamily="34" charset="0"/>
                <a:ea typeface="Calibri" panose="020F0502020204030204" pitchFamily="34" charset="0"/>
                <a:cs typeface="Arial" panose="020B0604020202020204" pitchFamily="34" charset="0"/>
              </a:rPr>
              <a:t> and 100% of population vaccinated</a:t>
            </a:r>
            <a:endParaRPr lang="en-US" sz="1600" dirty="0">
              <a:effectLst/>
              <a:latin typeface="Arial" panose="020B060402020202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E36EE734-49F6-E603-3757-6ADF12C44CE1}"/>
              </a:ext>
            </a:extLst>
          </p:cNvPr>
          <p:cNvSpPr txBox="1"/>
          <p:nvPr/>
        </p:nvSpPr>
        <p:spPr>
          <a:xfrm>
            <a:off x="8506678" y="358663"/>
            <a:ext cx="3322878" cy="6036974"/>
          </a:xfrm>
          <a:prstGeom prst="rect">
            <a:avLst/>
          </a:prstGeom>
          <a:noFill/>
        </p:spPr>
        <p:txBody>
          <a:bodyPr wrap="square">
            <a:spAutoFit/>
          </a:bodyPr>
          <a:lstStyle/>
          <a:p>
            <a:pPr marL="342900" indent="-342900">
              <a:lnSpc>
                <a:spcPct val="150000"/>
              </a:lnSpc>
              <a:buFont typeface="Arial" panose="020B0604020202020204" pitchFamily="34" charset="0"/>
              <a:buChar char="•"/>
            </a:pPr>
            <a:r>
              <a:rPr lang="vi-VN" sz="2000" dirty="0">
                <a:solidFill>
                  <a:srgbClr val="222222"/>
                </a:solidFill>
                <a:latin typeface="Arial" panose="020B0604020202020204" pitchFamily="34" charset="0"/>
                <a:ea typeface="Times New Roman" panose="02020603050405020304" pitchFamily="18" charset="0"/>
                <a:cs typeface="Arial" panose="020B0604020202020204" pitchFamily="34" charset="0"/>
              </a:rPr>
              <a:t>T</a:t>
            </a:r>
            <a:r>
              <a:rPr lang="en-US" sz="20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hey highlight the considerable expansion in sector-level production changes. </a:t>
            </a:r>
            <a:endParaRPr lang="vi-VN" sz="20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endParaRPr>
          </a:p>
          <a:p>
            <a:pPr>
              <a:lnSpc>
                <a:spcPct val="150000"/>
              </a:lnSpc>
            </a:pPr>
            <a:endParaRPr lang="vi-VN" sz="20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endParaRPr>
          </a:p>
          <a:p>
            <a:pPr marL="342900" indent="-342900">
              <a:lnSpc>
                <a:spcPct val="150000"/>
              </a:lnSpc>
              <a:buFont typeface="Arial" panose="020B0604020202020204" pitchFamily="34" charset="0"/>
              <a:buChar char="•"/>
            </a:pPr>
            <a:r>
              <a:rPr lang="en-US" sz="20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Most industrie</a:t>
            </a:r>
            <a:r>
              <a:rPr lang="en-US" sz="2000" dirty="0">
                <a:solidFill>
                  <a:srgbClr val="222222"/>
                </a:solidFill>
                <a:latin typeface="Arial" panose="020B0604020202020204" pitchFamily="34" charset="0"/>
                <a:ea typeface="Times New Roman" panose="02020603050405020304" pitchFamily="18" charset="0"/>
                <a:cs typeface="Arial" panose="020B0604020202020204" pitchFamily="34" charset="0"/>
              </a:rPr>
              <a:t>s (Education, human health, Hospitality)</a:t>
            </a:r>
            <a:r>
              <a:rPr lang="en-US" sz="20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registered a noticeable boost in output due to the rise in vaccination rates across all the modeled global regions. </a:t>
            </a:r>
            <a:endParaRPr lang="en-US" sz="2000" dirty="0">
              <a:latin typeface="Arial" panose="020B0604020202020204" pitchFamily="34" charset="0"/>
              <a:cs typeface="Arial" panose="020B0604020202020204" pitchFamily="34" charset="0"/>
            </a:endParaRPr>
          </a:p>
        </p:txBody>
      </p:sp>
      <p:graphicFrame>
        <p:nvGraphicFramePr>
          <p:cNvPr id="6" name="Chart 5">
            <a:extLst>
              <a:ext uri="{FF2B5EF4-FFF2-40B4-BE49-F238E27FC236}">
                <a16:creationId xmlns:a16="http://schemas.microsoft.com/office/drawing/2014/main" id="{123D5A94-337E-8105-170D-8A18B9A1DDE2}"/>
              </a:ext>
            </a:extLst>
          </p:cNvPr>
          <p:cNvGraphicFramePr>
            <a:graphicFrameLocks/>
          </p:cNvGraphicFramePr>
          <p:nvPr>
            <p:extLst>
              <p:ext uri="{D42A27DB-BD31-4B8C-83A1-F6EECF244321}">
                <p14:modId xmlns:p14="http://schemas.microsoft.com/office/powerpoint/2010/main" val="177722103"/>
              </p:ext>
            </p:extLst>
          </p:nvPr>
        </p:nvGraphicFramePr>
        <p:xfrm>
          <a:off x="250922" y="46351"/>
          <a:ext cx="7722086" cy="308321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64116135-5AEB-8D33-0F95-8C8C4F7A626A}"/>
              </a:ext>
            </a:extLst>
          </p:cNvPr>
          <p:cNvGraphicFramePr>
            <a:graphicFrameLocks/>
          </p:cNvGraphicFramePr>
          <p:nvPr>
            <p:extLst>
              <p:ext uri="{D42A27DB-BD31-4B8C-83A1-F6EECF244321}">
                <p14:modId xmlns:p14="http://schemas.microsoft.com/office/powerpoint/2010/main" val="4064363259"/>
              </p:ext>
            </p:extLst>
          </p:nvPr>
        </p:nvGraphicFramePr>
        <p:xfrm>
          <a:off x="362444" y="3235212"/>
          <a:ext cx="7893901" cy="31604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87724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D20AF528-524C-453F-99C8-BFFD05018538}"/>
              </a:ext>
            </a:extLst>
          </p:cNvPr>
          <p:cNvGraphicFramePr>
            <a:graphicFrameLocks/>
          </p:cNvGraphicFramePr>
          <p:nvPr>
            <p:extLst>
              <p:ext uri="{D42A27DB-BD31-4B8C-83A1-F6EECF244321}">
                <p14:modId xmlns:p14="http://schemas.microsoft.com/office/powerpoint/2010/main" val="3443803302"/>
              </p:ext>
            </p:extLst>
          </p:nvPr>
        </p:nvGraphicFramePr>
        <p:xfrm>
          <a:off x="751076" y="151565"/>
          <a:ext cx="9861800" cy="4400558"/>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CE850810-5AD7-7534-142A-8FA9EDDD4953}"/>
              </a:ext>
            </a:extLst>
          </p:cNvPr>
          <p:cNvSpPr txBox="1"/>
          <p:nvPr/>
        </p:nvSpPr>
        <p:spPr>
          <a:xfrm>
            <a:off x="3328937" y="4613512"/>
            <a:ext cx="5033186" cy="416011"/>
          </a:xfrm>
          <a:prstGeom prst="rect">
            <a:avLst/>
          </a:prstGeom>
          <a:noFill/>
        </p:spPr>
        <p:txBody>
          <a:bodyPr wrap="square">
            <a:spAutoFit/>
          </a:bodyPr>
          <a:lstStyle/>
          <a:p>
            <a:pPr marL="0" marR="0">
              <a:lnSpc>
                <a:spcPct val="150000"/>
              </a:lnSpc>
              <a:spcBef>
                <a:spcPts val="0"/>
              </a:spcBef>
              <a:spcAft>
                <a:spcPts val="600"/>
              </a:spcAft>
            </a:pPr>
            <a:r>
              <a:rPr lang="en-US" sz="1600" b="1" dirty="0">
                <a:effectLst/>
                <a:latin typeface="Arial" panose="020B0604020202020204" pitchFamily="34" charset="0"/>
                <a:ea typeface="Calibri" panose="020F0502020204030204" pitchFamily="34" charset="0"/>
                <a:cs typeface="Arial" panose="020B0604020202020204" pitchFamily="34" charset="0"/>
              </a:rPr>
              <a:t>Figure 4 : </a:t>
            </a:r>
            <a:r>
              <a:rPr lang="vi-VN" sz="1600" b="1" dirty="0">
                <a:effectLst/>
                <a:latin typeface="Arial" panose="020B0604020202020204" pitchFamily="34" charset="0"/>
                <a:ea typeface="Calibri" panose="020F0502020204030204" pitchFamily="34" charset="0"/>
                <a:cs typeface="Arial" panose="020B0604020202020204" pitchFamily="34" charset="0"/>
              </a:rPr>
              <a:t>Impacts of vaccine equity in GDP </a:t>
            </a:r>
            <a:endParaRPr lang="en-US" sz="16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TextBox 3">
            <a:extLst>
              <a:ext uri="{FF2B5EF4-FFF2-40B4-BE49-F238E27FC236}">
                <a16:creationId xmlns:a16="http://schemas.microsoft.com/office/drawing/2014/main" id="{254BA9E0-6A12-77C0-5023-213F4BC78D32}"/>
              </a:ext>
            </a:extLst>
          </p:cNvPr>
          <p:cNvSpPr txBox="1"/>
          <p:nvPr/>
        </p:nvSpPr>
        <p:spPr>
          <a:xfrm>
            <a:off x="751076" y="5090913"/>
            <a:ext cx="10681879" cy="170303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When those countries can access the vaccine equally, their GDPs increase from 0.45% (Vietnam) to 0.51%(Colombia).</a:t>
            </a:r>
          </a:p>
          <a:p>
            <a:pPr marL="285750" indent="-285750">
              <a:lnSpc>
                <a:spcPct val="150000"/>
              </a:lnSpc>
              <a:buFont typeface="Arial" panose="020B0604020202020204" pitchFamily="34" charset="0"/>
              <a:buChar char="•"/>
            </a:pPr>
            <a:r>
              <a:rPr lang="en-US">
                <a:latin typeface="Arial" panose="020B0604020202020204" pitchFamily="34" charset="0"/>
                <a:cs typeface="Arial" panose="020B0604020202020204" pitchFamily="34" charset="0"/>
              </a:rPr>
              <a:t>Relatively higher vaccination rates in some developing countries had shown an acceleration in overall global economic recovery.</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656627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614EE67-2A8E-1D7E-266B-6193AE04D378}"/>
              </a:ext>
            </a:extLst>
          </p:cNvPr>
          <p:cNvSpPr txBox="1"/>
          <p:nvPr/>
        </p:nvSpPr>
        <p:spPr>
          <a:xfrm>
            <a:off x="3579407" y="4821844"/>
            <a:ext cx="5033186" cy="416011"/>
          </a:xfrm>
          <a:prstGeom prst="rect">
            <a:avLst/>
          </a:prstGeom>
          <a:noFill/>
        </p:spPr>
        <p:txBody>
          <a:bodyPr wrap="square">
            <a:spAutoFit/>
          </a:bodyPr>
          <a:lstStyle/>
          <a:p>
            <a:pPr marL="0" marR="0">
              <a:lnSpc>
                <a:spcPct val="150000"/>
              </a:lnSpc>
              <a:spcBef>
                <a:spcPts val="0"/>
              </a:spcBef>
              <a:spcAft>
                <a:spcPts val="600"/>
              </a:spcAft>
            </a:pPr>
            <a:r>
              <a:rPr lang="en-US" sz="1600" b="1" dirty="0">
                <a:effectLst/>
                <a:latin typeface="Arial" panose="020B0604020202020204" pitchFamily="34" charset="0"/>
                <a:ea typeface="Calibri" panose="020F0502020204030204" pitchFamily="34" charset="0"/>
                <a:cs typeface="Arial" panose="020B0604020202020204" pitchFamily="34" charset="0"/>
              </a:rPr>
              <a:t>Figure 5 : Sectoral </a:t>
            </a:r>
            <a:r>
              <a:rPr lang="en-US" sz="1600" b="1" dirty="0" err="1">
                <a:latin typeface="Arial" panose="020B0604020202020204" pitchFamily="34" charset="0"/>
                <a:ea typeface="Calibri" panose="020F0502020204030204" pitchFamily="34" charset="0"/>
                <a:cs typeface="Arial" panose="020B0604020202020204" pitchFamily="34" charset="0"/>
              </a:rPr>
              <a:t>i</a:t>
            </a:r>
            <a:r>
              <a:rPr lang="vi-VN" sz="1600" b="1" dirty="0">
                <a:effectLst/>
                <a:latin typeface="Arial" panose="020B0604020202020204" pitchFamily="34" charset="0"/>
                <a:ea typeface="Calibri" panose="020F0502020204030204" pitchFamily="34" charset="0"/>
                <a:cs typeface="Arial" panose="020B0604020202020204" pitchFamily="34" charset="0"/>
              </a:rPr>
              <a:t>mpacts of vaccine equity</a:t>
            </a:r>
            <a:endParaRPr lang="en-US" sz="1600" dirty="0">
              <a:effectLst/>
              <a:latin typeface="Arial" panose="020B060402020202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34A68BCF-75D7-077E-6DF0-6E4BE1B076C2}"/>
              </a:ext>
            </a:extLst>
          </p:cNvPr>
          <p:cNvSpPr txBox="1"/>
          <p:nvPr/>
        </p:nvSpPr>
        <p:spPr>
          <a:xfrm>
            <a:off x="927051" y="5361632"/>
            <a:ext cx="10509888" cy="45653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Almost countries get increase in sector-level production changes. </a:t>
            </a:r>
          </a:p>
        </p:txBody>
      </p:sp>
      <p:graphicFrame>
        <p:nvGraphicFramePr>
          <p:cNvPr id="7" name="Chart 6">
            <a:extLst>
              <a:ext uri="{FF2B5EF4-FFF2-40B4-BE49-F238E27FC236}">
                <a16:creationId xmlns:a16="http://schemas.microsoft.com/office/drawing/2014/main" id="{3D7401E8-EB20-B2E4-FF6E-A25015B00A23}"/>
              </a:ext>
            </a:extLst>
          </p:cNvPr>
          <p:cNvGraphicFramePr>
            <a:graphicFrameLocks/>
          </p:cNvGraphicFramePr>
          <p:nvPr>
            <p:extLst>
              <p:ext uri="{D42A27DB-BD31-4B8C-83A1-F6EECF244321}">
                <p14:modId xmlns:p14="http://schemas.microsoft.com/office/powerpoint/2010/main" val="444342062"/>
              </p:ext>
            </p:extLst>
          </p:nvPr>
        </p:nvGraphicFramePr>
        <p:xfrm>
          <a:off x="927051" y="410745"/>
          <a:ext cx="10011025" cy="403393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40752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F3EAE-AD60-4F1D-4747-D28594CE9ED8}"/>
              </a:ext>
            </a:extLst>
          </p:cNvPr>
          <p:cNvSpPr>
            <a:spLocks noGrp="1"/>
          </p:cNvSpPr>
          <p:nvPr>
            <p:ph type="title"/>
          </p:nvPr>
        </p:nvSpPr>
        <p:spPr>
          <a:xfrm>
            <a:off x="2231136" y="290024"/>
            <a:ext cx="7729728" cy="781824"/>
          </a:xfrm>
        </p:spPr>
        <p:txBody>
          <a:bodyPr/>
          <a:lstStyle/>
          <a:p>
            <a:r>
              <a:rPr lang="en-US" dirty="0"/>
              <a:t>Conclusions</a:t>
            </a:r>
          </a:p>
        </p:txBody>
      </p:sp>
      <p:sp>
        <p:nvSpPr>
          <p:cNvPr id="3" name="Content Placeholder 2">
            <a:extLst>
              <a:ext uri="{FF2B5EF4-FFF2-40B4-BE49-F238E27FC236}">
                <a16:creationId xmlns:a16="http://schemas.microsoft.com/office/drawing/2014/main" id="{982AAFB3-8EEA-7239-9E52-C6D236B0C560}"/>
              </a:ext>
            </a:extLst>
          </p:cNvPr>
          <p:cNvSpPr>
            <a:spLocks noGrp="1"/>
          </p:cNvSpPr>
          <p:nvPr>
            <p:ph idx="1"/>
          </p:nvPr>
        </p:nvSpPr>
        <p:spPr>
          <a:xfrm>
            <a:off x="409173" y="1507787"/>
            <a:ext cx="11373654" cy="4669277"/>
          </a:xfrm>
        </p:spPr>
        <p:txBody>
          <a:bodyPr>
            <a:noAutofit/>
          </a:bodyPr>
          <a:lstStyle/>
          <a:p>
            <a:pPr algn="just">
              <a:lnSpc>
                <a:spcPct val="150000"/>
              </a:lnSpc>
            </a:pPr>
            <a:r>
              <a:rPr lang="en-US" sz="20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COVID-19 has severely affected the global economies and those impacts seems to be proven by the labor loss and/or unproductivity. Therefore, vaccines play a critical role in getting labor back to work. Our estimates indicate that vaccination rates are key to leading the recovery of global economies. </a:t>
            </a:r>
          </a:p>
          <a:p>
            <a:pPr algn="just">
              <a:lnSpc>
                <a:spcPct val="150000"/>
              </a:lnSpc>
            </a:pPr>
            <a:r>
              <a:rPr lang="en-US" sz="20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Most of the impacts on their GDP were driven by the economic consequences of reduced labor supply and productivity in various economies.</a:t>
            </a:r>
          </a:p>
          <a:p>
            <a:pPr algn="just">
              <a:lnSpc>
                <a:spcPct val="150000"/>
              </a:lnSpc>
            </a:pPr>
            <a:r>
              <a:rPr lang="en-US" sz="20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International trade plays a critical role in the global economic recovery, especially in the case of trade in intermediate goods alongside travel and tourism sectors. </a:t>
            </a:r>
          </a:p>
          <a:p>
            <a:pPr algn="just">
              <a:lnSpc>
                <a:spcPct val="150000"/>
              </a:lnSpc>
            </a:pPr>
            <a:r>
              <a:rPr lang="en-US" sz="2000" dirty="0">
                <a:solidFill>
                  <a:srgbClr val="222222"/>
                </a:solidFill>
                <a:latin typeface="Arial" panose="020B0604020202020204" pitchFamily="34" charset="0"/>
                <a:ea typeface="Calibri" panose="020F0502020204030204" pitchFamily="34" charset="0"/>
                <a:cs typeface="Arial" panose="020B0604020202020204" pitchFamily="34" charset="0"/>
              </a:rPr>
              <a:t>Vaccine equity is essential for the recovery of global economy.</a:t>
            </a:r>
            <a:endParaRPr lang="en-US"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475766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866F9-59F8-B0A7-E1E6-EB676397874F}"/>
              </a:ext>
            </a:extLst>
          </p:cNvPr>
          <p:cNvSpPr>
            <a:spLocks noGrp="1"/>
          </p:cNvSpPr>
          <p:nvPr>
            <p:ph type="title"/>
          </p:nvPr>
        </p:nvSpPr>
        <p:spPr>
          <a:xfrm>
            <a:off x="657224" y="499533"/>
            <a:ext cx="10772775" cy="941340"/>
          </a:xfrm>
        </p:spPr>
        <p:txBody>
          <a:bodyPr/>
          <a:lstStyle/>
          <a:p>
            <a:r>
              <a:rPr lang="vi-VN" dirty="0"/>
              <a:t>References</a:t>
            </a:r>
            <a:endParaRPr lang="en-US" dirty="0"/>
          </a:p>
        </p:txBody>
      </p:sp>
      <p:sp>
        <p:nvSpPr>
          <p:cNvPr id="3" name="Content Placeholder 2">
            <a:extLst>
              <a:ext uri="{FF2B5EF4-FFF2-40B4-BE49-F238E27FC236}">
                <a16:creationId xmlns:a16="http://schemas.microsoft.com/office/drawing/2014/main" id="{2FCE396B-E3D5-3E46-6AED-BA19A3693A58}"/>
              </a:ext>
            </a:extLst>
          </p:cNvPr>
          <p:cNvSpPr>
            <a:spLocks noGrp="1"/>
          </p:cNvSpPr>
          <p:nvPr>
            <p:ph idx="1"/>
          </p:nvPr>
        </p:nvSpPr>
        <p:spPr>
          <a:xfrm>
            <a:off x="810108" y="2044920"/>
            <a:ext cx="10990595" cy="3898680"/>
          </a:xfrm>
        </p:spPr>
        <p:txBody>
          <a:bodyPr>
            <a:normAutofit fontScale="92500" lnSpcReduction="20000"/>
          </a:bodyPr>
          <a:lstStyle/>
          <a:p>
            <a:pPr>
              <a:lnSpc>
                <a:spcPct val="160000"/>
              </a:lnSpc>
            </a:pPr>
            <a:r>
              <a:rPr lang="en-US"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Asundi</a:t>
            </a:r>
            <a:r>
              <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 O'Leary, C., &amp; </a:t>
            </a:r>
            <a:r>
              <a:rPr lang="en-US"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Bhadelia</a:t>
            </a:r>
            <a:r>
              <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N. (2021). Global COVID-19 vaccine inequity: The scope, the impact, and the challenges. </a:t>
            </a:r>
            <a:r>
              <a:rPr lang="en-US" sz="1800" i="1" dirty="0">
                <a:solidFill>
                  <a:srgbClr val="000000"/>
                </a:solidFill>
                <a:effectLst/>
                <a:latin typeface="Arial" panose="020B0604020202020204" pitchFamily="34" charset="0"/>
                <a:ea typeface="Calibri" panose="020F0502020204030204" pitchFamily="34" charset="0"/>
                <a:cs typeface="Arial" panose="020B0604020202020204" pitchFamily="34" charset="0"/>
              </a:rPr>
              <a:t>Cell Host &amp; Microbe</a:t>
            </a:r>
            <a:r>
              <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29(7), 1036-1039.</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a:lnSpc>
                <a:spcPct val="160000"/>
              </a:lnSpc>
            </a:pPr>
            <a:r>
              <a:rPr lang="en-US" sz="1800" dirty="0">
                <a:solidFill>
                  <a:srgbClr val="222222"/>
                </a:solidFill>
                <a:effectLst/>
                <a:latin typeface="Arial" panose="020B0604020202020204" pitchFamily="34" charset="0"/>
                <a:ea typeface="Calibri" panose="020F0502020204030204" pitchFamily="34" charset="0"/>
                <a:cs typeface="Arial" panose="020B0604020202020204" pitchFamily="34" charset="0"/>
              </a:rPr>
              <a:t>Hafner, M., </a:t>
            </a:r>
            <a:r>
              <a:rPr lang="en-US" sz="18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Yerushalmi</a:t>
            </a:r>
            <a:r>
              <a:rPr lang="en-US" sz="1800" dirty="0">
                <a:solidFill>
                  <a:srgbClr val="222222"/>
                </a:solidFill>
                <a:effectLst/>
                <a:latin typeface="Arial" panose="020B0604020202020204" pitchFamily="34" charset="0"/>
                <a:ea typeface="Calibri" panose="020F0502020204030204" pitchFamily="34" charset="0"/>
                <a:cs typeface="Arial" panose="020B0604020202020204" pitchFamily="34" charset="0"/>
              </a:rPr>
              <a:t>, E., Fays, C., Dufresne, E., &amp; Van </a:t>
            </a:r>
            <a:r>
              <a:rPr lang="en-US" sz="1800" dirty="0" err="1">
                <a:solidFill>
                  <a:srgbClr val="222222"/>
                </a:solidFill>
                <a:effectLst/>
                <a:latin typeface="Arial" panose="020B0604020202020204" pitchFamily="34" charset="0"/>
                <a:ea typeface="Calibri" panose="020F0502020204030204" pitchFamily="34" charset="0"/>
                <a:cs typeface="Arial" panose="020B0604020202020204" pitchFamily="34" charset="0"/>
              </a:rPr>
              <a:t>Stolk</a:t>
            </a:r>
            <a:r>
              <a:rPr lang="en-US" sz="1800" dirty="0">
                <a:solidFill>
                  <a:srgbClr val="222222"/>
                </a:solidFill>
                <a:effectLst/>
                <a:latin typeface="Arial" panose="020B0604020202020204" pitchFamily="34" charset="0"/>
                <a:ea typeface="Calibri" panose="020F0502020204030204" pitchFamily="34" charset="0"/>
                <a:cs typeface="Arial" panose="020B0604020202020204" pitchFamily="34" charset="0"/>
              </a:rPr>
              <a:t>, C. (2020). </a:t>
            </a:r>
            <a:r>
              <a:rPr lang="en-US" sz="1800" i="1" dirty="0">
                <a:solidFill>
                  <a:srgbClr val="222222"/>
                </a:solidFill>
                <a:effectLst/>
                <a:latin typeface="Arial" panose="020B0604020202020204" pitchFamily="34" charset="0"/>
                <a:ea typeface="Calibri" panose="020F0502020204030204" pitchFamily="34" charset="0"/>
                <a:cs typeface="Arial" panose="020B0604020202020204" pitchFamily="34" charset="0"/>
              </a:rPr>
              <a:t>COVID-19 and the cost of vaccine nationalism</a:t>
            </a:r>
            <a:r>
              <a:rPr lang="en-US" sz="1800" dirty="0">
                <a:solidFill>
                  <a:srgbClr val="222222"/>
                </a:solidFill>
                <a:effectLst/>
                <a:latin typeface="Arial" panose="020B0604020202020204" pitchFamily="34" charset="0"/>
                <a:ea typeface="Calibri" panose="020F0502020204030204" pitchFamily="34" charset="0"/>
                <a:cs typeface="Arial" panose="020B0604020202020204" pitchFamily="34" charset="0"/>
              </a:rPr>
              <a:t>. Cambridge, United Kingdom: RAND.</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a:lnSpc>
                <a:spcPct val="160000"/>
              </a:lnSpc>
            </a:pPr>
            <a:r>
              <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Mathieu E., Ritchie H., Ortiz-Ospina E., </a:t>
            </a:r>
            <a:r>
              <a:rPr lang="en-US"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Roser</a:t>
            </a:r>
            <a:r>
              <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M., </a:t>
            </a:r>
            <a:r>
              <a:rPr lang="en-US"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Hasell</a:t>
            </a:r>
            <a:r>
              <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J., Appel C., </a:t>
            </a:r>
            <a:r>
              <a:rPr lang="en-US"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Giattino</a:t>
            </a:r>
            <a:r>
              <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C., </a:t>
            </a:r>
            <a:r>
              <a:rPr lang="en-US" sz="18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Rodés-Guirao</a:t>
            </a:r>
            <a:r>
              <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L. (2021). A global database of COVID-19 vaccinations. </a:t>
            </a:r>
            <a:r>
              <a:rPr lang="en-US" sz="1800" i="1" dirty="0">
                <a:solidFill>
                  <a:srgbClr val="000000"/>
                </a:solidFill>
                <a:effectLst/>
                <a:latin typeface="Arial" panose="020B0604020202020204" pitchFamily="34" charset="0"/>
                <a:ea typeface="Calibri" panose="020F0502020204030204" pitchFamily="34" charset="0"/>
                <a:cs typeface="Arial" panose="020B0604020202020204" pitchFamily="34" charset="0"/>
              </a:rPr>
              <a:t>Nat. Hum. </a:t>
            </a:r>
            <a:r>
              <a:rPr lang="en-US" sz="1800" i="1"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Behav</a:t>
            </a:r>
            <a:r>
              <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2021 DOI: 10.1038/s41562-021-01122-8.</a:t>
            </a:r>
          </a:p>
          <a:p>
            <a:pPr>
              <a:lnSpc>
                <a:spcPct val="160000"/>
              </a:lnSpc>
            </a:pPr>
            <a:r>
              <a:rPr lang="en-US" sz="1800" dirty="0">
                <a:effectLst/>
                <a:latin typeface="Arial" panose="020B0604020202020204" pitchFamily="34" charset="0"/>
                <a:ea typeface="Calibri" panose="020F0502020204030204" pitchFamily="34" charset="0"/>
                <a:cs typeface="Arial" panose="020B0604020202020204" pitchFamily="34" charset="0"/>
              </a:rPr>
              <a:t>Our World in Data. Available online: </a:t>
            </a:r>
            <a:r>
              <a:rPr lang="en-US" sz="18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2"/>
              </a:rPr>
              <a:t>https://ourworldindata.org/covid-vaccinations</a:t>
            </a:r>
            <a:r>
              <a:rPr lang="en-US" sz="1800" u="sng" dirty="0">
                <a:solidFill>
                  <a:srgbClr val="0563C1"/>
                </a:solidFill>
                <a:effectLst/>
                <a:latin typeface="Arial" panose="020B0604020202020204" pitchFamily="34" charset="0"/>
                <a:ea typeface="Calibri" panose="020F0502020204030204" pitchFamily="34" charset="0"/>
                <a:cs typeface="Arial" panose="020B0604020202020204" pitchFamily="34" charset="0"/>
              </a:rPr>
              <a:t> </a:t>
            </a:r>
            <a:r>
              <a:rPr lang="en-US" sz="1800" dirty="0">
                <a:effectLst/>
                <a:latin typeface="Arial" panose="020B0604020202020204" pitchFamily="34" charset="0"/>
                <a:ea typeface="Calibri" panose="020F0502020204030204" pitchFamily="34" charset="0"/>
                <a:cs typeface="Arial" panose="020B0604020202020204" pitchFamily="34" charset="0"/>
              </a:rPr>
              <a:t>(accessed on April 9, 2022)</a:t>
            </a:r>
            <a:endParaRPr lang="en-US" sz="1800" dirty="0">
              <a:solidFill>
                <a:schemeClr val="tx1">
                  <a:lumMod val="85000"/>
                  <a:lumOff val="15000"/>
                </a:schemeClr>
              </a:solidFill>
              <a:latin typeface="Arial" panose="020B0604020202020204" pitchFamily="34" charset="0"/>
              <a:cs typeface="Arial" panose="020B0604020202020204" pitchFamily="34" charset="0"/>
            </a:endParaRPr>
          </a:p>
          <a:p>
            <a:pPr>
              <a:lnSpc>
                <a:spcPct val="160000"/>
              </a:lnSpc>
            </a:pPr>
            <a:r>
              <a:rPr lang="en-US" sz="1800" dirty="0">
                <a:solidFill>
                  <a:schemeClr val="tx1">
                    <a:lumMod val="85000"/>
                    <a:lumOff val="15000"/>
                  </a:schemeClr>
                </a:solidFill>
                <a:latin typeface="Arial" panose="020B0604020202020204" pitchFamily="34" charset="0"/>
                <a:cs typeface="Arial" panose="020B0604020202020204" pitchFamily="34" charset="0"/>
              </a:rPr>
              <a:t>The World Bank Data. </a:t>
            </a:r>
            <a:r>
              <a:rPr lang="en-US" sz="1800" dirty="0">
                <a:effectLst/>
                <a:latin typeface="Arial" panose="020B0604020202020204" pitchFamily="34" charset="0"/>
                <a:ea typeface="Calibri" panose="020F0502020204030204" pitchFamily="34" charset="0"/>
                <a:cs typeface="Arial" panose="020B0604020202020204" pitchFamily="34" charset="0"/>
              </a:rPr>
              <a:t>Available online: </a:t>
            </a:r>
            <a:r>
              <a:rPr lang="en-US" sz="1800" dirty="0">
                <a:effectLst/>
                <a:latin typeface="Arial" panose="020B0604020202020204" pitchFamily="34" charset="0"/>
                <a:ea typeface="Calibri" panose="020F0502020204030204" pitchFamily="34" charset="0"/>
                <a:cs typeface="Arial" panose="020B0604020202020204" pitchFamily="34" charset="0"/>
                <a:hlinkClick r:id="rId3"/>
              </a:rPr>
              <a:t>https://data.worldbank.org/indicator/NY.GDP.MKTP.KD.ZG?locations=RU-EU</a:t>
            </a:r>
            <a:r>
              <a:rPr lang="en-US" sz="1800" dirty="0">
                <a:effectLst/>
                <a:latin typeface="Arial" panose="020B0604020202020204" pitchFamily="34" charset="0"/>
                <a:ea typeface="Calibri" panose="020F0502020204030204" pitchFamily="34" charset="0"/>
                <a:cs typeface="Arial" panose="020B0604020202020204" pitchFamily="34" charset="0"/>
              </a:rPr>
              <a:t> (access on May 29, 2022)</a:t>
            </a:r>
          </a:p>
          <a:p>
            <a:pPr>
              <a:lnSpc>
                <a:spcPct val="160000"/>
              </a:lnSpc>
            </a:pP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a:lnSpc>
                <a:spcPct val="160000"/>
              </a:lnSpc>
            </a:pP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a:lnSpc>
                <a:spcPct val="160000"/>
              </a:lnSpc>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35584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Title 8">
            <a:extLst>
              <a:ext uri="{FF2B5EF4-FFF2-40B4-BE49-F238E27FC236}">
                <a16:creationId xmlns:a16="http://schemas.microsoft.com/office/drawing/2014/main" id="{C843B0AA-AAC9-40E1-8542-D306F3584A4A}"/>
              </a:ext>
            </a:extLst>
          </p:cNvPr>
          <p:cNvSpPr txBox="1">
            <a:spLocks noGrp="1"/>
          </p:cNvSpPr>
          <p:nvPr>
            <p:ph type="title"/>
          </p:nvPr>
        </p:nvSpPr>
        <p:spPr>
          <a:xfrm>
            <a:off x="1292420" y="1816825"/>
            <a:ext cx="9607160" cy="2143804"/>
          </a:xfrm>
          <a:prstGeom prst="rect">
            <a:avLst/>
          </a:prstGeom>
        </p:spPr>
        <p:txBody>
          <a:bodyPr vert="horz" lIns="91440" tIns="45720" rIns="91440" bIns="45720" rtlCol="0" anchor="b">
            <a:normAutofit/>
          </a:bodyPr>
          <a:lstStyle/>
          <a:p>
            <a:pPr algn="ctr">
              <a:lnSpc>
                <a:spcPct val="80000"/>
              </a:lnSpc>
            </a:pPr>
            <a:r>
              <a:rPr lang="en-US" sz="4400" b="1" dirty="0">
                <a:solidFill>
                  <a:srgbClr val="002060"/>
                </a:solidFill>
                <a:latin typeface="Arial" panose="020B0604020202020204" pitchFamily="34" charset="0"/>
                <a:cs typeface="Arial" panose="020B0604020202020204" pitchFamily="34" charset="0"/>
              </a:rPr>
              <a:t> Thank you</a:t>
            </a:r>
            <a:br>
              <a:rPr lang="en-US" sz="4400" b="1" dirty="0">
                <a:solidFill>
                  <a:srgbClr val="002060"/>
                </a:solidFill>
                <a:latin typeface="Arial" panose="020B0604020202020204" pitchFamily="34" charset="0"/>
                <a:cs typeface="Arial" panose="020B0604020202020204" pitchFamily="34" charset="0"/>
              </a:rPr>
            </a:br>
            <a:br>
              <a:rPr lang="en-US" sz="4400" b="1" dirty="0">
                <a:solidFill>
                  <a:srgbClr val="002060"/>
                </a:solidFill>
                <a:latin typeface="Arial" panose="020B0604020202020204" pitchFamily="34" charset="0"/>
                <a:cs typeface="Arial" panose="020B0604020202020204" pitchFamily="34" charset="0"/>
              </a:rPr>
            </a:br>
            <a:r>
              <a:rPr lang="en-US" sz="4400" b="1" dirty="0">
                <a:solidFill>
                  <a:srgbClr val="002060"/>
                </a:solidFill>
                <a:latin typeface="Arial" panose="020B0604020202020204" pitchFamily="34" charset="0"/>
                <a:cs typeface="Arial" panose="020B0604020202020204" pitchFamily="34" charset="0"/>
              </a:rPr>
              <a:t>Questions/COMMENTS? </a:t>
            </a:r>
          </a:p>
        </p:txBody>
      </p:sp>
    </p:spTree>
    <p:extLst>
      <p:ext uri="{BB962C8B-B14F-4D97-AF65-F5344CB8AC3E}">
        <p14:creationId xmlns:p14="http://schemas.microsoft.com/office/powerpoint/2010/main" val="13864004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3F0ADB5-A0B4-4B01-A8C4-FDC34CE2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A6D0FDE-0241-4C21-A720-A694753582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1D5E4C-E008-2B5F-0A75-676523BD55F5}"/>
              </a:ext>
            </a:extLst>
          </p:cNvPr>
          <p:cNvSpPr>
            <a:spLocks noGrp="1"/>
          </p:cNvSpPr>
          <p:nvPr>
            <p:ph type="title"/>
          </p:nvPr>
        </p:nvSpPr>
        <p:spPr>
          <a:xfrm>
            <a:off x="643467" y="2681103"/>
            <a:ext cx="3363974" cy="1495794"/>
          </a:xfrm>
          <a:noFill/>
          <a:ln>
            <a:solidFill>
              <a:schemeClr val="bg1"/>
            </a:solidFill>
          </a:ln>
        </p:spPr>
        <p:txBody>
          <a:bodyPr wrap="square">
            <a:normAutofit/>
          </a:bodyPr>
          <a:lstStyle/>
          <a:p>
            <a:r>
              <a:rPr lang="en-US">
                <a:solidFill>
                  <a:schemeClr val="bg1"/>
                </a:solidFill>
                <a:latin typeface="Arial" panose="020B0604020202020204" pitchFamily="34" charset="0"/>
                <a:cs typeface="Arial" panose="020B0604020202020204" pitchFamily="34" charset="0"/>
              </a:rPr>
              <a:t>Outline</a:t>
            </a:r>
          </a:p>
        </p:txBody>
      </p:sp>
      <p:graphicFrame>
        <p:nvGraphicFramePr>
          <p:cNvPr id="5" name="Content Placeholder 2">
            <a:extLst>
              <a:ext uri="{FF2B5EF4-FFF2-40B4-BE49-F238E27FC236}">
                <a16:creationId xmlns:a16="http://schemas.microsoft.com/office/drawing/2014/main" id="{B1FAF02D-31C7-B319-E7DD-E2B4AE47C6E9}"/>
              </a:ext>
            </a:extLst>
          </p:cNvPr>
          <p:cNvGraphicFramePr>
            <a:graphicFrameLocks noGrp="1"/>
          </p:cNvGraphicFramePr>
          <p:nvPr>
            <p:ph idx="1"/>
            <p:extLst>
              <p:ext uri="{D42A27DB-BD31-4B8C-83A1-F6EECF244321}">
                <p14:modId xmlns:p14="http://schemas.microsoft.com/office/powerpoint/2010/main" val="2745871554"/>
              </p:ext>
            </p:extLst>
          </p:nvPr>
        </p:nvGraphicFramePr>
        <p:xfrm>
          <a:off x="5619750" y="965200"/>
          <a:ext cx="5607050" cy="492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3316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454D453-BCD9-B12F-4366-DDD32FD13B0A}"/>
              </a:ext>
            </a:extLst>
          </p:cNvPr>
          <p:cNvSpPr>
            <a:spLocks noGrp="1"/>
          </p:cNvSpPr>
          <p:nvPr>
            <p:ph type="title"/>
          </p:nvPr>
        </p:nvSpPr>
        <p:spPr>
          <a:xfrm>
            <a:off x="237042" y="152634"/>
            <a:ext cx="7932399" cy="713639"/>
          </a:xfrm>
          <a:prstGeom prst="ellipse">
            <a:avLst/>
          </a:prstGeom>
        </p:spPr>
        <p:txBody>
          <a:bodyPr vert="horz" lIns="182880" tIns="182880" rIns="182880" bIns="182880" rtlCol="0" anchor="ctr" anchorCtr="1">
            <a:normAutofit fontScale="90000"/>
          </a:bodyPr>
          <a:lstStyle/>
          <a:p>
            <a:r>
              <a:rPr lang="en-US" sz="1500"/>
              <a:t>COVID-19 impacts on the global GDP in 2020</a:t>
            </a:r>
          </a:p>
        </p:txBody>
      </p:sp>
      <p:sp>
        <p:nvSpPr>
          <p:cNvPr id="6" name="TextBox 5">
            <a:extLst>
              <a:ext uri="{FF2B5EF4-FFF2-40B4-BE49-F238E27FC236}">
                <a16:creationId xmlns:a16="http://schemas.microsoft.com/office/drawing/2014/main" id="{DEEBBE9C-3408-88DF-3448-FF0323FDBF89}"/>
              </a:ext>
            </a:extLst>
          </p:cNvPr>
          <p:cNvSpPr txBox="1"/>
          <p:nvPr/>
        </p:nvSpPr>
        <p:spPr>
          <a:xfrm>
            <a:off x="1201833" y="4599982"/>
            <a:ext cx="3631692" cy="455112"/>
          </a:xfrm>
          <a:prstGeom prst="rect">
            <a:avLst/>
          </a:prstGeom>
        </p:spPr>
        <p:txBody>
          <a:bodyPr vert="horz" lIns="91440" tIns="45720" rIns="91440" bIns="45720" rtlCol="0">
            <a:normAutofit/>
          </a:bodyPr>
          <a:lstStyle/>
          <a:p>
            <a:pPr defTabSz="914400">
              <a:spcBef>
                <a:spcPts val="1000"/>
              </a:spcBef>
              <a:buClr>
                <a:schemeClr val="accent2"/>
              </a:buClr>
            </a:pPr>
            <a:r>
              <a:rPr lang="en-US" sz="1600" dirty="0">
                <a:solidFill>
                  <a:schemeClr val="tx1">
                    <a:lumMod val="85000"/>
                    <a:lumOff val="15000"/>
                  </a:schemeClr>
                </a:solidFill>
                <a:latin typeface="Arial" panose="020B0604020202020204" pitchFamily="34" charset="0"/>
                <a:cs typeface="Arial" panose="020B0604020202020204" pitchFamily="34" charset="0"/>
              </a:rPr>
              <a:t>Source: The World Bank Data</a:t>
            </a:r>
          </a:p>
        </p:txBody>
      </p:sp>
      <p:graphicFrame>
        <p:nvGraphicFramePr>
          <p:cNvPr id="9" name="Chart 8">
            <a:extLst>
              <a:ext uri="{FF2B5EF4-FFF2-40B4-BE49-F238E27FC236}">
                <a16:creationId xmlns:a16="http://schemas.microsoft.com/office/drawing/2014/main" id="{BE43117A-A2AD-B68C-F4F1-122D99EA8096}"/>
              </a:ext>
            </a:extLst>
          </p:cNvPr>
          <p:cNvGraphicFramePr>
            <a:graphicFrameLocks/>
          </p:cNvGraphicFramePr>
          <p:nvPr>
            <p:extLst>
              <p:ext uri="{D42A27DB-BD31-4B8C-83A1-F6EECF244321}">
                <p14:modId xmlns:p14="http://schemas.microsoft.com/office/powerpoint/2010/main" val="1238025103"/>
              </p:ext>
            </p:extLst>
          </p:nvPr>
        </p:nvGraphicFramePr>
        <p:xfrm>
          <a:off x="371333" y="1029250"/>
          <a:ext cx="11449334" cy="3636737"/>
        </p:xfrm>
        <a:graphic>
          <a:graphicData uri="http://schemas.openxmlformats.org/drawingml/2006/chart">
            <c:chart xmlns:c="http://schemas.openxmlformats.org/drawingml/2006/chart" xmlns:r="http://schemas.openxmlformats.org/officeDocument/2006/relationships" r:id="rId2"/>
          </a:graphicData>
        </a:graphic>
      </p:graphicFrame>
      <p:sp>
        <p:nvSpPr>
          <p:cNvPr id="24" name="TextBox 23">
            <a:extLst>
              <a:ext uri="{FF2B5EF4-FFF2-40B4-BE49-F238E27FC236}">
                <a16:creationId xmlns:a16="http://schemas.microsoft.com/office/drawing/2014/main" id="{A81AB234-8D04-BAD6-4E3C-C0EEDD68437E}"/>
              </a:ext>
            </a:extLst>
          </p:cNvPr>
          <p:cNvSpPr txBox="1"/>
          <p:nvPr/>
        </p:nvSpPr>
        <p:spPr>
          <a:xfrm>
            <a:off x="237042" y="5369338"/>
            <a:ext cx="11347425" cy="155305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2200" dirty="0">
                <a:latin typeface="Arial" panose="020B0604020202020204" pitchFamily="34" charset="0"/>
                <a:cs typeface="Arial" panose="020B0604020202020204" pitchFamily="34" charset="0"/>
              </a:rPr>
              <a:t>Almost countries suffered a decline in GDP during the pandemic, except for Vietnam.</a:t>
            </a:r>
          </a:p>
          <a:p>
            <a:pPr marL="285750" indent="-285750">
              <a:lnSpc>
                <a:spcPct val="150000"/>
              </a:lnSpc>
              <a:buFont typeface="Arial" panose="020B0604020202020204" pitchFamily="34" charset="0"/>
              <a:buChar char="•"/>
            </a:pPr>
            <a:r>
              <a:rPr lang="en-US" sz="2200" dirty="0">
                <a:latin typeface="Arial" panose="020B0604020202020204" pitchFamily="34" charset="0"/>
                <a:cs typeface="Arial" panose="020B0604020202020204" pitchFamily="34" charset="0"/>
              </a:rPr>
              <a:t>Vietnam enjoyed an increase of 2.9% in GDP since its government </a:t>
            </a:r>
            <a:r>
              <a:rPr lang="en-US" sz="2200" dirty="0">
                <a:effectLst/>
                <a:latin typeface="Arial" panose="020B0604020202020204" pitchFamily="34" charset="0"/>
                <a:ea typeface="Calibri" panose="020F0502020204030204" pitchFamily="34" charset="0"/>
                <a:cs typeface="Arial" panose="020B0604020202020204" pitchFamily="34" charset="0"/>
              </a:rPr>
              <a:t>applied multiple prevention and control measures from a beginning phase of the pandemic. </a:t>
            </a:r>
          </a:p>
        </p:txBody>
      </p:sp>
      <p:sp>
        <p:nvSpPr>
          <p:cNvPr id="26" name="TextBox 25">
            <a:extLst>
              <a:ext uri="{FF2B5EF4-FFF2-40B4-BE49-F238E27FC236}">
                <a16:creationId xmlns:a16="http://schemas.microsoft.com/office/drawing/2014/main" id="{F0395345-BFAC-C6A9-1CDE-D7CB3DB97E66}"/>
              </a:ext>
            </a:extLst>
          </p:cNvPr>
          <p:cNvSpPr txBox="1"/>
          <p:nvPr/>
        </p:nvSpPr>
        <p:spPr>
          <a:xfrm>
            <a:off x="1322214" y="4953327"/>
            <a:ext cx="9309781" cy="416011"/>
          </a:xfrm>
          <a:prstGeom prst="rect">
            <a:avLst/>
          </a:prstGeom>
          <a:noFill/>
        </p:spPr>
        <p:txBody>
          <a:bodyPr wrap="square">
            <a:spAutoFit/>
          </a:bodyPr>
          <a:lstStyle/>
          <a:p>
            <a:pPr marL="457200" marR="0" indent="457200" algn="just">
              <a:lnSpc>
                <a:spcPct val="150000"/>
              </a:lnSpc>
              <a:spcBef>
                <a:spcPts val="600"/>
              </a:spcBef>
              <a:spcAft>
                <a:spcPts val="600"/>
              </a:spcAft>
            </a:pPr>
            <a:r>
              <a:rPr lang="vi-VN" sz="1600" b="1" dirty="0">
                <a:effectLst/>
                <a:latin typeface="Arial" panose="020B0604020202020204" pitchFamily="34" charset="0"/>
                <a:ea typeface="Calibri" panose="020F0502020204030204" pitchFamily="34" charset="0"/>
                <a:cs typeface="Arial" panose="020B0604020202020204" pitchFamily="34" charset="0"/>
              </a:rPr>
              <a:t>Figure </a:t>
            </a:r>
            <a:r>
              <a:rPr lang="en-US" sz="1600" b="1" dirty="0">
                <a:latin typeface="Arial" panose="020B0604020202020204" pitchFamily="34" charset="0"/>
                <a:ea typeface="Calibri" panose="020F0502020204030204" pitchFamily="34" charset="0"/>
                <a:cs typeface="Arial" panose="020B0604020202020204" pitchFamily="34" charset="0"/>
              </a:rPr>
              <a:t>1</a:t>
            </a:r>
            <a:r>
              <a:rPr lang="vi-VN" sz="1600" b="1" dirty="0">
                <a:effectLst/>
                <a:latin typeface="Arial" panose="020B0604020202020204" pitchFamily="34" charset="0"/>
                <a:ea typeface="Calibri" panose="020F0502020204030204" pitchFamily="34" charset="0"/>
                <a:cs typeface="Arial" panose="020B0604020202020204" pitchFamily="34" charset="0"/>
              </a:rPr>
              <a:t> : </a:t>
            </a:r>
            <a:r>
              <a:rPr lang="en-US" sz="1600" b="1" dirty="0">
                <a:latin typeface="Arial" panose="020B0604020202020204" pitchFamily="34" charset="0"/>
                <a:ea typeface="Calibri" panose="020F0502020204030204" pitchFamily="34" charset="0"/>
                <a:cs typeface="Arial" panose="020B0604020202020204" pitchFamily="34" charset="0"/>
              </a:rPr>
              <a:t>COVID-19 impacts on the global GDP in 2020</a:t>
            </a:r>
            <a:endParaRPr lang="en-US" sz="16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33712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34B48-C9B6-F04D-A7CF-EE3479E81A82}"/>
              </a:ext>
            </a:extLst>
          </p:cNvPr>
          <p:cNvSpPr>
            <a:spLocks noGrp="1"/>
          </p:cNvSpPr>
          <p:nvPr>
            <p:ph type="title"/>
          </p:nvPr>
        </p:nvSpPr>
        <p:spPr>
          <a:xfrm>
            <a:off x="1800295" y="528865"/>
            <a:ext cx="8362809" cy="841806"/>
          </a:xfrm>
        </p:spPr>
        <p:txBody>
          <a:bodyPr>
            <a:normAutofit fontScale="90000"/>
          </a:bodyPr>
          <a:lstStyle/>
          <a:p>
            <a:r>
              <a:rPr lang="en-US" dirty="0"/>
              <a:t>Recent studies on IMPACTS OF COVID-19</a:t>
            </a:r>
          </a:p>
        </p:txBody>
      </p:sp>
      <p:sp>
        <p:nvSpPr>
          <p:cNvPr id="3" name="Content Placeholder 2">
            <a:extLst>
              <a:ext uri="{FF2B5EF4-FFF2-40B4-BE49-F238E27FC236}">
                <a16:creationId xmlns:a16="http://schemas.microsoft.com/office/drawing/2014/main" id="{2B704871-5039-D835-230D-D4D3A984C248}"/>
              </a:ext>
            </a:extLst>
          </p:cNvPr>
          <p:cNvSpPr>
            <a:spLocks noGrp="1"/>
          </p:cNvSpPr>
          <p:nvPr>
            <p:ph idx="1"/>
          </p:nvPr>
        </p:nvSpPr>
        <p:spPr>
          <a:xfrm>
            <a:off x="891250" y="1866901"/>
            <a:ext cx="10939173" cy="4165599"/>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1. Impacts of COVID-19 on global poverty, food security, and diet (Laborde et al., 2020)</a:t>
            </a:r>
          </a:p>
          <a:p>
            <a:pPr marL="0" indent="0">
              <a:lnSpc>
                <a:spcPct val="150000"/>
              </a:lnSpc>
              <a:buNone/>
            </a:pPr>
            <a:r>
              <a:rPr lang="en-US" sz="1600" dirty="0">
                <a:latin typeface="Arial" panose="020B0604020202020204" pitchFamily="34" charset="0"/>
                <a:cs typeface="Arial" panose="020B0604020202020204" pitchFamily="34" charset="0"/>
              </a:rPr>
              <a:t>   - presented the complex links between the crisis and the incomes and living costs of vulnerable households.</a:t>
            </a:r>
          </a:p>
          <a:p>
            <a:pPr marL="0" indent="0">
              <a:lnSpc>
                <a:spcPct val="150000"/>
              </a:lnSpc>
              <a:buNone/>
            </a:pPr>
            <a:r>
              <a:rPr lang="en-US" sz="1600" dirty="0">
                <a:latin typeface="Arial" panose="020B0604020202020204" pitchFamily="34" charset="0"/>
                <a:cs typeface="Arial" panose="020B0604020202020204" pitchFamily="34" charset="0"/>
              </a:rPr>
              <a:t>   - focused on impacts on labor supply, effects of social distancing, shifts in demand from services, increases in the cost of logistics in food &amp; supply chains, and reductions in savings &amp; investment.</a:t>
            </a:r>
          </a:p>
          <a:p>
            <a:pPr marL="0" indent="0">
              <a:lnSpc>
                <a:spcPct val="150000"/>
              </a:lnSpc>
              <a:buNone/>
            </a:pPr>
            <a:r>
              <a:rPr lang="en-US" sz="1600" b="1" dirty="0">
                <a:latin typeface="Arial" panose="020B0604020202020204" pitchFamily="34" charset="0"/>
                <a:cs typeface="Arial" panose="020B0604020202020204" pitchFamily="34" charset="0"/>
              </a:rPr>
              <a:t>2. Simulating the trade effects of the COVID-19 pandemic (</a:t>
            </a:r>
            <a:r>
              <a:rPr lang="en-US" sz="1600" b="1" dirty="0" err="1">
                <a:latin typeface="Arial" panose="020B0604020202020204" pitchFamily="34" charset="0"/>
                <a:cs typeface="Arial" panose="020B0604020202020204" pitchFamily="34" charset="0"/>
              </a:rPr>
              <a:t>Bekkers</a:t>
            </a:r>
            <a:r>
              <a:rPr lang="en-US" sz="1600" b="1" dirty="0">
                <a:latin typeface="Arial" panose="020B0604020202020204" pitchFamily="34" charset="0"/>
                <a:cs typeface="Arial" panose="020B0604020202020204" pitchFamily="34" charset="0"/>
              </a:rPr>
              <a:t> and Koopman, 2020)</a:t>
            </a:r>
          </a:p>
          <a:p>
            <a:pPr marL="0" indent="0">
              <a:lnSpc>
                <a:spcPct val="150000"/>
              </a:lnSpc>
              <a:buNone/>
            </a:pPr>
            <a:r>
              <a:rPr lang="en-US" sz="1600" dirty="0">
                <a:latin typeface="Arial" panose="020B0604020202020204" pitchFamily="34" charset="0"/>
                <a:cs typeface="Arial" panose="020B0604020202020204" pitchFamily="34" charset="0"/>
              </a:rPr>
              <a:t>   - illustrated potential impacts of the COVID-19 on the global economy based on a V-shaped (optimistic), U-shaped (less optimistic) and L-shaped (pessimistic) recovery.</a:t>
            </a:r>
          </a:p>
          <a:p>
            <a:pPr marL="0" indent="0">
              <a:lnSpc>
                <a:spcPct val="150000"/>
              </a:lnSpc>
              <a:buNone/>
            </a:pPr>
            <a:r>
              <a:rPr lang="en-US" sz="1600" dirty="0">
                <a:latin typeface="Arial" panose="020B0604020202020204" pitchFamily="34" charset="0"/>
                <a:cs typeface="Arial" panose="020B0604020202020204" pitchFamily="34" charset="0"/>
              </a:rPr>
              <a:t>  - GDP was projected to fall by about 5% in 2020 (V-shaped), about 9% (U-shaped), and about 11% (L-shaped)</a:t>
            </a: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3418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34B48-C9B6-F04D-A7CF-EE3479E81A82}"/>
              </a:ext>
            </a:extLst>
          </p:cNvPr>
          <p:cNvSpPr>
            <a:spLocks noGrp="1"/>
          </p:cNvSpPr>
          <p:nvPr>
            <p:ph type="title"/>
          </p:nvPr>
        </p:nvSpPr>
        <p:spPr>
          <a:xfrm>
            <a:off x="1914595" y="452665"/>
            <a:ext cx="8362809" cy="841806"/>
          </a:xfrm>
        </p:spPr>
        <p:txBody>
          <a:bodyPr>
            <a:normAutofit fontScale="90000"/>
          </a:bodyPr>
          <a:lstStyle/>
          <a:p>
            <a:r>
              <a:rPr lang="en-US" dirty="0"/>
              <a:t>Recent studies on IMPACTS OF COVID-19</a:t>
            </a:r>
          </a:p>
        </p:txBody>
      </p:sp>
      <p:sp>
        <p:nvSpPr>
          <p:cNvPr id="3" name="Content Placeholder 2">
            <a:extLst>
              <a:ext uri="{FF2B5EF4-FFF2-40B4-BE49-F238E27FC236}">
                <a16:creationId xmlns:a16="http://schemas.microsoft.com/office/drawing/2014/main" id="{2B704871-5039-D835-230D-D4D3A984C248}"/>
              </a:ext>
            </a:extLst>
          </p:cNvPr>
          <p:cNvSpPr>
            <a:spLocks noGrp="1"/>
          </p:cNvSpPr>
          <p:nvPr>
            <p:ph idx="1"/>
          </p:nvPr>
        </p:nvSpPr>
        <p:spPr>
          <a:xfrm>
            <a:off x="636608" y="1739901"/>
            <a:ext cx="11193816" cy="4911622"/>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3. The impact of COVID-19, associated behaviors and policies on the UK economy (Keogh-Brown et al., 2020)</a:t>
            </a:r>
          </a:p>
          <a:p>
            <a:pPr>
              <a:lnSpc>
                <a:spcPct val="150000"/>
              </a:lnSpc>
              <a:buFontTx/>
              <a:buChar char="-"/>
            </a:pPr>
            <a:r>
              <a:rPr lang="en-US" sz="1600" dirty="0">
                <a:latin typeface="Arial" panose="020B0604020202020204" pitchFamily="34" charset="0"/>
                <a:cs typeface="Arial" panose="020B0604020202020204" pitchFamily="34" charset="0"/>
              </a:rPr>
              <a:t>considered direct disease effects, preventive public actions and associated policies.</a:t>
            </a:r>
          </a:p>
          <a:p>
            <a:pPr>
              <a:lnSpc>
                <a:spcPct val="150000"/>
              </a:lnSpc>
              <a:buFontTx/>
              <a:buChar char="-"/>
            </a:pPr>
            <a:r>
              <a:rPr lang="en-US" sz="1600" dirty="0">
                <a:latin typeface="Arial" panose="020B0604020202020204" pitchFamily="34" charset="0"/>
                <a:cs typeface="Arial" panose="020B0604020202020204" pitchFamily="34" charset="0"/>
              </a:rPr>
              <a:t>COVID-19 imposed a direct health-related economic burden of £39.6bn (1.73% GDP).</a:t>
            </a:r>
          </a:p>
          <a:p>
            <a:pPr>
              <a:lnSpc>
                <a:spcPct val="150000"/>
              </a:lnSpc>
              <a:buFontTx/>
              <a:buChar char="-"/>
            </a:pPr>
            <a:r>
              <a:rPr lang="en-US" sz="1600" dirty="0">
                <a:latin typeface="Arial" panose="020B0604020202020204" pitchFamily="34" charset="0"/>
                <a:cs typeface="Arial" panose="020B0604020202020204" pitchFamily="34" charset="0"/>
              </a:rPr>
              <a:t> total cost to the economy was £</a:t>
            </a:r>
            <a:r>
              <a:rPr lang="en-US" sz="1600" b="0" i="0" dirty="0">
                <a:solidFill>
                  <a:srgbClr val="000000"/>
                </a:solidFill>
                <a:effectLst/>
                <a:latin typeface="Arial" panose="020B0604020202020204" pitchFamily="34" charset="0"/>
                <a:cs typeface="Arial" panose="020B0604020202020204" pitchFamily="34" charset="0"/>
              </a:rPr>
              <a:t>308bn (13.5% GD</a:t>
            </a:r>
            <a:r>
              <a:rPr lang="en-US" sz="1600" dirty="0">
                <a:solidFill>
                  <a:srgbClr val="000000"/>
                </a:solidFill>
                <a:latin typeface="Arial" panose="020B0604020202020204" pitchFamily="34" charset="0"/>
                <a:cs typeface="Arial" panose="020B0604020202020204" pitchFamily="34" charset="0"/>
              </a:rPr>
              <a:t>P) in mitigation strategies.</a:t>
            </a:r>
            <a:br>
              <a:rPr lang="en-US" sz="1600" dirty="0"/>
            </a:b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4. The impacts of the Coronavirus on the economy of the United States (Walmsley et al, 2021)</a:t>
            </a:r>
          </a:p>
          <a:p>
            <a:pPr>
              <a:lnSpc>
                <a:spcPct val="150000"/>
              </a:lnSpc>
              <a:buFontTx/>
              <a:buChar char="-"/>
            </a:pPr>
            <a:r>
              <a:rPr lang="en-US" sz="1600" dirty="0">
                <a:latin typeface="Arial" panose="020B0604020202020204" pitchFamily="34" charset="0"/>
                <a:cs typeface="Arial" panose="020B0604020202020204" pitchFamily="34" charset="0"/>
              </a:rPr>
              <a:t>Considered a comprehensive list of causal factors affecting the impacts, consisting of mandatory closures and the gradual re-opening process, decline in workforce due to morbidity, mortality and avoidance behavior, increased demand for health care, decreased demand for public transport and leisure activities, potential resilience through telework, increase demand for communication services, and increased pent-up demand.</a:t>
            </a:r>
          </a:p>
          <a:p>
            <a:pPr>
              <a:lnSpc>
                <a:spcPct val="150000"/>
              </a:lnSpc>
              <a:buFontTx/>
              <a:buChar char="-"/>
            </a:pPr>
            <a:r>
              <a:rPr lang="en-US" sz="1600" dirty="0">
                <a:latin typeface="Arial" panose="020B0604020202020204" pitchFamily="34" charset="0"/>
                <a:cs typeface="Arial" panose="020B0604020202020204" pitchFamily="34" charset="0"/>
              </a:rPr>
              <a:t>The net US GDP losses from COVID-19 would be from $3.2 trillion (14.8%) to $4.8 trillion (23%) in a 2-year period.</a:t>
            </a:r>
          </a:p>
        </p:txBody>
      </p:sp>
    </p:spTree>
    <p:extLst>
      <p:ext uri="{BB962C8B-B14F-4D97-AF65-F5344CB8AC3E}">
        <p14:creationId xmlns:p14="http://schemas.microsoft.com/office/powerpoint/2010/main" val="2521177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02F38-5AF0-FED7-6C68-145E4A13E1FB}"/>
              </a:ext>
            </a:extLst>
          </p:cNvPr>
          <p:cNvSpPr>
            <a:spLocks noGrp="1"/>
          </p:cNvSpPr>
          <p:nvPr>
            <p:ph type="title"/>
          </p:nvPr>
        </p:nvSpPr>
        <p:spPr>
          <a:xfrm>
            <a:off x="2231136" y="433750"/>
            <a:ext cx="7729728" cy="1188720"/>
          </a:xfrm>
        </p:spPr>
        <p:txBody>
          <a:bodyPr/>
          <a:lstStyle/>
          <a:p>
            <a:r>
              <a:rPr lang="en-US"/>
              <a:t>RECENT STUDIES ON </a:t>
            </a:r>
            <a:r>
              <a:rPr lang="en-US" dirty="0"/>
              <a:t>IMPACTS OF COVID-19 VACCINE ON ECONOMY</a:t>
            </a:r>
          </a:p>
        </p:txBody>
      </p:sp>
      <p:sp>
        <p:nvSpPr>
          <p:cNvPr id="3" name="Content Placeholder 2">
            <a:extLst>
              <a:ext uri="{FF2B5EF4-FFF2-40B4-BE49-F238E27FC236}">
                <a16:creationId xmlns:a16="http://schemas.microsoft.com/office/drawing/2014/main" id="{E9F903D7-6106-8F46-F29B-2F81327EBAEC}"/>
              </a:ext>
            </a:extLst>
          </p:cNvPr>
          <p:cNvSpPr>
            <a:spLocks noGrp="1"/>
          </p:cNvSpPr>
          <p:nvPr>
            <p:ph idx="1"/>
          </p:nvPr>
        </p:nvSpPr>
        <p:spPr>
          <a:xfrm>
            <a:off x="672484" y="2216456"/>
            <a:ext cx="11067232" cy="3753270"/>
          </a:xfrm>
        </p:spPr>
        <p:txBody>
          <a:bodyPr>
            <a:normAutofit fontScale="85000" lnSpcReduction="10000"/>
          </a:bodyPr>
          <a:lstStyle/>
          <a:p>
            <a:pPr marL="0" indent="0">
              <a:lnSpc>
                <a:spcPct val="170000"/>
              </a:lnSpc>
              <a:buNone/>
            </a:pPr>
            <a:r>
              <a:rPr lang="en-US" b="1" dirty="0">
                <a:latin typeface="Arial" panose="020B0604020202020204" pitchFamily="34" charset="0"/>
                <a:cs typeface="Arial" panose="020B0604020202020204" pitchFamily="34" charset="0"/>
              </a:rPr>
              <a:t>1. A global study on the correlates of GDP and COVID-19 Vaccine distribution (</a:t>
            </a:r>
            <a:r>
              <a:rPr lang="en-US" b="1" dirty="0" err="1">
                <a:latin typeface="Arial" panose="020B0604020202020204" pitchFamily="34" charset="0"/>
                <a:cs typeface="Arial" panose="020B0604020202020204" pitchFamily="34" charset="0"/>
              </a:rPr>
              <a:t>Basak</a:t>
            </a:r>
            <a:r>
              <a:rPr lang="en-US" b="1" dirty="0">
                <a:latin typeface="Arial" panose="020B0604020202020204" pitchFamily="34" charset="0"/>
                <a:cs typeface="Arial" panose="020B0604020202020204" pitchFamily="34" charset="0"/>
              </a:rPr>
              <a:t> et al., 2022)</a:t>
            </a:r>
          </a:p>
          <a:p>
            <a:pPr>
              <a:lnSpc>
                <a:spcPct val="170000"/>
              </a:lnSpc>
              <a:buFontTx/>
              <a:buChar char="-"/>
            </a:pPr>
            <a:r>
              <a:rPr lang="en-US" dirty="0">
                <a:latin typeface="Arial" panose="020B0604020202020204" pitchFamily="34" charset="0"/>
                <a:cs typeface="Arial" panose="020B0604020202020204" pitchFamily="34" charset="0"/>
              </a:rPr>
              <a:t>There was a strong linear association between per capita income and the proportion of people vaccinated in countries with populations of one million or more.</a:t>
            </a:r>
          </a:p>
          <a:p>
            <a:pPr>
              <a:lnSpc>
                <a:spcPct val="170000"/>
              </a:lnSpc>
              <a:buFontTx/>
              <a:buChar char="-"/>
            </a:pPr>
            <a:r>
              <a:rPr lang="en-US" dirty="0">
                <a:latin typeface="Arial" panose="020B0604020202020204" pitchFamily="34" charset="0"/>
                <a:cs typeface="Arial" panose="020B0604020202020204" pitchFamily="34" charset="0"/>
              </a:rPr>
              <a:t> Rich European and North-American countries were most protected against COVID-19. Less developed African countries barely initiated a vaccination program. There was a significant disparity among Asian countries.</a:t>
            </a:r>
          </a:p>
          <a:p>
            <a:pPr marL="0" indent="0">
              <a:lnSpc>
                <a:spcPct val="170000"/>
              </a:lnSpc>
              <a:buNone/>
            </a:pPr>
            <a:r>
              <a:rPr lang="en-US" sz="1800" b="1" dirty="0">
                <a:latin typeface="Arial" panose="020B0604020202020204" pitchFamily="34" charset="0"/>
                <a:cs typeface="Arial" panose="020B0604020202020204" pitchFamily="34" charset="0"/>
              </a:rPr>
              <a:t>2. COVID-19 early vaccination rates and Gross Domestic Product per capital (</a:t>
            </a:r>
            <a:r>
              <a:rPr lang="en-US" sz="1800" b="1" dirty="0" err="1">
                <a:latin typeface="Arial" panose="020B0604020202020204" pitchFamily="34" charset="0"/>
                <a:cs typeface="Arial" panose="020B0604020202020204" pitchFamily="34" charset="0"/>
              </a:rPr>
              <a:t>Dongarwar</a:t>
            </a:r>
            <a:r>
              <a:rPr lang="en-US" sz="1800" b="1" dirty="0">
                <a:latin typeface="Arial" panose="020B0604020202020204" pitchFamily="34" charset="0"/>
                <a:cs typeface="Arial" panose="020B0604020202020204" pitchFamily="34" charset="0"/>
              </a:rPr>
              <a:t>, 2021)</a:t>
            </a:r>
          </a:p>
          <a:p>
            <a:pPr marL="0" indent="0">
              <a:lnSpc>
                <a:spcPct val="170000"/>
              </a:lnSpc>
              <a:buNone/>
            </a:pPr>
            <a:r>
              <a:rPr lang="en-US" sz="1800" dirty="0">
                <a:latin typeface="Arial" panose="020B0604020202020204" pitchFamily="34" charset="0"/>
                <a:cs typeface="Arial" panose="020B0604020202020204" pitchFamily="34" charset="0"/>
              </a:rPr>
              <a:t>- Countries with high vaccination rates had higher GDP per capital.</a:t>
            </a:r>
          </a:p>
          <a:p>
            <a:pPr marL="0" indent="0">
              <a:lnSpc>
                <a:spcPct val="170000"/>
              </a:lnSpc>
              <a:buNone/>
            </a:pPr>
            <a:r>
              <a:rPr lang="en-US"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48067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A6F93-6FEB-871B-85B4-E6B6F05F34F5}"/>
              </a:ext>
            </a:extLst>
          </p:cNvPr>
          <p:cNvSpPr>
            <a:spLocks noGrp="1"/>
          </p:cNvSpPr>
          <p:nvPr>
            <p:ph type="title"/>
          </p:nvPr>
        </p:nvSpPr>
        <p:spPr>
          <a:xfrm>
            <a:off x="2013421" y="522515"/>
            <a:ext cx="7729728" cy="761999"/>
          </a:xfrm>
        </p:spPr>
        <p:txBody>
          <a:bodyPr>
            <a:normAutofit/>
          </a:bodyPr>
          <a:lstStyle/>
          <a:p>
            <a:r>
              <a:rPr lang="en-US">
                <a:latin typeface="Arial" panose="020B0604020202020204" pitchFamily="34" charset="0"/>
                <a:cs typeface="Arial" panose="020B0604020202020204" pitchFamily="34" charset="0"/>
              </a:rPr>
              <a:t>Vaccine inequity </a:t>
            </a:r>
          </a:p>
        </p:txBody>
      </p:sp>
      <p:graphicFrame>
        <p:nvGraphicFramePr>
          <p:cNvPr id="5" name="Content Placeholder 2">
            <a:extLst>
              <a:ext uri="{FF2B5EF4-FFF2-40B4-BE49-F238E27FC236}">
                <a16:creationId xmlns:a16="http://schemas.microsoft.com/office/drawing/2014/main" id="{9121BA7B-563D-5BE5-E941-E1918D1669E6}"/>
              </a:ext>
            </a:extLst>
          </p:cNvPr>
          <p:cNvGraphicFramePr>
            <a:graphicFrameLocks noGrp="1"/>
          </p:cNvGraphicFramePr>
          <p:nvPr>
            <p:ph idx="1"/>
            <p:extLst>
              <p:ext uri="{D42A27DB-BD31-4B8C-83A1-F6EECF244321}">
                <p14:modId xmlns:p14="http://schemas.microsoft.com/office/powerpoint/2010/main" val="2433013435"/>
              </p:ext>
            </p:extLst>
          </p:nvPr>
        </p:nvGraphicFramePr>
        <p:xfrm>
          <a:off x="471713" y="1567543"/>
          <a:ext cx="10813143" cy="50836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18710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A63B0986-E641-895C-E737-A861C5A3DFDE}"/>
              </a:ext>
            </a:extLst>
          </p:cNvPr>
          <p:cNvGraphicFramePr>
            <a:graphicFrameLocks noGrp="1"/>
          </p:cNvGraphicFramePr>
          <p:nvPr>
            <p:extLst>
              <p:ext uri="{D42A27DB-BD31-4B8C-83A1-F6EECF244321}">
                <p14:modId xmlns:p14="http://schemas.microsoft.com/office/powerpoint/2010/main" val="567697154"/>
              </p:ext>
            </p:extLst>
          </p:nvPr>
        </p:nvGraphicFramePr>
        <p:xfrm>
          <a:off x="557089" y="234084"/>
          <a:ext cx="10539279" cy="3340356"/>
        </p:xfrm>
        <a:graphic>
          <a:graphicData uri="http://schemas.openxmlformats.org/drawingml/2006/table">
            <a:tbl>
              <a:tblPr firstRow="1" bandRow="1">
                <a:tableStyleId>{21E4AEA4-8DFA-4A89-87EB-49C32662AFE0}</a:tableStyleId>
              </a:tblPr>
              <a:tblGrid>
                <a:gridCol w="1588565">
                  <a:extLst>
                    <a:ext uri="{9D8B030D-6E8A-4147-A177-3AD203B41FA5}">
                      <a16:colId xmlns:a16="http://schemas.microsoft.com/office/drawing/2014/main" val="846283248"/>
                    </a:ext>
                  </a:extLst>
                </a:gridCol>
                <a:gridCol w="8950714">
                  <a:extLst>
                    <a:ext uri="{9D8B030D-6E8A-4147-A177-3AD203B41FA5}">
                      <a16:colId xmlns:a16="http://schemas.microsoft.com/office/drawing/2014/main" val="637148708"/>
                    </a:ext>
                  </a:extLst>
                </a:gridCol>
              </a:tblGrid>
              <a:tr h="393019">
                <a:tc gridSpan="2">
                  <a:txBody>
                    <a:bodyPr/>
                    <a:lstStyle/>
                    <a:p>
                      <a:pPr>
                        <a:lnSpc>
                          <a:spcPct val="150000"/>
                        </a:lnSpc>
                      </a:pPr>
                      <a:r>
                        <a:rPr lang="vi-VN" sz="2000" dirty="0">
                          <a:latin typeface="Arial" panose="020B0604020202020204" pitchFamily="34" charset="0"/>
                          <a:cs typeface="Arial" panose="020B0604020202020204" pitchFamily="34" charset="0"/>
                        </a:rPr>
                        <a:t>Objectives</a:t>
                      </a:r>
                      <a:endParaRPr lang="en-US" sz="2000" dirty="0">
                        <a:latin typeface="Arial" panose="020B0604020202020204" pitchFamily="34" charset="0"/>
                        <a:cs typeface="Arial" panose="020B0604020202020204" pitchFamily="34" charset="0"/>
                      </a:endParaRPr>
                    </a:p>
                  </a:txBody>
                  <a:tcPr/>
                </a:tc>
                <a:tc hMerge="1">
                  <a:txBody>
                    <a:bodyPr/>
                    <a:lstStyle/>
                    <a:p>
                      <a:endParaRPr lang="en-US" dirty="0"/>
                    </a:p>
                  </a:txBody>
                  <a:tcPr/>
                </a:tc>
                <a:extLst>
                  <a:ext uri="{0D108BD9-81ED-4DB2-BD59-A6C34878D82A}">
                    <a16:rowId xmlns:a16="http://schemas.microsoft.com/office/drawing/2014/main" val="3338466605"/>
                  </a:ext>
                </a:extLst>
              </a:tr>
              <a:tr h="678362">
                <a:tc>
                  <a:txBody>
                    <a:bodyPr/>
                    <a:lstStyle/>
                    <a:p>
                      <a:pPr algn="ctr">
                        <a:lnSpc>
                          <a:spcPct val="150000"/>
                        </a:lnSpc>
                      </a:pPr>
                      <a:r>
                        <a:rPr lang="vi-VN" sz="2000" dirty="0">
                          <a:latin typeface="Arial" panose="020B0604020202020204" pitchFamily="34" charset="0"/>
                          <a:cs typeface="Arial" panose="020B0604020202020204" pitchFamily="34" charset="0"/>
                        </a:rPr>
                        <a:t>O1</a:t>
                      </a:r>
                      <a:endParaRPr lang="en-US" sz="2000" dirty="0">
                        <a:latin typeface="Arial" panose="020B0604020202020204" pitchFamily="34" charset="0"/>
                        <a:cs typeface="Arial" panose="020B0604020202020204" pitchFamily="34" charset="0"/>
                      </a:endParaRPr>
                    </a:p>
                  </a:txBody>
                  <a:tcPr/>
                </a:tc>
                <a:tc>
                  <a:txBody>
                    <a:bodyPr/>
                    <a:lstStyle/>
                    <a:p>
                      <a:pPr>
                        <a:lnSpc>
                          <a:spcPct val="150000"/>
                        </a:lnSpc>
                      </a:pPr>
                      <a:r>
                        <a:rPr lang="vi-VN" sz="2000" dirty="0">
                          <a:latin typeface="Arial" panose="020B0604020202020204" pitchFamily="34" charset="0"/>
                          <a:cs typeface="Arial" panose="020B0604020202020204" pitchFamily="34" charset="0"/>
                        </a:rPr>
                        <a:t>To </a:t>
                      </a:r>
                      <a:r>
                        <a:rPr lang="en-US" sz="2000" kern="1200" dirty="0">
                          <a:solidFill>
                            <a:schemeClr val="dk1"/>
                          </a:solidFill>
                          <a:effectLst/>
                          <a:latin typeface="Arial" panose="020B0604020202020204" pitchFamily="34" charset="0"/>
                          <a:cs typeface="Arial" panose="020B0604020202020204" pitchFamily="34" charset="0"/>
                        </a:rPr>
                        <a:t>analyze the economywide impact of the COVID-19 pandemic on the global economy</a:t>
                      </a:r>
                      <a:r>
                        <a:rPr lang="vi-VN" sz="2000" kern="1200" dirty="0">
                          <a:solidFill>
                            <a:schemeClr val="dk1"/>
                          </a:solidFill>
                          <a:effectLst/>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08929737"/>
                  </a:ext>
                </a:extLst>
              </a:tr>
              <a:tr h="678362">
                <a:tc>
                  <a:txBody>
                    <a:bodyPr/>
                    <a:lstStyle/>
                    <a:p>
                      <a:pPr algn="ctr">
                        <a:lnSpc>
                          <a:spcPct val="150000"/>
                        </a:lnSpc>
                      </a:pPr>
                      <a:r>
                        <a:rPr lang="vi-VN" sz="2000" dirty="0">
                          <a:latin typeface="Arial" panose="020B0604020202020204" pitchFamily="34" charset="0"/>
                          <a:cs typeface="Arial" panose="020B0604020202020204" pitchFamily="34" charset="0"/>
                        </a:rPr>
                        <a:t>O2</a:t>
                      </a:r>
                      <a:endParaRPr lang="en-US" sz="2000" dirty="0">
                        <a:latin typeface="Arial" panose="020B0604020202020204" pitchFamily="34" charset="0"/>
                        <a:cs typeface="Arial" panose="020B0604020202020204" pitchFamily="34" charset="0"/>
                      </a:endParaRPr>
                    </a:p>
                  </a:txBody>
                  <a:tcPr/>
                </a:tc>
                <a:tc>
                  <a:txBody>
                    <a:bodyPr/>
                    <a:lstStyle/>
                    <a:p>
                      <a:pPr>
                        <a:lnSpc>
                          <a:spcPct val="150000"/>
                        </a:lnSpc>
                      </a:pPr>
                      <a:r>
                        <a:rPr lang="vi-VN" sz="2000" dirty="0">
                          <a:latin typeface="Arial" panose="020B0604020202020204" pitchFamily="34" charset="0"/>
                          <a:cs typeface="Arial" panose="020B0604020202020204" pitchFamily="34" charset="0"/>
                        </a:rPr>
                        <a:t>To </a:t>
                      </a:r>
                      <a:r>
                        <a:rPr lang="en-US" sz="2000" kern="1200" dirty="0">
                          <a:solidFill>
                            <a:schemeClr val="dk1"/>
                          </a:solidFill>
                          <a:effectLst/>
                          <a:latin typeface="Arial" panose="020B0604020202020204" pitchFamily="34" charset="0"/>
                          <a:cs typeface="Arial" panose="020B0604020202020204" pitchFamily="34" charset="0"/>
                        </a:rPr>
                        <a:t>evaluate the effectiveness of COVID-19 vaccinations towards economic recovery</a:t>
                      </a:r>
                      <a:r>
                        <a:rPr lang="vi-VN" sz="2000" kern="1200" dirty="0">
                          <a:solidFill>
                            <a:schemeClr val="dk1"/>
                          </a:solidFill>
                          <a:effectLst/>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19924745"/>
                  </a:ext>
                </a:extLst>
              </a:tr>
              <a:tr h="678362">
                <a:tc>
                  <a:txBody>
                    <a:bodyPr/>
                    <a:lstStyle/>
                    <a:p>
                      <a:pPr algn="ctr">
                        <a:lnSpc>
                          <a:spcPct val="150000"/>
                        </a:lnSpc>
                      </a:pPr>
                      <a:r>
                        <a:rPr lang="vi-VN" sz="2000" dirty="0">
                          <a:latin typeface="Arial" panose="020B0604020202020204" pitchFamily="34" charset="0"/>
                          <a:cs typeface="Arial" panose="020B0604020202020204" pitchFamily="34" charset="0"/>
                        </a:rPr>
                        <a:t>O3</a:t>
                      </a:r>
                      <a:endParaRPr lang="en-US" sz="2000" dirty="0">
                        <a:latin typeface="Arial" panose="020B0604020202020204" pitchFamily="34" charset="0"/>
                        <a:cs typeface="Arial" panose="020B0604020202020204" pitchFamily="34" charset="0"/>
                      </a:endParaRPr>
                    </a:p>
                  </a:txBody>
                  <a:tcPr/>
                </a:tc>
                <a:tc>
                  <a:txBody>
                    <a:bodyPr/>
                    <a:lstStyle/>
                    <a:p>
                      <a:pPr>
                        <a:lnSpc>
                          <a:spcPct val="150000"/>
                        </a:lnSpc>
                      </a:pPr>
                      <a:r>
                        <a:rPr lang="vi-VN" sz="2000" dirty="0">
                          <a:latin typeface="Arial" panose="020B0604020202020204" pitchFamily="34" charset="0"/>
                          <a:cs typeface="Arial" panose="020B0604020202020204" pitchFamily="34" charset="0"/>
                        </a:rPr>
                        <a:t>To </a:t>
                      </a:r>
                      <a:r>
                        <a:rPr lang="en-US" sz="2000" kern="1200" dirty="0">
                          <a:solidFill>
                            <a:schemeClr val="dk1"/>
                          </a:solidFill>
                          <a:effectLst/>
                          <a:latin typeface="Arial" panose="020B0604020202020204" pitchFamily="34" charset="0"/>
                          <a:cs typeface="Arial" panose="020B0604020202020204" pitchFamily="34" charset="0"/>
                        </a:rPr>
                        <a:t>address vaccine inequity among the developing countries with high COVID-19 infection rates</a:t>
                      </a:r>
                      <a:r>
                        <a:rPr lang="vi-VN" sz="2000" kern="1200" dirty="0">
                          <a:solidFill>
                            <a:schemeClr val="dk1"/>
                          </a:solidFill>
                          <a:effectLst/>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63364431"/>
                  </a:ext>
                </a:extLst>
              </a:tr>
            </a:tbl>
          </a:graphicData>
        </a:graphic>
      </p:graphicFrame>
      <p:graphicFrame>
        <p:nvGraphicFramePr>
          <p:cNvPr id="8" name="Table 8">
            <a:extLst>
              <a:ext uri="{FF2B5EF4-FFF2-40B4-BE49-F238E27FC236}">
                <a16:creationId xmlns:a16="http://schemas.microsoft.com/office/drawing/2014/main" id="{34852E36-0E8C-F86E-70D6-EA6D2C3A38A2}"/>
              </a:ext>
            </a:extLst>
          </p:cNvPr>
          <p:cNvGraphicFramePr>
            <a:graphicFrameLocks noGrp="1"/>
          </p:cNvGraphicFramePr>
          <p:nvPr>
            <p:extLst>
              <p:ext uri="{D42A27DB-BD31-4B8C-83A1-F6EECF244321}">
                <p14:modId xmlns:p14="http://schemas.microsoft.com/office/powerpoint/2010/main" val="1914072405"/>
              </p:ext>
            </p:extLst>
          </p:nvPr>
        </p:nvGraphicFramePr>
        <p:xfrm>
          <a:off x="557089" y="3806979"/>
          <a:ext cx="10539279" cy="2918145"/>
        </p:xfrm>
        <a:graphic>
          <a:graphicData uri="http://schemas.openxmlformats.org/drawingml/2006/table">
            <a:tbl>
              <a:tblPr firstRow="1" bandRow="1">
                <a:tableStyleId>{21E4AEA4-8DFA-4A89-87EB-49C32662AFE0}</a:tableStyleId>
              </a:tblPr>
              <a:tblGrid>
                <a:gridCol w="1572785">
                  <a:extLst>
                    <a:ext uri="{9D8B030D-6E8A-4147-A177-3AD203B41FA5}">
                      <a16:colId xmlns:a16="http://schemas.microsoft.com/office/drawing/2014/main" val="2912827494"/>
                    </a:ext>
                  </a:extLst>
                </a:gridCol>
                <a:gridCol w="8966494">
                  <a:extLst>
                    <a:ext uri="{9D8B030D-6E8A-4147-A177-3AD203B41FA5}">
                      <a16:colId xmlns:a16="http://schemas.microsoft.com/office/drawing/2014/main" val="2383255011"/>
                    </a:ext>
                  </a:extLst>
                </a:gridCol>
              </a:tblGrid>
              <a:tr h="424047">
                <a:tc gridSpan="2">
                  <a:txBody>
                    <a:bodyPr/>
                    <a:lstStyle/>
                    <a:p>
                      <a:pPr>
                        <a:lnSpc>
                          <a:spcPct val="150000"/>
                        </a:lnSpc>
                      </a:pPr>
                      <a:r>
                        <a:rPr lang="vi-VN" sz="2000" b="1" dirty="0">
                          <a:latin typeface="Arial" panose="020B0604020202020204" pitchFamily="34" charset="0"/>
                          <a:cs typeface="Arial" panose="020B0604020202020204" pitchFamily="34" charset="0"/>
                        </a:rPr>
                        <a:t>Scenarios</a:t>
                      </a:r>
                      <a:endParaRPr lang="en-US" sz="2000" b="1" dirty="0">
                        <a:latin typeface="Arial" panose="020B0604020202020204" pitchFamily="34" charset="0"/>
                        <a:cs typeface="Arial" panose="020B0604020202020204" pitchFamily="34" charset="0"/>
                      </a:endParaRPr>
                    </a:p>
                  </a:txBody>
                  <a:tcPr/>
                </a:tc>
                <a:tc hMerge="1">
                  <a:txBody>
                    <a:bodyPr/>
                    <a:lstStyle/>
                    <a:p>
                      <a:endParaRPr lang="en-US" b="0" dirty="0"/>
                    </a:p>
                  </a:txBody>
                  <a:tcPr/>
                </a:tc>
                <a:extLst>
                  <a:ext uri="{0D108BD9-81ED-4DB2-BD59-A6C34878D82A}">
                    <a16:rowId xmlns:a16="http://schemas.microsoft.com/office/drawing/2014/main" val="1136454014"/>
                  </a:ext>
                </a:extLst>
              </a:tr>
              <a:tr h="424047">
                <a:tc>
                  <a:txBody>
                    <a:bodyPr/>
                    <a:lstStyle/>
                    <a:p>
                      <a:pPr algn="ctr">
                        <a:lnSpc>
                          <a:spcPct val="150000"/>
                        </a:lnSpc>
                      </a:pPr>
                      <a:r>
                        <a:rPr lang="vi-VN" sz="2000" b="0" dirty="0">
                          <a:latin typeface="Arial" panose="020B0604020202020204" pitchFamily="34" charset="0"/>
                          <a:cs typeface="Arial" panose="020B0604020202020204" pitchFamily="34" charset="0"/>
                        </a:rPr>
                        <a:t>S1</a:t>
                      </a:r>
                      <a:endParaRPr lang="en-US" sz="2000" b="0" dirty="0">
                        <a:latin typeface="Arial" panose="020B0604020202020204" pitchFamily="34" charset="0"/>
                        <a:cs typeface="Arial" panose="020B0604020202020204" pitchFamily="34" charset="0"/>
                      </a:endParaRPr>
                    </a:p>
                  </a:txBody>
                  <a:tcPr/>
                </a:tc>
                <a:tc>
                  <a:txBody>
                    <a:bodyPr/>
                    <a:lstStyle/>
                    <a:p>
                      <a:pPr>
                        <a:lnSpc>
                          <a:spcPct val="150000"/>
                        </a:lnSpc>
                      </a:pPr>
                      <a:r>
                        <a:rPr lang="en-US" sz="2000" b="0" kern="1200" dirty="0">
                          <a:solidFill>
                            <a:schemeClr val="dk1"/>
                          </a:solidFill>
                          <a:effectLst/>
                          <a:latin typeface="Arial" panose="020B0604020202020204" pitchFamily="34" charset="0"/>
                          <a:cs typeface="Arial" panose="020B0604020202020204" pitchFamily="34" charset="0"/>
                        </a:rPr>
                        <a:t>Global impact of COVID-19 pandemic in 2020</a:t>
                      </a:r>
                      <a:endParaRPr lang="en-US" sz="20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58962621"/>
                  </a:ext>
                </a:extLst>
              </a:tr>
              <a:tr h="424047">
                <a:tc>
                  <a:txBody>
                    <a:bodyPr/>
                    <a:lstStyle/>
                    <a:p>
                      <a:pPr algn="ctr">
                        <a:lnSpc>
                          <a:spcPct val="150000"/>
                        </a:lnSpc>
                      </a:pPr>
                      <a:r>
                        <a:rPr lang="vi-VN" sz="2000" b="0" dirty="0">
                          <a:latin typeface="Arial" panose="020B0604020202020204" pitchFamily="34" charset="0"/>
                          <a:cs typeface="Arial" panose="020B0604020202020204" pitchFamily="34" charset="0"/>
                        </a:rPr>
                        <a:t>S2</a:t>
                      </a:r>
                      <a:endParaRPr lang="en-US" sz="2000" b="0" dirty="0">
                        <a:latin typeface="Arial" panose="020B0604020202020204" pitchFamily="34" charset="0"/>
                        <a:cs typeface="Arial" panose="020B0604020202020204" pitchFamily="34" charset="0"/>
                      </a:endParaRPr>
                    </a:p>
                  </a:txBody>
                  <a:tcPr/>
                </a:tc>
                <a:tc>
                  <a:txBody>
                    <a:bodyPr/>
                    <a:lstStyle/>
                    <a:p>
                      <a:pPr>
                        <a:lnSpc>
                          <a:spcPct val="150000"/>
                        </a:lnSpc>
                      </a:pPr>
                      <a:r>
                        <a:rPr lang="en-US" sz="2000" b="0" kern="1200" dirty="0">
                          <a:solidFill>
                            <a:schemeClr val="dk1"/>
                          </a:solidFill>
                          <a:effectLst/>
                          <a:latin typeface="Arial" panose="020B0604020202020204" pitchFamily="34" charset="0"/>
                          <a:cs typeface="Arial" panose="020B0604020202020204" pitchFamily="34" charset="0"/>
                        </a:rPr>
                        <a:t>Global economy effects with actual vaccination rate</a:t>
                      </a:r>
                      <a:endParaRPr lang="en-US" sz="20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691611804"/>
                  </a:ext>
                </a:extLst>
              </a:tr>
              <a:tr h="424047">
                <a:tc>
                  <a:txBody>
                    <a:bodyPr/>
                    <a:lstStyle/>
                    <a:p>
                      <a:pPr algn="ctr">
                        <a:lnSpc>
                          <a:spcPct val="150000"/>
                        </a:lnSpc>
                      </a:pPr>
                      <a:r>
                        <a:rPr lang="vi-VN" sz="2000" b="0" dirty="0">
                          <a:latin typeface="Arial" panose="020B0604020202020204" pitchFamily="34" charset="0"/>
                          <a:cs typeface="Arial" panose="020B0604020202020204" pitchFamily="34" charset="0"/>
                        </a:rPr>
                        <a:t>S3</a:t>
                      </a:r>
                      <a:endParaRPr lang="en-US" sz="2000" b="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000" b="0" kern="1200" dirty="0">
                          <a:solidFill>
                            <a:schemeClr val="dk1"/>
                          </a:solidFill>
                          <a:effectLst/>
                          <a:latin typeface="Arial" panose="020B0604020202020204" pitchFamily="34" charset="0"/>
                          <a:cs typeface="Arial" panose="020B0604020202020204" pitchFamily="34" charset="0"/>
                        </a:rPr>
                        <a:t>Increase in vaccination rates in 2021 on the global economy</a:t>
                      </a:r>
                      <a:endParaRPr lang="en-US" sz="2000" b="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134664909"/>
                  </a:ext>
                </a:extLst>
              </a:tr>
              <a:tr h="731916">
                <a:tc>
                  <a:txBody>
                    <a:bodyPr/>
                    <a:lstStyle/>
                    <a:p>
                      <a:pPr algn="ctr">
                        <a:lnSpc>
                          <a:spcPct val="150000"/>
                        </a:lnSpc>
                      </a:pPr>
                      <a:r>
                        <a:rPr lang="vi-VN" sz="2000" b="0" dirty="0">
                          <a:latin typeface="Arial" panose="020B0604020202020204" pitchFamily="34" charset="0"/>
                          <a:cs typeface="Arial" panose="020B0604020202020204" pitchFamily="34" charset="0"/>
                        </a:rPr>
                        <a:t>S4</a:t>
                      </a:r>
                      <a:endParaRPr lang="en-US" sz="2000" b="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000" b="0" kern="1200" dirty="0">
                          <a:solidFill>
                            <a:schemeClr val="dk1"/>
                          </a:solidFill>
                          <a:effectLst/>
                          <a:latin typeface="Arial" panose="020B0604020202020204" pitchFamily="34" charset="0"/>
                          <a:cs typeface="Arial" panose="020B0604020202020204" pitchFamily="34" charset="0"/>
                        </a:rPr>
                        <a:t>Varied vaccination rates across developing (up to 30%) and developed (up to 75%) countries</a:t>
                      </a:r>
                      <a:endParaRPr lang="en-US" sz="2000" b="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571838281"/>
                  </a:ext>
                </a:extLst>
              </a:tr>
            </a:tbl>
          </a:graphicData>
        </a:graphic>
      </p:graphicFrame>
    </p:spTree>
    <p:extLst>
      <p:ext uri="{BB962C8B-B14F-4D97-AF65-F5344CB8AC3E}">
        <p14:creationId xmlns:p14="http://schemas.microsoft.com/office/powerpoint/2010/main" val="3290360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F3242-BCD7-CEE1-0CE1-2C0B5A516156}"/>
              </a:ext>
            </a:extLst>
          </p:cNvPr>
          <p:cNvSpPr>
            <a:spLocks noGrp="1"/>
          </p:cNvSpPr>
          <p:nvPr>
            <p:ph type="title"/>
          </p:nvPr>
        </p:nvSpPr>
        <p:spPr>
          <a:xfrm>
            <a:off x="307258" y="221531"/>
            <a:ext cx="6771968" cy="906694"/>
          </a:xfrm>
        </p:spPr>
        <p:txBody>
          <a:bodyPr>
            <a:normAutofit fontScale="90000"/>
          </a:bodyPr>
          <a:lstStyle/>
          <a:p>
            <a:r>
              <a:rPr lang="vi-VN" sz="4000" dirty="0">
                <a:latin typeface="Arial" panose="020B0604020202020204" pitchFamily="34" charset="0"/>
                <a:cs typeface="Arial" panose="020B0604020202020204" pitchFamily="34" charset="0"/>
              </a:rPr>
              <a:t>Modelling framework</a:t>
            </a:r>
            <a:endParaRPr lang="en-US" sz="4000" dirty="0">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id="{11AC7EDC-68DC-400B-BCB9-CCD470D39267}"/>
              </a:ext>
            </a:extLst>
          </p:cNvPr>
          <p:cNvGrpSpPr/>
          <p:nvPr/>
        </p:nvGrpSpPr>
        <p:grpSpPr>
          <a:xfrm>
            <a:off x="727996" y="1250088"/>
            <a:ext cx="9949836" cy="4657417"/>
            <a:chOff x="0" y="0"/>
            <a:chExt cx="6370749" cy="3277870"/>
          </a:xfrm>
        </p:grpSpPr>
        <p:sp>
          <p:nvSpPr>
            <p:cNvPr id="5" name="Arrow: Right 4">
              <a:extLst>
                <a:ext uri="{FF2B5EF4-FFF2-40B4-BE49-F238E27FC236}">
                  <a16:creationId xmlns:a16="http://schemas.microsoft.com/office/drawing/2014/main" id="{45F767C4-2918-2392-421B-7163C3501D29}"/>
                </a:ext>
              </a:extLst>
            </p:cNvPr>
            <p:cNvSpPr/>
            <p:nvPr/>
          </p:nvSpPr>
          <p:spPr>
            <a:xfrm rot="20022145">
              <a:off x="2320290" y="2480310"/>
              <a:ext cx="519430" cy="288290"/>
            </a:xfrm>
            <a:prstGeom prst="rightArrow">
              <a:avLst/>
            </a:prstGeom>
            <a:solidFill>
              <a:sysClr val="window" lastClr="FFFFFF">
                <a:lumMod val="75000"/>
              </a:sysClr>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sz="1600">
                <a:latin typeface="Arial" panose="020B0604020202020204" pitchFamily="34" charset="0"/>
                <a:cs typeface="Arial" panose="020B0604020202020204" pitchFamily="34" charset="0"/>
              </a:endParaRPr>
            </a:p>
          </p:txBody>
        </p:sp>
        <p:grpSp>
          <p:nvGrpSpPr>
            <p:cNvPr id="6" name="Group 5">
              <a:extLst>
                <a:ext uri="{FF2B5EF4-FFF2-40B4-BE49-F238E27FC236}">
                  <a16:creationId xmlns:a16="http://schemas.microsoft.com/office/drawing/2014/main" id="{47D45254-84E4-E3F8-BD72-67EF039B849C}"/>
                </a:ext>
              </a:extLst>
            </p:cNvPr>
            <p:cNvGrpSpPr/>
            <p:nvPr/>
          </p:nvGrpSpPr>
          <p:grpSpPr>
            <a:xfrm>
              <a:off x="0" y="0"/>
              <a:ext cx="6370749" cy="3277870"/>
              <a:chOff x="0" y="0"/>
              <a:chExt cx="6370749" cy="3277870"/>
            </a:xfrm>
          </p:grpSpPr>
          <p:sp>
            <p:nvSpPr>
              <p:cNvPr id="7" name="Arrow: Right 6">
                <a:extLst>
                  <a:ext uri="{FF2B5EF4-FFF2-40B4-BE49-F238E27FC236}">
                    <a16:creationId xmlns:a16="http://schemas.microsoft.com/office/drawing/2014/main" id="{5A62DBE7-5206-4815-4354-F0ACA9371597}"/>
                  </a:ext>
                </a:extLst>
              </p:cNvPr>
              <p:cNvSpPr/>
              <p:nvPr/>
            </p:nvSpPr>
            <p:spPr>
              <a:xfrm rot="20399097">
                <a:off x="2324100" y="2030730"/>
                <a:ext cx="519430" cy="286346"/>
              </a:xfrm>
              <a:prstGeom prst="rightArrow">
                <a:avLst/>
              </a:prstGeom>
              <a:solidFill>
                <a:sysClr val="window" lastClr="FFFFFF">
                  <a:lumMod val="75000"/>
                </a:sysClr>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sz="1600">
                  <a:latin typeface="Arial" panose="020B0604020202020204" pitchFamily="34" charset="0"/>
                  <a:cs typeface="Arial" panose="020B0604020202020204" pitchFamily="34" charset="0"/>
                </a:endParaRPr>
              </a:p>
            </p:txBody>
          </p:sp>
          <p:grpSp>
            <p:nvGrpSpPr>
              <p:cNvPr id="8" name="Group 7">
                <a:extLst>
                  <a:ext uri="{FF2B5EF4-FFF2-40B4-BE49-F238E27FC236}">
                    <a16:creationId xmlns:a16="http://schemas.microsoft.com/office/drawing/2014/main" id="{8D2991E4-3B14-7B76-E9E1-7264B5C44831}"/>
                  </a:ext>
                </a:extLst>
              </p:cNvPr>
              <p:cNvGrpSpPr/>
              <p:nvPr/>
            </p:nvGrpSpPr>
            <p:grpSpPr>
              <a:xfrm>
                <a:off x="0" y="0"/>
                <a:ext cx="6370749" cy="3277870"/>
                <a:chOff x="0" y="0"/>
                <a:chExt cx="6370749" cy="3277870"/>
              </a:xfrm>
            </p:grpSpPr>
            <p:sp>
              <p:nvSpPr>
                <p:cNvPr id="9" name="Arrow: Right 8">
                  <a:extLst>
                    <a:ext uri="{FF2B5EF4-FFF2-40B4-BE49-F238E27FC236}">
                      <a16:creationId xmlns:a16="http://schemas.microsoft.com/office/drawing/2014/main" id="{448078DE-F185-424F-6E0E-F954E034ED3D}"/>
                    </a:ext>
                  </a:extLst>
                </p:cNvPr>
                <p:cNvSpPr/>
                <p:nvPr/>
              </p:nvSpPr>
              <p:spPr>
                <a:xfrm>
                  <a:off x="2362200" y="1504950"/>
                  <a:ext cx="518160" cy="291392"/>
                </a:xfrm>
                <a:prstGeom prst="rightArrow">
                  <a:avLst/>
                </a:prstGeom>
                <a:solidFill>
                  <a:sysClr val="window" lastClr="FFFFFF">
                    <a:lumMod val="75000"/>
                  </a:sysClr>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sz="160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7DCDDC3A-399F-B256-0718-D1AEDBF85017}"/>
                    </a:ext>
                  </a:extLst>
                </p:cNvPr>
                <p:cNvGrpSpPr/>
                <p:nvPr/>
              </p:nvGrpSpPr>
              <p:grpSpPr>
                <a:xfrm>
                  <a:off x="0" y="0"/>
                  <a:ext cx="6370749" cy="3277870"/>
                  <a:chOff x="0" y="0"/>
                  <a:chExt cx="6370749" cy="3277870"/>
                </a:xfrm>
              </p:grpSpPr>
              <p:grpSp>
                <p:nvGrpSpPr>
                  <p:cNvPr id="11" name="Group 10">
                    <a:extLst>
                      <a:ext uri="{FF2B5EF4-FFF2-40B4-BE49-F238E27FC236}">
                        <a16:creationId xmlns:a16="http://schemas.microsoft.com/office/drawing/2014/main" id="{5CA5B341-9A92-F11C-EB51-F2468B23209F}"/>
                      </a:ext>
                    </a:extLst>
                  </p:cNvPr>
                  <p:cNvGrpSpPr/>
                  <p:nvPr/>
                </p:nvGrpSpPr>
                <p:grpSpPr>
                  <a:xfrm>
                    <a:off x="0" y="0"/>
                    <a:ext cx="6370749" cy="3277870"/>
                    <a:chOff x="0" y="0"/>
                    <a:chExt cx="6370749" cy="3277870"/>
                  </a:xfrm>
                </p:grpSpPr>
                <p:grpSp>
                  <p:nvGrpSpPr>
                    <p:cNvPr id="17" name="Group 16">
                      <a:extLst>
                        <a:ext uri="{FF2B5EF4-FFF2-40B4-BE49-F238E27FC236}">
                          <a16:creationId xmlns:a16="http://schemas.microsoft.com/office/drawing/2014/main" id="{F9E9FED8-5686-5E26-373C-87697491FCCD}"/>
                        </a:ext>
                      </a:extLst>
                    </p:cNvPr>
                    <p:cNvGrpSpPr/>
                    <p:nvPr/>
                  </p:nvGrpSpPr>
                  <p:grpSpPr>
                    <a:xfrm>
                      <a:off x="0" y="0"/>
                      <a:ext cx="6370749" cy="3277870"/>
                      <a:chOff x="0" y="0"/>
                      <a:chExt cx="6370749" cy="3277870"/>
                    </a:xfrm>
                  </p:grpSpPr>
                  <p:sp>
                    <p:nvSpPr>
                      <p:cNvPr id="19" name="Rectangle 18">
                        <a:extLst>
                          <a:ext uri="{FF2B5EF4-FFF2-40B4-BE49-F238E27FC236}">
                            <a16:creationId xmlns:a16="http://schemas.microsoft.com/office/drawing/2014/main" id="{00EF876D-B61C-4733-B3F5-7960D2AC364E}"/>
                          </a:ext>
                        </a:extLst>
                      </p:cNvPr>
                      <p:cNvSpPr/>
                      <p:nvPr/>
                    </p:nvSpPr>
                    <p:spPr>
                      <a:xfrm>
                        <a:off x="5166789" y="214630"/>
                        <a:ext cx="1203960" cy="3063240"/>
                      </a:xfrm>
                      <a:prstGeom prst="rect">
                        <a:avLst/>
                      </a:prstGeom>
                      <a:solidFill>
                        <a:srgbClr val="4472C4">
                          <a:lumMod val="20000"/>
                          <a:lumOff val="80000"/>
                        </a:srgbClr>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 </a:t>
                        </a:r>
                      </a:p>
                    </p:txBody>
                  </p:sp>
                  <p:grpSp>
                    <p:nvGrpSpPr>
                      <p:cNvPr id="20" name="Group 19">
                        <a:extLst>
                          <a:ext uri="{FF2B5EF4-FFF2-40B4-BE49-F238E27FC236}">
                            <a16:creationId xmlns:a16="http://schemas.microsoft.com/office/drawing/2014/main" id="{84214800-F7ED-BC06-BFE8-4DFDAF021D4B}"/>
                          </a:ext>
                        </a:extLst>
                      </p:cNvPr>
                      <p:cNvGrpSpPr/>
                      <p:nvPr/>
                    </p:nvGrpSpPr>
                    <p:grpSpPr>
                      <a:xfrm>
                        <a:off x="0" y="0"/>
                        <a:ext cx="5132244" cy="2937939"/>
                        <a:chOff x="0" y="0"/>
                        <a:chExt cx="5132244" cy="2937939"/>
                      </a:xfrm>
                    </p:grpSpPr>
                    <p:grpSp>
                      <p:nvGrpSpPr>
                        <p:cNvPr id="21" name="Group 20">
                          <a:extLst>
                            <a:ext uri="{FF2B5EF4-FFF2-40B4-BE49-F238E27FC236}">
                              <a16:creationId xmlns:a16="http://schemas.microsoft.com/office/drawing/2014/main" id="{B96DBA85-9219-3568-7B2D-345251409BAD}"/>
                            </a:ext>
                          </a:extLst>
                        </p:cNvPr>
                        <p:cNvGrpSpPr/>
                        <p:nvPr/>
                      </p:nvGrpSpPr>
                      <p:grpSpPr>
                        <a:xfrm>
                          <a:off x="0" y="0"/>
                          <a:ext cx="4416709" cy="2937939"/>
                          <a:chOff x="0" y="0"/>
                          <a:chExt cx="4416709" cy="2937939"/>
                        </a:xfrm>
                      </p:grpSpPr>
                      <p:sp>
                        <p:nvSpPr>
                          <p:cNvPr id="23" name="Oval 22">
                            <a:extLst>
                              <a:ext uri="{FF2B5EF4-FFF2-40B4-BE49-F238E27FC236}">
                                <a16:creationId xmlns:a16="http://schemas.microsoft.com/office/drawing/2014/main" id="{A4E60335-4245-2D7D-DCAD-26A1FEBAB8E6}"/>
                              </a:ext>
                            </a:extLst>
                          </p:cNvPr>
                          <p:cNvSpPr/>
                          <p:nvPr/>
                        </p:nvSpPr>
                        <p:spPr>
                          <a:xfrm>
                            <a:off x="2938429" y="1057523"/>
                            <a:ext cx="1478280" cy="1880416"/>
                          </a:xfrm>
                          <a:prstGeom prst="ellipse">
                            <a:avLst/>
                          </a:prstGeom>
                          <a:solidFill>
                            <a:srgbClr val="4472C4"/>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CGE</a:t>
                            </a:r>
                          </a:p>
                          <a:p>
                            <a:pPr marL="0" marR="0" algn="ctr">
                              <a:lnSpc>
                                <a:spcPct val="107000"/>
                              </a:lnSpc>
                              <a:spcBef>
                                <a:spcPts val="0"/>
                              </a:spcBef>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Multi-region macro &amp; sectoral analysis</a:t>
                            </a:r>
                          </a:p>
                        </p:txBody>
                      </p:sp>
                      <p:grpSp>
                        <p:nvGrpSpPr>
                          <p:cNvPr id="24" name="Group 23">
                            <a:extLst>
                              <a:ext uri="{FF2B5EF4-FFF2-40B4-BE49-F238E27FC236}">
                                <a16:creationId xmlns:a16="http://schemas.microsoft.com/office/drawing/2014/main" id="{AE3B9042-0046-FA2C-7F4C-D2AB65A26498}"/>
                              </a:ext>
                            </a:extLst>
                          </p:cNvPr>
                          <p:cNvGrpSpPr/>
                          <p:nvPr/>
                        </p:nvGrpSpPr>
                        <p:grpSpPr>
                          <a:xfrm>
                            <a:off x="0" y="0"/>
                            <a:ext cx="2899412" cy="2472858"/>
                            <a:chOff x="182878" y="0"/>
                            <a:chExt cx="2899412" cy="2489645"/>
                          </a:xfrm>
                        </p:grpSpPr>
                        <p:grpSp>
                          <p:nvGrpSpPr>
                            <p:cNvPr id="25" name="Group 24">
                              <a:extLst>
                                <a:ext uri="{FF2B5EF4-FFF2-40B4-BE49-F238E27FC236}">
                                  <a16:creationId xmlns:a16="http://schemas.microsoft.com/office/drawing/2014/main" id="{0FF6BCAF-BE70-2B20-2CC6-C6BCF418FB80}"/>
                                </a:ext>
                              </a:extLst>
                            </p:cNvPr>
                            <p:cNvGrpSpPr/>
                            <p:nvPr/>
                          </p:nvGrpSpPr>
                          <p:grpSpPr>
                            <a:xfrm>
                              <a:off x="182878" y="0"/>
                              <a:ext cx="2899412" cy="2489645"/>
                              <a:chOff x="182878" y="0"/>
                              <a:chExt cx="2899412" cy="2489645"/>
                            </a:xfrm>
                          </p:grpSpPr>
                          <p:sp>
                            <p:nvSpPr>
                              <p:cNvPr id="27" name="Rectangle: Rounded Corners 26">
                                <a:extLst>
                                  <a:ext uri="{FF2B5EF4-FFF2-40B4-BE49-F238E27FC236}">
                                    <a16:creationId xmlns:a16="http://schemas.microsoft.com/office/drawing/2014/main" id="{ED8AC485-EF2C-AE7D-2A1B-B1A84B297664}"/>
                                  </a:ext>
                                </a:extLst>
                              </p:cNvPr>
                              <p:cNvSpPr/>
                              <p:nvPr/>
                            </p:nvSpPr>
                            <p:spPr>
                              <a:xfrm>
                                <a:off x="485125" y="2048367"/>
                                <a:ext cx="1874520" cy="441278"/>
                              </a:xfrm>
                              <a:prstGeom prst="roundRect">
                                <a:avLst/>
                              </a:prstGeom>
                              <a:solidFill>
                                <a:srgbClr val="70AD47">
                                  <a:lumMod val="20000"/>
                                  <a:lumOff val="80000"/>
                                </a:srgbClr>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600">
                                    <a:solidFill>
                                      <a:srgbClr val="385623"/>
                                    </a:solidFill>
                                    <a:effectLst/>
                                    <a:latin typeface="Arial" panose="020B0604020202020204" pitchFamily="34" charset="0"/>
                                    <a:ea typeface="Calibri" panose="020F0502020204030204" pitchFamily="34" charset="0"/>
                                    <a:cs typeface="Arial" panose="020B0604020202020204" pitchFamily="34" charset="0"/>
                                  </a:rPr>
                                  <a:t>Disruption of labor mobility</a:t>
                                </a:r>
                                <a:endParaRPr lang="en-US" sz="1600">
                                  <a:effectLst/>
                                  <a:latin typeface="Arial" panose="020B0604020202020204" pitchFamily="34" charset="0"/>
                                  <a:ea typeface="Calibri" panose="020F0502020204030204" pitchFamily="34" charset="0"/>
                                  <a:cs typeface="Arial" panose="020B0604020202020204" pitchFamily="34" charset="0"/>
                                </a:endParaRPr>
                              </a:p>
                            </p:txBody>
                          </p:sp>
                          <p:grpSp>
                            <p:nvGrpSpPr>
                              <p:cNvPr id="28" name="Group 27">
                                <a:extLst>
                                  <a:ext uri="{FF2B5EF4-FFF2-40B4-BE49-F238E27FC236}">
                                    <a16:creationId xmlns:a16="http://schemas.microsoft.com/office/drawing/2014/main" id="{E8E19FCD-B1CA-D105-A4DB-D98809D08285}"/>
                                  </a:ext>
                                </a:extLst>
                              </p:cNvPr>
                              <p:cNvGrpSpPr/>
                              <p:nvPr/>
                            </p:nvGrpSpPr>
                            <p:grpSpPr>
                              <a:xfrm>
                                <a:off x="182878" y="0"/>
                                <a:ext cx="2899412" cy="1981200"/>
                                <a:chOff x="182878" y="0"/>
                                <a:chExt cx="2899412" cy="1981200"/>
                              </a:xfrm>
                            </p:grpSpPr>
                            <p:sp>
                              <p:nvSpPr>
                                <p:cNvPr id="30" name="Oval 29">
                                  <a:extLst>
                                    <a:ext uri="{FF2B5EF4-FFF2-40B4-BE49-F238E27FC236}">
                                      <a16:creationId xmlns:a16="http://schemas.microsoft.com/office/drawing/2014/main" id="{65DDF13A-C456-AF72-685C-F1E88DF6510B}"/>
                                    </a:ext>
                                  </a:extLst>
                                </p:cNvPr>
                                <p:cNvSpPr/>
                                <p:nvPr/>
                              </p:nvSpPr>
                              <p:spPr>
                                <a:xfrm>
                                  <a:off x="182878" y="0"/>
                                  <a:ext cx="2520564" cy="1981200"/>
                                </a:xfrm>
                                <a:prstGeom prst="ellipse">
                                  <a:avLst/>
                                </a:prstGeom>
                                <a:solidFill>
                                  <a:srgbClr val="FFC000">
                                    <a:lumMod val="20000"/>
                                    <a:lumOff val="80000"/>
                                  </a:srgbClr>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 </a:t>
                                  </a:r>
                                </a:p>
                              </p:txBody>
                            </p:sp>
                            <p:sp>
                              <p:nvSpPr>
                                <p:cNvPr id="31" name="Rectangle: Rounded Corners 30">
                                  <a:extLst>
                                    <a:ext uri="{FF2B5EF4-FFF2-40B4-BE49-F238E27FC236}">
                                      <a16:creationId xmlns:a16="http://schemas.microsoft.com/office/drawing/2014/main" id="{8A03C194-82A2-7B2C-5BC0-67D6E6B58096}"/>
                                    </a:ext>
                                  </a:extLst>
                                </p:cNvPr>
                                <p:cNvSpPr/>
                                <p:nvPr/>
                              </p:nvSpPr>
                              <p:spPr>
                                <a:xfrm>
                                  <a:off x="495300" y="670560"/>
                                  <a:ext cx="1874520" cy="624840"/>
                                </a:xfrm>
                                <a:prstGeom prst="roundRect">
                                  <a:avLst/>
                                </a:prstGeom>
                                <a:solidFill>
                                  <a:srgbClr val="70AD47">
                                    <a:lumMod val="20000"/>
                                    <a:lumOff val="80000"/>
                                  </a:srgbClr>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600" dirty="0">
                                      <a:solidFill>
                                        <a:srgbClr val="385623"/>
                                      </a:solidFill>
                                      <a:effectLst/>
                                      <a:latin typeface="Arial" panose="020B0604020202020204" pitchFamily="34" charset="0"/>
                                      <a:ea typeface="Calibri" panose="020F0502020204030204" pitchFamily="34" charset="0"/>
                                      <a:cs typeface="Arial" panose="020B0604020202020204" pitchFamily="34" charset="0"/>
                                    </a:rPr>
                                    <a:t>Heath impact of COVID-19 on labor force</a:t>
                                  </a:r>
                                  <a:endParaRPr lang="en-US" sz="1600" dirty="0">
                                    <a:effectLst/>
                                    <a:latin typeface="Arial" panose="020B0604020202020204" pitchFamily="34" charset="0"/>
                                    <a:ea typeface="Calibri" panose="020F0502020204030204" pitchFamily="34" charset="0"/>
                                    <a:cs typeface="Arial" panose="020B0604020202020204" pitchFamily="34" charset="0"/>
                                  </a:endParaRPr>
                                </a:p>
                              </p:txBody>
                            </p:sp>
                            <p:sp>
                              <p:nvSpPr>
                                <p:cNvPr id="32" name="Arrow: Right 31">
                                  <a:extLst>
                                    <a:ext uri="{FF2B5EF4-FFF2-40B4-BE49-F238E27FC236}">
                                      <a16:creationId xmlns:a16="http://schemas.microsoft.com/office/drawing/2014/main" id="{5A265879-9019-B5AD-3518-E0CB14FD5886}"/>
                                    </a:ext>
                                  </a:extLst>
                                </p:cNvPr>
                                <p:cNvSpPr/>
                                <p:nvPr/>
                              </p:nvSpPr>
                              <p:spPr>
                                <a:xfrm rot="1536258">
                                  <a:off x="2564130" y="948690"/>
                                  <a:ext cx="518160" cy="293370"/>
                                </a:xfrm>
                                <a:prstGeom prst="rightArrow">
                                  <a:avLst/>
                                </a:prstGeom>
                                <a:solidFill>
                                  <a:sysClr val="window" lastClr="FFFFFF">
                                    <a:lumMod val="75000"/>
                                  </a:sysClr>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sz="1600">
                                    <a:latin typeface="Arial" panose="020B0604020202020204" pitchFamily="34" charset="0"/>
                                    <a:cs typeface="Arial" panose="020B0604020202020204" pitchFamily="34" charset="0"/>
                                  </a:endParaRPr>
                                </a:p>
                              </p:txBody>
                            </p:sp>
                          </p:grpSp>
                          <p:sp>
                            <p:nvSpPr>
                              <p:cNvPr id="29" name="Rectangle: Rounded Corners 28">
                                <a:extLst>
                                  <a:ext uri="{FF2B5EF4-FFF2-40B4-BE49-F238E27FC236}">
                                    <a16:creationId xmlns:a16="http://schemas.microsoft.com/office/drawing/2014/main" id="{D427FB8A-A777-6883-ACFC-C2E045099393}"/>
                                  </a:ext>
                                </a:extLst>
                              </p:cNvPr>
                              <p:cNvSpPr/>
                              <p:nvPr/>
                            </p:nvSpPr>
                            <p:spPr>
                              <a:xfrm>
                                <a:off x="484992" y="1362589"/>
                                <a:ext cx="1874520" cy="630727"/>
                              </a:xfrm>
                              <a:prstGeom prst="roundRect">
                                <a:avLst/>
                              </a:prstGeom>
                              <a:solidFill>
                                <a:srgbClr val="70AD47">
                                  <a:lumMod val="20000"/>
                                  <a:lumOff val="80000"/>
                                </a:srgbClr>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600" dirty="0">
                                    <a:solidFill>
                                      <a:srgbClr val="385623"/>
                                    </a:solidFill>
                                    <a:effectLst/>
                                    <a:latin typeface="Arial" panose="020B0604020202020204" pitchFamily="34" charset="0"/>
                                    <a:ea typeface="Calibri" panose="020F0502020204030204" pitchFamily="34" charset="0"/>
                                    <a:cs typeface="Arial" panose="020B0604020202020204" pitchFamily="34" charset="0"/>
                                  </a:rPr>
                                  <a:t>Reduction in labor force’s participation due to restriction policy</a:t>
                                </a:r>
                                <a:endParaRPr lang="en-US" sz="1600" dirty="0">
                                  <a:effectLst/>
                                  <a:latin typeface="Arial" panose="020B0604020202020204" pitchFamily="34" charset="0"/>
                                  <a:ea typeface="Calibri" panose="020F0502020204030204" pitchFamily="34" charset="0"/>
                                  <a:cs typeface="Arial" panose="020B0604020202020204" pitchFamily="34" charset="0"/>
                                </a:endParaRPr>
                              </a:p>
                            </p:txBody>
                          </p:sp>
                        </p:grpSp>
                        <p:sp>
                          <p:nvSpPr>
                            <p:cNvPr id="26" name="Text Box 9">
                              <a:extLst>
                                <a:ext uri="{FF2B5EF4-FFF2-40B4-BE49-F238E27FC236}">
                                  <a16:creationId xmlns:a16="http://schemas.microsoft.com/office/drawing/2014/main" id="{FB53F800-AB8D-57BF-35EA-0F6C780500A5}"/>
                                </a:ext>
                              </a:extLst>
                            </p:cNvPr>
                            <p:cNvSpPr txBox="1"/>
                            <p:nvPr/>
                          </p:nvSpPr>
                          <p:spPr>
                            <a:xfrm>
                              <a:off x="691741" y="200103"/>
                              <a:ext cx="1518722" cy="448200"/>
                            </a:xfrm>
                            <a:prstGeom prst="rect">
                              <a:avLst/>
                            </a:prstGeom>
                            <a:solidFill>
                              <a:srgbClr val="FFC000">
                                <a:lumMod val="20000"/>
                                <a:lumOff val="80000"/>
                              </a:srgbClr>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r>
                                <a:rPr lang="en-US" sz="1600">
                                  <a:effectLst/>
                                  <a:latin typeface="Arial" panose="020B0604020202020204" pitchFamily="34" charset="0"/>
                                  <a:ea typeface="Calibri" panose="020F0502020204030204" pitchFamily="34" charset="0"/>
                                  <a:cs typeface="Arial" panose="020B0604020202020204" pitchFamily="34" charset="0"/>
                                </a:rPr>
                                <a:t>Epidemiological models: spread of COVID-19</a:t>
                              </a:r>
                            </a:p>
                          </p:txBody>
                        </p:sp>
                      </p:grpSp>
                    </p:grpSp>
                    <p:sp>
                      <p:nvSpPr>
                        <p:cNvPr id="22" name="Arrow: Right 21">
                          <a:extLst>
                            <a:ext uri="{FF2B5EF4-FFF2-40B4-BE49-F238E27FC236}">
                              <a16:creationId xmlns:a16="http://schemas.microsoft.com/office/drawing/2014/main" id="{7FCBED71-E900-55B2-919A-B7944CC0792B}"/>
                            </a:ext>
                          </a:extLst>
                        </p:cNvPr>
                        <p:cNvSpPr/>
                        <p:nvPr/>
                      </p:nvSpPr>
                      <p:spPr>
                        <a:xfrm>
                          <a:off x="4480238" y="1601359"/>
                          <a:ext cx="652006" cy="756862"/>
                        </a:xfrm>
                        <a:prstGeom prst="rightArrow">
                          <a:avLst/>
                        </a:prstGeom>
                        <a:solidFill>
                          <a:srgbClr val="44546A">
                            <a:lumMod val="20000"/>
                            <a:lumOff val="80000"/>
                          </a:srgbClr>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sz="1600">
                            <a:latin typeface="Arial" panose="020B0604020202020204" pitchFamily="34" charset="0"/>
                            <a:cs typeface="Arial" panose="020B0604020202020204" pitchFamily="34" charset="0"/>
                          </a:endParaRPr>
                        </a:p>
                      </p:txBody>
                    </p:sp>
                  </p:grpSp>
                </p:grpSp>
                <p:sp>
                  <p:nvSpPr>
                    <p:cNvPr id="18" name="Rectangle: Rounded Corners 17">
                      <a:extLst>
                        <a:ext uri="{FF2B5EF4-FFF2-40B4-BE49-F238E27FC236}">
                          <a16:creationId xmlns:a16="http://schemas.microsoft.com/office/drawing/2014/main" id="{4DACEB18-625B-C205-3156-EFEC5E34684B}"/>
                        </a:ext>
                      </a:extLst>
                    </p:cNvPr>
                    <p:cNvSpPr/>
                    <p:nvPr/>
                  </p:nvSpPr>
                  <p:spPr>
                    <a:xfrm>
                      <a:off x="281940" y="2545080"/>
                      <a:ext cx="1874520" cy="389614"/>
                    </a:xfrm>
                    <a:prstGeom prst="roundRect">
                      <a:avLst/>
                    </a:prstGeom>
                    <a:solidFill>
                      <a:srgbClr val="70AD47">
                        <a:lumMod val="20000"/>
                        <a:lumOff val="80000"/>
                      </a:srgbClr>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600">
                          <a:solidFill>
                            <a:srgbClr val="385623"/>
                          </a:solidFill>
                          <a:effectLst/>
                          <a:latin typeface="Arial" panose="020B0604020202020204" pitchFamily="34" charset="0"/>
                          <a:ea typeface="Calibri" panose="020F0502020204030204" pitchFamily="34" charset="0"/>
                          <a:cs typeface="Arial" panose="020B0604020202020204" pitchFamily="34" charset="0"/>
                        </a:rPr>
                        <a:t>Vaccination rates</a:t>
                      </a:r>
                      <a:endParaRPr lang="en-US" sz="1600">
                        <a:effectLst/>
                        <a:latin typeface="Arial" panose="020B0604020202020204" pitchFamily="34" charset="0"/>
                        <a:ea typeface="Calibri" panose="020F0502020204030204" pitchFamily="34" charset="0"/>
                        <a:cs typeface="Arial" panose="020B0604020202020204" pitchFamily="34" charset="0"/>
                      </a:endParaRPr>
                    </a:p>
                  </p:txBody>
                </p:sp>
              </p:grpSp>
              <p:grpSp>
                <p:nvGrpSpPr>
                  <p:cNvPr id="12" name="Group 11">
                    <a:extLst>
                      <a:ext uri="{FF2B5EF4-FFF2-40B4-BE49-F238E27FC236}">
                        <a16:creationId xmlns:a16="http://schemas.microsoft.com/office/drawing/2014/main" id="{F623133E-2B00-2DDC-D4B4-6E4F4796F0E8}"/>
                      </a:ext>
                    </a:extLst>
                  </p:cNvPr>
                  <p:cNvGrpSpPr/>
                  <p:nvPr/>
                </p:nvGrpSpPr>
                <p:grpSpPr>
                  <a:xfrm>
                    <a:off x="5186753" y="254376"/>
                    <a:ext cx="1158898" cy="2938403"/>
                    <a:chOff x="-85983" y="89060"/>
                    <a:chExt cx="1159234" cy="2938837"/>
                  </a:xfrm>
                </p:grpSpPr>
                <p:sp>
                  <p:nvSpPr>
                    <p:cNvPr id="13" name="Rectangle 12">
                      <a:extLst>
                        <a:ext uri="{FF2B5EF4-FFF2-40B4-BE49-F238E27FC236}">
                          <a16:creationId xmlns:a16="http://schemas.microsoft.com/office/drawing/2014/main" id="{4B67BAFC-756D-5D93-C29A-E29C8F3CD0EA}"/>
                        </a:ext>
                      </a:extLst>
                    </p:cNvPr>
                    <p:cNvSpPr/>
                    <p:nvPr/>
                  </p:nvSpPr>
                  <p:spPr>
                    <a:xfrm>
                      <a:off x="-85983" y="89060"/>
                      <a:ext cx="1143000" cy="779227"/>
                    </a:xfrm>
                    <a:prstGeom prst="rect">
                      <a:avLst/>
                    </a:prstGeom>
                    <a:solidFill>
                      <a:srgbClr val="4472C4">
                        <a:lumMod val="20000"/>
                        <a:lumOff val="80000"/>
                      </a:srgbClr>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600" dirty="0">
                          <a:solidFill>
                            <a:srgbClr val="385623"/>
                          </a:solidFill>
                          <a:effectLst/>
                          <a:latin typeface="Arial" panose="020B0604020202020204" pitchFamily="34" charset="0"/>
                          <a:ea typeface="Calibri" panose="020F0502020204030204" pitchFamily="34" charset="0"/>
                          <a:cs typeface="Arial" panose="020B0604020202020204" pitchFamily="34" charset="0"/>
                        </a:rPr>
                        <a:t>Nationwide analysis: GDP, welfare, exports &amp; imports</a:t>
                      </a:r>
                      <a:endParaRPr lang="en-US" sz="1600" dirty="0">
                        <a:effectLst/>
                        <a:latin typeface="Arial" panose="020B0604020202020204" pitchFamily="34" charset="0"/>
                        <a:ea typeface="Calibri" panose="020F0502020204030204" pitchFamily="34" charset="0"/>
                        <a:cs typeface="Arial" panose="020B0604020202020204" pitchFamily="34" charset="0"/>
                      </a:endParaRPr>
                    </a:p>
                  </p:txBody>
                </p:sp>
                <p:grpSp>
                  <p:nvGrpSpPr>
                    <p:cNvPr id="14" name="Group 13">
                      <a:extLst>
                        <a:ext uri="{FF2B5EF4-FFF2-40B4-BE49-F238E27FC236}">
                          <a16:creationId xmlns:a16="http://schemas.microsoft.com/office/drawing/2014/main" id="{C4A2FECA-1A1B-45A3-A6C0-43B0C719863B}"/>
                        </a:ext>
                      </a:extLst>
                    </p:cNvPr>
                    <p:cNvGrpSpPr/>
                    <p:nvPr/>
                  </p:nvGrpSpPr>
                  <p:grpSpPr>
                    <a:xfrm>
                      <a:off x="-70081" y="900148"/>
                      <a:ext cx="1143332" cy="2127749"/>
                      <a:chOff x="-70081" y="81164"/>
                      <a:chExt cx="1143332" cy="2127749"/>
                    </a:xfrm>
                  </p:grpSpPr>
                  <p:sp>
                    <p:nvSpPr>
                      <p:cNvPr id="15" name="Oval 14">
                        <a:extLst>
                          <a:ext uri="{FF2B5EF4-FFF2-40B4-BE49-F238E27FC236}">
                            <a16:creationId xmlns:a16="http://schemas.microsoft.com/office/drawing/2014/main" id="{AD80F798-596C-610E-A911-443CAC119D21}"/>
                          </a:ext>
                        </a:extLst>
                      </p:cNvPr>
                      <p:cNvSpPr/>
                      <p:nvPr/>
                    </p:nvSpPr>
                    <p:spPr>
                      <a:xfrm>
                        <a:off x="-62129" y="81164"/>
                        <a:ext cx="1135380" cy="985520"/>
                      </a:xfrm>
                      <a:prstGeom prst="ellipse">
                        <a:avLst/>
                      </a:prstGeom>
                      <a:solidFill>
                        <a:srgbClr val="70AD47">
                          <a:lumMod val="75000"/>
                        </a:srgbClr>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600">
                            <a:solidFill>
                              <a:srgbClr val="FFFFFF"/>
                            </a:solidFill>
                            <a:effectLst/>
                            <a:latin typeface="Arial" panose="020B0604020202020204" pitchFamily="34" charset="0"/>
                            <a:ea typeface="Calibri" panose="020F0502020204030204" pitchFamily="34" charset="0"/>
                            <a:cs typeface="Arial" panose="020B0604020202020204" pitchFamily="34" charset="0"/>
                          </a:rPr>
                          <a:t>Global economic impacts</a:t>
                        </a:r>
                        <a:endParaRPr lang="en-US" sz="1600">
                          <a:effectLst/>
                          <a:latin typeface="Arial" panose="020B0604020202020204" pitchFamily="34" charset="0"/>
                          <a:ea typeface="Calibri" panose="020F0502020204030204" pitchFamily="34" charset="0"/>
                          <a:cs typeface="Arial" panose="020B0604020202020204" pitchFamily="34" charset="0"/>
                        </a:endParaRPr>
                      </a:p>
                    </p:txBody>
                  </p:sp>
                  <p:sp>
                    <p:nvSpPr>
                      <p:cNvPr id="16" name="Oval 15">
                        <a:extLst>
                          <a:ext uri="{FF2B5EF4-FFF2-40B4-BE49-F238E27FC236}">
                            <a16:creationId xmlns:a16="http://schemas.microsoft.com/office/drawing/2014/main" id="{4A85DDB3-2786-6954-922B-79B8625586EB}"/>
                          </a:ext>
                        </a:extLst>
                      </p:cNvPr>
                      <p:cNvSpPr/>
                      <p:nvPr/>
                    </p:nvSpPr>
                    <p:spPr>
                      <a:xfrm>
                        <a:off x="-70081" y="1191146"/>
                        <a:ext cx="1127098" cy="1017767"/>
                      </a:xfrm>
                      <a:prstGeom prst="ellipse">
                        <a:avLst/>
                      </a:prstGeom>
                      <a:solidFill>
                        <a:srgbClr val="70AD47">
                          <a:lumMod val="75000"/>
                        </a:srgbClr>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600">
                            <a:solidFill>
                              <a:srgbClr val="FFFFFF"/>
                            </a:solidFill>
                            <a:effectLst/>
                            <a:latin typeface="Arial" panose="020B0604020202020204" pitchFamily="34" charset="0"/>
                            <a:ea typeface="Calibri" panose="020F0502020204030204" pitchFamily="34" charset="0"/>
                            <a:cs typeface="Arial" panose="020B0604020202020204" pitchFamily="34" charset="0"/>
                          </a:rPr>
                          <a:t>Vaccine inequity across regions</a:t>
                        </a:r>
                        <a:endParaRPr lang="en-US" sz="1600">
                          <a:effectLst/>
                          <a:latin typeface="Arial" panose="020B0604020202020204" pitchFamily="34" charset="0"/>
                          <a:ea typeface="Calibri" panose="020F0502020204030204" pitchFamily="34" charset="0"/>
                          <a:cs typeface="Arial" panose="020B0604020202020204" pitchFamily="34" charset="0"/>
                        </a:endParaRPr>
                      </a:p>
                    </p:txBody>
                  </p:sp>
                </p:grpSp>
              </p:grpSp>
            </p:grpSp>
          </p:grpSp>
        </p:grpSp>
      </p:grpSp>
      <p:sp>
        <p:nvSpPr>
          <p:cNvPr id="34" name="TextBox 33">
            <a:extLst>
              <a:ext uri="{FF2B5EF4-FFF2-40B4-BE49-F238E27FC236}">
                <a16:creationId xmlns:a16="http://schemas.microsoft.com/office/drawing/2014/main" id="{2372D3FF-FA9B-B50A-35EE-65A61B6FC913}"/>
              </a:ext>
            </a:extLst>
          </p:cNvPr>
          <p:cNvSpPr txBox="1"/>
          <p:nvPr/>
        </p:nvSpPr>
        <p:spPr>
          <a:xfrm>
            <a:off x="632592" y="5569445"/>
            <a:ext cx="6098458" cy="463397"/>
          </a:xfrm>
          <a:prstGeom prst="rect">
            <a:avLst/>
          </a:prstGeom>
          <a:noFill/>
        </p:spPr>
        <p:txBody>
          <a:bodyPr wrap="square">
            <a:spAutoFit/>
          </a:bodyPr>
          <a:lstStyle/>
          <a:p>
            <a:pPr marL="0" marR="0">
              <a:lnSpc>
                <a:spcPct val="150000"/>
              </a:lnSpc>
              <a:spcBef>
                <a:spcPts val="600"/>
              </a:spcBef>
              <a:spcAft>
                <a:spcPts val="6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Source: Adapted from Laborde et al. (2021)</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 name="TextBox 35">
            <a:extLst>
              <a:ext uri="{FF2B5EF4-FFF2-40B4-BE49-F238E27FC236}">
                <a16:creationId xmlns:a16="http://schemas.microsoft.com/office/drawing/2014/main" id="{D1C3582F-08BF-0591-DD64-315FA7936445}"/>
              </a:ext>
            </a:extLst>
          </p:cNvPr>
          <p:cNvSpPr txBox="1"/>
          <p:nvPr/>
        </p:nvSpPr>
        <p:spPr>
          <a:xfrm>
            <a:off x="1669709" y="6242963"/>
            <a:ext cx="9309781" cy="416011"/>
          </a:xfrm>
          <a:prstGeom prst="rect">
            <a:avLst/>
          </a:prstGeom>
          <a:noFill/>
        </p:spPr>
        <p:txBody>
          <a:bodyPr wrap="square">
            <a:spAutoFit/>
          </a:bodyPr>
          <a:lstStyle/>
          <a:p>
            <a:pPr marL="457200" marR="0" indent="457200" algn="just">
              <a:lnSpc>
                <a:spcPct val="150000"/>
              </a:lnSpc>
              <a:spcBef>
                <a:spcPts val="600"/>
              </a:spcBef>
              <a:spcAft>
                <a:spcPts val="600"/>
              </a:spcAft>
            </a:pPr>
            <a:r>
              <a:rPr lang="vi-VN" sz="1600" b="1" dirty="0">
                <a:effectLst/>
                <a:latin typeface="Arial" panose="020B0604020202020204" pitchFamily="34" charset="0"/>
                <a:ea typeface="Calibri" panose="020F0502020204030204" pitchFamily="34" charset="0"/>
                <a:cs typeface="Arial" panose="020B0604020202020204" pitchFamily="34" charset="0"/>
              </a:rPr>
              <a:t>Figure </a:t>
            </a:r>
            <a:r>
              <a:rPr lang="en-US" sz="1600" b="1" dirty="0">
                <a:effectLst/>
                <a:latin typeface="Arial" panose="020B0604020202020204" pitchFamily="34" charset="0"/>
                <a:ea typeface="Calibri" panose="020F0502020204030204" pitchFamily="34" charset="0"/>
                <a:cs typeface="Arial" panose="020B0604020202020204" pitchFamily="34" charset="0"/>
              </a:rPr>
              <a:t>2</a:t>
            </a:r>
            <a:r>
              <a:rPr lang="vi-VN" sz="1600" b="1" dirty="0">
                <a:effectLst/>
                <a:latin typeface="Arial" panose="020B0604020202020204" pitchFamily="34" charset="0"/>
                <a:ea typeface="Calibri" panose="020F0502020204030204" pitchFamily="34" charset="0"/>
                <a:cs typeface="Arial" panose="020B0604020202020204" pitchFamily="34" charset="0"/>
              </a:rPr>
              <a:t> : </a:t>
            </a:r>
            <a:r>
              <a:rPr lang="en-US" sz="1600" b="1" dirty="0">
                <a:effectLst/>
                <a:latin typeface="Arial" panose="020B0604020202020204" pitchFamily="34" charset="0"/>
                <a:ea typeface="Calibri" panose="020F0502020204030204" pitchFamily="34" charset="0"/>
                <a:cs typeface="Arial" panose="020B0604020202020204" pitchFamily="34" charset="0"/>
              </a:rPr>
              <a:t>Implementation of the COVID-19 &amp; Vaccination Scenarios</a:t>
            </a:r>
            <a:endParaRPr lang="en-US" sz="16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86276950"/>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Parcel</Template>
  <TotalTime>1306</TotalTime>
  <Words>2270</Words>
  <Application>Microsoft Office PowerPoint</Application>
  <PresentationFormat>Widescreen</PresentationFormat>
  <Paragraphs>557</Paragraphs>
  <Slides>18</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Gill Sans MT</vt:lpstr>
      <vt:lpstr>Tahoma</vt:lpstr>
      <vt:lpstr>Times New Roman</vt:lpstr>
      <vt:lpstr>Parcel</vt:lpstr>
      <vt:lpstr>Charting the Global Economic Recovery from COVID-19 vaccinations</vt:lpstr>
      <vt:lpstr>Outline</vt:lpstr>
      <vt:lpstr>COVID-19 impacts on the global GDP in 2020</vt:lpstr>
      <vt:lpstr>Recent studies on IMPACTS OF COVID-19</vt:lpstr>
      <vt:lpstr>Recent studies on IMPACTS OF COVID-19</vt:lpstr>
      <vt:lpstr>RECENT STUDIES ON IMPACTS OF COVID-19 VACCINE ON ECONOMY</vt:lpstr>
      <vt:lpstr>Vaccine inequity </vt:lpstr>
      <vt:lpstr>PowerPoint Presentation</vt:lpstr>
      <vt:lpstr>Modelling framework</vt:lpstr>
      <vt:lpstr>Key findings</vt:lpstr>
      <vt:lpstr>PowerPoint Presentation</vt:lpstr>
      <vt:lpstr>PowerPoint Presentation</vt:lpstr>
      <vt:lpstr>PowerPoint Presentation</vt:lpstr>
      <vt:lpstr>PowerPoint Presentation</vt:lpstr>
      <vt:lpstr>PowerPoint Presentation</vt:lpstr>
      <vt:lpstr>Conclusions</vt:lpstr>
      <vt:lpstr>References</vt:lpstr>
      <vt:lpstr> Thank you  Questions/COMMENTS?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Trang Hoang Bich Luong</dc:creator>
  <cp:lastModifiedBy>Trang Hoang Bich Luong</cp:lastModifiedBy>
  <cp:revision>1</cp:revision>
  <dcterms:created xsi:type="dcterms:W3CDTF">2022-05-23T19:18:03Z</dcterms:created>
  <dcterms:modified xsi:type="dcterms:W3CDTF">2022-06-09T14:38:54Z</dcterms:modified>
</cp:coreProperties>
</file>