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  <p:sldMasterId id="2147483666" r:id="rId2"/>
  </p:sldMasterIdLst>
  <p:notesMasterIdLst>
    <p:notesMasterId r:id="rId16"/>
  </p:notesMasterIdLst>
  <p:handoutMasterIdLst>
    <p:handoutMasterId r:id="rId17"/>
  </p:handoutMasterIdLst>
  <p:sldIdLst>
    <p:sldId id="258" r:id="rId3"/>
    <p:sldId id="261" r:id="rId4"/>
    <p:sldId id="292" r:id="rId5"/>
    <p:sldId id="293" r:id="rId6"/>
    <p:sldId id="284" r:id="rId7"/>
    <p:sldId id="285" r:id="rId8"/>
    <p:sldId id="290" r:id="rId9"/>
    <p:sldId id="287" r:id="rId10"/>
    <p:sldId id="288" r:id="rId11"/>
    <p:sldId id="289" r:id="rId12"/>
    <p:sldId id="291" r:id="rId13"/>
    <p:sldId id="286" r:id="rId14"/>
    <p:sldId id="294" r:id="rId15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kerson, Cynthia - ERS" initials="NC-E" lastIdx="2" clrIdx="0">
    <p:extLst>
      <p:ext uri="{19B8F6BF-5375-455C-9EA6-DF929625EA0E}">
        <p15:presenceInfo xmlns:p15="http://schemas.microsoft.com/office/powerpoint/2012/main" userId="S-1-5-21-2443529608-3098792306-3041422421-1176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>
      <p:cViewPr varScale="1">
        <p:scale>
          <a:sx n="154" d="100"/>
          <a:sy n="154" d="100"/>
        </p:scale>
        <p:origin x="2004" y="13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SANDS\Documents\ERS_2021\2021-05-01_AEPP_special_issue\figures\kcal_cap_day\FAO_chart_data_v11a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ERS_2019\Global_Diets_2019\Manuscript\Charts\Elasticities_charts_v08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'food groups (4)'!$A$48</c:f>
              <c:strCache>
                <c:ptCount val="1"/>
                <c:pt idx="0">
                  <c:v>grains and oil seeds</c:v>
                </c:pt>
              </c:strCache>
            </c:strRef>
          </c:tx>
          <c:spPr>
            <a:solidFill>
              <a:srgbClr val="FFCC99"/>
            </a:solidFill>
            <a:ln w="6350"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'food groups (4)'!$B$46:$O$47</c:f>
              <c:multiLvlStrCache>
                <c:ptCount val="14"/>
                <c:lvl>
                  <c:pt idx="0">
                    <c:v>World</c:v>
                  </c:pt>
                  <c:pt idx="1">
                    <c:v>World</c:v>
                  </c:pt>
                  <c:pt idx="3">
                    <c:v>USA</c:v>
                  </c:pt>
                  <c:pt idx="4">
                    <c:v>USA</c:v>
                  </c:pt>
                  <c:pt idx="6">
                    <c:v>Brazil</c:v>
                  </c:pt>
                  <c:pt idx="7">
                    <c:v>Brazil</c:v>
                  </c:pt>
                  <c:pt idx="9">
                    <c:v>China</c:v>
                  </c:pt>
                  <c:pt idx="10">
                    <c:v>China</c:v>
                  </c:pt>
                  <c:pt idx="12">
                    <c:v>India</c:v>
                  </c:pt>
                  <c:pt idx="13">
                    <c:v>India</c:v>
                  </c:pt>
                </c:lvl>
                <c:lvl>
                  <c:pt idx="0">
                    <c:v>1990</c:v>
                  </c:pt>
                  <c:pt idx="1">
                    <c:v>2013</c:v>
                  </c:pt>
                  <c:pt idx="2">
                    <c:v>  </c:v>
                  </c:pt>
                  <c:pt idx="3">
                    <c:v>1990</c:v>
                  </c:pt>
                  <c:pt idx="4">
                    <c:v>2013</c:v>
                  </c:pt>
                  <c:pt idx="5">
                    <c:v>  </c:v>
                  </c:pt>
                  <c:pt idx="6">
                    <c:v>1990</c:v>
                  </c:pt>
                  <c:pt idx="7">
                    <c:v>2013</c:v>
                  </c:pt>
                  <c:pt idx="8">
                    <c:v>  </c:v>
                  </c:pt>
                  <c:pt idx="9">
                    <c:v>1990</c:v>
                  </c:pt>
                  <c:pt idx="10">
                    <c:v>2013</c:v>
                  </c:pt>
                  <c:pt idx="11">
                    <c:v>  </c:v>
                  </c:pt>
                  <c:pt idx="12">
                    <c:v>1990</c:v>
                  </c:pt>
                  <c:pt idx="13">
                    <c:v>2013</c:v>
                  </c:pt>
                </c:lvl>
              </c:multiLvlStrCache>
            </c:multiLvlStrRef>
          </c:cat>
          <c:val>
            <c:numRef>
              <c:f>'food groups (4)'!$B$48:$O$48</c:f>
              <c:numCache>
                <c:formatCode>#,##0</c:formatCode>
                <c:ptCount val="14"/>
                <c:pt idx="0">
                  <c:v>1444</c:v>
                </c:pt>
                <c:pt idx="1">
                  <c:v>1453</c:v>
                </c:pt>
                <c:pt idx="3">
                  <c:v>1064</c:v>
                </c:pt>
                <c:pt idx="4">
                  <c:v>1090</c:v>
                </c:pt>
                <c:pt idx="6">
                  <c:v>1019</c:v>
                </c:pt>
                <c:pt idx="7">
                  <c:v>1150</c:v>
                </c:pt>
                <c:pt idx="9">
                  <c:v>1734</c:v>
                </c:pt>
                <c:pt idx="10">
                  <c:v>1642</c:v>
                </c:pt>
                <c:pt idx="12">
                  <c:v>1457</c:v>
                </c:pt>
                <c:pt idx="13">
                  <c:v>1451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6D-4BF6-B38B-D0C23F64AC45}"/>
            </c:ext>
          </c:extLst>
        </c:ser>
        <c:ser>
          <c:idx val="1"/>
          <c:order val="1"/>
          <c:tx>
            <c:strRef>
              <c:f>'food groups (4)'!$A$49</c:f>
              <c:strCache>
                <c:ptCount val="1"/>
                <c:pt idx="0">
                  <c:v>fruits and vegetables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 w="6350"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'food groups (4)'!$B$46:$O$47</c:f>
              <c:multiLvlStrCache>
                <c:ptCount val="14"/>
                <c:lvl>
                  <c:pt idx="0">
                    <c:v>World</c:v>
                  </c:pt>
                  <c:pt idx="1">
                    <c:v>World</c:v>
                  </c:pt>
                  <c:pt idx="3">
                    <c:v>USA</c:v>
                  </c:pt>
                  <c:pt idx="4">
                    <c:v>USA</c:v>
                  </c:pt>
                  <c:pt idx="6">
                    <c:v>Brazil</c:v>
                  </c:pt>
                  <c:pt idx="7">
                    <c:v>Brazil</c:v>
                  </c:pt>
                  <c:pt idx="9">
                    <c:v>China</c:v>
                  </c:pt>
                  <c:pt idx="10">
                    <c:v>China</c:v>
                  </c:pt>
                  <c:pt idx="12">
                    <c:v>India</c:v>
                  </c:pt>
                  <c:pt idx="13">
                    <c:v>India</c:v>
                  </c:pt>
                </c:lvl>
                <c:lvl>
                  <c:pt idx="0">
                    <c:v>1990</c:v>
                  </c:pt>
                  <c:pt idx="1">
                    <c:v>2013</c:v>
                  </c:pt>
                  <c:pt idx="2">
                    <c:v>  </c:v>
                  </c:pt>
                  <c:pt idx="3">
                    <c:v>1990</c:v>
                  </c:pt>
                  <c:pt idx="4">
                    <c:v>2013</c:v>
                  </c:pt>
                  <c:pt idx="5">
                    <c:v>  </c:v>
                  </c:pt>
                  <c:pt idx="6">
                    <c:v>1990</c:v>
                  </c:pt>
                  <c:pt idx="7">
                    <c:v>2013</c:v>
                  </c:pt>
                  <c:pt idx="8">
                    <c:v>  </c:v>
                  </c:pt>
                  <c:pt idx="9">
                    <c:v>1990</c:v>
                  </c:pt>
                  <c:pt idx="10">
                    <c:v>2013</c:v>
                  </c:pt>
                  <c:pt idx="11">
                    <c:v>  </c:v>
                  </c:pt>
                  <c:pt idx="12">
                    <c:v>1990</c:v>
                  </c:pt>
                  <c:pt idx="13">
                    <c:v>2013</c:v>
                  </c:pt>
                </c:lvl>
              </c:multiLvlStrCache>
            </c:multiLvlStrRef>
          </c:cat>
          <c:val>
            <c:numRef>
              <c:f>'food groups (4)'!$B$49:$O$49</c:f>
              <c:numCache>
                <c:formatCode>#,##0</c:formatCode>
                <c:ptCount val="14"/>
                <c:pt idx="0">
                  <c:v>298</c:v>
                </c:pt>
                <c:pt idx="1">
                  <c:v>404</c:v>
                </c:pt>
                <c:pt idx="3">
                  <c:v>314</c:v>
                </c:pt>
                <c:pt idx="4">
                  <c:v>319</c:v>
                </c:pt>
                <c:pt idx="6">
                  <c:v>413</c:v>
                </c:pt>
                <c:pt idx="7">
                  <c:v>422</c:v>
                </c:pt>
                <c:pt idx="9">
                  <c:v>275</c:v>
                </c:pt>
                <c:pt idx="10">
                  <c:v>505</c:v>
                </c:pt>
                <c:pt idx="12">
                  <c:v>228</c:v>
                </c:pt>
                <c:pt idx="13">
                  <c:v>327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6D-4BF6-B38B-D0C23F64AC45}"/>
            </c:ext>
          </c:extLst>
        </c:ser>
        <c:ser>
          <c:idx val="2"/>
          <c:order val="2"/>
          <c:tx>
            <c:strRef>
              <c:f>'food groups (4)'!$A$50</c:f>
              <c:strCache>
                <c:ptCount val="1"/>
                <c:pt idx="0">
                  <c:v>sugar and vegetable oils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 w="6350"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'food groups (4)'!$B$46:$O$47</c:f>
              <c:multiLvlStrCache>
                <c:ptCount val="14"/>
                <c:lvl>
                  <c:pt idx="0">
                    <c:v>World</c:v>
                  </c:pt>
                  <c:pt idx="1">
                    <c:v>World</c:v>
                  </c:pt>
                  <c:pt idx="3">
                    <c:v>USA</c:v>
                  </c:pt>
                  <c:pt idx="4">
                    <c:v>USA</c:v>
                  </c:pt>
                  <c:pt idx="6">
                    <c:v>Brazil</c:v>
                  </c:pt>
                  <c:pt idx="7">
                    <c:v>Brazil</c:v>
                  </c:pt>
                  <c:pt idx="9">
                    <c:v>China</c:v>
                  </c:pt>
                  <c:pt idx="10">
                    <c:v>China</c:v>
                  </c:pt>
                  <c:pt idx="12">
                    <c:v>India</c:v>
                  </c:pt>
                  <c:pt idx="13">
                    <c:v>India</c:v>
                  </c:pt>
                </c:lvl>
                <c:lvl>
                  <c:pt idx="0">
                    <c:v>1990</c:v>
                  </c:pt>
                  <c:pt idx="1">
                    <c:v>2013</c:v>
                  </c:pt>
                  <c:pt idx="2">
                    <c:v>  </c:v>
                  </c:pt>
                  <c:pt idx="3">
                    <c:v>1990</c:v>
                  </c:pt>
                  <c:pt idx="4">
                    <c:v>2013</c:v>
                  </c:pt>
                  <c:pt idx="5">
                    <c:v>  </c:v>
                  </c:pt>
                  <c:pt idx="6">
                    <c:v>1990</c:v>
                  </c:pt>
                  <c:pt idx="7">
                    <c:v>2013</c:v>
                  </c:pt>
                  <c:pt idx="8">
                    <c:v>  </c:v>
                  </c:pt>
                  <c:pt idx="9">
                    <c:v>1990</c:v>
                  </c:pt>
                  <c:pt idx="10">
                    <c:v>2013</c:v>
                  </c:pt>
                  <c:pt idx="11">
                    <c:v>  </c:v>
                  </c:pt>
                  <c:pt idx="12">
                    <c:v>1990</c:v>
                  </c:pt>
                  <c:pt idx="13">
                    <c:v>2013</c:v>
                  </c:pt>
                </c:lvl>
              </c:multiLvlStrCache>
            </c:multiLvlStrRef>
          </c:cat>
          <c:val>
            <c:numRef>
              <c:f>'food groups (4)'!$B$50:$O$50</c:f>
              <c:numCache>
                <c:formatCode>#,##0</c:formatCode>
                <c:ptCount val="14"/>
                <c:pt idx="0">
                  <c:v>458</c:v>
                </c:pt>
                <c:pt idx="1">
                  <c:v>509</c:v>
                </c:pt>
                <c:pt idx="3">
                  <c:v>1144</c:v>
                </c:pt>
                <c:pt idx="4">
                  <c:v>1289</c:v>
                </c:pt>
                <c:pt idx="6">
                  <c:v>833</c:v>
                </c:pt>
                <c:pt idx="7">
                  <c:v>863</c:v>
                </c:pt>
                <c:pt idx="9">
                  <c:v>204</c:v>
                </c:pt>
                <c:pt idx="10">
                  <c:v>241</c:v>
                </c:pt>
                <c:pt idx="12">
                  <c:v>355</c:v>
                </c:pt>
                <c:pt idx="13">
                  <c:v>441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A6D-4BF6-B38B-D0C23F64AC45}"/>
            </c:ext>
          </c:extLst>
        </c:ser>
        <c:ser>
          <c:idx val="3"/>
          <c:order val="3"/>
          <c:tx>
            <c:strRef>
              <c:f>'food groups (4)'!$A$51</c:f>
              <c:strCache>
                <c:ptCount val="1"/>
                <c:pt idx="0">
                  <c:v>animal products</c:v>
                </c:pt>
              </c:strCache>
            </c:strRef>
          </c:tx>
          <c:spPr>
            <a:solidFill>
              <a:srgbClr val="FFCCCC"/>
            </a:solidFill>
            <a:ln w="6350"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'food groups (4)'!$B$46:$O$47</c:f>
              <c:multiLvlStrCache>
                <c:ptCount val="14"/>
                <c:lvl>
                  <c:pt idx="0">
                    <c:v>World</c:v>
                  </c:pt>
                  <c:pt idx="1">
                    <c:v>World</c:v>
                  </c:pt>
                  <c:pt idx="3">
                    <c:v>USA</c:v>
                  </c:pt>
                  <c:pt idx="4">
                    <c:v>USA</c:v>
                  </c:pt>
                  <c:pt idx="6">
                    <c:v>Brazil</c:v>
                  </c:pt>
                  <c:pt idx="7">
                    <c:v>Brazil</c:v>
                  </c:pt>
                  <c:pt idx="9">
                    <c:v>China</c:v>
                  </c:pt>
                  <c:pt idx="10">
                    <c:v>China</c:v>
                  </c:pt>
                  <c:pt idx="12">
                    <c:v>India</c:v>
                  </c:pt>
                  <c:pt idx="13">
                    <c:v>India</c:v>
                  </c:pt>
                </c:lvl>
                <c:lvl>
                  <c:pt idx="0">
                    <c:v>1990</c:v>
                  </c:pt>
                  <c:pt idx="1">
                    <c:v>2013</c:v>
                  </c:pt>
                  <c:pt idx="2">
                    <c:v>  </c:v>
                  </c:pt>
                  <c:pt idx="3">
                    <c:v>1990</c:v>
                  </c:pt>
                  <c:pt idx="4">
                    <c:v>2013</c:v>
                  </c:pt>
                  <c:pt idx="5">
                    <c:v>  </c:v>
                  </c:pt>
                  <c:pt idx="6">
                    <c:v>1990</c:v>
                  </c:pt>
                  <c:pt idx="7">
                    <c:v>2013</c:v>
                  </c:pt>
                  <c:pt idx="8">
                    <c:v>  </c:v>
                  </c:pt>
                  <c:pt idx="9">
                    <c:v>1990</c:v>
                  </c:pt>
                  <c:pt idx="10">
                    <c:v>2013</c:v>
                  </c:pt>
                  <c:pt idx="11">
                    <c:v>  </c:v>
                  </c:pt>
                  <c:pt idx="12">
                    <c:v>1990</c:v>
                  </c:pt>
                  <c:pt idx="13">
                    <c:v>2013</c:v>
                  </c:pt>
                </c:lvl>
              </c:multiLvlStrCache>
            </c:multiLvlStrRef>
          </c:cat>
          <c:val>
            <c:numRef>
              <c:f>'food groups (4)'!$B$51:$O$51</c:f>
              <c:numCache>
                <c:formatCode>#,##0</c:formatCode>
                <c:ptCount val="14"/>
                <c:pt idx="0">
                  <c:v>418</c:v>
                </c:pt>
                <c:pt idx="1">
                  <c:v>516</c:v>
                </c:pt>
                <c:pt idx="3">
                  <c:v>966</c:v>
                </c:pt>
                <c:pt idx="4">
                  <c:v>984</c:v>
                </c:pt>
                <c:pt idx="6">
                  <c:v>452</c:v>
                </c:pt>
                <c:pt idx="7">
                  <c:v>827</c:v>
                </c:pt>
                <c:pt idx="9">
                  <c:v>288</c:v>
                </c:pt>
                <c:pt idx="10">
                  <c:v>723</c:v>
                </c:pt>
                <c:pt idx="12">
                  <c:v>156</c:v>
                </c:pt>
                <c:pt idx="13">
                  <c:v>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A6D-4BF6-B38B-D0C23F64AC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9133040"/>
        <c:axId val="669136848"/>
      </c:barChart>
      <c:catAx>
        <c:axId val="669133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9136848"/>
        <c:crosses val="autoZero"/>
        <c:auto val="1"/>
        <c:lblAlgn val="ctr"/>
        <c:lblOffset val="100"/>
        <c:noMultiLvlLbl val="0"/>
      </c:catAx>
      <c:valAx>
        <c:axId val="669136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kcal/person/day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9133040"/>
        <c:crosses val="autoZero"/>
        <c:crossBetween val="between"/>
      </c:valAx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'kcal x income (animal prds)'!$S$3</c:f>
              <c:strCache>
                <c:ptCount val="1"/>
                <c:pt idx="0">
                  <c:v>kcal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SSA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A66-4C59-B233-4671E13560C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SSA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A66-4C59-B233-4671E13560C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Other South Asia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1A66-4C59-B233-4671E13560C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Other South Asia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A66-4C59-B233-4671E13560C7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FSU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A66-4C59-B233-4671E13560C7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FSU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1A66-4C59-B233-4671E13560C7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USA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1A66-4C59-B233-4671E13560C7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USA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1A66-4C59-B233-4671E13560C7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/>
                      <a:t>India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1A66-4C59-B233-4671E13560C7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/>
                      <a:t>India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1A66-4C59-B233-4671E13560C7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r>
                      <a:rPr lang="en-US"/>
                      <a:t>Europe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1A66-4C59-B233-4671E13560C7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r>
                      <a:rPr lang="en-US"/>
                      <a:t>Europe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1A66-4C59-B233-4671E13560C7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r>
                      <a:rPr lang="en-US"/>
                      <a:t>China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1A66-4C59-B233-4671E13560C7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r>
                      <a:rPr lang="en-US"/>
                      <a:t>China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1A66-4C59-B233-4671E13560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'kcal x income (animal prds)'!$R$4:$R$23</c:f>
              <c:numCache>
                <c:formatCode>#,##0</c:formatCode>
                <c:ptCount val="20"/>
                <c:pt idx="0">
                  <c:v>1672</c:v>
                </c:pt>
                <c:pt idx="1">
                  <c:v>4917</c:v>
                </c:pt>
                <c:pt idx="3">
                  <c:v>1008.9999999999999</c:v>
                </c:pt>
                <c:pt idx="4">
                  <c:v>4339</c:v>
                </c:pt>
                <c:pt idx="6">
                  <c:v>7624</c:v>
                </c:pt>
                <c:pt idx="7">
                  <c:v>21566</c:v>
                </c:pt>
                <c:pt idx="9">
                  <c:v>47382</c:v>
                </c:pt>
                <c:pt idx="10">
                  <c:v>79480</c:v>
                </c:pt>
                <c:pt idx="12">
                  <c:v>1410</c:v>
                </c:pt>
                <c:pt idx="13">
                  <c:v>6819</c:v>
                </c:pt>
                <c:pt idx="15">
                  <c:v>31103</c:v>
                </c:pt>
                <c:pt idx="16">
                  <c:v>57037</c:v>
                </c:pt>
                <c:pt idx="18">
                  <c:v>5196</c:v>
                </c:pt>
                <c:pt idx="19">
                  <c:v>25348</c:v>
                </c:pt>
              </c:numCache>
            </c:numRef>
          </c:xVal>
          <c:yVal>
            <c:numRef>
              <c:f>'kcal x income (animal prds)'!$S$4:$S$23</c:f>
              <c:numCache>
                <c:formatCode>#,##0</c:formatCode>
                <c:ptCount val="20"/>
                <c:pt idx="0">
                  <c:v>196.70000000000002</c:v>
                </c:pt>
                <c:pt idx="1">
                  <c:v>323.48</c:v>
                </c:pt>
                <c:pt idx="3">
                  <c:v>302.02</c:v>
                </c:pt>
                <c:pt idx="4">
                  <c:v>470.01</c:v>
                </c:pt>
                <c:pt idx="6">
                  <c:v>731.45999999999992</c:v>
                </c:pt>
                <c:pt idx="7">
                  <c:v>967</c:v>
                </c:pt>
                <c:pt idx="9">
                  <c:v>985.28</c:v>
                </c:pt>
                <c:pt idx="10">
                  <c:v>988.64</c:v>
                </c:pt>
                <c:pt idx="12">
                  <c:v>229.20999999999998</c:v>
                </c:pt>
                <c:pt idx="13">
                  <c:v>381.91</c:v>
                </c:pt>
                <c:pt idx="15">
                  <c:v>976.26</c:v>
                </c:pt>
                <c:pt idx="16">
                  <c:v>984.2700000000001</c:v>
                </c:pt>
                <c:pt idx="18">
                  <c:v>683.42000000000007</c:v>
                </c:pt>
                <c:pt idx="19">
                  <c:v>898.52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E-1A66-4C59-B233-4671E13560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35662368"/>
        <c:axId val="935632992"/>
      </c:scatterChart>
      <c:valAx>
        <c:axId val="935662368"/>
        <c:scaling>
          <c:logBase val="2"/>
          <c:orientation val="minMax"/>
          <c:max val="128000"/>
          <c:min val="1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GDP</a:t>
                </a:r>
                <a:r>
                  <a:rPr lang="en-US" baseline="0"/>
                  <a:t> per capita (US$)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5632992"/>
        <c:crosses val="autoZero"/>
        <c:crossBetween val="midCat"/>
      </c:valAx>
      <c:valAx>
        <c:axId val="935632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kcal</a:t>
                </a:r>
                <a:r>
                  <a:rPr lang="en-US" baseline="0"/>
                  <a:t> / capita / day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566236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363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050" y="0"/>
            <a:ext cx="3027363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B9D98E-D74A-4AC9-960A-0D77BEF03129}" type="datetimeFigureOut">
              <a:rPr lang="en-US" smtClean="0"/>
              <a:t>5/28/2021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8563"/>
            <a:ext cx="3027363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050" y="8818563"/>
            <a:ext cx="3027363" cy="4651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5FD90-4A39-4BCF-A84E-757BF28859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2138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B30E274A-31FB-4EFE-B77D-DFEB496C4D94}" type="datetimeFigureOut">
              <a:rPr lang="en-US" smtClean="0"/>
              <a:t>5/28/2021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5D62FD9E-0548-417A-B2C8-9EC4D87D5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755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77838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09800"/>
            <a:ext cx="8229600" cy="28956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51005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4111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0707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8751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5194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6107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" y="0"/>
            <a:ext cx="9144000" cy="11800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2799"/>
            <a:ext cx="9144000" cy="925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41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879"/>
            <a:ext cx="9144000" cy="914123"/>
          </a:xfrm>
          <a:prstGeom prst="rect">
            <a:avLst/>
          </a:prstGeom>
        </p:spPr>
      </p:pic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8305800" y="6549156"/>
            <a:ext cx="762000" cy="307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0BA3FA7-BEB2-4323-A93B-546EB2C33319}" type="slidenum">
              <a:rPr lang="en-US" sz="1200" smtClean="0">
                <a:solidFill>
                  <a:schemeClr val="bg1"/>
                </a:solidFill>
              </a:rPr>
              <a:pPr algn="ctr"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754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0" r:id="rId2"/>
    <p:sldLayoutId id="2147483671" r:id="rId3"/>
    <p:sldLayoutId id="2147483672" r:id="rId4"/>
    <p:sldLayoutId id="214748367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5471" y="5029200"/>
            <a:ext cx="8762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 findings and conclusions in this presentation are those of the author and should not be construed to represent any official USDA or U.S. Government determination or policy.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6870" y="1657171"/>
            <a:ext cx="8991600" cy="2971800"/>
          </a:xfrm>
        </p:spPr>
        <p:txBody>
          <a:bodyPr/>
          <a:lstStyle/>
          <a:p>
            <a:pPr defTabSz="457200">
              <a:spcBef>
                <a:spcPct val="20000"/>
              </a:spcBef>
              <a:defRPr/>
            </a:pPr>
            <a:r>
              <a:rPr lang="en-US" sz="2800" dirty="0"/>
              <a:t>Tracking calories in CGE models: from fork to farm</a:t>
            </a:r>
            <a:br>
              <a:rPr lang="en-US" sz="2400" dirty="0"/>
            </a:br>
            <a:br>
              <a:rPr lang="en-US" sz="18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800" dirty="0"/>
              <a:t>Ron Sands</a:t>
            </a:r>
            <a:br>
              <a:rPr lang="en-US" sz="1800" dirty="0"/>
            </a:br>
            <a:r>
              <a:rPr lang="en-US" sz="1800" dirty="0"/>
              <a:t>USDA Economic Research Service</a:t>
            </a:r>
            <a:br>
              <a:rPr lang="en-US" sz="1800" dirty="0"/>
            </a:br>
            <a:r>
              <a:rPr lang="en-US" sz="1800" dirty="0"/>
              <a:t>Kansas City, Missouri</a:t>
            </a: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r>
              <a:rPr lang="en-US" sz="1800" dirty="0"/>
              <a:t>2021 GTAP Virtual Meeting</a:t>
            </a:r>
            <a:br>
              <a:rPr lang="en-US" sz="1800" dirty="0"/>
            </a:br>
            <a:r>
              <a:rPr lang="en-US" sz="1800" dirty="0"/>
              <a:t>June 23-25, 2021</a:t>
            </a:r>
          </a:p>
        </p:txBody>
      </p:sp>
    </p:spTree>
    <p:extLst>
      <p:ext uri="{BB962C8B-B14F-4D97-AF65-F5344CB8AC3E}">
        <p14:creationId xmlns:p14="http://schemas.microsoft.com/office/powerpoint/2010/main" val="3338760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C8D39C2-8825-4F09-9747-0D105EF686F3}"/>
              </a:ext>
            </a:extLst>
          </p:cNvPr>
          <p:cNvSpPr txBox="1"/>
          <p:nvPr/>
        </p:nvSpPr>
        <p:spPr>
          <a:xfrm>
            <a:off x="1219200" y="533400"/>
            <a:ext cx="662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Long-run income response of animal product consumption to per-capita income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429D25F-EFC7-4638-8301-7451CF959D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3333106"/>
              </p:ext>
            </p:extLst>
          </p:nvPr>
        </p:nvGraphicFramePr>
        <p:xfrm>
          <a:off x="1143000" y="1447800"/>
          <a:ext cx="6400800" cy="4308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04197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762000"/>
          </a:xfrm>
        </p:spPr>
        <p:txBody>
          <a:bodyPr>
            <a:normAutofit/>
          </a:bodyPr>
          <a:lstStyle/>
          <a:p>
            <a:r>
              <a:rPr lang="en-US" sz="2800" dirty="0"/>
              <a:t>Food calories to crop calories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457700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There is no unique measure of agricultural production – it could be metric tons, calories, or an economic quantity index with prices as weights</a:t>
            </a:r>
          </a:p>
          <a:p>
            <a:pPr lvl="1"/>
            <a:r>
              <a:rPr lang="en-US" dirty="0"/>
              <a:t>Tons are useful for aggregation for a limited number of similar goods, such as grains</a:t>
            </a:r>
          </a:p>
          <a:p>
            <a:pPr lvl="1"/>
            <a:r>
              <a:rPr lang="en-US" dirty="0"/>
              <a:t>We use calories to aggregate or compare all agricultural products  </a:t>
            </a:r>
          </a:p>
          <a:p>
            <a:r>
              <a:rPr lang="en-US" dirty="0"/>
              <a:t>Crop calories are always greater than food calories because calories of animal feed are greater than calories of animal products  </a:t>
            </a:r>
          </a:p>
          <a:p>
            <a:pPr lvl="0"/>
            <a:r>
              <a:rPr lang="en-US" dirty="0">
                <a:solidFill>
                  <a:srgbClr val="0070C0"/>
                </a:solidFill>
              </a:rPr>
              <a:t>Food calories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Final calories are those that can be consumed as food, covering all food products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Calibrated to FAO food balance sheets</a:t>
            </a:r>
          </a:p>
          <a:p>
            <a:pPr lvl="0"/>
            <a:r>
              <a:rPr lang="en-US" dirty="0">
                <a:solidFill>
                  <a:srgbClr val="00B050"/>
                </a:solidFill>
              </a:rPr>
              <a:t>Crop calories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Primary (crop) calories are produced from the land, before processing into animal or food products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Crop calories are greater than food calories, due to losses as feed is converted to meat, dairy products, and eggs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At the country level, crop calories produced may be different than crop calories utilized, due to international trade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At the world level, international trade nets to zero, and production of crop calories equals utilization of crop calories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505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C8D39C2-8825-4F09-9747-0D105EF686F3}"/>
              </a:ext>
            </a:extLst>
          </p:cNvPr>
          <p:cNvSpPr txBox="1"/>
          <p:nvPr/>
        </p:nvSpPr>
        <p:spPr>
          <a:xfrm>
            <a:off x="1219200" y="457200"/>
            <a:ext cx="662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World food calories and crop calories in three diet scenarios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2A9AE7-D19E-42AD-9DA4-CF244BEDA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861" y="1423511"/>
            <a:ext cx="6179437" cy="40109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1370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762000"/>
          </a:xfrm>
        </p:spPr>
        <p:txBody>
          <a:bodyPr>
            <a:normAutofit/>
          </a:bodyPr>
          <a:lstStyle/>
          <a:p>
            <a:r>
              <a:rPr lang="en-US" sz="2800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19100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This study provides a methodology for projecting the demand for crop calories implied by alternative diet scenarios</a:t>
            </a:r>
          </a:p>
          <a:p>
            <a:r>
              <a:rPr lang="en-US" dirty="0"/>
              <a:t>The range of demand for world crop calories (across diet scenarios) is wider than the range of demand for food calories</a:t>
            </a:r>
          </a:p>
          <a:p>
            <a:r>
              <a:rPr lang="en-US" dirty="0"/>
              <a:t>With an income-driven diet, and population growth based on United Nations medium projections, the world demand for crop calories increases by 48 percent from 2010 to 2050</a:t>
            </a:r>
          </a:p>
          <a:p>
            <a:r>
              <a:rPr lang="en-US" dirty="0"/>
              <a:t>With the income-driven diet, per capita consumption of food calories increases in developing countries, but the effect is magnified in the demand for crop calories due to feed requirements of animal products</a:t>
            </a:r>
          </a:p>
          <a:p>
            <a:r>
              <a:rPr lang="en-US" dirty="0"/>
              <a:t>The EAT-Lancet healthy reference diet highlights the distinction between food calories and crop calories: they can move in opposite directions.  World food calories increase slightly with this scenario, but crop calories decline relative to the reference (static diet) scenario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817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762000"/>
          </a:xfrm>
        </p:spPr>
        <p:txBody>
          <a:bodyPr>
            <a:normAutofit/>
          </a:bodyPr>
          <a:lstStyle/>
          <a:p>
            <a:r>
              <a:rPr lang="en-US" sz="2800" dirty="0"/>
              <a:t>Motivation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7200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A major challenge for economic modelers is matching monetary flows in the benchmark social accounting matrix (SAM) with quantity flows</a:t>
            </a:r>
          </a:p>
          <a:p>
            <a:pPr lvl="1"/>
            <a:r>
              <a:rPr lang="en-US" dirty="0"/>
              <a:t>energy (joules)</a:t>
            </a:r>
          </a:p>
          <a:p>
            <a:pPr lvl="1"/>
            <a:r>
              <a:rPr lang="en-US" dirty="0"/>
              <a:t>agricultural commodities (calories)</a:t>
            </a:r>
          </a:p>
          <a:p>
            <a:pPr lvl="1"/>
            <a:r>
              <a:rPr lang="en-US" dirty="0"/>
              <a:t>or land (hectares)</a:t>
            </a:r>
          </a:p>
          <a:p>
            <a:r>
              <a:rPr lang="en-US" dirty="0"/>
              <a:t>For questions related to world food demand and food security, it is necessary to match flows of agricultural commodities, in physical units, to corresponding monetary flows</a:t>
            </a:r>
          </a:p>
          <a:p>
            <a:r>
              <a:rPr lang="en-US" dirty="0"/>
              <a:t>This paper describes a methodology developed for the Future Agricultural Resources Model (FARM), a global computable general equilibrium (CGE) model</a:t>
            </a:r>
          </a:p>
          <a:p>
            <a:pPr lvl="1"/>
            <a:r>
              <a:rPr lang="en-US" dirty="0"/>
              <a:t>Demand-driven analysis</a:t>
            </a:r>
          </a:p>
          <a:p>
            <a:pPr lvl="1"/>
            <a:r>
              <a:rPr lang="en-US" dirty="0"/>
              <a:t>Three diet scenarios</a:t>
            </a:r>
          </a:p>
          <a:p>
            <a:pPr lvl="1"/>
            <a:r>
              <a:rPr lang="en-US" dirty="0"/>
              <a:t>Crop calories chosen as unit for comparison to food calories</a:t>
            </a:r>
          </a:p>
          <a:p>
            <a:pPr lvl="1"/>
            <a:r>
              <a:rPr lang="en-US" dirty="0"/>
              <a:t>Implied demand for crop calories is greater than demand for food calories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078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762000"/>
          </a:xfrm>
        </p:spPr>
        <p:txBody>
          <a:bodyPr>
            <a:normAutofit/>
          </a:bodyPr>
          <a:lstStyle/>
          <a:p>
            <a:r>
              <a:rPr lang="en-US" sz="2800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7200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Economic Framework</a:t>
            </a:r>
          </a:p>
          <a:p>
            <a:pPr lvl="1"/>
            <a:r>
              <a:rPr lang="en-US" dirty="0"/>
              <a:t>Global computable general equilibrium</a:t>
            </a:r>
          </a:p>
          <a:p>
            <a:pPr lvl="1"/>
            <a:r>
              <a:rPr lang="en-US" dirty="0"/>
              <a:t>Simulation of world agriculture through 2050</a:t>
            </a:r>
          </a:p>
          <a:p>
            <a:r>
              <a:rPr lang="en-US" dirty="0"/>
              <a:t>Methodology</a:t>
            </a:r>
          </a:p>
          <a:p>
            <a:pPr lvl="1"/>
            <a:r>
              <a:rPr lang="en-US" dirty="0"/>
              <a:t>Demand-driven analysis</a:t>
            </a:r>
          </a:p>
          <a:p>
            <a:pPr lvl="1"/>
            <a:r>
              <a:rPr lang="en-US" dirty="0"/>
              <a:t>Food balance sheets</a:t>
            </a:r>
          </a:p>
          <a:p>
            <a:pPr lvl="1"/>
            <a:r>
              <a:rPr lang="en-US" dirty="0"/>
              <a:t>Merging social accounting matrix and food balances</a:t>
            </a:r>
          </a:p>
          <a:p>
            <a:r>
              <a:rPr lang="en-US" dirty="0"/>
              <a:t>Application to global diet scenarios</a:t>
            </a:r>
          </a:p>
          <a:p>
            <a:pPr lvl="1"/>
            <a:r>
              <a:rPr lang="en-US" dirty="0"/>
              <a:t>Static diet (reference scenario)</a:t>
            </a:r>
          </a:p>
          <a:p>
            <a:pPr lvl="1"/>
            <a:r>
              <a:rPr lang="en-US" dirty="0"/>
              <a:t>Income-driven diet</a:t>
            </a:r>
          </a:p>
          <a:p>
            <a:pPr lvl="1"/>
            <a:r>
              <a:rPr lang="en-US" dirty="0"/>
              <a:t>50 percent EAT-Lancet healthy diet</a:t>
            </a:r>
          </a:p>
          <a:p>
            <a:pPr lvl="1"/>
            <a:r>
              <a:rPr lang="en-US" dirty="0"/>
              <a:t>Demand for food calories varies by diet scenario</a:t>
            </a:r>
          </a:p>
          <a:p>
            <a:pPr lvl="1"/>
            <a:r>
              <a:rPr lang="en-US" dirty="0"/>
              <a:t>Implied demand crop calories greater than demand for food calories 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637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762000"/>
          </a:xfrm>
        </p:spPr>
        <p:txBody>
          <a:bodyPr>
            <a:normAutofit/>
          </a:bodyPr>
          <a:lstStyle/>
          <a:p>
            <a:r>
              <a:rPr lang="en-US" sz="2800" dirty="0"/>
              <a:t>Economic Framework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7200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The Future Agricultural Resources Model (FARM)</a:t>
            </a:r>
          </a:p>
          <a:p>
            <a:pPr lvl="1"/>
            <a:r>
              <a:rPr lang="en-US" dirty="0"/>
              <a:t>Recursive dynamic CGE model: essentially a sequence of static equilibria with capital stocks updated between time steps, but lacking foresight of future economic variables  </a:t>
            </a:r>
          </a:p>
          <a:p>
            <a:pPr lvl="1"/>
            <a:r>
              <a:rPr lang="en-US" dirty="0"/>
              <a:t>Land use can shift among crops, pasture, and managed forests in response to population growth and changes in income, with behavioral responses determined by price and income elasticities</a:t>
            </a:r>
          </a:p>
          <a:p>
            <a:pPr lvl="1"/>
            <a:r>
              <a:rPr lang="en-US" dirty="0"/>
              <a:t>FARM can substitute other inputs for land if land becomes expensive</a:t>
            </a:r>
          </a:p>
          <a:p>
            <a:pPr lvl="1"/>
            <a:r>
              <a:rPr lang="en-US" dirty="0"/>
              <a:t>Crop yield is endogenous, even with underlying productivity trends that are exogenous to the model</a:t>
            </a:r>
          </a:p>
          <a:p>
            <a:r>
              <a:rPr lang="en-US" dirty="0"/>
              <a:t>Key data sets</a:t>
            </a:r>
          </a:p>
          <a:p>
            <a:pPr lvl="1"/>
            <a:r>
              <a:rPr lang="en-US" dirty="0"/>
              <a:t>Global social accounting matrix (SAM) from GTAP</a:t>
            </a:r>
          </a:p>
          <a:p>
            <a:pPr lvl="1"/>
            <a:r>
              <a:rPr lang="en-US" dirty="0"/>
              <a:t>Food balance sheets from the Food and Agriculture Organization (FAO) of the United Nations</a:t>
            </a:r>
          </a:p>
          <a:p>
            <a:pPr lvl="1"/>
            <a:r>
              <a:rPr lang="en-US" dirty="0"/>
              <a:t>Tables for converting food consumption by weight to calories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686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C8D39C2-8825-4F09-9747-0D105EF686F3}"/>
              </a:ext>
            </a:extLst>
          </p:cNvPr>
          <p:cNvSpPr txBox="1"/>
          <p:nvPr/>
        </p:nvSpPr>
        <p:spPr>
          <a:xfrm>
            <a:off x="990600" y="457200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Agricultural production sectors and first-stage mapping for demand system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E371591-57F7-4BD8-8D99-5FAB8C82CA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313548"/>
              </p:ext>
            </p:extLst>
          </p:nvPr>
        </p:nvGraphicFramePr>
        <p:xfrm>
          <a:off x="1066800" y="1342644"/>
          <a:ext cx="6240780" cy="4172712"/>
        </p:xfrm>
        <a:graphic>
          <a:graphicData uri="http://schemas.openxmlformats.org/drawingml/2006/table">
            <a:tbl>
              <a:tblPr firstRow="1"/>
              <a:tblGrid>
                <a:gridCol w="739775">
                  <a:extLst>
                    <a:ext uri="{9D8B030D-6E8A-4147-A177-3AD203B41FA5}">
                      <a16:colId xmlns:a16="http://schemas.microsoft.com/office/drawing/2014/main" val="3045812472"/>
                    </a:ext>
                  </a:extLst>
                </a:gridCol>
                <a:gridCol w="654685">
                  <a:extLst>
                    <a:ext uri="{9D8B030D-6E8A-4147-A177-3AD203B41FA5}">
                      <a16:colId xmlns:a16="http://schemas.microsoft.com/office/drawing/2014/main" val="4240425478"/>
                    </a:ext>
                  </a:extLst>
                </a:gridCol>
                <a:gridCol w="852170">
                  <a:extLst>
                    <a:ext uri="{9D8B030D-6E8A-4147-A177-3AD203B41FA5}">
                      <a16:colId xmlns:a16="http://schemas.microsoft.com/office/drawing/2014/main" val="2504090630"/>
                    </a:ext>
                  </a:extLst>
                </a:gridCol>
                <a:gridCol w="852170">
                  <a:extLst>
                    <a:ext uri="{9D8B030D-6E8A-4147-A177-3AD203B41FA5}">
                      <a16:colId xmlns:a16="http://schemas.microsoft.com/office/drawing/2014/main" val="881500986"/>
                    </a:ext>
                  </a:extLst>
                </a:gridCol>
                <a:gridCol w="448310">
                  <a:extLst>
                    <a:ext uri="{9D8B030D-6E8A-4147-A177-3AD203B41FA5}">
                      <a16:colId xmlns:a16="http://schemas.microsoft.com/office/drawing/2014/main" val="2544902568"/>
                    </a:ext>
                  </a:extLst>
                </a:gridCol>
                <a:gridCol w="448945">
                  <a:extLst>
                    <a:ext uri="{9D8B030D-6E8A-4147-A177-3AD203B41FA5}">
                      <a16:colId xmlns:a16="http://schemas.microsoft.com/office/drawing/2014/main" val="1562731521"/>
                    </a:ext>
                  </a:extLst>
                </a:gridCol>
                <a:gridCol w="448945">
                  <a:extLst>
                    <a:ext uri="{9D8B030D-6E8A-4147-A177-3AD203B41FA5}">
                      <a16:colId xmlns:a16="http://schemas.microsoft.com/office/drawing/2014/main" val="643979266"/>
                    </a:ext>
                  </a:extLst>
                </a:gridCol>
                <a:gridCol w="448945">
                  <a:extLst>
                    <a:ext uri="{9D8B030D-6E8A-4147-A177-3AD203B41FA5}">
                      <a16:colId xmlns:a16="http://schemas.microsoft.com/office/drawing/2014/main" val="2311785814"/>
                    </a:ext>
                  </a:extLst>
                </a:gridCol>
                <a:gridCol w="448945">
                  <a:extLst>
                    <a:ext uri="{9D8B030D-6E8A-4147-A177-3AD203B41FA5}">
                      <a16:colId xmlns:a16="http://schemas.microsoft.com/office/drawing/2014/main" val="3180724916"/>
                    </a:ext>
                  </a:extLst>
                </a:gridCol>
                <a:gridCol w="448945">
                  <a:extLst>
                    <a:ext uri="{9D8B030D-6E8A-4147-A177-3AD203B41FA5}">
                      <a16:colId xmlns:a16="http://schemas.microsoft.com/office/drawing/2014/main" val="1041754035"/>
                    </a:ext>
                  </a:extLst>
                </a:gridCol>
                <a:gridCol w="448945">
                  <a:extLst>
                    <a:ext uri="{9D8B030D-6E8A-4147-A177-3AD203B41FA5}">
                      <a16:colId xmlns:a16="http://schemas.microsoft.com/office/drawing/2014/main" val="40467686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Group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Subgroup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Symbol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Description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Grain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Veg.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oils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Sugar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Fruits &amp; veg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Other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crops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Animal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700064"/>
                  </a:ext>
                </a:extLst>
              </a:tr>
              <a:tr h="0">
                <a:tc rowSpan="14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Primary agriculture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Crops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WHT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Wheat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47976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PDR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Paddy rice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83074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Other grains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151662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Oilseeds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9212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C_B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Sugar (cane and beet)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449133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V_F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Vegetables and fruits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00409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PFB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Plant fibers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230727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Other crops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432359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Fisheries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592514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Forestry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Forestry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399109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Ruminant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CTL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Cattle and other ruminants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688809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RMK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Raw milk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545071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WOL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Wool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85345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Non-ruminant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OAP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Other animal products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3781765"/>
                  </a:ext>
                </a:extLst>
              </a:tr>
              <a:tr h="0">
                <a:tc rowSpan="8"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Food processing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VOL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Vegetable oils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0689594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Processed rice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4517917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SGR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Sugar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7437135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B_T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Beverages and tobacco products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0215444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OFD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Other food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0714505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CMT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Meat from cattle and other ruminants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1898454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Dairy products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2102029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OMT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Other meat products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9363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6911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C8D39C2-8825-4F09-9747-0D105EF686F3}"/>
              </a:ext>
            </a:extLst>
          </p:cNvPr>
          <p:cNvSpPr txBox="1"/>
          <p:nvPr/>
        </p:nvSpPr>
        <p:spPr>
          <a:xfrm>
            <a:off x="1066800" y="457200"/>
            <a:ext cx="678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Standard Food Balance Sheet structure (thousand metric tons) USA 2013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43C255F-C475-4B98-9A05-B8185EECC116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760043366"/>
              </p:ext>
            </p:extLst>
          </p:nvPr>
        </p:nvGraphicFramePr>
        <p:xfrm>
          <a:off x="1104900" y="1771419"/>
          <a:ext cx="6400800" cy="762000"/>
        </p:xfrm>
        <a:graphic>
          <a:graphicData uri="http://schemas.openxmlformats.org/drawingml/2006/table">
            <a:tbl>
              <a:tblPr firstRow="1" firstCol="1" bandRow="1"/>
              <a:tblGrid>
                <a:gridCol w="902261">
                  <a:extLst>
                    <a:ext uri="{9D8B030D-6E8A-4147-A177-3AD203B41FA5}">
                      <a16:colId xmlns:a16="http://schemas.microsoft.com/office/drawing/2014/main" val="1675172365"/>
                    </a:ext>
                  </a:extLst>
                </a:gridCol>
                <a:gridCol w="549232">
                  <a:extLst>
                    <a:ext uri="{9D8B030D-6E8A-4147-A177-3AD203B41FA5}">
                      <a16:colId xmlns:a16="http://schemas.microsoft.com/office/drawing/2014/main" val="2015894911"/>
                    </a:ext>
                  </a:extLst>
                </a:gridCol>
                <a:gridCol w="549923">
                  <a:extLst>
                    <a:ext uri="{9D8B030D-6E8A-4147-A177-3AD203B41FA5}">
                      <a16:colId xmlns:a16="http://schemas.microsoft.com/office/drawing/2014/main" val="65991768"/>
                    </a:ext>
                  </a:extLst>
                </a:gridCol>
                <a:gridCol w="549923">
                  <a:extLst>
                    <a:ext uri="{9D8B030D-6E8A-4147-A177-3AD203B41FA5}">
                      <a16:colId xmlns:a16="http://schemas.microsoft.com/office/drawing/2014/main" val="3738310778"/>
                    </a:ext>
                  </a:extLst>
                </a:gridCol>
                <a:gridCol w="549923">
                  <a:extLst>
                    <a:ext uri="{9D8B030D-6E8A-4147-A177-3AD203B41FA5}">
                      <a16:colId xmlns:a16="http://schemas.microsoft.com/office/drawing/2014/main" val="2864791282"/>
                    </a:ext>
                  </a:extLst>
                </a:gridCol>
                <a:gridCol w="549923">
                  <a:extLst>
                    <a:ext uri="{9D8B030D-6E8A-4147-A177-3AD203B41FA5}">
                      <a16:colId xmlns:a16="http://schemas.microsoft.com/office/drawing/2014/main" val="1518322717"/>
                    </a:ext>
                  </a:extLst>
                </a:gridCol>
                <a:gridCol w="549923">
                  <a:extLst>
                    <a:ext uri="{9D8B030D-6E8A-4147-A177-3AD203B41FA5}">
                      <a16:colId xmlns:a16="http://schemas.microsoft.com/office/drawing/2014/main" val="853575233"/>
                    </a:ext>
                  </a:extLst>
                </a:gridCol>
                <a:gridCol w="549923">
                  <a:extLst>
                    <a:ext uri="{9D8B030D-6E8A-4147-A177-3AD203B41FA5}">
                      <a16:colId xmlns:a16="http://schemas.microsoft.com/office/drawing/2014/main" val="4275754270"/>
                    </a:ext>
                  </a:extLst>
                </a:gridCol>
                <a:gridCol w="549923">
                  <a:extLst>
                    <a:ext uri="{9D8B030D-6E8A-4147-A177-3AD203B41FA5}">
                      <a16:colId xmlns:a16="http://schemas.microsoft.com/office/drawing/2014/main" val="2904731293"/>
                    </a:ext>
                  </a:extLst>
                </a:gridCol>
                <a:gridCol w="549923">
                  <a:extLst>
                    <a:ext uri="{9D8B030D-6E8A-4147-A177-3AD203B41FA5}">
                      <a16:colId xmlns:a16="http://schemas.microsoft.com/office/drawing/2014/main" val="3942688088"/>
                    </a:ext>
                  </a:extLst>
                </a:gridCol>
                <a:gridCol w="549923">
                  <a:extLst>
                    <a:ext uri="{9D8B030D-6E8A-4147-A177-3AD203B41FA5}">
                      <a16:colId xmlns:a16="http://schemas.microsoft.com/office/drawing/2014/main" val="2103653512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+IMP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+STOCK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-EXP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-FEED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-SEED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-WASTE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-PROC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-OTHER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= FOOD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0684819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Wheat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57,967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5,491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5,284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34,691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6,196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2,096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25,742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1508599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5,745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-27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464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2,203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376928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Barley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4,683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864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1,440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3,161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4022449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Maize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353,699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3,595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-39,863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24,655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128,024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582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23,230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137,023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3,917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316735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C13814E-7D86-4E5A-BE4E-8671700803AB}"/>
              </a:ext>
            </a:extLst>
          </p:cNvPr>
          <p:cNvSpPr txBox="1"/>
          <p:nvPr/>
        </p:nvSpPr>
        <p:spPr>
          <a:xfrm>
            <a:off x="1027922" y="3150638"/>
            <a:ext cx="6629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PROD = production</a:t>
            </a:r>
          </a:p>
          <a:p>
            <a:r>
              <a:rPr lang="en-US" sz="1200" dirty="0"/>
              <a:t>IMP = imports</a:t>
            </a:r>
          </a:p>
          <a:p>
            <a:r>
              <a:rPr lang="en-US" sz="1200" dirty="0"/>
              <a:t>STOCK = change in crop storage</a:t>
            </a:r>
          </a:p>
          <a:p>
            <a:r>
              <a:rPr lang="en-US" sz="1200" dirty="0"/>
              <a:t>EXP = exports</a:t>
            </a:r>
          </a:p>
          <a:p>
            <a:r>
              <a:rPr lang="en-US" sz="1200" dirty="0"/>
              <a:t>FEED = animal feed</a:t>
            </a:r>
          </a:p>
          <a:p>
            <a:r>
              <a:rPr lang="en-US" sz="1200" dirty="0"/>
              <a:t>SEED = seed for crops</a:t>
            </a:r>
          </a:p>
          <a:p>
            <a:r>
              <a:rPr lang="en-US" sz="1200" dirty="0"/>
              <a:t>WASTE = waste during storage and transportation</a:t>
            </a:r>
          </a:p>
          <a:p>
            <a:r>
              <a:rPr lang="en-US" sz="1200" dirty="0"/>
              <a:t>PROC = food processing</a:t>
            </a:r>
          </a:p>
          <a:p>
            <a:r>
              <a:rPr lang="en-US" sz="1200" dirty="0"/>
              <a:t>OTHER = other uses, mostly corn for ethanol</a:t>
            </a:r>
          </a:p>
          <a:p>
            <a:r>
              <a:rPr lang="en-US" sz="1200" dirty="0"/>
              <a:t>FOOD = food available for consumption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26E2C8-6D1E-43E4-BB6E-0C07C09ECFD2}"/>
              </a:ext>
            </a:extLst>
          </p:cNvPr>
          <p:cNvSpPr txBox="1"/>
          <p:nvPr/>
        </p:nvSpPr>
        <p:spPr>
          <a:xfrm>
            <a:off x="1051249" y="2533419"/>
            <a:ext cx="5448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Food and Agriculture Organization (FAO) of the United Nations</a:t>
            </a:r>
          </a:p>
        </p:txBody>
      </p:sp>
    </p:spTree>
    <p:extLst>
      <p:ext uri="{BB962C8B-B14F-4D97-AF65-F5344CB8AC3E}">
        <p14:creationId xmlns:p14="http://schemas.microsoft.com/office/powerpoint/2010/main" val="1604650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C8D39C2-8825-4F09-9747-0D105EF686F3}"/>
              </a:ext>
            </a:extLst>
          </p:cNvPr>
          <p:cNvSpPr txBox="1"/>
          <p:nvPr/>
        </p:nvSpPr>
        <p:spPr>
          <a:xfrm>
            <a:off x="1219200" y="457200"/>
            <a:ext cx="662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Calorie map between production sectors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5E1E4C5-AAFD-436F-BC92-8A3B0854DAE5}"/>
              </a:ext>
            </a:extLst>
          </p:cNvPr>
          <p:cNvGraphicFramePr>
            <a:graphicFrameLocks noGrp="1"/>
          </p:cNvGraphicFramePr>
          <p:nvPr/>
        </p:nvGraphicFramePr>
        <p:xfrm>
          <a:off x="1219200" y="1447800"/>
          <a:ext cx="6211570" cy="3384423"/>
        </p:xfrm>
        <a:graphic>
          <a:graphicData uri="http://schemas.openxmlformats.org/drawingml/2006/table">
            <a:tbl>
              <a:tblPr firstRow="1"/>
              <a:tblGrid>
                <a:gridCol w="625475">
                  <a:extLst>
                    <a:ext uri="{9D8B030D-6E8A-4147-A177-3AD203B41FA5}">
                      <a16:colId xmlns:a16="http://schemas.microsoft.com/office/drawing/2014/main" val="3603060725"/>
                    </a:ext>
                  </a:extLst>
                </a:gridCol>
                <a:gridCol w="524510">
                  <a:extLst>
                    <a:ext uri="{9D8B030D-6E8A-4147-A177-3AD203B41FA5}">
                      <a16:colId xmlns:a16="http://schemas.microsoft.com/office/drawing/2014/main" val="1006969714"/>
                    </a:ext>
                  </a:extLst>
                </a:gridCol>
                <a:gridCol w="410845">
                  <a:extLst>
                    <a:ext uri="{9D8B030D-6E8A-4147-A177-3AD203B41FA5}">
                      <a16:colId xmlns:a16="http://schemas.microsoft.com/office/drawing/2014/main" val="428947725"/>
                    </a:ext>
                  </a:extLst>
                </a:gridCol>
                <a:gridCol w="410845">
                  <a:extLst>
                    <a:ext uri="{9D8B030D-6E8A-4147-A177-3AD203B41FA5}">
                      <a16:colId xmlns:a16="http://schemas.microsoft.com/office/drawing/2014/main" val="2179795686"/>
                    </a:ext>
                  </a:extLst>
                </a:gridCol>
                <a:gridCol w="410210">
                  <a:extLst>
                    <a:ext uri="{9D8B030D-6E8A-4147-A177-3AD203B41FA5}">
                      <a16:colId xmlns:a16="http://schemas.microsoft.com/office/drawing/2014/main" val="504017595"/>
                    </a:ext>
                  </a:extLst>
                </a:gridCol>
                <a:gridCol w="410845">
                  <a:extLst>
                    <a:ext uri="{9D8B030D-6E8A-4147-A177-3AD203B41FA5}">
                      <a16:colId xmlns:a16="http://schemas.microsoft.com/office/drawing/2014/main" val="1805746872"/>
                    </a:ext>
                  </a:extLst>
                </a:gridCol>
                <a:gridCol w="410845">
                  <a:extLst>
                    <a:ext uri="{9D8B030D-6E8A-4147-A177-3AD203B41FA5}">
                      <a16:colId xmlns:a16="http://schemas.microsoft.com/office/drawing/2014/main" val="2541643231"/>
                    </a:ext>
                  </a:extLst>
                </a:gridCol>
                <a:gridCol w="410210">
                  <a:extLst>
                    <a:ext uri="{9D8B030D-6E8A-4147-A177-3AD203B41FA5}">
                      <a16:colId xmlns:a16="http://schemas.microsoft.com/office/drawing/2014/main" val="3077836149"/>
                    </a:ext>
                  </a:extLst>
                </a:gridCol>
                <a:gridCol w="410845">
                  <a:extLst>
                    <a:ext uri="{9D8B030D-6E8A-4147-A177-3AD203B41FA5}">
                      <a16:colId xmlns:a16="http://schemas.microsoft.com/office/drawing/2014/main" val="2645957694"/>
                    </a:ext>
                  </a:extLst>
                </a:gridCol>
                <a:gridCol w="410845">
                  <a:extLst>
                    <a:ext uri="{9D8B030D-6E8A-4147-A177-3AD203B41FA5}">
                      <a16:colId xmlns:a16="http://schemas.microsoft.com/office/drawing/2014/main" val="331200123"/>
                    </a:ext>
                  </a:extLst>
                </a:gridCol>
                <a:gridCol w="410845">
                  <a:extLst>
                    <a:ext uri="{9D8B030D-6E8A-4147-A177-3AD203B41FA5}">
                      <a16:colId xmlns:a16="http://schemas.microsoft.com/office/drawing/2014/main" val="886929214"/>
                    </a:ext>
                  </a:extLst>
                </a:gridCol>
                <a:gridCol w="682625">
                  <a:extLst>
                    <a:ext uri="{9D8B030D-6E8A-4147-A177-3AD203B41FA5}">
                      <a16:colId xmlns:a16="http://schemas.microsoft.com/office/drawing/2014/main" val="2652635663"/>
                    </a:ext>
                  </a:extLst>
                </a:gridCol>
                <a:gridCol w="682625">
                  <a:extLst>
                    <a:ext uri="{9D8B030D-6E8A-4147-A177-3AD203B41FA5}">
                      <a16:colId xmlns:a16="http://schemas.microsoft.com/office/drawing/2014/main" val="201235469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Subgroup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Symbol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feed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VOL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SGR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B_T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CMT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OMT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LUM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PPP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other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Consumer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Demand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535989"/>
                  </a:ext>
                </a:extLst>
              </a:tr>
              <a:tr h="0">
                <a:tc rowSpan="8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Crops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WHT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386951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PDR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57598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009888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620070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C_B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(kcal)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734939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V_F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241860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PFB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227935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67008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Fisheries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FSH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66469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Forestry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2272604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Ruminant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CTL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(kcal)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08615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RMK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(kcal)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999957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WOL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90680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Non-ruminant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OAP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7989562"/>
                  </a:ext>
                </a:extLst>
              </a:tr>
              <a:tr h="0">
                <a:tc rowSpan="8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Food processing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VOL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07502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PCR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291038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SGR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8077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B_T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603189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CMT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980796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254425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OMT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kcal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514629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OFD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781484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Forest products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LUM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561063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PPP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5758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3951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762000"/>
          </a:xfrm>
        </p:spPr>
        <p:txBody>
          <a:bodyPr>
            <a:normAutofit/>
          </a:bodyPr>
          <a:lstStyle/>
          <a:p>
            <a:r>
              <a:rPr lang="en-US" sz="2800" dirty="0"/>
              <a:t>Diet scenarios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7300"/>
            <a:ext cx="8229600" cy="358140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dirty="0">
                <a:solidFill>
                  <a:srgbClr val="00B050"/>
                </a:solidFill>
              </a:rPr>
              <a:t>Static diet (reference scenario):</a:t>
            </a:r>
            <a:r>
              <a:rPr lang="en-US" dirty="0"/>
              <a:t> All world regions maintain their 2011 historical diet.  There is no income or price response in this scenario.</a:t>
            </a:r>
          </a:p>
          <a:p>
            <a:pPr lvl="0"/>
            <a:r>
              <a:rPr lang="en-US" dirty="0">
                <a:solidFill>
                  <a:srgbClr val="00B050"/>
                </a:solidFill>
              </a:rPr>
              <a:t>Income-driven diet:</a:t>
            </a:r>
            <a:r>
              <a:rPr lang="en-US" dirty="0"/>
              <a:t> based on historical food consumption patterns in response to increasing per capita income.  The general pattern is for total per capita calories to increase, along with a greater share of animal products in the diet.</a:t>
            </a:r>
          </a:p>
          <a:p>
            <a:pPr lvl="0"/>
            <a:r>
              <a:rPr lang="en-US" dirty="0">
                <a:solidFill>
                  <a:srgbClr val="00B050"/>
                </a:solidFill>
              </a:rPr>
              <a:t>50 percent EAT-Lancet healthy diet:</a:t>
            </a:r>
            <a:r>
              <a:rPr lang="en-US" dirty="0"/>
              <a:t> 50 percent convergence from 2011 historical diet toward the Healthy Reference Diet in </a:t>
            </a:r>
            <a:r>
              <a:rPr lang="en-US" dirty="0">
                <a:solidFill>
                  <a:srgbClr val="0070C0"/>
                </a:solidFill>
              </a:rPr>
              <a:t>Willet et al. (2019)</a:t>
            </a:r>
            <a:r>
              <a:rPr lang="en-US" dirty="0"/>
              <a:t>.  With full convergence, average consumption of food calories becomes 2500 kcal/person/day within each world region, which is an increase for developing countries and a decrease for wealthy countries.  Consumption of animal products increases in developing countries but declines in wealthy countries.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F69F54-363E-4AC5-936B-EBC64FEDECDC}"/>
              </a:ext>
            </a:extLst>
          </p:cNvPr>
          <p:cNvSpPr txBox="1"/>
          <p:nvPr/>
        </p:nvSpPr>
        <p:spPr>
          <a:xfrm>
            <a:off x="838200" y="5105400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W. Willett et al. (2019) Food in the Anthropocene: the EAT–Lancet Commission on healthy diets from sustainable food systems, The Lancet 393: 447-492.</a:t>
            </a:r>
          </a:p>
        </p:txBody>
      </p:sp>
    </p:spTree>
    <p:extLst>
      <p:ext uri="{BB962C8B-B14F-4D97-AF65-F5344CB8AC3E}">
        <p14:creationId xmlns:p14="http://schemas.microsoft.com/office/powerpoint/2010/main" val="3468804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C8D39C2-8825-4F09-9747-0D105EF686F3}"/>
              </a:ext>
            </a:extLst>
          </p:cNvPr>
          <p:cNvSpPr txBox="1"/>
          <p:nvPr/>
        </p:nvSpPr>
        <p:spPr>
          <a:xfrm>
            <a:off x="1219200" y="533400"/>
            <a:ext cx="662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Historical diet patterns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AD99CB3-4DD5-4D88-8DFA-7974B88D8F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8205822"/>
              </p:ext>
            </p:extLst>
          </p:nvPr>
        </p:nvGraphicFramePr>
        <p:xfrm>
          <a:off x="762000" y="1371600"/>
          <a:ext cx="7391400" cy="35535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61625809"/>
      </p:ext>
    </p:extLst>
  </p:cSld>
  <p:clrMapOvr>
    <a:masterClrMapping/>
  </p:clrMapOvr>
</p:sld>
</file>

<file path=ppt/theme/theme1.xml><?xml version="1.0" encoding="utf-8"?>
<a:theme xmlns:a="http://schemas.openxmlformats.org/drawingml/2006/main" name="ERS Title Pa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2723</TotalTime>
  <Words>1689</Words>
  <Application>Microsoft Office PowerPoint</Application>
  <PresentationFormat>On-screen Show (4:3)</PresentationFormat>
  <Paragraphs>682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ERS Title Page</vt:lpstr>
      <vt:lpstr>Custom Design</vt:lpstr>
      <vt:lpstr>Tracking calories in CGE models: from fork to farm  Ron Sands USDA Economic Research Service Kansas City, Missouri   2021 GTAP Virtual Meeting June 23-25, 2021</vt:lpstr>
      <vt:lpstr>Motivation</vt:lpstr>
      <vt:lpstr>Outline</vt:lpstr>
      <vt:lpstr>Economic Framework</vt:lpstr>
      <vt:lpstr>PowerPoint Presentation</vt:lpstr>
      <vt:lpstr>PowerPoint Presentation</vt:lpstr>
      <vt:lpstr>PowerPoint Presentation</vt:lpstr>
      <vt:lpstr>Diet scenarios</vt:lpstr>
      <vt:lpstr>PowerPoint Presentation</vt:lpstr>
      <vt:lpstr>PowerPoint Presentation</vt:lpstr>
      <vt:lpstr>Food calories to crop calories</vt:lpstr>
      <vt:lpstr>PowerPoint Presentation</vt:lpstr>
      <vt:lpstr>Summary</vt:lpstr>
    </vt:vector>
  </TitlesOfParts>
  <Company>USDA-ERS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ctaylor</dc:creator>
  <cp:lastModifiedBy>Sands, Ron - REE-ERS, Kansas City, MO</cp:lastModifiedBy>
  <cp:revision>311</cp:revision>
  <cp:lastPrinted>2017-02-01T19:59:37Z</cp:lastPrinted>
  <dcterms:created xsi:type="dcterms:W3CDTF">2014-04-29T12:26:48Z</dcterms:created>
  <dcterms:modified xsi:type="dcterms:W3CDTF">2021-05-29T01:26:44Z</dcterms:modified>
</cp:coreProperties>
</file>