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6" r:id="rId3"/>
    <p:sldId id="277" r:id="rId4"/>
    <p:sldId id="258" r:id="rId5"/>
    <p:sldId id="267" r:id="rId6"/>
    <p:sldId id="272" r:id="rId7"/>
    <p:sldId id="273" r:id="rId8"/>
    <p:sldId id="274" r:id="rId9"/>
    <p:sldId id="269" r:id="rId10"/>
    <p:sldId id="270" r:id="rId11"/>
    <p:sldId id="276" r:id="rId12"/>
    <p:sldId id="259" r:id="rId13"/>
    <p:sldId id="260" r:id="rId14"/>
    <p:sldId id="261" r:id="rId15"/>
    <p:sldId id="262" r:id="rId16"/>
    <p:sldId id="263" r:id="rId17"/>
    <p:sldId id="278" r:id="rId18"/>
    <p:sldId id="265" r:id="rId19"/>
    <p:sldId id="275" r:id="rId2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87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-230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Imag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000" y="2628508"/>
            <a:ext cx="2628000" cy="4229631"/>
          </a:xfrm>
          <a:prstGeom prst="rect">
            <a:avLst/>
          </a:prstGeom>
        </p:spPr>
      </p:pic>
      <p:pic>
        <p:nvPicPr>
          <p:cNvPr id="36" name="Imag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508"/>
            <a:ext cx="2628000" cy="4229631"/>
          </a:xfrm>
          <a:prstGeom prst="rect">
            <a:avLst/>
          </a:prstGeom>
        </p:spPr>
      </p:pic>
      <p:sp>
        <p:nvSpPr>
          <p:cNvPr id="8" name="Title 7"/>
          <p:cNvSpPr>
            <a:spLocks noGrp="1"/>
          </p:cNvSpPr>
          <p:nvPr>
            <p:ph type="ctrTitle" hasCustomPrompt="1"/>
          </p:nvPr>
        </p:nvSpPr>
        <p:spPr>
          <a:xfrm>
            <a:off x="1368000" y="2480400"/>
            <a:ext cx="6300000" cy="1267200"/>
          </a:xfrm>
          <a:prstGeom prst="rect">
            <a:avLst/>
          </a:prstGeom>
        </p:spPr>
        <p:txBody>
          <a:bodyPr lIns="90000" rIns="90000" anchor="b">
            <a:spAutoFit/>
          </a:bodyPr>
          <a:lstStyle>
            <a:lvl1pPr>
              <a:lnSpc>
                <a:spcPts val="4500"/>
              </a:lnSpc>
              <a:defRPr sz="4500" cap="all" baseline="0">
                <a:solidFill>
                  <a:schemeClr val="bg1"/>
                </a:solidFill>
              </a:defRPr>
            </a:lvl1pPr>
          </a:lstStyle>
          <a:p>
            <a:r>
              <a:rPr kumimoji="0" lang="en-US" dirty="0" smtClean="0"/>
              <a:t>Click to edit Presentation title</a:t>
            </a:r>
            <a:endParaRPr kumimoji="0"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 hasCustomPrompt="1"/>
          </p:nvPr>
        </p:nvSpPr>
        <p:spPr>
          <a:xfrm>
            <a:off x="1368000" y="3805200"/>
            <a:ext cx="6300000" cy="352800"/>
          </a:xfrm>
        </p:spPr>
        <p:txBody>
          <a:bodyPr lIns="90000" rIns="90000">
            <a:spAutoFit/>
          </a:bodyPr>
          <a:lstStyle>
            <a:lvl1pPr marL="0" indent="0" algn="l">
              <a:lnSpc>
                <a:spcPts val="2000"/>
              </a:lnSpc>
              <a:spcBef>
                <a:spcPts val="0"/>
              </a:spcBef>
              <a:buNone/>
              <a:defRPr sz="1800" baseline="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dirty="0" smtClean="0"/>
              <a:t>Click to </a:t>
            </a:r>
            <a:r>
              <a:rPr kumimoji="0" lang="fr-FR" dirty="0" err="1" smtClean="0"/>
              <a:t>edit</a:t>
            </a:r>
            <a:r>
              <a:rPr kumimoji="0" lang="fr-FR" dirty="0" smtClean="0"/>
              <a:t> </a:t>
            </a:r>
            <a:r>
              <a:rPr kumimoji="0" lang="fr-FR" dirty="0" err="1" smtClean="0"/>
              <a:t>Subtitle</a:t>
            </a:r>
            <a:endParaRPr kumimoji="0" lang="en-US" dirty="0"/>
          </a:p>
        </p:txBody>
      </p:sp>
      <p:pic>
        <p:nvPicPr>
          <p:cNvPr id="37" name="Image 1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1200" y="432000"/>
            <a:ext cx="692307" cy="1440000"/>
          </a:xfrm>
          <a:prstGeom prst="rect">
            <a:avLst/>
          </a:prstGeom>
        </p:spPr>
      </p:pic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>
          <a:xfrm>
            <a:off x="403200" y="6411600"/>
            <a:ext cx="900000" cy="244800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 baseline="0">
                <a:solidFill>
                  <a:schemeClr val="bg1"/>
                </a:solidFill>
                <a:latin typeface="Arial"/>
              </a:defRPr>
            </a:lvl1pPr>
          </a:lstStyle>
          <a:p>
            <a:fld id="{AA3E40AD-7D93-403F-9D57-AEF0352C8FFF}" type="datetimeFigureOut">
              <a:rPr lang="en-GB" smtClean="0"/>
              <a:t>09/06/2022</a:t>
            </a:fld>
            <a:endParaRPr lang="en-GB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68000" y="6411600"/>
            <a:ext cx="4680000" cy="244800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 kern="1200" baseline="0">
                <a:solidFill>
                  <a:schemeClr val="bg1"/>
                </a:solidFill>
                <a:latin typeface="Arial"/>
              </a:defRPr>
            </a:lvl1pPr>
          </a:lstStyle>
          <a:p>
            <a:endParaRPr lang="en-GB"/>
          </a:p>
        </p:txBody>
      </p:sp>
      <p:pic>
        <p:nvPicPr>
          <p:cNvPr id="10" name="Imag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000" y="6055200"/>
            <a:ext cx="1742400" cy="578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9411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eaLnBrk="1" latinLnBrk="0" hangingPunct="1">
              <a:defRPr/>
            </a:lvl1pPr>
            <a:lvl2pPr eaLnBrk="1" latinLnBrk="0" hangingPunct="1">
              <a:defRPr/>
            </a:lvl2pPr>
            <a:lvl3pPr eaLnBrk="1" latinLnBrk="0" hangingPunct="1">
              <a:defRPr/>
            </a:lvl3pPr>
            <a:lvl4pPr eaLnBrk="1" latinLnBrk="0" hangingPunct="1">
              <a:defRPr/>
            </a:lvl4pPr>
            <a:lvl5pPr eaLnBrk="1" latinLnBrk="0" hangingPunct="1">
              <a:defRPr/>
            </a:lvl5pPr>
          </a:lstStyle>
          <a:p>
            <a:pPr lvl="0" eaLnBrk="1" latinLnBrk="0" hangingPunct="1"/>
            <a:r>
              <a:rPr lang="en-US" smtClean="0"/>
              <a:t>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403200" y="6411600"/>
            <a:ext cx="900000" cy="244800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 baseline="0">
                <a:solidFill>
                  <a:srgbClr val="727272"/>
                </a:solidFill>
                <a:latin typeface="Arial"/>
              </a:defRPr>
            </a:lvl1pPr>
          </a:lstStyle>
          <a:p>
            <a:fld id="{AA3E40AD-7D93-403F-9D57-AEF0352C8FFF}" type="datetimeFigureOut">
              <a:rPr lang="en-GB" smtClean="0"/>
              <a:t>09/06/2022</a:t>
            </a:fld>
            <a:endParaRPr lang="en-GB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68000" y="6411600"/>
            <a:ext cx="4680000" cy="244800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 kern="1200" baseline="0">
                <a:solidFill>
                  <a:srgbClr val="727272"/>
                </a:solidFill>
                <a:latin typeface="Arial"/>
              </a:defRPr>
            </a:lvl1pPr>
          </a:lstStyle>
          <a:p>
            <a:endParaRPr lang="en-GB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40000" y="6411600"/>
            <a:ext cx="342000" cy="244800"/>
          </a:xfrm>
          <a:prstGeom prst="rect">
            <a:avLst/>
          </a:prstGeom>
        </p:spPr>
        <p:txBody>
          <a:bodyPr vert="horz" wrap="none" lIns="91440" tIns="45720" rIns="91440" bIns="45720" rtlCol="0" anchor="t" anchorCtr="0"/>
          <a:lstStyle>
            <a:lvl1pPr algn="r">
              <a:defRPr sz="1000" baseline="0">
                <a:solidFill>
                  <a:schemeClr val="bg1"/>
                </a:solidFill>
                <a:latin typeface="Arial"/>
              </a:defRPr>
            </a:lvl1pPr>
          </a:lstStyle>
          <a:p>
            <a:fld id="{87D0B832-2C38-4CCE-B4CC-8C827DFBFDF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1080000" y="237600"/>
            <a:ext cx="7416000" cy="1022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/>
            </a:lvl1pPr>
          </a:lstStyle>
          <a:p>
            <a:r>
              <a:rPr lang="en-US" dirty="0" smtClean="0"/>
              <a:t>Click to edit Slide title</a:t>
            </a:r>
            <a:br>
              <a:rPr lang="en-US" dirty="0" smtClean="0"/>
            </a:br>
            <a:r>
              <a:rPr lang="en-US" dirty="0" smtClean="0"/>
              <a:t>Slide title can be extended to two lines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253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193600" y="5328000"/>
            <a:ext cx="950407" cy="153000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9600" y="468000"/>
            <a:ext cx="692308" cy="1440000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1260000" y="2928144"/>
            <a:ext cx="6624000" cy="1041311"/>
          </a:xfrm>
        </p:spPr>
        <p:txBody>
          <a:bodyPr anchor="ctr" anchorCtr="0">
            <a:spAutoFit/>
          </a:bodyPr>
          <a:lstStyle>
            <a:lvl1pPr algn="ctr">
              <a:lnSpc>
                <a:spcPts val="3700"/>
              </a:lnSpc>
              <a:defRPr sz="3700" b="0" i="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Section Header title</a:t>
            </a:r>
            <a:endParaRPr lang="en-US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403200" y="6411600"/>
            <a:ext cx="900000" cy="244800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 baseline="0">
                <a:solidFill>
                  <a:schemeClr val="bg1"/>
                </a:solidFill>
                <a:latin typeface="Arial"/>
              </a:defRPr>
            </a:lvl1pPr>
          </a:lstStyle>
          <a:p>
            <a:fld id="{AA3E40AD-7D93-403F-9D57-AEF0352C8FFF}" type="datetimeFigureOut">
              <a:rPr lang="en-GB" smtClean="0"/>
              <a:t>09/06/2022</a:t>
            </a:fld>
            <a:endParaRPr lang="en-GB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68000" y="6411600"/>
            <a:ext cx="4680000" cy="244800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 kern="1200" baseline="0">
                <a:solidFill>
                  <a:schemeClr val="bg1"/>
                </a:solidFill>
                <a:latin typeface="Arial"/>
              </a:defRPr>
            </a:lvl1pPr>
          </a:lstStyle>
          <a:p>
            <a:endParaRPr lang="en-GB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40000" y="6411600"/>
            <a:ext cx="342000" cy="244800"/>
          </a:xfrm>
          <a:prstGeom prst="rect">
            <a:avLst/>
          </a:prstGeom>
        </p:spPr>
        <p:txBody>
          <a:bodyPr vert="horz" wrap="none" lIns="91440" tIns="45720" rIns="91440" bIns="45720" rtlCol="0" anchor="t" anchorCtr="0"/>
          <a:lstStyle>
            <a:lvl1pPr algn="r">
              <a:defRPr sz="1000" baseline="0">
                <a:solidFill>
                  <a:schemeClr val="tx2"/>
                </a:solidFill>
                <a:latin typeface="Arial"/>
              </a:defRPr>
            </a:lvl1pPr>
          </a:lstStyle>
          <a:p>
            <a:fld id="{87D0B832-2C38-4CCE-B4CC-8C827DFBFD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7830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emf"/><Relationship Id="rId5" Type="http://schemas.openxmlformats.org/officeDocument/2006/relationships/image" Target="../media/image2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3600" y="5328184"/>
            <a:ext cx="950407" cy="1529631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 bwMode="auto">
          <a:xfrm>
            <a:off x="504000" y="1306800"/>
            <a:ext cx="8154000" cy="0"/>
          </a:xfrm>
          <a:prstGeom prst="rect">
            <a:avLst/>
          </a:prstGeom>
          <a:noFill/>
          <a:ln w="6350" cap="flat" cmpd="sng" algn="ctr">
            <a:solidFill>
              <a:srgbClr val="72727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Helvetica 65 Medium" pitchFamily="34" charset="0"/>
            </a:endParaRPr>
          </a:p>
        </p:txBody>
      </p:sp>
      <p:pic>
        <p:nvPicPr>
          <p:cNvPr id="24" name="Image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00400" y="288000"/>
            <a:ext cx="458653" cy="954000"/>
          </a:xfrm>
          <a:prstGeom prst="rect">
            <a:avLst/>
          </a:prstGeom>
        </p:spPr>
      </p:pic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68000" y="1602000"/>
            <a:ext cx="8218800" cy="45252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 dirty="0"/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1080000" y="237600"/>
            <a:ext cx="7416000" cy="1022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 Slide title</a:t>
            </a:r>
            <a:br>
              <a:rPr lang="en-US" dirty="0" smtClean="0"/>
            </a:br>
            <a:r>
              <a:rPr lang="en-US" dirty="0" smtClean="0"/>
              <a:t>Slide title can be extended to two lines</a:t>
            </a:r>
            <a:endParaRPr lang="en-US" dirty="0"/>
          </a:p>
        </p:txBody>
      </p:sp>
      <p:sp>
        <p:nvSpPr>
          <p:cNvPr id="26" name="Date Placeholder 3"/>
          <p:cNvSpPr>
            <a:spLocks noGrp="1"/>
          </p:cNvSpPr>
          <p:nvPr>
            <p:ph type="dt" sz="half" idx="2"/>
          </p:nvPr>
        </p:nvSpPr>
        <p:spPr>
          <a:xfrm>
            <a:off x="403200" y="6411600"/>
            <a:ext cx="900000" cy="244800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 baseline="0">
                <a:solidFill>
                  <a:srgbClr val="727272"/>
                </a:solidFill>
                <a:latin typeface="Arial"/>
              </a:defRPr>
            </a:lvl1pPr>
          </a:lstStyle>
          <a:p>
            <a:fld id="{AA3E40AD-7D93-403F-9D57-AEF0352C8FFF}" type="datetimeFigureOut">
              <a:rPr lang="en-GB" smtClean="0"/>
              <a:t>09/06/2022</a:t>
            </a:fld>
            <a:endParaRPr lang="en-GB"/>
          </a:p>
        </p:txBody>
      </p:sp>
      <p:sp>
        <p:nvSpPr>
          <p:cNvPr id="2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68000" y="6411600"/>
            <a:ext cx="4680000" cy="244800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 kern="1200" baseline="0">
                <a:solidFill>
                  <a:srgbClr val="727272"/>
                </a:solidFill>
                <a:latin typeface="Arial"/>
              </a:defRPr>
            </a:lvl1pPr>
          </a:lstStyle>
          <a:p>
            <a:endParaRPr lang="en-GB"/>
          </a:p>
        </p:txBody>
      </p:sp>
      <p:sp>
        <p:nvSpPr>
          <p:cNvPr id="4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40000" y="6411600"/>
            <a:ext cx="342000" cy="244800"/>
          </a:xfrm>
          <a:prstGeom prst="rect">
            <a:avLst/>
          </a:prstGeom>
        </p:spPr>
        <p:txBody>
          <a:bodyPr vert="horz" wrap="none" lIns="91440" tIns="45720" rIns="91440" bIns="45720" rtlCol="0" anchor="t" anchorCtr="0"/>
          <a:lstStyle>
            <a:lvl1pPr algn="r">
              <a:defRPr sz="1000" baseline="0">
                <a:solidFill>
                  <a:schemeClr val="bg1"/>
                </a:solidFill>
                <a:latin typeface="Arial"/>
              </a:defRPr>
            </a:lvl1pPr>
          </a:lstStyle>
          <a:p>
            <a:fld id="{87D0B832-2C38-4CCE-B4CC-8C827DFBFD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6395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000" indent="-342000" algn="l" rtl="0" eaLnBrk="1" latinLnBrk="0" hangingPunct="1">
        <a:spcBef>
          <a:spcPts val="768"/>
        </a:spcBef>
        <a:buClr>
          <a:schemeClr val="tx1"/>
        </a:buClr>
        <a:buFont typeface="Arial" pitchFamily="34" charset="0"/>
        <a:buChar char="•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600" indent="-284400" algn="l" rtl="0" eaLnBrk="1" latinLnBrk="0" hangingPunct="1">
        <a:spcBef>
          <a:spcPts val="672"/>
        </a:spcBef>
        <a:buClr>
          <a:schemeClr val="tx1"/>
        </a:buClr>
        <a:buFont typeface="Arial" pitchFamily="34" charset="0"/>
        <a:buChar char="–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4800" indent="-230400" algn="l" rtl="0" eaLnBrk="1" latinLnBrk="0" hangingPunct="1">
        <a:spcBef>
          <a:spcPts val="576"/>
        </a:spcBef>
        <a:buClr>
          <a:schemeClr val="tx1"/>
        </a:buClr>
        <a:buFont typeface="Arial" pitchFamily="34" charset="0"/>
        <a:buChar char="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2000" indent="-230400" algn="l" rtl="0" eaLnBrk="1" latinLnBrk="0" hangingPunct="1">
        <a:spcBef>
          <a:spcPts val="480"/>
        </a:spcBef>
        <a:buClr>
          <a:schemeClr val="tx1"/>
        </a:buClr>
        <a:buFont typeface="Arial" pitchFamily="34" charset="0"/>
        <a:buChar char="–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9200" indent="-230400" algn="l" rtl="0" eaLnBrk="1" latinLnBrk="0" hangingPunct="1">
        <a:spcBef>
          <a:spcPts val="480"/>
        </a:spcBef>
        <a:buClr>
          <a:schemeClr val="tx1"/>
        </a:buClr>
        <a:buFont typeface="Arial" pitchFamily="34" charset="0"/>
        <a:buChar char="»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meetoecd1.zoom.us/webinar/register/WN_1zT6sOrqTWGBYNBUZPGOHQ" TargetMode="External"/><Relationship Id="rId2" Type="http://schemas.openxmlformats.org/officeDocument/2006/relationships/hyperlink" Target="https://www.oecd.org/environment/plastics/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em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68000" y="1812451"/>
            <a:ext cx="6300000" cy="2977738"/>
          </a:xfrm>
        </p:spPr>
        <p:txBody>
          <a:bodyPr/>
          <a:lstStyle/>
          <a:p>
            <a:r>
              <a:rPr lang="en-US" sz="4000" dirty="0"/>
              <a:t>Modelling plastics use and waste in a CGE: Methodology and baseline projections to </a:t>
            </a:r>
            <a:r>
              <a:rPr lang="en-US" sz="4000" dirty="0" smtClean="0"/>
              <a:t>2060</a:t>
            </a:r>
            <a:endParaRPr lang="en-GB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32600" y="5036040"/>
            <a:ext cx="6300000" cy="1374735"/>
          </a:xfrm>
        </p:spPr>
        <p:txBody>
          <a:bodyPr/>
          <a:lstStyle/>
          <a:p>
            <a:r>
              <a:rPr lang="fr-FR" dirty="0" smtClean="0"/>
              <a:t>Ruben Bibas, OECD</a:t>
            </a:r>
          </a:p>
          <a:p>
            <a:r>
              <a:rPr lang="fr-FR" dirty="0" err="1" smtClean="0"/>
              <a:t>with</a:t>
            </a:r>
            <a:r>
              <a:rPr lang="fr-FR" dirty="0" smtClean="0"/>
              <a:t> the </a:t>
            </a:r>
            <a:r>
              <a:rPr lang="fr-FR" dirty="0" err="1" smtClean="0"/>
              <a:t>modelling</a:t>
            </a:r>
            <a:r>
              <a:rPr lang="fr-FR" dirty="0" smtClean="0"/>
              <a:t> team:</a:t>
            </a:r>
          </a:p>
          <a:p>
            <a:r>
              <a:rPr lang="fr-FR" dirty="0" smtClean="0"/>
              <a:t>Elisa </a:t>
            </a:r>
            <a:r>
              <a:rPr lang="fr-FR" dirty="0"/>
              <a:t>Lanzi, Eleonora </a:t>
            </a:r>
            <a:r>
              <a:rPr lang="fr-FR" dirty="0" err="1" smtClean="0"/>
              <a:t>Mavroeidi</a:t>
            </a:r>
            <a:r>
              <a:rPr lang="fr-FR" dirty="0"/>
              <a:t>, Maarten Dubois, </a:t>
            </a:r>
            <a:endParaRPr lang="fr-FR" dirty="0" smtClean="0"/>
          </a:p>
          <a:p>
            <a:r>
              <a:rPr lang="fr-FR" dirty="0" smtClean="0"/>
              <a:t>Rob Dellink, Daniel </a:t>
            </a:r>
            <a:r>
              <a:rPr lang="fr-FR" dirty="0" err="1" smtClean="0"/>
              <a:t>Ostale</a:t>
            </a:r>
            <a:r>
              <a:rPr lang="fr-FR" dirty="0"/>
              <a:t> </a:t>
            </a:r>
            <a:r>
              <a:rPr lang="fr-FR" dirty="0" err="1" smtClean="0"/>
              <a:t>Valriberas</a:t>
            </a:r>
            <a:r>
              <a:rPr lang="fr-FR" dirty="0" smtClean="0"/>
              <a:t>, Jean Fouré</a:t>
            </a:r>
          </a:p>
          <a:p>
            <a:r>
              <a:rPr lang="fr-FR" dirty="0" smtClean="0"/>
              <a:t>GTAP </a:t>
            </a:r>
            <a:r>
              <a:rPr lang="fr-FR" dirty="0" err="1" smtClean="0"/>
              <a:t>Conference</a:t>
            </a:r>
            <a:r>
              <a:rPr lang="fr-FR" dirty="0" smtClean="0"/>
              <a:t>, 9 </a:t>
            </a:r>
            <a:r>
              <a:rPr lang="fr-FR" dirty="0" err="1" smtClean="0"/>
              <a:t>June</a:t>
            </a:r>
            <a:r>
              <a:rPr lang="fr-FR" dirty="0" smtClean="0"/>
              <a:t> 2022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11450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Modelling</a:t>
            </a:r>
            <a:r>
              <a:rPr lang="fr-FR" dirty="0" smtClean="0"/>
              <a:t> </a:t>
            </a:r>
            <a:r>
              <a:rPr lang="fr-FR" dirty="0" err="1" smtClean="0"/>
              <a:t>recycling</a:t>
            </a:r>
            <a:endParaRPr lang="en-GB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97519" y="1977291"/>
            <a:ext cx="5315692" cy="338184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6488668"/>
            <a:ext cx="805858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latin typeface="ArialNarrow"/>
              </a:rPr>
              <a:t>Source: OECD ENV-Linkages model, based on Cottom et al. (2020</a:t>
            </a:r>
            <a:r>
              <a:rPr lang="en-GB" sz="800" dirty="0">
                <a:latin typeface="ArialNarrow"/>
              </a:rPr>
              <a:t>[11]</a:t>
            </a:r>
            <a:r>
              <a:rPr lang="en-GB" dirty="0">
                <a:latin typeface="ArialNarrow"/>
              </a:rPr>
              <a:t>).</a:t>
            </a:r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7519" y="2206903"/>
            <a:ext cx="5738661" cy="3143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005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0000" y="3165388"/>
            <a:ext cx="6624000" cy="566822"/>
          </a:xfrm>
        </p:spPr>
        <p:txBody>
          <a:bodyPr/>
          <a:lstStyle/>
          <a:p>
            <a:r>
              <a:rPr lang="en-GB" dirty="0" smtClean="0"/>
              <a:t>Key results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29457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80945" y="1386076"/>
            <a:ext cx="4382111" cy="5471924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Asia and Sub-Saharan Africa increase their weight in the global economy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329514" y="1466335"/>
            <a:ext cx="19688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Share of global GDP by region, Baseline scenario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6763056" y="4036542"/>
            <a:ext cx="252489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MyriadPro-Regular"/>
              </a:rPr>
              <a:t>Source: OECD (2022), Global Plastics Outlook: Policy Scenarios to 2060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36856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07781" y="1601788"/>
            <a:ext cx="5939550" cy="4525962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tripling of the global economy by 2060 will drive plastics use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94945" y="6418004"/>
            <a:ext cx="79863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MyriadPro-Regular"/>
              </a:rPr>
              <a:t>Source: OECD (2022), Global Plastics Outlook: Policy Scenarios to 2060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1309817" y="1311534"/>
            <a:ext cx="65243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Plastics use in Mt, Baseline scenario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06275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06597" y="1601787"/>
            <a:ext cx="4130807" cy="4923588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use of all polymers is projected to significantly increase by 2060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1309817" y="1311534"/>
            <a:ext cx="65243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2019-60 increase in plastics use by polymer and application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94945" y="6418004"/>
            <a:ext cx="79863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MyriadPro-Regular"/>
              </a:rPr>
              <a:t>Source: OECD (2022), Global Plastics Outlook: Policy Scenarios to 2060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34559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6927" y="1601788"/>
            <a:ext cx="6941258" cy="4525962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Despite a decreasing share, mismanaged waste volumes double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762000" y="1311534"/>
            <a:ext cx="762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Plastic waste in </a:t>
            </a:r>
            <a:r>
              <a:rPr lang="en-US" dirty="0" smtClean="0"/>
              <a:t>Mt </a:t>
            </a:r>
            <a:r>
              <a:rPr lang="en-US" dirty="0"/>
              <a:t>by waste management </a:t>
            </a:r>
            <a:r>
              <a:rPr lang="en-US" dirty="0" smtClean="0"/>
              <a:t>category, </a:t>
            </a:r>
            <a:r>
              <a:rPr lang="en-US" dirty="0"/>
              <a:t>Baseline scenario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3554627" y="1804256"/>
            <a:ext cx="2187146" cy="92333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dirty="0" smtClean="0"/>
              <a:t>After </a:t>
            </a:r>
            <a:r>
              <a:rPr lang="en-US" dirty="0"/>
              <a:t>disposal of recycling residues</a:t>
            </a:r>
          </a:p>
          <a:p>
            <a:pPr algn="ctr"/>
            <a:r>
              <a:rPr lang="en-US" dirty="0"/>
              <a:t>and collected litter</a:t>
            </a:r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94945" y="6418004"/>
            <a:ext cx="79863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MyriadPro-Regular"/>
              </a:rPr>
              <a:t>Source: OECD (2022), Global Plastics Outlook: Policy Scenarios to 2060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06637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8575" y="1931438"/>
            <a:ext cx="7287642" cy="4267796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err="1"/>
              <a:t>Macroplastic</a:t>
            </a:r>
            <a:r>
              <a:rPr lang="en-US" sz="2400" dirty="0"/>
              <a:t> and </a:t>
            </a:r>
            <a:r>
              <a:rPr lang="en-US" sz="2400" dirty="0" err="1"/>
              <a:t>microplastic</a:t>
            </a:r>
            <a:r>
              <a:rPr lang="en-US" sz="2400" dirty="0"/>
              <a:t> leakage show different trajectories when income per capita increases</a:t>
            </a:r>
            <a:endParaRPr lang="en-GB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3812" y="1845701"/>
            <a:ext cx="7297168" cy="4439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15999" y="6011233"/>
            <a:ext cx="837606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/>
              <a:t>The </a:t>
            </a:r>
            <a:r>
              <a:rPr lang="en-US" sz="1600" dirty="0"/>
              <a:t>“World average” line represents regression across time and regions.</a:t>
            </a:r>
            <a:endParaRPr lang="en-GB" sz="1600" dirty="0"/>
          </a:p>
        </p:txBody>
      </p:sp>
      <p:sp>
        <p:nvSpPr>
          <p:cNvPr id="7" name="Rectangle 6"/>
          <p:cNvSpPr/>
          <p:nvPr/>
        </p:nvSpPr>
        <p:spPr>
          <a:xfrm>
            <a:off x="94945" y="6418004"/>
            <a:ext cx="79863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mtClean="0">
                <a:latin typeface="MyriadPro-Regular"/>
              </a:rPr>
              <a:t>Source: OECD (2022), Global Plastics Outlook: Policy Scenarios to 2060</a:t>
            </a:r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945958" y="1384036"/>
            <a:ext cx="72520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dirty="0">
                <a:latin typeface="MyriadPro-Regular"/>
              </a:rPr>
              <a:t>Per capita </a:t>
            </a:r>
            <a:r>
              <a:rPr lang="it-IT" dirty="0" err="1">
                <a:latin typeface="MyriadPro-Regular"/>
              </a:rPr>
              <a:t>leakage</a:t>
            </a:r>
            <a:r>
              <a:rPr lang="it-IT" dirty="0">
                <a:latin typeface="MyriadPro-Regular"/>
              </a:rPr>
              <a:t> </a:t>
            </a:r>
            <a:r>
              <a:rPr lang="it-IT" dirty="0" smtClean="0">
                <a:latin typeface="MyriadPro-Regular"/>
              </a:rPr>
              <a:t>(kg) </a:t>
            </a:r>
            <a:r>
              <a:rPr lang="it-IT" dirty="0">
                <a:latin typeface="MyriadPro-Regular"/>
              </a:rPr>
              <a:t>vs. GDP per capita </a:t>
            </a:r>
            <a:r>
              <a:rPr lang="it-IT" dirty="0" smtClean="0">
                <a:latin typeface="MyriadPro-Regular"/>
              </a:rPr>
              <a:t>(USD), </a:t>
            </a:r>
            <a:r>
              <a:rPr lang="it-IT" i="1" dirty="0">
                <a:latin typeface="MyriadPro-It"/>
              </a:rPr>
              <a:t>Baseline </a:t>
            </a:r>
            <a:r>
              <a:rPr lang="it-IT" dirty="0">
                <a:latin typeface="MyriadPro-Regular"/>
              </a:rPr>
              <a:t>scenario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50587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GB" dirty="0" smtClean="0"/>
              <a:t>Innovative methodology</a:t>
            </a:r>
          </a:p>
          <a:p>
            <a:pPr lvl="1"/>
            <a:r>
              <a:rPr lang="fr-FR" dirty="0" err="1" smtClean="0"/>
              <a:t>Some</a:t>
            </a:r>
            <a:r>
              <a:rPr lang="fr-FR" dirty="0" smtClean="0"/>
              <a:t> </a:t>
            </a:r>
            <a:r>
              <a:rPr lang="fr-FR" dirty="0" err="1" smtClean="0"/>
              <a:t>sparse</a:t>
            </a:r>
            <a:r>
              <a:rPr lang="fr-FR" dirty="0" smtClean="0"/>
              <a:t> </a:t>
            </a:r>
            <a:r>
              <a:rPr lang="en-US" dirty="0" smtClean="0"/>
              <a:t>literature, but no CGE (link to </a:t>
            </a:r>
            <a:r>
              <a:rPr lang="en-US" smtClean="0"/>
              <a:t>population or GDP/cap)</a:t>
            </a:r>
            <a:endParaRPr lang="en-US" dirty="0" smtClean="0"/>
          </a:p>
          <a:p>
            <a:pPr lvl="1"/>
            <a:r>
              <a:rPr lang="en-US" dirty="0" smtClean="0"/>
              <a:t>First CGE to link plastic use to economic drivers</a:t>
            </a:r>
          </a:p>
          <a:p>
            <a:pPr lvl="1"/>
            <a:r>
              <a:rPr lang="en-US" dirty="0" smtClean="0"/>
              <a:t>Consistent economic/physical accounting</a:t>
            </a:r>
            <a:r>
              <a:rPr lang="fr-FR" dirty="0" smtClean="0"/>
              <a:t> </a:t>
            </a:r>
            <a:endParaRPr lang="en-GB" dirty="0"/>
          </a:p>
          <a:p>
            <a:endParaRPr lang="en-GB" dirty="0" smtClean="0"/>
          </a:p>
          <a:p>
            <a:r>
              <a:rPr lang="en-GB" dirty="0" smtClean="0"/>
              <a:t>In the absence of additional policies (projections 2019 </a:t>
            </a:r>
            <a:r>
              <a:rPr lang="en-GB" dirty="0" smtClean="0">
                <a:sym typeface="Wingdings" panose="05000000000000000000" pitchFamily="2" charset="2"/>
              </a:rPr>
              <a:t> 2060):</a:t>
            </a:r>
            <a:endParaRPr lang="en-GB" dirty="0" smtClean="0"/>
          </a:p>
          <a:p>
            <a:pPr lvl="1">
              <a:tabLst>
                <a:tab pos="6189663" algn="l"/>
                <a:tab pos="6550025" algn="l"/>
                <a:tab pos="7262813" algn="l"/>
              </a:tabLst>
            </a:pPr>
            <a:r>
              <a:rPr lang="fr-FR" dirty="0" smtClean="0"/>
              <a:t>Plastic use to triple	460	</a:t>
            </a:r>
            <a:r>
              <a:rPr lang="fr-FR" dirty="0" smtClean="0">
                <a:sym typeface="Wingdings" panose="05000000000000000000" pitchFamily="2" charset="2"/>
              </a:rPr>
              <a:t> 1231 	Mt</a:t>
            </a:r>
          </a:p>
          <a:p>
            <a:pPr lvl="1">
              <a:tabLst>
                <a:tab pos="6189663" algn="l"/>
                <a:tab pos="6550025" algn="l"/>
                <a:tab pos="7262813" algn="l"/>
              </a:tabLst>
            </a:pPr>
            <a:r>
              <a:rPr lang="fr-FR" dirty="0" smtClean="0">
                <a:sym typeface="Wingdings" panose="05000000000000000000" pitchFamily="2" charset="2"/>
              </a:rPr>
              <a:t>Plastic stocks in </a:t>
            </a:r>
            <a:r>
              <a:rPr lang="fr-FR" dirty="0" err="1" smtClean="0">
                <a:sym typeface="Wingdings" panose="05000000000000000000" pitchFamily="2" charset="2"/>
              </a:rPr>
              <a:t>economy</a:t>
            </a:r>
            <a:r>
              <a:rPr lang="fr-FR" dirty="0" smtClean="0">
                <a:sym typeface="Wingdings" panose="05000000000000000000" pitchFamily="2" charset="2"/>
              </a:rPr>
              <a:t> to tripe	3.1 	 9.3 	Gt</a:t>
            </a:r>
          </a:p>
          <a:p>
            <a:pPr lvl="1">
              <a:tabLst>
                <a:tab pos="6189663" algn="l"/>
                <a:tab pos="6550025" algn="l"/>
                <a:tab pos="7262813" algn="l"/>
              </a:tabLst>
            </a:pPr>
            <a:r>
              <a:rPr lang="fr-FR" dirty="0" smtClean="0">
                <a:sym typeface="Wingdings" panose="05000000000000000000" pitchFamily="2" charset="2"/>
              </a:rPr>
              <a:t>Plastic </a:t>
            </a:r>
            <a:r>
              <a:rPr lang="fr-FR" dirty="0" err="1" smtClean="0">
                <a:sym typeface="Wingdings" panose="05000000000000000000" pitchFamily="2" charset="2"/>
              </a:rPr>
              <a:t>waste</a:t>
            </a:r>
            <a:r>
              <a:rPr lang="fr-FR" dirty="0" smtClean="0">
                <a:sym typeface="Wingdings" panose="05000000000000000000" pitchFamily="2" charset="2"/>
              </a:rPr>
              <a:t> </a:t>
            </a:r>
            <a:r>
              <a:rPr lang="en-US" dirty="0"/>
              <a:t>projected </a:t>
            </a:r>
            <a:r>
              <a:rPr lang="fr-FR" dirty="0" smtClean="0">
                <a:sym typeface="Wingdings" panose="05000000000000000000" pitchFamily="2" charset="2"/>
              </a:rPr>
              <a:t>to triple	353	 1014 	Mt</a:t>
            </a:r>
          </a:p>
          <a:p>
            <a:pPr lvl="1">
              <a:tabLst>
                <a:tab pos="6189663" algn="l"/>
                <a:tab pos="6550025" algn="l"/>
                <a:tab pos="7262813" algn="l"/>
              </a:tabLst>
            </a:pPr>
            <a:r>
              <a:rPr lang="fr-FR" dirty="0" err="1">
                <a:sym typeface="Wingdings" panose="05000000000000000000" pitchFamily="2" charset="2"/>
              </a:rPr>
              <a:t>Mismanaged</a:t>
            </a:r>
            <a:r>
              <a:rPr lang="fr-FR" dirty="0">
                <a:sym typeface="Wingdings" panose="05000000000000000000" pitchFamily="2" charset="2"/>
              </a:rPr>
              <a:t> </a:t>
            </a:r>
            <a:r>
              <a:rPr lang="fr-FR" dirty="0" err="1">
                <a:sym typeface="Wingdings" panose="05000000000000000000" pitchFamily="2" charset="2"/>
              </a:rPr>
              <a:t>waste</a:t>
            </a:r>
            <a:r>
              <a:rPr lang="en-US" dirty="0"/>
              <a:t> projected</a:t>
            </a:r>
            <a:r>
              <a:rPr lang="fr-FR" dirty="0">
                <a:sym typeface="Wingdings" panose="05000000000000000000" pitchFamily="2" charset="2"/>
              </a:rPr>
              <a:t> to double	79 </a:t>
            </a:r>
            <a:r>
              <a:rPr lang="fr-FR" dirty="0" smtClean="0">
                <a:sym typeface="Wingdings" panose="05000000000000000000" pitchFamily="2" charset="2"/>
              </a:rPr>
              <a:t>	 </a:t>
            </a:r>
            <a:r>
              <a:rPr lang="fr-FR" dirty="0">
                <a:sym typeface="Wingdings" panose="05000000000000000000" pitchFamily="2" charset="2"/>
              </a:rPr>
              <a:t>153 </a:t>
            </a:r>
            <a:r>
              <a:rPr lang="fr-FR" dirty="0" smtClean="0">
                <a:sym typeface="Wingdings" panose="05000000000000000000" pitchFamily="2" charset="2"/>
              </a:rPr>
              <a:t>	Mt</a:t>
            </a:r>
            <a:endParaRPr lang="fr-FR" dirty="0">
              <a:sym typeface="Wingdings" panose="05000000000000000000" pitchFamily="2" charset="2"/>
            </a:endParaRPr>
          </a:p>
          <a:p>
            <a:pPr lvl="1">
              <a:tabLst>
                <a:tab pos="6189663" algn="l"/>
                <a:tab pos="6550025" algn="l"/>
                <a:tab pos="7262813" algn="l"/>
              </a:tabLst>
            </a:pPr>
            <a:r>
              <a:rPr lang="fr-FR" dirty="0" err="1" smtClean="0">
                <a:sym typeface="Wingdings" panose="05000000000000000000" pitchFamily="2" charset="2"/>
              </a:rPr>
              <a:t>Leakage</a:t>
            </a:r>
            <a:r>
              <a:rPr lang="en-US" dirty="0" smtClean="0"/>
              <a:t> </a:t>
            </a:r>
            <a:r>
              <a:rPr lang="en-US" dirty="0"/>
              <a:t>projected</a:t>
            </a:r>
            <a:r>
              <a:rPr lang="fr-FR" dirty="0">
                <a:sym typeface="Wingdings" panose="05000000000000000000" pitchFamily="2" charset="2"/>
              </a:rPr>
              <a:t> to </a:t>
            </a:r>
            <a:r>
              <a:rPr lang="fr-FR" dirty="0" smtClean="0">
                <a:sym typeface="Wingdings" panose="05000000000000000000" pitchFamily="2" charset="2"/>
              </a:rPr>
              <a:t>double	22 	 </a:t>
            </a:r>
            <a:r>
              <a:rPr lang="fr-FR" dirty="0">
                <a:sym typeface="Wingdings" panose="05000000000000000000" pitchFamily="2" charset="2"/>
              </a:rPr>
              <a:t>44 </a:t>
            </a:r>
            <a:r>
              <a:rPr lang="fr-FR" dirty="0" smtClean="0">
                <a:sym typeface="Wingdings" panose="05000000000000000000" pitchFamily="2" charset="2"/>
              </a:rPr>
              <a:t>	Mt</a:t>
            </a:r>
            <a:endParaRPr lang="fr-FR" dirty="0">
              <a:sym typeface="Wingdings" panose="05000000000000000000" pitchFamily="2" charset="2"/>
            </a:endParaRPr>
          </a:p>
          <a:p>
            <a:pPr lvl="1">
              <a:tabLst>
                <a:tab pos="6189663" algn="l"/>
                <a:tab pos="6550025" algn="l"/>
                <a:tab pos="7262813" algn="l"/>
              </a:tabLst>
            </a:pPr>
            <a:r>
              <a:rPr lang="en-US" dirty="0"/>
              <a:t>Accumulated stocks in rivers &amp; oceans projected to more than </a:t>
            </a:r>
            <a:r>
              <a:rPr lang="en-US" dirty="0" smtClean="0"/>
              <a:t>triple	140 	</a:t>
            </a:r>
            <a:r>
              <a:rPr lang="en-US" dirty="0" smtClean="0">
                <a:sym typeface="Wingdings" panose="05000000000000000000" pitchFamily="2" charset="2"/>
              </a:rPr>
              <a:t> </a:t>
            </a:r>
            <a:r>
              <a:rPr lang="en-US" dirty="0"/>
              <a:t>493 </a:t>
            </a:r>
            <a:r>
              <a:rPr lang="en-US" dirty="0" smtClean="0"/>
              <a:t>	Mt</a:t>
            </a:r>
            <a:endParaRPr lang="en-GB" dirty="0"/>
          </a:p>
          <a:p>
            <a:endParaRPr lang="en-GB" dirty="0" smtClean="0"/>
          </a:p>
          <a:p>
            <a:r>
              <a:rPr lang="en-GB" dirty="0" smtClean="0"/>
              <a:t>Policy scenarios presented at </a:t>
            </a:r>
            <a:r>
              <a:rPr lang="en-GB" dirty="0"/>
              <a:t>Session #45 - Environmental Policies (Fri. Jun 10, </a:t>
            </a:r>
            <a:r>
              <a:rPr lang="en-GB" dirty="0" smtClean="0"/>
              <a:t>2022)</a:t>
            </a:r>
          </a:p>
          <a:p>
            <a:pPr lvl="1"/>
            <a:r>
              <a:rPr lang="en-US" dirty="0"/>
              <a:t>Policy scenarios for promoting the circularity of plastics (#6612</a:t>
            </a:r>
            <a:r>
              <a:rPr lang="en-US" dirty="0" smtClean="0"/>
              <a:t>) - </a:t>
            </a:r>
            <a:r>
              <a:rPr lang="en-GB" dirty="0"/>
              <a:t>10:11 AM - 10:31 AM</a:t>
            </a:r>
            <a:endParaRPr lang="en-US" dirty="0" smtClean="0"/>
          </a:p>
          <a:p>
            <a:r>
              <a:rPr lang="en-GB" dirty="0" smtClean="0"/>
              <a:t>Next </a:t>
            </a:r>
            <a:r>
              <a:rPr lang="en-GB" dirty="0" smtClean="0"/>
              <a:t>steps: regional </a:t>
            </a:r>
            <a:r>
              <a:rPr lang="en-GB" dirty="0" smtClean="0"/>
              <a:t>focus on ASEAN and EU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Main messages and next steps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06207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1"/>
          <p:cNvSpPr txBox="1">
            <a:spLocks/>
          </p:cNvSpPr>
          <p:nvPr/>
        </p:nvSpPr>
        <p:spPr>
          <a:xfrm>
            <a:off x="1401510" y="820397"/>
            <a:ext cx="6067514" cy="555806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42000" indent="-342000" algn="l" rtl="0" eaLnBrk="1" latinLnBrk="0" hangingPunct="1">
              <a:spcBef>
                <a:spcPts val="768"/>
              </a:spcBef>
              <a:buClr>
                <a:schemeClr val="tx1"/>
              </a:buClr>
              <a:buFont typeface="Arial" pitchFamily="34" charset="0"/>
              <a:buChar char="•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1600" indent="-284400" algn="l" rtl="0" eaLnBrk="1" latinLnBrk="0" hangingPunct="1">
              <a:spcBef>
                <a:spcPts val="672"/>
              </a:spcBef>
              <a:buClr>
                <a:schemeClr val="tx1"/>
              </a:buClr>
              <a:buFont typeface="Arial" pitchFamily="34" charset="0"/>
              <a:buChar char="–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4800" indent="-230400" algn="l" rtl="0" eaLnBrk="1" latinLnBrk="0" hangingPunct="1">
              <a:spcBef>
                <a:spcPts val="576"/>
              </a:spcBef>
              <a:buClr>
                <a:schemeClr val="tx1"/>
              </a:buClr>
              <a:buFont typeface="Arial" pitchFamily="34" charset="0"/>
              <a:buChar char="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2000" indent="-230400" algn="l" rtl="0" eaLnBrk="1" latinLnBrk="0" hangingPunct="1">
              <a:spcBef>
                <a:spcPts val="480"/>
              </a:spcBef>
              <a:buClr>
                <a:schemeClr val="tx1"/>
              </a:buClr>
              <a:buFont typeface="Arial" pitchFamily="34" charset="0"/>
              <a:buChar char="–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9200" indent="-230400" algn="l" rtl="0" eaLnBrk="1" latinLnBrk="0" hangingPunct="1">
              <a:spcBef>
                <a:spcPts val="480"/>
              </a:spcBef>
              <a:buClr>
                <a:schemeClr val="tx1"/>
              </a:buClr>
              <a:buFont typeface="Arial" pitchFamily="34" charset="0"/>
              <a:buChar char="»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600" indent="0" algn="ctr">
              <a:buNone/>
            </a:pPr>
            <a:r>
              <a:rPr lang="fr-FR" sz="2000" dirty="0" err="1" smtClean="0">
                <a:solidFill>
                  <a:schemeClr val="bg1"/>
                </a:solidFill>
              </a:rPr>
              <a:t>Thank</a:t>
            </a:r>
            <a:r>
              <a:rPr lang="fr-FR" sz="2000" dirty="0" smtClean="0">
                <a:solidFill>
                  <a:schemeClr val="bg1"/>
                </a:solidFill>
              </a:rPr>
              <a:t> </a:t>
            </a:r>
            <a:r>
              <a:rPr lang="fr-FR" sz="2000" dirty="0" err="1" smtClean="0">
                <a:solidFill>
                  <a:schemeClr val="bg1"/>
                </a:solidFill>
              </a:rPr>
              <a:t>you</a:t>
            </a:r>
            <a:r>
              <a:rPr lang="fr-FR" sz="2000" dirty="0" smtClean="0">
                <a:solidFill>
                  <a:schemeClr val="bg1"/>
                </a:solidFill>
              </a:rPr>
              <a:t> for </a:t>
            </a:r>
            <a:r>
              <a:rPr lang="fr-FR" sz="2000" dirty="0" err="1" smtClean="0">
                <a:solidFill>
                  <a:schemeClr val="bg1"/>
                </a:solidFill>
              </a:rPr>
              <a:t>your</a:t>
            </a:r>
            <a:r>
              <a:rPr lang="fr-FR" sz="2000" dirty="0" smtClean="0">
                <a:solidFill>
                  <a:schemeClr val="bg1"/>
                </a:solidFill>
              </a:rPr>
              <a:t> attention!</a:t>
            </a:r>
            <a:r>
              <a:rPr lang="fr-FR" sz="2000" u="sng" dirty="0" smtClean="0">
                <a:solidFill>
                  <a:schemeClr val="bg1"/>
                </a:solidFill>
                <a:hlinkClick r:id="rId2"/>
              </a:rPr>
              <a:t> </a:t>
            </a:r>
            <a:endParaRPr lang="en-GB" sz="2000" u="sng" dirty="0" smtClean="0">
              <a:solidFill>
                <a:schemeClr val="bg1"/>
              </a:solidFill>
              <a:hlinkClick r:id="rId2"/>
            </a:endParaRPr>
          </a:p>
          <a:p>
            <a:pPr marL="57600" indent="0" algn="ctr">
              <a:buFont typeface="Arial" pitchFamily="34" charset="0"/>
              <a:buNone/>
            </a:pPr>
            <a:r>
              <a:rPr lang="en-GB" sz="2000" u="sng" dirty="0" smtClean="0">
                <a:solidFill>
                  <a:schemeClr val="bg1"/>
                </a:solidFill>
                <a:hlinkClick r:id="rId2"/>
              </a:rPr>
              <a:t>https://www.oecd.org/environment/plastics/</a:t>
            </a:r>
            <a:endParaRPr lang="en-GB" sz="2000" u="sng" dirty="0" smtClean="0">
              <a:solidFill>
                <a:schemeClr val="bg1"/>
              </a:solidFill>
            </a:endParaRPr>
          </a:p>
          <a:p>
            <a:pPr marL="57600" indent="0" algn="ctr">
              <a:buFont typeface="Arial" pitchFamily="34" charset="0"/>
              <a:buNone/>
            </a:pPr>
            <a:endParaRPr lang="en-GB" sz="2000" u="sng" dirty="0" smtClean="0">
              <a:solidFill>
                <a:schemeClr val="bg1"/>
              </a:solidFill>
            </a:endParaRPr>
          </a:p>
          <a:p>
            <a:pPr marL="57600" indent="0" algn="ctr">
              <a:buFont typeface="Arial" pitchFamily="34" charset="0"/>
              <a:buNone/>
            </a:pPr>
            <a:endParaRPr lang="fr-FR" sz="2000" dirty="0" smtClean="0">
              <a:solidFill>
                <a:schemeClr val="bg1"/>
              </a:solidFill>
            </a:endParaRPr>
          </a:p>
          <a:p>
            <a:pPr marL="57600" indent="0" algn="ctr">
              <a:buFont typeface="Arial" pitchFamily="34" charset="0"/>
              <a:buNone/>
            </a:pPr>
            <a:endParaRPr lang="fr-FR" sz="2000" dirty="0">
              <a:solidFill>
                <a:schemeClr val="bg1"/>
              </a:solidFill>
            </a:endParaRPr>
          </a:p>
          <a:p>
            <a:pPr marL="57600" indent="0" algn="ctr">
              <a:buFont typeface="Arial" pitchFamily="34" charset="0"/>
              <a:buNone/>
            </a:pPr>
            <a:endParaRPr lang="fr-FR" sz="2000" dirty="0" smtClean="0">
              <a:solidFill>
                <a:schemeClr val="bg1"/>
              </a:solidFill>
            </a:endParaRPr>
          </a:p>
          <a:p>
            <a:pPr marL="57600" indent="0" algn="ctr">
              <a:buFont typeface="Arial" pitchFamily="34" charset="0"/>
              <a:buNone/>
            </a:pPr>
            <a:endParaRPr lang="fr-FR" sz="2000" dirty="0" smtClean="0">
              <a:solidFill>
                <a:schemeClr val="bg1"/>
              </a:solidFill>
            </a:endParaRPr>
          </a:p>
          <a:p>
            <a:pPr marL="57600" indent="0" algn="ctr">
              <a:buFont typeface="Arial" pitchFamily="34" charset="0"/>
              <a:buNone/>
            </a:pPr>
            <a:endParaRPr lang="fr-FR" sz="2000" dirty="0">
              <a:solidFill>
                <a:schemeClr val="bg1"/>
              </a:solidFill>
            </a:endParaRPr>
          </a:p>
          <a:p>
            <a:pPr marL="57600" indent="0" algn="ctr">
              <a:buFont typeface="Arial" pitchFamily="34" charset="0"/>
              <a:buNone/>
            </a:pPr>
            <a:r>
              <a:rPr lang="fr-FR" sz="2000" dirty="0" smtClean="0">
                <a:solidFill>
                  <a:schemeClr val="bg1"/>
                </a:solidFill>
              </a:rPr>
              <a:t>Registration </a:t>
            </a:r>
            <a:r>
              <a:rPr lang="fr-FR" sz="2000" dirty="0" err="1" smtClean="0">
                <a:solidFill>
                  <a:schemeClr val="bg1"/>
                </a:solidFill>
              </a:rPr>
              <a:t>link</a:t>
            </a:r>
            <a:r>
              <a:rPr lang="fr-FR" sz="2000" dirty="0" smtClean="0">
                <a:solidFill>
                  <a:schemeClr val="bg1"/>
                </a:solidFill>
              </a:rPr>
              <a:t>:</a:t>
            </a:r>
          </a:p>
          <a:p>
            <a:pPr marL="57600" indent="0" algn="ctr">
              <a:buNone/>
            </a:pPr>
            <a:r>
              <a:rPr lang="en-GB" sz="2000" dirty="0">
                <a:solidFill>
                  <a:schemeClr val="bg1"/>
                </a:solidFill>
                <a:hlinkClick r:id="rId3"/>
              </a:rPr>
              <a:t>https://</a:t>
            </a:r>
            <a:r>
              <a:rPr lang="en-GB" sz="2000" dirty="0" smtClean="0">
                <a:solidFill>
                  <a:schemeClr val="bg1"/>
                </a:solidFill>
                <a:hlinkClick r:id="rId3"/>
              </a:rPr>
              <a:t>meetoecd1.zoom.us/webinar/register/WN_1zT6sOrqTWGBYNBUZPGOHQ</a:t>
            </a:r>
            <a:endParaRPr lang="en-GB" sz="2000" dirty="0">
              <a:solidFill>
                <a:schemeClr val="bg1"/>
              </a:solidFill>
            </a:endParaRPr>
          </a:p>
          <a:p>
            <a:pPr marL="57600" indent="0" algn="ctr">
              <a:buNone/>
            </a:pPr>
            <a:endParaRPr lang="fr-FR" sz="2000" u="sng" dirty="0">
              <a:solidFill>
                <a:schemeClr val="bg1"/>
              </a:solidFill>
            </a:endParaRPr>
          </a:p>
          <a:p>
            <a:pPr marL="57600" indent="0" algn="ctr">
              <a:buNone/>
            </a:pPr>
            <a:r>
              <a:rPr lang="fr-FR" sz="2000" dirty="0" err="1" smtClean="0">
                <a:solidFill>
                  <a:schemeClr val="bg1"/>
                </a:solidFill>
              </a:rPr>
              <a:t>Any</a:t>
            </a:r>
            <a:r>
              <a:rPr lang="fr-FR" sz="2000" dirty="0" smtClean="0">
                <a:solidFill>
                  <a:schemeClr val="bg1"/>
                </a:solidFill>
              </a:rPr>
              <a:t> question?</a:t>
            </a:r>
            <a:endParaRPr lang="fr-FR" sz="2000" u="sng" dirty="0" smtClean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2817" y="2448492"/>
            <a:ext cx="6544492" cy="1156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113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Data </a:t>
            </a:r>
            <a:r>
              <a:rPr lang="fr-FR" dirty="0" err="1" smtClean="0"/>
              <a:t>requirements</a:t>
            </a:r>
            <a:endParaRPr lang="en-GB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6827" y="1601788"/>
            <a:ext cx="7441458" cy="4525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776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42552" y="1585524"/>
            <a:ext cx="6025978" cy="4525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400" dirty="0" err="1" smtClean="0"/>
              <a:t>Innovative</a:t>
            </a:r>
            <a:r>
              <a:rPr lang="fr-FR" sz="2400" dirty="0" smtClean="0"/>
              <a:t> </a:t>
            </a:r>
            <a:r>
              <a:rPr lang="fr-FR" sz="2400" dirty="0" err="1" smtClean="0"/>
              <a:t>modelling</a:t>
            </a:r>
            <a:r>
              <a:rPr lang="fr-FR" sz="2400" dirty="0" smtClean="0"/>
              <a:t> of plastics in CGE</a:t>
            </a:r>
          </a:p>
          <a:p>
            <a:r>
              <a:rPr lang="fr-FR" sz="2400" dirty="0" smtClean="0"/>
              <a:t>Outlook to 2060</a:t>
            </a:r>
          </a:p>
          <a:p>
            <a:r>
              <a:rPr lang="fr-FR" sz="2400" dirty="0" smtClean="0"/>
              <a:t>CGE </a:t>
            </a:r>
            <a:r>
              <a:rPr lang="fr-FR" sz="2400" dirty="0" err="1" smtClean="0"/>
              <a:t>analysis</a:t>
            </a:r>
            <a:r>
              <a:rPr lang="fr-FR" sz="2400" dirty="0" smtClean="0"/>
              <a:t>, </a:t>
            </a:r>
            <a:r>
              <a:rPr lang="fr-FR" sz="2400" dirty="0" err="1" smtClean="0"/>
              <a:t>based</a:t>
            </a:r>
            <a:r>
              <a:rPr lang="fr-FR" sz="2400" dirty="0" smtClean="0"/>
              <a:t> on ENV-Linkages</a:t>
            </a:r>
          </a:p>
          <a:p>
            <a:pPr marL="0" indent="0">
              <a:buNone/>
            </a:pPr>
            <a:endParaRPr lang="fr-FR" sz="2400" dirty="0"/>
          </a:p>
          <a:p>
            <a:pPr marL="0" indent="0">
              <a:buNone/>
            </a:pPr>
            <a:r>
              <a:rPr lang="fr-FR" sz="2400" dirty="0" smtClean="0"/>
              <a:t>Policy relevance:</a:t>
            </a:r>
          </a:p>
          <a:p>
            <a:r>
              <a:rPr lang="fr-FR" sz="2400" dirty="0" smtClean="0"/>
              <a:t>Osaka Blue </a:t>
            </a:r>
            <a:r>
              <a:rPr lang="fr-FR" sz="2400" dirty="0" err="1" smtClean="0"/>
              <a:t>Ocean</a:t>
            </a:r>
            <a:r>
              <a:rPr lang="fr-FR" sz="2400" dirty="0" smtClean="0"/>
              <a:t> Vision (</a:t>
            </a:r>
            <a:r>
              <a:rPr lang="en-US" sz="2400" dirty="0"/>
              <a:t>reduce the additional leakage to the ocean to </a:t>
            </a:r>
            <a:r>
              <a:rPr lang="en-US" sz="2400" dirty="0" smtClean="0"/>
              <a:t>zero)</a:t>
            </a:r>
            <a:endParaRPr lang="fr-FR" sz="2400" dirty="0" smtClean="0"/>
          </a:p>
          <a:p>
            <a:r>
              <a:rPr lang="fr-FR" sz="2400" dirty="0" smtClean="0"/>
              <a:t>UNEA </a:t>
            </a:r>
            <a:r>
              <a:rPr lang="fr-FR" sz="2400" dirty="0" err="1" smtClean="0"/>
              <a:t>resolution</a:t>
            </a:r>
            <a:r>
              <a:rPr lang="fr-FR" sz="2400" dirty="0" smtClean="0"/>
              <a:t> </a:t>
            </a:r>
            <a:r>
              <a:rPr lang="fr-FR" sz="2400" dirty="0"/>
              <a:t>5/14 (</a:t>
            </a:r>
            <a:r>
              <a:rPr lang="fr-FR" sz="2400" dirty="0" err="1"/>
              <a:t>ultimately</a:t>
            </a:r>
            <a:r>
              <a:rPr lang="fr-FR" sz="2400" dirty="0"/>
              <a:t> end plastic </a:t>
            </a:r>
            <a:r>
              <a:rPr lang="fr-FR" sz="2400" dirty="0" smtClean="0"/>
              <a:t>pollution)</a:t>
            </a:r>
          </a:p>
          <a:p>
            <a:pPr marL="0" indent="0">
              <a:buNone/>
            </a:pPr>
            <a:endParaRPr lang="fr-FR" sz="24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Objective: an Outlook on plastics use, </a:t>
            </a:r>
            <a:r>
              <a:rPr lang="fr-FR" dirty="0" err="1" smtClean="0"/>
              <a:t>waste</a:t>
            </a:r>
            <a:r>
              <a:rPr lang="fr-FR" dirty="0" smtClean="0"/>
              <a:t> and </a:t>
            </a:r>
            <a:r>
              <a:rPr lang="fr-FR" dirty="0" err="1" smtClean="0"/>
              <a:t>environmental</a:t>
            </a:r>
            <a:r>
              <a:rPr lang="fr-FR" dirty="0" smtClean="0"/>
              <a:t> impacts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697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0000" y="3165388"/>
            <a:ext cx="6624000" cy="566822"/>
          </a:xfrm>
        </p:spPr>
        <p:txBody>
          <a:bodyPr/>
          <a:lstStyle/>
          <a:p>
            <a:r>
              <a:rPr lang="en-GB" dirty="0" smtClean="0"/>
              <a:t>Modelling approach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723459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Modelling</a:t>
            </a:r>
            <a:r>
              <a:rPr lang="fr-FR" dirty="0" smtClean="0"/>
              <a:t> </a:t>
            </a:r>
            <a:r>
              <a:rPr lang="fr-FR" dirty="0" err="1" smtClean="0"/>
              <a:t>framework</a:t>
            </a:r>
            <a:endParaRPr lang="en-GB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7740" y="1396952"/>
            <a:ext cx="8218487" cy="4062424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17740" y="2324456"/>
            <a:ext cx="8218487" cy="191425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2755037" y="5746541"/>
            <a:ext cx="34531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b="1" dirty="0" smtClean="0"/>
              <a:t>Modelling tool:</a:t>
            </a:r>
          </a:p>
          <a:p>
            <a:pPr algn="ctr"/>
            <a:r>
              <a:rPr lang="en-GB" b="1" dirty="0" smtClean="0"/>
              <a:t>OECD ENV-Linkages model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3395780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9552" y="1601788"/>
            <a:ext cx="6956009" cy="4525962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Modelling</a:t>
            </a:r>
            <a:r>
              <a:rPr lang="fr-FR" dirty="0" smtClean="0"/>
              <a:t> plastics </a:t>
            </a:r>
            <a:r>
              <a:rPr lang="fr-FR" dirty="0" err="1" smtClean="0"/>
              <a:t>flows</a:t>
            </a:r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94945" y="6418004"/>
            <a:ext cx="79863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MyriadPro-Regular"/>
              </a:rPr>
              <a:t>Source: OECD (2022), Global Plastics Outlook: Policy Scenarios to 2060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53982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51069" y="1477273"/>
            <a:ext cx="7041863" cy="3549511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Modelling</a:t>
            </a:r>
            <a:r>
              <a:rPr lang="fr-FR" dirty="0" smtClean="0"/>
              <a:t> </a:t>
            </a:r>
            <a:r>
              <a:rPr lang="fr-FR" dirty="0" err="1" smtClean="0"/>
              <a:t>primary</a:t>
            </a:r>
            <a:r>
              <a:rPr lang="fr-FR" dirty="0" smtClean="0"/>
              <a:t> and </a:t>
            </a:r>
            <a:r>
              <a:rPr lang="fr-FR" dirty="0" err="1" smtClean="0"/>
              <a:t>secondary</a:t>
            </a:r>
            <a:r>
              <a:rPr lang="fr-FR" dirty="0" smtClean="0"/>
              <a:t> plastics – calibration of </a:t>
            </a:r>
            <a:r>
              <a:rPr lang="fr-FR" dirty="0" err="1" smtClean="0"/>
              <a:t>economic</a:t>
            </a:r>
            <a:r>
              <a:rPr lang="fr-FR" dirty="0" smtClean="0"/>
              <a:t> DB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94945" y="6418004"/>
            <a:ext cx="79863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MyriadPro-Regular"/>
              </a:rPr>
              <a:t>Source: OECD (2022), Global Plastics Outlook: Policy Scenarios to 2060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1080000" y="4983730"/>
            <a:ext cx="6187912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err="1" smtClean="0"/>
              <a:t>Two</a:t>
            </a:r>
            <a:r>
              <a:rPr lang="fr-FR" dirty="0" smtClean="0"/>
              <a:t> production technologies </a:t>
            </a:r>
            <a:r>
              <a:rPr lang="fr-FR" dirty="0" err="1" smtClean="0"/>
              <a:t>producing</a:t>
            </a:r>
            <a:r>
              <a:rPr lang="fr-FR" dirty="0" smtClean="0"/>
              <a:t> one good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err="1" smtClean="0"/>
              <a:t>Shares</a:t>
            </a:r>
            <a:r>
              <a:rPr lang="fr-FR" dirty="0" smtClean="0"/>
              <a:t> </a:t>
            </a:r>
            <a:r>
              <a:rPr lang="fr-FR" dirty="0" err="1" smtClean="0"/>
              <a:t>applied</a:t>
            </a:r>
            <a:r>
              <a:rPr lang="fr-FR" dirty="0" smtClean="0"/>
              <a:t> to GTAP </a:t>
            </a:r>
            <a:r>
              <a:rPr lang="fr-FR" dirty="0" err="1" smtClean="0"/>
              <a:t>sectors</a:t>
            </a:r>
            <a:r>
              <a:rPr lang="fr-FR" dirty="0" smtClean="0"/>
              <a:t> (</a:t>
            </a:r>
            <a:r>
              <a:rPr lang="fr-FR" dirty="0" err="1" smtClean="0"/>
              <a:t>rpp</a:t>
            </a:r>
            <a:r>
              <a:rPr lang="fr-FR" dirty="0" smtClean="0"/>
              <a:t> </a:t>
            </a:r>
            <a:r>
              <a:rPr lang="fr-FR" dirty="0" smtClean="0">
                <a:sym typeface="Wingdings" panose="05000000000000000000" pitchFamily="2" charset="2"/>
              </a:rPr>
              <a:t> </a:t>
            </a:r>
            <a:r>
              <a:rPr lang="fr-FR" dirty="0" err="1" smtClean="0">
                <a:sym typeface="Wingdings" panose="05000000000000000000" pitchFamily="2" charset="2"/>
              </a:rPr>
              <a:t>plp</a:t>
            </a:r>
            <a:r>
              <a:rPr lang="fr-FR" dirty="0" smtClean="0">
                <a:sym typeface="Wingdings" panose="05000000000000000000" pitchFamily="2" charset="2"/>
              </a:rPr>
              <a:t> + </a:t>
            </a:r>
            <a:r>
              <a:rPr lang="fr-FR" dirty="0" err="1" smtClean="0">
                <a:sym typeface="Wingdings" panose="05000000000000000000" pitchFamily="2" charset="2"/>
              </a:rPr>
              <a:t>pls</a:t>
            </a:r>
            <a:r>
              <a:rPr lang="fr-FR" dirty="0" smtClean="0">
                <a:sym typeface="Wingdings" panose="05000000000000000000" pitchFamily="2" charset="2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err="1" smtClean="0">
                <a:sym typeface="Wingdings" panose="05000000000000000000" pitchFamily="2" charset="2"/>
              </a:rPr>
              <a:t>Cost</a:t>
            </a:r>
            <a:r>
              <a:rPr lang="fr-FR" dirty="0" smtClean="0">
                <a:sym typeface="Wingdings" panose="05000000000000000000" pitchFamily="2" charset="2"/>
              </a:rPr>
              <a:t> </a:t>
            </a:r>
            <a:r>
              <a:rPr lang="fr-FR" dirty="0" err="1" smtClean="0">
                <a:sym typeface="Wingdings" panose="05000000000000000000" pitchFamily="2" charset="2"/>
              </a:rPr>
              <a:t>shares</a:t>
            </a:r>
            <a:r>
              <a:rPr lang="fr-FR" dirty="0" smtClean="0">
                <a:sym typeface="Wingdings" panose="05000000000000000000" pitchFamily="2" charset="2"/>
              </a:rPr>
              <a:t> </a:t>
            </a:r>
            <a:r>
              <a:rPr lang="fr-FR" dirty="0" err="1" smtClean="0">
                <a:sym typeface="Wingdings" panose="05000000000000000000" pitchFamily="2" charset="2"/>
              </a:rPr>
              <a:t>from</a:t>
            </a:r>
            <a:r>
              <a:rPr lang="fr-FR" dirty="0" smtClean="0">
                <a:sym typeface="Wingdings" panose="05000000000000000000" pitchFamily="2" charset="2"/>
              </a:rPr>
              <a:t> </a:t>
            </a:r>
            <a:r>
              <a:rPr lang="fr-FR" dirty="0" err="1" smtClean="0">
                <a:sym typeface="Wingdings" panose="05000000000000000000" pitchFamily="2" charset="2"/>
              </a:rPr>
              <a:t>Exiobase</a:t>
            </a:r>
            <a:endParaRPr lang="fr-FR" dirty="0" smtClean="0">
              <a:sym typeface="Wingdings" panose="05000000000000000000" pitchFamily="2" charset="2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 err="1" smtClean="0">
                <a:sym typeface="Wingdings" panose="05000000000000000000" pitchFamily="2" charset="2"/>
              </a:rPr>
              <a:t>Primary</a:t>
            </a:r>
            <a:r>
              <a:rPr lang="fr-FR" dirty="0" smtClean="0">
                <a:sym typeface="Wingdings" panose="05000000000000000000" pitchFamily="2" charset="2"/>
              </a:rPr>
              <a:t> uses </a:t>
            </a:r>
            <a:r>
              <a:rPr lang="fr-FR" dirty="0" err="1" smtClean="0">
                <a:sym typeface="Wingdings" panose="05000000000000000000" pitchFamily="2" charset="2"/>
              </a:rPr>
              <a:t>most</a:t>
            </a:r>
            <a:r>
              <a:rPr lang="fr-FR" dirty="0" smtClean="0">
                <a:sym typeface="Wingdings" panose="05000000000000000000" pitchFamily="2" charset="2"/>
              </a:rPr>
              <a:t> of the </a:t>
            </a:r>
            <a:r>
              <a:rPr lang="fr-FR" dirty="0" err="1" smtClean="0">
                <a:sym typeface="Wingdings" panose="05000000000000000000" pitchFamily="2" charset="2"/>
              </a:rPr>
              <a:t>fossil</a:t>
            </a:r>
            <a:r>
              <a:rPr lang="fr-FR" dirty="0" smtClean="0">
                <a:sym typeface="Wingdings" panose="05000000000000000000" pitchFamily="2" charset="2"/>
              </a:rPr>
              <a:t> fuels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 err="1" smtClean="0">
                <a:sym typeface="Wingdings" panose="05000000000000000000" pitchFamily="2" charset="2"/>
              </a:rPr>
              <a:t>Secondary</a:t>
            </a:r>
            <a:r>
              <a:rPr lang="fr-FR" dirty="0" smtClean="0">
                <a:sym typeface="Wingdings" panose="05000000000000000000" pitchFamily="2" charset="2"/>
              </a:rPr>
              <a:t> uses about </a:t>
            </a:r>
            <a:r>
              <a:rPr lang="fr-FR" dirty="0" err="1" smtClean="0">
                <a:sym typeface="Wingdings" panose="05000000000000000000" pitchFamily="2" charset="2"/>
              </a:rPr>
              <a:t>half</a:t>
            </a:r>
            <a:r>
              <a:rPr lang="fr-FR" dirty="0" smtClean="0">
                <a:sym typeface="Wingdings" panose="05000000000000000000" pitchFamily="2" charset="2"/>
              </a:rPr>
              <a:t> of </a:t>
            </a:r>
            <a:r>
              <a:rPr lang="fr-FR" dirty="0" err="1" smtClean="0">
                <a:sym typeface="Wingdings" panose="05000000000000000000" pitchFamily="2" charset="2"/>
              </a:rPr>
              <a:t>chemical</a:t>
            </a:r>
            <a:r>
              <a:rPr lang="fr-FR" dirty="0" smtClean="0">
                <a:sym typeface="Wingdings" panose="05000000000000000000" pitchFamily="2" charset="2"/>
              </a:rPr>
              <a:t> </a:t>
            </a:r>
            <a:r>
              <a:rPr lang="fr-FR" dirty="0" err="1" smtClean="0">
                <a:sym typeface="Wingdings" panose="05000000000000000000" pitchFamily="2" charset="2"/>
              </a:rPr>
              <a:t>sector</a:t>
            </a:r>
            <a:r>
              <a:rPr lang="fr-FR" dirty="0" smtClean="0">
                <a:sym typeface="Wingdings" panose="05000000000000000000" pitchFamily="2" charset="2"/>
              </a:rPr>
              <a:t> inputs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13254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Modelling</a:t>
            </a:r>
            <a:r>
              <a:rPr lang="fr-FR" dirty="0" smtClean="0"/>
              <a:t> </a:t>
            </a:r>
            <a:r>
              <a:rPr lang="fr-FR" dirty="0" err="1" smtClean="0"/>
              <a:t>primary</a:t>
            </a:r>
            <a:r>
              <a:rPr lang="fr-FR" dirty="0" smtClean="0"/>
              <a:t> and </a:t>
            </a:r>
            <a:r>
              <a:rPr lang="fr-FR" dirty="0" err="1" smtClean="0"/>
              <a:t>secondary</a:t>
            </a:r>
            <a:r>
              <a:rPr lang="fr-FR" dirty="0" smtClean="0"/>
              <a:t> plastics – volumes &amp; </a:t>
            </a:r>
            <a:r>
              <a:rPr lang="fr-FR" dirty="0" err="1" smtClean="0"/>
              <a:t>dynamics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94945" y="6418004"/>
            <a:ext cx="79863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MyriadPro-Regular"/>
              </a:rPr>
              <a:t>Source: OECD (2022), Global Plastics Outlook: Policy Scenarios to 2060</a:t>
            </a:r>
            <a:endParaRPr lang="en-GB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Calibrated coefficient at base year applied to growth of overall demand for plastics (</a:t>
            </a:r>
            <a:r>
              <a:rPr lang="en-US" dirty="0" err="1" smtClean="0"/>
              <a:t>rpp</a:t>
            </a:r>
            <a:r>
              <a:rPr lang="en-US" dirty="0" smtClean="0"/>
              <a:t>/chm inputs to other sectors)</a:t>
            </a:r>
          </a:p>
          <a:p>
            <a:endParaRPr lang="en-US" dirty="0" smtClean="0"/>
          </a:p>
          <a:p>
            <a:r>
              <a:rPr lang="en-US" dirty="0" smtClean="0"/>
              <a:t>Secondary production grows with secondary economic flows (as processed scrap is assumed to be used)</a:t>
            </a:r>
          </a:p>
          <a:p>
            <a:pPr lvl="1"/>
            <a:r>
              <a:rPr lang="en-US" dirty="0" smtClean="0"/>
              <a:t>Calibration of initial volumes: waste collected for recycling + loss rates </a:t>
            </a:r>
            <a:r>
              <a:rPr lang="en-US" dirty="0" smtClean="0">
                <a:sym typeface="Wingdings" panose="05000000000000000000" pitchFamily="2" charset="2"/>
              </a:rPr>
              <a:t> fixed point methodology</a:t>
            </a:r>
          </a:p>
          <a:p>
            <a:pPr lvl="1"/>
            <a:r>
              <a:rPr lang="en-US" dirty="0" smtClean="0">
                <a:sym typeface="Wingdings" panose="05000000000000000000" pitchFamily="2" charset="2"/>
              </a:rPr>
              <a:t>Check ex post of scrap availability</a:t>
            </a:r>
          </a:p>
          <a:p>
            <a:endParaRPr lang="en-US" dirty="0" smtClean="0"/>
          </a:p>
          <a:p>
            <a:r>
              <a:rPr lang="en-US" dirty="0" smtClean="0"/>
              <a:t>Primary is the residual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3485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32264" y="2289140"/>
            <a:ext cx="6879473" cy="3333994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Modelling</a:t>
            </a:r>
            <a:r>
              <a:rPr lang="fr-FR" dirty="0" smtClean="0"/>
              <a:t> </a:t>
            </a:r>
            <a:r>
              <a:rPr lang="fr-FR" dirty="0" err="1" smtClean="0"/>
              <a:t>waste</a:t>
            </a:r>
            <a:r>
              <a:rPr lang="fr-FR" dirty="0" smtClean="0"/>
              <a:t> and </a:t>
            </a:r>
            <a:r>
              <a:rPr lang="fr-FR" dirty="0" err="1" smtClean="0"/>
              <a:t>recycling</a:t>
            </a:r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14277" y="6414824"/>
            <a:ext cx="59811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Narrow"/>
              </a:rPr>
              <a:t>Source: </a:t>
            </a:r>
            <a:r>
              <a:rPr lang="en-US" dirty="0" smtClean="0">
                <a:latin typeface="ArialNarrow"/>
              </a:rPr>
              <a:t>adapted from Geyer</a:t>
            </a:r>
            <a:r>
              <a:rPr lang="en-US" dirty="0">
                <a:latin typeface="ArialNarrow"/>
              </a:rPr>
              <a:t>, </a:t>
            </a:r>
            <a:r>
              <a:rPr lang="en-US" dirty="0" err="1">
                <a:latin typeface="ArialNarrow"/>
              </a:rPr>
              <a:t>Jambeck</a:t>
            </a:r>
            <a:r>
              <a:rPr lang="en-US" dirty="0">
                <a:latin typeface="ArialNarrow"/>
              </a:rPr>
              <a:t> and Law (2017</a:t>
            </a:r>
            <a:r>
              <a:rPr lang="en-US" sz="800" dirty="0">
                <a:latin typeface="ArialNarrow"/>
              </a:rPr>
              <a:t>[1]</a:t>
            </a:r>
            <a:r>
              <a:rPr lang="en-US" dirty="0">
                <a:latin typeface="ArialNarrow"/>
              </a:rPr>
              <a:t>).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32141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Modelling</a:t>
            </a:r>
            <a:r>
              <a:rPr lang="fr-FR" dirty="0" smtClean="0"/>
              <a:t> </a:t>
            </a:r>
            <a:r>
              <a:rPr lang="fr-FR" dirty="0" err="1" smtClean="0"/>
              <a:t>waste</a:t>
            </a:r>
            <a:r>
              <a:rPr lang="fr-FR" dirty="0" smtClean="0"/>
              <a:t> and </a:t>
            </a:r>
            <a:r>
              <a:rPr lang="fr-FR" dirty="0" err="1" smtClean="0"/>
              <a:t>recycling</a:t>
            </a:r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75" y="1380479"/>
            <a:ext cx="7468642" cy="5563376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7185106" y="1380479"/>
            <a:ext cx="195889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latin typeface="MyriadPro-Regular"/>
              </a:rPr>
              <a:t>Source: OECD (2022), Global Plastics Outlook: Policy Scenarios to 2060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746883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ECD_English_white">
  <a:themeElements>
    <a:clrScheme name="OECD white">
      <a:dk1>
        <a:srgbClr val="727272"/>
      </a:dk1>
      <a:lt1>
        <a:sysClr val="window" lastClr="FFFFFF"/>
      </a:lt1>
      <a:dk2>
        <a:srgbClr val="006299"/>
      </a:dk2>
      <a:lt2>
        <a:srgbClr val="E6E6E6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ECD">
      <a:majorFont>
        <a:latin typeface="Arial"/>
        <a:ea typeface=""/>
        <a:cs typeface=""/>
      </a:majorFont>
      <a:minorFont>
        <a:latin typeface="Georgia"/>
        <a:ea typeface=""/>
        <a:cs typeface="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OECD_English_white</Template>
  <TotalTime>182</TotalTime>
  <Words>715</Words>
  <Application>Microsoft Office PowerPoint</Application>
  <PresentationFormat>On-screen Show (4:3)</PresentationFormat>
  <Paragraphs>91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Arial</vt:lpstr>
      <vt:lpstr>ArialNarrow</vt:lpstr>
      <vt:lpstr>Georgia</vt:lpstr>
      <vt:lpstr>Helvetica 65 Medium</vt:lpstr>
      <vt:lpstr>MyriadPro-It</vt:lpstr>
      <vt:lpstr>MyriadPro-Regular</vt:lpstr>
      <vt:lpstr>Wingdings</vt:lpstr>
      <vt:lpstr>OECD_English_white</vt:lpstr>
      <vt:lpstr>Modelling plastics use and waste in a CGE: Methodology and baseline projections to 2060</vt:lpstr>
      <vt:lpstr>Objective: an Outlook on plastics use, waste and environmental impacts</vt:lpstr>
      <vt:lpstr>Modelling approach</vt:lpstr>
      <vt:lpstr>Modelling framework</vt:lpstr>
      <vt:lpstr>Modelling plastics flows</vt:lpstr>
      <vt:lpstr>Modelling primary and secondary plastics – calibration of economic DB</vt:lpstr>
      <vt:lpstr>Modelling primary and secondary plastics – volumes &amp; dynamics</vt:lpstr>
      <vt:lpstr>Modelling waste and recycling</vt:lpstr>
      <vt:lpstr>Modelling waste and recycling</vt:lpstr>
      <vt:lpstr>Modelling recycling</vt:lpstr>
      <vt:lpstr>Key results</vt:lpstr>
      <vt:lpstr>Asia and Sub-Saharan Africa increase their weight in the global economy</vt:lpstr>
      <vt:lpstr>A tripling of the global economy by 2060 will drive plastics use</vt:lpstr>
      <vt:lpstr>The use of all polymers is projected to significantly increase by 2060</vt:lpstr>
      <vt:lpstr>Despite a decreasing share, mismanaged waste volumes double</vt:lpstr>
      <vt:lpstr>Macroplastic and microplastic leakage show different trajectories when income per capita increases</vt:lpstr>
      <vt:lpstr>Main messages and next steps</vt:lpstr>
      <vt:lpstr>PowerPoint Presentation</vt:lpstr>
      <vt:lpstr>Data requirements</vt:lpstr>
    </vt:vector>
  </TitlesOfParts>
  <Company>OECD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Modelling plastic flows in a CGE model</dc:title>
  <dc:creator>BIBAS Ruben, ENV/EEI</dc:creator>
  <cp:lastModifiedBy>BIBAS Ruben, ENV/EEI</cp:lastModifiedBy>
  <cp:revision>32</cp:revision>
  <dcterms:created xsi:type="dcterms:W3CDTF">2022-06-03T12:28:33Z</dcterms:created>
  <dcterms:modified xsi:type="dcterms:W3CDTF">2022-06-09T11:51:14Z</dcterms:modified>
</cp:coreProperties>
</file>