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bookmarkIdSeed="3">
  <p:sldMasterIdLst>
    <p:sldMasterId id="2147483648" r:id="rId1"/>
    <p:sldMasterId id="2147483672" r:id="rId2"/>
    <p:sldMasterId id="2147483679" r:id="rId3"/>
    <p:sldMasterId id="2147483684" r:id="rId4"/>
  </p:sldMasterIdLst>
  <p:notesMasterIdLst>
    <p:notesMasterId r:id="rId24"/>
  </p:notesMasterIdLst>
  <p:handoutMasterIdLst>
    <p:handoutMasterId r:id="rId25"/>
  </p:handoutMasterIdLst>
  <p:sldIdLst>
    <p:sldId id="286" r:id="rId5"/>
    <p:sldId id="500" r:id="rId6"/>
    <p:sldId id="493" r:id="rId7"/>
    <p:sldId id="374" r:id="rId8"/>
    <p:sldId id="469" r:id="rId9"/>
    <p:sldId id="489" r:id="rId10"/>
    <p:sldId id="481" r:id="rId11"/>
    <p:sldId id="483" r:id="rId12"/>
    <p:sldId id="497" r:id="rId13"/>
    <p:sldId id="494" r:id="rId14"/>
    <p:sldId id="491" r:id="rId15"/>
    <p:sldId id="499" r:id="rId16"/>
    <p:sldId id="487" r:id="rId17"/>
    <p:sldId id="488" r:id="rId18"/>
    <p:sldId id="479" r:id="rId19"/>
    <p:sldId id="482" r:id="rId20"/>
    <p:sldId id="495" r:id="rId21"/>
    <p:sldId id="496" r:id="rId22"/>
    <p:sldId id="498" r:id="rId23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E2B5E55-87D9-49AD-A018-721A7DE05D2F}">
          <p14:sldIdLst>
            <p14:sldId id="286"/>
            <p14:sldId id="500"/>
            <p14:sldId id="493"/>
            <p14:sldId id="374"/>
            <p14:sldId id="469"/>
            <p14:sldId id="489"/>
            <p14:sldId id="481"/>
            <p14:sldId id="483"/>
            <p14:sldId id="497"/>
            <p14:sldId id="494"/>
            <p14:sldId id="491"/>
            <p14:sldId id="499"/>
            <p14:sldId id="487"/>
            <p14:sldId id="488"/>
            <p14:sldId id="479"/>
            <p14:sldId id="482"/>
            <p14:sldId id="495"/>
            <p14:sldId id="496"/>
            <p14:sldId id="4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0">
          <p15:clr>
            <a:srgbClr val="A4A3A4"/>
          </p15:clr>
        </p15:guide>
        <p15:guide id="2" orient="horz" pos="3708">
          <p15:clr>
            <a:srgbClr val="A4A3A4"/>
          </p15:clr>
        </p15:guide>
        <p15:guide id="3" pos="226">
          <p15:clr>
            <a:srgbClr val="A4A3A4"/>
          </p15:clr>
        </p15:guide>
        <p15:guide id="4" pos="553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rank Offermann" initials="FO" lastIdx="3" clrIdx="0"/>
  <p:cmAuthor id="1" name="omid zamani" initials="oz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D2"/>
    <a:srgbClr val="B1DFE5"/>
    <a:srgbClr val="009FE0"/>
    <a:srgbClr val="00AAAA"/>
    <a:srgbClr val="78BD1E"/>
    <a:srgbClr val="00A981"/>
    <a:srgbClr val="72BA9E"/>
    <a:srgbClr val="71B8B8"/>
    <a:srgbClr val="50B1BE"/>
    <a:srgbClr val="00A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59" autoAdjust="0"/>
    <p:restoredTop sz="93792" autoAdjust="0"/>
  </p:normalViewPr>
  <p:slideViewPr>
    <p:cSldViewPr>
      <p:cViewPr varScale="1">
        <p:scale>
          <a:sx n="66" d="100"/>
          <a:sy n="66" d="100"/>
        </p:scale>
        <p:origin x="1292" y="36"/>
      </p:cViewPr>
      <p:guideLst>
        <p:guide orient="horz" pos="950"/>
        <p:guide orient="horz" pos="3708"/>
        <p:guide pos="226"/>
        <p:guide pos="5534"/>
      </p:guideLst>
    </p:cSldViewPr>
  </p:slideViewPr>
  <p:outlineViewPr>
    <p:cViewPr>
      <p:scale>
        <a:sx n="33" d="100"/>
        <a:sy n="33" d="100"/>
      </p:scale>
      <p:origin x="0" y="14357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3372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وزن</c:v>
                </c:pt>
              </c:strCache>
            </c:strRef>
          </c:tx>
          <c:spPr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88900">
              <a:solidFill>
                <a:srgbClr val="FFFFFF"/>
              </a:solidFill>
            </a:ln>
          </c:spPr>
          <c:dPt>
            <c:idx val="0"/>
            <c:bubble3D val="0"/>
            <c:spPr>
              <a:solidFill>
                <a:srgbClr val="78BE1E"/>
              </a:solidFill>
              <a:ln w="8890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23-48A4-B584-73D5A563AF25}"/>
              </c:ext>
            </c:extLst>
          </c:dPt>
          <c:dPt>
            <c:idx val="1"/>
            <c:bubble3D val="0"/>
            <c:spPr>
              <a:solidFill>
                <a:srgbClr val="00AAAA"/>
              </a:solidFill>
              <a:ln w="8890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F23-48A4-B584-73D5A563AF25}"/>
              </c:ext>
            </c:extLst>
          </c:dPt>
          <c:dPt>
            <c:idx val="2"/>
            <c:bubble3D val="0"/>
            <c:spPr>
              <a:solidFill>
                <a:srgbClr val="148CD2"/>
              </a:solidFill>
              <a:ln w="8890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F23-48A4-B584-73D5A563AF25}"/>
              </c:ext>
            </c:extLst>
          </c:dPt>
          <c:cat>
            <c:strRef>
              <c:f>Лист1!$A$2:$A$4</c:f>
              <c:strCache>
                <c:ptCount val="3"/>
                <c:pt idx="0">
                  <c:v>فروش</c:v>
                </c:pt>
                <c:pt idx="1">
                  <c:v>فروش سازمانی</c:v>
                </c:pt>
                <c:pt idx="2">
                  <c:v>ارزش افزوده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0.33</c:v>
                </c:pt>
                <c:pt idx="1">
                  <c:v>0.33</c:v>
                </c:pt>
                <c:pt idx="2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F23-48A4-B584-73D5A563AF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  <c:holeSize val="6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C0436-C05E-4B74-A280-E3EC75E5A56A}" type="datetimeFigureOut">
              <a:rPr lang="de-DE" smtClean="0"/>
              <a:pPr/>
              <a:t>17.05.2020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672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672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12F63-5766-4E86-BF0D-3DBB6BADBF3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3313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26D7E-6EA3-4F2D-BE94-EAA87D4EB8CD}" type="datetimeFigureOut">
              <a:rPr lang="de-DE" smtClean="0"/>
              <a:pPr/>
              <a:t>17.05.2020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3009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6" y="943009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A562C-CF5F-498A-A34C-F7FA9804374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151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2240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Farben anpassen</a:t>
            </a:r>
            <a:r>
              <a:rPr lang="de-DE" baseline="0" dirty="0"/>
              <a:t>, Schrift vergrößern etc.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13883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987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0021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3248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8066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Alles in 16. Juni 2016 umbenennen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2003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4972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8783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0865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347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44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29377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8527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78748" y="2009325"/>
            <a:ext cx="8408423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sz="3400" dirty="0">
                <a:solidFill>
                  <a:schemeClr val="tx2"/>
                </a:solidFill>
                <a:latin typeface="Calibri" pitchFamily="34" charset="0"/>
              </a:rPr>
              <a:t>Untertitel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75577" y="1508535"/>
            <a:ext cx="8408423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Titel des Vortrags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360000" y="2852936"/>
            <a:ext cx="8424000" cy="40050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8000" y="162000"/>
            <a:ext cx="2304256" cy="921703"/>
          </a:xfrm>
          <a:prstGeom prst="rect">
            <a:avLst/>
          </a:prstGeom>
          <a:noFill/>
        </p:spPr>
      </p:pic>
      <p:sp>
        <p:nvSpPr>
          <p:cNvPr id="14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86436" y="2708920"/>
            <a:ext cx="8397564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385029" y="2996952"/>
            <a:ext cx="839897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 hasCustomPrompt="1"/>
          </p:nvPr>
        </p:nvSpPr>
        <p:spPr>
          <a:xfrm>
            <a:off x="519462" y="6261062"/>
            <a:ext cx="2441575" cy="538162"/>
          </a:xfrm>
        </p:spPr>
        <p:txBody>
          <a:bodyPr/>
          <a:lstStyle>
            <a:lvl1pPr>
              <a:lnSpc>
                <a:spcPts val="1680"/>
              </a:lnSpc>
              <a:spcAft>
                <a:spcPts val="300"/>
              </a:spcAft>
              <a:def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marL="0" lvl="0" algn="l" defTabSz="914400" rtl="0" eaLnBrk="1" latinLnBrk="0" hangingPunct="1"/>
            <a:r>
              <a:rPr lang="de-DE" dirty="0"/>
              <a:t>Ort</a:t>
            </a:r>
            <a:br>
              <a:rPr lang="de-DE" dirty="0"/>
            </a:br>
            <a:r>
              <a:rPr lang="de-DE" dirty="0"/>
              <a:t>Datum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19432"/>
            <a:ext cx="9144000" cy="115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62000"/>
            <a:ext cx="8424000" cy="486000"/>
          </a:xfrm>
          <a:prstGeom prst="rect">
            <a:avLst/>
          </a:prstGeo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522000"/>
            <a:ext cx="8424862" cy="486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508124"/>
            <a:ext cx="5544000" cy="4370675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9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01840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275125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213475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-11480"/>
            <a:ext cx="9144000" cy="687311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3" name="Textfeld 22"/>
          <p:cNvSpPr txBox="1"/>
          <p:nvPr userDrawn="1"/>
        </p:nvSpPr>
        <p:spPr>
          <a:xfrm>
            <a:off x="539750" y="6275664"/>
            <a:ext cx="2440970" cy="5377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/>
            <a: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Ort</a:t>
            </a:r>
            <a:b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Datum</a:t>
            </a:r>
          </a:p>
        </p:txBody>
      </p:sp>
      <p:sp>
        <p:nvSpPr>
          <p:cNvPr id="14" name="Textfeld 13"/>
          <p:cNvSpPr txBox="1"/>
          <p:nvPr userDrawn="1"/>
        </p:nvSpPr>
        <p:spPr>
          <a:xfrm>
            <a:off x="385763" y="2731591"/>
            <a:ext cx="8398237" cy="270000"/>
          </a:xfrm>
          <a:prstGeom prst="rect">
            <a:avLst/>
          </a:prstGeom>
          <a:noFill/>
        </p:spPr>
        <p:txBody>
          <a:bodyPr wrap="square" lIns="109728" tIns="0" rIns="0" bIns="0" rtlCol="0">
            <a:noAutofit/>
          </a:bodyPr>
          <a:lstStyle/>
          <a:p>
            <a:r>
              <a:rPr lang="de-DE" sz="16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Vorname Nachname</a:t>
            </a:r>
          </a:p>
        </p:txBody>
      </p:sp>
      <p:sp>
        <p:nvSpPr>
          <p:cNvPr id="16" name="Textfeld 15"/>
          <p:cNvSpPr txBox="1"/>
          <p:nvPr userDrawn="1"/>
        </p:nvSpPr>
        <p:spPr>
          <a:xfrm>
            <a:off x="385763" y="2966400"/>
            <a:ext cx="8398237" cy="270000"/>
          </a:xfrm>
          <a:prstGeom prst="rect">
            <a:avLst/>
          </a:prstGeom>
          <a:noFill/>
        </p:spPr>
        <p:txBody>
          <a:bodyPr wrap="square" lIns="109728" tIns="0" rIns="0" bIns="0" rtlCol="0">
            <a:noAutofit/>
          </a:bodyPr>
          <a:lstStyle/>
          <a:p>
            <a:r>
              <a:rPr lang="de-DE" sz="1600" b="0" i="0" kern="1200" baseline="0" dirty="0" err="1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Thünen</a:t>
            </a:r>
            <a:r>
              <a:rPr lang="de-DE" sz="1600" b="0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-Institut für XXX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5763" y="1655329"/>
            <a:ext cx="8398237" cy="576263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baseline="0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Kapitel 1</a:t>
            </a:r>
          </a:p>
        </p:txBody>
      </p:sp>
      <p:sp>
        <p:nvSpPr>
          <p:cNvPr id="19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85763" y="2117697"/>
            <a:ext cx="8398237" cy="55562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kern="120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3492715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8000" y="162000"/>
            <a:ext cx="2304256" cy="921703"/>
          </a:xfrm>
          <a:prstGeom prst="rect">
            <a:avLst/>
          </a:prstGeom>
          <a:noFill/>
        </p:spPr>
      </p:pic>
      <p:sp>
        <p:nvSpPr>
          <p:cNvPr id="14" name="Rechteck 13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78748" y="2009325"/>
            <a:ext cx="8408423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dirty="0"/>
              <a:t>Hier könnte stehen: Für weitere Informationen</a:t>
            </a:r>
          </a:p>
        </p:txBody>
      </p:sp>
      <p:sp>
        <p:nvSpPr>
          <p:cNvPr id="20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75577" y="1508535"/>
            <a:ext cx="8408423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Dies könnte der Abschlusstext sein</a:t>
            </a:r>
          </a:p>
        </p:txBody>
      </p:sp>
      <p:sp>
        <p:nvSpPr>
          <p:cNvPr id="26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5976000" y="3456000"/>
            <a:ext cx="2808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7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86436" y="2708920"/>
            <a:ext cx="4185564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vorname.nachname@ti.bund.de</a:t>
            </a:r>
          </a:p>
        </p:txBody>
      </p:sp>
      <p:sp>
        <p:nvSpPr>
          <p:cNvPr id="28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385029" y="2996952"/>
            <a:ext cx="839897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  <p:sp>
        <p:nvSpPr>
          <p:cNvPr id="29" name="Textplatzhalt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558064" y="2708920"/>
            <a:ext cx="4185564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www.ti.bund.de</a:t>
            </a:r>
          </a:p>
        </p:txBody>
      </p:sp>
      <p:sp>
        <p:nvSpPr>
          <p:cNvPr id="30" name="Bildplatzhalter 14"/>
          <p:cNvSpPr>
            <a:spLocks noGrp="1"/>
          </p:cNvSpPr>
          <p:nvPr>
            <p:ph type="pic" sz="quarter" idx="20"/>
          </p:nvPr>
        </p:nvSpPr>
        <p:spPr>
          <a:xfrm>
            <a:off x="3167425" y="3456000"/>
            <a:ext cx="2808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1" name="Bildplatzhalter 14"/>
          <p:cNvSpPr>
            <a:spLocks noGrp="1"/>
          </p:cNvSpPr>
          <p:nvPr>
            <p:ph type="pic" sz="quarter" idx="21"/>
          </p:nvPr>
        </p:nvSpPr>
        <p:spPr>
          <a:xfrm>
            <a:off x="359425" y="3456000"/>
            <a:ext cx="2808575" cy="2700000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3520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8000" y="162000"/>
            <a:ext cx="2304256" cy="921703"/>
          </a:xfrm>
          <a:prstGeom prst="rect">
            <a:avLst/>
          </a:prstGeom>
          <a:noFill/>
        </p:spPr>
      </p:pic>
      <p:sp>
        <p:nvSpPr>
          <p:cNvPr id="24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0" name="Rechteck 19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platzhalter 22"/>
          <p:cNvSpPr>
            <a:spLocks noGrp="1"/>
          </p:cNvSpPr>
          <p:nvPr>
            <p:ph type="body" sz="quarter" idx="18" hasCustomPrompt="1"/>
          </p:nvPr>
        </p:nvSpPr>
        <p:spPr>
          <a:xfrm>
            <a:off x="519462" y="6261062"/>
            <a:ext cx="2441575" cy="538162"/>
          </a:xfrm>
          <a:prstGeom prst="rect">
            <a:avLst/>
          </a:prstGeom>
        </p:spPr>
        <p:txBody>
          <a:bodyPr/>
          <a:lstStyle>
            <a:lvl1pPr>
              <a:lnSpc>
                <a:spcPts val="1680"/>
              </a:lnSpc>
              <a:spcAft>
                <a:spcPts val="300"/>
              </a:spcAft>
              <a:def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marL="0" lvl="0" algn="l" defTabSz="914400" rtl="0" eaLnBrk="1" latinLnBrk="0" hangingPunct="1"/>
            <a:r>
              <a:rPr lang="de-DE" dirty="0"/>
              <a:t>Ort</a:t>
            </a:r>
            <a:br>
              <a:rPr lang="de-DE" dirty="0"/>
            </a:br>
            <a:r>
              <a:rPr lang="de-DE" dirty="0"/>
              <a:t>Datum</a:t>
            </a:r>
          </a:p>
        </p:txBody>
      </p:sp>
      <p:sp>
        <p:nvSpPr>
          <p:cNvPr id="16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78748" y="2009325"/>
            <a:ext cx="8408423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sz="3400" dirty="0">
                <a:solidFill>
                  <a:schemeClr val="tx2"/>
                </a:solidFill>
                <a:latin typeface="Calibri" pitchFamily="34" charset="0"/>
              </a:rPr>
              <a:t>Untertitel</a:t>
            </a:r>
            <a:endParaRPr lang="de-DE" dirty="0"/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75577" y="1508535"/>
            <a:ext cx="8408423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Titel des Vortrags</a:t>
            </a:r>
          </a:p>
        </p:txBody>
      </p:sp>
      <p:sp>
        <p:nvSpPr>
          <p:cNvPr id="19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86436" y="2708920"/>
            <a:ext cx="8397564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3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385029" y="2996952"/>
            <a:ext cx="839897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</p:spTree>
    <p:extLst>
      <p:ext uri="{BB962C8B-B14F-4D97-AF65-F5344CB8AC3E}">
        <p14:creationId xmlns:p14="http://schemas.microsoft.com/office/powerpoint/2010/main" val="716296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-11875"/>
            <a:ext cx="9144000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6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1508124"/>
            <a:ext cx="8388464" cy="4370675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  <a:lvl2pPr marL="432000">
              <a:spcAft>
                <a:spcPts val="600"/>
              </a:spcAft>
              <a:defRPr sz="2400" b="0"/>
            </a:lvl2pPr>
            <a:lvl3pPr marL="648000" indent="-216000">
              <a:buFont typeface="Symbol" pitchFamily="18" charset="2"/>
              <a:buChar char="-"/>
              <a:defRPr/>
            </a:lvl3pPr>
          </a:lstStyle>
          <a:p>
            <a:r>
              <a:rPr lang="de-DE" dirty="0"/>
              <a:t>Dieser Text steht in der ersten Ebene</a:t>
            </a:r>
          </a:p>
          <a:p>
            <a:pPr lvl="1"/>
            <a:r>
              <a:rPr lang="de-DE" dirty="0"/>
              <a:t>Hier kommt der Text für die zweite Ebene</a:t>
            </a:r>
          </a:p>
          <a:p>
            <a:pPr lvl="2"/>
            <a:r>
              <a:rPr lang="de-DE" dirty="0"/>
              <a:t>Und hier Text für Ebene drei</a:t>
            </a:r>
          </a:p>
        </p:txBody>
      </p:sp>
    </p:spTree>
    <p:extLst>
      <p:ext uri="{BB962C8B-B14F-4D97-AF65-F5344CB8AC3E}">
        <p14:creationId xmlns:p14="http://schemas.microsoft.com/office/powerpoint/2010/main" val="1513234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11875"/>
            <a:ext cx="9144000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12000"/>
            <a:ext cx="4104000" cy="26784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508124"/>
            <a:ext cx="4104000" cy="4370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263525"/>
            <a:ext cx="4104000" cy="2180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3113553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11875"/>
            <a:ext cx="9144000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62000"/>
            <a:ext cx="8424000" cy="486000"/>
          </a:xfrm>
          <a:prstGeom prst="rect">
            <a:avLst/>
          </a:prstGeo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522000"/>
            <a:ext cx="8424862" cy="486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508124"/>
            <a:ext cx="5544000" cy="4370675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9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08124"/>
            <a:ext cx="2667600" cy="3693875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275125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2229530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-23750"/>
            <a:ext cx="9144000" cy="68817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5" name="Textfeld 24"/>
          <p:cNvSpPr txBox="1"/>
          <p:nvPr userDrawn="1"/>
        </p:nvSpPr>
        <p:spPr>
          <a:xfrm>
            <a:off x="539750" y="6275664"/>
            <a:ext cx="2440970" cy="5377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/>
            <a: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Ort</a:t>
            </a:r>
            <a:b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Datum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385763" y="2731591"/>
            <a:ext cx="8398237" cy="270000"/>
          </a:xfrm>
          <a:prstGeom prst="rect">
            <a:avLst/>
          </a:prstGeom>
          <a:noFill/>
        </p:spPr>
        <p:txBody>
          <a:bodyPr wrap="square" lIns="109728" tIns="0" rIns="0" bIns="0" rtlCol="0">
            <a:noAutofit/>
          </a:bodyPr>
          <a:lstStyle/>
          <a:p>
            <a:r>
              <a:rPr lang="de-DE" sz="16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Vorname Nachname</a:t>
            </a:r>
          </a:p>
        </p:txBody>
      </p:sp>
      <p:sp>
        <p:nvSpPr>
          <p:cNvPr id="15" name="Textfeld 14"/>
          <p:cNvSpPr txBox="1"/>
          <p:nvPr userDrawn="1"/>
        </p:nvSpPr>
        <p:spPr>
          <a:xfrm>
            <a:off x="385763" y="2966400"/>
            <a:ext cx="8398237" cy="270000"/>
          </a:xfrm>
          <a:prstGeom prst="rect">
            <a:avLst/>
          </a:prstGeom>
          <a:noFill/>
        </p:spPr>
        <p:txBody>
          <a:bodyPr wrap="square" lIns="109728" tIns="0" rIns="0" bIns="0" rtlCol="0">
            <a:noAutofit/>
          </a:bodyPr>
          <a:lstStyle/>
          <a:p>
            <a:r>
              <a:rPr lang="de-DE" sz="1600" b="0" i="0" kern="1200" baseline="0" dirty="0" err="1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Thünen</a:t>
            </a:r>
            <a:r>
              <a:rPr lang="de-DE" sz="1600" b="0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-Institut für XXX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5763" y="1655329"/>
            <a:ext cx="8398237" cy="576263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baseline="0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Kapitel 1</a:t>
            </a:r>
          </a:p>
        </p:txBody>
      </p:sp>
      <p:sp>
        <p:nvSpPr>
          <p:cNvPr id="19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85763" y="2117697"/>
            <a:ext cx="8398237" cy="55562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kern="120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1840932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8000" y="162000"/>
            <a:ext cx="2304256" cy="921703"/>
          </a:xfrm>
          <a:prstGeom prst="rect">
            <a:avLst/>
          </a:prstGeom>
          <a:noFill/>
        </p:spPr>
      </p:pic>
      <p:sp>
        <p:nvSpPr>
          <p:cNvPr id="20" name="Rechteck 19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78748" y="2009325"/>
            <a:ext cx="8408423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dirty="0"/>
              <a:t>Hier könnte stehen: Für weitere Informationen</a:t>
            </a:r>
          </a:p>
        </p:txBody>
      </p:sp>
      <p:sp>
        <p:nvSpPr>
          <p:cNvPr id="21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75577" y="1508535"/>
            <a:ext cx="8408423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Dies könnte der Abschlusstext sein</a:t>
            </a:r>
          </a:p>
        </p:txBody>
      </p:sp>
      <p:sp>
        <p:nvSpPr>
          <p:cNvPr id="22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5976000" y="3456000"/>
            <a:ext cx="2808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7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86436" y="2708920"/>
            <a:ext cx="4185564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vorname.nachname@ti.bund.de</a:t>
            </a:r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385029" y="2996952"/>
            <a:ext cx="839897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  <p:sp>
        <p:nvSpPr>
          <p:cNvPr id="30" name="Textplatzhalt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558064" y="2708920"/>
            <a:ext cx="4185564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www.ti.bund.de</a:t>
            </a:r>
          </a:p>
        </p:txBody>
      </p:sp>
      <p:sp>
        <p:nvSpPr>
          <p:cNvPr id="31" name="Bildplatzhalter 14"/>
          <p:cNvSpPr>
            <a:spLocks noGrp="1"/>
          </p:cNvSpPr>
          <p:nvPr>
            <p:ph type="pic" sz="quarter" idx="20"/>
          </p:nvPr>
        </p:nvSpPr>
        <p:spPr>
          <a:xfrm>
            <a:off x="3167425" y="3456000"/>
            <a:ext cx="2808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2" name="Bildplatzhalter 14"/>
          <p:cNvSpPr>
            <a:spLocks noGrp="1"/>
          </p:cNvSpPr>
          <p:nvPr>
            <p:ph type="pic" sz="quarter" idx="21"/>
          </p:nvPr>
        </p:nvSpPr>
        <p:spPr>
          <a:xfrm>
            <a:off x="359425" y="3456000"/>
            <a:ext cx="2808575" cy="2700000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9683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8000" y="162000"/>
            <a:ext cx="2304256" cy="921703"/>
          </a:xfrm>
          <a:prstGeom prst="rect">
            <a:avLst/>
          </a:prstGeom>
          <a:noFill/>
        </p:spPr>
      </p:pic>
      <p:sp>
        <p:nvSpPr>
          <p:cNvPr id="24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20" name="Rechteck 19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platzhalter 22"/>
          <p:cNvSpPr>
            <a:spLocks noGrp="1"/>
          </p:cNvSpPr>
          <p:nvPr>
            <p:ph type="body" sz="quarter" idx="18" hasCustomPrompt="1"/>
          </p:nvPr>
        </p:nvSpPr>
        <p:spPr>
          <a:xfrm>
            <a:off x="519462" y="6261062"/>
            <a:ext cx="2441575" cy="538162"/>
          </a:xfrm>
          <a:prstGeom prst="rect">
            <a:avLst/>
          </a:prstGeom>
        </p:spPr>
        <p:txBody>
          <a:bodyPr/>
          <a:lstStyle>
            <a:lvl1pPr>
              <a:lnSpc>
                <a:spcPts val="1680"/>
              </a:lnSpc>
              <a:spcAft>
                <a:spcPts val="300"/>
              </a:spcAft>
              <a:def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marL="0" lvl="0" algn="l" defTabSz="914400" rtl="0" eaLnBrk="1" latinLnBrk="0" hangingPunct="1"/>
            <a:r>
              <a:rPr lang="de-DE" dirty="0"/>
              <a:t>Ort</a:t>
            </a:r>
            <a:br>
              <a:rPr lang="de-DE" dirty="0"/>
            </a:br>
            <a:r>
              <a:rPr lang="de-DE" dirty="0"/>
              <a:t>Datum</a:t>
            </a:r>
          </a:p>
        </p:txBody>
      </p:sp>
      <p:sp>
        <p:nvSpPr>
          <p:cNvPr id="16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78748" y="2009325"/>
            <a:ext cx="8408423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sz="3400" dirty="0">
                <a:solidFill>
                  <a:schemeClr val="tx2"/>
                </a:solidFill>
                <a:latin typeface="Calibri" pitchFamily="34" charset="0"/>
              </a:rPr>
              <a:t>Untertitel</a:t>
            </a:r>
            <a:endParaRPr lang="de-DE" dirty="0"/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75577" y="1508535"/>
            <a:ext cx="8408423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Titel des Vortrags</a:t>
            </a:r>
          </a:p>
        </p:txBody>
      </p:sp>
      <p:sp>
        <p:nvSpPr>
          <p:cNvPr id="19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86436" y="2708920"/>
            <a:ext cx="8397564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3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385029" y="2996952"/>
            <a:ext cx="839897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</p:spTree>
    <p:extLst>
      <p:ext uri="{BB962C8B-B14F-4D97-AF65-F5344CB8AC3E}">
        <p14:creationId xmlns:p14="http://schemas.microsoft.com/office/powerpoint/2010/main" val="3453031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-20320"/>
            <a:ext cx="9144000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1508124"/>
            <a:ext cx="8388464" cy="4370675"/>
          </a:xfrm>
        </p:spPr>
        <p:txBody>
          <a:bodyPr/>
          <a:lstStyle>
            <a:lvl1pPr>
              <a:lnSpc>
                <a:spcPct val="100000"/>
              </a:lnSpc>
              <a:defRPr sz="2800" b="1"/>
            </a:lvl1pPr>
            <a:lvl2pPr marL="432000">
              <a:lnSpc>
                <a:spcPct val="100000"/>
              </a:lnSpc>
              <a:spcAft>
                <a:spcPts val="600"/>
              </a:spcAft>
              <a:defRPr sz="2400" b="0"/>
            </a:lvl2pPr>
            <a:lvl3pPr marL="648000">
              <a:lnSpc>
                <a:spcPct val="100000"/>
              </a:lnSpc>
              <a:defRPr/>
            </a:lvl3pPr>
          </a:lstStyle>
          <a:p>
            <a:pPr>
              <a:lnSpc>
                <a:spcPct val="100000"/>
              </a:lnSpc>
            </a:pPr>
            <a:r>
              <a:rPr lang="de-DE" dirty="0"/>
              <a:t>Dieser Text steht für die erste Ebene</a:t>
            </a:r>
          </a:p>
          <a:p>
            <a:pPr lvl="1"/>
            <a:r>
              <a:rPr lang="de-DE" dirty="0"/>
              <a:t>Hier der Text für die zweite Ebene</a:t>
            </a:r>
          </a:p>
          <a:p>
            <a:pPr lvl="2"/>
            <a:r>
              <a:rPr lang="de-DE" dirty="0"/>
              <a:t>Und hier der Text für Ebene drei</a:t>
            </a:r>
          </a:p>
        </p:txBody>
      </p:sp>
      <p:sp>
        <p:nvSpPr>
          <p:cNvPr id="3" name="Rechteck 2"/>
          <p:cNvSpPr/>
          <p:nvPr userDrawn="1"/>
        </p:nvSpPr>
        <p:spPr>
          <a:xfrm>
            <a:off x="251520" y="6237312"/>
            <a:ext cx="1526468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Textfeld 6"/>
          <p:cNvSpPr txBox="1"/>
          <p:nvPr userDrawn="1"/>
        </p:nvSpPr>
        <p:spPr>
          <a:xfrm>
            <a:off x="359532" y="6292800"/>
            <a:ext cx="6066336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b="1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Omid Zamani, Janine Pelikan</a:t>
            </a:r>
            <a:endParaRPr lang="de-DE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feld 7"/>
          <p:cNvSpPr txBox="1"/>
          <p:nvPr userDrawn="1"/>
        </p:nvSpPr>
        <p:spPr>
          <a:xfrm>
            <a:off x="359532" y="6487229"/>
            <a:ext cx="6066336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300" b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GTAP Conferance 2020</a:t>
            </a:r>
            <a:endParaRPr lang="de-DE" sz="13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945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-11875"/>
            <a:ext cx="9144000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6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1508124"/>
            <a:ext cx="8388464" cy="4370675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  <a:lvl2pPr marL="432000">
              <a:spcAft>
                <a:spcPts val="600"/>
              </a:spcAft>
              <a:defRPr sz="2400" b="0"/>
            </a:lvl2pPr>
            <a:lvl3pPr marL="648000" indent="-216000">
              <a:buFont typeface="Symbol" pitchFamily="18" charset="2"/>
              <a:buChar char="-"/>
              <a:defRPr/>
            </a:lvl3pPr>
          </a:lstStyle>
          <a:p>
            <a:r>
              <a:rPr lang="de-DE" dirty="0"/>
              <a:t>Dieser Text steht in der ersten Ebene</a:t>
            </a:r>
          </a:p>
          <a:p>
            <a:pPr lvl="1"/>
            <a:r>
              <a:rPr lang="de-DE" dirty="0"/>
              <a:t>Hier kommt der Text für die zweite Ebene</a:t>
            </a:r>
          </a:p>
          <a:p>
            <a:pPr lvl="2"/>
            <a:r>
              <a:rPr lang="de-DE" dirty="0"/>
              <a:t>Und hier Text für Ebene drei</a:t>
            </a:r>
          </a:p>
        </p:txBody>
      </p:sp>
    </p:spTree>
    <p:extLst>
      <p:ext uri="{BB962C8B-B14F-4D97-AF65-F5344CB8AC3E}">
        <p14:creationId xmlns:p14="http://schemas.microsoft.com/office/powerpoint/2010/main" val="4259516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11875"/>
            <a:ext cx="9144000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12000"/>
            <a:ext cx="4104000" cy="26784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508124"/>
            <a:ext cx="4104000" cy="4370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263525"/>
            <a:ext cx="4104000" cy="2180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3489670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11875"/>
            <a:ext cx="9144000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62000"/>
            <a:ext cx="8424000" cy="486000"/>
          </a:xfrm>
          <a:prstGeom prst="rect">
            <a:avLst/>
          </a:prstGeo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522000"/>
            <a:ext cx="8424862" cy="486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508124"/>
            <a:ext cx="5544000" cy="4370675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9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12000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275125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42406424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-23750"/>
            <a:ext cx="9144000" cy="69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5" name="Textfeld 24"/>
          <p:cNvSpPr txBox="1"/>
          <p:nvPr userDrawn="1"/>
        </p:nvSpPr>
        <p:spPr>
          <a:xfrm>
            <a:off x="539750" y="6275664"/>
            <a:ext cx="2440970" cy="5377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/>
            <a: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Ort</a:t>
            </a:r>
            <a:b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Datum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385763" y="2731591"/>
            <a:ext cx="8398237" cy="270000"/>
          </a:xfrm>
          <a:prstGeom prst="rect">
            <a:avLst/>
          </a:prstGeom>
          <a:noFill/>
        </p:spPr>
        <p:txBody>
          <a:bodyPr wrap="square" lIns="109728" tIns="0" rIns="0" bIns="0" rtlCol="0">
            <a:noAutofit/>
          </a:bodyPr>
          <a:lstStyle/>
          <a:p>
            <a:r>
              <a:rPr lang="de-DE" sz="16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Vorname Nachname</a:t>
            </a:r>
          </a:p>
        </p:txBody>
      </p:sp>
      <p:sp>
        <p:nvSpPr>
          <p:cNvPr id="15" name="Textfeld 14"/>
          <p:cNvSpPr txBox="1"/>
          <p:nvPr userDrawn="1"/>
        </p:nvSpPr>
        <p:spPr>
          <a:xfrm>
            <a:off x="385763" y="2966400"/>
            <a:ext cx="8398237" cy="270000"/>
          </a:xfrm>
          <a:prstGeom prst="rect">
            <a:avLst/>
          </a:prstGeom>
          <a:noFill/>
        </p:spPr>
        <p:txBody>
          <a:bodyPr wrap="square" lIns="109728" tIns="0" rIns="0" bIns="0" rtlCol="0">
            <a:noAutofit/>
          </a:bodyPr>
          <a:lstStyle/>
          <a:p>
            <a:r>
              <a:rPr lang="de-DE" sz="1600" b="0" i="0" kern="1200" baseline="0" dirty="0" err="1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Thünen</a:t>
            </a:r>
            <a:r>
              <a:rPr lang="de-DE" sz="1600" b="0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rPr>
              <a:t>-Institut für XXX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5763" y="1655329"/>
            <a:ext cx="8398237" cy="576263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baseline="0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Kapitel 1</a:t>
            </a:r>
          </a:p>
        </p:txBody>
      </p:sp>
      <p:sp>
        <p:nvSpPr>
          <p:cNvPr id="19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85763" y="2117697"/>
            <a:ext cx="8398237" cy="55562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kern="120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25448916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8000" y="162000"/>
            <a:ext cx="2304256" cy="921703"/>
          </a:xfrm>
          <a:prstGeom prst="rect">
            <a:avLst/>
          </a:prstGeom>
          <a:noFill/>
        </p:spPr>
      </p:pic>
      <p:sp>
        <p:nvSpPr>
          <p:cNvPr id="20" name="Rechteck 19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78748" y="2009325"/>
            <a:ext cx="8408423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dirty="0"/>
              <a:t>Hier könnte stehen: Für weitere Informationen</a:t>
            </a:r>
          </a:p>
        </p:txBody>
      </p:sp>
      <p:sp>
        <p:nvSpPr>
          <p:cNvPr id="21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75577" y="1508535"/>
            <a:ext cx="8408423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Dies könnte der Abschlusstext sein</a:t>
            </a:r>
          </a:p>
        </p:txBody>
      </p:sp>
      <p:sp>
        <p:nvSpPr>
          <p:cNvPr id="22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5976000" y="3456000"/>
            <a:ext cx="2808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7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86436" y="2708920"/>
            <a:ext cx="4185564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vorname.nachname@ti.bund.de</a:t>
            </a:r>
          </a:p>
        </p:txBody>
      </p:sp>
      <p:sp>
        <p:nvSpPr>
          <p:cNvPr id="29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385029" y="2996952"/>
            <a:ext cx="839897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  <p:sp>
        <p:nvSpPr>
          <p:cNvPr id="30" name="Textplatzhalt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558064" y="2708920"/>
            <a:ext cx="4185564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www.ti.bund.de</a:t>
            </a:r>
          </a:p>
        </p:txBody>
      </p:sp>
      <p:sp>
        <p:nvSpPr>
          <p:cNvPr id="31" name="Bildplatzhalter 14"/>
          <p:cNvSpPr>
            <a:spLocks noGrp="1"/>
          </p:cNvSpPr>
          <p:nvPr>
            <p:ph type="pic" sz="quarter" idx="20"/>
          </p:nvPr>
        </p:nvSpPr>
        <p:spPr>
          <a:xfrm>
            <a:off x="3167425" y="3456000"/>
            <a:ext cx="2808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2" name="Bildplatzhalter 14"/>
          <p:cNvSpPr>
            <a:spLocks noGrp="1"/>
          </p:cNvSpPr>
          <p:nvPr>
            <p:ph type="pic" sz="quarter" idx="21"/>
          </p:nvPr>
        </p:nvSpPr>
        <p:spPr>
          <a:xfrm>
            <a:off x="359425" y="3456000"/>
            <a:ext cx="2808575" cy="2700000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2054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20320"/>
            <a:ext cx="9144000" cy="1152000"/>
          </a:xfrm>
          <a:prstGeom prst="rect">
            <a:avLst/>
          </a:prstGeom>
          <a:solidFill>
            <a:srgbClr val="008C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06684"/>
            <a:ext cx="4104000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508124"/>
            <a:ext cx="4104000" cy="4370675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263525"/>
            <a:ext cx="4104000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76245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20320"/>
            <a:ext cx="9144000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62000"/>
            <a:ext cx="8424000" cy="486000"/>
          </a:xfr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522000"/>
            <a:ext cx="842486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508124"/>
            <a:ext cx="5544000" cy="4370675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03196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17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275125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466101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 userDrawn="1"/>
        </p:nvSpPr>
        <p:spPr>
          <a:xfrm>
            <a:off x="0" y="-54768"/>
            <a:ext cx="9144000" cy="69127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5763" y="1655329"/>
            <a:ext cx="8398237" cy="576263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baseline="0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Kapitel 1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85763" y="2117697"/>
            <a:ext cx="8398237" cy="55562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kern="120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236340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78748" y="2009325"/>
            <a:ext cx="8408423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dirty="0"/>
              <a:t>Hier könnte stehen: Für weitere Informationen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75577" y="1508535"/>
            <a:ext cx="8408423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Dies könnte der Abschlusstext sein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5976000" y="3456000"/>
            <a:ext cx="2808575" cy="2700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8000" y="162000"/>
            <a:ext cx="2304256" cy="921703"/>
          </a:xfrm>
          <a:prstGeom prst="rect">
            <a:avLst/>
          </a:prstGeom>
          <a:noFill/>
        </p:spPr>
      </p:pic>
      <p:sp>
        <p:nvSpPr>
          <p:cNvPr id="14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86436" y="2708920"/>
            <a:ext cx="4185564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vorname.nachname@ti.bund.de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385029" y="2996952"/>
            <a:ext cx="839897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  <p:sp>
        <p:nvSpPr>
          <p:cNvPr id="18" name="Textplatzhalt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558064" y="2708920"/>
            <a:ext cx="4185564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www.ti.bund.de</a:t>
            </a:r>
          </a:p>
        </p:txBody>
      </p:sp>
      <p:sp>
        <p:nvSpPr>
          <p:cNvPr id="20" name="Bildplatzhalter 14"/>
          <p:cNvSpPr>
            <a:spLocks noGrp="1"/>
          </p:cNvSpPr>
          <p:nvPr>
            <p:ph type="pic" sz="quarter" idx="20"/>
          </p:nvPr>
        </p:nvSpPr>
        <p:spPr>
          <a:xfrm>
            <a:off x="3167425" y="3456000"/>
            <a:ext cx="2808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1" name="Bildplatzhalter 14"/>
          <p:cNvSpPr>
            <a:spLocks noGrp="1"/>
          </p:cNvSpPr>
          <p:nvPr>
            <p:ph type="pic" sz="quarter" idx="21"/>
          </p:nvPr>
        </p:nvSpPr>
        <p:spPr>
          <a:xfrm>
            <a:off x="359425" y="3456000"/>
            <a:ext cx="2808575" cy="2700000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1584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8000" y="162000"/>
            <a:ext cx="2304256" cy="921703"/>
          </a:xfrm>
          <a:prstGeom prst="rect">
            <a:avLst/>
          </a:prstGeom>
          <a:noFill/>
        </p:spPr>
      </p:pic>
      <p:sp>
        <p:nvSpPr>
          <p:cNvPr id="14" name="Rechteck 13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34" name="Textplatzhalter 22"/>
          <p:cNvSpPr>
            <a:spLocks noGrp="1"/>
          </p:cNvSpPr>
          <p:nvPr>
            <p:ph type="body" sz="quarter" idx="18" hasCustomPrompt="1"/>
          </p:nvPr>
        </p:nvSpPr>
        <p:spPr>
          <a:xfrm>
            <a:off x="519462" y="6261062"/>
            <a:ext cx="2441575" cy="538162"/>
          </a:xfrm>
          <a:prstGeom prst="rect">
            <a:avLst/>
          </a:prstGeom>
        </p:spPr>
        <p:txBody>
          <a:bodyPr/>
          <a:lstStyle>
            <a:lvl1pPr>
              <a:lnSpc>
                <a:spcPts val="1680"/>
              </a:lnSpc>
              <a:spcAft>
                <a:spcPts val="300"/>
              </a:spcAft>
              <a:defRPr lang="de-DE" sz="1400" b="1" i="0" kern="1200" baseline="0" dirty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marL="0" lvl="0" algn="l" defTabSz="914400" rtl="0" eaLnBrk="1" latinLnBrk="0" hangingPunct="1"/>
            <a:r>
              <a:rPr lang="de-DE" dirty="0"/>
              <a:t>Ort</a:t>
            </a:r>
            <a:br>
              <a:rPr lang="de-DE" dirty="0"/>
            </a:br>
            <a:r>
              <a:rPr lang="de-DE" dirty="0"/>
              <a:t>Datum</a:t>
            </a:r>
          </a:p>
        </p:txBody>
      </p:sp>
      <p:sp>
        <p:nvSpPr>
          <p:cNvPr id="16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78748" y="2009325"/>
            <a:ext cx="8408423" cy="496961"/>
          </a:xfrm>
        </p:spPr>
        <p:txBody>
          <a:bodyPr lIns="109728"/>
          <a:lstStyle>
            <a:lvl1pPr>
              <a:lnSpc>
                <a:spcPct val="100000"/>
              </a:lnSpc>
              <a:spcAft>
                <a:spcPts val="0"/>
              </a:spcAft>
              <a:defRPr sz="3400" baseline="0"/>
            </a:lvl1pPr>
          </a:lstStyle>
          <a:p>
            <a:r>
              <a:rPr lang="de-DE" sz="3400" dirty="0">
                <a:solidFill>
                  <a:schemeClr val="tx2"/>
                </a:solidFill>
                <a:latin typeface="Calibri" pitchFamily="34" charset="0"/>
              </a:rPr>
              <a:t>Untertitel</a:t>
            </a:r>
            <a:endParaRPr lang="de-DE" dirty="0"/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75577" y="1508535"/>
            <a:ext cx="8408423" cy="552314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3400" b="1" kern="1200" dirty="0" smtClean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de-DE" dirty="0"/>
              <a:t>Titel des Vortrags</a:t>
            </a:r>
          </a:p>
        </p:txBody>
      </p:sp>
      <p:sp>
        <p:nvSpPr>
          <p:cNvPr id="19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86436" y="2708920"/>
            <a:ext cx="8397564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1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23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385029" y="2996952"/>
            <a:ext cx="8398971" cy="269875"/>
          </a:xfrm>
        </p:spPr>
        <p:txBody>
          <a:bodyPr lIns="109728"/>
          <a:lstStyle>
            <a:lvl1pPr marL="0" algn="l" defTabSz="914400" rtl="0" eaLnBrk="1" latinLnBrk="0" hangingPunct="1">
              <a:lnSpc>
                <a:spcPct val="100000"/>
              </a:lnSpc>
              <a:def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r>
              <a:rPr lang="de-DE" sz="1600" b="0" i="0" kern="1200" baseline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Thünen-Institut</a:t>
            </a:r>
            <a:r>
              <a:rPr lang="de-DE" sz="16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+mn-ea"/>
                <a:cs typeface="+mn-cs"/>
              </a:rPr>
              <a:t> für XXX</a:t>
            </a:r>
          </a:p>
        </p:txBody>
      </p:sp>
    </p:spTree>
    <p:extLst>
      <p:ext uri="{BB962C8B-B14F-4D97-AF65-F5344CB8AC3E}">
        <p14:creationId xmlns:p14="http://schemas.microsoft.com/office/powerpoint/2010/main" val="3114932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-19432"/>
            <a:ext cx="9144000" cy="115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6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1508124"/>
            <a:ext cx="8388464" cy="4370675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  <a:lvl2pPr marL="432000">
              <a:spcAft>
                <a:spcPts val="600"/>
              </a:spcAft>
              <a:defRPr sz="2400" b="0"/>
            </a:lvl2pPr>
            <a:lvl3pPr marL="648000" indent="-216000">
              <a:buFont typeface="Symbol" pitchFamily="18" charset="2"/>
              <a:buChar char="-"/>
              <a:defRPr/>
            </a:lvl3pPr>
          </a:lstStyle>
          <a:p>
            <a:r>
              <a:rPr lang="de-DE" dirty="0"/>
              <a:t>Dieser Text steht in der ersten Ebene</a:t>
            </a:r>
          </a:p>
          <a:p>
            <a:pPr lvl="1"/>
            <a:r>
              <a:rPr lang="de-DE" dirty="0"/>
              <a:t>Hier kommt der Text für die zweite Ebene</a:t>
            </a:r>
          </a:p>
          <a:p>
            <a:pPr lvl="2"/>
            <a:r>
              <a:rPr lang="de-DE" dirty="0"/>
              <a:t>Und hier Text für Ebene drei</a:t>
            </a:r>
          </a:p>
        </p:txBody>
      </p:sp>
    </p:spTree>
    <p:extLst>
      <p:ext uri="{BB962C8B-B14F-4D97-AF65-F5344CB8AC3E}">
        <p14:creationId xmlns:p14="http://schemas.microsoft.com/office/powerpoint/2010/main" val="2479214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-19432"/>
            <a:ext cx="9144000" cy="115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06684"/>
            <a:ext cx="4104000" cy="26784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508124"/>
            <a:ext cx="4104000" cy="4370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263525"/>
            <a:ext cx="4104000" cy="2180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</p:spTree>
    <p:extLst>
      <p:ext uri="{BB962C8B-B14F-4D97-AF65-F5344CB8AC3E}">
        <p14:creationId xmlns:p14="http://schemas.microsoft.com/office/powerpoint/2010/main" val="2555108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2.gi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gi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27" y="-18835"/>
            <a:ext cx="9144000" cy="685800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/>
          <p:cNvSpPr txBox="1"/>
          <p:nvPr/>
        </p:nvSpPr>
        <p:spPr>
          <a:xfrm>
            <a:off x="361628" y="6482675"/>
            <a:ext cx="970012" cy="2596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14.07.2015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366708" y="6291540"/>
            <a:ext cx="970012" cy="1834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Seite </a:t>
            </a:r>
            <a:fld id="{3FE2E321-9699-4537-B4F6-C35DF19B42AC}" type="slidenum">
              <a:rPr lang="de-DE" sz="1400" b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/>
              <a:t>‹#›</a:t>
            </a:fld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5536" y="1268760"/>
            <a:ext cx="8352928" cy="46805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de-DE" dirty="0"/>
              <a:t>Dieser Text steht für die erste Ebene</a:t>
            </a:r>
          </a:p>
          <a:p>
            <a:pPr lvl="1"/>
            <a:r>
              <a:rPr lang="de-DE" dirty="0"/>
              <a:t>Hier der Text für die zweite Ebene</a:t>
            </a:r>
          </a:p>
          <a:p>
            <a:pPr lvl="2"/>
            <a:r>
              <a:rPr lang="de-DE" dirty="0"/>
              <a:t>Und hier der Text für Ebene drei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1547664" y="6292800"/>
            <a:ext cx="6066336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de-DE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3" name="Gerade Verbindung 12"/>
          <p:cNvCxnSpPr/>
          <p:nvPr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C:\Dokumente und Einstellungen\Eva2\Desktop\THUENEN\THUENEN_Markenzeichen\Screen\THUENEN_Web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15" name="Textfeld 14"/>
          <p:cNvSpPr txBox="1"/>
          <p:nvPr/>
        </p:nvSpPr>
        <p:spPr>
          <a:xfrm>
            <a:off x="1547664" y="6487229"/>
            <a:ext cx="6066336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de-DE" sz="14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7" r:id="rId3"/>
    <p:sldLayoutId id="2147483669" r:id="rId4"/>
    <p:sldLayoutId id="2147483668" r:id="rId5"/>
    <p:sldLayoutId id="2147483692" r:id="rId6"/>
  </p:sldLayoutIdLst>
  <p:hf hdr="0" ftr="0" dt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2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Symbol" pitchFamily="18" charset="2"/>
        <a:buChar char="-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27" y="-18835"/>
            <a:ext cx="9144000" cy="6858000"/>
          </a:xfrm>
          <a:prstGeom prst="rect">
            <a:avLst/>
          </a:prstGeom>
        </p:spPr>
      </p:pic>
      <p:sp>
        <p:nvSpPr>
          <p:cNvPr id="15" name="Rechteck 14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361628" y="6482675"/>
            <a:ext cx="970012" cy="2596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09/2019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366708" y="6291540"/>
            <a:ext cx="970012" cy="1834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Seite </a:t>
            </a:r>
            <a:fld id="{3FE2E321-9699-4537-B4F6-C35DF19B42AC}" type="slidenum">
              <a:rPr lang="de-DE" sz="1400" b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/>
              <a:t>‹#›</a:t>
            </a:fld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547664" y="6292800"/>
            <a:ext cx="6066336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Janine Pelikan </a:t>
            </a:r>
          </a:p>
        </p:txBody>
      </p:sp>
      <p:cxnSp>
        <p:nvCxnSpPr>
          <p:cNvPr id="26" name="Gerade Verbindung 25"/>
          <p:cNvCxnSpPr/>
          <p:nvPr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 descr="C:\Dokumente und Einstellungen\Eva2\Desktop\THUENEN\THUENEN_Markenzeichen\Screen\THUENEN_Web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28" name="Textfeld 27"/>
          <p:cNvSpPr txBox="1"/>
          <p:nvPr/>
        </p:nvSpPr>
        <p:spPr>
          <a:xfrm>
            <a:off x="1547664" y="6487229"/>
            <a:ext cx="6066336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Workshop</a:t>
            </a:r>
            <a:r>
              <a:rPr lang="de-DE" sz="1400" b="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– IMMPEX-Project</a:t>
            </a:r>
            <a:endParaRPr lang="de-DE" sz="14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0" name="Textplatzhalter 2"/>
          <p:cNvSpPr>
            <a:spLocks noGrp="1"/>
          </p:cNvSpPr>
          <p:nvPr>
            <p:ph type="body" idx="1"/>
          </p:nvPr>
        </p:nvSpPr>
        <p:spPr>
          <a:xfrm>
            <a:off x="395536" y="1268760"/>
            <a:ext cx="8352928" cy="46805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r>
              <a:rPr lang="de-DE" dirty="0"/>
              <a:t>Dieser Text steht in der ersten Ebene</a:t>
            </a:r>
          </a:p>
          <a:p>
            <a:pPr lvl="1"/>
            <a:r>
              <a:rPr lang="de-DE" dirty="0"/>
              <a:t>Hier kommt der Text für die zweite Ebene</a:t>
            </a:r>
          </a:p>
          <a:p>
            <a:pPr lvl="2"/>
            <a:r>
              <a:rPr lang="de-DE" dirty="0"/>
              <a:t>Und hier Text für Ebene drei</a:t>
            </a:r>
          </a:p>
        </p:txBody>
      </p:sp>
    </p:spTree>
    <p:extLst>
      <p:ext uri="{BB962C8B-B14F-4D97-AF65-F5344CB8AC3E}">
        <p14:creationId xmlns:p14="http://schemas.microsoft.com/office/powerpoint/2010/main" val="2052133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5" r:id="rId2"/>
    <p:sldLayoutId id="2147483676" r:id="rId3"/>
    <p:sldLayoutId id="2147483677" r:id="rId4"/>
    <p:sldLayoutId id="2147483678" r:id="rId5"/>
    <p:sldLayoutId id="2147483693" r:id="rId6"/>
  </p:sldLayoutIdLst>
  <p:hf hdr="0" ftr="0" dt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5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Symbol" pitchFamily="18" charset="2"/>
        <a:buChar char="-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27" y="-18835"/>
            <a:ext cx="9144000" cy="6858000"/>
          </a:xfrm>
          <a:prstGeom prst="rect">
            <a:avLst/>
          </a:prstGeom>
        </p:spPr>
      </p:pic>
      <p:sp>
        <p:nvSpPr>
          <p:cNvPr id="19" name="Rechteck 18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/>
          <p:cNvSpPr txBox="1"/>
          <p:nvPr/>
        </p:nvSpPr>
        <p:spPr>
          <a:xfrm>
            <a:off x="361628" y="6482675"/>
            <a:ext cx="970012" cy="2596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Datum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366708" y="6291540"/>
            <a:ext cx="970012" cy="1834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Seite </a:t>
            </a:r>
            <a:fld id="{3FE2E321-9699-4537-B4F6-C35DF19B42AC}" type="slidenum">
              <a:rPr lang="de-DE" sz="1400" b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/>
              <a:t>‹#›</a:t>
            </a:fld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547664" y="6292800"/>
            <a:ext cx="6066336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Vorname Nachname</a:t>
            </a:r>
          </a:p>
        </p:txBody>
      </p:sp>
      <p:cxnSp>
        <p:nvCxnSpPr>
          <p:cNvPr id="25" name="Gerade Verbindung 24"/>
          <p:cNvCxnSpPr/>
          <p:nvPr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C:\Dokumente und Einstellungen\Eva2\Desktop\THUENEN\THUENEN_Markenzeichen\Screen\THUENEN_Web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27" name="Textfeld 26"/>
          <p:cNvSpPr txBox="1"/>
          <p:nvPr/>
        </p:nvSpPr>
        <p:spPr>
          <a:xfrm>
            <a:off x="1547664" y="6487229"/>
            <a:ext cx="6066336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Titel der Veranstaltung</a:t>
            </a:r>
          </a:p>
        </p:txBody>
      </p:sp>
      <p:sp>
        <p:nvSpPr>
          <p:cNvPr id="28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29" name="Textplatzhalter 2"/>
          <p:cNvSpPr>
            <a:spLocks noGrp="1"/>
          </p:cNvSpPr>
          <p:nvPr>
            <p:ph type="body" idx="1"/>
          </p:nvPr>
        </p:nvSpPr>
        <p:spPr>
          <a:xfrm>
            <a:off x="395536" y="1268760"/>
            <a:ext cx="8352928" cy="46805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r>
              <a:rPr lang="de-DE" dirty="0"/>
              <a:t>Dieser Text steht in der ersten Ebene</a:t>
            </a:r>
          </a:p>
          <a:p>
            <a:pPr lvl="1"/>
            <a:r>
              <a:rPr lang="de-DE" dirty="0"/>
              <a:t>Hier kommt der Text für die zweite Ebene</a:t>
            </a:r>
          </a:p>
          <a:p>
            <a:pPr lvl="2"/>
            <a:r>
              <a:rPr lang="de-DE" dirty="0"/>
              <a:t>Und hier Text für Ebene drei</a:t>
            </a:r>
          </a:p>
        </p:txBody>
      </p:sp>
    </p:spTree>
    <p:extLst>
      <p:ext uri="{BB962C8B-B14F-4D97-AF65-F5344CB8AC3E}">
        <p14:creationId xmlns:p14="http://schemas.microsoft.com/office/powerpoint/2010/main" val="1752600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1" r:id="rId2"/>
    <p:sldLayoutId id="2147483682" r:id="rId3"/>
    <p:sldLayoutId id="2147483683" r:id="rId4"/>
    <p:sldLayoutId id="2147483680" r:id="rId5"/>
    <p:sldLayoutId id="2147483694" r:id="rId6"/>
  </p:sldLayoutIdLst>
  <p:hf hdr="0" ftr="0" dt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4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Symbol" pitchFamily="18" charset="2"/>
        <a:buChar char="-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27" y="-18835"/>
            <a:ext cx="9144000" cy="6858000"/>
          </a:xfrm>
          <a:prstGeom prst="rect">
            <a:avLst/>
          </a:prstGeom>
        </p:spPr>
      </p:pic>
      <p:sp>
        <p:nvSpPr>
          <p:cNvPr id="19" name="Rechteck 18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/>
          <p:cNvSpPr txBox="1"/>
          <p:nvPr/>
        </p:nvSpPr>
        <p:spPr>
          <a:xfrm>
            <a:off x="361628" y="6482675"/>
            <a:ext cx="970012" cy="2596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Datum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366708" y="6291540"/>
            <a:ext cx="970012" cy="1834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Seite </a:t>
            </a:r>
            <a:fld id="{3FE2E321-9699-4537-B4F6-C35DF19B42AC}" type="slidenum">
              <a:rPr lang="de-DE" sz="1400" b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/>
              <a:t>‹#›</a:t>
            </a:fld>
            <a:r>
              <a:rPr lang="de-DE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547664" y="6292800"/>
            <a:ext cx="6066336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Vorname Nachname</a:t>
            </a:r>
          </a:p>
        </p:txBody>
      </p:sp>
      <p:cxnSp>
        <p:nvCxnSpPr>
          <p:cNvPr id="25" name="Gerade Verbindung 24"/>
          <p:cNvCxnSpPr/>
          <p:nvPr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C:\Dokumente und Einstellungen\Eva2\Desktop\THUENEN\THUENEN_Markenzeichen\Screen\THUENEN_Web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27" name="Textfeld 26"/>
          <p:cNvSpPr txBox="1"/>
          <p:nvPr/>
        </p:nvSpPr>
        <p:spPr>
          <a:xfrm>
            <a:off x="1547664" y="6487229"/>
            <a:ext cx="6066336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Titel der Veranstaltung</a:t>
            </a:r>
          </a:p>
        </p:txBody>
      </p:sp>
      <p:sp>
        <p:nvSpPr>
          <p:cNvPr id="28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29" name="Textplatzhalter 2"/>
          <p:cNvSpPr>
            <a:spLocks noGrp="1"/>
          </p:cNvSpPr>
          <p:nvPr>
            <p:ph type="body" idx="1"/>
          </p:nvPr>
        </p:nvSpPr>
        <p:spPr>
          <a:xfrm>
            <a:off x="395536" y="1268760"/>
            <a:ext cx="8352928" cy="46805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r>
              <a:rPr lang="de-DE" dirty="0"/>
              <a:t>Dieser Text steht in der ersten Ebene</a:t>
            </a:r>
          </a:p>
          <a:p>
            <a:pPr lvl="1"/>
            <a:r>
              <a:rPr lang="de-DE" dirty="0"/>
              <a:t>Hier kommt der Text für die zweite Ebene</a:t>
            </a:r>
          </a:p>
          <a:p>
            <a:pPr lvl="2"/>
            <a:r>
              <a:rPr lang="de-DE" dirty="0"/>
              <a:t>Und hier Text für Ebene drei</a:t>
            </a:r>
          </a:p>
        </p:txBody>
      </p:sp>
    </p:spTree>
    <p:extLst>
      <p:ext uri="{BB962C8B-B14F-4D97-AF65-F5344CB8AC3E}">
        <p14:creationId xmlns:p14="http://schemas.microsoft.com/office/powerpoint/2010/main" val="3657533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6" r:id="rId2"/>
    <p:sldLayoutId id="2147483687" r:id="rId3"/>
    <p:sldLayoutId id="2147483688" r:id="rId4"/>
    <p:sldLayoutId id="2147483685" r:id="rId5"/>
    <p:sldLayoutId id="2147483695" r:id="rId6"/>
  </p:sldLayoutIdLst>
  <p:hf hdr="0" ftr="0" dt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3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Symbol" pitchFamily="18" charset="2"/>
        <a:buChar char="-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kedin.com/immpex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hyperlink" Target="mailto:omid.zamani@thuenen.de" TargetMode="Externa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8.svg"/><Relationship Id="rId3" Type="http://schemas.openxmlformats.org/officeDocument/2006/relationships/image" Target="../media/image12.png"/><Relationship Id="rId7" Type="http://schemas.openxmlformats.org/officeDocument/2006/relationships/image" Target="../media/image22.sv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svg"/><Relationship Id="rId11" Type="http://schemas.openxmlformats.org/officeDocument/2006/relationships/image" Target="../media/image26.svg"/><Relationship Id="rId5" Type="http://schemas.openxmlformats.org/officeDocument/2006/relationships/image" Target="../media/image14.png"/><Relationship Id="rId15" Type="http://schemas.openxmlformats.org/officeDocument/2006/relationships/image" Target="../media/image30.sv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24.sv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86076" y="1738426"/>
            <a:ext cx="8229002" cy="1152128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2400" dirty="0"/>
              <a:t>Impacts of EU Agricultural and Trade Policies on West Africa: The Cases of Poultry and Dairy</a:t>
            </a:r>
            <a:endParaRPr lang="en-GB" sz="240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GTAP Conference </a:t>
            </a:r>
            <a:endParaRPr lang="de-DE" dirty="0"/>
          </a:p>
          <a:p>
            <a:r>
              <a:rPr lang="de-DE" dirty="0" smtClean="0"/>
              <a:t>June </a:t>
            </a:r>
            <a:r>
              <a:rPr lang="de-DE" dirty="0"/>
              <a:t>2020</a:t>
            </a:r>
          </a:p>
        </p:txBody>
      </p:sp>
      <p:sp>
        <p:nvSpPr>
          <p:cNvPr id="8" name="Rechteck 7"/>
          <p:cNvSpPr/>
          <p:nvPr/>
        </p:nvSpPr>
        <p:spPr>
          <a:xfrm>
            <a:off x="687923" y="4795435"/>
            <a:ext cx="719644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 smtClean="0">
                <a:solidFill>
                  <a:schemeClr val="bg1"/>
                </a:solidFill>
                <a:latin typeface="Calibri "/>
              </a:rPr>
              <a:t>Omid </a:t>
            </a:r>
            <a:r>
              <a:rPr lang="en-US" sz="1700" dirty="0" smtClean="0">
                <a:solidFill>
                  <a:schemeClr val="bg1"/>
                </a:solidFill>
                <a:latin typeface="Calibri "/>
              </a:rPr>
              <a:t>Zamani			</a:t>
            </a:r>
            <a:r>
              <a:rPr lang="en-US" sz="1700" dirty="0" smtClean="0">
                <a:solidFill>
                  <a:schemeClr val="bg1"/>
                </a:solidFill>
                <a:latin typeface="Calibri "/>
              </a:rPr>
              <a:t>Janine </a:t>
            </a:r>
            <a:r>
              <a:rPr lang="en-US" sz="1700" dirty="0" err="1" smtClean="0">
                <a:solidFill>
                  <a:schemeClr val="bg1"/>
                </a:solidFill>
                <a:latin typeface="Calibri "/>
              </a:rPr>
              <a:t>Pelikan</a:t>
            </a:r>
            <a:endParaRPr lang="en-US" sz="1700" dirty="0" smtClean="0">
              <a:solidFill>
                <a:schemeClr val="bg1"/>
              </a:solidFill>
              <a:latin typeface="Calibri "/>
            </a:endParaRPr>
          </a:p>
          <a:p>
            <a:endParaRPr lang="en-US" sz="1600" dirty="0">
              <a:solidFill>
                <a:schemeClr val="bg1"/>
              </a:solidFill>
              <a:latin typeface="Calibri "/>
            </a:endParaRPr>
          </a:p>
          <a:p>
            <a:r>
              <a:rPr lang="de-DE" sz="1600" dirty="0" smtClean="0">
                <a:solidFill>
                  <a:schemeClr val="bg1"/>
                </a:solidFill>
              </a:rPr>
              <a:t>Thünen </a:t>
            </a:r>
            <a:r>
              <a:rPr lang="de-DE" sz="1600" dirty="0">
                <a:solidFill>
                  <a:schemeClr val="bg1"/>
                </a:solidFill>
              </a:rPr>
              <a:t>Institute of Market Analysis, Bundesallee 63, 38116 Braunschweig, Germany.</a:t>
            </a:r>
          </a:p>
          <a:p>
            <a:r>
              <a:rPr lang="de-DE" sz="1600" dirty="0">
                <a:solidFill>
                  <a:schemeClr val="bg1"/>
                </a:solidFill>
              </a:rPr>
              <a:t>Email: omid.zamani@thuenen.de, Janine.pelikan@thuenen.de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1032" name="Picture 8" descr=" (&amp;copy;&amp;nbsp; Thünen-Institut/Heidrun Fornahl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88" y="3104964"/>
            <a:ext cx="1630686" cy="163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t="7916" b="29841"/>
          <a:stretch/>
        </p:blipFill>
        <p:spPr>
          <a:xfrm>
            <a:off x="827584" y="3104372"/>
            <a:ext cx="1647357" cy="1631279"/>
          </a:xfrm>
          <a:prstGeom prst="rect">
            <a:avLst/>
          </a:prstGeom>
        </p:spPr>
      </p:pic>
      <p:pic>
        <p:nvPicPr>
          <p:cNvPr id="17" name="Grafi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804" y="-17013"/>
            <a:ext cx="2648592" cy="14487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81" y="469606"/>
            <a:ext cx="1829004" cy="47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38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Focus </a:t>
            </a:r>
            <a:r>
              <a:rPr lang="de-DE" dirty="0" err="1"/>
              <a:t>Regions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lvl="1" indent="0">
              <a:spcAft>
                <a:spcPts val="1200"/>
              </a:spcAft>
              <a:buClrTx/>
              <a:buNone/>
            </a:pPr>
            <a:r>
              <a:rPr lang="en-GB" sz="2800" dirty="0"/>
              <a:t>Ghana and Senegal</a:t>
            </a:r>
          </a:p>
          <a:p>
            <a:pPr marL="342900" lvl="1" indent="-342900">
              <a:spcAft>
                <a:spcPts val="1200"/>
              </a:spcAft>
              <a:buClr>
                <a:srgbClr val="008CD2"/>
              </a:buClr>
            </a:pPr>
            <a:r>
              <a:rPr lang="en-GB" sz="2800" dirty="0"/>
              <a:t>Imports are criticised by the media</a:t>
            </a:r>
          </a:p>
          <a:p>
            <a:pPr marL="342900" lvl="1" indent="-342900">
              <a:spcAft>
                <a:spcPts val="1200"/>
              </a:spcAft>
              <a:buClr>
                <a:srgbClr val="008CD2"/>
              </a:buClr>
            </a:pPr>
            <a:r>
              <a:rPr lang="en-GB" sz="2800" dirty="0"/>
              <a:t>Share of total import volume and/or market share is particularly high</a:t>
            </a:r>
          </a:p>
          <a:p>
            <a:pPr marL="342900" lvl="1" indent="-342900">
              <a:spcAft>
                <a:spcPts val="1200"/>
              </a:spcAft>
              <a:buClr>
                <a:srgbClr val="008CD2"/>
              </a:buClr>
            </a:pPr>
            <a:r>
              <a:rPr lang="en-GB" sz="2800" dirty="0"/>
              <a:t>Policy measures</a:t>
            </a:r>
          </a:p>
          <a:p>
            <a:pPr marL="342900" lvl="1" indent="-342900">
              <a:spcAft>
                <a:spcPts val="1200"/>
              </a:spcAft>
              <a:buClr>
                <a:srgbClr val="008CD2"/>
              </a:buClr>
            </a:pPr>
            <a:r>
              <a:rPr lang="en-GB" sz="2800" dirty="0"/>
              <a:t>Other criteria: Feasibility, existing contacts, data availability and accuracy </a:t>
            </a:r>
          </a:p>
          <a:p>
            <a:pPr marL="342900" lvl="1" indent="-342900">
              <a:spcAft>
                <a:spcPts val="1200"/>
              </a:spcAft>
              <a:buClrTx/>
            </a:pPr>
            <a:endParaRPr lang="en-GB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01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9999" y="34996"/>
            <a:ext cx="8424000" cy="972000"/>
          </a:xfrm>
        </p:spPr>
        <p:txBody>
          <a:bodyPr/>
          <a:lstStyle/>
          <a:p>
            <a:r>
              <a:rPr lang="en-US" dirty="0" smtClean="0"/>
              <a:t>Poultry </a:t>
            </a:r>
            <a:r>
              <a:rPr lang="en-US" dirty="0"/>
              <a:t>Meat </a:t>
            </a:r>
            <a:r>
              <a:rPr lang="en-US" dirty="0" smtClean="0"/>
              <a:t>Production, Consumption and Imports of </a:t>
            </a:r>
            <a:r>
              <a:rPr lang="en-US" dirty="0"/>
              <a:t>Ghana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329" y="1268760"/>
            <a:ext cx="5688632" cy="349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261" y="2384884"/>
            <a:ext cx="5850768" cy="331814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Rectangle 2"/>
          <p:cNvSpPr/>
          <p:nvPr/>
        </p:nvSpPr>
        <p:spPr>
          <a:xfrm>
            <a:off x="1597936" y="5875636"/>
            <a:ext cx="3876574" cy="220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0215" marR="0" indent="-450215" algn="just">
              <a:lnSpc>
                <a:spcPts val="1000"/>
              </a:lnSpc>
              <a:spcBef>
                <a:spcPts val="100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fr-FR" sz="1400" dirty="0">
                <a:solidFill>
                  <a:srgbClr val="62626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Source : UN </a:t>
            </a:r>
            <a:r>
              <a:rPr lang="fr-FR" sz="1400" dirty="0" err="1">
                <a:solidFill>
                  <a:srgbClr val="62626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Comtrade</a:t>
            </a:r>
            <a:r>
              <a:rPr lang="fr-FR" sz="1400" dirty="0">
                <a:solidFill>
                  <a:srgbClr val="62626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HS code: 0207, </a:t>
            </a:r>
            <a:r>
              <a:rPr lang="fr-FR" sz="1400" dirty="0" smtClean="0">
                <a:solidFill>
                  <a:srgbClr val="62626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0105.USDA.</a:t>
            </a:r>
            <a:endParaRPr lang="de-DE" sz="1400" dirty="0">
              <a:solidFill>
                <a:srgbClr val="62626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74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9998" y="34996"/>
            <a:ext cx="8532481" cy="972000"/>
          </a:xfrm>
        </p:spPr>
        <p:txBody>
          <a:bodyPr/>
          <a:lstStyle/>
          <a:p>
            <a:r>
              <a:rPr lang="en-US" dirty="0"/>
              <a:t>Total Dairy imports and Domestic Production in Senegal (1000 tons)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88" y="1664804"/>
            <a:ext cx="7344816" cy="37084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116991" y="5553236"/>
            <a:ext cx="1953676" cy="2358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0215" marR="0" indent="-450215" algn="just">
              <a:lnSpc>
                <a:spcPts val="1000"/>
              </a:lnSpc>
              <a:spcBef>
                <a:spcPts val="100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1400" dirty="0">
                <a:solidFill>
                  <a:srgbClr val="62626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Source: FAOSTAT (2018).</a:t>
            </a:r>
            <a:endParaRPr lang="de-DE" sz="1400" dirty="0">
              <a:solidFill>
                <a:srgbClr val="626262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96360" y="1201518"/>
            <a:ext cx="4659306" cy="4968552"/>
          </a:xfrm>
          <a:prstGeom prst="round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2" name="Straight Connector 51"/>
          <p:cNvCxnSpPr/>
          <p:nvPr/>
        </p:nvCxnSpPr>
        <p:spPr>
          <a:xfrm>
            <a:off x="251520" y="3830060"/>
            <a:ext cx="8544905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1624524"/>
            <a:ext cx="6588732" cy="486481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9388" y="2175661"/>
            <a:ext cx="927037" cy="1043365"/>
          </a:xfrm>
          <a:prstGeom prst="rect">
            <a:avLst/>
          </a:prstGeom>
          <a:effectLst>
            <a:softEdge rad="0"/>
          </a:effectLst>
        </p:spPr>
      </p:pic>
      <p:pic>
        <p:nvPicPr>
          <p:cNvPr id="43" name="Picture 2" descr="Flag of Europe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0" y="4486824"/>
            <a:ext cx="1121526" cy="74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Freeform 43"/>
          <p:cNvSpPr/>
          <p:nvPr/>
        </p:nvSpPr>
        <p:spPr>
          <a:xfrm rot="10800000">
            <a:off x="1295636" y="4154096"/>
            <a:ext cx="870122" cy="534718"/>
          </a:xfrm>
          <a:custGeom>
            <a:avLst/>
            <a:gdLst>
              <a:gd name="connsiteX0" fmla="*/ 0 w 1447800"/>
              <a:gd name="connsiteY0" fmla="*/ 441960 h 441960"/>
              <a:gd name="connsiteX1" fmla="*/ 670560 w 1447800"/>
              <a:gd name="connsiteY1" fmla="*/ 441960 h 441960"/>
              <a:gd name="connsiteX2" fmla="*/ 1112520 w 1447800"/>
              <a:gd name="connsiteY2" fmla="*/ 0 h 441960"/>
              <a:gd name="connsiteX3" fmla="*/ 1447800 w 1447800"/>
              <a:gd name="connsiteY3" fmla="*/ 0 h 441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441960">
                <a:moveTo>
                  <a:pt x="0" y="441960"/>
                </a:moveTo>
                <a:lnTo>
                  <a:pt x="670560" y="441960"/>
                </a:lnTo>
                <a:lnTo>
                  <a:pt x="1112520" y="0"/>
                </a:lnTo>
                <a:lnTo>
                  <a:pt x="1447800" y="0"/>
                </a:lnTo>
              </a:path>
            </a:pathLst>
          </a:custGeom>
          <a:noFill/>
          <a:ln w="76200" cap="flat">
            <a:solidFill>
              <a:srgbClr val="008CD2"/>
            </a:solidFill>
            <a:prstDash val="solid"/>
            <a:miter lim="800000"/>
            <a:headEnd type="triangle"/>
            <a:tailEnd type="none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5" name="Freeform 44"/>
          <p:cNvSpPr/>
          <p:nvPr/>
        </p:nvSpPr>
        <p:spPr>
          <a:xfrm>
            <a:off x="1259632" y="4550140"/>
            <a:ext cx="870122" cy="534718"/>
          </a:xfrm>
          <a:custGeom>
            <a:avLst/>
            <a:gdLst>
              <a:gd name="connsiteX0" fmla="*/ 0 w 1447800"/>
              <a:gd name="connsiteY0" fmla="*/ 441960 h 441960"/>
              <a:gd name="connsiteX1" fmla="*/ 670560 w 1447800"/>
              <a:gd name="connsiteY1" fmla="*/ 441960 h 441960"/>
              <a:gd name="connsiteX2" fmla="*/ 1112520 w 1447800"/>
              <a:gd name="connsiteY2" fmla="*/ 0 h 441960"/>
              <a:gd name="connsiteX3" fmla="*/ 1447800 w 1447800"/>
              <a:gd name="connsiteY3" fmla="*/ 0 h 441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441960">
                <a:moveTo>
                  <a:pt x="0" y="441960"/>
                </a:moveTo>
                <a:lnTo>
                  <a:pt x="670560" y="441960"/>
                </a:lnTo>
                <a:lnTo>
                  <a:pt x="1112520" y="0"/>
                </a:lnTo>
                <a:lnTo>
                  <a:pt x="1447800" y="0"/>
                </a:lnTo>
              </a:path>
            </a:pathLst>
          </a:custGeom>
          <a:noFill/>
          <a:ln w="76200" cap="flat">
            <a:solidFill>
              <a:srgbClr val="008CD2"/>
            </a:solidFill>
            <a:prstDash val="solid"/>
            <a:miter lim="800000"/>
            <a:headEnd type="triangle"/>
            <a:tailEnd type="none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6" name="Freeform 45"/>
          <p:cNvSpPr/>
          <p:nvPr/>
        </p:nvSpPr>
        <p:spPr>
          <a:xfrm rot="10800000">
            <a:off x="6870230" y="2570246"/>
            <a:ext cx="870122" cy="534718"/>
          </a:xfrm>
          <a:custGeom>
            <a:avLst/>
            <a:gdLst>
              <a:gd name="connsiteX0" fmla="*/ 0 w 1447800"/>
              <a:gd name="connsiteY0" fmla="*/ 441960 h 441960"/>
              <a:gd name="connsiteX1" fmla="*/ 670560 w 1447800"/>
              <a:gd name="connsiteY1" fmla="*/ 441960 h 441960"/>
              <a:gd name="connsiteX2" fmla="*/ 1112520 w 1447800"/>
              <a:gd name="connsiteY2" fmla="*/ 0 h 441960"/>
              <a:gd name="connsiteX3" fmla="*/ 1447800 w 1447800"/>
              <a:gd name="connsiteY3" fmla="*/ 0 h 441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441960">
                <a:moveTo>
                  <a:pt x="0" y="441960"/>
                </a:moveTo>
                <a:lnTo>
                  <a:pt x="670560" y="441960"/>
                </a:lnTo>
                <a:lnTo>
                  <a:pt x="1112520" y="0"/>
                </a:lnTo>
                <a:lnTo>
                  <a:pt x="1447800" y="0"/>
                </a:lnTo>
              </a:path>
            </a:pathLst>
          </a:custGeom>
          <a:noFill/>
          <a:ln w="76200" cap="flat">
            <a:solidFill>
              <a:srgbClr val="008CD2"/>
            </a:solidFill>
            <a:prstDash val="solid"/>
            <a:miter lim="800000"/>
            <a:headEnd type="triangle"/>
            <a:tailEnd type="none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7" name="Freeform 46"/>
          <p:cNvSpPr/>
          <p:nvPr/>
        </p:nvSpPr>
        <p:spPr>
          <a:xfrm>
            <a:off x="6870230" y="2983961"/>
            <a:ext cx="870122" cy="534718"/>
          </a:xfrm>
          <a:custGeom>
            <a:avLst/>
            <a:gdLst>
              <a:gd name="connsiteX0" fmla="*/ 0 w 1447800"/>
              <a:gd name="connsiteY0" fmla="*/ 441960 h 441960"/>
              <a:gd name="connsiteX1" fmla="*/ 670560 w 1447800"/>
              <a:gd name="connsiteY1" fmla="*/ 441960 h 441960"/>
              <a:gd name="connsiteX2" fmla="*/ 1112520 w 1447800"/>
              <a:gd name="connsiteY2" fmla="*/ 0 h 441960"/>
              <a:gd name="connsiteX3" fmla="*/ 1447800 w 1447800"/>
              <a:gd name="connsiteY3" fmla="*/ 0 h 441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441960">
                <a:moveTo>
                  <a:pt x="0" y="441960"/>
                </a:moveTo>
                <a:lnTo>
                  <a:pt x="670560" y="441960"/>
                </a:lnTo>
                <a:lnTo>
                  <a:pt x="1112520" y="0"/>
                </a:lnTo>
                <a:lnTo>
                  <a:pt x="1447800" y="0"/>
                </a:lnTo>
              </a:path>
            </a:pathLst>
          </a:custGeom>
          <a:noFill/>
          <a:ln w="76200" cap="flat">
            <a:solidFill>
              <a:srgbClr val="008CD2"/>
            </a:solidFill>
            <a:prstDash val="solid"/>
            <a:miter lim="800000"/>
            <a:headEnd type="triangle"/>
            <a:tailEnd type="none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8" name="Titel 1"/>
          <p:cNvSpPr>
            <a:spLocks noGrp="1"/>
          </p:cNvSpPr>
          <p:nvPr>
            <p:ph type="title"/>
          </p:nvPr>
        </p:nvSpPr>
        <p:spPr>
          <a:xfrm>
            <a:off x="287524" y="8728"/>
            <a:ext cx="8424000" cy="972000"/>
          </a:xfrm>
        </p:spPr>
        <p:txBody>
          <a:bodyPr/>
          <a:lstStyle/>
          <a:p>
            <a:r>
              <a:rPr lang="en-US" altLang="en-US" dirty="0"/>
              <a:t>EU-WA Economic Partnership Agreement</a:t>
            </a:r>
            <a:endParaRPr lang="en-GB" dirty="0"/>
          </a:p>
        </p:txBody>
      </p:sp>
      <p:sp>
        <p:nvSpPr>
          <p:cNvPr id="49" name="Rectangle 48"/>
          <p:cNvSpPr/>
          <p:nvPr/>
        </p:nvSpPr>
        <p:spPr>
          <a:xfrm>
            <a:off x="114075" y="5473048"/>
            <a:ext cx="2129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u="sng" dirty="0">
                <a:cs typeface="Times New Roman" pitchFamily="18" charset="0"/>
              </a:rPr>
              <a:t>Import Liberalization</a:t>
            </a:r>
            <a:endParaRPr lang="en-GB" altLang="en-US" u="sng" dirty="0">
              <a:cs typeface="Arial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222315" y="1624524"/>
            <a:ext cx="1459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u="sng" dirty="0">
                <a:cs typeface="Times New Roman" pitchFamily="18" charset="0"/>
              </a:rPr>
              <a:t>Import duties</a:t>
            </a:r>
            <a:endParaRPr lang="en-GB" altLang="en-US" u="sng" dirty="0"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812069" y="1222430"/>
            <a:ext cx="3585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bg1"/>
                </a:solidFill>
              </a:rPr>
              <a:t>African Continental Free Trade Area</a:t>
            </a:r>
            <a:endParaRPr lang="en-GB" altLang="en-US" b="1" u="sng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60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el 1"/>
          <p:cNvSpPr>
            <a:spLocks noGrp="1"/>
          </p:cNvSpPr>
          <p:nvPr>
            <p:ph type="title"/>
          </p:nvPr>
        </p:nvSpPr>
        <p:spPr>
          <a:xfrm>
            <a:off x="287524" y="8728"/>
            <a:ext cx="8424000" cy="972000"/>
          </a:xfrm>
        </p:spPr>
        <p:txBody>
          <a:bodyPr/>
          <a:lstStyle/>
          <a:p>
            <a:r>
              <a:rPr lang="en-US" dirty="0" smtClean="0"/>
              <a:t>Tariff</a:t>
            </a:r>
            <a:r>
              <a:rPr lang="fr-BE" dirty="0" smtClean="0"/>
              <a:t> </a:t>
            </a:r>
            <a:r>
              <a:rPr lang="en-US" dirty="0" smtClean="0"/>
              <a:t>Dismantling</a:t>
            </a:r>
            <a:r>
              <a:rPr lang="fr-BE" dirty="0" smtClean="0"/>
              <a:t> in EPA</a:t>
            </a:r>
            <a:endParaRPr lang="de-DE" dirty="0"/>
          </a:p>
        </p:txBody>
      </p:sp>
      <p:pic>
        <p:nvPicPr>
          <p:cNvPr id="16" name="Picture 1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520788"/>
            <a:ext cx="5090753" cy="413708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31540" y="3176972"/>
            <a:ext cx="252028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en-US" sz="2000" dirty="0" smtClean="0">
                <a:solidFill>
                  <a:schemeClr val="tx2"/>
                </a:solidFill>
              </a:rPr>
              <a:t>Originality and sensitivity definitions?</a:t>
            </a:r>
            <a:endParaRPr lang="de-DE" sz="2000" dirty="0" err="1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05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Import Tariffs on EU28 Poultry Exports (HS 0207)</a:t>
            </a:r>
            <a:endParaRPr lang="en-GB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938440"/>
              </p:ext>
            </p:extLst>
          </p:nvPr>
        </p:nvGraphicFramePr>
        <p:xfrm>
          <a:off x="611560" y="1379079"/>
          <a:ext cx="7570038" cy="342596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998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2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962673388"/>
                    </a:ext>
                  </a:extLst>
                </a:gridCol>
              </a:tblGrid>
              <a:tr h="8324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GB" sz="1600" baseline="0" dirty="0"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8C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Applied tariff</a:t>
                      </a:r>
                      <a:endParaRPr lang="en-GB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8C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de-DE" dirty="0"/>
                        <a:t>Common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External</a:t>
                      </a:r>
                      <a:r>
                        <a:rPr lang="de-DE" baseline="0" dirty="0"/>
                        <a:t> </a:t>
                      </a:r>
                      <a:r>
                        <a:rPr lang="de-DE" baseline="0" dirty="0" err="1"/>
                        <a:t>Tariff</a:t>
                      </a:r>
                      <a:r>
                        <a:rPr lang="de-DE" baseline="0" dirty="0"/>
                        <a:t>  (ECOWAS)</a:t>
                      </a:r>
                      <a:endParaRPr lang="en-US" dirty="0"/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8C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Bound tariff</a:t>
                      </a:r>
                      <a:endParaRPr lang="de-DE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08C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4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Ghana</a:t>
                      </a:r>
                      <a:endParaRPr lang="en-GB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008CD2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>
                          <a:effectLst/>
                        </a:rPr>
                        <a:t>20%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35%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  <a:endParaRPr lang="de-D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5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Senegal </a:t>
                      </a:r>
                    </a:p>
                  </a:txBody>
                  <a:tcPr marL="68580" marR="68580" marT="0" marB="0" anchor="ctr">
                    <a:solidFill>
                      <a:srgbClr val="008CD2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35%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30%</a:t>
                      </a:r>
                      <a:endParaRPr lang="de-D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4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South Africa</a:t>
                      </a:r>
                      <a:endParaRPr lang="en-GB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8CD2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>
                          <a:effectLst/>
                        </a:rPr>
                        <a:t>1.3%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74%</a:t>
                      </a:r>
                      <a:endParaRPr lang="de-D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24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Sub Saharan Africa</a:t>
                      </a:r>
                      <a:endParaRPr lang="en-GB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8CD2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>
                          <a:effectLst/>
                        </a:rPr>
                        <a:t>6.7%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  <a:endParaRPr lang="de-D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24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LDC</a:t>
                      </a:r>
                      <a:endParaRPr lang="en-GB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8CD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>
                          <a:effectLst/>
                        </a:rPr>
                        <a:t>15%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63%</a:t>
                      </a:r>
                      <a:endParaRPr lang="de-D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hteck 5"/>
          <p:cNvSpPr/>
          <p:nvPr/>
        </p:nvSpPr>
        <p:spPr>
          <a:xfrm>
            <a:off x="467544" y="5400509"/>
            <a:ext cx="80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ea typeface="Calibri" pitchFamily="34" charset="0"/>
                <a:cs typeface="Times New Roman" pitchFamily="18" charset="0"/>
              </a:rPr>
              <a:t>Trade weighted aggregated import tariffs for tariff line HS 0207 (meat and edible offal of poultry, fresh, chilled or frozen).</a:t>
            </a:r>
            <a:endParaRPr lang="en-GB" altLang="en-US" sz="1600" dirty="0">
              <a:cs typeface="Arial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32273" y="4715212"/>
            <a:ext cx="4349717" cy="2782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517525" lvl="0">
              <a:lnSpc>
                <a:spcPts val="2400"/>
              </a:lnSpc>
              <a:spcAft>
                <a:spcPts val="1200"/>
              </a:spcAft>
            </a:pPr>
            <a:r>
              <a:rPr lang="en-US" altLang="en-US" sz="1400" dirty="0">
                <a:ea typeface="Calibri" pitchFamily="34" charset="0"/>
                <a:cs typeface="Times New Roman" pitchFamily="18" charset="0"/>
              </a:rPr>
              <a:t>Source: ITC tariff data (2019), EPA-Agreement (2014)</a:t>
            </a:r>
            <a:endParaRPr lang="en-US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98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Method Flowchart</a:t>
            </a:r>
            <a:endParaRPr lang="de-D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668" y="1251284"/>
            <a:ext cx="5542432" cy="484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81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Results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20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and Policy Implications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558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2312876"/>
            <a:ext cx="6588732" cy="3527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r>
              <a:rPr lang="en-US" sz="3600" b="1" dirty="0" smtClean="0">
                <a:solidFill>
                  <a:schemeClr val="tx2"/>
                </a:solidFill>
              </a:rPr>
              <a:t>Thank you for your attentions!</a:t>
            </a:r>
            <a:endParaRPr lang="de-DE" sz="3600" b="1" dirty="0" err="1" smtClean="0">
              <a:solidFill>
                <a:schemeClr val="tx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C070F6-8F32-4CFF-8285-47041D268CC8}"/>
              </a:ext>
            </a:extLst>
          </p:cNvPr>
          <p:cNvSpPr/>
          <p:nvPr/>
        </p:nvSpPr>
        <p:spPr>
          <a:xfrm>
            <a:off x="2951820" y="4257092"/>
            <a:ext cx="49617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(Body)"/>
                <a:cs typeface="Times New Roman" panose="02020603050405020304" pitchFamily="18" charset="0"/>
                <a:hlinkClick r:id="rId3"/>
              </a:rPr>
              <a:t>www.linkedin.com/immpex</a:t>
            </a:r>
            <a:endParaRPr lang="en-US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ial (Body)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 (Body)"/>
              <a:cs typeface="Times New Roman" panose="02020603050405020304" pitchFamily="18" charset="0"/>
            </a:endParaRPr>
          </a:p>
        </p:txBody>
      </p:sp>
      <p:pic>
        <p:nvPicPr>
          <p:cNvPr id="6146" name="Picture 2" descr="LinkedIn | LinkedI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1" t="15826" r="14707" b="12953"/>
          <a:stretch/>
        </p:blipFill>
        <p:spPr bwMode="auto">
          <a:xfrm>
            <a:off x="2328508" y="4132241"/>
            <a:ext cx="520058" cy="54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951820" y="5066251"/>
            <a:ext cx="3368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(Body)"/>
                <a:cs typeface="Times New Roman" panose="02020603050405020304" pitchFamily="18" charset="0"/>
                <a:hlinkClick r:id="rId5"/>
              </a:rPr>
              <a:t>janine,pelikan@thuenen.de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 (Body)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 (Body)"/>
              <a:cs typeface="Times New Roman" panose="02020603050405020304" pitchFamily="18" charset="0"/>
            </a:endParaRPr>
          </a:p>
        </p:txBody>
      </p:sp>
      <p:pic>
        <p:nvPicPr>
          <p:cNvPr id="6152" name="Picture 8" descr="Email Envelope Letter Send Inbox Newsletter Png - Email Icon ...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675" y="4813737"/>
            <a:ext cx="571603" cy="60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33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Introduction</a:t>
            </a:r>
            <a:r>
              <a:rPr lang="de-DE" dirty="0"/>
              <a:t> 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indent="-457200">
              <a:buClr>
                <a:srgbClr val="008CD2"/>
              </a:buClr>
              <a:buFont typeface="Arial" panose="020B0604020202020204" pitchFamily="34" charset="0"/>
              <a:buChar char="•"/>
            </a:pPr>
            <a:r>
              <a:rPr lang="en-US" b="0" dirty="0"/>
              <a:t>80 % of the chicken meat in German supermarkets is chicken breast </a:t>
            </a:r>
          </a:p>
          <a:p>
            <a:pPr marL="889200" lvl="1" indent="-457200">
              <a:buFont typeface="Arial" panose="020B0604020202020204" pitchFamily="34" charset="0"/>
              <a:buChar char="•"/>
            </a:pPr>
            <a:r>
              <a:rPr lang="en-US" dirty="0"/>
              <a:t>Wings, necks, feet, bones and offal are mainly exported </a:t>
            </a:r>
          </a:p>
          <a:p>
            <a:pPr marL="889200" lvl="1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1105200" lvl="2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889200" lvl="1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889200" lvl="1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889200" lvl="1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6" name="Textfeld 5"/>
          <p:cNvSpPr txBox="1"/>
          <p:nvPr/>
        </p:nvSpPr>
        <p:spPr>
          <a:xfrm>
            <a:off x="4536463" y="3300492"/>
            <a:ext cx="4212001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buClr>
                <a:srgbClr val="008CD2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Benin, Ghana and Liberia are the top three export destinations in West Africa for German poultry exports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-108520" y="5609095"/>
            <a:ext cx="7524328" cy="3256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800100" lvl="1" indent="-342900">
              <a:lnSpc>
                <a:spcPts val="2400"/>
              </a:lnSpc>
              <a:spcAft>
                <a:spcPts val="1200"/>
              </a:spcAft>
              <a:buClr>
                <a:srgbClr val="009FE0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  <a:latin typeface="Calibri" pitchFamily="34" charset="0"/>
              </a:rPr>
              <a:t>EU-export practices are strongly criticized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38" y="2996952"/>
            <a:ext cx="3605846" cy="205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hteck 10"/>
          <p:cNvSpPr/>
          <p:nvPr/>
        </p:nvSpPr>
        <p:spPr>
          <a:xfrm>
            <a:off x="723273" y="5085184"/>
            <a:ext cx="10326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dirty="0"/>
              <a:t>© niloo - Fotolia</a:t>
            </a:r>
          </a:p>
        </p:txBody>
      </p:sp>
    </p:spTree>
    <p:extLst>
      <p:ext uri="{BB962C8B-B14F-4D97-AF65-F5344CB8AC3E}">
        <p14:creationId xmlns:p14="http://schemas.microsoft.com/office/powerpoint/2010/main" val="90285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Introduction</a:t>
            </a:r>
            <a:r>
              <a:rPr lang="de-DE" dirty="0"/>
              <a:t> – Project </a:t>
            </a:r>
            <a:r>
              <a:rPr lang="de-DE" dirty="0" err="1"/>
              <a:t>Aim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60000" y="1508124"/>
            <a:ext cx="8568484" cy="4370675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en-GB" b="0" dirty="0"/>
              <a:t>Repeated criticism of German/EU export policies to African countries.</a:t>
            </a:r>
          </a:p>
          <a:p>
            <a:r>
              <a:rPr lang="en-GB" b="0" dirty="0"/>
              <a:t>	</a:t>
            </a:r>
            <a:r>
              <a:rPr lang="en-GB" i="1" dirty="0"/>
              <a:t>Examine the effects of these exports on selected 	African countries.</a:t>
            </a:r>
          </a:p>
          <a:p>
            <a:pPr marL="900113"/>
            <a:r>
              <a:rPr lang="en-US" i="1" dirty="0"/>
              <a:t>Develop and evaluate measures to avoid or reduce undesirable effects of these exports.</a:t>
            </a:r>
          </a:p>
          <a:p>
            <a:r>
              <a:rPr lang="en-GB" b="0" dirty="0"/>
              <a:t>Product focus: Poultry meat and milk products</a:t>
            </a:r>
          </a:p>
          <a:p>
            <a:r>
              <a:rPr lang="en-GB" b="0" dirty="0"/>
              <a:t>Country focus: Ghana and Senegal</a:t>
            </a:r>
          </a:p>
          <a:p>
            <a:r>
              <a:rPr lang="en-GB" dirty="0"/>
              <a:t> </a:t>
            </a:r>
          </a:p>
          <a:p>
            <a:pPr marL="889200" lvl="1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889200" lvl="1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Pfeil nach rechts 4"/>
          <p:cNvSpPr/>
          <p:nvPr/>
        </p:nvSpPr>
        <p:spPr>
          <a:xfrm>
            <a:off x="439293" y="2708920"/>
            <a:ext cx="684076" cy="513771"/>
          </a:xfrm>
          <a:prstGeom prst="rightArrow">
            <a:avLst/>
          </a:prstGeom>
          <a:solidFill>
            <a:srgbClr val="009F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feil nach rechts 5"/>
          <p:cNvSpPr/>
          <p:nvPr/>
        </p:nvSpPr>
        <p:spPr>
          <a:xfrm>
            <a:off x="392590" y="3717032"/>
            <a:ext cx="684076" cy="513771"/>
          </a:xfrm>
          <a:prstGeom prst="rightArrow">
            <a:avLst/>
          </a:prstGeom>
          <a:solidFill>
            <a:srgbClr val="009F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43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IMMPEX: an overview 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6036906" y="1958083"/>
            <a:ext cx="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>
              <a:lnSpc>
                <a:spcPts val="2400"/>
              </a:lnSpc>
              <a:spcAft>
                <a:spcPts val="1200"/>
              </a:spcAft>
            </a:pPr>
            <a:endParaRPr lang="de-DE" sz="2000" dirty="0" err="1">
              <a:solidFill>
                <a:schemeClr val="tx2"/>
              </a:solidFill>
            </a:endParaRPr>
          </a:p>
        </p:txBody>
      </p:sp>
      <p:sp>
        <p:nvSpPr>
          <p:cNvPr id="10" name="Rectangle 41">
            <a:extLst>
              <a:ext uri="{FF2B5EF4-FFF2-40B4-BE49-F238E27FC236}">
                <a16:creationId xmlns:a16="http://schemas.microsoft.com/office/drawing/2014/main" id="{1B356C30-28D4-4218-AC98-B368A0B43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293" y="1359531"/>
            <a:ext cx="584027" cy="581853"/>
          </a:xfrm>
          <a:prstGeom prst="rect">
            <a:avLst/>
          </a:prstGeom>
          <a:solidFill>
            <a:srgbClr val="78BE1E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en-US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Rectangle 40">
            <a:extLst>
              <a:ext uri="{FF2B5EF4-FFF2-40B4-BE49-F238E27FC236}">
                <a16:creationId xmlns:a16="http://schemas.microsoft.com/office/drawing/2014/main" id="{B16AC9E7-3EBF-4780-AD5D-C73CEB2F1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8978" y="1369501"/>
            <a:ext cx="602303" cy="580014"/>
          </a:xfrm>
          <a:prstGeom prst="rect">
            <a:avLst/>
          </a:prstGeom>
          <a:solidFill>
            <a:srgbClr val="00AAAA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en-US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angle 41">
            <a:extLst>
              <a:ext uri="{FF2B5EF4-FFF2-40B4-BE49-F238E27FC236}">
                <a16:creationId xmlns:a16="http://schemas.microsoft.com/office/drawing/2014/main" id="{1B356C30-28D4-4218-AC98-B368A0B43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1532" y="1361505"/>
            <a:ext cx="655869" cy="584863"/>
          </a:xfrm>
          <a:prstGeom prst="rect">
            <a:avLst/>
          </a:prstGeom>
          <a:solidFill>
            <a:srgbClr val="008CD2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en-US" sz="135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41292E-D72F-49E6-A216-4C33A671DCDE}"/>
              </a:ext>
            </a:extLst>
          </p:cNvPr>
          <p:cNvGrpSpPr/>
          <p:nvPr/>
        </p:nvGrpSpPr>
        <p:grpSpPr>
          <a:xfrm rot="5400000" flipH="1">
            <a:off x="3888262" y="1448330"/>
            <a:ext cx="1415005" cy="2444085"/>
            <a:chOff x="6731794" y="2320568"/>
            <a:chExt cx="2467966" cy="2857146"/>
          </a:xfrm>
        </p:grpSpPr>
        <p:sp>
          <p:nvSpPr>
            <p:cNvPr id="17" name="Freeform 44">
              <a:extLst>
                <a:ext uri="{FF2B5EF4-FFF2-40B4-BE49-F238E27FC236}">
                  <a16:creationId xmlns:a16="http://schemas.microsoft.com/office/drawing/2014/main" id="{ECA21FA9-4DE9-45A7-9E7B-3D7E0EB99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6207" y="2320568"/>
              <a:ext cx="463553" cy="1272017"/>
            </a:xfrm>
            <a:custGeom>
              <a:avLst/>
              <a:gdLst>
                <a:gd name="T0" fmla="*/ 379 w 379"/>
                <a:gd name="T1" fmla="*/ 0 h 1040"/>
                <a:gd name="T2" fmla="*/ 0 w 379"/>
                <a:gd name="T3" fmla="*/ 945 h 1040"/>
                <a:gd name="T4" fmla="*/ 0 w 379"/>
                <a:gd name="T5" fmla="*/ 1040 h 1040"/>
                <a:gd name="T6" fmla="*/ 379 w 379"/>
                <a:gd name="T7" fmla="*/ 559 h 1040"/>
                <a:gd name="T8" fmla="*/ 379 w 379"/>
                <a:gd name="T9" fmla="*/ 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1040">
                  <a:moveTo>
                    <a:pt x="379" y="0"/>
                  </a:moveTo>
                  <a:lnTo>
                    <a:pt x="0" y="945"/>
                  </a:lnTo>
                  <a:lnTo>
                    <a:pt x="0" y="1040"/>
                  </a:lnTo>
                  <a:lnTo>
                    <a:pt x="379" y="559"/>
                  </a:lnTo>
                  <a:lnTo>
                    <a:pt x="379" y="0"/>
                  </a:lnTo>
                  <a:close/>
                </a:path>
              </a:pathLst>
            </a:custGeom>
            <a:solidFill>
              <a:srgbClr val="78BE1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reeform 45">
              <a:extLst>
                <a:ext uri="{FF2B5EF4-FFF2-40B4-BE49-F238E27FC236}">
                  <a16:creationId xmlns:a16="http://schemas.microsoft.com/office/drawing/2014/main" id="{1B8AC42C-EB9B-40D4-BD7A-3B7F08AD3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6207" y="3406674"/>
              <a:ext cx="463553" cy="695545"/>
            </a:xfrm>
            <a:custGeom>
              <a:avLst/>
              <a:gdLst>
                <a:gd name="T0" fmla="*/ 379 w 379"/>
                <a:gd name="T1" fmla="*/ 0 h 560"/>
                <a:gd name="T2" fmla="*/ 0 w 379"/>
                <a:gd name="T3" fmla="*/ 232 h 560"/>
                <a:gd name="T4" fmla="*/ 0 w 379"/>
                <a:gd name="T5" fmla="*/ 328 h 560"/>
                <a:gd name="T6" fmla="*/ 379 w 379"/>
                <a:gd name="T7" fmla="*/ 560 h 560"/>
                <a:gd name="T8" fmla="*/ 379 w 379"/>
                <a:gd name="T9" fmla="*/ 0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60">
                  <a:moveTo>
                    <a:pt x="379" y="0"/>
                  </a:moveTo>
                  <a:lnTo>
                    <a:pt x="0" y="232"/>
                  </a:lnTo>
                  <a:lnTo>
                    <a:pt x="0" y="328"/>
                  </a:lnTo>
                  <a:lnTo>
                    <a:pt x="379" y="560"/>
                  </a:lnTo>
                  <a:lnTo>
                    <a:pt x="379" y="0"/>
                  </a:lnTo>
                  <a:close/>
                </a:path>
              </a:pathLst>
            </a:custGeom>
            <a:solidFill>
              <a:srgbClr val="00AAA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reeform 46">
              <a:extLst>
                <a:ext uri="{FF2B5EF4-FFF2-40B4-BE49-F238E27FC236}">
                  <a16:creationId xmlns:a16="http://schemas.microsoft.com/office/drawing/2014/main" id="{8C49BD1E-A6CA-4CA6-BCD4-F1ADEF46A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6207" y="3905697"/>
              <a:ext cx="463553" cy="1272017"/>
            </a:xfrm>
            <a:custGeom>
              <a:avLst/>
              <a:gdLst>
                <a:gd name="T0" fmla="*/ 0 w 379"/>
                <a:gd name="T1" fmla="*/ 0 h 1040"/>
                <a:gd name="T2" fmla="*/ 379 w 379"/>
                <a:gd name="T3" fmla="*/ 481 h 1040"/>
                <a:gd name="T4" fmla="*/ 379 w 379"/>
                <a:gd name="T5" fmla="*/ 1040 h 1040"/>
                <a:gd name="T6" fmla="*/ 0 w 379"/>
                <a:gd name="T7" fmla="*/ 95 h 1040"/>
                <a:gd name="T8" fmla="*/ 0 w 379"/>
                <a:gd name="T9" fmla="*/ 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1040">
                  <a:moveTo>
                    <a:pt x="0" y="0"/>
                  </a:moveTo>
                  <a:lnTo>
                    <a:pt x="379" y="481"/>
                  </a:lnTo>
                  <a:lnTo>
                    <a:pt x="379" y="1040"/>
                  </a:lnTo>
                  <a:lnTo>
                    <a:pt x="0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CD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Pentagon 29">
              <a:extLst>
                <a:ext uri="{FF2B5EF4-FFF2-40B4-BE49-F238E27FC236}">
                  <a16:creationId xmlns:a16="http://schemas.microsoft.com/office/drawing/2014/main" id="{B170D7EE-E758-4E12-9316-C1CB24F8D2E5}"/>
                </a:ext>
              </a:extLst>
            </p:cNvPr>
            <p:cNvSpPr/>
            <p:nvPr/>
          </p:nvSpPr>
          <p:spPr>
            <a:xfrm flipH="1">
              <a:off x="6731794" y="3691655"/>
              <a:ext cx="2004412" cy="115964"/>
            </a:xfrm>
            <a:prstGeom prst="homePlate">
              <a:avLst/>
            </a:prstGeom>
            <a:solidFill>
              <a:srgbClr val="00AAAA">
                <a:alpha val="7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a-IR" sz="135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80D38C30-C240-4BFC-8EAB-3D552B3D8D63}"/>
                </a:ext>
              </a:extLst>
            </p:cNvPr>
            <p:cNvSpPr/>
            <p:nvPr/>
          </p:nvSpPr>
          <p:spPr>
            <a:xfrm>
              <a:off x="6869907" y="3489224"/>
              <a:ext cx="1866300" cy="101600"/>
            </a:xfrm>
            <a:custGeom>
              <a:avLst/>
              <a:gdLst>
                <a:gd name="connsiteX0" fmla="*/ 1790700 w 1790700"/>
                <a:gd name="connsiteY0" fmla="*/ 12700 h 101600"/>
                <a:gd name="connsiteX1" fmla="*/ 1790700 w 1790700"/>
                <a:gd name="connsiteY1" fmla="*/ 101600 h 101600"/>
                <a:gd name="connsiteX2" fmla="*/ 0 w 1790700"/>
                <a:gd name="connsiteY2" fmla="*/ 101600 h 101600"/>
                <a:gd name="connsiteX3" fmla="*/ 101600 w 1790700"/>
                <a:gd name="connsiteY3" fmla="*/ 0 h 101600"/>
                <a:gd name="connsiteX4" fmla="*/ 1790700 w 1790700"/>
                <a:gd name="connsiteY4" fmla="*/ 12700 h 101600"/>
                <a:gd name="connsiteX0" fmla="*/ 1793081 w 1793081"/>
                <a:gd name="connsiteY0" fmla="*/ 5556 h 101600"/>
                <a:gd name="connsiteX1" fmla="*/ 1790700 w 1793081"/>
                <a:gd name="connsiteY1" fmla="*/ 101600 h 101600"/>
                <a:gd name="connsiteX2" fmla="*/ 0 w 1793081"/>
                <a:gd name="connsiteY2" fmla="*/ 101600 h 101600"/>
                <a:gd name="connsiteX3" fmla="*/ 101600 w 1793081"/>
                <a:gd name="connsiteY3" fmla="*/ 0 h 101600"/>
                <a:gd name="connsiteX4" fmla="*/ 1793081 w 1793081"/>
                <a:gd name="connsiteY4" fmla="*/ 5556 h 101600"/>
                <a:gd name="connsiteX0" fmla="*/ 1790700 w 1790929"/>
                <a:gd name="connsiteY0" fmla="*/ 0 h 105569"/>
                <a:gd name="connsiteX1" fmla="*/ 1790700 w 1790929"/>
                <a:gd name="connsiteY1" fmla="*/ 105569 h 105569"/>
                <a:gd name="connsiteX2" fmla="*/ 0 w 1790929"/>
                <a:gd name="connsiteY2" fmla="*/ 105569 h 105569"/>
                <a:gd name="connsiteX3" fmla="*/ 101600 w 1790929"/>
                <a:gd name="connsiteY3" fmla="*/ 3969 h 105569"/>
                <a:gd name="connsiteX4" fmla="*/ 1790700 w 1790929"/>
                <a:gd name="connsiteY4" fmla="*/ 0 h 105569"/>
                <a:gd name="connsiteX0" fmla="*/ 1790700 w 1790929"/>
                <a:gd name="connsiteY0" fmla="*/ 3174 h 101600"/>
                <a:gd name="connsiteX1" fmla="*/ 1790700 w 1790929"/>
                <a:gd name="connsiteY1" fmla="*/ 101600 h 101600"/>
                <a:gd name="connsiteX2" fmla="*/ 0 w 1790929"/>
                <a:gd name="connsiteY2" fmla="*/ 101600 h 101600"/>
                <a:gd name="connsiteX3" fmla="*/ 101600 w 1790929"/>
                <a:gd name="connsiteY3" fmla="*/ 0 h 101600"/>
                <a:gd name="connsiteX4" fmla="*/ 1790700 w 1790929"/>
                <a:gd name="connsiteY4" fmla="*/ 3174 h 101600"/>
                <a:gd name="connsiteX0" fmla="*/ 1790700 w 1790929"/>
                <a:gd name="connsiteY0" fmla="*/ 3174 h 101600"/>
                <a:gd name="connsiteX1" fmla="*/ 1790700 w 1790929"/>
                <a:gd name="connsiteY1" fmla="*/ 101600 h 101600"/>
                <a:gd name="connsiteX2" fmla="*/ 0 w 1790929"/>
                <a:gd name="connsiteY2" fmla="*/ 101600 h 101600"/>
                <a:gd name="connsiteX3" fmla="*/ 101600 w 1790929"/>
                <a:gd name="connsiteY3" fmla="*/ 0 h 101600"/>
                <a:gd name="connsiteX4" fmla="*/ 1790700 w 1790929"/>
                <a:gd name="connsiteY4" fmla="*/ 3174 h 10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0929" h="101600">
                  <a:moveTo>
                    <a:pt x="1790700" y="3174"/>
                  </a:moveTo>
                  <a:cubicBezTo>
                    <a:pt x="1789906" y="35189"/>
                    <a:pt x="1791494" y="69585"/>
                    <a:pt x="1790700" y="101600"/>
                  </a:cubicBezTo>
                  <a:lnTo>
                    <a:pt x="0" y="101600"/>
                  </a:lnTo>
                  <a:lnTo>
                    <a:pt x="101600" y="0"/>
                  </a:lnTo>
                  <a:lnTo>
                    <a:pt x="1790700" y="3174"/>
                  </a:lnTo>
                  <a:close/>
                </a:path>
              </a:pathLst>
            </a:custGeom>
            <a:solidFill>
              <a:srgbClr val="78BE1E">
                <a:alpha val="9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a-IR" sz="1350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2" name="Freeform 32">
              <a:extLst>
                <a:ext uri="{FF2B5EF4-FFF2-40B4-BE49-F238E27FC236}">
                  <a16:creationId xmlns:a16="http://schemas.microsoft.com/office/drawing/2014/main" id="{96295044-3B55-4DF5-926C-12A705893F40}"/>
                </a:ext>
              </a:extLst>
            </p:cNvPr>
            <p:cNvSpPr/>
            <p:nvPr/>
          </p:nvSpPr>
          <p:spPr>
            <a:xfrm flipV="1">
              <a:off x="6869907" y="3908440"/>
              <a:ext cx="1866300" cy="101600"/>
            </a:xfrm>
            <a:custGeom>
              <a:avLst/>
              <a:gdLst>
                <a:gd name="connsiteX0" fmla="*/ 1790700 w 1790700"/>
                <a:gd name="connsiteY0" fmla="*/ 12700 h 101600"/>
                <a:gd name="connsiteX1" fmla="*/ 1790700 w 1790700"/>
                <a:gd name="connsiteY1" fmla="*/ 101600 h 101600"/>
                <a:gd name="connsiteX2" fmla="*/ 0 w 1790700"/>
                <a:gd name="connsiteY2" fmla="*/ 101600 h 101600"/>
                <a:gd name="connsiteX3" fmla="*/ 101600 w 1790700"/>
                <a:gd name="connsiteY3" fmla="*/ 0 h 101600"/>
                <a:gd name="connsiteX4" fmla="*/ 1790700 w 1790700"/>
                <a:gd name="connsiteY4" fmla="*/ 12700 h 101600"/>
                <a:gd name="connsiteX0" fmla="*/ 1793081 w 1793081"/>
                <a:gd name="connsiteY0" fmla="*/ 5556 h 101600"/>
                <a:gd name="connsiteX1" fmla="*/ 1790700 w 1793081"/>
                <a:gd name="connsiteY1" fmla="*/ 101600 h 101600"/>
                <a:gd name="connsiteX2" fmla="*/ 0 w 1793081"/>
                <a:gd name="connsiteY2" fmla="*/ 101600 h 101600"/>
                <a:gd name="connsiteX3" fmla="*/ 101600 w 1793081"/>
                <a:gd name="connsiteY3" fmla="*/ 0 h 101600"/>
                <a:gd name="connsiteX4" fmla="*/ 1793081 w 1793081"/>
                <a:gd name="connsiteY4" fmla="*/ 5556 h 101600"/>
                <a:gd name="connsiteX0" fmla="*/ 1790700 w 1790929"/>
                <a:gd name="connsiteY0" fmla="*/ 0 h 105569"/>
                <a:gd name="connsiteX1" fmla="*/ 1790700 w 1790929"/>
                <a:gd name="connsiteY1" fmla="*/ 105569 h 105569"/>
                <a:gd name="connsiteX2" fmla="*/ 0 w 1790929"/>
                <a:gd name="connsiteY2" fmla="*/ 105569 h 105569"/>
                <a:gd name="connsiteX3" fmla="*/ 101600 w 1790929"/>
                <a:gd name="connsiteY3" fmla="*/ 3969 h 105569"/>
                <a:gd name="connsiteX4" fmla="*/ 1790700 w 1790929"/>
                <a:gd name="connsiteY4" fmla="*/ 0 h 105569"/>
                <a:gd name="connsiteX0" fmla="*/ 1790700 w 1790929"/>
                <a:gd name="connsiteY0" fmla="*/ 3174 h 101600"/>
                <a:gd name="connsiteX1" fmla="*/ 1790700 w 1790929"/>
                <a:gd name="connsiteY1" fmla="*/ 101600 h 101600"/>
                <a:gd name="connsiteX2" fmla="*/ 0 w 1790929"/>
                <a:gd name="connsiteY2" fmla="*/ 101600 h 101600"/>
                <a:gd name="connsiteX3" fmla="*/ 101600 w 1790929"/>
                <a:gd name="connsiteY3" fmla="*/ 0 h 101600"/>
                <a:gd name="connsiteX4" fmla="*/ 1790700 w 1790929"/>
                <a:gd name="connsiteY4" fmla="*/ 3174 h 101600"/>
                <a:gd name="connsiteX0" fmla="*/ 1790700 w 1790929"/>
                <a:gd name="connsiteY0" fmla="*/ 3174 h 101600"/>
                <a:gd name="connsiteX1" fmla="*/ 1790700 w 1790929"/>
                <a:gd name="connsiteY1" fmla="*/ 101600 h 101600"/>
                <a:gd name="connsiteX2" fmla="*/ 0 w 1790929"/>
                <a:gd name="connsiteY2" fmla="*/ 101600 h 101600"/>
                <a:gd name="connsiteX3" fmla="*/ 101600 w 1790929"/>
                <a:gd name="connsiteY3" fmla="*/ 0 h 101600"/>
                <a:gd name="connsiteX4" fmla="*/ 1790700 w 1790929"/>
                <a:gd name="connsiteY4" fmla="*/ 3174 h 10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0929" h="101600">
                  <a:moveTo>
                    <a:pt x="1790700" y="3174"/>
                  </a:moveTo>
                  <a:cubicBezTo>
                    <a:pt x="1789906" y="35189"/>
                    <a:pt x="1791494" y="69585"/>
                    <a:pt x="1790700" y="101600"/>
                  </a:cubicBezTo>
                  <a:lnTo>
                    <a:pt x="0" y="101600"/>
                  </a:lnTo>
                  <a:lnTo>
                    <a:pt x="101600" y="0"/>
                  </a:lnTo>
                  <a:lnTo>
                    <a:pt x="1790700" y="3174"/>
                  </a:lnTo>
                  <a:close/>
                </a:path>
              </a:pathLst>
            </a:custGeom>
            <a:solidFill>
              <a:srgbClr val="148CD2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a-IR" sz="1350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E59FB1D5-EDB4-4148-B639-82FFF8E976D7}"/>
              </a:ext>
            </a:extLst>
          </p:cNvPr>
          <p:cNvSpPr/>
          <p:nvPr/>
        </p:nvSpPr>
        <p:spPr>
          <a:xfrm>
            <a:off x="3473037" y="2932254"/>
            <a:ext cx="2235020" cy="22350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a-IR" sz="1350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aphicFrame>
        <p:nvGraphicFramePr>
          <p:cNvPr id="24" name="Rondpie">
            <a:extLst>
              <a:ext uri="{FF2B5EF4-FFF2-40B4-BE49-F238E27FC236}">
                <a16:creationId xmlns:a16="http://schemas.microsoft.com/office/drawing/2014/main" id="{F3E31F14-4390-4F3C-A503-77E47B5AE2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2086762"/>
              </p:ext>
            </p:extLst>
          </p:nvPr>
        </p:nvGraphicFramePr>
        <p:xfrm>
          <a:off x="3187574" y="2636912"/>
          <a:ext cx="2825112" cy="2782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43F9A40F-D6CE-4A25-AE93-79EED70BC775}"/>
              </a:ext>
            </a:extLst>
          </p:cNvPr>
          <p:cNvGrpSpPr/>
          <p:nvPr/>
        </p:nvGrpSpPr>
        <p:grpSpPr>
          <a:xfrm>
            <a:off x="2231740" y="3532196"/>
            <a:ext cx="5527039" cy="2283623"/>
            <a:chOff x="654435" y="2369583"/>
            <a:chExt cx="6461139" cy="266956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47CDAAD-0BF7-47FF-ADA0-138FA76E21D9}"/>
                </a:ext>
              </a:extLst>
            </p:cNvPr>
            <p:cNvSpPr txBox="1"/>
            <p:nvPr/>
          </p:nvSpPr>
          <p:spPr>
            <a:xfrm>
              <a:off x="5347763" y="2369583"/>
              <a:ext cx="1767811" cy="7115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 defTabSz="870875" fontAlgn="base">
                <a:spcBef>
                  <a:spcPct val="0"/>
                </a:spcBef>
                <a:spcAft>
                  <a:spcPct val="0"/>
                </a:spcAft>
                <a:defRPr b="1">
                  <a:solidFill>
                    <a:srgbClr val="000000">
                      <a:lumMod val="50000"/>
                      <a:lumOff val="50000"/>
                    </a:srgbClr>
                  </a:solidFill>
                  <a:latin typeface="Trebuchet MS"/>
                  <a:cs typeface="B Mitra" panose="00000400000000000000" pitchFamily="2" charset="-78"/>
                </a:defRPr>
              </a:lvl1pPr>
            </a:lstStyle>
            <a:p>
              <a:pPr defTabSz="653156"/>
              <a:r>
                <a:rPr lang="en-US" altLang="en-US" sz="2400" dirty="0">
                  <a:latin typeface="Calibri" panose="020F0502020204030204"/>
                </a:rPr>
                <a:t>Consumer</a:t>
              </a:r>
            </a:p>
            <a:p>
              <a:pPr defTabSz="653156"/>
              <a:r>
                <a:rPr lang="en-US" altLang="en-US" sz="1400" dirty="0"/>
                <a:t>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234166B-8448-4D18-A0F5-5F3EA8B5B7B4}"/>
                </a:ext>
              </a:extLst>
            </p:cNvPr>
            <p:cNvSpPr txBox="1"/>
            <p:nvPr/>
          </p:nvSpPr>
          <p:spPr>
            <a:xfrm>
              <a:off x="1006783" y="4554020"/>
              <a:ext cx="2105796" cy="48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5317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b="1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Calibri" panose="020F0502020204030204"/>
                  <a:cs typeface="B Mitra" panose="00000400000000000000" pitchFamily="2" charset="-78"/>
                </a:rPr>
                <a:t>Production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C355420-7F43-40F7-B5EE-E10B96D64F1D}"/>
                </a:ext>
              </a:extLst>
            </p:cNvPr>
            <p:cNvSpPr txBox="1"/>
            <p:nvPr/>
          </p:nvSpPr>
          <p:spPr>
            <a:xfrm>
              <a:off x="654435" y="2375212"/>
              <a:ext cx="941892" cy="485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5317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 b="1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Calibri" panose="020F0502020204030204"/>
                  <a:cs typeface="B Mitra" panose="00000400000000000000" pitchFamily="2" charset="-78"/>
                </a:rPr>
                <a:t>Trade</a:t>
              </a:r>
              <a:endParaRPr lang="en-US" altLang="en-US" b="1" dirty="0">
                <a:solidFill>
                  <a:srgbClr val="000000">
                    <a:lumMod val="50000"/>
                    <a:lumOff val="50000"/>
                  </a:srgbClr>
                </a:solidFill>
                <a:latin typeface="Calibri" panose="020F0502020204030204"/>
                <a:cs typeface="B Mitra" panose="00000400000000000000" pitchFamily="2" charset="-78"/>
              </a:endParaRPr>
            </a:p>
          </p:txBody>
        </p:sp>
        <p:sp>
          <p:nvSpPr>
            <p:cNvPr id="29" name="Freeform 41">
              <a:extLst>
                <a:ext uri="{FF2B5EF4-FFF2-40B4-BE49-F238E27FC236}">
                  <a16:creationId xmlns:a16="http://schemas.microsoft.com/office/drawing/2014/main" id="{236D0349-3B69-46CC-A280-E17E0E061847}"/>
                </a:ext>
              </a:extLst>
            </p:cNvPr>
            <p:cNvSpPr/>
            <p:nvPr/>
          </p:nvSpPr>
          <p:spPr>
            <a:xfrm>
              <a:off x="1665336" y="2638857"/>
              <a:ext cx="449001" cy="395021"/>
            </a:xfrm>
            <a:custGeom>
              <a:avLst/>
              <a:gdLst>
                <a:gd name="connsiteX0" fmla="*/ 0 w 195263"/>
                <a:gd name="connsiteY0" fmla="*/ 0 h 128588"/>
                <a:gd name="connsiteX1" fmla="*/ 66675 w 195263"/>
                <a:gd name="connsiteY1" fmla="*/ 0 h 128588"/>
                <a:gd name="connsiteX2" fmla="*/ 195263 w 195263"/>
                <a:gd name="connsiteY2" fmla="*/ 128588 h 128588"/>
                <a:gd name="connsiteX0" fmla="*/ 0 w 249304"/>
                <a:gd name="connsiteY0" fmla="*/ 0 h 128588"/>
                <a:gd name="connsiteX1" fmla="*/ 120716 w 249304"/>
                <a:gd name="connsiteY1" fmla="*/ 0 h 128588"/>
                <a:gd name="connsiteX2" fmla="*/ 249304 w 249304"/>
                <a:gd name="connsiteY2" fmla="*/ 128588 h 128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304" h="128588">
                  <a:moveTo>
                    <a:pt x="0" y="0"/>
                  </a:moveTo>
                  <a:lnTo>
                    <a:pt x="120716" y="0"/>
                  </a:lnTo>
                  <a:lnTo>
                    <a:pt x="249304" y="128588"/>
                  </a:lnTo>
                </a:path>
              </a:pathLst>
            </a:custGeom>
            <a:noFill/>
            <a:ln w="38100">
              <a:solidFill>
                <a:srgbClr val="148CD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53173" fontAlgn="base">
                <a:spcBef>
                  <a:spcPct val="0"/>
                </a:spcBef>
                <a:spcAft>
                  <a:spcPct val="0"/>
                </a:spcAft>
              </a:pPr>
              <a:endParaRPr lang="fa-IR" sz="773">
                <a:solidFill>
                  <a:srgbClr val="FFFFFF"/>
                </a:solidFill>
                <a:latin typeface="Trebuchet MS"/>
                <a:cs typeface="Arial" panose="020B0604020202020204" pitchFamily="34" charset="0"/>
              </a:endParaRPr>
            </a:p>
          </p:txBody>
        </p:sp>
        <p:sp>
          <p:nvSpPr>
            <p:cNvPr id="30" name="Freeform 43">
              <a:extLst>
                <a:ext uri="{FF2B5EF4-FFF2-40B4-BE49-F238E27FC236}">
                  <a16:creationId xmlns:a16="http://schemas.microsoft.com/office/drawing/2014/main" id="{9CEF36FA-B817-4EA3-82AC-99852971B965}"/>
                </a:ext>
              </a:extLst>
            </p:cNvPr>
            <p:cNvSpPr/>
            <p:nvPr/>
          </p:nvSpPr>
          <p:spPr>
            <a:xfrm flipV="1">
              <a:off x="3064914" y="4255985"/>
              <a:ext cx="429168" cy="535868"/>
            </a:xfrm>
            <a:custGeom>
              <a:avLst/>
              <a:gdLst>
                <a:gd name="connsiteX0" fmla="*/ 0 w 195263"/>
                <a:gd name="connsiteY0" fmla="*/ 0 h 128588"/>
                <a:gd name="connsiteX1" fmla="*/ 66675 w 195263"/>
                <a:gd name="connsiteY1" fmla="*/ 0 h 128588"/>
                <a:gd name="connsiteX2" fmla="*/ 195263 w 195263"/>
                <a:gd name="connsiteY2" fmla="*/ 128588 h 128588"/>
                <a:gd name="connsiteX0" fmla="*/ 0 w 249304"/>
                <a:gd name="connsiteY0" fmla="*/ 0 h 128588"/>
                <a:gd name="connsiteX1" fmla="*/ 120716 w 249304"/>
                <a:gd name="connsiteY1" fmla="*/ 0 h 128588"/>
                <a:gd name="connsiteX2" fmla="*/ 249304 w 249304"/>
                <a:gd name="connsiteY2" fmla="*/ 128588 h 128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304" h="128588">
                  <a:moveTo>
                    <a:pt x="0" y="0"/>
                  </a:moveTo>
                  <a:lnTo>
                    <a:pt x="120716" y="0"/>
                  </a:lnTo>
                  <a:lnTo>
                    <a:pt x="249304" y="128588"/>
                  </a:lnTo>
                </a:path>
              </a:pathLst>
            </a:custGeom>
            <a:noFill/>
            <a:ln w="38100">
              <a:solidFill>
                <a:srgbClr val="00AAAA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53173" fontAlgn="base">
                <a:spcBef>
                  <a:spcPct val="0"/>
                </a:spcBef>
                <a:spcAft>
                  <a:spcPct val="0"/>
                </a:spcAft>
              </a:pPr>
              <a:endParaRPr lang="fa-IR" sz="773">
                <a:solidFill>
                  <a:srgbClr val="FFFFFF"/>
                </a:solidFill>
                <a:latin typeface="Trebuchet MS"/>
                <a:cs typeface="Arial" panose="020B0604020202020204" pitchFamily="34" charset="0"/>
              </a:endParaRPr>
            </a:p>
          </p:txBody>
        </p:sp>
        <p:sp>
          <p:nvSpPr>
            <p:cNvPr id="31" name="Freeform 45">
              <a:extLst>
                <a:ext uri="{FF2B5EF4-FFF2-40B4-BE49-F238E27FC236}">
                  <a16:creationId xmlns:a16="http://schemas.microsoft.com/office/drawing/2014/main" id="{547A19C5-A2EE-48AF-95E6-FB3414AB18FC}"/>
                </a:ext>
              </a:extLst>
            </p:cNvPr>
            <p:cNvSpPr/>
            <p:nvPr/>
          </p:nvSpPr>
          <p:spPr>
            <a:xfrm flipH="1">
              <a:off x="4828369" y="2605570"/>
              <a:ext cx="421495" cy="372897"/>
            </a:xfrm>
            <a:custGeom>
              <a:avLst/>
              <a:gdLst>
                <a:gd name="connsiteX0" fmla="*/ 0 w 195263"/>
                <a:gd name="connsiteY0" fmla="*/ 0 h 128588"/>
                <a:gd name="connsiteX1" fmla="*/ 66675 w 195263"/>
                <a:gd name="connsiteY1" fmla="*/ 0 h 128588"/>
                <a:gd name="connsiteX2" fmla="*/ 195263 w 195263"/>
                <a:gd name="connsiteY2" fmla="*/ 128588 h 128588"/>
                <a:gd name="connsiteX0" fmla="*/ 0 w 249304"/>
                <a:gd name="connsiteY0" fmla="*/ 0 h 128588"/>
                <a:gd name="connsiteX1" fmla="*/ 120716 w 249304"/>
                <a:gd name="connsiteY1" fmla="*/ 0 h 128588"/>
                <a:gd name="connsiteX2" fmla="*/ 249304 w 249304"/>
                <a:gd name="connsiteY2" fmla="*/ 128588 h 128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304" h="128588">
                  <a:moveTo>
                    <a:pt x="0" y="0"/>
                  </a:moveTo>
                  <a:lnTo>
                    <a:pt x="120716" y="0"/>
                  </a:lnTo>
                  <a:lnTo>
                    <a:pt x="249304" y="128588"/>
                  </a:lnTo>
                </a:path>
              </a:pathLst>
            </a:custGeom>
            <a:noFill/>
            <a:ln w="38100">
              <a:solidFill>
                <a:srgbClr val="78BE1E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53173" fontAlgn="base">
                <a:spcBef>
                  <a:spcPct val="0"/>
                </a:spcBef>
                <a:spcAft>
                  <a:spcPct val="0"/>
                </a:spcAft>
              </a:pPr>
              <a:endParaRPr lang="fa-IR" sz="773">
                <a:solidFill>
                  <a:srgbClr val="FFFFFF"/>
                </a:solidFill>
                <a:latin typeface="Trebuchet MS"/>
                <a:cs typeface="Arial" panose="020B0604020202020204" pitchFamily="34" charset="0"/>
              </a:endParaRPr>
            </a:p>
          </p:txBody>
        </p:sp>
      </p:grpSp>
      <p:sp>
        <p:nvSpPr>
          <p:cNvPr id="32" name="Hexagon 31">
            <a:extLst>
              <a:ext uri="{FF2B5EF4-FFF2-40B4-BE49-F238E27FC236}">
                <a16:creationId xmlns:a16="http://schemas.microsoft.com/office/drawing/2014/main" id="{10D84C3B-E971-464C-87A5-8C354A799BAE}"/>
              </a:ext>
            </a:extLst>
          </p:cNvPr>
          <p:cNvSpPr/>
          <p:nvPr/>
        </p:nvSpPr>
        <p:spPr>
          <a:xfrm rot="16200000">
            <a:off x="3893012" y="3336280"/>
            <a:ext cx="1423838" cy="1337631"/>
          </a:xfrm>
          <a:prstGeom prst="hexagon">
            <a:avLst>
              <a:gd name="adj" fmla="val 27746"/>
              <a:gd name="vf" fmla="val 115470"/>
            </a:avLst>
          </a:prstGeom>
          <a:solidFill>
            <a:schemeClr val="bg1"/>
          </a:solidFill>
          <a:ln w="10795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4407" tIns="42203" rIns="84407" bIns="422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fa-IR" sz="1661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3" name="Graphic 54" descr="World">
            <a:extLst>
              <a:ext uri="{FF2B5EF4-FFF2-40B4-BE49-F238E27FC236}">
                <a16:creationId xmlns:a16="http://schemas.microsoft.com/office/drawing/2014/main" id="{8F02CE07-1C05-49BF-A56E-07984640F4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31692" y="1412776"/>
            <a:ext cx="528340" cy="52834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37B9DEA-8EC5-47D4-8BC2-7EB15FCECE67}"/>
              </a:ext>
            </a:extLst>
          </p:cNvPr>
          <p:cNvSpPr txBox="1"/>
          <p:nvPr/>
        </p:nvSpPr>
        <p:spPr>
          <a:xfrm>
            <a:off x="3987531" y="3760782"/>
            <a:ext cx="123815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870875"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000000">
                    <a:lumMod val="50000"/>
                    <a:lumOff val="50000"/>
                  </a:srgbClr>
                </a:solidFill>
                <a:latin typeface="Trebuchet MS"/>
                <a:cs typeface="B Mitra" panose="00000400000000000000" pitchFamily="2" charset="-78"/>
              </a:defRPr>
            </a:lvl1pPr>
          </a:lstStyle>
          <a:p>
            <a:pPr defTabSz="653156"/>
            <a:r>
              <a:rPr lang="en-US" altLang="en-US" sz="2300" dirty="0">
                <a:solidFill>
                  <a:prstClr val="black">
                    <a:lumMod val="50000"/>
                    <a:lumOff val="50000"/>
                  </a:prstClr>
                </a:solidFill>
              </a:rPr>
              <a:t>IMMPEX</a:t>
            </a:r>
            <a:r>
              <a:rPr lang="en-US" altLang="en-US" sz="1600" dirty="0"/>
              <a:t> </a:t>
            </a:r>
          </a:p>
        </p:txBody>
      </p:sp>
      <p:pic>
        <p:nvPicPr>
          <p:cNvPr id="35" name="Picture 34" descr="Image result for icon search fowl"/>
          <p:cNvPicPr/>
          <p:nvPr/>
        </p:nvPicPr>
        <p:blipFill>
          <a:blip r:embed="rId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557" y="2519381"/>
            <a:ext cx="367500" cy="380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raphic 48" descr="Cow">
            <a:extLst>
              <a:ext uri="{FF2B5EF4-FFF2-40B4-BE49-F238E27FC236}">
                <a16:creationId xmlns:a16="http://schemas.microsoft.com/office/drawing/2014/main" id="{A36BBDA8-7233-4E48-B5F5-1786E40701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76609" y="2321735"/>
            <a:ext cx="659329" cy="659329"/>
          </a:xfrm>
          <a:prstGeom prst="rect">
            <a:avLst/>
          </a:prstGeom>
        </p:spPr>
      </p:pic>
      <p:sp>
        <p:nvSpPr>
          <p:cNvPr id="37" name="Freeform 76">
            <a:extLst>
              <a:ext uri="{FF2B5EF4-FFF2-40B4-BE49-F238E27FC236}">
                <a16:creationId xmlns:a16="http://schemas.microsoft.com/office/drawing/2014/main" id="{E60A63FE-1860-48E5-B28B-58D6655FD4A9}"/>
              </a:ext>
            </a:extLst>
          </p:cNvPr>
          <p:cNvSpPr>
            <a:spLocks noEditPoints="1"/>
          </p:cNvSpPr>
          <p:nvPr/>
        </p:nvSpPr>
        <p:spPr bwMode="auto">
          <a:xfrm>
            <a:off x="5292080" y="1432838"/>
            <a:ext cx="432578" cy="410037"/>
          </a:xfrm>
          <a:custGeom>
            <a:avLst/>
            <a:gdLst/>
            <a:ahLst/>
            <a:cxnLst>
              <a:cxn ang="0">
                <a:pos x="255" y="45"/>
              </a:cxn>
              <a:cxn ang="0">
                <a:pos x="255" y="45"/>
              </a:cxn>
              <a:cxn ang="0">
                <a:pos x="219" y="125"/>
              </a:cxn>
              <a:cxn ang="0">
                <a:pos x="209" y="132"/>
              </a:cxn>
              <a:cxn ang="0">
                <a:pos x="105" y="139"/>
              </a:cxn>
              <a:cxn ang="0">
                <a:pos x="111" y="156"/>
              </a:cxn>
              <a:cxn ang="0">
                <a:pos x="224" y="156"/>
              </a:cxn>
              <a:cxn ang="0">
                <a:pos x="248" y="180"/>
              </a:cxn>
              <a:cxn ang="0">
                <a:pos x="224" y="204"/>
              </a:cxn>
              <a:cxn ang="0">
                <a:pos x="200" y="180"/>
              </a:cxn>
              <a:cxn ang="0">
                <a:pos x="88" y="180"/>
              </a:cxn>
              <a:cxn ang="0">
                <a:pos x="64" y="204"/>
              </a:cxn>
              <a:cxn ang="0">
                <a:pos x="40" y="180"/>
              </a:cxn>
              <a:cxn ang="0">
                <a:pos x="64" y="156"/>
              </a:cxn>
              <a:cxn ang="0">
                <a:pos x="86" y="156"/>
              </a:cxn>
              <a:cxn ang="0">
                <a:pos x="39" y="24"/>
              </a:cxn>
              <a:cxn ang="0">
                <a:pos x="12" y="24"/>
              </a:cxn>
              <a:cxn ang="0">
                <a:pos x="0" y="12"/>
              </a:cxn>
              <a:cxn ang="0">
                <a:pos x="12" y="0"/>
              </a:cxn>
              <a:cxn ang="0">
                <a:pos x="48" y="0"/>
              </a:cxn>
              <a:cxn ang="0">
                <a:pos x="59" y="8"/>
              </a:cxn>
              <a:cxn ang="0">
                <a:pos x="59" y="8"/>
              </a:cxn>
              <a:cxn ang="0">
                <a:pos x="66" y="28"/>
              </a:cxn>
              <a:cxn ang="0">
                <a:pos x="244" y="28"/>
              </a:cxn>
              <a:cxn ang="0">
                <a:pos x="256" y="40"/>
              </a:cxn>
              <a:cxn ang="0">
                <a:pos x="255" y="45"/>
              </a:cxn>
              <a:cxn ang="0">
                <a:pos x="75" y="52"/>
              </a:cxn>
              <a:cxn ang="0">
                <a:pos x="97" y="115"/>
              </a:cxn>
              <a:cxn ang="0">
                <a:pos x="200" y="109"/>
              </a:cxn>
              <a:cxn ang="0">
                <a:pos x="225" y="52"/>
              </a:cxn>
              <a:cxn ang="0">
                <a:pos x="75" y="52"/>
              </a:cxn>
            </a:cxnLst>
            <a:rect l="0" t="0" r="r" b="b"/>
            <a:pathLst>
              <a:path w="256" h="204">
                <a:moveTo>
                  <a:pt x="255" y="45"/>
                </a:moveTo>
                <a:cubicBezTo>
                  <a:pt x="255" y="45"/>
                  <a:pt x="255" y="45"/>
                  <a:pt x="255" y="45"/>
                </a:cubicBezTo>
                <a:cubicBezTo>
                  <a:pt x="219" y="125"/>
                  <a:pt x="219" y="125"/>
                  <a:pt x="219" y="125"/>
                </a:cubicBezTo>
                <a:cubicBezTo>
                  <a:pt x="217" y="129"/>
                  <a:pt x="213" y="132"/>
                  <a:pt x="209" y="132"/>
                </a:cubicBezTo>
                <a:cubicBezTo>
                  <a:pt x="105" y="139"/>
                  <a:pt x="105" y="139"/>
                  <a:pt x="105" y="139"/>
                </a:cubicBezTo>
                <a:cubicBezTo>
                  <a:pt x="111" y="156"/>
                  <a:pt x="111" y="156"/>
                  <a:pt x="111" y="156"/>
                </a:cubicBezTo>
                <a:cubicBezTo>
                  <a:pt x="224" y="156"/>
                  <a:pt x="224" y="156"/>
                  <a:pt x="224" y="156"/>
                </a:cubicBezTo>
                <a:cubicBezTo>
                  <a:pt x="237" y="156"/>
                  <a:pt x="248" y="167"/>
                  <a:pt x="248" y="180"/>
                </a:cubicBezTo>
                <a:cubicBezTo>
                  <a:pt x="248" y="193"/>
                  <a:pt x="237" y="204"/>
                  <a:pt x="224" y="204"/>
                </a:cubicBezTo>
                <a:cubicBezTo>
                  <a:pt x="211" y="204"/>
                  <a:pt x="200" y="193"/>
                  <a:pt x="200" y="180"/>
                </a:cubicBezTo>
                <a:cubicBezTo>
                  <a:pt x="88" y="180"/>
                  <a:pt x="88" y="180"/>
                  <a:pt x="88" y="180"/>
                </a:cubicBezTo>
                <a:cubicBezTo>
                  <a:pt x="88" y="193"/>
                  <a:pt x="77" y="204"/>
                  <a:pt x="64" y="204"/>
                </a:cubicBezTo>
                <a:cubicBezTo>
                  <a:pt x="51" y="204"/>
                  <a:pt x="40" y="193"/>
                  <a:pt x="40" y="180"/>
                </a:cubicBezTo>
                <a:cubicBezTo>
                  <a:pt x="40" y="167"/>
                  <a:pt x="51" y="156"/>
                  <a:pt x="64" y="156"/>
                </a:cubicBezTo>
                <a:cubicBezTo>
                  <a:pt x="86" y="156"/>
                  <a:pt x="86" y="156"/>
                  <a:pt x="86" y="156"/>
                </a:cubicBezTo>
                <a:cubicBezTo>
                  <a:pt x="39" y="24"/>
                  <a:pt x="39" y="24"/>
                  <a:pt x="39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5" y="24"/>
                  <a:pt x="0" y="19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53" y="0"/>
                  <a:pt x="58" y="3"/>
                  <a:pt x="59" y="8"/>
                </a:cubicBezTo>
                <a:cubicBezTo>
                  <a:pt x="59" y="8"/>
                  <a:pt x="59" y="8"/>
                  <a:pt x="59" y="8"/>
                </a:cubicBezTo>
                <a:cubicBezTo>
                  <a:pt x="66" y="28"/>
                  <a:pt x="66" y="28"/>
                  <a:pt x="66" y="28"/>
                </a:cubicBezTo>
                <a:cubicBezTo>
                  <a:pt x="244" y="28"/>
                  <a:pt x="244" y="28"/>
                  <a:pt x="244" y="28"/>
                </a:cubicBezTo>
                <a:cubicBezTo>
                  <a:pt x="251" y="28"/>
                  <a:pt x="256" y="33"/>
                  <a:pt x="256" y="40"/>
                </a:cubicBezTo>
                <a:cubicBezTo>
                  <a:pt x="256" y="42"/>
                  <a:pt x="256" y="43"/>
                  <a:pt x="255" y="45"/>
                </a:cubicBezTo>
                <a:moveTo>
                  <a:pt x="75" y="52"/>
                </a:moveTo>
                <a:cubicBezTo>
                  <a:pt x="97" y="115"/>
                  <a:pt x="97" y="115"/>
                  <a:pt x="97" y="115"/>
                </a:cubicBezTo>
                <a:cubicBezTo>
                  <a:pt x="200" y="109"/>
                  <a:pt x="200" y="109"/>
                  <a:pt x="200" y="109"/>
                </a:cubicBezTo>
                <a:cubicBezTo>
                  <a:pt x="225" y="52"/>
                  <a:pt x="225" y="52"/>
                  <a:pt x="225" y="52"/>
                </a:cubicBezTo>
                <a:lnTo>
                  <a:pt x="75" y="5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58911" tIns="29455" rIns="58911" bIns="29455" numCol="1" anchor="t" anchorCtr="0" compatLnSpc="1">
            <a:prstTxWarp prst="textNoShape">
              <a:avLst/>
            </a:prstTxWarp>
          </a:bodyPr>
          <a:lstStyle/>
          <a:p>
            <a:pPr defTabSz="653173" fontAlgn="base">
              <a:spcBef>
                <a:spcPct val="0"/>
              </a:spcBef>
              <a:spcAft>
                <a:spcPct val="0"/>
              </a:spcAft>
            </a:pPr>
            <a:endParaRPr lang="en-US" sz="773">
              <a:solidFill>
                <a:srgbClr val="000000"/>
              </a:solidFill>
              <a:latin typeface="Trebuchet MS" pitchFamily="34" charset="0"/>
              <a:cs typeface="Arial" charset="0"/>
            </a:endParaRPr>
          </a:p>
        </p:txBody>
      </p:sp>
      <p:pic>
        <p:nvPicPr>
          <p:cNvPr id="38" name="Graphic 52" descr="Farmer">
            <a:extLst>
              <a:ext uri="{FF2B5EF4-FFF2-40B4-BE49-F238E27FC236}">
                <a16:creationId xmlns:a16="http://schemas.microsoft.com/office/drawing/2014/main" id="{2DD1F3ED-D6D1-4D3E-9CFA-B5A4D1BA380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69873" y="1361931"/>
            <a:ext cx="579185" cy="57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6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00" y="92926"/>
            <a:ext cx="8424000" cy="972000"/>
          </a:xfrm>
        </p:spPr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The Project</a:t>
            </a:r>
            <a:endParaRPr lang="de-DE" sz="2000" dirty="0">
              <a:solidFill>
                <a:srgbClr val="FFFF00"/>
              </a:solidFill>
            </a:endParaRPr>
          </a:p>
        </p:txBody>
      </p:sp>
      <p:pic>
        <p:nvPicPr>
          <p:cNvPr id="32" name="Picture 10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0A7A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757">
            <a:off x="3473646" y="1678123"/>
            <a:ext cx="2562324" cy="2562324"/>
          </a:xfrm>
          <a:prstGeom prst="rect">
            <a:avLst/>
          </a:prstGeom>
          <a:effectLst/>
        </p:spPr>
      </p:pic>
      <p:pic>
        <p:nvPicPr>
          <p:cNvPr id="34" name="Picture 8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63229">
            <a:off x="1472985" y="2397158"/>
            <a:ext cx="2562324" cy="2562324"/>
          </a:xfrm>
          <a:prstGeom prst="rect">
            <a:avLst/>
          </a:prstGeom>
          <a:effectLst>
            <a:outerShdw blurRad="3556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37" name="Picture 8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008CD2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757">
            <a:off x="4826876" y="2321420"/>
            <a:ext cx="2562324" cy="2562324"/>
          </a:xfrm>
          <a:prstGeom prst="rect">
            <a:avLst/>
          </a:prstGeom>
          <a:effectLst/>
        </p:spPr>
      </p:pic>
      <p:pic>
        <p:nvPicPr>
          <p:cNvPr id="38" name="Picture 8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00AAAA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757">
            <a:off x="2830041" y="3054017"/>
            <a:ext cx="2562324" cy="2562324"/>
          </a:xfrm>
          <a:prstGeom prst="rect">
            <a:avLst/>
          </a:prstGeom>
          <a:effectLst/>
        </p:spPr>
      </p:pic>
      <p:pic>
        <p:nvPicPr>
          <p:cNvPr id="55" name="Picture 8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00BD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62317">
            <a:off x="4194425" y="3692523"/>
            <a:ext cx="2562324" cy="2562324"/>
          </a:xfrm>
          <a:prstGeom prst="rect">
            <a:avLst/>
          </a:prstGeom>
          <a:effectLst/>
        </p:spPr>
      </p:pic>
      <p:pic>
        <p:nvPicPr>
          <p:cNvPr id="72" name="Picture 8">
            <a:extLst>
              <a:ext uri="{FF2B5EF4-FFF2-40B4-BE49-F238E27FC236}">
                <a16:creationId xmlns:a16="http://schemas.microsoft.com/office/drawing/2014/main" id="{E1FB54C2-8AF9-4BDD-A5FE-88C43B3DD3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72BA9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757">
            <a:off x="2128294" y="1049433"/>
            <a:ext cx="2562324" cy="2562324"/>
          </a:xfrm>
          <a:prstGeom prst="rect">
            <a:avLst/>
          </a:prstGeom>
          <a:effectLst/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7BD883F-47F2-425B-A7E7-ABCEA55BE3BE}"/>
              </a:ext>
            </a:extLst>
          </p:cNvPr>
          <p:cNvGrpSpPr/>
          <p:nvPr/>
        </p:nvGrpSpPr>
        <p:grpSpPr>
          <a:xfrm>
            <a:off x="6893917" y="2245630"/>
            <a:ext cx="2118395" cy="903025"/>
            <a:chOff x="6893917" y="2245630"/>
            <a:chExt cx="2118395" cy="90302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EC67948-06FE-480C-B536-44805A3BCF55}"/>
                </a:ext>
              </a:extLst>
            </p:cNvPr>
            <p:cNvGrpSpPr/>
            <p:nvPr/>
          </p:nvGrpSpPr>
          <p:grpSpPr>
            <a:xfrm>
              <a:off x="6968153" y="2245630"/>
              <a:ext cx="2044159" cy="883346"/>
              <a:chOff x="8245002" y="2513167"/>
              <a:chExt cx="2044159" cy="883346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FDED3FAE-6F39-426C-B45A-34D64A5AEAAE}"/>
                  </a:ext>
                </a:extLst>
              </p:cNvPr>
              <p:cNvSpPr/>
              <p:nvPr/>
            </p:nvSpPr>
            <p:spPr>
              <a:xfrm>
                <a:off x="8245002" y="2513167"/>
                <a:ext cx="883346" cy="883346"/>
              </a:xfrm>
              <a:prstGeom prst="ellipse">
                <a:avLst/>
              </a:prstGeom>
              <a:solidFill>
                <a:srgbClr val="C4C7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hteckige Legende 47">
                <a:extLst>
                  <a:ext uri="{FF2B5EF4-FFF2-40B4-BE49-F238E27FC236}">
                    <a16:creationId xmlns:a16="http://schemas.microsoft.com/office/drawing/2014/main" id="{DD21FF7F-17FB-4C3C-AC83-7D788EAFD7B3}"/>
                  </a:ext>
                </a:extLst>
              </p:cNvPr>
              <p:cNvSpPr/>
              <p:nvPr/>
            </p:nvSpPr>
            <p:spPr>
              <a:xfrm>
                <a:off x="8984900" y="2653987"/>
                <a:ext cx="1304261" cy="599389"/>
              </a:xfrm>
              <a:prstGeom prst="wedgeRectCallout">
                <a:avLst>
                  <a:gd name="adj1" fmla="val 47658"/>
                  <a:gd name="adj2" fmla="val 34970"/>
                </a:avLst>
              </a:prstGeom>
              <a:solidFill>
                <a:srgbClr val="C4C7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>
                    <a:solidFill>
                      <a:schemeClr val="bg1"/>
                    </a:solidFill>
                  </a:rPr>
                  <a:t>Consumers</a:t>
                </a:r>
              </a:p>
              <a:p>
                <a:pPr algn="ctr"/>
                <a:r>
                  <a:rPr lang="en-US" sz="1400" dirty="0">
                    <a:solidFill>
                      <a:schemeClr val="bg1"/>
                    </a:solidFill>
                  </a:rPr>
                  <a:t>Dairy</a:t>
                </a: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11036286-BC9D-4EE3-B94C-EF1CD7CB7AE4}"/>
                  </a:ext>
                </a:extLst>
              </p:cNvPr>
              <p:cNvSpPr/>
              <p:nvPr/>
            </p:nvSpPr>
            <p:spPr>
              <a:xfrm>
                <a:off x="8347312" y="2606948"/>
                <a:ext cx="695783" cy="695783"/>
              </a:xfrm>
              <a:prstGeom prst="ellipse">
                <a:avLst/>
              </a:prstGeom>
              <a:solidFill>
                <a:srgbClr val="008CD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0" name="Graphic 49" descr="Shopping cart">
                <a:extLst>
                  <a:ext uri="{FF2B5EF4-FFF2-40B4-BE49-F238E27FC236}">
                    <a16:creationId xmlns:a16="http://schemas.microsoft.com/office/drawing/2014/main" id="{FEF01C37-A5B4-4796-BFA3-73D5E34254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8412789" y="2701887"/>
                <a:ext cx="556736" cy="556736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threePt" dir="t"/>
              </a:scene3d>
            </p:spPr>
          </p:pic>
        </p:grp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3C83B60-5ED7-4859-B462-26688C90C595}"/>
                </a:ext>
              </a:extLst>
            </p:cNvPr>
            <p:cNvSpPr/>
            <p:nvPr/>
          </p:nvSpPr>
          <p:spPr>
            <a:xfrm rot="13703207">
              <a:off x="6895989" y="2904074"/>
              <a:ext cx="242509" cy="246653"/>
            </a:xfrm>
            <a:prstGeom prst="triangle">
              <a:avLst/>
            </a:prstGeom>
            <a:solidFill>
              <a:srgbClr val="C4C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F2368C0-BCD2-4FFE-9C81-889B71769F62}"/>
              </a:ext>
            </a:extLst>
          </p:cNvPr>
          <p:cNvGrpSpPr/>
          <p:nvPr/>
        </p:nvGrpSpPr>
        <p:grpSpPr>
          <a:xfrm>
            <a:off x="5035125" y="1242605"/>
            <a:ext cx="2164991" cy="967714"/>
            <a:chOff x="5035125" y="1242605"/>
            <a:chExt cx="2164991" cy="96771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5873D0C-DC17-45E8-9062-C45635D205E3}"/>
                </a:ext>
              </a:extLst>
            </p:cNvPr>
            <p:cNvGrpSpPr/>
            <p:nvPr/>
          </p:nvGrpSpPr>
          <p:grpSpPr>
            <a:xfrm>
              <a:off x="5035125" y="1242605"/>
              <a:ext cx="2164991" cy="883346"/>
              <a:chOff x="6453590" y="1414068"/>
              <a:chExt cx="2164991" cy="883346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3DFFF27B-64CA-4DFA-B3B1-66FB1B7010AC}"/>
                  </a:ext>
                </a:extLst>
              </p:cNvPr>
              <p:cNvSpPr/>
              <p:nvPr/>
            </p:nvSpPr>
            <p:spPr>
              <a:xfrm>
                <a:off x="6453590" y="1414068"/>
                <a:ext cx="883346" cy="883346"/>
              </a:xfrm>
              <a:prstGeom prst="ellipse">
                <a:avLst/>
              </a:prstGeom>
              <a:solidFill>
                <a:srgbClr val="C4C7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hteckige Legende 47">
                <a:extLst>
                  <a:ext uri="{FF2B5EF4-FFF2-40B4-BE49-F238E27FC236}">
                    <a16:creationId xmlns:a16="http://schemas.microsoft.com/office/drawing/2014/main" id="{F439D626-172D-475A-AEF8-61B63C71B879}"/>
                  </a:ext>
                </a:extLst>
              </p:cNvPr>
              <p:cNvSpPr/>
              <p:nvPr/>
            </p:nvSpPr>
            <p:spPr>
              <a:xfrm>
                <a:off x="7201649" y="1555223"/>
                <a:ext cx="1416932" cy="601034"/>
              </a:xfrm>
              <a:prstGeom prst="wedgeRectCallout">
                <a:avLst>
                  <a:gd name="adj1" fmla="val 47658"/>
                  <a:gd name="adj2" fmla="val 34970"/>
                </a:avLst>
              </a:prstGeom>
              <a:solidFill>
                <a:srgbClr val="C4C7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>
                    <a:solidFill>
                      <a:schemeClr val="bg1"/>
                    </a:solidFill>
                  </a:rPr>
                  <a:t>Consumers</a:t>
                </a:r>
              </a:p>
              <a:p>
                <a:pPr algn="ctr"/>
                <a:r>
                  <a:rPr lang="en-US" sz="1400" dirty="0">
                    <a:solidFill>
                      <a:schemeClr val="bg1"/>
                    </a:solidFill>
                  </a:rPr>
                  <a:t>Poultry</a:t>
                </a:r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F96CE924-1AF4-4F12-8A2D-F3AEACBDA2ED}"/>
                  </a:ext>
                </a:extLst>
              </p:cNvPr>
              <p:cNvSpPr/>
              <p:nvPr/>
            </p:nvSpPr>
            <p:spPr>
              <a:xfrm>
                <a:off x="6555900" y="1507849"/>
                <a:ext cx="695783" cy="695783"/>
              </a:xfrm>
              <a:prstGeom prst="ellipse">
                <a:avLst/>
              </a:prstGeom>
              <a:solidFill>
                <a:srgbClr val="00A7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" name="Graphic 3" descr="Shopping cart">
                <a:extLst>
                  <a:ext uri="{FF2B5EF4-FFF2-40B4-BE49-F238E27FC236}">
                    <a16:creationId xmlns:a16="http://schemas.microsoft.com/office/drawing/2014/main" id="{CF045E08-7F53-4877-BC1F-88D9D5EE69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6621377" y="1602788"/>
                <a:ext cx="556736" cy="556736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threePt" dir="t"/>
              </a:scene3d>
            </p:spPr>
          </p:pic>
        </p:grpSp>
        <p:sp>
          <p:nvSpPr>
            <p:cNvPr id="73" name="Isosceles Triangle 72">
              <a:extLst>
                <a:ext uri="{FF2B5EF4-FFF2-40B4-BE49-F238E27FC236}">
                  <a16:creationId xmlns:a16="http://schemas.microsoft.com/office/drawing/2014/main" id="{9CEBACD5-02EB-48F9-BFEC-D02819F055EB}"/>
                </a:ext>
              </a:extLst>
            </p:cNvPr>
            <p:cNvSpPr/>
            <p:nvPr/>
          </p:nvSpPr>
          <p:spPr>
            <a:xfrm rot="12586162">
              <a:off x="5050982" y="1963666"/>
              <a:ext cx="242509" cy="246653"/>
            </a:xfrm>
            <a:prstGeom prst="triangle">
              <a:avLst/>
            </a:prstGeom>
            <a:solidFill>
              <a:srgbClr val="C4C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A0E668B-2619-4D79-ADA5-E1AF779CAEFF}"/>
              </a:ext>
            </a:extLst>
          </p:cNvPr>
          <p:cNvGrpSpPr/>
          <p:nvPr/>
        </p:nvGrpSpPr>
        <p:grpSpPr>
          <a:xfrm>
            <a:off x="6804148" y="4672390"/>
            <a:ext cx="2208164" cy="883346"/>
            <a:chOff x="6804148" y="4672390"/>
            <a:chExt cx="2208164" cy="88334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69F86DC-2BCA-4550-9CBC-5DD290C28F8B}"/>
                </a:ext>
              </a:extLst>
            </p:cNvPr>
            <p:cNvGrpSpPr/>
            <p:nvPr/>
          </p:nvGrpSpPr>
          <p:grpSpPr>
            <a:xfrm>
              <a:off x="6977785" y="4672390"/>
              <a:ext cx="2034527" cy="883346"/>
              <a:chOff x="8395260" y="4015505"/>
              <a:chExt cx="2034527" cy="883346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726FACBB-E9CF-463B-B83B-1D26414DBC06}"/>
                  </a:ext>
                </a:extLst>
              </p:cNvPr>
              <p:cNvSpPr/>
              <p:nvPr/>
            </p:nvSpPr>
            <p:spPr>
              <a:xfrm>
                <a:off x="8395260" y="4015505"/>
                <a:ext cx="883346" cy="883346"/>
              </a:xfrm>
              <a:prstGeom prst="ellipse">
                <a:avLst/>
              </a:prstGeom>
              <a:solidFill>
                <a:srgbClr val="C4C7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hteckige Legende 47">
                <a:extLst>
                  <a:ext uri="{FF2B5EF4-FFF2-40B4-BE49-F238E27FC236}">
                    <a16:creationId xmlns:a16="http://schemas.microsoft.com/office/drawing/2014/main" id="{D5382CAA-1ABA-4BAA-8957-BD24162DFD95}"/>
                  </a:ext>
                </a:extLst>
              </p:cNvPr>
              <p:cNvSpPr/>
              <p:nvPr/>
            </p:nvSpPr>
            <p:spPr>
              <a:xfrm>
                <a:off x="9162701" y="4154502"/>
                <a:ext cx="1267086" cy="599389"/>
              </a:xfrm>
              <a:prstGeom prst="wedgeRectCallout">
                <a:avLst>
                  <a:gd name="adj1" fmla="val 47658"/>
                  <a:gd name="adj2" fmla="val 34970"/>
                </a:avLst>
              </a:prstGeom>
              <a:solidFill>
                <a:srgbClr val="C4C7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</a:rPr>
                  <a:t>Producers</a:t>
                </a:r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50CF66FC-6050-4606-B343-959C5B909D0A}"/>
                  </a:ext>
                </a:extLst>
              </p:cNvPr>
              <p:cNvSpPr/>
              <p:nvPr/>
            </p:nvSpPr>
            <p:spPr>
              <a:xfrm>
                <a:off x="8497570" y="4109286"/>
                <a:ext cx="695783" cy="695783"/>
              </a:xfrm>
              <a:prstGeom prst="ellipse">
                <a:avLst/>
              </a:prstGeom>
              <a:solidFill>
                <a:srgbClr val="00A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Graphic 18" descr="Farmer">
                <a:extLst>
                  <a:ext uri="{FF2B5EF4-FFF2-40B4-BE49-F238E27FC236}">
                    <a16:creationId xmlns:a16="http://schemas.microsoft.com/office/drawing/2014/main" id="{D65CAC45-4354-4133-9C8C-3B2D7A0B56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8568444" y="4168561"/>
                <a:ext cx="599389" cy="599389"/>
              </a:xfrm>
              <a:prstGeom prst="rect">
                <a:avLst/>
              </a:prstGeom>
            </p:spPr>
          </p:pic>
        </p:grpSp>
        <p:sp>
          <p:nvSpPr>
            <p:cNvPr id="74" name="Isosceles Triangle 73">
              <a:extLst>
                <a:ext uri="{FF2B5EF4-FFF2-40B4-BE49-F238E27FC236}">
                  <a16:creationId xmlns:a16="http://schemas.microsoft.com/office/drawing/2014/main" id="{7FBEFC45-6B5E-4CE3-9D6A-2290170F1447}"/>
                </a:ext>
              </a:extLst>
            </p:cNvPr>
            <p:cNvSpPr/>
            <p:nvPr/>
          </p:nvSpPr>
          <p:spPr>
            <a:xfrm rot="14907714">
              <a:off x="6806220" y="5224168"/>
              <a:ext cx="242509" cy="246653"/>
            </a:xfrm>
            <a:prstGeom prst="triangle">
              <a:avLst/>
            </a:prstGeom>
            <a:solidFill>
              <a:srgbClr val="C4C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713BD5E-B8EE-4200-8D7A-9904278BBBAD}"/>
              </a:ext>
            </a:extLst>
          </p:cNvPr>
          <p:cNvGrpSpPr/>
          <p:nvPr/>
        </p:nvGrpSpPr>
        <p:grpSpPr>
          <a:xfrm>
            <a:off x="1269677" y="5373285"/>
            <a:ext cx="2199839" cy="883346"/>
            <a:chOff x="1269677" y="5373285"/>
            <a:chExt cx="2199839" cy="883346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BB2CFA7-D834-45B3-AAC5-52AF7EF67F6F}"/>
                </a:ext>
              </a:extLst>
            </p:cNvPr>
            <p:cNvGrpSpPr/>
            <p:nvPr/>
          </p:nvGrpSpPr>
          <p:grpSpPr>
            <a:xfrm>
              <a:off x="1269677" y="5373285"/>
              <a:ext cx="2103901" cy="883346"/>
              <a:chOff x="727852" y="5205508"/>
              <a:chExt cx="2103901" cy="883346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D01641EA-1D00-4DE0-9EEC-26FAFFE1C3D5}"/>
                  </a:ext>
                </a:extLst>
              </p:cNvPr>
              <p:cNvSpPr/>
              <p:nvPr/>
            </p:nvSpPr>
            <p:spPr>
              <a:xfrm>
                <a:off x="1948407" y="5205508"/>
                <a:ext cx="883346" cy="883346"/>
              </a:xfrm>
              <a:prstGeom prst="ellipse">
                <a:avLst/>
              </a:prstGeom>
              <a:solidFill>
                <a:srgbClr val="C4C7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hteckige Legende 47">
                <a:extLst>
                  <a:ext uri="{FF2B5EF4-FFF2-40B4-BE49-F238E27FC236}">
                    <a16:creationId xmlns:a16="http://schemas.microsoft.com/office/drawing/2014/main" id="{18DA769B-875A-41C0-98D7-6E068F2CE24A}"/>
                  </a:ext>
                </a:extLst>
              </p:cNvPr>
              <p:cNvSpPr/>
              <p:nvPr/>
            </p:nvSpPr>
            <p:spPr>
              <a:xfrm>
                <a:off x="727852" y="5346836"/>
                <a:ext cx="1352578" cy="542908"/>
              </a:xfrm>
              <a:prstGeom prst="wedgeRectCallout">
                <a:avLst>
                  <a:gd name="adj1" fmla="val 47658"/>
                  <a:gd name="adj2" fmla="val 34970"/>
                </a:avLst>
              </a:prstGeom>
              <a:solidFill>
                <a:srgbClr val="C4C7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</a:rPr>
                  <a:t>Value Chain</a:t>
                </a:r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2F5C4579-722C-4EB2-9CB3-2F96582D4F3F}"/>
                  </a:ext>
                </a:extLst>
              </p:cNvPr>
              <p:cNvSpPr/>
              <p:nvPr/>
            </p:nvSpPr>
            <p:spPr>
              <a:xfrm>
                <a:off x="2045239" y="5315460"/>
                <a:ext cx="695783" cy="695783"/>
              </a:xfrm>
              <a:prstGeom prst="ellipse">
                <a:avLst/>
              </a:prstGeom>
              <a:solidFill>
                <a:srgbClr val="00AA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7" name="Graphic 66" descr="Arrow circle">
                <a:extLst>
                  <a:ext uri="{FF2B5EF4-FFF2-40B4-BE49-F238E27FC236}">
                    <a16:creationId xmlns:a16="http://schemas.microsoft.com/office/drawing/2014/main" id="{DB94D291-7343-436C-893D-954E614D35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2049955" y="5326661"/>
                <a:ext cx="670866" cy="670866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threePt" dir="t"/>
              </a:scene3d>
            </p:spPr>
          </p:pic>
        </p:grpSp>
        <p:sp>
          <p:nvSpPr>
            <p:cNvPr id="81" name="Isosceles Triangle 80">
              <a:extLst>
                <a:ext uri="{FF2B5EF4-FFF2-40B4-BE49-F238E27FC236}">
                  <a16:creationId xmlns:a16="http://schemas.microsoft.com/office/drawing/2014/main" id="{AA90DF54-8EC0-4889-9B8A-2C619BD30771}"/>
                </a:ext>
              </a:extLst>
            </p:cNvPr>
            <p:cNvSpPr/>
            <p:nvPr/>
          </p:nvSpPr>
          <p:spPr>
            <a:xfrm rot="3138777">
              <a:off x="3224935" y="5382232"/>
              <a:ext cx="242509" cy="246653"/>
            </a:xfrm>
            <a:prstGeom prst="triangle">
              <a:avLst/>
            </a:prstGeom>
            <a:solidFill>
              <a:srgbClr val="C4C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A859259-BD07-4036-82F3-A5A33A9AA27F}"/>
              </a:ext>
            </a:extLst>
          </p:cNvPr>
          <p:cNvGrpSpPr/>
          <p:nvPr/>
        </p:nvGrpSpPr>
        <p:grpSpPr>
          <a:xfrm>
            <a:off x="85740" y="4392918"/>
            <a:ext cx="2252571" cy="883346"/>
            <a:chOff x="85740" y="4392918"/>
            <a:chExt cx="2252571" cy="883346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90A10D67-FC3F-477A-A898-C5D295130705}"/>
                </a:ext>
              </a:extLst>
            </p:cNvPr>
            <p:cNvSpPr/>
            <p:nvPr/>
          </p:nvSpPr>
          <p:spPr>
            <a:xfrm>
              <a:off x="1331640" y="4392918"/>
              <a:ext cx="883346" cy="883346"/>
            </a:xfrm>
            <a:prstGeom prst="ellipse">
              <a:avLst/>
            </a:prstGeom>
            <a:solidFill>
              <a:srgbClr val="C4C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hteckige Legende 47">
              <a:extLst>
                <a:ext uri="{FF2B5EF4-FFF2-40B4-BE49-F238E27FC236}">
                  <a16:creationId xmlns:a16="http://schemas.microsoft.com/office/drawing/2014/main" id="{8795054E-4172-47D2-9A6B-A5815EDA51F2}"/>
                </a:ext>
              </a:extLst>
            </p:cNvPr>
            <p:cNvSpPr/>
            <p:nvPr/>
          </p:nvSpPr>
          <p:spPr>
            <a:xfrm>
              <a:off x="85740" y="4503738"/>
              <a:ext cx="1438008" cy="567996"/>
            </a:xfrm>
            <a:prstGeom prst="wedgeRectCallout">
              <a:avLst>
                <a:gd name="adj1" fmla="val 47658"/>
                <a:gd name="adj2" fmla="val 34970"/>
              </a:avLst>
            </a:prstGeom>
            <a:solidFill>
              <a:srgbClr val="C4C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Policies</a:t>
              </a:r>
            </a:p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Impact Analysis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0E2F4C41-0AF2-48A3-9838-E124DFBFE6D8}"/>
                </a:ext>
              </a:extLst>
            </p:cNvPr>
            <p:cNvSpPr/>
            <p:nvPr/>
          </p:nvSpPr>
          <p:spPr>
            <a:xfrm>
              <a:off x="1438466" y="4481979"/>
              <a:ext cx="710971" cy="710971"/>
            </a:xfrm>
            <a:prstGeom prst="ellipse">
              <a:avLst/>
            </a:prstGeom>
            <a:solidFill>
              <a:srgbClr val="84B4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Isosceles Triangle 79">
              <a:extLst>
                <a:ext uri="{FF2B5EF4-FFF2-40B4-BE49-F238E27FC236}">
                  <a16:creationId xmlns:a16="http://schemas.microsoft.com/office/drawing/2014/main" id="{0D983393-1328-4418-BC6A-EC71A0F9123F}"/>
                </a:ext>
              </a:extLst>
            </p:cNvPr>
            <p:cNvSpPr/>
            <p:nvPr/>
          </p:nvSpPr>
          <p:spPr>
            <a:xfrm rot="3138777">
              <a:off x="2093730" y="4400329"/>
              <a:ext cx="242509" cy="246653"/>
            </a:xfrm>
            <a:prstGeom prst="triangle">
              <a:avLst/>
            </a:prstGeom>
            <a:solidFill>
              <a:srgbClr val="C4C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phic 8" descr="Research">
              <a:extLst>
                <a:ext uri="{FF2B5EF4-FFF2-40B4-BE49-F238E27FC236}">
                  <a16:creationId xmlns:a16="http://schemas.microsoft.com/office/drawing/2014/main" id="{383CE029-50A1-472C-98D5-475D84F94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505413" y="4550468"/>
              <a:ext cx="523775" cy="523775"/>
            </a:xfrm>
            <a:prstGeom prst="rect">
              <a:avLst/>
            </a:prstGeom>
            <a:scene3d>
              <a:camera prst="orthographicFront">
                <a:rot lat="0" lon="0" rev="0"/>
              </a:camera>
              <a:lightRig rig="threePt" dir="t"/>
            </a:scene3d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6051E22-5489-41CF-8A0F-658A031B318E}"/>
              </a:ext>
            </a:extLst>
          </p:cNvPr>
          <p:cNvGrpSpPr/>
          <p:nvPr/>
        </p:nvGrpSpPr>
        <p:grpSpPr>
          <a:xfrm>
            <a:off x="297251" y="1302368"/>
            <a:ext cx="2208081" cy="913514"/>
            <a:chOff x="297251" y="1302368"/>
            <a:chExt cx="2208081" cy="913514"/>
          </a:xfrm>
        </p:grpSpPr>
        <p:sp>
          <p:nvSpPr>
            <p:cNvPr id="79" name="Isosceles Triangle 78">
              <a:extLst>
                <a:ext uri="{FF2B5EF4-FFF2-40B4-BE49-F238E27FC236}">
                  <a16:creationId xmlns:a16="http://schemas.microsoft.com/office/drawing/2014/main" id="{5C492AF1-40FF-4545-885F-99EAE2FD6461}"/>
                </a:ext>
              </a:extLst>
            </p:cNvPr>
            <p:cNvSpPr/>
            <p:nvPr/>
          </p:nvSpPr>
          <p:spPr>
            <a:xfrm rot="8484911">
              <a:off x="2262823" y="1969229"/>
              <a:ext cx="242509" cy="246653"/>
            </a:xfrm>
            <a:prstGeom prst="triangle">
              <a:avLst/>
            </a:prstGeom>
            <a:solidFill>
              <a:srgbClr val="C4C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F7C9D73-39B9-400D-96B9-BC9FE11877B5}"/>
                </a:ext>
              </a:extLst>
            </p:cNvPr>
            <p:cNvGrpSpPr/>
            <p:nvPr/>
          </p:nvGrpSpPr>
          <p:grpSpPr>
            <a:xfrm>
              <a:off x="297251" y="1302368"/>
              <a:ext cx="2155650" cy="883346"/>
              <a:chOff x="297251" y="1302368"/>
              <a:chExt cx="2155650" cy="883346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66BE488-1A58-4665-9F48-0D4C66C4A998}"/>
                  </a:ext>
                </a:extLst>
              </p:cNvPr>
              <p:cNvSpPr/>
              <p:nvPr/>
            </p:nvSpPr>
            <p:spPr>
              <a:xfrm>
                <a:off x="1569555" y="1302368"/>
                <a:ext cx="883346" cy="883346"/>
              </a:xfrm>
              <a:prstGeom prst="ellipse">
                <a:avLst/>
              </a:prstGeom>
              <a:solidFill>
                <a:srgbClr val="C4C7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hteckige Legende 47"/>
              <p:cNvSpPr/>
              <p:nvPr/>
            </p:nvSpPr>
            <p:spPr>
              <a:xfrm>
                <a:off x="297251" y="1423095"/>
                <a:ext cx="1399619" cy="586453"/>
              </a:xfrm>
              <a:prstGeom prst="wedgeRectCallout">
                <a:avLst>
                  <a:gd name="adj1" fmla="val 47658"/>
                  <a:gd name="adj2" fmla="val 34970"/>
                </a:avLst>
              </a:prstGeom>
              <a:solidFill>
                <a:srgbClr val="C4C7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>
                    <a:solidFill>
                      <a:schemeClr val="bg1"/>
                    </a:solidFill>
                  </a:rPr>
                  <a:t>Trade </a:t>
                </a:r>
                <a:r>
                  <a:rPr lang="de-DE" b="1" dirty="0" err="1">
                    <a:solidFill>
                      <a:schemeClr val="bg1"/>
                    </a:solidFill>
                  </a:rPr>
                  <a:t>Flows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DF07A59-8764-45BF-A597-C3BBCE84DA2D}"/>
                  </a:ext>
                </a:extLst>
              </p:cNvPr>
              <p:cNvSpPr/>
              <p:nvPr/>
            </p:nvSpPr>
            <p:spPr>
              <a:xfrm>
                <a:off x="1671865" y="1396149"/>
                <a:ext cx="695783" cy="695783"/>
              </a:xfrm>
              <a:prstGeom prst="ellipse">
                <a:avLst/>
              </a:prstGeom>
              <a:solidFill>
                <a:srgbClr val="72BA9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Graphic 6" descr="World">
                <a:extLst>
                  <a:ext uri="{FF2B5EF4-FFF2-40B4-BE49-F238E27FC236}">
                    <a16:creationId xmlns:a16="http://schemas.microsoft.com/office/drawing/2014/main" id="{6DFD4823-A387-44A8-B2F9-4250458DFC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tretch>
                <a:fillRect/>
              </a:stretch>
            </p:blipFill>
            <p:spPr>
              <a:xfrm>
                <a:off x="1723676" y="1438030"/>
                <a:ext cx="592159" cy="592159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threePt" dir="t"/>
              </a:scene3d>
            </p:spPr>
          </p:pic>
        </p:grpSp>
      </p:grpSp>
    </p:spTree>
    <p:extLst>
      <p:ext uri="{BB962C8B-B14F-4D97-AF65-F5344CB8AC3E}">
        <p14:creationId xmlns:p14="http://schemas.microsoft.com/office/powerpoint/2010/main" val="244882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8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8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8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8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9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8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8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7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3" r="6819" b="4121"/>
          <a:stretch/>
        </p:blipFill>
        <p:spPr bwMode="auto">
          <a:xfrm>
            <a:off x="110117" y="1239787"/>
            <a:ext cx="5830035" cy="3773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9532" y="53362"/>
            <a:ext cx="8424000" cy="972000"/>
          </a:xfrm>
        </p:spPr>
        <p:txBody>
          <a:bodyPr/>
          <a:lstStyle/>
          <a:p>
            <a:r>
              <a:rPr lang="de-DE" dirty="0"/>
              <a:t>Global Trade Flows of </a:t>
            </a:r>
            <a:r>
              <a:rPr lang="de-DE" dirty="0" smtClean="0"/>
              <a:t>Poultry Meat </a:t>
            </a:r>
            <a:r>
              <a:rPr lang="de-DE" dirty="0"/>
              <a:t>to West Africa (in 1000 ton)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47936" y="5227602"/>
            <a:ext cx="3107940" cy="10784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en-US" altLang="en-US" sz="1400" dirty="0">
                <a:ea typeface="Calibri" pitchFamily="34" charset="0"/>
                <a:cs typeface="Times New Roman" pitchFamily="18" charset="0"/>
              </a:rPr>
              <a:t>Source: Own elaboration based on </a:t>
            </a:r>
            <a:r>
              <a:rPr lang="fr-FR" altLang="en-US" sz="1400" dirty="0">
                <a:ea typeface="Calibri" pitchFamily="34" charset="0"/>
                <a:cs typeface="Times New Roman" pitchFamily="18" charset="0"/>
              </a:rPr>
              <a:t>UN </a:t>
            </a:r>
            <a:r>
              <a:rPr lang="fr-FR" altLang="en-US" sz="1400" dirty="0" err="1">
                <a:ea typeface="Calibri" pitchFamily="34" charset="0"/>
                <a:cs typeface="Times New Roman" pitchFamily="18" charset="0"/>
              </a:rPr>
              <a:t>Comtrade</a:t>
            </a:r>
            <a:r>
              <a:rPr lang="fr-FR" altLang="en-US" sz="1400" dirty="0">
                <a:ea typeface="Calibri" pitchFamily="34" charset="0"/>
                <a:cs typeface="Times New Roman" pitchFamily="18" charset="0"/>
              </a:rPr>
              <a:t>. </a:t>
            </a:r>
            <a:r>
              <a:rPr lang="fr-FR" altLang="en-US" sz="1400" dirty="0" smtClean="0">
                <a:ea typeface="Calibri" pitchFamily="34" charset="0"/>
                <a:cs typeface="Times New Roman" pitchFamily="18" charset="0"/>
              </a:rPr>
              <a:t>HS code</a:t>
            </a:r>
            <a:r>
              <a:rPr lang="fr-FR" altLang="en-US" sz="1400" dirty="0">
                <a:ea typeface="Calibri" pitchFamily="34" charset="0"/>
                <a:cs typeface="Times New Roman" pitchFamily="18" charset="0"/>
              </a:rPr>
              <a:t>: 0207, 0105, 020990, 150190, 160231, 160232, 160239</a:t>
            </a:r>
            <a:endParaRPr lang="fr-FR" altLang="en-US" sz="1400" dirty="0" smtClean="0">
              <a:ea typeface="Calibri" pitchFamily="34" charset="0"/>
              <a:cs typeface="Times New Roman" pitchFamily="18" charset="0"/>
            </a:endParaRPr>
          </a:p>
          <a:p>
            <a:pPr lvl="0">
              <a:lnSpc>
                <a:spcPts val="2400"/>
              </a:lnSpc>
              <a:spcAft>
                <a:spcPts val="1200"/>
              </a:spcAft>
            </a:pPr>
            <a:r>
              <a:rPr lang="fr-FR" altLang="en-US" sz="1400" dirty="0" smtClean="0">
                <a:ea typeface="Calibri" pitchFamily="34" charset="0"/>
                <a:cs typeface="Times New Roman" pitchFamily="18" charset="0"/>
              </a:rPr>
              <a:t> 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951820" y="1988840"/>
            <a:ext cx="3741280" cy="600498"/>
          </a:xfrm>
          <a:custGeom>
            <a:avLst/>
            <a:gdLst>
              <a:gd name="connsiteX0" fmla="*/ 0 w 3792353"/>
              <a:gd name="connsiteY0" fmla="*/ 61530 h 542794"/>
              <a:gd name="connsiteX1" fmla="*/ 2723949 w 3792353"/>
              <a:gd name="connsiteY1" fmla="*/ 42280 h 542794"/>
              <a:gd name="connsiteX2" fmla="*/ 3792353 w 3792353"/>
              <a:gd name="connsiteY2" fmla="*/ 542794 h 54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92353" h="542794">
                <a:moveTo>
                  <a:pt x="0" y="61530"/>
                </a:moveTo>
                <a:cubicBezTo>
                  <a:pt x="1045945" y="11799"/>
                  <a:pt x="2091890" y="-37931"/>
                  <a:pt x="2723949" y="42280"/>
                </a:cubicBezTo>
                <a:cubicBezTo>
                  <a:pt x="3356008" y="122491"/>
                  <a:pt x="3574180" y="332642"/>
                  <a:pt x="3792353" y="542794"/>
                </a:cubicBezTo>
              </a:path>
            </a:pathLst>
          </a:custGeom>
          <a:noFill/>
          <a:ln w="15875">
            <a:solidFill>
              <a:srgbClr val="FF0000"/>
            </a:solidFill>
            <a:prstDash val="sysDash"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Picture 9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" t="-66" r="14388" b="4956"/>
          <a:stretch/>
        </p:blipFill>
        <p:spPr bwMode="auto">
          <a:xfrm>
            <a:off x="3347864" y="2589338"/>
            <a:ext cx="5724636" cy="35202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4647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2" t="2739" r="14818" b="-212"/>
          <a:stretch/>
        </p:blipFill>
        <p:spPr bwMode="auto">
          <a:xfrm>
            <a:off x="79630" y="1196340"/>
            <a:ext cx="5824518" cy="39608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9532" y="86369"/>
            <a:ext cx="8424000" cy="972000"/>
          </a:xfrm>
        </p:spPr>
        <p:txBody>
          <a:bodyPr/>
          <a:lstStyle/>
          <a:p>
            <a:r>
              <a:rPr lang="de-DE" dirty="0" smtClean="0"/>
              <a:t>Global Trade Flows of Milk to </a:t>
            </a:r>
            <a:r>
              <a:rPr lang="de-DE" dirty="0"/>
              <a:t>West Africa (in million USD)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79512" y="5215137"/>
            <a:ext cx="3024336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en-US" altLang="en-US" sz="1400" dirty="0">
                <a:ea typeface="Calibri" pitchFamily="34" charset="0"/>
                <a:cs typeface="Times New Roman" pitchFamily="18" charset="0"/>
              </a:rPr>
              <a:t>Source: </a:t>
            </a:r>
            <a:r>
              <a:rPr lang="en-US" altLang="en-US" sz="1400" dirty="0" smtClean="0">
                <a:ea typeface="Calibri" pitchFamily="34" charset="0"/>
                <a:cs typeface="Times New Roman" pitchFamily="18" charset="0"/>
              </a:rPr>
              <a:t>Own elaboration based on </a:t>
            </a:r>
            <a:r>
              <a:rPr lang="fr-FR" altLang="en-US" sz="1400" dirty="0" smtClean="0">
                <a:ea typeface="Calibri" pitchFamily="34" charset="0"/>
                <a:cs typeface="Times New Roman" pitchFamily="18" charset="0"/>
              </a:rPr>
              <a:t>UN </a:t>
            </a:r>
            <a:r>
              <a:rPr lang="fr-FR" altLang="en-US" sz="1400" dirty="0" err="1" smtClean="0">
                <a:ea typeface="Calibri" pitchFamily="34" charset="0"/>
                <a:cs typeface="Times New Roman" pitchFamily="18" charset="0"/>
              </a:rPr>
              <a:t>Comtrade</a:t>
            </a:r>
            <a:r>
              <a:rPr lang="fr-FR" altLang="en-US" sz="1400" dirty="0" smtClean="0">
                <a:ea typeface="Calibri" pitchFamily="34" charset="0"/>
                <a:cs typeface="Times New Roman" pitchFamily="18" charset="0"/>
              </a:rPr>
              <a:t>. HS code: 0401--, 040291, 040299, 0403--, 040490, 0405--, 0406--, 170211, 170219, 2105--, 350110.</a:t>
            </a:r>
          </a:p>
          <a:p>
            <a:pPr lvl="0">
              <a:lnSpc>
                <a:spcPts val="2400"/>
              </a:lnSpc>
              <a:spcAft>
                <a:spcPts val="1200"/>
              </a:spcAft>
            </a:pPr>
            <a:r>
              <a:rPr lang="fr-FR" altLang="en-US" sz="1400" dirty="0" smtClean="0">
                <a:ea typeface="Calibri" pitchFamily="34" charset="0"/>
                <a:cs typeface="Times New Roman" pitchFamily="18" charset="0"/>
              </a:rPr>
              <a:t> </a:t>
            </a:r>
            <a:endParaRPr lang="en-US" sz="1400" dirty="0">
              <a:solidFill>
                <a:schemeClr val="tx2"/>
              </a:solidFill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5" t="7657" b="3731"/>
          <a:stretch/>
        </p:blipFill>
        <p:spPr bwMode="auto">
          <a:xfrm>
            <a:off x="3203848" y="2550841"/>
            <a:ext cx="5815708" cy="3575319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</p:spPr>
      </p:pic>
      <p:sp>
        <p:nvSpPr>
          <p:cNvPr id="7" name="Freeform 6"/>
          <p:cNvSpPr/>
          <p:nvPr/>
        </p:nvSpPr>
        <p:spPr>
          <a:xfrm>
            <a:off x="2954957" y="1892398"/>
            <a:ext cx="3741280" cy="600498"/>
          </a:xfrm>
          <a:custGeom>
            <a:avLst/>
            <a:gdLst>
              <a:gd name="connsiteX0" fmla="*/ 0 w 3792353"/>
              <a:gd name="connsiteY0" fmla="*/ 61530 h 542794"/>
              <a:gd name="connsiteX1" fmla="*/ 2723949 w 3792353"/>
              <a:gd name="connsiteY1" fmla="*/ 42280 h 542794"/>
              <a:gd name="connsiteX2" fmla="*/ 3792353 w 3792353"/>
              <a:gd name="connsiteY2" fmla="*/ 542794 h 54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92353" h="542794">
                <a:moveTo>
                  <a:pt x="0" y="61530"/>
                </a:moveTo>
                <a:cubicBezTo>
                  <a:pt x="1045945" y="11799"/>
                  <a:pt x="2091890" y="-37931"/>
                  <a:pt x="2723949" y="42280"/>
                </a:cubicBezTo>
                <a:cubicBezTo>
                  <a:pt x="3356008" y="122491"/>
                  <a:pt x="3574180" y="332642"/>
                  <a:pt x="3792353" y="542794"/>
                </a:cubicBezTo>
              </a:path>
            </a:pathLst>
          </a:custGeom>
          <a:noFill/>
          <a:ln w="15875">
            <a:solidFill>
              <a:srgbClr val="FF0000"/>
            </a:solidFill>
            <a:prstDash val="sysDash"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833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B47E93E-C3B2-468C-B928-5D3D91EDF3E3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4" t="3383" r="14316" b="7612"/>
          <a:stretch/>
        </p:blipFill>
        <p:spPr bwMode="auto">
          <a:xfrm>
            <a:off x="93611" y="1205908"/>
            <a:ext cx="5954552" cy="37948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itel 1"/>
          <p:cNvSpPr txBox="1">
            <a:spLocks/>
          </p:cNvSpPr>
          <p:nvPr/>
        </p:nvSpPr>
        <p:spPr>
          <a:xfrm>
            <a:off x="359532" y="85514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3500"/>
              </a:lnSpc>
              <a:spcBef>
                <a:spcPct val="0"/>
              </a:spcBef>
              <a:buNone/>
              <a:defRPr sz="3000" b="1" i="0" kern="1200" baseline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Global Trade Flows of Milk Powder to West Africa (in million USD)</a:t>
            </a:r>
          </a:p>
        </p:txBody>
      </p:sp>
      <p:sp>
        <p:nvSpPr>
          <p:cNvPr id="9" name="Textfeld 4"/>
          <p:cNvSpPr txBox="1"/>
          <p:nvPr/>
        </p:nvSpPr>
        <p:spPr>
          <a:xfrm>
            <a:off x="183621" y="5271691"/>
            <a:ext cx="3182245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en-US" altLang="en-US" sz="1400" dirty="0">
                <a:ea typeface="Calibri" pitchFamily="34" charset="0"/>
                <a:cs typeface="Times New Roman" pitchFamily="18" charset="0"/>
              </a:rPr>
              <a:t>Own elaboration based on the UN </a:t>
            </a:r>
            <a:r>
              <a:rPr lang="en-US" altLang="en-US" sz="1400" dirty="0" err="1">
                <a:ea typeface="Calibri" pitchFamily="34" charset="0"/>
                <a:cs typeface="Times New Roman" pitchFamily="18" charset="0"/>
              </a:rPr>
              <a:t>Comtrade</a:t>
            </a:r>
            <a:r>
              <a:rPr lang="en-US" altLang="en-US" sz="1400" dirty="0">
                <a:ea typeface="Calibri" pitchFamily="34" charset="0"/>
                <a:cs typeface="Times New Roman" pitchFamily="18" charset="0"/>
              </a:rPr>
              <a:t> database, 2017. HS product code: 040221, 040210, 040410, 040229.</a:t>
            </a:r>
            <a:r>
              <a:rPr lang="fr-FR" altLang="en-US" sz="1400" dirty="0" smtClean="0">
                <a:ea typeface="Calibri" pitchFamily="34" charset="0"/>
                <a:cs typeface="Times New Roman" pitchFamily="18" charset="0"/>
              </a:rPr>
              <a:t> 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2915816" y="1919460"/>
            <a:ext cx="3741280" cy="600498"/>
          </a:xfrm>
          <a:custGeom>
            <a:avLst/>
            <a:gdLst>
              <a:gd name="connsiteX0" fmla="*/ 0 w 3792353"/>
              <a:gd name="connsiteY0" fmla="*/ 61530 h 542794"/>
              <a:gd name="connsiteX1" fmla="*/ 2723949 w 3792353"/>
              <a:gd name="connsiteY1" fmla="*/ 42280 h 542794"/>
              <a:gd name="connsiteX2" fmla="*/ 3792353 w 3792353"/>
              <a:gd name="connsiteY2" fmla="*/ 542794 h 54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92353" h="542794">
                <a:moveTo>
                  <a:pt x="0" y="61530"/>
                </a:moveTo>
                <a:cubicBezTo>
                  <a:pt x="1045945" y="11799"/>
                  <a:pt x="2091890" y="-37931"/>
                  <a:pt x="2723949" y="42280"/>
                </a:cubicBezTo>
                <a:cubicBezTo>
                  <a:pt x="3356008" y="122491"/>
                  <a:pt x="3574180" y="332642"/>
                  <a:pt x="3792353" y="542794"/>
                </a:cubicBezTo>
              </a:path>
            </a:pathLst>
          </a:custGeom>
          <a:noFill/>
          <a:ln w="15875">
            <a:solidFill>
              <a:srgbClr val="FF0000"/>
            </a:solidFill>
            <a:prstDash val="sysDash"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30F3BD-B001-492E-99EF-2994627321E8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" r="2070" b="4995"/>
          <a:stretch/>
        </p:blipFill>
        <p:spPr bwMode="auto">
          <a:xfrm>
            <a:off x="3455876" y="2636912"/>
            <a:ext cx="5580620" cy="34842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466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359532" y="67712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3500"/>
              </a:lnSpc>
              <a:spcBef>
                <a:spcPct val="0"/>
              </a:spcBef>
              <a:buNone/>
              <a:defRPr sz="3000" b="1" i="0" kern="1200" baseline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Global Trade Flows of </a:t>
            </a:r>
            <a:r>
              <a:rPr lang="de-DE" dirty="0" smtClean="0"/>
              <a:t>Full-Fat Milk to </a:t>
            </a:r>
            <a:r>
              <a:rPr lang="de-DE" dirty="0"/>
              <a:t>West Africa (in million USD)</a:t>
            </a:r>
          </a:p>
        </p:txBody>
      </p:sp>
      <p:sp>
        <p:nvSpPr>
          <p:cNvPr id="9" name="Textfeld 4"/>
          <p:cNvSpPr txBox="1"/>
          <p:nvPr/>
        </p:nvSpPr>
        <p:spPr>
          <a:xfrm>
            <a:off x="271612" y="5301208"/>
            <a:ext cx="262829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en-US" altLang="en-US" sz="1400" dirty="0">
                <a:ea typeface="Calibri" pitchFamily="34" charset="0"/>
                <a:cs typeface="Times New Roman" pitchFamily="18" charset="0"/>
              </a:rPr>
              <a:t>Source: Own elaboration based on </a:t>
            </a:r>
            <a:r>
              <a:rPr lang="fr-FR" altLang="en-US" sz="1400" dirty="0">
                <a:ea typeface="Calibri" pitchFamily="34" charset="0"/>
                <a:cs typeface="Times New Roman" pitchFamily="18" charset="0"/>
              </a:rPr>
              <a:t>UN </a:t>
            </a:r>
            <a:r>
              <a:rPr lang="fr-FR" altLang="en-US" sz="1400" dirty="0" err="1">
                <a:ea typeface="Calibri" pitchFamily="34" charset="0"/>
                <a:cs typeface="Times New Roman" pitchFamily="18" charset="0"/>
              </a:rPr>
              <a:t>Comtrade</a:t>
            </a:r>
            <a:r>
              <a:rPr lang="fr-FR" altLang="en-US" sz="1400" dirty="0">
                <a:ea typeface="Calibri" pitchFamily="34" charset="0"/>
                <a:cs typeface="Times New Roman" pitchFamily="18" charset="0"/>
              </a:rPr>
              <a:t>. Unit: Million USD</a:t>
            </a:r>
            <a:r>
              <a:rPr lang="fr-FR" altLang="en-US" sz="1400" dirty="0" smtClean="0">
                <a:ea typeface="Calibri" pitchFamily="34" charset="0"/>
                <a:cs typeface="Times New Roman" pitchFamily="18" charset="0"/>
              </a:rPr>
              <a:t>. HS code: 190190</a:t>
            </a:r>
          </a:p>
          <a:p>
            <a:pPr lvl="0">
              <a:lnSpc>
                <a:spcPts val="2400"/>
              </a:lnSpc>
              <a:spcAft>
                <a:spcPts val="1200"/>
              </a:spcAft>
            </a:pPr>
            <a:r>
              <a:rPr lang="fr-FR" altLang="en-US" sz="1400" dirty="0" smtClean="0">
                <a:ea typeface="Calibri" pitchFamily="34" charset="0"/>
                <a:cs typeface="Times New Roman" pitchFamily="18" charset="0"/>
              </a:rPr>
              <a:t> </a:t>
            </a:r>
            <a:endParaRPr lang="en-US" sz="1400" dirty="0">
              <a:solidFill>
                <a:schemeClr val="tx2"/>
              </a:solidFill>
            </a:endParaRPr>
          </a:p>
        </p:txBody>
      </p:sp>
      <p:pic>
        <p:nvPicPr>
          <p:cNvPr id="10" name="Picture 9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2" r="13513" b="5805"/>
          <a:stretch/>
        </p:blipFill>
        <p:spPr bwMode="auto">
          <a:xfrm>
            <a:off x="93611" y="1171724"/>
            <a:ext cx="5965528" cy="3887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Freeform 10"/>
          <p:cNvSpPr/>
          <p:nvPr/>
        </p:nvSpPr>
        <p:spPr>
          <a:xfrm>
            <a:off x="2954956" y="1952836"/>
            <a:ext cx="3741280" cy="600498"/>
          </a:xfrm>
          <a:custGeom>
            <a:avLst/>
            <a:gdLst>
              <a:gd name="connsiteX0" fmla="*/ 0 w 3792353"/>
              <a:gd name="connsiteY0" fmla="*/ 61530 h 542794"/>
              <a:gd name="connsiteX1" fmla="*/ 2723949 w 3792353"/>
              <a:gd name="connsiteY1" fmla="*/ 42280 h 542794"/>
              <a:gd name="connsiteX2" fmla="*/ 3792353 w 3792353"/>
              <a:gd name="connsiteY2" fmla="*/ 542794 h 54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92353" h="542794">
                <a:moveTo>
                  <a:pt x="0" y="61530"/>
                </a:moveTo>
                <a:cubicBezTo>
                  <a:pt x="1045945" y="11799"/>
                  <a:pt x="2091890" y="-37931"/>
                  <a:pt x="2723949" y="42280"/>
                </a:cubicBezTo>
                <a:cubicBezTo>
                  <a:pt x="3356008" y="122491"/>
                  <a:pt x="3574180" y="332642"/>
                  <a:pt x="3792353" y="542794"/>
                </a:cubicBezTo>
              </a:path>
            </a:pathLst>
          </a:custGeom>
          <a:noFill/>
          <a:ln w="15875">
            <a:solidFill>
              <a:srgbClr val="FF0000"/>
            </a:solidFill>
            <a:prstDash val="sysDash"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Picture 1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" r="3236" b="6069"/>
          <a:stretch/>
        </p:blipFill>
        <p:spPr bwMode="auto">
          <a:xfrm>
            <a:off x="3466293" y="2580520"/>
            <a:ext cx="5616624" cy="3603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953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Thünen blau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marL="0">
          <a:lnSpc>
            <a:spcPts val="2400"/>
          </a:lnSpc>
          <a:spcAft>
            <a:spcPts val="1200"/>
          </a:spcAft>
          <a:defRPr sz="2000" dirty="0" err="1" smtClean="0">
            <a:solidFill>
              <a:schemeClr val="tx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ünen grün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ünen blaugrün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ünen rot">
  <a:themeElements>
    <a:clrScheme name="THÜNEN Sekund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4B3228"/>
      </a:accent2>
      <a:accent3>
        <a:srgbClr val="AF0A19"/>
      </a:accent3>
      <a:accent4>
        <a:srgbClr val="E10019"/>
      </a:accent4>
      <a:accent5>
        <a:srgbClr val="E17D00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334">
    <a:dk1>
      <a:sysClr val="windowText" lastClr="000000"/>
    </a:dk1>
    <a:lt1>
      <a:srgbClr val="3F3F3F"/>
    </a:lt1>
    <a:dk2>
      <a:srgbClr val="08090A"/>
    </a:dk2>
    <a:lt2>
      <a:srgbClr val="FFFFFF"/>
    </a:lt2>
    <a:accent1>
      <a:srgbClr val="1C2024"/>
    </a:accent1>
    <a:accent2>
      <a:srgbClr val="E8E8E8"/>
    </a:accent2>
    <a:accent3>
      <a:srgbClr val="BBC0C3"/>
    </a:accent3>
    <a:accent4>
      <a:srgbClr val="FF8000"/>
    </a:accent4>
    <a:accent5>
      <a:srgbClr val="6B7278"/>
    </a:accent5>
    <a:accent6>
      <a:srgbClr val="333A42"/>
    </a:accent6>
    <a:hlink>
      <a:srgbClr val="FFFFFF"/>
    </a:hlink>
    <a:folHlink>
      <a:srgbClr val="FFFFFF"/>
    </a:folHlink>
  </a:clrScheme>
  <a:fontScheme name="Тема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573</Words>
  <Application>Microsoft Office PowerPoint</Application>
  <PresentationFormat>On-screen Show (4:3)</PresentationFormat>
  <Paragraphs>112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Arial</vt:lpstr>
      <vt:lpstr>Arial (Body)</vt:lpstr>
      <vt:lpstr>B Mitra</vt:lpstr>
      <vt:lpstr>Calibri</vt:lpstr>
      <vt:lpstr>Calibri </vt:lpstr>
      <vt:lpstr>Symbol</vt:lpstr>
      <vt:lpstr>Times New Roman</vt:lpstr>
      <vt:lpstr>Trebuchet MS</vt:lpstr>
      <vt:lpstr>Thünen blau</vt:lpstr>
      <vt:lpstr>Thünen grün</vt:lpstr>
      <vt:lpstr>Thünen blaugrün</vt:lpstr>
      <vt:lpstr>Thünen rot</vt:lpstr>
      <vt:lpstr>PowerPoint Presentation</vt:lpstr>
      <vt:lpstr>Introduction </vt:lpstr>
      <vt:lpstr>Introduction – Project Aim</vt:lpstr>
      <vt:lpstr>IMMPEX: an overview </vt:lpstr>
      <vt:lpstr>        The Project</vt:lpstr>
      <vt:lpstr>Global Trade Flows of Poultry Meat to West Africa (in 1000 ton)</vt:lpstr>
      <vt:lpstr>Global Trade Flows of Milk to West Africa (in million USD)</vt:lpstr>
      <vt:lpstr>PowerPoint Presentation</vt:lpstr>
      <vt:lpstr>PowerPoint Presentation</vt:lpstr>
      <vt:lpstr>Focus Regions</vt:lpstr>
      <vt:lpstr>Poultry Meat Production, Consumption and Imports of Ghana</vt:lpstr>
      <vt:lpstr>Total Dairy imports and Domestic Production in Senegal (1000 tons)</vt:lpstr>
      <vt:lpstr>EU-WA Economic Partnership Agreement</vt:lpstr>
      <vt:lpstr>Tariff Dismantling in EPA</vt:lpstr>
      <vt:lpstr>Import Tariffs on EU28 Poultry Exports (HS 0207)</vt:lpstr>
      <vt:lpstr>Method Flowchart</vt:lpstr>
      <vt:lpstr>Results</vt:lpstr>
      <vt:lpstr>Summary and Policy Implications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Thünen</dc:title>
  <dc:creator>Martin Banse</dc:creator>
  <cp:lastModifiedBy>Omid Zamani</cp:lastModifiedBy>
  <cp:revision>902</cp:revision>
  <cp:lastPrinted>2020-02-17T11:11:07Z</cp:lastPrinted>
  <dcterms:created xsi:type="dcterms:W3CDTF">2012-08-01T11:27:56Z</dcterms:created>
  <dcterms:modified xsi:type="dcterms:W3CDTF">2020-05-17T20:47:06Z</dcterms:modified>
</cp:coreProperties>
</file>