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58" r:id="rId3"/>
    <p:sldId id="269" r:id="rId4"/>
    <p:sldId id="259" r:id="rId5"/>
    <p:sldId id="260" r:id="rId6"/>
    <p:sldId id="262" r:id="rId7"/>
    <p:sldId id="261" r:id="rId8"/>
    <p:sldId id="263" r:id="rId9"/>
    <p:sldId id="264" r:id="rId10"/>
    <p:sldId id="265" r:id="rId11"/>
    <p:sldId id="266" r:id="rId12"/>
    <p:sldId id="268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6349" autoAdjust="0"/>
  </p:normalViewPr>
  <p:slideViewPr>
    <p:cSldViewPr snapToGrid="0">
      <p:cViewPr varScale="1">
        <p:scale>
          <a:sx n="114" d="100"/>
          <a:sy n="114" d="100"/>
        </p:scale>
        <p:origin x="438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230338-D1DB-48EF-B2C3-5A9412B2DD07}" type="datetimeFigureOut">
              <a:rPr lang="en-GB" smtClean="0"/>
              <a:t>09/06/2022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DD974F-E9A9-4F9B-ACCE-B37EE017DC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87042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FBA2C3-A0C4-4698-9641-DA34F4649338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37035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DD974F-E9A9-4F9B-ACCE-B37EE017DCC7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55811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DD974F-E9A9-4F9B-ACCE-B37EE017DCC7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08204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DD974F-E9A9-4F9B-ACCE-B37EE017DCC7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39492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CB3A48-E59B-45A7-AB3E-533721D5F2D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55D49EB-BB71-43DA-B068-63015E2C4AE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4D3BB4-4BDF-45D5-AF03-A7FD56A5DE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501484-9488-4A10-B835-A8017C02C66E}" type="datetimeFigureOut">
              <a:rPr lang="en-GB" smtClean="0"/>
              <a:t>09/06/2022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B5A2DA-A82C-4AD4-8DA7-B4D98FC43F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E51495-0129-4F77-A168-4C7753FF9E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84ADC-A55A-4E10-86D7-1CD11AC83B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82271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4FB5CB-937C-40A5-8744-73F1E006CA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4B00353-8C47-43CD-A3BE-F784DC6FD26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F73EFA-69C4-496E-A1BF-27068F8B2E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501484-9488-4A10-B835-A8017C02C66E}" type="datetimeFigureOut">
              <a:rPr lang="en-GB" smtClean="0"/>
              <a:t>09/06/2022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4478E4-21E3-4A72-88E9-A1DA58E602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0E0322-0D8D-4E74-9A25-60EE3CD540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84ADC-A55A-4E10-86D7-1CD11AC83B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187746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1D1B2B9-5B8D-4049-97D2-07E2F05C890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CE78959-6EC5-4305-B161-C14EA36AD3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906479-C796-4F36-B406-28387057F7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501484-9488-4A10-B835-A8017C02C66E}" type="datetimeFigureOut">
              <a:rPr lang="en-GB" smtClean="0"/>
              <a:t>09/06/2022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C4CC49-C6EA-4F85-94E4-C467EED00C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694669-0E35-42E0-917F-EA744F5121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84ADC-A55A-4E10-86D7-1CD11AC83B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59454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A58A3A-787C-48F0-9B38-6F58401FAB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157032-F4BA-4ADD-AFA4-377ABBC1F9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7F2A78-BA7A-4E68-A1D8-2106995875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501484-9488-4A10-B835-A8017C02C66E}" type="datetimeFigureOut">
              <a:rPr lang="en-GB" smtClean="0"/>
              <a:t>09/06/2022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7E14EF-28B1-484E-8714-AD3657A11B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7A8E8C-4F72-4CD3-9B43-95388790B3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84ADC-A55A-4E10-86D7-1CD11AC83B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88891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50ECCD-6959-40E6-888B-D3BA61DCD2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F468C43-EFED-4E2A-915C-0CDBBF9C5E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B530A0-F14A-40BA-8163-0F0B22882F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501484-9488-4A10-B835-A8017C02C66E}" type="datetimeFigureOut">
              <a:rPr lang="en-GB" smtClean="0"/>
              <a:t>09/06/2022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431262-4AA5-47B2-A63B-5A64E1A987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9EF467-99A9-4CFC-B6F3-E61147EF89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84ADC-A55A-4E10-86D7-1CD11AC83B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98871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6C586E-2B63-44B7-9D57-F6E3578E9B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DA45D1-E355-4253-BEA8-36CA3F554E0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6A19818-C9E5-4F37-836C-CC3E43E015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5905778-250E-41F5-9D0E-DA280CCFB2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501484-9488-4A10-B835-A8017C02C66E}" type="datetimeFigureOut">
              <a:rPr lang="en-GB" smtClean="0"/>
              <a:t>09/06/2022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E0D4BC1-1A72-489C-981F-8478CCD6F7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919AC7C-015F-439A-972D-59FB8B4CA1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84ADC-A55A-4E10-86D7-1CD11AC83B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897533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CBDEAF-5D02-4FCF-B59B-2DD59088BC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5DEC71-F154-4176-84E3-D29B654D3C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B38C2D3-A3D2-4D11-9111-545D71621D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065DDB0-E6EC-49A8-BF36-0E66589C93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EFC2278-1461-466B-B9E2-AB82DB8F37A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68684DA-EA6F-47F1-86EB-E26B5A5F17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501484-9488-4A10-B835-A8017C02C66E}" type="datetimeFigureOut">
              <a:rPr lang="en-GB" smtClean="0"/>
              <a:t>09/06/2022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50BA137-A4C4-4F7B-902F-18DB99C20B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8F50224-AA4F-4913-BC56-4B4FEFFA9E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84ADC-A55A-4E10-86D7-1CD11AC83B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79664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D18103-1C66-4597-AD66-88C73AAEDC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878AB4D-9008-4E78-A9B7-2F1101C1C9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501484-9488-4A10-B835-A8017C02C66E}" type="datetimeFigureOut">
              <a:rPr lang="en-GB" smtClean="0"/>
              <a:t>09/06/2022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DE18C53-518F-4C86-8492-E1572B4936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E9413CC-964A-44E3-9953-D2CFCE8F89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84ADC-A55A-4E10-86D7-1CD11AC83B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73345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317503A-43D2-4DFA-A2AC-31A0771E98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501484-9488-4A10-B835-A8017C02C66E}" type="datetimeFigureOut">
              <a:rPr lang="en-GB" smtClean="0"/>
              <a:t>09/06/2022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F61223C-D010-4EDB-9BBE-A7271927F6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8B030FA-A817-4016-89C2-5EDBF7051A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84ADC-A55A-4E10-86D7-1CD11AC83B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77805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0D7B5B-EA3A-4CFB-806C-713D73B122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398DA9-D38F-452C-94AE-7138BADE29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6DFC058-0F34-433A-9FFA-7E3E4704554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8F5CD3A-F7E8-4B48-974F-FDCA411E27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501484-9488-4A10-B835-A8017C02C66E}" type="datetimeFigureOut">
              <a:rPr lang="en-GB" smtClean="0"/>
              <a:t>09/06/2022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DD555FF-9287-479C-92B8-A3F798E709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B1455DA-4BE5-48D2-8FE7-33FE43937F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84ADC-A55A-4E10-86D7-1CD11AC83B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71040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311C2B-FD7B-4EEA-83B6-28FFA57D2D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2065EB7-DD65-46EB-AEDF-2048A224198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A875E12-F64E-4B71-A5C5-975703F9ED8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99C6E86-42D9-4649-B9ED-C755644353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501484-9488-4A10-B835-A8017C02C66E}" type="datetimeFigureOut">
              <a:rPr lang="en-GB" smtClean="0"/>
              <a:t>09/06/2022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77D4AD8-32FC-4046-92FB-29BE011D2E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7E4565B-2644-4AAB-BAC8-AB8C3BA6D4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84ADC-A55A-4E10-86D7-1CD11AC83B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72711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4B87B1F-FD51-4AD2-BD2E-89847244EC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3F3B1B3-5C5D-4D3C-A31A-A1FEEC4F3A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825E2D-BAE2-4224-A0B8-909C3A77A91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501484-9488-4A10-B835-A8017C02C66E}" type="datetimeFigureOut">
              <a:rPr lang="en-GB" smtClean="0"/>
              <a:t>09/06/2022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9EA782-D26A-47EF-A514-384CED0DBBB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095D80-42D7-4793-804E-C57A234363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284ADC-A55A-4E10-86D7-1CD11AC83B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55157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5">
            <a:extLst>
              <a:ext uri="{FF2B5EF4-FFF2-40B4-BE49-F238E27FC236}">
                <a16:creationId xmlns:a16="http://schemas.microsoft.com/office/drawing/2014/main" id="{36BA05FE-749C-4441-8070-24CAB7A61C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3" r="1923"/>
          <a:stretch>
            <a:fillRect/>
          </a:stretch>
        </p:blipFill>
        <p:spPr bwMode="auto">
          <a:xfrm>
            <a:off x="1439889" y="2924804"/>
            <a:ext cx="2643096" cy="2647950"/>
          </a:xfrm>
          <a:prstGeom prst="ellipse">
            <a:avLst/>
          </a:prstGeom>
          <a:solidFill>
            <a:srgbClr val="D5D2C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jdelijke aanduiding voor tekst 3">
            <a:extLst>
              <a:ext uri="{FF2B5EF4-FFF2-40B4-BE49-F238E27FC236}">
                <a16:creationId xmlns:a16="http://schemas.microsoft.com/office/drawing/2014/main" id="{51E90871-F818-475C-8438-AA9C708FF955}"/>
              </a:ext>
            </a:extLst>
          </p:cNvPr>
          <p:cNvSpPr txBox="1">
            <a:spLocks/>
          </p:cNvSpPr>
          <p:nvPr/>
        </p:nvSpPr>
        <p:spPr bwMode="auto">
          <a:xfrm>
            <a:off x="136992" y="1238313"/>
            <a:ext cx="11427998" cy="37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3600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rtl="0" fontAlgn="base">
              <a:lnSpc>
                <a:spcPts val="2500"/>
              </a:lnSpc>
              <a:spcBef>
                <a:spcPts val="1200"/>
              </a:spcBef>
              <a:spcAft>
                <a:spcPct val="0"/>
              </a:spcAft>
              <a:buClr>
                <a:schemeClr val="bg2"/>
              </a:buClr>
              <a:buSzPct val="140000"/>
              <a:buFont typeface="Wingdings" pitchFamily="2" charset="2"/>
              <a:buNone/>
              <a:defRPr sz="2200" kern="1200">
                <a:solidFill>
                  <a:schemeClr val="bg2"/>
                </a:solidFill>
                <a:latin typeface="Verdana" pitchFamily="34" charset="0"/>
                <a:ea typeface="+mn-ea"/>
                <a:cs typeface="+mn-cs"/>
              </a:defRPr>
            </a:lvl1pPr>
            <a:lvl2pPr marL="982663" indent="-285750" algn="l" rtl="0" fontAlgn="base">
              <a:lnSpc>
                <a:spcPts val="2500"/>
              </a:lnSpc>
              <a:spcBef>
                <a:spcPts val="1000"/>
              </a:spcBef>
              <a:spcAft>
                <a:spcPct val="0"/>
              </a:spcAft>
              <a:buClr>
                <a:schemeClr val="bg2"/>
              </a:buClr>
              <a:buSzPct val="115000"/>
              <a:buFont typeface="Verdana" pitchFamily="34" charset="0"/>
              <a:buChar char="●"/>
              <a:defRPr sz="2200" kern="1200">
                <a:solidFill>
                  <a:schemeClr val="bg2"/>
                </a:solidFill>
                <a:latin typeface="Verdana" pitchFamily="34" charset="0"/>
                <a:ea typeface="+mn-ea"/>
                <a:cs typeface="+mn-cs"/>
              </a:defRPr>
            </a:lvl2pPr>
            <a:lvl3pPr marL="1879600" indent="-319088" algn="l" rtl="0" fontAlgn="base">
              <a:lnSpc>
                <a:spcPts val="2500"/>
              </a:lnSpc>
              <a:spcBef>
                <a:spcPts val="1000"/>
              </a:spcBef>
              <a:spcAft>
                <a:spcPct val="0"/>
              </a:spcAft>
              <a:buSzPct val="115000"/>
              <a:buFont typeface="Verdana" pitchFamily="34" charset="0"/>
              <a:buChar char="●"/>
              <a:defRPr sz="2200" kern="1200">
                <a:solidFill>
                  <a:schemeClr val="bg2"/>
                </a:solidFill>
                <a:latin typeface="Verdana" pitchFamily="34" charset="0"/>
                <a:ea typeface="+mn-ea"/>
                <a:cs typeface="+mn-cs"/>
              </a:defRPr>
            </a:lvl3pPr>
            <a:lvl4pPr marL="2692400" indent="-360363" algn="l" rtl="0" fontAlgn="base">
              <a:lnSpc>
                <a:spcPts val="2500"/>
              </a:lnSpc>
              <a:spcBef>
                <a:spcPct val="20000"/>
              </a:spcBef>
              <a:spcAft>
                <a:spcPct val="0"/>
              </a:spcAft>
              <a:buSzPct val="115000"/>
              <a:buFont typeface="Verdana" pitchFamily="34" charset="0"/>
              <a:buChar char="●"/>
              <a:defRPr sz="2200" kern="1200" baseline="0">
                <a:solidFill>
                  <a:schemeClr val="bg2"/>
                </a:solidFill>
                <a:latin typeface="Verdana" pitchFamily="34" charset="0"/>
                <a:ea typeface="+mn-ea"/>
                <a:cs typeface="+mn-cs"/>
              </a:defRPr>
            </a:lvl4pPr>
            <a:lvl5pPr marL="3405188" indent="-352425" algn="l" rtl="0" fontAlgn="base">
              <a:lnSpc>
                <a:spcPts val="2500"/>
              </a:lnSpc>
              <a:spcBef>
                <a:spcPct val="20000"/>
              </a:spcBef>
              <a:spcAft>
                <a:spcPct val="0"/>
              </a:spcAft>
              <a:buSzPct val="115000"/>
              <a:buFont typeface="Verdana" pitchFamily="34" charset="0"/>
              <a:buChar char="●"/>
              <a:defRPr sz="2200" kern="1200">
                <a:solidFill>
                  <a:schemeClr val="bg2"/>
                </a:solidFill>
                <a:latin typeface="Verdana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ts val="2500"/>
              </a:lnSpc>
              <a:spcBef>
                <a:spcPts val="1200"/>
              </a:spcBef>
              <a:spcAft>
                <a:spcPct val="0"/>
              </a:spcAft>
              <a:buClr>
                <a:srgbClr val="005172"/>
              </a:buClr>
              <a:buSzPct val="140000"/>
              <a:buFont typeface="Wingdings" pitchFamily="2" charset="2"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rPr>
              <a:t>Alessandro Gatto, Marijke Kuiper and Hans van Meijl</a:t>
            </a:r>
          </a:p>
        </p:txBody>
      </p:sp>
      <p:sp>
        <p:nvSpPr>
          <p:cNvPr id="6" name="Tijdelijke aanduiding voor tekst 4">
            <a:extLst>
              <a:ext uri="{FF2B5EF4-FFF2-40B4-BE49-F238E27FC236}">
                <a16:creationId xmlns:a16="http://schemas.microsoft.com/office/drawing/2014/main" id="{EB9F33B5-2F1A-442D-8071-8377CBCD5204}"/>
              </a:ext>
            </a:extLst>
          </p:cNvPr>
          <p:cNvSpPr txBox="1">
            <a:spLocks/>
          </p:cNvSpPr>
          <p:nvPr/>
        </p:nvSpPr>
        <p:spPr bwMode="auto">
          <a:xfrm>
            <a:off x="161036" y="1983867"/>
            <a:ext cx="8665175" cy="37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36000" tIns="45720" rIns="90000" bIns="45720" numCol="1" anchor="t" anchorCtr="0" compatLnSpc="1">
            <a:prstTxWarp prst="textNoShape">
              <a:avLst/>
            </a:prstTxWarp>
          </a:bodyPr>
          <a:lstStyle>
            <a:lvl1pPr marL="0" indent="0" algn="l" rtl="0" fontAlgn="base">
              <a:lnSpc>
                <a:spcPts val="2500"/>
              </a:lnSpc>
              <a:spcBef>
                <a:spcPts val="1200"/>
              </a:spcBef>
              <a:spcAft>
                <a:spcPct val="0"/>
              </a:spcAft>
              <a:buClr>
                <a:schemeClr val="bg2"/>
              </a:buClr>
              <a:buSzPct val="140000"/>
              <a:buFont typeface="Wingdings" pitchFamily="2" charset="2"/>
              <a:buNone/>
              <a:defRPr sz="2200" kern="1200">
                <a:solidFill>
                  <a:schemeClr val="bg2"/>
                </a:solidFill>
                <a:latin typeface="Verdana" pitchFamily="34" charset="0"/>
                <a:ea typeface="+mn-ea"/>
                <a:cs typeface="+mn-cs"/>
              </a:defRPr>
            </a:lvl1pPr>
            <a:lvl2pPr marL="982663" indent="-285750" algn="l" rtl="0" fontAlgn="base">
              <a:lnSpc>
                <a:spcPts val="2500"/>
              </a:lnSpc>
              <a:spcBef>
                <a:spcPts val="1000"/>
              </a:spcBef>
              <a:spcAft>
                <a:spcPct val="0"/>
              </a:spcAft>
              <a:buClr>
                <a:schemeClr val="bg2"/>
              </a:buClr>
              <a:buSzPct val="115000"/>
              <a:buFont typeface="Verdana" pitchFamily="34" charset="0"/>
              <a:buChar char="●"/>
              <a:defRPr sz="2200" kern="1200">
                <a:solidFill>
                  <a:schemeClr val="bg2"/>
                </a:solidFill>
                <a:latin typeface="Verdana" pitchFamily="34" charset="0"/>
                <a:ea typeface="+mn-ea"/>
                <a:cs typeface="+mn-cs"/>
              </a:defRPr>
            </a:lvl2pPr>
            <a:lvl3pPr marL="1879600" indent="-319088" algn="l" rtl="0" fontAlgn="base">
              <a:lnSpc>
                <a:spcPts val="2500"/>
              </a:lnSpc>
              <a:spcBef>
                <a:spcPts val="1000"/>
              </a:spcBef>
              <a:spcAft>
                <a:spcPct val="0"/>
              </a:spcAft>
              <a:buSzPct val="115000"/>
              <a:buFont typeface="Verdana" pitchFamily="34" charset="0"/>
              <a:buChar char="●"/>
              <a:defRPr sz="2200" kern="1200">
                <a:solidFill>
                  <a:schemeClr val="bg2"/>
                </a:solidFill>
                <a:latin typeface="Verdana" pitchFamily="34" charset="0"/>
                <a:ea typeface="+mn-ea"/>
                <a:cs typeface="+mn-cs"/>
              </a:defRPr>
            </a:lvl3pPr>
            <a:lvl4pPr marL="2692400" indent="-360363" algn="l" rtl="0" fontAlgn="base">
              <a:lnSpc>
                <a:spcPts val="2500"/>
              </a:lnSpc>
              <a:spcBef>
                <a:spcPct val="20000"/>
              </a:spcBef>
              <a:spcAft>
                <a:spcPct val="0"/>
              </a:spcAft>
              <a:buSzPct val="115000"/>
              <a:buFont typeface="Verdana" pitchFamily="34" charset="0"/>
              <a:buChar char="●"/>
              <a:defRPr sz="2200" kern="1200" baseline="0">
                <a:solidFill>
                  <a:schemeClr val="bg2"/>
                </a:solidFill>
                <a:latin typeface="Verdana" pitchFamily="34" charset="0"/>
                <a:ea typeface="+mn-ea"/>
                <a:cs typeface="+mn-cs"/>
              </a:defRPr>
            </a:lvl4pPr>
            <a:lvl5pPr marL="3405188" indent="-352425" algn="l" rtl="0" fontAlgn="base">
              <a:lnSpc>
                <a:spcPts val="2500"/>
              </a:lnSpc>
              <a:spcBef>
                <a:spcPct val="20000"/>
              </a:spcBef>
              <a:spcAft>
                <a:spcPct val="0"/>
              </a:spcAft>
              <a:buSzPct val="115000"/>
              <a:buFont typeface="Verdana" pitchFamily="34" charset="0"/>
              <a:buChar char="●"/>
              <a:defRPr sz="2200" kern="1200">
                <a:solidFill>
                  <a:schemeClr val="bg2"/>
                </a:solidFill>
                <a:latin typeface="Verdana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ts val="2500"/>
              </a:lnSpc>
              <a:spcBef>
                <a:spcPts val="1200"/>
              </a:spcBef>
              <a:spcAft>
                <a:spcPct val="0"/>
              </a:spcAft>
              <a:buClr>
                <a:srgbClr val="005172"/>
              </a:buClr>
              <a:buSzPct val="140000"/>
              <a:buFont typeface="Wingdings" pitchFamily="2" charset="2"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rPr>
              <a:t>Wageningen University &amp; Wageningen Economic Research</a:t>
            </a:r>
          </a:p>
        </p:txBody>
      </p:sp>
      <p:pic>
        <p:nvPicPr>
          <p:cNvPr id="7" name="Tijdelijke aanduiding voor afbeelding 19">
            <a:extLst>
              <a:ext uri="{FF2B5EF4-FFF2-40B4-BE49-F238E27FC236}">
                <a16:creationId xmlns:a16="http://schemas.microsoft.com/office/drawing/2014/main" id="{FB4F9CBD-5221-4BCE-9A2B-01B9A581519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194801" y="3058154"/>
            <a:ext cx="2647950" cy="2647950"/>
          </a:xfrm>
          <a:prstGeom prst="ellipse">
            <a:avLst/>
          </a:prstGeom>
        </p:spPr>
      </p:pic>
      <p:pic>
        <p:nvPicPr>
          <p:cNvPr id="8" name="Tijdelijke aanduiding voor afbeelding 16">
            <a:extLst>
              <a:ext uri="{FF2B5EF4-FFF2-40B4-BE49-F238E27FC236}">
                <a16:creationId xmlns:a16="http://schemas.microsoft.com/office/drawing/2014/main" id="{2CB790F1-A149-4AD8-81F2-D1D38248429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3646" y="3058154"/>
            <a:ext cx="2647950" cy="2647950"/>
          </a:xfrm>
          <a:prstGeom prst="ellipse">
            <a:avLst/>
          </a:prstGeom>
          <a:solidFill>
            <a:srgbClr val="D5D2C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Tijdelijke aanduiding voor afbeelding 15">
            <a:extLst>
              <a:ext uri="{FF2B5EF4-FFF2-40B4-BE49-F238E27FC236}">
                <a16:creationId xmlns:a16="http://schemas.microsoft.com/office/drawing/2014/main" id="{DA674227-CEEA-40CF-812A-278CFED41D9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7345" y="3058154"/>
            <a:ext cx="2643096" cy="2647950"/>
          </a:xfrm>
          <a:prstGeom prst="ellipse">
            <a:avLst/>
          </a:prstGeom>
          <a:solidFill>
            <a:srgbClr val="D5D2C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316EFAB6-1728-4F98-88B8-A9788AE3D2E0}"/>
              </a:ext>
            </a:extLst>
          </p:cNvPr>
          <p:cNvSpPr/>
          <p:nvPr/>
        </p:nvSpPr>
        <p:spPr>
          <a:xfrm>
            <a:off x="88293" y="182850"/>
            <a:ext cx="1186992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b="1" dirty="0">
                <a:solidFill>
                  <a:schemeClr val="accent1">
                    <a:lumMod val="50000"/>
                  </a:schemeClr>
                </a:solidFill>
                <a:latin typeface="Verdana" pitchFamily="34" charset="0"/>
              </a:rPr>
              <a:t>Eat good, waste less? Global food loss and waste in the context of healthier and more sustainable diet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BF4A3BD0-D955-415D-A4A8-643A41EA6349}"/>
              </a:ext>
            </a:extLst>
          </p:cNvPr>
          <p:cNvCxnSpPr>
            <a:cxnSpLocks/>
          </p:cNvCxnSpPr>
          <p:nvPr/>
        </p:nvCxnSpPr>
        <p:spPr>
          <a:xfrm>
            <a:off x="111102" y="1092031"/>
            <a:ext cx="11847119" cy="0"/>
          </a:xfrm>
          <a:prstGeom prst="line">
            <a:avLst/>
          </a:prstGeom>
          <a:ln w="1905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2">
            <a:extLst>
              <a:ext uri="{FF2B5EF4-FFF2-40B4-BE49-F238E27FC236}">
                <a16:creationId xmlns:a16="http://schemas.microsoft.com/office/drawing/2014/main" id="{06C43F5A-991E-4D24-8067-A2C931C1BF3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1036" y="6021686"/>
            <a:ext cx="3070862" cy="804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50406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D58A6D3E-6C1F-4700-AA5A-BFD04AF5F0EE}"/>
              </a:ext>
            </a:extLst>
          </p:cNvPr>
          <p:cNvSpPr txBox="1"/>
          <p:nvPr/>
        </p:nvSpPr>
        <p:spPr>
          <a:xfrm>
            <a:off x="95342" y="-26231"/>
            <a:ext cx="11186962" cy="3539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700" b="1" dirty="0">
                <a:solidFill>
                  <a:schemeClr val="accent1">
                    <a:lumMod val="50000"/>
                  </a:schemeClr>
                </a:solidFill>
                <a:latin typeface=" VERDANA"/>
              </a:rPr>
              <a:t>Results (4): Global FLW location</a:t>
            </a:r>
            <a:r>
              <a:rPr lang="en-GB" sz="1700" dirty="0">
                <a:solidFill>
                  <a:schemeClr val="accent1">
                    <a:lumMod val="50000"/>
                  </a:schemeClr>
                </a:solidFill>
                <a:latin typeface=" VERDANA"/>
              </a:rPr>
              <a:t> 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792C3301-9F49-4595-BD24-940F5981EA53}"/>
              </a:ext>
            </a:extLst>
          </p:cNvPr>
          <p:cNvCxnSpPr>
            <a:cxnSpLocks/>
          </p:cNvCxnSpPr>
          <p:nvPr/>
        </p:nvCxnSpPr>
        <p:spPr>
          <a:xfrm>
            <a:off x="95342" y="331168"/>
            <a:ext cx="7257958" cy="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B0CC283A-B1B8-4D87-849D-CD9EA0CA5BC7}"/>
              </a:ext>
            </a:extLst>
          </p:cNvPr>
          <p:cNvSpPr txBox="1"/>
          <p:nvPr/>
        </p:nvSpPr>
        <p:spPr>
          <a:xfrm>
            <a:off x="3957733" y="1804376"/>
            <a:ext cx="2186762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100" b="1" u="sng" dirty="0">
                <a:solidFill>
                  <a:schemeClr val="accent1">
                    <a:lumMod val="50000"/>
                  </a:schemeClr>
                </a:solidFill>
                <a:latin typeface=" VERDANA"/>
              </a:rPr>
              <a:t>Baseline (SSP2) scenario</a:t>
            </a:r>
          </a:p>
          <a:p>
            <a:pPr algn="ctr"/>
            <a:r>
              <a:rPr lang="en-GB" sz="1100" b="1" u="sng" dirty="0">
                <a:solidFill>
                  <a:schemeClr val="accent1">
                    <a:lumMod val="50000"/>
                  </a:schemeClr>
                </a:solidFill>
                <a:latin typeface=" VERDANA"/>
              </a:rPr>
              <a:t>2030</a:t>
            </a:r>
            <a:endParaRPr lang="en-GB" sz="1600" b="1" u="sng" dirty="0">
              <a:solidFill>
                <a:schemeClr val="accent1">
                  <a:lumMod val="50000"/>
                </a:schemeClr>
              </a:solidFill>
              <a:latin typeface=" VERDANA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137593C-4C70-4455-82C3-173046AE6E1A}"/>
              </a:ext>
            </a:extLst>
          </p:cNvPr>
          <p:cNvSpPr txBox="1"/>
          <p:nvPr/>
        </p:nvSpPr>
        <p:spPr>
          <a:xfrm>
            <a:off x="3986969" y="4899452"/>
            <a:ext cx="2157526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100" b="1" u="sng" dirty="0">
                <a:solidFill>
                  <a:schemeClr val="accent1">
                    <a:lumMod val="50000"/>
                  </a:schemeClr>
                </a:solidFill>
                <a:latin typeface=" VERDANA"/>
              </a:rPr>
              <a:t>Eat Lancet diet  scenario </a:t>
            </a:r>
          </a:p>
          <a:p>
            <a:pPr algn="ctr"/>
            <a:r>
              <a:rPr lang="en-GB" sz="1100" b="1" u="sng" dirty="0">
                <a:solidFill>
                  <a:schemeClr val="accent1">
                    <a:lumMod val="50000"/>
                  </a:schemeClr>
                </a:solidFill>
                <a:latin typeface=" VERDANA"/>
              </a:rPr>
              <a:t>2030</a:t>
            </a:r>
            <a:endParaRPr lang="en-GB" sz="1600" b="1" u="sng" dirty="0">
              <a:solidFill>
                <a:schemeClr val="accent1">
                  <a:lumMod val="50000"/>
                </a:schemeClr>
              </a:solidFill>
              <a:latin typeface=" VERDANA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1C4EB4E-34D5-4102-A390-F9EC4ACFFCF6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4524" y="25288"/>
            <a:ext cx="3106555" cy="443537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9773B57C-5F1C-444A-8E20-BEC8DDA6318A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4495" y="472282"/>
            <a:ext cx="5797556" cy="3095076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9E643D71-4DE8-4E42-B83A-1BF8B8D47E0F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4495" y="3613292"/>
            <a:ext cx="5814695" cy="3024676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5E86183A-F6C2-4F6D-A72A-3E4776C92A9B}"/>
              </a:ext>
            </a:extLst>
          </p:cNvPr>
          <p:cNvSpPr txBox="1"/>
          <p:nvPr/>
        </p:nvSpPr>
        <p:spPr>
          <a:xfrm>
            <a:off x="107039" y="1259175"/>
            <a:ext cx="3415265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200" dirty="0">
                <a:solidFill>
                  <a:schemeClr val="accent1">
                    <a:lumMod val="50000"/>
                  </a:schemeClr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The EAT-</a:t>
            </a:r>
            <a:r>
              <a:rPr lang="en-GB" sz="1200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Lancet </a:t>
            </a:r>
            <a:r>
              <a:rPr lang="en-GB" sz="1200" dirty="0">
                <a:solidFill>
                  <a:schemeClr val="accent1">
                    <a:lumMod val="50000"/>
                  </a:schemeClr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decrease imports of plant-based foods form high-income regions, generating large amounts of farm-level losses in exporting low- and mid-income regions. </a:t>
            </a:r>
          </a:p>
          <a:p>
            <a:endParaRPr lang="en-GB" sz="12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en-GB" sz="12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en-GB" sz="12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en-GB" sz="12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en-GB" sz="12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en-GB" sz="1200" dirty="0">
                <a:solidFill>
                  <a:schemeClr val="accent1">
                    <a:lumMod val="50000"/>
                  </a:schemeClr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As the EAT-Lancet diet decreases food trade, shares of losses generated domestically simultaneously increase. </a:t>
            </a:r>
          </a:p>
          <a:p>
            <a:endParaRPr lang="en-GB" sz="12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en-GB" sz="12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en-GB" sz="12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en-GB" sz="12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en-GB" sz="12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en-GB" sz="1200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Higher consumption levels in low-income regions coupled with trade substitution effects (higher plant-based food exports) result in higher domestic losses.</a:t>
            </a:r>
          </a:p>
        </p:txBody>
      </p:sp>
    </p:spTree>
    <p:extLst>
      <p:ext uri="{BB962C8B-B14F-4D97-AF65-F5344CB8AC3E}">
        <p14:creationId xmlns:p14="http://schemas.microsoft.com/office/powerpoint/2010/main" val="12859201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C93CE0F1-602F-45FB-93D5-A511EF2B3C36}"/>
              </a:ext>
            </a:extLst>
          </p:cNvPr>
          <p:cNvSpPr txBox="1">
            <a:spLocks/>
          </p:cNvSpPr>
          <p:nvPr/>
        </p:nvSpPr>
        <p:spPr>
          <a:xfrm>
            <a:off x="86464" y="100145"/>
            <a:ext cx="8442796" cy="601192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1800" b="1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Discussion &amp; Conclusions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92F41D56-5D2C-4D52-8E62-E9DD20D4BC81}"/>
              </a:ext>
            </a:extLst>
          </p:cNvPr>
          <p:cNvCxnSpPr/>
          <p:nvPr/>
        </p:nvCxnSpPr>
        <p:spPr>
          <a:xfrm>
            <a:off x="86464" y="446578"/>
            <a:ext cx="11485345" cy="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0DF86FB4-AEC3-4B90-9D12-E4413601D4F0}"/>
              </a:ext>
            </a:extLst>
          </p:cNvPr>
          <p:cNvSpPr txBox="1"/>
          <p:nvPr/>
        </p:nvSpPr>
        <p:spPr>
          <a:xfrm>
            <a:off x="135550" y="3598645"/>
            <a:ext cx="6094520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050" dirty="0">
                <a:solidFill>
                  <a:schemeClr val="accent1">
                    <a:lumMod val="50000"/>
                  </a:schemeClr>
                </a:solidFill>
                <a:latin typeface=" VERDANA"/>
              </a:rPr>
              <a:t>- Key hotspots for FLW generation are farm losses in low- and mid-income regions, </a:t>
            </a:r>
            <a:br>
              <a:rPr lang="en-GB" sz="1050" dirty="0">
                <a:solidFill>
                  <a:schemeClr val="accent1">
                    <a:lumMod val="50000"/>
                  </a:schemeClr>
                </a:solidFill>
                <a:latin typeface=" VERDANA"/>
              </a:rPr>
            </a:br>
            <a:r>
              <a:rPr lang="en-GB" sz="1050" dirty="0">
                <a:solidFill>
                  <a:schemeClr val="accent1">
                    <a:lumMod val="50000"/>
                  </a:schemeClr>
                </a:solidFill>
                <a:latin typeface=" VERDANA"/>
              </a:rPr>
              <a:t>  and Consumption stage in high-income regions.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D86B157-A2D1-46FC-829A-3A7DD795649E}"/>
              </a:ext>
            </a:extLst>
          </p:cNvPr>
          <p:cNvSpPr txBox="1"/>
          <p:nvPr/>
        </p:nvSpPr>
        <p:spPr>
          <a:xfrm>
            <a:off x="162867" y="1335543"/>
            <a:ext cx="5666268" cy="5770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050" dirty="0">
                <a:solidFill>
                  <a:schemeClr val="accent1">
                    <a:lumMod val="50000"/>
                  </a:schemeClr>
                </a:solidFill>
                <a:latin typeface=" VERDANA"/>
              </a:rPr>
              <a:t>- A more sustainable diet assists reducing total FLW generation simultaneously </a:t>
            </a:r>
            <a:br>
              <a:rPr lang="en-GB" sz="1050" dirty="0">
                <a:solidFill>
                  <a:schemeClr val="accent1">
                    <a:lumMod val="50000"/>
                  </a:schemeClr>
                </a:solidFill>
                <a:latin typeface=" VERDANA"/>
              </a:rPr>
            </a:br>
            <a:r>
              <a:rPr lang="en-GB" sz="1050" dirty="0">
                <a:solidFill>
                  <a:schemeClr val="accent1">
                    <a:lumMod val="50000"/>
                  </a:schemeClr>
                </a:solidFill>
                <a:latin typeface=" VERDANA"/>
              </a:rPr>
              <a:t>  reducing calorie losses along FSC. </a:t>
            </a:r>
            <a:br>
              <a:rPr lang="en-GB" sz="1050" dirty="0">
                <a:solidFill>
                  <a:schemeClr val="accent1">
                    <a:lumMod val="50000"/>
                  </a:schemeClr>
                </a:solidFill>
                <a:latin typeface=" VERDANA"/>
              </a:rPr>
            </a:br>
            <a:endParaRPr lang="en-GB" sz="1050" dirty="0">
              <a:solidFill>
                <a:schemeClr val="accent1">
                  <a:lumMod val="50000"/>
                </a:schemeClr>
              </a:solidFill>
              <a:latin typeface=" VERDAN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5C7167E-F6AF-4C1D-83A0-81DE9555D993}"/>
              </a:ext>
            </a:extLst>
          </p:cNvPr>
          <p:cNvSpPr txBox="1"/>
          <p:nvPr/>
        </p:nvSpPr>
        <p:spPr>
          <a:xfrm>
            <a:off x="108233" y="4075018"/>
            <a:ext cx="6149155" cy="5770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050" dirty="0">
                <a:solidFill>
                  <a:schemeClr val="accent1">
                    <a:lumMod val="50000"/>
                  </a:schemeClr>
                </a:solidFill>
                <a:latin typeface=" VERDANA"/>
              </a:rPr>
              <a:t>- High-income countries may relatively easy meet their SDG 12.3 target, as their </a:t>
            </a:r>
            <a:br>
              <a:rPr lang="en-GB" sz="1050" dirty="0">
                <a:solidFill>
                  <a:schemeClr val="accent1">
                    <a:lumMod val="50000"/>
                  </a:schemeClr>
                </a:solidFill>
                <a:latin typeface=" VERDANA"/>
              </a:rPr>
            </a:br>
            <a:r>
              <a:rPr lang="en-GB" sz="1050" dirty="0">
                <a:solidFill>
                  <a:schemeClr val="accent1">
                    <a:lumMod val="50000"/>
                  </a:schemeClr>
                </a:solidFill>
                <a:latin typeface=" VERDANA"/>
              </a:rPr>
              <a:t>  increasing import-embedded FLW is not counted towards their national SDGs, </a:t>
            </a:r>
            <a:br>
              <a:rPr lang="en-GB" sz="1050" dirty="0">
                <a:solidFill>
                  <a:schemeClr val="accent1">
                    <a:lumMod val="50000"/>
                  </a:schemeClr>
                </a:solidFill>
                <a:latin typeface=" VERDANA"/>
              </a:rPr>
            </a:br>
            <a:r>
              <a:rPr lang="en-GB" sz="1050" dirty="0">
                <a:solidFill>
                  <a:schemeClr val="accent1">
                    <a:lumMod val="50000"/>
                  </a:schemeClr>
                </a:solidFill>
                <a:latin typeface=" VERDANA"/>
              </a:rPr>
              <a:t>  in turn affecting low- and mid-income regions in achieving SDG12.3.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F73CC47-16B2-44EF-B72F-57CCEFD8BEBE}"/>
              </a:ext>
            </a:extLst>
          </p:cNvPr>
          <p:cNvSpPr txBox="1"/>
          <p:nvPr/>
        </p:nvSpPr>
        <p:spPr>
          <a:xfrm>
            <a:off x="86464" y="2424989"/>
            <a:ext cx="5352589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050" dirty="0">
                <a:solidFill>
                  <a:schemeClr val="accent1">
                    <a:lumMod val="50000"/>
                  </a:schemeClr>
                </a:solidFill>
                <a:latin typeface=" VERDANA"/>
              </a:rPr>
              <a:t>-  The geographical mismatch between FLW and proficient recycling facilities </a:t>
            </a:r>
            <a:br>
              <a:rPr lang="en-GB" sz="1050" dirty="0">
                <a:solidFill>
                  <a:schemeClr val="accent1">
                    <a:lumMod val="50000"/>
                  </a:schemeClr>
                </a:solidFill>
                <a:latin typeface=" VERDANA"/>
              </a:rPr>
            </a:br>
            <a:r>
              <a:rPr lang="en-GB" sz="1050" dirty="0">
                <a:solidFill>
                  <a:schemeClr val="accent1">
                    <a:lumMod val="50000"/>
                  </a:schemeClr>
                </a:solidFill>
                <a:latin typeface=" VERDANA"/>
              </a:rPr>
              <a:t>    risks compromising the environmental benefits of a dietary transition.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0F1B40E-D2CD-43F8-BF1C-6923395CF293}"/>
              </a:ext>
            </a:extLst>
          </p:cNvPr>
          <p:cNvSpPr txBox="1"/>
          <p:nvPr/>
        </p:nvSpPr>
        <p:spPr>
          <a:xfrm>
            <a:off x="-20067" y="548487"/>
            <a:ext cx="5173091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sym typeface="Wingdings" panose="05000000000000000000" pitchFamily="2" charset="2"/>
              </a:rPr>
              <a:t>  </a:t>
            </a:r>
            <a:r>
              <a:rPr lang="en-GB" sz="1200" b="1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Food security (SDG 2)</a:t>
            </a:r>
            <a:br>
              <a:rPr lang="en-GB" sz="1200" b="1" u="sng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endParaRPr lang="en-GB" sz="1200" b="1" u="sng" dirty="0">
              <a:solidFill>
                <a:schemeClr val="accent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en-GB" sz="1050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   - An healthy and sustainable diet decreases food trade increasing the  </a:t>
            </a:r>
            <a:br>
              <a:rPr lang="en-GB" sz="1050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en-GB" sz="1050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      potential for domestic food availability.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5DB56F8-D9DF-4E8F-8D73-C42D489EEE0C}"/>
              </a:ext>
            </a:extLst>
          </p:cNvPr>
          <p:cNvSpPr txBox="1"/>
          <p:nvPr/>
        </p:nvSpPr>
        <p:spPr>
          <a:xfrm>
            <a:off x="62142" y="5401584"/>
            <a:ext cx="5568614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050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- A healthy and sustainable diet enhances FLW quality increasing its </a:t>
            </a:r>
            <a:br>
              <a:rPr lang="en-GB" sz="1050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en-GB" sz="1050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 employability as production input.</a:t>
            </a:r>
          </a:p>
          <a:p>
            <a:pPr marL="171450" indent="-171450">
              <a:buFontTx/>
              <a:buChar char="-"/>
            </a:pPr>
            <a:endParaRPr lang="en-GB" sz="1000" dirty="0">
              <a:solidFill>
                <a:schemeClr val="accent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en-GB" sz="1050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- The spatial availability of FLW with a healthy and sustainable diet </a:t>
            </a:r>
            <a:br>
              <a:rPr lang="en-GB" sz="1050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en-GB" sz="1050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  limits the creation of domestic material loops for circular purposes.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E744F48-C60A-4CC1-9F01-658225CB6154}"/>
              </a:ext>
            </a:extLst>
          </p:cNvPr>
          <p:cNvSpPr txBox="1"/>
          <p:nvPr/>
        </p:nvSpPr>
        <p:spPr>
          <a:xfrm>
            <a:off x="0" y="3318647"/>
            <a:ext cx="507892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sym typeface="Wingdings" panose="05000000000000000000" pitchFamily="2" charset="2"/>
              </a:rPr>
              <a:t>  </a:t>
            </a:r>
            <a:r>
              <a:rPr lang="en-GB" sz="1200" b="1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Food Loss and Waste (SDG 12.3)</a:t>
            </a:r>
            <a:endParaRPr lang="en-GB" sz="1200" b="1" u="sng" dirty="0">
              <a:solidFill>
                <a:schemeClr val="accent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80F08F1-3C94-45E3-8831-277E926B9696}"/>
              </a:ext>
            </a:extLst>
          </p:cNvPr>
          <p:cNvSpPr txBox="1"/>
          <p:nvPr/>
        </p:nvSpPr>
        <p:spPr>
          <a:xfrm>
            <a:off x="-20066" y="5134110"/>
            <a:ext cx="567514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200" b="1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sym typeface="Wingdings" panose="05000000000000000000" pitchFamily="2" charset="2"/>
              </a:rPr>
              <a:t>  </a:t>
            </a:r>
            <a:r>
              <a:rPr lang="en-GB" sz="1200" b="1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Towards a Circular bio-based economy (SDG 12)</a:t>
            </a:r>
            <a:endParaRPr lang="en-GB" sz="1200" b="1" u="sng" dirty="0">
              <a:solidFill>
                <a:schemeClr val="accent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369AE63-4ACC-4091-92DF-C9331E5A0ED5}"/>
              </a:ext>
            </a:extLst>
          </p:cNvPr>
          <p:cNvSpPr txBox="1"/>
          <p:nvPr/>
        </p:nvSpPr>
        <p:spPr>
          <a:xfrm>
            <a:off x="0" y="2106324"/>
            <a:ext cx="631202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200" b="1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sym typeface="Wingdings" panose="05000000000000000000" pitchFamily="2" charset="2"/>
              </a:rPr>
              <a:t>  </a:t>
            </a:r>
            <a:r>
              <a:rPr lang="en-GB" sz="1200" b="1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Environmental sustainability (SDG 13)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79EF8C2-E2B3-433E-8EBF-D25567AD9C0D}"/>
              </a:ext>
            </a:extLst>
          </p:cNvPr>
          <p:cNvSpPr/>
          <p:nvPr/>
        </p:nvSpPr>
        <p:spPr>
          <a:xfrm>
            <a:off x="6851453" y="578109"/>
            <a:ext cx="135325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400" b="1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Next-steps:</a:t>
            </a:r>
            <a:endParaRPr lang="en-GB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092CDC0-7C0A-4D49-B6DD-CD412E87800B}"/>
              </a:ext>
            </a:extLst>
          </p:cNvPr>
          <p:cNvSpPr txBox="1"/>
          <p:nvPr/>
        </p:nvSpPr>
        <p:spPr>
          <a:xfrm>
            <a:off x="6851453" y="1178553"/>
            <a:ext cx="447675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- Implementation of FLW accounting in a dynamic modelling </a:t>
            </a:r>
            <a:br>
              <a:rPr lang="en-GB" sz="1100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en-GB" sz="1100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 framework (currently only ex-post). 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D85AC64-4CFD-4E5A-A467-506D40C61916}"/>
              </a:ext>
            </a:extLst>
          </p:cNvPr>
          <p:cNvSpPr txBox="1"/>
          <p:nvPr/>
        </p:nvSpPr>
        <p:spPr>
          <a:xfrm>
            <a:off x="6851453" y="2049681"/>
            <a:ext cx="447675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- Development of FLW abatement cost curves.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C7ED2BA-EEE6-47E0-84D7-D632B9BA45A6}"/>
              </a:ext>
            </a:extLst>
          </p:cNvPr>
          <p:cNvSpPr txBox="1"/>
          <p:nvPr/>
        </p:nvSpPr>
        <p:spPr>
          <a:xfrm>
            <a:off x="6851453" y="2769703"/>
            <a:ext cx="447675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- Full integration of FLW tracing into GTAP 11 database with </a:t>
            </a:r>
            <a:br>
              <a:rPr lang="en-GB" sz="1100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en-GB" sz="1100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  a special release (Gatto &amp; Chepeliev).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2EDE836-A710-4563-A62B-52ED2924CE74}"/>
              </a:ext>
            </a:extLst>
          </p:cNvPr>
          <p:cNvSpPr txBox="1"/>
          <p:nvPr/>
        </p:nvSpPr>
        <p:spPr>
          <a:xfrm>
            <a:off x="6851453" y="3771636"/>
            <a:ext cx="447675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- Applying findings on FLW in a circular economy framework </a:t>
            </a:r>
            <a:br>
              <a:rPr lang="en-GB" sz="1100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en-GB" sz="1100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 (forthcoming paper, a circular economy for livestock </a:t>
            </a:r>
            <a:br>
              <a:rPr lang="en-GB" sz="1100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en-GB" sz="1100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 sectors based on FLW reuse as animal feed). </a:t>
            </a:r>
          </a:p>
        </p:txBody>
      </p:sp>
    </p:spTree>
    <p:extLst>
      <p:ext uri="{BB962C8B-B14F-4D97-AF65-F5344CB8AC3E}">
        <p14:creationId xmlns:p14="http://schemas.microsoft.com/office/powerpoint/2010/main" val="33415948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8E8398A-6EBD-4631-9DA2-186ED6BF142B}"/>
              </a:ext>
            </a:extLst>
          </p:cNvPr>
          <p:cNvSpPr/>
          <p:nvPr/>
        </p:nvSpPr>
        <p:spPr>
          <a:xfrm>
            <a:off x="3893666" y="1047838"/>
            <a:ext cx="1988598" cy="4571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itel 3">
            <a:extLst>
              <a:ext uri="{FF2B5EF4-FFF2-40B4-BE49-F238E27FC236}">
                <a16:creationId xmlns:a16="http://schemas.microsoft.com/office/drawing/2014/main" id="{DC0B6B0B-8767-4C69-87D8-215FBCFCBC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601" y="149109"/>
            <a:ext cx="8734727" cy="419746"/>
          </a:xfrm>
        </p:spPr>
        <p:txBody>
          <a:bodyPr>
            <a:normAutofit/>
          </a:bodyPr>
          <a:lstStyle/>
          <a:p>
            <a:r>
              <a:rPr lang="en-GB" sz="2000" b="1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Questions, comments, ideas?</a:t>
            </a:r>
          </a:p>
        </p:txBody>
      </p:sp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id="{35597A36-1BF9-424C-BEF5-86867C28060B}"/>
              </a:ext>
            </a:extLst>
          </p:cNvPr>
          <p:cNvSpPr txBox="1">
            <a:spLocks/>
          </p:cNvSpPr>
          <p:nvPr/>
        </p:nvSpPr>
        <p:spPr>
          <a:xfrm>
            <a:off x="268318" y="2742625"/>
            <a:ext cx="4137625" cy="47625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2400" dirty="0">
                <a:solidFill>
                  <a:schemeClr val="accent1">
                    <a:lumMod val="50000"/>
                  </a:schemeClr>
                </a:solidFill>
                <a:latin typeface=" VERDANA"/>
              </a:rPr>
              <a:t>Alessandro.gatto@wur.nl</a:t>
            </a:r>
          </a:p>
        </p:txBody>
      </p:sp>
      <p:pic>
        <p:nvPicPr>
          <p:cNvPr id="7" name="Picture Placeholder 9">
            <a:extLst>
              <a:ext uri="{FF2B5EF4-FFF2-40B4-BE49-F238E27FC236}">
                <a16:creationId xmlns:a16="http://schemas.microsoft.com/office/drawing/2014/main" id="{AD1181CD-A839-4A83-A977-28A65168FD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3" r="1923"/>
          <a:stretch>
            <a:fillRect/>
          </a:stretch>
        </p:blipFill>
        <p:spPr>
          <a:xfrm>
            <a:off x="6934275" y="1070697"/>
            <a:ext cx="3820108" cy="3820108"/>
          </a:xfrm>
          <a:prstGeom prst="ellipse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7DD3D1F-FD48-4E66-A565-429473AEF5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04651" y="4890805"/>
            <a:ext cx="3279355" cy="81358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68E60D7-4215-42D9-A533-0585CD82E24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553" y="5888145"/>
            <a:ext cx="3104121" cy="813580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374107D-F60D-4F78-8041-6B3FB8935A62}"/>
              </a:ext>
            </a:extLst>
          </p:cNvPr>
          <p:cNvCxnSpPr>
            <a:cxnSpLocks/>
          </p:cNvCxnSpPr>
          <p:nvPr/>
        </p:nvCxnSpPr>
        <p:spPr>
          <a:xfrm>
            <a:off x="40553" y="568855"/>
            <a:ext cx="11766713" cy="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139231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id="{DD2D70BB-4D1C-4313-9368-2C11F40B1877}"/>
              </a:ext>
            </a:extLst>
          </p:cNvPr>
          <p:cNvSpPr/>
          <p:nvPr/>
        </p:nvSpPr>
        <p:spPr>
          <a:xfrm>
            <a:off x="7954392" y="1649185"/>
            <a:ext cx="2618913" cy="2618913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5EACFD8-2FF7-4A7A-AC58-EF022AC19E69}"/>
              </a:ext>
            </a:extLst>
          </p:cNvPr>
          <p:cNvSpPr txBox="1"/>
          <p:nvPr/>
        </p:nvSpPr>
        <p:spPr>
          <a:xfrm>
            <a:off x="250055" y="197906"/>
            <a:ext cx="118635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GB" sz="2000" b="1" dirty="0">
                <a:solidFill>
                  <a:schemeClr val="accent1">
                    <a:lumMod val="50000"/>
                  </a:schemeClr>
                </a:solidFill>
                <a:latin typeface=" VERDANA"/>
              </a:rPr>
              <a:t>Healthy Diets (SDG2) VS Food Loss and Waste (SDG12.3): </a:t>
            </a:r>
            <a:r>
              <a:rPr lang="en-GB" sz="2000" dirty="0">
                <a:solidFill>
                  <a:schemeClr val="accent1">
                    <a:lumMod val="50000"/>
                  </a:schemeClr>
                </a:solidFill>
                <a:latin typeface=" VERDANA"/>
              </a:rPr>
              <a:t>synergies and conflicts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9CFB91D0-4BEA-4647-A2BE-D3A814B41B3F}"/>
              </a:ext>
            </a:extLst>
          </p:cNvPr>
          <p:cNvCxnSpPr>
            <a:cxnSpLocks/>
          </p:cNvCxnSpPr>
          <p:nvPr/>
        </p:nvCxnSpPr>
        <p:spPr>
          <a:xfrm>
            <a:off x="250144" y="632375"/>
            <a:ext cx="11539400" cy="0"/>
          </a:xfrm>
          <a:prstGeom prst="line">
            <a:avLst/>
          </a:prstGeom>
          <a:ln w="1905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78F72148-643F-4F1F-A7BE-F197B45BCE33}"/>
              </a:ext>
            </a:extLst>
          </p:cNvPr>
          <p:cNvSpPr txBox="1"/>
          <p:nvPr/>
        </p:nvSpPr>
        <p:spPr>
          <a:xfrm>
            <a:off x="158528" y="3975360"/>
            <a:ext cx="6093675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GB" sz="1400" dirty="0">
                <a:solidFill>
                  <a:schemeClr val="accent1">
                    <a:lumMod val="50000"/>
                  </a:schemeClr>
                </a:solidFill>
                <a:latin typeface=" VERDANA"/>
              </a:rPr>
              <a:t>- If not coupled with reusing strategies, plant-based FLW may </a:t>
            </a:r>
            <a:br>
              <a:rPr lang="en-GB" sz="1400" dirty="0">
                <a:solidFill>
                  <a:schemeClr val="accent1">
                    <a:lumMod val="50000"/>
                  </a:schemeClr>
                </a:solidFill>
                <a:latin typeface=" VERDANA"/>
              </a:rPr>
            </a:br>
            <a:r>
              <a:rPr lang="en-GB" sz="1400" dirty="0">
                <a:solidFill>
                  <a:schemeClr val="accent1">
                    <a:lumMod val="50000"/>
                  </a:schemeClr>
                </a:solidFill>
                <a:latin typeface=" VERDANA"/>
              </a:rPr>
              <a:t>   increase air and soil pollution (Porter et al., 2016) reducing the </a:t>
            </a:r>
            <a:br>
              <a:rPr lang="en-GB" sz="1400" dirty="0">
                <a:solidFill>
                  <a:schemeClr val="accent1">
                    <a:lumMod val="50000"/>
                  </a:schemeClr>
                </a:solidFill>
                <a:latin typeface=" VERDANA"/>
              </a:rPr>
            </a:br>
            <a:r>
              <a:rPr lang="en-GB" sz="1400" dirty="0">
                <a:solidFill>
                  <a:schemeClr val="accent1">
                    <a:lumMod val="50000"/>
                  </a:schemeClr>
                </a:solidFill>
                <a:latin typeface=" VERDANA"/>
              </a:rPr>
              <a:t>   positive impact of a more sustainable diet.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6CB3FF1-67F9-4E9C-9446-0797F7E3F230}"/>
              </a:ext>
            </a:extLst>
          </p:cNvPr>
          <p:cNvSpPr txBox="1"/>
          <p:nvPr/>
        </p:nvSpPr>
        <p:spPr>
          <a:xfrm>
            <a:off x="88070" y="5373102"/>
            <a:ext cx="1186354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GB" sz="1600" b="1" dirty="0">
                <a:solidFill>
                  <a:schemeClr val="accent1">
                    <a:lumMod val="50000"/>
                  </a:schemeClr>
                </a:solidFill>
                <a:latin typeface=" VERDANA"/>
                <a:sym typeface="Wingdings" panose="05000000000000000000" pitchFamily="2" charset="2"/>
              </a:rPr>
              <a:t> </a:t>
            </a:r>
            <a:r>
              <a:rPr lang="en-GB" sz="1600" b="1" dirty="0">
                <a:solidFill>
                  <a:schemeClr val="accent1">
                    <a:lumMod val="50000"/>
                  </a:schemeClr>
                </a:solidFill>
                <a:latin typeface=" VERDANA"/>
              </a:rPr>
              <a:t>Assessing trade-offs requires an integral understanding of magnitude, composition and location of </a:t>
            </a:r>
            <a:br>
              <a:rPr lang="en-GB" sz="1600" b="1" dirty="0">
                <a:solidFill>
                  <a:schemeClr val="accent1">
                    <a:lumMod val="50000"/>
                  </a:schemeClr>
                </a:solidFill>
                <a:latin typeface=" VERDANA"/>
              </a:rPr>
            </a:br>
            <a:r>
              <a:rPr lang="en-GB" sz="1600" b="1" dirty="0">
                <a:solidFill>
                  <a:schemeClr val="accent1">
                    <a:lumMod val="50000"/>
                  </a:schemeClr>
                </a:solidFill>
                <a:latin typeface=" VERDANA"/>
              </a:rPr>
              <a:t>    lost or discarded food along FSC while simultaneously addressing actors’ behaviour across the </a:t>
            </a:r>
            <a:br>
              <a:rPr lang="en-GB" sz="1600" b="1" dirty="0">
                <a:solidFill>
                  <a:schemeClr val="accent1">
                    <a:lumMod val="50000"/>
                  </a:schemeClr>
                </a:solidFill>
                <a:latin typeface=" VERDANA"/>
              </a:rPr>
            </a:br>
            <a:r>
              <a:rPr lang="en-GB" sz="1600" b="1" dirty="0">
                <a:solidFill>
                  <a:schemeClr val="accent1">
                    <a:lumMod val="50000"/>
                  </a:schemeClr>
                </a:solidFill>
                <a:latin typeface=" VERDANA"/>
              </a:rPr>
              <a:t>    economic system.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D8857EB-2B80-4834-9953-DF8E11B343E6}"/>
              </a:ext>
            </a:extLst>
          </p:cNvPr>
          <p:cNvSpPr txBox="1"/>
          <p:nvPr/>
        </p:nvSpPr>
        <p:spPr>
          <a:xfrm>
            <a:off x="171636" y="1649185"/>
            <a:ext cx="6087121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GB" sz="1400" dirty="0">
                <a:solidFill>
                  <a:schemeClr val="accent1">
                    <a:lumMod val="50000"/>
                  </a:schemeClr>
                </a:solidFill>
                <a:latin typeface=" VERDANA"/>
              </a:rPr>
              <a:t>- increases the availability of high quality plant based biomass    </a:t>
            </a:r>
            <a:br>
              <a:rPr lang="en-GB" sz="1400" dirty="0">
                <a:solidFill>
                  <a:schemeClr val="accent1">
                    <a:lumMod val="50000"/>
                  </a:schemeClr>
                </a:solidFill>
                <a:latin typeface=" VERDANA"/>
              </a:rPr>
            </a:br>
            <a:r>
              <a:rPr lang="en-GB" sz="1400" dirty="0">
                <a:solidFill>
                  <a:schemeClr val="accent1">
                    <a:lumMod val="50000"/>
                  </a:schemeClr>
                </a:solidFill>
                <a:latin typeface=" VERDANA"/>
              </a:rPr>
              <a:t>   along global FSC (HLPE, 2014) highly suitable as production </a:t>
            </a:r>
            <a:br>
              <a:rPr lang="en-GB" sz="1400" dirty="0">
                <a:solidFill>
                  <a:schemeClr val="accent1">
                    <a:lumMod val="50000"/>
                  </a:schemeClr>
                </a:solidFill>
                <a:latin typeface=" VERDANA"/>
              </a:rPr>
            </a:br>
            <a:r>
              <a:rPr lang="en-GB" sz="1400" dirty="0">
                <a:solidFill>
                  <a:schemeClr val="accent1">
                    <a:lumMod val="50000"/>
                  </a:schemeClr>
                </a:solidFill>
                <a:latin typeface=" VERDANA"/>
              </a:rPr>
              <a:t>   input.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B4CCC83-33C8-40E9-8BE1-EAE24CAA81D4}"/>
              </a:ext>
            </a:extLst>
          </p:cNvPr>
          <p:cNvSpPr txBox="1"/>
          <p:nvPr/>
        </p:nvSpPr>
        <p:spPr>
          <a:xfrm>
            <a:off x="165082" y="2781045"/>
            <a:ext cx="6093675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GB" sz="1400" dirty="0">
                <a:solidFill>
                  <a:schemeClr val="accent1">
                    <a:lumMod val="50000"/>
                  </a:schemeClr>
                </a:solidFill>
                <a:latin typeface=" VERDANA"/>
              </a:rPr>
              <a:t>- may stimulate FLW reuse, but risks to concentrate FLW is in </a:t>
            </a:r>
            <a:br>
              <a:rPr lang="en-GB" sz="1400" dirty="0">
                <a:solidFill>
                  <a:schemeClr val="accent1">
                    <a:lumMod val="50000"/>
                  </a:schemeClr>
                </a:solidFill>
                <a:latin typeface=" VERDANA"/>
              </a:rPr>
            </a:br>
            <a:r>
              <a:rPr lang="en-GB" sz="1400" dirty="0">
                <a:solidFill>
                  <a:schemeClr val="accent1">
                    <a:lumMod val="50000"/>
                  </a:schemeClr>
                </a:solidFill>
                <a:latin typeface=" VERDANA"/>
              </a:rPr>
              <a:t>   locations where possibilities for reuse are limited or not </a:t>
            </a:r>
            <a:br>
              <a:rPr lang="en-GB" sz="1400" dirty="0">
                <a:solidFill>
                  <a:schemeClr val="accent1">
                    <a:lumMod val="50000"/>
                  </a:schemeClr>
                </a:solidFill>
                <a:latin typeface=" VERDANA"/>
              </a:rPr>
            </a:br>
            <a:r>
              <a:rPr lang="en-GB" sz="1400" dirty="0">
                <a:solidFill>
                  <a:schemeClr val="accent1">
                    <a:lumMod val="50000"/>
                  </a:schemeClr>
                </a:solidFill>
                <a:latin typeface=" VERDANA"/>
              </a:rPr>
              <a:t>   competitive.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35E2925-3DDC-40A9-8119-FD8B8EB7208C}"/>
              </a:ext>
            </a:extLst>
          </p:cNvPr>
          <p:cNvSpPr txBox="1"/>
          <p:nvPr/>
        </p:nvSpPr>
        <p:spPr>
          <a:xfrm>
            <a:off x="250144" y="981241"/>
            <a:ext cx="608712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GB" sz="1600" dirty="0">
                <a:solidFill>
                  <a:schemeClr val="accent1">
                    <a:lumMod val="50000"/>
                  </a:schemeClr>
                </a:solidFill>
                <a:latin typeface=" VERDANA"/>
              </a:rPr>
              <a:t>Transitioning to a healthier and more sustainable diet...</a:t>
            </a:r>
          </a:p>
        </p:txBody>
      </p:sp>
      <p:pic>
        <p:nvPicPr>
          <p:cNvPr id="12" name="Picture 2" descr="SDG 2: Zero Hunger - KIT Royal Tropical Institute">
            <a:extLst>
              <a:ext uri="{FF2B5EF4-FFF2-40B4-BE49-F238E27FC236}">
                <a16:creationId xmlns:a16="http://schemas.microsoft.com/office/drawing/2014/main" id="{AA5B6099-3FE9-4859-8054-49C87A7772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8456" y="1137565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 descr="Goal 12 | Department of Economic and Social Affairs">
            <a:extLst>
              <a:ext uri="{FF2B5EF4-FFF2-40B4-BE49-F238E27FC236}">
                <a16:creationId xmlns:a16="http://schemas.microsoft.com/office/drawing/2014/main" id="{07999689-98E3-4CEF-9740-A6C63C4886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58897" y="2645301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1109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32">
            <a:extLst>
              <a:ext uri="{FF2B5EF4-FFF2-40B4-BE49-F238E27FC236}">
                <a16:creationId xmlns:a16="http://schemas.microsoft.com/office/drawing/2014/main" id="{76D35F5B-DFD4-48C5-84DA-7C5AF2C37773}"/>
              </a:ext>
            </a:extLst>
          </p:cNvPr>
          <p:cNvSpPr/>
          <p:nvPr/>
        </p:nvSpPr>
        <p:spPr>
          <a:xfrm>
            <a:off x="6858310" y="1049282"/>
            <a:ext cx="5193754" cy="5444959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 VERDANA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2730BA43-9559-4F33-9A2B-1ED22A9CD5B0}"/>
              </a:ext>
            </a:extLst>
          </p:cNvPr>
          <p:cNvSpPr/>
          <p:nvPr/>
        </p:nvSpPr>
        <p:spPr>
          <a:xfrm>
            <a:off x="74072" y="1063487"/>
            <a:ext cx="5193754" cy="5444959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1200" dirty="0">
              <a:solidFill>
                <a:schemeClr val="accent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45771D88-021B-4387-8B4E-963788E11A55}"/>
              </a:ext>
            </a:extLst>
          </p:cNvPr>
          <p:cNvCxnSpPr/>
          <p:nvPr/>
        </p:nvCxnSpPr>
        <p:spPr>
          <a:xfrm>
            <a:off x="203161" y="481064"/>
            <a:ext cx="11248008" cy="0"/>
          </a:xfrm>
          <a:prstGeom prst="line">
            <a:avLst/>
          </a:prstGeom>
          <a:ln w="1905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tle 1">
            <a:extLst>
              <a:ext uri="{FF2B5EF4-FFF2-40B4-BE49-F238E27FC236}">
                <a16:creationId xmlns:a16="http://schemas.microsoft.com/office/drawing/2014/main" id="{932844AE-E08D-4687-849E-F67DE5C45686}"/>
              </a:ext>
            </a:extLst>
          </p:cNvPr>
          <p:cNvSpPr txBox="1">
            <a:spLocks/>
          </p:cNvSpPr>
          <p:nvPr/>
        </p:nvSpPr>
        <p:spPr>
          <a:xfrm>
            <a:off x="203161" y="-101358"/>
            <a:ext cx="11895490" cy="6943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1800" b="1" dirty="0">
                <a:solidFill>
                  <a:schemeClr val="accent1">
                    <a:lumMod val="50000"/>
                  </a:schemeClr>
                </a:solidFill>
                <a:latin typeface=" VERDANA"/>
                <a:ea typeface="Verdana" panose="020B0604030504040204" pitchFamily="34" charset="0"/>
                <a:cs typeface="Calibri" panose="020F0502020204030204" pitchFamily="34" charset="0"/>
              </a:rPr>
              <a:t>Modelling FLW in a globalized food system: </a:t>
            </a:r>
            <a:r>
              <a:rPr lang="en-GB" sz="1800" dirty="0">
                <a:solidFill>
                  <a:schemeClr val="accent1">
                    <a:lumMod val="50000"/>
                  </a:schemeClr>
                </a:solidFill>
                <a:latin typeface=" VERDANA"/>
                <a:ea typeface="Verdana" panose="020B0604030504040204" pitchFamily="34" charset="0"/>
                <a:cs typeface="Calibri" panose="020F0502020204030204" pitchFamily="34" charset="0"/>
              </a:rPr>
              <a:t>challenges &amp; key steps forward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2B8625B-9192-4462-A3FA-3163B0E151EA}"/>
              </a:ext>
            </a:extLst>
          </p:cNvPr>
          <p:cNvSpPr txBox="1"/>
          <p:nvPr/>
        </p:nvSpPr>
        <p:spPr>
          <a:xfrm>
            <a:off x="586058" y="1115200"/>
            <a:ext cx="48718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dirty="0">
                <a:solidFill>
                  <a:schemeClr val="accent1">
                    <a:lumMod val="50000"/>
                  </a:schemeClr>
                </a:solidFill>
                <a:latin typeface=" VERDANA"/>
                <a:ea typeface="Verdana" panose="020B0604030504040204" pitchFamily="34" charset="0"/>
              </a:rPr>
              <a:t>CAPTURING PHYSICAL BIOMASS FLOWS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54B3132-1035-4792-877F-67F094634777}"/>
              </a:ext>
            </a:extLst>
          </p:cNvPr>
          <p:cNvSpPr txBox="1"/>
          <p:nvPr/>
        </p:nvSpPr>
        <p:spPr>
          <a:xfrm>
            <a:off x="7125137" y="1643160"/>
            <a:ext cx="4694282" cy="470898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sz="1200" dirty="0">
                <a:solidFill>
                  <a:schemeClr val="accent1">
                    <a:lumMod val="50000"/>
                  </a:schemeClr>
                </a:solidFill>
                <a:latin typeface=" VERDANA"/>
                <a:ea typeface="Verdana" panose="020B0604030504040204" pitchFamily="34" charset="0"/>
              </a:rPr>
              <a:t>No common definition (Delgado et al., 2020) nor reliable global measurement (Kuiper &amp; Cui, 2021) available to date.</a:t>
            </a:r>
            <a:br>
              <a:rPr lang="en-GB" sz="1200" dirty="0">
                <a:solidFill>
                  <a:schemeClr val="accent1">
                    <a:lumMod val="50000"/>
                  </a:schemeClr>
                </a:solidFill>
                <a:latin typeface=" VERDANA"/>
                <a:ea typeface="Verdana" panose="020B0604030504040204" pitchFamily="34" charset="0"/>
              </a:rPr>
            </a:br>
            <a:endParaRPr lang="en-GB" sz="1200" dirty="0">
              <a:solidFill>
                <a:schemeClr val="accent1">
                  <a:lumMod val="50000"/>
                </a:schemeClr>
              </a:solidFill>
              <a:latin typeface=" VERDANA"/>
              <a:ea typeface="Verdana" panose="020B0604030504040204" pitchFamily="34" charset="0"/>
            </a:endParaRPr>
          </a:p>
          <a:p>
            <a:endParaRPr lang="en-GB" sz="1200" dirty="0">
              <a:solidFill>
                <a:schemeClr val="accent1">
                  <a:lumMod val="50000"/>
                </a:schemeClr>
              </a:solidFill>
              <a:latin typeface=" VERDANA"/>
              <a:ea typeface="Verdana" panose="020B0604030504040204" pitchFamily="34" charset="0"/>
            </a:endParaRPr>
          </a:p>
          <a:p>
            <a:endParaRPr lang="en-GB" sz="1200" dirty="0">
              <a:solidFill>
                <a:schemeClr val="accent1">
                  <a:lumMod val="50000"/>
                </a:schemeClr>
              </a:solidFill>
              <a:latin typeface=" VERDANA"/>
              <a:ea typeface="Verdana" panose="020B0604030504040204" pitchFamily="34" charset="0"/>
            </a:endParaRPr>
          </a:p>
          <a:p>
            <a:endParaRPr lang="en-GB" sz="1200" dirty="0">
              <a:solidFill>
                <a:schemeClr val="accent1">
                  <a:lumMod val="50000"/>
                </a:schemeClr>
              </a:solidFill>
              <a:latin typeface=" VERDANA"/>
              <a:ea typeface="Verdana" panose="020B0604030504040204" pitchFamily="34" charset="0"/>
            </a:endParaRPr>
          </a:p>
          <a:p>
            <a:r>
              <a:rPr lang="en-GB" sz="1200" dirty="0">
                <a:solidFill>
                  <a:schemeClr val="accent1">
                    <a:lumMod val="50000"/>
                  </a:schemeClr>
                </a:solidFill>
                <a:latin typeface=" VERDANA"/>
                <a:ea typeface="Verdana" panose="020B0604030504040204" pitchFamily="34" charset="0"/>
                <a:cs typeface="Arial" panose="020B0604020202020204" pitchFamily="34" charset="0"/>
              </a:rPr>
              <a:t>Contrasts in</a:t>
            </a:r>
            <a:r>
              <a:rPr lang="en-US" sz="1200" dirty="0">
                <a:solidFill>
                  <a:schemeClr val="accent1">
                    <a:lumMod val="50000"/>
                  </a:schemeClr>
                </a:solidFill>
                <a:latin typeface=" VERDANA"/>
                <a:ea typeface="Verdana" panose="020B0604030504040204" pitchFamily="34" charset="0"/>
              </a:rPr>
              <a:t> target issues, methodological approaches and FSC specifications result in inconsistent estimates and databases </a:t>
            </a:r>
            <a:r>
              <a:rPr lang="en-GB" sz="1200" dirty="0">
                <a:solidFill>
                  <a:schemeClr val="accent1">
                    <a:lumMod val="50000"/>
                  </a:schemeClr>
                </a:solidFill>
                <a:latin typeface=" VERDANA"/>
                <a:ea typeface="Verdana" panose="020B0604030504040204" pitchFamily="34" charset="0"/>
              </a:rPr>
              <a:t>(Xue et al., 2017).</a:t>
            </a:r>
          </a:p>
          <a:p>
            <a:endParaRPr lang="en-GB" sz="1200" dirty="0">
              <a:solidFill>
                <a:schemeClr val="accent1">
                  <a:lumMod val="50000"/>
                </a:schemeClr>
              </a:solidFill>
              <a:latin typeface=" VERDANA"/>
              <a:ea typeface="Verdana" panose="020B0604030504040204" pitchFamily="34" charset="0"/>
            </a:endParaRPr>
          </a:p>
          <a:p>
            <a:endParaRPr lang="en-GB" sz="1200" dirty="0">
              <a:solidFill>
                <a:schemeClr val="accent1">
                  <a:lumMod val="50000"/>
                </a:schemeClr>
              </a:solidFill>
              <a:latin typeface=" VERDANA"/>
              <a:ea typeface="Verdana" panose="020B0604030504040204" pitchFamily="34" charset="0"/>
            </a:endParaRPr>
          </a:p>
          <a:p>
            <a:endParaRPr lang="en-GB" sz="1200" dirty="0">
              <a:solidFill>
                <a:schemeClr val="accent1">
                  <a:lumMod val="50000"/>
                </a:schemeClr>
              </a:solidFill>
              <a:latin typeface=" VERDANA"/>
              <a:ea typeface="Verdana" panose="020B0604030504040204" pitchFamily="34" charset="0"/>
            </a:endParaRPr>
          </a:p>
          <a:p>
            <a:endParaRPr lang="en-GB" sz="1200" dirty="0">
              <a:solidFill>
                <a:schemeClr val="accent1">
                  <a:lumMod val="50000"/>
                </a:schemeClr>
              </a:solidFill>
              <a:latin typeface=" VERDANA"/>
              <a:ea typeface="Verdana" panose="020B0604030504040204" pitchFamily="34" charset="0"/>
            </a:endParaRPr>
          </a:p>
          <a:p>
            <a:endParaRPr lang="en-GB" sz="1200" dirty="0">
              <a:solidFill>
                <a:schemeClr val="accent1">
                  <a:lumMod val="50000"/>
                </a:schemeClr>
              </a:solidFill>
              <a:latin typeface=" VERDANA"/>
              <a:ea typeface="Verdana" panose="020B0604030504040204" pitchFamily="34" charset="0"/>
            </a:endParaRPr>
          </a:p>
          <a:p>
            <a:r>
              <a:rPr lang="en-GB" sz="1200" dirty="0">
                <a:solidFill>
                  <a:schemeClr val="accent1">
                    <a:lumMod val="50000"/>
                  </a:schemeClr>
                </a:solidFill>
                <a:latin typeface=" VERDANA"/>
                <a:ea typeface="Verdana" panose="020B0604030504040204" pitchFamily="34" charset="0"/>
                <a:cs typeface="Arial" panose="020B0604020202020204" pitchFamily="34" charset="0"/>
              </a:rPr>
              <a:t>Most adopted estimates from Gustavsson et al. 2011, presents severe limitations due to inconsistent methodology and FLW definition.</a:t>
            </a:r>
          </a:p>
          <a:p>
            <a:endParaRPr lang="en-GB" sz="1200" dirty="0">
              <a:solidFill>
                <a:schemeClr val="accent1">
                  <a:lumMod val="50000"/>
                </a:schemeClr>
              </a:solidFill>
              <a:latin typeface=" VERDANA"/>
              <a:ea typeface="Verdana" panose="020B0604030504040204" pitchFamily="34" charset="0"/>
              <a:cs typeface="Arial" panose="020B0604020202020204" pitchFamily="34" charset="0"/>
            </a:endParaRPr>
          </a:p>
          <a:p>
            <a:endParaRPr lang="en-GB" sz="1200" dirty="0">
              <a:solidFill>
                <a:schemeClr val="accent1">
                  <a:lumMod val="50000"/>
                </a:schemeClr>
              </a:solidFill>
              <a:latin typeface=" VERDANA"/>
              <a:ea typeface="Verdana" panose="020B0604030504040204" pitchFamily="34" charset="0"/>
              <a:cs typeface="Arial" panose="020B0604020202020204" pitchFamily="34" charset="0"/>
            </a:endParaRPr>
          </a:p>
          <a:p>
            <a:endParaRPr lang="en-GB" sz="1200" dirty="0">
              <a:solidFill>
                <a:schemeClr val="accent1">
                  <a:lumMod val="50000"/>
                </a:schemeClr>
              </a:solidFill>
              <a:latin typeface=" VERDANA"/>
              <a:ea typeface="Verdana" panose="020B0604030504040204" pitchFamily="34" charset="0"/>
              <a:cs typeface="Arial" panose="020B0604020202020204" pitchFamily="34" charset="0"/>
            </a:endParaRPr>
          </a:p>
          <a:p>
            <a:endParaRPr lang="en-GB" sz="1200" dirty="0">
              <a:solidFill>
                <a:schemeClr val="accent1">
                  <a:lumMod val="50000"/>
                </a:schemeClr>
              </a:solidFill>
              <a:latin typeface=" VERDANA"/>
              <a:ea typeface="Verdana" panose="020B0604030504040204" pitchFamily="34" charset="0"/>
              <a:cs typeface="Arial" panose="020B0604020202020204" pitchFamily="34" charset="0"/>
            </a:endParaRPr>
          </a:p>
          <a:p>
            <a:endParaRPr lang="en-GB" sz="1200" dirty="0">
              <a:solidFill>
                <a:schemeClr val="accent1">
                  <a:lumMod val="50000"/>
                </a:schemeClr>
              </a:solidFill>
              <a:latin typeface=" VERDANA"/>
              <a:ea typeface="Verdana" panose="020B0604030504040204" pitchFamily="34" charset="0"/>
              <a:cs typeface="Arial" panose="020B0604020202020204" pitchFamily="34" charset="0"/>
            </a:endParaRPr>
          </a:p>
          <a:p>
            <a:endParaRPr lang="en-GB" sz="1200" dirty="0">
              <a:solidFill>
                <a:schemeClr val="accent1">
                  <a:lumMod val="50000"/>
                </a:schemeClr>
              </a:solidFill>
              <a:latin typeface=" VERDANA"/>
              <a:ea typeface="Verdana" panose="020B0604030504040204" pitchFamily="34" charset="0"/>
              <a:cs typeface="Arial" panose="020B0604020202020204" pitchFamily="34" charset="0"/>
            </a:endParaRPr>
          </a:p>
          <a:p>
            <a:endParaRPr lang="en-GB" sz="1200" dirty="0">
              <a:solidFill>
                <a:schemeClr val="accent1">
                  <a:lumMod val="50000"/>
                </a:schemeClr>
              </a:solidFill>
              <a:latin typeface=" VERDANA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9BFC1F8-18F2-44B1-8066-652413813A2F}"/>
              </a:ext>
            </a:extLst>
          </p:cNvPr>
          <p:cNvSpPr/>
          <p:nvPr/>
        </p:nvSpPr>
        <p:spPr>
          <a:xfrm>
            <a:off x="7264159" y="1087754"/>
            <a:ext cx="464492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b="1" dirty="0">
                <a:solidFill>
                  <a:schemeClr val="accent1">
                    <a:lumMod val="50000"/>
                  </a:schemeClr>
                </a:solidFill>
                <a:latin typeface=" VERDANA"/>
                <a:ea typeface="Verdana" panose="020B0604030504040204" pitchFamily="34" charset="0"/>
                <a:sym typeface="Wingdings" panose="05000000000000000000" pitchFamily="2" charset="2"/>
              </a:rPr>
              <a:t>   QUANTIFYING FOOD LOSS AND WASTE</a:t>
            </a:r>
          </a:p>
        </p:txBody>
      </p:sp>
      <p:sp>
        <p:nvSpPr>
          <p:cNvPr id="12" name="Arrow: Left-Right 11">
            <a:extLst>
              <a:ext uri="{FF2B5EF4-FFF2-40B4-BE49-F238E27FC236}">
                <a16:creationId xmlns:a16="http://schemas.microsoft.com/office/drawing/2014/main" id="{17A74934-4E78-4040-AC57-4F82CB0971AD}"/>
              </a:ext>
            </a:extLst>
          </p:cNvPr>
          <p:cNvSpPr/>
          <p:nvPr/>
        </p:nvSpPr>
        <p:spPr>
          <a:xfrm>
            <a:off x="5469608" y="3521858"/>
            <a:ext cx="1216152" cy="264108"/>
          </a:xfrm>
          <a:prstGeom prst="leftRightArrow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accent1">
                  <a:lumMod val="50000"/>
                </a:schemeClr>
              </a:solidFill>
              <a:latin typeface=" VERDANA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B3225E5-E540-49CF-B204-3807DEC97C87}"/>
              </a:ext>
            </a:extLst>
          </p:cNvPr>
          <p:cNvSpPr/>
          <p:nvPr/>
        </p:nvSpPr>
        <p:spPr>
          <a:xfrm>
            <a:off x="5380546" y="2932182"/>
            <a:ext cx="143069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400" b="1" dirty="0">
                <a:solidFill>
                  <a:schemeClr val="accent1">
                    <a:lumMod val="50000"/>
                  </a:schemeClr>
                </a:solidFill>
                <a:latin typeface=" VERDANA"/>
                <a:ea typeface="Verdana" panose="020B0604030504040204" pitchFamily="34" charset="0"/>
                <a:cs typeface="Calibri" panose="020F0502020204030204" pitchFamily="34" charset="0"/>
              </a:rPr>
              <a:t>identifying</a:t>
            </a:r>
          </a:p>
          <a:p>
            <a:pPr algn="ctr"/>
            <a:r>
              <a:rPr lang="en-GB" sz="1400" b="1" dirty="0">
                <a:solidFill>
                  <a:schemeClr val="accent1">
                    <a:lumMod val="50000"/>
                  </a:schemeClr>
                </a:solidFill>
                <a:latin typeface=" VERDANA"/>
                <a:ea typeface="Verdana" panose="020B0604030504040204" pitchFamily="34" charset="0"/>
                <a:cs typeface="Calibri" panose="020F0502020204030204" pitchFamily="34" charset="0"/>
              </a:rPr>
              <a:t>challenges</a:t>
            </a:r>
            <a:endParaRPr lang="en-GB" sz="1400" b="1" dirty="0">
              <a:latin typeface=" VERDANA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E796C16-E531-430C-9B5F-41350D553CFB}"/>
              </a:ext>
            </a:extLst>
          </p:cNvPr>
          <p:cNvSpPr txBox="1"/>
          <p:nvPr/>
        </p:nvSpPr>
        <p:spPr>
          <a:xfrm>
            <a:off x="1188752" y="696780"/>
            <a:ext cx="300915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b="1" dirty="0">
                <a:solidFill>
                  <a:schemeClr val="accent1">
                    <a:lumMod val="50000"/>
                  </a:schemeClr>
                </a:solidFill>
                <a:latin typeface=" VERDANA"/>
              </a:rPr>
              <a:t>METHODOLOGICAL CHALLENGES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8B9EB63-1F28-4C4C-ADA4-3B1E9C1D21DD}"/>
              </a:ext>
            </a:extLst>
          </p:cNvPr>
          <p:cNvSpPr txBox="1"/>
          <p:nvPr/>
        </p:nvSpPr>
        <p:spPr>
          <a:xfrm>
            <a:off x="8704439" y="701625"/>
            <a:ext cx="184056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b="1" dirty="0">
                <a:solidFill>
                  <a:schemeClr val="accent1">
                    <a:lumMod val="50000"/>
                  </a:schemeClr>
                </a:solidFill>
                <a:latin typeface=" VERDANA"/>
              </a:rPr>
              <a:t>DATA CHALLENGES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E7403BA-B357-4C21-ACFE-F259AD10FFC4}"/>
              </a:ext>
            </a:extLst>
          </p:cNvPr>
          <p:cNvSpPr txBox="1"/>
          <p:nvPr/>
        </p:nvSpPr>
        <p:spPr>
          <a:xfrm>
            <a:off x="103882" y="1690013"/>
            <a:ext cx="513413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GB" sz="1200" dirty="0">
                <a:solidFill>
                  <a:schemeClr val="accent1">
                    <a:lumMod val="50000"/>
                  </a:schemeClr>
                </a:solidFill>
                <a:latin typeface=" VERDANA"/>
              </a:rPr>
              <a:t>Technical studies rely on detailed physical data but tend to disregard agent’s behaviour and their interactions (</a:t>
            </a:r>
            <a:r>
              <a:rPr lang="en-GB" sz="1200" dirty="0" err="1">
                <a:solidFill>
                  <a:schemeClr val="accent1">
                    <a:lumMod val="50000"/>
                  </a:schemeClr>
                </a:solidFill>
                <a:latin typeface=" VERDANA"/>
              </a:rPr>
              <a:t>Chaboud</a:t>
            </a:r>
            <a:r>
              <a:rPr lang="en-GB" sz="1200" dirty="0">
                <a:solidFill>
                  <a:schemeClr val="accent1">
                    <a:lumMod val="50000"/>
                  </a:schemeClr>
                </a:solidFill>
                <a:latin typeface=" VERDANA"/>
              </a:rPr>
              <a:t> &amp; </a:t>
            </a:r>
            <a:r>
              <a:rPr lang="en-GB" sz="1200" dirty="0" err="1">
                <a:solidFill>
                  <a:schemeClr val="accent1">
                    <a:lumMod val="50000"/>
                  </a:schemeClr>
                </a:solidFill>
                <a:latin typeface=" VERDANA"/>
              </a:rPr>
              <a:t>Daviron</a:t>
            </a:r>
            <a:r>
              <a:rPr lang="en-GB" sz="1200" dirty="0">
                <a:solidFill>
                  <a:schemeClr val="accent1">
                    <a:lumMod val="50000"/>
                  </a:schemeClr>
                </a:solidFill>
                <a:latin typeface=" VERDANA"/>
              </a:rPr>
              <a:t> 2017). 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2A079445-0103-4741-88E2-8BE350319B1C}"/>
              </a:ext>
            </a:extLst>
          </p:cNvPr>
          <p:cNvSpPr txBox="1"/>
          <p:nvPr/>
        </p:nvSpPr>
        <p:spPr>
          <a:xfrm>
            <a:off x="90310" y="2700158"/>
            <a:ext cx="505759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GB" sz="1200" dirty="0">
                <a:solidFill>
                  <a:schemeClr val="accent1">
                    <a:lumMod val="50000"/>
                  </a:schemeClr>
                </a:solidFill>
                <a:latin typeface=" VERDANA"/>
                <a:ea typeface="Verdana" panose="020B0604030504040204" pitchFamily="34" charset="0"/>
              </a:rPr>
              <a:t>Dollar-based quantities typical of GE models are insufficient to assess global challenges related to physical flows of biomass including resource circularity.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E940B791-3185-4BB4-BCBD-269595ABBB11}"/>
              </a:ext>
            </a:extLst>
          </p:cNvPr>
          <p:cNvCxnSpPr>
            <a:cxnSpLocks/>
          </p:cNvCxnSpPr>
          <p:nvPr/>
        </p:nvCxnSpPr>
        <p:spPr>
          <a:xfrm>
            <a:off x="264953" y="1456351"/>
            <a:ext cx="4856757" cy="0"/>
          </a:xfrm>
          <a:prstGeom prst="line">
            <a:avLst/>
          </a:prstGeom>
          <a:ln w="1905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Rectangle 34">
            <a:extLst>
              <a:ext uri="{FF2B5EF4-FFF2-40B4-BE49-F238E27FC236}">
                <a16:creationId xmlns:a16="http://schemas.microsoft.com/office/drawing/2014/main" id="{1DB2BE67-23B8-475C-929F-BE0AD5D725B5}"/>
              </a:ext>
            </a:extLst>
          </p:cNvPr>
          <p:cNvSpPr/>
          <p:nvPr/>
        </p:nvSpPr>
        <p:spPr>
          <a:xfrm>
            <a:off x="6992094" y="1550826"/>
            <a:ext cx="4999875" cy="4708981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endParaRPr lang="en-GB" sz="1200" dirty="0">
              <a:solidFill>
                <a:schemeClr val="accent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en-GB" sz="1200" dirty="0">
              <a:solidFill>
                <a:schemeClr val="accent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en-GB" sz="1200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1.    New up-to-date global FLW database.</a:t>
            </a:r>
          </a:p>
          <a:p>
            <a:endParaRPr lang="en-GB" sz="1200" dirty="0">
              <a:solidFill>
                <a:schemeClr val="accent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en-GB" sz="1200" dirty="0">
              <a:solidFill>
                <a:schemeClr val="accent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en-GB" sz="1200" dirty="0">
              <a:solidFill>
                <a:schemeClr val="accent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en-GB" sz="1200" dirty="0">
              <a:solidFill>
                <a:schemeClr val="accent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en-GB" sz="1200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2.    Capturing actual food intakes vs food supply based on </a:t>
            </a:r>
            <a:br>
              <a:rPr lang="en-GB" sz="1200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en-GB" sz="1200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      FBS (omits retail &amp; consumers waste which can be </a:t>
            </a:r>
            <a:br>
              <a:rPr lang="en-GB" sz="1200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en-GB" sz="1200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      substantial).</a:t>
            </a:r>
          </a:p>
          <a:p>
            <a:endParaRPr lang="en-GB" sz="1200" dirty="0">
              <a:solidFill>
                <a:schemeClr val="accent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en-GB" sz="1200" dirty="0">
              <a:solidFill>
                <a:schemeClr val="accent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en-GB" sz="1200" dirty="0">
              <a:solidFill>
                <a:schemeClr val="accent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en-GB" sz="1200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3.   Identify physical magnitude and composition of FLW,   </a:t>
            </a:r>
            <a:br>
              <a:rPr lang="en-GB" sz="1200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en-GB" sz="1200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     outlining at which supply chain stages FLW occurs.</a:t>
            </a:r>
          </a:p>
          <a:p>
            <a:pPr marL="228600" indent="-228600">
              <a:buAutoNum type="arabicPeriod" startAt="3"/>
            </a:pPr>
            <a:endParaRPr lang="en-GB" sz="1200" dirty="0">
              <a:solidFill>
                <a:schemeClr val="accent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28600" indent="-228600">
              <a:buAutoNum type="arabicPeriod" startAt="3"/>
            </a:pPr>
            <a:endParaRPr lang="en-GB" sz="1200" dirty="0">
              <a:solidFill>
                <a:schemeClr val="accent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en-GB" sz="1200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4.   Identify in which region the FLW occurs to assess     </a:t>
            </a:r>
            <a:br>
              <a:rPr lang="en-GB" sz="1200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en-GB" sz="1200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     spatial scope for FLW.</a:t>
            </a:r>
          </a:p>
          <a:p>
            <a:pPr marL="228600" indent="-228600">
              <a:buAutoNum type="arabicPeriod" startAt="4"/>
            </a:pPr>
            <a:endParaRPr lang="en-GB" sz="1200" dirty="0">
              <a:solidFill>
                <a:schemeClr val="accent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en-GB" sz="1200" dirty="0">
              <a:solidFill>
                <a:schemeClr val="accent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28600" indent="-228600">
              <a:buAutoNum type="arabicPeriod" startAt="3"/>
            </a:pPr>
            <a:endParaRPr lang="en-GB" sz="1200" dirty="0">
              <a:solidFill>
                <a:schemeClr val="accent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en-GB" sz="1200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5.    Multidisciplinary assessment of FLW key for policy design.</a:t>
            </a:r>
          </a:p>
          <a:p>
            <a:pPr marL="228600" indent="-228600">
              <a:buAutoNum type="arabicPeriod" startAt="3"/>
            </a:pPr>
            <a:endParaRPr lang="en-GB" sz="1200" dirty="0">
              <a:solidFill>
                <a:schemeClr val="accent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en-GB" sz="1200" dirty="0">
              <a:solidFill>
                <a:schemeClr val="accent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6DD99C79-A585-4082-971C-0B9D18BB7A3D}"/>
              </a:ext>
            </a:extLst>
          </p:cNvPr>
          <p:cNvCxnSpPr>
            <a:cxnSpLocks/>
          </p:cNvCxnSpPr>
          <p:nvPr/>
        </p:nvCxnSpPr>
        <p:spPr>
          <a:xfrm>
            <a:off x="7125137" y="1395531"/>
            <a:ext cx="4694282" cy="0"/>
          </a:xfrm>
          <a:prstGeom prst="line">
            <a:avLst/>
          </a:prstGeom>
          <a:ln w="1905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Rectangle 35">
            <a:extLst>
              <a:ext uri="{FF2B5EF4-FFF2-40B4-BE49-F238E27FC236}">
                <a16:creationId xmlns:a16="http://schemas.microsoft.com/office/drawing/2014/main" id="{908D7517-ECDA-43A5-A378-C176E028B51D}"/>
              </a:ext>
            </a:extLst>
          </p:cNvPr>
          <p:cNvSpPr/>
          <p:nvPr/>
        </p:nvSpPr>
        <p:spPr>
          <a:xfrm>
            <a:off x="5347621" y="2916978"/>
            <a:ext cx="1430697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GB" sz="1400" b="1" dirty="0">
                <a:solidFill>
                  <a:schemeClr val="accent1">
                    <a:lumMod val="50000"/>
                  </a:schemeClr>
                </a:solidFill>
                <a:latin typeface=" VERDANA"/>
                <a:ea typeface="Verdana" panose="020B0604030504040204" pitchFamily="34" charset="0"/>
                <a:cs typeface="Calibri" panose="020F0502020204030204" pitchFamily="34" charset="0"/>
              </a:rPr>
              <a:t>tackling</a:t>
            </a:r>
          </a:p>
          <a:p>
            <a:pPr algn="ctr"/>
            <a:r>
              <a:rPr lang="en-GB" sz="1400" b="1" dirty="0">
                <a:solidFill>
                  <a:schemeClr val="accent1">
                    <a:lumMod val="50000"/>
                  </a:schemeClr>
                </a:solidFill>
                <a:latin typeface=" VERDANA"/>
                <a:ea typeface="Verdana" panose="020B0604030504040204" pitchFamily="34" charset="0"/>
                <a:cs typeface="Calibri" panose="020F0502020204030204" pitchFamily="34" charset="0"/>
              </a:rPr>
              <a:t>challenges</a:t>
            </a:r>
            <a:endParaRPr lang="en-GB" sz="1400" b="1" dirty="0">
              <a:latin typeface=" VERDANA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5C8C08C-147B-465D-90A1-B65048FD0580}"/>
              </a:ext>
            </a:extLst>
          </p:cNvPr>
          <p:cNvSpPr txBox="1"/>
          <p:nvPr/>
        </p:nvSpPr>
        <p:spPr>
          <a:xfrm>
            <a:off x="90310" y="3886135"/>
            <a:ext cx="505759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200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For effective policy design crucial to identify biomass flows along global supply chains.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A903DB5-70EE-4978-A16E-BA8E68367090}"/>
              </a:ext>
            </a:extLst>
          </p:cNvPr>
          <p:cNvSpPr txBox="1"/>
          <p:nvPr/>
        </p:nvSpPr>
        <p:spPr>
          <a:xfrm>
            <a:off x="88001" y="4855844"/>
            <a:ext cx="499372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200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Current material flow accounting hampers a consistent linkages to technical models  (interdisciplinary connection). 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5C8A8F68-7758-418C-B392-DD0013B6BF76}"/>
              </a:ext>
            </a:extLst>
          </p:cNvPr>
          <p:cNvSpPr/>
          <p:nvPr/>
        </p:nvSpPr>
        <p:spPr>
          <a:xfrm>
            <a:off x="147105" y="1550826"/>
            <a:ext cx="5047638" cy="4893647"/>
          </a:xfrm>
          <a:prstGeom prst="rect">
            <a:avLst/>
          </a:prstGeom>
          <a:solidFill>
            <a:schemeClr val="bg1"/>
          </a:solidFill>
          <a:ln w="19050">
            <a:noFill/>
          </a:ln>
        </p:spPr>
        <p:txBody>
          <a:bodyPr wrap="square">
            <a:spAutoFit/>
          </a:bodyPr>
          <a:lstStyle/>
          <a:p>
            <a:endParaRPr lang="en-GB" sz="1200" dirty="0">
              <a:solidFill>
                <a:schemeClr val="accent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42900" indent="-342900" algn="just">
              <a:buAutoNum type="arabicPeriod"/>
            </a:pPr>
            <a:r>
              <a:rPr lang="en-GB" sz="1200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Adding consistent tracing of biomass physical quantities along global supply chains to a global GE model (bridging economic and technical modelling of FLW).</a:t>
            </a:r>
          </a:p>
          <a:p>
            <a:pPr marL="342900" indent="-342900">
              <a:buAutoNum type="arabicPeriod"/>
            </a:pPr>
            <a:endParaRPr lang="en-GB" sz="1200" dirty="0">
              <a:solidFill>
                <a:schemeClr val="accent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42900" indent="-342900">
              <a:buAutoNum type="arabicPeriod"/>
            </a:pPr>
            <a:endParaRPr lang="en-GB" sz="1200" dirty="0">
              <a:solidFill>
                <a:schemeClr val="accent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42900" indent="-342900">
              <a:buAutoNum type="arabicPeriod"/>
            </a:pPr>
            <a:endParaRPr lang="en-GB" sz="1200" dirty="0">
              <a:solidFill>
                <a:schemeClr val="accent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42900" indent="-342900">
              <a:buAutoNum type="arabicPeriod"/>
            </a:pPr>
            <a:endParaRPr lang="en-GB" sz="1200" dirty="0">
              <a:solidFill>
                <a:schemeClr val="accent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42900" indent="-342900">
              <a:buAutoNum type="arabicPeriod"/>
            </a:pPr>
            <a:r>
              <a:rPr lang="en-GB" sz="1200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Assessing biomass competition (feed, seed, other use, food) through global economy, quantifying magnitude, composition and geographical availability of biomass flows.</a:t>
            </a:r>
          </a:p>
          <a:p>
            <a:pPr marL="342900" indent="-342900">
              <a:buAutoNum type="arabicPeriod"/>
            </a:pPr>
            <a:endParaRPr lang="en-GB" sz="1200" dirty="0">
              <a:solidFill>
                <a:schemeClr val="accent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42900" indent="-342900">
              <a:buAutoNum type="arabicPeriod"/>
            </a:pPr>
            <a:endParaRPr lang="en-GB" sz="1200" dirty="0">
              <a:solidFill>
                <a:schemeClr val="accent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42900" indent="-342900">
              <a:buAutoNum type="arabicPeriod"/>
            </a:pPr>
            <a:endParaRPr lang="en-GB" sz="1200" dirty="0">
              <a:solidFill>
                <a:schemeClr val="accent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42900" indent="-342900">
              <a:buAutoNum type="arabicPeriod"/>
            </a:pPr>
            <a:endParaRPr lang="en-GB" sz="1200" dirty="0">
              <a:solidFill>
                <a:schemeClr val="accent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42900" indent="-342900">
              <a:buAutoNum type="arabicPeriod"/>
            </a:pPr>
            <a:endParaRPr lang="en-GB" sz="1200" dirty="0">
              <a:solidFill>
                <a:schemeClr val="accent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en-GB" sz="1200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3.   Tracing food quantities from farm to fork along global </a:t>
            </a:r>
            <a:br>
              <a:rPr lang="en-GB" sz="1200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en-GB" sz="1200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     supply chains, identifying production, intermediate and </a:t>
            </a:r>
            <a:br>
              <a:rPr lang="en-GB" sz="1200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en-GB" sz="1200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     final food use.</a:t>
            </a:r>
          </a:p>
          <a:p>
            <a:pPr marL="228600" indent="-228600">
              <a:buAutoNum type="arabicPeriod" startAt="3"/>
            </a:pPr>
            <a:endParaRPr lang="en-GB" sz="1200" dirty="0">
              <a:solidFill>
                <a:schemeClr val="accent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28600" indent="-228600">
              <a:buAutoNum type="arabicPeriod" startAt="3"/>
            </a:pPr>
            <a:endParaRPr lang="en-GB" sz="1200" dirty="0">
              <a:solidFill>
                <a:schemeClr val="accent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28600" indent="-228600">
              <a:buAutoNum type="arabicPeriod" startAt="3"/>
            </a:pPr>
            <a:endParaRPr lang="en-GB" sz="1200" dirty="0">
              <a:solidFill>
                <a:schemeClr val="accent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28600" indent="-228600">
              <a:buAutoNum type="arabicPeriod" startAt="3"/>
            </a:pPr>
            <a:endParaRPr lang="en-GB" sz="1200" dirty="0">
              <a:solidFill>
                <a:schemeClr val="accent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28600" indent="-228600">
              <a:buAutoNum type="arabicPeriod" startAt="3"/>
            </a:pPr>
            <a:endParaRPr lang="en-GB" sz="1200" dirty="0">
              <a:solidFill>
                <a:schemeClr val="accent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28600" indent="-228600">
              <a:buAutoNum type="arabicPeriod" startAt="3"/>
            </a:pPr>
            <a:endParaRPr lang="en-GB" sz="1200" dirty="0">
              <a:solidFill>
                <a:schemeClr val="accent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19757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6" grpId="0" animBg="1"/>
      <p:bldP spid="3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6CA50ED-2E43-42DE-8897-C05DD8B8DE87}"/>
              </a:ext>
            </a:extLst>
          </p:cNvPr>
          <p:cNvSpPr txBox="1"/>
          <p:nvPr/>
        </p:nvSpPr>
        <p:spPr>
          <a:xfrm>
            <a:off x="205339" y="1084180"/>
            <a:ext cx="4737908" cy="526297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sz="1200" dirty="0">
                <a:solidFill>
                  <a:schemeClr val="accent1">
                    <a:lumMod val="50000"/>
                  </a:schemeClr>
                </a:solidFill>
                <a:latin typeface=" VERDANA"/>
                <a:ea typeface="Verdana" panose="020B0604030504040204" pitchFamily="34" charset="0"/>
              </a:rPr>
              <a:t>Up-to-date global estimates on </a:t>
            </a:r>
            <a:br>
              <a:rPr lang="en-GB" sz="1200" dirty="0">
                <a:solidFill>
                  <a:schemeClr val="accent1">
                    <a:lumMod val="50000"/>
                  </a:schemeClr>
                </a:solidFill>
                <a:latin typeface=" VERDANA"/>
                <a:ea typeface="Verdana" panose="020B0604030504040204" pitchFamily="34" charset="0"/>
              </a:rPr>
            </a:br>
            <a:r>
              <a:rPr lang="en-GB" sz="1200" dirty="0">
                <a:solidFill>
                  <a:schemeClr val="accent1">
                    <a:lumMod val="50000"/>
                  </a:schemeClr>
                </a:solidFill>
                <a:latin typeface=" VERDANA"/>
                <a:ea typeface="Verdana" panose="020B0604030504040204" pitchFamily="34" charset="0"/>
              </a:rPr>
              <a:t>percentages of loss/waste of total food weight </a:t>
            </a:r>
            <a:br>
              <a:rPr lang="en-GB" sz="1200" dirty="0">
                <a:solidFill>
                  <a:schemeClr val="accent1">
                    <a:lumMod val="50000"/>
                  </a:schemeClr>
                </a:solidFill>
                <a:latin typeface=" VERDANA"/>
                <a:ea typeface="Verdana" panose="020B0604030504040204" pitchFamily="34" charset="0"/>
              </a:rPr>
            </a:br>
            <a:r>
              <a:rPr lang="en-GB" sz="1200" dirty="0">
                <a:solidFill>
                  <a:schemeClr val="accent1">
                    <a:lumMod val="50000"/>
                  </a:schemeClr>
                </a:solidFill>
                <a:latin typeface=" VERDANA"/>
                <a:ea typeface="Verdana" panose="020B0604030504040204" pitchFamily="34" charset="0"/>
              </a:rPr>
              <a:t>along FSC (FAO-FLW 2019 data core).</a:t>
            </a:r>
          </a:p>
          <a:p>
            <a:r>
              <a:rPr lang="en-GB" sz="1200" dirty="0">
                <a:solidFill>
                  <a:schemeClr val="accent1">
                    <a:lumMod val="50000"/>
                  </a:schemeClr>
                </a:solidFill>
                <a:latin typeface=" VERDANA"/>
                <a:ea typeface="Verdana" panose="020B0604030504040204" pitchFamily="34" charset="0"/>
              </a:rPr>
              <a:t> </a:t>
            </a:r>
          </a:p>
          <a:p>
            <a:endParaRPr lang="en-GB" sz="1200" dirty="0">
              <a:solidFill>
                <a:schemeClr val="accent1">
                  <a:lumMod val="50000"/>
                </a:schemeClr>
              </a:solidFill>
              <a:latin typeface=" VERDANA"/>
              <a:ea typeface="Verdana" panose="020B0604030504040204" pitchFamily="34" charset="0"/>
            </a:endParaRPr>
          </a:p>
          <a:p>
            <a:endParaRPr lang="en-GB" sz="1200" dirty="0">
              <a:solidFill>
                <a:schemeClr val="accent1">
                  <a:lumMod val="50000"/>
                </a:schemeClr>
              </a:solidFill>
              <a:latin typeface=" VERDANA"/>
              <a:ea typeface="Verdana" panose="020B0604030504040204" pitchFamily="34" charset="0"/>
            </a:endParaRPr>
          </a:p>
          <a:p>
            <a:endParaRPr lang="en-GB" sz="1200" dirty="0">
              <a:solidFill>
                <a:schemeClr val="accent1">
                  <a:lumMod val="50000"/>
                </a:schemeClr>
              </a:solidFill>
              <a:latin typeface=" VERDANA"/>
              <a:ea typeface="Verdana" panose="020B0604030504040204" pitchFamily="34" charset="0"/>
            </a:endParaRPr>
          </a:p>
          <a:p>
            <a:r>
              <a:rPr lang="en-GB" sz="1200" dirty="0">
                <a:solidFill>
                  <a:schemeClr val="accent1">
                    <a:lumMod val="50000"/>
                  </a:schemeClr>
                </a:solidFill>
                <a:latin typeface=" VERDANA"/>
                <a:cs typeface="Arial" panose="020B0604020202020204" pitchFamily="34" charset="0"/>
              </a:rPr>
              <a:t>Consistent FLW definition in line with SDG-12.3 and with FAO’s FLI and FWI indicators (</a:t>
            </a:r>
            <a:r>
              <a:rPr lang="en-GB" sz="1200" dirty="0" err="1">
                <a:solidFill>
                  <a:schemeClr val="accent1">
                    <a:lumMod val="50000"/>
                  </a:schemeClr>
                </a:solidFill>
                <a:latin typeface=" VERDANA"/>
                <a:cs typeface="Arial" panose="020B0604020202020204" pitchFamily="34" charset="0"/>
              </a:rPr>
              <a:t>Fabi</a:t>
            </a:r>
            <a:r>
              <a:rPr lang="en-GB" sz="1200" dirty="0">
                <a:solidFill>
                  <a:schemeClr val="accent1">
                    <a:lumMod val="50000"/>
                  </a:schemeClr>
                </a:solidFill>
                <a:latin typeface=" VERDANA"/>
                <a:cs typeface="Arial" panose="020B0604020202020204" pitchFamily="34" charset="0"/>
              </a:rPr>
              <a:t> and English, 2018). </a:t>
            </a:r>
          </a:p>
          <a:p>
            <a:endParaRPr lang="en-GB" sz="1200" dirty="0">
              <a:solidFill>
                <a:schemeClr val="accent1">
                  <a:lumMod val="50000"/>
                </a:schemeClr>
              </a:solidFill>
              <a:latin typeface=" VERDANA"/>
              <a:ea typeface="Verdana" panose="020B0604030504040204" pitchFamily="34" charset="0"/>
            </a:endParaRPr>
          </a:p>
          <a:p>
            <a:endParaRPr lang="en-GB" sz="1200" dirty="0">
              <a:solidFill>
                <a:schemeClr val="accent1">
                  <a:lumMod val="50000"/>
                </a:schemeClr>
              </a:solidFill>
              <a:latin typeface=" VERDANA"/>
              <a:ea typeface="Verdana" panose="020B0604030504040204" pitchFamily="34" charset="0"/>
            </a:endParaRPr>
          </a:p>
          <a:p>
            <a:endParaRPr lang="en-GB" sz="1200" dirty="0">
              <a:solidFill>
                <a:schemeClr val="accent1">
                  <a:lumMod val="50000"/>
                </a:schemeClr>
              </a:solidFill>
              <a:latin typeface=" VERDANA"/>
              <a:ea typeface="Verdana" panose="020B0604030504040204" pitchFamily="34" charset="0"/>
            </a:endParaRPr>
          </a:p>
          <a:p>
            <a:endParaRPr lang="en-GB" sz="1200" dirty="0">
              <a:solidFill>
                <a:schemeClr val="accent1">
                  <a:lumMod val="50000"/>
                </a:schemeClr>
              </a:solidFill>
              <a:latin typeface=" VERDANA"/>
              <a:ea typeface="Verdana" panose="020B0604030504040204" pitchFamily="34" charset="0"/>
            </a:endParaRPr>
          </a:p>
          <a:p>
            <a:endParaRPr lang="en-GB" sz="1200" dirty="0">
              <a:solidFill>
                <a:schemeClr val="accent1">
                  <a:lumMod val="50000"/>
                </a:schemeClr>
              </a:solidFill>
              <a:latin typeface=" VERDANA"/>
              <a:ea typeface="Verdana" panose="020B0604030504040204" pitchFamily="34" charset="0"/>
            </a:endParaRPr>
          </a:p>
          <a:p>
            <a:r>
              <a:rPr lang="en-GB" sz="1200" dirty="0">
                <a:solidFill>
                  <a:schemeClr val="accent1">
                    <a:lumMod val="50000"/>
                  </a:schemeClr>
                </a:solidFill>
                <a:latin typeface=" VERDANA"/>
                <a:ea typeface="Verdana" panose="020B0604030504040204" pitchFamily="34" charset="0"/>
              </a:rPr>
              <a:t>Expanding overall regional, commodity and supply chain  coverage.</a:t>
            </a:r>
            <a:endParaRPr lang="en-GB" sz="1200" dirty="0">
              <a:solidFill>
                <a:schemeClr val="accent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en-GB" sz="1200" dirty="0">
              <a:solidFill>
                <a:schemeClr val="accent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en-GB" sz="1200" dirty="0">
              <a:solidFill>
                <a:schemeClr val="accent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en-GB" sz="1200" dirty="0">
              <a:solidFill>
                <a:schemeClr val="accent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en-GB" sz="1200" dirty="0">
              <a:solidFill>
                <a:schemeClr val="accent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en-GB" sz="1200" dirty="0">
              <a:solidFill>
                <a:schemeClr val="accent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en-GB" sz="1200" dirty="0">
                <a:solidFill>
                  <a:schemeClr val="accent1">
                    <a:lumMod val="50000"/>
                  </a:schemeClr>
                </a:solidFill>
                <a:latin typeface=" VERDANA"/>
                <a:ea typeface="Calibri" panose="020F0502020204030204" pitchFamily="34" charset="0"/>
              </a:rPr>
              <a:t>Expanding previous literature reviews of (</a:t>
            </a:r>
            <a:r>
              <a:rPr lang="en-GB" sz="1200" dirty="0" err="1">
                <a:solidFill>
                  <a:schemeClr val="accent1">
                    <a:lumMod val="50000"/>
                  </a:schemeClr>
                </a:solidFill>
                <a:latin typeface=" VERDANA"/>
                <a:ea typeface="Calibri" panose="020F0502020204030204" pitchFamily="34" charset="0"/>
              </a:rPr>
              <a:t>Xue</a:t>
            </a:r>
            <a:r>
              <a:rPr lang="en-GB" sz="1200" dirty="0">
                <a:solidFill>
                  <a:schemeClr val="accent1">
                    <a:lumMod val="50000"/>
                  </a:schemeClr>
                </a:solidFill>
                <a:latin typeface=" VERDANA"/>
                <a:ea typeface="Calibri" panose="020F0502020204030204" pitchFamily="34" charset="0"/>
              </a:rPr>
              <a:t> et al., 2017), (Porter et al., 2016)</a:t>
            </a:r>
            <a:r>
              <a:rPr lang="en-US" sz="1200" dirty="0">
                <a:solidFill>
                  <a:schemeClr val="accent1">
                    <a:lumMod val="50000"/>
                  </a:schemeClr>
                </a:solidFill>
                <a:latin typeface=" VERDANA"/>
                <a:ea typeface="Calibri" panose="020F0502020204030204" pitchFamily="34" charset="0"/>
              </a:rPr>
              <a:t>, </a:t>
            </a:r>
            <a:r>
              <a:rPr lang="en-GB" sz="1200" dirty="0">
                <a:solidFill>
                  <a:schemeClr val="accent1">
                    <a:lumMod val="50000"/>
                  </a:schemeClr>
                </a:solidFill>
                <a:latin typeface=" VERDANA"/>
                <a:ea typeface="Calibri" panose="020F0502020204030204" pitchFamily="34" charset="0"/>
              </a:rPr>
              <a:t>(Delgado et al., 2020)</a:t>
            </a:r>
            <a:r>
              <a:rPr lang="en-US" sz="1200" dirty="0">
                <a:solidFill>
                  <a:schemeClr val="accent1">
                    <a:lumMod val="50000"/>
                  </a:schemeClr>
                </a:solidFill>
                <a:latin typeface=" VERDANA"/>
                <a:ea typeface="Calibri" panose="020F0502020204030204" pitchFamily="34" charset="0"/>
              </a:rPr>
              <a:t> and OECD Food Waste database (2021) with an overall screening of more than 300 sources.</a:t>
            </a:r>
            <a:endParaRPr lang="en-GB" sz="1200" dirty="0">
              <a:solidFill>
                <a:schemeClr val="accent1">
                  <a:lumMod val="50000"/>
                </a:schemeClr>
              </a:solidFill>
              <a:latin typeface=" VERDANA"/>
            </a:endParaRPr>
          </a:p>
          <a:p>
            <a:endParaRPr lang="en-GB" sz="1200" dirty="0">
              <a:solidFill>
                <a:schemeClr val="accent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en-GB" sz="1200" dirty="0">
              <a:solidFill>
                <a:schemeClr val="accent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en-GB" sz="1200" dirty="0">
              <a:solidFill>
                <a:schemeClr val="accent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2B6629D-7339-4263-A65A-E868673015ED}"/>
              </a:ext>
            </a:extLst>
          </p:cNvPr>
          <p:cNvSpPr txBox="1"/>
          <p:nvPr/>
        </p:nvSpPr>
        <p:spPr>
          <a:xfrm>
            <a:off x="205339" y="105646"/>
            <a:ext cx="840807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b="1" dirty="0">
                <a:solidFill>
                  <a:schemeClr val="accent1">
                    <a:lumMod val="50000"/>
                  </a:schemeClr>
                </a:solidFill>
                <a:latin typeface=" VERDANA"/>
              </a:rPr>
              <a:t>A newly compiled global Food Loss and Waste database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DDBAA907-7E62-4FD5-B910-C1F5B6FF3AC1}"/>
              </a:ext>
            </a:extLst>
          </p:cNvPr>
          <p:cNvCxnSpPr/>
          <p:nvPr/>
        </p:nvCxnSpPr>
        <p:spPr>
          <a:xfrm>
            <a:off x="205339" y="555791"/>
            <a:ext cx="11781322" cy="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7" name="Picture 6">
            <a:extLst>
              <a:ext uri="{FF2B5EF4-FFF2-40B4-BE49-F238E27FC236}">
                <a16:creationId xmlns:a16="http://schemas.microsoft.com/office/drawing/2014/main" id="{0A3873D9-5149-4E9D-B7E7-B92D4318D460}"/>
              </a:ext>
            </a:extLst>
          </p:cNvPr>
          <p:cNvPicPr/>
          <p:nvPr/>
        </p:nvPicPr>
        <p:blipFill rotWithShape="1">
          <a:blip r:embed="rId3"/>
          <a:srcRect l="1383" t="5068"/>
          <a:stretch/>
        </p:blipFill>
        <p:spPr>
          <a:xfrm>
            <a:off x="5613665" y="647497"/>
            <a:ext cx="6578335" cy="295972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9489D18-7A61-4206-AE67-32E1178AD66B}"/>
              </a:ext>
            </a:extLst>
          </p:cNvPr>
          <p:cNvPicPr/>
          <p:nvPr/>
        </p:nvPicPr>
        <p:blipFill rotWithShape="1">
          <a:blip r:embed="rId4"/>
          <a:srcRect t="6248" r="77831"/>
          <a:stretch/>
        </p:blipFill>
        <p:spPr>
          <a:xfrm>
            <a:off x="5574914" y="3607226"/>
            <a:ext cx="1458332" cy="318049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AAB7C11-CC43-4F7A-A9FD-D2D2581A2355}"/>
              </a:ext>
            </a:extLst>
          </p:cNvPr>
          <p:cNvSpPr txBox="1"/>
          <p:nvPr/>
        </p:nvSpPr>
        <p:spPr>
          <a:xfrm>
            <a:off x="4485921" y="575961"/>
            <a:ext cx="25473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b="1" u="sng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FAO – FLW database 2019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0D1DDDC-A5FF-45D5-980B-D8D31CB5805E}"/>
              </a:ext>
            </a:extLst>
          </p:cNvPr>
          <p:cNvSpPr txBox="1"/>
          <p:nvPr/>
        </p:nvSpPr>
        <p:spPr>
          <a:xfrm>
            <a:off x="4485921" y="3461754"/>
            <a:ext cx="25473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b="1" u="sng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Gatto et al. database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3DD4EDC4-BF6A-42A6-BEAB-BC21BD5B1EBD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2511" t="3191" b="3191"/>
          <a:stretch/>
        </p:blipFill>
        <p:spPr>
          <a:xfrm>
            <a:off x="7051001" y="3631226"/>
            <a:ext cx="5140999" cy="3180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09854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9CDF549-B2E6-4AC7-96A3-FCADD462877F}"/>
              </a:ext>
            </a:extLst>
          </p:cNvPr>
          <p:cNvSpPr txBox="1"/>
          <p:nvPr/>
        </p:nvSpPr>
        <p:spPr>
          <a:xfrm>
            <a:off x="0" y="5201214"/>
            <a:ext cx="115689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>
                <a:solidFill>
                  <a:schemeClr val="accent1">
                    <a:lumMod val="50000"/>
                  </a:schemeClr>
                </a:solidFill>
                <a:latin typeface=" VERDANA"/>
                <a:cs typeface="Arial" panose="020B0604020202020204" pitchFamily="34" charset="0"/>
              </a:rPr>
              <a:t>4.</a:t>
            </a:r>
            <a:r>
              <a:rPr lang="en-GB" sz="1200" dirty="0">
                <a:solidFill>
                  <a:schemeClr val="accent1">
                    <a:lumMod val="50000"/>
                  </a:schemeClr>
                </a:solidFill>
                <a:latin typeface=" VERDANA"/>
                <a:cs typeface="Arial" panose="020B0604020202020204" pitchFamily="34" charset="0"/>
              </a:rPr>
              <a:t> Incorporating five FSC stages and estimates from our global FLW database to quantify global FLW at each stage of FSC identifying magnitude, </a:t>
            </a:r>
            <a:br>
              <a:rPr lang="en-GB" sz="1200" dirty="0">
                <a:solidFill>
                  <a:schemeClr val="accent1">
                    <a:lumMod val="50000"/>
                  </a:schemeClr>
                </a:solidFill>
                <a:latin typeface=" VERDANA"/>
                <a:cs typeface="Arial" panose="020B0604020202020204" pitchFamily="34" charset="0"/>
              </a:rPr>
            </a:br>
            <a:r>
              <a:rPr lang="en-GB" sz="1200" dirty="0">
                <a:solidFill>
                  <a:schemeClr val="accent1">
                    <a:lumMod val="50000"/>
                  </a:schemeClr>
                </a:solidFill>
                <a:latin typeface=" VERDANA"/>
                <a:cs typeface="Arial" panose="020B0604020202020204" pitchFamily="34" charset="0"/>
              </a:rPr>
              <a:t>    composition and geographical location.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FA6A8AC-3514-47F3-83D3-374A072DF9E2}"/>
              </a:ext>
            </a:extLst>
          </p:cNvPr>
          <p:cNvSpPr txBox="1"/>
          <p:nvPr/>
        </p:nvSpPr>
        <p:spPr>
          <a:xfrm>
            <a:off x="133507" y="1021209"/>
            <a:ext cx="1203157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>
                <a:solidFill>
                  <a:schemeClr val="accent1">
                    <a:lumMod val="50000"/>
                  </a:schemeClr>
                </a:solidFill>
                <a:latin typeface=" VERDANA"/>
                <a:cs typeface="Arial" panose="020B0604020202020204" pitchFamily="34" charset="0"/>
              </a:rPr>
              <a:t>1. </a:t>
            </a:r>
            <a:r>
              <a:rPr lang="en-GB" sz="1200" dirty="0">
                <a:solidFill>
                  <a:schemeClr val="accent1">
                    <a:lumMod val="50000"/>
                  </a:schemeClr>
                </a:solidFill>
                <a:latin typeface=" VERDANA"/>
                <a:cs typeface="Arial" panose="020B0604020202020204" pitchFamily="34" charset="0"/>
              </a:rPr>
              <a:t>Building on Kuiper (2022) to subtract monetary components (taxes, international margins, etc) from the value-based flows of the </a:t>
            </a:r>
            <a:r>
              <a:rPr lang="en-GB" sz="1200" dirty="0" err="1">
                <a:solidFill>
                  <a:schemeClr val="accent1">
                    <a:lumMod val="50000"/>
                  </a:schemeClr>
                </a:solidFill>
                <a:latin typeface=" VERDANA"/>
                <a:cs typeface="Arial" panose="020B0604020202020204" pitchFamily="34" charset="0"/>
              </a:rPr>
              <a:t>GTAP</a:t>
            </a:r>
            <a:r>
              <a:rPr lang="en-GB" sz="1200" dirty="0">
                <a:solidFill>
                  <a:schemeClr val="accent1">
                    <a:lumMod val="50000"/>
                  </a:schemeClr>
                </a:solidFill>
                <a:latin typeface=" VERDANA"/>
                <a:cs typeface="Arial" panose="020B0604020202020204" pitchFamily="34" charset="0"/>
              </a:rPr>
              <a:t> database, </a:t>
            </a:r>
            <a:br>
              <a:rPr lang="en-GB" sz="1200" dirty="0">
                <a:solidFill>
                  <a:schemeClr val="accent1">
                    <a:lumMod val="50000"/>
                  </a:schemeClr>
                </a:solidFill>
                <a:latin typeface=" VERDANA"/>
                <a:cs typeface="Arial" panose="020B0604020202020204" pitchFamily="34" charset="0"/>
              </a:rPr>
            </a:br>
            <a:r>
              <a:rPr lang="en-GB" sz="1200" dirty="0">
                <a:solidFill>
                  <a:schemeClr val="accent1">
                    <a:lumMod val="50000"/>
                  </a:schemeClr>
                </a:solidFill>
                <a:latin typeface=" VERDANA"/>
                <a:cs typeface="Arial" panose="020B0604020202020204" pitchFamily="34" charset="0"/>
              </a:rPr>
              <a:t>    obtaining “dollar-based quantities”. </a:t>
            </a:r>
          </a:p>
          <a:p>
            <a:br>
              <a:rPr lang="en-GB" sz="1200" dirty="0">
                <a:solidFill>
                  <a:schemeClr val="accent1">
                    <a:lumMod val="50000"/>
                  </a:schemeClr>
                </a:solidFill>
                <a:latin typeface=" VERDANA"/>
                <a:cs typeface="Arial" panose="020B0604020202020204" pitchFamily="34" charset="0"/>
                <a:sym typeface="Wingdings" panose="05000000000000000000" pitchFamily="2" charset="2"/>
              </a:rPr>
            </a:br>
            <a:r>
              <a:rPr lang="en-GB" sz="1200" dirty="0">
                <a:solidFill>
                  <a:schemeClr val="accent1">
                    <a:lumMod val="50000"/>
                  </a:schemeClr>
                </a:solidFill>
                <a:latin typeface=" VERDANA"/>
                <a:cs typeface="Arial" panose="020B0604020202020204" pitchFamily="34" charset="0"/>
                <a:sym typeface="Wingdings" panose="05000000000000000000" pitchFamily="2" charset="2"/>
              </a:rPr>
              <a:t></a:t>
            </a:r>
            <a:r>
              <a:rPr lang="en-GB" sz="1200" dirty="0">
                <a:solidFill>
                  <a:schemeClr val="accent1">
                    <a:lumMod val="50000"/>
                  </a:schemeClr>
                </a:solidFill>
                <a:latin typeface=" VERDANA"/>
                <a:cs typeface="Arial" panose="020B0604020202020204" pitchFamily="34" charset="0"/>
              </a:rPr>
              <a:t> Author defines “balancing equation” kept as benchmark to test if model consistently holds balances in monetary (and physical) units.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87044F2-A744-4F27-A60C-C1D0CC28FBCC}"/>
              </a:ext>
            </a:extLst>
          </p:cNvPr>
          <p:cNvSpPr/>
          <p:nvPr/>
        </p:nvSpPr>
        <p:spPr>
          <a:xfrm>
            <a:off x="6150906" y="4052038"/>
            <a:ext cx="4856757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200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sym typeface="Wingdings" panose="05000000000000000000" pitchFamily="2" charset="2"/>
              </a:rPr>
              <a:t>		</a:t>
            </a:r>
          </a:p>
        </p:txBody>
      </p:sp>
      <p:sp>
        <p:nvSpPr>
          <p:cNvPr id="25" name="Title 2">
            <a:extLst>
              <a:ext uri="{FF2B5EF4-FFF2-40B4-BE49-F238E27FC236}">
                <a16:creationId xmlns:a16="http://schemas.microsoft.com/office/drawing/2014/main" id="{E35902D1-75DE-47E3-901E-A8014B2BD8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6432" y="221685"/>
            <a:ext cx="11845147" cy="389774"/>
          </a:xfrm>
        </p:spPr>
        <p:txBody>
          <a:bodyPr>
            <a:noAutofit/>
          </a:bodyPr>
          <a:lstStyle/>
          <a:p>
            <a:r>
              <a:rPr lang="en-US" sz="2000" b="1" dirty="0">
                <a:solidFill>
                  <a:schemeClr val="accent1">
                    <a:lumMod val="50000"/>
                  </a:schemeClr>
                </a:solidFill>
                <a:latin typeface=" VERDANA"/>
              </a:rPr>
              <a:t>Modelling physical (Mtons) flows of food loss and waste along global food supply chains in a GE framework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0F48FD4B-7598-4DFE-AAB4-40D31E9272BC}"/>
              </a:ext>
            </a:extLst>
          </p:cNvPr>
          <p:cNvCxnSpPr/>
          <p:nvPr/>
        </p:nvCxnSpPr>
        <p:spPr>
          <a:xfrm>
            <a:off x="133507" y="777920"/>
            <a:ext cx="11781322" cy="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64522560-D1D6-425A-A9DA-5D7DC64E0733}"/>
              </a:ext>
            </a:extLst>
          </p:cNvPr>
          <p:cNvSpPr txBox="1"/>
          <p:nvPr/>
        </p:nvSpPr>
        <p:spPr>
          <a:xfrm>
            <a:off x="0" y="4239928"/>
            <a:ext cx="1186288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200" b="1" dirty="0">
                <a:solidFill>
                  <a:schemeClr val="accent1">
                    <a:lumMod val="50000"/>
                  </a:schemeClr>
                </a:solidFill>
                <a:latin typeface=" VERDANA"/>
                <a:cs typeface="Arial" panose="020B0604020202020204" pitchFamily="34" charset="0"/>
              </a:rPr>
              <a:t>3. </a:t>
            </a:r>
            <a:r>
              <a:rPr lang="en-GB" sz="1200" dirty="0">
                <a:solidFill>
                  <a:schemeClr val="accent1">
                    <a:lumMod val="50000"/>
                  </a:schemeClr>
                </a:solidFill>
                <a:latin typeface=" VERDANA"/>
                <a:cs typeface="Arial" panose="020B0604020202020204" pitchFamily="34" charset="0"/>
              </a:rPr>
              <a:t>Dividing </a:t>
            </a:r>
            <a:r>
              <a:rPr lang="en-GB" sz="1200" b="1" dirty="0">
                <a:solidFill>
                  <a:schemeClr val="accent1">
                    <a:lumMod val="50000"/>
                  </a:schemeClr>
                </a:solidFill>
                <a:latin typeface=" VERDANA"/>
                <a:cs typeface="Arial" panose="020B0604020202020204" pitchFamily="34" charset="0"/>
              </a:rPr>
              <a:t>(1) </a:t>
            </a:r>
            <a:r>
              <a:rPr lang="en-GB" sz="1200" dirty="0">
                <a:solidFill>
                  <a:schemeClr val="accent1">
                    <a:lumMod val="50000"/>
                  </a:schemeClr>
                </a:solidFill>
                <a:latin typeface=" VERDANA"/>
                <a:cs typeface="Arial" panose="020B0604020202020204" pitchFamily="34" charset="0"/>
              </a:rPr>
              <a:t>by total production we obtain shares </a:t>
            </a:r>
            <a:r>
              <a:rPr lang="en-GB" sz="1200" dirty="0">
                <a:solidFill>
                  <a:schemeClr val="accent1">
                    <a:lumMod val="50000"/>
                  </a:schemeClr>
                </a:solidFill>
                <a:effectLst/>
                <a:latin typeface=" VERDANA"/>
                <a:ea typeface="Calibri" panose="020F0502020204030204" pitchFamily="34" charset="0"/>
                <a:cs typeface="Arial" panose="020B0604020202020204" pitchFamily="34" charset="0"/>
              </a:rPr>
              <a:t>specifying how a single unit of output flows through the global economy.  Here we integrate </a:t>
            </a:r>
            <a:br>
              <a:rPr lang="en-GB" sz="1200" dirty="0">
                <a:solidFill>
                  <a:schemeClr val="accent1">
                    <a:lumMod val="50000"/>
                  </a:schemeClr>
                </a:solidFill>
                <a:effectLst/>
                <a:latin typeface=" VERDANA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en-GB" sz="1200" dirty="0">
                <a:solidFill>
                  <a:schemeClr val="accent1">
                    <a:lumMod val="50000"/>
                  </a:schemeClr>
                </a:solidFill>
                <a:effectLst/>
                <a:latin typeface=" VERDANA"/>
                <a:ea typeface="Calibri" panose="020F0502020204030204" pitchFamily="34" charset="0"/>
                <a:cs typeface="Arial" panose="020B0604020202020204" pitchFamily="34" charset="0"/>
              </a:rPr>
              <a:t>    physical (Mtons) biomass production data (FAO), defining physical food flows across the global economy and preserving material balances in </a:t>
            </a:r>
            <a:br>
              <a:rPr lang="en-GB" sz="1200" dirty="0">
                <a:solidFill>
                  <a:schemeClr val="accent1">
                    <a:lumMod val="50000"/>
                  </a:schemeClr>
                </a:solidFill>
                <a:effectLst/>
                <a:latin typeface=" VERDANA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en-GB" sz="1200" dirty="0">
                <a:solidFill>
                  <a:schemeClr val="accent1">
                    <a:lumMod val="50000"/>
                  </a:schemeClr>
                </a:solidFill>
                <a:effectLst/>
                <a:latin typeface=" VERDANA"/>
                <a:ea typeface="Calibri" panose="020F0502020204030204" pitchFamily="34" charset="0"/>
                <a:cs typeface="Arial" panose="020B0604020202020204" pitchFamily="34" charset="0"/>
              </a:rPr>
              <a:t>    monetary and physical units.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A8E8F5C9-13CC-4D9C-A844-F9633E4176D8}"/>
              </a:ext>
            </a:extLst>
          </p:cNvPr>
          <p:cNvSpPr txBox="1"/>
          <p:nvPr/>
        </p:nvSpPr>
        <p:spPr>
          <a:xfrm>
            <a:off x="361188" y="1881640"/>
            <a:ext cx="6981119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100" b="1" dirty="0">
                <a:solidFill>
                  <a:schemeClr val="accent1">
                    <a:lumMod val="50000"/>
                  </a:schemeClr>
                </a:solidFill>
                <a:latin typeface=" VERDANA"/>
                <a:cs typeface="Arial" panose="020B0604020202020204" pitchFamily="34" charset="0"/>
                <a:sym typeface="Wingdings" panose="05000000000000000000" pitchFamily="2" charset="2"/>
              </a:rPr>
              <a:t>Total production = Intermediate demand (dom + imp) + final demand (dom + imp)</a:t>
            </a:r>
            <a:endParaRPr lang="en-GB" sz="1100" b="1" dirty="0">
              <a:solidFill>
                <a:schemeClr val="accent1">
                  <a:lumMod val="50000"/>
                </a:schemeClr>
              </a:solidFill>
              <a:latin typeface=" VERDANA"/>
              <a:cs typeface="Arial" panose="020B0604020202020204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9C6E5A56-5DC1-4433-A71D-FF7F4EC81560}"/>
              </a:ext>
            </a:extLst>
          </p:cNvPr>
          <p:cNvSpPr txBox="1"/>
          <p:nvPr/>
        </p:nvSpPr>
        <p:spPr>
          <a:xfrm>
            <a:off x="93216" y="2396512"/>
            <a:ext cx="120315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SzPct val="100000"/>
            </a:pPr>
            <a:r>
              <a:rPr lang="en-GB" sz="1200" b="1" dirty="0">
                <a:solidFill>
                  <a:schemeClr val="accent1">
                    <a:lumMod val="50000"/>
                  </a:schemeClr>
                </a:solidFill>
                <a:latin typeface=" VERDANA"/>
                <a:cs typeface="Arial" panose="020B0604020202020204" pitchFamily="34" charset="0"/>
              </a:rPr>
              <a:t>2</a:t>
            </a:r>
            <a:r>
              <a:rPr lang="en-GB" sz="1200" dirty="0">
                <a:solidFill>
                  <a:schemeClr val="accent1">
                    <a:lumMod val="50000"/>
                  </a:schemeClr>
                </a:solidFill>
                <a:latin typeface=" VERDANA"/>
                <a:cs typeface="Arial" panose="020B0604020202020204" pitchFamily="34" charset="0"/>
              </a:rPr>
              <a:t>. From “balancing equation” we derive the Leontief Inverse matrix to obtain full overview of flows through the economy, including sector-to-sector </a:t>
            </a:r>
            <a:br>
              <a:rPr lang="en-GB" sz="1200" dirty="0">
                <a:solidFill>
                  <a:schemeClr val="accent1">
                    <a:lumMod val="50000"/>
                  </a:schemeClr>
                </a:solidFill>
                <a:latin typeface=" VERDANA"/>
                <a:cs typeface="Arial" panose="020B0604020202020204" pitchFamily="34" charset="0"/>
              </a:rPr>
            </a:br>
            <a:r>
              <a:rPr lang="en-GB" sz="1200" dirty="0">
                <a:solidFill>
                  <a:schemeClr val="accent1">
                    <a:lumMod val="50000"/>
                  </a:schemeClr>
                </a:solidFill>
                <a:latin typeface=" VERDANA"/>
                <a:cs typeface="Arial" panose="020B0604020202020204" pitchFamily="34" charset="0"/>
              </a:rPr>
              <a:t>    trade.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D3D73181-AFE0-40D5-8973-57257E701606}"/>
                  </a:ext>
                </a:extLst>
              </p:cNvPr>
              <p:cNvSpPr txBox="1"/>
              <p:nvPr/>
            </p:nvSpPr>
            <p:spPr>
              <a:xfrm>
                <a:off x="589142" y="3139643"/>
                <a:ext cx="6098958" cy="41165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Sup>
                      <m:sSubSupPr>
                        <m:ctrlPr>
                          <a:rPr lang="en-GB" sz="1600" i="1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sSubSupPr>
                      <m:e>
                        <m:d>
                          <m:dPr>
                            <m:ctrlPr>
                              <a:rPr lang="en-US" sz="1600" b="0" i="1" smtClean="0">
                                <a:solidFill>
                                  <a:schemeClr val="accent1">
                                    <a:lumMod val="50000"/>
                                  </a:schemeClr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en-US" sz="1600" b="0" i="1" smtClean="0">
                                <a:solidFill>
                                  <a:schemeClr val="accent1">
                                    <a:lumMod val="50000"/>
                                  </a:schemeClr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Arial" panose="020B0604020202020204" pitchFamily="34" charset="0"/>
                              </a:rPr>
                              <m:t>1</m:t>
                            </m:r>
                          </m:e>
                        </m:d>
                        <m:r>
                          <a:rPr lang="en-US" sz="1600" b="0" i="1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               </m:t>
                        </m:r>
                        <m:r>
                          <a:rPr lang="en-GB" sz="1600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𝑄𝐹𝐷</m:t>
                        </m:r>
                      </m:e>
                      <m:sub>
                        <m:r>
                          <a:rPr lang="en-GB" sz="1600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𝑖</m:t>
                        </m:r>
                        <m:r>
                          <a:rPr lang="en-GB" sz="1600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,</m:t>
                        </m:r>
                        <m:r>
                          <a:rPr lang="en-GB" sz="1600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𝑐</m:t>
                        </m:r>
                      </m:sub>
                      <m:sup>
                        <m:r>
                          <a:rPr lang="en-GB" sz="1600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𝑝</m:t>
                        </m:r>
                        <m:r>
                          <a:rPr lang="en-GB" sz="1600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,</m:t>
                        </m:r>
                        <m:r>
                          <a:rPr lang="en-GB" sz="1600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𝑠</m:t>
                        </m:r>
                        <m:r>
                          <a:rPr lang="en-GB" sz="1600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,</m:t>
                        </m:r>
                        <m:r>
                          <a:rPr lang="en-GB" sz="1600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𝑑</m:t>
                        </m:r>
                      </m:sup>
                    </m:sSubSup>
                    <m:r>
                      <a:rPr lang="en-GB" sz="1600" i="1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=</m:t>
                    </m:r>
                    <m:sSubSup>
                      <m:sSubSupPr>
                        <m:ctrlPr>
                          <a:rPr lang="en-GB" sz="1600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sSubSupPr>
                      <m:e>
                        <m:r>
                          <a:rPr lang="en-GB" sz="1600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𝐿𝐼</m:t>
                        </m:r>
                      </m:e>
                      <m:sub>
                        <m:r>
                          <a:rPr lang="en-GB" sz="1600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𝑖</m:t>
                        </m:r>
                        <m:r>
                          <a:rPr lang="en-GB" sz="1600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,</m:t>
                        </m:r>
                        <m:r>
                          <a:rPr lang="en-GB" sz="1600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𝑐</m:t>
                        </m:r>
                      </m:sub>
                      <m:sup>
                        <m:r>
                          <a:rPr lang="en-GB" sz="1600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𝑝</m:t>
                        </m:r>
                        <m:r>
                          <a:rPr lang="en-GB" sz="1600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,</m:t>
                        </m:r>
                        <m:r>
                          <a:rPr lang="en-GB" sz="1600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𝑠</m:t>
                        </m:r>
                      </m:sup>
                    </m:sSubSup>
                    <m:r>
                      <a:rPr lang="en-GB" sz="1600" i="1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∗ </m:t>
                    </m:r>
                    <m:sSubSup>
                      <m:sSubSupPr>
                        <m:ctrlPr>
                          <a:rPr lang="en-GB" sz="1600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sSubSupPr>
                      <m:e>
                        <m:r>
                          <a:rPr lang="en-GB" sz="1600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𝐹</m:t>
                        </m:r>
                      </m:e>
                      <m:sub>
                        <m:r>
                          <a:rPr lang="en-GB" sz="1600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𝑐</m:t>
                        </m:r>
                      </m:sub>
                      <m:sup>
                        <m:r>
                          <a:rPr lang="en-GB" sz="1600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𝑠</m:t>
                        </m:r>
                        <m:r>
                          <a:rPr lang="en-GB" sz="1600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,</m:t>
                        </m:r>
                        <m:r>
                          <a:rPr lang="en-GB" sz="1600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𝑑</m:t>
                        </m:r>
                      </m:sup>
                    </m:sSubSup>
                  </m:oMath>
                </a14:m>
                <a:r>
                  <a:rPr lang="en-GB" sz="1600" dirty="0">
                    <a:solidFill>
                      <a:schemeClr val="accent1">
                        <a:lumMod val="50000"/>
                      </a:schemeClr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</a:rPr>
                  <a:t>		</a:t>
                </a:r>
                <a:endParaRPr lang="en-GB" sz="1600" dirty="0">
                  <a:solidFill>
                    <a:schemeClr val="accent1">
                      <a:lumMod val="50000"/>
                    </a:schemeClr>
                  </a:solidFill>
                </a:endParaRPr>
              </a:p>
            </p:txBody>
          </p:sp>
        </mc:Choice>
        <mc:Fallback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D3D73181-AFE0-40D5-8973-57257E70160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9142" y="3139643"/>
                <a:ext cx="6098958" cy="41165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6" name="TextBox 55">
            <a:extLst>
              <a:ext uri="{FF2B5EF4-FFF2-40B4-BE49-F238E27FC236}">
                <a16:creationId xmlns:a16="http://schemas.microsoft.com/office/drawing/2014/main" id="{AB0AB757-56E3-4F91-8B75-8F06F4DA5123}"/>
              </a:ext>
            </a:extLst>
          </p:cNvPr>
          <p:cNvSpPr txBox="1"/>
          <p:nvPr/>
        </p:nvSpPr>
        <p:spPr>
          <a:xfrm>
            <a:off x="4424240" y="2959640"/>
            <a:ext cx="6125592" cy="9387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1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 </a:t>
            </a:r>
            <a:r>
              <a:rPr lang="en-GB" sz="1100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</a:t>
            </a:r>
            <a:r>
              <a:rPr lang="en-GB" sz="11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):  </a:t>
            </a:r>
            <a:r>
              <a:rPr lang="en-GB" sz="1100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Primary food product produced</a:t>
            </a:r>
            <a:br>
              <a:rPr lang="en-GB" sz="1100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1100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 p ): Region of primary food production</a:t>
            </a:r>
          </a:p>
          <a:p>
            <a:r>
              <a:rPr lang="en-GB" sz="1100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 d ): Intermediate food demanding region</a:t>
            </a:r>
          </a:p>
          <a:p>
            <a:r>
              <a:rPr lang="en-GB" sz="1100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 s ): Final food demanding region</a:t>
            </a:r>
          </a:p>
          <a:p>
            <a:r>
              <a:rPr lang="en-GB" sz="1100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 c ): Final commodity demanded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D7779C1E-9993-4D56-9752-DA759163C03E}"/>
              </a:ext>
            </a:extLst>
          </p:cNvPr>
          <p:cNvSpPr txBox="1"/>
          <p:nvPr/>
        </p:nvSpPr>
        <p:spPr>
          <a:xfrm>
            <a:off x="0" y="5887747"/>
            <a:ext cx="115689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chemeClr val="accent1">
                    <a:lumMod val="50000"/>
                  </a:schemeClr>
                </a:solidFill>
                <a:latin typeface=" VERDANA"/>
                <a:cs typeface="Arial" panose="020B0604020202020204" pitchFamily="34" charset="0"/>
                <a:sym typeface="Wingdings" panose="05000000000000000000" pitchFamily="2" charset="2"/>
              </a:rPr>
              <a:t>  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Mtons of FLW of product </a:t>
            </a:r>
            <a:r>
              <a:rPr lang="en-GB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(i) 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 supply chain stage </a:t>
            </a:r>
            <a:r>
              <a:rPr lang="en-GB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(t)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generated by the consumption of commodity </a:t>
            </a:r>
            <a:r>
              <a:rPr lang="en-GB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(c) </a:t>
            </a:r>
          </a:p>
          <a:p>
            <a:pPr algn="ctr"/>
            <a:r>
              <a:rPr lang="en-GB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produced in region </a:t>
            </a:r>
            <a:r>
              <a:rPr lang="en-GB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(p)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demanded by an household in region </a:t>
            </a:r>
            <a:r>
              <a:rPr lang="en-GB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(d) 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from region </a:t>
            </a:r>
            <a:r>
              <a:rPr lang="en-GB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(s)</a:t>
            </a:r>
          </a:p>
        </p:txBody>
      </p:sp>
      <p:pic>
        <p:nvPicPr>
          <p:cNvPr id="62" name="Picture 61">
            <a:extLst>
              <a:ext uri="{FF2B5EF4-FFF2-40B4-BE49-F238E27FC236}">
                <a16:creationId xmlns:a16="http://schemas.microsoft.com/office/drawing/2014/main" id="{838D71FE-A525-459E-AA6D-80684159CD6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853"/>
          <a:stretch/>
        </p:blipFill>
        <p:spPr>
          <a:xfrm>
            <a:off x="103456" y="58473"/>
            <a:ext cx="11926162" cy="6799527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F84389A9-0075-456B-BD49-F488B86C9D8A}"/>
              </a:ext>
            </a:extLst>
          </p:cNvPr>
          <p:cNvSpPr/>
          <p:nvPr/>
        </p:nvSpPr>
        <p:spPr>
          <a:xfrm>
            <a:off x="5812027" y="1429228"/>
            <a:ext cx="148474" cy="24135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260841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7591610-4D4B-4723-814D-F8C8E23D4419}"/>
              </a:ext>
            </a:extLst>
          </p:cNvPr>
          <p:cNvSpPr txBox="1"/>
          <p:nvPr/>
        </p:nvSpPr>
        <p:spPr>
          <a:xfrm>
            <a:off x="101479" y="38500"/>
            <a:ext cx="118339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MAGNET model and Scenario set – up: 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transitioning to a global healthier diet</a:t>
            </a:r>
            <a:endParaRPr lang="en-GB" sz="1400" dirty="0">
              <a:solidFill>
                <a:schemeClr val="accent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B433753C-2D26-4961-8B60-D6EB156CBA3F}"/>
              </a:ext>
            </a:extLst>
          </p:cNvPr>
          <p:cNvCxnSpPr>
            <a:cxnSpLocks/>
          </p:cNvCxnSpPr>
          <p:nvPr/>
        </p:nvCxnSpPr>
        <p:spPr>
          <a:xfrm>
            <a:off x="101479" y="398207"/>
            <a:ext cx="11729160" cy="0"/>
          </a:xfrm>
          <a:prstGeom prst="line">
            <a:avLst/>
          </a:prstGeom>
          <a:ln w="1905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C932CF67-ADDA-4FA5-86E3-DC39426651F0}"/>
              </a:ext>
            </a:extLst>
          </p:cNvPr>
          <p:cNvSpPr txBox="1">
            <a:spLocks/>
          </p:cNvSpPr>
          <p:nvPr/>
        </p:nvSpPr>
        <p:spPr>
          <a:xfrm>
            <a:off x="0" y="648409"/>
            <a:ext cx="5657581" cy="4993012"/>
          </a:xfrm>
          <a:prstGeom prst="rect">
            <a:avLst/>
          </a:prstGeom>
          <a:ln w="19050">
            <a:noFill/>
          </a:ln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GB" b="1" dirty="0">
                <a:solidFill>
                  <a:schemeClr val="accent1">
                    <a:lumMod val="50000"/>
                  </a:schemeClr>
                </a:solidFill>
                <a:latin typeface=" VERDANA"/>
              </a:rPr>
              <a:t>Model &amp; data: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  <a:latin typeface=" VERDANA"/>
              </a:rPr>
              <a:t> MAGNET using GTAP 10 data (2014).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GB" dirty="0">
              <a:solidFill>
                <a:schemeClr val="accent1">
                  <a:lumMod val="50000"/>
                </a:schemeClr>
              </a:solidFill>
              <a:latin typeface=" VERDANA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GB" dirty="0">
              <a:solidFill>
                <a:schemeClr val="accent1">
                  <a:lumMod val="50000"/>
                </a:schemeClr>
              </a:solidFill>
              <a:latin typeface=" VERDANA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GB" b="1" dirty="0">
                <a:solidFill>
                  <a:schemeClr val="accent1">
                    <a:lumMod val="50000"/>
                  </a:schemeClr>
                </a:solidFill>
                <a:latin typeface=" VERDANA"/>
              </a:rPr>
              <a:t> Model Aggregation: 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8 global regions complemented by 4 single countries which represent a proxy for countries at different income levels. </a:t>
            </a:r>
            <a:endParaRPr lang="en-GB" dirty="0">
              <a:solidFill>
                <a:schemeClr val="accent1">
                  <a:lumMod val="50000"/>
                </a:schemeClr>
              </a:solidFill>
              <a:latin typeface=" VERDANA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GB" dirty="0">
              <a:solidFill>
                <a:schemeClr val="accent1">
                  <a:lumMod val="50000"/>
                </a:schemeClr>
              </a:solidFill>
              <a:latin typeface=" VERDANA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GB" b="1" dirty="0">
                <a:solidFill>
                  <a:schemeClr val="accent1">
                    <a:lumMod val="50000"/>
                  </a:schemeClr>
                </a:solidFill>
                <a:latin typeface=" VERDANA"/>
              </a:rPr>
              <a:t>Time frame of analysis: 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  <a:latin typeface=" VERDANA"/>
              </a:rPr>
              <a:t>2030</a:t>
            </a:r>
          </a:p>
          <a:p>
            <a:pPr algn="l"/>
            <a:endParaRPr lang="en-GB" b="1" dirty="0">
              <a:solidFill>
                <a:schemeClr val="accent1">
                  <a:lumMod val="50000"/>
                </a:schemeClr>
              </a:solidFill>
              <a:latin typeface=" VERDANA"/>
            </a:endParaRPr>
          </a:p>
          <a:p>
            <a:pPr algn="l"/>
            <a:endParaRPr lang="en-GB" b="1" dirty="0">
              <a:solidFill>
                <a:schemeClr val="accent1">
                  <a:lumMod val="50000"/>
                </a:schemeClr>
              </a:solidFill>
              <a:latin typeface=" VERDANA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GB" b="1" dirty="0">
                <a:solidFill>
                  <a:schemeClr val="accent1">
                    <a:lumMod val="50000"/>
                  </a:schemeClr>
                </a:solidFill>
                <a:latin typeface=" VERDANA"/>
              </a:rPr>
              <a:t>Scenarios: 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  <a:latin typeface=" VERDANA"/>
              </a:rPr>
              <a:t>SSP2 scenario (baseline) against EAT – Lancet 2019 dietary scenario.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GB" b="1" dirty="0">
              <a:solidFill>
                <a:schemeClr val="accent1">
                  <a:lumMod val="50000"/>
                </a:schemeClr>
              </a:solidFill>
              <a:latin typeface=" VERDANA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GB" b="1" dirty="0">
              <a:solidFill>
                <a:schemeClr val="accent1">
                  <a:lumMod val="50000"/>
                </a:schemeClr>
              </a:solidFill>
              <a:latin typeface=" VERDANA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GB" b="1" dirty="0">
                <a:solidFill>
                  <a:schemeClr val="accent1">
                    <a:lumMod val="50000"/>
                  </a:schemeClr>
                </a:solidFill>
                <a:latin typeface=" VERDANA"/>
              </a:rPr>
              <a:t>Basic drivers: 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  <a:latin typeface=" VERDANA"/>
              </a:rPr>
              <a:t>SSP2 projections of population, TFP (via GDP projections), crop &amp; livestock yields. </a:t>
            </a:r>
          </a:p>
          <a:p>
            <a:pPr algn="l"/>
            <a:endParaRPr lang="en-GB" dirty="0">
              <a:solidFill>
                <a:schemeClr val="accent1">
                  <a:lumMod val="50000"/>
                </a:schemeClr>
              </a:solidFill>
              <a:latin typeface=" VERDANA"/>
            </a:endParaRPr>
          </a:p>
          <a:p>
            <a:pPr algn="l"/>
            <a:endParaRPr lang="en-GB" dirty="0">
              <a:solidFill>
                <a:schemeClr val="accent1">
                  <a:lumMod val="50000"/>
                </a:schemeClr>
              </a:solidFill>
              <a:latin typeface=" VERDANA"/>
            </a:endParaRPr>
          </a:p>
          <a:p>
            <a:pPr algn="l"/>
            <a:endParaRPr lang="en-GB" dirty="0">
              <a:solidFill>
                <a:schemeClr val="accent1">
                  <a:lumMod val="50000"/>
                </a:schemeClr>
              </a:solidFill>
              <a:latin typeface=" VERDANA"/>
            </a:endParaRPr>
          </a:p>
          <a:p>
            <a:pPr algn="l"/>
            <a:endParaRPr lang="en-GB" dirty="0">
              <a:solidFill>
                <a:schemeClr val="accent1">
                  <a:lumMod val="50000"/>
                </a:schemeClr>
              </a:solidFill>
              <a:latin typeface=" VERDANA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6723EB3-1EB1-45D1-92F1-98820132CFF2}"/>
              </a:ext>
            </a:extLst>
          </p:cNvPr>
          <p:cNvSpPr txBox="1"/>
          <p:nvPr/>
        </p:nvSpPr>
        <p:spPr>
          <a:xfrm>
            <a:off x="5845206" y="1274095"/>
            <a:ext cx="6270594" cy="39857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b="1" dirty="0">
                <a:solidFill>
                  <a:schemeClr val="accent1">
                    <a:lumMod val="50000"/>
                  </a:schemeClr>
                </a:solidFill>
                <a:latin typeface=" VERDANA"/>
              </a:rPr>
              <a:t>Sustainable healthy diet: </a:t>
            </a:r>
            <a:br>
              <a:rPr lang="en-GB" sz="1200" b="1" dirty="0">
                <a:solidFill>
                  <a:schemeClr val="accent1">
                    <a:lumMod val="50000"/>
                  </a:schemeClr>
                </a:solidFill>
                <a:latin typeface=" VERDANA"/>
              </a:rPr>
            </a:br>
            <a:r>
              <a:rPr lang="en-GB" sz="1200" dirty="0">
                <a:solidFill>
                  <a:schemeClr val="accent1">
                    <a:lumMod val="50000"/>
                  </a:schemeClr>
                </a:solidFill>
                <a:latin typeface=" VERDANA"/>
              </a:rPr>
              <a:t>		       </a:t>
            </a:r>
          </a:p>
          <a:p>
            <a:r>
              <a:rPr lang="en-GB" sz="1200" dirty="0">
                <a:solidFill>
                  <a:schemeClr val="accent1">
                    <a:lumMod val="50000"/>
                  </a:schemeClr>
                </a:solidFill>
                <a:latin typeface=" VERDANA"/>
              </a:rPr>
              <a:t>“moving </a:t>
            </a:r>
            <a:r>
              <a:rPr lang="en-GB" sz="1200" i="1" dirty="0">
                <a:solidFill>
                  <a:schemeClr val="accent1">
                    <a:lumMod val="50000"/>
                  </a:schemeClr>
                </a:solidFill>
                <a:latin typeface=" VERDANA"/>
              </a:rPr>
              <a:t>halfway</a:t>
            </a:r>
            <a:r>
              <a:rPr lang="en-GB" sz="1200" dirty="0">
                <a:solidFill>
                  <a:schemeClr val="accent1">
                    <a:lumMod val="50000"/>
                  </a:schemeClr>
                </a:solidFill>
                <a:latin typeface=" VERDANA"/>
              </a:rPr>
              <a:t> to the Eat-Lancet diet (Willet et al., 2019)  </a:t>
            </a:r>
            <a:br>
              <a:rPr lang="en-GB" sz="1200" dirty="0">
                <a:solidFill>
                  <a:schemeClr val="accent1">
                    <a:lumMod val="50000"/>
                  </a:schemeClr>
                </a:solidFill>
                <a:latin typeface=" VERDANA"/>
              </a:rPr>
            </a:br>
            <a:r>
              <a:rPr lang="en-GB" sz="1200" dirty="0">
                <a:solidFill>
                  <a:schemeClr val="accent1">
                    <a:lumMod val="50000"/>
                  </a:schemeClr>
                </a:solidFill>
                <a:latin typeface=" VERDANA"/>
              </a:rPr>
              <a:t>  recommendations”.</a:t>
            </a:r>
          </a:p>
          <a:p>
            <a:endParaRPr lang="en-GB" sz="1200" b="1" dirty="0">
              <a:solidFill>
                <a:schemeClr val="accent1">
                  <a:lumMod val="50000"/>
                </a:schemeClr>
              </a:solidFill>
              <a:latin typeface=" VERDANA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b="1" dirty="0">
                <a:solidFill>
                  <a:schemeClr val="accent1">
                    <a:lumMod val="50000"/>
                  </a:schemeClr>
                </a:solidFill>
                <a:latin typeface=" VERDANA"/>
              </a:rPr>
              <a:t>Implementation:</a:t>
            </a:r>
          </a:p>
          <a:p>
            <a:br>
              <a:rPr lang="en-GB" sz="1400" b="1" dirty="0">
                <a:solidFill>
                  <a:schemeClr val="accent1">
                    <a:lumMod val="50000"/>
                  </a:schemeClr>
                </a:solidFill>
                <a:latin typeface=" VERDANA"/>
              </a:rPr>
            </a:br>
            <a:r>
              <a:rPr lang="en-GB" sz="1200" dirty="0">
                <a:solidFill>
                  <a:schemeClr val="accent1">
                    <a:lumMod val="50000"/>
                  </a:schemeClr>
                </a:solidFill>
                <a:latin typeface=" VERDANA"/>
              </a:rPr>
              <a:t>-  shock by defining the % change in per-capita household consumption      </a:t>
            </a:r>
            <a:br>
              <a:rPr lang="en-GB" sz="1200" dirty="0">
                <a:solidFill>
                  <a:schemeClr val="accent1">
                    <a:lumMod val="50000"/>
                  </a:schemeClr>
                </a:solidFill>
                <a:latin typeface=" VERDANA"/>
              </a:rPr>
            </a:br>
            <a:r>
              <a:rPr lang="en-GB" sz="1200" dirty="0">
                <a:solidFill>
                  <a:schemeClr val="accent1">
                    <a:lumMod val="50000"/>
                  </a:schemeClr>
                </a:solidFill>
                <a:latin typeface=" VERDANA"/>
              </a:rPr>
              <a:t>    to required to towards the Eat-Lancet dietary targets </a:t>
            </a:r>
            <a:br>
              <a:rPr lang="en-GB" sz="1200" dirty="0">
                <a:solidFill>
                  <a:schemeClr val="accent1">
                    <a:lumMod val="50000"/>
                  </a:schemeClr>
                </a:solidFill>
                <a:latin typeface=" VERDANA"/>
              </a:rPr>
            </a:br>
            <a:r>
              <a:rPr lang="en-GB" sz="1200" dirty="0">
                <a:solidFill>
                  <a:schemeClr val="accent1">
                    <a:lumMod val="50000"/>
                  </a:schemeClr>
                </a:solidFill>
                <a:latin typeface=" VERDANA"/>
              </a:rPr>
              <a:t>    (1323.8 grams/cap/day).</a:t>
            </a:r>
          </a:p>
          <a:p>
            <a:endParaRPr lang="en-GB" sz="1200" dirty="0">
              <a:solidFill>
                <a:schemeClr val="accent1">
                  <a:lumMod val="50000"/>
                </a:schemeClr>
              </a:solidFill>
              <a:latin typeface=" VERDANA"/>
            </a:endParaRPr>
          </a:p>
          <a:p>
            <a:r>
              <a:rPr lang="en-GB" sz="1200" dirty="0">
                <a:solidFill>
                  <a:schemeClr val="accent1">
                    <a:lumMod val="50000"/>
                  </a:schemeClr>
                </a:solidFill>
                <a:latin typeface=" VERDANA"/>
              </a:rPr>
              <a:t>-  split of EAT-Lancet commodities between GTAP commodities </a:t>
            </a:r>
            <a:br>
              <a:rPr lang="en-GB" sz="1200" dirty="0">
                <a:solidFill>
                  <a:schemeClr val="accent1">
                    <a:lumMod val="50000"/>
                  </a:schemeClr>
                </a:solidFill>
                <a:latin typeface=" VERDANA"/>
              </a:rPr>
            </a:br>
            <a:r>
              <a:rPr lang="en-GB" sz="1200" dirty="0">
                <a:solidFill>
                  <a:schemeClr val="accent1">
                    <a:lumMod val="50000"/>
                  </a:schemeClr>
                </a:solidFill>
                <a:latin typeface=" VERDANA"/>
              </a:rPr>
              <a:t>   (e.g. </a:t>
            </a:r>
            <a:r>
              <a:rPr lang="en-GB" sz="1200" i="1" dirty="0">
                <a:solidFill>
                  <a:schemeClr val="accent1">
                    <a:lumMod val="50000"/>
                  </a:schemeClr>
                </a:solidFill>
                <a:latin typeface=" VERDANA"/>
              </a:rPr>
              <a:t>sweeteners</a:t>
            </a:r>
            <a:r>
              <a:rPr lang="en-GB" sz="1200" dirty="0">
                <a:solidFill>
                  <a:schemeClr val="accent1">
                    <a:lumMod val="50000"/>
                  </a:schemeClr>
                </a:solidFill>
                <a:latin typeface=" VERDANA"/>
              </a:rPr>
              <a:t> intakes</a:t>
            </a:r>
            <a:r>
              <a:rPr lang="en-GB" sz="1200" i="1" dirty="0">
                <a:solidFill>
                  <a:schemeClr val="accent1">
                    <a:lumMod val="50000"/>
                  </a:schemeClr>
                </a:solidFill>
                <a:latin typeface=" VERDANA"/>
              </a:rPr>
              <a:t> </a:t>
            </a:r>
            <a:r>
              <a:rPr lang="en-GB" sz="1200" dirty="0">
                <a:solidFill>
                  <a:schemeClr val="accent1">
                    <a:lumMod val="50000"/>
                  </a:schemeClr>
                </a:solidFill>
                <a:latin typeface=" VERDANA"/>
              </a:rPr>
              <a:t>split in C_B and SUGAR).</a:t>
            </a:r>
          </a:p>
          <a:p>
            <a:br>
              <a:rPr lang="en-GB" sz="1200" dirty="0">
                <a:solidFill>
                  <a:schemeClr val="accent1">
                    <a:lumMod val="50000"/>
                  </a:schemeClr>
                </a:solidFill>
                <a:latin typeface=" VERDANA"/>
              </a:rPr>
            </a:br>
            <a:r>
              <a:rPr lang="en-GB" sz="1200" dirty="0">
                <a:solidFill>
                  <a:schemeClr val="accent1">
                    <a:lumMod val="50000"/>
                  </a:schemeClr>
                </a:solidFill>
                <a:latin typeface=" VERDANA"/>
              </a:rPr>
              <a:t>-</a:t>
            </a:r>
            <a:r>
              <a:rPr lang="en-GB" sz="1200" b="1" dirty="0">
                <a:solidFill>
                  <a:schemeClr val="accent1">
                    <a:lumMod val="50000"/>
                  </a:schemeClr>
                </a:solidFill>
                <a:latin typeface=" VERDANA"/>
              </a:rPr>
              <a:t>  </a:t>
            </a:r>
            <a:r>
              <a:rPr lang="en-GB" sz="1200" dirty="0">
                <a:solidFill>
                  <a:schemeClr val="accent1">
                    <a:lumMod val="50000"/>
                  </a:schemeClr>
                </a:solidFill>
                <a:latin typeface=" VERDANA"/>
              </a:rPr>
              <a:t>Consumption of </a:t>
            </a:r>
            <a:r>
              <a:rPr lang="en-GB" sz="1200" i="1" dirty="0">
                <a:solidFill>
                  <a:schemeClr val="accent1">
                    <a:lumMod val="50000"/>
                  </a:schemeClr>
                </a:solidFill>
                <a:latin typeface=" VERDANA"/>
              </a:rPr>
              <a:t>food services </a:t>
            </a:r>
            <a:r>
              <a:rPr lang="en-GB" sz="1200" dirty="0">
                <a:solidFill>
                  <a:schemeClr val="accent1">
                    <a:lumMod val="50000"/>
                  </a:schemeClr>
                </a:solidFill>
                <a:latin typeface=" VERDANA"/>
              </a:rPr>
              <a:t>or </a:t>
            </a:r>
            <a:r>
              <a:rPr lang="en-GB" sz="1200" i="1" dirty="0">
                <a:solidFill>
                  <a:schemeClr val="accent1">
                    <a:lumMod val="50000"/>
                  </a:schemeClr>
                </a:solidFill>
                <a:latin typeface=" VERDANA"/>
              </a:rPr>
              <a:t>processed food</a:t>
            </a:r>
            <a:r>
              <a:rPr lang="en-GB" sz="1200" dirty="0">
                <a:solidFill>
                  <a:schemeClr val="accent1">
                    <a:lumMod val="50000"/>
                  </a:schemeClr>
                </a:solidFill>
                <a:latin typeface=" VERDANA"/>
              </a:rPr>
              <a:t> represented in </a:t>
            </a:r>
            <a:br>
              <a:rPr lang="en-GB" sz="1200" dirty="0">
                <a:solidFill>
                  <a:schemeClr val="accent1">
                    <a:lumMod val="50000"/>
                  </a:schemeClr>
                </a:solidFill>
                <a:latin typeface=" VERDANA"/>
              </a:rPr>
            </a:br>
            <a:r>
              <a:rPr lang="en-GB" sz="1200" dirty="0">
                <a:solidFill>
                  <a:schemeClr val="accent1">
                    <a:lumMod val="50000"/>
                  </a:schemeClr>
                </a:solidFill>
                <a:latin typeface=" VERDANA"/>
              </a:rPr>
              <a:t>    in primary equivalents:</a:t>
            </a:r>
          </a:p>
          <a:p>
            <a:pPr marL="228600" indent="-228600">
              <a:buAutoNum type="arabicPeriod"/>
            </a:pPr>
            <a:endParaRPr lang="en-GB" sz="1200" dirty="0">
              <a:solidFill>
                <a:schemeClr val="accent1">
                  <a:lumMod val="50000"/>
                </a:schemeClr>
              </a:solidFill>
              <a:latin typeface=" VERDANA"/>
            </a:endParaRPr>
          </a:p>
          <a:p>
            <a:r>
              <a:rPr lang="en-GB" sz="1200" dirty="0">
                <a:solidFill>
                  <a:schemeClr val="accent1">
                    <a:lumMod val="50000"/>
                  </a:schemeClr>
                </a:solidFill>
                <a:latin typeface=" VERDANA"/>
              </a:rPr>
              <a:t>-  Computing required % change increase/decrease in order to meet the </a:t>
            </a:r>
            <a:br>
              <a:rPr lang="en-GB" sz="1200" dirty="0">
                <a:solidFill>
                  <a:schemeClr val="accent1">
                    <a:lumMod val="50000"/>
                  </a:schemeClr>
                </a:solidFill>
                <a:latin typeface=" VERDANA"/>
              </a:rPr>
            </a:br>
            <a:r>
              <a:rPr lang="en-GB" sz="1200" dirty="0">
                <a:solidFill>
                  <a:schemeClr val="accent1">
                    <a:lumMod val="50000"/>
                  </a:schemeClr>
                </a:solidFill>
                <a:latin typeface=" VERDANA"/>
              </a:rPr>
              <a:t>   dietary constraint, respecting current dietary composition:</a:t>
            </a:r>
          </a:p>
          <a:p>
            <a:pPr marL="228600" indent="-228600">
              <a:buAutoNum type="arabicPeriod"/>
            </a:pPr>
            <a:endParaRPr lang="en-GB" sz="1200" dirty="0">
              <a:solidFill>
                <a:schemeClr val="accent1">
                  <a:lumMod val="50000"/>
                </a:schemeClr>
              </a:solidFill>
              <a:latin typeface=" VERDANA"/>
            </a:endParaRPr>
          </a:p>
          <a:p>
            <a:pPr algn="ctr"/>
            <a:r>
              <a:rPr lang="en-GB" sz="1100" b="1" dirty="0">
                <a:solidFill>
                  <a:schemeClr val="accent1">
                    <a:lumMod val="50000"/>
                  </a:schemeClr>
                </a:solidFill>
                <a:latin typeface=" VERDANA"/>
              </a:rPr>
              <a:t>Total intake of (c) via primary + processed + services  </a:t>
            </a:r>
            <a:r>
              <a:rPr lang="en-GB" sz="1100" b="1" dirty="0">
                <a:solidFill>
                  <a:schemeClr val="accent1">
                    <a:lumMod val="50000"/>
                  </a:schemeClr>
                </a:solidFill>
                <a:latin typeface=" VERDANA"/>
                <a:cs typeface="Arial" panose="020B0604020202020204" pitchFamily="34" charset="0"/>
              </a:rPr>
              <a:t>≤  Eat-Lancet Intakes</a:t>
            </a:r>
            <a:endParaRPr lang="en-GB" sz="1100" b="1" dirty="0">
              <a:solidFill>
                <a:schemeClr val="accent1">
                  <a:lumMod val="50000"/>
                </a:schemeClr>
              </a:solidFill>
              <a:latin typeface=" VERDANA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C92A1FC-838C-4501-A769-05B6CF0EDA40}"/>
              </a:ext>
            </a:extLst>
          </p:cNvPr>
          <p:cNvSpPr txBox="1"/>
          <p:nvPr/>
        </p:nvSpPr>
        <p:spPr>
          <a:xfrm>
            <a:off x="2382683" y="731045"/>
            <a:ext cx="10951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>
                <a:solidFill>
                  <a:schemeClr val="accent1">
                    <a:lumMod val="50000"/>
                  </a:schemeClr>
                </a:solidFill>
                <a:latin typeface=" VERDANA"/>
              </a:rPr>
              <a:t>MODEL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5D416F3-6B18-49A6-8345-0F3FA39D6D2B}"/>
              </a:ext>
            </a:extLst>
          </p:cNvPr>
          <p:cNvSpPr txBox="1"/>
          <p:nvPr/>
        </p:nvSpPr>
        <p:spPr>
          <a:xfrm>
            <a:off x="8331410" y="731045"/>
            <a:ext cx="15504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>
                <a:solidFill>
                  <a:schemeClr val="accent1">
                    <a:lumMod val="50000"/>
                  </a:schemeClr>
                </a:solidFill>
                <a:latin typeface=" VERDANA"/>
              </a:rPr>
              <a:t>SCENARIO</a:t>
            </a:r>
            <a:endParaRPr lang="en-GB" sz="2800" b="1" dirty="0">
              <a:solidFill>
                <a:schemeClr val="accent1">
                  <a:lumMod val="50000"/>
                </a:schemeClr>
              </a:solidFill>
              <a:latin typeface=" VERDANA"/>
            </a:endParaRPr>
          </a:p>
        </p:txBody>
      </p:sp>
    </p:spTree>
    <p:extLst>
      <p:ext uri="{BB962C8B-B14F-4D97-AF65-F5344CB8AC3E}">
        <p14:creationId xmlns:p14="http://schemas.microsoft.com/office/powerpoint/2010/main" val="22682615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2B4275F-9F10-41D4-A515-94EC5D5A5BFD}"/>
              </a:ext>
            </a:extLst>
          </p:cNvPr>
          <p:cNvSpPr txBox="1"/>
          <p:nvPr/>
        </p:nvSpPr>
        <p:spPr>
          <a:xfrm>
            <a:off x="107220" y="6791"/>
            <a:ext cx="11186962" cy="3539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700" b="1" dirty="0">
                <a:solidFill>
                  <a:schemeClr val="accent1">
                    <a:lumMod val="50000"/>
                  </a:schemeClr>
                </a:solidFill>
                <a:latin typeface=" VERDANA"/>
              </a:rPr>
              <a:t>Results (1): Global FLW magnitude 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BDB35ADB-CC46-488B-AA4E-258A986506E3}"/>
              </a:ext>
            </a:extLst>
          </p:cNvPr>
          <p:cNvCxnSpPr/>
          <p:nvPr/>
        </p:nvCxnSpPr>
        <p:spPr>
          <a:xfrm>
            <a:off x="77585" y="340081"/>
            <a:ext cx="11485345" cy="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F394B151-27B6-4F2B-82DA-991E2AD98309}"/>
              </a:ext>
            </a:extLst>
          </p:cNvPr>
          <p:cNvSpPr txBox="1"/>
          <p:nvPr/>
        </p:nvSpPr>
        <p:spPr>
          <a:xfrm>
            <a:off x="77585" y="778423"/>
            <a:ext cx="4420402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100" b="1" dirty="0">
                <a:solidFill>
                  <a:schemeClr val="accent1">
                    <a:lumMod val="50000"/>
                  </a:schemeClr>
                </a:solidFill>
                <a:latin typeface=" VERDANA"/>
              </a:rPr>
              <a:t>  </a:t>
            </a:r>
            <a:r>
              <a:rPr lang="en-GB" sz="1100" dirty="0">
                <a:solidFill>
                  <a:schemeClr val="accent1">
                    <a:lumMod val="50000"/>
                  </a:schemeClr>
                </a:solidFill>
                <a:latin typeface=" VERDANA"/>
              </a:rPr>
              <a:t>Expanding food consumption in 2030   increases global    </a:t>
            </a:r>
            <a:br>
              <a:rPr lang="en-GB" sz="1100" dirty="0">
                <a:solidFill>
                  <a:schemeClr val="accent1">
                    <a:lumMod val="50000"/>
                  </a:schemeClr>
                </a:solidFill>
                <a:latin typeface=" VERDANA"/>
              </a:rPr>
            </a:br>
            <a:r>
              <a:rPr lang="en-GB" sz="1100" dirty="0">
                <a:solidFill>
                  <a:schemeClr val="accent1">
                    <a:lumMod val="50000"/>
                  </a:schemeClr>
                </a:solidFill>
                <a:latin typeface=" VERDANA"/>
              </a:rPr>
              <a:t>  FLW (11.6%), reaching 2.6 billion tons.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B9C3329-F6C8-4897-9FCA-3FA5E8D3B05E}"/>
              </a:ext>
            </a:extLst>
          </p:cNvPr>
          <p:cNvSpPr txBox="1"/>
          <p:nvPr/>
        </p:nvSpPr>
        <p:spPr>
          <a:xfrm>
            <a:off x="148410" y="1393804"/>
            <a:ext cx="4956053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100" dirty="0">
                <a:solidFill>
                  <a:schemeClr val="accent1">
                    <a:lumMod val="50000"/>
                  </a:schemeClr>
                </a:solidFill>
                <a:latin typeface=" VERDANA"/>
              </a:rPr>
              <a:t>In low-income regions, increasing domestic and export demand enlarges agricultural production losses by an average 15%, cumulatively constituting the largest share (60%) of global FLW.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DE9108E-1F24-41DA-96FE-C5B3F3A21BC5}"/>
              </a:ext>
            </a:extLst>
          </p:cNvPr>
          <p:cNvSpPr txBox="1"/>
          <p:nvPr/>
        </p:nvSpPr>
        <p:spPr>
          <a:xfrm>
            <a:off x="6091400" y="612976"/>
            <a:ext cx="609452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100" dirty="0">
                <a:solidFill>
                  <a:schemeClr val="accent1">
                    <a:lumMod val="50000"/>
                  </a:schemeClr>
                </a:solidFill>
                <a:latin typeface=" VERDANA"/>
              </a:rPr>
              <a:t>Moving to the EAT-Lancet diet decreases average global food demand, reducing FLW to 2.3 billion tons (-17.2%).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327C0AA-50FC-467D-9313-F24C2DA9B5F5}"/>
              </a:ext>
            </a:extLst>
          </p:cNvPr>
          <p:cNvSpPr txBox="1"/>
          <p:nvPr/>
        </p:nvSpPr>
        <p:spPr>
          <a:xfrm>
            <a:off x="6091400" y="1171685"/>
            <a:ext cx="6098958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100" dirty="0">
                <a:solidFill>
                  <a:schemeClr val="accent1">
                    <a:lumMod val="50000"/>
                  </a:schemeClr>
                </a:solidFill>
                <a:latin typeface=" VERDANA"/>
              </a:rPr>
              <a:t>Less trade in fresh plant-based foods decrease losses at Agricultural Production     (-18.5%), Post-Harvest Handling &amp; Storage (-29.5%) of low-income regions.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FD01F3A-BF88-4C83-9360-666BF0A3646B}"/>
              </a:ext>
            </a:extLst>
          </p:cNvPr>
          <p:cNvSpPr txBox="1"/>
          <p:nvPr/>
        </p:nvSpPr>
        <p:spPr>
          <a:xfrm>
            <a:off x="6100602" y="1693886"/>
            <a:ext cx="6098958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100" dirty="0">
                <a:solidFill>
                  <a:schemeClr val="accent1">
                    <a:lumMod val="50000"/>
                  </a:schemeClr>
                </a:solidFill>
                <a:latin typeface=" VERDANA"/>
              </a:rPr>
              <a:t>In high-income regions, lower intakes principally decrease domestic losses at Agricultural Production (-34.2%) and Consumption (-35.4%) stages.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989F8E4E-2769-4291-98CC-B96122B3BB0E}"/>
              </a:ext>
            </a:extLst>
          </p:cNvPr>
          <p:cNvSpPr/>
          <p:nvPr/>
        </p:nvSpPr>
        <p:spPr>
          <a:xfrm flipV="1">
            <a:off x="82107" y="878602"/>
            <a:ext cx="61979" cy="61979"/>
          </a:xfrm>
          <a:prstGeom prst="ellipse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806667BD-4C23-4FE8-ADF6-D280BABF4651}"/>
              </a:ext>
            </a:extLst>
          </p:cNvPr>
          <p:cNvSpPr/>
          <p:nvPr/>
        </p:nvSpPr>
        <p:spPr>
          <a:xfrm flipV="1">
            <a:off x="82107" y="1500386"/>
            <a:ext cx="61979" cy="61979"/>
          </a:xfrm>
          <a:prstGeom prst="ellipse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89499232-A360-4A41-9F19-DE4281C25443}"/>
              </a:ext>
            </a:extLst>
          </p:cNvPr>
          <p:cNvSpPr/>
          <p:nvPr/>
        </p:nvSpPr>
        <p:spPr>
          <a:xfrm flipV="1">
            <a:off x="5990663" y="707583"/>
            <a:ext cx="61979" cy="61979"/>
          </a:xfrm>
          <a:prstGeom prst="ellipse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02EF2952-CFC4-4142-B62D-4BD9A4CD890E}"/>
              </a:ext>
            </a:extLst>
          </p:cNvPr>
          <p:cNvSpPr/>
          <p:nvPr/>
        </p:nvSpPr>
        <p:spPr>
          <a:xfrm flipV="1">
            <a:off x="6009735" y="1268342"/>
            <a:ext cx="61979" cy="61979"/>
          </a:xfrm>
          <a:prstGeom prst="ellipse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2CF4A74E-76B2-4AD4-B223-3DC5E9C51062}"/>
              </a:ext>
            </a:extLst>
          </p:cNvPr>
          <p:cNvSpPr/>
          <p:nvPr/>
        </p:nvSpPr>
        <p:spPr>
          <a:xfrm flipV="1">
            <a:off x="6009735" y="1847350"/>
            <a:ext cx="61979" cy="61979"/>
          </a:xfrm>
          <a:prstGeom prst="ellipse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314449C-465D-4DB1-BA4C-277593BBCE52}"/>
              </a:ext>
            </a:extLst>
          </p:cNvPr>
          <p:cNvSpPr txBox="1"/>
          <p:nvPr/>
        </p:nvSpPr>
        <p:spPr>
          <a:xfrm>
            <a:off x="7690359" y="374952"/>
            <a:ext cx="3389149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050" b="1" u="sng" dirty="0">
                <a:solidFill>
                  <a:schemeClr val="accent1">
                    <a:lumMod val="50000"/>
                  </a:schemeClr>
                </a:solidFill>
                <a:latin typeface=" VERDANA"/>
              </a:rPr>
              <a:t>Eat Lancet diet  scenario - 2030</a:t>
            </a:r>
            <a:endParaRPr lang="en-GB" sz="1400" b="1" u="sng" dirty="0">
              <a:solidFill>
                <a:schemeClr val="accent1">
                  <a:lumMod val="50000"/>
                </a:schemeClr>
              </a:solidFill>
              <a:latin typeface=" VERDANA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3848EC1-2877-46F1-9B0B-20355412C225}"/>
              </a:ext>
            </a:extLst>
          </p:cNvPr>
          <p:cNvSpPr txBox="1"/>
          <p:nvPr/>
        </p:nvSpPr>
        <p:spPr>
          <a:xfrm>
            <a:off x="761044" y="436514"/>
            <a:ext cx="319021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050" b="1" u="sng" dirty="0">
                <a:solidFill>
                  <a:schemeClr val="accent1">
                    <a:lumMod val="50000"/>
                  </a:schemeClr>
                </a:solidFill>
                <a:latin typeface=" VERDANA"/>
              </a:rPr>
              <a:t>Baseline (SSP2) scenario - 2030</a:t>
            </a:r>
            <a:endParaRPr lang="en-GB" sz="1400" b="1" u="sng" dirty="0">
              <a:solidFill>
                <a:schemeClr val="accent1">
                  <a:lumMod val="50000"/>
                </a:schemeClr>
              </a:solidFill>
              <a:latin typeface=" VERDANA"/>
            </a:endParaRP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CFC751A7-7897-4358-9682-8A23BEFE443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712"/>
          <a:stretch/>
        </p:blipFill>
        <p:spPr>
          <a:xfrm>
            <a:off x="1439443" y="2124773"/>
            <a:ext cx="8522515" cy="4670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3336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>
            <a:extLst>
              <a:ext uri="{FF2B5EF4-FFF2-40B4-BE49-F238E27FC236}">
                <a16:creationId xmlns:a16="http://schemas.microsoft.com/office/drawing/2014/main" id="{9FEAFD24-4542-4BD2-9993-7FF5E8FF9ABE}"/>
              </a:ext>
            </a:extLst>
          </p:cNvPr>
          <p:cNvSpPr/>
          <p:nvPr/>
        </p:nvSpPr>
        <p:spPr>
          <a:xfrm>
            <a:off x="1744824" y="2062065"/>
            <a:ext cx="298580" cy="195943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72E7C67-7C4C-4A94-823C-F379D09DBFD7}"/>
              </a:ext>
            </a:extLst>
          </p:cNvPr>
          <p:cNvSpPr txBox="1"/>
          <p:nvPr/>
        </p:nvSpPr>
        <p:spPr>
          <a:xfrm>
            <a:off x="166363" y="-40531"/>
            <a:ext cx="11186962" cy="3539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700" b="1" dirty="0">
                <a:solidFill>
                  <a:schemeClr val="accent1">
                    <a:lumMod val="50000"/>
                  </a:schemeClr>
                </a:solidFill>
                <a:latin typeface=" VERDANA"/>
              </a:rPr>
              <a:t>Results (2): Global FLW composition</a:t>
            </a:r>
            <a:endParaRPr lang="en-GB" sz="1700" dirty="0">
              <a:solidFill>
                <a:schemeClr val="accent1">
                  <a:lumMod val="50000"/>
                </a:schemeClr>
              </a:solidFill>
              <a:latin typeface=" VERDANA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AE4A3C54-D642-4525-BFC8-0ECE99EAFF51}"/>
              </a:ext>
            </a:extLst>
          </p:cNvPr>
          <p:cNvCxnSpPr/>
          <p:nvPr/>
        </p:nvCxnSpPr>
        <p:spPr>
          <a:xfrm>
            <a:off x="95342" y="295660"/>
            <a:ext cx="11485345" cy="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3AE8A10C-8708-4D5A-81F3-28D3176FD5D3}"/>
              </a:ext>
            </a:extLst>
          </p:cNvPr>
          <p:cNvSpPr txBox="1"/>
          <p:nvPr/>
        </p:nvSpPr>
        <p:spPr>
          <a:xfrm>
            <a:off x="106937" y="696992"/>
            <a:ext cx="5458288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100" dirty="0">
                <a:solidFill>
                  <a:schemeClr val="accent1">
                    <a:lumMod val="50000"/>
                  </a:schemeClr>
                </a:solidFill>
                <a:latin typeface=" VERDANA"/>
              </a:rPr>
              <a:t>Increasing food demand high-income regions expands shares of processed foods (25.4%), meat (19.2%), and fruit &amp; vegetables (15.6%).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692937B-A600-4811-ACE6-0CBA8B5600A1}"/>
              </a:ext>
            </a:extLst>
          </p:cNvPr>
          <p:cNvSpPr txBox="1"/>
          <p:nvPr/>
        </p:nvSpPr>
        <p:spPr>
          <a:xfrm>
            <a:off x="106937" y="1286798"/>
            <a:ext cx="5586991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100" dirty="0">
                <a:solidFill>
                  <a:schemeClr val="accent1">
                    <a:lumMod val="50000"/>
                  </a:schemeClr>
                </a:solidFill>
                <a:latin typeface=" VERDANA"/>
              </a:rPr>
              <a:t>In low-income regions, increasing consumption of ASF results in growing losses primarily of animal products (41.6%) and cereals (23.2%).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049D6F6-52FD-4BBF-BF05-63B3007196CB}"/>
              </a:ext>
            </a:extLst>
          </p:cNvPr>
          <p:cNvSpPr txBox="1"/>
          <p:nvPr/>
        </p:nvSpPr>
        <p:spPr>
          <a:xfrm>
            <a:off x="6124876" y="662437"/>
            <a:ext cx="6094520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100" dirty="0">
                <a:solidFill>
                  <a:schemeClr val="accent1">
                    <a:lumMod val="50000"/>
                  </a:schemeClr>
                </a:solidFill>
                <a:latin typeface=" VERDANA"/>
              </a:rPr>
              <a:t>The EAT-Lancet diet enlarges shares of fruit &amp; vegetables and cereals within global FLW (24.4%), replacing ASF (-35.1%) and decreasing loss of calories embedded in FLW.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539BB1B-212F-48CD-8315-C3C7E8FB6AD9}"/>
              </a:ext>
            </a:extLst>
          </p:cNvPr>
          <p:cNvSpPr txBox="1"/>
          <p:nvPr/>
        </p:nvSpPr>
        <p:spPr>
          <a:xfrm>
            <a:off x="6120438" y="1273271"/>
            <a:ext cx="6098958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100" dirty="0">
                <a:solidFill>
                  <a:schemeClr val="accent1">
                    <a:lumMod val="50000"/>
                  </a:schemeClr>
                </a:solidFill>
                <a:latin typeface=" VERDANA"/>
              </a:rPr>
              <a:t>Intakes of ASF increase in low-income regions (currently consuming below EAT-Lancet targets), increasing shares of dairy (49.7%) and fish (98.1%) losses while decreasing shares of other crops (-18.1%).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F8BAC52D-FF4F-4D2F-89F0-93DCA8984A1A}"/>
              </a:ext>
            </a:extLst>
          </p:cNvPr>
          <p:cNvSpPr/>
          <p:nvPr/>
        </p:nvSpPr>
        <p:spPr>
          <a:xfrm flipV="1">
            <a:off x="6042898" y="1370735"/>
            <a:ext cx="61979" cy="61979"/>
          </a:xfrm>
          <a:prstGeom prst="ellipse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07172734-D93C-4D94-A165-9DBA44DA2360}"/>
              </a:ext>
            </a:extLst>
          </p:cNvPr>
          <p:cNvSpPr/>
          <p:nvPr/>
        </p:nvSpPr>
        <p:spPr>
          <a:xfrm flipV="1">
            <a:off x="64352" y="798016"/>
            <a:ext cx="61979" cy="61979"/>
          </a:xfrm>
          <a:prstGeom prst="ellipse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E8E527E0-1BB2-4523-8963-1EEC3C95B64E}"/>
              </a:ext>
            </a:extLst>
          </p:cNvPr>
          <p:cNvSpPr/>
          <p:nvPr/>
        </p:nvSpPr>
        <p:spPr>
          <a:xfrm flipV="1">
            <a:off x="75948" y="1389147"/>
            <a:ext cx="61979" cy="61979"/>
          </a:xfrm>
          <a:prstGeom prst="ellipse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1A84BA18-FB29-4519-9748-A3CD7A0D3400}"/>
              </a:ext>
            </a:extLst>
          </p:cNvPr>
          <p:cNvSpPr/>
          <p:nvPr/>
        </p:nvSpPr>
        <p:spPr>
          <a:xfrm flipV="1">
            <a:off x="6042897" y="780390"/>
            <a:ext cx="61979" cy="61979"/>
          </a:xfrm>
          <a:prstGeom prst="ellipse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9023C5E-501E-4A6F-80B1-A83D160C37F8}"/>
              </a:ext>
            </a:extLst>
          </p:cNvPr>
          <p:cNvSpPr txBox="1"/>
          <p:nvPr/>
        </p:nvSpPr>
        <p:spPr>
          <a:xfrm>
            <a:off x="7284952" y="345543"/>
            <a:ext cx="3389149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100" b="1" u="sng" dirty="0">
                <a:solidFill>
                  <a:schemeClr val="accent1">
                    <a:lumMod val="50000"/>
                  </a:schemeClr>
                </a:solidFill>
                <a:latin typeface=" VERDANA"/>
              </a:rPr>
              <a:t>Eat Lancet diet  scenario - 2030</a:t>
            </a:r>
            <a:endParaRPr lang="en-GB" sz="1600" b="1" u="sng" dirty="0">
              <a:solidFill>
                <a:schemeClr val="accent1">
                  <a:lumMod val="50000"/>
                </a:schemeClr>
              </a:solidFill>
              <a:latin typeface=" VERDANA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279A938-8D8F-4D8E-BD87-562519CF1B43}"/>
              </a:ext>
            </a:extLst>
          </p:cNvPr>
          <p:cNvSpPr txBox="1"/>
          <p:nvPr/>
        </p:nvSpPr>
        <p:spPr>
          <a:xfrm>
            <a:off x="964610" y="336645"/>
            <a:ext cx="319021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100" b="1" u="sng" dirty="0">
                <a:solidFill>
                  <a:schemeClr val="accent1">
                    <a:lumMod val="50000"/>
                  </a:schemeClr>
                </a:solidFill>
                <a:latin typeface=" VERDANA"/>
              </a:rPr>
              <a:t>Baseline (SSP2) scenario - 2030</a:t>
            </a:r>
            <a:endParaRPr lang="en-GB" sz="1600" b="1" u="sng" dirty="0">
              <a:solidFill>
                <a:schemeClr val="accent1">
                  <a:lumMod val="50000"/>
                </a:schemeClr>
              </a:solidFill>
              <a:latin typeface=" VERDANA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0756875D-60B7-4593-B788-2AD84665A5C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009"/>
          <a:stretch/>
        </p:blipFill>
        <p:spPr>
          <a:xfrm>
            <a:off x="1056110" y="2004467"/>
            <a:ext cx="9353845" cy="4844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97312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92E016E3-18A9-420C-8916-394C45E4C414}"/>
              </a:ext>
            </a:extLst>
          </p:cNvPr>
          <p:cNvSpPr txBox="1"/>
          <p:nvPr/>
        </p:nvSpPr>
        <p:spPr>
          <a:xfrm>
            <a:off x="90996" y="784269"/>
            <a:ext cx="5617346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100" dirty="0">
                <a:solidFill>
                  <a:schemeClr val="accent1">
                    <a:lumMod val="50000"/>
                  </a:schemeClr>
                </a:solidFill>
                <a:latin typeface=" VERDANA"/>
              </a:rPr>
              <a:t>Food losses (excl. waste) embedded in imports by high-income regions represent 46.9% of total losses.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AB44B6B-7176-4F79-8B04-27824889CA26}"/>
              </a:ext>
            </a:extLst>
          </p:cNvPr>
          <p:cNvSpPr txBox="1"/>
          <p:nvPr/>
        </p:nvSpPr>
        <p:spPr>
          <a:xfrm>
            <a:off x="90995" y="1235877"/>
            <a:ext cx="5617346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100" dirty="0">
                <a:solidFill>
                  <a:schemeClr val="accent1">
                    <a:lumMod val="50000"/>
                  </a:schemeClr>
                </a:solidFill>
                <a:latin typeface=" VERDANA"/>
              </a:rPr>
              <a:t>Domestic losses for export-oriented regions (i.e. Brazil or Ethiopia) reach an </a:t>
            </a:r>
            <a:br>
              <a:rPr lang="en-GB" sz="1100" dirty="0">
                <a:solidFill>
                  <a:schemeClr val="accent1">
                    <a:lumMod val="50000"/>
                  </a:schemeClr>
                </a:solidFill>
                <a:latin typeface=" VERDANA"/>
              </a:rPr>
            </a:br>
            <a:r>
              <a:rPr lang="en-GB" sz="1100" dirty="0">
                <a:solidFill>
                  <a:schemeClr val="accent1">
                    <a:lumMod val="50000"/>
                  </a:schemeClr>
                </a:solidFill>
                <a:latin typeface=" VERDANA"/>
              </a:rPr>
              <a:t>average 95.4% of total losses.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1773EC7-8B77-4D3E-9381-DE836828DB72}"/>
              </a:ext>
            </a:extLst>
          </p:cNvPr>
          <p:cNvSpPr txBox="1"/>
          <p:nvPr/>
        </p:nvSpPr>
        <p:spPr>
          <a:xfrm>
            <a:off x="166363" y="-13897"/>
            <a:ext cx="11186962" cy="3539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700" b="1" dirty="0">
                <a:solidFill>
                  <a:schemeClr val="accent1">
                    <a:lumMod val="50000"/>
                  </a:schemeClr>
                </a:solidFill>
                <a:latin typeface=" VERDANA"/>
              </a:rPr>
              <a:t>Results (3): Global FLW location</a:t>
            </a:r>
            <a:r>
              <a:rPr lang="en-GB" sz="1700" dirty="0">
                <a:solidFill>
                  <a:schemeClr val="accent1">
                    <a:lumMod val="50000"/>
                  </a:schemeClr>
                </a:solidFill>
                <a:latin typeface=" VERDANA"/>
              </a:rPr>
              <a:t> 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3C363359-1997-497A-AB0A-6EBC8BA562CF}"/>
              </a:ext>
            </a:extLst>
          </p:cNvPr>
          <p:cNvCxnSpPr/>
          <p:nvPr/>
        </p:nvCxnSpPr>
        <p:spPr>
          <a:xfrm>
            <a:off x="95342" y="331168"/>
            <a:ext cx="11485345" cy="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7AAA04E2-288D-4132-A27B-FB727F37F7F5}"/>
              </a:ext>
            </a:extLst>
          </p:cNvPr>
          <p:cNvSpPr txBox="1"/>
          <p:nvPr/>
        </p:nvSpPr>
        <p:spPr>
          <a:xfrm>
            <a:off x="6100796" y="1247295"/>
            <a:ext cx="6094520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100" dirty="0">
                <a:solidFill>
                  <a:schemeClr val="accent1">
                    <a:lumMod val="50000"/>
                  </a:schemeClr>
                </a:solidFill>
                <a:latin typeface=" VERDANA"/>
              </a:rPr>
              <a:t>Despite decreasing food import demand mainly for ASF (-70.8%), imports in high-income regions account for 17.5% of total losses in mid-income regions and for 22.3% of total losses in mid- income regions.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E3B751B-5012-47F0-B695-761184553514}"/>
              </a:ext>
            </a:extLst>
          </p:cNvPr>
          <p:cNvSpPr txBox="1"/>
          <p:nvPr/>
        </p:nvSpPr>
        <p:spPr>
          <a:xfrm>
            <a:off x="6105525" y="765641"/>
            <a:ext cx="609452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100" dirty="0">
                <a:solidFill>
                  <a:schemeClr val="accent1">
                    <a:lumMod val="50000"/>
                  </a:schemeClr>
                </a:solidFill>
                <a:latin typeface=" VERDANA"/>
              </a:rPr>
              <a:t>The EAT-Lancet diet decreases global trade of highly-perishable plant-based foods (-25.8%), reducing spill-over effects within the global economy.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6FB17BD1-9C95-41DA-B342-5941AE3AB7D7}"/>
              </a:ext>
            </a:extLst>
          </p:cNvPr>
          <p:cNvSpPr/>
          <p:nvPr/>
        </p:nvSpPr>
        <p:spPr>
          <a:xfrm flipV="1">
            <a:off x="60005" y="884893"/>
            <a:ext cx="61979" cy="61979"/>
          </a:xfrm>
          <a:prstGeom prst="ellipse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9C139420-6392-4084-935C-1614F1441655}"/>
              </a:ext>
            </a:extLst>
          </p:cNvPr>
          <p:cNvSpPr/>
          <p:nvPr/>
        </p:nvSpPr>
        <p:spPr>
          <a:xfrm flipV="1">
            <a:off x="60005" y="1334085"/>
            <a:ext cx="61979" cy="61979"/>
          </a:xfrm>
          <a:prstGeom prst="ellipse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51D3B259-3F8D-483B-96AB-4BD7D534E304}"/>
              </a:ext>
            </a:extLst>
          </p:cNvPr>
          <p:cNvSpPr/>
          <p:nvPr/>
        </p:nvSpPr>
        <p:spPr>
          <a:xfrm flipV="1">
            <a:off x="6043646" y="860772"/>
            <a:ext cx="61979" cy="61979"/>
          </a:xfrm>
          <a:prstGeom prst="ellipse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71596FD0-D9C3-4896-963B-685B86E427F8}"/>
              </a:ext>
            </a:extLst>
          </p:cNvPr>
          <p:cNvSpPr/>
          <p:nvPr/>
        </p:nvSpPr>
        <p:spPr>
          <a:xfrm flipV="1">
            <a:off x="6043646" y="1341837"/>
            <a:ext cx="61979" cy="61979"/>
          </a:xfrm>
          <a:prstGeom prst="ellipse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C723459-3ADA-4F84-9C55-D3AC13B07E6D}"/>
              </a:ext>
            </a:extLst>
          </p:cNvPr>
          <p:cNvSpPr txBox="1"/>
          <p:nvPr/>
        </p:nvSpPr>
        <p:spPr>
          <a:xfrm>
            <a:off x="7396331" y="455052"/>
            <a:ext cx="3389149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100" b="1" u="sng" dirty="0">
                <a:solidFill>
                  <a:schemeClr val="accent1">
                    <a:lumMod val="50000"/>
                  </a:schemeClr>
                </a:solidFill>
                <a:latin typeface=" VERDANA"/>
              </a:rPr>
              <a:t>Eat Lancet diet  scenario - 2030</a:t>
            </a:r>
            <a:endParaRPr lang="en-GB" sz="1600" b="1" u="sng" dirty="0">
              <a:solidFill>
                <a:schemeClr val="accent1">
                  <a:lumMod val="50000"/>
                </a:schemeClr>
              </a:solidFill>
              <a:latin typeface=" VERDANA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645B616-BFE2-4571-A131-14C0ADCD05DA}"/>
              </a:ext>
            </a:extLst>
          </p:cNvPr>
          <p:cNvSpPr txBox="1"/>
          <p:nvPr/>
        </p:nvSpPr>
        <p:spPr>
          <a:xfrm>
            <a:off x="1017876" y="419256"/>
            <a:ext cx="319021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100" b="1" u="sng" dirty="0">
                <a:solidFill>
                  <a:schemeClr val="accent1">
                    <a:lumMod val="50000"/>
                  </a:schemeClr>
                </a:solidFill>
                <a:latin typeface=" VERDANA"/>
              </a:rPr>
              <a:t>Baseline (SSP2) scenario - 2030</a:t>
            </a:r>
            <a:endParaRPr lang="en-GB" sz="1600" b="1" u="sng" dirty="0">
              <a:solidFill>
                <a:schemeClr val="accent1">
                  <a:lumMod val="50000"/>
                </a:schemeClr>
              </a:solidFill>
              <a:latin typeface=" VERDANA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BA635AFB-942A-4D8C-9026-0FF1DBFA119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157"/>
          <a:stretch/>
        </p:blipFill>
        <p:spPr>
          <a:xfrm>
            <a:off x="1754550" y="1942001"/>
            <a:ext cx="8578192" cy="4882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26450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326</TotalTime>
  <Words>1967</Words>
  <Application>Microsoft Office PowerPoint</Application>
  <PresentationFormat>Widescreen</PresentationFormat>
  <Paragraphs>204</Paragraphs>
  <Slides>12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0" baseType="lpstr">
      <vt:lpstr> VERDANA</vt:lpstr>
      <vt:lpstr>Arial</vt:lpstr>
      <vt:lpstr>Calibri</vt:lpstr>
      <vt:lpstr>Calibri Light</vt:lpstr>
      <vt:lpstr>Cambria Math</vt:lpstr>
      <vt:lpstr>Verdana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Modelling physical (Mtons) flows of food loss and waste along global food supply chains in a GE framework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Questions, comments, ideas?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Gatto, Alessandro</dc:creator>
  <cp:lastModifiedBy>Gatto, Alessandro</cp:lastModifiedBy>
  <cp:revision>36</cp:revision>
  <dcterms:created xsi:type="dcterms:W3CDTF">2022-06-08T14:48:22Z</dcterms:created>
  <dcterms:modified xsi:type="dcterms:W3CDTF">2022-06-09T11:41:17Z</dcterms:modified>
</cp:coreProperties>
</file>