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handoutMasterIdLst>
    <p:handoutMasterId r:id="rId22"/>
  </p:handoutMasterIdLst>
  <p:sldIdLst>
    <p:sldId id="329" r:id="rId2"/>
    <p:sldId id="330" r:id="rId3"/>
    <p:sldId id="340" r:id="rId4"/>
    <p:sldId id="368" r:id="rId5"/>
    <p:sldId id="365" r:id="rId6"/>
    <p:sldId id="367" r:id="rId7"/>
    <p:sldId id="333" r:id="rId8"/>
    <p:sldId id="369" r:id="rId9"/>
    <p:sldId id="372" r:id="rId10"/>
    <p:sldId id="370" r:id="rId11"/>
    <p:sldId id="387" r:id="rId12"/>
    <p:sldId id="391" r:id="rId13"/>
    <p:sldId id="375" r:id="rId14"/>
    <p:sldId id="354" r:id="rId15"/>
    <p:sldId id="383" r:id="rId16"/>
    <p:sldId id="384" r:id="rId17"/>
    <p:sldId id="385" r:id="rId18"/>
    <p:sldId id="386" r:id="rId19"/>
    <p:sldId id="388" r:id="rId20"/>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73">
          <p15:clr>
            <a:srgbClr val="A4A3A4"/>
          </p15:clr>
        </p15:guide>
        <p15:guide id="2" pos="3796">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99"/>
    <a:srgbClr val="FFFFCC"/>
    <a:srgbClr val="007196"/>
    <a:srgbClr val="FFFF66"/>
    <a:srgbClr val="FFFF99"/>
    <a:srgbClr val="CCCCFF"/>
    <a:srgbClr val="33CCCC"/>
    <a:srgbClr val="CC9900"/>
    <a:srgbClr val="CC6600"/>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40" autoAdjust="0"/>
    <p:restoredTop sz="85219" autoAdjust="0"/>
  </p:normalViewPr>
  <p:slideViewPr>
    <p:cSldViewPr snapToGrid="0" snapToObjects="1">
      <p:cViewPr varScale="1">
        <p:scale>
          <a:sx n="62" d="100"/>
          <a:sy n="62" d="100"/>
        </p:scale>
        <p:origin x="264" y="72"/>
      </p:cViewPr>
      <p:guideLst>
        <p:guide orient="horz" pos="3773"/>
        <p:guide pos="3796"/>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8" d="100"/>
          <a:sy n="88" d="100"/>
        </p:scale>
        <p:origin x="2664"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69DE467-252D-C340-B6D3-74553E62F086}" type="datetimeFigureOut">
              <a:rPr lang="nl-NL" smtClean="0"/>
              <a:t>30-5-2022</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CD94EF4-DA67-D04B-9845-EB080743160F}" type="slidenum">
              <a:rPr lang="nl-NL" smtClean="0"/>
              <a:t>‹#›</a:t>
            </a:fld>
            <a:endParaRPr lang="nl-NL"/>
          </a:p>
        </p:txBody>
      </p:sp>
    </p:spTree>
    <p:extLst>
      <p:ext uri="{BB962C8B-B14F-4D97-AF65-F5344CB8AC3E}">
        <p14:creationId xmlns:p14="http://schemas.microsoft.com/office/powerpoint/2010/main" val="1215975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Verdana Standaard" charset="0"/>
              </a:defRPr>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Verdana Standaard" charset="0"/>
              </a:defRPr>
            </a:lvl1pPr>
          </a:lstStyle>
          <a:p>
            <a:fld id="{F0136DB9-5D27-1549-BD29-2B9C3D92BA6B}" type="datetimeFigureOut">
              <a:rPr lang="nl-NL" smtClean="0"/>
              <a:pPr/>
              <a:t>30-5-2022</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dirty="0" smtClean="0"/>
              <a:t>Klik om de tekststijl van het model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Verdana Standaard" charset="0"/>
              </a:defRPr>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Verdana Standaard" charset="0"/>
              </a:defRPr>
            </a:lvl1pPr>
          </a:lstStyle>
          <a:p>
            <a:fld id="{B724C359-F21C-5144-9CEB-BDBE24445460}" type="slidenum">
              <a:rPr lang="nl-NL" smtClean="0"/>
              <a:pPr/>
              <a:t>‹#›</a:t>
            </a:fld>
            <a:endParaRPr lang="nl-NL" dirty="0"/>
          </a:p>
        </p:txBody>
      </p:sp>
    </p:spTree>
    <p:extLst>
      <p:ext uri="{BB962C8B-B14F-4D97-AF65-F5344CB8AC3E}">
        <p14:creationId xmlns:p14="http://schemas.microsoft.com/office/powerpoint/2010/main" val="1898063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Verdana Standaard" charset="0"/>
        <a:ea typeface="+mn-ea"/>
        <a:cs typeface="+mn-cs"/>
      </a:defRPr>
    </a:lvl1pPr>
    <a:lvl2pPr marL="457200" algn="l" defTabSz="914400" rtl="0" eaLnBrk="1" latinLnBrk="0" hangingPunct="1">
      <a:defRPr sz="1200" b="0" i="0" kern="1200">
        <a:solidFill>
          <a:schemeClr val="tx1"/>
        </a:solidFill>
        <a:latin typeface="Verdana Standaard" charset="0"/>
        <a:ea typeface="+mn-ea"/>
        <a:cs typeface="+mn-cs"/>
      </a:defRPr>
    </a:lvl2pPr>
    <a:lvl3pPr marL="914400" algn="l" defTabSz="914400" rtl="0" eaLnBrk="1" latinLnBrk="0" hangingPunct="1">
      <a:defRPr sz="1200" b="0" i="0" kern="1200">
        <a:solidFill>
          <a:schemeClr val="tx1"/>
        </a:solidFill>
        <a:latin typeface="Verdana Standaard" charset="0"/>
        <a:ea typeface="+mn-ea"/>
        <a:cs typeface="+mn-cs"/>
      </a:defRPr>
    </a:lvl3pPr>
    <a:lvl4pPr marL="1371600" algn="l" defTabSz="914400" rtl="0" eaLnBrk="1" latinLnBrk="0" hangingPunct="1">
      <a:defRPr sz="1200" b="0" i="0" kern="1200">
        <a:solidFill>
          <a:schemeClr val="tx1"/>
        </a:solidFill>
        <a:latin typeface="Verdana Standaard" charset="0"/>
        <a:ea typeface="+mn-ea"/>
        <a:cs typeface="+mn-cs"/>
      </a:defRPr>
    </a:lvl4pPr>
    <a:lvl5pPr marL="1828800" algn="l" defTabSz="914400" rtl="0" eaLnBrk="1" latinLnBrk="0" hangingPunct="1">
      <a:defRPr sz="1200" b="0" i="0" kern="1200">
        <a:solidFill>
          <a:schemeClr val="tx1"/>
        </a:solidFill>
        <a:latin typeface="Verdana Standaard"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is the start. There are 3 GTAP transport sectors, we aim to split air and maritime</a:t>
            </a:r>
            <a:r>
              <a:rPr lang="en-GB" baseline="0" dirty="0" smtClean="0"/>
              <a:t> into 2 subsectors each, and land into 4 subsectors. </a:t>
            </a:r>
          </a:p>
          <a:p>
            <a:endParaRPr lang="en-GB" dirty="0"/>
          </a:p>
        </p:txBody>
      </p:sp>
      <p:sp>
        <p:nvSpPr>
          <p:cNvPr id="4" name="Slide Number Placeholder 3"/>
          <p:cNvSpPr>
            <a:spLocks noGrp="1"/>
          </p:cNvSpPr>
          <p:nvPr>
            <p:ph type="sldNum" sz="quarter" idx="10"/>
          </p:nvPr>
        </p:nvSpPr>
        <p:spPr/>
        <p:txBody>
          <a:bodyPr/>
          <a:lstStyle/>
          <a:p>
            <a:fld id="{B724C359-F21C-5144-9CEB-BDBE24445460}" type="slidenum">
              <a:rPr lang="nl-NL" smtClean="0"/>
              <a:pPr/>
              <a:t>4</a:t>
            </a:fld>
            <a:endParaRPr lang="nl-NL" dirty="0"/>
          </a:p>
        </p:txBody>
      </p:sp>
    </p:spTree>
    <p:extLst>
      <p:ext uri="{BB962C8B-B14F-4D97-AF65-F5344CB8AC3E}">
        <p14:creationId xmlns:p14="http://schemas.microsoft.com/office/powerpoint/2010/main" val="24248111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EU has the most complete </a:t>
            </a:r>
            <a:r>
              <a:rPr lang="en-GB" baseline="0" dirty="0" smtClean="0"/>
              <a:t>transport data set split by function (passenger/freight) and mode. </a:t>
            </a:r>
            <a:r>
              <a:rPr lang="en-GB" sz="1200" b="0" i="0" kern="1200" dirty="0" smtClean="0">
                <a:solidFill>
                  <a:schemeClr val="tx1"/>
                </a:solidFill>
                <a:effectLst/>
                <a:latin typeface="Verdana Standaard" charset="0"/>
                <a:ea typeface="+mn-ea"/>
                <a:cs typeface="+mn-cs"/>
              </a:rPr>
              <a:t>Eurostat provides annual detailed enterprise statistics for services using NACE Rev.2 classification. To split the VOM (total output) we use SBS ‘production value’ (in million euros) in 2014.</a:t>
            </a:r>
          </a:p>
          <a:p>
            <a:r>
              <a:rPr lang="en-GB" sz="1200" b="0" i="0" kern="1200" dirty="0" smtClean="0">
                <a:solidFill>
                  <a:schemeClr val="tx1"/>
                </a:solidFill>
                <a:effectLst/>
                <a:latin typeface="Verdana Standaard" charset="0"/>
                <a:ea typeface="+mn-ea"/>
                <a:cs typeface="+mn-cs"/>
              </a:rPr>
              <a:t>Having</a:t>
            </a:r>
            <a:r>
              <a:rPr lang="en-GB" sz="1200" b="0" i="0" kern="1200" baseline="0" dirty="0" smtClean="0">
                <a:solidFill>
                  <a:schemeClr val="tx1"/>
                </a:solidFill>
                <a:effectLst/>
                <a:latin typeface="Verdana Standaard" charset="0"/>
                <a:ea typeface="+mn-ea"/>
                <a:cs typeface="+mn-cs"/>
              </a:rPr>
              <a:t> said this, Eurostat still had many categories with empty values that required an approximation using interpolation with other years and similar categories (turnover). </a:t>
            </a:r>
          </a:p>
          <a:p>
            <a:r>
              <a:rPr lang="en-GB" sz="1200" b="0" i="0" kern="1200" baseline="0" dirty="0" smtClean="0">
                <a:solidFill>
                  <a:schemeClr val="tx1"/>
                </a:solidFill>
                <a:effectLst/>
                <a:latin typeface="Verdana Standaard" charset="0"/>
                <a:ea typeface="+mn-ea"/>
                <a:cs typeface="+mn-cs"/>
              </a:rPr>
              <a:t>The table provide examples from some EU countries. Red and Green values are the differences from the column and row totals. The values in grey and blue are estimates derived from other years and proxy data “turnover of gross premium”</a:t>
            </a:r>
            <a:endParaRPr lang="en-GB" dirty="0"/>
          </a:p>
        </p:txBody>
      </p:sp>
      <p:sp>
        <p:nvSpPr>
          <p:cNvPr id="4" name="Slide Number Placeholder 3"/>
          <p:cNvSpPr>
            <a:spLocks noGrp="1"/>
          </p:cNvSpPr>
          <p:nvPr>
            <p:ph type="sldNum" sz="quarter" idx="10"/>
          </p:nvPr>
        </p:nvSpPr>
        <p:spPr/>
        <p:txBody>
          <a:bodyPr/>
          <a:lstStyle/>
          <a:p>
            <a:fld id="{B724C359-F21C-5144-9CEB-BDBE24445460}" type="slidenum">
              <a:rPr lang="nl-NL" smtClean="0"/>
              <a:pPr/>
              <a:t>15</a:t>
            </a:fld>
            <a:endParaRPr lang="nl-NL" dirty="0"/>
          </a:p>
        </p:txBody>
      </p:sp>
    </p:spTree>
    <p:extLst>
      <p:ext uri="{BB962C8B-B14F-4D97-AF65-F5344CB8AC3E}">
        <p14:creationId xmlns:p14="http://schemas.microsoft.com/office/powerpoint/2010/main" val="11539815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724C359-F21C-5144-9CEB-BDBE24445460}" type="slidenum">
              <a:rPr lang="nl-NL" smtClean="0"/>
              <a:pPr/>
              <a:t>16</a:t>
            </a:fld>
            <a:endParaRPr lang="nl-NL" dirty="0"/>
          </a:p>
        </p:txBody>
      </p:sp>
    </p:spTree>
    <p:extLst>
      <p:ext uri="{BB962C8B-B14F-4D97-AF65-F5344CB8AC3E}">
        <p14:creationId xmlns:p14="http://schemas.microsoft.com/office/powerpoint/2010/main" val="12733574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 splitting the air sector, we understand some categories should only be consumed by HH (VDPM+VDGM+VXMD),</a:t>
            </a:r>
            <a:r>
              <a:rPr lang="en-GB" baseline="0" dirty="0" smtClean="0"/>
              <a:t> and others only by freight (VST). Then, there are investments and intermediate firm purchases (VDKM+VDFM) that we understand can use passenger and freight transport </a:t>
            </a:r>
            <a:endParaRPr lang="en-GB" dirty="0" smtClean="0"/>
          </a:p>
          <a:p>
            <a:r>
              <a:rPr lang="en-GB" dirty="0" smtClean="0"/>
              <a:t>The graph provides a</a:t>
            </a:r>
            <a:r>
              <a:rPr lang="en-GB" baseline="0" dirty="0" smtClean="0"/>
              <a:t> rough indication of division between passengers and freight air transport demand. The division should occur somewhere within the black bar. </a:t>
            </a:r>
          </a:p>
          <a:p>
            <a:r>
              <a:rPr lang="en-GB" baseline="0" dirty="0" smtClean="0"/>
              <a:t>A subdivision above the black bar would indicate passenger demand is also consuming VST. This is the case in 12 countries (AUT, CYP, CZE, EST, HUN, LTU, MLT, PRT, SVK, ROU, CRO, REA) (red circles)</a:t>
            </a:r>
            <a:endParaRPr lang="en-GB"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A subdivision below</a:t>
            </a:r>
            <a:r>
              <a:rPr lang="en-GB" baseline="0" dirty="0" smtClean="0"/>
              <a:t> the black bar (</a:t>
            </a:r>
            <a:r>
              <a:rPr lang="en-GB" baseline="0" dirty="0" err="1" smtClean="0"/>
              <a:t>i.e</a:t>
            </a:r>
            <a:r>
              <a:rPr lang="en-GB" baseline="0" dirty="0" smtClean="0"/>
              <a:t>, within the blue bar) would indicate HH are consuming freight.  This is the case in 4 countries (BEL, DEU, LUX, TUR) This is wrong because GTAP requires passengers to cover VDPM+VDGM+VXMD </a:t>
            </a:r>
            <a:endParaRPr lang="en-GB" dirty="0" smtClean="0"/>
          </a:p>
        </p:txBody>
      </p:sp>
      <p:sp>
        <p:nvSpPr>
          <p:cNvPr id="4" name="Slide Number Placeholder 3"/>
          <p:cNvSpPr>
            <a:spLocks noGrp="1"/>
          </p:cNvSpPr>
          <p:nvPr>
            <p:ph type="sldNum" sz="quarter" idx="10"/>
          </p:nvPr>
        </p:nvSpPr>
        <p:spPr/>
        <p:txBody>
          <a:bodyPr/>
          <a:lstStyle/>
          <a:p>
            <a:fld id="{B724C359-F21C-5144-9CEB-BDBE24445460}" type="slidenum">
              <a:rPr lang="nl-NL" smtClean="0"/>
              <a:pPr/>
              <a:t>19</a:t>
            </a:fld>
            <a:endParaRPr lang="nl-NL" dirty="0"/>
          </a:p>
        </p:txBody>
      </p:sp>
    </p:spTree>
    <p:extLst>
      <p:ext uri="{BB962C8B-B14F-4D97-AF65-F5344CB8AC3E}">
        <p14:creationId xmlns:p14="http://schemas.microsoft.com/office/powerpoint/2010/main" val="1093057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GTAP</a:t>
            </a:r>
            <a:r>
              <a:rPr lang="en-GB" baseline="0" dirty="0" smtClean="0"/>
              <a:t> represents transport of passengers and freight in two broad categories. </a:t>
            </a:r>
          </a:p>
          <a:p>
            <a:pPr marL="171450" indent="-171450">
              <a:buFontTx/>
              <a:buChar char="-"/>
            </a:pPr>
            <a:r>
              <a:rPr lang="en-GB" baseline="0" dirty="0" smtClean="0"/>
              <a:t>NON MARGIN TRANSPORT SECTORS includes International transport of passengers in 3 transport sectors (air, land and sea).  The GTAP parameter associated to international exports is VXMD. </a:t>
            </a:r>
          </a:p>
          <a:p>
            <a:pPr marL="0" indent="0">
              <a:buFontTx/>
              <a:buNone/>
            </a:pPr>
            <a:r>
              <a:rPr lang="en-GB" baseline="0" dirty="0" smtClean="0"/>
              <a:t>In addition to passengers, this sector also includes and ‘other </a:t>
            </a:r>
            <a:r>
              <a:rPr lang="en-GB" baseline="0" dirty="0" err="1" smtClean="0"/>
              <a:t>catergory</a:t>
            </a:r>
            <a:r>
              <a:rPr lang="en-GB" baseline="0" dirty="0" smtClean="0"/>
              <a:t>’ which represents </a:t>
            </a:r>
            <a:r>
              <a:rPr lang="en-GB" sz="1200" b="0" i="1" kern="1200" dirty="0" smtClean="0">
                <a:solidFill>
                  <a:schemeClr val="tx1"/>
                </a:solidFill>
                <a:effectLst/>
                <a:latin typeface="Verdana Standaard" charset="0"/>
                <a:ea typeface="+mn-ea"/>
                <a:cs typeface="+mn-cs"/>
              </a:rPr>
              <a:t>Other transport services include services that are auxiliary to transport and not directly provided for the movement of goods and persons. </a:t>
            </a:r>
            <a:r>
              <a:rPr lang="en-GB" sz="1200" b="0" i="0" kern="1200" dirty="0" smtClean="0">
                <a:solidFill>
                  <a:schemeClr val="tx1"/>
                </a:solidFill>
                <a:effectLst/>
                <a:latin typeface="Verdana Standaard" charset="0"/>
                <a:ea typeface="+mn-ea"/>
                <a:cs typeface="+mn-cs"/>
              </a:rPr>
              <a:t>The</a:t>
            </a:r>
            <a:r>
              <a:rPr lang="en-GB" sz="1200" b="0" i="0" kern="1200" baseline="0" dirty="0" smtClean="0">
                <a:solidFill>
                  <a:schemeClr val="tx1"/>
                </a:solidFill>
                <a:effectLst/>
                <a:latin typeface="Verdana Standaard" charset="0"/>
                <a:ea typeface="+mn-ea"/>
                <a:cs typeface="+mn-cs"/>
              </a:rPr>
              <a:t> definition is derived from the IMF Balance of Payments category. </a:t>
            </a:r>
          </a:p>
          <a:p>
            <a:pPr marL="0" indent="0">
              <a:buFontTx/>
              <a:buNone/>
            </a:pPr>
            <a:endParaRPr lang="en-GB" sz="1200" b="0" i="0" kern="1200" baseline="0" dirty="0" smtClean="0">
              <a:solidFill>
                <a:schemeClr val="tx1"/>
              </a:solidFill>
              <a:effectLst/>
              <a:latin typeface="Verdana Standaard" charset="0"/>
              <a:ea typeface="+mn-ea"/>
              <a:cs typeface="+mn-cs"/>
            </a:endParaRPr>
          </a:p>
          <a:p>
            <a:pPr marL="0" indent="0">
              <a:buFontTx/>
              <a:buNone/>
            </a:pPr>
            <a:r>
              <a:rPr lang="en-GB" sz="1200" b="0" i="0" kern="1200" baseline="0" dirty="0" smtClean="0">
                <a:solidFill>
                  <a:schemeClr val="tx1"/>
                </a:solidFill>
                <a:effectLst/>
                <a:latin typeface="Verdana Standaard" charset="0"/>
                <a:ea typeface="+mn-ea"/>
                <a:cs typeface="+mn-cs"/>
              </a:rPr>
              <a:t>The second broad category are INTERNATIONAL TRANSPORT MARGINS. This category purely includes the international movement of goods (freight). GTAP represents international transport margins into USAGE (GTAP parameter VTWR) and SUPPLY (GTAP parameter VST). The representation of freight into two margin categories allow to differentiate between the physical movement of goods (usage) and the supply of a transport service (VST).  </a:t>
            </a:r>
            <a:endParaRPr lang="en-GB" dirty="0" smtClean="0"/>
          </a:p>
          <a:p>
            <a:endParaRPr lang="en-GB" dirty="0" smtClean="0"/>
          </a:p>
          <a:p>
            <a:r>
              <a:rPr lang="en-GB" dirty="0" smtClean="0"/>
              <a:t>The mapping of non margin transport sectors is fairly straightforward</a:t>
            </a:r>
            <a:r>
              <a:rPr lang="en-IE" sz="1200" b="0" i="0" kern="1200" dirty="0" smtClean="0">
                <a:solidFill>
                  <a:schemeClr val="tx1"/>
                </a:solidFill>
                <a:effectLst/>
                <a:latin typeface="Verdana Standaard" charset="0"/>
                <a:ea typeface="+mn-ea"/>
                <a:cs typeface="+mn-cs"/>
              </a:rPr>
              <a:t>, since the sectoral classification in the services area was designed with this data source in mind. </a:t>
            </a:r>
            <a:r>
              <a:rPr lang="en-GB" sz="1200" b="0" i="0" kern="1200" dirty="0" smtClean="0">
                <a:solidFill>
                  <a:schemeClr val="tx1"/>
                </a:solidFill>
                <a:effectLst/>
                <a:latin typeface="Verdana Standaard" charset="0"/>
                <a:ea typeface="+mn-ea"/>
                <a:cs typeface="+mn-cs"/>
              </a:rPr>
              <a:t>Bilateral balance of payments services trade data (including transport) come from two sources, the UN Service Trade website and EUROSTAT’s International trade in services (BPM6). These sources subdivide transportation </a:t>
            </a:r>
            <a:r>
              <a:rPr lang="en-IE" sz="1200" b="0" i="0" kern="1200" dirty="0" smtClean="0">
                <a:solidFill>
                  <a:schemeClr val="tx1"/>
                </a:solidFill>
                <a:effectLst/>
                <a:latin typeface="Verdana Standaard" charset="0"/>
                <a:ea typeface="+mn-ea"/>
                <a:cs typeface="+mn-cs"/>
              </a:rPr>
              <a:t>in two different ways, by function and by mode. By function, transport data is divided into passenger, freight, and other; by mode, into sea, air, and other. This results in nine transport sectors across functions and modes (e.g., maritime passenger transport, </a:t>
            </a:r>
            <a:r>
              <a:rPr lang="en-IE" sz="1200" b="0" i="0" kern="1200" dirty="0" err="1" smtClean="0">
                <a:solidFill>
                  <a:schemeClr val="tx1"/>
                </a:solidFill>
                <a:effectLst/>
                <a:latin typeface="Verdana Standaard" charset="0"/>
                <a:ea typeface="+mn-ea"/>
                <a:cs typeface="+mn-cs"/>
              </a:rPr>
              <a:t>etc</a:t>
            </a:r>
            <a:r>
              <a:rPr lang="en-IE" sz="1200" b="0" i="0" kern="1200" dirty="0" smtClean="0">
                <a:solidFill>
                  <a:schemeClr val="tx1"/>
                </a:solidFill>
                <a:effectLst/>
                <a:latin typeface="Verdana Standaard" charset="0"/>
                <a:ea typeface="+mn-ea"/>
                <a:cs typeface="+mn-cs"/>
              </a:rPr>
              <a:t>). However, data is scarce for the mode classification, but abundant for the functional classification and the mode-by-function cross-classification. Also, there is inconsistency in reporting between countries. This means data needs to be manipulated to fill-in missing values and balance import and exports trade data. </a:t>
            </a:r>
          </a:p>
          <a:p>
            <a:endParaRPr lang="en-IE" sz="1200" b="0" i="0" kern="1200" dirty="0" smtClean="0">
              <a:solidFill>
                <a:schemeClr val="tx1"/>
              </a:solidFill>
              <a:effectLst/>
              <a:latin typeface="Verdana Standaard"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Given that only service trade data (BPM6) is used to identify passenger transport services, there</a:t>
            </a:r>
            <a:r>
              <a:rPr lang="en-GB" baseline="0" dirty="0" smtClean="0"/>
              <a:t> is no Origin-Destination movement of passengers. This is a </a:t>
            </a:r>
            <a:r>
              <a:rPr lang="en-IE" sz="1200" b="0" i="0" kern="1200" dirty="0" smtClean="0">
                <a:solidFill>
                  <a:schemeClr val="tx1"/>
                </a:solidFill>
                <a:effectLst/>
                <a:latin typeface="Verdana Standaard" charset="0"/>
                <a:ea typeface="+mn-ea"/>
                <a:cs typeface="+mn-cs"/>
              </a:rPr>
              <a:t>significant simplification of reality. As an example, imagine a Greek company purchasing a ticket from Singapore airlines for an employee flying from the Philippines to Australia. In this case, the only detail available in GTAP will be the export value of the air transport service from Singapore to Greece (VXMD parameter), ignoring the Origin-Destination pair of the flight. At least for aviation, which accounts for the majority of international passenger transport, the shortfall in GTAP’s database affects climate change studies looking into the impacts of CO</a:t>
            </a:r>
            <a:r>
              <a:rPr lang="en-IE" sz="1200" b="0" i="0" kern="1200" baseline="-25000" dirty="0" smtClean="0">
                <a:solidFill>
                  <a:schemeClr val="tx1"/>
                </a:solidFill>
                <a:effectLst/>
                <a:latin typeface="Verdana Standaard" charset="0"/>
                <a:ea typeface="+mn-ea"/>
                <a:cs typeface="+mn-cs"/>
              </a:rPr>
              <a:t>2</a:t>
            </a:r>
            <a:r>
              <a:rPr lang="en-IE" sz="1200" b="0" i="0" kern="1200" dirty="0" smtClean="0">
                <a:solidFill>
                  <a:schemeClr val="tx1"/>
                </a:solidFill>
                <a:effectLst/>
                <a:latin typeface="Verdana Standaard" charset="0"/>
                <a:ea typeface="+mn-ea"/>
                <a:cs typeface="+mn-cs"/>
              </a:rPr>
              <a:t> emissions from aviation.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b="0" i="0" kern="1200" dirty="0" smtClean="0">
              <a:solidFill>
                <a:schemeClr val="tx1"/>
              </a:solidFill>
              <a:effectLst/>
              <a:latin typeface="Verdana Standaard" charset="0"/>
              <a:ea typeface="+mn-ea"/>
              <a:cs typeface="+mn-cs"/>
            </a:endParaRPr>
          </a:p>
          <a:p>
            <a:r>
              <a:rPr lang="en-IE" sz="1200" b="0" i="0" kern="1200" dirty="0" smtClean="0">
                <a:solidFill>
                  <a:schemeClr val="tx1"/>
                </a:solidFill>
                <a:effectLst/>
                <a:latin typeface="Verdana Standaard" charset="0"/>
                <a:ea typeface="+mn-ea"/>
                <a:cs typeface="+mn-cs"/>
              </a:rPr>
              <a:t>On the other hand, the representation</a:t>
            </a:r>
            <a:r>
              <a:rPr lang="en-IE" sz="1200" b="0" i="0" kern="1200" baseline="0" dirty="0" smtClean="0">
                <a:solidFill>
                  <a:schemeClr val="tx1"/>
                </a:solidFill>
                <a:effectLst/>
                <a:latin typeface="Verdana Standaard" charset="0"/>
                <a:ea typeface="+mn-ea"/>
                <a:cs typeface="+mn-cs"/>
              </a:rPr>
              <a:t> of international margin services in GTAP does account for merchandise trade data. </a:t>
            </a:r>
            <a:r>
              <a:rPr lang="en-GB" sz="1200" b="0" i="0" kern="1200" dirty="0" smtClean="0">
                <a:solidFill>
                  <a:schemeClr val="tx1"/>
                </a:solidFill>
                <a:effectLst/>
                <a:latin typeface="Verdana Standaard" charset="0"/>
                <a:ea typeface="+mn-ea"/>
                <a:cs typeface="+mn-cs"/>
              </a:rPr>
              <a:t>GTAP’s representation of international transport freight into margin services (usage and supply) considers the fact that the origin of the merchandise can be different to the country supplying the transport service. As an example, a pharmaceutical product sent by plane with a German air company (e.g., Lufthansa) from Canada to France. To allow this level of detail in GTAP’s data base, the transport margin supply array (VST) is indexed by margin commodity and country of origin, and the margin usage array (VTWR) is </a:t>
            </a:r>
            <a:r>
              <a:rPr lang="en-IE" sz="1200" b="0" i="0" kern="1200" dirty="0" smtClean="0">
                <a:solidFill>
                  <a:schemeClr val="tx1"/>
                </a:solidFill>
                <a:effectLst/>
                <a:latin typeface="Verdana Standaard" charset="0"/>
                <a:ea typeface="+mn-ea"/>
                <a:cs typeface="+mn-cs"/>
              </a:rPr>
              <a:t>indexed by margin commodity, merchandise commodity, country of origin of the merchandise, and country of destination. For the example above, the data base specifies the value of air transport services supplied by Germany, and the value of air transport services used in exporting pharmaceutical products from Canada to France, without showing the explicit link.  </a:t>
            </a:r>
            <a:endParaRPr lang="en-GB" sz="1200" b="0" i="0" kern="1200" dirty="0" smtClean="0">
              <a:solidFill>
                <a:schemeClr val="tx1"/>
              </a:solidFill>
              <a:effectLst/>
              <a:latin typeface="Verdana Standaard" charset="0"/>
              <a:ea typeface="+mn-ea"/>
              <a:cs typeface="+mn-cs"/>
            </a:endParaRPr>
          </a:p>
          <a:p>
            <a:r>
              <a:rPr lang="en-IE" sz="1200" b="0" i="0" kern="1200" dirty="0" smtClean="0">
                <a:solidFill>
                  <a:schemeClr val="tx1"/>
                </a:solidFill>
                <a:effectLst/>
                <a:latin typeface="Verdana Standaard" charset="0"/>
                <a:ea typeface="+mn-ea"/>
                <a:cs typeface="+mn-cs"/>
              </a:rPr>
              <a:t>Managing transport merchandise and services trade data together can result in conflicting information. In these occasions, GTAP adjusts the services freight transport data to agree with the merchandise trade data. This is because, at the relevant level of detail, the merchandise trade data is considered to be more firmly based. Having said this, until recently, merchandise trade data was purely based on US data which was a significant oversimplification. </a:t>
            </a:r>
            <a:r>
              <a:rPr lang="en-GB" sz="1200" b="0" i="0" kern="1200" dirty="0" err="1" smtClean="0">
                <a:solidFill>
                  <a:schemeClr val="tx1"/>
                </a:solidFill>
                <a:effectLst/>
                <a:latin typeface="Verdana Standaard" charset="0"/>
                <a:ea typeface="+mn-ea"/>
                <a:cs typeface="+mn-cs"/>
              </a:rPr>
              <a:t>Nuno</a:t>
            </a:r>
            <a:r>
              <a:rPr lang="en-GB" sz="1200" b="0" i="0" kern="1200" dirty="0" smtClean="0">
                <a:solidFill>
                  <a:schemeClr val="tx1"/>
                </a:solidFill>
                <a:effectLst/>
                <a:latin typeface="Verdana Standaard" charset="0"/>
                <a:ea typeface="+mn-ea"/>
                <a:cs typeface="+mn-cs"/>
              </a:rPr>
              <a:t>-Ledesma and </a:t>
            </a:r>
            <a:r>
              <a:rPr lang="en-GB" sz="1200" b="0" i="0" kern="1200" dirty="0" err="1" smtClean="0">
                <a:solidFill>
                  <a:schemeClr val="tx1"/>
                </a:solidFill>
                <a:effectLst/>
                <a:latin typeface="Verdana Standaard" charset="0"/>
                <a:ea typeface="+mn-ea"/>
                <a:cs typeface="+mn-cs"/>
              </a:rPr>
              <a:t>Villoria</a:t>
            </a:r>
            <a:r>
              <a:rPr lang="en-GB" sz="1200" b="0" i="0" kern="1200" dirty="0" smtClean="0">
                <a:solidFill>
                  <a:schemeClr val="tx1"/>
                </a:solidFill>
                <a:effectLst/>
                <a:latin typeface="Verdana Standaard" charset="0"/>
                <a:ea typeface="+mn-ea"/>
                <a:cs typeface="+mn-cs"/>
              </a:rPr>
              <a:t> (2019) improved modal shares in GTAP 9.0 Data Base (</a:t>
            </a:r>
            <a:r>
              <a:rPr lang="en-GB" sz="1200" b="0" i="0" kern="1200" dirty="0" err="1" smtClean="0">
                <a:solidFill>
                  <a:schemeClr val="tx1"/>
                </a:solidFill>
                <a:effectLst/>
                <a:latin typeface="Verdana Standaard" charset="0"/>
                <a:ea typeface="+mn-ea"/>
                <a:cs typeface="+mn-cs"/>
              </a:rPr>
              <a:t>Aguiar</a:t>
            </a:r>
            <a:r>
              <a:rPr lang="en-GB" sz="1200" b="0" i="0" kern="1200" dirty="0" smtClean="0">
                <a:solidFill>
                  <a:schemeClr val="tx1"/>
                </a:solidFill>
                <a:effectLst/>
                <a:latin typeface="Verdana Standaard" charset="0"/>
                <a:ea typeface="+mn-ea"/>
                <a:cs typeface="+mn-cs"/>
              </a:rPr>
              <a:t> </a:t>
            </a:r>
            <a:r>
              <a:rPr lang="en-GB" sz="1200" b="0" i="1" kern="1200" dirty="0" smtClean="0">
                <a:solidFill>
                  <a:schemeClr val="tx1"/>
                </a:solidFill>
                <a:effectLst/>
                <a:latin typeface="Verdana Standaard" charset="0"/>
                <a:ea typeface="+mn-ea"/>
                <a:cs typeface="+mn-cs"/>
              </a:rPr>
              <a:t>et al., </a:t>
            </a:r>
            <a:r>
              <a:rPr lang="en-GB" sz="1200" b="0" i="0" kern="1200" dirty="0" smtClean="0">
                <a:solidFill>
                  <a:schemeClr val="tx1"/>
                </a:solidFill>
                <a:effectLst/>
                <a:latin typeface="Verdana Standaard" charset="0"/>
                <a:ea typeface="+mn-ea"/>
                <a:cs typeface="+mn-cs"/>
              </a:rPr>
              <a:t>2016) by bringing a more comprehensive set of merchandise trade by transport mode, </a:t>
            </a:r>
            <a:r>
              <a:rPr lang="en-IE" sz="1200" b="0" i="0" kern="1200" dirty="0" smtClean="0">
                <a:solidFill>
                  <a:schemeClr val="tx1"/>
                </a:solidFill>
                <a:effectLst/>
                <a:latin typeface="Verdana Standaard" charset="0"/>
                <a:ea typeface="+mn-ea"/>
                <a:cs typeface="+mn-cs"/>
              </a:rPr>
              <a:t>covering around 65% of global trade in 2004 and 55% in 2011. A comparison revealed that the role of water transportation services international trade in GTAP had been underestimated, while that of air transportation had been overestimated. Subsequently, their data has been used to estimate transport margins by mode in later versions of GTAP Data Base.</a:t>
            </a:r>
            <a:endParaRPr lang="en-GB" sz="1200" b="0" i="0" kern="1200" dirty="0" smtClean="0">
              <a:solidFill>
                <a:schemeClr val="tx1"/>
              </a:solidFill>
              <a:effectLst/>
              <a:latin typeface="Verdana Standaard" charset="0"/>
              <a:ea typeface="+mn-ea"/>
              <a:cs typeface="+mn-cs"/>
            </a:endParaRPr>
          </a:p>
          <a:p>
            <a:endParaRPr lang="en-GB" dirty="0"/>
          </a:p>
        </p:txBody>
      </p:sp>
      <p:sp>
        <p:nvSpPr>
          <p:cNvPr id="4" name="Slide Number Placeholder 3"/>
          <p:cNvSpPr>
            <a:spLocks noGrp="1"/>
          </p:cNvSpPr>
          <p:nvPr>
            <p:ph type="sldNum" sz="quarter" idx="10"/>
          </p:nvPr>
        </p:nvSpPr>
        <p:spPr/>
        <p:txBody>
          <a:bodyPr/>
          <a:lstStyle/>
          <a:p>
            <a:fld id="{B724C359-F21C-5144-9CEB-BDBE24445460}" type="slidenum">
              <a:rPr lang="nl-NL" smtClean="0"/>
              <a:pPr/>
              <a:t>5</a:t>
            </a:fld>
            <a:endParaRPr lang="nl-NL" dirty="0"/>
          </a:p>
        </p:txBody>
      </p:sp>
    </p:spTree>
    <p:extLst>
      <p:ext uri="{BB962C8B-B14F-4D97-AF65-F5344CB8AC3E}">
        <p14:creationId xmlns:p14="http://schemas.microsoft.com/office/powerpoint/2010/main" val="2406383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0" i="0" kern="1200" dirty="0" smtClean="0">
                <a:solidFill>
                  <a:schemeClr val="tx1"/>
                </a:solidFill>
                <a:effectLst/>
                <a:latin typeface="Verdana Standaard" charset="0"/>
                <a:ea typeface="+mn-ea"/>
                <a:cs typeface="+mn-cs"/>
              </a:rPr>
              <a:t>Given that transport margins use merchandise data instead of balance of payments’ freight transport data, it should not come at a surprise that GTAP’s transport margin (VST), which covers freight, varies from services trade statistics. While on the other hand, GTAP’s transport service exports (VXMD), which covers passengers, has a closer trend to services trade statistics. Figure 1 highlights these differences and similarities between GTAP’s VST and VXMD parameters compared to EU’s transport service trade statistics (BPM6). </a:t>
            </a:r>
            <a:endParaRPr lang="en-GB" sz="1200" b="0" i="0" kern="1200" dirty="0" smtClean="0">
              <a:solidFill>
                <a:schemeClr val="tx1"/>
              </a:solidFill>
              <a:effectLst/>
              <a:latin typeface="Verdana Standaard" charset="0"/>
              <a:ea typeface="+mn-ea"/>
              <a:cs typeface="+mn-cs"/>
            </a:endParaRPr>
          </a:p>
          <a:p>
            <a:endParaRPr lang="en-GB" dirty="0"/>
          </a:p>
        </p:txBody>
      </p:sp>
      <p:sp>
        <p:nvSpPr>
          <p:cNvPr id="4" name="Slide Number Placeholder 3"/>
          <p:cNvSpPr>
            <a:spLocks noGrp="1"/>
          </p:cNvSpPr>
          <p:nvPr>
            <p:ph type="sldNum" sz="quarter" idx="10"/>
          </p:nvPr>
        </p:nvSpPr>
        <p:spPr/>
        <p:txBody>
          <a:bodyPr/>
          <a:lstStyle/>
          <a:p>
            <a:fld id="{B724C359-F21C-5144-9CEB-BDBE24445460}" type="slidenum">
              <a:rPr lang="nl-NL" smtClean="0"/>
              <a:pPr/>
              <a:t>6</a:t>
            </a:fld>
            <a:endParaRPr lang="nl-NL" dirty="0"/>
          </a:p>
        </p:txBody>
      </p:sp>
    </p:spTree>
    <p:extLst>
      <p:ext uri="{BB962C8B-B14F-4D97-AF65-F5344CB8AC3E}">
        <p14:creationId xmlns:p14="http://schemas.microsoft.com/office/powerpoint/2010/main" val="620384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EQUATION 1. USE SIDE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latin typeface="Verdana" panose="020B0604030504040204" pitchFamily="34" charset="0"/>
                <a:ea typeface="Verdana" panose="020B0604030504040204" pitchFamily="34" charset="0"/>
              </a:rPr>
              <a:t>Total output = Intermediate inputs + Final consumption (Private, government, </a:t>
            </a:r>
            <a:r>
              <a:rPr lang="en-GB" sz="1200" dirty="0" smtClean="0">
                <a:latin typeface="Verdana" panose="020B0604030504040204" pitchFamily="34" charset="0"/>
                <a:ea typeface="Verdana" panose="020B0604030504040204" pitchFamily="34" charset="0"/>
              </a:rPr>
              <a:t>investment) </a:t>
            </a:r>
            <a:r>
              <a:rPr lang="en-GB" sz="1200" dirty="0" smtClean="0">
                <a:latin typeface="Verdana" panose="020B0604030504040204" pitchFamily="34" charset="0"/>
                <a:ea typeface="Verdana" panose="020B0604030504040204" pitchFamily="34" charset="0"/>
              </a:rPr>
              <a:t>+ Exports + Allocation to transport pool</a:t>
            </a:r>
          </a:p>
          <a:p>
            <a:r>
              <a:rPr lang="en-GB" dirty="0" smtClean="0"/>
              <a:t>EQUATION</a:t>
            </a:r>
            <a:r>
              <a:rPr lang="en-GB" baseline="0" dirty="0" smtClean="0"/>
              <a:t> 2. SUPPLY SIDE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latin typeface="Verdana" panose="020B0604030504040204" pitchFamily="34" charset="0"/>
                <a:ea typeface="Verdana" panose="020B0604030504040204" pitchFamily="34" charset="0"/>
              </a:rPr>
              <a:t>Total output = Intermediate inputs (domestic and imports) + production factors (L,K) + Taxes</a:t>
            </a:r>
          </a:p>
          <a:p>
            <a:endParaRPr lang="en-GB" dirty="0"/>
          </a:p>
        </p:txBody>
      </p:sp>
      <p:sp>
        <p:nvSpPr>
          <p:cNvPr id="4" name="Slide Number Placeholder 3"/>
          <p:cNvSpPr>
            <a:spLocks noGrp="1"/>
          </p:cNvSpPr>
          <p:nvPr>
            <p:ph type="sldNum" sz="quarter" idx="10"/>
          </p:nvPr>
        </p:nvSpPr>
        <p:spPr/>
        <p:txBody>
          <a:bodyPr/>
          <a:lstStyle/>
          <a:p>
            <a:fld id="{B724C359-F21C-5144-9CEB-BDBE24445460}" type="slidenum">
              <a:rPr lang="nl-NL" smtClean="0"/>
              <a:pPr/>
              <a:t>7</a:t>
            </a:fld>
            <a:endParaRPr lang="nl-NL" dirty="0"/>
          </a:p>
        </p:txBody>
      </p:sp>
    </p:spTree>
    <p:extLst>
      <p:ext uri="{BB962C8B-B14F-4D97-AF65-F5344CB8AC3E}">
        <p14:creationId xmlns:p14="http://schemas.microsoft.com/office/powerpoint/2010/main" val="2626020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dirty="0" smtClean="0"/>
              <a:t>We begin with the split of the output (VOM) into subsequent subsectors.</a:t>
            </a:r>
          </a:p>
          <a:p>
            <a:pPr marL="0" indent="0">
              <a:buNone/>
            </a:pPr>
            <a:endParaRPr lang="en-GB" sz="1200" dirty="0" smtClean="0"/>
          </a:p>
          <a:p>
            <a:r>
              <a:rPr lang="en-GB" sz="1200" dirty="0" smtClean="0"/>
              <a:t>For EU we use SBS data on the value of output as a shares to calculate VOM for disaggregated subsectors</a:t>
            </a:r>
          </a:p>
          <a:p>
            <a:r>
              <a:rPr lang="en-GB" sz="1200" dirty="0" smtClean="0"/>
              <a:t>However for air transport we correct (increase) value of freight output (as some of freight is transported via passenger flights)</a:t>
            </a:r>
          </a:p>
          <a:p>
            <a:endParaRPr lang="en-GB" sz="1200" dirty="0" smtClean="0"/>
          </a:p>
          <a:p>
            <a:r>
              <a:rPr lang="en-GB" sz="1200" dirty="0" smtClean="0"/>
              <a:t>For non EU (due to lack of statistical data) we estimate output values using POLES statistics on activities plus assumption on relative prices (costs) of passenger/freight transport </a:t>
            </a:r>
          </a:p>
          <a:p>
            <a:endParaRPr lang="en-GB" dirty="0"/>
          </a:p>
        </p:txBody>
      </p:sp>
      <p:sp>
        <p:nvSpPr>
          <p:cNvPr id="4" name="Slide Number Placeholder 3"/>
          <p:cNvSpPr>
            <a:spLocks noGrp="1"/>
          </p:cNvSpPr>
          <p:nvPr>
            <p:ph type="sldNum" sz="quarter" idx="10"/>
          </p:nvPr>
        </p:nvSpPr>
        <p:spPr/>
        <p:txBody>
          <a:bodyPr/>
          <a:lstStyle/>
          <a:p>
            <a:fld id="{B724C359-F21C-5144-9CEB-BDBE24445460}" type="slidenum">
              <a:rPr lang="nl-NL" smtClean="0"/>
              <a:pPr/>
              <a:t>8</a:t>
            </a:fld>
            <a:endParaRPr lang="nl-NL" dirty="0"/>
          </a:p>
        </p:txBody>
      </p:sp>
    </p:spTree>
    <p:extLst>
      <p:ext uri="{BB962C8B-B14F-4D97-AF65-F5344CB8AC3E}">
        <p14:creationId xmlns:p14="http://schemas.microsoft.com/office/powerpoint/2010/main" val="4608604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Exiobase</a:t>
            </a:r>
            <a:r>
              <a:rPr lang="en-GB" dirty="0" smtClean="0"/>
              <a:t> used</a:t>
            </a:r>
            <a:r>
              <a:rPr lang="en-GB" baseline="0" dirty="0" smtClean="0"/>
              <a:t> in land to split road and rail before using the same RAS method to split passenger and freight</a:t>
            </a:r>
            <a:endParaRPr lang="en-GB" dirty="0"/>
          </a:p>
        </p:txBody>
      </p:sp>
      <p:sp>
        <p:nvSpPr>
          <p:cNvPr id="4" name="Slide Number Placeholder 3"/>
          <p:cNvSpPr>
            <a:spLocks noGrp="1"/>
          </p:cNvSpPr>
          <p:nvPr>
            <p:ph type="sldNum" sz="quarter" idx="10"/>
          </p:nvPr>
        </p:nvSpPr>
        <p:spPr/>
        <p:txBody>
          <a:bodyPr/>
          <a:lstStyle/>
          <a:p>
            <a:fld id="{B724C359-F21C-5144-9CEB-BDBE24445460}" type="slidenum">
              <a:rPr lang="nl-NL" smtClean="0"/>
              <a:pPr/>
              <a:t>9</a:t>
            </a:fld>
            <a:endParaRPr lang="nl-NL" dirty="0"/>
          </a:p>
        </p:txBody>
      </p:sp>
    </p:spTree>
    <p:extLst>
      <p:ext uri="{BB962C8B-B14F-4D97-AF65-F5344CB8AC3E}">
        <p14:creationId xmlns:p14="http://schemas.microsoft.com/office/powerpoint/2010/main" val="18835093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For an initial sector</a:t>
            </a:r>
            <a:r>
              <a:rPr lang="en-GB" baseline="0" dirty="0" smtClean="0"/>
              <a:t> with a total VOM = 100. The subsectors VOM is 85 (pass.) and 15 (freight). – Shares derived from outside sources (SBS in EU27 for example). </a:t>
            </a:r>
          </a:p>
          <a:p>
            <a:pPr marL="171450" indent="-171450">
              <a:buFontTx/>
              <a:buChar char="-"/>
            </a:pPr>
            <a:r>
              <a:rPr lang="en-GB" dirty="0" smtClean="0"/>
              <a:t>GTAP</a:t>
            </a:r>
            <a:r>
              <a:rPr lang="en-GB" baseline="0" dirty="0" smtClean="0"/>
              <a:t> VST is 10 and we know it can only be freight. This leaves freight with only 5 to distribute within domestic demand. Hence, the weights of 1 in domestic demand and zero in Exports to Country A and Country B. </a:t>
            </a:r>
          </a:p>
          <a:p>
            <a:pPr marL="171450" indent="-171450">
              <a:buFontTx/>
              <a:buChar char="-"/>
            </a:pPr>
            <a:r>
              <a:rPr lang="en-GB" baseline="0" dirty="0" smtClean="0"/>
              <a:t>Remind freight is not exported in VXMD only as international margin.  </a:t>
            </a:r>
          </a:p>
          <a:p>
            <a:pPr marL="171450" indent="-171450">
              <a:buFontTx/>
              <a:buChar char="-"/>
            </a:pPr>
            <a:endParaRPr lang="en-GB" baseline="0" dirty="0" smtClean="0"/>
          </a:p>
          <a:p>
            <a:pPr marL="171450" indent="-171450">
              <a:buFontTx/>
              <a:buChar char="-"/>
            </a:pPr>
            <a:r>
              <a:rPr lang="en-GB" baseline="0" dirty="0" smtClean="0"/>
              <a:t>On the other hand, passengers are not included in transport margins. This means the total output of 85, needs to be distributed across domestic and international demand. The weights in RAS matrix were set to 1. </a:t>
            </a:r>
          </a:p>
          <a:p>
            <a:pPr marL="171450" indent="-171450">
              <a:buFontTx/>
              <a:buChar char="-"/>
            </a:pPr>
            <a:endParaRPr lang="en-GB" baseline="0" dirty="0" smtClean="0"/>
          </a:p>
          <a:p>
            <a:pPr marL="0" indent="0">
              <a:buFontTx/>
              <a:buNone/>
            </a:pPr>
            <a:r>
              <a:rPr lang="en-GB" baseline="0" dirty="0" smtClean="0"/>
              <a:t>In LAND, bpm6 has been used to obtain the shares between rail passenger and road passenger</a:t>
            </a:r>
            <a:endParaRPr lang="en-GB" dirty="0"/>
          </a:p>
        </p:txBody>
      </p:sp>
      <p:sp>
        <p:nvSpPr>
          <p:cNvPr id="4" name="Slide Number Placeholder 3"/>
          <p:cNvSpPr>
            <a:spLocks noGrp="1"/>
          </p:cNvSpPr>
          <p:nvPr>
            <p:ph type="sldNum" sz="quarter" idx="10"/>
          </p:nvPr>
        </p:nvSpPr>
        <p:spPr/>
        <p:txBody>
          <a:bodyPr/>
          <a:lstStyle/>
          <a:p>
            <a:fld id="{B724C359-F21C-5144-9CEB-BDBE24445460}" type="slidenum">
              <a:rPr lang="nl-NL" smtClean="0"/>
              <a:pPr/>
              <a:t>10</a:t>
            </a:fld>
            <a:endParaRPr lang="nl-NL" dirty="0"/>
          </a:p>
        </p:txBody>
      </p:sp>
    </p:spTree>
    <p:extLst>
      <p:ext uri="{BB962C8B-B14F-4D97-AF65-F5344CB8AC3E}">
        <p14:creationId xmlns:p14="http://schemas.microsoft.com/office/powerpoint/2010/main" val="337240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smtClean="0">
                <a:solidFill>
                  <a:schemeClr val="tx1"/>
                </a:solidFill>
                <a:effectLst/>
                <a:latin typeface="Verdana Standaard" charset="0"/>
                <a:ea typeface="+mn-ea"/>
                <a:cs typeface="+mn-cs"/>
              </a:rPr>
              <a:t>air passenger transport represents most air total output in EU27+UK countries, as expected. Only Luxembourg (6%) and Belgium (66%) were smaller than 80%. The small air freight shares meant that we could not assume VST only came from air freight when doing the split. </a:t>
            </a:r>
            <a:r>
              <a:rPr lang="en-GB" sz="1200" b="0" i="0" kern="1200" dirty="0" err="1" smtClean="0">
                <a:solidFill>
                  <a:schemeClr val="tx1"/>
                </a:solidFill>
                <a:effectLst/>
                <a:latin typeface="Verdana Standaard" charset="0"/>
                <a:ea typeface="+mn-ea"/>
                <a:cs typeface="+mn-cs"/>
              </a:rPr>
              <a:t>VST</a:t>
            </a:r>
            <a:r>
              <a:rPr lang="en-GB" sz="1200" b="0" i="0" kern="1200" baseline="-25000" dirty="0" err="1" smtClean="0">
                <a:solidFill>
                  <a:schemeClr val="tx1"/>
                </a:solidFill>
                <a:effectLst/>
                <a:latin typeface="Verdana Standaard" charset="0"/>
                <a:ea typeface="+mn-ea"/>
                <a:cs typeface="+mn-cs"/>
              </a:rPr>
              <a:t>i,r</a:t>
            </a:r>
            <a:r>
              <a:rPr lang="en-GB" sz="1200" b="0" i="0" kern="1200" dirty="0" smtClean="0">
                <a:solidFill>
                  <a:schemeClr val="tx1"/>
                </a:solidFill>
                <a:effectLst/>
                <a:latin typeface="Verdana Standaard" charset="0"/>
                <a:ea typeface="+mn-ea"/>
                <a:cs typeface="+mn-cs"/>
              </a:rPr>
              <a:t> represents the value of sales of tradable commodity ‘</a:t>
            </a:r>
            <a:r>
              <a:rPr lang="en-GB" sz="1200" b="0" i="0" kern="1200" dirty="0" err="1" smtClean="0">
                <a:solidFill>
                  <a:schemeClr val="tx1"/>
                </a:solidFill>
                <a:effectLst/>
                <a:latin typeface="Verdana Standaard" charset="0"/>
                <a:ea typeface="+mn-ea"/>
                <a:cs typeface="+mn-cs"/>
              </a:rPr>
              <a:t>i</a:t>
            </a:r>
            <a:r>
              <a:rPr lang="en-GB" sz="1200" b="0" i="0" kern="1200" dirty="0" smtClean="0">
                <a:solidFill>
                  <a:schemeClr val="tx1"/>
                </a:solidFill>
                <a:effectLst/>
                <a:latin typeface="Verdana Standaard" charset="0"/>
                <a:ea typeface="+mn-ea"/>
                <a:cs typeface="+mn-cs"/>
              </a:rPr>
              <a:t>’ to the international transport sector in region ‘r’, evaluated at market prices. However, given that most passenger flights carry some freight along with passengers and their baggage</a:t>
            </a:r>
            <a:r>
              <a:rPr lang="en-IE" sz="1200" b="0" i="0" kern="1200" dirty="0" smtClean="0">
                <a:solidFill>
                  <a:schemeClr val="tx1"/>
                </a:solidFill>
                <a:effectLst/>
                <a:latin typeface="Verdana Standaard" charset="0"/>
                <a:ea typeface="+mn-ea"/>
                <a:cs typeface="+mn-cs"/>
              </a:rPr>
              <a:t>, it is plausible that VST combines both </a:t>
            </a:r>
            <a:r>
              <a:rPr lang="en-GB" sz="1200" b="0" i="0" kern="1200" dirty="0" smtClean="0">
                <a:solidFill>
                  <a:schemeClr val="tx1"/>
                </a:solidFill>
                <a:effectLst/>
                <a:latin typeface="Verdana Standaard" charset="0"/>
                <a:ea typeface="+mn-ea"/>
                <a:cs typeface="+mn-cs"/>
              </a:rPr>
              <a:t>air passenger and air freight transport. </a:t>
            </a:r>
          </a:p>
          <a:p>
            <a:endParaRPr lang="en-GB" dirty="0"/>
          </a:p>
        </p:txBody>
      </p:sp>
      <p:sp>
        <p:nvSpPr>
          <p:cNvPr id="4" name="Slide Number Placeholder 3"/>
          <p:cNvSpPr>
            <a:spLocks noGrp="1"/>
          </p:cNvSpPr>
          <p:nvPr>
            <p:ph type="sldNum" sz="quarter" idx="10"/>
          </p:nvPr>
        </p:nvSpPr>
        <p:spPr/>
        <p:txBody>
          <a:bodyPr/>
          <a:lstStyle/>
          <a:p>
            <a:fld id="{B724C359-F21C-5144-9CEB-BDBE24445460}" type="slidenum">
              <a:rPr lang="nl-NL" smtClean="0"/>
              <a:pPr/>
              <a:t>11</a:t>
            </a:fld>
            <a:endParaRPr lang="nl-NL" dirty="0"/>
          </a:p>
        </p:txBody>
      </p:sp>
    </p:spTree>
    <p:extLst>
      <p:ext uri="{BB962C8B-B14F-4D97-AF65-F5344CB8AC3E}">
        <p14:creationId xmlns:p14="http://schemas.microsoft.com/office/powerpoint/2010/main" val="31531250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 splitting the air sector, we understand some categories should only be consumed by passengers (VDPM+VDGM+VXMD),</a:t>
            </a:r>
            <a:r>
              <a:rPr lang="en-GB" baseline="0" dirty="0" smtClean="0"/>
              <a:t> and others only by freight (VST). Then, there are investments and intermediate firm purchases (VDKM+VDFM) that we understand can use passenger and freight transport </a:t>
            </a:r>
            <a:endParaRPr lang="en-GB" dirty="0" smtClean="0"/>
          </a:p>
          <a:p>
            <a:r>
              <a:rPr lang="en-GB" dirty="0" smtClean="0"/>
              <a:t>The graph provides GTAP’s data</a:t>
            </a:r>
            <a:r>
              <a:rPr lang="en-GB" baseline="0" dirty="0" smtClean="0"/>
              <a:t> division between passengers and freight air transport demand. If we assume passengers only consume the blue bar (VDPM+VDGM+VXMD) and freight only consumes the red bar (VST).  And the black bar is consumed by both, passenger and freight (VDKM+VDFM). The division should occur somewhere within the black bar. </a:t>
            </a:r>
          </a:p>
          <a:p>
            <a:r>
              <a:rPr lang="en-GB" baseline="0" dirty="0" smtClean="0"/>
              <a:t>A subdivision above the black bar would indicate passenger demand is also consuming VST. This is the case in 12 countries (AUT, CYP, CZE, EST, HUN, LTU, MLT, PRT, SVK, ROU, CRO, REA) (red circles)</a:t>
            </a:r>
            <a:endParaRPr lang="en-GB"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A subdivision below</a:t>
            </a:r>
            <a:r>
              <a:rPr lang="en-GB" baseline="0" dirty="0" smtClean="0"/>
              <a:t> the black bar (</a:t>
            </a:r>
            <a:r>
              <a:rPr lang="en-GB" baseline="0" dirty="0" err="1" smtClean="0"/>
              <a:t>i.e</a:t>
            </a:r>
            <a:r>
              <a:rPr lang="en-GB" baseline="0" dirty="0" smtClean="0"/>
              <a:t>, within the blue bar) would indicate HH are consuming freight.  This is the case in 4 countries (BEL, DEU, LUX, TUR) This is wrong because GTAP requires passengers to cover VDPM+VDGM+VXMD </a:t>
            </a:r>
            <a:endParaRPr lang="en-GB" dirty="0" smtClean="0"/>
          </a:p>
        </p:txBody>
      </p:sp>
      <p:sp>
        <p:nvSpPr>
          <p:cNvPr id="4" name="Slide Number Placeholder 3"/>
          <p:cNvSpPr>
            <a:spLocks noGrp="1"/>
          </p:cNvSpPr>
          <p:nvPr>
            <p:ph type="sldNum" sz="quarter" idx="10"/>
          </p:nvPr>
        </p:nvSpPr>
        <p:spPr/>
        <p:txBody>
          <a:bodyPr/>
          <a:lstStyle/>
          <a:p>
            <a:fld id="{B724C359-F21C-5144-9CEB-BDBE24445460}" type="slidenum">
              <a:rPr lang="nl-NL" smtClean="0"/>
              <a:pPr/>
              <a:t>12</a:t>
            </a:fld>
            <a:endParaRPr lang="nl-NL" dirty="0"/>
          </a:p>
        </p:txBody>
      </p:sp>
    </p:spTree>
    <p:extLst>
      <p:ext uri="{BB962C8B-B14F-4D97-AF65-F5344CB8AC3E}">
        <p14:creationId xmlns:p14="http://schemas.microsoft.com/office/powerpoint/2010/main" val="2726089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JRC introduction">
    <p:spTree>
      <p:nvGrpSpPr>
        <p:cNvPr id="1" name=""/>
        <p:cNvGrpSpPr/>
        <p:nvPr/>
      </p:nvGrpSpPr>
      <p:grpSpPr>
        <a:xfrm>
          <a:off x="0" y="0"/>
          <a:ext cx="0" cy="0"/>
          <a:chOff x="0" y="0"/>
          <a:chExt cx="0" cy="0"/>
        </a:xfrm>
      </p:grpSpPr>
      <p:pic>
        <p:nvPicPr>
          <p:cNvPr id="8" name="Picture 4" descr="JRC-city-presentation.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1" cy="5994400"/>
          </a:xfrm>
          <a:prstGeom prst="rect">
            <a:avLst/>
          </a:prstGeom>
        </p:spPr>
      </p:pic>
      <p:sp>
        <p:nvSpPr>
          <p:cNvPr id="14" name="Rechthoek 13"/>
          <p:cNvSpPr/>
          <p:nvPr userDrawn="1"/>
        </p:nvSpPr>
        <p:spPr>
          <a:xfrm>
            <a:off x="8901" y="922706"/>
            <a:ext cx="12183100" cy="1200329"/>
          </a:xfrm>
          <a:prstGeom prst="rect">
            <a:avLst/>
          </a:prstGeom>
        </p:spPr>
        <p:txBody>
          <a:bodyPr wrap="square">
            <a:spAutoFit/>
          </a:bodyPr>
          <a:lstStyle/>
          <a:p>
            <a:pPr algn="ctr"/>
            <a:r>
              <a:rPr lang="nl-NL" sz="3600" b="1" dirty="0" smtClean="0">
                <a:solidFill>
                  <a:srgbClr val="093B37"/>
                </a:solidFill>
                <a:latin typeface="Verdana"/>
                <a:ea typeface="Arial" charset="0"/>
                <a:cs typeface="Verdana"/>
              </a:rPr>
              <a:t>The European </a:t>
            </a:r>
            <a:r>
              <a:rPr lang="nl-NL" sz="3600" b="1" dirty="0" err="1" smtClean="0">
                <a:solidFill>
                  <a:srgbClr val="093B37"/>
                </a:solidFill>
                <a:latin typeface="Verdana"/>
                <a:ea typeface="Arial" charset="0"/>
                <a:cs typeface="Verdana"/>
              </a:rPr>
              <a:t>Commission’s</a:t>
            </a:r>
            <a:r>
              <a:rPr lang="nl-NL" sz="3600" b="1" dirty="0">
                <a:solidFill>
                  <a:srgbClr val="093B37"/>
                </a:solidFill>
                <a:latin typeface="Verdana"/>
                <a:ea typeface="Arial" charset="0"/>
                <a:cs typeface="Verdana"/>
              </a:rPr>
              <a:t> </a:t>
            </a:r>
            <a:r>
              <a:rPr lang="nl-NL" sz="3600" b="1" dirty="0" err="1" smtClean="0">
                <a:solidFill>
                  <a:srgbClr val="093B37"/>
                </a:solidFill>
                <a:latin typeface="Verdana"/>
                <a:ea typeface="Arial" charset="0"/>
                <a:cs typeface="Verdana"/>
              </a:rPr>
              <a:t>science</a:t>
            </a:r>
            <a:r>
              <a:rPr lang="nl-NL" sz="3600" b="1" dirty="0" smtClean="0">
                <a:solidFill>
                  <a:srgbClr val="093B37"/>
                </a:solidFill>
                <a:latin typeface="Verdana"/>
                <a:ea typeface="Arial" charset="0"/>
                <a:cs typeface="Verdana"/>
              </a:rPr>
              <a:t> </a:t>
            </a:r>
          </a:p>
          <a:p>
            <a:pPr algn="ctr"/>
            <a:r>
              <a:rPr lang="nl-NL" sz="3600" b="1" dirty="0" err="1" smtClean="0">
                <a:solidFill>
                  <a:srgbClr val="093B37"/>
                </a:solidFill>
                <a:latin typeface="Verdana"/>
                <a:ea typeface="Arial" charset="0"/>
                <a:cs typeface="Verdana"/>
              </a:rPr>
              <a:t>and</a:t>
            </a:r>
            <a:r>
              <a:rPr lang="nl-NL" sz="3600" b="1" dirty="0" smtClean="0">
                <a:solidFill>
                  <a:srgbClr val="093B37"/>
                </a:solidFill>
                <a:latin typeface="Verdana"/>
                <a:ea typeface="Arial" charset="0"/>
                <a:cs typeface="Verdana"/>
              </a:rPr>
              <a:t> </a:t>
            </a:r>
            <a:r>
              <a:rPr lang="nl-NL" sz="3600" b="1" dirty="0" err="1" smtClean="0">
                <a:solidFill>
                  <a:srgbClr val="093B37"/>
                </a:solidFill>
                <a:latin typeface="Verdana"/>
                <a:ea typeface="Arial" charset="0"/>
                <a:cs typeface="Verdana"/>
              </a:rPr>
              <a:t>knowledge</a:t>
            </a:r>
            <a:r>
              <a:rPr lang="nl-NL" sz="3600" b="1" dirty="0" smtClean="0">
                <a:solidFill>
                  <a:srgbClr val="093B37"/>
                </a:solidFill>
                <a:latin typeface="Verdana"/>
                <a:ea typeface="Arial" charset="0"/>
                <a:cs typeface="Verdana"/>
              </a:rPr>
              <a:t> service</a:t>
            </a:r>
            <a:endParaRPr lang="nl-NL" sz="3600" b="1" dirty="0">
              <a:solidFill>
                <a:srgbClr val="093B37"/>
              </a:solidFill>
              <a:latin typeface="Verdana"/>
              <a:ea typeface="Arial" charset="0"/>
              <a:cs typeface="Verdana"/>
            </a:endParaRPr>
          </a:p>
        </p:txBody>
      </p:sp>
      <p:sp>
        <p:nvSpPr>
          <p:cNvPr id="15" name="Rechthoek 14"/>
          <p:cNvSpPr/>
          <p:nvPr userDrawn="1"/>
        </p:nvSpPr>
        <p:spPr>
          <a:xfrm>
            <a:off x="3756500" y="2581248"/>
            <a:ext cx="4687902" cy="584776"/>
          </a:xfrm>
          <a:prstGeom prst="rect">
            <a:avLst/>
          </a:prstGeom>
        </p:spPr>
        <p:txBody>
          <a:bodyPr wrap="none">
            <a:spAutoFit/>
          </a:bodyPr>
          <a:lstStyle/>
          <a:p>
            <a:r>
              <a:rPr lang="nl-NL" sz="3200" b="0" dirty="0" smtClean="0">
                <a:solidFill>
                  <a:srgbClr val="093B37"/>
                </a:solidFill>
                <a:latin typeface="Verdana"/>
                <a:ea typeface="Arial" charset="0"/>
                <a:cs typeface="Verdana"/>
              </a:rPr>
              <a:t>Joint Research Centre</a:t>
            </a:r>
            <a:endParaRPr lang="nl-NL" sz="3200" b="0" dirty="0">
              <a:solidFill>
                <a:srgbClr val="093B37"/>
              </a:solidFill>
              <a:latin typeface="Verdana"/>
              <a:ea typeface="Arial" charset="0"/>
              <a:cs typeface="Verdan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1250"/>
                                        <p:tgtEl>
                                          <p:spTgt spid="14"/>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additive="base">
                                        <p:cTn id="10" dur="750"/>
                                        <p:tgtEl>
                                          <p:spTgt spid="15"/>
                                        </p:tgtEl>
                                        <p:attrNameLst>
                                          <p:attrName>ppt_y</p:attrName>
                                        </p:attrNameLst>
                                      </p:cBhvr>
                                      <p:tavLst>
                                        <p:tav tm="0">
                                          <p:val>
                                            <p:strVal val="#ppt_y+#ppt_h*1.125000"/>
                                          </p:val>
                                        </p:tav>
                                        <p:tav tm="100000">
                                          <p:val>
                                            <p:strVal val="#ppt_y"/>
                                          </p:val>
                                        </p:tav>
                                      </p:tavLst>
                                    </p:anim>
                                    <p:animEffect transition="in" filter="wipe(up)">
                                      <p:cBhvr>
                                        <p:cTn id="11" dur="7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teresting fact slide">
    <p:spTree>
      <p:nvGrpSpPr>
        <p:cNvPr id="1" name=""/>
        <p:cNvGrpSpPr/>
        <p:nvPr/>
      </p:nvGrpSpPr>
      <p:grpSpPr>
        <a:xfrm>
          <a:off x="0" y="0"/>
          <a:ext cx="0" cy="0"/>
          <a:chOff x="0" y="0"/>
          <a:chExt cx="0" cy="0"/>
        </a:xfrm>
      </p:grpSpPr>
      <p:sp>
        <p:nvSpPr>
          <p:cNvPr id="6" name="Rechthoek 2"/>
          <p:cNvSpPr/>
          <p:nvPr userDrawn="1"/>
        </p:nvSpPr>
        <p:spPr>
          <a:xfrm>
            <a:off x="17" y="0"/>
            <a:ext cx="12191983" cy="3114675"/>
          </a:xfrm>
          <a:prstGeom prst="rect">
            <a:avLst/>
          </a:prstGeom>
          <a:solidFill>
            <a:srgbClr val="093B37"/>
          </a:solidFill>
          <a:ln>
            <a:noFill/>
          </a:ln>
        </p:spPr>
        <p:style>
          <a:lnRef idx="2">
            <a:schemeClr val="accent1">
              <a:shade val="50000"/>
            </a:schemeClr>
          </a:lnRef>
          <a:fillRef idx="1">
            <a:schemeClr val="accent1"/>
          </a:fillRef>
          <a:effectRef idx="0">
            <a:schemeClr val="accent1"/>
          </a:effectRef>
          <a:fontRef idx="minor">
            <a:schemeClr val="lt1"/>
          </a:fontRef>
        </p:style>
        <p:txBody>
          <a:bodyPr lIns="91356" tIns="45677" rIns="91356" bIns="45677" rtlCol="0" anchor="ctr"/>
          <a:lstStyle/>
          <a:p>
            <a:pPr fontAlgn="base">
              <a:lnSpc>
                <a:spcPct val="95000"/>
              </a:lnSpc>
              <a:spcBef>
                <a:spcPct val="20000"/>
              </a:spcBef>
              <a:spcAft>
                <a:spcPct val="20000"/>
              </a:spcAft>
              <a:buClr>
                <a:srgbClr val="0F3277"/>
              </a:buClr>
              <a:buSzPct val="115000"/>
            </a:pPr>
            <a:endParaRPr lang="en-US" b="1" dirty="0">
              <a:solidFill>
                <a:srgbClr val="093B37"/>
              </a:solidFill>
            </a:endParaRPr>
          </a:p>
        </p:txBody>
      </p:sp>
      <p:sp>
        <p:nvSpPr>
          <p:cNvPr id="3" name="Tijdelijke aanduiding voor tekst 2"/>
          <p:cNvSpPr>
            <a:spLocks noGrp="1"/>
          </p:cNvSpPr>
          <p:nvPr>
            <p:ph type="body" sz="quarter" idx="10" hasCustomPrompt="1"/>
          </p:nvPr>
        </p:nvSpPr>
        <p:spPr>
          <a:xfrm>
            <a:off x="0" y="1993900"/>
            <a:ext cx="12192000" cy="1146175"/>
          </a:xfrm>
          <a:prstGeom prst="rect">
            <a:avLst/>
          </a:prstGeom>
        </p:spPr>
        <p:txBody>
          <a:bodyPr/>
          <a:lstStyle>
            <a:lvl1pPr marL="0" indent="0" algn="ctr">
              <a:buNone/>
              <a:defRPr sz="9600" b="1">
                <a:solidFill>
                  <a:schemeClr val="bg1"/>
                </a:solidFill>
                <a:latin typeface="Verdana"/>
                <a:cs typeface="Verdana"/>
              </a:defRPr>
            </a:lvl1pPr>
          </a:lstStyle>
          <a:p>
            <a:pPr lvl="0"/>
            <a:r>
              <a:rPr lang="nl-NL" dirty="0" smtClean="0"/>
              <a:t>TEXT</a:t>
            </a:r>
            <a:endParaRPr lang="nl-NL" dirty="0"/>
          </a:p>
        </p:txBody>
      </p:sp>
      <p:sp>
        <p:nvSpPr>
          <p:cNvPr id="7" name="Tijdelijke aanduiding voor tekst 6"/>
          <p:cNvSpPr>
            <a:spLocks noGrp="1"/>
          </p:cNvSpPr>
          <p:nvPr>
            <p:ph type="body" sz="quarter" idx="11" hasCustomPrompt="1"/>
          </p:nvPr>
        </p:nvSpPr>
        <p:spPr>
          <a:xfrm>
            <a:off x="0" y="3140075"/>
            <a:ext cx="12192000" cy="990600"/>
          </a:xfrm>
          <a:prstGeom prst="rect">
            <a:avLst/>
          </a:prstGeom>
        </p:spPr>
        <p:txBody>
          <a:bodyPr/>
          <a:lstStyle>
            <a:lvl1pPr marL="0" indent="0" algn="ctr">
              <a:buNone/>
              <a:defRPr sz="3600" b="1">
                <a:solidFill>
                  <a:srgbClr val="093B37"/>
                </a:solidFill>
                <a:latin typeface="Verdana"/>
                <a:cs typeface="Verdana"/>
              </a:defRPr>
            </a:lvl1pPr>
          </a:lstStyle>
          <a:p>
            <a:pPr lvl="0"/>
            <a:r>
              <a:rPr lang="nl-NL" dirty="0" err="1" smtClean="0"/>
              <a:t>Heading</a:t>
            </a:r>
            <a:endParaRPr lang="nl-NL"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teresting numbers slide">
    <p:spTree>
      <p:nvGrpSpPr>
        <p:cNvPr id="1" name=""/>
        <p:cNvGrpSpPr/>
        <p:nvPr/>
      </p:nvGrpSpPr>
      <p:grpSpPr>
        <a:xfrm>
          <a:off x="0" y="0"/>
          <a:ext cx="0" cy="0"/>
          <a:chOff x="0" y="0"/>
          <a:chExt cx="0" cy="0"/>
        </a:xfrm>
      </p:grpSpPr>
      <p:sp>
        <p:nvSpPr>
          <p:cNvPr id="17" name="Rechthoek 16"/>
          <p:cNvSpPr/>
          <p:nvPr userDrawn="1"/>
        </p:nvSpPr>
        <p:spPr>
          <a:xfrm>
            <a:off x="0" y="0"/>
            <a:ext cx="12192000" cy="5989638"/>
          </a:xfrm>
          <a:prstGeom prst="rect">
            <a:avLst/>
          </a:prstGeom>
          <a:solidFill>
            <a:srgbClr val="093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solidFill>
                <a:srgbClr val="053081"/>
              </a:solidFill>
              <a:latin typeface="Verdana Standaard" charset="0"/>
            </a:endParaRPr>
          </a:p>
        </p:txBody>
      </p:sp>
      <p:sp>
        <p:nvSpPr>
          <p:cNvPr id="11" name="Tijdelijke aanduiding voor tekst 10"/>
          <p:cNvSpPr>
            <a:spLocks noGrp="1"/>
          </p:cNvSpPr>
          <p:nvPr>
            <p:ph type="body" sz="quarter" idx="11" hasCustomPrompt="1"/>
          </p:nvPr>
        </p:nvSpPr>
        <p:spPr>
          <a:xfrm>
            <a:off x="647700" y="97459"/>
            <a:ext cx="7747000" cy="1373187"/>
          </a:xfrm>
          <a:prstGeom prst="rect">
            <a:avLst/>
          </a:prstGeom>
        </p:spPr>
        <p:txBody>
          <a:bodyPr/>
          <a:lstStyle>
            <a:lvl1pPr marL="0" indent="0">
              <a:lnSpc>
                <a:spcPct val="100000"/>
              </a:lnSpc>
              <a:buFontTx/>
              <a:buNone/>
              <a:defRPr sz="9600" b="1" baseline="0">
                <a:solidFill>
                  <a:schemeClr val="bg1"/>
                </a:solidFill>
                <a:latin typeface="Verdana"/>
                <a:cs typeface="Verdana"/>
              </a:defRPr>
            </a:lvl1pPr>
            <a:lvl2pPr marL="457200" indent="0">
              <a:lnSpc>
                <a:spcPct val="100000"/>
              </a:lnSpc>
              <a:buFontTx/>
              <a:buNone/>
              <a:defRPr>
                <a:solidFill>
                  <a:schemeClr val="bg1"/>
                </a:solidFill>
              </a:defRPr>
            </a:lvl2pPr>
            <a:lvl3pPr marL="914400" indent="0">
              <a:buFontTx/>
              <a:buNone/>
              <a:defRPr/>
            </a:lvl3pPr>
            <a:lvl4pPr marL="1371600" indent="0">
              <a:buFontTx/>
              <a:buNone/>
              <a:defRPr/>
            </a:lvl4pPr>
            <a:lvl5pPr marL="1828800" indent="0">
              <a:buFontTx/>
              <a:buNone/>
              <a:defRPr/>
            </a:lvl5pPr>
          </a:lstStyle>
          <a:p>
            <a:pPr lvl="0"/>
            <a:r>
              <a:rPr lang="nl-NL" dirty="0" smtClean="0"/>
              <a:t>00%</a:t>
            </a:r>
          </a:p>
        </p:txBody>
      </p:sp>
      <p:sp>
        <p:nvSpPr>
          <p:cNvPr id="13" name="Tijdelijke aanduiding voor tekst 12"/>
          <p:cNvSpPr>
            <a:spLocks noGrp="1"/>
          </p:cNvSpPr>
          <p:nvPr>
            <p:ph type="body" sz="quarter" idx="12" hasCustomPrompt="1"/>
          </p:nvPr>
        </p:nvSpPr>
        <p:spPr>
          <a:xfrm>
            <a:off x="647700" y="1524622"/>
            <a:ext cx="7747000" cy="488950"/>
          </a:xfrm>
          <a:prstGeom prst="rect">
            <a:avLst/>
          </a:prstGeom>
        </p:spPr>
        <p:txBody>
          <a:bodyPr/>
          <a:lstStyle>
            <a:lvl1pPr marL="0" indent="0">
              <a:buFontTx/>
              <a:buNone/>
              <a:defRPr sz="1800">
                <a:solidFill>
                  <a:schemeClr val="bg1"/>
                </a:solidFill>
                <a:latin typeface="Verdana"/>
                <a:cs typeface="Verdana"/>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dirty="0" err="1" smtClean="0"/>
              <a:t>Text</a:t>
            </a:r>
            <a:r>
              <a:rPr lang="mr-IN" dirty="0" smtClean="0"/>
              <a:t>…</a:t>
            </a:r>
            <a:endParaRPr lang="nl-NL" dirty="0"/>
          </a:p>
        </p:txBody>
      </p:sp>
      <p:sp>
        <p:nvSpPr>
          <p:cNvPr id="25" name="Tijdelijke aanduiding voor tekst 10"/>
          <p:cNvSpPr>
            <a:spLocks noGrp="1"/>
          </p:cNvSpPr>
          <p:nvPr>
            <p:ph type="body" sz="quarter" idx="13" hasCustomPrompt="1"/>
          </p:nvPr>
        </p:nvSpPr>
        <p:spPr>
          <a:xfrm>
            <a:off x="647700" y="2027859"/>
            <a:ext cx="7747000" cy="1373187"/>
          </a:xfrm>
          <a:prstGeom prst="rect">
            <a:avLst/>
          </a:prstGeom>
        </p:spPr>
        <p:txBody>
          <a:bodyPr/>
          <a:lstStyle>
            <a:lvl1pPr marL="0" indent="0">
              <a:lnSpc>
                <a:spcPct val="100000"/>
              </a:lnSpc>
              <a:buFontTx/>
              <a:buNone/>
              <a:defRPr sz="9600" b="1" baseline="0">
                <a:solidFill>
                  <a:schemeClr val="bg1"/>
                </a:solidFill>
                <a:latin typeface="Verdana"/>
                <a:cs typeface="Verdana"/>
              </a:defRPr>
            </a:lvl1pPr>
            <a:lvl2pPr marL="457200" indent="0">
              <a:lnSpc>
                <a:spcPct val="100000"/>
              </a:lnSpc>
              <a:buFontTx/>
              <a:buNone/>
              <a:defRPr>
                <a:solidFill>
                  <a:schemeClr val="bg1"/>
                </a:solidFill>
              </a:defRPr>
            </a:lvl2pPr>
            <a:lvl3pPr marL="914400" indent="0">
              <a:buFontTx/>
              <a:buNone/>
              <a:defRPr/>
            </a:lvl3pPr>
            <a:lvl4pPr marL="1371600" indent="0">
              <a:buFontTx/>
              <a:buNone/>
              <a:defRPr/>
            </a:lvl4pPr>
            <a:lvl5pPr marL="1828800" indent="0">
              <a:buFontTx/>
              <a:buNone/>
              <a:defRPr/>
            </a:lvl5pPr>
          </a:lstStyle>
          <a:p>
            <a:pPr lvl="0"/>
            <a:r>
              <a:rPr lang="nl-NL" dirty="0" smtClean="0"/>
              <a:t>00%</a:t>
            </a:r>
          </a:p>
        </p:txBody>
      </p:sp>
      <p:sp>
        <p:nvSpPr>
          <p:cNvPr id="26" name="Tijdelijke aanduiding voor tekst 12"/>
          <p:cNvSpPr>
            <a:spLocks noGrp="1"/>
          </p:cNvSpPr>
          <p:nvPr>
            <p:ph type="body" sz="quarter" idx="14" hasCustomPrompt="1"/>
          </p:nvPr>
        </p:nvSpPr>
        <p:spPr>
          <a:xfrm>
            <a:off x="647700" y="3455022"/>
            <a:ext cx="7747000" cy="488950"/>
          </a:xfrm>
          <a:prstGeom prst="rect">
            <a:avLst/>
          </a:prstGeom>
        </p:spPr>
        <p:txBody>
          <a:bodyPr/>
          <a:lstStyle>
            <a:lvl1pPr marL="0" indent="0">
              <a:buFontTx/>
              <a:buNone/>
              <a:defRPr sz="1800">
                <a:solidFill>
                  <a:schemeClr val="bg1"/>
                </a:solidFill>
                <a:latin typeface="Verdana"/>
                <a:cs typeface="Verdana"/>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dirty="0" err="1" smtClean="0"/>
              <a:t>Text</a:t>
            </a:r>
            <a:r>
              <a:rPr lang="mr-IN" dirty="0" smtClean="0"/>
              <a:t>…</a:t>
            </a:r>
            <a:endParaRPr lang="nl-NL" dirty="0"/>
          </a:p>
        </p:txBody>
      </p:sp>
      <p:sp>
        <p:nvSpPr>
          <p:cNvPr id="27" name="Tijdelijke aanduiding voor tekst 10"/>
          <p:cNvSpPr>
            <a:spLocks noGrp="1"/>
          </p:cNvSpPr>
          <p:nvPr>
            <p:ph type="body" sz="quarter" idx="15" hasCustomPrompt="1"/>
          </p:nvPr>
        </p:nvSpPr>
        <p:spPr>
          <a:xfrm>
            <a:off x="647700" y="3975820"/>
            <a:ext cx="7747000" cy="1134865"/>
          </a:xfrm>
          <a:prstGeom prst="rect">
            <a:avLst/>
          </a:prstGeom>
        </p:spPr>
        <p:txBody>
          <a:bodyPr anchor="t"/>
          <a:lstStyle>
            <a:lvl1pPr marL="0" indent="0">
              <a:lnSpc>
                <a:spcPct val="100000"/>
              </a:lnSpc>
              <a:buFontTx/>
              <a:buNone/>
              <a:defRPr sz="9600" b="1" baseline="0">
                <a:solidFill>
                  <a:schemeClr val="bg1"/>
                </a:solidFill>
                <a:latin typeface="Verdana"/>
                <a:cs typeface="Verdana"/>
              </a:defRPr>
            </a:lvl1pPr>
            <a:lvl2pPr marL="457200" indent="0">
              <a:lnSpc>
                <a:spcPct val="100000"/>
              </a:lnSpc>
              <a:buFontTx/>
              <a:buNone/>
              <a:defRPr>
                <a:solidFill>
                  <a:schemeClr val="bg1"/>
                </a:solidFill>
              </a:defRPr>
            </a:lvl2pPr>
            <a:lvl3pPr marL="914400" indent="0">
              <a:buFontTx/>
              <a:buNone/>
              <a:defRPr/>
            </a:lvl3pPr>
            <a:lvl4pPr marL="1371600" indent="0">
              <a:buFontTx/>
              <a:buNone/>
              <a:defRPr/>
            </a:lvl4pPr>
            <a:lvl5pPr marL="1828800" indent="0">
              <a:buFontTx/>
              <a:buNone/>
              <a:defRPr/>
            </a:lvl5pPr>
          </a:lstStyle>
          <a:p>
            <a:pPr lvl="0"/>
            <a:r>
              <a:rPr lang="nl-NL" dirty="0" smtClean="0"/>
              <a:t>00%</a:t>
            </a:r>
          </a:p>
        </p:txBody>
      </p:sp>
      <p:sp>
        <p:nvSpPr>
          <p:cNvPr id="28" name="Tijdelijke aanduiding voor tekst 12"/>
          <p:cNvSpPr>
            <a:spLocks noGrp="1"/>
          </p:cNvSpPr>
          <p:nvPr>
            <p:ph type="body" sz="quarter" idx="16" hasCustomPrompt="1"/>
          </p:nvPr>
        </p:nvSpPr>
        <p:spPr>
          <a:xfrm>
            <a:off x="647700" y="5326252"/>
            <a:ext cx="7747000" cy="404091"/>
          </a:xfrm>
          <a:prstGeom prst="rect">
            <a:avLst/>
          </a:prstGeom>
        </p:spPr>
        <p:txBody>
          <a:bodyPr/>
          <a:lstStyle>
            <a:lvl1pPr marL="0" indent="0">
              <a:buFontTx/>
              <a:buNone/>
              <a:defRPr sz="1800">
                <a:solidFill>
                  <a:schemeClr val="bg1"/>
                </a:solidFill>
                <a:latin typeface="Verdana "/>
                <a:cs typeface="Verdana "/>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dirty="0" err="1" smtClean="0"/>
              <a:t>Text</a:t>
            </a:r>
            <a:r>
              <a:rPr lang="mr-IN" dirty="0" smtClean="0"/>
              <a:t>…</a:t>
            </a:r>
            <a:endParaRPr lang="nl-NL" dirty="0"/>
          </a:p>
        </p:txBody>
      </p:sp>
    </p:spTree>
    <p:extLst>
      <p:ext uri="{BB962C8B-B14F-4D97-AF65-F5344CB8AC3E}">
        <p14:creationId xmlns:p14="http://schemas.microsoft.com/office/powerpoint/2010/main" val="160268079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hank you and questions slide">
    <p:spTree>
      <p:nvGrpSpPr>
        <p:cNvPr id="1" name=""/>
        <p:cNvGrpSpPr/>
        <p:nvPr/>
      </p:nvGrpSpPr>
      <p:grpSpPr>
        <a:xfrm>
          <a:off x="0" y="0"/>
          <a:ext cx="0" cy="0"/>
          <a:chOff x="0" y="0"/>
          <a:chExt cx="0" cy="0"/>
        </a:xfrm>
      </p:grpSpPr>
      <p:sp>
        <p:nvSpPr>
          <p:cNvPr id="5" name="Rechthoek 2"/>
          <p:cNvSpPr/>
          <p:nvPr userDrawn="1"/>
        </p:nvSpPr>
        <p:spPr>
          <a:xfrm>
            <a:off x="1" y="0"/>
            <a:ext cx="12192000" cy="3114675"/>
          </a:xfrm>
          <a:prstGeom prst="rect">
            <a:avLst/>
          </a:prstGeom>
          <a:solidFill>
            <a:srgbClr val="093B37"/>
          </a:solidFill>
          <a:ln>
            <a:noFill/>
          </a:ln>
        </p:spPr>
        <p:style>
          <a:lnRef idx="2">
            <a:schemeClr val="accent1">
              <a:shade val="50000"/>
            </a:schemeClr>
          </a:lnRef>
          <a:fillRef idx="1">
            <a:schemeClr val="accent1"/>
          </a:fillRef>
          <a:effectRef idx="0">
            <a:schemeClr val="accent1"/>
          </a:effectRef>
          <a:fontRef idx="minor">
            <a:schemeClr val="lt1"/>
          </a:fontRef>
        </p:style>
        <p:txBody>
          <a:bodyPr lIns="91356" tIns="45677" rIns="91356" bIns="45677" rtlCol="0" anchor="ctr"/>
          <a:lstStyle/>
          <a:p>
            <a:pPr fontAlgn="base">
              <a:lnSpc>
                <a:spcPct val="95000"/>
              </a:lnSpc>
              <a:spcBef>
                <a:spcPct val="20000"/>
              </a:spcBef>
              <a:spcAft>
                <a:spcPct val="20000"/>
              </a:spcAft>
              <a:buClr>
                <a:srgbClr val="0F3277"/>
              </a:buClr>
              <a:buSzPct val="115000"/>
            </a:pPr>
            <a:endParaRPr lang="en-US" b="0" i="0" dirty="0">
              <a:solidFill>
                <a:srgbClr val="093B37"/>
              </a:solidFill>
              <a:latin typeface="Verdana Standaard" charset="0"/>
            </a:endParaRPr>
          </a:p>
        </p:txBody>
      </p:sp>
      <p:pic>
        <p:nvPicPr>
          <p:cNvPr id="8" name="Shape 296" descr="photo-1434030216411-0b793f4b4173.jpg"/>
          <p:cNvPicPr preferRelativeResize="0"/>
          <p:nvPr userDrawn="1"/>
        </p:nvPicPr>
        <p:blipFill>
          <a:blip r:embed="rId2">
            <a:alphaModFix/>
          </a:blip>
          <a:stretch>
            <a:fillRect/>
          </a:stretch>
        </p:blipFill>
        <p:spPr>
          <a:xfrm>
            <a:off x="700017" y="2406354"/>
            <a:ext cx="1393799" cy="1393799"/>
          </a:xfrm>
          <a:prstGeom prst="ellipse">
            <a:avLst/>
          </a:prstGeom>
          <a:noFill/>
          <a:ln>
            <a:noFill/>
          </a:ln>
        </p:spPr>
      </p:pic>
      <p:sp>
        <p:nvSpPr>
          <p:cNvPr id="3" name="Tijdelijke aanduiding voor tekst 2"/>
          <p:cNvSpPr>
            <a:spLocks noGrp="1"/>
          </p:cNvSpPr>
          <p:nvPr>
            <p:ph type="body" sz="quarter" idx="10" hasCustomPrompt="1"/>
          </p:nvPr>
        </p:nvSpPr>
        <p:spPr>
          <a:xfrm>
            <a:off x="2419349" y="1987138"/>
            <a:ext cx="9029700" cy="1378362"/>
          </a:xfrm>
          <a:prstGeom prst="rect">
            <a:avLst/>
          </a:prstGeom>
        </p:spPr>
        <p:txBody>
          <a:bodyPr/>
          <a:lstStyle>
            <a:lvl1pPr marL="0" indent="0">
              <a:buNone/>
              <a:defRPr sz="9600" b="1">
                <a:solidFill>
                  <a:schemeClr val="bg1"/>
                </a:solidFill>
              </a:defRPr>
            </a:lvl1pPr>
          </a:lstStyle>
          <a:p>
            <a:pPr lvl="0"/>
            <a:r>
              <a:rPr lang="nl-NL" dirty="0" err="1" smtClean="0"/>
              <a:t>Thanks</a:t>
            </a:r>
            <a:endParaRPr lang="nl-NL" dirty="0"/>
          </a:p>
        </p:txBody>
      </p:sp>
    </p:spTree>
    <p:extLst>
      <p:ext uri="{BB962C8B-B14F-4D97-AF65-F5344CB8AC3E}">
        <p14:creationId xmlns:p14="http://schemas.microsoft.com/office/powerpoint/2010/main" val="36875405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hthoek 6"/>
          <p:cNvSpPr/>
          <p:nvPr userDrawn="1"/>
        </p:nvSpPr>
        <p:spPr>
          <a:xfrm>
            <a:off x="-2" y="0"/>
            <a:ext cx="12192000" cy="5989638"/>
          </a:xfrm>
          <a:prstGeom prst="rect">
            <a:avLst/>
          </a:prstGeom>
          <a:solidFill>
            <a:srgbClr val="093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solidFill>
                <a:srgbClr val="053081"/>
              </a:solidFill>
              <a:latin typeface="Verdana Standaard" charset="0"/>
            </a:endParaRPr>
          </a:p>
        </p:txBody>
      </p:sp>
      <p:sp>
        <p:nvSpPr>
          <p:cNvPr id="21" name="Titel 20"/>
          <p:cNvSpPr>
            <a:spLocks noGrp="1"/>
          </p:cNvSpPr>
          <p:nvPr>
            <p:ph type="title" hasCustomPrompt="1"/>
          </p:nvPr>
        </p:nvSpPr>
        <p:spPr>
          <a:xfrm>
            <a:off x="0" y="1694215"/>
            <a:ext cx="12192000" cy="1518885"/>
          </a:xfrm>
          <a:prstGeom prst="rect">
            <a:avLst/>
          </a:prstGeom>
        </p:spPr>
        <p:txBody>
          <a:bodyPr/>
          <a:lstStyle>
            <a:lvl1pPr marL="0" marR="0" indent="0" algn="ctr" defTabSz="914400" rtl="0" eaLnBrk="1" fontAlgn="auto" latinLnBrk="0" hangingPunct="1">
              <a:lnSpc>
                <a:spcPct val="100000"/>
              </a:lnSpc>
              <a:spcBef>
                <a:spcPct val="0"/>
              </a:spcBef>
              <a:spcAft>
                <a:spcPts val="0"/>
              </a:spcAft>
              <a:buClrTx/>
              <a:buSzTx/>
              <a:buFontTx/>
              <a:buNone/>
              <a:tabLst/>
              <a:defRPr sz="4400" b="1">
                <a:solidFill>
                  <a:schemeClr val="bg1"/>
                </a:solidFill>
              </a:defRPr>
            </a:lvl1pPr>
          </a:lstStyle>
          <a:p>
            <a:pPr algn="ctr"/>
            <a:r>
              <a:rPr lang="nl-NL" sz="3600" b="1" dirty="0" smtClean="0">
                <a:solidFill>
                  <a:schemeClr val="bg1"/>
                </a:solidFill>
                <a:latin typeface="Verdana"/>
                <a:ea typeface="Arial" charset="0"/>
                <a:cs typeface="Verdana"/>
              </a:rPr>
              <a:t>A modern JRC </a:t>
            </a:r>
            <a:br>
              <a:rPr lang="nl-NL" sz="3600" b="1" dirty="0" smtClean="0">
                <a:solidFill>
                  <a:schemeClr val="bg1"/>
                </a:solidFill>
                <a:latin typeface="Verdana"/>
                <a:ea typeface="Arial" charset="0"/>
                <a:cs typeface="Verdana"/>
              </a:rPr>
            </a:br>
            <a:r>
              <a:rPr lang="nl-NL" sz="3600" b="1" dirty="0" smtClean="0">
                <a:solidFill>
                  <a:schemeClr val="bg1"/>
                </a:solidFill>
                <a:latin typeface="Verdana"/>
                <a:ea typeface="Arial" charset="0"/>
                <a:cs typeface="Verdana"/>
              </a:rPr>
              <a:t>in a modern </a:t>
            </a:r>
            <a:r>
              <a:rPr lang="nl-NL" sz="3600" b="1" dirty="0" err="1" smtClean="0">
                <a:solidFill>
                  <a:schemeClr val="bg1"/>
                </a:solidFill>
                <a:latin typeface="Verdana"/>
                <a:ea typeface="Arial" charset="0"/>
                <a:cs typeface="Verdana"/>
              </a:rPr>
              <a:t>Commission</a:t>
            </a:r>
            <a:endParaRPr lang="nl-NL" dirty="0"/>
          </a:p>
        </p:txBody>
      </p:sp>
      <p:sp>
        <p:nvSpPr>
          <p:cNvPr id="39" name="Tijdelijke aanduiding voor tekst 38"/>
          <p:cNvSpPr>
            <a:spLocks noGrp="1"/>
          </p:cNvSpPr>
          <p:nvPr>
            <p:ph type="body" sz="quarter" idx="10" hasCustomPrompt="1"/>
          </p:nvPr>
        </p:nvSpPr>
        <p:spPr>
          <a:xfrm>
            <a:off x="0" y="4266571"/>
            <a:ext cx="12192000" cy="356859"/>
          </a:xfrm>
          <a:prstGeom prst="rect">
            <a:avLst/>
          </a:prstGeom>
        </p:spPr>
        <p:txBody>
          <a:bodyPr wrap="none">
            <a:noAutofit/>
          </a:bodyPr>
          <a:lstStyle>
            <a:lvl1pPr marL="0" indent="0" algn="ctr">
              <a:buNone/>
              <a:defRPr lang="nl-NL" sz="1800" b="1" dirty="0" smtClean="0">
                <a:solidFill>
                  <a:schemeClr val="bg1"/>
                </a:solidFill>
                <a:latin typeface="Verdana"/>
                <a:cs typeface="Verdana"/>
              </a:defRPr>
            </a:lvl1pPr>
            <a:lvl2pPr marL="457200" indent="0" algn="ctr">
              <a:buNone/>
              <a:defRPr sz="1100">
                <a:solidFill>
                  <a:schemeClr val="bg1"/>
                </a:solidFill>
              </a:defRPr>
            </a:lvl2pPr>
            <a:lvl3pPr marL="914400" indent="0" algn="ctr">
              <a:buNone/>
              <a:defRPr lang="nl-NL" dirty="0" smtClean="0"/>
            </a:lvl3pPr>
            <a:lvl4pPr marL="1371600" indent="0" algn="ctr">
              <a:buNone/>
              <a:defRPr lang="nl-NL" dirty="0" smtClean="0"/>
            </a:lvl4pPr>
            <a:lvl5pPr marL="1828800" indent="0" algn="ctr">
              <a:buNone/>
              <a:defRPr lang="nl-NL" dirty="0"/>
            </a:lvl5pPr>
          </a:lstStyle>
          <a:p>
            <a:pPr lvl="0"/>
            <a:r>
              <a:rPr lang="nl-NL" dirty="0" smtClean="0"/>
              <a:t>Name</a:t>
            </a:r>
          </a:p>
        </p:txBody>
      </p:sp>
      <p:sp>
        <p:nvSpPr>
          <p:cNvPr id="42" name="Tijdelijke aanduiding voor tekst 41"/>
          <p:cNvSpPr>
            <a:spLocks noGrp="1"/>
          </p:cNvSpPr>
          <p:nvPr>
            <p:ph type="body" sz="quarter" idx="11" hasCustomPrompt="1"/>
          </p:nvPr>
        </p:nvSpPr>
        <p:spPr>
          <a:xfrm>
            <a:off x="0" y="4708289"/>
            <a:ext cx="12192000" cy="451323"/>
          </a:xfrm>
          <a:prstGeom prst="rect">
            <a:avLst/>
          </a:prstGeom>
        </p:spPr>
        <p:txBody>
          <a:bodyPr/>
          <a:lstStyle>
            <a:lvl1pPr marL="0" indent="0" algn="ctr">
              <a:buNone/>
              <a:defRPr lang="nl-NL" sz="1600" b="0" i="0" kern="1200" baseline="0" dirty="0" smtClean="0">
                <a:solidFill>
                  <a:schemeClr val="bg1"/>
                </a:solidFill>
                <a:latin typeface="Verdana"/>
                <a:ea typeface="+mn-ea"/>
                <a:cs typeface="Verdana"/>
              </a:defRPr>
            </a:lvl1pPr>
          </a:lstStyle>
          <a:p>
            <a:pPr lvl="0"/>
            <a:r>
              <a:rPr lang="nl-NL" dirty="0" err="1" smtClean="0"/>
              <a:t>Title</a:t>
            </a:r>
            <a:r>
              <a:rPr lang="nl-NL" dirty="0" smtClean="0"/>
              <a:t>, </a:t>
            </a:r>
            <a:r>
              <a:rPr lang="nl-NL" dirty="0" err="1" smtClean="0"/>
              <a:t>Location</a:t>
            </a:r>
            <a:r>
              <a:rPr lang="nl-NL" dirty="0" smtClean="0"/>
              <a:t>, Date</a:t>
            </a:r>
            <a:endParaRPr lang="nl-NL" dirty="0"/>
          </a:p>
        </p:txBody>
      </p:sp>
    </p:spTree>
    <p:extLst>
      <p:ext uri="{BB962C8B-B14F-4D97-AF65-F5344CB8AC3E}">
        <p14:creationId xmlns:p14="http://schemas.microsoft.com/office/powerpoint/2010/main" val="46727920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8" name="Rechthoek 6"/>
          <p:cNvSpPr/>
          <p:nvPr userDrawn="1"/>
        </p:nvSpPr>
        <p:spPr>
          <a:xfrm>
            <a:off x="0" y="1566647"/>
            <a:ext cx="12192001" cy="4430116"/>
          </a:xfrm>
          <a:prstGeom prst="rect">
            <a:avLst/>
          </a:prstGeom>
          <a:solidFill>
            <a:srgbClr val="C1E3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vl1pPr marL="0" algn="l" defTabSz="950336" rtl="0" eaLnBrk="1" latinLnBrk="0" hangingPunct="1">
              <a:defRPr sz="1871" kern="1200">
                <a:solidFill>
                  <a:schemeClr val="lt1"/>
                </a:solidFill>
                <a:latin typeface="+mn-lt"/>
                <a:ea typeface="+mn-ea"/>
                <a:cs typeface="+mn-cs"/>
              </a:defRPr>
            </a:lvl1pPr>
            <a:lvl2pPr marL="475168" algn="l" defTabSz="950336" rtl="0" eaLnBrk="1" latinLnBrk="0" hangingPunct="1">
              <a:defRPr sz="1871" kern="1200">
                <a:solidFill>
                  <a:schemeClr val="lt1"/>
                </a:solidFill>
                <a:latin typeface="+mn-lt"/>
                <a:ea typeface="+mn-ea"/>
                <a:cs typeface="+mn-cs"/>
              </a:defRPr>
            </a:lvl2pPr>
            <a:lvl3pPr marL="950336" algn="l" defTabSz="950336" rtl="0" eaLnBrk="1" latinLnBrk="0" hangingPunct="1">
              <a:defRPr sz="1871" kern="1200">
                <a:solidFill>
                  <a:schemeClr val="lt1"/>
                </a:solidFill>
                <a:latin typeface="+mn-lt"/>
                <a:ea typeface="+mn-ea"/>
                <a:cs typeface="+mn-cs"/>
              </a:defRPr>
            </a:lvl3pPr>
            <a:lvl4pPr marL="1425504" algn="l" defTabSz="950336" rtl="0" eaLnBrk="1" latinLnBrk="0" hangingPunct="1">
              <a:defRPr sz="1871" kern="1200">
                <a:solidFill>
                  <a:schemeClr val="lt1"/>
                </a:solidFill>
                <a:latin typeface="+mn-lt"/>
                <a:ea typeface="+mn-ea"/>
                <a:cs typeface="+mn-cs"/>
              </a:defRPr>
            </a:lvl4pPr>
            <a:lvl5pPr marL="1900672" algn="l" defTabSz="950336" rtl="0" eaLnBrk="1" latinLnBrk="0" hangingPunct="1">
              <a:defRPr sz="1871" kern="1200">
                <a:solidFill>
                  <a:schemeClr val="lt1"/>
                </a:solidFill>
                <a:latin typeface="+mn-lt"/>
                <a:ea typeface="+mn-ea"/>
                <a:cs typeface="+mn-cs"/>
              </a:defRPr>
            </a:lvl5pPr>
            <a:lvl6pPr marL="2375840" algn="l" defTabSz="950336" rtl="0" eaLnBrk="1" latinLnBrk="0" hangingPunct="1">
              <a:defRPr sz="1871" kern="1200">
                <a:solidFill>
                  <a:schemeClr val="lt1"/>
                </a:solidFill>
                <a:latin typeface="+mn-lt"/>
                <a:ea typeface="+mn-ea"/>
                <a:cs typeface="+mn-cs"/>
              </a:defRPr>
            </a:lvl6pPr>
            <a:lvl7pPr marL="2851008" algn="l" defTabSz="950336" rtl="0" eaLnBrk="1" latinLnBrk="0" hangingPunct="1">
              <a:defRPr sz="1871" kern="1200">
                <a:solidFill>
                  <a:schemeClr val="lt1"/>
                </a:solidFill>
                <a:latin typeface="+mn-lt"/>
                <a:ea typeface="+mn-ea"/>
                <a:cs typeface="+mn-cs"/>
              </a:defRPr>
            </a:lvl7pPr>
            <a:lvl8pPr marL="3326176" algn="l" defTabSz="950336" rtl="0" eaLnBrk="1" latinLnBrk="0" hangingPunct="1">
              <a:defRPr sz="1871" kern="1200">
                <a:solidFill>
                  <a:schemeClr val="lt1"/>
                </a:solidFill>
                <a:latin typeface="+mn-lt"/>
                <a:ea typeface="+mn-ea"/>
                <a:cs typeface="+mn-cs"/>
              </a:defRPr>
            </a:lvl8pPr>
            <a:lvl9pPr marL="3801344" algn="l" defTabSz="950336" rtl="0" eaLnBrk="1" latinLnBrk="0" hangingPunct="1">
              <a:defRPr sz="1871" kern="1200">
                <a:solidFill>
                  <a:schemeClr val="lt1"/>
                </a:solidFill>
                <a:latin typeface="+mn-lt"/>
                <a:ea typeface="+mn-ea"/>
                <a:cs typeface="+mn-cs"/>
              </a:defRPr>
            </a:lvl9pPr>
          </a:lstStyle>
          <a:p>
            <a:pPr algn="ctr"/>
            <a:endParaRPr lang="nl-NL"/>
          </a:p>
        </p:txBody>
      </p:sp>
      <p:sp>
        <p:nvSpPr>
          <p:cNvPr id="3" name="Rechthoek 7"/>
          <p:cNvSpPr/>
          <p:nvPr userDrawn="1"/>
        </p:nvSpPr>
        <p:spPr>
          <a:xfrm>
            <a:off x="0" y="0"/>
            <a:ext cx="12192000" cy="1439056"/>
          </a:xfrm>
          <a:prstGeom prst="rect">
            <a:avLst/>
          </a:prstGeom>
          <a:solidFill>
            <a:srgbClr val="093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solidFill>
                <a:schemeClr val="accent1">
                  <a:lumMod val="50000"/>
                </a:schemeClr>
              </a:solidFill>
              <a:latin typeface="Verdana Standaard" charset="0"/>
            </a:endParaRPr>
          </a:p>
        </p:txBody>
      </p:sp>
      <p:sp>
        <p:nvSpPr>
          <p:cNvPr id="5" name="Tijdelijke aanduiding voor tekst 17"/>
          <p:cNvSpPr>
            <a:spLocks noGrp="1"/>
          </p:cNvSpPr>
          <p:nvPr>
            <p:ph type="body" sz="quarter" idx="11" hasCustomPrompt="1"/>
          </p:nvPr>
        </p:nvSpPr>
        <p:spPr>
          <a:xfrm>
            <a:off x="939800" y="445746"/>
            <a:ext cx="10896600" cy="993310"/>
          </a:xfrm>
          <a:prstGeom prst="rect">
            <a:avLst/>
          </a:prstGeom>
        </p:spPr>
        <p:txBody>
          <a:bodyPr/>
          <a:lstStyle>
            <a:lvl1pPr marL="0" indent="0">
              <a:buNone/>
              <a:defRPr sz="3600" b="0">
                <a:solidFill>
                  <a:schemeClr val="bg1"/>
                </a:solidFill>
                <a:latin typeface="Verdana"/>
                <a:cs typeface="Verdana"/>
              </a:defRPr>
            </a:lvl1pPr>
            <a:lvl2pPr>
              <a:defRPr sz="3600" b="1">
                <a:solidFill>
                  <a:schemeClr val="bg1"/>
                </a:solidFill>
              </a:defRPr>
            </a:lvl2pPr>
            <a:lvl3pPr>
              <a:defRPr sz="3600" b="1">
                <a:solidFill>
                  <a:schemeClr val="bg1"/>
                </a:solidFill>
              </a:defRPr>
            </a:lvl3pPr>
            <a:lvl4pPr>
              <a:defRPr sz="3600" b="1">
                <a:solidFill>
                  <a:schemeClr val="bg1"/>
                </a:solidFill>
              </a:defRPr>
            </a:lvl4pPr>
            <a:lvl5pPr>
              <a:defRPr sz="3600" b="1">
                <a:solidFill>
                  <a:schemeClr val="bg1"/>
                </a:solidFill>
              </a:defRPr>
            </a:lvl5pPr>
          </a:lstStyle>
          <a:p>
            <a:pPr lvl="0"/>
            <a:r>
              <a:rPr lang="nl-NL" dirty="0" err="1" smtClean="0"/>
              <a:t>Heading</a:t>
            </a:r>
            <a:endParaRPr lang="nl-NL" dirty="0" smtClean="0"/>
          </a:p>
        </p:txBody>
      </p:sp>
      <p:sp>
        <p:nvSpPr>
          <p:cNvPr id="7" name="Text Placeholder 6"/>
          <p:cNvSpPr>
            <a:spLocks noGrp="1"/>
          </p:cNvSpPr>
          <p:nvPr>
            <p:ph type="body" sz="quarter" idx="12"/>
          </p:nvPr>
        </p:nvSpPr>
        <p:spPr>
          <a:xfrm>
            <a:off x="939800" y="1765300"/>
            <a:ext cx="10896600" cy="3614738"/>
          </a:xfrm>
          <a:prstGeom prst="rect">
            <a:avLst/>
          </a:prstGeom>
        </p:spPr>
        <p:txBody>
          <a:bodyPr/>
          <a:lstStyle>
            <a:lvl1pPr>
              <a:defRPr lang="en-US" sz="2800" b="0" i="0" kern="1200" dirty="0" smtClean="0">
                <a:solidFill>
                  <a:srgbClr val="093B37"/>
                </a:solidFill>
                <a:latin typeface="Verdana"/>
                <a:ea typeface="+mn-ea"/>
                <a:cs typeface="Verdana"/>
              </a:defRPr>
            </a:lvl1pPr>
            <a:lvl2pPr>
              <a:defRPr lang="en-US" sz="2800" b="0" i="0" kern="1200" dirty="0" smtClean="0">
                <a:solidFill>
                  <a:srgbClr val="093B37"/>
                </a:solidFill>
                <a:latin typeface="Verdana"/>
                <a:ea typeface="+mn-ea"/>
                <a:cs typeface="Verdana"/>
              </a:defRPr>
            </a:lvl2pPr>
            <a:lvl3pPr>
              <a:defRPr lang="en-US" sz="2800" b="0" i="0" kern="1200" dirty="0" smtClean="0">
                <a:solidFill>
                  <a:srgbClr val="093B37"/>
                </a:solidFill>
                <a:latin typeface="Verdana"/>
                <a:ea typeface="+mn-ea"/>
                <a:cs typeface="Verdana"/>
              </a:defRPr>
            </a:lvl3pPr>
            <a:lvl4pPr>
              <a:defRPr lang="en-US" sz="2800" b="0" i="0" kern="1200" dirty="0" smtClean="0">
                <a:solidFill>
                  <a:srgbClr val="093B37"/>
                </a:solidFill>
                <a:latin typeface="Verdana"/>
                <a:ea typeface="+mn-ea"/>
                <a:cs typeface="Verdana"/>
              </a:defRPr>
            </a:lvl4pPr>
            <a:lvl5pPr>
              <a:defRPr lang="en-GB" sz="2800" b="0" i="0" kern="1200" dirty="0">
                <a:solidFill>
                  <a:srgbClr val="093B37"/>
                </a:solidFill>
                <a:latin typeface="Verdana"/>
                <a:ea typeface="+mn-ea"/>
                <a:cs typeface="Verdan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71337732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uble heading with object slide">
    <p:spTree>
      <p:nvGrpSpPr>
        <p:cNvPr id="1" name=""/>
        <p:cNvGrpSpPr/>
        <p:nvPr/>
      </p:nvGrpSpPr>
      <p:grpSpPr>
        <a:xfrm>
          <a:off x="0" y="0"/>
          <a:ext cx="0" cy="0"/>
          <a:chOff x="0" y="0"/>
          <a:chExt cx="0" cy="0"/>
        </a:xfrm>
      </p:grpSpPr>
      <p:sp>
        <p:nvSpPr>
          <p:cNvPr id="8" name="Rechthoek 6"/>
          <p:cNvSpPr/>
          <p:nvPr userDrawn="1"/>
        </p:nvSpPr>
        <p:spPr>
          <a:xfrm>
            <a:off x="0" y="1566647"/>
            <a:ext cx="12192001" cy="4430116"/>
          </a:xfrm>
          <a:prstGeom prst="rect">
            <a:avLst/>
          </a:prstGeom>
          <a:solidFill>
            <a:srgbClr val="C1E3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vl1pPr marL="0" algn="l" defTabSz="950336" rtl="0" eaLnBrk="1" latinLnBrk="0" hangingPunct="1">
              <a:defRPr sz="1871" kern="1200">
                <a:solidFill>
                  <a:schemeClr val="lt1"/>
                </a:solidFill>
                <a:latin typeface="+mn-lt"/>
                <a:ea typeface="+mn-ea"/>
                <a:cs typeface="+mn-cs"/>
              </a:defRPr>
            </a:lvl1pPr>
            <a:lvl2pPr marL="475168" algn="l" defTabSz="950336" rtl="0" eaLnBrk="1" latinLnBrk="0" hangingPunct="1">
              <a:defRPr sz="1871" kern="1200">
                <a:solidFill>
                  <a:schemeClr val="lt1"/>
                </a:solidFill>
                <a:latin typeface="+mn-lt"/>
                <a:ea typeface="+mn-ea"/>
                <a:cs typeface="+mn-cs"/>
              </a:defRPr>
            </a:lvl2pPr>
            <a:lvl3pPr marL="950336" algn="l" defTabSz="950336" rtl="0" eaLnBrk="1" latinLnBrk="0" hangingPunct="1">
              <a:defRPr sz="1871" kern="1200">
                <a:solidFill>
                  <a:schemeClr val="lt1"/>
                </a:solidFill>
                <a:latin typeface="+mn-lt"/>
                <a:ea typeface="+mn-ea"/>
                <a:cs typeface="+mn-cs"/>
              </a:defRPr>
            </a:lvl3pPr>
            <a:lvl4pPr marL="1425504" algn="l" defTabSz="950336" rtl="0" eaLnBrk="1" latinLnBrk="0" hangingPunct="1">
              <a:defRPr sz="1871" kern="1200">
                <a:solidFill>
                  <a:schemeClr val="lt1"/>
                </a:solidFill>
                <a:latin typeface="+mn-lt"/>
                <a:ea typeface="+mn-ea"/>
                <a:cs typeface="+mn-cs"/>
              </a:defRPr>
            </a:lvl4pPr>
            <a:lvl5pPr marL="1900672" algn="l" defTabSz="950336" rtl="0" eaLnBrk="1" latinLnBrk="0" hangingPunct="1">
              <a:defRPr sz="1871" kern="1200">
                <a:solidFill>
                  <a:schemeClr val="lt1"/>
                </a:solidFill>
                <a:latin typeface="+mn-lt"/>
                <a:ea typeface="+mn-ea"/>
                <a:cs typeface="+mn-cs"/>
              </a:defRPr>
            </a:lvl5pPr>
            <a:lvl6pPr marL="2375840" algn="l" defTabSz="950336" rtl="0" eaLnBrk="1" latinLnBrk="0" hangingPunct="1">
              <a:defRPr sz="1871" kern="1200">
                <a:solidFill>
                  <a:schemeClr val="lt1"/>
                </a:solidFill>
                <a:latin typeface="+mn-lt"/>
                <a:ea typeface="+mn-ea"/>
                <a:cs typeface="+mn-cs"/>
              </a:defRPr>
            </a:lvl6pPr>
            <a:lvl7pPr marL="2851008" algn="l" defTabSz="950336" rtl="0" eaLnBrk="1" latinLnBrk="0" hangingPunct="1">
              <a:defRPr sz="1871" kern="1200">
                <a:solidFill>
                  <a:schemeClr val="lt1"/>
                </a:solidFill>
                <a:latin typeface="+mn-lt"/>
                <a:ea typeface="+mn-ea"/>
                <a:cs typeface="+mn-cs"/>
              </a:defRPr>
            </a:lvl7pPr>
            <a:lvl8pPr marL="3326176" algn="l" defTabSz="950336" rtl="0" eaLnBrk="1" latinLnBrk="0" hangingPunct="1">
              <a:defRPr sz="1871" kern="1200">
                <a:solidFill>
                  <a:schemeClr val="lt1"/>
                </a:solidFill>
                <a:latin typeface="+mn-lt"/>
                <a:ea typeface="+mn-ea"/>
                <a:cs typeface="+mn-cs"/>
              </a:defRPr>
            </a:lvl8pPr>
            <a:lvl9pPr marL="3801344" algn="l" defTabSz="950336" rtl="0" eaLnBrk="1" latinLnBrk="0" hangingPunct="1">
              <a:defRPr sz="1871" kern="1200">
                <a:solidFill>
                  <a:schemeClr val="lt1"/>
                </a:solidFill>
                <a:latin typeface="+mn-lt"/>
                <a:ea typeface="+mn-ea"/>
                <a:cs typeface="+mn-cs"/>
              </a:defRPr>
            </a:lvl9pPr>
          </a:lstStyle>
          <a:p>
            <a:pPr algn="ctr"/>
            <a:endParaRPr lang="nl-NL"/>
          </a:p>
        </p:txBody>
      </p:sp>
      <p:sp>
        <p:nvSpPr>
          <p:cNvPr id="7" name="Rechthoek 6"/>
          <p:cNvSpPr/>
          <p:nvPr userDrawn="1"/>
        </p:nvSpPr>
        <p:spPr>
          <a:xfrm>
            <a:off x="-3" y="0"/>
            <a:ext cx="12192003" cy="1439056"/>
          </a:xfrm>
          <a:prstGeom prst="rect">
            <a:avLst/>
          </a:prstGeom>
          <a:solidFill>
            <a:srgbClr val="093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solidFill>
                <a:schemeClr val="accent1">
                  <a:lumMod val="50000"/>
                </a:schemeClr>
              </a:solidFill>
              <a:latin typeface="Verdana Standaard" charset="0"/>
            </a:endParaRPr>
          </a:p>
        </p:txBody>
      </p:sp>
      <p:sp>
        <p:nvSpPr>
          <p:cNvPr id="3" name="Tijdelijke aanduiding voor afbeelding 2"/>
          <p:cNvSpPr>
            <a:spLocks noGrp="1"/>
          </p:cNvSpPr>
          <p:nvPr>
            <p:ph type="pic" sz="quarter" idx="10" hasCustomPrompt="1"/>
          </p:nvPr>
        </p:nvSpPr>
        <p:spPr>
          <a:xfrm>
            <a:off x="0" y="2514600"/>
            <a:ext cx="12192000" cy="3475038"/>
          </a:xfrm>
          <a:prstGeom prst="rect">
            <a:avLst/>
          </a:prstGeom>
        </p:spPr>
        <p:txBody>
          <a:bodyPr anchor="ctr"/>
          <a:lstStyle>
            <a:lvl1pPr marL="0" indent="0" algn="ctr">
              <a:buNone/>
              <a:defRPr sz="1800" i="0"/>
            </a:lvl1pPr>
          </a:lstStyle>
          <a:p>
            <a:r>
              <a:rPr lang="nl-NL" dirty="0" smtClean="0"/>
              <a:t>Image</a:t>
            </a:r>
            <a:endParaRPr lang="nl-NL" dirty="0"/>
          </a:p>
        </p:txBody>
      </p:sp>
      <p:sp>
        <p:nvSpPr>
          <p:cNvPr id="23" name="Tijdelijke aanduiding voor tekst 22"/>
          <p:cNvSpPr>
            <a:spLocks noGrp="1"/>
          </p:cNvSpPr>
          <p:nvPr>
            <p:ph type="body" sz="quarter" idx="16" hasCustomPrompt="1"/>
          </p:nvPr>
        </p:nvSpPr>
        <p:spPr>
          <a:xfrm>
            <a:off x="939800" y="1562100"/>
            <a:ext cx="11252200" cy="952500"/>
          </a:xfrm>
          <a:prstGeom prst="rect">
            <a:avLst/>
          </a:prstGeom>
        </p:spPr>
        <p:txBody>
          <a:bodyPr anchor="ctr"/>
          <a:lstStyle>
            <a:lvl1pPr marL="0" indent="0">
              <a:buNone/>
              <a:defRPr sz="2400">
                <a:solidFill>
                  <a:srgbClr val="093B37"/>
                </a:solidFill>
                <a:latin typeface="Verdana"/>
                <a:cs typeface="Verdana"/>
              </a:defRPr>
            </a:lvl1pPr>
            <a:lvl3pPr marL="914400" indent="0" algn="l">
              <a:buNone/>
              <a:defRPr sz="2400">
                <a:solidFill>
                  <a:srgbClr val="093B37"/>
                </a:solidFill>
              </a:defRPr>
            </a:lvl3pPr>
          </a:lstStyle>
          <a:p>
            <a:pPr lvl="0"/>
            <a:r>
              <a:rPr lang="nl-NL" dirty="0" smtClean="0"/>
              <a:t>Heading2</a:t>
            </a:r>
            <a:endParaRPr lang="nl-NL" dirty="0"/>
          </a:p>
        </p:txBody>
      </p:sp>
      <p:sp>
        <p:nvSpPr>
          <p:cNvPr id="24" name="Tijdelijke aanduiding voor tekst 17"/>
          <p:cNvSpPr>
            <a:spLocks noGrp="1"/>
          </p:cNvSpPr>
          <p:nvPr>
            <p:ph type="body" sz="quarter" idx="11" hasCustomPrompt="1"/>
          </p:nvPr>
        </p:nvSpPr>
        <p:spPr>
          <a:xfrm>
            <a:off x="939800" y="445746"/>
            <a:ext cx="10896600" cy="993310"/>
          </a:xfrm>
          <a:prstGeom prst="rect">
            <a:avLst/>
          </a:prstGeom>
        </p:spPr>
        <p:txBody>
          <a:bodyPr/>
          <a:lstStyle>
            <a:lvl1pPr marL="0" indent="0">
              <a:buNone/>
              <a:defRPr sz="3600" b="0">
                <a:solidFill>
                  <a:schemeClr val="bg1"/>
                </a:solidFill>
                <a:latin typeface="Verdana"/>
                <a:cs typeface="Verdana"/>
              </a:defRPr>
            </a:lvl1pPr>
            <a:lvl2pPr>
              <a:defRPr sz="3600" b="1">
                <a:solidFill>
                  <a:schemeClr val="bg1"/>
                </a:solidFill>
              </a:defRPr>
            </a:lvl2pPr>
            <a:lvl3pPr>
              <a:defRPr sz="3600" b="1">
                <a:solidFill>
                  <a:schemeClr val="bg1"/>
                </a:solidFill>
              </a:defRPr>
            </a:lvl3pPr>
            <a:lvl4pPr>
              <a:defRPr sz="3600" b="1">
                <a:solidFill>
                  <a:schemeClr val="bg1"/>
                </a:solidFill>
              </a:defRPr>
            </a:lvl4pPr>
            <a:lvl5pPr>
              <a:defRPr sz="3600" b="1">
                <a:solidFill>
                  <a:schemeClr val="bg1"/>
                </a:solidFill>
              </a:defRPr>
            </a:lvl5pPr>
          </a:lstStyle>
          <a:p>
            <a:pPr lvl="0"/>
            <a:r>
              <a:rPr lang="nl-NL" dirty="0" err="1" smtClean="0"/>
              <a:t>Heading</a:t>
            </a:r>
            <a:endParaRPr lang="nl-NL" dirty="0" smtClean="0"/>
          </a:p>
        </p:txBody>
      </p:sp>
    </p:spTree>
    <p:extLst>
      <p:ext uri="{BB962C8B-B14F-4D97-AF65-F5344CB8AC3E}">
        <p14:creationId xmlns:p14="http://schemas.microsoft.com/office/powerpoint/2010/main" val="21395177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ingle image slide">
    <p:spTree>
      <p:nvGrpSpPr>
        <p:cNvPr id="1" name=""/>
        <p:cNvGrpSpPr/>
        <p:nvPr/>
      </p:nvGrpSpPr>
      <p:grpSpPr>
        <a:xfrm>
          <a:off x="0" y="0"/>
          <a:ext cx="0" cy="0"/>
          <a:chOff x="0" y="0"/>
          <a:chExt cx="0" cy="0"/>
        </a:xfrm>
      </p:grpSpPr>
      <p:sp>
        <p:nvSpPr>
          <p:cNvPr id="3" name="Tijdelijke aanduiding voor afbeelding 2"/>
          <p:cNvSpPr>
            <a:spLocks noGrp="1"/>
          </p:cNvSpPr>
          <p:nvPr>
            <p:ph type="pic" sz="quarter" idx="10" hasCustomPrompt="1"/>
          </p:nvPr>
        </p:nvSpPr>
        <p:spPr>
          <a:xfrm>
            <a:off x="0" y="0"/>
            <a:ext cx="12192000" cy="5989638"/>
          </a:xfrm>
          <a:prstGeom prst="rect">
            <a:avLst/>
          </a:prstGeom>
        </p:spPr>
        <p:txBody>
          <a:bodyPr anchor="ctr"/>
          <a:lstStyle>
            <a:lvl1pPr marL="0" indent="0" algn="ctr">
              <a:buNone/>
              <a:defRPr sz="1800">
                <a:latin typeface="Verdana"/>
                <a:cs typeface="Verdana"/>
              </a:defRPr>
            </a:lvl1pPr>
          </a:lstStyle>
          <a:p>
            <a:r>
              <a:rPr lang="nl-NL" dirty="0" smtClean="0"/>
              <a:t>Image</a:t>
            </a:r>
            <a:endParaRPr lang="nl-NL" dirty="0"/>
          </a:p>
        </p:txBody>
      </p:sp>
    </p:spTree>
    <p:extLst>
      <p:ext uri="{BB962C8B-B14F-4D97-AF65-F5344CB8AC3E}">
        <p14:creationId xmlns:p14="http://schemas.microsoft.com/office/powerpoint/2010/main" val="99989096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8" name="Rechthoek 7"/>
          <p:cNvSpPr/>
          <p:nvPr userDrawn="1"/>
        </p:nvSpPr>
        <p:spPr>
          <a:xfrm>
            <a:off x="0" y="0"/>
            <a:ext cx="12192000" cy="1439056"/>
          </a:xfrm>
          <a:prstGeom prst="rect">
            <a:avLst/>
          </a:prstGeom>
          <a:solidFill>
            <a:srgbClr val="093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solidFill>
                <a:schemeClr val="accent1">
                  <a:lumMod val="50000"/>
                </a:schemeClr>
              </a:solidFill>
              <a:latin typeface="Verdana Standaard" charset="0"/>
            </a:endParaRPr>
          </a:p>
        </p:txBody>
      </p:sp>
      <p:sp>
        <p:nvSpPr>
          <p:cNvPr id="3" name="Tijdelijke aanduiding voor afbeelding 2"/>
          <p:cNvSpPr>
            <a:spLocks noGrp="1"/>
          </p:cNvSpPr>
          <p:nvPr>
            <p:ph type="pic" sz="quarter" idx="10" hasCustomPrompt="1"/>
          </p:nvPr>
        </p:nvSpPr>
        <p:spPr>
          <a:xfrm>
            <a:off x="0" y="1552352"/>
            <a:ext cx="12192000" cy="4437286"/>
          </a:xfrm>
          <a:prstGeom prst="rect">
            <a:avLst/>
          </a:prstGeom>
        </p:spPr>
        <p:txBody>
          <a:bodyPr anchor="ctr"/>
          <a:lstStyle>
            <a:lvl1pPr marL="0" indent="0" algn="ctr">
              <a:buNone/>
              <a:defRPr sz="1800"/>
            </a:lvl1pPr>
          </a:lstStyle>
          <a:p>
            <a:r>
              <a:rPr lang="nl-NL" dirty="0" smtClean="0"/>
              <a:t>Image</a:t>
            </a:r>
            <a:endParaRPr lang="nl-NL" dirty="0"/>
          </a:p>
        </p:txBody>
      </p:sp>
      <p:sp>
        <p:nvSpPr>
          <p:cNvPr id="14" name="Tijdelijke aanduiding voor tekst 17"/>
          <p:cNvSpPr>
            <a:spLocks noGrp="1"/>
          </p:cNvSpPr>
          <p:nvPr>
            <p:ph type="body" sz="quarter" idx="11" hasCustomPrompt="1"/>
          </p:nvPr>
        </p:nvSpPr>
        <p:spPr>
          <a:xfrm>
            <a:off x="939800" y="445746"/>
            <a:ext cx="10896600" cy="993310"/>
          </a:xfrm>
          <a:prstGeom prst="rect">
            <a:avLst/>
          </a:prstGeom>
        </p:spPr>
        <p:txBody>
          <a:bodyPr/>
          <a:lstStyle>
            <a:lvl1pPr marL="0" indent="0">
              <a:buNone/>
              <a:defRPr sz="3600" b="0">
                <a:solidFill>
                  <a:schemeClr val="bg1"/>
                </a:solidFill>
                <a:latin typeface="Verdana"/>
                <a:cs typeface="Verdana"/>
              </a:defRPr>
            </a:lvl1pPr>
            <a:lvl2pPr>
              <a:defRPr sz="3600" b="1">
                <a:solidFill>
                  <a:schemeClr val="bg1"/>
                </a:solidFill>
              </a:defRPr>
            </a:lvl2pPr>
            <a:lvl3pPr>
              <a:defRPr sz="3600" b="1">
                <a:solidFill>
                  <a:schemeClr val="bg1"/>
                </a:solidFill>
              </a:defRPr>
            </a:lvl3pPr>
            <a:lvl4pPr>
              <a:defRPr sz="3600" b="1">
                <a:solidFill>
                  <a:schemeClr val="bg1"/>
                </a:solidFill>
              </a:defRPr>
            </a:lvl4pPr>
            <a:lvl5pPr>
              <a:defRPr sz="3600" b="1">
                <a:solidFill>
                  <a:schemeClr val="bg1"/>
                </a:solidFill>
              </a:defRPr>
            </a:lvl5pPr>
          </a:lstStyle>
          <a:p>
            <a:pPr lvl="0"/>
            <a:r>
              <a:rPr lang="nl-NL" dirty="0" err="1" smtClean="0"/>
              <a:t>Heading</a:t>
            </a:r>
            <a:endParaRPr lang="nl-NL" dirty="0" smtClean="0"/>
          </a:p>
        </p:txBody>
      </p:sp>
    </p:spTree>
    <p:extLst>
      <p:ext uri="{BB962C8B-B14F-4D97-AF65-F5344CB8AC3E}">
        <p14:creationId xmlns:p14="http://schemas.microsoft.com/office/powerpoint/2010/main" val="110784375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s with image slide">
    <p:spTree>
      <p:nvGrpSpPr>
        <p:cNvPr id="1" name=""/>
        <p:cNvGrpSpPr/>
        <p:nvPr/>
      </p:nvGrpSpPr>
      <p:grpSpPr>
        <a:xfrm>
          <a:off x="0" y="0"/>
          <a:ext cx="0" cy="0"/>
          <a:chOff x="0" y="0"/>
          <a:chExt cx="0" cy="0"/>
        </a:xfrm>
      </p:grpSpPr>
      <p:sp>
        <p:nvSpPr>
          <p:cNvPr id="8" name="Rechthoek 2"/>
          <p:cNvSpPr/>
          <p:nvPr userDrawn="1"/>
        </p:nvSpPr>
        <p:spPr>
          <a:xfrm>
            <a:off x="0" y="0"/>
            <a:ext cx="6297612" cy="2025214"/>
          </a:xfrm>
          <a:prstGeom prst="rect">
            <a:avLst/>
          </a:prstGeom>
          <a:solidFill>
            <a:srgbClr val="093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solidFill>
                <a:schemeClr val="accent1">
                  <a:lumMod val="50000"/>
                </a:schemeClr>
              </a:solidFill>
              <a:latin typeface="Verdana Standaard" charset="0"/>
            </a:endParaRPr>
          </a:p>
        </p:txBody>
      </p:sp>
      <p:sp>
        <p:nvSpPr>
          <p:cNvPr id="9" name="Rechthoek 8"/>
          <p:cNvSpPr/>
          <p:nvPr userDrawn="1"/>
        </p:nvSpPr>
        <p:spPr>
          <a:xfrm>
            <a:off x="0" y="2115454"/>
            <a:ext cx="6297612" cy="3874184"/>
          </a:xfrm>
          <a:prstGeom prst="rect">
            <a:avLst/>
          </a:prstGeom>
          <a:solidFill>
            <a:srgbClr val="C1E3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latin typeface="Verdana Standaard" charset="0"/>
            </a:endParaRPr>
          </a:p>
        </p:txBody>
      </p:sp>
      <p:sp>
        <p:nvSpPr>
          <p:cNvPr id="16" name="Tijdelijke aanduiding voor afbeelding 15"/>
          <p:cNvSpPr>
            <a:spLocks noGrp="1"/>
          </p:cNvSpPr>
          <p:nvPr>
            <p:ph type="pic" sz="quarter" idx="10" hasCustomPrompt="1"/>
          </p:nvPr>
        </p:nvSpPr>
        <p:spPr>
          <a:xfrm>
            <a:off x="6415397" y="0"/>
            <a:ext cx="5776603" cy="5989638"/>
          </a:xfrm>
          <a:prstGeom prst="rect">
            <a:avLst/>
          </a:prstGeom>
        </p:spPr>
        <p:txBody>
          <a:bodyPr anchor="ctr"/>
          <a:lstStyle>
            <a:lvl1pPr marL="0" indent="0" algn="ctr">
              <a:buNone/>
              <a:defRPr sz="1800">
                <a:latin typeface="Verdana"/>
                <a:cs typeface="Verdana"/>
              </a:defRPr>
            </a:lvl1pPr>
          </a:lstStyle>
          <a:p>
            <a:r>
              <a:rPr lang="nl-NL" dirty="0" smtClean="0"/>
              <a:t>Image</a:t>
            </a:r>
            <a:endParaRPr lang="nl-NL" dirty="0"/>
          </a:p>
        </p:txBody>
      </p:sp>
      <p:sp>
        <p:nvSpPr>
          <p:cNvPr id="26" name="Tijdelijke aanduiding voor tekst 25"/>
          <p:cNvSpPr>
            <a:spLocks noGrp="1"/>
          </p:cNvSpPr>
          <p:nvPr>
            <p:ph type="body" sz="quarter" idx="13" hasCustomPrompt="1"/>
          </p:nvPr>
        </p:nvSpPr>
        <p:spPr>
          <a:xfrm>
            <a:off x="729507" y="2433638"/>
            <a:ext cx="5296644" cy="3522662"/>
          </a:xfrm>
          <a:prstGeom prst="rect">
            <a:avLst/>
          </a:prstGeom>
        </p:spPr>
        <p:txBody>
          <a:bodyPr/>
          <a:lstStyle>
            <a:lvl1pPr marL="457200" indent="-457200">
              <a:buFont typeface="Arial" charset="0"/>
              <a:buChar char="•"/>
              <a:defRPr>
                <a:solidFill>
                  <a:srgbClr val="093B37"/>
                </a:solidFill>
                <a:latin typeface="Verdana"/>
                <a:cs typeface="Verdana"/>
              </a:defRPr>
            </a:lvl1pPr>
          </a:lstStyle>
          <a:p>
            <a:pPr lvl="0"/>
            <a:r>
              <a:rPr lang="nl-NL" dirty="0" err="1" smtClean="0"/>
              <a:t>Text</a:t>
            </a:r>
            <a:endParaRPr lang="nl-NL" dirty="0" smtClean="0"/>
          </a:p>
          <a:p>
            <a:pPr lvl="0"/>
            <a:r>
              <a:rPr lang="nl-NL" dirty="0" err="1" smtClean="0"/>
              <a:t>Text</a:t>
            </a:r>
            <a:endParaRPr lang="nl-NL" dirty="0"/>
          </a:p>
        </p:txBody>
      </p:sp>
      <p:sp>
        <p:nvSpPr>
          <p:cNvPr id="27" name="Tijdelijke aanduiding voor tekst 17"/>
          <p:cNvSpPr>
            <a:spLocks noGrp="1"/>
          </p:cNvSpPr>
          <p:nvPr>
            <p:ph type="body" sz="quarter" idx="14" hasCustomPrompt="1"/>
          </p:nvPr>
        </p:nvSpPr>
        <p:spPr>
          <a:xfrm>
            <a:off x="939800" y="445746"/>
            <a:ext cx="5357809" cy="1579468"/>
          </a:xfrm>
          <a:prstGeom prst="rect">
            <a:avLst/>
          </a:prstGeom>
        </p:spPr>
        <p:txBody>
          <a:bodyPr/>
          <a:lstStyle>
            <a:lvl1pPr marL="0" indent="0">
              <a:buNone/>
              <a:defRPr sz="3600" b="0">
                <a:solidFill>
                  <a:schemeClr val="bg1"/>
                </a:solidFill>
                <a:latin typeface="Verdana"/>
                <a:cs typeface="Verdana"/>
              </a:defRPr>
            </a:lvl1pPr>
            <a:lvl2pPr>
              <a:defRPr sz="3600" b="1">
                <a:solidFill>
                  <a:schemeClr val="bg1"/>
                </a:solidFill>
              </a:defRPr>
            </a:lvl2pPr>
            <a:lvl3pPr>
              <a:defRPr sz="3600" b="1">
                <a:solidFill>
                  <a:schemeClr val="bg1"/>
                </a:solidFill>
              </a:defRPr>
            </a:lvl3pPr>
            <a:lvl4pPr>
              <a:defRPr sz="3600" b="1">
                <a:solidFill>
                  <a:schemeClr val="bg1"/>
                </a:solidFill>
              </a:defRPr>
            </a:lvl4pPr>
            <a:lvl5pPr>
              <a:defRPr sz="3600" b="1">
                <a:solidFill>
                  <a:schemeClr val="bg1"/>
                </a:solidFill>
              </a:defRPr>
            </a:lvl5pPr>
          </a:lstStyle>
          <a:p>
            <a:pPr lvl="0"/>
            <a:r>
              <a:rPr lang="nl-NL" dirty="0" err="1" smtClean="0"/>
              <a:t>Heading</a:t>
            </a:r>
            <a:endParaRPr lang="nl-NL" dirty="0" smtClean="0"/>
          </a:p>
        </p:txBody>
      </p:sp>
    </p:spTree>
    <p:extLst>
      <p:ext uri="{BB962C8B-B14F-4D97-AF65-F5344CB8AC3E}">
        <p14:creationId xmlns:p14="http://schemas.microsoft.com/office/powerpoint/2010/main" val="1152991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 with heading left slide">
    <p:spTree>
      <p:nvGrpSpPr>
        <p:cNvPr id="1" name=""/>
        <p:cNvGrpSpPr/>
        <p:nvPr/>
      </p:nvGrpSpPr>
      <p:grpSpPr>
        <a:xfrm>
          <a:off x="0" y="0"/>
          <a:ext cx="0" cy="0"/>
          <a:chOff x="0" y="0"/>
          <a:chExt cx="0" cy="0"/>
        </a:xfrm>
      </p:grpSpPr>
      <p:sp>
        <p:nvSpPr>
          <p:cNvPr id="8" name="Rechthoek 2"/>
          <p:cNvSpPr/>
          <p:nvPr userDrawn="1"/>
        </p:nvSpPr>
        <p:spPr>
          <a:xfrm>
            <a:off x="-9524" y="0"/>
            <a:ext cx="4176000" cy="5989638"/>
          </a:xfrm>
          <a:prstGeom prst="rect">
            <a:avLst/>
          </a:prstGeom>
          <a:solidFill>
            <a:srgbClr val="093B37"/>
          </a:solidFill>
          <a:ln>
            <a:noFill/>
          </a:ln>
        </p:spPr>
        <p:style>
          <a:lnRef idx="2">
            <a:schemeClr val="accent1">
              <a:shade val="50000"/>
            </a:schemeClr>
          </a:lnRef>
          <a:fillRef idx="1">
            <a:schemeClr val="accent1"/>
          </a:fillRef>
          <a:effectRef idx="0">
            <a:schemeClr val="accent1"/>
          </a:effectRef>
          <a:fontRef idx="minor">
            <a:schemeClr val="lt1"/>
          </a:fontRef>
        </p:style>
        <p:txBody>
          <a:bodyPr lIns="91356" tIns="45677" rIns="91356" bIns="45677" rtlCol="0" anchor="ctr"/>
          <a:lstStyle/>
          <a:p>
            <a:pPr fontAlgn="base">
              <a:lnSpc>
                <a:spcPct val="95000"/>
              </a:lnSpc>
              <a:spcBef>
                <a:spcPct val="20000"/>
              </a:spcBef>
              <a:spcAft>
                <a:spcPct val="20000"/>
              </a:spcAft>
              <a:buClr>
                <a:srgbClr val="0F3277"/>
              </a:buClr>
              <a:buSzPct val="115000"/>
            </a:pPr>
            <a:endParaRPr lang="en-US" b="0" i="0" dirty="0">
              <a:solidFill>
                <a:srgbClr val="FFFFFF"/>
              </a:solidFill>
              <a:latin typeface="Verdana Standaard" charset="0"/>
            </a:endParaRPr>
          </a:p>
        </p:txBody>
      </p:sp>
      <p:sp>
        <p:nvSpPr>
          <p:cNvPr id="6" name="Tijdelijke aanduiding voor tekst 20"/>
          <p:cNvSpPr>
            <a:spLocks noGrp="1"/>
          </p:cNvSpPr>
          <p:nvPr>
            <p:ph type="body" sz="quarter" idx="15" hasCustomPrompt="1"/>
          </p:nvPr>
        </p:nvSpPr>
        <p:spPr>
          <a:xfrm>
            <a:off x="939800" y="558799"/>
            <a:ext cx="3226676" cy="1993901"/>
          </a:xfrm>
          <a:prstGeom prst="rect">
            <a:avLst/>
          </a:prstGeom>
        </p:spPr>
        <p:txBody>
          <a:bodyPr anchor="t"/>
          <a:lstStyle>
            <a:lvl1pPr marL="0" indent="0">
              <a:buFont typeface="Arial" charset="0"/>
              <a:buNone/>
              <a:defRPr sz="3600">
                <a:solidFill>
                  <a:schemeClr val="bg1"/>
                </a:solidFill>
                <a:latin typeface="Verdana"/>
                <a:cs typeface="Verdana"/>
              </a:defRPr>
            </a:lvl1pPr>
            <a:lvl3pPr marL="914400" indent="0" algn="l">
              <a:buNone/>
              <a:defRPr sz="3600">
                <a:solidFill>
                  <a:schemeClr val="bg1"/>
                </a:solidFill>
              </a:defRPr>
            </a:lvl3pPr>
          </a:lstStyle>
          <a:p>
            <a:pPr lvl="0"/>
            <a:r>
              <a:rPr lang="nl-NL" dirty="0" err="1" smtClean="0"/>
              <a:t>Heading</a:t>
            </a:r>
            <a:endParaRPr lang="nl-NL" dirty="0"/>
          </a:p>
        </p:txBody>
      </p:sp>
      <p:sp>
        <p:nvSpPr>
          <p:cNvPr id="7" name="Tijdelijke aanduiding voor afbeelding 15"/>
          <p:cNvSpPr>
            <a:spLocks noGrp="1"/>
          </p:cNvSpPr>
          <p:nvPr>
            <p:ph type="pic" sz="quarter" idx="10" hasCustomPrompt="1"/>
          </p:nvPr>
        </p:nvSpPr>
        <p:spPr>
          <a:xfrm>
            <a:off x="4249736" y="0"/>
            <a:ext cx="7942263" cy="5989638"/>
          </a:xfrm>
          <a:prstGeom prst="rect">
            <a:avLst/>
          </a:prstGeom>
        </p:spPr>
        <p:txBody>
          <a:bodyPr anchor="ctr"/>
          <a:lstStyle>
            <a:lvl1pPr marL="0" indent="0" algn="ctr">
              <a:buNone/>
              <a:defRPr sz="1800">
                <a:latin typeface="Verdana"/>
                <a:cs typeface="Verdana"/>
              </a:defRPr>
            </a:lvl1pPr>
          </a:lstStyle>
          <a:p>
            <a:r>
              <a:rPr lang="nl-NL" dirty="0" smtClean="0"/>
              <a:t>Image</a:t>
            </a:r>
            <a:endParaRPr lang="nl-NL" dirty="0"/>
          </a:p>
        </p:txBody>
      </p:sp>
    </p:spTree>
    <p:extLst>
      <p:ext uri="{BB962C8B-B14F-4D97-AF65-F5344CB8AC3E}">
        <p14:creationId xmlns:p14="http://schemas.microsoft.com/office/powerpoint/2010/main" val="50975317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 with title slide">
    <p:spTree>
      <p:nvGrpSpPr>
        <p:cNvPr id="1" name=""/>
        <p:cNvGrpSpPr/>
        <p:nvPr/>
      </p:nvGrpSpPr>
      <p:grpSpPr>
        <a:xfrm>
          <a:off x="0" y="0"/>
          <a:ext cx="0" cy="0"/>
          <a:chOff x="0" y="0"/>
          <a:chExt cx="0" cy="0"/>
        </a:xfrm>
      </p:grpSpPr>
      <p:sp>
        <p:nvSpPr>
          <p:cNvPr id="10" name="Rechthoek 2"/>
          <p:cNvSpPr/>
          <p:nvPr userDrawn="1"/>
        </p:nvSpPr>
        <p:spPr>
          <a:xfrm>
            <a:off x="17" y="0"/>
            <a:ext cx="12191983" cy="3149600"/>
          </a:xfrm>
          <a:prstGeom prst="rect">
            <a:avLst/>
          </a:prstGeom>
          <a:solidFill>
            <a:srgbClr val="093B37"/>
          </a:solidFill>
          <a:ln>
            <a:noFill/>
          </a:ln>
        </p:spPr>
        <p:style>
          <a:lnRef idx="2">
            <a:schemeClr val="accent1">
              <a:shade val="50000"/>
            </a:schemeClr>
          </a:lnRef>
          <a:fillRef idx="1">
            <a:schemeClr val="accent1"/>
          </a:fillRef>
          <a:effectRef idx="0">
            <a:schemeClr val="accent1"/>
          </a:effectRef>
          <a:fontRef idx="minor">
            <a:schemeClr val="lt1"/>
          </a:fontRef>
        </p:style>
        <p:txBody>
          <a:bodyPr lIns="91356" tIns="45677" rIns="91356" bIns="45677" rtlCol="0" anchor="ctr"/>
          <a:lstStyle/>
          <a:p>
            <a:pPr fontAlgn="base">
              <a:lnSpc>
                <a:spcPct val="95000"/>
              </a:lnSpc>
              <a:spcBef>
                <a:spcPct val="20000"/>
              </a:spcBef>
              <a:spcAft>
                <a:spcPct val="20000"/>
              </a:spcAft>
              <a:buClr>
                <a:srgbClr val="0F3277"/>
              </a:buClr>
              <a:buSzPct val="115000"/>
            </a:pPr>
            <a:endParaRPr lang="en-US" b="0" i="0" dirty="0">
              <a:solidFill>
                <a:srgbClr val="FFFFFF"/>
              </a:solidFill>
              <a:latin typeface="Verdana Standaard" charset="0"/>
            </a:endParaRPr>
          </a:p>
        </p:txBody>
      </p:sp>
      <p:sp>
        <p:nvSpPr>
          <p:cNvPr id="15" name="Tijdelijke aanduiding voor afbeelding 2"/>
          <p:cNvSpPr>
            <a:spLocks noGrp="1"/>
          </p:cNvSpPr>
          <p:nvPr>
            <p:ph type="pic" idx="13" hasCustomPrompt="1"/>
          </p:nvPr>
        </p:nvSpPr>
        <p:spPr>
          <a:xfrm>
            <a:off x="0" y="3149600"/>
            <a:ext cx="12192000" cy="2840038"/>
          </a:xfrm>
          <a:prstGeom prst="rect">
            <a:avLst/>
          </a:prstGeom>
        </p:spPr>
        <p:txBody>
          <a:bodyPr anchor="ctr"/>
          <a:lstStyle>
            <a:lvl1pPr marL="0" indent="0" algn="ctr">
              <a:buNone/>
              <a:defRPr sz="1800">
                <a:latin typeface="Verdana"/>
                <a:cs typeface="Verdana"/>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smtClean="0"/>
              <a:t>Image</a:t>
            </a:r>
            <a:endParaRPr lang="nl-NL" dirty="0"/>
          </a:p>
        </p:txBody>
      </p:sp>
      <p:sp>
        <p:nvSpPr>
          <p:cNvPr id="6" name="Tijdelijke aanduiding voor tekst 20"/>
          <p:cNvSpPr>
            <a:spLocks noGrp="1"/>
          </p:cNvSpPr>
          <p:nvPr>
            <p:ph type="body" sz="quarter" idx="15" hasCustomPrompt="1"/>
          </p:nvPr>
        </p:nvSpPr>
        <p:spPr>
          <a:xfrm>
            <a:off x="965200" y="1990725"/>
            <a:ext cx="11226800" cy="1438275"/>
          </a:xfrm>
          <a:prstGeom prst="rect">
            <a:avLst/>
          </a:prstGeom>
        </p:spPr>
        <p:txBody>
          <a:bodyPr anchor="ctr"/>
          <a:lstStyle>
            <a:lvl1pPr marL="0" indent="0" algn="l">
              <a:buFont typeface="Arial" charset="0"/>
              <a:buNone/>
              <a:defRPr sz="9600" b="1">
                <a:solidFill>
                  <a:schemeClr val="bg1"/>
                </a:solidFill>
                <a:latin typeface="Verdana"/>
                <a:cs typeface="Verdana"/>
              </a:defRPr>
            </a:lvl1pPr>
            <a:lvl3pPr marL="914400" indent="0" algn="l">
              <a:buNone/>
              <a:defRPr sz="3600">
                <a:solidFill>
                  <a:schemeClr val="bg1"/>
                </a:solidFill>
              </a:defRPr>
            </a:lvl3pPr>
          </a:lstStyle>
          <a:p>
            <a:pPr lvl="0"/>
            <a:r>
              <a:rPr lang="nl-NL" dirty="0" err="1" smtClean="0"/>
              <a:t>Heading</a:t>
            </a:r>
            <a:endParaRPr lang="nl-NL" dirty="0"/>
          </a:p>
        </p:txBody>
      </p:sp>
    </p:spTree>
    <p:extLst>
      <p:ext uri="{BB962C8B-B14F-4D97-AF65-F5344CB8AC3E}">
        <p14:creationId xmlns:p14="http://schemas.microsoft.com/office/powerpoint/2010/main" val="84672037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descr="EC-JRC-logo_horizontal_EN_pos_transparent-background.png"/>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586451" y="6059233"/>
            <a:ext cx="2463229" cy="720080"/>
          </a:xfrm>
          <a:prstGeom prst="rect">
            <a:avLst/>
          </a:prstGeom>
        </p:spPr>
      </p:pic>
      <p:sp>
        <p:nvSpPr>
          <p:cNvPr id="2" name="TextBox 1"/>
          <p:cNvSpPr txBox="1"/>
          <p:nvPr userDrawn="1"/>
        </p:nvSpPr>
        <p:spPr>
          <a:xfrm>
            <a:off x="10299700" y="546100"/>
            <a:ext cx="1524776" cy="369332"/>
          </a:xfrm>
          <a:prstGeom prst="rect">
            <a:avLst/>
          </a:prstGeom>
          <a:noFill/>
        </p:spPr>
        <p:txBody>
          <a:bodyPr wrap="none" rtlCol="0">
            <a:spAutoFit/>
          </a:bodyPr>
          <a:lstStyle/>
          <a:p>
            <a:r>
              <a:rPr lang="en-GB" dirty="0" smtClean="0"/>
              <a:t>Slide </a:t>
            </a:r>
            <a:fld id="{11FD7759-EDBE-45B7-8B32-C0D892938CC0}" type="slidenum">
              <a:rPr lang="en-GB" smtClean="0"/>
              <a:t>‹#›</a:t>
            </a:fld>
            <a:r>
              <a:rPr lang="en-GB" dirty="0" smtClean="0"/>
              <a:t> of 21</a:t>
            </a:r>
            <a:endParaRPr lang="en-GB" dirty="0"/>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67" r:id="rId3"/>
    <p:sldLayoutId id="2147483650" r:id="rId4"/>
    <p:sldLayoutId id="2147483651" r:id="rId5"/>
    <p:sldLayoutId id="2147483652" r:id="rId6"/>
    <p:sldLayoutId id="2147483656" r:id="rId7"/>
    <p:sldLayoutId id="2147483657" r:id="rId8"/>
    <p:sldLayoutId id="2147483653" r:id="rId9"/>
    <p:sldLayoutId id="2147483666" r:id="rId10"/>
    <p:sldLayoutId id="2147483654" r:id="rId11"/>
    <p:sldLayoutId id="2147483655" r:id="rId12"/>
  </p:sldLayoutIdLst>
  <p:timing>
    <p:tnLst>
      <p:par>
        <p:cTn id="1" dur="indefinite" restart="never" nodeType="tmRoot"/>
      </p:par>
    </p:tnLst>
  </p:timing>
  <p:txStyles>
    <p:titleStyle>
      <a:lvl1pPr algn="ctr" defTabSz="914400" rtl="0" eaLnBrk="1" latinLnBrk="0" hangingPunct="1">
        <a:lnSpc>
          <a:spcPct val="90000"/>
        </a:lnSpc>
        <a:spcBef>
          <a:spcPct val="0"/>
        </a:spcBef>
        <a:buNone/>
        <a:defRPr sz="3600" b="1" kern="1200">
          <a:solidFill>
            <a:schemeClr val="bg1"/>
          </a:solidFill>
          <a:latin typeface="Verdana" charset="0"/>
          <a:ea typeface="Verdana" charset="0"/>
          <a:cs typeface="Verdana" charset="0"/>
        </a:defRPr>
      </a:lvl1pPr>
    </p:titleStyle>
    <p:body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Verdana Standaard" charset="0"/>
          <a:ea typeface="+mn-ea"/>
          <a:cs typeface="+mn-cs"/>
        </a:defRPr>
      </a:lvl1pPr>
      <a:lvl2pPr marL="685800" indent="-228600" algn="l" defTabSz="914400" rtl="0" eaLnBrk="1" latinLnBrk="0" hangingPunct="1">
        <a:lnSpc>
          <a:spcPct val="90000"/>
        </a:lnSpc>
        <a:spcBef>
          <a:spcPts val="500"/>
        </a:spcBef>
        <a:buFont typeface="Arial"/>
        <a:buChar char="•"/>
        <a:defRPr sz="2400" b="0" i="0" kern="1200">
          <a:solidFill>
            <a:schemeClr val="tx1"/>
          </a:solidFill>
          <a:latin typeface="Verdana Standaard"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Verdana Standaard"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Verdana Standaard"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Verdana Standaard"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hyperlink" Target="mailto:krzysztof.wojtowicz@ec.europa.eu"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00.png"/></Relationships>
</file>

<file path=ppt/slides/_rels/slide17.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12.emf"/><Relationship Id="rId1" Type="http://schemas.openxmlformats.org/officeDocument/2006/relationships/slideLayout" Target="../slideLayouts/slideLayout3.xml"/><Relationship Id="rId4" Type="http://schemas.openxmlformats.org/officeDocument/2006/relationships/image" Target="../media/image110.png"/></Relationships>
</file>

<file path=ppt/slides/_rels/slide1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2.emf"/><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98654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en-GB" dirty="0" smtClean="0"/>
              <a:t>Methodology – Step 2: simple RAS (x2)</a:t>
            </a:r>
            <a:endParaRPr lang="en-GB" dirty="0"/>
          </a:p>
        </p:txBody>
      </p:sp>
      <p:sp>
        <p:nvSpPr>
          <p:cNvPr id="3" name="Text Placeholder 2"/>
          <p:cNvSpPr>
            <a:spLocks noGrp="1"/>
          </p:cNvSpPr>
          <p:nvPr>
            <p:ph type="body" sz="quarter" idx="12"/>
          </p:nvPr>
        </p:nvSpPr>
        <p:spPr/>
        <p:txBody>
          <a:bodyPr/>
          <a:lstStyle/>
          <a:p>
            <a:pPr marL="0" indent="0">
              <a:buNone/>
            </a:pPr>
            <a:r>
              <a:rPr lang="en-GB" dirty="0" smtClean="0"/>
              <a:t>Split Use in Air   </a:t>
            </a:r>
          </a:p>
          <a:p>
            <a:pPr marL="0" indent="0">
              <a:buNone/>
            </a:pPr>
            <a:r>
              <a:rPr lang="en-GB" dirty="0"/>
              <a:t>1. </a:t>
            </a:r>
            <a:r>
              <a:rPr lang="en-GB" dirty="0">
                <a:solidFill>
                  <a:srgbClr val="7030A0"/>
                </a:solidFill>
              </a:rPr>
              <a:t>Split row and column totals (VOM) for RAS</a:t>
            </a:r>
            <a:br>
              <a:rPr lang="en-GB" dirty="0">
                <a:solidFill>
                  <a:srgbClr val="7030A0"/>
                </a:solidFill>
              </a:rPr>
            </a:br>
            <a:r>
              <a:rPr lang="en-GB" dirty="0" smtClean="0"/>
              <a:t>2. </a:t>
            </a:r>
            <a:r>
              <a:rPr lang="en-GB" dirty="0" smtClean="0">
                <a:solidFill>
                  <a:schemeClr val="accent4"/>
                </a:solidFill>
              </a:rPr>
              <a:t>Adjust VST (only freight)</a:t>
            </a:r>
            <a:br>
              <a:rPr lang="en-GB" dirty="0" smtClean="0">
                <a:solidFill>
                  <a:schemeClr val="accent4"/>
                </a:solidFill>
              </a:rPr>
            </a:br>
            <a:r>
              <a:rPr lang="en-GB" dirty="0" smtClean="0"/>
              <a:t>3. </a:t>
            </a:r>
            <a:r>
              <a:rPr lang="en-GB" dirty="0"/>
              <a:t>Set weights for RAS matrix</a:t>
            </a:r>
          </a:p>
        </p:txBody>
      </p:sp>
      <p:grpSp>
        <p:nvGrpSpPr>
          <p:cNvPr id="8" name="Group 7"/>
          <p:cNvGrpSpPr/>
          <p:nvPr/>
        </p:nvGrpSpPr>
        <p:grpSpPr>
          <a:xfrm>
            <a:off x="519144" y="3625267"/>
            <a:ext cx="10438908" cy="2495314"/>
            <a:chOff x="519144" y="3625267"/>
            <a:chExt cx="10228093" cy="2288836"/>
          </a:xfrm>
        </p:grpSpPr>
        <p:pic>
          <p:nvPicPr>
            <p:cNvPr id="5" name="Picture 4"/>
            <p:cNvPicPr>
              <a:picLocks noChangeAspect="1"/>
            </p:cNvPicPr>
            <p:nvPr/>
          </p:nvPicPr>
          <p:blipFill>
            <a:blip r:embed="rId3"/>
            <a:stretch>
              <a:fillRect/>
            </a:stretch>
          </p:blipFill>
          <p:spPr>
            <a:xfrm>
              <a:off x="1101948" y="3625267"/>
              <a:ext cx="9645289" cy="2288836"/>
            </a:xfrm>
            <a:prstGeom prst="rect">
              <a:avLst/>
            </a:prstGeom>
          </p:spPr>
        </p:pic>
        <p:sp>
          <p:nvSpPr>
            <p:cNvPr id="6" name="TextBox 5"/>
            <p:cNvSpPr txBox="1"/>
            <p:nvPr/>
          </p:nvSpPr>
          <p:spPr>
            <a:xfrm>
              <a:off x="528973" y="5306298"/>
              <a:ext cx="927015" cy="307777"/>
            </a:xfrm>
            <a:prstGeom prst="rect">
              <a:avLst/>
            </a:prstGeom>
            <a:noFill/>
          </p:spPr>
          <p:txBody>
            <a:bodyPr wrap="square" rtlCol="0">
              <a:spAutoFit/>
            </a:bodyPr>
            <a:lstStyle/>
            <a:p>
              <a:r>
                <a:rPr lang="en-GB" sz="1400" dirty="0" smtClean="0">
                  <a:latin typeface="Verdana" panose="020B0604030504040204" pitchFamily="34" charset="0"/>
                  <a:ea typeface="Verdana" panose="020B0604030504040204" pitchFamily="34" charset="0"/>
                </a:rPr>
                <a:t>Pass.</a:t>
              </a:r>
              <a:endParaRPr lang="en-GB" sz="1400" dirty="0">
                <a:latin typeface="Verdana" panose="020B0604030504040204" pitchFamily="34" charset="0"/>
                <a:ea typeface="Verdana" panose="020B0604030504040204" pitchFamily="34" charset="0"/>
              </a:endParaRPr>
            </a:p>
          </p:txBody>
        </p:sp>
        <p:sp>
          <p:nvSpPr>
            <p:cNvPr id="7" name="TextBox 6"/>
            <p:cNvSpPr txBox="1"/>
            <p:nvPr/>
          </p:nvSpPr>
          <p:spPr>
            <a:xfrm>
              <a:off x="519144" y="5547186"/>
              <a:ext cx="927015" cy="307777"/>
            </a:xfrm>
            <a:prstGeom prst="rect">
              <a:avLst/>
            </a:prstGeom>
            <a:noFill/>
          </p:spPr>
          <p:txBody>
            <a:bodyPr wrap="square" rtlCol="0">
              <a:spAutoFit/>
            </a:bodyPr>
            <a:lstStyle/>
            <a:p>
              <a:r>
                <a:rPr lang="en-GB" sz="1400" dirty="0" err="1" smtClean="0">
                  <a:latin typeface="Verdana" panose="020B0604030504040204" pitchFamily="34" charset="0"/>
                  <a:ea typeface="Verdana" panose="020B0604030504040204" pitchFamily="34" charset="0"/>
                </a:rPr>
                <a:t>Frght</a:t>
              </a:r>
              <a:endParaRPr lang="en-GB" sz="1400" dirty="0">
                <a:latin typeface="Verdana" panose="020B0604030504040204" pitchFamily="34" charset="0"/>
                <a:ea typeface="Verdana" panose="020B0604030504040204" pitchFamily="34" charset="0"/>
              </a:endParaRPr>
            </a:p>
          </p:txBody>
        </p:sp>
      </p:grpSp>
      <p:sp>
        <p:nvSpPr>
          <p:cNvPr id="4" name="Oval 3"/>
          <p:cNvSpPr/>
          <p:nvPr/>
        </p:nvSpPr>
        <p:spPr>
          <a:xfrm>
            <a:off x="10368370" y="5488941"/>
            <a:ext cx="542441" cy="598161"/>
          </a:xfrm>
          <a:prstGeom prst="ellipse">
            <a:avLst/>
          </a:prstGeom>
          <a:noFill/>
          <a:ln w="7302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9807843" y="5501855"/>
            <a:ext cx="542441" cy="598161"/>
          </a:xfrm>
          <a:prstGeom prst="ellipse">
            <a:avLst/>
          </a:prstGeom>
          <a:noFill/>
          <a:ln w="730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13347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939800" y="213273"/>
            <a:ext cx="10896600" cy="993310"/>
          </a:xfrm>
        </p:spPr>
        <p:txBody>
          <a:bodyPr/>
          <a:lstStyle/>
          <a:p>
            <a:r>
              <a:rPr lang="en-GB" dirty="0" smtClean="0"/>
              <a:t>WARNING need to readjust shares! </a:t>
            </a:r>
          </a:p>
          <a:p>
            <a:r>
              <a:rPr lang="en-GB" dirty="0" smtClean="0"/>
              <a:t>Belly cargo in passenger flights  </a:t>
            </a:r>
            <a:endParaRPr lang="en-GB" dirty="0"/>
          </a:p>
        </p:txBody>
      </p:sp>
      <p:sp>
        <p:nvSpPr>
          <p:cNvPr id="3" name="Text Placeholder 2"/>
          <p:cNvSpPr>
            <a:spLocks noGrp="1"/>
          </p:cNvSpPr>
          <p:nvPr>
            <p:ph type="body" sz="quarter" idx="12"/>
          </p:nvPr>
        </p:nvSpPr>
        <p:spPr>
          <a:xfrm>
            <a:off x="56397" y="1625817"/>
            <a:ext cx="5011550" cy="4294537"/>
          </a:xfrm>
        </p:spPr>
        <p:txBody>
          <a:bodyPr/>
          <a:lstStyle/>
          <a:p>
            <a:r>
              <a:rPr lang="en-GB" dirty="0" smtClean="0"/>
              <a:t>Freight and passenger separate except in air </a:t>
            </a:r>
          </a:p>
          <a:p>
            <a:endParaRPr lang="en-GB" dirty="0"/>
          </a:p>
          <a:p>
            <a:r>
              <a:rPr lang="en-GB" dirty="0" smtClean="0"/>
              <a:t>Belly cargo in passenger flights account for almost half total freight</a:t>
            </a:r>
          </a:p>
          <a:p>
            <a:endParaRPr lang="en-GB" dirty="0"/>
          </a:p>
          <a:p>
            <a:r>
              <a:rPr lang="en-GB" dirty="0" smtClean="0"/>
              <a:t>It is an issue if freight is under/over represented by the shares</a:t>
            </a:r>
          </a:p>
          <a:p>
            <a:pPr marL="0" indent="0">
              <a:buNone/>
            </a:pPr>
            <a:r>
              <a:rPr lang="en-GB" dirty="0" smtClean="0"/>
              <a:t> </a:t>
            </a:r>
            <a:endParaRPr lang="en-GB" dirty="0"/>
          </a:p>
        </p:txBody>
      </p:sp>
      <p:pic>
        <p:nvPicPr>
          <p:cNvPr id="4" name="Content Placeholder 3"/>
          <p:cNvPicPr/>
          <p:nvPr/>
        </p:nvPicPr>
        <p:blipFill>
          <a:blip r:embed="rId3"/>
          <a:stretch>
            <a:fillRect/>
          </a:stretch>
        </p:blipFill>
        <p:spPr>
          <a:xfrm>
            <a:off x="4928461" y="1836602"/>
            <a:ext cx="7253203" cy="3975262"/>
          </a:xfrm>
          <a:prstGeom prst="rect">
            <a:avLst/>
          </a:prstGeom>
        </p:spPr>
      </p:pic>
      <p:sp>
        <p:nvSpPr>
          <p:cNvPr id="5" name="TextBox 4"/>
          <p:cNvSpPr txBox="1"/>
          <p:nvPr/>
        </p:nvSpPr>
        <p:spPr>
          <a:xfrm>
            <a:off x="4959455" y="5470899"/>
            <a:ext cx="3022168" cy="307777"/>
          </a:xfrm>
          <a:prstGeom prst="rect">
            <a:avLst/>
          </a:prstGeom>
          <a:noFill/>
        </p:spPr>
        <p:txBody>
          <a:bodyPr wrap="square" rtlCol="0">
            <a:spAutoFit/>
          </a:bodyPr>
          <a:lstStyle/>
          <a:p>
            <a:r>
              <a:rPr lang="en-GB" sz="1400" dirty="0" smtClean="0">
                <a:latin typeface="Verdana" panose="020B0604030504040204" pitchFamily="34" charset="0"/>
                <a:ea typeface="Verdana" panose="020B0604030504040204" pitchFamily="34" charset="0"/>
              </a:rPr>
              <a:t>Eurostat SBS shares</a:t>
            </a:r>
            <a:endParaRPr lang="en-GB" sz="14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8458674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a:blip r:embed="rId3"/>
          <a:stretch>
            <a:fillRect/>
          </a:stretch>
        </p:blipFill>
        <p:spPr>
          <a:xfrm>
            <a:off x="12794" y="1512893"/>
            <a:ext cx="8924670" cy="5383855"/>
          </a:xfrm>
          <a:prstGeom prst="rect">
            <a:avLst/>
          </a:prstGeom>
        </p:spPr>
      </p:pic>
      <p:sp>
        <p:nvSpPr>
          <p:cNvPr id="2" name="Text Placeholder 1"/>
          <p:cNvSpPr>
            <a:spLocks noGrp="1"/>
          </p:cNvSpPr>
          <p:nvPr>
            <p:ph type="body" sz="quarter" idx="11"/>
          </p:nvPr>
        </p:nvSpPr>
        <p:spPr>
          <a:xfrm>
            <a:off x="939799" y="349494"/>
            <a:ext cx="11722315" cy="993310"/>
          </a:xfrm>
        </p:spPr>
        <p:txBody>
          <a:bodyPr/>
          <a:lstStyle/>
          <a:p>
            <a:r>
              <a:rPr lang="en-GB" dirty="0" smtClean="0"/>
              <a:t>Results – preliminary checks air transport demand</a:t>
            </a:r>
            <a:endParaRPr lang="en-GB" dirty="0"/>
          </a:p>
        </p:txBody>
      </p:sp>
      <p:sp>
        <p:nvSpPr>
          <p:cNvPr id="3" name="Text Placeholder 2"/>
          <p:cNvSpPr>
            <a:spLocks noGrp="1"/>
          </p:cNvSpPr>
          <p:nvPr>
            <p:ph type="body" sz="quarter" idx="12"/>
          </p:nvPr>
        </p:nvSpPr>
        <p:spPr>
          <a:xfrm>
            <a:off x="8849531" y="1579324"/>
            <a:ext cx="3419959" cy="3614738"/>
          </a:xfrm>
        </p:spPr>
        <p:txBody>
          <a:bodyPr/>
          <a:lstStyle/>
          <a:p>
            <a:pPr marL="0" indent="0">
              <a:buNone/>
            </a:pPr>
            <a:r>
              <a:rPr lang="en-GB" sz="2400" u="sng" dirty="0" smtClean="0"/>
              <a:t>GTAP requirements</a:t>
            </a:r>
          </a:p>
          <a:p>
            <a:pPr marL="0" indent="0">
              <a:buNone/>
            </a:pPr>
            <a:r>
              <a:rPr lang="en-GB" sz="2400" b="1" dirty="0" smtClean="0"/>
              <a:t>Freight </a:t>
            </a:r>
          </a:p>
          <a:p>
            <a:pPr marL="0" indent="0">
              <a:buNone/>
            </a:pPr>
            <a:r>
              <a:rPr lang="en-GB" sz="2400" dirty="0" smtClean="0"/>
              <a:t>VST</a:t>
            </a:r>
          </a:p>
          <a:p>
            <a:pPr marL="0" indent="0">
              <a:buNone/>
            </a:pPr>
            <a:endParaRPr lang="en-GB" sz="2400" dirty="0" smtClean="0"/>
          </a:p>
          <a:p>
            <a:pPr marL="0" indent="0">
              <a:buNone/>
            </a:pPr>
            <a:r>
              <a:rPr lang="en-GB" sz="2400" b="1" dirty="0" smtClean="0"/>
              <a:t>Passenger</a:t>
            </a:r>
          </a:p>
          <a:p>
            <a:pPr marL="0" indent="0">
              <a:buNone/>
            </a:pPr>
            <a:r>
              <a:rPr lang="en-GB" sz="2400" dirty="0" smtClean="0"/>
              <a:t>VDPM+VDGM+VXMD</a:t>
            </a:r>
          </a:p>
          <a:p>
            <a:pPr marL="0" indent="0">
              <a:buNone/>
            </a:pPr>
            <a:endParaRPr lang="en-GB" sz="2400" dirty="0" smtClean="0"/>
          </a:p>
          <a:p>
            <a:pPr marL="0" indent="0">
              <a:buNone/>
            </a:pPr>
            <a:r>
              <a:rPr lang="en-GB" sz="2400" b="1" dirty="0" smtClean="0"/>
              <a:t>Either</a:t>
            </a:r>
            <a:r>
              <a:rPr lang="en-GB" sz="2400" dirty="0" smtClean="0"/>
              <a:t> </a:t>
            </a:r>
          </a:p>
          <a:p>
            <a:pPr marL="0" indent="0">
              <a:buNone/>
            </a:pPr>
            <a:r>
              <a:rPr lang="en-GB" sz="2400" dirty="0" smtClean="0"/>
              <a:t>VDKM+VDFM</a:t>
            </a:r>
            <a:endParaRPr lang="en-GB" sz="2400" dirty="0"/>
          </a:p>
        </p:txBody>
      </p:sp>
      <mc:AlternateContent xmlns:mc="http://schemas.openxmlformats.org/markup-compatibility/2006" xmlns:a14="http://schemas.microsoft.com/office/drawing/2010/main">
        <mc:Choice Requires="a14">
          <p:sp>
            <p:nvSpPr>
              <p:cNvPr id="6" name="Rectangle 5"/>
              <p:cNvSpPr/>
              <p:nvPr/>
            </p:nvSpPr>
            <p:spPr>
              <a:xfrm>
                <a:off x="-650930" y="1315072"/>
                <a:ext cx="9144006" cy="717697"/>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GB" sz="1600" i="1">
                              <a:latin typeface="Cambria Math" panose="02040503050406030204" pitchFamily="18" charset="0"/>
                            </a:rPr>
                          </m:ctrlPr>
                        </m:sSubPr>
                        <m:e>
                          <m:r>
                            <a:rPr lang="en-GB" sz="1600" i="1">
                              <a:latin typeface="Cambria Math" panose="02040503050406030204" pitchFamily="18" charset="0"/>
                            </a:rPr>
                            <m:t>𝑉𝑂𝑀</m:t>
                          </m:r>
                        </m:e>
                        <m:sub>
                          <m:r>
                            <a:rPr lang="en-GB" sz="1600" i="1">
                              <a:latin typeface="Cambria Math" panose="02040503050406030204" pitchFamily="18" charset="0"/>
                            </a:rPr>
                            <m:t>𝑖</m:t>
                          </m:r>
                          <m:r>
                            <a:rPr lang="en-GB" sz="1600" i="1">
                              <a:latin typeface="Cambria Math" panose="02040503050406030204" pitchFamily="18" charset="0"/>
                            </a:rPr>
                            <m:t>,</m:t>
                          </m:r>
                          <m:r>
                            <a:rPr lang="en-GB" sz="1600" i="1">
                              <a:latin typeface="Cambria Math" panose="02040503050406030204" pitchFamily="18" charset="0"/>
                            </a:rPr>
                            <m:t>𝑟</m:t>
                          </m:r>
                        </m:sub>
                      </m:sSub>
                      <m:r>
                        <a:rPr lang="en-GB" sz="1600" i="1">
                          <a:latin typeface="Cambria Math" panose="02040503050406030204" pitchFamily="18" charset="0"/>
                        </a:rPr>
                        <m:t>=</m:t>
                      </m:r>
                      <m:nary>
                        <m:naryPr>
                          <m:chr m:val="∑"/>
                          <m:supHide m:val="on"/>
                          <m:ctrlPr>
                            <a:rPr lang="en-GB" sz="1600" i="1">
                              <a:latin typeface="Cambria Math" panose="02040503050406030204" pitchFamily="18" charset="0"/>
                            </a:rPr>
                          </m:ctrlPr>
                        </m:naryPr>
                        <m:sub>
                          <m:r>
                            <m:rPr>
                              <m:brk m:alnAt="7"/>
                            </m:rPr>
                            <a:rPr lang="en-GB" sz="1600" i="1">
                              <a:latin typeface="Cambria Math" panose="02040503050406030204" pitchFamily="18" charset="0"/>
                            </a:rPr>
                            <m:t>𝑗</m:t>
                          </m:r>
                        </m:sub>
                        <m:sup/>
                        <m:e>
                          <m:sSub>
                            <m:sSubPr>
                              <m:ctrlPr>
                                <a:rPr lang="en-GB" sz="1600" i="1">
                                  <a:latin typeface="Cambria Math" panose="02040503050406030204" pitchFamily="18" charset="0"/>
                                </a:rPr>
                              </m:ctrlPr>
                            </m:sSubPr>
                            <m:e>
                              <m:r>
                                <a:rPr lang="en-GB" sz="1600" i="1">
                                  <a:latin typeface="Cambria Math" panose="02040503050406030204" pitchFamily="18" charset="0"/>
                                </a:rPr>
                                <m:t>𝑉𝐷𝐹𝑀</m:t>
                              </m:r>
                            </m:e>
                            <m:sub>
                              <m:r>
                                <a:rPr lang="en-GB" sz="1600" i="1">
                                  <a:latin typeface="Cambria Math" panose="02040503050406030204" pitchFamily="18" charset="0"/>
                                </a:rPr>
                                <m:t>𝑖</m:t>
                              </m:r>
                              <m:r>
                                <a:rPr lang="en-GB" sz="1600" i="1">
                                  <a:latin typeface="Cambria Math" panose="02040503050406030204" pitchFamily="18" charset="0"/>
                                </a:rPr>
                                <m:t>,</m:t>
                              </m:r>
                              <m:r>
                                <a:rPr lang="en-GB" sz="1600" i="1">
                                  <a:latin typeface="Cambria Math" panose="02040503050406030204" pitchFamily="18" charset="0"/>
                                </a:rPr>
                                <m:t>𝑗</m:t>
                              </m:r>
                              <m:r>
                                <a:rPr lang="en-GB" sz="1600" i="1">
                                  <a:latin typeface="Cambria Math" panose="02040503050406030204" pitchFamily="18" charset="0"/>
                                </a:rPr>
                                <m:t>,</m:t>
                              </m:r>
                              <m:r>
                                <a:rPr lang="en-GB" sz="1600" i="1">
                                  <a:latin typeface="Cambria Math" panose="02040503050406030204" pitchFamily="18" charset="0"/>
                                </a:rPr>
                                <m:t>𝑟</m:t>
                              </m:r>
                            </m:sub>
                          </m:sSub>
                          <m:r>
                            <a:rPr lang="en-GB" sz="1600" i="1">
                              <a:latin typeface="Cambria Math" panose="02040503050406030204" pitchFamily="18" charset="0"/>
                            </a:rPr>
                            <m:t>+</m:t>
                          </m:r>
                          <m:sSub>
                            <m:sSubPr>
                              <m:ctrlPr>
                                <a:rPr lang="en-GB" sz="1600" i="1">
                                  <a:latin typeface="Cambria Math" panose="02040503050406030204" pitchFamily="18" charset="0"/>
                                </a:rPr>
                              </m:ctrlPr>
                            </m:sSubPr>
                            <m:e>
                              <m:r>
                                <a:rPr lang="en-GB" sz="1600" i="1">
                                  <a:latin typeface="Cambria Math" panose="02040503050406030204" pitchFamily="18" charset="0"/>
                                </a:rPr>
                                <m:t>𝑉𝐷𝑃𝑀</m:t>
                              </m:r>
                            </m:e>
                            <m:sub>
                              <m:r>
                                <a:rPr lang="en-GB" sz="1600" i="1">
                                  <a:latin typeface="Cambria Math" panose="02040503050406030204" pitchFamily="18" charset="0"/>
                                </a:rPr>
                                <m:t>𝑖</m:t>
                              </m:r>
                              <m:r>
                                <a:rPr lang="en-GB" sz="1600" i="1">
                                  <a:latin typeface="Cambria Math" panose="02040503050406030204" pitchFamily="18" charset="0"/>
                                </a:rPr>
                                <m:t>,</m:t>
                              </m:r>
                              <m:r>
                                <a:rPr lang="en-GB" sz="1600" i="1">
                                  <a:latin typeface="Cambria Math" panose="02040503050406030204" pitchFamily="18" charset="0"/>
                                </a:rPr>
                                <m:t>𝑟</m:t>
                              </m:r>
                            </m:sub>
                          </m:sSub>
                          <m:r>
                            <a:rPr lang="en-GB" sz="1600" i="1">
                              <a:latin typeface="Cambria Math" panose="02040503050406030204" pitchFamily="18" charset="0"/>
                            </a:rPr>
                            <m:t>+</m:t>
                          </m:r>
                          <m:sSub>
                            <m:sSubPr>
                              <m:ctrlPr>
                                <a:rPr lang="en-GB" sz="1600" i="1">
                                  <a:latin typeface="Cambria Math" panose="02040503050406030204" pitchFamily="18" charset="0"/>
                                </a:rPr>
                              </m:ctrlPr>
                            </m:sSubPr>
                            <m:e>
                              <m:r>
                                <a:rPr lang="en-GB" sz="1600" i="1">
                                  <a:latin typeface="Cambria Math" panose="02040503050406030204" pitchFamily="18" charset="0"/>
                                </a:rPr>
                                <m:t>𝑉𝐷𝐺𝑀</m:t>
                              </m:r>
                            </m:e>
                            <m:sub>
                              <m:r>
                                <a:rPr lang="en-GB" sz="1600" i="1">
                                  <a:latin typeface="Cambria Math" panose="02040503050406030204" pitchFamily="18" charset="0"/>
                                </a:rPr>
                                <m:t>𝑖</m:t>
                              </m:r>
                              <m:r>
                                <a:rPr lang="en-GB" sz="1600" i="1">
                                  <a:latin typeface="Cambria Math" panose="02040503050406030204" pitchFamily="18" charset="0"/>
                                </a:rPr>
                                <m:t>,</m:t>
                              </m:r>
                              <m:r>
                                <a:rPr lang="en-GB" sz="1600" i="1">
                                  <a:latin typeface="Cambria Math" panose="02040503050406030204" pitchFamily="18" charset="0"/>
                                </a:rPr>
                                <m:t>𝑟</m:t>
                              </m:r>
                            </m:sub>
                          </m:sSub>
                          <m:r>
                            <a:rPr lang="en-GB" sz="1600" i="1">
                              <a:latin typeface="Cambria Math" panose="02040503050406030204" pitchFamily="18" charset="0"/>
                            </a:rPr>
                            <m:t>+</m:t>
                          </m:r>
                          <m:sSub>
                            <m:sSubPr>
                              <m:ctrlPr>
                                <a:rPr lang="en-GB" sz="1600" i="1">
                                  <a:latin typeface="Cambria Math" panose="02040503050406030204" pitchFamily="18" charset="0"/>
                                </a:rPr>
                              </m:ctrlPr>
                            </m:sSubPr>
                            <m:e>
                              <m:r>
                                <a:rPr lang="en-GB" sz="1600" i="1">
                                  <a:latin typeface="Cambria Math" panose="02040503050406030204" pitchFamily="18" charset="0"/>
                                </a:rPr>
                                <m:t>𝑉𝐷𝐾𝑀</m:t>
                              </m:r>
                            </m:e>
                            <m:sub>
                              <m:r>
                                <a:rPr lang="en-GB" sz="1600" i="1">
                                  <a:latin typeface="Cambria Math" panose="02040503050406030204" pitchFamily="18" charset="0"/>
                                </a:rPr>
                                <m:t>𝑖</m:t>
                              </m:r>
                              <m:r>
                                <a:rPr lang="en-GB" sz="1600" i="1">
                                  <a:latin typeface="Cambria Math" panose="02040503050406030204" pitchFamily="18" charset="0"/>
                                </a:rPr>
                                <m:t>,</m:t>
                              </m:r>
                              <m:r>
                                <a:rPr lang="en-GB" sz="1600" i="1">
                                  <a:latin typeface="Cambria Math" panose="02040503050406030204" pitchFamily="18" charset="0"/>
                                </a:rPr>
                                <m:t>𝑟</m:t>
                              </m:r>
                            </m:sub>
                          </m:sSub>
                          <m:r>
                            <a:rPr lang="en-GB" sz="1600" i="1">
                              <a:latin typeface="Cambria Math" panose="02040503050406030204" pitchFamily="18" charset="0"/>
                            </a:rPr>
                            <m:t>+</m:t>
                          </m:r>
                          <m:nary>
                            <m:naryPr>
                              <m:chr m:val="∑"/>
                              <m:supHide m:val="on"/>
                              <m:ctrlPr>
                                <a:rPr lang="en-GB" sz="1600" i="1">
                                  <a:latin typeface="Cambria Math" panose="02040503050406030204" pitchFamily="18" charset="0"/>
                                </a:rPr>
                              </m:ctrlPr>
                            </m:naryPr>
                            <m:sub>
                              <m:r>
                                <m:rPr>
                                  <m:brk m:alnAt="7"/>
                                </m:rPr>
                                <a:rPr lang="en-GB" sz="1600" i="1">
                                  <a:latin typeface="Cambria Math" panose="02040503050406030204" pitchFamily="18" charset="0"/>
                                </a:rPr>
                                <m:t>𝑆</m:t>
                              </m:r>
                            </m:sub>
                            <m:sup/>
                            <m:e>
                              <m:sSub>
                                <m:sSubPr>
                                  <m:ctrlPr>
                                    <a:rPr lang="en-GB" sz="1600" i="1">
                                      <a:latin typeface="Cambria Math" panose="02040503050406030204" pitchFamily="18" charset="0"/>
                                    </a:rPr>
                                  </m:ctrlPr>
                                </m:sSubPr>
                                <m:e>
                                  <m:r>
                                    <a:rPr lang="en-GB" sz="1600" i="1">
                                      <a:latin typeface="Cambria Math" panose="02040503050406030204" pitchFamily="18" charset="0"/>
                                    </a:rPr>
                                    <m:t>𝑉𝑋𝑀𝐷</m:t>
                                  </m:r>
                                </m:e>
                                <m:sub>
                                  <m:r>
                                    <a:rPr lang="en-GB" sz="1600" i="1">
                                      <a:latin typeface="Cambria Math" panose="02040503050406030204" pitchFamily="18" charset="0"/>
                                    </a:rPr>
                                    <m:t>𝑖</m:t>
                                  </m:r>
                                  <m:r>
                                    <a:rPr lang="en-GB" sz="1600" i="1">
                                      <a:latin typeface="Cambria Math" panose="02040503050406030204" pitchFamily="18" charset="0"/>
                                    </a:rPr>
                                    <m:t>,</m:t>
                                  </m:r>
                                  <m:r>
                                    <a:rPr lang="en-GB" sz="1600" i="1">
                                      <a:latin typeface="Cambria Math" panose="02040503050406030204" pitchFamily="18" charset="0"/>
                                    </a:rPr>
                                    <m:t>𝑟</m:t>
                                  </m:r>
                                  <m:r>
                                    <a:rPr lang="en-GB" sz="1600" i="1">
                                      <a:latin typeface="Cambria Math" panose="02040503050406030204" pitchFamily="18" charset="0"/>
                                    </a:rPr>
                                    <m:t>,</m:t>
                                  </m:r>
                                  <m:r>
                                    <a:rPr lang="en-GB" sz="1600" i="1">
                                      <a:latin typeface="Cambria Math" panose="02040503050406030204" pitchFamily="18" charset="0"/>
                                    </a:rPr>
                                    <m:t>𝑠</m:t>
                                  </m:r>
                                </m:sub>
                              </m:sSub>
                              <m:r>
                                <a:rPr lang="en-GB" sz="1600" i="1">
                                  <a:latin typeface="Cambria Math" panose="02040503050406030204" pitchFamily="18" charset="0"/>
                                </a:rPr>
                                <m:t>+</m:t>
                              </m:r>
                              <m:sSub>
                                <m:sSubPr>
                                  <m:ctrlPr>
                                    <a:rPr lang="en-GB" sz="1600" i="1">
                                      <a:latin typeface="Cambria Math" panose="02040503050406030204" pitchFamily="18" charset="0"/>
                                    </a:rPr>
                                  </m:ctrlPr>
                                </m:sSubPr>
                                <m:e>
                                  <m:r>
                                    <a:rPr lang="en-GB" sz="1600" i="1">
                                      <a:latin typeface="Cambria Math" panose="02040503050406030204" pitchFamily="18" charset="0"/>
                                    </a:rPr>
                                    <m:t>𝑉𝑆𝑇</m:t>
                                  </m:r>
                                </m:e>
                                <m:sub>
                                  <m:r>
                                    <a:rPr lang="en-GB" sz="1600" i="1">
                                      <a:latin typeface="Cambria Math" panose="02040503050406030204" pitchFamily="18" charset="0"/>
                                    </a:rPr>
                                    <m:t>𝑖</m:t>
                                  </m:r>
                                  <m:r>
                                    <a:rPr lang="en-GB" sz="1600" i="1">
                                      <a:latin typeface="Cambria Math" panose="02040503050406030204" pitchFamily="18" charset="0"/>
                                    </a:rPr>
                                    <m:t>,</m:t>
                                  </m:r>
                                  <m:r>
                                    <a:rPr lang="en-GB" sz="1600" i="1">
                                      <a:latin typeface="Cambria Math" panose="02040503050406030204" pitchFamily="18" charset="0"/>
                                    </a:rPr>
                                    <m:t>𝑟</m:t>
                                  </m:r>
                                </m:sub>
                              </m:sSub>
                              <m:r>
                                <a:rPr lang="en-GB" sz="1600" i="1">
                                  <a:latin typeface="Cambria Math" panose="02040503050406030204" pitchFamily="18" charset="0"/>
                                </a:rPr>
                                <m:t>       </m:t>
                              </m:r>
                            </m:e>
                          </m:nary>
                        </m:e>
                      </m:nary>
                    </m:oMath>
                  </m:oMathPara>
                </a14:m>
                <a:endParaRPr lang="en-GB" sz="1600" dirty="0"/>
              </a:p>
            </p:txBody>
          </p:sp>
        </mc:Choice>
        <mc:Fallback xmlns="">
          <p:sp>
            <p:nvSpPr>
              <p:cNvPr id="6" name="Rectangle 5"/>
              <p:cNvSpPr>
                <a:spLocks noRot="1" noChangeAspect="1" noMove="1" noResize="1" noEditPoints="1" noAdjustHandles="1" noChangeArrowheads="1" noChangeShapeType="1" noTextEdit="1"/>
              </p:cNvSpPr>
              <p:nvPr/>
            </p:nvSpPr>
            <p:spPr>
              <a:xfrm>
                <a:off x="-650930" y="1315072"/>
                <a:ext cx="9144006" cy="717697"/>
              </a:xfrm>
              <a:prstGeom prst="rect">
                <a:avLst/>
              </a:prstGeom>
              <a:blipFill>
                <a:blip r:embed="rId4"/>
                <a:stretch>
                  <a:fillRect/>
                </a:stretch>
              </a:blipFill>
            </p:spPr>
            <p:txBody>
              <a:bodyPr/>
              <a:lstStyle/>
              <a:p>
                <a:r>
                  <a:rPr lang="en-GB">
                    <a:noFill/>
                  </a:rPr>
                  <a:t> </a:t>
                </a:r>
              </a:p>
            </p:txBody>
          </p:sp>
        </mc:Fallback>
      </mc:AlternateContent>
      <p:sp>
        <p:nvSpPr>
          <p:cNvPr id="7" name="Oval 6"/>
          <p:cNvSpPr/>
          <p:nvPr/>
        </p:nvSpPr>
        <p:spPr>
          <a:xfrm>
            <a:off x="955297" y="5871411"/>
            <a:ext cx="231275" cy="4652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1894305" y="5895475"/>
            <a:ext cx="231275" cy="4652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2054725" y="5911517"/>
            <a:ext cx="231275" cy="4652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2672343" y="5887455"/>
            <a:ext cx="231275" cy="4652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3458408" y="5903497"/>
            <a:ext cx="231275" cy="4652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4549270" y="5903497"/>
            <a:ext cx="231275" cy="4652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5145008" y="5904041"/>
            <a:ext cx="231275" cy="4652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5609681" y="5904041"/>
            <a:ext cx="231275" cy="4652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6090400" y="5903497"/>
            <a:ext cx="231275" cy="4652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6876465" y="5903497"/>
            <a:ext cx="231275" cy="4652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p:cNvSpPr/>
          <p:nvPr/>
        </p:nvSpPr>
        <p:spPr>
          <a:xfrm>
            <a:off x="7006431" y="5919539"/>
            <a:ext cx="231275" cy="4652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8112792" y="5904041"/>
            <a:ext cx="231275" cy="4652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1107697" y="5895475"/>
            <a:ext cx="231275" cy="46522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2207124" y="5904041"/>
            <a:ext cx="231275" cy="46522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4694199" y="5887455"/>
            <a:ext cx="231275" cy="46522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6555621" y="5887455"/>
            <a:ext cx="231275" cy="46522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70598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en-GB" dirty="0" smtClean="0"/>
              <a:t>Conclusions</a:t>
            </a:r>
            <a:endParaRPr lang="en-GB" dirty="0"/>
          </a:p>
        </p:txBody>
      </p:sp>
      <p:sp>
        <p:nvSpPr>
          <p:cNvPr id="3" name="Text Placeholder 2"/>
          <p:cNvSpPr>
            <a:spLocks noGrp="1"/>
          </p:cNvSpPr>
          <p:nvPr>
            <p:ph type="body" sz="quarter" idx="12"/>
          </p:nvPr>
        </p:nvSpPr>
        <p:spPr>
          <a:xfrm>
            <a:off x="247973" y="1594821"/>
            <a:ext cx="11588427" cy="3614738"/>
          </a:xfrm>
        </p:spPr>
        <p:txBody>
          <a:bodyPr/>
          <a:lstStyle/>
          <a:p>
            <a:pPr marL="0" indent="0">
              <a:buNone/>
            </a:pPr>
            <a:r>
              <a:rPr lang="en-GB" dirty="0" smtClean="0"/>
              <a:t>Passenger and freight transport is implicitly accounted in GTAP</a:t>
            </a:r>
          </a:p>
          <a:p>
            <a:pPr marL="0" indent="0">
              <a:buNone/>
            </a:pPr>
            <a:endParaRPr lang="en-GB" dirty="0" smtClean="0"/>
          </a:p>
          <a:p>
            <a:pPr marL="0" indent="0">
              <a:buNone/>
            </a:pPr>
            <a:r>
              <a:rPr lang="en-GB" dirty="0" smtClean="0"/>
              <a:t>Transport </a:t>
            </a:r>
            <a:r>
              <a:rPr lang="en-GB" dirty="0"/>
              <a:t>data is hard to find. EU seems to have the most complete data but still has </a:t>
            </a:r>
            <a:r>
              <a:rPr lang="en-GB" dirty="0" smtClean="0"/>
              <a:t>gaps </a:t>
            </a:r>
            <a:endParaRPr lang="en-GB" dirty="0"/>
          </a:p>
          <a:p>
            <a:pPr marL="0" indent="0">
              <a:buNone/>
            </a:pPr>
            <a:endParaRPr lang="en-GB" dirty="0" smtClean="0"/>
          </a:p>
          <a:p>
            <a:pPr marL="0" indent="0">
              <a:buNone/>
            </a:pPr>
            <a:r>
              <a:rPr lang="en-GB" dirty="0" smtClean="0"/>
              <a:t>Differences </a:t>
            </a:r>
            <a:r>
              <a:rPr lang="en-GB" dirty="0"/>
              <a:t>between </a:t>
            </a:r>
            <a:r>
              <a:rPr lang="en-GB" dirty="0" smtClean="0"/>
              <a:t>available statistics and </a:t>
            </a:r>
            <a:r>
              <a:rPr lang="en-GB" dirty="0"/>
              <a:t>GTAP structure/data </a:t>
            </a:r>
            <a:r>
              <a:rPr lang="en-GB" dirty="0" smtClean="0"/>
              <a:t>makes </a:t>
            </a:r>
            <a:r>
              <a:rPr lang="en-GB" dirty="0"/>
              <a:t>the split </a:t>
            </a:r>
            <a:r>
              <a:rPr lang="en-GB" dirty="0" smtClean="0"/>
              <a:t>(pass./freight) trickier</a:t>
            </a:r>
            <a:endParaRPr lang="en-GB" dirty="0"/>
          </a:p>
          <a:p>
            <a:endParaRPr lang="en-GB" dirty="0"/>
          </a:p>
          <a:p>
            <a:pPr marL="0" indent="0">
              <a:buNone/>
            </a:pPr>
            <a:r>
              <a:rPr lang="en-GB" dirty="0" smtClean="0"/>
              <a:t>Today’s air split results are work in progress</a:t>
            </a:r>
          </a:p>
          <a:p>
            <a:pPr lvl="1"/>
            <a:endParaRPr lang="en-GB" sz="2400" dirty="0" smtClean="0"/>
          </a:p>
        </p:txBody>
      </p:sp>
    </p:spTree>
    <p:extLst>
      <p:ext uri="{BB962C8B-B14F-4D97-AF65-F5344CB8AC3E}">
        <p14:creationId xmlns:p14="http://schemas.microsoft.com/office/powerpoint/2010/main" val="34564520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2"/>
          <p:cNvSpPr txBox="1">
            <a:spLocks/>
          </p:cNvSpPr>
          <p:nvPr/>
        </p:nvSpPr>
        <p:spPr>
          <a:xfrm>
            <a:off x="821405" y="441993"/>
            <a:ext cx="10896600" cy="993310"/>
          </a:xfrm>
          <a:prstGeom prst="rect">
            <a:avLst/>
          </a:prstGeom>
        </p:spPr>
        <p:txBody>
          <a:bodyPr/>
          <a:lstStyle>
            <a:lvl1pPr marL="0" indent="0" algn="l" defTabSz="914400" rtl="0" eaLnBrk="1" latinLnBrk="0" hangingPunct="1">
              <a:lnSpc>
                <a:spcPct val="90000"/>
              </a:lnSpc>
              <a:spcBef>
                <a:spcPts val="1000"/>
              </a:spcBef>
              <a:buFont typeface="Arial"/>
              <a:buNone/>
              <a:defRPr sz="3600" b="0" i="0" kern="1200">
                <a:solidFill>
                  <a:schemeClr val="bg1"/>
                </a:solidFill>
                <a:latin typeface="Verdana"/>
                <a:ea typeface="+mn-ea"/>
                <a:cs typeface="Verdana"/>
              </a:defRPr>
            </a:lvl1pPr>
            <a:lvl2pPr marL="685800" indent="-228600" algn="l" defTabSz="914400" rtl="0" eaLnBrk="1" latinLnBrk="0" hangingPunct="1">
              <a:lnSpc>
                <a:spcPct val="90000"/>
              </a:lnSpc>
              <a:spcBef>
                <a:spcPts val="500"/>
              </a:spcBef>
              <a:buFont typeface="Arial"/>
              <a:buChar char="•"/>
              <a:defRPr sz="3600" b="1" i="0" kern="1200">
                <a:solidFill>
                  <a:schemeClr val="bg1"/>
                </a:solidFill>
                <a:latin typeface="Verdana Standaard" charset="0"/>
                <a:ea typeface="+mn-ea"/>
                <a:cs typeface="+mn-cs"/>
              </a:defRPr>
            </a:lvl2pPr>
            <a:lvl3pPr marL="1143000" indent="-228600" algn="l" defTabSz="914400" rtl="0" eaLnBrk="1" latinLnBrk="0" hangingPunct="1">
              <a:lnSpc>
                <a:spcPct val="90000"/>
              </a:lnSpc>
              <a:spcBef>
                <a:spcPts val="500"/>
              </a:spcBef>
              <a:buFont typeface="Arial"/>
              <a:buChar char="•"/>
              <a:defRPr sz="3600" b="1" i="0" kern="1200">
                <a:solidFill>
                  <a:schemeClr val="bg1"/>
                </a:solidFill>
                <a:latin typeface="Verdana Standaard" charset="0"/>
                <a:ea typeface="+mn-ea"/>
                <a:cs typeface="+mn-cs"/>
              </a:defRPr>
            </a:lvl3pPr>
            <a:lvl4pPr marL="1600200" indent="-228600" algn="l" defTabSz="914400" rtl="0" eaLnBrk="1" latinLnBrk="0" hangingPunct="1">
              <a:lnSpc>
                <a:spcPct val="90000"/>
              </a:lnSpc>
              <a:spcBef>
                <a:spcPts val="500"/>
              </a:spcBef>
              <a:buFont typeface="Arial"/>
              <a:buChar char="•"/>
              <a:defRPr sz="3600" b="1" i="0" kern="1200">
                <a:solidFill>
                  <a:schemeClr val="bg1"/>
                </a:solidFill>
                <a:latin typeface="Verdana Standaard" charset="0"/>
                <a:ea typeface="+mn-ea"/>
                <a:cs typeface="+mn-cs"/>
              </a:defRPr>
            </a:lvl4pPr>
            <a:lvl5pPr marL="2057400" indent="-228600" algn="l" defTabSz="914400" rtl="0" eaLnBrk="1" latinLnBrk="0" hangingPunct="1">
              <a:lnSpc>
                <a:spcPct val="90000"/>
              </a:lnSpc>
              <a:spcBef>
                <a:spcPts val="500"/>
              </a:spcBef>
              <a:buFont typeface="Arial"/>
              <a:buChar char="•"/>
              <a:defRPr sz="3600" b="1" i="0" kern="1200">
                <a:solidFill>
                  <a:schemeClr val="bg1"/>
                </a:solidFill>
                <a:latin typeface="Verdana Standaard"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3" name="TextBox 8"/>
          <p:cNvSpPr txBox="1"/>
          <p:nvPr/>
        </p:nvSpPr>
        <p:spPr>
          <a:xfrm>
            <a:off x="591127" y="1564713"/>
            <a:ext cx="10991273" cy="2554545"/>
          </a:xfrm>
          <a:prstGeom prst="rect">
            <a:avLst/>
          </a:prstGeom>
          <a:noFill/>
        </p:spPr>
        <p:txBody>
          <a:bodyPr wrap="square" lIns="91356" tIns="0" rIns="91356" bIns="0" rtlCol="0">
            <a:spAutoFit/>
          </a:bodyPr>
          <a:lstStyle/>
          <a:p>
            <a:r>
              <a:rPr lang="en-US" sz="3200" dirty="0" smtClean="0">
                <a:solidFill>
                  <a:srgbClr val="007196"/>
                </a:solidFill>
                <a:latin typeface="Verdana" panose="020B0604030504040204" pitchFamily="34" charset="0"/>
                <a:ea typeface="Verdana" panose="020B0604030504040204" pitchFamily="34" charset="0"/>
                <a:cs typeface="Verdana" panose="020B0604030504040204" pitchFamily="34" charset="0"/>
              </a:rPr>
              <a:t>				Thank </a:t>
            </a:r>
            <a:r>
              <a:rPr lang="en-US" sz="3200" dirty="0">
                <a:solidFill>
                  <a:srgbClr val="007196"/>
                </a:solidFill>
                <a:latin typeface="Verdana" panose="020B0604030504040204" pitchFamily="34" charset="0"/>
                <a:ea typeface="Verdana" panose="020B0604030504040204" pitchFamily="34" charset="0"/>
                <a:cs typeface="Verdana" panose="020B0604030504040204" pitchFamily="34" charset="0"/>
              </a:rPr>
              <a:t>you</a:t>
            </a:r>
          </a:p>
          <a:p>
            <a:endParaRPr lang="en-GB" dirty="0" smtClean="0">
              <a:solidFill>
                <a:srgbClr val="007196"/>
              </a:solidFill>
              <a:latin typeface="Verdana" panose="020B0604030504040204" pitchFamily="34" charset="0"/>
              <a:ea typeface="Verdana" panose="020B0604030504040204" pitchFamily="34" charset="0"/>
              <a:cs typeface="Verdana" panose="020B0604030504040204" pitchFamily="34" charset="0"/>
            </a:endParaRPr>
          </a:p>
          <a:p>
            <a:r>
              <a:rPr lang="en-GB" sz="2000" dirty="0" smtClean="0">
                <a:solidFill>
                  <a:srgbClr val="007196"/>
                </a:solidFill>
                <a:latin typeface="Verdana" panose="020B0604030504040204" pitchFamily="34" charset="0"/>
                <a:ea typeface="Verdana" panose="020B0604030504040204" pitchFamily="34" charset="0"/>
                <a:cs typeface="Verdana" panose="020B0604030504040204" pitchFamily="34" charset="0"/>
              </a:rPr>
              <a:t>Contact: </a:t>
            </a:r>
            <a:r>
              <a:rPr lang="en-GB" sz="2000" dirty="0">
                <a:solidFill>
                  <a:srgbClr val="007196"/>
                </a:solidFill>
                <a:latin typeface="Verdana" panose="020B0604030504040204" pitchFamily="34" charset="0"/>
                <a:ea typeface="Verdana" panose="020B0604030504040204" pitchFamily="34" charset="0"/>
                <a:cs typeface="Verdana" panose="020B0604030504040204" pitchFamily="34" charset="0"/>
              </a:rPr>
              <a:t> </a:t>
            </a:r>
            <a:r>
              <a:rPr lang="en-GB" sz="2000" dirty="0" smtClean="0">
                <a:latin typeface="Verdana" panose="020B0604030504040204" pitchFamily="34" charset="0"/>
                <a:ea typeface="Verdana" panose="020B0604030504040204" pitchFamily="34" charset="0"/>
                <a:cs typeface="Verdana" panose="020B0604030504040204" pitchFamily="34" charset="0"/>
                <a:hlinkClick r:id="rId2"/>
              </a:rPr>
              <a:t>ana.norman@ec.europa.eu</a:t>
            </a:r>
            <a:endParaRPr lang="en-GB" sz="2000" dirty="0" smtClean="0">
              <a:latin typeface="Verdana" panose="020B0604030504040204" pitchFamily="34" charset="0"/>
              <a:ea typeface="Verdana" panose="020B0604030504040204" pitchFamily="34" charset="0"/>
              <a:cs typeface="Verdana" panose="020B0604030504040204" pitchFamily="34" charset="0"/>
            </a:endParaRPr>
          </a:p>
          <a:p>
            <a:endParaRPr lang="en-GB" sz="2400" dirty="0" smtClean="0">
              <a:solidFill>
                <a:srgbClr val="007196"/>
              </a:solidFill>
              <a:latin typeface="Verdana" panose="020B0604030504040204" pitchFamily="34" charset="0"/>
              <a:ea typeface="Verdana" panose="020B0604030504040204" pitchFamily="34" charset="0"/>
              <a:cs typeface="Verdana" panose="020B0604030504040204" pitchFamily="34" charset="0"/>
            </a:endParaRPr>
          </a:p>
          <a:p>
            <a:endParaRPr lang="en-GB" sz="2400" dirty="0" smtClean="0">
              <a:latin typeface="Verdana" panose="020B0604030504040204" pitchFamily="34" charset="0"/>
              <a:ea typeface="Verdana" panose="020B0604030504040204" pitchFamily="34" charset="0"/>
              <a:cs typeface="Verdana" panose="020B0604030504040204" pitchFamily="34" charset="0"/>
            </a:endParaRPr>
          </a:p>
          <a:p>
            <a:endParaRPr lang="en-GB" sz="2400" dirty="0">
              <a:latin typeface="Verdana" panose="020B0604030504040204" pitchFamily="34" charset="0"/>
              <a:ea typeface="Verdana" panose="020B0604030504040204" pitchFamily="34" charset="0"/>
              <a:cs typeface="Verdana" panose="020B0604030504040204" pitchFamily="34" charset="0"/>
            </a:endParaRPr>
          </a:p>
          <a:p>
            <a:endParaRPr lang="en-GB" sz="24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0207249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en-GB" dirty="0" smtClean="0"/>
              <a:t>Methodology – Step 1: Split VOM – EU27+UK</a:t>
            </a:r>
            <a:endParaRPr lang="en-GB" dirty="0"/>
          </a:p>
        </p:txBody>
      </p:sp>
      <p:sp>
        <p:nvSpPr>
          <p:cNvPr id="3" name="Text Placeholder 2"/>
          <p:cNvSpPr>
            <a:spLocks noGrp="1"/>
          </p:cNvSpPr>
          <p:nvPr>
            <p:ph type="body" sz="quarter" idx="12"/>
          </p:nvPr>
        </p:nvSpPr>
        <p:spPr>
          <a:xfrm>
            <a:off x="8663553" y="1794788"/>
            <a:ext cx="3528446" cy="1022145"/>
          </a:xfrm>
        </p:spPr>
        <p:txBody>
          <a:bodyPr/>
          <a:lstStyle/>
          <a:p>
            <a:pPr marL="0" indent="0">
              <a:buNone/>
            </a:pPr>
            <a:r>
              <a:rPr lang="en-GB" dirty="0" smtClean="0"/>
              <a:t>Eurostat SBS has empty values</a:t>
            </a:r>
            <a:endParaRPr lang="en-GB" dirty="0"/>
          </a:p>
        </p:txBody>
      </p:sp>
      <p:pic>
        <p:nvPicPr>
          <p:cNvPr id="8" name="Picture 7"/>
          <p:cNvPicPr>
            <a:picLocks noChangeAspect="1"/>
          </p:cNvPicPr>
          <p:nvPr/>
        </p:nvPicPr>
        <p:blipFill>
          <a:blip r:embed="rId3"/>
          <a:stretch>
            <a:fillRect/>
          </a:stretch>
        </p:blipFill>
        <p:spPr>
          <a:xfrm>
            <a:off x="92009" y="1408844"/>
            <a:ext cx="8208669" cy="5022955"/>
          </a:xfrm>
          <a:prstGeom prst="rect">
            <a:avLst/>
          </a:prstGeom>
        </p:spPr>
      </p:pic>
    </p:spTree>
    <p:extLst>
      <p:ext uri="{BB962C8B-B14F-4D97-AF65-F5344CB8AC3E}">
        <p14:creationId xmlns:p14="http://schemas.microsoft.com/office/powerpoint/2010/main" val="8504142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8028121" y="1794790"/>
            <a:ext cx="4401519" cy="3614738"/>
          </a:xfrm>
        </p:spPr>
        <p:txBody>
          <a:bodyPr/>
          <a:lstStyle/>
          <a:p>
            <a:pPr marL="0" indent="0">
              <a:buNone/>
            </a:pPr>
            <a:r>
              <a:rPr lang="en-GB" sz="2400" dirty="0" smtClean="0"/>
              <a:t>Activity from </a:t>
            </a:r>
            <a:r>
              <a:rPr lang="en-GB" sz="2400" dirty="0"/>
              <a:t>PRIMES for </a:t>
            </a:r>
            <a:r>
              <a:rPr lang="en-GB" sz="2400" dirty="0" smtClean="0"/>
              <a:t>EU27+UK </a:t>
            </a:r>
            <a:r>
              <a:rPr lang="en-GB" sz="2400" dirty="0"/>
              <a:t>and </a:t>
            </a:r>
            <a:r>
              <a:rPr lang="en-GB" sz="2400" dirty="0" smtClean="0"/>
              <a:t>POLES </a:t>
            </a:r>
            <a:r>
              <a:rPr lang="en-GB" sz="2400" dirty="0"/>
              <a:t>for non EU </a:t>
            </a:r>
            <a:r>
              <a:rPr lang="en-GB" sz="2400" dirty="0" smtClean="0"/>
              <a:t>countries (air &amp; land available) </a:t>
            </a:r>
          </a:p>
          <a:p>
            <a:pPr marL="0" indent="0">
              <a:buNone/>
            </a:pPr>
            <a:endParaRPr lang="en-GB" sz="2400" dirty="0"/>
          </a:p>
          <a:p>
            <a:pPr marL="0" indent="0">
              <a:buNone/>
            </a:pPr>
            <a:r>
              <a:rPr lang="en-GB" sz="1800" b="1" dirty="0" smtClean="0"/>
              <a:t>𝑉𝑂𝑀</a:t>
            </a:r>
            <a:r>
              <a:rPr lang="en-GB" sz="1800" dirty="0" smtClean="0"/>
              <a:t>𝑓𝑟𝑒𝑖𝑔</a:t>
            </a:r>
            <a:r>
              <a:rPr lang="en-GB" sz="1800" dirty="0"/>
              <a:t>ℎ𝑡,𝑟=</a:t>
            </a:r>
            <a:r>
              <a:rPr lang="en-GB" sz="1800" b="1" dirty="0" smtClean="0">
                <a:solidFill>
                  <a:srgbClr val="00B050"/>
                </a:solidFill>
              </a:rPr>
              <a:t>𝑃</a:t>
            </a:r>
            <a:r>
              <a:rPr lang="en-GB" sz="1800" dirty="0" smtClean="0">
                <a:solidFill>
                  <a:srgbClr val="00B050"/>
                </a:solidFill>
              </a:rPr>
              <a:t>𝑓𝑟𝑒𝑖𝑔</a:t>
            </a:r>
            <a:r>
              <a:rPr lang="en-GB" sz="1800" dirty="0">
                <a:solidFill>
                  <a:srgbClr val="00B050"/>
                </a:solidFill>
              </a:rPr>
              <a:t>ℎ𝑡,𝑟</a:t>
            </a:r>
            <a:r>
              <a:rPr lang="en-GB" sz="1800" dirty="0"/>
              <a:t>∗</a:t>
            </a:r>
            <a:r>
              <a:rPr lang="en-GB" sz="1800" b="1" dirty="0" smtClean="0"/>
              <a:t>𝑄</a:t>
            </a:r>
            <a:r>
              <a:rPr lang="en-GB" sz="1800" dirty="0" smtClean="0"/>
              <a:t>𝑓𝑟𝑒𝑖𝑔</a:t>
            </a:r>
            <a:r>
              <a:rPr lang="en-GB" sz="1800" dirty="0"/>
              <a:t>ℎ𝑡,𝑟		</a:t>
            </a:r>
            <a:r>
              <a:rPr lang="en-GB" sz="1800" dirty="0" smtClean="0"/>
              <a:t>     </a:t>
            </a:r>
            <a:endParaRPr lang="en-GB" sz="1800" dirty="0"/>
          </a:p>
          <a:p>
            <a:pPr marL="0" indent="0">
              <a:buNone/>
            </a:pPr>
            <a:r>
              <a:rPr lang="en-GB" sz="1800" b="1" dirty="0" smtClean="0"/>
              <a:t>𝑉𝑂𝑀</a:t>
            </a:r>
            <a:r>
              <a:rPr lang="en-GB" sz="1800" dirty="0" smtClean="0"/>
              <a:t>𝑝𝑎𝑠𝑠</a:t>
            </a:r>
            <a:r>
              <a:rPr lang="en-GB" sz="1800" dirty="0"/>
              <a:t>,𝑟=</a:t>
            </a:r>
            <a:r>
              <a:rPr lang="en-GB" sz="1800" b="1" dirty="0" smtClean="0">
                <a:solidFill>
                  <a:srgbClr val="FF0000"/>
                </a:solidFill>
              </a:rPr>
              <a:t>𝑃</a:t>
            </a:r>
            <a:r>
              <a:rPr lang="en-GB" sz="1800" dirty="0" smtClean="0">
                <a:solidFill>
                  <a:srgbClr val="FF0000"/>
                </a:solidFill>
              </a:rPr>
              <a:t>𝑝𝑎𝑠𝑠</a:t>
            </a:r>
            <a:r>
              <a:rPr lang="en-GB" sz="1800" dirty="0">
                <a:solidFill>
                  <a:srgbClr val="FF0000"/>
                </a:solidFill>
              </a:rPr>
              <a:t>,𝑟</a:t>
            </a:r>
            <a:r>
              <a:rPr lang="en-GB" sz="1800" dirty="0"/>
              <a:t>∗</a:t>
            </a:r>
            <a:r>
              <a:rPr lang="en-GB" sz="1800" b="1" dirty="0" smtClean="0"/>
              <a:t>𝑄</a:t>
            </a:r>
            <a:r>
              <a:rPr lang="en-GB" sz="1800" dirty="0" smtClean="0"/>
              <a:t>𝑝𝑎𝑠𝑠</a:t>
            </a:r>
            <a:r>
              <a:rPr lang="en-GB" sz="1800" dirty="0"/>
              <a:t>,</a:t>
            </a:r>
            <a:r>
              <a:rPr lang="en-GB" sz="1800" dirty="0" smtClean="0"/>
              <a:t>𝑟</a:t>
            </a:r>
          </a:p>
          <a:p>
            <a:pPr marL="0" indent="0">
              <a:buNone/>
            </a:pPr>
            <a:endParaRPr lang="en-GB" sz="1800" i="1" dirty="0"/>
          </a:p>
          <a:p>
            <a:pPr marL="0" indent="0">
              <a:buNone/>
            </a:pPr>
            <a:r>
              <a:rPr lang="en-GB" sz="1800" dirty="0" smtClean="0"/>
              <a:t>P</a:t>
            </a:r>
            <a:r>
              <a:rPr lang="en-GB" sz="1800" baseline="30000" dirty="0" smtClean="0"/>
              <a:t>EU</a:t>
            </a:r>
            <a:r>
              <a:rPr lang="en-GB" sz="1800" dirty="0" smtClean="0"/>
              <a:t> from EU aggregated data</a:t>
            </a:r>
            <a:endParaRPr lang="en-GB" sz="1800" dirty="0"/>
          </a:p>
        </p:txBody>
      </p:sp>
      <p:sp>
        <p:nvSpPr>
          <p:cNvPr id="4" name="Text Placeholder 1"/>
          <p:cNvSpPr>
            <a:spLocks noGrp="1"/>
          </p:cNvSpPr>
          <p:nvPr>
            <p:ph type="body" sz="quarter" idx="11"/>
          </p:nvPr>
        </p:nvSpPr>
        <p:spPr>
          <a:xfrm>
            <a:off x="939800" y="461244"/>
            <a:ext cx="10896600" cy="993310"/>
          </a:xfrm>
        </p:spPr>
        <p:txBody>
          <a:bodyPr/>
          <a:lstStyle/>
          <a:p>
            <a:r>
              <a:rPr lang="en-GB" dirty="0" smtClean="0"/>
              <a:t>Methodology – Step 1: Split VOM – non EU</a:t>
            </a:r>
            <a:endParaRPr lang="en-GB" dirty="0"/>
          </a:p>
        </p:txBody>
      </p:sp>
      <p:pic>
        <p:nvPicPr>
          <p:cNvPr id="7" name="Picture 6"/>
          <p:cNvPicPr>
            <a:picLocks noChangeAspect="1"/>
          </p:cNvPicPr>
          <p:nvPr/>
        </p:nvPicPr>
        <p:blipFill>
          <a:blip r:embed="rId3"/>
          <a:stretch>
            <a:fillRect/>
          </a:stretch>
        </p:blipFill>
        <p:spPr>
          <a:xfrm>
            <a:off x="-649850" y="2267184"/>
            <a:ext cx="9043042" cy="3420588"/>
          </a:xfrm>
          <a:prstGeom prst="rect">
            <a:avLst/>
          </a:prstGeom>
        </p:spPr>
      </p:pic>
      <p:sp>
        <p:nvSpPr>
          <p:cNvPr id="8" name="TextBox 7"/>
          <p:cNvSpPr txBox="1"/>
          <p:nvPr/>
        </p:nvSpPr>
        <p:spPr>
          <a:xfrm>
            <a:off x="1162369" y="1518836"/>
            <a:ext cx="1162372" cy="646331"/>
          </a:xfrm>
          <a:prstGeom prst="rect">
            <a:avLst/>
          </a:prstGeom>
          <a:noFill/>
        </p:spPr>
        <p:txBody>
          <a:bodyPr wrap="square" rtlCol="0">
            <a:spAutoFit/>
          </a:bodyPr>
          <a:lstStyle/>
          <a:p>
            <a:r>
              <a:rPr lang="en-GB" dirty="0" smtClean="0">
                <a:latin typeface="Verdana" panose="020B0604030504040204" pitchFamily="34" charset="0"/>
                <a:ea typeface="Verdana" panose="020B0604030504040204" pitchFamily="34" charset="0"/>
              </a:rPr>
              <a:t>GTAP VOM</a:t>
            </a:r>
            <a:endParaRPr lang="en-GB" dirty="0">
              <a:latin typeface="Verdana" panose="020B0604030504040204" pitchFamily="34" charset="0"/>
              <a:ea typeface="Verdana" panose="020B0604030504040204" pitchFamily="34" charset="0"/>
            </a:endParaRPr>
          </a:p>
        </p:txBody>
      </p:sp>
      <p:sp>
        <p:nvSpPr>
          <p:cNvPr id="9" name="TextBox 8"/>
          <p:cNvSpPr txBox="1"/>
          <p:nvPr/>
        </p:nvSpPr>
        <p:spPr>
          <a:xfrm>
            <a:off x="4181952" y="1500758"/>
            <a:ext cx="1162372" cy="646331"/>
          </a:xfrm>
          <a:prstGeom prst="rect">
            <a:avLst/>
          </a:prstGeom>
          <a:noFill/>
        </p:spPr>
        <p:txBody>
          <a:bodyPr wrap="square" rtlCol="0">
            <a:spAutoFit/>
          </a:bodyPr>
          <a:lstStyle/>
          <a:p>
            <a:r>
              <a:rPr lang="en-GB" dirty="0" smtClean="0">
                <a:latin typeface="Verdana" panose="020B0604030504040204" pitchFamily="34" charset="0"/>
                <a:ea typeface="Verdana" panose="020B0604030504040204" pitchFamily="34" charset="0"/>
              </a:rPr>
              <a:t>Activity</a:t>
            </a:r>
          </a:p>
          <a:p>
            <a:r>
              <a:rPr lang="en-GB" dirty="0" smtClean="0">
                <a:latin typeface="Verdana" panose="020B0604030504040204" pitchFamily="34" charset="0"/>
                <a:ea typeface="Verdana" panose="020B0604030504040204" pitchFamily="34" charset="0"/>
              </a:rPr>
              <a:t>Pass/km</a:t>
            </a:r>
            <a:endParaRPr lang="en-GB" dirty="0">
              <a:latin typeface="Verdana" panose="020B0604030504040204" pitchFamily="34" charset="0"/>
              <a:ea typeface="Verdana" panose="020B0604030504040204" pitchFamily="34" charset="0"/>
            </a:endParaRPr>
          </a:p>
        </p:txBody>
      </p:sp>
      <p:sp>
        <p:nvSpPr>
          <p:cNvPr id="10" name="TextBox 9"/>
          <p:cNvSpPr txBox="1"/>
          <p:nvPr/>
        </p:nvSpPr>
        <p:spPr>
          <a:xfrm>
            <a:off x="5930675" y="1482680"/>
            <a:ext cx="1162372" cy="646331"/>
          </a:xfrm>
          <a:prstGeom prst="rect">
            <a:avLst/>
          </a:prstGeom>
          <a:noFill/>
        </p:spPr>
        <p:txBody>
          <a:bodyPr wrap="square" rtlCol="0">
            <a:spAutoFit/>
          </a:bodyPr>
          <a:lstStyle/>
          <a:p>
            <a:r>
              <a:rPr lang="en-GB" dirty="0" smtClean="0">
                <a:latin typeface="Verdana" panose="020B0604030504040204" pitchFamily="34" charset="0"/>
                <a:ea typeface="Verdana" panose="020B0604030504040204" pitchFamily="34" charset="0"/>
              </a:rPr>
              <a:t>Activity</a:t>
            </a:r>
          </a:p>
          <a:p>
            <a:r>
              <a:rPr lang="en-GB" dirty="0" smtClean="0">
                <a:latin typeface="Verdana" panose="020B0604030504040204" pitchFamily="34" charset="0"/>
                <a:ea typeface="Verdana" panose="020B0604030504040204" pitchFamily="34" charset="0"/>
              </a:rPr>
              <a:t>Ton/km</a:t>
            </a:r>
            <a:endParaRPr lang="en-GB" dirty="0">
              <a:latin typeface="Verdana" panose="020B0604030504040204" pitchFamily="34" charset="0"/>
              <a:ea typeface="Verdana" panose="020B0604030504040204" pitchFamily="34" charset="0"/>
            </a:endParaRPr>
          </a:p>
        </p:txBody>
      </p:sp>
      <p:sp>
        <p:nvSpPr>
          <p:cNvPr id="11" name="TextBox 10"/>
          <p:cNvSpPr txBox="1"/>
          <p:nvPr/>
        </p:nvSpPr>
        <p:spPr>
          <a:xfrm>
            <a:off x="1952786" y="3068664"/>
            <a:ext cx="1658319" cy="371959"/>
          </a:xfrm>
          <a:prstGeom prst="rect">
            <a:avLst/>
          </a:prstGeom>
          <a:solidFill>
            <a:srgbClr val="FF0000"/>
          </a:solidFill>
        </p:spPr>
        <p:txBody>
          <a:bodyPr wrap="square" rtlCol="0">
            <a:spAutoFit/>
          </a:bodyPr>
          <a:lstStyle/>
          <a:p>
            <a:endParaRPr lang="en-GB" dirty="0"/>
          </a:p>
        </p:txBody>
      </p:sp>
      <p:sp>
        <p:nvSpPr>
          <p:cNvPr id="12" name="TextBox 11"/>
          <p:cNvSpPr txBox="1"/>
          <p:nvPr/>
        </p:nvSpPr>
        <p:spPr>
          <a:xfrm>
            <a:off x="1934708" y="4073465"/>
            <a:ext cx="1658319" cy="523220"/>
          </a:xfrm>
          <a:prstGeom prst="rect">
            <a:avLst/>
          </a:prstGeom>
          <a:solidFill>
            <a:srgbClr val="FF0000"/>
          </a:solidFill>
        </p:spPr>
        <p:txBody>
          <a:bodyPr wrap="square" rtlCol="0">
            <a:spAutoFit/>
          </a:bodyPr>
          <a:lstStyle/>
          <a:p>
            <a:endParaRPr lang="en-GB" sz="1400" dirty="0" smtClean="0"/>
          </a:p>
          <a:p>
            <a:endParaRPr lang="en-GB" sz="1400" dirty="0"/>
          </a:p>
        </p:txBody>
      </p:sp>
      <p:sp>
        <p:nvSpPr>
          <p:cNvPr id="13" name="TextBox 12"/>
          <p:cNvSpPr txBox="1"/>
          <p:nvPr/>
        </p:nvSpPr>
        <p:spPr>
          <a:xfrm>
            <a:off x="0" y="1516256"/>
            <a:ext cx="1268272" cy="646331"/>
          </a:xfrm>
          <a:prstGeom prst="rect">
            <a:avLst/>
          </a:prstGeom>
          <a:noFill/>
        </p:spPr>
        <p:txBody>
          <a:bodyPr wrap="square" rtlCol="0">
            <a:spAutoFit/>
          </a:bodyPr>
          <a:lstStyle/>
          <a:p>
            <a:r>
              <a:rPr lang="en-GB" dirty="0" smtClean="0">
                <a:latin typeface="Verdana" panose="020B0604030504040204" pitchFamily="34" charset="0"/>
                <a:ea typeface="Verdana" panose="020B0604030504040204" pitchFamily="34" charset="0"/>
              </a:rPr>
              <a:t>Data available</a:t>
            </a:r>
            <a:endParaRPr lang="en-GB" dirty="0">
              <a:latin typeface="Verdana" panose="020B0604030504040204" pitchFamily="34" charset="0"/>
              <a:ea typeface="Verdana" panose="020B0604030504040204" pitchFamily="34" charset="0"/>
            </a:endParaRPr>
          </a:p>
        </p:txBody>
      </p:sp>
      <p:sp>
        <p:nvSpPr>
          <p:cNvPr id="14" name="TextBox 13"/>
          <p:cNvSpPr txBox="1"/>
          <p:nvPr/>
        </p:nvSpPr>
        <p:spPr>
          <a:xfrm>
            <a:off x="-64576" y="5295260"/>
            <a:ext cx="1332847" cy="646331"/>
          </a:xfrm>
          <a:prstGeom prst="rect">
            <a:avLst/>
          </a:prstGeom>
          <a:noFill/>
        </p:spPr>
        <p:txBody>
          <a:bodyPr wrap="square" rtlCol="0">
            <a:spAutoFit/>
          </a:bodyPr>
          <a:lstStyle/>
          <a:p>
            <a:r>
              <a:rPr lang="en-GB" dirty="0" smtClean="0">
                <a:latin typeface="Verdana" panose="020B0604030504040204" pitchFamily="34" charset="0"/>
                <a:ea typeface="Verdana" panose="020B0604030504040204" pitchFamily="34" charset="0"/>
              </a:rPr>
              <a:t>Estimated data</a:t>
            </a:r>
            <a:endParaRPr lang="en-GB" dirty="0">
              <a:latin typeface="Verdana" panose="020B0604030504040204" pitchFamily="34" charset="0"/>
              <a:ea typeface="Verdana" panose="020B0604030504040204" pitchFamily="34" charset="0"/>
            </a:endParaRPr>
          </a:p>
        </p:txBody>
      </p:sp>
      <p:sp>
        <p:nvSpPr>
          <p:cNvPr id="15" name="TextBox 14"/>
          <p:cNvSpPr txBox="1"/>
          <p:nvPr/>
        </p:nvSpPr>
        <p:spPr>
          <a:xfrm>
            <a:off x="2211096" y="5308178"/>
            <a:ext cx="1332847" cy="646331"/>
          </a:xfrm>
          <a:prstGeom prst="rect">
            <a:avLst/>
          </a:prstGeom>
          <a:noFill/>
        </p:spPr>
        <p:txBody>
          <a:bodyPr wrap="square" rtlCol="0">
            <a:spAutoFit/>
          </a:bodyPr>
          <a:lstStyle/>
          <a:p>
            <a:r>
              <a:rPr lang="en-GB" dirty="0" smtClean="0">
                <a:latin typeface="Verdana" panose="020B0604030504040204" pitchFamily="34" charset="0"/>
                <a:ea typeface="Verdana" panose="020B0604030504040204" pitchFamily="34" charset="0"/>
              </a:rPr>
              <a:t>SBS shares</a:t>
            </a:r>
            <a:endParaRPr lang="en-GB" dirty="0">
              <a:latin typeface="Verdana" panose="020B0604030504040204" pitchFamily="34" charset="0"/>
              <a:ea typeface="Verdana" panose="020B0604030504040204" pitchFamily="34" charset="0"/>
            </a:endParaRPr>
          </a:p>
        </p:txBody>
      </p:sp>
      <p:sp>
        <p:nvSpPr>
          <p:cNvPr id="16" name="TextBox 15"/>
          <p:cNvSpPr txBox="1"/>
          <p:nvPr/>
        </p:nvSpPr>
        <p:spPr>
          <a:xfrm>
            <a:off x="3673097" y="3074859"/>
            <a:ext cx="570847" cy="365764"/>
          </a:xfrm>
          <a:prstGeom prst="rect">
            <a:avLst/>
          </a:prstGeom>
          <a:solidFill>
            <a:schemeClr val="accent6">
              <a:lumMod val="60000"/>
              <a:lumOff val="40000"/>
            </a:schemeClr>
          </a:solidFill>
        </p:spPr>
        <p:txBody>
          <a:bodyPr wrap="square" rtlCol="0">
            <a:spAutoFit/>
          </a:bodyPr>
          <a:lstStyle/>
          <a:p>
            <a:endParaRPr lang="en-GB" dirty="0"/>
          </a:p>
        </p:txBody>
      </p:sp>
      <p:sp>
        <p:nvSpPr>
          <p:cNvPr id="17" name="TextBox 16"/>
          <p:cNvSpPr txBox="1"/>
          <p:nvPr/>
        </p:nvSpPr>
        <p:spPr>
          <a:xfrm>
            <a:off x="5220344" y="3072279"/>
            <a:ext cx="570847" cy="365764"/>
          </a:xfrm>
          <a:prstGeom prst="rect">
            <a:avLst/>
          </a:prstGeom>
          <a:solidFill>
            <a:schemeClr val="accent6">
              <a:lumMod val="60000"/>
              <a:lumOff val="40000"/>
            </a:schemeClr>
          </a:solidFill>
        </p:spPr>
        <p:txBody>
          <a:bodyPr wrap="square" rtlCol="0">
            <a:spAutoFit/>
          </a:bodyPr>
          <a:lstStyle/>
          <a:p>
            <a:endParaRPr lang="en-GB" dirty="0"/>
          </a:p>
        </p:txBody>
      </p:sp>
      <p:sp>
        <p:nvSpPr>
          <p:cNvPr id="18" name="TextBox 17"/>
          <p:cNvSpPr txBox="1"/>
          <p:nvPr/>
        </p:nvSpPr>
        <p:spPr>
          <a:xfrm>
            <a:off x="3701513" y="4079672"/>
            <a:ext cx="570847" cy="523220"/>
          </a:xfrm>
          <a:prstGeom prst="rect">
            <a:avLst/>
          </a:prstGeom>
          <a:solidFill>
            <a:schemeClr val="accent6">
              <a:lumMod val="60000"/>
              <a:lumOff val="40000"/>
            </a:schemeClr>
          </a:solidFill>
        </p:spPr>
        <p:txBody>
          <a:bodyPr wrap="square" rtlCol="0">
            <a:spAutoFit/>
          </a:bodyPr>
          <a:lstStyle/>
          <a:p>
            <a:endParaRPr lang="en-GB" sz="1000" dirty="0" smtClean="0"/>
          </a:p>
          <a:p>
            <a:endParaRPr lang="en-GB" dirty="0"/>
          </a:p>
        </p:txBody>
      </p:sp>
      <p:sp>
        <p:nvSpPr>
          <p:cNvPr id="19" name="TextBox 18"/>
          <p:cNvSpPr txBox="1"/>
          <p:nvPr/>
        </p:nvSpPr>
        <p:spPr>
          <a:xfrm>
            <a:off x="5248760" y="4092590"/>
            <a:ext cx="570847" cy="523220"/>
          </a:xfrm>
          <a:prstGeom prst="rect">
            <a:avLst/>
          </a:prstGeom>
          <a:solidFill>
            <a:schemeClr val="accent6">
              <a:lumMod val="60000"/>
              <a:lumOff val="40000"/>
            </a:schemeClr>
          </a:solidFill>
        </p:spPr>
        <p:txBody>
          <a:bodyPr wrap="square" rtlCol="0">
            <a:spAutoFit/>
          </a:bodyPr>
          <a:lstStyle/>
          <a:p>
            <a:endParaRPr lang="en-GB" sz="1000" dirty="0" smtClean="0"/>
          </a:p>
          <a:p>
            <a:endParaRPr lang="en-GB" dirty="0"/>
          </a:p>
        </p:txBody>
      </p:sp>
      <mc:AlternateContent xmlns:mc="http://schemas.openxmlformats.org/markup-compatibility/2006" xmlns:a14="http://schemas.microsoft.com/office/drawing/2010/main">
        <mc:Choice Requires="a14">
          <p:sp>
            <p:nvSpPr>
              <p:cNvPr id="20" name="TextBox 19"/>
              <p:cNvSpPr txBox="1"/>
              <p:nvPr/>
            </p:nvSpPr>
            <p:spPr>
              <a:xfrm>
                <a:off x="6850251" y="5308178"/>
                <a:ext cx="898902" cy="97334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i="1" dirty="0">
                              <a:latin typeface="Cambria Math" panose="02040503050406030204" pitchFamily="18" charset="0"/>
                            </a:rPr>
                          </m:ctrlPr>
                        </m:fPr>
                        <m:num>
                          <m:sSub>
                            <m:sSubPr>
                              <m:ctrlPr>
                                <a:rPr lang="en-GB" i="1" dirty="0">
                                  <a:latin typeface="Cambria Math" panose="02040503050406030204" pitchFamily="18" charset="0"/>
                                </a:rPr>
                              </m:ctrlPr>
                            </m:sSubPr>
                            <m:e>
                              <m:r>
                                <a:rPr lang="en-IE" i="1" dirty="0">
                                  <a:latin typeface="Cambria Math" panose="02040503050406030204" pitchFamily="18" charset="0"/>
                                </a:rPr>
                                <m:t>𝑃</m:t>
                              </m:r>
                            </m:e>
                            <m:sub>
                              <m:r>
                                <a:rPr lang="en-IE" i="1" dirty="0">
                                  <a:latin typeface="Cambria Math" panose="02040503050406030204" pitchFamily="18" charset="0"/>
                                </a:rPr>
                                <m:t>𝑓𝑟𝑒𝑖𝑔h𝑡</m:t>
                              </m:r>
                              <m:r>
                                <a:rPr lang="en-IE" i="1" dirty="0">
                                  <a:latin typeface="Cambria Math" panose="02040503050406030204" pitchFamily="18" charset="0"/>
                                </a:rPr>
                                <m:t>,</m:t>
                              </m:r>
                              <m:r>
                                <a:rPr lang="en-IE" i="1" dirty="0">
                                  <a:latin typeface="Cambria Math" panose="02040503050406030204" pitchFamily="18" charset="0"/>
                                </a:rPr>
                                <m:t>𝑟</m:t>
                              </m:r>
                            </m:sub>
                          </m:sSub>
                        </m:num>
                        <m:den>
                          <m:sSub>
                            <m:sSubPr>
                              <m:ctrlPr>
                                <a:rPr lang="en-GB" i="1" dirty="0">
                                  <a:latin typeface="Cambria Math" panose="02040503050406030204" pitchFamily="18" charset="0"/>
                                </a:rPr>
                              </m:ctrlPr>
                            </m:sSubPr>
                            <m:e>
                              <m:r>
                                <a:rPr lang="en-IE" i="1" dirty="0">
                                  <a:latin typeface="Cambria Math" panose="02040503050406030204" pitchFamily="18" charset="0"/>
                                </a:rPr>
                                <m:t>𝑃</m:t>
                              </m:r>
                            </m:e>
                            <m:sub>
                              <m:r>
                                <a:rPr lang="en-IE" i="1" dirty="0">
                                  <a:latin typeface="Cambria Math" panose="02040503050406030204" pitchFamily="18" charset="0"/>
                                </a:rPr>
                                <m:t>𝑝𝑎𝑠𝑠</m:t>
                              </m:r>
                              <m:r>
                                <a:rPr lang="en-IE" i="1" dirty="0">
                                  <a:latin typeface="Cambria Math" panose="02040503050406030204" pitchFamily="18" charset="0"/>
                                </a:rPr>
                                <m:t>, </m:t>
                              </m:r>
                              <m:r>
                                <a:rPr lang="en-IE" i="1" dirty="0">
                                  <a:latin typeface="Cambria Math" panose="02040503050406030204" pitchFamily="18" charset="0"/>
                                </a:rPr>
                                <m:t>𝑟</m:t>
                              </m:r>
                            </m:sub>
                          </m:sSub>
                        </m:den>
                      </m:f>
                      <m:r>
                        <a:rPr lang="en-IE" i="1" dirty="0">
                          <a:latin typeface="Cambria Math" panose="02040503050406030204" pitchFamily="18" charset="0"/>
                        </a:rPr>
                        <m:t>=</m:t>
                      </m:r>
                      <m:sSup>
                        <m:sSupPr>
                          <m:ctrlPr>
                            <a:rPr lang="en-GB" i="1" dirty="0">
                              <a:latin typeface="Cambria Math" panose="02040503050406030204" pitchFamily="18" charset="0"/>
                            </a:rPr>
                          </m:ctrlPr>
                        </m:sSupPr>
                        <m:e>
                          <m:r>
                            <a:rPr lang="en-IE" i="1" dirty="0">
                              <a:latin typeface="Cambria Math" panose="02040503050406030204" pitchFamily="18" charset="0"/>
                            </a:rPr>
                            <m:t>𝑃</m:t>
                          </m:r>
                        </m:e>
                        <m:sup>
                          <m:r>
                            <a:rPr lang="en-IE" i="1" dirty="0">
                              <a:latin typeface="Cambria Math" panose="02040503050406030204" pitchFamily="18" charset="0"/>
                            </a:rPr>
                            <m:t>𝐸𝑈</m:t>
                          </m:r>
                        </m:sup>
                      </m:sSup>
                    </m:oMath>
                  </m:oMathPara>
                </a14:m>
                <a:endParaRPr lang="en-GB" dirty="0"/>
              </a:p>
            </p:txBody>
          </p:sp>
        </mc:Choice>
        <mc:Fallback xmlns="">
          <p:sp>
            <p:nvSpPr>
              <p:cNvPr id="20" name="TextBox 19"/>
              <p:cNvSpPr txBox="1">
                <a:spLocks noRot="1" noChangeAspect="1" noMove="1" noResize="1" noEditPoints="1" noAdjustHandles="1" noChangeArrowheads="1" noChangeShapeType="1" noTextEdit="1"/>
              </p:cNvSpPr>
              <p:nvPr/>
            </p:nvSpPr>
            <p:spPr>
              <a:xfrm>
                <a:off x="6850251" y="5308178"/>
                <a:ext cx="898902" cy="973343"/>
              </a:xfrm>
              <a:prstGeom prst="rect">
                <a:avLst/>
              </a:prstGeom>
              <a:blipFill>
                <a:blip r:embed="rId4"/>
                <a:stretch>
                  <a:fillRect r="-7483"/>
                </a:stretch>
              </a:blipFill>
            </p:spPr>
            <p:txBody>
              <a:bodyPr/>
              <a:lstStyle/>
              <a:p>
                <a:r>
                  <a:rPr lang="en-GB">
                    <a:noFill/>
                  </a:rPr>
                  <a:t> </a:t>
                </a:r>
              </a:p>
            </p:txBody>
          </p:sp>
        </mc:Fallback>
      </mc:AlternateContent>
      <p:sp>
        <p:nvSpPr>
          <p:cNvPr id="21" name="TextBox 20"/>
          <p:cNvSpPr txBox="1"/>
          <p:nvPr/>
        </p:nvSpPr>
        <p:spPr>
          <a:xfrm>
            <a:off x="3556865" y="5243606"/>
            <a:ext cx="1332847" cy="646331"/>
          </a:xfrm>
          <a:prstGeom prst="rect">
            <a:avLst/>
          </a:prstGeom>
          <a:noFill/>
        </p:spPr>
        <p:txBody>
          <a:bodyPr wrap="square" rtlCol="0">
            <a:spAutoFit/>
          </a:bodyPr>
          <a:lstStyle/>
          <a:p>
            <a:r>
              <a:rPr lang="en-GB" dirty="0" err="1" smtClean="0">
                <a:solidFill>
                  <a:srgbClr val="FF0000"/>
                </a:solidFill>
                <a:latin typeface="Verdana" panose="020B0604030504040204" pitchFamily="34" charset="0"/>
                <a:ea typeface="Verdana" panose="020B0604030504040204" pitchFamily="34" charset="0"/>
              </a:rPr>
              <a:t>P</a:t>
            </a:r>
            <a:r>
              <a:rPr lang="en-GB" baseline="-25000" dirty="0" err="1" smtClean="0">
                <a:solidFill>
                  <a:srgbClr val="FF0000"/>
                </a:solidFill>
                <a:latin typeface="Verdana" panose="020B0604030504040204" pitchFamily="34" charset="0"/>
                <a:ea typeface="Verdana" panose="020B0604030504040204" pitchFamily="34" charset="0"/>
              </a:rPr>
              <a:t>pass</a:t>
            </a:r>
            <a:endParaRPr lang="en-GB" baseline="-25000" dirty="0" smtClean="0">
              <a:solidFill>
                <a:srgbClr val="FF0000"/>
              </a:solidFill>
              <a:latin typeface="Verdana" panose="020B0604030504040204" pitchFamily="34" charset="0"/>
              <a:ea typeface="Verdana" panose="020B0604030504040204" pitchFamily="34" charset="0"/>
            </a:endParaRPr>
          </a:p>
          <a:p>
            <a:r>
              <a:rPr lang="en-GB" dirty="0" smtClean="0">
                <a:solidFill>
                  <a:srgbClr val="FF0000"/>
                </a:solidFill>
                <a:latin typeface="Verdana" panose="020B0604030504040204" pitchFamily="34" charset="0"/>
                <a:ea typeface="Verdana" panose="020B0604030504040204" pitchFamily="34" charset="0"/>
              </a:rPr>
              <a:t> </a:t>
            </a:r>
            <a:r>
              <a:rPr lang="en-GB" dirty="0" err="1" smtClean="0">
                <a:solidFill>
                  <a:srgbClr val="FF0000"/>
                </a:solidFill>
                <a:latin typeface="Verdana" panose="020B0604030504040204" pitchFamily="34" charset="0"/>
                <a:ea typeface="Verdana" panose="020B0604030504040204" pitchFamily="34" charset="0"/>
              </a:rPr>
              <a:t>eq</a:t>
            </a:r>
            <a:endParaRPr lang="en-GB" dirty="0">
              <a:solidFill>
                <a:srgbClr val="FF0000"/>
              </a:solidFill>
              <a:latin typeface="Verdana" panose="020B0604030504040204" pitchFamily="34" charset="0"/>
              <a:ea typeface="Verdana" panose="020B0604030504040204" pitchFamily="34" charset="0"/>
            </a:endParaRPr>
          </a:p>
        </p:txBody>
      </p:sp>
      <p:sp>
        <p:nvSpPr>
          <p:cNvPr id="22" name="TextBox 21"/>
          <p:cNvSpPr txBox="1"/>
          <p:nvPr/>
        </p:nvSpPr>
        <p:spPr>
          <a:xfrm>
            <a:off x="5104114" y="5225528"/>
            <a:ext cx="1332847" cy="646331"/>
          </a:xfrm>
          <a:prstGeom prst="rect">
            <a:avLst/>
          </a:prstGeom>
          <a:noFill/>
        </p:spPr>
        <p:txBody>
          <a:bodyPr wrap="square" rtlCol="0">
            <a:spAutoFit/>
          </a:bodyPr>
          <a:lstStyle/>
          <a:p>
            <a:r>
              <a:rPr lang="en-GB" dirty="0" err="1" smtClean="0">
                <a:solidFill>
                  <a:srgbClr val="00B050"/>
                </a:solidFill>
                <a:latin typeface="Verdana" panose="020B0604030504040204" pitchFamily="34" charset="0"/>
                <a:ea typeface="Verdana" panose="020B0604030504040204" pitchFamily="34" charset="0"/>
              </a:rPr>
              <a:t>P</a:t>
            </a:r>
            <a:r>
              <a:rPr lang="en-GB" baseline="-25000" dirty="0" err="1" smtClean="0">
                <a:solidFill>
                  <a:srgbClr val="00B050"/>
                </a:solidFill>
                <a:latin typeface="Verdana" panose="020B0604030504040204" pitchFamily="34" charset="0"/>
                <a:ea typeface="Verdana" panose="020B0604030504040204" pitchFamily="34" charset="0"/>
              </a:rPr>
              <a:t>freight</a:t>
            </a:r>
            <a:endParaRPr lang="en-GB" baseline="-25000" dirty="0" smtClean="0">
              <a:solidFill>
                <a:srgbClr val="00B050"/>
              </a:solidFill>
              <a:latin typeface="Verdana" panose="020B0604030504040204" pitchFamily="34" charset="0"/>
              <a:ea typeface="Verdana" panose="020B0604030504040204" pitchFamily="34" charset="0"/>
            </a:endParaRPr>
          </a:p>
          <a:p>
            <a:r>
              <a:rPr lang="en-GB" dirty="0" smtClean="0">
                <a:solidFill>
                  <a:srgbClr val="00B050"/>
                </a:solidFill>
                <a:latin typeface="Verdana" panose="020B0604030504040204" pitchFamily="34" charset="0"/>
                <a:ea typeface="Verdana" panose="020B0604030504040204" pitchFamily="34" charset="0"/>
              </a:rPr>
              <a:t> </a:t>
            </a:r>
            <a:r>
              <a:rPr lang="en-GB" dirty="0" err="1" smtClean="0">
                <a:solidFill>
                  <a:srgbClr val="00B050"/>
                </a:solidFill>
                <a:latin typeface="Verdana" panose="020B0604030504040204" pitchFamily="34" charset="0"/>
                <a:ea typeface="Verdana" panose="020B0604030504040204" pitchFamily="34" charset="0"/>
              </a:rPr>
              <a:t>eq</a:t>
            </a:r>
            <a:endParaRPr lang="en-GB" dirty="0">
              <a:solidFill>
                <a:srgbClr val="00B050"/>
              </a:solidFill>
              <a:latin typeface="Verdana" panose="020B0604030504040204" pitchFamily="34" charset="0"/>
              <a:ea typeface="Verdana" panose="020B0604030504040204" pitchFamily="34" charset="0"/>
            </a:endParaRPr>
          </a:p>
        </p:txBody>
      </p:sp>
      <p:sp>
        <p:nvSpPr>
          <p:cNvPr id="23" name="Down Arrow 22"/>
          <p:cNvSpPr/>
          <p:nvPr/>
        </p:nvSpPr>
        <p:spPr>
          <a:xfrm>
            <a:off x="1534332" y="2129011"/>
            <a:ext cx="154983" cy="2577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Down Arrow 23"/>
          <p:cNvSpPr/>
          <p:nvPr/>
        </p:nvSpPr>
        <p:spPr>
          <a:xfrm>
            <a:off x="4724400" y="2110933"/>
            <a:ext cx="154983" cy="2577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Down Arrow 24"/>
          <p:cNvSpPr/>
          <p:nvPr/>
        </p:nvSpPr>
        <p:spPr>
          <a:xfrm>
            <a:off x="6367215" y="2095435"/>
            <a:ext cx="154983" cy="2577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Down Arrow 25"/>
          <p:cNvSpPr/>
          <p:nvPr/>
        </p:nvSpPr>
        <p:spPr>
          <a:xfrm flipV="1">
            <a:off x="3964973" y="5099524"/>
            <a:ext cx="173065" cy="2970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Down Arrow 26"/>
          <p:cNvSpPr/>
          <p:nvPr/>
        </p:nvSpPr>
        <p:spPr>
          <a:xfrm flipV="1">
            <a:off x="5543221" y="5050450"/>
            <a:ext cx="173065" cy="2970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Down Arrow 27"/>
          <p:cNvSpPr/>
          <p:nvPr/>
        </p:nvSpPr>
        <p:spPr>
          <a:xfrm flipV="1">
            <a:off x="7077548" y="3074859"/>
            <a:ext cx="126578" cy="23036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Down Arrow 28"/>
          <p:cNvSpPr/>
          <p:nvPr/>
        </p:nvSpPr>
        <p:spPr>
          <a:xfrm rot="2760000" flipV="1">
            <a:off x="2758687" y="5225528"/>
            <a:ext cx="206658" cy="19928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Down Arrow 29"/>
          <p:cNvSpPr/>
          <p:nvPr/>
        </p:nvSpPr>
        <p:spPr>
          <a:xfrm rot="-1920000" flipV="1">
            <a:off x="2151672" y="5222948"/>
            <a:ext cx="206658" cy="19928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560115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8028121" y="1794790"/>
            <a:ext cx="4401519" cy="3614738"/>
          </a:xfrm>
        </p:spPr>
        <p:txBody>
          <a:bodyPr/>
          <a:lstStyle/>
          <a:p>
            <a:pPr marL="0" indent="0">
              <a:buNone/>
            </a:pPr>
            <a:r>
              <a:rPr lang="en-GB" sz="2400" dirty="0" smtClean="0"/>
              <a:t>Non EU freight &amp; pass prices solved from 2 unknowns</a:t>
            </a:r>
          </a:p>
          <a:p>
            <a:pPr marL="0" indent="0">
              <a:buNone/>
            </a:pPr>
            <a:endParaRPr lang="en-GB" sz="2400" dirty="0"/>
          </a:p>
          <a:p>
            <a:pPr marL="0" indent="0">
              <a:buNone/>
            </a:pPr>
            <a:endParaRPr lang="en-GB" sz="2400" dirty="0" smtClean="0"/>
          </a:p>
          <a:p>
            <a:pPr marL="0" indent="0">
              <a:buNone/>
            </a:pPr>
            <a:endParaRPr lang="en-GB" sz="2400" dirty="0" smtClean="0"/>
          </a:p>
          <a:p>
            <a:pPr marL="0" indent="0">
              <a:buNone/>
            </a:pPr>
            <a:r>
              <a:rPr lang="en-GB" sz="2400" dirty="0" smtClean="0"/>
              <a:t>𝑉𝑂𝑀</a:t>
            </a:r>
            <a:r>
              <a:rPr lang="en-GB" sz="2400" baseline="-25000" dirty="0" smtClean="0"/>
              <a:t>𝑟𝐺𝑇𝐴𝑃</a:t>
            </a:r>
            <a:r>
              <a:rPr lang="en-GB" sz="2400" dirty="0"/>
              <a:t>=</a:t>
            </a:r>
            <a:r>
              <a:rPr lang="en-GB" sz="2400" dirty="0" smtClean="0"/>
              <a:t>𝑃</a:t>
            </a:r>
            <a:r>
              <a:rPr lang="en-GB" sz="2400" baseline="-25000" dirty="0" smtClean="0"/>
              <a:t>𝑓𝑟𝑒𝑖𝑔</a:t>
            </a:r>
            <a:r>
              <a:rPr lang="en-GB" sz="2400" baseline="-25000" dirty="0"/>
              <a:t>ℎ𝑡,𝑟</a:t>
            </a:r>
            <a:r>
              <a:rPr lang="en-GB" sz="2400" dirty="0"/>
              <a:t>∗</a:t>
            </a:r>
            <a:r>
              <a:rPr lang="en-GB" sz="2400" dirty="0" smtClean="0"/>
              <a:t>𝑄</a:t>
            </a:r>
            <a:r>
              <a:rPr lang="en-GB" sz="2400" baseline="-25000" dirty="0" smtClean="0"/>
              <a:t>𝑓𝑟𝑒𝑖𝑔</a:t>
            </a:r>
            <a:r>
              <a:rPr lang="en-GB" sz="2400" baseline="-25000" dirty="0"/>
              <a:t>ℎ𝑡,</a:t>
            </a:r>
            <a:r>
              <a:rPr lang="en-GB" sz="2400" baseline="-25000" dirty="0" smtClean="0"/>
              <a:t>𝑟 </a:t>
            </a:r>
            <a:r>
              <a:rPr lang="en-GB" sz="2400" dirty="0" smtClean="0"/>
              <a:t>+ 	𝑃</a:t>
            </a:r>
            <a:r>
              <a:rPr lang="en-GB" sz="2400" baseline="-25000" dirty="0" smtClean="0"/>
              <a:t>𝑝𝑎𝑠𝑠</a:t>
            </a:r>
            <a:r>
              <a:rPr lang="en-GB" sz="2400" baseline="-25000" dirty="0"/>
              <a:t>,</a:t>
            </a:r>
            <a:r>
              <a:rPr lang="en-GB" sz="2400" baseline="-25000" dirty="0" smtClean="0"/>
              <a:t>𝑟</a:t>
            </a:r>
            <a:r>
              <a:rPr lang="en-GB" sz="2400" dirty="0" smtClean="0"/>
              <a:t>∗𝑄</a:t>
            </a:r>
            <a:r>
              <a:rPr lang="en-GB" sz="2400" baseline="-25000" dirty="0" smtClean="0"/>
              <a:t>𝑝𝑎𝑠𝑠</a:t>
            </a:r>
            <a:r>
              <a:rPr lang="en-GB" sz="2400" baseline="-25000" dirty="0"/>
              <a:t>,𝑟</a:t>
            </a:r>
          </a:p>
          <a:p>
            <a:pPr marL="0" indent="0">
              <a:buNone/>
            </a:pPr>
            <a:endParaRPr lang="en-GB" sz="1800" dirty="0" smtClean="0"/>
          </a:p>
          <a:p>
            <a:pPr marL="0" indent="0">
              <a:buNone/>
            </a:pPr>
            <a:endParaRPr lang="en-GB" sz="2400" dirty="0" smtClean="0"/>
          </a:p>
          <a:p>
            <a:pPr marL="0" indent="0">
              <a:buNone/>
            </a:pPr>
            <a:endParaRPr lang="en-GB" sz="2400" dirty="0" smtClean="0"/>
          </a:p>
          <a:p>
            <a:pPr marL="0" indent="0">
              <a:buNone/>
            </a:pPr>
            <a:endParaRPr lang="en-GB" sz="2400" dirty="0"/>
          </a:p>
        </p:txBody>
      </p:sp>
      <p:sp>
        <p:nvSpPr>
          <p:cNvPr id="4" name="Text Placeholder 1"/>
          <p:cNvSpPr>
            <a:spLocks noGrp="1"/>
          </p:cNvSpPr>
          <p:nvPr>
            <p:ph type="body" sz="quarter" idx="11"/>
          </p:nvPr>
        </p:nvSpPr>
        <p:spPr>
          <a:xfrm>
            <a:off x="939800" y="445746"/>
            <a:ext cx="10896600" cy="993310"/>
          </a:xfrm>
        </p:spPr>
        <p:txBody>
          <a:bodyPr/>
          <a:lstStyle/>
          <a:p>
            <a:r>
              <a:rPr lang="en-GB" dirty="0" smtClean="0"/>
              <a:t>Methodology – Step 1: Split VOM – non EU</a:t>
            </a:r>
            <a:endParaRPr lang="en-GB" dirty="0"/>
          </a:p>
        </p:txBody>
      </p:sp>
      <p:pic>
        <p:nvPicPr>
          <p:cNvPr id="7" name="Picture 6"/>
          <p:cNvPicPr>
            <a:picLocks noChangeAspect="1"/>
          </p:cNvPicPr>
          <p:nvPr/>
        </p:nvPicPr>
        <p:blipFill>
          <a:blip r:embed="rId2"/>
          <a:stretch>
            <a:fillRect/>
          </a:stretch>
        </p:blipFill>
        <p:spPr>
          <a:xfrm>
            <a:off x="-649850" y="2267184"/>
            <a:ext cx="9043042" cy="3420588"/>
          </a:xfrm>
          <a:prstGeom prst="rect">
            <a:avLst/>
          </a:prstGeom>
        </p:spPr>
      </p:pic>
      <p:sp>
        <p:nvSpPr>
          <p:cNvPr id="8" name="TextBox 7"/>
          <p:cNvSpPr txBox="1"/>
          <p:nvPr/>
        </p:nvSpPr>
        <p:spPr>
          <a:xfrm>
            <a:off x="1162369" y="1518836"/>
            <a:ext cx="1162372" cy="646331"/>
          </a:xfrm>
          <a:prstGeom prst="rect">
            <a:avLst/>
          </a:prstGeom>
          <a:noFill/>
        </p:spPr>
        <p:txBody>
          <a:bodyPr wrap="square" rtlCol="0">
            <a:spAutoFit/>
          </a:bodyPr>
          <a:lstStyle/>
          <a:p>
            <a:r>
              <a:rPr lang="en-GB" dirty="0" smtClean="0">
                <a:latin typeface="Verdana" panose="020B0604030504040204" pitchFamily="34" charset="0"/>
                <a:ea typeface="Verdana" panose="020B0604030504040204" pitchFamily="34" charset="0"/>
              </a:rPr>
              <a:t>GTAP VOM</a:t>
            </a:r>
            <a:endParaRPr lang="en-GB" dirty="0">
              <a:latin typeface="Verdana" panose="020B0604030504040204" pitchFamily="34" charset="0"/>
              <a:ea typeface="Verdana" panose="020B0604030504040204" pitchFamily="34" charset="0"/>
            </a:endParaRPr>
          </a:p>
        </p:txBody>
      </p:sp>
      <p:sp>
        <p:nvSpPr>
          <p:cNvPr id="9" name="TextBox 8"/>
          <p:cNvSpPr txBox="1"/>
          <p:nvPr/>
        </p:nvSpPr>
        <p:spPr>
          <a:xfrm>
            <a:off x="4181952" y="1500758"/>
            <a:ext cx="1162372" cy="646331"/>
          </a:xfrm>
          <a:prstGeom prst="rect">
            <a:avLst/>
          </a:prstGeom>
          <a:noFill/>
        </p:spPr>
        <p:txBody>
          <a:bodyPr wrap="square" rtlCol="0">
            <a:spAutoFit/>
          </a:bodyPr>
          <a:lstStyle/>
          <a:p>
            <a:r>
              <a:rPr lang="en-GB" dirty="0" smtClean="0">
                <a:latin typeface="Verdana" panose="020B0604030504040204" pitchFamily="34" charset="0"/>
                <a:ea typeface="Verdana" panose="020B0604030504040204" pitchFamily="34" charset="0"/>
              </a:rPr>
              <a:t>Activity</a:t>
            </a:r>
          </a:p>
          <a:p>
            <a:r>
              <a:rPr lang="en-GB" dirty="0" smtClean="0">
                <a:latin typeface="Verdana" panose="020B0604030504040204" pitchFamily="34" charset="0"/>
                <a:ea typeface="Verdana" panose="020B0604030504040204" pitchFamily="34" charset="0"/>
              </a:rPr>
              <a:t>Pass/km</a:t>
            </a:r>
            <a:endParaRPr lang="en-GB" dirty="0">
              <a:latin typeface="Verdana" panose="020B0604030504040204" pitchFamily="34" charset="0"/>
              <a:ea typeface="Verdana" panose="020B0604030504040204" pitchFamily="34" charset="0"/>
            </a:endParaRPr>
          </a:p>
        </p:txBody>
      </p:sp>
      <p:sp>
        <p:nvSpPr>
          <p:cNvPr id="10" name="TextBox 9"/>
          <p:cNvSpPr txBox="1"/>
          <p:nvPr/>
        </p:nvSpPr>
        <p:spPr>
          <a:xfrm>
            <a:off x="5930675" y="1482680"/>
            <a:ext cx="1162372" cy="646331"/>
          </a:xfrm>
          <a:prstGeom prst="rect">
            <a:avLst/>
          </a:prstGeom>
          <a:noFill/>
        </p:spPr>
        <p:txBody>
          <a:bodyPr wrap="square" rtlCol="0">
            <a:spAutoFit/>
          </a:bodyPr>
          <a:lstStyle/>
          <a:p>
            <a:r>
              <a:rPr lang="en-GB" dirty="0" smtClean="0">
                <a:latin typeface="Verdana" panose="020B0604030504040204" pitchFamily="34" charset="0"/>
                <a:ea typeface="Verdana" panose="020B0604030504040204" pitchFamily="34" charset="0"/>
              </a:rPr>
              <a:t>Activity</a:t>
            </a:r>
          </a:p>
          <a:p>
            <a:r>
              <a:rPr lang="en-GB" dirty="0" smtClean="0">
                <a:latin typeface="Verdana" panose="020B0604030504040204" pitchFamily="34" charset="0"/>
                <a:ea typeface="Verdana" panose="020B0604030504040204" pitchFamily="34" charset="0"/>
              </a:rPr>
              <a:t>Ton/km</a:t>
            </a:r>
            <a:endParaRPr lang="en-GB" dirty="0">
              <a:latin typeface="Verdana" panose="020B0604030504040204" pitchFamily="34" charset="0"/>
              <a:ea typeface="Verdana" panose="020B0604030504040204" pitchFamily="34" charset="0"/>
            </a:endParaRPr>
          </a:p>
        </p:txBody>
      </p:sp>
      <p:sp>
        <p:nvSpPr>
          <p:cNvPr id="11" name="TextBox 10"/>
          <p:cNvSpPr txBox="1"/>
          <p:nvPr/>
        </p:nvSpPr>
        <p:spPr>
          <a:xfrm>
            <a:off x="1952786" y="3068664"/>
            <a:ext cx="1658319" cy="371959"/>
          </a:xfrm>
          <a:prstGeom prst="rect">
            <a:avLst/>
          </a:prstGeom>
          <a:solidFill>
            <a:srgbClr val="FF0000"/>
          </a:solidFill>
        </p:spPr>
        <p:txBody>
          <a:bodyPr wrap="square" rtlCol="0">
            <a:spAutoFit/>
          </a:bodyPr>
          <a:lstStyle/>
          <a:p>
            <a:endParaRPr lang="en-GB" dirty="0"/>
          </a:p>
        </p:txBody>
      </p:sp>
      <p:sp>
        <p:nvSpPr>
          <p:cNvPr id="12" name="TextBox 11"/>
          <p:cNvSpPr txBox="1"/>
          <p:nvPr/>
        </p:nvSpPr>
        <p:spPr>
          <a:xfrm>
            <a:off x="1934708" y="4073465"/>
            <a:ext cx="1658319" cy="523220"/>
          </a:xfrm>
          <a:prstGeom prst="rect">
            <a:avLst/>
          </a:prstGeom>
          <a:solidFill>
            <a:srgbClr val="FF0000"/>
          </a:solidFill>
        </p:spPr>
        <p:txBody>
          <a:bodyPr wrap="square" rtlCol="0">
            <a:spAutoFit/>
          </a:bodyPr>
          <a:lstStyle/>
          <a:p>
            <a:endParaRPr lang="en-GB" sz="1400" dirty="0" smtClean="0"/>
          </a:p>
          <a:p>
            <a:endParaRPr lang="en-GB" sz="1400" dirty="0"/>
          </a:p>
        </p:txBody>
      </p:sp>
      <p:sp>
        <p:nvSpPr>
          <p:cNvPr id="13" name="TextBox 12"/>
          <p:cNvSpPr txBox="1"/>
          <p:nvPr/>
        </p:nvSpPr>
        <p:spPr>
          <a:xfrm>
            <a:off x="0" y="1516256"/>
            <a:ext cx="1268272" cy="646331"/>
          </a:xfrm>
          <a:prstGeom prst="rect">
            <a:avLst/>
          </a:prstGeom>
          <a:noFill/>
        </p:spPr>
        <p:txBody>
          <a:bodyPr wrap="square" rtlCol="0">
            <a:spAutoFit/>
          </a:bodyPr>
          <a:lstStyle/>
          <a:p>
            <a:r>
              <a:rPr lang="en-GB" dirty="0" smtClean="0">
                <a:latin typeface="Verdana" panose="020B0604030504040204" pitchFamily="34" charset="0"/>
                <a:ea typeface="Verdana" panose="020B0604030504040204" pitchFamily="34" charset="0"/>
              </a:rPr>
              <a:t>Data available</a:t>
            </a:r>
            <a:endParaRPr lang="en-GB" dirty="0">
              <a:latin typeface="Verdana" panose="020B0604030504040204" pitchFamily="34" charset="0"/>
              <a:ea typeface="Verdana" panose="020B0604030504040204" pitchFamily="34" charset="0"/>
            </a:endParaRPr>
          </a:p>
        </p:txBody>
      </p:sp>
      <p:sp>
        <p:nvSpPr>
          <p:cNvPr id="14" name="TextBox 13"/>
          <p:cNvSpPr txBox="1"/>
          <p:nvPr/>
        </p:nvSpPr>
        <p:spPr>
          <a:xfrm>
            <a:off x="-64576" y="5295260"/>
            <a:ext cx="1332847" cy="646331"/>
          </a:xfrm>
          <a:prstGeom prst="rect">
            <a:avLst/>
          </a:prstGeom>
          <a:noFill/>
        </p:spPr>
        <p:txBody>
          <a:bodyPr wrap="square" rtlCol="0">
            <a:spAutoFit/>
          </a:bodyPr>
          <a:lstStyle/>
          <a:p>
            <a:r>
              <a:rPr lang="en-GB" dirty="0" smtClean="0">
                <a:latin typeface="Verdana" panose="020B0604030504040204" pitchFamily="34" charset="0"/>
                <a:ea typeface="Verdana" panose="020B0604030504040204" pitchFamily="34" charset="0"/>
              </a:rPr>
              <a:t>Estimated data</a:t>
            </a:r>
            <a:endParaRPr lang="en-GB" dirty="0">
              <a:latin typeface="Verdana" panose="020B0604030504040204" pitchFamily="34" charset="0"/>
              <a:ea typeface="Verdana" panose="020B0604030504040204" pitchFamily="34" charset="0"/>
            </a:endParaRPr>
          </a:p>
        </p:txBody>
      </p:sp>
      <p:sp>
        <p:nvSpPr>
          <p:cNvPr id="15" name="TextBox 14"/>
          <p:cNvSpPr txBox="1"/>
          <p:nvPr/>
        </p:nvSpPr>
        <p:spPr>
          <a:xfrm>
            <a:off x="2211096" y="5308178"/>
            <a:ext cx="1332847" cy="646331"/>
          </a:xfrm>
          <a:prstGeom prst="rect">
            <a:avLst/>
          </a:prstGeom>
          <a:noFill/>
        </p:spPr>
        <p:txBody>
          <a:bodyPr wrap="square" rtlCol="0">
            <a:spAutoFit/>
          </a:bodyPr>
          <a:lstStyle/>
          <a:p>
            <a:r>
              <a:rPr lang="en-GB" dirty="0" smtClean="0">
                <a:latin typeface="Verdana" panose="020B0604030504040204" pitchFamily="34" charset="0"/>
                <a:ea typeface="Verdana" panose="020B0604030504040204" pitchFamily="34" charset="0"/>
              </a:rPr>
              <a:t>SBS shares</a:t>
            </a:r>
            <a:endParaRPr lang="en-GB" dirty="0">
              <a:latin typeface="Verdana" panose="020B0604030504040204" pitchFamily="34" charset="0"/>
              <a:ea typeface="Verdana" panose="020B0604030504040204" pitchFamily="34" charset="0"/>
            </a:endParaRPr>
          </a:p>
        </p:txBody>
      </p:sp>
      <mc:AlternateContent xmlns:mc="http://schemas.openxmlformats.org/markup-compatibility/2006" xmlns:a14="http://schemas.microsoft.com/office/drawing/2010/main">
        <mc:Choice Requires="a14">
          <p:sp>
            <p:nvSpPr>
              <p:cNvPr id="20" name="TextBox 19"/>
              <p:cNvSpPr txBox="1"/>
              <p:nvPr/>
            </p:nvSpPr>
            <p:spPr>
              <a:xfrm>
                <a:off x="6850251" y="5308178"/>
                <a:ext cx="898902" cy="97334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i="1" dirty="0">
                              <a:latin typeface="Cambria Math" panose="02040503050406030204" pitchFamily="18" charset="0"/>
                            </a:rPr>
                          </m:ctrlPr>
                        </m:fPr>
                        <m:num>
                          <m:sSub>
                            <m:sSubPr>
                              <m:ctrlPr>
                                <a:rPr lang="en-GB" i="1" dirty="0">
                                  <a:latin typeface="Cambria Math" panose="02040503050406030204" pitchFamily="18" charset="0"/>
                                </a:rPr>
                              </m:ctrlPr>
                            </m:sSubPr>
                            <m:e>
                              <m:r>
                                <a:rPr lang="en-IE" i="1" dirty="0">
                                  <a:latin typeface="Cambria Math" panose="02040503050406030204" pitchFamily="18" charset="0"/>
                                </a:rPr>
                                <m:t>𝑃</m:t>
                              </m:r>
                            </m:e>
                            <m:sub>
                              <m:r>
                                <a:rPr lang="en-IE" i="1" dirty="0">
                                  <a:latin typeface="Cambria Math" panose="02040503050406030204" pitchFamily="18" charset="0"/>
                                </a:rPr>
                                <m:t>𝑓𝑟𝑒𝑖𝑔h𝑡</m:t>
                              </m:r>
                              <m:r>
                                <a:rPr lang="en-IE" i="1" dirty="0">
                                  <a:latin typeface="Cambria Math" panose="02040503050406030204" pitchFamily="18" charset="0"/>
                                </a:rPr>
                                <m:t>,</m:t>
                              </m:r>
                              <m:r>
                                <a:rPr lang="en-IE" i="1" dirty="0">
                                  <a:latin typeface="Cambria Math" panose="02040503050406030204" pitchFamily="18" charset="0"/>
                                </a:rPr>
                                <m:t>𝑟</m:t>
                              </m:r>
                            </m:sub>
                          </m:sSub>
                        </m:num>
                        <m:den>
                          <m:sSub>
                            <m:sSubPr>
                              <m:ctrlPr>
                                <a:rPr lang="en-GB" i="1" dirty="0">
                                  <a:latin typeface="Cambria Math" panose="02040503050406030204" pitchFamily="18" charset="0"/>
                                </a:rPr>
                              </m:ctrlPr>
                            </m:sSubPr>
                            <m:e>
                              <m:r>
                                <a:rPr lang="en-IE" i="1" dirty="0">
                                  <a:latin typeface="Cambria Math" panose="02040503050406030204" pitchFamily="18" charset="0"/>
                                </a:rPr>
                                <m:t>𝑃</m:t>
                              </m:r>
                            </m:e>
                            <m:sub>
                              <m:r>
                                <a:rPr lang="en-IE" i="1" dirty="0">
                                  <a:latin typeface="Cambria Math" panose="02040503050406030204" pitchFamily="18" charset="0"/>
                                </a:rPr>
                                <m:t>𝑝𝑎𝑠𝑠</m:t>
                              </m:r>
                              <m:r>
                                <a:rPr lang="en-IE" i="1" dirty="0">
                                  <a:latin typeface="Cambria Math" panose="02040503050406030204" pitchFamily="18" charset="0"/>
                                </a:rPr>
                                <m:t>, </m:t>
                              </m:r>
                              <m:r>
                                <a:rPr lang="en-IE" i="1" dirty="0">
                                  <a:latin typeface="Cambria Math" panose="02040503050406030204" pitchFamily="18" charset="0"/>
                                </a:rPr>
                                <m:t>𝑟</m:t>
                              </m:r>
                            </m:sub>
                          </m:sSub>
                        </m:den>
                      </m:f>
                      <m:r>
                        <a:rPr lang="en-IE" i="1" dirty="0">
                          <a:latin typeface="Cambria Math" panose="02040503050406030204" pitchFamily="18" charset="0"/>
                        </a:rPr>
                        <m:t>=</m:t>
                      </m:r>
                      <m:sSup>
                        <m:sSupPr>
                          <m:ctrlPr>
                            <a:rPr lang="en-GB" i="1" dirty="0">
                              <a:latin typeface="Cambria Math" panose="02040503050406030204" pitchFamily="18" charset="0"/>
                            </a:rPr>
                          </m:ctrlPr>
                        </m:sSupPr>
                        <m:e>
                          <m:r>
                            <a:rPr lang="en-IE" i="1" dirty="0">
                              <a:latin typeface="Cambria Math" panose="02040503050406030204" pitchFamily="18" charset="0"/>
                            </a:rPr>
                            <m:t>𝑃</m:t>
                          </m:r>
                        </m:e>
                        <m:sup>
                          <m:r>
                            <a:rPr lang="en-IE" i="1" dirty="0">
                              <a:latin typeface="Cambria Math" panose="02040503050406030204" pitchFamily="18" charset="0"/>
                            </a:rPr>
                            <m:t>𝐸𝑈</m:t>
                          </m:r>
                        </m:sup>
                      </m:sSup>
                    </m:oMath>
                  </m:oMathPara>
                </a14:m>
                <a:endParaRPr lang="en-GB" dirty="0"/>
              </a:p>
            </p:txBody>
          </p:sp>
        </mc:Choice>
        <mc:Fallback xmlns="">
          <p:sp>
            <p:nvSpPr>
              <p:cNvPr id="20" name="TextBox 19"/>
              <p:cNvSpPr txBox="1">
                <a:spLocks noRot="1" noChangeAspect="1" noMove="1" noResize="1" noEditPoints="1" noAdjustHandles="1" noChangeArrowheads="1" noChangeShapeType="1" noTextEdit="1"/>
              </p:cNvSpPr>
              <p:nvPr/>
            </p:nvSpPr>
            <p:spPr>
              <a:xfrm>
                <a:off x="6850251" y="5308178"/>
                <a:ext cx="898902" cy="973343"/>
              </a:xfrm>
              <a:prstGeom prst="rect">
                <a:avLst/>
              </a:prstGeom>
              <a:blipFill>
                <a:blip r:embed="rId3"/>
                <a:stretch>
                  <a:fillRect r="-7483"/>
                </a:stretch>
              </a:blipFill>
            </p:spPr>
            <p:txBody>
              <a:bodyPr/>
              <a:lstStyle/>
              <a:p>
                <a:r>
                  <a:rPr lang="en-GB">
                    <a:noFill/>
                  </a:rPr>
                  <a:t> </a:t>
                </a:r>
              </a:p>
            </p:txBody>
          </p:sp>
        </mc:Fallback>
      </mc:AlternateContent>
      <p:sp>
        <p:nvSpPr>
          <p:cNvPr id="21" name="TextBox 20"/>
          <p:cNvSpPr txBox="1"/>
          <p:nvPr/>
        </p:nvSpPr>
        <p:spPr>
          <a:xfrm>
            <a:off x="3556865" y="5243606"/>
            <a:ext cx="1332847" cy="646331"/>
          </a:xfrm>
          <a:prstGeom prst="rect">
            <a:avLst/>
          </a:prstGeom>
          <a:noFill/>
        </p:spPr>
        <p:txBody>
          <a:bodyPr wrap="square" rtlCol="0">
            <a:spAutoFit/>
          </a:bodyPr>
          <a:lstStyle/>
          <a:p>
            <a:r>
              <a:rPr lang="en-GB" dirty="0" err="1" smtClean="0">
                <a:latin typeface="Verdana" panose="020B0604030504040204" pitchFamily="34" charset="0"/>
                <a:ea typeface="Verdana" panose="020B0604030504040204" pitchFamily="34" charset="0"/>
              </a:rPr>
              <a:t>P</a:t>
            </a:r>
            <a:r>
              <a:rPr lang="en-GB" baseline="-25000" dirty="0" err="1" smtClean="0">
                <a:latin typeface="Verdana" panose="020B0604030504040204" pitchFamily="34" charset="0"/>
                <a:ea typeface="Verdana" panose="020B0604030504040204" pitchFamily="34" charset="0"/>
              </a:rPr>
              <a:t>pass</a:t>
            </a:r>
            <a:endParaRPr lang="en-GB" baseline="-25000" dirty="0" smtClean="0">
              <a:latin typeface="Verdana" panose="020B0604030504040204" pitchFamily="34" charset="0"/>
              <a:ea typeface="Verdana" panose="020B0604030504040204" pitchFamily="34" charset="0"/>
            </a:endParaRPr>
          </a:p>
          <a:p>
            <a:r>
              <a:rPr lang="en-GB" dirty="0" smtClean="0">
                <a:latin typeface="Verdana" panose="020B0604030504040204" pitchFamily="34" charset="0"/>
                <a:ea typeface="Verdana" panose="020B0604030504040204" pitchFamily="34" charset="0"/>
              </a:rPr>
              <a:t> </a:t>
            </a:r>
            <a:r>
              <a:rPr lang="en-GB" dirty="0" err="1" smtClean="0">
                <a:latin typeface="Verdana" panose="020B0604030504040204" pitchFamily="34" charset="0"/>
                <a:ea typeface="Verdana" panose="020B0604030504040204" pitchFamily="34" charset="0"/>
              </a:rPr>
              <a:t>eq</a:t>
            </a:r>
            <a:endParaRPr lang="en-GB" dirty="0">
              <a:latin typeface="Verdana" panose="020B0604030504040204" pitchFamily="34" charset="0"/>
              <a:ea typeface="Verdana" panose="020B0604030504040204" pitchFamily="34" charset="0"/>
            </a:endParaRPr>
          </a:p>
        </p:txBody>
      </p:sp>
      <p:sp>
        <p:nvSpPr>
          <p:cNvPr id="22" name="TextBox 21"/>
          <p:cNvSpPr txBox="1"/>
          <p:nvPr/>
        </p:nvSpPr>
        <p:spPr>
          <a:xfrm>
            <a:off x="5104114" y="5225528"/>
            <a:ext cx="1332847" cy="646331"/>
          </a:xfrm>
          <a:prstGeom prst="rect">
            <a:avLst/>
          </a:prstGeom>
          <a:noFill/>
        </p:spPr>
        <p:txBody>
          <a:bodyPr wrap="square" rtlCol="0">
            <a:spAutoFit/>
          </a:bodyPr>
          <a:lstStyle/>
          <a:p>
            <a:r>
              <a:rPr lang="en-GB" dirty="0" err="1" smtClean="0">
                <a:latin typeface="Verdana" panose="020B0604030504040204" pitchFamily="34" charset="0"/>
                <a:ea typeface="Verdana" panose="020B0604030504040204" pitchFamily="34" charset="0"/>
              </a:rPr>
              <a:t>P</a:t>
            </a:r>
            <a:r>
              <a:rPr lang="en-GB" baseline="-25000" dirty="0" err="1" smtClean="0">
                <a:latin typeface="Verdana" panose="020B0604030504040204" pitchFamily="34" charset="0"/>
                <a:ea typeface="Verdana" panose="020B0604030504040204" pitchFamily="34" charset="0"/>
              </a:rPr>
              <a:t>freight</a:t>
            </a:r>
            <a:endParaRPr lang="en-GB" baseline="-25000" dirty="0" smtClean="0">
              <a:latin typeface="Verdana" panose="020B0604030504040204" pitchFamily="34" charset="0"/>
              <a:ea typeface="Verdana" panose="020B0604030504040204" pitchFamily="34" charset="0"/>
            </a:endParaRPr>
          </a:p>
          <a:p>
            <a:r>
              <a:rPr lang="en-GB" dirty="0" smtClean="0">
                <a:latin typeface="Verdana" panose="020B0604030504040204" pitchFamily="34" charset="0"/>
                <a:ea typeface="Verdana" panose="020B0604030504040204" pitchFamily="34" charset="0"/>
              </a:rPr>
              <a:t> </a:t>
            </a:r>
            <a:r>
              <a:rPr lang="en-GB" dirty="0" err="1" smtClean="0">
                <a:latin typeface="Verdana" panose="020B0604030504040204" pitchFamily="34" charset="0"/>
                <a:ea typeface="Verdana" panose="020B0604030504040204" pitchFamily="34" charset="0"/>
              </a:rPr>
              <a:t>eq</a:t>
            </a:r>
            <a:endParaRPr lang="en-GB" dirty="0">
              <a:latin typeface="Verdana" panose="020B0604030504040204" pitchFamily="34" charset="0"/>
              <a:ea typeface="Verdana" panose="020B0604030504040204" pitchFamily="34" charset="0"/>
            </a:endParaRPr>
          </a:p>
        </p:txBody>
      </p:sp>
      <mc:AlternateContent xmlns:mc="http://schemas.openxmlformats.org/markup-compatibility/2006" xmlns:a14="http://schemas.microsoft.com/office/drawing/2010/main">
        <mc:Choice Requires="a14">
          <p:sp>
            <p:nvSpPr>
              <p:cNvPr id="23" name="TextBox 22"/>
              <p:cNvSpPr txBox="1"/>
              <p:nvPr/>
            </p:nvSpPr>
            <p:spPr>
              <a:xfrm>
                <a:off x="7999705" y="2989170"/>
                <a:ext cx="2324754" cy="89774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sz="2400" i="1" dirty="0">
                              <a:latin typeface="Cambria Math" panose="02040503050406030204" pitchFamily="18" charset="0"/>
                            </a:rPr>
                          </m:ctrlPr>
                        </m:fPr>
                        <m:num>
                          <m:sSub>
                            <m:sSubPr>
                              <m:ctrlPr>
                                <a:rPr lang="en-GB" sz="2400" i="1" dirty="0">
                                  <a:latin typeface="Cambria Math" panose="02040503050406030204" pitchFamily="18" charset="0"/>
                                </a:rPr>
                              </m:ctrlPr>
                            </m:sSubPr>
                            <m:e>
                              <m:r>
                                <a:rPr lang="en-IE" sz="2400" i="1" dirty="0">
                                  <a:latin typeface="Cambria Math" panose="02040503050406030204" pitchFamily="18" charset="0"/>
                                </a:rPr>
                                <m:t>𝑃</m:t>
                              </m:r>
                            </m:e>
                            <m:sub>
                              <m:r>
                                <a:rPr lang="en-IE" sz="2400" i="1" dirty="0">
                                  <a:latin typeface="Cambria Math" panose="02040503050406030204" pitchFamily="18" charset="0"/>
                                </a:rPr>
                                <m:t>𝑓𝑟𝑒𝑖𝑔h𝑡</m:t>
                              </m:r>
                              <m:r>
                                <a:rPr lang="en-IE" sz="2400" i="1" dirty="0">
                                  <a:latin typeface="Cambria Math" panose="02040503050406030204" pitchFamily="18" charset="0"/>
                                </a:rPr>
                                <m:t>,</m:t>
                              </m:r>
                              <m:r>
                                <a:rPr lang="en-IE" sz="2400" i="1" dirty="0">
                                  <a:latin typeface="Cambria Math" panose="02040503050406030204" pitchFamily="18" charset="0"/>
                                </a:rPr>
                                <m:t>𝑟</m:t>
                              </m:r>
                            </m:sub>
                          </m:sSub>
                        </m:num>
                        <m:den>
                          <m:sSub>
                            <m:sSubPr>
                              <m:ctrlPr>
                                <a:rPr lang="en-GB" sz="2400" i="1" dirty="0">
                                  <a:latin typeface="Cambria Math" panose="02040503050406030204" pitchFamily="18" charset="0"/>
                                </a:rPr>
                              </m:ctrlPr>
                            </m:sSubPr>
                            <m:e>
                              <m:r>
                                <a:rPr lang="en-IE" sz="2400" i="1" dirty="0">
                                  <a:latin typeface="Cambria Math" panose="02040503050406030204" pitchFamily="18" charset="0"/>
                                </a:rPr>
                                <m:t>𝑃</m:t>
                              </m:r>
                            </m:e>
                            <m:sub>
                              <m:r>
                                <a:rPr lang="en-IE" sz="2400" i="1" dirty="0">
                                  <a:latin typeface="Cambria Math" panose="02040503050406030204" pitchFamily="18" charset="0"/>
                                </a:rPr>
                                <m:t>𝑝𝑎𝑠𝑠</m:t>
                              </m:r>
                              <m:r>
                                <a:rPr lang="en-IE" sz="2400" i="1" dirty="0">
                                  <a:latin typeface="Cambria Math" panose="02040503050406030204" pitchFamily="18" charset="0"/>
                                </a:rPr>
                                <m:t>, </m:t>
                              </m:r>
                              <m:r>
                                <a:rPr lang="en-IE" sz="2400" i="1" dirty="0">
                                  <a:latin typeface="Cambria Math" panose="02040503050406030204" pitchFamily="18" charset="0"/>
                                </a:rPr>
                                <m:t>𝑟</m:t>
                              </m:r>
                            </m:sub>
                          </m:sSub>
                        </m:den>
                      </m:f>
                      <m:r>
                        <a:rPr lang="en-IE" sz="2400" i="1" dirty="0">
                          <a:latin typeface="Cambria Math" panose="02040503050406030204" pitchFamily="18" charset="0"/>
                        </a:rPr>
                        <m:t>=</m:t>
                      </m:r>
                      <m:sSup>
                        <m:sSupPr>
                          <m:ctrlPr>
                            <a:rPr lang="en-GB" sz="2400" i="1" dirty="0">
                              <a:latin typeface="Cambria Math" panose="02040503050406030204" pitchFamily="18" charset="0"/>
                            </a:rPr>
                          </m:ctrlPr>
                        </m:sSupPr>
                        <m:e>
                          <m:r>
                            <a:rPr lang="en-IE" sz="2400" i="1" dirty="0">
                              <a:latin typeface="Cambria Math" panose="02040503050406030204" pitchFamily="18" charset="0"/>
                            </a:rPr>
                            <m:t>𝑃</m:t>
                          </m:r>
                        </m:e>
                        <m:sup>
                          <m:r>
                            <a:rPr lang="en-IE" sz="2400" i="1" dirty="0">
                              <a:latin typeface="Cambria Math" panose="02040503050406030204" pitchFamily="18" charset="0"/>
                            </a:rPr>
                            <m:t>𝐸𝑈</m:t>
                          </m:r>
                        </m:sup>
                      </m:sSup>
                    </m:oMath>
                  </m:oMathPara>
                </a14:m>
                <a:endParaRPr lang="en-GB" sz="2400" dirty="0"/>
              </a:p>
            </p:txBody>
          </p:sp>
        </mc:Choice>
        <mc:Fallback xmlns="">
          <p:sp>
            <p:nvSpPr>
              <p:cNvPr id="23" name="TextBox 22"/>
              <p:cNvSpPr txBox="1">
                <a:spLocks noRot="1" noChangeAspect="1" noMove="1" noResize="1" noEditPoints="1" noAdjustHandles="1" noChangeArrowheads="1" noChangeShapeType="1" noTextEdit="1"/>
              </p:cNvSpPr>
              <p:nvPr/>
            </p:nvSpPr>
            <p:spPr>
              <a:xfrm>
                <a:off x="7999705" y="2989170"/>
                <a:ext cx="2324754" cy="897746"/>
              </a:xfrm>
              <a:prstGeom prst="rect">
                <a:avLst/>
              </a:prstGeom>
              <a:blipFill>
                <a:blip r:embed="rId4"/>
                <a:stretch>
                  <a:fillRect/>
                </a:stretch>
              </a:blipFill>
            </p:spPr>
            <p:txBody>
              <a:bodyPr/>
              <a:lstStyle/>
              <a:p>
                <a:r>
                  <a:rPr lang="en-GB">
                    <a:noFill/>
                  </a:rPr>
                  <a:t> </a:t>
                </a:r>
              </a:p>
            </p:txBody>
          </p:sp>
        </mc:Fallback>
      </mc:AlternateContent>
      <p:sp>
        <p:nvSpPr>
          <p:cNvPr id="27" name="Oval 26"/>
          <p:cNvSpPr/>
          <p:nvPr/>
        </p:nvSpPr>
        <p:spPr>
          <a:xfrm>
            <a:off x="5098944" y="3028514"/>
            <a:ext cx="795584" cy="50252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3484536" y="3010436"/>
            <a:ext cx="795584" cy="52059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3556865" y="4015362"/>
            <a:ext cx="829161" cy="62896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5057616" y="3997284"/>
            <a:ext cx="829161" cy="62896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929470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8028121" y="1794790"/>
            <a:ext cx="4401519" cy="3614738"/>
          </a:xfrm>
        </p:spPr>
        <p:txBody>
          <a:bodyPr/>
          <a:lstStyle/>
          <a:p>
            <a:pPr marL="0" indent="0">
              <a:buNone/>
            </a:pPr>
            <a:r>
              <a:rPr lang="en-GB" sz="2400" dirty="0" smtClean="0"/>
              <a:t>Non EU VOM freight &amp; pass solved </a:t>
            </a:r>
          </a:p>
          <a:p>
            <a:pPr marL="0" indent="0">
              <a:buNone/>
            </a:pPr>
            <a:endParaRPr lang="en-GB" sz="2400" dirty="0"/>
          </a:p>
          <a:p>
            <a:pPr marL="0" indent="0">
              <a:buNone/>
            </a:pPr>
            <a:endParaRPr lang="en-GB" sz="1800" dirty="0" smtClean="0"/>
          </a:p>
          <a:p>
            <a:pPr marL="0" indent="0">
              <a:buNone/>
            </a:pPr>
            <a:endParaRPr lang="en-GB" sz="2400" dirty="0" smtClean="0"/>
          </a:p>
          <a:p>
            <a:pPr marL="0" indent="0">
              <a:buNone/>
            </a:pPr>
            <a:endParaRPr lang="en-GB" sz="2400" dirty="0" smtClean="0"/>
          </a:p>
          <a:p>
            <a:pPr marL="0" indent="0">
              <a:buNone/>
            </a:pPr>
            <a:endParaRPr lang="en-GB" sz="2400" dirty="0"/>
          </a:p>
        </p:txBody>
      </p:sp>
      <p:sp>
        <p:nvSpPr>
          <p:cNvPr id="4" name="Text Placeholder 1"/>
          <p:cNvSpPr>
            <a:spLocks noGrp="1"/>
          </p:cNvSpPr>
          <p:nvPr>
            <p:ph type="body" sz="quarter" idx="11"/>
          </p:nvPr>
        </p:nvSpPr>
        <p:spPr>
          <a:xfrm>
            <a:off x="939800" y="445746"/>
            <a:ext cx="10896600" cy="993310"/>
          </a:xfrm>
        </p:spPr>
        <p:txBody>
          <a:bodyPr/>
          <a:lstStyle/>
          <a:p>
            <a:r>
              <a:rPr lang="en-GB" dirty="0" smtClean="0"/>
              <a:t>Methodology – Step 1: Split VOM – non EU</a:t>
            </a:r>
            <a:endParaRPr lang="en-GB" dirty="0"/>
          </a:p>
        </p:txBody>
      </p:sp>
      <p:pic>
        <p:nvPicPr>
          <p:cNvPr id="7" name="Picture 6"/>
          <p:cNvPicPr>
            <a:picLocks noChangeAspect="1"/>
          </p:cNvPicPr>
          <p:nvPr/>
        </p:nvPicPr>
        <p:blipFill>
          <a:blip r:embed="rId2"/>
          <a:stretch>
            <a:fillRect/>
          </a:stretch>
        </p:blipFill>
        <p:spPr>
          <a:xfrm>
            <a:off x="-649850" y="2267184"/>
            <a:ext cx="9043042" cy="3420588"/>
          </a:xfrm>
          <a:prstGeom prst="rect">
            <a:avLst/>
          </a:prstGeom>
        </p:spPr>
      </p:pic>
      <p:sp>
        <p:nvSpPr>
          <p:cNvPr id="8" name="TextBox 7"/>
          <p:cNvSpPr txBox="1"/>
          <p:nvPr/>
        </p:nvSpPr>
        <p:spPr>
          <a:xfrm>
            <a:off x="1162369" y="1518836"/>
            <a:ext cx="1162372" cy="646331"/>
          </a:xfrm>
          <a:prstGeom prst="rect">
            <a:avLst/>
          </a:prstGeom>
          <a:noFill/>
        </p:spPr>
        <p:txBody>
          <a:bodyPr wrap="square" rtlCol="0">
            <a:spAutoFit/>
          </a:bodyPr>
          <a:lstStyle/>
          <a:p>
            <a:r>
              <a:rPr lang="en-GB" dirty="0" smtClean="0">
                <a:latin typeface="Verdana" panose="020B0604030504040204" pitchFamily="34" charset="0"/>
                <a:ea typeface="Verdana" panose="020B0604030504040204" pitchFamily="34" charset="0"/>
              </a:rPr>
              <a:t>GTAP VOM</a:t>
            </a:r>
            <a:endParaRPr lang="en-GB" dirty="0">
              <a:latin typeface="Verdana" panose="020B0604030504040204" pitchFamily="34" charset="0"/>
              <a:ea typeface="Verdana" panose="020B0604030504040204" pitchFamily="34" charset="0"/>
            </a:endParaRPr>
          </a:p>
        </p:txBody>
      </p:sp>
      <p:sp>
        <p:nvSpPr>
          <p:cNvPr id="9" name="TextBox 8"/>
          <p:cNvSpPr txBox="1"/>
          <p:nvPr/>
        </p:nvSpPr>
        <p:spPr>
          <a:xfrm>
            <a:off x="4181952" y="1500758"/>
            <a:ext cx="1162372" cy="646331"/>
          </a:xfrm>
          <a:prstGeom prst="rect">
            <a:avLst/>
          </a:prstGeom>
          <a:noFill/>
        </p:spPr>
        <p:txBody>
          <a:bodyPr wrap="square" rtlCol="0">
            <a:spAutoFit/>
          </a:bodyPr>
          <a:lstStyle/>
          <a:p>
            <a:r>
              <a:rPr lang="en-GB" dirty="0" smtClean="0">
                <a:latin typeface="Verdana" panose="020B0604030504040204" pitchFamily="34" charset="0"/>
                <a:ea typeface="Verdana" panose="020B0604030504040204" pitchFamily="34" charset="0"/>
              </a:rPr>
              <a:t>Activity</a:t>
            </a:r>
          </a:p>
          <a:p>
            <a:r>
              <a:rPr lang="en-GB" dirty="0" smtClean="0">
                <a:latin typeface="Verdana" panose="020B0604030504040204" pitchFamily="34" charset="0"/>
                <a:ea typeface="Verdana" panose="020B0604030504040204" pitchFamily="34" charset="0"/>
              </a:rPr>
              <a:t>Pass/km</a:t>
            </a:r>
            <a:endParaRPr lang="en-GB" dirty="0">
              <a:latin typeface="Verdana" panose="020B0604030504040204" pitchFamily="34" charset="0"/>
              <a:ea typeface="Verdana" panose="020B0604030504040204" pitchFamily="34" charset="0"/>
            </a:endParaRPr>
          </a:p>
        </p:txBody>
      </p:sp>
      <p:sp>
        <p:nvSpPr>
          <p:cNvPr id="10" name="TextBox 9"/>
          <p:cNvSpPr txBox="1"/>
          <p:nvPr/>
        </p:nvSpPr>
        <p:spPr>
          <a:xfrm>
            <a:off x="5930675" y="1482680"/>
            <a:ext cx="1162372" cy="646331"/>
          </a:xfrm>
          <a:prstGeom prst="rect">
            <a:avLst/>
          </a:prstGeom>
          <a:noFill/>
        </p:spPr>
        <p:txBody>
          <a:bodyPr wrap="square" rtlCol="0">
            <a:spAutoFit/>
          </a:bodyPr>
          <a:lstStyle/>
          <a:p>
            <a:r>
              <a:rPr lang="en-GB" dirty="0" smtClean="0">
                <a:latin typeface="Verdana" panose="020B0604030504040204" pitchFamily="34" charset="0"/>
                <a:ea typeface="Verdana" panose="020B0604030504040204" pitchFamily="34" charset="0"/>
              </a:rPr>
              <a:t>Activity</a:t>
            </a:r>
          </a:p>
          <a:p>
            <a:r>
              <a:rPr lang="en-GB" dirty="0" smtClean="0">
                <a:latin typeface="Verdana" panose="020B0604030504040204" pitchFamily="34" charset="0"/>
                <a:ea typeface="Verdana" panose="020B0604030504040204" pitchFamily="34" charset="0"/>
              </a:rPr>
              <a:t>Ton/km</a:t>
            </a:r>
            <a:endParaRPr lang="en-GB" dirty="0">
              <a:latin typeface="Verdana" panose="020B0604030504040204" pitchFamily="34" charset="0"/>
              <a:ea typeface="Verdana" panose="020B0604030504040204" pitchFamily="34" charset="0"/>
            </a:endParaRPr>
          </a:p>
        </p:txBody>
      </p:sp>
      <p:sp>
        <p:nvSpPr>
          <p:cNvPr id="13" name="TextBox 12"/>
          <p:cNvSpPr txBox="1"/>
          <p:nvPr/>
        </p:nvSpPr>
        <p:spPr>
          <a:xfrm>
            <a:off x="0" y="1516256"/>
            <a:ext cx="1268272" cy="646331"/>
          </a:xfrm>
          <a:prstGeom prst="rect">
            <a:avLst/>
          </a:prstGeom>
          <a:noFill/>
        </p:spPr>
        <p:txBody>
          <a:bodyPr wrap="square" rtlCol="0">
            <a:spAutoFit/>
          </a:bodyPr>
          <a:lstStyle/>
          <a:p>
            <a:r>
              <a:rPr lang="en-GB" dirty="0" smtClean="0">
                <a:latin typeface="Verdana" panose="020B0604030504040204" pitchFamily="34" charset="0"/>
                <a:ea typeface="Verdana" panose="020B0604030504040204" pitchFamily="34" charset="0"/>
              </a:rPr>
              <a:t>Data available</a:t>
            </a:r>
            <a:endParaRPr lang="en-GB" dirty="0">
              <a:latin typeface="Verdana" panose="020B0604030504040204" pitchFamily="34" charset="0"/>
              <a:ea typeface="Verdana" panose="020B0604030504040204" pitchFamily="34" charset="0"/>
            </a:endParaRPr>
          </a:p>
        </p:txBody>
      </p:sp>
      <p:sp>
        <p:nvSpPr>
          <p:cNvPr id="14" name="TextBox 13"/>
          <p:cNvSpPr txBox="1"/>
          <p:nvPr/>
        </p:nvSpPr>
        <p:spPr>
          <a:xfrm>
            <a:off x="-64576" y="5295260"/>
            <a:ext cx="1332847" cy="646331"/>
          </a:xfrm>
          <a:prstGeom prst="rect">
            <a:avLst/>
          </a:prstGeom>
          <a:noFill/>
        </p:spPr>
        <p:txBody>
          <a:bodyPr wrap="square" rtlCol="0">
            <a:spAutoFit/>
          </a:bodyPr>
          <a:lstStyle/>
          <a:p>
            <a:r>
              <a:rPr lang="en-GB" dirty="0" smtClean="0">
                <a:latin typeface="Verdana" panose="020B0604030504040204" pitchFamily="34" charset="0"/>
                <a:ea typeface="Verdana" panose="020B0604030504040204" pitchFamily="34" charset="0"/>
              </a:rPr>
              <a:t>Estimated data</a:t>
            </a:r>
            <a:endParaRPr lang="en-GB" dirty="0">
              <a:latin typeface="Verdana" panose="020B0604030504040204" pitchFamily="34" charset="0"/>
              <a:ea typeface="Verdana" panose="020B0604030504040204" pitchFamily="34" charset="0"/>
            </a:endParaRPr>
          </a:p>
        </p:txBody>
      </p:sp>
      <p:sp>
        <p:nvSpPr>
          <p:cNvPr id="15" name="TextBox 14"/>
          <p:cNvSpPr txBox="1"/>
          <p:nvPr/>
        </p:nvSpPr>
        <p:spPr>
          <a:xfrm>
            <a:off x="2211096" y="5308178"/>
            <a:ext cx="1332847" cy="646331"/>
          </a:xfrm>
          <a:prstGeom prst="rect">
            <a:avLst/>
          </a:prstGeom>
          <a:noFill/>
        </p:spPr>
        <p:txBody>
          <a:bodyPr wrap="square" rtlCol="0">
            <a:spAutoFit/>
          </a:bodyPr>
          <a:lstStyle/>
          <a:p>
            <a:r>
              <a:rPr lang="en-GB" dirty="0" smtClean="0">
                <a:latin typeface="Verdana" panose="020B0604030504040204" pitchFamily="34" charset="0"/>
                <a:ea typeface="Verdana" panose="020B0604030504040204" pitchFamily="34" charset="0"/>
              </a:rPr>
              <a:t>SBS shares</a:t>
            </a:r>
            <a:endParaRPr lang="en-GB" dirty="0">
              <a:latin typeface="Verdana" panose="020B0604030504040204" pitchFamily="34" charset="0"/>
              <a:ea typeface="Verdana" panose="020B0604030504040204" pitchFamily="34" charset="0"/>
            </a:endParaRPr>
          </a:p>
        </p:txBody>
      </p:sp>
      <mc:AlternateContent xmlns:mc="http://schemas.openxmlformats.org/markup-compatibility/2006" xmlns:a14="http://schemas.microsoft.com/office/drawing/2010/main">
        <mc:Choice Requires="a14">
          <p:sp>
            <p:nvSpPr>
              <p:cNvPr id="20" name="TextBox 19"/>
              <p:cNvSpPr txBox="1"/>
              <p:nvPr/>
            </p:nvSpPr>
            <p:spPr>
              <a:xfrm>
                <a:off x="6850251" y="5122202"/>
                <a:ext cx="898902" cy="97334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i="1" dirty="0">
                              <a:latin typeface="Cambria Math" panose="02040503050406030204" pitchFamily="18" charset="0"/>
                            </a:rPr>
                          </m:ctrlPr>
                        </m:fPr>
                        <m:num>
                          <m:sSub>
                            <m:sSubPr>
                              <m:ctrlPr>
                                <a:rPr lang="en-GB" i="1" dirty="0">
                                  <a:latin typeface="Cambria Math" panose="02040503050406030204" pitchFamily="18" charset="0"/>
                                </a:rPr>
                              </m:ctrlPr>
                            </m:sSubPr>
                            <m:e>
                              <m:r>
                                <a:rPr lang="en-IE" i="1" dirty="0">
                                  <a:latin typeface="Cambria Math" panose="02040503050406030204" pitchFamily="18" charset="0"/>
                                </a:rPr>
                                <m:t>𝑃</m:t>
                              </m:r>
                            </m:e>
                            <m:sub>
                              <m:r>
                                <a:rPr lang="en-IE" i="1" dirty="0">
                                  <a:latin typeface="Cambria Math" panose="02040503050406030204" pitchFamily="18" charset="0"/>
                                </a:rPr>
                                <m:t>𝑓𝑟𝑒𝑖𝑔h𝑡</m:t>
                              </m:r>
                              <m:r>
                                <a:rPr lang="en-IE" i="1" dirty="0">
                                  <a:latin typeface="Cambria Math" panose="02040503050406030204" pitchFamily="18" charset="0"/>
                                </a:rPr>
                                <m:t>,</m:t>
                              </m:r>
                              <m:r>
                                <a:rPr lang="en-IE" i="1" dirty="0">
                                  <a:latin typeface="Cambria Math" panose="02040503050406030204" pitchFamily="18" charset="0"/>
                                </a:rPr>
                                <m:t>𝑟</m:t>
                              </m:r>
                            </m:sub>
                          </m:sSub>
                        </m:num>
                        <m:den>
                          <m:sSub>
                            <m:sSubPr>
                              <m:ctrlPr>
                                <a:rPr lang="en-GB" i="1" dirty="0">
                                  <a:latin typeface="Cambria Math" panose="02040503050406030204" pitchFamily="18" charset="0"/>
                                </a:rPr>
                              </m:ctrlPr>
                            </m:sSubPr>
                            <m:e>
                              <m:r>
                                <a:rPr lang="en-IE" i="1" dirty="0">
                                  <a:latin typeface="Cambria Math" panose="02040503050406030204" pitchFamily="18" charset="0"/>
                                </a:rPr>
                                <m:t>𝑃</m:t>
                              </m:r>
                            </m:e>
                            <m:sub>
                              <m:r>
                                <a:rPr lang="en-IE" i="1" dirty="0">
                                  <a:latin typeface="Cambria Math" panose="02040503050406030204" pitchFamily="18" charset="0"/>
                                </a:rPr>
                                <m:t>𝑝𝑎𝑠𝑠</m:t>
                              </m:r>
                              <m:r>
                                <a:rPr lang="en-IE" i="1" dirty="0">
                                  <a:latin typeface="Cambria Math" panose="02040503050406030204" pitchFamily="18" charset="0"/>
                                </a:rPr>
                                <m:t>, </m:t>
                              </m:r>
                              <m:r>
                                <a:rPr lang="en-IE" i="1" dirty="0">
                                  <a:latin typeface="Cambria Math" panose="02040503050406030204" pitchFamily="18" charset="0"/>
                                </a:rPr>
                                <m:t>𝑟</m:t>
                              </m:r>
                            </m:sub>
                          </m:sSub>
                        </m:den>
                      </m:f>
                      <m:r>
                        <a:rPr lang="en-IE" i="1" dirty="0">
                          <a:latin typeface="Cambria Math" panose="02040503050406030204" pitchFamily="18" charset="0"/>
                        </a:rPr>
                        <m:t>=</m:t>
                      </m:r>
                      <m:sSup>
                        <m:sSupPr>
                          <m:ctrlPr>
                            <a:rPr lang="en-GB" i="1" dirty="0">
                              <a:latin typeface="Cambria Math" panose="02040503050406030204" pitchFamily="18" charset="0"/>
                            </a:rPr>
                          </m:ctrlPr>
                        </m:sSupPr>
                        <m:e>
                          <m:r>
                            <a:rPr lang="en-IE" i="1" dirty="0">
                              <a:latin typeface="Cambria Math" panose="02040503050406030204" pitchFamily="18" charset="0"/>
                            </a:rPr>
                            <m:t>𝑃</m:t>
                          </m:r>
                        </m:e>
                        <m:sup>
                          <m:r>
                            <a:rPr lang="en-IE" i="1" dirty="0">
                              <a:latin typeface="Cambria Math" panose="02040503050406030204" pitchFamily="18" charset="0"/>
                            </a:rPr>
                            <m:t>𝐸𝑈</m:t>
                          </m:r>
                        </m:sup>
                      </m:sSup>
                    </m:oMath>
                  </m:oMathPara>
                </a14:m>
                <a:endParaRPr lang="en-GB" dirty="0"/>
              </a:p>
            </p:txBody>
          </p:sp>
        </mc:Choice>
        <mc:Fallback xmlns="">
          <p:sp>
            <p:nvSpPr>
              <p:cNvPr id="20" name="TextBox 19"/>
              <p:cNvSpPr txBox="1">
                <a:spLocks noRot="1" noChangeAspect="1" noMove="1" noResize="1" noEditPoints="1" noAdjustHandles="1" noChangeArrowheads="1" noChangeShapeType="1" noTextEdit="1"/>
              </p:cNvSpPr>
              <p:nvPr/>
            </p:nvSpPr>
            <p:spPr>
              <a:xfrm>
                <a:off x="6850251" y="5122202"/>
                <a:ext cx="898902" cy="973343"/>
              </a:xfrm>
              <a:prstGeom prst="rect">
                <a:avLst/>
              </a:prstGeom>
              <a:blipFill>
                <a:blip r:embed="rId3"/>
                <a:stretch>
                  <a:fillRect r="-7483"/>
                </a:stretch>
              </a:blipFill>
            </p:spPr>
            <p:txBody>
              <a:bodyPr/>
              <a:lstStyle/>
              <a:p>
                <a:r>
                  <a:rPr lang="en-GB">
                    <a:noFill/>
                  </a:rPr>
                  <a:t> </a:t>
                </a:r>
              </a:p>
            </p:txBody>
          </p:sp>
        </mc:Fallback>
      </mc:AlternateContent>
      <p:sp>
        <p:nvSpPr>
          <p:cNvPr id="21" name="TextBox 20"/>
          <p:cNvSpPr txBox="1"/>
          <p:nvPr/>
        </p:nvSpPr>
        <p:spPr>
          <a:xfrm>
            <a:off x="3556865" y="5243606"/>
            <a:ext cx="1332847" cy="646331"/>
          </a:xfrm>
          <a:prstGeom prst="rect">
            <a:avLst/>
          </a:prstGeom>
          <a:noFill/>
        </p:spPr>
        <p:txBody>
          <a:bodyPr wrap="square" rtlCol="0">
            <a:spAutoFit/>
          </a:bodyPr>
          <a:lstStyle/>
          <a:p>
            <a:r>
              <a:rPr lang="en-GB" dirty="0" err="1" smtClean="0">
                <a:latin typeface="Verdana" panose="020B0604030504040204" pitchFamily="34" charset="0"/>
                <a:ea typeface="Verdana" panose="020B0604030504040204" pitchFamily="34" charset="0"/>
              </a:rPr>
              <a:t>P</a:t>
            </a:r>
            <a:r>
              <a:rPr lang="en-GB" baseline="-25000" dirty="0" err="1" smtClean="0">
                <a:latin typeface="Verdana" panose="020B0604030504040204" pitchFamily="34" charset="0"/>
                <a:ea typeface="Verdana" panose="020B0604030504040204" pitchFamily="34" charset="0"/>
              </a:rPr>
              <a:t>pass</a:t>
            </a:r>
            <a:endParaRPr lang="en-GB" baseline="-25000" dirty="0" smtClean="0">
              <a:latin typeface="Verdana" panose="020B0604030504040204" pitchFamily="34" charset="0"/>
              <a:ea typeface="Verdana" panose="020B0604030504040204" pitchFamily="34" charset="0"/>
            </a:endParaRPr>
          </a:p>
          <a:p>
            <a:r>
              <a:rPr lang="en-GB" dirty="0" smtClean="0">
                <a:latin typeface="Verdana" panose="020B0604030504040204" pitchFamily="34" charset="0"/>
                <a:ea typeface="Verdana" panose="020B0604030504040204" pitchFamily="34" charset="0"/>
              </a:rPr>
              <a:t> </a:t>
            </a:r>
            <a:r>
              <a:rPr lang="en-GB" dirty="0" err="1" smtClean="0">
                <a:latin typeface="Verdana" panose="020B0604030504040204" pitchFamily="34" charset="0"/>
                <a:ea typeface="Verdana" panose="020B0604030504040204" pitchFamily="34" charset="0"/>
              </a:rPr>
              <a:t>eq</a:t>
            </a:r>
            <a:endParaRPr lang="en-GB" dirty="0">
              <a:latin typeface="Verdana" panose="020B0604030504040204" pitchFamily="34" charset="0"/>
              <a:ea typeface="Verdana" panose="020B0604030504040204" pitchFamily="34" charset="0"/>
            </a:endParaRPr>
          </a:p>
        </p:txBody>
      </p:sp>
      <p:sp>
        <p:nvSpPr>
          <p:cNvPr id="22" name="TextBox 21"/>
          <p:cNvSpPr txBox="1"/>
          <p:nvPr/>
        </p:nvSpPr>
        <p:spPr>
          <a:xfrm>
            <a:off x="5104114" y="5225528"/>
            <a:ext cx="1332847" cy="646331"/>
          </a:xfrm>
          <a:prstGeom prst="rect">
            <a:avLst/>
          </a:prstGeom>
          <a:noFill/>
        </p:spPr>
        <p:txBody>
          <a:bodyPr wrap="square" rtlCol="0">
            <a:spAutoFit/>
          </a:bodyPr>
          <a:lstStyle/>
          <a:p>
            <a:r>
              <a:rPr lang="en-GB" dirty="0" err="1" smtClean="0">
                <a:latin typeface="Verdana" panose="020B0604030504040204" pitchFamily="34" charset="0"/>
                <a:ea typeface="Verdana" panose="020B0604030504040204" pitchFamily="34" charset="0"/>
              </a:rPr>
              <a:t>P</a:t>
            </a:r>
            <a:r>
              <a:rPr lang="en-GB" baseline="-25000" dirty="0" err="1" smtClean="0">
                <a:latin typeface="Verdana" panose="020B0604030504040204" pitchFamily="34" charset="0"/>
                <a:ea typeface="Verdana" panose="020B0604030504040204" pitchFamily="34" charset="0"/>
              </a:rPr>
              <a:t>freight</a:t>
            </a:r>
            <a:endParaRPr lang="en-GB" baseline="-25000" dirty="0" smtClean="0">
              <a:latin typeface="Verdana" panose="020B0604030504040204" pitchFamily="34" charset="0"/>
              <a:ea typeface="Verdana" panose="020B0604030504040204" pitchFamily="34" charset="0"/>
            </a:endParaRPr>
          </a:p>
          <a:p>
            <a:r>
              <a:rPr lang="en-GB" dirty="0" smtClean="0">
                <a:latin typeface="Verdana" panose="020B0604030504040204" pitchFamily="34" charset="0"/>
                <a:ea typeface="Verdana" panose="020B0604030504040204" pitchFamily="34" charset="0"/>
              </a:rPr>
              <a:t> </a:t>
            </a:r>
            <a:r>
              <a:rPr lang="en-GB" dirty="0" err="1" smtClean="0">
                <a:latin typeface="Verdana" panose="020B0604030504040204" pitchFamily="34" charset="0"/>
                <a:ea typeface="Verdana" panose="020B0604030504040204" pitchFamily="34" charset="0"/>
              </a:rPr>
              <a:t>eq</a:t>
            </a:r>
            <a:endParaRPr lang="en-GB" dirty="0">
              <a:latin typeface="Verdana" panose="020B0604030504040204" pitchFamily="34" charset="0"/>
              <a:ea typeface="Verdana" panose="020B0604030504040204" pitchFamily="34" charset="0"/>
            </a:endParaRPr>
          </a:p>
        </p:txBody>
      </p:sp>
      <p:sp>
        <p:nvSpPr>
          <p:cNvPr id="2" name="Rectangle 1"/>
          <p:cNvSpPr/>
          <p:nvPr/>
        </p:nvSpPr>
        <p:spPr>
          <a:xfrm>
            <a:off x="8028121" y="3053165"/>
            <a:ext cx="4003458" cy="923330"/>
          </a:xfrm>
          <a:prstGeom prst="rect">
            <a:avLst/>
          </a:prstGeom>
        </p:spPr>
        <p:txBody>
          <a:bodyPr wrap="square">
            <a:spAutoFit/>
          </a:bodyPr>
          <a:lstStyle/>
          <a:p>
            <a:r>
              <a:rPr lang="en-GB" b="1" dirty="0"/>
              <a:t>𝑉𝑂𝑀</a:t>
            </a:r>
            <a:r>
              <a:rPr lang="en-GB" dirty="0"/>
              <a:t>𝑓𝑟𝑒𝑖𝑔ℎ𝑡,𝑟=</a:t>
            </a:r>
            <a:r>
              <a:rPr lang="en-GB" b="1" dirty="0"/>
              <a:t>𝑃</a:t>
            </a:r>
            <a:r>
              <a:rPr lang="en-GB" dirty="0"/>
              <a:t>𝑓𝑟𝑒𝑖𝑔ℎ𝑡,𝑟∗</a:t>
            </a:r>
            <a:r>
              <a:rPr lang="en-GB" b="1" dirty="0"/>
              <a:t>𝑄</a:t>
            </a:r>
            <a:r>
              <a:rPr lang="en-GB" dirty="0"/>
              <a:t>𝑓𝑟𝑒𝑖𝑔ℎ𝑡,𝑟		     </a:t>
            </a:r>
          </a:p>
          <a:p>
            <a:r>
              <a:rPr lang="en-GB" b="1" dirty="0"/>
              <a:t>𝑉𝑂𝑀</a:t>
            </a:r>
            <a:r>
              <a:rPr lang="en-GB" dirty="0"/>
              <a:t>𝑝𝑎𝑠𝑠,𝑟=</a:t>
            </a:r>
            <a:r>
              <a:rPr lang="en-GB" b="1" dirty="0"/>
              <a:t>𝑃</a:t>
            </a:r>
            <a:r>
              <a:rPr lang="en-GB" dirty="0"/>
              <a:t>𝑝𝑎𝑠𝑠,𝑟∗</a:t>
            </a:r>
            <a:r>
              <a:rPr lang="en-GB" b="1" dirty="0"/>
              <a:t>𝑄</a:t>
            </a:r>
            <a:r>
              <a:rPr lang="en-GB" dirty="0"/>
              <a:t>𝑝𝑎𝑠𝑠,𝑟</a:t>
            </a:r>
          </a:p>
        </p:txBody>
      </p:sp>
      <p:sp>
        <p:nvSpPr>
          <p:cNvPr id="5" name="Oval 4"/>
          <p:cNvSpPr/>
          <p:nvPr/>
        </p:nvSpPr>
        <p:spPr>
          <a:xfrm>
            <a:off x="1611824" y="3976495"/>
            <a:ext cx="2007034" cy="67336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1733228" y="3013016"/>
            <a:ext cx="2007034" cy="52059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170481" y="5951349"/>
            <a:ext cx="9438468" cy="923330"/>
          </a:xfrm>
          <a:prstGeom prst="rect">
            <a:avLst/>
          </a:prstGeom>
          <a:noFill/>
        </p:spPr>
        <p:txBody>
          <a:bodyPr wrap="square" rtlCol="0">
            <a:spAutoFit/>
          </a:bodyPr>
          <a:lstStyle/>
          <a:p>
            <a:r>
              <a:rPr lang="en-GB" dirty="0">
                <a:latin typeface="Verdana" panose="020B0604030504040204" pitchFamily="34" charset="0"/>
                <a:ea typeface="Verdana" panose="020B0604030504040204" pitchFamily="34" charset="0"/>
              </a:rPr>
              <a:t>Total output from rail passenger, rail freight, road passenger, road freight </a:t>
            </a:r>
            <a:r>
              <a:rPr lang="en-GB" dirty="0" smtClean="0">
                <a:latin typeface="Verdana" panose="020B0604030504040204" pitchFamily="34" charset="0"/>
                <a:ea typeface="Verdana" panose="020B0604030504040204" pitchFamily="34" charset="0"/>
              </a:rPr>
              <a:t>estimated </a:t>
            </a:r>
            <a:r>
              <a:rPr lang="en-GB" dirty="0">
                <a:latin typeface="Verdana" panose="020B0604030504040204" pitchFamily="34" charset="0"/>
                <a:ea typeface="Verdana" panose="020B0604030504040204" pitchFamily="34" charset="0"/>
              </a:rPr>
              <a:t>in a similar manner, after </a:t>
            </a:r>
            <a:r>
              <a:rPr lang="en-IE" dirty="0">
                <a:latin typeface="Verdana" panose="020B0604030504040204" pitchFamily="34" charset="0"/>
                <a:ea typeface="Verdana" panose="020B0604030504040204" pitchFamily="34" charset="0"/>
              </a:rPr>
              <a:t>EXIOBASE had split GTAP’s land sector into the two subsectors rail and road. </a:t>
            </a:r>
            <a:endParaRPr lang="en-GB"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4831434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939799" y="349494"/>
            <a:ext cx="11722315" cy="993310"/>
          </a:xfrm>
        </p:spPr>
        <p:txBody>
          <a:bodyPr/>
          <a:lstStyle/>
          <a:p>
            <a:r>
              <a:rPr lang="en-GB" dirty="0" smtClean="0"/>
              <a:t>Results – preliminary checks air transport demand</a:t>
            </a:r>
            <a:endParaRPr lang="en-GB" dirty="0"/>
          </a:p>
        </p:txBody>
      </p:sp>
      <p:sp>
        <p:nvSpPr>
          <p:cNvPr id="3" name="Text Placeholder 2"/>
          <p:cNvSpPr>
            <a:spLocks noGrp="1"/>
          </p:cNvSpPr>
          <p:nvPr>
            <p:ph type="body" sz="quarter" idx="12"/>
          </p:nvPr>
        </p:nvSpPr>
        <p:spPr>
          <a:xfrm>
            <a:off x="9011738" y="1579324"/>
            <a:ext cx="3180262" cy="3614738"/>
          </a:xfrm>
        </p:spPr>
        <p:txBody>
          <a:bodyPr/>
          <a:lstStyle/>
          <a:p>
            <a:pPr marL="0" indent="0">
              <a:buNone/>
            </a:pPr>
            <a:r>
              <a:rPr lang="en-GB" sz="2400" u="sng" dirty="0" smtClean="0"/>
              <a:t>GTAP requirements</a:t>
            </a:r>
          </a:p>
          <a:p>
            <a:pPr marL="0" indent="0">
              <a:buNone/>
            </a:pPr>
            <a:r>
              <a:rPr lang="en-GB" sz="2400" b="1" dirty="0" smtClean="0"/>
              <a:t>Freight </a:t>
            </a:r>
          </a:p>
          <a:p>
            <a:pPr marL="0" indent="0">
              <a:buNone/>
            </a:pPr>
            <a:r>
              <a:rPr lang="en-GB" sz="2400" dirty="0" smtClean="0"/>
              <a:t>VST</a:t>
            </a:r>
          </a:p>
          <a:p>
            <a:pPr marL="0" indent="0">
              <a:buNone/>
            </a:pPr>
            <a:endParaRPr lang="en-GB" sz="2400" dirty="0" smtClean="0"/>
          </a:p>
          <a:p>
            <a:pPr marL="0" indent="0">
              <a:buNone/>
            </a:pPr>
            <a:r>
              <a:rPr lang="en-GB" sz="2400" b="1" dirty="0" smtClean="0"/>
              <a:t>Passenger</a:t>
            </a:r>
          </a:p>
          <a:p>
            <a:pPr marL="0" indent="0">
              <a:buNone/>
            </a:pPr>
            <a:r>
              <a:rPr lang="en-GB" sz="2400" dirty="0" smtClean="0"/>
              <a:t>VDPM+VDGM+VXMD</a:t>
            </a:r>
          </a:p>
          <a:p>
            <a:pPr marL="0" indent="0">
              <a:buNone/>
            </a:pPr>
            <a:endParaRPr lang="en-GB" sz="2400" dirty="0" smtClean="0"/>
          </a:p>
          <a:p>
            <a:pPr marL="0" indent="0">
              <a:buNone/>
            </a:pPr>
            <a:r>
              <a:rPr lang="en-GB" sz="2400" b="1" dirty="0" smtClean="0"/>
              <a:t>Either</a:t>
            </a:r>
            <a:r>
              <a:rPr lang="en-GB" sz="2400" dirty="0" smtClean="0"/>
              <a:t> </a:t>
            </a:r>
          </a:p>
          <a:p>
            <a:pPr marL="0" indent="0">
              <a:buNone/>
            </a:pPr>
            <a:r>
              <a:rPr lang="en-GB" sz="2400" dirty="0" smtClean="0"/>
              <a:t>VDKM+VDFM</a:t>
            </a:r>
            <a:endParaRPr lang="en-GB" sz="2400" dirty="0"/>
          </a:p>
        </p:txBody>
      </p:sp>
      <p:pic>
        <p:nvPicPr>
          <p:cNvPr id="4" name="Picture 3"/>
          <p:cNvPicPr>
            <a:picLocks noChangeAspect="1"/>
          </p:cNvPicPr>
          <p:nvPr/>
        </p:nvPicPr>
        <p:blipFill>
          <a:blip r:embed="rId3"/>
          <a:stretch>
            <a:fillRect/>
          </a:stretch>
        </p:blipFill>
        <p:spPr>
          <a:xfrm>
            <a:off x="15500" y="1470052"/>
            <a:ext cx="8996238" cy="5427028"/>
          </a:xfrm>
          <a:prstGeom prst="rect">
            <a:avLst/>
          </a:prstGeom>
          <a:solidFill>
            <a:schemeClr val="bg1"/>
          </a:solidFill>
        </p:spPr>
      </p:pic>
      <mc:AlternateContent xmlns:mc="http://schemas.openxmlformats.org/markup-compatibility/2006" xmlns:a14="http://schemas.microsoft.com/office/drawing/2010/main">
        <mc:Choice Requires="a14">
          <p:sp>
            <p:nvSpPr>
              <p:cNvPr id="6" name="Rectangle 5"/>
              <p:cNvSpPr/>
              <p:nvPr/>
            </p:nvSpPr>
            <p:spPr>
              <a:xfrm>
                <a:off x="-759416" y="1330570"/>
                <a:ext cx="9144006" cy="717697"/>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GB" sz="1600" i="1">
                              <a:latin typeface="Cambria Math" panose="02040503050406030204" pitchFamily="18" charset="0"/>
                            </a:rPr>
                          </m:ctrlPr>
                        </m:sSubPr>
                        <m:e>
                          <m:r>
                            <a:rPr lang="en-GB" sz="1600" i="1">
                              <a:latin typeface="Cambria Math" panose="02040503050406030204" pitchFamily="18" charset="0"/>
                            </a:rPr>
                            <m:t>𝑉𝑂𝑀</m:t>
                          </m:r>
                        </m:e>
                        <m:sub>
                          <m:r>
                            <a:rPr lang="en-GB" sz="1600" i="1">
                              <a:latin typeface="Cambria Math" panose="02040503050406030204" pitchFamily="18" charset="0"/>
                            </a:rPr>
                            <m:t>𝑖</m:t>
                          </m:r>
                          <m:r>
                            <a:rPr lang="en-GB" sz="1600" i="1">
                              <a:latin typeface="Cambria Math" panose="02040503050406030204" pitchFamily="18" charset="0"/>
                            </a:rPr>
                            <m:t>,</m:t>
                          </m:r>
                          <m:r>
                            <a:rPr lang="en-GB" sz="1600" i="1">
                              <a:latin typeface="Cambria Math" panose="02040503050406030204" pitchFamily="18" charset="0"/>
                            </a:rPr>
                            <m:t>𝑟</m:t>
                          </m:r>
                        </m:sub>
                      </m:sSub>
                      <m:r>
                        <a:rPr lang="en-GB" sz="1600" i="1">
                          <a:latin typeface="Cambria Math" panose="02040503050406030204" pitchFamily="18" charset="0"/>
                        </a:rPr>
                        <m:t>=</m:t>
                      </m:r>
                      <m:nary>
                        <m:naryPr>
                          <m:chr m:val="∑"/>
                          <m:supHide m:val="on"/>
                          <m:ctrlPr>
                            <a:rPr lang="en-GB" sz="1600" i="1">
                              <a:latin typeface="Cambria Math" panose="02040503050406030204" pitchFamily="18" charset="0"/>
                            </a:rPr>
                          </m:ctrlPr>
                        </m:naryPr>
                        <m:sub>
                          <m:r>
                            <m:rPr>
                              <m:brk m:alnAt="7"/>
                            </m:rPr>
                            <a:rPr lang="en-GB" sz="1600" i="1">
                              <a:latin typeface="Cambria Math" panose="02040503050406030204" pitchFamily="18" charset="0"/>
                            </a:rPr>
                            <m:t>𝑗</m:t>
                          </m:r>
                        </m:sub>
                        <m:sup/>
                        <m:e>
                          <m:sSub>
                            <m:sSubPr>
                              <m:ctrlPr>
                                <a:rPr lang="en-GB" sz="1600" i="1">
                                  <a:latin typeface="Cambria Math" panose="02040503050406030204" pitchFamily="18" charset="0"/>
                                </a:rPr>
                              </m:ctrlPr>
                            </m:sSubPr>
                            <m:e>
                              <m:r>
                                <a:rPr lang="en-GB" sz="1600" i="1">
                                  <a:latin typeface="Cambria Math" panose="02040503050406030204" pitchFamily="18" charset="0"/>
                                </a:rPr>
                                <m:t>𝑉𝐷𝐹𝑀</m:t>
                              </m:r>
                            </m:e>
                            <m:sub>
                              <m:r>
                                <a:rPr lang="en-GB" sz="1600" i="1">
                                  <a:latin typeface="Cambria Math" panose="02040503050406030204" pitchFamily="18" charset="0"/>
                                </a:rPr>
                                <m:t>𝑖</m:t>
                              </m:r>
                              <m:r>
                                <a:rPr lang="en-GB" sz="1600" i="1">
                                  <a:latin typeface="Cambria Math" panose="02040503050406030204" pitchFamily="18" charset="0"/>
                                </a:rPr>
                                <m:t>,</m:t>
                              </m:r>
                              <m:r>
                                <a:rPr lang="en-GB" sz="1600" i="1">
                                  <a:latin typeface="Cambria Math" panose="02040503050406030204" pitchFamily="18" charset="0"/>
                                </a:rPr>
                                <m:t>𝑗</m:t>
                              </m:r>
                              <m:r>
                                <a:rPr lang="en-GB" sz="1600" i="1">
                                  <a:latin typeface="Cambria Math" panose="02040503050406030204" pitchFamily="18" charset="0"/>
                                </a:rPr>
                                <m:t>,</m:t>
                              </m:r>
                              <m:r>
                                <a:rPr lang="en-GB" sz="1600" i="1">
                                  <a:latin typeface="Cambria Math" panose="02040503050406030204" pitchFamily="18" charset="0"/>
                                </a:rPr>
                                <m:t>𝑟</m:t>
                              </m:r>
                            </m:sub>
                          </m:sSub>
                          <m:r>
                            <a:rPr lang="en-GB" sz="1600" i="1">
                              <a:latin typeface="Cambria Math" panose="02040503050406030204" pitchFamily="18" charset="0"/>
                            </a:rPr>
                            <m:t>+</m:t>
                          </m:r>
                          <m:sSub>
                            <m:sSubPr>
                              <m:ctrlPr>
                                <a:rPr lang="en-GB" sz="1600" i="1">
                                  <a:latin typeface="Cambria Math" panose="02040503050406030204" pitchFamily="18" charset="0"/>
                                </a:rPr>
                              </m:ctrlPr>
                            </m:sSubPr>
                            <m:e>
                              <m:r>
                                <a:rPr lang="en-GB" sz="1600" i="1">
                                  <a:latin typeface="Cambria Math" panose="02040503050406030204" pitchFamily="18" charset="0"/>
                                </a:rPr>
                                <m:t>𝑉𝐷𝑃𝑀</m:t>
                              </m:r>
                            </m:e>
                            <m:sub>
                              <m:r>
                                <a:rPr lang="en-GB" sz="1600" i="1">
                                  <a:latin typeface="Cambria Math" panose="02040503050406030204" pitchFamily="18" charset="0"/>
                                </a:rPr>
                                <m:t>𝑖</m:t>
                              </m:r>
                              <m:r>
                                <a:rPr lang="en-GB" sz="1600" i="1">
                                  <a:latin typeface="Cambria Math" panose="02040503050406030204" pitchFamily="18" charset="0"/>
                                </a:rPr>
                                <m:t>,</m:t>
                              </m:r>
                              <m:r>
                                <a:rPr lang="en-GB" sz="1600" i="1">
                                  <a:latin typeface="Cambria Math" panose="02040503050406030204" pitchFamily="18" charset="0"/>
                                </a:rPr>
                                <m:t>𝑟</m:t>
                              </m:r>
                            </m:sub>
                          </m:sSub>
                          <m:r>
                            <a:rPr lang="en-GB" sz="1600" i="1">
                              <a:latin typeface="Cambria Math" panose="02040503050406030204" pitchFamily="18" charset="0"/>
                            </a:rPr>
                            <m:t>+</m:t>
                          </m:r>
                          <m:sSub>
                            <m:sSubPr>
                              <m:ctrlPr>
                                <a:rPr lang="en-GB" sz="1600" i="1">
                                  <a:latin typeface="Cambria Math" panose="02040503050406030204" pitchFamily="18" charset="0"/>
                                </a:rPr>
                              </m:ctrlPr>
                            </m:sSubPr>
                            <m:e>
                              <m:r>
                                <a:rPr lang="en-GB" sz="1600" i="1">
                                  <a:latin typeface="Cambria Math" panose="02040503050406030204" pitchFamily="18" charset="0"/>
                                </a:rPr>
                                <m:t>𝑉𝐷𝐺𝑀</m:t>
                              </m:r>
                            </m:e>
                            <m:sub>
                              <m:r>
                                <a:rPr lang="en-GB" sz="1600" i="1">
                                  <a:latin typeface="Cambria Math" panose="02040503050406030204" pitchFamily="18" charset="0"/>
                                </a:rPr>
                                <m:t>𝑖</m:t>
                              </m:r>
                              <m:r>
                                <a:rPr lang="en-GB" sz="1600" i="1">
                                  <a:latin typeface="Cambria Math" panose="02040503050406030204" pitchFamily="18" charset="0"/>
                                </a:rPr>
                                <m:t>,</m:t>
                              </m:r>
                              <m:r>
                                <a:rPr lang="en-GB" sz="1600" i="1">
                                  <a:latin typeface="Cambria Math" panose="02040503050406030204" pitchFamily="18" charset="0"/>
                                </a:rPr>
                                <m:t>𝑟</m:t>
                              </m:r>
                            </m:sub>
                          </m:sSub>
                          <m:r>
                            <a:rPr lang="en-GB" sz="1600" i="1">
                              <a:latin typeface="Cambria Math" panose="02040503050406030204" pitchFamily="18" charset="0"/>
                            </a:rPr>
                            <m:t>+</m:t>
                          </m:r>
                          <m:sSub>
                            <m:sSubPr>
                              <m:ctrlPr>
                                <a:rPr lang="en-GB" sz="1600" i="1">
                                  <a:latin typeface="Cambria Math" panose="02040503050406030204" pitchFamily="18" charset="0"/>
                                </a:rPr>
                              </m:ctrlPr>
                            </m:sSubPr>
                            <m:e>
                              <m:r>
                                <a:rPr lang="en-GB" sz="1600" i="1">
                                  <a:latin typeface="Cambria Math" panose="02040503050406030204" pitchFamily="18" charset="0"/>
                                </a:rPr>
                                <m:t>𝑉𝐷𝐾𝑀</m:t>
                              </m:r>
                            </m:e>
                            <m:sub>
                              <m:r>
                                <a:rPr lang="en-GB" sz="1600" i="1">
                                  <a:latin typeface="Cambria Math" panose="02040503050406030204" pitchFamily="18" charset="0"/>
                                </a:rPr>
                                <m:t>𝑖</m:t>
                              </m:r>
                              <m:r>
                                <a:rPr lang="en-GB" sz="1600" i="1">
                                  <a:latin typeface="Cambria Math" panose="02040503050406030204" pitchFamily="18" charset="0"/>
                                </a:rPr>
                                <m:t>,</m:t>
                              </m:r>
                              <m:r>
                                <a:rPr lang="en-GB" sz="1600" i="1">
                                  <a:latin typeface="Cambria Math" panose="02040503050406030204" pitchFamily="18" charset="0"/>
                                </a:rPr>
                                <m:t>𝑟</m:t>
                              </m:r>
                            </m:sub>
                          </m:sSub>
                          <m:r>
                            <a:rPr lang="en-GB" sz="1600" i="1">
                              <a:latin typeface="Cambria Math" panose="02040503050406030204" pitchFamily="18" charset="0"/>
                            </a:rPr>
                            <m:t>+</m:t>
                          </m:r>
                          <m:nary>
                            <m:naryPr>
                              <m:chr m:val="∑"/>
                              <m:supHide m:val="on"/>
                              <m:ctrlPr>
                                <a:rPr lang="en-GB" sz="1600" i="1">
                                  <a:latin typeface="Cambria Math" panose="02040503050406030204" pitchFamily="18" charset="0"/>
                                </a:rPr>
                              </m:ctrlPr>
                            </m:naryPr>
                            <m:sub>
                              <m:r>
                                <m:rPr>
                                  <m:brk m:alnAt="7"/>
                                </m:rPr>
                                <a:rPr lang="en-GB" sz="1600" i="1">
                                  <a:latin typeface="Cambria Math" panose="02040503050406030204" pitchFamily="18" charset="0"/>
                                </a:rPr>
                                <m:t>𝑆</m:t>
                              </m:r>
                            </m:sub>
                            <m:sup/>
                            <m:e>
                              <m:sSub>
                                <m:sSubPr>
                                  <m:ctrlPr>
                                    <a:rPr lang="en-GB" sz="1600" i="1">
                                      <a:latin typeface="Cambria Math" panose="02040503050406030204" pitchFamily="18" charset="0"/>
                                    </a:rPr>
                                  </m:ctrlPr>
                                </m:sSubPr>
                                <m:e>
                                  <m:r>
                                    <a:rPr lang="en-GB" sz="1600" i="1">
                                      <a:latin typeface="Cambria Math" panose="02040503050406030204" pitchFamily="18" charset="0"/>
                                    </a:rPr>
                                    <m:t>𝑉𝑋𝑀𝐷</m:t>
                                  </m:r>
                                </m:e>
                                <m:sub>
                                  <m:r>
                                    <a:rPr lang="en-GB" sz="1600" i="1">
                                      <a:latin typeface="Cambria Math" panose="02040503050406030204" pitchFamily="18" charset="0"/>
                                    </a:rPr>
                                    <m:t>𝑖</m:t>
                                  </m:r>
                                  <m:r>
                                    <a:rPr lang="en-GB" sz="1600" i="1">
                                      <a:latin typeface="Cambria Math" panose="02040503050406030204" pitchFamily="18" charset="0"/>
                                    </a:rPr>
                                    <m:t>,</m:t>
                                  </m:r>
                                  <m:r>
                                    <a:rPr lang="en-GB" sz="1600" i="1">
                                      <a:latin typeface="Cambria Math" panose="02040503050406030204" pitchFamily="18" charset="0"/>
                                    </a:rPr>
                                    <m:t>𝑟</m:t>
                                  </m:r>
                                  <m:r>
                                    <a:rPr lang="en-GB" sz="1600" i="1">
                                      <a:latin typeface="Cambria Math" panose="02040503050406030204" pitchFamily="18" charset="0"/>
                                    </a:rPr>
                                    <m:t>,</m:t>
                                  </m:r>
                                  <m:r>
                                    <a:rPr lang="en-GB" sz="1600" i="1">
                                      <a:latin typeface="Cambria Math" panose="02040503050406030204" pitchFamily="18" charset="0"/>
                                    </a:rPr>
                                    <m:t>𝑠</m:t>
                                  </m:r>
                                </m:sub>
                              </m:sSub>
                              <m:r>
                                <a:rPr lang="en-GB" sz="1600" i="1">
                                  <a:latin typeface="Cambria Math" panose="02040503050406030204" pitchFamily="18" charset="0"/>
                                </a:rPr>
                                <m:t>+</m:t>
                              </m:r>
                              <m:sSub>
                                <m:sSubPr>
                                  <m:ctrlPr>
                                    <a:rPr lang="en-GB" sz="1600" i="1">
                                      <a:latin typeface="Cambria Math" panose="02040503050406030204" pitchFamily="18" charset="0"/>
                                    </a:rPr>
                                  </m:ctrlPr>
                                </m:sSubPr>
                                <m:e>
                                  <m:r>
                                    <a:rPr lang="en-GB" sz="1600" i="1">
                                      <a:latin typeface="Cambria Math" panose="02040503050406030204" pitchFamily="18" charset="0"/>
                                    </a:rPr>
                                    <m:t>𝑉𝑆𝑇</m:t>
                                  </m:r>
                                </m:e>
                                <m:sub>
                                  <m:r>
                                    <a:rPr lang="en-GB" sz="1600" i="1">
                                      <a:latin typeface="Cambria Math" panose="02040503050406030204" pitchFamily="18" charset="0"/>
                                    </a:rPr>
                                    <m:t>𝑖</m:t>
                                  </m:r>
                                  <m:r>
                                    <a:rPr lang="en-GB" sz="1600" i="1">
                                      <a:latin typeface="Cambria Math" panose="02040503050406030204" pitchFamily="18" charset="0"/>
                                    </a:rPr>
                                    <m:t>,</m:t>
                                  </m:r>
                                  <m:r>
                                    <a:rPr lang="en-GB" sz="1600" i="1">
                                      <a:latin typeface="Cambria Math" panose="02040503050406030204" pitchFamily="18" charset="0"/>
                                    </a:rPr>
                                    <m:t>𝑟</m:t>
                                  </m:r>
                                </m:sub>
                              </m:sSub>
                              <m:r>
                                <a:rPr lang="en-GB" sz="1600" i="1">
                                  <a:latin typeface="Cambria Math" panose="02040503050406030204" pitchFamily="18" charset="0"/>
                                </a:rPr>
                                <m:t>       </m:t>
                              </m:r>
                            </m:e>
                          </m:nary>
                        </m:e>
                      </m:nary>
                    </m:oMath>
                  </m:oMathPara>
                </a14:m>
                <a:endParaRPr lang="en-GB" sz="1600" dirty="0"/>
              </a:p>
            </p:txBody>
          </p:sp>
        </mc:Choice>
        <mc:Fallback xmlns="">
          <p:sp>
            <p:nvSpPr>
              <p:cNvPr id="6" name="Rectangle 5"/>
              <p:cNvSpPr>
                <a:spLocks noRot="1" noChangeAspect="1" noMove="1" noResize="1" noEditPoints="1" noAdjustHandles="1" noChangeArrowheads="1" noChangeShapeType="1" noTextEdit="1"/>
              </p:cNvSpPr>
              <p:nvPr/>
            </p:nvSpPr>
            <p:spPr>
              <a:xfrm>
                <a:off x="-759416" y="1330570"/>
                <a:ext cx="9144006" cy="717697"/>
              </a:xfrm>
              <a:prstGeom prst="rect">
                <a:avLst/>
              </a:prstGeom>
              <a:blipFill>
                <a:blip r:embed="rId4"/>
                <a:stretch>
                  <a:fillRect/>
                </a:stretch>
              </a:blipFill>
            </p:spPr>
            <p:txBody>
              <a:bodyPr/>
              <a:lstStyle/>
              <a:p>
                <a:r>
                  <a:rPr lang="en-GB">
                    <a:noFill/>
                  </a:rPr>
                  <a:t> </a:t>
                </a:r>
              </a:p>
            </p:txBody>
          </p:sp>
        </mc:Fallback>
      </mc:AlternateContent>
      <p:sp>
        <p:nvSpPr>
          <p:cNvPr id="7" name="Oval 6"/>
          <p:cNvSpPr/>
          <p:nvPr/>
        </p:nvSpPr>
        <p:spPr>
          <a:xfrm>
            <a:off x="939799" y="5871411"/>
            <a:ext cx="231275" cy="4652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1894305" y="5895475"/>
            <a:ext cx="231275" cy="4652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2054725" y="5911517"/>
            <a:ext cx="231275" cy="4652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2672343" y="5887455"/>
            <a:ext cx="231275" cy="4652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3458408" y="5903497"/>
            <a:ext cx="231275" cy="4652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4549270" y="5903497"/>
            <a:ext cx="231275" cy="4652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5207000" y="5919539"/>
            <a:ext cx="231275" cy="4652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5656175" y="5919539"/>
            <a:ext cx="231275" cy="4652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6121396" y="5903497"/>
            <a:ext cx="231275" cy="4652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6907461" y="5903497"/>
            <a:ext cx="231275" cy="4652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p:cNvSpPr/>
          <p:nvPr/>
        </p:nvSpPr>
        <p:spPr>
          <a:xfrm>
            <a:off x="7083921" y="5919539"/>
            <a:ext cx="231275" cy="4652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8174786" y="5919539"/>
            <a:ext cx="231275" cy="4652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1092199" y="5895475"/>
            <a:ext cx="231275" cy="46522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2207124" y="5919539"/>
            <a:ext cx="231275" cy="46522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4709697" y="5887455"/>
            <a:ext cx="231275" cy="46522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6586617" y="5887455"/>
            <a:ext cx="231275" cy="46522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709619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b="0" dirty="0" smtClean="0"/>
              <a:t> </a:t>
            </a:r>
            <a:r>
              <a:rPr lang="en-GB" dirty="0"/>
              <a:t>Disaggregating </a:t>
            </a:r>
            <a:r>
              <a:rPr lang="en-GB" dirty="0" smtClean="0"/>
              <a:t>air, land and maritime transport </a:t>
            </a:r>
            <a:r>
              <a:rPr lang="en-GB" dirty="0"/>
              <a:t>sectors in the GTAP database</a:t>
            </a:r>
            <a:endParaRPr lang="en-US" sz="3600" dirty="0"/>
          </a:p>
        </p:txBody>
      </p:sp>
      <p:sp>
        <p:nvSpPr>
          <p:cNvPr id="3" name="Text Placeholder 2"/>
          <p:cNvSpPr>
            <a:spLocks noGrp="1"/>
          </p:cNvSpPr>
          <p:nvPr>
            <p:ph type="body" sz="quarter" idx="10"/>
          </p:nvPr>
        </p:nvSpPr>
        <p:spPr>
          <a:xfrm>
            <a:off x="0" y="3909711"/>
            <a:ext cx="12192000" cy="356859"/>
          </a:xfrm>
        </p:spPr>
        <p:txBody>
          <a:bodyPr/>
          <a:lstStyle/>
          <a:p>
            <a:r>
              <a:rPr lang="en-GB" b="0" dirty="0" smtClean="0"/>
              <a:t>Ana Norman-</a:t>
            </a:r>
            <a:r>
              <a:rPr lang="en-GB" b="0" dirty="0" err="1" smtClean="0"/>
              <a:t>López</a:t>
            </a:r>
            <a:r>
              <a:rPr lang="en-GB" b="0" dirty="0" smtClean="0"/>
              <a:t>, Krzysztof </a:t>
            </a:r>
            <a:r>
              <a:rPr lang="en-GB" b="0" dirty="0" err="1" smtClean="0"/>
              <a:t>Wojtowicz</a:t>
            </a:r>
            <a:r>
              <a:rPr lang="en-GB" b="0" dirty="0" smtClean="0"/>
              <a:t>, Rafael </a:t>
            </a:r>
            <a:r>
              <a:rPr lang="en-GB" b="0" dirty="0" err="1" smtClean="0"/>
              <a:t>Garaffa</a:t>
            </a:r>
            <a:r>
              <a:rPr lang="en-GB" b="0" dirty="0" smtClean="0"/>
              <a:t>, </a:t>
            </a:r>
            <a:r>
              <a:rPr lang="it-IT" b="0" dirty="0" smtClean="0"/>
              <a:t>Marie Tamba</a:t>
            </a:r>
            <a:endParaRPr lang="it-IT" b="0" dirty="0"/>
          </a:p>
          <a:p>
            <a:endParaRPr lang="en-US" dirty="0"/>
          </a:p>
        </p:txBody>
      </p:sp>
      <p:sp>
        <p:nvSpPr>
          <p:cNvPr id="4" name="Text Placeholder 3"/>
          <p:cNvSpPr>
            <a:spLocks noGrp="1"/>
          </p:cNvSpPr>
          <p:nvPr>
            <p:ph type="body" sz="quarter" idx="11"/>
          </p:nvPr>
        </p:nvSpPr>
        <p:spPr>
          <a:xfrm>
            <a:off x="0" y="5105956"/>
            <a:ext cx="12192000" cy="451323"/>
          </a:xfrm>
        </p:spPr>
        <p:txBody>
          <a:bodyPr/>
          <a:lstStyle/>
          <a:p>
            <a:r>
              <a:rPr lang="en-US" sz="2000" b="1" dirty="0" smtClean="0"/>
              <a:t>GTAP, 8 June 2022</a:t>
            </a:r>
            <a:endParaRPr lang="en-US" sz="2000" b="1" dirty="0"/>
          </a:p>
        </p:txBody>
      </p:sp>
      <p:sp>
        <p:nvSpPr>
          <p:cNvPr id="5" name="TextBox 4"/>
          <p:cNvSpPr txBox="1"/>
          <p:nvPr/>
        </p:nvSpPr>
        <p:spPr>
          <a:xfrm>
            <a:off x="3301139" y="4501597"/>
            <a:ext cx="6881247" cy="369332"/>
          </a:xfrm>
          <a:prstGeom prst="rect">
            <a:avLst/>
          </a:prstGeom>
          <a:noFill/>
        </p:spPr>
        <p:txBody>
          <a:bodyPr wrap="square" rtlCol="0">
            <a:spAutoFit/>
          </a:bodyPr>
          <a:lstStyle/>
          <a:p>
            <a:r>
              <a:rPr lang="en-GB" dirty="0">
                <a:solidFill>
                  <a:schemeClr val="bg1"/>
                </a:solidFill>
                <a:latin typeface="Verdana"/>
                <a:cs typeface="Verdana"/>
              </a:rPr>
              <a:t>Session #44 – Transportation and Infrastructure</a:t>
            </a:r>
          </a:p>
        </p:txBody>
      </p:sp>
    </p:spTree>
    <p:extLst>
      <p:ext uri="{BB962C8B-B14F-4D97-AF65-F5344CB8AC3E}">
        <p14:creationId xmlns:p14="http://schemas.microsoft.com/office/powerpoint/2010/main" val="24609252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en-US" dirty="0" smtClean="0"/>
              <a:t>Objective and motivation</a:t>
            </a:r>
            <a:endParaRPr lang="en-US" dirty="0"/>
          </a:p>
        </p:txBody>
      </p:sp>
      <p:sp>
        <p:nvSpPr>
          <p:cNvPr id="3" name="Text Placeholder 2"/>
          <p:cNvSpPr>
            <a:spLocks noGrp="1"/>
          </p:cNvSpPr>
          <p:nvPr>
            <p:ph type="body" sz="quarter" idx="12"/>
          </p:nvPr>
        </p:nvSpPr>
        <p:spPr>
          <a:xfrm>
            <a:off x="192505" y="1765300"/>
            <a:ext cx="11916076" cy="5092700"/>
          </a:xfrm>
        </p:spPr>
        <p:txBody>
          <a:bodyPr/>
          <a:lstStyle/>
          <a:p>
            <a:pPr marL="457200" lvl="1" indent="0" algn="just">
              <a:buNone/>
            </a:pPr>
            <a:r>
              <a:rPr lang="en-US" sz="2400" b="1" dirty="0" smtClean="0">
                <a:solidFill>
                  <a:srgbClr val="007196"/>
                </a:solidFill>
              </a:rPr>
              <a:t>What? </a:t>
            </a:r>
            <a:r>
              <a:rPr lang="en-US" sz="2400" dirty="0" smtClean="0">
                <a:solidFill>
                  <a:srgbClr val="007196"/>
                </a:solidFill>
              </a:rPr>
              <a:t>To split the GTAP transport </a:t>
            </a:r>
            <a:r>
              <a:rPr lang="en-US" sz="2400" dirty="0">
                <a:solidFill>
                  <a:srgbClr val="007196"/>
                </a:solidFill>
              </a:rPr>
              <a:t>sectors (air, land, water) to </a:t>
            </a:r>
            <a:r>
              <a:rPr lang="en-US" sz="2400" dirty="0" smtClean="0">
                <a:solidFill>
                  <a:srgbClr val="007196"/>
                </a:solidFill>
              </a:rPr>
              <a:t>account for operations (</a:t>
            </a:r>
            <a:r>
              <a:rPr lang="en-US" sz="2400" dirty="0" smtClean="0">
                <a:solidFill>
                  <a:srgbClr val="FF0000"/>
                </a:solidFill>
              </a:rPr>
              <a:t>freight</a:t>
            </a:r>
            <a:r>
              <a:rPr lang="en-US" sz="2400" dirty="0" smtClean="0">
                <a:solidFill>
                  <a:srgbClr val="007196"/>
                </a:solidFill>
              </a:rPr>
              <a:t>/</a:t>
            </a:r>
            <a:r>
              <a:rPr lang="en-US" sz="2400" dirty="0" smtClean="0">
                <a:solidFill>
                  <a:srgbClr val="7030A0"/>
                </a:solidFill>
              </a:rPr>
              <a:t>passenger</a:t>
            </a:r>
            <a:r>
              <a:rPr lang="en-US" sz="2400" dirty="0" smtClean="0">
                <a:solidFill>
                  <a:srgbClr val="007196"/>
                </a:solidFill>
              </a:rPr>
              <a:t>) in specific transport </a:t>
            </a:r>
            <a:r>
              <a:rPr lang="en-US" sz="2400" dirty="0">
                <a:solidFill>
                  <a:srgbClr val="007196"/>
                </a:solidFill>
              </a:rPr>
              <a:t>sectors (air, </a:t>
            </a:r>
            <a:r>
              <a:rPr lang="en-US" sz="2400" dirty="0" smtClean="0">
                <a:solidFill>
                  <a:schemeClr val="accent6"/>
                </a:solidFill>
              </a:rPr>
              <a:t>road, rail</a:t>
            </a:r>
            <a:r>
              <a:rPr lang="en-US" sz="2400" dirty="0" smtClean="0">
                <a:solidFill>
                  <a:srgbClr val="007196"/>
                </a:solidFill>
              </a:rPr>
              <a:t>, </a:t>
            </a:r>
            <a:r>
              <a:rPr lang="en-US" sz="2400" dirty="0">
                <a:solidFill>
                  <a:srgbClr val="007196"/>
                </a:solidFill>
              </a:rPr>
              <a:t>water)</a:t>
            </a:r>
          </a:p>
          <a:p>
            <a:pPr marL="457200" lvl="1" indent="0" algn="just">
              <a:buNone/>
            </a:pPr>
            <a:endParaRPr lang="en-US" sz="2400" dirty="0" smtClean="0">
              <a:solidFill>
                <a:srgbClr val="007196"/>
              </a:solidFill>
            </a:endParaRPr>
          </a:p>
          <a:p>
            <a:pPr marL="457200" lvl="1" indent="0" algn="just">
              <a:buNone/>
            </a:pPr>
            <a:r>
              <a:rPr lang="en-US" sz="2400" b="1" dirty="0">
                <a:solidFill>
                  <a:srgbClr val="007196"/>
                </a:solidFill>
              </a:rPr>
              <a:t>Why? </a:t>
            </a:r>
            <a:r>
              <a:rPr lang="en-US" sz="2400" dirty="0" smtClean="0">
                <a:solidFill>
                  <a:srgbClr val="007196"/>
                </a:solidFill>
              </a:rPr>
              <a:t>Extend analytical capacity CGE model (JRC-GEM-E3) and </a:t>
            </a:r>
            <a:r>
              <a:rPr lang="en-US" sz="2400" dirty="0">
                <a:solidFill>
                  <a:srgbClr val="007196"/>
                </a:solidFill>
              </a:rPr>
              <a:t>allow interaction with </a:t>
            </a:r>
            <a:r>
              <a:rPr lang="en-US" sz="2400" dirty="0" smtClean="0">
                <a:solidFill>
                  <a:srgbClr val="007196"/>
                </a:solidFill>
              </a:rPr>
              <a:t>other </a:t>
            </a:r>
            <a:r>
              <a:rPr lang="en-US" sz="2400" dirty="0">
                <a:solidFill>
                  <a:srgbClr val="007196"/>
                </a:solidFill>
              </a:rPr>
              <a:t>models </a:t>
            </a:r>
          </a:p>
          <a:p>
            <a:pPr marL="457200" lvl="1" indent="0" algn="just">
              <a:buNone/>
            </a:pPr>
            <a:endParaRPr lang="en-US" sz="2400" dirty="0" smtClean="0">
              <a:solidFill>
                <a:srgbClr val="007196"/>
              </a:solidFill>
            </a:endParaRPr>
          </a:p>
          <a:p>
            <a:pPr marL="457200" lvl="1" indent="0" algn="just">
              <a:buNone/>
            </a:pPr>
            <a:r>
              <a:rPr lang="en-US" sz="2400" b="1" dirty="0" smtClean="0">
                <a:solidFill>
                  <a:srgbClr val="007196"/>
                </a:solidFill>
              </a:rPr>
              <a:t>How?</a:t>
            </a:r>
            <a:r>
              <a:rPr lang="en-US" sz="2400" dirty="0" smtClean="0">
                <a:solidFill>
                  <a:srgbClr val="007196"/>
                </a:solidFill>
              </a:rPr>
              <a:t> </a:t>
            </a:r>
          </a:p>
          <a:p>
            <a:pPr lvl="1" algn="just">
              <a:buFont typeface="Wingdings" panose="05000000000000000000" pitchFamily="2" charset="2"/>
              <a:buChar char="Ø"/>
            </a:pPr>
            <a:r>
              <a:rPr lang="en-US" sz="2400" dirty="0" smtClean="0">
                <a:solidFill>
                  <a:srgbClr val="007196"/>
                </a:solidFill>
              </a:rPr>
              <a:t> Consistency  – across existing statistics and GTAP structure</a:t>
            </a:r>
            <a:endParaRPr lang="en-US" sz="2400" dirty="0">
              <a:solidFill>
                <a:srgbClr val="007196"/>
              </a:solidFill>
            </a:endParaRPr>
          </a:p>
          <a:p>
            <a:pPr lvl="1" algn="just">
              <a:buFont typeface="Wingdings" panose="05000000000000000000" pitchFamily="2" charset="2"/>
              <a:buChar char="Ø"/>
            </a:pPr>
            <a:r>
              <a:rPr lang="en-US" sz="2400" dirty="0" smtClean="0">
                <a:solidFill>
                  <a:srgbClr val="007196"/>
                </a:solidFill>
              </a:rPr>
              <a:t>Transparency – open discussion of our experience splitting the data</a:t>
            </a:r>
          </a:p>
          <a:p>
            <a:pPr lvl="1" algn="just">
              <a:buFont typeface="Wingdings" panose="05000000000000000000" pitchFamily="2" charset="2"/>
              <a:buChar char="Ø"/>
            </a:pPr>
            <a:endParaRPr lang="en-US" sz="2400" dirty="0">
              <a:solidFill>
                <a:srgbClr val="007196"/>
              </a:solidFill>
            </a:endParaRPr>
          </a:p>
          <a:p>
            <a:pPr marL="457200" lvl="1" indent="0" algn="just">
              <a:buNone/>
            </a:pPr>
            <a:endParaRPr lang="en-US" sz="2400" dirty="0" smtClean="0">
              <a:solidFill>
                <a:srgbClr val="007196"/>
              </a:solidFill>
            </a:endParaRPr>
          </a:p>
          <a:p>
            <a:pPr marL="457200" lvl="1" indent="0" algn="just">
              <a:buNone/>
            </a:pPr>
            <a:r>
              <a:rPr lang="en-US" sz="2400" dirty="0" smtClean="0">
                <a:solidFill>
                  <a:srgbClr val="007196"/>
                </a:solidFill>
              </a:rPr>
              <a:t>Work in progress… Transport split is still not finished</a:t>
            </a:r>
            <a:endParaRPr lang="en-US" sz="2400" dirty="0">
              <a:solidFill>
                <a:srgbClr val="007196"/>
              </a:solidFill>
            </a:endParaRPr>
          </a:p>
          <a:p>
            <a:pPr marL="457200" lvl="1" indent="0" algn="just">
              <a:buNone/>
            </a:pPr>
            <a:endParaRPr lang="en-US" sz="2400" b="1" dirty="0">
              <a:solidFill>
                <a:srgbClr val="007196"/>
              </a:solidFill>
            </a:endParaRPr>
          </a:p>
          <a:p>
            <a:pPr marL="457200" lvl="1" indent="0" algn="just">
              <a:buNone/>
            </a:pPr>
            <a:endParaRPr lang="en-US" sz="2400" b="1" dirty="0" smtClean="0">
              <a:solidFill>
                <a:srgbClr val="007196"/>
              </a:solidFill>
            </a:endParaRPr>
          </a:p>
          <a:p>
            <a:pPr marL="457200" lvl="1" indent="0" algn="just">
              <a:buNone/>
            </a:pPr>
            <a:endParaRPr lang="en-US" sz="2400" dirty="0" smtClean="0">
              <a:solidFill>
                <a:srgbClr val="007196"/>
              </a:solidFill>
            </a:endParaRPr>
          </a:p>
          <a:p>
            <a:pPr marL="914400" lvl="2" indent="0" algn="just">
              <a:buNone/>
            </a:pPr>
            <a:endParaRPr lang="en-US" sz="2400" dirty="0">
              <a:solidFill>
                <a:srgbClr val="007196"/>
              </a:solidFill>
            </a:endParaRPr>
          </a:p>
        </p:txBody>
      </p:sp>
    </p:spTree>
    <p:extLst>
      <p:ext uri="{BB962C8B-B14F-4D97-AF65-F5344CB8AC3E}">
        <p14:creationId xmlns:p14="http://schemas.microsoft.com/office/powerpoint/2010/main" val="1803499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en-US" dirty="0" smtClean="0"/>
              <a:t>Beginning of the split</a:t>
            </a:r>
            <a:endParaRPr lang="en-US" dirty="0"/>
          </a:p>
        </p:txBody>
      </p:sp>
      <p:sp>
        <p:nvSpPr>
          <p:cNvPr id="3" name="Text Placeholder 2"/>
          <p:cNvSpPr>
            <a:spLocks noGrp="1"/>
          </p:cNvSpPr>
          <p:nvPr>
            <p:ph type="body" sz="quarter" idx="12"/>
          </p:nvPr>
        </p:nvSpPr>
        <p:spPr>
          <a:xfrm>
            <a:off x="-242206" y="1585420"/>
            <a:ext cx="7617370" cy="5092700"/>
          </a:xfrm>
        </p:spPr>
        <p:txBody>
          <a:bodyPr/>
          <a:lstStyle/>
          <a:p>
            <a:pPr marL="457200" lvl="1" indent="0" algn="just">
              <a:buNone/>
            </a:pPr>
            <a:r>
              <a:rPr lang="en-US" sz="2400" dirty="0" smtClean="0">
                <a:solidFill>
                  <a:srgbClr val="007196"/>
                </a:solidFill>
              </a:rPr>
              <a:t>GTAP sectors</a:t>
            </a:r>
            <a:r>
              <a:rPr lang="en-US" sz="2400" dirty="0">
                <a:solidFill>
                  <a:srgbClr val="007196"/>
                </a:solidFill>
              </a:rPr>
              <a:t> </a:t>
            </a:r>
            <a:r>
              <a:rPr lang="en-US" sz="2400" dirty="0" smtClean="0">
                <a:solidFill>
                  <a:srgbClr val="007196"/>
                </a:solidFill>
              </a:rPr>
              <a:t>- Target GTAP sectors</a:t>
            </a:r>
            <a:endParaRPr lang="en-US" sz="2400" dirty="0">
              <a:solidFill>
                <a:srgbClr val="007196"/>
              </a:solidFill>
            </a:endParaRPr>
          </a:p>
          <a:p>
            <a:pPr marL="457200" lvl="1" indent="0" algn="just">
              <a:buNone/>
            </a:pPr>
            <a:endParaRPr lang="en-US" sz="2400" dirty="0" smtClean="0">
              <a:solidFill>
                <a:srgbClr val="007196"/>
              </a:solidFill>
            </a:endParaRPr>
          </a:p>
          <a:p>
            <a:pPr marL="457200" lvl="1" indent="0" algn="just">
              <a:buNone/>
            </a:pPr>
            <a:endParaRPr lang="en-US" sz="2400" dirty="0" smtClean="0">
              <a:solidFill>
                <a:srgbClr val="007196"/>
              </a:solidFill>
            </a:endParaRPr>
          </a:p>
          <a:p>
            <a:pPr marL="457200" lvl="1" indent="0" algn="just">
              <a:buNone/>
            </a:pPr>
            <a:endParaRPr lang="en-US" sz="2400" dirty="0">
              <a:solidFill>
                <a:srgbClr val="007196"/>
              </a:solidFill>
            </a:endParaRPr>
          </a:p>
          <a:p>
            <a:pPr marL="457200" lvl="1" indent="0" algn="just">
              <a:buNone/>
            </a:pPr>
            <a:endParaRPr lang="en-US" sz="2400" dirty="0" smtClean="0">
              <a:solidFill>
                <a:srgbClr val="007196"/>
              </a:solidFill>
            </a:endParaRPr>
          </a:p>
          <a:p>
            <a:pPr marL="0" indent="0">
              <a:buNone/>
            </a:pPr>
            <a:r>
              <a:rPr lang="en-GB" sz="2400" dirty="0" smtClean="0">
                <a:solidFill>
                  <a:srgbClr val="007196"/>
                </a:solidFill>
              </a:rPr>
              <a:t>   </a:t>
            </a:r>
            <a:endParaRPr lang="en-US" sz="2400" b="1" dirty="0">
              <a:solidFill>
                <a:srgbClr val="007196"/>
              </a:solidFill>
            </a:endParaRPr>
          </a:p>
          <a:p>
            <a:pPr marL="457200" lvl="1" indent="0" algn="just">
              <a:buNone/>
            </a:pPr>
            <a:endParaRPr lang="en-US" sz="2400" b="1" dirty="0" smtClean="0">
              <a:solidFill>
                <a:srgbClr val="007196"/>
              </a:solidFill>
            </a:endParaRPr>
          </a:p>
          <a:p>
            <a:pPr marL="457200" lvl="1" indent="0" algn="just">
              <a:buNone/>
            </a:pPr>
            <a:endParaRPr lang="en-US" sz="2400" dirty="0" smtClean="0">
              <a:solidFill>
                <a:srgbClr val="007196"/>
              </a:solidFill>
            </a:endParaRPr>
          </a:p>
          <a:p>
            <a:pPr marL="914400" lvl="2" indent="0" algn="just">
              <a:buNone/>
            </a:pPr>
            <a:endParaRPr lang="en-US" sz="2400" dirty="0">
              <a:solidFill>
                <a:srgbClr val="007196"/>
              </a:solidFill>
            </a:endParaRPr>
          </a:p>
        </p:txBody>
      </p:sp>
      <p:pic>
        <p:nvPicPr>
          <p:cNvPr id="6" name="Picture 5"/>
          <p:cNvPicPr>
            <a:picLocks noChangeAspect="1"/>
          </p:cNvPicPr>
          <p:nvPr/>
        </p:nvPicPr>
        <p:blipFill>
          <a:blip r:embed="rId3"/>
          <a:stretch>
            <a:fillRect/>
          </a:stretch>
        </p:blipFill>
        <p:spPr>
          <a:xfrm>
            <a:off x="341090" y="1674494"/>
            <a:ext cx="6450778" cy="3983664"/>
          </a:xfrm>
          <a:prstGeom prst="rect">
            <a:avLst/>
          </a:prstGeom>
        </p:spPr>
      </p:pic>
      <p:sp>
        <p:nvSpPr>
          <p:cNvPr id="7" name="TextBox 6"/>
          <p:cNvSpPr txBox="1"/>
          <p:nvPr/>
        </p:nvSpPr>
        <p:spPr>
          <a:xfrm>
            <a:off x="7375164" y="1633929"/>
            <a:ext cx="4816835" cy="4278094"/>
          </a:xfrm>
          <a:prstGeom prst="rect">
            <a:avLst/>
          </a:prstGeom>
          <a:noFill/>
        </p:spPr>
        <p:txBody>
          <a:bodyPr wrap="square" rtlCol="0">
            <a:spAutoFit/>
          </a:bodyPr>
          <a:lstStyle/>
          <a:p>
            <a:r>
              <a:rPr lang="en-GB" sz="2400" dirty="0">
                <a:solidFill>
                  <a:srgbClr val="007196"/>
                </a:solidFill>
                <a:latin typeface="Verdana" panose="020B0604030504040204" pitchFamily="34" charset="0"/>
                <a:ea typeface="Verdana" panose="020B0604030504040204" pitchFamily="34" charset="0"/>
              </a:rPr>
              <a:t>34 sectors and 49 countries and regions </a:t>
            </a:r>
            <a:endParaRPr lang="en-GB" sz="2400" dirty="0" smtClean="0">
              <a:solidFill>
                <a:srgbClr val="007196"/>
              </a:solidFill>
              <a:latin typeface="Verdana" panose="020B0604030504040204" pitchFamily="34" charset="0"/>
              <a:ea typeface="Verdana" panose="020B0604030504040204" pitchFamily="34" charset="0"/>
            </a:endParaRPr>
          </a:p>
          <a:p>
            <a:r>
              <a:rPr lang="en-GB" sz="2400" b="1" dirty="0">
                <a:solidFill>
                  <a:srgbClr val="007196"/>
                </a:solidFill>
                <a:latin typeface="Verdana" panose="020B0604030504040204" pitchFamily="34" charset="0"/>
                <a:ea typeface="Verdana" panose="020B0604030504040204" pitchFamily="34" charset="0"/>
              </a:rPr>
              <a:t>Countries and regions</a:t>
            </a:r>
          </a:p>
          <a:p>
            <a:r>
              <a:rPr lang="en-GB" sz="2400" dirty="0" smtClean="0">
                <a:solidFill>
                  <a:srgbClr val="007196"/>
                </a:solidFill>
                <a:latin typeface="Verdana" panose="020B0604030504040204" pitchFamily="34" charset="0"/>
                <a:ea typeface="Verdana" panose="020B0604030504040204" pitchFamily="34" charset="0"/>
              </a:rPr>
              <a:t>- America</a:t>
            </a:r>
            <a:r>
              <a:rPr lang="en-GB" sz="2000" dirty="0" smtClean="0">
                <a:solidFill>
                  <a:srgbClr val="007196"/>
                </a:solidFill>
                <a:latin typeface="Verdana" panose="020B0604030504040204" pitchFamily="34" charset="0"/>
                <a:ea typeface="Verdana" panose="020B0604030504040204" pitchFamily="34" charset="0"/>
              </a:rPr>
              <a:t> </a:t>
            </a:r>
            <a:r>
              <a:rPr lang="en-GB" sz="2000" dirty="0">
                <a:solidFill>
                  <a:srgbClr val="007196"/>
                </a:solidFill>
                <a:latin typeface="Verdana" panose="020B0604030504040204" pitchFamily="34" charset="0"/>
                <a:ea typeface="Verdana" panose="020B0604030504040204" pitchFamily="34" charset="0"/>
              </a:rPr>
              <a:t>(</a:t>
            </a:r>
            <a:r>
              <a:rPr lang="en-GB" sz="2000" dirty="0" err="1">
                <a:solidFill>
                  <a:srgbClr val="007196"/>
                </a:solidFill>
                <a:latin typeface="Verdana" panose="020B0604030504040204" pitchFamily="34" charset="0"/>
                <a:ea typeface="Verdana" panose="020B0604030504040204" pitchFamily="34" charset="0"/>
              </a:rPr>
              <a:t>Arg</a:t>
            </a:r>
            <a:r>
              <a:rPr lang="en-GB" sz="2000" dirty="0">
                <a:solidFill>
                  <a:srgbClr val="007196"/>
                </a:solidFill>
                <a:latin typeface="Verdana" panose="020B0604030504040204" pitchFamily="34" charset="0"/>
                <a:ea typeface="Verdana" panose="020B0604030504040204" pitchFamily="34" charset="0"/>
              </a:rPr>
              <a:t>, Bra, Can, Mex, </a:t>
            </a:r>
            <a:r>
              <a:rPr lang="en-GB" sz="2000" dirty="0" smtClean="0">
                <a:solidFill>
                  <a:srgbClr val="007196"/>
                </a:solidFill>
                <a:latin typeface="Verdana" panose="020B0604030504040204" pitchFamily="34" charset="0"/>
                <a:ea typeface="Verdana" panose="020B0604030504040204" pitchFamily="34" charset="0"/>
              </a:rPr>
              <a:t>USA, </a:t>
            </a:r>
            <a:r>
              <a:rPr lang="en-GB" sz="2000" dirty="0">
                <a:solidFill>
                  <a:srgbClr val="007196"/>
                </a:solidFill>
                <a:latin typeface="Verdana" panose="020B0604030504040204" pitchFamily="34" charset="0"/>
                <a:ea typeface="Verdana" panose="020B0604030504040204" pitchFamily="34" charset="0"/>
              </a:rPr>
              <a:t>OAM) </a:t>
            </a:r>
            <a:endParaRPr lang="en-GB" sz="2000" dirty="0" smtClean="0">
              <a:solidFill>
                <a:srgbClr val="007196"/>
              </a:solidFill>
              <a:latin typeface="Verdana" panose="020B0604030504040204" pitchFamily="34" charset="0"/>
              <a:ea typeface="Verdana" panose="020B0604030504040204" pitchFamily="34" charset="0"/>
            </a:endParaRPr>
          </a:p>
          <a:p>
            <a:r>
              <a:rPr lang="en-GB" sz="2400" dirty="0" smtClean="0">
                <a:solidFill>
                  <a:srgbClr val="007196"/>
                </a:solidFill>
                <a:latin typeface="Verdana" panose="020B0604030504040204" pitchFamily="34" charset="0"/>
                <a:ea typeface="Verdana" panose="020B0604030504040204" pitchFamily="34" charset="0"/>
              </a:rPr>
              <a:t>- Pacific</a:t>
            </a:r>
            <a:r>
              <a:rPr lang="en-GB" sz="2000" dirty="0" smtClean="0">
                <a:solidFill>
                  <a:srgbClr val="007196"/>
                </a:solidFill>
                <a:latin typeface="Verdana" panose="020B0604030504040204" pitchFamily="34" charset="0"/>
                <a:ea typeface="Verdana" panose="020B0604030504040204" pitchFamily="34" charset="0"/>
              </a:rPr>
              <a:t> </a:t>
            </a:r>
            <a:r>
              <a:rPr lang="en-GB" sz="2000" dirty="0">
                <a:solidFill>
                  <a:srgbClr val="007196"/>
                </a:solidFill>
                <a:latin typeface="Verdana" panose="020B0604030504040204" pitchFamily="34" charset="0"/>
                <a:ea typeface="Verdana" panose="020B0604030504040204" pitchFamily="34" charset="0"/>
              </a:rPr>
              <a:t>(</a:t>
            </a:r>
            <a:r>
              <a:rPr lang="en-GB" sz="2000" dirty="0" err="1">
                <a:solidFill>
                  <a:srgbClr val="007196"/>
                </a:solidFill>
                <a:latin typeface="Verdana" panose="020B0604030504040204" pitchFamily="34" charset="0"/>
                <a:ea typeface="Verdana" panose="020B0604030504040204" pitchFamily="34" charset="0"/>
              </a:rPr>
              <a:t>Aus</a:t>
            </a:r>
            <a:r>
              <a:rPr lang="en-GB" sz="2000" dirty="0">
                <a:solidFill>
                  <a:srgbClr val="007196"/>
                </a:solidFill>
                <a:latin typeface="Verdana" panose="020B0604030504040204" pitchFamily="34" charset="0"/>
                <a:ea typeface="Verdana" panose="020B0604030504040204" pitchFamily="34" charset="0"/>
              </a:rPr>
              <a:t>, </a:t>
            </a:r>
            <a:r>
              <a:rPr lang="en-GB" sz="2000" dirty="0" err="1">
                <a:solidFill>
                  <a:srgbClr val="007196"/>
                </a:solidFill>
                <a:latin typeface="Verdana" panose="020B0604030504040204" pitchFamily="34" charset="0"/>
                <a:ea typeface="Verdana" panose="020B0604030504040204" pitchFamily="34" charset="0"/>
              </a:rPr>
              <a:t>Idn</a:t>
            </a:r>
            <a:r>
              <a:rPr lang="en-GB" sz="2000" dirty="0">
                <a:solidFill>
                  <a:srgbClr val="007196"/>
                </a:solidFill>
                <a:latin typeface="Verdana" panose="020B0604030504040204" pitchFamily="34" charset="0"/>
                <a:ea typeface="Verdana" panose="020B0604030504040204" pitchFamily="34" charset="0"/>
              </a:rPr>
              <a:t>) </a:t>
            </a:r>
            <a:endParaRPr lang="en-GB" sz="2000" dirty="0" smtClean="0">
              <a:solidFill>
                <a:srgbClr val="007196"/>
              </a:solidFill>
              <a:latin typeface="Verdana" panose="020B0604030504040204" pitchFamily="34" charset="0"/>
              <a:ea typeface="Verdana" panose="020B0604030504040204" pitchFamily="34" charset="0"/>
            </a:endParaRPr>
          </a:p>
          <a:p>
            <a:r>
              <a:rPr lang="en-GB" sz="2400" dirty="0" smtClean="0">
                <a:solidFill>
                  <a:srgbClr val="007196"/>
                </a:solidFill>
                <a:latin typeface="Verdana" panose="020B0604030504040204" pitchFamily="34" charset="0"/>
                <a:ea typeface="Verdana" panose="020B0604030504040204" pitchFamily="34" charset="0"/>
              </a:rPr>
              <a:t>- Europe</a:t>
            </a:r>
            <a:r>
              <a:rPr lang="en-GB" sz="2000" dirty="0" smtClean="0">
                <a:solidFill>
                  <a:srgbClr val="007196"/>
                </a:solidFill>
                <a:latin typeface="Verdana" panose="020B0604030504040204" pitchFamily="34" charset="0"/>
                <a:ea typeface="Verdana" panose="020B0604030504040204" pitchFamily="34" charset="0"/>
              </a:rPr>
              <a:t> </a:t>
            </a:r>
            <a:r>
              <a:rPr lang="en-GB" sz="2000" dirty="0">
                <a:solidFill>
                  <a:srgbClr val="007196"/>
                </a:solidFill>
                <a:latin typeface="Verdana" panose="020B0604030504040204" pitchFamily="34" charset="0"/>
                <a:ea typeface="Verdana" panose="020B0604030504040204" pitchFamily="34" charset="0"/>
              </a:rPr>
              <a:t>(EU27 (disaggregated), UK, </a:t>
            </a:r>
            <a:r>
              <a:rPr lang="en-GB" sz="2000" dirty="0" err="1">
                <a:solidFill>
                  <a:srgbClr val="007196"/>
                </a:solidFill>
                <a:latin typeface="Verdana" panose="020B0604030504040204" pitchFamily="34" charset="0"/>
                <a:ea typeface="Verdana" panose="020B0604030504040204" pitchFamily="34" charset="0"/>
              </a:rPr>
              <a:t>Rus</a:t>
            </a:r>
            <a:r>
              <a:rPr lang="en-GB" sz="2000" dirty="0">
                <a:solidFill>
                  <a:srgbClr val="007196"/>
                </a:solidFill>
                <a:latin typeface="Verdana" panose="020B0604030504040204" pitchFamily="34" charset="0"/>
                <a:ea typeface="Verdana" panose="020B0604030504040204" pitchFamily="34" charset="0"/>
              </a:rPr>
              <a:t>, Tur, EFA, REA) </a:t>
            </a:r>
            <a:endParaRPr lang="en-GB" sz="2000" dirty="0" smtClean="0">
              <a:solidFill>
                <a:srgbClr val="007196"/>
              </a:solidFill>
              <a:latin typeface="Verdana" panose="020B0604030504040204" pitchFamily="34" charset="0"/>
              <a:ea typeface="Verdana" panose="020B0604030504040204" pitchFamily="34" charset="0"/>
            </a:endParaRPr>
          </a:p>
          <a:p>
            <a:r>
              <a:rPr lang="en-GB" sz="2400" dirty="0" smtClean="0">
                <a:solidFill>
                  <a:srgbClr val="007196"/>
                </a:solidFill>
                <a:latin typeface="Verdana" panose="020B0604030504040204" pitchFamily="34" charset="0"/>
                <a:ea typeface="Verdana" panose="020B0604030504040204" pitchFamily="34" charset="0"/>
              </a:rPr>
              <a:t>- Asia</a:t>
            </a:r>
            <a:r>
              <a:rPr lang="en-GB" sz="2000" dirty="0" smtClean="0">
                <a:solidFill>
                  <a:srgbClr val="007196"/>
                </a:solidFill>
                <a:latin typeface="Verdana" panose="020B0604030504040204" pitchFamily="34" charset="0"/>
                <a:ea typeface="Verdana" panose="020B0604030504040204" pitchFamily="34" charset="0"/>
              </a:rPr>
              <a:t> </a:t>
            </a:r>
            <a:r>
              <a:rPr lang="en-GB" sz="2000" dirty="0">
                <a:solidFill>
                  <a:srgbClr val="007196"/>
                </a:solidFill>
                <a:latin typeface="Verdana" panose="020B0604030504040204" pitchFamily="34" charset="0"/>
                <a:ea typeface="Verdana" panose="020B0604030504040204" pitchFamily="34" charset="0"/>
              </a:rPr>
              <a:t>(</a:t>
            </a:r>
            <a:r>
              <a:rPr lang="en-GB" sz="2000" dirty="0" err="1">
                <a:solidFill>
                  <a:srgbClr val="007196"/>
                </a:solidFill>
                <a:latin typeface="Verdana" panose="020B0604030504040204" pitchFamily="34" charset="0"/>
                <a:ea typeface="Verdana" panose="020B0604030504040204" pitchFamily="34" charset="0"/>
              </a:rPr>
              <a:t>Chn</a:t>
            </a:r>
            <a:r>
              <a:rPr lang="en-GB" sz="2000" dirty="0">
                <a:solidFill>
                  <a:srgbClr val="007196"/>
                </a:solidFill>
                <a:latin typeface="Verdana" panose="020B0604030504040204" pitchFamily="34" charset="0"/>
                <a:ea typeface="Verdana" panose="020B0604030504040204" pitchFamily="34" charset="0"/>
              </a:rPr>
              <a:t>, </a:t>
            </a:r>
            <a:r>
              <a:rPr lang="en-GB" sz="2000" dirty="0" err="1">
                <a:solidFill>
                  <a:srgbClr val="007196"/>
                </a:solidFill>
                <a:latin typeface="Verdana" panose="020B0604030504040204" pitchFamily="34" charset="0"/>
                <a:ea typeface="Verdana" panose="020B0604030504040204" pitchFamily="34" charset="0"/>
              </a:rPr>
              <a:t>Ind</a:t>
            </a:r>
            <a:r>
              <a:rPr lang="en-GB" sz="2000" dirty="0">
                <a:solidFill>
                  <a:srgbClr val="007196"/>
                </a:solidFill>
                <a:latin typeface="Verdana" panose="020B0604030504040204" pitchFamily="34" charset="0"/>
                <a:ea typeface="Verdana" panose="020B0604030504040204" pitchFamily="34" charset="0"/>
              </a:rPr>
              <a:t>, </a:t>
            </a:r>
            <a:r>
              <a:rPr lang="en-GB" sz="2000" dirty="0" err="1">
                <a:solidFill>
                  <a:srgbClr val="007196"/>
                </a:solidFill>
                <a:latin typeface="Verdana" panose="020B0604030504040204" pitchFamily="34" charset="0"/>
                <a:ea typeface="Verdana" panose="020B0604030504040204" pitchFamily="34" charset="0"/>
              </a:rPr>
              <a:t>Jpn</a:t>
            </a:r>
            <a:r>
              <a:rPr lang="en-GB" sz="2000" dirty="0">
                <a:solidFill>
                  <a:srgbClr val="007196"/>
                </a:solidFill>
                <a:latin typeface="Verdana" panose="020B0604030504040204" pitchFamily="34" charset="0"/>
                <a:ea typeface="Verdana" panose="020B0604030504040204" pitchFamily="34" charset="0"/>
              </a:rPr>
              <a:t>, </a:t>
            </a:r>
            <a:r>
              <a:rPr lang="en-GB" sz="2000" dirty="0" err="1">
                <a:solidFill>
                  <a:srgbClr val="007196"/>
                </a:solidFill>
                <a:latin typeface="Verdana" panose="020B0604030504040204" pitchFamily="34" charset="0"/>
                <a:ea typeface="Verdana" panose="020B0604030504040204" pitchFamily="34" charset="0"/>
              </a:rPr>
              <a:t>Kor</a:t>
            </a:r>
            <a:r>
              <a:rPr lang="en-GB" sz="2000" dirty="0">
                <a:solidFill>
                  <a:srgbClr val="007196"/>
                </a:solidFill>
                <a:latin typeface="Verdana" panose="020B0604030504040204" pitchFamily="34" charset="0"/>
                <a:ea typeface="Verdana" panose="020B0604030504040204" pitchFamily="34" charset="0"/>
              </a:rPr>
              <a:t>, </a:t>
            </a:r>
            <a:r>
              <a:rPr lang="en-GB" sz="2000" dirty="0" err="1">
                <a:solidFill>
                  <a:srgbClr val="007196"/>
                </a:solidFill>
                <a:latin typeface="Verdana" panose="020B0604030504040204" pitchFamily="34" charset="0"/>
                <a:ea typeface="Verdana" panose="020B0604030504040204" pitchFamily="34" charset="0"/>
              </a:rPr>
              <a:t>Sau</a:t>
            </a:r>
            <a:r>
              <a:rPr lang="en-GB" sz="2000" dirty="0">
                <a:solidFill>
                  <a:srgbClr val="007196"/>
                </a:solidFill>
                <a:latin typeface="Verdana" panose="020B0604030504040204" pitchFamily="34" charset="0"/>
                <a:ea typeface="Verdana" panose="020B0604030504040204" pitchFamily="34" charset="0"/>
              </a:rPr>
              <a:t>, MEA, </a:t>
            </a:r>
            <a:r>
              <a:rPr lang="en-GB" sz="2000" dirty="0" smtClean="0">
                <a:solidFill>
                  <a:srgbClr val="007196"/>
                </a:solidFill>
                <a:latin typeface="Verdana" panose="020B0604030504040204" pitchFamily="34" charset="0"/>
                <a:ea typeface="Verdana" panose="020B0604030504040204" pitchFamily="34" charset="0"/>
              </a:rPr>
              <a:t>OAS)</a:t>
            </a:r>
          </a:p>
          <a:p>
            <a:r>
              <a:rPr lang="en-GB" sz="2400" dirty="0" smtClean="0">
                <a:solidFill>
                  <a:srgbClr val="007196"/>
                </a:solidFill>
                <a:latin typeface="Verdana" panose="020B0604030504040204" pitchFamily="34" charset="0"/>
                <a:ea typeface="Verdana" panose="020B0604030504040204" pitchFamily="34" charset="0"/>
              </a:rPr>
              <a:t>- Africa</a:t>
            </a:r>
            <a:r>
              <a:rPr lang="en-GB" sz="2000" dirty="0" smtClean="0">
                <a:solidFill>
                  <a:srgbClr val="007196"/>
                </a:solidFill>
                <a:latin typeface="Verdana" panose="020B0604030504040204" pitchFamily="34" charset="0"/>
                <a:ea typeface="Verdana" panose="020B0604030504040204" pitchFamily="34" charset="0"/>
              </a:rPr>
              <a:t> </a:t>
            </a:r>
            <a:r>
              <a:rPr lang="en-GB" sz="2000" dirty="0">
                <a:solidFill>
                  <a:srgbClr val="007196"/>
                </a:solidFill>
                <a:latin typeface="Verdana" panose="020B0604030504040204" pitchFamily="34" charset="0"/>
                <a:ea typeface="Verdana" panose="020B0604030504040204" pitchFamily="34" charset="0"/>
              </a:rPr>
              <a:t>(</a:t>
            </a:r>
            <a:r>
              <a:rPr lang="en-GB" sz="2000" dirty="0" err="1">
                <a:solidFill>
                  <a:srgbClr val="007196"/>
                </a:solidFill>
                <a:latin typeface="Verdana" panose="020B0604030504040204" pitchFamily="34" charset="0"/>
                <a:ea typeface="Verdana" panose="020B0604030504040204" pitchFamily="34" charset="0"/>
              </a:rPr>
              <a:t>Saf</a:t>
            </a:r>
            <a:r>
              <a:rPr lang="en-GB" sz="2000" dirty="0">
                <a:solidFill>
                  <a:srgbClr val="007196"/>
                </a:solidFill>
                <a:latin typeface="Verdana" panose="020B0604030504040204" pitchFamily="34" charset="0"/>
                <a:ea typeface="Verdana" panose="020B0604030504040204" pitchFamily="34" charset="0"/>
              </a:rPr>
              <a:t>, AFR)</a:t>
            </a:r>
          </a:p>
          <a:p>
            <a:endParaRPr lang="en-GB" sz="2000" dirty="0"/>
          </a:p>
        </p:txBody>
      </p:sp>
    </p:spTree>
    <p:extLst>
      <p:ext uri="{BB962C8B-B14F-4D97-AF65-F5344CB8AC3E}">
        <p14:creationId xmlns:p14="http://schemas.microsoft.com/office/powerpoint/2010/main" val="529497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en-GB" dirty="0" smtClean="0"/>
              <a:t>Overview - GTAP’s transport and margins sectors structure</a:t>
            </a:r>
            <a:endParaRPr lang="en-GB" dirty="0"/>
          </a:p>
        </p:txBody>
      </p:sp>
      <p:sp>
        <p:nvSpPr>
          <p:cNvPr id="3" name="Text Placeholder 2"/>
          <p:cNvSpPr>
            <a:spLocks noGrp="1"/>
          </p:cNvSpPr>
          <p:nvPr>
            <p:ph type="body" sz="quarter" idx="12"/>
          </p:nvPr>
        </p:nvSpPr>
        <p:spPr>
          <a:xfrm>
            <a:off x="939800" y="1609411"/>
            <a:ext cx="10896600" cy="468234"/>
          </a:xfrm>
        </p:spPr>
        <p:txBody>
          <a:bodyPr/>
          <a:lstStyle/>
          <a:p>
            <a:pPr marL="0" indent="0" algn="ctr">
              <a:buNone/>
            </a:pPr>
            <a:r>
              <a:rPr lang="en-GB" dirty="0" smtClean="0"/>
              <a:t>GTAP’s representation of </a:t>
            </a:r>
            <a:r>
              <a:rPr lang="en-GB" dirty="0" smtClean="0"/>
              <a:t>international transport</a:t>
            </a:r>
            <a:endParaRPr lang="en-GB" dirty="0"/>
          </a:p>
        </p:txBody>
      </p:sp>
      <p:sp>
        <p:nvSpPr>
          <p:cNvPr id="4" name="Text Placeholder 2"/>
          <p:cNvSpPr txBox="1">
            <a:spLocks/>
          </p:cNvSpPr>
          <p:nvPr/>
        </p:nvSpPr>
        <p:spPr>
          <a:xfrm>
            <a:off x="-1" y="2233534"/>
            <a:ext cx="5928583" cy="3792512"/>
          </a:xfrm>
          <a:prstGeom prst="rect">
            <a:avLst/>
          </a:prstGeom>
          <a:solidFill>
            <a:srgbClr val="FFFFCC"/>
          </a:solidFill>
        </p:spPr>
        <p:txBody>
          <a:bodyPr/>
          <a:lstStyle>
            <a:lvl1pPr marL="228600" indent="-228600" algn="l" defTabSz="914400" rtl="0" eaLnBrk="1" latinLnBrk="0" hangingPunct="1">
              <a:lnSpc>
                <a:spcPct val="90000"/>
              </a:lnSpc>
              <a:spcBef>
                <a:spcPts val="1000"/>
              </a:spcBef>
              <a:buFont typeface="Arial"/>
              <a:buChar char="•"/>
              <a:defRPr lang="en-US" sz="2800" b="0" i="0" kern="1200" dirty="0" smtClean="0">
                <a:solidFill>
                  <a:srgbClr val="093B37"/>
                </a:solidFill>
                <a:latin typeface="Verdana"/>
                <a:ea typeface="+mn-ea"/>
                <a:cs typeface="Verdana"/>
              </a:defRPr>
            </a:lvl1pPr>
            <a:lvl2pPr marL="685800" indent="-228600" algn="l" defTabSz="914400" rtl="0" eaLnBrk="1" latinLnBrk="0" hangingPunct="1">
              <a:lnSpc>
                <a:spcPct val="90000"/>
              </a:lnSpc>
              <a:spcBef>
                <a:spcPts val="500"/>
              </a:spcBef>
              <a:buFont typeface="Arial"/>
              <a:buChar char="•"/>
              <a:defRPr lang="en-US" sz="2800" b="0" i="0" kern="1200" dirty="0" smtClean="0">
                <a:solidFill>
                  <a:srgbClr val="093B37"/>
                </a:solidFill>
                <a:latin typeface="Verdana"/>
                <a:ea typeface="+mn-ea"/>
                <a:cs typeface="Verdana"/>
              </a:defRPr>
            </a:lvl2pPr>
            <a:lvl3pPr marL="1143000" indent="-228600" algn="l" defTabSz="914400" rtl="0" eaLnBrk="1" latinLnBrk="0" hangingPunct="1">
              <a:lnSpc>
                <a:spcPct val="90000"/>
              </a:lnSpc>
              <a:spcBef>
                <a:spcPts val="500"/>
              </a:spcBef>
              <a:buFont typeface="Arial"/>
              <a:buChar char="•"/>
              <a:defRPr lang="en-US" sz="2800" b="0" i="0" kern="1200" dirty="0" smtClean="0">
                <a:solidFill>
                  <a:srgbClr val="093B37"/>
                </a:solidFill>
                <a:latin typeface="Verdana"/>
                <a:ea typeface="+mn-ea"/>
                <a:cs typeface="Verdana"/>
              </a:defRPr>
            </a:lvl3pPr>
            <a:lvl4pPr marL="1600200" indent="-228600" algn="l" defTabSz="914400" rtl="0" eaLnBrk="1" latinLnBrk="0" hangingPunct="1">
              <a:lnSpc>
                <a:spcPct val="90000"/>
              </a:lnSpc>
              <a:spcBef>
                <a:spcPts val="500"/>
              </a:spcBef>
              <a:buFont typeface="Arial"/>
              <a:buChar char="•"/>
              <a:defRPr lang="en-US" sz="2800" b="0" i="0" kern="1200" dirty="0" smtClean="0">
                <a:solidFill>
                  <a:srgbClr val="093B37"/>
                </a:solidFill>
                <a:latin typeface="Verdana"/>
                <a:ea typeface="+mn-ea"/>
                <a:cs typeface="Verdana"/>
              </a:defRPr>
            </a:lvl4pPr>
            <a:lvl5pPr marL="2057400" indent="-228600" algn="l" defTabSz="914400" rtl="0" eaLnBrk="1" latinLnBrk="0" hangingPunct="1">
              <a:lnSpc>
                <a:spcPct val="90000"/>
              </a:lnSpc>
              <a:spcBef>
                <a:spcPts val="500"/>
              </a:spcBef>
              <a:buFont typeface="Arial"/>
              <a:buChar char="•"/>
              <a:defRPr lang="en-GB" sz="2800" b="0" i="0" kern="1200" dirty="0">
                <a:solidFill>
                  <a:srgbClr val="093B37"/>
                </a:solidFill>
                <a:latin typeface="Verdana"/>
                <a:ea typeface="+mn-ea"/>
                <a:cs typeface="Verdana"/>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GB" dirty="0" smtClean="0"/>
              <a:t>Non margin sectors (VXMD)</a:t>
            </a:r>
          </a:p>
          <a:p>
            <a:pPr marL="0" indent="0">
              <a:buFont typeface="Arial"/>
              <a:buNone/>
            </a:pPr>
            <a:endParaRPr lang="en-GB" dirty="0" smtClean="0"/>
          </a:p>
          <a:p>
            <a:pPr marL="0" indent="0">
              <a:buFont typeface="Arial"/>
              <a:buNone/>
            </a:pPr>
            <a:r>
              <a:rPr lang="en-GB" dirty="0" smtClean="0"/>
              <a:t>3 </a:t>
            </a:r>
            <a:r>
              <a:rPr lang="en-GB" dirty="0" err="1" smtClean="0"/>
              <a:t>Transp.sectors</a:t>
            </a:r>
            <a:r>
              <a:rPr lang="en-GB" sz="2600" dirty="0" smtClean="0"/>
              <a:t>(air, land, water)</a:t>
            </a:r>
          </a:p>
          <a:p>
            <a:pPr marL="0" indent="0">
              <a:buNone/>
            </a:pPr>
            <a:r>
              <a:rPr lang="en-GB" sz="2400" dirty="0" smtClean="0"/>
              <a:t>- Passengers + Other</a:t>
            </a:r>
            <a:r>
              <a:rPr lang="en-GB" sz="1600" dirty="0" smtClean="0"/>
              <a:t>(e.g., cargo handling, storage and warehousing not included in freight, air traffic control, cleaning, </a:t>
            </a:r>
            <a:r>
              <a:rPr lang="en-GB" sz="1600" dirty="0" err="1" smtClean="0"/>
              <a:t>etc</a:t>
            </a:r>
            <a:r>
              <a:rPr lang="en-GB" sz="1600" dirty="0" smtClean="0"/>
              <a:t>)</a:t>
            </a:r>
          </a:p>
          <a:p>
            <a:pPr marL="0" indent="0">
              <a:buNone/>
            </a:pPr>
            <a:r>
              <a:rPr lang="en-GB" sz="2400" dirty="0" smtClean="0"/>
              <a:t>- Data </a:t>
            </a:r>
            <a:r>
              <a:rPr lang="en-GB" sz="2400" dirty="0"/>
              <a:t>from </a:t>
            </a:r>
            <a:r>
              <a:rPr lang="en-GB" sz="2400" dirty="0" smtClean="0"/>
              <a:t>BPM6 </a:t>
            </a:r>
            <a:r>
              <a:rPr lang="en-GB" sz="2400" dirty="0"/>
              <a:t>(UN, Eurostat) </a:t>
            </a:r>
            <a:endParaRPr lang="en-GB" sz="2400" dirty="0" smtClean="0"/>
          </a:p>
          <a:p>
            <a:pPr marL="0" indent="0">
              <a:buNone/>
            </a:pPr>
            <a:r>
              <a:rPr lang="en-GB" sz="2200" dirty="0"/>
              <a:t>	</a:t>
            </a:r>
            <a:r>
              <a:rPr lang="en-GB" sz="2400" dirty="0"/>
              <a:t>-No O-D information</a:t>
            </a:r>
          </a:p>
          <a:p>
            <a:pPr marL="0" indent="0">
              <a:buNone/>
            </a:pPr>
            <a:r>
              <a:rPr lang="en-GB" sz="2400" dirty="0" smtClean="0"/>
              <a:t>	-</a:t>
            </a:r>
            <a:r>
              <a:rPr lang="en-GB" sz="2400" dirty="0"/>
              <a:t>Transport service transaction</a:t>
            </a:r>
          </a:p>
          <a:p>
            <a:pPr marL="0" indent="0">
              <a:buNone/>
            </a:pPr>
            <a:r>
              <a:rPr lang="en-GB" sz="2200" dirty="0" smtClean="0"/>
              <a:t>                             </a:t>
            </a:r>
            <a:endParaRPr lang="en-GB" sz="2200" dirty="0"/>
          </a:p>
          <a:p>
            <a:pPr marL="0" indent="0">
              <a:buNone/>
            </a:pPr>
            <a:endParaRPr lang="en-GB" sz="1600" dirty="0"/>
          </a:p>
        </p:txBody>
      </p:sp>
      <p:sp>
        <p:nvSpPr>
          <p:cNvPr id="5" name="Text Placeholder 2"/>
          <p:cNvSpPr txBox="1">
            <a:spLocks/>
          </p:cNvSpPr>
          <p:nvPr/>
        </p:nvSpPr>
        <p:spPr>
          <a:xfrm>
            <a:off x="5898603" y="2233010"/>
            <a:ext cx="6293398" cy="3778045"/>
          </a:xfrm>
          <a:prstGeom prst="rect">
            <a:avLst/>
          </a:prstGeom>
          <a:solidFill>
            <a:srgbClr val="CCFF99"/>
          </a:solidFill>
        </p:spPr>
        <p:txBody>
          <a:bodyPr/>
          <a:lstStyle>
            <a:lvl1pPr marL="228600" indent="-228600" algn="l" defTabSz="914400" rtl="0" eaLnBrk="1" latinLnBrk="0" hangingPunct="1">
              <a:lnSpc>
                <a:spcPct val="90000"/>
              </a:lnSpc>
              <a:spcBef>
                <a:spcPts val="1000"/>
              </a:spcBef>
              <a:buFont typeface="Arial"/>
              <a:buChar char="•"/>
              <a:defRPr lang="en-US" sz="2800" b="0" i="0" kern="1200" dirty="0" smtClean="0">
                <a:solidFill>
                  <a:srgbClr val="093B37"/>
                </a:solidFill>
                <a:latin typeface="Verdana"/>
                <a:ea typeface="+mn-ea"/>
                <a:cs typeface="Verdana"/>
              </a:defRPr>
            </a:lvl1pPr>
            <a:lvl2pPr marL="685800" indent="-228600" algn="l" defTabSz="914400" rtl="0" eaLnBrk="1" latinLnBrk="0" hangingPunct="1">
              <a:lnSpc>
                <a:spcPct val="90000"/>
              </a:lnSpc>
              <a:spcBef>
                <a:spcPts val="500"/>
              </a:spcBef>
              <a:buFont typeface="Arial"/>
              <a:buChar char="•"/>
              <a:defRPr lang="en-US" sz="2800" b="0" i="0" kern="1200" dirty="0" smtClean="0">
                <a:solidFill>
                  <a:srgbClr val="093B37"/>
                </a:solidFill>
                <a:latin typeface="Verdana"/>
                <a:ea typeface="+mn-ea"/>
                <a:cs typeface="Verdana"/>
              </a:defRPr>
            </a:lvl2pPr>
            <a:lvl3pPr marL="1143000" indent="-228600" algn="l" defTabSz="914400" rtl="0" eaLnBrk="1" latinLnBrk="0" hangingPunct="1">
              <a:lnSpc>
                <a:spcPct val="90000"/>
              </a:lnSpc>
              <a:spcBef>
                <a:spcPts val="500"/>
              </a:spcBef>
              <a:buFont typeface="Arial"/>
              <a:buChar char="•"/>
              <a:defRPr lang="en-US" sz="2800" b="0" i="0" kern="1200" dirty="0" smtClean="0">
                <a:solidFill>
                  <a:srgbClr val="093B37"/>
                </a:solidFill>
                <a:latin typeface="Verdana"/>
                <a:ea typeface="+mn-ea"/>
                <a:cs typeface="Verdana"/>
              </a:defRPr>
            </a:lvl3pPr>
            <a:lvl4pPr marL="1600200" indent="-228600" algn="l" defTabSz="914400" rtl="0" eaLnBrk="1" latinLnBrk="0" hangingPunct="1">
              <a:lnSpc>
                <a:spcPct val="90000"/>
              </a:lnSpc>
              <a:spcBef>
                <a:spcPts val="500"/>
              </a:spcBef>
              <a:buFont typeface="Arial"/>
              <a:buChar char="•"/>
              <a:defRPr lang="en-US" sz="2800" b="0" i="0" kern="1200" dirty="0" smtClean="0">
                <a:solidFill>
                  <a:srgbClr val="093B37"/>
                </a:solidFill>
                <a:latin typeface="Verdana"/>
                <a:ea typeface="+mn-ea"/>
                <a:cs typeface="Verdana"/>
              </a:defRPr>
            </a:lvl4pPr>
            <a:lvl5pPr marL="2057400" indent="-228600" algn="l" defTabSz="914400" rtl="0" eaLnBrk="1" latinLnBrk="0" hangingPunct="1">
              <a:lnSpc>
                <a:spcPct val="90000"/>
              </a:lnSpc>
              <a:spcBef>
                <a:spcPts val="500"/>
              </a:spcBef>
              <a:buFont typeface="Arial"/>
              <a:buChar char="•"/>
              <a:defRPr lang="en-GB" sz="2800" b="0" i="0" kern="1200" dirty="0">
                <a:solidFill>
                  <a:srgbClr val="093B37"/>
                </a:solidFill>
                <a:latin typeface="Verdana"/>
                <a:ea typeface="+mn-ea"/>
                <a:cs typeface="Verdana"/>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GB" dirty="0" smtClean="0"/>
              <a:t>International transport margins  </a:t>
            </a:r>
          </a:p>
          <a:p>
            <a:pPr marL="0" indent="0">
              <a:buFont typeface="Arial"/>
              <a:buNone/>
            </a:pPr>
            <a:endParaRPr lang="en-GB" dirty="0" smtClean="0"/>
          </a:p>
          <a:p>
            <a:pPr marL="0" indent="0">
              <a:buFont typeface="Arial"/>
              <a:buNone/>
            </a:pPr>
            <a:r>
              <a:rPr lang="en-GB" dirty="0" smtClean="0"/>
              <a:t>Usage (VTWR)		Supply (VST)</a:t>
            </a:r>
          </a:p>
          <a:p>
            <a:pPr marL="0" indent="0">
              <a:buFont typeface="Arial"/>
              <a:buNone/>
            </a:pPr>
            <a:r>
              <a:rPr lang="en-GB" sz="2400" dirty="0" smtClean="0"/>
              <a:t>- International freight</a:t>
            </a:r>
          </a:p>
          <a:p>
            <a:pPr>
              <a:buFontTx/>
              <a:buChar char="-"/>
            </a:pPr>
            <a:r>
              <a:rPr lang="en-GB" sz="2400" dirty="0" smtClean="0"/>
              <a:t>Data </a:t>
            </a:r>
            <a:r>
              <a:rPr lang="en-GB" sz="2400" dirty="0"/>
              <a:t>from </a:t>
            </a:r>
            <a:r>
              <a:rPr lang="en-GB" sz="2400" dirty="0" smtClean="0"/>
              <a:t>merchandise </a:t>
            </a:r>
            <a:r>
              <a:rPr lang="en-GB" sz="2400" dirty="0"/>
              <a:t>trade &amp; rebalance BPM6 </a:t>
            </a:r>
            <a:r>
              <a:rPr lang="en-GB" sz="2400" b="1" dirty="0">
                <a:solidFill>
                  <a:srgbClr val="FF0000"/>
                </a:solidFill>
              </a:rPr>
              <a:t>Quality</a:t>
            </a:r>
            <a:r>
              <a:rPr lang="en-GB" sz="2400" b="1" dirty="0" smtClean="0">
                <a:solidFill>
                  <a:srgbClr val="FF0000"/>
                </a:solidFill>
              </a:rPr>
              <a:t>?</a:t>
            </a:r>
          </a:p>
          <a:p>
            <a:pPr lvl="1">
              <a:buFontTx/>
              <a:buChar char="-"/>
            </a:pPr>
            <a:r>
              <a:rPr lang="en-GB" sz="2400" dirty="0"/>
              <a:t>O-D information (Usage VTWR)</a:t>
            </a:r>
          </a:p>
          <a:p>
            <a:pPr lvl="1">
              <a:buFontTx/>
              <a:buChar char="-"/>
            </a:pPr>
            <a:r>
              <a:rPr lang="en-GB" sz="2400" dirty="0"/>
              <a:t>Transport service export (Supply VST)</a:t>
            </a:r>
          </a:p>
          <a:p>
            <a:pPr lvl="1">
              <a:buFontTx/>
              <a:buChar char="-"/>
            </a:pPr>
            <a:endParaRPr lang="en-GB" sz="2400" b="1" dirty="0"/>
          </a:p>
          <a:p>
            <a:pPr marL="0" indent="0">
              <a:buFont typeface="Arial"/>
              <a:buNone/>
            </a:pPr>
            <a:endParaRPr lang="en-GB" dirty="0" smtClean="0"/>
          </a:p>
        </p:txBody>
      </p:sp>
      <p:sp>
        <p:nvSpPr>
          <p:cNvPr id="6" name="Text Placeholder 2"/>
          <p:cNvSpPr txBox="1">
            <a:spLocks/>
          </p:cNvSpPr>
          <p:nvPr/>
        </p:nvSpPr>
        <p:spPr>
          <a:xfrm>
            <a:off x="8984089" y="2233534"/>
            <a:ext cx="3475227" cy="1560022"/>
          </a:xfrm>
          <a:prstGeom prst="rect">
            <a:avLst/>
          </a:prstGeom>
        </p:spPr>
        <p:txBody>
          <a:bodyPr/>
          <a:lstStyle>
            <a:lvl1pPr marL="228600" indent="-228600" algn="l" defTabSz="914400" rtl="0" eaLnBrk="1" latinLnBrk="0" hangingPunct="1">
              <a:lnSpc>
                <a:spcPct val="90000"/>
              </a:lnSpc>
              <a:spcBef>
                <a:spcPts val="1000"/>
              </a:spcBef>
              <a:buFont typeface="Arial"/>
              <a:buChar char="•"/>
              <a:defRPr lang="en-US" sz="2800" b="0" i="0" kern="1200" dirty="0" smtClean="0">
                <a:solidFill>
                  <a:srgbClr val="093B37"/>
                </a:solidFill>
                <a:latin typeface="Verdana"/>
                <a:ea typeface="+mn-ea"/>
                <a:cs typeface="Verdana"/>
              </a:defRPr>
            </a:lvl1pPr>
            <a:lvl2pPr marL="685800" indent="-228600" algn="l" defTabSz="914400" rtl="0" eaLnBrk="1" latinLnBrk="0" hangingPunct="1">
              <a:lnSpc>
                <a:spcPct val="90000"/>
              </a:lnSpc>
              <a:spcBef>
                <a:spcPts val="500"/>
              </a:spcBef>
              <a:buFont typeface="Arial"/>
              <a:buChar char="•"/>
              <a:defRPr lang="en-US" sz="2800" b="0" i="0" kern="1200" dirty="0" smtClean="0">
                <a:solidFill>
                  <a:srgbClr val="093B37"/>
                </a:solidFill>
                <a:latin typeface="Verdana"/>
                <a:ea typeface="+mn-ea"/>
                <a:cs typeface="Verdana"/>
              </a:defRPr>
            </a:lvl2pPr>
            <a:lvl3pPr marL="1143000" indent="-228600" algn="l" defTabSz="914400" rtl="0" eaLnBrk="1" latinLnBrk="0" hangingPunct="1">
              <a:lnSpc>
                <a:spcPct val="90000"/>
              </a:lnSpc>
              <a:spcBef>
                <a:spcPts val="500"/>
              </a:spcBef>
              <a:buFont typeface="Arial"/>
              <a:buChar char="•"/>
              <a:defRPr lang="en-US" sz="2800" b="0" i="0" kern="1200" dirty="0" smtClean="0">
                <a:solidFill>
                  <a:srgbClr val="093B37"/>
                </a:solidFill>
                <a:latin typeface="Verdana"/>
                <a:ea typeface="+mn-ea"/>
                <a:cs typeface="Verdana"/>
              </a:defRPr>
            </a:lvl3pPr>
            <a:lvl4pPr marL="1600200" indent="-228600" algn="l" defTabSz="914400" rtl="0" eaLnBrk="1" latinLnBrk="0" hangingPunct="1">
              <a:lnSpc>
                <a:spcPct val="90000"/>
              </a:lnSpc>
              <a:spcBef>
                <a:spcPts val="500"/>
              </a:spcBef>
              <a:buFont typeface="Arial"/>
              <a:buChar char="•"/>
              <a:defRPr lang="en-US" sz="2800" b="0" i="0" kern="1200" dirty="0" smtClean="0">
                <a:solidFill>
                  <a:srgbClr val="093B37"/>
                </a:solidFill>
                <a:latin typeface="Verdana"/>
                <a:ea typeface="+mn-ea"/>
                <a:cs typeface="Verdana"/>
              </a:defRPr>
            </a:lvl4pPr>
            <a:lvl5pPr marL="2057400" indent="-228600" algn="l" defTabSz="914400" rtl="0" eaLnBrk="1" latinLnBrk="0" hangingPunct="1">
              <a:lnSpc>
                <a:spcPct val="90000"/>
              </a:lnSpc>
              <a:spcBef>
                <a:spcPts val="500"/>
              </a:spcBef>
              <a:buFont typeface="Arial"/>
              <a:buChar char="•"/>
              <a:defRPr lang="en-GB" sz="2800" b="0" i="0" kern="1200" dirty="0">
                <a:solidFill>
                  <a:srgbClr val="093B37"/>
                </a:solidFill>
                <a:latin typeface="Verdana"/>
                <a:ea typeface="+mn-ea"/>
                <a:cs typeface="Verdana"/>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endParaRPr lang="en-GB" dirty="0" smtClean="0"/>
          </a:p>
        </p:txBody>
      </p:sp>
      <p:sp>
        <p:nvSpPr>
          <p:cNvPr id="7" name="Left Arrow 6"/>
          <p:cNvSpPr/>
          <p:nvPr/>
        </p:nvSpPr>
        <p:spPr>
          <a:xfrm rot="19044748">
            <a:off x="3222882" y="1993691"/>
            <a:ext cx="419725" cy="29928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Left Arrow 7"/>
          <p:cNvSpPr/>
          <p:nvPr/>
        </p:nvSpPr>
        <p:spPr>
          <a:xfrm rot="13301308">
            <a:off x="7557535" y="2041161"/>
            <a:ext cx="419725" cy="29928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Left Arrow 8"/>
          <p:cNvSpPr/>
          <p:nvPr/>
        </p:nvSpPr>
        <p:spPr>
          <a:xfrm rot="16200000">
            <a:off x="3120452" y="2835635"/>
            <a:ext cx="419725" cy="29928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Left Arrow 9"/>
          <p:cNvSpPr/>
          <p:nvPr/>
        </p:nvSpPr>
        <p:spPr>
          <a:xfrm rot="16200000">
            <a:off x="7844856" y="2853125"/>
            <a:ext cx="419725" cy="29928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Left Arrow 10"/>
          <p:cNvSpPr/>
          <p:nvPr/>
        </p:nvSpPr>
        <p:spPr>
          <a:xfrm rot="16200000">
            <a:off x="10078378" y="2853125"/>
            <a:ext cx="419725" cy="29928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16696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0"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en-GB" dirty="0" smtClean="0"/>
              <a:t>GTAP’s transport and margins sectors structure</a:t>
            </a:r>
            <a:endParaRPr lang="en-GB" dirty="0"/>
          </a:p>
        </p:txBody>
      </p:sp>
      <p:sp>
        <p:nvSpPr>
          <p:cNvPr id="3" name="Text Placeholder 2"/>
          <p:cNvSpPr>
            <a:spLocks noGrp="1"/>
          </p:cNvSpPr>
          <p:nvPr>
            <p:ph type="body" sz="quarter" idx="12"/>
          </p:nvPr>
        </p:nvSpPr>
        <p:spPr>
          <a:xfrm>
            <a:off x="0" y="1609411"/>
            <a:ext cx="11836400" cy="468234"/>
          </a:xfrm>
        </p:spPr>
        <p:txBody>
          <a:bodyPr/>
          <a:lstStyle/>
          <a:p>
            <a:pPr marL="0" indent="0" algn="ctr">
              <a:buNone/>
            </a:pPr>
            <a:r>
              <a:rPr lang="en-GB" dirty="0" smtClean="0"/>
              <a:t>GTAP transport representation &amp; conflict between data sources</a:t>
            </a:r>
            <a:endParaRPr lang="en-GB" dirty="0"/>
          </a:p>
        </p:txBody>
      </p:sp>
      <p:sp>
        <p:nvSpPr>
          <p:cNvPr id="6" name="Text Placeholder 2"/>
          <p:cNvSpPr txBox="1">
            <a:spLocks/>
          </p:cNvSpPr>
          <p:nvPr/>
        </p:nvSpPr>
        <p:spPr>
          <a:xfrm>
            <a:off x="8984089" y="2233534"/>
            <a:ext cx="3475227" cy="1560022"/>
          </a:xfrm>
          <a:prstGeom prst="rect">
            <a:avLst/>
          </a:prstGeom>
        </p:spPr>
        <p:txBody>
          <a:bodyPr/>
          <a:lstStyle>
            <a:lvl1pPr marL="228600" indent="-228600" algn="l" defTabSz="914400" rtl="0" eaLnBrk="1" latinLnBrk="0" hangingPunct="1">
              <a:lnSpc>
                <a:spcPct val="90000"/>
              </a:lnSpc>
              <a:spcBef>
                <a:spcPts val="1000"/>
              </a:spcBef>
              <a:buFont typeface="Arial"/>
              <a:buChar char="•"/>
              <a:defRPr lang="en-US" sz="2800" b="0" i="0" kern="1200" dirty="0" smtClean="0">
                <a:solidFill>
                  <a:srgbClr val="093B37"/>
                </a:solidFill>
                <a:latin typeface="Verdana"/>
                <a:ea typeface="+mn-ea"/>
                <a:cs typeface="Verdana"/>
              </a:defRPr>
            </a:lvl1pPr>
            <a:lvl2pPr marL="685800" indent="-228600" algn="l" defTabSz="914400" rtl="0" eaLnBrk="1" latinLnBrk="0" hangingPunct="1">
              <a:lnSpc>
                <a:spcPct val="90000"/>
              </a:lnSpc>
              <a:spcBef>
                <a:spcPts val="500"/>
              </a:spcBef>
              <a:buFont typeface="Arial"/>
              <a:buChar char="•"/>
              <a:defRPr lang="en-US" sz="2800" b="0" i="0" kern="1200" dirty="0" smtClean="0">
                <a:solidFill>
                  <a:srgbClr val="093B37"/>
                </a:solidFill>
                <a:latin typeface="Verdana"/>
                <a:ea typeface="+mn-ea"/>
                <a:cs typeface="Verdana"/>
              </a:defRPr>
            </a:lvl2pPr>
            <a:lvl3pPr marL="1143000" indent="-228600" algn="l" defTabSz="914400" rtl="0" eaLnBrk="1" latinLnBrk="0" hangingPunct="1">
              <a:lnSpc>
                <a:spcPct val="90000"/>
              </a:lnSpc>
              <a:spcBef>
                <a:spcPts val="500"/>
              </a:spcBef>
              <a:buFont typeface="Arial"/>
              <a:buChar char="•"/>
              <a:defRPr lang="en-US" sz="2800" b="0" i="0" kern="1200" dirty="0" smtClean="0">
                <a:solidFill>
                  <a:srgbClr val="093B37"/>
                </a:solidFill>
                <a:latin typeface="Verdana"/>
                <a:ea typeface="+mn-ea"/>
                <a:cs typeface="Verdana"/>
              </a:defRPr>
            </a:lvl3pPr>
            <a:lvl4pPr marL="1600200" indent="-228600" algn="l" defTabSz="914400" rtl="0" eaLnBrk="1" latinLnBrk="0" hangingPunct="1">
              <a:lnSpc>
                <a:spcPct val="90000"/>
              </a:lnSpc>
              <a:spcBef>
                <a:spcPts val="500"/>
              </a:spcBef>
              <a:buFont typeface="Arial"/>
              <a:buChar char="•"/>
              <a:defRPr lang="en-US" sz="2800" b="0" i="0" kern="1200" dirty="0" smtClean="0">
                <a:solidFill>
                  <a:srgbClr val="093B37"/>
                </a:solidFill>
                <a:latin typeface="Verdana"/>
                <a:ea typeface="+mn-ea"/>
                <a:cs typeface="Verdana"/>
              </a:defRPr>
            </a:lvl4pPr>
            <a:lvl5pPr marL="2057400" indent="-228600" algn="l" defTabSz="914400" rtl="0" eaLnBrk="1" latinLnBrk="0" hangingPunct="1">
              <a:lnSpc>
                <a:spcPct val="90000"/>
              </a:lnSpc>
              <a:spcBef>
                <a:spcPts val="500"/>
              </a:spcBef>
              <a:buFont typeface="Arial"/>
              <a:buChar char="•"/>
              <a:defRPr lang="en-GB" sz="2800" b="0" i="0" kern="1200" dirty="0">
                <a:solidFill>
                  <a:srgbClr val="093B37"/>
                </a:solidFill>
                <a:latin typeface="Verdana"/>
                <a:ea typeface="+mn-ea"/>
                <a:cs typeface="Verdana"/>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endParaRPr lang="en-GB" dirty="0" smtClean="0"/>
          </a:p>
        </p:txBody>
      </p:sp>
      <p:pic>
        <p:nvPicPr>
          <p:cNvPr id="10" name="Picture 9"/>
          <p:cNvPicPr>
            <a:picLocks noChangeAspect="1"/>
          </p:cNvPicPr>
          <p:nvPr/>
        </p:nvPicPr>
        <p:blipFill>
          <a:blip r:embed="rId3"/>
          <a:stretch>
            <a:fillRect/>
          </a:stretch>
        </p:blipFill>
        <p:spPr>
          <a:xfrm>
            <a:off x="1029724" y="2140086"/>
            <a:ext cx="10685003" cy="3870970"/>
          </a:xfrm>
          <a:prstGeom prst="rect">
            <a:avLst/>
          </a:prstGeom>
        </p:spPr>
      </p:pic>
      <p:sp>
        <p:nvSpPr>
          <p:cNvPr id="11" name="TextBox 10"/>
          <p:cNvSpPr txBox="1"/>
          <p:nvPr/>
        </p:nvSpPr>
        <p:spPr>
          <a:xfrm>
            <a:off x="164892" y="6011056"/>
            <a:ext cx="8694295" cy="646331"/>
          </a:xfrm>
          <a:prstGeom prst="rect">
            <a:avLst/>
          </a:prstGeom>
          <a:noFill/>
        </p:spPr>
        <p:txBody>
          <a:bodyPr wrap="square" rtlCol="0">
            <a:spAutoFit/>
          </a:bodyPr>
          <a:lstStyle/>
          <a:p>
            <a:r>
              <a:rPr lang="en-IE" dirty="0">
                <a:latin typeface="Verdana" panose="020B0604030504040204" pitchFamily="34" charset="0"/>
                <a:ea typeface="Verdana" panose="020B0604030504040204" pitchFamily="34" charset="0"/>
              </a:rPr>
              <a:t>GTAP export parameters VST (left) and VXMD (right) versus service trade data statistics from Eurostat </a:t>
            </a:r>
            <a:r>
              <a:rPr lang="en-IE" dirty="0" smtClean="0">
                <a:latin typeface="Verdana" panose="020B0604030504040204" pitchFamily="34" charset="0"/>
                <a:ea typeface="Verdana" panose="020B0604030504040204" pitchFamily="34" charset="0"/>
              </a:rPr>
              <a:t>BPM6 </a:t>
            </a:r>
            <a:endParaRPr lang="en-GB"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0626961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p:cNvSpPr txBox="1">
            <a:spLocks/>
          </p:cNvSpPr>
          <p:nvPr/>
        </p:nvSpPr>
        <p:spPr>
          <a:xfrm>
            <a:off x="938249" y="425183"/>
            <a:ext cx="10896600" cy="993310"/>
          </a:xfrm>
          <a:prstGeom prst="rect">
            <a:avLst/>
          </a:prstGeom>
        </p:spPr>
        <p:txBody>
          <a:bodyPr/>
          <a:lstStyle>
            <a:lvl1pPr marL="0" indent="0" algn="l" defTabSz="914400" rtl="0" eaLnBrk="1" latinLnBrk="0" hangingPunct="1">
              <a:lnSpc>
                <a:spcPct val="90000"/>
              </a:lnSpc>
              <a:spcBef>
                <a:spcPts val="1000"/>
              </a:spcBef>
              <a:buFont typeface="Arial"/>
              <a:buNone/>
              <a:defRPr sz="3600" b="0" i="0" kern="1200">
                <a:solidFill>
                  <a:schemeClr val="bg1"/>
                </a:solidFill>
                <a:latin typeface="Verdana"/>
                <a:ea typeface="+mn-ea"/>
                <a:cs typeface="Verdana"/>
              </a:defRPr>
            </a:lvl1pPr>
            <a:lvl2pPr marL="685800" indent="-228600" algn="l" defTabSz="914400" rtl="0" eaLnBrk="1" latinLnBrk="0" hangingPunct="1">
              <a:lnSpc>
                <a:spcPct val="90000"/>
              </a:lnSpc>
              <a:spcBef>
                <a:spcPts val="500"/>
              </a:spcBef>
              <a:buFont typeface="Arial"/>
              <a:buChar char="•"/>
              <a:defRPr sz="3600" b="1" i="0" kern="1200">
                <a:solidFill>
                  <a:schemeClr val="bg1"/>
                </a:solidFill>
                <a:latin typeface="Verdana Standaard" charset="0"/>
                <a:ea typeface="+mn-ea"/>
                <a:cs typeface="+mn-cs"/>
              </a:defRPr>
            </a:lvl2pPr>
            <a:lvl3pPr marL="1143000" indent="-228600" algn="l" defTabSz="914400" rtl="0" eaLnBrk="1" latinLnBrk="0" hangingPunct="1">
              <a:lnSpc>
                <a:spcPct val="90000"/>
              </a:lnSpc>
              <a:spcBef>
                <a:spcPts val="500"/>
              </a:spcBef>
              <a:buFont typeface="Arial"/>
              <a:buChar char="•"/>
              <a:defRPr sz="3600" b="1" i="0" kern="1200">
                <a:solidFill>
                  <a:schemeClr val="bg1"/>
                </a:solidFill>
                <a:latin typeface="Verdana Standaard" charset="0"/>
                <a:ea typeface="+mn-ea"/>
                <a:cs typeface="+mn-cs"/>
              </a:defRPr>
            </a:lvl3pPr>
            <a:lvl4pPr marL="1600200" indent="-228600" algn="l" defTabSz="914400" rtl="0" eaLnBrk="1" latinLnBrk="0" hangingPunct="1">
              <a:lnSpc>
                <a:spcPct val="90000"/>
              </a:lnSpc>
              <a:spcBef>
                <a:spcPts val="500"/>
              </a:spcBef>
              <a:buFont typeface="Arial"/>
              <a:buChar char="•"/>
              <a:defRPr sz="3600" b="1" i="0" kern="1200">
                <a:solidFill>
                  <a:schemeClr val="bg1"/>
                </a:solidFill>
                <a:latin typeface="Verdana Standaard" charset="0"/>
                <a:ea typeface="+mn-ea"/>
                <a:cs typeface="+mn-cs"/>
              </a:defRPr>
            </a:lvl4pPr>
            <a:lvl5pPr marL="2057400" indent="-228600" algn="l" defTabSz="914400" rtl="0" eaLnBrk="1" latinLnBrk="0" hangingPunct="1">
              <a:lnSpc>
                <a:spcPct val="90000"/>
              </a:lnSpc>
              <a:spcBef>
                <a:spcPts val="500"/>
              </a:spcBef>
              <a:buFont typeface="Arial"/>
              <a:buChar char="•"/>
              <a:defRPr sz="3600" b="1" i="0" kern="1200">
                <a:solidFill>
                  <a:schemeClr val="bg1"/>
                </a:solidFill>
                <a:latin typeface="Verdana Standaard"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dirty="0" smtClean="0"/>
              <a:t>Methodology for split</a:t>
            </a:r>
          </a:p>
          <a:p>
            <a:endParaRPr lang="en-GB" dirty="0"/>
          </a:p>
        </p:txBody>
      </p:sp>
      <mc:AlternateContent xmlns:mc="http://schemas.openxmlformats.org/markup-compatibility/2006">
        <mc:Choice xmlns:a14="http://schemas.microsoft.com/office/drawing/2010/main" Requires="a14">
          <p:sp>
            <p:nvSpPr>
              <p:cNvPr id="2" name="TextBox 1"/>
              <p:cNvSpPr txBox="1"/>
              <p:nvPr/>
            </p:nvSpPr>
            <p:spPr>
              <a:xfrm>
                <a:off x="324465" y="1976284"/>
                <a:ext cx="11371006" cy="4253087"/>
              </a:xfrm>
              <a:prstGeom prst="rect">
                <a:avLst/>
              </a:prstGeom>
              <a:noFill/>
            </p:spPr>
            <p:txBody>
              <a:bodyPr wrap="square" rtlCol="0">
                <a:spAutoFit/>
              </a:bodyPr>
              <a:lstStyle/>
              <a:p>
                <a:r>
                  <a:rPr lang="en-GB" sz="2800" dirty="0" smtClean="0">
                    <a:solidFill>
                      <a:srgbClr val="093B37"/>
                    </a:solidFill>
                    <a:latin typeface="Verdana"/>
                    <a:cs typeface="Verdana"/>
                  </a:rPr>
                  <a:t>STEP 1. Split total output (VOM)</a:t>
                </a:r>
              </a:p>
              <a:p>
                <a:endParaRPr lang="en-GB" sz="2800" dirty="0">
                  <a:solidFill>
                    <a:srgbClr val="093B37"/>
                  </a:solidFill>
                  <a:latin typeface="Verdana"/>
                  <a:cs typeface="Verdana"/>
                </a:endParaRPr>
              </a:p>
              <a:p>
                <a:r>
                  <a:rPr lang="en-GB" sz="2800" dirty="0">
                    <a:solidFill>
                      <a:srgbClr val="093B37"/>
                    </a:solidFill>
                    <a:latin typeface="Verdana"/>
                    <a:cs typeface="Verdana"/>
                  </a:rPr>
                  <a:t>STEP 2. Use RAS method to disaggregate costs using [equations 1 (use side) and 2 (supply side)] </a:t>
                </a:r>
                <a:endParaRPr lang="en-GB" sz="2800" dirty="0" smtClean="0">
                  <a:solidFill>
                    <a:srgbClr val="093B37"/>
                  </a:solidFill>
                  <a:latin typeface="Verdana"/>
                  <a:cs typeface="Verdana"/>
                </a:endParaRPr>
              </a:p>
              <a:p>
                <a:endParaRPr lang="en-GB" sz="2800" dirty="0">
                  <a:solidFill>
                    <a:srgbClr val="093B37"/>
                  </a:solidFill>
                  <a:latin typeface="Verdana" panose="020B0604030504040204" pitchFamily="34" charset="0"/>
                  <a:ea typeface="Verdana" panose="020B0604030504040204" pitchFamily="34" charset="0"/>
                  <a:cs typeface="Verdana"/>
                </a:endParaRPr>
              </a:p>
              <a:p>
                <a:pPr/>
                <a14:m>
                  <m:oMathPara xmlns:m="http://schemas.openxmlformats.org/officeDocument/2006/math">
                    <m:oMathParaPr>
                      <m:jc m:val="centerGroup"/>
                    </m:oMathParaPr>
                    <m:oMath xmlns:m="http://schemas.openxmlformats.org/officeDocument/2006/math">
                      <m:sSub>
                        <m:sSubPr>
                          <m:ctrlPr>
                            <a:rPr lang="en-GB" sz="2200" i="1">
                              <a:latin typeface="Cambria Math" panose="02040503050406030204" pitchFamily="18" charset="0"/>
                            </a:rPr>
                          </m:ctrlPr>
                        </m:sSubPr>
                        <m:e>
                          <m:r>
                            <a:rPr lang="en-GB" sz="2200" i="1">
                              <a:latin typeface="Cambria Math" panose="02040503050406030204" pitchFamily="18" charset="0"/>
                            </a:rPr>
                            <m:t>𝑉𝑂𝑀</m:t>
                          </m:r>
                        </m:e>
                        <m:sub>
                          <m:r>
                            <a:rPr lang="en-GB" sz="2200" i="1">
                              <a:latin typeface="Cambria Math" panose="02040503050406030204" pitchFamily="18" charset="0"/>
                            </a:rPr>
                            <m:t>𝑖</m:t>
                          </m:r>
                          <m:r>
                            <a:rPr lang="en-GB" sz="2200" i="1">
                              <a:latin typeface="Cambria Math" panose="02040503050406030204" pitchFamily="18" charset="0"/>
                            </a:rPr>
                            <m:t>,</m:t>
                          </m:r>
                          <m:r>
                            <a:rPr lang="en-GB" sz="2200" i="1">
                              <a:latin typeface="Cambria Math" panose="02040503050406030204" pitchFamily="18" charset="0"/>
                            </a:rPr>
                            <m:t>𝑟</m:t>
                          </m:r>
                        </m:sub>
                      </m:sSub>
                      <m:r>
                        <a:rPr lang="en-GB" sz="2200" i="1">
                          <a:latin typeface="Cambria Math" panose="02040503050406030204" pitchFamily="18" charset="0"/>
                        </a:rPr>
                        <m:t>=</m:t>
                      </m:r>
                      <m:nary>
                        <m:naryPr>
                          <m:chr m:val="∑"/>
                          <m:supHide m:val="on"/>
                          <m:ctrlPr>
                            <a:rPr lang="en-GB" sz="2200" i="1">
                              <a:latin typeface="Cambria Math" panose="02040503050406030204" pitchFamily="18" charset="0"/>
                            </a:rPr>
                          </m:ctrlPr>
                        </m:naryPr>
                        <m:sub>
                          <m:r>
                            <m:rPr>
                              <m:brk m:alnAt="7"/>
                            </m:rPr>
                            <a:rPr lang="en-GB" sz="2200" i="1">
                              <a:latin typeface="Cambria Math" panose="02040503050406030204" pitchFamily="18" charset="0"/>
                            </a:rPr>
                            <m:t>𝑗</m:t>
                          </m:r>
                        </m:sub>
                        <m:sup/>
                        <m:e>
                          <m:sSub>
                            <m:sSubPr>
                              <m:ctrlPr>
                                <a:rPr lang="en-GB" sz="2200" i="1">
                                  <a:latin typeface="Cambria Math" panose="02040503050406030204" pitchFamily="18" charset="0"/>
                                </a:rPr>
                              </m:ctrlPr>
                            </m:sSubPr>
                            <m:e>
                              <m:r>
                                <a:rPr lang="en-GB" sz="2200" i="1">
                                  <a:latin typeface="Cambria Math" panose="02040503050406030204" pitchFamily="18" charset="0"/>
                                </a:rPr>
                                <m:t>𝑉𝐷𝐹𝑀</m:t>
                              </m:r>
                            </m:e>
                            <m:sub>
                              <m:r>
                                <a:rPr lang="en-GB" sz="2200" i="1">
                                  <a:latin typeface="Cambria Math" panose="02040503050406030204" pitchFamily="18" charset="0"/>
                                </a:rPr>
                                <m:t>𝑖</m:t>
                              </m:r>
                              <m:r>
                                <a:rPr lang="en-GB" sz="2200" i="1">
                                  <a:latin typeface="Cambria Math" panose="02040503050406030204" pitchFamily="18" charset="0"/>
                                </a:rPr>
                                <m:t>,</m:t>
                              </m:r>
                              <m:r>
                                <a:rPr lang="en-GB" sz="2200" i="1">
                                  <a:latin typeface="Cambria Math" panose="02040503050406030204" pitchFamily="18" charset="0"/>
                                </a:rPr>
                                <m:t>𝑗</m:t>
                              </m:r>
                              <m:r>
                                <a:rPr lang="en-GB" sz="2200" i="1">
                                  <a:latin typeface="Cambria Math" panose="02040503050406030204" pitchFamily="18" charset="0"/>
                                </a:rPr>
                                <m:t>,</m:t>
                              </m:r>
                              <m:r>
                                <a:rPr lang="en-GB" sz="2200" i="1">
                                  <a:latin typeface="Cambria Math" panose="02040503050406030204" pitchFamily="18" charset="0"/>
                                </a:rPr>
                                <m:t>𝑟</m:t>
                              </m:r>
                            </m:sub>
                          </m:sSub>
                          <m:r>
                            <a:rPr lang="en-GB" sz="2200" i="1">
                              <a:latin typeface="Cambria Math" panose="02040503050406030204" pitchFamily="18" charset="0"/>
                            </a:rPr>
                            <m:t>+</m:t>
                          </m:r>
                          <m:sSub>
                            <m:sSubPr>
                              <m:ctrlPr>
                                <a:rPr lang="en-GB" sz="2200" i="1">
                                  <a:latin typeface="Cambria Math" panose="02040503050406030204" pitchFamily="18" charset="0"/>
                                </a:rPr>
                              </m:ctrlPr>
                            </m:sSubPr>
                            <m:e>
                              <m:r>
                                <a:rPr lang="en-GB" sz="2200" i="1">
                                  <a:latin typeface="Cambria Math" panose="02040503050406030204" pitchFamily="18" charset="0"/>
                                </a:rPr>
                                <m:t>𝑉𝐷𝑃𝑀</m:t>
                              </m:r>
                            </m:e>
                            <m:sub>
                              <m:r>
                                <a:rPr lang="en-GB" sz="2200" i="1">
                                  <a:latin typeface="Cambria Math" panose="02040503050406030204" pitchFamily="18" charset="0"/>
                                </a:rPr>
                                <m:t>𝑖</m:t>
                              </m:r>
                              <m:r>
                                <a:rPr lang="en-GB" sz="2200" i="1">
                                  <a:latin typeface="Cambria Math" panose="02040503050406030204" pitchFamily="18" charset="0"/>
                                </a:rPr>
                                <m:t>,</m:t>
                              </m:r>
                              <m:r>
                                <a:rPr lang="en-GB" sz="2200" i="1">
                                  <a:latin typeface="Cambria Math" panose="02040503050406030204" pitchFamily="18" charset="0"/>
                                </a:rPr>
                                <m:t>𝑟</m:t>
                              </m:r>
                            </m:sub>
                          </m:sSub>
                          <m:r>
                            <a:rPr lang="en-GB" sz="2200" i="1">
                              <a:latin typeface="Cambria Math" panose="02040503050406030204" pitchFamily="18" charset="0"/>
                            </a:rPr>
                            <m:t>+</m:t>
                          </m:r>
                          <m:sSub>
                            <m:sSubPr>
                              <m:ctrlPr>
                                <a:rPr lang="en-GB" sz="2200" i="1">
                                  <a:latin typeface="Cambria Math" panose="02040503050406030204" pitchFamily="18" charset="0"/>
                                </a:rPr>
                              </m:ctrlPr>
                            </m:sSubPr>
                            <m:e>
                              <m:r>
                                <a:rPr lang="en-GB" sz="2200" i="1">
                                  <a:latin typeface="Cambria Math" panose="02040503050406030204" pitchFamily="18" charset="0"/>
                                </a:rPr>
                                <m:t>𝑉𝐷𝐺𝑀</m:t>
                              </m:r>
                            </m:e>
                            <m:sub>
                              <m:r>
                                <a:rPr lang="en-GB" sz="2200" i="1">
                                  <a:latin typeface="Cambria Math" panose="02040503050406030204" pitchFamily="18" charset="0"/>
                                </a:rPr>
                                <m:t>𝑖</m:t>
                              </m:r>
                              <m:r>
                                <a:rPr lang="en-GB" sz="2200" i="1">
                                  <a:latin typeface="Cambria Math" panose="02040503050406030204" pitchFamily="18" charset="0"/>
                                </a:rPr>
                                <m:t>,</m:t>
                              </m:r>
                              <m:r>
                                <a:rPr lang="en-GB" sz="2200" i="1">
                                  <a:latin typeface="Cambria Math" panose="02040503050406030204" pitchFamily="18" charset="0"/>
                                </a:rPr>
                                <m:t>𝑟</m:t>
                              </m:r>
                            </m:sub>
                          </m:sSub>
                          <m:r>
                            <a:rPr lang="en-GB" sz="2200" i="1">
                              <a:latin typeface="Cambria Math" panose="02040503050406030204" pitchFamily="18" charset="0"/>
                            </a:rPr>
                            <m:t>+</m:t>
                          </m:r>
                          <m:sSub>
                            <m:sSubPr>
                              <m:ctrlPr>
                                <a:rPr lang="en-GB" sz="2200" i="1">
                                  <a:latin typeface="Cambria Math" panose="02040503050406030204" pitchFamily="18" charset="0"/>
                                </a:rPr>
                              </m:ctrlPr>
                            </m:sSubPr>
                            <m:e>
                              <m:r>
                                <a:rPr lang="en-GB" sz="2200" i="1">
                                  <a:latin typeface="Cambria Math" panose="02040503050406030204" pitchFamily="18" charset="0"/>
                                </a:rPr>
                                <m:t>𝑉𝐷𝐾𝑀</m:t>
                              </m:r>
                            </m:e>
                            <m:sub>
                              <m:r>
                                <a:rPr lang="en-GB" sz="2200" i="1">
                                  <a:latin typeface="Cambria Math" panose="02040503050406030204" pitchFamily="18" charset="0"/>
                                </a:rPr>
                                <m:t>𝑖</m:t>
                              </m:r>
                              <m:r>
                                <a:rPr lang="en-GB" sz="2200" i="1">
                                  <a:latin typeface="Cambria Math" panose="02040503050406030204" pitchFamily="18" charset="0"/>
                                </a:rPr>
                                <m:t>,</m:t>
                              </m:r>
                              <m:r>
                                <a:rPr lang="en-GB" sz="2200" i="1">
                                  <a:latin typeface="Cambria Math" panose="02040503050406030204" pitchFamily="18" charset="0"/>
                                </a:rPr>
                                <m:t>𝑟</m:t>
                              </m:r>
                            </m:sub>
                          </m:sSub>
                          <m:r>
                            <a:rPr lang="en-GB" sz="2200" i="1">
                              <a:latin typeface="Cambria Math" panose="02040503050406030204" pitchFamily="18" charset="0"/>
                            </a:rPr>
                            <m:t>+</m:t>
                          </m:r>
                          <m:nary>
                            <m:naryPr>
                              <m:chr m:val="∑"/>
                              <m:supHide m:val="on"/>
                              <m:ctrlPr>
                                <a:rPr lang="en-GB" sz="2200" i="1">
                                  <a:latin typeface="Cambria Math" panose="02040503050406030204" pitchFamily="18" charset="0"/>
                                </a:rPr>
                              </m:ctrlPr>
                            </m:naryPr>
                            <m:sub>
                              <m:r>
                                <m:rPr>
                                  <m:brk m:alnAt="7"/>
                                </m:rPr>
                                <a:rPr lang="en-GB" sz="2200" i="1">
                                  <a:latin typeface="Cambria Math" panose="02040503050406030204" pitchFamily="18" charset="0"/>
                                </a:rPr>
                                <m:t>𝑆</m:t>
                              </m:r>
                            </m:sub>
                            <m:sup/>
                            <m:e>
                              <m:sSub>
                                <m:sSubPr>
                                  <m:ctrlPr>
                                    <a:rPr lang="en-GB" sz="2200" i="1">
                                      <a:latin typeface="Cambria Math" panose="02040503050406030204" pitchFamily="18" charset="0"/>
                                    </a:rPr>
                                  </m:ctrlPr>
                                </m:sSubPr>
                                <m:e>
                                  <m:r>
                                    <a:rPr lang="en-GB" sz="2200" i="1">
                                      <a:latin typeface="Cambria Math" panose="02040503050406030204" pitchFamily="18" charset="0"/>
                                    </a:rPr>
                                    <m:t>𝑉𝑋𝑀𝐷</m:t>
                                  </m:r>
                                </m:e>
                                <m:sub>
                                  <m:r>
                                    <a:rPr lang="en-GB" sz="2200" i="1">
                                      <a:latin typeface="Cambria Math" panose="02040503050406030204" pitchFamily="18" charset="0"/>
                                    </a:rPr>
                                    <m:t>𝑖</m:t>
                                  </m:r>
                                  <m:r>
                                    <a:rPr lang="en-GB" sz="2200" i="1">
                                      <a:latin typeface="Cambria Math" panose="02040503050406030204" pitchFamily="18" charset="0"/>
                                    </a:rPr>
                                    <m:t>,</m:t>
                                  </m:r>
                                  <m:r>
                                    <a:rPr lang="en-GB" sz="2200" i="1">
                                      <a:latin typeface="Cambria Math" panose="02040503050406030204" pitchFamily="18" charset="0"/>
                                    </a:rPr>
                                    <m:t>𝑟</m:t>
                                  </m:r>
                                  <m:r>
                                    <a:rPr lang="en-GB" sz="2200" i="1">
                                      <a:latin typeface="Cambria Math" panose="02040503050406030204" pitchFamily="18" charset="0"/>
                                    </a:rPr>
                                    <m:t>,</m:t>
                                  </m:r>
                                  <m:r>
                                    <a:rPr lang="en-GB" sz="2200" i="1">
                                      <a:latin typeface="Cambria Math" panose="02040503050406030204" pitchFamily="18" charset="0"/>
                                    </a:rPr>
                                    <m:t>𝑠</m:t>
                                  </m:r>
                                </m:sub>
                              </m:sSub>
                              <m:r>
                                <a:rPr lang="en-GB" sz="2200" i="1">
                                  <a:latin typeface="Cambria Math" panose="02040503050406030204" pitchFamily="18" charset="0"/>
                                </a:rPr>
                                <m:t>+</m:t>
                              </m:r>
                              <m:sSub>
                                <m:sSubPr>
                                  <m:ctrlPr>
                                    <a:rPr lang="en-GB" sz="2200" i="1">
                                      <a:latin typeface="Cambria Math" panose="02040503050406030204" pitchFamily="18" charset="0"/>
                                    </a:rPr>
                                  </m:ctrlPr>
                                </m:sSubPr>
                                <m:e>
                                  <m:r>
                                    <a:rPr lang="en-GB" sz="2200" i="1">
                                      <a:latin typeface="Cambria Math" panose="02040503050406030204" pitchFamily="18" charset="0"/>
                                    </a:rPr>
                                    <m:t>𝑉𝑆𝑇</m:t>
                                  </m:r>
                                </m:e>
                                <m:sub>
                                  <m:r>
                                    <a:rPr lang="en-GB" sz="2200" i="1">
                                      <a:latin typeface="Cambria Math" panose="02040503050406030204" pitchFamily="18" charset="0"/>
                                    </a:rPr>
                                    <m:t>𝑖</m:t>
                                  </m:r>
                                  <m:r>
                                    <a:rPr lang="en-GB" sz="2200" i="1">
                                      <a:latin typeface="Cambria Math" panose="02040503050406030204" pitchFamily="18" charset="0"/>
                                    </a:rPr>
                                    <m:t>,</m:t>
                                  </m:r>
                                  <m:r>
                                    <a:rPr lang="en-GB" sz="2200" i="1">
                                      <a:latin typeface="Cambria Math" panose="02040503050406030204" pitchFamily="18" charset="0"/>
                                    </a:rPr>
                                    <m:t>𝑟</m:t>
                                  </m:r>
                                </m:sub>
                              </m:sSub>
                              <m:r>
                                <a:rPr lang="en-GB" sz="2200" i="1">
                                  <a:latin typeface="Cambria Math" panose="02040503050406030204" pitchFamily="18" charset="0"/>
                                </a:rPr>
                                <m:t>        (</m:t>
                              </m:r>
                              <m:r>
                                <a:rPr lang="en-GB" sz="2200" i="1">
                                  <a:latin typeface="Cambria Math" panose="02040503050406030204" pitchFamily="18" charset="0"/>
                                </a:rPr>
                                <m:t>𝑒𝑞</m:t>
                              </m:r>
                              <m:r>
                                <a:rPr lang="en-GB" sz="2200" i="1">
                                  <a:latin typeface="Cambria Math" panose="02040503050406030204" pitchFamily="18" charset="0"/>
                                </a:rPr>
                                <m:t>. 1)</m:t>
                              </m:r>
                            </m:e>
                          </m:nary>
                        </m:e>
                      </m:nary>
                    </m:oMath>
                  </m:oMathPara>
                </a14:m>
                <a:endParaRPr lang="en-GB" sz="2200" dirty="0">
                  <a:latin typeface="Verdana" panose="020B0604030504040204" pitchFamily="34" charset="0"/>
                  <a:ea typeface="Verdana" panose="020B0604030504040204" pitchFamily="34" charset="0"/>
                </a:endParaRPr>
              </a:p>
              <a:p>
                <a:endParaRPr lang="en-GB" sz="2800" dirty="0">
                  <a:latin typeface="Verdana" panose="020B0604030504040204" pitchFamily="34" charset="0"/>
                  <a:ea typeface="Verdana" panose="020B0604030504040204" pitchFamily="34" charset="0"/>
                </a:endParaRPr>
              </a:p>
              <a:p>
                <a:r>
                  <a:rPr lang="en-GB" sz="2200" dirty="0">
                    <a:latin typeface="Verdana" panose="020B0604030504040204" pitchFamily="34" charset="0"/>
                    <a:ea typeface="Verdana" panose="020B0604030504040204" pitchFamily="34" charset="0"/>
                  </a:rPr>
                  <a:t>		    </a:t>
                </a:r>
                <a:endParaRPr lang="en-GB" sz="2200" i="1" dirty="0" smtClean="0">
                  <a:latin typeface="Cambria Math" panose="02040503050406030204" pitchFamily="18" charset="0"/>
                </a:endParaRPr>
              </a:p>
              <a:p>
                <a14:m>
                  <m:oMath xmlns:m="http://schemas.openxmlformats.org/officeDocument/2006/math">
                    <m:sSub>
                      <m:sSubPr>
                        <m:ctrlPr>
                          <a:rPr lang="en-GB" sz="2200" i="1">
                            <a:latin typeface="Cambria Math" panose="02040503050406030204" pitchFamily="18" charset="0"/>
                          </a:rPr>
                        </m:ctrlPr>
                      </m:sSubPr>
                      <m:e>
                        <m:r>
                          <a:rPr lang="en-GB" sz="2200" i="1">
                            <a:latin typeface="Cambria Math" panose="02040503050406030204" pitchFamily="18" charset="0"/>
                          </a:rPr>
                          <m:t>𝑉𝑂𝑀</m:t>
                        </m:r>
                      </m:e>
                      <m:sub>
                        <m:r>
                          <a:rPr lang="en-GB" sz="2200" i="1">
                            <a:latin typeface="Cambria Math" panose="02040503050406030204" pitchFamily="18" charset="0"/>
                          </a:rPr>
                          <m:t>𝑖</m:t>
                        </m:r>
                        <m:r>
                          <a:rPr lang="en-GB" sz="2200" i="1">
                            <a:latin typeface="Cambria Math" panose="02040503050406030204" pitchFamily="18" charset="0"/>
                          </a:rPr>
                          <m:t>,</m:t>
                        </m:r>
                        <m:r>
                          <a:rPr lang="en-GB" sz="2200" i="1">
                            <a:latin typeface="Cambria Math" panose="02040503050406030204" pitchFamily="18" charset="0"/>
                          </a:rPr>
                          <m:t>𝑟</m:t>
                        </m:r>
                      </m:sub>
                    </m:sSub>
                    <m:r>
                      <a:rPr lang="en-GB" sz="2200" i="1">
                        <a:latin typeface="Cambria Math" panose="02040503050406030204" pitchFamily="18" charset="0"/>
                      </a:rPr>
                      <m:t>=</m:t>
                    </m:r>
                    <m:nary>
                      <m:naryPr>
                        <m:chr m:val="∑"/>
                        <m:supHide m:val="on"/>
                        <m:ctrlPr>
                          <a:rPr lang="en-GB" sz="2200" i="1">
                            <a:latin typeface="Cambria Math" panose="02040503050406030204" pitchFamily="18" charset="0"/>
                          </a:rPr>
                        </m:ctrlPr>
                      </m:naryPr>
                      <m:sub>
                        <m:r>
                          <a:rPr lang="en-GB" sz="2200" i="1">
                            <a:latin typeface="Cambria Math" panose="02040503050406030204" pitchFamily="18" charset="0"/>
                          </a:rPr>
                          <m:t>𝑗</m:t>
                        </m:r>
                      </m:sub>
                      <m:sup/>
                      <m:e>
                        <m:r>
                          <a:rPr lang="en-GB" sz="2200" i="1">
                            <a:latin typeface="Cambria Math" panose="02040503050406030204" pitchFamily="18" charset="0"/>
                          </a:rPr>
                          <m:t>(</m:t>
                        </m:r>
                        <m:sSub>
                          <m:sSubPr>
                            <m:ctrlPr>
                              <a:rPr lang="en-GB" sz="2200" i="1">
                                <a:latin typeface="Cambria Math" panose="02040503050406030204" pitchFamily="18" charset="0"/>
                              </a:rPr>
                            </m:ctrlPr>
                          </m:sSubPr>
                          <m:e>
                            <m:r>
                              <a:rPr lang="en-GB" sz="2200" i="1">
                                <a:latin typeface="Cambria Math" panose="02040503050406030204" pitchFamily="18" charset="0"/>
                              </a:rPr>
                              <m:t>𝑉𝐷𝐹𝑀</m:t>
                            </m:r>
                          </m:e>
                          <m:sub>
                            <m:r>
                              <a:rPr lang="en-GB" sz="2200" i="1">
                                <a:latin typeface="Cambria Math" panose="02040503050406030204" pitchFamily="18" charset="0"/>
                              </a:rPr>
                              <m:t>𝑗</m:t>
                            </m:r>
                            <m:r>
                              <a:rPr lang="en-GB" sz="2200" i="1">
                                <a:latin typeface="Cambria Math" panose="02040503050406030204" pitchFamily="18" charset="0"/>
                              </a:rPr>
                              <m:t>,</m:t>
                            </m:r>
                            <m:r>
                              <a:rPr lang="en-GB" sz="2200" i="1">
                                <a:latin typeface="Cambria Math" panose="02040503050406030204" pitchFamily="18" charset="0"/>
                              </a:rPr>
                              <m:t>𝑖</m:t>
                            </m:r>
                            <m:r>
                              <a:rPr lang="en-GB" sz="2200" i="1">
                                <a:latin typeface="Cambria Math" panose="02040503050406030204" pitchFamily="18" charset="0"/>
                              </a:rPr>
                              <m:t>,</m:t>
                            </m:r>
                            <m:r>
                              <a:rPr lang="en-GB" sz="2200" i="1">
                                <a:latin typeface="Cambria Math" panose="02040503050406030204" pitchFamily="18" charset="0"/>
                              </a:rPr>
                              <m:t>𝑟</m:t>
                            </m:r>
                          </m:sub>
                        </m:sSub>
                        <m:r>
                          <a:rPr lang="en-GB" sz="2200" i="1">
                            <a:latin typeface="Cambria Math" panose="02040503050406030204" pitchFamily="18" charset="0"/>
                          </a:rPr>
                          <m:t>+</m:t>
                        </m:r>
                        <m:sSub>
                          <m:sSubPr>
                            <m:ctrlPr>
                              <a:rPr lang="en-GB" sz="2200" i="1">
                                <a:latin typeface="Cambria Math" panose="02040503050406030204" pitchFamily="18" charset="0"/>
                              </a:rPr>
                            </m:ctrlPr>
                          </m:sSubPr>
                          <m:e>
                            <m:r>
                              <a:rPr lang="en-GB" sz="2200" i="1">
                                <a:latin typeface="Cambria Math" panose="02040503050406030204" pitchFamily="18" charset="0"/>
                              </a:rPr>
                              <m:t>𝑉𝐼𝐹𝑀</m:t>
                            </m:r>
                          </m:e>
                          <m:sub>
                            <m:r>
                              <a:rPr lang="en-GB" sz="2200" i="1">
                                <a:latin typeface="Cambria Math" panose="02040503050406030204" pitchFamily="18" charset="0"/>
                              </a:rPr>
                              <m:t>𝑗</m:t>
                            </m:r>
                            <m:r>
                              <a:rPr lang="en-GB" sz="2200" i="1">
                                <a:latin typeface="Cambria Math" panose="02040503050406030204" pitchFamily="18" charset="0"/>
                              </a:rPr>
                              <m:t>,</m:t>
                            </m:r>
                            <m:r>
                              <a:rPr lang="en-GB" sz="2200" i="1">
                                <a:latin typeface="Cambria Math" panose="02040503050406030204" pitchFamily="18" charset="0"/>
                              </a:rPr>
                              <m:t>𝑖</m:t>
                            </m:r>
                            <m:r>
                              <a:rPr lang="en-GB" sz="2200" i="1">
                                <a:latin typeface="Cambria Math" panose="02040503050406030204" pitchFamily="18" charset="0"/>
                              </a:rPr>
                              <m:t>,</m:t>
                            </m:r>
                            <m:r>
                              <a:rPr lang="en-GB" sz="2200" i="1">
                                <a:latin typeface="Cambria Math" panose="02040503050406030204" pitchFamily="18" charset="0"/>
                              </a:rPr>
                              <m:t>𝑟</m:t>
                            </m:r>
                          </m:sub>
                        </m:sSub>
                        <m:r>
                          <a:rPr lang="en-GB" sz="2200" i="1">
                            <a:latin typeface="Cambria Math" panose="02040503050406030204" pitchFamily="18" charset="0"/>
                          </a:rPr>
                          <m:t>)</m:t>
                        </m:r>
                      </m:e>
                    </m:nary>
                    <m:r>
                      <a:rPr lang="en-GB" sz="2200" i="1">
                        <a:latin typeface="Cambria Math" panose="02040503050406030204" pitchFamily="18" charset="0"/>
                      </a:rPr>
                      <m:t>+</m:t>
                    </m:r>
                    <m:nary>
                      <m:naryPr>
                        <m:chr m:val="∑"/>
                        <m:supHide m:val="on"/>
                        <m:ctrlPr>
                          <a:rPr lang="en-GB" sz="2200" i="1">
                            <a:latin typeface="Cambria Math" panose="02040503050406030204" pitchFamily="18" charset="0"/>
                          </a:rPr>
                        </m:ctrlPr>
                      </m:naryPr>
                      <m:sub>
                        <m:r>
                          <m:rPr>
                            <m:brk m:alnAt="7"/>
                          </m:rPr>
                          <a:rPr lang="en-GB" sz="2200" i="1">
                            <a:latin typeface="Cambria Math" panose="02040503050406030204" pitchFamily="18" charset="0"/>
                          </a:rPr>
                          <m:t>𝑓</m:t>
                        </m:r>
                      </m:sub>
                      <m:sup/>
                      <m:e>
                        <m:sSub>
                          <m:sSubPr>
                            <m:ctrlPr>
                              <a:rPr lang="en-GB" sz="2200" i="1">
                                <a:latin typeface="Cambria Math" panose="02040503050406030204" pitchFamily="18" charset="0"/>
                              </a:rPr>
                            </m:ctrlPr>
                          </m:sSubPr>
                          <m:e>
                            <m:r>
                              <a:rPr lang="en-GB" sz="2200" i="1">
                                <a:latin typeface="Cambria Math" panose="02040503050406030204" pitchFamily="18" charset="0"/>
                              </a:rPr>
                              <m:t>𝑉𝐹𝑀</m:t>
                            </m:r>
                          </m:e>
                          <m:sub>
                            <m:r>
                              <a:rPr lang="en-GB" sz="2200" i="1">
                                <a:latin typeface="Cambria Math" panose="02040503050406030204" pitchFamily="18" charset="0"/>
                              </a:rPr>
                              <m:t>𝑓</m:t>
                            </m:r>
                            <m:r>
                              <a:rPr lang="en-GB" sz="2200" i="1">
                                <a:latin typeface="Cambria Math" panose="02040503050406030204" pitchFamily="18" charset="0"/>
                              </a:rPr>
                              <m:t>,</m:t>
                            </m:r>
                            <m:r>
                              <a:rPr lang="en-GB" sz="2200" i="1">
                                <a:latin typeface="Cambria Math" panose="02040503050406030204" pitchFamily="18" charset="0"/>
                              </a:rPr>
                              <m:t>𝑖</m:t>
                            </m:r>
                            <m:r>
                              <a:rPr lang="en-GB" sz="2200" i="1">
                                <a:latin typeface="Cambria Math" panose="02040503050406030204" pitchFamily="18" charset="0"/>
                              </a:rPr>
                              <m:t>,</m:t>
                            </m:r>
                            <m:r>
                              <a:rPr lang="en-GB" sz="2200" i="1">
                                <a:latin typeface="Cambria Math" panose="02040503050406030204" pitchFamily="18" charset="0"/>
                              </a:rPr>
                              <m:t>𝑟</m:t>
                            </m:r>
                          </m:sub>
                        </m:sSub>
                      </m:e>
                    </m:nary>
                    <m:r>
                      <a:rPr lang="en-GB" sz="2200" i="1">
                        <a:latin typeface="Cambria Math" panose="02040503050406030204" pitchFamily="18" charset="0"/>
                      </a:rPr>
                      <m:t>+</m:t>
                    </m:r>
                    <m:sSub>
                      <m:sSubPr>
                        <m:ctrlPr>
                          <a:rPr lang="en-GB" sz="2200" i="1">
                            <a:latin typeface="Cambria Math" panose="02040503050406030204" pitchFamily="18" charset="0"/>
                          </a:rPr>
                        </m:ctrlPr>
                      </m:sSubPr>
                      <m:e>
                        <m:r>
                          <a:rPr lang="en-GB" sz="2200" i="1">
                            <a:latin typeface="Cambria Math" panose="02040503050406030204" pitchFamily="18" charset="0"/>
                          </a:rPr>
                          <m:t>𝑇𝐴𝑋</m:t>
                        </m:r>
                      </m:e>
                      <m:sub>
                        <m:r>
                          <a:rPr lang="en-GB" sz="2200" i="1">
                            <a:latin typeface="Cambria Math" panose="02040503050406030204" pitchFamily="18" charset="0"/>
                          </a:rPr>
                          <m:t>𝑖</m:t>
                        </m:r>
                        <m:r>
                          <a:rPr lang="en-GB" sz="2200" i="1">
                            <a:latin typeface="Cambria Math" panose="02040503050406030204" pitchFamily="18" charset="0"/>
                          </a:rPr>
                          <m:t>,</m:t>
                        </m:r>
                        <m:r>
                          <a:rPr lang="en-GB" sz="2200" i="1">
                            <a:latin typeface="Cambria Math" panose="02040503050406030204" pitchFamily="18" charset="0"/>
                          </a:rPr>
                          <m:t>𝑟</m:t>
                        </m:r>
                      </m:sub>
                    </m:sSub>
                  </m:oMath>
                </a14:m>
                <a:r>
                  <a:rPr lang="en-GB" sz="2200" dirty="0">
                    <a:latin typeface="Verdana" panose="020B0604030504040204" pitchFamily="34" charset="0"/>
                    <a:ea typeface="Verdana" panose="020B0604030504040204" pitchFamily="34" charset="0"/>
                  </a:rPr>
                  <a:t> </a:t>
                </a:r>
                <a:r>
                  <a:rPr lang="en-GB" sz="2200" dirty="0">
                    <a:latin typeface="Verdana" panose="020B0604030504040204" pitchFamily="34" charset="0"/>
                    <a:ea typeface="Verdana" panose="020B0604030504040204" pitchFamily="34" charset="0"/>
                  </a:rPr>
                  <a:t>	</a:t>
                </a:r>
                <a:r>
                  <a:rPr lang="en-GB" sz="2200" dirty="0" smtClean="0">
                    <a:latin typeface="Verdana" panose="020B0604030504040204" pitchFamily="34" charset="0"/>
                    <a:ea typeface="Verdana" panose="020B0604030504040204" pitchFamily="34" charset="0"/>
                  </a:rPr>
                  <a:t>			</a:t>
                </a:r>
                <a14:m>
                  <m:oMath xmlns:m="http://schemas.openxmlformats.org/officeDocument/2006/math">
                    <m:r>
                      <a:rPr lang="en-GB" b="0" i="0" smtClean="0">
                        <a:latin typeface="Cambria Math" panose="02040503050406030204" pitchFamily="18" charset="0"/>
                      </a:rPr>
                      <m:t>(</m:t>
                    </m:r>
                    <m:r>
                      <a:rPr lang="en-GB" i="1">
                        <a:latin typeface="Cambria Math" panose="02040503050406030204" pitchFamily="18" charset="0"/>
                      </a:rPr>
                      <m:t>𝑒𝑞</m:t>
                    </m:r>
                    <m:r>
                      <a:rPr lang="en-GB" i="1">
                        <a:latin typeface="Cambria Math" panose="02040503050406030204" pitchFamily="18" charset="0"/>
                      </a:rPr>
                      <m:t>. 2)</m:t>
                    </m:r>
                  </m:oMath>
                </a14:m>
                <a:endParaRPr lang="en-GB" dirty="0"/>
              </a:p>
            </p:txBody>
          </p:sp>
        </mc:Choice>
        <mc:Fallback>
          <p:sp>
            <p:nvSpPr>
              <p:cNvPr id="2" name="TextBox 1"/>
              <p:cNvSpPr txBox="1">
                <a:spLocks noRot="1" noChangeAspect="1" noMove="1" noResize="1" noEditPoints="1" noAdjustHandles="1" noChangeArrowheads="1" noChangeShapeType="1" noTextEdit="1"/>
              </p:cNvSpPr>
              <p:nvPr/>
            </p:nvSpPr>
            <p:spPr>
              <a:xfrm>
                <a:off x="324465" y="1976284"/>
                <a:ext cx="11371006" cy="4253087"/>
              </a:xfrm>
              <a:prstGeom prst="rect">
                <a:avLst/>
              </a:prstGeom>
              <a:blipFill>
                <a:blip r:embed="rId3"/>
                <a:stretch>
                  <a:fillRect l="-1072" t="-1433" b="-17622"/>
                </a:stretch>
              </a:blipFill>
            </p:spPr>
            <p:txBody>
              <a:bodyPr/>
              <a:lstStyle/>
              <a:p>
                <a:r>
                  <a:rPr lang="en-GB">
                    <a:noFill/>
                  </a:rPr>
                  <a:t> </a:t>
                </a:r>
              </a:p>
            </p:txBody>
          </p:sp>
        </mc:Fallback>
      </mc:AlternateContent>
      <p:sp>
        <p:nvSpPr>
          <p:cNvPr id="5" name="Left Brace 4"/>
          <p:cNvSpPr/>
          <p:nvPr/>
        </p:nvSpPr>
        <p:spPr>
          <a:xfrm rot="16200000">
            <a:off x="2266627" y="4157420"/>
            <a:ext cx="255724" cy="175131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 name="Left Brace 5"/>
          <p:cNvSpPr/>
          <p:nvPr/>
        </p:nvSpPr>
        <p:spPr>
          <a:xfrm rot="16200000">
            <a:off x="5208721" y="3162943"/>
            <a:ext cx="242805" cy="375318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 name="Left Brace 6"/>
          <p:cNvSpPr/>
          <p:nvPr/>
        </p:nvSpPr>
        <p:spPr>
          <a:xfrm rot="16200000">
            <a:off x="8269643" y="4131593"/>
            <a:ext cx="242805" cy="1841717"/>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 name="Left Brace 7"/>
          <p:cNvSpPr/>
          <p:nvPr/>
        </p:nvSpPr>
        <p:spPr>
          <a:xfrm rot="16200000">
            <a:off x="9756693" y="4514679"/>
            <a:ext cx="276383" cy="104196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 name="TextBox 8"/>
          <p:cNvSpPr txBox="1"/>
          <p:nvPr/>
        </p:nvSpPr>
        <p:spPr>
          <a:xfrm>
            <a:off x="1335446" y="5160937"/>
            <a:ext cx="2118086" cy="307777"/>
          </a:xfrm>
          <a:prstGeom prst="rect">
            <a:avLst/>
          </a:prstGeom>
          <a:noFill/>
        </p:spPr>
        <p:txBody>
          <a:bodyPr wrap="square" rtlCol="0">
            <a:spAutoFit/>
          </a:bodyPr>
          <a:lstStyle/>
          <a:p>
            <a:r>
              <a:rPr lang="en-GB" sz="1400" dirty="0" smtClean="0">
                <a:latin typeface="Verdana" panose="020B0604030504040204" pitchFamily="34" charset="0"/>
                <a:ea typeface="Verdana" panose="020B0604030504040204" pitchFamily="34" charset="0"/>
              </a:rPr>
              <a:t>Intermediate inputs</a:t>
            </a:r>
            <a:endParaRPr lang="en-GB" sz="1400" dirty="0">
              <a:latin typeface="Verdana" panose="020B0604030504040204" pitchFamily="34" charset="0"/>
              <a:ea typeface="Verdana" panose="020B0604030504040204" pitchFamily="34" charset="0"/>
            </a:endParaRPr>
          </a:p>
        </p:txBody>
      </p:sp>
      <p:sp>
        <p:nvSpPr>
          <p:cNvPr id="11" name="TextBox 10"/>
          <p:cNvSpPr txBox="1"/>
          <p:nvPr/>
        </p:nvSpPr>
        <p:spPr>
          <a:xfrm>
            <a:off x="2927893" y="5158357"/>
            <a:ext cx="4804462" cy="523220"/>
          </a:xfrm>
          <a:prstGeom prst="rect">
            <a:avLst/>
          </a:prstGeom>
          <a:noFill/>
        </p:spPr>
        <p:txBody>
          <a:bodyPr wrap="square" rtlCol="0">
            <a:spAutoFit/>
          </a:bodyPr>
          <a:lstStyle/>
          <a:p>
            <a:pPr algn="ctr"/>
            <a:r>
              <a:rPr lang="en-GB" sz="1400" dirty="0" smtClean="0">
                <a:latin typeface="Verdana" panose="020B0604030504040204" pitchFamily="34" charset="0"/>
                <a:ea typeface="Verdana" panose="020B0604030504040204" pitchFamily="34" charset="0"/>
              </a:rPr>
              <a:t>Final consumption (private, government, investments)</a:t>
            </a:r>
            <a:endParaRPr lang="en-GB" sz="1400" dirty="0">
              <a:latin typeface="Verdana" panose="020B0604030504040204" pitchFamily="34" charset="0"/>
              <a:ea typeface="Verdana" panose="020B0604030504040204" pitchFamily="34" charset="0"/>
            </a:endParaRPr>
          </a:p>
        </p:txBody>
      </p:sp>
      <p:sp>
        <p:nvSpPr>
          <p:cNvPr id="12" name="TextBox 11"/>
          <p:cNvSpPr txBox="1"/>
          <p:nvPr/>
        </p:nvSpPr>
        <p:spPr>
          <a:xfrm>
            <a:off x="7833620" y="5173855"/>
            <a:ext cx="1307795" cy="307777"/>
          </a:xfrm>
          <a:prstGeom prst="rect">
            <a:avLst/>
          </a:prstGeom>
          <a:noFill/>
        </p:spPr>
        <p:txBody>
          <a:bodyPr wrap="square" rtlCol="0">
            <a:spAutoFit/>
          </a:bodyPr>
          <a:lstStyle/>
          <a:p>
            <a:r>
              <a:rPr lang="en-GB" sz="1400" dirty="0" smtClean="0">
                <a:latin typeface="Verdana" panose="020B0604030504040204" pitchFamily="34" charset="0"/>
                <a:ea typeface="Verdana" panose="020B0604030504040204" pitchFamily="34" charset="0"/>
              </a:rPr>
              <a:t>Exports</a:t>
            </a:r>
            <a:endParaRPr lang="en-GB" sz="1400" dirty="0">
              <a:latin typeface="Verdana" panose="020B0604030504040204" pitchFamily="34" charset="0"/>
              <a:ea typeface="Verdana" panose="020B0604030504040204" pitchFamily="34" charset="0"/>
            </a:endParaRPr>
          </a:p>
        </p:txBody>
      </p:sp>
      <p:sp>
        <p:nvSpPr>
          <p:cNvPr id="13" name="TextBox 12"/>
          <p:cNvSpPr txBox="1"/>
          <p:nvPr/>
        </p:nvSpPr>
        <p:spPr>
          <a:xfrm>
            <a:off x="9350562" y="5173855"/>
            <a:ext cx="2841438" cy="307777"/>
          </a:xfrm>
          <a:prstGeom prst="rect">
            <a:avLst/>
          </a:prstGeom>
          <a:noFill/>
        </p:spPr>
        <p:txBody>
          <a:bodyPr wrap="square" rtlCol="0">
            <a:spAutoFit/>
          </a:bodyPr>
          <a:lstStyle/>
          <a:p>
            <a:r>
              <a:rPr lang="en-GB" sz="1400" dirty="0" smtClean="0">
                <a:latin typeface="Verdana" panose="020B0604030504040204" pitchFamily="34" charset="0"/>
                <a:ea typeface="Verdana" panose="020B0604030504040204" pitchFamily="34" charset="0"/>
              </a:rPr>
              <a:t>Allocation to transport pool</a:t>
            </a:r>
            <a:endParaRPr lang="en-GB" sz="1400" dirty="0">
              <a:latin typeface="Verdana" panose="020B0604030504040204" pitchFamily="34" charset="0"/>
              <a:ea typeface="Verdana" panose="020B0604030504040204" pitchFamily="34" charset="0"/>
            </a:endParaRPr>
          </a:p>
        </p:txBody>
      </p:sp>
      <p:sp>
        <p:nvSpPr>
          <p:cNvPr id="14" name="TextBox 13"/>
          <p:cNvSpPr txBox="1"/>
          <p:nvPr/>
        </p:nvSpPr>
        <p:spPr>
          <a:xfrm>
            <a:off x="1576903" y="6382719"/>
            <a:ext cx="3270132" cy="523220"/>
          </a:xfrm>
          <a:prstGeom prst="rect">
            <a:avLst/>
          </a:prstGeom>
          <a:noFill/>
        </p:spPr>
        <p:txBody>
          <a:bodyPr wrap="square" rtlCol="0">
            <a:spAutoFit/>
          </a:bodyPr>
          <a:lstStyle/>
          <a:p>
            <a:r>
              <a:rPr lang="en-GB" sz="1400" dirty="0" smtClean="0">
                <a:latin typeface="Verdana" panose="020B0604030504040204" pitchFamily="34" charset="0"/>
                <a:ea typeface="Verdana" panose="020B0604030504040204" pitchFamily="34" charset="0"/>
              </a:rPr>
              <a:t>Intermediate inputs (domestic and imports</a:t>
            </a:r>
            <a:endParaRPr lang="en-GB" sz="1400" dirty="0">
              <a:latin typeface="Verdana" panose="020B0604030504040204" pitchFamily="34" charset="0"/>
              <a:ea typeface="Verdana" panose="020B0604030504040204" pitchFamily="34" charset="0"/>
            </a:endParaRPr>
          </a:p>
        </p:txBody>
      </p:sp>
      <p:sp>
        <p:nvSpPr>
          <p:cNvPr id="15" name="TextBox 14"/>
          <p:cNvSpPr txBox="1"/>
          <p:nvPr/>
        </p:nvSpPr>
        <p:spPr>
          <a:xfrm>
            <a:off x="4607374" y="6382720"/>
            <a:ext cx="2211878" cy="523220"/>
          </a:xfrm>
          <a:prstGeom prst="rect">
            <a:avLst/>
          </a:prstGeom>
          <a:noFill/>
        </p:spPr>
        <p:txBody>
          <a:bodyPr wrap="square" rtlCol="0">
            <a:spAutoFit/>
          </a:bodyPr>
          <a:lstStyle/>
          <a:p>
            <a:r>
              <a:rPr lang="en-GB" sz="1400" dirty="0" smtClean="0">
                <a:latin typeface="Verdana" panose="020B0604030504040204" pitchFamily="34" charset="0"/>
                <a:ea typeface="Verdana" panose="020B0604030504040204" pitchFamily="34" charset="0"/>
              </a:rPr>
              <a:t>Production factors (L,K)</a:t>
            </a:r>
            <a:endParaRPr lang="en-GB" sz="1400" dirty="0">
              <a:latin typeface="Verdana" panose="020B0604030504040204" pitchFamily="34" charset="0"/>
              <a:ea typeface="Verdana" panose="020B0604030504040204" pitchFamily="34" charset="0"/>
            </a:endParaRPr>
          </a:p>
        </p:txBody>
      </p:sp>
      <p:sp>
        <p:nvSpPr>
          <p:cNvPr id="16" name="TextBox 15"/>
          <p:cNvSpPr txBox="1"/>
          <p:nvPr/>
        </p:nvSpPr>
        <p:spPr>
          <a:xfrm>
            <a:off x="6626416" y="6396327"/>
            <a:ext cx="2211878" cy="307777"/>
          </a:xfrm>
          <a:prstGeom prst="rect">
            <a:avLst/>
          </a:prstGeom>
          <a:noFill/>
        </p:spPr>
        <p:txBody>
          <a:bodyPr wrap="square" rtlCol="0">
            <a:spAutoFit/>
          </a:bodyPr>
          <a:lstStyle/>
          <a:p>
            <a:r>
              <a:rPr lang="en-GB" sz="1400" dirty="0" smtClean="0">
                <a:latin typeface="Verdana" panose="020B0604030504040204" pitchFamily="34" charset="0"/>
                <a:ea typeface="Verdana" panose="020B0604030504040204" pitchFamily="34" charset="0"/>
              </a:rPr>
              <a:t>Taxes</a:t>
            </a:r>
            <a:endParaRPr lang="en-GB" sz="1400" dirty="0">
              <a:latin typeface="Verdana" panose="020B0604030504040204" pitchFamily="34" charset="0"/>
              <a:ea typeface="Verdana" panose="020B0604030504040204" pitchFamily="34" charset="0"/>
            </a:endParaRPr>
          </a:p>
        </p:txBody>
      </p:sp>
      <p:sp>
        <p:nvSpPr>
          <p:cNvPr id="17" name="Left Brace 16"/>
          <p:cNvSpPr/>
          <p:nvPr/>
        </p:nvSpPr>
        <p:spPr>
          <a:xfrm rot="16200000">
            <a:off x="2958967" y="4808271"/>
            <a:ext cx="283186" cy="3013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8" name="Left Brace 17"/>
          <p:cNvSpPr/>
          <p:nvPr/>
        </p:nvSpPr>
        <p:spPr>
          <a:xfrm rot="16200000">
            <a:off x="5379199" y="5456699"/>
            <a:ext cx="255724" cy="175131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9" name="Left Brace 18"/>
          <p:cNvSpPr/>
          <p:nvPr/>
        </p:nvSpPr>
        <p:spPr>
          <a:xfrm rot="16200000">
            <a:off x="6821835" y="5796356"/>
            <a:ext cx="255724" cy="104098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28911559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en-GB" dirty="0" smtClean="0"/>
              <a:t>Methodology – Step 1</a:t>
            </a:r>
            <a:r>
              <a:rPr lang="en-GB" dirty="0"/>
              <a:t>:</a:t>
            </a:r>
            <a:r>
              <a:rPr lang="en-GB" dirty="0" smtClean="0"/>
              <a:t> Split VOM</a:t>
            </a:r>
            <a:endParaRPr lang="en-GB" dirty="0"/>
          </a:p>
        </p:txBody>
      </p:sp>
      <p:sp>
        <p:nvSpPr>
          <p:cNvPr id="3" name="Text Placeholder 2"/>
          <p:cNvSpPr>
            <a:spLocks noGrp="1"/>
          </p:cNvSpPr>
          <p:nvPr>
            <p:ph type="body" sz="quarter" idx="12"/>
          </p:nvPr>
        </p:nvSpPr>
        <p:spPr/>
        <p:txBody>
          <a:bodyPr/>
          <a:lstStyle/>
          <a:p>
            <a:pPr marL="0" indent="0">
              <a:buNone/>
            </a:pPr>
            <a:r>
              <a:rPr lang="en-GB" dirty="0" smtClean="0"/>
              <a:t>We split the output of each sub-sector as shares of the parent sector (air, land, water) using external data</a:t>
            </a:r>
          </a:p>
          <a:p>
            <a:pPr marL="3657600" lvl="8" indent="0">
              <a:buNone/>
            </a:pPr>
            <a:endParaRPr lang="en-GB" dirty="0" smtClean="0"/>
          </a:p>
          <a:p>
            <a:pPr marL="3657600" lvl="8" indent="0">
              <a:buNone/>
            </a:pPr>
            <a:endParaRPr lang="en-GB" dirty="0" smtClean="0"/>
          </a:p>
          <a:p>
            <a:pPr marL="3657600" lvl="8" indent="0">
              <a:buNone/>
            </a:pPr>
            <a:endParaRPr lang="en-GB" dirty="0"/>
          </a:p>
        </p:txBody>
      </p:sp>
      <p:grpSp>
        <p:nvGrpSpPr>
          <p:cNvPr id="7" name="Group 6"/>
          <p:cNvGrpSpPr/>
          <p:nvPr/>
        </p:nvGrpSpPr>
        <p:grpSpPr>
          <a:xfrm>
            <a:off x="701801" y="2831690"/>
            <a:ext cx="8299120" cy="4024570"/>
            <a:chOff x="701801" y="2875934"/>
            <a:chExt cx="8299120" cy="4024570"/>
          </a:xfrm>
        </p:grpSpPr>
        <p:pic>
          <p:nvPicPr>
            <p:cNvPr id="5" name="Picture 4"/>
            <p:cNvPicPr>
              <a:picLocks noChangeAspect="1"/>
            </p:cNvPicPr>
            <p:nvPr/>
          </p:nvPicPr>
          <p:blipFill rotWithShape="1">
            <a:blip r:embed="rId3"/>
            <a:srcRect b="49085"/>
            <a:stretch/>
          </p:blipFill>
          <p:spPr>
            <a:xfrm>
              <a:off x="701801" y="2875934"/>
              <a:ext cx="8299120" cy="4024570"/>
            </a:xfrm>
            <a:prstGeom prst="rect">
              <a:avLst/>
            </a:prstGeom>
            <a:solidFill>
              <a:schemeClr val="bg1"/>
            </a:solidFill>
          </p:spPr>
        </p:pic>
        <p:sp>
          <p:nvSpPr>
            <p:cNvPr id="6" name="TextBox 5"/>
            <p:cNvSpPr txBox="1"/>
            <p:nvPr/>
          </p:nvSpPr>
          <p:spPr>
            <a:xfrm>
              <a:off x="1106134" y="4218039"/>
              <a:ext cx="2625213" cy="430887"/>
            </a:xfrm>
            <a:prstGeom prst="rect">
              <a:avLst/>
            </a:prstGeom>
            <a:noFill/>
          </p:spPr>
          <p:txBody>
            <a:bodyPr wrap="square" rtlCol="0">
              <a:spAutoFit/>
            </a:bodyPr>
            <a:lstStyle/>
            <a:p>
              <a:r>
                <a:rPr lang="en-GB" sz="2200" b="1" dirty="0" smtClean="0">
                  <a:latin typeface="Verdana" panose="020B0604030504040204" pitchFamily="34" charset="0"/>
                  <a:ea typeface="Verdana" panose="020B0604030504040204" pitchFamily="34" charset="0"/>
                </a:rPr>
                <a:t>, water</a:t>
              </a:r>
              <a:endParaRPr lang="en-GB" sz="2200" b="1" dirty="0">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3330470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221223" y="1676812"/>
            <a:ext cx="12226413" cy="2526481"/>
          </a:xfrm>
        </p:spPr>
        <p:txBody>
          <a:bodyPr/>
          <a:lstStyle/>
          <a:p>
            <a:pPr marL="0" indent="0">
              <a:buNone/>
            </a:pPr>
            <a:r>
              <a:rPr lang="en-GB" sz="2400" dirty="0" smtClean="0"/>
              <a:t>Disaggregate costs in air sector</a:t>
            </a:r>
          </a:p>
          <a:p>
            <a:pPr marL="514350" indent="-514350">
              <a:buAutoNum type="arabicPeriod"/>
            </a:pPr>
            <a:r>
              <a:rPr lang="en-GB" sz="2400" dirty="0" smtClean="0"/>
              <a:t>Create row and column totals (VOM) for RAS</a:t>
            </a:r>
          </a:p>
          <a:p>
            <a:pPr marL="514350" indent="-514350">
              <a:buAutoNum type="arabicPeriod"/>
            </a:pPr>
            <a:r>
              <a:rPr lang="en-GB" sz="2400" dirty="0" smtClean="0"/>
              <a:t>Weights in RAS set to 1, unknown use of pass. and freight by 3 sectors </a:t>
            </a:r>
            <a:endParaRPr lang="en-GB" sz="2400" dirty="0"/>
          </a:p>
        </p:txBody>
      </p:sp>
      <p:sp>
        <p:nvSpPr>
          <p:cNvPr id="4" name="Text Placeholder 1"/>
          <p:cNvSpPr>
            <a:spLocks noGrp="1"/>
          </p:cNvSpPr>
          <p:nvPr>
            <p:ph type="body" sz="quarter" idx="11"/>
          </p:nvPr>
        </p:nvSpPr>
        <p:spPr>
          <a:xfrm>
            <a:off x="939800" y="445746"/>
            <a:ext cx="10896600" cy="993310"/>
          </a:xfrm>
        </p:spPr>
        <p:txBody>
          <a:bodyPr/>
          <a:lstStyle/>
          <a:p>
            <a:r>
              <a:rPr lang="en-GB" dirty="0" smtClean="0"/>
              <a:t>Methodology – Step 2: simple RAS (x2)</a:t>
            </a: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2183606653"/>
              </p:ext>
            </p:extLst>
          </p:nvPr>
        </p:nvGraphicFramePr>
        <p:xfrm>
          <a:off x="221222" y="3497164"/>
          <a:ext cx="4237921" cy="3076271"/>
        </p:xfrm>
        <a:graphic>
          <a:graphicData uri="http://schemas.openxmlformats.org/drawingml/2006/table">
            <a:tbl>
              <a:tblPr/>
              <a:tblGrid>
                <a:gridCol w="872679">
                  <a:extLst>
                    <a:ext uri="{9D8B030D-6E8A-4147-A177-3AD203B41FA5}">
                      <a16:colId xmlns:a16="http://schemas.microsoft.com/office/drawing/2014/main" val="442538777"/>
                    </a:ext>
                  </a:extLst>
                </a:gridCol>
                <a:gridCol w="724655">
                  <a:extLst>
                    <a:ext uri="{9D8B030D-6E8A-4147-A177-3AD203B41FA5}">
                      <a16:colId xmlns:a16="http://schemas.microsoft.com/office/drawing/2014/main" val="399495106"/>
                    </a:ext>
                  </a:extLst>
                </a:gridCol>
                <a:gridCol w="521627">
                  <a:extLst>
                    <a:ext uri="{9D8B030D-6E8A-4147-A177-3AD203B41FA5}">
                      <a16:colId xmlns:a16="http://schemas.microsoft.com/office/drawing/2014/main" val="2377400842"/>
                    </a:ext>
                  </a:extLst>
                </a:gridCol>
                <a:gridCol w="706320">
                  <a:extLst>
                    <a:ext uri="{9D8B030D-6E8A-4147-A177-3AD203B41FA5}">
                      <a16:colId xmlns:a16="http://schemas.microsoft.com/office/drawing/2014/main" val="1524064100"/>
                    </a:ext>
                  </a:extLst>
                </a:gridCol>
                <a:gridCol w="706320">
                  <a:extLst>
                    <a:ext uri="{9D8B030D-6E8A-4147-A177-3AD203B41FA5}">
                      <a16:colId xmlns:a16="http://schemas.microsoft.com/office/drawing/2014/main" val="1892675809"/>
                    </a:ext>
                  </a:extLst>
                </a:gridCol>
                <a:gridCol w="706320">
                  <a:extLst>
                    <a:ext uri="{9D8B030D-6E8A-4147-A177-3AD203B41FA5}">
                      <a16:colId xmlns:a16="http://schemas.microsoft.com/office/drawing/2014/main" val="2628974"/>
                    </a:ext>
                  </a:extLst>
                </a:gridCol>
              </a:tblGrid>
              <a:tr h="288941">
                <a:tc rowSpan="2">
                  <a:txBody>
                    <a:bodyPr/>
                    <a:lstStyle/>
                    <a:p>
                      <a:pPr algn="ctr" fontAlgn="b"/>
                      <a:r>
                        <a:rPr lang="en-GB" sz="16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2" gridSpan="2">
                  <a:txBody>
                    <a:bodyPr/>
                    <a:lstStyle/>
                    <a:p>
                      <a:pPr algn="l" fontAlgn="ctr"/>
                      <a:r>
                        <a:rPr lang="en-GB" sz="1600" b="0" i="0" u="none" strike="noStrike" dirty="0">
                          <a:solidFill>
                            <a:srgbClr val="000000"/>
                          </a:solidFill>
                          <a:effectLst/>
                          <a:latin typeface="Calibri" panose="020F050202020403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2" hMerge="1">
                  <a:txBody>
                    <a:bodyPr/>
                    <a:lstStyle/>
                    <a:p>
                      <a:endParaRPr lang="en-GB"/>
                    </a:p>
                  </a:txBody>
                  <a:tcPr/>
                </a:tc>
                <a:tc gridSpan="3">
                  <a:txBody>
                    <a:bodyPr/>
                    <a:lstStyle/>
                    <a:p>
                      <a:pPr algn="ctr" fontAlgn="ctr"/>
                      <a:r>
                        <a:rPr lang="en-GB" sz="1600" b="1" i="0" u="none" strike="noStrike" dirty="0" smtClean="0">
                          <a:solidFill>
                            <a:srgbClr val="000000"/>
                          </a:solidFill>
                          <a:effectLst/>
                          <a:latin typeface="Calibri" panose="020F0502020204030204" pitchFamily="34" charset="0"/>
                        </a:rPr>
                        <a:t>Country A</a:t>
                      </a:r>
                      <a:endParaRPr lang="en-GB" sz="16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428177861"/>
                  </a:ext>
                </a:extLst>
              </a:tr>
              <a:tr h="288941">
                <a:tc vMerge="1">
                  <a:txBody>
                    <a:bodyPr/>
                    <a:lstStyle/>
                    <a:p>
                      <a:endParaRPr lang="en-GB"/>
                    </a:p>
                  </a:txBody>
                  <a:tcPr/>
                </a:tc>
                <a:tc gridSpan="2" vMerge="1">
                  <a:txBody>
                    <a:bodyPr/>
                    <a:lstStyle/>
                    <a:p>
                      <a:endParaRPr lang="en-GB"/>
                    </a:p>
                  </a:txBody>
                  <a:tcPr/>
                </a:tc>
                <a:tc hMerge="1" vMerge="1">
                  <a:txBody>
                    <a:bodyPr/>
                    <a:lstStyle/>
                    <a:p>
                      <a:endParaRPr lang="en-GB"/>
                    </a:p>
                  </a:txBody>
                  <a:tcPr/>
                </a:tc>
                <a:tc>
                  <a:txBody>
                    <a:bodyPr/>
                    <a:lstStyle/>
                    <a:p>
                      <a:pPr algn="ctr" fontAlgn="ctr"/>
                      <a:r>
                        <a:rPr lang="en-GB" sz="1600" b="1" i="0" u="none" strike="noStrike" dirty="0">
                          <a:solidFill>
                            <a:srgbClr val="000000"/>
                          </a:solidFill>
                          <a:effectLst/>
                          <a:latin typeface="Calibri" panose="020F0502020204030204" pitchFamily="34" charset="0"/>
                        </a:rPr>
                        <a:t>air</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600" b="1" i="0" u="none" strike="noStrike" dirty="0" err="1">
                          <a:solidFill>
                            <a:srgbClr val="000000"/>
                          </a:solidFill>
                          <a:effectLst/>
                          <a:latin typeface="Calibri" panose="020F0502020204030204" pitchFamily="34" charset="0"/>
                        </a:rPr>
                        <a:t>aip</a:t>
                      </a:r>
                      <a:endParaRPr lang="en-GB" sz="16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600" b="1" i="0" u="none" strike="noStrike" dirty="0" err="1">
                          <a:solidFill>
                            <a:srgbClr val="000000"/>
                          </a:solidFill>
                          <a:effectLst/>
                          <a:latin typeface="Calibri" panose="020F0502020204030204" pitchFamily="34" charset="0"/>
                        </a:rPr>
                        <a:t>aif</a:t>
                      </a:r>
                      <a:endParaRPr lang="en-GB" sz="16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777582647"/>
                  </a:ext>
                </a:extLst>
              </a:tr>
              <a:tr h="288941">
                <a:tc rowSpan="3">
                  <a:txBody>
                    <a:bodyPr/>
                    <a:lstStyle/>
                    <a:p>
                      <a:pPr algn="ctr" fontAlgn="ctr"/>
                      <a:r>
                        <a:rPr lang="en-GB" sz="1600" b="0" i="0" u="none" strike="noStrike" dirty="0" err="1" smtClean="0">
                          <a:solidFill>
                            <a:srgbClr val="000000"/>
                          </a:solidFill>
                          <a:effectLst/>
                          <a:latin typeface="Calibri" panose="020F0502020204030204" pitchFamily="34" charset="0"/>
                        </a:rPr>
                        <a:t>Interm</a:t>
                      </a:r>
                      <a:r>
                        <a:rPr lang="en-GB" sz="1600" b="0" i="0" u="none" strike="noStrike" dirty="0" smtClean="0">
                          <a:solidFill>
                            <a:srgbClr val="000000"/>
                          </a:solidFill>
                          <a:effectLst/>
                          <a:latin typeface="Calibri" panose="020F0502020204030204" pitchFamily="34" charset="0"/>
                        </a:rPr>
                        <a:t>. domestic inputs by sectors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3">
                  <a:txBody>
                    <a:bodyPr/>
                    <a:lstStyle/>
                    <a:p>
                      <a:pPr algn="ctr" fontAlgn="ctr"/>
                      <a:r>
                        <a:rPr lang="en-GB" sz="1600" b="1" i="0" u="none" strike="noStrike" dirty="0" smtClean="0">
                          <a:solidFill>
                            <a:srgbClr val="000000"/>
                          </a:solidFill>
                          <a:effectLst/>
                          <a:latin typeface="Calibri" panose="020F0502020204030204" pitchFamily="34" charset="0"/>
                        </a:rPr>
                        <a:t>Country A</a:t>
                      </a:r>
                      <a:endParaRPr lang="en-GB" sz="16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600" b="0" i="0" u="none" strike="noStrike">
                          <a:solidFill>
                            <a:srgbClr val="000000"/>
                          </a:solidFill>
                          <a:effectLst/>
                          <a:latin typeface="Calibri" panose="020F0502020204030204" pitchFamily="34"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600" b="0" i="0" u="none" strike="noStrike">
                          <a:solidFill>
                            <a:srgbClr val="FF0000"/>
                          </a:solidFill>
                          <a:effectLst/>
                          <a:latin typeface="Calibri" panose="020F0502020204030204" pitchFamily="34" charset="0"/>
                        </a:rPr>
                        <a:t>10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GB" sz="1600" b="0" i="0" u="none" strike="noStrike" dirty="0">
                          <a:solidFill>
                            <a:srgbClr val="000000"/>
                          </a:solidFill>
                          <a:effectLst/>
                          <a:latin typeface="Calibri" panose="020F0502020204030204" pitchFamily="34"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600" b="0" i="0" u="none" strike="noStrike">
                          <a:solidFill>
                            <a:srgbClr val="000000"/>
                          </a:solidFill>
                          <a:effectLst/>
                          <a:latin typeface="Calibri" panose="020F0502020204030204" pitchFamily="34"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46932649"/>
                  </a:ext>
                </a:extLst>
              </a:tr>
              <a:tr h="288941">
                <a:tc vMerge="1">
                  <a:txBody>
                    <a:bodyPr/>
                    <a:lstStyle/>
                    <a:p>
                      <a:endParaRPr lang="en-GB"/>
                    </a:p>
                  </a:txBody>
                  <a:tcPr/>
                </a:tc>
                <a:tc vMerge="1">
                  <a:txBody>
                    <a:bodyPr/>
                    <a:lstStyle/>
                    <a:p>
                      <a:endParaRPr lang="en-GB"/>
                    </a:p>
                  </a:txBody>
                  <a:tcPr/>
                </a:tc>
                <a:tc>
                  <a:txBody>
                    <a:bodyPr/>
                    <a:lstStyle/>
                    <a:p>
                      <a:pPr algn="ctr" fontAlgn="ctr"/>
                      <a:r>
                        <a:rPr lang="en-GB" sz="1600" b="0" i="0" u="none" strike="noStrike" dirty="0">
                          <a:solidFill>
                            <a:srgbClr val="000000"/>
                          </a:solidFill>
                          <a:effectLst/>
                          <a:latin typeface="Calibri" panose="020F0502020204030204" pitchFamily="34" charset="0"/>
                        </a:rPr>
                        <a:t>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600" b="0" i="0" u="none" strike="noStrike">
                          <a:solidFill>
                            <a:srgbClr val="FF0000"/>
                          </a:solidFill>
                          <a:effectLst/>
                          <a:latin typeface="Calibri" panose="020F0502020204030204" pitchFamily="34" charset="0"/>
                        </a:rPr>
                        <a:t>20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GB" sz="1600" b="0" i="0" u="none" strike="noStrike">
                          <a:solidFill>
                            <a:srgbClr val="000000"/>
                          </a:solidFill>
                          <a:effectLst/>
                          <a:latin typeface="Calibri" panose="020F0502020204030204" pitchFamily="34"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600" b="0" i="0" u="none" strike="noStrike">
                          <a:solidFill>
                            <a:srgbClr val="000000"/>
                          </a:solidFill>
                          <a:effectLst/>
                          <a:latin typeface="Calibri" panose="020F0502020204030204" pitchFamily="34"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58324920"/>
                  </a:ext>
                </a:extLst>
              </a:tr>
              <a:tr h="384150">
                <a:tc vMerge="1">
                  <a:txBody>
                    <a:bodyPr/>
                    <a:lstStyle/>
                    <a:p>
                      <a:endParaRPr lang="en-GB"/>
                    </a:p>
                  </a:txBody>
                  <a:tcPr/>
                </a:tc>
                <a:tc vMerge="1">
                  <a:txBody>
                    <a:bodyPr/>
                    <a:lstStyle/>
                    <a:p>
                      <a:endParaRPr lang="en-GB"/>
                    </a:p>
                  </a:txBody>
                  <a:tcPr/>
                </a:tc>
                <a:tc>
                  <a:txBody>
                    <a:bodyPr/>
                    <a:lstStyle/>
                    <a:p>
                      <a:pPr algn="ctr" fontAlgn="ctr"/>
                      <a:r>
                        <a:rPr lang="en-GB" sz="1600" b="0" i="0" u="none" strike="noStrike">
                          <a:solidFill>
                            <a:srgbClr val="000000"/>
                          </a:solidFill>
                          <a:effectLst/>
                          <a:latin typeface="Calibri" panose="020F0502020204030204" pitchFamily="34" charset="0"/>
                        </a:rPr>
                        <a:t>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600" b="0" i="0" u="none" strike="noStrike" dirty="0">
                          <a:solidFill>
                            <a:srgbClr val="FF0000"/>
                          </a:solidFill>
                          <a:effectLst/>
                          <a:latin typeface="Calibri" panose="020F0502020204030204" pitchFamily="34" charset="0"/>
                        </a:rPr>
                        <a:t>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GB" sz="1600" b="0" i="0" u="none" strike="noStrike" dirty="0">
                          <a:solidFill>
                            <a:srgbClr val="000000"/>
                          </a:solidFill>
                          <a:effectLst/>
                          <a:latin typeface="Calibri" panose="020F0502020204030204" pitchFamily="34"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600" b="0" i="0" u="none" strike="noStrike">
                          <a:solidFill>
                            <a:srgbClr val="000000"/>
                          </a:solidFill>
                          <a:effectLst/>
                          <a:latin typeface="Calibri" panose="020F0502020204030204" pitchFamily="34"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4543130"/>
                  </a:ext>
                </a:extLst>
              </a:tr>
              <a:tr h="288941">
                <a:tc rowSpan="3">
                  <a:txBody>
                    <a:bodyPr/>
                    <a:lstStyle/>
                    <a:p>
                      <a:pPr algn="ctr" fontAlgn="ctr"/>
                      <a:r>
                        <a:rPr lang="en-GB" sz="1600" b="0" i="0" u="none" strike="noStrike" dirty="0" err="1" smtClean="0">
                          <a:solidFill>
                            <a:srgbClr val="000000"/>
                          </a:solidFill>
                          <a:effectLst/>
                          <a:latin typeface="Calibri" panose="020F0502020204030204" pitchFamily="34" charset="0"/>
                        </a:rPr>
                        <a:t>Interm</a:t>
                      </a:r>
                      <a:r>
                        <a:rPr lang="en-GB" sz="1600" b="0" i="0" u="none" strike="noStrike" dirty="0" smtClean="0">
                          <a:solidFill>
                            <a:srgbClr val="000000"/>
                          </a:solidFill>
                          <a:effectLst/>
                          <a:latin typeface="Calibri" panose="020F0502020204030204" pitchFamily="34" charset="0"/>
                        </a:rPr>
                        <a:t>. import</a:t>
                      </a:r>
                      <a:r>
                        <a:rPr lang="en-GB" sz="1600" b="0" i="0" u="none" strike="noStrike" baseline="0" dirty="0" smtClean="0">
                          <a:solidFill>
                            <a:srgbClr val="000000"/>
                          </a:solidFill>
                          <a:effectLst/>
                          <a:latin typeface="Calibri" panose="020F0502020204030204" pitchFamily="34" charset="0"/>
                        </a:rPr>
                        <a:t> inputs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3">
                  <a:txBody>
                    <a:bodyPr/>
                    <a:lstStyle/>
                    <a:p>
                      <a:pPr algn="ctr" fontAlgn="ctr"/>
                      <a:r>
                        <a:rPr lang="en-GB" sz="1600" b="1" i="0" u="none" strike="noStrike" dirty="0" smtClean="0">
                          <a:solidFill>
                            <a:srgbClr val="000000"/>
                          </a:solidFill>
                          <a:effectLst/>
                          <a:latin typeface="Calibri" panose="020F0502020204030204" pitchFamily="34" charset="0"/>
                        </a:rPr>
                        <a:t>Country</a:t>
                      </a:r>
                      <a:r>
                        <a:rPr lang="en-GB" sz="1600" b="1" i="0" u="none" strike="noStrike" baseline="0" dirty="0" smtClean="0">
                          <a:solidFill>
                            <a:srgbClr val="000000"/>
                          </a:solidFill>
                          <a:effectLst/>
                          <a:latin typeface="Calibri" panose="020F0502020204030204" pitchFamily="34" charset="0"/>
                        </a:rPr>
                        <a:t> </a:t>
                      </a:r>
                    </a:p>
                    <a:p>
                      <a:pPr algn="ctr" fontAlgn="ctr"/>
                      <a:r>
                        <a:rPr lang="en-GB" sz="1600" b="1" i="0" u="none" strike="noStrike" dirty="0" smtClean="0">
                          <a:solidFill>
                            <a:srgbClr val="000000"/>
                          </a:solidFill>
                          <a:effectLst/>
                          <a:latin typeface="Calibri" panose="020F0502020204030204" pitchFamily="34" charset="0"/>
                        </a:rPr>
                        <a:t>B</a:t>
                      </a:r>
                      <a:endParaRPr lang="en-GB" sz="16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600" b="0" i="0" u="none" strike="noStrike">
                          <a:solidFill>
                            <a:srgbClr val="000000"/>
                          </a:solidFill>
                          <a:effectLst/>
                          <a:latin typeface="Calibri" panose="020F0502020204030204" pitchFamily="34"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600" b="0" i="0" u="none" strike="noStrike" dirty="0">
                          <a:solidFill>
                            <a:srgbClr val="FF0000"/>
                          </a:solidFill>
                          <a:effectLst/>
                          <a:latin typeface="Calibri" panose="020F0502020204030204" pitchFamily="34" charset="0"/>
                        </a:rPr>
                        <a:t>15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algn="ctr" fontAlgn="ctr"/>
                      <a:r>
                        <a:rPr lang="en-GB" sz="1600" b="0" i="0" u="none" strike="noStrike" dirty="0">
                          <a:solidFill>
                            <a:srgbClr val="000000"/>
                          </a:solidFill>
                          <a:effectLst/>
                          <a:latin typeface="Calibri" panose="020F0502020204030204" pitchFamily="34"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600" b="0" i="0" u="none" strike="noStrike">
                          <a:solidFill>
                            <a:srgbClr val="000000"/>
                          </a:solidFill>
                          <a:effectLst/>
                          <a:latin typeface="Calibri" panose="020F0502020204030204" pitchFamily="34"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79606198"/>
                  </a:ext>
                </a:extLst>
              </a:tr>
              <a:tr h="288941">
                <a:tc vMerge="1">
                  <a:txBody>
                    <a:bodyPr/>
                    <a:lstStyle/>
                    <a:p>
                      <a:endParaRPr lang="en-GB"/>
                    </a:p>
                  </a:txBody>
                  <a:tcPr/>
                </a:tc>
                <a:tc vMerge="1">
                  <a:txBody>
                    <a:bodyPr/>
                    <a:lstStyle/>
                    <a:p>
                      <a:endParaRPr lang="en-GB"/>
                    </a:p>
                  </a:txBody>
                  <a:tcPr/>
                </a:tc>
                <a:tc>
                  <a:txBody>
                    <a:bodyPr/>
                    <a:lstStyle/>
                    <a:p>
                      <a:pPr algn="ctr" fontAlgn="ctr"/>
                      <a:r>
                        <a:rPr lang="en-GB" sz="1600" b="0" i="0" u="none" strike="noStrike" dirty="0">
                          <a:solidFill>
                            <a:srgbClr val="000000"/>
                          </a:solidFill>
                          <a:effectLst/>
                          <a:latin typeface="Calibri" panose="020F0502020204030204" pitchFamily="34" charset="0"/>
                        </a:rPr>
                        <a:t>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600" b="0" i="0" u="none" strike="noStrike" dirty="0">
                          <a:solidFill>
                            <a:srgbClr val="FF0000"/>
                          </a:solidFill>
                          <a:effectLst/>
                          <a:latin typeface="Calibri" panose="020F0502020204030204" pitchFamily="34" charset="0"/>
                        </a:rPr>
                        <a:t>30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algn="ctr" fontAlgn="ctr"/>
                      <a:r>
                        <a:rPr lang="en-GB" sz="1600" b="0" i="0" u="none" strike="noStrike" dirty="0">
                          <a:solidFill>
                            <a:srgbClr val="000000"/>
                          </a:solidFill>
                          <a:effectLst/>
                          <a:latin typeface="Calibri" panose="020F0502020204030204" pitchFamily="34"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600" b="0" i="0" u="none" strike="noStrike">
                          <a:solidFill>
                            <a:srgbClr val="000000"/>
                          </a:solidFill>
                          <a:effectLst/>
                          <a:latin typeface="Calibri" panose="020F0502020204030204" pitchFamily="34"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40698197"/>
                  </a:ext>
                </a:extLst>
              </a:tr>
              <a:tr h="288941">
                <a:tc vMerge="1">
                  <a:txBody>
                    <a:bodyPr/>
                    <a:lstStyle/>
                    <a:p>
                      <a:endParaRPr lang="en-GB"/>
                    </a:p>
                  </a:txBody>
                  <a:tcPr/>
                </a:tc>
                <a:tc vMerge="1">
                  <a:txBody>
                    <a:bodyPr/>
                    <a:lstStyle/>
                    <a:p>
                      <a:endParaRPr lang="en-GB"/>
                    </a:p>
                  </a:txBody>
                  <a:tcPr/>
                </a:tc>
                <a:tc>
                  <a:txBody>
                    <a:bodyPr/>
                    <a:lstStyle/>
                    <a:p>
                      <a:pPr algn="ctr" fontAlgn="ctr"/>
                      <a:r>
                        <a:rPr lang="en-GB" sz="1600" b="0" i="0" u="none" strike="noStrike" dirty="0">
                          <a:solidFill>
                            <a:srgbClr val="000000"/>
                          </a:solidFill>
                          <a:effectLst/>
                          <a:latin typeface="Calibri" panose="020F0502020204030204" pitchFamily="34" charset="0"/>
                        </a:rPr>
                        <a:t>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600" b="0" i="0" u="none" strike="noStrike" dirty="0">
                          <a:solidFill>
                            <a:srgbClr val="FF0000"/>
                          </a:solidFill>
                          <a:effectLst/>
                          <a:latin typeface="Calibri" panose="020F0502020204030204" pitchFamily="34" charset="0"/>
                        </a:rPr>
                        <a:t>10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algn="ctr" fontAlgn="ctr"/>
                      <a:r>
                        <a:rPr lang="en-GB" sz="1600" b="0" i="0" u="none" strike="noStrike" dirty="0">
                          <a:solidFill>
                            <a:srgbClr val="000000"/>
                          </a:solidFill>
                          <a:effectLst/>
                          <a:latin typeface="Calibri" panose="020F0502020204030204" pitchFamily="34"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600" b="0" i="0" u="none" strike="noStrike" dirty="0">
                          <a:solidFill>
                            <a:srgbClr val="000000"/>
                          </a:solidFill>
                          <a:effectLst/>
                          <a:latin typeface="Calibri" panose="020F0502020204030204" pitchFamily="34"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1597444"/>
                  </a:ext>
                </a:extLst>
              </a:tr>
              <a:tr h="316461">
                <a:tc rowSpan="2">
                  <a:txBody>
                    <a:bodyPr/>
                    <a:lstStyle/>
                    <a:p>
                      <a:pPr algn="ctr" fontAlgn="b"/>
                      <a:r>
                        <a:rPr lang="en-GB" sz="16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fontAlgn="ctr"/>
                      <a:r>
                        <a:rPr lang="en-GB" sz="1600" b="0" i="0" u="none" strike="noStrike" dirty="0" smtClean="0">
                          <a:solidFill>
                            <a:srgbClr val="000000"/>
                          </a:solidFill>
                          <a:effectLst/>
                          <a:latin typeface="Calibri" panose="020F0502020204030204" pitchFamily="34" charset="0"/>
                        </a:rPr>
                        <a:t>VA</a:t>
                      </a:r>
                      <a:r>
                        <a:rPr lang="en-GB" sz="1600" b="0" i="0" u="none" strike="noStrike" baseline="0" dirty="0" smtClean="0">
                          <a:solidFill>
                            <a:srgbClr val="000000"/>
                          </a:solidFill>
                          <a:effectLst/>
                          <a:latin typeface="Calibri" panose="020F0502020204030204" pitchFamily="34" charset="0"/>
                        </a:rPr>
                        <a:t> &amp; taxes</a:t>
                      </a:r>
                      <a:endParaRPr lang="en-GB" sz="16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ctr" fontAlgn="ctr"/>
                      <a:r>
                        <a:rPr lang="en-GB" sz="1600" b="0" i="0" u="none" strike="noStrike" dirty="0">
                          <a:solidFill>
                            <a:srgbClr val="000000"/>
                          </a:solidFill>
                          <a:effectLst/>
                          <a:latin typeface="Calibri" panose="020F0502020204030204" pitchFamily="34" charset="0"/>
                        </a:rPr>
                        <a:t>10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gn="ctr" fontAlgn="ctr"/>
                      <a:r>
                        <a:rPr lang="en-GB" sz="1600" b="0" i="0" u="none" strike="noStrike" dirty="0" smtClean="0">
                          <a:solidFill>
                            <a:srgbClr val="000000"/>
                          </a:solidFill>
                          <a:effectLst/>
                          <a:latin typeface="Calibri" panose="020F0502020204030204" pitchFamily="34" charset="0"/>
                        </a:rPr>
                        <a:t>1</a:t>
                      </a:r>
                      <a:endParaRPr lang="en-GB" sz="16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gn="ctr" fontAlgn="ctr"/>
                      <a:r>
                        <a:rPr lang="en-GB" sz="1600" b="0" i="0" u="none" strike="noStrike" dirty="0">
                          <a:solidFill>
                            <a:srgbClr val="000000"/>
                          </a:solidFill>
                          <a:effectLst/>
                          <a:latin typeface="Calibri" panose="020F0502020204030204" pitchFamily="34"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extLst>
                  <a:ext uri="{0D108BD9-81ED-4DB2-BD59-A6C34878D82A}">
                    <a16:rowId xmlns:a16="http://schemas.microsoft.com/office/drawing/2014/main" val="1336096463"/>
                  </a:ext>
                </a:extLst>
              </a:tr>
              <a:tr h="330220">
                <a:tc vMerge="1">
                  <a:txBody>
                    <a:bodyPr/>
                    <a:lstStyle/>
                    <a:p>
                      <a:endParaRPr lang="en-GB"/>
                    </a:p>
                  </a:txBody>
                  <a:tcPr/>
                </a:tc>
                <a:tc gridSpan="2">
                  <a:txBody>
                    <a:bodyPr/>
                    <a:lstStyle/>
                    <a:p>
                      <a:pPr algn="ctr" fontAlgn="ctr"/>
                      <a:r>
                        <a:rPr lang="en-GB" sz="1600" b="1" i="0" u="none" strike="noStrike" dirty="0">
                          <a:solidFill>
                            <a:srgbClr val="000000"/>
                          </a:solidFill>
                          <a:effectLst/>
                          <a:latin typeface="Calibri" panose="020F0502020204030204" pitchFamily="34" charset="0"/>
                        </a:rPr>
                        <a:t>VOM</a:t>
                      </a:r>
                      <a:r>
                        <a:rPr lang="en-GB" sz="1600" b="1" i="0" u="none" strike="noStrike" baseline="30000" dirty="0">
                          <a:solidFill>
                            <a:srgbClr val="000000"/>
                          </a:solidFill>
                          <a:effectLst/>
                          <a:latin typeface="Calibri" panose="020F0502020204030204" pitchFamily="34" charset="0"/>
                        </a:rPr>
                        <a:t>S</a:t>
                      </a:r>
                      <a:endParaRPr lang="en-GB" sz="16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ctr" fontAlgn="ctr"/>
                      <a:r>
                        <a:rPr lang="en-GB" sz="1600" b="0" i="0" u="none" strike="noStrike">
                          <a:solidFill>
                            <a:srgbClr val="000000"/>
                          </a:solidFill>
                          <a:effectLst/>
                          <a:latin typeface="Calibri" panose="020F0502020204030204" pitchFamily="34" charset="0"/>
                        </a:rPr>
                        <a:t>100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fontAlgn="ctr"/>
                      <a:r>
                        <a:rPr lang="en-GB" sz="1600" b="0" i="0" u="none" strike="noStrike">
                          <a:solidFill>
                            <a:srgbClr val="000000"/>
                          </a:solidFill>
                          <a:effectLst/>
                          <a:latin typeface="Calibri" panose="020F0502020204030204" pitchFamily="34" charset="0"/>
                        </a:rPr>
                        <a:t>80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fontAlgn="ctr"/>
                      <a:r>
                        <a:rPr lang="en-GB" sz="1600" b="0" i="0" u="none" strike="noStrike" dirty="0">
                          <a:solidFill>
                            <a:srgbClr val="000000"/>
                          </a:solidFill>
                          <a:effectLst/>
                          <a:latin typeface="Calibri" panose="020F0502020204030204" pitchFamily="34" charset="0"/>
                        </a:rPr>
                        <a:t>20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extLst>
                  <a:ext uri="{0D108BD9-81ED-4DB2-BD59-A6C34878D82A}">
                    <a16:rowId xmlns:a16="http://schemas.microsoft.com/office/drawing/2014/main" val="1170920127"/>
                  </a:ext>
                </a:extLst>
              </a:tr>
            </a:tbl>
          </a:graphicData>
        </a:graphic>
      </p:graphicFrame>
      <p:sp>
        <p:nvSpPr>
          <p:cNvPr id="8" name="Right Arrow 7"/>
          <p:cNvSpPr/>
          <p:nvPr/>
        </p:nvSpPr>
        <p:spPr>
          <a:xfrm>
            <a:off x="4649491" y="4441049"/>
            <a:ext cx="770543" cy="3337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4494512" y="4138045"/>
            <a:ext cx="1038387" cy="369332"/>
          </a:xfrm>
          <a:prstGeom prst="rect">
            <a:avLst/>
          </a:prstGeom>
          <a:noFill/>
        </p:spPr>
        <p:txBody>
          <a:bodyPr wrap="square" rtlCol="0">
            <a:spAutoFit/>
          </a:bodyPr>
          <a:lstStyle/>
          <a:p>
            <a:r>
              <a:rPr lang="en-GB" dirty="0" smtClean="0">
                <a:latin typeface="Verdana" panose="020B0604030504040204" pitchFamily="34" charset="0"/>
                <a:ea typeface="Verdana" panose="020B0604030504040204" pitchFamily="34" charset="0"/>
              </a:rPr>
              <a:t>Results</a:t>
            </a:r>
            <a:endParaRPr lang="en-GB" dirty="0">
              <a:latin typeface="Verdana" panose="020B0604030504040204" pitchFamily="34" charset="0"/>
              <a:ea typeface="Verdana" panose="020B0604030504040204" pitchFamily="34"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3662708495"/>
              </p:ext>
            </p:extLst>
          </p:nvPr>
        </p:nvGraphicFramePr>
        <p:xfrm>
          <a:off x="5797551" y="3442636"/>
          <a:ext cx="4237921" cy="3076271"/>
        </p:xfrm>
        <a:graphic>
          <a:graphicData uri="http://schemas.openxmlformats.org/drawingml/2006/table">
            <a:tbl>
              <a:tblPr/>
              <a:tblGrid>
                <a:gridCol w="872679">
                  <a:extLst>
                    <a:ext uri="{9D8B030D-6E8A-4147-A177-3AD203B41FA5}">
                      <a16:colId xmlns:a16="http://schemas.microsoft.com/office/drawing/2014/main" val="442538777"/>
                    </a:ext>
                  </a:extLst>
                </a:gridCol>
                <a:gridCol w="724655">
                  <a:extLst>
                    <a:ext uri="{9D8B030D-6E8A-4147-A177-3AD203B41FA5}">
                      <a16:colId xmlns:a16="http://schemas.microsoft.com/office/drawing/2014/main" val="399495106"/>
                    </a:ext>
                  </a:extLst>
                </a:gridCol>
                <a:gridCol w="521627">
                  <a:extLst>
                    <a:ext uri="{9D8B030D-6E8A-4147-A177-3AD203B41FA5}">
                      <a16:colId xmlns:a16="http://schemas.microsoft.com/office/drawing/2014/main" val="2377400842"/>
                    </a:ext>
                  </a:extLst>
                </a:gridCol>
                <a:gridCol w="706320">
                  <a:extLst>
                    <a:ext uri="{9D8B030D-6E8A-4147-A177-3AD203B41FA5}">
                      <a16:colId xmlns:a16="http://schemas.microsoft.com/office/drawing/2014/main" val="1524064100"/>
                    </a:ext>
                  </a:extLst>
                </a:gridCol>
                <a:gridCol w="706320">
                  <a:extLst>
                    <a:ext uri="{9D8B030D-6E8A-4147-A177-3AD203B41FA5}">
                      <a16:colId xmlns:a16="http://schemas.microsoft.com/office/drawing/2014/main" val="1892675809"/>
                    </a:ext>
                  </a:extLst>
                </a:gridCol>
                <a:gridCol w="706320">
                  <a:extLst>
                    <a:ext uri="{9D8B030D-6E8A-4147-A177-3AD203B41FA5}">
                      <a16:colId xmlns:a16="http://schemas.microsoft.com/office/drawing/2014/main" val="2628974"/>
                    </a:ext>
                  </a:extLst>
                </a:gridCol>
              </a:tblGrid>
              <a:tr h="288941">
                <a:tc rowSpan="2">
                  <a:txBody>
                    <a:bodyPr/>
                    <a:lstStyle/>
                    <a:p>
                      <a:pPr algn="ctr" fontAlgn="b"/>
                      <a:r>
                        <a:rPr lang="en-GB" sz="16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2" gridSpan="2">
                  <a:txBody>
                    <a:bodyPr/>
                    <a:lstStyle/>
                    <a:p>
                      <a:pPr algn="l" fontAlgn="ctr"/>
                      <a:r>
                        <a:rPr lang="en-GB" sz="1600" b="0" i="0" u="none" strike="noStrike" dirty="0">
                          <a:solidFill>
                            <a:srgbClr val="000000"/>
                          </a:solidFill>
                          <a:effectLst/>
                          <a:latin typeface="Calibri" panose="020F050202020403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2" hMerge="1">
                  <a:txBody>
                    <a:bodyPr/>
                    <a:lstStyle/>
                    <a:p>
                      <a:endParaRPr lang="en-GB"/>
                    </a:p>
                  </a:txBody>
                  <a:tcPr/>
                </a:tc>
                <a:tc gridSpan="3">
                  <a:txBody>
                    <a:bodyPr/>
                    <a:lstStyle/>
                    <a:p>
                      <a:pPr algn="ctr" fontAlgn="ctr"/>
                      <a:r>
                        <a:rPr lang="en-GB" sz="1600" b="1" i="0" u="none" strike="noStrike" dirty="0" smtClean="0">
                          <a:solidFill>
                            <a:srgbClr val="000000"/>
                          </a:solidFill>
                          <a:effectLst/>
                          <a:latin typeface="Calibri" panose="020F0502020204030204" pitchFamily="34" charset="0"/>
                        </a:rPr>
                        <a:t>Country A</a:t>
                      </a:r>
                      <a:endParaRPr lang="en-GB" sz="16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428177861"/>
                  </a:ext>
                </a:extLst>
              </a:tr>
              <a:tr h="288941">
                <a:tc vMerge="1">
                  <a:txBody>
                    <a:bodyPr/>
                    <a:lstStyle/>
                    <a:p>
                      <a:endParaRPr lang="en-GB"/>
                    </a:p>
                  </a:txBody>
                  <a:tcPr/>
                </a:tc>
                <a:tc gridSpan="2" vMerge="1">
                  <a:txBody>
                    <a:bodyPr/>
                    <a:lstStyle/>
                    <a:p>
                      <a:endParaRPr lang="en-GB"/>
                    </a:p>
                  </a:txBody>
                  <a:tcPr/>
                </a:tc>
                <a:tc hMerge="1" vMerge="1">
                  <a:txBody>
                    <a:bodyPr/>
                    <a:lstStyle/>
                    <a:p>
                      <a:endParaRPr lang="en-GB"/>
                    </a:p>
                  </a:txBody>
                  <a:tcPr/>
                </a:tc>
                <a:tc>
                  <a:txBody>
                    <a:bodyPr/>
                    <a:lstStyle/>
                    <a:p>
                      <a:pPr algn="ctr" fontAlgn="ctr"/>
                      <a:r>
                        <a:rPr lang="en-GB" sz="1600" b="1" i="0" u="none" strike="noStrike" dirty="0">
                          <a:solidFill>
                            <a:srgbClr val="000000"/>
                          </a:solidFill>
                          <a:effectLst/>
                          <a:latin typeface="Calibri" panose="020F0502020204030204" pitchFamily="34" charset="0"/>
                        </a:rPr>
                        <a:t>air</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600" b="1" i="0" u="none" strike="noStrike" dirty="0" err="1">
                          <a:solidFill>
                            <a:srgbClr val="000000"/>
                          </a:solidFill>
                          <a:effectLst/>
                          <a:latin typeface="Calibri" panose="020F0502020204030204" pitchFamily="34" charset="0"/>
                        </a:rPr>
                        <a:t>aip</a:t>
                      </a:r>
                      <a:endParaRPr lang="en-GB" sz="16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600" b="1" i="0" u="none" strike="noStrike" dirty="0" err="1">
                          <a:solidFill>
                            <a:srgbClr val="000000"/>
                          </a:solidFill>
                          <a:effectLst/>
                          <a:latin typeface="Calibri" panose="020F0502020204030204" pitchFamily="34" charset="0"/>
                        </a:rPr>
                        <a:t>aif</a:t>
                      </a:r>
                      <a:endParaRPr lang="en-GB" sz="16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777582647"/>
                  </a:ext>
                </a:extLst>
              </a:tr>
              <a:tr h="288941">
                <a:tc rowSpan="3">
                  <a:txBody>
                    <a:bodyPr/>
                    <a:lstStyle/>
                    <a:p>
                      <a:pPr algn="ctr" fontAlgn="ctr"/>
                      <a:r>
                        <a:rPr lang="en-GB" sz="1600" b="0" i="0" u="none" strike="noStrike" dirty="0" err="1" smtClean="0">
                          <a:solidFill>
                            <a:srgbClr val="000000"/>
                          </a:solidFill>
                          <a:effectLst/>
                          <a:latin typeface="Calibri" panose="020F0502020204030204" pitchFamily="34" charset="0"/>
                        </a:rPr>
                        <a:t>Interm</a:t>
                      </a:r>
                      <a:r>
                        <a:rPr lang="en-GB" sz="1600" b="0" i="0" u="none" strike="noStrike" dirty="0" smtClean="0">
                          <a:solidFill>
                            <a:srgbClr val="000000"/>
                          </a:solidFill>
                          <a:effectLst/>
                          <a:latin typeface="Calibri" panose="020F0502020204030204" pitchFamily="34" charset="0"/>
                        </a:rPr>
                        <a:t>. domestic inputs by sectors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3">
                  <a:txBody>
                    <a:bodyPr/>
                    <a:lstStyle/>
                    <a:p>
                      <a:pPr algn="ctr" fontAlgn="ctr"/>
                      <a:r>
                        <a:rPr lang="en-GB" sz="1600" b="1" i="0" u="none" strike="noStrike" dirty="0" smtClean="0">
                          <a:solidFill>
                            <a:srgbClr val="000000"/>
                          </a:solidFill>
                          <a:effectLst/>
                          <a:latin typeface="Calibri" panose="020F0502020204030204" pitchFamily="34" charset="0"/>
                        </a:rPr>
                        <a:t>Country A</a:t>
                      </a:r>
                      <a:endParaRPr lang="en-GB" sz="16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600" b="0" i="0" u="none" strike="noStrike">
                          <a:solidFill>
                            <a:srgbClr val="000000"/>
                          </a:solidFill>
                          <a:effectLst/>
                          <a:latin typeface="Calibri" panose="020F0502020204030204" pitchFamily="34"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600" b="0" i="0" u="none" strike="noStrike">
                          <a:solidFill>
                            <a:srgbClr val="FF0000"/>
                          </a:solidFill>
                          <a:effectLst/>
                          <a:latin typeface="Calibri" panose="020F0502020204030204" pitchFamily="34" charset="0"/>
                        </a:rPr>
                        <a:t>10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GB" sz="1600" b="0" i="0" u="none" strike="noStrike" dirty="0" smtClean="0">
                          <a:solidFill>
                            <a:srgbClr val="000000"/>
                          </a:solidFill>
                          <a:effectLst/>
                          <a:latin typeface="Calibri" panose="020F0502020204030204" pitchFamily="34" charset="0"/>
                        </a:rPr>
                        <a:t>8</a:t>
                      </a:r>
                      <a:endParaRPr lang="en-GB" sz="16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600" b="0" i="0" u="none" strike="noStrike" dirty="0" smtClean="0">
                          <a:solidFill>
                            <a:srgbClr val="000000"/>
                          </a:solidFill>
                          <a:effectLst/>
                          <a:latin typeface="Calibri" panose="020F0502020204030204" pitchFamily="34" charset="0"/>
                        </a:rPr>
                        <a:t>2</a:t>
                      </a:r>
                      <a:endParaRPr lang="en-GB" sz="16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46932649"/>
                  </a:ext>
                </a:extLst>
              </a:tr>
              <a:tr h="288941">
                <a:tc vMerge="1">
                  <a:txBody>
                    <a:bodyPr/>
                    <a:lstStyle/>
                    <a:p>
                      <a:endParaRPr lang="en-GB"/>
                    </a:p>
                  </a:txBody>
                  <a:tcPr/>
                </a:tc>
                <a:tc vMerge="1">
                  <a:txBody>
                    <a:bodyPr/>
                    <a:lstStyle/>
                    <a:p>
                      <a:endParaRPr lang="en-GB"/>
                    </a:p>
                  </a:txBody>
                  <a:tcPr/>
                </a:tc>
                <a:tc>
                  <a:txBody>
                    <a:bodyPr/>
                    <a:lstStyle/>
                    <a:p>
                      <a:pPr algn="ctr" fontAlgn="ctr"/>
                      <a:r>
                        <a:rPr lang="en-GB" sz="1600" b="0" i="0" u="none" strike="noStrike" dirty="0">
                          <a:solidFill>
                            <a:srgbClr val="000000"/>
                          </a:solidFill>
                          <a:effectLst/>
                          <a:latin typeface="Calibri" panose="020F0502020204030204" pitchFamily="34" charset="0"/>
                        </a:rPr>
                        <a:t>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600" b="0" i="0" u="none" strike="noStrike">
                          <a:solidFill>
                            <a:srgbClr val="FF0000"/>
                          </a:solidFill>
                          <a:effectLst/>
                          <a:latin typeface="Calibri" panose="020F0502020204030204" pitchFamily="34" charset="0"/>
                        </a:rPr>
                        <a:t>20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GB" sz="1600" b="0" i="0" u="none" strike="noStrike" dirty="0" smtClean="0">
                          <a:solidFill>
                            <a:srgbClr val="000000"/>
                          </a:solidFill>
                          <a:effectLst/>
                          <a:latin typeface="Calibri" panose="020F0502020204030204" pitchFamily="34" charset="0"/>
                        </a:rPr>
                        <a:t>16</a:t>
                      </a:r>
                      <a:endParaRPr lang="en-GB" sz="16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600" b="0" i="0" u="none" strike="noStrike" dirty="0">
                          <a:solidFill>
                            <a:srgbClr val="000000"/>
                          </a:solidFill>
                          <a:effectLst/>
                          <a:latin typeface="Calibri" panose="020F0502020204030204" pitchFamily="34" charset="0"/>
                        </a:rPr>
                        <a:t>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58324920"/>
                  </a:ext>
                </a:extLst>
              </a:tr>
              <a:tr h="384150">
                <a:tc vMerge="1">
                  <a:txBody>
                    <a:bodyPr/>
                    <a:lstStyle/>
                    <a:p>
                      <a:endParaRPr lang="en-GB"/>
                    </a:p>
                  </a:txBody>
                  <a:tcPr/>
                </a:tc>
                <a:tc vMerge="1">
                  <a:txBody>
                    <a:bodyPr/>
                    <a:lstStyle/>
                    <a:p>
                      <a:endParaRPr lang="en-GB"/>
                    </a:p>
                  </a:txBody>
                  <a:tcPr/>
                </a:tc>
                <a:tc>
                  <a:txBody>
                    <a:bodyPr/>
                    <a:lstStyle/>
                    <a:p>
                      <a:pPr algn="ctr" fontAlgn="ctr"/>
                      <a:r>
                        <a:rPr lang="en-GB" sz="1600" b="0" i="0" u="none" strike="noStrike">
                          <a:solidFill>
                            <a:srgbClr val="000000"/>
                          </a:solidFill>
                          <a:effectLst/>
                          <a:latin typeface="Calibri" panose="020F0502020204030204" pitchFamily="34" charset="0"/>
                        </a:rPr>
                        <a:t>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600" b="0" i="0" u="none" strike="noStrike" dirty="0">
                          <a:solidFill>
                            <a:srgbClr val="FF0000"/>
                          </a:solidFill>
                          <a:effectLst/>
                          <a:latin typeface="Calibri" panose="020F0502020204030204" pitchFamily="34" charset="0"/>
                        </a:rPr>
                        <a:t>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GB" sz="1600" b="0" i="0" u="none" strike="noStrike" dirty="0">
                          <a:solidFill>
                            <a:srgbClr val="000000"/>
                          </a:solidFill>
                          <a:effectLst/>
                          <a:latin typeface="Calibri" panose="020F0502020204030204" pitchFamily="34" charset="0"/>
                        </a:rPr>
                        <a:t>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600" b="0" i="0" u="none" strike="noStrike" dirty="0">
                          <a:solidFill>
                            <a:srgbClr val="000000"/>
                          </a:solidFill>
                          <a:effectLst/>
                          <a:latin typeface="Calibri" panose="020F0502020204030204" pitchFamily="34"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4543130"/>
                  </a:ext>
                </a:extLst>
              </a:tr>
              <a:tr h="288941">
                <a:tc rowSpan="3">
                  <a:txBody>
                    <a:bodyPr/>
                    <a:lstStyle/>
                    <a:p>
                      <a:pPr algn="ctr" fontAlgn="ctr"/>
                      <a:r>
                        <a:rPr lang="en-GB" sz="1600" b="0" i="0" u="none" strike="noStrike" dirty="0" err="1" smtClean="0">
                          <a:solidFill>
                            <a:srgbClr val="000000"/>
                          </a:solidFill>
                          <a:effectLst/>
                          <a:latin typeface="Calibri" panose="020F0502020204030204" pitchFamily="34" charset="0"/>
                        </a:rPr>
                        <a:t>Interm</a:t>
                      </a:r>
                      <a:r>
                        <a:rPr lang="en-GB" sz="1600" b="0" i="0" u="none" strike="noStrike" dirty="0" smtClean="0">
                          <a:solidFill>
                            <a:srgbClr val="000000"/>
                          </a:solidFill>
                          <a:effectLst/>
                          <a:latin typeface="Calibri" panose="020F0502020204030204" pitchFamily="34" charset="0"/>
                        </a:rPr>
                        <a:t>. import</a:t>
                      </a:r>
                      <a:r>
                        <a:rPr lang="en-GB" sz="1600" b="0" i="0" u="none" strike="noStrike" baseline="0" dirty="0" smtClean="0">
                          <a:solidFill>
                            <a:srgbClr val="000000"/>
                          </a:solidFill>
                          <a:effectLst/>
                          <a:latin typeface="Calibri" panose="020F0502020204030204" pitchFamily="34" charset="0"/>
                        </a:rPr>
                        <a:t> inputs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3">
                  <a:txBody>
                    <a:bodyPr/>
                    <a:lstStyle/>
                    <a:p>
                      <a:pPr algn="ctr" fontAlgn="ctr"/>
                      <a:r>
                        <a:rPr lang="en-GB" sz="1600" b="1" i="0" u="none" strike="noStrike" dirty="0" smtClean="0">
                          <a:solidFill>
                            <a:srgbClr val="000000"/>
                          </a:solidFill>
                          <a:effectLst/>
                          <a:latin typeface="Calibri" panose="020F0502020204030204" pitchFamily="34" charset="0"/>
                        </a:rPr>
                        <a:t>Country</a:t>
                      </a:r>
                      <a:r>
                        <a:rPr lang="en-GB" sz="1600" b="1" i="0" u="none" strike="noStrike" baseline="0" dirty="0" smtClean="0">
                          <a:solidFill>
                            <a:srgbClr val="000000"/>
                          </a:solidFill>
                          <a:effectLst/>
                          <a:latin typeface="Calibri" panose="020F0502020204030204" pitchFamily="34" charset="0"/>
                        </a:rPr>
                        <a:t> </a:t>
                      </a:r>
                    </a:p>
                    <a:p>
                      <a:pPr algn="ctr" fontAlgn="ctr"/>
                      <a:r>
                        <a:rPr lang="en-GB" sz="1600" b="1" i="0" u="none" strike="noStrike" dirty="0" smtClean="0">
                          <a:solidFill>
                            <a:srgbClr val="000000"/>
                          </a:solidFill>
                          <a:effectLst/>
                          <a:latin typeface="Calibri" panose="020F0502020204030204" pitchFamily="34" charset="0"/>
                        </a:rPr>
                        <a:t>B</a:t>
                      </a:r>
                      <a:endParaRPr lang="en-GB" sz="16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600" b="0" i="0" u="none" strike="noStrike">
                          <a:solidFill>
                            <a:srgbClr val="000000"/>
                          </a:solidFill>
                          <a:effectLst/>
                          <a:latin typeface="Calibri" panose="020F0502020204030204" pitchFamily="34" charset="0"/>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600" b="0" i="0" u="none" strike="noStrike" dirty="0">
                          <a:solidFill>
                            <a:srgbClr val="FF0000"/>
                          </a:solidFill>
                          <a:effectLst/>
                          <a:latin typeface="Calibri" panose="020F0502020204030204" pitchFamily="34" charset="0"/>
                        </a:rPr>
                        <a:t>15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algn="ctr" fontAlgn="ctr"/>
                      <a:r>
                        <a:rPr lang="en-GB" sz="1600" b="0" i="0" u="none" strike="noStrike" dirty="0" smtClean="0">
                          <a:solidFill>
                            <a:srgbClr val="000000"/>
                          </a:solidFill>
                          <a:effectLst/>
                          <a:latin typeface="Calibri" panose="020F0502020204030204" pitchFamily="34" charset="0"/>
                        </a:rPr>
                        <a:t>12</a:t>
                      </a:r>
                      <a:endParaRPr lang="en-GB" sz="16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600" b="0" i="0" u="none" strike="noStrike" dirty="0">
                          <a:solidFill>
                            <a:srgbClr val="000000"/>
                          </a:solidFill>
                          <a:effectLst/>
                          <a:latin typeface="Calibri" panose="020F0502020204030204" pitchFamily="34" charset="0"/>
                        </a:rPr>
                        <a:t>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79606198"/>
                  </a:ext>
                </a:extLst>
              </a:tr>
              <a:tr h="288941">
                <a:tc vMerge="1">
                  <a:txBody>
                    <a:bodyPr/>
                    <a:lstStyle/>
                    <a:p>
                      <a:endParaRPr lang="en-GB"/>
                    </a:p>
                  </a:txBody>
                  <a:tcPr/>
                </a:tc>
                <a:tc vMerge="1">
                  <a:txBody>
                    <a:bodyPr/>
                    <a:lstStyle/>
                    <a:p>
                      <a:endParaRPr lang="en-GB"/>
                    </a:p>
                  </a:txBody>
                  <a:tcPr/>
                </a:tc>
                <a:tc>
                  <a:txBody>
                    <a:bodyPr/>
                    <a:lstStyle/>
                    <a:p>
                      <a:pPr algn="ctr" fontAlgn="ctr"/>
                      <a:r>
                        <a:rPr lang="en-GB" sz="1600" b="0" i="0" u="none" strike="noStrike" dirty="0">
                          <a:solidFill>
                            <a:srgbClr val="000000"/>
                          </a:solidFill>
                          <a:effectLst/>
                          <a:latin typeface="Calibri" panose="020F0502020204030204" pitchFamily="34" charset="0"/>
                        </a:rPr>
                        <a:t>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600" b="0" i="0" u="none" strike="noStrike" dirty="0">
                          <a:solidFill>
                            <a:srgbClr val="FF0000"/>
                          </a:solidFill>
                          <a:effectLst/>
                          <a:latin typeface="Calibri" panose="020F0502020204030204" pitchFamily="34" charset="0"/>
                        </a:rPr>
                        <a:t>30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algn="ctr" fontAlgn="ctr"/>
                      <a:r>
                        <a:rPr lang="en-GB" sz="1600" b="0" i="0" u="none" strike="noStrike" dirty="0" smtClean="0">
                          <a:solidFill>
                            <a:srgbClr val="000000"/>
                          </a:solidFill>
                          <a:effectLst/>
                          <a:latin typeface="Calibri" panose="020F0502020204030204" pitchFamily="34" charset="0"/>
                        </a:rPr>
                        <a:t>24</a:t>
                      </a:r>
                      <a:endParaRPr lang="en-GB" sz="16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600" b="0" i="0" u="none" strike="noStrike" dirty="0">
                          <a:solidFill>
                            <a:srgbClr val="000000"/>
                          </a:solidFill>
                          <a:effectLst/>
                          <a:latin typeface="Calibri" panose="020F0502020204030204" pitchFamily="34" charset="0"/>
                        </a:rPr>
                        <a:t>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40698197"/>
                  </a:ext>
                </a:extLst>
              </a:tr>
              <a:tr h="288941">
                <a:tc vMerge="1">
                  <a:txBody>
                    <a:bodyPr/>
                    <a:lstStyle/>
                    <a:p>
                      <a:endParaRPr lang="en-GB"/>
                    </a:p>
                  </a:txBody>
                  <a:tcPr/>
                </a:tc>
                <a:tc vMerge="1">
                  <a:txBody>
                    <a:bodyPr/>
                    <a:lstStyle/>
                    <a:p>
                      <a:endParaRPr lang="en-GB"/>
                    </a:p>
                  </a:txBody>
                  <a:tcPr/>
                </a:tc>
                <a:tc>
                  <a:txBody>
                    <a:bodyPr/>
                    <a:lstStyle/>
                    <a:p>
                      <a:pPr algn="ctr" fontAlgn="ctr"/>
                      <a:r>
                        <a:rPr lang="en-GB" sz="1600" b="0" i="0" u="none" strike="noStrike" dirty="0">
                          <a:solidFill>
                            <a:srgbClr val="000000"/>
                          </a:solidFill>
                          <a:effectLst/>
                          <a:latin typeface="Calibri" panose="020F0502020204030204" pitchFamily="34" charset="0"/>
                        </a:rPr>
                        <a:t>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GB" sz="1600" b="0" i="0" u="none" strike="noStrike" dirty="0">
                          <a:solidFill>
                            <a:srgbClr val="FF0000"/>
                          </a:solidFill>
                          <a:effectLst/>
                          <a:latin typeface="Calibri" panose="020F0502020204030204" pitchFamily="34" charset="0"/>
                        </a:rPr>
                        <a:t>10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algn="ctr" fontAlgn="ctr"/>
                      <a:r>
                        <a:rPr lang="en-GB" sz="1600" b="0" i="0" u="none" strike="noStrike" dirty="0">
                          <a:solidFill>
                            <a:srgbClr val="000000"/>
                          </a:solidFill>
                          <a:effectLst/>
                          <a:latin typeface="Calibri" panose="020F0502020204030204" pitchFamily="34" charset="0"/>
                        </a:rPr>
                        <a:t>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600" b="0" i="0" u="none" strike="noStrike" dirty="0">
                          <a:solidFill>
                            <a:srgbClr val="000000"/>
                          </a:solidFill>
                          <a:effectLst/>
                          <a:latin typeface="Calibri" panose="020F0502020204030204" pitchFamily="34" charset="0"/>
                        </a:rPr>
                        <a:t>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1597444"/>
                  </a:ext>
                </a:extLst>
              </a:tr>
              <a:tr h="316461">
                <a:tc rowSpan="2">
                  <a:txBody>
                    <a:bodyPr/>
                    <a:lstStyle/>
                    <a:p>
                      <a:pPr algn="ctr" fontAlgn="b"/>
                      <a:r>
                        <a:rPr lang="en-GB" sz="16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fontAlgn="ctr"/>
                      <a:r>
                        <a:rPr lang="en-GB" sz="1600" b="0" i="0" u="none" strike="noStrike" dirty="0" smtClean="0">
                          <a:solidFill>
                            <a:srgbClr val="000000"/>
                          </a:solidFill>
                          <a:effectLst/>
                          <a:latin typeface="Calibri" panose="020F0502020204030204" pitchFamily="34" charset="0"/>
                        </a:rPr>
                        <a:t>VA</a:t>
                      </a:r>
                      <a:r>
                        <a:rPr lang="en-GB" sz="1600" b="0" i="0" u="none" strike="noStrike" baseline="0" dirty="0" smtClean="0">
                          <a:solidFill>
                            <a:srgbClr val="000000"/>
                          </a:solidFill>
                          <a:effectLst/>
                          <a:latin typeface="Calibri" panose="020F0502020204030204" pitchFamily="34" charset="0"/>
                        </a:rPr>
                        <a:t> &amp; taxes</a:t>
                      </a:r>
                      <a:endParaRPr lang="en-GB" sz="16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ctr" fontAlgn="ctr"/>
                      <a:r>
                        <a:rPr lang="en-GB" sz="1600" b="0" i="0" u="none" strike="noStrike" dirty="0">
                          <a:solidFill>
                            <a:srgbClr val="000000"/>
                          </a:solidFill>
                          <a:effectLst/>
                          <a:latin typeface="Calibri" panose="020F0502020204030204" pitchFamily="34" charset="0"/>
                        </a:rPr>
                        <a:t>10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gn="ctr" fontAlgn="ctr"/>
                      <a:r>
                        <a:rPr lang="en-GB" sz="1600" b="0" i="0" u="none" strike="noStrike" dirty="0">
                          <a:solidFill>
                            <a:srgbClr val="000000"/>
                          </a:solidFill>
                          <a:effectLst/>
                          <a:latin typeface="Calibri" panose="020F0502020204030204" pitchFamily="34" charset="0"/>
                        </a:rPr>
                        <a:t>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gn="ctr" fontAlgn="ctr"/>
                      <a:r>
                        <a:rPr lang="en-GB" sz="1600" b="0" i="0" u="none" strike="noStrike" dirty="0">
                          <a:solidFill>
                            <a:srgbClr val="000000"/>
                          </a:solidFill>
                          <a:effectLst/>
                          <a:latin typeface="Calibri" panose="020F0502020204030204" pitchFamily="34" charset="0"/>
                        </a:rPr>
                        <a:t>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extLst>
                  <a:ext uri="{0D108BD9-81ED-4DB2-BD59-A6C34878D82A}">
                    <a16:rowId xmlns:a16="http://schemas.microsoft.com/office/drawing/2014/main" val="1336096463"/>
                  </a:ext>
                </a:extLst>
              </a:tr>
              <a:tr h="330220">
                <a:tc vMerge="1">
                  <a:txBody>
                    <a:bodyPr/>
                    <a:lstStyle/>
                    <a:p>
                      <a:endParaRPr lang="en-GB"/>
                    </a:p>
                  </a:txBody>
                  <a:tcPr/>
                </a:tc>
                <a:tc gridSpan="2">
                  <a:txBody>
                    <a:bodyPr/>
                    <a:lstStyle/>
                    <a:p>
                      <a:pPr algn="ctr" fontAlgn="ctr"/>
                      <a:r>
                        <a:rPr lang="en-GB" sz="1600" b="1" i="0" u="none" strike="noStrike" dirty="0">
                          <a:solidFill>
                            <a:srgbClr val="000000"/>
                          </a:solidFill>
                          <a:effectLst/>
                          <a:latin typeface="Calibri" panose="020F0502020204030204" pitchFamily="34" charset="0"/>
                        </a:rPr>
                        <a:t>VOM</a:t>
                      </a:r>
                      <a:r>
                        <a:rPr lang="en-GB" sz="1600" b="1" i="0" u="none" strike="noStrike" baseline="30000" dirty="0">
                          <a:solidFill>
                            <a:srgbClr val="000000"/>
                          </a:solidFill>
                          <a:effectLst/>
                          <a:latin typeface="Calibri" panose="020F0502020204030204" pitchFamily="34" charset="0"/>
                        </a:rPr>
                        <a:t>S</a:t>
                      </a:r>
                      <a:endParaRPr lang="en-GB" sz="16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ctr" fontAlgn="ctr"/>
                      <a:r>
                        <a:rPr lang="en-GB" sz="1600" b="0" i="0" u="none" strike="noStrike">
                          <a:solidFill>
                            <a:srgbClr val="000000"/>
                          </a:solidFill>
                          <a:effectLst/>
                          <a:latin typeface="Calibri" panose="020F0502020204030204" pitchFamily="34" charset="0"/>
                        </a:rPr>
                        <a:t>100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fontAlgn="ctr"/>
                      <a:r>
                        <a:rPr lang="en-GB" sz="1600" b="0" i="0" u="none" strike="noStrike">
                          <a:solidFill>
                            <a:srgbClr val="000000"/>
                          </a:solidFill>
                          <a:effectLst/>
                          <a:latin typeface="Calibri" panose="020F0502020204030204" pitchFamily="34" charset="0"/>
                        </a:rPr>
                        <a:t>80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fontAlgn="ctr"/>
                      <a:r>
                        <a:rPr lang="en-GB" sz="1600" b="0" i="0" u="none" strike="noStrike" dirty="0">
                          <a:solidFill>
                            <a:srgbClr val="000000"/>
                          </a:solidFill>
                          <a:effectLst/>
                          <a:latin typeface="Calibri" panose="020F0502020204030204" pitchFamily="34" charset="0"/>
                        </a:rPr>
                        <a:t>20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extLst>
                  <a:ext uri="{0D108BD9-81ED-4DB2-BD59-A6C34878D82A}">
                    <a16:rowId xmlns:a16="http://schemas.microsoft.com/office/drawing/2014/main" val="1170920127"/>
                  </a:ext>
                </a:extLst>
              </a:tr>
            </a:tbl>
          </a:graphicData>
        </a:graphic>
      </p:graphicFrame>
    </p:spTree>
    <p:extLst>
      <p:ext uri="{BB962C8B-B14F-4D97-AF65-F5344CB8AC3E}">
        <p14:creationId xmlns:p14="http://schemas.microsoft.com/office/powerpoint/2010/main" val="4110608179"/>
      </p:ext>
    </p:extLst>
  </p:cSld>
  <p:clrMapOvr>
    <a:masterClrMapping/>
  </p:clrMapOvr>
</p:sld>
</file>

<file path=ppt/theme/theme1.xml><?xml version="1.0" encoding="utf-8"?>
<a:theme xmlns:a="http://schemas.openxmlformats.org/drawingml/2006/main" name="JRC-presentation_new-style_templa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Times New Roman">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RC-presentation_new-style-Template" id="{A3811EC4-3CF2-294F-BA10-98A1FEBF725B}" vid="{04E8B2B6-6122-9247-9072-895CAD7B6100}"/>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JRC-presentation_new-style_template.potx</Template>
  <TotalTime>7346</TotalTime>
  <Words>3310</Words>
  <Application>Microsoft Office PowerPoint</Application>
  <PresentationFormat>Widescreen</PresentationFormat>
  <Paragraphs>335</Paragraphs>
  <Slides>19</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Calibri</vt:lpstr>
      <vt:lpstr>Cambria Math</vt:lpstr>
      <vt:lpstr>Times New Roman</vt:lpstr>
      <vt:lpstr>Verdana</vt:lpstr>
      <vt:lpstr>Verdana </vt:lpstr>
      <vt:lpstr>Verdana Standaard</vt:lpstr>
      <vt:lpstr>Wingdings</vt:lpstr>
      <vt:lpstr>JRC-presentation_new-style_template</vt:lpstr>
      <vt:lpstr>PowerPoint Presentation</vt:lpstr>
      <vt:lpstr> Disaggregating air, land and maritime transport sectors in the GTAP database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PRIMAVERA Joris (JRC-PETTEN)</dc:creator>
  <cp:lastModifiedBy>NORMAN Ana (JRC-SEVILLA)</cp:lastModifiedBy>
  <cp:revision>439</cp:revision>
  <dcterms:created xsi:type="dcterms:W3CDTF">2017-04-24T08:06:23Z</dcterms:created>
  <dcterms:modified xsi:type="dcterms:W3CDTF">2022-05-30T14:45:58Z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ProviderInitializationData">
    <vt:lpwstr>https://connected.cnect.cec.eu.int</vt:lpwstr>
  </property>
  <property fmtid="{D5CDD505-2E9C-101B-9397-08002B2CF9AE}" pid="3" name="Jive_LatestUserAccountName">
    <vt:lpwstr>vandyto</vt:lpwstr>
  </property>
  <property fmtid="{D5CDD505-2E9C-101B-9397-08002B2CF9AE}" pid="4" name="Jive_VersionGuid">
    <vt:lpwstr>3d17b02a-817d-4fc2-9133-311619e70975</vt:lpwstr>
  </property>
  <property fmtid="{D5CDD505-2E9C-101B-9397-08002B2CF9AE}" pid="5" name="Offisync_UpdateToken">
    <vt:lpwstr>3</vt:lpwstr>
  </property>
  <property fmtid="{D5CDD505-2E9C-101B-9397-08002B2CF9AE}" pid="6" name="Offisync_ServerID">
    <vt:lpwstr>0d3b22a6-6203-4efc-8e8e-b5279256493b</vt:lpwstr>
  </property>
  <property fmtid="{D5CDD505-2E9C-101B-9397-08002B2CF9AE}" pid="7" name="Offisync_UniqueId">
    <vt:lpwstr>127154</vt:lpwstr>
  </property>
</Properties>
</file>