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489" r:id="rId5"/>
    <p:sldId id="565" r:id="rId6"/>
    <p:sldId id="527" r:id="rId7"/>
    <p:sldId id="561" r:id="rId8"/>
    <p:sldId id="562" r:id="rId9"/>
    <p:sldId id="564" r:id="rId10"/>
    <p:sldId id="566" r:id="rId11"/>
    <p:sldId id="567" r:id="rId12"/>
    <p:sldId id="568" r:id="rId13"/>
    <p:sldId id="573" r:id="rId14"/>
    <p:sldId id="574" r:id="rId15"/>
    <p:sldId id="575" r:id="rId16"/>
    <p:sldId id="576" r:id="rId17"/>
    <p:sldId id="577" r:id="rId18"/>
    <p:sldId id="579" r:id="rId19"/>
    <p:sldId id="580" r:id="rId20"/>
    <p:sldId id="582" r:id="rId21"/>
    <p:sldId id="581" r:id="rId22"/>
  </p:sldIdLst>
  <p:sldSz cx="9144000" cy="6858000" type="letter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F9999"/>
    <a:srgbClr val="0000FF"/>
    <a:srgbClr val="FF0000"/>
    <a:srgbClr val="00FF00"/>
    <a:srgbClr val="FFFF00"/>
    <a:srgbClr val="CC3300"/>
    <a:srgbClr val="007150"/>
    <a:srgbClr val="5D6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4645" autoAdjust="0"/>
  </p:normalViewPr>
  <p:slideViewPr>
    <p:cSldViewPr>
      <p:cViewPr varScale="1">
        <p:scale>
          <a:sx n="159" d="100"/>
          <a:sy n="159" d="100"/>
        </p:scale>
        <p:origin x="2016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666" y="-77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5" y="12716"/>
            <a:ext cx="2952119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t" anchorCtr="0" compatLnSpc="1">
            <a:prstTxWarp prst="textNoShape">
              <a:avLst/>
            </a:prstTxWarp>
          </a:bodyPr>
          <a:lstStyle>
            <a:lvl1pPr defTabSz="904002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088" y="12716"/>
            <a:ext cx="2952118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t" anchorCtr="0" compatLnSpc="1">
            <a:prstTxWarp prst="textNoShape">
              <a:avLst/>
            </a:prstTxWarp>
          </a:bodyPr>
          <a:lstStyle>
            <a:lvl1pPr algn="r" defTabSz="904002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585" y="9460894"/>
            <a:ext cx="2952119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b" anchorCtr="0" compatLnSpc="1">
            <a:prstTxWarp prst="textNoShape">
              <a:avLst/>
            </a:prstTxWarp>
          </a:bodyPr>
          <a:lstStyle>
            <a:lvl1pPr defTabSz="904002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088" y="9460894"/>
            <a:ext cx="2952118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b" anchorCtr="0" compatLnSpc="1">
            <a:prstTxWarp prst="textNoShape">
              <a:avLst/>
            </a:prstTxWarp>
          </a:bodyPr>
          <a:lstStyle>
            <a:lvl1pPr algn="r" defTabSz="904002">
              <a:defRPr sz="1000" i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94F6B5-C407-45E9-86A5-9E78CF6503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3014118" y="9464073"/>
            <a:ext cx="774196" cy="25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157" tIns="43348" rIns="85157" bIns="43348">
            <a:spAutoFit/>
          </a:bodyPr>
          <a:lstStyle>
            <a:lvl1pPr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>
                <a:latin typeface="Arial" panose="020B0604020202020204" pitchFamily="34" charset="0"/>
              </a:rPr>
              <a:t>Page </a:t>
            </a:r>
            <a:fld id="{EE21C5E9-1AF3-4FD8-B56C-FC2231381A98}" type="slidenum">
              <a:rPr lang="en-US" altLang="en-US" sz="120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5" y="12716"/>
            <a:ext cx="2952119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t" anchorCtr="0" compatLnSpc="1">
            <a:prstTxWarp prst="textNoShape">
              <a:avLst/>
            </a:prstTxWarp>
          </a:bodyPr>
          <a:lstStyle>
            <a:lvl1pPr defTabSz="753069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088" y="12716"/>
            <a:ext cx="2952118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t" anchorCtr="0" compatLnSpc="1">
            <a:prstTxWarp prst="textNoShape">
              <a:avLst/>
            </a:prstTxWarp>
          </a:bodyPr>
          <a:lstStyle>
            <a:lvl1pPr algn="r" defTabSz="753069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5" y="9460894"/>
            <a:ext cx="2952119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b" anchorCtr="0" compatLnSpc="1">
            <a:prstTxWarp prst="textNoShape">
              <a:avLst/>
            </a:prstTxWarp>
          </a:bodyPr>
          <a:lstStyle>
            <a:lvl1pPr defTabSz="753069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088" y="9460894"/>
            <a:ext cx="2952118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78" tIns="0" rIns="18578" bIns="0" numCol="1" anchor="b" anchorCtr="0" compatLnSpc="1">
            <a:prstTxWarp prst="textNoShape">
              <a:avLst/>
            </a:prstTxWarp>
          </a:bodyPr>
          <a:lstStyle>
            <a:lvl1pPr algn="r" defTabSz="753069">
              <a:defRPr sz="1000" i="1" smtClean="0"/>
            </a:lvl1pPr>
          </a:lstStyle>
          <a:p>
            <a:pPr>
              <a:defRPr/>
            </a:pPr>
            <a:fld id="{55780917-8235-463C-B201-72BCCA8D4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554" y="4725682"/>
            <a:ext cx="4994914" cy="391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799" tIns="44897" rIns="89799" bIns="448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023656" y="9464068"/>
            <a:ext cx="755120" cy="2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157" tIns="43348" rIns="85157" bIns="43348">
            <a:spAutoFit/>
          </a:bodyPr>
          <a:lstStyle>
            <a:lvl1pPr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 smtClean="0">
                <a:latin typeface="Arial" panose="020B0604020202020204" pitchFamily="34" charset="0"/>
              </a:rPr>
              <a:t>Page </a:t>
            </a:r>
            <a:fld id="{4EFF4D07-5C73-4C7E-9F05-DB0240137047}" type="slidenum">
              <a:rPr lang="en-US" altLang="en-US" sz="1200" smtClean="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 smtClean="0">
              <a:latin typeface="Arial" panose="020B0604020202020204" pitchFamily="34" charset="0"/>
            </a:endParaRPr>
          </a:p>
        </p:txBody>
      </p:sp>
      <p:sp>
        <p:nvSpPr>
          <p:cNvPr id="2056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7438" y="873125"/>
            <a:ext cx="4630737" cy="3471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0375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20750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81125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41500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E8C96-2773-43D4-AFDA-1F10947B7C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3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FC1E9-4084-44F2-8CC9-5E2BB13F19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86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28600"/>
            <a:ext cx="20193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9055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2DD94-2F18-4A11-A934-A9C3B63AF5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43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08B7F-98FF-4BD9-898D-0C2D34E1F5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077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46D00-DACA-4DE5-AD31-DD1F4BB5F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91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39624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9624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E09F2-96A4-469B-BAF4-03ED6FA8A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19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0808B-76BA-499B-8E10-A845ACB51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658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AAF3A-611C-4C16-98E7-539163D139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11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F0B1-C600-494A-83C2-5A863A8D2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092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E670A-E9D4-4EBE-885F-DBEA302E1C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647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252D7-BD8D-4D78-A97A-29837DDB93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66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 smtClean="0"/>
            </a:lvl1pPr>
          </a:lstStyle>
          <a:p>
            <a:pPr>
              <a:defRPr/>
            </a:pPr>
            <a:fld id="{606313F8-B0B6-4C1B-996A-6DE5ADBF86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29" name="Group 38"/>
          <p:cNvGrpSpPr>
            <a:grpSpLocks/>
          </p:cNvGrpSpPr>
          <p:nvPr/>
        </p:nvGrpSpPr>
        <p:grpSpPr bwMode="auto">
          <a:xfrm>
            <a:off x="0" y="0"/>
            <a:ext cx="9131300" cy="6845300"/>
            <a:chOff x="0" y="0"/>
            <a:chExt cx="5752" cy="4312"/>
          </a:xfrm>
        </p:grpSpPr>
        <p:sp>
          <p:nvSpPr>
            <p:cNvPr id="1034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49" cy="4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grpSp>
          <p:nvGrpSpPr>
            <p:cNvPr id="1035" name="Group 37"/>
            <p:cNvGrpSpPr>
              <a:grpSpLocks/>
            </p:cNvGrpSpPr>
            <p:nvPr/>
          </p:nvGrpSpPr>
          <p:grpSpPr bwMode="auto">
            <a:xfrm>
              <a:off x="2" y="2"/>
              <a:ext cx="5750" cy="4310"/>
              <a:chOff x="2" y="2"/>
              <a:chExt cx="5750" cy="4310"/>
            </a:xfrm>
          </p:grpSpPr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30" cy="13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7" name="Line 7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418" cy="4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8" name="Line 8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718" cy="7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9" name="Line 9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042" cy="104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0" name="Line 10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366" cy="136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1" name="Line 11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714" cy="171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2" name="Line 12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050" cy="205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3" name="Line 13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386" cy="238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4" name="Line 14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722" cy="27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5" name="Line 15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082" cy="308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6" name="Line 16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430" cy="343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7" name="Line 17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766" cy="376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8" name="Line 18"/>
              <p:cNvSpPr>
                <a:spLocks noChangeShapeType="1"/>
              </p:cNvSpPr>
              <p:nvPr/>
            </p:nvSpPr>
            <p:spPr bwMode="auto">
              <a:xfrm flipH="1">
                <a:off x="2" y="14"/>
                <a:ext cx="4090" cy="409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9" name="Line 19"/>
              <p:cNvSpPr>
                <a:spLocks noChangeShapeType="1"/>
              </p:cNvSpPr>
              <p:nvPr/>
            </p:nvSpPr>
            <p:spPr bwMode="auto">
              <a:xfrm flipH="1">
                <a:off x="118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0" name="Line 20"/>
              <p:cNvSpPr>
                <a:spLocks noChangeShapeType="1"/>
              </p:cNvSpPr>
              <p:nvPr/>
            </p:nvSpPr>
            <p:spPr bwMode="auto">
              <a:xfrm flipH="1">
                <a:off x="430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1" name="Line 21"/>
              <p:cNvSpPr>
                <a:spLocks noChangeShapeType="1"/>
              </p:cNvSpPr>
              <p:nvPr/>
            </p:nvSpPr>
            <p:spPr bwMode="auto">
              <a:xfrm flipH="1">
                <a:off x="730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2" name="Line 22"/>
              <p:cNvSpPr>
                <a:spLocks noChangeShapeType="1"/>
              </p:cNvSpPr>
              <p:nvPr/>
            </p:nvSpPr>
            <p:spPr bwMode="auto">
              <a:xfrm flipH="1">
                <a:off x="1054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3" name="Line 23"/>
              <p:cNvSpPr>
                <a:spLocks noChangeShapeType="1"/>
              </p:cNvSpPr>
              <p:nvPr/>
            </p:nvSpPr>
            <p:spPr bwMode="auto">
              <a:xfrm flipH="1">
                <a:off x="1387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4" name="Line 24"/>
              <p:cNvSpPr>
                <a:spLocks noChangeShapeType="1"/>
              </p:cNvSpPr>
              <p:nvPr/>
            </p:nvSpPr>
            <p:spPr bwMode="auto">
              <a:xfrm flipH="1">
                <a:off x="1718" y="278"/>
                <a:ext cx="4034" cy="403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5" name="Line 25"/>
              <p:cNvSpPr>
                <a:spLocks noChangeShapeType="1"/>
              </p:cNvSpPr>
              <p:nvPr/>
            </p:nvSpPr>
            <p:spPr bwMode="auto">
              <a:xfrm flipH="1">
                <a:off x="2042" y="602"/>
                <a:ext cx="3710" cy="37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6" name="Line 26"/>
              <p:cNvSpPr>
                <a:spLocks noChangeShapeType="1"/>
              </p:cNvSpPr>
              <p:nvPr/>
            </p:nvSpPr>
            <p:spPr bwMode="auto">
              <a:xfrm flipH="1">
                <a:off x="2366" y="926"/>
                <a:ext cx="3386" cy="338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7" name="Line 27"/>
              <p:cNvSpPr>
                <a:spLocks noChangeShapeType="1"/>
              </p:cNvSpPr>
              <p:nvPr/>
            </p:nvSpPr>
            <p:spPr bwMode="auto">
              <a:xfrm flipH="1">
                <a:off x="2702" y="1262"/>
                <a:ext cx="3050" cy="305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8" name="Line 28"/>
              <p:cNvSpPr>
                <a:spLocks noChangeShapeType="1"/>
              </p:cNvSpPr>
              <p:nvPr/>
            </p:nvSpPr>
            <p:spPr bwMode="auto">
              <a:xfrm flipH="1">
                <a:off x="3053" y="1613"/>
                <a:ext cx="2694" cy="2693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9" name="Line 29"/>
              <p:cNvSpPr>
                <a:spLocks noChangeShapeType="1"/>
              </p:cNvSpPr>
              <p:nvPr/>
            </p:nvSpPr>
            <p:spPr bwMode="auto">
              <a:xfrm flipH="1">
                <a:off x="3398" y="1958"/>
                <a:ext cx="2354" cy="235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0" name="Line 30"/>
              <p:cNvSpPr>
                <a:spLocks noChangeShapeType="1"/>
              </p:cNvSpPr>
              <p:nvPr/>
            </p:nvSpPr>
            <p:spPr bwMode="auto">
              <a:xfrm flipH="1">
                <a:off x="3734" y="2294"/>
                <a:ext cx="2018" cy="20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1" name="Line 31"/>
              <p:cNvSpPr>
                <a:spLocks noChangeShapeType="1"/>
              </p:cNvSpPr>
              <p:nvPr/>
            </p:nvSpPr>
            <p:spPr bwMode="auto">
              <a:xfrm flipH="1">
                <a:off x="4070" y="2630"/>
                <a:ext cx="1682" cy="168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2" name="Line 32"/>
              <p:cNvSpPr>
                <a:spLocks noChangeShapeType="1"/>
              </p:cNvSpPr>
              <p:nvPr/>
            </p:nvSpPr>
            <p:spPr bwMode="auto">
              <a:xfrm flipH="1">
                <a:off x="4394" y="2954"/>
                <a:ext cx="1358" cy="135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2" name="Line 33"/>
              <p:cNvSpPr>
                <a:spLocks noChangeShapeType="1"/>
              </p:cNvSpPr>
              <p:nvPr/>
            </p:nvSpPr>
            <p:spPr bwMode="auto">
              <a:xfrm flipH="1">
                <a:off x="4730" y="3290"/>
                <a:ext cx="1022" cy="10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4" name="Line 34"/>
              <p:cNvSpPr>
                <a:spLocks noChangeShapeType="1"/>
              </p:cNvSpPr>
              <p:nvPr/>
            </p:nvSpPr>
            <p:spPr bwMode="auto">
              <a:xfrm flipH="1">
                <a:off x="5030" y="3590"/>
                <a:ext cx="722" cy="7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5" name="Line 35"/>
              <p:cNvSpPr>
                <a:spLocks noChangeShapeType="1"/>
              </p:cNvSpPr>
              <p:nvPr/>
            </p:nvSpPr>
            <p:spPr bwMode="auto">
              <a:xfrm flipH="1">
                <a:off x="5342" y="3902"/>
                <a:ext cx="410" cy="4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6" name="Line 36"/>
              <p:cNvSpPr>
                <a:spLocks noChangeShapeType="1"/>
              </p:cNvSpPr>
              <p:nvPr/>
            </p:nvSpPr>
            <p:spPr bwMode="auto">
              <a:xfrm flipH="1">
                <a:off x="5630" y="4190"/>
                <a:ext cx="122" cy="1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</p:grpSp>
      </p:grpSp>
      <p:sp>
        <p:nvSpPr>
          <p:cNvPr id="106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077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1" name="Rectangle 4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8077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 useBgFill="1">
        <p:nvSpPr>
          <p:cNvPr id="1032" name="Rectangle 41"/>
          <p:cNvSpPr>
            <a:spLocks noChangeArrowheads="1"/>
          </p:cNvSpPr>
          <p:nvPr/>
        </p:nvSpPr>
        <p:spPr bwMode="auto">
          <a:xfrm>
            <a:off x="76200" y="6415088"/>
            <a:ext cx="457200" cy="64135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167E3A9B-ECD2-4CCD-AD81-8A26410CD746}" type="slidenum">
              <a:rPr lang="en-US" altLang="en-US" sz="1800" b="1" smtClean="0">
                <a:latin typeface="Arial" panose="020B0604020202020204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800" b="1" smtClean="0">
              <a:latin typeface="Arial" panose="020B0604020202020204" pitchFamily="34" charset="0"/>
            </a:endParaRPr>
          </a:p>
        </p:txBody>
      </p:sp>
      <p:sp>
        <p:nvSpPr>
          <p:cNvPr id="1033" name="Oval 42"/>
          <p:cNvSpPr>
            <a:spLocks noChangeArrowheads="1"/>
          </p:cNvSpPr>
          <p:nvPr/>
        </p:nvSpPr>
        <p:spPr bwMode="auto">
          <a:xfrm>
            <a:off x="8197850" y="196850"/>
            <a:ext cx="673100" cy="368300"/>
          </a:xfrm>
          <a:prstGeom prst="ellipse">
            <a:avLst/>
          </a:prstGeom>
          <a:solidFill>
            <a:srgbClr val="00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altLang="en-US" sz="1800" b="1" i="1" smtClean="0">
                <a:solidFill>
                  <a:srgbClr val="000000"/>
                </a:solidFill>
                <a:latin typeface="Book Antiqua" pitchFamily="18" charset="0"/>
              </a:rPr>
              <a:t>CoPS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2pPr>
      <a:lvl3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3pPr>
      <a:lvl4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4pPr>
      <a:lvl5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5pPr>
      <a:lvl6pPr marL="4572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6pPr>
      <a:lvl7pPr marL="9144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7pPr>
      <a:lvl8pPr marL="13716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8pPr>
      <a:lvl9pPr marL="18288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9pPr>
    </p:titleStyle>
    <p:bodyStyle>
      <a:lvl1pPr marL="282575" indent="-282575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79450" indent="-225425" algn="l" defTabSz="908050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133475" indent="-225425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defRPr b="1">
          <a:solidFill>
            <a:schemeClr val="tx1"/>
          </a:solidFill>
          <a:latin typeface="+mn-lt"/>
        </a:defRPr>
      </a:lvl3pPr>
      <a:lvl4pPr marL="1530350" indent="-169863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1400" b="1">
          <a:solidFill>
            <a:schemeClr val="tx1"/>
          </a:solidFill>
          <a:latin typeface="+mn-lt"/>
        </a:defRPr>
      </a:lvl4pPr>
      <a:lvl5pPr marL="19843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1400" b="1">
          <a:solidFill>
            <a:schemeClr val="tx1"/>
          </a:solidFill>
          <a:latin typeface="+mn-lt"/>
        </a:defRPr>
      </a:lvl5pPr>
      <a:lvl6pPr marL="24415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6pPr>
      <a:lvl7pPr marL="28987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7pPr>
      <a:lvl8pPr marL="33559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8pPr>
      <a:lvl9pPr marL="38131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064896" cy="1800200"/>
          </a:xfrm>
        </p:spPr>
        <p:txBody>
          <a:bodyPr/>
          <a:lstStyle/>
          <a:p>
            <a:r>
              <a:rPr lang="en-US" sz="2800" dirty="0"/>
              <a:t>Introducing a DSGE consumption function into a CGE model</a:t>
            </a:r>
            <a:br>
              <a:rPr lang="en-US" sz="2800" dirty="0"/>
            </a:br>
            <a:r>
              <a:rPr lang="en-AU" sz="2800" dirty="0">
                <a:effectLst/>
              </a:rPr>
              <a:t/>
            </a:r>
            <a:br>
              <a:rPr lang="en-AU" sz="2800" dirty="0">
                <a:effectLst/>
              </a:rPr>
            </a:br>
            <a:r>
              <a:rPr lang="en-US" sz="2800" dirty="0">
                <a:effectLst/>
              </a:rPr>
              <a:t> </a:t>
            </a:r>
            <a:endParaRPr lang="en-AU" sz="2800" dirty="0">
              <a:effectLst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726512"/>
              </p:ext>
            </p:extLst>
          </p:nvPr>
        </p:nvGraphicFramePr>
        <p:xfrm>
          <a:off x="828675" y="2203450"/>
          <a:ext cx="7358063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7" name="Document" r:id="rId3" imgW="5717562" imgH="1559844" progId="Word.Document.12">
                  <p:embed/>
                </p:oleObj>
              </mc:Choice>
              <mc:Fallback>
                <p:oleObj name="Document" r:id="rId3" imgW="5717562" imgH="15598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675" y="2203450"/>
                        <a:ext cx="7358063" cy="199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59832" y="6237312"/>
            <a:ext cx="2516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Email: peter.dixon@vu.edu.au</a:t>
            </a:r>
            <a:endParaRPr lang="en-AU" sz="1400" b="1" dirty="0"/>
          </a:p>
        </p:txBody>
      </p:sp>
    </p:spTree>
    <p:extLst>
      <p:ext uri="{BB962C8B-B14F-4D97-AF65-F5344CB8AC3E}">
        <p14:creationId xmlns:p14="http://schemas.microsoft.com/office/powerpoint/2010/main" val="1770565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Applying the DSGE consumption function in USAGE, a dynamic CGE model of the U.S. </a:t>
            </a: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636185"/>
              </p:ext>
            </p:extLst>
          </p:nvPr>
        </p:nvGraphicFramePr>
        <p:xfrm>
          <a:off x="395536" y="1268760"/>
          <a:ext cx="864711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0" name="Document" r:id="rId3" imgW="9793194" imgH="996201" progId="Word.Document.12">
                  <p:embed/>
                </p:oleObj>
              </mc:Choice>
              <mc:Fallback>
                <p:oleObj name="Document" r:id="rId3" imgW="9793194" imgH="996201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268760"/>
                        <a:ext cx="8647113" cy="87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2348880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</a:t>
            </a:r>
            <a:r>
              <a:rPr lang="en-US" dirty="0" smtClean="0">
                <a:solidFill>
                  <a:srgbClr val="FF0000"/>
                </a:solidFill>
              </a:rPr>
              <a:t>0:  Set parameter values in utility and lifetime welfare functions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372" y="3991899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consumption, we chose private plus public consumption deflated by a composite consumption price index formed as a value-weighted average of the price indexes for private consumption and public consumption.</a:t>
            </a:r>
          </a:p>
          <a:p>
            <a:endParaRPr lang="en-US" dirty="0"/>
          </a:p>
          <a:p>
            <a:r>
              <a:rPr lang="en-US" dirty="0" smtClean="0"/>
              <a:t>For wealth, we chose the aggregate start-of-year value of U.S. physical capital </a:t>
            </a:r>
            <a:r>
              <a:rPr lang="en-US" i="1" dirty="0" smtClean="0"/>
              <a:t>less </a:t>
            </a:r>
            <a:r>
              <a:rPr lang="en-US" dirty="0" smtClean="0"/>
              <a:t>net foreign liabilities, deflated by the lagged value of the price index for private consumption </a:t>
            </a:r>
            <a:endParaRPr lang="en-AU" dirty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251520" y="2204864"/>
            <a:ext cx="8208912" cy="0"/>
          </a:xfrm>
          <a:prstGeom prst="line">
            <a:avLst/>
          </a:prstGeom>
          <a:pattFill prst="lgCheck">
            <a:fgClr>
              <a:schemeClr val="tx2"/>
            </a:fgClr>
            <a:bgClr>
              <a:schemeClr val="bg1"/>
            </a:bgClr>
          </a:patt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52582" y="3636387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</a:t>
            </a:r>
            <a:r>
              <a:rPr lang="en-US" dirty="0" smtClean="0">
                <a:solidFill>
                  <a:srgbClr val="FF0000"/>
                </a:solidFill>
              </a:rPr>
              <a:t>1:  </a:t>
            </a:r>
            <a:r>
              <a:rPr lang="en-US" dirty="0" smtClean="0">
                <a:solidFill>
                  <a:srgbClr val="FF0000"/>
                </a:solidFill>
              </a:rPr>
              <a:t>Deciding what is meant by consumption and wealth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6372" y="2687434"/>
            <a:ext cx="7796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set </a:t>
            </a:r>
            <a:r>
              <a:rPr lang="en-US" dirty="0" smtClean="0">
                <a:sym typeface="Symbol" panose="05050102010706020507" pitchFamily="18" charset="2"/>
              </a:rPr>
              <a:t> and  at 0.5 and 0.9.  These values are representative of values used in macro DSGE models.  </a:t>
            </a:r>
            <a:r>
              <a:rPr lang="en-US" dirty="0" smtClean="0">
                <a:sym typeface="Symbol" panose="05050102010706020507" pitchFamily="18" charset="2"/>
              </a:rPr>
              <a:t>Given observed U.S. consumption and wealth levels, we deduced that  must be 0.83.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0163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Creating a DSGE consumption function for USAGE</a:t>
            </a: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179512" y="1810183"/>
          <a:ext cx="8331200" cy="430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3" name="Document" r:id="rId3" imgW="9770766" imgH="5044795" progId="Word.Document.12">
                  <p:embed/>
                </p:oleObj>
              </mc:Choice>
              <mc:Fallback>
                <p:oleObj name="Document" r:id="rId3" imgW="9770766" imgH="5044795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10183"/>
                        <a:ext cx="8331200" cy="4303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1340768"/>
            <a:ext cx="6912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2:  building the </a:t>
            </a:r>
            <a:r>
              <a:rPr lang="en-US" dirty="0" smtClean="0">
                <a:solidFill>
                  <a:srgbClr val="FF0000"/>
                </a:solidFill>
              </a:rPr>
              <a:t>steady-growth </a:t>
            </a:r>
            <a:r>
              <a:rPr lang="en-US" dirty="0" smtClean="0">
                <a:solidFill>
                  <a:srgbClr val="FF0000"/>
                </a:solidFill>
              </a:rPr>
              <a:t>baseline 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2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Creating a DSGE consumption function for USAGE</a:t>
            </a:r>
            <a:endParaRPr lang="en-A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97958" y="1219200"/>
            <a:ext cx="8494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3:  estimating the first-order elasticities of the accumulation relationship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   </a:t>
            </a:r>
            <a:r>
              <a:rPr lang="en-US" dirty="0" smtClean="0">
                <a:solidFill>
                  <a:srgbClr val="FF0000"/>
                </a:solidFill>
              </a:rPr>
              <a:t>J</a:t>
            </a:r>
            <a:r>
              <a:rPr lang="en-US" baseline="-25000" dirty="0" smtClean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, J</a:t>
            </a:r>
            <a:r>
              <a:rPr lang="en-US" baseline="-25000" dirty="0" smtClean="0">
                <a:solidFill>
                  <a:srgbClr val="FF0000"/>
                </a:solidFill>
              </a:rPr>
              <a:t>C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J</a:t>
            </a:r>
            <a:r>
              <a:rPr lang="en-US" baseline="-25000" dirty="0" err="1" smtClean="0">
                <a:solidFill>
                  <a:srgbClr val="FF0000"/>
                </a:solidFill>
              </a:rPr>
              <a:t>Zk</a:t>
            </a:r>
            <a:endParaRPr lang="en-AU" dirty="0">
              <a:solidFill>
                <a:srgbClr val="FF0000"/>
              </a:solidFill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354932"/>
              </p:ext>
            </p:extLst>
          </p:nvPr>
        </p:nvGraphicFramePr>
        <p:xfrm>
          <a:off x="722313" y="1866900"/>
          <a:ext cx="7251700" cy="382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5" name="Document" r:id="rId3" imgW="7929488" imgH="4183796" progId="Word.Document.12">
                  <p:embed/>
                </p:oleObj>
              </mc:Choice>
              <mc:Fallback>
                <p:oleObj name="Document" r:id="rId3" imgW="7929488" imgH="4183796" progId="Word.Document.12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2313" y="1866900"/>
                        <a:ext cx="7251700" cy="3824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17939" y="3068960"/>
            <a:ext cx="8352928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CGE model,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t</a:t>
            </a:r>
            <a:r>
              <a:rPr lang="en-US" dirty="0" smtClean="0"/>
              <a:t> is a vector of naturally exogenous variables.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is a pre-determined variable and can be treated as exogenous.  C</a:t>
            </a:r>
            <a:r>
              <a:rPr lang="en-US" baseline="-25000" dirty="0" smtClean="0"/>
              <a:t>t</a:t>
            </a:r>
            <a:r>
              <a:rPr lang="en-US" dirty="0" smtClean="0"/>
              <a:t> is a naturally endogenous variable, but by a closure swap it can be made exogenous. </a:t>
            </a:r>
          </a:p>
          <a:p>
            <a:endParaRPr lang="en-US" dirty="0"/>
          </a:p>
          <a:p>
            <a:r>
              <a:rPr lang="en-US" dirty="0" smtClean="0"/>
              <a:t>To determine J</a:t>
            </a:r>
            <a:r>
              <a:rPr lang="en-US" baseline="-25000" dirty="0" smtClean="0"/>
              <a:t>X</a:t>
            </a:r>
            <a:r>
              <a:rPr lang="en-US" dirty="0" smtClean="0"/>
              <a:t>(t), we simulate the effect on wealth at the start of year t+1 of a gift worth 1% of wealth received at the start of year-t, holding C</a:t>
            </a:r>
            <a:r>
              <a:rPr lang="en-US" baseline="-25000" dirty="0" smtClean="0"/>
              <a:t>t</a:t>
            </a:r>
            <a:r>
              <a:rPr lang="en-US" dirty="0" smtClean="0"/>
              <a:t> and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t</a:t>
            </a:r>
            <a:r>
              <a:rPr lang="en-US" dirty="0" smtClean="0"/>
              <a:t> on baseline.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To </a:t>
            </a:r>
            <a:r>
              <a:rPr lang="en-US" dirty="0"/>
              <a:t>determine </a:t>
            </a:r>
            <a:r>
              <a:rPr lang="en-US" dirty="0" smtClean="0"/>
              <a:t>J</a:t>
            </a:r>
            <a:r>
              <a:rPr lang="en-US" baseline="-25000" dirty="0" smtClean="0"/>
              <a:t>C</a:t>
            </a:r>
            <a:r>
              <a:rPr lang="en-US" dirty="0" smtClean="0"/>
              <a:t>(t</a:t>
            </a:r>
            <a:r>
              <a:rPr lang="en-US" dirty="0"/>
              <a:t>) we simulate the effect on wealth at the start of </a:t>
            </a:r>
            <a:r>
              <a:rPr lang="en-US" dirty="0" smtClean="0"/>
              <a:t>year t+1 </a:t>
            </a:r>
            <a:r>
              <a:rPr lang="en-US" dirty="0"/>
              <a:t>of a </a:t>
            </a:r>
            <a:r>
              <a:rPr lang="en-US" dirty="0" smtClean="0"/>
              <a:t>1</a:t>
            </a:r>
            <a:r>
              <a:rPr lang="en-US" dirty="0"/>
              <a:t>% </a:t>
            </a:r>
            <a:r>
              <a:rPr lang="en-US" dirty="0" smtClean="0"/>
              <a:t>increase in consumption in year t, holding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Z</a:t>
            </a:r>
            <a:r>
              <a:rPr lang="en-US" baseline="-25000" dirty="0" err="1"/>
              <a:t>t</a:t>
            </a:r>
            <a:r>
              <a:rPr lang="en-US" dirty="0"/>
              <a:t> on baseline.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To </a:t>
            </a:r>
            <a:r>
              <a:rPr lang="en-US" dirty="0"/>
              <a:t>determine </a:t>
            </a:r>
            <a:r>
              <a:rPr lang="en-US" dirty="0" err="1" smtClean="0"/>
              <a:t>J</a:t>
            </a:r>
            <a:r>
              <a:rPr lang="en-US" baseline="-25000" dirty="0" err="1" smtClean="0"/>
              <a:t>Zk</a:t>
            </a:r>
            <a:r>
              <a:rPr lang="en-US" dirty="0" smtClean="0"/>
              <a:t>(t</a:t>
            </a:r>
            <a:r>
              <a:rPr lang="en-US" dirty="0"/>
              <a:t>) we simulate the effect on wealth at the start of year t+1 of a 1% </a:t>
            </a:r>
            <a:r>
              <a:rPr lang="en-US" dirty="0" smtClean="0"/>
              <a:t>increase in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kt</a:t>
            </a:r>
            <a:r>
              <a:rPr lang="en-US" dirty="0" smtClean="0"/>
              <a:t>, </a:t>
            </a:r>
            <a:r>
              <a:rPr lang="en-US" dirty="0"/>
              <a:t>holding </a:t>
            </a:r>
            <a:r>
              <a:rPr lang="en-US" dirty="0" smtClean="0"/>
              <a:t>C</a:t>
            </a:r>
            <a:r>
              <a:rPr lang="en-US" baseline="-25000" dirty="0" smtClean="0"/>
              <a:t>t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qt</a:t>
            </a:r>
            <a:r>
              <a:rPr lang="en-US" dirty="0" smtClean="0"/>
              <a:t> q </a:t>
            </a:r>
            <a:r>
              <a:rPr lang="en-US" dirty="0" smtClean="0">
                <a:sym typeface="Symbol" panose="05050102010706020507" pitchFamily="18" charset="2"/>
              </a:rPr>
              <a:t> k </a:t>
            </a:r>
            <a:r>
              <a:rPr lang="en-US" dirty="0" smtClean="0"/>
              <a:t>on baseline.</a:t>
            </a:r>
            <a:endParaRPr lang="en-US" dirty="0"/>
          </a:p>
          <a:p>
            <a:pPr>
              <a:spcBef>
                <a:spcPts val="600"/>
              </a:spcBef>
            </a:pPr>
            <a:endParaRPr lang="en-US" dirty="0" smtClean="0"/>
          </a:p>
          <a:p>
            <a:endParaRPr lang="en-US" dirty="0" smtClean="0"/>
          </a:p>
          <a:p>
            <a:endParaRPr lang="en-US" sz="2000" dirty="0"/>
          </a:p>
          <a:p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671872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Creating a DSGE consumption function for USAGE</a:t>
            </a:r>
            <a:endParaRPr lang="en-A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97958" y="1219200"/>
            <a:ext cx="8134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Step 4:  estimating the second-order elasticities of the accumulation relationship, 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    J</a:t>
            </a:r>
            <a:r>
              <a:rPr lang="en-US" baseline="-25000" dirty="0" smtClean="0">
                <a:solidFill>
                  <a:srgbClr val="FF0000"/>
                </a:solidFill>
              </a:rPr>
              <a:t>XC</a:t>
            </a:r>
            <a:r>
              <a:rPr lang="en-US" dirty="0" smtClean="0">
                <a:solidFill>
                  <a:srgbClr val="FF0000"/>
                </a:solidFill>
              </a:rPr>
              <a:t>, J</a:t>
            </a:r>
            <a:r>
              <a:rPr lang="en-US" baseline="-25000" dirty="0" smtClean="0">
                <a:solidFill>
                  <a:srgbClr val="FF0000"/>
                </a:solidFill>
              </a:rPr>
              <a:t>CC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J</a:t>
            </a:r>
            <a:r>
              <a:rPr lang="en-US" baseline="-25000" dirty="0" smtClean="0">
                <a:solidFill>
                  <a:srgbClr val="FF0000"/>
                </a:solidFill>
              </a:rPr>
              <a:t>XX</a:t>
            </a:r>
            <a:r>
              <a:rPr lang="en-US" dirty="0" smtClean="0">
                <a:solidFill>
                  <a:srgbClr val="FF0000"/>
                </a:solidFill>
              </a:rPr>
              <a:t>, J</a:t>
            </a:r>
            <a:r>
              <a:rPr lang="en-US" baseline="-25000" dirty="0" smtClean="0">
                <a:solidFill>
                  <a:srgbClr val="FF0000"/>
                </a:solidFill>
              </a:rPr>
              <a:t>CX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J</a:t>
            </a:r>
            <a:r>
              <a:rPr lang="en-US" baseline="-25000" dirty="0" err="1" smtClean="0">
                <a:solidFill>
                  <a:srgbClr val="FF0000"/>
                </a:solidFill>
              </a:rPr>
              <a:t>XZk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J</a:t>
            </a:r>
            <a:r>
              <a:rPr lang="en-US" baseline="-25000" dirty="0" err="1" smtClean="0">
                <a:solidFill>
                  <a:srgbClr val="FF0000"/>
                </a:solidFill>
              </a:rPr>
              <a:t>CZk</a:t>
            </a:r>
            <a:endParaRPr lang="en-AU" dirty="0">
              <a:solidFill>
                <a:srgbClr val="FF0000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127995"/>
              </p:ext>
            </p:extLst>
          </p:nvPr>
        </p:nvGraphicFramePr>
        <p:xfrm>
          <a:off x="684213" y="1987550"/>
          <a:ext cx="7681912" cy="429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0" name="Document" r:id="rId3" imgW="9793194" imgH="5461868" progId="Word.Document.12">
                  <p:embed/>
                </p:oleObj>
              </mc:Choice>
              <mc:Fallback>
                <p:oleObj name="Document" r:id="rId3" imgW="9793194" imgH="5461868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4213" y="1987550"/>
                        <a:ext cx="7681912" cy="429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333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Simulated </a:t>
            </a:r>
            <a:r>
              <a:rPr lang="en-US" sz="2400" dirty="0" smtClean="0"/>
              <a:t>elasticities and interpretations</a:t>
            </a: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887969"/>
              </p:ext>
            </p:extLst>
          </p:nvPr>
        </p:nvGraphicFramePr>
        <p:xfrm>
          <a:off x="-106363" y="690563"/>
          <a:ext cx="8043863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7" name="Document" r:id="rId3" imgW="9770766" imgH="4094243" progId="Word.Document.12">
                  <p:embed/>
                </p:oleObj>
              </mc:Choice>
              <mc:Fallback>
                <p:oleObj name="Document" r:id="rId3" imgW="9770766" imgH="4094243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06363" y="690563"/>
                        <a:ext cx="8043863" cy="3371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984729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Movements in Z drive primary factor productivity in all industries by the same percentage.</a:t>
            </a:r>
          </a:p>
          <a:p>
            <a:endParaRPr lang="en-US" dirty="0"/>
          </a:p>
          <a:p>
            <a:r>
              <a:rPr lang="en-US" dirty="0" smtClean="0"/>
              <a:t>Baseline consumption in 2018 is $US16.58 trillion </a:t>
            </a:r>
          </a:p>
          <a:p>
            <a:r>
              <a:rPr lang="en-US" dirty="0"/>
              <a:t>Baseline </a:t>
            </a:r>
            <a:r>
              <a:rPr lang="en-US" dirty="0" smtClean="0"/>
              <a:t>wealth </a:t>
            </a:r>
            <a:r>
              <a:rPr lang="en-US" dirty="0" smtClean="0"/>
              <a:t>at start of 2018 </a:t>
            </a:r>
            <a:r>
              <a:rPr lang="en-US" dirty="0"/>
              <a:t>is $</a:t>
            </a:r>
            <a:r>
              <a:rPr lang="en-US" dirty="0" smtClean="0"/>
              <a:t>US34.69 </a:t>
            </a:r>
            <a:r>
              <a:rPr lang="en-US" dirty="0" smtClean="0"/>
              <a:t>trillion</a:t>
            </a:r>
            <a:r>
              <a:rPr lang="en-US" dirty="0"/>
              <a:t>, at start of </a:t>
            </a:r>
            <a:r>
              <a:rPr lang="en-US" dirty="0" smtClean="0"/>
              <a:t>2019 it </a:t>
            </a:r>
            <a:r>
              <a:rPr lang="en-US" dirty="0"/>
              <a:t>is $</a:t>
            </a:r>
            <a:r>
              <a:rPr lang="en-US" dirty="0" smtClean="0"/>
              <a:t>US35.73 </a:t>
            </a:r>
            <a:r>
              <a:rPr lang="en-US" dirty="0"/>
              <a:t>trillion  </a:t>
            </a:r>
            <a:endParaRPr lang="en-US" dirty="0" smtClean="0"/>
          </a:p>
          <a:p>
            <a:r>
              <a:rPr lang="en-US" dirty="0" smtClean="0"/>
              <a:t>Baseline GDP is $US19.44 trillion </a:t>
            </a:r>
            <a:endParaRPr lang="en-AU" dirty="0"/>
          </a:p>
          <a:p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2555776" y="1124744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Why isn’t J</a:t>
            </a:r>
            <a:r>
              <a:rPr lang="en-AU" baseline="-25000" dirty="0" smtClean="0"/>
              <a:t>C</a:t>
            </a:r>
            <a:r>
              <a:rPr lang="en-AU" dirty="0" smtClean="0"/>
              <a:t> equal to 100*(0.1658/35.73)= 0.46</a:t>
            </a:r>
          </a:p>
          <a:p>
            <a:r>
              <a:rPr lang="en-AU" dirty="0" smtClean="0"/>
              <a:t>Answer: Increase in consumption causes an increase in </a:t>
            </a:r>
            <a:r>
              <a:rPr lang="en-AU" dirty="0" err="1" smtClean="0"/>
              <a:t>P</a:t>
            </a:r>
            <a:r>
              <a:rPr lang="en-AU" baseline="-25000" dirty="0" err="1" smtClean="0"/>
              <a:t>cons</a:t>
            </a:r>
            <a:r>
              <a:rPr lang="en-AU" dirty="0" smtClean="0"/>
              <a:t>/</a:t>
            </a:r>
            <a:r>
              <a:rPr lang="en-AU" dirty="0" err="1" smtClean="0"/>
              <a:t>P</a:t>
            </a:r>
            <a:r>
              <a:rPr lang="en-AU" baseline="-25000" dirty="0" err="1" smtClean="0"/>
              <a:t>inv</a:t>
            </a:r>
            <a:r>
              <a:rPr lang="en-AU" dirty="0" smtClean="0"/>
              <a:t>, </a:t>
            </a:r>
          </a:p>
          <a:p>
            <a:r>
              <a:rPr lang="en-AU" dirty="0"/>
              <a:t> </a:t>
            </a:r>
            <a:r>
              <a:rPr lang="en-AU" dirty="0" smtClean="0"/>
              <a:t>              generating a decrease in wealth </a:t>
            </a:r>
            <a:endParaRPr lang="en-AU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2132856"/>
            <a:ext cx="4320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J</a:t>
            </a:r>
            <a:r>
              <a:rPr lang="en-AU" baseline="-25000" dirty="0" smtClean="0"/>
              <a:t>C</a:t>
            </a:r>
            <a:r>
              <a:rPr lang="en-AU" dirty="0" smtClean="0"/>
              <a:t> is the % reduction in wealth when consumption  in the baseline situation is increased by 1%.   Now consider a new situation in which consumption is already 1% above baseline.  If wealth is on baseline, then the % reduction in wealth from a 1% increase in consumption  in this new situation would be 1% greater than in the initial situation, suggesting J</a:t>
            </a:r>
            <a:r>
              <a:rPr lang="en-AU" baseline="-25000" dirty="0" smtClean="0"/>
              <a:t>CC</a:t>
            </a:r>
            <a:r>
              <a:rPr lang="en-AU" dirty="0" smtClean="0"/>
              <a:t> = 1.  </a:t>
            </a:r>
          </a:p>
          <a:p>
            <a:r>
              <a:rPr lang="en-AU" dirty="0" smtClean="0"/>
              <a:t>However, wealth would be below baseline, suggesting J</a:t>
            </a:r>
            <a:r>
              <a:rPr lang="en-AU" baseline="-25000" dirty="0" smtClean="0"/>
              <a:t>CC</a:t>
            </a:r>
            <a:r>
              <a:rPr lang="en-AU" dirty="0" smtClean="0"/>
              <a:t>&gt;1</a:t>
            </a:r>
          </a:p>
        </p:txBody>
      </p:sp>
    </p:spTree>
    <p:extLst>
      <p:ext uri="{BB962C8B-B14F-4D97-AF65-F5344CB8AC3E}">
        <p14:creationId xmlns:p14="http://schemas.microsoft.com/office/powerpoint/2010/main" val="3750225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 consumption function at last!</a:t>
            </a: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264448"/>
              </p:ext>
            </p:extLst>
          </p:nvPr>
        </p:nvGraphicFramePr>
        <p:xfrm>
          <a:off x="683568" y="836712"/>
          <a:ext cx="7670523" cy="131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6" name="Document" r:id="rId3" imgW="9770766" imgH="1673087" progId="Word.Document.12">
                  <p:embed/>
                </p:oleObj>
              </mc:Choice>
              <mc:Fallback>
                <p:oleObj name="Document" r:id="rId3" imgW="9770766" imgH="1673087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836712"/>
                        <a:ext cx="7670523" cy="1314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1540" y="2204864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t</a:t>
            </a:r>
            <a:r>
              <a:rPr lang="en-US" dirty="0" smtClean="0"/>
              <a:t> is the percentage deviation in year t in wealth from its baseline value, and</a:t>
            </a:r>
          </a:p>
          <a:p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t</a:t>
            </a:r>
            <a:r>
              <a:rPr lang="en-US" dirty="0" smtClean="0"/>
              <a:t> is the percentage </a:t>
            </a:r>
            <a:r>
              <a:rPr lang="en-US" dirty="0"/>
              <a:t>deviation in </a:t>
            </a:r>
            <a:r>
              <a:rPr lang="en-US" dirty="0" smtClean="0"/>
              <a:t>year t in primary factor productivity from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its baseline value, imposed uniformly across industries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312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1" y="188640"/>
            <a:ext cx="8077200" cy="990600"/>
          </a:xfrm>
        </p:spPr>
        <p:txBody>
          <a:bodyPr/>
          <a:lstStyle/>
          <a:p>
            <a:r>
              <a:rPr lang="en-US" sz="1800" dirty="0" smtClean="0"/>
              <a:t>A CGE simulation with a DSGE consumption function: the effects of </a:t>
            </a:r>
            <a:r>
              <a:rPr lang="en-US" sz="1800" dirty="0"/>
              <a:t>a 1% temporary </a:t>
            </a:r>
            <a:r>
              <a:rPr lang="en-US" sz="1800" dirty="0" smtClean="0"/>
              <a:t>improvement in primary factor technology</a:t>
            </a:r>
            <a:br>
              <a:rPr lang="en-US" sz="1800" dirty="0" smtClean="0"/>
            </a:br>
            <a:r>
              <a:rPr lang="en-US" sz="1600" dirty="0" smtClean="0"/>
              <a:t>(per cent deviations from baseline )</a:t>
            </a:r>
            <a:endParaRPr lang="en-AU" sz="1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176268"/>
              </p:ext>
            </p:extLst>
          </p:nvPr>
        </p:nvGraphicFramePr>
        <p:xfrm>
          <a:off x="601985" y="1179240"/>
          <a:ext cx="7018193" cy="45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8" name="Worksheet" r:id="rId3" imgW="9296553" imgH="6077086" progId="Excel.Sheet.12">
                  <p:embed/>
                </p:oleObj>
              </mc:Choice>
              <mc:Fallback>
                <p:oleObj name="Worksheet" r:id="rId3" imgW="9296553" imgH="6077086" progId="Excel.Shee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1985" y="1179240"/>
                        <a:ext cx="7018193" cy="458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11760" y="184482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/>
              <a:t>0.68</a:t>
            </a:r>
            <a:endParaRPr lang="en-AU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30127" y="364502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/>
              <a:t>0.30</a:t>
            </a:r>
            <a:endParaRPr lang="en-AU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25563" y="4912623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 smtClean="0"/>
              <a:t>0.08</a:t>
            </a:r>
            <a:endParaRPr lang="en-A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11960" y="1430104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Temporary increase in income in 2018 is $0.20t (about 1% of GDP).  Increase in consumption in 2018 uses up $0.11t (=0.68% of 16.58).  Thus marginal propensity to consume is about 0.55.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4356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The </a:t>
            </a:r>
            <a:r>
              <a:rPr lang="en-US" sz="2000" dirty="0"/>
              <a:t>effects of a 1% temporary improvement in primary factor </a:t>
            </a:r>
            <a:r>
              <a:rPr lang="en-US" sz="2000" dirty="0" smtClean="0"/>
              <a:t>technology with DSGE and standard-USAGE consumption functions (</a:t>
            </a:r>
            <a:r>
              <a:rPr lang="en-US" sz="2000" dirty="0"/>
              <a:t>per cent deviations from baseline )</a:t>
            </a:r>
            <a:endParaRPr lang="en-AU" sz="2000" dirty="0"/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538163" cy="381642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711254"/>
              </p:ext>
            </p:extLst>
          </p:nvPr>
        </p:nvGraphicFramePr>
        <p:xfrm>
          <a:off x="1271743" y="4725144"/>
          <a:ext cx="6600514" cy="1737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1" name="Document" r:id="rId4" imgW="9770766" imgH="2571849" progId="Word.Document.12">
                  <p:embed/>
                </p:oleObj>
              </mc:Choice>
              <mc:Fallback>
                <p:oleObj name="Document" r:id="rId4" imgW="9770766" imgH="25718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71743" y="4725144"/>
                        <a:ext cx="6600514" cy="1737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449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remarks</a:t>
            </a:r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091132"/>
              </p:ext>
            </p:extLst>
          </p:nvPr>
        </p:nvGraphicFramePr>
        <p:xfrm>
          <a:off x="179512" y="1988840"/>
          <a:ext cx="8327765" cy="1702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5" name="Document" r:id="rId3" imgW="9770766" imgH="1998569" progId="Word.Document.12">
                  <p:embed/>
                </p:oleObj>
              </mc:Choice>
              <mc:Fallback>
                <p:oleObj name="Document" r:id="rId3" imgW="9770766" imgH="19985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988840"/>
                        <a:ext cx="8327765" cy="17024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164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616037"/>
              </p:ext>
            </p:extLst>
          </p:nvPr>
        </p:nvGraphicFramePr>
        <p:xfrm>
          <a:off x="58605" y="1772816"/>
          <a:ext cx="9101210" cy="27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0" name="Document" r:id="rId3" imgW="9770766" imgH="2905244" progId="Word.Document.12">
                  <p:embed/>
                </p:oleObj>
              </mc:Choice>
              <mc:Fallback>
                <p:oleObj name="Document" r:id="rId3" imgW="9770766" imgH="29052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605" y="1772816"/>
                        <a:ext cx="9101210" cy="2706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986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DSGE consumption model</a:t>
            </a:r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49274"/>
              </p:ext>
            </p:extLst>
          </p:nvPr>
        </p:nvGraphicFramePr>
        <p:xfrm>
          <a:off x="180975" y="982663"/>
          <a:ext cx="8807450" cy="523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4" name="Document" r:id="rId3" imgW="9770766" imgH="5806172" progId="Word.Document.12">
                  <p:embed/>
                </p:oleObj>
              </mc:Choice>
              <mc:Fallback>
                <p:oleObj name="Document" r:id="rId3" imgW="9770766" imgH="580617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" y="982663"/>
                        <a:ext cx="8807450" cy="5237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23928" y="1052736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Wealth accumulation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132856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Stochastic determination of exogenous variables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2996952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Welfare, lifetime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4941168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Utility generated in year t</a:t>
            </a:r>
            <a:endParaRPr lang="en-A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6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the model: how do we determine C</a:t>
            </a:r>
            <a:r>
              <a:rPr lang="en-US" baseline="-25000" dirty="0" smtClean="0"/>
              <a:t>t</a:t>
            </a:r>
            <a:r>
              <a:rPr lang="en-US" dirty="0" smtClean="0"/>
              <a:t>?</a:t>
            </a:r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395845"/>
              </p:ext>
            </p:extLst>
          </p:nvPr>
        </p:nvGraphicFramePr>
        <p:xfrm>
          <a:off x="0" y="1340768"/>
          <a:ext cx="9259515" cy="48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9" name="Document" r:id="rId3" imgW="9793194" imgH="5056421" progId="Word.Document.12">
                  <p:embed/>
                </p:oleObj>
              </mc:Choice>
              <mc:Fallback>
                <p:oleObj name="Document" r:id="rId3" imgW="9793194" imgH="505642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340768"/>
                        <a:ext cx="9259515" cy="480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68144" y="1556792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9999"/>
                </a:solidFill>
              </a:rPr>
              <a:t>Welfare</a:t>
            </a:r>
            <a:endParaRPr lang="en-AU" b="1" dirty="0">
              <a:solidFill>
                <a:srgbClr val="FF99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3068960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Optimizing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407707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Wealth valuation (contribution to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     welfare of extra unit of wealth in t)  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5229200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Wealth accumulation</a:t>
            </a:r>
            <a:endParaRPr lang="en-AU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179512" y="2060848"/>
            <a:ext cx="8640960" cy="0"/>
          </a:xfrm>
          <a:prstGeom prst="line">
            <a:avLst/>
          </a:prstGeom>
          <a:pattFill prst="lgCheck">
            <a:fgClr>
              <a:schemeClr val="tx2"/>
            </a:fgClr>
            <a:bgClr>
              <a:schemeClr val="bg1"/>
            </a:bgClr>
          </a:patt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9775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64488" cy="990600"/>
          </a:xfrm>
        </p:spPr>
        <p:txBody>
          <a:bodyPr/>
          <a:lstStyle/>
          <a:p>
            <a:r>
              <a:rPr lang="en-US" dirty="0" smtClean="0"/>
              <a:t>Introducing a policy rule, M, to determine V</a:t>
            </a:r>
            <a:r>
              <a:rPr lang="en-US" baseline="-25000" dirty="0" smtClean="0"/>
              <a:t>X</a:t>
            </a:r>
            <a:r>
              <a:rPr lang="en-US" dirty="0" smtClean="0"/>
              <a:t>(t)</a:t>
            </a:r>
            <a:endParaRPr lang="en-AU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146233"/>
              </p:ext>
            </p:extLst>
          </p:nvPr>
        </p:nvGraphicFramePr>
        <p:xfrm>
          <a:off x="251520" y="2204864"/>
          <a:ext cx="7905750" cy="245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2" name="Document" r:id="rId3" imgW="9793194" imgH="3032775" progId="Word.Document.12">
                  <p:embed/>
                </p:oleObj>
              </mc:Choice>
              <mc:Fallback>
                <p:oleObj name="Document" r:id="rId3" imgW="9793194" imgH="30327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2204864"/>
                        <a:ext cx="7905750" cy="2455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43808" y="213285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Wealth valuation (policy rule for value of </a:t>
            </a:r>
          </a:p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extra unit of wealth in t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3861048"/>
            <a:ext cx="388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Expectation in t of wealth valuation in t+1</a:t>
            </a:r>
            <a:endParaRPr lang="en-A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6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077200" cy="990600"/>
          </a:xfrm>
        </p:spPr>
        <p:txBody>
          <a:bodyPr/>
          <a:lstStyle/>
          <a:p>
            <a:r>
              <a:rPr lang="en-US" sz="2400" dirty="0" smtClean="0"/>
              <a:t>Introducing specific utility function, and replacing wealth valuation with policy rule and derivatives with elasticities</a:t>
            </a:r>
            <a:endParaRPr lang="en-AU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572648"/>
              </p:ext>
            </p:extLst>
          </p:nvPr>
        </p:nvGraphicFramePr>
        <p:xfrm>
          <a:off x="176335" y="1412776"/>
          <a:ext cx="8996238" cy="4852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9" name="Document" r:id="rId3" imgW="9770766" imgH="5267058" progId="Word.Document.12">
                  <p:embed/>
                </p:oleObj>
              </mc:Choice>
              <mc:Fallback>
                <p:oleObj name="Document" r:id="rId3" imgW="9770766" imgH="526705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35" y="1412776"/>
                        <a:ext cx="8996238" cy="48523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837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077200" cy="990600"/>
          </a:xfrm>
        </p:spPr>
        <p:txBody>
          <a:bodyPr/>
          <a:lstStyle/>
          <a:p>
            <a:r>
              <a:rPr lang="en-US" sz="2400" dirty="0" smtClean="0"/>
              <a:t>Full linearized system: percentage deviations in variables away from a baseline (known solution)</a:t>
            </a:r>
            <a:endParaRPr lang="en-AU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229227"/>
              </p:ext>
            </p:extLst>
          </p:nvPr>
        </p:nvGraphicFramePr>
        <p:xfrm>
          <a:off x="-323850" y="1268413"/>
          <a:ext cx="9448800" cy="517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1" name="Document" r:id="rId3" imgW="9770766" imgH="5348699" progId="Word.Document.12">
                  <p:embed/>
                </p:oleObj>
              </mc:Choice>
              <mc:Fallback>
                <p:oleObj name="Document" r:id="rId3" imgW="9770766" imgH="53486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23850" y="1268413"/>
                        <a:ext cx="9448800" cy="5170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7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Reducing the linear system by </a:t>
            </a:r>
            <a:r>
              <a:rPr lang="en-US" sz="2400" dirty="0"/>
              <a:t>setting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x</a:t>
            </a:r>
            <a:r>
              <a:rPr lang="en-US" sz="2400" baseline="-25000" dirty="0" err="1" smtClean="0"/>
              <a:t>t</a:t>
            </a:r>
            <a:r>
              <a:rPr lang="en-US" sz="2400" dirty="0" smtClean="0"/>
              <a:t>=1</a:t>
            </a:r>
            <a:r>
              <a:rPr lang="en-US" sz="2400" baseline="-25000" dirty="0"/>
              <a:t>, </a:t>
            </a:r>
            <a:r>
              <a:rPr lang="en-US" sz="2400" dirty="0" err="1"/>
              <a:t>z</a:t>
            </a:r>
            <a:r>
              <a:rPr lang="en-US" sz="2400" baseline="-25000" dirty="0" err="1"/>
              <a:t>t</a:t>
            </a:r>
            <a:r>
              <a:rPr lang="en-US" sz="2400" dirty="0"/>
              <a:t>=0, d</a:t>
            </a:r>
            <a:r>
              <a:rPr lang="en-US" sz="2400" dirty="0">
                <a:sym typeface="Symbol" panose="05050102010706020507" pitchFamily="18" charset="2"/>
              </a:rPr>
              <a:t>=</a:t>
            </a:r>
            <a:r>
              <a:rPr lang="en-US" sz="2400" dirty="0" smtClean="0">
                <a:sym typeface="Symbol" panose="05050102010706020507" pitchFamily="18" charset="2"/>
              </a:rPr>
              <a:t>0: </a:t>
            </a:r>
            <a:r>
              <a:rPr lang="en-US" sz="2400" dirty="0" smtClean="0"/>
              <a:t>experiment to determine M</a:t>
            </a:r>
            <a:r>
              <a:rPr lang="en-US" sz="2400" baseline="-25000" dirty="0" smtClean="0"/>
              <a:t>X</a:t>
            </a: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027638"/>
              </p:ext>
            </p:extLst>
          </p:nvPr>
        </p:nvGraphicFramePr>
        <p:xfrm>
          <a:off x="533400" y="1412776"/>
          <a:ext cx="8009594" cy="464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7" name="Document" r:id="rId3" imgW="9770766" imgH="5663391" progId="Word.Document.12">
                  <p:embed/>
                </p:oleObj>
              </mc:Choice>
              <mc:Fallback>
                <p:oleObj name="Document" r:id="rId3" imgW="9770766" imgH="56633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400" y="1412776"/>
                        <a:ext cx="8009594" cy="464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2833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is the extra piece of information?</a:t>
            </a:r>
            <a:br>
              <a:rPr lang="en-US" sz="2400" dirty="0" smtClean="0"/>
            </a:br>
            <a:endParaRPr lang="en-A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836712"/>
            <a:ext cx="778301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Adopt a </a:t>
            </a:r>
            <a:r>
              <a:rPr lang="en-US" dirty="0" smtClean="0"/>
              <a:t>steady-state</a:t>
            </a:r>
            <a:r>
              <a:rPr lang="en-US" baseline="30000" dirty="0" smtClean="0"/>
              <a:t>*</a:t>
            </a:r>
            <a:r>
              <a:rPr lang="en-US" dirty="0" smtClean="0"/>
              <a:t> non-stochastic (</a:t>
            </a:r>
            <a:r>
              <a:rPr lang="en-US" dirty="0" smtClean="0">
                <a:sym typeface="Symbol" panose="05050102010706020507" pitchFamily="18" charset="2"/>
              </a:rPr>
              <a:t>=0) </a:t>
            </a:r>
            <a:r>
              <a:rPr lang="en-US" dirty="0" smtClean="0"/>
              <a:t>baseline </a:t>
            </a:r>
            <a:r>
              <a:rPr lang="en-US" dirty="0" smtClean="0"/>
              <a:t>so that: </a:t>
            </a:r>
          </a:p>
          <a:p>
            <a:r>
              <a:rPr lang="en-US" dirty="0">
                <a:solidFill>
                  <a:srgbClr val="FF33CC"/>
                </a:solidFill>
              </a:rPr>
              <a:t>	</a:t>
            </a:r>
            <a:r>
              <a:rPr lang="en-US" dirty="0" smtClean="0">
                <a:solidFill>
                  <a:srgbClr val="FF33CC"/>
                </a:solidFill>
              </a:rPr>
              <a:t>		M</a:t>
            </a:r>
            <a:r>
              <a:rPr lang="en-US" baseline="-25000" dirty="0" smtClean="0">
                <a:solidFill>
                  <a:srgbClr val="FF33CC"/>
                </a:solidFill>
              </a:rPr>
              <a:t>X</a:t>
            </a:r>
            <a:r>
              <a:rPr lang="en-US" dirty="0" smtClean="0">
                <a:solidFill>
                  <a:srgbClr val="FF33CC"/>
                </a:solidFill>
              </a:rPr>
              <a:t>(t+1)  </a:t>
            </a:r>
            <a:r>
              <a:rPr lang="en-US" dirty="0" smtClean="0"/>
              <a:t>=  </a:t>
            </a:r>
            <a:r>
              <a:rPr lang="en-US" dirty="0" smtClean="0">
                <a:solidFill>
                  <a:srgbClr val="FF33CC"/>
                </a:solidFill>
              </a:rPr>
              <a:t>M</a:t>
            </a:r>
            <a:r>
              <a:rPr lang="en-US" baseline="-25000" dirty="0" smtClean="0">
                <a:solidFill>
                  <a:srgbClr val="FF33CC"/>
                </a:solidFill>
              </a:rPr>
              <a:t>X</a:t>
            </a:r>
            <a:r>
              <a:rPr lang="en-US" dirty="0" smtClean="0">
                <a:solidFill>
                  <a:srgbClr val="FF33CC"/>
                </a:solidFill>
              </a:rPr>
              <a:t>(t)     </a:t>
            </a:r>
            <a:r>
              <a:rPr lang="en-US" dirty="0"/>
              <a:t>(= </a:t>
            </a:r>
            <a:r>
              <a:rPr lang="en-US" dirty="0" smtClean="0">
                <a:solidFill>
                  <a:srgbClr val="FF33CC"/>
                </a:solidFill>
              </a:rPr>
              <a:t>M</a:t>
            </a:r>
            <a:r>
              <a:rPr lang="en-US" baseline="-25000" dirty="0" smtClean="0">
                <a:solidFill>
                  <a:srgbClr val="FF33CC"/>
                </a:solidFill>
              </a:rPr>
              <a:t>X</a:t>
            </a:r>
            <a:r>
              <a:rPr lang="en-US" dirty="0">
                <a:solidFill>
                  <a:srgbClr val="FF33CC"/>
                </a:solidFill>
              </a:rPr>
              <a:t> </a:t>
            </a:r>
            <a:r>
              <a:rPr lang="en-US" dirty="0"/>
              <a:t>)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Now we have seven equations to determine 7 unknowns.  We can evaluate M</a:t>
            </a:r>
            <a:r>
              <a:rPr lang="en-US" baseline="-25000" dirty="0" smtClean="0"/>
              <a:t>X</a:t>
            </a:r>
            <a:r>
              <a:rPr lang="en-US" dirty="0" smtClean="0"/>
              <a:t> by solving a manageable quadratic equation.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 smtClean="0"/>
              <a:t>Once we know the value of M</a:t>
            </a:r>
            <a:r>
              <a:rPr lang="en-US" baseline="-25000" dirty="0" smtClean="0"/>
              <a:t>X</a:t>
            </a:r>
            <a:r>
              <a:rPr lang="en-US" dirty="0" smtClean="0"/>
              <a:t> we can determine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Zq</a:t>
            </a:r>
            <a:r>
              <a:rPr lang="en-US" dirty="0" smtClean="0"/>
              <a:t> for all exogenous variables </a:t>
            </a:r>
            <a:r>
              <a:rPr lang="en-US" dirty="0" err="1" smtClean="0"/>
              <a:t>Zq</a:t>
            </a:r>
            <a:r>
              <a:rPr lang="en-US" dirty="0" smtClean="0"/>
              <a:t> by returning to the full linear system and conducting a series of experiments in which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q,t</a:t>
            </a:r>
            <a:r>
              <a:rPr lang="en-US" dirty="0" smtClean="0"/>
              <a:t>=1, </a:t>
            </a:r>
            <a:r>
              <a:rPr lang="en-US" dirty="0" err="1" smtClean="0"/>
              <a:t>z</a:t>
            </a:r>
            <a:r>
              <a:rPr lang="en-US" baseline="-25000" dirty="0" err="1" smtClean="0"/>
              <a:t>k,t</a:t>
            </a:r>
            <a:r>
              <a:rPr lang="en-US" dirty="0" smtClean="0"/>
              <a:t>=0 for all k </a:t>
            </a:r>
            <a:r>
              <a:rPr lang="en-US" dirty="0" smtClean="0">
                <a:sym typeface="Symbol" panose="05050102010706020507" pitchFamily="18" charset="2"/>
              </a:rPr>
              <a:t>q, </a:t>
            </a:r>
            <a:r>
              <a:rPr lang="en-US" dirty="0" err="1" smtClean="0">
                <a:sym typeface="Symbol" panose="05050102010706020507" pitchFamily="18" charset="2"/>
              </a:rPr>
              <a:t>x</a:t>
            </a:r>
            <a:r>
              <a:rPr lang="en-US" baseline="-25000" dirty="0" err="1" smtClean="0">
                <a:sym typeface="Symbol" panose="05050102010706020507" pitchFamily="18" charset="2"/>
              </a:rPr>
              <a:t>t</a:t>
            </a:r>
            <a:r>
              <a:rPr lang="en-US" dirty="0" smtClean="0">
                <a:sym typeface="Symbol" panose="05050102010706020507" pitchFamily="18" charset="2"/>
              </a:rPr>
              <a:t>=0 and d=0.  We can evaluate M</a:t>
            </a:r>
            <a:r>
              <a:rPr lang="en-US" baseline="-25000" dirty="0" smtClean="0">
                <a:sym typeface="Symbol" panose="05050102010706020507" pitchFamily="18" charset="2"/>
              </a:rPr>
              <a:t>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smtClean="0">
                <a:sym typeface="Symbol" panose="05050102010706020507" pitchFamily="18" charset="2"/>
              </a:rPr>
              <a:t>by conducting an experiment in which </a:t>
            </a:r>
            <a:r>
              <a:rPr lang="en-US" dirty="0" err="1" smtClean="0">
                <a:sym typeface="Symbol" panose="05050102010706020507" pitchFamily="18" charset="2"/>
              </a:rPr>
              <a:t>z</a:t>
            </a:r>
            <a:r>
              <a:rPr lang="en-US" baseline="-25000" dirty="0" err="1" smtClean="0">
                <a:sym typeface="Symbol" panose="05050102010706020507" pitchFamily="18" charset="2"/>
              </a:rPr>
              <a:t>q,t</a:t>
            </a:r>
            <a:r>
              <a:rPr lang="en-US" dirty="0" smtClean="0">
                <a:sym typeface="Symbol" panose="05050102010706020507" pitchFamily="18" charset="2"/>
              </a:rPr>
              <a:t>=0 for all q, </a:t>
            </a:r>
            <a:r>
              <a:rPr lang="en-US" dirty="0" err="1">
                <a:sym typeface="Symbol" panose="05050102010706020507" pitchFamily="18" charset="2"/>
              </a:rPr>
              <a:t>x</a:t>
            </a:r>
            <a:r>
              <a:rPr lang="en-US" baseline="-25000" dirty="0" err="1">
                <a:sym typeface="Symbol" panose="05050102010706020507" pitchFamily="18" charset="2"/>
              </a:rPr>
              <a:t>t</a:t>
            </a:r>
            <a:r>
              <a:rPr lang="en-US" dirty="0">
                <a:sym typeface="Symbol" panose="05050102010706020507" pitchFamily="18" charset="2"/>
              </a:rPr>
              <a:t>=0 and d</a:t>
            </a:r>
            <a:r>
              <a:rPr lang="en-US" dirty="0" smtClean="0">
                <a:sym typeface="Symbol" panose="05050102010706020507" pitchFamily="18" charset="2"/>
              </a:rPr>
              <a:t>=1.  It turns out that M</a:t>
            </a:r>
            <a:r>
              <a:rPr lang="en-US" baseline="-25000" dirty="0" smtClean="0">
                <a:sym typeface="Symbol" panose="05050102010706020507" pitchFamily="18" charset="2"/>
              </a:rPr>
              <a:t></a:t>
            </a:r>
            <a:r>
              <a:rPr lang="en-US" dirty="0" smtClean="0">
                <a:sym typeface="Symbol" panose="05050102010706020507" pitchFamily="18" charset="2"/>
              </a:rPr>
              <a:t>=0.  </a:t>
            </a:r>
          </a:p>
          <a:p>
            <a:pPr>
              <a:spcBef>
                <a:spcPts val="600"/>
              </a:spcBef>
            </a:pPr>
            <a:endParaRPr lang="en-US" dirty="0">
              <a:sym typeface="Symbol" panose="05050102010706020507" pitchFamily="18" charset="2"/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ym typeface="Symbol" panose="05050102010706020507" pitchFamily="18" charset="2"/>
              </a:rPr>
              <a:t>Once we have all of the M </a:t>
            </a:r>
            <a:r>
              <a:rPr lang="en-US" dirty="0" smtClean="0">
                <a:sym typeface="Symbol" panose="05050102010706020507" pitchFamily="18" charset="2"/>
              </a:rPr>
              <a:t>elasticities, </a:t>
            </a:r>
            <a:r>
              <a:rPr lang="en-US" dirty="0" smtClean="0">
                <a:sym typeface="Symbol" panose="05050102010706020507" pitchFamily="18" charset="2"/>
              </a:rPr>
              <a:t>we can use the full linear system to obtain the DSGE consumption function:  </a:t>
            </a:r>
          </a:p>
          <a:p>
            <a:pPr>
              <a:spcBef>
                <a:spcPts val="600"/>
              </a:spcBef>
            </a:pPr>
            <a:endParaRPr lang="en-US" sz="2000" dirty="0">
              <a:sym typeface="Symbol" panose="05050102010706020507" pitchFamily="18" charset="2"/>
            </a:endParaRPr>
          </a:p>
          <a:p>
            <a:pPr>
              <a:spcBef>
                <a:spcPts val="600"/>
              </a:spcBef>
            </a:pPr>
            <a:endParaRPr lang="en-US" sz="2000" dirty="0" smtClean="0"/>
          </a:p>
          <a:p>
            <a:pPr>
              <a:spcBef>
                <a:spcPts val="600"/>
              </a:spcBef>
            </a:pPr>
            <a:endParaRPr lang="en-US" sz="2000" dirty="0" smtClean="0">
              <a:solidFill>
                <a:srgbClr val="FF33CC"/>
              </a:solidFill>
            </a:endParaRPr>
          </a:p>
          <a:p>
            <a:endParaRPr lang="en-US" sz="2000" dirty="0"/>
          </a:p>
          <a:p>
            <a:endParaRPr lang="en-AU" sz="2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381367"/>
              </p:ext>
            </p:extLst>
          </p:nvPr>
        </p:nvGraphicFramePr>
        <p:xfrm>
          <a:off x="125760" y="4221088"/>
          <a:ext cx="8496300" cy="135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5" name="Document" r:id="rId3" imgW="9793194" imgH="1559302" progId="Word.Document.12">
                  <p:embed/>
                </p:oleObj>
              </mc:Choice>
              <mc:Fallback>
                <p:oleObj name="Document" r:id="rId3" imgW="9793194" imgH="1559302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760" y="4221088"/>
                        <a:ext cx="8496300" cy="1354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6456" y="5738087"/>
            <a:ext cx="7722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aseline="30000" dirty="0" smtClean="0"/>
              <a:t>*</a:t>
            </a:r>
            <a:r>
              <a:rPr lang="en-AU" dirty="0" smtClean="0"/>
              <a:t>  We can also handle a steady-growth non-stochastic baseline </a:t>
            </a:r>
            <a:endParaRPr lang="en-AU" baseline="30000" dirty="0"/>
          </a:p>
        </p:txBody>
      </p:sp>
    </p:spTree>
    <p:extLst>
      <p:ext uri="{BB962C8B-B14F-4D97-AF65-F5344CB8AC3E}">
        <p14:creationId xmlns:p14="http://schemas.microsoft.com/office/powerpoint/2010/main" val="2666776920"/>
      </p:ext>
    </p:extLst>
  </p:cSld>
  <p:clrMapOvr>
    <a:masterClrMapping/>
  </p:clrMapOvr>
</p:sld>
</file>

<file path=ppt/theme/theme1.xml><?xml version="1.0" encoding="utf-8"?>
<a:theme xmlns:a="http://schemas.openxmlformats.org/drawingml/2006/main" name="Gst">
  <a:themeElements>
    <a:clrScheme name="">
      <a:dk1>
        <a:srgbClr val="000000"/>
      </a:dk1>
      <a:lt1>
        <a:srgbClr val="FFFFFF"/>
      </a:lt1>
      <a:dk2>
        <a:srgbClr val="0000FF"/>
      </a:dk2>
      <a:lt2>
        <a:srgbClr val="000000"/>
      </a:lt2>
      <a:accent1>
        <a:srgbClr val="FCFEB9"/>
      </a:accent1>
      <a:accent2>
        <a:srgbClr val="FCFEB9"/>
      </a:accent2>
      <a:accent3>
        <a:srgbClr val="FFFFFF"/>
      </a:accent3>
      <a:accent4>
        <a:srgbClr val="000000"/>
      </a:accent4>
      <a:accent5>
        <a:srgbClr val="FDFED9"/>
      </a:accent5>
      <a:accent6>
        <a:srgbClr val="E4E6A7"/>
      </a:accent6>
      <a:hlink>
        <a:srgbClr val="000000"/>
      </a:hlink>
      <a:folHlink>
        <a:srgbClr val="316501"/>
      </a:folHlink>
    </a:clrScheme>
    <a:fontScheme name="Gst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lgCheck">
          <a:fgClr>
            <a:schemeClr val="tx2"/>
          </a:fgClr>
          <a:bgClr>
            <a:schemeClr val="bg1"/>
          </a:bgClr>
        </a:patt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lgCheck">
          <a:fgClr>
            <a:schemeClr val="tx2"/>
          </a:fgClr>
          <a:bgClr>
            <a:schemeClr val="bg1"/>
          </a:bgClr>
        </a:patt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s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5F1AB1AB5D214D9624100458A0887E" ma:contentTypeVersion="14" ma:contentTypeDescription="Create a new document." ma:contentTypeScope="" ma:versionID="952385e8a9b19c9b44165211eec8d04b">
  <xsd:schema xmlns:xsd="http://www.w3.org/2001/XMLSchema" xmlns:xs="http://www.w3.org/2001/XMLSchema" xmlns:p="http://schemas.microsoft.com/office/2006/metadata/properties" xmlns:ns3="631627b9-1e40-44c6-867f-39307b73531c" xmlns:ns4="ae7bf3d6-f120-4b9c-998a-3ea54fab7540" targetNamespace="http://schemas.microsoft.com/office/2006/metadata/properties" ma:root="true" ma:fieldsID="e0533395ece2127c8fc19faace8bd10b" ns3:_="" ns4:_="">
    <xsd:import namespace="631627b9-1e40-44c6-867f-39307b73531c"/>
    <xsd:import namespace="ae7bf3d6-f120-4b9c-998a-3ea54fab75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1627b9-1e40-44c6-867f-39307b7353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7bf3d6-f120-4b9c-998a-3ea54fab7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9F36B4-739F-4BE4-9FAF-54E81E3402D0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ae7bf3d6-f120-4b9c-998a-3ea54fab7540"/>
    <ds:schemaRef ds:uri="631627b9-1e40-44c6-867f-39307b73531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69A927-7BA2-47DC-8F40-3C98182EC3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6CF116-3982-46B9-96D8-17F8146054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1627b9-1e40-44c6-867f-39307b73531c"/>
    <ds:schemaRef ds:uri="ae7bf3d6-f120-4b9c-998a-3ea54fab7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24765</TotalTime>
  <Pages>3</Pages>
  <Words>986</Words>
  <Application>Microsoft Office PowerPoint</Application>
  <PresentationFormat>Letter Paper (8.5x11 in)</PresentationFormat>
  <Paragraphs>77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Book Antiqua</vt:lpstr>
      <vt:lpstr>Century Schoolbook</vt:lpstr>
      <vt:lpstr>Symbol</vt:lpstr>
      <vt:lpstr>Times New Roman</vt:lpstr>
      <vt:lpstr>Wingdings</vt:lpstr>
      <vt:lpstr>Gst</vt:lpstr>
      <vt:lpstr>Document</vt:lpstr>
      <vt:lpstr>Microsoft Word Document</vt:lpstr>
      <vt:lpstr>Worksheet</vt:lpstr>
      <vt:lpstr>Introducing a DSGE consumption function into a CGE model   </vt:lpstr>
      <vt:lpstr>Plan</vt:lpstr>
      <vt:lpstr>A DSGE consumption model</vt:lpstr>
      <vt:lpstr>Solving the model: how do we determine Ct?</vt:lpstr>
      <vt:lpstr>Introducing a policy rule, M, to determine VX(t)</vt:lpstr>
      <vt:lpstr>Introducing specific utility function, and replacing wealth valuation with policy rule and derivatives with elasticities</vt:lpstr>
      <vt:lpstr>Full linearized system: percentage deviations in variables away from a baseline (known solution)</vt:lpstr>
      <vt:lpstr>Reducing the linear system by setting  xt=1, zt=0, d=0: experiment to determine MX</vt:lpstr>
      <vt:lpstr>What is the extra piece of information? </vt:lpstr>
      <vt:lpstr>Applying the DSGE consumption function in USAGE, a dynamic CGE model of the U.S. </vt:lpstr>
      <vt:lpstr>Creating a DSGE consumption function for USAGE</vt:lpstr>
      <vt:lpstr>Creating a DSGE consumption function for USAGE</vt:lpstr>
      <vt:lpstr>Creating a DSGE consumption function for USAGE</vt:lpstr>
      <vt:lpstr>Simulated elasticities and interpretations</vt:lpstr>
      <vt:lpstr>A consumption function at last!</vt:lpstr>
      <vt:lpstr>A CGE simulation with a DSGE consumption function: the effects of a 1% temporary improvement in primary factor technology (per cent deviations from baseline )</vt:lpstr>
      <vt:lpstr>The effects of a 1% temporary improvement in primary factor technology with DSGE and standard-USAGE consumption functions (per cent deviations from baseline )</vt:lpstr>
      <vt:lpstr>Concluding 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colin thompson</dc:creator>
  <cp:lastModifiedBy>Peter Dixon</cp:lastModifiedBy>
  <cp:revision>612</cp:revision>
  <cp:lastPrinted>2022-05-31T02:52:06Z</cp:lastPrinted>
  <dcterms:created xsi:type="dcterms:W3CDTF">1997-06-09T21:24:06Z</dcterms:created>
  <dcterms:modified xsi:type="dcterms:W3CDTF">2022-05-31T06:44:24Z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e7b5bc8-4a79-44ba-b8ca-7bdfc58e533a_Enabled">
    <vt:lpwstr>true</vt:lpwstr>
  </property>
  <property fmtid="{D5CDD505-2E9C-101B-9397-08002B2CF9AE}" pid="3" name="MSIP_Label_6e7b5bc8-4a79-44ba-b8ca-7bdfc58e533a_SetDate">
    <vt:lpwstr>2021-04-17T01:34:51Z</vt:lpwstr>
  </property>
  <property fmtid="{D5CDD505-2E9C-101B-9397-08002B2CF9AE}" pid="4" name="MSIP_Label_6e7b5bc8-4a79-44ba-b8ca-7bdfc58e533a_Method">
    <vt:lpwstr>Privileged</vt:lpwstr>
  </property>
  <property fmtid="{D5CDD505-2E9C-101B-9397-08002B2CF9AE}" pid="5" name="MSIP_Label_6e7b5bc8-4a79-44ba-b8ca-7bdfc58e533a_Name">
    <vt:lpwstr>Public</vt:lpwstr>
  </property>
  <property fmtid="{D5CDD505-2E9C-101B-9397-08002B2CF9AE}" pid="6" name="MSIP_Label_6e7b5bc8-4a79-44ba-b8ca-7bdfc58e533a_SiteId">
    <vt:lpwstr>d51ba343-9258-4ea6-9907-426d8c84ec12</vt:lpwstr>
  </property>
  <property fmtid="{D5CDD505-2E9C-101B-9397-08002B2CF9AE}" pid="7" name="MSIP_Label_6e7b5bc8-4a79-44ba-b8ca-7bdfc58e533a_ActionId">
    <vt:lpwstr>62b72741-828d-474f-b33b-589ebdd188f5</vt:lpwstr>
  </property>
  <property fmtid="{D5CDD505-2E9C-101B-9397-08002B2CF9AE}" pid="8" name="MSIP_Label_6e7b5bc8-4a79-44ba-b8ca-7bdfc58e533a_ContentBits">
    <vt:lpwstr>0</vt:lpwstr>
  </property>
  <property fmtid="{D5CDD505-2E9C-101B-9397-08002B2CF9AE}" pid="9" name="ContentTypeId">
    <vt:lpwstr>0x010100B05F1AB1AB5D214D9624100458A0887E</vt:lpwstr>
  </property>
</Properties>
</file>